
<file path=[Content_Types].xml><?xml version="1.0" encoding="utf-8"?>
<Types xmlns="http://schemas.openxmlformats.org/package/2006/content-types">
  <Override PartName="/ppt/slides/slide30.xml" ContentType="application/vnd.openxmlformats-officedocument.presentationml.slide+xml"/>
  <Override PartName="/ppt/slides/slide88.xml" ContentType="application/vnd.openxmlformats-officedocument.presentationml.slide+xml"/>
  <Override PartName="/ppt/embeddings/oleObject28.bin" ContentType="application/vnd.openxmlformats-officedocument.oleObject"/>
  <Override PartName="/ppt/slides/slide24.xml" ContentType="application/vnd.openxmlformats-officedocument.presentationml.slide+xml"/>
  <Override PartName="/ppt/slides/slide228.xml" ContentType="application/vnd.openxmlformats-officedocument.presentationml.slide+xml"/>
  <Override PartName="/ppt/slides/slide198.xml" ContentType="application/vnd.openxmlformats-officedocument.presentationml.slide+xml"/>
  <Override PartName="/ppt/slides/slide241.xml" ContentType="application/vnd.openxmlformats-officedocument.presentationml.slide+xml"/>
  <Override PartName="/ppt/slides/slide72.xml" ContentType="application/vnd.openxmlformats-officedocument.presentationml.slide+xml"/>
  <Override PartName="/ppt/slides/slide134.xml" ContentType="application/vnd.openxmlformats-officedocument.presentationml.slide+xml"/>
  <Override PartName="/ppt/slides/slide66.xml" ContentType="application/vnd.openxmlformats-officedocument.presentationml.slide+xml"/>
  <Override PartName="/ppt/slides/slide128.xml" ContentType="application/vnd.openxmlformats-officedocument.presentationml.slide+xml"/>
  <Override PartName="/ppt/slides/slide176.xml" ContentType="application/vnd.openxmlformats-officedocument.presentationml.slide+xml"/>
  <Override PartName="/ppt/slides/slide206.xml" ContentType="application/vnd.openxmlformats-officedocument.presentationml.slide+xml"/>
  <Override PartName="/ppt/slides/slide50.xml" ContentType="application/vnd.openxmlformats-officedocument.presentationml.slide+xml"/>
  <Override PartName="/ppt/slides/slide112.xml" ContentType="application/vnd.openxmlformats-officedocument.presentationml.slide+xml"/>
  <Override PartName="/ppt/slideLayouts/slideLayout13.xml" ContentType="application/vnd.openxmlformats-officedocument.presentationml.slideLayout+xml"/>
  <Override PartName="/ppt/slides/slide44.xml" ContentType="application/vnd.openxmlformats-officedocument.presentationml.slide+xml"/>
  <Override PartName="/ppt/slides/slide248.xml" ContentType="application/vnd.openxmlformats-officedocument.presentationml.slide+xml"/>
  <Override PartName="/ppt/slides/slide261.xml" ContentType="application/vnd.openxmlformats-officedocument.presentationml.slide+xml"/>
  <Override PartName="/ppt/slides/slide154.xml" ContentType="application/vnd.openxmlformats-officedocument.presentationml.slide+xml"/>
  <Override PartName="/ppt/slides/slide86.xml" ContentType="application/vnd.openxmlformats-officedocument.presentationml.slide+xml"/>
  <Override PartName="/ppt/slides/slide148.xml" ContentType="application/vnd.openxmlformats-officedocument.presentationml.slide+xml"/>
  <Override PartName="/ppt/embeddings/oleObject26.bin" ContentType="application/vnd.openxmlformats-officedocument.oleObject"/>
  <Override PartName="/ppt/slides/slide196.xml" ContentType="application/vnd.openxmlformats-officedocument.presentationml.slide+xml"/>
  <Override PartName="/ppt/slides/slide226.xml" ContentType="application/vnd.openxmlformats-officedocument.presentationml.slide+xml"/>
  <Override PartName="/ppt/slides/slide22.xml" ContentType="application/vnd.openxmlformats-officedocument.presentationml.slide+xml"/>
  <Override PartName="/ppt/slides/slide132.xml" ContentType="application/vnd.openxmlformats-officedocument.presentationml.slide+xml"/>
  <Override PartName="/ppt/diagrams/colors1.xml" ContentType="application/vnd.openxmlformats-officedocument.drawingml.diagramColors+xml"/>
  <Override PartName="/ppt/slides/slide64.xml" ContentType="application/vnd.openxmlformats-officedocument.presentationml.slide+xml"/>
  <Override PartName="/ppt/slides/slide126.xml" ContentType="application/vnd.openxmlformats-officedocument.presentationml.slide+xml"/>
  <Override PartName="/ppt/embeddings/oleObject8.bin" ContentType="application/vnd.openxmlformats-officedocument.oleObject"/>
  <Override PartName="/ppt/slides/slide174.xml" ContentType="application/vnd.openxmlformats-officedocument.presentationml.slide+xml"/>
  <Override PartName="/ppt/slides/slide204.xml" ContentType="application/vnd.openxmlformats-officedocument.presentationml.slide+xml"/>
  <Default Extension="xml" ContentType="application/xml"/>
  <Override PartName="/ppt/slides/slide110.xml" ContentType="application/vnd.openxmlformats-officedocument.presentationml.slide+xml"/>
  <Override PartName="/ppt/slides/slide168.xml" ContentType="application/vnd.openxmlformats-officedocument.presentationml.slide+xml"/>
  <Override PartName="/ppt/slideLayouts/slideLayout11.xml" ContentType="application/vnd.openxmlformats-officedocument.presentationml.slideLayout+xml"/>
  <Override PartName="/ppt/slides/slide42.xml" ContentType="application/vnd.openxmlformats-officedocument.presentationml.slide+xml"/>
  <Override PartName="/ppt/slides/slide152.xml" ContentType="application/vnd.openxmlformats-officedocument.presentationml.slide+xml"/>
  <Override PartName="/ppt/slides/slide146.xml" ContentType="application/vnd.openxmlformats-officedocument.presentationml.slide+xml"/>
  <Override PartName="/ppt/slides/slide84.xml" ContentType="application/vnd.openxmlformats-officedocument.presentationml.slide+xml"/>
  <Override PartName="/ppt/embeddings/oleObject24.bin" ContentType="application/vnd.openxmlformats-officedocument.oleObject"/>
  <Override PartName="/ppt/slides/slide194.xml" ContentType="application/vnd.openxmlformats-officedocument.presentationml.slide+xml"/>
  <Override PartName="/ppt/slides/slide20.xml" ContentType="application/vnd.openxmlformats-officedocument.presentationml.slide+xml"/>
  <Override PartName="/ppt/slides/slide224.xml" ContentType="application/vnd.openxmlformats-officedocument.presentationml.slide+xml"/>
  <Override PartName="/ppt/slides/slide130.xml" ContentType="application/vnd.openxmlformats-officedocument.presentationml.slide+xml"/>
  <Override PartName="/ppt/slides/slide188.xml" ContentType="application/vnd.openxmlformats-officedocument.presentationml.slide+xml"/>
  <Override PartName="/ppt/slides/slide218.xml" ContentType="application/vnd.openxmlformats-officedocument.presentationml.slide+xml"/>
  <Override PartName="/ppt/diagrams/quickStyle1.xml" ContentType="application/vnd.openxmlformats-officedocument.drawingml.diagramStyle+xml"/>
  <Override PartName="/ppt/slides/slide62.xml" ContentType="application/vnd.openxmlformats-officedocument.presentationml.slide+xml"/>
  <Override PartName="/ppt/slides/slide124.xml" ContentType="application/vnd.openxmlformats-officedocument.presentationml.slide+xml"/>
  <Override PartName="/ppt/embeddings/oleObject6.bin" ContentType="application/vnd.openxmlformats-officedocument.oleObject"/>
  <Override PartName="/ppt/slides/slide172.xml" ContentType="application/vnd.openxmlformats-officedocument.presentationml.slide+xml"/>
  <Override PartName="/ppt/slides/slide202.xml" ContentType="application/vnd.openxmlformats-officedocument.presentationml.slide+xml"/>
  <Override PartName="/ppt/slides/slide166.xml" ContentType="application/vnd.openxmlformats-officedocument.presentationml.slide+xml"/>
  <Override PartName="/ppt/slides/slide40.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150.xml" ContentType="application/vnd.openxmlformats-officedocument.presentationml.slide+xml"/>
  <Default Extension="jpeg" ContentType="image/jpeg"/>
  <Override PartName="/ppt/slides/slide238.xml" ContentType="application/vnd.openxmlformats-officedocument.presentationml.slide+xml"/>
  <Override PartName="/ppt/slides/slide82.xml" ContentType="application/vnd.openxmlformats-officedocument.presentationml.slide+xml"/>
  <Override PartName="/ppt/slides/slide144.xml" ContentType="application/vnd.openxmlformats-officedocument.presentationml.slide+xml"/>
  <Override PartName="/ppt/embeddings/oleObject22.bin" ContentType="application/vnd.openxmlformats-officedocument.oleObject"/>
  <Override PartName="/ppt/slides/slide222.xml" ContentType="application/vnd.openxmlformats-officedocument.presentationml.slide+xml"/>
  <Override PartName="/ppt/slides/slide186.xml" ContentType="application/vnd.openxmlformats-officedocument.presentationml.slide+xml"/>
  <Override PartName="/ppt/slides/slide216.xml" ContentType="application/vnd.openxmlformats-officedocument.presentationml.slide+xml"/>
  <Override PartName="/docProps/app.xml" ContentType="application/vnd.openxmlformats-officedocument.extended-properties+xml"/>
  <Override PartName="/ppt/slides/slide109.xml" ContentType="application/vnd.openxmlformats-officedocument.presentationml.slide+xml"/>
  <Override PartName="/ppt/slides/slide60.xml" ContentType="application/vnd.openxmlformats-officedocument.presentationml.slide+xml"/>
  <Override PartName="/ppt/slides/slide122.xml" ContentType="application/vnd.openxmlformats-officedocument.presentationml.slide+xml"/>
  <Override PartName="/ppt/embeddings/oleObject4.bin" ContentType="application/vnd.openxmlformats-officedocument.oleObject"/>
  <Override PartName="/ppt/slides/slide170.xml" ContentType="application/vnd.openxmlformats-officedocument.presentationml.slide+xml"/>
  <Override PartName="/ppt/slides/slide200.xml" ContentType="application/vnd.openxmlformats-officedocument.presentationml.slide+xml"/>
  <Override PartName="/ppt/slides/slide258.xml" ContentType="application/vnd.openxmlformats-officedocument.presentationml.slide+xml"/>
  <Override PartName="/ppt/slideLayouts/slideLayout8.xml" ContentType="application/vnd.openxmlformats-officedocument.presentationml.slideLayout+xml"/>
  <Override PartName="/ppt/slides/slide164.xml" ContentType="application/vnd.openxmlformats-officedocument.presentationml.slide+xml"/>
  <Override PartName="/ppt/slides/slide100.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slides/slide19.xml" ContentType="application/vnd.openxmlformats-officedocument.presentationml.slide+xml"/>
  <Override PartName="/ppt/slides/slide236.xml" ContentType="application/vnd.openxmlformats-officedocument.presentationml.slide+xml"/>
  <Override PartName="/ppt/diagrams/data2.xml" ContentType="application/vnd.openxmlformats-officedocument.drawingml.diagramData+xml"/>
  <Override PartName="/ppt/slides/slide129.xml" ContentType="application/vnd.openxmlformats-officedocument.presentationml.slide+xml"/>
  <Override PartName="/ppt/slides/slide80.xml" ContentType="application/vnd.openxmlformats-officedocument.presentationml.slide+xml"/>
  <Override PartName="/ppt/slides/slide142.xml" ContentType="application/vnd.openxmlformats-officedocument.presentationml.slide+xml"/>
  <Override PartName="/ppt/embeddings/oleObject20.bin" ContentType="application/vnd.openxmlformats-officedocument.oleObject"/>
  <Override PartName="/ppt/slides/slide184.xml" ContentType="application/vnd.openxmlformats-officedocument.presentationml.slide+xml"/>
  <Override PartName="/ppt/slides/slide214.xml" ContentType="application/vnd.openxmlformats-officedocument.presentationml.slide+xml"/>
  <Override PartName="/ppt/slides/slide107.xml" ContentType="application/vnd.openxmlformats-officedocument.presentationml.slide+xml"/>
  <Override PartName="/ppt/slides/slide120.xml" ContentType="application/vnd.openxmlformats-officedocument.presentationml.slide+xml"/>
  <Override PartName="/ppt/slideMasters/slideMaster1.xml" ContentType="application/vnd.openxmlformats-officedocument.presentationml.slideMaster+xml"/>
  <Override PartName="/ppt/embeddings/oleObject2.bin" ContentType="application/vnd.openxmlformats-officedocument.oleObject"/>
  <Override PartName="/ppt/slides/slide39.xml" ContentType="application/vnd.openxmlformats-officedocument.presentationml.slide+xml"/>
  <Override PartName="/ppt/slideLayouts/slideLayout6.xml" ContentType="application/vnd.openxmlformats-officedocument.presentationml.slideLayout+xml"/>
  <Override PartName="/ppt/slides/slide256.xml" ContentType="application/vnd.openxmlformats-officedocument.presentationml.slide+xml"/>
  <Override PartName="/ppt/handoutMasters/handoutMaster1.xml" ContentType="application/vnd.openxmlformats-officedocument.presentationml.handoutMaster+xml"/>
  <Override PartName="/ppt/slides/slide162.xml" ContentType="application/vnd.openxmlformats-officedocument.presentationml.slide+xml"/>
  <Override PartName="/ppt/notesSlides/notesSlide3.xml" ContentType="application/vnd.openxmlformats-officedocument.presentationml.notesSlide+xml"/>
  <Override PartName="/ppt/slides/slide94.xml" ContentType="application/vnd.openxmlformats-officedocument.presentationml.slide+xml"/>
  <Override PartName="/ppt/slides/slide5.xml" ContentType="application/vnd.openxmlformats-officedocument.presentationml.slide+xml"/>
  <Override PartName="/ppt/slides/slide17.xml" ContentType="application/vnd.openxmlformats-officedocument.presentationml.slide+xml"/>
  <Override PartName="/ppt/slides/slide234.xml" ContentType="application/vnd.openxmlformats-officedocument.presentationml.slide+xml"/>
  <Override PartName="/ppt/slides/slide140.xml" ContentType="application/vnd.openxmlformats-officedocument.presentationml.slide+xml"/>
  <Override PartName="/ppt/slides/slide59.xml" ContentType="application/vnd.openxmlformats-officedocument.presentationml.slide+xml"/>
  <Override PartName="/ppt/slides/slide276.xml" ContentType="application/vnd.openxmlformats-officedocument.presentationml.slide+xml"/>
  <Override PartName="/ppt/embeddings/oleObject12.bin" ContentType="application/vnd.openxmlformats-officedocument.oleObject"/>
  <Override PartName="/ppt/slides/slide182.xml" ContentType="application/vnd.openxmlformats-officedocument.presentationml.slide+xml"/>
  <Override PartName="/ppt/slides/slide212.xml" ContentType="application/vnd.openxmlformats-officedocument.presentationml.slide+xml"/>
  <Override PartName="/ppt/slides/slide105.xml" ContentType="application/vnd.openxmlformats-officedocument.presentationml.slide+xml"/>
  <Override PartName="/ppt/slides/slide37.xml" ContentType="application/vnd.openxmlformats-officedocument.presentationml.slide+xml"/>
  <Override PartName="/ppt/slideLayouts/slideLayout4.xml" ContentType="application/vnd.openxmlformats-officedocument.presentationml.slideLayout+xml"/>
  <Override PartName="/ppt/slides/slide254.xml" ContentType="application/vnd.openxmlformats-officedocument.presentationml.slide+xml"/>
  <Override PartName="/ppt/slides/slide160.xml" ContentType="application/vnd.openxmlformats-officedocument.presentationml.slide+xml"/>
  <Override PartName="/ppt/slides/slide79.xml" ContentType="application/vnd.openxmlformats-officedocument.presentationml.slide+xml"/>
  <Override PartName="/ppt/slides/slide92.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5.xml" ContentType="application/vnd.openxmlformats-officedocument.presentationml.slide+xml"/>
  <Override PartName="/ppt/embeddings/oleObject19.bin" ContentType="application/vnd.openxmlformats-officedocument.oleObject"/>
  <Override PartName="/ppt/slides/slide232.xml" ContentType="application/vnd.openxmlformats-officedocument.presentationml.slide+xml"/>
  <Override PartName="/ppt/slides/slide57.xml" ContentType="application/vnd.openxmlformats-officedocument.presentationml.slide+xml"/>
  <Override PartName="/ppt/slides/slide70.xml" ContentType="application/vnd.openxmlformats-officedocument.presentationml.slide+xml"/>
  <Override PartName="/ppt/slides/slide119.xml" ContentType="application/vnd.openxmlformats-officedocument.presentationml.slide+xml"/>
  <Override PartName="/ppt/slides/slide274.xml" ContentType="application/vnd.openxmlformats-officedocument.presentationml.slide+xml"/>
  <Override PartName="/ppt/embeddings/oleObject10.bin" ContentType="application/vnd.openxmlformats-officedocument.oleObject"/>
  <Override PartName="/ppt/slides/slide180.xml" ContentType="application/vnd.openxmlformats-officedocument.presentationml.slide+xml"/>
  <Override PartName="/ppt/slides/slide210.xml" ContentType="application/vnd.openxmlformats-officedocument.presentationml.slide+xml"/>
  <Override PartName="/ppt/slides/slide268.xml" ContentType="application/vnd.openxmlformats-officedocument.presentationml.slide+xml"/>
  <Override PartName="/ppt/notesSlides/notesSlide8.xml" ContentType="application/vnd.openxmlformats-officedocument.presentationml.notesSlide+xml"/>
  <Override PartName="/ppt/slides/slide99.xml" ContentType="application/vnd.openxmlformats-officedocument.presentationml.slide+xml"/>
  <Override PartName="/ppt/notesSlides/notesSlide16.xml" ContentType="application/vnd.openxmlformats-officedocument.presentationml.notesSlide+xml"/>
  <Override PartName="/ppt/slides/slide35.xml" ContentType="application/vnd.openxmlformats-officedocument.presentationml.slide+xml"/>
  <Override PartName="/ppt/slideLayouts/slideLayout2.xml" ContentType="application/vnd.openxmlformats-officedocument.presentationml.slideLayout+xml"/>
  <Override PartName="/ppt/slides/slide252.xml" ContentType="application/vnd.openxmlformats-officedocument.presentationml.slide+xml"/>
  <Override PartName="/ppt/slides/slide29.xml" ContentType="application/vnd.openxmlformats-officedocument.presentationml.slide+xml"/>
  <Override PartName="/ppt/slides/slide246.xml" ContentType="application/vnd.openxmlformats-officedocument.presentationml.slide+xml"/>
  <Override PartName="/ppt/slides/slide77.xml" ContentType="application/vnd.openxmlformats-officedocument.presentationml.slide+xml"/>
  <Override PartName="/ppt/slides/slide90.xml" ContentType="application/vnd.openxmlformats-officedocument.presentationml.slide+xml"/>
  <Override PartName="/ppt/slides/slide139.xml" ContentType="application/vnd.openxmlformats-officedocument.presentationml.slide+xml"/>
  <Override PartName="/ppt/slides/slide1.xml" ContentType="application/vnd.openxmlformats-officedocument.presentationml.slide+xml"/>
  <Override PartName="/ppt/slides/slide13.xml" ContentType="application/vnd.openxmlformats-officedocument.presentationml.slide+xml"/>
  <Override PartName="/ppt/embeddings/oleObject17.bin" ContentType="application/vnd.openxmlformats-officedocument.oleObject"/>
  <Override PartName="/ppt/slides/slide230.xml" ContentType="application/vnd.openxmlformats-officedocument.presentationml.slide+xml"/>
  <Override PartName="/ppt/slides/slide117.xml" ContentType="application/vnd.openxmlformats-officedocument.presentationml.slide+xml"/>
  <Override PartName="/ppt/slides/slide55.xml" ContentType="application/vnd.openxmlformats-officedocument.presentationml.slide+xml"/>
  <Override PartName="/ppt/slides/slide272.xml" ContentType="application/vnd.openxmlformats-officedocument.presentationml.slide+xml"/>
  <Override PartName="/ppt/slides/slide49.xml" ContentType="application/vnd.openxmlformats-officedocument.presentationml.slide+xml"/>
  <Override PartName="/ppt/slides/slide266.xml" ContentType="application/vnd.openxmlformats-officedocument.presentationml.slide+xml"/>
  <Override PartName="/ppt/slides/slide97.xml" ContentType="application/vnd.openxmlformats-officedocument.presentationml.slide+xml"/>
  <Override PartName="/ppt/slides/slide159.xml" ContentType="application/vnd.openxmlformats-officedocument.presentationml.slide+xml"/>
  <Override PartName="/ppt/theme/theme3.xml" ContentType="application/vnd.openxmlformats-officedocument.theme+xml"/>
  <Override PartName="/ppt/notesSlides/notesSlide14.xml" ContentType="application/vnd.openxmlformats-officedocument.presentationml.notesSlide+xml"/>
  <Override PartName="/ppt/slides/slide33.xml" ContentType="application/vnd.openxmlformats-officedocument.presentationml.slide+xml"/>
  <Override PartName="/ppt/viewProps.xml" ContentType="application/vnd.openxmlformats-officedocument.presentationml.viewProps+xml"/>
  <Override PartName="/ppt/slides/slide250.xml" ContentType="application/vnd.openxmlformats-officedocument.presentationml.slide+xml"/>
  <Override PartName="/ppt/slides/slide27.xml" ContentType="application/vnd.openxmlformats-officedocument.presentationml.slide+xml"/>
  <Override PartName="/ppt/slides/slide244.xml" ContentType="application/vnd.openxmlformats-officedocument.presentationml.slide+xml"/>
  <Override PartName="/ppt/slides/slide75.xml" ContentType="application/vnd.openxmlformats-officedocument.presentationml.slide+xml"/>
  <Override PartName="/ppt/slides/slide137.xml" ContentType="application/vnd.openxmlformats-officedocument.presentationml.slide+xml"/>
  <Override PartName="/docProps/core.xml" ContentType="application/vnd.openxmlformats-package.core-properties+xml"/>
  <Override PartName="/ppt/embeddings/oleObject15.bin" ContentType="application/vnd.openxmlformats-officedocument.oleObject"/>
  <Override PartName="/ppt/slides/slide11.xml" ContentType="application/vnd.openxmlformats-officedocument.presentationml.slide+xml"/>
  <Override PartName="/ppt/slides/slide69.xml" ContentType="application/vnd.openxmlformats-officedocument.presentationml.slide+xml"/>
  <Override PartName="/ppt/slides/slide179.xml" ContentType="application/vnd.openxmlformats-officedocument.presentationml.slide+xml"/>
  <Override PartName="/ppt/slides/slide209.xml" ContentType="application/vnd.openxmlformats-officedocument.presentationml.slide+xml"/>
  <Override PartName="/ppt/slides/slide192.xml" ContentType="application/vnd.openxmlformats-officedocument.presentationml.slide+xml"/>
  <Override PartName="/ppt/slides/slide53.xml" ContentType="application/vnd.openxmlformats-officedocument.presentationml.slide+xml"/>
  <Override PartName="/ppt/slides/slide115.xml" ContentType="application/vnd.openxmlformats-officedocument.presentationml.slide+xml"/>
  <Override PartName="/ppt/slides/slide270.xml" ContentType="application/vnd.openxmlformats-officedocument.presentationml.slide+xml"/>
  <Override PartName="/ppt/slides/slide47.xml" ContentType="application/vnd.openxmlformats-officedocument.presentationml.slide+xml"/>
  <Override PartName="/ppt/slides/slide264.xml" ContentType="application/vnd.openxmlformats-officedocument.presentationml.slide+xml"/>
  <Override PartName="/ppt/slides/slide157.xml" ContentType="application/vnd.openxmlformats-officedocument.presentationml.slide+xml"/>
  <Override PartName="/ppt/theme/theme1.xml" ContentType="application/vnd.openxmlformats-officedocument.theme+xml"/>
  <Override PartName="/ppt/notesSlides/notesSlide12.xml" ContentType="application/vnd.openxmlformats-officedocument.presentationml.notesSlide+xml"/>
  <Override PartName="/ppt/slides/slide31.xml" ContentType="application/vnd.openxmlformats-officedocument.presentationml.slide+xml"/>
  <Override PartName="/ppt/slides/slide89.xml" ContentType="application/vnd.openxmlformats-officedocument.presentationml.slide+xml"/>
  <Override PartName="/ppt/diagrams/layout1.xml" ContentType="application/vnd.openxmlformats-officedocument.drawingml.diagramLayout+xml"/>
  <Override PartName="/ppt/slides/slide199.xml" ContentType="application/vnd.openxmlformats-officedocument.presentationml.slide+xml"/>
  <Override PartName="/ppt/slides/slide25.xml" ContentType="application/vnd.openxmlformats-officedocument.presentationml.slide+xml"/>
  <Override PartName="/ppt/slides/slide229.xml" ContentType="application/vnd.openxmlformats-officedocument.presentationml.slide+xml"/>
  <Override PartName="/ppt/slides/slide242.xml" ContentType="application/vnd.openxmlformats-officedocument.presentationml.slide+xml"/>
  <Override PartName="/ppt/slides/slide73.xml" ContentType="application/vnd.openxmlformats-officedocument.presentationml.slide+xml"/>
  <Override PartName="/ppt/slides/slide135.xml" ContentType="application/vnd.openxmlformats-officedocument.presentationml.slide+xml"/>
  <Override PartName="/ppt/embeddings/oleObject13.bin" ContentType="application/vnd.openxmlformats-officedocument.oleObject"/>
  <Override PartName="/ppt/slides/slide67.xml" ContentType="application/vnd.openxmlformats-officedocument.presentationml.slide+xml"/>
  <Override PartName="/ppt/slides/slide177.xml" ContentType="application/vnd.openxmlformats-officedocument.presentationml.slide+xml"/>
  <Override PartName="/ppt/slides/slide207.xml" ContentType="application/vnd.openxmlformats-officedocument.presentationml.slide+xml"/>
  <Override PartName="/ppt/slides/slide190.xml" ContentType="application/vnd.openxmlformats-officedocument.presentationml.slide+xml"/>
  <Override PartName="/ppt/slides/slide220.xml" ContentType="application/vnd.openxmlformats-officedocument.presentationml.slide+xml"/>
  <Override PartName="/ppt/slides/slide51.xml" ContentType="application/vnd.openxmlformats-officedocument.presentationml.slide+xml"/>
  <Override PartName="/ppt/slides/slide113.xml" ContentType="application/vnd.openxmlformats-officedocument.presentationml.slide+xml"/>
  <Override PartName="/ppt/slideLayouts/slideLayout14.xml" ContentType="application/vnd.openxmlformats-officedocument.presentationml.slideLayout+xml"/>
  <Override PartName="/ppt/slides/slide45.xml" ContentType="application/vnd.openxmlformats-officedocument.presentationml.slide+xml"/>
  <Override PartName="/ppt/slides/slide249.xml" ContentType="application/vnd.openxmlformats-officedocument.presentationml.slide+xml"/>
  <Override PartName="/ppt/slides/slide262.xml" ContentType="application/vnd.openxmlformats-officedocument.presentationml.slide+xml"/>
  <Override PartName="/ppt/slides/slide155.xml" ContentType="application/vnd.openxmlformats-officedocument.presentationml.slide+xml"/>
  <Override PartName="/ppt/slides/slide87.xml" ContentType="application/vnd.openxmlformats-officedocument.presentationml.slide+xml"/>
  <Override PartName="/ppt/slides/slide149.xml" ContentType="application/vnd.openxmlformats-officedocument.presentationml.slide+xml"/>
  <Override PartName="/ppt/embeddings/oleObject27.bin" ContentType="application/vnd.openxmlformats-officedocument.oleObject"/>
  <Override PartName="/ppt/slides/slide23.xml" ContentType="application/vnd.openxmlformats-officedocument.presentationml.slide+xml"/>
  <Override PartName="/ppt/slides/slide227.xml" ContentType="application/vnd.openxmlformats-officedocument.presentationml.slide+xml"/>
  <Override PartName="/ppt/slides/slide197.xml" ContentType="application/vnd.openxmlformats-officedocument.presentationml.slide+xml"/>
  <Override PartName="/ppt/slides/slide240.xml" ContentType="application/vnd.openxmlformats-officedocument.presentationml.slide+xml"/>
  <Override PartName="/ppt/slides/slide133.xml" ContentType="application/vnd.openxmlformats-officedocument.presentationml.slide+xml"/>
  <Default Extension="pict" ContentType="image/pict"/>
  <Override PartName="/ppt/diagrams/colors2.xml" ContentType="application/vnd.openxmlformats-officedocument.drawingml.diagramColors+xml"/>
  <Override PartName="/ppt/slides/slide127.xml" ContentType="application/vnd.openxmlformats-officedocument.presentationml.slide+xml"/>
  <Override PartName="/ppt/slides/slide65.xml" ContentType="application/vnd.openxmlformats-officedocument.presentationml.slide+xml"/>
  <Override PartName="/ppt/embeddings/oleObject9.bin" ContentType="application/vnd.openxmlformats-officedocument.oleObject"/>
  <Override PartName="/ppt/slides/slide175.xml" ContentType="application/vnd.openxmlformats-officedocument.presentationml.slide+xml"/>
  <Override PartName="/ppt/slides/slide205.xml" ContentType="application/vnd.openxmlformats-officedocument.presentationml.slide+xml"/>
  <Override PartName="/ppt/slides/slide111.xml" ContentType="application/vnd.openxmlformats-officedocument.presentationml.slide+xml"/>
  <Override PartName="/ppt/slides/slide169.xml" ContentType="application/vnd.openxmlformats-officedocument.presentationml.slide+xml"/>
  <Override PartName="/ppt/slideLayouts/slideLayout12.xml" ContentType="application/vnd.openxmlformats-officedocument.presentationml.slideLayout+xml"/>
  <Override PartName="/ppt/slides/slide43.xml" ContentType="application/vnd.openxmlformats-officedocument.presentationml.slide+xml"/>
  <Override PartName="/ppt/slides/slide247.xml" ContentType="application/vnd.openxmlformats-officedocument.presentationml.slide+xml"/>
  <Override PartName="/ppt/slides/slide260.xml" ContentType="application/vnd.openxmlformats-officedocument.presentationml.slide+xml"/>
  <Override PartName="/ppt/slides/slide153.xml" ContentType="application/vnd.openxmlformats-officedocument.presentationml.slide+xml"/>
  <Override PartName="/ppt/slides/slide85.xml" ContentType="application/vnd.openxmlformats-officedocument.presentationml.slide+xml"/>
  <Override PartName="/ppt/slides/slide147.xml" ContentType="application/vnd.openxmlformats-officedocument.presentationml.slide+xml"/>
  <Override PartName="/ppt/embeddings/oleObject25.bin" ContentType="application/vnd.openxmlformats-officedocument.oleObject"/>
  <Override PartName="/ppt/slides/slide195.xml" ContentType="application/vnd.openxmlformats-officedocument.presentationml.slide+xml"/>
  <Override PartName="/ppt/slides/slide21.xml" ContentType="application/vnd.openxmlformats-officedocument.presentationml.slide+xml"/>
  <Override PartName="/ppt/slides/slide225.xml" ContentType="application/vnd.openxmlformats-officedocument.presentationml.slide+xml"/>
  <Override PartName="/ppt/slides/slide131.xml" ContentType="application/vnd.openxmlformats-officedocument.presentationml.slide+xml"/>
  <Override PartName="/ppt/slides/slide189.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diagrams/quickStyle2.xml" ContentType="application/vnd.openxmlformats-officedocument.drawingml.diagramStyle+xml"/>
  <Override PartName="/ppt/slides/slide63.xml" ContentType="application/vnd.openxmlformats-officedocument.presentationml.slide+xml"/>
  <Override PartName="/ppt/slides/slide125.xml" ContentType="application/vnd.openxmlformats-officedocument.presentationml.slide+xml"/>
  <Override PartName="/ppt/embeddings/oleObject7.bin" ContentType="application/vnd.openxmlformats-officedocument.oleObject"/>
  <Default Extension="gif" ContentType="image/gif"/>
  <Override PartName="/ppt/slides/slide173.xml" ContentType="application/vnd.openxmlformats-officedocument.presentationml.slide+xml"/>
  <Override PartName="/ppt/slides/slide203.xml" ContentType="application/vnd.openxmlformats-officedocument.presentationml.slide+xml"/>
  <Override PartName="/ppt/slides/slide167.xml" ContentType="application/vnd.openxmlformats-officedocument.presentationml.slide+xml"/>
  <Override PartName="/ppt/slideLayouts/slideLayout10.xml" ContentType="application/vnd.openxmlformats-officedocument.presentationml.slideLayout+xml"/>
  <Override PartName="/ppt/slides/slide41.xml" ContentType="application/vnd.openxmlformats-officedocument.presentationml.slide+xml"/>
  <Override PartName="/ppt/slides/slide103.xml" ContentType="application/vnd.openxmlformats-officedocument.presentationml.slide+xml"/>
  <Override PartName="/ppt/presentation.xml" ContentType="application/vnd.openxmlformats-officedocument.presentationml.presentation.main+xml"/>
  <Override PartName="/ppt/slides/slide151.xml" ContentType="application/vnd.openxmlformats-officedocument.presentationml.slide+xml"/>
  <Override PartName="/ppt/slides/slide239.xml" ContentType="application/vnd.openxmlformats-officedocument.presentationml.slide+xml"/>
  <Override PartName="/ppt/slides/slide83.xml" ContentType="application/vnd.openxmlformats-officedocument.presentationml.slide+xml"/>
  <Override PartName="/ppt/slides/slide145.xml" ContentType="application/vnd.openxmlformats-officedocument.presentationml.slide+xml"/>
  <Override PartName="/ppt/embeddings/oleObject23.bin" ContentType="application/vnd.openxmlformats-officedocument.oleObject"/>
  <Override PartName="/ppt/slides/slide193.xml" ContentType="application/vnd.openxmlformats-officedocument.presentationml.slide+xml"/>
  <Override PartName="/ppt/slides/slide223.xml" ContentType="application/vnd.openxmlformats-officedocument.presentationml.slide+xml"/>
  <Override PartName="/ppt/slides/slide187.xml" ContentType="application/vnd.openxmlformats-officedocument.presentationml.slide+xml"/>
  <Override PartName="/ppt/slides/slide217.xml" ContentType="application/vnd.openxmlformats-officedocument.presentationml.slide+xml"/>
  <Override PartName="/ppt/slides/slide61.xml" ContentType="application/vnd.openxmlformats-officedocument.presentationml.slide+xml"/>
  <Override PartName="/ppt/slides/slide123.xml" ContentType="application/vnd.openxmlformats-officedocument.presentationml.slide+xml"/>
  <Override PartName="/ppt/embeddings/oleObject5.bin" ContentType="application/vnd.openxmlformats-officedocument.oleObject"/>
  <Override PartName="/ppt/slides/slide171.xml" ContentType="application/vnd.openxmlformats-officedocument.presentationml.slide+xml"/>
  <Override PartName="/ppt/slides/slide201.xml" ContentType="application/vnd.openxmlformats-officedocument.presentationml.slide+xml"/>
  <Override PartName="/ppt/slides/slide259.xml" ContentType="application/vnd.openxmlformats-officedocument.presentationml.slide+xml"/>
  <Override PartName="/ppt/slideLayouts/slideLayout9.xml" ContentType="application/vnd.openxmlformats-officedocument.presentationml.slideLayout+xml"/>
  <Override PartName="/ppt/slides/slide165.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237.xml" ContentType="application/vnd.openxmlformats-officedocument.presentationml.slide+xml"/>
  <Override PartName="/ppt/slides/slide81.xml" ContentType="application/vnd.openxmlformats-officedocument.presentationml.slide+xml"/>
  <Override PartName="/ppt/slides/slide143.xml" ContentType="application/vnd.openxmlformats-officedocument.presentationml.slide+xml"/>
  <Override PartName="/ppt/embeddings/oleObject21.bin" ContentType="application/vnd.openxmlformats-officedocument.oleObject"/>
  <Override PartName="/ppt/slides/slide185.xml" ContentType="application/vnd.openxmlformats-officedocument.presentationml.slide+xml"/>
  <Override PartName="/ppt/slides/slide215.xml" ContentType="application/vnd.openxmlformats-officedocument.presentationml.slide+xml"/>
  <Override PartName="/ppt/slides/slide108.xml" ContentType="application/vnd.openxmlformats-officedocument.presentationml.slide+xml"/>
  <Override PartName="/ppt/slides/slide121.xml" ContentType="application/vnd.openxmlformats-officedocument.presentationml.slide+xml"/>
  <Override PartName="/ppt/embeddings/oleObject3.bin" ContentType="application/vnd.openxmlformats-officedocument.oleObject"/>
  <Override PartName="/ppt/slideLayouts/slideLayout7.xml" ContentType="application/vnd.openxmlformats-officedocument.presentationml.slideLayout+xml"/>
  <Override PartName="/ppt/slides/slide257.xml" ContentType="application/vnd.openxmlformats-officedocument.presentationml.slide+xml"/>
  <Override PartName="/ppt/slides/slide163.xml" ContentType="application/vnd.openxmlformats-officedocument.presentationml.slide+xml"/>
  <Override PartName="/ppt/notesSlides/notesSlide4.xml" ContentType="application/vnd.openxmlformats-officedocument.presentationml.notesSlide+xml"/>
  <Override PartName="/ppt/slides/slide95.xml" ContentType="application/vnd.openxmlformats-officedocument.presentationml.slide+xml"/>
  <Override PartName="/ppt/slides/slide6.xml" ContentType="application/vnd.openxmlformats-officedocument.presentationml.slide+xml"/>
  <Override PartName="/ppt/slides/slide18.xml" ContentType="application/vnd.openxmlformats-officedocument.presentationml.slide+xml"/>
  <Override PartName="/ppt/slides/slide235.xml" ContentType="application/vnd.openxmlformats-officedocument.presentationml.slide+xml"/>
  <Override PartName="/ppt/diagrams/data1.xml" ContentType="application/vnd.openxmlformats-officedocument.drawingml.diagramData+xml"/>
  <Override PartName="/ppt/slides/slide141.xml" ContentType="application/vnd.openxmlformats-officedocument.presentationml.slide+xml"/>
  <Default Extension="vml" ContentType="application/vnd.openxmlformats-officedocument.vmlDrawing"/>
  <Override PartName="/ppt/slides/slide277.xml" ContentType="application/vnd.openxmlformats-officedocument.presentationml.slide+xml"/>
  <Override PartName="/ppt/slides/slide183.xml" ContentType="application/vnd.openxmlformats-officedocument.presentationml.slide+xml"/>
  <Override PartName="/ppt/slides/slide213.xml" ContentType="application/vnd.openxmlformats-officedocument.presentationml.slide+xml"/>
  <Override PartName="/ppt/slides/slide106.xml" ContentType="application/vnd.openxmlformats-officedocument.presentationml.slide+xml"/>
  <Override PartName="/ppt/tableStyles.xml" ContentType="application/vnd.openxmlformats-officedocument.presentationml.tableStyles+xml"/>
  <Override PartName="/ppt/embeddings/oleObject1.bin" ContentType="application/vnd.openxmlformats-officedocument.oleObject"/>
  <Override PartName="/ppt/slides/slide38.xml" ContentType="application/vnd.openxmlformats-officedocument.presentationml.slide+xml"/>
  <Override PartName="/ppt/slideLayouts/slideLayout5.xml" ContentType="application/vnd.openxmlformats-officedocument.presentationml.slideLayout+xml"/>
  <Override PartName="/ppt/slides/slide255.xml" ContentType="application/vnd.openxmlformats-officedocument.presentationml.slide+xml"/>
  <Override PartName="/ppt/slides/slide161.xml" ContentType="application/vnd.openxmlformats-officedocument.presentationml.slide+xml"/>
  <Default Extension="bin" ContentType="application/vnd.openxmlformats-officedocument.presentationml.printerSettings"/>
  <Override PartName="/ppt/notesSlides/notesSlide2.xml" ContentType="application/vnd.openxmlformats-officedocument.presentationml.notesSlide+xml"/>
  <Override PartName="/ppt/slides/slide93.xml" ContentType="application/vnd.openxmlformats-officedocument.presentationml.slide+xml"/>
  <Override PartName="/ppt/slides/slide4.xml" ContentType="application/vnd.openxmlformats-officedocument.presentationml.slide+xml"/>
  <Override PartName="/ppt/slides/slide16.xml" ContentType="application/vnd.openxmlformats-officedocument.presentationml.slide+xml"/>
  <Override PartName="/ppt/notesSlides/notesSlide10.xml" ContentType="application/vnd.openxmlformats-officedocument.presentationml.notesSlide+xml"/>
  <Override PartName="/ppt/slides/slide233.xml" ContentType="application/vnd.openxmlformats-officedocument.presentationml.slide+xml"/>
  <Override PartName="/ppt/slides/slide58.xml" ContentType="application/vnd.openxmlformats-officedocument.presentationml.slide+xml"/>
  <Override PartName="/ppt/slides/slide71.xml" ContentType="application/vnd.openxmlformats-officedocument.presentationml.slide+xml"/>
  <Override PartName="/ppt/slides/slide275.xml" ContentType="application/vnd.openxmlformats-officedocument.presentationml.slide+xml"/>
  <Override PartName="/ppt/embeddings/oleObject11.bin" ContentType="application/vnd.openxmlformats-officedocument.oleObject"/>
  <Override PartName="/ppt/slides/slide181.xml" ContentType="application/vnd.openxmlformats-officedocument.presentationml.slide+xml"/>
  <Override PartName="/ppt/slides/slide211.xml" ContentType="application/vnd.openxmlformats-officedocument.presentationml.slide+xml"/>
  <Override PartName="/ppt/slides/slide269.xml" ContentType="application/vnd.openxmlformats-officedocument.presentationml.slide+xml"/>
  <Override PartName="/ppt/slides/slide104.xml" ContentType="application/vnd.openxmlformats-officedocument.presentationml.slide+xml"/>
  <Override PartName="/ppt/notesSlides/notesSlide9.xml" ContentType="application/vnd.openxmlformats-officedocument.presentationml.notes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53.xml" ContentType="application/vnd.openxmlformats-officedocument.presentationml.slide+xml"/>
  <Override PartName="/ppt/slides/slide78.xml" ContentType="application/vnd.openxmlformats-officedocument.presentationml.slide+xml"/>
  <Override PartName="/ppt/slides/slide91.xml" ContentType="application/vnd.openxmlformats-officedocument.presentationml.slide+xml"/>
  <Override PartName="/ppt/slides/slide2.xml" ContentType="application/vnd.openxmlformats-officedocument.presentationml.slide+xml"/>
  <Override PartName="/ppt/slides/slide14.xml" ContentType="application/vnd.openxmlformats-officedocument.presentationml.slide+xml"/>
  <Override PartName="/ppt/embeddings/oleObject18.bin" ContentType="application/vnd.openxmlformats-officedocument.oleObject"/>
  <Override PartName="/ppt/slides/slide231.xml" ContentType="application/vnd.openxmlformats-officedocument.presentationml.slide+xml"/>
  <Override PartName="/ppt/slides/slide56.xml" ContentType="application/vnd.openxmlformats-officedocument.presentationml.slide+xml"/>
  <Override PartName="/ppt/slides/slide118.xml" ContentType="application/vnd.openxmlformats-officedocument.presentationml.slide+xml"/>
  <Override PartName="/ppt/slides/slide273.xml" ContentType="application/vnd.openxmlformats-officedocument.presentationml.slide+xml"/>
  <Override PartName="/ppt/slides/slide267.xml" ContentType="application/vnd.openxmlformats-officedocument.presentationml.slide+xml"/>
  <Override PartName="/ppt/slides/slide98.xml" ContentType="application/vnd.openxmlformats-officedocument.presentationml.slide+xml"/>
  <Override PartName="/ppt/notesSlides/notesSlide15.xml" ContentType="application/vnd.openxmlformats-officedocument.presentationml.notesSlide+xml"/>
  <Override PartName="/ppt/slides/slide34.xml" ContentType="application/vnd.openxmlformats-officedocument.presentationml.slide+xml"/>
  <Override PartName="/ppt/slideLayouts/slideLayout1.xml" ContentType="application/vnd.openxmlformats-officedocument.presentationml.slideLayout+xml"/>
  <Override PartName="/ppt/slides/slide251.xml" ContentType="application/vnd.openxmlformats-officedocument.presentationml.slide+xml"/>
  <Override PartName="/ppt/slides/slide28.xml" ContentType="application/vnd.openxmlformats-officedocument.presentationml.slide+xml"/>
  <Override PartName="/ppt/slides/slide245.xml" ContentType="application/vnd.openxmlformats-officedocument.presentationml.slide+xml"/>
  <Override PartName="/ppt/slides/slide76.xml" ContentType="application/vnd.openxmlformats-officedocument.presentationml.slide+xml"/>
  <Override PartName="/ppt/slides/slide138.xml" ContentType="application/vnd.openxmlformats-officedocument.presentationml.slide+xml"/>
  <Override PartName="/ppt/embeddings/oleObject16.bin" ContentType="application/vnd.openxmlformats-officedocument.oleObject"/>
  <Override PartName="/ppt/slides/slide12.xml" ContentType="application/vnd.openxmlformats-officedocument.presentationml.slide+xml"/>
  <Default Extension="png" ContentType="image/png"/>
  <Default Extension="wmf" ContentType="image/x-wmf"/>
  <Override PartName="/ppt/slides/slide54.xml" ContentType="application/vnd.openxmlformats-officedocument.presentationml.slide+xml"/>
  <Override PartName="/ppt/slides/slide116.xml" ContentType="application/vnd.openxmlformats-officedocument.presentationml.slide+xml"/>
  <Override PartName="/ppt/slides/slide271.xml" ContentType="application/vnd.openxmlformats-officedocument.presentationml.slide+xml"/>
  <Default Extension="rels" ContentType="application/vnd.openxmlformats-package.relationships+xml"/>
  <Override PartName="/ppt/slides/slide48.xml" ContentType="application/vnd.openxmlformats-officedocument.presentationml.slide+xml"/>
  <Override PartName="/ppt/slides/slide265.xml" ContentType="application/vnd.openxmlformats-officedocument.presentationml.slide+xml"/>
  <Override PartName="/ppt/slides/slide96.xml" ContentType="application/vnd.openxmlformats-officedocument.presentationml.slide+xml"/>
  <Override PartName="/ppt/slides/slide158.xml" ContentType="application/vnd.openxmlformats-officedocument.presentationml.slide+xml"/>
  <Override PartName="/ppt/theme/theme2.xml" ContentType="application/vnd.openxmlformats-officedocument.theme+xml"/>
  <Override PartName="/ppt/notesSlides/notesSlide13.xml" ContentType="application/vnd.openxmlformats-officedocument.presentationml.notesSlide+xml"/>
  <Override PartName="/ppt/slides/slide32.xml" ContentType="application/vnd.openxmlformats-officedocument.presentationml.slide+xml"/>
  <Override PartName="/ppt/diagrams/layout2.xml" ContentType="application/vnd.openxmlformats-officedocument.drawingml.diagramLayout+xml"/>
  <Override PartName="/ppt/slides/slide26.xml" ContentType="application/vnd.openxmlformats-officedocument.presentationml.slide+xml"/>
  <Override PartName="/ppt/slides/slide243.xml" ContentType="application/vnd.openxmlformats-officedocument.presentationml.slide+xml"/>
  <Override PartName="/ppt/slides/slide136.xml" ContentType="application/vnd.openxmlformats-officedocument.presentationml.slide+xml"/>
  <Override PartName="/ppt/slides/slide74.xml" ContentType="application/vnd.openxmlformats-officedocument.presentationml.slide+xml"/>
  <Override PartName="/ppt/embeddings/oleObject14.bin" ContentType="application/vnd.openxmlformats-officedocument.oleObject"/>
  <Override PartName="/ppt/slides/slide10.xml" ContentType="application/vnd.openxmlformats-officedocument.presentationml.slide+xml"/>
  <Override PartName="/ppt/slides/slide68.xml" ContentType="application/vnd.openxmlformats-officedocument.presentationml.slide+xml"/>
  <Override PartName="/ppt/slides/slide178.xml" ContentType="application/vnd.openxmlformats-officedocument.presentationml.slide+xml"/>
  <Override PartName="/ppt/slides/slide208.xml" ContentType="application/vnd.openxmlformats-officedocument.presentationml.slide+xml"/>
  <Override PartName="/ppt/slides/slide221.xml" ContentType="application/vnd.openxmlformats-officedocument.presentationml.slide+xml"/>
  <Override PartName="/ppt/slides/slide191.xml" ContentType="application/vnd.openxmlformats-officedocument.presentationml.slide+xml"/>
  <Override PartName="/ppt/slides/slide52.xml" ContentType="application/vnd.openxmlformats-officedocument.presentationml.slide+xml"/>
  <Override PartName="/ppt/slides/slide114.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s/slide263.xml" ContentType="application/vnd.openxmlformats-officedocument.presentationml.slide+xml"/>
  <Override PartName="/ppt/slides/slide156.xml" ContentType="application/vnd.openxmlformats-officedocument.presentationml.slide+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79"/>
  </p:notesMasterIdLst>
  <p:handoutMasterIdLst>
    <p:handoutMasterId r:id="rId280"/>
  </p:handoutMasterIdLst>
  <p:sldIdLst>
    <p:sldId id="498" r:id="rId2"/>
    <p:sldId id="855" r:id="rId3"/>
    <p:sldId id="502" r:id="rId4"/>
    <p:sldId id="503" r:id="rId5"/>
    <p:sldId id="504" r:id="rId6"/>
    <p:sldId id="506" r:id="rId7"/>
    <p:sldId id="505" r:id="rId8"/>
    <p:sldId id="507" r:id="rId9"/>
    <p:sldId id="508" r:id="rId10"/>
    <p:sldId id="509" r:id="rId11"/>
    <p:sldId id="510" r:id="rId12"/>
    <p:sldId id="511" r:id="rId13"/>
    <p:sldId id="512" r:id="rId14"/>
    <p:sldId id="541" r:id="rId15"/>
    <p:sldId id="513" r:id="rId16"/>
    <p:sldId id="514" r:id="rId17"/>
    <p:sldId id="515" r:id="rId18"/>
    <p:sldId id="516" r:id="rId19"/>
    <p:sldId id="517" r:id="rId20"/>
    <p:sldId id="518" r:id="rId21"/>
    <p:sldId id="543" r:id="rId22"/>
    <p:sldId id="519" r:id="rId23"/>
    <p:sldId id="297" r:id="rId24"/>
    <p:sldId id="299" r:id="rId25"/>
    <p:sldId id="300" r:id="rId26"/>
    <p:sldId id="520" r:id="rId27"/>
    <p:sldId id="521" r:id="rId28"/>
    <p:sldId id="523" r:id="rId29"/>
    <p:sldId id="544" r:id="rId30"/>
    <p:sldId id="545" r:id="rId31"/>
    <p:sldId id="546" r:id="rId32"/>
    <p:sldId id="547" r:id="rId33"/>
    <p:sldId id="548" r:id="rId34"/>
    <p:sldId id="549" r:id="rId35"/>
    <p:sldId id="550" r:id="rId36"/>
    <p:sldId id="551" r:id="rId37"/>
    <p:sldId id="552" r:id="rId38"/>
    <p:sldId id="553" r:id="rId39"/>
    <p:sldId id="554" r:id="rId40"/>
    <p:sldId id="555" r:id="rId41"/>
    <p:sldId id="556" r:id="rId42"/>
    <p:sldId id="856" r:id="rId43"/>
    <p:sldId id="629" r:id="rId44"/>
    <p:sldId id="630" r:id="rId45"/>
    <p:sldId id="631" r:id="rId46"/>
    <p:sldId id="632" r:id="rId47"/>
    <p:sldId id="633" r:id="rId48"/>
    <p:sldId id="634" r:id="rId49"/>
    <p:sldId id="635" r:id="rId50"/>
    <p:sldId id="636" r:id="rId51"/>
    <p:sldId id="637" r:id="rId52"/>
    <p:sldId id="638" r:id="rId53"/>
    <p:sldId id="524" r:id="rId54"/>
    <p:sldId id="525" r:id="rId55"/>
    <p:sldId id="526" r:id="rId56"/>
    <p:sldId id="527" r:id="rId57"/>
    <p:sldId id="529" r:id="rId58"/>
    <p:sldId id="530" r:id="rId59"/>
    <p:sldId id="536" r:id="rId60"/>
    <p:sldId id="537" r:id="rId61"/>
    <p:sldId id="538" r:id="rId62"/>
    <p:sldId id="557" r:id="rId63"/>
    <p:sldId id="558" r:id="rId64"/>
    <p:sldId id="559" r:id="rId65"/>
    <p:sldId id="560" r:id="rId66"/>
    <p:sldId id="561" r:id="rId67"/>
    <p:sldId id="562" r:id="rId68"/>
    <p:sldId id="861" r:id="rId69"/>
    <p:sldId id="563" r:id="rId70"/>
    <p:sldId id="564" r:id="rId71"/>
    <p:sldId id="565" r:id="rId72"/>
    <p:sldId id="566" r:id="rId73"/>
    <p:sldId id="567" r:id="rId74"/>
    <p:sldId id="568" r:id="rId75"/>
    <p:sldId id="569" r:id="rId76"/>
    <p:sldId id="570" r:id="rId77"/>
    <p:sldId id="571" r:id="rId78"/>
    <p:sldId id="614" r:id="rId79"/>
    <p:sldId id="572" r:id="rId80"/>
    <p:sldId id="573" r:id="rId81"/>
    <p:sldId id="574" r:id="rId82"/>
    <p:sldId id="575" r:id="rId83"/>
    <p:sldId id="576" r:id="rId84"/>
    <p:sldId id="577" r:id="rId85"/>
    <p:sldId id="578" r:id="rId86"/>
    <p:sldId id="579" r:id="rId87"/>
    <p:sldId id="862" r:id="rId88"/>
    <p:sldId id="580" r:id="rId89"/>
    <p:sldId id="581" r:id="rId90"/>
    <p:sldId id="582" r:id="rId91"/>
    <p:sldId id="583" r:id="rId92"/>
    <p:sldId id="584" r:id="rId93"/>
    <p:sldId id="585" r:id="rId94"/>
    <p:sldId id="857" r:id="rId95"/>
    <p:sldId id="586" r:id="rId96"/>
    <p:sldId id="587" r:id="rId97"/>
    <p:sldId id="588" r:id="rId98"/>
    <p:sldId id="589" r:id="rId99"/>
    <p:sldId id="590" r:id="rId100"/>
    <p:sldId id="591" r:id="rId101"/>
    <p:sldId id="592" r:id="rId102"/>
    <p:sldId id="640" r:id="rId103"/>
    <p:sldId id="641" r:id="rId104"/>
    <p:sldId id="639" r:id="rId105"/>
    <p:sldId id="704" r:id="rId106"/>
    <p:sldId id="593" r:id="rId107"/>
    <p:sldId id="594" r:id="rId108"/>
    <p:sldId id="595" r:id="rId109"/>
    <p:sldId id="596" r:id="rId110"/>
    <p:sldId id="597" r:id="rId111"/>
    <p:sldId id="598" r:id="rId112"/>
    <p:sldId id="599" r:id="rId113"/>
    <p:sldId id="600" r:id="rId114"/>
    <p:sldId id="601" r:id="rId115"/>
    <p:sldId id="602" r:id="rId116"/>
    <p:sldId id="606" r:id="rId117"/>
    <p:sldId id="608" r:id="rId118"/>
    <p:sldId id="607" r:id="rId119"/>
    <p:sldId id="609" r:id="rId120"/>
    <p:sldId id="610" r:id="rId121"/>
    <p:sldId id="611" r:id="rId122"/>
    <p:sldId id="620" r:id="rId123"/>
    <p:sldId id="613" r:id="rId124"/>
    <p:sldId id="858" r:id="rId125"/>
    <p:sldId id="642" r:id="rId126"/>
    <p:sldId id="863" r:id="rId127"/>
    <p:sldId id="643" r:id="rId128"/>
    <p:sldId id="644" r:id="rId129"/>
    <p:sldId id="645" r:id="rId130"/>
    <p:sldId id="646" r:id="rId131"/>
    <p:sldId id="864" r:id="rId132"/>
    <p:sldId id="647" r:id="rId133"/>
    <p:sldId id="648" r:id="rId134"/>
    <p:sldId id="649" r:id="rId135"/>
    <p:sldId id="650" r:id="rId136"/>
    <p:sldId id="651" r:id="rId137"/>
    <p:sldId id="652" r:id="rId138"/>
    <p:sldId id="653" r:id="rId139"/>
    <p:sldId id="865" r:id="rId140"/>
    <p:sldId id="654" r:id="rId141"/>
    <p:sldId id="655" r:id="rId142"/>
    <p:sldId id="656" r:id="rId143"/>
    <p:sldId id="657" r:id="rId144"/>
    <p:sldId id="658" r:id="rId145"/>
    <p:sldId id="659" r:id="rId146"/>
    <p:sldId id="660" r:id="rId147"/>
    <p:sldId id="661" r:id="rId148"/>
    <p:sldId id="432" r:id="rId149"/>
    <p:sldId id="433" r:id="rId150"/>
    <p:sldId id="434" r:id="rId151"/>
    <p:sldId id="435" r:id="rId152"/>
    <p:sldId id="436" r:id="rId153"/>
    <p:sldId id="437" r:id="rId154"/>
    <p:sldId id="625" r:id="rId155"/>
    <p:sldId id="701" r:id="rId156"/>
    <p:sldId id="438" r:id="rId157"/>
    <p:sldId id="439" r:id="rId158"/>
    <p:sldId id="440" r:id="rId159"/>
    <p:sldId id="461" r:id="rId160"/>
    <p:sldId id="626" r:id="rId161"/>
    <p:sldId id="931" r:id="rId162"/>
    <p:sldId id="441" r:id="rId163"/>
    <p:sldId id="627" r:id="rId164"/>
    <p:sldId id="662" r:id="rId165"/>
    <p:sldId id="906" r:id="rId166"/>
    <p:sldId id="950" r:id="rId167"/>
    <p:sldId id="916" r:id="rId168"/>
    <p:sldId id="877" r:id="rId169"/>
    <p:sldId id="878" r:id="rId170"/>
    <p:sldId id="939" r:id="rId171"/>
    <p:sldId id="879" r:id="rId172"/>
    <p:sldId id="711" r:id="rId173"/>
    <p:sldId id="881" r:id="rId174"/>
    <p:sldId id="949" r:id="rId175"/>
    <p:sldId id="884" r:id="rId176"/>
    <p:sldId id="923" r:id="rId177"/>
    <p:sldId id="883" r:id="rId178"/>
    <p:sldId id="887" r:id="rId179"/>
    <p:sldId id="921" r:id="rId180"/>
    <p:sldId id="922" r:id="rId181"/>
    <p:sldId id="902" r:id="rId182"/>
    <p:sldId id="905" r:id="rId183"/>
    <p:sldId id="903" r:id="rId184"/>
    <p:sldId id="712" r:id="rId185"/>
    <p:sldId id="915" r:id="rId186"/>
    <p:sldId id="920" r:id="rId187"/>
    <p:sldId id="912" r:id="rId188"/>
    <p:sldId id="913" r:id="rId189"/>
    <p:sldId id="918" r:id="rId190"/>
    <p:sldId id="934" r:id="rId191"/>
    <p:sldId id="936" r:id="rId192"/>
    <p:sldId id="925" r:id="rId193"/>
    <p:sldId id="914" r:id="rId194"/>
    <p:sldId id="713" r:id="rId195"/>
    <p:sldId id="947" r:id="rId196"/>
    <p:sldId id="946" r:id="rId197"/>
    <p:sldId id="714" r:id="rId198"/>
    <p:sldId id="933" r:id="rId199"/>
    <p:sldId id="942" r:id="rId200"/>
    <p:sldId id="943" r:id="rId201"/>
    <p:sldId id="941" r:id="rId202"/>
    <p:sldId id="944" r:id="rId203"/>
    <p:sldId id="911" r:id="rId204"/>
    <p:sldId id="715" r:id="rId205"/>
    <p:sldId id="859" r:id="rId206"/>
    <p:sldId id="463" r:id="rId207"/>
    <p:sldId id="464" r:id="rId208"/>
    <p:sldId id="465" r:id="rId209"/>
    <p:sldId id="466" r:id="rId210"/>
    <p:sldId id="467" r:id="rId211"/>
    <p:sldId id="468" r:id="rId212"/>
    <p:sldId id="470" r:id="rId213"/>
    <p:sldId id="783" r:id="rId214"/>
    <p:sldId id="471" r:id="rId215"/>
    <p:sldId id="472" r:id="rId216"/>
    <p:sldId id="497" r:id="rId217"/>
    <p:sldId id="473" r:id="rId218"/>
    <p:sldId id="722" r:id="rId219"/>
    <p:sldId id="474" r:id="rId220"/>
    <p:sldId id="475" r:id="rId221"/>
    <p:sldId id="929" r:id="rId222"/>
    <p:sldId id="476" r:id="rId223"/>
    <p:sldId id="719" r:id="rId224"/>
    <p:sldId id="477" r:id="rId225"/>
    <p:sldId id="478" r:id="rId226"/>
    <p:sldId id="479" r:id="rId227"/>
    <p:sldId id="480" r:id="rId228"/>
    <p:sldId id="481" r:id="rId229"/>
    <p:sldId id="482" r:id="rId230"/>
    <p:sldId id="723" r:id="rId231"/>
    <p:sldId id="483" r:id="rId232"/>
    <p:sldId id="320" r:id="rId233"/>
    <p:sldId id="484" r:id="rId234"/>
    <p:sldId id="321" r:id="rId235"/>
    <p:sldId id="720" r:id="rId236"/>
    <p:sldId id="784" r:id="rId237"/>
    <p:sldId id="785" r:id="rId238"/>
    <p:sldId id="485" r:id="rId239"/>
    <p:sldId id="486" r:id="rId240"/>
    <p:sldId id="487" r:id="rId241"/>
    <p:sldId id="488" r:id="rId242"/>
    <p:sldId id="490" r:id="rId243"/>
    <p:sldId id="540" r:id="rId244"/>
    <p:sldId id="622" r:id="rId245"/>
    <p:sldId id="716" r:id="rId246"/>
    <p:sldId id="718" r:id="rId247"/>
    <p:sldId id="721" r:id="rId248"/>
    <p:sldId id="717" r:id="rId249"/>
    <p:sldId id="325" r:id="rId250"/>
    <p:sldId id="324" r:id="rId251"/>
    <p:sldId id="327" r:id="rId252"/>
    <p:sldId id="392" r:id="rId253"/>
    <p:sldId id="699" r:id="rId254"/>
    <p:sldId id="764" r:id="rId255"/>
    <p:sldId id="765" r:id="rId256"/>
    <p:sldId id="766" r:id="rId257"/>
    <p:sldId id="771" r:id="rId258"/>
    <p:sldId id="769" r:id="rId259"/>
    <p:sldId id="770" r:id="rId260"/>
    <p:sldId id="767" r:id="rId261"/>
    <p:sldId id="777" r:id="rId262"/>
    <p:sldId id="778" r:id="rId263"/>
    <p:sldId id="779" r:id="rId264"/>
    <p:sldId id="776" r:id="rId265"/>
    <p:sldId id="781" r:id="rId266"/>
    <p:sldId id="772" r:id="rId267"/>
    <p:sldId id="780" r:id="rId268"/>
    <p:sldId id="773" r:id="rId269"/>
    <p:sldId id="866" r:id="rId270"/>
    <p:sldId id="867" r:id="rId271"/>
    <p:sldId id="868" r:id="rId272"/>
    <p:sldId id="869" r:id="rId273"/>
    <p:sldId id="870" r:id="rId274"/>
    <p:sldId id="871" r:id="rId275"/>
    <p:sldId id="872" r:id="rId276"/>
    <p:sldId id="873" r:id="rId277"/>
    <p:sldId id="860" r:id="rId278"/>
  </p:sldIdLst>
  <p:sldSz cx="9144000" cy="6858000" type="screen4x3"/>
  <p:notesSz cx="6858000" cy="9144000"/>
  <p:defaultTextStyle>
    <a:defPPr>
      <a:defRPr lang="el-GR"/>
    </a:defPPr>
    <a:lvl1pPr algn="l" rtl="0" fontAlgn="base">
      <a:spcBef>
        <a:spcPct val="0"/>
      </a:spcBef>
      <a:spcAft>
        <a:spcPct val="0"/>
      </a:spcAft>
      <a:defRPr sz="2000" b="1" kern="1200">
        <a:solidFill>
          <a:schemeClr val="tx1"/>
        </a:solidFill>
        <a:latin typeface="Arial" charset="0"/>
        <a:ea typeface="+mn-ea"/>
        <a:cs typeface="+mn-cs"/>
      </a:defRPr>
    </a:lvl1pPr>
    <a:lvl2pPr marL="457200" algn="l" rtl="0" fontAlgn="base">
      <a:spcBef>
        <a:spcPct val="0"/>
      </a:spcBef>
      <a:spcAft>
        <a:spcPct val="0"/>
      </a:spcAft>
      <a:defRPr sz="2000" b="1" kern="1200">
        <a:solidFill>
          <a:schemeClr val="tx1"/>
        </a:solidFill>
        <a:latin typeface="Arial" charset="0"/>
        <a:ea typeface="+mn-ea"/>
        <a:cs typeface="+mn-cs"/>
      </a:defRPr>
    </a:lvl2pPr>
    <a:lvl3pPr marL="914400" algn="l" rtl="0" fontAlgn="base">
      <a:spcBef>
        <a:spcPct val="0"/>
      </a:spcBef>
      <a:spcAft>
        <a:spcPct val="0"/>
      </a:spcAft>
      <a:defRPr sz="2000" b="1" kern="1200">
        <a:solidFill>
          <a:schemeClr val="tx1"/>
        </a:solidFill>
        <a:latin typeface="Arial" charset="0"/>
        <a:ea typeface="+mn-ea"/>
        <a:cs typeface="+mn-cs"/>
      </a:defRPr>
    </a:lvl3pPr>
    <a:lvl4pPr marL="1371600" algn="l" rtl="0" fontAlgn="base">
      <a:spcBef>
        <a:spcPct val="0"/>
      </a:spcBef>
      <a:spcAft>
        <a:spcPct val="0"/>
      </a:spcAft>
      <a:defRPr sz="2000" b="1" kern="1200">
        <a:solidFill>
          <a:schemeClr val="tx1"/>
        </a:solidFill>
        <a:latin typeface="Arial" charset="0"/>
        <a:ea typeface="+mn-ea"/>
        <a:cs typeface="+mn-cs"/>
      </a:defRPr>
    </a:lvl4pPr>
    <a:lvl5pPr marL="1828800" algn="l" rtl="0" fontAlgn="base">
      <a:spcBef>
        <a:spcPct val="0"/>
      </a:spcBef>
      <a:spcAft>
        <a:spcPct val="0"/>
      </a:spcAft>
      <a:defRPr sz="2000" b="1" kern="1200">
        <a:solidFill>
          <a:schemeClr val="tx1"/>
        </a:solidFill>
        <a:latin typeface="Arial" charset="0"/>
        <a:ea typeface="+mn-ea"/>
        <a:cs typeface="+mn-cs"/>
      </a:defRPr>
    </a:lvl5pPr>
    <a:lvl6pPr marL="2286000" algn="l" defTabSz="914400" rtl="0" eaLnBrk="1" latinLnBrk="0" hangingPunct="1">
      <a:defRPr sz="2000" b="1" kern="1200">
        <a:solidFill>
          <a:schemeClr val="tx1"/>
        </a:solidFill>
        <a:latin typeface="Arial" charset="0"/>
        <a:ea typeface="+mn-ea"/>
        <a:cs typeface="+mn-cs"/>
      </a:defRPr>
    </a:lvl6pPr>
    <a:lvl7pPr marL="2743200" algn="l" defTabSz="914400" rtl="0" eaLnBrk="1" latinLnBrk="0" hangingPunct="1">
      <a:defRPr sz="2000" b="1" kern="1200">
        <a:solidFill>
          <a:schemeClr val="tx1"/>
        </a:solidFill>
        <a:latin typeface="Arial" charset="0"/>
        <a:ea typeface="+mn-ea"/>
        <a:cs typeface="+mn-cs"/>
      </a:defRPr>
    </a:lvl7pPr>
    <a:lvl8pPr marL="3200400" algn="l" defTabSz="914400" rtl="0" eaLnBrk="1" latinLnBrk="0" hangingPunct="1">
      <a:defRPr sz="2000" b="1" kern="1200">
        <a:solidFill>
          <a:schemeClr val="tx1"/>
        </a:solidFill>
        <a:latin typeface="Arial" charset="0"/>
        <a:ea typeface="+mn-ea"/>
        <a:cs typeface="+mn-cs"/>
      </a:defRPr>
    </a:lvl8pPr>
    <a:lvl9pPr marL="3657600" algn="l" defTabSz="914400" rtl="0" eaLnBrk="1" latinLnBrk="0" hangingPunct="1">
      <a:defRPr sz="20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43FFF3"/>
    <a:srgbClr val="FF9562"/>
    <a:srgbClr val="FFC962"/>
    <a:srgbClr val="309DCA"/>
    <a:srgbClr val="558B28"/>
    <a:srgbClr val="5499B5"/>
    <a:srgbClr val="FFCCCC"/>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horzBarState="maximized">
    <p:restoredLeft sz="9415" autoAdjust="0"/>
    <p:restoredTop sz="70101" autoAdjust="0"/>
  </p:normalViewPr>
  <p:slideViewPr>
    <p:cSldViewPr snapToGrid="0">
      <p:cViewPr>
        <p:scale>
          <a:sx n="100" d="100"/>
          <a:sy n="100" d="100"/>
        </p:scale>
        <p:origin x="-744" y="-112"/>
      </p:cViewPr>
      <p:guideLst>
        <p:guide orient="horz" pos="2160"/>
        <p:guide pos="2880"/>
      </p:guideLst>
    </p:cSldViewPr>
  </p:slideViewPr>
  <p:notesTextViewPr>
    <p:cViewPr>
      <p:scale>
        <a:sx n="100" d="100"/>
        <a:sy n="100" d="100"/>
      </p:scale>
      <p:origin x="0" y="0"/>
    </p:cViewPr>
  </p:notesTextViewPr>
  <p:sorterViewPr>
    <p:cViewPr>
      <p:scale>
        <a:sx n="25" d="100"/>
        <a:sy n="25" d="100"/>
      </p:scale>
      <p:origin x="0" y="5784"/>
    </p:cViewPr>
  </p:sorterViewPr>
  <p:gridSpacing cx="73736200" cy="73736200"/>
</p:viewPr>
</file>

<file path=ppt/_rels/presentation.xml.rels><?xml version="1.0" encoding="UTF-8" standalone="yes"?>
<Relationships xmlns="http://schemas.openxmlformats.org/package/2006/relationships"><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70" Type="http://schemas.openxmlformats.org/officeDocument/2006/relationships/slide" Target="slides/slide169.xml"/><Relationship Id="rId171" Type="http://schemas.openxmlformats.org/officeDocument/2006/relationships/slide" Target="slides/slide170.xml"/><Relationship Id="rId172" Type="http://schemas.openxmlformats.org/officeDocument/2006/relationships/slide" Target="slides/slide171.xml"/><Relationship Id="rId173" Type="http://schemas.openxmlformats.org/officeDocument/2006/relationships/slide" Target="slides/slide172.xml"/><Relationship Id="rId174" Type="http://schemas.openxmlformats.org/officeDocument/2006/relationships/slide" Target="slides/slide173.xml"/><Relationship Id="rId175" Type="http://schemas.openxmlformats.org/officeDocument/2006/relationships/slide" Target="slides/slide174.xml"/><Relationship Id="rId176" Type="http://schemas.openxmlformats.org/officeDocument/2006/relationships/slide" Target="slides/slide175.xml"/><Relationship Id="rId177" Type="http://schemas.openxmlformats.org/officeDocument/2006/relationships/slide" Target="slides/slide176.xml"/><Relationship Id="rId178" Type="http://schemas.openxmlformats.org/officeDocument/2006/relationships/slide" Target="slides/slide177.xml"/><Relationship Id="rId179" Type="http://schemas.openxmlformats.org/officeDocument/2006/relationships/slide" Target="slides/slide178.xml"/><Relationship Id="rId260" Type="http://schemas.openxmlformats.org/officeDocument/2006/relationships/slide" Target="slides/slide259.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61" Type="http://schemas.openxmlformats.org/officeDocument/2006/relationships/slide" Target="slides/slide260.xml"/><Relationship Id="rId262" Type="http://schemas.openxmlformats.org/officeDocument/2006/relationships/slide" Target="slides/slide261.xml"/><Relationship Id="rId263" Type="http://schemas.openxmlformats.org/officeDocument/2006/relationships/slide" Target="slides/slide262.xml"/><Relationship Id="rId264" Type="http://schemas.openxmlformats.org/officeDocument/2006/relationships/slide" Target="slides/slide263.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200" Type="http://schemas.openxmlformats.org/officeDocument/2006/relationships/slide" Target="slides/slide199.xml"/><Relationship Id="rId201" Type="http://schemas.openxmlformats.org/officeDocument/2006/relationships/slide" Target="slides/slide200.xml"/><Relationship Id="rId202" Type="http://schemas.openxmlformats.org/officeDocument/2006/relationships/slide" Target="slides/slide201.xml"/><Relationship Id="rId203" Type="http://schemas.openxmlformats.org/officeDocument/2006/relationships/slide" Target="slides/slide202.xml"/><Relationship Id="rId204" Type="http://schemas.openxmlformats.org/officeDocument/2006/relationships/slide" Target="slides/slide203.xml"/><Relationship Id="rId205" Type="http://schemas.openxmlformats.org/officeDocument/2006/relationships/slide" Target="slides/slide204.xml"/><Relationship Id="rId206" Type="http://schemas.openxmlformats.org/officeDocument/2006/relationships/slide" Target="slides/slide205.xml"/><Relationship Id="rId207" Type="http://schemas.openxmlformats.org/officeDocument/2006/relationships/slide" Target="slides/slide206.xml"/><Relationship Id="rId208" Type="http://schemas.openxmlformats.org/officeDocument/2006/relationships/slide" Target="slides/slide207.xml"/><Relationship Id="rId209" Type="http://schemas.openxmlformats.org/officeDocument/2006/relationships/slide" Target="slides/slide208.xml"/><Relationship Id="rId265" Type="http://schemas.openxmlformats.org/officeDocument/2006/relationships/slide" Target="slides/slide264.xml"/><Relationship Id="rId266" Type="http://schemas.openxmlformats.org/officeDocument/2006/relationships/slide" Target="slides/slide265.xml"/><Relationship Id="rId267" Type="http://schemas.openxmlformats.org/officeDocument/2006/relationships/slide" Target="slides/slide266.xml"/><Relationship Id="rId268" Type="http://schemas.openxmlformats.org/officeDocument/2006/relationships/slide" Target="slides/slide267.xml"/><Relationship Id="rId269" Type="http://schemas.openxmlformats.org/officeDocument/2006/relationships/slide" Target="slides/slide26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80" Type="http://schemas.openxmlformats.org/officeDocument/2006/relationships/slide" Target="slides/slide179.xml"/><Relationship Id="rId181" Type="http://schemas.openxmlformats.org/officeDocument/2006/relationships/slide" Target="slides/slide180.xml"/><Relationship Id="rId182" Type="http://schemas.openxmlformats.org/officeDocument/2006/relationships/slide" Target="slides/slide181.xml"/><Relationship Id="rId183" Type="http://schemas.openxmlformats.org/officeDocument/2006/relationships/slide" Target="slides/slide182.xml"/><Relationship Id="rId184" Type="http://schemas.openxmlformats.org/officeDocument/2006/relationships/slide" Target="slides/slide183.xml"/><Relationship Id="rId185" Type="http://schemas.openxmlformats.org/officeDocument/2006/relationships/slide" Target="slides/slide184.xml"/><Relationship Id="rId186" Type="http://schemas.openxmlformats.org/officeDocument/2006/relationships/slide" Target="slides/slide185.xml"/><Relationship Id="rId187" Type="http://schemas.openxmlformats.org/officeDocument/2006/relationships/slide" Target="slides/slide186.xml"/><Relationship Id="rId188" Type="http://schemas.openxmlformats.org/officeDocument/2006/relationships/slide" Target="slides/slide187.xml"/><Relationship Id="rId189" Type="http://schemas.openxmlformats.org/officeDocument/2006/relationships/slide" Target="slides/slide188.xml"/><Relationship Id="rId270" Type="http://schemas.openxmlformats.org/officeDocument/2006/relationships/slide" Target="slides/slide26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271" Type="http://schemas.openxmlformats.org/officeDocument/2006/relationships/slide" Target="slides/slide270.xml"/><Relationship Id="rId272" Type="http://schemas.openxmlformats.org/officeDocument/2006/relationships/slide" Target="slides/slide271.xml"/><Relationship Id="rId273" Type="http://schemas.openxmlformats.org/officeDocument/2006/relationships/slide" Target="slides/slide272.xml"/><Relationship Id="rId274" Type="http://schemas.openxmlformats.org/officeDocument/2006/relationships/slide" Target="slides/slide273.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210" Type="http://schemas.openxmlformats.org/officeDocument/2006/relationships/slide" Target="slides/slide209.xml"/><Relationship Id="rId211" Type="http://schemas.openxmlformats.org/officeDocument/2006/relationships/slide" Target="slides/slide210.xml"/><Relationship Id="rId212" Type="http://schemas.openxmlformats.org/officeDocument/2006/relationships/slide" Target="slides/slide211.xml"/><Relationship Id="rId213" Type="http://schemas.openxmlformats.org/officeDocument/2006/relationships/slide" Target="slides/slide212.xml"/><Relationship Id="rId214" Type="http://schemas.openxmlformats.org/officeDocument/2006/relationships/slide" Target="slides/slide213.xml"/><Relationship Id="rId215" Type="http://schemas.openxmlformats.org/officeDocument/2006/relationships/slide" Target="slides/slide214.xml"/><Relationship Id="rId216" Type="http://schemas.openxmlformats.org/officeDocument/2006/relationships/slide" Target="slides/slide215.xml"/><Relationship Id="rId217" Type="http://schemas.openxmlformats.org/officeDocument/2006/relationships/slide" Target="slides/slide216.xml"/><Relationship Id="rId218" Type="http://schemas.openxmlformats.org/officeDocument/2006/relationships/slide" Target="slides/slide217.xml"/><Relationship Id="rId219" Type="http://schemas.openxmlformats.org/officeDocument/2006/relationships/slide" Target="slides/slide218.xml"/><Relationship Id="rId275" Type="http://schemas.openxmlformats.org/officeDocument/2006/relationships/slide" Target="slides/slide274.xml"/><Relationship Id="rId276" Type="http://schemas.openxmlformats.org/officeDocument/2006/relationships/slide" Target="slides/slide275.xml"/><Relationship Id="rId277" Type="http://schemas.openxmlformats.org/officeDocument/2006/relationships/slide" Target="slides/slide276.xml"/><Relationship Id="rId278" Type="http://schemas.openxmlformats.org/officeDocument/2006/relationships/slide" Target="slides/slide277.xml"/><Relationship Id="rId279" Type="http://schemas.openxmlformats.org/officeDocument/2006/relationships/notesMaster" Target="notesMasters/notesMaster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90" Type="http://schemas.openxmlformats.org/officeDocument/2006/relationships/slide" Target="slides/slide189.xml"/><Relationship Id="rId191" Type="http://schemas.openxmlformats.org/officeDocument/2006/relationships/slide" Target="slides/slide190.xml"/><Relationship Id="rId192" Type="http://schemas.openxmlformats.org/officeDocument/2006/relationships/slide" Target="slides/slide191.xml"/><Relationship Id="rId193" Type="http://schemas.openxmlformats.org/officeDocument/2006/relationships/slide" Target="slides/slide192.xml"/><Relationship Id="rId194" Type="http://schemas.openxmlformats.org/officeDocument/2006/relationships/slide" Target="slides/slide193.xml"/><Relationship Id="rId195" Type="http://schemas.openxmlformats.org/officeDocument/2006/relationships/slide" Target="slides/slide194.xml"/><Relationship Id="rId196" Type="http://schemas.openxmlformats.org/officeDocument/2006/relationships/slide" Target="slides/slide195.xml"/><Relationship Id="rId197" Type="http://schemas.openxmlformats.org/officeDocument/2006/relationships/slide" Target="slides/slide196.xml"/><Relationship Id="rId198" Type="http://schemas.openxmlformats.org/officeDocument/2006/relationships/slide" Target="slides/slide197.xml"/><Relationship Id="rId199" Type="http://schemas.openxmlformats.org/officeDocument/2006/relationships/slide" Target="slides/slide198.xml"/><Relationship Id="rId280" Type="http://schemas.openxmlformats.org/officeDocument/2006/relationships/handoutMaster" Target="handoutMasters/handoutMaster1.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81" Type="http://schemas.openxmlformats.org/officeDocument/2006/relationships/printerSettings" Target="printerSettings/printerSettings1.bin"/><Relationship Id="rId282" Type="http://schemas.openxmlformats.org/officeDocument/2006/relationships/presProps" Target="presProps.xml"/><Relationship Id="rId283" Type="http://schemas.openxmlformats.org/officeDocument/2006/relationships/viewProps" Target="viewProps.xml"/><Relationship Id="rId284" Type="http://schemas.openxmlformats.org/officeDocument/2006/relationships/theme" Target="theme/theme1.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220" Type="http://schemas.openxmlformats.org/officeDocument/2006/relationships/slide" Target="slides/slide219.xml"/><Relationship Id="rId221" Type="http://schemas.openxmlformats.org/officeDocument/2006/relationships/slide" Target="slides/slide220.xml"/><Relationship Id="rId222" Type="http://schemas.openxmlformats.org/officeDocument/2006/relationships/slide" Target="slides/slide221.xml"/><Relationship Id="rId223" Type="http://schemas.openxmlformats.org/officeDocument/2006/relationships/slide" Target="slides/slide222.xml"/><Relationship Id="rId224" Type="http://schemas.openxmlformats.org/officeDocument/2006/relationships/slide" Target="slides/slide223.xml"/><Relationship Id="rId225" Type="http://schemas.openxmlformats.org/officeDocument/2006/relationships/slide" Target="slides/slide224.xml"/><Relationship Id="rId226" Type="http://schemas.openxmlformats.org/officeDocument/2006/relationships/slide" Target="slides/slide225.xml"/><Relationship Id="rId227" Type="http://schemas.openxmlformats.org/officeDocument/2006/relationships/slide" Target="slides/slide226.xml"/><Relationship Id="rId228" Type="http://schemas.openxmlformats.org/officeDocument/2006/relationships/slide" Target="slides/slide227.xml"/><Relationship Id="rId229" Type="http://schemas.openxmlformats.org/officeDocument/2006/relationships/slide" Target="slides/slide228.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28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40" Type="http://schemas.openxmlformats.org/officeDocument/2006/relationships/slide" Target="slides/slide139.xml"/><Relationship Id="rId141" Type="http://schemas.openxmlformats.org/officeDocument/2006/relationships/slide" Target="slides/slide140.xml"/><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230" Type="http://schemas.openxmlformats.org/officeDocument/2006/relationships/slide" Target="slides/slide229.xml"/><Relationship Id="rId231" Type="http://schemas.openxmlformats.org/officeDocument/2006/relationships/slide" Target="slides/slide230.xml"/><Relationship Id="rId232" Type="http://schemas.openxmlformats.org/officeDocument/2006/relationships/slide" Target="slides/slide231.xml"/><Relationship Id="rId233" Type="http://schemas.openxmlformats.org/officeDocument/2006/relationships/slide" Target="slides/slide232.xml"/><Relationship Id="rId234" Type="http://schemas.openxmlformats.org/officeDocument/2006/relationships/slide" Target="slides/slide233.xml"/><Relationship Id="rId235" Type="http://schemas.openxmlformats.org/officeDocument/2006/relationships/slide" Target="slides/slide234.xml"/><Relationship Id="rId236" Type="http://schemas.openxmlformats.org/officeDocument/2006/relationships/slide" Target="slides/slide235.xml"/><Relationship Id="rId237" Type="http://schemas.openxmlformats.org/officeDocument/2006/relationships/slide" Target="slides/slide236.xml"/><Relationship Id="rId238" Type="http://schemas.openxmlformats.org/officeDocument/2006/relationships/slide" Target="slides/slide237.xml"/><Relationship Id="rId239" Type="http://schemas.openxmlformats.org/officeDocument/2006/relationships/slide" Target="slides/slide2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240" Type="http://schemas.openxmlformats.org/officeDocument/2006/relationships/slide" Target="slides/slide239.xml"/><Relationship Id="rId241" Type="http://schemas.openxmlformats.org/officeDocument/2006/relationships/slide" Target="slides/slide240.xml"/><Relationship Id="rId242" Type="http://schemas.openxmlformats.org/officeDocument/2006/relationships/slide" Target="slides/slide241.xml"/><Relationship Id="rId243" Type="http://schemas.openxmlformats.org/officeDocument/2006/relationships/slide" Target="slides/slide242.xml"/><Relationship Id="rId244" Type="http://schemas.openxmlformats.org/officeDocument/2006/relationships/slide" Target="slides/slide243.xml"/><Relationship Id="rId245" Type="http://schemas.openxmlformats.org/officeDocument/2006/relationships/slide" Target="slides/slide244.xml"/><Relationship Id="rId246" Type="http://schemas.openxmlformats.org/officeDocument/2006/relationships/slide" Target="slides/slide245.xml"/><Relationship Id="rId247" Type="http://schemas.openxmlformats.org/officeDocument/2006/relationships/slide" Target="slides/slide246.xml"/><Relationship Id="rId248" Type="http://schemas.openxmlformats.org/officeDocument/2006/relationships/slide" Target="slides/slide247.xml"/><Relationship Id="rId249" Type="http://schemas.openxmlformats.org/officeDocument/2006/relationships/slide" Target="slides/slide2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60" Type="http://schemas.openxmlformats.org/officeDocument/2006/relationships/slide" Target="slides/slide159.xml"/><Relationship Id="rId161" Type="http://schemas.openxmlformats.org/officeDocument/2006/relationships/slide" Target="slides/slide160.xml"/><Relationship Id="rId162" Type="http://schemas.openxmlformats.org/officeDocument/2006/relationships/slide" Target="slides/slide161.xml"/><Relationship Id="rId163" Type="http://schemas.openxmlformats.org/officeDocument/2006/relationships/slide" Target="slides/slide162.xml"/><Relationship Id="rId164" Type="http://schemas.openxmlformats.org/officeDocument/2006/relationships/slide" Target="slides/slide163.xml"/><Relationship Id="rId165" Type="http://schemas.openxmlformats.org/officeDocument/2006/relationships/slide" Target="slides/slide164.xml"/><Relationship Id="rId166" Type="http://schemas.openxmlformats.org/officeDocument/2006/relationships/slide" Target="slides/slide165.xml"/><Relationship Id="rId167" Type="http://schemas.openxmlformats.org/officeDocument/2006/relationships/slide" Target="slides/slide166.xml"/><Relationship Id="rId168" Type="http://schemas.openxmlformats.org/officeDocument/2006/relationships/slide" Target="slides/slide167.xml"/><Relationship Id="rId169" Type="http://schemas.openxmlformats.org/officeDocument/2006/relationships/slide" Target="slides/slide168.xml"/><Relationship Id="rId250" Type="http://schemas.openxmlformats.org/officeDocument/2006/relationships/slide" Target="slides/slide249.xml"/><Relationship Id="rId251" Type="http://schemas.openxmlformats.org/officeDocument/2006/relationships/slide" Target="slides/slide250.xml"/><Relationship Id="rId252" Type="http://schemas.openxmlformats.org/officeDocument/2006/relationships/slide" Target="slides/slide251.xml"/><Relationship Id="rId253" Type="http://schemas.openxmlformats.org/officeDocument/2006/relationships/slide" Target="slides/slide252.xml"/><Relationship Id="rId254" Type="http://schemas.openxmlformats.org/officeDocument/2006/relationships/slide" Target="slides/slide253.xml"/><Relationship Id="rId255" Type="http://schemas.openxmlformats.org/officeDocument/2006/relationships/slide" Target="slides/slide254.xml"/><Relationship Id="rId256" Type="http://schemas.openxmlformats.org/officeDocument/2006/relationships/slide" Target="slides/slide255.xml"/><Relationship Id="rId257" Type="http://schemas.openxmlformats.org/officeDocument/2006/relationships/slide" Target="slides/slide256.xml"/><Relationship Id="rId258" Type="http://schemas.openxmlformats.org/officeDocument/2006/relationships/slide" Target="slides/slide257.xml"/><Relationship Id="rId259" Type="http://schemas.openxmlformats.org/officeDocument/2006/relationships/slide" Target="slides/slide258.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CFF6E9-C7AE-4A99-B7B1-C900F8D17D91}"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el-GR"/>
        </a:p>
      </dgm:t>
    </dgm:pt>
    <dgm:pt modelId="{6F080890-13B1-4019-8F11-DFA9ADEC3847}">
      <dgm:prSet phldrT="[Κείμενο]"/>
      <dgm:spPr/>
      <dgm:t>
        <a:bodyPr/>
        <a:lstStyle/>
        <a:p>
          <a:r>
            <a:rPr lang="en-GB" dirty="0" smtClean="0"/>
            <a:t>Phosphate group</a:t>
          </a:r>
          <a:endParaRPr lang="el-GR" dirty="0"/>
        </a:p>
      </dgm:t>
    </dgm:pt>
    <dgm:pt modelId="{EB9FB193-CEEB-4ECF-B933-479A5DD98C59}" type="parTrans" cxnId="{DFE3F1ED-D8C0-41CF-8C66-391F166612DC}">
      <dgm:prSet/>
      <dgm:spPr/>
      <dgm:t>
        <a:bodyPr/>
        <a:lstStyle/>
        <a:p>
          <a:endParaRPr lang="el-GR"/>
        </a:p>
      </dgm:t>
    </dgm:pt>
    <dgm:pt modelId="{E991A6FA-14DB-4A0F-B631-63948273FFAC}" type="sibTrans" cxnId="{DFE3F1ED-D8C0-41CF-8C66-391F166612DC}">
      <dgm:prSet/>
      <dgm:spPr/>
      <dgm:t>
        <a:bodyPr/>
        <a:lstStyle/>
        <a:p>
          <a:endParaRPr lang="el-GR"/>
        </a:p>
      </dgm:t>
    </dgm:pt>
    <dgm:pt modelId="{21829948-B754-477F-90A9-D0B07D39F4B2}">
      <dgm:prSet phldrT="[Κείμενο]"/>
      <dgm:spPr/>
      <dgm:t>
        <a:bodyPr/>
        <a:lstStyle/>
        <a:p>
          <a:r>
            <a:rPr lang="en-GB" dirty="0" smtClean="0"/>
            <a:t>Pentose sugar</a:t>
          </a:r>
          <a:endParaRPr lang="el-GR" dirty="0" smtClean="0"/>
        </a:p>
        <a:p>
          <a:r>
            <a:rPr lang="en-GB" dirty="0" smtClean="0"/>
            <a:t>2-deoxyribose</a:t>
          </a:r>
          <a:endParaRPr lang="el-GR" dirty="0"/>
        </a:p>
      </dgm:t>
    </dgm:pt>
    <dgm:pt modelId="{3680870E-6CE4-4B63-99E3-3DE7279412FC}" type="parTrans" cxnId="{8F0AA2D5-34AD-4DF4-99CE-F1EC2C4DF2B7}">
      <dgm:prSet/>
      <dgm:spPr/>
      <dgm:t>
        <a:bodyPr/>
        <a:lstStyle/>
        <a:p>
          <a:endParaRPr lang="el-GR"/>
        </a:p>
      </dgm:t>
    </dgm:pt>
    <dgm:pt modelId="{73431127-2CD5-4A90-A4E1-463B3B4D6EF7}" type="sibTrans" cxnId="{8F0AA2D5-34AD-4DF4-99CE-F1EC2C4DF2B7}">
      <dgm:prSet/>
      <dgm:spPr/>
      <dgm:t>
        <a:bodyPr/>
        <a:lstStyle/>
        <a:p>
          <a:endParaRPr lang="el-GR"/>
        </a:p>
      </dgm:t>
    </dgm:pt>
    <dgm:pt modelId="{6FD7006F-B1AF-4CE0-92E1-6260F15979B5}">
      <dgm:prSet phldrT="[Κείμενο]"/>
      <dgm:spPr/>
      <dgm:t>
        <a:bodyPr/>
        <a:lstStyle/>
        <a:p>
          <a:r>
            <a:rPr lang="en-GB" dirty="0" smtClean="0"/>
            <a:t>Nitrogenous base</a:t>
          </a:r>
        </a:p>
      </dgm:t>
    </dgm:pt>
    <dgm:pt modelId="{9D10FDDC-FDBC-4C5A-8557-D8990256E99C}" type="parTrans" cxnId="{EDCA72B5-92B9-4BF0-BBBA-6FA629A8FDD5}">
      <dgm:prSet/>
      <dgm:spPr/>
      <dgm:t>
        <a:bodyPr/>
        <a:lstStyle/>
        <a:p>
          <a:endParaRPr lang="el-GR"/>
        </a:p>
      </dgm:t>
    </dgm:pt>
    <dgm:pt modelId="{CAF39386-6A19-4818-892D-26500D34E3A1}" type="sibTrans" cxnId="{EDCA72B5-92B9-4BF0-BBBA-6FA629A8FDD5}">
      <dgm:prSet/>
      <dgm:spPr/>
      <dgm:t>
        <a:bodyPr/>
        <a:lstStyle/>
        <a:p>
          <a:endParaRPr lang="el-GR"/>
        </a:p>
      </dgm:t>
    </dgm:pt>
    <dgm:pt modelId="{E5728013-D63B-49A8-AC8C-741CEE2C6DA7}">
      <dgm:prSet phldrT="[Κείμενο]"/>
      <dgm:spPr>
        <a:solidFill>
          <a:schemeClr val="bg1"/>
        </a:solidFill>
        <a:ln w="57150" cap="flat" cmpd="sng" algn="ctr">
          <a:solidFill>
            <a:schemeClr val="tx1"/>
          </a:solidFill>
          <a:prstDash val="solid"/>
          <a:round/>
          <a:headEnd type="none" w="med" len="med"/>
          <a:tailEnd type="none" w="med" len="med"/>
        </a:ln>
      </dgm:spPr>
      <dgm:t>
        <a:bodyPr/>
        <a:lstStyle/>
        <a:p>
          <a:r>
            <a:rPr lang="en-US" dirty="0" smtClean="0">
              <a:solidFill>
                <a:srgbClr val="000000"/>
              </a:solidFill>
            </a:rPr>
            <a:t>nucleic </a:t>
          </a:r>
          <a:r>
            <a:rPr lang="en-US" dirty="0" smtClean="0">
              <a:solidFill>
                <a:schemeClr val="tx1"/>
              </a:solidFill>
            </a:rPr>
            <a:t>acid</a:t>
          </a:r>
          <a:r>
            <a:rPr lang="en-US" dirty="0" smtClean="0"/>
            <a:t> </a:t>
          </a:r>
          <a:endParaRPr lang="el-GR" b="1" dirty="0">
            <a:solidFill>
              <a:schemeClr val="accent5">
                <a:lumMod val="10000"/>
              </a:schemeClr>
            </a:solidFill>
          </a:endParaRPr>
        </a:p>
      </dgm:t>
    </dgm:pt>
    <dgm:pt modelId="{73FFD021-2E3B-4B78-8D1A-8430DE188403}" type="sibTrans" cxnId="{6A3B1BD3-EB74-43FB-8EDC-A0561DCE6B8A}">
      <dgm:prSet/>
      <dgm:spPr/>
      <dgm:t>
        <a:bodyPr/>
        <a:lstStyle/>
        <a:p>
          <a:endParaRPr lang="el-GR"/>
        </a:p>
      </dgm:t>
    </dgm:pt>
    <dgm:pt modelId="{FAECCBF4-B432-4ECE-BB73-6CE6AAB511DB}" type="parTrans" cxnId="{6A3B1BD3-EB74-43FB-8EDC-A0561DCE6B8A}">
      <dgm:prSet/>
      <dgm:spPr/>
      <dgm:t>
        <a:bodyPr/>
        <a:lstStyle/>
        <a:p>
          <a:endParaRPr lang="el-GR"/>
        </a:p>
      </dgm:t>
    </dgm:pt>
    <dgm:pt modelId="{29D4870A-DBF6-4488-AE5D-9533646B9EBF}" type="pres">
      <dgm:prSet presAssocID="{17CFF6E9-C7AE-4A99-B7B1-C900F8D17D91}" presName="hierChild1" presStyleCnt="0">
        <dgm:presLayoutVars>
          <dgm:orgChart val="1"/>
          <dgm:chPref val="1"/>
          <dgm:dir/>
          <dgm:animOne val="branch"/>
          <dgm:animLvl val="lvl"/>
          <dgm:resizeHandles/>
        </dgm:presLayoutVars>
      </dgm:prSet>
      <dgm:spPr/>
      <dgm:t>
        <a:bodyPr/>
        <a:lstStyle/>
        <a:p>
          <a:endParaRPr lang="el-GR"/>
        </a:p>
      </dgm:t>
    </dgm:pt>
    <dgm:pt modelId="{73D6ADC4-952F-4BC1-983C-F5A73F3361C3}" type="pres">
      <dgm:prSet presAssocID="{E5728013-D63B-49A8-AC8C-741CEE2C6DA7}" presName="hierRoot1" presStyleCnt="0">
        <dgm:presLayoutVars>
          <dgm:hierBranch val="init"/>
        </dgm:presLayoutVars>
      </dgm:prSet>
      <dgm:spPr/>
    </dgm:pt>
    <dgm:pt modelId="{E7C0DA83-D406-4D74-ACD4-F74B1A648754}" type="pres">
      <dgm:prSet presAssocID="{E5728013-D63B-49A8-AC8C-741CEE2C6DA7}" presName="rootComposite1" presStyleCnt="0"/>
      <dgm:spPr/>
    </dgm:pt>
    <dgm:pt modelId="{B81B0193-3897-43D8-866A-8127A963A1FA}" type="pres">
      <dgm:prSet presAssocID="{E5728013-D63B-49A8-AC8C-741CEE2C6DA7}" presName="rootText1" presStyleLbl="node0" presStyleIdx="0" presStyleCnt="1" custScaleX="145480">
        <dgm:presLayoutVars>
          <dgm:chPref val="3"/>
        </dgm:presLayoutVars>
      </dgm:prSet>
      <dgm:spPr/>
      <dgm:t>
        <a:bodyPr/>
        <a:lstStyle/>
        <a:p>
          <a:endParaRPr lang="el-GR"/>
        </a:p>
      </dgm:t>
    </dgm:pt>
    <dgm:pt modelId="{BDFFF457-4569-449C-A970-A8D5C62A3EA4}" type="pres">
      <dgm:prSet presAssocID="{E5728013-D63B-49A8-AC8C-741CEE2C6DA7}" presName="rootConnector1" presStyleLbl="node1" presStyleIdx="0" presStyleCnt="0"/>
      <dgm:spPr/>
      <dgm:t>
        <a:bodyPr/>
        <a:lstStyle/>
        <a:p>
          <a:endParaRPr lang="el-GR"/>
        </a:p>
      </dgm:t>
    </dgm:pt>
    <dgm:pt modelId="{25C15C25-AC2A-4363-813A-BA24A202F4CE}" type="pres">
      <dgm:prSet presAssocID="{E5728013-D63B-49A8-AC8C-741CEE2C6DA7}" presName="hierChild2" presStyleCnt="0"/>
      <dgm:spPr/>
    </dgm:pt>
    <dgm:pt modelId="{C3BCCE98-0543-4403-BD0B-D6F86466506F}" type="pres">
      <dgm:prSet presAssocID="{EB9FB193-CEEB-4ECF-B933-479A5DD98C59}" presName="Name37" presStyleLbl="parChTrans1D2" presStyleIdx="0" presStyleCnt="3"/>
      <dgm:spPr/>
      <dgm:t>
        <a:bodyPr/>
        <a:lstStyle/>
        <a:p>
          <a:endParaRPr lang="el-GR"/>
        </a:p>
      </dgm:t>
    </dgm:pt>
    <dgm:pt modelId="{4732FC46-3C6B-4FBB-828E-B05556BC4947}" type="pres">
      <dgm:prSet presAssocID="{6F080890-13B1-4019-8F11-DFA9ADEC3847}" presName="hierRoot2" presStyleCnt="0">
        <dgm:presLayoutVars>
          <dgm:hierBranch val="init"/>
        </dgm:presLayoutVars>
      </dgm:prSet>
      <dgm:spPr/>
    </dgm:pt>
    <dgm:pt modelId="{CD517C99-5C5B-455E-A30E-92D17A7634EE}" type="pres">
      <dgm:prSet presAssocID="{6F080890-13B1-4019-8F11-DFA9ADEC3847}" presName="rootComposite" presStyleCnt="0"/>
      <dgm:spPr/>
    </dgm:pt>
    <dgm:pt modelId="{1A81CCD8-303E-4816-A92C-B01FC8FC5FE8}" type="pres">
      <dgm:prSet presAssocID="{6F080890-13B1-4019-8F11-DFA9ADEC3847}" presName="rootText" presStyleLbl="node2" presStyleIdx="0" presStyleCnt="3">
        <dgm:presLayoutVars>
          <dgm:chPref val="3"/>
        </dgm:presLayoutVars>
      </dgm:prSet>
      <dgm:spPr/>
      <dgm:t>
        <a:bodyPr/>
        <a:lstStyle/>
        <a:p>
          <a:endParaRPr lang="el-GR"/>
        </a:p>
      </dgm:t>
    </dgm:pt>
    <dgm:pt modelId="{13370814-85CB-4310-A35B-1FE037059852}" type="pres">
      <dgm:prSet presAssocID="{6F080890-13B1-4019-8F11-DFA9ADEC3847}" presName="rootConnector" presStyleLbl="node2" presStyleIdx="0" presStyleCnt="3"/>
      <dgm:spPr/>
      <dgm:t>
        <a:bodyPr/>
        <a:lstStyle/>
        <a:p>
          <a:endParaRPr lang="el-GR"/>
        </a:p>
      </dgm:t>
    </dgm:pt>
    <dgm:pt modelId="{FC838744-6B79-44E9-844D-653F7D7D6FB6}" type="pres">
      <dgm:prSet presAssocID="{6F080890-13B1-4019-8F11-DFA9ADEC3847}" presName="hierChild4" presStyleCnt="0"/>
      <dgm:spPr/>
    </dgm:pt>
    <dgm:pt modelId="{E06D5E5B-1A60-4289-AA55-E0B59A9C104E}" type="pres">
      <dgm:prSet presAssocID="{6F080890-13B1-4019-8F11-DFA9ADEC3847}" presName="hierChild5" presStyleCnt="0"/>
      <dgm:spPr/>
    </dgm:pt>
    <dgm:pt modelId="{D9C8188F-1747-4354-BEE8-F68AE8938185}" type="pres">
      <dgm:prSet presAssocID="{3680870E-6CE4-4B63-99E3-3DE7279412FC}" presName="Name37" presStyleLbl="parChTrans1D2" presStyleIdx="1" presStyleCnt="3"/>
      <dgm:spPr/>
      <dgm:t>
        <a:bodyPr/>
        <a:lstStyle/>
        <a:p>
          <a:endParaRPr lang="el-GR"/>
        </a:p>
      </dgm:t>
    </dgm:pt>
    <dgm:pt modelId="{B6A92BFD-F313-4B3E-A8F3-3B0E153C040A}" type="pres">
      <dgm:prSet presAssocID="{21829948-B754-477F-90A9-D0B07D39F4B2}" presName="hierRoot2" presStyleCnt="0">
        <dgm:presLayoutVars>
          <dgm:hierBranch val="init"/>
        </dgm:presLayoutVars>
      </dgm:prSet>
      <dgm:spPr/>
    </dgm:pt>
    <dgm:pt modelId="{CF604C9F-98C3-4B55-BADB-C64DFE3C4D4B}" type="pres">
      <dgm:prSet presAssocID="{21829948-B754-477F-90A9-D0B07D39F4B2}" presName="rootComposite" presStyleCnt="0"/>
      <dgm:spPr/>
    </dgm:pt>
    <dgm:pt modelId="{86A4007C-9336-4EEB-9265-75C8630A7C60}" type="pres">
      <dgm:prSet presAssocID="{21829948-B754-477F-90A9-D0B07D39F4B2}" presName="rootText" presStyleLbl="node2" presStyleIdx="1" presStyleCnt="3">
        <dgm:presLayoutVars>
          <dgm:chPref val="3"/>
        </dgm:presLayoutVars>
      </dgm:prSet>
      <dgm:spPr/>
      <dgm:t>
        <a:bodyPr/>
        <a:lstStyle/>
        <a:p>
          <a:endParaRPr lang="el-GR"/>
        </a:p>
      </dgm:t>
    </dgm:pt>
    <dgm:pt modelId="{4DBABCBE-FEB0-4012-B597-961E9296B3D5}" type="pres">
      <dgm:prSet presAssocID="{21829948-B754-477F-90A9-D0B07D39F4B2}" presName="rootConnector" presStyleLbl="node2" presStyleIdx="1" presStyleCnt="3"/>
      <dgm:spPr/>
      <dgm:t>
        <a:bodyPr/>
        <a:lstStyle/>
        <a:p>
          <a:endParaRPr lang="el-GR"/>
        </a:p>
      </dgm:t>
    </dgm:pt>
    <dgm:pt modelId="{40E04714-FC53-4EB7-91E5-765DAE8CBE63}" type="pres">
      <dgm:prSet presAssocID="{21829948-B754-477F-90A9-D0B07D39F4B2}" presName="hierChild4" presStyleCnt="0"/>
      <dgm:spPr/>
    </dgm:pt>
    <dgm:pt modelId="{659CC51E-4328-49BE-B195-58A4E22BA312}" type="pres">
      <dgm:prSet presAssocID="{21829948-B754-477F-90A9-D0B07D39F4B2}" presName="hierChild5" presStyleCnt="0"/>
      <dgm:spPr/>
    </dgm:pt>
    <dgm:pt modelId="{C4440149-FD31-4888-975D-246C11516854}" type="pres">
      <dgm:prSet presAssocID="{9D10FDDC-FDBC-4C5A-8557-D8990256E99C}" presName="Name37" presStyleLbl="parChTrans1D2" presStyleIdx="2" presStyleCnt="3"/>
      <dgm:spPr/>
      <dgm:t>
        <a:bodyPr/>
        <a:lstStyle/>
        <a:p>
          <a:endParaRPr lang="el-GR"/>
        </a:p>
      </dgm:t>
    </dgm:pt>
    <dgm:pt modelId="{2AB5D574-DC45-4F32-A723-F94C075B775E}" type="pres">
      <dgm:prSet presAssocID="{6FD7006F-B1AF-4CE0-92E1-6260F15979B5}" presName="hierRoot2" presStyleCnt="0">
        <dgm:presLayoutVars>
          <dgm:hierBranch val="init"/>
        </dgm:presLayoutVars>
      </dgm:prSet>
      <dgm:spPr/>
    </dgm:pt>
    <dgm:pt modelId="{B9DBF217-2D29-4F18-91F9-069FC6056462}" type="pres">
      <dgm:prSet presAssocID="{6FD7006F-B1AF-4CE0-92E1-6260F15979B5}" presName="rootComposite" presStyleCnt="0"/>
      <dgm:spPr/>
    </dgm:pt>
    <dgm:pt modelId="{79C8EDD9-FB08-435A-8790-3B1BE049176D}" type="pres">
      <dgm:prSet presAssocID="{6FD7006F-B1AF-4CE0-92E1-6260F15979B5}" presName="rootText" presStyleLbl="node2" presStyleIdx="2" presStyleCnt="3">
        <dgm:presLayoutVars>
          <dgm:chPref val="3"/>
        </dgm:presLayoutVars>
      </dgm:prSet>
      <dgm:spPr/>
      <dgm:t>
        <a:bodyPr/>
        <a:lstStyle/>
        <a:p>
          <a:endParaRPr lang="el-GR"/>
        </a:p>
      </dgm:t>
    </dgm:pt>
    <dgm:pt modelId="{CDF17B3F-2CCD-4A52-9705-22826915031A}" type="pres">
      <dgm:prSet presAssocID="{6FD7006F-B1AF-4CE0-92E1-6260F15979B5}" presName="rootConnector" presStyleLbl="node2" presStyleIdx="2" presStyleCnt="3"/>
      <dgm:spPr/>
      <dgm:t>
        <a:bodyPr/>
        <a:lstStyle/>
        <a:p>
          <a:endParaRPr lang="el-GR"/>
        </a:p>
      </dgm:t>
    </dgm:pt>
    <dgm:pt modelId="{AE03B62E-B4C3-49F2-98A3-BAF213F6A2B6}" type="pres">
      <dgm:prSet presAssocID="{6FD7006F-B1AF-4CE0-92E1-6260F15979B5}" presName="hierChild4" presStyleCnt="0"/>
      <dgm:spPr/>
    </dgm:pt>
    <dgm:pt modelId="{BCE801A8-F091-441D-ABDE-E06C39BB1CC5}" type="pres">
      <dgm:prSet presAssocID="{6FD7006F-B1AF-4CE0-92E1-6260F15979B5}" presName="hierChild5" presStyleCnt="0"/>
      <dgm:spPr/>
    </dgm:pt>
    <dgm:pt modelId="{12AFD31B-30B4-4210-8975-39EF116644FB}" type="pres">
      <dgm:prSet presAssocID="{E5728013-D63B-49A8-AC8C-741CEE2C6DA7}" presName="hierChild3" presStyleCnt="0"/>
      <dgm:spPr/>
    </dgm:pt>
  </dgm:ptLst>
  <dgm:cxnLst>
    <dgm:cxn modelId="{6A3B1BD3-EB74-43FB-8EDC-A0561DCE6B8A}" srcId="{17CFF6E9-C7AE-4A99-B7B1-C900F8D17D91}" destId="{E5728013-D63B-49A8-AC8C-741CEE2C6DA7}" srcOrd="0" destOrd="0" parTransId="{FAECCBF4-B432-4ECE-BB73-6CE6AAB511DB}" sibTransId="{73FFD021-2E3B-4B78-8D1A-8430DE188403}"/>
    <dgm:cxn modelId="{8A23D805-4882-644C-A223-63595B0CBD9E}" type="presOf" srcId="{9D10FDDC-FDBC-4C5A-8557-D8990256E99C}" destId="{C4440149-FD31-4888-975D-246C11516854}" srcOrd="0" destOrd="0" presId="urn:microsoft.com/office/officeart/2005/8/layout/orgChart1"/>
    <dgm:cxn modelId="{5656981D-1897-EB4B-A33A-9A4EAC9A7EE8}" type="presOf" srcId="{6F080890-13B1-4019-8F11-DFA9ADEC3847}" destId="{13370814-85CB-4310-A35B-1FE037059852}" srcOrd="1" destOrd="0" presId="urn:microsoft.com/office/officeart/2005/8/layout/orgChart1"/>
    <dgm:cxn modelId="{8F78AAAF-A0A6-CD49-9DCB-886AC8CF6960}" type="presOf" srcId="{E5728013-D63B-49A8-AC8C-741CEE2C6DA7}" destId="{BDFFF457-4569-449C-A970-A8D5C62A3EA4}" srcOrd="1" destOrd="0" presId="urn:microsoft.com/office/officeart/2005/8/layout/orgChart1"/>
    <dgm:cxn modelId="{DFE3F1ED-D8C0-41CF-8C66-391F166612DC}" srcId="{E5728013-D63B-49A8-AC8C-741CEE2C6DA7}" destId="{6F080890-13B1-4019-8F11-DFA9ADEC3847}" srcOrd="0" destOrd="0" parTransId="{EB9FB193-CEEB-4ECF-B933-479A5DD98C59}" sibTransId="{E991A6FA-14DB-4A0F-B631-63948273FFAC}"/>
    <dgm:cxn modelId="{5C38AF2F-B01E-FE41-A7D7-9F747B8C962D}" type="presOf" srcId="{6FD7006F-B1AF-4CE0-92E1-6260F15979B5}" destId="{79C8EDD9-FB08-435A-8790-3B1BE049176D}" srcOrd="0" destOrd="0" presId="urn:microsoft.com/office/officeart/2005/8/layout/orgChart1"/>
    <dgm:cxn modelId="{EDCA72B5-92B9-4BF0-BBBA-6FA629A8FDD5}" srcId="{E5728013-D63B-49A8-AC8C-741CEE2C6DA7}" destId="{6FD7006F-B1AF-4CE0-92E1-6260F15979B5}" srcOrd="2" destOrd="0" parTransId="{9D10FDDC-FDBC-4C5A-8557-D8990256E99C}" sibTransId="{CAF39386-6A19-4818-892D-26500D34E3A1}"/>
    <dgm:cxn modelId="{2CA55DD5-8F32-9644-8FF4-BC29927C7042}" type="presOf" srcId="{6FD7006F-B1AF-4CE0-92E1-6260F15979B5}" destId="{CDF17B3F-2CCD-4A52-9705-22826915031A}" srcOrd="1" destOrd="0" presId="urn:microsoft.com/office/officeart/2005/8/layout/orgChart1"/>
    <dgm:cxn modelId="{5B4F5996-3FF0-F144-9B65-77DE08197082}" type="presOf" srcId="{17CFF6E9-C7AE-4A99-B7B1-C900F8D17D91}" destId="{29D4870A-DBF6-4488-AE5D-9533646B9EBF}" srcOrd="0" destOrd="0" presId="urn:microsoft.com/office/officeart/2005/8/layout/orgChart1"/>
    <dgm:cxn modelId="{8551D48C-FFF5-0242-A568-D1F171343D9B}" type="presOf" srcId="{3680870E-6CE4-4B63-99E3-3DE7279412FC}" destId="{D9C8188F-1747-4354-BEE8-F68AE8938185}" srcOrd="0" destOrd="0" presId="urn:microsoft.com/office/officeart/2005/8/layout/orgChart1"/>
    <dgm:cxn modelId="{0AF82BB5-EBD3-2E45-8E0A-E68F28642649}" type="presOf" srcId="{6F080890-13B1-4019-8F11-DFA9ADEC3847}" destId="{1A81CCD8-303E-4816-A92C-B01FC8FC5FE8}" srcOrd="0" destOrd="0" presId="urn:microsoft.com/office/officeart/2005/8/layout/orgChart1"/>
    <dgm:cxn modelId="{94801BD6-A868-3648-961A-10098558DF30}" type="presOf" srcId="{21829948-B754-477F-90A9-D0B07D39F4B2}" destId="{86A4007C-9336-4EEB-9265-75C8630A7C60}" srcOrd="0" destOrd="0" presId="urn:microsoft.com/office/officeart/2005/8/layout/orgChart1"/>
    <dgm:cxn modelId="{D349D3A6-3F28-BC4B-A7EE-A350B88840E1}" type="presOf" srcId="{EB9FB193-CEEB-4ECF-B933-479A5DD98C59}" destId="{C3BCCE98-0543-4403-BD0B-D6F86466506F}" srcOrd="0" destOrd="0" presId="urn:microsoft.com/office/officeart/2005/8/layout/orgChart1"/>
    <dgm:cxn modelId="{8F0AA2D5-34AD-4DF4-99CE-F1EC2C4DF2B7}" srcId="{E5728013-D63B-49A8-AC8C-741CEE2C6DA7}" destId="{21829948-B754-477F-90A9-D0B07D39F4B2}" srcOrd="1" destOrd="0" parTransId="{3680870E-6CE4-4B63-99E3-3DE7279412FC}" sibTransId="{73431127-2CD5-4A90-A4E1-463B3B4D6EF7}"/>
    <dgm:cxn modelId="{5D40FF0D-C3D1-A44F-BC5F-901DAF4EFEF1}" type="presOf" srcId="{21829948-B754-477F-90A9-D0B07D39F4B2}" destId="{4DBABCBE-FEB0-4012-B597-961E9296B3D5}" srcOrd="1" destOrd="0" presId="urn:microsoft.com/office/officeart/2005/8/layout/orgChart1"/>
    <dgm:cxn modelId="{76C70604-E6D1-714A-BF61-D014D4896FB3}" type="presOf" srcId="{E5728013-D63B-49A8-AC8C-741CEE2C6DA7}" destId="{B81B0193-3897-43D8-866A-8127A963A1FA}" srcOrd="0" destOrd="0" presId="urn:microsoft.com/office/officeart/2005/8/layout/orgChart1"/>
    <dgm:cxn modelId="{030DF622-B5D9-5746-A009-DE1B1EAC90BA}" type="presParOf" srcId="{29D4870A-DBF6-4488-AE5D-9533646B9EBF}" destId="{73D6ADC4-952F-4BC1-983C-F5A73F3361C3}" srcOrd="0" destOrd="0" presId="urn:microsoft.com/office/officeart/2005/8/layout/orgChart1"/>
    <dgm:cxn modelId="{45DAB4D5-EB77-2E49-93D2-CF91CA104A84}" type="presParOf" srcId="{73D6ADC4-952F-4BC1-983C-F5A73F3361C3}" destId="{E7C0DA83-D406-4D74-ACD4-F74B1A648754}" srcOrd="0" destOrd="0" presId="urn:microsoft.com/office/officeart/2005/8/layout/orgChart1"/>
    <dgm:cxn modelId="{4E2FD305-9C8F-1D41-A916-AD1DFC7537DC}" type="presParOf" srcId="{E7C0DA83-D406-4D74-ACD4-F74B1A648754}" destId="{B81B0193-3897-43D8-866A-8127A963A1FA}" srcOrd="0" destOrd="0" presId="urn:microsoft.com/office/officeart/2005/8/layout/orgChart1"/>
    <dgm:cxn modelId="{2B2C2E57-4F8F-5343-B579-10A2891B44EA}" type="presParOf" srcId="{E7C0DA83-D406-4D74-ACD4-F74B1A648754}" destId="{BDFFF457-4569-449C-A970-A8D5C62A3EA4}" srcOrd="1" destOrd="0" presId="urn:microsoft.com/office/officeart/2005/8/layout/orgChart1"/>
    <dgm:cxn modelId="{BB08A1DE-9E4E-054E-9554-7F36A232A2A7}" type="presParOf" srcId="{73D6ADC4-952F-4BC1-983C-F5A73F3361C3}" destId="{25C15C25-AC2A-4363-813A-BA24A202F4CE}" srcOrd="1" destOrd="0" presId="urn:microsoft.com/office/officeart/2005/8/layout/orgChart1"/>
    <dgm:cxn modelId="{7C84D952-B39F-564C-924C-2AA5ABA0E00F}" type="presParOf" srcId="{25C15C25-AC2A-4363-813A-BA24A202F4CE}" destId="{C3BCCE98-0543-4403-BD0B-D6F86466506F}" srcOrd="0" destOrd="0" presId="urn:microsoft.com/office/officeart/2005/8/layout/orgChart1"/>
    <dgm:cxn modelId="{BF0DC285-8D94-A34B-A719-C77631386348}" type="presParOf" srcId="{25C15C25-AC2A-4363-813A-BA24A202F4CE}" destId="{4732FC46-3C6B-4FBB-828E-B05556BC4947}" srcOrd="1" destOrd="0" presId="urn:microsoft.com/office/officeart/2005/8/layout/orgChart1"/>
    <dgm:cxn modelId="{68E1F7F0-5299-A74B-857A-EF8A1F468229}" type="presParOf" srcId="{4732FC46-3C6B-4FBB-828E-B05556BC4947}" destId="{CD517C99-5C5B-455E-A30E-92D17A7634EE}" srcOrd="0" destOrd="0" presId="urn:microsoft.com/office/officeart/2005/8/layout/orgChart1"/>
    <dgm:cxn modelId="{F2687623-BF78-4F45-A577-BF93D0E25E20}" type="presParOf" srcId="{CD517C99-5C5B-455E-A30E-92D17A7634EE}" destId="{1A81CCD8-303E-4816-A92C-B01FC8FC5FE8}" srcOrd="0" destOrd="0" presId="urn:microsoft.com/office/officeart/2005/8/layout/orgChart1"/>
    <dgm:cxn modelId="{A263D295-4086-9F4E-A013-CB90F9B64F92}" type="presParOf" srcId="{CD517C99-5C5B-455E-A30E-92D17A7634EE}" destId="{13370814-85CB-4310-A35B-1FE037059852}" srcOrd="1" destOrd="0" presId="urn:microsoft.com/office/officeart/2005/8/layout/orgChart1"/>
    <dgm:cxn modelId="{5F669F49-915F-6C4C-BA2C-A60B6EEC425D}" type="presParOf" srcId="{4732FC46-3C6B-4FBB-828E-B05556BC4947}" destId="{FC838744-6B79-44E9-844D-653F7D7D6FB6}" srcOrd="1" destOrd="0" presId="urn:microsoft.com/office/officeart/2005/8/layout/orgChart1"/>
    <dgm:cxn modelId="{525A7BF3-F156-2D47-B2C3-C68398B15273}" type="presParOf" srcId="{4732FC46-3C6B-4FBB-828E-B05556BC4947}" destId="{E06D5E5B-1A60-4289-AA55-E0B59A9C104E}" srcOrd="2" destOrd="0" presId="urn:microsoft.com/office/officeart/2005/8/layout/orgChart1"/>
    <dgm:cxn modelId="{6B09B1F1-8C57-BB44-9D47-C99B67860EAD}" type="presParOf" srcId="{25C15C25-AC2A-4363-813A-BA24A202F4CE}" destId="{D9C8188F-1747-4354-BEE8-F68AE8938185}" srcOrd="2" destOrd="0" presId="urn:microsoft.com/office/officeart/2005/8/layout/orgChart1"/>
    <dgm:cxn modelId="{6B715189-155E-D342-A96E-DC3310A35B86}" type="presParOf" srcId="{25C15C25-AC2A-4363-813A-BA24A202F4CE}" destId="{B6A92BFD-F313-4B3E-A8F3-3B0E153C040A}" srcOrd="3" destOrd="0" presId="urn:microsoft.com/office/officeart/2005/8/layout/orgChart1"/>
    <dgm:cxn modelId="{2022402E-B301-1347-BB04-C97A5ED864AD}" type="presParOf" srcId="{B6A92BFD-F313-4B3E-A8F3-3B0E153C040A}" destId="{CF604C9F-98C3-4B55-BADB-C64DFE3C4D4B}" srcOrd="0" destOrd="0" presId="urn:microsoft.com/office/officeart/2005/8/layout/orgChart1"/>
    <dgm:cxn modelId="{C3F58D97-B357-244B-AA59-F951B8DAE1FA}" type="presParOf" srcId="{CF604C9F-98C3-4B55-BADB-C64DFE3C4D4B}" destId="{86A4007C-9336-4EEB-9265-75C8630A7C60}" srcOrd="0" destOrd="0" presId="urn:microsoft.com/office/officeart/2005/8/layout/orgChart1"/>
    <dgm:cxn modelId="{784EB5EB-482E-7047-A0F9-B7320237DA06}" type="presParOf" srcId="{CF604C9F-98C3-4B55-BADB-C64DFE3C4D4B}" destId="{4DBABCBE-FEB0-4012-B597-961E9296B3D5}" srcOrd="1" destOrd="0" presId="urn:microsoft.com/office/officeart/2005/8/layout/orgChart1"/>
    <dgm:cxn modelId="{4BBCFBEA-9B5A-6B44-9CC4-589202F97135}" type="presParOf" srcId="{B6A92BFD-F313-4B3E-A8F3-3B0E153C040A}" destId="{40E04714-FC53-4EB7-91E5-765DAE8CBE63}" srcOrd="1" destOrd="0" presId="urn:microsoft.com/office/officeart/2005/8/layout/orgChart1"/>
    <dgm:cxn modelId="{6EF979DB-63C9-1A41-919F-E4A84439FD0A}" type="presParOf" srcId="{B6A92BFD-F313-4B3E-A8F3-3B0E153C040A}" destId="{659CC51E-4328-49BE-B195-58A4E22BA312}" srcOrd="2" destOrd="0" presId="urn:microsoft.com/office/officeart/2005/8/layout/orgChart1"/>
    <dgm:cxn modelId="{583C93D5-ADC0-3749-9D97-29D800230867}" type="presParOf" srcId="{25C15C25-AC2A-4363-813A-BA24A202F4CE}" destId="{C4440149-FD31-4888-975D-246C11516854}" srcOrd="4" destOrd="0" presId="urn:microsoft.com/office/officeart/2005/8/layout/orgChart1"/>
    <dgm:cxn modelId="{0984EF83-F4FC-A945-B6D9-41DB4BE05F60}" type="presParOf" srcId="{25C15C25-AC2A-4363-813A-BA24A202F4CE}" destId="{2AB5D574-DC45-4F32-A723-F94C075B775E}" srcOrd="5" destOrd="0" presId="urn:microsoft.com/office/officeart/2005/8/layout/orgChart1"/>
    <dgm:cxn modelId="{C298B120-FC08-3F41-A850-5362EE8CE12F}" type="presParOf" srcId="{2AB5D574-DC45-4F32-A723-F94C075B775E}" destId="{B9DBF217-2D29-4F18-91F9-069FC6056462}" srcOrd="0" destOrd="0" presId="urn:microsoft.com/office/officeart/2005/8/layout/orgChart1"/>
    <dgm:cxn modelId="{A426776A-1D79-354A-8191-B9BE7EE89F04}" type="presParOf" srcId="{B9DBF217-2D29-4F18-91F9-069FC6056462}" destId="{79C8EDD9-FB08-435A-8790-3B1BE049176D}" srcOrd="0" destOrd="0" presId="urn:microsoft.com/office/officeart/2005/8/layout/orgChart1"/>
    <dgm:cxn modelId="{C246AC9A-5A2C-9A48-BD7B-59782CC6FD75}" type="presParOf" srcId="{B9DBF217-2D29-4F18-91F9-069FC6056462}" destId="{CDF17B3F-2CCD-4A52-9705-22826915031A}" srcOrd="1" destOrd="0" presId="urn:microsoft.com/office/officeart/2005/8/layout/orgChart1"/>
    <dgm:cxn modelId="{709B3ACC-FA21-0F4C-9687-331A399CD2AC}" type="presParOf" srcId="{2AB5D574-DC45-4F32-A723-F94C075B775E}" destId="{AE03B62E-B4C3-49F2-98A3-BAF213F6A2B6}" srcOrd="1" destOrd="0" presId="urn:microsoft.com/office/officeart/2005/8/layout/orgChart1"/>
    <dgm:cxn modelId="{9D3E7563-C021-304C-9769-E0A306FE12FB}" type="presParOf" srcId="{2AB5D574-DC45-4F32-A723-F94C075B775E}" destId="{BCE801A8-F091-441D-ABDE-E06C39BB1CC5}" srcOrd="2" destOrd="0" presId="urn:microsoft.com/office/officeart/2005/8/layout/orgChart1"/>
    <dgm:cxn modelId="{2B49BBA9-8C11-8342-8004-877062BB2BBA}" type="presParOf" srcId="{73D6ADC4-952F-4BC1-983C-F5A73F3361C3}" destId="{12AFD31B-30B4-4210-8975-39EF116644FB}" srcOrd="2" destOrd="0" presId="urn:microsoft.com/office/officeart/2005/8/layout/orgChart1"/>
  </dgm:cxnLst>
  <dgm:bg/>
  <dgm:whole/>
</dgm:dataModel>
</file>

<file path=ppt/diagrams/data2.xml><?xml version="1.0" encoding="utf-8"?>
<dgm:dataModel xmlns:dgm="http://schemas.openxmlformats.org/drawingml/2006/diagram" xmlns:a="http://schemas.openxmlformats.org/drawingml/2006/main">
  <dgm:ptLst>
    <dgm:pt modelId="{95EDCF49-8671-426B-ADB2-3384E78FE1B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4C1357B-8023-4879-AF2A-8EDECAAB51B2}">
      <dgm:prSet phldrT="[Text]" custT="1"/>
      <dgm:spPr/>
      <dgm:t>
        <a:bodyPr/>
        <a:lstStyle/>
        <a:p>
          <a:r>
            <a:rPr lang="en-US" sz="1600" dirty="0" smtClean="0"/>
            <a:t>Unknown functions </a:t>
          </a:r>
        </a:p>
        <a:p>
          <a:r>
            <a:rPr lang="en-US" sz="1600" dirty="0" smtClean="0"/>
            <a:t>(for you to discover!)</a:t>
          </a:r>
          <a:endParaRPr lang="en-US" sz="1600" dirty="0"/>
        </a:p>
      </dgm:t>
    </dgm:pt>
    <dgm:pt modelId="{344FDD09-8AAC-4A34-8BB2-58BB240822F7}" type="parTrans" cxnId="{4B6931C0-5746-4D76-AE13-FCF515EB3D2D}">
      <dgm:prSet/>
      <dgm:spPr/>
      <dgm:t>
        <a:bodyPr/>
        <a:lstStyle/>
        <a:p>
          <a:endParaRPr lang="en-US" sz="1600"/>
        </a:p>
      </dgm:t>
    </dgm:pt>
    <dgm:pt modelId="{707A5C43-AF33-4DCD-917C-2F2A902916A8}" type="sibTrans" cxnId="{4B6931C0-5746-4D76-AE13-FCF515EB3D2D}">
      <dgm:prSet/>
      <dgm:spPr/>
      <dgm:t>
        <a:bodyPr/>
        <a:lstStyle/>
        <a:p>
          <a:endParaRPr lang="en-US" sz="1600"/>
        </a:p>
      </dgm:t>
    </dgm:pt>
    <dgm:pt modelId="{90AE0BC9-EAA9-44DA-8986-4E8AA4D3E269}" type="asst">
      <dgm:prSet phldrT="[Text]" custT="1"/>
      <dgm:spPr/>
      <dgm:t>
        <a:bodyPr/>
        <a:lstStyle/>
        <a:p>
          <a:r>
            <a:rPr lang="en-US" sz="1600" dirty="0" smtClean="0"/>
            <a:t>Predators </a:t>
          </a:r>
        </a:p>
        <a:p>
          <a:r>
            <a:rPr lang="en-US" sz="1600" dirty="0" smtClean="0"/>
            <a:t>(kill our cells or our other microbial organisms)</a:t>
          </a:r>
          <a:endParaRPr lang="en-US" sz="1600" dirty="0"/>
        </a:p>
      </dgm:t>
    </dgm:pt>
    <dgm:pt modelId="{AE93D8E3-7CC0-4F5F-98F7-E67FAF4CFAD7}" type="parTrans" cxnId="{682BBEED-3015-471E-95F2-BE1E45EA12D7}">
      <dgm:prSet/>
      <dgm:spPr/>
      <dgm:t>
        <a:bodyPr/>
        <a:lstStyle/>
        <a:p>
          <a:endParaRPr lang="en-US" sz="1600"/>
        </a:p>
      </dgm:t>
    </dgm:pt>
    <dgm:pt modelId="{7550AA4B-1744-4240-95A8-97B617872AF1}" type="sibTrans" cxnId="{682BBEED-3015-471E-95F2-BE1E45EA12D7}">
      <dgm:prSet/>
      <dgm:spPr/>
      <dgm:t>
        <a:bodyPr/>
        <a:lstStyle/>
        <a:p>
          <a:endParaRPr lang="en-US" sz="1600"/>
        </a:p>
      </dgm:t>
    </dgm:pt>
    <dgm:pt modelId="{EE2196E4-B2AB-498A-A23B-09D99FF4B860}">
      <dgm:prSet phldrT="[Text]" custT="1"/>
      <dgm:spPr/>
      <dgm:t>
        <a:bodyPr/>
        <a:lstStyle/>
        <a:p>
          <a:r>
            <a:rPr lang="en-US" sz="1600" dirty="0" smtClean="0"/>
            <a:t>Decomposers </a:t>
          </a:r>
        </a:p>
        <a:p>
          <a:r>
            <a:rPr lang="en-US" sz="1600" dirty="0" smtClean="0"/>
            <a:t>(break down our food and waste) </a:t>
          </a:r>
          <a:endParaRPr lang="en-US" sz="1600" dirty="0"/>
        </a:p>
      </dgm:t>
    </dgm:pt>
    <dgm:pt modelId="{44150AE3-F291-4A45-8BE1-DE6F56ACA25C}" type="parTrans" cxnId="{997FE5B7-90BD-4A01-BAA1-4C756104C93C}">
      <dgm:prSet/>
      <dgm:spPr/>
      <dgm:t>
        <a:bodyPr/>
        <a:lstStyle/>
        <a:p>
          <a:endParaRPr lang="en-US" sz="1600"/>
        </a:p>
      </dgm:t>
    </dgm:pt>
    <dgm:pt modelId="{5D232D73-4B1E-4563-9F02-FDFDA6991BE6}" type="sibTrans" cxnId="{997FE5B7-90BD-4A01-BAA1-4C756104C93C}">
      <dgm:prSet/>
      <dgm:spPr/>
      <dgm:t>
        <a:bodyPr/>
        <a:lstStyle/>
        <a:p>
          <a:endParaRPr lang="en-US" sz="1600"/>
        </a:p>
      </dgm:t>
    </dgm:pt>
    <dgm:pt modelId="{99EDFC35-DD83-4DE6-8BB1-6B926E37979D}">
      <dgm:prSet phldrT="[Text]" custT="1"/>
      <dgm:spPr/>
      <dgm:t>
        <a:bodyPr/>
        <a:lstStyle/>
        <a:p>
          <a:r>
            <a:rPr lang="en-US" sz="1600" dirty="0" smtClean="0"/>
            <a:t>Producers </a:t>
          </a:r>
        </a:p>
        <a:p>
          <a:r>
            <a:rPr lang="en-US" sz="1600" dirty="0" smtClean="0"/>
            <a:t>(make vitamins or other chemicals for us and our other microbes)</a:t>
          </a:r>
          <a:endParaRPr lang="en-US" sz="1600" dirty="0"/>
        </a:p>
      </dgm:t>
    </dgm:pt>
    <dgm:pt modelId="{C4B29056-687F-4ECD-9B00-83B831A289F1}" type="parTrans" cxnId="{AAF0333B-5956-4E34-98CF-7BDBAA33720F}">
      <dgm:prSet/>
      <dgm:spPr/>
      <dgm:t>
        <a:bodyPr/>
        <a:lstStyle/>
        <a:p>
          <a:endParaRPr lang="en-US" sz="1600"/>
        </a:p>
      </dgm:t>
    </dgm:pt>
    <dgm:pt modelId="{9CA87251-3F9B-4900-B79D-8AF5CEA41E08}" type="sibTrans" cxnId="{AAF0333B-5956-4E34-98CF-7BDBAA33720F}">
      <dgm:prSet/>
      <dgm:spPr/>
      <dgm:t>
        <a:bodyPr/>
        <a:lstStyle/>
        <a:p>
          <a:endParaRPr lang="en-US" sz="1600"/>
        </a:p>
      </dgm:t>
    </dgm:pt>
    <dgm:pt modelId="{FE551B48-F8A6-4897-8161-E3B17DC7935E}">
      <dgm:prSet custT="1"/>
      <dgm:spPr/>
      <dgm:t>
        <a:bodyPr/>
        <a:lstStyle/>
        <a:p>
          <a:r>
            <a:rPr lang="en-US" sz="1600" dirty="0" smtClean="0"/>
            <a:t>Prey</a:t>
          </a:r>
        </a:p>
        <a:p>
          <a:r>
            <a:rPr lang="en-US" sz="1600" dirty="0" smtClean="0"/>
            <a:t> (eaten by our other microbes)</a:t>
          </a:r>
          <a:endParaRPr lang="en-US" sz="1600" dirty="0"/>
        </a:p>
      </dgm:t>
    </dgm:pt>
    <dgm:pt modelId="{CCD2212E-EE87-42A0-A15C-1C625A3A91EB}" type="parTrans" cxnId="{C7C4520A-EB18-4A55-9F83-82D002435350}">
      <dgm:prSet/>
      <dgm:spPr/>
      <dgm:t>
        <a:bodyPr/>
        <a:lstStyle/>
        <a:p>
          <a:endParaRPr lang="en-US" sz="1600"/>
        </a:p>
      </dgm:t>
    </dgm:pt>
    <dgm:pt modelId="{5F295FD4-6930-4329-B774-49A1DF68CD5E}" type="sibTrans" cxnId="{C7C4520A-EB18-4A55-9F83-82D002435350}">
      <dgm:prSet/>
      <dgm:spPr/>
      <dgm:t>
        <a:bodyPr/>
        <a:lstStyle/>
        <a:p>
          <a:endParaRPr lang="en-US" sz="1600"/>
        </a:p>
      </dgm:t>
    </dgm:pt>
    <dgm:pt modelId="{E36D7D4B-07B4-409F-862F-ED6709D38B4F}" type="pres">
      <dgm:prSet presAssocID="{95EDCF49-8671-426B-ADB2-3384E78FE1BF}" presName="hierChild1" presStyleCnt="0">
        <dgm:presLayoutVars>
          <dgm:orgChart val="1"/>
          <dgm:chPref val="1"/>
          <dgm:dir/>
          <dgm:animOne val="branch"/>
          <dgm:animLvl val="lvl"/>
          <dgm:resizeHandles/>
        </dgm:presLayoutVars>
      </dgm:prSet>
      <dgm:spPr/>
      <dgm:t>
        <a:bodyPr/>
        <a:lstStyle/>
        <a:p>
          <a:endParaRPr lang="en-US"/>
        </a:p>
      </dgm:t>
    </dgm:pt>
    <dgm:pt modelId="{1955A1CD-7252-4596-9CBA-9A3AF47AFB08}" type="pres">
      <dgm:prSet presAssocID="{04C1357B-8023-4879-AF2A-8EDECAAB51B2}" presName="hierRoot1" presStyleCnt="0">
        <dgm:presLayoutVars>
          <dgm:hierBranch val="init"/>
        </dgm:presLayoutVars>
      </dgm:prSet>
      <dgm:spPr/>
    </dgm:pt>
    <dgm:pt modelId="{5A1C3C60-8B4E-47C5-9461-2219C5633275}" type="pres">
      <dgm:prSet presAssocID="{04C1357B-8023-4879-AF2A-8EDECAAB51B2}" presName="rootComposite1" presStyleCnt="0"/>
      <dgm:spPr/>
    </dgm:pt>
    <dgm:pt modelId="{9E48979D-95D0-4619-AB66-E307981F0CD7}" type="pres">
      <dgm:prSet presAssocID="{04C1357B-8023-4879-AF2A-8EDECAAB51B2}" presName="rootText1" presStyleLbl="node0" presStyleIdx="0" presStyleCnt="1" custScaleX="185315" custScaleY="119740" custLinFactNeighborX="6405" custLinFactNeighborY="-30">
        <dgm:presLayoutVars>
          <dgm:chPref val="3"/>
        </dgm:presLayoutVars>
      </dgm:prSet>
      <dgm:spPr/>
      <dgm:t>
        <a:bodyPr/>
        <a:lstStyle/>
        <a:p>
          <a:endParaRPr lang="en-US"/>
        </a:p>
      </dgm:t>
    </dgm:pt>
    <dgm:pt modelId="{116F7D91-7204-4B42-9906-51BAE2D6AD03}" type="pres">
      <dgm:prSet presAssocID="{04C1357B-8023-4879-AF2A-8EDECAAB51B2}" presName="rootConnector1" presStyleLbl="node1" presStyleIdx="0" presStyleCnt="0"/>
      <dgm:spPr/>
      <dgm:t>
        <a:bodyPr/>
        <a:lstStyle/>
        <a:p>
          <a:endParaRPr lang="en-US"/>
        </a:p>
      </dgm:t>
    </dgm:pt>
    <dgm:pt modelId="{194C210A-5971-40E8-B3D7-5A312E138DB9}" type="pres">
      <dgm:prSet presAssocID="{04C1357B-8023-4879-AF2A-8EDECAAB51B2}" presName="hierChild2" presStyleCnt="0"/>
      <dgm:spPr/>
    </dgm:pt>
    <dgm:pt modelId="{1ADD3686-FB2C-4739-AC10-F37FCDE773BC}" type="pres">
      <dgm:prSet presAssocID="{CCD2212E-EE87-42A0-A15C-1C625A3A91EB}" presName="Name37" presStyleLbl="parChTrans1D2" presStyleIdx="0" presStyleCnt="3"/>
      <dgm:spPr/>
      <dgm:t>
        <a:bodyPr/>
        <a:lstStyle/>
        <a:p>
          <a:endParaRPr lang="en-US"/>
        </a:p>
      </dgm:t>
    </dgm:pt>
    <dgm:pt modelId="{E07368B3-5D95-428B-B299-D79FD8B70077}" type="pres">
      <dgm:prSet presAssocID="{FE551B48-F8A6-4897-8161-E3B17DC7935E}" presName="hierRoot2" presStyleCnt="0">
        <dgm:presLayoutVars>
          <dgm:hierBranch val="init"/>
        </dgm:presLayoutVars>
      </dgm:prSet>
      <dgm:spPr/>
    </dgm:pt>
    <dgm:pt modelId="{34379B41-7415-4F9A-BA08-325801B7B652}" type="pres">
      <dgm:prSet presAssocID="{FE551B48-F8A6-4897-8161-E3B17DC7935E}" presName="rootComposite" presStyleCnt="0"/>
      <dgm:spPr/>
    </dgm:pt>
    <dgm:pt modelId="{BE6E36DD-5A96-4E16-8295-2190904C4D39}" type="pres">
      <dgm:prSet presAssocID="{FE551B48-F8A6-4897-8161-E3B17DC7935E}" presName="rootText" presStyleLbl="node2" presStyleIdx="0" presStyleCnt="2" custScaleX="155527" custScaleY="141496">
        <dgm:presLayoutVars>
          <dgm:chPref val="3"/>
        </dgm:presLayoutVars>
      </dgm:prSet>
      <dgm:spPr/>
      <dgm:t>
        <a:bodyPr/>
        <a:lstStyle/>
        <a:p>
          <a:endParaRPr lang="en-US"/>
        </a:p>
      </dgm:t>
    </dgm:pt>
    <dgm:pt modelId="{DD1F36D7-CF77-4218-816F-13302DEC3BEB}" type="pres">
      <dgm:prSet presAssocID="{FE551B48-F8A6-4897-8161-E3B17DC7935E}" presName="rootConnector" presStyleLbl="node2" presStyleIdx="0" presStyleCnt="2"/>
      <dgm:spPr/>
      <dgm:t>
        <a:bodyPr/>
        <a:lstStyle/>
        <a:p>
          <a:endParaRPr lang="en-US"/>
        </a:p>
      </dgm:t>
    </dgm:pt>
    <dgm:pt modelId="{4C4B631E-3846-4C1C-94FE-CD8F32B65A64}" type="pres">
      <dgm:prSet presAssocID="{FE551B48-F8A6-4897-8161-E3B17DC7935E}" presName="hierChild4" presStyleCnt="0"/>
      <dgm:spPr/>
    </dgm:pt>
    <dgm:pt modelId="{33EC78CA-EB98-42B7-93E5-0A26DFCFDCA8}" type="pres">
      <dgm:prSet presAssocID="{44150AE3-F291-4A45-8BE1-DE6F56ACA25C}" presName="Name37" presStyleLbl="parChTrans1D3" presStyleIdx="0" presStyleCnt="1"/>
      <dgm:spPr/>
      <dgm:t>
        <a:bodyPr/>
        <a:lstStyle/>
        <a:p>
          <a:endParaRPr lang="en-US"/>
        </a:p>
      </dgm:t>
    </dgm:pt>
    <dgm:pt modelId="{A44826EC-EA61-4B84-9224-2E160238DE0A}" type="pres">
      <dgm:prSet presAssocID="{EE2196E4-B2AB-498A-A23B-09D99FF4B860}" presName="hierRoot2" presStyleCnt="0">
        <dgm:presLayoutVars>
          <dgm:hierBranch val="init"/>
        </dgm:presLayoutVars>
      </dgm:prSet>
      <dgm:spPr/>
    </dgm:pt>
    <dgm:pt modelId="{A969CAED-35DA-4038-997D-B0DE9073DA3E}" type="pres">
      <dgm:prSet presAssocID="{EE2196E4-B2AB-498A-A23B-09D99FF4B860}" presName="rootComposite" presStyleCnt="0"/>
      <dgm:spPr/>
    </dgm:pt>
    <dgm:pt modelId="{9BAD1446-BE43-4179-B90F-FB6EADBB7AFA}" type="pres">
      <dgm:prSet presAssocID="{EE2196E4-B2AB-498A-A23B-09D99FF4B860}" presName="rootText" presStyleLbl="node3" presStyleIdx="0" presStyleCnt="1" custAng="0" custScaleX="127508" custScaleY="134527">
        <dgm:presLayoutVars>
          <dgm:chPref val="3"/>
        </dgm:presLayoutVars>
      </dgm:prSet>
      <dgm:spPr/>
      <dgm:t>
        <a:bodyPr/>
        <a:lstStyle/>
        <a:p>
          <a:endParaRPr lang="en-US"/>
        </a:p>
      </dgm:t>
    </dgm:pt>
    <dgm:pt modelId="{D851D992-2B2E-4519-A736-1684ED34C4E4}" type="pres">
      <dgm:prSet presAssocID="{EE2196E4-B2AB-498A-A23B-09D99FF4B860}" presName="rootConnector" presStyleLbl="node3" presStyleIdx="0" presStyleCnt="1"/>
      <dgm:spPr/>
      <dgm:t>
        <a:bodyPr/>
        <a:lstStyle/>
        <a:p>
          <a:endParaRPr lang="en-US"/>
        </a:p>
      </dgm:t>
    </dgm:pt>
    <dgm:pt modelId="{324DBA68-EB0D-4583-96BD-8882039016C4}" type="pres">
      <dgm:prSet presAssocID="{EE2196E4-B2AB-498A-A23B-09D99FF4B860}" presName="hierChild4" presStyleCnt="0"/>
      <dgm:spPr/>
    </dgm:pt>
    <dgm:pt modelId="{12412FB9-C5F7-4A8F-9F73-B5E4794BCD46}" type="pres">
      <dgm:prSet presAssocID="{EE2196E4-B2AB-498A-A23B-09D99FF4B860}" presName="hierChild5" presStyleCnt="0"/>
      <dgm:spPr/>
    </dgm:pt>
    <dgm:pt modelId="{D5E3835B-06DE-4372-9DFE-2B0104C9F7C5}" type="pres">
      <dgm:prSet presAssocID="{FE551B48-F8A6-4897-8161-E3B17DC7935E}" presName="hierChild5" presStyleCnt="0"/>
      <dgm:spPr/>
    </dgm:pt>
    <dgm:pt modelId="{2B599599-FBB8-4DB6-80C6-19778F02B2F1}" type="pres">
      <dgm:prSet presAssocID="{C4B29056-687F-4ECD-9B00-83B831A289F1}" presName="Name37" presStyleLbl="parChTrans1D2" presStyleIdx="1" presStyleCnt="3"/>
      <dgm:spPr/>
      <dgm:t>
        <a:bodyPr/>
        <a:lstStyle/>
        <a:p>
          <a:endParaRPr lang="en-US"/>
        </a:p>
      </dgm:t>
    </dgm:pt>
    <dgm:pt modelId="{09468D9C-5A92-4848-8E05-B76B77A6AE30}" type="pres">
      <dgm:prSet presAssocID="{99EDFC35-DD83-4DE6-8BB1-6B926E37979D}" presName="hierRoot2" presStyleCnt="0">
        <dgm:presLayoutVars>
          <dgm:hierBranch val="init"/>
        </dgm:presLayoutVars>
      </dgm:prSet>
      <dgm:spPr/>
    </dgm:pt>
    <dgm:pt modelId="{F294C138-FA2F-4672-B7B6-B0B8E92160FC}" type="pres">
      <dgm:prSet presAssocID="{99EDFC35-DD83-4DE6-8BB1-6B926E37979D}" presName="rootComposite" presStyleCnt="0"/>
      <dgm:spPr/>
    </dgm:pt>
    <dgm:pt modelId="{F89C2229-D4C0-435D-9225-54617CCAF5EF}" type="pres">
      <dgm:prSet presAssocID="{99EDFC35-DD83-4DE6-8BB1-6B926E37979D}" presName="rootText" presStyleLbl="node2" presStyleIdx="1" presStyleCnt="2" custScaleX="207949" custScaleY="183374">
        <dgm:presLayoutVars>
          <dgm:chPref val="3"/>
        </dgm:presLayoutVars>
      </dgm:prSet>
      <dgm:spPr/>
      <dgm:t>
        <a:bodyPr/>
        <a:lstStyle/>
        <a:p>
          <a:endParaRPr lang="en-US"/>
        </a:p>
      </dgm:t>
    </dgm:pt>
    <dgm:pt modelId="{DFF61716-3519-41AB-B397-FC9AEDA59636}" type="pres">
      <dgm:prSet presAssocID="{99EDFC35-DD83-4DE6-8BB1-6B926E37979D}" presName="rootConnector" presStyleLbl="node2" presStyleIdx="1" presStyleCnt="2"/>
      <dgm:spPr/>
      <dgm:t>
        <a:bodyPr/>
        <a:lstStyle/>
        <a:p>
          <a:endParaRPr lang="en-US"/>
        </a:p>
      </dgm:t>
    </dgm:pt>
    <dgm:pt modelId="{D9F7CCE8-8E0A-4C43-9C2F-51324B2547A1}" type="pres">
      <dgm:prSet presAssocID="{99EDFC35-DD83-4DE6-8BB1-6B926E37979D}" presName="hierChild4" presStyleCnt="0"/>
      <dgm:spPr/>
    </dgm:pt>
    <dgm:pt modelId="{AFCDB940-B957-4B41-BD64-8D74EB5987F9}" type="pres">
      <dgm:prSet presAssocID="{99EDFC35-DD83-4DE6-8BB1-6B926E37979D}" presName="hierChild5" presStyleCnt="0"/>
      <dgm:spPr/>
    </dgm:pt>
    <dgm:pt modelId="{19980698-8F91-4807-A8E8-4AF58311806B}" type="pres">
      <dgm:prSet presAssocID="{04C1357B-8023-4879-AF2A-8EDECAAB51B2}" presName="hierChild3" presStyleCnt="0"/>
      <dgm:spPr/>
    </dgm:pt>
    <dgm:pt modelId="{B98C62F1-F5AE-430C-AD5A-4BEE912DCB35}" type="pres">
      <dgm:prSet presAssocID="{AE93D8E3-7CC0-4F5F-98F7-E67FAF4CFAD7}" presName="Name111" presStyleLbl="parChTrans1D2" presStyleIdx="2" presStyleCnt="3"/>
      <dgm:spPr/>
      <dgm:t>
        <a:bodyPr/>
        <a:lstStyle/>
        <a:p>
          <a:endParaRPr lang="en-US"/>
        </a:p>
      </dgm:t>
    </dgm:pt>
    <dgm:pt modelId="{24B3859D-5202-44BE-B2B1-6D53AE88582B}" type="pres">
      <dgm:prSet presAssocID="{90AE0BC9-EAA9-44DA-8986-4E8AA4D3E269}" presName="hierRoot3" presStyleCnt="0">
        <dgm:presLayoutVars>
          <dgm:hierBranch val="init"/>
        </dgm:presLayoutVars>
      </dgm:prSet>
      <dgm:spPr/>
    </dgm:pt>
    <dgm:pt modelId="{744EEDAC-EAA7-4878-BFF3-0DDD34317C99}" type="pres">
      <dgm:prSet presAssocID="{90AE0BC9-EAA9-44DA-8986-4E8AA4D3E269}" presName="rootComposite3" presStyleCnt="0"/>
      <dgm:spPr/>
    </dgm:pt>
    <dgm:pt modelId="{9EDB843C-F664-492B-974F-830A65CDF7AC}" type="pres">
      <dgm:prSet presAssocID="{90AE0BC9-EAA9-44DA-8986-4E8AA4D3E269}" presName="rootText3" presStyleLbl="asst1" presStyleIdx="0" presStyleCnt="1" custScaleX="207520" custScaleY="175109">
        <dgm:presLayoutVars>
          <dgm:chPref val="3"/>
        </dgm:presLayoutVars>
      </dgm:prSet>
      <dgm:spPr/>
      <dgm:t>
        <a:bodyPr/>
        <a:lstStyle/>
        <a:p>
          <a:endParaRPr lang="en-US"/>
        </a:p>
      </dgm:t>
    </dgm:pt>
    <dgm:pt modelId="{55939D04-DB61-4DC4-9FD1-0CAA32B233D3}" type="pres">
      <dgm:prSet presAssocID="{90AE0BC9-EAA9-44DA-8986-4E8AA4D3E269}" presName="rootConnector3" presStyleLbl="asst1" presStyleIdx="0" presStyleCnt="1"/>
      <dgm:spPr/>
      <dgm:t>
        <a:bodyPr/>
        <a:lstStyle/>
        <a:p>
          <a:endParaRPr lang="en-US"/>
        </a:p>
      </dgm:t>
    </dgm:pt>
    <dgm:pt modelId="{8E5989C1-AC23-4395-9E21-5DE4B8A150FE}" type="pres">
      <dgm:prSet presAssocID="{90AE0BC9-EAA9-44DA-8986-4E8AA4D3E269}" presName="hierChild6" presStyleCnt="0"/>
      <dgm:spPr/>
    </dgm:pt>
    <dgm:pt modelId="{E5FEEE96-2137-42CF-9497-0D3F832077BF}" type="pres">
      <dgm:prSet presAssocID="{90AE0BC9-EAA9-44DA-8986-4E8AA4D3E269}" presName="hierChild7" presStyleCnt="0"/>
      <dgm:spPr/>
    </dgm:pt>
  </dgm:ptLst>
  <dgm:cxnLst>
    <dgm:cxn modelId="{4C749575-E331-794C-883A-85BD56C59159}" type="presOf" srcId="{CCD2212E-EE87-42A0-A15C-1C625A3A91EB}" destId="{1ADD3686-FB2C-4739-AC10-F37FCDE773BC}" srcOrd="0" destOrd="0" presId="urn:microsoft.com/office/officeart/2005/8/layout/orgChart1"/>
    <dgm:cxn modelId="{292A258E-5131-BB43-9FFE-73DB7684A513}" type="presOf" srcId="{04C1357B-8023-4879-AF2A-8EDECAAB51B2}" destId="{9E48979D-95D0-4619-AB66-E307981F0CD7}" srcOrd="0" destOrd="0" presId="urn:microsoft.com/office/officeart/2005/8/layout/orgChart1"/>
    <dgm:cxn modelId="{1EC85E22-7FB3-CD46-9912-E4E341358971}" type="presOf" srcId="{99EDFC35-DD83-4DE6-8BB1-6B926E37979D}" destId="{F89C2229-D4C0-435D-9225-54617CCAF5EF}" srcOrd="0" destOrd="0" presId="urn:microsoft.com/office/officeart/2005/8/layout/orgChart1"/>
    <dgm:cxn modelId="{4B6931C0-5746-4D76-AE13-FCF515EB3D2D}" srcId="{95EDCF49-8671-426B-ADB2-3384E78FE1BF}" destId="{04C1357B-8023-4879-AF2A-8EDECAAB51B2}" srcOrd="0" destOrd="0" parTransId="{344FDD09-8AAC-4A34-8BB2-58BB240822F7}" sibTransId="{707A5C43-AF33-4DCD-917C-2F2A902916A8}"/>
    <dgm:cxn modelId="{29A626D5-8C2D-0143-8B17-73BF618C46C8}" type="presOf" srcId="{44150AE3-F291-4A45-8BE1-DE6F56ACA25C}" destId="{33EC78CA-EB98-42B7-93E5-0A26DFCFDCA8}" srcOrd="0" destOrd="0" presId="urn:microsoft.com/office/officeart/2005/8/layout/orgChart1"/>
    <dgm:cxn modelId="{AAF0333B-5956-4E34-98CF-7BDBAA33720F}" srcId="{04C1357B-8023-4879-AF2A-8EDECAAB51B2}" destId="{99EDFC35-DD83-4DE6-8BB1-6B926E37979D}" srcOrd="2" destOrd="0" parTransId="{C4B29056-687F-4ECD-9B00-83B831A289F1}" sibTransId="{9CA87251-3F9B-4900-B79D-8AF5CEA41E08}"/>
    <dgm:cxn modelId="{1FD5CD1A-18CC-F74B-B8C1-60F5567084F0}" type="presOf" srcId="{90AE0BC9-EAA9-44DA-8986-4E8AA4D3E269}" destId="{9EDB843C-F664-492B-974F-830A65CDF7AC}" srcOrd="0" destOrd="0" presId="urn:microsoft.com/office/officeart/2005/8/layout/orgChart1"/>
    <dgm:cxn modelId="{B08CA0D7-FEB0-F143-92A6-6EC89B01678E}" type="presOf" srcId="{04C1357B-8023-4879-AF2A-8EDECAAB51B2}" destId="{116F7D91-7204-4B42-9906-51BAE2D6AD03}" srcOrd="1" destOrd="0" presId="urn:microsoft.com/office/officeart/2005/8/layout/orgChart1"/>
    <dgm:cxn modelId="{27745753-8FF2-304A-B348-AADE8613FCD4}" type="presOf" srcId="{FE551B48-F8A6-4897-8161-E3B17DC7935E}" destId="{DD1F36D7-CF77-4218-816F-13302DEC3BEB}" srcOrd="1" destOrd="0" presId="urn:microsoft.com/office/officeart/2005/8/layout/orgChart1"/>
    <dgm:cxn modelId="{22740FA4-459B-A749-8AA7-8E191428A629}" type="presOf" srcId="{95EDCF49-8671-426B-ADB2-3384E78FE1BF}" destId="{E36D7D4B-07B4-409F-862F-ED6709D38B4F}" srcOrd="0" destOrd="0" presId="urn:microsoft.com/office/officeart/2005/8/layout/orgChart1"/>
    <dgm:cxn modelId="{50DED567-5374-2848-9B0C-A07322E77DC6}" type="presOf" srcId="{FE551B48-F8A6-4897-8161-E3B17DC7935E}" destId="{BE6E36DD-5A96-4E16-8295-2190904C4D39}" srcOrd="0" destOrd="0" presId="urn:microsoft.com/office/officeart/2005/8/layout/orgChart1"/>
    <dgm:cxn modelId="{A3C50220-4255-614E-BCAB-774E729C30EB}" type="presOf" srcId="{90AE0BC9-EAA9-44DA-8986-4E8AA4D3E269}" destId="{55939D04-DB61-4DC4-9FD1-0CAA32B233D3}" srcOrd="1" destOrd="0" presId="urn:microsoft.com/office/officeart/2005/8/layout/orgChart1"/>
    <dgm:cxn modelId="{997FE5B7-90BD-4A01-BAA1-4C756104C93C}" srcId="{FE551B48-F8A6-4897-8161-E3B17DC7935E}" destId="{EE2196E4-B2AB-498A-A23B-09D99FF4B860}" srcOrd="0" destOrd="0" parTransId="{44150AE3-F291-4A45-8BE1-DE6F56ACA25C}" sibTransId="{5D232D73-4B1E-4563-9F02-FDFDA6991BE6}"/>
    <dgm:cxn modelId="{682BBEED-3015-471E-95F2-BE1E45EA12D7}" srcId="{04C1357B-8023-4879-AF2A-8EDECAAB51B2}" destId="{90AE0BC9-EAA9-44DA-8986-4E8AA4D3E269}" srcOrd="0" destOrd="0" parTransId="{AE93D8E3-7CC0-4F5F-98F7-E67FAF4CFAD7}" sibTransId="{7550AA4B-1744-4240-95A8-97B617872AF1}"/>
    <dgm:cxn modelId="{989EFD9A-2827-4B4C-88D6-B1811BFF3EED}" type="presOf" srcId="{AE93D8E3-7CC0-4F5F-98F7-E67FAF4CFAD7}" destId="{B98C62F1-F5AE-430C-AD5A-4BEE912DCB35}" srcOrd="0" destOrd="0" presId="urn:microsoft.com/office/officeart/2005/8/layout/orgChart1"/>
    <dgm:cxn modelId="{C35AC967-7D12-8A4F-B996-619ABF2E6227}" type="presOf" srcId="{99EDFC35-DD83-4DE6-8BB1-6B926E37979D}" destId="{DFF61716-3519-41AB-B397-FC9AEDA59636}" srcOrd="1" destOrd="0" presId="urn:microsoft.com/office/officeart/2005/8/layout/orgChart1"/>
    <dgm:cxn modelId="{ED35B896-1BA1-624E-B490-D3CA5DD7DFE6}" type="presOf" srcId="{C4B29056-687F-4ECD-9B00-83B831A289F1}" destId="{2B599599-FBB8-4DB6-80C6-19778F02B2F1}" srcOrd="0" destOrd="0" presId="urn:microsoft.com/office/officeart/2005/8/layout/orgChart1"/>
    <dgm:cxn modelId="{C7C4520A-EB18-4A55-9F83-82D002435350}" srcId="{04C1357B-8023-4879-AF2A-8EDECAAB51B2}" destId="{FE551B48-F8A6-4897-8161-E3B17DC7935E}" srcOrd="1" destOrd="0" parTransId="{CCD2212E-EE87-42A0-A15C-1C625A3A91EB}" sibTransId="{5F295FD4-6930-4329-B774-49A1DF68CD5E}"/>
    <dgm:cxn modelId="{222C8F74-8B5C-B44C-A9B9-27D0C9CAA186}" type="presOf" srcId="{EE2196E4-B2AB-498A-A23B-09D99FF4B860}" destId="{9BAD1446-BE43-4179-B90F-FB6EADBB7AFA}" srcOrd="0" destOrd="0" presId="urn:microsoft.com/office/officeart/2005/8/layout/orgChart1"/>
    <dgm:cxn modelId="{430D9171-DCBE-3842-B254-B97C13095846}" type="presOf" srcId="{EE2196E4-B2AB-498A-A23B-09D99FF4B860}" destId="{D851D992-2B2E-4519-A736-1684ED34C4E4}" srcOrd="1" destOrd="0" presId="urn:microsoft.com/office/officeart/2005/8/layout/orgChart1"/>
    <dgm:cxn modelId="{6C1F9313-1214-8D4B-BBEE-6F19E67CED15}" type="presParOf" srcId="{E36D7D4B-07B4-409F-862F-ED6709D38B4F}" destId="{1955A1CD-7252-4596-9CBA-9A3AF47AFB08}" srcOrd="0" destOrd="0" presId="urn:microsoft.com/office/officeart/2005/8/layout/orgChart1"/>
    <dgm:cxn modelId="{1CCC7341-BA28-0641-808C-177ED3CCA284}" type="presParOf" srcId="{1955A1CD-7252-4596-9CBA-9A3AF47AFB08}" destId="{5A1C3C60-8B4E-47C5-9461-2219C5633275}" srcOrd="0" destOrd="0" presId="urn:microsoft.com/office/officeart/2005/8/layout/orgChart1"/>
    <dgm:cxn modelId="{51894429-3C29-8C45-8F38-4BCAE5175D6C}" type="presParOf" srcId="{5A1C3C60-8B4E-47C5-9461-2219C5633275}" destId="{9E48979D-95D0-4619-AB66-E307981F0CD7}" srcOrd="0" destOrd="0" presId="urn:microsoft.com/office/officeart/2005/8/layout/orgChart1"/>
    <dgm:cxn modelId="{02961F0E-3790-6647-B059-B75C5C1A7524}" type="presParOf" srcId="{5A1C3C60-8B4E-47C5-9461-2219C5633275}" destId="{116F7D91-7204-4B42-9906-51BAE2D6AD03}" srcOrd="1" destOrd="0" presId="urn:microsoft.com/office/officeart/2005/8/layout/orgChart1"/>
    <dgm:cxn modelId="{F744FC05-9E31-9C4F-97CC-F536BDEDB469}" type="presParOf" srcId="{1955A1CD-7252-4596-9CBA-9A3AF47AFB08}" destId="{194C210A-5971-40E8-B3D7-5A312E138DB9}" srcOrd="1" destOrd="0" presId="urn:microsoft.com/office/officeart/2005/8/layout/orgChart1"/>
    <dgm:cxn modelId="{8F22EBBF-1689-744B-B95C-7D0784B22969}" type="presParOf" srcId="{194C210A-5971-40E8-B3D7-5A312E138DB9}" destId="{1ADD3686-FB2C-4739-AC10-F37FCDE773BC}" srcOrd="0" destOrd="0" presId="urn:microsoft.com/office/officeart/2005/8/layout/orgChart1"/>
    <dgm:cxn modelId="{C64FFC43-30CF-804D-A782-DEDD16FADE68}" type="presParOf" srcId="{194C210A-5971-40E8-B3D7-5A312E138DB9}" destId="{E07368B3-5D95-428B-B299-D79FD8B70077}" srcOrd="1" destOrd="0" presId="urn:microsoft.com/office/officeart/2005/8/layout/orgChart1"/>
    <dgm:cxn modelId="{97AB76A5-ECB7-CF43-9788-1C420551E175}" type="presParOf" srcId="{E07368B3-5D95-428B-B299-D79FD8B70077}" destId="{34379B41-7415-4F9A-BA08-325801B7B652}" srcOrd="0" destOrd="0" presId="urn:microsoft.com/office/officeart/2005/8/layout/orgChart1"/>
    <dgm:cxn modelId="{8485ECF4-97FA-B549-BA42-BD9BAD3B7323}" type="presParOf" srcId="{34379B41-7415-4F9A-BA08-325801B7B652}" destId="{BE6E36DD-5A96-4E16-8295-2190904C4D39}" srcOrd="0" destOrd="0" presId="urn:microsoft.com/office/officeart/2005/8/layout/orgChart1"/>
    <dgm:cxn modelId="{FC60A180-9DB0-A843-9AD7-B31CBF853633}" type="presParOf" srcId="{34379B41-7415-4F9A-BA08-325801B7B652}" destId="{DD1F36D7-CF77-4218-816F-13302DEC3BEB}" srcOrd="1" destOrd="0" presId="urn:microsoft.com/office/officeart/2005/8/layout/orgChart1"/>
    <dgm:cxn modelId="{2B8CAA93-67C5-EC47-B4C8-7F465B1ACBA2}" type="presParOf" srcId="{E07368B3-5D95-428B-B299-D79FD8B70077}" destId="{4C4B631E-3846-4C1C-94FE-CD8F32B65A64}" srcOrd="1" destOrd="0" presId="urn:microsoft.com/office/officeart/2005/8/layout/orgChart1"/>
    <dgm:cxn modelId="{46823B62-C3DE-A442-8E87-26A7480F88F6}" type="presParOf" srcId="{4C4B631E-3846-4C1C-94FE-CD8F32B65A64}" destId="{33EC78CA-EB98-42B7-93E5-0A26DFCFDCA8}" srcOrd="0" destOrd="0" presId="urn:microsoft.com/office/officeart/2005/8/layout/orgChart1"/>
    <dgm:cxn modelId="{B235F109-8354-8C4A-8012-A39AD2A80DC8}" type="presParOf" srcId="{4C4B631E-3846-4C1C-94FE-CD8F32B65A64}" destId="{A44826EC-EA61-4B84-9224-2E160238DE0A}" srcOrd="1" destOrd="0" presId="urn:microsoft.com/office/officeart/2005/8/layout/orgChart1"/>
    <dgm:cxn modelId="{898F9280-9E92-A649-ACEC-5D39676B76C8}" type="presParOf" srcId="{A44826EC-EA61-4B84-9224-2E160238DE0A}" destId="{A969CAED-35DA-4038-997D-B0DE9073DA3E}" srcOrd="0" destOrd="0" presId="urn:microsoft.com/office/officeart/2005/8/layout/orgChart1"/>
    <dgm:cxn modelId="{360257D0-07D8-1B4A-9C2E-FAF73166FA83}" type="presParOf" srcId="{A969CAED-35DA-4038-997D-B0DE9073DA3E}" destId="{9BAD1446-BE43-4179-B90F-FB6EADBB7AFA}" srcOrd="0" destOrd="0" presId="urn:microsoft.com/office/officeart/2005/8/layout/orgChart1"/>
    <dgm:cxn modelId="{D5409991-3165-704C-9930-DF74FEED8962}" type="presParOf" srcId="{A969CAED-35DA-4038-997D-B0DE9073DA3E}" destId="{D851D992-2B2E-4519-A736-1684ED34C4E4}" srcOrd="1" destOrd="0" presId="urn:microsoft.com/office/officeart/2005/8/layout/orgChart1"/>
    <dgm:cxn modelId="{5A7FEE3E-F2DA-7B44-8C8B-C8F757AC82D5}" type="presParOf" srcId="{A44826EC-EA61-4B84-9224-2E160238DE0A}" destId="{324DBA68-EB0D-4583-96BD-8882039016C4}" srcOrd="1" destOrd="0" presId="urn:microsoft.com/office/officeart/2005/8/layout/orgChart1"/>
    <dgm:cxn modelId="{29AC937F-3C60-A140-8D84-ABFD358C058D}" type="presParOf" srcId="{A44826EC-EA61-4B84-9224-2E160238DE0A}" destId="{12412FB9-C5F7-4A8F-9F73-B5E4794BCD46}" srcOrd="2" destOrd="0" presId="urn:microsoft.com/office/officeart/2005/8/layout/orgChart1"/>
    <dgm:cxn modelId="{657EDA3B-D14B-4F4A-BA67-25BB2A70C991}" type="presParOf" srcId="{E07368B3-5D95-428B-B299-D79FD8B70077}" destId="{D5E3835B-06DE-4372-9DFE-2B0104C9F7C5}" srcOrd="2" destOrd="0" presId="urn:microsoft.com/office/officeart/2005/8/layout/orgChart1"/>
    <dgm:cxn modelId="{1B8C862E-EADF-C542-960D-5E1EA1A77B09}" type="presParOf" srcId="{194C210A-5971-40E8-B3D7-5A312E138DB9}" destId="{2B599599-FBB8-4DB6-80C6-19778F02B2F1}" srcOrd="2" destOrd="0" presId="urn:microsoft.com/office/officeart/2005/8/layout/orgChart1"/>
    <dgm:cxn modelId="{5EFB0AFA-1541-5244-8359-BB4588D69A78}" type="presParOf" srcId="{194C210A-5971-40E8-B3D7-5A312E138DB9}" destId="{09468D9C-5A92-4848-8E05-B76B77A6AE30}" srcOrd="3" destOrd="0" presId="urn:microsoft.com/office/officeart/2005/8/layout/orgChart1"/>
    <dgm:cxn modelId="{C13F7739-2467-E347-B895-DA8CDDF2BA64}" type="presParOf" srcId="{09468D9C-5A92-4848-8E05-B76B77A6AE30}" destId="{F294C138-FA2F-4672-B7B6-B0B8E92160FC}" srcOrd="0" destOrd="0" presId="urn:microsoft.com/office/officeart/2005/8/layout/orgChart1"/>
    <dgm:cxn modelId="{6FEC24F5-7A08-7C45-9E97-9C89A790E7F7}" type="presParOf" srcId="{F294C138-FA2F-4672-B7B6-B0B8E92160FC}" destId="{F89C2229-D4C0-435D-9225-54617CCAF5EF}" srcOrd="0" destOrd="0" presId="urn:microsoft.com/office/officeart/2005/8/layout/orgChart1"/>
    <dgm:cxn modelId="{91A153BE-6AC2-EF45-8744-03C67B1C18ED}" type="presParOf" srcId="{F294C138-FA2F-4672-B7B6-B0B8E92160FC}" destId="{DFF61716-3519-41AB-B397-FC9AEDA59636}" srcOrd="1" destOrd="0" presId="urn:microsoft.com/office/officeart/2005/8/layout/orgChart1"/>
    <dgm:cxn modelId="{563BC5BF-C7C4-5B4C-8935-E127164160E9}" type="presParOf" srcId="{09468D9C-5A92-4848-8E05-B76B77A6AE30}" destId="{D9F7CCE8-8E0A-4C43-9C2F-51324B2547A1}" srcOrd="1" destOrd="0" presId="urn:microsoft.com/office/officeart/2005/8/layout/orgChart1"/>
    <dgm:cxn modelId="{B7C0CB98-B943-FB4F-8542-9C92C6BFA22F}" type="presParOf" srcId="{09468D9C-5A92-4848-8E05-B76B77A6AE30}" destId="{AFCDB940-B957-4B41-BD64-8D74EB5987F9}" srcOrd="2" destOrd="0" presId="urn:microsoft.com/office/officeart/2005/8/layout/orgChart1"/>
    <dgm:cxn modelId="{F7D88F73-32C7-954A-A2BF-B84A7BF19B2D}" type="presParOf" srcId="{1955A1CD-7252-4596-9CBA-9A3AF47AFB08}" destId="{19980698-8F91-4807-A8E8-4AF58311806B}" srcOrd="2" destOrd="0" presId="urn:microsoft.com/office/officeart/2005/8/layout/orgChart1"/>
    <dgm:cxn modelId="{B98629CB-6269-5B48-9F71-A1CC113BA933}" type="presParOf" srcId="{19980698-8F91-4807-A8E8-4AF58311806B}" destId="{B98C62F1-F5AE-430C-AD5A-4BEE912DCB35}" srcOrd="0" destOrd="0" presId="urn:microsoft.com/office/officeart/2005/8/layout/orgChart1"/>
    <dgm:cxn modelId="{542E9498-4EEB-3D4C-B124-7DB0B38CFFC6}" type="presParOf" srcId="{19980698-8F91-4807-A8E8-4AF58311806B}" destId="{24B3859D-5202-44BE-B2B1-6D53AE88582B}" srcOrd="1" destOrd="0" presId="urn:microsoft.com/office/officeart/2005/8/layout/orgChart1"/>
    <dgm:cxn modelId="{C4175E47-170F-7E4B-BBA6-38D2DB599D6C}" type="presParOf" srcId="{24B3859D-5202-44BE-B2B1-6D53AE88582B}" destId="{744EEDAC-EAA7-4878-BFF3-0DDD34317C99}" srcOrd="0" destOrd="0" presId="urn:microsoft.com/office/officeart/2005/8/layout/orgChart1"/>
    <dgm:cxn modelId="{280878F0-F9CD-8742-A723-02E511F9FA56}" type="presParOf" srcId="{744EEDAC-EAA7-4878-BFF3-0DDD34317C99}" destId="{9EDB843C-F664-492B-974F-830A65CDF7AC}" srcOrd="0" destOrd="0" presId="urn:microsoft.com/office/officeart/2005/8/layout/orgChart1"/>
    <dgm:cxn modelId="{86F1AEB6-2D7E-3242-9003-955722916FF6}" type="presParOf" srcId="{744EEDAC-EAA7-4878-BFF3-0DDD34317C99}" destId="{55939D04-DB61-4DC4-9FD1-0CAA32B233D3}" srcOrd="1" destOrd="0" presId="urn:microsoft.com/office/officeart/2005/8/layout/orgChart1"/>
    <dgm:cxn modelId="{2A88E2C2-AA51-F14A-A6C2-46E1981D7A53}" type="presParOf" srcId="{24B3859D-5202-44BE-B2B1-6D53AE88582B}" destId="{8E5989C1-AC23-4395-9E21-5DE4B8A150FE}" srcOrd="1" destOrd="0" presId="urn:microsoft.com/office/officeart/2005/8/layout/orgChart1"/>
    <dgm:cxn modelId="{6B48EF31-A74C-934E-8109-DA5ECE7C4F55}" type="presParOf" srcId="{24B3859D-5202-44BE-B2B1-6D53AE88582B}" destId="{E5FEEE96-2137-42CF-9497-0D3F832077BF}" srcOrd="2" destOrd="0" presId="urn:microsoft.com/office/officeart/2005/8/layout/orgChart1"/>
  </dgm:cxnLst>
  <dgm:bg/>
  <dgm:whole/>
</dgm:dataModel>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ict"/></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2.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05.png"/><Relationship Id="rId4" Type="http://schemas.openxmlformats.org/officeDocument/2006/relationships/image" Target="../media/image206.png"/><Relationship Id="rId1" Type="http://schemas.openxmlformats.org/officeDocument/2006/relationships/image" Target="../media/image203.png"/><Relationship Id="rId2" Type="http://schemas.openxmlformats.org/officeDocument/2006/relationships/image" Target="../media/image204.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0.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13.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3.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5.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82.png"/></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88.png"/><Relationship Id="rId4" Type="http://schemas.openxmlformats.org/officeDocument/2006/relationships/image" Target="../media/image289.png"/><Relationship Id="rId1" Type="http://schemas.openxmlformats.org/officeDocument/2006/relationships/image" Target="../media/image286.png"/><Relationship Id="rId2" Type="http://schemas.openxmlformats.org/officeDocument/2006/relationships/image" Target="../media/image287.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9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ng"/><Relationship Id="rId2" Type="http://schemas.openxmlformats.org/officeDocument/2006/relationships/image" Target="../media/image2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9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0.png"/><Relationship Id="rId2"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l-GR"/>
          </a:p>
        </p:txBody>
      </p:sp>
      <p:sp>
        <p:nvSpPr>
          <p:cNvPr id="2867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l-GR"/>
          </a:p>
        </p:txBody>
      </p:sp>
      <p:sp>
        <p:nvSpPr>
          <p:cNvPr id="2867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l-GR"/>
          </a:p>
        </p:txBody>
      </p:sp>
      <p:sp>
        <p:nvSpPr>
          <p:cNvPr id="2867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ED0CB3A8-665F-4559-B95C-073BD512BA1B}" type="slidenum">
              <a:rPr lang="el-GR"/>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FC484D-498D-BF44-A0B0-5D7406C61AAC}" type="datetimeFigureOut">
              <a:rPr lang="en-US" smtClean="0"/>
              <a:pPr/>
              <a:t>11/26/21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240156-20EA-F34A-A9EE-86B3FA5A4B3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2.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iologydictionary.net/dna-polymerase/" TargetMode="External"/><Relationship Id="rId4" Type="http://schemas.openxmlformats.org/officeDocument/2006/relationships/hyperlink" Target="https://biologydictionary.net/rna-polymerase/" TargetMode="External"/><Relationship Id="rId5" Type="http://schemas.openxmlformats.org/officeDocument/2006/relationships/hyperlink" Target="https://biologydictionary.net/mrna/" TargetMode="External"/><Relationship Id="rId6" Type="http://schemas.openxmlformats.org/officeDocument/2006/relationships/hyperlink" Target="https://biologydictionary.net/cytoplasm/" TargetMode="External"/><Relationship Id="rId7" Type="http://schemas.openxmlformats.org/officeDocument/2006/relationships/hyperlink" Target="https://biologydictionary.net/blood/" TargetMode="External"/><Relationship Id="rId8" Type="http://schemas.openxmlformats.org/officeDocument/2006/relationships/hyperlink" Target="https://biologydictionary.net/plant-cell/" TargetMode="External"/><Relationship Id="rId1" Type="http://schemas.openxmlformats.org/officeDocument/2006/relationships/notesMaster" Target="../notesMasters/notesMaster1.xml"/><Relationship Id="rId2" Type="http://schemas.openxmlformats.org/officeDocument/2006/relationships/slide" Target="../slides/slide24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8F149A5-CB61-4ABD-BD2B-F67DBB792F57}" type="slidenum">
              <a:rPr lang="en-US"/>
              <a:pPr/>
              <a:t>119</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Times New Roman" panose="02020603050405020304" pitchFamily="18" charset="0"/>
              </a:rPr>
              <a:t>In addition to the classic tRNA, mRNA, and rRNAs, cells contain a striking diversity of additional RNA types including miRNAs, </a:t>
            </a:r>
            <a:r>
              <a:rPr lang="en-US" b="0" i="0" dirty="0" err="1">
                <a:solidFill>
                  <a:srgbClr val="000000"/>
                </a:solidFill>
                <a:effectLst/>
                <a:latin typeface="Times New Roman" panose="02020603050405020304" pitchFamily="18" charset="0"/>
              </a:rPr>
              <a:t>lncRNAs</a:t>
            </a:r>
            <a:r>
              <a:rPr lang="en-US" b="0" i="0" dirty="0">
                <a:solidFill>
                  <a:srgbClr val="000000"/>
                </a:solidFill>
                <a:effectLst/>
                <a:latin typeface="Times New Roman" panose="02020603050405020304" pitchFamily="18" charset="0"/>
              </a:rPr>
              <a:t>, piRNAs, siRNAs, </a:t>
            </a:r>
            <a:r>
              <a:rPr lang="en-US" b="0" i="0" dirty="0" err="1">
                <a:solidFill>
                  <a:srgbClr val="000000"/>
                </a:solidFill>
                <a:effectLst/>
                <a:latin typeface="Times New Roman" panose="02020603050405020304" pitchFamily="18" charset="0"/>
              </a:rPr>
              <a:t>tmRNAs</a:t>
            </a:r>
            <a:r>
              <a:rPr lang="en-US" b="0" i="0" dirty="0">
                <a:solidFill>
                  <a:srgbClr val="000000"/>
                </a:solidFill>
                <a:effectLst/>
                <a:latin typeface="Times New Roman" panose="02020603050405020304" pitchFamily="18" charset="0"/>
              </a:rPr>
              <a:t>, sRNAs, </a:t>
            </a:r>
            <a:r>
              <a:rPr lang="en-US" b="0" i="0" dirty="0" err="1">
                <a:solidFill>
                  <a:srgbClr val="000000"/>
                </a:solidFill>
                <a:effectLst/>
                <a:latin typeface="Times New Roman" panose="02020603050405020304" pitchFamily="18" charset="0"/>
              </a:rPr>
              <a:t>tiRNAs</a:t>
            </a:r>
            <a:r>
              <a:rPr lang="en-US" b="0" i="0" dirty="0">
                <a:solidFill>
                  <a:srgbClr val="000000"/>
                </a:solidFill>
                <a:effectLst/>
                <a:latin typeface="Times New Roman" panose="02020603050405020304" pitchFamily="18" charset="0"/>
              </a:rPr>
              <a:t>, </a:t>
            </a:r>
            <a:r>
              <a:rPr lang="en-US" b="0" i="0" dirty="0" err="1">
                <a:solidFill>
                  <a:srgbClr val="000000"/>
                </a:solidFill>
                <a:effectLst/>
                <a:latin typeface="Times New Roman" panose="02020603050405020304" pitchFamily="18" charset="0"/>
              </a:rPr>
              <a:t>eRNAs</a:t>
            </a:r>
            <a:r>
              <a:rPr lang="en-US" b="0" i="0" dirty="0">
                <a:solidFill>
                  <a:srgbClr val="000000"/>
                </a:solidFill>
                <a:effectLst/>
                <a:latin typeface="Times New Roman" panose="02020603050405020304" pitchFamily="18" charset="0"/>
              </a:rPr>
              <a:t>, snoRNAs, snRNAs, and other noncoding RNAs. A growing component of this family of diverse RNA molecules is the increasing numbers and types of circular RNAs.</a:t>
            </a:r>
          </a:p>
          <a:p>
            <a:endParaRPr lang="en-US" dirty="0"/>
          </a:p>
        </p:txBody>
      </p:sp>
      <p:sp>
        <p:nvSpPr>
          <p:cNvPr id="4" name="Slide Number Placeholder 3"/>
          <p:cNvSpPr>
            <a:spLocks noGrp="1"/>
          </p:cNvSpPr>
          <p:nvPr>
            <p:ph type="sldNum" sz="quarter" idx="5"/>
          </p:nvPr>
        </p:nvSpPr>
        <p:spPr/>
        <p:txBody>
          <a:bodyPr/>
          <a:lstStyle/>
          <a:p>
            <a:fld id="{26321A7E-9452-42EA-928F-122A2695D8FE}" type="slidenum">
              <a:rPr lang="en-US" smtClean="0"/>
              <a:pPr/>
              <a:t>187</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01600849"/>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240156-20EA-F34A-A9EE-86B3FA5A4B32}" type="slidenum">
              <a:rPr lang="en-US" smtClean="0"/>
              <a:pPr/>
              <a:t>212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240156-20EA-F34A-A9EE-86B3FA5A4B32}" type="slidenum">
              <a:rPr lang="en-US" smtClean="0"/>
              <a:pPr/>
              <a:t>213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7091DF5-734B-E749-8C67-C023E841E613}" type="slidenum">
              <a:rPr lang="en-US"/>
              <a:pPr/>
              <a:t>222</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sz="1200" kern="1200" dirty="0" smtClean="0">
                <a:solidFill>
                  <a:schemeClr val="tx1"/>
                </a:solidFill>
                <a:latin typeface="+mn-lt"/>
                <a:ea typeface="+mn-ea"/>
                <a:cs typeface="+mn-cs"/>
              </a:rPr>
              <a:t>Class I virus genomes are made of double stranded DNA, the same as the human genome. This makes it easy for these virus molecules to use the cell’s natural machinery to produce proteins from the virus DNA. However, in order for </a:t>
            </a:r>
            <a:r>
              <a:rPr lang="en-GB" sz="1200" i="1" u="sng" kern="1200" dirty="0" smtClean="0">
                <a:solidFill>
                  <a:schemeClr val="tx1"/>
                </a:solidFill>
                <a:latin typeface="+mn-lt"/>
                <a:ea typeface="+mn-ea"/>
                <a:cs typeface="+mn-cs"/>
                <a:hlinkClick r:id="rId3"/>
              </a:rPr>
              <a:t>DNA polymerase</a:t>
            </a:r>
            <a:r>
              <a:rPr lang="en-GB" sz="1200" kern="1200" dirty="0" smtClean="0">
                <a:solidFill>
                  <a:schemeClr val="tx1"/>
                </a:solidFill>
                <a:latin typeface="+mn-lt"/>
                <a:ea typeface="+mn-ea"/>
                <a:cs typeface="+mn-cs"/>
              </a:rPr>
              <a:t> (the molecule which copies DNA) to be active the cell must be dividing. Some Class I virus molecules include sections of DNA which make the cell actively start dividing. These virus molecules can lead to cancer. </a:t>
            </a:r>
            <a:r>
              <a:rPr lang="en-GB" sz="1200" i="1" kern="1200" dirty="0" smtClean="0">
                <a:solidFill>
                  <a:schemeClr val="tx1"/>
                </a:solidFill>
                <a:latin typeface="+mn-lt"/>
                <a:ea typeface="+mn-ea"/>
                <a:cs typeface="+mn-cs"/>
              </a:rPr>
              <a:t>Human </a:t>
            </a:r>
            <a:r>
              <a:rPr lang="en-GB" sz="1200" i="1" kern="1200" dirty="0" err="1" smtClean="0">
                <a:solidFill>
                  <a:schemeClr val="tx1"/>
                </a:solidFill>
                <a:latin typeface="+mn-lt"/>
                <a:ea typeface="+mn-ea"/>
                <a:cs typeface="+mn-cs"/>
              </a:rPr>
              <a:t>papilloma</a:t>
            </a:r>
            <a:r>
              <a:rPr lang="en-GB" sz="1200" i="1" kern="1200" dirty="0" smtClean="0">
                <a:solidFill>
                  <a:schemeClr val="tx1"/>
                </a:solidFill>
                <a:latin typeface="+mn-lt"/>
                <a:ea typeface="+mn-ea"/>
                <a:cs typeface="+mn-cs"/>
              </a:rPr>
              <a:t> virus</a:t>
            </a:r>
            <a:r>
              <a:rPr lang="en-GB" sz="1200" kern="1200" dirty="0" smtClean="0">
                <a:solidFill>
                  <a:schemeClr val="tx1"/>
                </a:solidFill>
                <a:latin typeface="+mn-lt"/>
                <a:ea typeface="+mn-ea"/>
                <a:cs typeface="+mn-cs"/>
              </a:rPr>
              <a:t> is a sexually-transmitted Class I virus, and can cause cervical cancer.</a:t>
            </a:r>
          </a:p>
          <a:p>
            <a:r>
              <a:rPr lang="en-GB" sz="1200" kern="1200" dirty="0" smtClean="0">
                <a:solidFill>
                  <a:schemeClr val="tx1"/>
                </a:solidFill>
                <a:latin typeface="+mn-lt"/>
                <a:ea typeface="+mn-ea"/>
                <a:cs typeface="+mn-cs"/>
              </a:rPr>
              <a:t>A Class II virus contains only a single strand of DNA. Before it can be read by the host’s DNA polymerase enzymes, it must be converted to double stranded DNA. It does this by hijacking the host cell’s </a:t>
            </a:r>
            <a:r>
              <a:rPr lang="en-GB" sz="1200" i="1" kern="1200" dirty="0" err="1" smtClean="0">
                <a:solidFill>
                  <a:schemeClr val="tx1"/>
                </a:solidFill>
                <a:latin typeface="+mn-lt"/>
                <a:ea typeface="+mn-ea"/>
                <a:cs typeface="+mn-cs"/>
              </a:rPr>
              <a:t>histones</a:t>
            </a:r>
            <a:r>
              <a:rPr lang="en-GB" sz="1200" kern="1200" dirty="0" smtClean="0">
                <a:solidFill>
                  <a:schemeClr val="tx1"/>
                </a:solidFill>
                <a:latin typeface="+mn-lt"/>
                <a:ea typeface="+mn-ea"/>
                <a:cs typeface="+mn-cs"/>
              </a:rPr>
              <a:t> (DNA proteins) and DNA polymerase. Instead of waiting for the cell to divide or forcing it to, Class II virus DNA contains coding for a protein called </a:t>
            </a:r>
            <a:r>
              <a:rPr lang="en-GB" sz="1200" i="1" kern="1200" dirty="0" smtClean="0">
                <a:solidFill>
                  <a:schemeClr val="tx1"/>
                </a:solidFill>
                <a:latin typeface="+mn-lt"/>
                <a:ea typeface="+mn-ea"/>
                <a:cs typeface="+mn-cs"/>
              </a:rPr>
              <a:t>Rep</a:t>
            </a:r>
            <a:r>
              <a:rPr lang="en-GB" sz="1200" kern="1200" dirty="0" smtClean="0">
                <a:solidFill>
                  <a:schemeClr val="tx1"/>
                </a:solidFill>
                <a:latin typeface="+mn-lt"/>
                <a:ea typeface="+mn-ea"/>
                <a:cs typeface="+mn-cs"/>
              </a:rPr>
              <a:t>. This replication enzyme replicates the original single-stranded virus genome. Other proteins are created from the DNA and used to create protein coats with the cellular machinery. The single-stranded DNA is then packaged into these protein coats, and new virus packages are created.</a:t>
            </a:r>
          </a:p>
          <a:p>
            <a:r>
              <a:rPr lang="en-GB" sz="1200" kern="1200" dirty="0" smtClean="0">
                <a:solidFill>
                  <a:schemeClr val="tx1"/>
                </a:solidFill>
                <a:latin typeface="+mn-lt"/>
                <a:ea typeface="+mn-ea"/>
                <a:cs typeface="+mn-cs"/>
              </a:rPr>
              <a:t>Class III virus genomes are created from double-stranded RNA. While this is unusual, these virus packages come with their own protein, </a:t>
            </a:r>
            <a:r>
              <a:rPr lang="en-GB" sz="1200" i="1" u="sng" kern="1200" dirty="0" smtClean="0">
                <a:solidFill>
                  <a:schemeClr val="tx1"/>
                </a:solidFill>
                <a:latin typeface="+mn-lt"/>
                <a:ea typeface="+mn-ea"/>
                <a:cs typeface="+mn-cs"/>
                <a:hlinkClick r:id="rId4"/>
              </a:rPr>
              <a:t>RNA polymerase</a:t>
            </a:r>
            <a:r>
              <a:rPr lang="en-GB" sz="1200" kern="1200" dirty="0" smtClean="0">
                <a:solidFill>
                  <a:schemeClr val="tx1"/>
                </a:solidFill>
                <a:latin typeface="+mn-lt"/>
                <a:ea typeface="+mn-ea"/>
                <a:cs typeface="+mn-cs"/>
              </a:rPr>
              <a:t>. This protein can create </a:t>
            </a:r>
            <a:r>
              <a:rPr lang="en-GB" sz="1200" i="1" kern="1200" dirty="0" smtClean="0">
                <a:solidFill>
                  <a:schemeClr val="tx1"/>
                </a:solidFill>
                <a:latin typeface="+mn-lt"/>
                <a:ea typeface="+mn-ea"/>
                <a:cs typeface="+mn-cs"/>
              </a:rPr>
              <a:t>messenger RNA</a:t>
            </a:r>
            <a:r>
              <a:rPr lang="en-GB" sz="1200" kern="1200" dirty="0" smtClean="0">
                <a:solidFill>
                  <a:schemeClr val="tx1"/>
                </a:solidFill>
                <a:latin typeface="+mn-lt"/>
                <a:ea typeface="+mn-ea"/>
                <a:cs typeface="+mn-cs"/>
              </a:rPr>
              <a:t> (</a:t>
            </a:r>
            <a:r>
              <a:rPr lang="en-GB" sz="1200" u="sng" kern="1200" dirty="0" smtClean="0">
                <a:solidFill>
                  <a:schemeClr val="tx1"/>
                </a:solidFill>
                <a:latin typeface="+mn-lt"/>
                <a:ea typeface="+mn-ea"/>
                <a:cs typeface="+mn-cs"/>
                <a:hlinkClick r:id="rId5"/>
              </a:rPr>
              <a:t>mRNA</a:t>
            </a:r>
            <a:r>
              <a:rPr lang="en-GB" sz="1200" kern="1200" dirty="0" smtClean="0">
                <a:solidFill>
                  <a:schemeClr val="tx1"/>
                </a:solidFill>
                <a:latin typeface="+mn-lt"/>
                <a:ea typeface="+mn-ea"/>
                <a:cs typeface="+mn-cs"/>
              </a:rPr>
              <a:t>) from the double-stranded virus RNA. The virus RNA therefore stays within the virus capsule, and only the mRNA enters the </a:t>
            </a:r>
            <a:r>
              <a:rPr lang="en-GB" sz="1200" u="sng" kern="1200" dirty="0" smtClean="0">
                <a:solidFill>
                  <a:schemeClr val="tx1"/>
                </a:solidFill>
                <a:latin typeface="+mn-lt"/>
                <a:ea typeface="+mn-ea"/>
                <a:cs typeface="+mn-cs"/>
                <a:hlinkClick r:id="rId6"/>
              </a:rPr>
              <a:t>cytoplasm</a:t>
            </a:r>
            <a:r>
              <a:rPr lang="en-GB" sz="1200" kern="1200" dirty="0" smtClean="0">
                <a:solidFill>
                  <a:schemeClr val="tx1"/>
                </a:solidFill>
                <a:latin typeface="+mn-lt"/>
                <a:ea typeface="+mn-ea"/>
                <a:cs typeface="+mn-cs"/>
              </a:rPr>
              <a:t> of the host. Here, the mRNA is converted into proteins, some of which include more RNA polymerase. This RNA polymerase creates a new double-stranded RNA, which is encapsulated by the proteins and released from the cell.</a:t>
            </a:r>
          </a:p>
          <a:p>
            <a:r>
              <a:rPr lang="en-GB" sz="1200" kern="1200" dirty="0" smtClean="0">
                <a:solidFill>
                  <a:schemeClr val="tx1"/>
                </a:solidFill>
                <a:latin typeface="+mn-lt"/>
                <a:ea typeface="+mn-ea"/>
                <a:cs typeface="+mn-cs"/>
              </a:rPr>
              <a:t>Class IV viruses are single-stranded RNA, almost identical to mRNA produced by the host cell. With these viruses the entire protein coat is engulfed by an uninfected host cell. The small RNA genome escapes the protein coat, and makes its way into the cytoplasm. This one mRNA-like strand codes for a large </a:t>
            </a:r>
            <a:r>
              <a:rPr lang="en-GB" sz="1200" i="1"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which will be created by the hosts </a:t>
            </a:r>
            <a:r>
              <a:rPr lang="en-GB" sz="1200" i="1" kern="1200" dirty="0" err="1" smtClean="0">
                <a:solidFill>
                  <a:schemeClr val="tx1"/>
                </a:solidFill>
                <a:latin typeface="+mn-lt"/>
                <a:ea typeface="+mn-ea"/>
                <a:cs typeface="+mn-cs"/>
              </a:rPr>
              <a:t>ribosomes</a:t>
            </a:r>
            <a:r>
              <a:rPr lang="en-GB" sz="1200" kern="1200" dirty="0" smtClean="0">
                <a:solidFill>
                  <a:schemeClr val="tx1"/>
                </a:solidFill>
                <a:latin typeface="+mn-lt"/>
                <a:ea typeface="+mn-ea"/>
                <a:cs typeface="+mn-cs"/>
              </a:rPr>
              <a:t>. The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naturally breaks into different parts. Some create protein coats, while others read and replicate the original strand of viral RNA. The virus continues to replicate and create new, fully packed virus particles. When the cell is completely full, it ruptures and releases the virus particles into the </a:t>
            </a:r>
            <a:r>
              <a:rPr lang="en-GB" sz="1200" u="sng" kern="1200" dirty="0" smtClean="0">
                <a:solidFill>
                  <a:schemeClr val="tx1"/>
                </a:solidFill>
                <a:latin typeface="+mn-lt"/>
                <a:ea typeface="+mn-ea"/>
                <a:cs typeface="+mn-cs"/>
                <a:hlinkClick r:id="rId7"/>
              </a:rPr>
              <a:t>blood</a:t>
            </a:r>
            <a:r>
              <a:rPr lang="en-GB" sz="1200" kern="1200" dirty="0" smtClean="0">
                <a:solidFill>
                  <a:schemeClr val="tx1"/>
                </a:solidFill>
                <a:latin typeface="+mn-lt"/>
                <a:ea typeface="+mn-ea"/>
                <a:cs typeface="+mn-cs"/>
              </a:rPr>
              <a:t> or environment. Up to 10,000 virus particles can be release from a single cell.</a:t>
            </a:r>
          </a:p>
          <a:p>
            <a:r>
              <a:rPr lang="en-GB" sz="1200" kern="1200" dirty="0" smtClean="0">
                <a:solidFill>
                  <a:schemeClr val="tx1"/>
                </a:solidFill>
                <a:latin typeface="+mn-lt"/>
                <a:ea typeface="+mn-ea"/>
                <a:cs typeface="+mn-cs"/>
              </a:rPr>
              <a:t>The virus genomes in Class V are also single-stranded RNA. However, they run in the opposite direction from normal mRNA. Therefore, the cell’s machinery cannot read them directly. These virus molecules contain a RNA polymerase molecule which can read in reverse. These virus molecules have large capsules, surrounded by cell membrane and proteins. When the virus approaches a cell, its membrane proteins bind with the cell, and it is drawn into the cytoplasm. Here, it breaks apart, releasing the backwards viral RNA and associated proteins. These small complexes produce regular mRNA, which creates new virus complexes. These unfinished complexes move to the cell surface, where they line the cell membrane with proteins they create. When they are finished, they wrap themselves in this membrane, and tear away from the cell.</a:t>
            </a:r>
          </a:p>
          <a:p>
            <a:r>
              <a:rPr lang="en-GB" sz="1200" kern="1200" dirty="0" smtClean="0">
                <a:solidFill>
                  <a:schemeClr val="tx1"/>
                </a:solidFill>
                <a:latin typeface="+mn-lt"/>
                <a:ea typeface="+mn-ea"/>
                <a:cs typeface="+mn-cs"/>
              </a:rPr>
              <a:t>Class VI virus genomes are the same as Class V, but they use a different method to replicate. Class VI virus particles are known as </a:t>
            </a:r>
            <a:r>
              <a:rPr lang="en-GB" sz="1200" i="1" kern="1200" dirty="0" smtClean="0">
                <a:solidFill>
                  <a:schemeClr val="tx1"/>
                </a:solidFill>
                <a:latin typeface="+mn-lt"/>
                <a:ea typeface="+mn-ea"/>
                <a:cs typeface="+mn-cs"/>
              </a:rPr>
              <a:t>retroviruses</a:t>
            </a:r>
            <a:r>
              <a:rPr lang="en-GB" sz="1200" kern="1200" dirty="0" smtClean="0">
                <a:solidFill>
                  <a:schemeClr val="tx1"/>
                </a:solidFill>
                <a:latin typeface="+mn-lt"/>
                <a:ea typeface="+mn-ea"/>
                <a:cs typeface="+mn-cs"/>
              </a:rPr>
              <a:t>. Instead of creating mRNA from the viral RNA, these virus molecules work with a different protein. Known as </a:t>
            </a:r>
            <a:r>
              <a:rPr lang="en-GB" sz="1200" i="1" kern="1200" dirty="0" smtClean="0">
                <a:solidFill>
                  <a:schemeClr val="tx1"/>
                </a:solidFill>
                <a:latin typeface="+mn-lt"/>
                <a:ea typeface="+mn-ea"/>
                <a:cs typeface="+mn-cs"/>
              </a:rPr>
              <a:t>reverse transcriptase</a:t>
            </a:r>
            <a:r>
              <a:rPr lang="en-GB" sz="1200" kern="1200" dirty="0" smtClean="0">
                <a:solidFill>
                  <a:schemeClr val="tx1"/>
                </a:solidFill>
                <a:latin typeface="+mn-lt"/>
                <a:ea typeface="+mn-ea"/>
                <a:cs typeface="+mn-cs"/>
              </a:rPr>
              <a:t>, this enzyme is able to create DNA from the virus RNA. In doing so, the viral RNA is converted to double-stranded DNA. This DNA then produces new virus. The DNA can incorporate with the host DNA, and in doing so become </a:t>
            </a:r>
            <a:r>
              <a:rPr lang="en-GB" sz="1200" i="1" kern="1200" dirty="0" err="1" smtClean="0">
                <a:solidFill>
                  <a:schemeClr val="tx1"/>
                </a:solidFill>
                <a:latin typeface="+mn-lt"/>
                <a:ea typeface="+mn-ea"/>
                <a:cs typeface="+mn-cs"/>
              </a:rPr>
              <a:t>endogenized</a:t>
            </a:r>
            <a:r>
              <a:rPr lang="en-GB" sz="1200" kern="1200" dirty="0" smtClean="0">
                <a:solidFill>
                  <a:schemeClr val="tx1"/>
                </a:solidFill>
                <a:latin typeface="+mn-lt"/>
                <a:ea typeface="+mn-ea"/>
                <a:cs typeface="+mn-cs"/>
              </a:rPr>
              <a:t>. This means that the DNA will remain in the cell as long as the cell lives. If the cell is found in a </a:t>
            </a:r>
            <a:r>
              <a:rPr lang="en-GB" sz="1200" i="1" kern="1200" dirty="0" smtClean="0">
                <a:solidFill>
                  <a:schemeClr val="tx1"/>
                </a:solidFill>
                <a:latin typeface="+mn-lt"/>
                <a:ea typeface="+mn-ea"/>
                <a:cs typeface="+mn-cs"/>
              </a:rPr>
              <a:t>germ line</a:t>
            </a:r>
            <a:r>
              <a:rPr lang="en-GB" sz="1200" kern="1200" dirty="0" smtClean="0">
                <a:solidFill>
                  <a:schemeClr val="tx1"/>
                </a:solidFill>
                <a:latin typeface="+mn-lt"/>
                <a:ea typeface="+mn-ea"/>
                <a:cs typeface="+mn-cs"/>
              </a:rPr>
              <a:t>, such as a sperm or egg, the virus will permanently become a part of the host’s genome. It is estimated that 5-8% of the human genome is left over retrovirus DNA.</a:t>
            </a:r>
          </a:p>
          <a:p>
            <a:r>
              <a:rPr lang="en-GB" sz="1200" kern="1200" dirty="0" smtClean="0">
                <a:solidFill>
                  <a:schemeClr val="tx1"/>
                </a:solidFill>
                <a:latin typeface="+mn-lt"/>
                <a:ea typeface="+mn-ea"/>
                <a:cs typeface="+mn-cs"/>
              </a:rPr>
              <a:t>The final class, Class VII, includes the </a:t>
            </a:r>
            <a:r>
              <a:rPr lang="en-GB" sz="1200" i="1" kern="1200" dirty="0" err="1" smtClean="0">
                <a:solidFill>
                  <a:schemeClr val="tx1"/>
                </a:solidFill>
                <a:latin typeface="+mn-lt"/>
                <a:ea typeface="+mn-ea"/>
                <a:cs typeface="+mn-cs"/>
              </a:rPr>
              <a:t>pararetroviruses</a:t>
            </a:r>
            <a:r>
              <a:rPr lang="en-GB" sz="1200" kern="1200" dirty="0" smtClean="0">
                <a:solidFill>
                  <a:schemeClr val="tx1"/>
                </a:solidFill>
                <a:latin typeface="+mn-lt"/>
                <a:ea typeface="+mn-ea"/>
                <a:cs typeface="+mn-cs"/>
              </a:rPr>
              <a:t>. Similar to Class VI, these virus genomes use reverse transcriptase. However, these virus genomes are package as DNA, not RNA. These viruses insert themselves directly into the host genome, which begins transposing the viral DNA into RNA. Most of this RNA will be mRNA, used to create a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Part of the </a:t>
            </a:r>
            <a:r>
              <a:rPr lang="en-GB" sz="1200" kern="1200" dirty="0" err="1" smtClean="0">
                <a:solidFill>
                  <a:schemeClr val="tx1"/>
                </a:solidFill>
                <a:latin typeface="+mn-lt"/>
                <a:ea typeface="+mn-ea"/>
                <a:cs typeface="+mn-cs"/>
              </a:rPr>
              <a:t>polyprotein</a:t>
            </a:r>
            <a:r>
              <a:rPr lang="en-GB" sz="1200" kern="1200" dirty="0" smtClean="0">
                <a:solidFill>
                  <a:schemeClr val="tx1"/>
                </a:solidFill>
                <a:latin typeface="+mn-lt"/>
                <a:ea typeface="+mn-ea"/>
                <a:cs typeface="+mn-cs"/>
              </a:rPr>
              <a:t> is reverse transcriptase. This reverse transcriptase works on pieces of RNA known as </a:t>
            </a:r>
            <a:r>
              <a:rPr lang="en-GB" sz="1200" i="1" kern="1200" dirty="0" err="1" smtClean="0">
                <a:solidFill>
                  <a:schemeClr val="tx1"/>
                </a:solidFill>
                <a:latin typeface="+mn-lt"/>
                <a:ea typeface="+mn-ea"/>
                <a:cs typeface="+mn-cs"/>
              </a:rPr>
              <a:t>pregenome</a:t>
            </a:r>
            <a:r>
              <a:rPr lang="en-GB" sz="1200" kern="1200" dirty="0" smtClean="0">
                <a:solidFill>
                  <a:schemeClr val="tx1"/>
                </a:solidFill>
                <a:latin typeface="+mn-lt"/>
                <a:ea typeface="+mn-ea"/>
                <a:cs typeface="+mn-cs"/>
              </a:rPr>
              <a:t>. It reads these RNA molecules and produces the original virus DNA. This is then packaged into viral protein coats. Class VII viruses are often found in plants, and can travel between cells using the </a:t>
            </a:r>
            <a:r>
              <a:rPr lang="en-GB" sz="1200" i="1" kern="1200" dirty="0" err="1" smtClean="0">
                <a:solidFill>
                  <a:schemeClr val="tx1"/>
                </a:solidFill>
                <a:latin typeface="+mn-lt"/>
                <a:ea typeface="+mn-ea"/>
                <a:cs typeface="+mn-cs"/>
              </a:rPr>
              <a:t>plasmodesmata</a:t>
            </a:r>
            <a:r>
              <a:rPr lang="en-GB" sz="1200" kern="1200" dirty="0" smtClean="0">
                <a:solidFill>
                  <a:schemeClr val="tx1"/>
                </a:solidFill>
                <a:latin typeface="+mn-lt"/>
                <a:ea typeface="+mn-ea"/>
                <a:cs typeface="+mn-cs"/>
              </a:rPr>
              <a:t>, or they can be carried by herbivorous insects feeding on the plants. Aphids carry many plant diseases, as their proboscis pierces </a:t>
            </a:r>
            <a:r>
              <a:rPr lang="en-GB" sz="1200" u="sng" kern="1200" dirty="0" smtClean="0">
                <a:solidFill>
                  <a:schemeClr val="tx1"/>
                </a:solidFill>
                <a:latin typeface="+mn-lt"/>
                <a:ea typeface="+mn-ea"/>
                <a:cs typeface="+mn-cs"/>
                <a:hlinkClick r:id="rId8"/>
              </a:rPr>
              <a:t>plant cell</a:t>
            </a:r>
            <a:r>
              <a:rPr lang="en-GB" sz="1200" kern="1200" dirty="0" smtClean="0">
                <a:solidFill>
                  <a:schemeClr val="tx1"/>
                </a:solidFill>
                <a:latin typeface="+mn-lt"/>
                <a:ea typeface="+mn-ea"/>
                <a:cs typeface="+mn-cs"/>
              </a:rPr>
              <a:t> walls and they drink the cytoplasm.</a:t>
            </a:r>
          </a:p>
          <a:p>
            <a:endParaRPr lang="en-US" dirty="0"/>
          </a:p>
        </p:txBody>
      </p:sp>
      <p:sp>
        <p:nvSpPr>
          <p:cNvPr id="4" name="Slide Number Placeholder 3"/>
          <p:cNvSpPr>
            <a:spLocks noGrp="1"/>
          </p:cNvSpPr>
          <p:nvPr>
            <p:ph type="sldNum" sz="quarter" idx="10"/>
          </p:nvPr>
        </p:nvSpPr>
        <p:spPr/>
        <p:txBody>
          <a:bodyPr/>
          <a:lstStyle/>
          <a:p>
            <a:fld id="{AA240156-20EA-F34A-A9EE-86B3FA5A4B32}" type="slidenum">
              <a:rPr lang="en-US" smtClean="0"/>
              <a:pPr/>
              <a:t>248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2152099"/>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 name="Rectangle 18"/>
          <p:cNvSpPr>
            <a:spLocks noGrp="1" noChangeArrowheads="1"/>
          </p:cNvSpPr>
          <p:nvPr>
            <p:ph type="sldNum"/>
          </p:nvPr>
        </p:nvSpPr>
        <p:spPr>
          <a:ln/>
        </p:spPr>
        <p:txBody>
          <a:bodyPr/>
          <a:lstStyle/>
          <a:p>
            <a:fld id="{2FCF2D3E-BCF3-5841-BA67-FBAF04E975C4}" type="slidenum">
              <a:rPr lang="el-GR"/>
              <a:pPr/>
              <a:t>262</a:t>
            </a:fld>
            <a:endParaRPr lang="el-GR"/>
          </a:p>
        </p:txBody>
      </p:sp>
      <p:sp>
        <p:nvSpPr>
          <p:cNvPr id="22529" name="Text Box 1"/>
          <p:cNvSpPr txBox="1">
            <a:spLocks noChangeArrowheads="1"/>
          </p:cNvSpPr>
          <p:nvPr/>
        </p:nvSpPr>
        <p:spPr bwMode="auto">
          <a:xfrm>
            <a:off x="3881208" y="8686460"/>
            <a:ext cx="2959510" cy="441248"/>
          </a:xfrm>
          <a:prstGeom prst="rect">
            <a:avLst/>
          </a:prstGeom>
          <a:noFill/>
          <a:ln w="9525" cap="flat">
            <a:noFill/>
            <a:round/>
            <a:headEnd/>
            <a:tailEnd/>
          </a:ln>
          <a:effectLst/>
        </p:spPr>
        <p:txBody>
          <a:bodyPr lIns="0" tIns="0" rIns="0" bIns="0" anchor="b">
            <a:prstTxWarp prst="textNoShape">
              <a:avLst/>
            </a:prstTxWarp>
          </a:bodyPr>
          <a:lstStyle/>
          <a:p>
            <a:pPr algn="r">
              <a:lnSpc>
                <a:spcPct val="95000"/>
              </a:lnSpc>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fld id="{B83B8D3E-29FA-144C-87DF-5C24179D7A88}" type="slidenum">
              <a:rPr lang="el-GR" sz="1200">
                <a:solidFill>
                  <a:srgbClr val="000000"/>
                </a:solidFill>
                <a:latin typeface="Times New Roman" charset="0"/>
                <a:ea typeface="Microsoft YaHei" charset="0"/>
                <a:cs typeface="Microsoft YaHei" charset="0"/>
              </a:rPr>
              <a:pPr algn="r">
                <a:lnSpc>
                  <a:spcPct val="95000"/>
                </a:lnSpc>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t>262</a:t>
            </a:fld>
            <a:endParaRPr lang="el-GR" sz="1200" dirty="0">
              <a:solidFill>
                <a:srgbClr val="000000"/>
              </a:solidFill>
              <a:latin typeface="Times New Roman" charset="0"/>
              <a:ea typeface="Microsoft YaHei" charset="0"/>
              <a:cs typeface="Microsoft YaHei" charset="0"/>
            </a:endParaRPr>
          </a:p>
        </p:txBody>
      </p:sp>
      <p:sp>
        <p:nvSpPr>
          <p:cNvPr id="22530" name="Text Box 2"/>
          <p:cNvSpPr txBox="1">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p:spPr>
      </p:sp>
      <p:sp>
        <p:nvSpPr>
          <p:cNvPr id="22531" name="Text Box 3"/>
          <p:cNvSpPr txBox="1">
            <a:spLocks noChangeArrowheads="1"/>
          </p:cNvSpPr>
          <p:nvPr/>
        </p:nvSpPr>
        <p:spPr bwMode="auto">
          <a:xfrm>
            <a:off x="685512" y="4343230"/>
            <a:ext cx="5486976" cy="4115139"/>
          </a:xfrm>
          <a:prstGeom prst="rect">
            <a:avLst/>
          </a:prstGeom>
          <a:noFill/>
          <a:ln w="9525" cap="flat">
            <a:noFill/>
            <a:round/>
            <a:headEnd/>
            <a:tailEnd/>
          </a:ln>
          <a:effectLst/>
        </p:spPr>
        <p:txBody>
          <a:bodyPr wrap="none" lIns="80165" tIns="40083" rIns="80165" bIns="40083" anchor="ct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7BA335A3-FA5B-43AC-861A-0A8B3212B35B}" type="slidenum">
              <a:rPr lang="en-US"/>
              <a:pPr/>
              <a:t>120</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9A3C529-25DB-4496-81EF-C437E44506F9}" type="slidenum">
              <a:rPr lang="en-US"/>
              <a:pPr/>
              <a:t>121</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cell cycle is an ordered set of events by which cells undertake growth and division into two daughter cells. In</a:t>
            </a:r>
          </a:p>
          <a:p>
            <a:r>
              <a:rPr lang="en-US" sz="1200" kern="1200" baseline="0" dirty="0" smtClean="0">
                <a:solidFill>
                  <a:schemeClr val="tx1"/>
                </a:solidFill>
                <a:latin typeface="+mn-lt"/>
                <a:ea typeface="+mn-ea"/>
                <a:cs typeface="+mn-cs"/>
              </a:rPr>
              <a:t>eukaryotes, the cell cycle is described by five phases: G0, G1, S, G2, and M. In G0 phase, cells have entered a</a:t>
            </a:r>
          </a:p>
          <a:p>
            <a:r>
              <a:rPr lang="en-US" sz="1200" kern="1200" baseline="0" dirty="0" smtClean="0">
                <a:solidFill>
                  <a:schemeClr val="tx1"/>
                </a:solidFill>
                <a:latin typeface="+mn-lt"/>
                <a:ea typeface="+mn-ea"/>
                <a:cs typeface="+mn-cs"/>
              </a:rPr>
              <a:t>quiescent state or are not dividing. During G1 period, the cells grow and accumulate nutrients for the subsequent S</a:t>
            </a:r>
          </a:p>
          <a:p>
            <a:r>
              <a:rPr lang="en-US" sz="1200" kern="1200" baseline="0" dirty="0" smtClean="0">
                <a:solidFill>
                  <a:schemeClr val="tx1"/>
                </a:solidFill>
                <a:latin typeface="+mn-lt"/>
                <a:ea typeface="+mn-ea"/>
                <a:cs typeface="+mn-cs"/>
              </a:rPr>
              <a:t>phase, where DNA replication occurs. The gap between S and M phases is termed G2 period, during which the cells</a:t>
            </a:r>
          </a:p>
          <a:p>
            <a:r>
              <a:rPr lang="en-US" sz="1200" kern="1200" baseline="0" dirty="0" smtClean="0">
                <a:solidFill>
                  <a:schemeClr val="tx1"/>
                </a:solidFill>
                <a:latin typeface="+mn-lt"/>
                <a:ea typeface="+mn-ea"/>
                <a:cs typeface="+mn-cs"/>
              </a:rPr>
              <a:t>continue to grow and prepare for mitosis that occurs in M phase. All these processes are elaborately controlled to</a:t>
            </a:r>
          </a:p>
          <a:p>
            <a:r>
              <a:rPr lang="en-US" sz="1200" kern="1200" baseline="0" dirty="0" smtClean="0">
                <a:solidFill>
                  <a:schemeClr val="tx1"/>
                </a:solidFill>
                <a:latin typeface="+mn-lt"/>
                <a:ea typeface="+mn-ea"/>
                <a:cs typeface="+mn-cs"/>
              </a:rPr>
              <a:t>ensure proper cell development and renewal. The key molecules that program cell cycle are </a:t>
            </a:r>
            <a:r>
              <a:rPr lang="en-US" sz="1200" kern="1200" baseline="0" dirty="0" err="1" smtClean="0">
                <a:solidFill>
                  <a:schemeClr val="tx1"/>
                </a:solidFill>
                <a:latin typeface="+mn-lt"/>
                <a:ea typeface="+mn-ea"/>
                <a:cs typeface="+mn-cs"/>
              </a:rPr>
              <a:t>cyclins</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cyclindependent</a:t>
            </a:r>
            <a:endParaRPr lang="en-US" sz="1200" kern="1200" baseline="0" dirty="0" smtClean="0">
              <a:solidFill>
                <a:schemeClr val="tx1"/>
              </a:solidFill>
              <a:latin typeface="+mn-lt"/>
              <a:ea typeface="+mn-ea"/>
              <a:cs typeface="+mn-cs"/>
            </a:endParaRPr>
          </a:p>
          <a:p>
            <a:r>
              <a:rPr lang="en-US" sz="1200" kern="1200" baseline="0" dirty="0" err="1" smtClean="0">
                <a:solidFill>
                  <a:schemeClr val="tx1"/>
                </a:solidFill>
                <a:latin typeface="+mn-lt"/>
                <a:ea typeface="+mn-ea"/>
                <a:cs typeface="+mn-cs"/>
              </a:rPr>
              <a:t>kinases</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CDKs</a:t>
            </a:r>
            <a:r>
              <a:rPr lang="en-US" sz="1200" kern="1200" baseline="0" dirty="0" smtClean="0">
                <a:solidFill>
                  <a:schemeClr val="tx1"/>
                </a:solidFill>
                <a:latin typeface="+mn-lt"/>
                <a:ea typeface="+mn-ea"/>
                <a:cs typeface="+mn-cs"/>
              </a:rPr>
              <a:t>), whereas inhibitors that prevent improper cell division are two families of genes, the </a:t>
            </a:r>
            <a:r>
              <a:rPr lang="en-US" sz="1200" kern="1200" baseline="0" dirty="0" err="1" smtClean="0">
                <a:solidFill>
                  <a:schemeClr val="tx1"/>
                </a:solidFill>
                <a:latin typeface="+mn-lt"/>
                <a:ea typeface="+mn-ea"/>
                <a:cs typeface="+mn-cs"/>
              </a:rPr>
              <a:t>Cip</a:t>
            </a:r>
            <a:r>
              <a:rPr lang="en-US" sz="1200" kern="1200" baseline="0" dirty="0" smtClean="0">
                <a:solidFill>
                  <a:schemeClr val="tx1"/>
                </a:solidFill>
                <a:latin typeface="+mn-lt"/>
                <a:ea typeface="+mn-ea"/>
                <a:cs typeface="+mn-cs"/>
              </a:rPr>
              <a:t> /</a:t>
            </a:r>
          </a:p>
          <a:p>
            <a:r>
              <a:rPr lang="en-US" sz="1200" kern="1200" baseline="0" dirty="0" smtClean="0">
                <a:solidFill>
                  <a:schemeClr val="tx1"/>
                </a:solidFill>
                <a:latin typeface="+mn-lt"/>
                <a:ea typeface="+mn-ea"/>
                <a:cs typeface="+mn-cs"/>
              </a:rPr>
              <a:t>Kip family and the INK4 family. Notably, these inhibitor genes are also termed tumor suppressor genes as they are</a:t>
            </a:r>
          </a:p>
          <a:p>
            <a:r>
              <a:rPr lang="en-US" sz="1200" kern="1200" baseline="0" dirty="0" smtClean="0">
                <a:solidFill>
                  <a:schemeClr val="tx1"/>
                </a:solidFill>
                <a:latin typeface="+mn-lt"/>
                <a:ea typeface="+mn-ea"/>
                <a:cs typeface="+mn-cs"/>
              </a:rPr>
              <a:t>instrumental in the prevention of tumor formation.</a:t>
            </a:r>
            <a:endParaRPr lang="en-US" dirty="0"/>
          </a:p>
        </p:txBody>
      </p:sp>
      <p:sp>
        <p:nvSpPr>
          <p:cNvPr id="4" name="Slide Number Placeholder 3"/>
          <p:cNvSpPr>
            <a:spLocks noGrp="1"/>
          </p:cNvSpPr>
          <p:nvPr>
            <p:ph type="sldNum" sz="quarter" idx="10"/>
          </p:nvPr>
        </p:nvSpPr>
        <p:spPr/>
        <p:txBody>
          <a:bodyPr/>
          <a:lstStyle/>
          <a:p>
            <a:fld id="{AA240156-20EA-F34A-A9EE-86B3FA5A4B32}" type="slidenum">
              <a:rPr lang="en-US" smtClean="0"/>
              <a:pPr/>
              <a:t>163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solidFill>
                <a:srgbClr val="222222"/>
              </a:solidFill>
              <a:latin typeface="Harding"/>
            </a:endParaRPr>
          </a:p>
          <a:p>
            <a:r>
              <a:rPr lang="en-US" b="0" i="0" dirty="0">
                <a:solidFill>
                  <a:srgbClr val="222222"/>
                </a:solidFill>
                <a:effectLst/>
                <a:latin typeface="Harding"/>
              </a:rPr>
              <a:t>The main assumption is there was a period of time in primitive Earth's history — about 4 billion years ago — when the primary living substance was RNA or something chemically similar</a:t>
            </a:r>
          </a:p>
          <a:p>
            <a:pPr algn="l"/>
            <a:r>
              <a:rPr lang="en-US" b="0" i="0" dirty="0">
                <a:solidFill>
                  <a:srgbClr val="333333"/>
                </a:solidFill>
                <a:effectLst/>
                <a:latin typeface="open-sans"/>
              </a:rPr>
              <a:t>The RNA World Hypothesis is a concept put forth in the 1960s by Carl </a:t>
            </a:r>
            <a:r>
              <a:rPr lang="en-US" b="0" i="0" dirty="0" err="1">
                <a:solidFill>
                  <a:srgbClr val="333333"/>
                </a:solidFill>
                <a:effectLst/>
                <a:latin typeface="open-sans"/>
              </a:rPr>
              <a:t>Woese</a:t>
            </a:r>
            <a:r>
              <a:rPr lang="en-US" b="0" i="0" dirty="0">
                <a:solidFill>
                  <a:srgbClr val="333333"/>
                </a:solidFill>
                <a:effectLst/>
                <a:latin typeface="open-sans"/>
              </a:rPr>
              <a:t>, Francis Crick and Leslie Orgel. It proposes that earlier life forms may have used RNA alone for the storage of genetic material.</a:t>
            </a:r>
          </a:p>
          <a:p>
            <a:pPr algn="l"/>
            <a:r>
              <a:rPr lang="en-US" b="0" i="0" dirty="0">
                <a:solidFill>
                  <a:srgbClr val="333333"/>
                </a:solidFill>
                <a:effectLst/>
                <a:latin typeface="open-sans"/>
              </a:rPr>
              <a:t>Walter Gilbert, a Harvard molecular biologist, was the first to use the term "RNA World" in an article published in 1986. The hypothesis </a:t>
            </a:r>
            <a:r>
              <a:rPr lang="en-US" b="0" i="0" dirty="0" err="1">
                <a:solidFill>
                  <a:srgbClr val="333333"/>
                </a:solidFill>
                <a:effectLst/>
                <a:latin typeface="open-sans"/>
              </a:rPr>
              <a:t>posists</a:t>
            </a:r>
            <a:r>
              <a:rPr lang="en-US" b="0" i="0" dirty="0">
                <a:solidFill>
                  <a:srgbClr val="333333"/>
                </a:solidFill>
                <a:effectLst/>
                <a:latin typeface="open-sans"/>
              </a:rPr>
              <a:t> that DNA later became the genetic material as a result of evolution because RNA was a relatively unstable molecule. According to the RNA World Hypothesis, around 4 billion years ago, RNA was the primary living substance, largely due to RNA’s ability to function as both genes and enzymes.</a:t>
            </a:r>
          </a:p>
          <a:p>
            <a:pPr algn="l"/>
            <a:r>
              <a:rPr lang="en-US" b="0" i="0" dirty="0">
                <a:solidFill>
                  <a:srgbClr val="333333"/>
                </a:solidFill>
                <a:effectLst/>
                <a:latin typeface="open-sans"/>
              </a:rPr>
              <a:t>The main reasoning behind the hypothesis is that RNA is capable of self-replication and could therefore have carried genetic information across generations independently. This concept has been highly debated in the scientific world over the last 50 years.</a:t>
            </a:r>
          </a:p>
          <a:p>
            <a:r>
              <a:rPr lang="en-US" b="0" i="0" dirty="0" err="1">
                <a:solidFill>
                  <a:srgbClr val="333333"/>
                </a:solidFill>
                <a:effectLst/>
                <a:latin typeface="open-sans"/>
              </a:rPr>
              <a:t>Severo</a:t>
            </a:r>
            <a:r>
              <a:rPr lang="en-US" b="0" i="0" dirty="0">
                <a:solidFill>
                  <a:srgbClr val="333333"/>
                </a:solidFill>
                <a:effectLst/>
                <a:latin typeface="open-sans"/>
              </a:rPr>
              <a:t> Ochoa won the 1959 Nobel Prize in Medicine after he discovered how RNA is synthesized.</a:t>
            </a:r>
          </a:p>
          <a:p>
            <a:r>
              <a:rPr lang="en-US" b="0" i="0" dirty="0">
                <a:solidFill>
                  <a:srgbClr val="333333"/>
                </a:solidFill>
                <a:effectLst/>
                <a:latin typeface="open-sans"/>
              </a:rPr>
              <a:t>In 1967 Carl </a:t>
            </a:r>
            <a:r>
              <a:rPr lang="en-US" b="0" i="0" dirty="0" err="1">
                <a:solidFill>
                  <a:srgbClr val="333333"/>
                </a:solidFill>
                <a:effectLst/>
                <a:latin typeface="open-sans"/>
              </a:rPr>
              <a:t>Woese</a:t>
            </a:r>
            <a:r>
              <a:rPr lang="en-US" b="0" i="0" dirty="0">
                <a:solidFill>
                  <a:srgbClr val="333333"/>
                </a:solidFill>
                <a:effectLst/>
                <a:latin typeface="open-sans"/>
              </a:rPr>
              <a:t> found the catalytic properties of RNA and speculated that the earliest forms of life relied on RNA both to carry genetic information and to catalyze biochemical reactions.</a:t>
            </a:r>
          </a:p>
          <a:p>
            <a:endParaRPr lang="en-US" b="0" i="0" dirty="0">
              <a:solidFill>
                <a:srgbClr val="333333"/>
              </a:solidFill>
              <a:effectLst/>
              <a:latin typeface="open-sans"/>
            </a:endParaRPr>
          </a:p>
          <a:p>
            <a:pPr algn="l"/>
            <a:endParaRPr lang="en-US" b="0" i="0" dirty="0">
              <a:solidFill>
                <a:srgbClr val="333333"/>
              </a:solidFill>
              <a:effectLst/>
              <a:latin typeface="open-sans"/>
            </a:endParaRPr>
          </a:p>
          <a:p>
            <a:endParaRPr lang="en-US" dirty="0"/>
          </a:p>
        </p:txBody>
      </p:sp>
      <p:sp>
        <p:nvSpPr>
          <p:cNvPr id="4" name="Slide Number Placeholder 3"/>
          <p:cNvSpPr>
            <a:spLocks noGrp="1"/>
          </p:cNvSpPr>
          <p:nvPr>
            <p:ph type="sldNum" sz="quarter" idx="5"/>
          </p:nvPr>
        </p:nvSpPr>
        <p:spPr/>
        <p:txBody>
          <a:bodyPr/>
          <a:lstStyle/>
          <a:p>
            <a:fld id="{26321A7E-9452-42EA-928F-122A2695D8FE}" type="slidenum">
              <a:rPr lang="en-US" smtClean="0"/>
              <a:pPr/>
              <a:t>168</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08559696"/>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333333"/>
                </a:solidFill>
                <a:effectLst/>
                <a:latin typeface="Georgia" panose="02040502050405020303" pitchFamily="18" charset="0"/>
              </a:rPr>
              <a:t>Duplication of a sequence increases RNA structural plasticity (i.e. the number of available structures of comparable free energy). </a:t>
            </a:r>
          </a:p>
          <a:p>
            <a:r>
              <a:rPr lang="en-US" sz="1200" b="0" i="0" dirty="0">
                <a:solidFill>
                  <a:srgbClr val="333333"/>
                </a:solidFill>
                <a:effectLst/>
                <a:latin typeface="Georgia" panose="02040502050405020303" pitchFamily="18" charset="0"/>
              </a:rPr>
              <a:t>This is because parts of the sequence that can base-pair within one copy of a duplicated sequence also have the potential to form base pairs between copies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Lato"/>
              </a:rPr>
              <a:t>RNA duplication events -&gt; consequences in folding and RNA evolution  </a:t>
            </a:r>
          </a:p>
          <a:p>
            <a:endParaRPr lang="en-US" dirty="0"/>
          </a:p>
        </p:txBody>
      </p:sp>
      <p:sp>
        <p:nvSpPr>
          <p:cNvPr id="4" name="Slide Number Placeholder 3"/>
          <p:cNvSpPr>
            <a:spLocks noGrp="1"/>
          </p:cNvSpPr>
          <p:nvPr>
            <p:ph type="sldNum" sz="quarter" idx="5"/>
          </p:nvPr>
        </p:nvSpPr>
        <p:spPr/>
        <p:txBody>
          <a:bodyPr/>
          <a:lstStyle/>
          <a:p>
            <a:fld id="{26321A7E-9452-42EA-928F-122A2695D8FE}" type="slidenum">
              <a:rPr lang="en-US" smtClean="0"/>
              <a:pPr/>
              <a:t>175</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77100019"/>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11111"/>
                </a:solidFill>
                <a:effectLst/>
                <a:latin typeface="Roboto"/>
              </a:rPr>
              <a:t>RBPs are trans-acting elements, that shuttle between the nucleus and the cytoplasm, and influence mRNA fate by binding to regulatory sequences (cis-acting elements).</a:t>
            </a:r>
            <a:endParaRPr lang="en-US" dirty="0"/>
          </a:p>
        </p:txBody>
      </p:sp>
      <p:sp>
        <p:nvSpPr>
          <p:cNvPr id="4" name="Slide Number Placeholder 3"/>
          <p:cNvSpPr>
            <a:spLocks noGrp="1"/>
          </p:cNvSpPr>
          <p:nvPr>
            <p:ph type="sldNum" sz="quarter" idx="5"/>
          </p:nvPr>
        </p:nvSpPr>
        <p:spPr/>
        <p:txBody>
          <a:bodyPr/>
          <a:lstStyle/>
          <a:p>
            <a:fld id="{26321A7E-9452-42EA-928F-122A2695D8FE}" type="slidenum">
              <a:rPr lang="en-US" smtClean="0"/>
              <a:pPr/>
              <a:t>181</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2260515"/>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7425D"/>
                </a:solidFill>
                <a:effectLst/>
                <a:latin typeface="Roboto"/>
              </a:rPr>
              <a:t>All members of the </a:t>
            </a:r>
            <a:r>
              <a:rPr lang="en-US" b="0" i="0" dirty="0" err="1">
                <a:solidFill>
                  <a:srgbClr val="47425D"/>
                </a:solidFill>
                <a:effectLst/>
                <a:latin typeface="Roboto"/>
              </a:rPr>
              <a:t>Argonaute</a:t>
            </a:r>
            <a:r>
              <a:rPr lang="en-US" b="0" i="0" dirty="0">
                <a:solidFill>
                  <a:srgbClr val="47425D"/>
                </a:solidFill>
                <a:effectLst/>
                <a:latin typeface="Roboto"/>
              </a:rPr>
              <a:t> protein family are </a:t>
            </a:r>
            <a:r>
              <a:rPr lang="en-US" b="0" i="0" dirty="0" err="1">
                <a:solidFill>
                  <a:srgbClr val="47425D"/>
                </a:solidFill>
                <a:effectLst/>
                <a:latin typeface="Roboto"/>
              </a:rPr>
              <a:t>characterised</a:t>
            </a:r>
            <a:r>
              <a:rPr lang="en-US" b="0" i="0" dirty="0">
                <a:solidFill>
                  <a:srgbClr val="47425D"/>
                </a:solidFill>
                <a:effectLst/>
                <a:latin typeface="Roboto"/>
              </a:rPr>
              <a:t> by four domains: N-terminal, PAZ, Mid, and PIWI. The PAZ domain is conserved and </a:t>
            </a:r>
            <a:r>
              <a:rPr lang="en-US" b="0" i="0" dirty="0" err="1">
                <a:solidFill>
                  <a:srgbClr val="47425D"/>
                </a:solidFill>
                <a:effectLst/>
                <a:latin typeface="Roboto"/>
              </a:rPr>
              <a:t>recognises</a:t>
            </a:r>
            <a:r>
              <a:rPr lang="en-US" b="0" i="0" dirty="0">
                <a:solidFill>
                  <a:srgbClr val="47425D"/>
                </a:solidFill>
                <a:effectLst/>
                <a:latin typeface="Roboto"/>
              </a:rPr>
              <a:t> the 3’ end of siRNA and miRNA, and is responsible for the method of regulation chosen after the ncRNA has bound to its mRNA target.</a:t>
            </a:r>
            <a:r>
              <a:rPr lang="en-US" b="0" i="0" baseline="30000" dirty="0">
                <a:solidFill>
                  <a:srgbClr val="47425D"/>
                </a:solidFill>
                <a:effectLst/>
                <a:latin typeface="Roboto"/>
              </a:rPr>
              <a:t> </a:t>
            </a:r>
            <a:r>
              <a:rPr lang="en-US" b="0" i="0" dirty="0">
                <a:solidFill>
                  <a:srgbClr val="47425D"/>
                </a:solidFill>
                <a:effectLst/>
                <a:latin typeface="Roboto"/>
              </a:rPr>
              <a:t>Mid contains a MC motif, which is involved in binding 5’ caps and mediates translational control via a mechanism that will be discussed in more detail later. PIWI has RNase activity and functions to degrade the mRNA target.</a:t>
            </a:r>
            <a:endParaRPr lang="en-US" dirty="0"/>
          </a:p>
        </p:txBody>
      </p:sp>
      <p:sp>
        <p:nvSpPr>
          <p:cNvPr id="4" name="Slide Number Placeholder 3"/>
          <p:cNvSpPr>
            <a:spLocks noGrp="1"/>
          </p:cNvSpPr>
          <p:nvPr>
            <p:ph type="sldNum" sz="quarter" idx="5"/>
          </p:nvPr>
        </p:nvSpPr>
        <p:spPr/>
        <p:txBody>
          <a:bodyPr/>
          <a:lstStyle/>
          <a:p>
            <a:fld id="{26321A7E-9452-42EA-928F-122A2695D8FE}" type="slidenum">
              <a:rPr lang="en-US" smtClean="0"/>
              <a:pPr/>
              <a:t>182</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50314263"/>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08CDD85-8B8E-2A46-A948-0E304BD0C3D0}" type="slidenum">
              <a:rPr lang="en-US" smtClean="0"/>
              <a:pPr/>
              <a:t>184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470D6F28-F51D-440F-BA26-E08241AF0D56}" type="slidenum">
              <a:rPr lang="el-G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DB19693C-F8BA-4E5B-BA10-0AFE5D449CCE}"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1A6D6FD6-7A92-4797-BC08-6AE52CA0CB55}" type="slidenum">
              <a:rPr lang="el-G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l-G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l-G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5D0DEDFA-8B3E-40DA-B158-50FE65D4B764}" type="slidenum">
              <a:rPr lang="el-GR"/>
              <a:pPr/>
              <a:t>‹#›</a:t>
            </a:fld>
            <a:endParaRPr lang="el-G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endParaRPr lang="el-GR"/>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endParaRPr lang="el-GR"/>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fld id="{74253FC6-89A1-4476-82EE-5E422B95FF8C}" type="slidenum">
              <a:rPr lang="el-G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l-G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l-G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893EB8E2-EE1B-43A5-90AE-E8987DE00815}"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96E459AC-A4ED-4DDB-B4C3-7B4E1CA41CF1}"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51B7FFD7-7625-496B-AEEA-46A4FDA79BAC}"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C945A2A2-327A-4F5C-B6DF-F9109EFA3D50}"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l-GR"/>
          </a:p>
        </p:txBody>
      </p:sp>
      <p:sp>
        <p:nvSpPr>
          <p:cNvPr id="8" name="Footer Placeholder 7"/>
          <p:cNvSpPr>
            <a:spLocks noGrp="1"/>
          </p:cNvSpPr>
          <p:nvPr>
            <p:ph type="ftr" sz="quarter" idx="11"/>
          </p:nvPr>
        </p:nvSpPr>
        <p:spPr/>
        <p:txBody>
          <a:bodyPr/>
          <a:lstStyle>
            <a:lvl1pPr>
              <a:defRPr/>
            </a:lvl1pPr>
          </a:lstStyle>
          <a:p>
            <a:endParaRPr lang="el-GR"/>
          </a:p>
        </p:txBody>
      </p:sp>
      <p:sp>
        <p:nvSpPr>
          <p:cNvPr id="9" name="Slide Number Placeholder 8"/>
          <p:cNvSpPr>
            <a:spLocks noGrp="1"/>
          </p:cNvSpPr>
          <p:nvPr>
            <p:ph type="sldNum" sz="quarter" idx="12"/>
          </p:nvPr>
        </p:nvSpPr>
        <p:spPr/>
        <p:txBody>
          <a:bodyPr/>
          <a:lstStyle>
            <a:lvl1pPr>
              <a:defRPr/>
            </a:lvl1pPr>
          </a:lstStyle>
          <a:p>
            <a:fld id="{5A1ABAE4-AD58-47CB-934E-56908A1E7596}"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l-GR"/>
          </a:p>
        </p:txBody>
      </p:sp>
      <p:sp>
        <p:nvSpPr>
          <p:cNvPr id="4" name="Footer Placeholder 3"/>
          <p:cNvSpPr>
            <a:spLocks noGrp="1"/>
          </p:cNvSpPr>
          <p:nvPr>
            <p:ph type="ftr" sz="quarter" idx="11"/>
          </p:nvPr>
        </p:nvSpPr>
        <p:spPr/>
        <p:txBody>
          <a:bodyPr/>
          <a:lstStyle>
            <a:lvl1pPr>
              <a:defRPr/>
            </a:lvl1pPr>
          </a:lstStyle>
          <a:p>
            <a:endParaRPr lang="el-GR"/>
          </a:p>
        </p:txBody>
      </p:sp>
      <p:sp>
        <p:nvSpPr>
          <p:cNvPr id="5" name="Slide Number Placeholder 4"/>
          <p:cNvSpPr>
            <a:spLocks noGrp="1"/>
          </p:cNvSpPr>
          <p:nvPr>
            <p:ph type="sldNum" sz="quarter" idx="12"/>
          </p:nvPr>
        </p:nvSpPr>
        <p:spPr/>
        <p:txBody>
          <a:bodyPr/>
          <a:lstStyle>
            <a:lvl1pPr>
              <a:defRPr/>
            </a:lvl1pPr>
          </a:lstStyle>
          <a:p>
            <a:fld id="{008D474A-B65B-41BA-B804-EEB78580342D}"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p>
        </p:txBody>
      </p:sp>
      <p:sp>
        <p:nvSpPr>
          <p:cNvPr id="3" name="Footer Placeholder 2"/>
          <p:cNvSpPr>
            <a:spLocks noGrp="1"/>
          </p:cNvSpPr>
          <p:nvPr>
            <p:ph type="ftr" sz="quarter" idx="11"/>
          </p:nvPr>
        </p:nvSpPr>
        <p:spPr/>
        <p:txBody>
          <a:bodyPr/>
          <a:lstStyle>
            <a:lvl1pPr>
              <a:defRPr/>
            </a:lvl1pPr>
          </a:lstStyle>
          <a:p>
            <a:endParaRPr lang="el-GR"/>
          </a:p>
        </p:txBody>
      </p:sp>
      <p:sp>
        <p:nvSpPr>
          <p:cNvPr id="4" name="Slide Number Placeholder 3"/>
          <p:cNvSpPr>
            <a:spLocks noGrp="1"/>
          </p:cNvSpPr>
          <p:nvPr>
            <p:ph type="sldNum" sz="quarter" idx="12"/>
          </p:nvPr>
        </p:nvSpPr>
        <p:spPr/>
        <p:txBody>
          <a:bodyPr/>
          <a:lstStyle>
            <a:lvl1pPr>
              <a:defRPr/>
            </a:lvl1pPr>
          </a:lstStyle>
          <a:p>
            <a:fld id="{5C3C81AF-265E-43A2-B2B8-4E53E9AA9DEE}"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E3A08B36-59D4-4D79-83BD-4929A61ADF9B}"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91A16D5F-7126-4099-9CB1-16A80691C755}"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fld id="{479553DC-C2C8-4AAF-A9BC-DE618365229D}" type="slidenum">
              <a:rPr lang="el-G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eg"/><Relationship Id="rId3"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png"/><Relationship Id="rId3" Type="http://schemas.openxmlformats.org/officeDocument/2006/relationships/image" Target="../media/image10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1.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vmlDrawing" Target="../drawings/vmlDrawing8.vml"/><Relationship Id="rId2" Type="http://schemas.openxmlformats.org/officeDocument/2006/relationships/slideLayout" Target="../slideLayouts/slideLayout7.xml"/><Relationship Id="rId3" Type="http://schemas.openxmlformats.org/officeDocument/2006/relationships/oleObject" Target="../embeddings/oleObject9.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4.png"/><Relationship Id="rId3" Type="http://schemas.openxmlformats.org/officeDocument/2006/relationships/hyperlink" Target="https://en.wikipedia.org/w/index.php?title=Genomic_tag&amp;action=edit&amp;redlink=1"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5.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7.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9.jpe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21.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2.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4.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5.png"/><Relationship Id="rId3" Type="http://schemas.openxmlformats.org/officeDocument/2006/relationships/image" Target="../media/image126.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png"/><Relationship Id="rId3" Type="http://schemas.openxmlformats.org/officeDocument/2006/relationships/image" Target="../media/image128.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9.png"/></Relationships>
</file>

<file path=ppt/slides/_rels/slide133.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oleObject" Target="../embeddings/oleObject10.bin"/><Relationship Id="rId5" Type="http://schemas.openxmlformats.org/officeDocument/2006/relationships/oleObject" Target="../embeddings/oleObject11.bin"/><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oleObject" Target="../embeddings/oleObject12.bin"/><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5.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7.png"/><Relationship Id="rId3" Type="http://schemas.openxmlformats.org/officeDocument/2006/relationships/image" Target="../media/image13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29.png"/><Relationship Id="rId5" Type="http://schemas.openxmlformats.org/officeDocument/2006/relationships/image" Target="../media/image133.png"/><Relationship Id="rId6" Type="http://schemas.openxmlformats.org/officeDocument/2006/relationships/image" Target="../media/image136.png"/><Relationship Id="rId7" Type="http://schemas.openxmlformats.org/officeDocument/2006/relationships/image" Target="../media/image137.png"/><Relationship Id="rId1" Type="http://schemas.openxmlformats.org/officeDocument/2006/relationships/slideLayout" Target="../slideLayouts/slideLayout7.xml"/><Relationship Id="rId2" Type="http://schemas.openxmlformats.org/officeDocument/2006/relationships/image" Target="../media/image135.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3.png"/><Relationship Id="rId3" Type="http://schemas.openxmlformats.org/officeDocument/2006/relationships/image" Target="../media/image144.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5.png"/><Relationship Id="rId3" Type="http://schemas.openxmlformats.org/officeDocument/2006/relationships/image" Target="../media/image14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4.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4.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3.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5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6.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7.jpeg"/></Relationships>
</file>

<file path=ppt/slides/_rels/slide17.xml.rels><?xml version="1.0" encoding="UTF-8" standalone="yes"?>
<Relationships xmlns="http://schemas.openxmlformats.org/package/2006/relationships"><Relationship Id="rId1" Type="http://schemas.openxmlformats.org/officeDocument/2006/relationships/vmlDrawing" Target="../drawings/vmlDrawing3.vml"/><Relationship Id="rId2" Type="http://schemas.openxmlformats.org/officeDocument/2006/relationships/slideLayout" Target="../slideLayouts/slideLayout7.xml"/><Relationship Id="rId3" Type="http://schemas.openxmlformats.org/officeDocument/2006/relationships/oleObject" Target="../embeddings/oleObject3.bin"/></Relationships>
</file>

<file path=ppt/slides/_rels/slide170.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1" Type="http://schemas.openxmlformats.org/officeDocument/2006/relationships/slideLayout" Target="../slideLayouts/slideLayout7.xml"/><Relationship Id="rId2" Type="http://schemas.openxmlformats.org/officeDocument/2006/relationships/image" Target="../media/image158.png"/></Relationships>
</file>

<file path=ppt/slides/_rels/slide171.xml.rels><?xml version="1.0" encoding="UTF-8" standalone="yes"?>
<Relationships xmlns="http://schemas.openxmlformats.org/package/2006/relationships"><Relationship Id="rId3" Type="http://schemas.openxmlformats.org/officeDocument/2006/relationships/image" Target="../media/image161.png"/><Relationship Id="rId7" Type="http://schemas.microsoft.com/office/2007/relationships/hdphoto" Target="NULL"/><Relationship Id="rId1" Type="http://schemas.openxmlformats.org/officeDocument/2006/relationships/slideLayout" Target="../slideLayouts/slideLayout7.xml"/><Relationship Id="rId2" Type="http://schemas.openxmlformats.org/officeDocument/2006/relationships/image" Target="../media/image159.png"/></Relationships>
</file>

<file path=ppt/slides/_rels/slide172.xml.rels><?xml version="1.0" encoding="UTF-8" standalone="yes"?>
<Relationships xmlns="http://schemas.openxmlformats.org/package/2006/relationships"><Relationship Id="rId3" Type="http://schemas.openxmlformats.org/officeDocument/2006/relationships/image" Target="../media/image163.png"/><Relationship Id="rId4" Type="http://schemas.openxmlformats.org/officeDocument/2006/relationships/image" Target="../media/image3.png"/><Relationship Id="rId5" Type="http://schemas.openxmlformats.org/officeDocument/2006/relationships/image" Target="../media/image164.png"/><Relationship Id="rId6" Type="http://schemas.openxmlformats.org/officeDocument/2006/relationships/image" Target="../media/image165.png"/><Relationship Id="rId1" Type="http://schemas.openxmlformats.org/officeDocument/2006/relationships/slideLayout" Target="../slideLayouts/slideLayout7.xml"/><Relationship Id="rId2" Type="http://schemas.openxmlformats.org/officeDocument/2006/relationships/image" Target="../media/image162.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6.png"/><Relationship Id="rId3" Type="http://schemas.openxmlformats.org/officeDocument/2006/relationships/image" Target="../media/image79.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7.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69.png"/><Relationship Id="rId4" Type="http://schemas.openxmlformats.org/officeDocument/2006/relationships/image" Target="../media/image170.png"/><Relationship Id="rId1" Type="http://schemas.openxmlformats.org/officeDocument/2006/relationships/slideLayout" Target="../slideLayouts/slideLayout7.xml"/><Relationship Id="rId2" Type="http://schemas.openxmlformats.org/officeDocument/2006/relationships/image" Target="../media/image168.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71.png"/><Relationship Id="rId4" Type="http://schemas.microsoft.com/office/2007/relationships/hdphoto" Target="NULL"/><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82.xml.rels><?xml version="1.0" encoding="UTF-8" standalone="yes"?>
<Relationships xmlns="http://schemas.openxmlformats.org/package/2006/relationships"><Relationship Id="rId3" Type="http://schemas.openxmlformats.org/officeDocument/2006/relationships/image" Target="../media/image172.png"/><Relationship Id="rId4" Type="http://schemas.openxmlformats.org/officeDocument/2006/relationships/image" Target="../media/image173.png"/><Relationship Id="rId5" Type="http://schemas.openxmlformats.org/officeDocument/2006/relationships/image" Target="../media/image174.jpeg"/><Relationship Id="rId6" Type="http://schemas.openxmlformats.org/officeDocument/2006/relationships/image" Target="../media/image175.jpeg"/><Relationship Id="rId7" Type="http://schemas.openxmlformats.org/officeDocument/2006/relationships/image" Target="../media/image176.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7.png"/><Relationship Id="rId3" Type="http://schemas.openxmlformats.org/officeDocument/2006/relationships/image" Target="../media/image178.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9.jpeg"/></Relationships>
</file>

<file path=ppt/slides/_rels/slide187.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2.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4.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5.png"/></Relationships>
</file>

<file path=ppt/slides/_rels/slide192.xml.rels><?xml version="1.0" encoding="UTF-8" standalone="yes"?>
<Relationships xmlns="http://schemas.openxmlformats.org/package/2006/relationships"><Relationship Id="rId3" Type="http://schemas.openxmlformats.org/officeDocument/2006/relationships/hyperlink" Target="https://en.wikipedia.org/wiki/Prader%E2%80%93Willi_syndrome" TargetMode="External"/><Relationship Id="rId4" Type="http://schemas.openxmlformats.org/officeDocument/2006/relationships/hyperlink" Target="https://en.wikipedia.org/wiki/Medulloblastoma" TargetMode="External"/><Relationship Id="rId5" Type="http://schemas.openxmlformats.org/officeDocument/2006/relationships/image" Target="../media/image186.jpeg"/><Relationship Id="rId6" Type="http://schemas.openxmlformats.org/officeDocument/2006/relationships/image" Target="../media/image187.jpeg"/><Relationship Id="rId7" Type="http://schemas.openxmlformats.org/officeDocument/2006/relationships/image" Target="../media/image188.jpeg"/><Relationship Id="rId1" Type="http://schemas.openxmlformats.org/officeDocument/2006/relationships/slideLayout" Target="../slideLayouts/slideLayout7.xml"/><Relationship Id="rId2" Type="http://schemas.openxmlformats.org/officeDocument/2006/relationships/hyperlink" Target="https://en.wikipedia.org/wiki/Dyskeratosis_congenita" TargetMode="Externa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9.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0.gif"/><Relationship Id="rId3" Type="http://schemas.openxmlformats.org/officeDocument/2006/relationships/image" Target="../media/image191.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2.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3.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4.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5.jpeg"/></Relationships>
</file>

<file path=ppt/slides/_rels/slide2.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oleObject" Target="Macintosh%20HD:Users:Ema:Documents:COURSES%20:BIOINFORMATICS:2021-2022:Biology-Physiology_course.docx!OLE_LINK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6.jpe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7.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8.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9.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0.jpe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1.jpeg"/></Relationships>
</file>

<file path=ppt/slides/_rels/slide209.xml.rels><?xml version="1.0" encoding="UTF-8" standalone="yes"?>
<Relationships xmlns="http://schemas.openxmlformats.org/package/2006/relationships"><Relationship Id="rId1" Type="http://schemas.openxmlformats.org/officeDocument/2006/relationships/vmlDrawing" Target="../drawings/vmlDrawing11.vml"/><Relationship Id="rId2" Type="http://schemas.openxmlformats.org/officeDocument/2006/relationships/slideLayout" Target="../slideLayouts/slideLayout7.xml"/><Relationship Id="rId3" Type="http://schemas.openxmlformats.org/officeDocument/2006/relationships/oleObject" Target="../embeddings/oleObject13.bin"/></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gbSIBhFwQ4s" TargetMode="External"/></Relationships>
</file>

<file path=ppt/slides/_rels/slide210.xml.rels><?xml version="1.0" encoding="UTF-8" standalone="yes"?>
<Relationships xmlns="http://schemas.openxmlformats.org/package/2006/relationships"><Relationship Id="rId3" Type="http://schemas.openxmlformats.org/officeDocument/2006/relationships/image" Target="../media/image207.jpeg"/><Relationship Id="rId4" Type="http://schemas.openxmlformats.org/officeDocument/2006/relationships/oleObject" Target="../embeddings/oleObject14.bin"/><Relationship Id="rId5" Type="http://schemas.openxmlformats.org/officeDocument/2006/relationships/oleObject" Target="../embeddings/oleObject15.bin"/><Relationship Id="rId6" Type="http://schemas.openxmlformats.org/officeDocument/2006/relationships/oleObject" Target="../embeddings/oleObject16.bin"/><Relationship Id="rId7" Type="http://schemas.openxmlformats.org/officeDocument/2006/relationships/oleObject" Target="../embeddings/oleObject17.bin"/><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8.jpeg"/><Relationship Id="rId3" Type="http://schemas.openxmlformats.org/officeDocument/2006/relationships/image" Target="../media/image209.jpeg"/></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18.bin"/><Relationship Id="rId5" Type="http://schemas.openxmlformats.org/officeDocument/2006/relationships/image" Target="../media/image211.jpeg"/><Relationship Id="rId6" Type="http://schemas.openxmlformats.org/officeDocument/2006/relationships/image" Target="../media/image212.jpe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211.jpeg"/><Relationship Id="rId4" Type="http://schemas.openxmlformats.org/officeDocument/2006/relationships/image" Target="../media/image212.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14.xml.rels><?xml version="1.0" encoding="UTF-8" standalone="yes"?>
<Relationships xmlns="http://schemas.openxmlformats.org/package/2006/relationships"><Relationship Id="rId1" Type="http://schemas.openxmlformats.org/officeDocument/2006/relationships/vmlDrawing" Target="../drawings/vmlDrawing14.vml"/><Relationship Id="rId2" Type="http://schemas.openxmlformats.org/officeDocument/2006/relationships/slideLayout" Target="../slideLayouts/slideLayout7.xml"/><Relationship Id="rId3" Type="http://schemas.openxmlformats.org/officeDocument/2006/relationships/oleObject" Target="../embeddings/oleObject19.bin"/></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4.jpe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youtube.com/watch?v=GW0lqf4Fqpg&amp;feature=related" TargetMode="Externa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5.jpe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6.jpeg"/><Relationship Id="rId3" Type="http://schemas.openxmlformats.org/officeDocument/2006/relationships/image" Target="../media/image2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8.jpeg"/><Relationship Id="rId3" Type="http://schemas.openxmlformats.org/officeDocument/2006/relationships/image" Target="../media/image219.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9.jpeg"/></Relationships>
</file>

<file path=ppt/slides/_rels/slide222.xml.rels><?xml version="1.0" encoding="UTF-8" standalone="yes"?>
<Relationships xmlns="http://schemas.openxmlformats.org/package/2006/relationships"><Relationship Id="rId3" Type="http://schemas.openxmlformats.org/officeDocument/2006/relationships/image" Target="../media/image220.jpeg"/><Relationship Id="rId4" Type="http://schemas.openxmlformats.org/officeDocument/2006/relationships/image" Target="../media/image128.jpeg"/><Relationship Id="rId5" Type="http://schemas.openxmlformats.org/officeDocument/2006/relationships/image" Target="../media/image221.png"/><Relationship Id="rId6" Type="http://schemas.openxmlformats.org/officeDocument/2006/relationships/hyperlink" Target="https://en.wikipedia.org/wiki/Centrosome" TargetMode="External"/><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23.jpeg"/><Relationship Id="rId4" Type="http://schemas.openxmlformats.org/officeDocument/2006/relationships/image" Target="../media/image224.jpeg"/><Relationship Id="rId1" Type="http://schemas.openxmlformats.org/officeDocument/2006/relationships/slideLayout" Target="../slideLayouts/slideLayout2.xml"/><Relationship Id="rId2" Type="http://schemas.openxmlformats.org/officeDocument/2006/relationships/image" Target="../media/image222.jpe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5.jpeg"/><Relationship Id="rId3" Type="http://schemas.openxmlformats.org/officeDocument/2006/relationships/image" Target="../media/image226.jpe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7.jpe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8.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9.jpe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0.jpe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31.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1.jpeg"/><Relationship Id="rId3" Type="http://schemas.openxmlformats.org/officeDocument/2006/relationships/image" Target="../media/image232.jpeg"/></Relationships>
</file>

<file path=ppt/slides/_rels/slide231.xml.rels><?xml version="1.0" encoding="UTF-8" standalone="yes"?>
<Relationships xmlns="http://schemas.openxmlformats.org/package/2006/relationships"><Relationship Id="rId1" Type="http://schemas.openxmlformats.org/officeDocument/2006/relationships/vmlDrawing" Target="../drawings/vmlDrawing15.vml"/><Relationship Id="rId2" Type="http://schemas.openxmlformats.org/officeDocument/2006/relationships/slideLayout" Target="../slideLayouts/slideLayout7.xml"/><Relationship Id="rId3" Type="http://schemas.openxmlformats.org/officeDocument/2006/relationships/oleObject" Target="../embeddings/oleObject20.bin"/></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4.jpeg"/><Relationship Id="rId3" Type="http://schemas.openxmlformats.org/officeDocument/2006/relationships/hyperlink" Target="http://www.mun.ca/biology/scarr/MtDNA_code.htm" TargetMode="External"/></Relationships>
</file>

<file path=ppt/slides/_rels/slide233.xml.rels><?xml version="1.0" encoding="UTF-8" standalone="yes"?>
<Relationships xmlns="http://schemas.openxmlformats.org/package/2006/relationships"><Relationship Id="rId1" Type="http://schemas.openxmlformats.org/officeDocument/2006/relationships/vmlDrawing" Target="../drawings/vmlDrawing16.vml"/><Relationship Id="rId2" Type="http://schemas.openxmlformats.org/officeDocument/2006/relationships/slideLayout" Target="../slideLayouts/slideLayout7.xml"/><Relationship Id="rId3" Type="http://schemas.openxmlformats.org/officeDocument/2006/relationships/oleObject" Target="../embeddings/oleObject21.bin"/></Relationships>
</file>

<file path=ppt/slides/_rels/slide234.xml.rels><?xml version="1.0" encoding="UTF-8" standalone="yes"?>
<Relationships xmlns="http://schemas.openxmlformats.org/package/2006/relationships"><Relationship Id="rId3" Type="http://schemas.openxmlformats.org/officeDocument/2006/relationships/hyperlink" Target="http://www.dls.ym.edu.tw/ol_biology2/ultranet/Transcription.html%23types" TargetMode="External"/><Relationship Id="rId4" Type="http://schemas.openxmlformats.org/officeDocument/2006/relationships/hyperlink" Target="http://www.dls.ym.edu.tw/ol_biology2/ultranet/Translation.html" TargetMode="External"/><Relationship Id="rId5" Type="http://schemas.openxmlformats.org/officeDocument/2006/relationships/hyperlink" Target="http://www.dls.ym.edu.tw/ol_biology2/ultranet/Transcription.html" TargetMode="External"/><Relationship Id="rId6" Type="http://schemas.openxmlformats.org/officeDocument/2006/relationships/hyperlink" Target="http://www.dls.ym.edu.tw/ol_biology2/ultranet/CalvinCycle.html" TargetMode="External"/><Relationship Id="rId7" Type="http://schemas.openxmlformats.org/officeDocument/2006/relationships/hyperlink" Target="http://www.dls.ym.edu.tw/ol_biology2/ultranet/LightReactions.html%23photosystem" TargetMode="External"/><Relationship Id="rId8" Type="http://schemas.openxmlformats.org/officeDocument/2006/relationships/hyperlink" Target="http://www.dls.ym.edu.tw/ol_biology2/ultranet/LightReactions.html%23atp" TargetMode="External"/><Relationship Id="rId9" Type="http://schemas.openxmlformats.org/officeDocument/2006/relationships/hyperlink" Target="http://www.dls.ym.edu.tw/ol_biology2/ultranet/Plants.html" TargetMode="External"/><Relationship Id="rId10" Type="http://schemas.openxmlformats.org/officeDocument/2006/relationships/hyperlink" Target="http://www.dls.ym.edu.tw/ol_biology2/ultranet/Protists.html%23RedAlgae" TargetMode="External"/><Relationship Id="rId11" Type="http://schemas.openxmlformats.org/officeDocument/2006/relationships/image" Target="../media/image236.png"/><Relationship Id="rId1" Type="http://schemas.openxmlformats.org/officeDocument/2006/relationships/slideLayout" Target="../slideLayouts/slideLayout2.xml"/><Relationship Id="rId2" Type="http://schemas.openxmlformats.org/officeDocument/2006/relationships/hyperlink" Target="http://www.dls.ym.edu.tw/ol_biology2/ultranet/Mosses.html" TargetMode="Externa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7.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7.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8.gif"/><Relationship Id="rId3" Type="http://schemas.openxmlformats.org/officeDocument/2006/relationships/image" Target="../media/image152.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9.jpe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0.jpeg"/><Relationship Id="rId3" Type="http://schemas.openxmlformats.org/officeDocument/2006/relationships/image" Target="../media/image241.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40.xml.rels><?xml version="1.0" encoding="UTF-8" standalone="yes"?>
<Relationships xmlns="http://schemas.openxmlformats.org/package/2006/relationships"><Relationship Id="rId3" Type="http://schemas.openxmlformats.org/officeDocument/2006/relationships/image" Target="../media/image243.jpeg"/><Relationship Id="rId4" Type="http://schemas.openxmlformats.org/officeDocument/2006/relationships/image" Target="../media/image244.jpeg"/><Relationship Id="rId5" Type="http://schemas.openxmlformats.org/officeDocument/2006/relationships/image" Target="../media/image245.jpeg"/><Relationship Id="rId1" Type="http://schemas.openxmlformats.org/officeDocument/2006/relationships/slideLayout" Target="../slideLayouts/slideLayout7.xml"/><Relationship Id="rId2" Type="http://schemas.openxmlformats.org/officeDocument/2006/relationships/image" Target="../media/image242.jpe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6.jpe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7.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www.youtube.com/watch?v=URUJD5NEXC8&amp;t=139s" TargetMode="External"/><Relationship Id="rId3" Type="http://schemas.openxmlformats.org/officeDocument/2006/relationships/hyperlink" Target="https://www.youtube.com/watch?v=-Au5_2LMd5k" TargetMode="Externa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8.png"/><Relationship Id="rId3" Type="http://schemas.openxmlformats.org/officeDocument/2006/relationships/image" Target="../media/image249.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0.png"/></Relationships>
</file>

<file path=ppt/slides/_rels/slide248.xml.rels><?xml version="1.0" encoding="UTF-8" standalone="yes"?>
<Relationships xmlns="http://schemas.openxmlformats.org/package/2006/relationships"><Relationship Id="rId9" Type="http://schemas.openxmlformats.org/officeDocument/2006/relationships/hyperlink" Target="https://en.wikipedia.org/wiki/DsRNA_virus" TargetMode="External"/><Relationship Id="rId20" Type="http://schemas.openxmlformats.org/officeDocument/2006/relationships/hyperlink" Target="https://en.wikipedia.org/wiki/DsDNA-RT_virus" TargetMode="External"/><Relationship Id="rId21" Type="http://schemas.openxmlformats.org/officeDocument/2006/relationships/hyperlink" Target="https://en.wikipedia.org/wiki/Hepadnavirus" TargetMode="External"/><Relationship Id="rId10" Type="http://schemas.openxmlformats.org/officeDocument/2006/relationships/hyperlink" Target="https://en.wikipedia.org/wiki/Reovirus" TargetMode="External"/><Relationship Id="rId11" Type="http://schemas.openxmlformats.org/officeDocument/2006/relationships/hyperlink" Target="https://en.wikipedia.org/wiki/Positive-sense_ssRNA_virus" TargetMode="External"/><Relationship Id="rId12" Type="http://schemas.openxmlformats.org/officeDocument/2006/relationships/hyperlink" Target="https://en.wikipedia.org/wiki/Coronavirus" TargetMode="External"/><Relationship Id="rId13" Type="http://schemas.openxmlformats.org/officeDocument/2006/relationships/hyperlink" Target="https://en.wikipedia.org/wiki/Picornavirus" TargetMode="External"/><Relationship Id="rId14" Type="http://schemas.openxmlformats.org/officeDocument/2006/relationships/hyperlink" Target="https://en.wikipedia.org/wiki/Togavirus" TargetMode="External"/><Relationship Id="rId15" Type="http://schemas.openxmlformats.org/officeDocument/2006/relationships/hyperlink" Target="https://en.wikipedia.org/wiki/Negative-sense_ssRNA_virus" TargetMode="External"/><Relationship Id="rId16" Type="http://schemas.openxmlformats.org/officeDocument/2006/relationships/hyperlink" Target="https://en.wikipedia.org/wiki/Orthomyxovirus" TargetMode="External"/><Relationship Id="rId17" Type="http://schemas.openxmlformats.org/officeDocument/2006/relationships/hyperlink" Target="https://en.wikipedia.org/wiki/Rhabdovirus" TargetMode="External"/><Relationship Id="rId18" Type="http://schemas.openxmlformats.org/officeDocument/2006/relationships/hyperlink" Target="https://en.wikipedia.org/wiki/SsRNA-RT_virus" TargetMode="External"/><Relationship Id="rId19" Type="http://schemas.openxmlformats.org/officeDocument/2006/relationships/hyperlink" Target="https://en.wikipedia.org/wiki/Retrovirus"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hyperlink" Target="https://en.wikipedia.org/wiki/DsDNA_virus" TargetMode="External"/><Relationship Id="rId4" Type="http://schemas.openxmlformats.org/officeDocument/2006/relationships/hyperlink" Target="https://en.wikipedia.org/wiki/Adenovirus" TargetMode="External"/><Relationship Id="rId5" Type="http://schemas.openxmlformats.org/officeDocument/2006/relationships/hyperlink" Target="https://en.wikipedia.org/wiki/Herpesvirus" TargetMode="External"/><Relationship Id="rId6" Type="http://schemas.openxmlformats.org/officeDocument/2006/relationships/hyperlink" Target="https://en.wikipedia.org/wiki/Poxvirus" TargetMode="External"/><Relationship Id="rId7" Type="http://schemas.openxmlformats.org/officeDocument/2006/relationships/hyperlink" Target="https://en.wikipedia.org/wiki/SsDNA_virus" TargetMode="External"/><Relationship Id="rId8" Type="http://schemas.openxmlformats.org/officeDocument/2006/relationships/hyperlink" Target="https://en.wikipedia.org/wiki/Parvovirus" TargetMode="External"/></Relationships>
</file>

<file path=ppt/slides/_rels/slide249.xml.rels><?xml version="1.0" encoding="UTF-8" standalone="yes"?>
<Relationships xmlns="http://schemas.openxmlformats.org/package/2006/relationships"><Relationship Id="rId3" Type="http://schemas.openxmlformats.org/officeDocument/2006/relationships/image" Target="../media/image252.png"/><Relationship Id="rId4" Type="http://schemas.openxmlformats.org/officeDocument/2006/relationships/image" Target="../media/image253.png"/><Relationship Id="rId1" Type="http://schemas.openxmlformats.org/officeDocument/2006/relationships/slideLayout" Target="../slideLayouts/slideLayout14.xml"/><Relationship Id="rId2" Type="http://schemas.openxmlformats.org/officeDocument/2006/relationships/image" Target="../media/image2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0.xml.rels><?xml version="1.0" encoding="UTF-8" standalone="yes"?>
<Relationships xmlns="http://schemas.openxmlformats.org/package/2006/relationships"><Relationship Id="rId3" Type="http://schemas.openxmlformats.org/officeDocument/2006/relationships/image" Target="../media/image255.png"/><Relationship Id="rId4" Type="http://schemas.openxmlformats.org/officeDocument/2006/relationships/image" Target="../media/image256.png"/><Relationship Id="rId1" Type="http://schemas.openxmlformats.org/officeDocument/2006/relationships/slideLayout" Target="../slideLayouts/slideLayout13.xml"/><Relationship Id="rId2" Type="http://schemas.openxmlformats.org/officeDocument/2006/relationships/image" Target="../media/image254.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7.jpeg"/><Relationship Id="rId3" Type="http://schemas.openxmlformats.org/officeDocument/2006/relationships/image" Target="../media/image258.png"/></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3" Type="http://schemas.openxmlformats.org/officeDocument/2006/relationships/image" Target="../media/image259.jpeg"/><Relationship Id="rId4" Type="http://schemas.openxmlformats.org/officeDocument/2006/relationships/image" Target="../media/image260.png"/><Relationship Id="rId5" Type="http://schemas.openxmlformats.org/officeDocument/2006/relationships/image" Target="../media/image261.png"/><Relationship Id="rId6" Type="http://schemas.openxmlformats.org/officeDocument/2006/relationships/image" Target="../media/image262.png"/><Relationship Id="rId7" Type="http://schemas.openxmlformats.org/officeDocument/2006/relationships/image" Target="../media/image263.jpeg"/><Relationship Id="rId8" Type="http://schemas.openxmlformats.org/officeDocument/2006/relationships/image" Target="../media/image264.jpeg"/><Relationship Id="rId9" Type="http://schemas.openxmlformats.org/officeDocument/2006/relationships/image" Target="../media/image265.jpeg"/><Relationship Id="rId10" Type="http://schemas.openxmlformats.org/officeDocument/2006/relationships/image" Target="../media/image266.jpeg"/><Relationship Id="rId11" Type="http://schemas.openxmlformats.org/officeDocument/2006/relationships/image" Target="../media/image267.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8.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9.png"/></Relationships>
</file>

<file path=ppt/slides/_rels/slide25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0.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gif"/></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2.png"/></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3.png"/></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74.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5.png"/></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6.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7.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8.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9.png"/></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0.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70.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oleObject" Target="../embeddings/oleObject22.bin"/><Relationship Id="rId1" Type="http://schemas.openxmlformats.org/officeDocument/2006/relationships/vmlDrawing" Target="../drawings/vmlDrawing17.vml"/><Relationship Id="rId2"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4.pn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5.png"/></Relationships>
</file>

<file path=ppt/slides/_rels/slide273.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oleObject" Target="../embeddings/oleObject24.bin"/><Relationship Id="rId5" Type="http://schemas.openxmlformats.org/officeDocument/2006/relationships/oleObject" Target="../embeddings/oleObject25.bin"/><Relationship Id="rId6" Type="http://schemas.openxmlformats.org/officeDocument/2006/relationships/oleObject" Target="../embeddings/oleObject26.bin"/><Relationship Id="rId1" Type="http://schemas.openxmlformats.org/officeDocument/2006/relationships/vmlDrawing" Target="../drawings/vmlDrawing18.vml"/><Relationship Id="rId2"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vmlDrawing" Target="../drawings/vmlDrawing19.vml"/><Relationship Id="rId2" Type="http://schemas.openxmlformats.org/officeDocument/2006/relationships/slideLayout" Target="../slideLayouts/slideLayout7.xml"/><Relationship Id="rId3" Type="http://schemas.openxmlformats.org/officeDocument/2006/relationships/oleObject" Target="../embeddings/oleObject27.bin"/></Relationships>
</file>

<file path=ppt/slides/_rels/slide275.xml.rels><?xml version="1.0" encoding="UTF-8" standalone="yes"?>
<Relationships xmlns="http://schemas.openxmlformats.org/package/2006/relationships"><Relationship Id="rId1" Type="http://schemas.openxmlformats.org/officeDocument/2006/relationships/vmlDrawing" Target="../drawings/vmlDrawing20.vml"/><Relationship Id="rId2" Type="http://schemas.openxmlformats.org/officeDocument/2006/relationships/slideLayout" Target="../slideLayouts/slideLayout7.xml"/><Relationship Id="rId3" Type="http://schemas.openxmlformats.org/officeDocument/2006/relationships/oleObject" Target="../embeddings/oleObject28.bin"/></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2.jpeg"/></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image" Target="../media/image1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 Id="rId3" Type="http://schemas.openxmlformats.org/officeDocument/2006/relationships/image" Target="../media/image38.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38.xml.rels><?xml version="1.0" encoding="UTF-8" standalone="yes"?>
<Relationships xmlns="http://schemas.openxmlformats.org/package/2006/relationships"><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oleObject" Target="../embeddings/oleObject5.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6" Type="http://schemas.openxmlformats.org/officeDocument/2006/relationships/oleObject" Target="../embeddings/oleObject6.bin"/><Relationship Id="rId7" Type="http://schemas.openxmlformats.org/officeDocument/2006/relationships/oleObject" Target="../embeddings/oleObject7.bin"/><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 Id="rId3" Type="http://schemas.openxmlformats.org/officeDocument/2006/relationships/image" Target="../media/image6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9.png"/><Relationship Id="rId3"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59.xml.rels><?xml version="1.0" encoding="UTF-8" standalone="yes"?>
<Relationships xmlns="http://schemas.openxmlformats.org/package/2006/relationships"><Relationship Id="rId9" Type="http://schemas.openxmlformats.org/officeDocument/2006/relationships/hyperlink" Target="http://www.genome.gov/25520483" TargetMode="External"/><Relationship Id="rId20" Type="http://schemas.openxmlformats.org/officeDocument/2006/relationships/hyperlink" Target="http://www.genome.gov/25520506" TargetMode="External"/><Relationship Id="rId21" Type="http://schemas.openxmlformats.org/officeDocument/2006/relationships/image" Target="../media/image72.png"/><Relationship Id="rId22" Type="http://schemas.openxmlformats.org/officeDocument/2006/relationships/image" Target="../media/image73.png"/><Relationship Id="rId10" Type="http://schemas.openxmlformats.org/officeDocument/2006/relationships/hyperlink" Target="http://www.genome.gov/25520486" TargetMode="External"/><Relationship Id="rId11" Type="http://schemas.openxmlformats.org/officeDocument/2006/relationships/hyperlink" Target="http://www.genome.gov/25520488" TargetMode="External"/><Relationship Id="rId12" Type="http://schemas.openxmlformats.org/officeDocument/2006/relationships/hyperlink" Target="http://www.genome.gov/25520492" TargetMode="External"/><Relationship Id="rId13" Type="http://schemas.openxmlformats.org/officeDocument/2006/relationships/hyperlink" Target="http://www.genome.gov/25520495" TargetMode="External"/><Relationship Id="rId14" Type="http://schemas.openxmlformats.org/officeDocument/2006/relationships/hyperlink" Target="http://www.genome.gov/25520497" TargetMode="External"/><Relationship Id="rId15" Type="http://schemas.openxmlformats.org/officeDocument/2006/relationships/hyperlink" Target="http://www.genome.gov/25520499" TargetMode="External"/><Relationship Id="rId16" Type="http://schemas.openxmlformats.org/officeDocument/2006/relationships/hyperlink" Target="http://www.genome.gov/25520501" TargetMode="External"/><Relationship Id="rId17" Type="http://schemas.openxmlformats.org/officeDocument/2006/relationships/hyperlink" Target="http://www.genome.gov/25520503" TargetMode="External"/><Relationship Id="rId18" Type="http://schemas.openxmlformats.org/officeDocument/2006/relationships/hyperlink" Target="http://www.genome.gov/25520504" TargetMode="External"/><Relationship Id="rId19" Type="http://schemas.openxmlformats.org/officeDocument/2006/relationships/hyperlink" Target="http://www.genome.gov/25520505" TargetMode="External"/><Relationship Id="rId1" Type="http://schemas.openxmlformats.org/officeDocument/2006/relationships/slideLayout" Target="../slideLayouts/slideLayout4.xml"/><Relationship Id="rId2" Type="http://schemas.openxmlformats.org/officeDocument/2006/relationships/hyperlink" Target="http://www.genome.gov/25520386" TargetMode="External"/><Relationship Id="rId3" Type="http://schemas.openxmlformats.org/officeDocument/2006/relationships/hyperlink" Target="http://www.genome.gov/25520389" TargetMode="External"/><Relationship Id="rId4" Type="http://schemas.openxmlformats.org/officeDocument/2006/relationships/hyperlink" Target="http://www.genome.gov/25520394" TargetMode="External"/><Relationship Id="rId5" Type="http://schemas.openxmlformats.org/officeDocument/2006/relationships/hyperlink" Target="http://www.genome.gov/25520396" TargetMode="External"/><Relationship Id="rId6" Type="http://schemas.openxmlformats.org/officeDocument/2006/relationships/hyperlink" Target="http://www.genome.gov/25520476" TargetMode="External"/><Relationship Id="rId7" Type="http://schemas.openxmlformats.org/officeDocument/2006/relationships/hyperlink" Target="http://www.genome.gov/25520477" TargetMode="External"/><Relationship Id="rId8" Type="http://schemas.openxmlformats.org/officeDocument/2006/relationships/hyperlink" Target="http://www.genome.gov/2552047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7.xml"/><Relationship Id="rId2" Type="http://schemas.openxmlformats.org/officeDocument/2006/relationships/hyperlink" Target="http://www.genome.gov/25520385"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63.xml.rels><?xml version="1.0" encoding="UTF-8" standalone="yes"?>
<Relationships xmlns="http://schemas.openxmlformats.org/package/2006/relationships"><Relationship Id="rId1" Type="http://schemas.openxmlformats.org/officeDocument/2006/relationships/vmlDrawing" Target="../drawings/vmlDrawing7.vml"/><Relationship Id="rId2" Type="http://schemas.openxmlformats.org/officeDocument/2006/relationships/slideLayout" Target="../slideLayouts/slideLayout7.xml"/><Relationship Id="rId3" Type="http://schemas.openxmlformats.org/officeDocument/2006/relationships/oleObject" Target="../embeddings/oleObject8.bin"/></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jpeg"/><Relationship Id="rId3" Type="http://schemas.openxmlformats.org/officeDocument/2006/relationships/image" Target="../media/image8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w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31" name="Oval 15"/>
          <p:cNvSpPr>
            <a:spLocks noChangeArrowheads="1"/>
          </p:cNvSpPr>
          <p:nvPr/>
        </p:nvSpPr>
        <p:spPr bwMode="auto">
          <a:xfrm>
            <a:off x="1692275" y="1773238"/>
            <a:ext cx="5543550" cy="1800225"/>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9230" name="Rectangle 14"/>
          <p:cNvSpPr>
            <a:spLocks noChangeArrowheads="1"/>
          </p:cNvSpPr>
          <p:nvPr/>
        </p:nvSpPr>
        <p:spPr bwMode="auto">
          <a:xfrm>
            <a:off x="1979613" y="4283075"/>
            <a:ext cx="5184775" cy="1871663"/>
          </a:xfrm>
          <a:prstGeom prst="rect">
            <a:avLst/>
          </a:prstGeom>
          <a:solidFill>
            <a:srgbClr val="FFCCCC"/>
          </a:solidFill>
          <a:ln w="9525">
            <a:solidFill>
              <a:schemeClr val="tx1"/>
            </a:solidFill>
            <a:miter lim="800000"/>
            <a:headEnd/>
            <a:tailEnd/>
          </a:ln>
          <a:effectLst/>
        </p:spPr>
        <p:txBody>
          <a:bodyPr wrap="none" anchor="ctr"/>
          <a:lstStyle/>
          <a:p>
            <a:endParaRPr lang="en-US"/>
          </a:p>
        </p:txBody>
      </p:sp>
      <p:sp>
        <p:nvSpPr>
          <p:cNvPr id="9220" name="Text Box 4"/>
          <p:cNvSpPr txBox="1">
            <a:spLocks noChangeArrowheads="1"/>
          </p:cNvSpPr>
          <p:nvPr/>
        </p:nvSpPr>
        <p:spPr bwMode="auto">
          <a:xfrm>
            <a:off x="2268538" y="2205038"/>
            <a:ext cx="1429110" cy="923330"/>
          </a:xfrm>
          <a:prstGeom prst="rect">
            <a:avLst/>
          </a:prstGeom>
          <a:noFill/>
          <a:ln w="9525">
            <a:noFill/>
            <a:miter lim="800000"/>
            <a:headEnd/>
            <a:tailEnd/>
          </a:ln>
          <a:effectLst/>
        </p:spPr>
        <p:txBody>
          <a:bodyPr wrap="none">
            <a:spAutoFit/>
          </a:bodyPr>
          <a:lstStyle/>
          <a:p>
            <a:r>
              <a:rPr lang="en-GB" sz="1800" b="0" dirty="0" smtClean="0"/>
              <a:t>Knowledge</a:t>
            </a:r>
            <a:endParaRPr lang="el-GR" sz="1800" b="0" dirty="0" smtClean="0"/>
          </a:p>
          <a:p>
            <a:endParaRPr lang="el-GR" sz="1800" b="0" dirty="0" smtClean="0"/>
          </a:p>
          <a:p>
            <a:r>
              <a:rPr lang="en-GB" sz="1800" b="0" dirty="0" smtClean="0"/>
              <a:t>Terminology</a:t>
            </a:r>
            <a:endParaRPr lang="el-GR" sz="1800" b="0" dirty="0"/>
          </a:p>
        </p:txBody>
      </p:sp>
      <p:sp>
        <p:nvSpPr>
          <p:cNvPr id="9221" name="Text Box 5"/>
          <p:cNvSpPr txBox="1">
            <a:spLocks noChangeArrowheads="1"/>
          </p:cNvSpPr>
          <p:nvPr/>
        </p:nvSpPr>
        <p:spPr bwMode="auto">
          <a:xfrm>
            <a:off x="5651500" y="4425950"/>
            <a:ext cx="1557575" cy="1754327"/>
          </a:xfrm>
          <a:prstGeom prst="rect">
            <a:avLst/>
          </a:prstGeom>
          <a:noFill/>
          <a:ln w="9525">
            <a:noFill/>
            <a:miter lim="800000"/>
            <a:headEnd/>
            <a:tailEnd/>
          </a:ln>
          <a:effectLst/>
        </p:spPr>
        <p:txBody>
          <a:bodyPr wrap="none">
            <a:spAutoFit/>
          </a:bodyPr>
          <a:lstStyle/>
          <a:p>
            <a:r>
              <a:rPr lang="en-GB" sz="1800" b="0" dirty="0" smtClean="0"/>
              <a:t>Development</a:t>
            </a:r>
            <a:endParaRPr lang="el-GR" sz="1800" b="0" dirty="0" smtClean="0"/>
          </a:p>
          <a:p>
            <a:endParaRPr lang="el-GR" sz="1800" b="0" dirty="0" smtClean="0"/>
          </a:p>
          <a:p>
            <a:r>
              <a:rPr lang="en-GB" sz="1800" b="0" dirty="0" smtClean="0"/>
              <a:t>Function</a:t>
            </a:r>
            <a:endParaRPr lang="el-GR" sz="1800" b="0" dirty="0" smtClean="0"/>
          </a:p>
          <a:p>
            <a:endParaRPr lang="el-GR" sz="1800" b="0" dirty="0" smtClean="0"/>
          </a:p>
          <a:p>
            <a:r>
              <a:rPr lang="en-GB" sz="1800" b="0" dirty="0" smtClean="0"/>
              <a:t>Structure</a:t>
            </a:r>
            <a:endParaRPr lang="en-US" sz="1800" b="0" dirty="0" smtClean="0"/>
          </a:p>
          <a:p>
            <a:endParaRPr lang="el-GR" sz="1800" b="0" dirty="0"/>
          </a:p>
        </p:txBody>
      </p:sp>
      <p:sp>
        <p:nvSpPr>
          <p:cNvPr id="9222" name="Text Box 6"/>
          <p:cNvSpPr txBox="1">
            <a:spLocks noChangeArrowheads="1"/>
          </p:cNvSpPr>
          <p:nvPr/>
        </p:nvSpPr>
        <p:spPr bwMode="auto">
          <a:xfrm>
            <a:off x="3581400" y="609600"/>
            <a:ext cx="2069797" cy="584776"/>
          </a:xfrm>
          <a:prstGeom prst="rect">
            <a:avLst/>
          </a:prstGeom>
          <a:noFill/>
          <a:ln w="9525">
            <a:noFill/>
            <a:miter lim="800000"/>
            <a:headEnd/>
            <a:tailEnd/>
          </a:ln>
          <a:effectLst/>
        </p:spPr>
        <p:txBody>
          <a:bodyPr wrap="none">
            <a:spAutoFit/>
          </a:bodyPr>
          <a:lstStyle/>
          <a:p>
            <a:r>
              <a:rPr lang="en-GB" sz="3200" dirty="0" smtClean="0"/>
              <a:t>BIOLOGY </a:t>
            </a:r>
            <a:endParaRPr lang="el-GR" sz="3200" dirty="0"/>
          </a:p>
        </p:txBody>
      </p:sp>
      <p:sp>
        <p:nvSpPr>
          <p:cNvPr id="9223" name="Text Box 7"/>
          <p:cNvSpPr txBox="1">
            <a:spLocks noChangeArrowheads="1"/>
          </p:cNvSpPr>
          <p:nvPr/>
        </p:nvSpPr>
        <p:spPr bwMode="auto">
          <a:xfrm>
            <a:off x="2195513" y="5002213"/>
            <a:ext cx="1056700" cy="369332"/>
          </a:xfrm>
          <a:prstGeom prst="rect">
            <a:avLst/>
          </a:prstGeom>
          <a:noFill/>
          <a:ln w="9525">
            <a:noFill/>
            <a:miter lim="800000"/>
            <a:headEnd/>
            <a:tailEnd/>
          </a:ln>
          <a:effectLst/>
        </p:spPr>
        <p:txBody>
          <a:bodyPr wrap="none">
            <a:spAutoFit/>
          </a:bodyPr>
          <a:lstStyle/>
          <a:p>
            <a:r>
              <a:rPr lang="en-GB" sz="1800" dirty="0" smtClean="0"/>
              <a:t>Biology</a:t>
            </a:r>
            <a:endParaRPr lang="el-GR" sz="1800" dirty="0"/>
          </a:p>
        </p:txBody>
      </p:sp>
      <p:sp>
        <p:nvSpPr>
          <p:cNvPr id="9224" name="Text Box 8"/>
          <p:cNvSpPr txBox="1">
            <a:spLocks noChangeArrowheads="1"/>
          </p:cNvSpPr>
          <p:nvPr/>
        </p:nvSpPr>
        <p:spPr bwMode="auto">
          <a:xfrm>
            <a:off x="5724525" y="2278063"/>
            <a:ext cx="1056700" cy="369332"/>
          </a:xfrm>
          <a:prstGeom prst="rect">
            <a:avLst/>
          </a:prstGeom>
          <a:noFill/>
          <a:ln w="9525">
            <a:noFill/>
            <a:miter lim="800000"/>
            <a:headEnd/>
            <a:tailEnd/>
          </a:ln>
          <a:effectLst/>
        </p:spPr>
        <p:txBody>
          <a:bodyPr wrap="none">
            <a:spAutoFit/>
          </a:bodyPr>
          <a:lstStyle/>
          <a:p>
            <a:r>
              <a:rPr lang="en-GB" sz="1800" dirty="0" smtClean="0"/>
              <a:t>Biology</a:t>
            </a:r>
            <a:endParaRPr lang="el-GR" sz="1800" dirty="0"/>
          </a:p>
        </p:txBody>
      </p:sp>
      <p:sp>
        <p:nvSpPr>
          <p:cNvPr id="9225" name="Line 9"/>
          <p:cNvSpPr>
            <a:spLocks noChangeShapeType="1"/>
          </p:cNvSpPr>
          <p:nvPr/>
        </p:nvSpPr>
        <p:spPr bwMode="auto">
          <a:xfrm flipV="1">
            <a:off x="3922713" y="4641850"/>
            <a:ext cx="1657350" cy="433388"/>
          </a:xfrm>
          <a:prstGeom prst="line">
            <a:avLst/>
          </a:prstGeom>
          <a:noFill/>
          <a:ln w="9525">
            <a:solidFill>
              <a:schemeClr val="tx1"/>
            </a:solidFill>
            <a:round/>
            <a:headEnd/>
            <a:tailEnd type="triangle" w="med" len="med"/>
          </a:ln>
          <a:effectLst/>
        </p:spPr>
        <p:txBody>
          <a:bodyPr/>
          <a:lstStyle/>
          <a:p>
            <a:endParaRPr lang="en-US"/>
          </a:p>
        </p:txBody>
      </p:sp>
      <p:sp>
        <p:nvSpPr>
          <p:cNvPr id="9226" name="Line 10"/>
          <p:cNvSpPr>
            <a:spLocks noChangeShapeType="1"/>
          </p:cNvSpPr>
          <p:nvPr/>
        </p:nvSpPr>
        <p:spPr bwMode="auto">
          <a:xfrm>
            <a:off x="4138613" y="5218113"/>
            <a:ext cx="1512887" cy="0"/>
          </a:xfrm>
          <a:prstGeom prst="line">
            <a:avLst/>
          </a:prstGeom>
          <a:noFill/>
          <a:ln w="9525">
            <a:solidFill>
              <a:schemeClr val="tx1"/>
            </a:solidFill>
            <a:round/>
            <a:headEnd/>
            <a:tailEnd type="triangle" w="med" len="med"/>
          </a:ln>
          <a:effectLst/>
        </p:spPr>
        <p:txBody>
          <a:bodyPr/>
          <a:lstStyle/>
          <a:p>
            <a:endParaRPr lang="en-US"/>
          </a:p>
        </p:txBody>
      </p:sp>
      <p:sp>
        <p:nvSpPr>
          <p:cNvPr id="9227" name="Line 11"/>
          <p:cNvSpPr>
            <a:spLocks noChangeShapeType="1"/>
          </p:cNvSpPr>
          <p:nvPr/>
        </p:nvSpPr>
        <p:spPr bwMode="auto">
          <a:xfrm>
            <a:off x="3922713" y="5364163"/>
            <a:ext cx="1584325" cy="358775"/>
          </a:xfrm>
          <a:prstGeom prst="line">
            <a:avLst/>
          </a:prstGeom>
          <a:noFill/>
          <a:ln w="9525">
            <a:solidFill>
              <a:schemeClr val="tx1"/>
            </a:solidFill>
            <a:round/>
            <a:headEnd/>
            <a:tailEnd type="triangle" w="med" len="med"/>
          </a:ln>
          <a:effectLst/>
        </p:spPr>
        <p:txBody>
          <a:bodyPr/>
          <a:lstStyle/>
          <a:p>
            <a:endParaRPr lang="en-US"/>
          </a:p>
        </p:txBody>
      </p:sp>
      <p:sp>
        <p:nvSpPr>
          <p:cNvPr id="9228" name="Line 12"/>
          <p:cNvSpPr>
            <a:spLocks noChangeShapeType="1"/>
          </p:cNvSpPr>
          <p:nvPr/>
        </p:nvSpPr>
        <p:spPr bwMode="auto">
          <a:xfrm flipH="1" flipV="1">
            <a:off x="3563938" y="2349500"/>
            <a:ext cx="1944687" cy="71438"/>
          </a:xfrm>
          <a:prstGeom prst="line">
            <a:avLst/>
          </a:prstGeom>
          <a:noFill/>
          <a:ln w="9525">
            <a:solidFill>
              <a:schemeClr val="tx1"/>
            </a:solidFill>
            <a:round/>
            <a:headEnd/>
            <a:tailEnd type="triangle" w="med" len="med"/>
          </a:ln>
          <a:effectLst/>
        </p:spPr>
        <p:txBody>
          <a:bodyPr/>
          <a:lstStyle/>
          <a:p>
            <a:endParaRPr lang="en-US"/>
          </a:p>
        </p:txBody>
      </p:sp>
      <p:sp>
        <p:nvSpPr>
          <p:cNvPr id="9229" name="Line 13"/>
          <p:cNvSpPr>
            <a:spLocks noChangeShapeType="1"/>
          </p:cNvSpPr>
          <p:nvPr/>
        </p:nvSpPr>
        <p:spPr bwMode="auto">
          <a:xfrm flipH="1">
            <a:off x="4284663" y="2565400"/>
            <a:ext cx="1223962" cy="360363"/>
          </a:xfrm>
          <a:prstGeom prst="line">
            <a:avLst/>
          </a:prstGeom>
          <a:noFill/>
          <a:ln w="9525">
            <a:solidFill>
              <a:schemeClr val="tx1"/>
            </a:solidFill>
            <a:round/>
            <a:headEnd/>
            <a:tailEnd type="triangle" w="med" len="med"/>
          </a:ln>
          <a:effectLst/>
        </p:spPr>
        <p:txBody>
          <a:bodyPr/>
          <a:lstStyle/>
          <a:p>
            <a:endParaRPr lang="en-US"/>
          </a:p>
        </p:txBody>
      </p:sp>
      <p:sp>
        <p:nvSpPr>
          <p:cNvPr id="15" name="TextBox 1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6" name="Straight Connector 1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9"/>
          <p:cNvPicPr>
            <a:picLocks noChangeAspect="1" noChangeArrowheads="1"/>
          </p:cNvPicPr>
          <p:nvPr/>
        </p:nvPicPr>
        <p:blipFill>
          <a:blip r:embed="rId2" cstate="print"/>
          <a:srcRect/>
          <a:stretch>
            <a:fillRect/>
          </a:stretch>
        </p:blipFill>
        <p:spPr bwMode="auto">
          <a:xfrm>
            <a:off x="661363" y="1419701"/>
            <a:ext cx="5129837" cy="4295299"/>
          </a:xfrm>
          <a:prstGeom prst="rect">
            <a:avLst/>
          </a:prstGeom>
          <a:solidFill>
            <a:schemeClr val="bg1"/>
          </a:solidFill>
          <a:ln w="9525">
            <a:noFill/>
            <a:miter lim="800000"/>
            <a:headEnd/>
            <a:tailEnd/>
          </a:ln>
        </p:spPr>
      </p:pic>
      <p:pic>
        <p:nvPicPr>
          <p:cNvPr id="5" name="Picture 11" descr="dna5"/>
          <p:cNvPicPr>
            <a:picLocks noChangeAspect="1" noChangeArrowheads="1"/>
          </p:cNvPicPr>
          <p:nvPr/>
        </p:nvPicPr>
        <p:blipFill>
          <a:blip r:embed="rId3" cstate="print"/>
          <a:srcRect/>
          <a:stretch>
            <a:fillRect/>
          </a:stretch>
        </p:blipFill>
        <p:spPr bwMode="auto">
          <a:xfrm>
            <a:off x="5943600" y="1414638"/>
            <a:ext cx="2849910" cy="3843162"/>
          </a:xfrm>
          <a:prstGeom prst="rect">
            <a:avLst/>
          </a:prstGeom>
          <a:solidFill>
            <a:schemeClr val="bg1"/>
          </a:solidFill>
          <a:ln w="9525">
            <a:noFill/>
            <a:miter lim="800000"/>
            <a:headEnd/>
            <a:tailEnd/>
          </a:ln>
        </p:spPr>
      </p:pic>
      <p:sp>
        <p:nvSpPr>
          <p:cNvPr id="4" name="Text Box 6"/>
          <p:cNvSpPr txBox="1">
            <a:spLocks noChangeArrowheads="1"/>
          </p:cNvSpPr>
          <p:nvPr/>
        </p:nvSpPr>
        <p:spPr bwMode="auto">
          <a:xfrm>
            <a:off x="1331913" y="476250"/>
            <a:ext cx="6417141" cy="461665"/>
          </a:xfrm>
          <a:prstGeom prst="rect">
            <a:avLst/>
          </a:prstGeom>
          <a:noFill/>
          <a:ln w="9525">
            <a:noFill/>
            <a:miter lim="800000"/>
            <a:headEnd/>
            <a:tailEnd/>
          </a:ln>
          <a:effectLst/>
        </p:spPr>
        <p:txBody>
          <a:bodyPr wrap="none">
            <a:spAutoFit/>
          </a:bodyPr>
          <a:lstStyle/>
          <a:p>
            <a:r>
              <a:rPr lang="en-US" sz="2400" dirty="0" smtClean="0"/>
              <a:t>STRUCTURE OF THE DNA DOUBLE HELIX</a:t>
            </a:r>
            <a:endParaRPr lang="el-GR" sz="2400" b="1"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5" name="Picture 3" descr="When examining an unknown DNA sequence, one indication that it may be part of a gene is the presence of an open reading frame or ORF. An ORF is any stretch of DNA that when transcribed into RNA has no stop codon."/>
          <p:cNvPicPr>
            <a:picLocks noChangeAspect="1" noChangeArrowheads="1"/>
          </p:cNvPicPr>
          <p:nvPr/>
        </p:nvPicPr>
        <p:blipFill>
          <a:blip r:embed="rId2" cstate="print"/>
          <a:srcRect/>
          <a:stretch>
            <a:fillRect/>
          </a:stretch>
        </p:blipFill>
        <p:spPr bwMode="auto">
          <a:xfrm>
            <a:off x="838200" y="762000"/>
            <a:ext cx="7742238" cy="1497012"/>
          </a:xfrm>
          <a:prstGeom prst="rect">
            <a:avLst/>
          </a:prstGeom>
          <a:noFill/>
          <a:ln w="9525">
            <a:noFill/>
            <a:miter lim="800000"/>
            <a:headEnd/>
            <a:tailEnd/>
          </a:ln>
        </p:spPr>
      </p:pic>
      <p:pic>
        <p:nvPicPr>
          <p:cNvPr id="59396" name="Picture 4" descr="Each DNA strand can be read in three different reading frames, meaning the computer must perform six different translations for any given double-stranded DNA sequence."/>
          <p:cNvPicPr>
            <a:picLocks noChangeAspect="1" noChangeArrowheads="1"/>
          </p:cNvPicPr>
          <p:nvPr/>
        </p:nvPicPr>
        <p:blipFill>
          <a:blip r:embed="rId3" cstate="print"/>
          <a:srcRect/>
          <a:stretch>
            <a:fillRect/>
          </a:stretch>
        </p:blipFill>
        <p:spPr bwMode="auto">
          <a:xfrm>
            <a:off x="1676400" y="3581400"/>
            <a:ext cx="5872163" cy="1552575"/>
          </a:xfrm>
          <a:prstGeom prst="rect">
            <a:avLst/>
          </a:prstGeom>
          <a:noFill/>
          <a:ln w="9525">
            <a:noFill/>
            <a:miter lim="800000"/>
            <a:headEnd/>
            <a:tailEnd/>
          </a:ln>
        </p:spPr>
      </p:pic>
      <p:sp>
        <p:nvSpPr>
          <p:cNvPr id="7" name="Rectangle 6"/>
          <p:cNvSpPr/>
          <p:nvPr/>
        </p:nvSpPr>
        <p:spPr>
          <a:xfrm>
            <a:off x="609600" y="2286000"/>
            <a:ext cx="8153400" cy="1815882"/>
          </a:xfrm>
          <a:prstGeom prst="rect">
            <a:avLst/>
          </a:prstGeom>
        </p:spPr>
        <p:txBody>
          <a:bodyPr wrap="square">
            <a:spAutoFit/>
          </a:bodyPr>
          <a:lstStyle/>
          <a:p>
            <a:pPr algn="just"/>
            <a:r>
              <a:rPr lang="en-US" sz="1800" b="0" dirty="0" smtClean="0"/>
              <a:t>When examining an unknown DNA sequence, an indication that it may be part of a gene is the presence of an Open Reading Frame or ORF.</a:t>
            </a:r>
          </a:p>
          <a:p>
            <a:pPr algn="just"/>
            <a:r>
              <a:rPr lang="en-US" sz="1800" b="0" dirty="0" smtClean="0"/>
              <a:t>An ORF is any part of the DNA that when transcribed into RNA does not contain a stop </a:t>
            </a:r>
            <a:r>
              <a:rPr lang="en-US" sz="1800" b="0" dirty="0" err="1" smtClean="0"/>
              <a:t>codon</a:t>
            </a:r>
            <a:r>
              <a:rPr lang="en-US" sz="1800" b="0" dirty="0" smtClean="0"/>
              <a:t>.</a:t>
            </a:r>
            <a:endParaRPr lang="el-GR" sz="1800" b="0" dirty="0" smtClean="0"/>
          </a:p>
          <a:p>
            <a:pPr algn="just"/>
            <a:endParaRPr lang="el-GR" b="0" dirty="0" smtClean="0"/>
          </a:p>
          <a:p>
            <a:pPr algn="just"/>
            <a:endParaRPr lang="en-US" b="0" dirty="0"/>
          </a:p>
        </p:txBody>
      </p:sp>
      <p:sp>
        <p:nvSpPr>
          <p:cNvPr id="8" name="Rectangle 7"/>
          <p:cNvSpPr/>
          <p:nvPr/>
        </p:nvSpPr>
        <p:spPr>
          <a:xfrm>
            <a:off x="609600" y="5152072"/>
            <a:ext cx="8153400" cy="1200329"/>
          </a:xfrm>
          <a:prstGeom prst="rect">
            <a:avLst/>
          </a:prstGeom>
        </p:spPr>
        <p:txBody>
          <a:bodyPr wrap="square">
            <a:spAutoFit/>
          </a:bodyPr>
          <a:lstStyle/>
          <a:p>
            <a:pPr algn="just"/>
            <a:r>
              <a:rPr lang="en-US" sz="1800" b="0" dirty="0" smtClean="0"/>
              <a:t>A computer program can be used to test an unknown DNA sequence for </a:t>
            </a:r>
            <a:r>
              <a:rPr lang="en-US" sz="1800" b="0" dirty="0" err="1" smtClean="0"/>
              <a:t>ORFs</a:t>
            </a:r>
            <a:r>
              <a:rPr lang="en-US" sz="1800" b="0" dirty="0" smtClean="0"/>
              <a:t>. It transcribes each chain of DNA into complementary RNA and translates into amino acids in all three different reading frames, performing six different translations for each given double-stranded DNA sequence.</a:t>
            </a:r>
            <a:endParaRPr lang="en-US" sz="1800" b="0" dirty="0"/>
          </a:p>
        </p:txBody>
      </p:sp>
      <p:sp>
        <p:nvSpPr>
          <p:cNvPr id="9" name="Rectangle 8"/>
          <p:cNvSpPr/>
          <p:nvPr/>
        </p:nvSpPr>
        <p:spPr>
          <a:xfrm>
            <a:off x="2811821" y="228600"/>
            <a:ext cx="3741379" cy="461665"/>
          </a:xfrm>
          <a:prstGeom prst="rect">
            <a:avLst/>
          </a:prstGeom>
        </p:spPr>
        <p:txBody>
          <a:bodyPr wrap="none">
            <a:spAutoFit/>
          </a:bodyPr>
          <a:lstStyle/>
          <a:p>
            <a:r>
              <a:rPr lang="en-GB" sz="2400" dirty="0" smtClean="0">
                <a:latin typeface="+mn-lt"/>
              </a:rPr>
              <a:t>OPEN READING FRAME</a:t>
            </a:r>
            <a:endParaRPr lang="en-US" sz="2400" dirty="0">
              <a:latin typeface="+mn-lt"/>
            </a:endParaRPr>
          </a:p>
        </p:txBody>
      </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914400"/>
            <a:ext cx="8229600" cy="4525963"/>
          </a:xfrm>
        </p:spPr>
        <p:txBody>
          <a:bodyPr>
            <a:noAutofit/>
          </a:bodyPr>
          <a:lstStyle/>
          <a:p>
            <a:pPr algn="just">
              <a:lnSpc>
                <a:spcPct val="130000"/>
              </a:lnSpc>
              <a:buNone/>
              <a:tabLst>
                <a:tab pos="228600" algn="l"/>
              </a:tabLst>
            </a:pPr>
            <a:endParaRPr lang="en-GB" sz="1800" dirty="0" smtClean="0">
              <a:ea typeface="Times New Roman" charset="0"/>
              <a:cs typeface="Times New Roman" charset="0"/>
            </a:endParaRPr>
          </a:p>
          <a:p>
            <a:pPr algn="just">
              <a:lnSpc>
                <a:spcPct val="130000"/>
              </a:lnSpc>
              <a:buNone/>
              <a:tabLst>
                <a:tab pos="228600" algn="l"/>
              </a:tabLst>
            </a:pPr>
            <a:r>
              <a:rPr lang="en-US" sz="1800" dirty="0" smtClean="0"/>
              <a:t>The genetic code has the following characteristics:</a:t>
            </a:r>
          </a:p>
          <a:p>
            <a:pPr algn="just">
              <a:lnSpc>
                <a:spcPct val="130000"/>
              </a:lnSpc>
              <a:buFont typeface="Arial"/>
              <a:buChar char="•"/>
              <a:tabLst>
                <a:tab pos="228600" algn="l"/>
              </a:tabLst>
            </a:pPr>
            <a:r>
              <a:rPr lang="en-US" sz="1800" dirty="0" smtClean="0"/>
              <a:t>It is</a:t>
            </a:r>
            <a:r>
              <a:rPr lang="en-US" sz="1800" b="1" dirty="0" smtClean="0"/>
              <a:t> ternary</a:t>
            </a:r>
            <a:r>
              <a:rPr lang="en-US" sz="1800" dirty="0" smtClean="0"/>
              <a:t>, that is, a nucleotide triad encodes an amino acid.</a:t>
            </a:r>
          </a:p>
          <a:p>
            <a:pPr algn="just">
              <a:lnSpc>
                <a:spcPct val="130000"/>
              </a:lnSpc>
              <a:buFont typeface="Arial"/>
              <a:buChar char="•"/>
              <a:tabLst>
                <a:tab pos="228600" algn="l"/>
              </a:tabLst>
            </a:pPr>
            <a:r>
              <a:rPr lang="en-US" sz="1800" dirty="0" smtClean="0"/>
              <a:t>One (AUG) encodes for </a:t>
            </a:r>
            <a:r>
              <a:rPr lang="en-US" sz="1800" b="1" dirty="0" smtClean="0"/>
              <a:t>initiation</a:t>
            </a:r>
            <a:r>
              <a:rPr lang="en-US" sz="1800" dirty="0" smtClean="0"/>
              <a:t> of translation and for the amino acid </a:t>
            </a:r>
            <a:r>
              <a:rPr lang="en-US" sz="1800" dirty="0" err="1" smtClean="0"/>
              <a:t>methionine</a:t>
            </a:r>
            <a:r>
              <a:rPr lang="en-US" sz="1800" dirty="0" smtClean="0"/>
              <a:t>.</a:t>
            </a:r>
          </a:p>
          <a:p>
            <a:pPr algn="just">
              <a:lnSpc>
                <a:spcPct val="130000"/>
              </a:lnSpc>
              <a:buFont typeface="Arial"/>
              <a:buChar char="•"/>
              <a:tabLst>
                <a:tab pos="228600" algn="l"/>
              </a:tabLst>
            </a:pPr>
            <a:r>
              <a:rPr lang="en-US" sz="1800" dirty="0" smtClean="0"/>
              <a:t>Three (UAG, UAA, UGA) encode for the </a:t>
            </a:r>
            <a:r>
              <a:rPr lang="en-US" sz="1800" b="1" dirty="0" smtClean="0"/>
              <a:t>end</a:t>
            </a:r>
            <a:r>
              <a:rPr lang="en-US" sz="1800" dirty="0" smtClean="0"/>
              <a:t> of the translation.</a:t>
            </a:r>
          </a:p>
          <a:p>
            <a:pPr algn="just">
              <a:lnSpc>
                <a:spcPct val="130000"/>
              </a:lnSpc>
              <a:buFont typeface="Arial"/>
              <a:buChar char="•"/>
              <a:tabLst>
                <a:tab pos="228600" algn="l"/>
              </a:tabLst>
            </a:pPr>
            <a:r>
              <a:rPr lang="en-US" sz="1800" dirty="0" smtClean="0"/>
              <a:t>It is </a:t>
            </a:r>
            <a:r>
              <a:rPr lang="en-US" sz="1800" b="1" dirty="0" smtClean="0"/>
              <a:t>degenerative</a:t>
            </a:r>
            <a:r>
              <a:rPr lang="en-US" sz="1800" dirty="0" smtClean="0"/>
              <a:t>, that is, each amino acid (except two) is encoded by more than one </a:t>
            </a:r>
            <a:r>
              <a:rPr lang="en-US" sz="1800" dirty="0" err="1" smtClean="0"/>
              <a:t>codon</a:t>
            </a:r>
            <a:r>
              <a:rPr lang="en-US" sz="1800" dirty="0" smtClean="0"/>
              <a:t>, the so-called synonyms.</a:t>
            </a:r>
          </a:p>
          <a:p>
            <a:pPr algn="just">
              <a:lnSpc>
                <a:spcPct val="130000"/>
              </a:lnSpc>
              <a:buFont typeface="Arial"/>
              <a:buChar char="•"/>
              <a:tabLst>
                <a:tab pos="228600" algn="l"/>
              </a:tabLst>
            </a:pPr>
            <a:r>
              <a:rPr lang="en-US" sz="1800" dirty="0" smtClean="0"/>
              <a:t>It is </a:t>
            </a:r>
            <a:r>
              <a:rPr lang="en-US" sz="1800" b="1" dirty="0" smtClean="0"/>
              <a:t>not</a:t>
            </a:r>
            <a:r>
              <a:rPr lang="en-US" sz="1800" dirty="0" smtClean="0"/>
              <a:t> </a:t>
            </a:r>
            <a:r>
              <a:rPr lang="en-US" sz="1800" b="1" dirty="0" smtClean="0"/>
              <a:t>overlapping</a:t>
            </a:r>
            <a:r>
              <a:rPr lang="en-US" sz="1800" dirty="0" smtClean="0"/>
              <a:t>. Translation starting from defined points in the mRNA (AUG) proceeds by one </a:t>
            </a:r>
            <a:r>
              <a:rPr lang="en-US" sz="1800" dirty="0" err="1" smtClean="0"/>
              <a:t>codon</a:t>
            </a:r>
            <a:r>
              <a:rPr lang="en-US" sz="1800" dirty="0" smtClean="0"/>
              <a:t> at each step. Thus, each nucleotide acts as a member of only one triad.</a:t>
            </a:r>
          </a:p>
          <a:p>
            <a:pPr algn="just">
              <a:lnSpc>
                <a:spcPct val="130000"/>
              </a:lnSpc>
              <a:buFont typeface="Arial"/>
              <a:buChar char="•"/>
              <a:tabLst>
                <a:tab pos="228600" algn="l"/>
              </a:tabLst>
            </a:pPr>
            <a:r>
              <a:rPr lang="en-US" sz="1800" dirty="0" smtClean="0"/>
              <a:t>It is </a:t>
            </a:r>
            <a:r>
              <a:rPr lang="en-US" sz="1800" b="1" dirty="0" smtClean="0"/>
              <a:t>universal</a:t>
            </a:r>
            <a:r>
              <a:rPr lang="en-US" sz="1800" dirty="0" smtClean="0"/>
              <a:t>.</a:t>
            </a:r>
            <a:r>
              <a:rPr lang="en-US" sz="1800" b="1" dirty="0" smtClean="0"/>
              <a:t> </a:t>
            </a:r>
            <a:r>
              <a:rPr lang="en-US" sz="1800" dirty="0" smtClean="0"/>
              <a:t>Any </a:t>
            </a:r>
            <a:r>
              <a:rPr lang="en-US" sz="1800" dirty="0" err="1" smtClean="0"/>
              <a:t>codon</a:t>
            </a:r>
            <a:r>
              <a:rPr lang="en-US" sz="1800" dirty="0" smtClean="0"/>
              <a:t> has the same meaning in all organisms. This is a strong argument in favor of the common origin of species.</a:t>
            </a:r>
            <a:endParaRPr lang="en-US" sz="1800" dirty="0" smtClean="0">
              <a:ea typeface="Times New Roman" charset="0"/>
              <a:cs typeface="Times New Roman" charset="0"/>
            </a:endParaRPr>
          </a:p>
          <a:p>
            <a:pPr>
              <a:lnSpc>
                <a:spcPct val="80000"/>
              </a:lnSpc>
              <a:buNone/>
              <a:tabLst>
                <a:tab pos="228600" algn="l"/>
              </a:tabLst>
            </a:pPr>
            <a:endParaRPr lang="en-US" sz="1800" dirty="0"/>
          </a:p>
        </p:txBody>
      </p:sp>
      <p:sp>
        <p:nvSpPr>
          <p:cNvPr id="4" name="Rectangle 3"/>
          <p:cNvSpPr/>
          <p:nvPr/>
        </p:nvSpPr>
        <p:spPr>
          <a:xfrm>
            <a:off x="3263795" y="533400"/>
            <a:ext cx="2527405" cy="461665"/>
          </a:xfrm>
          <a:prstGeom prst="rect">
            <a:avLst/>
          </a:prstGeom>
        </p:spPr>
        <p:txBody>
          <a:bodyPr wrap="none">
            <a:spAutoFit/>
          </a:bodyPr>
          <a:lstStyle/>
          <a:p>
            <a:r>
              <a:rPr lang="en-GB" sz="2400" dirty="0" smtClean="0">
                <a:latin typeface="+mn-lt"/>
              </a:rPr>
              <a:t>GENETIC CODE</a:t>
            </a:r>
            <a:endParaRPr lang="en-US" sz="2400" dirty="0">
              <a:latin typeface="+mn-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609600" y="1371600"/>
            <a:ext cx="7696200" cy="3393237"/>
          </a:xfrm>
          <a:prstGeom prst="rect">
            <a:avLst/>
          </a:prstGeom>
        </p:spPr>
        <p:txBody>
          <a:bodyPr wrap="square">
            <a:spAutoFit/>
          </a:bodyPr>
          <a:lstStyle/>
          <a:p>
            <a:pPr algn="just">
              <a:lnSpc>
                <a:spcPct val="150000"/>
              </a:lnSpc>
            </a:pPr>
            <a:r>
              <a:rPr lang="en-US" sz="1800" b="0" dirty="0" smtClean="0"/>
              <a:t>It is a molecule containing amino and carboxyl groups.</a:t>
            </a:r>
          </a:p>
          <a:p>
            <a:pPr algn="just">
              <a:lnSpc>
                <a:spcPct val="150000"/>
              </a:lnSpc>
            </a:pPr>
            <a:r>
              <a:rPr lang="en-US" sz="1800" b="0" dirty="0" smtClean="0"/>
              <a:t>In biochemistry, the term "amino acid" refers to alpha-amino acids with the general formula H</a:t>
            </a:r>
            <a:r>
              <a:rPr lang="en-US" sz="1800" b="0" baseline="-25000" dirty="0" smtClean="0"/>
              <a:t>2</a:t>
            </a:r>
            <a:r>
              <a:rPr lang="en-US" sz="1800" b="0" dirty="0" smtClean="0"/>
              <a:t>NCHRCOOH, wherein R is an organic group.</a:t>
            </a:r>
          </a:p>
          <a:p>
            <a:pPr algn="just">
              <a:lnSpc>
                <a:spcPct val="150000"/>
              </a:lnSpc>
            </a:pPr>
            <a:r>
              <a:rPr lang="en-US" sz="1800" b="0" dirty="0" smtClean="0"/>
              <a:t>In </a:t>
            </a:r>
            <a:r>
              <a:rPr lang="en-US" sz="1800" b="0" dirty="0" err="1" smtClean="0"/>
              <a:t>α</a:t>
            </a:r>
            <a:r>
              <a:rPr lang="en-US" sz="1800" b="0" dirty="0" smtClean="0"/>
              <a:t>-amino acids, the amino and carboxyl groups bind to the same carbon atom, which is called </a:t>
            </a:r>
            <a:r>
              <a:rPr lang="en-US" sz="1800" b="0" dirty="0" err="1" smtClean="0"/>
              <a:t>α</a:t>
            </a:r>
            <a:r>
              <a:rPr lang="en-US" sz="1800" b="0" dirty="0" smtClean="0"/>
              <a:t>-carbon. </a:t>
            </a:r>
          </a:p>
          <a:p>
            <a:pPr algn="just">
              <a:lnSpc>
                <a:spcPct val="150000"/>
              </a:lnSpc>
            </a:pPr>
            <a:r>
              <a:rPr lang="en-US" sz="1800" b="0" dirty="0" smtClean="0"/>
              <a:t>The </a:t>
            </a:r>
            <a:r>
              <a:rPr lang="en-US" sz="1800" b="0" dirty="0" err="1" smtClean="0"/>
              <a:t>α</a:t>
            </a:r>
            <a:r>
              <a:rPr lang="en-US" sz="1800" b="0" dirty="0" smtClean="0"/>
              <a:t>-amino acids differ in the side chain (group R) attached to the </a:t>
            </a:r>
            <a:r>
              <a:rPr lang="en-US" sz="1800" b="0" dirty="0" err="1" smtClean="0"/>
              <a:t>α</a:t>
            </a:r>
            <a:r>
              <a:rPr lang="en-US" sz="1800" b="0" dirty="0" smtClean="0"/>
              <a:t>-carbon. It can vary in size from just one hydrogen atom in </a:t>
            </a:r>
            <a:r>
              <a:rPr lang="en-US" sz="1800" b="0" dirty="0" err="1" smtClean="0"/>
              <a:t>glycine</a:t>
            </a:r>
            <a:r>
              <a:rPr lang="en-US" sz="1800" b="0" dirty="0" smtClean="0"/>
              <a:t>, a methyl group in </a:t>
            </a:r>
            <a:r>
              <a:rPr lang="en-US" sz="1800" b="0" dirty="0" err="1" smtClean="0"/>
              <a:t>alanine</a:t>
            </a:r>
            <a:r>
              <a:rPr lang="en-US" sz="1800" b="0" dirty="0" smtClean="0"/>
              <a:t>, to a large heterocyclic group in tryptophan.</a:t>
            </a:r>
            <a:endParaRPr lang="en-US" sz="1800" b="0" dirty="0">
              <a:latin typeface="+mn-lt"/>
            </a:endParaRPr>
          </a:p>
        </p:txBody>
      </p:sp>
      <p:pic>
        <p:nvPicPr>
          <p:cNvPr id="4" name="Picture 2" descr="aminoacid"/>
          <p:cNvPicPr>
            <a:picLocks noChangeAspect="1" noChangeArrowheads="1"/>
          </p:cNvPicPr>
          <p:nvPr/>
        </p:nvPicPr>
        <p:blipFill>
          <a:blip r:embed="rId2" cstate="print"/>
          <a:srcRect/>
          <a:stretch>
            <a:fillRect/>
          </a:stretch>
        </p:blipFill>
        <p:spPr bwMode="auto">
          <a:xfrm>
            <a:off x="5943600" y="4953000"/>
            <a:ext cx="2124075" cy="1323975"/>
          </a:xfrm>
          <a:prstGeom prst="rect">
            <a:avLst/>
          </a:prstGeom>
          <a:noFill/>
          <a:ln w="9525">
            <a:noFill/>
            <a:miter lim="800000"/>
            <a:headEnd/>
            <a:tailEnd/>
          </a:ln>
        </p:spPr>
      </p:pic>
      <p:sp>
        <p:nvSpPr>
          <p:cNvPr id="5" name="Rectangle 4"/>
          <p:cNvSpPr/>
          <p:nvPr/>
        </p:nvSpPr>
        <p:spPr>
          <a:xfrm>
            <a:off x="3320430" y="605135"/>
            <a:ext cx="2242170" cy="461665"/>
          </a:xfrm>
          <a:prstGeom prst="rect">
            <a:avLst/>
          </a:prstGeom>
        </p:spPr>
        <p:txBody>
          <a:bodyPr wrap="none">
            <a:spAutoFit/>
          </a:bodyPr>
          <a:lstStyle/>
          <a:p>
            <a:r>
              <a:rPr lang="en-GB" sz="2400" dirty="0" smtClean="0"/>
              <a:t>AMINO ACIDS</a:t>
            </a:r>
            <a:endParaRPr lang="en-US" sz="240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descr="aminoacid"/>
          <p:cNvPicPr>
            <a:picLocks noChangeAspect="1" noChangeArrowheads="1"/>
          </p:cNvPicPr>
          <p:nvPr/>
        </p:nvPicPr>
        <p:blipFill>
          <a:blip r:embed="rId2" cstate="print"/>
          <a:srcRect/>
          <a:stretch>
            <a:fillRect/>
          </a:stretch>
        </p:blipFill>
        <p:spPr bwMode="auto">
          <a:xfrm>
            <a:off x="5629385" y="228600"/>
            <a:ext cx="3514615" cy="6400800"/>
          </a:xfrm>
          <a:prstGeom prst="rect">
            <a:avLst/>
          </a:prstGeom>
          <a:noFill/>
          <a:ln w="9525">
            <a:noFill/>
            <a:miter lim="800000"/>
            <a:headEnd/>
            <a:tailEnd/>
          </a:ln>
        </p:spPr>
      </p:pic>
      <p:sp>
        <p:nvSpPr>
          <p:cNvPr id="54275" name="Rectangle 3"/>
          <p:cNvSpPr>
            <a:spLocks noChangeArrowheads="1"/>
          </p:cNvSpPr>
          <p:nvPr/>
        </p:nvSpPr>
        <p:spPr bwMode="auto">
          <a:xfrm>
            <a:off x="111125" y="692288"/>
            <a:ext cx="6213475" cy="5632312"/>
          </a:xfrm>
          <a:prstGeom prst="rect">
            <a:avLst/>
          </a:prstGeom>
          <a:noFill/>
          <a:ln w="9525">
            <a:noFill/>
            <a:miter lim="800000"/>
            <a:headEnd/>
            <a:tailEnd/>
          </a:ln>
        </p:spPr>
        <p:txBody>
          <a:bodyPr wrap="square" anchor="ctr">
            <a:spAutoFit/>
          </a:bodyPr>
          <a:lstStyle/>
          <a:p>
            <a:r>
              <a:rPr lang="en-GB" sz="1800" dirty="0" err="1" smtClean="0"/>
              <a:t>Alanine</a:t>
            </a:r>
            <a:r>
              <a:rPr lang="el-GR" sz="1800" b="0" dirty="0" smtClean="0"/>
              <a:t> </a:t>
            </a:r>
            <a:r>
              <a:rPr lang="el-GR" sz="1800" b="0" dirty="0"/>
              <a:t>ala </a:t>
            </a:r>
            <a:r>
              <a:rPr lang="en-US" sz="1800" b="0" dirty="0">
                <a:solidFill>
                  <a:srgbClr val="FF3300"/>
                </a:solidFill>
              </a:rPr>
              <a:t>A</a:t>
            </a:r>
            <a:r>
              <a:rPr lang="el-GR" sz="1800" b="0" dirty="0">
                <a:solidFill>
                  <a:srgbClr val="FF3300"/>
                </a:solidFill>
              </a:rPr>
              <a:t> </a:t>
            </a:r>
            <a:r>
              <a:rPr lang="el-GR" sz="1800" b="0" dirty="0">
                <a:solidFill>
                  <a:srgbClr val="0000FF"/>
                </a:solidFill>
              </a:rPr>
              <a:t>CH3-CH(NH2)-</a:t>
            </a:r>
            <a:r>
              <a:rPr lang="el-GR" sz="1800" b="0" dirty="0" smtClean="0">
                <a:solidFill>
                  <a:srgbClr val="0000FF"/>
                </a:solidFill>
              </a:rPr>
              <a:t>COOH</a:t>
            </a:r>
            <a:endParaRPr lang="en-US" sz="1800" dirty="0" smtClean="0">
              <a:solidFill>
                <a:srgbClr val="0000FF"/>
              </a:solidFill>
            </a:endParaRPr>
          </a:p>
          <a:p>
            <a:r>
              <a:rPr lang="el-GR" sz="1800" dirty="0" smtClean="0"/>
              <a:t>Arginine</a:t>
            </a:r>
            <a:r>
              <a:rPr lang="el-GR" sz="1800" b="0" dirty="0" smtClean="0"/>
              <a:t> </a:t>
            </a:r>
            <a:r>
              <a:rPr lang="el-GR" sz="1800" b="0" dirty="0"/>
              <a:t>arg </a:t>
            </a:r>
            <a:r>
              <a:rPr lang="en-US" sz="1800" b="0" dirty="0">
                <a:solidFill>
                  <a:srgbClr val="FF3300"/>
                </a:solidFill>
              </a:rPr>
              <a:t>R</a:t>
            </a:r>
            <a:r>
              <a:rPr lang="el-GR" sz="1800" b="0" dirty="0">
                <a:solidFill>
                  <a:srgbClr val="FF3300"/>
                </a:solidFill>
              </a:rPr>
              <a:t> </a:t>
            </a:r>
            <a:r>
              <a:rPr lang="el-GR" sz="1800" b="0" dirty="0">
                <a:solidFill>
                  <a:srgbClr val="0000FF"/>
                </a:solidFill>
              </a:rPr>
              <a:t>HN=C(NH2)-NH-(CH2)3-CH(NH2)-COOH </a:t>
            </a:r>
            <a:endParaRPr lang="en-US" sz="1800" b="0" dirty="0">
              <a:solidFill>
                <a:srgbClr val="0000FF"/>
              </a:solidFill>
            </a:endParaRPr>
          </a:p>
          <a:p>
            <a:r>
              <a:rPr lang="el-GR" sz="1800" dirty="0" smtClean="0"/>
              <a:t>Asparagine</a:t>
            </a:r>
            <a:r>
              <a:rPr lang="el-GR" sz="1800" b="0" dirty="0" smtClean="0"/>
              <a:t> </a:t>
            </a:r>
            <a:r>
              <a:rPr lang="el-GR" sz="1800" b="0" dirty="0"/>
              <a:t>asn </a:t>
            </a:r>
            <a:r>
              <a:rPr lang="en-US" sz="1800" b="0" dirty="0">
                <a:solidFill>
                  <a:srgbClr val="FF3300"/>
                </a:solidFill>
              </a:rPr>
              <a:t>N</a:t>
            </a:r>
            <a:r>
              <a:rPr lang="el-GR" sz="1800" b="0" dirty="0"/>
              <a:t> </a:t>
            </a:r>
            <a:r>
              <a:rPr lang="el-GR" sz="1800" b="0" dirty="0">
                <a:solidFill>
                  <a:srgbClr val="0000FF"/>
                </a:solidFill>
              </a:rPr>
              <a:t>H2N-CO-CH2-CH(NH2)-COOH</a:t>
            </a:r>
            <a:r>
              <a:rPr lang="el-GR" sz="1800" b="0" dirty="0" smtClean="0">
                <a:solidFill>
                  <a:srgbClr val="0000FF"/>
                </a:solidFill>
              </a:rPr>
              <a:t> </a:t>
            </a:r>
            <a:endParaRPr lang="en-GB" sz="1800" b="0" dirty="0" smtClean="0">
              <a:solidFill>
                <a:srgbClr val="0000FF"/>
              </a:solidFill>
            </a:endParaRPr>
          </a:p>
          <a:p>
            <a:r>
              <a:rPr lang="el-GR" sz="1800" dirty="0" smtClean="0"/>
              <a:t>Aspartic </a:t>
            </a:r>
            <a:r>
              <a:rPr lang="el-GR" sz="1800" dirty="0"/>
              <a:t>acid </a:t>
            </a:r>
            <a:r>
              <a:rPr lang="el-GR" sz="1800" b="0" dirty="0"/>
              <a:t>asp </a:t>
            </a:r>
            <a:r>
              <a:rPr lang="en-US" sz="1800" b="0" dirty="0">
                <a:solidFill>
                  <a:srgbClr val="FF3300"/>
                </a:solidFill>
              </a:rPr>
              <a:t>D</a:t>
            </a:r>
            <a:r>
              <a:rPr lang="el-GR" sz="1800" b="0" dirty="0"/>
              <a:t> </a:t>
            </a:r>
            <a:r>
              <a:rPr lang="el-GR" sz="1800" b="0" dirty="0">
                <a:solidFill>
                  <a:srgbClr val="0000FF"/>
                </a:solidFill>
              </a:rPr>
              <a:t>HOOC-CH2-CH(NH2)-COOH</a:t>
            </a:r>
            <a:r>
              <a:rPr lang="el-GR" sz="1800" b="0" dirty="0" smtClean="0">
                <a:solidFill>
                  <a:srgbClr val="0000FF"/>
                </a:solidFill>
              </a:rPr>
              <a:t> </a:t>
            </a:r>
            <a:endParaRPr lang="en-GB" sz="1800" b="0" dirty="0" smtClean="0">
              <a:solidFill>
                <a:srgbClr val="0000FF"/>
              </a:solidFill>
            </a:endParaRPr>
          </a:p>
          <a:p>
            <a:r>
              <a:rPr lang="el-GR" sz="1800" dirty="0" smtClean="0"/>
              <a:t>Cysteine</a:t>
            </a:r>
            <a:r>
              <a:rPr lang="el-GR" sz="1800" b="0" dirty="0" smtClean="0"/>
              <a:t> </a:t>
            </a:r>
            <a:r>
              <a:rPr lang="el-GR" sz="1800" b="0" dirty="0"/>
              <a:t>cys </a:t>
            </a:r>
            <a:r>
              <a:rPr lang="en-US" sz="1800" b="0" dirty="0">
                <a:solidFill>
                  <a:srgbClr val="FF3300"/>
                </a:solidFill>
              </a:rPr>
              <a:t>C</a:t>
            </a:r>
            <a:r>
              <a:rPr lang="el-GR" sz="1800" b="0" dirty="0"/>
              <a:t> </a:t>
            </a:r>
            <a:r>
              <a:rPr lang="el-GR" sz="1800" b="0" dirty="0">
                <a:solidFill>
                  <a:srgbClr val="0000FF"/>
                </a:solidFill>
              </a:rPr>
              <a:t>HS-CH2-CH(NH2)-COOH </a:t>
            </a:r>
            <a:endParaRPr lang="en-US" sz="1800" b="0" dirty="0">
              <a:solidFill>
                <a:srgbClr val="0000FF"/>
              </a:solidFill>
            </a:endParaRPr>
          </a:p>
          <a:p>
            <a:r>
              <a:rPr lang="el-GR" sz="1800" dirty="0"/>
              <a:t>Glutamine</a:t>
            </a:r>
            <a:r>
              <a:rPr lang="el-GR" sz="1800" b="0" dirty="0"/>
              <a:t> gln </a:t>
            </a:r>
            <a:r>
              <a:rPr lang="en-US" sz="1800" b="0" dirty="0">
                <a:solidFill>
                  <a:srgbClr val="FF3300"/>
                </a:solidFill>
              </a:rPr>
              <a:t>Q</a:t>
            </a:r>
            <a:r>
              <a:rPr lang="el-GR" sz="1800" b="0" dirty="0"/>
              <a:t> </a:t>
            </a:r>
            <a:r>
              <a:rPr lang="el-GR" sz="1800" b="0" dirty="0">
                <a:solidFill>
                  <a:srgbClr val="0000FF"/>
                </a:solidFill>
              </a:rPr>
              <a:t>H2N-CO-(CH2)2-CH(NH2)-COOH </a:t>
            </a:r>
            <a:r>
              <a:rPr lang="el-GR" sz="1800" dirty="0"/>
              <a:t>Glutamic acid </a:t>
            </a:r>
            <a:r>
              <a:rPr lang="el-GR" sz="1800" b="0" dirty="0"/>
              <a:t>glu </a:t>
            </a:r>
            <a:r>
              <a:rPr lang="en-US" sz="1800" b="0" dirty="0">
                <a:solidFill>
                  <a:srgbClr val="FF3300"/>
                </a:solidFill>
              </a:rPr>
              <a:t>E</a:t>
            </a:r>
            <a:r>
              <a:rPr lang="el-GR" sz="1800" b="0" dirty="0"/>
              <a:t> </a:t>
            </a:r>
            <a:r>
              <a:rPr lang="el-GR" sz="1800" b="0" dirty="0">
                <a:solidFill>
                  <a:srgbClr val="0000FF"/>
                </a:solidFill>
              </a:rPr>
              <a:t>HOOC-(CH2)2-CH(NH2)-COOH </a:t>
            </a:r>
            <a:r>
              <a:rPr lang="el-GR" sz="1800" dirty="0"/>
              <a:t>Glycine</a:t>
            </a:r>
            <a:r>
              <a:rPr lang="el-GR" sz="1800" b="0" dirty="0"/>
              <a:t> gly </a:t>
            </a:r>
            <a:r>
              <a:rPr lang="en-US" sz="1800" b="0" dirty="0">
                <a:solidFill>
                  <a:srgbClr val="FF3300"/>
                </a:solidFill>
              </a:rPr>
              <a:t>G</a:t>
            </a:r>
            <a:r>
              <a:rPr lang="el-GR" sz="1800" b="0" dirty="0"/>
              <a:t> </a:t>
            </a:r>
            <a:r>
              <a:rPr lang="el-GR" sz="1800" b="0" dirty="0">
                <a:solidFill>
                  <a:srgbClr val="0000FF"/>
                </a:solidFill>
              </a:rPr>
              <a:t>NH2-CH2-COOH</a:t>
            </a:r>
            <a:endParaRPr lang="en-US" sz="1800" b="0" dirty="0">
              <a:solidFill>
                <a:srgbClr val="0000FF"/>
              </a:solidFill>
            </a:endParaRPr>
          </a:p>
          <a:p>
            <a:r>
              <a:rPr lang="el-GR" sz="1800" dirty="0"/>
              <a:t>Histidine</a:t>
            </a:r>
            <a:r>
              <a:rPr lang="el-GR" sz="1800" b="0" dirty="0"/>
              <a:t> his </a:t>
            </a:r>
            <a:r>
              <a:rPr lang="en-US" sz="1800" b="0" dirty="0">
                <a:solidFill>
                  <a:srgbClr val="FF3300"/>
                </a:solidFill>
              </a:rPr>
              <a:t>H</a:t>
            </a:r>
            <a:r>
              <a:rPr lang="el-GR" sz="1800" b="0" dirty="0"/>
              <a:t> </a:t>
            </a:r>
            <a:r>
              <a:rPr lang="el-GR" sz="1800" b="0" dirty="0">
                <a:solidFill>
                  <a:srgbClr val="0000FF"/>
                </a:solidFill>
              </a:rPr>
              <a:t>NH-CH=N-CH=C-CH2-CH(NH2)-COOH</a:t>
            </a:r>
            <a:endParaRPr lang="en-US" sz="1800" b="0" dirty="0">
              <a:solidFill>
                <a:srgbClr val="0000FF"/>
              </a:solidFill>
            </a:endParaRPr>
          </a:p>
          <a:p>
            <a:r>
              <a:rPr lang="el-GR" sz="1800" dirty="0"/>
              <a:t>Isoleucine</a:t>
            </a:r>
            <a:r>
              <a:rPr lang="el-GR" sz="1800" b="0" dirty="0"/>
              <a:t> ile </a:t>
            </a:r>
            <a:r>
              <a:rPr lang="en-US" sz="1800" b="0" dirty="0">
                <a:solidFill>
                  <a:srgbClr val="FF3300"/>
                </a:solidFill>
              </a:rPr>
              <a:t>I</a:t>
            </a:r>
            <a:r>
              <a:rPr lang="el-GR" sz="1800" b="0" dirty="0"/>
              <a:t> </a:t>
            </a:r>
            <a:r>
              <a:rPr lang="el-GR" sz="1800" b="0" dirty="0">
                <a:solidFill>
                  <a:srgbClr val="0000FF"/>
                </a:solidFill>
              </a:rPr>
              <a:t>CH3-CH2-CH(CH3)-CH(NH2)-COOH </a:t>
            </a:r>
            <a:r>
              <a:rPr lang="el-GR" sz="1800" dirty="0"/>
              <a:t>Leucine</a:t>
            </a:r>
            <a:r>
              <a:rPr lang="el-GR" sz="1800" b="0" dirty="0"/>
              <a:t> leu </a:t>
            </a:r>
            <a:r>
              <a:rPr lang="en-US" sz="1800" b="0" dirty="0">
                <a:solidFill>
                  <a:srgbClr val="FF3300"/>
                </a:solidFill>
              </a:rPr>
              <a:t>L</a:t>
            </a:r>
            <a:r>
              <a:rPr lang="el-GR" sz="1800" b="0" dirty="0"/>
              <a:t> </a:t>
            </a:r>
            <a:r>
              <a:rPr lang="el-GR" sz="1800" b="0" dirty="0">
                <a:solidFill>
                  <a:srgbClr val="0000FF"/>
                </a:solidFill>
              </a:rPr>
              <a:t>(CH3)2-CH-CH2-CH(NH2)-COOH </a:t>
            </a:r>
            <a:endParaRPr lang="en-US" sz="1800" b="0" dirty="0">
              <a:solidFill>
                <a:srgbClr val="0000FF"/>
              </a:solidFill>
            </a:endParaRPr>
          </a:p>
          <a:p>
            <a:r>
              <a:rPr lang="el-GR" sz="1800" dirty="0"/>
              <a:t>Lysine</a:t>
            </a:r>
            <a:r>
              <a:rPr lang="el-GR" sz="1800" b="0" dirty="0"/>
              <a:t> lys </a:t>
            </a:r>
            <a:r>
              <a:rPr lang="en-US" sz="1800" b="0" dirty="0">
                <a:solidFill>
                  <a:srgbClr val="FF3300"/>
                </a:solidFill>
              </a:rPr>
              <a:t>K </a:t>
            </a:r>
            <a:r>
              <a:rPr lang="el-GR" sz="1800" b="0" dirty="0">
                <a:solidFill>
                  <a:srgbClr val="0000FF"/>
                </a:solidFill>
              </a:rPr>
              <a:t>H2N-(CH2)4-CH(NH2)-COOH</a:t>
            </a:r>
            <a:endParaRPr lang="en-US" sz="1800" b="0" dirty="0">
              <a:solidFill>
                <a:srgbClr val="0000FF"/>
              </a:solidFill>
            </a:endParaRPr>
          </a:p>
          <a:p>
            <a:r>
              <a:rPr lang="el-GR" sz="1800" dirty="0"/>
              <a:t>Methionine</a:t>
            </a:r>
            <a:r>
              <a:rPr lang="el-GR" sz="1800" b="0" dirty="0"/>
              <a:t> met </a:t>
            </a:r>
            <a:r>
              <a:rPr lang="en-US" sz="1800" b="0" dirty="0">
                <a:solidFill>
                  <a:srgbClr val="FF3300"/>
                </a:solidFill>
              </a:rPr>
              <a:t>M</a:t>
            </a:r>
            <a:r>
              <a:rPr lang="el-GR" sz="1800" b="0" dirty="0"/>
              <a:t> </a:t>
            </a:r>
            <a:r>
              <a:rPr lang="el-GR" sz="1800" b="0" dirty="0">
                <a:solidFill>
                  <a:srgbClr val="0000FF"/>
                </a:solidFill>
              </a:rPr>
              <a:t>CH3-S-(CH2)2-CH(NH2)-COOH </a:t>
            </a:r>
            <a:r>
              <a:rPr lang="el-GR" sz="1800" dirty="0"/>
              <a:t>Phenylalanine</a:t>
            </a:r>
            <a:r>
              <a:rPr lang="el-GR" sz="1800" b="0" dirty="0"/>
              <a:t> phe </a:t>
            </a:r>
            <a:r>
              <a:rPr lang="en-US" sz="1800" b="0" dirty="0">
                <a:solidFill>
                  <a:srgbClr val="FF3300"/>
                </a:solidFill>
              </a:rPr>
              <a:t>F </a:t>
            </a:r>
            <a:r>
              <a:rPr lang="el-GR" sz="1800" b="0" dirty="0">
                <a:solidFill>
                  <a:srgbClr val="0000FF"/>
                </a:solidFill>
              </a:rPr>
              <a:t>Ph-CH2-CH(NH2)-COOH </a:t>
            </a:r>
            <a:endParaRPr lang="en-US" sz="1800" b="0" dirty="0">
              <a:solidFill>
                <a:srgbClr val="0000FF"/>
              </a:solidFill>
            </a:endParaRPr>
          </a:p>
          <a:p>
            <a:r>
              <a:rPr lang="el-GR" sz="1800" dirty="0"/>
              <a:t>Proline</a:t>
            </a:r>
            <a:r>
              <a:rPr lang="el-GR" sz="1800" b="0" dirty="0"/>
              <a:t> pro </a:t>
            </a:r>
            <a:r>
              <a:rPr lang="en-US" sz="1800" b="0" dirty="0">
                <a:solidFill>
                  <a:srgbClr val="FF3300"/>
                </a:solidFill>
              </a:rPr>
              <a:t>P</a:t>
            </a:r>
            <a:r>
              <a:rPr lang="el-GR" sz="1800" b="0" dirty="0"/>
              <a:t> </a:t>
            </a:r>
            <a:r>
              <a:rPr lang="el-GR" sz="1800" b="0" dirty="0">
                <a:solidFill>
                  <a:srgbClr val="0000FF"/>
                </a:solidFill>
              </a:rPr>
              <a:t>NH-(CH2)3-CH-COOH </a:t>
            </a:r>
            <a:endParaRPr lang="en-US" sz="1800" b="0" dirty="0">
              <a:solidFill>
                <a:srgbClr val="0000FF"/>
              </a:solidFill>
            </a:endParaRPr>
          </a:p>
          <a:p>
            <a:r>
              <a:rPr lang="el-GR" sz="1800" dirty="0"/>
              <a:t>Serine</a:t>
            </a:r>
            <a:r>
              <a:rPr lang="el-GR" sz="1800" b="0" dirty="0"/>
              <a:t> ser </a:t>
            </a:r>
            <a:r>
              <a:rPr lang="en-US" sz="1800" b="0" dirty="0">
                <a:solidFill>
                  <a:srgbClr val="FF3300"/>
                </a:solidFill>
              </a:rPr>
              <a:t>S</a:t>
            </a:r>
            <a:r>
              <a:rPr lang="el-GR" sz="1800" b="0" dirty="0"/>
              <a:t> </a:t>
            </a:r>
            <a:r>
              <a:rPr lang="el-GR" sz="1800" b="0" dirty="0">
                <a:solidFill>
                  <a:srgbClr val="0000FF"/>
                </a:solidFill>
              </a:rPr>
              <a:t>HO-CH2-CH(NH2)-COOH </a:t>
            </a:r>
            <a:endParaRPr lang="en-US" sz="1800" b="0" dirty="0">
              <a:solidFill>
                <a:srgbClr val="0000FF"/>
              </a:solidFill>
            </a:endParaRPr>
          </a:p>
          <a:p>
            <a:r>
              <a:rPr lang="el-GR" sz="1800" dirty="0"/>
              <a:t>Threonine</a:t>
            </a:r>
            <a:r>
              <a:rPr lang="el-GR" sz="1800" b="0" dirty="0"/>
              <a:t> thr </a:t>
            </a:r>
            <a:r>
              <a:rPr lang="en-US" sz="1800" b="0" dirty="0">
                <a:solidFill>
                  <a:srgbClr val="FF3300"/>
                </a:solidFill>
              </a:rPr>
              <a:t>T </a:t>
            </a:r>
            <a:r>
              <a:rPr lang="el-GR" sz="1800" b="0" dirty="0">
                <a:solidFill>
                  <a:srgbClr val="0000FF"/>
                </a:solidFill>
              </a:rPr>
              <a:t>CH3-CH(OH)-CH(NH2)-COOH</a:t>
            </a:r>
            <a:r>
              <a:rPr lang="el-GR" sz="1800" b="0" dirty="0" smtClean="0">
                <a:solidFill>
                  <a:srgbClr val="0000FF"/>
                </a:solidFill>
              </a:rPr>
              <a:t> </a:t>
            </a:r>
            <a:endParaRPr lang="en-GB" sz="1800" b="0" dirty="0" smtClean="0">
              <a:solidFill>
                <a:srgbClr val="0000FF"/>
              </a:solidFill>
            </a:endParaRPr>
          </a:p>
          <a:p>
            <a:r>
              <a:rPr lang="el-GR" sz="1800" dirty="0" smtClean="0"/>
              <a:t>Tryptophan</a:t>
            </a:r>
            <a:r>
              <a:rPr lang="el-GR" sz="1800" b="0" dirty="0" smtClean="0"/>
              <a:t> </a:t>
            </a:r>
            <a:r>
              <a:rPr lang="el-GR" sz="1800" b="0" dirty="0"/>
              <a:t>trp </a:t>
            </a:r>
            <a:r>
              <a:rPr lang="en-US" sz="1800" b="0" dirty="0">
                <a:solidFill>
                  <a:srgbClr val="FF3300"/>
                </a:solidFill>
              </a:rPr>
              <a:t>W</a:t>
            </a:r>
            <a:r>
              <a:rPr lang="el-GR" sz="1800" b="0" dirty="0"/>
              <a:t> </a:t>
            </a:r>
            <a:r>
              <a:rPr lang="el-GR" sz="1800" b="0" dirty="0">
                <a:solidFill>
                  <a:srgbClr val="0000FF"/>
                </a:solidFill>
              </a:rPr>
              <a:t>Ph-NH-CH=C-CH2-CH(NH2)-COOH</a:t>
            </a:r>
            <a:endParaRPr lang="en-US" sz="1800" b="0" dirty="0">
              <a:solidFill>
                <a:srgbClr val="0000FF"/>
              </a:solidFill>
            </a:endParaRPr>
          </a:p>
          <a:p>
            <a:r>
              <a:rPr lang="el-GR" sz="1800" dirty="0"/>
              <a:t>Tyrosine</a:t>
            </a:r>
            <a:r>
              <a:rPr lang="el-GR" sz="1800" b="0" dirty="0"/>
              <a:t> tyr </a:t>
            </a:r>
            <a:r>
              <a:rPr lang="en-US" sz="1800" b="0" dirty="0">
                <a:solidFill>
                  <a:srgbClr val="FF3300"/>
                </a:solidFill>
              </a:rPr>
              <a:t>Y</a:t>
            </a:r>
            <a:r>
              <a:rPr lang="el-GR" sz="1800" b="0" dirty="0"/>
              <a:t> </a:t>
            </a:r>
            <a:r>
              <a:rPr lang="el-GR" sz="1800" b="0" dirty="0">
                <a:solidFill>
                  <a:srgbClr val="0000FF"/>
                </a:solidFill>
              </a:rPr>
              <a:t>HO-p-Ph-CH2-CH(NH2)-COOH </a:t>
            </a:r>
            <a:endParaRPr lang="en-US" sz="1800" b="0" dirty="0">
              <a:solidFill>
                <a:srgbClr val="0000FF"/>
              </a:solidFill>
            </a:endParaRPr>
          </a:p>
          <a:p>
            <a:r>
              <a:rPr lang="el-GR" sz="1800" dirty="0"/>
              <a:t>Valine</a:t>
            </a:r>
            <a:r>
              <a:rPr lang="el-GR" sz="1800" b="0" dirty="0"/>
              <a:t> val </a:t>
            </a:r>
            <a:r>
              <a:rPr lang="en-US" sz="1800" b="0" dirty="0">
                <a:solidFill>
                  <a:srgbClr val="FF3300"/>
                </a:solidFill>
              </a:rPr>
              <a:t>V</a:t>
            </a:r>
            <a:r>
              <a:rPr lang="el-GR" sz="1800" b="0" dirty="0"/>
              <a:t> </a:t>
            </a:r>
            <a:r>
              <a:rPr lang="el-GR" sz="1800" b="0" dirty="0">
                <a:solidFill>
                  <a:srgbClr val="0000FF"/>
                </a:solidFill>
              </a:rPr>
              <a:t>(CH3)2-CH-CH(NH2)-COOH </a:t>
            </a:r>
          </a:p>
        </p:txBody>
      </p:sp>
      <p:sp>
        <p:nvSpPr>
          <p:cNvPr id="4" name="Rectangle 3"/>
          <p:cNvSpPr/>
          <p:nvPr/>
        </p:nvSpPr>
        <p:spPr>
          <a:xfrm>
            <a:off x="1733333" y="147935"/>
            <a:ext cx="2533867" cy="461665"/>
          </a:xfrm>
          <a:prstGeom prst="rect">
            <a:avLst/>
          </a:prstGeom>
        </p:spPr>
        <p:txBody>
          <a:bodyPr wrap="none">
            <a:spAutoFit/>
          </a:bodyPr>
          <a:lstStyle/>
          <a:p>
            <a:r>
              <a:rPr lang="en-US" sz="2400" dirty="0" err="1" smtClean="0"/>
              <a:t>α</a:t>
            </a:r>
            <a:r>
              <a:rPr lang="en-US" sz="2400" dirty="0" smtClean="0"/>
              <a:t>-</a:t>
            </a:r>
            <a:r>
              <a:rPr lang="en-GB" sz="2400" dirty="0" smtClean="0"/>
              <a:t>AMINO ACIDS</a:t>
            </a:r>
            <a:endParaRPr lang="en-US" sz="240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3816350" y="457201"/>
            <a:ext cx="4032250" cy="461665"/>
          </a:xfrm>
          <a:prstGeom prst="rect">
            <a:avLst/>
          </a:prstGeom>
          <a:noFill/>
          <a:ln w="9525">
            <a:noFill/>
            <a:miter lim="800000"/>
            <a:headEnd/>
            <a:tailEnd/>
          </a:ln>
        </p:spPr>
        <p:txBody>
          <a:bodyPr wrap="square" anchor="ctr">
            <a:spAutoFit/>
          </a:bodyPr>
          <a:lstStyle/>
          <a:p>
            <a:r>
              <a:rPr lang="en-US" sz="2400" b="1" dirty="0" smtClean="0"/>
              <a:t>P</a:t>
            </a:r>
            <a:r>
              <a:rPr lang="en-GB" sz="2400" dirty="0" smtClean="0"/>
              <a:t>ROTEINS</a:t>
            </a:r>
            <a:endParaRPr lang="en-US" sz="2400" dirty="0" smtClean="0"/>
          </a:p>
        </p:txBody>
      </p:sp>
      <p:sp>
        <p:nvSpPr>
          <p:cNvPr id="5" name="Rectangle 4"/>
          <p:cNvSpPr/>
          <p:nvPr/>
        </p:nvSpPr>
        <p:spPr>
          <a:xfrm>
            <a:off x="457200" y="1143000"/>
            <a:ext cx="8229600" cy="4224234"/>
          </a:xfrm>
          <a:prstGeom prst="rect">
            <a:avLst/>
          </a:prstGeom>
        </p:spPr>
        <p:txBody>
          <a:bodyPr wrap="square">
            <a:spAutoFit/>
          </a:bodyPr>
          <a:lstStyle/>
          <a:p>
            <a:pPr algn="just">
              <a:lnSpc>
                <a:spcPct val="150000"/>
              </a:lnSpc>
            </a:pPr>
            <a:r>
              <a:rPr lang="en-US" sz="1800" b="0" dirty="0" smtClean="0"/>
              <a:t>Large organic compound consisting of amino acids arranged in a linear chain.</a:t>
            </a:r>
          </a:p>
          <a:p>
            <a:pPr algn="just">
              <a:lnSpc>
                <a:spcPct val="150000"/>
              </a:lnSpc>
            </a:pPr>
            <a:r>
              <a:rPr lang="en-US" sz="1800" b="0" dirty="0" smtClean="0"/>
              <a:t>They are linked by peptide bonds between the carboxyl- and amino-groups of adjacent amino acids.</a:t>
            </a:r>
          </a:p>
          <a:p>
            <a:pPr algn="just">
              <a:lnSpc>
                <a:spcPct val="150000"/>
              </a:lnSpc>
            </a:pPr>
            <a:r>
              <a:rPr lang="en-US" sz="1800" b="0" dirty="0" smtClean="0"/>
              <a:t>The sequence of amino acids in a protein is determined by the gene and decoded by the genetic code.</a:t>
            </a:r>
          </a:p>
          <a:p>
            <a:pPr algn="just">
              <a:lnSpc>
                <a:spcPct val="150000"/>
              </a:lnSpc>
            </a:pPr>
            <a:r>
              <a:rPr lang="en-US" sz="1800" b="0" dirty="0" smtClean="0"/>
              <a:t>Although the genetic code is defined by 20 amino acids, it is often subject to chemical alterations, post-translational modifications: either to make a protein functional in the cell, or as part of the regulation mechanisms.</a:t>
            </a:r>
          </a:p>
          <a:p>
            <a:pPr algn="just">
              <a:lnSpc>
                <a:spcPct val="150000"/>
              </a:lnSpc>
            </a:pPr>
            <a:r>
              <a:rPr lang="en-US" sz="1800" b="0" dirty="0" smtClean="0"/>
              <a:t>Proteins can also work together to achieve a certain function, and often interact to form stable complexes.</a:t>
            </a:r>
            <a:endParaRPr lang="en-US" sz="1800" b="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371600" y="3075057"/>
            <a:ext cx="6553200" cy="707886"/>
          </a:xfrm>
          <a:prstGeom prst="rect">
            <a:avLst/>
          </a:prstGeom>
        </p:spPr>
        <p:txBody>
          <a:bodyPr wrap="square">
            <a:spAutoFit/>
          </a:bodyPr>
          <a:lstStyle/>
          <a:p>
            <a:r>
              <a:rPr lang="en-US" dirty="0" smtClean="0"/>
              <a:t>proteins</a:t>
            </a:r>
          </a:p>
          <a:p>
            <a:r>
              <a:rPr lang="en-US" dirty="0" smtClean="0"/>
              <a:t>https://</a:t>
            </a:r>
            <a:r>
              <a:rPr lang="en-US" dirty="0" err="1" smtClean="0"/>
              <a:t>www.youtube.com/</a:t>
            </a:r>
            <a:r>
              <a:rPr lang="en-US" sz="1600" dirty="0" err="1" smtClean="0"/>
              <a:t>watch</a:t>
            </a:r>
            <a:r>
              <a:rPr lang="en-US" dirty="0" err="1" smtClean="0"/>
              <a:t>?v</a:t>
            </a:r>
            <a:r>
              <a:rPr lang="en-US" dirty="0" smtClean="0"/>
              <a:t>=</a:t>
            </a:r>
            <a:r>
              <a:rPr lang="en-US" sz="1600" dirty="0" smtClean="0"/>
              <a:t>wvTv8TqWC48</a:t>
            </a:r>
            <a:endParaRPr lang="en-US" sz="1600" dirty="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Rectangle 4"/>
          <p:cNvSpPr/>
          <p:nvPr/>
        </p:nvSpPr>
        <p:spPr>
          <a:xfrm>
            <a:off x="1612900" y="3786257"/>
            <a:ext cx="6007100" cy="338554"/>
          </a:xfrm>
          <a:prstGeom prst="rect">
            <a:avLst/>
          </a:prstGeom>
        </p:spPr>
        <p:txBody>
          <a:bodyPr wrap="square">
            <a:spAutoFit/>
          </a:bodyPr>
          <a:lstStyle/>
          <a:p>
            <a:r>
              <a:rPr lang="en-US" sz="1600" dirty="0" smtClean="0"/>
              <a:t>https://</a:t>
            </a:r>
            <a:r>
              <a:rPr lang="en-US" sz="1600" dirty="0" err="1" smtClean="0"/>
              <a:t>www.youtube.com/watch?v</a:t>
            </a:r>
            <a:r>
              <a:rPr lang="en-US" sz="1600" dirty="0" smtClean="0"/>
              <a:t>=wvTv8TqWC48&amp;t=4s</a:t>
            </a:r>
            <a:endParaRPr lang="en-US" sz="1600" dirty="0"/>
          </a:p>
        </p:txBody>
      </p:sp>
      <p:sp>
        <p:nvSpPr>
          <p:cNvPr id="6" name="Rectangle 5"/>
          <p:cNvSpPr/>
          <p:nvPr/>
        </p:nvSpPr>
        <p:spPr>
          <a:xfrm>
            <a:off x="1511300" y="4345057"/>
            <a:ext cx="6477000" cy="646331"/>
          </a:xfrm>
          <a:prstGeom prst="rect">
            <a:avLst/>
          </a:prstGeom>
        </p:spPr>
        <p:txBody>
          <a:bodyPr wrap="square">
            <a:spAutoFit/>
          </a:bodyPr>
          <a:lstStyle/>
          <a:p>
            <a:r>
              <a:rPr lang="en-US" sz="1800" dirty="0" smtClean="0"/>
              <a:t>enzymes</a:t>
            </a:r>
          </a:p>
          <a:p>
            <a:r>
              <a:rPr lang="en-US" sz="1800" dirty="0" smtClean="0"/>
              <a:t>https://</a:t>
            </a:r>
            <a:r>
              <a:rPr lang="en-US" sz="1800" dirty="0" err="1" smtClean="0"/>
              <a:t>www.youtube.com/watch?v</a:t>
            </a:r>
            <a:r>
              <a:rPr lang="en-US" sz="1800" dirty="0" smtClean="0"/>
              <a:t>=yk14dOOvwMk</a:t>
            </a:r>
            <a:endParaRPr lang="en-US" sz="18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685800" y="2130425"/>
            <a:ext cx="7772400" cy="1470025"/>
          </a:xfrm>
          <a:prstGeom prst="rect">
            <a:avLst/>
          </a:prstGeom>
          <a:noFill/>
          <a:ln w="9525">
            <a:noFill/>
            <a:miter lim="800000"/>
            <a:headEnd/>
            <a:tailEnd/>
          </a:ln>
        </p:spPr>
        <p:txBody>
          <a:bodyPr anchor="ctr"/>
          <a:lstStyle/>
          <a:p>
            <a:pPr algn="ctr"/>
            <a:r>
              <a:rPr lang="en-GB" sz="4400" dirty="0" smtClean="0">
                <a:solidFill>
                  <a:schemeClr val="tx2"/>
                </a:solidFill>
              </a:rPr>
              <a:t>TRANSLATION</a:t>
            </a:r>
            <a:endParaRPr lang="el-GR" sz="4400" dirty="0">
              <a:solidFill>
                <a:schemeClr val="tx2"/>
              </a:solidFill>
            </a:endParaRPr>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2946" name="Picture 2" descr="During transcription, the mRNA is made in the 5’ to 3’ direction. During translation, the mRNA is read in the 5’ to 3’ direction."/>
          <p:cNvPicPr>
            <a:picLocks noChangeAspect="1" noChangeArrowheads="1"/>
          </p:cNvPicPr>
          <p:nvPr/>
        </p:nvPicPr>
        <p:blipFill>
          <a:blip r:embed="rId2" cstate="print"/>
          <a:srcRect/>
          <a:stretch>
            <a:fillRect/>
          </a:stretch>
        </p:blipFill>
        <p:spPr bwMode="auto">
          <a:xfrm>
            <a:off x="4018520" y="2252874"/>
            <a:ext cx="4595193" cy="4224126"/>
          </a:xfrm>
          <a:prstGeom prst="rect">
            <a:avLst/>
          </a:prstGeom>
          <a:noFill/>
          <a:ln w="9525">
            <a:noFill/>
            <a:miter lim="800000"/>
            <a:headEnd/>
            <a:tailEnd/>
          </a:ln>
        </p:spPr>
      </p:pic>
      <p:sp>
        <p:nvSpPr>
          <p:cNvPr id="3" name="Content Placeholder 1"/>
          <p:cNvSpPr txBox="1">
            <a:spLocks/>
          </p:cNvSpPr>
          <p:nvPr/>
        </p:nvSpPr>
        <p:spPr bwMode="auto">
          <a:xfrm>
            <a:off x="609600" y="1295400"/>
            <a:ext cx="82296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lvl="0" algn="just">
              <a:lnSpc>
                <a:spcPct val="150000"/>
              </a:lnSpc>
              <a:spcBef>
                <a:spcPct val="20000"/>
              </a:spcBef>
              <a:defRPr/>
            </a:pPr>
            <a:r>
              <a:rPr lang="en-US" sz="1800" b="0" dirty="0" smtClean="0"/>
              <a:t>Translation is the third and final phase in the expression of the genetic information during which the protein molecule is synthesized in the </a:t>
            </a:r>
            <a:r>
              <a:rPr lang="en-US" sz="1800" b="0" dirty="0" err="1" smtClean="0"/>
              <a:t>ribosomes</a:t>
            </a:r>
            <a:r>
              <a:rPr lang="en-US" sz="1800" b="0" dirty="0" smtClean="0"/>
              <a:t>.</a:t>
            </a:r>
            <a:endParaRPr kumimoji="0" lang="en-GB" sz="1800" b="0" i="0" u="none" strike="noStrike" kern="0" cap="none" spc="0" normalizeH="0" baseline="0" noProof="0" dirty="0" smtClean="0">
              <a:ln>
                <a:noFill/>
              </a:ln>
              <a:solidFill>
                <a:schemeClr val="tx1"/>
              </a:solidFill>
              <a:effectLst/>
              <a:uLnTx/>
              <a:uFillTx/>
              <a:latin typeface="+mn-lt"/>
              <a:ea typeface="Times New Roman" charset="0"/>
              <a:cs typeface="Times New Roman" charset="0"/>
            </a:endParaRPr>
          </a:p>
          <a:p>
            <a:pPr marL="0" marR="0" lvl="0" indent="0" algn="just" defTabSz="914400" rtl="0" eaLnBrk="1" fontAlgn="base" latinLnBrk="0" hangingPunct="1">
              <a:lnSpc>
                <a:spcPct val="150000"/>
              </a:lnSpc>
              <a:spcBef>
                <a:spcPct val="20000"/>
              </a:spcBef>
              <a:spcAft>
                <a:spcPct val="0"/>
              </a:spcAft>
              <a:buClrTx/>
              <a:buSzTx/>
              <a:buFont typeface="Wingdings" charset="2"/>
              <a:buNone/>
              <a:tabLst/>
              <a:defRPr/>
            </a:pPr>
            <a:endParaRPr kumimoji="0" lang="en-US" sz="1800" b="0" i="0" u="none" strike="noStrike" kern="0" cap="none" spc="0" normalizeH="0" baseline="0" noProof="0" dirty="0" smtClean="0">
              <a:ln>
                <a:noFill/>
              </a:ln>
              <a:solidFill>
                <a:schemeClr val="tx1"/>
              </a:solidFill>
              <a:effectLst/>
              <a:uLnTx/>
              <a:uFillTx/>
              <a:latin typeface="+mn-lt"/>
              <a:ea typeface="Times New Roman" charset="0"/>
              <a:cs typeface="Times New Roman" charset="0"/>
            </a:endParaRPr>
          </a:p>
          <a:p>
            <a:pPr marL="0" marR="0" lvl="0" indent="0" algn="just" defTabSz="914400" rtl="0" eaLnBrk="1" fontAlgn="base" latinLnBrk="0" hangingPunct="1">
              <a:lnSpc>
                <a:spcPct val="150000"/>
              </a:lnSpc>
              <a:spcBef>
                <a:spcPct val="20000"/>
              </a:spcBef>
              <a:spcAft>
                <a:spcPct val="0"/>
              </a:spcAft>
              <a:buClrTx/>
              <a:buSzTx/>
              <a:buFontTx/>
              <a:buChar char="•"/>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4" name="Rectangle 3"/>
          <p:cNvSpPr/>
          <p:nvPr/>
        </p:nvSpPr>
        <p:spPr>
          <a:xfrm>
            <a:off x="609600" y="2133600"/>
            <a:ext cx="3581400" cy="3919535"/>
          </a:xfrm>
          <a:prstGeom prst="rect">
            <a:avLst/>
          </a:prstGeom>
        </p:spPr>
        <p:txBody>
          <a:bodyPr wrap="square">
            <a:spAutoFit/>
          </a:bodyPr>
          <a:lstStyle/>
          <a:p>
            <a:pPr>
              <a:lnSpc>
                <a:spcPct val="150000"/>
              </a:lnSpc>
            </a:pPr>
            <a:r>
              <a:rPr lang="en-US" sz="1800" b="0" dirty="0" smtClean="0"/>
              <a:t>The sequence of the nucleotides of an mRNA determines the amino acid sequence of a polypeptide chain. </a:t>
            </a:r>
          </a:p>
          <a:p>
            <a:pPr>
              <a:lnSpc>
                <a:spcPct val="150000"/>
              </a:lnSpc>
            </a:pPr>
            <a:r>
              <a:rPr lang="en-US" sz="1800" b="0" dirty="0" smtClean="0"/>
              <a:t>The protein synthesis develops in three stages</a:t>
            </a:r>
            <a:r>
              <a:rPr lang="en-US" sz="1800" dirty="0" smtClean="0"/>
              <a:t>:</a:t>
            </a:r>
          </a:p>
          <a:p>
            <a:pPr>
              <a:lnSpc>
                <a:spcPct val="150000"/>
              </a:lnSpc>
            </a:pPr>
            <a:r>
              <a:rPr lang="en-GB" sz="1800" dirty="0" smtClean="0"/>
              <a:t>		           </a:t>
            </a:r>
            <a:r>
              <a:rPr lang="en-US" sz="1800" b="0" dirty="0" smtClean="0"/>
              <a:t>Initiation</a:t>
            </a:r>
          </a:p>
          <a:p>
            <a:pPr marL="342900" indent="-342900" algn="r">
              <a:lnSpc>
                <a:spcPct val="150000"/>
              </a:lnSpc>
              <a:spcBef>
                <a:spcPct val="20000"/>
              </a:spcBef>
            </a:pPr>
            <a:r>
              <a:rPr lang="en-GB" sz="1800" dirty="0" smtClean="0"/>
              <a:t>		</a:t>
            </a:r>
            <a:r>
              <a:rPr lang="en-US" sz="1800" b="0" dirty="0" smtClean="0"/>
              <a:t>Elongation</a:t>
            </a:r>
          </a:p>
          <a:p>
            <a:pPr marL="342900" indent="-342900" algn="r">
              <a:lnSpc>
                <a:spcPct val="150000"/>
              </a:lnSpc>
              <a:spcBef>
                <a:spcPct val="20000"/>
              </a:spcBef>
            </a:pPr>
            <a:r>
              <a:rPr lang="en-GB" sz="1800" dirty="0" smtClean="0"/>
              <a:t>	</a:t>
            </a:r>
            <a:r>
              <a:rPr lang="en-US" sz="1800" b="0" dirty="0" smtClean="0"/>
              <a:t>Termination</a:t>
            </a:r>
          </a:p>
        </p:txBody>
      </p:sp>
      <p:sp>
        <p:nvSpPr>
          <p:cNvPr id="5" name="Rectangle 4"/>
          <p:cNvSpPr/>
          <p:nvPr/>
        </p:nvSpPr>
        <p:spPr>
          <a:xfrm>
            <a:off x="3423845" y="533400"/>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676400" y="1600200"/>
            <a:ext cx="7010400" cy="4038599"/>
          </a:xfrm>
        </p:spPr>
        <p:txBody>
          <a:bodyPr>
            <a:noAutofit/>
          </a:bodyPr>
          <a:lstStyle/>
          <a:p>
            <a:pPr algn="just">
              <a:lnSpc>
                <a:spcPct val="140000"/>
              </a:lnSpc>
              <a:buClr>
                <a:srgbClr val="0000FF"/>
              </a:buClr>
              <a:buNone/>
              <a:tabLst>
                <a:tab pos="228600" algn="l"/>
              </a:tabLst>
            </a:pPr>
            <a:r>
              <a:rPr lang="en-US" sz="1800" dirty="0" smtClean="0"/>
              <a:t>The factors involved in protein synthesis are:</a:t>
            </a:r>
            <a:endParaRPr lang="el-GR" sz="1800" dirty="0" smtClean="0">
              <a:ea typeface="Times New Roman" charset="0"/>
              <a:cs typeface="Times New Roman" charset="0"/>
            </a:endParaRPr>
          </a:p>
          <a:p>
            <a:pPr algn="just">
              <a:lnSpc>
                <a:spcPct val="140000"/>
              </a:lnSpc>
              <a:buClr>
                <a:srgbClr val="0000FF"/>
              </a:buClr>
              <a:buNone/>
              <a:tabLst>
                <a:tab pos="228600" algn="l"/>
              </a:tabLst>
            </a:pPr>
            <a:r>
              <a:rPr lang="en-US" sz="1800" b="1" dirty="0" smtClean="0">
                <a:ea typeface="Times New Roman" charset="0"/>
                <a:cs typeface="Times New Roman" charset="0"/>
              </a:rPr>
              <a:t>mRNA</a:t>
            </a:r>
            <a:r>
              <a:rPr lang="en-US" sz="1800" dirty="0" smtClean="0">
                <a:ea typeface="Times New Roman" charset="0"/>
                <a:cs typeface="Times New Roman" charset="0"/>
              </a:rPr>
              <a:t>, </a:t>
            </a:r>
            <a:r>
              <a:rPr lang="en-US" sz="1800" dirty="0" smtClean="0"/>
              <a:t>encodes and stores the information</a:t>
            </a:r>
            <a:r>
              <a:rPr lang="el-GR" sz="1800" dirty="0" smtClean="0">
                <a:ea typeface="Times New Roman" charset="0"/>
                <a:cs typeface="Times New Roman" charset="0"/>
              </a:rPr>
              <a:t>.</a:t>
            </a:r>
            <a:endParaRPr lang="en-US" sz="1800" dirty="0" smtClean="0">
              <a:ea typeface="Times New Roman" charset="0"/>
              <a:cs typeface="Times New Roman" charset="0"/>
            </a:endParaRPr>
          </a:p>
          <a:p>
            <a:pPr algn="just">
              <a:lnSpc>
                <a:spcPct val="140000"/>
              </a:lnSpc>
              <a:buClr>
                <a:srgbClr val="0000FF"/>
              </a:buClr>
              <a:buNone/>
              <a:tabLst>
                <a:tab pos="228600" algn="l"/>
              </a:tabLst>
            </a:pPr>
            <a:r>
              <a:rPr lang="en-US" sz="1800" b="1" dirty="0" err="1" smtClean="0"/>
              <a:t>Ribosomes</a:t>
            </a:r>
            <a:r>
              <a:rPr lang="en-GB" sz="1800" dirty="0" smtClean="0">
                <a:ea typeface="Times New Roman" charset="0"/>
                <a:cs typeface="Times New Roman" charset="0"/>
              </a:rPr>
              <a:t>,</a:t>
            </a:r>
            <a:r>
              <a:rPr lang="el-GR" sz="1800" dirty="0" smtClean="0">
                <a:ea typeface="Times New Roman" charset="0"/>
                <a:cs typeface="Times New Roman" charset="0"/>
              </a:rPr>
              <a:t> </a:t>
            </a:r>
            <a:r>
              <a:rPr lang="en-US" sz="1800" dirty="0" smtClean="0"/>
              <a:t>are the </a:t>
            </a:r>
            <a:r>
              <a:rPr lang="en-US" sz="1800" dirty="0" err="1" smtClean="0"/>
              <a:t>organels</a:t>
            </a:r>
            <a:r>
              <a:rPr lang="en-US" sz="1800" dirty="0" smtClean="0"/>
              <a:t> where protein synthesis occurs.</a:t>
            </a:r>
          </a:p>
          <a:p>
            <a:pPr algn="just">
              <a:lnSpc>
                <a:spcPct val="140000"/>
              </a:lnSpc>
              <a:buClr>
                <a:srgbClr val="0000FF"/>
              </a:buClr>
              <a:buNone/>
              <a:tabLst>
                <a:tab pos="228600" algn="l"/>
              </a:tabLst>
            </a:pPr>
            <a:r>
              <a:rPr lang="en-US" sz="1800" b="1" dirty="0" smtClean="0"/>
              <a:t>Amino acids</a:t>
            </a:r>
            <a:r>
              <a:rPr lang="en-US" sz="1800" dirty="0" smtClean="0"/>
              <a:t>, are the structural blocks of the proteins.</a:t>
            </a:r>
          </a:p>
          <a:p>
            <a:pPr algn="just">
              <a:lnSpc>
                <a:spcPct val="140000"/>
              </a:lnSpc>
              <a:buClr>
                <a:srgbClr val="0000FF"/>
              </a:buClr>
              <a:buNone/>
              <a:tabLst>
                <a:tab pos="228600" algn="l"/>
              </a:tabLst>
            </a:pPr>
            <a:r>
              <a:rPr lang="en-US" sz="1800" b="1" dirty="0" smtClean="0"/>
              <a:t>Enzymes, </a:t>
            </a:r>
            <a:r>
              <a:rPr lang="en-US" sz="1800" dirty="0" smtClean="0"/>
              <a:t>protein molecules assisting the procedure.</a:t>
            </a:r>
          </a:p>
          <a:p>
            <a:pPr algn="just">
              <a:lnSpc>
                <a:spcPct val="140000"/>
              </a:lnSpc>
              <a:buClr>
                <a:srgbClr val="0000FF"/>
              </a:buClr>
              <a:buNone/>
              <a:tabLst>
                <a:tab pos="228600" algn="l"/>
              </a:tabLst>
            </a:pPr>
            <a:r>
              <a:rPr lang="en-US" sz="1800" b="1" dirty="0" smtClean="0"/>
              <a:t>ATP</a:t>
            </a:r>
            <a:r>
              <a:rPr lang="en-US" sz="1800" dirty="0" smtClean="0"/>
              <a:t>, for power supply.</a:t>
            </a:r>
          </a:p>
          <a:p>
            <a:pPr marL="342900" indent="-342900" algn="just">
              <a:lnSpc>
                <a:spcPct val="140000"/>
              </a:lnSpc>
              <a:buClr>
                <a:srgbClr val="0000FF"/>
              </a:buClr>
              <a:buNone/>
              <a:tabLst>
                <a:tab pos="228600" algn="l"/>
              </a:tabLst>
            </a:pPr>
            <a:r>
              <a:rPr lang="en-US" sz="1800" b="1" dirty="0" err="1" smtClean="0">
                <a:ea typeface="Times New Roman" charset="0"/>
                <a:cs typeface="Times New Roman" charset="0"/>
              </a:rPr>
              <a:t>tRNA</a:t>
            </a:r>
            <a:r>
              <a:rPr lang="en-US" sz="1800" dirty="0" smtClean="0"/>
              <a:t>, for the transport of amino acids.</a:t>
            </a:r>
            <a:endParaRPr lang="en-US" sz="1800" dirty="0"/>
          </a:p>
        </p:txBody>
      </p:sp>
      <p:sp>
        <p:nvSpPr>
          <p:cNvPr id="4" name="Rectangle 3"/>
          <p:cNvSpPr/>
          <p:nvPr/>
        </p:nvSpPr>
        <p:spPr>
          <a:xfrm>
            <a:off x="3423845" y="681335"/>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914400" y="2514600"/>
          <a:ext cx="7389812" cy="1574800"/>
        </p:xfrm>
        <a:graphic>
          <a:graphicData uri="http://schemas.openxmlformats.org/presentationml/2006/ole">
            <p:oleObj spid="_x0000_s728066" name="Image" r:id="rId3" imgW="9028571" imgH="1574048" progId="">
              <p:embed/>
            </p:oleObj>
          </a:graphicData>
        </a:graphic>
      </p:graphicFrame>
      <p:sp>
        <p:nvSpPr>
          <p:cNvPr id="5" name="Rectangle 4"/>
          <p:cNvSpPr/>
          <p:nvPr/>
        </p:nvSpPr>
        <p:spPr>
          <a:xfrm>
            <a:off x="609600" y="4191000"/>
            <a:ext cx="8077200" cy="1731243"/>
          </a:xfrm>
          <a:prstGeom prst="rect">
            <a:avLst/>
          </a:prstGeom>
        </p:spPr>
        <p:txBody>
          <a:bodyPr wrap="square">
            <a:spAutoFit/>
          </a:bodyPr>
          <a:lstStyle/>
          <a:p>
            <a:pPr algn="just">
              <a:lnSpc>
                <a:spcPct val="150000"/>
              </a:lnSpc>
            </a:pPr>
            <a:r>
              <a:rPr lang="en-US" sz="1800" b="0" dirty="0" smtClean="0"/>
              <a:t>The short life of a mRNA molecule begins with transcription and eventually ends with degradation. During its lifetime, a mRNA molecule will be processed and transported prior to translation. Eukaryotic mRNA molecules often require extensive processing and transport, whereas prokaryotic molecules, do no</a:t>
            </a:r>
            <a:r>
              <a:rPr lang="en-GB" sz="1800" b="0" dirty="0" err="1" smtClean="0"/>
              <a:t>t</a:t>
            </a:r>
            <a:r>
              <a:rPr lang="en-US" sz="1800" b="0" dirty="0" smtClean="0"/>
              <a:t>.</a:t>
            </a:r>
            <a:endParaRPr lang="en-US" sz="1800" b="0" dirty="0"/>
          </a:p>
        </p:txBody>
      </p:sp>
      <p:sp>
        <p:nvSpPr>
          <p:cNvPr id="6" name="Rectangle 5"/>
          <p:cNvSpPr/>
          <p:nvPr/>
        </p:nvSpPr>
        <p:spPr>
          <a:xfrm>
            <a:off x="609600" y="1219200"/>
            <a:ext cx="8077200" cy="900246"/>
          </a:xfrm>
          <a:prstGeom prst="rect">
            <a:avLst/>
          </a:prstGeom>
        </p:spPr>
        <p:txBody>
          <a:bodyPr wrap="square">
            <a:spAutoFit/>
          </a:bodyPr>
          <a:lstStyle/>
          <a:p>
            <a:pPr algn="just">
              <a:lnSpc>
                <a:spcPct val="150000"/>
              </a:lnSpc>
            </a:pPr>
            <a:r>
              <a:rPr lang="el-GR" sz="1800" dirty="0" smtClean="0"/>
              <a:t>Messenger</a:t>
            </a:r>
            <a:r>
              <a:rPr lang="el-GR" sz="1800" b="0" dirty="0" smtClean="0"/>
              <a:t> Ribonucleic Acid (</a:t>
            </a:r>
            <a:r>
              <a:rPr lang="el-GR" sz="1800" dirty="0" smtClean="0"/>
              <a:t>mRNA</a:t>
            </a:r>
            <a:r>
              <a:rPr lang="el-GR" sz="1800" b="0" dirty="0" smtClean="0"/>
              <a:t>) </a:t>
            </a:r>
            <a:r>
              <a:rPr lang="en-US" sz="1800" b="0" dirty="0" smtClean="0"/>
              <a:t>is an RNA molecule encoding a chemical "blueprint" for a protein.</a:t>
            </a:r>
            <a:endParaRPr lang="en-US" sz="1800" b="0" dirty="0"/>
          </a:p>
        </p:txBody>
      </p:sp>
      <p:sp>
        <p:nvSpPr>
          <p:cNvPr id="7" name="Rectangle 6"/>
          <p:cNvSpPr/>
          <p:nvPr/>
        </p:nvSpPr>
        <p:spPr>
          <a:xfrm>
            <a:off x="3347645" y="457200"/>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28600" y="838200"/>
            <a:ext cx="6019800" cy="4175125"/>
          </a:xfrm>
        </p:spPr>
        <p:txBody>
          <a:bodyPr/>
          <a:lstStyle/>
          <a:p>
            <a:pPr algn="just">
              <a:buFont typeface="Verdana" charset="0"/>
              <a:buAutoNum type="arabicPeriod"/>
            </a:pPr>
            <a:r>
              <a:rPr lang="en-US" sz="1800" dirty="0" smtClean="0"/>
              <a:t>The DNA consists of </a:t>
            </a:r>
            <a:r>
              <a:rPr lang="en-US" sz="1800" b="1" dirty="0" smtClean="0"/>
              <a:t>2 polynucleotide chains </a:t>
            </a:r>
            <a:r>
              <a:rPr lang="en-US" sz="1800" dirty="0" smtClean="0"/>
              <a:t>forming a clockwise double </a:t>
            </a:r>
            <a:r>
              <a:rPr lang="en-GB" sz="1800" dirty="0" smtClean="0"/>
              <a:t>helix.</a:t>
            </a:r>
            <a:endParaRPr lang="el-GR" sz="1800" dirty="0" smtClean="0"/>
          </a:p>
          <a:p>
            <a:pPr algn="just">
              <a:buFont typeface="Verdana" charset="0"/>
              <a:buAutoNum type="arabicPeriod"/>
            </a:pPr>
            <a:r>
              <a:rPr lang="en-US" sz="1800" dirty="0" smtClean="0"/>
              <a:t>Stable </a:t>
            </a:r>
            <a:r>
              <a:rPr lang="en-US" sz="1800" b="1" dirty="0" smtClean="0"/>
              <a:t>hydrophilic</a:t>
            </a:r>
            <a:r>
              <a:rPr lang="en-US" sz="1800" dirty="0" smtClean="0"/>
              <a:t> (negative charge) helix backbone of recurring of </a:t>
            </a:r>
            <a:r>
              <a:rPr lang="en-US" sz="1800" dirty="0" err="1" smtClean="0"/>
              <a:t>phosphogroup-deoxyribose</a:t>
            </a:r>
            <a:r>
              <a:rPr lang="en-US" sz="1800" dirty="0" smtClean="0"/>
              <a:t> molecules  joined by </a:t>
            </a:r>
            <a:r>
              <a:rPr lang="en-US" sz="1800" dirty="0" err="1" smtClean="0"/>
              <a:t>phosphodiester</a:t>
            </a:r>
            <a:r>
              <a:rPr lang="en-US" sz="1800" dirty="0" smtClean="0"/>
              <a:t> bond to the exterior of the molecule and </a:t>
            </a:r>
            <a:r>
              <a:rPr lang="en-US" sz="1800" b="1" dirty="0" smtClean="0"/>
              <a:t>hydrophobic bases </a:t>
            </a:r>
            <a:r>
              <a:rPr lang="en-US" sz="1800" dirty="0" smtClean="0"/>
              <a:t>to the interior of the helix.</a:t>
            </a:r>
            <a:endParaRPr lang="el-GR" sz="1800" b="1" dirty="0" smtClean="0"/>
          </a:p>
          <a:p>
            <a:pPr algn="just">
              <a:buFont typeface="Verdana" charset="0"/>
              <a:buAutoNum type="arabicPeriod"/>
            </a:pPr>
            <a:r>
              <a:rPr lang="en-US" sz="1800" b="1" dirty="0" smtClean="0"/>
              <a:t>Supplementary</a:t>
            </a:r>
            <a:r>
              <a:rPr lang="en-US" sz="1800" dirty="0" smtClean="0"/>
              <a:t> rule (A-T, C-G): Hydrogen bonds stabilize the structure of DNA. </a:t>
            </a:r>
            <a:endParaRPr lang="el-GR" sz="1800" dirty="0" smtClean="0"/>
          </a:p>
          <a:p>
            <a:pPr algn="just">
              <a:buFont typeface="Verdana" charset="0"/>
              <a:buAutoNum type="arabicPeriod"/>
            </a:pPr>
            <a:r>
              <a:rPr lang="en-US" sz="1800" dirty="0" smtClean="0"/>
              <a:t>Chain </a:t>
            </a:r>
            <a:r>
              <a:rPr lang="en-US" sz="1800" dirty="0" err="1" smtClean="0"/>
              <a:t>complementarity</a:t>
            </a:r>
            <a:r>
              <a:rPr lang="en-US" sz="1800" dirty="0" smtClean="0"/>
              <a:t> states that the sequence of one determines that of the other, property important for the preservation and transmission of genetic information by complementary chain synthesis by using each of the original strands to form </a:t>
            </a:r>
            <a:r>
              <a:rPr lang="en-US" sz="1800" b="1" dirty="0" smtClean="0"/>
              <a:t>2 identical DNA molecules</a:t>
            </a:r>
            <a:r>
              <a:rPr lang="en-US" sz="1800" dirty="0" smtClean="0"/>
              <a:t>.</a:t>
            </a:r>
            <a:endParaRPr lang="el-GR" sz="1800" b="1" dirty="0" smtClean="0"/>
          </a:p>
          <a:p>
            <a:pPr algn="just">
              <a:buFont typeface="Verdana" charset="0"/>
              <a:buAutoNum type="arabicPeriod"/>
            </a:pPr>
            <a:r>
              <a:rPr lang="en-US" sz="1800" b="1" dirty="0" smtClean="0"/>
              <a:t>Direction</a:t>
            </a:r>
            <a:r>
              <a:rPr lang="en-US" sz="1800" dirty="0" smtClean="0"/>
              <a:t> of each chain is </a:t>
            </a:r>
            <a:r>
              <a:rPr lang="en-US" sz="1800" b="1" dirty="0" smtClean="0"/>
              <a:t>5’-3’ </a:t>
            </a:r>
            <a:r>
              <a:rPr lang="en-US" sz="1800" dirty="0" smtClean="0"/>
              <a:t>but they are </a:t>
            </a:r>
            <a:r>
              <a:rPr lang="en-US" sz="1800" b="1" dirty="0" err="1" smtClean="0"/>
              <a:t>antiparallel</a:t>
            </a:r>
            <a:r>
              <a:rPr lang="en-US" sz="1800" dirty="0" smtClean="0"/>
              <a:t> with each other (3’ end of one opposite of the 5’ end of the other).</a:t>
            </a:r>
            <a:endParaRPr lang="el-GR" sz="1800" dirty="0" smtClean="0"/>
          </a:p>
          <a:p>
            <a:pPr>
              <a:buFont typeface="Wingdings" charset="2"/>
              <a:buNone/>
            </a:pPr>
            <a:r>
              <a:rPr lang="el-GR" sz="1800" dirty="0"/>
              <a:t> </a:t>
            </a:r>
          </a:p>
        </p:txBody>
      </p:sp>
      <p:sp>
        <p:nvSpPr>
          <p:cNvPr id="11" name="Text Box 6"/>
          <p:cNvSpPr txBox="1">
            <a:spLocks noChangeArrowheads="1"/>
          </p:cNvSpPr>
          <p:nvPr/>
        </p:nvSpPr>
        <p:spPr bwMode="auto">
          <a:xfrm>
            <a:off x="1066800" y="228600"/>
            <a:ext cx="6712094" cy="461665"/>
          </a:xfrm>
          <a:prstGeom prst="rect">
            <a:avLst/>
          </a:prstGeom>
          <a:noFill/>
          <a:ln w="9525">
            <a:noFill/>
            <a:miter lim="800000"/>
            <a:headEnd/>
            <a:tailEnd/>
          </a:ln>
          <a:effectLst/>
        </p:spPr>
        <p:txBody>
          <a:bodyPr wrap="none">
            <a:spAutoFit/>
          </a:bodyPr>
          <a:lstStyle/>
          <a:p>
            <a:r>
              <a:rPr lang="en-US" sz="2400" cap="all" dirty="0" smtClean="0"/>
              <a:t>T</a:t>
            </a:r>
            <a:r>
              <a:rPr lang="en-GB" sz="2400" cap="all" dirty="0" smtClean="0"/>
              <a:t>he model of the double helix</a:t>
            </a:r>
            <a:r>
              <a:rPr lang="el-GR" sz="2400" b="1" dirty="0" smtClean="0"/>
              <a:t> </a:t>
            </a:r>
            <a:r>
              <a:rPr lang="en-GB" sz="2400" b="1" dirty="0" smtClean="0"/>
              <a:t>of</a:t>
            </a:r>
            <a:r>
              <a:rPr lang="el-GR" sz="2400" b="1" dirty="0" smtClean="0"/>
              <a:t> </a:t>
            </a:r>
            <a:r>
              <a:rPr lang="en-US" sz="2400" b="1" dirty="0" smtClean="0"/>
              <a:t>DNA</a:t>
            </a:r>
            <a:endParaRPr lang="el-GR" sz="2400" b="1" dirty="0"/>
          </a:p>
        </p:txBody>
      </p:sp>
      <p:pic>
        <p:nvPicPr>
          <p:cNvPr id="13" name="Picture 5" descr="Double helix"/>
          <p:cNvPicPr>
            <a:picLocks noChangeAspect="1" noChangeArrowheads="1"/>
          </p:cNvPicPr>
          <p:nvPr/>
        </p:nvPicPr>
        <p:blipFill>
          <a:blip r:embed="rId2" cstate="print"/>
          <a:srcRect/>
          <a:stretch>
            <a:fillRect/>
          </a:stretch>
        </p:blipFill>
        <p:spPr bwMode="auto">
          <a:xfrm>
            <a:off x="6400800" y="1196975"/>
            <a:ext cx="2555875" cy="4462463"/>
          </a:xfrm>
          <a:prstGeom prst="rect">
            <a:avLst/>
          </a:prstGeom>
          <a:noFill/>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descr="180px-3d_tRNA"/>
          <p:cNvPicPr>
            <a:picLocks noChangeAspect="1" noChangeArrowheads="1"/>
          </p:cNvPicPr>
          <p:nvPr/>
        </p:nvPicPr>
        <p:blipFill>
          <a:blip r:embed="rId2" cstate="print"/>
          <a:srcRect/>
          <a:stretch>
            <a:fillRect/>
          </a:stretch>
        </p:blipFill>
        <p:spPr bwMode="auto">
          <a:xfrm>
            <a:off x="6477000" y="1371600"/>
            <a:ext cx="2286000" cy="2273300"/>
          </a:xfrm>
          <a:prstGeom prst="rect">
            <a:avLst/>
          </a:prstGeom>
          <a:noFill/>
          <a:ln w="9525">
            <a:noFill/>
            <a:miter lim="800000"/>
            <a:headEnd/>
            <a:tailEnd/>
          </a:ln>
        </p:spPr>
      </p:pic>
      <p:sp>
        <p:nvSpPr>
          <p:cNvPr id="6" name="Rectangle 5"/>
          <p:cNvSpPr/>
          <p:nvPr/>
        </p:nvSpPr>
        <p:spPr>
          <a:xfrm>
            <a:off x="685800" y="1247760"/>
            <a:ext cx="5562600" cy="2562240"/>
          </a:xfrm>
          <a:prstGeom prst="rect">
            <a:avLst/>
          </a:prstGeom>
        </p:spPr>
        <p:txBody>
          <a:bodyPr wrap="square">
            <a:spAutoFit/>
          </a:bodyPr>
          <a:lstStyle/>
          <a:p>
            <a:pPr algn="just">
              <a:lnSpc>
                <a:spcPct val="150000"/>
              </a:lnSpc>
            </a:pPr>
            <a:r>
              <a:rPr lang="en-US" sz="1800" b="0" dirty="0" smtClean="0"/>
              <a:t>Small RNA chain (73-93 nucleotides) carrying a specific amino acid to a newly synthesized polypeptide chain, at the ribosomal position of the protein synthesis, during translation.</a:t>
            </a:r>
          </a:p>
          <a:p>
            <a:pPr algn="just">
              <a:lnSpc>
                <a:spcPct val="150000"/>
              </a:lnSpc>
            </a:pPr>
            <a:r>
              <a:rPr lang="en-US" sz="1800" b="0" dirty="0" smtClean="0"/>
              <a:t>It has a 3’ end for covalent attachment of amino acids catalyzed by an </a:t>
            </a:r>
            <a:r>
              <a:rPr lang="en-US" sz="1800" b="0" dirty="0" err="1" smtClean="0"/>
              <a:t>aminoacyl-tRNA</a:t>
            </a:r>
            <a:r>
              <a:rPr lang="en-US" sz="1800" b="0" dirty="0" smtClean="0"/>
              <a:t> </a:t>
            </a:r>
            <a:r>
              <a:rPr lang="en-US" sz="1800" b="0" dirty="0" err="1" smtClean="0"/>
              <a:t>synthase</a:t>
            </a:r>
            <a:r>
              <a:rPr lang="en-US" sz="1800" b="0" dirty="0" smtClean="0"/>
              <a:t>.</a:t>
            </a:r>
            <a:endParaRPr lang="el-GR" sz="1800" b="0" dirty="0" smtClean="0"/>
          </a:p>
        </p:txBody>
      </p:sp>
      <p:sp>
        <p:nvSpPr>
          <p:cNvPr id="7" name="Rectangle 6"/>
          <p:cNvSpPr/>
          <p:nvPr/>
        </p:nvSpPr>
        <p:spPr>
          <a:xfrm>
            <a:off x="685800" y="3733800"/>
            <a:ext cx="7924800" cy="2562240"/>
          </a:xfrm>
          <a:prstGeom prst="rect">
            <a:avLst/>
          </a:prstGeom>
        </p:spPr>
        <p:txBody>
          <a:bodyPr wrap="square">
            <a:spAutoFit/>
          </a:bodyPr>
          <a:lstStyle/>
          <a:p>
            <a:pPr algn="just">
              <a:lnSpc>
                <a:spcPct val="150000"/>
              </a:lnSpc>
            </a:pPr>
            <a:r>
              <a:rPr lang="en-US" sz="1800" b="0" dirty="0" smtClean="0"/>
              <a:t>It also contains a three-base region called the </a:t>
            </a:r>
            <a:r>
              <a:rPr lang="en-US" sz="1800" b="0" dirty="0" err="1" smtClean="0"/>
              <a:t>anticodon</a:t>
            </a:r>
            <a:r>
              <a:rPr lang="en-US" sz="1800" b="0" dirty="0" smtClean="0"/>
              <a:t> corresponding each time to the three bases of the </a:t>
            </a:r>
            <a:r>
              <a:rPr lang="en-US" sz="1800" b="0" dirty="0" err="1" smtClean="0"/>
              <a:t>codon</a:t>
            </a:r>
            <a:r>
              <a:rPr lang="en-US" sz="1800" b="0" dirty="0" smtClean="0"/>
              <a:t> in the mRNA.</a:t>
            </a:r>
          </a:p>
          <a:p>
            <a:pPr algn="just">
              <a:lnSpc>
                <a:spcPct val="150000"/>
              </a:lnSpc>
            </a:pPr>
            <a:r>
              <a:rPr lang="en-US" sz="1800" b="0" dirty="0" smtClean="0"/>
              <a:t>Each </a:t>
            </a:r>
            <a:r>
              <a:rPr lang="en-US" sz="1800" b="0" dirty="0" err="1" smtClean="0"/>
              <a:t>tRNA</a:t>
            </a:r>
            <a:r>
              <a:rPr lang="en-US" sz="1800" b="0" dirty="0" smtClean="0"/>
              <a:t> molecule can be linked to only one type of amino acid, but because the genetic code contains multiple </a:t>
            </a:r>
            <a:r>
              <a:rPr lang="en-US" sz="1800" b="0" dirty="0" err="1" smtClean="0"/>
              <a:t>codons</a:t>
            </a:r>
            <a:r>
              <a:rPr lang="en-US" sz="1800" b="0" dirty="0" smtClean="0"/>
              <a:t> that define the same amino acid, </a:t>
            </a:r>
            <a:r>
              <a:rPr lang="en-US" sz="1800" b="0" dirty="0" err="1" smtClean="0"/>
              <a:t>tRNA</a:t>
            </a:r>
            <a:r>
              <a:rPr lang="en-US" sz="1800" b="0" dirty="0" smtClean="0"/>
              <a:t> molecules carrying different </a:t>
            </a:r>
            <a:r>
              <a:rPr lang="en-US" sz="1800" b="0" dirty="0" err="1" smtClean="0"/>
              <a:t>anticodons</a:t>
            </a:r>
            <a:r>
              <a:rPr lang="en-US" sz="1800" b="0" dirty="0" smtClean="0"/>
              <a:t> may also carry the same amino acid.</a:t>
            </a:r>
            <a:endParaRPr lang="en-US" sz="1800" b="0" dirty="0"/>
          </a:p>
        </p:txBody>
      </p:sp>
      <p:sp>
        <p:nvSpPr>
          <p:cNvPr id="8" name="Rectangle 7"/>
          <p:cNvSpPr/>
          <p:nvPr/>
        </p:nvSpPr>
        <p:spPr>
          <a:xfrm>
            <a:off x="1066800" y="70247"/>
            <a:ext cx="7010400" cy="615553"/>
          </a:xfrm>
          <a:prstGeom prst="rect">
            <a:avLst/>
          </a:prstGeom>
        </p:spPr>
        <p:txBody>
          <a:bodyPr wrap="square">
            <a:spAutoFit/>
          </a:bodyPr>
          <a:lstStyle/>
          <a:p>
            <a:pPr algn="just">
              <a:lnSpc>
                <a:spcPct val="150000"/>
              </a:lnSpc>
            </a:pPr>
            <a:r>
              <a:rPr lang="el-GR" sz="2400" dirty="0" smtClean="0"/>
              <a:t>T</a:t>
            </a:r>
            <a:r>
              <a:rPr lang="en-GB" sz="2400" dirty="0" smtClean="0"/>
              <a:t>RANSFER</a:t>
            </a:r>
            <a:r>
              <a:rPr lang="el-GR" sz="2400" dirty="0" smtClean="0"/>
              <a:t> RNA </a:t>
            </a:r>
            <a:r>
              <a:rPr lang="en-US" sz="2400" dirty="0" smtClean="0"/>
              <a:t>(</a:t>
            </a:r>
            <a:r>
              <a:rPr lang="en-US" sz="2400" dirty="0" err="1" smtClean="0"/>
              <a:t>tRNA</a:t>
            </a:r>
            <a:r>
              <a:rPr lang="en-US" sz="2400" dirty="0" smtClean="0"/>
              <a:t>)</a:t>
            </a:r>
            <a:r>
              <a:rPr lang="el-GR" sz="2400" dirty="0" smtClean="0"/>
              <a:t>  </a:t>
            </a:r>
            <a:endParaRPr lang="en-US" sz="2400" dirty="0" smtClean="0"/>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3" descr="180px-Schema_ARNt_448_658"/>
          <p:cNvPicPr>
            <a:picLocks noChangeAspect="1" noChangeArrowheads="1"/>
          </p:cNvPicPr>
          <p:nvPr/>
        </p:nvPicPr>
        <p:blipFill>
          <a:blip r:embed="rId2" cstate="print"/>
          <a:srcRect t="3386" b="9069"/>
          <a:stretch>
            <a:fillRect/>
          </a:stretch>
        </p:blipFill>
        <p:spPr bwMode="auto">
          <a:xfrm>
            <a:off x="6705600" y="-38100"/>
            <a:ext cx="1790700" cy="2298700"/>
          </a:xfrm>
          <a:prstGeom prst="rect">
            <a:avLst/>
          </a:prstGeom>
          <a:noFill/>
          <a:ln w="9525">
            <a:noFill/>
            <a:miter lim="800000"/>
            <a:headEnd/>
            <a:tailEnd/>
          </a:ln>
        </p:spPr>
      </p:pic>
      <p:sp>
        <p:nvSpPr>
          <p:cNvPr id="4" name="Rectangle 3"/>
          <p:cNvSpPr/>
          <p:nvPr/>
        </p:nvSpPr>
        <p:spPr>
          <a:xfrm>
            <a:off x="457200" y="2049819"/>
            <a:ext cx="8077200" cy="4985981"/>
          </a:xfrm>
          <a:prstGeom prst="rect">
            <a:avLst/>
          </a:prstGeom>
        </p:spPr>
        <p:txBody>
          <a:bodyPr wrap="square">
            <a:spAutoFit/>
          </a:bodyPr>
          <a:lstStyle/>
          <a:p>
            <a:pPr algn="just"/>
            <a:r>
              <a:rPr lang="en-US" sz="1800" b="0" dirty="0" smtClean="0">
                <a:solidFill>
                  <a:srgbClr val="000000"/>
                </a:solidFill>
              </a:rPr>
              <a:t>The CCA tail is cytosine-cytosine-adenine sequence at the 3’ end of the </a:t>
            </a:r>
            <a:r>
              <a:rPr lang="en-US" sz="1800" b="0" dirty="0" err="1" smtClean="0">
                <a:solidFill>
                  <a:srgbClr val="000000"/>
                </a:solidFill>
              </a:rPr>
              <a:t>tRNA</a:t>
            </a:r>
            <a:r>
              <a:rPr lang="en-US" sz="1800" b="0" dirty="0" smtClean="0">
                <a:solidFill>
                  <a:srgbClr val="000000"/>
                </a:solidFill>
              </a:rPr>
              <a:t> molecule. The amino acid loaded onto the </a:t>
            </a:r>
            <a:r>
              <a:rPr lang="en-US" sz="1800" b="0" dirty="0" err="1" smtClean="0">
                <a:solidFill>
                  <a:srgbClr val="000000"/>
                </a:solidFill>
              </a:rPr>
              <a:t>tRNA</a:t>
            </a:r>
            <a:r>
              <a:rPr lang="en-US" sz="1800" b="0" dirty="0" smtClean="0">
                <a:solidFill>
                  <a:srgbClr val="000000"/>
                </a:solidFill>
              </a:rPr>
              <a:t> by </a:t>
            </a:r>
            <a:r>
              <a:rPr lang="en-US" sz="1800" b="0" dirty="0" err="1" smtClean="0">
                <a:solidFill>
                  <a:srgbClr val="000000"/>
                </a:solidFill>
              </a:rPr>
              <a:t>aminoacyl-tRNA</a:t>
            </a:r>
            <a:r>
              <a:rPr lang="en-US" sz="1800" b="0" dirty="0" smtClean="0">
                <a:solidFill>
                  <a:srgbClr val="000000"/>
                </a:solidFill>
              </a:rPr>
              <a:t> </a:t>
            </a:r>
            <a:r>
              <a:rPr lang="en-US" sz="1800" b="0" dirty="0" err="1" smtClean="0">
                <a:solidFill>
                  <a:srgbClr val="000000"/>
                </a:solidFill>
              </a:rPr>
              <a:t>synthetases</a:t>
            </a:r>
            <a:r>
              <a:rPr lang="en-US" sz="1800" b="0" dirty="0" smtClean="0">
                <a:solidFill>
                  <a:srgbClr val="000000"/>
                </a:solidFill>
              </a:rPr>
              <a:t> to form </a:t>
            </a:r>
            <a:r>
              <a:rPr lang="en-US" sz="1800" b="0" dirty="0" err="1" smtClean="0">
                <a:solidFill>
                  <a:srgbClr val="000000"/>
                </a:solidFill>
              </a:rPr>
              <a:t>aminoacyl-tRNA</a:t>
            </a:r>
            <a:r>
              <a:rPr lang="en-US" sz="1800" b="0" dirty="0" smtClean="0">
                <a:solidFill>
                  <a:srgbClr val="000000"/>
                </a:solidFill>
              </a:rPr>
              <a:t>, is covalently bonded to the 3'-hydroxyl group on the CCA tail. This sequence is important for the recognition of the </a:t>
            </a:r>
            <a:r>
              <a:rPr lang="en-US" sz="1800" b="0" dirty="0" err="1" smtClean="0">
                <a:solidFill>
                  <a:srgbClr val="000000"/>
                </a:solidFill>
              </a:rPr>
              <a:t>tRNA</a:t>
            </a:r>
            <a:r>
              <a:rPr lang="en-US" sz="1800" b="0" dirty="0" smtClean="0">
                <a:solidFill>
                  <a:srgbClr val="000000"/>
                </a:solidFill>
              </a:rPr>
              <a:t> by enzymes critical in translation. </a:t>
            </a:r>
            <a:endParaRPr lang="en-US" sz="1800" b="0" dirty="0" smtClean="0"/>
          </a:p>
          <a:p>
            <a:pPr algn="just"/>
            <a:r>
              <a:rPr lang="en-US" sz="1800" b="0" dirty="0" smtClean="0">
                <a:solidFill>
                  <a:srgbClr val="000000"/>
                </a:solidFill>
              </a:rPr>
              <a:t>In most prokaryotic and eukaryotic </a:t>
            </a:r>
            <a:r>
              <a:rPr lang="en-US" sz="1800" b="0" dirty="0" err="1" smtClean="0">
                <a:solidFill>
                  <a:srgbClr val="000000"/>
                </a:solidFill>
              </a:rPr>
              <a:t>tRNAs</a:t>
            </a:r>
            <a:r>
              <a:rPr lang="en-US" sz="1800" b="0" dirty="0" smtClean="0">
                <a:solidFill>
                  <a:srgbClr val="000000"/>
                </a:solidFill>
              </a:rPr>
              <a:t>, the CCA sequence is added during processing and therefore does not appear in the </a:t>
            </a:r>
            <a:r>
              <a:rPr lang="en-US" sz="1800" b="0" dirty="0" err="1" smtClean="0">
                <a:solidFill>
                  <a:srgbClr val="000000"/>
                </a:solidFill>
              </a:rPr>
              <a:t>tRNA</a:t>
            </a:r>
            <a:r>
              <a:rPr lang="en-US" sz="1800" b="0" dirty="0" smtClean="0">
                <a:solidFill>
                  <a:srgbClr val="000000"/>
                </a:solidFill>
              </a:rPr>
              <a:t> gene.</a:t>
            </a:r>
            <a:endParaRPr lang="en-US" sz="1800" b="0" dirty="0" smtClean="0"/>
          </a:p>
          <a:p>
            <a:pPr algn="just"/>
            <a:r>
              <a:rPr lang="en-US" sz="1800" b="0" dirty="0" smtClean="0"/>
              <a:t>The D arm is a 4 to 6bp stem ending in a loop that often contains </a:t>
            </a:r>
            <a:r>
              <a:rPr lang="en-US" sz="1800" b="0" dirty="0" err="1" smtClean="0"/>
              <a:t>dihydrouracil</a:t>
            </a:r>
            <a:r>
              <a:rPr lang="en-US" sz="1800" b="0" dirty="0" smtClean="0"/>
              <a:t>.</a:t>
            </a:r>
          </a:p>
          <a:p>
            <a:pPr algn="just"/>
            <a:r>
              <a:rPr lang="en-US" sz="1800" b="0" dirty="0" smtClean="0">
                <a:solidFill>
                  <a:srgbClr val="000000"/>
                </a:solidFill>
              </a:rPr>
              <a:t>The </a:t>
            </a:r>
            <a:r>
              <a:rPr lang="en-US" sz="1800" b="0" dirty="0" err="1" smtClean="0">
                <a:solidFill>
                  <a:srgbClr val="000000"/>
                </a:solidFill>
              </a:rPr>
              <a:t>anticodon</a:t>
            </a:r>
            <a:r>
              <a:rPr lang="en-US" sz="1800" b="0" dirty="0" smtClean="0">
                <a:solidFill>
                  <a:srgbClr val="000000"/>
                </a:solidFill>
              </a:rPr>
              <a:t> arm is a </a:t>
            </a:r>
            <a:r>
              <a:rPr lang="en-US" sz="1800" b="0" dirty="0" smtClean="0"/>
              <a:t>5bp stem whose loop contains the </a:t>
            </a:r>
            <a:r>
              <a:rPr lang="en-US" sz="1800" b="0" dirty="0" err="1" smtClean="0"/>
              <a:t>anticodon</a:t>
            </a:r>
            <a:r>
              <a:rPr lang="en-GB" sz="1800" b="0" dirty="0" smtClean="0"/>
              <a:t>.</a:t>
            </a:r>
            <a:endParaRPr lang="el-GR" sz="1800" b="0" dirty="0" smtClean="0"/>
          </a:p>
          <a:p>
            <a:pPr algn="just"/>
            <a:r>
              <a:rPr lang="en-US" sz="1800" b="0" dirty="0" smtClean="0"/>
              <a:t>The T arm is a 4 to 5bp stem containing the sequence TΨC where </a:t>
            </a:r>
            <a:r>
              <a:rPr lang="en-US" sz="1800" b="0" dirty="0" err="1" smtClean="0"/>
              <a:t>Ψ</a:t>
            </a:r>
            <a:r>
              <a:rPr lang="en-US" sz="1800" b="0" dirty="0" smtClean="0"/>
              <a:t> is </a:t>
            </a:r>
            <a:r>
              <a:rPr lang="en-US" sz="1800" b="0" dirty="0" err="1" smtClean="0"/>
              <a:t>pseudouridine</a:t>
            </a:r>
            <a:r>
              <a:rPr lang="en-US" sz="1800" b="0" dirty="0" smtClean="0"/>
              <a:t>, a modified </a:t>
            </a:r>
            <a:r>
              <a:rPr lang="en-US" sz="1800" b="0" dirty="0" err="1" smtClean="0"/>
              <a:t>uridine</a:t>
            </a:r>
            <a:r>
              <a:rPr lang="en-US" sz="1800" b="0" dirty="0" smtClean="0"/>
              <a:t>.</a:t>
            </a:r>
          </a:p>
          <a:p>
            <a:pPr algn="just"/>
            <a:r>
              <a:rPr lang="en-GB" sz="1800" b="0" dirty="0" smtClean="0"/>
              <a:t>Modified bases, especially by </a:t>
            </a:r>
            <a:r>
              <a:rPr lang="en-GB" sz="1800" b="0" dirty="0" err="1" smtClean="0"/>
              <a:t>methylation</a:t>
            </a:r>
            <a:r>
              <a:rPr lang="en-GB" sz="1800" b="0" dirty="0" smtClean="0"/>
              <a:t>, occur in several positions throughout the </a:t>
            </a:r>
            <a:r>
              <a:rPr lang="en-GB" sz="1800" b="0" dirty="0" err="1" smtClean="0"/>
              <a:t>tRNA</a:t>
            </a:r>
            <a:r>
              <a:rPr lang="en-GB" sz="1800" b="0" dirty="0" smtClean="0"/>
              <a:t>. The first </a:t>
            </a:r>
            <a:r>
              <a:rPr lang="en-GB" sz="1800" b="0" dirty="0" err="1" smtClean="0"/>
              <a:t>anticodon</a:t>
            </a:r>
            <a:r>
              <a:rPr lang="en-GB" sz="1800" b="0" dirty="0" smtClean="0"/>
              <a:t> base is sometimes modified to </a:t>
            </a:r>
            <a:r>
              <a:rPr lang="en-GB" sz="1800" b="0" dirty="0" err="1" smtClean="0"/>
              <a:t>inosine</a:t>
            </a:r>
            <a:r>
              <a:rPr lang="en-GB" sz="1800" b="0" dirty="0" smtClean="0"/>
              <a:t> (derived from adenine) </a:t>
            </a:r>
            <a:r>
              <a:rPr lang="en-GB" sz="1800" b="0" dirty="0" err="1" smtClean="0"/>
              <a:t>pseudouridine</a:t>
            </a:r>
            <a:r>
              <a:rPr lang="en-GB" sz="1800" b="0" dirty="0" smtClean="0"/>
              <a:t> or </a:t>
            </a:r>
            <a:r>
              <a:rPr lang="en-GB" sz="1800" b="0" dirty="0" err="1" smtClean="0"/>
              <a:t>lysidine</a:t>
            </a:r>
            <a:r>
              <a:rPr lang="en-GB" sz="1800" b="0" dirty="0" smtClean="0"/>
              <a:t> </a:t>
            </a:r>
            <a:r>
              <a:rPr lang="en-US" sz="1800" b="0" dirty="0" smtClean="0">
                <a:solidFill>
                  <a:srgbClr val="000000"/>
                </a:solidFill>
              </a:rPr>
              <a:t>(derived from cytosine).</a:t>
            </a:r>
          </a:p>
          <a:p>
            <a:pPr algn="just"/>
            <a:endParaRPr lang="en-US" sz="1800" b="0" u="sng" baseline="30000" dirty="0" smtClean="0">
              <a:solidFill>
                <a:srgbClr val="000000"/>
              </a:solidFill>
              <a:hlinkClick r:id="rId3"/>
            </a:endParaRPr>
          </a:p>
          <a:p>
            <a:pPr algn="just"/>
            <a:endParaRPr lang="en-US" sz="1800" b="0" dirty="0" smtClean="0">
              <a:solidFill>
                <a:srgbClr val="000000"/>
              </a:solidFill>
            </a:endParaRPr>
          </a:p>
        </p:txBody>
      </p:sp>
      <p:sp>
        <p:nvSpPr>
          <p:cNvPr id="5" name="Rectangle 4"/>
          <p:cNvSpPr/>
          <p:nvPr/>
        </p:nvSpPr>
        <p:spPr>
          <a:xfrm>
            <a:off x="457200" y="889000"/>
            <a:ext cx="6324600" cy="1661993"/>
          </a:xfrm>
          <a:prstGeom prst="rect">
            <a:avLst/>
          </a:prstGeom>
        </p:spPr>
        <p:txBody>
          <a:bodyPr wrap="square">
            <a:spAutoFit/>
          </a:bodyPr>
          <a:lstStyle/>
          <a:p>
            <a:pPr algn="just"/>
            <a:r>
              <a:rPr lang="en-US" sz="1800" b="0" dirty="0" smtClean="0"/>
              <a:t>The acceptor stem is a 7- to 9-base pair (</a:t>
            </a:r>
            <a:r>
              <a:rPr lang="en-US" sz="1800" b="0" dirty="0" err="1" smtClean="0"/>
              <a:t>bp</a:t>
            </a:r>
            <a:r>
              <a:rPr lang="en-US" sz="1800" b="0" dirty="0" smtClean="0"/>
              <a:t>) stem made by the base pairing of the 5'-terminal nucleotide with the 3'-terminal nucleotide (which contains the CCA 3'-terminal group used to attach the amino acid). </a:t>
            </a:r>
            <a:endParaRPr lang="en-US" sz="1800" b="0" dirty="0" smtClean="0">
              <a:hlinkClick r:id="rId3"/>
            </a:endParaRPr>
          </a:p>
          <a:p>
            <a:pPr algn="just"/>
            <a:endParaRPr lang="en-US" sz="1800" b="0" baseline="30000" dirty="0" smtClean="0">
              <a:solidFill>
                <a:srgbClr val="000000"/>
              </a:solidFill>
            </a:endParaRPr>
          </a:p>
          <a:p>
            <a:pPr algn="just"/>
            <a:endParaRPr lang="en-US" sz="1800" dirty="0"/>
          </a:p>
        </p:txBody>
      </p:sp>
      <p:sp>
        <p:nvSpPr>
          <p:cNvPr id="6" name="Rectangle 5"/>
          <p:cNvSpPr/>
          <p:nvPr/>
        </p:nvSpPr>
        <p:spPr>
          <a:xfrm>
            <a:off x="1828800" y="152400"/>
            <a:ext cx="7010400" cy="615553"/>
          </a:xfrm>
          <a:prstGeom prst="rect">
            <a:avLst/>
          </a:prstGeom>
        </p:spPr>
        <p:txBody>
          <a:bodyPr wrap="square">
            <a:spAutoFit/>
          </a:bodyPr>
          <a:lstStyle/>
          <a:p>
            <a:pPr algn="just">
              <a:lnSpc>
                <a:spcPct val="150000"/>
              </a:lnSpc>
            </a:pPr>
            <a:r>
              <a:rPr lang="el-GR" sz="2400" dirty="0" smtClean="0"/>
              <a:t>T</a:t>
            </a:r>
            <a:r>
              <a:rPr lang="en-GB" sz="2400" dirty="0" smtClean="0"/>
              <a:t>RANSFER</a:t>
            </a:r>
            <a:r>
              <a:rPr lang="el-GR" sz="2400" dirty="0" smtClean="0"/>
              <a:t> RNA </a:t>
            </a:r>
            <a:r>
              <a:rPr lang="en-US" sz="2400" dirty="0" smtClean="0"/>
              <a:t>(</a:t>
            </a:r>
            <a:r>
              <a:rPr lang="en-US" sz="2400" dirty="0" err="1" smtClean="0"/>
              <a:t>tRNA</a:t>
            </a:r>
            <a:r>
              <a:rPr lang="en-US" sz="2400" dirty="0" smtClean="0"/>
              <a:t>)</a:t>
            </a:r>
            <a:r>
              <a:rPr lang="el-GR" sz="2400" dirty="0" smtClean="0"/>
              <a:t>  </a:t>
            </a:r>
            <a:endParaRPr lang="en-US" sz="2400" dirty="0" smtClean="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752600" y="3075057"/>
            <a:ext cx="6324600" cy="369332"/>
          </a:xfrm>
          <a:prstGeom prst="rect">
            <a:avLst/>
          </a:prstGeom>
        </p:spPr>
        <p:txBody>
          <a:bodyPr wrap="square">
            <a:spAutoFit/>
          </a:bodyPr>
          <a:lstStyle/>
          <a:p>
            <a:r>
              <a:rPr lang="en-US" sz="1800" dirty="0" smtClean="0"/>
              <a:t>https://</a:t>
            </a:r>
            <a:r>
              <a:rPr lang="en-US" sz="1800" dirty="0" err="1" smtClean="0"/>
              <a:t>www.youtube.com/watch?v</a:t>
            </a:r>
            <a:r>
              <a:rPr lang="en-US" sz="1800" dirty="0" smtClean="0"/>
              <a:t>=T54Akbu0ONU</a:t>
            </a:r>
            <a:endParaRPr lang="en-US" sz="1800" dirty="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2" descr="120px-RF00177"/>
          <p:cNvPicPr>
            <a:picLocks noChangeAspect="1" noChangeArrowheads="1"/>
          </p:cNvPicPr>
          <p:nvPr/>
        </p:nvPicPr>
        <p:blipFill>
          <a:blip r:embed="rId2" cstate="print"/>
          <a:srcRect/>
          <a:stretch>
            <a:fillRect/>
          </a:stretch>
        </p:blipFill>
        <p:spPr bwMode="auto">
          <a:xfrm>
            <a:off x="5473700" y="1435100"/>
            <a:ext cx="3441700" cy="3441700"/>
          </a:xfrm>
          <a:prstGeom prst="rect">
            <a:avLst/>
          </a:prstGeom>
          <a:noFill/>
          <a:ln w="9525">
            <a:noFill/>
            <a:miter lim="800000"/>
            <a:headEnd/>
            <a:tailEnd/>
          </a:ln>
        </p:spPr>
      </p:pic>
      <p:sp>
        <p:nvSpPr>
          <p:cNvPr id="50179" name="Rectangle 3"/>
          <p:cNvSpPr>
            <a:spLocks noChangeArrowheads="1"/>
          </p:cNvSpPr>
          <p:nvPr/>
        </p:nvSpPr>
        <p:spPr bwMode="auto">
          <a:xfrm>
            <a:off x="1466850" y="693003"/>
            <a:ext cx="6991350" cy="830997"/>
          </a:xfrm>
          <a:prstGeom prst="rect">
            <a:avLst/>
          </a:prstGeom>
          <a:noFill/>
          <a:ln w="9525">
            <a:noFill/>
            <a:miter lim="800000"/>
            <a:headEnd/>
            <a:tailEnd/>
          </a:ln>
        </p:spPr>
        <p:txBody>
          <a:bodyPr wrap="square" anchor="ctr">
            <a:spAutoFit/>
          </a:bodyPr>
          <a:lstStyle/>
          <a:p>
            <a:r>
              <a:rPr lang="el-GR" sz="2400" dirty="0" smtClean="0">
                <a:latin typeface="+mn-lt"/>
              </a:rPr>
              <a:t>R</a:t>
            </a:r>
            <a:r>
              <a:rPr lang="en-US" sz="2400" dirty="0" smtClean="0">
                <a:latin typeface="+mn-lt"/>
              </a:rPr>
              <a:t>IBOSOMAL</a:t>
            </a:r>
            <a:r>
              <a:rPr lang="el-GR" sz="2400" dirty="0" smtClean="0">
                <a:latin typeface="+mn-lt"/>
              </a:rPr>
              <a:t> </a:t>
            </a:r>
            <a:r>
              <a:rPr lang="el-GR" sz="2400" b="1" dirty="0">
                <a:latin typeface="+mn-lt"/>
              </a:rPr>
              <a:t>RNA</a:t>
            </a:r>
            <a:r>
              <a:rPr lang="el-GR" sz="2400" dirty="0">
                <a:latin typeface="+mn-lt"/>
              </a:rPr>
              <a:t> (rRNA)</a:t>
            </a:r>
            <a:endParaRPr lang="en-US" sz="2400" dirty="0" smtClean="0">
              <a:latin typeface="+mn-lt"/>
            </a:endParaRPr>
          </a:p>
          <a:p>
            <a:endParaRPr lang="en-US" sz="2400" dirty="0">
              <a:latin typeface="+mn-lt"/>
            </a:endParaRPr>
          </a:p>
        </p:txBody>
      </p:sp>
      <p:sp>
        <p:nvSpPr>
          <p:cNvPr id="50180" name="Rectangle 4"/>
          <p:cNvSpPr>
            <a:spLocks noChangeArrowheads="1"/>
          </p:cNvSpPr>
          <p:nvPr/>
        </p:nvSpPr>
        <p:spPr bwMode="auto">
          <a:xfrm>
            <a:off x="5867400" y="4254500"/>
            <a:ext cx="3200400" cy="338554"/>
          </a:xfrm>
          <a:prstGeom prst="rect">
            <a:avLst/>
          </a:prstGeom>
          <a:noFill/>
          <a:ln w="9525">
            <a:noFill/>
            <a:miter lim="800000"/>
            <a:headEnd/>
            <a:tailEnd/>
          </a:ln>
        </p:spPr>
        <p:txBody>
          <a:bodyPr wrap="square" anchor="ctr">
            <a:spAutoFit/>
          </a:bodyPr>
          <a:lstStyle/>
          <a:p>
            <a:r>
              <a:rPr lang="el-GR" sz="1600" b="0" dirty="0"/>
              <a:t>Small subunit ribosomal </a:t>
            </a:r>
            <a:r>
              <a:rPr lang="el-GR" sz="1600" b="0" dirty="0" smtClean="0"/>
              <a:t>RNA </a:t>
            </a:r>
            <a:endParaRPr lang="el-GR" sz="1600" b="0" dirty="0"/>
          </a:p>
        </p:txBody>
      </p:sp>
      <p:sp>
        <p:nvSpPr>
          <p:cNvPr id="6" name="Rectangle 5"/>
          <p:cNvSpPr/>
          <p:nvPr/>
        </p:nvSpPr>
        <p:spPr>
          <a:xfrm>
            <a:off x="1066800" y="1677665"/>
            <a:ext cx="4343400" cy="3808735"/>
          </a:xfrm>
          <a:prstGeom prst="rect">
            <a:avLst/>
          </a:prstGeom>
        </p:spPr>
        <p:txBody>
          <a:bodyPr wrap="square">
            <a:spAutoFit/>
          </a:bodyPr>
          <a:lstStyle/>
          <a:p>
            <a:pPr algn="just">
              <a:lnSpc>
                <a:spcPct val="150000"/>
              </a:lnSpc>
            </a:pPr>
            <a:r>
              <a:rPr lang="en-US" sz="1800" b="0" dirty="0" smtClean="0"/>
              <a:t>RNA synthesized in the nucleus by RNA polymerase I and is the central component of the ribosome, the protein-making machinery of all living cells.</a:t>
            </a:r>
          </a:p>
          <a:p>
            <a:pPr algn="just">
              <a:lnSpc>
                <a:spcPct val="150000"/>
              </a:lnSpc>
            </a:pPr>
            <a:r>
              <a:rPr lang="en-US" sz="1800" b="0" dirty="0" smtClean="0"/>
              <a:t>The function of </a:t>
            </a:r>
            <a:r>
              <a:rPr lang="en-US" sz="1800" b="0" dirty="0" err="1" smtClean="0"/>
              <a:t>rRNA</a:t>
            </a:r>
            <a:r>
              <a:rPr lang="en-US" sz="1800" b="0" dirty="0" smtClean="0"/>
              <a:t> is to provide a mechanism for the decoding of mRNA to amino acids and to interact with </a:t>
            </a:r>
            <a:r>
              <a:rPr lang="en-US" sz="1800" b="0" dirty="0" err="1" smtClean="0"/>
              <a:t>tRNAs</a:t>
            </a:r>
            <a:r>
              <a:rPr lang="en-US" sz="1800" b="0" dirty="0" smtClean="0"/>
              <a:t> during translation by providing </a:t>
            </a:r>
            <a:r>
              <a:rPr lang="en-US" sz="1800" b="0" dirty="0" err="1" smtClean="0"/>
              <a:t>peptidyl</a:t>
            </a:r>
            <a:r>
              <a:rPr lang="en-US" sz="1800" b="0" dirty="0" smtClean="0"/>
              <a:t> </a:t>
            </a:r>
            <a:r>
              <a:rPr lang="en-US" sz="1800" b="0" dirty="0" err="1" smtClean="0"/>
              <a:t>transferase</a:t>
            </a:r>
            <a:r>
              <a:rPr lang="en-US" sz="1800" b="0" dirty="0" smtClean="0"/>
              <a:t> activity.</a:t>
            </a:r>
            <a:endParaRPr lang="en-US" sz="1800" b="0" dirty="0">
              <a:latin typeface="+mn-lt"/>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533400" y="609600"/>
            <a:ext cx="3962400" cy="5055230"/>
          </a:xfrm>
          <a:prstGeom prst="rect">
            <a:avLst/>
          </a:prstGeom>
          <a:noFill/>
          <a:ln w="9525">
            <a:noFill/>
            <a:miter lim="800000"/>
            <a:headEnd/>
            <a:tailEnd/>
          </a:ln>
        </p:spPr>
        <p:txBody>
          <a:bodyPr wrap="square" anchor="ctr">
            <a:spAutoFit/>
          </a:bodyPr>
          <a:lstStyle/>
          <a:p>
            <a:pPr algn="just" eaLnBrk="0" hangingPunct="0">
              <a:lnSpc>
                <a:spcPct val="150000"/>
              </a:lnSpc>
            </a:pPr>
            <a:r>
              <a:rPr lang="en-US" sz="1800" b="0" dirty="0" smtClean="0"/>
              <a:t>It consists of two subunits, small and large (depending on how quickly they precipitate when subjected to centrifugation). </a:t>
            </a:r>
          </a:p>
          <a:p>
            <a:pPr algn="just" eaLnBrk="0" hangingPunct="0">
              <a:lnSpc>
                <a:spcPct val="150000"/>
              </a:lnSpc>
            </a:pPr>
            <a:r>
              <a:rPr lang="en-US" sz="1800" b="0" dirty="0" smtClean="0"/>
              <a:t>Between the small and large subunits, a groove is formed where the mRNA coding for the message to be translated is bound. </a:t>
            </a:r>
          </a:p>
          <a:p>
            <a:pPr algn="just" eaLnBrk="0" hangingPunct="0">
              <a:lnSpc>
                <a:spcPct val="150000"/>
              </a:lnSpc>
            </a:pPr>
            <a:r>
              <a:rPr lang="en-US" sz="1800" b="0" dirty="0" smtClean="0"/>
              <a:t>An mRNA can be translated simultaneously from multiple </a:t>
            </a:r>
            <a:r>
              <a:rPr lang="en-US" sz="1800" b="0" dirty="0" err="1" smtClean="0"/>
              <a:t>ribosomes</a:t>
            </a:r>
            <a:r>
              <a:rPr lang="en-US" sz="1800" b="0" dirty="0" smtClean="0"/>
              <a:t>.</a:t>
            </a:r>
          </a:p>
          <a:p>
            <a:pPr eaLnBrk="0" hangingPunct="0">
              <a:lnSpc>
                <a:spcPct val="150000"/>
              </a:lnSpc>
            </a:pPr>
            <a:endParaRPr lang="en-US" sz="1800" b="0" dirty="0" smtClean="0"/>
          </a:p>
        </p:txBody>
      </p:sp>
      <p:pic>
        <p:nvPicPr>
          <p:cNvPr id="51216" name="Picture 20" descr="Ribosome_structure_fixed"/>
          <p:cNvPicPr>
            <a:picLocks noChangeAspect="1" noChangeArrowheads="1"/>
          </p:cNvPicPr>
          <p:nvPr/>
        </p:nvPicPr>
        <p:blipFill>
          <a:blip r:embed="rId2" cstate="print"/>
          <a:srcRect/>
          <a:stretch>
            <a:fillRect/>
          </a:stretch>
        </p:blipFill>
        <p:spPr bwMode="auto">
          <a:xfrm>
            <a:off x="4634756" y="1219200"/>
            <a:ext cx="4356844" cy="2362200"/>
          </a:xfrm>
          <a:prstGeom prst="rect">
            <a:avLst/>
          </a:prstGeom>
          <a:noFill/>
          <a:ln w="9525">
            <a:noFill/>
            <a:miter lim="800000"/>
            <a:headEnd/>
            <a:tailEnd/>
          </a:ln>
        </p:spPr>
      </p:pic>
      <p:graphicFrame>
        <p:nvGraphicFramePr>
          <p:cNvPr id="7" name="Group 3"/>
          <p:cNvGraphicFramePr>
            <a:graphicFrameLocks noGrp="1"/>
          </p:cNvGraphicFramePr>
          <p:nvPr/>
        </p:nvGraphicFramePr>
        <p:xfrm>
          <a:off x="3200400" y="4949824"/>
          <a:ext cx="5714998" cy="1374776"/>
        </p:xfrm>
        <a:graphic>
          <a:graphicData uri="http://schemas.openxmlformats.org/drawingml/2006/table">
            <a:tbl>
              <a:tblPr/>
              <a:tblGrid>
                <a:gridCol w="1530803"/>
                <a:gridCol w="816428"/>
                <a:gridCol w="2086820"/>
                <a:gridCol w="1280947"/>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smtClean="0">
                          <a:ln>
                            <a:noFill/>
                          </a:ln>
                          <a:solidFill>
                            <a:schemeClr val="tx1"/>
                          </a:solidFill>
                          <a:effectLst/>
                          <a:latin typeface="Arial" charset="0"/>
                        </a:rPr>
                        <a:t>Type</a:t>
                      </a:r>
                      <a:endParaRPr kumimoji="0" lang="el-GR" sz="1600" b="0" i="0" u="none" strike="noStrike" cap="none" normalizeH="0" baseline="0" smtClean="0">
                        <a:ln>
                          <a:noFill/>
                        </a:ln>
                        <a:solidFill>
                          <a:schemeClr val="tx1"/>
                        </a:solidFill>
                        <a:effectLst/>
                        <a:latin typeface="Arial"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charset="0"/>
                        </a:rPr>
                        <a:t>Size</a:t>
                      </a:r>
                      <a:endParaRPr kumimoji="0" lang="el-GR" sz="1600" b="0" i="0" u="none" strike="noStrike" cap="none" normalizeH="0" baseline="0" dirty="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charset="0"/>
                        </a:rPr>
                        <a:t>Large subunit</a:t>
                      </a:r>
                      <a:endParaRPr kumimoji="0" lang="el-GR" sz="1600" b="0" i="0" u="none" strike="noStrike" cap="none" normalizeH="0" baseline="0" dirty="0" smtClean="0">
                        <a:ln>
                          <a:noFill/>
                        </a:ln>
                        <a:solidFill>
                          <a:schemeClr val="tx1"/>
                        </a:solidFill>
                        <a:effectLst/>
                        <a:latin typeface="Arial" charset="0"/>
                      </a:endParaRPr>
                    </a:p>
                  </a:txBody>
                  <a:tcPr anchor="ctr" horzOverflow="overflow">
                    <a:lnL>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1" i="0" u="none" strike="noStrike" cap="none" normalizeH="0" baseline="0" dirty="0" smtClean="0">
                          <a:ln>
                            <a:noFill/>
                          </a:ln>
                          <a:solidFill>
                            <a:schemeClr val="tx1"/>
                          </a:solidFill>
                          <a:effectLst/>
                          <a:latin typeface="Arial" charset="0"/>
                        </a:rPr>
                        <a:t>Small subunit</a:t>
                      </a:r>
                      <a:endParaRPr kumimoji="0" lang="el-GR" sz="1600" b="0" i="0" u="none" strike="noStrike" cap="none" normalizeH="0" baseline="0" dirty="0" smtClean="0">
                        <a:ln>
                          <a:noFill/>
                        </a:ln>
                        <a:solidFill>
                          <a:schemeClr val="tx1"/>
                        </a:solidFill>
                        <a:effectLst/>
                        <a:latin typeface="Arial" charset="0"/>
                      </a:endParaRPr>
                    </a:p>
                  </a:txBody>
                  <a:tcPr anchor="ctr" horzOverflow="overflow">
                    <a:lnL>
                      <a:noFill/>
                    </a:lnL>
                    <a:lnR cap="flat">
                      <a:noFill/>
                    </a:lnR>
                    <a:lnT cap="flat">
                      <a:noFill/>
                    </a:lnT>
                    <a:lnB>
                      <a:noFill/>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prokaryotic</a:t>
                      </a:r>
                    </a:p>
                  </a:txBody>
                  <a:tcPr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70S</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50S (5S, 23S)</a:t>
                      </a:r>
                    </a:p>
                  </a:txBody>
                  <a:tcPr anchor="ct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30S (16S)</a:t>
                      </a:r>
                    </a:p>
                  </a:txBody>
                  <a:tcPr anchor="ctr" horzOverflow="overflow">
                    <a:lnL>
                      <a:noFill/>
                    </a:lnL>
                    <a:lnR cap="flat">
                      <a:noFill/>
                    </a:lnR>
                    <a:lnT>
                      <a:noFill/>
                    </a:lnT>
                    <a:lnB>
                      <a:noFill/>
                    </a:lnB>
                    <a:lnTlToBr>
                      <a:noFill/>
                    </a:lnTlToBr>
                    <a:lnBlToTr>
                      <a:noFill/>
                    </a:lnBlToTr>
                    <a:noFill/>
                  </a:tcPr>
                </a:tc>
              </a:tr>
              <a:tr h="366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smtClean="0">
                          <a:ln>
                            <a:noFill/>
                          </a:ln>
                          <a:solidFill>
                            <a:schemeClr val="tx1"/>
                          </a:solidFill>
                          <a:effectLst/>
                          <a:latin typeface="Arial" charset="0"/>
                        </a:rPr>
                        <a:t>eukaryotic</a:t>
                      </a: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80S</a:t>
                      </a: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60S (5S, 5.8S, 28S)</a:t>
                      </a:r>
                    </a:p>
                  </a:txBody>
                  <a:tcPr anchor="ctr" horzOverflow="overflow">
                    <a:lnL>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600" b="0" i="0" u="none" strike="noStrike" cap="none" normalizeH="0" baseline="0" dirty="0" smtClean="0">
                          <a:ln>
                            <a:noFill/>
                          </a:ln>
                          <a:solidFill>
                            <a:schemeClr val="tx1"/>
                          </a:solidFill>
                          <a:effectLst/>
                          <a:latin typeface="Arial" charset="0"/>
                        </a:rPr>
                        <a:t>40S (18S)</a:t>
                      </a:r>
                    </a:p>
                  </a:txBody>
                  <a:tcPr anchor="ctr" horzOverflow="overflow">
                    <a:lnL>
                      <a:noFill/>
                    </a:lnL>
                    <a:lnR cap="flat">
                      <a:noFill/>
                    </a:lnR>
                    <a:lnT>
                      <a:noFill/>
                    </a:lnT>
                    <a:lnB cap="flat">
                      <a:noFill/>
                    </a:lnB>
                    <a:lnTlToBr>
                      <a:noFill/>
                    </a:lnTlToBr>
                    <a:lnBlToTr>
                      <a:noFill/>
                    </a:lnBlToTr>
                    <a:noFill/>
                  </a:tcPr>
                </a:tc>
              </a:tr>
            </a:tbl>
          </a:graphicData>
        </a:graphic>
      </p:graphicFrame>
      <p:sp>
        <p:nvSpPr>
          <p:cNvPr id="10" name="Rectangle 9"/>
          <p:cNvSpPr/>
          <p:nvPr/>
        </p:nvSpPr>
        <p:spPr>
          <a:xfrm>
            <a:off x="5454745" y="300335"/>
            <a:ext cx="1860455" cy="461665"/>
          </a:xfrm>
          <a:prstGeom prst="rect">
            <a:avLst/>
          </a:prstGeom>
        </p:spPr>
        <p:txBody>
          <a:bodyPr wrap="none">
            <a:spAutoFit/>
          </a:bodyPr>
          <a:lstStyle/>
          <a:p>
            <a:r>
              <a:rPr lang="en-GB" sz="2400" dirty="0" smtClean="0"/>
              <a:t>RIBOSOME</a:t>
            </a:r>
            <a:endParaRPr lang="en-US" sz="2400" dirty="0"/>
          </a:p>
        </p:txBody>
      </p:sp>
      <p:sp>
        <p:nvSpPr>
          <p:cNvPr id="11" name="Rectangle 10"/>
          <p:cNvSpPr/>
          <p:nvPr/>
        </p:nvSpPr>
        <p:spPr bwMode="auto">
          <a:xfrm>
            <a:off x="3200400" y="4953000"/>
            <a:ext cx="5562600" cy="1447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871538" y="3260725"/>
            <a:ext cx="7402512" cy="336550"/>
          </a:xfrm>
          <a:prstGeom prst="rect">
            <a:avLst/>
          </a:prstGeom>
          <a:noFill/>
          <a:ln w="9525">
            <a:noFill/>
            <a:miter lim="800000"/>
            <a:headEnd/>
            <a:tailEnd/>
          </a:ln>
        </p:spPr>
        <p:txBody>
          <a:bodyPr wrap="none">
            <a:spAutoFit/>
          </a:bodyPr>
          <a:lstStyle/>
          <a:p>
            <a:r>
              <a:rPr lang="el-GR" sz="1600" dirty="0"/>
              <a:t>http://telstar.ote.cmu.edu/Hughes/HughesArchive/tutorial/polypeptide/tutorial.swf</a:t>
            </a:r>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cstate="print"/>
          <a:srcRect/>
          <a:stretch>
            <a:fillRect/>
          </a:stretch>
        </p:blipFill>
        <p:spPr bwMode="auto">
          <a:xfrm>
            <a:off x="303213" y="965200"/>
            <a:ext cx="8535987" cy="4926013"/>
          </a:xfrm>
          <a:prstGeom prst="rect">
            <a:avLst/>
          </a:prstGeom>
          <a:noFill/>
          <a:ln w="9525">
            <a:noFill/>
            <a:miter lim="800000"/>
            <a:headEnd/>
            <a:tailEnd/>
          </a:ln>
        </p:spPr>
      </p:pic>
      <p:sp>
        <p:nvSpPr>
          <p:cNvPr id="3" name="Rectangle 2"/>
          <p:cNvSpPr/>
          <p:nvPr/>
        </p:nvSpPr>
        <p:spPr>
          <a:xfrm>
            <a:off x="304800" y="3032879"/>
            <a:ext cx="3352800" cy="2585323"/>
          </a:xfrm>
          <a:prstGeom prst="rect">
            <a:avLst/>
          </a:prstGeom>
        </p:spPr>
        <p:txBody>
          <a:bodyPr wrap="square">
            <a:spAutoFit/>
          </a:bodyPr>
          <a:lstStyle/>
          <a:p>
            <a:r>
              <a:rPr lang="en-US" sz="1800" dirty="0" smtClean="0"/>
              <a:t>Start: </a:t>
            </a:r>
            <a:r>
              <a:rPr lang="en-US" sz="1800" b="0" dirty="0" smtClean="0"/>
              <a:t>mRNA binds to a specific site of the ribosome. Protein synthesis begins after the ribosome localizes the start </a:t>
            </a:r>
            <a:r>
              <a:rPr lang="en-US" sz="1800" b="0" dirty="0" err="1" smtClean="0"/>
              <a:t>codon</a:t>
            </a:r>
            <a:r>
              <a:rPr lang="en-US" sz="1800" b="0" dirty="0" smtClean="0"/>
              <a:t> (AUG). Then the </a:t>
            </a:r>
            <a:r>
              <a:rPr lang="en-US" sz="1800" b="0" dirty="0" err="1" smtClean="0"/>
              <a:t>tRNA</a:t>
            </a:r>
            <a:r>
              <a:rPr lang="en-US" sz="1800" b="0" dirty="0" smtClean="0"/>
              <a:t> binds to an </a:t>
            </a:r>
            <a:r>
              <a:rPr lang="en-US" sz="1800" b="0" dirty="0" err="1" smtClean="0"/>
              <a:t>anticodon</a:t>
            </a:r>
            <a:r>
              <a:rPr lang="en-US" sz="1800" b="0" dirty="0" smtClean="0"/>
              <a:t> complementary to AUG, carrying the amino acid </a:t>
            </a:r>
            <a:r>
              <a:rPr lang="en-US" sz="1800" b="0" dirty="0" err="1" smtClean="0"/>
              <a:t>methionine</a:t>
            </a:r>
            <a:r>
              <a:rPr lang="en-US" sz="1800" b="0" dirty="0" smtClean="0"/>
              <a:t>.</a:t>
            </a:r>
            <a:endParaRPr lang="en-US" sz="1800" b="0" dirty="0">
              <a:latin typeface="+mn-lt"/>
              <a:ea typeface="Times New Roman" charset="0"/>
              <a:cs typeface="Times New Roman" charset="0"/>
            </a:endParaRPr>
          </a:p>
        </p:txBody>
      </p:sp>
      <p:sp>
        <p:nvSpPr>
          <p:cNvPr id="4" name="Rectangle 3"/>
          <p:cNvSpPr/>
          <p:nvPr/>
        </p:nvSpPr>
        <p:spPr>
          <a:xfrm>
            <a:off x="2167135" y="376535"/>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1" name="Picture 3"/>
          <p:cNvPicPr>
            <a:picLocks noChangeAspect="1" noChangeArrowheads="1"/>
          </p:cNvPicPr>
          <p:nvPr/>
        </p:nvPicPr>
        <p:blipFill>
          <a:blip r:embed="rId2" cstate="print"/>
          <a:srcRect/>
          <a:stretch>
            <a:fillRect/>
          </a:stretch>
        </p:blipFill>
        <p:spPr bwMode="auto">
          <a:xfrm>
            <a:off x="4788654" y="3124200"/>
            <a:ext cx="3974346" cy="3124200"/>
          </a:xfrm>
          <a:prstGeom prst="rect">
            <a:avLst/>
          </a:prstGeom>
          <a:noFill/>
          <a:ln w="9525">
            <a:noFill/>
            <a:miter lim="800000"/>
            <a:headEnd/>
            <a:tailEnd/>
          </a:ln>
        </p:spPr>
      </p:pic>
      <p:sp>
        <p:nvSpPr>
          <p:cNvPr id="4" name="Rectangle 3"/>
          <p:cNvSpPr/>
          <p:nvPr/>
        </p:nvSpPr>
        <p:spPr>
          <a:xfrm>
            <a:off x="533400" y="1019160"/>
            <a:ext cx="8153400" cy="2562240"/>
          </a:xfrm>
          <a:prstGeom prst="rect">
            <a:avLst/>
          </a:prstGeom>
        </p:spPr>
        <p:txBody>
          <a:bodyPr wrap="square">
            <a:spAutoFit/>
          </a:bodyPr>
          <a:lstStyle/>
          <a:p>
            <a:pPr algn="just">
              <a:lnSpc>
                <a:spcPct val="150000"/>
              </a:lnSpc>
            </a:pPr>
            <a:r>
              <a:rPr lang="en-US" sz="1800" b="0" dirty="0" smtClean="0"/>
              <a:t>The ribosome has 3 binding sites called A, P, and E.</a:t>
            </a:r>
          </a:p>
          <a:p>
            <a:pPr algn="just">
              <a:lnSpc>
                <a:spcPct val="150000"/>
              </a:lnSpc>
            </a:pPr>
            <a:r>
              <a:rPr lang="en-US" sz="1800" b="0" dirty="0" smtClean="0"/>
              <a:t>An </a:t>
            </a:r>
            <a:r>
              <a:rPr lang="en-US" sz="1800" b="0" dirty="0" err="1" smtClean="0"/>
              <a:t>aminoacyl-tRNA</a:t>
            </a:r>
            <a:r>
              <a:rPr lang="en-US" sz="1800" b="0" dirty="0" smtClean="0"/>
              <a:t> (a </a:t>
            </a:r>
            <a:r>
              <a:rPr lang="en-US" sz="1800" b="0" dirty="0" err="1" smtClean="0"/>
              <a:t>tRNA</a:t>
            </a:r>
            <a:r>
              <a:rPr lang="en-US" sz="1800" b="0" dirty="0" smtClean="0"/>
              <a:t> carrying an amino acid) binds to position A. The NH2-group of the amino acid of </a:t>
            </a:r>
            <a:r>
              <a:rPr lang="en-US" sz="1800" b="0" dirty="0" err="1" smtClean="0"/>
              <a:t>aminoacyl-tRNA</a:t>
            </a:r>
            <a:r>
              <a:rPr lang="en-US" sz="1800" b="0" dirty="0" smtClean="0"/>
              <a:t> interacts with the carboxyl group of the </a:t>
            </a:r>
            <a:r>
              <a:rPr lang="en-US" sz="1800" b="0" dirty="0" err="1" smtClean="0"/>
              <a:t>peptidyl-tRNA</a:t>
            </a:r>
            <a:r>
              <a:rPr lang="en-US" sz="1800" b="0" dirty="0" smtClean="0"/>
              <a:t> (located at position P), which contains the last amino acid of the growing strand.</a:t>
            </a:r>
            <a:endParaRPr lang="el-GR" sz="1800" b="0" dirty="0" smtClean="0"/>
          </a:p>
          <a:p>
            <a:pPr algn="just">
              <a:lnSpc>
                <a:spcPct val="150000"/>
              </a:lnSpc>
            </a:pPr>
            <a:endParaRPr lang="en-US" sz="1800" b="0" dirty="0"/>
          </a:p>
        </p:txBody>
      </p:sp>
      <p:sp>
        <p:nvSpPr>
          <p:cNvPr id="6" name="Rectangle 5"/>
          <p:cNvSpPr/>
          <p:nvPr/>
        </p:nvSpPr>
        <p:spPr>
          <a:xfrm>
            <a:off x="2687989" y="452735"/>
            <a:ext cx="1860455" cy="461665"/>
          </a:xfrm>
          <a:prstGeom prst="rect">
            <a:avLst/>
          </a:prstGeom>
        </p:spPr>
        <p:txBody>
          <a:bodyPr wrap="none">
            <a:spAutoFit/>
          </a:bodyPr>
          <a:lstStyle/>
          <a:p>
            <a:r>
              <a:rPr lang="en-GB" sz="2400" dirty="0" smtClean="0"/>
              <a:t>RIBOSOME</a:t>
            </a:r>
            <a:endParaRPr lang="en-US" sz="2400" dirty="0"/>
          </a:p>
        </p:txBody>
      </p:sp>
      <p:sp>
        <p:nvSpPr>
          <p:cNvPr id="7" name="Rectangle 6"/>
          <p:cNvSpPr/>
          <p:nvPr/>
        </p:nvSpPr>
        <p:spPr>
          <a:xfrm>
            <a:off x="533400" y="3124200"/>
            <a:ext cx="4572000" cy="2977739"/>
          </a:xfrm>
          <a:prstGeom prst="rect">
            <a:avLst/>
          </a:prstGeom>
        </p:spPr>
        <p:txBody>
          <a:bodyPr>
            <a:spAutoFit/>
          </a:bodyPr>
          <a:lstStyle/>
          <a:p>
            <a:pPr algn="just">
              <a:lnSpc>
                <a:spcPct val="150000"/>
              </a:lnSpc>
            </a:pPr>
            <a:r>
              <a:rPr lang="en-US" sz="1800" b="0" dirty="0" smtClean="0"/>
              <a:t>The </a:t>
            </a:r>
            <a:r>
              <a:rPr lang="en-US" sz="1800" b="0" dirty="0" err="1" smtClean="0"/>
              <a:t>tRNA</a:t>
            </a:r>
            <a:r>
              <a:rPr lang="en-US" sz="1800" b="0" dirty="0" smtClean="0"/>
              <a:t> that carried the last amino acid moves to position E, and the </a:t>
            </a:r>
            <a:r>
              <a:rPr lang="en-US" sz="1800" b="0" dirty="0" err="1" smtClean="0"/>
              <a:t>aminoacyl-tRNA</a:t>
            </a:r>
            <a:r>
              <a:rPr lang="en-US" sz="1800" b="0" dirty="0" smtClean="0"/>
              <a:t> becomes </a:t>
            </a:r>
            <a:r>
              <a:rPr lang="en-US" sz="1800" b="0" dirty="0" err="1" smtClean="0"/>
              <a:t>peptidyl-tRNA</a:t>
            </a:r>
            <a:r>
              <a:rPr lang="en-US" sz="1800" b="0" dirty="0" smtClean="0"/>
              <a:t>.</a:t>
            </a:r>
          </a:p>
          <a:p>
            <a:pPr algn="just">
              <a:lnSpc>
                <a:spcPct val="150000"/>
              </a:lnSpc>
            </a:pPr>
            <a:r>
              <a:rPr lang="en-US" sz="1800" b="0" dirty="0" smtClean="0"/>
              <a:t>A new </a:t>
            </a:r>
            <a:r>
              <a:rPr lang="en-US" sz="1800" b="0" dirty="0" err="1" smtClean="0"/>
              <a:t>tRNA</a:t>
            </a:r>
            <a:r>
              <a:rPr lang="en-US" sz="1800" b="0" dirty="0" smtClean="0"/>
              <a:t> is </a:t>
            </a:r>
            <a:r>
              <a:rPr lang="en-US" sz="1800" b="0" dirty="0" err="1" smtClean="0"/>
              <a:t>squized</a:t>
            </a:r>
            <a:r>
              <a:rPr lang="en-US" sz="1800" b="0" dirty="0" smtClean="0"/>
              <a:t> at the P site and the ribosome catalyzes the formation of a peptide bond between the 2 amino acids attached to the </a:t>
            </a:r>
            <a:r>
              <a:rPr lang="en-US" sz="1800" b="0" dirty="0" err="1" smtClean="0"/>
              <a:t>tRNAs</a:t>
            </a:r>
            <a:r>
              <a:rPr lang="en-US" sz="1800" b="0" dirty="0" smtClean="0"/>
              <a:t>.</a:t>
            </a:r>
            <a:endParaRPr lang="el-GR" sz="1800" b="0" dirty="0" smtClean="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6018" name="Picture 2" descr="06065_1"/>
          <p:cNvPicPr>
            <a:picLocks noChangeAspect="1" noChangeArrowheads="1"/>
          </p:cNvPicPr>
          <p:nvPr/>
        </p:nvPicPr>
        <p:blipFill>
          <a:blip r:embed="rId2" cstate="print"/>
          <a:srcRect/>
          <a:stretch>
            <a:fillRect/>
          </a:stretch>
        </p:blipFill>
        <p:spPr bwMode="auto">
          <a:xfrm>
            <a:off x="762000" y="457200"/>
            <a:ext cx="5384800" cy="6400800"/>
          </a:xfrm>
          <a:prstGeom prst="rect">
            <a:avLst/>
          </a:prstGeom>
          <a:noFill/>
          <a:ln w="9525">
            <a:noFill/>
            <a:miter lim="800000"/>
            <a:headEnd/>
            <a:tailEnd/>
          </a:ln>
        </p:spPr>
      </p:pic>
      <p:sp>
        <p:nvSpPr>
          <p:cNvPr id="3" name="Rectangle 2"/>
          <p:cNvSpPr/>
          <p:nvPr/>
        </p:nvSpPr>
        <p:spPr>
          <a:xfrm>
            <a:off x="4191000" y="1643166"/>
            <a:ext cx="4572000" cy="4224234"/>
          </a:xfrm>
          <a:prstGeom prst="rect">
            <a:avLst/>
          </a:prstGeom>
        </p:spPr>
        <p:txBody>
          <a:bodyPr>
            <a:spAutoFit/>
          </a:bodyPr>
          <a:lstStyle/>
          <a:p>
            <a:pPr>
              <a:lnSpc>
                <a:spcPct val="150000"/>
              </a:lnSpc>
            </a:pPr>
            <a:r>
              <a:rPr lang="en-US" sz="1800" dirty="0" smtClean="0"/>
              <a:t>Elongation: </a:t>
            </a:r>
            <a:r>
              <a:rPr lang="en-US" sz="1800" b="0" dirty="0" smtClean="0"/>
              <a:t>The first </a:t>
            </a:r>
            <a:r>
              <a:rPr lang="en-US" sz="1800" b="0" dirty="0" err="1" smtClean="0"/>
              <a:t>tRNA</a:t>
            </a:r>
            <a:r>
              <a:rPr lang="en-US" sz="1800" b="0" dirty="0" smtClean="0"/>
              <a:t> is followed by a second one with an </a:t>
            </a:r>
            <a:r>
              <a:rPr lang="en-US" sz="1800" b="0" dirty="0" err="1" smtClean="0"/>
              <a:t>anticodon</a:t>
            </a:r>
            <a:r>
              <a:rPr lang="en-US" sz="1800" b="0" dirty="0" smtClean="0"/>
              <a:t> complementary to the second </a:t>
            </a:r>
            <a:r>
              <a:rPr lang="en-US" sz="1800" b="0" dirty="0" err="1" smtClean="0"/>
              <a:t>codon</a:t>
            </a:r>
            <a:r>
              <a:rPr lang="en-US" sz="1800" b="0" dirty="0" smtClean="0"/>
              <a:t>. Its amino acid develops a peptide bond with </a:t>
            </a:r>
            <a:r>
              <a:rPr lang="en-US" sz="1800" b="0" dirty="0" err="1" smtClean="0"/>
              <a:t>methionine</a:t>
            </a:r>
            <a:r>
              <a:rPr lang="en-US" sz="1800" b="0" dirty="0" smtClean="0"/>
              <a:t>. The first </a:t>
            </a:r>
            <a:r>
              <a:rPr lang="en-US" sz="1800" b="0" dirty="0" err="1" smtClean="0"/>
              <a:t>tRNA</a:t>
            </a:r>
            <a:r>
              <a:rPr lang="en-US" sz="1800" b="0" dirty="0" smtClean="0"/>
              <a:t> is </a:t>
            </a:r>
            <a:r>
              <a:rPr lang="en-US" sz="1800" b="0" dirty="0" err="1" smtClean="0"/>
              <a:t>detouched</a:t>
            </a:r>
            <a:r>
              <a:rPr lang="en-US" sz="1800" b="0" dirty="0" smtClean="0"/>
              <a:t> from the </a:t>
            </a:r>
            <a:r>
              <a:rPr lang="en-US" sz="1800" b="0" dirty="0" err="1" smtClean="0"/>
              <a:t>methionine</a:t>
            </a:r>
            <a:r>
              <a:rPr lang="en-US" sz="1800" b="0" dirty="0" smtClean="0"/>
              <a:t> and moved towards the cytoplasm while the ribosome is shifted to the third </a:t>
            </a:r>
            <a:r>
              <a:rPr lang="en-US" sz="1800" b="0" dirty="0" err="1" smtClean="0"/>
              <a:t>codon</a:t>
            </a:r>
            <a:r>
              <a:rPr lang="en-US" sz="1800" b="0" dirty="0" smtClean="0"/>
              <a:t> whereby the position of first </a:t>
            </a:r>
            <a:r>
              <a:rPr lang="en-US" sz="1800" b="0" dirty="0" err="1" smtClean="0"/>
              <a:t>codon</a:t>
            </a:r>
            <a:r>
              <a:rPr lang="en-US" sz="1800" b="0" dirty="0" smtClean="0"/>
              <a:t> becomes occupied by the second that carries the </a:t>
            </a:r>
            <a:r>
              <a:rPr lang="en-US" sz="1800" b="0" dirty="0" err="1" smtClean="0"/>
              <a:t>dipeptide</a:t>
            </a:r>
            <a:r>
              <a:rPr lang="en-US" sz="1800" b="0" dirty="0" smtClean="0"/>
              <a:t>.</a:t>
            </a:r>
            <a:endParaRPr lang="en-US" sz="1800" b="0" dirty="0">
              <a:latin typeface="+mn-lt"/>
              <a:ea typeface="Times New Roman" charset="0"/>
              <a:cs typeface="Times New Roman" charset="0"/>
            </a:endParaRPr>
          </a:p>
        </p:txBody>
      </p:sp>
      <p:sp>
        <p:nvSpPr>
          <p:cNvPr id="4" name="Rectangle 3"/>
          <p:cNvSpPr/>
          <p:nvPr/>
        </p:nvSpPr>
        <p:spPr bwMode="auto">
          <a:xfrm>
            <a:off x="685800" y="6553200"/>
            <a:ext cx="5562600" cy="304800"/>
          </a:xfrm>
          <a:prstGeom prst="rect">
            <a:avLst/>
          </a:prstGeom>
          <a:solidFill>
            <a:srgbClr val="FFFFFF"/>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6" name="Rectangle 5"/>
          <p:cNvSpPr/>
          <p:nvPr/>
        </p:nvSpPr>
        <p:spPr>
          <a:xfrm>
            <a:off x="4795445" y="376535"/>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8066" name="Picture 2" descr="06066_2"/>
          <p:cNvPicPr>
            <a:picLocks noChangeAspect="1" noChangeArrowheads="1"/>
          </p:cNvPicPr>
          <p:nvPr/>
        </p:nvPicPr>
        <p:blipFill>
          <a:blip r:embed="rId3" cstate="print"/>
          <a:srcRect/>
          <a:stretch>
            <a:fillRect/>
          </a:stretch>
        </p:blipFill>
        <p:spPr bwMode="auto">
          <a:xfrm>
            <a:off x="685800" y="139700"/>
            <a:ext cx="5114925" cy="6400800"/>
          </a:xfrm>
          <a:prstGeom prst="rect">
            <a:avLst/>
          </a:prstGeom>
          <a:noFill/>
          <a:ln w="9525">
            <a:noFill/>
            <a:miter lim="800000"/>
            <a:headEnd/>
            <a:tailEnd/>
          </a:ln>
        </p:spPr>
      </p:pic>
      <p:sp>
        <p:nvSpPr>
          <p:cNvPr id="88068" name="Text Box 4"/>
          <p:cNvSpPr txBox="1">
            <a:spLocks noChangeArrowheads="1"/>
          </p:cNvSpPr>
          <p:nvPr/>
        </p:nvSpPr>
        <p:spPr bwMode="auto">
          <a:xfrm>
            <a:off x="3810000" y="4182070"/>
            <a:ext cx="4876800" cy="646331"/>
          </a:xfrm>
          <a:prstGeom prst="rect">
            <a:avLst/>
          </a:prstGeom>
          <a:noFill/>
          <a:ln w="9525">
            <a:noFill/>
            <a:miter lim="800000"/>
            <a:headEnd/>
            <a:tailEnd/>
          </a:ln>
        </p:spPr>
        <p:txBody>
          <a:bodyPr wrap="square">
            <a:spAutoFit/>
          </a:bodyPr>
          <a:lstStyle/>
          <a:p>
            <a:pPr eaLnBrk="0" hangingPunct="0"/>
            <a:r>
              <a:rPr lang="en-US" sz="1800" b="0" dirty="0" smtClean="0"/>
              <a:t>In combination with the hydrolysis of GTP by EF-1 and EF-2, it promotes protein synthesis.</a:t>
            </a:r>
            <a:endParaRPr lang="en-US" sz="1800" b="0" dirty="0">
              <a:latin typeface="+mn-lt"/>
            </a:endParaRPr>
          </a:p>
        </p:txBody>
      </p:sp>
      <p:sp>
        <p:nvSpPr>
          <p:cNvPr id="5" name="Rectangle 4"/>
          <p:cNvSpPr/>
          <p:nvPr/>
        </p:nvSpPr>
        <p:spPr>
          <a:xfrm>
            <a:off x="2471935" y="147935"/>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sp>
        <p:nvSpPr>
          <p:cNvPr id="6" name="TextBox 5"/>
          <p:cNvSpPr txBox="1"/>
          <p:nvPr/>
        </p:nvSpPr>
        <p:spPr>
          <a:xfrm>
            <a:off x="3810000" y="1819870"/>
            <a:ext cx="4572000" cy="646331"/>
          </a:xfrm>
          <a:prstGeom prst="rect">
            <a:avLst/>
          </a:prstGeom>
          <a:noFill/>
        </p:spPr>
        <p:txBody>
          <a:bodyPr wrap="square" rtlCol="0">
            <a:spAutoFit/>
          </a:bodyPr>
          <a:lstStyle/>
          <a:p>
            <a:pPr algn="just" eaLnBrk="0" hangingPunct="0"/>
            <a:r>
              <a:rPr lang="en-US" sz="1800" b="0" dirty="0" smtClean="0"/>
              <a:t>The Elongation Factor EF-G or EF-2  leads to the ribosome shift along the mRNA.</a:t>
            </a:r>
            <a:endParaRPr lang="en-US" sz="1800" b="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1509" name="Picture 5" descr="Page 02"/>
          <p:cNvPicPr>
            <a:picLocks noChangeAspect="1" noChangeArrowheads="1"/>
          </p:cNvPicPr>
          <p:nvPr/>
        </p:nvPicPr>
        <p:blipFill>
          <a:blip r:embed="rId2" cstate="print"/>
          <a:srcRect/>
          <a:stretch>
            <a:fillRect/>
          </a:stretch>
        </p:blipFill>
        <p:spPr bwMode="auto">
          <a:xfrm>
            <a:off x="3124199" y="1371601"/>
            <a:ext cx="2209800" cy="2560974"/>
          </a:xfrm>
          <a:prstGeom prst="rect">
            <a:avLst/>
          </a:prstGeom>
          <a:noFill/>
        </p:spPr>
      </p:pic>
      <p:pic>
        <p:nvPicPr>
          <p:cNvPr id="21511" name="Picture 7" descr="Page 01"/>
          <p:cNvPicPr>
            <a:picLocks noChangeAspect="1" noChangeArrowheads="1"/>
          </p:cNvPicPr>
          <p:nvPr/>
        </p:nvPicPr>
        <p:blipFill>
          <a:blip r:embed="rId3" cstate="print"/>
          <a:srcRect/>
          <a:stretch>
            <a:fillRect/>
          </a:stretch>
        </p:blipFill>
        <p:spPr bwMode="auto">
          <a:xfrm>
            <a:off x="1066799" y="1371600"/>
            <a:ext cx="2057400" cy="2571191"/>
          </a:xfrm>
          <a:prstGeom prst="rect">
            <a:avLst/>
          </a:prstGeom>
          <a:noFill/>
        </p:spPr>
      </p:pic>
      <p:pic>
        <p:nvPicPr>
          <p:cNvPr id="21513" name="Picture 9" descr="Page 03"/>
          <p:cNvPicPr>
            <a:picLocks noChangeAspect="1" noChangeArrowheads="1"/>
          </p:cNvPicPr>
          <p:nvPr/>
        </p:nvPicPr>
        <p:blipFill>
          <a:blip r:embed="rId4" cstate="print"/>
          <a:srcRect/>
          <a:stretch>
            <a:fillRect/>
          </a:stretch>
        </p:blipFill>
        <p:spPr bwMode="auto">
          <a:xfrm>
            <a:off x="5333999" y="1371599"/>
            <a:ext cx="2286001" cy="2514601"/>
          </a:xfrm>
          <a:prstGeom prst="rect">
            <a:avLst/>
          </a:prstGeom>
          <a:noFill/>
        </p:spPr>
      </p:pic>
      <p:sp>
        <p:nvSpPr>
          <p:cNvPr id="21514" name="Text Box 10"/>
          <p:cNvSpPr txBox="1">
            <a:spLocks noChangeArrowheads="1"/>
          </p:cNvSpPr>
          <p:nvPr/>
        </p:nvSpPr>
        <p:spPr bwMode="auto">
          <a:xfrm>
            <a:off x="1763713" y="76200"/>
            <a:ext cx="5329237" cy="1158875"/>
          </a:xfrm>
          <a:prstGeom prst="rect">
            <a:avLst/>
          </a:prstGeom>
          <a:noFill/>
          <a:ln w="9525">
            <a:noFill/>
            <a:miter lim="800000"/>
            <a:headEnd/>
            <a:tailEnd/>
          </a:ln>
          <a:effectLst/>
        </p:spPr>
        <p:txBody>
          <a:bodyPr>
            <a:spAutoFit/>
          </a:bodyPr>
          <a:lstStyle/>
          <a:p>
            <a:pPr algn="ctr"/>
            <a:r>
              <a:rPr lang="en-US" sz="3200" dirty="0"/>
              <a:t>A Structure for DNA </a:t>
            </a:r>
          </a:p>
          <a:p>
            <a:pPr algn="ctr"/>
            <a:r>
              <a:rPr lang="en-US" sz="1800" dirty="0"/>
              <a:t>(typescript)</a:t>
            </a:r>
          </a:p>
          <a:p>
            <a:pPr algn="ctr"/>
            <a:r>
              <a:rPr lang="en-US" dirty="0"/>
              <a:t>Watson &amp; Crick [Nature 1953]</a:t>
            </a:r>
            <a:endParaRPr lang="el-GR" dirty="0"/>
          </a:p>
        </p:txBody>
      </p:sp>
      <p:pic>
        <p:nvPicPr>
          <p:cNvPr id="6" name="Picture 9" descr="DNA_02"/>
          <p:cNvPicPr>
            <a:picLocks noChangeAspect="1" noChangeArrowheads="1"/>
          </p:cNvPicPr>
          <p:nvPr/>
        </p:nvPicPr>
        <p:blipFill>
          <a:blip r:embed="rId5" cstate="print"/>
          <a:srcRect/>
          <a:stretch>
            <a:fillRect/>
          </a:stretch>
        </p:blipFill>
        <p:spPr bwMode="auto">
          <a:xfrm>
            <a:off x="5237145" y="3733800"/>
            <a:ext cx="2382855" cy="2787650"/>
          </a:xfrm>
          <a:prstGeom prst="rect">
            <a:avLst/>
          </a:prstGeom>
          <a:noFill/>
        </p:spPr>
      </p:pic>
      <p:sp>
        <p:nvSpPr>
          <p:cNvPr id="7" name="Line 6"/>
          <p:cNvSpPr>
            <a:spLocks noChangeShapeType="1"/>
          </p:cNvSpPr>
          <p:nvPr/>
        </p:nvSpPr>
        <p:spPr bwMode="auto">
          <a:xfrm>
            <a:off x="3644900" y="4852988"/>
            <a:ext cx="1384300" cy="404812"/>
          </a:xfrm>
          <a:prstGeom prst="line">
            <a:avLst/>
          </a:prstGeom>
          <a:noFill/>
          <a:ln w="9525">
            <a:solidFill>
              <a:schemeClr val="tx1"/>
            </a:solidFill>
            <a:round/>
            <a:headEnd/>
            <a:tailEnd type="triangle" w="med" len="med"/>
          </a:ln>
          <a:effectLst/>
        </p:spPr>
        <p:txBody>
          <a:bodyPr/>
          <a:lstStyle/>
          <a:p>
            <a:endParaRPr lang="en-US"/>
          </a:p>
        </p:txBody>
      </p:sp>
      <p:sp>
        <p:nvSpPr>
          <p:cNvPr id="8" name="Text Box 7"/>
          <p:cNvSpPr txBox="1">
            <a:spLocks noChangeArrowheads="1"/>
          </p:cNvSpPr>
          <p:nvPr/>
        </p:nvSpPr>
        <p:spPr bwMode="auto">
          <a:xfrm>
            <a:off x="1962150" y="4281487"/>
            <a:ext cx="3067050" cy="366713"/>
          </a:xfrm>
          <a:prstGeom prst="rect">
            <a:avLst/>
          </a:prstGeom>
          <a:noFill/>
          <a:ln w="9525">
            <a:noFill/>
            <a:miter lim="800000"/>
            <a:headEnd/>
            <a:tailEnd/>
          </a:ln>
          <a:effectLst/>
        </p:spPr>
        <p:txBody>
          <a:bodyPr wrap="none">
            <a:spAutoFit/>
          </a:bodyPr>
          <a:lstStyle/>
          <a:p>
            <a:r>
              <a:rPr lang="en-US" sz="1800" dirty="0">
                <a:latin typeface="Arial" charset="0"/>
              </a:rPr>
              <a:t>Watson was 23 at the time!!!</a:t>
            </a:r>
            <a:endParaRPr lang="el-GR" sz="1800" dirty="0">
              <a:latin typeface="Arial" charset="0"/>
            </a:endParaRP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9090" name="Picture 2" descr="06073_1"/>
          <p:cNvPicPr>
            <a:picLocks noChangeAspect="1" noChangeArrowheads="1"/>
          </p:cNvPicPr>
          <p:nvPr/>
        </p:nvPicPr>
        <p:blipFill>
          <a:blip r:embed="rId3" cstate="print"/>
          <a:srcRect/>
          <a:stretch>
            <a:fillRect/>
          </a:stretch>
        </p:blipFill>
        <p:spPr bwMode="auto">
          <a:xfrm>
            <a:off x="5105400" y="508000"/>
            <a:ext cx="4044648" cy="5791200"/>
          </a:xfrm>
          <a:prstGeom prst="rect">
            <a:avLst/>
          </a:prstGeom>
          <a:noFill/>
          <a:ln w="9525">
            <a:noFill/>
            <a:miter lim="800000"/>
            <a:headEnd/>
            <a:tailEnd/>
          </a:ln>
        </p:spPr>
      </p:pic>
      <p:sp>
        <p:nvSpPr>
          <p:cNvPr id="5" name="Rectangle 4"/>
          <p:cNvSpPr/>
          <p:nvPr/>
        </p:nvSpPr>
        <p:spPr>
          <a:xfrm>
            <a:off x="762000" y="1449065"/>
            <a:ext cx="3810000" cy="3808735"/>
          </a:xfrm>
          <a:prstGeom prst="rect">
            <a:avLst/>
          </a:prstGeom>
        </p:spPr>
        <p:txBody>
          <a:bodyPr wrap="square">
            <a:spAutoFit/>
          </a:bodyPr>
          <a:lstStyle/>
          <a:p>
            <a:pPr algn="just">
              <a:lnSpc>
                <a:spcPct val="150000"/>
              </a:lnSpc>
            </a:pPr>
            <a:r>
              <a:rPr lang="en-US" sz="1800" dirty="0" smtClean="0"/>
              <a:t>Termination: </a:t>
            </a:r>
            <a:r>
              <a:rPr lang="en-US" sz="1800" b="0" dirty="0" smtClean="0"/>
              <a:t>the ribosome localizes a stop </a:t>
            </a:r>
            <a:r>
              <a:rPr lang="en-US" sz="1800" b="0" dirty="0" err="1" smtClean="0"/>
              <a:t>codon</a:t>
            </a:r>
            <a:r>
              <a:rPr lang="en-US" sz="1800" b="0" dirty="0" smtClean="0"/>
              <a:t> and stops the protein synthesis.</a:t>
            </a:r>
          </a:p>
          <a:p>
            <a:pPr algn="just">
              <a:lnSpc>
                <a:spcPct val="150000"/>
              </a:lnSpc>
            </a:pPr>
            <a:r>
              <a:rPr lang="en-US" sz="1800" b="0" dirty="0" smtClean="0"/>
              <a:t>The release factor enters the A position and causes hydrolysis of the </a:t>
            </a:r>
            <a:r>
              <a:rPr lang="en-US" sz="1800" b="0" dirty="0" err="1" smtClean="0"/>
              <a:t>peptidyl-tRNA</a:t>
            </a:r>
            <a:r>
              <a:rPr lang="en-US" sz="1800" b="0" dirty="0" smtClean="0"/>
              <a:t> bond leading to protein release.</a:t>
            </a:r>
          </a:p>
          <a:p>
            <a:pPr algn="just">
              <a:lnSpc>
                <a:spcPct val="150000"/>
              </a:lnSpc>
            </a:pPr>
            <a:r>
              <a:rPr lang="en-US" sz="1800" b="0" dirty="0" smtClean="0"/>
              <a:t>The polypeptide chain is released from the ribosome</a:t>
            </a:r>
            <a:endParaRPr lang="en-US" sz="1800" b="0" dirty="0">
              <a:latin typeface="Times New Roman" charset="0"/>
              <a:ea typeface="Times New Roman" charset="0"/>
              <a:cs typeface="Times New Roman" charset="0"/>
            </a:endParaRPr>
          </a:p>
        </p:txBody>
      </p:sp>
      <p:sp>
        <p:nvSpPr>
          <p:cNvPr id="6" name="Rectangle 5"/>
          <p:cNvSpPr/>
          <p:nvPr/>
        </p:nvSpPr>
        <p:spPr>
          <a:xfrm>
            <a:off x="1905000" y="228600"/>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0114" name="Picture 2" descr="06073_2"/>
          <p:cNvPicPr>
            <a:picLocks noChangeAspect="1" noChangeArrowheads="1"/>
          </p:cNvPicPr>
          <p:nvPr/>
        </p:nvPicPr>
        <p:blipFill>
          <a:blip r:embed="rId3" cstate="print"/>
          <a:srcRect/>
          <a:stretch>
            <a:fillRect/>
          </a:stretch>
        </p:blipFill>
        <p:spPr bwMode="auto">
          <a:xfrm>
            <a:off x="4572000" y="990600"/>
            <a:ext cx="3733800" cy="5155713"/>
          </a:xfrm>
          <a:prstGeom prst="rect">
            <a:avLst/>
          </a:prstGeom>
          <a:noFill/>
          <a:ln w="9525">
            <a:noFill/>
            <a:miter lim="800000"/>
            <a:headEnd/>
            <a:tailEnd/>
          </a:ln>
        </p:spPr>
      </p:pic>
      <p:sp>
        <p:nvSpPr>
          <p:cNvPr id="4" name="Rectangle 3"/>
          <p:cNvSpPr/>
          <p:nvPr/>
        </p:nvSpPr>
        <p:spPr>
          <a:xfrm>
            <a:off x="914400" y="2764557"/>
            <a:ext cx="3276600" cy="1731243"/>
          </a:xfrm>
          <a:prstGeom prst="rect">
            <a:avLst/>
          </a:prstGeom>
        </p:spPr>
        <p:txBody>
          <a:bodyPr wrap="square">
            <a:spAutoFit/>
          </a:bodyPr>
          <a:lstStyle/>
          <a:p>
            <a:pPr algn="just">
              <a:lnSpc>
                <a:spcPct val="150000"/>
              </a:lnSpc>
            </a:pPr>
            <a:r>
              <a:rPr lang="en-US" sz="1800" b="0" dirty="0" smtClean="0"/>
              <a:t>The release of the protein causes the ribosome to break down into its components, in its subunits.</a:t>
            </a:r>
            <a:endParaRPr lang="en-US" sz="1800" b="0" dirty="0"/>
          </a:p>
        </p:txBody>
      </p:sp>
      <p:sp>
        <p:nvSpPr>
          <p:cNvPr id="5" name="Rectangle 4"/>
          <p:cNvSpPr/>
          <p:nvPr/>
        </p:nvSpPr>
        <p:spPr>
          <a:xfrm>
            <a:off x="1600200" y="986135"/>
            <a:ext cx="2367355" cy="461665"/>
          </a:xfrm>
          <a:prstGeom prst="rect">
            <a:avLst/>
          </a:prstGeom>
        </p:spPr>
        <p:txBody>
          <a:bodyPr wrap="none">
            <a:spAutoFit/>
          </a:bodyPr>
          <a:lstStyle/>
          <a:p>
            <a:r>
              <a:rPr lang="en-GB" sz="2400" dirty="0" smtClean="0">
                <a:latin typeface="+mn-lt"/>
              </a:rPr>
              <a:t>TRANSLATION</a:t>
            </a:r>
            <a:endParaRPr lang="en-US" sz="2400" dirty="0">
              <a:latin typeface="+mn-lt"/>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533400" y="2571690"/>
            <a:ext cx="8184151" cy="400110"/>
          </a:xfrm>
          <a:prstGeom prst="rect">
            <a:avLst/>
          </a:prstGeom>
          <a:noFill/>
          <a:ln w="9525">
            <a:noFill/>
            <a:miter lim="800000"/>
            <a:headEnd/>
            <a:tailEnd/>
          </a:ln>
        </p:spPr>
        <p:txBody>
          <a:bodyPr wrap="none">
            <a:spAutoFit/>
          </a:bodyPr>
          <a:lstStyle/>
          <a:p>
            <a:r>
              <a:rPr lang="el-GR" dirty="0"/>
              <a:t>http://www.youtube.com/watch?v=5bLEDd-PSTQ&amp;feature=related</a:t>
            </a:r>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Rectangle 4"/>
          <p:cNvSpPr/>
          <p:nvPr/>
        </p:nvSpPr>
        <p:spPr>
          <a:xfrm>
            <a:off x="1231900" y="3367157"/>
            <a:ext cx="6692900" cy="400110"/>
          </a:xfrm>
          <a:prstGeom prst="rect">
            <a:avLst/>
          </a:prstGeom>
        </p:spPr>
        <p:txBody>
          <a:bodyPr wrap="square">
            <a:spAutoFit/>
          </a:bodyPr>
          <a:lstStyle/>
          <a:p>
            <a:r>
              <a:rPr lang="en-US" dirty="0" smtClean="0"/>
              <a:t>https://</a:t>
            </a:r>
            <a:r>
              <a:rPr lang="en-US" dirty="0" err="1" smtClean="0"/>
              <a:t>www.youtube.com/watch?v</a:t>
            </a:r>
            <a:r>
              <a:rPr lang="en-US" dirty="0" smtClean="0"/>
              <a:t>=</a:t>
            </a:r>
            <a:r>
              <a:rPr lang="en-US" dirty="0" err="1" smtClean="0"/>
              <a:t>TfYf_rPWUdY</a:t>
            </a:r>
            <a:endParaRPr lang="en-US" dirty="0"/>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0898" name="Picture 2" descr="intro"/>
          <p:cNvPicPr>
            <a:picLocks noGrp="1" noChangeAspect="1" noChangeArrowheads="1"/>
          </p:cNvPicPr>
          <p:nvPr>
            <p:ph idx="1"/>
          </p:nvPr>
        </p:nvPicPr>
        <p:blipFill>
          <a:blip r:embed="rId2" cstate="print"/>
          <a:srcRect/>
          <a:stretch>
            <a:fillRect/>
          </a:stretch>
        </p:blipFill>
        <p:spPr>
          <a:xfrm>
            <a:off x="3184525" y="468827"/>
            <a:ext cx="2911475" cy="4560373"/>
          </a:xfrm>
          <a:noFill/>
        </p:spPr>
      </p:pic>
      <p:sp>
        <p:nvSpPr>
          <p:cNvPr id="4" name="Rectangle 3"/>
          <p:cNvSpPr/>
          <p:nvPr/>
        </p:nvSpPr>
        <p:spPr>
          <a:xfrm>
            <a:off x="838200" y="5181600"/>
            <a:ext cx="7772400" cy="400110"/>
          </a:xfrm>
          <a:prstGeom prst="rect">
            <a:avLst/>
          </a:prstGeom>
        </p:spPr>
        <p:txBody>
          <a:bodyPr wrap="square">
            <a:spAutoFit/>
          </a:bodyPr>
          <a:lstStyle/>
          <a:p>
            <a:r>
              <a:rPr lang="en-US" dirty="0" smtClean="0"/>
              <a:t>https://</a:t>
            </a:r>
            <a:r>
              <a:rPr lang="en-US" dirty="0" err="1" smtClean="0"/>
              <a:t>www.youtube.com/watch?v</a:t>
            </a:r>
            <a:r>
              <a:rPr lang="en-US" dirty="0" smtClean="0"/>
              <a:t>=gG7uCskUOrA</a:t>
            </a:r>
            <a:endParaRPr lang="en-US"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hangingPunct="1"/>
            <a:r>
              <a:rPr lang="en-GB" dirty="0" smtClean="0"/>
              <a:t>CELL CYCLE</a:t>
            </a:r>
            <a:endParaRPr lang="el-GR"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Text Box 6"/>
          <p:cNvSpPr txBox="1">
            <a:spLocks noChangeArrowheads="1"/>
          </p:cNvSpPr>
          <p:nvPr/>
        </p:nvSpPr>
        <p:spPr bwMode="auto">
          <a:xfrm>
            <a:off x="3514825" y="266700"/>
            <a:ext cx="2111275" cy="461665"/>
          </a:xfrm>
          <a:prstGeom prst="rect">
            <a:avLst/>
          </a:prstGeom>
          <a:noFill/>
          <a:ln w="9525">
            <a:noFill/>
            <a:miter lim="800000"/>
            <a:headEnd/>
            <a:tailEnd/>
          </a:ln>
        </p:spPr>
        <p:txBody>
          <a:bodyPr wrap="none">
            <a:spAutoFit/>
          </a:bodyPr>
          <a:lstStyle/>
          <a:p>
            <a:r>
              <a:rPr lang="en-US" sz="2400" b="1" dirty="0" smtClean="0"/>
              <a:t>CELL </a:t>
            </a:r>
            <a:r>
              <a:rPr lang="en-US" sz="2400" b="1" dirty="0"/>
              <a:t>CYCLE</a:t>
            </a:r>
            <a:endParaRPr lang="el-GR" sz="2400" b="1" dirty="0"/>
          </a:p>
        </p:txBody>
      </p:sp>
      <p:sp>
        <p:nvSpPr>
          <p:cNvPr id="7" name="TextBox 6"/>
          <p:cNvSpPr txBox="1"/>
          <p:nvPr/>
        </p:nvSpPr>
        <p:spPr>
          <a:xfrm>
            <a:off x="1193800" y="1447800"/>
            <a:ext cx="5378395" cy="2654573"/>
          </a:xfrm>
          <a:prstGeom prst="rect">
            <a:avLst/>
          </a:prstGeom>
          <a:noFill/>
        </p:spPr>
        <p:txBody>
          <a:bodyPr wrap="none" rtlCol="0">
            <a:spAutoFit/>
          </a:bodyPr>
          <a:lstStyle/>
          <a:p>
            <a:pPr>
              <a:lnSpc>
                <a:spcPct val="150000"/>
              </a:lnSpc>
            </a:pPr>
            <a:r>
              <a:rPr lang="en-US" dirty="0" smtClean="0"/>
              <a:t>Why do cells divide?</a:t>
            </a:r>
          </a:p>
          <a:p>
            <a:pPr>
              <a:lnSpc>
                <a:spcPct val="150000"/>
              </a:lnSpc>
            </a:pPr>
            <a:endParaRPr lang="en-US" dirty="0" smtClean="0"/>
          </a:p>
          <a:p>
            <a:pPr>
              <a:lnSpc>
                <a:spcPct val="150000"/>
              </a:lnSpc>
              <a:buFontTx/>
              <a:buChar char="-"/>
            </a:pPr>
            <a:r>
              <a:rPr lang="en-US" sz="1800" b="0" dirty="0" smtClean="0"/>
              <a:t> Growth (add cells so organism gets larger in size) </a:t>
            </a:r>
          </a:p>
          <a:p>
            <a:pPr>
              <a:lnSpc>
                <a:spcPct val="150000"/>
              </a:lnSpc>
              <a:buFontTx/>
              <a:buChar char="-"/>
            </a:pPr>
            <a:r>
              <a:rPr lang="en-US" sz="1800" b="0" dirty="0" smtClean="0"/>
              <a:t> Development (differentiation of the cells)</a:t>
            </a:r>
          </a:p>
          <a:p>
            <a:pPr>
              <a:lnSpc>
                <a:spcPct val="150000"/>
              </a:lnSpc>
              <a:buFontTx/>
              <a:buChar char="-"/>
            </a:pPr>
            <a:r>
              <a:rPr lang="en-US" sz="1800" b="0" dirty="0" smtClean="0"/>
              <a:t> Repair</a:t>
            </a:r>
          </a:p>
          <a:p>
            <a:pPr>
              <a:lnSpc>
                <a:spcPct val="150000"/>
              </a:lnSpc>
              <a:buFontTx/>
              <a:buChar char="-"/>
            </a:pPr>
            <a:r>
              <a:rPr lang="en-US" sz="1800" b="0" dirty="0" smtClean="0"/>
              <a:t> Make gametes</a:t>
            </a:r>
            <a:endParaRPr lang="en-US" sz="1800" b="0" dirty="0"/>
          </a:p>
        </p:txBody>
      </p:sp>
      <p:pic>
        <p:nvPicPr>
          <p:cNvPr id="8" name="Picture 7"/>
          <p:cNvPicPr>
            <a:picLocks noChangeAspect="1"/>
          </p:cNvPicPr>
          <p:nvPr/>
        </p:nvPicPr>
        <p:blipFill>
          <a:blip r:embed="rId2"/>
          <a:srcRect t="53113" r="53420"/>
          <a:stretch>
            <a:fillRect/>
          </a:stretch>
        </p:blipFill>
        <p:spPr>
          <a:xfrm>
            <a:off x="4241799" y="3289300"/>
            <a:ext cx="2610853" cy="1968500"/>
          </a:xfrm>
          <a:prstGeom prst="rect">
            <a:avLst/>
          </a:prstGeom>
        </p:spPr>
      </p:pic>
      <p:pic>
        <p:nvPicPr>
          <p:cNvPr id="9" name="Picture 8"/>
          <p:cNvPicPr>
            <a:picLocks noChangeAspect="1"/>
          </p:cNvPicPr>
          <p:nvPr/>
        </p:nvPicPr>
        <p:blipFill>
          <a:blip r:embed="rId2"/>
          <a:srcRect l="49908" t="22513" b="34548"/>
          <a:stretch>
            <a:fillRect/>
          </a:stretch>
        </p:blipFill>
        <p:spPr>
          <a:xfrm>
            <a:off x="6515100" y="1562100"/>
            <a:ext cx="2057108" cy="1320800"/>
          </a:xfrm>
          <a:prstGeom prst="rect">
            <a:avLst/>
          </a:prstGeom>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Text Box 6"/>
          <p:cNvSpPr txBox="1">
            <a:spLocks noChangeArrowheads="1"/>
          </p:cNvSpPr>
          <p:nvPr/>
        </p:nvSpPr>
        <p:spPr bwMode="auto">
          <a:xfrm>
            <a:off x="3298925" y="152400"/>
            <a:ext cx="2111275" cy="461665"/>
          </a:xfrm>
          <a:prstGeom prst="rect">
            <a:avLst/>
          </a:prstGeom>
          <a:noFill/>
          <a:ln w="9525">
            <a:noFill/>
            <a:miter lim="800000"/>
            <a:headEnd/>
            <a:tailEnd/>
          </a:ln>
        </p:spPr>
        <p:txBody>
          <a:bodyPr wrap="none">
            <a:spAutoFit/>
          </a:bodyPr>
          <a:lstStyle/>
          <a:p>
            <a:r>
              <a:rPr lang="en-US" sz="2400" b="1" dirty="0" smtClean="0"/>
              <a:t>CELL </a:t>
            </a:r>
            <a:r>
              <a:rPr lang="en-US" sz="2400" b="1" dirty="0"/>
              <a:t>CYCLE</a:t>
            </a:r>
            <a:endParaRPr lang="el-GR" sz="2400" b="1" dirty="0"/>
          </a:p>
        </p:txBody>
      </p:sp>
      <p:sp>
        <p:nvSpPr>
          <p:cNvPr id="10243" name="Text Box 7"/>
          <p:cNvSpPr txBox="1">
            <a:spLocks noChangeArrowheads="1"/>
          </p:cNvSpPr>
          <p:nvPr/>
        </p:nvSpPr>
        <p:spPr bwMode="auto">
          <a:xfrm>
            <a:off x="609600" y="809684"/>
            <a:ext cx="5197475" cy="4801315"/>
          </a:xfrm>
          <a:prstGeom prst="rect">
            <a:avLst/>
          </a:prstGeom>
          <a:noFill/>
          <a:ln w="9525">
            <a:noFill/>
            <a:miter lim="800000"/>
            <a:headEnd/>
            <a:tailEnd/>
          </a:ln>
        </p:spPr>
        <p:txBody>
          <a:bodyPr wrap="square">
            <a:spAutoFit/>
          </a:bodyPr>
          <a:lstStyle/>
          <a:p>
            <a:r>
              <a:rPr lang="en-US" sz="1800" dirty="0" smtClean="0"/>
              <a:t>PHASES OF THE CELL CYCLE</a:t>
            </a:r>
          </a:p>
          <a:p>
            <a:endParaRPr lang="en-US" sz="1800" dirty="0" smtClean="0"/>
          </a:p>
          <a:p>
            <a:r>
              <a:rPr lang="en-US" sz="1800" dirty="0" smtClean="0"/>
              <a:t>G1: Gap1</a:t>
            </a:r>
          </a:p>
          <a:p>
            <a:r>
              <a:rPr lang="en-US" sz="1800" b="0" dirty="0" smtClean="0"/>
              <a:t>Cell grows – Duplication of organelles (including </a:t>
            </a:r>
            <a:r>
              <a:rPr lang="en-US" sz="1800" b="0" dirty="0" err="1" smtClean="0"/>
              <a:t>centriols</a:t>
            </a:r>
            <a:r>
              <a:rPr lang="en-US" sz="1800" b="0" dirty="0" smtClean="0"/>
              <a:t>) and </a:t>
            </a:r>
            <a:r>
              <a:rPr lang="en-US" sz="1800" b="0" dirty="0" err="1" smtClean="0"/>
              <a:t>cytoplasmic</a:t>
            </a:r>
            <a:r>
              <a:rPr lang="en-US" sz="1800" b="0" dirty="0" smtClean="0"/>
              <a:t> components.</a:t>
            </a:r>
          </a:p>
          <a:p>
            <a:r>
              <a:rPr lang="en-US" sz="1800" b="0" dirty="0" smtClean="0"/>
              <a:t>Preparation of chromosomes for replication.</a:t>
            </a:r>
          </a:p>
          <a:p>
            <a:endParaRPr lang="en-US" sz="1800" dirty="0" smtClean="0"/>
          </a:p>
          <a:p>
            <a:r>
              <a:rPr lang="en-US" sz="1800" dirty="0" smtClean="0"/>
              <a:t>S: DNA synthesis (DNA replication)</a:t>
            </a:r>
          </a:p>
          <a:p>
            <a:r>
              <a:rPr lang="en-US" sz="1800" b="0" dirty="0" smtClean="0"/>
              <a:t>DNA synthesis</a:t>
            </a:r>
          </a:p>
          <a:p>
            <a:endParaRPr lang="en-US" sz="1800" dirty="0" smtClean="0"/>
          </a:p>
          <a:p>
            <a:r>
              <a:rPr lang="en-US" sz="1800" dirty="0" smtClean="0"/>
              <a:t>G2: Gap2</a:t>
            </a:r>
          </a:p>
          <a:p>
            <a:r>
              <a:rPr lang="en-US" sz="1800" b="0" dirty="0" smtClean="0"/>
              <a:t>Preparing for mitosis – Production of required enzymes and RNA.</a:t>
            </a:r>
          </a:p>
          <a:p>
            <a:endParaRPr lang="en-US" sz="1800" dirty="0" smtClean="0"/>
          </a:p>
          <a:p>
            <a:r>
              <a:rPr lang="en-US" sz="1800" dirty="0" smtClean="0"/>
              <a:t>M: Mitosis</a:t>
            </a:r>
          </a:p>
          <a:p>
            <a:r>
              <a:rPr lang="en-US" sz="1800" b="0" dirty="0" smtClean="0"/>
              <a:t>Nuclear/chromosomal separation</a:t>
            </a:r>
          </a:p>
          <a:p>
            <a:r>
              <a:rPr lang="en-US" sz="1800" b="0" dirty="0" smtClean="0"/>
              <a:t>and </a:t>
            </a:r>
            <a:r>
              <a:rPr lang="en-US" sz="1800" b="0" dirty="0" err="1" smtClean="0"/>
              <a:t>cytoplasmic</a:t>
            </a:r>
            <a:r>
              <a:rPr lang="en-US" sz="1800" b="0" dirty="0" smtClean="0"/>
              <a:t> division/</a:t>
            </a:r>
            <a:r>
              <a:rPr lang="en-US" sz="1800" b="0" dirty="0" err="1" smtClean="0"/>
              <a:t>cytokinesis</a:t>
            </a:r>
            <a:endParaRPr lang="el-GR" sz="1800" b="0" dirty="0"/>
          </a:p>
        </p:txBody>
      </p:sp>
      <p:pic>
        <p:nvPicPr>
          <p:cNvPr id="10244" name="Picture 8" descr="Illustration of the stages of cell cycle"/>
          <p:cNvPicPr>
            <a:picLocks noChangeAspect="1" noChangeArrowheads="1"/>
          </p:cNvPicPr>
          <p:nvPr/>
        </p:nvPicPr>
        <p:blipFill>
          <a:blip r:embed="rId2" cstate="print"/>
          <a:srcRect/>
          <a:stretch>
            <a:fillRect/>
          </a:stretch>
        </p:blipFill>
        <p:spPr bwMode="auto">
          <a:xfrm>
            <a:off x="5295900" y="2028825"/>
            <a:ext cx="3519488" cy="3152775"/>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6186491" y="3096884"/>
            <a:ext cx="1585909" cy="1170316"/>
          </a:xfrm>
          <a:prstGeom prst="rect">
            <a:avLst/>
          </a:prstGeom>
        </p:spPr>
      </p:pic>
      <p:sp>
        <p:nvSpPr>
          <p:cNvPr id="6" name="TextBox 5"/>
          <p:cNvSpPr txBox="1"/>
          <p:nvPr/>
        </p:nvSpPr>
        <p:spPr>
          <a:xfrm>
            <a:off x="609600" y="5715000"/>
            <a:ext cx="8077200" cy="646331"/>
          </a:xfrm>
          <a:prstGeom prst="rect">
            <a:avLst/>
          </a:prstGeom>
          <a:noFill/>
        </p:spPr>
        <p:txBody>
          <a:bodyPr wrap="square" rtlCol="0">
            <a:spAutoFit/>
          </a:bodyPr>
          <a:lstStyle/>
          <a:p>
            <a:r>
              <a:rPr lang="en-US" sz="1800" b="0" dirty="0" smtClean="0"/>
              <a:t>Chromosomes must be copied before mitosis so that new cells receive the same chromosomes found in the parental cells.</a:t>
            </a:r>
            <a:endParaRPr lang="en-US" sz="1800" b="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371600" y="3075057"/>
            <a:ext cx="6858000" cy="707886"/>
          </a:xfrm>
          <a:prstGeom prst="rect">
            <a:avLst/>
          </a:prstGeom>
        </p:spPr>
        <p:txBody>
          <a:bodyPr wrap="square">
            <a:spAutoFit/>
          </a:bodyPr>
          <a:lstStyle/>
          <a:p>
            <a:r>
              <a:rPr lang="en-US" dirty="0" smtClean="0"/>
              <a:t>https://</a:t>
            </a:r>
            <a:r>
              <a:rPr lang="en-US" dirty="0" err="1" smtClean="0"/>
              <a:t>www.youtube.com/watch?v</a:t>
            </a:r>
            <a:r>
              <a:rPr lang="en-US" dirty="0" smtClean="0"/>
              <a:t>=JfSgbbjz2rE</a:t>
            </a:r>
          </a:p>
          <a:p>
            <a:r>
              <a:rPr lang="en-US" dirty="0" smtClean="0"/>
              <a:t>https://</a:t>
            </a:r>
            <a:r>
              <a:rPr lang="en-US" dirty="0" err="1" smtClean="0"/>
              <a:t>www.youtube.com/watch?v</a:t>
            </a:r>
            <a:r>
              <a:rPr lang="en-US" dirty="0" smtClean="0"/>
              <a:t>=1hJDclmVkrg</a:t>
            </a:r>
            <a:endParaRPr lang="en-US" dirty="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2293938"/>
            <a:ext cx="8229600" cy="1143000"/>
          </a:xfrm>
        </p:spPr>
        <p:txBody>
          <a:bodyPr/>
          <a:lstStyle/>
          <a:p>
            <a:pPr eaLnBrk="1" hangingPunct="1"/>
            <a:r>
              <a:rPr lang="el-GR" dirty="0" smtClean="0"/>
              <a:t>ΜΙ</a:t>
            </a:r>
            <a:r>
              <a:rPr lang="en-GB" dirty="0" smtClean="0"/>
              <a:t>TOSIS</a:t>
            </a:r>
            <a:endParaRPr lang="el-GR"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68313" y="620713"/>
            <a:ext cx="8229600" cy="1143000"/>
          </a:xfrm>
        </p:spPr>
        <p:txBody>
          <a:bodyPr/>
          <a:lstStyle/>
          <a:p>
            <a:r>
              <a:rPr lang="en-US" sz="2000" dirty="0">
                <a:latin typeface="Times New Roman" pitchFamily="18" charset="0"/>
              </a:rPr>
              <a:t>Rosalind Franklin took an </a:t>
            </a:r>
            <a:r>
              <a:rPr lang="el-GR" sz="2000" dirty="0">
                <a:latin typeface="Times New Roman" pitchFamily="18" charset="0"/>
              </a:rPr>
              <a:t>exceptional X-ray photograph of a DNA molecule, which provided Watson</a:t>
            </a:r>
            <a:r>
              <a:rPr lang="en-US" sz="2000" dirty="0">
                <a:latin typeface="Times New Roman" pitchFamily="18" charset="0"/>
              </a:rPr>
              <a:t>+Crick </a:t>
            </a:r>
            <a:r>
              <a:rPr lang="el-GR" sz="2000" dirty="0">
                <a:latin typeface="Times New Roman" pitchFamily="18" charset="0"/>
              </a:rPr>
              <a:t>with the key to the double-helix puzzle.</a:t>
            </a:r>
            <a:r>
              <a:rPr lang="el-GR" sz="4000" dirty="0"/>
              <a:t> </a:t>
            </a:r>
            <a:br>
              <a:rPr lang="el-GR" sz="4000" dirty="0"/>
            </a:br>
            <a:endParaRPr lang="el-GR" sz="4000" dirty="0"/>
          </a:p>
        </p:txBody>
      </p:sp>
      <p:pic>
        <p:nvPicPr>
          <p:cNvPr id="20485" name="Picture 5" descr="The discovery of DNA’s double-helix structure would have been impossible without the work"/>
          <p:cNvPicPr>
            <a:picLocks noChangeAspect="1" noChangeArrowheads="1"/>
          </p:cNvPicPr>
          <p:nvPr/>
        </p:nvPicPr>
        <p:blipFill>
          <a:blip r:embed="rId2" cstate="print"/>
          <a:srcRect/>
          <a:stretch>
            <a:fillRect/>
          </a:stretch>
        </p:blipFill>
        <p:spPr bwMode="auto">
          <a:xfrm>
            <a:off x="395288" y="1844675"/>
            <a:ext cx="3514725" cy="3025775"/>
          </a:xfrm>
          <a:prstGeom prst="rect">
            <a:avLst/>
          </a:prstGeom>
          <a:noFill/>
        </p:spPr>
      </p:pic>
      <p:sp>
        <p:nvSpPr>
          <p:cNvPr id="20488" name="Rectangle 8"/>
          <p:cNvSpPr>
            <a:spLocks noChangeArrowheads="1"/>
          </p:cNvSpPr>
          <p:nvPr/>
        </p:nvSpPr>
        <p:spPr bwMode="auto">
          <a:xfrm>
            <a:off x="4356100" y="1773238"/>
            <a:ext cx="4392613" cy="3384550"/>
          </a:xfrm>
          <a:prstGeom prst="rect">
            <a:avLst/>
          </a:prstGeom>
          <a:noFill/>
          <a:ln w="9525">
            <a:solidFill>
              <a:schemeClr val="tx1"/>
            </a:solidFill>
            <a:miter lim="800000"/>
            <a:headEnd/>
            <a:tailEnd/>
          </a:ln>
          <a:effectLst/>
        </p:spPr>
        <p:txBody>
          <a:bodyPr wrap="none" anchor="ctr"/>
          <a:lstStyle/>
          <a:p>
            <a:endParaRPr lang="en-US"/>
          </a:p>
        </p:txBody>
      </p:sp>
      <p:pic>
        <p:nvPicPr>
          <p:cNvPr id="20490" name="Picture 10" descr="Sodium deoxyribose nucleate from calf thymus, Structure B, Photo 51, taken by Rosalind E. Franklin and R.G. Gosling. Linus Pauling's holographic annotations are to the right of the photo."/>
          <p:cNvPicPr>
            <a:picLocks noChangeAspect="1" noChangeArrowheads="1"/>
          </p:cNvPicPr>
          <p:nvPr/>
        </p:nvPicPr>
        <p:blipFill>
          <a:blip r:embed="rId3" cstate="print"/>
          <a:srcRect/>
          <a:stretch>
            <a:fillRect/>
          </a:stretch>
        </p:blipFill>
        <p:spPr bwMode="auto">
          <a:xfrm>
            <a:off x="4643438" y="1944688"/>
            <a:ext cx="3810000" cy="2924175"/>
          </a:xfrm>
          <a:prstGeom prst="rect">
            <a:avLst/>
          </a:prstGeom>
          <a:noFill/>
        </p:spPr>
      </p:pic>
      <p:sp>
        <p:nvSpPr>
          <p:cNvPr id="20491" name="Text Box 11"/>
          <p:cNvSpPr txBox="1">
            <a:spLocks noChangeArrowheads="1"/>
          </p:cNvSpPr>
          <p:nvPr/>
        </p:nvSpPr>
        <p:spPr bwMode="auto">
          <a:xfrm>
            <a:off x="3200401" y="5300663"/>
            <a:ext cx="6334564" cy="923330"/>
          </a:xfrm>
          <a:prstGeom prst="rect">
            <a:avLst/>
          </a:prstGeom>
          <a:noFill/>
          <a:ln w="9525">
            <a:noFill/>
            <a:miter lim="800000"/>
            <a:headEnd/>
            <a:tailEnd/>
          </a:ln>
          <a:effectLst/>
        </p:spPr>
        <p:txBody>
          <a:bodyPr wrap="square">
            <a:spAutoFit/>
          </a:bodyPr>
          <a:lstStyle/>
          <a:p>
            <a:pPr algn="ctr"/>
            <a:r>
              <a:rPr lang="el-GR" sz="1800" b="0" dirty="0"/>
              <a:t>Sodium deoxyribose nucleate from calf </a:t>
            </a:r>
            <a:r>
              <a:rPr lang="el-GR" sz="1800" b="0" dirty="0" smtClean="0"/>
              <a:t>thymus</a:t>
            </a:r>
            <a:endParaRPr lang="en-US" sz="1800" b="0" dirty="0" smtClean="0"/>
          </a:p>
          <a:p>
            <a:pPr algn="ctr"/>
            <a:r>
              <a:rPr lang="el-GR" sz="1800" b="0" dirty="0"/>
              <a:t> Structure B, Photo 51, </a:t>
            </a:r>
            <a:r>
              <a:rPr lang="en-US" sz="1800" b="0" dirty="0"/>
              <a:t>(May 2, 1952</a:t>
            </a:r>
            <a:r>
              <a:rPr lang="en-US" sz="1800" b="0" dirty="0" smtClean="0"/>
              <a:t>)</a:t>
            </a:r>
            <a:r>
              <a:rPr lang="el-GR" sz="1800" b="0" dirty="0" smtClean="0"/>
              <a:t> </a:t>
            </a:r>
            <a:endParaRPr lang="en-GB" sz="1800" b="0" dirty="0" smtClean="0"/>
          </a:p>
          <a:p>
            <a:pPr algn="ctr"/>
            <a:r>
              <a:rPr lang="el-GR" sz="1800" b="0" dirty="0" smtClean="0"/>
              <a:t>by </a:t>
            </a:r>
            <a:r>
              <a:rPr lang="el-GR" sz="1800" b="0" dirty="0"/>
              <a:t>Rosalind E. Franklin and R.G. Gosling </a:t>
            </a: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7410" name="Picture 4" descr="Interphase"/>
          <p:cNvPicPr>
            <a:picLocks noChangeAspect="1" noChangeArrowheads="1"/>
          </p:cNvPicPr>
          <p:nvPr/>
        </p:nvPicPr>
        <p:blipFill>
          <a:blip r:embed="rId2" cstate="print"/>
          <a:srcRect/>
          <a:stretch>
            <a:fillRect/>
          </a:stretch>
        </p:blipFill>
        <p:spPr bwMode="auto">
          <a:xfrm>
            <a:off x="457200" y="990600"/>
            <a:ext cx="4102100" cy="3692525"/>
          </a:xfrm>
          <a:prstGeom prst="rect">
            <a:avLst/>
          </a:prstGeom>
          <a:noFill/>
          <a:ln w="9525">
            <a:noFill/>
            <a:miter lim="800000"/>
            <a:headEnd/>
            <a:tailEnd/>
          </a:ln>
        </p:spPr>
      </p:pic>
      <p:sp>
        <p:nvSpPr>
          <p:cNvPr id="17411" name="Text Box 5"/>
          <p:cNvSpPr txBox="1">
            <a:spLocks noChangeArrowheads="1"/>
          </p:cNvSpPr>
          <p:nvPr/>
        </p:nvSpPr>
        <p:spPr bwMode="auto">
          <a:xfrm>
            <a:off x="2514600" y="304800"/>
            <a:ext cx="3362744" cy="400110"/>
          </a:xfrm>
          <a:prstGeom prst="rect">
            <a:avLst/>
          </a:prstGeom>
          <a:noFill/>
          <a:ln w="9525">
            <a:noFill/>
            <a:miter lim="800000"/>
            <a:headEnd/>
            <a:tailEnd/>
          </a:ln>
        </p:spPr>
        <p:txBody>
          <a:bodyPr wrap="none">
            <a:spAutoFit/>
          </a:bodyPr>
          <a:lstStyle/>
          <a:p>
            <a:r>
              <a:rPr lang="en-US" sz="2000" b="1" dirty="0" smtClean="0"/>
              <a:t>INTERPHASE (G1 / S / G2)</a:t>
            </a:r>
            <a:endParaRPr lang="el-GR" sz="2000" b="1" dirty="0"/>
          </a:p>
        </p:txBody>
      </p:sp>
      <p:sp>
        <p:nvSpPr>
          <p:cNvPr id="5" name="Rectangle 4"/>
          <p:cNvSpPr/>
          <p:nvPr/>
        </p:nvSpPr>
        <p:spPr>
          <a:xfrm>
            <a:off x="4762500" y="914400"/>
            <a:ext cx="4038600" cy="5416869"/>
          </a:xfrm>
          <a:prstGeom prst="rect">
            <a:avLst/>
          </a:prstGeom>
        </p:spPr>
        <p:txBody>
          <a:bodyPr wrap="square">
            <a:spAutoFit/>
          </a:bodyPr>
          <a:lstStyle/>
          <a:p>
            <a:pPr algn="just"/>
            <a:r>
              <a:rPr lang="en-US" sz="1800" b="0" dirty="0" smtClean="0"/>
              <a:t>The cell administers the </a:t>
            </a:r>
            <a:r>
              <a:rPr lang="en-US" sz="1800" dirty="0" smtClean="0"/>
              <a:t>metabolic activity</a:t>
            </a:r>
            <a:r>
              <a:rPr lang="en-US" sz="1800" b="0" dirty="0" smtClean="0"/>
              <a:t> and the preparation for mitosis (the next four phases resulting in nuclear division).</a:t>
            </a:r>
          </a:p>
          <a:p>
            <a:pPr algn="just"/>
            <a:endParaRPr lang="en-US" sz="1800" dirty="0" smtClean="0"/>
          </a:p>
          <a:p>
            <a:pPr algn="just"/>
            <a:r>
              <a:rPr lang="en-US" sz="1800" b="0" dirty="0" smtClean="0"/>
              <a:t>Chromosomes are not clearly distinguishable in the nucleus, although a dark spot called </a:t>
            </a:r>
            <a:r>
              <a:rPr lang="en-US" sz="1800" dirty="0" smtClean="0"/>
              <a:t>nucleolus</a:t>
            </a:r>
            <a:r>
              <a:rPr lang="en-US" sz="1800" b="0" dirty="0" smtClean="0"/>
              <a:t>  may be visible.</a:t>
            </a:r>
          </a:p>
          <a:p>
            <a:pPr algn="just"/>
            <a:r>
              <a:rPr lang="en-GB" sz="1600" b="0" dirty="0" smtClean="0"/>
              <a:t>Nucleolus is a specific part in the nucleus that contains the machinery necessary to assemble the cell's ribosomal </a:t>
            </a:r>
            <a:r>
              <a:rPr lang="en-GB" sz="1600" b="0" dirty="0" err="1" smtClean="0"/>
              <a:t>RNAs</a:t>
            </a:r>
            <a:r>
              <a:rPr lang="en-GB" sz="1600" b="0" dirty="0" smtClean="0"/>
              <a:t>. Ribosomal </a:t>
            </a:r>
            <a:r>
              <a:rPr lang="en-GB" sz="1600" b="0" dirty="0" err="1" smtClean="0"/>
              <a:t>RNAs</a:t>
            </a:r>
            <a:r>
              <a:rPr lang="en-GB" sz="1600" b="0" dirty="0" smtClean="0"/>
              <a:t> then are transported through the nuclear pores into the cytoplasm where they become part of the </a:t>
            </a:r>
            <a:r>
              <a:rPr lang="en-GB" sz="1600" b="0" dirty="0" err="1" smtClean="0"/>
              <a:t>ribosomes</a:t>
            </a:r>
            <a:r>
              <a:rPr lang="en-GB" sz="1600" b="0" dirty="0" smtClean="0"/>
              <a:t>.</a:t>
            </a:r>
            <a:endParaRPr lang="en-US" sz="1600" b="0" dirty="0" smtClean="0"/>
          </a:p>
          <a:p>
            <a:pPr algn="just"/>
            <a:endParaRPr lang="en-US" sz="1800" dirty="0" smtClean="0"/>
          </a:p>
          <a:p>
            <a:pPr algn="just"/>
            <a:r>
              <a:rPr lang="en-US" sz="1800" b="0" dirty="0" smtClean="0"/>
              <a:t>The cell may contain a pair of </a:t>
            </a:r>
            <a:r>
              <a:rPr lang="en-US" sz="1800" dirty="0" err="1" smtClean="0"/>
              <a:t>centriols</a:t>
            </a:r>
            <a:r>
              <a:rPr lang="en-US" sz="1800" b="0" dirty="0" smtClean="0"/>
              <a:t>, the microtubule organizing centers.</a:t>
            </a:r>
            <a:endParaRPr lang="en-US" sz="1800" b="0" dirty="0"/>
          </a:p>
        </p:txBody>
      </p:sp>
      <p:pic>
        <p:nvPicPr>
          <p:cNvPr id="6" name="Picture 9" descr="15"/>
          <p:cNvPicPr>
            <a:picLocks noChangeAspect="1" noChangeArrowheads="1"/>
          </p:cNvPicPr>
          <p:nvPr/>
        </p:nvPicPr>
        <p:blipFill>
          <a:blip r:embed="rId3" cstate="print"/>
          <a:srcRect b="55862"/>
          <a:stretch>
            <a:fillRect/>
          </a:stretch>
        </p:blipFill>
        <p:spPr bwMode="auto">
          <a:xfrm>
            <a:off x="504373" y="4838700"/>
            <a:ext cx="3699327" cy="1333500"/>
          </a:xfrm>
          <a:prstGeom prst="rect">
            <a:avLst/>
          </a:prstGeom>
          <a:noFill/>
          <a:ln w="9525">
            <a:noFill/>
            <a:miter lim="800000"/>
            <a:headEnd/>
            <a:tailEnd/>
          </a:ln>
        </p:spPr>
      </p:pic>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1" name="Text Box 5"/>
          <p:cNvSpPr txBox="1">
            <a:spLocks noChangeArrowheads="1"/>
          </p:cNvSpPr>
          <p:nvPr/>
        </p:nvSpPr>
        <p:spPr bwMode="auto">
          <a:xfrm>
            <a:off x="2514600" y="304800"/>
            <a:ext cx="3362744" cy="400110"/>
          </a:xfrm>
          <a:prstGeom prst="rect">
            <a:avLst/>
          </a:prstGeom>
          <a:noFill/>
          <a:ln w="9525">
            <a:noFill/>
            <a:miter lim="800000"/>
            <a:headEnd/>
            <a:tailEnd/>
          </a:ln>
        </p:spPr>
        <p:txBody>
          <a:bodyPr wrap="none">
            <a:spAutoFit/>
          </a:bodyPr>
          <a:lstStyle/>
          <a:p>
            <a:r>
              <a:rPr lang="en-US" sz="2000" b="1" dirty="0" smtClean="0"/>
              <a:t>INTERPHASE (G1 / S / G2)</a:t>
            </a:r>
            <a:endParaRPr lang="el-GR" sz="2000" b="1" dirty="0"/>
          </a:p>
        </p:txBody>
      </p:sp>
      <p:pic>
        <p:nvPicPr>
          <p:cNvPr id="6" name="Picture 9" descr="15"/>
          <p:cNvPicPr>
            <a:picLocks noChangeAspect="1" noChangeArrowheads="1"/>
          </p:cNvPicPr>
          <p:nvPr/>
        </p:nvPicPr>
        <p:blipFill>
          <a:blip r:embed="rId2" cstate="print"/>
          <a:srcRect l="28592" t="41703" r="49516" b="26705"/>
          <a:stretch>
            <a:fillRect/>
          </a:stretch>
        </p:blipFill>
        <p:spPr bwMode="auto">
          <a:xfrm>
            <a:off x="1244600" y="1562100"/>
            <a:ext cx="1066800" cy="1257300"/>
          </a:xfrm>
          <a:prstGeom prst="rect">
            <a:avLst/>
          </a:prstGeom>
          <a:noFill/>
          <a:ln w="9525">
            <a:noFill/>
            <a:miter lim="800000"/>
            <a:headEnd/>
            <a:tailEnd/>
          </a:ln>
        </p:spPr>
      </p:pic>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9" name="Picture 9" descr="15"/>
          <p:cNvPicPr>
            <a:picLocks noChangeAspect="1" noChangeArrowheads="1"/>
          </p:cNvPicPr>
          <p:nvPr/>
        </p:nvPicPr>
        <p:blipFill>
          <a:blip r:embed="rId2" cstate="print"/>
          <a:srcRect l="72896" t="41165" r="7037"/>
          <a:stretch>
            <a:fillRect/>
          </a:stretch>
        </p:blipFill>
        <p:spPr bwMode="auto">
          <a:xfrm>
            <a:off x="7645400" y="787400"/>
            <a:ext cx="977900" cy="2341562"/>
          </a:xfrm>
          <a:prstGeom prst="rect">
            <a:avLst/>
          </a:prstGeom>
          <a:noFill/>
          <a:ln w="9525">
            <a:noFill/>
            <a:miter lim="800000"/>
            <a:headEnd/>
            <a:tailEnd/>
          </a:ln>
        </p:spPr>
      </p:pic>
      <p:pic>
        <p:nvPicPr>
          <p:cNvPr id="10" name="Picture 9" descr="15"/>
          <p:cNvPicPr>
            <a:picLocks noChangeAspect="1" noChangeArrowheads="1"/>
          </p:cNvPicPr>
          <p:nvPr/>
        </p:nvPicPr>
        <p:blipFill>
          <a:blip r:embed="rId2" cstate="print"/>
          <a:srcRect l="57260" t="1915" r="5212" b="56921"/>
          <a:stretch>
            <a:fillRect/>
          </a:stretch>
        </p:blipFill>
        <p:spPr bwMode="auto">
          <a:xfrm>
            <a:off x="596900" y="4521200"/>
            <a:ext cx="1828800" cy="1638300"/>
          </a:xfrm>
          <a:prstGeom prst="rect">
            <a:avLst/>
          </a:prstGeom>
          <a:noFill/>
          <a:ln w="9525">
            <a:noFill/>
            <a:miter lim="800000"/>
            <a:headEnd/>
            <a:tailEnd/>
          </a:ln>
        </p:spPr>
      </p:pic>
      <p:pic>
        <p:nvPicPr>
          <p:cNvPr id="11" name="Picture 9" descr="15"/>
          <p:cNvPicPr>
            <a:picLocks noChangeAspect="1" noChangeArrowheads="1"/>
          </p:cNvPicPr>
          <p:nvPr/>
        </p:nvPicPr>
        <p:blipFill>
          <a:blip r:embed="rId2" cstate="print"/>
          <a:srcRect l="16604" t="3829" r="43261" b="60750"/>
          <a:stretch>
            <a:fillRect/>
          </a:stretch>
        </p:blipFill>
        <p:spPr bwMode="auto">
          <a:xfrm>
            <a:off x="5626100" y="2908300"/>
            <a:ext cx="1955800" cy="1409700"/>
          </a:xfrm>
          <a:prstGeom prst="rect">
            <a:avLst/>
          </a:prstGeom>
          <a:noFill/>
          <a:ln w="9525">
            <a:noFill/>
            <a:miter lim="800000"/>
            <a:headEnd/>
            <a:tailEnd/>
          </a:ln>
        </p:spPr>
      </p:pic>
      <p:sp>
        <p:nvSpPr>
          <p:cNvPr id="12" name="Rectangle 11"/>
          <p:cNvSpPr/>
          <p:nvPr/>
        </p:nvSpPr>
        <p:spPr>
          <a:xfrm>
            <a:off x="850900" y="939969"/>
            <a:ext cx="6629400" cy="646331"/>
          </a:xfrm>
          <a:prstGeom prst="rect">
            <a:avLst/>
          </a:prstGeom>
        </p:spPr>
        <p:txBody>
          <a:bodyPr wrap="square">
            <a:spAutoFit/>
          </a:bodyPr>
          <a:lstStyle/>
          <a:p>
            <a:pPr algn="just"/>
            <a:r>
              <a:rPr lang="en-GB" sz="1800" b="0" dirty="0" smtClean="0"/>
              <a:t>A </a:t>
            </a:r>
            <a:r>
              <a:rPr lang="en-GB" sz="1800" dirty="0" err="1" smtClean="0"/>
              <a:t>centriole</a:t>
            </a:r>
            <a:r>
              <a:rPr lang="en-GB" sz="1800" b="0" dirty="0" smtClean="0"/>
              <a:t> is a cylindrical organelle composed mainly of a protein called tubulin. </a:t>
            </a:r>
          </a:p>
        </p:txBody>
      </p:sp>
      <p:sp>
        <p:nvSpPr>
          <p:cNvPr id="13" name="Rectangle 12"/>
          <p:cNvSpPr/>
          <p:nvPr/>
        </p:nvSpPr>
        <p:spPr>
          <a:xfrm>
            <a:off x="762000" y="2740392"/>
            <a:ext cx="4978400" cy="1477328"/>
          </a:xfrm>
          <a:prstGeom prst="rect">
            <a:avLst/>
          </a:prstGeom>
        </p:spPr>
        <p:txBody>
          <a:bodyPr wrap="square">
            <a:spAutoFit/>
          </a:bodyPr>
          <a:lstStyle/>
          <a:p>
            <a:r>
              <a:rPr lang="en-GB" sz="1800" b="0" dirty="0" smtClean="0"/>
              <a:t>A bound pair of </a:t>
            </a:r>
            <a:r>
              <a:rPr lang="en-GB" sz="1800" b="0" dirty="0" err="1" smtClean="0"/>
              <a:t>centrioles</a:t>
            </a:r>
            <a:r>
              <a:rPr lang="en-GB" sz="1800" b="0" dirty="0" smtClean="0"/>
              <a:t>, surrounded by a highly ordered mass of dense material, called the </a:t>
            </a:r>
            <a:r>
              <a:rPr lang="en-GB" sz="1800" b="0" dirty="0" err="1" smtClean="0"/>
              <a:t>pericentriolar</a:t>
            </a:r>
            <a:r>
              <a:rPr lang="en-GB" sz="1800" b="0" dirty="0" smtClean="0"/>
              <a:t> material (PCM), makes up a structure called a </a:t>
            </a:r>
            <a:r>
              <a:rPr lang="en-GB" sz="1800" dirty="0" smtClean="0"/>
              <a:t>centrosome</a:t>
            </a:r>
            <a:r>
              <a:rPr lang="en-GB" sz="1800" b="0" dirty="0" smtClean="0"/>
              <a:t>. Additional proteins include centrin, cenexin and </a:t>
            </a:r>
            <a:r>
              <a:rPr lang="en-GB" sz="1800" b="0" dirty="0" err="1" smtClean="0"/>
              <a:t>tektin</a:t>
            </a:r>
            <a:r>
              <a:rPr lang="en-GB" sz="1800" b="0" dirty="0" smtClean="0"/>
              <a:t>.</a:t>
            </a:r>
          </a:p>
        </p:txBody>
      </p:sp>
      <p:sp>
        <p:nvSpPr>
          <p:cNvPr id="5" name="Rectangle 4"/>
          <p:cNvSpPr/>
          <p:nvPr/>
        </p:nvSpPr>
        <p:spPr>
          <a:xfrm>
            <a:off x="2362200" y="1803400"/>
            <a:ext cx="5372100" cy="646331"/>
          </a:xfrm>
          <a:prstGeom prst="rect">
            <a:avLst/>
          </a:prstGeom>
        </p:spPr>
        <p:txBody>
          <a:bodyPr wrap="square">
            <a:spAutoFit/>
          </a:bodyPr>
          <a:lstStyle/>
          <a:p>
            <a:r>
              <a:rPr lang="en-GB" sz="1800" b="0" dirty="0" err="1" smtClean="0"/>
              <a:t>Centrioles</a:t>
            </a:r>
            <a:r>
              <a:rPr lang="en-GB" sz="1800" b="0" dirty="0" smtClean="0"/>
              <a:t> are typically made up of nine sets of short microtubule triplets, arranged in a cylinder.</a:t>
            </a:r>
          </a:p>
        </p:txBody>
      </p:sp>
      <p:sp>
        <p:nvSpPr>
          <p:cNvPr id="14" name="Rectangle 13"/>
          <p:cNvSpPr/>
          <p:nvPr/>
        </p:nvSpPr>
        <p:spPr>
          <a:xfrm>
            <a:off x="2413000" y="4203700"/>
            <a:ext cx="6769100" cy="2031325"/>
          </a:xfrm>
          <a:prstGeom prst="rect">
            <a:avLst/>
          </a:prstGeom>
        </p:spPr>
        <p:txBody>
          <a:bodyPr wrap="square">
            <a:spAutoFit/>
          </a:bodyPr>
          <a:lstStyle/>
          <a:p>
            <a:r>
              <a:rPr lang="en-GB" sz="1800" b="0" dirty="0" err="1" smtClean="0"/>
              <a:t>Centrioles</a:t>
            </a:r>
            <a:r>
              <a:rPr lang="en-GB" sz="1800" b="0" dirty="0" smtClean="0"/>
              <a:t> are involved in</a:t>
            </a:r>
          </a:p>
          <a:p>
            <a:r>
              <a:rPr lang="en-GB" sz="1800" b="0" dirty="0" smtClean="0"/>
              <a:t>- the organization of the mitotic spindle during cell division</a:t>
            </a:r>
          </a:p>
          <a:p>
            <a:r>
              <a:rPr lang="en-GB" sz="1800" b="0" dirty="0" smtClean="0"/>
              <a:t>and in the completion of </a:t>
            </a:r>
            <a:r>
              <a:rPr lang="en-GB" sz="1800" b="0" dirty="0" err="1" smtClean="0"/>
              <a:t>cytokinesis</a:t>
            </a:r>
            <a:endParaRPr lang="en-GB" sz="1800" b="0" dirty="0" smtClean="0"/>
          </a:p>
          <a:p>
            <a:r>
              <a:rPr lang="en-GB" sz="1800" b="0" dirty="0" smtClean="0"/>
              <a:t>- organizing microtubules in the cytoplasm </a:t>
            </a:r>
          </a:p>
          <a:p>
            <a:r>
              <a:rPr lang="en-GB" sz="1800" b="0" dirty="0" smtClean="0"/>
              <a:t>- determining the position of the nucleus and playing a crucial role in the spatial arrangement of the cell</a:t>
            </a:r>
          </a:p>
          <a:p>
            <a:r>
              <a:rPr lang="en-US" sz="1800" b="0" dirty="0" smtClean="0"/>
              <a:t>- </a:t>
            </a:r>
            <a:r>
              <a:rPr lang="en-US" sz="1800" b="0" dirty="0" err="1" smtClean="0"/>
              <a:t>d</a:t>
            </a:r>
            <a:r>
              <a:rPr lang="en-GB" sz="1800" b="0" dirty="0" err="1" smtClean="0"/>
              <a:t>etermining</a:t>
            </a:r>
            <a:r>
              <a:rPr lang="en-GB" sz="1800" b="0" dirty="0" smtClean="0"/>
              <a:t> the flagella or cilia</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814888" y="1657350"/>
            <a:ext cx="3875087" cy="3600450"/>
            <a:chOff x="553" y="2416"/>
            <a:chExt cx="1465" cy="1316"/>
          </a:xfrm>
        </p:grpSpPr>
        <p:pic>
          <p:nvPicPr>
            <p:cNvPr id="18438" name="Picture 5" descr="prophase"/>
            <p:cNvPicPr>
              <a:picLocks noChangeAspect="1" noChangeArrowheads="1"/>
            </p:cNvPicPr>
            <p:nvPr/>
          </p:nvPicPr>
          <p:blipFill>
            <a:blip r:embed="rId2" cstate="print"/>
            <a:srcRect/>
            <a:stretch>
              <a:fillRect/>
            </a:stretch>
          </p:blipFill>
          <p:spPr bwMode="auto">
            <a:xfrm>
              <a:off x="567" y="2419"/>
              <a:ext cx="1451" cy="1307"/>
            </a:xfrm>
            <a:prstGeom prst="rect">
              <a:avLst/>
            </a:prstGeom>
            <a:noFill/>
            <a:ln w="9525">
              <a:noFill/>
              <a:miter lim="800000"/>
              <a:headEnd/>
              <a:tailEnd/>
            </a:ln>
          </p:spPr>
        </p:pic>
        <p:sp>
          <p:nvSpPr>
            <p:cNvPr id="18439" name="Rectangle 6"/>
            <p:cNvSpPr>
              <a:spLocks noChangeArrowheads="1"/>
            </p:cNvSpPr>
            <p:nvPr/>
          </p:nvSpPr>
          <p:spPr bwMode="auto">
            <a:xfrm>
              <a:off x="553" y="2416"/>
              <a:ext cx="1463" cy="1316"/>
            </a:xfrm>
            <a:prstGeom prst="rect">
              <a:avLst/>
            </a:prstGeom>
            <a:noFill/>
            <a:ln w="9525">
              <a:solidFill>
                <a:srgbClr val="FF3300"/>
              </a:solidFill>
              <a:miter lim="800000"/>
              <a:headEnd/>
              <a:tailEnd/>
            </a:ln>
          </p:spPr>
          <p:txBody>
            <a:bodyPr wrap="none" anchor="ctr"/>
            <a:lstStyle/>
            <a:p>
              <a:endParaRPr lang="en-US"/>
            </a:p>
          </p:txBody>
        </p:sp>
      </p:grpSp>
      <p:sp>
        <p:nvSpPr>
          <p:cNvPr id="18436" name="Rectangle 7"/>
          <p:cNvSpPr>
            <a:spLocks noChangeArrowheads="1"/>
          </p:cNvSpPr>
          <p:nvPr/>
        </p:nvSpPr>
        <p:spPr bwMode="auto">
          <a:xfrm>
            <a:off x="1588581" y="590490"/>
            <a:ext cx="2901881" cy="400110"/>
          </a:xfrm>
          <a:prstGeom prst="rect">
            <a:avLst/>
          </a:prstGeom>
          <a:noFill/>
          <a:ln w="9525">
            <a:noFill/>
            <a:miter lim="800000"/>
            <a:headEnd/>
            <a:tailEnd/>
          </a:ln>
        </p:spPr>
        <p:txBody>
          <a:bodyPr wrap="none" anchor="ctr">
            <a:spAutoFit/>
          </a:bodyPr>
          <a:lstStyle/>
          <a:p>
            <a:r>
              <a:rPr lang="en-US" sz="2000" b="1" dirty="0" smtClean="0"/>
              <a:t>MITOSIS - PROPHASE</a:t>
            </a:r>
            <a:r>
              <a:rPr lang="el-GR" sz="2000" dirty="0" smtClean="0"/>
              <a:t> </a:t>
            </a:r>
            <a:endParaRPr lang="el-GR" sz="2000" dirty="0"/>
          </a:p>
        </p:txBody>
      </p:sp>
      <p:sp>
        <p:nvSpPr>
          <p:cNvPr id="8" name="Rectangle 7"/>
          <p:cNvSpPr/>
          <p:nvPr/>
        </p:nvSpPr>
        <p:spPr>
          <a:xfrm>
            <a:off x="609600" y="1508879"/>
            <a:ext cx="4038600" cy="3416320"/>
          </a:xfrm>
          <a:prstGeom prst="rect">
            <a:avLst/>
          </a:prstGeom>
        </p:spPr>
        <p:txBody>
          <a:bodyPr wrap="square">
            <a:spAutoFit/>
          </a:bodyPr>
          <a:lstStyle/>
          <a:p>
            <a:pPr algn="just"/>
            <a:endParaRPr lang="en-US" sz="1800" b="0" dirty="0" smtClean="0"/>
          </a:p>
          <a:p>
            <a:pPr algn="just"/>
            <a:r>
              <a:rPr lang="en-US" sz="1800" dirty="0" smtClean="0"/>
              <a:t>Chromatin </a:t>
            </a:r>
            <a:r>
              <a:rPr lang="en-US" sz="1800" b="0" dirty="0" smtClean="0"/>
              <a:t>in the nucleus begins to condense and becomes visible in the microscope as </a:t>
            </a:r>
            <a:r>
              <a:rPr lang="en-US" sz="1800" dirty="0" smtClean="0"/>
              <a:t>chromosomes.</a:t>
            </a:r>
          </a:p>
          <a:p>
            <a:pPr algn="just"/>
            <a:endParaRPr lang="en-US" sz="1800" b="0" dirty="0" smtClean="0"/>
          </a:p>
          <a:p>
            <a:pPr algn="just"/>
            <a:r>
              <a:rPr lang="en-US" sz="1800" b="0" dirty="0" smtClean="0"/>
              <a:t>The </a:t>
            </a:r>
            <a:r>
              <a:rPr lang="en-US" sz="1800" dirty="0" smtClean="0"/>
              <a:t>nucleolus</a:t>
            </a:r>
            <a:r>
              <a:rPr lang="en-US" sz="1800" b="0" dirty="0" smtClean="0"/>
              <a:t> disappears.</a:t>
            </a:r>
          </a:p>
          <a:p>
            <a:pPr algn="just"/>
            <a:endParaRPr lang="en-US" sz="1800" dirty="0" smtClean="0"/>
          </a:p>
          <a:p>
            <a:pPr algn="just"/>
            <a:r>
              <a:rPr lang="en-US" sz="1800" dirty="0" err="1" smtClean="0"/>
              <a:t>Centriols</a:t>
            </a:r>
            <a:r>
              <a:rPr lang="en-US" sz="1800" b="0" dirty="0" smtClean="0"/>
              <a:t> begin to move towards the opposite sites of the cell and microtubule fibers extend from the </a:t>
            </a:r>
            <a:r>
              <a:rPr lang="en-US" sz="1800" dirty="0" err="1" smtClean="0"/>
              <a:t>centromers</a:t>
            </a:r>
            <a:r>
              <a:rPr lang="en-US" sz="1800" b="0" dirty="0" smtClean="0"/>
              <a:t>. Some cross the cell to form the </a:t>
            </a:r>
            <a:r>
              <a:rPr lang="en-US" sz="1800" dirty="0" smtClean="0"/>
              <a:t>mitotic spindle</a:t>
            </a:r>
            <a:r>
              <a:rPr lang="en-US" sz="1800" b="0" dirty="0" smtClean="0"/>
              <a:t>.</a:t>
            </a:r>
            <a:endParaRPr lang="en-US" sz="1800" b="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descr="16 (Large)"/>
          <p:cNvPicPr>
            <a:picLocks noChangeAspect="1" noChangeArrowheads="1"/>
          </p:cNvPicPr>
          <p:nvPr/>
        </p:nvPicPr>
        <p:blipFill>
          <a:blip r:embed="rId3" cstate="print"/>
          <a:srcRect/>
          <a:stretch>
            <a:fillRect/>
          </a:stretch>
        </p:blipFill>
        <p:spPr bwMode="auto">
          <a:xfrm>
            <a:off x="2584450" y="990600"/>
            <a:ext cx="6102350" cy="5239288"/>
          </a:xfrm>
          <a:prstGeom prst="rect">
            <a:avLst/>
          </a:prstGeom>
          <a:noFill/>
        </p:spPr>
      </p:pic>
      <p:graphicFrame>
        <p:nvGraphicFramePr>
          <p:cNvPr id="275458" name="Object 2"/>
          <p:cNvGraphicFramePr>
            <a:graphicFrameLocks noChangeAspect="1"/>
          </p:cNvGraphicFramePr>
          <p:nvPr/>
        </p:nvGraphicFramePr>
        <p:xfrm>
          <a:off x="533400" y="1200689"/>
          <a:ext cx="5562600" cy="5056187"/>
        </p:xfrm>
        <a:graphic>
          <a:graphicData uri="http://schemas.openxmlformats.org/presentationml/2006/ole">
            <p:oleObj spid="_x0000_s1037314" name="Image" r:id="rId4" imgW="7403175" imgH="5028571" progId="">
              <p:embed/>
            </p:oleObj>
          </a:graphicData>
        </a:graphic>
      </p:graphicFrame>
      <p:sp>
        <p:nvSpPr>
          <p:cNvPr id="4" name="Text Box 5"/>
          <p:cNvSpPr txBox="1">
            <a:spLocks noChangeArrowheads="1"/>
          </p:cNvSpPr>
          <p:nvPr/>
        </p:nvSpPr>
        <p:spPr bwMode="auto">
          <a:xfrm>
            <a:off x="3257880" y="533400"/>
            <a:ext cx="1695120" cy="400110"/>
          </a:xfrm>
          <a:prstGeom prst="rect">
            <a:avLst/>
          </a:prstGeom>
          <a:noFill/>
          <a:ln w="9525">
            <a:noFill/>
            <a:miter lim="800000"/>
            <a:headEnd/>
            <a:tailEnd/>
          </a:ln>
          <a:effectLst/>
        </p:spPr>
        <p:txBody>
          <a:bodyPr wrap="none">
            <a:spAutoFit/>
          </a:bodyPr>
          <a:lstStyle/>
          <a:p>
            <a:r>
              <a:rPr lang="en-GB" dirty="0" smtClean="0"/>
              <a:t>CHROMOSE</a:t>
            </a:r>
            <a:endParaRPr lang="el-GR" b="1" dirty="0"/>
          </a:p>
        </p:txBody>
      </p:sp>
      <p:graphicFrame>
        <p:nvGraphicFramePr>
          <p:cNvPr id="275459" name="Object 3"/>
          <p:cNvGraphicFramePr>
            <a:graphicFrameLocks noChangeAspect="1"/>
          </p:cNvGraphicFramePr>
          <p:nvPr/>
        </p:nvGraphicFramePr>
        <p:xfrm>
          <a:off x="3200400" y="5239289"/>
          <a:ext cx="2743200" cy="838200"/>
        </p:xfrm>
        <a:graphic>
          <a:graphicData uri="http://schemas.openxmlformats.org/presentationml/2006/ole">
            <p:oleObj spid="_x0000_s1037315" name="Image" r:id="rId5" imgW="10730159" imgH="5231746" progId="">
              <p:embed/>
            </p:oleObj>
          </a:graphicData>
        </a:graphic>
      </p:graphicFrame>
      <p:sp>
        <p:nvSpPr>
          <p:cNvPr id="6" name="Text Box 5"/>
          <p:cNvSpPr txBox="1">
            <a:spLocks noChangeArrowheads="1"/>
          </p:cNvSpPr>
          <p:nvPr/>
        </p:nvSpPr>
        <p:spPr bwMode="auto">
          <a:xfrm>
            <a:off x="990600" y="1475601"/>
            <a:ext cx="1090939" cy="276999"/>
          </a:xfrm>
          <a:prstGeom prst="rect">
            <a:avLst/>
          </a:prstGeom>
          <a:solidFill>
            <a:schemeClr val="tx1"/>
          </a:solidFill>
          <a:ln w="9525">
            <a:noFill/>
            <a:miter lim="800000"/>
            <a:headEnd/>
            <a:tailEnd/>
          </a:ln>
          <a:effectLst/>
        </p:spPr>
        <p:txBody>
          <a:bodyPr wrap="none">
            <a:spAutoFit/>
          </a:bodyPr>
          <a:lstStyle/>
          <a:p>
            <a:r>
              <a:rPr lang="en-GB" sz="1200" cap="small" dirty="0" smtClean="0">
                <a:solidFill>
                  <a:schemeClr val="bg1"/>
                </a:solidFill>
              </a:rPr>
              <a:t>CHROMOSE</a:t>
            </a:r>
            <a:endParaRPr lang="el-GR" sz="1200" b="1" cap="small" dirty="0">
              <a:solidFill>
                <a:schemeClr val="bg1"/>
              </a:solidFill>
            </a:endParaRPr>
          </a:p>
        </p:txBody>
      </p:sp>
      <p:sp>
        <p:nvSpPr>
          <p:cNvPr id="8" name="Rectangle 7"/>
          <p:cNvSpPr/>
          <p:nvPr/>
        </p:nvSpPr>
        <p:spPr bwMode="auto">
          <a:xfrm>
            <a:off x="3276600" y="3124200"/>
            <a:ext cx="2209800" cy="304800"/>
          </a:xfrm>
          <a:prstGeom prst="rect">
            <a:avLst/>
          </a:prstGeom>
          <a:solidFill>
            <a:srgbClr val="309D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581400" y="3886200"/>
            <a:ext cx="2209800" cy="304800"/>
          </a:xfrm>
          <a:prstGeom prst="rect">
            <a:avLst/>
          </a:prstGeom>
          <a:solidFill>
            <a:srgbClr val="309D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3581400" y="4876800"/>
            <a:ext cx="2209800" cy="304800"/>
          </a:xfrm>
          <a:prstGeom prst="rect">
            <a:avLst/>
          </a:prstGeom>
          <a:solidFill>
            <a:srgbClr val="309D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 name="Text Box 5"/>
          <p:cNvSpPr txBox="1">
            <a:spLocks noChangeArrowheads="1"/>
          </p:cNvSpPr>
          <p:nvPr/>
        </p:nvSpPr>
        <p:spPr bwMode="auto">
          <a:xfrm>
            <a:off x="3709661" y="3152001"/>
            <a:ext cx="1418778" cy="276999"/>
          </a:xfrm>
          <a:prstGeom prst="rect">
            <a:avLst/>
          </a:prstGeom>
          <a:solidFill>
            <a:schemeClr val="tx1"/>
          </a:solidFill>
          <a:ln w="9525">
            <a:noFill/>
            <a:miter lim="800000"/>
            <a:headEnd/>
            <a:tailEnd/>
          </a:ln>
          <a:effectLst/>
        </p:spPr>
        <p:txBody>
          <a:bodyPr wrap="none">
            <a:spAutoFit/>
          </a:bodyPr>
          <a:lstStyle/>
          <a:p>
            <a:r>
              <a:rPr lang="en-GB" sz="1200" cap="small" dirty="0" smtClean="0">
                <a:solidFill>
                  <a:schemeClr val="bg1"/>
                </a:solidFill>
              </a:rPr>
              <a:t>DNA SEQUENCE</a:t>
            </a:r>
            <a:endParaRPr lang="el-GR" sz="1200" b="1" cap="small" dirty="0">
              <a:solidFill>
                <a:schemeClr val="bg1"/>
              </a:solidFill>
            </a:endParaRPr>
          </a:p>
        </p:txBody>
      </p:sp>
      <p:sp>
        <p:nvSpPr>
          <p:cNvPr id="11" name="Text Box 5"/>
          <p:cNvSpPr txBox="1">
            <a:spLocks noChangeArrowheads="1"/>
          </p:cNvSpPr>
          <p:nvPr/>
        </p:nvSpPr>
        <p:spPr bwMode="auto">
          <a:xfrm>
            <a:off x="3862061" y="3914001"/>
            <a:ext cx="1279016" cy="276999"/>
          </a:xfrm>
          <a:prstGeom prst="rect">
            <a:avLst/>
          </a:prstGeom>
          <a:solidFill>
            <a:schemeClr val="tx1"/>
          </a:solidFill>
          <a:ln w="9525">
            <a:noFill/>
            <a:miter lim="800000"/>
            <a:headEnd/>
            <a:tailEnd/>
          </a:ln>
          <a:effectLst/>
        </p:spPr>
        <p:txBody>
          <a:bodyPr wrap="none">
            <a:spAutoFit/>
          </a:bodyPr>
          <a:lstStyle/>
          <a:p>
            <a:r>
              <a:rPr lang="en-GB" sz="1200" cap="small" dirty="0" smtClean="0">
                <a:solidFill>
                  <a:schemeClr val="bg1"/>
                </a:solidFill>
              </a:rPr>
              <a:t>CENTROMERE</a:t>
            </a:r>
            <a:endParaRPr lang="el-GR" sz="1200" b="1" cap="small" dirty="0">
              <a:solidFill>
                <a:schemeClr val="bg1"/>
              </a:solidFill>
            </a:endParaRPr>
          </a:p>
        </p:txBody>
      </p:sp>
      <p:sp>
        <p:nvSpPr>
          <p:cNvPr id="12" name="Text Box 5"/>
          <p:cNvSpPr txBox="1">
            <a:spLocks noChangeArrowheads="1"/>
          </p:cNvSpPr>
          <p:nvPr/>
        </p:nvSpPr>
        <p:spPr bwMode="auto">
          <a:xfrm>
            <a:off x="3810000" y="4953000"/>
            <a:ext cx="1814770" cy="276999"/>
          </a:xfrm>
          <a:prstGeom prst="rect">
            <a:avLst/>
          </a:prstGeom>
          <a:solidFill>
            <a:schemeClr val="tx1"/>
          </a:solidFill>
          <a:ln w="9525">
            <a:noFill/>
            <a:miter lim="800000"/>
            <a:headEnd/>
            <a:tailEnd/>
          </a:ln>
          <a:effectLst/>
        </p:spPr>
        <p:txBody>
          <a:bodyPr wrap="none">
            <a:spAutoFit/>
          </a:bodyPr>
          <a:lstStyle/>
          <a:p>
            <a:r>
              <a:rPr lang="en-GB" sz="1200" cap="small" dirty="0" smtClean="0">
                <a:solidFill>
                  <a:schemeClr val="bg1"/>
                </a:solidFill>
              </a:rPr>
              <a:t>SISTER CHROMATIDS</a:t>
            </a:r>
            <a:endParaRPr lang="el-GR" sz="1200" b="1" cap="small" dirty="0">
              <a:solidFill>
                <a:schemeClr val="bg1"/>
              </a:solidFill>
            </a:endParaRPr>
          </a:p>
        </p:txBody>
      </p:sp>
      <p:sp>
        <p:nvSpPr>
          <p:cNvPr id="13" name="TextBox 1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4" name="Straight Connector 1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357688" y="1143000"/>
            <a:ext cx="4329112" cy="3692525"/>
            <a:chOff x="3737" y="884"/>
            <a:chExt cx="1463" cy="1318"/>
          </a:xfrm>
        </p:grpSpPr>
        <p:pic>
          <p:nvPicPr>
            <p:cNvPr id="1030" name="Picture 5" descr="prometaphase"/>
            <p:cNvPicPr>
              <a:picLocks noChangeAspect="1" noChangeArrowheads="1"/>
            </p:cNvPicPr>
            <p:nvPr/>
          </p:nvPicPr>
          <p:blipFill>
            <a:blip r:embed="rId3" cstate="print"/>
            <a:srcRect/>
            <a:stretch>
              <a:fillRect/>
            </a:stretch>
          </p:blipFill>
          <p:spPr bwMode="auto">
            <a:xfrm>
              <a:off x="3739" y="893"/>
              <a:ext cx="1454" cy="1309"/>
            </a:xfrm>
            <a:prstGeom prst="rect">
              <a:avLst/>
            </a:prstGeom>
            <a:noFill/>
            <a:ln w="9525">
              <a:noFill/>
              <a:miter lim="800000"/>
              <a:headEnd/>
              <a:tailEnd/>
            </a:ln>
          </p:spPr>
        </p:pic>
        <p:sp>
          <p:nvSpPr>
            <p:cNvPr id="1031" name="Rectangle 6"/>
            <p:cNvSpPr>
              <a:spLocks noChangeArrowheads="1"/>
            </p:cNvSpPr>
            <p:nvPr/>
          </p:nvSpPr>
          <p:spPr bwMode="auto">
            <a:xfrm>
              <a:off x="3737" y="884"/>
              <a:ext cx="1463" cy="1316"/>
            </a:xfrm>
            <a:prstGeom prst="rect">
              <a:avLst/>
            </a:prstGeom>
            <a:noFill/>
            <a:ln w="9525">
              <a:solidFill>
                <a:srgbClr val="FF3300"/>
              </a:solidFill>
              <a:miter lim="800000"/>
              <a:headEnd/>
              <a:tailEnd/>
            </a:ln>
          </p:spPr>
          <p:txBody>
            <a:bodyPr wrap="none" anchor="ctr"/>
            <a:lstStyle/>
            <a:p>
              <a:endParaRPr lang="en-US"/>
            </a:p>
          </p:txBody>
        </p:sp>
      </p:grpSp>
      <p:sp>
        <p:nvSpPr>
          <p:cNvPr id="1028" name="Rectangle 8"/>
          <p:cNvSpPr>
            <a:spLocks noChangeArrowheads="1"/>
          </p:cNvSpPr>
          <p:nvPr/>
        </p:nvSpPr>
        <p:spPr bwMode="auto">
          <a:xfrm>
            <a:off x="2085317" y="361890"/>
            <a:ext cx="2331688" cy="400110"/>
          </a:xfrm>
          <a:prstGeom prst="rect">
            <a:avLst/>
          </a:prstGeom>
          <a:noFill/>
          <a:ln w="9525">
            <a:noFill/>
            <a:miter lim="800000"/>
            <a:headEnd/>
            <a:tailEnd/>
          </a:ln>
        </p:spPr>
        <p:txBody>
          <a:bodyPr wrap="none" anchor="ctr">
            <a:spAutoFit/>
          </a:bodyPr>
          <a:lstStyle/>
          <a:p>
            <a:r>
              <a:rPr lang="en-US" sz="2000" b="1" dirty="0" smtClean="0"/>
              <a:t>PROMETAPHASE</a:t>
            </a:r>
            <a:r>
              <a:rPr lang="el-GR" sz="2000" dirty="0" smtClean="0"/>
              <a:t> </a:t>
            </a:r>
            <a:endParaRPr lang="el-GR" sz="2000" dirty="0"/>
          </a:p>
        </p:txBody>
      </p:sp>
      <p:sp>
        <p:nvSpPr>
          <p:cNvPr id="1029" name="Rectangle 9"/>
          <p:cNvSpPr>
            <a:spLocks noChangeArrowheads="1"/>
          </p:cNvSpPr>
          <p:nvPr/>
        </p:nvSpPr>
        <p:spPr bwMode="auto">
          <a:xfrm>
            <a:off x="533400" y="1066800"/>
            <a:ext cx="3524250" cy="4224234"/>
          </a:xfrm>
          <a:prstGeom prst="rect">
            <a:avLst/>
          </a:prstGeom>
          <a:noFill/>
          <a:ln w="9525">
            <a:noFill/>
            <a:miter lim="800000"/>
            <a:headEnd/>
            <a:tailEnd/>
          </a:ln>
        </p:spPr>
        <p:txBody>
          <a:bodyPr wrap="square" anchor="ctr">
            <a:spAutoFit/>
          </a:bodyPr>
          <a:lstStyle/>
          <a:p>
            <a:pPr algn="just">
              <a:lnSpc>
                <a:spcPct val="150000"/>
              </a:lnSpc>
            </a:pPr>
            <a:r>
              <a:rPr lang="en-US" sz="1800" b="0" dirty="0" smtClean="0"/>
              <a:t>The </a:t>
            </a:r>
            <a:r>
              <a:rPr lang="en-US" sz="1800" dirty="0" smtClean="0"/>
              <a:t>nuclear membrane </a:t>
            </a:r>
            <a:r>
              <a:rPr lang="en-US" sz="1800" b="0" dirty="0" smtClean="0"/>
              <a:t>dissolves, signaling the onset of metaphase.</a:t>
            </a:r>
          </a:p>
          <a:p>
            <a:pPr algn="just">
              <a:lnSpc>
                <a:spcPct val="150000"/>
              </a:lnSpc>
            </a:pPr>
            <a:endParaRPr lang="en-US" sz="1800" dirty="0" smtClean="0"/>
          </a:p>
          <a:p>
            <a:pPr algn="just">
              <a:lnSpc>
                <a:spcPct val="150000"/>
              </a:lnSpc>
            </a:pPr>
            <a:r>
              <a:rPr lang="en-US" sz="1800" b="0" dirty="0" smtClean="0"/>
              <a:t>Proteins bind to </a:t>
            </a:r>
            <a:r>
              <a:rPr lang="en-US" sz="1800" dirty="0" err="1" smtClean="0"/>
              <a:t>centromers</a:t>
            </a:r>
            <a:r>
              <a:rPr lang="en-US" sz="1800" b="0" dirty="0" smtClean="0"/>
              <a:t> by creating </a:t>
            </a:r>
            <a:r>
              <a:rPr lang="en-US" sz="1800" b="0" dirty="0" err="1" smtClean="0"/>
              <a:t>kinetochore</a:t>
            </a:r>
            <a:r>
              <a:rPr lang="en-US" sz="1800" b="0" dirty="0" smtClean="0"/>
              <a:t>.</a:t>
            </a:r>
            <a:endParaRPr lang="en-US" sz="1800" dirty="0" smtClean="0"/>
          </a:p>
          <a:p>
            <a:pPr algn="just">
              <a:lnSpc>
                <a:spcPct val="150000"/>
              </a:lnSpc>
            </a:pPr>
            <a:endParaRPr lang="en-US" sz="1800" dirty="0" smtClean="0"/>
          </a:p>
          <a:p>
            <a:pPr algn="just">
              <a:lnSpc>
                <a:spcPct val="150000"/>
              </a:lnSpc>
            </a:pPr>
            <a:r>
              <a:rPr lang="en-US" sz="1800" b="0" dirty="0" smtClean="0"/>
              <a:t>Microtubules bind to the chromosomes and the chromosomes begin to move.</a:t>
            </a:r>
            <a:endParaRPr lang="en-GB" sz="1800" b="0" dirty="0"/>
          </a:p>
        </p:txBody>
      </p:sp>
      <p:graphicFrame>
        <p:nvGraphicFramePr>
          <p:cNvPr id="1026" name="Object 10"/>
          <p:cNvGraphicFramePr>
            <a:graphicFrameLocks noChangeAspect="1"/>
          </p:cNvGraphicFramePr>
          <p:nvPr/>
        </p:nvGraphicFramePr>
        <p:xfrm>
          <a:off x="5176838" y="4416427"/>
          <a:ext cx="2671762" cy="1984373"/>
        </p:xfrm>
        <a:graphic>
          <a:graphicData uri="http://schemas.openxmlformats.org/presentationml/2006/ole">
            <p:oleObj spid="_x0000_s1038338" name="Image" r:id="rId4" imgW="7860317" imgH="5841270" progId="">
              <p:embed/>
            </p:oleObj>
          </a:graphicData>
        </a:graphic>
      </p:graphicFrame>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800600" y="1617662"/>
            <a:ext cx="3749675" cy="3640138"/>
            <a:chOff x="2118" y="876"/>
            <a:chExt cx="1466" cy="1317"/>
          </a:xfrm>
        </p:grpSpPr>
        <p:pic>
          <p:nvPicPr>
            <p:cNvPr id="19461" name="Picture 5" descr="metaphase"/>
            <p:cNvPicPr>
              <a:picLocks noChangeAspect="1" noChangeArrowheads="1"/>
            </p:cNvPicPr>
            <p:nvPr/>
          </p:nvPicPr>
          <p:blipFill>
            <a:blip r:embed="rId2" cstate="print"/>
            <a:srcRect/>
            <a:stretch>
              <a:fillRect/>
            </a:stretch>
          </p:blipFill>
          <p:spPr bwMode="auto">
            <a:xfrm>
              <a:off x="2118" y="885"/>
              <a:ext cx="1453" cy="1308"/>
            </a:xfrm>
            <a:prstGeom prst="rect">
              <a:avLst/>
            </a:prstGeom>
            <a:noFill/>
            <a:ln w="9525">
              <a:noFill/>
              <a:miter lim="800000"/>
              <a:headEnd/>
              <a:tailEnd/>
            </a:ln>
          </p:spPr>
        </p:pic>
        <p:sp>
          <p:nvSpPr>
            <p:cNvPr id="19462" name="Rectangle 6"/>
            <p:cNvSpPr>
              <a:spLocks noChangeArrowheads="1"/>
            </p:cNvSpPr>
            <p:nvPr/>
          </p:nvSpPr>
          <p:spPr bwMode="auto">
            <a:xfrm>
              <a:off x="2121" y="876"/>
              <a:ext cx="1463" cy="1316"/>
            </a:xfrm>
            <a:prstGeom prst="rect">
              <a:avLst/>
            </a:prstGeom>
            <a:noFill/>
            <a:ln w="9525">
              <a:solidFill>
                <a:srgbClr val="FF3300"/>
              </a:solidFill>
              <a:miter lim="800000"/>
              <a:headEnd/>
              <a:tailEnd/>
            </a:ln>
          </p:spPr>
          <p:txBody>
            <a:bodyPr wrap="none" anchor="ctr"/>
            <a:lstStyle/>
            <a:p>
              <a:endParaRPr lang="en-US"/>
            </a:p>
          </p:txBody>
        </p:sp>
      </p:grpSp>
      <p:sp>
        <p:nvSpPr>
          <p:cNvPr id="19460" name="Rectangle 9"/>
          <p:cNvSpPr>
            <a:spLocks noChangeArrowheads="1"/>
          </p:cNvSpPr>
          <p:nvPr/>
        </p:nvSpPr>
        <p:spPr bwMode="auto">
          <a:xfrm>
            <a:off x="2587300" y="533400"/>
            <a:ext cx="1775897" cy="400110"/>
          </a:xfrm>
          <a:prstGeom prst="rect">
            <a:avLst/>
          </a:prstGeom>
          <a:noFill/>
          <a:ln w="9525">
            <a:noFill/>
            <a:miter lim="800000"/>
            <a:headEnd/>
            <a:tailEnd/>
          </a:ln>
        </p:spPr>
        <p:txBody>
          <a:bodyPr wrap="none" anchor="ctr">
            <a:spAutoFit/>
          </a:bodyPr>
          <a:lstStyle/>
          <a:p>
            <a:r>
              <a:rPr lang="en-US" sz="2000" b="1" dirty="0" smtClean="0"/>
              <a:t>METAPHASE</a:t>
            </a:r>
            <a:r>
              <a:rPr lang="el-GR" sz="2000" dirty="0" smtClean="0"/>
              <a:t> </a:t>
            </a:r>
            <a:endParaRPr lang="el-GR" sz="2000" dirty="0"/>
          </a:p>
        </p:txBody>
      </p:sp>
      <p:sp>
        <p:nvSpPr>
          <p:cNvPr id="7" name="Rectangle 6"/>
          <p:cNvSpPr/>
          <p:nvPr/>
        </p:nvSpPr>
        <p:spPr>
          <a:xfrm>
            <a:off x="381000" y="1670461"/>
            <a:ext cx="4267200" cy="2977739"/>
          </a:xfrm>
          <a:prstGeom prst="rect">
            <a:avLst/>
          </a:prstGeom>
        </p:spPr>
        <p:txBody>
          <a:bodyPr wrap="square">
            <a:spAutoFit/>
          </a:bodyPr>
          <a:lstStyle/>
          <a:p>
            <a:pPr algn="just">
              <a:lnSpc>
                <a:spcPct val="150000"/>
              </a:lnSpc>
            </a:pPr>
            <a:r>
              <a:rPr lang="en-US" sz="1800" b="0" dirty="0" smtClean="0"/>
              <a:t>Spindle fibers align the chromosomes along the equator of the cell.</a:t>
            </a:r>
          </a:p>
          <a:p>
            <a:pPr algn="just">
              <a:lnSpc>
                <a:spcPct val="150000"/>
              </a:lnSpc>
            </a:pPr>
            <a:endParaRPr lang="en-US" sz="1800" dirty="0" smtClean="0"/>
          </a:p>
          <a:p>
            <a:pPr algn="just">
              <a:lnSpc>
                <a:spcPct val="150000"/>
              </a:lnSpc>
            </a:pPr>
            <a:r>
              <a:rPr lang="en-US" sz="1800" b="0" dirty="0" smtClean="0"/>
              <a:t>This organization helps to ensure that in the next phase, when the chromosomes are separated, each new nucleus will receive a copy of each chromosome.</a:t>
            </a:r>
            <a:endParaRPr lang="en-US" sz="1800" b="0" dirty="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465638" y="1206500"/>
            <a:ext cx="4240212" cy="3968750"/>
            <a:chOff x="557" y="884"/>
            <a:chExt cx="1463" cy="1316"/>
          </a:xfrm>
        </p:grpSpPr>
        <p:sp>
          <p:nvSpPr>
            <p:cNvPr id="20485" name="Rectangle 5"/>
            <p:cNvSpPr>
              <a:spLocks noChangeArrowheads="1"/>
            </p:cNvSpPr>
            <p:nvPr/>
          </p:nvSpPr>
          <p:spPr bwMode="auto">
            <a:xfrm>
              <a:off x="557" y="884"/>
              <a:ext cx="1463" cy="1316"/>
            </a:xfrm>
            <a:prstGeom prst="rect">
              <a:avLst/>
            </a:prstGeom>
            <a:noFill/>
            <a:ln w="9525">
              <a:solidFill>
                <a:srgbClr val="FF3300"/>
              </a:solidFill>
              <a:miter lim="800000"/>
              <a:headEnd/>
              <a:tailEnd/>
            </a:ln>
          </p:spPr>
          <p:txBody>
            <a:bodyPr wrap="none" anchor="ctr"/>
            <a:lstStyle/>
            <a:p>
              <a:endParaRPr lang="en-US"/>
            </a:p>
          </p:txBody>
        </p:sp>
        <p:pic>
          <p:nvPicPr>
            <p:cNvPr id="20486" name="Picture 6" descr="anaphase"/>
            <p:cNvPicPr>
              <a:picLocks noChangeAspect="1" noChangeArrowheads="1"/>
            </p:cNvPicPr>
            <p:nvPr/>
          </p:nvPicPr>
          <p:blipFill>
            <a:blip r:embed="rId2" cstate="print"/>
            <a:srcRect/>
            <a:stretch>
              <a:fillRect/>
            </a:stretch>
          </p:blipFill>
          <p:spPr bwMode="auto">
            <a:xfrm>
              <a:off x="567" y="890"/>
              <a:ext cx="1451" cy="1306"/>
            </a:xfrm>
            <a:prstGeom prst="rect">
              <a:avLst/>
            </a:prstGeom>
            <a:noFill/>
            <a:ln w="9525">
              <a:noFill/>
              <a:miter lim="800000"/>
              <a:headEnd/>
              <a:tailEnd/>
            </a:ln>
          </p:spPr>
        </p:pic>
      </p:grpSp>
      <p:sp>
        <p:nvSpPr>
          <p:cNvPr id="20483" name="Rectangle 8"/>
          <p:cNvSpPr>
            <a:spLocks noChangeArrowheads="1"/>
          </p:cNvSpPr>
          <p:nvPr/>
        </p:nvSpPr>
        <p:spPr bwMode="auto">
          <a:xfrm>
            <a:off x="2667000" y="381000"/>
            <a:ext cx="1623987" cy="400110"/>
          </a:xfrm>
          <a:prstGeom prst="rect">
            <a:avLst/>
          </a:prstGeom>
          <a:noFill/>
          <a:ln w="9525">
            <a:noFill/>
            <a:miter lim="800000"/>
            <a:headEnd/>
            <a:tailEnd/>
          </a:ln>
        </p:spPr>
        <p:txBody>
          <a:bodyPr wrap="none" anchor="ctr">
            <a:spAutoFit/>
          </a:bodyPr>
          <a:lstStyle/>
          <a:p>
            <a:r>
              <a:rPr lang="en-US" sz="2000" b="1" dirty="0" smtClean="0"/>
              <a:t>ANAPHASE</a:t>
            </a:r>
            <a:r>
              <a:rPr lang="el-GR" sz="2000" dirty="0" smtClean="0"/>
              <a:t> </a:t>
            </a:r>
            <a:endParaRPr lang="el-GR" sz="2000" dirty="0"/>
          </a:p>
        </p:txBody>
      </p:sp>
      <p:sp>
        <p:nvSpPr>
          <p:cNvPr id="7" name="Rectangle 6"/>
          <p:cNvSpPr/>
          <p:nvPr/>
        </p:nvSpPr>
        <p:spPr>
          <a:xfrm>
            <a:off x="685800" y="1143000"/>
            <a:ext cx="3505200" cy="4224234"/>
          </a:xfrm>
          <a:prstGeom prst="rect">
            <a:avLst/>
          </a:prstGeom>
        </p:spPr>
        <p:txBody>
          <a:bodyPr wrap="square">
            <a:spAutoFit/>
          </a:bodyPr>
          <a:lstStyle/>
          <a:p>
            <a:pPr algn="just">
              <a:lnSpc>
                <a:spcPct val="150000"/>
              </a:lnSpc>
            </a:pPr>
            <a:r>
              <a:rPr lang="en-US" sz="1800" b="0" dirty="0" smtClean="0"/>
              <a:t>Pairs of chromosomes are separated in the </a:t>
            </a:r>
            <a:r>
              <a:rPr lang="en-US" sz="1800" b="0" dirty="0" err="1" smtClean="0"/>
              <a:t>kinetochore</a:t>
            </a:r>
            <a:r>
              <a:rPr lang="en-US" sz="1800" b="0" dirty="0" smtClean="0"/>
              <a:t> and move towards the opposite sides of the cell.</a:t>
            </a:r>
          </a:p>
          <a:p>
            <a:pPr algn="just">
              <a:lnSpc>
                <a:spcPct val="150000"/>
              </a:lnSpc>
            </a:pPr>
            <a:endParaRPr lang="en-US" sz="1800" b="0" dirty="0" smtClean="0"/>
          </a:p>
          <a:p>
            <a:pPr algn="just">
              <a:lnSpc>
                <a:spcPct val="150000"/>
              </a:lnSpc>
            </a:pPr>
            <a:r>
              <a:rPr lang="en-US" sz="1800" b="0" dirty="0" smtClean="0"/>
              <a:t>Movement results from a combination of motion along the microtubules of the spindle and through the natural interaction of polar microtubules.</a:t>
            </a:r>
            <a:endParaRPr lang="en-US" sz="1800" b="0" dirty="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776788" y="1701800"/>
            <a:ext cx="3910012" cy="4013200"/>
            <a:chOff x="2145" y="2432"/>
            <a:chExt cx="1463" cy="1320"/>
          </a:xfrm>
        </p:grpSpPr>
        <p:pic>
          <p:nvPicPr>
            <p:cNvPr id="21509" name="Picture 5" descr="telophase"/>
            <p:cNvPicPr>
              <a:picLocks noChangeAspect="1" noChangeArrowheads="1"/>
            </p:cNvPicPr>
            <p:nvPr/>
          </p:nvPicPr>
          <p:blipFill>
            <a:blip r:embed="rId2" cstate="print"/>
            <a:srcRect/>
            <a:stretch>
              <a:fillRect/>
            </a:stretch>
          </p:blipFill>
          <p:spPr bwMode="auto">
            <a:xfrm>
              <a:off x="2154" y="2432"/>
              <a:ext cx="1451" cy="1305"/>
            </a:xfrm>
            <a:prstGeom prst="rect">
              <a:avLst/>
            </a:prstGeom>
            <a:noFill/>
            <a:ln w="9525">
              <a:noFill/>
              <a:miter lim="800000"/>
              <a:headEnd/>
              <a:tailEnd/>
            </a:ln>
          </p:spPr>
        </p:pic>
        <p:sp>
          <p:nvSpPr>
            <p:cNvPr id="21510" name="Rectangle 6"/>
            <p:cNvSpPr>
              <a:spLocks noChangeArrowheads="1"/>
            </p:cNvSpPr>
            <p:nvPr/>
          </p:nvSpPr>
          <p:spPr bwMode="auto">
            <a:xfrm>
              <a:off x="2145" y="2436"/>
              <a:ext cx="1463" cy="1316"/>
            </a:xfrm>
            <a:prstGeom prst="rect">
              <a:avLst/>
            </a:prstGeom>
            <a:noFill/>
            <a:ln w="9525">
              <a:solidFill>
                <a:srgbClr val="FF3300"/>
              </a:solidFill>
              <a:miter lim="800000"/>
              <a:headEnd/>
              <a:tailEnd/>
            </a:ln>
          </p:spPr>
          <p:txBody>
            <a:bodyPr wrap="none" anchor="ctr"/>
            <a:lstStyle/>
            <a:p>
              <a:endParaRPr lang="en-US"/>
            </a:p>
          </p:txBody>
        </p:sp>
      </p:grpSp>
      <p:sp>
        <p:nvSpPr>
          <p:cNvPr id="21507" name="Rectangle 8"/>
          <p:cNvSpPr>
            <a:spLocks noChangeArrowheads="1"/>
          </p:cNvSpPr>
          <p:nvPr/>
        </p:nvSpPr>
        <p:spPr bwMode="auto">
          <a:xfrm>
            <a:off x="2696436" y="457200"/>
            <a:ext cx="1752227" cy="400110"/>
          </a:xfrm>
          <a:prstGeom prst="rect">
            <a:avLst/>
          </a:prstGeom>
          <a:noFill/>
          <a:ln w="9525">
            <a:noFill/>
            <a:miter lim="800000"/>
            <a:headEnd/>
            <a:tailEnd/>
          </a:ln>
        </p:spPr>
        <p:txBody>
          <a:bodyPr wrap="none" anchor="ctr">
            <a:spAutoFit/>
          </a:bodyPr>
          <a:lstStyle/>
          <a:p>
            <a:r>
              <a:rPr lang="en-US" sz="2000" b="1" dirty="0" smtClean="0"/>
              <a:t>TELOPHASE</a:t>
            </a:r>
            <a:r>
              <a:rPr lang="el-GR" sz="2000" dirty="0" smtClean="0"/>
              <a:t> </a:t>
            </a:r>
            <a:endParaRPr lang="el-GR" sz="2000" dirty="0"/>
          </a:p>
        </p:txBody>
      </p:sp>
      <p:sp>
        <p:nvSpPr>
          <p:cNvPr id="7" name="Rectangle 6"/>
          <p:cNvSpPr/>
          <p:nvPr/>
        </p:nvSpPr>
        <p:spPr>
          <a:xfrm>
            <a:off x="609600" y="1343084"/>
            <a:ext cx="3810000" cy="4524316"/>
          </a:xfrm>
          <a:prstGeom prst="rect">
            <a:avLst/>
          </a:prstGeom>
        </p:spPr>
        <p:txBody>
          <a:bodyPr wrap="square">
            <a:spAutoFit/>
          </a:bodyPr>
          <a:lstStyle/>
          <a:p>
            <a:pPr algn="just"/>
            <a:r>
              <a:rPr lang="en-US" sz="1800" b="0" dirty="0" err="1" smtClean="0"/>
              <a:t>Chromatids</a:t>
            </a:r>
            <a:r>
              <a:rPr lang="en-US" sz="1800" b="0" dirty="0" smtClean="0"/>
              <a:t> end up at the opposite poles of the cell.</a:t>
            </a:r>
          </a:p>
          <a:p>
            <a:pPr algn="just"/>
            <a:endParaRPr lang="en-US" sz="1800" dirty="0" smtClean="0"/>
          </a:p>
          <a:p>
            <a:pPr algn="just"/>
            <a:r>
              <a:rPr lang="en-US" sz="1800" b="0" dirty="0" smtClean="0"/>
              <a:t>New membranes are formed around the nucleus of the separated cells.</a:t>
            </a:r>
          </a:p>
          <a:p>
            <a:pPr algn="just"/>
            <a:endParaRPr lang="en-US" sz="1800" dirty="0" smtClean="0"/>
          </a:p>
          <a:p>
            <a:pPr algn="just"/>
            <a:r>
              <a:rPr lang="en-US" sz="1800" b="0" dirty="0" smtClean="0"/>
              <a:t>The chromosomes are dissolved and are no longer visible under the photonic microscope.</a:t>
            </a:r>
          </a:p>
          <a:p>
            <a:pPr algn="just"/>
            <a:endParaRPr lang="en-US" sz="1800" dirty="0" smtClean="0"/>
          </a:p>
          <a:p>
            <a:pPr algn="just"/>
            <a:r>
              <a:rPr lang="en-US" sz="1800" b="0" dirty="0" smtClean="0"/>
              <a:t>The microtubules of the spindle dissolve.</a:t>
            </a:r>
          </a:p>
          <a:p>
            <a:pPr algn="just"/>
            <a:endParaRPr lang="en-US" sz="1800" dirty="0" smtClean="0"/>
          </a:p>
          <a:p>
            <a:pPr algn="just"/>
            <a:r>
              <a:rPr lang="en-US" sz="1800" b="0" dirty="0" err="1" smtClean="0"/>
              <a:t>Cytokinesis</a:t>
            </a:r>
            <a:r>
              <a:rPr lang="en-US" sz="1800" b="0" dirty="0" smtClean="0"/>
              <a:t> (cell separation) can begin at this stage.</a:t>
            </a:r>
            <a:endParaRPr lang="en-US" sz="1800" b="0" dirty="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4572000" y="2717800"/>
            <a:ext cx="3448050" cy="3060700"/>
            <a:chOff x="3733" y="2428"/>
            <a:chExt cx="1463" cy="1316"/>
          </a:xfrm>
        </p:grpSpPr>
        <p:pic>
          <p:nvPicPr>
            <p:cNvPr id="22533" name="Picture 5" descr="telophase2"/>
            <p:cNvPicPr>
              <a:picLocks noChangeAspect="1" noChangeArrowheads="1"/>
            </p:cNvPicPr>
            <p:nvPr/>
          </p:nvPicPr>
          <p:blipFill>
            <a:blip r:embed="rId2" cstate="print"/>
            <a:srcRect/>
            <a:stretch>
              <a:fillRect/>
            </a:stretch>
          </p:blipFill>
          <p:spPr bwMode="auto">
            <a:xfrm>
              <a:off x="3742" y="2437"/>
              <a:ext cx="1451" cy="1306"/>
            </a:xfrm>
            <a:prstGeom prst="rect">
              <a:avLst/>
            </a:prstGeom>
            <a:noFill/>
            <a:ln w="9525">
              <a:noFill/>
              <a:miter lim="800000"/>
              <a:headEnd/>
              <a:tailEnd/>
            </a:ln>
          </p:spPr>
        </p:pic>
        <p:sp>
          <p:nvSpPr>
            <p:cNvPr id="22534" name="Rectangle 6"/>
            <p:cNvSpPr>
              <a:spLocks noChangeArrowheads="1"/>
            </p:cNvSpPr>
            <p:nvPr/>
          </p:nvSpPr>
          <p:spPr bwMode="auto">
            <a:xfrm>
              <a:off x="3733" y="2428"/>
              <a:ext cx="1463" cy="1316"/>
            </a:xfrm>
            <a:prstGeom prst="rect">
              <a:avLst/>
            </a:prstGeom>
            <a:noFill/>
            <a:ln w="9525">
              <a:solidFill>
                <a:srgbClr val="FF3300"/>
              </a:solidFill>
              <a:miter lim="800000"/>
              <a:headEnd/>
              <a:tailEnd/>
            </a:ln>
          </p:spPr>
          <p:txBody>
            <a:bodyPr wrap="none" anchor="ctr"/>
            <a:lstStyle/>
            <a:p>
              <a:endParaRPr lang="en-US"/>
            </a:p>
          </p:txBody>
        </p:sp>
      </p:grpSp>
      <p:sp>
        <p:nvSpPr>
          <p:cNvPr id="22531" name="Rectangle 8"/>
          <p:cNvSpPr>
            <a:spLocks noChangeArrowheads="1"/>
          </p:cNvSpPr>
          <p:nvPr/>
        </p:nvSpPr>
        <p:spPr bwMode="auto">
          <a:xfrm>
            <a:off x="1890255" y="647700"/>
            <a:ext cx="1918664" cy="400110"/>
          </a:xfrm>
          <a:prstGeom prst="rect">
            <a:avLst/>
          </a:prstGeom>
          <a:noFill/>
          <a:ln w="9525">
            <a:noFill/>
            <a:miter lim="800000"/>
            <a:headEnd/>
            <a:tailEnd/>
          </a:ln>
        </p:spPr>
        <p:txBody>
          <a:bodyPr wrap="none" anchor="ctr">
            <a:spAutoFit/>
          </a:bodyPr>
          <a:lstStyle/>
          <a:p>
            <a:r>
              <a:rPr lang="en-US" sz="2000" b="1" dirty="0" smtClean="0"/>
              <a:t>CYTOKINESIS</a:t>
            </a:r>
            <a:r>
              <a:rPr lang="el-GR" sz="2000" dirty="0" smtClean="0"/>
              <a:t> </a:t>
            </a:r>
            <a:endParaRPr lang="el-GR" sz="2000" dirty="0"/>
          </a:p>
        </p:txBody>
      </p:sp>
      <p:sp>
        <p:nvSpPr>
          <p:cNvPr id="7" name="Rectangle 6"/>
          <p:cNvSpPr/>
          <p:nvPr/>
        </p:nvSpPr>
        <p:spPr>
          <a:xfrm>
            <a:off x="1054100" y="1371600"/>
            <a:ext cx="7543800" cy="900246"/>
          </a:xfrm>
          <a:prstGeom prst="rect">
            <a:avLst/>
          </a:prstGeom>
        </p:spPr>
        <p:txBody>
          <a:bodyPr wrap="square">
            <a:spAutoFit/>
          </a:bodyPr>
          <a:lstStyle/>
          <a:p>
            <a:pPr algn="just">
              <a:lnSpc>
                <a:spcPct val="150000"/>
              </a:lnSpc>
            </a:pPr>
            <a:r>
              <a:rPr lang="en-GB" sz="1800" b="0" dirty="0" err="1" smtClean="0"/>
              <a:t>Cytokinesis</a:t>
            </a:r>
            <a:r>
              <a:rPr lang="en-GB" sz="1800" b="0" dirty="0" smtClean="0"/>
              <a:t> is the stage of the cell division during which the cytoplasm of a single eukaryotic cell divides into two daughter cells. </a:t>
            </a: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2" name="Picture 11"/>
          <p:cNvPicPr>
            <a:picLocks noChangeAspect="1"/>
          </p:cNvPicPr>
          <p:nvPr/>
        </p:nvPicPr>
        <p:blipFill>
          <a:blip r:embed="rId3"/>
          <a:stretch>
            <a:fillRect/>
          </a:stretch>
        </p:blipFill>
        <p:spPr>
          <a:xfrm>
            <a:off x="1206500" y="2705100"/>
            <a:ext cx="3251200" cy="3251200"/>
          </a:xfrm>
          <a:prstGeom prst="rect">
            <a:avLst/>
          </a:prstGeom>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1" name="Rectangle 8"/>
          <p:cNvSpPr>
            <a:spLocks noChangeArrowheads="1"/>
          </p:cNvSpPr>
          <p:nvPr/>
        </p:nvSpPr>
        <p:spPr bwMode="auto">
          <a:xfrm>
            <a:off x="1890255" y="279400"/>
            <a:ext cx="1918664" cy="400110"/>
          </a:xfrm>
          <a:prstGeom prst="rect">
            <a:avLst/>
          </a:prstGeom>
          <a:noFill/>
          <a:ln w="9525">
            <a:noFill/>
            <a:miter lim="800000"/>
            <a:headEnd/>
            <a:tailEnd/>
          </a:ln>
        </p:spPr>
        <p:txBody>
          <a:bodyPr wrap="none" anchor="ctr">
            <a:spAutoFit/>
          </a:bodyPr>
          <a:lstStyle/>
          <a:p>
            <a:r>
              <a:rPr lang="en-US" sz="2000" b="1" dirty="0" smtClean="0"/>
              <a:t>CYTOKINESIS</a:t>
            </a:r>
            <a:r>
              <a:rPr lang="el-GR" sz="2000" dirty="0" smtClean="0"/>
              <a:t> </a:t>
            </a:r>
            <a:endParaRPr lang="el-GR" sz="2000" dirty="0"/>
          </a:p>
        </p:txBody>
      </p:sp>
      <p:sp>
        <p:nvSpPr>
          <p:cNvPr id="7" name="Rectangle 6"/>
          <p:cNvSpPr/>
          <p:nvPr/>
        </p:nvSpPr>
        <p:spPr>
          <a:xfrm>
            <a:off x="762000" y="914400"/>
            <a:ext cx="7797800" cy="646331"/>
          </a:xfrm>
          <a:prstGeom prst="rect">
            <a:avLst/>
          </a:prstGeom>
        </p:spPr>
        <p:txBody>
          <a:bodyPr wrap="square">
            <a:spAutoFit/>
          </a:bodyPr>
          <a:lstStyle/>
          <a:p>
            <a:pPr algn="just"/>
            <a:r>
              <a:rPr lang="en-US" sz="1800" b="0" dirty="0" smtClean="0"/>
              <a:t>In </a:t>
            </a:r>
            <a:r>
              <a:rPr lang="en-US" sz="1800" dirty="0" smtClean="0"/>
              <a:t>animal cells</a:t>
            </a:r>
            <a:r>
              <a:rPr lang="en-US" sz="1800" b="0" dirty="0" smtClean="0"/>
              <a:t>, </a:t>
            </a:r>
            <a:r>
              <a:rPr lang="en-US" sz="1800" b="0" dirty="0" err="1" smtClean="0"/>
              <a:t>cytokinesis</a:t>
            </a:r>
            <a:r>
              <a:rPr lang="en-US" sz="1800" b="0" dirty="0" smtClean="0"/>
              <a:t> occurs when a fibrous ring is generated around the center of the cell, pushing the cell to create two daughter cells.</a:t>
            </a: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1" name="Picture 10"/>
          <p:cNvPicPr>
            <a:picLocks noChangeAspect="1"/>
          </p:cNvPicPr>
          <p:nvPr/>
        </p:nvPicPr>
        <p:blipFill>
          <a:blip r:embed="rId2"/>
          <a:srcRect t="2160" b="9259"/>
          <a:stretch>
            <a:fillRect/>
          </a:stretch>
        </p:blipFill>
        <p:spPr>
          <a:xfrm>
            <a:off x="2146299" y="1600200"/>
            <a:ext cx="6347345" cy="4140200"/>
          </a:xfrm>
          <a:prstGeom prst="rect">
            <a:avLst/>
          </a:prstGeom>
        </p:spPr>
      </p:pic>
      <p:sp>
        <p:nvSpPr>
          <p:cNvPr id="12" name="Rectangle 11"/>
          <p:cNvSpPr/>
          <p:nvPr/>
        </p:nvSpPr>
        <p:spPr>
          <a:xfrm>
            <a:off x="914400" y="5624161"/>
            <a:ext cx="7734300" cy="646331"/>
          </a:xfrm>
          <a:prstGeom prst="rect">
            <a:avLst/>
          </a:prstGeom>
        </p:spPr>
        <p:txBody>
          <a:bodyPr wrap="square">
            <a:spAutoFit/>
          </a:bodyPr>
          <a:lstStyle/>
          <a:p>
            <a:pPr algn="just"/>
            <a:r>
              <a:rPr lang="en-US" sz="1800" b="0" dirty="0" smtClean="0"/>
              <a:t>In </a:t>
            </a:r>
            <a:r>
              <a:rPr lang="en-US" sz="1800" dirty="0" smtClean="0"/>
              <a:t>plant cells</a:t>
            </a:r>
            <a:r>
              <a:rPr lang="en-US" sz="1800" b="0" dirty="0" smtClean="0"/>
              <a:t>, the rigid wall requires the synthesis of a plaque between the two daughter cells.</a:t>
            </a:r>
            <a:endParaRPr lang="en-US" sz="1800" b="0" dirty="0"/>
          </a:p>
        </p:txBody>
      </p:sp>
      <p:sp>
        <p:nvSpPr>
          <p:cNvPr id="13" name="Rectangle 12"/>
          <p:cNvSpPr/>
          <p:nvPr/>
        </p:nvSpPr>
        <p:spPr>
          <a:xfrm>
            <a:off x="673100" y="1614557"/>
            <a:ext cx="1473200" cy="3416320"/>
          </a:xfrm>
          <a:prstGeom prst="rect">
            <a:avLst/>
          </a:prstGeom>
        </p:spPr>
        <p:txBody>
          <a:bodyPr wrap="square">
            <a:spAutoFit/>
          </a:bodyPr>
          <a:lstStyle/>
          <a:p>
            <a:pPr algn="just"/>
            <a:r>
              <a:rPr lang="en-US" sz="1800" b="0" dirty="0" smtClean="0"/>
              <a:t>Initiation </a:t>
            </a:r>
          </a:p>
          <a:p>
            <a:pPr algn="just"/>
            <a:endParaRPr lang="en-US" sz="1800" b="0" dirty="0" smtClean="0"/>
          </a:p>
          <a:p>
            <a:pPr algn="just"/>
            <a:endParaRPr lang="en-US" sz="1800" b="0" dirty="0" smtClean="0"/>
          </a:p>
          <a:p>
            <a:pPr algn="just"/>
            <a:r>
              <a:rPr lang="en-US" sz="1800" b="0" dirty="0" smtClean="0"/>
              <a:t>Contraction</a:t>
            </a:r>
          </a:p>
          <a:p>
            <a:pPr algn="just"/>
            <a:endParaRPr lang="en-US" sz="1800" b="0" dirty="0" smtClean="0"/>
          </a:p>
          <a:p>
            <a:pPr algn="just"/>
            <a:endParaRPr lang="en-US" sz="1800" b="0" dirty="0" smtClean="0"/>
          </a:p>
          <a:p>
            <a:pPr algn="just"/>
            <a:r>
              <a:rPr lang="en-US" sz="1800" b="0" dirty="0" smtClean="0"/>
              <a:t>Membrane insertion</a:t>
            </a:r>
          </a:p>
          <a:p>
            <a:pPr algn="just"/>
            <a:endParaRPr lang="en-US" sz="1800" b="0" dirty="0" smtClean="0"/>
          </a:p>
          <a:p>
            <a:pPr algn="just"/>
            <a:endParaRPr lang="en-US" sz="1800" b="0" dirty="0" smtClean="0"/>
          </a:p>
          <a:p>
            <a:pPr algn="just"/>
            <a:r>
              <a:rPr lang="en-US" sz="1800" b="0" dirty="0" smtClean="0"/>
              <a:t>Completion/</a:t>
            </a:r>
            <a:r>
              <a:rPr lang="en-US" sz="1800" b="0" dirty="0" err="1" smtClean="0"/>
              <a:t>Abcission</a:t>
            </a:r>
            <a:endParaRPr lang="en-US" sz="1800" b="0" dirty="0"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828800" y="3075057"/>
            <a:ext cx="6324600" cy="400110"/>
          </a:xfrm>
          <a:prstGeom prst="rect">
            <a:avLst/>
          </a:prstGeom>
        </p:spPr>
        <p:txBody>
          <a:bodyPr wrap="square">
            <a:spAutoFit/>
          </a:bodyPr>
          <a:lstStyle/>
          <a:p>
            <a:r>
              <a:rPr lang="en-US" dirty="0" smtClean="0"/>
              <a:t>https://</a:t>
            </a:r>
            <a:r>
              <a:rPr lang="en-US" dirty="0" err="1" smtClean="0"/>
              <a:t>www.youtube.com/watch?v</a:t>
            </a:r>
            <a:r>
              <a:rPr lang="en-US" dirty="0" smtClean="0"/>
              <a:t>=o_-6JXLYS-k</a:t>
            </a:r>
            <a:endParaRPr lang="en-US" dirty="0"/>
          </a:p>
        </p:txBody>
      </p:sp>
      <p:sp>
        <p:nvSpPr>
          <p:cNvPr id="3" name="Rectangle 2"/>
          <p:cNvSpPr/>
          <p:nvPr/>
        </p:nvSpPr>
        <p:spPr>
          <a:xfrm>
            <a:off x="1828800" y="3711714"/>
            <a:ext cx="6400800" cy="400110"/>
          </a:xfrm>
          <a:prstGeom prst="rect">
            <a:avLst/>
          </a:prstGeom>
        </p:spPr>
        <p:txBody>
          <a:bodyPr wrap="square">
            <a:spAutoFit/>
          </a:bodyPr>
          <a:lstStyle/>
          <a:p>
            <a:r>
              <a:rPr lang="en-US" dirty="0" smtClean="0"/>
              <a:t>https://</a:t>
            </a:r>
            <a:r>
              <a:rPr lang="en-US" dirty="0" err="1" smtClean="0"/>
              <a:t>www.youtube.com/watch?v</a:t>
            </a:r>
            <a:r>
              <a:rPr lang="en-US" dirty="0" smtClean="0"/>
              <a:t>=C1CRrtkWwu0</a:t>
            </a:r>
            <a:endParaRPr lang="en-US" dirty="0"/>
          </a:p>
        </p:txBody>
      </p:sp>
      <p:sp>
        <p:nvSpPr>
          <p:cNvPr id="6" name="Rectangle 5"/>
          <p:cNvSpPr/>
          <p:nvPr/>
        </p:nvSpPr>
        <p:spPr>
          <a:xfrm>
            <a:off x="1828800" y="4321314"/>
            <a:ext cx="6477000" cy="400110"/>
          </a:xfrm>
          <a:prstGeom prst="rect">
            <a:avLst/>
          </a:prstGeom>
        </p:spPr>
        <p:txBody>
          <a:bodyPr wrap="square">
            <a:spAutoFit/>
          </a:bodyPr>
          <a:lstStyle/>
          <a:p>
            <a:r>
              <a:rPr lang="en-US" dirty="0" smtClean="0"/>
              <a:t>https://</a:t>
            </a:r>
            <a:r>
              <a:rPr lang="en-US" dirty="0" err="1" smtClean="0"/>
              <a:t>www.youtube.com/watch?v</a:t>
            </a:r>
            <a:r>
              <a:rPr lang="en-US" dirty="0" smtClean="0"/>
              <a:t>=</a:t>
            </a:r>
            <a:r>
              <a:rPr lang="en-US" dirty="0" err="1" smtClean="0"/>
              <a:t>yDkSWd_ZbbE</a:t>
            </a:r>
            <a:endParaRPr lang="en-US"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922338" y="4241800"/>
            <a:ext cx="2322512" cy="2089150"/>
            <a:chOff x="557" y="884"/>
            <a:chExt cx="1463" cy="1316"/>
          </a:xfrm>
        </p:grpSpPr>
        <p:sp>
          <p:nvSpPr>
            <p:cNvPr id="23577" name="Rectangle 10"/>
            <p:cNvSpPr>
              <a:spLocks noChangeArrowheads="1"/>
            </p:cNvSpPr>
            <p:nvPr/>
          </p:nvSpPr>
          <p:spPr bwMode="auto">
            <a:xfrm>
              <a:off x="557" y="884"/>
              <a:ext cx="1463" cy="1316"/>
            </a:xfrm>
            <a:prstGeom prst="rect">
              <a:avLst/>
            </a:prstGeom>
            <a:noFill/>
            <a:ln w="9525">
              <a:solidFill>
                <a:srgbClr val="FF3300"/>
              </a:solidFill>
              <a:miter lim="800000"/>
              <a:headEnd/>
              <a:tailEnd/>
            </a:ln>
          </p:spPr>
          <p:txBody>
            <a:bodyPr wrap="none" anchor="ctr"/>
            <a:lstStyle/>
            <a:p>
              <a:endParaRPr lang="en-US"/>
            </a:p>
          </p:txBody>
        </p:sp>
        <p:pic>
          <p:nvPicPr>
            <p:cNvPr id="23578" name="Picture 4" descr="anaphase"/>
            <p:cNvPicPr>
              <a:picLocks noChangeAspect="1" noChangeArrowheads="1"/>
            </p:cNvPicPr>
            <p:nvPr/>
          </p:nvPicPr>
          <p:blipFill>
            <a:blip r:embed="rId2" cstate="print"/>
            <a:srcRect/>
            <a:stretch>
              <a:fillRect/>
            </a:stretch>
          </p:blipFill>
          <p:spPr bwMode="auto">
            <a:xfrm>
              <a:off x="567" y="890"/>
              <a:ext cx="1451" cy="1306"/>
            </a:xfrm>
            <a:prstGeom prst="rect">
              <a:avLst/>
            </a:prstGeom>
            <a:noFill/>
            <a:ln w="9525">
              <a:noFill/>
              <a:miter lim="800000"/>
              <a:headEnd/>
              <a:tailEnd/>
            </a:ln>
          </p:spPr>
        </p:pic>
      </p:grpSp>
      <p:grpSp>
        <p:nvGrpSpPr>
          <p:cNvPr id="3" name="Group 18"/>
          <p:cNvGrpSpPr>
            <a:grpSpLocks/>
          </p:cNvGrpSpPr>
          <p:nvPr/>
        </p:nvGrpSpPr>
        <p:grpSpPr bwMode="auto">
          <a:xfrm>
            <a:off x="5953125" y="1409700"/>
            <a:ext cx="2327275" cy="2090738"/>
            <a:chOff x="2118" y="876"/>
            <a:chExt cx="1466" cy="1317"/>
          </a:xfrm>
        </p:grpSpPr>
        <p:pic>
          <p:nvPicPr>
            <p:cNvPr id="23575" name="Picture 5" descr="metaphase"/>
            <p:cNvPicPr>
              <a:picLocks noChangeAspect="1" noChangeArrowheads="1"/>
            </p:cNvPicPr>
            <p:nvPr/>
          </p:nvPicPr>
          <p:blipFill>
            <a:blip r:embed="rId3" cstate="print"/>
            <a:srcRect/>
            <a:stretch>
              <a:fillRect/>
            </a:stretch>
          </p:blipFill>
          <p:spPr bwMode="auto">
            <a:xfrm>
              <a:off x="2118" y="885"/>
              <a:ext cx="1453" cy="1308"/>
            </a:xfrm>
            <a:prstGeom prst="rect">
              <a:avLst/>
            </a:prstGeom>
            <a:noFill/>
            <a:ln w="9525">
              <a:noFill/>
              <a:miter lim="800000"/>
              <a:headEnd/>
              <a:tailEnd/>
            </a:ln>
          </p:spPr>
        </p:pic>
        <p:sp>
          <p:nvSpPr>
            <p:cNvPr id="23576" name="Rectangle 12"/>
            <p:cNvSpPr>
              <a:spLocks noChangeArrowheads="1"/>
            </p:cNvSpPr>
            <p:nvPr/>
          </p:nvSpPr>
          <p:spPr bwMode="auto">
            <a:xfrm>
              <a:off x="2121" y="876"/>
              <a:ext cx="1463" cy="1316"/>
            </a:xfrm>
            <a:prstGeom prst="rect">
              <a:avLst/>
            </a:prstGeom>
            <a:noFill/>
            <a:ln w="9525">
              <a:solidFill>
                <a:srgbClr val="FF3300"/>
              </a:solidFill>
              <a:miter lim="800000"/>
              <a:headEnd/>
              <a:tailEnd/>
            </a:ln>
          </p:spPr>
          <p:txBody>
            <a:bodyPr wrap="none" anchor="ctr"/>
            <a:lstStyle/>
            <a:p>
              <a:endParaRPr lang="en-US"/>
            </a:p>
          </p:txBody>
        </p:sp>
      </p:grpSp>
      <p:grpSp>
        <p:nvGrpSpPr>
          <p:cNvPr id="4" name="Group 19"/>
          <p:cNvGrpSpPr>
            <a:grpSpLocks/>
          </p:cNvGrpSpPr>
          <p:nvPr/>
        </p:nvGrpSpPr>
        <p:grpSpPr bwMode="auto">
          <a:xfrm>
            <a:off x="877888" y="1377950"/>
            <a:ext cx="2325687" cy="2089150"/>
            <a:chOff x="553" y="2416"/>
            <a:chExt cx="1465" cy="1316"/>
          </a:xfrm>
        </p:grpSpPr>
        <p:pic>
          <p:nvPicPr>
            <p:cNvPr id="23573" name="Picture 7" descr="prophase"/>
            <p:cNvPicPr>
              <a:picLocks noChangeAspect="1" noChangeArrowheads="1"/>
            </p:cNvPicPr>
            <p:nvPr/>
          </p:nvPicPr>
          <p:blipFill>
            <a:blip r:embed="rId4" cstate="print"/>
            <a:srcRect/>
            <a:stretch>
              <a:fillRect/>
            </a:stretch>
          </p:blipFill>
          <p:spPr bwMode="auto">
            <a:xfrm>
              <a:off x="567" y="2419"/>
              <a:ext cx="1451" cy="1307"/>
            </a:xfrm>
            <a:prstGeom prst="rect">
              <a:avLst/>
            </a:prstGeom>
            <a:noFill/>
            <a:ln w="9525">
              <a:noFill/>
              <a:miter lim="800000"/>
              <a:headEnd/>
              <a:tailEnd/>
            </a:ln>
          </p:spPr>
        </p:pic>
        <p:sp>
          <p:nvSpPr>
            <p:cNvPr id="23574" name="Rectangle 13"/>
            <p:cNvSpPr>
              <a:spLocks noChangeArrowheads="1"/>
            </p:cNvSpPr>
            <p:nvPr/>
          </p:nvSpPr>
          <p:spPr bwMode="auto">
            <a:xfrm>
              <a:off x="553" y="2416"/>
              <a:ext cx="1463" cy="1316"/>
            </a:xfrm>
            <a:prstGeom prst="rect">
              <a:avLst/>
            </a:prstGeom>
            <a:noFill/>
            <a:ln w="9525">
              <a:solidFill>
                <a:srgbClr val="FF3300"/>
              </a:solidFill>
              <a:miter lim="800000"/>
              <a:headEnd/>
              <a:tailEnd/>
            </a:ln>
          </p:spPr>
          <p:txBody>
            <a:bodyPr wrap="none" anchor="ctr"/>
            <a:lstStyle/>
            <a:p>
              <a:endParaRPr lang="en-US"/>
            </a:p>
          </p:txBody>
        </p:sp>
      </p:grpSp>
      <p:grpSp>
        <p:nvGrpSpPr>
          <p:cNvPr id="5" name="Group 22"/>
          <p:cNvGrpSpPr>
            <a:grpSpLocks/>
          </p:cNvGrpSpPr>
          <p:nvPr/>
        </p:nvGrpSpPr>
        <p:grpSpPr bwMode="auto">
          <a:xfrm>
            <a:off x="3417888" y="1384300"/>
            <a:ext cx="2322512" cy="2092325"/>
            <a:chOff x="3737" y="884"/>
            <a:chExt cx="1463" cy="1318"/>
          </a:xfrm>
        </p:grpSpPr>
        <p:pic>
          <p:nvPicPr>
            <p:cNvPr id="23571" name="Picture 6" descr="prometaphase"/>
            <p:cNvPicPr>
              <a:picLocks noChangeAspect="1" noChangeArrowheads="1"/>
            </p:cNvPicPr>
            <p:nvPr/>
          </p:nvPicPr>
          <p:blipFill>
            <a:blip r:embed="rId5" cstate="print"/>
            <a:srcRect/>
            <a:stretch>
              <a:fillRect/>
            </a:stretch>
          </p:blipFill>
          <p:spPr bwMode="auto">
            <a:xfrm>
              <a:off x="3739" y="893"/>
              <a:ext cx="1454" cy="1309"/>
            </a:xfrm>
            <a:prstGeom prst="rect">
              <a:avLst/>
            </a:prstGeom>
            <a:noFill/>
            <a:ln w="9525">
              <a:noFill/>
              <a:miter lim="800000"/>
              <a:headEnd/>
              <a:tailEnd/>
            </a:ln>
          </p:spPr>
        </p:pic>
        <p:sp>
          <p:nvSpPr>
            <p:cNvPr id="23572" name="Rectangle 14"/>
            <p:cNvSpPr>
              <a:spLocks noChangeArrowheads="1"/>
            </p:cNvSpPr>
            <p:nvPr/>
          </p:nvSpPr>
          <p:spPr bwMode="auto">
            <a:xfrm>
              <a:off x="3737" y="884"/>
              <a:ext cx="1463" cy="1316"/>
            </a:xfrm>
            <a:prstGeom prst="rect">
              <a:avLst/>
            </a:prstGeom>
            <a:noFill/>
            <a:ln w="9525">
              <a:solidFill>
                <a:srgbClr val="FF3300"/>
              </a:solidFill>
              <a:miter lim="800000"/>
              <a:headEnd/>
              <a:tailEnd/>
            </a:ln>
          </p:spPr>
          <p:txBody>
            <a:bodyPr wrap="none" anchor="ctr"/>
            <a:lstStyle/>
            <a:p>
              <a:endParaRPr lang="en-US"/>
            </a:p>
          </p:txBody>
        </p:sp>
      </p:grpSp>
      <p:grpSp>
        <p:nvGrpSpPr>
          <p:cNvPr id="6" name="Group 20"/>
          <p:cNvGrpSpPr>
            <a:grpSpLocks/>
          </p:cNvGrpSpPr>
          <p:nvPr/>
        </p:nvGrpSpPr>
        <p:grpSpPr bwMode="auto">
          <a:xfrm>
            <a:off x="3424238" y="4241800"/>
            <a:ext cx="2322512" cy="2095500"/>
            <a:chOff x="2145" y="2432"/>
            <a:chExt cx="1463" cy="1320"/>
          </a:xfrm>
        </p:grpSpPr>
        <p:pic>
          <p:nvPicPr>
            <p:cNvPr id="23569" name="Picture 8" descr="telophase"/>
            <p:cNvPicPr>
              <a:picLocks noChangeAspect="1" noChangeArrowheads="1"/>
            </p:cNvPicPr>
            <p:nvPr/>
          </p:nvPicPr>
          <p:blipFill>
            <a:blip r:embed="rId6" cstate="print"/>
            <a:srcRect/>
            <a:stretch>
              <a:fillRect/>
            </a:stretch>
          </p:blipFill>
          <p:spPr bwMode="auto">
            <a:xfrm>
              <a:off x="2154" y="2432"/>
              <a:ext cx="1451" cy="1305"/>
            </a:xfrm>
            <a:prstGeom prst="rect">
              <a:avLst/>
            </a:prstGeom>
            <a:noFill/>
            <a:ln w="9525">
              <a:noFill/>
              <a:miter lim="800000"/>
              <a:headEnd/>
              <a:tailEnd/>
            </a:ln>
          </p:spPr>
        </p:pic>
        <p:sp>
          <p:nvSpPr>
            <p:cNvPr id="23570" name="Rectangle 15"/>
            <p:cNvSpPr>
              <a:spLocks noChangeArrowheads="1"/>
            </p:cNvSpPr>
            <p:nvPr/>
          </p:nvSpPr>
          <p:spPr bwMode="auto">
            <a:xfrm>
              <a:off x="2145" y="2436"/>
              <a:ext cx="1463" cy="1316"/>
            </a:xfrm>
            <a:prstGeom prst="rect">
              <a:avLst/>
            </a:prstGeom>
            <a:noFill/>
            <a:ln w="9525">
              <a:solidFill>
                <a:srgbClr val="FF3300"/>
              </a:solidFill>
              <a:miter lim="800000"/>
              <a:headEnd/>
              <a:tailEnd/>
            </a:ln>
          </p:spPr>
          <p:txBody>
            <a:bodyPr wrap="none" anchor="ctr"/>
            <a:lstStyle/>
            <a:p>
              <a:endParaRPr lang="en-US"/>
            </a:p>
          </p:txBody>
        </p:sp>
      </p:grpSp>
      <p:grpSp>
        <p:nvGrpSpPr>
          <p:cNvPr id="7" name="Group 21"/>
          <p:cNvGrpSpPr>
            <a:grpSpLocks/>
          </p:cNvGrpSpPr>
          <p:nvPr/>
        </p:nvGrpSpPr>
        <p:grpSpPr bwMode="auto">
          <a:xfrm>
            <a:off x="5926138" y="4235450"/>
            <a:ext cx="2322512" cy="2089150"/>
            <a:chOff x="3733" y="2428"/>
            <a:chExt cx="1463" cy="1316"/>
          </a:xfrm>
        </p:grpSpPr>
        <p:pic>
          <p:nvPicPr>
            <p:cNvPr id="23567" name="Picture 9" descr="telophase2"/>
            <p:cNvPicPr>
              <a:picLocks noChangeAspect="1" noChangeArrowheads="1"/>
            </p:cNvPicPr>
            <p:nvPr/>
          </p:nvPicPr>
          <p:blipFill>
            <a:blip r:embed="rId7" cstate="print"/>
            <a:srcRect/>
            <a:stretch>
              <a:fillRect/>
            </a:stretch>
          </p:blipFill>
          <p:spPr bwMode="auto">
            <a:xfrm>
              <a:off x="3742" y="2437"/>
              <a:ext cx="1451" cy="1306"/>
            </a:xfrm>
            <a:prstGeom prst="rect">
              <a:avLst/>
            </a:prstGeom>
            <a:noFill/>
            <a:ln w="9525">
              <a:noFill/>
              <a:miter lim="800000"/>
              <a:headEnd/>
              <a:tailEnd/>
            </a:ln>
          </p:spPr>
        </p:pic>
        <p:sp>
          <p:nvSpPr>
            <p:cNvPr id="23568" name="Rectangle 16"/>
            <p:cNvSpPr>
              <a:spLocks noChangeArrowheads="1"/>
            </p:cNvSpPr>
            <p:nvPr/>
          </p:nvSpPr>
          <p:spPr bwMode="auto">
            <a:xfrm>
              <a:off x="3733" y="2428"/>
              <a:ext cx="1463" cy="1316"/>
            </a:xfrm>
            <a:prstGeom prst="rect">
              <a:avLst/>
            </a:prstGeom>
            <a:noFill/>
            <a:ln w="9525">
              <a:solidFill>
                <a:srgbClr val="FF3300"/>
              </a:solidFill>
              <a:miter lim="800000"/>
              <a:headEnd/>
              <a:tailEnd/>
            </a:ln>
          </p:spPr>
          <p:txBody>
            <a:bodyPr wrap="none" anchor="ctr"/>
            <a:lstStyle/>
            <a:p>
              <a:endParaRPr lang="en-US"/>
            </a:p>
          </p:txBody>
        </p:sp>
      </p:grpSp>
      <p:sp>
        <p:nvSpPr>
          <p:cNvPr id="23560" name="Rectangle 23"/>
          <p:cNvSpPr>
            <a:spLocks noChangeArrowheads="1"/>
          </p:cNvSpPr>
          <p:nvPr/>
        </p:nvSpPr>
        <p:spPr bwMode="auto">
          <a:xfrm>
            <a:off x="3355975" y="998538"/>
            <a:ext cx="1822450" cy="366712"/>
          </a:xfrm>
          <a:prstGeom prst="rect">
            <a:avLst/>
          </a:prstGeom>
          <a:noFill/>
          <a:ln w="9525">
            <a:noFill/>
            <a:miter lim="800000"/>
            <a:headEnd/>
            <a:tailEnd/>
          </a:ln>
        </p:spPr>
        <p:txBody>
          <a:bodyPr wrap="none" anchor="ctr">
            <a:spAutoFit/>
          </a:bodyPr>
          <a:lstStyle/>
          <a:p>
            <a:r>
              <a:rPr lang="el-GR" b="1"/>
              <a:t>Prometaphase</a:t>
            </a:r>
            <a:r>
              <a:rPr lang="el-GR"/>
              <a:t> </a:t>
            </a:r>
          </a:p>
        </p:txBody>
      </p:sp>
      <p:sp>
        <p:nvSpPr>
          <p:cNvPr id="23561" name="Rectangle 26"/>
          <p:cNvSpPr>
            <a:spLocks noChangeArrowheads="1"/>
          </p:cNvSpPr>
          <p:nvPr/>
        </p:nvSpPr>
        <p:spPr bwMode="auto">
          <a:xfrm>
            <a:off x="822325" y="998538"/>
            <a:ext cx="1289050" cy="366712"/>
          </a:xfrm>
          <a:prstGeom prst="rect">
            <a:avLst/>
          </a:prstGeom>
          <a:noFill/>
          <a:ln w="9525">
            <a:noFill/>
            <a:miter lim="800000"/>
            <a:headEnd/>
            <a:tailEnd/>
          </a:ln>
        </p:spPr>
        <p:txBody>
          <a:bodyPr wrap="none" anchor="ctr">
            <a:spAutoFit/>
          </a:bodyPr>
          <a:lstStyle/>
          <a:p>
            <a:r>
              <a:rPr lang="el-GR" b="1"/>
              <a:t>Prophase</a:t>
            </a:r>
            <a:r>
              <a:rPr lang="el-GR"/>
              <a:t> </a:t>
            </a:r>
          </a:p>
        </p:txBody>
      </p:sp>
      <p:sp>
        <p:nvSpPr>
          <p:cNvPr id="23562" name="Rectangle 27"/>
          <p:cNvSpPr>
            <a:spLocks noChangeArrowheads="1"/>
          </p:cNvSpPr>
          <p:nvPr/>
        </p:nvSpPr>
        <p:spPr bwMode="auto">
          <a:xfrm>
            <a:off x="5915025" y="998538"/>
            <a:ext cx="1428750" cy="366712"/>
          </a:xfrm>
          <a:prstGeom prst="rect">
            <a:avLst/>
          </a:prstGeom>
          <a:noFill/>
          <a:ln w="9525">
            <a:noFill/>
            <a:miter lim="800000"/>
            <a:headEnd/>
            <a:tailEnd/>
          </a:ln>
        </p:spPr>
        <p:txBody>
          <a:bodyPr wrap="none" anchor="ctr">
            <a:spAutoFit/>
          </a:bodyPr>
          <a:lstStyle/>
          <a:p>
            <a:r>
              <a:rPr lang="el-GR" b="1"/>
              <a:t>Metaphase</a:t>
            </a:r>
            <a:r>
              <a:rPr lang="el-GR"/>
              <a:t> </a:t>
            </a:r>
          </a:p>
        </p:txBody>
      </p:sp>
      <p:sp>
        <p:nvSpPr>
          <p:cNvPr id="23563" name="Rectangle 28"/>
          <p:cNvSpPr>
            <a:spLocks noChangeArrowheads="1"/>
          </p:cNvSpPr>
          <p:nvPr/>
        </p:nvSpPr>
        <p:spPr bwMode="auto">
          <a:xfrm>
            <a:off x="854075" y="3856038"/>
            <a:ext cx="1339850" cy="366712"/>
          </a:xfrm>
          <a:prstGeom prst="rect">
            <a:avLst/>
          </a:prstGeom>
          <a:noFill/>
          <a:ln w="9525">
            <a:noFill/>
            <a:miter lim="800000"/>
            <a:headEnd/>
            <a:tailEnd/>
          </a:ln>
        </p:spPr>
        <p:txBody>
          <a:bodyPr wrap="none" anchor="ctr">
            <a:spAutoFit/>
          </a:bodyPr>
          <a:lstStyle/>
          <a:p>
            <a:r>
              <a:rPr lang="el-GR" b="1"/>
              <a:t>Anaphase</a:t>
            </a:r>
            <a:r>
              <a:rPr lang="el-GR"/>
              <a:t> </a:t>
            </a:r>
          </a:p>
        </p:txBody>
      </p:sp>
      <p:sp>
        <p:nvSpPr>
          <p:cNvPr id="23564" name="Rectangle 29"/>
          <p:cNvSpPr>
            <a:spLocks noChangeArrowheads="1"/>
          </p:cNvSpPr>
          <p:nvPr/>
        </p:nvSpPr>
        <p:spPr bwMode="auto">
          <a:xfrm>
            <a:off x="3349625" y="3856038"/>
            <a:ext cx="1377950" cy="366712"/>
          </a:xfrm>
          <a:prstGeom prst="rect">
            <a:avLst/>
          </a:prstGeom>
          <a:noFill/>
          <a:ln w="9525">
            <a:noFill/>
            <a:miter lim="800000"/>
            <a:headEnd/>
            <a:tailEnd/>
          </a:ln>
        </p:spPr>
        <p:txBody>
          <a:bodyPr wrap="none" anchor="ctr">
            <a:spAutoFit/>
          </a:bodyPr>
          <a:lstStyle/>
          <a:p>
            <a:r>
              <a:rPr lang="el-GR" b="1"/>
              <a:t>Telophase</a:t>
            </a:r>
            <a:r>
              <a:rPr lang="el-GR"/>
              <a:t> </a:t>
            </a:r>
          </a:p>
        </p:txBody>
      </p:sp>
      <p:sp>
        <p:nvSpPr>
          <p:cNvPr id="23565" name="Rectangle 30"/>
          <p:cNvSpPr>
            <a:spLocks noChangeArrowheads="1"/>
          </p:cNvSpPr>
          <p:nvPr/>
        </p:nvSpPr>
        <p:spPr bwMode="auto">
          <a:xfrm>
            <a:off x="5883275" y="3856038"/>
            <a:ext cx="1530350" cy="366712"/>
          </a:xfrm>
          <a:prstGeom prst="rect">
            <a:avLst/>
          </a:prstGeom>
          <a:noFill/>
          <a:ln w="9525">
            <a:noFill/>
            <a:miter lim="800000"/>
            <a:headEnd/>
            <a:tailEnd/>
          </a:ln>
        </p:spPr>
        <p:txBody>
          <a:bodyPr wrap="none" anchor="ctr">
            <a:spAutoFit/>
          </a:bodyPr>
          <a:lstStyle/>
          <a:p>
            <a:r>
              <a:rPr lang="el-GR" b="1"/>
              <a:t>Cytokinesis</a:t>
            </a:r>
            <a:r>
              <a:rPr lang="el-GR"/>
              <a:t> </a:t>
            </a:r>
          </a:p>
        </p:txBody>
      </p:sp>
      <p:sp>
        <p:nvSpPr>
          <p:cNvPr id="23566" name="Text Box 31"/>
          <p:cNvSpPr txBox="1">
            <a:spLocks noChangeArrowheads="1"/>
          </p:cNvSpPr>
          <p:nvPr/>
        </p:nvSpPr>
        <p:spPr bwMode="auto">
          <a:xfrm>
            <a:off x="3794692" y="304800"/>
            <a:ext cx="1234508" cy="400110"/>
          </a:xfrm>
          <a:prstGeom prst="rect">
            <a:avLst/>
          </a:prstGeom>
          <a:noFill/>
          <a:ln w="9525">
            <a:noFill/>
            <a:miter lim="800000"/>
            <a:headEnd/>
            <a:tailEnd/>
          </a:ln>
        </p:spPr>
        <p:txBody>
          <a:bodyPr wrap="none">
            <a:spAutoFit/>
          </a:bodyPr>
          <a:lstStyle/>
          <a:p>
            <a:r>
              <a:rPr lang="en-US" sz="2000" b="1" dirty="0" smtClean="0"/>
              <a:t>MITOSIS</a:t>
            </a:r>
            <a:endParaRPr lang="el-GR" sz="2000" b="1" dirty="0"/>
          </a:p>
        </p:txBody>
      </p:sp>
      <p:sp>
        <p:nvSpPr>
          <p:cNvPr id="27" name="TextBox 2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28" name="Straight Connector 2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900068" y="514290"/>
            <a:ext cx="3195932" cy="400110"/>
          </a:xfrm>
          <a:prstGeom prst="rect">
            <a:avLst/>
          </a:prstGeom>
        </p:spPr>
        <p:txBody>
          <a:bodyPr wrap="none">
            <a:spAutoFit/>
          </a:bodyPr>
          <a:lstStyle/>
          <a:p>
            <a:r>
              <a:rPr lang="en-GB" dirty="0" smtClean="0"/>
              <a:t>CELL CYCLE DURATION</a:t>
            </a:r>
            <a:endParaRPr lang="en-US" dirty="0"/>
          </a:p>
        </p:txBody>
      </p:sp>
      <p:grpSp>
        <p:nvGrpSpPr>
          <p:cNvPr id="2" name="Group 8"/>
          <p:cNvGrpSpPr/>
          <p:nvPr/>
        </p:nvGrpSpPr>
        <p:grpSpPr>
          <a:xfrm>
            <a:off x="1154868" y="1219200"/>
            <a:ext cx="6693732" cy="5023462"/>
            <a:chOff x="392868" y="1219200"/>
            <a:chExt cx="6693732" cy="5023462"/>
          </a:xfrm>
        </p:grpSpPr>
        <p:pic>
          <p:nvPicPr>
            <p:cNvPr id="4" name="Picture 3"/>
            <p:cNvPicPr>
              <a:picLocks noChangeAspect="1"/>
            </p:cNvPicPr>
            <p:nvPr/>
          </p:nvPicPr>
          <p:blipFill>
            <a:blip r:embed="rId2"/>
            <a:stretch>
              <a:fillRect/>
            </a:stretch>
          </p:blipFill>
          <p:spPr>
            <a:xfrm>
              <a:off x="392868" y="1219200"/>
              <a:ext cx="6693732" cy="5023462"/>
            </a:xfrm>
            <a:prstGeom prst="rect">
              <a:avLst/>
            </a:prstGeom>
          </p:spPr>
        </p:pic>
        <p:sp>
          <p:nvSpPr>
            <p:cNvPr id="5" name="TextBox 4"/>
            <p:cNvSpPr txBox="1"/>
            <p:nvPr/>
          </p:nvSpPr>
          <p:spPr>
            <a:xfrm>
              <a:off x="4876800" y="2069068"/>
              <a:ext cx="890012" cy="369332"/>
            </a:xfrm>
            <a:prstGeom prst="rect">
              <a:avLst/>
            </a:prstGeom>
            <a:noFill/>
          </p:spPr>
          <p:txBody>
            <a:bodyPr wrap="none" rtlCol="0">
              <a:spAutoFit/>
            </a:bodyPr>
            <a:lstStyle/>
            <a:p>
              <a:r>
                <a:rPr lang="en-US" sz="1800" dirty="0" smtClean="0"/>
                <a:t>1 hour</a:t>
              </a:r>
              <a:endParaRPr lang="en-US" sz="1800" dirty="0"/>
            </a:p>
          </p:txBody>
        </p:sp>
        <p:sp>
          <p:nvSpPr>
            <p:cNvPr id="6" name="TextBox 5"/>
            <p:cNvSpPr txBox="1"/>
            <p:nvPr/>
          </p:nvSpPr>
          <p:spPr>
            <a:xfrm>
              <a:off x="1191410" y="2057400"/>
              <a:ext cx="1018390" cy="369332"/>
            </a:xfrm>
            <a:prstGeom prst="rect">
              <a:avLst/>
            </a:prstGeom>
            <a:noFill/>
          </p:spPr>
          <p:txBody>
            <a:bodyPr wrap="none" rtlCol="0">
              <a:spAutoFit/>
            </a:bodyPr>
            <a:lstStyle/>
            <a:p>
              <a:r>
                <a:rPr lang="en-US" sz="1800" dirty="0" smtClean="0"/>
                <a:t>5 hours</a:t>
              </a:r>
              <a:endParaRPr lang="en-US" sz="1800" dirty="0"/>
            </a:p>
          </p:txBody>
        </p:sp>
        <p:sp>
          <p:nvSpPr>
            <p:cNvPr id="7" name="TextBox 6"/>
            <p:cNvSpPr txBox="1"/>
            <p:nvPr/>
          </p:nvSpPr>
          <p:spPr>
            <a:xfrm>
              <a:off x="1319788" y="4800600"/>
              <a:ext cx="1018390" cy="369332"/>
            </a:xfrm>
            <a:prstGeom prst="rect">
              <a:avLst/>
            </a:prstGeom>
            <a:noFill/>
          </p:spPr>
          <p:txBody>
            <a:bodyPr wrap="none" rtlCol="0">
              <a:spAutoFit/>
            </a:bodyPr>
            <a:lstStyle/>
            <a:p>
              <a:r>
                <a:rPr lang="en-US" sz="1800" dirty="0" smtClean="0"/>
                <a:t>8 hours</a:t>
              </a:r>
              <a:endParaRPr lang="en-US" sz="1800" dirty="0"/>
            </a:p>
          </p:txBody>
        </p:sp>
        <p:sp>
          <p:nvSpPr>
            <p:cNvPr id="8" name="TextBox 7"/>
            <p:cNvSpPr txBox="1"/>
            <p:nvPr/>
          </p:nvSpPr>
          <p:spPr>
            <a:xfrm>
              <a:off x="5334000" y="3669268"/>
              <a:ext cx="1146768" cy="369332"/>
            </a:xfrm>
            <a:prstGeom prst="rect">
              <a:avLst/>
            </a:prstGeom>
            <a:noFill/>
          </p:spPr>
          <p:txBody>
            <a:bodyPr wrap="none" rtlCol="0">
              <a:spAutoFit/>
            </a:bodyPr>
            <a:lstStyle/>
            <a:p>
              <a:r>
                <a:rPr lang="en-US" sz="1800" dirty="0" smtClean="0"/>
                <a:t>10 hours</a:t>
              </a:r>
              <a:endParaRPr lang="en-US" sz="1800" dirty="0"/>
            </a:p>
          </p:txBody>
        </p:sp>
      </p:gr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457200" y="1772483"/>
            <a:ext cx="8153400" cy="4247317"/>
          </a:xfrm>
          <a:prstGeom prst="rect">
            <a:avLst/>
          </a:prstGeom>
        </p:spPr>
        <p:txBody>
          <a:bodyPr wrap="square">
            <a:spAutoFit/>
          </a:bodyPr>
          <a:lstStyle/>
          <a:p>
            <a:pPr algn="just"/>
            <a:endParaRPr lang="el-GR" sz="1800" b="0" dirty="0" smtClean="0"/>
          </a:p>
          <a:p>
            <a:pPr algn="just"/>
            <a:r>
              <a:rPr lang="en-US" sz="1800" b="0" dirty="0" smtClean="0"/>
              <a:t>A G0 cell is in a "quiescent" state, but this concerns only the cell cycle. Many cells in G0 are all but calm. They are busy carrying out their duties in the organism.</a:t>
            </a:r>
            <a:endParaRPr lang="el-GR" sz="1800" b="0" dirty="0" smtClean="0"/>
          </a:p>
          <a:p>
            <a:pPr algn="just"/>
            <a:endParaRPr lang="el-GR" sz="1800" b="0" dirty="0" smtClean="0"/>
          </a:p>
          <a:p>
            <a:pPr algn="just"/>
            <a:r>
              <a:rPr lang="en-US" sz="1800" b="0" dirty="0" smtClean="0"/>
              <a:t>Cells in G0 can be finally differentiated: they never return to the cell cycle, but they perform various functions in the organism until they die.</a:t>
            </a:r>
          </a:p>
          <a:p>
            <a:pPr algn="just"/>
            <a:r>
              <a:rPr lang="en-US" sz="1800" b="0" dirty="0" smtClean="0"/>
              <a:t>Other cells in G0 may re-enter the cell cycle. Most lymphocytes in human blood are at G0. However, with appropriate stimulation, e.g. with a suitable antigen, can stimulate, return to the cell cycle (in G1), and proceed to new rounds of alternating S phases and mitosis.</a:t>
            </a:r>
            <a:endParaRPr lang="el-GR" sz="1800" b="0" dirty="0" smtClean="0"/>
          </a:p>
          <a:p>
            <a:pPr algn="just"/>
            <a:endParaRPr lang="el-GR" sz="1800" b="0" dirty="0" smtClean="0"/>
          </a:p>
          <a:p>
            <a:pPr algn="just"/>
            <a:r>
              <a:rPr lang="en-US" sz="1800" b="0" dirty="0" smtClean="0"/>
              <a:t>G0 represents not only the absence of a signal for mitosis but an active suppression of the genes required for mitosis. Cancer cells can not enter G0 and repeat the cell cycle indefinitely.</a:t>
            </a:r>
            <a:endParaRPr lang="en-US" sz="1800" b="0" dirty="0"/>
          </a:p>
        </p:txBody>
      </p:sp>
      <p:sp>
        <p:nvSpPr>
          <p:cNvPr id="3" name="Rectangle 2"/>
          <p:cNvSpPr/>
          <p:nvPr/>
        </p:nvSpPr>
        <p:spPr>
          <a:xfrm>
            <a:off x="457200" y="829270"/>
            <a:ext cx="5638800" cy="923330"/>
          </a:xfrm>
          <a:prstGeom prst="rect">
            <a:avLst/>
          </a:prstGeom>
        </p:spPr>
        <p:txBody>
          <a:bodyPr wrap="square">
            <a:spAutoFit/>
          </a:bodyPr>
          <a:lstStyle/>
          <a:p>
            <a:pPr algn="just"/>
            <a:r>
              <a:rPr lang="en-US" sz="1800" b="0" dirty="0" smtClean="0"/>
              <a:t>Often a cell will leave the cell cycle temporarily or permanently. It exits the circle at G1 and enters a phase defined as G0 (G zero).</a:t>
            </a:r>
            <a:endParaRPr lang="el-GR" sz="1800" b="0" dirty="0" smtClean="0"/>
          </a:p>
        </p:txBody>
      </p:sp>
      <p:pic>
        <p:nvPicPr>
          <p:cNvPr id="4" name="Picture 6" descr="300px-Cell_Cycle_2"/>
          <p:cNvPicPr>
            <a:picLocks noChangeAspect="1" noChangeArrowheads="1"/>
          </p:cNvPicPr>
          <p:nvPr/>
        </p:nvPicPr>
        <p:blipFill>
          <a:blip r:embed="rId2" cstate="print"/>
          <a:srcRect/>
          <a:stretch>
            <a:fillRect/>
          </a:stretch>
        </p:blipFill>
        <p:spPr bwMode="auto">
          <a:xfrm>
            <a:off x="6273800" y="171450"/>
            <a:ext cx="1879600" cy="1879600"/>
          </a:xfrm>
          <a:prstGeom prst="rect">
            <a:avLst/>
          </a:prstGeom>
          <a:noFill/>
          <a:ln w="9525">
            <a:noFill/>
            <a:miter lim="800000"/>
            <a:headEnd/>
            <a:tailEnd/>
          </a:ln>
        </p:spPr>
      </p:pic>
      <p:sp>
        <p:nvSpPr>
          <p:cNvPr id="5" name="Rectangle 8"/>
          <p:cNvSpPr>
            <a:spLocks noChangeArrowheads="1"/>
          </p:cNvSpPr>
          <p:nvPr/>
        </p:nvSpPr>
        <p:spPr bwMode="auto">
          <a:xfrm>
            <a:off x="3169746" y="152400"/>
            <a:ext cx="1353731" cy="400110"/>
          </a:xfrm>
          <a:prstGeom prst="rect">
            <a:avLst/>
          </a:prstGeom>
          <a:noFill/>
          <a:ln w="9525">
            <a:noFill/>
            <a:miter lim="800000"/>
            <a:headEnd/>
            <a:tailEnd/>
          </a:ln>
        </p:spPr>
        <p:txBody>
          <a:bodyPr wrap="none" anchor="ctr">
            <a:spAutoFit/>
          </a:bodyPr>
          <a:lstStyle/>
          <a:p>
            <a:r>
              <a:rPr lang="en-US" dirty="0" smtClean="0"/>
              <a:t>G0 Phase</a:t>
            </a:r>
            <a:r>
              <a:rPr lang="el-GR" dirty="0" smtClean="0"/>
              <a:t> </a:t>
            </a:r>
            <a:r>
              <a:rPr lang="el-GR" sz="2000" dirty="0" smtClean="0"/>
              <a:t> </a:t>
            </a:r>
            <a:endParaRPr lang="el-GR" sz="200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838200" y="2259013"/>
            <a:ext cx="5182391" cy="369332"/>
          </a:xfrm>
          <a:prstGeom prst="rect">
            <a:avLst/>
          </a:prstGeom>
          <a:noFill/>
          <a:ln w="9525">
            <a:noFill/>
            <a:miter lim="800000"/>
            <a:headEnd/>
            <a:tailEnd/>
          </a:ln>
        </p:spPr>
        <p:txBody>
          <a:bodyPr wrap="none">
            <a:spAutoFit/>
          </a:bodyPr>
          <a:lstStyle/>
          <a:p>
            <a:r>
              <a:rPr lang="en-US" sz="1800" b="0" dirty="0" smtClean="0"/>
              <a:t>https://</a:t>
            </a:r>
            <a:r>
              <a:rPr lang="en-US" sz="1800" b="0" dirty="0" err="1" smtClean="0"/>
              <a:t>www.youtube.com/watch?v</a:t>
            </a:r>
            <a:r>
              <a:rPr lang="en-US" sz="1800" b="0" dirty="0" smtClean="0"/>
              <a:t>=C6hn3sA0ip0</a:t>
            </a:r>
            <a:endParaRPr lang="el-GR" sz="1800" b="0" dirty="0"/>
          </a:p>
        </p:txBody>
      </p:sp>
      <p:sp>
        <p:nvSpPr>
          <p:cNvPr id="26627" name="Rectangle 5"/>
          <p:cNvSpPr>
            <a:spLocks noChangeArrowheads="1"/>
          </p:cNvSpPr>
          <p:nvPr/>
        </p:nvSpPr>
        <p:spPr bwMode="auto">
          <a:xfrm>
            <a:off x="741367" y="4503738"/>
            <a:ext cx="8174033" cy="369332"/>
          </a:xfrm>
          <a:prstGeom prst="rect">
            <a:avLst/>
          </a:prstGeom>
          <a:noFill/>
          <a:ln w="9525">
            <a:noFill/>
            <a:miter lim="800000"/>
            <a:headEnd/>
            <a:tailEnd/>
          </a:ln>
        </p:spPr>
        <p:txBody>
          <a:bodyPr wrap="none">
            <a:spAutoFit/>
          </a:bodyPr>
          <a:lstStyle/>
          <a:p>
            <a:r>
              <a:rPr lang="en-US" sz="1800" b="0" dirty="0"/>
              <a:t>http://</a:t>
            </a:r>
            <a:r>
              <a:rPr lang="en-US" sz="1800" b="0" dirty="0" err="1"/>
              <a:t>www.youtube.com/watch?v</a:t>
            </a:r>
            <a:r>
              <a:rPr lang="en-US" sz="1800" b="0" dirty="0"/>
              <a:t>=s1ylUTbXyWU&amp;feature=</a:t>
            </a:r>
            <a:r>
              <a:rPr lang="en-US" sz="1800" b="0" dirty="0" err="1"/>
              <a:t>player_embedded</a:t>
            </a:r>
            <a:r>
              <a:rPr lang="en-US" sz="1800" b="0" dirty="0"/>
              <a:t>#</a:t>
            </a:r>
          </a:p>
        </p:txBody>
      </p:sp>
      <p:sp>
        <p:nvSpPr>
          <p:cNvPr id="26628" name="Rectangle 6"/>
          <p:cNvSpPr>
            <a:spLocks noChangeArrowheads="1"/>
          </p:cNvSpPr>
          <p:nvPr/>
        </p:nvSpPr>
        <p:spPr bwMode="auto">
          <a:xfrm>
            <a:off x="741367" y="2890838"/>
            <a:ext cx="6446221" cy="369332"/>
          </a:xfrm>
          <a:prstGeom prst="rect">
            <a:avLst/>
          </a:prstGeom>
          <a:noFill/>
          <a:ln w="9525">
            <a:noFill/>
            <a:miter lim="800000"/>
            <a:headEnd/>
            <a:tailEnd/>
          </a:ln>
        </p:spPr>
        <p:txBody>
          <a:bodyPr wrap="none">
            <a:spAutoFit/>
          </a:bodyPr>
          <a:lstStyle/>
          <a:p>
            <a:r>
              <a:rPr lang="en-US" sz="1800" b="0" dirty="0"/>
              <a:t>http://</a:t>
            </a:r>
            <a:r>
              <a:rPr lang="en-US" sz="1800" b="0" dirty="0" err="1"/>
              <a:t>www.youtube.com/watch?v</a:t>
            </a:r>
            <a:r>
              <a:rPr lang="en-US" sz="1800" b="0" dirty="0"/>
              <a:t>=lf9rcqifx34&amp;feature=related</a:t>
            </a:r>
          </a:p>
        </p:txBody>
      </p:sp>
      <p:sp>
        <p:nvSpPr>
          <p:cNvPr id="26629" name="Rectangle 7"/>
          <p:cNvSpPr>
            <a:spLocks noChangeArrowheads="1"/>
          </p:cNvSpPr>
          <p:nvPr/>
        </p:nvSpPr>
        <p:spPr bwMode="auto">
          <a:xfrm>
            <a:off x="741367" y="3779838"/>
            <a:ext cx="6933471" cy="369332"/>
          </a:xfrm>
          <a:prstGeom prst="rect">
            <a:avLst/>
          </a:prstGeom>
          <a:noFill/>
          <a:ln w="9525">
            <a:noFill/>
            <a:miter lim="800000"/>
            <a:headEnd/>
            <a:tailEnd/>
          </a:ln>
        </p:spPr>
        <p:txBody>
          <a:bodyPr wrap="none">
            <a:spAutoFit/>
          </a:bodyPr>
          <a:lstStyle/>
          <a:p>
            <a:r>
              <a:rPr lang="en-US" sz="1800" b="0" dirty="0"/>
              <a:t>http://</a:t>
            </a:r>
            <a:r>
              <a:rPr lang="en-US" sz="1800" b="0" dirty="0" err="1"/>
              <a:t>www.youtube.com/watch?v</a:t>
            </a:r>
            <a:r>
              <a:rPr lang="en-US" sz="1800" b="0" dirty="0"/>
              <a:t>=2WwIKdyBN_s&amp;feature=related</a:t>
            </a: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Rectangle 7"/>
          <p:cNvSpPr/>
          <p:nvPr/>
        </p:nvSpPr>
        <p:spPr>
          <a:xfrm>
            <a:off x="1054100" y="5314890"/>
            <a:ext cx="6972300" cy="369332"/>
          </a:xfrm>
          <a:prstGeom prst="rect">
            <a:avLst/>
          </a:prstGeom>
        </p:spPr>
        <p:txBody>
          <a:bodyPr wrap="square">
            <a:spAutoFit/>
          </a:bodyPr>
          <a:lstStyle/>
          <a:p>
            <a:r>
              <a:rPr lang="en-US" sz="1800" b="0" dirty="0" smtClean="0"/>
              <a:t>https://</a:t>
            </a:r>
            <a:r>
              <a:rPr lang="en-US" sz="1800" b="0" dirty="0" err="1" smtClean="0"/>
              <a:t>www.youtube.com/watch?v</a:t>
            </a:r>
            <a:r>
              <a:rPr lang="en-US" sz="1800" b="0" dirty="0" smtClean="0"/>
              <a:t>=8uzHTKdv_Sw&amp;t=1s</a:t>
            </a:r>
            <a:endParaRPr lang="en-US" sz="1800" b="0" dirty="0"/>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292100" y="1519238"/>
            <a:ext cx="8229600" cy="1143000"/>
          </a:xfrm>
        </p:spPr>
        <p:txBody>
          <a:bodyPr/>
          <a:lstStyle/>
          <a:p>
            <a:pPr eaLnBrk="1" hangingPunct="1"/>
            <a:r>
              <a:rPr lang="en-GB" dirty="0" smtClean="0"/>
              <a:t>MEIOSIS</a:t>
            </a:r>
            <a:endParaRPr lang="el-GR"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860425" y="1525265"/>
            <a:ext cx="7712075" cy="3808735"/>
          </a:xfrm>
          <a:prstGeom prst="rect">
            <a:avLst/>
          </a:prstGeom>
          <a:noFill/>
          <a:ln w="9525">
            <a:noFill/>
            <a:miter lim="800000"/>
            <a:headEnd/>
            <a:tailEnd/>
          </a:ln>
        </p:spPr>
        <p:txBody>
          <a:bodyPr anchor="ctr">
            <a:spAutoFit/>
          </a:bodyPr>
          <a:lstStyle/>
          <a:p>
            <a:pPr algn="just">
              <a:lnSpc>
                <a:spcPct val="150000"/>
              </a:lnSpc>
            </a:pPr>
            <a:r>
              <a:rPr lang="en-US" sz="1800" b="0" dirty="0" smtClean="0"/>
              <a:t>Meiosis I is like Mitosis.</a:t>
            </a:r>
          </a:p>
          <a:p>
            <a:pPr algn="just">
              <a:lnSpc>
                <a:spcPct val="150000"/>
              </a:lnSpc>
            </a:pPr>
            <a:endParaRPr lang="en-US" sz="1800" b="0" dirty="0" smtClean="0"/>
          </a:p>
          <a:p>
            <a:pPr algn="just">
              <a:lnSpc>
                <a:spcPct val="150000"/>
              </a:lnSpc>
            </a:pPr>
            <a:r>
              <a:rPr lang="en-US" sz="1800" b="0" dirty="0" smtClean="0"/>
              <a:t>Meiosis II is similar to mitosis.</a:t>
            </a:r>
          </a:p>
          <a:p>
            <a:pPr algn="just">
              <a:lnSpc>
                <a:spcPct val="150000"/>
              </a:lnSpc>
            </a:pPr>
            <a:r>
              <a:rPr lang="en-US" sz="1800" b="0" dirty="0" smtClean="0"/>
              <a:t>However, there is no S phase.</a:t>
            </a:r>
          </a:p>
          <a:p>
            <a:pPr algn="just">
              <a:lnSpc>
                <a:spcPct val="150000"/>
              </a:lnSpc>
            </a:pPr>
            <a:r>
              <a:rPr lang="en-US" sz="1800" b="0" dirty="0" smtClean="0"/>
              <a:t>The </a:t>
            </a:r>
            <a:r>
              <a:rPr lang="en-US" sz="1800" b="0" dirty="0" err="1" smtClean="0"/>
              <a:t>chromatids</a:t>
            </a:r>
            <a:r>
              <a:rPr lang="en-US" sz="1800" b="0" dirty="0" smtClean="0"/>
              <a:t> of each chromosome are no longer identical due to recombination.</a:t>
            </a:r>
          </a:p>
          <a:p>
            <a:pPr algn="just">
              <a:lnSpc>
                <a:spcPct val="150000"/>
              </a:lnSpc>
            </a:pPr>
            <a:r>
              <a:rPr lang="en-US" sz="1800" b="0" dirty="0" smtClean="0"/>
              <a:t>During Meiosis II the </a:t>
            </a:r>
            <a:r>
              <a:rPr lang="en-US" sz="1800" b="0" dirty="0" err="1" smtClean="0"/>
              <a:t>chromatids</a:t>
            </a:r>
            <a:r>
              <a:rPr lang="en-US" sz="1800" b="0" dirty="0" smtClean="0"/>
              <a:t> are separated.</a:t>
            </a:r>
          </a:p>
          <a:p>
            <a:pPr algn="just">
              <a:lnSpc>
                <a:spcPct val="150000"/>
              </a:lnSpc>
            </a:pPr>
            <a:r>
              <a:rPr lang="en-US" sz="1800" b="0" dirty="0" smtClean="0"/>
              <a:t>Two daughter cells are produced each with 23 chromosomes (haploids), and each chromosome has only one </a:t>
            </a:r>
            <a:r>
              <a:rPr lang="en-US" sz="1800" b="0" dirty="0" err="1" smtClean="0"/>
              <a:t>chromatids</a:t>
            </a:r>
            <a:r>
              <a:rPr lang="en-US" sz="1800" b="0" dirty="0" smtClean="0"/>
              <a:t>.</a:t>
            </a:r>
          </a:p>
        </p:txBody>
      </p:sp>
      <p:sp>
        <p:nvSpPr>
          <p:cNvPr id="28675" name="Text Box 5"/>
          <p:cNvSpPr txBox="1">
            <a:spLocks noChangeArrowheads="1"/>
          </p:cNvSpPr>
          <p:nvPr/>
        </p:nvSpPr>
        <p:spPr bwMode="auto">
          <a:xfrm>
            <a:off x="3308980" y="666690"/>
            <a:ext cx="1253543" cy="400110"/>
          </a:xfrm>
          <a:prstGeom prst="rect">
            <a:avLst/>
          </a:prstGeom>
          <a:noFill/>
          <a:ln w="9525">
            <a:noFill/>
            <a:miter lim="800000"/>
            <a:headEnd/>
            <a:tailEnd/>
          </a:ln>
        </p:spPr>
        <p:txBody>
          <a:bodyPr wrap="none">
            <a:spAutoFit/>
          </a:bodyPr>
          <a:lstStyle/>
          <a:p>
            <a:r>
              <a:rPr lang="en-US" sz="2000" b="1" dirty="0" smtClean="0"/>
              <a:t>MEIOSIS</a:t>
            </a:r>
            <a:endParaRPr lang="el-GR" sz="2000" b="1"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20700" y="387350"/>
            <a:ext cx="8102600" cy="6083300"/>
          </a:xfrm>
          <a:prstGeom prst="rect">
            <a:avLst/>
          </a:prstGeom>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7"/>
          <p:cNvSpPr>
            <a:spLocks noChangeArrowheads="1"/>
          </p:cNvSpPr>
          <p:nvPr/>
        </p:nvSpPr>
        <p:spPr bwMode="auto">
          <a:xfrm>
            <a:off x="790575" y="2438400"/>
            <a:ext cx="7404015" cy="923330"/>
          </a:xfrm>
          <a:prstGeom prst="rect">
            <a:avLst/>
          </a:prstGeom>
          <a:noFill/>
          <a:ln w="9525">
            <a:noFill/>
            <a:miter lim="800000"/>
            <a:headEnd/>
            <a:tailEnd/>
          </a:ln>
        </p:spPr>
        <p:txBody>
          <a:bodyPr wrap="none">
            <a:spAutoFit/>
          </a:bodyPr>
          <a:lstStyle/>
          <a:p>
            <a:r>
              <a:rPr lang="en-US" sz="1800" b="0" dirty="0"/>
              <a:t>Animation</a:t>
            </a:r>
            <a:r>
              <a:rPr lang="en-US" sz="1800" b="0" dirty="0" smtClean="0"/>
              <a:t>:</a:t>
            </a:r>
            <a:endParaRPr lang="el-GR" sz="1800" b="0" dirty="0" smtClean="0"/>
          </a:p>
          <a:p>
            <a:endParaRPr lang="en-US" sz="1800" b="0" dirty="0" smtClean="0"/>
          </a:p>
          <a:p>
            <a:r>
              <a:rPr lang="el-GR" sz="1800" b="0" dirty="0"/>
              <a:t>http://www.biology.arizona.edu/CELL_BIO/tutorials/meiosis/page3.html</a:t>
            </a:r>
          </a:p>
        </p:txBody>
      </p:sp>
      <p:sp>
        <p:nvSpPr>
          <p:cNvPr id="3" name="Rectangle 8"/>
          <p:cNvSpPr>
            <a:spLocks noChangeArrowheads="1"/>
          </p:cNvSpPr>
          <p:nvPr/>
        </p:nvSpPr>
        <p:spPr bwMode="auto">
          <a:xfrm>
            <a:off x="790575" y="4278868"/>
            <a:ext cx="6959056" cy="369332"/>
          </a:xfrm>
          <a:prstGeom prst="rect">
            <a:avLst/>
          </a:prstGeom>
          <a:noFill/>
          <a:ln w="9525">
            <a:noFill/>
            <a:miter lim="800000"/>
            <a:headEnd/>
            <a:tailEnd/>
          </a:ln>
        </p:spPr>
        <p:txBody>
          <a:bodyPr wrap="none">
            <a:spAutoFit/>
          </a:bodyPr>
          <a:lstStyle/>
          <a:p>
            <a:r>
              <a:rPr lang="en-US" sz="1800" b="0" dirty="0"/>
              <a:t>http://</a:t>
            </a:r>
            <a:r>
              <a:rPr lang="en-US" sz="1800" b="0" dirty="0" err="1"/>
              <a:t>www.youtube.com/watch?v</a:t>
            </a:r>
            <a:r>
              <a:rPr lang="en-US" sz="1800" b="0" dirty="0"/>
              <a:t>=D1_-mQS_FZ0&amp;feature=related</a:t>
            </a:r>
          </a:p>
        </p:txBody>
      </p:sp>
      <p:sp>
        <p:nvSpPr>
          <p:cNvPr id="4" name="Rectangle 9"/>
          <p:cNvSpPr>
            <a:spLocks noChangeArrowheads="1"/>
          </p:cNvSpPr>
          <p:nvPr/>
        </p:nvSpPr>
        <p:spPr bwMode="auto">
          <a:xfrm>
            <a:off x="790575" y="3593068"/>
            <a:ext cx="6857278" cy="369332"/>
          </a:xfrm>
          <a:prstGeom prst="rect">
            <a:avLst/>
          </a:prstGeom>
          <a:noFill/>
          <a:ln w="9525">
            <a:noFill/>
            <a:miter lim="800000"/>
            <a:headEnd/>
            <a:tailEnd/>
          </a:ln>
        </p:spPr>
        <p:txBody>
          <a:bodyPr wrap="none">
            <a:spAutoFit/>
          </a:bodyPr>
          <a:lstStyle/>
          <a:p>
            <a:r>
              <a:rPr lang="en-US" sz="1800" b="0" dirty="0"/>
              <a:t>http://</a:t>
            </a:r>
            <a:r>
              <a:rPr lang="en-US" sz="1800" b="0" dirty="0" err="1"/>
              <a:t>www.youtube.com/watch?v</a:t>
            </a:r>
            <a:r>
              <a:rPr lang="en-US" sz="1800" b="0" dirty="0"/>
              <a:t>=MqaJqLL49a0&amp;feature=related</a:t>
            </a: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9200" y="3733800"/>
            <a:ext cx="2540000" cy="2846953"/>
          </a:xfrm>
          <a:prstGeom prst="rect">
            <a:avLst/>
          </a:prstGeom>
        </p:spPr>
      </p:pic>
      <p:pic>
        <p:nvPicPr>
          <p:cNvPr id="4" name="Picture 3"/>
          <p:cNvPicPr>
            <a:picLocks noChangeAspect="1"/>
          </p:cNvPicPr>
          <p:nvPr/>
        </p:nvPicPr>
        <p:blipFill>
          <a:blip r:embed="rId3"/>
          <a:stretch>
            <a:fillRect/>
          </a:stretch>
        </p:blipFill>
        <p:spPr>
          <a:xfrm>
            <a:off x="3886200" y="3802696"/>
            <a:ext cx="3962400" cy="2625657"/>
          </a:xfrm>
          <a:prstGeom prst="rect">
            <a:avLst/>
          </a:prstGeom>
        </p:spPr>
      </p:pic>
      <p:sp>
        <p:nvSpPr>
          <p:cNvPr id="5" name="Rectangle 4"/>
          <p:cNvSpPr/>
          <p:nvPr/>
        </p:nvSpPr>
        <p:spPr>
          <a:xfrm>
            <a:off x="838200" y="871477"/>
            <a:ext cx="7543800" cy="2862323"/>
          </a:xfrm>
          <a:prstGeom prst="rect">
            <a:avLst/>
          </a:prstGeom>
        </p:spPr>
        <p:txBody>
          <a:bodyPr wrap="square">
            <a:spAutoFit/>
          </a:bodyPr>
          <a:lstStyle/>
          <a:p>
            <a:r>
              <a:rPr lang="en-GB" sz="1800" dirty="0" smtClean="0"/>
              <a:t>CELL CYCLE REGULATION</a:t>
            </a:r>
            <a:endParaRPr lang="el-GR" sz="1800" dirty="0" smtClean="0"/>
          </a:p>
          <a:p>
            <a:endParaRPr lang="el-GR" sz="1800" dirty="0" smtClean="0"/>
          </a:p>
          <a:p>
            <a:r>
              <a:rPr lang="en-US" sz="1800" b="0" dirty="0" smtClean="0"/>
              <a:t>The proteins that regulate the mechanism of action of the cell cycle are:</a:t>
            </a:r>
            <a:endParaRPr lang="el-GR" sz="1800" b="0" dirty="0" smtClean="0"/>
          </a:p>
          <a:p>
            <a:endParaRPr lang="en-US" sz="1800" b="0" dirty="0" smtClean="0"/>
          </a:p>
          <a:p>
            <a:r>
              <a:rPr lang="en-US" sz="1800" dirty="0" err="1" smtClean="0"/>
              <a:t>Cyclins</a:t>
            </a:r>
            <a:r>
              <a:rPr lang="en-US" sz="1800" b="0" dirty="0" smtClean="0"/>
              <a:t>: main switches for cell cycle control</a:t>
            </a:r>
            <a:endParaRPr lang="el-GR" sz="1800" b="0" dirty="0" smtClean="0"/>
          </a:p>
          <a:p>
            <a:endParaRPr lang="en-US" sz="1800" b="0" dirty="0" smtClean="0"/>
          </a:p>
          <a:p>
            <a:r>
              <a:rPr lang="en-US" sz="1800" dirty="0" err="1" smtClean="0"/>
              <a:t>Cdks</a:t>
            </a:r>
            <a:r>
              <a:rPr lang="en-US" sz="1800" b="0" dirty="0" smtClean="0"/>
              <a:t>: </a:t>
            </a:r>
            <a:r>
              <a:rPr lang="en-US" sz="1800" b="0" dirty="0" err="1" smtClean="0"/>
              <a:t>Cyclin</a:t>
            </a:r>
            <a:r>
              <a:rPr lang="en-US" sz="1800" b="0" dirty="0" smtClean="0"/>
              <a:t>-dependent protein </a:t>
            </a:r>
            <a:r>
              <a:rPr lang="en-US" sz="1800" b="0" dirty="0" err="1" smtClean="0"/>
              <a:t>kinases</a:t>
            </a:r>
            <a:endParaRPr lang="en-US" sz="1800" b="0" dirty="0" smtClean="0"/>
          </a:p>
          <a:p>
            <a:r>
              <a:rPr lang="en-US" sz="1800" b="0" dirty="0" smtClean="0"/>
              <a:t>add phosphate groups to a protein (a </a:t>
            </a:r>
            <a:r>
              <a:rPr lang="en-US" sz="1800" b="0" dirty="0" err="1" smtClean="0"/>
              <a:t>cyclin</a:t>
            </a:r>
            <a:r>
              <a:rPr lang="en-US" sz="1800" b="0" dirty="0" smtClean="0"/>
              <a:t>)</a:t>
            </a:r>
          </a:p>
          <a:p>
            <a:endParaRPr lang="en-US" sz="1800" dirty="0" smtClean="0"/>
          </a:p>
          <a:p>
            <a:r>
              <a:rPr lang="en-US" sz="1800" dirty="0" err="1" smtClean="0"/>
              <a:t>CKIs</a:t>
            </a:r>
            <a:r>
              <a:rPr lang="en-US" sz="1800" dirty="0" smtClean="0"/>
              <a:t>: </a:t>
            </a:r>
            <a:r>
              <a:rPr lang="en-US" sz="1800" b="0" dirty="0" smtClean="0"/>
              <a:t>Inhibitors of </a:t>
            </a:r>
            <a:r>
              <a:rPr lang="en-US" sz="1800" b="0" dirty="0" err="1" smtClean="0"/>
              <a:t>CDKs</a:t>
            </a:r>
            <a:endParaRPr lang="en-US" sz="1800" b="0" dirty="0"/>
          </a:p>
        </p:txBody>
      </p:sp>
      <p:sp>
        <p:nvSpPr>
          <p:cNvPr id="6" name="Text Box 6"/>
          <p:cNvSpPr txBox="1">
            <a:spLocks noChangeArrowheads="1"/>
          </p:cNvSpPr>
          <p:nvPr/>
        </p:nvSpPr>
        <p:spPr bwMode="auto">
          <a:xfrm>
            <a:off x="3527525" y="300335"/>
            <a:ext cx="2111275" cy="461665"/>
          </a:xfrm>
          <a:prstGeom prst="rect">
            <a:avLst/>
          </a:prstGeom>
          <a:noFill/>
          <a:ln w="9525">
            <a:noFill/>
            <a:miter lim="800000"/>
            <a:headEnd/>
            <a:tailEnd/>
          </a:ln>
        </p:spPr>
        <p:txBody>
          <a:bodyPr wrap="none">
            <a:spAutoFit/>
          </a:bodyPr>
          <a:lstStyle/>
          <a:p>
            <a:r>
              <a:rPr lang="en-US" sz="2400" b="1" dirty="0" smtClean="0"/>
              <a:t>CELL </a:t>
            </a:r>
            <a:r>
              <a:rPr lang="en-US" sz="2400" b="1" dirty="0"/>
              <a:t>CYCLE</a:t>
            </a:r>
            <a:endParaRPr lang="el-GR" sz="2400" b="1"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81000" y="4394200"/>
            <a:ext cx="3414310" cy="1397000"/>
          </a:xfrm>
          <a:prstGeom prst="rect">
            <a:avLst/>
          </a:prstGeom>
        </p:spPr>
      </p:pic>
      <p:pic>
        <p:nvPicPr>
          <p:cNvPr id="12290" name="Picture 4" descr="CDKcyclins"/>
          <p:cNvPicPr>
            <a:picLocks noChangeAspect="1" noChangeArrowheads="1"/>
          </p:cNvPicPr>
          <p:nvPr/>
        </p:nvPicPr>
        <p:blipFill>
          <a:blip r:embed="rId3" cstate="print"/>
          <a:srcRect/>
          <a:stretch>
            <a:fillRect/>
          </a:stretch>
        </p:blipFill>
        <p:spPr bwMode="auto">
          <a:xfrm>
            <a:off x="323850" y="1182687"/>
            <a:ext cx="3867150" cy="3084513"/>
          </a:xfrm>
          <a:prstGeom prst="rect">
            <a:avLst/>
          </a:prstGeom>
          <a:noFill/>
          <a:ln w="9525">
            <a:noFill/>
            <a:miter lim="800000"/>
            <a:headEnd/>
            <a:tailEnd/>
          </a:ln>
        </p:spPr>
      </p:pic>
      <p:sp>
        <p:nvSpPr>
          <p:cNvPr id="5" name="Rectangle 4"/>
          <p:cNvSpPr/>
          <p:nvPr/>
        </p:nvSpPr>
        <p:spPr>
          <a:xfrm>
            <a:off x="4191000" y="989885"/>
            <a:ext cx="4876800" cy="4801315"/>
          </a:xfrm>
          <a:prstGeom prst="rect">
            <a:avLst/>
          </a:prstGeom>
        </p:spPr>
        <p:txBody>
          <a:bodyPr wrap="square">
            <a:spAutoFit/>
          </a:bodyPr>
          <a:lstStyle/>
          <a:p>
            <a:r>
              <a:rPr lang="en-US" sz="1800" dirty="0" err="1" smtClean="0"/>
              <a:t>Cyclins</a:t>
            </a:r>
            <a:endParaRPr lang="en-US" sz="1800" dirty="0" smtClean="0"/>
          </a:p>
          <a:p>
            <a:r>
              <a:rPr lang="en-US" sz="1800" b="0" dirty="0" err="1" smtClean="0"/>
              <a:t>cyclin</a:t>
            </a:r>
            <a:r>
              <a:rPr lang="en-US" sz="1800" b="0" dirty="0" smtClean="0"/>
              <a:t> of G1 phase (</a:t>
            </a:r>
            <a:r>
              <a:rPr lang="en-US" sz="1800" b="0" dirty="0" err="1" smtClean="0"/>
              <a:t>cyclin</a:t>
            </a:r>
            <a:r>
              <a:rPr lang="en-US" sz="1800" b="0" dirty="0" smtClean="0"/>
              <a:t> D)</a:t>
            </a:r>
          </a:p>
          <a:p>
            <a:r>
              <a:rPr lang="en-US" sz="1800" b="0" dirty="0" err="1" smtClean="0"/>
              <a:t>cyclins</a:t>
            </a:r>
            <a:r>
              <a:rPr lang="en-US" sz="1800" b="0" dirty="0" smtClean="0"/>
              <a:t> of S/G2 phases (</a:t>
            </a:r>
            <a:r>
              <a:rPr lang="en-US" sz="1800" b="0" dirty="0" err="1" smtClean="0"/>
              <a:t>cyclins</a:t>
            </a:r>
            <a:r>
              <a:rPr lang="en-US" sz="1800" b="0" dirty="0" smtClean="0"/>
              <a:t> E and A)</a:t>
            </a:r>
          </a:p>
          <a:p>
            <a:r>
              <a:rPr lang="en-US" sz="1800" b="0" dirty="0" smtClean="0"/>
              <a:t>mitotic </a:t>
            </a:r>
            <a:r>
              <a:rPr lang="en-US" sz="1800" b="0" dirty="0" err="1" smtClean="0"/>
              <a:t>cyclin</a:t>
            </a:r>
            <a:r>
              <a:rPr lang="en-US" sz="1800" b="0" dirty="0" smtClean="0"/>
              <a:t> (</a:t>
            </a:r>
            <a:r>
              <a:rPr lang="en-US" sz="1800" b="0" dirty="0" err="1" smtClean="0"/>
              <a:t>cyclins</a:t>
            </a:r>
            <a:r>
              <a:rPr lang="en-US" sz="1800" b="0" dirty="0" smtClean="0"/>
              <a:t> B)</a:t>
            </a:r>
          </a:p>
          <a:p>
            <a:r>
              <a:rPr lang="en-US" sz="1800" b="0" dirty="0" smtClean="0"/>
              <a:t>Their levels in the cell increase and decrease according to the stages of the cell cycle.</a:t>
            </a:r>
            <a:endParaRPr lang="el-GR" sz="1800" b="0" dirty="0" smtClean="0"/>
          </a:p>
          <a:p>
            <a:endParaRPr lang="el-GR" sz="1800" b="0" dirty="0" smtClean="0"/>
          </a:p>
          <a:p>
            <a:r>
              <a:rPr lang="en-US" sz="1800" dirty="0" err="1" smtClean="0"/>
              <a:t>Cyclin</a:t>
            </a:r>
            <a:r>
              <a:rPr lang="en-US" sz="1800" dirty="0" smtClean="0"/>
              <a:t>-dependent protein </a:t>
            </a:r>
            <a:r>
              <a:rPr lang="en-US" sz="1800" dirty="0" err="1" smtClean="0"/>
              <a:t>kinases</a:t>
            </a:r>
            <a:r>
              <a:rPr lang="en-US" sz="1800" dirty="0" smtClean="0"/>
              <a:t> (</a:t>
            </a:r>
            <a:r>
              <a:rPr lang="en-US" sz="1800" dirty="0" err="1" smtClean="0"/>
              <a:t>CDKs</a:t>
            </a:r>
            <a:r>
              <a:rPr lang="en-US" sz="1800" dirty="0" smtClean="0"/>
              <a:t>)</a:t>
            </a:r>
          </a:p>
          <a:p>
            <a:r>
              <a:rPr lang="en-US" sz="1800" b="0" dirty="0" smtClean="0"/>
              <a:t>CDK of G1 phase (Cdk4)</a:t>
            </a:r>
          </a:p>
          <a:p>
            <a:r>
              <a:rPr lang="en-US" sz="1800" b="0" dirty="0" smtClean="0"/>
              <a:t>CDK of S phase (Cdk2)</a:t>
            </a:r>
          </a:p>
          <a:p>
            <a:r>
              <a:rPr lang="en-US" sz="1800" b="0" dirty="0" smtClean="0"/>
              <a:t>CDK of G2 and M phases (Cdk1)</a:t>
            </a:r>
            <a:endParaRPr lang="el-GR" sz="1800" b="0" dirty="0" smtClean="0"/>
          </a:p>
          <a:p>
            <a:r>
              <a:rPr lang="en-US" sz="1800" b="0" dirty="0" smtClean="0"/>
              <a:t>Their levels in the cell remain relatively stable. However, they must bind to the appropriate </a:t>
            </a:r>
            <a:r>
              <a:rPr lang="en-US" sz="1800" b="0" dirty="0" err="1" smtClean="0"/>
              <a:t>cyclin</a:t>
            </a:r>
            <a:r>
              <a:rPr lang="en-US" sz="1800" b="0" dirty="0" smtClean="0"/>
              <a:t> (the levels of which vary) to be activated. They add phosphate groups to a variety of protein substrates that control cell cycle processes.</a:t>
            </a:r>
            <a:endParaRPr lang="en-US" sz="1800" b="0" dirty="0"/>
          </a:p>
        </p:txBody>
      </p:sp>
      <p:sp>
        <p:nvSpPr>
          <p:cNvPr id="6" name="Rectangle 5"/>
          <p:cNvSpPr/>
          <p:nvPr/>
        </p:nvSpPr>
        <p:spPr>
          <a:xfrm>
            <a:off x="1524000" y="228600"/>
            <a:ext cx="6629400" cy="461665"/>
          </a:xfrm>
          <a:prstGeom prst="rect">
            <a:avLst/>
          </a:prstGeom>
        </p:spPr>
        <p:txBody>
          <a:bodyPr wrap="square">
            <a:spAutoFit/>
          </a:bodyPr>
          <a:lstStyle/>
          <a:p>
            <a:r>
              <a:rPr lang="en-GB" sz="2400" dirty="0" smtClean="0"/>
              <a:t>CELL CYCLE REGULATION</a:t>
            </a:r>
            <a:endParaRPr lang="el-GR" sz="2400" dirty="0" smtClean="0"/>
          </a:p>
        </p:txBody>
      </p:sp>
      <p:sp>
        <p:nvSpPr>
          <p:cNvPr id="12" name="Freeform 11"/>
          <p:cNvSpPr/>
          <p:nvPr/>
        </p:nvSpPr>
        <p:spPr bwMode="auto">
          <a:xfrm>
            <a:off x="1879600" y="4764617"/>
            <a:ext cx="1016000" cy="539750"/>
          </a:xfrm>
          <a:custGeom>
            <a:avLst/>
            <a:gdLst>
              <a:gd name="connsiteX0" fmla="*/ 0 w 1016000"/>
              <a:gd name="connsiteY0" fmla="*/ 467783 h 539750"/>
              <a:gd name="connsiteX1" fmla="*/ 203200 w 1016000"/>
              <a:gd name="connsiteY1" fmla="*/ 442383 h 539750"/>
              <a:gd name="connsiteX2" fmla="*/ 457200 w 1016000"/>
              <a:gd name="connsiteY2" fmla="*/ 61383 h 539750"/>
              <a:gd name="connsiteX3" fmla="*/ 584200 w 1016000"/>
              <a:gd name="connsiteY3" fmla="*/ 74083 h 539750"/>
              <a:gd name="connsiteX4" fmla="*/ 901700 w 1016000"/>
              <a:gd name="connsiteY4" fmla="*/ 467783 h 539750"/>
              <a:gd name="connsiteX5" fmla="*/ 1016000 w 1016000"/>
              <a:gd name="connsiteY5" fmla="*/ 505883 h 539750"/>
              <a:gd name="connsiteX6" fmla="*/ 1016000 w 1016000"/>
              <a:gd name="connsiteY6" fmla="*/ 505883 h 53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6000" h="539750">
                <a:moveTo>
                  <a:pt x="0" y="467783"/>
                </a:moveTo>
                <a:cubicBezTo>
                  <a:pt x="63500" y="488949"/>
                  <a:pt x="127000" y="510116"/>
                  <a:pt x="203200" y="442383"/>
                </a:cubicBezTo>
                <a:cubicBezTo>
                  <a:pt x="279400" y="374650"/>
                  <a:pt x="393700" y="122766"/>
                  <a:pt x="457200" y="61383"/>
                </a:cubicBezTo>
                <a:cubicBezTo>
                  <a:pt x="520700" y="0"/>
                  <a:pt x="510117" y="6350"/>
                  <a:pt x="584200" y="74083"/>
                </a:cubicBezTo>
                <a:cubicBezTo>
                  <a:pt x="658283" y="141816"/>
                  <a:pt x="829733" y="395816"/>
                  <a:pt x="901700" y="467783"/>
                </a:cubicBezTo>
                <a:cubicBezTo>
                  <a:pt x="973667" y="539750"/>
                  <a:pt x="1016000" y="505883"/>
                  <a:pt x="1016000" y="505883"/>
                </a:cubicBezTo>
                <a:lnTo>
                  <a:pt x="1016000" y="505883"/>
                </a:ln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Τίτλος 1"/>
          <p:cNvSpPr>
            <a:spLocks noGrp="1"/>
          </p:cNvSpPr>
          <p:nvPr>
            <p:ph type="title"/>
          </p:nvPr>
        </p:nvSpPr>
        <p:spPr>
          <a:xfrm>
            <a:off x="914400" y="152400"/>
            <a:ext cx="3733800" cy="914400"/>
          </a:xfrm>
        </p:spPr>
        <p:txBody>
          <a:bodyPr/>
          <a:lstStyle/>
          <a:p>
            <a:pPr algn="l"/>
            <a:r>
              <a:rPr lang="en-US" sz="2400" dirty="0" smtClean="0"/>
              <a:t>DNA ORGANIZATION</a:t>
            </a:r>
            <a:endParaRPr lang="el-GR" sz="2400" b="1" dirty="0"/>
          </a:p>
        </p:txBody>
      </p:sp>
      <p:sp>
        <p:nvSpPr>
          <p:cNvPr id="3" name="Θέση περιεχομένου 2"/>
          <p:cNvSpPr>
            <a:spLocks noGrp="1"/>
          </p:cNvSpPr>
          <p:nvPr>
            <p:ph idx="1"/>
          </p:nvPr>
        </p:nvSpPr>
        <p:spPr>
          <a:xfrm>
            <a:off x="563562" y="4806950"/>
            <a:ext cx="4313238" cy="1670050"/>
          </a:xfrm>
        </p:spPr>
        <p:txBody>
          <a:bodyPr/>
          <a:lstStyle/>
          <a:p>
            <a:pPr marL="0" indent="0" algn="just">
              <a:buFont typeface="Wingdings" charset="2"/>
              <a:buNone/>
            </a:pPr>
            <a:r>
              <a:rPr lang="en-US" sz="1800" dirty="0" smtClean="0"/>
              <a:t>DNA in a human cell is 2 </a:t>
            </a:r>
            <a:r>
              <a:rPr lang="en-US" sz="1800" dirty="0" err="1" smtClean="0"/>
              <a:t>m</a:t>
            </a:r>
            <a:r>
              <a:rPr lang="en-US" sz="1800" dirty="0" smtClean="0"/>
              <a:t> long but can </a:t>
            </a:r>
            <a:r>
              <a:rPr lang="en-US" sz="1800" dirty="0" err="1" smtClean="0"/>
              <a:t>supercoil</a:t>
            </a:r>
            <a:r>
              <a:rPr lang="en-US" sz="1800" dirty="0" smtClean="0"/>
              <a:t> rises up to 10 </a:t>
            </a:r>
            <a:r>
              <a:rPr lang="en-US" sz="1800" dirty="0" err="1" smtClean="0"/>
              <a:t>μm</a:t>
            </a:r>
            <a:r>
              <a:rPr lang="en-US" sz="1800" dirty="0" smtClean="0"/>
              <a:t>. </a:t>
            </a:r>
          </a:p>
          <a:p>
            <a:pPr marL="0" indent="0" algn="just">
              <a:buFont typeface="Wingdings" charset="2"/>
              <a:buNone/>
            </a:pPr>
            <a:r>
              <a:rPr lang="en-US" sz="1800" dirty="0" smtClean="0"/>
              <a:t>Their number and length are characteristic of each type of organism.</a:t>
            </a:r>
            <a:endParaRPr lang="el-GR" sz="1800" dirty="0" smtClean="0"/>
          </a:p>
          <a:p>
            <a:pPr marL="0" indent="0" algn="just"/>
            <a:endParaRPr lang="el-GR" sz="1800" dirty="0"/>
          </a:p>
        </p:txBody>
      </p:sp>
      <p:pic>
        <p:nvPicPr>
          <p:cNvPr id="20484" name="Picture 2" descr="chromosome structure, human chromosome 4"/>
          <p:cNvPicPr>
            <a:picLocks noChangeAspect="1" noChangeArrowheads="1"/>
          </p:cNvPicPr>
          <p:nvPr/>
        </p:nvPicPr>
        <p:blipFill>
          <a:blip r:embed="rId2"/>
          <a:srcRect/>
          <a:stretch>
            <a:fillRect/>
          </a:stretch>
        </p:blipFill>
        <p:spPr bwMode="auto">
          <a:xfrm>
            <a:off x="5380038" y="0"/>
            <a:ext cx="3763962" cy="6838950"/>
          </a:xfrm>
          <a:prstGeom prst="rect">
            <a:avLst/>
          </a:prstGeom>
          <a:noFill/>
          <a:ln w="9525">
            <a:noFill/>
            <a:miter lim="800000"/>
            <a:headEnd/>
            <a:tailEnd/>
          </a:ln>
        </p:spPr>
      </p:pic>
      <p:pic>
        <p:nvPicPr>
          <p:cNvPr id="4" name="Picture 2" descr="C:\Users\panagiota\Desktop\181.gif"/>
          <p:cNvPicPr>
            <a:picLocks noChangeAspect="1" noChangeArrowheads="1"/>
          </p:cNvPicPr>
          <p:nvPr/>
        </p:nvPicPr>
        <p:blipFill>
          <a:blip r:embed="rId3"/>
          <a:srcRect/>
          <a:stretch>
            <a:fillRect/>
          </a:stretch>
        </p:blipFill>
        <p:spPr bwMode="auto">
          <a:xfrm>
            <a:off x="611187" y="1143000"/>
            <a:ext cx="3960813" cy="3182937"/>
          </a:xfrm>
          <a:prstGeom prst="rect">
            <a:avLst/>
          </a:prstGeom>
          <a:noFill/>
          <a:ln w="9525">
            <a:noFill/>
            <a:miter lim="800000"/>
            <a:headEnd/>
            <a:tailEnd/>
          </a:ln>
        </p:spPr>
      </p:pic>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69123" y="3587062"/>
            <a:ext cx="5322277" cy="3105838"/>
          </a:xfrm>
          <a:prstGeom prst="rect">
            <a:avLst/>
          </a:prstGeom>
        </p:spPr>
      </p:pic>
      <p:sp>
        <p:nvSpPr>
          <p:cNvPr id="3" name="Rectangle 2"/>
          <p:cNvSpPr/>
          <p:nvPr/>
        </p:nvSpPr>
        <p:spPr>
          <a:xfrm>
            <a:off x="609600" y="871477"/>
            <a:ext cx="8153400" cy="2862323"/>
          </a:xfrm>
          <a:prstGeom prst="rect">
            <a:avLst/>
          </a:prstGeom>
        </p:spPr>
        <p:txBody>
          <a:bodyPr wrap="square">
            <a:spAutoFit/>
          </a:bodyPr>
          <a:lstStyle/>
          <a:p>
            <a:pPr algn="just"/>
            <a:r>
              <a:rPr lang="en-US" sz="1800" b="0" dirty="0" err="1" smtClean="0"/>
              <a:t>CDKs</a:t>
            </a:r>
            <a:r>
              <a:rPr lang="en-US" sz="1800" b="0" dirty="0" smtClean="0"/>
              <a:t> are 34-40 </a:t>
            </a:r>
            <a:r>
              <a:rPr lang="en-US" sz="1800" b="0" dirty="0" err="1" smtClean="0"/>
              <a:t>kDa</a:t>
            </a:r>
            <a:r>
              <a:rPr lang="en-US" sz="1800" b="0" dirty="0" smtClean="0"/>
              <a:t> proteins with protein </a:t>
            </a:r>
            <a:r>
              <a:rPr lang="en-US" sz="1800" b="0" dirty="0" err="1" smtClean="0"/>
              <a:t>kinase</a:t>
            </a:r>
            <a:r>
              <a:rPr lang="en-US" sz="1800" b="0" dirty="0" smtClean="0"/>
              <a:t> activity. For their activation they bind with the appropriate </a:t>
            </a:r>
            <a:r>
              <a:rPr lang="en-US" sz="1800" b="0" dirty="0" err="1" smtClean="0"/>
              <a:t>cyclin</a:t>
            </a:r>
            <a:r>
              <a:rPr lang="en-US" sz="1800" b="0" dirty="0" smtClean="0"/>
              <a:t>. Active </a:t>
            </a:r>
            <a:r>
              <a:rPr lang="en-US" sz="1800" b="0" dirty="0" err="1" smtClean="0"/>
              <a:t>cyclin</a:t>
            </a:r>
            <a:r>
              <a:rPr lang="en-US" sz="1800" b="0" dirty="0" smtClean="0"/>
              <a:t>-dependent protein </a:t>
            </a:r>
            <a:r>
              <a:rPr lang="en-US" sz="1800" b="0" dirty="0" err="1" smtClean="0"/>
              <a:t>kinases</a:t>
            </a:r>
            <a:r>
              <a:rPr lang="en-US" sz="1800" b="0" dirty="0" smtClean="0"/>
              <a:t> are </a:t>
            </a:r>
            <a:r>
              <a:rPr lang="en-US" sz="1800" b="0" dirty="0" err="1" smtClean="0"/>
              <a:t>heterodimers</a:t>
            </a:r>
            <a:r>
              <a:rPr lang="en-US" sz="1800" b="0" dirty="0" smtClean="0"/>
              <a:t>, where </a:t>
            </a:r>
            <a:r>
              <a:rPr lang="en-US" sz="1800" b="0" dirty="0" err="1" smtClean="0"/>
              <a:t>kinase</a:t>
            </a:r>
            <a:r>
              <a:rPr lang="en-US" sz="1800" b="0" dirty="0" smtClean="0"/>
              <a:t> provides the site of catalytic activity while </a:t>
            </a:r>
            <a:r>
              <a:rPr lang="en-US" sz="1800" b="0" dirty="0" err="1" smtClean="0"/>
              <a:t>cyclin</a:t>
            </a:r>
            <a:r>
              <a:rPr lang="en-US" sz="1800" b="0" dirty="0" smtClean="0"/>
              <a:t> is responsible for the activation of the molecule and for its specific action. The catalytic center of </a:t>
            </a:r>
            <a:r>
              <a:rPr lang="en-US" sz="1800" b="0" dirty="0" err="1" smtClean="0"/>
              <a:t>CDKs</a:t>
            </a:r>
            <a:r>
              <a:rPr lang="en-US" sz="1800" b="0" dirty="0" smtClean="0"/>
              <a:t> contains a domain of ​​300 amino acids, where a high degree of homology is observed between the different members of the </a:t>
            </a:r>
            <a:r>
              <a:rPr lang="en-US" sz="1800" b="0" dirty="0" err="1" smtClean="0"/>
              <a:t>kinase</a:t>
            </a:r>
            <a:r>
              <a:rPr lang="en-US" sz="1800" b="0" dirty="0" smtClean="0"/>
              <a:t> family. Within this region there is a conserved 16 amino acid sequence that participates in </a:t>
            </a:r>
            <a:r>
              <a:rPr lang="en-US" sz="1800" b="0" dirty="0" err="1" smtClean="0"/>
              <a:t>cyclin</a:t>
            </a:r>
            <a:r>
              <a:rPr lang="en-US" sz="1800" b="0" dirty="0" smtClean="0"/>
              <a:t> binding and assists in the specific </a:t>
            </a:r>
            <a:r>
              <a:rPr lang="en-US" sz="1800" b="0" dirty="0" err="1" smtClean="0"/>
              <a:t>cyclin</a:t>
            </a:r>
            <a:r>
              <a:rPr lang="en-US" sz="1800" b="0" dirty="0" smtClean="0"/>
              <a:t>-CDK interaction.</a:t>
            </a:r>
          </a:p>
          <a:p>
            <a:r>
              <a:rPr lang="en-US" sz="1800" b="0" dirty="0" smtClean="0"/>
              <a:t>In mammals, there are at least seven different catalytic subunits, CDK1-CDK7.</a:t>
            </a:r>
          </a:p>
        </p:txBody>
      </p:sp>
      <p:sp>
        <p:nvSpPr>
          <p:cNvPr id="4" name="Rectangle 3"/>
          <p:cNvSpPr/>
          <p:nvPr/>
        </p:nvSpPr>
        <p:spPr>
          <a:xfrm>
            <a:off x="1447800" y="224135"/>
            <a:ext cx="7924800" cy="461665"/>
          </a:xfrm>
          <a:prstGeom prst="rect">
            <a:avLst/>
          </a:prstGeom>
        </p:spPr>
        <p:txBody>
          <a:bodyPr wrap="square">
            <a:spAutoFit/>
          </a:bodyPr>
          <a:lstStyle/>
          <a:p>
            <a:r>
              <a:rPr lang="en-US" sz="2400" dirty="0" smtClean="0"/>
              <a:t>ACTIVATION</a:t>
            </a:r>
            <a:r>
              <a:rPr lang="el-GR" sz="2400" dirty="0" smtClean="0"/>
              <a:t> &amp; </a:t>
            </a:r>
            <a:r>
              <a:rPr lang="en-GB" sz="2400" dirty="0" smtClean="0"/>
              <a:t>DEACTIVATION OF</a:t>
            </a:r>
            <a:r>
              <a:rPr lang="el-GR" sz="2400" dirty="0" smtClean="0"/>
              <a:t> </a:t>
            </a:r>
            <a:r>
              <a:rPr lang="en-US" sz="2400" dirty="0" err="1" smtClean="0"/>
              <a:t>CDKs</a:t>
            </a:r>
            <a:endParaRPr lang="en-US" sz="2400" b="0" dirty="0" smtClean="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05400" y="1295400"/>
            <a:ext cx="3962400" cy="2862205"/>
          </a:xfrm>
          <a:prstGeom prst="rect">
            <a:avLst/>
          </a:prstGeom>
        </p:spPr>
      </p:pic>
      <p:sp>
        <p:nvSpPr>
          <p:cNvPr id="4" name="Rectangle 3"/>
          <p:cNvSpPr/>
          <p:nvPr/>
        </p:nvSpPr>
        <p:spPr>
          <a:xfrm>
            <a:off x="609600" y="1102563"/>
            <a:ext cx="4267200" cy="3393237"/>
          </a:xfrm>
          <a:prstGeom prst="rect">
            <a:avLst/>
          </a:prstGeom>
        </p:spPr>
        <p:txBody>
          <a:bodyPr wrap="square">
            <a:spAutoFit/>
          </a:bodyPr>
          <a:lstStyle/>
          <a:p>
            <a:pPr algn="just">
              <a:lnSpc>
                <a:spcPct val="150000"/>
              </a:lnSpc>
            </a:pPr>
            <a:r>
              <a:rPr lang="en-US" sz="1800" b="0" dirty="0" err="1" smtClean="0"/>
              <a:t>CDKs</a:t>
            </a:r>
            <a:r>
              <a:rPr lang="en-US" sz="1800" b="0" dirty="0" smtClean="0"/>
              <a:t> may appear in both active and inactive formats. The transition between the two forms is regulated in several ways. Specific </a:t>
            </a:r>
            <a:r>
              <a:rPr lang="en-US" sz="1800" b="0" dirty="0" err="1" smtClean="0"/>
              <a:t>phosphorylation</a:t>
            </a:r>
            <a:r>
              <a:rPr lang="en-US" sz="1800" b="0" dirty="0" smtClean="0"/>
              <a:t> and </a:t>
            </a:r>
            <a:r>
              <a:rPr lang="en-US" sz="1800" b="0" dirty="0" err="1" smtClean="0"/>
              <a:t>dephosphorylation</a:t>
            </a:r>
            <a:r>
              <a:rPr lang="en-US" sz="1800" b="0" dirty="0" smtClean="0"/>
              <a:t> are critical in controlling the CDK activity. </a:t>
            </a:r>
            <a:r>
              <a:rPr lang="en-US" sz="1800" b="0" dirty="0" err="1" smtClean="0"/>
              <a:t>CDKs</a:t>
            </a:r>
            <a:r>
              <a:rPr lang="en-US" sz="1800" b="0" dirty="0" smtClean="0"/>
              <a:t> have specific </a:t>
            </a:r>
            <a:r>
              <a:rPr lang="en-US" sz="1800" b="0" dirty="0" err="1" smtClean="0"/>
              <a:t>phosphorylation</a:t>
            </a:r>
            <a:r>
              <a:rPr lang="en-US" sz="1800" b="0" dirty="0" smtClean="0"/>
              <a:t> sites, that may exhibit an activating or inhibitory effect.</a:t>
            </a:r>
          </a:p>
        </p:txBody>
      </p:sp>
      <p:sp>
        <p:nvSpPr>
          <p:cNvPr id="5" name="Rectangle 4"/>
          <p:cNvSpPr/>
          <p:nvPr/>
        </p:nvSpPr>
        <p:spPr>
          <a:xfrm>
            <a:off x="609600" y="4495800"/>
            <a:ext cx="8153400" cy="1731243"/>
          </a:xfrm>
          <a:prstGeom prst="rect">
            <a:avLst/>
          </a:prstGeom>
        </p:spPr>
        <p:txBody>
          <a:bodyPr wrap="square">
            <a:spAutoFit/>
          </a:bodyPr>
          <a:lstStyle/>
          <a:p>
            <a:pPr algn="just">
              <a:lnSpc>
                <a:spcPct val="150000"/>
              </a:lnSpc>
            </a:pPr>
            <a:r>
              <a:rPr lang="en-US" sz="1800" b="0" dirty="0" err="1" smtClean="0"/>
              <a:t>Phosphorylation</a:t>
            </a:r>
            <a:r>
              <a:rPr lang="en-US" sz="1800" b="0" dirty="0" smtClean="0"/>
              <a:t> of Thr160 </a:t>
            </a:r>
            <a:r>
              <a:rPr lang="en-US" sz="1800" b="0" smtClean="0"/>
              <a:t>of CDK1</a:t>
            </a:r>
            <a:r>
              <a:rPr lang="en-US" sz="1800" b="0" dirty="0" smtClean="0"/>
              <a:t>, Thr161 of CDK2 or Thr172 of CDK4, leads to </a:t>
            </a:r>
            <a:r>
              <a:rPr lang="en-US" sz="1800" b="0" dirty="0" err="1" smtClean="0"/>
              <a:t>kinase</a:t>
            </a:r>
            <a:r>
              <a:rPr lang="en-US" sz="1800" b="0" dirty="0" smtClean="0"/>
              <a:t> activation. </a:t>
            </a:r>
            <a:r>
              <a:rPr lang="en-US" sz="1800" b="0" dirty="0" err="1" smtClean="0"/>
              <a:t>Phosphorylation</a:t>
            </a:r>
            <a:r>
              <a:rPr lang="en-US" sz="1800" b="0" dirty="0" smtClean="0"/>
              <a:t> of Thr14 and Tyr15 results in inactivation. For activation and inactivation to occur the interaction of the CDK to its corresponding </a:t>
            </a:r>
            <a:r>
              <a:rPr lang="en-US" sz="1800" b="0" dirty="0" err="1" smtClean="0"/>
              <a:t>cyclin</a:t>
            </a:r>
            <a:r>
              <a:rPr lang="en-US" sz="1800" b="0" dirty="0" smtClean="0"/>
              <a:t> is required. </a:t>
            </a:r>
          </a:p>
        </p:txBody>
      </p:sp>
      <p:sp>
        <p:nvSpPr>
          <p:cNvPr id="7" name="Rectangle 6"/>
          <p:cNvSpPr/>
          <p:nvPr/>
        </p:nvSpPr>
        <p:spPr>
          <a:xfrm>
            <a:off x="1447800" y="304800"/>
            <a:ext cx="7924800" cy="461665"/>
          </a:xfrm>
          <a:prstGeom prst="rect">
            <a:avLst/>
          </a:prstGeom>
        </p:spPr>
        <p:txBody>
          <a:bodyPr wrap="square">
            <a:spAutoFit/>
          </a:bodyPr>
          <a:lstStyle/>
          <a:p>
            <a:r>
              <a:rPr lang="en-US" sz="2400" dirty="0" smtClean="0"/>
              <a:t>ACTIVATION</a:t>
            </a:r>
            <a:r>
              <a:rPr lang="el-GR" sz="2400" dirty="0" smtClean="0"/>
              <a:t> &amp; </a:t>
            </a:r>
            <a:r>
              <a:rPr lang="en-GB" sz="2400" dirty="0" smtClean="0"/>
              <a:t>DEACTIVATION OF</a:t>
            </a:r>
            <a:r>
              <a:rPr lang="el-GR" sz="2400" dirty="0" smtClean="0"/>
              <a:t> </a:t>
            </a:r>
            <a:r>
              <a:rPr lang="en-US" sz="2400" dirty="0" err="1" smtClean="0"/>
              <a:t>CDKs</a:t>
            </a:r>
            <a:endParaRPr lang="en-US" sz="2400" b="0" dirty="0" smtClean="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124200"/>
            <a:ext cx="8906145" cy="3334665"/>
          </a:xfrm>
          <a:prstGeom prst="rect">
            <a:avLst/>
          </a:prstGeom>
        </p:spPr>
      </p:pic>
      <p:sp>
        <p:nvSpPr>
          <p:cNvPr id="5" name="Rectangle 4"/>
          <p:cNvSpPr/>
          <p:nvPr/>
        </p:nvSpPr>
        <p:spPr>
          <a:xfrm>
            <a:off x="2026644" y="457200"/>
            <a:ext cx="4983756" cy="461665"/>
          </a:xfrm>
          <a:prstGeom prst="rect">
            <a:avLst/>
          </a:prstGeom>
        </p:spPr>
        <p:txBody>
          <a:bodyPr wrap="none">
            <a:spAutoFit/>
          </a:bodyPr>
          <a:lstStyle/>
          <a:p>
            <a:r>
              <a:rPr lang="en-US" sz="2400" dirty="0" smtClean="0"/>
              <a:t>CDK INHIBITOR PROTEINS</a:t>
            </a:r>
            <a:r>
              <a:rPr lang="el-GR" sz="2400" dirty="0" smtClean="0"/>
              <a:t> </a:t>
            </a:r>
            <a:r>
              <a:rPr lang="en-GB" sz="2400" dirty="0" smtClean="0"/>
              <a:t>(</a:t>
            </a:r>
            <a:r>
              <a:rPr lang="en-US" sz="2400" dirty="0" smtClean="0"/>
              <a:t>CKI</a:t>
            </a:r>
            <a:r>
              <a:rPr lang="en-GB" sz="2400" dirty="0" smtClean="0"/>
              <a:t>)</a:t>
            </a:r>
            <a:r>
              <a:rPr lang="en-US" sz="2400" dirty="0" smtClean="0"/>
              <a:t> </a:t>
            </a:r>
            <a:r>
              <a:rPr lang="el-GR" sz="2400" dirty="0" smtClean="0"/>
              <a:t> </a:t>
            </a:r>
            <a:endParaRPr lang="en-US" sz="2400" dirty="0"/>
          </a:p>
        </p:txBody>
      </p:sp>
      <p:sp>
        <p:nvSpPr>
          <p:cNvPr id="6" name="Rectangle 5"/>
          <p:cNvSpPr/>
          <p:nvPr/>
        </p:nvSpPr>
        <p:spPr>
          <a:xfrm>
            <a:off x="1143000" y="1371600"/>
            <a:ext cx="6629400" cy="1315745"/>
          </a:xfrm>
          <a:prstGeom prst="rect">
            <a:avLst/>
          </a:prstGeom>
        </p:spPr>
        <p:txBody>
          <a:bodyPr wrap="square">
            <a:spAutoFit/>
          </a:bodyPr>
          <a:lstStyle/>
          <a:p>
            <a:pPr>
              <a:lnSpc>
                <a:spcPct val="150000"/>
              </a:lnSpc>
            </a:pPr>
            <a:r>
              <a:rPr lang="en-US" sz="1800" b="0" dirty="0" err="1" smtClean="0"/>
              <a:t>CKIs</a:t>
            </a:r>
            <a:r>
              <a:rPr lang="en-US" sz="1800" b="0" dirty="0" smtClean="0"/>
              <a:t> are important elements</a:t>
            </a:r>
          </a:p>
          <a:p>
            <a:pPr>
              <a:lnSpc>
                <a:spcPct val="150000"/>
              </a:lnSpc>
            </a:pPr>
            <a:r>
              <a:rPr lang="en-US" sz="1800" b="0" dirty="0" smtClean="0"/>
              <a:t>with an inhibitory effect on the cell cycle that</a:t>
            </a:r>
          </a:p>
          <a:p>
            <a:pPr>
              <a:lnSpc>
                <a:spcPct val="150000"/>
              </a:lnSpc>
            </a:pPr>
            <a:r>
              <a:rPr lang="en-US" sz="1800" b="0" dirty="0" smtClean="0"/>
              <a:t>depends on the ratio of </a:t>
            </a:r>
            <a:r>
              <a:rPr lang="en-US" sz="1800" b="0" dirty="0" err="1" smtClean="0"/>
              <a:t>CKIs</a:t>
            </a:r>
            <a:r>
              <a:rPr lang="en-US" sz="1800" b="0" dirty="0" smtClean="0"/>
              <a:t> / </a:t>
            </a:r>
            <a:r>
              <a:rPr lang="en-US" sz="1800" b="0" dirty="0" err="1" smtClean="0"/>
              <a:t>cyclin</a:t>
            </a:r>
            <a:r>
              <a:rPr lang="en-US" sz="1800" b="0" dirty="0" smtClean="0"/>
              <a:t> concentration.</a:t>
            </a:r>
            <a:endParaRPr lang="el-GR" sz="1800" b="0" dirty="0" smtClean="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33400" y="1142285"/>
            <a:ext cx="5029200" cy="4801315"/>
          </a:xfrm>
          <a:prstGeom prst="rect">
            <a:avLst/>
          </a:prstGeom>
        </p:spPr>
        <p:txBody>
          <a:bodyPr wrap="square">
            <a:spAutoFit/>
          </a:bodyPr>
          <a:lstStyle/>
          <a:p>
            <a:pPr algn="just"/>
            <a:r>
              <a:rPr lang="en-US" sz="1800" b="0" dirty="0" smtClean="0"/>
              <a:t>The </a:t>
            </a:r>
            <a:r>
              <a:rPr lang="en-US" sz="1800" dirty="0" smtClean="0"/>
              <a:t>p21CIP1 inhibitor </a:t>
            </a:r>
            <a:r>
              <a:rPr lang="en-US" sz="1800" b="0" dirty="0" smtClean="0"/>
              <a:t>has a dual inhibitory effect. It connects the CDK2 complex with </a:t>
            </a:r>
            <a:r>
              <a:rPr lang="en-US" sz="1800" b="0" dirty="0" err="1" smtClean="0"/>
              <a:t>cyclins</a:t>
            </a:r>
            <a:r>
              <a:rPr lang="en-US" sz="1800" b="0" dirty="0" smtClean="0"/>
              <a:t> A, D and E and leads to their deactivation and has a binding domain for the complementary Proliferating Cell Nuclear Antigen (PCNA) protein, which is important for DNA synthesis and the binding of polymerase to DNA.</a:t>
            </a:r>
            <a:r>
              <a:rPr lang="en-US" sz="1800" dirty="0" smtClean="0"/>
              <a:t> </a:t>
            </a:r>
            <a:r>
              <a:rPr lang="en-US" sz="1800" b="0" dirty="0" smtClean="0"/>
              <a:t>Binding of the inhibitor prevents replication of DNA from polymerase, in vitro. </a:t>
            </a:r>
          </a:p>
          <a:p>
            <a:pPr algn="just"/>
            <a:endParaRPr lang="en-US" sz="1800" b="0" dirty="0" smtClean="0"/>
          </a:p>
          <a:p>
            <a:pPr algn="just"/>
            <a:r>
              <a:rPr lang="en-US" sz="1800" b="0" dirty="0" smtClean="0"/>
              <a:t>The concentration of p21CIP1 is regulated at its transcription level by the p53 tumor suppressor protein, which promotes p21CIP1 transcription by binding to its promoter. Activation of p53 occurs mainly during DNA destruction. The main purpose of the regulation is to repair the damage or promote apoptosis.</a:t>
            </a:r>
          </a:p>
        </p:txBody>
      </p:sp>
      <p:pic>
        <p:nvPicPr>
          <p:cNvPr id="3" name="Picture 2"/>
          <p:cNvPicPr>
            <a:picLocks noChangeAspect="1"/>
          </p:cNvPicPr>
          <p:nvPr/>
        </p:nvPicPr>
        <p:blipFill>
          <a:blip r:embed="rId2"/>
          <a:srcRect r="62388"/>
          <a:stretch>
            <a:fillRect/>
          </a:stretch>
        </p:blipFill>
        <p:spPr>
          <a:xfrm>
            <a:off x="5562600" y="1150185"/>
            <a:ext cx="3385833" cy="4615615"/>
          </a:xfrm>
          <a:prstGeom prst="rect">
            <a:avLst/>
          </a:prstGeom>
        </p:spPr>
      </p:pic>
      <p:sp>
        <p:nvSpPr>
          <p:cNvPr id="6" name="Rectangle 5"/>
          <p:cNvSpPr/>
          <p:nvPr/>
        </p:nvSpPr>
        <p:spPr>
          <a:xfrm>
            <a:off x="2026644" y="457200"/>
            <a:ext cx="4983756" cy="461665"/>
          </a:xfrm>
          <a:prstGeom prst="rect">
            <a:avLst/>
          </a:prstGeom>
        </p:spPr>
        <p:txBody>
          <a:bodyPr wrap="none">
            <a:spAutoFit/>
          </a:bodyPr>
          <a:lstStyle/>
          <a:p>
            <a:r>
              <a:rPr lang="en-US" sz="2400" dirty="0" smtClean="0"/>
              <a:t>CDK INHIBITOR PROTEINS</a:t>
            </a:r>
            <a:r>
              <a:rPr lang="el-GR" sz="2400" dirty="0" smtClean="0"/>
              <a:t> </a:t>
            </a:r>
            <a:r>
              <a:rPr lang="en-GB" sz="2400" dirty="0" smtClean="0"/>
              <a:t>(</a:t>
            </a:r>
            <a:r>
              <a:rPr lang="en-US" sz="2400" dirty="0" smtClean="0"/>
              <a:t>CKI</a:t>
            </a:r>
            <a:r>
              <a:rPr lang="en-GB" sz="2400" dirty="0" smtClean="0"/>
              <a:t>)</a:t>
            </a:r>
            <a:r>
              <a:rPr lang="en-US" sz="2400" dirty="0" smtClean="0"/>
              <a:t> </a:t>
            </a:r>
            <a:r>
              <a:rPr lang="el-GR" sz="2400" dirty="0" smtClean="0"/>
              <a:t> </a:t>
            </a:r>
            <a:endParaRPr lang="en-US" sz="240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33483"/>
          <a:stretch>
            <a:fillRect/>
          </a:stretch>
        </p:blipFill>
        <p:spPr>
          <a:xfrm>
            <a:off x="4038600" y="1890780"/>
            <a:ext cx="5257800" cy="4052820"/>
          </a:xfrm>
          <a:prstGeom prst="rect">
            <a:avLst/>
          </a:prstGeom>
        </p:spPr>
      </p:pic>
      <p:sp>
        <p:nvSpPr>
          <p:cNvPr id="3" name="Rectangle 2"/>
          <p:cNvSpPr/>
          <p:nvPr/>
        </p:nvSpPr>
        <p:spPr>
          <a:xfrm>
            <a:off x="609600" y="981670"/>
            <a:ext cx="8077200" cy="923330"/>
          </a:xfrm>
          <a:prstGeom prst="rect">
            <a:avLst/>
          </a:prstGeom>
        </p:spPr>
        <p:txBody>
          <a:bodyPr wrap="square">
            <a:spAutoFit/>
          </a:bodyPr>
          <a:lstStyle/>
          <a:p>
            <a:pPr algn="just"/>
            <a:r>
              <a:rPr lang="en-US" sz="1800" b="0" dirty="0" smtClean="0"/>
              <a:t>The </a:t>
            </a:r>
            <a:r>
              <a:rPr lang="en-US" sz="1800" dirty="0" smtClean="0"/>
              <a:t>p27KIP1 inhibitor </a:t>
            </a:r>
            <a:r>
              <a:rPr lang="en-US" sz="1800" b="0" dirty="0" smtClean="0"/>
              <a:t>is regulated at the post-translational level and is observed in its inactive form in proliferating cells. It can be activated by TGFβ, increased </a:t>
            </a:r>
            <a:r>
              <a:rPr lang="en-US" sz="1800" b="0" dirty="0" err="1" smtClean="0"/>
              <a:t>cAMP</a:t>
            </a:r>
            <a:r>
              <a:rPr lang="en-US" sz="1800" b="0" dirty="0" smtClean="0"/>
              <a:t> concentration and cell communication. </a:t>
            </a:r>
          </a:p>
        </p:txBody>
      </p:sp>
      <p:sp>
        <p:nvSpPr>
          <p:cNvPr id="4" name="Rectangle 3"/>
          <p:cNvSpPr/>
          <p:nvPr/>
        </p:nvSpPr>
        <p:spPr>
          <a:xfrm>
            <a:off x="609600" y="1905000"/>
            <a:ext cx="3581400" cy="4524316"/>
          </a:xfrm>
          <a:prstGeom prst="rect">
            <a:avLst/>
          </a:prstGeom>
        </p:spPr>
        <p:txBody>
          <a:bodyPr wrap="square">
            <a:spAutoFit/>
          </a:bodyPr>
          <a:lstStyle/>
          <a:p>
            <a:pPr algn="just"/>
            <a:r>
              <a:rPr lang="en-US" sz="1800" b="0" dirty="0" smtClean="0"/>
              <a:t>The </a:t>
            </a:r>
            <a:r>
              <a:rPr lang="en-US" sz="1800" dirty="0" smtClean="0"/>
              <a:t>p16ink4a inhibitor </a:t>
            </a:r>
            <a:r>
              <a:rPr lang="en-US" sz="1800" b="0" dirty="0" smtClean="0"/>
              <a:t>has a tumor-suppressive role as its gene is mutated in many cancer cell lines. There is evidence that the </a:t>
            </a:r>
            <a:r>
              <a:rPr lang="en-US" sz="1800" b="0" dirty="0" err="1" smtClean="0"/>
              <a:t>pRb</a:t>
            </a:r>
            <a:r>
              <a:rPr lang="en-US" sz="1800" b="0" dirty="0" smtClean="0"/>
              <a:t> protein has a regulatory role in the transcription of p16ink4a.</a:t>
            </a:r>
          </a:p>
          <a:p>
            <a:pPr algn="just"/>
            <a:r>
              <a:rPr lang="en-US" sz="1800" b="0" dirty="0" smtClean="0"/>
              <a:t>Transcriptional regulation of </a:t>
            </a:r>
            <a:r>
              <a:rPr lang="en-US" sz="1800" dirty="0" smtClean="0"/>
              <a:t>p15ink4a inhibitor  </a:t>
            </a:r>
            <a:r>
              <a:rPr lang="en-US" sz="1800" b="0" dirty="0" smtClean="0"/>
              <a:t>has been observed through TGFβ cytokine. The binding of TGFβ to its receptor produces a signal that triggers the transcription of the p15 gene, which may lead to disruption of the cell cycle.</a:t>
            </a:r>
          </a:p>
          <a:p>
            <a:pPr algn="just"/>
            <a:endParaRPr lang="en-US" sz="1800" b="0" dirty="0" smtClean="0"/>
          </a:p>
        </p:txBody>
      </p:sp>
      <p:sp>
        <p:nvSpPr>
          <p:cNvPr id="5" name="Rectangle 4"/>
          <p:cNvSpPr/>
          <p:nvPr/>
        </p:nvSpPr>
        <p:spPr>
          <a:xfrm>
            <a:off x="2026644" y="304800"/>
            <a:ext cx="4983756" cy="461665"/>
          </a:xfrm>
          <a:prstGeom prst="rect">
            <a:avLst/>
          </a:prstGeom>
        </p:spPr>
        <p:txBody>
          <a:bodyPr wrap="none">
            <a:spAutoFit/>
          </a:bodyPr>
          <a:lstStyle/>
          <a:p>
            <a:r>
              <a:rPr lang="en-US" sz="2400" dirty="0" smtClean="0"/>
              <a:t>CDK INHIBITOR PROTEINS</a:t>
            </a:r>
            <a:r>
              <a:rPr lang="el-GR" sz="2400" dirty="0" smtClean="0"/>
              <a:t> </a:t>
            </a:r>
            <a:r>
              <a:rPr lang="en-GB" sz="2400" dirty="0" smtClean="0"/>
              <a:t>(</a:t>
            </a:r>
            <a:r>
              <a:rPr lang="en-US" sz="2400" dirty="0" smtClean="0"/>
              <a:t>CKI</a:t>
            </a:r>
            <a:r>
              <a:rPr lang="en-GB" sz="2400" dirty="0" smtClean="0"/>
              <a:t>)</a:t>
            </a:r>
            <a:r>
              <a:rPr lang="en-US" sz="2400" dirty="0" smtClean="0"/>
              <a:t> </a:t>
            </a:r>
            <a:r>
              <a:rPr lang="el-GR" sz="2400" dirty="0" smtClean="0"/>
              <a:t> </a:t>
            </a:r>
            <a:endParaRPr lang="en-US" sz="240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b="77113"/>
          <a:stretch>
            <a:fillRect/>
          </a:stretch>
        </p:blipFill>
        <p:spPr>
          <a:xfrm>
            <a:off x="1936750" y="76200"/>
            <a:ext cx="5149850" cy="762000"/>
          </a:xfrm>
          <a:prstGeom prst="rect">
            <a:avLst/>
          </a:prstGeom>
        </p:spPr>
      </p:pic>
      <p:sp>
        <p:nvSpPr>
          <p:cNvPr id="3" name="Rectangle 2"/>
          <p:cNvSpPr/>
          <p:nvPr/>
        </p:nvSpPr>
        <p:spPr>
          <a:xfrm>
            <a:off x="457200" y="721563"/>
            <a:ext cx="8534400" cy="3393237"/>
          </a:xfrm>
          <a:prstGeom prst="rect">
            <a:avLst/>
          </a:prstGeom>
        </p:spPr>
        <p:txBody>
          <a:bodyPr wrap="square">
            <a:spAutoFit/>
          </a:bodyPr>
          <a:lstStyle/>
          <a:p>
            <a:pPr algn="just">
              <a:lnSpc>
                <a:spcPct val="150000"/>
              </a:lnSpc>
              <a:buFont typeface="Arial"/>
              <a:buChar char="•"/>
            </a:pPr>
            <a:r>
              <a:rPr lang="en-US" sz="1800" b="0" dirty="0" smtClean="0"/>
              <a:t> </a:t>
            </a:r>
            <a:r>
              <a:rPr lang="en-US" sz="1800" dirty="0" smtClean="0"/>
              <a:t>Reception: </a:t>
            </a:r>
            <a:r>
              <a:rPr lang="en-US" sz="1800" b="0" dirty="0" smtClean="0"/>
              <a:t>A cell detects a signaling molecule from the outside of the cell. A signal is detected when the chemical signal (also known as a </a:t>
            </a:r>
            <a:r>
              <a:rPr lang="en-US" sz="1800" b="0" dirty="0" err="1" smtClean="0"/>
              <a:t>ligand</a:t>
            </a:r>
            <a:r>
              <a:rPr lang="en-US" sz="1800" b="0" dirty="0" smtClean="0"/>
              <a:t>) binds to a receptor protein on the surface of the cell or inside the cell.</a:t>
            </a:r>
          </a:p>
          <a:p>
            <a:pPr algn="just">
              <a:lnSpc>
                <a:spcPct val="150000"/>
              </a:lnSpc>
              <a:buFont typeface="Arial"/>
              <a:buChar char="•"/>
            </a:pPr>
            <a:r>
              <a:rPr lang="en-US" sz="1800" b="0" dirty="0" smtClean="0"/>
              <a:t> </a:t>
            </a:r>
            <a:r>
              <a:rPr lang="en-US" sz="1800" dirty="0" smtClean="0"/>
              <a:t>Transduction: </a:t>
            </a:r>
            <a:r>
              <a:rPr lang="en-US" sz="1800" b="0" dirty="0" smtClean="0"/>
              <a:t>When the signaling molecule binds the receptor it changes the receptor protein in some way. This change initiates the process of transduction. Signal transduction is usually a pathway of several steps. Each relay molecule in the signal transduction pathway changes the next molecule in the pathway.</a:t>
            </a:r>
          </a:p>
          <a:p>
            <a:pPr algn="just">
              <a:lnSpc>
                <a:spcPct val="150000"/>
              </a:lnSpc>
              <a:buFont typeface="Arial"/>
              <a:buChar char="•"/>
            </a:pPr>
            <a:r>
              <a:rPr lang="en-US" sz="1800" b="0" dirty="0" smtClean="0"/>
              <a:t> </a:t>
            </a:r>
            <a:r>
              <a:rPr lang="en-US" sz="1800" dirty="0" smtClean="0"/>
              <a:t>Response: </a:t>
            </a:r>
            <a:r>
              <a:rPr lang="en-US" sz="1800" b="0" dirty="0" smtClean="0"/>
              <a:t>Finally, the signal triggers a specific cellular response.</a:t>
            </a:r>
            <a:endParaRPr lang="en-US" sz="1800" b="0" dirty="0"/>
          </a:p>
        </p:txBody>
      </p:sp>
      <p:pic>
        <p:nvPicPr>
          <p:cNvPr id="4" name="Picture 3"/>
          <p:cNvPicPr>
            <a:picLocks noChangeAspect="1"/>
          </p:cNvPicPr>
          <p:nvPr/>
        </p:nvPicPr>
        <p:blipFill>
          <a:blip r:embed="rId2"/>
          <a:srcRect t="27465"/>
          <a:stretch>
            <a:fillRect/>
          </a:stretch>
        </p:blipFill>
        <p:spPr>
          <a:xfrm>
            <a:off x="2057400" y="4214461"/>
            <a:ext cx="5149850" cy="2414939"/>
          </a:xfrm>
          <a:prstGeom prst="rect">
            <a:avLst/>
          </a:prstGeom>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143000" y="1864563"/>
            <a:ext cx="7162800" cy="3393237"/>
          </a:xfrm>
          <a:prstGeom prst="rect">
            <a:avLst/>
          </a:prstGeom>
        </p:spPr>
        <p:txBody>
          <a:bodyPr wrap="square">
            <a:spAutoFit/>
          </a:bodyPr>
          <a:lstStyle/>
          <a:p>
            <a:pPr>
              <a:lnSpc>
                <a:spcPct val="150000"/>
              </a:lnSpc>
            </a:pPr>
            <a:r>
              <a:rPr lang="en-US" sz="1800" b="0" dirty="0" smtClean="0"/>
              <a:t>The correct course of the cell cycle is ensured through:</a:t>
            </a:r>
          </a:p>
          <a:p>
            <a:pPr>
              <a:lnSpc>
                <a:spcPct val="150000"/>
              </a:lnSpc>
              <a:buFontTx/>
              <a:buChar char="-"/>
            </a:pPr>
            <a:r>
              <a:rPr lang="en-US" sz="1800" b="0" dirty="0" smtClean="0"/>
              <a:t> regulated changes in the activity of </a:t>
            </a:r>
            <a:r>
              <a:rPr lang="en-US" sz="1800" b="0" dirty="0" err="1" smtClean="0"/>
              <a:t>CDKs</a:t>
            </a:r>
            <a:r>
              <a:rPr lang="en-US" sz="1800" b="0" dirty="0" smtClean="0"/>
              <a:t> (by </a:t>
            </a:r>
            <a:r>
              <a:rPr lang="en-US" sz="1800" b="0" dirty="0" err="1" smtClean="0"/>
              <a:t>phosphorylation</a:t>
            </a:r>
            <a:r>
              <a:rPr lang="en-US" sz="1800" b="0" dirty="0" smtClean="0"/>
              <a:t> at Thr161 or </a:t>
            </a:r>
            <a:r>
              <a:rPr lang="en-US" sz="1800" b="0" dirty="0" err="1" smtClean="0"/>
              <a:t>dephosphorylation</a:t>
            </a:r>
            <a:r>
              <a:rPr lang="en-US" sz="1800" b="0" dirty="0" smtClean="0"/>
              <a:t> at Thr14 &amp; Thr15)</a:t>
            </a:r>
          </a:p>
          <a:p>
            <a:pPr>
              <a:lnSpc>
                <a:spcPct val="150000"/>
              </a:lnSpc>
              <a:buFontTx/>
              <a:buChar char="-"/>
            </a:pPr>
            <a:r>
              <a:rPr lang="en-US" sz="1800" b="0" dirty="0" smtClean="0"/>
              <a:t> binding to CDK-inhibitors (</a:t>
            </a:r>
            <a:r>
              <a:rPr lang="en-US" sz="1800" b="0" dirty="0" err="1" smtClean="0"/>
              <a:t>CKIs</a:t>
            </a:r>
            <a:r>
              <a:rPr lang="en-US" sz="1800" b="0" dirty="0" smtClean="0"/>
              <a:t>) and</a:t>
            </a:r>
          </a:p>
          <a:p>
            <a:pPr>
              <a:lnSpc>
                <a:spcPct val="150000"/>
              </a:lnSpc>
              <a:buFontTx/>
              <a:buChar char="-"/>
            </a:pPr>
            <a:r>
              <a:rPr lang="en-US" sz="1800" b="0" dirty="0" smtClean="0"/>
              <a:t> </a:t>
            </a:r>
            <a:r>
              <a:rPr lang="en-US" sz="1800" b="0" dirty="0" err="1" smtClean="0"/>
              <a:t>ubiquitin</a:t>
            </a:r>
            <a:r>
              <a:rPr lang="en-US" sz="1800" b="0" dirty="0" smtClean="0"/>
              <a:t>-dependent proteolysis of </a:t>
            </a:r>
            <a:r>
              <a:rPr lang="en-US" sz="1800" b="0" dirty="0" err="1" smtClean="0"/>
              <a:t>CDKs</a:t>
            </a:r>
            <a:r>
              <a:rPr lang="en-US" sz="1800" b="0" dirty="0" smtClean="0"/>
              <a:t> or </a:t>
            </a:r>
            <a:r>
              <a:rPr lang="en-US" sz="1800" b="0" dirty="0" err="1" smtClean="0"/>
              <a:t>CKIs</a:t>
            </a:r>
            <a:endParaRPr lang="en-US" sz="1800" b="0" dirty="0" smtClean="0"/>
          </a:p>
          <a:p>
            <a:pPr>
              <a:lnSpc>
                <a:spcPct val="150000"/>
              </a:lnSpc>
              <a:buFontTx/>
              <a:buChar char="-"/>
            </a:pPr>
            <a:endParaRPr lang="en-US" sz="1800" b="0" dirty="0" smtClean="0"/>
          </a:p>
          <a:p>
            <a:pPr>
              <a:lnSpc>
                <a:spcPct val="150000"/>
              </a:lnSpc>
            </a:pPr>
            <a:endParaRPr lang="en-US" sz="1800" b="0" dirty="0" smtClean="0"/>
          </a:p>
          <a:p>
            <a:pPr>
              <a:lnSpc>
                <a:spcPct val="150000"/>
              </a:lnSpc>
            </a:pPr>
            <a:r>
              <a:rPr lang="en-US" sz="1800" b="0" dirty="0" smtClean="0"/>
              <a:t>These processes are intertwined and mutually interdependent.</a:t>
            </a:r>
            <a:endParaRPr lang="en-US" sz="1800" b="0" dirty="0"/>
          </a:p>
        </p:txBody>
      </p:sp>
      <p:sp>
        <p:nvSpPr>
          <p:cNvPr id="4" name="Rectangle 3"/>
          <p:cNvSpPr/>
          <p:nvPr/>
        </p:nvSpPr>
        <p:spPr>
          <a:xfrm>
            <a:off x="2209800" y="681335"/>
            <a:ext cx="6629400" cy="461665"/>
          </a:xfrm>
          <a:prstGeom prst="rect">
            <a:avLst/>
          </a:prstGeom>
        </p:spPr>
        <p:txBody>
          <a:bodyPr wrap="square">
            <a:spAutoFit/>
          </a:bodyPr>
          <a:lstStyle/>
          <a:p>
            <a:r>
              <a:rPr lang="en-GB" sz="2400" dirty="0" smtClean="0"/>
              <a:t>CELL CYCLE REGULATION</a:t>
            </a:r>
            <a:endParaRPr lang="el-GR" sz="2400" dirty="0" smtClean="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1" y="3021925"/>
            <a:ext cx="4343399" cy="3172777"/>
          </a:xfrm>
          <a:prstGeom prst="rect">
            <a:avLst/>
          </a:prstGeom>
        </p:spPr>
      </p:pic>
      <p:sp>
        <p:nvSpPr>
          <p:cNvPr id="3" name="Rectangle 2"/>
          <p:cNvSpPr/>
          <p:nvPr/>
        </p:nvSpPr>
        <p:spPr>
          <a:xfrm>
            <a:off x="457200" y="1295400"/>
            <a:ext cx="8305800" cy="1754327"/>
          </a:xfrm>
          <a:prstGeom prst="rect">
            <a:avLst/>
          </a:prstGeom>
        </p:spPr>
        <p:txBody>
          <a:bodyPr wrap="square">
            <a:spAutoFit/>
          </a:bodyPr>
          <a:lstStyle/>
          <a:p>
            <a:pPr algn="just"/>
            <a:r>
              <a:rPr lang="en-US" sz="1800" b="0" dirty="0" smtClean="0"/>
              <a:t>Choosing a protein for </a:t>
            </a:r>
            <a:r>
              <a:rPr lang="en-US" sz="1800" b="0" dirty="0" err="1" smtClean="0"/>
              <a:t>ubiquitin</a:t>
            </a:r>
            <a:r>
              <a:rPr lang="en-US" sz="1800" b="0" dirty="0" smtClean="0"/>
              <a:t>-dependent proteolysis is via the E3 enzymes of the </a:t>
            </a:r>
            <a:r>
              <a:rPr lang="en-US" sz="1800" b="0" dirty="0" err="1" smtClean="0"/>
              <a:t>ubiquitin</a:t>
            </a:r>
            <a:r>
              <a:rPr lang="en-US" sz="1800" b="0" dirty="0" smtClean="0"/>
              <a:t> pathway, which catalyze the binding of </a:t>
            </a:r>
            <a:r>
              <a:rPr lang="en-US" sz="1800" b="0" dirty="0" err="1" smtClean="0"/>
              <a:t>ubiquitin</a:t>
            </a:r>
            <a:r>
              <a:rPr lang="en-US" sz="1800" b="0" dirty="0" smtClean="0"/>
              <a:t> to the target protein.</a:t>
            </a:r>
          </a:p>
          <a:p>
            <a:pPr algn="just"/>
            <a:r>
              <a:rPr lang="en-US" sz="1800" b="0" dirty="0" smtClean="0"/>
              <a:t>The specificity of </a:t>
            </a:r>
            <a:r>
              <a:rPr lang="en-US" sz="1800" b="0" dirty="0" err="1" smtClean="0"/>
              <a:t>ubiquitin</a:t>
            </a:r>
            <a:r>
              <a:rPr lang="en-US" sz="1800" b="0" dirty="0" smtClean="0"/>
              <a:t>-protein binding is determined by the nature of the E3 enzymes, which are composed of several subunits. The composition of this complex varies and can be modified/adapted as required. </a:t>
            </a:r>
          </a:p>
        </p:txBody>
      </p:sp>
      <p:sp>
        <p:nvSpPr>
          <p:cNvPr id="4" name="Rectangle 3"/>
          <p:cNvSpPr/>
          <p:nvPr/>
        </p:nvSpPr>
        <p:spPr>
          <a:xfrm>
            <a:off x="4800600" y="3006804"/>
            <a:ext cx="3962400" cy="3139321"/>
          </a:xfrm>
          <a:prstGeom prst="rect">
            <a:avLst/>
          </a:prstGeom>
        </p:spPr>
        <p:txBody>
          <a:bodyPr wrap="square">
            <a:spAutoFit/>
          </a:bodyPr>
          <a:lstStyle/>
          <a:p>
            <a:pPr algn="just"/>
            <a:r>
              <a:rPr lang="en-US" sz="1800" b="0" dirty="0" smtClean="0"/>
              <a:t>It leads to simultaneous and complete deactivation of cell cycle multifunctional proteins, such as </a:t>
            </a:r>
            <a:r>
              <a:rPr lang="en-US" sz="1800" b="0" dirty="0" err="1" smtClean="0"/>
              <a:t>cyclins</a:t>
            </a:r>
            <a:r>
              <a:rPr lang="en-US" sz="1800" b="0" dirty="0" smtClean="0"/>
              <a:t>.</a:t>
            </a:r>
            <a:endParaRPr lang="el-GR" sz="1800" b="0" dirty="0" smtClean="0"/>
          </a:p>
          <a:p>
            <a:pPr algn="just"/>
            <a:r>
              <a:rPr lang="en-US" sz="1800" b="0" dirty="0" smtClean="0"/>
              <a:t>Specialized reorganization of subunits of hetero-</a:t>
            </a:r>
            <a:r>
              <a:rPr lang="en-US" sz="1800" b="0" dirty="0" err="1" smtClean="0"/>
              <a:t>oligomeric</a:t>
            </a:r>
            <a:r>
              <a:rPr lang="en-US" sz="1800" b="0" dirty="0" smtClean="0"/>
              <a:t> protein complexes, e.g., targeted proteolysis of a CDI.</a:t>
            </a:r>
            <a:r>
              <a:rPr lang="el-GR" sz="1800" b="0" dirty="0" smtClean="0"/>
              <a:t> </a:t>
            </a:r>
            <a:endParaRPr lang="en-US" sz="1800" b="0" dirty="0" smtClean="0"/>
          </a:p>
          <a:p>
            <a:pPr algn="just"/>
            <a:r>
              <a:rPr lang="en-US" sz="1800" b="0" dirty="0" smtClean="0"/>
              <a:t>All the substrates of the cell cycle regulatory enzymes can be inactivated by proteolysis. </a:t>
            </a:r>
          </a:p>
        </p:txBody>
      </p:sp>
      <p:sp>
        <p:nvSpPr>
          <p:cNvPr id="5" name="Rectangle 4"/>
          <p:cNvSpPr/>
          <p:nvPr/>
        </p:nvSpPr>
        <p:spPr>
          <a:xfrm>
            <a:off x="1371600" y="312003"/>
            <a:ext cx="6629400" cy="830997"/>
          </a:xfrm>
          <a:prstGeom prst="rect">
            <a:avLst/>
          </a:prstGeom>
        </p:spPr>
        <p:txBody>
          <a:bodyPr wrap="square">
            <a:spAutoFit/>
          </a:bodyPr>
          <a:lstStyle/>
          <a:p>
            <a:pPr algn="ctr"/>
            <a:r>
              <a:rPr lang="en-GB" sz="2400" dirty="0" smtClean="0"/>
              <a:t>CELL CYCLE REGULATION THROUGH UBIQUITIN-DEPENDENT PROTEOLYSIS</a:t>
            </a:r>
            <a:endParaRPr lang="el-GR" sz="2400" dirty="0" smtClean="0"/>
          </a:p>
        </p:txBody>
      </p:sp>
      <p:sp>
        <p:nvSpPr>
          <p:cNvPr id="6" name="Rectangle 5"/>
          <p:cNvSpPr/>
          <p:nvPr/>
        </p:nvSpPr>
        <p:spPr>
          <a:xfrm>
            <a:off x="2286000" y="5256073"/>
            <a:ext cx="4572000" cy="369332"/>
          </a:xfrm>
          <a:prstGeom prst="rect">
            <a:avLst/>
          </a:prstGeom>
        </p:spPr>
        <p:txBody>
          <a:bodyPr>
            <a:spAutoFit/>
          </a:bodyPr>
          <a:lstStyle/>
          <a:p>
            <a:r>
              <a:rPr lang="en-US" sz="1800" b="0" dirty="0" err="1" smtClean="0"/>
              <a:t>􀂃</a:t>
            </a:r>
            <a:endParaRPr lang="en-US" sz="180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066800" y="1857360"/>
            <a:ext cx="6781800" cy="3854902"/>
          </a:xfrm>
          <a:prstGeom prst="rect">
            <a:avLst/>
          </a:prstGeom>
        </p:spPr>
        <p:txBody>
          <a:bodyPr wrap="square">
            <a:spAutoFit/>
          </a:bodyPr>
          <a:lstStyle/>
          <a:p>
            <a:pPr algn="just">
              <a:lnSpc>
                <a:spcPct val="150000"/>
              </a:lnSpc>
            </a:pPr>
            <a:r>
              <a:rPr lang="en-US" sz="1800" b="0" dirty="0" smtClean="0"/>
              <a:t>Two types of E2/E3 complexes are of particular importance for the control CDK activity and therefore the cell cycle:</a:t>
            </a:r>
          </a:p>
          <a:p>
            <a:pPr algn="just">
              <a:lnSpc>
                <a:spcPct val="150000"/>
              </a:lnSpc>
              <a:buFontTx/>
              <a:buChar char="-"/>
            </a:pPr>
            <a:r>
              <a:rPr lang="en-US" sz="1800" b="0" dirty="0" smtClean="0"/>
              <a:t> the SCF (</a:t>
            </a:r>
            <a:r>
              <a:rPr lang="en-GB" sz="1800" b="0" dirty="0" smtClean="0"/>
              <a:t>Skp1/cullin/F-box protein</a:t>
            </a:r>
            <a:r>
              <a:rPr lang="en-US" sz="1800" b="0" dirty="0" smtClean="0"/>
              <a:t>), a key player for the G1/S transition (end of G1, S, G2) and</a:t>
            </a:r>
          </a:p>
          <a:p>
            <a:pPr algn="just">
              <a:lnSpc>
                <a:spcPct val="150000"/>
              </a:lnSpc>
            </a:pPr>
            <a:r>
              <a:rPr lang="en-US" sz="1800" b="0" dirty="0" smtClean="0"/>
              <a:t>- the APC (</a:t>
            </a:r>
            <a:r>
              <a:rPr lang="el-GR" sz="1800" b="0" dirty="0" smtClean="0"/>
              <a:t>anaphase-promoting complex</a:t>
            </a:r>
            <a:r>
              <a:rPr lang="en-US" sz="1800" b="0" dirty="0" smtClean="0"/>
              <a:t>), </a:t>
            </a:r>
            <a:r>
              <a:rPr lang="el-GR" sz="1800" b="0" dirty="0" smtClean="0"/>
              <a:t>also called the cyclosome</a:t>
            </a:r>
            <a:r>
              <a:rPr lang="en-GB" sz="1800" b="0" dirty="0" smtClean="0"/>
              <a:t>, is </a:t>
            </a:r>
            <a:r>
              <a:rPr lang="en-US" sz="1800" b="0" dirty="0" smtClean="0"/>
              <a:t>a crucial regulator of mitosis (M and beginning of G1). </a:t>
            </a:r>
            <a:r>
              <a:rPr lang="el-GR" sz="1800" b="0" dirty="0" smtClean="0"/>
              <a:t>The APC/C</a:t>
            </a:r>
            <a:r>
              <a:rPr lang="en-US" sz="1800" b="0" dirty="0" smtClean="0"/>
              <a:t>:</a:t>
            </a:r>
            <a:r>
              <a:rPr lang="el-GR" sz="1800" b="0" dirty="0" smtClean="0"/>
              <a:t> triggers the events</a:t>
            </a:r>
            <a:r>
              <a:rPr lang="en-US" sz="1800" b="0" dirty="0" smtClean="0"/>
              <a:t> that</a:t>
            </a:r>
            <a:r>
              <a:rPr lang="el-GR" sz="1800" b="0" dirty="0" smtClean="0"/>
              <a:t> allow the sister chromatids to separate; degrades the mitotic cyclin B. </a:t>
            </a:r>
          </a:p>
          <a:p>
            <a:pPr algn="just">
              <a:lnSpc>
                <a:spcPct val="150000"/>
              </a:lnSpc>
            </a:pPr>
            <a:endParaRPr lang="en-US" sz="1800" b="0" dirty="0" smtClean="0"/>
          </a:p>
        </p:txBody>
      </p:sp>
      <p:sp>
        <p:nvSpPr>
          <p:cNvPr id="6" name="Rectangle 5"/>
          <p:cNvSpPr/>
          <p:nvPr/>
        </p:nvSpPr>
        <p:spPr>
          <a:xfrm>
            <a:off x="1981200" y="833735"/>
            <a:ext cx="5029200" cy="461665"/>
          </a:xfrm>
          <a:prstGeom prst="rect">
            <a:avLst/>
          </a:prstGeom>
        </p:spPr>
        <p:txBody>
          <a:bodyPr wrap="square">
            <a:spAutoFit/>
          </a:bodyPr>
          <a:lstStyle/>
          <a:p>
            <a:r>
              <a:rPr lang="en-GB" sz="2400" dirty="0" smtClean="0"/>
              <a:t>UBIQUITINATION COMPLEXES</a:t>
            </a:r>
            <a:endParaRPr lang="el-GR" sz="2400"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965200" y="6032500"/>
            <a:ext cx="4786186"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=eZVDmyCbq8s</a:t>
            </a:r>
            <a:endParaRPr lang="en-US" sz="1600" b="0" dirty="0"/>
          </a:p>
        </p:txBody>
      </p:sp>
      <p:sp>
        <p:nvSpPr>
          <p:cNvPr id="8" name="TextBox 7"/>
          <p:cNvSpPr txBox="1"/>
          <p:nvPr/>
        </p:nvSpPr>
        <p:spPr>
          <a:xfrm>
            <a:off x="977900" y="5791200"/>
            <a:ext cx="4661052"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=jbc1QCu9hFg</a:t>
            </a:r>
            <a:endParaRPr lang="en-US" sz="1600" b="0"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4" descr="CellCycle"/>
          <p:cNvPicPr>
            <a:picLocks noChangeAspect="1" noChangeArrowheads="1"/>
          </p:cNvPicPr>
          <p:nvPr/>
        </p:nvPicPr>
        <p:blipFill>
          <a:blip r:embed="rId2" cstate="print"/>
          <a:srcRect/>
          <a:stretch>
            <a:fillRect/>
          </a:stretch>
        </p:blipFill>
        <p:spPr bwMode="auto">
          <a:xfrm>
            <a:off x="920750" y="1724025"/>
            <a:ext cx="3543300" cy="3457575"/>
          </a:xfrm>
          <a:prstGeom prst="rect">
            <a:avLst/>
          </a:prstGeom>
          <a:noFill/>
          <a:ln w="9525">
            <a:noFill/>
            <a:miter lim="800000"/>
            <a:headEnd/>
            <a:tailEnd/>
          </a:ln>
        </p:spPr>
      </p:pic>
      <p:sp>
        <p:nvSpPr>
          <p:cNvPr id="11267" name="Text Box 5"/>
          <p:cNvSpPr txBox="1">
            <a:spLocks noChangeArrowheads="1"/>
          </p:cNvSpPr>
          <p:nvPr/>
        </p:nvSpPr>
        <p:spPr bwMode="auto">
          <a:xfrm>
            <a:off x="4438650" y="2139077"/>
            <a:ext cx="4525510" cy="2585323"/>
          </a:xfrm>
          <a:prstGeom prst="rect">
            <a:avLst/>
          </a:prstGeom>
          <a:noFill/>
          <a:ln w="9525">
            <a:noFill/>
            <a:miter lim="800000"/>
            <a:headEnd/>
            <a:tailEnd/>
          </a:ln>
        </p:spPr>
        <p:txBody>
          <a:bodyPr wrap="none">
            <a:spAutoFit/>
          </a:bodyPr>
          <a:lstStyle/>
          <a:p>
            <a:endParaRPr lang="en-US" sz="1800" b="0" dirty="0" smtClean="0"/>
          </a:p>
          <a:p>
            <a:r>
              <a:rPr lang="en-US" sz="1800" b="0" dirty="0"/>
              <a:t>MPF: maturation promoting factor</a:t>
            </a:r>
          </a:p>
          <a:p>
            <a:r>
              <a:rPr lang="en-US" sz="1800" b="0" dirty="0"/>
              <a:t>Triggers progression through the cell cycle</a:t>
            </a:r>
          </a:p>
          <a:p>
            <a:endParaRPr lang="en-US" sz="1800" b="0" dirty="0"/>
          </a:p>
          <a:p>
            <a:r>
              <a:rPr lang="en-US" sz="1800" b="0" dirty="0"/>
              <a:t>P53: blocks cell cycle if DNA is damaged</a:t>
            </a:r>
          </a:p>
          <a:p>
            <a:r>
              <a:rPr lang="en-US" sz="1800" b="0" dirty="0"/>
              <a:t>may lead to apoptosis (cell death)</a:t>
            </a:r>
          </a:p>
          <a:p>
            <a:endParaRPr lang="en-US" sz="1800" b="0" dirty="0"/>
          </a:p>
          <a:p>
            <a:r>
              <a:rPr lang="en-US" sz="1800" b="0" dirty="0"/>
              <a:t>P27: blocks entry into S phase</a:t>
            </a:r>
          </a:p>
          <a:p>
            <a:r>
              <a:rPr lang="en-US" sz="1800" b="0" dirty="0"/>
              <a:t>by binding to </a:t>
            </a:r>
            <a:r>
              <a:rPr lang="en-US" sz="1800" b="0" dirty="0" err="1"/>
              <a:t>cyclin</a:t>
            </a:r>
            <a:r>
              <a:rPr lang="en-US" sz="1800" b="0" dirty="0"/>
              <a:t> and </a:t>
            </a:r>
            <a:r>
              <a:rPr lang="en-US" sz="1800" b="0" dirty="0" err="1"/>
              <a:t>cdk</a:t>
            </a:r>
            <a:endParaRPr lang="el-GR" sz="1800" b="0" dirty="0"/>
          </a:p>
        </p:txBody>
      </p:sp>
      <p:sp>
        <p:nvSpPr>
          <p:cNvPr id="8" name="Rectangle 7"/>
          <p:cNvSpPr/>
          <p:nvPr/>
        </p:nvSpPr>
        <p:spPr>
          <a:xfrm>
            <a:off x="2667000" y="605135"/>
            <a:ext cx="6629400" cy="461665"/>
          </a:xfrm>
          <a:prstGeom prst="rect">
            <a:avLst/>
          </a:prstGeom>
        </p:spPr>
        <p:txBody>
          <a:bodyPr wrap="square">
            <a:spAutoFit/>
          </a:bodyPr>
          <a:lstStyle/>
          <a:p>
            <a:r>
              <a:rPr lang="en-GB" sz="2400" dirty="0" smtClean="0"/>
              <a:t>CELL CYCLE REGULATION</a:t>
            </a:r>
            <a:endParaRPr lang="el-GR" sz="2400" dirty="0" smtClean="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1003300" y="5397500"/>
            <a:ext cx="4711546"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=Jmqd9Qj_PTA</a:t>
            </a:r>
            <a:endParaRPr lang="en-US" sz="1600" b="0" dirty="0"/>
          </a:p>
        </p:txBody>
      </p:sp>
      <p:sp>
        <p:nvSpPr>
          <p:cNvPr id="9" name="Rectangle 8"/>
          <p:cNvSpPr/>
          <p:nvPr/>
        </p:nvSpPr>
        <p:spPr>
          <a:xfrm>
            <a:off x="990600" y="6186557"/>
            <a:ext cx="6654800" cy="338554"/>
          </a:xfrm>
          <a:prstGeom prst="rect">
            <a:avLst/>
          </a:prstGeom>
        </p:spPr>
        <p:txBody>
          <a:bodyPr wrap="square">
            <a:spAutoFit/>
          </a:bodyPr>
          <a:lstStyle/>
          <a:p>
            <a:r>
              <a:rPr lang="en-US" sz="1600" b="0" dirty="0" smtClean="0"/>
              <a:t>https://</a:t>
            </a:r>
            <a:r>
              <a:rPr lang="en-US" sz="1600" b="0" dirty="0" err="1" smtClean="0"/>
              <a:t>www.youtube.com/watch?v</a:t>
            </a:r>
            <a:r>
              <a:rPr lang="en-US" sz="1600" b="0" dirty="0" smtClean="0"/>
              <a:t>=AHU_7TU7hvw</a:t>
            </a:r>
            <a:endParaRPr lang="en-US" sz="1600" b="0" dirty="0"/>
          </a:p>
        </p:txBody>
      </p:sp>
      <p:sp>
        <p:nvSpPr>
          <p:cNvPr id="10" name="TextBox 9"/>
          <p:cNvSpPr txBox="1"/>
          <p:nvPr/>
        </p:nvSpPr>
        <p:spPr>
          <a:xfrm>
            <a:off x="1155700" y="5803900"/>
            <a:ext cx="4826962"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=nEMMKzYQf9A</a:t>
            </a:r>
            <a:endParaRPr lang="en-US" sz="1600" b="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5780" name="Object 4"/>
          <p:cNvGraphicFramePr>
            <a:graphicFrameLocks noChangeAspect="1"/>
          </p:cNvGraphicFramePr>
          <p:nvPr/>
        </p:nvGraphicFramePr>
        <p:xfrm>
          <a:off x="971550" y="1341438"/>
          <a:ext cx="4470400" cy="3594100"/>
        </p:xfrm>
        <a:graphic>
          <a:graphicData uri="http://schemas.openxmlformats.org/presentationml/2006/ole">
            <p:oleObj spid="_x0000_s560130" name="Image" r:id="rId3" imgW="4469841" imgH="3593651" progId="">
              <p:embed/>
            </p:oleObj>
          </a:graphicData>
        </a:graphic>
      </p:graphicFrame>
      <p:graphicFrame>
        <p:nvGraphicFramePr>
          <p:cNvPr id="75781" name="Object 5"/>
          <p:cNvGraphicFramePr>
            <a:graphicFrameLocks noChangeAspect="1"/>
          </p:cNvGraphicFramePr>
          <p:nvPr/>
        </p:nvGraphicFramePr>
        <p:xfrm>
          <a:off x="5435600" y="1125538"/>
          <a:ext cx="3187700" cy="4470400"/>
        </p:xfrm>
        <a:graphic>
          <a:graphicData uri="http://schemas.openxmlformats.org/presentationml/2006/ole">
            <p:oleObj spid="_x0000_s560131" name="Image" r:id="rId4" imgW="3187302" imgH="4469841" progId="">
              <p:embed/>
            </p:oleObj>
          </a:graphicData>
        </a:graphic>
      </p:graphicFrame>
      <p:sp>
        <p:nvSpPr>
          <p:cNvPr id="75782" name="Text Box 6"/>
          <p:cNvSpPr txBox="1">
            <a:spLocks noChangeArrowheads="1"/>
          </p:cNvSpPr>
          <p:nvPr/>
        </p:nvSpPr>
        <p:spPr bwMode="auto">
          <a:xfrm>
            <a:off x="1143000" y="5013325"/>
            <a:ext cx="3604435" cy="369332"/>
          </a:xfrm>
          <a:prstGeom prst="rect">
            <a:avLst/>
          </a:prstGeom>
          <a:noFill/>
          <a:ln w="9525">
            <a:noFill/>
            <a:miter lim="800000"/>
            <a:headEnd/>
            <a:tailEnd/>
          </a:ln>
          <a:effectLst/>
        </p:spPr>
        <p:txBody>
          <a:bodyPr wrap="none">
            <a:spAutoFit/>
          </a:bodyPr>
          <a:lstStyle/>
          <a:p>
            <a:r>
              <a:rPr lang="en-US" sz="1800" b="0" dirty="0" smtClean="0"/>
              <a:t>~ 200 base pairs per </a:t>
            </a:r>
            <a:r>
              <a:rPr lang="en-US" sz="1800" b="0" dirty="0" err="1" smtClean="0"/>
              <a:t>nucleosome</a:t>
            </a:r>
            <a:endParaRPr lang="el-GR" sz="1800" b="0" dirty="0">
              <a:latin typeface="+mn-lt"/>
            </a:endParaRPr>
          </a:p>
        </p:txBody>
      </p:sp>
      <p:sp>
        <p:nvSpPr>
          <p:cNvPr id="75783" name="Text Box 7"/>
          <p:cNvSpPr txBox="1">
            <a:spLocks noChangeArrowheads="1"/>
          </p:cNvSpPr>
          <p:nvPr/>
        </p:nvSpPr>
        <p:spPr bwMode="auto">
          <a:xfrm>
            <a:off x="1619250" y="620713"/>
            <a:ext cx="2373667" cy="461665"/>
          </a:xfrm>
          <a:prstGeom prst="rect">
            <a:avLst/>
          </a:prstGeom>
          <a:noFill/>
          <a:ln w="9525">
            <a:noFill/>
            <a:miter lim="800000"/>
            <a:headEnd/>
            <a:tailEnd/>
          </a:ln>
          <a:effectLst/>
        </p:spPr>
        <p:txBody>
          <a:bodyPr wrap="none">
            <a:spAutoFit/>
          </a:bodyPr>
          <a:lstStyle/>
          <a:p>
            <a:r>
              <a:rPr lang="en-US" sz="2400" cap="all" dirty="0" err="1" smtClean="0"/>
              <a:t>nucleosome</a:t>
            </a:r>
            <a:endParaRPr lang="el-GR" sz="2400" cap="all"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2032000"/>
            <a:ext cx="5924550" cy="4572000"/>
          </a:xfrm>
          <a:prstGeom prst="rect">
            <a:avLst/>
          </a:prstGeom>
        </p:spPr>
      </p:pic>
      <p:sp>
        <p:nvSpPr>
          <p:cNvPr id="3" name="Rectangle 2"/>
          <p:cNvSpPr/>
          <p:nvPr/>
        </p:nvSpPr>
        <p:spPr>
          <a:xfrm>
            <a:off x="6553200" y="2438400"/>
            <a:ext cx="2286000" cy="3693319"/>
          </a:xfrm>
          <a:prstGeom prst="rect">
            <a:avLst/>
          </a:prstGeom>
        </p:spPr>
        <p:txBody>
          <a:bodyPr wrap="square">
            <a:spAutoFit/>
          </a:bodyPr>
          <a:lstStyle/>
          <a:p>
            <a:r>
              <a:rPr lang="en-US" sz="1800" b="0" dirty="0" smtClean="0"/>
              <a:t>In tumors with mutations of p53, DNA damage is not adequately repaired, leading to the accumulation of mutations and genetic rearrangements. Two cellular genes regulate p53 activation: MDM2 and p19-ARF. </a:t>
            </a:r>
            <a:endParaRPr lang="en-US" sz="1800" b="0" dirty="0"/>
          </a:p>
        </p:txBody>
      </p:sp>
      <p:sp>
        <p:nvSpPr>
          <p:cNvPr id="4" name="Rectangle 3"/>
          <p:cNvSpPr/>
          <p:nvPr/>
        </p:nvSpPr>
        <p:spPr>
          <a:xfrm>
            <a:off x="1295400" y="224135"/>
            <a:ext cx="6858000" cy="461665"/>
          </a:xfrm>
          <a:prstGeom prst="rect">
            <a:avLst/>
          </a:prstGeom>
        </p:spPr>
        <p:txBody>
          <a:bodyPr wrap="square">
            <a:spAutoFit/>
          </a:bodyPr>
          <a:lstStyle/>
          <a:p>
            <a:r>
              <a:rPr lang="en-US" sz="2400" cap="all" dirty="0" smtClean="0"/>
              <a:t>p53-DNA damage response pathway</a:t>
            </a:r>
            <a:endParaRPr lang="en-US" sz="2400" cap="all" dirty="0"/>
          </a:p>
        </p:txBody>
      </p:sp>
      <p:sp>
        <p:nvSpPr>
          <p:cNvPr id="5" name="Rectangle 4"/>
          <p:cNvSpPr/>
          <p:nvPr/>
        </p:nvSpPr>
        <p:spPr>
          <a:xfrm>
            <a:off x="457200" y="857071"/>
            <a:ext cx="8534400" cy="1200329"/>
          </a:xfrm>
          <a:prstGeom prst="rect">
            <a:avLst/>
          </a:prstGeom>
        </p:spPr>
        <p:txBody>
          <a:bodyPr wrap="square">
            <a:spAutoFit/>
          </a:bodyPr>
          <a:lstStyle/>
          <a:p>
            <a:r>
              <a:rPr lang="en-US" sz="1800" b="0" dirty="0" smtClean="0"/>
              <a:t>p53 is activated after DNA damage, resulting in either of two cellular responses: induction of the CDK inhibitor p21, which leads to a G1-phase cell cycle arrest, allowing time to repair DNA damage before cellular division and </a:t>
            </a:r>
          </a:p>
          <a:p>
            <a:r>
              <a:rPr lang="en-US" sz="1800" b="0" dirty="0" smtClean="0"/>
              <a:t>programmed cell death (apoptosis), whereby the damaged cell undergoes suicide. </a:t>
            </a:r>
            <a:endParaRPr lang="en-US" sz="180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2032000"/>
            <a:ext cx="5924550" cy="4572000"/>
          </a:xfrm>
          <a:prstGeom prst="rect">
            <a:avLst/>
          </a:prstGeom>
        </p:spPr>
      </p:pic>
      <p:sp>
        <p:nvSpPr>
          <p:cNvPr id="3" name="Rectangle 2"/>
          <p:cNvSpPr/>
          <p:nvPr/>
        </p:nvSpPr>
        <p:spPr>
          <a:xfrm>
            <a:off x="6553200" y="2438400"/>
            <a:ext cx="2286000" cy="3693319"/>
          </a:xfrm>
          <a:prstGeom prst="rect">
            <a:avLst/>
          </a:prstGeom>
        </p:spPr>
        <p:txBody>
          <a:bodyPr wrap="square">
            <a:spAutoFit/>
          </a:bodyPr>
          <a:lstStyle/>
          <a:p>
            <a:r>
              <a:rPr lang="en-US" sz="1800" b="0" dirty="0" smtClean="0"/>
              <a:t>In tumors with mutations of p53, DNA damage is not adequately repaired, leading to the accumulation of mutations and genetic rearrangements. Two cellular genes regulate p53 activation: MDM2 and p19-ARF. </a:t>
            </a:r>
            <a:endParaRPr lang="en-US" sz="1800" b="0" dirty="0"/>
          </a:p>
        </p:txBody>
      </p:sp>
      <p:sp>
        <p:nvSpPr>
          <p:cNvPr id="4" name="Rectangle 3"/>
          <p:cNvSpPr/>
          <p:nvPr/>
        </p:nvSpPr>
        <p:spPr>
          <a:xfrm>
            <a:off x="1295400" y="224135"/>
            <a:ext cx="6858000" cy="461665"/>
          </a:xfrm>
          <a:prstGeom prst="rect">
            <a:avLst/>
          </a:prstGeom>
        </p:spPr>
        <p:txBody>
          <a:bodyPr wrap="square">
            <a:spAutoFit/>
          </a:bodyPr>
          <a:lstStyle/>
          <a:p>
            <a:r>
              <a:rPr lang="en-US" sz="2400" cap="all" dirty="0" smtClean="0"/>
              <a:t>p53-DNA damage response pathway</a:t>
            </a:r>
            <a:endParaRPr lang="en-US" sz="2400" cap="all"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 name="TextBox 7"/>
          <p:cNvSpPr txBox="1"/>
          <p:nvPr/>
        </p:nvSpPr>
        <p:spPr>
          <a:xfrm>
            <a:off x="800100" y="673100"/>
            <a:ext cx="4649730"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=2RG9caushI0</a:t>
            </a:r>
            <a:endParaRPr lang="en-US" sz="1600" b="0" dirty="0"/>
          </a:p>
        </p:txBody>
      </p:sp>
      <p:sp>
        <p:nvSpPr>
          <p:cNvPr id="9" name="TextBox 8"/>
          <p:cNvSpPr txBox="1"/>
          <p:nvPr/>
        </p:nvSpPr>
        <p:spPr>
          <a:xfrm>
            <a:off x="812800" y="1041400"/>
            <a:ext cx="4831571"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=2yI_SoOWFMU</a:t>
            </a:r>
            <a:endParaRPr lang="en-US" sz="1600" b="0" dirty="0"/>
          </a:p>
        </p:txBody>
      </p:sp>
      <p:sp>
        <p:nvSpPr>
          <p:cNvPr id="10" name="TextBox 9"/>
          <p:cNvSpPr txBox="1"/>
          <p:nvPr/>
        </p:nvSpPr>
        <p:spPr>
          <a:xfrm>
            <a:off x="762000" y="1409700"/>
            <a:ext cx="4684095"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=nd_SMrd1oag</a:t>
            </a:r>
            <a:endParaRPr lang="en-US" sz="1600" b="0"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644525" y="1143000"/>
            <a:ext cx="5908675" cy="3046988"/>
          </a:xfrm>
          <a:prstGeom prst="rect">
            <a:avLst/>
          </a:prstGeom>
          <a:noFill/>
          <a:ln w="9525">
            <a:noFill/>
            <a:miter lim="800000"/>
            <a:headEnd/>
            <a:tailEnd/>
          </a:ln>
        </p:spPr>
        <p:txBody>
          <a:bodyPr anchor="ctr">
            <a:spAutoFit/>
          </a:bodyPr>
          <a:lstStyle/>
          <a:p>
            <a:pPr>
              <a:buFontTx/>
              <a:buChar char="-"/>
            </a:pPr>
            <a:r>
              <a:rPr lang="en-US" sz="1600" b="0" dirty="0" smtClean="0">
                <a:cs typeface="Times New Roman" pitchFamily="18" charset="0"/>
              </a:rPr>
              <a:t> R</a:t>
            </a:r>
            <a:r>
              <a:rPr lang="el-GR" sz="1600" b="0" dirty="0" smtClean="0">
                <a:cs typeface="Times New Roman" pitchFamily="18" charset="0"/>
              </a:rPr>
              <a:t>ising </a:t>
            </a:r>
            <a:r>
              <a:rPr lang="el-GR" sz="1600" b="0" dirty="0">
                <a:cs typeface="Times New Roman" pitchFamily="18" charset="0"/>
              </a:rPr>
              <a:t>level of </a:t>
            </a:r>
            <a:r>
              <a:rPr lang="el-GR" sz="1600" b="0" dirty="0" smtClean="0">
                <a:cs typeface="Times New Roman" pitchFamily="18" charset="0"/>
              </a:rPr>
              <a:t>G</a:t>
            </a:r>
            <a:r>
              <a:rPr lang="en-GB" sz="1600" b="0" dirty="0" smtClean="0">
                <a:cs typeface="Times New Roman" pitchFamily="18" charset="0"/>
              </a:rPr>
              <a:t>1</a:t>
            </a:r>
            <a:r>
              <a:rPr lang="el-GR" sz="1600" b="0" dirty="0" smtClean="0">
                <a:cs typeface="Times New Roman" pitchFamily="18" charset="0"/>
              </a:rPr>
              <a:t>-</a:t>
            </a:r>
            <a:r>
              <a:rPr lang="el-GR" sz="1600" b="0" dirty="0">
                <a:cs typeface="Times New Roman" pitchFamily="18" charset="0"/>
              </a:rPr>
              <a:t>cyclins bind to their Cdks and signal the cell to prepare the chromosomes for replication. </a:t>
            </a:r>
            <a:endParaRPr lang="el-GR" sz="1600" b="0" dirty="0" smtClean="0">
              <a:cs typeface="Times New Roman" pitchFamily="18" charset="0"/>
            </a:endParaRPr>
          </a:p>
          <a:p>
            <a:pPr eaLnBrk="0" hangingPunct="0">
              <a:buFontTx/>
              <a:buChar char="-"/>
            </a:pPr>
            <a:r>
              <a:rPr lang="en-US" sz="1600" b="0" dirty="0" smtClean="0">
                <a:cs typeface="Times New Roman" pitchFamily="18" charset="0"/>
              </a:rPr>
              <a:t> R</a:t>
            </a:r>
            <a:r>
              <a:rPr lang="el-GR" sz="1600" b="0" dirty="0" smtClean="0">
                <a:cs typeface="Times New Roman" pitchFamily="18" charset="0"/>
              </a:rPr>
              <a:t>ising </a:t>
            </a:r>
            <a:r>
              <a:rPr lang="el-GR" sz="1600" b="0" dirty="0">
                <a:cs typeface="Times New Roman" pitchFamily="18" charset="0"/>
              </a:rPr>
              <a:t>level of S-phase promoting factor (SPF) — which includes cyclin A bound to Cdk2 — enters the nucleus and prepares the cell to duplicate its DNA (and its centrosomes). </a:t>
            </a:r>
            <a:endParaRPr lang="el-GR" sz="1600" b="0" dirty="0" smtClean="0">
              <a:cs typeface="Times New Roman" pitchFamily="18" charset="0"/>
            </a:endParaRPr>
          </a:p>
          <a:p>
            <a:pPr eaLnBrk="0" hangingPunct="0">
              <a:buFontTx/>
              <a:buChar char="-"/>
            </a:pPr>
            <a:r>
              <a:rPr lang="en-GB" sz="1600" b="0" dirty="0" smtClean="0">
                <a:cs typeface="Times New Roman" pitchFamily="18" charset="0"/>
              </a:rPr>
              <a:t> </a:t>
            </a:r>
            <a:r>
              <a:rPr lang="el-GR" sz="1600" b="0" dirty="0" smtClean="0">
                <a:cs typeface="Times New Roman" pitchFamily="18" charset="0"/>
              </a:rPr>
              <a:t>As </a:t>
            </a:r>
            <a:r>
              <a:rPr lang="el-GR" sz="1600" b="0" dirty="0">
                <a:cs typeface="Times New Roman" pitchFamily="18" charset="0"/>
              </a:rPr>
              <a:t>DNA replication continues, cyclin E is destroyed, and the level of mitotic cyclins begins to rise (in G</a:t>
            </a:r>
            <a:r>
              <a:rPr lang="el-GR" sz="1600" b="0" baseline="-30000" dirty="0">
                <a:cs typeface="Times New Roman" pitchFamily="18" charset="0"/>
              </a:rPr>
              <a:t>2</a:t>
            </a:r>
            <a:r>
              <a:rPr lang="el-GR" sz="1600" b="0" dirty="0">
                <a:cs typeface="Times New Roman" pitchFamily="18" charset="0"/>
              </a:rPr>
              <a:t>). </a:t>
            </a:r>
            <a:endParaRPr lang="el-GR" sz="1600" b="0" dirty="0" smtClean="0">
              <a:cs typeface="Times New Roman" pitchFamily="18" charset="0"/>
            </a:endParaRPr>
          </a:p>
          <a:p>
            <a:pPr eaLnBrk="0" hangingPunct="0">
              <a:buFontTx/>
              <a:buChar char="-"/>
            </a:pPr>
            <a:r>
              <a:rPr lang="en-GB" sz="1600" b="0" dirty="0" smtClean="0">
                <a:cs typeface="Times New Roman" pitchFamily="18" charset="0"/>
              </a:rPr>
              <a:t> </a:t>
            </a:r>
            <a:r>
              <a:rPr lang="el-GR" sz="1600" b="0" dirty="0" smtClean="0">
                <a:cs typeface="Times New Roman" pitchFamily="18" charset="0"/>
              </a:rPr>
              <a:t>M</a:t>
            </a:r>
            <a:r>
              <a:rPr lang="el-GR" sz="1600" b="0" dirty="0">
                <a:cs typeface="Times New Roman" pitchFamily="18" charset="0"/>
              </a:rPr>
              <a:t>-phase promoting factor (the complex of mitotic cyclins with the M-phase Cdk) initiates</a:t>
            </a:r>
            <a:r>
              <a:rPr lang="el-GR" sz="1600" b="0" dirty="0" smtClean="0">
                <a:cs typeface="Times New Roman" pitchFamily="18" charset="0"/>
              </a:rPr>
              <a:t> assembly </a:t>
            </a:r>
            <a:r>
              <a:rPr lang="el-GR" sz="1600" b="0" dirty="0">
                <a:cs typeface="Times New Roman" pitchFamily="18" charset="0"/>
              </a:rPr>
              <a:t>of the mitotic </a:t>
            </a:r>
            <a:r>
              <a:rPr lang="el-GR" sz="1600" b="0" dirty="0" smtClean="0">
                <a:cs typeface="Times New Roman" pitchFamily="18" charset="0"/>
              </a:rPr>
              <a:t>spindle</a:t>
            </a:r>
            <a:r>
              <a:rPr lang="en-GB" sz="1600" b="0" dirty="0" smtClean="0">
                <a:cs typeface="Times New Roman" pitchFamily="18" charset="0"/>
              </a:rPr>
              <a:t>,</a:t>
            </a:r>
            <a:r>
              <a:rPr lang="el-GR" sz="1600" b="0" dirty="0" smtClean="0">
                <a:cs typeface="Times New Roman" pitchFamily="18" charset="0"/>
              </a:rPr>
              <a:t> </a:t>
            </a:r>
            <a:endParaRPr lang="el-GR" sz="1600" b="0" dirty="0"/>
          </a:p>
          <a:p>
            <a:pPr eaLnBrk="0" hangingPunct="0"/>
            <a:r>
              <a:rPr lang="el-GR" sz="1600" b="0" dirty="0">
                <a:cs typeface="Times New Roman" pitchFamily="18" charset="0"/>
              </a:rPr>
              <a:t>breakdown of the nuclear envelope</a:t>
            </a:r>
            <a:r>
              <a:rPr lang="el-GR" sz="1600" b="0" dirty="0" smtClean="0">
                <a:cs typeface="Times New Roman" pitchFamily="18" charset="0"/>
              </a:rPr>
              <a:t> </a:t>
            </a:r>
            <a:r>
              <a:rPr lang="en-GB" sz="1600" b="0" dirty="0" smtClean="0"/>
              <a:t>and </a:t>
            </a:r>
            <a:r>
              <a:rPr lang="el-GR" sz="1600" b="0" dirty="0" smtClean="0">
                <a:cs typeface="Times New Roman" pitchFamily="18" charset="0"/>
              </a:rPr>
              <a:t>condensation </a:t>
            </a:r>
            <a:r>
              <a:rPr lang="el-GR" sz="1600" b="0" dirty="0">
                <a:cs typeface="Times New Roman" pitchFamily="18" charset="0"/>
              </a:rPr>
              <a:t>of the </a:t>
            </a:r>
            <a:r>
              <a:rPr lang="el-GR" sz="1600" b="0" dirty="0" smtClean="0">
                <a:cs typeface="Times New Roman" pitchFamily="18" charset="0"/>
              </a:rPr>
              <a:t>chromosomes</a:t>
            </a:r>
            <a:r>
              <a:rPr lang="en-GB" sz="1600" b="0" dirty="0" smtClean="0">
                <a:cs typeface="Times New Roman" pitchFamily="18" charset="0"/>
              </a:rPr>
              <a:t>.</a:t>
            </a:r>
            <a:r>
              <a:rPr lang="el-GR" sz="1600" b="0" dirty="0" smtClean="0">
                <a:cs typeface="Times New Roman" pitchFamily="18" charset="0"/>
              </a:rPr>
              <a:t> These </a:t>
            </a:r>
            <a:r>
              <a:rPr lang="el-GR" sz="1600" b="0" dirty="0">
                <a:cs typeface="Times New Roman" pitchFamily="18" charset="0"/>
              </a:rPr>
              <a:t>events take the cell </a:t>
            </a:r>
            <a:r>
              <a:rPr lang="el-GR" sz="1600" b="0" dirty="0" smtClean="0">
                <a:cs typeface="Times New Roman" pitchFamily="18" charset="0"/>
              </a:rPr>
              <a:t>to</a:t>
            </a:r>
            <a:r>
              <a:rPr lang="en-GB" sz="1600" b="0" dirty="0" smtClean="0">
                <a:cs typeface="Times New Roman" pitchFamily="18" charset="0"/>
              </a:rPr>
              <a:t> metaphase</a:t>
            </a:r>
            <a:r>
              <a:rPr lang="el-GR" sz="1600" b="0" dirty="0" smtClean="0">
                <a:cs typeface="Times New Roman" pitchFamily="18" charset="0"/>
              </a:rPr>
              <a:t> of </a:t>
            </a:r>
            <a:r>
              <a:rPr lang="el-GR" sz="1600" b="0" dirty="0">
                <a:cs typeface="Times New Roman" pitchFamily="18" charset="0"/>
              </a:rPr>
              <a:t>mitosis</a:t>
            </a:r>
            <a:r>
              <a:rPr lang="el-GR" sz="1600" b="0" dirty="0" smtClean="0">
                <a:cs typeface="Times New Roman" pitchFamily="18" charset="0"/>
              </a:rPr>
              <a:t>.</a:t>
            </a:r>
            <a:endParaRPr lang="el-GR" sz="1600" b="0" dirty="0">
              <a:cs typeface="Times New Roman" pitchFamily="18" charset="0"/>
            </a:endParaRPr>
          </a:p>
        </p:txBody>
      </p:sp>
      <p:sp>
        <p:nvSpPr>
          <p:cNvPr id="13315" name="Rectangle 25"/>
          <p:cNvSpPr>
            <a:spLocks noChangeArrowheads="1"/>
          </p:cNvSpPr>
          <p:nvPr/>
        </p:nvSpPr>
        <p:spPr bwMode="auto">
          <a:xfrm>
            <a:off x="-1570038" y="5522913"/>
            <a:ext cx="9144001" cy="0"/>
          </a:xfrm>
          <a:prstGeom prst="rect">
            <a:avLst/>
          </a:prstGeom>
          <a:noFill/>
          <a:ln w="9525">
            <a:noFill/>
            <a:miter lim="800000"/>
            <a:headEnd/>
            <a:tailEnd/>
          </a:ln>
        </p:spPr>
        <p:txBody>
          <a:bodyPr wrap="none" anchor="ctr">
            <a:spAutoFit/>
          </a:bodyPr>
          <a:lstStyle/>
          <a:p>
            <a:endParaRPr lang="en-US"/>
          </a:p>
        </p:txBody>
      </p:sp>
      <p:pic>
        <p:nvPicPr>
          <p:cNvPr id="13316" name="Picture 35" descr="CellCycle"/>
          <p:cNvPicPr>
            <a:picLocks noChangeAspect="1" noChangeArrowheads="1"/>
          </p:cNvPicPr>
          <p:nvPr/>
        </p:nvPicPr>
        <p:blipFill>
          <a:blip r:embed="rId2" cstate="print"/>
          <a:srcRect/>
          <a:stretch>
            <a:fillRect/>
          </a:stretch>
        </p:blipFill>
        <p:spPr bwMode="auto">
          <a:xfrm>
            <a:off x="6470650" y="1570038"/>
            <a:ext cx="2139950" cy="2087562"/>
          </a:xfrm>
          <a:prstGeom prst="rect">
            <a:avLst/>
          </a:prstGeom>
          <a:noFill/>
          <a:ln w="9525">
            <a:noFill/>
            <a:miter lim="800000"/>
            <a:headEnd/>
            <a:tailEnd/>
          </a:ln>
        </p:spPr>
      </p:pic>
      <p:sp>
        <p:nvSpPr>
          <p:cNvPr id="13317" name="Text Box 36"/>
          <p:cNvSpPr txBox="1">
            <a:spLocks noChangeArrowheads="1"/>
          </p:cNvSpPr>
          <p:nvPr/>
        </p:nvSpPr>
        <p:spPr bwMode="auto">
          <a:xfrm>
            <a:off x="2133600" y="376535"/>
            <a:ext cx="4419900" cy="461665"/>
          </a:xfrm>
          <a:prstGeom prst="rect">
            <a:avLst/>
          </a:prstGeom>
          <a:noFill/>
          <a:ln w="9525">
            <a:noFill/>
            <a:miter lim="800000"/>
            <a:headEnd/>
            <a:tailEnd/>
          </a:ln>
        </p:spPr>
        <p:txBody>
          <a:bodyPr wrap="none">
            <a:spAutoFit/>
          </a:bodyPr>
          <a:lstStyle/>
          <a:p>
            <a:r>
              <a:rPr lang="en-US" sz="2400" b="1" dirty="0"/>
              <a:t>STEPS</a:t>
            </a:r>
            <a:r>
              <a:rPr lang="en-US" sz="2400" b="1" dirty="0" smtClean="0"/>
              <a:t> </a:t>
            </a:r>
            <a:r>
              <a:rPr lang="en-US" sz="2400" dirty="0" smtClean="0"/>
              <a:t>OF</a:t>
            </a:r>
            <a:r>
              <a:rPr lang="en-US" sz="2400" b="1" dirty="0" smtClean="0"/>
              <a:t> </a:t>
            </a:r>
            <a:r>
              <a:rPr lang="en-US" sz="2400" b="1" dirty="0"/>
              <a:t>THE</a:t>
            </a:r>
            <a:r>
              <a:rPr lang="en-US" sz="2400" b="1" dirty="0" smtClean="0"/>
              <a:t> CELL CYCLE</a:t>
            </a:r>
            <a:endParaRPr lang="el-GR" sz="2400" b="1" dirty="0"/>
          </a:p>
        </p:txBody>
      </p:sp>
      <p:sp>
        <p:nvSpPr>
          <p:cNvPr id="13318" name="Rectangle 37"/>
          <p:cNvSpPr>
            <a:spLocks noChangeArrowheads="1"/>
          </p:cNvSpPr>
          <p:nvPr/>
        </p:nvSpPr>
        <p:spPr bwMode="auto">
          <a:xfrm>
            <a:off x="596900" y="3894038"/>
            <a:ext cx="8089900" cy="2308324"/>
          </a:xfrm>
          <a:prstGeom prst="rect">
            <a:avLst/>
          </a:prstGeom>
          <a:noFill/>
          <a:ln w="9525">
            <a:noFill/>
            <a:miter lim="800000"/>
            <a:headEnd/>
            <a:tailEnd/>
          </a:ln>
        </p:spPr>
        <p:txBody>
          <a:bodyPr>
            <a:spAutoFit/>
          </a:bodyPr>
          <a:lstStyle/>
          <a:p>
            <a:pPr eaLnBrk="0" hangingPunct="0"/>
            <a:r>
              <a:rPr lang="el-GR" sz="1600" b="0" dirty="0" smtClean="0">
                <a:cs typeface="Times New Roman" pitchFamily="18" charset="0"/>
              </a:rPr>
              <a:t> </a:t>
            </a:r>
            <a:endParaRPr lang="en-GB" sz="1600" b="0" dirty="0" smtClean="0">
              <a:cs typeface="Times New Roman" pitchFamily="18" charset="0"/>
            </a:endParaRPr>
          </a:p>
          <a:p>
            <a:pPr eaLnBrk="0" hangingPunct="0">
              <a:buFontTx/>
              <a:buChar char="-"/>
            </a:pPr>
            <a:r>
              <a:rPr lang="en-GB" sz="1600" b="0" dirty="0" smtClean="0">
                <a:cs typeface="Times New Roman" pitchFamily="18" charset="0"/>
              </a:rPr>
              <a:t>T</a:t>
            </a:r>
            <a:r>
              <a:rPr lang="el-GR" sz="1600" b="0" dirty="0" smtClean="0"/>
              <a:t>he M-phase promoting factor activates the anaphase-promoting complex (APC/C) which allows </a:t>
            </a:r>
            <a:r>
              <a:rPr lang="el-GR" sz="1600" b="0" dirty="0"/>
              <a:t>the sister </a:t>
            </a:r>
            <a:r>
              <a:rPr lang="el-GR" sz="1600" b="0" dirty="0" smtClean="0"/>
              <a:t>chromatids </a:t>
            </a:r>
            <a:r>
              <a:rPr lang="el-GR" sz="1600" b="0" dirty="0"/>
              <a:t>to </a:t>
            </a:r>
            <a:r>
              <a:rPr lang="el-GR" sz="1600" b="0" dirty="0" smtClean="0"/>
              <a:t>separate</a:t>
            </a:r>
            <a:r>
              <a:rPr lang="en-GB" sz="1600" b="0" dirty="0" smtClean="0"/>
              <a:t> (metaphase)</a:t>
            </a:r>
            <a:r>
              <a:rPr lang="el-GR" sz="1600" b="0" dirty="0" smtClean="0"/>
              <a:t> </a:t>
            </a:r>
            <a:r>
              <a:rPr lang="el-GR" sz="1600" b="0" dirty="0"/>
              <a:t>and move to the poles </a:t>
            </a:r>
            <a:r>
              <a:rPr lang="el-GR" sz="1600" b="0" dirty="0" smtClean="0"/>
              <a:t>(anaphase</a:t>
            </a:r>
            <a:r>
              <a:rPr lang="el-GR" sz="1600" b="0" dirty="0"/>
              <a:t>), completing </a:t>
            </a:r>
            <a:r>
              <a:rPr lang="el-GR" sz="1600" b="0" dirty="0" smtClean="0"/>
              <a:t>mitosis</a:t>
            </a:r>
            <a:r>
              <a:rPr lang="en-GB" sz="1600" b="0" dirty="0" smtClean="0"/>
              <a:t>.</a:t>
            </a:r>
            <a:r>
              <a:rPr lang="el-GR" sz="1600" b="0" dirty="0" smtClean="0"/>
              <a:t> </a:t>
            </a:r>
          </a:p>
          <a:p>
            <a:pPr marL="0" lvl="1">
              <a:buFontTx/>
              <a:buChar char="-"/>
            </a:pPr>
            <a:r>
              <a:rPr lang="en-GB" sz="1600" b="0" dirty="0" smtClean="0"/>
              <a:t> Degradation of </a:t>
            </a:r>
            <a:r>
              <a:rPr lang="el-GR" sz="1600" b="0" dirty="0" smtClean="0"/>
              <a:t>cyclin B </a:t>
            </a:r>
            <a:r>
              <a:rPr lang="el-GR" sz="1600" b="0" dirty="0"/>
              <a:t>by </a:t>
            </a:r>
            <a:r>
              <a:rPr lang="el-GR" sz="1600" b="0" dirty="0" smtClean="0"/>
              <a:t>attaching </a:t>
            </a:r>
            <a:r>
              <a:rPr lang="el-GR" sz="1600" b="0" dirty="0"/>
              <a:t>to the protein ubiquitin which targets it for destruction by proteasomes.</a:t>
            </a:r>
            <a:endParaRPr lang="en-US" sz="1600" b="0" dirty="0" smtClean="0"/>
          </a:p>
          <a:p>
            <a:pPr marL="0" lvl="1">
              <a:buFontTx/>
              <a:buChar char="-"/>
            </a:pPr>
            <a:r>
              <a:rPr lang="en-GB" sz="1600" b="0" dirty="0" smtClean="0"/>
              <a:t> S</a:t>
            </a:r>
            <a:r>
              <a:rPr lang="el-GR" sz="1600" b="0" dirty="0" smtClean="0"/>
              <a:t>ynthesis </a:t>
            </a:r>
            <a:r>
              <a:rPr lang="el-GR" sz="1600" b="0" dirty="0"/>
              <a:t>of G1 cyclin for the next turn of the </a:t>
            </a:r>
            <a:r>
              <a:rPr lang="el-GR" sz="1600" b="0" dirty="0" smtClean="0"/>
              <a:t>cycle</a:t>
            </a:r>
            <a:r>
              <a:rPr lang="en-GB" sz="1600" b="0" dirty="0" smtClean="0"/>
              <a:t>.</a:t>
            </a:r>
            <a:r>
              <a:rPr lang="el-GR" sz="1600" b="0" dirty="0" smtClean="0"/>
              <a:t> </a:t>
            </a:r>
          </a:p>
          <a:p>
            <a:pPr marL="0" lvl="1">
              <a:buFontTx/>
              <a:buChar char="-"/>
            </a:pPr>
            <a:r>
              <a:rPr lang="en-GB" sz="1600" b="0" dirty="0" smtClean="0"/>
              <a:t> Degradation of</a:t>
            </a:r>
            <a:r>
              <a:rPr lang="el-GR" sz="1600" b="0" dirty="0" smtClean="0"/>
              <a:t> </a:t>
            </a:r>
            <a:r>
              <a:rPr lang="el-GR" sz="1600" b="0" dirty="0"/>
              <a:t>geminin, a protein that</a:t>
            </a:r>
            <a:r>
              <a:rPr lang="el-GR" sz="1600" b="0" dirty="0" smtClean="0"/>
              <a:t> </a:t>
            </a:r>
            <a:r>
              <a:rPr lang="en-GB" sz="1600" b="0" dirty="0" smtClean="0"/>
              <a:t>keeps</a:t>
            </a:r>
            <a:r>
              <a:rPr lang="el-GR" sz="1600" b="0" dirty="0" smtClean="0"/>
              <a:t> </a:t>
            </a:r>
            <a:r>
              <a:rPr lang="el-GR" sz="1600" b="0" dirty="0"/>
              <a:t>the freshly-synthesized DNA in S phase from being re-replicated before mitosis. </a:t>
            </a: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65200" y="417372"/>
            <a:ext cx="7340600" cy="5907228"/>
          </a:xfrm>
          <a:prstGeom prst="rect">
            <a:avLst/>
          </a:prstGeom>
        </p:spPr>
      </p:pic>
      <p:sp>
        <p:nvSpPr>
          <p:cNvPr id="4" name="Text Box 36"/>
          <p:cNvSpPr txBox="1">
            <a:spLocks noChangeArrowheads="1"/>
          </p:cNvSpPr>
          <p:nvPr/>
        </p:nvSpPr>
        <p:spPr bwMode="auto">
          <a:xfrm>
            <a:off x="2548463" y="147935"/>
            <a:ext cx="3852337" cy="461665"/>
          </a:xfrm>
          <a:prstGeom prst="rect">
            <a:avLst/>
          </a:prstGeom>
          <a:noFill/>
          <a:ln w="9525">
            <a:noFill/>
            <a:miter lim="800000"/>
            <a:headEnd/>
            <a:tailEnd/>
          </a:ln>
        </p:spPr>
        <p:txBody>
          <a:bodyPr wrap="none">
            <a:spAutoFit/>
          </a:bodyPr>
          <a:lstStyle/>
          <a:p>
            <a:r>
              <a:rPr lang="en-US" sz="2400" b="1" dirty="0" smtClean="0"/>
              <a:t>CELL CYCLE OVERVIEW</a:t>
            </a:r>
            <a:endParaRPr lang="el-GR" sz="2400" b="1"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1054100" y="6172200"/>
            <a:ext cx="4826962"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=nEMMKzYQf9A</a:t>
            </a:r>
            <a:endParaRPr lang="en-US" sz="1600" b="0"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914400" y="838200"/>
            <a:ext cx="7539993" cy="4809098"/>
          </a:xfrm>
          <a:prstGeom prst="rect">
            <a:avLst/>
          </a:prstGeom>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460500" y="3075057"/>
            <a:ext cx="6858000" cy="400110"/>
          </a:xfrm>
          <a:prstGeom prst="rect">
            <a:avLst/>
          </a:prstGeom>
        </p:spPr>
        <p:txBody>
          <a:bodyPr wrap="square">
            <a:spAutoFit/>
          </a:bodyPr>
          <a:lstStyle/>
          <a:p>
            <a:r>
              <a:rPr lang="en-US" dirty="0" smtClean="0"/>
              <a:t>https://</a:t>
            </a:r>
            <a:r>
              <a:rPr lang="en-US" dirty="0" err="1" smtClean="0"/>
              <a:t>www.youtube.com/watch?v</a:t>
            </a:r>
            <a:r>
              <a:rPr lang="en-US" dirty="0" smtClean="0"/>
              <a:t>=</a:t>
            </a:r>
            <a:r>
              <a:rPr lang="en-US" dirty="0" err="1" smtClean="0"/>
              <a:t>IvJrDsRuWxQ</a:t>
            </a:r>
            <a:endParaRPr lang="en-US" dirty="0"/>
          </a:p>
        </p:txBody>
      </p:sp>
      <p:sp>
        <p:nvSpPr>
          <p:cNvPr id="3" name="TextBox 2"/>
          <p:cNvSpPr txBox="1"/>
          <p:nvPr/>
        </p:nvSpPr>
        <p:spPr>
          <a:xfrm>
            <a:off x="1473200" y="2755900"/>
            <a:ext cx="3162995" cy="400110"/>
          </a:xfrm>
          <a:prstGeom prst="rect">
            <a:avLst/>
          </a:prstGeom>
          <a:noFill/>
        </p:spPr>
        <p:txBody>
          <a:bodyPr wrap="none" rtlCol="0">
            <a:spAutoFit/>
          </a:bodyPr>
          <a:lstStyle/>
          <a:p>
            <a:r>
              <a:rPr lang="en-GB" dirty="0" err="1" smtClean="0"/>
              <a:t>Kinetochore</a:t>
            </a:r>
            <a:r>
              <a:rPr lang="en-GB" dirty="0" smtClean="0"/>
              <a:t> and Mitosis </a:t>
            </a:r>
            <a:endParaRPr lang="en-US" dirty="0"/>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2099733" y="2438400"/>
            <a:ext cx="4959360" cy="769441"/>
          </a:xfrm>
          <a:prstGeom prst="rect">
            <a:avLst/>
          </a:prstGeom>
          <a:noFill/>
        </p:spPr>
        <p:txBody>
          <a:bodyPr wrap="none" rtlCol="0">
            <a:spAutoFit/>
          </a:bodyPr>
          <a:lstStyle/>
          <a:p>
            <a:r>
              <a:rPr lang="en-US" sz="4400" b="0" cap="all" dirty="0" smtClean="0">
                <a:latin typeface="+mj-lt"/>
              </a:rPr>
              <a:t>The RNA World </a:t>
            </a:r>
            <a:endParaRPr lang="en-US" sz="4400" b="0" cap="all" dirty="0">
              <a:latin typeface="+mj-lt"/>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6BBF8A2-2F3F-49A1-B105-D01C44846EBF}"/>
              </a:ext>
            </a:extLst>
          </p:cNvPr>
          <p:cNvSpPr txBox="1"/>
          <p:nvPr/>
        </p:nvSpPr>
        <p:spPr>
          <a:xfrm>
            <a:off x="583905" y="890547"/>
            <a:ext cx="8378283" cy="5055230"/>
          </a:xfrm>
          <a:prstGeom prst="rect">
            <a:avLst/>
          </a:prstGeom>
          <a:noFill/>
        </p:spPr>
        <p:txBody>
          <a:bodyPr wrap="square">
            <a:spAutoFit/>
          </a:bodyPr>
          <a:lstStyle/>
          <a:p>
            <a:pPr>
              <a:lnSpc>
                <a:spcPct val="150000"/>
              </a:lnSpc>
            </a:pPr>
            <a:r>
              <a:rPr lang="en-US" sz="1800" b="0" dirty="0" smtClean="0">
                <a:latin typeface="+mn-lt"/>
              </a:rPr>
              <a:t>I</a:t>
            </a:r>
            <a:r>
              <a:rPr lang="en-US" sz="1800" b="0" i="0" dirty="0" smtClean="0">
                <a:effectLst/>
                <a:latin typeface="+mn-lt"/>
              </a:rPr>
              <a:t>n </a:t>
            </a:r>
            <a:r>
              <a:rPr lang="en-US" sz="1800" b="0" i="0" dirty="0">
                <a:effectLst/>
                <a:latin typeface="+mn-lt"/>
              </a:rPr>
              <a:t>primitive Earth's </a:t>
            </a:r>
            <a:r>
              <a:rPr lang="en-US" sz="1800" b="0" i="0" dirty="0" smtClean="0">
                <a:effectLst/>
                <a:latin typeface="+mn-lt"/>
              </a:rPr>
              <a:t>history</a:t>
            </a:r>
            <a:r>
              <a:rPr lang="en-US" sz="1800" b="0" dirty="0" smtClean="0">
                <a:latin typeface="+mn-lt"/>
              </a:rPr>
              <a:t>,</a:t>
            </a:r>
            <a:r>
              <a:rPr lang="en-US" sz="1800" b="0" i="0" dirty="0" smtClean="0">
                <a:effectLst/>
                <a:latin typeface="+mn-lt"/>
              </a:rPr>
              <a:t> </a:t>
            </a:r>
            <a:r>
              <a:rPr lang="en-US" sz="1800" b="0" i="0" dirty="0">
                <a:effectLst/>
                <a:latin typeface="+mn-lt"/>
              </a:rPr>
              <a:t>about 4 billion years </a:t>
            </a:r>
            <a:r>
              <a:rPr lang="en-US" sz="1800" b="0" i="0" dirty="0" smtClean="0">
                <a:effectLst/>
                <a:latin typeface="+mn-lt"/>
              </a:rPr>
              <a:t>ago</a:t>
            </a:r>
            <a:r>
              <a:rPr lang="en-US" sz="1800" b="0" dirty="0" smtClean="0">
                <a:latin typeface="+mn-lt"/>
              </a:rPr>
              <a:t>,</a:t>
            </a:r>
            <a:r>
              <a:rPr lang="en-US" sz="1800" b="0" i="0" dirty="0" smtClean="0">
                <a:effectLst/>
                <a:latin typeface="+mn-lt"/>
              </a:rPr>
              <a:t> </a:t>
            </a:r>
            <a:r>
              <a:rPr lang="en-US" sz="1800" b="0" i="0" dirty="0">
                <a:effectLst/>
                <a:latin typeface="+mn-lt"/>
              </a:rPr>
              <a:t>the primary living substance was RNA or something chemically similar</a:t>
            </a:r>
            <a:r>
              <a:rPr lang="en-US" sz="1800" b="0" i="0" dirty="0" smtClean="0">
                <a:effectLst/>
                <a:latin typeface="+mn-lt"/>
              </a:rPr>
              <a:t>.</a:t>
            </a:r>
            <a:endParaRPr lang="en-US" sz="1800" dirty="0" smtClean="0">
              <a:latin typeface="+mn-lt"/>
            </a:endParaRPr>
          </a:p>
          <a:p>
            <a:pPr>
              <a:lnSpc>
                <a:spcPct val="150000"/>
              </a:lnSpc>
            </a:pPr>
            <a:r>
              <a:rPr lang="en-US" sz="1800" b="0" i="0" dirty="0">
                <a:effectLst/>
                <a:latin typeface="+mn-lt"/>
              </a:rPr>
              <a:t>The main reasoning behind the hypothesis is that RNA is capable of self-replication and could therefore have carried genetic information across generations independently</a:t>
            </a:r>
            <a:r>
              <a:rPr lang="en-US" sz="1800" b="0" i="0" dirty="0" smtClean="0">
                <a:effectLst/>
                <a:latin typeface="+mn-lt"/>
              </a:rPr>
              <a:t>.</a:t>
            </a:r>
            <a:endParaRPr lang="en-US" sz="1800" dirty="0" smtClean="0">
              <a:latin typeface="+mn-lt"/>
            </a:endParaRPr>
          </a:p>
          <a:p>
            <a:pPr>
              <a:lnSpc>
                <a:spcPct val="150000"/>
              </a:lnSpc>
            </a:pPr>
            <a:r>
              <a:rPr lang="en-US" sz="1800" b="0" i="0" dirty="0" err="1">
                <a:effectLst/>
                <a:latin typeface="+mn-lt"/>
              </a:rPr>
              <a:t>Severo</a:t>
            </a:r>
            <a:r>
              <a:rPr lang="en-US" sz="1800" b="0" i="0" dirty="0">
                <a:effectLst/>
                <a:latin typeface="+mn-lt"/>
              </a:rPr>
              <a:t> Ochoa won the 1959 Nobel Prize in Medicine after he discovered how </a:t>
            </a:r>
            <a:r>
              <a:rPr lang="en-US" sz="1800" i="0" dirty="0">
                <a:effectLst/>
                <a:latin typeface="+mn-lt"/>
              </a:rPr>
              <a:t>RNA is synthesized</a:t>
            </a:r>
            <a:r>
              <a:rPr lang="en-US" sz="1800" b="0" i="0" dirty="0" smtClean="0">
                <a:effectLst/>
                <a:latin typeface="+mn-lt"/>
              </a:rPr>
              <a:t>.</a:t>
            </a:r>
            <a:endParaRPr lang="en-US" sz="1800" dirty="0" smtClean="0">
              <a:latin typeface="+mn-lt"/>
            </a:endParaRPr>
          </a:p>
          <a:p>
            <a:pPr>
              <a:lnSpc>
                <a:spcPct val="150000"/>
              </a:lnSpc>
            </a:pPr>
            <a:r>
              <a:rPr lang="en-US" sz="1800" b="0" i="0" dirty="0">
                <a:effectLst/>
                <a:latin typeface="+mn-lt"/>
              </a:rPr>
              <a:t>In 1967 Carl </a:t>
            </a:r>
            <a:r>
              <a:rPr lang="en-US" sz="1800" b="0" i="0" dirty="0" err="1">
                <a:effectLst/>
                <a:latin typeface="+mn-lt"/>
              </a:rPr>
              <a:t>Woese</a:t>
            </a:r>
            <a:r>
              <a:rPr lang="en-US" sz="1800" b="0" i="0" dirty="0">
                <a:effectLst/>
                <a:latin typeface="+mn-lt"/>
              </a:rPr>
              <a:t> found the </a:t>
            </a:r>
            <a:r>
              <a:rPr lang="en-US" sz="1800" i="0" dirty="0">
                <a:effectLst/>
                <a:latin typeface="+mn-lt"/>
              </a:rPr>
              <a:t>catalytic properties </a:t>
            </a:r>
            <a:r>
              <a:rPr lang="en-US" sz="1800" b="0" i="0" dirty="0">
                <a:effectLst/>
                <a:latin typeface="+mn-lt"/>
              </a:rPr>
              <a:t>of RNA and speculated that the earliest forms of life relied on RNA both to </a:t>
            </a:r>
            <a:r>
              <a:rPr lang="en-US" sz="1800" i="0" dirty="0">
                <a:effectLst/>
                <a:latin typeface="+mn-lt"/>
              </a:rPr>
              <a:t>carry genetic information</a:t>
            </a:r>
            <a:r>
              <a:rPr lang="en-US" sz="1800" b="0" i="0" dirty="0">
                <a:effectLst/>
                <a:latin typeface="+mn-lt"/>
              </a:rPr>
              <a:t> and </a:t>
            </a:r>
          </a:p>
          <a:p>
            <a:pPr>
              <a:lnSpc>
                <a:spcPct val="150000"/>
              </a:lnSpc>
            </a:pPr>
            <a:r>
              <a:rPr lang="en-US" sz="1800" b="0" i="0" dirty="0">
                <a:effectLst/>
                <a:latin typeface="+mn-lt"/>
              </a:rPr>
              <a:t>to </a:t>
            </a:r>
            <a:r>
              <a:rPr lang="en-US" sz="1800" i="0" dirty="0">
                <a:effectLst/>
                <a:latin typeface="+mn-lt"/>
              </a:rPr>
              <a:t>catalyze biochemical reactions</a:t>
            </a:r>
            <a:r>
              <a:rPr lang="en-US" sz="1800" b="0" i="0" dirty="0" smtClean="0">
                <a:effectLst/>
                <a:latin typeface="+mn-lt"/>
              </a:rPr>
              <a:t>.</a:t>
            </a:r>
          </a:p>
          <a:p>
            <a:pPr algn="l">
              <a:lnSpc>
                <a:spcPct val="150000"/>
              </a:lnSpc>
            </a:pPr>
            <a:r>
              <a:rPr lang="en-US" sz="1800" b="0" i="0" dirty="0">
                <a:effectLst/>
                <a:latin typeface="+mn-lt"/>
              </a:rPr>
              <a:t>This concept has been highly debated</a:t>
            </a:r>
            <a:r>
              <a:rPr lang="en-US" sz="1800" b="0" i="0" dirty="0" smtClean="0">
                <a:effectLst/>
                <a:latin typeface="+mn-lt"/>
              </a:rPr>
              <a:t> in </a:t>
            </a:r>
            <a:r>
              <a:rPr lang="en-US" sz="1800" b="0" i="0" dirty="0">
                <a:effectLst/>
                <a:latin typeface="+mn-lt"/>
              </a:rPr>
              <a:t>the scientific world over the last 50 years.</a:t>
            </a:r>
          </a:p>
        </p:txBody>
      </p:sp>
      <p:sp>
        <p:nvSpPr>
          <p:cNvPr id="6" name="Rectangle 5"/>
          <p:cNvSpPr/>
          <p:nvPr/>
        </p:nvSpPr>
        <p:spPr>
          <a:xfrm>
            <a:off x="1485900" y="363835"/>
            <a:ext cx="5029200" cy="461665"/>
          </a:xfrm>
          <a:prstGeom prst="rect">
            <a:avLst/>
          </a:prstGeom>
        </p:spPr>
        <p:txBody>
          <a:bodyPr wrap="square">
            <a:spAutoFit/>
          </a:bodyPr>
          <a:lstStyle/>
          <a:p>
            <a:r>
              <a:rPr lang="en-GB" sz="2400" dirty="0" smtClean="0"/>
              <a:t>THE RNA WORLD CONCEPT</a:t>
            </a:r>
            <a:endParaRPr lang="el-GR" sz="2400" dirty="0" smtClean="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09351422"/>
      </p:ext>
    </p:extLst>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C51B254-FE21-4F39-8E07-FC611E340750}"/>
              </a:ext>
            </a:extLst>
          </p:cNvPr>
          <p:cNvSpPr txBox="1"/>
          <p:nvPr/>
        </p:nvSpPr>
        <p:spPr>
          <a:xfrm>
            <a:off x="5530223" y="1204145"/>
            <a:ext cx="3474077" cy="5055230"/>
          </a:xfrm>
          <a:prstGeom prst="rect">
            <a:avLst/>
          </a:prstGeom>
          <a:noFill/>
        </p:spPr>
        <p:txBody>
          <a:bodyPr wrap="square" rtlCol="0">
            <a:spAutoFit/>
          </a:bodyPr>
          <a:lstStyle/>
          <a:p>
            <a:pPr algn="l">
              <a:lnSpc>
                <a:spcPct val="150000"/>
              </a:lnSpc>
            </a:pPr>
            <a:r>
              <a:rPr lang="en-US" sz="1800" b="0" i="0" dirty="0" smtClean="0">
                <a:effectLst/>
                <a:latin typeface="+mn-lt"/>
              </a:rPr>
              <a:t>RNA </a:t>
            </a:r>
            <a:r>
              <a:rPr lang="en-US" sz="1800" b="0" i="0" dirty="0">
                <a:effectLst/>
                <a:latin typeface="+mn-lt"/>
              </a:rPr>
              <a:t>contains</a:t>
            </a:r>
            <a:r>
              <a:rPr lang="en-US" sz="1800" dirty="0">
                <a:effectLst/>
                <a:latin typeface="+mn-lt"/>
              </a:rPr>
              <a:t> ribose</a:t>
            </a:r>
            <a:r>
              <a:rPr lang="en-US" sz="1800" b="0" i="0" dirty="0">
                <a:effectLst/>
                <a:latin typeface="+mn-lt"/>
              </a:rPr>
              <a:t>, characterized by the presence of the 2'-hydroxyl group on the pentose ring </a:t>
            </a:r>
            <a:r>
              <a:rPr lang="en-US" sz="1800" b="0" i="0" dirty="0" smtClean="0">
                <a:effectLst/>
                <a:latin typeface="+mn-lt"/>
              </a:rPr>
              <a:t>making.</a:t>
            </a:r>
          </a:p>
          <a:p>
            <a:pPr algn="l">
              <a:lnSpc>
                <a:spcPct val="150000"/>
              </a:lnSpc>
            </a:pPr>
            <a:r>
              <a:rPr lang="en-US" sz="1800" b="0" i="0" dirty="0" smtClean="0">
                <a:effectLst/>
                <a:latin typeface="+mn-lt"/>
              </a:rPr>
              <a:t>RNA is</a:t>
            </a:r>
            <a:r>
              <a:rPr lang="en-US" sz="1800" i="0" dirty="0" smtClean="0">
                <a:effectLst/>
                <a:latin typeface="+mn-lt"/>
              </a:rPr>
              <a:t> </a:t>
            </a:r>
            <a:r>
              <a:rPr lang="en-US" sz="1800" dirty="0" smtClean="0">
                <a:latin typeface="+mn-lt"/>
              </a:rPr>
              <a:t>less</a:t>
            </a:r>
            <a:r>
              <a:rPr lang="en-US" sz="1800" i="0" dirty="0" smtClean="0">
                <a:effectLst/>
                <a:latin typeface="+mn-lt"/>
              </a:rPr>
              <a:t> </a:t>
            </a:r>
            <a:r>
              <a:rPr lang="en-US" sz="1800" b="0" i="0" dirty="0">
                <a:effectLst/>
                <a:latin typeface="+mn-lt"/>
              </a:rPr>
              <a:t>stable than DNA because it is more susceptible to hydrolysis.</a:t>
            </a:r>
          </a:p>
          <a:p>
            <a:pPr algn="l">
              <a:lnSpc>
                <a:spcPct val="150000"/>
              </a:lnSpc>
            </a:pPr>
            <a:r>
              <a:rPr lang="en-US" sz="1800" b="0" i="0" dirty="0">
                <a:effectLst/>
                <a:latin typeface="+mn-lt"/>
              </a:rPr>
              <a:t>RNA </a:t>
            </a:r>
            <a:r>
              <a:rPr lang="en-US" sz="1800" b="0" i="0" dirty="0" smtClean="0">
                <a:effectLst/>
                <a:latin typeface="+mn-lt"/>
              </a:rPr>
              <a:t>contains the</a:t>
            </a:r>
            <a:r>
              <a:rPr lang="en-US" sz="1800" b="0" i="0" dirty="0">
                <a:effectLst/>
                <a:latin typeface="+mn-lt"/>
              </a:rPr>
              <a:t> unmethylated</a:t>
            </a:r>
            <a:r>
              <a:rPr lang="en-US" sz="1800" dirty="0">
                <a:latin typeface="+mn-lt"/>
              </a:rPr>
              <a:t> form of the base thymine called uracil </a:t>
            </a:r>
            <a:r>
              <a:rPr lang="en-US" sz="1800" b="0" i="0" dirty="0">
                <a:effectLst/>
                <a:latin typeface="+mn-lt"/>
              </a:rPr>
              <a:t>(U), which gives the nucleotide </a:t>
            </a:r>
            <a:r>
              <a:rPr lang="en-US" sz="1800" b="0" i="0" dirty="0" err="1">
                <a:effectLst/>
                <a:latin typeface="+mn-lt"/>
              </a:rPr>
              <a:t>uridine</a:t>
            </a:r>
            <a:r>
              <a:rPr lang="en-US" sz="1800" b="0" i="0" dirty="0" smtClean="0">
                <a:effectLst/>
                <a:latin typeface="+mn-lt"/>
              </a:rPr>
              <a:t>.</a:t>
            </a:r>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4D0EF77-47F2-49D8-809F-FE5556051BA0}"/>
              </a:ext>
            </a:extLst>
          </p:cNvPr>
          <p:cNvSpPr txBox="1"/>
          <p:nvPr/>
        </p:nvSpPr>
        <p:spPr>
          <a:xfrm>
            <a:off x="709613" y="5363427"/>
            <a:ext cx="4572000" cy="261610"/>
          </a:xfrm>
          <a:prstGeom prst="rect">
            <a:avLst/>
          </a:prstGeom>
          <a:noFill/>
        </p:spPr>
        <p:txBody>
          <a:bodyPr wrap="square">
            <a:spAutoFit/>
          </a:bodyPr>
          <a:lstStyle/>
          <a:p>
            <a:r>
              <a:rPr lang="en-US" sz="1100" dirty="0">
                <a:latin typeface="Lato"/>
              </a:rPr>
              <a:t>https://socratic.org/questions/547cfe22581e2a232604f27f</a:t>
            </a:r>
          </a:p>
        </p:txBody>
      </p:sp>
      <p:pic>
        <p:nvPicPr>
          <p:cNvPr id="11"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1EA0FA-3BFD-47DC-876F-A8AE44A5C4F4}"/>
              </a:ext>
            </a:extLst>
          </p:cNvPr>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51918" y="1828800"/>
            <a:ext cx="5149119" cy="362405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8" name="Rectangle 7"/>
          <p:cNvSpPr/>
          <p:nvPr/>
        </p:nvSpPr>
        <p:spPr>
          <a:xfrm>
            <a:off x="774700" y="655935"/>
            <a:ext cx="5029200" cy="461665"/>
          </a:xfrm>
          <a:prstGeom prst="rect">
            <a:avLst/>
          </a:prstGeom>
        </p:spPr>
        <p:txBody>
          <a:bodyPr wrap="square">
            <a:spAutoFit/>
          </a:bodyPr>
          <a:lstStyle/>
          <a:p>
            <a:r>
              <a:rPr lang="en-GB" sz="2400" dirty="0" smtClean="0"/>
              <a:t>RNA’s CHEMICAL STRUCTURE</a:t>
            </a:r>
            <a:endParaRPr lang="el-GR" sz="2400" dirty="0" smtClean="0"/>
          </a:p>
        </p:txBody>
      </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87939629"/>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8133" name="Object 5"/>
          <p:cNvGraphicFramePr>
            <a:graphicFrameLocks noChangeAspect="1"/>
          </p:cNvGraphicFramePr>
          <p:nvPr/>
        </p:nvGraphicFramePr>
        <p:xfrm>
          <a:off x="979488" y="685800"/>
          <a:ext cx="7250112" cy="4216990"/>
        </p:xfrm>
        <a:graphic>
          <a:graphicData uri="http://schemas.openxmlformats.org/presentationml/2006/ole">
            <p:oleObj spid="_x0000_s561154" name="Image" r:id="rId3" imgW="10653968" imgH="6196825" progId="">
              <p:embed/>
            </p:oleObj>
          </a:graphicData>
        </a:graphic>
      </p:graphicFrame>
      <p:sp>
        <p:nvSpPr>
          <p:cNvPr id="48134" name="Text Box 6"/>
          <p:cNvSpPr txBox="1">
            <a:spLocks noChangeArrowheads="1"/>
          </p:cNvSpPr>
          <p:nvPr/>
        </p:nvSpPr>
        <p:spPr bwMode="auto">
          <a:xfrm>
            <a:off x="1894976" y="381000"/>
            <a:ext cx="4886824" cy="461665"/>
          </a:xfrm>
          <a:prstGeom prst="rect">
            <a:avLst/>
          </a:prstGeom>
          <a:noFill/>
          <a:ln w="9525">
            <a:noFill/>
            <a:miter lim="800000"/>
            <a:headEnd/>
            <a:tailEnd/>
          </a:ln>
          <a:effectLst/>
        </p:spPr>
        <p:txBody>
          <a:bodyPr wrap="none">
            <a:spAutoFit/>
          </a:bodyPr>
          <a:lstStyle/>
          <a:p>
            <a:r>
              <a:rPr lang="en-GB" sz="2400" b="1" dirty="0" smtClean="0"/>
              <a:t>STRUCTURE OF NUCLEOSOME</a:t>
            </a:r>
            <a:endParaRPr lang="el-GR" sz="2400" b="1" dirty="0"/>
          </a:p>
        </p:txBody>
      </p:sp>
      <p:sp>
        <p:nvSpPr>
          <p:cNvPr id="4" name="Rectangle 3"/>
          <p:cNvSpPr/>
          <p:nvPr/>
        </p:nvSpPr>
        <p:spPr>
          <a:xfrm>
            <a:off x="457200" y="5029200"/>
            <a:ext cx="8077200" cy="1200329"/>
          </a:xfrm>
          <a:prstGeom prst="rect">
            <a:avLst/>
          </a:prstGeom>
        </p:spPr>
        <p:txBody>
          <a:bodyPr wrap="square">
            <a:spAutoFit/>
          </a:bodyPr>
          <a:lstStyle/>
          <a:p>
            <a:pPr algn="just"/>
            <a:r>
              <a:rPr lang="en-US" sz="1800" b="0" dirty="0" smtClean="0"/>
              <a:t>It is packaged with the assist of proteins to form chromatin fibrils that resemble beads. Each bead is called a </a:t>
            </a:r>
            <a:r>
              <a:rPr lang="en-US" sz="1800" b="0" dirty="0" err="1" smtClean="0"/>
              <a:t>nucleosome</a:t>
            </a:r>
            <a:r>
              <a:rPr lang="en-US" sz="1800" b="0" dirty="0" smtClean="0"/>
              <a:t> and is the basic unit for the organization of chromatin. It is made up of 146 base-length DNA that </a:t>
            </a:r>
            <a:r>
              <a:rPr lang="en-US" sz="1800" b="0" dirty="0" err="1" smtClean="0"/>
              <a:t>coild</a:t>
            </a:r>
            <a:r>
              <a:rPr lang="en-US" sz="1800" b="0" dirty="0" smtClean="0"/>
              <a:t> (2 turns) 8 molecules (</a:t>
            </a:r>
            <a:r>
              <a:rPr lang="en-US" sz="1800" b="0" dirty="0" err="1" smtClean="0"/>
              <a:t>octamer</a:t>
            </a:r>
            <a:r>
              <a:rPr lang="en-US" sz="1800" b="0" dirty="0" smtClean="0"/>
              <a:t>) of proteins called </a:t>
            </a:r>
            <a:r>
              <a:rPr lang="en-US" sz="1800" b="0" dirty="0" err="1" smtClean="0"/>
              <a:t>histones</a:t>
            </a:r>
            <a:r>
              <a:rPr lang="en-US" sz="1800" b="0" dirty="0" smtClean="0"/>
              <a:t>.</a:t>
            </a:r>
            <a:endParaRPr lang="el-GR" sz="1800" b="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F7A0095-905D-4DB5-8F7B-395A888BE181}"/>
              </a:ext>
            </a:extLst>
          </p:cNvPr>
          <p:cNvSpPr txBox="1"/>
          <p:nvPr/>
        </p:nvSpPr>
        <p:spPr>
          <a:xfrm>
            <a:off x="680115" y="1301974"/>
            <a:ext cx="6134835" cy="3970318"/>
          </a:xfrm>
          <a:prstGeom prst="rect">
            <a:avLst/>
          </a:prstGeom>
          <a:noFill/>
        </p:spPr>
        <p:txBody>
          <a:bodyPr wrap="square">
            <a:spAutoFit/>
          </a:bodyPr>
          <a:lstStyle/>
          <a:p>
            <a:r>
              <a:rPr lang="en-US" sz="1800" b="0" dirty="0" smtClean="0">
                <a:latin typeface="+mn-lt"/>
              </a:rPr>
              <a:t>They</a:t>
            </a:r>
            <a:r>
              <a:rPr lang="en-US" sz="1800" b="0" i="0" dirty="0" smtClean="0">
                <a:effectLst/>
                <a:latin typeface="+mn-lt"/>
              </a:rPr>
              <a:t> </a:t>
            </a:r>
            <a:r>
              <a:rPr lang="en-US" sz="1800" b="0" i="0" dirty="0">
                <a:effectLst/>
                <a:latin typeface="+mn-lt"/>
              </a:rPr>
              <a:t>are both made of building blocks called</a:t>
            </a:r>
            <a:r>
              <a:rPr lang="en-US" sz="1800" dirty="0">
                <a:effectLst/>
                <a:latin typeface="+mn-lt"/>
              </a:rPr>
              <a:t> </a:t>
            </a:r>
            <a:r>
              <a:rPr lang="en-US" sz="1800" dirty="0" smtClean="0">
                <a:effectLst/>
                <a:latin typeface="+mn-lt"/>
              </a:rPr>
              <a:t>nucleotides.</a:t>
            </a:r>
          </a:p>
          <a:p>
            <a:endParaRPr lang="en-US" sz="1800" b="0" i="1" dirty="0">
              <a:latin typeface="+mn-lt"/>
            </a:endParaRPr>
          </a:p>
          <a:p>
            <a:r>
              <a:rPr lang="en-US" sz="1800" b="0" i="0" dirty="0">
                <a:effectLst/>
                <a:latin typeface="+mn-lt"/>
              </a:rPr>
              <a:t>The backbones of DNA and RNA are slightly different in their chemical </a:t>
            </a:r>
            <a:r>
              <a:rPr lang="en-US" sz="1800" b="0" i="0" dirty="0" smtClean="0">
                <a:effectLst/>
                <a:latin typeface="+mn-lt"/>
              </a:rPr>
              <a:t>makeup:</a:t>
            </a:r>
          </a:p>
          <a:p>
            <a:r>
              <a:rPr lang="en-US" sz="1800" b="0" i="0" dirty="0">
                <a:effectLst/>
                <a:latin typeface="+mn-lt"/>
              </a:rPr>
              <a:t>The bases in DNA are G, C, A, and </a:t>
            </a:r>
            <a:r>
              <a:rPr lang="en-US" sz="1800" i="0" dirty="0">
                <a:effectLst/>
                <a:latin typeface="+mn-lt"/>
              </a:rPr>
              <a:t>T</a:t>
            </a:r>
            <a:r>
              <a:rPr lang="en-US" sz="1800" b="0" i="0" dirty="0">
                <a:effectLst/>
                <a:latin typeface="+mn-lt"/>
              </a:rPr>
              <a:t>.</a:t>
            </a:r>
            <a:r>
              <a:rPr lang="en-US" sz="1800" b="0" dirty="0">
                <a:latin typeface="+mn-lt"/>
              </a:rPr>
              <a:t/>
            </a:r>
            <a:br>
              <a:rPr lang="en-US" sz="1800" b="0" dirty="0">
                <a:latin typeface="+mn-lt"/>
              </a:rPr>
            </a:br>
            <a:r>
              <a:rPr lang="en-US" sz="1800" b="0" i="0" dirty="0">
                <a:effectLst/>
                <a:latin typeface="+mn-lt"/>
              </a:rPr>
              <a:t>The bases in RNA are G, C, A, and </a:t>
            </a:r>
            <a:r>
              <a:rPr lang="en-US" sz="1800" i="0" dirty="0">
                <a:effectLst/>
                <a:latin typeface="+mn-lt"/>
              </a:rPr>
              <a:t>U</a:t>
            </a:r>
            <a:r>
              <a:rPr lang="en-US" sz="1800" b="0" i="0" dirty="0" smtClean="0">
                <a:effectLst/>
                <a:latin typeface="+mn-lt"/>
              </a:rPr>
              <a:t>.</a:t>
            </a:r>
          </a:p>
          <a:p>
            <a:endParaRPr lang="en-US" sz="1800" b="0" dirty="0" smtClean="0">
              <a:latin typeface="+mn-lt"/>
            </a:endParaRPr>
          </a:p>
          <a:p>
            <a:r>
              <a:rPr lang="en-US" sz="1800" b="0" dirty="0" smtClean="0"/>
              <a:t>Ribose in RNA, </a:t>
            </a:r>
            <a:r>
              <a:rPr lang="en-US" sz="1800" b="0" dirty="0" err="1" smtClean="0"/>
              <a:t>deoxyribose</a:t>
            </a:r>
            <a:r>
              <a:rPr lang="en-US" sz="1800" b="0" dirty="0" smtClean="0"/>
              <a:t> in DNA.</a:t>
            </a:r>
            <a:endParaRPr lang="en-US" sz="1800" b="0" dirty="0" smtClean="0">
              <a:latin typeface="+mn-lt"/>
            </a:endParaRPr>
          </a:p>
          <a:p>
            <a:r>
              <a:rPr lang="en-US" sz="1800" b="0" dirty="0">
                <a:latin typeface="+mn-lt"/>
              </a:rPr>
              <a:t/>
            </a:r>
            <a:br>
              <a:rPr lang="en-US" sz="1800" b="0" dirty="0">
                <a:latin typeface="+mn-lt"/>
              </a:rPr>
            </a:br>
            <a:r>
              <a:rPr lang="en-US" sz="1800" b="0" i="0" dirty="0">
                <a:effectLst/>
                <a:latin typeface="+mn-lt"/>
              </a:rPr>
              <a:t>Nucleotides in both DNA and RNA form complementary base pairs:</a:t>
            </a:r>
            <a:r>
              <a:rPr lang="en-US" sz="1800" b="0" dirty="0">
                <a:latin typeface="+mn-lt"/>
              </a:rPr>
              <a:t/>
            </a:r>
            <a:br>
              <a:rPr lang="en-US" sz="1800" b="0" dirty="0">
                <a:latin typeface="+mn-lt"/>
              </a:rPr>
            </a:br>
            <a:r>
              <a:rPr lang="en-US" sz="1800" b="0" i="0" dirty="0">
                <a:effectLst/>
                <a:latin typeface="+mn-lt"/>
              </a:rPr>
              <a:t>C pairs with G</a:t>
            </a:r>
            <a:r>
              <a:rPr lang="en-US" sz="1800" b="0" dirty="0">
                <a:latin typeface="+mn-lt"/>
              </a:rPr>
              <a:t/>
            </a:r>
            <a:br>
              <a:rPr lang="en-US" sz="1800" b="0" dirty="0">
                <a:latin typeface="+mn-lt"/>
              </a:rPr>
            </a:br>
            <a:r>
              <a:rPr lang="en-US" sz="1800" b="0" i="0" dirty="0">
                <a:effectLst/>
                <a:latin typeface="+mn-lt"/>
              </a:rPr>
              <a:t>A pairs with T (DNA) or U (RNA)</a:t>
            </a:r>
            <a:r>
              <a:rPr lang="en-US" sz="1800" b="0" i="0" dirty="0" smtClean="0">
                <a:effectLst/>
                <a:latin typeface="+mn-lt"/>
              </a:rPr>
              <a:t>.</a:t>
            </a:r>
          </a:p>
          <a:p>
            <a:endParaRPr lang="en-US" sz="1800" b="0" dirty="0">
              <a:latin typeface="+mn-lt"/>
            </a:endParaRPr>
          </a:p>
        </p:txBody>
      </p:sp>
      <p:pic>
        <p:nvPicPr>
          <p:cNvPr id="5"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9A014FA-B583-4CD5-881B-AD0835590B24}"/>
              </a:ext>
            </a:extLst>
          </p:cNvPr>
          <p:cNvPicPr>
            <a:picLocks noChangeAspect="1"/>
          </p:cNvPicPr>
          <p:nvPr/>
        </p:nvPicPr>
        <p:blipFill rotWithShape="1">
          <a:blip r:embed="rId2"/>
          <a:srcRect r="2848"/>
          <a:stretch/>
        </p:blipFill>
        <p:spPr>
          <a:xfrm>
            <a:off x="6701014" y="853873"/>
            <a:ext cx="1673462" cy="1502001"/>
          </a:xfrm>
          <a:prstGeom prst="rect">
            <a:avLst/>
          </a:prstGeom>
        </p:spPr>
      </p:pic>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3BCE08-F93A-4758-BAED-1E47899F84D2}"/>
              </a:ext>
            </a:extLst>
          </p:cNvPr>
          <p:cNvPicPr>
            <a:picLocks noChangeAspect="1"/>
          </p:cNvPicPr>
          <p:nvPr/>
        </p:nvPicPr>
        <p:blipFill>
          <a:blip r:embed="rId3"/>
          <a:stretch>
            <a:fillRect/>
          </a:stretch>
        </p:blipFill>
        <p:spPr>
          <a:xfrm>
            <a:off x="4782405" y="4642530"/>
            <a:ext cx="1916508" cy="1582520"/>
          </a:xfrm>
          <a:prstGeom prst="rect">
            <a:avLst/>
          </a:prstGeom>
        </p:spPr>
      </p:pic>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2F1DB533-80CF-43F4-9C48-3C40127F53FA}"/>
              </a:ext>
            </a:extLst>
          </p:cNvPr>
          <p:cNvSpPr txBox="1"/>
          <p:nvPr/>
        </p:nvSpPr>
        <p:spPr>
          <a:xfrm>
            <a:off x="6619288" y="467589"/>
            <a:ext cx="746711" cy="400110"/>
          </a:xfrm>
          <a:prstGeom prst="rect">
            <a:avLst/>
          </a:prstGeom>
          <a:noFill/>
        </p:spPr>
        <p:txBody>
          <a:bodyPr wrap="square" rtlCol="0">
            <a:spAutoFit/>
          </a:bodyPr>
          <a:lstStyle/>
          <a:p>
            <a:r>
              <a:rPr lang="en-US" b="1" dirty="0">
                <a:latin typeface="Lato"/>
              </a:rPr>
              <a:t>DNA</a:t>
            </a:r>
          </a:p>
        </p:txBody>
      </p:sp>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BBBAFC5-A7D0-45D6-BF2D-EAE1700D5867}"/>
              </a:ext>
            </a:extLst>
          </p:cNvPr>
          <p:cNvSpPr txBox="1"/>
          <p:nvPr/>
        </p:nvSpPr>
        <p:spPr>
          <a:xfrm>
            <a:off x="7771071" y="454871"/>
            <a:ext cx="1140837" cy="400110"/>
          </a:xfrm>
          <a:prstGeom prst="rect">
            <a:avLst/>
          </a:prstGeom>
          <a:noFill/>
        </p:spPr>
        <p:txBody>
          <a:bodyPr wrap="square">
            <a:spAutoFit/>
          </a:bodyPr>
          <a:lstStyle/>
          <a:p>
            <a:r>
              <a:rPr lang="en-US" b="1" dirty="0">
                <a:latin typeface="Lato"/>
              </a:rPr>
              <a:t>RNA</a:t>
            </a:r>
          </a:p>
        </p:txBody>
      </p:sp>
      <p:pic>
        <p:nvPicPr>
          <p:cNvPr id="7" name="Pictur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2FE822E-61C4-4CEC-8A8D-A9A854CD3A2B}"/>
              </a:ext>
            </a:extLst>
          </p:cNvPr>
          <p:cNvPicPr>
            <a:picLocks noChangeAspect="1"/>
          </p:cNvPicPr>
          <p:nvPr/>
        </p:nvPicPr>
        <p:blipFill>
          <a:blip r:embed="rId4"/>
          <a:stretch>
            <a:fillRect/>
          </a:stretch>
        </p:blipFill>
        <p:spPr>
          <a:xfrm>
            <a:off x="6519575" y="2728105"/>
            <a:ext cx="1956673" cy="1582520"/>
          </a:xfrm>
          <a:prstGeom prst="rect">
            <a:avLst/>
          </a:prstGeom>
        </p:spPr>
      </p:pic>
      <p:sp>
        <p:nvSpPr>
          <p:cNvPr id="12" name="Rectangle 11"/>
          <p:cNvSpPr/>
          <p:nvPr/>
        </p:nvSpPr>
        <p:spPr>
          <a:xfrm>
            <a:off x="1295400" y="389235"/>
            <a:ext cx="5029200" cy="461665"/>
          </a:xfrm>
          <a:prstGeom prst="rect">
            <a:avLst/>
          </a:prstGeom>
        </p:spPr>
        <p:txBody>
          <a:bodyPr wrap="square">
            <a:spAutoFit/>
          </a:bodyPr>
          <a:lstStyle/>
          <a:p>
            <a:r>
              <a:rPr lang="en-GB" sz="2400" dirty="0" smtClean="0"/>
              <a:t>RNA </a:t>
            </a:r>
            <a:r>
              <a:rPr lang="en-GB" sz="2400" dirty="0" err="1" smtClean="0"/>
              <a:t>vs</a:t>
            </a:r>
            <a:r>
              <a:rPr lang="en-GB" sz="2400" dirty="0" smtClean="0"/>
              <a:t> DNA</a:t>
            </a:r>
            <a:endParaRPr lang="el-GR" sz="2400" dirty="0" smtClean="0"/>
          </a:p>
        </p:txBody>
      </p:sp>
      <p:sp>
        <p:nvSpPr>
          <p:cNvPr id="13" name="TextBox 1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4" name="Straight Connector 1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0335083"/>
      </p:ext>
    </p:extLst>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F7A0095-905D-4DB5-8F7B-395A888BE181}"/>
              </a:ext>
            </a:extLst>
          </p:cNvPr>
          <p:cNvSpPr txBox="1"/>
          <p:nvPr/>
        </p:nvSpPr>
        <p:spPr>
          <a:xfrm>
            <a:off x="667415" y="908274"/>
            <a:ext cx="8095585" cy="3393237"/>
          </a:xfrm>
          <a:prstGeom prst="rect">
            <a:avLst/>
          </a:prstGeom>
          <a:noFill/>
        </p:spPr>
        <p:txBody>
          <a:bodyPr wrap="square">
            <a:spAutoFit/>
          </a:bodyPr>
          <a:lstStyle/>
          <a:p>
            <a:pPr>
              <a:lnSpc>
                <a:spcPct val="150000"/>
              </a:lnSpc>
            </a:pPr>
            <a:r>
              <a:rPr lang="en-US" sz="1800" b="0" i="0" dirty="0" smtClean="0">
                <a:effectLst/>
                <a:latin typeface="+mn-lt"/>
              </a:rPr>
              <a:t>In </a:t>
            </a:r>
            <a:r>
              <a:rPr lang="en-US" sz="1800" b="0" i="0" dirty="0">
                <a:effectLst/>
                <a:latin typeface="+mn-lt"/>
              </a:rPr>
              <a:t>DNA, each base is paired with another along the entire length of two strands.</a:t>
            </a:r>
            <a:r>
              <a:rPr lang="en-US" sz="1800" b="0" dirty="0" smtClean="0">
                <a:latin typeface="+mn-lt"/>
              </a:rPr>
              <a:t/>
            </a:r>
            <a:br>
              <a:rPr lang="en-US" sz="1800" b="0" dirty="0" smtClean="0">
                <a:latin typeface="+mn-lt"/>
              </a:rPr>
            </a:br>
            <a:r>
              <a:rPr lang="en-US" sz="1800" b="0" dirty="0" smtClean="0">
                <a:latin typeface="+mn-lt"/>
              </a:rPr>
              <a:t>I</a:t>
            </a:r>
            <a:r>
              <a:rPr lang="en-US" sz="1800" b="0" i="0" dirty="0" smtClean="0">
                <a:effectLst/>
                <a:latin typeface="+mn-lt"/>
              </a:rPr>
              <a:t>n </a:t>
            </a:r>
            <a:r>
              <a:rPr lang="en-US" sz="1800" b="0" i="0" dirty="0">
                <a:effectLst/>
                <a:latin typeface="+mn-lt"/>
              </a:rPr>
              <a:t>RNA, only some of the bases are paired with their complement, and base-</a:t>
            </a:r>
            <a:r>
              <a:rPr lang="en-US" sz="1800" b="0" i="0" dirty="0" smtClean="0">
                <a:effectLst/>
                <a:latin typeface="+mn-lt"/>
              </a:rPr>
              <a:t>pairing </a:t>
            </a:r>
            <a:r>
              <a:rPr lang="en-US" sz="1800" b="0" dirty="0" smtClean="0">
                <a:latin typeface="+mn-lt"/>
              </a:rPr>
              <a:t>o</a:t>
            </a:r>
            <a:r>
              <a:rPr lang="en-US" sz="1800" b="0" i="0" dirty="0" smtClean="0">
                <a:effectLst/>
                <a:latin typeface="+mn-lt"/>
              </a:rPr>
              <a:t>ccurs</a:t>
            </a:r>
            <a:r>
              <a:rPr lang="en-US" sz="1800" b="0" dirty="0" smtClean="0">
                <a:latin typeface="+mn-lt"/>
              </a:rPr>
              <a:t> </a:t>
            </a:r>
            <a:r>
              <a:rPr lang="en-US" sz="1800" b="0" i="0" dirty="0">
                <a:effectLst/>
                <a:latin typeface="+mn-lt"/>
              </a:rPr>
              <a:t>between nucleotides in the same strand</a:t>
            </a:r>
            <a:r>
              <a:rPr lang="en-US" sz="1800" b="0" i="0" dirty="0" smtClean="0">
                <a:effectLst/>
                <a:latin typeface="+mn-lt"/>
              </a:rPr>
              <a:t>.</a:t>
            </a:r>
          </a:p>
          <a:p>
            <a:pPr>
              <a:lnSpc>
                <a:spcPct val="150000"/>
              </a:lnSpc>
            </a:pPr>
            <a:r>
              <a:rPr lang="en-US" sz="1800" b="0" i="0" dirty="0">
                <a:effectLst/>
                <a:latin typeface="+mn-lt"/>
              </a:rPr>
              <a:t>DNA molecules</a:t>
            </a:r>
            <a:r>
              <a:rPr lang="en-US" sz="1800" b="0" i="0" dirty="0" smtClean="0">
                <a:effectLst/>
                <a:latin typeface="+mn-lt"/>
              </a:rPr>
              <a:t> </a:t>
            </a:r>
            <a:r>
              <a:rPr lang="en-US" sz="1800" b="0" dirty="0" smtClean="0"/>
              <a:t>are huge (typically made up of millions of nucleotides) and </a:t>
            </a:r>
            <a:r>
              <a:rPr lang="en-US" sz="1800" b="0" i="0" dirty="0" smtClean="0">
                <a:effectLst/>
                <a:latin typeface="+mn-lt"/>
              </a:rPr>
              <a:t>have </a:t>
            </a:r>
            <a:r>
              <a:rPr lang="en-US" sz="1800" b="0" i="0" dirty="0">
                <a:effectLst/>
                <a:latin typeface="+mn-lt"/>
              </a:rPr>
              <a:t>a regular, uniform shape</a:t>
            </a:r>
            <a:r>
              <a:rPr lang="en-US" sz="1800" b="0" i="0" dirty="0" smtClean="0">
                <a:effectLst/>
                <a:latin typeface="+mn-lt"/>
              </a:rPr>
              <a:t>.</a:t>
            </a:r>
            <a:r>
              <a:rPr lang="en-US" sz="1800" b="0" dirty="0" smtClean="0">
                <a:latin typeface="+mn-lt"/>
              </a:rPr>
              <a:t/>
            </a:r>
            <a:br>
              <a:rPr lang="en-US" sz="1800" b="0" dirty="0" smtClean="0">
                <a:latin typeface="+mn-lt"/>
              </a:rPr>
            </a:br>
            <a:r>
              <a:rPr lang="en-US" sz="1800" b="0" i="0" dirty="0">
                <a:effectLst/>
                <a:latin typeface="+mn-lt"/>
              </a:rPr>
              <a:t>RNA molecules are much smaller, typically made up of hundreds or a few thousand </a:t>
            </a:r>
            <a:r>
              <a:rPr lang="en-US" sz="1800" b="0" i="0" dirty="0" smtClean="0">
                <a:effectLst/>
                <a:latin typeface="+mn-lt"/>
              </a:rPr>
              <a:t>nucleotides and have </a:t>
            </a:r>
            <a:r>
              <a:rPr lang="en-US" sz="1800" b="0" i="0" dirty="0">
                <a:effectLst/>
                <a:latin typeface="+mn-lt"/>
              </a:rPr>
              <a:t>an irregular, varied shape</a:t>
            </a:r>
            <a:r>
              <a:rPr lang="el-GR" sz="1800" b="0" i="0" dirty="0">
                <a:effectLst/>
                <a:latin typeface="+mn-lt"/>
              </a:rPr>
              <a:t>.</a:t>
            </a:r>
            <a:endParaRPr lang="en-US" sz="1800" b="0" dirty="0">
              <a:latin typeface="+mn-lt"/>
            </a:endParaRPr>
          </a:p>
        </p:txBody>
      </p:sp>
      <p:pic>
        <p:nvPicPr>
          <p:cNvPr id="9" name="Picture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43BCE08-F93A-4758-BAED-1E47899F84D2}"/>
              </a:ext>
            </a:extLst>
          </p:cNvPr>
          <p:cNvPicPr>
            <a:picLocks noChangeAspect="1"/>
          </p:cNvPicPr>
          <p:nvPr/>
        </p:nvPicPr>
        <p:blipFill>
          <a:blip r:embed="rId2"/>
          <a:stretch>
            <a:fillRect/>
          </a:stretch>
        </p:blipFill>
        <p:spPr>
          <a:xfrm>
            <a:off x="2001105" y="4604430"/>
            <a:ext cx="1916508" cy="1582520"/>
          </a:xfrm>
          <a:prstGeom prst="rect">
            <a:avLst/>
          </a:prstGeom>
        </p:spPr>
      </p:pic>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89FA660-7C9B-4AE6-8BDD-E218944250D7}"/>
              </a:ext>
            </a:extLst>
          </p:cNvPr>
          <p:cNvPicPr>
            <a:picLocks noChangeAspect="1"/>
          </p:cNvPicPr>
          <p:nvPr/>
        </p:nvPicPr>
        <p:blipFill>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7">
                    <a14:imgEffect>
                      <a14:brightnessContrast contrast="-51000"/>
                    </a14:imgEffect>
                  </a14:imgLayer>
                </a14:imgProps>
              </a:ext>
            </a:extLst>
          </a:blip>
          <a:stretch>
            <a:fillRect/>
          </a:stretch>
        </p:blipFill>
        <p:spPr>
          <a:xfrm>
            <a:off x="4931845" y="4457700"/>
            <a:ext cx="2479300" cy="1701800"/>
          </a:xfrm>
          <a:prstGeom prst="rect">
            <a:avLst/>
          </a:prstGeom>
        </p:spPr>
      </p:pic>
      <p:sp>
        <p:nvSpPr>
          <p:cNvPr id="12" name="Rectangle 11"/>
          <p:cNvSpPr/>
          <p:nvPr/>
        </p:nvSpPr>
        <p:spPr>
          <a:xfrm>
            <a:off x="3581400" y="376535"/>
            <a:ext cx="2870200" cy="461665"/>
          </a:xfrm>
          <a:prstGeom prst="rect">
            <a:avLst/>
          </a:prstGeom>
        </p:spPr>
        <p:txBody>
          <a:bodyPr wrap="square">
            <a:spAutoFit/>
          </a:bodyPr>
          <a:lstStyle/>
          <a:p>
            <a:r>
              <a:rPr lang="en-GB" sz="2400" dirty="0" smtClean="0"/>
              <a:t>RNA </a:t>
            </a:r>
            <a:r>
              <a:rPr lang="en-GB" sz="2400" dirty="0" err="1" smtClean="0"/>
              <a:t>vs</a:t>
            </a:r>
            <a:r>
              <a:rPr lang="en-GB" sz="2400" dirty="0" smtClean="0"/>
              <a:t> DNA</a:t>
            </a:r>
            <a:endParaRPr lang="el-GR" sz="2400" dirty="0" smtClean="0"/>
          </a:p>
        </p:txBody>
      </p:sp>
      <p:sp>
        <p:nvSpPr>
          <p:cNvPr id="13" name="TextBox 1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4" name="Straight Connector 1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370335083"/>
      </p:ext>
    </p:extLst>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2" descr="281px-AT_DNA_base_pair"/>
          <p:cNvPicPr>
            <a:picLocks noChangeAspect="1" noChangeArrowheads="1"/>
          </p:cNvPicPr>
          <p:nvPr/>
        </p:nvPicPr>
        <p:blipFill>
          <a:blip r:embed="rId2" cstate="print"/>
          <a:srcRect/>
          <a:stretch>
            <a:fillRect/>
          </a:stretch>
        </p:blipFill>
        <p:spPr bwMode="auto">
          <a:xfrm>
            <a:off x="706438" y="271463"/>
            <a:ext cx="2676525" cy="1438275"/>
          </a:xfrm>
          <a:prstGeom prst="rect">
            <a:avLst/>
          </a:prstGeom>
          <a:noFill/>
          <a:ln w="9525">
            <a:noFill/>
            <a:miter lim="800000"/>
            <a:headEnd/>
            <a:tailEnd/>
          </a:ln>
        </p:spPr>
      </p:pic>
      <p:pic>
        <p:nvPicPr>
          <p:cNvPr id="44035" name="Picture 3" descr="281px-GC_DNA_base_pair"/>
          <p:cNvPicPr>
            <a:picLocks noChangeAspect="1" noChangeArrowheads="1"/>
          </p:cNvPicPr>
          <p:nvPr/>
        </p:nvPicPr>
        <p:blipFill>
          <a:blip r:embed="rId3" cstate="print"/>
          <a:srcRect/>
          <a:stretch>
            <a:fillRect/>
          </a:stretch>
        </p:blipFill>
        <p:spPr bwMode="auto">
          <a:xfrm>
            <a:off x="681038" y="1697038"/>
            <a:ext cx="2676525" cy="1685925"/>
          </a:xfrm>
          <a:prstGeom prst="rect">
            <a:avLst/>
          </a:prstGeom>
          <a:noFill/>
          <a:ln w="9525">
            <a:noFill/>
            <a:miter lim="800000"/>
            <a:headEnd/>
            <a:tailEnd/>
          </a:ln>
        </p:spPr>
      </p:pic>
      <p:pic>
        <p:nvPicPr>
          <p:cNvPr id="44036" name="Picture 4" descr="350px-NA-comparedto-DNA_thymineAndUracilCorrected"/>
          <p:cNvPicPr>
            <a:picLocks noChangeAspect="1" noChangeArrowheads="1"/>
          </p:cNvPicPr>
          <p:nvPr/>
        </p:nvPicPr>
        <p:blipFill>
          <a:blip r:embed="rId4" cstate="print"/>
          <a:srcRect/>
          <a:stretch>
            <a:fillRect/>
          </a:stretch>
        </p:blipFill>
        <p:spPr bwMode="auto">
          <a:xfrm>
            <a:off x="3819525" y="849313"/>
            <a:ext cx="4997450" cy="5068887"/>
          </a:xfrm>
          <a:prstGeom prst="rect">
            <a:avLst/>
          </a:prstGeom>
          <a:noFill/>
          <a:ln w="9525">
            <a:noFill/>
            <a:miter lim="800000"/>
            <a:headEnd/>
            <a:tailEnd/>
          </a:ln>
        </p:spPr>
      </p:pic>
      <p:pic>
        <p:nvPicPr>
          <p:cNvPr id="44037" name="Picture 5" descr="150px-Ribofuranose-2D-skeletal"/>
          <p:cNvPicPr>
            <a:picLocks noChangeAspect="1" noChangeArrowheads="1"/>
          </p:cNvPicPr>
          <p:nvPr/>
        </p:nvPicPr>
        <p:blipFill>
          <a:blip r:embed="rId5" cstate="print"/>
          <a:srcRect/>
          <a:stretch>
            <a:fillRect/>
          </a:stretch>
        </p:blipFill>
        <p:spPr bwMode="auto">
          <a:xfrm>
            <a:off x="479425" y="3743325"/>
            <a:ext cx="1428750" cy="1047750"/>
          </a:xfrm>
          <a:prstGeom prst="rect">
            <a:avLst/>
          </a:prstGeom>
          <a:noFill/>
          <a:ln w="9525">
            <a:noFill/>
            <a:miter lim="800000"/>
            <a:headEnd/>
            <a:tailEnd/>
          </a:ln>
        </p:spPr>
      </p:pic>
      <p:pic>
        <p:nvPicPr>
          <p:cNvPr id="44038" name="Picture 6" descr="Desoxyribose"/>
          <p:cNvPicPr>
            <a:picLocks noChangeAspect="1" noChangeArrowheads="1"/>
          </p:cNvPicPr>
          <p:nvPr/>
        </p:nvPicPr>
        <p:blipFill>
          <a:blip r:embed="rId6" cstate="print"/>
          <a:srcRect/>
          <a:stretch>
            <a:fillRect/>
          </a:stretch>
        </p:blipFill>
        <p:spPr bwMode="auto">
          <a:xfrm>
            <a:off x="495300" y="5232400"/>
            <a:ext cx="1371600" cy="1143000"/>
          </a:xfrm>
          <a:prstGeom prst="rect">
            <a:avLst/>
          </a:prstGeom>
          <a:noFill/>
          <a:ln w="9525">
            <a:noFill/>
            <a:miter lim="800000"/>
            <a:headEnd/>
            <a:tailEnd/>
          </a:ln>
        </p:spPr>
      </p:pic>
      <p:sp>
        <p:nvSpPr>
          <p:cNvPr id="44039" name="Text Box 7"/>
          <p:cNvSpPr txBox="1">
            <a:spLocks noChangeArrowheads="1"/>
          </p:cNvSpPr>
          <p:nvPr/>
        </p:nvSpPr>
        <p:spPr bwMode="auto">
          <a:xfrm>
            <a:off x="1838325" y="4252913"/>
            <a:ext cx="806450" cy="366712"/>
          </a:xfrm>
          <a:prstGeom prst="rect">
            <a:avLst/>
          </a:prstGeom>
          <a:noFill/>
          <a:ln w="9525">
            <a:noFill/>
            <a:miter lim="800000"/>
            <a:headEnd/>
            <a:tailEnd/>
          </a:ln>
        </p:spPr>
        <p:txBody>
          <a:bodyPr wrap="none">
            <a:spAutoFit/>
          </a:bodyPr>
          <a:lstStyle/>
          <a:p>
            <a:r>
              <a:rPr lang="en-US">
                <a:solidFill>
                  <a:srgbClr val="3366FF"/>
                </a:solidFill>
              </a:rPr>
              <a:t>ribose</a:t>
            </a:r>
            <a:endParaRPr lang="el-GR">
              <a:solidFill>
                <a:srgbClr val="3366FF"/>
              </a:solidFill>
            </a:endParaRPr>
          </a:p>
        </p:txBody>
      </p:sp>
      <p:sp>
        <p:nvSpPr>
          <p:cNvPr id="44040" name="Text Box 8"/>
          <p:cNvSpPr txBox="1">
            <a:spLocks noChangeArrowheads="1"/>
          </p:cNvSpPr>
          <p:nvPr/>
        </p:nvSpPr>
        <p:spPr bwMode="auto">
          <a:xfrm>
            <a:off x="1812925" y="5637213"/>
            <a:ext cx="1416050" cy="366712"/>
          </a:xfrm>
          <a:prstGeom prst="rect">
            <a:avLst/>
          </a:prstGeom>
          <a:noFill/>
          <a:ln w="9525">
            <a:noFill/>
            <a:miter lim="800000"/>
            <a:headEnd/>
            <a:tailEnd/>
          </a:ln>
        </p:spPr>
        <p:txBody>
          <a:bodyPr wrap="none">
            <a:spAutoFit/>
          </a:bodyPr>
          <a:lstStyle/>
          <a:p>
            <a:r>
              <a:rPr lang="en-US">
                <a:solidFill>
                  <a:srgbClr val="3366FF"/>
                </a:solidFill>
              </a:rPr>
              <a:t>deoxyribose</a:t>
            </a:r>
            <a:endParaRPr lang="el-GR">
              <a:solidFill>
                <a:srgbClr val="3366FF"/>
              </a:solidFill>
            </a:endParaRP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Rectangle 11"/>
          <p:cNvSpPr/>
          <p:nvPr/>
        </p:nvSpPr>
        <p:spPr>
          <a:xfrm>
            <a:off x="5092700" y="211435"/>
            <a:ext cx="2565400" cy="461665"/>
          </a:xfrm>
          <a:prstGeom prst="rect">
            <a:avLst/>
          </a:prstGeom>
        </p:spPr>
        <p:txBody>
          <a:bodyPr wrap="square">
            <a:spAutoFit/>
          </a:bodyPr>
          <a:lstStyle/>
          <a:p>
            <a:r>
              <a:rPr lang="en-GB" sz="2400" dirty="0" smtClean="0"/>
              <a:t>RNA </a:t>
            </a:r>
            <a:r>
              <a:rPr lang="en-GB" sz="2400" dirty="0" err="1" smtClean="0"/>
              <a:t>vs</a:t>
            </a:r>
            <a:r>
              <a:rPr lang="en-GB" sz="2400" dirty="0" smtClean="0"/>
              <a:t> DNA</a:t>
            </a:r>
            <a:endParaRPr lang="el-GR" sz="2400" dirty="0" smtClean="0"/>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6B3EDD2-D996-4C4B-AEE8-3906533D6F84}"/>
              </a:ext>
            </a:extLst>
          </p:cNvPr>
          <p:cNvSpPr txBox="1"/>
          <p:nvPr/>
        </p:nvSpPr>
        <p:spPr>
          <a:xfrm>
            <a:off x="734939" y="1298654"/>
            <a:ext cx="7901061" cy="2146742"/>
          </a:xfrm>
          <a:prstGeom prst="rect">
            <a:avLst/>
          </a:prstGeom>
          <a:noFill/>
        </p:spPr>
        <p:txBody>
          <a:bodyPr wrap="square">
            <a:spAutoFit/>
          </a:bodyPr>
          <a:lstStyle/>
          <a:p>
            <a:pPr algn="l">
              <a:lnSpc>
                <a:spcPct val="150000"/>
              </a:lnSpc>
            </a:pPr>
            <a:endParaRPr lang="en-US" sz="1800" i="1" dirty="0" smtClean="0">
              <a:latin typeface="+mn-lt"/>
            </a:endParaRPr>
          </a:p>
          <a:p>
            <a:pPr algn="just">
              <a:lnSpc>
                <a:spcPct val="150000"/>
              </a:lnSpc>
            </a:pPr>
            <a:r>
              <a:rPr lang="en-US" sz="1800" b="0" i="0" dirty="0">
                <a:effectLst/>
                <a:latin typeface="+mn-lt"/>
              </a:rPr>
              <a:t>Most organisms use DNA to store genetic information.</a:t>
            </a:r>
            <a:r>
              <a:rPr lang="en-US" sz="1800" b="0" i="0" dirty="0" smtClean="0">
                <a:effectLst/>
                <a:latin typeface="+mn-lt"/>
              </a:rPr>
              <a:t> </a:t>
            </a:r>
          </a:p>
          <a:p>
            <a:pPr algn="just">
              <a:lnSpc>
                <a:spcPct val="150000"/>
              </a:lnSpc>
            </a:pPr>
            <a:r>
              <a:rPr lang="en-US" sz="1800" b="0" i="0" dirty="0">
                <a:effectLst/>
                <a:latin typeface="+mn-lt"/>
              </a:rPr>
              <a:t>But some viruses,</a:t>
            </a:r>
            <a:r>
              <a:rPr lang="en-US" sz="1800" b="0" i="0" dirty="0" smtClean="0">
                <a:effectLst/>
                <a:latin typeface="+mn-lt"/>
              </a:rPr>
              <a:t> the </a:t>
            </a:r>
            <a:r>
              <a:rPr lang="en-US" sz="1800" dirty="0" smtClean="0">
                <a:latin typeface="+mn-lt"/>
              </a:rPr>
              <a:t>retroviruses, </a:t>
            </a:r>
            <a:r>
              <a:rPr lang="en-US" sz="1800" b="0" dirty="0" smtClean="0">
                <a:latin typeface="+mn-lt"/>
              </a:rPr>
              <a:t>such as</a:t>
            </a:r>
            <a:r>
              <a:rPr lang="en-US" sz="1800" b="0" i="0" dirty="0" smtClean="0">
                <a:effectLst/>
                <a:latin typeface="+mn-lt"/>
              </a:rPr>
              <a:t> </a:t>
            </a:r>
            <a:r>
              <a:rPr lang="en-US" sz="1800" b="0" i="0" dirty="0">
                <a:effectLst/>
                <a:latin typeface="+mn-lt"/>
              </a:rPr>
              <a:t>HIV</a:t>
            </a:r>
            <a:r>
              <a:rPr lang="en-US" sz="1800" b="0" i="0" dirty="0" smtClean="0">
                <a:effectLst/>
                <a:latin typeface="+mn-lt"/>
              </a:rPr>
              <a:t>, </a:t>
            </a:r>
            <a:r>
              <a:rPr lang="en-US" sz="1800" b="1" i="0" dirty="0">
                <a:effectLst/>
                <a:latin typeface="+mn-lt"/>
              </a:rPr>
              <a:t>use RNA to carry genetic information</a:t>
            </a:r>
            <a:r>
              <a:rPr lang="en-US" sz="1800" b="1" i="0" dirty="0" smtClean="0">
                <a:effectLst/>
                <a:latin typeface="+mn-lt"/>
              </a:rPr>
              <a:t>.</a:t>
            </a:r>
            <a:endParaRPr lang="en-US" sz="1800" b="0" i="1" dirty="0" smtClean="0">
              <a:effectLst/>
              <a:latin typeface="+mn-lt"/>
            </a:endParaRPr>
          </a:p>
          <a:p>
            <a:pPr algn="l">
              <a:lnSpc>
                <a:spcPct val="150000"/>
              </a:lnSpc>
            </a:pPr>
            <a:endParaRPr lang="en-US" sz="1800" b="0" i="1" dirty="0">
              <a:effectLst/>
              <a:latin typeface="+mn-lt"/>
            </a:endParaRPr>
          </a:p>
        </p:txBody>
      </p:sp>
      <p:pic>
        <p:nvPicPr>
          <p:cNvPr id="8" name="Picture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4C5FDF9-BDA4-4160-9470-B91DCB81CCBA}"/>
              </a:ext>
            </a:extLst>
          </p:cNvPr>
          <p:cNvPicPr>
            <a:picLocks noChangeAspect="1"/>
          </p:cNvPicPr>
          <p:nvPr/>
        </p:nvPicPr>
        <p:blipFill rotWithShape="1">
          <a:blip r:embed="rId2"/>
          <a:srcRect t="14564"/>
          <a:stretch/>
        </p:blipFill>
        <p:spPr>
          <a:xfrm>
            <a:off x="4572000" y="2832335"/>
            <a:ext cx="3453961" cy="3047765"/>
          </a:xfrm>
          <a:prstGeom prst="rect">
            <a:avLst/>
          </a:prstGeom>
        </p:spPr>
      </p:pic>
      <p:sp>
        <p:nvSpPr>
          <p:cNvPr id="9" name="Rectangle 8"/>
          <p:cNvSpPr/>
          <p:nvPr/>
        </p:nvSpPr>
        <p:spPr>
          <a:xfrm>
            <a:off x="1600200" y="516235"/>
            <a:ext cx="6057900" cy="461665"/>
          </a:xfrm>
          <a:prstGeom prst="rect">
            <a:avLst/>
          </a:prstGeom>
        </p:spPr>
        <p:txBody>
          <a:bodyPr wrap="square">
            <a:spAutoFit/>
          </a:bodyPr>
          <a:lstStyle/>
          <a:p>
            <a:r>
              <a:rPr lang="en-GB" sz="2400" dirty="0" smtClean="0"/>
              <a:t>RNA can carry genetic information</a:t>
            </a:r>
            <a:endParaRPr lang="el-GR" sz="2400" dirty="0" smtClean="0"/>
          </a:p>
        </p:txBody>
      </p:sp>
      <p:sp>
        <p:nvSpPr>
          <p:cNvPr id="11" name="Rectangle 10"/>
          <p:cNvSpPr/>
          <p:nvPr/>
        </p:nvSpPr>
        <p:spPr>
          <a:xfrm>
            <a:off x="1155380" y="3241645"/>
            <a:ext cx="3147391" cy="369332"/>
          </a:xfrm>
          <a:prstGeom prst="rect">
            <a:avLst/>
          </a:prstGeom>
        </p:spPr>
        <p:txBody>
          <a:bodyPr wrap="none">
            <a:spAutoFit/>
          </a:bodyPr>
          <a:lstStyle/>
          <a:p>
            <a:r>
              <a:rPr lang="en-US" sz="1800" dirty="0" smtClean="0">
                <a:latin typeface="+mn-lt"/>
              </a:rPr>
              <a:t>Beyond the Central Dogma</a:t>
            </a:r>
            <a:endParaRPr lang="en-US" sz="1800" dirty="0">
              <a:latin typeface="+mn-lt"/>
            </a:endParaRPr>
          </a:p>
        </p:txBody>
      </p:sp>
      <p:pic>
        <p:nvPicPr>
          <p:cNvPr id="13" name="Picture 4" descr="599px-CDMB2"/>
          <p:cNvPicPr>
            <a:picLocks noChangeAspect="1" noChangeArrowheads="1"/>
          </p:cNvPicPr>
          <p:nvPr/>
        </p:nvPicPr>
        <p:blipFill>
          <a:blip r:embed="rId3" cstate="print"/>
          <a:srcRect/>
          <a:stretch>
            <a:fillRect/>
          </a:stretch>
        </p:blipFill>
        <p:spPr bwMode="auto">
          <a:xfrm>
            <a:off x="1354772" y="3638348"/>
            <a:ext cx="2340928" cy="2344836"/>
          </a:xfrm>
          <a:prstGeom prst="rect">
            <a:avLst/>
          </a:prstGeom>
          <a:noFill/>
          <a:ln w="9525">
            <a:noFill/>
            <a:miter lim="800000"/>
            <a:headEnd/>
            <a:tailEnd/>
          </a:ln>
        </p:spPr>
      </p:pic>
      <p:sp>
        <p:nvSpPr>
          <p:cNvPr id="14" name="TextBox 1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5" name="Straight Connector 1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8999256"/>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2692400" y="313035"/>
            <a:ext cx="3505200" cy="461665"/>
          </a:xfrm>
          <a:prstGeom prst="rect">
            <a:avLst/>
          </a:prstGeom>
        </p:spPr>
        <p:txBody>
          <a:bodyPr wrap="square">
            <a:spAutoFit/>
          </a:bodyPr>
          <a:lstStyle/>
          <a:p>
            <a:r>
              <a:rPr lang="en-GB" sz="2400" dirty="0" smtClean="0"/>
              <a:t>RNA </a:t>
            </a:r>
            <a:r>
              <a:rPr lang="en-US" sz="2400" dirty="0" smtClean="0"/>
              <a:t>–</a:t>
            </a:r>
            <a:r>
              <a:rPr lang="en-GB" sz="2400" dirty="0" smtClean="0"/>
              <a:t> other functions</a:t>
            </a:r>
            <a:endParaRPr lang="el-GR" sz="2400" dirty="0" smtClean="0"/>
          </a:p>
        </p:txBody>
      </p:sp>
      <p:sp>
        <p:nvSpPr>
          <p:cNvPr id="14" name="TextBox 1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5" name="Straight Connector 1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a:xfrm>
            <a:off x="673100" y="889030"/>
            <a:ext cx="7543800" cy="5847756"/>
          </a:xfrm>
          <a:prstGeom prst="rect">
            <a:avLst/>
          </a:prstGeom>
        </p:spPr>
        <p:txBody>
          <a:bodyPr wrap="square">
            <a:spAutoFit/>
          </a:bodyPr>
          <a:lstStyle/>
          <a:p>
            <a:r>
              <a:rPr lang="en-US" sz="1800" dirty="0" smtClean="0">
                <a:latin typeface="+mn-lt"/>
              </a:rPr>
              <a:t>RNA Can Build and Break Molecules</a:t>
            </a:r>
            <a:endParaRPr lang="en-US" sz="1800" b="0" dirty="0" smtClean="0">
              <a:latin typeface="+mn-lt"/>
            </a:endParaRPr>
          </a:p>
          <a:p>
            <a:r>
              <a:rPr lang="en-US" sz="1800" b="0" dirty="0" smtClean="0">
                <a:latin typeface="+mn-lt"/>
              </a:rPr>
              <a:t>Enzymes are catalysts: they build and break down molecules at a rate quick enough to sustain life. Besides proteins, some RNA molecules can be enzymes too, the so-called </a:t>
            </a:r>
            <a:r>
              <a:rPr lang="en-US" sz="1800" dirty="0" err="1" smtClean="0">
                <a:latin typeface="+mn-lt"/>
              </a:rPr>
              <a:t>ribozymes</a:t>
            </a:r>
            <a:r>
              <a:rPr lang="en-US" sz="1800" dirty="0" smtClean="0">
                <a:latin typeface="+mn-lt"/>
              </a:rPr>
              <a:t>.</a:t>
            </a:r>
          </a:p>
          <a:p>
            <a:pPr algn="just"/>
            <a:r>
              <a:rPr lang="en-US" sz="1800" b="0" dirty="0" smtClean="0">
                <a:latin typeface="+mn-lt"/>
              </a:rPr>
              <a:t>In the ribosome, RNA joins amino acids together, allowing cells to build proteins. Some</a:t>
            </a:r>
            <a:r>
              <a:rPr lang="en-US" sz="1800" dirty="0" smtClean="0">
                <a:latin typeface="+mn-lt"/>
              </a:rPr>
              <a:t> mRNA </a:t>
            </a:r>
            <a:r>
              <a:rPr lang="en-US" sz="1800" b="0" dirty="0" smtClean="0">
                <a:latin typeface="+mn-lt"/>
              </a:rPr>
              <a:t>molecules contain </a:t>
            </a:r>
            <a:r>
              <a:rPr lang="en-US" sz="1800" dirty="0" smtClean="0">
                <a:latin typeface="+mn-lt"/>
              </a:rPr>
              <a:t>self-splicing </a:t>
            </a:r>
            <a:r>
              <a:rPr lang="en-US" sz="1800" dirty="0" err="1" smtClean="0">
                <a:latin typeface="+mn-lt"/>
              </a:rPr>
              <a:t>introns</a:t>
            </a:r>
            <a:r>
              <a:rPr lang="en-US" sz="1800" b="0" dirty="0" smtClean="0">
                <a:latin typeface="+mn-lt"/>
              </a:rPr>
              <a:t>, which can break and rejoin the mRNA strand. (</a:t>
            </a:r>
            <a:r>
              <a:rPr lang="en-US" sz="1800" dirty="0" smtClean="0">
                <a:latin typeface="+mn-lt"/>
              </a:rPr>
              <a:t>Self-splicing</a:t>
            </a:r>
            <a:r>
              <a:rPr lang="en-US" sz="1800" b="0" dirty="0" smtClean="0">
                <a:latin typeface="+mn-lt"/>
              </a:rPr>
              <a:t> occurs for rare </a:t>
            </a:r>
            <a:r>
              <a:rPr lang="en-US" sz="1800" b="0" dirty="0" err="1" smtClean="0">
                <a:latin typeface="+mn-lt"/>
              </a:rPr>
              <a:t>introns</a:t>
            </a:r>
            <a:r>
              <a:rPr lang="en-US" sz="1800" b="0" dirty="0" smtClean="0">
                <a:latin typeface="+mn-lt"/>
              </a:rPr>
              <a:t> that form a ribozyme, performing the functions of the </a:t>
            </a:r>
            <a:r>
              <a:rPr lang="en-US" sz="1800" b="0" dirty="0" err="1" smtClean="0">
                <a:latin typeface="+mn-lt"/>
              </a:rPr>
              <a:t>spliceosome</a:t>
            </a:r>
            <a:r>
              <a:rPr lang="en-US" sz="1800" b="0" dirty="0" smtClean="0">
                <a:latin typeface="+mn-lt"/>
              </a:rPr>
              <a:t> by RNA alone). </a:t>
            </a:r>
            <a:r>
              <a:rPr lang="en-US" sz="1800" dirty="0" smtClean="0">
                <a:latin typeface="+mn-lt"/>
              </a:rPr>
              <a:t>A</a:t>
            </a:r>
            <a:r>
              <a:rPr lang="en-US" sz="1800" b="0" dirty="0" smtClean="0">
                <a:latin typeface="+mn-lt"/>
              </a:rPr>
              <a:t> </a:t>
            </a:r>
            <a:r>
              <a:rPr lang="en-US" sz="1800" b="0" dirty="0" err="1" smtClean="0">
                <a:latin typeface="+mn-lt"/>
              </a:rPr>
              <a:t>ribozyme</a:t>
            </a:r>
            <a:r>
              <a:rPr lang="en-US" sz="1800" b="0" dirty="0" smtClean="0">
                <a:latin typeface="+mn-lt"/>
              </a:rPr>
              <a:t> in the </a:t>
            </a:r>
            <a:r>
              <a:rPr lang="en-US" sz="1800" dirty="0" err="1" smtClean="0">
                <a:latin typeface="+mn-lt"/>
              </a:rPr>
              <a:t>RNAse</a:t>
            </a:r>
            <a:r>
              <a:rPr lang="en-US" sz="1800" dirty="0" smtClean="0">
                <a:latin typeface="+mn-lt"/>
              </a:rPr>
              <a:t> P</a:t>
            </a:r>
            <a:r>
              <a:rPr lang="en-US" sz="1800" b="0" dirty="0" smtClean="0">
                <a:latin typeface="+mn-lt"/>
              </a:rPr>
              <a:t> complex activates </a:t>
            </a:r>
            <a:r>
              <a:rPr lang="en-US" sz="1800" dirty="0" err="1" smtClean="0">
                <a:latin typeface="+mn-lt"/>
              </a:rPr>
              <a:t>tRNA</a:t>
            </a:r>
            <a:r>
              <a:rPr lang="en-US" sz="1800" dirty="0" smtClean="0">
                <a:latin typeface="+mn-lt"/>
              </a:rPr>
              <a:t> molecules </a:t>
            </a:r>
            <a:r>
              <a:rPr lang="en-US" sz="1800" b="0" dirty="0" smtClean="0">
                <a:latin typeface="+mn-lt"/>
              </a:rPr>
              <a:t>by clipping off their ends.</a:t>
            </a:r>
          </a:p>
          <a:p>
            <a:pPr algn="just"/>
            <a:endParaRPr lang="en-US" sz="1800" b="0" dirty="0" smtClean="0">
              <a:latin typeface="+mn-lt"/>
            </a:endParaRPr>
          </a:p>
          <a:p>
            <a:pPr algn="just"/>
            <a:r>
              <a:rPr lang="en-US" sz="1800" dirty="0" smtClean="0">
                <a:latin typeface="+mn-lt"/>
              </a:rPr>
              <a:t>RNA Can Silence Genes (especially viral genome)</a:t>
            </a:r>
          </a:p>
          <a:p>
            <a:pPr algn="just"/>
            <a:r>
              <a:rPr lang="en-US" sz="1800" b="0" dirty="0" smtClean="0">
                <a:latin typeface="+mn-lt"/>
              </a:rPr>
              <a:t>Some RNA molecules can silence specific genes, turning off the production of proteins that are not needed at a certain place or time by </a:t>
            </a:r>
            <a:r>
              <a:rPr lang="en-US" sz="1800" b="0" dirty="0" err="1" smtClean="0">
                <a:latin typeface="+mn-lt"/>
              </a:rPr>
              <a:t>recognizin</a:t>
            </a:r>
            <a:r>
              <a:rPr lang="en-US" sz="1800" b="0" dirty="0" smtClean="0">
                <a:latin typeface="+mn-lt"/>
              </a:rPr>
              <a:t> specific sequences through complementary base-pairing. </a:t>
            </a:r>
          </a:p>
          <a:p>
            <a:pPr algn="just"/>
            <a:r>
              <a:rPr lang="en-US" sz="1800" b="0" dirty="0" smtClean="0">
                <a:latin typeface="+mn-lt"/>
              </a:rPr>
              <a:t>RNA interference is a natural process that cells evolved to destroy RNA-based viruses. Cellular machinery identifies and cuts double-stranded RNA molecules. Then it uses the fragments to find longer complementary RNA strands, which then destroys.</a:t>
            </a:r>
            <a:endParaRPr lang="en-US" sz="1800" dirty="0" smtClean="0">
              <a:latin typeface="+mn-lt"/>
            </a:endParaRPr>
          </a:p>
          <a:p>
            <a:pPr algn="just"/>
            <a:endParaRPr lang="en-US" sz="1400" b="0" dirty="0" smtClean="0">
              <a:latin typeface="+mn-lt"/>
            </a:endParaRPr>
          </a:p>
          <a:p>
            <a:endParaRPr lang="en-US" sz="1800" b="0" dirty="0" smtClean="0">
              <a:latin typeface="+mn-l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56899925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92ACCB7-F1D6-4548-82B0-9D0365B0BF53}"/>
              </a:ext>
            </a:extLst>
          </p:cNvPr>
          <p:cNvSpPr txBox="1"/>
          <p:nvPr/>
        </p:nvSpPr>
        <p:spPr>
          <a:xfrm>
            <a:off x="787400" y="3573792"/>
            <a:ext cx="7886700" cy="2585323"/>
          </a:xfrm>
          <a:prstGeom prst="rect">
            <a:avLst/>
          </a:prstGeom>
          <a:noFill/>
        </p:spPr>
        <p:txBody>
          <a:bodyPr wrap="square">
            <a:spAutoFit/>
          </a:bodyPr>
          <a:lstStyle/>
          <a:p>
            <a:pPr algn="just"/>
            <a:r>
              <a:rPr lang="en-US" sz="1800" b="0" i="0" dirty="0">
                <a:effectLst/>
                <a:latin typeface="+mn-lt"/>
              </a:rPr>
              <a:t>RNA duplication can result in</a:t>
            </a:r>
          </a:p>
          <a:p>
            <a:pPr algn="just"/>
            <a:r>
              <a:rPr lang="en-US" sz="1800" b="0" i="0" dirty="0">
                <a:effectLst/>
                <a:latin typeface="+mn-lt"/>
              </a:rPr>
              <a:t>-&gt; multiple secondary structures that retain elements of the original architecture, and thereby maintain or increase the activity of the RNA. </a:t>
            </a:r>
          </a:p>
          <a:p>
            <a:pPr algn="just"/>
            <a:r>
              <a:rPr lang="en-US" sz="1800" b="0" i="0" dirty="0">
                <a:effectLst/>
                <a:latin typeface="+mn-lt"/>
              </a:rPr>
              <a:t>-&gt; structures that disrupt the original functional element and likely result in a non-functional structure. </a:t>
            </a:r>
          </a:p>
          <a:p>
            <a:pPr algn="just"/>
            <a:endParaRPr lang="en-US" sz="1800" dirty="0">
              <a:latin typeface="+mn-lt"/>
            </a:endParaRPr>
          </a:p>
          <a:p>
            <a:pPr algn="just"/>
            <a:r>
              <a:rPr lang="en-US" sz="1800" b="0" i="0" dirty="0">
                <a:effectLst/>
                <a:latin typeface="+mn-lt"/>
              </a:rPr>
              <a:t>The potential to form completely different secondary structures that preserve the original functional element, suggests that sequence duplication may be a potent mechanism for the evolution of novel structures. </a:t>
            </a:r>
          </a:p>
        </p:txBody>
      </p:sp>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50B1AFD-F1BA-4DE7-A5B4-9019A8AF5AB5}"/>
              </a:ext>
            </a:extLst>
          </p:cNvPr>
          <p:cNvPicPr>
            <a:picLocks noChangeAspect="1"/>
          </p:cNvPicPr>
          <p:nvPr/>
        </p:nvPicPr>
        <p:blipFill>
          <a:blip r:embed="rId3"/>
          <a:stretch>
            <a:fillRect/>
          </a:stretch>
        </p:blipFill>
        <p:spPr>
          <a:xfrm>
            <a:off x="3098800" y="855208"/>
            <a:ext cx="5295900" cy="2578242"/>
          </a:xfrm>
          <a:prstGeom prst="rect">
            <a:avLst/>
          </a:prstGeom>
        </p:spPr>
      </p:pic>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11C0F11-5632-4A0B-BEA8-CB18F101D1D3}"/>
              </a:ext>
            </a:extLst>
          </p:cNvPr>
          <p:cNvSpPr txBox="1"/>
          <p:nvPr/>
        </p:nvSpPr>
        <p:spPr>
          <a:xfrm>
            <a:off x="1096963" y="646697"/>
            <a:ext cx="4457700" cy="461665"/>
          </a:xfrm>
          <a:prstGeom prst="rect">
            <a:avLst/>
          </a:prstGeom>
          <a:noFill/>
        </p:spPr>
        <p:txBody>
          <a:bodyPr wrap="square" rtlCol="0">
            <a:spAutoFit/>
          </a:bodyPr>
          <a:lstStyle/>
          <a:p>
            <a:pPr algn="ctr"/>
            <a:r>
              <a:rPr lang="en-US" sz="2400" b="1" dirty="0">
                <a:latin typeface="+mn-lt"/>
              </a:rPr>
              <a:t>RNA duplication </a:t>
            </a:r>
            <a:r>
              <a:rPr lang="en-US" sz="2400" b="1" dirty="0" smtClean="0">
                <a:latin typeface="+mn-lt"/>
              </a:rPr>
              <a:t>events</a:t>
            </a:r>
            <a:endParaRPr lang="en-US" sz="2400" b="1" dirty="0">
              <a:latin typeface="+mn-l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8099775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EE36957-C3C3-49B8-83FA-B6822407EA5E}"/>
              </a:ext>
            </a:extLst>
          </p:cNvPr>
          <p:cNvSpPr txBox="1"/>
          <p:nvPr/>
        </p:nvSpPr>
        <p:spPr>
          <a:xfrm>
            <a:off x="363936" y="659351"/>
            <a:ext cx="8487964" cy="5909311"/>
          </a:xfrm>
          <a:prstGeom prst="rect">
            <a:avLst/>
          </a:prstGeom>
          <a:noFill/>
        </p:spPr>
        <p:txBody>
          <a:bodyPr wrap="square">
            <a:spAutoFit/>
          </a:bodyPr>
          <a:lstStyle/>
          <a:p>
            <a:r>
              <a:rPr lang="en-US" sz="1800" dirty="0">
                <a:effectLst/>
                <a:latin typeface="+mn-lt"/>
              </a:rPr>
              <a:t>RNA Protects the Genome</a:t>
            </a:r>
          </a:p>
          <a:p>
            <a:r>
              <a:rPr lang="en-US" sz="1800" b="0" dirty="0">
                <a:effectLst/>
                <a:latin typeface="+mn-lt"/>
              </a:rPr>
              <a:t>Some RNAs silence harmful DNA sequences that sit in our genomes as relics of our evolutionary past. Transposons ("jumping genes") and the genes of infecting viruses continue to be passed from parent to offspring. RNAs inactivate viral genes and transposons.</a:t>
            </a:r>
          </a:p>
          <a:p>
            <a:endParaRPr lang="en-US" sz="1800" b="0" dirty="0">
              <a:latin typeface="+mn-lt"/>
            </a:endParaRPr>
          </a:p>
          <a:p>
            <a:r>
              <a:rPr lang="en-US" sz="1800" dirty="0">
                <a:effectLst/>
                <a:latin typeface="+mn-lt"/>
              </a:rPr>
              <a:t>RNA Can Fine-Tune Protein Production</a:t>
            </a:r>
          </a:p>
          <a:p>
            <a:r>
              <a:rPr lang="en-US" sz="1800" b="0" dirty="0">
                <a:effectLst/>
                <a:latin typeface="+mn-lt"/>
              </a:rPr>
              <a:t>A variety of RNA molecules help the cell to fine-tune when, where, and how much </a:t>
            </a:r>
          </a:p>
          <a:p>
            <a:r>
              <a:rPr lang="en-US" sz="1800" b="0" dirty="0">
                <a:effectLst/>
                <a:latin typeface="+mn-lt"/>
              </a:rPr>
              <a:t>of a particular mRNA molecule</a:t>
            </a:r>
            <a:r>
              <a:rPr lang="en-US" sz="1800" b="0" dirty="0">
                <a:latin typeface="+mn-lt"/>
              </a:rPr>
              <a:t>. </a:t>
            </a:r>
            <a:r>
              <a:rPr lang="en-US" sz="1800" b="0" dirty="0">
                <a:effectLst/>
                <a:latin typeface="+mn-lt"/>
              </a:rPr>
              <a:t>Regulatory RNAs can act on just about every step of the protein-production process. Some RNAs (called </a:t>
            </a:r>
            <a:r>
              <a:rPr lang="en-US" sz="1800" b="0" dirty="0" err="1">
                <a:effectLst/>
                <a:latin typeface="+mn-lt"/>
              </a:rPr>
              <a:t>riboregulators</a:t>
            </a:r>
            <a:r>
              <a:rPr lang="en-US" sz="1800" b="0" dirty="0">
                <a:effectLst/>
                <a:latin typeface="+mn-lt"/>
              </a:rPr>
              <a:t>) bind DNA switches to turn genes on and off. Others interact directly with mRNA molecules to alter splicing, protect mRNA from harm, or cut it to pieces.</a:t>
            </a:r>
          </a:p>
          <a:p>
            <a:endParaRPr lang="en-US" sz="1800" dirty="0">
              <a:effectLst/>
              <a:latin typeface="+mn-lt"/>
            </a:endParaRPr>
          </a:p>
          <a:p>
            <a:r>
              <a:rPr lang="en-US" sz="1800" dirty="0">
                <a:effectLst/>
                <a:latin typeface="+mn-lt"/>
              </a:rPr>
              <a:t>RNA Responds to the Environment</a:t>
            </a:r>
            <a:endParaRPr lang="el-GR" sz="1800" dirty="0">
              <a:effectLst/>
              <a:latin typeface="+mn-lt"/>
            </a:endParaRPr>
          </a:p>
          <a:p>
            <a:pPr algn="l"/>
            <a:r>
              <a:rPr lang="en-US" sz="1800" b="0" dirty="0">
                <a:effectLst/>
                <a:latin typeface="+mn-lt"/>
              </a:rPr>
              <a:t>Riboswitches help some cells respond to an external signal, usually a small molecule.</a:t>
            </a:r>
          </a:p>
          <a:p>
            <a:pPr algn="l"/>
            <a:r>
              <a:rPr lang="en-US" sz="1800" b="0" dirty="0">
                <a:effectLst/>
                <a:latin typeface="+mn-lt"/>
              </a:rPr>
              <a:t>Riboswitches are found on large mRNA molecules, and they fold into intricate shapes. </a:t>
            </a:r>
          </a:p>
          <a:p>
            <a:pPr algn="l"/>
            <a:r>
              <a:rPr lang="en-US" sz="1800" b="0" dirty="0">
                <a:effectLst/>
                <a:latin typeface="+mn-lt"/>
              </a:rPr>
              <a:t>When the small </a:t>
            </a:r>
            <a:r>
              <a:rPr lang="en-US" sz="1800" b="0" dirty="0" smtClean="0">
                <a:effectLst/>
                <a:latin typeface="+mn-lt"/>
              </a:rPr>
              <a:t>molecule, such </a:t>
            </a:r>
            <a:r>
              <a:rPr lang="en-US" sz="1800" b="0" dirty="0">
                <a:effectLst/>
                <a:latin typeface="+mn-lt"/>
              </a:rPr>
              <a:t>as a metal ion, amino acid, or nucleic </a:t>
            </a:r>
            <a:r>
              <a:rPr lang="en-US" sz="1800" b="0" dirty="0" smtClean="0">
                <a:effectLst/>
                <a:latin typeface="+mn-lt"/>
              </a:rPr>
              <a:t>acid, binds </a:t>
            </a:r>
            <a:r>
              <a:rPr lang="en-US" sz="1800" b="0" dirty="0">
                <a:effectLst/>
                <a:latin typeface="+mn-lt"/>
              </a:rPr>
              <a:t>to the riboswitch, it causes changes in the RNA shape leading to the translation promotion or prevention</a:t>
            </a:r>
            <a:r>
              <a:rPr lang="en-US" sz="1800" b="0" dirty="0" smtClean="0">
                <a:effectLst/>
                <a:latin typeface="+mn-lt"/>
              </a:rPr>
              <a:t>.</a:t>
            </a:r>
            <a:endParaRPr lang="el-GR" sz="1800" b="0" dirty="0" smtClean="0">
              <a:latin typeface="+mn-lt"/>
            </a:endParaRPr>
          </a:p>
        </p:txBody>
      </p:sp>
      <p:sp>
        <p:nvSpPr>
          <p:cNvPr id="8" name="Rectangle 7"/>
          <p:cNvSpPr/>
          <p:nvPr/>
        </p:nvSpPr>
        <p:spPr>
          <a:xfrm>
            <a:off x="2692400" y="186035"/>
            <a:ext cx="3505200" cy="461665"/>
          </a:xfrm>
          <a:prstGeom prst="rect">
            <a:avLst/>
          </a:prstGeom>
        </p:spPr>
        <p:txBody>
          <a:bodyPr wrap="square">
            <a:spAutoFit/>
          </a:bodyPr>
          <a:lstStyle/>
          <a:p>
            <a:r>
              <a:rPr lang="en-GB" sz="2400" dirty="0" smtClean="0"/>
              <a:t>RNA </a:t>
            </a:r>
            <a:r>
              <a:rPr lang="en-US" sz="2400" dirty="0" smtClean="0"/>
              <a:t>–</a:t>
            </a:r>
            <a:r>
              <a:rPr lang="en-GB" sz="2400" dirty="0" smtClean="0"/>
              <a:t> other functions</a:t>
            </a:r>
            <a:endParaRPr lang="el-GR" sz="2400" dirty="0" smtClean="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530940-1AA6-47AB-815B-B53B7EC26131}"/>
              </a:ext>
            </a:extLst>
          </p:cNvPr>
          <p:cNvSpPr txBox="1"/>
          <p:nvPr/>
        </p:nvSpPr>
        <p:spPr>
          <a:xfrm>
            <a:off x="1744882" y="550875"/>
            <a:ext cx="5671918" cy="461665"/>
          </a:xfrm>
          <a:prstGeom prst="rect">
            <a:avLst/>
          </a:prstGeom>
          <a:noFill/>
        </p:spPr>
        <p:txBody>
          <a:bodyPr wrap="square">
            <a:spAutoFit/>
          </a:bodyPr>
          <a:lstStyle/>
          <a:p>
            <a:r>
              <a:rPr lang="en-US" sz="2400" dirty="0" smtClean="0"/>
              <a:t>RNA Therapies and Diagnostics</a:t>
            </a:r>
            <a:endParaRPr lang="el-GR" sz="2400" dirty="0"/>
          </a:p>
        </p:txBody>
      </p:sp>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F5FFBA4-A55A-44E8-96D4-75613D8BB714}"/>
              </a:ext>
            </a:extLst>
          </p:cNvPr>
          <p:cNvSpPr txBox="1"/>
          <p:nvPr/>
        </p:nvSpPr>
        <p:spPr>
          <a:xfrm>
            <a:off x="838200" y="1422400"/>
            <a:ext cx="7569200" cy="2146742"/>
          </a:xfrm>
          <a:prstGeom prst="rect">
            <a:avLst/>
          </a:prstGeom>
          <a:noFill/>
        </p:spPr>
        <p:txBody>
          <a:bodyPr wrap="square">
            <a:spAutoFit/>
          </a:bodyPr>
          <a:lstStyle/>
          <a:p>
            <a:pPr algn="l">
              <a:lnSpc>
                <a:spcPct val="150000"/>
              </a:lnSpc>
            </a:pPr>
            <a:r>
              <a:rPr lang="en-US" sz="1800" b="0" dirty="0" smtClean="0">
                <a:effectLst/>
                <a:latin typeface="+mn-lt"/>
              </a:rPr>
              <a:t>RNA </a:t>
            </a:r>
            <a:r>
              <a:rPr lang="en-US" sz="1800" b="0" dirty="0">
                <a:effectLst/>
                <a:latin typeface="+mn-lt"/>
              </a:rPr>
              <a:t>molecules are used as tools to diagnose and even treat diseases, including cancer, diabetes, arthritis, heart disease, brain diseases, and viral infections.</a:t>
            </a:r>
          </a:p>
          <a:p>
            <a:pPr algn="l">
              <a:lnSpc>
                <a:spcPct val="150000"/>
              </a:lnSpc>
            </a:pPr>
            <a:r>
              <a:rPr lang="en-US" sz="1800" b="0" dirty="0">
                <a:effectLst/>
                <a:latin typeface="+mn-lt"/>
              </a:rPr>
              <a:t>Misbehaving RNA molecules can also cause diseases, such as Alzheimer's and other neurodegenerative diseases.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20442254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C29F1BE-CD30-44B4-99B9-67935A13033F}"/>
              </a:ext>
            </a:extLst>
          </p:cNvPr>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07117" y="2779928"/>
            <a:ext cx="2879329" cy="102455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3A56A9F-C35D-4A91-91E1-B1EC0C37DE04}"/>
              </a:ext>
            </a:extLst>
          </p:cNvPr>
          <p:cNvSpPr txBox="1"/>
          <p:nvPr/>
        </p:nvSpPr>
        <p:spPr>
          <a:xfrm>
            <a:off x="1701800" y="272485"/>
            <a:ext cx="5715000" cy="461665"/>
          </a:xfrm>
          <a:prstGeom prst="rect">
            <a:avLst/>
          </a:prstGeom>
          <a:noFill/>
        </p:spPr>
        <p:txBody>
          <a:bodyPr wrap="square" rtlCol="0">
            <a:spAutoFit/>
          </a:bodyPr>
          <a:lstStyle/>
          <a:p>
            <a:pPr algn="ctr"/>
            <a:r>
              <a:rPr lang="en-US" sz="2400" b="1" dirty="0">
                <a:latin typeface="Lato"/>
              </a:rPr>
              <a:t>Riboswitches and other RNA sensors</a:t>
            </a:r>
            <a:r>
              <a:rPr lang="en-US" sz="2400" b="1" dirty="0" smtClean="0">
                <a:latin typeface="Lato"/>
              </a:rPr>
              <a:t> </a:t>
            </a: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200D77A-DEEE-4E9F-BC23-C305F97E4521}"/>
              </a:ext>
            </a:extLst>
          </p:cNvPr>
          <p:cNvSpPr txBox="1"/>
          <p:nvPr/>
        </p:nvSpPr>
        <p:spPr>
          <a:xfrm>
            <a:off x="321176" y="849219"/>
            <a:ext cx="8670424" cy="2146742"/>
          </a:xfrm>
          <a:prstGeom prst="rect">
            <a:avLst/>
          </a:prstGeom>
          <a:noFill/>
        </p:spPr>
        <p:txBody>
          <a:bodyPr wrap="square">
            <a:spAutoFit/>
          </a:bodyPr>
          <a:lstStyle/>
          <a:p>
            <a:pPr>
              <a:lnSpc>
                <a:spcPct val="150000"/>
              </a:lnSpc>
            </a:pPr>
            <a:r>
              <a:rPr lang="en-US" sz="1800" b="0" i="0" dirty="0" smtClean="0">
                <a:effectLst/>
                <a:latin typeface="+mn-lt"/>
              </a:rPr>
              <a:t>Gene </a:t>
            </a:r>
            <a:r>
              <a:rPr lang="en-US" sz="1800" b="0" i="0" dirty="0">
                <a:effectLst/>
                <a:latin typeface="+mn-lt"/>
              </a:rPr>
              <a:t>regulation in both prokaryotes and eukaryotes is also affected by RNA regulatory elements, called </a:t>
            </a:r>
            <a:r>
              <a:rPr lang="en-US" sz="1800" b="1" i="0" dirty="0">
                <a:effectLst/>
                <a:latin typeface="+mn-lt"/>
              </a:rPr>
              <a:t>riboswitches (or RNA switches) or </a:t>
            </a:r>
            <a:r>
              <a:rPr lang="en-US" sz="1800" b="1" i="0" dirty="0" err="1">
                <a:effectLst/>
                <a:latin typeface="+mn-lt"/>
              </a:rPr>
              <a:t>ribozymes</a:t>
            </a:r>
            <a:r>
              <a:rPr lang="en-US" sz="1800" b="1" i="0" dirty="0" smtClean="0">
                <a:effectLst/>
                <a:latin typeface="+mn-lt"/>
              </a:rPr>
              <a:t>. </a:t>
            </a:r>
            <a:r>
              <a:rPr lang="en-US" sz="1800" b="0" i="0" dirty="0" smtClean="0">
                <a:effectLst/>
                <a:latin typeface="+mn-lt"/>
              </a:rPr>
              <a:t>The</a:t>
            </a:r>
            <a:r>
              <a:rPr lang="en-US" sz="1800" b="1" i="0" dirty="0" smtClean="0">
                <a:effectLst/>
                <a:latin typeface="+mn-lt"/>
              </a:rPr>
              <a:t> </a:t>
            </a:r>
            <a:r>
              <a:rPr lang="en-US" sz="1800" b="0" dirty="0" smtClean="0"/>
              <a:t>RNA-based mechanisms are used by cells to regulate gene expression in response to internal and external changes  without the initial participation of proteins.</a:t>
            </a:r>
            <a:endParaRPr lang="en-US" sz="1800" b="1" i="0" dirty="0" smtClean="0">
              <a:effectLst/>
              <a:latin typeface="+mn-lt"/>
            </a:endParaRPr>
          </a:p>
          <a:p>
            <a:pPr>
              <a:lnSpc>
                <a:spcPct val="150000"/>
              </a:lnSpc>
            </a:pPr>
            <a:endParaRPr lang="en-US" sz="1800" dirty="0">
              <a:latin typeface="+mn-lt"/>
            </a:endParaRPr>
          </a:p>
        </p:txBody>
      </p:sp>
      <p:pic>
        <p:nvPicPr>
          <p:cNvPr id="2050" name="Picture 2" descr="Mechanism of action of Ribozyme. A hammerhead ribozyme has two binding arms designed to bind to the complimentary RNA targets in a Watson-Crick pairing. The ribozyme binds to its target mRNA and makes an mRNA-ribozyme complex. The catalytic motif of the ribozyme then cleaves its target RNA into pieces, thus inhibiting gene expression. After cleaving the RNA target, the ribozyme becomes free again to enter into the next cycl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8EDE4FA-4302-4E33-908F-ACF4C32E84B5}"/>
              </a:ext>
            </a:extLst>
          </p:cNvPr>
          <p:cNvPicPr>
            <a:picLocks noChangeAspect="1" noChangeArrowheads="1"/>
          </p:cNvPicPr>
          <p:nvPr/>
        </p:nvPicPr>
        <p:blipFill rotWithShape="1">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2107" t="1948" r="3238" b="1916"/>
          <a:stretch/>
        </p:blipFill>
        <p:spPr bwMode="auto">
          <a:xfrm>
            <a:off x="716930" y="2854232"/>
            <a:ext cx="2992557" cy="338354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E71BDAA-6F08-4414-BA5A-9A9FA4547B93}"/>
              </a:ext>
            </a:extLst>
          </p:cNvPr>
          <p:cNvSpPr txBox="1"/>
          <p:nvPr/>
        </p:nvSpPr>
        <p:spPr>
          <a:xfrm>
            <a:off x="1439571" y="6155227"/>
            <a:ext cx="2357730" cy="276999"/>
          </a:xfrm>
          <a:prstGeom prst="rect">
            <a:avLst/>
          </a:prstGeom>
          <a:noFill/>
        </p:spPr>
        <p:txBody>
          <a:bodyPr wrap="square">
            <a:spAutoFit/>
          </a:bodyPr>
          <a:lstStyle/>
          <a:p>
            <a:r>
              <a:rPr lang="en-US" sz="1200" b="0" dirty="0">
                <a:effectLst/>
                <a:latin typeface="+mn-lt"/>
              </a:rPr>
              <a:t>DOI: </a:t>
            </a:r>
            <a:r>
              <a:rPr lang="en-US" sz="1200" dirty="0">
                <a:latin typeface="+mn-lt"/>
              </a:rPr>
              <a:t>10.3390/jcm8010006</a:t>
            </a:r>
          </a:p>
        </p:txBody>
      </p:sp>
      <p:pic>
        <p:nvPicPr>
          <p:cNvPr id="6" name="Picture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6DECBF2-9019-48AC-B4F8-D16742C4B542}"/>
              </a:ext>
            </a:extLst>
          </p:cNvPr>
          <p:cNvPicPr>
            <a:picLocks noChangeAspect="1"/>
          </p:cNvPicPr>
          <p:nvPr/>
        </p:nvPicPr>
        <p:blipFill>
          <a:blip r:embed="rId4"/>
          <a:stretch>
            <a:fillRect/>
          </a:stretch>
        </p:blipFill>
        <p:spPr>
          <a:xfrm>
            <a:off x="4650503" y="3907663"/>
            <a:ext cx="2992557" cy="2337935"/>
          </a:xfrm>
          <a:prstGeom prst="rect">
            <a:avLst/>
          </a:prstGeom>
        </p:spPr>
      </p:pic>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F96422F-7673-40AF-AF8B-8BFC6C210C86}"/>
              </a:ext>
            </a:extLst>
          </p:cNvPr>
          <p:cNvSpPr txBox="1"/>
          <p:nvPr/>
        </p:nvSpPr>
        <p:spPr>
          <a:xfrm>
            <a:off x="4551411" y="5957860"/>
            <a:ext cx="3589289" cy="461665"/>
          </a:xfrm>
          <a:prstGeom prst="rect">
            <a:avLst/>
          </a:prstGeom>
          <a:noFill/>
        </p:spPr>
        <p:txBody>
          <a:bodyPr wrap="square">
            <a:spAutoFit/>
          </a:bodyPr>
          <a:lstStyle/>
          <a:p>
            <a:r>
              <a:rPr lang="en-US" sz="1200" b="0" dirty="0">
                <a:latin typeface="+mn-lt"/>
              </a:rPr>
              <a:t/>
            </a:r>
            <a:br>
              <a:rPr lang="en-US" sz="1200" b="0" dirty="0">
                <a:latin typeface="+mn-lt"/>
              </a:rPr>
            </a:br>
            <a:r>
              <a:rPr lang="en-US" sz="1200" b="0" dirty="0">
                <a:latin typeface="+mn-lt"/>
              </a:rPr>
              <a:t>Kim, J. </a:t>
            </a:r>
            <a:r>
              <a:rPr lang="en-US" sz="1200" b="0" dirty="0" smtClean="0">
                <a:latin typeface="+mn-lt"/>
              </a:rPr>
              <a:t>N.</a:t>
            </a:r>
            <a:r>
              <a:rPr lang="en-US" sz="1200" b="0" dirty="0">
                <a:latin typeface="+mn-lt"/>
              </a:rPr>
              <a:t> </a:t>
            </a:r>
            <a:r>
              <a:rPr lang="en-US" sz="1200" b="0" i="1" dirty="0">
                <a:latin typeface="+mn-lt"/>
              </a:rPr>
              <a:t>Biology of the Cell</a:t>
            </a:r>
            <a:r>
              <a:rPr lang="en-US" sz="1200" b="0" dirty="0">
                <a:latin typeface="+mn-lt"/>
              </a:rPr>
              <a:t> 2008, 100, (1), 1-11</a:t>
            </a: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9265204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3289300" y="414635"/>
            <a:ext cx="2590800" cy="461665"/>
          </a:xfrm>
          <a:prstGeom prst="rect">
            <a:avLst/>
          </a:prstGeom>
        </p:spPr>
        <p:txBody>
          <a:bodyPr wrap="square">
            <a:spAutoFit/>
          </a:bodyPr>
          <a:lstStyle/>
          <a:p>
            <a:r>
              <a:rPr lang="en-GB" sz="2400" dirty="0" smtClean="0"/>
              <a:t>RIBOSWITCHES</a:t>
            </a:r>
            <a:endParaRPr lang="el-GR" sz="2400"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93CE841-7F68-4DCA-999D-37A930F1DAD6}"/>
              </a:ext>
            </a:extLst>
          </p:cNvPr>
          <p:cNvSpPr txBox="1"/>
          <p:nvPr/>
        </p:nvSpPr>
        <p:spPr>
          <a:xfrm>
            <a:off x="715879" y="1121909"/>
            <a:ext cx="7869321" cy="5470728"/>
          </a:xfrm>
          <a:prstGeom prst="rect">
            <a:avLst/>
          </a:prstGeom>
          <a:noFill/>
        </p:spPr>
        <p:txBody>
          <a:bodyPr wrap="square">
            <a:spAutoFit/>
          </a:bodyPr>
          <a:lstStyle/>
          <a:p>
            <a:pPr algn="just" fontAlgn="base">
              <a:lnSpc>
                <a:spcPct val="150000"/>
              </a:lnSpc>
            </a:pPr>
            <a:r>
              <a:rPr lang="en-US" sz="1800" b="0" i="0" dirty="0" err="1" smtClean="0">
                <a:solidFill>
                  <a:schemeClr val="accent4">
                    <a:lumMod val="50000"/>
                  </a:schemeClr>
                </a:solidFill>
                <a:effectLst/>
                <a:latin typeface="+mn-lt"/>
              </a:rPr>
              <a:t>Riboswitches</a:t>
            </a:r>
            <a:r>
              <a:rPr lang="en-US" sz="1800" b="0" i="0" dirty="0" smtClean="0">
                <a:solidFill>
                  <a:schemeClr val="accent4">
                    <a:lumMod val="50000"/>
                  </a:schemeClr>
                </a:solidFill>
                <a:effectLst/>
                <a:latin typeface="+mn-lt"/>
              </a:rPr>
              <a:t> </a:t>
            </a:r>
            <a:r>
              <a:rPr lang="en-US" sz="1800" b="0" i="0" dirty="0">
                <a:solidFill>
                  <a:schemeClr val="accent4">
                    <a:lumMod val="50000"/>
                  </a:schemeClr>
                </a:solidFill>
                <a:effectLst/>
                <a:latin typeface="+mn-lt"/>
              </a:rPr>
              <a:t>are RNA sensors that detect and </a:t>
            </a:r>
            <a:r>
              <a:rPr lang="en-US" sz="1800" dirty="0">
                <a:solidFill>
                  <a:schemeClr val="accent4">
                    <a:lumMod val="50000"/>
                  </a:schemeClr>
                </a:solidFill>
                <a:latin typeface="+mn-lt"/>
              </a:rPr>
              <a:t>respond to environmental or metabolic cues and affect gene expression</a:t>
            </a:r>
            <a:r>
              <a:rPr lang="en-US" sz="1800" b="0" i="0" dirty="0">
                <a:solidFill>
                  <a:schemeClr val="accent4">
                    <a:lumMod val="50000"/>
                  </a:schemeClr>
                </a:solidFill>
                <a:effectLst/>
                <a:latin typeface="+mn-lt"/>
              </a:rPr>
              <a:t> accordingly.</a:t>
            </a:r>
          </a:p>
          <a:p>
            <a:pPr algn="just" fontAlgn="base">
              <a:lnSpc>
                <a:spcPct val="150000"/>
              </a:lnSpc>
            </a:pPr>
            <a:r>
              <a:rPr lang="en-US" sz="1800" b="0" i="0" dirty="0" smtClean="0">
                <a:effectLst/>
                <a:latin typeface="+mn-lt"/>
              </a:rPr>
              <a:t>A</a:t>
            </a:r>
            <a:r>
              <a:rPr lang="en-US" sz="1800" b="0" dirty="0" smtClean="0">
                <a:latin typeface="+mn-lt"/>
              </a:rPr>
              <a:t>n</a:t>
            </a:r>
            <a:r>
              <a:rPr lang="en-US" sz="1800" b="0" i="0" dirty="0" smtClean="0">
                <a:effectLst/>
                <a:latin typeface="+mn-lt"/>
              </a:rPr>
              <a:t> example, </a:t>
            </a:r>
            <a:r>
              <a:rPr lang="en-US" sz="1800" b="0" i="0" dirty="0">
                <a:effectLst/>
                <a:latin typeface="+mn-lt"/>
              </a:rPr>
              <a:t>is the </a:t>
            </a:r>
            <a:r>
              <a:rPr lang="en-US" sz="1800" b="1" i="0" dirty="0">
                <a:effectLst/>
                <a:latin typeface="+mn-lt"/>
              </a:rPr>
              <a:t>RNA </a:t>
            </a:r>
            <a:r>
              <a:rPr lang="en-US" sz="1800" b="1" i="0" dirty="0" err="1">
                <a:effectLst/>
                <a:latin typeface="+mn-lt"/>
              </a:rPr>
              <a:t>thermosensor</a:t>
            </a:r>
            <a:r>
              <a:rPr lang="en-US" sz="1800" b="1" i="0" dirty="0">
                <a:effectLst/>
                <a:latin typeface="+mn-lt"/>
              </a:rPr>
              <a:t> </a:t>
            </a:r>
            <a:r>
              <a:rPr lang="en-US" sz="1800" b="0" i="0" dirty="0">
                <a:effectLst/>
                <a:latin typeface="+mn-lt"/>
              </a:rPr>
              <a:t>found in the virulence genes of the bacterial pathogen </a:t>
            </a:r>
            <a:r>
              <a:rPr lang="en-US" sz="1800" b="0" i="1" dirty="0">
                <a:effectLst/>
                <a:latin typeface="+mn-lt"/>
              </a:rPr>
              <a:t>Listeria</a:t>
            </a:r>
            <a:r>
              <a:rPr lang="en-US" sz="1800" b="0" i="0" dirty="0">
                <a:effectLst/>
                <a:latin typeface="+mn-lt"/>
              </a:rPr>
              <a:t> </a:t>
            </a:r>
            <a:r>
              <a:rPr lang="en-US" sz="1800" b="0" i="1" dirty="0">
                <a:effectLst/>
                <a:latin typeface="+mn-lt"/>
              </a:rPr>
              <a:t>monocytogenes</a:t>
            </a:r>
            <a:r>
              <a:rPr lang="en-US" sz="1800" b="0" i="0" dirty="0">
                <a:effectLst/>
                <a:latin typeface="+mn-lt"/>
              </a:rPr>
              <a:t>.</a:t>
            </a:r>
            <a:r>
              <a:rPr lang="en-US" sz="1800" b="0" i="0" dirty="0" smtClean="0">
                <a:effectLst/>
                <a:latin typeface="+mn-lt"/>
              </a:rPr>
              <a:t> When this </a:t>
            </a:r>
            <a:r>
              <a:rPr lang="en-US" sz="1800" b="0" i="0" dirty="0" err="1" smtClean="0">
                <a:effectLst/>
                <a:latin typeface="+mn-lt"/>
              </a:rPr>
              <a:t>bact</a:t>
            </a:r>
            <a:r>
              <a:rPr lang="en-US" sz="1800" b="0" i="0" dirty="0" smtClean="0">
                <a:effectLst/>
                <a:latin typeface="+mn-lt"/>
              </a:rPr>
              <a:t> </a:t>
            </a:r>
            <a:r>
              <a:rPr lang="en-US" sz="1800" b="0" i="0" dirty="0">
                <a:effectLst/>
                <a:latin typeface="+mn-lt"/>
              </a:rPr>
              <a:t>invades a host, the </a:t>
            </a:r>
            <a:r>
              <a:rPr lang="en-US" sz="1800" b="1" i="0" dirty="0">
                <a:effectLst/>
                <a:latin typeface="+mn-lt"/>
              </a:rPr>
              <a:t>elevated temperature</a:t>
            </a:r>
            <a:r>
              <a:rPr lang="en-US" sz="1800" b="0" i="0" dirty="0">
                <a:effectLst/>
                <a:latin typeface="+mn-lt"/>
              </a:rPr>
              <a:t> inside the host's body melts the secondary structure of a segment in the 5' untranslated region of the mRNA produced by the bacterial </a:t>
            </a:r>
            <a:r>
              <a:rPr lang="en-US" sz="1800" b="0" i="1" dirty="0" err="1">
                <a:effectLst/>
                <a:latin typeface="+mn-lt"/>
              </a:rPr>
              <a:t>prfA</a:t>
            </a:r>
            <a:r>
              <a:rPr lang="en-US" sz="1800" b="0" i="0" dirty="0">
                <a:effectLst/>
                <a:latin typeface="+mn-lt"/>
              </a:rPr>
              <a:t> gene.</a:t>
            </a:r>
            <a:r>
              <a:rPr lang="en-US" sz="1800" b="0" i="0" dirty="0" smtClean="0">
                <a:effectLst/>
                <a:latin typeface="+mn-lt"/>
              </a:rPr>
              <a:t> As </a:t>
            </a:r>
            <a:r>
              <a:rPr lang="en-US" sz="1800" b="0" i="0" dirty="0">
                <a:effectLst/>
                <a:latin typeface="+mn-lt"/>
              </a:rPr>
              <a:t>a result of </a:t>
            </a:r>
            <a:r>
              <a:rPr lang="en-US" sz="1800" b="1" i="0" dirty="0">
                <a:effectLst/>
                <a:latin typeface="+mn-lt"/>
              </a:rPr>
              <a:t>this alteration in secondary structure</a:t>
            </a:r>
            <a:r>
              <a:rPr lang="en-US" sz="1800" b="0" i="0" dirty="0">
                <a:effectLst/>
                <a:latin typeface="+mn-lt"/>
              </a:rPr>
              <a:t>, a ribosome-binding site is exposed, and </a:t>
            </a:r>
            <a:r>
              <a:rPr lang="en-US" sz="1800" b="1" i="0" dirty="0">
                <a:effectLst/>
                <a:latin typeface="+mn-lt"/>
              </a:rPr>
              <a:t>translation of protein can take place.</a:t>
            </a:r>
          </a:p>
          <a:p>
            <a:pPr algn="just" fontAlgn="base">
              <a:lnSpc>
                <a:spcPct val="150000"/>
              </a:lnSpc>
            </a:pPr>
            <a:r>
              <a:rPr lang="en-US" sz="1800" b="0" i="0" dirty="0">
                <a:solidFill>
                  <a:schemeClr val="accent4">
                    <a:lumMod val="50000"/>
                  </a:schemeClr>
                </a:solidFill>
                <a:effectLst/>
                <a:latin typeface="+mn-lt"/>
              </a:rPr>
              <a:t>Additional riboswitches have been shown to respond to heat and cold shocks in a variety of organisms, as well as to regulate synthesis of metabolites such as sugars and amino acids.</a:t>
            </a:r>
          </a:p>
          <a:p>
            <a:pPr algn="just" fontAlgn="base">
              <a:lnSpc>
                <a:spcPct val="150000"/>
              </a:lnSpc>
            </a:pPr>
            <a:endParaRPr lang="en-US" sz="1800" b="1" dirty="0">
              <a:solidFill>
                <a:schemeClr val="accent4">
                  <a:lumMod val="50000"/>
                </a:schemeClr>
              </a:solidFill>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6" name="Picture 6" descr="octamer"/>
          <p:cNvPicPr>
            <a:picLocks noChangeAspect="1" noChangeArrowheads="1"/>
          </p:cNvPicPr>
          <p:nvPr/>
        </p:nvPicPr>
        <p:blipFill>
          <a:blip r:embed="rId2" cstate="print"/>
          <a:srcRect/>
          <a:stretch>
            <a:fillRect/>
          </a:stretch>
        </p:blipFill>
        <p:spPr bwMode="auto">
          <a:xfrm>
            <a:off x="323850" y="1958975"/>
            <a:ext cx="8370888" cy="4783138"/>
          </a:xfrm>
          <a:prstGeom prst="rect">
            <a:avLst/>
          </a:prstGeom>
          <a:noFill/>
        </p:spPr>
      </p:pic>
      <p:sp>
        <p:nvSpPr>
          <p:cNvPr id="25607" name="Text Box 7"/>
          <p:cNvSpPr txBox="1">
            <a:spLocks noChangeArrowheads="1"/>
          </p:cNvSpPr>
          <p:nvPr/>
        </p:nvSpPr>
        <p:spPr bwMode="auto">
          <a:xfrm>
            <a:off x="2112096" y="990600"/>
            <a:ext cx="6650904" cy="1200329"/>
          </a:xfrm>
          <a:prstGeom prst="rect">
            <a:avLst/>
          </a:prstGeom>
          <a:noFill/>
          <a:ln w="9525">
            <a:noFill/>
            <a:miter lim="800000"/>
            <a:headEnd/>
            <a:tailEnd/>
          </a:ln>
          <a:effectLst/>
        </p:spPr>
        <p:txBody>
          <a:bodyPr wrap="none">
            <a:spAutoFit/>
          </a:bodyPr>
          <a:lstStyle/>
          <a:p>
            <a:r>
              <a:rPr lang="el-GR" sz="1800" dirty="0" smtClean="0">
                <a:latin typeface="Arial" charset="0"/>
              </a:rPr>
              <a:t>Histones</a:t>
            </a:r>
            <a:r>
              <a:rPr lang="el-GR" sz="1800" b="0" dirty="0" smtClean="0">
                <a:latin typeface="Arial" charset="0"/>
              </a:rPr>
              <a:t> </a:t>
            </a:r>
            <a:r>
              <a:rPr lang="el-GR" sz="1800" b="0" dirty="0">
                <a:latin typeface="Arial" charset="0"/>
              </a:rPr>
              <a:t>are the major structural proteins of chromosomes. </a:t>
            </a:r>
            <a:endParaRPr lang="en-US" sz="1800" b="0" dirty="0">
              <a:latin typeface="Arial" charset="0"/>
            </a:endParaRPr>
          </a:p>
          <a:p>
            <a:r>
              <a:rPr lang="el-GR" sz="1800" b="0" dirty="0">
                <a:latin typeface="Arial" charset="0"/>
              </a:rPr>
              <a:t>The DNA molecule is wrapped </a:t>
            </a:r>
            <a:r>
              <a:rPr lang="el-GR" sz="1800" b="0" dirty="0" smtClean="0">
                <a:latin typeface="Arial" charset="0"/>
              </a:rPr>
              <a:t>twice</a:t>
            </a:r>
            <a:r>
              <a:rPr lang="en-US" sz="1800" b="0" dirty="0" smtClean="0"/>
              <a:t> </a:t>
            </a:r>
            <a:r>
              <a:rPr lang="el-GR" sz="1800" b="0" dirty="0" smtClean="0">
                <a:latin typeface="Arial" charset="0"/>
              </a:rPr>
              <a:t>around </a:t>
            </a:r>
            <a:r>
              <a:rPr lang="el-GR" sz="1800" b="0" dirty="0">
                <a:latin typeface="Arial" charset="0"/>
              </a:rPr>
              <a:t>a Histone Octamer</a:t>
            </a:r>
            <a:r>
              <a:rPr lang="el-GR" sz="1800" b="0" dirty="0" smtClean="0">
                <a:latin typeface="Arial" charset="0"/>
              </a:rPr>
              <a:t> </a:t>
            </a:r>
            <a:endParaRPr lang="en-GB" sz="1800" b="0" dirty="0" smtClean="0">
              <a:latin typeface="Arial" charset="0"/>
            </a:endParaRPr>
          </a:p>
          <a:p>
            <a:r>
              <a:rPr lang="el-GR" sz="1800" b="0" dirty="0" smtClean="0">
                <a:latin typeface="Arial" charset="0"/>
              </a:rPr>
              <a:t>to </a:t>
            </a:r>
            <a:r>
              <a:rPr lang="el-GR" sz="1800" b="0" dirty="0">
                <a:latin typeface="Arial" charset="0"/>
              </a:rPr>
              <a:t>make a</a:t>
            </a:r>
            <a:r>
              <a:rPr lang="el-GR" sz="1800" b="0" dirty="0" smtClean="0">
                <a:latin typeface="Arial" charset="0"/>
              </a:rPr>
              <a:t> </a:t>
            </a:r>
            <a:r>
              <a:rPr lang="en-GB" sz="1800" dirty="0" err="1" smtClean="0"/>
              <a:t>n</a:t>
            </a:r>
            <a:r>
              <a:rPr lang="el-GR" sz="1800" dirty="0" smtClean="0">
                <a:latin typeface="Arial" charset="0"/>
              </a:rPr>
              <a:t>ucleosome</a:t>
            </a:r>
            <a:r>
              <a:rPr lang="el-GR" sz="1800" b="0" dirty="0">
                <a:latin typeface="Arial" charset="0"/>
              </a:rPr>
              <a:t>.</a:t>
            </a:r>
            <a:endParaRPr lang="en-US" sz="1800" b="0" dirty="0">
              <a:latin typeface="Arial" charset="0"/>
            </a:endParaRPr>
          </a:p>
          <a:p>
            <a:endParaRPr lang="el-GR" sz="1800" dirty="0">
              <a:latin typeface="Arial" charset="0"/>
            </a:endParaRPr>
          </a:p>
        </p:txBody>
      </p:sp>
      <p:sp>
        <p:nvSpPr>
          <p:cNvPr id="4" name="Rectangle 3"/>
          <p:cNvSpPr/>
          <p:nvPr/>
        </p:nvSpPr>
        <p:spPr>
          <a:xfrm>
            <a:off x="685800" y="5373469"/>
            <a:ext cx="4419600" cy="646331"/>
          </a:xfrm>
          <a:prstGeom prst="rect">
            <a:avLst/>
          </a:prstGeom>
        </p:spPr>
        <p:txBody>
          <a:bodyPr wrap="square">
            <a:spAutoFit/>
          </a:bodyPr>
          <a:lstStyle/>
          <a:p>
            <a:pPr algn="just"/>
            <a:r>
              <a:rPr lang="el-GR" sz="1800" b="0" dirty="0" smtClean="0"/>
              <a:t>Six </a:t>
            </a:r>
            <a:r>
              <a:rPr lang="en-GB" sz="1800" b="0" dirty="0" err="1" smtClean="0"/>
              <a:t>n</a:t>
            </a:r>
            <a:r>
              <a:rPr lang="el-GR" sz="1800" b="0" dirty="0" smtClean="0"/>
              <a:t>ucleosomes are assembled into a </a:t>
            </a:r>
            <a:r>
              <a:rPr lang="en-GB" sz="1800" dirty="0" err="1" smtClean="0"/>
              <a:t>s</a:t>
            </a:r>
            <a:r>
              <a:rPr lang="el-GR" sz="1800" dirty="0" smtClean="0"/>
              <a:t>olenoid</a:t>
            </a:r>
            <a:r>
              <a:rPr lang="el-GR" sz="1800" b="0" dirty="0" smtClean="0"/>
              <a:t> in association with H1 histones. </a:t>
            </a:r>
            <a:endParaRPr lang="en-US" sz="1800" b="0" dirty="0"/>
          </a:p>
        </p:txBody>
      </p:sp>
      <p:sp>
        <p:nvSpPr>
          <p:cNvPr id="5" name="Rectangle 4"/>
          <p:cNvSpPr/>
          <p:nvPr/>
        </p:nvSpPr>
        <p:spPr>
          <a:xfrm>
            <a:off x="785224" y="381000"/>
            <a:ext cx="5439860" cy="461665"/>
          </a:xfrm>
          <a:prstGeom prst="rect">
            <a:avLst/>
          </a:prstGeom>
        </p:spPr>
        <p:txBody>
          <a:bodyPr wrap="none">
            <a:spAutoFit/>
          </a:bodyPr>
          <a:lstStyle/>
          <a:p>
            <a:r>
              <a:rPr lang="el-GR" sz="2400" cap="all" dirty="0" smtClean="0"/>
              <a:t>H</a:t>
            </a:r>
            <a:r>
              <a:rPr lang="en-GB" sz="2400" cap="all" dirty="0" smtClean="0"/>
              <a:t>ISTONE</a:t>
            </a:r>
            <a:r>
              <a:rPr lang="el-GR" sz="2400" cap="all" dirty="0" smtClean="0"/>
              <a:t> P</a:t>
            </a:r>
            <a:r>
              <a:rPr lang="en-GB" sz="2400" cap="all" dirty="0" smtClean="0"/>
              <a:t>ROTEIN</a:t>
            </a:r>
            <a:r>
              <a:rPr lang="el-GR" sz="2400" cap="all" dirty="0" smtClean="0"/>
              <a:t> </a:t>
            </a:r>
            <a:r>
              <a:rPr lang="en-GB" sz="2400" cap="all" dirty="0" smtClean="0"/>
              <a:t>Organization</a:t>
            </a:r>
            <a:endParaRPr lang="en-US" sz="240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2044700" y="363835"/>
            <a:ext cx="2095500" cy="461665"/>
          </a:xfrm>
          <a:prstGeom prst="rect">
            <a:avLst/>
          </a:prstGeom>
        </p:spPr>
        <p:txBody>
          <a:bodyPr wrap="square">
            <a:spAutoFit/>
          </a:bodyPr>
          <a:lstStyle/>
          <a:p>
            <a:r>
              <a:rPr lang="en-GB" sz="2400" dirty="0" smtClean="0"/>
              <a:t>RIBOZYMES</a:t>
            </a:r>
            <a:endParaRPr lang="el-GR" sz="2400"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Rectangle 6"/>
          <p:cNvSpPr/>
          <p:nvPr/>
        </p:nvSpPr>
        <p:spPr>
          <a:xfrm>
            <a:off x="635000" y="854938"/>
            <a:ext cx="7747000" cy="4639732"/>
          </a:xfrm>
          <a:prstGeom prst="rect">
            <a:avLst/>
          </a:prstGeom>
        </p:spPr>
        <p:txBody>
          <a:bodyPr wrap="square">
            <a:spAutoFit/>
          </a:bodyPr>
          <a:lstStyle/>
          <a:p>
            <a:pPr algn="just">
              <a:lnSpc>
                <a:spcPct val="150000"/>
              </a:lnSpc>
            </a:pPr>
            <a:r>
              <a:rPr lang="en-US" sz="1800" b="0" dirty="0" err="1" smtClean="0">
                <a:solidFill>
                  <a:srgbClr val="000000"/>
                </a:solidFill>
              </a:rPr>
              <a:t>Ribozymes</a:t>
            </a:r>
            <a:r>
              <a:rPr lang="en-US" sz="1800" b="0" dirty="0" smtClean="0">
                <a:solidFill>
                  <a:srgbClr val="000000"/>
                </a:solidFill>
              </a:rPr>
              <a:t> may play an important role in therapeutic areas, acting as molecules that can tailor specific RNA sequences, serving as </a:t>
            </a:r>
            <a:r>
              <a:rPr lang="en-US" sz="1800" dirty="0" smtClean="0">
                <a:solidFill>
                  <a:srgbClr val="000000"/>
                </a:solidFill>
              </a:rPr>
              <a:t>biosensors</a:t>
            </a:r>
            <a:r>
              <a:rPr lang="en-US" sz="1800" b="0" dirty="0" smtClean="0">
                <a:solidFill>
                  <a:srgbClr val="000000"/>
                </a:solidFill>
              </a:rPr>
              <a:t> and providing a useful tool in areas such as gene research and functional genomics. </a:t>
            </a:r>
          </a:p>
          <a:p>
            <a:pPr algn="just">
              <a:lnSpc>
                <a:spcPct val="150000"/>
              </a:lnSpc>
            </a:pPr>
            <a:r>
              <a:rPr lang="en-US" sz="1800" b="0" dirty="0" smtClean="0">
                <a:solidFill>
                  <a:srgbClr val="000000"/>
                </a:solidFill>
              </a:rPr>
              <a:t>For example, strands of circular </a:t>
            </a:r>
            <a:r>
              <a:rPr lang="en-US" sz="1800" b="0" dirty="0" err="1" smtClean="0">
                <a:solidFill>
                  <a:srgbClr val="000000"/>
                </a:solidFill>
              </a:rPr>
              <a:t>ribozymes</a:t>
            </a:r>
            <a:r>
              <a:rPr lang="en-US" sz="1800" b="0" dirty="0" smtClean="0">
                <a:solidFill>
                  <a:srgbClr val="000000"/>
                </a:solidFill>
              </a:rPr>
              <a:t> called </a:t>
            </a:r>
            <a:r>
              <a:rPr lang="en-US" sz="1800" b="0" dirty="0" err="1" smtClean="0">
                <a:solidFill>
                  <a:srgbClr val="000000"/>
                </a:solidFill>
              </a:rPr>
              <a:t>viriods</a:t>
            </a:r>
            <a:r>
              <a:rPr lang="en-US" sz="1800" b="0" dirty="0" smtClean="0">
                <a:solidFill>
                  <a:srgbClr val="000000"/>
                </a:solidFill>
              </a:rPr>
              <a:t> have a devastating effect on plants. They have a site, less than 30 nucleotides in length, that has three stems that form a central loop which is referred to as a “</a:t>
            </a:r>
            <a:r>
              <a:rPr lang="en-US" sz="1800" dirty="0" smtClean="0">
                <a:solidFill>
                  <a:srgbClr val="000000"/>
                </a:solidFill>
              </a:rPr>
              <a:t>hammerhead</a:t>
            </a:r>
            <a:r>
              <a:rPr lang="en-US" sz="1800" b="0" dirty="0" smtClean="0">
                <a:solidFill>
                  <a:srgbClr val="000000"/>
                </a:solidFill>
              </a:rPr>
              <a:t>.” This structure cleaves very specific RNA sequences to release viable RNA daughter strands.</a:t>
            </a:r>
          </a:p>
          <a:p>
            <a:pPr algn="just">
              <a:lnSpc>
                <a:spcPct val="150000"/>
              </a:lnSpc>
            </a:pPr>
            <a:r>
              <a:rPr lang="en-US" sz="1800" b="0" dirty="0" smtClean="0">
                <a:solidFill>
                  <a:srgbClr val="000000"/>
                </a:solidFill>
              </a:rPr>
              <a:t>Similar </a:t>
            </a:r>
            <a:r>
              <a:rPr lang="en-US" sz="1800" b="0" dirty="0" err="1" smtClean="0">
                <a:solidFill>
                  <a:srgbClr val="000000"/>
                </a:solidFill>
              </a:rPr>
              <a:t>ribozymes</a:t>
            </a:r>
            <a:r>
              <a:rPr lang="en-US" sz="1800" b="0" dirty="0" smtClean="0">
                <a:solidFill>
                  <a:srgbClr val="000000"/>
                </a:solidFill>
              </a:rPr>
              <a:t> could be used to break up RNA viruses and RNA that is required for the transcription and translation of DNA.</a:t>
            </a:r>
            <a:endParaRPr lang="en-US" sz="1800" b="0" dirty="0">
              <a:solidFill>
                <a:srgbClr val="000000"/>
              </a:solidFill>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0B87109-FB97-41A8-A919-B71AFF01C03E}"/>
              </a:ext>
            </a:extLst>
          </p:cNvPr>
          <p:cNvSpPr txBox="1"/>
          <p:nvPr/>
        </p:nvSpPr>
        <p:spPr>
          <a:xfrm>
            <a:off x="546934" y="1083317"/>
            <a:ext cx="8152565" cy="900246"/>
          </a:xfrm>
          <a:prstGeom prst="rect">
            <a:avLst/>
          </a:prstGeom>
          <a:noFill/>
        </p:spPr>
        <p:txBody>
          <a:bodyPr wrap="square">
            <a:spAutoFit/>
          </a:bodyPr>
          <a:lstStyle/>
          <a:p>
            <a:pPr algn="just">
              <a:lnSpc>
                <a:spcPct val="150000"/>
              </a:lnSpc>
            </a:pPr>
            <a:r>
              <a:rPr lang="en-US" sz="1800" b="0" i="0" dirty="0" err="1" smtClean="0">
                <a:effectLst/>
                <a:latin typeface="+mn-lt"/>
              </a:rPr>
              <a:t>RBPs</a:t>
            </a:r>
            <a:r>
              <a:rPr lang="en-US" sz="1800" b="0" i="0" dirty="0" smtClean="0">
                <a:effectLst/>
                <a:latin typeface="+mn-lt"/>
              </a:rPr>
              <a:t> are </a:t>
            </a:r>
            <a:r>
              <a:rPr lang="en-US" sz="1800" b="0" i="0" dirty="0">
                <a:effectLst/>
                <a:latin typeface="+mn-lt"/>
              </a:rPr>
              <a:t>proteins that bind RNA through one or multiple globular RNA-binding domains (RBDs) and change the fate or function of the bound </a:t>
            </a:r>
            <a:r>
              <a:rPr lang="en-US" sz="1800" b="0" i="0" dirty="0" err="1">
                <a:effectLst/>
                <a:latin typeface="+mn-lt"/>
              </a:rPr>
              <a:t>RNAs</a:t>
            </a:r>
            <a:r>
              <a:rPr lang="en-US" sz="1800" b="0" i="0" dirty="0" smtClean="0">
                <a:effectLst/>
                <a:latin typeface="+mn-lt"/>
              </a:rPr>
              <a:t>.</a:t>
            </a:r>
            <a:endParaRPr lang="en-US" sz="1800" dirty="0" smtClean="0">
              <a:latin typeface="+mn-lt"/>
            </a:endParaRPr>
          </a:p>
        </p:txBody>
      </p:sp>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EE62D8A-9BC8-40F2-9BB3-EF2805D5587A}"/>
              </a:ext>
            </a:extLst>
          </p:cNvPr>
          <p:cNvPicPr>
            <a:picLocks noChangeAspect="1"/>
          </p:cNvPicPr>
          <p:nvPr/>
        </p:nvPicPr>
        <p:blipFill rotWithShape="1">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rId4">
                    <a14:imgEffect>
                      <a14:saturation sat="200000"/>
                    </a14:imgEffect>
                  </a14:imgLayer>
                </a14:imgProps>
              </a:ext>
            </a:extLst>
          </a:blip>
          <a:srcRect l="12332" t="2589" r="13704"/>
          <a:stretch/>
        </p:blipFill>
        <p:spPr>
          <a:xfrm>
            <a:off x="685801" y="2108200"/>
            <a:ext cx="4676032" cy="3937311"/>
          </a:xfrm>
          <a:prstGeom prst="rect">
            <a:avLst/>
          </a:prstGeom>
        </p:spPr>
      </p:pic>
      <p:sp>
        <p:nvSpPr>
          <p:cNvPr id="7" name="Rectangle 6"/>
          <p:cNvSpPr/>
          <p:nvPr/>
        </p:nvSpPr>
        <p:spPr>
          <a:xfrm>
            <a:off x="2070100" y="414635"/>
            <a:ext cx="5029200" cy="461665"/>
          </a:xfrm>
          <a:prstGeom prst="rect">
            <a:avLst/>
          </a:prstGeom>
        </p:spPr>
        <p:txBody>
          <a:bodyPr wrap="square">
            <a:spAutoFit/>
          </a:bodyPr>
          <a:lstStyle/>
          <a:p>
            <a:r>
              <a:rPr lang="en-GB" sz="2400" dirty="0" smtClean="0"/>
              <a:t>RNA BINDING PROTEINS (</a:t>
            </a:r>
            <a:r>
              <a:rPr lang="en-GB" sz="2400" dirty="0" err="1" smtClean="0"/>
              <a:t>RBPs</a:t>
            </a:r>
            <a:r>
              <a:rPr lang="en-GB" sz="2400" dirty="0" smtClean="0"/>
              <a:t>)</a:t>
            </a:r>
            <a:endParaRPr lang="el-GR" sz="2400" dirty="0" smtClean="0"/>
          </a:p>
        </p:txBody>
      </p:sp>
      <p:sp>
        <p:nvSpPr>
          <p:cNvPr id="9" name="Rectangle 8"/>
          <p:cNvSpPr/>
          <p:nvPr/>
        </p:nvSpPr>
        <p:spPr>
          <a:xfrm>
            <a:off x="5524500" y="1772216"/>
            <a:ext cx="3289300" cy="3808735"/>
          </a:xfrm>
          <a:prstGeom prst="rect">
            <a:avLst/>
          </a:prstGeom>
        </p:spPr>
        <p:txBody>
          <a:bodyPr wrap="square">
            <a:spAutoFit/>
          </a:bodyPr>
          <a:lstStyle/>
          <a:p>
            <a:pPr>
              <a:lnSpc>
                <a:spcPct val="150000"/>
              </a:lnSpc>
            </a:pPr>
            <a:endParaRPr lang="en-US" sz="1800" dirty="0" smtClean="0">
              <a:solidFill>
                <a:srgbClr val="222222"/>
              </a:solidFill>
            </a:endParaRPr>
          </a:p>
          <a:p>
            <a:pPr>
              <a:lnSpc>
                <a:spcPct val="150000"/>
              </a:lnSpc>
            </a:pPr>
            <a:r>
              <a:rPr lang="en-US" sz="1800" b="0" dirty="0" smtClean="0"/>
              <a:t>mRNA localization is critical for regulation of gene expression by allowing spatially regulated protein production. </a:t>
            </a:r>
            <a:r>
              <a:rPr lang="en-US" sz="1800" b="0" dirty="0" smtClean="0">
                <a:solidFill>
                  <a:srgbClr val="111111"/>
                </a:solidFill>
              </a:rPr>
              <a:t>Post-transcriptional regulation of mRNA fate by RNA-binding proteins. </a:t>
            </a:r>
            <a:r>
              <a:rPr lang="en-US" sz="1800" b="0" dirty="0" smtClean="0"/>
              <a:t> </a:t>
            </a:r>
          </a:p>
        </p:txBody>
      </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2" name="Rectangle 11"/>
          <p:cNvSpPr/>
          <p:nvPr/>
        </p:nvSpPr>
        <p:spPr>
          <a:xfrm>
            <a:off x="558800" y="6058069"/>
            <a:ext cx="8521700" cy="369332"/>
          </a:xfrm>
          <a:prstGeom prst="rect">
            <a:avLst/>
          </a:prstGeom>
        </p:spPr>
        <p:txBody>
          <a:bodyPr wrap="square">
            <a:spAutoFit/>
          </a:bodyPr>
          <a:lstStyle/>
          <a:p>
            <a:r>
              <a:rPr lang="en-US" sz="1800" dirty="0" err="1" smtClean="0">
                <a:solidFill>
                  <a:srgbClr val="111111"/>
                </a:solidFill>
              </a:rPr>
              <a:t>snRNPs</a:t>
            </a:r>
            <a:r>
              <a:rPr lang="en-US" sz="1800" dirty="0" smtClean="0">
                <a:solidFill>
                  <a:srgbClr val="111111"/>
                </a:solidFill>
              </a:rPr>
              <a:t> </a:t>
            </a:r>
            <a:r>
              <a:rPr lang="en-US" sz="1800" b="0" dirty="0" smtClean="0">
                <a:solidFill>
                  <a:srgbClr val="111111"/>
                </a:solidFill>
              </a:rPr>
              <a:t>are small nuclear </a:t>
            </a:r>
            <a:r>
              <a:rPr lang="en-US" sz="1800" b="0" dirty="0" err="1" smtClean="0">
                <a:solidFill>
                  <a:srgbClr val="111111"/>
                </a:solidFill>
              </a:rPr>
              <a:t>ribonucleoproteins</a:t>
            </a:r>
            <a:r>
              <a:rPr lang="en-US" sz="1800" b="0" dirty="0" smtClean="0">
                <a:solidFill>
                  <a:srgbClr val="111111"/>
                </a:solidFill>
              </a:rPr>
              <a:t> (</a:t>
            </a:r>
            <a:r>
              <a:rPr lang="en-US" sz="1800" b="0" dirty="0" err="1" smtClean="0">
                <a:solidFill>
                  <a:srgbClr val="111111"/>
                </a:solidFill>
              </a:rPr>
              <a:t>snRNAs</a:t>
            </a:r>
            <a:r>
              <a:rPr lang="en-US" sz="1800" b="0" dirty="0" smtClean="0">
                <a:solidFill>
                  <a:srgbClr val="111111"/>
                </a:solidFill>
              </a:rPr>
              <a:t> associated with proteins).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6875481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1" name="Group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97E60B9-65F7-44CA-A6D1-D288C897CD00}"/>
              </a:ext>
            </a:extLst>
          </p:cNvPr>
          <p:cNvGrpSpPr/>
          <p:nvPr/>
        </p:nvGrpSpPr>
        <p:grpSpPr>
          <a:xfrm>
            <a:off x="6230542" y="3916692"/>
            <a:ext cx="1937276" cy="2209447"/>
            <a:chOff x="1625923" y="6157510"/>
            <a:chExt cx="1723929" cy="2016121"/>
          </a:xfrm>
        </p:grpSpPr>
        <p:sp>
          <p:nvSpPr>
            <p:cNvPr id="22" name="Rectangl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143574D-1D9F-4841-8CF5-865C7CF42C86}"/>
                </a:ext>
              </a:extLst>
            </p:cNvPr>
            <p:cNvSpPr>
              <a:spLocks noChangeArrowheads="1"/>
            </p:cNvSpPr>
            <p:nvPr/>
          </p:nvSpPr>
          <p:spPr bwMode="auto">
            <a:xfrm>
              <a:off x="1625923" y="7977038"/>
              <a:ext cx="1723929" cy="196593"/>
            </a:xfrm>
            <a:prstGeom prst="rect">
              <a:avLst/>
            </a:prstGeom>
            <a:noFill/>
            <a:ln w="9525">
              <a:noFill/>
              <a:miter lim="800000"/>
              <a:headEnd/>
              <a:tailEnd/>
            </a:ln>
          </p:spPr>
          <p:txBody>
            <a:bodyPr wrap="none">
              <a:spAutoFit/>
            </a:bodyPr>
            <a:lstStyle/>
            <a:p>
              <a:r>
                <a:rPr lang="en-US" sz="800" i="1" dirty="0" err="1">
                  <a:latin typeface="Calibri" pitchFamily="34" charset="0"/>
                </a:rPr>
                <a:t>Faehnle</a:t>
              </a:r>
              <a:r>
                <a:rPr lang="en-US" sz="800" i="1" dirty="0">
                  <a:latin typeface="Calibri" pitchFamily="34" charset="0"/>
                </a:rPr>
                <a:t> C. et al., Cell Reports, 2013</a:t>
              </a:r>
            </a:p>
          </p:txBody>
        </p:sp>
        <p:pic>
          <p:nvPicPr>
            <p:cNvPr id="19" name="Picture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1C54FF4-425C-43FC-85D3-F9C52A018105}"/>
                </a:ext>
              </a:extLst>
            </p:cNvPr>
            <p:cNvPicPr>
              <a:picLocks noChangeAspect="1" noChangeArrowheads="1"/>
            </p:cNvPicPr>
            <p:nvPr/>
          </p:nvPicPr>
          <p:blipFill>
            <a:blip r:embed="rId3" cstate="print"/>
            <a:srcRect l="536" t="2564" r="73845" b="1665"/>
            <a:stretch>
              <a:fillRect/>
            </a:stretch>
          </p:blipFill>
          <p:spPr bwMode="auto">
            <a:xfrm>
              <a:off x="1691680" y="6157510"/>
              <a:ext cx="1509725" cy="1810653"/>
            </a:xfrm>
            <a:prstGeom prst="rect">
              <a:avLst/>
            </a:prstGeom>
            <a:noFill/>
            <a:ln w="9525">
              <a:noFill/>
              <a:miter lim="800000"/>
              <a:headEnd/>
              <a:tailEnd/>
            </a:ln>
          </p:spPr>
        </p:pic>
      </p:grpSp>
      <p:pic>
        <p:nvPicPr>
          <p:cNvPr id="3" name="Picture 2" descr="Î£ÏÎµÏÎ¹ÎºÎ® ÎµÎ¹ÎºÏÎ½Î±">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1A616C2-42AE-4079-A339-B800A9004136}"/>
              </a:ext>
            </a:extLst>
          </p:cNvPr>
          <p:cNvPicPr>
            <a:picLocks noChangeAspect="1" noChangeArrowheads="1"/>
          </p:cNvPicPr>
          <p:nvPr/>
        </p:nvPicPr>
        <p:blipFill>
          <a:blip r:embed="rId4" cstate="print"/>
          <a:srcRect/>
          <a:stretch>
            <a:fillRect/>
          </a:stretch>
        </p:blipFill>
        <p:spPr bwMode="auto">
          <a:xfrm>
            <a:off x="4134871" y="3821925"/>
            <a:ext cx="1881881" cy="2088748"/>
          </a:xfrm>
          <a:prstGeom prst="rect">
            <a:avLst/>
          </a:prstGeom>
          <a:noFill/>
          <a:ln w="9525">
            <a:noFill/>
            <a:miter lim="800000"/>
            <a:headEnd/>
            <a:tailEnd/>
          </a:ln>
        </p:spPr>
      </p:pic>
      <p:sp>
        <p:nvSpPr>
          <p:cNvPr id="4" name="Rectangl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0338CF4-D710-4525-B6D6-A438F5DF9747}"/>
              </a:ext>
            </a:extLst>
          </p:cNvPr>
          <p:cNvSpPr>
            <a:spLocks noChangeArrowheads="1"/>
          </p:cNvSpPr>
          <p:nvPr/>
        </p:nvSpPr>
        <p:spPr bwMode="auto">
          <a:xfrm>
            <a:off x="4473126" y="5917083"/>
            <a:ext cx="1441447" cy="215444"/>
          </a:xfrm>
          <a:prstGeom prst="rect">
            <a:avLst/>
          </a:prstGeom>
          <a:noFill/>
          <a:ln w="9525">
            <a:noFill/>
            <a:miter lim="800000"/>
            <a:headEnd/>
            <a:tailEnd/>
          </a:ln>
        </p:spPr>
        <p:txBody>
          <a:bodyPr wrap="none">
            <a:spAutoFit/>
          </a:bodyPr>
          <a:lstStyle/>
          <a:p>
            <a:r>
              <a:rPr lang="en-US" sz="800" i="1" dirty="0">
                <a:latin typeface="Lato"/>
              </a:rPr>
              <a:t>Liu J et al.,  Science 2004</a:t>
            </a:r>
          </a:p>
        </p:txBody>
      </p:sp>
      <p:sp>
        <p:nvSpPr>
          <p:cNvPr id="5" name="21 - Ορθογώνιο">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7E92767-7256-46C1-938A-6D6252789BAC}"/>
              </a:ext>
            </a:extLst>
          </p:cNvPr>
          <p:cNvSpPr/>
          <p:nvPr/>
        </p:nvSpPr>
        <p:spPr>
          <a:xfrm>
            <a:off x="711483" y="701187"/>
            <a:ext cx="8038817" cy="3393237"/>
          </a:xfrm>
          <a:prstGeom prst="rect">
            <a:avLst/>
          </a:prstGeom>
        </p:spPr>
        <p:txBody>
          <a:bodyPr wrap="square">
            <a:spAutoFit/>
          </a:bodyPr>
          <a:lstStyle/>
          <a:p>
            <a:pPr marL="1960" fontAlgn="auto">
              <a:lnSpc>
                <a:spcPct val="150000"/>
              </a:lnSpc>
              <a:spcBef>
                <a:spcPts val="0"/>
              </a:spcBef>
              <a:spcAft>
                <a:spcPts val="0"/>
              </a:spcAft>
              <a:buClr>
                <a:srgbClr val="000000"/>
              </a:buClr>
              <a:buSzPct val="45000"/>
              <a:defRPr/>
            </a:pPr>
            <a:r>
              <a:rPr lang="en-US" sz="1800" b="0" spc="-1" dirty="0">
                <a:uFill>
                  <a:solidFill>
                    <a:srgbClr val="FFFFFF"/>
                  </a:solidFill>
                </a:uFill>
                <a:latin typeface="+mn-lt"/>
                <a:ea typeface="Arial Unicode MS" pitchFamily="34" charset="-128"/>
                <a:cs typeface="Arial Unicode MS" pitchFamily="34" charset="-128"/>
              </a:rPr>
              <a:t>    </a:t>
            </a:r>
            <a:r>
              <a:rPr lang="el-GR" sz="1800" b="0" spc="-1" dirty="0">
                <a:uFill>
                  <a:solidFill>
                    <a:srgbClr val="FFFFFF"/>
                  </a:solidFill>
                </a:uFill>
                <a:latin typeface="+mn-lt"/>
                <a:ea typeface="Arial Unicode MS" pitchFamily="34" charset="-128"/>
                <a:cs typeface="Arial Unicode MS" pitchFamily="34" charset="-128"/>
              </a:rPr>
              <a:t>key </a:t>
            </a:r>
            <a:r>
              <a:rPr lang="el-GR" sz="1800" b="0" spc="-1" dirty="0" smtClean="0">
                <a:uFill>
                  <a:solidFill>
                    <a:srgbClr val="FFFFFF"/>
                  </a:solidFill>
                </a:uFill>
                <a:latin typeface="+mn-lt"/>
                <a:ea typeface="Arial Unicode MS" pitchFamily="34" charset="-128"/>
                <a:cs typeface="Arial Unicode MS" pitchFamily="34" charset="-128"/>
              </a:rPr>
              <a:t>players</a:t>
            </a:r>
            <a:r>
              <a:rPr lang="en-GB" sz="1800" b="0" spc="-1" dirty="0" smtClean="0">
                <a:uFill>
                  <a:solidFill>
                    <a:srgbClr val="FFFFFF"/>
                  </a:solidFill>
                </a:uFill>
                <a:latin typeface="+mn-lt"/>
                <a:ea typeface="Arial Unicode MS" pitchFamily="34" charset="-128"/>
                <a:cs typeface="Arial Unicode MS" pitchFamily="34" charset="-128"/>
              </a:rPr>
              <a:t> in post-transcriptional regulation </a:t>
            </a:r>
            <a:r>
              <a:rPr lang="el-GR" sz="1800" b="0" spc="-1" dirty="0" smtClean="0">
                <a:uFill>
                  <a:solidFill>
                    <a:srgbClr val="FFFFFF"/>
                  </a:solidFill>
                </a:uFill>
                <a:latin typeface="+mn-lt"/>
                <a:ea typeface="Arial Unicode MS" pitchFamily="34" charset="-128"/>
                <a:cs typeface="Arial Unicode MS" pitchFamily="34" charset="-128"/>
              </a:rPr>
              <a:t> </a:t>
            </a:r>
            <a:endParaRPr lang="en-US" sz="1800" b="0" spc="-1" dirty="0" smtClean="0">
              <a:uFill>
                <a:solidFill>
                  <a:srgbClr val="FFFFFF"/>
                </a:solidFill>
              </a:uFill>
              <a:latin typeface="+mn-lt"/>
              <a:ea typeface="Arial Unicode MS" pitchFamily="34" charset="-128"/>
              <a:cs typeface="Arial Unicode MS" pitchFamily="34" charset="-128"/>
            </a:endParaRPr>
          </a:p>
          <a:p>
            <a:pPr marL="1960" fontAlgn="auto">
              <a:lnSpc>
                <a:spcPct val="150000"/>
              </a:lnSpc>
              <a:spcBef>
                <a:spcPts val="0"/>
              </a:spcBef>
              <a:spcAft>
                <a:spcPts val="0"/>
              </a:spcAft>
              <a:buClr>
                <a:srgbClr val="000000"/>
              </a:buClr>
              <a:buSzPct val="45000"/>
              <a:defRPr/>
            </a:pPr>
            <a:endParaRPr lang="en-US" sz="1800" b="0" spc="-1" dirty="0">
              <a:uFill>
                <a:solidFill>
                  <a:srgbClr val="FFFFFF"/>
                </a:solidFill>
              </a:uFill>
              <a:latin typeface="+mn-lt"/>
              <a:ea typeface="Arial Unicode MS" pitchFamily="34" charset="-128"/>
              <a:cs typeface="Arial Unicode MS" pitchFamily="34" charset="-128"/>
            </a:endParaRPr>
          </a:p>
          <a:p>
            <a:pPr marL="344860" indent="-342900" fontAlgn="auto">
              <a:lnSpc>
                <a:spcPct val="150000"/>
              </a:lnSpc>
              <a:spcBef>
                <a:spcPts val="0"/>
              </a:spcBef>
              <a:spcAft>
                <a:spcPts val="0"/>
              </a:spcAft>
              <a:buClr>
                <a:srgbClr val="000000"/>
              </a:buClr>
              <a:buSzPct val="45000"/>
              <a:buFont typeface="Wingdings" pitchFamily="2" charset="2"/>
              <a:buChar char="§"/>
              <a:defRPr/>
            </a:pPr>
            <a:r>
              <a:rPr lang="el-GR" sz="1800" b="0" spc="-1" dirty="0" err="1">
                <a:uFill>
                  <a:solidFill>
                    <a:srgbClr val="FFFFFF"/>
                  </a:solidFill>
                </a:uFill>
                <a:latin typeface="+mn-lt"/>
                <a:ea typeface="Arial Unicode MS" pitchFamily="34" charset="-128"/>
                <a:cs typeface="Arial Unicode MS" pitchFamily="34" charset="-128"/>
              </a:rPr>
              <a:t>small</a:t>
            </a:r>
            <a:r>
              <a:rPr lang="el-GR" sz="1800" b="0" spc="-1" dirty="0">
                <a:uFill>
                  <a:solidFill>
                    <a:srgbClr val="FFFFFF"/>
                  </a:solidFill>
                </a:uFill>
                <a:latin typeface="+mn-lt"/>
                <a:ea typeface="Arial Unicode MS" pitchFamily="34" charset="-128"/>
                <a:cs typeface="Arial Unicode MS" pitchFamily="34" charset="-128"/>
              </a:rPr>
              <a:t>-RNA </a:t>
            </a:r>
            <a:r>
              <a:rPr lang="el-GR" sz="1800" b="0" spc="-1" dirty="0" err="1">
                <a:uFill>
                  <a:solidFill>
                    <a:srgbClr val="FFFFFF"/>
                  </a:solidFill>
                </a:uFill>
                <a:latin typeface="+mn-lt"/>
                <a:ea typeface="Arial Unicode MS" pitchFamily="34" charset="-128"/>
                <a:cs typeface="Arial Unicode MS" pitchFamily="34" charset="-128"/>
              </a:rPr>
              <a:t>guided</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gene</a:t>
            </a:r>
            <a:r>
              <a:rPr lang="el-GR" sz="1800" b="0" spc="-1" dirty="0">
                <a:uFill>
                  <a:solidFill>
                    <a:srgbClr val="FFFFFF"/>
                  </a:solidFill>
                </a:uFill>
                <a:latin typeface="+mn-lt"/>
                <a:ea typeface="Arial Unicode MS" pitchFamily="34" charset="-128"/>
                <a:cs typeface="Arial Unicode MS" pitchFamily="34" charset="-128"/>
              </a:rPr>
              <a:t>-</a:t>
            </a:r>
            <a:r>
              <a:rPr lang="el-GR" sz="1800" b="0" spc="-1" dirty="0" err="1">
                <a:uFill>
                  <a:solidFill>
                    <a:srgbClr val="FFFFFF"/>
                  </a:solidFill>
                </a:uFill>
                <a:latin typeface="+mn-lt"/>
                <a:ea typeface="Arial Unicode MS" pitchFamily="34" charset="-128"/>
                <a:cs typeface="Arial Unicode MS" pitchFamily="34" charset="-128"/>
              </a:rPr>
              <a:t>silencing</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processes</a:t>
            </a:r>
            <a:r>
              <a:rPr lang="el-GR" sz="1800" b="0" spc="-1" dirty="0">
                <a:uFill>
                  <a:solidFill>
                    <a:srgbClr val="FFFFFF"/>
                  </a:solidFill>
                </a:uFill>
                <a:latin typeface="+mn-lt"/>
                <a:ea typeface="Arial Unicode MS" pitchFamily="34" charset="-128"/>
                <a:cs typeface="Arial Unicode MS" pitchFamily="34" charset="-128"/>
              </a:rPr>
              <a:t> </a:t>
            </a:r>
            <a:endParaRPr lang="en-US" sz="1800" b="0" spc="-1" dirty="0">
              <a:uFill>
                <a:solidFill>
                  <a:srgbClr val="FFFFFF"/>
                </a:solidFill>
              </a:uFill>
              <a:latin typeface="+mn-lt"/>
              <a:ea typeface="Arial Unicode MS" pitchFamily="34" charset="-128"/>
              <a:cs typeface="Arial Unicode MS" pitchFamily="34" charset="-128"/>
            </a:endParaRPr>
          </a:p>
          <a:p>
            <a:pPr marL="344860" indent="-342900" fontAlgn="auto">
              <a:lnSpc>
                <a:spcPct val="150000"/>
              </a:lnSpc>
              <a:spcBef>
                <a:spcPts val="0"/>
              </a:spcBef>
              <a:spcAft>
                <a:spcPts val="0"/>
              </a:spcAft>
              <a:buClr>
                <a:srgbClr val="000000"/>
              </a:buClr>
              <a:buSzPct val="45000"/>
              <a:buFont typeface="Wingdings" pitchFamily="2" charset="2"/>
              <a:buChar char="§"/>
              <a:defRPr/>
            </a:pPr>
            <a:endParaRPr lang="en-US" sz="1800" b="0" spc="-1" dirty="0">
              <a:uFill>
                <a:solidFill>
                  <a:srgbClr val="FFFFFF"/>
                </a:solidFill>
              </a:uFill>
              <a:latin typeface="+mn-lt"/>
              <a:ea typeface="Arial Unicode MS" pitchFamily="34" charset="-128"/>
              <a:cs typeface="Arial Unicode MS" pitchFamily="34" charset="-128"/>
            </a:endParaRPr>
          </a:p>
          <a:p>
            <a:pPr marL="344860" indent="-342900" fontAlgn="auto">
              <a:lnSpc>
                <a:spcPct val="150000"/>
              </a:lnSpc>
              <a:spcBef>
                <a:spcPts val="0"/>
              </a:spcBef>
              <a:spcAft>
                <a:spcPts val="0"/>
              </a:spcAft>
              <a:buClr>
                <a:srgbClr val="000000"/>
              </a:buClr>
              <a:buSzPct val="45000"/>
              <a:buFont typeface="Wingdings" pitchFamily="2" charset="2"/>
              <a:buChar char="§"/>
              <a:defRPr/>
            </a:pPr>
            <a:r>
              <a:rPr lang="el-GR" sz="1800" b="0" spc="-1" dirty="0" err="1">
                <a:uFill>
                  <a:solidFill>
                    <a:srgbClr val="FFFFFF"/>
                  </a:solidFill>
                </a:uFill>
                <a:latin typeface="+mn-lt"/>
                <a:ea typeface="Arial Unicode MS" pitchFamily="34" charset="-128"/>
                <a:cs typeface="Arial Unicode MS" pitchFamily="34" charset="-128"/>
              </a:rPr>
              <a:t>heterochromatin</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silencing</a:t>
            </a:r>
            <a:endParaRPr lang="en-US" sz="1800" b="0" spc="-1" dirty="0">
              <a:uFill>
                <a:solidFill>
                  <a:srgbClr val="FFFFFF"/>
                </a:solidFill>
              </a:uFill>
              <a:latin typeface="+mn-lt"/>
              <a:ea typeface="Arial Unicode MS" pitchFamily="34" charset="-128"/>
              <a:cs typeface="Arial Unicode MS" pitchFamily="34" charset="-128"/>
            </a:endParaRPr>
          </a:p>
          <a:p>
            <a:pPr marL="344860" indent="-342900" fontAlgn="auto">
              <a:lnSpc>
                <a:spcPct val="150000"/>
              </a:lnSpc>
              <a:spcBef>
                <a:spcPts val="0"/>
              </a:spcBef>
              <a:spcAft>
                <a:spcPts val="0"/>
              </a:spcAft>
              <a:buClr>
                <a:srgbClr val="000000"/>
              </a:buClr>
              <a:buSzPct val="45000"/>
              <a:buFont typeface="Wingdings" pitchFamily="2" charset="2"/>
              <a:buChar char="§"/>
              <a:defRPr/>
            </a:pPr>
            <a:endParaRPr lang="el-GR" sz="1800" b="0" spc="-1" dirty="0">
              <a:uFill>
                <a:solidFill>
                  <a:srgbClr val="FFFFFF"/>
                </a:solidFill>
              </a:uFill>
              <a:latin typeface="+mn-lt"/>
              <a:ea typeface="Arial Unicode MS" pitchFamily="34" charset="-128"/>
              <a:cs typeface="Arial Unicode MS" pitchFamily="34" charset="-128"/>
            </a:endParaRPr>
          </a:p>
          <a:p>
            <a:pPr marL="344860" indent="-342900" fontAlgn="auto">
              <a:lnSpc>
                <a:spcPct val="150000"/>
              </a:lnSpc>
              <a:spcBef>
                <a:spcPts val="0"/>
              </a:spcBef>
              <a:spcAft>
                <a:spcPts val="0"/>
              </a:spcAft>
              <a:buClr>
                <a:srgbClr val="000000"/>
              </a:buClr>
              <a:buSzPct val="45000"/>
              <a:buFont typeface="Wingdings" pitchFamily="2" charset="2"/>
              <a:buChar char="§"/>
              <a:defRPr/>
            </a:pPr>
            <a:r>
              <a:rPr lang="el-GR" sz="1800" b="0" spc="-1" dirty="0" err="1">
                <a:uFill>
                  <a:solidFill>
                    <a:srgbClr val="FFFFFF"/>
                  </a:solidFill>
                </a:uFill>
                <a:latin typeface="+mn-lt"/>
                <a:ea typeface="Arial Unicode MS" pitchFamily="34" charset="-128"/>
                <a:cs typeface="Arial Unicode MS" pitchFamily="34" charset="-128"/>
              </a:rPr>
              <a:t>mRNA</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degradation</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or</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translation</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silencing</a:t>
            </a:r>
            <a:r>
              <a:rPr lang="en-US"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depending</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on</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the</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complementarity</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of</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the</a:t>
            </a:r>
            <a:r>
              <a:rPr lang="el-GR" sz="1800" b="0" spc="-1" dirty="0">
                <a:uFill>
                  <a:solidFill>
                    <a:srgbClr val="FFFFFF"/>
                  </a:solidFill>
                </a:uFill>
                <a:latin typeface="+mn-lt"/>
                <a:ea typeface="Arial Unicode MS" pitchFamily="34" charset="-128"/>
                <a:cs typeface="Arial Unicode MS" pitchFamily="34" charset="-128"/>
              </a:rPr>
              <a:t> </a:t>
            </a:r>
            <a:r>
              <a:rPr lang="el-GR" sz="1800" b="0" spc="-1" dirty="0" err="1">
                <a:uFill>
                  <a:solidFill>
                    <a:srgbClr val="FFFFFF"/>
                  </a:solidFill>
                </a:uFill>
                <a:latin typeface="+mn-lt"/>
                <a:ea typeface="Arial Unicode MS" pitchFamily="34" charset="-128"/>
                <a:cs typeface="Arial Unicode MS" pitchFamily="34" charset="-128"/>
              </a:rPr>
              <a:t>target</a:t>
            </a:r>
            <a:r>
              <a:rPr lang="en-US" sz="1800" b="0" spc="-1" dirty="0">
                <a:uFill>
                  <a:solidFill>
                    <a:srgbClr val="FFFFFF"/>
                  </a:solidFill>
                </a:uFill>
                <a:latin typeface="+mn-lt"/>
                <a:ea typeface="Arial Unicode MS" pitchFamily="34" charset="-128"/>
                <a:cs typeface="Arial Unicode MS" pitchFamily="34" charset="-128"/>
              </a:rPr>
              <a:t>)</a:t>
            </a:r>
            <a:endParaRPr lang="el-GR" sz="1800" b="0" spc="-1" dirty="0">
              <a:uFill>
                <a:solidFill>
                  <a:srgbClr val="FFFFFF"/>
                </a:solidFill>
              </a:uFill>
              <a:latin typeface="+mn-lt"/>
              <a:ea typeface="Arial Unicode MS" pitchFamily="34" charset="-128"/>
              <a:cs typeface="Arial Unicode MS" pitchFamily="34" charset="-128"/>
            </a:endParaRPr>
          </a:p>
        </p:txBody>
      </p:sp>
      <p:sp>
        <p:nvSpPr>
          <p:cNvPr id="6" name="CustomShap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2D9D61A-BB6F-41EB-A60F-788B71A07A91}"/>
              </a:ext>
            </a:extLst>
          </p:cNvPr>
          <p:cNvSpPr/>
          <p:nvPr/>
        </p:nvSpPr>
        <p:spPr>
          <a:xfrm>
            <a:off x="80962" y="5823647"/>
            <a:ext cx="6425804" cy="1829395"/>
          </a:xfrm>
          <a:prstGeom prst="rect">
            <a:avLst/>
          </a:prstGeom>
          <a:noFill/>
          <a:ln>
            <a:noFill/>
          </a:ln>
        </p:spPr>
        <p:style>
          <a:lnRef idx="0">
            <a:scrgbClr r="0" g="0" b="0"/>
          </a:lnRef>
          <a:fillRef idx="0">
            <a:scrgbClr r="0" g="0" b="0"/>
          </a:fillRef>
          <a:effectRef idx="0">
            <a:scrgbClr r="0" g="0" b="0"/>
          </a:effectRef>
          <a:fontRef idx="minor"/>
        </p:style>
        <p:txBody>
          <a:bodyPr lIns="81639" tIns="40820" rIns="81639" bIns="40820"/>
          <a:lstStyle/>
          <a:p>
            <a:pPr fontAlgn="auto">
              <a:spcBef>
                <a:spcPts val="0"/>
              </a:spcBef>
              <a:spcAft>
                <a:spcPts val="0"/>
              </a:spcAft>
              <a:defRPr/>
            </a:pPr>
            <a:endParaRPr lang="en-GB" sz="1600" spc="-1" dirty="0">
              <a:uFill>
                <a:solidFill>
                  <a:srgbClr val="FFFFFF"/>
                </a:solidFill>
              </a:uFill>
              <a:latin typeface="Lato"/>
              <a:ea typeface="Tahoma"/>
            </a:endParaRPr>
          </a:p>
          <a:p>
            <a:pPr marL="195934" indent="-192341" fontAlgn="auto">
              <a:spcBef>
                <a:spcPts val="0"/>
              </a:spcBef>
              <a:spcAft>
                <a:spcPts val="0"/>
              </a:spcAft>
              <a:defRPr/>
            </a:pPr>
            <a:r>
              <a:rPr lang="el-GR" sz="1400" spc="-1" dirty="0">
                <a:uFill>
                  <a:solidFill>
                    <a:srgbClr val="FFFFFF"/>
                  </a:solidFill>
                </a:uFill>
                <a:latin typeface="Lato"/>
                <a:ea typeface="Tahoma"/>
              </a:rPr>
              <a:t>               </a:t>
            </a:r>
            <a:endParaRPr lang="el-GR" sz="1400" spc="-1" dirty="0">
              <a:uFill>
                <a:solidFill>
                  <a:srgbClr val="FFFFFF"/>
                </a:solidFill>
              </a:uFill>
              <a:latin typeface="Lato"/>
            </a:endParaRPr>
          </a:p>
          <a:p>
            <a:pPr marL="195934" indent="-192341" fontAlgn="auto">
              <a:spcBef>
                <a:spcPts val="0"/>
              </a:spcBef>
              <a:spcAft>
                <a:spcPts val="0"/>
              </a:spcAft>
              <a:defRPr/>
            </a:pPr>
            <a:endParaRPr lang="el-GR" sz="1600" spc="-1" dirty="0">
              <a:uFill>
                <a:solidFill>
                  <a:srgbClr val="FFFFFF"/>
                </a:solidFill>
              </a:uFill>
              <a:latin typeface="Lato"/>
            </a:endParaRPr>
          </a:p>
          <a:p>
            <a:pPr marL="195934" indent="-192341" fontAlgn="auto">
              <a:spcBef>
                <a:spcPts val="0"/>
              </a:spcBef>
              <a:spcAft>
                <a:spcPts val="0"/>
              </a:spcAft>
              <a:defRPr/>
            </a:pPr>
            <a:endParaRPr lang="el-GR" sz="1600" spc="-1" dirty="0">
              <a:uFill>
                <a:solidFill>
                  <a:srgbClr val="FFFFFF"/>
                </a:solidFill>
              </a:uFill>
              <a:latin typeface="Lato"/>
            </a:endParaRPr>
          </a:p>
        </p:txBody>
      </p:sp>
      <p:sp>
        <p:nvSpPr>
          <p:cNvPr id="7" name="27 - TextBox">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CF53CE-515B-4957-866A-BD6905AF44F2}"/>
              </a:ext>
            </a:extLst>
          </p:cNvPr>
          <p:cNvSpPr txBox="1">
            <a:spLocks noChangeArrowheads="1"/>
          </p:cNvSpPr>
          <p:nvPr/>
        </p:nvSpPr>
        <p:spPr bwMode="auto">
          <a:xfrm>
            <a:off x="1959994" y="255930"/>
            <a:ext cx="5266305" cy="461665"/>
          </a:xfrm>
          <a:prstGeom prst="rect">
            <a:avLst/>
          </a:prstGeom>
          <a:noFill/>
          <a:ln w="9525">
            <a:noFill/>
            <a:miter lim="800000"/>
            <a:headEnd/>
            <a:tailEnd/>
          </a:ln>
        </p:spPr>
        <p:txBody>
          <a:bodyPr wrap="square">
            <a:spAutoFit/>
          </a:bodyPr>
          <a:lstStyle/>
          <a:p>
            <a:pPr algn="ctr"/>
            <a:r>
              <a:rPr lang="en-US" sz="2400" b="1" cap="all" dirty="0">
                <a:latin typeface="+mn-lt"/>
              </a:rPr>
              <a:t>Argonaute  Proteins </a:t>
            </a:r>
            <a:endParaRPr lang="el-GR" sz="2400" b="1" cap="all" dirty="0">
              <a:latin typeface="+mn-lt"/>
            </a:endParaRPr>
          </a:p>
        </p:txBody>
      </p:sp>
      <p:grpSp>
        <p:nvGrpSpPr>
          <p:cNvPr id="14" name="Group 2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040A5794-811A-4A3A-864A-0F0D999B814C}"/>
              </a:ext>
            </a:extLst>
          </p:cNvPr>
          <p:cNvGrpSpPr/>
          <p:nvPr/>
        </p:nvGrpSpPr>
        <p:grpSpPr>
          <a:xfrm>
            <a:off x="338137" y="4859635"/>
            <a:ext cx="4238786" cy="1006712"/>
            <a:chOff x="6362700" y="1062335"/>
            <a:chExt cx="5651714" cy="1006712"/>
          </a:xfrm>
        </p:grpSpPr>
        <p:sp>
          <p:nvSpPr>
            <p:cNvPr id="25" name="Rectangle 2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F88F6A4-82B6-46CC-B6B3-75D829F86E20}"/>
                </a:ext>
              </a:extLst>
            </p:cNvPr>
            <p:cNvSpPr/>
            <p:nvPr/>
          </p:nvSpPr>
          <p:spPr>
            <a:xfrm>
              <a:off x="6735156" y="1062335"/>
              <a:ext cx="4821510" cy="1006712"/>
            </a:xfrm>
            <a:prstGeom prst="rect">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AEDE9B4-2421-4320-B7BE-F49A3E5D0C9F}"/>
                </a:ext>
              </a:extLst>
            </p:cNvPr>
            <p:cNvSpPr txBox="1"/>
            <p:nvPr/>
          </p:nvSpPr>
          <p:spPr>
            <a:xfrm>
              <a:off x="6362700" y="1062335"/>
              <a:ext cx="5651714" cy="830997"/>
            </a:xfrm>
            <a:prstGeom prst="rect">
              <a:avLst/>
            </a:prstGeom>
            <a:noFill/>
          </p:spPr>
          <p:txBody>
            <a:bodyPr wrap="square" rtlCol="0">
              <a:spAutoFit/>
            </a:bodyPr>
            <a:lstStyle/>
            <a:p>
              <a:pPr algn="ctr"/>
              <a:r>
                <a:rPr lang="en-US" sz="2400" dirty="0">
                  <a:latin typeface="Lato"/>
                  <a:ea typeface="Cambria" pitchFamily="18" charset="0"/>
                </a:rPr>
                <a:t>Argonaute  Domain Organization</a:t>
              </a:r>
            </a:p>
          </p:txBody>
        </p:sp>
        <p:pic>
          <p:nvPicPr>
            <p:cNvPr id="10" name="Picture 4" descr="Αποτέλεσμα εικόνας για argonaute domains">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DC02CCC-CD48-4FE4-B8FD-C432B386CE05}"/>
                </a:ext>
              </a:extLst>
            </p:cNvPr>
            <p:cNvPicPr>
              <a:picLocks noChangeAspect="1" noChangeArrowheads="1"/>
            </p:cNvPicPr>
            <p:nvPr/>
          </p:nvPicPr>
          <p:blipFill rotWithShape="1">
            <a:blip r:embed="rId5"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54351" t="40247" b="50000"/>
            <a:stretch/>
          </p:blipFill>
          <p:spPr bwMode="auto">
            <a:xfrm>
              <a:off x="6819900" y="1579591"/>
              <a:ext cx="4679616" cy="465582"/>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grpSp>
      <p:grpSp>
        <p:nvGrpSpPr>
          <p:cNvPr id="15" name="1 - Ομάδα">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D84507-A20E-442C-AD99-C4DA13F95E58}"/>
              </a:ext>
            </a:extLst>
          </p:cNvPr>
          <p:cNvGrpSpPr>
            <a:grpSpLocks/>
          </p:cNvGrpSpPr>
          <p:nvPr/>
        </p:nvGrpSpPr>
        <p:grpSpPr bwMode="auto">
          <a:xfrm>
            <a:off x="6135003" y="1139186"/>
            <a:ext cx="1998604" cy="1606451"/>
            <a:chOff x="251640" y="791637"/>
            <a:chExt cx="2951280" cy="2073963"/>
          </a:xfrm>
        </p:grpSpPr>
        <p:pic>
          <p:nvPicPr>
            <p:cNvPr id="29" name="Picture 2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79DCA14-63A8-417C-AC6C-39D5AAF1BB93}"/>
                </a:ext>
              </a:extLst>
            </p:cNvPr>
            <p:cNvPicPr>
              <a:picLocks noChangeAspect="1" noChangeArrowheads="1"/>
            </p:cNvPicPr>
            <p:nvPr/>
          </p:nvPicPr>
          <p:blipFill>
            <a:blip r:embed="rId6" cstate="print"/>
            <a:srcRect l="18898" r="27551"/>
            <a:stretch>
              <a:fillRect/>
            </a:stretch>
          </p:blipFill>
          <p:spPr bwMode="auto">
            <a:xfrm>
              <a:off x="251640" y="791640"/>
              <a:ext cx="1510920" cy="2073960"/>
            </a:xfrm>
            <a:prstGeom prst="rect">
              <a:avLst/>
            </a:prstGeom>
            <a:noFill/>
            <a:ln w="9525">
              <a:noFill/>
              <a:miter lim="800000"/>
              <a:headEnd/>
              <a:tailEnd/>
            </a:ln>
          </p:spPr>
        </p:pic>
        <p:pic>
          <p:nvPicPr>
            <p:cNvPr id="30"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52656F8-CA8A-43B6-AEE0-DCE31F1E9A59}"/>
                </a:ext>
              </a:extLst>
            </p:cNvPr>
            <p:cNvPicPr>
              <a:picLocks noChangeAspect="1" noChangeArrowheads="1"/>
            </p:cNvPicPr>
            <p:nvPr/>
          </p:nvPicPr>
          <p:blipFill>
            <a:blip r:embed="rId7" cstate="print"/>
            <a:srcRect/>
            <a:stretch>
              <a:fillRect/>
            </a:stretch>
          </p:blipFill>
          <p:spPr bwMode="auto">
            <a:xfrm>
              <a:off x="1763999" y="791637"/>
              <a:ext cx="1438921" cy="2073730"/>
            </a:xfrm>
            <a:prstGeom prst="rect">
              <a:avLst/>
            </a:prstGeom>
            <a:noFill/>
            <a:ln w="9525">
              <a:noFill/>
              <a:miter lim="800000"/>
              <a:headEnd/>
              <a:tailEnd/>
            </a:ln>
          </p:spPr>
        </p:pic>
      </p:grpSp>
      <p:sp>
        <p:nvSpPr>
          <p:cNvPr id="26" name="TextBox 2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27" name="Straight Connector 2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46325788"/>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B79A0E0-F8E9-4F57-BB78-A06FFE60EAA0}"/>
              </a:ext>
            </a:extLst>
          </p:cNvPr>
          <p:cNvSpPr txBox="1"/>
          <p:nvPr/>
        </p:nvSpPr>
        <p:spPr>
          <a:xfrm>
            <a:off x="1426052" y="244084"/>
            <a:ext cx="5876448" cy="461665"/>
          </a:xfrm>
          <a:prstGeom prst="rect">
            <a:avLst/>
          </a:prstGeom>
          <a:noFill/>
        </p:spPr>
        <p:txBody>
          <a:bodyPr wrap="square" rtlCol="0">
            <a:spAutoFit/>
          </a:bodyPr>
          <a:lstStyle/>
          <a:p>
            <a:r>
              <a:rPr lang="en-US" sz="2400" dirty="0" smtClean="0"/>
              <a:t>RNA-induced silencing complex (</a:t>
            </a:r>
            <a:r>
              <a:rPr lang="en-US" sz="2400" b="1" dirty="0" smtClean="0">
                <a:latin typeface="+mn-lt"/>
              </a:rPr>
              <a:t>RISC)</a:t>
            </a:r>
            <a:endParaRPr lang="el-GR" sz="2400" b="1" dirty="0">
              <a:latin typeface="+mn-lt"/>
            </a:endParaRPr>
          </a:p>
        </p:txBody>
      </p:sp>
      <p:pic>
        <p:nvPicPr>
          <p:cNvPr id="1026" name="Picture 2" descr="RNA interference: the molecules that govern genetic control – Young  Scientists Journal">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5530614-E4FA-4505-BD57-C97BDF31BD6A}"/>
              </a:ext>
            </a:extLst>
          </p:cNvPr>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19042"/>
          <a:stretch>
            <a:fillRect/>
          </a:stretch>
        </p:blipFill>
        <p:spPr bwMode="auto">
          <a:xfrm>
            <a:off x="6032500" y="1110247"/>
            <a:ext cx="2641600" cy="216802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3491659-DDA1-4425-84D1-25C7DFE7B0FF}"/>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638800" y="3937000"/>
            <a:ext cx="3104641" cy="199528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3" name="TextBox 1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1A07053-63C2-44C8-8510-5C9ACD73A148}"/>
              </a:ext>
            </a:extLst>
          </p:cNvPr>
          <p:cNvSpPr txBox="1"/>
          <p:nvPr/>
        </p:nvSpPr>
        <p:spPr>
          <a:xfrm>
            <a:off x="5689600" y="3567013"/>
            <a:ext cx="3289300" cy="307777"/>
          </a:xfrm>
          <a:prstGeom prst="rect">
            <a:avLst/>
          </a:prstGeom>
          <a:noFill/>
        </p:spPr>
        <p:txBody>
          <a:bodyPr wrap="square">
            <a:spAutoFit/>
          </a:bodyPr>
          <a:lstStyle/>
          <a:p>
            <a:r>
              <a:rPr lang="en-US" sz="700" dirty="0"/>
              <a:t>https://ysjournal.com/rna-interference-the-molecules-that-govern-genetic-control/</a:t>
            </a:r>
          </a:p>
        </p:txBody>
      </p:sp>
      <p:sp>
        <p:nvSpPr>
          <p:cNvPr id="17" name="TextBox 1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8BE0B73-7085-4EEA-A22C-3F97B06368AB}"/>
              </a:ext>
            </a:extLst>
          </p:cNvPr>
          <p:cNvSpPr txBox="1"/>
          <p:nvPr/>
        </p:nvSpPr>
        <p:spPr>
          <a:xfrm>
            <a:off x="586206" y="1199791"/>
            <a:ext cx="4798593" cy="4639732"/>
          </a:xfrm>
          <a:prstGeom prst="rect">
            <a:avLst/>
          </a:prstGeom>
          <a:noFill/>
        </p:spPr>
        <p:txBody>
          <a:bodyPr wrap="square">
            <a:spAutoFit/>
          </a:bodyPr>
          <a:lstStyle/>
          <a:p>
            <a:pPr algn="just">
              <a:lnSpc>
                <a:spcPct val="150000"/>
              </a:lnSpc>
            </a:pPr>
            <a:r>
              <a:rPr lang="en-US" sz="1800" b="0" i="0" dirty="0" smtClean="0">
                <a:effectLst/>
                <a:latin typeface="+mn-lt"/>
              </a:rPr>
              <a:t>RISC </a:t>
            </a:r>
            <a:r>
              <a:rPr lang="en-US" sz="1800" b="0" i="0" dirty="0">
                <a:effectLst/>
                <a:latin typeface="+mn-lt"/>
              </a:rPr>
              <a:t>is a multiprotein complex that incorporates one strand of a small interfering RNA (siRNA) or micro RNA (miRNA). RISC </a:t>
            </a:r>
            <a:r>
              <a:rPr lang="en-US" sz="1800" b="1" i="0" dirty="0">
                <a:effectLst/>
                <a:latin typeface="+mn-lt"/>
              </a:rPr>
              <a:t>uses the siRNA or miRNA </a:t>
            </a:r>
            <a:r>
              <a:rPr lang="en-US" sz="1800" b="0" i="0" dirty="0">
                <a:effectLst/>
                <a:latin typeface="+mn-lt"/>
              </a:rPr>
              <a:t>as a template for </a:t>
            </a:r>
            <a:r>
              <a:rPr lang="en-US" sz="1800" b="1" i="0" dirty="0">
                <a:effectLst/>
                <a:latin typeface="+mn-lt"/>
              </a:rPr>
              <a:t>recognizing complementary mRNA.</a:t>
            </a:r>
            <a:r>
              <a:rPr lang="en-US" sz="1800" b="1" i="0" dirty="0" smtClean="0">
                <a:effectLst/>
                <a:latin typeface="+mn-lt"/>
              </a:rPr>
              <a:t> </a:t>
            </a:r>
            <a:endParaRPr lang="en-US" sz="1800" dirty="0" smtClean="0">
              <a:latin typeface="+mn-lt"/>
            </a:endParaRPr>
          </a:p>
          <a:p>
            <a:pPr algn="just">
              <a:lnSpc>
                <a:spcPct val="150000"/>
              </a:lnSpc>
            </a:pPr>
            <a:r>
              <a:rPr lang="en-US" sz="1800" b="0" i="0" dirty="0">
                <a:effectLst/>
                <a:latin typeface="+mn-lt"/>
              </a:rPr>
              <a:t>When it finds a complementary strand, it activates RNase and cleaves the RNA. This process is important both in gene regulation by microRNAs and in defense against viral infections, which often use double-stranded RNA as an infectious vector.</a:t>
            </a:r>
            <a:endParaRPr lang="en-US" sz="1800" dirty="0">
              <a:latin typeface="+mn-l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1948700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1" name="Straight Connector 20"/>
          <p:cNvCxnSpPr/>
          <p:nvPr/>
        </p:nvCxnSpPr>
        <p:spPr>
          <a:xfrm rot="5400000">
            <a:off x="3081755" y="3512944"/>
            <a:ext cx="1989891" cy="9704"/>
          </a:xfrm>
          <a:prstGeom prst="line">
            <a:avLst/>
          </a:prstGeom>
          <a:ln w="28575" cap="flat" cmpd="sng" algn="ctr">
            <a:solidFill>
              <a:srgbClr val="00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 name="AutoShape 4"/>
          <p:cNvSpPr>
            <a:spLocks noChangeAspect="1" noChangeArrowheads="1" noTextEdit="1"/>
          </p:cNvSpPr>
          <p:nvPr/>
        </p:nvSpPr>
        <p:spPr bwMode="auto">
          <a:xfrm>
            <a:off x="514350" y="3819525"/>
            <a:ext cx="7943850" cy="3114675"/>
          </a:xfrm>
          <a:prstGeom prst="rect">
            <a:avLst/>
          </a:prstGeom>
          <a:noFill/>
          <a:ln w="9525">
            <a:miter lim="800000"/>
            <a:headEnd/>
            <a:tailEnd/>
          </a:ln>
          <a:effectLst/>
        </p:spPr>
        <p:txBody>
          <a:bodyPr vert="horz" wrap="square" lIns="91440" tIns="45720" rIns="91440" bIns="45720" numCol="1" anchor="t" anchorCtr="0" compatLnSpc="1">
            <a:prstTxWarp prst="textNoShape">
              <a:avLst/>
            </a:prstTxWarp>
          </a:bodyPr>
          <a:lstStyle/>
          <a:p>
            <a:endParaRPr lang="en-US"/>
          </a:p>
        </p:txBody>
      </p:sp>
      <p:cxnSp>
        <p:nvCxnSpPr>
          <p:cNvPr id="6" name="_s4100"/>
          <p:cNvCxnSpPr>
            <a:cxnSpLocks noChangeShapeType="1"/>
          </p:cNvCxnSpPr>
          <p:nvPr/>
        </p:nvCxnSpPr>
        <p:spPr bwMode="auto">
          <a:xfrm rot="16200000">
            <a:off x="2583349" y="1472432"/>
            <a:ext cx="276840" cy="2371725"/>
          </a:xfrm>
          <a:prstGeom prst="bentConnector3">
            <a:avLst>
              <a:gd name="adj1" fmla="val 22856"/>
            </a:avLst>
          </a:prstGeom>
          <a:noFill/>
          <a:ln w="28575">
            <a:solidFill>
              <a:schemeClr val="tx1"/>
            </a:solidFill>
            <a:miter lim="800000"/>
            <a:headEnd/>
            <a:tailEnd/>
          </a:ln>
        </p:spPr>
      </p:cxnSp>
      <p:cxnSp>
        <p:nvCxnSpPr>
          <p:cNvPr id="7" name="_s4101"/>
          <p:cNvCxnSpPr>
            <a:cxnSpLocks noChangeShapeType="1"/>
          </p:cNvCxnSpPr>
          <p:nvPr/>
        </p:nvCxnSpPr>
        <p:spPr bwMode="auto">
          <a:xfrm rot="16200000">
            <a:off x="7456904" y="2636139"/>
            <a:ext cx="237292" cy="4763"/>
          </a:xfrm>
          <a:prstGeom prst="bentConnector3">
            <a:avLst>
              <a:gd name="adj1" fmla="val -240936"/>
            </a:avLst>
          </a:prstGeom>
          <a:noFill/>
          <a:ln w="28575">
            <a:solidFill>
              <a:schemeClr val="tx1"/>
            </a:solidFill>
            <a:miter lim="800000"/>
            <a:headEnd/>
            <a:tailEnd/>
          </a:ln>
        </p:spPr>
      </p:cxnSp>
      <p:cxnSp>
        <p:nvCxnSpPr>
          <p:cNvPr id="9" name="_s4103"/>
          <p:cNvCxnSpPr>
            <a:cxnSpLocks noChangeShapeType="1"/>
          </p:cNvCxnSpPr>
          <p:nvPr/>
        </p:nvCxnSpPr>
        <p:spPr bwMode="auto">
          <a:xfrm rot="5400000" flipH="1">
            <a:off x="4467642" y="2365470"/>
            <a:ext cx="237292" cy="546100"/>
          </a:xfrm>
          <a:prstGeom prst="bentConnector3">
            <a:avLst>
              <a:gd name="adj1" fmla="val 26667"/>
            </a:avLst>
          </a:prstGeom>
          <a:noFill/>
          <a:ln w="28575">
            <a:solidFill>
              <a:schemeClr val="tx1"/>
            </a:solidFill>
            <a:miter lim="800000"/>
            <a:headEnd/>
            <a:tailEnd/>
          </a:ln>
        </p:spPr>
      </p:cxnSp>
      <p:cxnSp>
        <p:nvCxnSpPr>
          <p:cNvPr id="10" name="_s4104"/>
          <p:cNvCxnSpPr>
            <a:cxnSpLocks noChangeShapeType="1"/>
          </p:cNvCxnSpPr>
          <p:nvPr/>
        </p:nvCxnSpPr>
        <p:spPr bwMode="auto">
          <a:xfrm rot="5400000" flipH="1">
            <a:off x="6528912" y="1170022"/>
            <a:ext cx="231140" cy="1858963"/>
          </a:xfrm>
          <a:prstGeom prst="bentConnector3">
            <a:avLst>
              <a:gd name="adj1" fmla="val 27375"/>
            </a:avLst>
          </a:prstGeom>
          <a:noFill/>
          <a:ln w="28575">
            <a:solidFill>
              <a:schemeClr val="tx1"/>
            </a:solidFill>
            <a:miter lim="800000"/>
            <a:headEnd/>
            <a:tailEnd/>
          </a:ln>
        </p:spPr>
      </p:cxnSp>
      <p:cxnSp>
        <p:nvCxnSpPr>
          <p:cNvPr id="11" name="_s4105"/>
          <p:cNvCxnSpPr>
            <a:cxnSpLocks noChangeShapeType="1"/>
          </p:cNvCxnSpPr>
          <p:nvPr/>
        </p:nvCxnSpPr>
        <p:spPr bwMode="auto">
          <a:xfrm rot="16200000">
            <a:off x="4788997" y="1279733"/>
            <a:ext cx="223230" cy="1636713"/>
          </a:xfrm>
          <a:prstGeom prst="bentConnector3">
            <a:avLst>
              <a:gd name="adj1" fmla="val 28347"/>
            </a:avLst>
          </a:prstGeom>
          <a:noFill/>
          <a:ln w="28575">
            <a:solidFill>
              <a:schemeClr val="tx1"/>
            </a:solidFill>
            <a:miter lim="800000"/>
            <a:headEnd/>
            <a:tailEnd/>
          </a:ln>
        </p:spPr>
      </p:cxnSp>
      <p:sp>
        <p:nvSpPr>
          <p:cNvPr id="22" name="TextBox 21"/>
          <p:cNvSpPr txBox="1"/>
          <p:nvPr/>
        </p:nvSpPr>
        <p:spPr>
          <a:xfrm>
            <a:off x="2590800" y="4215145"/>
            <a:ext cx="4051300" cy="830997"/>
          </a:xfrm>
          <a:prstGeom prst="rect">
            <a:avLst/>
          </a:prstGeom>
          <a:solidFill>
            <a:srgbClr val="E65F81"/>
          </a:solidFill>
          <a:effectLst>
            <a:outerShdw blurRad="50800" dist="38100" dir="5400000" rotWithShape="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lvl="0"/>
            <a:r>
              <a:rPr lang="en-US" sz="1200" dirty="0" smtClean="0">
                <a:solidFill>
                  <a:schemeClr val="bg1"/>
                </a:solidFill>
                <a:latin typeface="American Typewriter" charset="0"/>
              </a:rPr>
              <a:t>small nuclear RNA             </a:t>
            </a:r>
            <a:r>
              <a:rPr lang="en-US" sz="1200" b="1" dirty="0" err="1" smtClean="0">
                <a:solidFill>
                  <a:schemeClr val="bg1"/>
                </a:solidFill>
                <a:latin typeface="American Typewriter" charset="0"/>
              </a:rPr>
              <a:t>snRNA</a:t>
            </a:r>
            <a:endParaRPr lang="en-US" sz="1200" b="1" dirty="0" smtClean="0">
              <a:solidFill>
                <a:schemeClr val="bg1"/>
              </a:solidFill>
              <a:latin typeface="American Typewriter" charset="0"/>
            </a:endParaRPr>
          </a:p>
          <a:p>
            <a:pPr lvl="0" defTabSz="914400" fontAlgn="base">
              <a:spcBef>
                <a:spcPct val="0"/>
              </a:spcBef>
              <a:spcAft>
                <a:spcPct val="0"/>
              </a:spcAft>
            </a:pPr>
            <a:r>
              <a:rPr lang="en-US" sz="1200" dirty="0" smtClean="0">
                <a:solidFill>
                  <a:schemeClr val="bg1"/>
                </a:solidFill>
                <a:latin typeface="American Typewriter" charset="0"/>
              </a:rPr>
              <a:t>small </a:t>
            </a:r>
            <a:r>
              <a:rPr lang="en-US" sz="1200" dirty="0" err="1" smtClean="0">
                <a:solidFill>
                  <a:schemeClr val="bg1"/>
                </a:solidFill>
                <a:latin typeface="American Typewriter" charset="0"/>
              </a:rPr>
              <a:t>nucleolar</a:t>
            </a:r>
            <a:r>
              <a:rPr lang="en-US" sz="1200" dirty="0" smtClean="0">
                <a:solidFill>
                  <a:schemeClr val="bg1"/>
                </a:solidFill>
                <a:latin typeface="American Typewriter" charset="0"/>
              </a:rPr>
              <a:t> RNA         </a:t>
            </a:r>
            <a:r>
              <a:rPr lang="en-US" sz="1200" b="1" dirty="0" err="1" smtClean="0">
                <a:solidFill>
                  <a:schemeClr val="bg1"/>
                </a:solidFill>
                <a:latin typeface="American Typewriter" charset="0"/>
              </a:rPr>
              <a:t>snoRNA</a:t>
            </a:r>
            <a:endParaRPr lang="en-US" sz="1200" b="1" dirty="0" smtClean="0">
              <a:solidFill>
                <a:schemeClr val="bg1"/>
              </a:solidFill>
              <a:latin typeface="American Typewriter" charset="0"/>
            </a:endParaRPr>
          </a:p>
          <a:p>
            <a:r>
              <a:rPr lang="en-US" sz="1200" dirty="0" smtClean="0">
                <a:solidFill>
                  <a:schemeClr val="bg1"/>
                </a:solidFill>
                <a:latin typeface="American Typewriter" charset="0"/>
              </a:rPr>
              <a:t>small Interfering RNA      </a:t>
            </a:r>
            <a:r>
              <a:rPr lang="en-US" sz="1200" b="1" dirty="0" err="1" smtClean="0">
                <a:solidFill>
                  <a:schemeClr val="bg1"/>
                </a:solidFill>
                <a:latin typeface="American Typewriter" charset="0"/>
              </a:rPr>
              <a:t>siRNA</a:t>
            </a:r>
            <a:endParaRPr lang="en-US" sz="1200" dirty="0" smtClean="0">
              <a:solidFill>
                <a:schemeClr val="accent3">
                  <a:lumMod val="85000"/>
                </a:schemeClr>
              </a:solidFill>
              <a:latin typeface="American Typewriter" charset="0"/>
            </a:endParaRPr>
          </a:p>
          <a:p>
            <a:pPr lvl="0" defTabSz="914400" fontAlgn="base">
              <a:spcBef>
                <a:spcPct val="0"/>
              </a:spcBef>
              <a:spcAft>
                <a:spcPct val="0"/>
              </a:spcAft>
            </a:pPr>
            <a:r>
              <a:rPr lang="en-US" sz="1200" dirty="0" err="1" smtClean="0">
                <a:solidFill>
                  <a:schemeClr val="bg1"/>
                </a:solidFill>
                <a:latin typeface="American Typewriter" charset="0"/>
              </a:rPr>
              <a:t>microRNA</a:t>
            </a:r>
            <a:r>
              <a:rPr lang="en-US" sz="1200" dirty="0" smtClean="0">
                <a:solidFill>
                  <a:schemeClr val="bg1"/>
                </a:solidFill>
                <a:latin typeface="American Typewriter" charset="0"/>
              </a:rPr>
              <a:t>                       </a:t>
            </a:r>
            <a:r>
              <a:rPr lang="el-GR" sz="1200" dirty="0" smtClean="0">
                <a:solidFill>
                  <a:schemeClr val="bg1"/>
                </a:solidFill>
                <a:latin typeface="American Typewriter" charset="0"/>
              </a:rPr>
              <a:t>	</a:t>
            </a:r>
            <a:r>
              <a:rPr lang="en-US" sz="1200" dirty="0" smtClean="0">
                <a:solidFill>
                  <a:schemeClr val="bg1"/>
                </a:solidFill>
                <a:latin typeface="American Typewriter" charset="0"/>
              </a:rPr>
              <a:t> </a:t>
            </a:r>
            <a:r>
              <a:rPr lang="el-GR" sz="1200" dirty="0" smtClean="0">
                <a:solidFill>
                  <a:schemeClr val="bg1"/>
                </a:solidFill>
                <a:latin typeface="American Typewriter" charset="0"/>
              </a:rPr>
              <a:t> </a:t>
            </a:r>
            <a:r>
              <a:rPr lang="en-GB" sz="1200" dirty="0" smtClean="0">
                <a:solidFill>
                  <a:schemeClr val="bg1"/>
                </a:solidFill>
                <a:latin typeface="American Typewriter" charset="0"/>
              </a:rPr>
              <a:t>  </a:t>
            </a:r>
            <a:r>
              <a:rPr lang="en-US" sz="1200" b="1" dirty="0" err="1" smtClean="0">
                <a:solidFill>
                  <a:schemeClr val="bg1"/>
                </a:solidFill>
                <a:latin typeface="American Typewriter" charset="0"/>
              </a:rPr>
              <a:t>miRNA</a:t>
            </a:r>
            <a:endParaRPr lang="en-US" sz="1200" dirty="0" smtClean="0">
              <a:solidFill>
                <a:schemeClr val="bg1"/>
              </a:solidFill>
              <a:latin typeface="American Typewriter" charset="0"/>
            </a:endParaRPr>
          </a:p>
        </p:txBody>
      </p:sp>
      <p:sp>
        <p:nvSpPr>
          <p:cNvPr id="23" name="TextBox 22"/>
          <p:cNvSpPr txBox="1"/>
          <p:nvPr/>
        </p:nvSpPr>
        <p:spPr>
          <a:xfrm>
            <a:off x="5411197" y="1617142"/>
            <a:ext cx="684803" cy="369332"/>
          </a:xfrm>
          <a:prstGeom prst="rect">
            <a:avLst/>
          </a:prstGeom>
          <a:effectLst>
            <a:outerShdw blurRad="50800" dist="38100" dir="5400000" rotWithShape="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US" b="1" dirty="0" smtClean="0"/>
              <a:t>RNA</a:t>
            </a:r>
            <a:endParaRPr lang="en-US" b="1" dirty="0"/>
          </a:p>
        </p:txBody>
      </p:sp>
      <p:sp>
        <p:nvSpPr>
          <p:cNvPr id="24" name="TextBox 23"/>
          <p:cNvSpPr txBox="1"/>
          <p:nvPr/>
        </p:nvSpPr>
        <p:spPr>
          <a:xfrm>
            <a:off x="152400" y="2824674"/>
            <a:ext cx="2809934" cy="677108"/>
          </a:xfrm>
          <a:prstGeom prst="rect">
            <a:avLst/>
          </a:prstGeom>
          <a:solidFill>
            <a:srgbClr val="FDC9E8"/>
          </a:solidFill>
          <a:effectLst>
            <a:outerShdw blurRad="50800" dist="38100" dir="5400000" rotWithShape="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wrap="none" rtlCol="0">
            <a:spAutoFit/>
          </a:bodyPr>
          <a:lstStyle/>
          <a:p>
            <a:pPr algn="ctr"/>
            <a:r>
              <a:rPr lang="en-GB" sz="1400" dirty="0" smtClean="0">
                <a:solidFill>
                  <a:srgbClr val="000000"/>
                </a:solidFill>
              </a:rPr>
              <a:t>ribosomal</a:t>
            </a:r>
            <a:r>
              <a:rPr lang="el-GR" sz="1400" b="1" dirty="0" smtClean="0">
                <a:solidFill>
                  <a:srgbClr val="000000"/>
                </a:solidFill>
              </a:rPr>
              <a:t> </a:t>
            </a:r>
            <a:r>
              <a:rPr lang="en-US" sz="1400" b="1" dirty="0" smtClean="0">
                <a:solidFill>
                  <a:srgbClr val="000000"/>
                </a:solidFill>
              </a:rPr>
              <a:t>RNA</a:t>
            </a:r>
            <a:r>
              <a:rPr lang="el-GR" sz="1400" b="1" dirty="0" smtClean="0">
                <a:solidFill>
                  <a:srgbClr val="000000"/>
                </a:solidFill>
              </a:rPr>
              <a:t> (</a:t>
            </a:r>
            <a:r>
              <a:rPr lang="en-GB" sz="1400" b="1" dirty="0" err="1" smtClean="0">
                <a:solidFill>
                  <a:srgbClr val="000000"/>
                </a:solidFill>
              </a:rPr>
              <a:t>rRNA</a:t>
            </a:r>
            <a:r>
              <a:rPr lang="en-GB" sz="1400" b="1" dirty="0" smtClean="0">
                <a:solidFill>
                  <a:srgbClr val="000000"/>
                </a:solidFill>
              </a:rPr>
              <a:t>)</a:t>
            </a:r>
            <a:endParaRPr lang="el-GR" sz="1400" b="1" dirty="0" smtClean="0">
              <a:solidFill>
                <a:srgbClr val="000000"/>
              </a:solidFill>
            </a:endParaRPr>
          </a:p>
          <a:p>
            <a:pPr algn="ctr"/>
            <a:r>
              <a:rPr lang="en-US" sz="1200" dirty="0" err="1" smtClean="0">
                <a:solidFill>
                  <a:schemeClr val="bg1">
                    <a:lumMod val="50000"/>
                  </a:schemeClr>
                </a:solidFill>
              </a:rPr>
              <a:t>c</a:t>
            </a:r>
            <a:r>
              <a:rPr lang="en-GB" sz="1200" dirty="0" err="1" smtClean="0">
                <a:solidFill>
                  <a:schemeClr val="bg1">
                    <a:lumMod val="50000"/>
                  </a:schemeClr>
                </a:solidFill>
              </a:rPr>
              <a:t>onstructs</a:t>
            </a:r>
            <a:r>
              <a:rPr lang="en-GB" sz="1200" dirty="0" smtClean="0">
                <a:solidFill>
                  <a:schemeClr val="bg1">
                    <a:lumMod val="50000"/>
                  </a:schemeClr>
                </a:solidFill>
              </a:rPr>
              <a:t> complexes with proteins</a:t>
            </a:r>
          </a:p>
          <a:p>
            <a:pPr algn="ctr"/>
            <a:r>
              <a:rPr lang="en-GB" sz="1200" dirty="0" smtClean="0">
                <a:solidFill>
                  <a:schemeClr val="bg1">
                    <a:lumMod val="50000"/>
                  </a:schemeClr>
                </a:solidFill>
              </a:rPr>
              <a:t>crucial for protein translation</a:t>
            </a:r>
            <a:endParaRPr lang="el-GR" sz="1200" dirty="0" smtClean="0">
              <a:solidFill>
                <a:schemeClr val="bg1">
                  <a:lumMod val="50000"/>
                </a:schemeClr>
              </a:solidFill>
            </a:endParaRPr>
          </a:p>
        </p:txBody>
      </p:sp>
      <p:sp>
        <p:nvSpPr>
          <p:cNvPr id="25" name="TextBox 24"/>
          <p:cNvSpPr txBox="1"/>
          <p:nvPr/>
        </p:nvSpPr>
        <p:spPr>
          <a:xfrm>
            <a:off x="3505200" y="2215074"/>
            <a:ext cx="1042373" cy="307777"/>
          </a:xfrm>
          <a:prstGeom prst="rect">
            <a:avLst/>
          </a:prstGeom>
          <a:solidFill>
            <a:srgbClr val="FF6215"/>
          </a:solidFill>
          <a:effectLst>
            <a:outerShdw blurRad="50800" dist="38100" dir="5400000" rotWithShape="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GB" sz="1400" dirty="0" smtClean="0"/>
              <a:t>functional</a:t>
            </a:r>
            <a:endParaRPr lang="en-US" sz="1400" b="1" dirty="0"/>
          </a:p>
        </p:txBody>
      </p:sp>
      <p:sp>
        <p:nvSpPr>
          <p:cNvPr id="26" name="TextBox 25"/>
          <p:cNvSpPr txBox="1"/>
          <p:nvPr/>
        </p:nvSpPr>
        <p:spPr>
          <a:xfrm>
            <a:off x="6153171" y="3358074"/>
            <a:ext cx="2838429" cy="677108"/>
          </a:xfrm>
          <a:prstGeom prst="rect">
            <a:avLst/>
          </a:prstGeom>
          <a:solidFill>
            <a:srgbClr val="FDC9E8"/>
          </a:solidFill>
          <a:effectLst>
            <a:outerShdw blurRad="50800" dist="38100" dir="5400000" rotWithShape="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GB" sz="1400" dirty="0" err="1" smtClean="0">
                <a:solidFill>
                  <a:schemeClr val="tx1"/>
                </a:solidFill>
              </a:rPr>
              <a:t>messanger</a:t>
            </a:r>
            <a:r>
              <a:rPr lang="el-GR" sz="1400" b="1" dirty="0" smtClean="0">
                <a:solidFill>
                  <a:schemeClr val="tx1"/>
                </a:solidFill>
              </a:rPr>
              <a:t> </a:t>
            </a:r>
            <a:r>
              <a:rPr lang="en-US" sz="1400" b="1" dirty="0" smtClean="0">
                <a:solidFill>
                  <a:schemeClr val="tx1"/>
                </a:solidFill>
              </a:rPr>
              <a:t>RNA</a:t>
            </a:r>
            <a:r>
              <a:rPr lang="el-GR" sz="1400" b="1" dirty="0" smtClean="0">
                <a:solidFill>
                  <a:schemeClr val="tx1"/>
                </a:solidFill>
              </a:rPr>
              <a:t> (</a:t>
            </a:r>
            <a:r>
              <a:rPr lang="en-GB" sz="1400" b="1" dirty="0" smtClean="0">
                <a:solidFill>
                  <a:schemeClr val="tx1"/>
                </a:solidFill>
              </a:rPr>
              <a:t>mRNA)</a:t>
            </a:r>
          </a:p>
          <a:p>
            <a:pPr algn="ctr"/>
            <a:r>
              <a:rPr lang="en-US" sz="1200" dirty="0" smtClean="0">
                <a:solidFill>
                  <a:schemeClr val="bg1">
                    <a:lumMod val="50000"/>
                  </a:schemeClr>
                </a:solidFill>
              </a:rPr>
              <a:t>i</a:t>
            </a:r>
            <a:r>
              <a:rPr lang="en-GB" sz="1200" b="1" dirty="0" err="1" smtClean="0">
                <a:solidFill>
                  <a:schemeClr val="bg1">
                    <a:lumMod val="50000"/>
                  </a:schemeClr>
                </a:solidFill>
              </a:rPr>
              <a:t>ntermediate</a:t>
            </a:r>
            <a:r>
              <a:rPr lang="en-GB" sz="1200" b="1" dirty="0" smtClean="0">
                <a:solidFill>
                  <a:schemeClr val="bg1">
                    <a:lumMod val="50000"/>
                  </a:schemeClr>
                </a:solidFill>
              </a:rPr>
              <a:t> in the decoding of genes into proteins </a:t>
            </a:r>
            <a:endParaRPr lang="el-GR" sz="1400" b="1" dirty="0" smtClean="0">
              <a:solidFill>
                <a:schemeClr val="bg1">
                  <a:lumMod val="50000"/>
                </a:schemeClr>
              </a:solidFill>
            </a:endParaRPr>
          </a:p>
        </p:txBody>
      </p:sp>
      <p:sp>
        <p:nvSpPr>
          <p:cNvPr id="27" name="TextBox 26"/>
          <p:cNvSpPr txBox="1"/>
          <p:nvPr/>
        </p:nvSpPr>
        <p:spPr>
          <a:xfrm>
            <a:off x="4213676" y="2748474"/>
            <a:ext cx="2322346" cy="492443"/>
          </a:xfrm>
          <a:prstGeom prst="rect">
            <a:avLst/>
          </a:prstGeom>
          <a:solidFill>
            <a:srgbClr val="FDC9E8"/>
          </a:solidFill>
          <a:effectLst>
            <a:outerShdw blurRad="50800" dist="38100" dir="5400000" rotWithShape="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wrap="none" rtlCol="0">
            <a:spAutoFit/>
          </a:bodyPr>
          <a:lstStyle/>
          <a:p>
            <a:pPr algn="ctr"/>
            <a:r>
              <a:rPr lang="el-GR" sz="1400" b="1" dirty="0" smtClean="0">
                <a:solidFill>
                  <a:schemeClr val="tx1"/>
                </a:solidFill>
              </a:rPr>
              <a:t> </a:t>
            </a:r>
            <a:r>
              <a:rPr lang="en-GB" sz="1400" dirty="0" smtClean="0">
                <a:solidFill>
                  <a:schemeClr val="tx1"/>
                </a:solidFill>
              </a:rPr>
              <a:t>transfer</a:t>
            </a:r>
            <a:r>
              <a:rPr lang="el-GR" sz="1400" b="1" dirty="0" smtClean="0">
                <a:solidFill>
                  <a:schemeClr val="tx1"/>
                </a:solidFill>
              </a:rPr>
              <a:t> </a:t>
            </a:r>
            <a:r>
              <a:rPr lang="en-US" sz="1400" b="1" dirty="0" smtClean="0">
                <a:solidFill>
                  <a:schemeClr val="tx1"/>
                </a:solidFill>
              </a:rPr>
              <a:t>RNA</a:t>
            </a:r>
            <a:r>
              <a:rPr lang="el-GR" sz="1400" b="1" dirty="0" smtClean="0">
                <a:solidFill>
                  <a:schemeClr val="tx1"/>
                </a:solidFill>
              </a:rPr>
              <a:t> (</a:t>
            </a:r>
            <a:r>
              <a:rPr lang="en-GB" sz="1400" b="1" dirty="0" err="1" smtClean="0">
                <a:solidFill>
                  <a:schemeClr val="tx1"/>
                </a:solidFill>
              </a:rPr>
              <a:t>tRNA</a:t>
            </a:r>
            <a:r>
              <a:rPr lang="en-GB" sz="1400" b="1" dirty="0" smtClean="0">
                <a:solidFill>
                  <a:schemeClr val="tx1"/>
                </a:solidFill>
              </a:rPr>
              <a:t>)</a:t>
            </a:r>
            <a:endParaRPr lang="el-GR" sz="1400" b="1" dirty="0" smtClean="0">
              <a:solidFill>
                <a:schemeClr val="tx1"/>
              </a:solidFill>
            </a:endParaRPr>
          </a:p>
          <a:p>
            <a:pPr algn="ctr"/>
            <a:r>
              <a:rPr lang="en-US" sz="1200" dirty="0" smtClean="0">
                <a:solidFill>
                  <a:srgbClr val="7F7F7F"/>
                </a:solidFill>
              </a:rPr>
              <a:t>crucial for protein translation</a:t>
            </a:r>
          </a:p>
        </p:txBody>
      </p:sp>
      <p:sp>
        <p:nvSpPr>
          <p:cNvPr id="28" name="TextBox 27"/>
          <p:cNvSpPr txBox="1"/>
          <p:nvPr/>
        </p:nvSpPr>
        <p:spPr>
          <a:xfrm>
            <a:off x="6881016" y="2215074"/>
            <a:ext cx="1159292" cy="307777"/>
          </a:xfrm>
          <a:prstGeom prst="rect">
            <a:avLst/>
          </a:prstGeom>
          <a:solidFill>
            <a:srgbClr val="FF6215"/>
          </a:solidFill>
          <a:effectLst>
            <a:outerShdw blurRad="50800" dist="38100" dir="5400000" rotWithShape="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GB" sz="1400" dirty="0" smtClean="0"/>
              <a:t>informative</a:t>
            </a:r>
            <a:endParaRPr lang="en-US" sz="1400" b="1" dirty="0"/>
          </a:p>
        </p:txBody>
      </p:sp>
      <p:sp>
        <p:nvSpPr>
          <p:cNvPr id="18" name="TextBox 17"/>
          <p:cNvSpPr txBox="1"/>
          <p:nvPr/>
        </p:nvSpPr>
        <p:spPr>
          <a:xfrm>
            <a:off x="2590800" y="3626143"/>
            <a:ext cx="2806700" cy="461665"/>
          </a:xfrm>
          <a:prstGeom prst="rect">
            <a:avLst/>
          </a:prstGeom>
          <a:solidFill>
            <a:srgbClr val="E65F81"/>
          </a:solidFill>
          <a:effectLst>
            <a:outerShdw blurRad="50800" dist="38100" dir="5400000" rotWithShape="0">
              <a:srgbClr val="000000">
                <a:alpha val="43000"/>
              </a:srgbClr>
            </a:outerShdw>
          </a:effectLst>
        </p:spPr>
        <p:style>
          <a:lnRef idx="1">
            <a:schemeClr val="accent4"/>
          </a:lnRef>
          <a:fillRef idx="3">
            <a:schemeClr val="accent4"/>
          </a:fillRef>
          <a:effectRef idx="2">
            <a:schemeClr val="accent4"/>
          </a:effectRef>
          <a:fontRef idx="minor">
            <a:schemeClr val="lt1"/>
          </a:fontRef>
        </p:style>
        <p:txBody>
          <a:bodyPr wrap="square" rtlCol="0">
            <a:spAutoFit/>
          </a:bodyPr>
          <a:lstStyle/>
          <a:p>
            <a:pPr lvl="0" defTabSz="914400" fontAlgn="base">
              <a:spcBef>
                <a:spcPct val="0"/>
              </a:spcBef>
              <a:spcAft>
                <a:spcPct val="0"/>
              </a:spcAft>
            </a:pPr>
            <a:r>
              <a:rPr lang="en-US" sz="1200" dirty="0" smtClean="0">
                <a:solidFill>
                  <a:schemeClr val="bg1"/>
                </a:solidFill>
                <a:latin typeface="American Typewriter" charset="0"/>
              </a:rPr>
              <a:t>long  non coding RNA	 </a:t>
            </a:r>
            <a:r>
              <a:rPr lang="en-US" sz="1200" b="1" dirty="0" err="1" smtClean="0">
                <a:solidFill>
                  <a:schemeClr val="bg1"/>
                </a:solidFill>
                <a:latin typeface="American Typewriter" charset="0"/>
              </a:rPr>
              <a:t>lncRNA</a:t>
            </a:r>
            <a:endParaRPr lang="en-US" sz="1200" b="1" dirty="0" smtClean="0">
              <a:solidFill>
                <a:schemeClr val="bg1"/>
              </a:solidFill>
              <a:latin typeface="American Typewriter" charset="0"/>
            </a:endParaRPr>
          </a:p>
          <a:p>
            <a:pPr defTabSz="914400" fontAlgn="base">
              <a:spcBef>
                <a:spcPct val="0"/>
              </a:spcBef>
              <a:spcAft>
                <a:spcPct val="0"/>
              </a:spcAft>
            </a:pPr>
            <a:r>
              <a:rPr lang="en-US" sz="1200" dirty="0" smtClean="0">
                <a:solidFill>
                  <a:schemeClr val="bg1"/>
                </a:solidFill>
                <a:latin typeface="American Typewriter" charset="0"/>
              </a:rPr>
              <a:t>circular </a:t>
            </a:r>
            <a:r>
              <a:rPr lang="en-US" sz="1200" dirty="0" err="1" smtClean="0">
                <a:solidFill>
                  <a:schemeClr val="bg1"/>
                </a:solidFill>
                <a:latin typeface="American Typewriter" charset="0"/>
              </a:rPr>
              <a:t>RNAs</a:t>
            </a:r>
            <a:r>
              <a:rPr lang="en-US" sz="1200" dirty="0" smtClean="0">
                <a:solidFill>
                  <a:schemeClr val="bg1"/>
                </a:solidFill>
                <a:latin typeface="American Typewriter" charset="0"/>
              </a:rPr>
              <a:t> 	 </a:t>
            </a:r>
            <a:r>
              <a:rPr lang="en-US" sz="1200" b="1" dirty="0" err="1" smtClean="0">
                <a:solidFill>
                  <a:schemeClr val="bg1"/>
                </a:solidFill>
                <a:latin typeface="American Typewriter" charset="0"/>
              </a:rPr>
              <a:t>circRNA</a:t>
            </a:r>
            <a:endParaRPr lang="en-US" sz="1200" dirty="0" smtClean="0">
              <a:solidFill>
                <a:schemeClr val="bg1"/>
              </a:solidFill>
              <a:latin typeface="American Typewriter" charset="0"/>
            </a:endParaRPr>
          </a:p>
        </p:txBody>
      </p:sp>
      <p:sp>
        <p:nvSpPr>
          <p:cNvPr id="29" name="TextBox 28"/>
          <p:cNvSpPr txBox="1"/>
          <p:nvPr/>
        </p:nvSpPr>
        <p:spPr>
          <a:xfrm>
            <a:off x="1909698" y="1524000"/>
            <a:ext cx="1851789" cy="400110"/>
          </a:xfrm>
          <a:prstGeom prst="rect">
            <a:avLst/>
          </a:prstGeom>
          <a:noFill/>
        </p:spPr>
        <p:txBody>
          <a:bodyPr wrap="none" rtlCol="0">
            <a:spAutoFit/>
          </a:bodyPr>
          <a:lstStyle/>
          <a:p>
            <a:r>
              <a:rPr lang="en-US" dirty="0" smtClean="0"/>
              <a:t>N</a:t>
            </a:r>
            <a:r>
              <a:rPr lang="en-GB" dirty="0" smtClean="0"/>
              <a:t>ON CODING</a:t>
            </a:r>
            <a:endParaRPr lang="en-US" sz="2000" b="1" dirty="0"/>
          </a:p>
        </p:txBody>
      </p:sp>
      <p:sp>
        <p:nvSpPr>
          <p:cNvPr id="30" name="TextBox 29"/>
          <p:cNvSpPr txBox="1"/>
          <p:nvPr/>
        </p:nvSpPr>
        <p:spPr>
          <a:xfrm>
            <a:off x="6934200" y="1524000"/>
            <a:ext cx="1210588" cy="400110"/>
          </a:xfrm>
          <a:prstGeom prst="rect">
            <a:avLst/>
          </a:prstGeom>
          <a:noFill/>
        </p:spPr>
        <p:txBody>
          <a:bodyPr wrap="none" rtlCol="0">
            <a:spAutoFit/>
          </a:bodyPr>
          <a:lstStyle/>
          <a:p>
            <a:r>
              <a:rPr lang="en-GB" dirty="0" smtClean="0"/>
              <a:t>CODING</a:t>
            </a:r>
            <a:endParaRPr lang="en-US" sz="2000" b="1" dirty="0"/>
          </a:p>
        </p:txBody>
      </p:sp>
      <p:sp>
        <p:nvSpPr>
          <p:cNvPr id="31" name="Rectangle 2"/>
          <p:cNvSpPr>
            <a:spLocks noChangeArrowheads="1"/>
          </p:cNvSpPr>
          <p:nvPr/>
        </p:nvSpPr>
        <p:spPr bwMode="auto">
          <a:xfrm>
            <a:off x="865188" y="265113"/>
            <a:ext cx="7593012" cy="954087"/>
          </a:xfrm>
          <a:prstGeom prst="rect">
            <a:avLst/>
          </a:prstGeom>
          <a:noFill/>
          <a:ln w="9525">
            <a:noFill/>
            <a:miter lim="800000"/>
            <a:headEnd/>
            <a:tailEnd/>
          </a:ln>
        </p:spPr>
        <p:txBody>
          <a:bodyPr anchor="ctr"/>
          <a:lstStyle/>
          <a:p>
            <a:pPr algn="ctr"/>
            <a:r>
              <a:rPr lang="en-US" sz="2800" dirty="0">
                <a:solidFill>
                  <a:schemeClr val="tx2"/>
                </a:solidFill>
                <a:latin typeface="Times New Roman" pitchFamily="18" charset="0"/>
              </a:rPr>
              <a:t>Classification of </a:t>
            </a:r>
            <a:r>
              <a:rPr lang="en-US" sz="2800" dirty="0" err="1">
                <a:solidFill>
                  <a:schemeClr val="tx2"/>
                </a:solidFill>
                <a:latin typeface="Times New Roman" pitchFamily="18" charset="0"/>
              </a:rPr>
              <a:t>RNAs</a:t>
            </a:r>
            <a:endParaRPr lang="en-US" sz="2800" dirty="0">
              <a:solidFill>
                <a:schemeClr val="tx2"/>
              </a:solidFill>
              <a:latin typeface="Times New Roman" pitchFamily="18" charset="0"/>
            </a:endParaRPr>
          </a:p>
        </p:txBody>
      </p:sp>
      <p:sp>
        <p:nvSpPr>
          <p:cNvPr id="20" name="TextBox 1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32" name="Straight Connector 3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3" name="Rectangle 32"/>
          <p:cNvSpPr/>
          <p:nvPr/>
        </p:nvSpPr>
        <p:spPr>
          <a:xfrm>
            <a:off x="5224760" y="4287287"/>
            <a:ext cx="1469874" cy="646331"/>
          </a:xfrm>
          <a:prstGeom prst="rect">
            <a:avLst/>
          </a:prstGeom>
        </p:spPr>
        <p:txBody>
          <a:bodyPr wrap="none">
            <a:spAutoFit/>
          </a:bodyPr>
          <a:lstStyle/>
          <a:p>
            <a:r>
              <a:rPr lang="en-GB" sz="1200" dirty="0" smtClean="0">
                <a:solidFill>
                  <a:schemeClr val="accent3">
                    <a:lumMod val="85000"/>
                  </a:schemeClr>
                </a:solidFill>
              </a:rPr>
              <a:t>RNA modification</a:t>
            </a:r>
          </a:p>
          <a:p>
            <a:endParaRPr lang="en-GB" sz="1200" dirty="0" smtClean="0">
              <a:solidFill>
                <a:schemeClr val="accent3">
                  <a:lumMod val="85000"/>
                </a:schemeClr>
              </a:solidFill>
            </a:endParaRPr>
          </a:p>
          <a:p>
            <a:r>
              <a:rPr lang="en-GB" sz="1200" dirty="0" smtClean="0">
                <a:solidFill>
                  <a:schemeClr val="accent3">
                    <a:lumMod val="85000"/>
                  </a:schemeClr>
                </a:solidFill>
              </a:rPr>
              <a:t>RNA silencing</a:t>
            </a:r>
            <a:endParaRPr lang="en-US" sz="1200" dirty="0"/>
          </a:p>
        </p:txBody>
      </p:sp>
      <p:sp>
        <p:nvSpPr>
          <p:cNvPr id="34" name="Rectangle 33"/>
          <p:cNvSpPr/>
          <p:nvPr/>
        </p:nvSpPr>
        <p:spPr>
          <a:xfrm>
            <a:off x="1003300" y="6199257"/>
            <a:ext cx="7200900" cy="338554"/>
          </a:xfrm>
          <a:prstGeom prst="rect">
            <a:avLst/>
          </a:prstGeom>
        </p:spPr>
        <p:txBody>
          <a:bodyPr wrap="square">
            <a:spAutoFit/>
          </a:bodyPr>
          <a:lstStyle/>
          <a:p>
            <a:r>
              <a:rPr lang="en-US" sz="1600" b="0" dirty="0" smtClean="0"/>
              <a:t>https://</a:t>
            </a:r>
            <a:r>
              <a:rPr lang="en-US" sz="1600" b="0" dirty="0" err="1" smtClean="0"/>
              <a:t>www.youtube.com/watch?v</a:t>
            </a:r>
            <a:r>
              <a:rPr lang="en-US" sz="1600" b="0" dirty="0" smtClean="0"/>
              <a:t>=FThA4Vxs3v4</a:t>
            </a:r>
            <a:endParaRPr lang="en-US" sz="1600" b="0" dirty="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1981200" y="444276"/>
            <a:ext cx="6184900" cy="461665"/>
          </a:xfrm>
          <a:prstGeom prst="rect">
            <a:avLst/>
          </a:prstGeom>
        </p:spPr>
        <p:txBody>
          <a:bodyPr wrap="square">
            <a:spAutoFit/>
          </a:bodyPr>
          <a:lstStyle/>
          <a:p>
            <a:r>
              <a:rPr lang="en-GB" sz="2400" dirty="0" smtClean="0"/>
              <a:t>LONG NON CODING RNA (</a:t>
            </a:r>
            <a:r>
              <a:rPr lang="en-GB" sz="2400" dirty="0" err="1" smtClean="0"/>
              <a:t>lncRNA</a:t>
            </a:r>
            <a:r>
              <a:rPr lang="en-GB" sz="2400" dirty="0" smtClean="0"/>
              <a:t>)</a:t>
            </a:r>
            <a:endParaRPr lang="en-US" sz="2400"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Rectangle 6"/>
          <p:cNvSpPr/>
          <p:nvPr/>
        </p:nvSpPr>
        <p:spPr>
          <a:xfrm>
            <a:off x="668870" y="913434"/>
            <a:ext cx="8153397" cy="5055230"/>
          </a:xfrm>
          <a:prstGeom prst="rect">
            <a:avLst/>
          </a:prstGeom>
        </p:spPr>
        <p:txBody>
          <a:bodyPr wrap="square">
            <a:spAutoFit/>
          </a:bodyPr>
          <a:lstStyle/>
          <a:p>
            <a:pPr>
              <a:lnSpc>
                <a:spcPct val="150000"/>
              </a:lnSpc>
            </a:pPr>
            <a:r>
              <a:rPr lang="en-US" sz="1800" b="0" dirty="0" err="1" smtClean="0"/>
              <a:t>lncRNAs</a:t>
            </a:r>
            <a:r>
              <a:rPr lang="en-US" sz="1800" b="0" dirty="0" smtClean="0"/>
              <a:t> are transcripts that are larger than 200 </a:t>
            </a:r>
            <a:r>
              <a:rPr lang="en-US" sz="1800" b="0" dirty="0" err="1" smtClean="0"/>
              <a:t>nt</a:t>
            </a:r>
            <a:r>
              <a:rPr lang="en-US" sz="1800" b="0" dirty="0" smtClean="0"/>
              <a:t> and do not encode proteins.</a:t>
            </a:r>
          </a:p>
          <a:p>
            <a:pPr>
              <a:lnSpc>
                <a:spcPct val="150000"/>
              </a:lnSpc>
            </a:pPr>
            <a:r>
              <a:rPr lang="en-US" sz="1800" b="0" dirty="0" smtClean="0"/>
              <a:t>They constitute the largest percentage of the non-transfer code.</a:t>
            </a:r>
          </a:p>
          <a:p>
            <a:pPr>
              <a:lnSpc>
                <a:spcPct val="150000"/>
              </a:lnSpc>
            </a:pPr>
            <a:r>
              <a:rPr lang="en-GB" sz="1800" b="0" dirty="0" smtClean="0"/>
              <a:t>There may be in excess of 15,000 </a:t>
            </a:r>
            <a:r>
              <a:rPr lang="en-GB" sz="1800" b="0" dirty="0" err="1" smtClean="0"/>
              <a:t>lncRNAs</a:t>
            </a:r>
            <a:r>
              <a:rPr lang="en-GB" sz="1800" b="0" dirty="0" smtClean="0"/>
              <a:t>. </a:t>
            </a:r>
            <a:endParaRPr lang="en-US" sz="1800" b="0" dirty="0" smtClean="0"/>
          </a:p>
          <a:p>
            <a:pPr>
              <a:lnSpc>
                <a:spcPct val="150000"/>
              </a:lnSpc>
            </a:pPr>
            <a:r>
              <a:rPr lang="en-US" sz="1800" b="0" dirty="0" smtClean="0"/>
              <a:t>They make up a heterogeneous group, not well defined as it is the least studied type of non coding RNA.</a:t>
            </a:r>
          </a:p>
          <a:p>
            <a:pPr>
              <a:lnSpc>
                <a:spcPct val="150000"/>
              </a:lnSpc>
            </a:pPr>
            <a:r>
              <a:rPr lang="en-US" sz="1800" b="0" dirty="0" smtClean="0"/>
              <a:t>Their nucleotide sequence is not well preserved, but they can be found in a wide range of organisms (from animals and plants to prokaryotes and viruses).</a:t>
            </a:r>
          </a:p>
          <a:p>
            <a:pPr>
              <a:lnSpc>
                <a:spcPct val="150000"/>
              </a:lnSpc>
            </a:pPr>
            <a:r>
              <a:rPr lang="en-US" sz="1800" b="0" dirty="0" smtClean="0"/>
              <a:t>They are </a:t>
            </a:r>
            <a:r>
              <a:rPr lang="en-US" sz="1800" b="0" dirty="0" smtClean="0">
                <a:latin typeface="Lato"/>
              </a:rPr>
              <a:t>generally expressed in low levels and </a:t>
            </a:r>
            <a:r>
              <a:rPr lang="en-US" sz="1800" b="0" dirty="0" smtClean="0"/>
              <a:t>considered regulators of almost every cellular process.</a:t>
            </a:r>
          </a:p>
          <a:p>
            <a:pPr>
              <a:lnSpc>
                <a:spcPct val="150000"/>
              </a:lnSpc>
            </a:pPr>
            <a:r>
              <a:rPr lang="en-US" sz="1800" b="0" dirty="0" smtClean="0"/>
              <a:t>Their expression appears to be strictly regulated in physiological conditions as well as in several human diseases, including cancer.</a:t>
            </a:r>
            <a:endParaRPr lang="en-US" sz="1800" b="0" dirty="0"/>
          </a:p>
        </p:txBody>
      </p:sp>
      <p:sp>
        <p:nvSpPr>
          <p:cNvPr id="8" name="TextBox 7"/>
          <p:cNvSpPr txBox="1"/>
          <p:nvPr/>
        </p:nvSpPr>
        <p:spPr>
          <a:xfrm>
            <a:off x="2197076" y="6091764"/>
            <a:ext cx="4736693"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=VAtmfBD2BsQ</a:t>
            </a:r>
            <a:endParaRPr lang="en-US" sz="1600" b="0" dirty="0"/>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431800" y="897404"/>
            <a:ext cx="8509000" cy="923330"/>
          </a:xfrm>
          <a:prstGeom prst="rect">
            <a:avLst/>
          </a:prstGeom>
        </p:spPr>
        <p:txBody>
          <a:bodyPr wrap="square">
            <a:spAutoFit/>
          </a:bodyPr>
          <a:lstStyle/>
          <a:p>
            <a:r>
              <a:rPr lang="en-US" sz="1800" b="0" dirty="0" smtClean="0"/>
              <a:t>They are circular RNA molecules.</a:t>
            </a:r>
          </a:p>
          <a:p>
            <a:r>
              <a:rPr lang="en-US" sz="1800" b="0" dirty="0" smtClean="0"/>
              <a:t>They are highly represented in the eukaryotic transcript, with the presence of thousands of endogenous </a:t>
            </a:r>
            <a:r>
              <a:rPr lang="en-US" sz="1800" b="0" dirty="0" err="1" smtClean="0"/>
              <a:t>circRNAs</a:t>
            </a:r>
            <a:r>
              <a:rPr lang="en-US" sz="1800" b="0" dirty="0" smtClean="0"/>
              <a:t> in mammalian cells.</a:t>
            </a:r>
            <a:endParaRPr lang="en-US" sz="1800" b="0" dirty="0"/>
          </a:p>
        </p:txBody>
      </p:sp>
      <p:sp>
        <p:nvSpPr>
          <p:cNvPr id="6" name="Rectangle 5"/>
          <p:cNvSpPr/>
          <p:nvPr/>
        </p:nvSpPr>
        <p:spPr>
          <a:xfrm>
            <a:off x="2425700" y="135235"/>
            <a:ext cx="4051300" cy="461665"/>
          </a:xfrm>
          <a:prstGeom prst="rect">
            <a:avLst/>
          </a:prstGeom>
        </p:spPr>
        <p:txBody>
          <a:bodyPr wrap="square">
            <a:spAutoFit/>
          </a:bodyPr>
          <a:lstStyle/>
          <a:p>
            <a:r>
              <a:rPr lang="en-US" sz="2400" dirty="0" smtClean="0"/>
              <a:t>circular </a:t>
            </a:r>
            <a:r>
              <a:rPr lang="en-US" sz="2400" dirty="0" err="1" smtClean="0"/>
              <a:t>RNAs</a:t>
            </a:r>
            <a:r>
              <a:rPr lang="en-US" sz="2400" dirty="0" smtClean="0"/>
              <a:t> (</a:t>
            </a:r>
            <a:r>
              <a:rPr lang="en-US" sz="2400" dirty="0" err="1" smtClean="0"/>
              <a:t>circRNAs</a:t>
            </a:r>
            <a:r>
              <a:rPr lang="en-US" sz="2400" dirty="0" smtClean="0"/>
              <a:t>)</a:t>
            </a:r>
            <a:r>
              <a:rPr lang="en-GB" sz="2400" dirty="0" smtClean="0"/>
              <a:t> </a:t>
            </a:r>
            <a:endParaRPr lang="el-GR" sz="2400"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7" name="Picture 4"/>
          <p:cNvPicPr>
            <a:picLocks noChangeAspect="1" noChangeArrowheads="1"/>
          </p:cNvPicPr>
          <p:nvPr/>
        </p:nvPicPr>
        <p:blipFill>
          <a:blip r:embed="rId2"/>
          <a:srcRect/>
          <a:stretch>
            <a:fillRect/>
          </a:stretch>
        </p:blipFill>
        <p:spPr bwMode="auto">
          <a:xfrm>
            <a:off x="5029200" y="2667000"/>
            <a:ext cx="3759200" cy="2049704"/>
          </a:xfrm>
          <a:prstGeom prst="rect">
            <a:avLst/>
          </a:prstGeom>
          <a:noFill/>
          <a:ln w="9525" cap="flat">
            <a:noFill/>
            <a:round/>
            <a:headEnd/>
            <a:tailEnd/>
          </a:ln>
          <a:effectLst/>
        </p:spPr>
      </p:pic>
      <p:sp>
        <p:nvSpPr>
          <p:cNvPr id="8" name="Text Box 3"/>
          <p:cNvSpPr txBox="1">
            <a:spLocks noChangeArrowheads="1"/>
          </p:cNvSpPr>
          <p:nvPr/>
        </p:nvSpPr>
        <p:spPr bwMode="auto">
          <a:xfrm>
            <a:off x="5846763" y="4953000"/>
            <a:ext cx="2154237" cy="304800"/>
          </a:xfrm>
          <a:prstGeom prst="rect">
            <a:avLst/>
          </a:prstGeom>
          <a:noFill/>
          <a:ln w="9525" cap="flat">
            <a:noFill/>
            <a:round/>
            <a:headEnd/>
            <a:tailEnd/>
          </a:ln>
          <a:effectLst/>
        </p:spPr>
        <p:txBody>
          <a:bodyPr lIns="90000" tIns="45000"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800" b="1" dirty="0">
                <a:solidFill>
                  <a:srgbClr val="0054A6"/>
                </a:solidFill>
                <a:ea typeface="ＭＳ Ｐゴシック" charset="0"/>
                <a:cs typeface="ＭＳ Ｐゴシック" charset="0"/>
              </a:rPr>
              <a:t>DOI: (10.1152/physrev.00041.2015) </a:t>
            </a:r>
          </a:p>
        </p:txBody>
      </p:sp>
      <p:sp>
        <p:nvSpPr>
          <p:cNvPr id="10" name="Rectangle 9"/>
          <p:cNvSpPr/>
          <p:nvPr/>
        </p:nvSpPr>
        <p:spPr>
          <a:xfrm>
            <a:off x="469900" y="1876792"/>
            <a:ext cx="4940300" cy="1731243"/>
          </a:xfrm>
          <a:prstGeom prst="rect">
            <a:avLst/>
          </a:prstGeom>
        </p:spPr>
        <p:txBody>
          <a:bodyPr wrap="square">
            <a:spAutoFit/>
          </a:bodyPr>
          <a:lstStyle/>
          <a:p>
            <a:pPr>
              <a:lnSpc>
                <a:spcPct val="150000"/>
              </a:lnSpc>
            </a:pPr>
            <a:r>
              <a:rPr lang="en-US" sz="1800" b="0" dirty="0" smtClean="0"/>
              <a:t>Their size can range from 100 </a:t>
            </a:r>
            <a:r>
              <a:rPr lang="en-US" sz="1800" b="0" dirty="0" err="1" smtClean="0"/>
              <a:t>nt</a:t>
            </a:r>
            <a:r>
              <a:rPr lang="en-US" sz="1800" b="0" dirty="0" smtClean="0"/>
              <a:t> to over 4 kb.</a:t>
            </a:r>
          </a:p>
          <a:p>
            <a:pPr>
              <a:lnSpc>
                <a:spcPct val="150000"/>
              </a:lnSpc>
            </a:pPr>
            <a:r>
              <a:rPr lang="en-US" sz="1800" b="0" dirty="0" smtClean="0"/>
              <a:t>They are extremely stable due to the absence of exposed limbs which are prone to </a:t>
            </a:r>
            <a:r>
              <a:rPr lang="en-US" sz="1800" b="0" dirty="0" err="1" smtClean="0"/>
              <a:t>nucleolytic</a:t>
            </a:r>
            <a:r>
              <a:rPr lang="en-US" sz="1800" b="0" dirty="0" smtClean="0"/>
              <a:t> degradation.</a:t>
            </a:r>
            <a:endParaRPr lang="en-US" sz="1800" b="0" dirty="0"/>
          </a:p>
        </p:txBody>
      </p:sp>
      <p:sp>
        <p:nvSpPr>
          <p:cNvPr id="11" name="Rectangle 10"/>
          <p:cNvSpPr/>
          <p:nvPr/>
        </p:nvSpPr>
        <p:spPr>
          <a:xfrm>
            <a:off x="520700" y="3561428"/>
            <a:ext cx="4826000" cy="1731243"/>
          </a:xfrm>
          <a:prstGeom prst="rect">
            <a:avLst/>
          </a:prstGeom>
        </p:spPr>
        <p:txBody>
          <a:bodyPr wrap="square">
            <a:spAutoFit/>
          </a:bodyPr>
          <a:lstStyle/>
          <a:p>
            <a:pPr>
              <a:lnSpc>
                <a:spcPct val="150000"/>
              </a:lnSpc>
            </a:pPr>
            <a:r>
              <a:rPr lang="en-US" sz="1800" b="0" dirty="0" smtClean="0"/>
              <a:t>They act </a:t>
            </a:r>
          </a:p>
          <a:p>
            <a:pPr>
              <a:lnSpc>
                <a:spcPct val="150000"/>
              </a:lnSpc>
            </a:pPr>
            <a:r>
              <a:rPr lang="en-US" sz="1800" b="0" dirty="0" smtClean="0"/>
              <a:t>as regulators of splicing and transcription, </a:t>
            </a:r>
          </a:p>
          <a:p>
            <a:pPr>
              <a:lnSpc>
                <a:spcPct val="150000"/>
              </a:lnSpc>
            </a:pPr>
            <a:r>
              <a:rPr lang="en-US" sz="1800" b="0" dirty="0" smtClean="0"/>
              <a:t>as modifiers of parental gene expression, and as </a:t>
            </a:r>
            <a:r>
              <a:rPr lang="en-US" sz="1800" b="0" dirty="0" err="1" smtClean="0"/>
              <a:t>microRNA</a:t>
            </a:r>
            <a:r>
              <a:rPr lang="en-US" sz="1800" b="0" dirty="0" smtClean="0"/>
              <a:t> sponges (</a:t>
            </a:r>
            <a:r>
              <a:rPr lang="en-US" sz="1800" b="0" dirty="0" err="1" smtClean="0"/>
              <a:t>miRNAs</a:t>
            </a:r>
            <a:r>
              <a:rPr lang="en-US" sz="1800" b="0" dirty="0" smtClean="0"/>
              <a:t>).</a:t>
            </a:r>
          </a:p>
        </p:txBody>
      </p:sp>
      <p:sp>
        <p:nvSpPr>
          <p:cNvPr id="12" name="Rectangle 11"/>
          <p:cNvSpPr/>
          <p:nvPr/>
        </p:nvSpPr>
        <p:spPr>
          <a:xfrm>
            <a:off x="571500" y="5472381"/>
            <a:ext cx="7975600" cy="646331"/>
          </a:xfrm>
          <a:prstGeom prst="rect">
            <a:avLst/>
          </a:prstGeom>
        </p:spPr>
        <p:txBody>
          <a:bodyPr wrap="square">
            <a:spAutoFit/>
          </a:bodyPr>
          <a:lstStyle/>
          <a:p>
            <a:r>
              <a:rPr lang="en-US" sz="1800" b="0" dirty="0" smtClean="0"/>
              <a:t>They are involved in the risk of atherosclerotic vascular disease, neurological disorders, sawdust and cancer.</a:t>
            </a:r>
            <a:endParaRPr lang="en-US" sz="1800" b="0"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823E84F-A03A-433F-AB81-C8A40DA41352}"/>
              </a:ext>
            </a:extLst>
          </p:cNvPr>
          <p:cNvSpPr txBox="1"/>
          <p:nvPr/>
        </p:nvSpPr>
        <p:spPr>
          <a:xfrm>
            <a:off x="736600" y="668398"/>
            <a:ext cx="7861300" cy="1731243"/>
          </a:xfrm>
          <a:prstGeom prst="rect">
            <a:avLst/>
          </a:prstGeom>
          <a:noFill/>
        </p:spPr>
        <p:txBody>
          <a:bodyPr wrap="square">
            <a:spAutoFit/>
          </a:bodyPr>
          <a:lstStyle/>
          <a:p>
            <a:pPr algn="just">
              <a:lnSpc>
                <a:spcPct val="150000"/>
              </a:lnSpc>
            </a:pPr>
            <a:r>
              <a:rPr lang="en-US" sz="1800" b="0" i="0" dirty="0">
                <a:solidFill>
                  <a:srgbClr val="000000"/>
                </a:solidFill>
                <a:effectLst/>
                <a:latin typeface="+mn-lt"/>
              </a:rPr>
              <a:t>Five general types of RNA circles have been identified including </a:t>
            </a:r>
            <a:r>
              <a:rPr lang="en-US" sz="1800" b="0" i="0" dirty="0" err="1">
                <a:solidFill>
                  <a:srgbClr val="000000"/>
                </a:solidFill>
                <a:effectLst/>
                <a:latin typeface="+mn-lt"/>
              </a:rPr>
              <a:t>viroids</a:t>
            </a:r>
            <a:r>
              <a:rPr lang="en-US" sz="1800" b="0" i="0" dirty="0">
                <a:solidFill>
                  <a:srgbClr val="000000"/>
                </a:solidFill>
                <a:effectLst/>
                <a:latin typeface="+mn-lt"/>
              </a:rPr>
              <a:t>, intermediates in RNA processing reactions, and products of </a:t>
            </a:r>
            <a:r>
              <a:rPr lang="en-US" sz="1800" b="0" i="0" dirty="0" err="1">
                <a:solidFill>
                  <a:srgbClr val="000000"/>
                </a:solidFill>
                <a:effectLst/>
                <a:latin typeface="+mn-lt"/>
              </a:rPr>
              <a:t>spliceosomal</a:t>
            </a:r>
            <a:r>
              <a:rPr lang="en-US" sz="1800" b="0" i="0" dirty="0">
                <a:solidFill>
                  <a:srgbClr val="000000"/>
                </a:solidFill>
                <a:effectLst/>
                <a:latin typeface="+mn-lt"/>
              </a:rPr>
              <a:t> back splicing of normal nuclear </a:t>
            </a:r>
          </a:p>
          <a:p>
            <a:pPr algn="just">
              <a:lnSpc>
                <a:spcPct val="150000"/>
              </a:lnSpc>
            </a:pPr>
            <a:r>
              <a:rPr lang="en-US" sz="1800" b="0" i="0" dirty="0">
                <a:solidFill>
                  <a:srgbClr val="000000"/>
                </a:solidFill>
                <a:effectLst/>
                <a:latin typeface="+mn-lt"/>
              </a:rPr>
              <a:t>pre-mRNAs in eukaryotes.</a:t>
            </a:r>
            <a:r>
              <a:rPr lang="en-US" sz="1800" b="0" i="0" dirty="0" smtClean="0">
                <a:solidFill>
                  <a:srgbClr val="000000"/>
                </a:solidFill>
                <a:effectLst/>
                <a:latin typeface="+mn-lt"/>
              </a:rPr>
              <a:t> </a:t>
            </a:r>
          </a:p>
        </p:txBody>
      </p:sp>
      <p:pic>
        <p:nvPicPr>
          <p:cNvPr id="6146" name="Picture 2" descr="Frontiers | Circular RNAs in Cancer – Lessons Learned From microRNAs |  Oncology">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F4C740F-0FFC-413F-A8EC-B726A085B0AF}"/>
              </a:ext>
            </a:extLst>
          </p:cNvPr>
          <p:cNvPicPr>
            <a:picLocks noChangeAspect="1" noChangeArrowheads="1"/>
          </p:cNvPicPr>
          <p:nvPr/>
        </p:nvPicPr>
        <p:blipFill>
          <a:blip r:embed="rId3">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
                    <a14:imgEffect>
                      <a14:sharpenSoften amount="5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735512" y="2018235"/>
            <a:ext cx="3900488" cy="2121966"/>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4" name="Picture 3">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F4528A0-C458-4F63-8318-F7A85D30C44A}"/>
              </a:ext>
            </a:extLst>
          </p:cNvPr>
          <p:cNvPicPr>
            <a:picLocks noChangeAspect="1"/>
          </p:cNvPicPr>
          <p:nvPr/>
        </p:nvPicPr>
        <p:blipFill rotWithShape="1">
          <a:blip r:embed="rId4">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
                    <a14:imgEffect>
                      <a14:sharpenSoften amount="25000"/>
                    </a14:imgEffect>
                  </a14:imgLayer>
                </a14:imgProps>
              </a:ext>
            </a:extLst>
          </a:blip>
          <a:srcRect t="8456"/>
          <a:stretch/>
        </p:blipFill>
        <p:spPr>
          <a:xfrm>
            <a:off x="914653" y="2413000"/>
            <a:ext cx="3560592" cy="2641600"/>
          </a:xfrm>
          <a:prstGeom prst="rect">
            <a:avLst/>
          </a:prstGeom>
        </p:spPr>
      </p:pic>
      <p:sp>
        <p:nvSpPr>
          <p:cNvPr id="9" name="Text Box 5"/>
          <p:cNvSpPr txBox="1">
            <a:spLocks noChangeArrowheads="1"/>
          </p:cNvSpPr>
          <p:nvPr/>
        </p:nvSpPr>
        <p:spPr bwMode="auto">
          <a:xfrm>
            <a:off x="2622550" y="177800"/>
            <a:ext cx="3896319" cy="461665"/>
          </a:xfrm>
          <a:prstGeom prst="rect">
            <a:avLst/>
          </a:prstGeom>
          <a:noFill/>
          <a:ln w="9525">
            <a:noFill/>
            <a:miter lim="800000"/>
            <a:headEnd/>
            <a:tailEnd/>
          </a:ln>
        </p:spPr>
        <p:txBody>
          <a:bodyPr wrap="none">
            <a:spAutoFit/>
          </a:bodyPr>
          <a:lstStyle/>
          <a:p>
            <a:r>
              <a:rPr lang="en-US" sz="2400" dirty="0" smtClean="0"/>
              <a:t>circular </a:t>
            </a:r>
            <a:r>
              <a:rPr lang="en-US" sz="2400" dirty="0" err="1" smtClean="0"/>
              <a:t>RNAs</a:t>
            </a:r>
            <a:r>
              <a:rPr lang="en-US" sz="2400" dirty="0" smtClean="0"/>
              <a:t> (</a:t>
            </a:r>
            <a:r>
              <a:rPr lang="en-US" sz="2400" dirty="0" err="1" smtClean="0"/>
              <a:t>circRNAs</a:t>
            </a:r>
            <a:r>
              <a:rPr lang="en-US" sz="2400" dirty="0" smtClean="0"/>
              <a:t>)</a:t>
            </a:r>
            <a:endParaRPr lang="en-US" sz="2400" dirty="0"/>
          </a:p>
        </p:txBody>
      </p:sp>
      <p:sp>
        <p:nvSpPr>
          <p:cNvPr id="10" name="TextBox 9"/>
          <p:cNvSpPr txBox="1"/>
          <p:nvPr/>
        </p:nvSpPr>
        <p:spPr>
          <a:xfrm>
            <a:off x="330200" y="5232400"/>
            <a:ext cx="8559800" cy="1477328"/>
          </a:xfrm>
          <a:prstGeom prst="rect">
            <a:avLst/>
          </a:prstGeom>
          <a:noFill/>
        </p:spPr>
        <p:txBody>
          <a:bodyPr wrap="square" rtlCol="0">
            <a:spAutoFit/>
          </a:bodyPr>
          <a:lstStyle/>
          <a:p>
            <a:pPr algn="just"/>
            <a:r>
              <a:rPr lang="en-GB" sz="1800" b="0" dirty="0" err="1" smtClean="0">
                <a:solidFill>
                  <a:srgbClr val="000000"/>
                </a:solidFill>
                <a:latin typeface="+mn-lt"/>
              </a:rPr>
              <a:t>Viroids</a:t>
            </a:r>
            <a:r>
              <a:rPr lang="en-GB" sz="1800" b="0" dirty="0" smtClean="0">
                <a:solidFill>
                  <a:srgbClr val="000000"/>
                </a:solidFill>
                <a:latin typeface="+mn-lt"/>
              </a:rPr>
              <a:t> are small single-stranded, circular RNAs discovered in the 1970s, that are infectious pathogens. Unlike viruses, they have no protein coating. They are inhabitants of angiosperms. </a:t>
            </a:r>
            <a:r>
              <a:rPr lang="en-GB" sz="1800" b="0" dirty="0" err="1" smtClean="0">
                <a:solidFill>
                  <a:srgbClr val="000000"/>
                </a:solidFill>
                <a:latin typeface="+mn-lt"/>
              </a:rPr>
              <a:t>Viroids</a:t>
            </a:r>
            <a:r>
              <a:rPr lang="en-GB" sz="1800" b="0" dirty="0" smtClean="0">
                <a:solidFill>
                  <a:srgbClr val="000000"/>
                </a:solidFill>
                <a:latin typeface="+mn-lt"/>
              </a:rPr>
              <a:t> have been recognized as new order of subviral agents.</a:t>
            </a:r>
          </a:p>
          <a:p>
            <a:pPr algn="just"/>
            <a:endParaRPr lang="en-US" sz="1800" b="0" dirty="0">
              <a:solidFill>
                <a:srgbClr val="000000"/>
              </a:solidFill>
              <a:latin typeface="+mn-lt"/>
            </a:endParaRPr>
          </a:p>
        </p:txBody>
      </p:sp>
      <p:sp>
        <p:nvSpPr>
          <p:cNvPr id="11" name="TextBox 10"/>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40092031"/>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84D208B-BD11-460C-B2EE-A372B3735251}"/>
              </a:ext>
            </a:extLst>
          </p:cNvPr>
          <p:cNvPicPr>
            <a:picLocks noChangeAspect="1"/>
          </p:cNvPicPr>
          <p:nvPr/>
        </p:nvPicPr>
        <p:blipFill>
          <a:blip r:embed="rId2"/>
          <a:stretch>
            <a:fillRect/>
          </a:stretch>
        </p:blipFill>
        <p:spPr>
          <a:xfrm>
            <a:off x="4828668" y="1282700"/>
            <a:ext cx="3828151" cy="4618087"/>
          </a:xfrm>
          <a:prstGeom prst="rect">
            <a:avLst/>
          </a:prstGeom>
        </p:spPr>
      </p:pic>
      <p:sp>
        <p:nvSpPr>
          <p:cNvPr id="6" name="TextBox 5">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6B82D0D-383E-436E-8489-733BD350FD26}"/>
              </a:ext>
            </a:extLst>
          </p:cNvPr>
          <p:cNvSpPr txBox="1"/>
          <p:nvPr/>
        </p:nvSpPr>
        <p:spPr>
          <a:xfrm>
            <a:off x="482601" y="1360440"/>
            <a:ext cx="4394199" cy="4224234"/>
          </a:xfrm>
          <a:prstGeom prst="rect">
            <a:avLst/>
          </a:prstGeom>
          <a:noFill/>
        </p:spPr>
        <p:txBody>
          <a:bodyPr wrap="square">
            <a:spAutoFit/>
          </a:bodyPr>
          <a:lstStyle/>
          <a:p>
            <a:pPr>
              <a:lnSpc>
                <a:spcPct val="150000"/>
              </a:lnSpc>
            </a:pPr>
            <a:r>
              <a:rPr lang="en-US" sz="1800" b="0" i="0" dirty="0" smtClean="0">
                <a:effectLst/>
                <a:latin typeface="+mn-lt"/>
              </a:rPr>
              <a:t>Circular </a:t>
            </a:r>
            <a:r>
              <a:rPr lang="en-US" sz="1800" b="0" i="0" dirty="0">
                <a:effectLst/>
                <a:latin typeface="+mn-lt"/>
              </a:rPr>
              <a:t>intronic RNAs are produced by eukaryotic spliceosome-mediated splicing.</a:t>
            </a:r>
          </a:p>
          <a:p>
            <a:pPr algn="just">
              <a:lnSpc>
                <a:spcPct val="150000"/>
              </a:lnSpc>
            </a:pPr>
            <a:endParaRPr lang="en-US" sz="1800" dirty="0">
              <a:latin typeface="+mn-lt"/>
            </a:endParaRPr>
          </a:p>
          <a:p>
            <a:pPr algn="just">
              <a:lnSpc>
                <a:spcPct val="150000"/>
              </a:lnSpc>
            </a:pPr>
            <a:r>
              <a:rPr lang="en-US" sz="1800" b="0" i="0" dirty="0" smtClean="0">
                <a:effectLst/>
                <a:latin typeface="+mn-lt"/>
              </a:rPr>
              <a:t>The </a:t>
            </a:r>
            <a:r>
              <a:rPr lang="en-US" sz="1800" b="0" i="0" dirty="0" err="1" smtClean="0">
                <a:effectLst/>
                <a:latin typeface="+mn-lt"/>
              </a:rPr>
              <a:t>intron</a:t>
            </a:r>
            <a:r>
              <a:rPr lang="en-US" sz="1800" b="0" i="0" dirty="0" smtClean="0">
                <a:effectLst/>
                <a:latin typeface="+mn-lt"/>
              </a:rPr>
              <a:t>-sequence </a:t>
            </a:r>
            <a:r>
              <a:rPr lang="en-US" sz="1800" b="0" i="0" dirty="0">
                <a:effectLst/>
                <a:latin typeface="+mn-lt"/>
              </a:rPr>
              <a:t>generated from the splicing reaction evades normal debranching and degradation, and instead the 3′-tail downstream from the branchpoint is trimmed resulting in a stable </a:t>
            </a:r>
            <a:r>
              <a:rPr lang="en-US" sz="1800" b="0" i="0" dirty="0" err="1">
                <a:effectLst/>
                <a:latin typeface="+mn-lt"/>
              </a:rPr>
              <a:t>ciRNA</a:t>
            </a:r>
            <a:r>
              <a:rPr lang="en-US" sz="1800" b="0" i="0" dirty="0">
                <a:effectLst/>
                <a:latin typeface="+mn-lt"/>
              </a:rPr>
              <a:t>.</a:t>
            </a:r>
            <a:endParaRPr lang="en-US" sz="1800" dirty="0">
              <a:latin typeface="+mn-lt"/>
            </a:endParaRPr>
          </a:p>
        </p:txBody>
      </p:sp>
      <p:sp>
        <p:nvSpPr>
          <p:cNvPr id="4" name="Rectangle 3"/>
          <p:cNvSpPr/>
          <p:nvPr/>
        </p:nvSpPr>
        <p:spPr>
          <a:xfrm>
            <a:off x="3154497" y="168245"/>
            <a:ext cx="3365074" cy="461665"/>
          </a:xfrm>
          <a:prstGeom prst="rect">
            <a:avLst/>
          </a:prstGeom>
        </p:spPr>
        <p:txBody>
          <a:bodyPr wrap="none">
            <a:spAutoFit/>
          </a:bodyPr>
          <a:lstStyle/>
          <a:p>
            <a:r>
              <a:rPr lang="en-US" sz="2400" dirty="0" smtClean="0">
                <a:latin typeface="+mn-lt"/>
              </a:rPr>
              <a:t>Production of </a:t>
            </a:r>
            <a:r>
              <a:rPr lang="en-US" sz="2400" dirty="0" err="1" smtClean="0">
                <a:latin typeface="+mn-lt"/>
              </a:rPr>
              <a:t>ciRNAs</a:t>
            </a:r>
            <a:endParaRPr lang="en-US" sz="2400" dirty="0">
              <a:latin typeface="+mn-lt"/>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3340334"/>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1117617" y="749070"/>
            <a:ext cx="5029200" cy="461665"/>
          </a:xfrm>
          <a:prstGeom prst="rect">
            <a:avLst/>
          </a:prstGeom>
        </p:spPr>
        <p:txBody>
          <a:bodyPr wrap="square">
            <a:spAutoFit/>
          </a:bodyPr>
          <a:lstStyle/>
          <a:p>
            <a:r>
              <a:rPr lang="en-US" sz="2400" cap="all" dirty="0" smtClean="0"/>
              <a:t>S</a:t>
            </a:r>
            <a:r>
              <a:rPr lang="en-GB" sz="2400" cap="all" dirty="0" smtClean="0"/>
              <a:t>mall nuclear</a:t>
            </a:r>
            <a:r>
              <a:rPr lang="en-GB" sz="2400" dirty="0" smtClean="0"/>
              <a:t> RNA (</a:t>
            </a:r>
            <a:r>
              <a:rPr lang="en-GB" sz="2400" dirty="0" err="1" smtClean="0"/>
              <a:t>snRNA</a:t>
            </a:r>
            <a:r>
              <a:rPr lang="en-GB" sz="2400" dirty="0" smtClean="0"/>
              <a:t>)</a:t>
            </a:r>
            <a:endParaRPr lang="el-GR" sz="2400"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Rectangle 6"/>
          <p:cNvSpPr/>
          <p:nvPr/>
        </p:nvSpPr>
        <p:spPr>
          <a:xfrm>
            <a:off x="939800" y="1521986"/>
            <a:ext cx="7404100" cy="5055230"/>
          </a:xfrm>
          <a:prstGeom prst="rect">
            <a:avLst/>
          </a:prstGeom>
        </p:spPr>
        <p:txBody>
          <a:bodyPr wrap="square">
            <a:spAutoFit/>
          </a:bodyPr>
          <a:lstStyle/>
          <a:p>
            <a:pPr>
              <a:lnSpc>
                <a:spcPct val="150000"/>
              </a:lnSpc>
            </a:pPr>
            <a:r>
              <a:rPr lang="en-US" sz="1800" b="0" dirty="0" err="1" smtClean="0"/>
              <a:t>snRNAs</a:t>
            </a:r>
            <a:r>
              <a:rPr lang="en-US" sz="1800" b="0" dirty="0" smtClean="0"/>
              <a:t> were the first family of </a:t>
            </a:r>
            <a:r>
              <a:rPr lang="en-US" sz="1800" b="0" dirty="0" err="1" smtClean="0"/>
              <a:t>ncRNAs</a:t>
            </a:r>
            <a:r>
              <a:rPr lang="en-US" sz="1800" b="0" dirty="0" smtClean="0"/>
              <a:t> to be identified.</a:t>
            </a:r>
          </a:p>
          <a:p>
            <a:pPr>
              <a:lnSpc>
                <a:spcPct val="150000"/>
              </a:lnSpc>
            </a:pPr>
            <a:r>
              <a:rPr lang="en-US" sz="1800" b="0" dirty="0" smtClean="0"/>
              <a:t>They are usually about 150 </a:t>
            </a:r>
            <a:r>
              <a:rPr lang="en-US" sz="1800" b="0" dirty="0" err="1" smtClean="0"/>
              <a:t>nt</a:t>
            </a:r>
            <a:r>
              <a:rPr lang="en-US" sz="1800" b="0" dirty="0" smtClean="0"/>
              <a:t> long.</a:t>
            </a:r>
          </a:p>
          <a:p>
            <a:pPr>
              <a:lnSpc>
                <a:spcPct val="150000"/>
              </a:lnSpc>
            </a:pPr>
            <a:r>
              <a:rPr lang="en-US" sz="1800" b="0" dirty="0" smtClean="0"/>
              <a:t>They are located into the nucleus and they have a </a:t>
            </a:r>
            <a:r>
              <a:rPr lang="en-US" sz="1800" b="0" dirty="0" err="1" smtClean="0"/>
              <a:t>cytoplasmic</a:t>
            </a:r>
            <a:r>
              <a:rPr lang="en-US" sz="1800" b="0" dirty="0" smtClean="0"/>
              <a:t> phase.</a:t>
            </a:r>
          </a:p>
          <a:p>
            <a:pPr>
              <a:lnSpc>
                <a:spcPct val="150000"/>
              </a:lnSpc>
            </a:pPr>
            <a:r>
              <a:rPr lang="en-US" sz="1800" b="0" dirty="0" smtClean="0"/>
              <a:t>There are two classes of </a:t>
            </a:r>
            <a:r>
              <a:rPr lang="en-US" sz="1800" b="0" dirty="0" err="1" smtClean="0"/>
              <a:t>snRNAs</a:t>
            </a:r>
            <a:r>
              <a:rPr lang="en-US" sz="1800" b="0" dirty="0" smtClean="0"/>
              <a:t>: </a:t>
            </a:r>
            <a:r>
              <a:rPr lang="en-US" sz="1800" b="0" dirty="0" err="1" smtClean="0"/>
              <a:t>sm</a:t>
            </a:r>
            <a:r>
              <a:rPr lang="en-US" sz="1800" b="0" dirty="0" smtClean="0"/>
              <a:t>-class </a:t>
            </a:r>
            <a:r>
              <a:rPr lang="en-US" sz="1800" b="0" dirty="0" err="1" smtClean="0"/>
              <a:t>snRNA</a:t>
            </a:r>
            <a:r>
              <a:rPr lang="en-US" sz="1800" b="0" dirty="0" smtClean="0"/>
              <a:t> (U1, U2, U4, U5, U7, U11, U12) and </a:t>
            </a:r>
            <a:r>
              <a:rPr lang="en-US" sz="1800" b="0" dirty="0" err="1" smtClean="0"/>
              <a:t>Lsm</a:t>
            </a:r>
            <a:r>
              <a:rPr lang="en-US" sz="1800" b="0" dirty="0" smtClean="0"/>
              <a:t>-class (U6) </a:t>
            </a:r>
            <a:r>
              <a:rPr lang="en-US" sz="1800" b="0" dirty="0" err="1" smtClean="0"/>
              <a:t>snRNA</a:t>
            </a:r>
            <a:r>
              <a:rPr lang="en-US" sz="1800" b="0" dirty="0" smtClean="0"/>
              <a:t> and are high in </a:t>
            </a:r>
            <a:r>
              <a:rPr lang="en-US" sz="1800" b="0" dirty="0" err="1" smtClean="0"/>
              <a:t>Uridine</a:t>
            </a:r>
            <a:r>
              <a:rPr lang="en-US" sz="1800" b="0" dirty="0" smtClean="0"/>
              <a:t>.</a:t>
            </a:r>
          </a:p>
          <a:p>
            <a:pPr>
              <a:lnSpc>
                <a:spcPct val="150000"/>
              </a:lnSpc>
            </a:pPr>
            <a:r>
              <a:rPr lang="en-US" sz="1800" b="0" dirty="0" err="1" smtClean="0"/>
              <a:t>Sm</a:t>
            </a:r>
            <a:r>
              <a:rPr lang="en-US" sz="1800" b="0" dirty="0" smtClean="0"/>
              <a:t>-class is transcribed with RNA polymerase II while </a:t>
            </a:r>
            <a:r>
              <a:rPr lang="en-US" sz="1800" b="0" dirty="0" err="1" smtClean="0"/>
              <a:t>Lsm</a:t>
            </a:r>
            <a:r>
              <a:rPr lang="en-US" sz="1800" b="0" dirty="0" smtClean="0"/>
              <a:t> with RNA polymerase III before maturation in the nucleus.</a:t>
            </a:r>
          </a:p>
          <a:p>
            <a:pPr>
              <a:lnSpc>
                <a:spcPct val="150000"/>
              </a:lnSpc>
            </a:pPr>
            <a:r>
              <a:rPr lang="en-US" sz="1800" b="0" dirty="0" smtClean="0"/>
              <a:t>They appear to be involved in protein synthesis, regulation of RNA polymerase II or other transcription factors, and telomere maintenance.</a:t>
            </a:r>
          </a:p>
          <a:p>
            <a:pPr>
              <a:lnSpc>
                <a:spcPct val="150000"/>
              </a:lnSpc>
            </a:pPr>
            <a:r>
              <a:rPr lang="en-US" sz="1800" b="0" dirty="0" smtClean="0"/>
              <a:t>They are components of the </a:t>
            </a:r>
            <a:r>
              <a:rPr lang="en-US" sz="1800" b="0" dirty="0" err="1" smtClean="0"/>
              <a:t>spliceosome</a:t>
            </a:r>
            <a:r>
              <a:rPr lang="en-US" sz="1800" b="0" dirty="0" smtClean="0"/>
              <a:t> for the processing / splicing of pre-mRNA (post-transcriptional modification of mRNA).</a:t>
            </a:r>
          </a:p>
          <a:p>
            <a:pPr>
              <a:lnSpc>
                <a:spcPct val="150000"/>
              </a:lnSpc>
            </a:pPr>
            <a:endParaRPr lang="en-US" sz="1800" b="0" dirty="0"/>
          </a:p>
        </p:txBody>
      </p:sp>
      <p:pic>
        <p:nvPicPr>
          <p:cNvPr id="9" name="Picture 8"/>
          <p:cNvPicPr>
            <a:picLocks noChangeAspect="1"/>
          </p:cNvPicPr>
          <p:nvPr/>
        </p:nvPicPr>
        <p:blipFill>
          <a:blip r:embed="rId2"/>
          <a:srcRect b="22622"/>
          <a:stretch>
            <a:fillRect/>
          </a:stretch>
        </p:blipFill>
        <p:spPr>
          <a:xfrm>
            <a:off x="6929843" y="451218"/>
            <a:ext cx="1807732" cy="180099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4581" name="Picture 5" descr="MGA2-02-45"/>
          <p:cNvPicPr>
            <a:picLocks noChangeAspect="1" noChangeArrowheads="1"/>
          </p:cNvPicPr>
          <p:nvPr/>
        </p:nvPicPr>
        <p:blipFill>
          <a:blip r:embed="rId2" cstate="print"/>
          <a:srcRect/>
          <a:stretch>
            <a:fillRect/>
          </a:stretch>
        </p:blipFill>
        <p:spPr bwMode="auto">
          <a:xfrm>
            <a:off x="368300" y="785813"/>
            <a:ext cx="6565900" cy="4929187"/>
          </a:xfrm>
          <a:prstGeom prst="rect">
            <a:avLst/>
          </a:prstGeom>
          <a:noFill/>
        </p:spPr>
      </p:pic>
      <p:sp>
        <p:nvSpPr>
          <p:cNvPr id="24582" name="Text Box 6"/>
          <p:cNvSpPr txBox="1">
            <a:spLocks noChangeArrowheads="1"/>
          </p:cNvSpPr>
          <p:nvPr/>
        </p:nvSpPr>
        <p:spPr bwMode="auto">
          <a:xfrm>
            <a:off x="6781800" y="2222718"/>
            <a:ext cx="1915367" cy="2031325"/>
          </a:xfrm>
          <a:prstGeom prst="rect">
            <a:avLst/>
          </a:prstGeom>
          <a:noFill/>
          <a:ln w="9525">
            <a:noFill/>
            <a:miter lim="800000"/>
            <a:headEnd/>
            <a:tailEnd/>
          </a:ln>
          <a:effectLst/>
        </p:spPr>
        <p:txBody>
          <a:bodyPr wrap="square">
            <a:spAutoFit/>
          </a:bodyPr>
          <a:lstStyle/>
          <a:p>
            <a:pPr algn="ctr"/>
            <a:r>
              <a:rPr lang="el-GR" sz="1800" b="0" dirty="0" smtClean="0"/>
              <a:t>The </a:t>
            </a:r>
            <a:r>
              <a:rPr lang="el-GR" sz="1800" b="0" dirty="0"/>
              <a:t>solenoids </a:t>
            </a:r>
            <a:r>
              <a:rPr lang="el-GR" sz="1800" b="0" dirty="0" smtClean="0"/>
              <a:t>are </a:t>
            </a:r>
            <a:r>
              <a:rPr lang="el-GR" sz="1800" b="0" dirty="0"/>
              <a:t>coiled onto a</a:t>
            </a:r>
            <a:r>
              <a:rPr lang="el-GR" sz="1800" b="0" dirty="0" smtClean="0"/>
              <a:t> </a:t>
            </a:r>
            <a:r>
              <a:rPr lang="en-GB" sz="1800" dirty="0" err="1" smtClean="0"/>
              <a:t>s</a:t>
            </a:r>
            <a:r>
              <a:rPr lang="el-GR" sz="1800" dirty="0" smtClean="0"/>
              <a:t>caffold</a:t>
            </a:r>
            <a:r>
              <a:rPr lang="el-GR" sz="1800" b="0" dirty="0"/>
              <a:t>, which is futher coiled to make the </a:t>
            </a:r>
            <a:r>
              <a:rPr lang="el-GR" sz="1800" dirty="0"/>
              <a:t>chromosomal</a:t>
            </a:r>
            <a:r>
              <a:rPr lang="el-GR" sz="1800" b="0" dirty="0"/>
              <a:t> matrix.</a:t>
            </a:r>
          </a:p>
        </p:txBody>
      </p:sp>
      <p:sp>
        <p:nvSpPr>
          <p:cNvPr id="4" name="Rectangle 3"/>
          <p:cNvSpPr/>
          <p:nvPr/>
        </p:nvSpPr>
        <p:spPr>
          <a:xfrm>
            <a:off x="381000" y="5638800"/>
            <a:ext cx="8458200" cy="646331"/>
          </a:xfrm>
          <a:prstGeom prst="rect">
            <a:avLst/>
          </a:prstGeom>
        </p:spPr>
        <p:txBody>
          <a:bodyPr wrap="square">
            <a:spAutoFit/>
          </a:bodyPr>
          <a:lstStyle/>
          <a:p>
            <a:r>
              <a:rPr lang="en-US" sz="1800" b="0" dirty="0" smtClean="0"/>
              <a:t>Depending on the stage of the cell cycle, there is a different degree of coiling, low during </a:t>
            </a:r>
            <a:r>
              <a:rPr lang="en-US" sz="1800" b="0" dirty="0" err="1" smtClean="0"/>
              <a:t>interphase</a:t>
            </a:r>
            <a:r>
              <a:rPr lang="en-US" sz="1800" b="0" dirty="0" smtClean="0"/>
              <a:t> with formation of chromatin fibrils.</a:t>
            </a:r>
            <a:endParaRPr lang="en-US" sz="1800" b="0" dirty="0"/>
          </a:p>
        </p:txBody>
      </p:sp>
      <p:sp>
        <p:nvSpPr>
          <p:cNvPr id="5" name="Text Box 6"/>
          <p:cNvSpPr txBox="1">
            <a:spLocks noChangeArrowheads="1"/>
          </p:cNvSpPr>
          <p:nvPr/>
        </p:nvSpPr>
        <p:spPr bwMode="auto">
          <a:xfrm>
            <a:off x="1287060" y="228600"/>
            <a:ext cx="6790140" cy="461665"/>
          </a:xfrm>
          <a:prstGeom prst="rect">
            <a:avLst/>
          </a:prstGeom>
          <a:noFill/>
          <a:ln w="9525">
            <a:noFill/>
            <a:miter lim="800000"/>
            <a:headEnd/>
            <a:tailEnd/>
          </a:ln>
          <a:effectLst/>
        </p:spPr>
        <p:txBody>
          <a:bodyPr wrap="none">
            <a:spAutoFit/>
          </a:bodyPr>
          <a:lstStyle/>
          <a:p>
            <a:r>
              <a:rPr lang="en-GB" sz="2400" b="1" dirty="0" smtClean="0"/>
              <a:t>CHROMATIN STRUCTURE</a:t>
            </a:r>
            <a:r>
              <a:rPr lang="el-GR" sz="2400" b="1" dirty="0" smtClean="0"/>
              <a:t> &amp;</a:t>
            </a:r>
            <a:r>
              <a:rPr lang="en-GB" sz="2400" b="1" dirty="0" smtClean="0"/>
              <a:t> </a:t>
            </a:r>
            <a:r>
              <a:rPr lang="en-GB" sz="2400" dirty="0" smtClean="0"/>
              <a:t>ORGANISATION</a:t>
            </a:r>
            <a:endParaRPr lang="el-GR" sz="2400" b="1"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1981200" y="236835"/>
            <a:ext cx="5029200" cy="461665"/>
          </a:xfrm>
          <a:prstGeom prst="rect">
            <a:avLst/>
          </a:prstGeom>
        </p:spPr>
        <p:txBody>
          <a:bodyPr wrap="square">
            <a:spAutoFit/>
          </a:bodyPr>
          <a:lstStyle/>
          <a:p>
            <a:r>
              <a:rPr lang="en-US" sz="2400" cap="all" dirty="0" smtClean="0"/>
              <a:t>S</a:t>
            </a:r>
            <a:r>
              <a:rPr lang="en-GB" sz="2400" cap="all" dirty="0" smtClean="0"/>
              <a:t>mall nuclear</a:t>
            </a:r>
            <a:r>
              <a:rPr lang="en-GB" sz="2400" dirty="0" smtClean="0"/>
              <a:t> RNA (</a:t>
            </a:r>
            <a:r>
              <a:rPr lang="en-GB" sz="2400" dirty="0" err="1" smtClean="0"/>
              <a:t>snRNA</a:t>
            </a:r>
            <a:r>
              <a:rPr lang="en-GB" sz="2400" dirty="0" smtClean="0"/>
              <a:t>)</a:t>
            </a:r>
            <a:endParaRPr lang="el-GR" sz="2400"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8" name="Picture 7"/>
          <p:cNvPicPr>
            <a:picLocks noChangeAspect="1"/>
          </p:cNvPicPr>
          <p:nvPr/>
        </p:nvPicPr>
        <p:blipFill>
          <a:blip r:embed="rId2"/>
          <a:stretch>
            <a:fillRect/>
          </a:stretch>
        </p:blipFill>
        <p:spPr>
          <a:xfrm>
            <a:off x="1352550" y="717550"/>
            <a:ext cx="6515100" cy="5753100"/>
          </a:xfrm>
          <a:prstGeom prst="rect">
            <a:avLst/>
          </a:prstGeom>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1981200" y="236835"/>
            <a:ext cx="5029200" cy="461665"/>
          </a:xfrm>
          <a:prstGeom prst="rect">
            <a:avLst/>
          </a:prstGeom>
        </p:spPr>
        <p:txBody>
          <a:bodyPr wrap="square">
            <a:spAutoFit/>
          </a:bodyPr>
          <a:lstStyle/>
          <a:p>
            <a:r>
              <a:rPr lang="en-US" sz="2400" cap="all" dirty="0" smtClean="0"/>
              <a:t>S</a:t>
            </a:r>
            <a:r>
              <a:rPr lang="en-GB" sz="2400" cap="all" dirty="0" smtClean="0"/>
              <a:t>mall nuclear</a:t>
            </a:r>
            <a:r>
              <a:rPr lang="en-GB" sz="2400" dirty="0" smtClean="0"/>
              <a:t> RNA (</a:t>
            </a:r>
            <a:r>
              <a:rPr lang="en-GB" sz="2400" dirty="0" err="1" smtClean="0"/>
              <a:t>snRNA</a:t>
            </a:r>
            <a:r>
              <a:rPr lang="en-GB" sz="2400" dirty="0" smtClean="0"/>
              <a:t>)</a:t>
            </a:r>
            <a:endParaRPr lang="el-GR" sz="2400"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9" name="Picture 8"/>
          <p:cNvPicPr>
            <a:picLocks noChangeAspect="1"/>
          </p:cNvPicPr>
          <p:nvPr/>
        </p:nvPicPr>
        <p:blipFill>
          <a:blip r:embed="rId2"/>
          <a:stretch>
            <a:fillRect/>
          </a:stretch>
        </p:blipFill>
        <p:spPr>
          <a:xfrm>
            <a:off x="1896506" y="783135"/>
            <a:ext cx="5537227" cy="5727569"/>
          </a:xfrm>
          <a:prstGeom prst="rect">
            <a:avLst/>
          </a:prstGeom>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2E1D34F-ED33-4B81-9624-4A973932B008}"/>
              </a:ext>
            </a:extLst>
          </p:cNvPr>
          <p:cNvSpPr txBox="1"/>
          <p:nvPr/>
        </p:nvSpPr>
        <p:spPr>
          <a:xfrm>
            <a:off x="2438400" y="1079303"/>
            <a:ext cx="6081713" cy="5078314"/>
          </a:xfrm>
          <a:prstGeom prst="rect">
            <a:avLst/>
          </a:prstGeom>
          <a:noFill/>
        </p:spPr>
        <p:txBody>
          <a:bodyPr wrap="square">
            <a:spAutoFit/>
          </a:bodyPr>
          <a:lstStyle/>
          <a:p>
            <a:pPr algn="just"/>
            <a:r>
              <a:rPr lang="en-US" sz="1800" b="1" i="0" strike="noStrike" dirty="0">
                <a:effectLst/>
                <a:latin typeface="+mn-lt"/>
                <a:hlinkClick r:id="rId2" tooltip="Dyskeratosis congenita">
                  <a:extLst>
                    <a:ext uri="{A12FA001-AC4F-418D-AE19-62706E023703}">
                      <ahyp:hlinkClr xmlns:mc="http://schemas.openxmlformats.org/markup-compatibility/2006" xmlns:mv="urn:schemas-microsoft-com:mac:vml"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Dyskeratosis congenita</a:t>
            </a:r>
            <a:r>
              <a:rPr lang="en-US" sz="1800" b="0" i="0" dirty="0">
                <a:effectLst/>
                <a:latin typeface="+mn-lt"/>
              </a:rPr>
              <a:t> – Mutations in the assembled </a:t>
            </a:r>
            <a:r>
              <a:rPr lang="en-US" sz="1800" b="0" i="0" dirty="0" err="1">
                <a:effectLst/>
                <a:latin typeface="+mn-lt"/>
              </a:rPr>
              <a:t>snRNPs</a:t>
            </a:r>
            <a:r>
              <a:rPr lang="en-US" sz="1800" b="0" i="0" dirty="0">
                <a:effectLst/>
                <a:latin typeface="+mn-lt"/>
              </a:rPr>
              <a:t> </a:t>
            </a:r>
            <a:r>
              <a:rPr lang="en-US" sz="1800" b="0" i="0" dirty="0" smtClean="0">
                <a:effectLst/>
                <a:latin typeface="+mn-lt"/>
              </a:rPr>
              <a:t>are </a:t>
            </a:r>
            <a:r>
              <a:rPr lang="en-US" sz="1800" b="0" i="0" dirty="0">
                <a:effectLst/>
                <a:latin typeface="+mn-lt"/>
              </a:rPr>
              <a:t>a cause of dyskeratosis congenita, a rare syndrome that presents by abnormal changes in the skin, nails and mucous </a:t>
            </a:r>
            <a:r>
              <a:rPr lang="en-US" sz="1800" b="0" i="0" dirty="0" smtClean="0">
                <a:effectLst/>
                <a:latin typeface="+mn-lt"/>
              </a:rPr>
              <a:t>membrane</a:t>
            </a:r>
          </a:p>
          <a:p>
            <a:pPr algn="just"/>
            <a:endParaRPr lang="en-US" sz="1800" strike="noStrike" dirty="0">
              <a:latin typeface="+mn-lt"/>
              <a:hlinkClick r:id="rId3" tooltip="Prader–Willi syndrome">
                <a:extLst>
                  <a:ext uri="{A12FA001-AC4F-418D-AE19-62706E023703}">
                    <ahyp:hlinkClr xmlns:mc="http://schemas.openxmlformats.org/markup-compatibility/2006" xmlns:mv="urn:schemas-microsoft-com:mac:vml" xmlns:ahyp="http://schemas.microsoft.com/office/drawing/2018/hyperlinkcolor" xmlns:p="http://schemas.openxmlformats.org/presentationml/2006/main" xmlns:r="http://schemas.openxmlformats.org/officeDocument/2006/relationships" xmlns:a="http://schemas.openxmlformats.org/drawingml/2006/main" xmlns="" val="tx"/>
                  </a:ext>
                </a:extLst>
              </a:hlinkClick>
            </a:endParaRPr>
          </a:p>
          <a:p>
            <a:pPr algn="just"/>
            <a:r>
              <a:rPr lang="en-US" sz="1800" b="1" i="0" strike="noStrike" dirty="0">
                <a:effectLst/>
                <a:latin typeface="+mn-lt"/>
                <a:hlinkClick r:id="rId3" tooltip="Prader–Willi syndrome">
                  <a:extLst>
                    <a:ext uri="{A12FA001-AC4F-418D-AE19-62706E023703}">
                      <ahyp:hlinkClr xmlns:mc="http://schemas.openxmlformats.org/markup-compatibility/2006" xmlns:mv="urn:schemas-microsoft-com:mac:vml"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Prader–Willi syndrome</a:t>
            </a:r>
            <a:r>
              <a:rPr lang="en-US" sz="1800" b="0" i="0" dirty="0">
                <a:effectLst/>
                <a:latin typeface="+mn-lt"/>
              </a:rPr>
              <a:t> –affects as many as 1 in 12,000 people and has a presentation of extreme hunger, cognitive and behavioral problems, poor muscle tone and short stature. It has been linked to the deletion of a region of paternal chromosome 15 that is not expressed on the maternal </a:t>
            </a:r>
            <a:r>
              <a:rPr lang="en-US" sz="1800" b="0" i="0" dirty="0" smtClean="0">
                <a:effectLst/>
                <a:latin typeface="+mn-lt"/>
              </a:rPr>
              <a:t>chromosome. This </a:t>
            </a:r>
            <a:r>
              <a:rPr lang="en-US" sz="1800" b="0" i="0" dirty="0">
                <a:effectLst/>
                <a:latin typeface="+mn-lt"/>
              </a:rPr>
              <a:t>region includes a brain-specific snRNA that targets the </a:t>
            </a:r>
            <a:r>
              <a:rPr lang="en-US" sz="1800" dirty="0">
                <a:latin typeface="+mn-lt"/>
              </a:rPr>
              <a:t>serotonin</a:t>
            </a:r>
            <a:r>
              <a:rPr lang="en-US" sz="1800" b="0" i="0" dirty="0">
                <a:effectLst/>
                <a:latin typeface="+mn-lt"/>
              </a:rPr>
              <a:t>-2C receptor </a:t>
            </a:r>
            <a:r>
              <a:rPr lang="en-US" sz="1800" dirty="0">
                <a:latin typeface="+mn-lt"/>
              </a:rPr>
              <a:t>mRNA</a:t>
            </a:r>
            <a:r>
              <a:rPr lang="en-US" sz="1800" b="0" i="0" dirty="0">
                <a:effectLst/>
                <a:latin typeface="+mn-lt"/>
              </a:rPr>
              <a:t>.</a:t>
            </a:r>
          </a:p>
          <a:p>
            <a:pPr algn="just"/>
            <a:endParaRPr lang="en-US" sz="1800" b="0" i="0" dirty="0">
              <a:effectLst/>
              <a:latin typeface="+mn-lt"/>
            </a:endParaRPr>
          </a:p>
          <a:p>
            <a:pPr algn="just"/>
            <a:r>
              <a:rPr lang="en-US" sz="1800" b="1" i="0" strike="noStrike" dirty="0">
                <a:effectLst/>
                <a:latin typeface="+mn-lt"/>
                <a:hlinkClick r:id="rId4" tooltip="Medulloblastoma">
                  <a:extLst>
                    <a:ext uri="{A12FA001-AC4F-418D-AE19-62706E023703}">
                      <ahyp:hlinkClr xmlns:mc="http://schemas.openxmlformats.org/markup-compatibility/2006" xmlns:mv="urn:schemas-microsoft-com:mac:vml" xmlns:ahyp="http://schemas.microsoft.com/office/drawing/2018/hyperlinkcolor" xmlns:p="http://schemas.openxmlformats.org/presentationml/2006/main" xmlns:r="http://schemas.openxmlformats.org/officeDocument/2006/relationships" xmlns:a="http://schemas.openxmlformats.org/drawingml/2006/main" xmlns="" val="tx"/>
                    </a:ext>
                  </a:extLst>
                </a:hlinkClick>
              </a:rPr>
              <a:t>Medulloblastoma</a:t>
            </a:r>
            <a:r>
              <a:rPr lang="en-US" sz="1800" b="0" i="0" dirty="0">
                <a:effectLst/>
                <a:latin typeface="+mn-lt"/>
              </a:rPr>
              <a:t> – The U1 snRNA is mutated in a subset of these </a:t>
            </a:r>
            <a:r>
              <a:rPr lang="en-US" sz="1800" dirty="0">
                <a:latin typeface="+mn-lt"/>
              </a:rPr>
              <a:t>brain tumors</a:t>
            </a:r>
            <a:r>
              <a:rPr lang="en-US" sz="1800" b="0" i="0" dirty="0">
                <a:effectLst/>
                <a:latin typeface="+mn-lt"/>
              </a:rPr>
              <a:t>, and leads to altered </a:t>
            </a:r>
            <a:r>
              <a:rPr lang="en-US" sz="1800" dirty="0">
                <a:latin typeface="+mn-lt"/>
              </a:rPr>
              <a:t>RNA splicing</a:t>
            </a:r>
            <a:r>
              <a:rPr lang="en-US" sz="1800" b="0" i="0" dirty="0">
                <a:effectLst/>
                <a:latin typeface="+mn-lt"/>
              </a:rPr>
              <a:t>. The mutations predominantly occur in adult tumors, and are associated with poor prognosis.</a:t>
            </a:r>
          </a:p>
        </p:txBody>
      </p:sp>
      <p:pic>
        <p:nvPicPr>
          <p:cNvPr id="5122" name="Picture 2" descr="See the source imag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B70542D-49AF-49C6-B89F-D0021B072300}"/>
              </a:ext>
            </a:extLst>
          </p:cNvPr>
          <p:cNvPicPr>
            <a:picLocks noChangeAspect="1" noChangeArrowheads="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l="4305" r="3211"/>
          <a:stretch>
            <a:fillRect/>
          </a:stretch>
        </p:blipFill>
        <p:spPr bwMode="auto">
          <a:xfrm>
            <a:off x="622300" y="1230274"/>
            <a:ext cx="1600200" cy="120275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124" name="Picture 4" descr="See the source imag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A50DB09-0BF4-412B-BF8B-02DD5140ACBE}"/>
              </a:ext>
            </a:extLst>
          </p:cNvPr>
          <p:cNvPicPr>
            <a:picLocks noChangeAspect="1" noChangeArrowheads="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80221" y="2666902"/>
            <a:ext cx="1379329" cy="168362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126" name="Picture 6" descr="See the source image">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33C7845-A076-4836-B775-48633A3F8BAA}"/>
              </a:ext>
            </a:extLst>
          </p:cNvPr>
          <p:cNvPicPr>
            <a:picLocks noChangeAspect="1" noChangeArrowheads="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47700" y="4596549"/>
            <a:ext cx="1409152" cy="1445319"/>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F2C455F-3183-44ED-9E76-FEDBCBC125CF}"/>
              </a:ext>
            </a:extLst>
          </p:cNvPr>
          <p:cNvSpPr txBox="1"/>
          <p:nvPr/>
        </p:nvSpPr>
        <p:spPr>
          <a:xfrm>
            <a:off x="0" y="426026"/>
            <a:ext cx="9144000" cy="461665"/>
          </a:xfrm>
          <a:prstGeom prst="rect">
            <a:avLst/>
          </a:prstGeom>
          <a:noFill/>
        </p:spPr>
        <p:txBody>
          <a:bodyPr wrap="square">
            <a:spAutoFit/>
          </a:bodyPr>
          <a:lstStyle/>
          <a:p>
            <a:pPr algn="ctr"/>
            <a:r>
              <a:rPr lang="en-US" sz="2400" dirty="0" smtClean="0">
                <a:latin typeface="Lato"/>
              </a:rPr>
              <a:t>MEDICAL CONDITIONS DUE TO </a:t>
            </a:r>
            <a:r>
              <a:rPr lang="en-US" sz="2400" b="1" i="0" dirty="0" err="1" smtClean="0">
                <a:effectLst/>
                <a:latin typeface="Lato"/>
              </a:rPr>
              <a:t>snRNAs</a:t>
            </a:r>
            <a:r>
              <a:rPr lang="en-US" sz="2400" dirty="0" smtClean="0">
                <a:latin typeface="Lato"/>
              </a:rPr>
              <a:t> MALFUCTION</a:t>
            </a:r>
            <a:endParaRPr lang="en-US" sz="2400" b="1" i="0" dirty="0">
              <a:effectLst/>
              <a:latin typeface="Lato"/>
            </a:endParaRP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188703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Rectangle 5"/>
          <p:cNvSpPr/>
          <p:nvPr/>
        </p:nvSpPr>
        <p:spPr>
          <a:xfrm>
            <a:off x="1714500" y="287635"/>
            <a:ext cx="6121400" cy="461665"/>
          </a:xfrm>
          <a:prstGeom prst="rect">
            <a:avLst/>
          </a:prstGeom>
        </p:spPr>
        <p:txBody>
          <a:bodyPr wrap="square">
            <a:spAutoFit/>
          </a:bodyPr>
          <a:lstStyle/>
          <a:p>
            <a:r>
              <a:rPr lang="en-US" sz="2400" cap="all" dirty="0" smtClean="0"/>
              <a:t>S</a:t>
            </a:r>
            <a:r>
              <a:rPr lang="en-GB" sz="2400" cap="all" dirty="0" smtClean="0"/>
              <a:t>mall </a:t>
            </a:r>
            <a:r>
              <a:rPr lang="en-GB" sz="2400" cap="all" dirty="0" err="1" smtClean="0"/>
              <a:t>nucleolar</a:t>
            </a:r>
            <a:r>
              <a:rPr lang="en-GB" sz="2400" dirty="0" smtClean="0"/>
              <a:t> </a:t>
            </a:r>
            <a:r>
              <a:rPr lang="en-GB" sz="2400" dirty="0" err="1" smtClean="0"/>
              <a:t>RNAs</a:t>
            </a:r>
            <a:r>
              <a:rPr lang="en-GB" sz="2400" dirty="0" smtClean="0"/>
              <a:t> (</a:t>
            </a:r>
            <a:r>
              <a:rPr lang="en-GB" sz="2400" dirty="0" err="1" smtClean="0"/>
              <a:t>snoRNAs</a:t>
            </a:r>
            <a:r>
              <a:rPr lang="en-GB" sz="2400" dirty="0" smtClean="0"/>
              <a:t>)</a:t>
            </a:r>
            <a:endParaRPr lang="en-US" sz="2400"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Rectangle 6"/>
          <p:cNvSpPr/>
          <p:nvPr/>
        </p:nvSpPr>
        <p:spPr>
          <a:xfrm>
            <a:off x="685800" y="799574"/>
            <a:ext cx="8102600" cy="1200329"/>
          </a:xfrm>
          <a:prstGeom prst="rect">
            <a:avLst/>
          </a:prstGeom>
        </p:spPr>
        <p:txBody>
          <a:bodyPr wrap="square">
            <a:spAutoFit/>
          </a:bodyPr>
          <a:lstStyle/>
          <a:p>
            <a:r>
              <a:rPr lang="en-US" sz="1800" b="0" dirty="0" smtClean="0"/>
              <a:t>A huge number of RNA molecules, 60 to 300 nucleotides long, metabolically stable, called small nuclear </a:t>
            </a:r>
            <a:r>
              <a:rPr lang="en-US" sz="1800" b="0" dirty="0" err="1" smtClean="0"/>
              <a:t>RNAs</a:t>
            </a:r>
            <a:r>
              <a:rPr lang="en-US" sz="1800" b="0" dirty="0" smtClean="0"/>
              <a:t> (</a:t>
            </a:r>
            <a:r>
              <a:rPr lang="en-US" sz="1800" b="0" dirty="0" err="1" smtClean="0"/>
              <a:t>snoRNAs</a:t>
            </a:r>
            <a:r>
              <a:rPr lang="en-US" sz="1800" b="0" dirty="0" smtClean="0"/>
              <a:t>).</a:t>
            </a:r>
          </a:p>
          <a:p>
            <a:r>
              <a:rPr lang="en-US" sz="1800" b="0" dirty="0" smtClean="0"/>
              <a:t>They are located in the </a:t>
            </a:r>
            <a:r>
              <a:rPr lang="en-US" sz="1800" dirty="0" smtClean="0"/>
              <a:t>nucleolus </a:t>
            </a:r>
            <a:r>
              <a:rPr lang="en-US" sz="1800" b="0" dirty="0" smtClean="0"/>
              <a:t>and the </a:t>
            </a:r>
            <a:r>
              <a:rPr lang="en-US" sz="1800" b="0" dirty="0" err="1" smtClean="0"/>
              <a:t>Cajal</a:t>
            </a:r>
            <a:r>
              <a:rPr lang="en-US" sz="1800" b="0" dirty="0" smtClean="0"/>
              <a:t> bodies of eukaryotic cells (the major sites of RNA synthesis).</a:t>
            </a:r>
          </a:p>
        </p:txBody>
      </p:sp>
      <p:pic>
        <p:nvPicPr>
          <p:cNvPr id="8" name="Picture 2"/>
          <p:cNvPicPr>
            <a:picLocks noChangeAspect="1" noChangeArrowheads="1"/>
          </p:cNvPicPr>
          <p:nvPr/>
        </p:nvPicPr>
        <p:blipFill>
          <a:blip r:embed="rId2"/>
          <a:srcRect/>
          <a:stretch>
            <a:fillRect/>
          </a:stretch>
        </p:blipFill>
        <p:spPr bwMode="auto">
          <a:xfrm>
            <a:off x="3322701" y="2082801"/>
            <a:ext cx="5160899" cy="2349500"/>
          </a:xfrm>
          <a:prstGeom prst="rect">
            <a:avLst/>
          </a:prstGeom>
          <a:noFill/>
          <a:ln w="9525" cap="flat">
            <a:noFill/>
            <a:round/>
            <a:headEnd/>
            <a:tailEnd/>
          </a:ln>
          <a:effectLst/>
        </p:spPr>
      </p:pic>
      <p:sp>
        <p:nvSpPr>
          <p:cNvPr id="9" name="Text Box 3"/>
          <p:cNvSpPr txBox="1">
            <a:spLocks noChangeArrowheads="1"/>
          </p:cNvSpPr>
          <p:nvPr/>
        </p:nvSpPr>
        <p:spPr bwMode="auto">
          <a:xfrm>
            <a:off x="4419600" y="4191000"/>
            <a:ext cx="3619500" cy="227013"/>
          </a:xfrm>
          <a:prstGeom prst="rect">
            <a:avLst/>
          </a:prstGeom>
          <a:noFill/>
          <a:ln w="9525" cap="flat">
            <a:noFill/>
            <a:round/>
            <a:headEnd/>
            <a:tailEnd/>
          </a:ln>
          <a:effectLst/>
        </p:spPr>
        <p:txBody>
          <a:bodyPr lIns="90000" tIns="45000"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sz="900" dirty="0" smtClean="0">
                <a:solidFill>
                  <a:srgbClr val="000000"/>
                </a:solidFill>
                <a:ea typeface="ＭＳ Ｐゴシック" charset="0"/>
                <a:cs typeface="ＭＳ Ｐゴシック" charset="0"/>
              </a:rPr>
              <a:t>DOI</a:t>
            </a:r>
            <a:r>
              <a:rPr lang="en-US" sz="900" dirty="0">
                <a:solidFill>
                  <a:srgbClr val="000000"/>
                </a:solidFill>
                <a:ea typeface="ＭＳ Ｐゴシック" charset="0"/>
                <a:cs typeface="ＭＳ Ｐゴシック" charset="0"/>
              </a:rPr>
              <a:t>: (10.1016/S0092-8674(02)00718-3) </a:t>
            </a:r>
          </a:p>
        </p:txBody>
      </p:sp>
      <p:sp>
        <p:nvSpPr>
          <p:cNvPr id="10" name="TextBox 9"/>
          <p:cNvSpPr txBox="1"/>
          <p:nvPr/>
        </p:nvSpPr>
        <p:spPr>
          <a:xfrm>
            <a:off x="635001" y="4978400"/>
            <a:ext cx="8115299" cy="1754327"/>
          </a:xfrm>
          <a:prstGeom prst="rect">
            <a:avLst/>
          </a:prstGeom>
          <a:noFill/>
        </p:spPr>
        <p:txBody>
          <a:bodyPr wrap="square" rtlCol="0">
            <a:spAutoFit/>
          </a:bodyPr>
          <a:lstStyle/>
          <a:p>
            <a:r>
              <a:rPr lang="en-GB" sz="1800" b="0" dirty="0" smtClean="0"/>
              <a:t>They bind to a set of proteins to form small nuclear </a:t>
            </a:r>
            <a:r>
              <a:rPr lang="en-GB" sz="1800" b="0" dirty="0" err="1" smtClean="0"/>
              <a:t>RNPs</a:t>
            </a:r>
            <a:r>
              <a:rPr lang="en-GB" sz="1800" b="0" dirty="0" smtClean="0"/>
              <a:t> (</a:t>
            </a:r>
            <a:r>
              <a:rPr lang="en-GB" sz="1800" b="0" dirty="0" err="1" smtClean="0"/>
              <a:t>snoRNPs</a:t>
            </a:r>
            <a:r>
              <a:rPr lang="en-GB" sz="1800" b="0" dirty="0" smtClean="0"/>
              <a:t>). They play an essential role in the </a:t>
            </a:r>
            <a:r>
              <a:rPr lang="en-GB" sz="1800" b="0" dirty="0" err="1" smtClean="0"/>
              <a:t>nucleolytic</a:t>
            </a:r>
            <a:r>
              <a:rPr lang="en-GB" sz="1800" b="0" dirty="0" smtClean="0"/>
              <a:t> processing of </a:t>
            </a:r>
            <a:r>
              <a:rPr lang="en-GB" sz="1800" b="0" dirty="0" err="1" smtClean="0"/>
              <a:t>rRNAs</a:t>
            </a:r>
            <a:r>
              <a:rPr lang="en-GB" sz="1800" b="0" dirty="0" smtClean="0"/>
              <a:t>, but mainly in the post-transcriptional synthesis of 2D-O-methylated nucleotides and </a:t>
            </a:r>
            <a:r>
              <a:rPr lang="en-GB" sz="1800" b="0" dirty="0" err="1" smtClean="0"/>
              <a:t>pseuridins</a:t>
            </a:r>
            <a:r>
              <a:rPr lang="en-GB" sz="1800" b="0" dirty="0" smtClean="0"/>
              <a:t> in </a:t>
            </a:r>
            <a:r>
              <a:rPr lang="en-GB" sz="1800" b="0" dirty="0" err="1" smtClean="0"/>
              <a:t>rRNAs</a:t>
            </a:r>
            <a:r>
              <a:rPr lang="en-GB" sz="1800" b="0" dirty="0" smtClean="0"/>
              <a:t>, </a:t>
            </a:r>
            <a:r>
              <a:rPr lang="en-GB" sz="1800" b="0" dirty="0" err="1" smtClean="0"/>
              <a:t>snRNAs</a:t>
            </a:r>
            <a:r>
              <a:rPr lang="en-GB" sz="1800" b="0" dirty="0" smtClean="0"/>
              <a:t> and possibly other cellular </a:t>
            </a:r>
            <a:r>
              <a:rPr lang="en-GB" sz="1800" b="0" dirty="0" err="1" smtClean="0"/>
              <a:t>RNAs</a:t>
            </a:r>
            <a:r>
              <a:rPr lang="en-GB" sz="1800" b="0" dirty="0" smtClean="0"/>
              <a:t>. It also directs telomere DNA synthesis that provides stability to chromosomes.</a:t>
            </a:r>
          </a:p>
          <a:p>
            <a:endParaRPr lang="en-US" sz="1800" dirty="0"/>
          </a:p>
        </p:txBody>
      </p:sp>
      <p:sp>
        <p:nvSpPr>
          <p:cNvPr id="11" name="TextBox 10"/>
          <p:cNvSpPr txBox="1"/>
          <p:nvPr/>
        </p:nvSpPr>
        <p:spPr>
          <a:xfrm>
            <a:off x="660401" y="1930400"/>
            <a:ext cx="2781299" cy="3139321"/>
          </a:xfrm>
          <a:prstGeom prst="rect">
            <a:avLst/>
          </a:prstGeom>
          <a:noFill/>
        </p:spPr>
        <p:txBody>
          <a:bodyPr wrap="square" rtlCol="0">
            <a:spAutoFit/>
          </a:bodyPr>
          <a:lstStyle/>
          <a:p>
            <a:r>
              <a:rPr lang="en-US" sz="1800" b="0" dirty="0" smtClean="0"/>
              <a:t>Their biogenesis is interesting, as most </a:t>
            </a:r>
            <a:r>
              <a:rPr lang="en-US" sz="1800" b="0" dirty="0" err="1" smtClean="0"/>
              <a:t>snoRNAs</a:t>
            </a:r>
            <a:r>
              <a:rPr lang="en-US" sz="1800" b="0" dirty="0" smtClean="0"/>
              <a:t> are derived from </a:t>
            </a:r>
            <a:r>
              <a:rPr lang="en-US" sz="1800" b="0" dirty="0" err="1" smtClean="0"/>
              <a:t>introns</a:t>
            </a:r>
            <a:r>
              <a:rPr lang="en-US" sz="1800" b="0" dirty="0" smtClean="0"/>
              <a:t>, proving that </a:t>
            </a:r>
            <a:r>
              <a:rPr lang="en-US" sz="1800" b="0" dirty="0" err="1" smtClean="0"/>
              <a:t>introns</a:t>
            </a:r>
            <a:r>
              <a:rPr lang="en-US" sz="1800" b="0" dirty="0" smtClean="0"/>
              <a:t> can encode functional </a:t>
            </a:r>
            <a:r>
              <a:rPr lang="en-US" sz="1800" b="0" dirty="0" err="1" smtClean="0"/>
              <a:t>RNAs</a:t>
            </a:r>
            <a:r>
              <a:rPr lang="en-US" sz="1800" b="0" dirty="0" smtClean="0"/>
              <a:t>.</a:t>
            </a:r>
          </a:p>
          <a:p>
            <a:r>
              <a:rPr lang="en-US" sz="1800" b="0" dirty="0" smtClean="0"/>
              <a:t>There are two main families of </a:t>
            </a:r>
            <a:r>
              <a:rPr lang="en-US" sz="1800" b="0" dirty="0" err="1" smtClean="0"/>
              <a:t>snoRNAs</a:t>
            </a:r>
            <a:r>
              <a:rPr lang="en-US" sz="1800" b="0" dirty="0" smtClean="0"/>
              <a:t>, one containing molecules with C / D motifs and the other H / ACA.</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Text Box 5"/>
          <p:cNvSpPr txBox="1">
            <a:spLocks noChangeArrowheads="1"/>
          </p:cNvSpPr>
          <p:nvPr/>
        </p:nvSpPr>
        <p:spPr bwMode="auto">
          <a:xfrm>
            <a:off x="3079750" y="279400"/>
            <a:ext cx="2994630" cy="461665"/>
          </a:xfrm>
          <a:prstGeom prst="rect">
            <a:avLst/>
          </a:prstGeom>
          <a:noFill/>
          <a:ln w="9525">
            <a:noFill/>
            <a:miter lim="800000"/>
            <a:headEnd/>
            <a:tailEnd/>
          </a:ln>
        </p:spPr>
        <p:txBody>
          <a:bodyPr wrap="none">
            <a:spAutoFit/>
          </a:bodyPr>
          <a:lstStyle/>
          <a:p>
            <a:r>
              <a:rPr lang="en-US" sz="2400" dirty="0" err="1"/>
              <a:t>microRNA</a:t>
            </a:r>
            <a:r>
              <a:rPr lang="en-US" sz="2400" dirty="0"/>
              <a:t> (</a:t>
            </a:r>
            <a:r>
              <a:rPr lang="en-US" sz="2400" dirty="0" err="1"/>
              <a:t>miRNA</a:t>
            </a:r>
            <a:r>
              <a:rPr lang="en-US" sz="2400" dirty="0"/>
              <a:t>)</a:t>
            </a:r>
          </a:p>
        </p:txBody>
      </p:sp>
      <p:sp>
        <p:nvSpPr>
          <p:cNvPr id="4" name="Rectangle 3"/>
          <p:cNvSpPr/>
          <p:nvPr/>
        </p:nvSpPr>
        <p:spPr>
          <a:xfrm>
            <a:off x="571500" y="778935"/>
            <a:ext cx="8077200" cy="5909311"/>
          </a:xfrm>
          <a:prstGeom prst="rect">
            <a:avLst/>
          </a:prstGeom>
        </p:spPr>
        <p:txBody>
          <a:bodyPr wrap="square">
            <a:spAutoFit/>
          </a:bodyPr>
          <a:lstStyle/>
          <a:p>
            <a:pPr algn="just">
              <a:lnSpc>
                <a:spcPct val="150000"/>
              </a:lnSpc>
            </a:pPr>
            <a:r>
              <a:rPr lang="en-US" sz="1800" b="0" dirty="0" smtClean="0">
                <a:latin typeface="+mn-lt"/>
              </a:rPr>
              <a:t>Non-coding </a:t>
            </a:r>
            <a:r>
              <a:rPr lang="en-US" sz="1800" b="0" dirty="0" err="1" smtClean="0">
                <a:latin typeface="+mn-lt"/>
              </a:rPr>
              <a:t>RNAs</a:t>
            </a:r>
            <a:r>
              <a:rPr lang="en-US" sz="1800" b="0" dirty="0" smtClean="0">
                <a:latin typeface="+mn-lt"/>
              </a:rPr>
              <a:t> found only in eukaryotic cells.</a:t>
            </a:r>
          </a:p>
          <a:p>
            <a:pPr algn="just">
              <a:lnSpc>
                <a:spcPct val="150000"/>
              </a:lnSpc>
            </a:pPr>
            <a:r>
              <a:rPr lang="en-US" sz="1800" b="0" dirty="0" smtClean="0"/>
              <a:t>They are produced within the cell</a:t>
            </a:r>
            <a:r>
              <a:rPr lang="en-US" sz="1800" b="0" dirty="0" smtClean="0">
                <a:latin typeface="+mn-lt"/>
              </a:rPr>
              <a:t>, transcribed by RNA </a:t>
            </a:r>
            <a:r>
              <a:rPr lang="en-US" sz="1800" b="0" dirty="0" err="1" smtClean="0">
                <a:latin typeface="+mn-lt"/>
              </a:rPr>
              <a:t>pol</a:t>
            </a:r>
            <a:r>
              <a:rPr lang="en-US" sz="1800" b="0" dirty="0" smtClean="0">
                <a:latin typeface="+mn-lt"/>
              </a:rPr>
              <a:t> II, from individual </a:t>
            </a:r>
            <a:r>
              <a:rPr lang="en-US" sz="1800" b="0" dirty="0" err="1" smtClean="0">
                <a:latin typeface="+mn-lt"/>
              </a:rPr>
              <a:t>miRNA</a:t>
            </a:r>
            <a:r>
              <a:rPr lang="en-US" sz="1800" b="0" dirty="0" smtClean="0">
                <a:latin typeface="+mn-lt"/>
              </a:rPr>
              <a:t> genes, </a:t>
            </a:r>
            <a:r>
              <a:rPr lang="en-US" sz="1800" b="0" dirty="0" err="1" smtClean="0">
                <a:latin typeface="+mn-lt"/>
              </a:rPr>
              <a:t>introns</a:t>
            </a:r>
            <a:r>
              <a:rPr lang="en-US" sz="1800" b="0" dirty="0" smtClean="0">
                <a:latin typeface="+mn-lt"/>
              </a:rPr>
              <a:t> of protein-coding genes, or </a:t>
            </a:r>
            <a:r>
              <a:rPr lang="en-US" sz="1800" b="0" dirty="0" err="1" smtClean="0">
                <a:latin typeface="+mn-lt"/>
              </a:rPr>
              <a:t>polycistronic</a:t>
            </a:r>
            <a:r>
              <a:rPr lang="en-US" sz="1800" b="0" dirty="0" smtClean="0">
                <a:latin typeface="+mn-lt"/>
              </a:rPr>
              <a:t> clusters of closely related </a:t>
            </a:r>
            <a:r>
              <a:rPr lang="en-US" sz="1800" b="0" dirty="0" err="1" smtClean="0">
                <a:latin typeface="+mn-lt"/>
              </a:rPr>
              <a:t>miRNA</a:t>
            </a:r>
            <a:r>
              <a:rPr lang="en-US" sz="1800" b="0" dirty="0" smtClean="0">
                <a:latin typeface="+mn-lt"/>
              </a:rPr>
              <a:t> genes. </a:t>
            </a:r>
          </a:p>
          <a:p>
            <a:pPr algn="just">
              <a:lnSpc>
                <a:spcPct val="150000"/>
              </a:lnSpc>
            </a:pPr>
            <a:r>
              <a:rPr lang="en-US" sz="1800" b="0" dirty="0" smtClean="0">
                <a:solidFill>
                  <a:srgbClr val="000000"/>
                </a:solidFill>
                <a:latin typeface="+mn-lt"/>
              </a:rPr>
              <a:t>The first </a:t>
            </a:r>
            <a:r>
              <a:rPr lang="en-US" sz="1800" b="0" dirty="0" err="1" smtClean="0">
                <a:solidFill>
                  <a:srgbClr val="000000"/>
                </a:solidFill>
                <a:latin typeface="+mn-lt"/>
              </a:rPr>
              <a:t>miRNA</a:t>
            </a:r>
            <a:r>
              <a:rPr lang="en-US" sz="1800" b="0" dirty="0" smtClean="0">
                <a:solidFill>
                  <a:srgbClr val="000000"/>
                </a:solidFill>
                <a:latin typeface="+mn-lt"/>
              </a:rPr>
              <a:t> (lin-4) was discovered in C. </a:t>
            </a:r>
            <a:r>
              <a:rPr lang="en-US" sz="1800" b="0" i="1" dirty="0" err="1" smtClean="0">
                <a:solidFill>
                  <a:srgbClr val="000000"/>
                </a:solidFill>
                <a:latin typeface="+mn-lt"/>
              </a:rPr>
              <a:t>elegans</a:t>
            </a:r>
            <a:r>
              <a:rPr lang="en-US" sz="1800" b="0" dirty="0" smtClean="0">
                <a:solidFill>
                  <a:srgbClr val="000000"/>
                </a:solidFill>
                <a:latin typeface="+mn-lt"/>
              </a:rPr>
              <a:t> in 1993.</a:t>
            </a:r>
          </a:p>
          <a:p>
            <a:pPr algn="just">
              <a:lnSpc>
                <a:spcPct val="150000"/>
              </a:lnSpc>
            </a:pPr>
            <a:r>
              <a:rPr lang="en-US" sz="1800" b="0" dirty="0" smtClean="0">
                <a:solidFill>
                  <a:srgbClr val="000000"/>
                </a:solidFill>
                <a:latin typeface="+mn-lt"/>
              </a:rPr>
              <a:t>Since then, </a:t>
            </a:r>
            <a:r>
              <a:rPr lang="en-US" sz="1800" b="0" dirty="0" smtClean="0"/>
              <a:t>more than 2000 </a:t>
            </a:r>
            <a:r>
              <a:rPr lang="en-US" sz="1800" b="0" dirty="0" err="1" smtClean="0"/>
              <a:t>miRNAs</a:t>
            </a:r>
            <a:r>
              <a:rPr lang="en-US" sz="1800" b="0" dirty="0" smtClean="0"/>
              <a:t> are identified in human cells.</a:t>
            </a:r>
          </a:p>
          <a:p>
            <a:pPr algn="just">
              <a:lnSpc>
                <a:spcPct val="150000"/>
              </a:lnSpc>
            </a:pPr>
            <a:r>
              <a:rPr lang="en-US" sz="1800" b="0" dirty="0" smtClean="0"/>
              <a:t>Their mechanism of action seems to be very ancient developmentally, since it has been detected in all plant and animal systems in various forms, even in viruses.</a:t>
            </a:r>
          </a:p>
          <a:p>
            <a:pPr algn="just">
              <a:lnSpc>
                <a:spcPct val="150000"/>
              </a:lnSpc>
            </a:pPr>
            <a:endParaRPr lang="en-US" sz="1800" b="0" dirty="0" smtClean="0">
              <a:solidFill>
                <a:srgbClr val="000000"/>
              </a:solidFill>
              <a:latin typeface="+mn-lt"/>
            </a:endParaRPr>
          </a:p>
          <a:p>
            <a:pPr algn="just"/>
            <a:r>
              <a:rPr lang="en-US" sz="1800" b="0" dirty="0" smtClean="0">
                <a:solidFill>
                  <a:srgbClr val="000000"/>
                </a:solidFill>
                <a:latin typeface="+mn-lt"/>
              </a:rPr>
              <a:t>About 50% of the annotated human </a:t>
            </a:r>
            <a:r>
              <a:rPr lang="en-US" sz="1800" b="0" dirty="0" err="1" smtClean="0">
                <a:solidFill>
                  <a:srgbClr val="000000"/>
                </a:solidFill>
                <a:latin typeface="+mn-lt"/>
              </a:rPr>
              <a:t>miRNAs</a:t>
            </a:r>
            <a:r>
              <a:rPr lang="en-US" sz="1800" b="0" dirty="0" smtClean="0">
                <a:solidFill>
                  <a:srgbClr val="000000"/>
                </a:solidFill>
                <a:latin typeface="+mn-lt"/>
              </a:rPr>
              <a:t> map within fragile sites of chromosomes, which are areas of the genome that are associated with various human cancers.</a:t>
            </a:r>
          </a:p>
          <a:p>
            <a:pPr algn="just"/>
            <a:r>
              <a:rPr lang="en-US" sz="1800" b="0" dirty="0" smtClean="0">
                <a:latin typeface="+mn-lt"/>
              </a:rPr>
              <a:t>Gene therapies using </a:t>
            </a:r>
            <a:r>
              <a:rPr lang="en-US" sz="1800" b="0" dirty="0" err="1" smtClean="0">
                <a:latin typeface="+mn-lt"/>
              </a:rPr>
              <a:t>miRNAs</a:t>
            </a:r>
            <a:r>
              <a:rPr lang="en-US" sz="1800" b="0" dirty="0" smtClean="0">
                <a:latin typeface="+mn-lt"/>
              </a:rPr>
              <a:t> might be an effective for blocking tumor progression, such as let7 that negatively regulate the </a:t>
            </a:r>
            <a:r>
              <a:rPr lang="en-US" sz="1800" b="0" dirty="0" err="1" smtClean="0">
                <a:latin typeface="+mn-lt"/>
              </a:rPr>
              <a:t>Ras</a:t>
            </a:r>
            <a:r>
              <a:rPr lang="en-US" sz="1800" b="0" dirty="0" smtClean="0">
                <a:latin typeface="+mn-lt"/>
              </a:rPr>
              <a:t> </a:t>
            </a:r>
            <a:r>
              <a:rPr lang="en-US" sz="1800" b="0" dirty="0" err="1" smtClean="0">
                <a:latin typeface="+mn-lt"/>
              </a:rPr>
              <a:t>oncogenes</a:t>
            </a:r>
            <a:r>
              <a:rPr lang="en-US" sz="1800" b="0" dirty="0" smtClean="0">
                <a:latin typeface="+mn-lt"/>
              </a:rPr>
              <a:t>.</a:t>
            </a:r>
          </a:p>
          <a:p>
            <a:pPr algn="just">
              <a:lnSpc>
                <a:spcPct val="150000"/>
              </a:lnSpc>
            </a:pPr>
            <a:endParaRPr lang="en-US" sz="1800" b="0" dirty="0" smtClean="0">
              <a:solidFill>
                <a:srgbClr val="000000"/>
              </a:solidFill>
              <a:latin typeface="+mn-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Text Box 5"/>
          <p:cNvSpPr txBox="1">
            <a:spLocks noChangeArrowheads="1"/>
          </p:cNvSpPr>
          <p:nvPr/>
        </p:nvSpPr>
        <p:spPr bwMode="auto">
          <a:xfrm>
            <a:off x="3092450" y="177800"/>
            <a:ext cx="2994630" cy="461665"/>
          </a:xfrm>
          <a:prstGeom prst="rect">
            <a:avLst/>
          </a:prstGeom>
          <a:noFill/>
          <a:ln w="9525">
            <a:noFill/>
            <a:miter lim="800000"/>
            <a:headEnd/>
            <a:tailEnd/>
          </a:ln>
        </p:spPr>
        <p:txBody>
          <a:bodyPr wrap="none">
            <a:spAutoFit/>
          </a:bodyPr>
          <a:lstStyle/>
          <a:p>
            <a:r>
              <a:rPr lang="en-US" sz="2400" dirty="0" err="1"/>
              <a:t>microRNA</a:t>
            </a:r>
            <a:r>
              <a:rPr lang="en-US" sz="2400" dirty="0"/>
              <a:t> (</a:t>
            </a:r>
            <a:r>
              <a:rPr lang="en-US" sz="2400" dirty="0" err="1"/>
              <a:t>miRNA</a:t>
            </a:r>
            <a:r>
              <a:rPr lang="en-US" sz="2400" dirty="0"/>
              <a:t>)</a:t>
            </a:r>
          </a:p>
        </p:txBody>
      </p:sp>
      <p:sp>
        <p:nvSpPr>
          <p:cNvPr id="4" name="Rectangle 3"/>
          <p:cNvSpPr/>
          <p:nvPr/>
        </p:nvSpPr>
        <p:spPr>
          <a:xfrm>
            <a:off x="533400" y="601135"/>
            <a:ext cx="5359400" cy="5932393"/>
          </a:xfrm>
          <a:prstGeom prst="rect">
            <a:avLst/>
          </a:prstGeom>
        </p:spPr>
        <p:txBody>
          <a:bodyPr wrap="square">
            <a:spAutoFit/>
          </a:bodyPr>
          <a:lstStyle/>
          <a:p>
            <a:pPr algn="just">
              <a:lnSpc>
                <a:spcPct val="150000"/>
              </a:lnSpc>
            </a:pPr>
            <a:r>
              <a:rPr lang="en-US" sz="1800" b="0" dirty="0" err="1" smtClean="0"/>
              <a:t>Pri-miRNAs</a:t>
            </a:r>
            <a:r>
              <a:rPr lang="en-US" sz="1800" b="0" dirty="0" smtClean="0"/>
              <a:t> are large molecules of several thousand bases in length while mature </a:t>
            </a:r>
            <a:r>
              <a:rPr lang="en-US" sz="1800" b="0" dirty="0" err="1" smtClean="0"/>
              <a:t>miRNA</a:t>
            </a:r>
            <a:r>
              <a:rPr lang="en-US" sz="1800" b="0" dirty="0" smtClean="0"/>
              <a:t> is 22 </a:t>
            </a:r>
            <a:r>
              <a:rPr lang="en-US" sz="1800" b="0" dirty="0" err="1" smtClean="0"/>
              <a:t>nts</a:t>
            </a:r>
            <a:r>
              <a:rPr lang="en-US" sz="1800" b="0" dirty="0" smtClean="0"/>
              <a:t>. </a:t>
            </a:r>
            <a:r>
              <a:rPr lang="en-US" sz="1800" b="0" dirty="0" err="1" smtClean="0">
                <a:latin typeface="Lato"/>
              </a:rPr>
              <a:t>Pri-miRNAs</a:t>
            </a:r>
            <a:r>
              <a:rPr lang="en-US" sz="1800" b="0" dirty="0" smtClean="0">
                <a:latin typeface="Lato"/>
              </a:rPr>
              <a:t> may contain more than one </a:t>
            </a:r>
            <a:r>
              <a:rPr lang="en-US" sz="1800" b="0" dirty="0" err="1" smtClean="0">
                <a:latin typeface="Lato"/>
              </a:rPr>
              <a:t>miRNA</a:t>
            </a:r>
            <a:r>
              <a:rPr lang="en-US" sz="1800" b="0" dirty="0" smtClean="0">
                <a:latin typeface="Lato"/>
              </a:rPr>
              <a:t>. </a:t>
            </a:r>
            <a:endParaRPr lang="el-GR" sz="1800" b="0" dirty="0" smtClean="0"/>
          </a:p>
          <a:p>
            <a:pPr algn="just">
              <a:lnSpc>
                <a:spcPct val="150000"/>
              </a:lnSpc>
            </a:pPr>
            <a:r>
              <a:rPr lang="en-US" sz="1800" b="0" dirty="0" err="1" smtClean="0">
                <a:solidFill>
                  <a:srgbClr val="000000"/>
                </a:solidFill>
                <a:latin typeface="Lato"/>
              </a:rPr>
              <a:t>miRNAs</a:t>
            </a:r>
            <a:r>
              <a:rPr lang="en-US" sz="1800" b="0" dirty="0" smtClean="0">
                <a:solidFill>
                  <a:srgbClr val="000000"/>
                </a:solidFill>
                <a:latin typeface="Lato"/>
              </a:rPr>
              <a:t> bind to their cognate target RNA through RNA-RNA base pairing that involves not only the Watson-Crick A:U and G:C pairs but also the G:U pair. </a:t>
            </a:r>
            <a:endParaRPr lang="en-US" sz="1800" b="0" dirty="0" smtClean="0">
              <a:solidFill>
                <a:srgbClr val="336600"/>
              </a:solidFill>
              <a:latin typeface="Lato"/>
            </a:endParaRPr>
          </a:p>
          <a:p>
            <a:pPr algn="just">
              <a:lnSpc>
                <a:spcPct val="150000"/>
              </a:lnSpc>
            </a:pPr>
            <a:r>
              <a:rPr lang="en-US" sz="1800" b="0" dirty="0" err="1" smtClean="0"/>
              <a:t>miRNAs</a:t>
            </a:r>
            <a:r>
              <a:rPr lang="en-US" sz="1800" b="0" dirty="0" smtClean="0"/>
              <a:t> show </a:t>
            </a:r>
            <a:r>
              <a:rPr lang="en-US" sz="1800" b="0" dirty="0" err="1" smtClean="0"/>
              <a:t>complementarity</a:t>
            </a:r>
            <a:r>
              <a:rPr lang="en-US" sz="1800" b="0" dirty="0" smtClean="0"/>
              <a:t> only in a critical region of 2-8 bases in the 5’ region called “seeds”. Therefore, it is possible for some </a:t>
            </a:r>
            <a:r>
              <a:rPr lang="en-US" sz="1800" b="0" dirty="0" err="1" smtClean="0"/>
              <a:t>miRNAs</a:t>
            </a:r>
            <a:r>
              <a:rPr lang="en-US" sz="1800" b="0" dirty="0" smtClean="0"/>
              <a:t> to be combined with hundreds of high- and low-affinity mRNA targets, and vice versa, many different </a:t>
            </a:r>
            <a:r>
              <a:rPr lang="en-US" sz="1800" b="0" dirty="0" err="1" smtClean="0"/>
              <a:t>miRNAs</a:t>
            </a:r>
            <a:r>
              <a:rPr lang="en-US" sz="1800" b="0" dirty="0" smtClean="0"/>
              <a:t> can target a single mRNA (many-to-one).</a:t>
            </a: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7" name="Picture 2" descr="2006 GE &amp;">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382ED596-6DBD-4E49-90A1-BAAFF725C30D}"/>
              </a:ext>
            </a:extLst>
          </p:cNvPr>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46469" y="1396219"/>
            <a:ext cx="2358266" cy="272272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8" name="Picture 2" descr="MicroRNA binding to the target mRNA. The mature miRNA binds to the... |  Download Scientific Diagram">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F7A6F285-B419-4F8B-B6EE-AD3C9F8BC9A6}"/>
              </a:ext>
            </a:extLst>
          </p:cNvPr>
          <p:cNvPicPr>
            <a:picLocks noChangeAspect="1" noChangeArrowheads="1"/>
          </p:cNvPicPr>
          <p:nvPr/>
        </p:nvPicPr>
        <p:blipFill>
          <a:blip r:embed="rId3">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051550" y="4285020"/>
            <a:ext cx="2641595" cy="1321833"/>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9" name="TextBox 8">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CF9F69F3-CA45-4666-979A-C9061CD3214E}"/>
              </a:ext>
            </a:extLst>
          </p:cNvPr>
          <p:cNvSpPr txBox="1"/>
          <p:nvPr/>
        </p:nvSpPr>
        <p:spPr>
          <a:xfrm>
            <a:off x="6051550" y="5628388"/>
            <a:ext cx="3005487" cy="415498"/>
          </a:xfrm>
          <a:prstGeom prst="rect">
            <a:avLst/>
          </a:prstGeom>
          <a:noFill/>
        </p:spPr>
        <p:txBody>
          <a:bodyPr wrap="square">
            <a:spAutoFit/>
          </a:bodyPr>
          <a:lstStyle/>
          <a:p>
            <a:r>
              <a:rPr lang="en-US" sz="700" dirty="0"/>
              <a:t>https://www.researchgate.net/publication/49827137_MicroRNAs_A_newly_described_class_of_encoded_molecules_that_play_a_role_in_health_and_disease</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descr="Figure 1. [A schematic of miRNA biogenesis...]. - Polycystic Kidney Disease  - NCBI Bookshelf">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EBB5E15E-4C20-41A9-B906-1C8E300E43F9}"/>
              </a:ext>
            </a:extLst>
          </p:cNvPr>
          <p:cNvPicPr>
            <a:picLocks noChangeAspect="1" noChangeArrowheads="1"/>
          </p:cNvPicPr>
          <p:nvPr/>
        </p:nvPicPr>
        <p:blipFill>
          <a:blip r:embed="rId2">
            <a:extLst>
              <a:ext uri="{BEBA8EAE-BF5A-486C-A8C5-ECC9F3942E4B}">
                <a14:imgProps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14:imgLayer r:embed="">
                    <a14:imgEffect>
                      <a14:saturation sat="300000"/>
                    </a14:imgEffect>
                  </a14:imgLayer>
                </a14:imgProps>
              </a:ex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182860" y="1625600"/>
            <a:ext cx="3478540" cy="328007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1ABBD99-F8FA-4762-8855-3C7EDB024FFF}"/>
              </a:ext>
            </a:extLst>
          </p:cNvPr>
          <p:cNvSpPr txBox="1"/>
          <p:nvPr/>
        </p:nvSpPr>
        <p:spPr>
          <a:xfrm>
            <a:off x="593725" y="1130300"/>
            <a:ext cx="8169276" cy="4639732"/>
          </a:xfrm>
          <a:prstGeom prst="rect">
            <a:avLst/>
          </a:prstGeom>
          <a:noFill/>
        </p:spPr>
        <p:txBody>
          <a:bodyPr wrap="square" rtlCol="0">
            <a:spAutoFit/>
          </a:bodyPr>
          <a:lstStyle/>
          <a:p>
            <a:pPr marL="342900" indent="-342900">
              <a:lnSpc>
                <a:spcPct val="150000"/>
              </a:lnSpc>
              <a:buAutoNum type="arabicPeriod"/>
            </a:pPr>
            <a:r>
              <a:rPr lang="en-US" sz="1800" b="0" dirty="0" smtClean="0">
                <a:latin typeface="+mn-lt"/>
              </a:rPr>
              <a:t>Transcribed </a:t>
            </a:r>
            <a:r>
              <a:rPr lang="en-US" sz="1800" b="0" dirty="0">
                <a:latin typeface="+mn-lt"/>
              </a:rPr>
              <a:t>by RNA Polymerase II as a long transcript (</a:t>
            </a:r>
            <a:r>
              <a:rPr lang="en-US" sz="1800" b="0" dirty="0" err="1">
                <a:latin typeface="+mn-lt"/>
              </a:rPr>
              <a:t>pri-miRNAs</a:t>
            </a:r>
            <a:r>
              <a:rPr lang="en-US" sz="1800" b="0" dirty="0" smtClean="0">
                <a:latin typeface="+mn-lt"/>
              </a:rPr>
              <a:t>).</a:t>
            </a:r>
          </a:p>
          <a:p>
            <a:pPr marL="342900" indent="-342900">
              <a:lnSpc>
                <a:spcPct val="150000"/>
              </a:lnSpc>
              <a:buAutoNum type="arabicPeriod"/>
            </a:pPr>
            <a:r>
              <a:rPr lang="en-US" sz="1800" b="0" dirty="0" smtClean="0">
                <a:latin typeface="+mn-lt"/>
              </a:rPr>
              <a:t>Into </a:t>
            </a:r>
            <a:r>
              <a:rPr lang="en-US" sz="1800" b="0" dirty="0">
                <a:latin typeface="+mn-lt"/>
              </a:rPr>
              <a:t>the nucleus, </a:t>
            </a:r>
            <a:r>
              <a:rPr lang="en-US" sz="1800" b="0" dirty="0" err="1">
                <a:latin typeface="+mn-lt"/>
              </a:rPr>
              <a:t>pri-miRNAs</a:t>
            </a:r>
            <a:r>
              <a:rPr lang="en-US" sz="1800" b="0" dirty="0">
                <a:latin typeface="+mn-lt"/>
              </a:rPr>
              <a:t> are processed to</a:t>
            </a:r>
            <a:r>
              <a:rPr lang="en-US" sz="1800" b="0" dirty="0" smtClean="0">
                <a:latin typeface="+mn-lt"/>
              </a:rPr>
              <a:t> </a:t>
            </a:r>
          </a:p>
          <a:p>
            <a:pPr>
              <a:lnSpc>
                <a:spcPct val="150000"/>
              </a:lnSpc>
            </a:pPr>
            <a:r>
              <a:rPr lang="en-US" sz="1800" b="0" dirty="0" smtClean="0">
                <a:latin typeface="+mn-lt"/>
              </a:rPr>
              <a:t>hairpin</a:t>
            </a:r>
            <a:r>
              <a:rPr lang="en-US" sz="1800" b="0" dirty="0">
                <a:latin typeface="+mn-lt"/>
              </a:rPr>
              <a:t>-like pre-miRNAs by</a:t>
            </a:r>
            <a:r>
              <a:rPr lang="en-US" sz="1800" b="0" dirty="0" smtClean="0">
                <a:latin typeface="+mn-lt"/>
              </a:rPr>
              <a:t> </a:t>
            </a:r>
          </a:p>
          <a:p>
            <a:pPr>
              <a:lnSpc>
                <a:spcPct val="150000"/>
              </a:lnSpc>
            </a:pPr>
            <a:r>
              <a:rPr lang="en-US" sz="1800" b="0" dirty="0" err="1" smtClean="0">
                <a:latin typeface="+mn-lt"/>
              </a:rPr>
              <a:t>RNAse</a:t>
            </a:r>
            <a:r>
              <a:rPr lang="en-US" sz="1800" b="0" dirty="0" smtClean="0">
                <a:latin typeface="+mn-lt"/>
              </a:rPr>
              <a:t> </a:t>
            </a:r>
            <a:r>
              <a:rPr lang="en-US" sz="1800" b="0" dirty="0">
                <a:latin typeface="+mn-lt"/>
              </a:rPr>
              <a:t>III-like enzyme Drosha and </a:t>
            </a:r>
            <a:r>
              <a:rPr lang="en-US" sz="1800" b="0" dirty="0" smtClean="0">
                <a:latin typeface="+mn-lt"/>
              </a:rPr>
              <a:t>DGCR8.</a:t>
            </a:r>
          </a:p>
          <a:p>
            <a:pPr>
              <a:lnSpc>
                <a:spcPct val="150000"/>
              </a:lnSpc>
            </a:pPr>
            <a:r>
              <a:rPr lang="en-US" sz="1800" b="0" dirty="0" smtClean="0">
                <a:latin typeface="+mn-lt"/>
              </a:rPr>
              <a:t>3. Pre</a:t>
            </a:r>
            <a:r>
              <a:rPr lang="en-US" sz="1800" b="0" dirty="0">
                <a:latin typeface="+mn-lt"/>
              </a:rPr>
              <a:t>-</a:t>
            </a:r>
            <a:r>
              <a:rPr lang="en-US" sz="1800" b="0" dirty="0" err="1">
                <a:latin typeface="+mn-lt"/>
              </a:rPr>
              <a:t>miRNAs</a:t>
            </a:r>
            <a:r>
              <a:rPr lang="en-US" sz="1800" b="0" dirty="0">
                <a:latin typeface="+mn-lt"/>
              </a:rPr>
              <a:t> </a:t>
            </a:r>
            <a:r>
              <a:rPr lang="en-US" sz="1800" b="0" dirty="0" smtClean="0">
                <a:latin typeface="+mn-lt"/>
              </a:rPr>
              <a:t>are </a:t>
            </a:r>
            <a:r>
              <a:rPr lang="en-US" sz="1800" b="0" dirty="0">
                <a:latin typeface="+mn-lt"/>
              </a:rPr>
              <a:t>exported to the </a:t>
            </a:r>
            <a:r>
              <a:rPr lang="en-US" sz="1800" b="0" dirty="0" err="1">
                <a:latin typeface="+mn-lt"/>
              </a:rPr>
              <a:t>cytosol</a:t>
            </a:r>
            <a:r>
              <a:rPr lang="en-US" sz="1800" b="0" dirty="0" smtClean="0">
                <a:latin typeface="+mn-lt"/>
              </a:rPr>
              <a:t> </a:t>
            </a:r>
          </a:p>
          <a:p>
            <a:pPr>
              <a:lnSpc>
                <a:spcPct val="150000"/>
              </a:lnSpc>
            </a:pPr>
            <a:r>
              <a:rPr lang="en-US" sz="1800" b="0" dirty="0" smtClean="0">
                <a:latin typeface="+mn-lt"/>
              </a:rPr>
              <a:t>by </a:t>
            </a:r>
            <a:r>
              <a:rPr lang="en-US" sz="1800" b="0" dirty="0" err="1">
                <a:latin typeface="+mn-lt"/>
              </a:rPr>
              <a:t>Exportin</a:t>
            </a:r>
            <a:r>
              <a:rPr lang="en-US" sz="1800" b="0" dirty="0">
                <a:latin typeface="+mn-lt"/>
              </a:rPr>
              <a:t> </a:t>
            </a:r>
            <a:r>
              <a:rPr lang="en-US" sz="1800" b="0" dirty="0" smtClean="0">
                <a:latin typeface="+mn-lt"/>
              </a:rPr>
              <a:t>5.</a:t>
            </a:r>
          </a:p>
          <a:p>
            <a:pPr>
              <a:lnSpc>
                <a:spcPct val="150000"/>
              </a:lnSpc>
            </a:pPr>
            <a:r>
              <a:rPr lang="en-US" sz="1800" b="0" dirty="0" smtClean="0">
                <a:latin typeface="+mn-lt"/>
              </a:rPr>
              <a:t>4. In </a:t>
            </a:r>
            <a:r>
              <a:rPr lang="en-US" sz="1800" b="0" dirty="0">
                <a:latin typeface="+mn-lt"/>
              </a:rPr>
              <a:t>the cytosol </a:t>
            </a:r>
            <a:r>
              <a:rPr lang="en-US" sz="1800" b="0" dirty="0" err="1">
                <a:latin typeface="+mn-lt"/>
              </a:rPr>
              <a:t>RNAse</a:t>
            </a:r>
            <a:r>
              <a:rPr lang="en-US" sz="1800" b="0" dirty="0">
                <a:latin typeface="+mn-lt"/>
              </a:rPr>
              <a:t> III-like Dicer</a:t>
            </a:r>
            <a:r>
              <a:rPr lang="en-US" sz="1800" b="0" dirty="0" smtClean="0">
                <a:latin typeface="+mn-lt"/>
              </a:rPr>
              <a:t> </a:t>
            </a:r>
          </a:p>
          <a:p>
            <a:pPr>
              <a:lnSpc>
                <a:spcPct val="150000"/>
              </a:lnSpc>
            </a:pPr>
            <a:r>
              <a:rPr lang="en-US" sz="1800" b="0" dirty="0" smtClean="0">
                <a:latin typeface="+mn-lt"/>
              </a:rPr>
              <a:t>processes </a:t>
            </a:r>
            <a:r>
              <a:rPr lang="en-US" sz="1800" b="0" dirty="0">
                <a:latin typeface="+mn-lt"/>
              </a:rPr>
              <a:t>these precursors to mature </a:t>
            </a:r>
            <a:r>
              <a:rPr lang="en-US" sz="1800" b="0" dirty="0" err="1" smtClean="0">
                <a:latin typeface="+mn-lt"/>
              </a:rPr>
              <a:t>miRNAs</a:t>
            </a:r>
            <a:r>
              <a:rPr lang="en-US" sz="1800" b="0" dirty="0" smtClean="0">
                <a:latin typeface="+mn-lt"/>
              </a:rPr>
              <a:t>.</a:t>
            </a:r>
          </a:p>
          <a:p>
            <a:pPr>
              <a:lnSpc>
                <a:spcPct val="150000"/>
              </a:lnSpc>
            </a:pPr>
            <a:r>
              <a:rPr lang="en-US" sz="1800" b="0" dirty="0" smtClean="0">
                <a:latin typeface="+mn-lt"/>
              </a:rPr>
              <a:t>5. </a:t>
            </a:r>
            <a:r>
              <a:rPr lang="en-US" sz="1800" b="0" dirty="0" err="1" smtClean="0">
                <a:latin typeface="+mn-lt"/>
              </a:rPr>
              <a:t>miRNAs</a:t>
            </a:r>
            <a:r>
              <a:rPr lang="en-US" sz="1800" b="0" dirty="0" smtClean="0">
                <a:latin typeface="+mn-lt"/>
              </a:rPr>
              <a:t> </a:t>
            </a:r>
            <a:r>
              <a:rPr lang="en-US" sz="1800" b="0" dirty="0">
                <a:latin typeface="+mn-lt"/>
              </a:rPr>
              <a:t>are incorporated in </a:t>
            </a:r>
            <a:r>
              <a:rPr lang="en-US" sz="1800" b="0" dirty="0" smtClean="0">
                <a:latin typeface="+mn-lt"/>
              </a:rPr>
              <a:t>RISC.</a:t>
            </a:r>
            <a:endParaRPr lang="el-GR" sz="1800" b="0" dirty="0" smtClean="0">
              <a:latin typeface="+mn-lt"/>
            </a:endParaRPr>
          </a:p>
          <a:p>
            <a:pPr>
              <a:lnSpc>
                <a:spcPct val="150000"/>
              </a:lnSpc>
            </a:pPr>
            <a:r>
              <a:rPr lang="en-GB" sz="1800" b="0" dirty="0" smtClean="0">
                <a:latin typeface="+mn-lt"/>
              </a:rPr>
              <a:t>6. </a:t>
            </a:r>
            <a:r>
              <a:rPr lang="en-US" sz="1800" b="0" dirty="0" err="1" smtClean="0">
                <a:latin typeface="+mn-lt"/>
              </a:rPr>
              <a:t>miRNAs</a:t>
            </a:r>
            <a:r>
              <a:rPr lang="en-US" sz="1800" b="0" dirty="0" smtClean="0">
                <a:latin typeface="+mn-lt"/>
              </a:rPr>
              <a:t> </a:t>
            </a:r>
            <a:r>
              <a:rPr lang="en-US" sz="1800" b="0" dirty="0">
                <a:latin typeface="+mn-lt"/>
              </a:rPr>
              <a:t>with imperfect base pairing to the target mRNA, lead to translational repression and/or mRNA degradation. </a:t>
            </a:r>
          </a:p>
        </p:txBody>
      </p:sp>
      <p:sp>
        <p:nvSpPr>
          <p:cNvPr id="2" name="TextBox 1">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F6CC2DF-454B-4179-AF01-9804C29F8A12}"/>
              </a:ext>
            </a:extLst>
          </p:cNvPr>
          <p:cNvSpPr txBox="1"/>
          <p:nvPr/>
        </p:nvSpPr>
        <p:spPr>
          <a:xfrm>
            <a:off x="2147887" y="285751"/>
            <a:ext cx="4519613" cy="461665"/>
          </a:xfrm>
          <a:prstGeom prst="rect">
            <a:avLst/>
          </a:prstGeom>
          <a:noFill/>
        </p:spPr>
        <p:txBody>
          <a:bodyPr wrap="square" rtlCol="0">
            <a:spAutoFit/>
          </a:bodyPr>
          <a:lstStyle/>
          <a:p>
            <a:r>
              <a:rPr lang="en-US" sz="2400" b="1" dirty="0">
                <a:latin typeface="+mn-lt"/>
              </a:rPr>
              <a:t>Canonical </a:t>
            </a:r>
            <a:r>
              <a:rPr lang="en-US" sz="2400" b="1" dirty="0" err="1" smtClean="0">
                <a:latin typeface="+mn-lt"/>
              </a:rPr>
              <a:t>miRNA</a:t>
            </a:r>
            <a:r>
              <a:rPr lang="en-US" sz="2400" b="1" dirty="0" smtClean="0">
                <a:latin typeface="+mn-lt"/>
              </a:rPr>
              <a:t> </a:t>
            </a:r>
            <a:r>
              <a:rPr lang="en-US" sz="2400" b="1" dirty="0">
                <a:latin typeface="+mn-lt"/>
              </a:rPr>
              <a:t>biogenesis</a:t>
            </a: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2565866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2" name="Picture 5" descr="microRNA-0808-fig01"/>
          <p:cNvPicPr>
            <a:picLocks noChangeAspect="1" noChangeArrowheads="1"/>
          </p:cNvPicPr>
          <p:nvPr/>
        </p:nvPicPr>
        <p:blipFill>
          <a:blip r:embed="rId2" cstate="print"/>
          <a:srcRect/>
          <a:stretch>
            <a:fillRect/>
          </a:stretch>
        </p:blipFill>
        <p:spPr bwMode="auto">
          <a:xfrm>
            <a:off x="5861050" y="381000"/>
            <a:ext cx="3206750" cy="6019800"/>
          </a:xfrm>
          <a:prstGeom prst="rect">
            <a:avLst/>
          </a:prstGeom>
          <a:noFill/>
          <a:ln w="9525">
            <a:noFill/>
            <a:miter lim="800000"/>
            <a:headEnd/>
            <a:tailEnd/>
          </a:ln>
        </p:spPr>
      </p:pic>
      <p:sp>
        <p:nvSpPr>
          <p:cNvPr id="46084" name="Text Box 7"/>
          <p:cNvSpPr txBox="1">
            <a:spLocks noChangeArrowheads="1"/>
          </p:cNvSpPr>
          <p:nvPr/>
        </p:nvSpPr>
        <p:spPr bwMode="auto">
          <a:xfrm>
            <a:off x="1348770" y="71735"/>
            <a:ext cx="2994630" cy="461665"/>
          </a:xfrm>
          <a:prstGeom prst="rect">
            <a:avLst/>
          </a:prstGeom>
          <a:noFill/>
          <a:ln w="9525">
            <a:noFill/>
            <a:miter lim="800000"/>
            <a:headEnd/>
            <a:tailEnd/>
          </a:ln>
        </p:spPr>
        <p:txBody>
          <a:bodyPr wrap="none">
            <a:spAutoFit/>
          </a:bodyPr>
          <a:lstStyle/>
          <a:p>
            <a:r>
              <a:rPr lang="en-US" sz="2400" dirty="0" err="1"/>
              <a:t>microRNA</a:t>
            </a:r>
            <a:r>
              <a:rPr lang="en-US" sz="2400" dirty="0"/>
              <a:t> (</a:t>
            </a:r>
            <a:r>
              <a:rPr lang="en-US" sz="2400" dirty="0" err="1"/>
              <a:t>miRNA</a:t>
            </a:r>
            <a:r>
              <a:rPr lang="en-US" sz="2400" dirty="0"/>
              <a:t>)</a:t>
            </a:r>
          </a:p>
        </p:txBody>
      </p:sp>
      <p:sp>
        <p:nvSpPr>
          <p:cNvPr id="7" name="Rectangle 6"/>
          <p:cNvSpPr/>
          <p:nvPr/>
        </p:nvSpPr>
        <p:spPr>
          <a:xfrm>
            <a:off x="304800" y="762000"/>
            <a:ext cx="5334000" cy="5611795"/>
          </a:xfrm>
          <a:prstGeom prst="rect">
            <a:avLst/>
          </a:prstGeom>
        </p:spPr>
        <p:txBody>
          <a:bodyPr wrap="square">
            <a:spAutoFit/>
          </a:bodyPr>
          <a:lstStyle/>
          <a:p>
            <a:pPr marL="342900" indent="-342900" algn="just">
              <a:lnSpc>
                <a:spcPct val="150000"/>
              </a:lnSpc>
              <a:buAutoNum type="arabicPeriod"/>
            </a:pPr>
            <a:r>
              <a:rPr lang="en-US" sz="1600" b="0" dirty="0" smtClean="0"/>
              <a:t>Processed in the nucleus by a "microprocessor complex" containing a </a:t>
            </a:r>
            <a:r>
              <a:rPr lang="en-US" sz="1600" b="0" dirty="0" err="1" smtClean="0"/>
              <a:t>ribonuclease</a:t>
            </a:r>
            <a:r>
              <a:rPr lang="en-US" sz="1600" b="0" dirty="0" smtClean="0"/>
              <a:t> specific for double stranded RNA, known as </a:t>
            </a:r>
            <a:r>
              <a:rPr lang="en-US" sz="1600" b="0" dirty="0" err="1" smtClean="0"/>
              <a:t>Drosha</a:t>
            </a:r>
            <a:r>
              <a:rPr lang="en-US" sz="1600" b="0" dirty="0" smtClean="0"/>
              <a:t> and its partner Pasha, to produce precursor hairpin structures, "pre-</a:t>
            </a:r>
            <a:r>
              <a:rPr lang="en-US" sz="1600" b="0" dirty="0" err="1" smtClean="0"/>
              <a:t>miRNAs</a:t>
            </a:r>
            <a:r>
              <a:rPr lang="en-US" sz="1600" b="0" dirty="0" smtClean="0"/>
              <a:t>»</a:t>
            </a:r>
            <a:endParaRPr lang="el-GR" sz="1600" b="0" dirty="0" smtClean="0">
              <a:latin typeface="+mn-lt"/>
            </a:endParaRPr>
          </a:p>
          <a:p>
            <a:pPr marL="342900" indent="-342900" algn="just">
              <a:lnSpc>
                <a:spcPct val="150000"/>
              </a:lnSpc>
              <a:buAutoNum type="arabicPeriod"/>
            </a:pPr>
            <a:r>
              <a:rPr lang="en-US" sz="1600" b="0" dirty="0" smtClean="0"/>
              <a:t>They are transferred to the cytoplasm by Exportin-5.</a:t>
            </a:r>
          </a:p>
          <a:p>
            <a:pPr marL="342900" indent="-342900" algn="just">
              <a:lnSpc>
                <a:spcPct val="150000"/>
              </a:lnSpc>
              <a:buAutoNum type="arabicPeriod"/>
            </a:pPr>
            <a:r>
              <a:rPr lang="en-US" sz="1600" b="0" dirty="0" smtClean="0"/>
              <a:t>Cutting from the Dicer </a:t>
            </a:r>
            <a:r>
              <a:rPr lang="en-US" sz="1600" b="0" dirty="0" err="1" smtClean="0"/>
              <a:t>endonuclease</a:t>
            </a:r>
            <a:r>
              <a:rPr lang="en-US" sz="1600" b="0" dirty="0" smtClean="0"/>
              <a:t> results in a double-stranded </a:t>
            </a:r>
            <a:r>
              <a:rPr lang="en-US" sz="1600" b="0" dirty="0" err="1" smtClean="0"/>
              <a:t>miRNA</a:t>
            </a:r>
            <a:r>
              <a:rPr lang="en-US" sz="1600" b="0" dirty="0" smtClean="0"/>
              <a:t> which is then integrated into an RNA-induced “silencing” complex (RISC).</a:t>
            </a:r>
          </a:p>
          <a:p>
            <a:pPr marL="342900" indent="-342900" algn="just">
              <a:lnSpc>
                <a:spcPct val="150000"/>
              </a:lnSpc>
              <a:buAutoNum type="arabicPeriod"/>
            </a:pPr>
            <a:r>
              <a:rPr lang="en-US" sz="1600" b="0" dirty="0" smtClean="0"/>
              <a:t>A </a:t>
            </a:r>
            <a:r>
              <a:rPr lang="en-US" sz="1600" b="0" dirty="0" err="1" smtClean="0"/>
              <a:t>miRNA</a:t>
            </a:r>
            <a:r>
              <a:rPr lang="en-US" sz="1600" b="0" dirty="0" smtClean="0"/>
              <a:t> strand is selected and matures while the other is degraded.</a:t>
            </a:r>
            <a:endParaRPr lang="el-GR" sz="1600" b="0" dirty="0" smtClean="0">
              <a:latin typeface="+mn-lt"/>
            </a:endParaRPr>
          </a:p>
          <a:p>
            <a:pPr marL="342900" indent="-342900" algn="just">
              <a:lnSpc>
                <a:spcPct val="150000"/>
              </a:lnSpc>
              <a:buAutoNum type="arabicPeriod"/>
            </a:pPr>
            <a:r>
              <a:rPr lang="en-US" sz="1600" b="0" dirty="0" smtClean="0"/>
              <a:t>Active </a:t>
            </a:r>
            <a:r>
              <a:rPr lang="en-US" sz="1600" b="0" dirty="0" err="1" smtClean="0"/>
              <a:t>miRNAs</a:t>
            </a:r>
            <a:r>
              <a:rPr lang="en-US" sz="1600" b="0" dirty="0" smtClean="0"/>
              <a:t> down-regulate gene expression by translational repression and/or mRNA degradation by RISC in a similar way to short interfering RNA (</a:t>
            </a:r>
            <a:r>
              <a:rPr lang="en-US" sz="1600" b="0" dirty="0" err="1" smtClean="0"/>
              <a:t>siRNA</a:t>
            </a:r>
            <a:r>
              <a:rPr lang="en-US" sz="1600" b="0" dirty="0" smtClean="0"/>
              <a:t>).</a:t>
            </a:r>
            <a:endParaRPr lang="en-US" sz="1600" b="0" dirty="0">
              <a:latin typeface="+mn-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Text Box 5"/>
          <p:cNvSpPr txBox="1">
            <a:spLocks noChangeArrowheads="1"/>
          </p:cNvSpPr>
          <p:nvPr/>
        </p:nvSpPr>
        <p:spPr bwMode="auto">
          <a:xfrm>
            <a:off x="3168650" y="304800"/>
            <a:ext cx="2994630" cy="461665"/>
          </a:xfrm>
          <a:prstGeom prst="rect">
            <a:avLst/>
          </a:prstGeom>
          <a:noFill/>
          <a:ln w="9525">
            <a:noFill/>
            <a:miter lim="800000"/>
            <a:headEnd/>
            <a:tailEnd/>
          </a:ln>
        </p:spPr>
        <p:txBody>
          <a:bodyPr wrap="none">
            <a:spAutoFit/>
          </a:bodyPr>
          <a:lstStyle/>
          <a:p>
            <a:r>
              <a:rPr lang="en-US" sz="2400" dirty="0" err="1"/>
              <a:t>microRNA</a:t>
            </a:r>
            <a:r>
              <a:rPr lang="en-US" sz="2400" dirty="0"/>
              <a:t> (</a:t>
            </a:r>
            <a:r>
              <a:rPr lang="en-US" sz="2400" dirty="0" err="1"/>
              <a:t>miRNA</a:t>
            </a:r>
            <a:r>
              <a:rPr lang="en-US" sz="2400" dirty="0"/>
              <a:t>)</a:t>
            </a: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 name="TextBox 6"/>
          <p:cNvSpPr txBox="1"/>
          <p:nvPr/>
        </p:nvSpPr>
        <p:spPr>
          <a:xfrm>
            <a:off x="3975100" y="1828800"/>
            <a:ext cx="4621778"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=t5jroSCBBwk</a:t>
            </a:r>
            <a:endParaRPr lang="en-US" sz="1600" b="0" dirty="0"/>
          </a:p>
        </p:txBody>
      </p:sp>
      <p:sp>
        <p:nvSpPr>
          <p:cNvPr id="8" name="TextBox 7"/>
          <p:cNvSpPr txBox="1"/>
          <p:nvPr/>
        </p:nvSpPr>
        <p:spPr>
          <a:xfrm>
            <a:off x="3975100" y="4737100"/>
            <a:ext cx="4660751"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=5YsTW5i0Xro</a:t>
            </a:r>
            <a:endParaRPr lang="en-US" sz="1600" b="0" dirty="0"/>
          </a:p>
        </p:txBody>
      </p:sp>
      <p:sp>
        <p:nvSpPr>
          <p:cNvPr id="9" name="TextBox 8"/>
          <p:cNvSpPr txBox="1"/>
          <p:nvPr/>
        </p:nvSpPr>
        <p:spPr>
          <a:xfrm>
            <a:off x="3975100" y="4127500"/>
            <a:ext cx="4774965" cy="338554"/>
          </a:xfrm>
          <a:prstGeom prst="rect">
            <a:avLst/>
          </a:prstGeom>
          <a:noFill/>
        </p:spPr>
        <p:txBody>
          <a:bodyPr wrap="none" rtlCol="0">
            <a:spAutoFit/>
          </a:bodyPr>
          <a:lstStyle/>
          <a:p>
            <a:r>
              <a:rPr lang="en-US" sz="1600" b="0" dirty="0" smtClean="0"/>
              <a:t>https://</a:t>
            </a:r>
            <a:r>
              <a:rPr lang="en-US" sz="1600" b="0" dirty="0" err="1" smtClean="0"/>
              <a:t>www.youtube.com/watch?v</a:t>
            </a:r>
            <a:r>
              <a:rPr lang="en-US" sz="1600" b="0" dirty="0" smtClean="0"/>
              <a:t>=cK-OGB1_ELE</a:t>
            </a:r>
            <a:endParaRPr lang="en-US" sz="1600" b="0" dirty="0"/>
          </a:p>
        </p:txBody>
      </p:sp>
      <p:pic>
        <p:nvPicPr>
          <p:cNvPr id="11" name="Picture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4093DAD2-D838-4F96-9DEE-187AB6FFE29F}"/>
              </a:ext>
            </a:extLst>
          </p:cNvPr>
          <p:cNvPicPr>
            <a:picLocks noChangeAspect="1"/>
          </p:cNvPicPr>
          <p:nvPr/>
        </p:nvPicPr>
        <p:blipFill rotWithShape="1">
          <a:blip r:embed="rId2"/>
          <a:srcRect l="2353" t="3918" r="3564"/>
          <a:stretch/>
        </p:blipFill>
        <p:spPr>
          <a:xfrm>
            <a:off x="649706" y="1426866"/>
            <a:ext cx="3176337" cy="4251157"/>
          </a:xfrm>
          <a:prstGeom prst="rect">
            <a:avLst/>
          </a:prstGeom>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tructure - Functions Relations in Small Interfering RNAs | IntechOpen">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3B1D256-AE09-46C6-9630-ADA03DC35A7D}"/>
              </a:ext>
            </a:extLst>
          </p:cNvPr>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129997" y="865555"/>
            <a:ext cx="2627362" cy="554407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B209F611-4762-4977-AFEC-94807DCCA926}"/>
              </a:ext>
            </a:extLst>
          </p:cNvPr>
          <p:cNvSpPr txBox="1"/>
          <p:nvPr/>
        </p:nvSpPr>
        <p:spPr>
          <a:xfrm>
            <a:off x="495886" y="973744"/>
            <a:ext cx="5496951" cy="5470728"/>
          </a:xfrm>
          <a:prstGeom prst="rect">
            <a:avLst/>
          </a:prstGeom>
          <a:noFill/>
        </p:spPr>
        <p:txBody>
          <a:bodyPr wrap="square">
            <a:spAutoFit/>
          </a:bodyPr>
          <a:lstStyle/>
          <a:p>
            <a:pPr algn="just">
              <a:lnSpc>
                <a:spcPct val="150000"/>
              </a:lnSpc>
            </a:pPr>
            <a:r>
              <a:rPr lang="en-US" sz="1800" b="0" dirty="0" smtClean="0">
                <a:latin typeface="+mn-lt"/>
              </a:rPr>
              <a:t>The</a:t>
            </a:r>
            <a:r>
              <a:rPr lang="en-US" sz="1800" dirty="0" smtClean="0">
                <a:latin typeface="+mn-lt"/>
              </a:rPr>
              <a:t> </a:t>
            </a:r>
            <a:r>
              <a:rPr lang="en-US" sz="1800" b="0" i="0" dirty="0">
                <a:effectLst/>
                <a:latin typeface="+mn-lt"/>
              </a:rPr>
              <a:t>most widely distributed among the known eukaryotic small RNAs are artificially </a:t>
            </a:r>
            <a:r>
              <a:rPr lang="en-US" sz="1800" b="0" i="0" dirty="0" smtClean="0">
                <a:effectLst/>
                <a:latin typeface="+mn-lt"/>
              </a:rPr>
              <a:t>synthesized </a:t>
            </a:r>
            <a:r>
              <a:rPr lang="en-US" sz="1800" b="0" i="0" dirty="0">
                <a:effectLst/>
                <a:latin typeface="+mn-lt"/>
              </a:rPr>
              <a:t>double-stranded RNA molecules.</a:t>
            </a:r>
            <a:r>
              <a:rPr lang="en-US" sz="1800" b="0" i="0" dirty="0" smtClean="0">
                <a:effectLst/>
                <a:latin typeface="+mn-lt"/>
              </a:rPr>
              <a:t> </a:t>
            </a:r>
          </a:p>
          <a:p>
            <a:pPr algn="just">
              <a:lnSpc>
                <a:spcPct val="150000"/>
              </a:lnSpc>
            </a:pPr>
            <a:r>
              <a:rPr lang="en-US" sz="1800" b="0" dirty="0" smtClean="0">
                <a:latin typeface="+mn-lt"/>
              </a:rPr>
              <a:t>The mature molecule is 20 – 27 </a:t>
            </a:r>
            <a:r>
              <a:rPr lang="en-US" sz="1800" b="0" dirty="0" err="1" smtClean="0">
                <a:latin typeface="+mn-lt"/>
              </a:rPr>
              <a:t>nt</a:t>
            </a:r>
            <a:r>
              <a:rPr lang="en-US" sz="1800" b="0" dirty="0" smtClean="0">
                <a:latin typeface="+mn-lt"/>
              </a:rPr>
              <a:t> long.</a:t>
            </a:r>
          </a:p>
          <a:p>
            <a:pPr algn="just">
              <a:lnSpc>
                <a:spcPct val="150000"/>
              </a:lnSpc>
            </a:pPr>
            <a:endParaRPr lang="en-US" sz="1800" b="0" i="0" dirty="0" smtClean="0">
              <a:effectLst/>
              <a:latin typeface="+mn-lt"/>
            </a:endParaRPr>
          </a:p>
          <a:p>
            <a:pPr algn="just">
              <a:lnSpc>
                <a:spcPct val="150000"/>
              </a:lnSpc>
            </a:pPr>
            <a:r>
              <a:rPr lang="en-US" sz="1800" b="0" i="0" dirty="0">
                <a:effectLst/>
                <a:latin typeface="+mn-lt"/>
              </a:rPr>
              <a:t>They elicit </a:t>
            </a:r>
            <a:r>
              <a:rPr lang="en-US" sz="1800" dirty="0">
                <a:latin typeface="+mn-lt"/>
              </a:rPr>
              <a:t>RNAi</a:t>
            </a:r>
            <a:r>
              <a:rPr lang="en-US" sz="1800" b="0" i="0" dirty="0">
                <a:effectLst/>
                <a:latin typeface="+mn-lt"/>
              </a:rPr>
              <a:t> response upon binding to their target transcript based on the sequence </a:t>
            </a:r>
            <a:r>
              <a:rPr lang="en-US" sz="1800" b="0" i="0" dirty="0" err="1">
                <a:effectLst/>
                <a:latin typeface="+mn-lt"/>
              </a:rPr>
              <a:t>complementarity</a:t>
            </a:r>
            <a:r>
              <a:rPr lang="en-US" sz="1800" b="0" i="0" dirty="0" smtClean="0">
                <a:effectLst/>
                <a:latin typeface="+mn-lt"/>
              </a:rPr>
              <a:t>.</a:t>
            </a:r>
          </a:p>
          <a:p>
            <a:pPr algn="just">
              <a:lnSpc>
                <a:spcPct val="150000"/>
              </a:lnSpc>
            </a:pPr>
            <a:endParaRPr lang="en-US" sz="1800" b="0" dirty="0" smtClean="0">
              <a:latin typeface="+mn-lt"/>
            </a:endParaRPr>
          </a:p>
          <a:p>
            <a:pPr algn="just">
              <a:lnSpc>
                <a:spcPct val="150000"/>
              </a:lnSpc>
            </a:pPr>
            <a:r>
              <a:rPr lang="en-US" sz="1800" b="0" dirty="0" smtClean="0">
                <a:latin typeface="+mn-lt"/>
              </a:rPr>
              <a:t>Function: RNA silencing and post-transcriptional regulation of gene expression.</a:t>
            </a:r>
            <a:endParaRPr lang="en-US" sz="1800" dirty="0" smtClean="0">
              <a:latin typeface="+mn-lt"/>
            </a:endParaRPr>
          </a:p>
          <a:p>
            <a:pPr algn="just">
              <a:lnSpc>
                <a:spcPct val="150000"/>
              </a:lnSpc>
            </a:pPr>
            <a:endParaRPr lang="en-US" sz="1800" b="0" i="0" dirty="0" smtClean="0">
              <a:effectLst/>
              <a:latin typeface="+mn-lt"/>
            </a:endParaRPr>
          </a:p>
          <a:p>
            <a:pPr algn="just">
              <a:lnSpc>
                <a:spcPct val="150000"/>
              </a:lnSpc>
            </a:pPr>
            <a:endParaRPr lang="en-US" sz="1800" dirty="0">
              <a:latin typeface="+mn-lt"/>
            </a:endParaRPr>
          </a:p>
        </p:txBody>
      </p:sp>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153A97BE-2F80-4B2A-9C20-2EB413CE13D5}"/>
              </a:ext>
            </a:extLst>
          </p:cNvPr>
          <p:cNvSpPr txBox="1"/>
          <p:nvPr/>
        </p:nvSpPr>
        <p:spPr>
          <a:xfrm>
            <a:off x="8630529" y="393895"/>
            <a:ext cx="147108" cy="400110"/>
          </a:xfrm>
          <a:prstGeom prst="rect">
            <a:avLst/>
          </a:prstGeom>
          <a:solidFill>
            <a:srgbClr val="CC66FF"/>
          </a:solidFill>
        </p:spPr>
        <p:txBody>
          <a:bodyPr wrap="square" rtlCol="0">
            <a:spAutoFit/>
          </a:bodyPr>
          <a:lstStyle/>
          <a:p>
            <a:endParaRPr lang="en-US" dirty="0"/>
          </a:p>
        </p:txBody>
      </p:sp>
      <p:sp>
        <p:nvSpPr>
          <p:cNvPr id="5" name="Rectangle 4"/>
          <p:cNvSpPr/>
          <p:nvPr/>
        </p:nvSpPr>
        <p:spPr>
          <a:xfrm>
            <a:off x="3934662" y="129525"/>
            <a:ext cx="1279317" cy="615553"/>
          </a:xfrm>
          <a:prstGeom prst="rect">
            <a:avLst/>
          </a:prstGeom>
        </p:spPr>
        <p:txBody>
          <a:bodyPr wrap="none">
            <a:spAutoFit/>
          </a:bodyPr>
          <a:lstStyle/>
          <a:p>
            <a:pPr algn="just">
              <a:lnSpc>
                <a:spcPct val="150000"/>
              </a:lnSpc>
            </a:pPr>
            <a:r>
              <a:rPr lang="en-US" sz="2400" dirty="0" err="1" smtClean="0"/>
              <a:t>siRNAs</a:t>
            </a:r>
            <a:r>
              <a:rPr lang="en-US" sz="2400" b="0" dirty="0" smtClean="0"/>
              <a:t> </a:t>
            </a:r>
            <a:endParaRPr lang="en-US" sz="2400" b="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547322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908738" name="Object 2"/>
          <p:cNvGraphicFramePr>
            <a:graphicFrameLocks noChangeAspect="1"/>
          </p:cNvGraphicFramePr>
          <p:nvPr/>
        </p:nvGraphicFramePr>
        <p:xfrm>
          <a:off x="879475" y="241300"/>
          <a:ext cx="7521674" cy="6616700"/>
        </p:xfrm>
        <a:graphic>
          <a:graphicData uri="http://schemas.openxmlformats.org/presentationml/2006/ole">
            <p:oleObj spid="_x0000_s1908738" name="Document" r:id="rId3" imgW="6438900" imgH="5664200" progId="Word.Document.12">
              <p:link updateAutomatic="1"/>
            </p:oleObj>
          </a:graphicData>
        </a:graphic>
      </p:graphicFrame>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38200" y="291384"/>
            <a:ext cx="7696200" cy="6109416"/>
          </a:xfrm>
          <a:prstGeom prst="rect">
            <a:avLst/>
          </a:prstGeom>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82B23EDF-98F9-417D-B3E9-7F1A619E611E}"/>
              </a:ext>
            </a:extLst>
          </p:cNvPr>
          <p:cNvSpPr txBox="1"/>
          <p:nvPr/>
        </p:nvSpPr>
        <p:spPr>
          <a:xfrm>
            <a:off x="3726743" y="1437434"/>
            <a:ext cx="4617158" cy="3831819"/>
          </a:xfrm>
          <a:prstGeom prst="rect">
            <a:avLst/>
          </a:prstGeom>
          <a:noFill/>
        </p:spPr>
        <p:txBody>
          <a:bodyPr wrap="square">
            <a:spAutoFit/>
          </a:bodyPr>
          <a:lstStyle/>
          <a:p>
            <a:pPr algn="l"/>
            <a:r>
              <a:rPr lang="en-US" sz="1800" b="0" i="0" dirty="0" smtClean="0">
                <a:effectLst/>
                <a:latin typeface="+mn-lt"/>
              </a:rPr>
              <a:t>24</a:t>
            </a:r>
            <a:r>
              <a:rPr lang="en-US" sz="1800" b="0" i="0" dirty="0">
                <a:effectLst/>
                <a:latin typeface="+mn-lt"/>
              </a:rPr>
              <a:t>-30 </a:t>
            </a:r>
            <a:r>
              <a:rPr lang="en-US" sz="1800" b="0" i="0" dirty="0" err="1">
                <a:effectLst/>
                <a:latin typeface="+mn-lt"/>
              </a:rPr>
              <a:t>nt</a:t>
            </a:r>
            <a:r>
              <a:rPr lang="en-US" sz="1800" b="0" i="0" dirty="0">
                <a:effectLst/>
                <a:latin typeface="+mn-lt"/>
              </a:rPr>
              <a:t> length</a:t>
            </a:r>
          </a:p>
          <a:p>
            <a:pPr algn="just">
              <a:lnSpc>
                <a:spcPct val="150000"/>
              </a:lnSpc>
            </a:pPr>
            <a:r>
              <a:rPr lang="en-US" sz="1800" b="0" i="0" dirty="0">
                <a:effectLst/>
                <a:latin typeface="+mn-lt"/>
              </a:rPr>
              <a:t>Piwi-interacting RNAs bind the PIWI subfamily </a:t>
            </a:r>
            <a:r>
              <a:rPr lang="en-US" sz="1800" b="0" i="0" dirty="0" smtClean="0">
                <a:effectLst/>
                <a:latin typeface="+mn-lt"/>
              </a:rPr>
              <a:t>proteins.</a:t>
            </a:r>
          </a:p>
          <a:p>
            <a:pPr algn="just">
              <a:lnSpc>
                <a:spcPct val="150000"/>
              </a:lnSpc>
            </a:pPr>
            <a:r>
              <a:rPr lang="en-US" sz="1800" b="0" dirty="0" smtClean="0">
                <a:latin typeface="+mn-lt"/>
              </a:rPr>
              <a:t>They</a:t>
            </a:r>
            <a:r>
              <a:rPr lang="en-US" sz="1800" b="0" i="0" dirty="0" smtClean="0">
                <a:effectLst/>
                <a:latin typeface="+mn-lt"/>
              </a:rPr>
              <a:t> </a:t>
            </a:r>
            <a:r>
              <a:rPr lang="en-US" sz="1800" b="0" i="0" dirty="0">
                <a:effectLst/>
                <a:latin typeface="+mn-lt"/>
              </a:rPr>
              <a:t>are involved in maintaining genome stability in germline cells. Piwi-interacting </a:t>
            </a:r>
            <a:r>
              <a:rPr lang="en-US" sz="1800" b="0" i="0" dirty="0" err="1" smtClean="0">
                <a:effectLst/>
                <a:latin typeface="+mn-lt"/>
              </a:rPr>
              <a:t>RNAs</a:t>
            </a:r>
            <a:r>
              <a:rPr lang="en-US" sz="1800" b="0" i="0" dirty="0" smtClean="0">
                <a:effectLst/>
                <a:latin typeface="+mn-lt"/>
              </a:rPr>
              <a:t> </a:t>
            </a:r>
            <a:r>
              <a:rPr lang="en-US" sz="1800" b="0" i="0" dirty="0">
                <a:effectLst/>
                <a:latin typeface="+mn-lt"/>
              </a:rPr>
              <a:t>play a role in </a:t>
            </a:r>
            <a:r>
              <a:rPr lang="en-US" sz="1800" b="0" i="0" dirty="0" err="1">
                <a:effectLst/>
                <a:latin typeface="+mn-lt"/>
              </a:rPr>
              <a:t>gametogenesis</a:t>
            </a:r>
            <a:r>
              <a:rPr lang="en-US" sz="1800" b="0" i="0" dirty="0" smtClean="0">
                <a:effectLst/>
                <a:latin typeface="+mn-lt"/>
              </a:rPr>
              <a:t>.</a:t>
            </a:r>
          </a:p>
          <a:p>
            <a:pPr algn="just">
              <a:lnSpc>
                <a:spcPct val="150000"/>
              </a:lnSpc>
            </a:pPr>
            <a:r>
              <a:rPr lang="en-US" sz="1800" b="0" dirty="0" smtClean="0">
                <a:latin typeface="+mn-lt"/>
              </a:rPr>
              <a:t>They regulate gene expression and silencing transposable elements.</a:t>
            </a:r>
            <a:endParaRPr lang="en-US" sz="1800" b="0" i="0" dirty="0" smtClean="0">
              <a:effectLst/>
              <a:latin typeface="+mn-lt"/>
            </a:endParaRPr>
          </a:p>
          <a:p>
            <a:pPr algn="l"/>
            <a:endParaRPr lang="en-US" sz="1800" dirty="0">
              <a:latin typeface="+mn-lt"/>
            </a:endParaRPr>
          </a:p>
          <a:p>
            <a:pPr algn="l"/>
            <a:endParaRPr lang="en-US" sz="1800" b="0" i="0" dirty="0">
              <a:effectLst/>
              <a:latin typeface="+mn-lt"/>
            </a:endParaRPr>
          </a:p>
        </p:txBody>
      </p:sp>
      <p:pic>
        <p:nvPicPr>
          <p:cNvPr id="1026" name="Picture 2" descr="Piwi-Interacting RNA - an overview | ScienceDirect Topics">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DAF7605D-D03D-4C3C-A5B8-7BF9141E9EB5}"/>
              </a:ext>
            </a:extLst>
          </p:cNvPr>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691441" y="1340741"/>
            <a:ext cx="2826460" cy="4293934"/>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 name="TextBox 9">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D9AE7DD-A34D-4229-B1DA-BE0255C4B2B9}"/>
              </a:ext>
            </a:extLst>
          </p:cNvPr>
          <p:cNvSpPr txBox="1"/>
          <p:nvPr/>
        </p:nvSpPr>
        <p:spPr>
          <a:xfrm>
            <a:off x="3689053" y="5630768"/>
            <a:ext cx="5289847" cy="230832"/>
          </a:xfrm>
          <a:prstGeom prst="rect">
            <a:avLst/>
          </a:prstGeom>
          <a:noFill/>
        </p:spPr>
        <p:txBody>
          <a:bodyPr wrap="square">
            <a:spAutoFit/>
          </a:bodyPr>
          <a:lstStyle/>
          <a:p>
            <a:r>
              <a:rPr lang="en-US" sz="900" dirty="0"/>
              <a:t>https://ysjournal.com/rna-interference-the-molecules-that-govern-genetic-control/</a:t>
            </a:r>
          </a:p>
        </p:txBody>
      </p:sp>
      <p:sp>
        <p:nvSpPr>
          <p:cNvPr id="6" name="Rectangle 5"/>
          <p:cNvSpPr/>
          <p:nvPr/>
        </p:nvSpPr>
        <p:spPr>
          <a:xfrm>
            <a:off x="2200338" y="498445"/>
            <a:ext cx="4801615" cy="461665"/>
          </a:xfrm>
          <a:prstGeom prst="rect">
            <a:avLst/>
          </a:prstGeom>
        </p:spPr>
        <p:txBody>
          <a:bodyPr wrap="none">
            <a:spAutoFit/>
          </a:bodyPr>
          <a:lstStyle/>
          <a:p>
            <a:r>
              <a:rPr lang="en-US" sz="2400" dirty="0" err="1" smtClean="0"/>
              <a:t>Piwi</a:t>
            </a:r>
            <a:r>
              <a:rPr lang="en-US" sz="2400" dirty="0" smtClean="0"/>
              <a:t>-interacting </a:t>
            </a:r>
            <a:r>
              <a:rPr lang="en-US" sz="2400" dirty="0" err="1" smtClean="0"/>
              <a:t>RNAs</a:t>
            </a:r>
            <a:r>
              <a:rPr lang="en-US" sz="2400" dirty="0" smtClean="0"/>
              <a:t> (</a:t>
            </a:r>
            <a:r>
              <a:rPr lang="en-US" sz="2400" dirty="0" err="1" smtClean="0"/>
              <a:t>piRNAs</a:t>
            </a:r>
            <a:r>
              <a:rPr lang="en-US" sz="2400" dirty="0" smtClean="0"/>
              <a:t>)</a:t>
            </a:r>
            <a:endParaRPr lang="en-US" sz="240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17516354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9" name="Text Box 5"/>
          <p:cNvSpPr txBox="1">
            <a:spLocks noChangeArrowheads="1"/>
          </p:cNvSpPr>
          <p:nvPr/>
        </p:nvSpPr>
        <p:spPr bwMode="auto">
          <a:xfrm>
            <a:off x="3168650" y="215900"/>
            <a:ext cx="2634054" cy="461665"/>
          </a:xfrm>
          <a:prstGeom prst="rect">
            <a:avLst/>
          </a:prstGeom>
          <a:noFill/>
          <a:ln w="9525">
            <a:noFill/>
            <a:miter lim="800000"/>
            <a:headEnd/>
            <a:tailEnd/>
          </a:ln>
        </p:spPr>
        <p:txBody>
          <a:bodyPr wrap="none">
            <a:spAutoFit/>
          </a:bodyPr>
          <a:lstStyle/>
          <a:p>
            <a:r>
              <a:rPr lang="en-US" sz="2400" dirty="0" err="1" smtClean="0"/>
              <a:t>miRNA</a:t>
            </a:r>
            <a:r>
              <a:rPr lang="en-US" sz="2400" dirty="0" smtClean="0"/>
              <a:t> </a:t>
            </a:r>
            <a:r>
              <a:rPr lang="en-US" sz="2400" dirty="0" err="1" smtClean="0"/>
              <a:t>vs</a:t>
            </a:r>
            <a:r>
              <a:rPr lang="en-US" sz="2400" dirty="0" smtClean="0"/>
              <a:t> </a:t>
            </a:r>
            <a:r>
              <a:rPr lang="en-US" sz="2400" dirty="0" err="1" smtClean="0"/>
              <a:t>siRNA</a:t>
            </a:r>
            <a:endParaRPr lang="en-US" sz="240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0" name="Rectangle 9"/>
          <p:cNvSpPr/>
          <p:nvPr/>
        </p:nvSpPr>
        <p:spPr>
          <a:xfrm>
            <a:off x="596900" y="736868"/>
            <a:ext cx="7937500" cy="4639732"/>
          </a:xfrm>
          <a:prstGeom prst="rect">
            <a:avLst/>
          </a:prstGeom>
        </p:spPr>
        <p:txBody>
          <a:bodyPr wrap="square">
            <a:spAutoFit/>
          </a:bodyPr>
          <a:lstStyle/>
          <a:p>
            <a:pPr algn="just">
              <a:lnSpc>
                <a:spcPct val="150000"/>
              </a:lnSpc>
            </a:pPr>
            <a:r>
              <a:rPr lang="en-US" sz="1800" b="0" dirty="0" smtClean="0"/>
              <a:t>While </a:t>
            </a:r>
            <a:r>
              <a:rPr lang="en-US" sz="1800" dirty="0" err="1" smtClean="0"/>
              <a:t>miRNAs</a:t>
            </a:r>
            <a:r>
              <a:rPr lang="en-US" sz="1800" b="0" dirty="0" smtClean="0"/>
              <a:t> originated from </a:t>
            </a:r>
            <a:r>
              <a:rPr lang="en-US" sz="1800" b="0" dirty="0" err="1" smtClean="0"/>
              <a:t>pri-miRNAs</a:t>
            </a:r>
            <a:r>
              <a:rPr lang="en-US" sz="1800" b="0" dirty="0" smtClean="0"/>
              <a:t>, source of </a:t>
            </a:r>
            <a:r>
              <a:rPr lang="en-US" sz="1800" dirty="0" err="1" smtClean="0"/>
              <a:t>siRNAs</a:t>
            </a:r>
            <a:r>
              <a:rPr lang="en-US" sz="1800" b="0" dirty="0" smtClean="0"/>
              <a:t> is double-stranded </a:t>
            </a:r>
            <a:r>
              <a:rPr lang="en-US" sz="1800" b="0" dirty="0" err="1" smtClean="0"/>
              <a:t>RNAs</a:t>
            </a:r>
            <a:r>
              <a:rPr lang="en-US" sz="1800" b="0" dirty="0" smtClean="0"/>
              <a:t>.</a:t>
            </a:r>
          </a:p>
          <a:p>
            <a:pPr algn="just">
              <a:lnSpc>
                <a:spcPct val="150000"/>
              </a:lnSpc>
            </a:pPr>
            <a:r>
              <a:rPr lang="en-US" sz="1800" b="0" dirty="0" smtClean="0"/>
              <a:t>While </a:t>
            </a:r>
            <a:r>
              <a:rPr lang="en-US" sz="1800" dirty="0" err="1" smtClean="0"/>
              <a:t>miRNAs</a:t>
            </a:r>
            <a:r>
              <a:rPr lang="en-US" sz="1800" b="0" dirty="0" smtClean="0"/>
              <a:t> have the ability to regulate dozens or even hundreds of gene targets through imperfect base pairing, </a:t>
            </a:r>
            <a:r>
              <a:rPr lang="en-US" sz="1800" dirty="0" err="1" smtClean="0"/>
              <a:t>siRNAs</a:t>
            </a:r>
            <a:r>
              <a:rPr lang="en-US" sz="1800" b="0" dirty="0" smtClean="0"/>
              <a:t> bind specifically to a single gene location. </a:t>
            </a:r>
          </a:p>
          <a:p>
            <a:pPr algn="just">
              <a:lnSpc>
                <a:spcPct val="150000"/>
              </a:lnSpc>
            </a:pPr>
            <a:r>
              <a:rPr lang="en-US" sz="1800" b="0" dirty="0" smtClean="0"/>
              <a:t>This feature has promoted development of molecular tools and therapies using </a:t>
            </a:r>
            <a:r>
              <a:rPr lang="en-US" sz="1800" dirty="0" err="1" smtClean="0"/>
              <a:t>siRNA</a:t>
            </a:r>
            <a:r>
              <a:rPr lang="en-US" sz="1800" b="0" dirty="0" smtClean="0"/>
              <a:t> since the mechanism was shown to promote specific RNA interference (</a:t>
            </a:r>
            <a:r>
              <a:rPr lang="en-US" sz="1800" b="0" dirty="0" err="1" smtClean="0"/>
              <a:t>RNAi</a:t>
            </a:r>
            <a:r>
              <a:rPr lang="en-US" sz="1800" b="0" dirty="0" smtClean="0"/>
              <a:t>) in mammalian cells</a:t>
            </a:r>
            <a:endParaRPr lang="en-US" sz="1800" dirty="0" smtClean="0"/>
          </a:p>
          <a:p>
            <a:pPr algn="just">
              <a:lnSpc>
                <a:spcPct val="150000"/>
              </a:lnSpc>
            </a:pPr>
            <a:r>
              <a:rPr lang="en-US" sz="1800" b="0" dirty="0" smtClean="0"/>
              <a:t>Both </a:t>
            </a:r>
            <a:r>
              <a:rPr lang="en-US" sz="1800" dirty="0" err="1" smtClean="0"/>
              <a:t>siRNAs</a:t>
            </a:r>
            <a:r>
              <a:rPr lang="en-US" sz="1800" dirty="0" smtClean="0"/>
              <a:t> and </a:t>
            </a:r>
            <a:r>
              <a:rPr lang="en-US" sz="1800" dirty="0" err="1" smtClean="0"/>
              <a:t>miRNAs</a:t>
            </a:r>
            <a:r>
              <a:rPr lang="en-US" sz="1800" dirty="0" smtClean="0"/>
              <a:t> </a:t>
            </a:r>
            <a:r>
              <a:rPr lang="en-US" sz="1800" b="0" dirty="0" smtClean="0"/>
              <a:t>associate with </a:t>
            </a:r>
            <a:r>
              <a:rPr lang="en-US" sz="1800" dirty="0" smtClean="0"/>
              <a:t>Dicer</a:t>
            </a:r>
            <a:r>
              <a:rPr lang="en-US" sz="1800" b="0" dirty="0" smtClean="0"/>
              <a:t> and </a:t>
            </a:r>
            <a:r>
              <a:rPr lang="en-US" sz="1800" dirty="0" err="1" smtClean="0"/>
              <a:t>Argonaute</a:t>
            </a:r>
            <a:r>
              <a:rPr lang="en-US" sz="1800" b="0" dirty="0" smtClean="0"/>
              <a:t>, whereas some </a:t>
            </a:r>
            <a:r>
              <a:rPr lang="en-US" sz="1800" b="0" dirty="0" err="1" smtClean="0"/>
              <a:t>siRNAs</a:t>
            </a:r>
            <a:r>
              <a:rPr lang="en-US" sz="1800" b="0" dirty="0" smtClean="0"/>
              <a:t> and </a:t>
            </a:r>
            <a:r>
              <a:rPr lang="en-US" sz="1800" b="0" dirty="0" err="1" smtClean="0"/>
              <a:t>piRNAs</a:t>
            </a:r>
            <a:r>
              <a:rPr lang="en-US" sz="1800" b="0" dirty="0" smtClean="0"/>
              <a:t> share functions to suppress </a:t>
            </a:r>
            <a:r>
              <a:rPr lang="en-US" sz="1800" dirty="0" err="1" smtClean="0"/>
              <a:t>transposons</a:t>
            </a:r>
            <a:r>
              <a:rPr lang="en-US" sz="1800" b="0" dirty="0" smtClean="0"/>
              <a:t> as mentioned in later sections.</a:t>
            </a:r>
            <a:endParaRPr lang="en-US" sz="1800" dirty="0"/>
          </a:p>
        </p:txBody>
      </p:sp>
      <p:pic>
        <p:nvPicPr>
          <p:cNvPr id="11" name="Picture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6D45AE11-BFAD-4F6B-A0A1-50D45A26911A}"/>
              </a:ext>
            </a:extLst>
          </p:cNvPr>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57944" y="4933525"/>
            <a:ext cx="2869956" cy="1627305"/>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5D5CE935-6E27-417B-91E0-CB7F4907BBE2}"/>
              </a:ext>
            </a:extLst>
          </p:cNvPr>
          <p:cNvPicPr>
            <a:picLocks noChangeAspect="1"/>
          </p:cNvPicPr>
          <p:nvPr/>
        </p:nvPicPr>
        <p:blipFill rotWithShape="1">
          <a:blip r:embed="rId2"/>
          <a:srcRect l="1646" t="15289"/>
          <a:stretch/>
        </p:blipFill>
        <p:spPr>
          <a:xfrm>
            <a:off x="3703053" y="2032000"/>
            <a:ext cx="4383585" cy="2603501"/>
          </a:xfrm>
          <a:prstGeom prst="rect">
            <a:avLst/>
          </a:prstGeom>
        </p:spPr>
      </p:pic>
      <p:sp>
        <p:nvSpPr>
          <p:cNvPr id="5" name="TextBox 4">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4A1DE1F-29CF-4D49-86D9-E91A8137BE22}"/>
              </a:ext>
            </a:extLst>
          </p:cNvPr>
          <p:cNvSpPr txBox="1"/>
          <p:nvPr/>
        </p:nvSpPr>
        <p:spPr>
          <a:xfrm>
            <a:off x="780716" y="2572831"/>
            <a:ext cx="2978484" cy="1323439"/>
          </a:xfrm>
          <a:prstGeom prst="rect">
            <a:avLst/>
          </a:prstGeom>
          <a:solidFill>
            <a:schemeClr val="bg1"/>
          </a:solidFill>
        </p:spPr>
        <p:txBody>
          <a:bodyPr wrap="square">
            <a:spAutoFit/>
          </a:bodyPr>
          <a:lstStyle/>
          <a:p>
            <a:r>
              <a:rPr lang="en-US" sz="1600" b="1" i="0" dirty="0" smtClean="0">
                <a:solidFill>
                  <a:srgbClr val="202124"/>
                </a:solidFill>
                <a:effectLst/>
                <a:latin typeface="+mn-lt"/>
              </a:rPr>
              <a:t>Nobel </a:t>
            </a:r>
            <a:r>
              <a:rPr lang="en-US" sz="1600" b="1" i="0" dirty="0">
                <a:solidFill>
                  <a:srgbClr val="202124"/>
                </a:solidFill>
                <a:effectLst/>
                <a:latin typeface="+mn-lt"/>
              </a:rPr>
              <a:t>Prize</a:t>
            </a:r>
            <a:r>
              <a:rPr lang="en-US" sz="1600" b="0" i="0" dirty="0">
                <a:solidFill>
                  <a:srgbClr val="202124"/>
                </a:solidFill>
                <a:effectLst/>
                <a:latin typeface="+mn-lt"/>
              </a:rPr>
              <a:t> in </a:t>
            </a:r>
            <a:r>
              <a:rPr lang="en-US" sz="1600" b="0" i="0" dirty="0" smtClean="0">
                <a:solidFill>
                  <a:srgbClr val="202124"/>
                </a:solidFill>
                <a:effectLst/>
                <a:latin typeface="+mn-lt"/>
              </a:rPr>
              <a:t>Physiology</a:t>
            </a:r>
            <a:r>
              <a:rPr lang="en-US" sz="1600" b="0" dirty="0" smtClean="0">
                <a:solidFill>
                  <a:srgbClr val="202124"/>
                </a:solidFill>
                <a:latin typeface="+mn-lt"/>
              </a:rPr>
              <a:t>/</a:t>
            </a:r>
            <a:r>
              <a:rPr lang="en-US" sz="1600" b="0" i="0" dirty="0" smtClean="0">
                <a:solidFill>
                  <a:srgbClr val="202124"/>
                </a:solidFill>
                <a:effectLst/>
                <a:latin typeface="+mn-lt"/>
              </a:rPr>
              <a:t>Medicine</a:t>
            </a:r>
            <a:r>
              <a:rPr lang="en-US" sz="1600" b="0" i="0" dirty="0">
                <a:solidFill>
                  <a:srgbClr val="202124"/>
                </a:solidFill>
                <a:effectLst/>
                <a:latin typeface="+mn-lt"/>
              </a:rPr>
              <a:t> </a:t>
            </a:r>
            <a:r>
              <a:rPr lang="en-US" sz="1600" b="1" i="0" dirty="0" smtClean="0">
                <a:solidFill>
                  <a:srgbClr val="202124"/>
                </a:solidFill>
                <a:effectLst/>
                <a:latin typeface="+mn-lt"/>
              </a:rPr>
              <a:t>2006</a:t>
            </a:r>
          </a:p>
          <a:p>
            <a:r>
              <a:rPr lang="en-US" sz="1600" b="0" dirty="0" smtClean="0">
                <a:solidFill>
                  <a:srgbClr val="202124"/>
                </a:solidFill>
              </a:rPr>
              <a:t>"for their discovery of </a:t>
            </a:r>
            <a:r>
              <a:rPr lang="en-US" sz="1600" dirty="0" smtClean="0">
                <a:solidFill>
                  <a:srgbClr val="202124"/>
                </a:solidFill>
              </a:rPr>
              <a:t>RNA interference</a:t>
            </a:r>
            <a:r>
              <a:rPr lang="en-US" sz="1600" b="0" dirty="0" smtClean="0">
                <a:solidFill>
                  <a:srgbClr val="202124"/>
                </a:solidFill>
              </a:rPr>
              <a:t> - gene silencing by double-stranded RNA."</a:t>
            </a:r>
            <a:endParaRPr lang="en-US" sz="1600" dirty="0">
              <a:latin typeface="+mn-lt"/>
            </a:endParaRPr>
          </a:p>
        </p:txBody>
      </p:sp>
      <p:sp>
        <p:nvSpPr>
          <p:cNvPr id="8" name="TextBox 7">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9570364B-367A-484B-B9BB-83DB87977DE7}"/>
              </a:ext>
            </a:extLst>
          </p:cNvPr>
          <p:cNvSpPr txBox="1"/>
          <p:nvPr/>
        </p:nvSpPr>
        <p:spPr>
          <a:xfrm flipH="1">
            <a:off x="2349499" y="330200"/>
            <a:ext cx="4457698" cy="461665"/>
          </a:xfrm>
          <a:prstGeom prst="rect">
            <a:avLst/>
          </a:prstGeom>
          <a:noFill/>
        </p:spPr>
        <p:txBody>
          <a:bodyPr wrap="square" rtlCol="0">
            <a:spAutoFit/>
          </a:bodyPr>
          <a:lstStyle/>
          <a:p>
            <a:pPr algn="ctr"/>
            <a:r>
              <a:rPr lang="en-US" sz="2400" b="1" i="0" dirty="0">
                <a:solidFill>
                  <a:srgbClr val="202124"/>
                </a:solidFill>
                <a:effectLst/>
                <a:latin typeface="+mn-lt"/>
              </a:rPr>
              <a:t>Short hairpin </a:t>
            </a:r>
            <a:r>
              <a:rPr lang="en-US" sz="2400" b="1" i="0" dirty="0" smtClean="0">
                <a:solidFill>
                  <a:srgbClr val="202124"/>
                </a:solidFill>
                <a:effectLst/>
                <a:latin typeface="+mn-lt"/>
              </a:rPr>
              <a:t>RNA </a:t>
            </a:r>
            <a:r>
              <a:rPr lang="en-US" sz="2400" b="1" i="0" dirty="0">
                <a:solidFill>
                  <a:srgbClr val="202124"/>
                </a:solidFill>
                <a:effectLst/>
                <a:latin typeface="+mn-lt"/>
              </a:rPr>
              <a:t>(</a:t>
            </a:r>
            <a:r>
              <a:rPr lang="en-US" sz="2400" b="1" i="0" dirty="0" err="1" smtClean="0">
                <a:solidFill>
                  <a:srgbClr val="202124"/>
                </a:solidFill>
                <a:effectLst/>
                <a:latin typeface="+mn-lt"/>
              </a:rPr>
              <a:t>shRNA</a:t>
            </a:r>
            <a:r>
              <a:rPr lang="en-US" sz="2400" b="1" i="0" dirty="0" smtClean="0">
                <a:solidFill>
                  <a:srgbClr val="202124"/>
                </a:solidFill>
                <a:effectLst/>
                <a:latin typeface="+mn-lt"/>
              </a:rPr>
              <a:t>)</a:t>
            </a:r>
            <a:r>
              <a:rPr lang="en-US" sz="2400" b="1" i="0" dirty="0">
                <a:solidFill>
                  <a:srgbClr val="202124"/>
                </a:solidFill>
                <a:effectLst/>
                <a:latin typeface="+mn-lt"/>
              </a:rPr>
              <a:t> </a:t>
            </a:r>
            <a:endParaRPr lang="en-US" sz="2400" b="1" dirty="0">
              <a:latin typeface="+mn-lt"/>
            </a:endParaRPr>
          </a:p>
        </p:txBody>
      </p:sp>
      <p:sp>
        <p:nvSpPr>
          <p:cNvPr id="11" name="TextBox 10">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A5F951CB-E72E-47A7-B3A4-AF789BFA02EA}"/>
              </a:ext>
            </a:extLst>
          </p:cNvPr>
          <p:cNvSpPr txBox="1"/>
          <p:nvPr/>
        </p:nvSpPr>
        <p:spPr>
          <a:xfrm>
            <a:off x="546100" y="1118691"/>
            <a:ext cx="8303796" cy="1315745"/>
          </a:xfrm>
          <a:prstGeom prst="rect">
            <a:avLst/>
          </a:prstGeom>
          <a:noFill/>
        </p:spPr>
        <p:txBody>
          <a:bodyPr wrap="square">
            <a:spAutoFit/>
          </a:bodyPr>
          <a:lstStyle/>
          <a:p>
            <a:pPr algn="just">
              <a:lnSpc>
                <a:spcPct val="150000"/>
              </a:lnSpc>
            </a:pPr>
            <a:r>
              <a:rPr lang="en-US" sz="1800" b="0" dirty="0" smtClean="0">
                <a:latin typeface="+mn-lt"/>
              </a:rPr>
              <a:t>It is a</a:t>
            </a:r>
            <a:r>
              <a:rPr lang="en-US" sz="1800" b="0" i="0" dirty="0" smtClean="0">
                <a:effectLst/>
                <a:latin typeface="+mn-lt"/>
              </a:rPr>
              <a:t>n </a:t>
            </a:r>
            <a:r>
              <a:rPr lang="en-US" sz="1800" b="0" i="0" dirty="0">
                <a:effectLst/>
                <a:latin typeface="+mn-lt"/>
              </a:rPr>
              <a:t>artificial </a:t>
            </a:r>
            <a:r>
              <a:rPr lang="en-US" sz="1800" dirty="0">
                <a:latin typeface="+mn-lt"/>
              </a:rPr>
              <a:t>RNA</a:t>
            </a:r>
            <a:r>
              <a:rPr lang="en-US" sz="1800" b="0" i="0" dirty="0">
                <a:effectLst/>
                <a:latin typeface="+mn-lt"/>
              </a:rPr>
              <a:t> molecule with a tight hairpin turn.</a:t>
            </a:r>
            <a:r>
              <a:rPr lang="en-US" sz="1800" b="0" i="0" dirty="0" smtClean="0">
                <a:effectLst/>
                <a:latin typeface="+mn-lt"/>
              </a:rPr>
              <a:t> </a:t>
            </a:r>
          </a:p>
          <a:p>
            <a:pPr algn="just">
              <a:lnSpc>
                <a:spcPct val="150000"/>
              </a:lnSpc>
            </a:pPr>
            <a:r>
              <a:rPr lang="en-US" sz="1800" b="0" i="0" dirty="0" smtClean="0">
                <a:effectLst/>
                <a:latin typeface="+mn-lt"/>
              </a:rPr>
              <a:t>It  </a:t>
            </a:r>
            <a:r>
              <a:rPr lang="en-US" sz="1800" b="0" i="0" dirty="0">
                <a:effectLst/>
                <a:latin typeface="+mn-lt"/>
              </a:rPr>
              <a:t>can be used to silence target gene expression via </a:t>
            </a:r>
            <a:r>
              <a:rPr lang="en-US" sz="1800" dirty="0">
                <a:latin typeface="+mn-lt"/>
              </a:rPr>
              <a:t>RNA interference</a:t>
            </a:r>
            <a:r>
              <a:rPr lang="en-US" sz="1800" b="0" i="0" dirty="0">
                <a:effectLst/>
                <a:latin typeface="+mn-lt"/>
              </a:rPr>
              <a:t> (RNAi).</a:t>
            </a:r>
            <a:endParaRPr lang="en-US" sz="1800" b="0" i="0" dirty="0" smtClean="0">
              <a:effectLst/>
              <a:latin typeface="+mn-lt"/>
            </a:endParaRPr>
          </a:p>
          <a:p>
            <a:pPr algn="just">
              <a:lnSpc>
                <a:spcPct val="150000"/>
              </a:lnSpc>
            </a:pPr>
            <a:endParaRPr lang="en-US" sz="1800" dirty="0">
              <a:latin typeface="+mn-lt"/>
            </a:endParaRPr>
          </a:p>
        </p:txBody>
      </p:sp>
      <p:sp>
        <p:nvSpPr>
          <p:cNvPr id="9" name="TextBox 8"/>
          <p:cNvSpPr txBox="1"/>
          <p:nvPr/>
        </p:nvSpPr>
        <p:spPr>
          <a:xfrm>
            <a:off x="3727450" y="4222750"/>
            <a:ext cx="1530086" cy="338554"/>
          </a:xfrm>
          <a:prstGeom prst="rect">
            <a:avLst/>
          </a:prstGeom>
          <a:solidFill>
            <a:srgbClr val="FFFFFF"/>
          </a:solidFill>
        </p:spPr>
        <p:txBody>
          <a:bodyPr wrap="none" rtlCol="0">
            <a:spAutoFit/>
          </a:bodyPr>
          <a:lstStyle/>
          <a:p>
            <a:r>
              <a:rPr lang="en-US" sz="1600" b="0" dirty="0" smtClean="0">
                <a:solidFill>
                  <a:srgbClr val="202124"/>
                </a:solidFill>
              </a:rPr>
              <a:t>Andrew Z. Fire </a:t>
            </a:r>
            <a:endParaRPr lang="en-US" sz="1600" dirty="0"/>
          </a:p>
        </p:txBody>
      </p:sp>
      <p:sp>
        <p:nvSpPr>
          <p:cNvPr id="10" name="TextBox 9"/>
          <p:cNvSpPr txBox="1"/>
          <p:nvPr/>
        </p:nvSpPr>
        <p:spPr>
          <a:xfrm>
            <a:off x="5321300" y="4222750"/>
            <a:ext cx="1484501" cy="338554"/>
          </a:xfrm>
          <a:prstGeom prst="rect">
            <a:avLst/>
          </a:prstGeom>
          <a:solidFill>
            <a:srgbClr val="FFFFFF"/>
          </a:solidFill>
        </p:spPr>
        <p:txBody>
          <a:bodyPr wrap="none" rtlCol="0">
            <a:spAutoFit/>
          </a:bodyPr>
          <a:lstStyle/>
          <a:p>
            <a:r>
              <a:rPr lang="en-US" sz="1600" b="0" dirty="0" smtClean="0">
                <a:solidFill>
                  <a:srgbClr val="202124"/>
                </a:solidFill>
              </a:rPr>
              <a:t>Craig C. Mello </a:t>
            </a:r>
            <a:endParaRPr lang="en-US" sz="1600" b="0" dirty="0"/>
          </a:p>
        </p:txBody>
      </p:sp>
      <p:sp>
        <p:nvSpPr>
          <p:cNvPr id="12" name="TextBox 11"/>
          <p:cNvSpPr txBox="1"/>
          <p:nvPr/>
        </p:nvSpPr>
        <p:spPr>
          <a:xfrm>
            <a:off x="355601" y="4660900"/>
            <a:ext cx="8610600" cy="1731243"/>
          </a:xfrm>
          <a:prstGeom prst="rect">
            <a:avLst/>
          </a:prstGeom>
          <a:noFill/>
        </p:spPr>
        <p:txBody>
          <a:bodyPr wrap="square" rtlCol="0">
            <a:spAutoFit/>
          </a:bodyPr>
          <a:lstStyle/>
          <a:p>
            <a:pPr>
              <a:lnSpc>
                <a:spcPct val="150000"/>
              </a:lnSpc>
            </a:pPr>
            <a:r>
              <a:rPr lang="en-US" sz="1800" b="0" dirty="0" smtClean="0"/>
              <a:t>The </a:t>
            </a:r>
            <a:r>
              <a:rPr lang="en-US" sz="1800" b="0" dirty="0" err="1" smtClean="0"/>
              <a:t>shRNA</a:t>
            </a:r>
            <a:r>
              <a:rPr lang="en-US" sz="1800" b="0" dirty="0" smtClean="0"/>
              <a:t> sequences usually encoded in a DNA vector that can be introduced into cells via plasmid </a:t>
            </a:r>
            <a:r>
              <a:rPr lang="en-US" sz="1800" b="0" dirty="0" err="1" smtClean="0"/>
              <a:t>transfection</a:t>
            </a:r>
            <a:r>
              <a:rPr lang="en-US" sz="1800" b="0" dirty="0" smtClean="0"/>
              <a:t> or viral transduction. </a:t>
            </a:r>
            <a:r>
              <a:rPr lang="en-US" sz="1800" b="0" dirty="0" err="1" smtClean="0"/>
              <a:t>shRNA</a:t>
            </a:r>
            <a:r>
              <a:rPr lang="en-US" sz="1800" b="0" dirty="0" smtClean="0"/>
              <a:t> molecules can be divided into two main categories based on their designs: simple stem-loop and </a:t>
            </a:r>
            <a:r>
              <a:rPr lang="en-US" sz="1800" b="0" dirty="0" err="1" smtClean="0"/>
              <a:t>microRNA</a:t>
            </a:r>
            <a:r>
              <a:rPr lang="en-US" sz="1800" b="0" dirty="0" smtClean="0"/>
              <a:t>-adapted </a:t>
            </a:r>
            <a:r>
              <a:rPr lang="en-US" sz="1800" b="0" dirty="0" err="1" smtClean="0"/>
              <a:t>shRNA</a:t>
            </a:r>
            <a:r>
              <a:rPr lang="en-US" sz="1800" b="0" dirty="0" smtClean="0"/>
              <a:t>.</a:t>
            </a:r>
            <a:endParaRPr lang="en-US" sz="1800" dirty="0" smtClean="0"/>
          </a:p>
        </p:txBody>
      </p:sp>
      <p:sp>
        <p:nvSpPr>
          <p:cNvPr id="13" name="TextBox 1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4" name="Straight Connector 1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87615519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6" name="Picture 5"/>
          <p:cNvPicPr>
            <a:picLocks noChangeAspect="1"/>
          </p:cNvPicPr>
          <p:nvPr/>
        </p:nvPicPr>
        <p:blipFill>
          <a:blip r:embed="rId2"/>
          <a:stretch>
            <a:fillRect/>
          </a:stretch>
        </p:blipFill>
        <p:spPr>
          <a:xfrm>
            <a:off x="323850" y="1492250"/>
            <a:ext cx="8496300" cy="3873500"/>
          </a:xfrm>
          <a:prstGeom prst="rect">
            <a:avLst/>
          </a:prstGeom>
        </p:spPr>
      </p:pic>
      <p:sp>
        <p:nvSpPr>
          <p:cNvPr id="7" name="TextBox 6">
            <a:extLst>
              <a:ext uri="{FF2B5EF4-FFF2-40B4-BE49-F238E27FC236}">
                <a16:creationId xmlns:mc="http://schemas.openxmlformats.org/markup-compatibility/2006" xmlns:mv="urn:schemas-microsoft-com:mac:vml" xmlns:a16="http://schemas.microsoft.com/office/drawing/2014/main" xmlns:p="http://schemas.openxmlformats.org/presentationml/2006/main" xmlns:r="http://schemas.openxmlformats.org/officeDocument/2006/relationships" xmlns:a="http://schemas.openxmlformats.org/drawingml/2006/main" xmlns="" id="{79530940-1AA6-47AB-815B-B53B7EC26131}"/>
              </a:ext>
            </a:extLst>
          </p:cNvPr>
          <p:cNvSpPr txBox="1"/>
          <p:nvPr/>
        </p:nvSpPr>
        <p:spPr>
          <a:xfrm>
            <a:off x="2113182" y="550875"/>
            <a:ext cx="5011518" cy="461665"/>
          </a:xfrm>
          <a:prstGeom prst="rect">
            <a:avLst/>
          </a:prstGeom>
          <a:noFill/>
        </p:spPr>
        <p:txBody>
          <a:bodyPr wrap="square">
            <a:spAutoFit/>
          </a:bodyPr>
          <a:lstStyle/>
          <a:p>
            <a:r>
              <a:rPr lang="en-US" sz="2400" dirty="0" smtClean="0"/>
              <a:t>RNA Therapies and Diagnostics</a:t>
            </a:r>
            <a:endParaRPr lang="el-GR" sz="2400"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8"/>
          <p:cNvSpPr>
            <a:spLocks noChangeArrowheads="1"/>
          </p:cNvSpPr>
          <p:nvPr/>
        </p:nvSpPr>
        <p:spPr bwMode="auto">
          <a:xfrm>
            <a:off x="762000" y="2832100"/>
            <a:ext cx="6877050" cy="366712"/>
          </a:xfrm>
          <a:prstGeom prst="rect">
            <a:avLst/>
          </a:prstGeom>
          <a:noFill/>
          <a:ln w="9525">
            <a:noFill/>
            <a:miter lim="800000"/>
            <a:headEnd/>
            <a:tailEnd/>
          </a:ln>
        </p:spPr>
        <p:txBody>
          <a:bodyPr wrap="none">
            <a:spAutoFit/>
          </a:bodyPr>
          <a:lstStyle/>
          <a:p>
            <a:r>
              <a:rPr lang="en-US"/>
              <a:t>http://www.youtube.com/watch?v=gZZyxVP02UU&amp;feature=related</a:t>
            </a:r>
          </a:p>
        </p:txBody>
      </p:sp>
      <p:sp>
        <p:nvSpPr>
          <p:cNvPr id="3" name="Rectangle 9"/>
          <p:cNvSpPr>
            <a:spLocks noChangeArrowheads="1"/>
          </p:cNvSpPr>
          <p:nvPr/>
        </p:nvSpPr>
        <p:spPr bwMode="auto">
          <a:xfrm>
            <a:off x="781050" y="2438400"/>
            <a:ext cx="6813550" cy="366712"/>
          </a:xfrm>
          <a:prstGeom prst="rect">
            <a:avLst/>
          </a:prstGeom>
          <a:noFill/>
          <a:ln w="9525">
            <a:noFill/>
            <a:miter lim="800000"/>
            <a:headEnd/>
            <a:tailEnd/>
          </a:ln>
        </p:spPr>
        <p:txBody>
          <a:bodyPr wrap="none">
            <a:spAutoFit/>
          </a:bodyPr>
          <a:lstStyle/>
          <a:p>
            <a:r>
              <a:rPr lang="en-US" dirty="0"/>
              <a:t>http://</a:t>
            </a:r>
            <a:r>
              <a:rPr lang="en-US" dirty="0" err="1"/>
              <a:t>www.youtube.com/watch?v</a:t>
            </a:r>
            <a:r>
              <a:rPr lang="en-US" dirty="0"/>
              <a:t>=</a:t>
            </a:r>
            <a:r>
              <a:rPr lang="en-US" dirty="0" err="1"/>
              <a:t>AfXmDAqgFIg&amp;feature</a:t>
            </a:r>
            <a:r>
              <a:rPr lang="en-US" dirty="0"/>
              <a:t>=related</a:t>
            </a: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92100" y="15192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4400" b="0" kern="0" dirty="0" smtClean="0">
                <a:solidFill>
                  <a:schemeClr val="tx2"/>
                </a:solidFill>
                <a:latin typeface="+mj-lt"/>
                <a:ea typeface="+mj-ea"/>
                <a:cs typeface="+mj-cs"/>
              </a:rPr>
              <a:t>THE </a:t>
            </a:r>
            <a:r>
              <a:rPr lang="en-GB" sz="4400" b="0" kern="0" noProof="0" dirty="0" smtClean="0">
                <a:solidFill>
                  <a:schemeClr val="tx2"/>
                </a:solidFill>
                <a:latin typeface="+mj-lt"/>
                <a:ea typeface="+mj-ea"/>
                <a:cs typeface="+mj-cs"/>
              </a:rPr>
              <a:t>CELL</a:t>
            </a:r>
            <a:endParaRPr kumimoji="0" lang="el-GR" sz="44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152400" y="1295400"/>
            <a:ext cx="6172200" cy="762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a:lnSpc>
                <a:spcPct val="150000"/>
              </a:lnSpc>
              <a:spcBef>
                <a:spcPct val="20000"/>
              </a:spcBef>
              <a:defRPr/>
            </a:pPr>
            <a:r>
              <a:rPr lang="en-US" sz="1800" b="0" dirty="0" smtClean="0"/>
              <a:t>Robert Hooke, in the mid-1600s, observing cork bark, saw formations that simulated empty boxes and </a:t>
            </a:r>
            <a:r>
              <a:rPr lang="en-GB" sz="1800" b="0" dirty="0" smtClean="0"/>
              <a:t>introduced</a:t>
            </a:r>
            <a:r>
              <a:rPr lang="en-US" sz="1800" b="0" dirty="0" smtClean="0"/>
              <a:t> the term "cell."</a:t>
            </a:r>
            <a:endParaRPr kumimoji="0" lang="en-US" sz="1800" b="0" i="0" u="none" strike="noStrike" kern="0" cap="none" spc="0" normalizeH="0" baseline="0" noProof="0" dirty="0">
              <a:ln>
                <a:noFill/>
              </a:ln>
              <a:effectLst/>
              <a:uLnTx/>
              <a:uFillTx/>
              <a:latin typeface="+mn-lt"/>
              <a:ea typeface="+mn-ea"/>
              <a:cs typeface="+mn-cs"/>
            </a:endParaRPr>
          </a:p>
        </p:txBody>
      </p:sp>
      <p:pic>
        <p:nvPicPr>
          <p:cNvPr id="3" name="Picture 7" descr="figure 5-1b"/>
          <p:cNvPicPr>
            <a:picLocks noChangeAspect="1" noChangeArrowheads="1"/>
          </p:cNvPicPr>
          <p:nvPr/>
        </p:nvPicPr>
        <p:blipFill>
          <a:blip r:embed="rId2"/>
          <a:srcRect/>
          <a:stretch>
            <a:fillRect/>
          </a:stretch>
        </p:blipFill>
        <p:spPr bwMode="auto">
          <a:xfrm>
            <a:off x="6400800" y="1295400"/>
            <a:ext cx="2265405" cy="1524000"/>
          </a:xfrm>
          <a:prstGeom prst="rect">
            <a:avLst/>
          </a:prstGeom>
          <a:noFill/>
        </p:spPr>
      </p:pic>
      <p:sp>
        <p:nvSpPr>
          <p:cNvPr id="4" name="Rectangle 3"/>
          <p:cNvSpPr/>
          <p:nvPr/>
        </p:nvSpPr>
        <p:spPr>
          <a:xfrm>
            <a:off x="533400" y="3568258"/>
            <a:ext cx="8458200" cy="2146742"/>
          </a:xfrm>
          <a:prstGeom prst="rect">
            <a:avLst/>
          </a:prstGeom>
        </p:spPr>
        <p:txBody>
          <a:bodyPr wrap="square">
            <a:spAutoFit/>
          </a:bodyPr>
          <a:lstStyle/>
          <a:p>
            <a:pPr>
              <a:lnSpc>
                <a:spcPct val="150000"/>
              </a:lnSpc>
              <a:buFontTx/>
              <a:buNone/>
            </a:pPr>
            <a:r>
              <a:rPr lang="en-US" sz="1800" b="0" dirty="0" smtClean="0"/>
              <a:t>All living beings are composed of cells.</a:t>
            </a:r>
          </a:p>
          <a:p>
            <a:pPr>
              <a:lnSpc>
                <a:spcPct val="150000"/>
              </a:lnSpc>
              <a:buFontTx/>
              <a:buNone/>
            </a:pPr>
            <a:endParaRPr lang="en-US" sz="1800" b="0" dirty="0" smtClean="0"/>
          </a:p>
          <a:p>
            <a:pPr>
              <a:lnSpc>
                <a:spcPct val="150000"/>
              </a:lnSpc>
              <a:buFontTx/>
              <a:buNone/>
            </a:pPr>
            <a:r>
              <a:rPr lang="en-US" sz="1800" b="0" dirty="0" smtClean="0"/>
              <a:t>The smallest structural and functional unit of life of all organisms is the cell.</a:t>
            </a:r>
          </a:p>
          <a:p>
            <a:pPr>
              <a:lnSpc>
                <a:spcPct val="150000"/>
              </a:lnSpc>
              <a:buFontTx/>
              <a:buNone/>
            </a:pPr>
            <a:endParaRPr lang="en-US" sz="1800" b="0" dirty="0" smtClean="0"/>
          </a:p>
          <a:p>
            <a:pPr>
              <a:lnSpc>
                <a:spcPct val="150000"/>
              </a:lnSpc>
              <a:buFontTx/>
              <a:buNone/>
            </a:pPr>
            <a:r>
              <a:rPr lang="en-US" sz="1800" b="0" dirty="0" smtClean="0"/>
              <a:t>All cells are derived from pre-existing cells.</a:t>
            </a:r>
            <a:endParaRPr lang="en-US" sz="1800" b="0" dirty="0"/>
          </a:p>
        </p:txBody>
      </p:sp>
      <p:sp>
        <p:nvSpPr>
          <p:cNvPr id="5" name="Text Box 5"/>
          <p:cNvSpPr txBox="1">
            <a:spLocks noChangeArrowheads="1"/>
          </p:cNvSpPr>
          <p:nvPr/>
        </p:nvSpPr>
        <p:spPr bwMode="auto">
          <a:xfrm>
            <a:off x="1944018" y="381000"/>
            <a:ext cx="4788490" cy="461665"/>
          </a:xfrm>
          <a:prstGeom prst="rect">
            <a:avLst/>
          </a:prstGeom>
          <a:noFill/>
          <a:ln w="9525">
            <a:noFill/>
            <a:miter lim="800000"/>
            <a:headEnd/>
            <a:tailEnd/>
          </a:ln>
        </p:spPr>
        <p:txBody>
          <a:bodyPr wrap="none">
            <a:spAutoFit/>
          </a:bodyPr>
          <a:lstStyle/>
          <a:p>
            <a:r>
              <a:rPr lang="en-GB" sz="2400" dirty="0" smtClean="0"/>
              <a:t>PRINCIPLES OF CELL THEORY</a:t>
            </a:r>
            <a:endParaRPr lang="el-GR" sz="2400" b="1" dirty="0"/>
          </a:p>
        </p:txBody>
      </p:sp>
      <p:sp>
        <p:nvSpPr>
          <p:cNvPr id="6" name="Rectangle 5"/>
          <p:cNvSpPr/>
          <p:nvPr/>
        </p:nvSpPr>
        <p:spPr bwMode="auto">
          <a:xfrm>
            <a:off x="381000" y="3276600"/>
            <a:ext cx="8382000" cy="2819400"/>
          </a:xfrm>
          <a:prstGeom prst="rect">
            <a:avLst/>
          </a:prstGeom>
          <a:noFill/>
          <a:ln w="38100" cap="flat" cmpd="sng" algn="ctr">
            <a:solidFill>
              <a:srgbClr val="D7136B">
                <a:alpha val="45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p:nvPr/>
        </p:nvGrpSpPr>
        <p:grpSpPr>
          <a:xfrm>
            <a:off x="228599" y="1066800"/>
            <a:ext cx="8763001" cy="5486400"/>
            <a:chOff x="530225" y="1622425"/>
            <a:chExt cx="8080375" cy="4264025"/>
          </a:xfrm>
        </p:grpSpPr>
        <p:pic>
          <p:nvPicPr>
            <p:cNvPr id="4" name="Picture 7" descr="mad2543X_04_02"/>
            <p:cNvPicPr>
              <a:picLocks noChangeAspect="1" noChangeArrowheads="1"/>
            </p:cNvPicPr>
            <p:nvPr/>
          </p:nvPicPr>
          <p:blipFill>
            <a:blip r:embed="rId2"/>
            <a:srcRect/>
            <a:stretch>
              <a:fillRect/>
            </a:stretch>
          </p:blipFill>
          <p:spPr bwMode="auto">
            <a:xfrm>
              <a:off x="530225" y="1955800"/>
              <a:ext cx="8080375" cy="3930650"/>
            </a:xfrm>
            <a:prstGeom prst="rect">
              <a:avLst/>
            </a:prstGeom>
            <a:noFill/>
            <a:ln w="9525">
              <a:noFill/>
              <a:miter lim="800000"/>
              <a:headEnd/>
              <a:tailEnd/>
            </a:ln>
          </p:spPr>
        </p:pic>
        <p:sp>
          <p:nvSpPr>
            <p:cNvPr id="5" name="Line 11"/>
            <p:cNvSpPr>
              <a:spLocks noChangeShapeType="1"/>
            </p:cNvSpPr>
            <p:nvPr/>
          </p:nvSpPr>
          <p:spPr bwMode="auto">
            <a:xfrm flipV="1">
              <a:off x="5578475" y="2138363"/>
              <a:ext cx="1588" cy="1446212"/>
            </a:xfrm>
            <a:prstGeom prst="line">
              <a:avLst/>
            </a:prstGeom>
            <a:noFill/>
            <a:ln w="6350">
              <a:solidFill>
                <a:srgbClr val="000000"/>
              </a:solidFill>
              <a:round/>
              <a:headEnd/>
              <a:tailEnd/>
            </a:ln>
          </p:spPr>
          <p:txBody>
            <a:bodyPr>
              <a:prstTxWarp prst="textNoShape">
                <a:avLst/>
              </a:prstTxWarp>
            </a:bodyPr>
            <a:lstStyle/>
            <a:p>
              <a:endParaRPr lang="en-US"/>
            </a:p>
          </p:txBody>
        </p:sp>
        <p:sp>
          <p:nvSpPr>
            <p:cNvPr id="6" name="Line 12"/>
            <p:cNvSpPr>
              <a:spLocks noChangeShapeType="1"/>
            </p:cNvSpPr>
            <p:nvPr/>
          </p:nvSpPr>
          <p:spPr bwMode="auto">
            <a:xfrm>
              <a:off x="7432675" y="1968500"/>
              <a:ext cx="1588"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7" name="Line 13"/>
            <p:cNvSpPr>
              <a:spLocks noChangeShapeType="1"/>
            </p:cNvSpPr>
            <p:nvPr/>
          </p:nvSpPr>
          <p:spPr bwMode="auto">
            <a:xfrm>
              <a:off x="7794625" y="1968500"/>
              <a:ext cx="1588" cy="74613"/>
            </a:xfrm>
            <a:prstGeom prst="line">
              <a:avLst/>
            </a:prstGeom>
            <a:noFill/>
            <a:ln w="6350">
              <a:solidFill>
                <a:srgbClr val="000000"/>
              </a:solidFill>
              <a:round/>
              <a:headEnd/>
              <a:tailEnd/>
            </a:ln>
          </p:spPr>
          <p:txBody>
            <a:bodyPr>
              <a:prstTxWarp prst="textNoShape">
                <a:avLst/>
              </a:prstTxWarp>
            </a:bodyPr>
            <a:lstStyle/>
            <a:p>
              <a:endParaRPr lang="en-US"/>
            </a:p>
          </p:txBody>
        </p:sp>
        <p:sp>
          <p:nvSpPr>
            <p:cNvPr id="8" name="Line 14"/>
            <p:cNvSpPr>
              <a:spLocks noChangeShapeType="1"/>
            </p:cNvSpPr>
            <p:nvPr/>
          </p:nvSpPr>
          <p:spPr bwMode="auto">
            <a:xfrm>
              <a:off x="6996113"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9" name="Line 15"/>
            <p:cNvSpPr>
              <a:spLocks noChangeShapeType="1"/>
            </p:cNvSpPr>
            <p:nvPr/>
          </p:nvSpPr>
          <p:spPr bwMode="auto">
            <a:xfrm>
              <a:off x="6646863"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0" name="Line 16"/>
            <p:cNvSpPr>
              <a:spLocks noChangeShapeType="1"/>
            </p:cNvSpPr>
            <p:nvPr/>
          </p:nvSpPr>
          <p:spPr bwMode="auto">
            <a:xfrm>
              <a:off x="5692775" y="1968500"/>
              <a:ext cx="1588"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1" name="Line 17"/>
            <p:cNvSpPr>
              <a:spLocks noChangeShapeType="1"/>
            </p:cNvSpPr>
            <p:nvPr/>
          </p:nvSpPr>
          <p:spPr bwMode="auto">
            <a:xfrm>
              <a:off x="4975225" y="1968500"/>
              <a:ext cx="1588"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2" name="Line 18"/>
            <p:cNvSpPr>
              <a:spLocks noChangeShapeType="1"/>
            </p:cNvSpPr>
            <p:nvPr/>
          </p:nvSpPr>
          <p:spPr bwMode="auto">
            <a:xfrm>
              <a:off x="4551363"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3" name="Line 19"/>
            <p:cNvSpPr>
              <a:spLocks noChangeShapeType="1"/>
            </p:cNvSpPr>
            <p:nvPr/>
          </p:nvSpPr>
          <p:spPr bwMode="auto">
            <a:xfrm>
              <a:off x="4084638"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4" name="Line 20"/>
            <p:cNvSpPr>
              <a:spLocks noChangeShapeType="1"/>
            </p:cNvSpPr>
            <p:nvPr/>
          </p:nvSpPr>
          <p:spPr bwMode="auto">
            <a:xfrm>
              <a:off x="3544888"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5" name="Line 21"/>
            <p:cNvSpPr>
              <a:spLocks noChangeShapeType="1"/>
            </p:cNvSpPr>
            <p:nvPr/>
          </p:nvSpPr>
          <p:spPr bwMode="auto">
            <a:xfrm>
              <a:off x="3003550" y="1968500"/>
              <a:ext cx="1588"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6" name="Line 22"/>
            <p:cNvSpPr>
              <a:spLocks noChangeShapeType="1"/>
            </p:cNvSpPr>
            <p:nvPr/>
          </p:nvSpPr>
          <p:spPr bwMode="auto">
            <a:xfrm>
              <a:off x="2443163"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7" name="Line 23"/>
            <p:cNvSpPr>
              <a:spLocks noChangeShapeType="1"/>
            </p:cNvSpPr>
            <p:nvPr/>
          </p:nvSpPr>
          <p:spPr bwMode="auto">
            <a:xfrm>
              <a:off x="1903413"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8" name="Line 24"/>
            <p:cNvSpPr>
              <a:spLocks noChangeShapeType="1"/>
            </p:cNvSpPr>
            <p:nvPr/>
          </p:nvSpPr>
          <p:spPr bwMode="auto">
            <a:xfrm>
              <a:off x="1296988" y="1968500"/>
              <a:ext cx="1587"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9" name="Line 25"/>
            <p:cNvSpPr>
              <a:spLocks noChangeShapeType="1"/>
            </p:cNvSpPr>
            <p:nvPr/>
          </p:nvSpPr>
          <p:spPr bwMode="auto">
            <a:xfrm>
              <a:off x="790575" y="1968500"/>
              <a:ext cx="1588" cy="77788"/>
            </a:xfrm>
            <a:prstGeom prst="line">
              <a:avLst/>
            </a:prstGeom>
            <a:noFill/>
            <a:ln w="6350">
              <a:solidFill>
                <a:srgbClr val="000000"/>
              </a:solidFill>
              <a:round/>
              <a:headEnd/>
              <a:tailEnd/>
            </a:ln>
          </p:spPr>
          <p:txBody>
            <a:bodyPr>
              <a:prstTxWarp prst="textNoShape">
                <a:avLst/>
              </a:prstTxWarp>
            </a:bodyPr>
            <a:lstStyle/>
            <a:p>
              <a:endParaRPr lang="en-US"/>
            </a:p>
          </p:txBody>
        </p:sp>
        <p:sp>
          <p:nvSpPr>
            <p:cNvPr id="20" name="Line 26"/>
            <p:cNvSpPr>
              <a:spLocks noChangeShapeType="1"/>
            </p:cNvSpPr>
            <p:nvPr/>
          </p:nvSpPr>
          <p:spPr bwMode="auto">
            <a:xfrm flipV="1">
              <a:off x="3003550" y="2132013"/>
              <a:ext cx="1588" cy="727075"/>
            </a:xfrm>
            <a:prstGeom prst="line">
              <a:avLst/>
            </a:prstGeom>
            <a:noFill/>
            <a:ln w="6350">
              <a:solidFill>
                <a:srgbClr val="000000"/>
              </a:solidFill>
              <a:round/>
              <a:headEnd/>
              <a:tailEnd/>
            </a:ln>
          </p:spPr>
          <p:txBody>
            <a:bodyPr>
              <a:prstTxWarp prst="textNoShape">
                <a:avLst/>
              </a:prstTxWarp>
            </a:bodyPr>
            <a:lstStyle/>
            <a:p>
              <a:endParaRPr lang="en-US"/>
            </a:p>
          </p:txBody>
        </p:sp>
        <p:sp>
          <p:nvSpPr>
            <p:cNvPr id="21" name="Line 27"/>
            <p:cNvSpPr>
              <a:spLocks noChangeShapeType="1"/>
            </p:cNvSpPr>
            <p:nvPr/>
          </p:nvSpPr>
          <p:spPr bwMode="auto">
            <a:xfrm flipV="1">
              <a:off x="4233863" y="2132013"/>
              <a:ext cx="1587" cy="1470025"/>
            </a:xfrm>
            <a:prstGeom prst="line">
              <a:avLst/>
            </a:prstGeom>
            <a:noFill/>
            <a:ln w="6350">
              <a:solidFill>
                <a:srgbClr val="000000"/>
              </a:solidFill>
              <a:round/>
              <a:headEnd/>
              <a:tailEnd/>
            </a:ln>
          </p:spPr>
          <p:txBody>
            <a:bodyPr>
              <a:prstTxWarp prst="textNoShape">
                <a:avLst/>
              </a:prstTxWarp>
            </a:bodyPr>
            <a:lstStyle/>
            <a:p>
              <a:endParaRPr lang="en-US"/>
            </a:p>
          </p:txBody>
        </p:sp>
        <p:sp>
          <p:nvSpPr>
            <p:cNvPr id="22" name="Line 28"/>
            <p:cNvSpPr>
              <a:spLocks noChangeShapeType="1"/>
            </p:cNvSpPr>
            <p:nvPr/>
          </p:nvSpPr>
          <p:spPr bwMode="auto">
            <a:xfrm flipV="1">
              <a:off x="4605338" y="2132013"/>
              <a:ext cx="1587" cy="984250"/>
            </a:xfrm>
            <a:prstGeom prst="line">
              <a:avLst/>
            </a:prstGeom>
            <a:noFill/>
            <a:ln w="6350">
              <a:solidFill>
                <a:srgbClr val="000000"/>
              </a:solidFill>
              <a:round/>
              <a:headEnd/>
              <a:tailEnd/>
            </a:ln>
          </p:spPr>
          <p:txBody>
            <a:bodyPr>
              <a:prstTxWarp prst="textNoShape">
                <a:avLst/>
              </a:prstTxWarp>
            </a:bodyPr>
            <a:lstStyle/>
            <a:p>
              <a:endParaRPr lang="en-US"/>
            </a:p>
          </p:txBody>
        </p:sp>
        <p:sp>
          <p:nvSpPr>
            <p:cNvPr id="23" name="Line 29"/>
            <p:cNvSpPr>
              <a:spLocks noChangeShapeType="1"/>
            </p:cNvSpPr>
            <p:nvPr/>
          </p:nvSpPr>
          <p:spPr bwMode="auto">
            <a:xfrm flipV="1">
              <a:off x="4972050" y="2132013"/>
              <a:ext cx="1588" cy="1704975"/>
            </a:xfrm>
            <a:prstGeom prst="line">
              <a:avLst/>
            </a:prstGeom>
            <a:noFill/>
            <a:ln w="6350">
              <a:solidFill>
                <a:srgbClr val="000000"/>
              </a:solidFill>
              <a:round/>
              <a:headEnd/>
              <a:tailEnd/>
            </a:ln>
          </p:spPr>
          <p:txBody>
            <a:bodyPr>
              <a:prstTxWarp prst="textNoShape">
                <a:avLst/>
              </a:prstTxWarp>
            </a:bodyPr>
            <a:lstStyle/>
            <a:p>
              <a:endParaRPr lang="en-US"/>
            </a:p>
          </p:txBody>
        </p:sp>
        <p:sp>
          <p:nvSpPr>
            <p:cNvPr id="24" name="Line 30"/>
            <p:cNvSpPr>
              <a:spLocks noChangeShapeType="1"/>
            </p:cNvSpPr>
            <p:nvPr/>
          </p:nvSpPr>
          <p:spPr bwMode="auto">
            <a:xfrm flipV="1">
              <a:off x="5326063" y="2132013"/>
              <a:ext cx="1587" cy="763587"/>
            </a:xfrm>
            <a:prstGeom prst="line">
              <a:avLst/>
            </a:prstGeom>
            <a:noFill/>
            <a:ln w="6350">
              <a:solidFill>
                <a:srgbClr val="000000"/>
              </a:solidFill>
              <a:round/>
              <a:headEnd/>
              <a:tailEnd/>
            </a:ln>
          </p:spPr>
          <p:txBody>
            <a:bodyPr>
              <a:prstTxWarp prst="textNoShape">
                <a:avLst/>
              </a:prstTxWarp>
            </a:bodyPr>
            <a:lstStyle/>
            <a:p>
              <a:endParaRPr lang="en-US"/>
            </a:p>
          </p:txBody>
        </p:sp>
        <p:sp>
          <p:nvSpPr>
            <p:cNvPr id="25" name="Line 31"/>
            <p:cNvSpPr>
              <a:spLocks noChangeShapeType="1"/>
            </p:cNvSpPr>
            <p:nvPr/>
          </p:nvSpPr>
          <p:spPr bwMode="auto">
            <a:xfrm flipV="1">
              <a:off x="6692900" y="2132013"/>
              <a:ext cx="1588" cy="881062"/>
            </a:xfrm>
            <a:prstGeom prst="line">
              <a:avLst/>
            </a:prstGeom>
            <a:noFill/>
            <a:ln w="6350">
              <a:solidFill>
                <a:srgbClr val="000000"/>
              </a:solidFill>
              <a:round/>
              <a:headEnd/>
              <a:tailEnd/>
            </a:ln>
          </p:spPr>
          <p:txBody>
            <a:bodyPr>
              <a:prstTxWarp prst="textNoShape">
                <a:avLst/>
              </a:prstTxWarp>
            </a:bodyPr>
            <a:lstStyle/>
            <a:p>
              <a:endParaRPr lang="en-US"/>
            </a:p>
          </p:txBody>
        </p:sp>
        <p:sp>
          <p:nvSpPr>
            <p:cNvPr id="26" name="Line 32"/>
            <p:cNvSpPr>
              <a:spLocks noChangeShapeType="1"/>
            </p:cNvSpPr>
            <p:nvPr/>
          </p:nvSpPr>
          <p:spPr bwMode="auto">
            <a:xfrm flipV="1">
              <a:off x="7156450" y="2132013"/>
              <a:ext cx="1588" cy="271462"/>
            </a:xfrm>
            <a:prstGeom prst="line">
              <a:avLst/>
            </a:prstGeom>
            <a:noFill/>
            <a:ln w="6350">
              <a:solidFill>
                <a:srgbClr val="000000"/>
              </a:solidFill>
              <a:round/>
              <a:headEnd/>
              <a:tailEnd/>
            </a:ln>
          </p:spPr>
          <p:txBody>
            <a:bodyPr>
              <a:prstTxWarp prst="textNoShape">
                <a:avLst/>
              </a:prstTxWarp>
            </a:bodyPr>
            <a:lstStyle/>
            <a:p>
              <a:endParaRPr lang="en-US"/>
            </a:p>
          </p:txBody>
        </p:sp>
        <p:sp>
          <p:nvSpPr>
            <p:cNvPr id="27" name="Line 33"/>
            <p:cNvSpPr>
              <a:spLocks noChangeShapeType="1"/>
            </p:cNvSpPr>
            <p:nvPr/>
          </p:nvSpPr>
          <p:spPr bwMode="auto">
            <a:xfrm flipV="1">
              <a:off x="790575" y="2132013"/>
              <a:ext cx="1588" cy="1520825"/>
            </a:xfrm>
            <a:prstGeom prst="line">
              <a:avLst/>
            </a:prstGeom>
            <a:noFill/>
            <a:ln w="6350">
              <a:solidFill>
                <a:srgbClr val="000000"/>
              </a:solidFill>
              <a:round/>
              <a:headEnd/>
              <a:tailEnd/>
            </a:ln>
          </p:spPr>
          <p:txBody>
            <a:bodyPr>
              <a:prstTxWarp prst="textNoShape">
                <a:avLst/>
              </a:prstTxWarp>
            </a:bodyPr>
            <a:lstStyle/>
            <a:p>
              <a:endParaRPr lang="en-US"/>
            </a:p>
          </p:txBody>
        </p:sp>
        <p:sp>
          <p:nvSpPr>
            <p:cNvPr id="28" name="Line 34"/>
            <p:cNvSpPr>
              <a:spLocks noChangeShapeType="1"/>
            </p:cNvSpPr>
            <p:nvPr/>
          </p:nvSpPr>
          <p:spPr bwMode="auto">
            <a:xfrm flipV="1">
              <a:off x="1300163" y="2220913"/>
              <a:ext cx="1587" cy="1012825"/>
            </a:xfrm>
            <a:prstGeom prst="line">
              <a:avLst/>
            </a:prstGeom>
            <a:noFill/>
            <a:ln w="6350">
              <a:solidFill>
                <a:srgbClr val="000000"/>
              </a:solidFill>
              <a:round/>
              <a:headEnd/>
              <a:tailEnd/>
            </a:ln>
          </p:spPr>
          <p:txBody>
            <a:bodyPr>
              <a:prstTxWarp prst="textNoShape">
                <a:avLst/>
              </a:prstTxWarp>
            </a:bodyPr>
            <a:lstStyle/>
            <a:p>
              <a:endParaRPr lang="en-US"/>
            </a:p>
          </p:txBody>
        </p:sp>
        <p:sp>
          <p:nvSpPr>
            <p:cNvPr id="29" name="Freeform 35"/>
            <p:cNvSpPr>
              <a:spLocks/>
            </p:cNvSpPr>
            <p:nvPr/>
          </p:nvSpPr>
          <p:spPr bwMode="auto">
            <a:xfrm>
              <a:off x="1208088" y="2132013"/>
              <a:ext cx="180975" cy="100012"/>
            </a:xfrm>
            <a:custGeom>
              <a:avLst/>
              <a:gdLst>
                <a:gd name="T0" fmla="*/ 180975 w 114"/>
                <a:gd name="T1" fmla="*/ 0 h 63"/>
                <a:gd name="T2" fmla="*/ 180975 w 114"/>
                <a:gd name="T3" fmla="*/ 57150 h 63"/>
                <a:gd name="T4" fmla="*/ 180975 w 114"/>
                <a:gd name="T5" fmla="*/ 57150 h 63"/>
                <a:gd name="T6" fmla="*/ 180975 w 114"/>
                <a:gd name="T7" fmla="*/ 66675 h 63"/>
                <a:gd name="T8" fmla="*/ 174625 w 114"/>
                <a:gd name="T9" fmla="*/ 74612 h 63"/>
                <a:gd name="T10" fmla="*/ 166688 w 114"/>
                <a:gd name="T11" fmla="*/ 77787 h 63"/>
                <a:gd name="T12" fmla="*/ 157163 w 114"/>
                <a:gd name="T13" fmla="*/ 80962 h 63"/>
                <a:gd name="T14" fmla="*/ 109538 w 114"/>
                <a:gd name="T15" fmla="*/ 80962 h 63"/>
                <a:gd name="T16" fmla="*/ 109538 w 114"/>
                <a:gd name="T17" fmla="*/ 80962 h 63"/>
                <a:gd name="T18" fmla="*/ 103188 w 114"/>
                <a:gd name="T19" fmla="*/ 82550 h 63"/>
                <a:gd name="T20" fmla="*/ 96837 w 114"/>
                <a:gd name="T21" fmla="*/ 85725 h 63"/>
                <a:gd name="T22" fmla="*/ 92075 w 114"/>
                <a:gd name="T23" fmla="*/ 92075 h 63"/>
                <a:gd name="T24" fmla="*/ 92075 w 114"/>
                <a:gd name="T25" fmla="*/ 100012 h 63"/>
                <a:gd name="T26" fmla="*/ 92075 w 114"/>
                <a:gd name="T27" fmla="*/ 100012 h 63"/>
                <a:gd name="T28" fmla="*/ 88900 w 114"/>
                <a:gd name="T29" fmla="*/ 92075 h 63"/>
                <a:gd name="T30" fmla="*/ 85725 w 114"/>
                <a:gd name="T31" fmla="*/ 85725 h 63"/>
                <a:gd name="T32" fmla="*/ 77788 w 114"/>
                <a:gd name="T33" fmla="*/ 82550 h 63"/>
                <a:gd name="T34" fmla="*/ 71438 w 114"/>
                <a:gd name="T35" fmla="*/ 80962 h 63"/>
                <a:gd name="T36" fmla="*/ 23812 w 114"/>
                <a:gd name="T37" fmla="*/ 80962 h 63"/>
                <a:gd name="T38" fmla="*/ 23812 w 114"/>
                <a:gd name="T39" fmla="*/ 80962 h 63"/>
                <a:gd name="T40" fmla="*/ 14288 w 114"/>
                <a:gd name="T41" fmla="*/ 77787 h 63"/>
                <a:gd name="T42" fmla="*/ 6350 w 114"/>
                <a:gd name="T43" fmla="*/ 74612 h 63"/>
                <a:gd name="T44" fmla="*/ 0 w 114"/>
                <a:gd name="T45" fmla="*/ 66675 h 63"/>
                <a:gd name="T46" fmla="*/ 0 w 114"/>
                <a:gd name="T47" fmla="*/ 57150 h 63"/>
                <a:gd name="T48" fmla="*/ 0 w 114"/>
                <a:gd name="T49" fmla="*/ 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4"/>
                <a:gd name="T76" fmla="*/ 0 h 63"/>
                <a:gd name="T77" fmla="*/ 114 w 114"/>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4" h="63">
                  <a:moveTo>
                    <a:pt x="114" y="0"/>
                  </a:moveTo>
                  <a:lnTo>
                    <a:pt x="114" y="36"/>
                  </a:lnTo>
                  <a:lnTo>
                    <a:pt x="114" y="42"/>
                  </a:lnTo>
                  <a:lnTo>
                    <a:pt x="110" y="47"/>
                  </a:lnTo>
                  <a:lnTo>
                    <a:pt x="105" y="49"/>
                  </a:lnTo>
                  <a:lnTo>
                    <a:pt x="99" y="51"/>
                  </a:lnTo>
                  <a:lnTo>
                    <a:pt x="69" y="51"/>
                  </a:lnTo>
                  <a:lnTo>
                    <a:pt x="65" y="52"/>
                  </a:lnTo>
                  <a:lnTo>
                    <a:pt x="61" y="54"/>
                  </a:lnTo>
                  <a:lnTo>
                    <a:pt x="58" y="58"/>
                  </a:lnTo>
                  <a:lnTo>
                    <a:pt x="58" y="63"/>
                  </a:lnTo>
                  <a:lnTo>
                    <a:pt x="56" y="58"/>
                  </a:lnTo>
                  <a:lnTo>
                    <a:pt x="54" y="54"/>
                  </a:lnTo>
                  <a:lnTo>
                    <a:pt x="49" y="52"/>
                  </a:lnTo>
                  <a:lnTo>
                    <a:pt x="45" y="51"/>
                  </a:lnTo>
                  <a:lnTo>
                    <a:pt x="15" y="51"/>
                  </a:lnTo>
                  <a:lnTo>
                    <a:pt x="9" y="49"/>
                  </a:lnTo>
                  <a:lnTo>
                    <a:pt x="4" y="47"/>
                  </a:lnTo>
                  <a:lnTo>
                    <a:pt x="0" y="42"/>
                  </a:lnTo>
                  <a:lnTo>
                    <a:pt x="0" y="36"/>
                  </a:lnTo>
                  <a:lnTo>
                    <a:pt x="0" y="0"/>
                  </a:lnTo>
                </a:path>
              </a:pathLst>
            </a:custGeom>
            <a:noFill/>
            <a:ln w="6350">
              <a:solidFill>
                <a:srgbClr val="000000"/>
              </a:solidFill>
              <a:round/>
              <a:headEnd/>
              <a:tailEnd/>
            </a:ln>
          </p:spPr>
          <p:txBody>
            <a:bodyPr>
              <a:prstTxWarp prst="textNoShape">
                <a:avLst/>
              </a:prstTxWarp>
            </a:bodyPr>
            <a:lstStyle/>
            <a:p>
              <a:endParaRPr lang="en-US"/>
            </a:p>
          </p:txBody>
        </p:sp>
        <p:sp>
          <p:nvSpPr>
            <p:cNvPr id="30" name="Line 36"/>
            <p:cNvSpPr>
              <a:spLocks noChangeShapeType="1"/>
            </p:cNvSpPr>
            <p:nvPr/>
          </p:nvSpPr>
          <p:spPr bwMode="auto">
            <a:xfrm flipV="1">
              <a:off x="1754188" y="2228850"/>
              <a:ext cx="1587" cy="463550"/>
            </a:xfrm>
            <a:prstGeom prst="line">
              <a:avLst/>
            </a:prstGeom>
            <a:noFill/>
            <a:ln w="6350">
              <a:solidFill>
                <a:srgbClr val="000000"/>
              </a:solidFill>
              <a:round/>
              <a:headEnd/>
              <a:tailEnd/>
            </a:ln>
          </p:spPr>
          <p:txBody>
            <a:bodyPr>
              <a:prstTxWarp prst="textNoShape">
                <a:avLst/>
              </a:prstTxWarp>
            </a:bodyPr>
            <a:lstStyle/>
            <a:p>
              <a:endParaRPr lang="en-US"/>
            </a:p>
          </p:txBody>
        </p:sp>
        <p:sp>
          <p:nvSpPr>
            <p:cNvPr id="31" name="Freeform 37"/>
            <p:cNvSpPr>
              <a:spLocks/>
            </p:cNvSpPr>
            <p:nvPr/>
          </p:nvSpPr>
          <p:spPr bwMode="auto">
            <a:xfrm>
              <a:off x="1611313" y="2132013"/>
              <a:ext cx="285750" cy="100012"/>
            </a:xfrm>
            <a:custGeom>
              <a:avLst/>
              <a:gdLst>
                <a:gd name="T0" fmla="*/ 285750 w 180"/>
                <a:gd name="T1" fmla="*/ 0 h 63"/>
                <a:gd name="T2" fmla="*/ 285750 w 180"/>
                <a:gd name="T3" fmla="*/ 57150 h 63"/>
                <a:gd name="T4" fmla="*/ 285750 w 180"/>
                <a:gd name="T5" fmla="*/ 57150 h 63"/>
                <a:gd name="T6" fmla="*/ 282575 w 180"/>
                <a:gd name="T7" fmla="*/ 66675 h 63"/>
                <a:gd name="T8" fmla="*/ 280988 w 180"/>
                <a:gd name="T9" fmla="*/ 74612 h 63"/>
                <a:gd name="T10" fmla="*/ 271463 w 180"/>
                <a:gd name="T11" fmla="*/ 77787 h 63"/>
                <a:gd name="T12" fmla="*/ 263525 w 180"/>
                <a:gd name="T13" fmla="*/ 80962 h 63"/>
                <a:gd name="T14" fmla="*/ 160337 w 180"/>
                <a:gd name="T15" fmla="*/ 80962 h 63"/>
                <a:gd name="T16" fmla="*/ 160337 w 180"/>
                <a:gd name="T17" fmla="*/ 80962 h 63"/>
                <a:gd name="T18" fmla="*/ 153987 w 180"/>
                <a:gd name="T19" fmla="*/ 82550 h 63"/>
                <a:gd name="T20" fmla="*/ 149225 w 180"/>
                <a:gd name="T21" fmla="*/ 85725 h 63"/>
                <a:gd name="T22" fmla="*/ 142875 w 180"/>
                <a:gd name="T23" fmla="*/ 92075 h 63"/>
                <a:gd name="T24" fmla="*/ 142875 w 180"/>
                <a:gd name="T25" fmla="*/ 100012 h 63"/>
                <a:gd name="T26" fmla="*/ 142875 w 180"/>
                <a:gd name="T27" fmla="*/ 100012 h 63"/>
                <a:gd name="T28" fmla="*/ 139700 w 180"/>
                <a:gd name="T29" fmla="*/ 92075 h 63"/>
                <a:gd name="T30" fmla="*/ 138113 w 180"/>
                <a:gd name="T31" fmla="*/ 85725 h 63"/>
                <a:gd name="T32" fmla="*/ 131763 w 180"/>
                <a:gd name="T33" fmla="*/ 82550 h 63"/>
                <a:gd name="T34" fmla="*/ 123825 w 180"/>
                <a:gd name="T35" fmla="*/ 80962 h 63"/>
                <a:gd name="T36" fmla="*/ 23812 w 180"/>
                <a:gd name="T37" fmla="*/ 80962 h 63"/>
                <a:gd name="T38" fmla="*/ 23812 w 180"/>
                <a:gd name="T39" fmla="*/ 80962 h 63"/>
                <a:gd name="T40" fmla="*/ 14288 w 180"/>
                <a:gd name="T41" fmla="*/ 77787 h 63"/>
                <a:gd name="T42" fmla="*/ 6350 w 180"/>
                <a:gd name="T43" fmla="*/ 74612 h 63"/>
                <a:gd name="T44" fmla="*/ 3175 w 180"/>
                <a:gd name="T45" fmla="*/ 66675 h 63"/>
                <a:gd name="T46" fmla="*/ 0 w 180"/>
                <a:gd name="T47" fmla="*/ 57150 h 63"/>
                <a:gd name="T48" fmla="*/ 0 w 180"/>
                <a:gd name="T49" fmla="*/ 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80"/>
                <a:gd name="T76" fmla="*/ 0 h 63"/>
                <a:gd name="T77" fmla="*/ 180 w 180"/>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80" h="63">
                  <a:moveTo>
                    <a:pt x="180" y="0"/>
                  </a:moveTo>
                  <a:lnTo>
                    <a:pt x="180" y="36"/>
                  </a:lnTo>
                  <a:lnTo>
                    <a:pt x="178" y="42"/>
                  </a:lnTo>
                  <a:lnTo>
                    <a:pt x="177" y="47"/>
                  </a:lnTo>
                  <a:lnTo>
                    <a:pt x="171" y="49"/>
                  </a:lnTo>
                  <a:lnTo>
                    <a:pt x="166" y="51"/>
                  </a:lnTo>
                  <a:lnTo>
                    <a:pt x="101" y="51"/>
                  </a:lnTo>
                  <a:lnTo>
                    <a:pt x="97" y="52"/>
                  </a:lnTo>
                  <a:lnTo>
                    <a:pt x="94" y="54"/>
                  </a:lnTo>
                  <a:lnTo>
                    <a:pt x="90" y="58"/>
                  </a:lnTo>
                  <a:lnTo>
                    <a:pt x="90" y="63"/>
                  </a:lnTo>
                  <a:lnTo>
                    <a:pt x="88" y="58"/>
                  </a:lnTo>
                  <a:lnTo>
                    <a:pt x="87" y="54"/>
                  </a:lnTo>
                  <a:lnTo>
                    <a:pt x="83" y="52"/>
                  </a:lnTo>
                  <a:lnTo>
                    <a:pt x="78" y="51"/>
                  </a:lnTo>
                  <a:lnTo>
                    <a:pt x="15" y="51"/>
                  </a:lnTo>
                  <a:lnTo>
                    <a:pt x="9" y="49"/>
                  </a:lnTo>
                  <a:lnTo>
                    <a:pt x="4" y="47"/>
                  </a:lnTo>
                  <a:lnTo>
                    <a:pt x="2" y="42"/>
                  </a:lnTo>
                  <a:lnTo>
                    <a:pt x="0" y="36"/>
                  </a:lnTo>
                  <a:lnTo>
                    <a:pt x="0" y="0"/>
                  </a:lnTo>
                </a:path>
              </a:pathLst>
            </a:custGeom>
            <a:noFill/>
            <a:ln w="6350">
              <a:solidFill>
                <a:srgbClr val="000000"/>
              </a:solidFill>
              <a:round/>
              <a:headEnd/>
              <a:tailEnd/>
            </a:ln>
          </p:spPr>
          <p:txBody>
            <a:bodyPr>
              <a:prstTxWarp prst="textNoShape">
                <a:avLst/>
              </a:prstTxWarp>
            </a:bodyPr>
            <a:lstStyle/>
            <a:p>
              <a:endParaRPr lang="en-US"/>
            </a:p>
          </p:txBody>
        </p:sp>
        <p:sp>
          <p:nvSpPr>
            <p:cNvPr id="32" name="Line 38"/>
            <p:cNvSpPr>
              <a:spLocks noChangeShapeType="1"/>
            </p:cNvSpPr>
            <p:nvPr/>
          </p:nvSpPr>
          <p:spPr bwMode="auto">
            <a:xfrm flipV="1">
              <a:off x="2181225" y="2228850"/>
              <a:ext cx="1588" cy="1084263"/>
            </a:xfrm>
            <a:prstGeom prst="line">
              <a:avLst/>
            </a:prstGeom>
            <a:noFill/>
            <a:ln w="6350">
              <a:solidFill>
                <a:srgbClr val="000000"/>
              </a:solidFill>
              <a:round/>
              <a:headEnd/>
              <a:tailEnd/>
            </a:ln>
          </p:spPr>
          <p:txBody>
            <a:bodyPr>
              <a:prstTxWarp prst="textNoShape">
                <a:avLst/>
              </a:prstTxWarp>
            </a:bodyPr>
            <a:lstStyle/>
            <a:p>
              <a:endParaRPr lang="en-US"/>
            </a:p>
          </p:txBody>
        </p:sp>
        <p:sp>
          <p:nvSpPr>
            <p:cNvPr id="33" name="Freeform 39"/>
            <p:cNvSpPr>
              <a:spLocks/>
            </p:cNvSpPr>
            <p:nvPr/>
          </p:nvSpPr>
          <p:spPr bwMode="auto">
            <a:xfrm>
              <a:off x="1914525" y="2132013"/>
              <a:ext cx="531813" cy="100012"/>
            </a:xfrm>
            <a:custGeom>
              <a:avLst/>
              <a:gdLst>
                <a:gd name="T0" fmla="*/ 531813 w 335"/>
                <a:gd name="T1" fmla="*/ 0 h 63"/>
                <a:gd name="T2" fmla="*/ 531813 w 335"/>
                <a:gd name="T3" fmla="*/ 57150 h 63"/>
                <a:gd name="T4" fmla="*/ 531813 w 335"/>
                <a:gd name="T5" fmla="*/ 57150 h 63"/>
                <a:gd name="T6" fmla="*/ 528638 w 335"/>
                <a:gd name="T7" fmla="*/ 66675 h 63"/>
                <a:gd name="T8" fmla="*/ 523875 w 335"/>
                <a:gd name="T9" fmla="*/ 74612 h 63"/>
                <a:gd name="T10" fmla="*/ 517525 w 335"/>
                <a:gd name="T11" fmla="*/ 77787 h 63"/>
                <a:gd name="T12" fmla="*/ 509588 w 335"/>
                <a:gd name="T13" fmla="*/ 80962 h 63"/>
                <a:gd name="T14" fmla="*/ 285750 w 335"/>
                <a:gd name="T15" fmla="*/ 80962 h 63"/>
                <a:gd name="T16" fmla="*/ 285750 w 335"/>
                <a:gd name="T17" fmla="*/ 80962 h 63"/>
                <a:gd name="T18" fmla="*/ 280988 w 335"/>
                <a:gd name="T19" fmla="*/ 82550 h 63"/>
                <a:gd name="T20" fmla="*/ 274638 w 335"/>
                <a:gd name="T21" fmla="*/ 85725 h 63"/>
                <a:gd name="T22" fmla="*/ 268288 w 335"/>
                <a:gd name="T23" fmla="*/ 92075 h 63"/>
                <a:gd name="T24" fmla="*/ 268288 w 335"/>
                <a:gd name="T25" fmla="*/ 100012 h 63"/>
                <a:gd name="T26" fmla="*/ 268288 w 335"/>
                <a:gd name="T27" fmla="*/ 100012 h 63"/>
                <a:gd name="T28" fmla="*/ 266700 w 335"/>
                <a:gd name="T29" fmla="*/ 92075 h 63"/>
                <a:gd name="T30" fmla="*/ 263525 w 335"/>
                <a:gd name="T31" fmla="*/ 85725 h 63"/>
                <a:gd name="T32" fmla="*/ 254000 w 335"/>
                <a:gd name="T33" fmla="*/ 82550 h 63"/>
                <a:gd name="T34" fmla="*/ 249238 w 335"/>
                <a:gd name="T35" fmla="*/ 80962 h 63"/>
                <a:gd name="T36" fmla="*/ 22225 w 335"/>
                <a:gd name="T37" fmla="*/ 80962 h 63"/>
                <a:gd name="T38" fmla="*/ 22225 w 335"/>
                <a:gd name="T39" fmla="*/ 80962 h 63"/>
                <a:gd name="T40" fmla="*/ 14288 w 335"/>
                <a:gd name="T41" fmla="*/ 77787 h 63"/>
                <a:gd name="T42" fmla="*/ 6350 w 335"/>
                <a:gd name="T43" fmla="*/ 74612 h 63"/>
                <a:gd name="T44" fmla="*/ 3175 w 335"/>
                <a:gd name="T45" fmla="*/ 66675 h 63"/>
                <a:gd name="T46" fmla="*/ 0 w 335"/>
                <a:gd name="T47" fmla="*/ 57150 h 63"/>
                <a:gd name="T48" fmla="*/ 0 w 335"/>
                <a:gd name="T49" fmla="*/ 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35"/>
                <a:gd name="T76" fmla="*/ 0 h 63"/>
                <a:gd name="T77" fmla="*/ 335 w 335"/>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35" h="63">
                  <a:moveTo>
                    <a:pt x="335" y="0"/>
                  </a:moveTo>
                  <a:lnTo>
                    <a:pt x="335" y="36"/>
                  </a:lnTo>
                  <a:lnTo>
                    <a:pt x="333" y="42"/>
                  </a:lnTo>
                  <a:lnTo>
                    <a:pt x="330" y="47"/>
                  </a:lnTo>
                  <a:lnTo>
                    <a:pt x="326" y="49"/>
                  </a:lnTo>
                  <a:lnTo>
                    <a:pt x="321" y="51"/>
                  </a:lnTo>
                  <a:lnTo>
                    <a:pt x="180" y="51"/>
                  </a:lnTo>
                  <a:lnTo>
                    <a:pt x="177" y="52"/>
                  </a:lnTo>
                  <a:lnTo>
                    <a:pt x="173" y="54"/>
                  </a:lnTo>
                  <a:lnTo>
                    <a:pt x="169" y="58"/>
                  </a:lnTo>
                  <a:lnTo>
                    <a:pt x="169" y="63"/>
                  </a:lnTo>
                  <a:lnTo>
                    <a:pt x="168" y="58"/>
                  </a:lnTo>
                  <a:lnTo>
                    <a:pt x="166" y="54"/>
                  </a:lnTo>
                  <a:lnTo>
                    <a:pt x="160" y="52"/>
                  </a:lnTo>
                  <a:lnTo>
                    <a:pt x="157" y="51"/>
                  </a:lnTo>
                  <a:lnTo>
                    <a:pt x="14" y="51"/>
                  </a:lnTo>
                  <a:lnTo>
                    <a:pt x="9" y="49"/>
                  </a:lnTo>
                  <a:lnTo>
                    <a:pt x="4" y="47"/>
                  </a:lnTo>
                  <a:lnTo>
                    <a:pt x="2" y="42"/>
                  </a:lnTo>
                  <a:lnTo>
                    <a:pt x="0" y="36"/>
                  </a:lnTo>
                  <a:lnTo>
                    <a:pt x="0" y="0"/>
                  </a:lnTo>
                </a:path>
              </a:pathLst>
            </a:custGeom>
            <a:noFill/>
            <a:ln w="6350">
              <a:solidFill>
                <a:srgbClr val="000000"/>
              </a:solidFill>
              <a:round/>
              <a:headEnd/>
              <a:tailEnd/>
            </a:ln>
          </p:spPr>
          <p:txBody>
            <a:bodyPr>
              <a:prstTxWarp prst="textNoShape">
                <a:avLst/>
              </a:prstTxWarp>
            </a:bodyPr>
            <a:lstStyle/>
            <a:p>
              <a:endParaRPr lang="en-US"/>
            </a:p>
          </p:txBody>
        </p:sp>
        <p:sp>
          <p:nvSpPr>
            <p:cNvPr id="34" name="Line 40"/>
            <p:cNvSpPr>
              <a:spLocks noChangeShapeType="1"/>
            </p:cNvSpPr>
            <p:nvPr/>
          </p:nvSpPr>
          <p:spPr bwMode="auto">
            <a:xfrm flipV="1">
              <a:off x="3244850" y="2228850"/>
              <a:ext cx="1588" cy="1355725"/>
            </a:xfrm>
            <a:prstGeom prst="line">
              <a:avLst/>
            </a:prstGeom>
            <a:noFill/>
            <a:ln w="6350">
              <a:solidFill>
                <a:srgbClr val="000000"/>
              </a:solidFill>
              <a:round/>
              <a:headEnd/>
              <a:tailEnd/>
            </a:ln>
          </p:spPr>
          <p:txBody>
            <a:bodyPr>
              <a:prstTxWarp prst="textNoShape">
                <a:avLst/>
              </a:prstTxWarp>
            </a:bodyPr>
            <a:lstStyle/>
            <a:p>
              <a:endParaRPr lang="en-US"/>
            </a:p>
          </p:txBody>
        </p:sp>
        <p:sp>
          <p:nvSpPr>
            <p:cNvPr id="35" name="Freeform 41"/>
            <p:cNvSpPr>
              <a:spLocks/>
            </p:cNvSpPr>
            <p:nvPr/>
          </p:nvSpPr>
          <p:spPr bwMode="auto">
            <a:xfrm>
              <a:off x="2960688" y="2132013"/>
              <a:ext cx="566737" cy="100012"/>
            </a:xfrm>
            <a:custGeom>
              <a:avLst/>
              <a:gdLst>
                <a:gd name="T0" fmla="*/ 566737 w 357"/>
                <a:gd name="T1" fmla="*/ 0 h 63"/>
                <a:gd name="T2" fmla="*/ 566737 w 357"/>
                <a:gd name="T3" fmla="*/ 57150 h 63"/>
                <a:gd name="T4" fmla="*/ 566737 w 357"/>
                <a:gd name="T5" fmla="*/ 57150 h 63"/>
                <a:gd name="T6" fmla="*/ 563562 w 357"/>
                <a:gd name="T7" fmla="*/ 66675 h 63"/>
                <a:gd name="T8" fmla="*/ 558800 w 357"/>
                <a:gd name="T9" fmla="*/ 74612 h 63"/>
                <a:gd name="T10" fmla="*/ 552450 w 357"/>
                <a:gd name="T11" fmla="*/ 77787 h 63"/>
                <a:gd name="T12" fmla="*/ 541337 w 357"/>
                <a:gd name="T13" fmla="*/ 80962 h 63"/>
                <a:gd name="T14" fmla="*/ 303212 w 357"/>
                <a:gd name="T15" fmla="*/ 80962 h 63"/>
                <a:gd name="T16" fmla="*/ 303212 w 357"/>
                <a:gd name="T17" fmla="*/ 80962 h 63"/>
                <a:gd name="T18" fmla="*/ 298450 w 357"/>
                <a:gd name="T19" fmla="*/ 82550 h 63"/>
                <a:gd name="T20" fmla="*/ 292100 w 357"/>
                <a:gd name="T21" fmla="*/ 85725 h 63"/>
                <a:gd name="T22" fmla="*/ 285750 w 357"/>
                <a:gd name="T23" fmla="*/ 92075 h 63"/>
                <a:gd name="T24" fmla="*/ 285750 w 357"/>
                <a:gd name="T25" fmla="*/ 100012 h 63"/>
                <a:gd name="T26" fmla="*/ 285750 w 357"/>
                <a:gd name="T27" fmla="*/ 100012 h 63"/>
                <a:gd name="T28" fmla="*/ 284162 w 357"/>
                <a:gd name="T29" fmla="*/ 92075 h 63"/>
                <a:gd name="T30" fmla="*/ 280987 w 357"/>
                <a:gd name="T31" fmla="*/ 85725 h 63"/>
                <a:gd name="T32" fmla="*/ 271462 w 357"/>
                <a:gd name="T33" fmla="*/ 82550 h 63"/>
                <a:gd name="T34" fmla="*/ 266700 w 357"/>
                <a:gd name="T35" fmla="*/ 80962 h 63"/>
                <a:gd name="T36" fmla="*/ 23812 w 357"/>
                <a:gd name="T37" fmla="*/ 80962 h 63"/>
                <a:gd name="T38" fmla="*/ 23812 w 357"/>
                <a:gd name="T39" fmla="*/ 80962 h 63"/>
                <a:gd name="T40" fmla="*/ 14287 w 357"/>
                <a:gd name="T41" fmla="*/ 77787 h 63"/>
                <a:gd name="T42" fmla="*/ 6350 w 357"/>
                <a:gd name="T43" fmla="*/ 74612 h 63"/>
                <a:gd name="T44" fmla="*/ 3175 w 357"/>
                <a:gd name="T45" fmla="*/ 66675 h 63"/>
                <a:gd name="T46" fmla="*/ 0 w 357"/>
                <a:gd name="T47" fmla="*/ 57150 h 63"/>
                <a:gd name="T48" fmla="*/ 0 w 357"/>
                <a:gd name="T49" fmla="*/ 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7"/>
                <a:gd name="T76" fmla="*/ 0 h 63"/>
                <a:gd name="T77" fmla="*/ 357 w 357"/>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7" h="63">
                  <a:moveTo>
                    <a:pt x="357" y="0"/>
                  </a:moveTo>
                  <a:lnTo>
                    <a:pt x="357" y="36"/>
                  </a:lnTo>
                  <a:lnTo>
                    <a:pt x="355" y="42"/>
                  </a:lnTo>
                  <a:lnTo>
                    <a:pt x="352" y="47"/>
                  </a:lnTo>
                  <a:lnTo>
                    <a:pt x="348" y="49"/>
                  </a:lnTo>
                  <a:lnTo>
                    <a:pt x="341" y="51"/>
                  </a:lnTo>
                  <a:lnTo>
                    <a:pt x="191" y="51"/>
                  </a:lnTo>
                  <a:lnTo>
                    <a:pt x="188" y="52"/>
                  </a:lnTo>
                  <a:lnTo>
                    <a:pt x="184" y="54"/>
                  </a:lnTo>
                  <a:lnTo>
                    <a:pt x="180" y="58"/>
                  </a:lnTo>
                  <a:lnTo>
                    <a:pt x="180" y="63"/>
                  </a:lnTo>
                  <a:lnTo>
                    <a:pt x="179" y="58"/>
                  </a:lnTo>
                  <a:lnTo>
                    <a:pt x="177" y="54"/>
                  </a:lnTo>
                  <a:lnTo>
                    <a:pt x="171" y="52"/>
                  </a:lnTo>
                  <a:lnTo>
                    <a:pt x="168" y="51"/>
                  </a:lnTo>
                  <a:lnTo>
                    <a:pt x="15" y="51"/>
                  </a:lnTo>
                  <a:lnTo>
                    <a:pt x="9" y="49"/>
                  </a:lnTo>
                  <a:lnTo>
                    <a:pt x="4" y="47"/>
                  </a:lnTo>
                  <a:lnTo>
                    <a:pt x="2" y="42"/>
                  </a:lnTo>
                  <a:lnTo>
                    <a:pt x="0" y="36"/>
                  </a:lnTo>
                  <a:lnTo>
                    <a:pt x="0" y="0"/>
                  </a:lnTo>
                </a:path>
              </a:pathLst>
            </a:custGeom>
            <a:noFill/>
            <a:ln w="6350">
              <a:solidFill>
                <a:srgbClr val="000000"/>
              </a:solidFill>
              <a:round/>
              <a:headEnd/>
              <a:tailEnd/>
            </a:ln>
          </p:spPr>
          <p:txBody>
            <a:bodyPr>
              <a:prstTxWarp prst="textNoShape">
                <a:avLst/>
              </a:prstTxWarp>
            </a:bodyPr>
            <a:lstStyle/>
            <a:p>
              <a:endParaRPr lang="en-US"/>
            </a:p>
          </p:txBody>
        </p:sp>
        <p:sp>
          <p:nvSpPr>
            <p:cNvPr id="36" name="Line 42"/>
            <p:cNvSpPr>
              <a:spLocks noChangeShapeType="1"/>
            </p:cNvSpPr>
            <p:nvPr/>
          </p:nvSpPr>
          <p:spPr bwMode="auto">
            <a:xfrm flipV="1">
              <a:off x="3808413" y="2228850"/>
              <a:ext cx="1587" cy="195263"/>
            </a:xfrm>
            <a:prstGeom prst="line">
              <a:avLst/>
            </a:prstGeom>
            <a:noFill/>
            <a:ln w="6350">
              <a:solidFill>
                <a:srgbClr val="000000"/>
              </a:solidFill>
              <a:round/>
              <a:headEnd/>
              <a:tailEnd/>
            </a:ln>
          </p:spPr>
          <p:txBody>
            <a:bodyPr>
              <a:prstTxWarp prst="textNoShape">
                <a:avLst/>
              </a:prstTxWarp>
            </a:bodyPr>
            <a:lstStyle/>
            <a:p>
              <a:endParaRPr lang="en-US"/>
            </a:p>
          </p:txBody>
        </p:sp>
        <p:sp>
          <p:nvSpPr>
            <p:cNvPr id="37" name="Freeform 43"/>
            <p:cNvSpPr>
              <a:spLocks/>
            </p:cNvSpPr>
            <p:nvPr/>
          </p:nvSpPr>
          <p:spPr bwMode="auto">
            <a:xfrm>
              <a:off x="3544888" y="2132013"/>
              <a:ext cx="539750" cy="100012"/>
            </a:xfrm>
            <a:custGeom>
              <a:avLst/>
              <a:gdLst>
                <a:gd name="T0" fmla="*/ 539750 w 340"/>
                <a:gd name="T1" fmla="*/ 0 h 63"/>
                <a:gd name="T2" fmla="*/ 539750 w 340"/>
                <a:gd name="T3" fmla="*/ 57150 h 63"/>
                <a:gd name="T4" fmla="*/ 539750 w 340"/>
                <a:gd name="T5" fmla="*/ 57150 h 63"/>
                <a:gd name="T6" fmla="*/ 538163 w 340"/>
                <a:gd name="T7" fmla="*/ 66675 h 63"/>
                <a:gd name="T8" fmla="*/ 534988 w 340"/>
                <a:gd name="T9" fmla="*/ 74612 h 63"/>
                <a:gd name="T10" fmla="*/ 525463 w 340"/>
                <a:gd name="T11" fmla="*/ 77787 h 63"/>
                <a:gd name="T12" fmla="*/ 517525 w 340"/>
                <a:gd name="T13" fmla="*/ 80962 h 63"/>
                <a:gd name="T14" fmla="*/ 282575 w 340"/>
                <a:gd name="T15" fmla="*/ 80962 h 63"/>
                <a:gd name="T16" fmla="*/ 282575 w 340"/>
                <a:gd name="T17" fmla="*/ 80962 h 63"/>
                <a:gd name="T18" fmla="*/ 277812 w 340"/>
                <a:gd name="T19" fmla="*/ 82550 h 63"/>
                <a:gd name="T20" fmla="*/ 271462 w 340"/>
                <a:gd name="T21" fmla="*/ 85725 h 63"/>
                <a:gd name="T22" fmla="*/ 265113 w 340"/>
                <a:gd name="T23" fmla="*/ 92075 h 63"/>
                <a:gd name="T24" fmla="*/ 265113 w 340"/>
                <a:gd name="T25" fmla="*/ 100012 h 63"/>
                <a:gd name="T26" fmla="*/ 265113 w 340"/>
                <a:gd name="T27" fmla="*/ 100012 h 63"/>
                <a:gd name="T28" fmla="*/ 263525 w 340"/>
                <a:gd name="T29" fmla="*/ 92075 h 63"/>
                <a:gd name="T30" fmla="*/ 260350 w 340"/>
                <a:gd name="T31" fmla="*/ 85725 h 63"/>
                <a:gd name="T32" fmla="*/ 250825 w 340"/>
                <a:gd name="T33" fmla="*/ 82550 h 63"/>
                <a:gd name="T34" fmla="*/ 246063 w 340"/>
                <a:gd name="T35" fmla="*/ 80962 h 63"/>
                <a:gd name="T36" fmla="*/ 22225 w 340"/>
                <a:gd name="T37" fmla="*/ 80962 h 63"/>
                <a:gd name="T38" fmla="*/ 22225 w 340"/>
                <a:gd name="T39" fmla="*/ 80962 h 63"/>
                <a:gd name="T40" fmla="*/ 14288 w 340"/>
                <a:gd name="T41" fmla="*/ 77787 h 63"/>
                <a:gd name="T42" fmla="*/ 4762 w 340"/>
                <a:gd name="T43" fmla="*/ 74612 h 63"/>
                <a:gd name="T44" fmla="*/ 0 w 340"/>
                <a:gd name="T45" fmla="*/ 66675 h 63"/>
                <a:gd name="T46" fmla="*/ 0 w 340"/>
                <a:gd name="T47" fmla="*/ 57150 h 63"/>
                <a:gd name="T48" fmla="*/ 0 w 340"/>
                <a:gd name="T49" fmla="*/ 0 h 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40"/>
                <a:gd name="T76" fmla="*/ 0 h 63"/>
                <a:gd name="T77" fmla="*/ 340 w 340"/>
                <a:gd name="T78" fmla="*/ 63 h 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40" h="63">
                  <a:moveTo>
                    <a:pt x="340" y="0"/>
                  </a:moveTo>
                  <a:lnTo>
                    <a:pt x="340" y="36"/>
                  </a:lnTo>
                  <a:lnTo>
                    <a:pt x="339" y="42"/>
                  </a:lnTo>
                  <a:lnTo>
                    <a:pt x="337" y="47"/>
                  </a:lnTo>
                  <a:lnTo>
                    <a:pt x="331" y="49"/>
                  </a:lnTo>
                  <a:lnTo>
                    <a:pt x="326" y="51"/>
                  </a:lnTo>
                  <a:lnTo>
                    <a:pt x="178" y="51"/>
                  </a:lnTo>
                  <a:lnTo>
                    <a:pt x="175" y="52"/>
                  </a:lnTo>
                  <a:lnTo>
                    <a:pt x="171" y="54"/>
                  </a:lnTo>
                  <a:lnTo>
                    <a:pt x="167" y="58"/>
                  </a:lnTo>
                  <a:lnTo>
                    <a:pt x="167" y="63"/>
                  </a:lnTo>
                  <a:lnTo>
                    <a:pt x="166" y="58"/>
                  </a:lnTo>
                  <a:lnTo>
                    <a:pt x="164" y="54"/>
                  </a:lnTo>
                  <a:lnTo>
                    <a:pt x="158" y="52"/>
                  </a:lnTo>
                  <a:lnTo>
                    <a:pt x="155" y="51"/>
                  </a:lnTo>
                  <a:lnTo>
                    <a:pt x="14" y="51"/>
                  </a:lnTo>
                  <a:lnTo>
                    <a:pt x="9" y="49"/>
                  </a:lnTo>
                  <a:lnTo>
                    <a:pt x="3" y="47"/>
                  </a:lnTo>
                  <a:lnTo>
                    <a:pt x="0" y="42"/>
                  </a:lnTo>
                  <a:lnTo>
                    <a:pt x="0" y="36"/>
                  </a:lnTo>
                  <a:lnTo>
                    <a:pt x="0" y="0"/>
                  </a:lnTo>
                </a:path>
              </a:pathLst>
            </a:custGeom>
            <a:noFill/>
            <a:ln w="6350">
              <a:solidFill>
                <a:srgbClr val="000000"/>
              </a:solidFill>
              <a:round/>
              <a:headEnd/>
              <a:tailEnd/>
            </a:ln>
          </p:spPr>
          <p:txBody>
            <a:bodyPr>
              <a:prstTxWarp prst="textNoShape">
                <a:avLst/>
              </a:prstTxWarp>
            </a:bodyPr>
            <a:lstStyle/>
            <a:p>
              <a:endParaRPr lang="en-US"/>
            </a:p>
          </p:txBody>
        </p:sp>
        <p:sp>
          <p:nvSpPr>
            <p:cNvPr id="38" name="Line 44"/>
            <p:cNvSpPr>
              <a:spLocks noChangeShapeType="1"/>
            </p:cNvSpPr>
            <p:nvPr/>
          </p:nvSpPr>
          <p:spPr bwMode="auto">
            <a:xfrm flipV="1">
              <a:off x="6103938" y="2132013"/>
              <a:ext cx="1587" cy="541337"/>
            </a:xfrm>
            <a:prstGeom prst="line">
              <a:avLst/>
            </a:prstGeom>
            <a:noFill/>
            <a:ln w="6350">
              <a:solidFill>
                <a:srgbClr val="000000"/>
              </a:solidFill>
              <a:round/>
              <a:headEnd/>
              <a:tailEnd/>
            </a:ln>
          </p:spPr>
          <p:txBody>
            <a:bodyPr>
              <a:prstTxWarp prst="textNoShape">
                <a:avLst/>
              </a:prstTxWarp>
            </a:bodyPr>
            <a:lstStyle/>
            <a:p>
              <a:endParaRPr lang="en-US"/>
            </a:p>
          </p:txBody>
        </p:sp>
        <p:sp>
          <p:nvSpPr>
            <p:cNvPr id="39" name="Rectangle 45"/>
            <p:cNvSpPr>
              <a:spLocks noChangeArrowheads="1"/>
            </p:cNvSpPr>
            <p:nvPr/>
          </p:nvSpPr>
          <p:spPr bwMode="auto">
            <a:xfrm>
              <a:off x="6861175" y="1831975"/>
              <a:ext cx="2603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 m</a:t>
              </a:r>
              <a:endParaRPr lang="en-US" b="1"/>
            </a:p>
          </p:txBody>
        </p:sp>
        <p:sp>
          <p:nvSpPr>
            <p:cNvPr id="40" name="Rectangle 46"/>
            <p:cNvSpPr>
              <a:spLocks noChangeArrowheads="1"/>
            </p:cNvSpPr>
            <p:nvPr/>
          </p:nvSpPr>
          <p:spPr bwMode="auto">
            <a:xfrm>
              <a:off x="6545263" y="1831975"/>
              <a:ext cx="1968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 m</a:t>
              </a:r>
              <a:endParaRPr lang="en-US" b="1"/>
            </a:p>
          </p:txBody>
        </p:sp>
        <p:sp>
          <p:nvSpPr>
            <p:cNvPr id="41" name="Rectangle 47"/>
            <p:cNvSpPr>
              <a:spLocks noChangeArrowheads="1"/>
            </p:cNvSpPr>
            <p:nvPr/>
          </p:nvSpPr>
          <p:spPr bwMode="auto">
            <a:xfrm>
              <a:off x="5540375" y="1831975"/>
              <a:ext cx="2921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0.1 m</a:t>
              </a:r>
              <a:endParaRPr lang="en-US" b="1"/>
            </a:p>
          </p:txBody>
        </p:sp>
        <p:sp>
          <p:nvSpPr>
            <p:cNvPr id="42" name="Rectangle 48"/>
            <p:cNvSpPr>
              <a:spLocks noChangeArrowheads="1"/>
            </p:cNvSpPr>
            <p:nvPr/>
          </p:nvSpPr>
          <p:spPr bwMode="auto">
            <a:xfrm>
              <a:off x="4837113" y="1831975"/>
              <a:ext cx="2603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 cm</a:t>
              </a:r>
              <a:endParaRPr lang="en-US" b="1"/>
            </a:p>
          </p:txBody>
        </p:sp>
        <p:sp>
          <p:nvSpPr>
            <p:cNvPr id="43" name="Rectangle 49"/>
            <p:cNvSpPr>
              <a:spLocks noChangeArrowheads="1"/>
            </p:cNvSpPr>
            <p:nvPr/>
          </p:nvSpPr>
          <p:spPr bwMode="auto">
            <a:xfrm>
              <a:off x="4394200" y="1831975"/>
              <a:ext cx="2984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 mm</a:t>
              </a:r>
              <a:endParaRPr lang="en-US" b="1"/>
            </a:p>
          </p:txBody>
        </p:sp>
        <p:sp>
          <p:nvSpPr>
            <p:cNvPr id="44" name="Rectangle 50"/>
            <p:cNvSpPr>
              <a:spLocks noChangeArrowheads="1"/>
            </p:cNvSpPr>
            <p:nvPr/>
          </p:nvSpPr>
          <p:spPr bwMode="auto">
            <a:xfrm>
              <a:off x="2239963" y="1831975"/>
              <a:ext cx="3937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100 nm</a:t>
              </a:r>
              <a:endParaRPr lang="en-US" b="1"/>
            </a:p>
          </p:txBody>
        </p:sp>
        <p:sp>
          <p:nvSpPr>
            <p:cNvPr id="45" name="Rectangle 51"/>
            <p:cNvSpPr>
              <a:spLocks noChangeArrowheads="1"/>
            </p:cNvSpPr>
            <p:nvPr/>
          </p:nvSpPr>
          <p:spPr bwMode="auto">
            <a:xfrm>
              <a:off x="1731963" y="1831975"/>
              <a:ext cx="3302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 nm</a:t>
              </a:r>
              <a:endParaRPr lang="en-US" b="1"/>
            </a:p>
          </p:txBody>
        </p:sp>
        <p:sp>
          <p:nvSpPr>
            <p:cNvPr id="46" name="Rectangle 52"/>
            <p:cNvSpPr>
              <a:spLocks noChangeArrowheads="1"/>
            </p:cNvSpPr>
            <p:nvPr/>
          </p:nvSpPr>
          <p:spPr bwMode="auto">
            <a:xfrm>
              <a:off x="1157288" y="1831975"/>
              <a:ext cx="2667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 nm</a:t>
              </a:r>
              <a:endParaRPr lang="en-US" b="1"/>
            </a:p>
          </p:txBody>
        </p:sp>
        <p:sp>
          <p:nvSpPr>
            <p:cNvPr id="47" name="Rectangle 53"/>
            <p:cNvSpPr>
              <a:spLocks noChangeArrowheads="1"/>
            </p:cNvSpPr>
            <p:nvPr/>
          </p:nvSpPr>
          <p:spPr bwMode="auto">
            <a:xfrm>
              <a:off x="604838" y="1831975"/>
              <a:ext cx="3619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0.1 nm</a:t>
              </a:r>
              <a:endParaRPr lang="en-US" b="1"/>
            </a:p>
          </p:txBody>
        </p:sp>
        <p:sp>
          <p:nvSpPr>
            <p:cNvPr id="48" name="Rectangle 54"/>
            <p:cNvSpPr>
              <a:spLocks noChangeArrowheads="1"/>
            </p:cNvSpPr>
            <p:nvPr/>
          </p:nvSpPr>
          <p:spPr bwMode="auto">
            <a:xfrm>
              <a:off x="5132388" y="3419475"/>
              <a:ext cx="3683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mouse</a:t>
              </a:r>
              <a:endParaRPr lang="en-US" b="1"/>
            </a:p>
          </p:txBody>
        </p:sp>
        <p:sp>
          <p:nvSpPr>
            <p:cNvPr id="49" name="Rectangle 55"/>
            <p:cNvSpPr>
              <a:spLocks noChangeArrowheads="1"/>
            </p:cNvSpPr>
            <p:nvPr/>
          </p:nvSpPr>
          <p:spPr bwMode="auto">
            <a:xfrm>
              <a:off x="4373563" y="3505200"/>
              <a:ext cx="4572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frog egg</a:t>
              </a:r>
              <a:endParaRPr lang="en-US" b="1"/>
            </a:p>
          </p:txBody>
        </p:sp>
        <p:sp>
          <p:nvSpPr>
            <p:cNvPr id="50" name="Rectangle 56"/>
            <p:cNvSpPr>
              <a:spLocks noChangeArrowheads="1"/>
            </p:cNvSpPr>
            <p:nvPr/>
          </p:nvSpPr>
          <p:spPr bwMode="auto">
            <a:xfrm>
              <a:off x="3922713" y="4073525"/>
              <a:ext cx="6096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human egg</a:t>
              </a:r>
              <a:endParaRPr lang="en-US" b="1"/>
            </a:p>
          </p:txBody>
        </p:sp>
        <p:sp>
          <p:nvSpPr>
            <p:cNvPr id="51" name="Rectangle 60"/>
            <p:cNvSpPr>
              <a:spLocks noChangeArrowheads="1"/>
            </p:cNvSpPr>
            <p:nvPr/>
          </p:nvSpPr>
          <p:spPr bwMode="auto">
            <a:xfrm>
              <a:off x="2859088" y="4067175"/>
              <a:ext cx="7429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most bacteria</a:t>
              </a:r>
              <a:endParaRPr lang="en-US" b="1"/>
            </a:p>
          </p:txBody>
        </p:sp>
        <p:sp>
          <p:nvSpPr>
            <p:cNvPr id="52" name="Rectangle 61"/>
            <p:cNvSpPr>
              <a:spLocks noChangeArrowheads="1"/>
            </p:cNvSpPr>
            <p:nvPr/>
          </p:nvSpPr>
          <p:spPr bwMode="auto">
            <a:xfrm>
              <a:off x="2052638" y="3873500"/>
              <a:ext cx="2730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virus</a:t>
              </a:r>
              <a:endParaRPr lang="en-US" b="1"/>
            </a:p>
          </p:txBody>
        </p:sp>
        <p:sp>
          <p:nvSpPr>
            <p:cNvPr id="53" name="Rectangle 62"/>
            <p:cNvSpPr>
              <a:spLocks noChangeArrowheads="1"/>
            </p:cNvSpPr>
            <p:nvPr/>
          </p:nvSpPr>
          <p:spPr bwMode="auto">
            <a:xfrm>
              <a:off x="1574800" y="3184525"/>
              <a:ext cx="3873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protein</a:t>
              </a:r>
              <a:endParaRPr lang="en-US" b="1"/>
            </a:p>
          </p:txBody>
        </p:sp>
        <p:sp>
          <p:nvSpPr>
            <p:cNvPr id="54" name="Rectangle 65"/>
            <p:cNvSpPr>
              <a:spLocks noChangeArrowheads="1"/>
            </p:cNvSpPr>
            <p:nvPr/>
          </p:nvSpPr>
          <p:spPr bwMode="auto">
            <a:xfrm>
              <a:off x="668338" y="4240213"/>
              <a:ext cx="2730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atom</a:t>
              </a:r>
              <a:endParaRPr lang="en-US" b="1"/>
            </a:p>
          </p:txBody>
        </p:sp>
        <p:sp>
          <p:nvSpPr>
            <p:cNvPr id="55" name="Rectangle 66"/>
            <p:cNvSpPr>
              <a:spLocks noChangeArrowheads="1"/>
            </p:cNvSpPr>
            <p:nvPr/>
          </p:nvSpPr>
          <p:spPr bwMode="auto">
            <a:xfrm>
              <a:off x="4879975" y="4105275"/>
              <a:ext cx="1714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ant</a:t>
              </a:r>
              <a:endParaRPr lang="en-US" b="1"/>
            </a:p>
          </p:txBody>
        </p:sp>
        <p:sp>
          <p:nvSpPr>
            <p:cNvPr id="56" name="Rectangle 67"/>
            <p:cNvSpPr>
              <a:spLocks noChangeArrowheads="1"/>
            </p:cNvSpPr>
            <p:nvPr/>
          </p:nvSpPr>
          <p:spPr bwMode="auto">
            <a:xfrm>
              <a:off x="1939925" y="4514850"/>
              <a:ext cx="11176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electron microscope</a:t>
              </a:r>
              <a:endParaRPr lang="en-US" b="1"/>
            </a:p>
          </p:txBody>
        </p:sp>
        <p:sp>
          <p:nvSpPr>
            <p:cNvPr id="57" name="Rectangle 68"/>
            <p:cNvSpPr>
              <a:spLocks noChangeArrowheads="1"/>
            </p:cNvSpPr>
            <p:nvPr/>
          </p:nvSpPr>
          <p:spPr bwMode="auto">
            <a:xfrm>
              <a:off x="3230563" y="4845050"/>
              <a:ext cx="9144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light microscope</a:t>
              </a:r>
              <a:endParaRPr lang="en-US" b="1"/>
            </a:p>
          </p:txBody>
        </p:sp>
        <p:sp>
          <p:nvSpPr>
            <p:cNvPr id="58" name="Rectangle 69"/>
            <p:cNvSpPr>
              <a:spLocks noChangeArrowheads="1"/>
            </p:cNvSpPr>
            <p:nvPr/>
          </p:nvSpPr>
          <p:spPr bwMode="auto">
            <a:xfrm>
              <a:off x="5700713" y="5094288"/>
              <a:ext cx="5969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human eye</a:t>
              </a:r>
              <a:endParaRPr lang="en-US" b="1"/>
            </a:p>
          </p:txBody>
        </p:sp>
        <p:sp>
          <p:nvSpPr>
            <p:cNvPr id="59" name="Rectangle 70"/>
            <p:cNvSpPr>
              <a:spLocks noChangeArrowheads="1"/>
            </p:cNvSpPr>
            <p:nvPr/>
          </p:nvSpPr>
          <p:spPr bwMode="auto">
            <a:xfrm>
              <a:off x="6503988" y="4462463"/>
              <a:ext cx="3746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human</a:t>
              </a:r>
              <a:endParaRPr lang="en-US" b="1"/>
            </a:p>
          </p:txBody>
        </p:sp>
        <p:sp>
          <p:nvSpPr>
            <p:cNvPr id="60" name="Rectangle 71"/>
            <p:cNvSpPr>
              <a:spLocks noChangeArrowheads="1"/>
            </p:cNvSpPr>
            <p:nvPr/>
          </p:nvSpPr>
          <p:spPr bwMode="auto">
            <a:xfrm>
              <a:off x="7345363" y="4327525"/>
              <a:ext cx="5842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blue whale</a:t>
              </a:r>
              <a:endParaRPr lang="en-US" b="1"/>
            </a:p>
          </p:txBody>
        </p:sp>
        <p:sp>
          <p:nvSpPr>
            <p:cNvPr id="61" name="Rectangle 72"/>
            <p:cNvSpPr>
              <a:spLocks noChangeArrowheads="1"/>
            </p:cNvSpPr>
            <p:nvPr/>
          </p:nvSpPr>
          <p:spPr bwMode="auto">
            <a:xfrm>
              <a:off x="2590800" y="3290888"/>
              <a:ext cx="6159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chloroplast</a:t>
              </a:r>
              <a:endParaRPr lang="en-US" b="1"/>
            </a:p>
          </p:txBody>
        </p:sp>
        <p:sp>
          <p:nvSpPr>
            <p:cNvPr id="62" name="Rectangle 73"/>
            <p:cNvSpPr>
              <a:spLocks noChangeArrowheads="1"/>
            </p:cNvSpPr>
            <p:nvPr/>
          </p:nvSpPr>
          <p:spPr bwMode="auto">
            <a:xfrm>
              <a:off x="5978525" y="3387725"/>
              <a:ext cx="2413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rose</a:t>
              </a:r>
              <a:endParaRPr lang="en-US" b="1"/>
            </a:p>
          </p:txBody>
        </p:sp>
        <p:sp>
          <p:nvSpPr>
            <p:cNvPr id="63" name="Rectangle 74"/>
            <p:cNvSpPr>
              <a:spLocks noChangeArrowheads="1"/>
            </p:cNvSpPr>
            <p:nvPr/>
          </p:nvSpPr>
          <p:spPr bwMode="auto">
            <a:xfrm>
              <a:off x="7658100" y="1831975"/>
              <a:ext cx="2603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 km</a:t>
              </a:r>
              <a:endParaRPr lang="en-US" b="1"/>
            </a:p>
          </p:txBody>
        </p:sp>
        <p:sp>
          <p:nvSpPr>
            <p:cNvPr id="64" name="Rectangle 75"/>
            <p:cNvSpPr>
              <a:spLocks noChangeArrowheads="1"/>
            </p:cNvSpPr>
            <p:nvPr/>
          </p:nvSpPr>
          <p:spPr bwMode="auto">
            <a:xfrm>
              <a:off x="7262813" y="1831975"/>
              <a:ext cx="3238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100 m</a:t>
              </a:r>
              <a:endParaRPr lang="en-US" b="1"/>
            </a:p>
          </p:txBody>
        </p:sp>
        <p:sp>
          <p:nvSpPr>
            <p:cNvPr id="65" name="Rectangle 78"/>
            <p:cNvSpPr>
              <a:spLocks noChangeArrowheads="1"/>
            </p:cNvSpPr>
            <p:nvPr/>
          </p:nvSpPr>
          <p:spPr bwMode="auto">
            <a:xfrm>
              <a:off x="3870325" y="1831975"/>
              <a:ext cx="1905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100</a:t>
              </a:r>
              <a:endParaRPr lang="en-US" b="1"/>
            </a:p>
          </p:txBody>
        </p:sp>
        <p:sp>
          <p:nvSpPr>
            <p:cNvPr id="66" name="Rectangle 79"/>
            <p:cNvSpPr>
              <a:spLocks noChangeArrowheads="1"/>
            </p:cNvSpPr>
            <p:nvPr/>
          </p:nvSpPr>
          <p:spPr bwMode="auto">
            <a:xfrm>
              <a:off x="4191000" y="1831975"/>
              <a:ext cx="1016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m</a:t>
              </a:r>
              <a:endParaRPr lang="en-US" b="1"/>
            </a:p>
          </p:txBody>
        </p:sp>
        <p:sp>
          <p:nvSpPr>
            <p:cNvPr id="67" name="Rectangle 80"/>
            <p:cNvSpPr>
              <a:spLocks noChangeArrowheads="1"/>
            </p:cNvSpPr>
            <p:nvPr/>
          </p:nvSpPr>
          <p:spPr bwMode="auto">
            <a:xfrm>
              <a:off x="3362325" y="1831975"/>
              <a:ext cx="1270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10</a:t>
              </a:r>
              <a:endParaRPr lang="en-US" b="1"/>
            </a:p>
          </p:txBody>
        </p:sp>
        <p:sp>
          <p:nvSpPr>
            <p:cNvPr id="68" name="Rectangle 81"/>
            <p:cNvSpPr>
              <a:spLocks noChangeArrowheads="1"/>
            </p:cNvSpPr>
            <p:nvPr/>
          </p:nvSpPr>
          <p:spPr bwMode="auto">
            <a:xfrm>
              <a:off x="3616325" y="1831975"/>
              <a:ext cx="1016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m</a:t>
              </a:r>
              <a:endParaRPr lang="en-US" b="1"/>
            </a:p>
          </p:txBody>
        </p:sp>
        <p:sp>
          <p:nvSpPr>
            <p:cNvPr id="69" name="Rectangle 82"/>
            <p:cNvSpPr>
              <a:spLocks noChangeArrowheads="1"/>
            </p:cNvSpPr>
            <p:nvPr/>
          </p:nvSpPr>
          <p:spPr bwMode="auto">
            <a:xfrm>
              <a:off x="2859088" y="1831975"/>
              <a:ext cx="635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1</a:t>
              </a:r>
              <a:endParaRPr lang="en-US" b="1"/>
            </a:p>
          </p:txBody>
        </p:sp>
        <p:sp>
          <p:nvSpPr>
            <p:cNvPr id="70" name="Rectangle 83"/>
            <p:cNvSpPr>
              <a:spLocks noChangeArrowheads="1"/>
            </p:cNvSpPr>
            <p:nvPr/>
          </p:nvSpPr>
          <p:spPr bwMode="auto">
            <a:xfrm>
              <a:off x="3044825" y="1831975"/>
              <a:ext cx="1016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solidFill>
                    <a:srgbClr val="000000"/>
                  </a:solidFill>
                </a:rPr>
                <a:t>m</a:t>
              </a:r>
              <a:endParaRPr lang="en-US" b="1"/>
            </a:p>
          </p:txBody>
        </p:sp>
        <p:sp>
          <p:nvSpPr>
            <p:cNvPr id="71" name="Freeform 84"/>
            <p:cNvSpPr>
              <a:spLocks/>
            </p:cNvSpPr>
            <p:nvPr/>
          </p:nvSpPr>
          <p:spPr bwMode="auto">
            <a:xfrm>
              <a:off x="4119563" y="1874838"/>
              <a:ext cx="63500" cy="85725"/>
            </a:xfrm>
            <a:custGeom>
              <a:avLst/>
              <a:gdLst>
                <a:gd name="T0" fmla="*/ 11112 w 40"/>
                <a:gd name="T1" fmla="*/ 0 h 54"/>
                <a:gd name="T2" fmla="*/ 11112 w 40"/>
                <a:gd name="T3" fmla="*/ 39688 h 54"/>
                <a:gd name="T4" fmla="*/ 11112 w 40"/>
                <a:gd name="T5" fmla="*/ 39688 h 54"/>
                <a:gd name="T6" fmla="*/ 14288 w 40"/>
                <a:gd name="T7" fmla="*/ 46037 h 54"/>
                <a:gd name="T8" fmla="*/ 17462 w 40"/>
                <a:gd name="T9" fmla="*/ 50800 h 54"/>
                <a:gd name="T10" fmla="*/ 17462 w 40"/>
                <a:gd name="T11" fmla="*/ 50800 h 54"/>
                <a:gd name="T12" fmla="*/ 22225 w 40"/>
                <a:gd name="T13" fmla="*/ 53975 h 54"/>
                <a:gd name="T14" fmla="*/ 28575 w 40"/>
                <a:gd name="T15" fmla="*/ 50800 h 54"/>
                <a:gd name="T16" fmla="*/ 28575 w 40"/>
                <a:gd name="T17" fmla="*/ 50800 h 54"/>
                <a:gd name="T18" fmla="*/ 31750 w 40"/>
                <a:gd name="T19" fmla="*/ 49212 h 54"/>
                <a:gd name="T20" fmla="*/ 36512 w 40"/>
                <a:gd name="T21" fmla="*/ 42863 h 54"/>
                <a:gd name="T22" fmla="*/ 36512 w 40"/>
                <a:gd name="T23" fmla="*/ 0 h 54"/>
                <a:gd name="T24" fmla="*/ 46037 w 40"/>
                <a:gd name="T25" fmla="*/ 0 h 54"/>
                <a:gd name="T26" fmla="*/ 46037 w 40"/>
                <a:gd name="T27" fmla="*/ 46037 h 54"/>
                <a:gd name="T28" fmla="*/ 46037 w 40"/>
                <a:gd name="T29" fmla="*/ 46037 h 54"/>
                <a:gd name="T30" fmla="*/ 49212 w 40"/>
                <a:gd name="T31" fmla="*/ 53975 h 54"/>
                <a:gd name="T32" fmla="*/ 49212 w 40"/>
                <a:gd name="T33" fmla="*/ 53975 h 54"/>
                <a:gd name="T34" fmla="*/ 50800 w 40"/>
                <a:gd name="T35" fmla="*/ 53975 h 54"/>
                <a:gd name="T36" fmla="*/ 53975 w 40"/>
                <a:gd name="T37" fmla="*/ 53975 h 54"/>
                <a:gd name="T38" fmla="*/ 53975 w 40"/>
                <a:gd name="T39" fmla="*/ 53975 h 54"/>
                <a:gd name="T40" fmla="*/ 57150 w 40"/>
                <a:gd name="T41" fmla="*/ 50800 h 54"/>
                <a:gd name="T42" fmla="*/ 60325 w 40"/>
                <a:gd name="T43" fmla="*/ 46037 h 54"/>
                <a:gd name="T44" fmla="*/ 63500 w 40"/>
                <a:gd name="T45" fmla="*/ 46037 h 54"/>
                <a:gd name="T46" fmla="*/ 63500 w 40"/>
                <a:gd name="T47" fmla="*/ 46037 h 54"/>
                <a:gd name="T48" fmla="*/ 60325 w 40"/>
                <a:gd name="T49" fmla="*/ 53975 h 54"/>
                <a:gd name="T50" fmla="*/ 53975 w 40"/>
                <a:gd name="T51" fmla="*/ 60325 h 54"/>
                <a:gd name="T52" fmla="*/ 53975 w 40"/>
                <a:gd name="T53" fmla="*/ 60325 h 54"/>
                <a:gd name="T54" fmla="*/ 46037 w 40"/>
                <a:gd name="T55" fmla="*/ 60325 h 54"/>
                <a:gd name="T56" fmla="*/ 39687 w 40"/>
                <a:gd name="T57" fmla="*/ 60325 h 54"/>
                <a:gd name="T58" fmla="*/ 39687 w 40"/>
                <a:gd name="T59" fmla="*/ 60325 h 54"/>
                <a:gd name="T60" fmla="*/ 36512 w 40"/>
                <a:gd name="T61" fmla="*/ 53975 h 54"/>
                <a:gd name="T62" fmla="*/ 36512 w 40"/>
                <a:gd name="T63" fmla="*/ 49212 h 54"/>
                <a:gd name="T64" fmla="*/ 36512 w 40"/>
                <a:gd name="T65" fmla="*/ 49212 h 54"/>
                <a:gd name="T66" fmla="*/ 28575 w 40"/>
                <a:gd name="T67" fmla="*/ 57150 h 54"/>
                <a:gd name="T68" fmla="*/ 28575 w 40"/>
                <a:gd name="T69" fmla="*/ 57150 h 54"/>
                <a:gd name="T70" fmla="*/ 22225 w 40"/>
                <a:gd name="T71" fmla="*/ 60325 h 54"/>
                <a:gd name="T72" fmla="*/ 17462 w 40"/>
                <a:gd name="T73" fmla="*/ 60325 h 54"/>
                <a:gd name="T74" fmla="*/ 17462 w 40"/>
                <a:gd name="T75" fmla="*/ 60325 h 54"/>
                <a:gd name="T76" fmla="*/ 11112 w 40"/>
                <a:gd name="T77" fmla="*/ 57150 h 54"/>
                <a:gd name="T78" fmla="*/ 6350 w 40"/>
                <a:gd name="T79" fmla="*/ 53975 h 54"/>
                <a:gd name="T80" fmla="*/ 6350 w 40"/>
                <a:gd name="T81" fmla="*/ 57150 h 54"/>
                <a:gd name="T82" fmla="*/ 6350 w 40"/>
                <a:gd name="T83" fmla="*/ 57150 h 54"/>
                <a:gd name="T84" fmla="*/ 7938 w 40"/>
                <a:gd name="T85" fmla="*/ 65088 h 54"/>
                <a:gd name="T86" fmla="*/ 7938 w 40"/>
                <a:gd name="T87" fmla="*/ 74613 h 54"/>
                <a:gd name="T88" fmla="*/ 7938 w 40"/>
                <a:gd name="T89" fmla="*/ 74613 h 54"/>
                <a:gd name="T90" fmla="*/ 7938 w 40"/>
                <a:gd name="T91" fmla="*/ 82550 h 54"/>
                <a:gd name="T92" fmla="*/ 3175 w 40"/>
                <a:gd name="T93" fmla="*/ 85725 h 54"/>
                <a:gd name="T94" fmla="*/ 3175 w 40"/>
                <a:gd name="T95" fmla="*/ 85725 h 54"/>
                <a:gd name="T96" fmla="*/ 0 w 40"/>
                <a:gd name="T97" fmla="*/ 82550 h 54"/>
                <a:gd name="T98" fmla="*/ 0 w 40"/>
                <a:gd name="T99" fmla="*/ 74613 h 54"/>
                <a:gd name="T100" fmla="*/ 0 w 40"/>
                <a:gd name="T101" fmla="*/ 74613 h 54"/>
                <a:gd name="T102" fmla="*/ 0 w 40"/>
                <a:gd name="T103" fmla="*/ 65088 h 54"/>
                <a:gd name="T104" fmla="*/ 3175 w 40"/>
                <a:gd name="T105" fmla="*/ 57150 h 54"/>
                <a:gd name="T106" fmla="*/ 3175 w 40"/>
                <a:gd name="T107" fmla="*/ 0 h 54"/>
                <a:gd name="T108" fmla="*/ 11112 w 40"/>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54"/>
                <a:gd name="T167" fmla="*/ 40 w 40"/>
                <a:gd name="T168" fmla="*/ 54 h 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54">
                  <a:moveTo>
                    <a:pt x="7" y="0"/>
                  </a:moveTo>
                  <a:lnTo>
                    <a:pt x="7" y="25"/>
                  </a:lnTo>
                  <a:lnTo>
                    <a:pt x="9" y="29"/>
                  </a:lnTo>
                  <a:lnTo>
                    <a:pt x="11" y="32"/>
                  </a:lnTo>
                  <a:lnTo>
                    <a:pt x="14" y="34"/>
                  </a:lnTo>
                  <a:lnTo>
                    <a:pt x="18" y="32"/>
                  </a:lnTo>
                  <a:lnTo>
                    <a:pt x="20" y="31"/>
                  </a:lnTo>
                  <a:lnTo>
                    <a:pt x="23" y="27"/>
                  </a:lnTo>
                  <a:lnTo>
                    <a:pt x="23" y="0"/>
                  </a:lnTo>
                  <a:lnTo>
                    <a:pt x="29" y="0"/>
                  </a:lnTo>
                  <a:lnTo>
                    <a:pt x="29" y="29"/>
                  </a:lnTo>
                  <a:lnTo>
                    <a:pt x="31" y="34"/>
                  </a:lnTo>
                  <a:lnTo>
                    <a:pt x="32" y="34"/>
                  </a:lnTo>
                  <a:lnTo>
                    <a:pt x="34" y="34"/>
                  </a:lnTo>
                  <a:lnTo>
                    <a:pt x="36" y="32"/>
                  </a:lnTo>
                  <a:lnTo>
                    <a:pt x="38" y="29"/>
                  </a:lnTo>
                  <a:lnTo>
                    <a:pt x="40" y="29"/>
                  </a:lnTo>
                  <a:lnTo>
                    <a:pt x="38" y="34"/>
                  </a:lnTo>
                  <a:lnTo>
                    <a:pt x="34" y="38"/>
                  </a:lnTo>
                  <a:lnTo>
                    <a:pt x="29" y="38"/>
                  </a:lnTo>
                  <a:lnTo>
                    <a:pt x="25" y="38"/>
                  </a:lnTo>
                  <a:lnTo>
                    <a:pt x="23" y="34"/>
                  </a:lnTo>
                  <a:lnTo>
                    <a:pt x="23" y="31"/>
                  </a:lnTo>
                  <a:lnTo>
                    <a:pt x="18" y="36"/>
                  </a:lnTo>
                  <a:lnTo>
                    <a:pt x="14" y="38"/>
                  </a:lnTo>
                  <a:lnTo>
                    <a:pt x="11" y="38"/>
                  </a:lnTo>
                  <a:lnTo>
                    <a:pt x="7" y="36"/>
                  </a:lnTo>
                  <a:lnTo>
                    <a:pt x="4" y="34"/>
                  </a:lnTo>
                  <a:lnTo>
                    <a:pt x="4" y="36"/>
                  </a:lnTo>
                  <a:lnTo>
                    <a:pt x="5" y="41"/>
                  </a:lnTo>
                  <a:lnTo>
                    <a:pt x="5" y="47"/>
                  </a:lnTo>
                  <a:lnTo>
                    <a:pt x="5" y="52"/>
                  </a:lnTo>
                  <a:lnTo>
                    <a:pt x="2" y="54"/>
                  </a:lnTo>
                  <a:lnTo>
                    <a:pt x="0" y="52"/>
                  </a:lnTo>
                  <a:lnTo>
                    <a:pt x="0" y="47"/>
                  </a:lnTo>
                  <a:lnTo>
                    <a:pt x="0" y="41"/>
                  </a:lnTo>
                  <a:lnTo>
                    <a:pt x="2" y="36"/>
                  </a:lnTo>
                  <a:lnTo>
                    <a:pt x="2"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72" name="Freeform 85"/>
            <p:cNvSpPr>
              <a:spLocks/>
            </p:cNvSpPr>
            <p:nvPr/>
          </p:nvSpPr>
          <p:spPr bwMode="auto">
            <a:xfrm>
              <a:off x="3541713" y="1874838"/>
              <a:ext cx="63500" cy="85725"/>
            </a:xfrm>
            <a:custGeom>
              <a:avLst/>
              <a:gdLst>
                <a:gd name="T0" fmla="*/ 14288 w 40"/>
                <a:gd name="T1" fmla="*/ 0 h 54"/>
                <a:gd name="T2" fmla="*/ 14288 w 40"/>
                <a:gd name="T3" fmla="*/ 39688 h 54"/>
                <a:gd name="T4" fmla="*/ 14288 w 40"/>
                <a:gd name="T5" fmla="*/ 39688 h 54"/>
                <a:gd name="T6" fmla="*/ 14288 w 40"/>
                <a:gd name="T7" fmla="*/ 46037 h 54"/>
                <a:gd name="T8" fmla="*/ 20637 w 40"/>
                <a:gd name="T9" fmla="*/ 50800 h 54"/>
                <a:gd name="T10" fmla="*/ 20637 w 40"/>
                <a:gd name="T11" fmla="*/ 50800 h 54"/>
                <a:gd name="T12" fmla="*/ 25400 w 40"/>
                <a:gd name="T13" fmla="*/ 53975 h 54"/>
                <a:gd name="T14" fmla="*/ 28575 w 40"/>
                <a:gd name="T15" fmla="*/ 50800 h 54"/>
                <a:gd name="T16" fmla="*/ 28575 w 40"/>
                <a:gd name="T17" fmla="*/ 50800 h 54"/>
                <a:gd name="T18" fmla="*/ 34925 w 40"/>
                <a:gd name="T19" fmla="*/ 49212 h 54"/>
                <a:gd name="T20" fmla="*/ 36512 w 40"/>
                <a:gd name="T21" fmla="*/ 42863 h 54"/>
                <a:gd name="T22" fmla="*/ 36512 w 40"/>
                <a:gd name="T23" fmla="*/ 0 h 54"/>
                <a:gd name="T24" fmla="*/ 49212 w 40"/>
                <a:gd name="T25" fmla="*/ 0 h 54"/>
                <a:gd name="T26" fmla="*/ 49212 w 40"/>
                <a:gd name="T27" fmla="*/ 46037 h 54"/>
                <a:gd name="T28" fmla="*/ 49212 w 40"/>
                <a:gd name="T29" fmla="*/ 46037 h 54"/>
                <a:gd name="T30" fmla="*/ 50800 w 40"/>
                <a:gd name="T31" fmla="*/ 53975 h 54"/>
                <a:gd name="T32" fmla="*/ 50800 w 40"/>
                <a:gd name="T33" fmla="*/ 53975 h 54"/>
                <a:gd name="T34" fmla="*/ 53975 w 40"/>
                <a:gd name="T35" fmla="*/ 53975 h 54"/>
                <a:gd name="T36" fmla="*/ 57150 w 40"/>
                <a:gd name="T37" fmla="*/ 53975 h 54"/>
                <a:gd name="T38" fmla="*/ 57150 w 40"/>
                <a:gd name="T39" fmla="*/ 53975 h 54"/>
                <a:gd name="T40" fmla="*/ 60325 w 40"/>
                <a:gd name="T41" fmla="*/ 50800 h 54"/>
                <a:gd name="T42" fmla="*/ 60325 w 40"/>
                <a:gd name="T43" fmla="*/ 46037 h 54"/>
                <a:gd name="T44" fmla="*/ 63500 w 40"/>
                <a:gd name="T45" fmla="*/ 46037 h 54"/>
                <a:gd name="T46" fmla="*/ 63500 w 40"/>
                <a:gd name="T47" fmla="*/ 46037 h 54"/>
                <a:gd name="T48" fmla="*/ 60325 w 40"/>
                <a:gd name="T49" fmla="*/ 53975 h 54"/>
                <a:gd name="T50" fmla="*/ 53975 w 40"/>
                <a:gd name="T51" fmla="*/ 60325 h 54"/>
                <a:gd name="T52" fmla="*/ 53975 w 40"/>
                <a:gd name="T53" fmla="*/ 60325 h 54"/>
                <a:gd name="T54" fmla="*/ 49212 w 40"/>
                <a:gd name="T55" fmla="*/ 60325 h 54"/>
                <a:gd name="T56" fmla="*/ 42862 w 40"/>
                <a:gd name="T57" fmla="*/ 60325 h 54"/>
                <a:gd name="T58" fmla="*/ 42862 w 40"/>
                <a:gd name="T59" fmla="*/ 60325 h 54"/>
                <a:gd name="T60" fmla="*/ 39687 w 40"/>
                <a:gd name="T61" fmla="*/ 53975 h 54"/>
                <a:gd name="T62" fmla="*/ 36512 w 40"/>
                <a:gd name="T63" fmla="*/ 49212 h 54"/>
                <a:gd name="T64" fmla="*/ 36512 w 40"/>
                <a:gd name="T65" fmla="*/ 49212 h 54"/>
                <a:gd name="T66" fmla="*/ 31750 w 40"/>
                <a:gd name="T67" fmla="*/ 57150 h 54"/>
                <a:gd name="T68" fmla="*/ 31750 w 40"/>
                <a:gd name="T69" fmla="*/ 57150 h 54"/>
                <a:gd name="T70" fmla="*/ 25400 w 40"/>
                <a:gd name="T71" fmla="*/ 60325 h 54"/>
                <a:gd name="T72" fmla="*/ 20637 w 40"/>
                <a:gd name="T73" fmla="*/ 60325 h 54"/>
                <a:gd name="T74" fmla="*/ 20637 w 40"/>
                <a:gd name="T75" fmla="*/ 60325 h 54"/>
                <a:gd name="T76" fmla="*/ 11112 w 40"/>
                <a:gd name="T77" fmla="*/ 57150 h 54"/>
                <a:gd name="T78" fmla="*/ 7938 w 40"/>
                <a:gd name="T79" fmla="*/ 53975 h 54"/>
                <a:gd name="T80" fmla="*/ 7938 w 40"/>
                <a:gd name="T81" fmla="*/ 57150 h 54"/>
                <a:gd name="T82" fmla="*/ 7938 w 40"/>
                <a:gd name="T83" fmla="*/ 57150 h 54"/>
                <a:gd name="T84" fmla="*/ 7938 w 40"/>
                <a:gd name="T85" fmla="*/ 65088 h 54"/>
                <a:gd name="T86" fmla="*/ 11112 w 40"/>
                <a:gd name="T87" fmla="*/ 74613 h 54"/>
                <a:gd name="T88" fmla="*/ 11112 w 40"/>
                <a:gd name="T89" fmla="*/ 74613 h 54"/>
                <a:gd name="T90" fmla="*/ 11112 w 40"/>
                <a:gd name="T91" fmla="*/ 82550 h 54"/>
                <a:gd name="T92" fmla="*/ 6350 w 40"/>
                <a:gd name="T93" fmla="*/ 85725 h 54"/>
                <a:gd name="T94" fmla="*/ 6350 w 40"/>
                <a:gd name="T95" fmla="*/ 85725 h 54"/>
                <a:gd name="T96" fmla="*/ 3175 w 40"/>
                <a:gd name="T97" fmla="*/ 82550 h 54"/>
                <a:gd name="T98" fmla="*/ 0 w 40"/>
                <a:gd name="T99" fmla="*/ 74613 h 54"/>
                <a:gd name="T100" fmla="*/ 0 w 40"/>
                <a:gd name="T101" fmla="*/ 74613 h 54"/>
                <a:gd name="T102" fmla="*/ 3175 w 40"/>
                <a:gd name="T103" fmla="*/ 65088 h 54"/>
                <a:gd name="T104" fmla="*/ 3175 w 40"/>
                <a:gd name="T105" fmla="*/ 57150 h 54"/>
                <a:gd name="T106" fmla="*/ 3175 w 40"/>
                <a:gd name="T107" fmla="*/ 0 h 54"/>
                <a:gd name="T108" fmla="*/ 14288 w 40"/>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0"/>
                <a:gd name="T166" fmla="*/ 0 h 54"/>
                <a:gd name="T167" fmla="*/ 40 w 40"/>
                <a:gd name="T168" fmla="*/ 54 h 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0" h="54">
                  <a:moveTo>
                    <a:pt x="9" y="0"/>
                  </a:moveTo>
                  <a:lnTo>
                    <a:pt x="9" y="25"/>
                  </a:lnTo>
                  <a:lnTo>
                    <a:pt x="9" y="29"/>
                  </a:lnTo>
                  <a:lnTo>
                    <a:pt x="13" y="32"/>
                  </a:lnTo>
                  <a:lnTo>
                    <a:pt x="16" y="34"/>
                  </a:lnTo>
                  <a:lnTo>
                    <a:pt x="18" y="32"/>
                  </a:lnTo>
                  <a:lnTo>
                    <a:pt x="22" y="31"/>
                  </a:lnTo>
                  <a:lnTo>
                    <a:pt x="23" y="27"/>
                  </a:lnTo>
                  <a:lnTo>
                    <a:pt x="23" y="0"/>
                  </a:lnTo>
                  <a:lnTo>
                    <a:pt x="31" y="0"/>
                  </a:lnTo>
                  <a:lnTo>
                    <a:pt x="31" y="29"/>
                  </a:lnTo>
                  <a:lnTo>
                    <a:pt x="32" y="34"/>
                  </a:lnTo>
                  <a:lnTo>
                    <a:pt x="34" y="34"/>
                  </a:lnTo>
                  <a:lnTo>
                    <a:pt x="36" y="34"/>
                  </a:lnTo>
                  <a:lnTo>
                    <a:pt x="38" y="32"/>
                  </a:lnTo>
                  <a:lnTo>
                    <a:pt x="38" y="29"/>
                  </a:lnTo>
                  <a:lnTo>
                    <a:pt x="40" y="29"/>
                  </a:lnTo>
                  <a:lnTo>
                    <a:pt x="38" y="34"/>
                  </a:lnTo>
                  <a:lnTo>
                    <a:pt x="34" y="38"/>
                  </a:lnTo>
                  <a:lnTo>
                    <a:pt x="31" y="38"/>
                  </a:lnTo>
                  <a:lnTo>
                    <a:pt x="27" y="38"/>
                  </a:lnTo>
                  <a:lnTo>
                    <a:pt x="25" y="34"/>
                  </a:lnTo>
                  <a:lnTo>
                    <a:pt x="23" y="31"/>
                  </a:lnTo>
                  <a:lnTo>
                    <a:pt x="20" y="36"/>
                  </a:lnTo>
                  <a:lnTo>
                    <a:pt x="16" y="38"/>
                  </a:lnTo>
                  <a:lnTo>
                    <a:pt x="13" y="38"/>
                  </a:lnTo>
                  <a:lnTo>
                    <a:pt x="7" y="36"/>
                  </a:lnTo>
                  <a:lnTo>
                    <a:pt x="5" y="34"/>
                  </a:lnTo>
                  <a:lnTo>
                    <a:pt x="5" y="36"/>
                  </a:lnTo>
                  <a:lnTo>
                    <a:pt x="5" y="41"/>
                  </a:lnTo>
                  <a:lnTo>
                    <a:pt x="7" y="47"/>
                  </a:lnTo>
                  <a:lnTo>
                    <a:pt x="7" y="52"/>
                  </a:lnTo>
                  <a:lnTo>
                    <a:pt x="4" y="54"/>
                  </a:lnTo>
                  <a:lnTo>
                    <a:pt x="2" y="52"/>
                  </a:lnTo>
                  <a:lnTo>
                    <a:pt x="0" y="47"/>
                  </a:lnTo>
                  <a:lnTo>
                    <a:pt x="2" y="41"/>
                  </a:lnTo>
                  <a:lnTo>
                    <a:pt x="2" y="36"/>
                  </a:lnTo>
                  <a:lnTo>
                    <a:pt x="2" y="0"/>
                  </a:lnTo>
                  <a:lnTo>
                    <a:pt x="9" y="0"/>
                  </a:lnTo>
                  <a:close/>
                </a:path>
              </a:pathLst>
            </a:custGeom>
            <a:solidFill>
              <a:srgbClr val="000000"/>
            </a:solidFill>
            <a:ln w="9525">
              <a:noFill/>
              <a:round/>
              <a:headEnd/>
              <a:tailEnd/>
            </a:ln>
          </p:spPr>
          <p:txBody>
            <a:bodyPr>
              <a:prstTxWarp prst="textNoShape">
                <a:avLst/>
              </a:prstTxWarp>
            </a:bodyPr>
            <a:lstStyle/>
            <a:p>
              <a:endParaRPr lang="en-US"/>
            </a:p>
          </p:txBody>
        </p:sp>
        <p:sp>
          <p:nvSpPr>
            <p:cNvPr id="73" name="Freeform 86"/>
            <p:cNvSpPr>
              <a:spLocks/>
            </p:cNvSpPr>
            <p:nvPr/>
          </p:nvSpPr>
          <p:spPr bwMode="auto">
            <a:xfrm>
              <a:off x="2973388" y="1874838"/>
              <a:ext cx="61912" cy="85725"/>
            </a:xfrm>
            <a:custGeom>
              <a:avLst/>
              <a:gdLst>
                <a:gd name="T0" fmla="*/ 11112 w 39"/>
                <a:gd name="T1" fmla="*/ 0 h 54"/>
                <a:gd name="T2" fmla="*/ 11112 w 39"/>
                <a:gd name="T3" fmla="*/ 39688 h 54"/>
                <a:gd name="T4" fmla="*/ 11112 w 39"/>
                <a:gd name="T5" fmla="*/ 39688 h 54"/>
                <a:gd name="T6" fmla="*/ 14287 w 39"/>
                <a:gd name="T7" fmla="*/ 46037 h 54"/>
                <a:gd name="T8" fmla="*/ 19050 w 39"/>
                <a:gd name="T9" fmla="*/ 50800 h 54"/>
                <a:gd name="T10" fmla="*/ 19050 w 39"/>
                <a:gd name="T11" fmla="*/ 50800 h 54"/>
                <a:gd name="T12" fmla="*/ 22225 w 39"/>
                <a:gd name="T13" fmla="*/ 53975 h 54"/>
                <a:gd name="T14" fmla="*/ 28575 w 39"/>
                <a:gd name="T15" fmla="*/ 50800 h 54"/>
                <a:gd name="T16" fmla="*/ 28575 w 39"/>
                <a:gd name="T17" fmla="*/ 50800 h 54"/>
                <a:gd name="T18" fmla="*/ 33337 w 39"/>
                <a:gd name="T19" fmla="*/ 49212 h 54"/>
                <a:gd name="T20" fmla="*/ 36512 w 39"/>
                <a:gd name="T21" fmla="*/ 42863 h 54"/>
                <a:gd name="T22" fmla="*/ 36512 w 39"/>
                <a:gd name="T23" fmla="*/ 0 h 54"/>
                <a:gd name="T24" fmla="*/ 47625 w 39"/>
                <a:gd name="T25" fmla="*/ 0 h 54"/>
                <a:gd name="T26" fmla="*/ 47625 w 39"/>
                <a:gd name="T27" fmla="*/ 46037 h 54"/>
                <a:gd name="T28" fmla="*/ 47625 w 39"/>
                <a:gd name="T29" fmla="*/ 46037 h 54"/>
                <a:gd name="T30" fmla="*/ 50800 w 39"/>
                <a:gd name="T31" fmla="*/ 53975 h 54"/>
                <a:gd name="T32" fmla="*/ 50800 w 39"/>
                <a:gd name="T33" fmla="*/ 53975 h 54"/>
                <a:gd name="T34" fmla="*/ 53975 w 39"/>
                <a:gd name="T35" fmla="*/ 53975 h 54"/>
                <a:gd name="T36" fmla="*/ 57150 w 39"/>
                <a:gd name="T37" fmla="*/ 53975 h 54"/>
                <a:gd name="T38" fmla="*/ 57150 w 39"/>
                <a:gd name="T39" fmla="*/ 53975 h 54"/>
                <a:gd name="T40" fmla="*/ 58737 w 39"/>
                <a:gd name="T41" fmla="*/ 50800 h 54"/>
                <a:gd name="T42" fmla="*/ 58737 w 39"/>
                <a:gd name="T43" fmla="*/ 46037 h 54"/>
                <a:gd name="T44" fmla="*/ 61912 w 39"/>
                <a:gd name="T45" fmla="*/ 46037 h 54"/>
                <a:gd name="T46" fmla="*/ 61912 w 39"/>
                <a:gd name="T47" fmla="*/ 46037 h 54"/>
                <a:gd name="T48" fmla="*/ 58737 w 39"/>
                <a:gd name="T49" fmla="*/ 53975 h 54"/>
                <a:gd name="T50" fmla="*/ 53975 w 39"/>
                <a:gd name="T51" fmla="*/ 60325 h 54"/>
                <a:gd name="T52" fmla="*/ 53975 w 39"/>
                <a:gd name="T53" fmla="*/ 60325 h 54"/>
                <a:gd name="T54" fmla="*/ 44450 w 39"/>
                <a:gd name="T55" fmla="*/ 60325 h 54"/>
                <a:gd name="T56" fmla="*/ 42862 w 39"/>
                <a:gd name="T57" fmla="*/ 60325 h 54"/>
                <a:gd name="T58" fmla="*/ 42862 w 39"/>
                <a:gd name="T59" fmla="*/ 60325 h 54"/>
                <a:gd name="T60" fmla="*/ 36512 w 39"/>
                <a:gd name="T61" fmla="*/ 53975 h 54"/>
                <a:gd name="T62" fmla="*/ 36512 w 39"/>
                <a:gd name="T63" fmla="*/ 49212 h 54"/>
                <a:gd name="T64" fmla="*/ 36512 w 39"/>
                <a:gd name="T65" fmla="*/ 49212 h 54"/>
                <a:gd name="T66" fmla="*/ 28575 w 39"/>
                <a:gd name="T67" fmla="*/ 57150 h 54"/>
                <a:gd name="T68" fmla="*/ 28575 w 39"/>
                <a:gd name="T69" fmla="*/ 57150 h 54"/>
                <a:gd name="T70" fmla="*/ 22225 w 39"/>
                <a:gd name="T71" fmla="*/ 60325 h 54"/>
                <a:gd name="T72" fmla="*/ 15875 w 39"/>
                <a:gd name="T73" fmla="*/ 60325 h 54"/>
                <a:gd name="T74" fmla="*/ 15875 w 39"/>
                <a:gd name="T75" fmla="*/ 60325 h 54"/>
                <a:gd name="T76" fmla="*/ 11112 w 39"/>
                <a:gd name="T77" fmla="*/ 57150 h 54"/>
                <a:gd name="T78" fmla="*/ 4762 w 39"/>
                <a:gd name="T79" fmla="*/ 53975 h 54"/>
                <a:gd name="T80" fmla="*/ 4762 w 39"/>
                <a:gd name="T81" fmla="*/ 57150 h 54"/>
                <a:gd name="T82" fmla="*/ 4762 w 39"/>
                <a:gd name="T83" fmla="*/ 57150 h 54"/>
                <a:gd name="T84" fmla="*/ 7937 w 39"/>
                <a:gd name="T85" fmla="*/ 65088 h 54"/>
                <a:gd name="T86" fmla="*/ 11112 w 39"/>
                <a:gd name="T87" fmla="*/ 74613 h 54"/>
                <a:gd name="T88" fmla="*/ 11112 w 39"/>
                <a:gd name="T89" fmla="*/ 74613 h 54"/>
                <a:gd name="T90" fmla="*/ 7937 w 39"/>
                <a:gd name="T91" fmla="*/ 82550 h 54"/>
                <a:gd name="T92" fmla="*/ 4762 w 39"/>
                <a:gd name="T93" fmla="*/ 85725 h 54"/>
                <a:gd name="T94" fmla="*/ 4762 w 39"/>
                <a:gd name="T95" fmla="*/ 85725 h 54"/>
                <a:gd name="T96" fmla="*/ 0 w 39"/>
                <a:gd name="T97" fmla="*/ 82550 h 54"/>
                <a:gd name="T98" fmla="*/ 0 w 39"/>
                <a:gd name="T99" fmla="*/ 74613 h 54"/>
                <a:gd name="T100" fmla="*/ 0 w 39"/>
                <a:gd name="T101" fmla="*/ 74613 h 54"/>
                <a:gd name="T102" fmla="*/ 1587 w 39"/>
                <a:gd name="T103" fmla="*/ 65088 h 54"/>
                <a:gd name="T104" fmla="*/ 1587 w 39"/>
                <a:gd name="T105" fmla="*/ 57150 h 54"/>
                <a:gd name="T106" fmla="*/ 1587 w 39"/>
                <a:gd name="T107" fmla="*/ 0 h 54"/>
                <a:gd name="T108" fmla="*/ 11112 w 39"/>
                <a:gd name="T109" fmla="*/ 0 h 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9"/>
                <a:gd name="T166" fmla="*/ 0 h 54"/>
                <a:gd name="T167" fmla="*/ 39 w 39"/>
                <a:gd name="T168" fmla="*/ 54 h 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9" h="54">
                  <a:moveTo>
                    <a:pt x="7" y="0"/>
                  </a:moveTo>
                  <a:lnTo>
                    <a:pt x="7" y="25"/>
                  </a:lnTo>
                  <a:lnTo>
                    <a:pt x="9" y="29"/>
                  </a:lnTo>
                  <a:lnTo>
                    <a:pt x="12" y="32"/>
                  </a:lnTo>
                  <a:lnTo>
                    <a:pt x="14" y="34"/>
                  </a:lnTo>
                  <a:lnTo>
                    <a:pt x="18" y="32"/>
                  </a:lnTo>
                  <a:lnTo>
                    <a:pt x="21" y="31"/>
                  </a:lnTo>
                  <a:lnTo>
                    <a:pt x="23" y="27"/>
                  </a:lnTo>
                  <a:lnTo>
                    <a:pt x="23" y="0"/>
                  </a:lnTo>
                  <a:lnTo>
                    <a:pt x="30" y="0"/>
                  </a:lnTo>
                  <a:lnTo>
                    <a:pt x="30" y="29"/>
                  </a:lnTo>
                  <a:lnTo>
                    <a:pt x="32" y="34"/>
                  </a:lnTo>
                  <a:lnTo>
                    <a:pt x="34" y="34"/>
                  </a:lnTo>
                  <a:lnTo>
                    <a:pt x="36" y="34"/>
                  </a:lnTo>
                  <a:lnTo>
                    <a:pt x="37" y="32"/>
                  </a:lnTo>
                  <a:lnTo>
                    <a:pt x="37" y="29"/>
                  </a:lnTo>
                  <a:lnTo>
                    <a:pt x="39" y="29"/>
                  </a:lnTo>
                  <a:lnTo>
                    <a:pt x="37" y="34"/>
                  </a:lnTo>
                  <a:lnTo>
                    <a:pt x="34" y="38"/>
                  </a:lnTo>
                  <a:lnTo>
                    <a:pt x="28" y="38"/>
                  </a:lnTo>
                  <a:lnTo>
                    <a:pt x="27" y="38"/>
                  </a:lnTo>
                  <a:lnTo>
                    <a:pt x="23" y="34"/>
                  </a:lnTo>
                  <a:lnTo>
                    <a:pt x="23" y="31"/>
                  </a:lnTo>
                  <a:lnTo>
                    <a:pt x="18" y="36"/>
                  </a:lnTo>
                  <a:lnTo>
                    <a:pt x="14" y="38"/>
                  </a:lnTo>
                  <a:lnTo>
                    <a:pt x="10" y="38"/>
                  </a:lnTo>
                  <a:lnTo>
                    <a:pt x="7" y="36"/>
                  </a:lnTo>
                  <a:lnTo>
                    <a:pt x="3" y="34"/>
                  </a:lnTo>
                  <a:lnTo>
                    <a:pt x="3" y="36"/>
                  </a:lnTo>
                  <a:lnTo>
                    <a:pt x="5" y="41"/>
                  </a:lnTo>
                  <a:lnTo>
                    <a:pt x="7" y="47"/>
                  </a:lnTo>
                  <a:lnTo>
                    <a:pt x="5" y="52"/>
                  </a:lnTo>
                  <a:lnTo>
                    <a:pt x="3" y="54"/>
                  </a:lnTo>
                  <a:lnTo>
                    <a:pt x="0" y="52"/>
                  </a:lnTo>
                  <a:lnTo>
                    <a:pt x="0" y="47"/>
                  </a:lnTo>
                  <a:lnTo>
                    <a:pt x="1" y="41"/>
                  </a:lnTo>
                  <a:lnTo>
                    <a:pt x="1" y="36"/>
                  </a:lnTo>
                  <a:lnTo>
                    <a:pt x="1" y="0"/>
                  </a:lnTo>
                  <a:lnTo>
                    <a:pt x="7" y="0"/>
                  </a:lnTo>
                  <a:close/>
                </a:path>
              </a:pathLst>
            </a:custGeom>
            <a:solidFill>
              <a:srgbClr val="000000"/>
            </a:solidFill>
            <a:ln w="9525">
              <a:noFill/>
              <a:round/>
              <a:headEnd/>
              <a:tailEnd/>
            </a:ln>
          </p:spPr>
          <p:txBody>
            <a:bodyPr>
              <a:prstTxWarp prst="textNoShape">
                <a:avLst/>
              </a:prstTxWarp>
            </a:bodyPr>
            <a:lstStyle/>
            <a:p>
              <a:endParaRPr lang="en-US"/>
            </a:p>
          </p:txBody>
        </p:sp>
        <p:sp>
          <p:nvSpPr>
            <p:cNvPr id="74" name="Rectangle 132"/>
            <p:cNvSpPr>
              <a:spLocks noChangeArrowheads="1"/>
            </p:cNvSpPr>
            <p:nvPr/>
          </p:nvSpPr>
          <p:spPr bwMode="auto">
            <a:xfrm>
              <a:off x="3582988" y="3402013"/>
              <a:ext cx="539750" cy="409575"/>
            </a:xfrm>
            <a:prstGeom prst="rect">
              <a:avLst/>
            </a:prstGeom>
            <a:noFill/>
            <a:ln w="9525">
              <a:noFill/>
              <a:miter lim="800000"/>
              <a:headEnd/>
              <a:tailEnd/>
            </a:ln>
          </p:spPr>
          <p:txBody>
            <a:bodyPr wrap="none" lIns="0" tIns="0" rIns="0" bIns="0">
              <a:prstTxWarp prst="textNoShape">
                <a:avLst/>
              </a:prstTxWarp>
              <a:spAutoFit/>
            </a:bodyPr>
            <a:lstStyle/>
            <a:p>
              <a:pPr algn="ctr"/>
              <a:r>
                <a:rPr lang="en-US" sz="900" b="1">
                  <a:solidFill>
                    <a:srgbClr val="000000"/>
                  </a:solidFill>
                </a:rPr>
                <a:t>plant and </a:t>
              </a:r>
            </a:p>
            <a:p>
              <a:pPr algn="ctr"/>
              <a:r>
                <a:rPr lang="en-US" sz="900" b="1" dirty="0">
                  <a:solidFill>
                    <a:srgbClr val="000000"/>
                  </a:solidFill>
                </a:rPr>
                <a:t>animal </a:t>
              </a:r>
            </a:p>
            <a:p>
              <a:pPr algn="ctr"/>
              <a:r>
                <a:rPr lang="en-US" sz="900" b="1" dirty="0">
                  <a:solidFill>
                    <a:srgbClr val="000000"/>
                  </a:solidFill>
                </a:rPr>
                <a:t>cells</a:t>
              </a:r>
            </a:p>
          </p:txBody>
        </p:sp>
        <p:sp>
          <p:nvSpPr>
            <p:cNvPr id="75" name="Rectangle 138"/>
            <p:cNvSpPr>
              <a:spLocks noChangeArrowheads="1"/>
            </p:cNvSpPr>
            <p:nvPr/>
          </p:nvSpPr>
          <p:spPr bwMode="auto">
            <a:xfrm>
              <a:off x="1130300" y="3652838"/>
              <a:ext cx="336550" cy="273050"/>
            </a:xfrm>
            <a:prstGeom prst="rect">
              <a:avLst/>
            </a:prstGeom>
            <a:noFill/>
            <a:ln w="9525">
              <a:noFill/>
              <a:miter lim="800000"/>
              <a:headEnd/>
              <a:tailEnd/>
            </a:ln>
          </p:spPr>
          <p:txBody>
            <a:bodyPr wrap="none" lIns="0" tIns="0" rIns="0" bIns="0">
              <a:prstTxWarp prst="textNoShape">
                <a:avLst/>
              </a:prstTxWarp>
              <a:spAutoFit/>
            </a:bodyPr>
            <a:lstStyle/>
            <a:p>
              <a:pPr algn="ctr"/>
              <a:r>
                <a:rPr lang="en-US" sz="900" b="1">
                  <a:solidFill>
                    <a:srgbClr val="000000"/>
                  </a:solidFill>
                </a:rPr>
                <a:t>amino</a:t>
              </a:r>
            </a:p>
            <a:p>
              <a:pPr algn="ctr"/>
              <a:r>
                <a:rPr lang="en-US" sz="900" b="1">
                  <a:solidFill>
                    <a:srgbClr val="000000"/>
                  </a:solidFill>
                </a:rPr>
                <a:t>acid</a:t>
              </a:r>
            </a:p>
          </p:txBody>
        </p:sp>
        <p:sp>
          <p:nvSpPr>
            <p:cNvPr id="76" name="Rectangle 151"/>
            <p:cNvSpPr>
              <a:spLocks noChangeArrowheads="1"/>
            </p:cNvSpPr>
            <p:nvPr/>
          </p:nvSpPr>
          <p:spPr bwMode="auto">
            <a:xfrm>
              <a:off x="5408613" y="3995738"/>
              <a:ext cx="381000" cy="273050"/>
            </a:xfrm>
            <a:prstGeom prst="rect">
              <a:avLst/>
            </a:prstGeom>
            <a:noFill/>
            <a:ln w="9525">
              <a:noFill/>
              <a:miter lim="800000"/>
              <a:headEnd/>
              <a:tailEnd/>
            </a:ln>
          </p:spPr>
          <p:txBody>
            <a:bodyPr wrap="none" lIns="0" tIns="0" rIns="0" bIns="0">
              <a:prstTxWarp prst="textNoShape">
                <a:avLst/>
              </a:prstTxWarp>
              <a:spAutoFit/>
            </a:bodyPr>
            <a:lstStyle/>
            <a:p>
              <a:pPr algn="ctr"/>
              <a:r>
                <a:rPr lang="en-US" sz="900" b="1">
                  <a:solidFill>
                    <a:srgbClr val="000000"/>
                  </a:solidFill>
                </a:rPr>
                <a:t>ostrich</a:t>
              </a:r>
            </a:p>
            <a:p>
              <a:pPr algn="ctr"/>
              <a:r>
                <a:rPr lang="en-US" sz="900" b="1">
                  <a:solidFill>
                    <a:srgbClr val="000000"/>
                  </a:solidFill>
                </a:rPr>
                <a:t>egg</a:t>
              </a:r>
            </a:p>
          </p:txBody>
        </p:sp>
        <p:sp>
          <p:nvSpPr>
            <p:cNvPr id="77" name="TextBox 24"/>
            <p:cNvSpPr txBox="1">
              <a:spLocks noChangeArrowheads="1"/>
            </p:cNvSpPr>
            <p:nvPr/>
          </p:nvSpPr>
          <p:spPr bwMode="auto">
            <a:xfrm>
              <a:off x="1454150" y="1622425"/>
              <a:ext cx="6178550" cy="184150"/>
            </a:xfrm>
            <a:prstGeom prst="rect">
              <a:avLst/>
            </a:prstGeom>
            <a:noFill/>
            <a:ln w="9525">
              <a:noFill/>
              <a:miter lim="800000"/>
              <a:headEnd/>
              <a:tailEnd/>
            </a:ln>
          </p:spPr>
          <p:txBody>
            <a:bodyPr>
              <a:prstTxWarp prst="textNoShape">
                <a:avLst/>
              </a:prstTxWarp>
              <a:spAutoFit/>
            </a:bodyPr>
            <a:lstStyle/>
            <a:p>
              <a:pPr algn="ctr"/>
              <a:r>
                <a:rPr lang="en-US" sz="600" b="1"/>
                <a:t>Copyright © The McGraw-Hill Companies, Inc. Permission required for reproduction or display.</a:t>
              </a:r>
            </a:p>
          </p:txBody>
        </p:sp>
      </p:grpSp>
      <p:sp>
        <p:nvSpPr>
          <p:cNvPr id="78" name="Text Box 5"/>
          <p:cNvSpPr txBox="1">
            <a:spLocks noChangeArrowheads="1"/>
          </p:cNvSpPr>
          <p:nvPr/>
        </p:nvSpPr>
        <p:spPr bwMode="auto">
          <a:xfrm>
            <a:off x="2819400" y="304800"/>
            <a:ext cx="3365224" cy="461665"/>
          </a:xfrm>
          <a:prstGeom prst="rect">
            <a:avLst/>
          </a:prstGeom>
          <a:noFill/>
          <a:ln w="9525">
            <a:noFill/>
            <a:miter lim="800000"/>
            <a:headEnd/>
            <a:tailEnd/>
          </a:ln>
        </p:spPr>
        <p:txBody>
          <a:bodyPr wrap="none">
            <a:spAutoFit/>
          </a:bodyPr>
          <a:lstStyle/>
          <a:p>
            <a:r>
              <a:rPr lang="en-US" sz="2400" dirty="0" smtClean="0"/>
              <a:t>SIZE OF ORGANISMS</a:t>
            </a:r>
            <a:endParaRPr lang="el-GR" sz="2400" b="1" dirty="0"/>
          </a:p>
        </p:txBody>
      </p:sp>
      <p:sp>
        <p:nvSpPr>
          <p:cNvPr id="79" name="Rectangle 78"/>
          <p:cNvSpPr/>
          <p:nvPr/>
        </p:nvSpPr>
        <p:spPr>
          <a:xfrm>
            <a:off x="658712" y="5666522"/>
            <a:ext cx="7871466" cy="810478"/>
          </a:xfrm>
          <a:prstGeom prst="rect">
            <a:avLst/>
          </a:prstGeom>
        </p:spPr>
        <p:txBody>
          <a:bodyPr wrap="none">
            <a:spAutoFit/>
          </a:bodyPr>
          <a:lstStyle/>
          <a:p>
            <a:pPr>
              <a:lnSpc>
                <a:spcPct val="150000"/>
              </a:lnSpc>
            </a:pPr>
            <a:r>
              <a:rPr lang="en-US" sz="1600" dirty="0" smtClean="0"/>
              <a:t>Unicellular</a:t>
            </a:r>
            <a:r>
              <a:rPr lang="en-US" sz="1600" b="0" dirty="0" smtClean="0"/>
              <a:t>: organisms that consist of individual cells, able to survive and reproduce. </a:t>
            </a:r>
          </a:p>
          <a:p>
            <a:pPr>
              <a:lnSpc>
                <a:spcPct val="150000"/>
              </a:lnSpc>
            </a:pPr>
            <a:r>
              <a:rPr lang="en-US" sz="1600" dirty="0" err="1" smtClean="0"/>
              <a:t>Multicellular</a:t>
            </a:r>
            <a:r>
              <a:rPr lang="en-US" sz="1600" b="0" dirty="0" smtClean="0"/>
              <a:t>: organisms that consist of cooperating cells, with different specialties.  </a:t>
            </a:r>
            <a:endParaRPr lang="en-US" sz="1600" b="0" dirty="0"/>
          </a:p>
        </p:txBody>
      </p:sp>
      <p:sp>
        <p:nvSpPr>
          <p:cNvPr id="80" name="TextBox 7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1" name="Straight Connector 8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3316" name="Object 4"/>
          <p:cNvGraphicFramePr>
            <a:graphicFrameLocks noChangeAspect="1"/>
          </p:cNvGraphicFramePr>
          <p:nvPr/>
        </p:nvGraphicFramePr>
        <p:xfrm>
          <a:off x="1066800" y="984250"/>
          <a:ext cx="7162800" cy="1835150"/>
        </p:xfrm>
        <a:graphic>
          <a:graphicData uri="http://schemas.openxmlformats.org/presentationml/2006/ole">
            <p:oleObj spid="_x0000_s414722" name="Image" r:id="rId3" imgW="7403175" imgH="4584127" progId="">
              <p:embed/>
            </p:oleObj>
          </a:graphicData>
        </a:graphic>
      </p:graphicFrame>
      <p:sp>
        <p:nvSpPr>
          <p:cNvPr id="13317" name="Text Box 5"/>
          <p:cNvSpPr txBox="1">
            <a:spLocks noChangeArrowheads="1"/>
          </p:cNvSpPr>
          <p:nvPr/>
        </p:nvSpPr>
        <p:spPr bwMode="auto">
          <a:xfrm>
            <a:off x="471863" y="300335"/>
            <a:ext cx="8443537" cy="461665"/>
          </a:xfrm>
          <a:prstGeom prst="rect">
            <a:avLst/>
          </a:prstGeom>
          <a:noFill/>
          <a:ln w="9525">
            <a:noFill/>
            <a:miter lim="800000"/>
            <a:headEnd/>
            <a:tailEnd/>
          </a:ln>
          <a:effectLst/>
        </p:spPr>
        <p:txBody>
          <a:bodyPr wrap="none">
            <a:spAutoFit/>
          </a:bodyPr>
          <a:lstStyle/>
          <a:p>
            <a:r>
              <a:rPr lang="en-GB" sz="2400" dirty="0" smtClean="0"/>
              <a:t>COMPARISON OF PROKARYOTIC &amp; EUKARYOTIC</a:t>
            </a:r>
            <a:r>
              <a:rPr lang="el-GR" sz="2400" dirty="0" smtClean="0"/>
              <a:t> </a:t>
            </a:r>
            <a:r>
              <a:rPr lang="en-GB" sz="2400" dirty="0" smtClean="0"/>
              <a:t>CELL</a:t>
            </a:r>
            <a:endParaRPr lang="el-GR" sz="2400" dirty="0"/>
          </a:p>
        </p:txBody>
      </p:sp>
      <p:sp>
        <p:nvSpPr>
          <p:cNvPr id="5" name="Rectangle 4"/>
          <p:cNvSpPr/>
          <p:nvPr/>
        </p:nvSpPr>
        <p:spPr>
          <a:xfrm>
            <a:off x="685800" y="3032879"/>
            <a:ext cx="3810000" cy="2862323"/>
          </a:xfrm>
          <a:prstGeom prst="rect">
            <a:avLst/>
          </a:prstGeom>
        </p:spPr>
        <p:txBody>
          <a:bodyPr wrap="square">
            <a:spAutoFit/>
          </a:bodyPr>
          <a:lstStyle/>
          <a:p>
            <a:r>
              <a:rPr lang="en-US" sz="1800" b="0" dirty="0" smtClean="0"/>
              <a:t>Classified in: </a:t>
            </a:r>
          </a:p>
          <a:p>
            <a:r>
              <a:rPr lang="en-US" sz="1800" b="0" dirty="0" smtClean="0"/>
              <a:t>bacteria and </a:t>
            </a:r>
            <a:r>
              <a:rPr lang="en-US" sz="1800" b="0" dirty="0" err="1" smtClean="0"/>
              <a:t>archaea</a:t>
            </a:r>
            <a:r>
              <a:rPr lang="en-US" sz="1800" b="0" dirty="0" smtClean="0"/>
              <a:t>.</a:t>
            </a:r>
          </a:p>
          <a:p>
            <a:endParaRPr lang="en-US" sz="1800" dirty="0" smtClean="0"/>
          </a:p>
          <a:p>
            <a:r>
              <a:rPr lang="en-US" sz="1800" b="0" dirty="0" smtClean="0"/>
              <a:t>They are lacking a delimited by a membrane, nucleus.</a:t>
            </a:r>
          </a:p>
          <a:p>
            <a:endParaRPr lang="en-US" sz="1800" dirty="0" smtClean="0"/>
          </a:p>
          <a:p>
            <a:r>
              <a:rPr lang="en-US" sz="1800" b="0" dirty="0" smtClean="0"/>
              <a:t>Structurally smaller and simpler than eukaryotic cells.</a:t>
            </a:r>
          </a:p>
          <a:p>
            <a:endParaRPr lang="en-US" sz="1800" dirty="0" smtClean="0"/>
          </a:p>
          <a:p>
            <a:r>
              <a:rPr lang="en-US" sz="1800" b="0" dirty="0" smtClean="0"/>
              <a:t>They may live in extreme habitats.</a:t>
            </a:r>
            <a:endParaRPr lang="en-US" sz="1800" b="0" dirty="0"/>
          </a:p>
        </p:txBody>
      </p:sp>
      <p:sp>
        <p:nvSpPr>
          <p:cNvPr id="6" name="Rectangle 5"/>
          <p:cNvSpPr/>
          <p:nvPr/>
        </p:nvSpPr>
        <p:spPr>
          <a:xfrm>
            <a:off x="4800600" y="3032879"/>
            <a:ext cx="4114800" cy="3139321"/>
          </a:xfrm>
          <a:prstGeom prst="rect">
            <a:avLst/>
          </a:prstGeom>
        </p:spPr>
        <p:txBody>
          <a:bodyPr wrap="square">
            <a:spAutoFit/>
          </a:bodyPr>
          <a:lstStyle/>
          <a:p>
            <a:r>
              <a:rPr lang="en-US" sz="1800" b="0" dirty="0" smtClean="0"/>
              <a:t>They are classified into: </a:t>
            </a:r>
          </a:p>
          <a:p>
            <a:r>
              <a:rPr lang="en-US" sz="1800" b="0" dirty="0" smtClean="0"/>
              <a:t>fungi, plants, animals.</a:t>
            </a:r>
          </a:p>
          <a:p>
            <a:endParaRPr lang="en-US" sz="1800" b="0" dirty="0" smtClean="0"/>
          </a:p>
          <a:p>
            <a:r>
              <a:rPr lang="en-US" sz="1800" b="0" dirty="0" smtClean="0"/>
              <a:t>The nucleus is delimited by a membrane.</a:t>
            </a:r>
          </a:p>
          <a:p>
            <a:endParaRPr lang="en-US" sz="1800" b="0" dirty="0" smtClean="0"/>
          </a:p>
          <a:p>
            <a:r>
              <a:rPr lang="en-US" sz="1800" b="0" dirty="0" smtClean="0"/>
              <a:t>Larger in size than prokaryotes, with specialized organelles.</a:t>
            </a:r>
          </a:p>
          <a:p>
            <a:endParaRPr lang="en-US" sz="1800" b="0" dirty="0" smtClean="0"/>
          </a:p>
          <a:p>
            <a:r>
              <a:rPr lang="en-US" sz="1800" b="0" dirty="0" smtClean="0"/>
              <a:t>Certain cells (e.g., plant) have a cell wall.</a:t>
            </a:r>
            <a:endParaRPr lang="en-US" sz="1800" b="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447800" y="3075057"/>
            <a:ext cx="6553200" cy="400110"/>
          </a:xfrm>
          <a:prstGeom prst="rect">
            <a:avLst/>
          </a:prstGeom>
        </p:spPr>
        <p:txBody>
          <a:bodyPr wrap="square">
            <a:spAutoFit/>
          </a:bodyPr>
          <a:lstStyle/>
          <a:p>
            <a:r>
              <a:rPr lang="en-US" dirty="0" smtClean="0">
                <a:hlinkClick r:id="rId2"/>
              </a:rPr>
              <a:t>https://www.youtube.com/watch?v=gbSIBhFwQ4s</a:t>
            </a:r>
            <a:endParaRPr lang="en-US"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066800" y="933271"/>
            <a:ext cx="7696200" cy="900246"/>
          </a:xfrm>
          <a:prstGeom prst="rect">
            <a:avLst/>
          </a:prstGeom>
        </p:spPr>
        <p:txBody>
          <a:bodyPr wrap="square">
            <a:spAutoFit/>
          </a:bodyPr>
          <a:lstStyle/>
          <a:p>
            <a:pPr>
              <a:lnSpc>
                <a:spcPct val="150000"/>
              </a:lnSpc>
            </a:pPr>
            <a:r>
              <a:rPr lang="en-US" sz="1800" b="0" dirty="0" smtClean="0"/>
              <a:t>Extremely small size (1-1.5 </a:t>
            </a:r>
            <a:r>
              <a:rPr lang="en-US" sz="1800" b="0" dirty="0" err="1" smtClean="0"/>
              <a:t>μm</a:t>
            </a:r>
            <a:r>
              <a:rPr lang="en-US" sz="1800" b="0" dirty="0" smtClean="0"/>
              <a:t> wide and 2-6 </a:t>
            </a:r>
            <a:r>
              <a:rPr lang="en-US" sz="1800" b="0" dirty="0" err="1" smtClean="0"/>
              <a:t>μm</a:t>
            </a:r>
            <a:r>
              <a:rPr lang="en-US" sz="1800" b="0" dirty="0" smtClean="0"/>
              <a:t> long).</a:t>
            </a:r>
          </a:p>
          <a:p>
            <a:pPr>
              <a:lnSpc>
                <a:spcPct val="150000"/>
              </a:lnSpc>
            </a:pPr>
            <a:r>
              <a:rPr lang="en-US" sz="1800" b="0" dirty="0" smtClean="0"/>
              <a:t>granular, bacillus, </a:t>
            </a:r>
            <a:r>
              <a:rPr lang="en-US" sz="1800" b="0" dirty="0" err="1" smtClean="0"/>
              <a:t>spirillum</a:t>
            </a:r>
            <a:r>
              <a:rPr lang="en-US" sz="1800" b="0" dirty="0" smtClean="0"/>
              <a:t> (stiff) or </a:t>
            </a:r>
            <a:r>
              <a:rPr lang="en-US" sz="1800" b="0" dirty="0" err="1" smtClean="0"/>
              <a:t>spirocheite</a:t>
            </a:r>
            <a:r>
              <a:rPr lang="en-US" sz="1800" b="0" dirty="0" smtClean="0"/>
              <a:t> (flexible).</a:t>
            </a:r>
            <a:endParaRPr lang="el-GR" sz="1800" b="0" dirty="0" smtClean="0"/>
          </a:p>
        </p:txBody>
      </p:sp>
      <p:grpSp>
        <p:nvGrpSpPr>
          <p:cNvPr id="3" name="Group 16"/>
          <p:cNvGrpSpPr/>
          <p:nvPr/>
        </p:nvGrpSpPr>
        <p:grpSpPr>
          <a:xfrm>
            <a:off x="4743930" y="2070555"/>
            <a:ext cx="3942870" cy="1587045"/>
            <a:chOff x="4810461" y="4585156"/>
            <a:chExt cx="3942870" cy="1587045"/>
          </a:xfrm>
        </p:grpSpPr>
        <p:pic>
          <p:nvPicPr>
            <p:cNvPr id="7" name="Picture 7" descr="mad2543X_ta04_01_baseart"/>
            <p:cNvPicPr>
              <a:picLocks noChangeAspect="1" noChangeArrowheads="1"/>
            </p:cNvPicPr>
            <p:nvPr/>
          </p:nvPicPr>
          <p:blipFill>
            <a:blip r:embed="rId3"/>
            <a:srcRect/>
            <a:stretch>
              <a:fillRect/>
            </a:stretch>
          </p:blipFill>
          <p:spPr bwMode="auto">
            <a:xfrm>
              <a:off x="5374296" y="4651432"/>
              <a:ext cx="2871946" cy="1520769"/>
            </a:xfrm>
            <a:prstGeom prst="rect">
              <a:avLst/>
            </a:prstGeom>
            <a:noFill/>
            <a:ln w="9525">
              <a:noFill/>
              <a:miter lim="800000"/>
              <a:headEnd/>
              <a:tailEnd/>
            </a:ln>
          </p:spPr>
        </p:pic>
        <p:sp>
          <p:nvSpPr>
            <p:cNvPr id="8" name="Line 13"/>
            <p:cNvSpPr>
              <a:spLocks noChangeShapeType="1"/>
            </p:cNvSpPr>
            <p:nvPr/>
          </p:nvSpPr>
          <p:spPr bwMode="auto">
            <a:xfrm>
              <a:off x="5912150" y="4753938"/>
              <a:ext cx="174404" cy="765"/>
            </a:xfrm>
            <a:prstGeom prst="line">
              <a:avLst/>
            </a:prstGeom>
            <a:noFill/>
            <a:ln w="6350">
              <a:solidFill>
                <a:srgbClr val="000000"/>
              </a:solidFill>
              <a:round/>
              <a:headEnd/>
              <a:tailEnd/>
            </a:ln>
          </p:spPr>
          <p:txBody>
            <a:bodyPr>
              <a:prstTxWarp prst="textNoShape">
                <a:avLst/>
              </a:prstTxWarp>
            </a:bodyPr>
            <a:lstStyle/>
            <a:p>
              <a:endParaRPr lang="en-US"/>
            </a:p>
          </p:txBody>
        </p:sp>
        <p:sp>
          <p:nvSpPr>
            <p:cNvPr id="9" name="Line 14"/>
            <p:cNvSpPr>
              <a:spLocks noChangeShapeType="1"/>
            </p:cNvSpPr>
            <p:nvPr/>
          </p:nvSpPr>
          <p:spPr bwMode="auto">
            <a:xfrm flipV="1">
              <a:off x="5597765" y="5613005"/>
              <a:ext cx="111337" cy="150458"/>
            </a:xfrm>
            <a:prstGeom prst="line">
              <a:avLst/>
            </a:prstGeom>
            <a:noFill/>
            <a:ln w="6350">
              <a:solidFill>
                <a:srgbClr val="000000"/>
              </a:solidFill>
              <a:round/>
              <a:headEnd/>
              <a:tailEnd/>
            </a:ln>
          </p:spPr>
          <p:txBody>
            <a:bodyPr>
              <a:prstTxWarp prst="textNoShape">
                <a:avLst/>
              </a:prstTxWarp>
            </a:bodyPr>
            <a:lstStyle/>
            <a:p>
              <a:endParaRPr lang="en-US"/>
            </a:p>
          </p:txBody>
        </p:sp>
        <p:sp>
          <p:nvSpPr>
            <p:cNvPr id="10" name="Line 15"/>
            <p:cNvSpPr>
              <a:spLocks noChangeShapeType="1"/>
            </p:cNvSpPr>
            <p:nvPr/>
          </p:nvSpPr>
          <p:spPr bwMode="auto">
            <a:xfrm flipH="1">
              <a:off x="7926075" y="5147135"/>
              <a:ext cx="200502" cy="765"/>
            </a:xfrm>
            <a:prstGeom prst="line">
              <a:avLst/>
            </a:prstGeom>
            <a:noFill/>
            <a:ln w="6350">
              <a:solidFill>
                <a:srgbClr val="000000"/>
              </a:solidFill>
              <a:round/>
              <a:headEnd/>
              <a:tailEnd/>
            </a:ln>
          </p:spPr>
          <p:txBody>
            <a:bodyPr>
              <a:prstTxWarp prst="textNoShape">
                <a:avLst/>
              </a:prstTxWarp>
            </a:bodyPr>
            <a:lstStyle/>
            <a:p>
              <a:endParaRPr lang="en-US"/>
            </a:p>
          </p:txBody>
        </p:sp>
        <p:sp>
          <p:nvSpPr>
            <p:cNvPr id="11" name="Line 16"/>
            <p:cNvSpPr>
              <a:spLocks noChangeShapeType="1"/>
            </p:cNvSpPr>
            <p:nvPr/>
          </p:nvSpPr>
          <p:spPr bwMode="auto">
            <a:xfrm>
              <a:off x="5696372" y="5132600"/>
              <a:ext cx="134304" cy="765"/>
            </a:xfrm>
            <a:prstGeom prst="line">
              <a:avLst/>
            </a:prstGeom>
            <a:noFill/>
            <a:ln w="6350">
              <a:solidFill>
                <a:srgbClr val="000000"/>
              </a:solidFill>
              <a:round/>
              <a:headEnd/>
              <a:tailEnd/>
            </a:ln>
          </p:spPr>
          <p:txBody>
            <a:bodyPr>
              <a:prstTxWarp prst="textNoShape">
                <a:avLst/>
              </a:prstTxWarp>
            </a:bodyPr>
            <a:lstStyle/>
            <a:p>
              <a:endParaRPr lang="en-US"/>
            </a:p>
          </p:txBody>
        </p:sp>
        <p:sp>
          <p:nvSpPr>
            <p:cNvPr id="12" name="Rectangle 17"/>
            <p:cNvSpPr>
              <a:spLocks noChangeArrowheads="1"/>
            </p:cNvSpPr>
            <p:nvPr/>
          </p:nvSpPr>
          <p:spPr bwMode="auto">
            <a:xfrm>
              <a:off x="5209042" y="4585156"/>
              <a:ext cx="658358" cy="215444"/>
            </a:xfrm>
            <a:prstGeom prst="rect">
              <a:avLst/>
            </a:prstGeom>
            <a:noFill/>
            <a:ln w="9525">
              <a:noFill/>
              <a:miter lim="800000"/>
              <a:headEnd/>
              <a:tailEnd/>
            </a:ln>
          </p:spPr>
          <p:txBody>
            <a:bodyPr wrap="none" lIns="0" tIns="0" rIns="0" bIns="0">
              <a:prstTxWarp prst="textNoShape">
                <a:avLst/>
              </a:prstTxWarp>
              <a:spAutoFit/>
            </a:bodyPr>
            <a:lstStyle/>
            <a:p>
              <a:r>
                <a:rPr lang="en-US" sz="1400" b="0" dirty="0" err="1">
                  <a:solidFill>
                    <a:srgbClr val="000000"/>
                  </a:solidFill>
                </a:rPr>
                <a:t>spirillum</a:t>
              </a:r>
              <a:endParaRPr lang="en-US" sz="1400" b="0" dirty="0"/>
            </a:p>
          </p:txBody>
        </p:sp>
        <p:sp>
          <p:nvSpPr>
            <p:cNvPr id="13" name="Rectangle 18"/>
            <p:cNvSpPr>
              <a:spLocks noChangeArrowheads="1"/>
            </p:cNvSpPr>
            <p:nvPr/>
          </p:nvSpPr>
          <p:spPr bwMode="auto">
            <a:xfrm>
              <a:off x="5003828" y="5651956"/>
              <a:ext cx="558772" cy="215444"/>
            </a:xfrm>
            <a:prstGeom prst="rect">
              <a:avLst/>
            </a:prstGeom>
            <a:noFill/>
            <a:ln w="9525">
              <a:noFill/>
              <a:miter lim="800000"/>
              <a:headEnd/>
              <a:tailEnd/>
            </a:ln>
          </p:spPr>
          <p:txBody>
            <a:bodyPr wrap="none" lIns="0" tIns="0" rIns="0" bIns="0">
              <a:prstTxWarp prst="textNoShape">
                <a:avLst/>
              </a:prstTxWarp>
              <a:spAutoFit/>
            </a:bodyPr>
            <a:lstStyle/>
            <a:p>
              <a:r>
                <a:rPr lang="en-US" sz="1400" b="0" dirty="0" err="1">
                  <a:solidFill>
                    <a:srgbClr val="000000"/>
                  </a:solidFill>
                </a:rPr>
                <a:t>coccus</a:t>
              </a:r>
              <a:endParaRPr lang="en-US" sz="1400" b="0" dirty="0"/>
            </a:p>
          </p:txBody>
        </p:sp>
        <p:sp>
          <p:nvSpPr>
            <p:cNvPr id="14" name="Rectangle 19"/>
            <p:cNvSpPr>
              <a:spLocks noChangeArrowheads="1"/>
            </p:cNvSpPr>
            <p:nvPr/>
          </p:nvSpPr>
          <p:spPr bwMode="auto">
            <a:xfrm>
              <a:off x="8154584" y="5010211"/>
              <a:ext cx="598747" cy="215444"/>
            </a:xfrm>
            <a:prstGeom prst="rect">
              <a:avLst/>
            </a:prstGeom>
            <a:noFill/>
            <a:ln w="9525">
              <a:noFill/>
              <a:miter lim="800000"/>
              <a:headEnd/>
              <a:tailEnd/>
            </a:ln>
          </p:spPr>
          <p:txBody>
            <a:bodyPr wrap="none" lIns="0" tIns="0" rIns="0" bIns="0">
              <a:prstTxWarp prst="textNoShape">
                <a:avLst/>
              </a:prstTxWarp>
              <a:spAutoFit/>
            </a:bodyPr>
            <a:lstStyle/>
            <a:p>
              <a:r>
                <a:rPr lang="en-US" sz="1400" b="0" dirty="0">
                  <a:solidFill>
                    <a:srgbClr val="000000"/>
                  </a:solidFill>
                </a:rPr>
                <a:t>bacillus</a:t>
              </a:r>
              <a:endParaRPr lang="en-US" sz="1400" b="0" dirty="0"/>
            </a:p>
          </p:txBody>
        </p:sp>
        <p:sp>
          <p:nvSpPr>
            <p:cNvPr id="15" name="Rectangle 20"/>
            <p:cNvSpPr>
              <a:spLocks noChangeArrowheads="1"/>
            </p:cNvSpPr>
            <p:nvPr/>
          </p:nvSpPr>
          <p:spPr bwMode="auto">
            <a:xfrm>
              <a:off x="4810461" y="4969155"/>
              <a:ext cx="828339" cy="215444"/>
            </a:xfrm>
            <a:prstGeom prst="rect">
              <a:avLst/>
            </a:prstGeom>
            <a:noFill/>
            <a:ln w="9525">
              <a:noFill/>
              <a:miter lim="800000"/>
              <a:headEnd/>
              <a:tailEnd/>
            </a:ln>
          </p:spPr>
          <p:txBody>
            <a:bodyPr wrap="none" lIns="0" tIns="0" rIns="0" bIns="0">
              <a:prstTxWarp prst="textNoShape">
                <a:avLst/>
              </a:prstTxWarp>
              <a:spAutoFit/>
            </a:bodyPr>
            <a:lstStyle/>
            <a:p>
              <a:r>
                <a:rPr lang="en-US" sz="1400" b="0" dirty="0">
                  <a:solidFill>
                    <a:srgbClr val="000000"/>
                  </a:solidFill>
                </a:rPr>
                <a:t>spirochete</a:t>
              </a:r>
              <a:endParaRPr lang="en-US" sz="1400" b="0" dirty="0"/>
            </a:p>
          </p:txBody>
        </p:sp>
      </p:grpSp>
      <p:sp>
        <p:nvSpPr>
          <p:cNvPr id="18" name="Rectangle 17"/>
          <p:cNvSpPr/>
          <p:nvPr/>
        </p:nvSpPr>
        <p:spPr>
          <a:xfrm>
            <a:off x="990600" y="224135"/>
            <a:ext cx="7391400" cy="830997"/>
          </a:xfrm>
          <a:prstGeom prst="rect">
            <a:avLst/>
          </a:prstGeom>
        </p:spPr>
        <p:txBody>
          <a:bodyPr wrap="square">
            <a:spAutoFit/>
          </a:bodyPr>
          <a:lstStyle/>
          <a:p>
            <a:r>
              <a:rPr lang="en-GB" sz="2400" dirty="0" smtClean="0"/>
              <a:t>CHARACTERISTICS OF A PROKARYOTIC CELL</a:t>
            </a:r>
            <a:endParaRPr lang="en-US" sz="2400" dirty="0" smtClean="0"/>
          </a:p>
          <a:p>
            <a:endParaRPr lang="en-US" sz="2400" dirty="0"/>
          </a:p>
        </p:txBody>
      </p:sp>
      <p:graphicFrame>
        <p:nvGraphicFramePr>
          <p:cNvPr id="370690" name="Object 2"/>
          <p:cNvGraphicFramePr>
            <a:graphicFrameLocks noChangeAspect="1"/>
          </p:cNvGraphicFramePr>
          <p:nvPr/>
        </p:nvGraphicFramePr>
        <p:xfrm>
          <a:off x="5105401" y="4264558"/>
          <a:ext cx="3668712" cy="1450442"/>
        </p:xfrm>
        <a:graphic>
          <a:graphicData uri="http://schemas.openxmlformats.org/presentationml/2006/ole">
            <p:oleObj spid="_x0000_s415746" name="Image" r:id="rId4" imgW="6425397" imgH="2539683" progId="">
              <p:embed/>
            </p:oleObj>
          </a:graphicData>
        </a:graphic>
      </p:graphicFrame>
      <p:sp>
        <p:nvSpPr>
          <p:cNvPr id="20" name="Rectangle 19"/>
          <p:cNvSpPr/>
          <p:nvPr/>
        </p:nvSpPr>
        <p:spPr>
          <a:xfrm>
            <a:off x="762000" y="3429000"/>
            <a:ext cx="4343400" cy="3026470"/>
          </a:xfrm>
          <a:prstGeom prst="rect">
            <a:avLst/>
          </a:prstGeom>
        </p:spPr>
        <p:txBody>
          <a:bodyPr wrap="square">
            <a:spAutoFit/>
          </a:bodyPr>
          <a:lstStyle/>
          <a:p>
            <a:pPr>
              <a:lnSpc>
                <a:spcPct val="150000"/>
              </a:lnSpc>
            </a:pPr>
            <a:r>
              <a:rPr lang="en-US" sz="1600" b="0" dirty="0" smtClean="0"/>
              <a:t>The</a:t>
            </a:r>
            <a:r>
              <a:rPr lang="en-US" sz="1600" dirty="0" smtClean="0"/>
              <a:t> cellular envelope </a:t>
            </a:r>
            <a:r>
              <a:rPr lang="en-US" sz="1600" b="0" dirty="0" smtClean="0"/>
              <a:t>includes:</a:t>
            </a:r>
          </a:p>
          <a:p>
            <a:pPr>
              <a:lnSpc>
                <a:spcPct val="150000"/>
              </a:lnSpc>
            </a:pPr>
            <a:r>
              <a:rPr lang="en-US" sz="1600" b="0" dirty="0" smtClean="0"/>
              <a:t>- </a:t>
            </a:r>
            <a:r>
              <a:rPr lang="en-US" sz="1600" dirty="0" smtClean="0"/>
              <a:t>plasma membrane </a:t>
            </a:r>
            <a:r>
              <a:rPr lang="en-US" sz="1600" b="0" dirty="0" smtClean="0"/>
              <a:t>(protein lipid </a:t>
            </a:r>
            <a:r>
              <a:rPr lang="en-US" sz="1600" b="0" dirty="0" err="1" smtClean="0"/>
              <a:t>bilayer</a:t>
            </a:r>
            <a:r>
              <a:rPr lang="en-US" sz="1600" b="0" dirty="0" smtClean="0"/>
              <a:t>).</a:t>
            </a:r>
          </a:p>
          <a:p>
            <a:pPr>
              <a:lnSpc>
                <a:spcPct val="150000"/>
              </a:lnSpc>
            </a:pPr>
            <a:r>
              <a:rPr lang="en-US" sz="1600" b="0" dirty="0" smtClean="0"/>
              <a:t>- </a:t>
            </a:r>
            <a:r>
              <a:rPr lang="en-US" sz="1600" dirty="0" smtClean="0"/>
              <a:t>cell wall </a:t>
            </a:r>
            <a:r>
              <a:rPr lang="en-US" sz="1600" b="0" dirty="0" smtClean="0"/>
              <a:t>that</a:t>
            </a:r>
            <a:r>
              <a:rPr lang="en-US" sz="1600" dirty="0" smtClean="0"/>
              <a:t> </a:t>
            </a:r>
            <a:r>
              <a:rPr lang="en-US" sz="1600" b="0" dirty="0" smtClean="0"/>
              <a:t>maintains the shape of the cell and is strengthened by </a:t>
            </a:r>
            <a:r>
              <a:rPr lang="en-US" sz="1600" b="0" dirty="0" err="1" smtClean="0"/>
              <a:t>peptidoglycan</a:t>
            </a:r>
            <a:r>
              <a:rPr lang="en-US" sz="1600" b="0" dirty="0" smtClean="0"/>
              <a:t>.</a:t>
            </a:r>
          </a:p>
          <a:p>
            <a:pPr>
              <a:lnSpc>
                <a:spcPct val="150000"/>
              </a:lnSpc>
            </a:pPr>
            <a:r>
              <a:rPr lang="en-US" sz="1600" b="0" dirty="0" smtClean="0"/>
              <a:t>- </a:t>
            </a:r>
            <a:r>
              <a:rPr lang="en-US" sz="1600" dirty="0" err="1" smtClean="0"/>
              <a:t>Glycocalyx</a:t>
            </a:r>
            <a:r>
              <a:rPr lang="en-US" sz="1600" b="0" dirty="0" smtClean="0"/>
              <a:t>,</a:t>
            </a:r>
            <a:r>
              <a:rPr lang="en-US" sz="1600" dirty="0" smtClean="0"/>
              <a:t> </a:t>
            </a:r>
            <a:r>
              <a:rPr lang="en-US" sz="1600" b="0" dirty="0" smtClean="0"/>
              <a:t>a layer of polysaccharides on the outside of the cell wall that contributes to the organization and resistance of the capsule.</a:t>
            </a:r>
            <a:endParaRPr lang="en-US" sz="1600" b="0" dirty="0"/>
          </a:p>
        </p:txBody>
      </p:sp>
      <p:graphicFrame>
        <p:nvGraphicFramePr>
          <p:cNvPr id="370692" name="Object 4"/>
          <p:cNvGraphicFramePr>
            <a:graphicFrameLocks noChangeAspect="1"/>
          </p:cNvGraphicFramePr>
          <p:nvPr/>
        </p:nvGraphicFramePr>
        <p:xfrm>
          <a:off x="1905000" y="2133600"/>
          <a:ext cx="1473220" cy="990600"/>
        </p:xfrm>
        <a:graphic>
          <a:graphicData uri="http://schemas.openxmlformats.org/presentationml/2006/ole">
            <p:oleObj spid="_x0000_s415748" name="Image" r:id="rId5" imgW="4419048" imgH="2971429" progId="">
              <p:embed/>
            </p:oleObj>
          </a:graphicData>
        </a:graphic>
      </p:graphicFrame>
      <p:graphicFrame>
        <p:nvGraphicFramePr>
          <p:cNvPr id="370691" name="Object 3"/>
          <p:cNvGraphicFramePr>
            <a:graphicFrameLocks noChangeAspect="1"/>
          </p:cNvGraphicFramePr>
          <p:nvPr/>
        </p:nvGraphicFramePr>
        <p:xfrm>
          <a:off x="1075366" y="2133600"/>
          <a:ext cx="1134434" cy="964930"/>
        </p:xfrm>
        <a:graphic>
          <a:graphicData uri="http://schemas.openxmlformats.org/presentationml/2006/ole">
            <p:oleObj spid="_x0000_s415747" name="Image" r:id="rId6" imgW="3479365" imgH="2958730" progId="">
              <p:embed/>
            </p:oleObj>
          </a:graphicData>
        </a:graphic>
      </p:graphicFrame>
      <p:graphicFrame>
        <p:nvGraphicFramePr>
          <p:cNvPr id="370693" name="Object 5"/>
          <p:cNvGraphicFramePr>
            <a:graphicFrameLocks noChangeAspect="1"/>
          </p:cNvGraphicFramePr>
          <p:nvPr/>
        </p:nvGraphicFramePr>
        <p:xfrm>
          <a:off x="3352800" y="2133600"/>
          <a:ext cx="1235135" cy="980245"/>
        </p:xfrm>
        <a:graphic>
          <a:graphicData uri="http://schemas.openxmlformats.org/presentationml/2006/ole">
            <p:oleObj spid="_x0000_s415749" name="Image" r:id="rId7" imgW="5930159" imgH="4711111" progId="">
              <p:embed/>
            </p:oleObj>
          </a:graphicData>
        </a:graphic>
      </p:graphicFrame>
      <p:sp>
        <p:nvSpPr>
          <p:cNvPr id="19" name="TextBox 1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21" name="Straight Connector 2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990600" y="224135"/>
            <a:ext cx="7391400" cy="461665"/>
          </a:xfrm>
          <a:prstGeom prst="rect">
            <a:avLst/>
          </a:prstGeom>
        </p:spPr>
        <p:txBody>
          <a:bodyPr wrap="square">
            <a:spAutoFit/>
          </a:bodyPr>
          <a:lstStyle/>
          <a:p>
            <a:r>
              <a:rPr lang="en-GB" sz="2400" dirty="0" smtClean="0"/>
              <a:t>CHARACTERISTICS OF A EUKARYOTIC CELL</a:t>
            </a:r>
            <a:endParaRPr lang="en-US" sz="2400" dirty="0"/>
          </a:p>
        </p:txBody>
      </p:sp>
      <p:pic>
        <p:nvPicPr>
          <p:cNvPr id="6" name="Picture 8" descr="figure 5-5"/>
          <p:cNvPicPr>
            <a:picLocks noChangeAspect="1" noChangeArrowheads="1"/>
          </p:cNvPicPr>
          <p:nvPr/>
        </p:nvPicPr>
        <p:blipFill>
          <a:blip r:embed="rId2"/>
          <a:srcRect/>
          <a:stretch>
            <a:fillRect/>
          </a:stretch>
        </p:blipFill>
        <p:spPr bwMode="auto">
          <a:xfrm>
            <a:off x="455614" y="1066800"/>
            <a:ext cx="4034630" cy="2402389"/>
          </a:xfrm>
          <a:prstGeom prst="rect">
            <a:avLst/>
          </a:prstGeom>
          <a:noFill/>
        </p:spPr>
      </p:pic>
      <p:pic>
        <p:nvPicPr>
          <p:cNvPr id="7" name="Picture 8" descr="figure 5-6"/>
          <p:cNvPicPr>
            <a:picLocks noChangeAspect="1" noChangeArrowheads="1"/>
          </p:cNvPicPr>
          <p:nvPr/>
        </p:nvPicPr>
        <p:blipFill>
          <a:blip r:embed="rId3"/>
          <a:srcRect/>
          <a:stretch>
            <a:fillRect/>
          </a:stretch>
        </p:blipFill>
        <p:spPr bwMode="auto">
          <a:xfrm>
            <a:off x="457200" y="3886200"/>
            <a:ext cx="3962400" cy="2722057"/>
          </a:xfrm>
          <a:prstGeom prst="rect">
            <a:avLst/>
          </a:prstGeom>
          <a:noFill/>
        </p:spPr>
      </p:pic>
      <p:sp>
        <p:nvSpPr>
          <p:cNvPr id="8" name="Rectangle 7"/>
          <p:cNvSpPr/>
          <p:nvPr/>
        </p:nvSpPr>
        <p:spPr>
          <a:xfrm>
            <a:off x="4800600" y="789005"/>
            <a:ext cx="4038600" cy="5611795"/>
          </a:xfrm>
          <a:prstGeom prst="rect">
            <a:avLst/>
          </a:prstGeom>
        </p:spPr>
        <p:txBody>
          <a:bodyPr wrap="square">
            <a:spAutoFit/>
          </a:bodyPr>
          <a:lstStyle/>
          <a:p>
            <a:pPr>
              <a:lnSpc>
                <a:spcPct val="150000"/>
              </a:lnSpc>
            </a:pPr>
            <a:r>
              <a:rPr lang="en-US" sz="1600" b="0" dirty="0" smtClean="0"/>
              <a:t>Eukaryotic cells are compartmentalized and contain small structures called organelles that perform certain functions and are usually defined by membranes.</a:t>
            </a:r>
          </a:p>
          <a:p>
            <a:pPr>
              <a:lnSpc>
                <a:spcPct val="150000"/>
              </a:lnSpc>
            </a:pPr>
            <a:endParaRPr lang="en-US" sz="1600" b="0" dirty="0" smtClean="0"/>
          </a:p>
          <a:p>
            <a:pPr>
              <a:lnSpc>
                <a:spcPct val="150000"/>
              </a:lnSpc>
            </a:pPr>
            <a:r>
              <a:rPr lang="en-US" sz="1600" b="0" dirty="0" smtClean="0"/>
              <a:t>There are two types of organelles:</a:t>
            </a:r>
          </a:p>
          <a:p>
            <a:pPr>
              <a:lnSpc>
                <a:spcPct val="150000"/>
              </a:lnSpc>
            </a:pPr>
            <a:r>
              <a:rPr lang="en-US" sz="1600" b="0" dirty="0" smtClean="0"/>
              <a:t>- </a:t>
            </a:r>
            <a:r>
              <a:rPr lang="en-US" sz="1600" dirty="0" smtClean="0"/>
              <a:t>Energy-related </a:t>
            </a:r>
            <a:r>
              <a:rPr lang="en-US" sz="1600" b="0" dirty="0" smtClean="0"/>
              <a:t>organelles such as mitochondria and chloroplasts.</a:t>
            </a:r>
          </a:p>
          <a:p>
            <a:pPr>
              <a:lnSpc>
                <a:spcPct val="150000"/>
              </a:lnSpc>
            </a:pPr>
            <a:r>
              <a:rPr lang="en-US" sz="1600" b="0" dirty="0" smtClean="0"/>
              <a:t>They are relatively independent and self-sufficient.</a:t>
            </a:r>
          </a:p>
          <a:p>
            <a:pPr>
              <a:lnSpc>
                <a:spcPct val="150000"/>
              </a:lnSpc>
            </a:pPr>
            <a:r>
              <a:rPr lang="en-US" sz="1600" b="0" dirty="0" smtClean="0"/>
              <a:t>- Organelles constituting the </a:t>
            </a:r>
            <a:r>
              <a:rPr lang="en-US" sz="1600" dirty="0" err="1" smtClean="0"/>
              <a:t>intermembrane</a:t>
            </a:r>
            <a:r>
              <a:rPr lang="en-US" sz="1600" dirty="0" smtClean="0"/>
              <a:t> system</a:t>
            </a:r>
            <a:r>
              <a:rPr lang="en-US" sz="1600" b="0" dirty="0" smtClean="0"/>
              <a:t>. </a:t>
            </a:r>
          </a:p>
          <a:p>
            <a:pPr>
              <a:lnSpc>
                <a:spcPct val="150000"/>
              </a:lnSpc>
            </a:pPr>
            <a:r>
              <a:rPr lang="en-US" sz="1600" b="0" dirty="0" smtClean="0"/>
              <a:t>They communicate with each other through membrane networks and small vesicles.</a:t>
            </a:r>
            <a:endParaRPr lang="el-GR" sz="1600" b="0" dirty="0" smtClean="0"/>
          </a:p>
        </p:txBody>
      </p:sp>
      <p:sp>
        <p:nvSpPr>
          <p:cNvPr id="9" name="Rectangle 8"/>
          <p:cNvSpPr/>
          <p:nvPr/>
        </p:nvSpPr>
        <p:spPr>
          <a:xfrm>
            <a:off x="1752600" y="956846"/>
            <a:ext cx="2133600" cy="338554"/>
          </a:xfrm>
          <a:prstGeom prst="rect">
            <a:avLst/>
          </a:prstGeom>
        </p:spPr>
        <p:txBody>
          <a:bodyPr wrap="square">
            <a:spAutoFit/>
          </a:bodyPr>
          <a:lstStyle/>
          <a:p>
            <a:r>
              <a:rPr lang="en-GB" sz="1600" dirty="0" smtClean="0">
                <a:solidFill>
                  <a:srgbClr val="D7136B"/>
                </a:solidFill>
              </a:rPr>
              <a:t>ANIMAL CELL</a:t>
            </a:r>
            <a:endParaRPr lang="en-US" sz="1600" dirty="0">
              <a:solidFill>
                <a:srgbClr val="D7136B"/>
              </a:solidFill>
            </a:endParaRPr>
          </a:p>
        </p:txBody>
      </p:sp>
      <p:sp>
        <p:nvSpPr>
          <p:cNvPr id="10" name="Rectangle 9"/>
          <p:cNvSpPr/>
          <p:nvPr/>
        </p:nvSpPr>
        <p:spPr>
          <a:xfrm>
            <a:off x="2133600" y="3657600"/>
            <a:ext cx="2133600" cy="338554"/>
          </a:xfrm>
          <a:prstGeom prst="rect">
            <a:avLst/>
          </a:prstGeom>
        </p:spPr>
        <p:txBody>
          <a:bodyPr wrap="square">
            <a:spAutoFit/>
          </a:bodyPr>
          <a:lstStyle/>
          <a:p>
            <a:r>
              <a:rPr lang="en-GB" sz="1600" dirty="0" smtClean="0">
                <a:solidFill>
                  <a:srgbClr val="008000"/>
                </a:solidFill>
              </a:rPr>
              <a:t>PLANT CELL</a:t>
            </a:r>
            <a:endParaRPr lang="en-US" sz="1600" dirty="0">
              <a:solidFill>
                <a:srgbClr val="008000"/>
              </a:solidFill>
            </a:endParaRPr>
          </a:p>
        </p:txBody>
      </p:sp>
      <p:sp>
        <p:nvSpPr>
          <p:cNvPr id="11" name="TextBox 10"/>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5604" name="Object 4"/>
          <p:cNvGraphicFramePr>
            <a:graphicFrameLocks noChangeAspect="1"/>
          </p:cNvGraphicFramePr>
          <p:nvPr/>
        </p:nvGraphicFramePr>
        <p:xfrm>
          <a:off x="5029200" y="3657599"/>
          <a:ext cx="3352800" cy="2514601"/>
        </p:xfrm>
        <a:graphic>
          <a:graphicData uri="http://schemas.openxmlformats.org/presentationml/2006/ole">
            <p:oleObj spid="_x0000_s418818" name="Image" r:id="rId4" imgW="4596825" imgH="3707937" progId="">
              <p:embed/>
            </p:oleObj>
          </a:graphicData>
        </a:graphic>
      </p:graphicFrame>
      <p:sp>
        <p:nvSpPr>
          <p:cNvPr id="25609" name="Text Box 9"/>
          <p:cNvSpPr txBox="1">
            <a:spLocks noChangeArrowheads="1"/>
          </p:cNvSpPr>
          <p:nvPr/>
        </p:nvSpPr>
        <p:spPr bwMode="auto">
          <a:xfrm>
            <a:off x="2032000" y="423863"/>
            <a:ext cx="184150" cy="366712"/>
          </a:xfrm>
          <a:prstGeom prst="rect">
            <a:avLst/>
          </a:prstGeom>
          <a:noFill/>
          <a:ln w="9525">
            <a:noFill/>
            <a:miter lim="800000"/>
            <a:headEnd/>
            <a:tailEnd/>
          </a:ln>
          <a:effectLst/>
        </p:spPr>
        <p:txBody>
          <a:bodyPr wrap="none">
            <a:spAutoFit/>
          </a:bodyPr>
          <a:lstStyle/>
          <a:p>
            <a:endParaRPr lang="en-US" sz="1800" b="0"/>
          </a:p>
        </p:txBody>
      </p:sp>
      <p:sp>
        <p:nvSpPr>
          <p:cNvPr id="25610" name="Text Box 10"/>
          <p:cNvSpPr txBox="1">
            <a:spLocks noChangeArrowheads="1"/>
          </p:cNvSpPr>
          <p:nvPr/>
        </p:nvSpPr>
        <p:spPr bwMode="auto">
          <a:xfrm>
            <a:off x="2940605" y="381000"/>
            <a:ext cx="3536395" cy="461665"/>
          </a:xfrm>
          <a:prstGeom prst="rect">
            <a:avLst/>
          </a:prstGeom>
          <a:noFill/>
          <a:ln w="9525">
            <a:noFill/>
            <a:miter lim="800000"/>
            <a:headEnd/>
            <a:tailEnd/>
          </a:ln>
          <a:effectLst/>
        </p:spPr>
        <p:txBody>
          <a:bodyPr wrap="none">
            <a:spAutoFit/>
          </a:bodyPr>
          <a:lstStyle/>
          <a:p>
            <a:r>
              <a:rPr lang="en-GB" sz="2400" dirty="0" smtClean="0"/>
              <a:t>MEMBRANES </a:t>
            </a:r>
            <a:r>
              <a:rPr lang="en-US" sz="2400" dirty="0" smtClean="0"/>
              <a:t>–</a:t>
            </a:r>
            <a:r>
              <a:rPr lang="en-GB" sz="2400" dirty="0" smtClean="0"/>
              <a:t> LIPIDS</a:t>
            </a:r>
            <a:endParaRPr lang="el-GR" sz="2400" dirty="0"/>
          </a:p>
        </p:txBody>
      </p:sp>
      <p:pic>
        <p:nvPicPr>
          <p:cNvPr id="11" name="Picture 9" descr="figure 5-7c"/>
          <p:cNvPicPr>
            <a:picLocks noChangeAspect="1" noChangeArrowheads="1"/>
          </p:cNvPicPr>
          <p:nvPr/>
        </p:nvPicPr>
        <p:blipFill>
          <a:blip r:embed="rId5"/>
          <a:srcRect/>
          <a:stretch>
            <a:fillRect/>
          </a:stretch>
        </p:blipFill>
        <p:spPr bwMode="auto">
          <a:xfrm>
            <a:off x="4853508" y="1066800"/>
            <a:ext cx="3452292" cy="2144713"/>
          </a:xfrm>
          <a:prstGeom prst="rect">
            <a:avLst/>
          </a:prstGeom>
          <a:noFill/>
        </p:spPr>
      </p:pic>
      <p:sp>
        <p:nvSpPr>
          <p:cNvPr id="25614" name="Text Box 14"/>
          <p:cNvSpPr txBox="1">
            <a:spLocks noChangeArrowheads="1"/>
          </p:cNvSpPr>
          <p:nvPr/>
        </p:nvSpPr>
        <p:spPr bwMode="auto">
          <a:xfrm>
            <a:off x="1204913" y="1219200"/>
            <a:ext cx="3671887" cy="1179810"/>
          </a:xfrm>
          <a:prstGeom prst="rect">
            <a:avLst/>
          </a:prstGeom>
          <a:noFill/>
          <a:ln w="9525">
            <a:noFill/>
            <a:miter lim="800000"/>
            <a:headEnd/>
            <a:tailEnd/>
          </a:ln>
          <a:effectLst/>
        </p:spPr>
        <p:txBody>
          <a:bodyPr>
            <a:spAutoFit/>
          </a:bodyPr>
          <a:lstStyle/>
          <a:p>
            <a:pPr>
              <a:lnSpc>
                <a:spcPct val="150000"/>
              </a:lnSpc>
            </a:pPr>
            <a:r>
              <a:rPr lang="en-US" sz="1600" b="0" dirty="0" smtClean="0"/>
              <a:t>Amphibious molecules with:</a:t>
            </a:r>
          </a:p>
          <a:p>
            <a:pPr>
              <a:lnSpc>
                <a:spcPct val="150000"/>
              </a:lnSpc>
              <a:buFontTx/>
              <a:buChar char="-"/>
            </a:pPr>
            <a:r>
              <a:rPr lang="en-US" sz="1600" b="0" dirty="0" smtClean="0"/>
              <a:t>hydrophilic (polar) head and</a:t>
            </a:r>
          </a:p>
          <a:p>
            <a:pPr>
              <a:lnSpc>
                <a:spcPct val="150000"/>
              </a:lnSpc>
              <a:buFontTx/>
              <a:buChar char="-"/>
            </a:pPr>
            <a:r>
              <a:rPr lang="en-US" sz="1600" b="0" dirty="0" smtClean="0"/>
              <a:t>hydrophobic, aliphatic chain (tail)</a:t>
            </a:r>
            <a:endParaRPr lang="el-GR" sz="1600" b="0" dirty="0"/>
          </a:p>
        </p:txBody>
      </p:sp>
      <p:pic>
        <p:nvPicPr>
          <p:cNvPr id="10" name="Picture 4" descr="figure 2-18"/>
          <p:cNvPicPr>
            <a:picLocks noChangeAspect="1" noChangeArrowheads="1"/>
          </p:cNvPicPr>
          <p:nvPr/>
        </p:nvPicPr>
        <p:blipFill>
          <a:blip r:embed="rId6"/>
          <a:srcRect/>
          <a:stretch>
            <a:fillRect/>
          </a:stretch>
        </p:blipFill>
        <p:spPr bwMode="auto">
          <a:xfrm>
            <a:off x="838200" y="2819400"/>
            <a:ext cx="3723409" cy="3276600"/>
          </a:xfrm>
          <a:prstGeom prst="rect">
            <a:avLst/>
          </a:prstGeom>
          <a:noFill/>
          <a:ln w="9525">
            <a:noFill/>
            <a:miter lim="800000"/>
            <a:headEnd/>
            <a:tailEnd/>
          </a:ln>
          <a:effectLst/>
        </p:spPr>
      </p:pic>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9" name="Text Box 9"/>
          <p:cNvSpPr txBox="1">
            <a:spLocks noChangeArrowheads="1"/>
          </p:cNvSpPr>
          <p:nvPr/>
        </p:nvSpPr>
        <p:spPr bwMode="auto">
          <a:xfrm>
            <a:off x="2032000" y="423863"/>
            <a:ext cx="184150" cy="366712"/>
          </a:xfrm>
          <a:prstGeom prst="rect">
            <a:avLst/>
          </a:prstGeom>
          <a:noFill/>
          <a:ln w="9525">
            <a:noFill/>
            <a:miter lim="800000"/>
            <a:headEnd/>
            <a:tailEnd/>
          </a:ln>
          <a:effectLst/>
        </p:spPr>
        <p:txBody>
          <a:bodyPr wrap="none">
            <a:spAutoFit/>
          </a:bodyPr>
          <a:lstStyle/>
          <a:p>
            <a:endParaRPr lang="en-US" sz="1800" b="0"/>
          </a:p>
        </p:txBody>
      </p:sp>
      <p:sp>
        <p:nvSpPr>
          <p:cNvPr id="25610" name="Text Box 10"/>
          <p:cNvSpPr txBox="1">
            <a:spLocks noChangeArrowheads="1"/>
          </p:cNvSpPr>
          <p:nvPr/>
        </p:nvSpPr>
        <p:spPr bwMode="auto">
          <a:xfrm>
            <a:off x="2940605" y="224135"/>
            <a:ext cx="3536395" cy="461665"/>
          </a:xfrm>
          <a:prstGeom prst="rect">
            <a:avLst/>
          </a:prstGeom>
          <a:noFill/>
          <a:ln w="9525">
            <a:noFill/>
            <a:miter lim="800000"/>
            <a:headEnd/>
            <a:tailEnd/>
          </a:ln>
          <a:effectLst/>
        </p:spPr>
        <p:txBody>
          <a:bodyPr wrap="none">
            <a:spAutoFit/>
          </a:bodyPr>
          <a:lstStyle/>
          <a:p>
            <a:r>
              <a:rPr lang="en-GB" sz="2400" dirty="0" smtClean="0"/>
              <a:t>MEMBRANES </a:t>
            </a:r>
            <a:r>
              <a:rPr lang="en-US" sz="2400" dirty="0" smtClean="0"/>
              <a:t>–</a:t>
            </a:r>
            <a:r>
              <a:rPr lang="en-GB" sz="2400" dirty="0" smtClean="0"/>
              <a:t> LIPIDS</a:t>
            </a:r>
            <a:endParaRPr lang="el-GR" sz="2400" dirty="0"/>
          </a:p>
        </p:txBody>
      </p:sp>
      <p:pic>
        <p:nvPicPr>
          <p:cNvPr id="11" name="Picture 9" descr="figure 5-7c"/>
          <p:cNvPicPr>
            <a:picLocks noChangeAspect="1" noChangeArrowheads="1"/>
          </p:cNvPicPr>
          <p:nvPr/>
        </p:nvPicPr>
        <p:blipFill>
          <a:blip r:embed="rId3"/>
          <a:srcRect/>
          <a:stretch>
            <a:fillRect/>
          </a:stretch>
        </p:blipFill>
        <p:spPr bwMode="auto">
          <a:xfrm>
            <a:off x="978277" y="979487"/>
            <a:ext cx="3452292" cy="2144713"/>
          </a:xfrm>
          <a:prstGeom prst="rect">
            <a:avLst/>
          </a:prstGeom>
          <a:noFill/>
        </p:spPr>
      </p:pic>
      <p:pic>
        <p:nvPicPr>
          <p:cNvPr id="12" name="Picture 4" descr="figure 2-18"/>
          <p:cNvPicPr>
            <a:picLocks noChangeAspect="1" noChangeArrowheads="1"/>
          </p:cNvPicPr>
          <p:nvPr/>
        </p:nvPicPr>
        <p:blipFill>
          <a:blip r:embed="rId4"/>
          <a:srcRect/>
          <a:stretch>
            <a:fillRect/>
          </a:stretch>
        </p:blipFill>
        <p:spPr bwMode="auto">
          <a:xfrm>
            <a:off x="4856018" y="838200"/>
            <a:ext cx="3983182" cy="3505200"/>
          </a:xfrm>
          <a:prstGeom prst="rect">
            <a:avLst/>
          </a:prstGeom>
          <a:noFill/>
          <a:ln w="9525">
            <a:noFill/>
            <a:miter lim="800000"/>
            <a:headEnd/>
            <a:tailEnd/>
          </a:ln>
          <a:effectLst/>
        </p:spPr>
      </p:pic>
      <p:sp>
        <p:nvSpPr>
          <p:cNvPr id="8" name="TextBox 7"/>
          <p:cNvSpPr txBox="1"/>
          <p:nvPr/>
        </p:nvSpPr>
        <p:spPr>
          <a:xfrm>
            <a:off x="696769" y="3200400"/>
            <a:ext cx="4256231" cy="720710"/>
          </a:xfrm>
          <a:prstGeom prst="rect">
            <a:avLst/>
          </a:prstGeom>
          <a:noFill/>
        </p:spPr>
        <p:txBody>
          <a:bodyPr wrap="none" rtlCol="0">
            <a:spAutoFit/>
          </a:bodyPr>
          <a:lstStyle/>
          <a:p>
            <a:pPr>
              <a:lnSpc>
                <a:spcPct val="150000"/>
              </a:lnSpc>
            </a:pPr>
            <a:r>
              <a:rPr lang="en-US" sz="1400" b="0" dirty="0" smtClean="0"/>
              <a:t>Saturated: C-C single bonds (tail can extend freely)</a:t>
            </a:r>
          </a:p>
          <a:p>
            <a:pPr>
              <a:lnSpc>
                <a:spcPct val="150000"/>
              </a:lnSpc>
            </a:pPr>
            <a:r>
              <a:rPr lang="en-US" sz="1400" b="0" dirty="0" smtClean="0"/>
              <a:t>Unsaturated: one or more C-C double bonds  </a:t>
            </a:r>
            <a:endParaRPr lang="en-US" sz="1400" b="0" dirty="0"/>
          </a:p>
        </p:txBody>
      </p:sp>
      <p:sp>
        <p:nvSpPr>
          <p:cNvPr id="9" name="TextBox 8"/>
          <p:cNvSpPr txBox="1"/>
          <p:nvPr/>
        </p:nvSpPr>
        <p:spPr>
          <a:xfrm>
            <a:off x="762001" y="4267200"/>
            <a:ext cx="8077199" cy="1995418"/>
          </a:xfrm>
          <a:prstGeom prst="rect">
            <a:avLst/>
          </a:prstGeom>
          <a:noFill/>
        </p:spPr>
        <p:txBody>
          <a:bodyPr wrap="square" rtlCol="0">
            <a:spAutoFit/>
          </a:bodyPr>
          <a:lstStyle/>
          <a:p>
            <a:pPr>
              <a:lnSpc>
                <a:spcPct val="150000"/>
              </a:lnSpc>
              <a:spcAft>
                <a:spcPts val="600"/>
              </a:spcAft>
            </a:pPr>
            <a:r>
              <a:rPr lang="en-US" sz="1600" b="0" dirty="0" smtClean="0">
                <a:solidFill>
                  <a:srgbClr val="000000"/>
                </a:solidFill>
              </a:rPr>
              <a:t>Three types of lipids:</a:t>
            </a:r>
          </a:p>
          <a:p>
            <a:pPr>
              <a:lnSpc>
                <a:spcPct val="150000"/>
              </a:lnSpc>
            </a:pPr>
            <a:r>
              <a:rPr lang="en-US" sz="1600" b="0" dirty="0" smtClean="0">
                <a:solidFill>
                  <a:srgbClr val="000000"/>
                </a:solidFill>
              </a:rPr>
              <a:t>- phospholipids: a (+) charged group is linked via a (–) phosphate group to the rest of the molecule.</a:t>
            </a:r>
          </a:p>
          <a:p>
            <a:pPr>
              <a:lnSpc>
                <a:spcPct val="150000"/>
              </a:lnSpc>
            </a:pPr>
            <a:r>
              <a:rPr lang="en-US" sz="1600" b="0" dirty="0" smtClean="0">
                <a:solidFill>
                  <a:srgbClr val="000000"/>
                </a:solidFill>
              </a:rPr>
              <a:t>- </a:t>
            </a:r>
            <a:r>
              <a:rPr lang="en-US" sz="1600" b="0" dirty="0" err="1" smtClean="0">
                <a:solidFill>
                  <a:srgbClr val="000000"/>
                </a:solidFill>
              </a:rPr>
              <a:t>glycolipids</a:t>
            </a:r>
            <a:r>
              <a:rPr lang="en-US" sz="1600" b="0" dirty="0" smtClean="0">
                <a:solidFill>
                  <a:srgbClr val="000000"/>
                </a:solidFill>
              </a:rPr>
              <a:t>: characterized by the presence of oligosaccharide head.  </a:t>
            </a:r>
          </a:p>
          <a:p>
            <a:pPr>
              <a:lnSpc>
                <a:spcPct val="150000"/>
              </a:lnSpc>
            </a:pPr>
            <a:r>
              <a:rPr lang="en-US" sz="1600" b="0" dirty="0" smtClean="0">
                <a:solidFill>
                  <a:srgbClr val="000000"/>
                </a:solidFill>
              </a:rPr>
              <a:t>- sterols: contain a planar steroid ring, providing rigidity to a membrane.</a:t>
            </a:r>
            <a:endParaRPr lang="en-US" sz="1600" b="0" dirty="0">
              <a:solidFill>
                <a:srgbClr val="000000"/>
              </a:solidFill>
            </a:endParaRPr>
          </a:p>
        </p:txBody>
      </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3" name="Straight Connector 12"/>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6" name="Text Box 6"/>
          <p:cNvSpPr txBox="1">
            <a:spLocks noChangeArrowheads="1"/>
          </p:cNvSpPr>
          <p:nvPr/>
        </p:nvSpPr>
        <p:spPr bwMode="auto">
          <a:xfrm>
            <a:off x="2574505" y="381000"/>
            <a:ext cx="4009030" cy="461665"/>
          </a:xfrm>
          <a:prstGeom prst="rect">
            <a:avLst/>
          </a:prstGeom>
          <a:noFill/>
          <a:ln w="9525">
            <a:noFill/>
            <a:miter lim="800000"/>
            <a:headEnd/>
            <a:tailEnd/>
          </a:ln>
          <a:effectLst/>
        </p:spPr>
        <p:txBody>
          <a:bodyPr wrap="none">
            <a:spAutoFit/>
          </a:bodyPr>
          <a:lstStyle/>
          <a:p>
            <a:r>
              <a:rPr lang="en-GB" sz="2400" dirty="0" smtClean="0"/>
              <a:t>BIOLOGICAL MEMBRANE</a:t>
            </a:r>
            <a:endParaRPr lang="el-GR" sz="2400" dirty="0"/>
          </a:p>
        </p:txBody>
      </p:sp>
      <p:sp>
        <p:nvSpPr>
          <p:cNvPr id="30730" name="Text Box 10"/>
          <p:cNvSpPr txBox="1">
            <a:spLocks noChangeArrowheads="1"/>
          </p:cNvSpPr>
          <p:nvPr/>
        </p:nvSpPr>
        <p:spPr bwMode="auto">
          <a:xfrm>
            <a:off x="525363" y="4648200"/>
            <a:ext cx="7661072" cy="1731243"/>
          </a:xfrm>
          <a:prstGeom prst="rect">
            <a:avLst/>
          </a:prstGeom>
          <a:noFill/>
          <a:ln w="9525">
            <a:noFill/>
            <a:miter lim="800000"/>
            <a:headEnd/>
            <a:tailEnd/>
          </a:ln>
          <a:effectLst/>
        </p:spPr>
        <p:txBody>
          <a:bodyPr wrap="none">
            <a:spAutoFit/>
          </a:bodyPr>
          <a:lstStyle/>
          <a:p>
            <a:pPr>
              <a:lnSpc>
                <a:spcPct val="150000"/>
              </a:lnSpc>
              <a:buFontTx/>
              <a:buChar char="-"/>
            </a:pPr>
            <a:r>
              <a:rPr lang="en-US" sz="1800" b="0" dirty="0" smtClean="0"/>
              <a:t>Organization: delineates the cell and organizes cellular organelles.</a:t>
            </a:r>
            <a:endParaRPr lang="el-GR" sz="1800" b="0" dirty="0" smtClean="0"/>
          </a:p>
          <a:p>
            <a:pPr>
              <a:lnSpc>
                <a:spcPct val="150000"/>
              </a:lnSpc>
              <a:buFontTx/>
              <a:buChar char="-"/>
            </a:pPr>
            <a:r>
              <a:rPr lang="en-US" sz="1800" b="0" dirty="0" smtClean="0"/>
              <a:t>Protection</a:t>
            </a:r>
            <a:r>
              <a:rPr lang="el-GR" sz="1800" b="0" dirty="0" smtClean="0"/>
              <a:t>.</a:t>
            </a:r>
          </a:p>
          <a:p>
            <a:pPr>
              <a:lnSpc>
                <a:spcPct val="150000"/>
              </a:lnSpc>
              <a:buFontTx/>
              <a:buChar char="-"/>
            </a:pPr>
            <a:r>
              <a:rPr lang="en-US" sz="1800" b="0" dirty="0" smtClean="0"/>
              <a:t>Identification: there are cell-specific markers.</a:t>
            </a:r>
            <a:endParaRPr lang="el-GR" sz="1800" b="0" dirty="0" smtClean="0"/>
          </a:p>
          <a:p>
            <a:pPr>
              <a:lnSpc>
                <a:spcPct val="150000"/>
              </a:lnSpc>
              <a:buFontTx/>
              <a:buChar char="-"/>
            </a:pPr>
            <a:r>
              <a:rPr lang="en-US" sz="1800" b="0" dirty="0" smtClean="0"/>
              <a:t>Communication: recognizes one cell the other and transfers components</a:t>
            </a:r>
            <a:r>
              <a:rPr lang="el-GR" sz="1800" b="0" dirty="0" smtClean="0"/>
              <a:t>.</a:t>
            </a:r>
            <a:endParaRPr lang="el-GR" sz="1800" b="0" dirty="0"/>
          </a:p>
        </p:txBody>
      </p:sp>
      <p:grpSp>
        <p:nvGrpSpPr>
          <p:cNvPr id="2" name="Group 12"/>
          <p:cNvGrpSpPr/>
          <p:nvPr/>
        </p:nvGrpSpPr>
        <p:grpSpPr>
          <a:xfrm>
            <a:off x="1543634" y="1828800"/>
            <a:ext cx="6331358" cy="2776954"/>
            <a:chOff x="1346200" y="985837"/>
            <a:chExt cx="6823892" cy="3476014"/>
          </a:xfrm>
        </p:grpSpPr>
        <p:graphicFrame>
          <p:nvGraphicFramePr>
            <p:cNvPr id="30724" name="Object 4"/>
            <p:cNvGraphicFramePr>
              <a:graphicFrameLocks noChangeAspect="1"/>
            </p:cNvGraphicFramePr>
            <p:nvPr/>
          </p:nvGraphicFramePr>
          <p:xfrm>
            <a:off x="1395413" y="985837"/>
            <a:ext cx="5767387" cy="3402013"/>
          </p:xfrm>
          <a:graphic>
            <a:graphicData uri="http://schemas.openxmlformats.org/presentationml/2006/ole">
              <p:oleObj spid="_x0000_s419842" name="Image" r:id="rId3" imgW="7212698" imgH="4253968" progId="">
                <p:embed/>
              </p:oleObj>
            </a:graphicData>
          </a:graphic>
        </p:graphicFrame>
        <p:sp>
          <p:nvSpPr>
            <p:cNvPr id="30727" name="Text Box 7"/>
            <p:cNvSpPr txBox="1">
              <a:spLocks noChangeArrowheads="1"/>
            </p:cNvSpPr>
            <p:nvPr/>
          </p:nvSpPr>
          <p:spPr bwMode="auto">
            <a:xfrm>
              <a:off x="5020790" y="4038071"/>
              <a:ext cx="2239775" cy="423780"/>
            </a:xfrm>
            <a:prstGeom prst="rect">
              <a:avLst/>
            </a:prstGeom>
            <a:noFill/>
            <a:ln w="9525">
              <a:noFill/>
              <a:miter lim="800000"/>
              <a:headEnd/>
              <a:tailEnd/>
            </a:ln>
            <a:effectLst/>
          </p:spPr>
          <p:txBody>
            <a:bodyPr wrap="none">
              <a:spAutoFit/>
            </a:bodyPr>
            <a:lstStyle/>
            <a:p>
              <a:r>
                <a:rPr lang="en-US" sz="1600" b="0" dirty="0" smtClean="0"/>
                <a:t>P</a:t>
              </a:r>
              <a:r>
                <a:rPr lang="en-GB" sz="1600" b="0" dirty="0" err="1" smtClean="0"/>
                <a:t>hospholypid</a:t>
              </a:r>
              <a:r>
                <a:rPr lang="en-GB" sz="1600" b="0" dirty="0" smtClean="0"/>
                <a:t> </a:t>
              </a:r>
              <a:r>
                <a:rPr lang="en-GB" sz="1600" b="0" dirty="0" err="1" smtClean="0"/>
                <a:t>bilayer</a:t>
              </a:r>
              <a:endParaRPr lang="el-GR" sz="1600" b="0" dirty="0"/>
            </a:p>
          </p:txBody>
        </p:sp>
        <p:sp>
          <p:nvSpPr>
            <p:cNvPr id="30728" name="Text Box 8"/>
            <p:cNvSpPr txBox="1">
              <a:spLocks noChangeArrowheads="1"/>
            </p:cNvSpPr>
            <p:nvPr/>
          </p:nvSpPr>
          <p:spPr bwMode="auto">
            <a:xfrm>
              <a:off x="6446793" y="985837"/>
              <a:ext cx="1723299" cy="423780"/>
            </a:xfrm>
            <a:prstGeom prst="rect">
              <a:avLst/>
            </a:prstGeom>
            <a:noFill/>
            <a:ln w="9525">
              <a:noFill/>
              <a:miter lim="800000"/>
              <a:headEnd/>
              <a:tailEnd/>
            </a:ln>
            <a:effectLst/>
          </p:spPr>
          <p:txBody>
            <a:bodyPr wrap="none">
              <a:spAutoFit/>
            </a:bodyPr>
            <a:lstStyle/>
            <a:p>
              <a:r>
                <a:rPr lang="en-GB" sz="1600" b="0" dirty="0" err="1" smtClean="0"/>
                <a:t>oligosaccharids</a:t>
              </a:r>
              <a:endParaRPr lang="el-GR" sz="1600" b="0" dirty="0"/>
            </a:p>
          </p:txBody>
        </p:sp>
        <p:sp>
          <p:nvSpPr>
            <p:cNvPr id="30731" name="Line 11"/>
            <p:cNvSpPr>
              <a:spLocks noChangeShapeType="1"/>
            </p:cNvSpPr>
            <p:nvPr/>
          </p:nvSpPr>
          <p:spPr bwMode="auto">
            <a:xfrm flipV="1">
              <a:off x="1346200" y="3217862"/>
              <a:ext cx="865188" cy="215900"/>
            </a:xfrm>
            <a:prstGeom prst="line">
              <a:avLst/>
            </a:prstGeom>
            <a:noFill/>
            <a:ln w="9525">
              <a:solidFill>
                <a:schemeClr val="tx1"/>
              </a:solidFill>
              <a:round/>
              <a:headEnd/>
              <a:tailEnd/>
            </a:ln>
            <a:effectLst/>
          </p:spPr>
          <p:txBody>
            <a:bodyPr/>
            <a:lstStyle/>
            <a:p>
              <a:endParaRPr lang="en-US"/>
            </a:p>
          </p:txBody>
        </p:sp>
        <p:sp>
          <p:nvSpPr>
            <p:cNvPr id="30732" name="Line 12"/>
            <p:cNvSpPr>
              <a:spLocks noChangeShapeType="1"/>
            </p:cNvSpPr>
            <p:nvPr/>
          </p:nvSpPr>
          <p:spPr bwMode="auto">
            <a:xfrm flipH="1">
              <a:off x="5883275" y="1273175"/>
              <a:ext cx="576263" cy="144462"/>
            </a:xfrm>
            <a:prstGeom prst="line">
              <a:avLst/>
            </a:prstGeom>
            <a:noFill/>
            <a:ln w="9525">
              <a:solidFill>
                <a:schemeClr val="tx1"/>
              </a:solidFill>
              <a:round/>
              <a:headEnd/>
              <a:tailEnd/>
            </a:ln>
            <a:effectLst/>
          </p:spPr>
          <p:txBody>
            <a:bodyPr/>
            <a:lstStyle/>
            <a:p>
              <a:endParaRPr lang="en-US"/>
            </a:p>
          </p:txBody>
        </p:sp>
        <p:sp>
          <p:nvSpPr>
            <p:cNvPr id="30733" name="Line 13"/>
            <p:cNvSpPr>
              <a:spLocks noChangeShapeType="1"/>
            </p:cNvSpPr>
            <p:nvPr/>
          </p:nvSpPr>
          <p:spPr bwMode="auto">
            <a:xfrm flipV="1">
              <a:off x="6315075" y="3290887"/>
              <a:ext cx="144463" cy="790575"/>
            </a:xfrm>
            <a:prstGeom prst="line">
              <a:avLst/>
            </a:prstGeom>
            <a:noFill/>
            <a:ln w="9525">
              <a:solidFill>
                <a:schemeClr val="tx1"/>
              </a:solidFill>
              <a:round/>
              <a:headEnd/>
              <a:tailEnd/>
            </a:ln>
            <a:effectLst/>
          </p:spPr>
          <p:txBody>
            <a:bodyPr/>
            <a:lstStyle/>
            <a:p>
              <a:endParaRPr lang="en-US"/>
            </a:p>
          </p:txBody>
        </p:sp>
        <p:sp>
          <p:nvSpPr>
            <p:cNvPr id="30734" name="Line 14"/>
            <p:cNvSpPr>
              <a:spLocks noChangeShapeType="1"/>
            </p:cNvSpPr>
            <p:nvPr/>
          </p:nvSpPr>
          <p:spPr bwMode="auto">
            <a:xfrm flipV="1">
              <a:off x="2066925" y="3217862"/>
              <a:ext cx="1368425" cy="360363"/>
            </a:xfrm>
            <a:prstGeom prst="line">
              <a:avLst/>
            </a:prstGeom>
            <a:noFill/>
            <a:ln w="9525">
              <a:solidFill>
                <a:schemeClr val="tx1"/>
              </a:solidFill>
              <a:round/>
              <a:headEnd/>
              <a:tailEnd/>
            </a:ln>
            <a:effectLst/>
          </p:spPr>
          <p:txBody>
            <a:bodyPr/>
            <a:lstStyle/>
            <a:p>
              <a:endParaRPr lang="en-US"/>
            </a:p>
          </p:txBody>
        </p:sp>
      </p:grpSp>
      <p:sp>
        <p:nvSpPr>
          <p:cNvPr id="14" name="Rectangle 13"/>
          <p:cNvSpPr/>
          <p:nvPr/>
        </p:nvSpPr>
        <p:spPr>
          <a:xfrm>
            <a:off x="685800" y="1143000"/>
            <a:ext cx="7924800" cy="646331"/>
          </a:xfrm>
          <a:prstGeom prst="rect">
            <a:avLst/>
          </a:prstGeom>
        </p:spPr>
        <p:txBody>
          <a:bodyPr wrap="square">
            <a:spAutoFit/>
          </a:bodyPr>
          <a:lstStyle/>
          <a:p>
            <a:r>
              <a:rPr lang="en-US" sz="1800" b="0" dirty="0" smtClean="0"/>
              <a:t>The</a:t>
            </a:r>
            <a:r>
              <a:rPr lang="en-US" sz="1800" dirty="0" smtClean="0"/>
              <a:t> Liquid Mosaic </a:t>
            </a:r>
            <a:r>
              <a:rPr lang="en-US" sz="1800" b="0" dirty="0" smtClean="0"/>
              <a:t>model describes the volatile nature of the lipid - protein </a:t>
            </a:r>
            <a:r>
              <a:rPr lang="en-US" sz="1800" b="0" dirty="0" err="1" smtClean="0"/>
              <a:t>bilayer</a:t>
            </a:r>
            <a:r>
              <a:rPr lang="en-US" sz="1800" b="0" dirty="0" smtClean="0"/>
              <a:t>.</a:t>
            </a:r>
            <a:endParaRPr lang="en-US" sz="1800" b="0" dirty="0"/>
          </a:p>
        </p:txBody>
      </p:sp>
      <p:sp>
        <p:nvSpPr>
          <p:cNvPr id="15" name="Text Box 8"/>
          <p:cNvSpPr txBox="1">
            <a:spLocks noChangeArrowheads="1"/>
          </p:cNvSpPr>
          <p:nvPr/>
        </p:nvSpPr>
        <p:spPr bwMode="auto">
          <a:xfrm>
            <a:off x="1524000" y="3810000"/>
            <a:ext cx="914633" cy="338554"/>
          </a:xfrm>
          <a:prstGeom prst="rect">
            <a:avLst/>
          </a:prstGeom>
          <a:noFill/>
          <a:ln w="9525">
            <a:noFill/>
            <a:miter lim="800000"/>
            <a:headEnd/>
            <a:tailEnd/>
          </a:ln>
          <a:effectLst/>
        </p:spPr>
        <p:txBody>
          <a:bodyPr wrap="none">
            <a:spAutoFit/>
          </a:bodyPr>
          <a:lstStyle/>
          <a:p>
            <a:r>
              <a:rPr lang="en-GB" sz="1600" b="0" dirty="0" smtClean="0"/>
              <a:t>proteins</a:t>
            </a:r>
            <a:endParaRPr lang="el-GR" sz="1600" b="0" dirty="0"/>
          </a:p>
        </p:txBody>
      </p:sp>
      <p:sp>
        <p:nvSpPr>
          <p:cNvPr id="16" name="TextBox 1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7" name="Straight Connector 1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334000" y="2335411"/>
            <a:ext cx="3962400" cy="3416320"/>
          </a:xfrm>
          <a:prstGeom prst="rect">
            <a:avLst/>
          </a:prstGeom>
        </p:spPr>
        <p:txBody>
          <a:bodyPr wrap="square">
            <a:spAutoFit/>
          </a:bodyPr>
          <a:lstStyle/>
          <a:p>
            <a:r>
              <a:rPr lang="en-US" sz="1800" dirty="0" smtClean="0"/>
              <a:t>Channels </a:t>
            </a:r>
            <a:r>
              <a:rPr lang="en-US" sz="1800" b="0" dirty="0" smtClean="0"/>
              <a:t>or </a:t>
            </a:r>
            <a:r>
              <a:rPr lang="en-US" sz="1800" dirty="0" smtClean="0"/>
              <a:t>Carriers</a:t>
            </a:r>
          </a:p>
          <a:p>
            <a:r>
              <a:rPr lang="en-US" sz="1800" b="0" dirty="0" smtClean="0"/>
              <a:t>Trafficking of molecules in one direction.</a:t>
            </a:r>
          </a:p>
          <a:p>
            <a:endParaRPr lang="en-US" sz="1800" dirty="0" smtClean="0"/>
          </a:p>
          <a:p>
            <a:r>
              <a:rPr lang="en-US" sz="1800" dirty="0" smtClean="0"/>
              <a:t>Receptors</a:t>
            </a:r>
          </a:p>
          <a:p>
            <a:r>
              <a:rPr lang="en-US" sz="1800" b="0" dirty="0" smtClean="0"/>
              <a:t>They recognize certain chemicals.</a:t>
            </a:r>
          </a:p>
          <a:p>
            <a:endParaRPr lang="en-US" sz="1800" dirty="0" smtClean="0"/>
          </a:p>
          <a:p>
            <a:r>
              <a:rPr lang="en-US" sz="1800" dirty="0" err="1" smtClean="0"/>
              <a:t>Glycoproteins</a:t>
            </a:r>
            <a:endParaRPr lang="en-US" sz="1800" dirty="0" smtClean="0"/>
          </a:p>
          <a:p>
            <a:r>
              <a:rPr lang="en-US" sz="1800" b="0" dirty="0" smtClean="0"/>
              <a:t>Identify the cell type.</a:t>
            </a:r>
          </a:p>
          <a:p>
            <a:endParaRPr lang="en-US" sz="1800" dirty="0" smtClean="0"/>
          </a:p>
          <a:p>
            <a:r>
              <a:rPr lang="en-US" sz="1800" dirty="0" smtClean="0"/>
              <a:t>Enzyme</a:t>
            </a:r>
          </a:p>
          <a:p>
            <a:r>
              <a:rPr lang="en-US" sz="1800" b="0" dirty="0" smtClean="0"/>
              <a:t>They catalyze various substrates.</a:t>
            </a:r>
            <a:endParaRPr lang="en-US" sz="1800" b="0" dirty="0"/>
          </a:p>
        </p:txBody>
      </p:sp>
      <p:sp>
        <p:nvSpPr>
          <p:cNvPr id="3" name="Text Box 6"/>
          <p:cNvSpPr txBox="1">
            <a:spLocks noChangeArrowheads="1"/>
          </p:cNvSpPr>
          <p:nvPr/>
        </p:nvSpPr>
        <p:spPr bwMode="auto">
          <a:xfrm>
            <a:off x="2514600" y="457200"/>
            <a:ext cx="3655869" cy="461665"/>
          </a:xfrm>
          <a:prstGeom prst="rect">
            <a:avLst/>
          </a:prstGeom>
          <a:noFill/>
          <a:ln w="9525">
            <a:noFill/>
            <a:miter lim="800000"/>
            <a:headEnd/>
            <a:tailEnd/>
          </a:ln>
          <a:effectLst/>
        </p:spPr>
        <p:txBody>
          <a:bodyPr wrap="none">
            <a:spAutoFit/>
          </a:bodyPr>
          <a:lstStyle/>
          <a:p>
            <a:r>
              <a:rPr lang="en-GB" sz="2400" dirty="0" smtClean="0"/>
              <a:t>MEMBRANE PROTEINS</a:t>
            </a:r>
            <a:endParaRPr lang="el-GR" sz="2400" dirty="0"/>
          </a:p>
        </p:txBody>
      </p:sp>
      <p:pic>
        <p:nvPicPr>
          <p:cNvPr id="12" name="Picture 4" descr="figure 3-02"/>
          <p:cNvPicPr>
            <a:picLocks noChangeAspect="1" noChangeArrowheads="1"/>
          </p:cNvPicPr>
          <p:nvPr/>
        </p:nvPicPr>
        <p:blipFill>
          <a:blip r:embed="rId2"/>
          <a:srcRect/>
          <a:stretch>
            <a:fillRect/>
          </a:stretch>
        </p:blipFill>
        <p:spPr bwMode="auto">
          <a:xfrm>
            <a:off x="431800" y="2571929"/>
            <a:ext cx="4826000" cy="3276600"/>
          </a:xfrm>
          <a:prstGeom prst="rect">
            <a:avLst/>
          </a:prstGeom>
          <a:noFill/>
          <a:ln w="9525">
            <a:noFill/>
            <a:miter lim="800000"/>
            <a:headEnd/>
            <a:tailEnd/>
          </a:ln>
        </p:spPr>
      </p:pic>
      <p:sp>
        <p:nvSpPr>
          <p:cNvPr id="13" name="Rectangle 12"/>
          <p:cNvSpPr/>
          <p:nvPr/>
        </p:nvSpPr>
        <p:spPr>
          <a:xfrm>
            <a:off x="685800" y="1066800"/>
            <a:ext cx="8305800" cy="1315745"/>
          </a:xfrm>
          <a:prstGeom prst="rect">
            <a:avLst/>
          </a:prstGeom>
        </p:spPr>
        <p:txBody>
          <a:bodyPr wrap="square">
            <a:spAutoFit/>
          </a:bodyPr>
          <a:lstStyle/>
          <a:p>
            <a:pPr>
              <a:lnSpc>
                <a:spcPct val="150000"/>
              </a:lnSpc>
            </a:pPr>
            <a:r>
              <a:rPr lang="en-US" sz="1800" b="0" dirty="0" smtClean="0"/>
              <a:t>Few molecules move freely: water, carbon dioxide, ammonia, oxygen.</a:t>
            </a:r>
          </a:p>
          <a:p>
            <a:pPr>
              <a:lnSpc>
                <a:spcPct val="150000"/>
              </a:lnSpc>
            </a:pPr>
            <a:r>
              <a:rPr lang="en-US" sz="1800" b="0" dirty="0" smtClean="0"/>
              <a:t>Protein-carriers carry some molecules. These proteins are incorporated into the lipid </a:t>
            </a:r>
            <a:r>
              <a:rPr lang="en-US" sz="1800" b="0" dirty="0" err="1" smtClean="0"/>
              <a:t>bilayer</a:t>
            </a:r>
            <a:r>
              <a:rPr lang="en-US" sz="1800" b="0" dirty="0" smtClean="0"/>
              <a:t>.</a:t>
            </a:r>
            <a:endParaRPr lang="el-GR" sz="1800" b="0" dirty="0" smtClean="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2613392"/>
            <a:ext cx="8382000" cy="1323439"/>
          </a:xfrm>
          <a:prstGeom prst="rect">
            <a:avLst/>
          </a:prstGeom>
        </p:spPr>
        <p:txBody>
          <a:bodyPr wrap="square">
            <a:spAutoFit/>
          </a:bodyPr>
          <a:lstStyle/>
          <a:p>
            <a:r>
              <a:rPr lang="el-GR" b="0" dirty="0" smtClean="0"/>
              <a:t>Cell membrane</a:t>
            </a:r>
            <a:endParaRPr lang="en-GB" b="0" dirty="0" smtClean="0"/>
          </a:p>
          <a:p>
            <a:endParaRPr lang="el-GR" b="0" dirty="0" smtClean="0"/>
          </a:p>
          <a:p>
            <a:r>
              <a:rPr lang="el-GR" b="0" dirty="0" smtClean="0"/>
              <a:t>http://www.youtube.com/watch?v=Qqsf_UJcfBc&amp;feature=related</a:t>
            </a:r>
          </a:p>
          <a:p>
            <a:r>
              <a:rPr lang="el-GR" b="0" dirty="0" smtClean="0">
                <a:hlinkClick r:id="rId2"/>
              </a:rPr>
              <a:t>http://www.youtube.com/watch?v=GW0lqf4Fqpg&amp;feature=related</a:t>
            </a:r>
            <a:endParaRPr lang="el-GR" b="0"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3679925" y="681335"/>
            <a:ext cx="2111275" cy="461665"/>
          </a:xfrm>
          <a:prstGeom prst="rect">
            <a:avLst/>
          </a:prstGeom>
          <a:noFill/>
          <a:ln w="9525">
            <a:noFill/>
            <a:miter lim="800000"/>
            <a:headEnd/>
            <a:tailEnd/>
          </a:ln>
          <a:effectLst/>
        </p:spPr>
        <p:txBody>
          <a:bodyPr wrap="none">
            <a:spAutoFit/>
          </a:bodyPr>
          <a:lstStyle/>
          <a:p>
            <a:r>
              <a:rPr lang="en-GB" sz="2400" dirty="0" smtClean="0"/>
              <a:t>CYTOPLASM</a:t>
            </a:r>
            <a:endParaRPr lang="el-GR" sz="2400" dirty="0"/>
          </a:p>
        </p:txBody>
      </p:sp>
      <p:pic>
        <p:nvPicPr>
          <p:cNvPr id="4" name="Picture 7" descr="figure 5-11b"/>
          <p:cNvPicPr>
            <a:picLocks noChangeAspect="1" noChangeArrowheads="1"/>
          </p:cNvPicPr>
          <p:nvPr/>
        </p:nvPicPr>
        <p:blipFill>
          <a:blip r:embed="rId2"/>
          <a:srcRect/>
          <a:stretch>
            <a:fillRect/>
          </a:stretch>
        </p:blipFill>
        <p:spPr bwMode="auto">
          <a:xfrm>
            <a:off x="4495800" y="1822450"/>
            <a:ext cx="4243388" cy="3282950"/>
          </a:xfrm>
          <a:prstGeom prst="rect">
            <a:avLst/>
          </a:prstGeom>
          <a:noFill/>
        </p:spPr>
      </p:pic>
      <p:sp>
        <p:nvSpPr>
          <p:cNvPr id="3" name="Rectangle 2"/>
          <p:cNvSpPr/>
          <p:nvPr/>
        </p:nvSpPr>
        <p:spPr>
          <a:xfrm>
            <a:off x="762000" y="1822861"/>
            <a:ext cx="4114800" cy="2977739"/>
          </a:xfrm>
          <a:prstGeom prst="rect">
            <a:avLst/>
          </a:prstGeom>
        </p:spPr>
        <p:txBody>
          <a:bodyPr wrap="square">
            <a:spAutoFit/>
          </a:bodyPr>
          <a:lstStyle/>
          <a:p>
            <a:pPr>
              <a:lnSpc>
                <a:spcPct val="150000"/>
              </a:lnSpc>
            </a:pPr>
            <a:r>
              <a:rPr lang="en-US" sz="1800" b="0" dirty="0" smtClean="0"/>
              <a:t>Vigorous liquid containing organelles.</a:t>
            </a:r>
          </a:p>
          <a:p>
            <a:pPr>
              <a:lnSpc>
                <a:spcPct val="150000"/>
              </a:lnSpc>
            </a:pPr>
            <a:endParaRPr lang="en-US" sz="1800" b="0" dirty="0" smtClean="0"/>
          </a:p>
          <a:p>
            <a:pPr>
              <a:lnSpc>
                <a:spcPct val="150000"/>
              </a:lnSpc>
            </a:pPr>
            <a:r>
              <a:rPr lang="en-US" sz="1800" b="0" dirty="0" smtClean="0"/>
              <a:t>Components of the cytoplasm:</a:t>
            </a:r>
          </a:p>
          <a:p>
            <a:pPr>
              <a:lnSpc>
                <a:spcPct val="150000"/>
              </a:lnSpc>
            </a:pPr>
            <a:r>
              <a:rPr lang="en-US" sz="1800" b="0" dirty="0" smtClean="0"/>
              <a:t>Connected filaments and fibers</a:t>
            </a:r>
          </a:p>
          <a:p>
            <a:pPr>
              <a:lnSpc>
                <a:spcPct val="150000"/>
              </a:lnSpc>
            </a:pPr>
            <a:r>
              <a:rPr lang="en-US" sz="1800" b="0" dirty="0" smtClean="0"/>
              <a:t>Cytoplasm</a:t>
            </a:r>
          </a:p>
          <a:p>
            <a:pPr>
              <a:lnSpc>
                <a:spcPct val="150000"/>
              </a:lnSpc>
            </a:pPr>
            <a:r>
              <a:rPr lang="en-US" sz="1800" b="0" dirty="0" smtClean="0"/>
              <a:t>Organelles</a:t>
            </a:r>
          </a:p>
          <a:p>
            <a:pPr>
              <a:lnSpc>
                <a:spcPct val="150000"/>
              </a:lnSpc>
            </a:pPr>
            <a:r>
              <a:rPr lang="en-US" sz="1800" b="0" dirty="0" smtClean="0"/>
              <a:t>Stored substances</a:t>
            </a:r>
            <a:endParaRPr lang="el-GR" sz="1800" b="0" dirty="0" smtClean="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3239314" y="457200"/>
            <a:ext cx="2704286" cy="461665"/>
          </a:xfrm>
          <a:prstGeom prst="rect">
            <a:avLst/>
          </a:prstGeom>
          <a:noFill/>
          <a:ln w="9525">
            <a:noFill/>
            <a:miter lim="800000"/>
            <a:headEnd/>
            <a:tailEnd/>
          </a:ln>
          <a:effectLst/>
        </p:spPr>
        <p:txBody>
          <a:bodyPr wrap="none">
            <a:spAutoFit/>
          </a:bodyPr>
          <a:lstStyle/>
          <a:p>
            <a:r>
              <a:rPr lang="en-GB" sz="2400" dirty="0" smtClean="0"/>
              <a:t>CYTOSKELETON</a:t>
            </a:r>
            <a:endParaRPr lang="el-GR" sz="2400" dirty="0"/>
          </a:p>
        </p:txBody>
      </p:sp>
      <p:sp>
        <p:nvSpPr>
          <p:cNvPr id="3" name="TextBox 2"/>
          <p:cNvSpPr txBox="1"/>
          <p:nvPr/>
        </p:nvSpPr>
        <p:spPr>
          <a:xfrm>
            <a:off x="1371600" y="1676400"/>
            <a:ext cx="6705600" cy="4639732"/>
          </a:xfrm>
          <a:prstGeom prst="rect">
            <a:avLst/>
          </a:prstGeom>
          <a:noFill/>
        </p:spPr>
        <p:txBody>
          <a:bodyPr wrap="square" rtlCol="0">
            <a:spAutoFit/>
          </a:bodyPr>
          <a:lstStyle/>
          <a:p>
            <a:pPr>
              <a:lnSpc>
                <a:spcPct val="150000"/>
              </a:lnSpc>
            </a:pPr>
            <a:endParaRPr lang="en-US" sz="1800" b="0" dirty="0" smtClean="0"/>
          </a:p>
          <a:p>
            <a:pPr>
              <a:lnSpc>
                <a:spcPct val="150000"/>
              </a:lnSpc>
            </a:pPr>
            <a:r>
              <a:rPr lang="en-US" sz="1800" b="0" dirty="0" smtClean="0"/>
              <a:t>Consists of </a:t>
            </a:r>
          </a:p>
          <a:p>
            <a:pPr>
              <a:lnSpc>
                <a:spcPct val="150000"/>
              </a:lnSpc>
            </a:pPr>
            <a:r>
              <a:rPr lang="en-US" sz="1800" b="0" dirty="0" smtClean="0"/>
              <a:t>- </a:t>
            </a:r>
            <a:r>
              <a:rPr lang="en-US" sz="1800" dirty="0" smtClean="0"/>
              <a:t>fiber proteins </a:t>
            </a:r>
            <a:r>
              <a:rPr lang="en-US" sz="1800" b="0" dirty="0" smtClean="0"/>
              <a:t>that form threads and fibers and</a:t>
            </a:r>
          </a:p>
          <a:p>
            <a:pPr>
              <a:lnSpc>
                <a:spcPct val="150000"/>
              </a:lnSpc>
              <a:buFontTx/>
              <a:buChar char="-"/>
            </a:pPr>
            <a:r>
              <a:rPr lang="en-US" sz="1800" b="0" dirty="0" smtClean="0"/>
              <a:t> </a:t>
            </a:r>
            <a:r>
              <a:rPr lang="en-US" sz="1800" dirty="0" smtClean="0"/>
              <a:t>“accessory” proteins </a:t>
            </a:r>
            <a:r>
              <a:rPr lang="en-US" sz="1800" b="0" dirty="0" smtClean="0"/>
              <a:t>that connect fibers to one another, to the plasma membrane, or to other structures.</a:t>
            </a:r>
          </a:p>
          <a:p>
            <a:pPr>
              <a:lnSpc>
                <a:spcPct val="150000"/>
              </a:lnSpc>
              <a:buFontTx/>
              <a:buChar char="-"/>
            </a:pPr>
            <a:endParaRPr lang="en-US" sz="1800" b="0" dirty="0" smtClean="0"/>
          </a:p>
          <a:p>
            <a:pPr>
              <a:lnSpc>
                <a:spcPct val="150000"/>
              </a:lnSpc>
            </a:pPr>
            <a:r>
              <a:rPr lang="en-US" sz="1800" b="0" dirty="0" smtClean="0"/>
              <a:t>Three functions:</a:t>
            </a:r>
          </a:p>
          <a:p>
            <a:pPr>
              <a:lnSpc>
                <a:spcPct val="150000"/>
              </a:lnSpc>
              <a:buFontTx/>
              <a:buChar char="-"/>
            </a:pPr>
            <a:r>
              <a:rPr lang="el-GR" sz="1800" b="0" dirty="0" smtClean="0"/>
              <a:t> </a:t>
            </a:r>
            <a:r>
              <a:rPr lang="en-US" sz="1800" b="0" dirty="0" smtClean="0"/>
              <a:t>mechanical support</a:t>
            </a:r>
          </a:p>
          <a:p>
            <a:pPr>
              <a:lnSpc>
                <a:spcPct val="150000"/>
              </a:lnSpc>
              <a:buFontTx/>
              <a:buChar char="-"/>
            </a:pPr>
            <a:r>
              <a:rPr lang="en-US" sz="1800" b="0" dirty="0" smtClean="0"/>
              <a:t> restraining of organelles</a:t>
            </a:r>
          </a:p>
          <a:p>
            <a:pPr>
              <a:lnSpc>
                <a:spcPct val="150000"/>
              </a:lnSpc>
            </a:pPr>
            <a:r>
              <a:rPr lang="en-US" sz="1800" b="0" dirty="0" smtClean="0"/>
              <a:t>- movement of components and cell</a:t>
            </a:r>
            <a:endParaRPr lang="el-GR" sz="1800" b="0" dirty="0" smtClean="0"/>
          </a:p>
          <a:p>
            <a:pPr>
              <a:lnSpc>
                <a:spcPct val="150000"/>
              </a:lnSpc>
            </a:pPr>
            <a:endParaRPr lang="en-US" sz="1800" b="0" dirty="0"/>
          </a:p>
        </p:txBody>
      </p:sp>
      <p:sp>
        <p:nvSpPr>
          <p:cNvPr id="4" name="Rectangle 3"/>
          <p:cNvSpPr/>
          <p:nvPr/>
        </p:nvSpPr>
        <p:spPr>
          <a:xfrm>
            <a:off x="685800" y="1066800"/>
            <a:ext cx="8153400" cy="900246"/>
          </a:xfrm>
          <a:prstGeom prst="rect">
            <a:avLst/>
          </a:prstGeom>
        </p:spPr>
        <p:txBody>
          <a:bodyPr wrap="square">
            <a:spAutoFit/>
          </a:bodyPr>
          <a:lstStyle/>
          <a:p>
            <a:pPr>
              <a:lnSpc>
                <a:spcPct val="150000"/>
              </a:lnSpc>
            </a:pPr>
            <a:r>
              <a:rPr lang="en-US" sz="1800" b="0" dirty="0" smtClean="0"/>
              <a:t>The set of features that together account for the shape of the cell, internal and external.</a:t>
            </a: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6" descr="10"/>
          <p:cNvPicPr>
            <a:picLocks noChangeAspect="1" noChangeArrowheads="1"/>
          </p:cNvPicPr>
          <p:nvPr/>
        </p:nvPicPr>
        <p:blipFill>
          <a:blip r:embed="rId2" cstate="print"/>
          <a:srcRect b="12959"/>
          <a:stretch>
            <a:fillRect/>
          </a:stretch>
        </p:blipFill>
        <p:spPr bwMode="auto">
          <a:xfrm>
            <a:off x="5068888" y="5105400"/>
            <a:ext cx="3922712" cy="1524000"/>
          </a:xfrm>
          <a:prstGeom prst="rect">
            <a:avLst/>
          </a:prstGeom>
          <a:noFill/>
        </p:spPr>
      </p:pic>
      <p:sp>
        <p:nvSpPr>
          <p:cNvPr id="2" name="Text Box 6"/>
          <p:cNvSpPr txBox="1">
            <a:spLocks noChangeArrowheads="1"/>
          </p:cNvSpPr>
          <p:nvPr/>
        </p:nvSpPr>
        <p:spPr bwMode="auto">
          <a:xfrm>
            <a:off x="2271603" y="381000"/>
            <a:ext cx="4738797" cy="461665"/>
          </a:xfrm>
          <a:prstGeom prst="rect">
            <a:avLst/>
          </a:prstGeom>
          <a:noFill/>
          <a:ln w="9525">
            <a:noFill/>
            <a:miter lim="800000"/>
            <a:headEnd/>
            <a:tailEnd/>
          </a:ln>
          <a:effectLst/>
        </p:spPr>
        <p:txBody>
          <a:bodyPr wrap="none">
            <a:spAutoFit/>
          </a:bodyPr>
          <a:lstStyle/>
          <a:p>
            <a:r>
              <a:rPr lang="en-GB" sz="2400" dirty="0" smtClean="0"/>
              <a:t>FILAMENTS</a:t>
            </a:r>
            <a:r>
              <a:rPr lang="el-GR" sz="2400" dirty="0" smtClean="0"/>
              <a:t> - </a:t>
            </a:r>
            <a:r>
              <a:rPr lang="en-GB" sz="2400" dirty="0" smtClean="0"/>
              <a:t>CYTOSKELETON</a:t>
            </a:r>
            <a:endParaRPr lang="el-GR" sz="2400" dirty="0"/>
          </a:p>
        </p:txBody>
      </p:sp>
      <p:pic>
        <p:nvPicPr>
          <p:cNvPr id="3" name="Picture 8" descr="figure 5-10"/>
          <p:cNvPicPr>
            <a:picLocks noChangeAspect="1" noChangeArrowheads="1"/>
          </p:cNvPicPr>
          <p:nvPr/>
        </p:nvPicPr>
        <p:blipFill>
          <a:blip r:embed="rId3"/>
          <a:srcRect/>
          <a:stretch>
            <a:fillRect/>
          </a:stretch>
        </p:blipFill>
        <p:spPr bwMode="auto">
          <a:xfrm>
            <a:off x="5257800" y="1665410"/>
            <a:ext cx="3733800" cy="3516190"/>
          </a:xfrm>
          <a:prstGeom prst="rect">
            <a:avLst/>
          </a:prstGeom>
          <a:noFill/>
        </p:spPr>
      </p:pic>
      <p:sp>
        <p:nvSpPr>
          <p:cNvPr id="4" name="Rectangle 3"/>
          <p:cNvSpPr/>
          <p:nvPr/>
        </p:nvSpPr>
        <p:spPr>
          <a:xfrm>
            <a:off x="457200" y="609600"/>
            <a:ext cx="5029200" cy="5611795"/>
          </a:xfrm>
          <a:prstGeom prst="rect">
            <a:avLst/>
          </a:prstGeom>
        </p:spPr>
        <p:txBody>
          <a:bodyPr wrap="square">
            <a:spAutoFit/>
          </a:bodyPr>
          <a:lstStyle/>
          <a:p>
            <a:pPr>
              <a:lnSpc>
                <a:spcPct val="150000"/>
              </a:lnSpc>
            </a:pPr>
            <a:endParaRPr lang="en-US" sz="1600" b="0" dirty="0" smtClean="0"/>
          </a:p>
          <a:p>
            <a:pPr>
              <a:lnSpc>
                <a:spcPct val="150000"/>
              </a:lnSpc>
            </a:pPr>
            <a:r>
              <a:rPr lang="en-US" sz="1600" b="0" dirty="0" smtClean="0"/>
              <a:t>Three types:</a:t>
            </a:r>
          </a:p>
          <a:p>
            <a:pPr>
              <a:lnSpc>
                <a:spcPct val="150000"/>
              </a:lnSpc>
              <a:buFontTx/>
              <a:buChar char="-"/>
            </a:pPr>
            <a:r>
              <a:rPr lang="en-US" sz="1600" b="0" dirty="0" smtClean="0"/>
              <a:t> </a:t>
            </a:r>
            <a:r>
              <a:rPr lang="en-US" sz="1600" dirty="0" smtClean="0"/>
              <a:t>Microfilaments</a:t>
            </a:r>
            <a:r>
              <a:rPr lang="en-US" sz="1600" b="0" dirty="0" smtClean="0"/>
              <a:t>  (two chains of series of </a:t>
            </a:r>
            <a:r>
              <a:rPr lang="en-US" sz="1600" b="0" dirty="0" err="1" smtClean="0"/>
              <a:t>actin</a:t>
            </a:r>
            <a:r>
              <a:rPr lang="en-US" sz="1600" b="0" dirty="0" smtClean="0"/>
              <a:t> subunits).</a:t>
            </a:r>
            <a:r>
              <a:rPr lang="el-GR" sz="1600" b="0" dirty="0" smtClean="0"/>
              <a:t> </a:t>
            </a:r>
            <a:r>
              <a:rPr lang="en-US" sz="1600" b="0" dirty="0" smtClean="0"/>
              <a:t>Exert force, either to move a cell on a surface or to change shape internally (e.g. stress fibers, contractile ring).</a:t>
            </a:r>
          </a:p>
          <a:p>
            <a:pPr>
              <a:lnSpc>
                <a:spcPct val="150000"/>
              </a:lnSpc>
            </a:pPr>
            <a:r>
              <a:rPr lang="en-US" sz="1600" b="0" dirty="0" smtClean="0"/>
              <a:t>- </a:t>
            </a:r>
            <a:r>
              <a:rPr lang="en-US" sz="1600" dirty="0" smtClean="0"/>
              <a:t>Microtubules</a:t>
            </a:r>
            <a:r>
              <a:rPr lang="en-US" sz="1600" b="0" dirty="0" smtClean="0"/>
              <a:t> (</a:t>
            </a:r>
            <a:r>
              <a:rPr lang="en-US" sz="1600" b="0" dirty="0" err="1" smtClean="0"/>
              <a:t>tubulin</a:t>
            </a:r>
            <a:r>
              <a:rPr lang="en-US" sz="1600" b="0" dirty="0" smtClean="0"/>
              <a:t> </a:t>
            </a:r>
            <a:r>
              <a:rPr lang="el-GR" sz="1600" b="0" dirty="0" smtClean="0"/>
              <a:t>α </a:t>
            </a:r>
            <a:r>
              <a:rPr lang="en-GB" sz="1600" b="0" dirty="0" smtClean="0"/>
              <a:t>and </a:t>
            </a:r>
            <a:r>
              <a:rPr lang="el-GR" sz="1600" b="0" dirty="0" smtClean="0"/>
              <a:t>β </a:t>
            </a:r>
            <a:r>
              <a:rPr lang="en-GB" sz="1600" b="0" dirty="0" smtClean="0"/>
              <a:t>dimmers form </a:t>
            </a:r>
            <a:r>
              <a:rPr lang="en-GB" sz="1600" b="0" dirty="0" err="1" smtClean="0"/>
              <a:t>profilaments</a:t>
            </a:r>
            <a:r>
              <a:rPr lang="en-GB" sz="1600" b="0" dirty="0" smtClean="0"/>
              <a:t> and 13 </a:t>
            </a:r>
            <a:r>
              <a:rPr lang="en-GB" sz="1600" b="0" dirty="0" err="1" smtClean="0"/>
              <a:t>profilaments</a:t>
            </a:r>
            <a:r>
              <a:rPr lang="en-GB" sz="1600" b="0" dirty="0" smtClean="0"/>
              <a:t> are organized to form a hollow cylinder)</a:t>
            </a:r>
            <a:endParaRPr lang="en-US" sz="1600" b="0" dirty="0" smtClean="0"/>
          </a:p>
          <a:p>
            <a:pPr>
              <a:lnSpc>
                <a:spcPct val="150000"/>
              </a:lnSpc>
            </a:pPr>
            <a:r>
              <a:rPr lang="en-US" sz="1600" b="0" dirty="0" smtClean="0"/>
              <a:t>- </a:t>
            </a:r>
            <a:r>
              <a:rPr lang="en-US" sz="1600" dirty="0" smtClean="0"/>
              <a:t>Intermediate filaments </a:t>
            </a:r>
            <a:r>
              <a:rPr lang="en-US" sz="1600" b="0" dirty="0" smtClean="0"/>
              <a:t>(five different types of filaments, with a central region of 300aa that form a rod based on helical organization, found each in a particular cell type). Keratin, </a:t>
            </a:r>
            <a:r>
              <a:rPr lang="en-US" sz="1600" b="0" dirty="0" err="1" smtClean="0"/>
              <a:t>Desmin</a:t>
            </a:r>
            <a:r>
              <a:rPr lang="en-US" sz="1600" b="0" dirty="0" smtClean="0"/>
              <a:t>, </a:t>
            </a:r>
            <a:r>
              <a:rPr lang="en-US" sz="1600" b="0" dirty="0" err="1" smtClean="0"/>
              <a:t>Vimentin</a:t>
            </a:r>
            <a:r>
              <a:rPr lang="en-US" sz="1600" b="0" dirty="0" smtClean="0"/>
              <a:t>, </a:t>
            </a:r>
            <a:r>
              <a:rPr lang="en-US" sz="1600" b="0" dirty="0" err="1" smtClean="0"/>
              <a:t>Neurofilament</a:t>
            </a:r>
            <a:r>
              <a:rPr lang="en-US" sz="1600" b="0" dirty="0" smtClean="0"/>
              <a:t>, GFAP.</a:t>
            </a:r>
          </a:p>
          <a:p>
            <a:pPr>
              <a:lnSpc>
                <a:spcPct val="150000"/>
              </a:lnSpc>
            </a:pPr>
            <a:endParaRPr lang="en-US" sz="1600" b="0" dirty="0" smtClean="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Τίτλος 1"/>
          <p:cNvSpPr>
            <a:spLocks noGrp="1"/>
          </p:cNvSpPr>
          <p:nvPr>
            <p:ph type="title"/>
          </p:nvPr>
        </p:nvSpPr>
        <p:spPr>
          <a:xfrm>
            <a:off x="1143000" y="76200"/>
            <a:ext cx="6705600" cy="762000"/>
          </a:xfrm>
        </p:spPr>
        <p:txBody>
          <a:bodyPr/>
          <a:lstStyle/>
          <a:p>
            <a:r>
              <a:rPr lang="en-GB" sz="2400" b="1" dirty="0" smtClean="0">
                <a:latin typeface="+mn-lt"/>
              </a:rPr>
              <a:t>ORGANISATION OF CHROMATIN</a:t>
            </a:r>
            <a:endParaRPr lang="el-GR" sz="2400" b="1" dirty="0">
              <a:latin typeface="+mn-lt"/>
            </a:endParaRPr>
          </a:p>
        </p:txBody>
      </p:sp>
      <p:sp>
        <p:nvSpPr>
          <p:cNvPr id="3" name="Θέση περιεχομένου 2"/>
          <p:cNvSpPr>
            <a:spLocks noGrp="1"/>
          </p:cNvSpPr>
          <p:nvPr>
            <p:ph idx="1"/>
          </p:nvPr>
        </p:nvSpPr>
        <p:spPr>
          <a:xfrm>
            <a:off x="277813" y="990600"/>
            <a:ext cx="8561387" cy="3352800"/>
          </a:xfrm>
        </p:spPr>
        <p:txBody>
          <a:bodyPr/>
          <a:lstStyle/>
          <a:p>
            <a:pPr algn="just">
              <a:lnSpc>
                <a:spcPct val="150000"/>
              </a:lnSpc>
            </a:pPr>
            <a:r>
              <a:rPr lang="en-GB" sz="1800" dirty="0" smtClean="0"/>
              <a:t>P</a:t>
            </a:r>
            <a:r>
              <a:rPr lang="en-US" sz="1800" dirty="0" err="1" smtClean="0"/>
              <a:t>ackaging</a:t>
            </a:r>
            <a:r>
              <a:rPr lang="en-US" sz="1800" dirty="0" smtClean="0"/>
              <a:t> is achieved with proteins to form chromatin fibrils that resemble beads. Each bead is called a </a:t>
            </a:r>
            <a:r>
              <a:rPr lang="en-US" sz="1800" dirty="0" err="1" smtClean="0"/>
              <a:t>nucleosome</a:t>
            </a:r>
            <a:r>
              <a:rPr lang="en-US" sz="1800" dirty="0" smtClean="0"/>
              <a:t> and is the basic unit for the organization of chromatin. It is consisted of 146 base-length DNA that coils around (2 turns) 8 molecules (</a:t>
            </a:r>
            <a:r>
              <a:rPr lang="en-US" sz="1800" dirty="0" err="1" smtClean="0"/>
              <a:t>octamer</a:t>
            </a:r>
            <a:r>
              <a:rPr lang="en-US" sz="1800" dirty="0" smtClean="0"/>
              <a:t>) of proteins called </a:t>
            </a:r>
            <a:r>
              <a:rPr lang="en-US" sz="1800" dirty="0" err="1" smtClean="0"/>
              <a:t>histones</a:t>
            </a:r>
            <a:r>
              <a:rPr lang="en-US" sz="1800" dirty="0" smtClean="0"/>
              <a:t>.</a:t>
            </a:r>
            <a:endParaRPr lang="el-GR" sz="1800" dirty="0" smtClean="0"/>
          </a:p>
          <a:p>
            <a:pPr algn="just">
              <a:lnSpc>
                <a:spcPct val="150000"/>
              </a:lnSpc>
            </a:pPr>
            <a:r>
              <a:rPr lang="en-US" sz="1800" dirty="0" smtClean="0"/>
              <a:t>Depending on the cell cycle stage, there is a different degree of coiling, low during </a:t>
            </a:r>
            <a:r>
              <a:rPr lang="en-US" sz="1800" dirty="0" err="1" smtClean="0"/>
              <a:t>Interphase</a:t>
            </a:r>
            <a:r>
              <a:rPr lang="en-US" sz="1800" dirty="0" smtClean="0"/>
              <a:t> forming chromatin fibrils that are not visible in the optical microscope. When replication is completed, each fibril is doubled forming the sister </a:t>
            </a:r>
            <a:r>
              <a:rPr lang="en-US" sz="1800" dirty="0" err="1" smtClean="0"/>
              <a:t>chromatids</a:t>
            </a:r>
            <a:r>
              <a:rPr lang="en-US" sz="1800" dirty="0" smtClean="0"/>
              <a:t> which are linked by the </a:t>
            </a:r>
            <a:r>
              <a:rPr lang="en-US" sz="1800" dirty="0" err="1" smtClean="0"/>
              <a:t>centromere</a:t>
            </a:r>
            <a:r>
              <a:rPr lang="en-US" sz="1800" dirty="0" smtClean="0"/>
              <a:t>.</a:t>
            </a:r>
            <a:endParaRPr lang="el-GR" sz="1800" dirty="0" smtClean="0"/>
          </a:p>
          <a:p>
            <a:pPr algn="just">
              <a:lnSpc>
                <a:spcPct val="150000"/>
              </a:lnSpc>
            </a:pPr>
            <a:r>
              <a:rPr lang="en-US" sz="1800" dirty="0" smtClean="0"/>
              <a:t>In the cell division, the sister </a:t>
            </a:r>
            <a:r>
              <a:rPr lang="en-US" sz="1800" dirty="0" err="1" smtClean="0"/>
              <a:t>chromatids</a:t>
            </a:r>
            <a:r>
              <a:rPr lang="en-US" sz="1800" dirty="0" smtClean="0"/>
              <a:t> obtain a maximum degree of coiling, so </a:t>
            </a:r>
            <a:r>
              <a:rPr lang="en-US" sz="1800" dirty="0" err="1" smtClean="0"/>
              <a:t>metaphasic</a:t>
            </a:r>
            <a:r>
              <a:rPr lang="en-US" sz="1800" dirty="0" smtClean="0"/>
              <a:t> chromosomes are visible in the optical microscope. At the end of the cell division, 2 new cells are generated, genetically identical to each other and the original, each containing 1 of the 2 sister </a:t>
            </a:r>
            <a:r>
              <a:rPr lang="en-US" sz="1800" dirty="0" err="1" smtClean="0"/>
              <a:t>chromatids</a:t>
            </a:r>
            <a:r>
              <a:rPr lang="en-US" sz="1800" dirty="0" smtClean="0"/>
              <a:t> from each chromosome. </a:t>
            </a:r>
            <a:endParaRPr lang="el-GR" sz="1800" dirty="0" smtClean="0"/>
          </a:p>
          <a:p>
            <a:endParaRPr lang="el-GR" sz="1800" dirty="0"/>
          </a:p>
          <a:p>
            <a:endParaRPr lang="el-GR" sz="1800" dirty="0"/>
          </a:p>
          <a:p>
            <a:endParaRPr lang="el-GR" sz="1800" dirty="0"/>
          </a:p>
          <a:p>
            <a:endParaRPr lang="el-GR" sz="180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5" name="Picture 5" descr="10"/>
          <p:cNvPicPr>
            <a:picLocks noChangeAspect="1" noChangeArrowheads="1"/>
          </p:cNvPicPr>
          <p:nvPr/>
        </p:nvPicPr>
        <p:blipFill>
          <a:blip r:embed="rId2" cstate="print"/>
          <a:srcRect/>
          <a:stretch>
            <a:fillRect/>
          </a:stretch>
        </p:blipFill>
        <p:spPr bwMode="auto">
          <a:xfrm>
            <a:off x="2057400" y="914400"/>
            <a:ext cx="4860925" cy="3355975"/>
          </a:xfrm>
          <a:prstGeom prst="rect">
            <a:avLst/>
          </a:prstGeom>
          <a:noFill/>
        </p:spPr>
      </p:pic>
      <p:sp>
        <p:nvSpPr>
          <p:cNvPr id="35847" name="Text Box 7"/>
          <p:cNvSpPr txBox="1">
            <a:spLocks noChangeArrowheads="1"/>
          </p:cNvSpPr>
          <p:nvPr/>
        </p:nvSpPr>
        <p:spPr bwMode="auto">
          <a:xfrm>
            <a:off x="3391714" y="224135"/>
            <a:ext cx="2704286" cy="461665"/>
          </a:xfrm>
          <a:prstGeom prst="rect">
            <a:avLst/>
          </a:prstGeom>
          <a:noFill/>
          <a:ln w="9525">
            <a:noFill/>
            <a:miter lim="800000"/>
            <a:headEnd/>
            <a:tailEnd/>
          </a:ln>
          <a:effectLst/>
        </p:spPr>
        <p:txBody>
          <a:bodyPr wrap="none">
            <a:spAutoFit/>
          </a:bodyPr>
          <a:lstStyle/>
          <a:p>
            <a:r>
              <a:rPr lang="en-GB" sz="2400" dirty="0" smtClean="0"/>
              <a:t>CYTOSKELETON</a:t>
            </a:r>
            <a:endParaRPr lang="el-GR" sz="2400" dirty="0"/>
          </a:p>
        </p:txBody>
      </p:sp>
      <p:pic>
        <p:nvPicPr>
          <p:cNvPr id="8" name="Picture 7" descr="mad2543X_ta04_04_baseart"/>
          <p:cNvPicPr>
            <a:picLocks noChangeAspect="1" noChangeArrowheads="1"/>
          </p:cNvPicPr>
          <p:nvPr/>
        </p:nvPicPr>
        <p:blipFill>
          <a:blip r:embed="rId3"/>
          <a:srcRect/>
          <a:stretch>
            <a:fillRect/>
          </a:stretch>
        </p:blipFill>
        <p:spPr bwMode="auto">
          <a:xfrm>
            <a:off x="3619500" y="4459287"/>
            <a:ext cx="5219700" cy="1656042"/>
          </a:xfrm>
          <a:prstGeom prst="rect">
            <a:avLst/>
          </a:prstGeom>
          <a:noFill/>
          <a:ln w="9525">
            <a:noFill/>
            <a:miter lim="800000"/>
            <a:headEnd/>
            <a:tailEnd/>
          </a:ln>
        </p:spPr>
      </p:pic>
      <p:sp>
        <p:nvSpPr>
          <p:cNvPr id="10" name="Line 11"/>
          <p:cNvSpPr>
            <a:spLocks noChangeShapeType="1"/>
          </p:cNvSpPr>
          <p:nvPr/>
        </p:nvSpPr>
        <p:spPr bwMode="auto">
          <a:xfrm>
            <a:off x="4589349" y="5174434"/>
            <a:ext cx="328833"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1" name="Line 12"/>
          <p:cNvSpPr>
            <a:spLocks noChangeShapeType="1"/>
          </p:cNvSpPr>
          <p:nvPr/>
        </p:nvSpPr>
        <p:spPr bwMode="auto">
          <a:xfrm>
            <a:off x="4219932" y="5361459"/>
            <a:ext cx="251828"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2" name="Line 13"/>
          <p:cNvSpPr>
            <a:spLocks noChangeShapeType="1"/>
          </p:cNvSpPr>
          <p:nvPr/>
        </p:nvSpPr>
        <p:spPr bwMode="auto">
          <a:xfrm flipH="1">
            <a:off x="4219932" y="4937150"/>
            <a:ext cx="374620"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3" name="Rectangle 14"/>
          <p:cNvSpPr>
            <a:spLocks noChangeArrowheads="1"/>
          </p:cNvSpPr>
          <p:nvPr/>
        </p:nvSpPr>
        <p:spPr bwMode="auto">
          <a:xfrm>
            <a:off x="5127344" y="6182065"/>
            <a:ext cx="2231068" cy="142535"/>
          </a:xfrm>
          <a:prstGeom prst="rect">
            <a:avLst/>
          </a:prstGeom>
          <a:noFill/>
          <a:ln w="9525">
            <a:noFill/>
            <a:miter lim="800000"/>
            <a:headEnd/>
            <a:tailEnd/>
          </a:ln>
        </p:spPr>
        <p:txBody>
          <a:bodyPr wrap="none" lIns="0" tIns="0" rIns="0" bIns="0">
            <a:prstTxWarp prst="textNoShape">
              <a:avLst/>
            </a:prstTxWarp>
            <a:spAutoFit/>
          </a:bodyPr>
          <a:lstStyle/>
          <a:p>
            <a:r>
              <a:rPr lang="en-US" b="1" dirty="0">
                <a:solidFill>
                  <a:srgbClr val="000000"/>
                </a:solidFill>
              </a:rPr>
              <a:t>vesicle moves, not microtubule</a:t>
            </a:r>
            <a:endParaRPr lang="en-US" b="1" dirty="0"/>
          </a:p>
        </p:txBody>
      </p:sp>
      <p:sp>
        <p:nvSpPr>
          <p:cNvPr id="14" name="Rectangle 15"/>
          <p:cNvSpPr>
            <a:spLocks noChangeArrowheads="1"/>
          </p:cNvSpPr>
          <p:nvPr/>
        </p:nvSpPr>
        <p:spPr bwMode="auto">
          <a:xfrm>
            <a:off x="4961887" y="4953000"/>
            <a:ext cx="821038" cy="492443"/>
          </a:xfrm>
          <a:prstGeom prst="rect">
            <a:avLst/>
          </a:prstGeom>
          <a:noFill/>
          <a:ln w="9525">
            <a:noFill/>
            <a:miter lim="800000"/>
            <a:headEnd/>
            <a:tailEnd/>
          </a:ln>
        </p:spPr>
        <p:txBody>
          <a:bodyPr wrap="none" lIns="0" tIns="0" rIns="0" bIns="0">
            <a:prstTxWarp prst="textNoShape">
              <a:avLst/>
            </a:prstTxWarp>
            <a:spAutoFit/>
          </a:bodyPr>
          <a:lstStyle/>
          <a:p>
            <a:r>
              <a:rPr lang="en-US" sz="1600" b="1" dirty="0" err="1">
                <a:solidFill>
                  <a:srgbClr val="000000"/>
                </a:solidFill>
              </a:rPr>
              <a:t>kinesin</a:t>
            </a:r>
            <a:r>
              <a:rPr lang="en-US" sz="1600" b="1" dirty="0">
                <a:solidFill>
                  <a:srgbClr val="000000"/>
                </a:solidFill>
              </a:rPr>
              <a:t/>
            </a:r>
            <a:br>
              <a:rPr lang="en-US" sz="1600" b="1" dirty="0">
                <a:solidFill>
                  <a:srgbClr val="000000"/>
                </a:solidFill>
              </a:rPr>
            </a:br>
            <a:r>
              <a:rPr lang="en-US" sz="1600" b="1" dirty="0">
                <a:solidFill>
                  <a:srgbClr val="000000"/>
                </a:solidFill>
              </a:rPr>
              <a:t>receptor</a:t>
            </a:r>
            <a:endParaRPr lang="en-US" sz="1600" b="1" dirty="0"/>
          </a:p>
        </p:txBody>
      </p:sp>
      <p:sp>
        <p:nvSpPr>
          <p:cNvPr id="15" name="Rectangle 17"/>
          <p:cNvSpPr>
            <a:spLocks noChangeArrowheads="1"/>
          </p:cNvSpPr>
          <p:nvPr/>
        </p:nvSpPr>
        <p:spPr bwMode="auto">
          <a:xfrm>
            <a:off x="3467100" y="4782979"/>
            <a:ext cx="684582" cy="246221"/>
          </a:xfrm>
          <a:prstGeom prst="rect">
            <a:avLst/>
          </a:prstGeom>
          <a:noFill/>
          <a:ln w="9525">
            <a:noFill/>
            <a:miter lim="800000"/>
            <a:headEnd/>
            <a:tailEnd/>
          </a:ln>
        </p:spPr>
        <p:txBody>
          <a:bodyPr wrap="none" lIns="0" tIns="0" rIns="0" bIns="0">
            <a:prstTxWarp prst="textNoShape">
              <a:avLst/>
            </a:prstTxWarp>
            <a:spAutoFit/>
          </a:bodyPr>
          <a:lstStyle/>
          <a:p>
            <a:r>
              <a:rPr lang="en-US" sz="1600" b="1" dirty="0">
                <a:solidFill>
                  <a:srgbClr val="000000"/>
                </a:solidFill>
              </a:rPr>
              <a:t>vesicle</a:t>
            </a:r>
            <a:endParaRPr lang="en-US" sz="1600" b="1" dirty="0"/>
          </a:p>
        </p:txBody>
      </p:sp>
      <p:sp>
        <p:nvSpPr>
          <p:cNvPr id="16" name="Rectangle 18"/>
          <p:cNvSpPr>
            <a:spLocks noChangeArrowheads="1"/>
          </p:cNvSpPr>
          <p:nvPr/>
        </p:nvSpPr>
        <p:spPr bwMode="auto">
          <a:xfrm>
            <a:off x="3467100" y="5181600"/>
            <a:ext cx="707025" cy="246221"/>
          </a:xfrm>
          <a:prstGeom prst="rect">
            <a:avLst/>
          </a:prstGeom>
          <a:noFill/>
          <a:ln w="9525">
            <a:noFill/>
            <a:miter lim="800000"/>
            <a:headEnd/>
            <a:tailEnd/>
          </a:ln>
        </p:spPr>
        <p:txBody>
          <a:bodyPr wrap="none" lIns="0" tIns="0" rIns="0" bIns="0">
            <a:prstTxWarp prst="textNoShape">
              <a:avLst/>
            </a:prstTxWarp>
            <a:spAutoFit/>
          </a:bodyPr>
          <a:lstStyle/>
          <a:p>
            <a:r>
              <a:rPr lang="en-US" sz="1600" b="1" dirty="0" err="1">
                <a:solidFill>
                  <a:srgbClr val="000000"/>
                </a:solidFill>
              </a:rPr>
              <a:t>kinesin</a:t>
            </a:r>
            <a:endParaRPr lang="en-US" sz="1600" b="1" dirty="0"/>
          </a:p>
        </p:txBody>
      </p:sp>
      <p:sp>
        <p:nvSpPr>
          <p:cNvPr id="17" name="Rectangle 19"/>
          <p:cNvSpPr>
            <a:spLocks noChangeArrowheads="1"/>
          </p:cNvSpPr>
          <p:nvPr/>
        </p:nvSpPr>
        <p:spPr bwMode="auto">
          <a:xfrm>
            <a:off x="5524500" y="4572000"/>
            <a:ext cx="468609" cy="292388"/>
          </a:xfrm>
          <a:prstGeom prst="rect">
            <a:avLst/>
          </a:prstGeom>
          <a:noFill/>
          <a:ln w="9525">
            <a:noFill/>
            <a:miter lim="800000"/>
            <a:headEnd/>
            <a:tailEnd/>
          </a:ln>
        </p:spPr>
        <p:txBody>
          <a:bodyPr wrap="none" lIns="0" tIns="0" rIns="0" bIns="0">
            <a:prstTxWarp prst="textNoShape">
              <a:avLst/>
            </a:prstTxWarp>
            <a:spAutoFit/>
          </a:bodyPr>
          <a:lstStyle/>
          <a:p>
            <a:r>
              <a:rPr lang="en-US" sz="1900" b="0" dirty="0">
                <a:solidFill>
                  <a:srgbClr val="000000"/>
                </a:solidFill>
              </a:rPr>
              <a:t>ATP</a:t>
            </a:r>
            <a:endParaRPr lang="en-US" b="0" dirty="0"/>
          </a:p>
        </p:txBody>
      </p:sp>
      <p:sp>
        <p:nvSpPr>
          <p:cNvPr id="29" name="Rectangle 28"/>
          <p:cNvSpPr/>
          <p:nvPr/>
        </p:nvSpPr>
        <p:spPr>
          <a:xfrm>
            <a:off x="533400" y="4191000"/>
            <a:ext cx="2819400" cy="2146742"/>
          </a:xfrm>
          <a:prstGeom prst="rect">
            <a:avLst/>
          </a:prstGeom>
        </p:spPr>
        <p:txBody>
          <a:bodyPr wrap="square">
            <a:spAutoFit/>
          </a:bodyPr>
          <a:lstStyle/>
          <a:p>
            <a:pPr>
              <a:lnSpc>
                <a:spcPct val="150000"/>
              </a:lnSpc>
              <a:spcBef>
                <a:spcPct val="25000"/>
              </a:spcBef>
            </a:pPr>
            <a:r>
              <a:rPr lang="en-US" sz="1800" b="0" dirty="0" smtClean="0"/>
              <a:t>Microtubules interact with the </a:t>
            </a:r>
            <a:r>
              <a:rPr lang="en-US" sz="1800" b="0" dirty="0" err="1" smtClean="0"/>
              <a:t>kinesin</a:t>
            </a:r>
            <a:r>
              <a:rPr lang="en-US" sz="1800" b="0" dirty="0" smtClean="0"/>
              <a:t> and </a:t>
            </a:r>
            <a:r>
              <a:rPr lang="en-US" sz="1800" b="0" dirty="0" err="1" smtClean="0"/>
              <a:t>dynein</a:t>
            </a:r>
            <a:r>
              <a:rPr lang="en-US" sz="1800" b="0" dirty="0" smtClean="0"/>
              <a:t> proteins and cause movement of the organelles</a:t>
            </a:r>
            <a:r>
              <a:rPr lang="el-GR" sz="1800" b="0" dirty="0" smtClean="0"/>
              <a:t>.</a:t>
            </a:r>
            <a:endParaRPr lang="en-US" sz="1800" b="0" dirty="0"/>
          </a:p>
        </p:txBody>
      </p:sp>
      <p:sp>
        <p:nvSpPr>
          <p:cNvPr id="18" name="TextBox 1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9" name="Straight Connector 1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7" name="Text Box 7"/>
          <p:cNvSpPr txBox="1">
            <a:spLocks noChangeArrowheads="1"/>
          </p:cNvSpPr>
          <p:nvPr/>
        </p:nvSpPr>
        <p:spPr bwMode="auto">
          <a:xfrm>
            <a:off x="3391714" y="224135"/>
            <a:ext cx="2704286" cy="461665"/>
          </a:xfrm>
          <a:prstGeom prst="rect">
            <a:avLst/>
          </a:prstGeom>
          <a:noFill/>
          <a:ln w="9525">
            <a:noFill/>
            <a:miter lim="800000"/>
            <a:headEnd/>
            <a:tailEnd/>
          </a:ln>
          <a:effectLst/>
        </p:spPr>
        <p:txBody>
          <a:bodyPr wrap="none">
            <a:spAutoFit/>
          </a:bodyPr>
          <a:lstStyle/>
          <a:p>
            <a:r>
              <a:rPr lang="en-GB" sz="2400" dirty="0" smtClean="0"/>
              <a:t>CYTOSKELETON</a:t>
            </a:r>
            <a:endParaRPr lang="el-GR" sz="2400" dirty="0"/>
          </a:p>
        </p:txBody>
      </p:sp>
      <p:pic>
        <p:nvPicPr>
          <p:cNvPr id="8" name="Picture 7" descr="mad2543X_ta04_04_baseart"/>
          <p:cNvPicPr>
            <a:picLocks noChangeAspect="1" noChangeArrowheads="1"/>
          </p:cNvPicPr>
          <p:nvPr/>
        </p:nvPicPr>
        <p:blipFill>
          <a:blip r:embed="rId2"/>
          <a:srcRect/>
          <a:stretch>
            <a:fillRect/>
          </a:stretch>
        </p:blipFill>
        <p:spPr bwMode="auto">
          <a:xfrm>
            <a:off x="3619500" y="4459287"/>
            <a:ext cx="5219700" cy="1656042"/>
          </a:xfrm>
          <a:prstGeom prst="rect">
            <a:avLst/>
          </a:prstGeom>
          <a:noFill/>
          <a:ln w="9525">
            <a:noFill/>
            <a:miter lim="800000"/>
            <a:headEnd/>
            <a:tailEnd/>
          </a:ln>
        </p:spPr>
      </p:pic>
      <p:sp>
        <p:nvSpPr>
          <p:cNvPr id="10" name="Line 11"/>
          <p:cNvSpPr>
            <a:spLocks noChangeShapeType="1"/>
          </p:cNvSpPr>
          <p:nvPr/>
        </p:nvSpPr>
        <p:spPr bwMode="auto">
          <a:xfrm>
            <a:off x="4589349" y="5174434"/>
            <a:ext cx="328833"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1" name="Line 12"/>
          <p:cNvSpPr>
            <a:spLocks noChangeShapeType="1"/>
          </p:cNvSpPr>
          <p:nvPr/>
        </p:nvSpPr>
        <p:spPr bwMode="auto">
          <a:xfrm>
            <a:off x="4219932" y="5361459"/>
            <a:ext cx="251828"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2" name="Line 13"/>
          <p:cNvSpPr>
            <a:spLocks noChangeShapeType="1"/>
          </p:cNvSpPr>
          <p:nvPr/>
        </p:nvSpPr>
        <p:spPr bwMode="auto">
          <a:xfrm flipH="1">
            <a:off x="4219932" y="4937150"/>
            <a:ext cx="374620" cy="824"/>
          </a:xfrm>
          <a:prstGeom prst="line">
            <a:avLst/>
          </a:prstGeom>
          <a:noFill/>
          <a:ln w="14288">
            <a:solidFill>
              <a:srgbClr val="000000"/>
            </a:solidFill>
            <a:round/>
            <a:headEnd/>
            <a:tailEnd/>
          </a:ln>
        </p:spPr>
        <p:txBody>
          <a:bodyPr>
            <a:prstTxWarp prst="textNoShape">
              <a:avLst/>
            </a:prstTxWarp>
          </a:bodyPr>
          <a:lstStyle/>
          <a:p>
            <a:endParaRPr lang="en-US"/>
          </a:p>
        </p:txBody>
      </p:sp>
      <p:sp>
        <p:nvSpPr>
          <p:cNvPr id="13" name="Rectangle 14"/>
          <p:cNvSpPr>
            <a:spLocks noChangeArrowheads="1"/>
          </p:cNvSpPr>
          <p:nvPr/>
        </p:nvSpPr>
        <p:spPr bwMode="auto">
          <a:xfrm>
            <a:off x="5127344" y="6182065"/>
            <a:ext cx="2231068" cy="142535"/>
          </a:xfrm>
          <a:prstGeom prst="rect">
            <a:avLst/>
          </a:prstGeom>
          <a:noFill/>
          <a:ln w="9525">
            <a:noFill/>
            <a:miter lim="800000"/>
            <a:headEnd/>
            <a:tailEnd/>
          </a:ln>
        </p:spPr>
        <p:txBody>
          <a:bodyPr wrap="none" lIns="0" tIns="0" rIns="0" bIns="0">
            <a:prstTxWarp prst="textNoShape">
              <a:avLst/>
            </a:prstTxWarp>
            <a:spAutoFit/>
          </a:bodyPr>
          <a:lstStyle/>
          <a:p>
            <a:r>
              <a:rPr lang="en-US" b="1" dirty="0">
                <a:solidFill>
                  <a:srgbClr val="000000"/>
                </a:solidFill>
              </a:rPr>
              <a:t>vesicle moves, not microtubule</a:t>
            </a:r>
            <a:endParaRPr lang="en-US" b="1" dirty="0"/>
          </a:p>
        </p:txBody>
      </p:sp>
      <p:sp>
        <p:nvSpPr>
          <p:cNvPr id="14" name="Rectangle 15"/>
          <p:cNvSpPr>
            <a:spLocks noChangeArrowheads="1"/>
          </p:cNvSpPr>
          <p:nvPr/>
        </p:nvSpPr>
        <p:spPr bwMode="auto">
          <a:xfrm>
            <a:off x="4961887" y="4953000"/>
            <a:ext cx="821038" cy="492443"/>
          </a:xfrm>
          <a:prstGeom prst="rect">
            <a:avLst/>
          </a:prstGeom>
          <a:noFill/>
          <a:ln w="9525">
            <a:noFill/>
            <a:miter lim="800000"/>
            <a:headEnd/>
            <a:tailEnd/>
          </a:ln>
        </p:spPr>
        <p:txBody>
          <a:bodyPr wrap="none" lIns="0" tIns="0" rIns="0" bIns="0">
            <a:prstTxWarp prst="textNoShape">
              <a:avLst/>
            </a:prstTxWarp>
            <a:spAutoFit/>
          </a:bodyPr>
          <a:lstStyle/>
          <a:p>
            <a:r>
              <a:rPr lang="en-US" sz="1600" b="1" dirty="0" err="1">
                <a:solidFill>
                  <a:srgbClr val="000000"/>
                </a:solidFill>
              </a:rPr>
              <a:t>kinesin</a:t>
            </a:r>
            <a:r>
              <a:rPr lang="en-US" sz="1600" b="1" dirty="0">
                <a:solidFill>
                  <a:srgbClr val="000000"/>
                </a:solidFill>
              </a:rPr>
              <a:t/>
            </a:r>
            <a:br>
              <a:rPr lang="en-US" sz="1600" b="1" dirty="0">
                <a:solidFill>
                  <a:srgbClr val="000000"/>
                </a:solidFill>
              </a:rPr>
            </a:br>
            <a:r>
              <a:rPr lang="en-US" sz="1600" b="1" dirty="0">
                <a:solidFill>
                  <a:srgbClr val="000000"/>
                </a:solidFill>
              </a:rPr>
              <a:t>receptor</a:t>
            </a:r>
            <a:endParaRPr lang="en-US" sz="1600" b="1" dirty="0"/>
          </a:p>
        </p:txBody>
      </p:sp>
      <p:sp>
        <p:nvSpPr>
          <p:cNvPr id="15" name="Rectangle 17"/>
          <p:cNvSpPr>
            <a:spLocks noChangeArrowheads="1"/>
          </p:cNvSpPr>
          <p:nvPr/>
        </p:nvSpPr>
        <p:spPr bwMode="auto">
          <a:xfrm>
            <a:off x="3467100" y="4782979"/>
            <a:ext cx="684582" cy="246221"/>
          </a:xfrm>
          <a:prstGeom prst="rect">
            <a:avLst/>
          </a:prstGeom>
          <a:noFill/>
          <a:ln w="9525">
            <a:noFill/>
            <a:miter lim="800000"/>
            <a:headEnd/>
            <a:tailEnd/>
          </a:ln>
        </p:spPr>
        <p:txBody>
          <a:bodyPr wrap="none" lIns="0" tIns="0" rIns="0" bIns="0">
            <a:prstTxWarp prst="textNoShape">
              <a:avLst/>
            </a:prstTxWarp>
            <a:spAutoFit/>
          </a:bodyPr>
          <a:lstStyle/>
          <a:p>
            <a:r>
              <a:rPr lang="en-US" sz="1600" b="1" dirty="0">
                <a:solidFill>
                  <a:srgbClr val="000000"/>
                </a:solidFill>
              </a:rPr>
              <a:t>vesicle</a:t>
            </a:r>
            <a:endParaRPr lang="en-US" sz="1600" b="1" dirty="0"/>
          </a:p>
        </p:txBody>
      </p:sp>
      <p:sp>
        <p:nvSpPr>
          <p:cNvPr id="16" name="Rectangle 18"/>
          <p:cNvSpPr>
            <a:spLocks noChangeArrowheads="1"/>
          </p:cNvSpPr>
          <p:nvPr/>
        </p:nvSpPr>
        <p:spPr bwMode="auto">
          <a:xfrm>
            <a:off x="3467100" y="5181600"/>
            <a:ext cx="707025" cy="246221"/>
          </a:xfrm>
          <a:prstGeom prst="rect">
            <a:avLst/>
          </a:prstGeom>
          <a:noFill/>
          <a:ln w="9525">
            <a:noFill/>
            <a:miter lim="800000"/>
            <a:headEnd/>
            <a:tailEnd/>
          </a:ln>
        </p:spPr>
        <p:txBody>
          <a:bodyPr wrap="none" lIns="0" tIns="0" rIns="0" bIns="0">
            <a:prstTxWarp prst="textNoShape">
              <a:avLst/>
            </a:prstTxWarp>
            <a:spAutoFit/>
          </a:bodyPr>
          <a:lstStyle/>
          <a:p>
            <a:r>
              <a:rPr lang="en-US" sz="1600" b="1" dirty="0" err="1">
                <a:solidFill>
                  <a:srgbClr val="000000"/>
                </a:solidFill>
              </a:rPr>
              <a:t>kinesin</a:t>
            </a:r>
            <a:endParaRPr lang="en-US" sz="1600" b="1" dirty="0"/>
          </a:p>
        </p:txBody>
      </p:sp>
      <p:sp>
        <p:nvSpPr>
          <p:cNvPr id="17" name="Rectangle 19"/>
          <p:cNvSpPr>
            <a:spLocks noChangeArrowheads="1"/>
          </p:cNvSpPr>
          <p:nvPr/>
        </p:nvSpPr>
        <p:spPr bwMode="auto">
          <a:xfrm>
            <a:off x="5524500" y="4572000"/>
            <a:ext cx="468609" cy="292388"/>
          </a:xfrm>
          <a:prstGeom prst="rect">
            <a:avLst/>
          </a:prstGeom>
          <a:noFill/>
          <a:ln w="9525">
            <a:noFill/>
            <a:miter lim="800000"/>
            <a:headEnd/>
            <a:tailEnd/>
          </a:ln>
        </p:spPr>
        <p:txBody>
          <a:bodyPr wrap="none" lIns="0" tIns="0" rIns="0" bIns="0">
            <a:prstTxWarp prst="textNoShape">
              <a:avLst/>
            </a:prstTxWarp>
            <a:spAutoFit/>
          </a:bodyPr>
          <a:lstStyle/>
          <a:p>
            <a:r>
              <a:rPr lang="en-US" sz="1900" b="0" dirty="0">
                <a:solidFill>
                  <a:srgbClr val="000000"/>
                </a:solidFill>
              </a:rPr>
              <a:t>ATP</a:t>
            </a:r>
            <a:endParaRPr lang="en-US" b="0" dirty="0"/>
          </a:p>
        </p:txBody>
      </p:sp>
      <p:sp>
        <p:nvSpPr>
          <p:cNvPr id="29" name="Rectangle 28"/>
          <p:cNvSpPr/>
          <p:nvPr/>
        </p:nvSpPr>
        <p:spPr>
          <a:xfrm>
            <a:off x="533400" y="4191000"/>
            <a:ext cx="2819400" cy="2146742"/>
          </a:xfrm>
          <a:prstGeom prst="rect">
            <a:avLst/>
          </a:prstGeom>
        </p:spPr>
        <p:txBody>
          <a:bodyPr wrap="square">
            <a:spAutoFit/>
          </a:bodyPr>
          <a:lstStyle/>
          <a:p>
            <a:pPr>
              <a:lnSpc>
                <a:spcPct val="150000"/>
              </a:lnSpc>
              <a:spcBef>
                <a:spcPct val="25000"/>
              </a:spcBef>
            </a:pPr>
            <a:r>
              <a:rPr lang="en-US" sz="1800" b="0" dirty="0" smtClean="0"/>
              <a:t>Microtubules interact with the </a:t>
            </a:r>
            <a:r>
              <a:rPr lang="en-US" sz="1800" b="0" dirty="0" err="1" smtClean="0"/>
              <a:t>kinesin</a:t>
            </a:r>
            <a:r>
              <a:rPr lang="en-US" sz="1800" b="0" dirty="0" smtClean="0"/>
              <a:t> and </a:t>
            </a:r>
            <a:r>
              <a:rPr lang="en-US" sz="1800" b="0" dirty="0" err="1" smtClean="0"/>
              <a:t>dynein</a:t>
            </a:r>
            <a:r>
              <a:rPr lang="en-US" sz="1800" b="0" dirty="0" smtClean="0"/>
              <a:t> proteins and cause movement of the organelles</a:t>
            </a:r>
            <a:r>
              <a:rPr lang="el-GR" sz="1800" b="0" dirty="0" smtClean="0"/>
              <a:t>.</a:t>
            </a:r>
            <a:endParaRPr lang="en-US" sz="1800" b="0" dirty="0"/>
          </a:p>
        </p:txBody>
      </p:sp>
      <p:sp>
        <p:nvSpPr>
          <p:cNvPr id="18" name="TextBox 1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9" name="Straight Connector 1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1" name="TextBox 20"/>
          <p:cNvSpPr txBox="1"/>
          <p:nvPr/>
        </p:nvSpPr>
        <p:spPr>
          <a:xfrm>
            <a:off x="1739900" y="1257300"/>
            <a:ext cx="6238632" cy="400110"/>
          </a:xfrm>
          <a:prstGeom prst="rect">
            <a:avLst/>
          </a:prstGeom>
          <a:noFill/>
        </p:spPr>
        <p:txBody>
          <a:bodyPr wrap="none" rtlCol="0">
            <a:spAutoFit/>
          </a:bodyPr>
          <a:lstStyle/>
          <a:p>
            <a:r>
              <a:rPr lang="en-US" dirty="0" smtClean="0"/>
              <a:t>https://</a:t>
            </a:r>
            <a:r>
              <a:rPr lang="en-US" dirty="0" err="1" smtClean="0"/>
              <a:t>www.youtube.com/watch?v</a:t>
            </a:r>
            <a:r>
              <a:rPr lang="en-US" dirty="0" smtClean="0"/>
              <a:t>=gbycQf1TbM0</a:t>
            </a:r>
            <a:endParaRPr lang="en-US"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9399" name="Picture 7" descr="figure 5-14"/>
          <p:cNvPicPr>
            <a:picLocks noChangeAspect="1" noChangeArrowheads="1"/>
          </p:cNvPicPr>
          <p:nvPr/>
        </p:nvPicPr>
        <p:blipFill>
          <a:blip r:embed="rId3"/>
          <a:srcRect/>
          <a:stretch>
            <a:fillRect/>
          </a:stretch>
        </p:blipFill>
        <p:spPr bwMode="auto">
          <a:xfrm>
            <a:off x="903568" y="5228252"/>
            <a:ext cx="2296832" cy="1248748"/>
          </a:xfrm>
          <a:prstGeom prst="rect">
            <a:avLst/>
          </a:prstGeom>
          <a:noFill/>
        </p:spPr>
      </p:pic>
      <p:sp>
        <p:nvSpPr>
          <p:cNvPr id="59394" name="Rectangle 2"/>
          <p:cNvSpPr>
            <a:spLocks noGrp="1" noChangeArrowheads="1"/>
          </p:cNvSpPr>
          <p:nvPr>
            <p:ph type="title"/>
          </p:nvPr>
        </p:nvSpPr>
        <p:spPr>
          <a:xfrm>
            <a:off x="457200" y="-152400"/>
            <a:ext cx="8229600" cy="1143000"/>
          </a:xfrm>
        </p:spPr>
        <p:txBody>
          <a:bodyPr/>
          <a:lstStyle/>
          <a:p>
            <a:r>
              <a:rPr lang="en-US" sz="2400" b="1" dirty="0" smtClean="0"/>
              <a:t>CENTRIOLES</a:t>
            </a:r>
            <a:endParaRPr lang="en-US" sz="2400" b="1" dirty="0"/>
          </a:p>
        </p:txBody>
      </p:sp>
      <p:pic>
        <p:nvPicPr>
          <p:cNvPr id="5" name="Picture 9" descr="15"/>
          <p:cNvPicPr>
            <a:picLocks noChangeAspect="1" noChangeArrowheads="1"/>
          </p:cNvPicPr>
          <p:nvPr/>
        </p:nvPicPr>
        <p:blipFill>
          <a:blip r:embed="rId4" cstate="print"/>
          <a:srcRect l="13979" r="2458" b="57179"/>
          <a:stretch>
            <a:fillRect/>
          </a:stretch>
        </p:blipFill>
        <p:spPr bwMode="auto">
          <a:xfrm>
            <a:off x="838200" y="4097338"/>
            <a:ext cx="2590800" cy="1084262"/>
          </a:xfrm>
          <a:prstGeom prst="rect">
            <a:avLst/>
          </a:prstGeom>
          <a:noFill/>
          <a:ln w="9525">
            <a:noFill/>
            <a:miter lim="800000"/>
            <a:headEnd/>
            <a:tailEnd/>
          </a:ln>
        </p:spPr>
      </p:pic>
      <p:sp>
        <p:nvSpPr>
          <p:cNvPr id="10" name="TextBox 9"/>
          <p:cNvSpPr txBox="1"/>
          <p:nvPr/>
        </p:nvSpPr>
        <p:spPr>
          <a:xfrm>
            <a:off x="1752600" y="1066800"/>
            <a:ext cx="184666" cy="400110"/>
          </a:xfrm>
          <a:prstGeom prst="rect">
            <a:avLst/>
          </a:prstGeom>
          <a:noFill/>
        </p:spPr>
        <p:txBody>
          <a:bodyPr wrap="none" rtlCol="0">
            <a:spAutoFit/>
          </a:bodyPr>
          <a:lstStyle/>
          <a:p>
            <a:r>
              <a:rPr lang="en-US" dirty="0" smtClean="0"/>
              <a:t> </a:t>
            </a:r>
            <a:endParaRPr lang="en-US" dirty="0"/>
          </a:p>
        </p:txBody>
      </p:sp>
      <p:sp>
        <p:nvSpPr>
          <p:cNvPr id="12" name="TextBox 11"/>
          <p:cNvSpPr txBox="1"/>
          <p:nvPr/>
        </p:nvSpPr>
        <p:spPr>
          <a:xfrm>
            <a:off x="685800" y="685800"/>
            <a:ext cx="7848600" cy="900246"/>
          </a:xfrm>
          <a:prstGeom prst="rect">
            <a:avLst/>
          </a:prstGeom>
          <a:noFill/>
        </p:spPr>
        <p:txBody>
          <a:bodyPr wrap="square" rtlCol="0">
            <a:spAutoFit/>
          </a:bodyPr>
          <a:lstStyle/>
          <a:p>
            <a:pPr>
              <a:lnSpc>
                <a:spcPct val="150000"/>
              </a:lnSpc>
            </a:pPr>
            <a:r>
              <a:rPr lang="en-US" sz="1800" b="0" dirty="0" smtClean="0"/>
              <a:t>Cylindrical organelle composed mainly of </a:t>
            </a:r>
            <a:r>
              <a:rPr lang="en-US" sz="1800" b="0" dirty="0" err="1" smtClean="0"/>
              <a:t>Tubulin</a:t>
            </a:r>
            <a:r>
              <a:rPr lang="en-US" sz="1800" b="0" dirty="0" smtClean="0"/>
              <a:t>, found in most eukaryotic cells.</a:t>
            </a:r>
          </a:p>
        </p:txBody>
      </p:sp>
      <p:pic>
        <p:nvPicPr>
          <p:cNvPr id="13" name="Picture 9" descr="15"/>
          <p:cNvPicPr>
            <a:picLocks noChangeAspect="1" noChangeArrowheads="1"/>
          </p:cNvPicPr>
          <p:nvPr/>
        </p:nvPicPr>
        <p:blipFill>
          <a:blip r:embed="rId4" cstate="print"/>
          <a:srcRect l="26267" t="42821" r="51613" b="27085"/>
          <a:stretch>
            <a:fillRect/>
          </a:stretch>
        </p:blipFill>
        <p:spPr bwMode="auto">
          <a:xfrm>
            <a:off x="2971800" y="1219200"/>
            <a:ext cx="685800" cy="762000"/>
          </a:xfrm>
          <a:prstGeom prst="rect">
            <a:avLst/>
          </a:prstGeom>
          <a:noFill/>
          <a:ln w="9525">
            <a:noFill/>
            <a:miter lim="800000"/>
            <a:headEnd/>
            <a:tailEnd/>
          </a:ln>
        </p:spPr>
      </p:pic>
      <p:pic>
        <p:nvPicPr>
          <p:cNvPr id="14" name="Picture 9" descr="15"/>
          <p:cNvPicPr>
            <a:picLocks noChangeAspect="1" noChangeArrowheads="1"/>
          </p:cNvPicPr>
          <p:nvPr/>
        </p:nvPicPr>
        <p:blipFill>
          <a:blip r:embed="rId4" cstate="print"/>
          <a:srcRect l="72965" t="39812" r="4915"/>
          <a:stretch>
            <a:fillRect/>
          </a:stretch>
        </p:blipFill>
        <p:spPr bwMode="auto">
          <a:xfrm rot="5400000" flipV="1">
            <a:off x="1790700" y="800100"/>
            <a:ext cx="685800" cy="1524000"/>
          </a:xfrm>
          <a:prstGeom prst="rect">
            <a:avLst/>
          </a:prstGeom>
          <a:noFill/>
          <a:ln w="9525">
            <a:noFill/>
            <a:miter lim="800000"/>
            <a:headEnd/>
            <a:tailEnd/>
          </a:ln>
        </p:spPr>
      </p:pic>
      <p:pic>
        <p:nvPicPr>
          <p:cNvPr id="16" name="Picture 15"/>
          <p:cNvPicPr>
            <a:picLocks noChangeAspect="1"/>
          </p:cNvPicPr>
          <p:nvPr/>
        </p:nvPicPr>
        <p:blipFill>
          <a:blip r:embed="rId5"/>
          <a:stretch>
            <a:fillRect/>
          </a:stretch>
        </p:blipFill>
        <p:spPr>
          <a:xfrm>
            <a:off x="5943600" y="2057400"/>
            <a:ext cx="2489837" cy="2362200"/>
          </a:xfrm>
          <a:prstGeom prst="rect">
            <a:avLst/>
          </a:prstGeom>
        </p:spPr>
      </p:pic>
      <p:sp>
        <p:nvSpPr>
          <p:cNvPr id="17" name="Rectangle 16"/>
          <p:cNvSpPr/>
          <p:nvPr/>
        </p:nvSpPr>
        <p:spPr>
          <a:xfrm>
            <a:off x="3352800" y="4343400"/>
            <a:ext cx="5486400" cy="2146742"/>
          </a:xfrm>
          <a:prstGeom prst="rect">
            <a:avLst/>
          </a:prstGeom>
        </p:spPr>
        <p:txBody>
          <a:bodyPr wrap="square">
            <a:spAutoFit/>
          </a:bodyPr>
          <a:lstStyle/>
          <a:p>
            <a:pPr algn="just">
              <a:lnSpc>
                <a:spcPct val="150000"/>
              </a:lnSpc>
            </a:pPr>
            <a:r>
              <a:rPr lang="en-US" sz="1800" b="0" dirty="0" smtClean="0"/>
              <a:t>The structure is responsible for most of the </a:t>
            </a:r>
            <a:r>
              <a:rPr lang="en-US" sz="1800" b="0" dirty="0" err="1" smtClean="0"/>
              <a:t>centrosome</a:t>
            </a:r>
            <a:r>
              <a:rPr lang="en-US" sz="1800" b="0" dirty="0" smtClean="0"/>
              <a:t> microtubule-organizing activity, including microtubule nucleation and control of microtubule number, polarity, distribution, and flux. Plays an important role in cell division.</a:t>
            </a:r>
            <a:endParaRPr lang="en-US" sz="1800" b="0" dirty="0"/>
          </a:p>
        </p:txBody>
      </p:sp>
      <p:sp>
        <p:nvSpPr>
          <p:cNvPr id="19" name="TextBox 18"/>
          <p:cNvSpPr txBox="1"/>
          <p:nvPr/>
        </p:nvSpPr>
        <p:spPr>
          <a:xfrm>
            <a:off x="3810000" y="1088157"/>
            <a:ext cx="5029200" cy="1315745"/>
          </a:xfrm>
          <a:prstGeom prst="rect">
            <a:avLst/>
          </a:prstGeom>
          <a:noFill/>
        </p:spPr>
        <p:txBody>
          <a:bodyPr wrap="square" rtlCol="0">
            <a:spAutoFit/>
          </a:bodyPr>
          <a:lstStyle/>
          <a:p>
            <a:pPr>
              <a:lnSpc>
                <a:spcPct val="150000"/>
              </a:lnSpc>
            </a:pPr>
            <a:r>
              <a:rPr lang="en-US" sz="1800" b="0" dirty="0" smtClean="0"/>
              <a:t>They are typically made up of nine sets of short microtubule triplets, arranged in a cylinder.</a:t>
            </a:r>
          </a:p>
          <a:p>
            <a:pPr>
              <a:lnSpc>
                <a:spcPct val="150000"/>
              </a:lnSpc>
            </a:pPr>
            <a:r>
              <a:rPr lang="en-US" sz="1800" b="0" dirty="0" smtClean="0"/>
              <a:t> </a:t>
            </a:r>
            <a:endParaRPr lang="en-US" sz="1800" b="0" dirty="0"/>
          </a:p>
        </p:txBody>
      </p:sp>
      <p:sp>
        <p:nvSpPr>
          <p:cNvPr id="20" name="Rectangle 19"/>
          <p:cNvSpPr/>
          <p:nvPr/>
        </p:nvSpPr>
        <p:spPr>
          <a:xfrm>
            <a:off x="762000" y="2154957"/>
            <a:ext cx="5486400" cy="1731243"/>
          </a:xfrm>
          <a:prstGeom prst="rect">
            <a:avLst/>
          </a:prstGeom>
        </p:spPr>
        <p:txBody>
          <a:bodyPr wrap="square">
            <a:spAutoFit/>
          </a:bodyPr>
          <a:lstStyle/>
          <a:p>
            <a:pPr>
              <a:lnSpc>
                <a:spcPct val="150000"/>
              </a:lnSpc>
            </a:pPr>
            <a:r>
              <a:rPr lang="en-US" sz="1800" b="0" dirty="0" err="1" smtClean="0">
                <a:solidFill>
                  <a:srgbClr val="000000"/>
                </a:solidFill>
              </a:rPr>
              <a:t>Pericentriolar</a:t>
            </a:r>
            <a:r>
              <a:rPr lang="en-US" sz="1800" b="0" dirty="0" smtClean="0">
                <a:solidFill>
                  <a:srgbClr val="000000"/>
                </a:solidFill>
              </a:rPr>
              <a:t> </a:t>
            </a:r>
            <a:r>
              <a:rPr lang="en-US" sz="1800" b="0" dirty="0" err="1" smtClean="0">
                <a:solidFill>
                  <a:srgbClr val="000000"/>
                </a:solidFill>
              </a:rPr>
              <a:t>materia</a:t>
            </a:r>
            <a:r>
              <a:rPr lang="en-GB" sz="1800" b="0" dirty="0" err="1" smtClean="0">
                <a:solidFill>
                  <a:srgbClr val="000000"/>
                </a:solidFill>
              </a:rPr>
              <a:t>l</a:t>
            </a:r>
            <a:r>
              <a:rPr lang="en-US" sz="1800" b="0" dirty="0" smtClean="0">
                <a:solidFill>
                  <a:srgbClr val="000000"/>
                </a:solidFill>
              </a:rPr>
              <a:t>/matrix (PCM) is a highly structured dense mass of proteins that surrounds the two</a:t>
            </a:r>
            <a:r>
              <a:rPr lang="en-US" sz="1800" b="0" dirty="0" smtClean="0">
                <a:solidFill>
                  <a:srgbClr val="000000"/>
                </a:solidFill>
                <a:hlinkClick r:id="rId6"/>
              </a:rPr>
              <a:t> </a:t>
            </a:r>
            <a:r>
              <a:rPr lang="en-US" sz="1800" b="0" dirty="0" err="1" smtClean="0">
                <a:solidFill>
                  <a:srgbClr val="000000"/>
                </a:solidFill>
              </a:rPr>
              <a:t>centriols</a:t>
            </a:r>
            <a:r>
              <a:rPr lang="en-US" sz="1800" b="0" dirty="0" smtClean="0">
                <a:solidFill>
                  <a:srgbClr val="000000"/>
                </a:solidFill>
              </a:rPr>
              <a:t>. The PCM contains proteins including </a:t>
            </a:r>
            <a:r>
              <a:rPr lang="en-US" sz="1800" b="0" dirty="0" err="1" smtClean="0">
                <a:solidFill>
                  <a:srgbClr val="000000"/>
                </a:solidFill>
              </a:rPr>
              <a:t>γ</a:t>
            </a:r>
            <a:r>
              <a:rPr lang="en-US" sz="1800" b="0" dirty="0" smtClean="0">
                <a:solidFill>
                  <a:srgbClr val="000000"/>
                </a:solidFill>
              </a:rPr>
              <a:t>–</a:t>
            </a:r>
            <a:r>
              <a:rPr lang="en-US" sz="1800" b="0" dirty="0" err="1" smtClean="0">
                <a:solidFill>
                  <a:srgbClr val="000000"/>
                </a:solidFill>
              </a:rPr>
              <a:t>tubulin</a:t>
            </a:r>
            <a:r>
              <a:rPr lang="en-US" sz="1800" b="0" dirty="0" smtClean="0">
                <a:solidFill>
                  <a:srgbClr val="000000"/>
                </a:solidFill>
              </a:rPr>
              <a:t>, </a:t>
            </a:r>
            <a:r>
              <a:rPr lang="en-US" sz="1800" b="0" dirty="0" err="1" smtClean="0">
                <a:solidFill>
                  <a:srgbClr val="000000"/>
                </a:solidFill>
              </a:rPr>
              <a:t>pericentrin</a:t>
            </a:r>
            <a:r>
              <a:rPr lang="en-US" sz="1800" b="0" dirty="0" smtClean="0">
                <a:solidFill>
                  <a:srgbClr val="000000"/>
                </a:solidFill>
              </a:rPr>
              <a:t> and </a:t>
            </a:r>
            <a:r>
              <a:rPr lang="en-US" sz="1800" b="0" dirty="0" err="1" smtClean="0">
                <a:solidFill>
                  <a:srgbClr val="000000"/>
                </a:solidFill>
              </a:rPr>
              <a:t>ninein</a:t>
            </a:r>
            <a:r>
              <a:rPr lang="en-US" sz="1800" b="0" dirty="0" smtClean="0">
                <a:solidFill>
                  <a:srgbClr val="000000"/>
                </a:solidFill>
              </a:rPr>
              <a:t>. </a:t>
            </a:r>
            <a:endParaRPr lang="en-US" sz="1800" b="0" dirty="0">
              <a:solidFill>
                <a:srgbClr val="000000"/>
              </a:solidFill>
            </a:endParaRPr>
          </a:p>
        </p:txBody>
      </p:sp>
      <p:sp>
        <p:nvSpPr>
          <p:cNvPr id="15" name="TextBox 1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8" name="Straight Connector 1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524000" y="2002557"/>
            <a:ext cx="6553200" cy="1731243"/>
          </a:xfrm>
          <a:prstGeom prst="rect">
            <a:avLst/>
          </a:prstGeom>
          <a:noFill/>
        </p:spPr>
        <p:txBody>
          <a:bodyPr wrap="square" rtlCol="0">
            <a:spAutoFit/>
          </a:bodyPr>
          <a:lstStyle/>
          <a:p>
            <a:pPr>
              <a:lnSpc>
                <a:spcPct val="150000"/>
              </a:lnSpc>
            </a:pPr>
            <a:r>
              <a:rPr lang="en-US" sz="1800" dirty="0" smtClean="0"/>
              <a:t>MTOC</a:t>
            </a:r>
          </a:p>
          <a:p>
            <a:pPr>
              <a:lnSpc>
                <a:spcPct val="150000"/>
              </a:lnSpc>
            </a:pPr>
            <a:r>
              <a:rPr lang="en-US" sz="1800" b="0" dirty="0" smtClean="0"/>
              <a:t>Microtubule organizing centers (MTOC) are sites from which microtubules extend.</a:t>
            </a:r>
          </a:p>
          <a:p>
            <a:pPr>
              <a:lnSpc>
                <a:spcPct val="150000"/>
              </a:lnSpc>
            </a:pPr>
            <a:endParaRPr lang="en-US" sz="1800"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l="500" t="1669" r="500" b="4027"/>
          <a:stretch>
            <a:fillRect/>
          </a:stretch>
        </p:blipFill>
        <p:spPr bwMode="auto">
          <a:xfrm>
            <a:off x="4114800" y="762000"/>
            <a:ext cx="4481428" cy="1676400"/>
          </a:xfrm>
          <a:prstGeom prst="rect">
            <a:avLst/>
          </a:prstGeom>
          <a:noFill/>
        </p:spPr>
      </p:pic>
      <p:pic>
        <p:nvPicPr>
          <p:cNvPr id="5" name="Picture 5"/>
          <p:cNvPicPr>
            <a:picLocks noChangeAspect="1" noChangeArrowheads="1"/>
          </p:cNvPicPr>
          <p:nvPr/>
        </p:nvPicPr>
        <p:blipFill>
          <a:blip r:embed="rId3"/>
          <a:srcRect l="500" t="1210" r="500" b="3287"/>
          <a:stretch>
            <a:fillRect/>
          </a:stretch>
        </p:blipFill>
        <p:spPr bwMode="auto">
          <a:xfrm>
            <a:off x="4114800" y="2514600"/>
            <a:ext cx="4876800" cy="2069018"/>
          </a:xfrm>
          <a:prstGeom prst="rect">
            <a:avLst/>
          </a:prstGeom>
          <a:noFill/>
        </p:spPr>
      </p:pic>
      <p:pic>
        <p:nvPicPr>
          <p:cNvPr id="6" name="Picture 4"/>
          <p:cNvPicPr>
            <a:picLocks noChangeAspect="1" noChangeArrowheads="1"/>
          </p:cNvPicPr>
          <p:nvPr/>
        </p:nvPicPr>
        <p:blipFill>
          <a:blip r:embed="rId4"/>
          <a:srcRect t="999" b="3000"/>
          <a:stretch>
            <a:fillRect/>
          </a:stretch>
        </p:blipFill>
        <p:spPr bwMode="auto">
          <a:xfrm>
            <a:off x="4114800" y="4267200"/>
            <a:ext cx="3454543" cy="2286000"/>
          </a:xfrm>
          <a:prstGeom prst="rect">
            <a:avLst/>
          </a:prstGeom>
          <a:noFill/>
        </p:spPr>
      </p:pic>
      <p:sp>
        <p:nvSpPr>
          <p:cNvPr id="10" name="Rectangle 9"/>
          <p:cNvSpPr/>
          <p:nvPr/>
        </p:nvSpPr>
        <p:spPr>
          <a:xfrm>
            <a:off x="304800" y="784470"/>
            <a:ext cx="3810000" cy="5082930"/>
          </a:xfrm>
          <a:prstGeom prst="rect">
            <a:avLst/>
          </a:prstGeom>
        </p:spPr>
        <p:txBody>
          <a:bodyPr wrap="square">
            <a:spAutoFit/>
          </a:bodyPr>
          <a:lstStyle/>
          <a:p>
            <a:pPr>
              <a:lnSpc>
                <a:spcPct val="90000"/>
              </a:lnSpc>
            </a:pPr>
            <a:r>
              <a:rPr lang="en-US" sz="1800" dirty="0" smtClean="0"/>
              <a:t>Tight junction</a:t>
            </a:r>
            <a:r>
              <a:rPr lang="en-US" sz="1800" dirty="0" smtClean="0">
                <a:effectLst>
                  <a:outerShdw blurRad="38100" dist="38100" dir="2700000" algn="tl">
                    <a:srgbClr val="FFFFFF"/>
                  </a:outerShdw>
                </a:effectLst>
              </a:rPr>
              <a:t> </a:t>
            </a:r>
            <a:endParaRPr lang="el-GR" sz="1800" dirty="0" smtClean="0"/>
          </a:p>
          <a:p>
            <a:pPr>
              <a:lnSpc>
                <a:spcPct val="90000"/>
              </a:lnSpc>
            </a:pPr>
            <a:r>
              <a:rPr lang="en-US" sz="1800" b="0" dirty="0" smtClean="0"/>
              <a:t>An impenetrable junction that surrounds the cell and prevents leakage e.g. blood-brain barrier, skin.</a:t>
            </a:r>
            <a:endParaRPr lang="el-GR" sz="1800" b="0" dirty="0" smtClean="0"/>
          </a:p>
          <a:p>
            <a:pPr>
              <a:lnSpc>
                <a:spcPct val="90000"/>
              </a:lnSpc>
            </a:pPr>
            <a:endParaRPr lang="en-GB" sz="1800" dirty="0" smtClean="0">
              <a:solidFill>
                <a:srgbClr val="000000"/>
              </a:solidFill>
            </a:endParaRPr>
          </a:p>
          <a:p>
            <a:pPr>
              <a:lnSpc>
                <a:spcPct val="90000"/>
              </a:lnSpc>
            </a:pPr>
            <a:r>
              <a:rPr lang="en-US" sz="1800" dirty="0" err="1" smtClean="0">
                <a:solidFill>
                  <a:srgbClr val="000000"/>
                </a:solidFill>
              </a:rPr>
              <a:t>Desmosome</a:t>
            </a:r>
            <a:endParaRPr lang="el-GR" sz="1800" dirty="0" smtClean="0">
              <a:solidFill>
                <a:srgbClr val="000000"/>
              </a:solidFill>
            </a:endParaRPr>
          </a:p>
          <a:p>
            <a:pPr>
              <a:lnSpc>
                <a:spcPct val="90000"/>
              </a:lnSpc>
            </a:pPr>
            <a:r>
              <a:rPr lang="en-US" sz="1800" b="0" dirty="0" smtClean="0"/>
              <a:t>Localized spot-like adhesions randomly arranged on the lateral sides of plasma membranes. They are one of the stronger cell-to-cell adhesion types and are found in tissue that experience intense mechanical stress, such as bladder, </a:t>
            </a:r>
            <a:r>
              <a:rPr lang="en-US" sz="1800" b="0" dirty="0" err="1" smtClean="0"/>
              <a:t>gastrointerstinal</a:t>
            </a:r>
            <a:r>
              <a:rPr lang="en-US" sz="1800" b="0" dirty="0" smtClean="0"/>
              <a:t> mucosa and epithelia.</a:t>
            </a:r>
            <a:endParaRPr lang="el-GR" sz="1800" b="0" dirty="0" smtClean="0"/>
          </a:p>
          <a:p>
            <a:pPr>
              <a:lnSpc>
                <a:spcPct val="90000"/>
              </a:lnSpc>
            </a:pPr>
            <a:endParaRPr lang="el-GR" sz="1800" b="0" dirty="0" smtClean="0"/>
          </a:p>
          <a:p>
            <a:pPr>
              <a:lnSpc>
                <a:spcPct val="90000"/>
              </a:lnSpc>
            </a:pPr>
            <a:r>
              <a:rPr lang="en-US" sz="1800" dirty="0" smtClean="0">
                <a:solidFill>
                  <a:srgbClr val="000000"/>
                </a:solidFill>
              </a:rPr>
              <a:t>Gap junction</a:t>
            </a:r>
            <a:r>
              <a:rPr lang="en-US" sz="1800" dirty="0" smtClean="0">
                <a:solidFill>
                  <a:srgbClr val="000000"/>
                </a:solidFill>
                <a:effectLst>
                  <a:outerShdw blurRad="38100" dist="38100" dir="2700000" algn="tl">
                    <a:srgbClr val="FFFFFF"/>
                  </a:outerShdw>
                </a:effectLst>
              </a:rPr>
              <a:t> </a:t>
            </a:r>
            <a:endParaRPr lang="el-GR" sz="1800" dirty="0" smtClean="0">
              <a:solidFill>
                <a:srgbClr val="000000"/>
              </a:solidFill>
              <a:effectLst>
                <a:outerShdw blurRad="38100" dist="38100" dir="2700000" algn="tl">
                  <a:srgbClr val="FFFFFF"/>
                </a:outerShdw>
              </a:effectLst>
            </a:endParaRPr>
          </a:p>
          <a:p>
            <a:pPr>
              <a:lnSpc>
                <a:spcPct val="90000"/>
              </a:lnSpc>
            </a:pPr>
            <a:r>
              <a:rPr lang="en-US" sz="1800" b="0" dirty="0" smtClean="0"/>
              <a:t>Allows chemicals to pass from one cell to the other e.g. heart.</a:t>
            </a:r>
            <a:endParaRPr lang="en-US" sz="1800" b="0" dirty="0">
              <a:solidFill>
                <a:srgbClr val="000000"/>
              </a:solidFill>
              <a:effectLst>
                <a:outerShdw blurRad="38100" dist="38100" dir="2700000" algn="tl">
                  <a:srgbClr val="FFFFFF"/>
                </a:outerShdw>
              </a:effectLst>
            </a:endParaRPr>
          </a:p>
        </p:txBody>
      </p:sp>
      <p:sp>
        <p:nvSpPr>
          <p:cNvPr id="12" name="Rectangle 11"/>
          <p:cNvSpPr/>
          <p:nvPr/>
        </p:nvSpPr>
        <p:spPr>
          <a:xfrm>
            <a:off x="558597" y="228600"/>
            <a:ext cx="3861003" cy="461665"/>
          </a:xfrm>
          <a:prstGeom prst="rect">
            <a:avLst/>
          </a:prstGeom>
        </p:spPr>
        <p:txBody>
          <a:bodyPr wrap="none">
            <a:spAutoFit/>
          </a:bodyPr>
          <a:lstStyle/>
          <a:p>
            <a:r>
              <a:rPr lang="en-US" sz="2400" dirty="0" smtClean="0"/>
              <a:t>MEMBRANE JUNCTIONS</a:t>
            </a:r>
            <a:endParaRPr lang="en-US" sz="240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556" name="Picture 4" descr="c7"/>
          <p:cNvPicPr>
            <a:picLocks noChangeAspect="1" noChangeArrowheads="1"/>
          </p:cNvPicPr>
          <p:nvPr/>
        </p:nvPicPr>
        <p:blipFill>
          <a:blip r:embed="rId2" cstate="print"/>
          <a:srcRect/>
          <a:stretch>
            <a:fillRect/>
          </a:stretch>
        </p:blipFill>
        <p:spPr bwMode="auto">
          <a:xfrm>
            <a:off x="533400" y="1066800"/>
            <a:ext cx="3851337" cy="3276599"/>
          </a:xfrm>
          <a:prstGeom prst="rect">
            <a:avLst/>
          </a:prstGeom>
          <a:noFill/>
        </p:spPr>
      </p:pic>
      <p:sp>
        <p:nvSpPr>
          <p:cNvPr id="23557" name="Text Box 5"/>
          <p:cNvSpPr txBox="1">
            <a:spLocks noChangeArrowheads="1"/>
          </p:cNvSpPr>
          <p:nvPr/>
        </p:nvSpPr>
        <p:spPr bwMode="auto">
          <a:xfrm>
            <a:off x="3159192" y="304800"/>
            <a:ext cx="2555808" cy="461665"/>
          </a:xfrm>
          <a:prstGeom prst="rect">
            <a:avLst/>
          </a:prstGeom>
          <a:noFill/>
          <a:ln w="9525">
            <a:noFill/>
            <a:miter lim="800000"/>
            <a:headEnd/>
            <a:tailEnd/>
          </a:ln>
          <a:effectLst/>
        </p:spPr>
        <p:txBody>
          <a:bodyPr wrap="none">
            <a:spAutoFit/>
          </a:bodyPr>
          <a:lstStyle/>
          <a:p>
            <a:r>
              <a:rPr lang="en-GB" sz="2400" dirty="0" smtClean="0"/>
              <a:t>CELL NUCLEUS</a:t>
            </a:r>
            <a:endParaRPr lang="el-GR" sz="2400" dirty="0"/>
          </a:p>
        </p:txBody>
      </p:sp>
      <p:sp>
        <p:nvSpPr>
          <p:cNvPr id="4" name="Rectangle 3"/>
          <p:cNvSpPr/>
          <p:nvPr/>
        </p:nvSpPr>
        <p:spPr>
          <a:xfrm>
            <a:off x="4724400" y="914400"/>
            <a:ext cx="4191000" cy="3808735"/>
          </a:xfrm>
          <a:prstGeom prst="rect">
            <a:avLst/>
          </a:prstGeom>
        </p:spPr>
        <p:txBody>
          <a:bodyPr wrap="square">
            <a:spAutoFit/>
          </a:bodyPr>
          <a:lstStyle/>
          <a:p>
            <a:pPr>
              <a:lnSpc>
                <a:spcPct val="150000"/>
              </a:lnSpc>
            </a:pPr>
            <a:r>
              <a:rPr lang="en-US" sz="1800" b="0" dirty="0" smtClean="0"/>
              <a:t>The cell management center.</a:t>
            </a:r>
          </a:p>
          <a:p>
            <a:pPr>
              <a:lnSpc>
                <a:spcPct val="150000"/>
              </a:lnSpc>
            </a:pPr>
            <a:r>
              <a:rPr lang="en-US" sz="1800" b="0" dirty="0" smtClean="0"/>
              <a:t>It is usually near the center.</a:t>
            </a:r>
          </a:p>
          <a:p>
            <a:pPr>
              <a:lnSpc>
                <a:spcPct val="150000"/>
              </a:lnSpc>
            </a:pPr>
            <a:r>
              <a:rPr lang="en-US" sz="1800" b="0" dirty="0" smtClean="0"/>
              <a:t>It is separated from the cytoplasm by the nuclear envelope (membrane </a:t>
            </a:r>
            <a:r>
              <a:rPr lang="en-US" sz="1800" b="0" dirty="0" err="1" smtClean="0"/>
              <a:t>bilayer</a:t>
            </a:r>
            <a:r>
              <a:rPr lang="en-US" sz="1800" b="0" dirty="0" smtClean="0"/>
              <a:t> with nuclear pores for exchange of components between nucleus and cytoplasm).</a:t>
            </a:r>
          </a:p>
          <a:p>
            <a:pPr>
              <a:lnSpc>
                <a:spcPct val="150000"/>
              </a:lnSpc>
            </a:pPr>
            <a:r>
              <a:rPr lang="en-US" sz="1800" b="0" dirty="0" smtClean="0"/>
              <a:t>Contains chromatin, DNA and proteins.</a:t>
            </a:r>
            <a:endParaRPr lang="el-GR" sz="1800" b="0" dirty="0" smtClean="0"/>
          </a:p>
          <a:p>
            <a:pPr>
              <a:lnSpc>
                <a:spcPct val="150000"/>
              </a:lnSpc>
            </a:pPr>
            <a:endParaRPr lang="el-GR" sz="1800" b="0" dirty="0" smtClean="0"/>
          </a:p>
        </p:txBody>
      </p:sp>
      <p:pic>
        <p:nvPicPr>
          <p:cNvPr id="5" name="Picture 7" descr="figure 5-15"/>
          <p:cNvPicPr>
            <a:picLocks noChangeAspect="1" noChangeArrowheads="1"/>
          </p:cNvPicPr>
          <p:nvPr/>
        </p:nvPicPr>
        <p:blipFill>
          <a:blip r:embed="rId3"/>
          <a:srcRect/>
          <a:stretch>
            <a:fillRect/>
          </a:stretch>
        </p:blipFill>
        <p:spPr bwMode="auto">
          <a:xfrm>
            <a:off x="6858000" y="4508499"/>
            <a:ext cx="1752600" cy="2010951"/>
          </a:xfrm>
          <a:prstGeom prst="rect">
            <a:avLst/>
          </a:prstGeom>
          <a:noFill/>
        </p:spPr>
      </p:pic>
      <p:sp>
        <p:nvSpPr>
          <p:cNvPr id="6" name="Rectangle 5"/>
          <p:cNvSpPr/>
          <p:nvPr/>
        </p:nvSpPr>
        <p:spPr>
          <a:xfrm>
            <a:off x="381000" y="5003800"/>
            <a:ext cx="6477000" cy="1315745"/>
          </a:xfrm>
          <a:prstGeom prst="rect">
            <a:avLst/>
          </a:prstGeom>
        </p:spPr>
        <p:txBody>
          <a:bodyPr wrap="square">
            <a:spAutoFit/>
          </a:bodyPr>
          <a:lstStyle/>
          <a:p>
            <a:pPr>
              <a:lnSpc>
                <a:spcPct val="150000"/>
              </a:lnSpc>
            </a:pPr>
            <a:r>
              <a:rPr lang="en-US" sz="1800" b="0" dirty="0" smtClean="0"/>
              <a:t>The nucleoli are dark areas where the RNA synthesis occurs and the ribosomal subunits are generated. Usually 2 or more in each cell.</a:t>
            </a:r>
            <a:endParaRPr lang="en-US" sz="1800" b="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685800" y="1371600"/>
            <a:ext cx="8153400" cy="900246"/>
          </a:xfrm>
          <a:prstGeom prst="rect">
            <a:avLst/>
          </a:prstGeom>
        </p:spPr>
        <p:txBody>
          <a:bodyPr wrap="square">
            <a:spAutoFit/>
          </a:bodyPr>
          <a:lstStyle/>
          <a:p>
            <a:pPr>
              <a:lnSpc>
                <a:spcPct val="150000"/>
              </a:lnSpc>
            </a:pPr>
            <a:r>
              <a:rPr lang="en-US" sz="1800" b="0" dirty="0" smtClean="0"/>
              <a:t>Organelles that communicate with each other through membrane networks and small vesicles.</a:t>
            </a:r>
            <a:endParaRPr lang="el-GR" sz="1800" b="0" dirty="0" smtClean="0"/>
          </a:p>
        </p:txBody>
      </p:sp>
      <p:sp>
        <p:nvSpPr>
          <p:cNvPr id="10" name="Text Box 5"/>
          <p:cNvSpPr txBox="1">
            <a:spLocks noChangeArrowheads="1"/>
          </p:cNvSpPr>
          <p:nvPr/>
        </p:nvSpPr>
        <p:spPr bwMode="auto">
          <a:xfrm>
            <a:off x="2362200" y="528935"/>
            <a:ext cx="4356631" cy="461665"/>
          </a:xfrm>
          <a:prstGeom prst="rect">
            <a:avLst/>
          </a:prstGeom>
          <a:noFill/>
          <a:ln w="9525">
            <a:noFill/>
            <a:miter lim="800000"/>
            <a:headEnd/>
            <a:tailEnd/>
          </a:ln>
          <a:effectLst/>
        </p:spPr>
        <p:txBody>
          <a:bodyPr wrap="none">
            <a:spAutoFit/>
          </a:bodyPr>
          <a:lstStyle/>
          <a:p>
            <a:r>
              <a:rPr lang="en-US" sz="2400" cap="all" dirty="0" smtClean="0"/>
              <a:t>Endoplasmic reticulum </a:t>
            </a:r>
            <a:endParaRPr lang="el-GR" sz="2400" dirty="0"/>
          </a:p>
        </p:txBody>
      </p:sp>
      <p:pic>
        <p:nvPicPr>
          <p:cNvPr id="13" name="Picture 7" descr="mad2543X_04_11"/>
          <p:cNvPicPr>
            <a:picLocks noChangeAspect="1" noChangeArrowheads="1"/>
          </p:cNvPicPr>
          <p:nvPr/>
        </p:nvPicPr>
        <p:blipFill>
          <a:blip r:embed="rId2"/>
          <a:srcRect/>
          <a:stretch>
            <a:fillRect/>
          </a:stretch>
        </p:blipFill>
        <p:spPr bwMode="auto">
          <a:xfrm>
            <a:off x="4899124" y="2057400"/>
            <a:ext cx="3101876" cy="4317785"/>
          </a:xfrm>
          <a:prstGeom prst="rect">
            <a:avLst/>
          </a:prstGeom>
          <a:noFill/>
          <a:ln w="9525">
            <a:noFill/>
            <a:miter lim="800000"/>
            <a:headEnd/>
            <a:tailEnd/>
          </a:ln>
        </p:spPr>
      </p:pic>
      <p:sp>
        <p:nvSpPr>
          <p:cNvPr id="12" name="TextBox 11"/>
          <p:cNvSpPr txBox="1"/>
          <p:nvPr/>
        </p:nvSpPr>
        <p:spPr>
          <a:xfrm>
            <a:off x="683638" y="2514600"/>
            <a:ext cx="4726562" cy="2977739"/>
          </a:xfrm>
          <a:prstGeom prst="rect">
            <a:avLst/>
          </a:prstGeom>
          <a:noFill/>
        </p:spPr>
        <p:txBody>
          <a:bodyPr wrap="none" rtlCol="0">
            <a:spAutoFit/>
          </a:bodyPr>
          <a:lstStyle/>
          <a:p>
            <a:pPr>
              <a:lnSpc>
                <a:spcPct val="150000"/>
              </a:lnSpc>
            </a:pPr>
            <a:r>
              <a:rPr lang="en-US" sz="1800" b="0" dirty="0" smtClean="0"/>
              <a:t>Consists of:</a:t>
            </a:r>
          </a:p>
          <a:p>
            <a:pPr>
              <a:lnSpc>
                <a:spcPct val="150000"/>
              </a:lnSpc>
            </a:pPr>
            <a:r>
              <a:rPr lang="en-US" sz="1800" b="0" dirty="0" smtClean="0"/>
              <a:t>Nuclear Envelope</a:t>
            </a:r>
          </a:p>
          <a:p>
            <a:pPr>
              <a:lnSpc>
                <a:spcPct val="150000"/>
              </a:lnSpc>
            </a:pPr>
            <a:r>
              <a:rPr lang="en-US" sz="1800" b="0" dirty="0" smtClean="0"/>
              <a:t>Endoplasmic reticulum (Rough and Smooth</a:t>
            </a:r>
            <a:r>
              <a:rPr lang="en-GB" sz="1800" b="0" dirty="0" smtClean="0"/>
              <a:t>)</a:t>
            </a:r>
            <a:endParaRPr lang="en-US" sz="1800" b="0" dirty="0" smtClean="0"/>
          </a:p>
          <a:p>
            <a:pPr>
              <a:lnSpc>
                <a:spcPct val="150000"/>
              </a:lnSpc>
            </a:pPr>
            <a:r>
              <a:rPr lang="en-US" sz="1800" b="0" dirty="0" smtClean="0"/>
              <a:t>Golgi apparatus</a:t>
            </a:r>
          </a:p>
          <a:p>
            <a:pPr>
              <a:lnSpc>
                <a:spcPct val="150000"/>
              </a:lnSpc>
            </a:pPr>
            <a:r>
              <a:rPr lang="en-US" sz="1800" b="0" dirty="0" smtClean="0"/>
              <a:t>Vesicles</a:t>
            </a:r>
            <a:endParaRPr lang="el-GR" sz="1800" b="0" dirty="0" smtClean="0"/>
          </a:p>
          <a:p>
            <a:pPr>
              <a:lnSpc>
                <a:spcPct val="150000"/>
              </a:lnSpc>
            </a:pPr>
            <a:endParaRPr lang="el-GR" sz="1800" b="0" dirty="0" smtClean="0"/>
          </a:p>
          <a:p>
            <a:pPr>
              <a:lnSpc>
                <a:spcPct val="150000"/>
              </a:lnSpc>
            </a:pPr>
            <a:endParaRPr lang="en-US" sz="1800" b="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srcRect l="32001" t="25926" r="31999" b="12962"/>
          <a:stretch>
            <a:fillRect/>
          </a:stretch>
        </p:blipFill>
        <p:spPr bwMode="auto">
          <a:xfrm>
            <a:off x="6071382" y="1905000"/>
            <a:ext cx="2539218" cy="2895600"/>
          </a:xfrm>
          <a:prstGeom prst="rect">
            <a:avLst/>
          </a:prstGeom>
          <a:noFill/>
          <a:ln w="9525">
            <a:noFill/>
            <a:miter lim="800000"/>
            <a:headEnd/>
            <a:tailEnd/>
          </a:ln>
          <a:effectLst/>
        </p:spPr>
      </p:pic>
      <p:sp>
        <p:nvSpPr>
          <p:cNvPr id="2" name="Rectangle 1"/>
          <p:cNvSpPr/>
          <p:nvPr/>
        </p:nvSpPr>
        <p:spPr>
          <a:xfrm>
            <a:off x="609600" y="914400"/>
            <a:ext cx="8001000" cy="5470728"/>
          </a:xfrm>
          <a:prstGeom prst="rect">
            <a:avLst/>
          </a:prstGeom>
        </p:spPr>
        <p:txBody>
          <a:bodyPr wrap="square">
            <a:spAutoFit/>
          </a:bodyPr>
          <a:lstStyle/>
          <a:p>
            <a:pPr>
              <a:lnSpc>
                <a:spcPct val="150000"/>
              </a:lnSpc>
            </a:pPr>
            <a:r>
              <a:rPr lang="en-US" sz="1800" b="0" dirty="0" smtClean="0"/>
              <a:t>System of membrane canals and flattened, curved vesicles (</a:t>
            </a:r>
            <a:r>
              <a:rPr lang="en-US" sz="1800" b="0" dirty="0" err="1" smtClean="0"/>
              <a:t>saccules</a:t>
            </a:r>
            <a:r>
              <a:rPr lang="en-US" sz="1800" b="0" dirty="0" smtClean="0"/>
              <a:t>) along the outer membrane of the nuclear envelope.</a:t>
            </a:r>
            <a:endParaRPr lang="el-GR" sz="1800" b="0" dirty="0" smtClean="0"/>
          </a:p>
          <a:p>
            <a:pPr>
              <a:lnSpc>
                <a:spcPct val="150000"/>
              </a:lnSpc>
            </a:pPr>
            <a:endParaRPr lang="el-GR" sz="1800" b="0" dirty="0" smtClean="0"/>
          </a:p>
          <a:p>
            <a:pPr>
              <a:lnSpc>
                <a:spcPct val="150000"/>
              </a:lnSpc>
            </a:pPr>
            <a:r>
              <a:rPr lang="en-US" sz="1800" dirty="0" smtClean="0"/>
              <a:t>Rough Endoplasmic Reticulum</a:t>
            </a:r>
          </a:p>
          <a:p>
            <a:pPr>
              <a:lnSpc>
                <a:spcPct val="150000"/>
              </a:lnSpc>
            </a:pPr>
            <a:r>
              <a:rPr lang="en-US" sz="1800" b="0" dirty="0" err="1" smtClean="0"/>
              <a:t>Ribosomes</a:t>
            </a:r>
            <a:r>
              <a:rPr lang="en-US" sz="1800" b="0" dirty="0" smtClean="0"/>
              <a:t> on the </a:t>
            </a:r>
            <a:r>
              <a:rPr lang="en-US" sz="1800" b="0" dirty="0" err="1" smtClean="0"/>
              <a:t>cytoplasmic</a:t>
            </a:r>
            <a:r>
              <a:rPr lang="en-US" sz="1800" b="0" dirty="0" smtClean="0"/>
              <a:t> side</a:t>
            </a:r>
          </a:p>
          <a:p>
            <a:pPr>
              <a:lnSpc>
                <a:spcPct val="150000"/>
              </a:lnSpc>
            </a:pPr>
            <a:r>
              <a:rPr lang="en-US" sz="1800" b="0" dirty="0" smtClean="0"/>
              <a:t>Synthesis, modification and processing of proteins</a:t>
            </a:r>
          </a:p>
          <a:p>
            <a:pPr>
              <a:lnSpc>
                <a:spcPct val="150000"/>
              </a:lnSpc>
            </a:pPr>
            <a:r>
              <a:rPr lang="en-US" sz="1800" b="0" dirty="0" smtClean="0"/>
              <a:t>Adding sugar and generate </a:t>
            </a:r>
            <a:r>
              <a:rPr lang="en-US" sz="1800" b="0" dirty="0" err="1" smtClean="0"/>
              <a:t>glycoproteins</a:t>
            </a:r>
            <a:endParaRPr lang="el-GR" sz="1800" b="0" dirty="0" smtClean="0"/>
          </a:p>
          <a:p>
            <a:pPr>
              <a:lnSpc>
                <a:spcPct val="150000"/>
              </a:lnSpc>
            </a:pPr>
            <a:endParaRPr lang="el-GR" sz="1800" b="0" dirty="0" smtClean="0"/>
          </a:p>
          <a:p>
            <a:pPr>
              <a:lnSpc>
                <a:spcPct val="150000"/>
              </a:lnSpc>
            </a:pPr>
            <a:r>
              <a:rPr lang="en-US" sz="1800" dirty="0" smtClean="0"/>
              <a:t>Smooth Endoplasmic Reticulum</a:t>
            </a:r>
          </a:p>
          <a:p>
            <a:pPr>
              <a:lnSpc>
                <a:spcPct val="150000"/>
              </a:lnSpc>
            </a:pPr>
            <a:r>
              <a:rPr lang="en-US" sz="1800" b="0" dirty="0" smtClean="0"/>
              <a:t>Without </a:t>
            </a:r>
            <a:r>
              <a:rPr lang="en-US" sz="1800" b="0" dirty="0" err="1" smtClean="0"/>
              <a:t>ribosomes</a:t>
            </a:r>
            <a:endParaRPr lang="en-US" sz="1800" b="0" dirty="0" smtClean="0"/>
          </a:p>
          <a:p>
            <a:pPr>
              <a:lnSpc>
                <a:spcPct val="150000"/>
              </a:lnSpc>
            </a:pPr>
            <a:r>
              <a:rPr lang="en-US" sz="1800" b="0" dirty="0" smtClean="0"/>
              <a:t>Lipid synthesis</a:t>
            </a:r>
          </a:p>
          <a:p>
            <a:pPr>
              <a:lnSpc>
                <a:spcPct val="150000"/>
              </a:lnSpc>
            </a:pPr>
            <a:r>
              <a:rPr lang="en-US" sz="1800" b="0" dirty="0" smtClean="0"/>
              <a:t>Positions of various synthesis, detoxification and storage procedures</a:t>
            </a:r>
          </a:p>
          <a:p>
            <a:pPr>
              <a:lnSpc>
                <a:spcPct val="150000"/>
              </a:lnSpc>
            </a:pPr>
            <a:r>
              <a:rPr lang="en-US" sz="1800" b="0" dirty="0" smtClean="0"/>
              <a:t>Generation of transport vesicles</a:t>
            </a:r>
            <a:endParaRPr lang="el-GR" sz="1800" b="0" dirty="0" smtClean="0"/>
          </a:p>
        </p:txBody>
      </p:sp>
      <p:sp>
        <p:nvSpPr>
          <p:cNvPr id="6" name="Text Box 5"/>
          <p:cNvSpPr txBox="1">
            <a:spLocks noChangeArrowheads="1"/>
          </p:cNvSpPr>
          <p:nvPr/>
        </p:nvSpPr>
        <p:spPr bwMode="auto">
          <a:xfrm>
            <a:off x="2362200" y="304800"/>
            <a:ext cx="4356631" cy="461665"/>
          </a:xfrm>
          <a:prstGeom prst="rect">
            <a:avLst/>
          </a:prstGeom>
          <a:noFill/>
          <a:ln w="9525">
            <a:noFill/>
            <a:miter lim="800000"/>
            <a:headEnd/>
            <a:tailEnd/>
          </a:ln>
          <a:effectLst/>
        </p:spPr>
        <p:txBody>
          <a:bodyPr wrap="none">
            <a:spAutoFit/>
          </a:bodyPr>
          <a:lstStyle/>
          <a:p>
            <a:r>
              <a:rPr lang="en-US" sz="2400" cap="all" dirty="0" smtClean="0"/>
              <a:t>Endoplasmic reticulum </a:t>
            </a:r>
            <a:endParaRPr lang="el-GR" sz="240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838200"/>
            <a:ext cx="7848600" cy="900246"/>
          </a:xfrm>
          <a:prstGeom prst="rect">
            <a:avLst/>
          </a:prstGeom>
        </p:spPr>
        <p:txBody>
          <a:bodyPr wrap="square">
            <a:spAutoFit/>
          </a:bodyPr>
          <a:lstStyle/>
          <a:p>
            <a:pPr>
              <a:lnSpc>
                <a:spcPct val="150000"/>
              </a:lnSpc>
            </a:pPr>
            <a:r>
              <a:rPr lang="en-US" sz="1800" b="0" dirty="0" smtClean="0"/>
              <a:t>It consists of 3-20 flattened, curved vesicles (</a:t>
            </a:r>
            <a:r>
              <a:rPr lang="en-US" sz="1800" b="0" dirty="0" err="1" smtClean="0"/>
              <a:t>saccules</a:t>
            </a:r>
            <a:r>
              <a:rPr lang="en-US" sz="1800" b="0" dirty="0" smtClean="0"/>
              <a:t>).</a:t>
            </a:r>
          </a:p>
          <a:p>
            <a:pPr>
              <a:lnSpc>
                <a:spcPct val="150000"/>
              </a:lnSpc>
            </a:pPr>
            <a:r>
              <a:rPr lang="en-US" sz="1800" b="0" dirty="0" smtClean="0"/>
              <a:t>It modifies proteins and lipids.</a:t>
            </a:r>
            <a:endParaRPr lang="el-GR" sz="1800" b="0" dirty="0" smtClean="0"/>
          </a:p>
        </p:txBody>
      </p:sp>
      <p:sp>
        <p:nvSpPr>
          <p:cNvPr id="4" name="Text Box 5"/>
          <p:cNvSpPr txBox="1">
            <a:spLocks noChangeArrowheads="1"/>
          </p:cNvSpPr>
          <p:nvPr/>
        </p:nvSpPr>
        <p:spPr bwMode="auto">
          <a:xfrm>
            <a:off x="1597963" y="228600"/>
            <a:ext cx="3119965" cy="461665"/>
          </a:xfrm>
          <a:prstGeom prst="rect">
            <a:avLst/>
          </a:prstGeom>
          <a:noFill/>
          <a:ln w="9525">
            <a:noFill/>
            <a:miter lim="800000"/>
            <a:headEnd/>
            <a:tailEnd/>
          </a:ln>
          <a:effectLst/>
        </p:spPr>
        <p:txBody>
          <a:bodyPr wrap="none">
            <a:spAutoFit/>
          </a:bodyPr>
          <a:lstStyle/>
          <a:p>
            <a:r>
              <a:rPr lang="en-US" sz="2400" dirty="0" smtClean="0"/>
              <a:t>GOLGI APPARATUS</a:t>
            </a:r>
            <a:endParaRPr lang="el-GR" sz="2400" dirty="0"/>
          </a:p>
        </p:txBody>
      </p:sp>
      <p:pic>
        <p:nvPicPr>
          <p:cNvPr id="5" name="Picture 6" descr="figure 5-18"/>
          <p:cNvPicPr>
            <a:picLocks noChangeAspect="1" noChangeArrowheads="1"/>
          </p:cNvPicPr>
          <p:nvPr/>
        </p:nvPicPr>
        <p:blipFill>
          <a:blip r:embed="rId2"/>
          <a:srcRect/>
          <a:stretch>
            <a:fillRect/>
          </a:stretch>
        </p:blipFill>
        <p:spPr bwMode="auto">
          <a:xfrm>
            <a:off x="5330436" y="2133600"/>
            <a:ext cx="3432564" cy="3117635"/>
          </a:xfrm>
          <a:prstGeom prst="rect">
            <a:avLst/>
          </a:prstGeom>
          <a:noFill/>
        </p:spPr>
      </p:pic>
      <p:sp>
        <p:nvSpPr>
          <p:cNvPr id="8" name="Rectangle 7"/>
          <p:cNvSpPr/>
          <p:nvPr/>
        </p:nvSpPr>
        <p:spPr>
          <a:xfrm>
            <a:off x="762000" y="1837268"/>
            <a:ext cx="5029200" cy="4639732"/>
          </a:xfrm>
          <a:prstGeom prst="rect">
            <a:avLst/>
          </a:prstGeom>
        </p:spPr>
        <p:txBody>
          <a:bodyPr wrap="square">
            <a:spAutoFit/>
          </a:bodyPr>
          <a:lstStyle/>
          <a:p>
            <a:pPr marL="342900" indent="-342900">
              <a:lnSpc>
                <a:spcPct val="150000"/>
              </a:lnSpc>
              <a:buAutoNum type="arabicPeriod"/>
            </a:pPr>
            <a:r>
              <a:rPr lang="en-US" sz="1800" b="0" dirty="0" smtClean="0"/>
              <a:t>Take vesicles with molecules from the ER to the </a:t>
            </a:r>
            <a:r>
              <a:rPr lang="en-US" sz="1800" b="0" dirty="0" err="1" smtClean="0"/>
              <a:t>cis</a:t>
            </a:r>
            <a:r>
              <a:rPr lang="en-US" sz="1800" b="0" dirty="0" smtClean="0"/>
              <a:t> (internal) side.</a:t>
            </a:r>
          </a:p>
          <a:p>
            <a:pPr marL="342900" indent="-342900">
              <a:lnSpc>
                <a:spcPct val="150000"/>
              </a:lnSpc>
            </a:pPr>
            <a:r>
              <a:rPr lang="en-US" sz="1800" b="0" dirty="0" smtClean="0"/>
              <a:t>2. Fusion of the vesicle and the Golgi membranes.</a:t>
            </a:r>
          </a:p>
          <a:p>
            <a:pPr marL="342900" indent="-342900">
              <a:lnSpc>
                <a:spcPct val="150000"/>
              </a:lnSpc>
            </a:pPr>
            <a:r>
              <a:rPr lang="en-US" sz="1800" b="0" dirty="0" smtClean="0"/>
              <a:t>3. The molecules are modified in Golgi and packed in vesicles.</a:t>
            </a:r>
          </a:p>
          <a:p>
            <a:pPr marL="342900" indent="-342900">
              <a:lnSpc>
                <a:spcPct val="150000"/>
              </a:lnSpc>
            </a:pPr>
            <a:r>
              <a:rPr lang="en-US" sz="1800" b="0" dirty="0" smtClean="0"/>
              <a:t>4. The vesicles are removed from the trans (exterior) side of the ER.</a:t>
            </a:r>
          </a:p>
          <a:p>
            <a:pPr marL="342900" indent="-342900">
              <a:lnSpc>
                <a:spcPct val="150000"/>
              </a:lnSpc>
            </a:pPr>
            <a:r>
              <a:rPr lang="en-US" sz="1800" b="0" dirty="0" smtClean="0"/>
              <a:t>5. Vesicles can be fused to the </a:t>
            </a:r>
            <a:r>
              <a:rPr lang="en-US" sz="1800" b="0" dirty="0" err="1" smtClean="0"/>
              <a:t>cytoplasmic</a:t>
            </a:r>
            <a:r>
              <a:rPr lang="en-US" sz="1800" b="0" dirty="0" smtClean="0"/>
              <a:t> membrane and secrete / </a:t>
            </a:r>
            <a:r>
              <a:rPr lang="en-US" sz="1800" b="0" dirty="0" err="1" smtClean="0"/>
              <a:t>extracellularize</a:t>
            </a:r>
            <a:r>
              <a:rPr lang="en-US" sz="1800" b="0" dirty="0" smtClean="0"/>
              <a:t> the contents.</a:t>
            </a:r>
            <a:endParaRPr lang="el-GR" sz="1800" b="0" dirty="0" smtClean="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14400" y="1524000"/>
            <a:ext cx="4495800" cy="2977739"/>
          </a:xfrm>
          <a:prstGeom prst="rect">
            <a:avLst/>
          </a:prstGeom>
        </p:spPr>
        <p:txBody>
          <a:bodyPr wrap="square">
            <a:spAutoFit/>
          </a:bodyPr>
          <a:lstStyle/>
          <a:p>
            <a:pPr>
              <a:lnSpc>
                <a:spcPct val="150000"/>
              </a:lnSpc>
            </a:pPr>
            <a:endParaRPr lang="el-GR" sz="1800" b="0" dirty="0" smtClean="0"/>
          </a:p>
          <a:p>
            <a:pPr>
              <a:lnSpc>
                <a:spcPct val="150000"/>
              </a:lnSpc>
            </a:pPr>
            <a:endParaRPr lang="en-US" sz="1800" b="0" dirty="0" smtClean="0"/>
          </a:p>
          <a:p>
            <a:pPr>
              <a:lnSpc>
                <a:spcPct val="150000"/>
              </a:lnSpc>
            </a:pPr>
            <a:r>
              <a:rPr lang="en-US" sz="1800" b="0" dirty="0" smtClean="0"/>
              <a:t>They contribute to the renewal of cells as they degrade that ever the cell does not want or need (cell fragments and invaders).</a:t>
            </a:r>
            <a:endParaRPr lang="el-GR" sz="1800" b="0" dirty="0" smtClean="0"/>
          </a:p>
          <a:p>
            <a:pPr>
              <a:lnSpc>
                <a:spcPct val="150000"/>
              </a:lnSpc>
            </a:pPr>
            <a:endParaRPr lang="el-GR" sz="1800" b="0" dirty="0" smtClean="0"/>
          </a:p>
        </p:txBody>
      </p:sp>
      <p:sp>
        <p:nvSpPr>
          <p:cNvPr id="4" name="Text Box 5"/>
          <p:cNvSpPr txBox="1">
            <a:spLocks noChangeArrowheads="1"/>
          </p:cNvSpPr>
          <p:nvPr/>
        </p:nvSpPr>
        <p:spPr bwMode="auto">
          <a:xfrm>
            <a:off x="3456585" y="533400"/>
            <a:ext cx="2106015" cy="461665"/>
          </a:xfrm>
          <a:prstGeom prst="rect">
            <a:avLst/>
          </a:prstGeom>
          <a:noFill/>
          <a:ln w="9525">
            <a:noFill/>
            <a:miter lim="800000"/>
            <a:headEnd/>
            <a:tailEnd/>
          </a:ln>
          <a:effectLst/>
        </p:spPr>
        <p:txBody>
          <a:bodyPr wrap="none">
            <a:spAutoFit/>
          </a:bodyPr>
          <a:lstStyle/>
          <a:p>
            <a:r>
              <a:rPr lang="en-US" sz="2400" dirty="0" smtClean="0"/>
              <a:t>LYSOSOMES</a:t>
            </a:r>
            <a:endParaRPr lang="el-GR" sz="2400" dirty="0"/>
          </a:p>
        </p:txBody>
      </p:sp>
      <p:pic>
        <p:nvPicPr>
          <p:cNvPr id="5" name="Picture 8" descr="figure 5-19"/>
          <p:cNvPicPr>
            <a:picLocks noChangeAspect="1" noChangeArrowheads="1"/>
          </p:cNvPicPr>
          <p:nvPr/>
        </p:nvPicPr>
        <p:blipFill>
          <a:blip r:embed="rId2"/>
          <a:srcRect/>
          <a:stretch>
            <a:fillRect/>
          </a:stretch>
        </p:blipFill>
        <p:spPr bwMode="auto">
          <a:xfrm>
            <a:off x="5571086" y="1992693"/>
            <a:ext cx="2506114" cy="2884107"/>
          </a:xfrm>
          <a:prstGeom prst="rect">
            <a:avLst/>
          </a:prstGeom>
          <a:noFill/>
        </p:spPr>
      </p:pic>
      <p:sp>
        <p:nvSpPr>
          <p:cNvPr id="6" name="Rectangle 5"/>
          <p:cNvSpPr/>
          <p:nvPr/>
        </p:nvSpPr>
        <p:spPr>
          <a:xfrm>
            <a:off x="762000" y="5181600"/>
            <a:ext cx="8229600" cy="900246"/>
          </a:xfrm>
          <a:prstGeom prst="rect">
            <a:avLst/>
          </a:prstGeom>
        </p:spPr>
        <p:txBody>
          <a:bodyPr wrap="square">
            <a:spAutoFit/>
          </a:bodyPr>
          <a:lstStyle/>
          <a:p>
            <a:pPr>
              <a:lnSpc>
                <a:spcPct val="150000"/>
              </a:lnSpc>
            </a:pPr>
            <a:r>
              <a:rPr lang="en-US" sz="1800" b="0" dirty="0" smtClean="0"/>
              <a:t>Autolysis is the process by which damaged parts of cells are digested by </a:t>
            </a:r>
            <a:r>
              <a:rPr lang="en-US" sz="1800" b="0" dirty="0" err="1" smtClean="0"/>
              <a:t>autophagy</a:t>
            </a:r>
            <a:r>
              <a:rPr lang="en-US" sz="1800" b="0" dirty="0" smtClean="0"/>
              <a:t>.</a:t>
            </a:r>
            <a:endParaRPr lang="en-US" sz="1800" b="0" dirty="0"/>
          </a:p>
        </p:txBody>
      </p:sp>
      <p:sp>
        <p:nvSpPr>
          <p:cNvPr id="7" name="Rectangle 6"/>
          <p:cNvSpPr/>
          <p:nvPr/>
        </p:nvSpPr>
        <p:spPr>
          <a:xfrm>
            <a:off x="990600" y="1219200"/>
            <a:ext cx="7543800" cy="484748"/>
          </a:xfrm>
          <a:prstGeom prst="rect">
            <a:avLst/>
          </a:prstGeom>
        </p:spPr>
        <p:txBody>
          <a:bodyPr wrap="square">
            <a:spAutoFit/>
          </a:bodyPr>
          <a:lstStyle/>
          <a:p>
            <a:pPr>
              <a:lnSpc>
                <a:spcPct val="150000"/>
              </a:lnSpc>
            </a:pPr>
            <a:r>
              <a:rPr lang="en-US" sz="1800" b="0" dirty="0" smtClean="0"/>
              <a:t>Spherical membrane bags containing digestive enzymes.</a:t>
            </a:r>
            <a:endParaRPr lang="el-GR" sz="1800" b="0" dirty="0" smtClean="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51205" name="Object 5"/>
          <p:cNvGraphicFramePr>
            <a:graphicFrameLocks noChangeAspect="1"/>
          </p:cNvGraphicFramePr>
          <p:nvPr/>
        </p:nvGraphicFramePr>
        <p:xfrm>
          <a:off x="3200400" y="1837718"/>
          <a:ext cx="5274584" cy="2571750"/>
        </p:xfrm>
        <a:graphic>
          <a:graphicData uri="http://schemas.openxmlformats.org/presentationml/2006/ole">
            <p:oleObj spid="_x0000_s36866" name="Image" r:id="rId3" imgW="10730159" imgH="5231746" progId="">
              <p:embed/>
            </p:oleObj>
          </a:graphicData>
        </a:graphic>
      </p:graphicFrame>
      <p:sp>
        <p:nvSpPr>
          <p:cNvPr id="51206" name="Text Box 6"/>
          <p:cNvSpPr txBox="1">
            <a:spLocks noChangeArrowheads="1"/>
          </p:cNvSpPr>
          <p:nvPr/>
        </p:nvSpPr>
        <p:spPr bwMode="auto">
          <a:xfrm>
            <a:off x="2419931" y="609600"/>
            <a:ext cx="4590469" cy="461665"/>
          </a:xfrm>
          <a:prstGeom prst="rect">
            <a:avLst/>
          </a:prstGeom>
          <a:noFill/>
          <a:ln w="9525">
            <a:noFill/>
            <a:miter lim="800000"/>
            <a:headEnd/>
            <a:tailEnd/>
          </a:ln>
          <a:effectLst/>
        </p:spPr>
        <p:txBody>
          <a:bodyPr wrap="none">
            <a:spAutoFit/>
          </a:bodyPr>
          <a:lstStyle/>
          <a:p>
            <a:r>
              <a:rPr lang="en-GB" sz="2400" dirty="0" smtClean="0"/>
              <a:t>METAPHASIC CHROMOSOME</a:t>
            </a:r>
            <a:endParaRPr lang="el-GR" sz="2400" b="1" dirty="0"/>
          </a:p>
        </p:txBody>
      </p:sp>
      <p:sp>
        <p:nvSpPr>
          <p:cNvPr id="51207" name="Text Box 7"/>
          <p:cNvSpPr txBox="1">
            <a:spLocks noChangeArrowheads="1"/>
          </p:cNvSpPr>
          <p:nvPr/>
        </p:nvSpPr>
        <p:spPr bwMode="auto">
          <a:xfrm>
            <a:off x="4057650" y="4357687"/>
            <a:ext cx="697614" cy="369332"/>
          </a:xfrm>
          <a:prstGeom prst="rect">
            <a:avLst/>
          </a:prstGeom>
          <a:noFill/>
          <a:ln w="9525">
            <a:noFill/>
            <a:miter lim="800000"/>
            <a:headEnd/>
            <a:tailEnd/>
          </a:ln>
          <a:effectLst/>
        </p:spPr>
        <p:txBody>
          <a:bodyPr wrap="none">
            <a:spAutoFit/>
          </a:bodyPr>
          <a:lstStyle/>
          <a:p>
            <a:r>
              <a:rPr lang="en-US" sz="1800" b="0" dirty="0"/>
              <a:t>CHO</a:t>
            </a:r>
            <a:endParaRPr lang="el-GR" sz="1800" b="0" dirty="0"/>
          </a:p>
        </p:txBody>
      </p:sp>
      <p:sp>
        <p:nvSpPr>
          <p:cNvPr id="51208" name="Text Box 8"/>
          <p:cNvSpPr txBox="1">
            <a:spLocks noChangeArrowheads="1"/>
          </p:cNvSpPr>
          <p:nvPr/>
        </p:nvSpPr>
        <p:spPr bwMode="auto">
          <a:xfrm>
            <a:off x="6369050" y="4343400"/>
            <a:ext cx="793750" cy="366712"/>
          </a:xfrm>
          <a:prstGeom prst="rect">
            <a:avLst/>
          </a:prstGeom>
          <a:noFill/>
          <a:ln w="9525">
            <a:noFill/>
            <a:miter lim="800000"/>
            <a:headEnd/>
            <a:tailEnd/>
          </a:ln>
          <a:effectLst/>
        </p:spPr>
        <p:txBody>
          <a:bodyPr wrap="none">
            <a:spAutoFit/>
          </a:bodyPr>
          <a:lstStyle/>
          <a:p>
            <a:r>
              <a:rPr lang="en-US" sz="1800" b="0" dirty="0"/>
              <a:t>HELA</a:t>
            </a:r>
            <a:endParaRPr lang="el-GR" sz="1800" b="0" dirty="0"/>
          </a:p>
        </p:txBody>
      </p:sp>
      <p:sp>
        <p:nvSpPr>
          <p:cNvPr id="51209" name="Text Box 9"/>
          <p:cNvSpPr txBox="1">
            <a:spLocks noChangeArrowheads="1"/>
          </p:cNvSpPr>
          <p:nvPr/>
        </p:nvSpPr>
        <p:spPr bwMode="auto">
          <a:xfrm>
            <a:off x="7696200" y="4357688"/>
            <a:ext cx="793750" cy="366712"/>
          </a:xfrm>
          <a:prstGeom prst="rect">
            <a:avLst/>
          </a:prstGeom>
          <a:noFill/>
          <a:ln w="9525">
            <a:noFill/>
            <a:miter lim="800000"/>
            <a:headEnd/>
            <a:tailEnd/>
          </a:ln>
          <a:effectLst/>
        </p:spPr>
        <p:txBody>
          <a:bodyPr wrap="none">
            <a:spAutoFit/>
          </a:bodyPr>
          <a:lstStyle/>
          <a:p>
            <a:r>
              <a:rPr lang="en-US" sz="1800" b="0" dirty="0"/>
              <a:t>HELA</a:t>
            </a:r>
            <a:endParaRPr lang="el-GR" sz="1800" b="0" dirty="0"/>
          </a:p>
        </p:txBody>
      </p:sp>
      <p:sp>
        <p:nvSpPr>
          <p:cNvPr id="51210" name="Text Box 10"/>
          <p:cNvSpPr txBox="1">
            <a:spLocks noChangeArrowheads="1"/>
          </p:cNvSpPr>
          <p:nvPr/>
        </p:nvSpPr>
        <p:spPr bwMode="auto">
          <a:xfrm>
            <a:off x="6141505" y="5391090"/>
            <a:ext cx="2469095" cy="369332"/>
          </a:xfrm>
          <a:prstGeom prst="rect">
            <a:avLst/>
          </a:prstGeom>
          <a:noFill/>
          <a:ln w="9525">
            <a:noFill/>
            <a:miter lim="800000"/>
            <a:headEnd/>
            <a:tailEnd/>
          </a:ln>
          <a:effectLst/>
        </p:spPr>
        <p:txBody>
          <a:bodyPr wrap="none">
            <a:spAutoFit/>
          </a:bodyPr>
          <a:lstStyle/>
          <a:p>
            <a:r>
              <a:rPr lang="en-US" sz="1800" b="0" dirty="0"/>
              <a:t>85.000</a:t>
            </a:r>
            <a:r>
              <a:rPr lang="en-US" sz="1800" b="0" dirty="0" smtClean="0"/>
              <a:t> </a:t>
            </a:r>
            <a:r>
              <a:rPr lang="en-GB" sz="1800" b="0" dirty="0" smtClean="0"/>
              <a:t>bases per loop</a:t>
            </a:r>
            <a:endParaRPr lang="el-GR" sz="1800" b="0" dirty="0"/>
          </a:p>
        </p:txBody>
      </p:sp>
      <p:pic>
        <p:nvPicPr>
          <p:cNvPr id="8" name="Picture 7"/>
          <p:cNvPicPr>
            <a:picLocks noChangeAspect="1"/>
          </p:cNvPicPr>
          <p:nvPr/>
        </p:nvPicPr>
        <p:blipFill>
          <a:blip r:embed="rId4"/>
          <a:stretch>
            <a:fillRect/>
          </a:stretch>
        </p:blipFill>
        <p:spPr>
          <a:xfrm>
            <a:off x="438151" y="1747888"/>
            <a:ext cx="2609849" cy="2671712"/>
          </a:xfrm>
          <a:prstGeom prst="rect">
            <a:avLst/>
          </a:prstGeom>
        </p:spPr>
      </p:pic>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icture"/>
          <p:cNvPicPr/>
          <p:nvPr/>
        </p:nvPicPr>
        <p:blipFill>
          <a:blip r:embed="rId2"/>
          <a:srcRect/>
          <a:stretch>
            <a:fillRect/>
          </a:stretch>
        </p:blipFill>
        <p:spPr bwMode="auto">
          <a:xfrm>
            <a:off x="914400" y="3784448"/>
            <a:ext cx="2052320" cy="2082952"/>
          </a:xfrm>
          <a:prstGeom prst="rect">
            <a:avLst/>
          </a:prstGeom>
          <a:noFill/>
          <a:ln w="9525">
            <a:noFill/>
            <a:miter lim="800000"/>
            <a:headEnd/>
            <a:tailEnd/>
          </a:ln>
        </p:spPr>
      </p:pic>
      <p:pic>
        <p:nvPicPr>
          <p:cNvPr id="8" name="Picture 7" descr="icture"/>
          <p:cNvPicPr/>
          <p:nvPr/>
        </p:nvPicPr>
        <p:blipFill>
          <a:blip r:embed="rId3"/>
          <a:srcRect/>
          <a:stretch>
            <a:fillRect/>
          </a:stretch>
        </p:blipFill>
        <p:spPr bwMode="auto">
          <a:xfrm>
            <a:off x="5791200" y="1447800"/>
            <a:ext cx="2514600" cy="2133600"/>
          </a:xfrm>
          <a:prstGeom prst="rect">
            <a:avLst/>
          </a:prstGeom>
          <a:noFill/>
          <a:ln w="9525">
            <a:noFill/>
            <a:miter lim="800000"/>
            <a:headEnd/>
            <a:tailEnd/>
          </a:ln>
        </p:spPr>
      </p:pic>
      <p:sp>
        <p:nvSpPr>
          <p:cNvPr id="10" name="TextBox 9"/>
          <p:cNvSpPr txBox="1"/>
          <p:nvPr/>
        </p:nvSpPr>
        <p:spPr>
          <a:xfrm>
            <a:off x="838200" y="762000"/>
            <a:ext cx="8077200" cy="923330"/>
          </a:xfrm>
          <a:prstGeom prst="rect">
            <a:avLst/>
          </a:prstGeom>
          <a:noFill/>
        </p:spPr>
        <p:txBody>
          <a:bodyPr wrap="square" rtlCol="0">
            <a:spAutoFit/>
          </a:bodyPr>
          <a:lstStyle/>
          <a:p>
            <a:r>
              <a:rPr lang="en-US" sz="1800" b="0" dirty="0" smtClean="0"/>
              <a:t>Found in both plant and animal cells.</a:t>
            </a:r>
          </a:p>
          <a:p>
            <a:r>
              <a:rPr lang="en-US" sz="1800" b="0" dirty="0" smtClean="0"/>
              <a:t>The last organelle to be discovered and characterized in eukaryotic cells </a:t>
            </a:r>
          </a:p>
          <a:p>
            <a:r>
              <a:rPr lang="en-US" sz="1800" b="0" dirty="0" smtClean="0"/>
              <a:t>(</a:t>
            </a:r>
            <a:r>
              <a:rPr lang="en-US" sz="1800" b="0" dirty="0" err="1" smtClean="0"/>
              <a:t>Hu</a:t>
            </a:r>
            <a:r>
              <a:rPr lang="en-US" sz="1800" b="0" dirty="0" smtClean="0"/>
              <a:t> et al. 2012). </a:t>
            </a:r>
            <a:endParaRPr lang="en-US" sz="1800" b="0" dirty="0"/>
          </a:p>
        </p:txBody>
      </p:sp>
      <p:sp>
        <p:nvSpPr>
          <p:cNvPr id="11" name="Text Box 6"/>
          <p:cNvSpPr txBox="1">
            <a:spLocks noChangeArrowheads="1"/>
          </p:cNvSpPr>
          <p:nvPr/>
        </p:nvSpPr>
        <p:spPr bwMode="auto">
          <a:xfrm>
            <a:off x="3331873" y="228600"/>
            <a:ext cx="2459327" cy="461665"/>
          </a:xfrm>
          <a:prstGeom prst="rect">
            <a:avLst/>
          </a:prstGeom>
          <a:noFill/>
          <a:ln w="9525">
            <a:noFill/>
            <a:miter lim="800000"/>
            <a:headEnd/>
            <a:tailEnd/>
          </a:ln>
          <a:effectLst/>
        </p:spPr>
        <p:txBody>
          <a:bodyPr wrap="none">
            <a:spAutoFit/>
          </a:bodyPr>
          <a:lstStyle/>
          <a:p>
            <a:r>
              <a:rPr lang="en-GB" sz="2400" dirty="0" smtClean="0"/>
              <a:t>PEROXISOMES</a:t>
            </a:r>
            <a:endParaRPr lang="el-GR" sz="2400" dirty="0"/>
          </a:p>
        </p:txBody>
      </p:sp>
      <p:sp>
        <p:nvSpPr>
          <p:cNvPr id="12" name="TextBox 11"/>
          <p:cNvSpPr txBox="1"/>
          <p:nvPr/>
        </p:nvSpPr>
        <p:spPr>
          <a:xfrm>
            <a:off x="838199" y="1615321"/>
            <a:ext cx="4953000" cy="2031325"/>
          </a:xfrm>
          <a:prstGeom prst="rect">
            <a:avLst/>
          </a:prstGeom>
          <a:noFill/>
        </p:spPr>
        <p:txBody>
          <a:bodyPr wrap="square" rtlCol="0">
            <a:spAutoFit/>
          </a:bodyPr>
          <a:lstStyle/>
          <a:p>
            <a:r>
              <a:rPr lang="en-US" sz="1800" b="0" dirty="0" smtClean="0"/>
              <a:t>Oxidative organelles that owe their name to hydrogen peroxide (H</a:t>
            </a:r>
            <a:r>
              <a:rPr lang="en-US" sz="1800" b="0" baseline="-25000" dirty="0" smtClean="0"/>
              <a:t>2</a:t>
            </a:r>
            <a:r>
              <a:rPr lang="en-US" sz="1800" b="0" dirty="0" smtClean="0"/>
              <a:t>O</a:t>
            </a:r>
            <a:r>
              <a:rPr lang="en-US" sz="1800" b="0" baseline="-25000" dirty="0" smtClean="0"/>
              <a:t>2</a:t>
            </a:r>
            <a:r>
              <a:rPr lang="en-US" sz="1800" b="0" dirty="0" smtClean="0"/>
              <a:t>) generating and scavenging activities. </a:t>
            </a:r>
          </a:p>
          <a:p>
            <a:r>
              <a:rPr lang="en-US" sz="1800" b="0" dirty="0" smtClean="0"/>
              <a:t>They have a simple structure consisting of two major parts:</a:t>
            </a:r>
          </a:p>
          <a:p>
            <a:r>
              <a:rPr lang="en-US" sz="1800" b="0" dirty="0" smtClean="0"/>
              <a:t>a lipid-</a:t>
            </a:r>
            <a:r>
              <a:rPr lang="en-US" sz="1800" b="0" dirty="0" err="1" smtClean="0"/>
              <a:t>bilayer</a:t>
            </a:r>
            <a:r>
              <a:rPr lang="en-US" sz="1800" b="0" dirty="0" smtClean="0"/>
              <a:t> membrane and a crystalline core. </a:t>
            </a:r>
            <a:endParaRPr lang="en-US" sz="1800" b="0" dirty="0"/>
          </a:p>
        </p:txBody>
      </p:sp>
      <p:sp>
        <p:nvSpPr>
          <p:cNvPr id="13" name="TextBox 12"/>
          <p:cNvSpPr txBox="1"/>
          <p:nvPr/>
        </p:nvSpPr>
        <p:spPr>
          <a:xfrm>
            <a:off x="3352800" y="3581400"/>
            <a:ext cx="5105400" cy="2862323"/>
          </a:xfrm>
          <a:prstGeom prst="rect">
            <a:avLst/>
          </a:prstGeom>
          <a:noFill/>
        </p:spPr>
        <p:txBody>
          <a:bodyPr wrap="square" rtlCol="0">
            <a:spAutoFit/>
          </a:bodyPr>
          <a:lstStyle/>
          <a:p>
            <a:pPr algn="just"/>
            <a:r>
              <a:rPr lang="en-US" sz="1800" b="0" dirty="0" smtClean="0"/>
              <a:t>The core contains a variety of enzymes of catalysis of cell functions, mainly lipid metabolism and the conversion of reactive oxygen species. The most concentrated of the enzymes, </a:t>
            </a:r>
            <a:r>
              <a:rPr lang="en-US" sz="1800" b="0" dirty="0" err="1" smtClean="0"/>
              <a:t>catalase</a:t>
            </a:r>
            <a:r>
              <a:rPr lang="en-US" sz="1800" b="0" dirty="0" smtClean="0"/>
              <a:t> or </a:t>
            </a:r>
            <a:r>
              <a:rPr lang="en-US" sz="1800" b="0" dirty="0" err="1" smtClean="0"/>
              <a:t>urate</a:t>
            </a:r>
            <a:r>
              <a:rPr lang="en-US" sz="1800" b="0" dirty="0" smtClean="0"/>
              <a:t> </a:t>
            </a:r>
            <a:r>
              <a:rPr lang="en-US" sz="1800" b="0" dirty="0" err="1" smtClean="0"/>
              <a:t>oxidase</a:t>
            </a:r>
            <a:r>
              <a:rPr lang="en-US" sz="1800" b="0" dirty="0" smtClean="0"/>
              <a:t>, can become so high in number that they aggregate to form crystalline core in the center of the organelle, seen in electron micrographs.</a:t>
            </a:r>
          </a:p>
          <a:p>
            <a:pPr algn="just"/>
            <a:endParaRPr lang="en-US" sz="1800" b="0" dirty="0" smtClean="0"/>
          </a:p>
          <a:p>
            <a:pPr algn="just"/>
            <a:r>
              <a:rPr lang="en-US" sz="1800" b="0" dirty="0" smtClean="0"/>
              <a:t>  </a:t>
            </a:r>
            <a:endParaRPr lang="en-US" sz="1800" b="0" dirty="0"/>
          </a:p>
        </p:txBody>
      </p:sp>
      <p:sp>
        <p:nvSpPr>
          <p:cNvPr id="14" name="Rectangle 13"/>
          <p:cNvSpPr/>
          <p:nvPr/>
        </p:nvSpPr>
        <p:spPr>
          <a:xfrm>
            <a:off x="914400" y="6007100"/>
            <a:ext cx="7467600" cy="307777"/>
          </a:xfrm>
          <a:prstGeom prst="rect">
            <a:avLst/>
          </a:prstGeom>
        </p:spPr>
        <p:txBody>
          <a:bodyPr wrap="square">
            <a:spAutoFit/>
          </a:bodyPr>
          <a:lstStyle/>
          <a:p>
            <a:r>
              <a:rPr lang="en-US" sz="1400" b="0" dirty="0" smtClean="0">
                <a:solidFill>
                  <a:srgbClr val="000000"/>
                </a:solidFill>
              </a:rPr>
              <a:t>Molecular oxygen serves as a co-substrate, from which hydrogen peroxide is then formed.</a:t>
            </a:r>
            <a:endParaRPr lang="en-US" sz="1400" b="0" dirty="0">
              <a:solidFill>
                <a:srgbClr val="000000"/>
              </a:solidFill>
            </a:endParaRP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5" name="Straight Connector 1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4" name="Text Box 6"/>
          <p:cNvSpPr txBox="1">
            <a:spLocks noChangeArrowheads="1"/>
          </p:cNvSpPr>
          <p:nvPr/>
        </p:nvSpPr>
        <p:spPr bwMode="auto">
          <a:xfrm>
            <a:off x="3173498" y="376535"/>
            <a:ext cx="2846302" cy="461665"/>
          </a:xfrm>
          <a:prstGeom prst="rect">
            <a:avLst/>
          </a:prstGeom>
          <a:noFill/>
          <a:ln w="9525">
            <a:noFill/>
            <a:miter lim="800000"/>
            <a:headEnd/>
            <a:tailEnd/>
          </a:ln>
          <a:effectLst/>
        </p:spPr>
        <p:txBody>
          <a:bodyPr wrap="none">
            <a:spAutoFit/>
          </a:bodyPr>
          <a:lstStyle/>
          <a:p>
            <a:r>
              <a:rPr lang="en-GB" sz="2400" dirty="0" smtClean="0"/>
              <a:t>MITOCHONDRION</a:t>
            </a:r>
            <a:endParaRPr lang="el-GR" sz="2400" dirty="0"/>
          </a:p>
        </p:txBody>
      </p:sp>
      <p:graphicFrame>
        <p:nvGraphicFramePr>
          <p:cNvPr id="27653" name="Object 5"/>
          <p:cNvGraphicFramePr>
            <a:graphicFrameLocks noChangeAspect="1"/>
          </p:cNvGraphicFramePr>
          <p:nvPr/>
        </p:nvGraphicFramePr>
        <p:xfrm>
          <a:off x="1219200" y="2084388"/>
          <a:ext cx="3911600" cy="2286000"/>
        </p:xfrm>
        <a:graphic>
          <a:graphicData uri="http://schemas.openxmlformats.org/presentationml/2006/ole">
            <p:oleObj spid="_x0000_s433154" name="Image" r:id="rId3" imgW="3911111" imgH="2285714" progId="">
              <p:embed/>
            </p:oleObj>
          </a:graphicData>
        </a:graphic>
      </p:graphicFrame>
      <p:sp>
        <p:nvSpPr>
          <p:cNvPr id="27655" name="Text Box 7"/>
          <p:cNvSpPr txBox="1">
            <a:spLocks noChangeArrowheads="1"/>
          </p:cNvSpPr>
          <p:nvPr/>
        </p:nvSpPr>
        <p:spPr bwMode="auto">
          <a:xfrm>
            <a:off x="900113" y="2373313"/>
            <a:ext cx="738187" cy="336550"/>
          </a:xfrm>
          <a:prstGeom prst="rect">
            <a:avLst/>
          </a:prstGeom>
          <a:noFill/>
          <a:ln w="9525">
            <a:noFill/>
            <a:miter lim="800000"/>
            <a:headEnd/>
            <a:tailEnd/>
          </a:ln>
          <a:effectLst/>
        </p:spPr>
        <p:txBody>
          <a:bodyPr wrap="none">
            <a:spAutoFit/>
          </a:bodyPr>
          <a:lstStyle/>
          <a:p>
            <a:r>
              <a:rPr lang="en-US" sz="1600" b="0"/>
              <a:t>matrix</a:t>
            </a:r>
            <a:endParaRPr lang="el-GR" sz="1600" b="0"/>
          </a:p>
        </p:txBody>
      </p:sp>
      <p:sp>
        <p:nvSpPr>
          <p:cNvPr id="27657" name="Text Box 9"/>
          <p:cNvSpPr txBox="1">
            <a:spLocks noChangeArrowheads="1"/>
          </p:cNvSpPr>
          <p:nvPr/>
        </p:nvSpPr>
        <p:spPr bwMode="auto">
          <a:xfrm>
            <a:off x="2051050" y="1939925"/>
            <a:ext cx="1690086" cy="338554"/>
          </a:xfrm>
          <a:prstGeom prst="rect">
            <a:avLst/>
          </a:prstGeom>
          <a:noFill/>
          <a:ln w="9525">
            <a:noFill/>
            <a:miter lim="800000"/>
            <a:headEnd/>
            <a:tailEnd/>
          </a:ln>
          <a:effectLst/>
        </p:spPr>
        <p:txBody>
          <a:bodyPr wrap="none">
            <a:spAutoFit/>
          </a:bodyPr>
          <a:lstStyle/>
          <a:p>
            <a:r>
              <a:rPr lang="en-GB" sz="1600" b="0" dirty="0" smtClean="0"/>
              <a:t>Inner membrane</a:t>
            </a:r>
            <a:endParaRPr lang="el-GR" sz="1600" b="0" dirty="0"/>
          </a:p>
        </p:txBody>
      </p:sp>
      <p:sp>
        <p:nvSpPr>
          <p:cNvPr id="27658" name="Line 10"/>
          <p:cNvSpPr>
            <a:spLocks noChangeShapeType="1"/>
          </p:cNvSpPr>
          <p:nvPr/>
        </p:nvSpPr>
        <p:spPr bwMode="auto">
          <a:xfrm flipV="1">
            <a:off x="2555875" y="3884613"/>
            <a:ext cx="215900" cy="504825"/>
          </a:xfrm>
          <a:prstGeom prst="line">
            <a:avLst/>
          </a:prstGeom>
          <a:noFill/>
          <a:ln w="9525">
            <a:solidFill>
              <a:schemeClr val="tx1"/>
            </a:solidFill>
            <a:round/>
            <a:headEnd/>
            <a:tailEnd/>
          </a:ln>
          <a:effectLst/>
        </p:spPr>
        <p:txBody>
          <a:bodyPr/>
          <a:lstStyle/>
          <a:p>
            <a:endParaRPr lang="en-US"/>
          </a:p>
        </p:txBody>
      </p:sp>
      <p:sp>
        <p:nvSpPr>
          <p:cNvPr id="27659" name="Line 11"/>
          <p:cNvSpPr>
            <a:spLocks noChangeShapeType="1"/>
          </p:cNvSpPr>
          <p:nvPr/>
        </p:nvSpPr>
        <p:spPr bwMode="auto">
          <a:xfrm>
            <a:off x="1619250" y="2516188"/>
            <a:ext cx="1368425" cy="433387"/>
          </a:xfrm>
          <a:prstGeom prst="line">
            <a:avLst/>
          </a:prstGeom>
          <a:noFill/>
          <a:ln w="9525">
            <a:solidFill>
              <a:schemeClr val="tx1"/>
            </a:solidFill>
            <a:round/>
            <a:headEnd/>
            <a:tailEnd/>
          </a:ln>
          <a:effectLst/>
        </p:spPr>
        <p:txBody>
          <a:bodyPr/>
          <a:lstStyle/>
          <a:p>
            <a:endParaRPr lang="en-US"/>
          </a:p>
        </p:txBody>
      </p:sp>
      <p:sp>
        <p:nvSpPr>
          <p:cNvPr id="27660" name="Line 12"/>
          <p:cNvSpPr>
            <a:spLocks noChangeShapeType="1"/>
          </p:cNvSpPr>
          <p:nvPr/>
        </p:nvSpPr>
        <p:spPr bwMode="auto">
          <a:xfrm>
            <a:off x="2987675" y="2228850"/>
            <a:ext cx="431800" cy="431800"/>
          </a:xfrm>
          <a:prstGeom prst="line">
            <a:avLst/>
          </a:prstGeom>
          <a:noFill/>
          <a:ln w="9525">
            <a:solidFill>
              <a:schemeClr val="tx1"/>
            </a:solidFill>
            <a:round/>
            <a:headEnd/>
            <a:tailEnd/>
          </a:ln>
          <a:effectLst/>
        </p:spPr>
        <p:txBody>
          <a:bodyPr/>
          <a:lstStyle/>
          <a:p>
            <a:endParaRPr lang="en-US"/>
          </a:p>
        </p:txBody>
      </p:sp>
      <p:sp>
        <p:nvSpPr>
          <p:cNvPr id="27662" name="Text Box 14"/>
          <p:cNvSpPr txBox="1">
            <a:spLocks noChangeArrowheads="1"/>
          </p:cNvSpPr>
          <p:nvPr/>
        </p:nvSpPr>
        <p:spPr bwMode="auto">
          <a:xfrm>
            <a:off x="5322888" y="1981200"/>
            <a:ext cx="3744912" cy="2562240"/>
          </a:xfrm>
          <a:prstGeom prst="rect">
            <a:avLst/>
          </a:prstGeom>
          <a:noFill/>
          <a:ln w="9525">
            <a:noFill/>
            <a:miter lim="800000"/>
            <a:headEnd/>
            <a:tailEnd/>
          </a:ln>
          <a:effectLst/>
        </p:spPr>
        <p:txBody>
          <a:bodyPr>
            <a:spAutoFit/>
          </a:bodyPr>
          <a:lstStyle/>
          <a:p>
            <a:pPr>
              <a:lnSpc>
                <a:spcPct val="150000"/>
              </a:lnSpc>
              <a:buFontTx/>
              <a:buChar char="-"/>
            </a:pPr>
            <a:endParaRPr lang="el-GR" sz="1800" b="0" dirty="0" smtClean="0"/>
          </a:p>
          <a:p>
            <a:pPr>
              <a:lnSpc>
                <a:spcPct val="150000"/>
              </a:lnSpc>
              <a:buFontTx/>
              <a:buChar char="-"/>
            </a:pPr>
            <a:r>
              <a:rPr lang="en-US" sz="1800" b="0" dirty="0" smtClean="0"/>
              <a:t>Energy currency of the cell</a:t>
            </a:r>
          </a:p>
          <a:p>
            <a:pPr>
              <a:lnSpc>
                <a:spcPct val="150000"/>
              </a:lnSpc>
              <a:buFontTx/>
              <a:buChar char="-"/>
            </a:pPr>
            <a:r>
              <a:rPr lang="en-US" sz="1800" b="0" dirty="0" smtClean="0"/>
              <a:t>Oxidative </a:t>
            </a:r>
            <a:r>
              <a:rPr lang="en-US" sz="1800" b="0" dirty="0" err="1" smtClean="0"/>
              <a:t>phosphorylation</a:t>
            </a:r>
            <a:r>
              <a:rPr lang="en-US" sz="1800" b="0" dirty="0" smtClean="0"/>
              <a:t> formation of ATP</a:t>
            </a:r>
          </a:p>
          <a:p>
            <a:pPr>
              <a:lnSpc>
                <a:spcPct val="150000"/>
              </a:lnSpc>
              <a:buFontTx/>
              <a:buChar char="-"/>
            </a:pPr>
            <a:r>
              <a:rPr lang="en-US" sz="1800" b="0" dirty="0" smtClean="0"/>
              <a:t>Has DNA</a:t>
            </a:r>
          </a:p>
          <a:p>
            <a:pPr>
              <a:lnSpc>
                <a:spcPct val="150000"/>
              </a:lnSpc>
              <a:buFontTx/>
              <a:buChar char="-"/>
            </a:pPr>
            <a:endParaRPr lang="el-GR" sz="1800" b="0" dirty="0"/>
          </a:p>
        </p:txBody>
      </p:sp>
      <p:sp>
        <p:nvSpPr>
          <p:cNvPr id="27663" name="Text Box 15"/>
          <p:cNvSpPr txBox="1">
            <a:spLocks noChangeArrowheads="1"/>
          </p:cNvSpPr>
          <p:nvPr/>
        </p:nvSpPr>
        <p:spPr bwMode="auto">
          <a:xfrm>
            <a:off x="846137" y="5144869"/>
            <a:ext cx="7993063" cy="646331"/>
          </a:xfrm>
          <a:prstGeom prst="rect">
            <a:avLst/>
          </a:prstGeom>
          <a:noFill/>
          <a:ln w="9525">
            <a:noFill/>
            <a:miter lim="800000"/>
            <a:headEnd/>
            <a:tailEnd/>
          </a:ln>
          <a:effectLst/>
        </p:spPr>
        <p:txBody>
          <a:bodyPr>
            <a:spAutoFit/>
          </a:bodyPr>
          <a:lstStyle/>
          <a:p>
            <a:r>
              <a:rPr lang="en-US" sz="1800" b="0" dirty="0" smtClean="0"/>
              <a:t>It resembles a symbiosis of a bacterium with a eukaryotic organism 700 million years ago (Lynn </a:t>
            </a:r>
            <a:r>
              <a:rPr lang="en-US" sz="1800" b="0" dirty="0" err="1" smtClean="0"/>
              <a:t>Margulis</a:t>
            </a:r>
            <a:r>
              <a:rPr lang="en-US" sz="1800" b="0" dirty="0" smtClean="0"/>
              <a:t>, 1980) where both organisms benefit.</a:t>
            </a:r>
          </a:p>
        </p:txBody>
      </p:sp>
      <p:sp>
        <p:nvSpPr>
          <p:cNvPr id="27664" name="Text Box 16"/>
          <p:cNvSpPr txBox="1">
            <a:spLocks noChangeArrowheads="1"/>
          </p:cNvSpPr>
          <p:nvPr/>
        </p:nvSpPr>
        <p:spPr bwMode="auto">
          <a:xfrm>
            <a:off x="1256462" y="1143000"/>
            <a:ext cx="7049338" cy="369332"/>
          </a:xfrm>
          <a:prstGeom prst="rect">
            <a:avLst/>
          </a:prstGeom>
          <a:noFill/>
          <a:ln w="9525">
            <a:noFill/>
            <a:miter lim="800000"/>
            <a:headEnd/>
            <a:tailEnd/>
          </a:ln>
          <a:effectLst/>
        </p:spPr>
        <p:txBody>
          <a:bodyPr wrap="none">
            <a:spAutoFit/>
          </a:bodyPr>
          <a:lstStyle/>
          <a:p>
            <a:r>
              <a:rPr lang="en-US" sz="1800" b="0" dirty="0" smtClean="0"/>
              <a:t>Respiration: Using oxygen converts the food into energy for the cell.</a:t>
            </a:r>
            <a:endParaRPr lang="el-GR" sz="1800" b="0" dirty="0"/>
          </a:p>
        </p:txBody>
      </p:sp>
      <p:sp>
        <p:nvSpPr>
          <p:cNvPr id="13" name="Text Box 9"/>
          <p:cNvSpPr txBox="1">
            <a:spLocks noChangeArrowheads="1"/>
          </p:cNvSpPr>
          <p:nvPr/>
        </p:nvSpPr>
        <p:spPr bwMode="auto">
          <a:xfrm>
            <a:off x="1905000" y="4343400"/>
            <a:ext cx="1735571" cy="338554"/>
          </a:xfrm>
          <a:prstGeom prst="rect">
            <a:avLst/>
          </a:prstGeom>
          <a:noFill/>
          <a:ln w="9525">
            <a:noFill/>
            <a:miter lim="800000"/>
            <a:headEnd/>
            <a:tailEnd/>
          </a:ln>
          <a:effectLst/>
        </p:spPr>
        <p:txBody>
          <a:bodyPr wrap="none">
            <a:spAutoFit/>
          </a:bodyPr>
          <a:lstStyle/>
          <a:p>
            <a:r>
              <a:rPr lang="en-GB" sz="1600" b="0" dirty="0" smtClean="0"/>
              <a:t>Outer membrane</a:t>
            </a:r>
            <a:endParaRPr lang="el-GR" sz="1600" b="0" dirty="0"/>
          </a:p>
        </p:txBody>
      </p:sp>
      <p:sp>
        <p:nvSpPr>
          <p:cNvPr id="14" name="TextBox 1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5" name="Straight Connector 1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6" name="Rectangle 15"/>
          <p:cNvSpPr/>
          <p:nvPr/>
        </p:nvSpPr>
        <p:spPr>
          <a:xfrm>
            <a:off x="2882900" y="6237357"/>
            <a:ext cx="6273800" cy="307777"/>
          </a:xfrm>
          <a:prstGeom prst="rect">
            <a:avLst/>
          </a:prstGeom>
        </p:spPr>
        <p:txBody>
          <a:bodyPr wrap="square">
            <a:spAutoFit/>
          </a:bodyPr>
          <a:lstStyle/>
          <a:p>
            <a:r>
              <a:rPr lang="en-US" sz="1400" b="0" dirty="0" smtClean="0"/>
              <a:t>Further info: https://</a:t>
            </a:r>
            <a:r>
              <a:rPr lang="en-US" sz="1400" b="0" dirty="0" err="1" smtClean="0"/>
              <a:t>www.youtube.com/watch?v</a:t>
            </a:r>
            <a:r>
              <a:rPr lang="en-US" sz="1400" b="0" dirty="0" smtClean="0"/>
              <a:t>=</a:t>
            </a:r>
            <a:r>
              <a:rPr lang="en-US" sz="1400" b="0" dirty="0" err="1" smtClean="0"/>
              <a:t>vkYEYjintqU</a:t>
            </a:r>
            <a:endParaRPr lang="en-US" sz="1400" b="0" dirty="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79388" y="404813"/>
            <a:ext cx="1949450" cy="1739900"/>
          </a:xfrm>
          <a:prstGeom prst="rect">
            <a:avLst/>
          </a:prstGeom>
          <a:noFill/>
          <a:ln w="9525">
            <a:noFill/>
            <a:miter lim="800000"/>
            <a:headEnd/>
            <a:tailEnd/>
          </a:ln>
          <a:effectLst/>
        </p:spPr>
        <p:txBody>
          <a:bodyPr wrap="none">
            <a:spAutoFit/>
          </a:bodyPr>
          <a:lstStyle/>
          <a:p>
            <a:r>
              <a:rPr lang="en-US" sz="3600"/>
              <a:t>nucDNA </a:t>
            </a:r>
          </a:p>
          <a:p>
            <a:r>
              <a:rPr lang="en-US" sz="3600"/>
              <a:t>versus </a:t>
            </a:r>
          </a:p>
          <a:p>
            <a:r>
              <a:rPr lang="en-US" sz="3600"/>
              <a:t>mtDNA</a:t>
            </a:r>
            <a:endParaRPr lang="el-GR" sz="3600"/>
          </a:p>
        </p:txBody>
      </p:sp>
      <p:pic>
        <p:nvPicPr>
          <p:cNvPr id="39939" name="Picture 3" descr="nucDNA vs mtDNA"/>
          <p:cNvPicPr>
            <a:picLocks noChangeAspect="1" noChangeArrowheads="1"/>
          </p:cNvPicPr>
          <p:nvPr/>
        </p:nvPicPr>
        <p:blipFill>
          <a:blip r:embed="rId2" cstate="print"/>
          <a:srcRect/>
          <a:stretch>
            <a:fillRect/>
          </a:stretch>
        </p:blipFill>
        <p:spPr bwMode="auto">
          <a:xfrm>
            <a:off x="2362200" y="76200"/>
            <a:ext cx="6032500" cy="3619792"/>
          </a:xfrm>
          <a:prstGeom prst="rect">
            <a:avLst/>
          </a:prstGeom>
          <a:noFill/>
        </p:spPr>
      </p:pic>
      <p:sp>
        <p:nvSpPr>
          <p:cNvPr id="39940" name="Text Box 4"/>
          <p:cNvSpPr txBox="1">
            <a:spLocks noChangeArrowheads="1"/>
          </p:cNvSpPr>
          <p:nvPr/>
        </p:nvSpPr>
        <p:spPr bwMode="auto">
          <a:xfrm>
            <a:off x="508000" y="3721100"/>
            <a:ext cx="8356600" cy="2862322"/>
          </a:xfrm>
          <a:prstGeom prst="rect">
            <a:avLst/>
          </a:prstGeom>
          <a:noFill/>
          <a:ln w="9525">
            <a:noFill/>
            <a:miter lim="800000"/>
            <a:headEnd/>
            <a:tailEnd/>
          </a:ln>
          <a:effectLst/>
        </p:spPr>
        <p:txBody>
          <a:bodyPr wrap="square">
            <a:spAutoFit/>
          </a:bodyPr>
          <a:lstStyle/>
          <a:p>
            <a:r>
              <a:rPr lang="el-GR" sz="1000" b="1" dirty="0"/>
              <a:t>Alternative Vertebrate Genomes: nuclear &amp; mitochondrial DNA</a:t>
            </a:r>
            <a:br>
              <a:rPr lang="el-GR" sz="1000" b="1" dirty="0"/>
            </a:br>
            <a:endParaRPr lang="el-GR" sz="1000" dirty="0"/>
          </a:p>
          <a:p>
            <a:r>
              <a:rPr lang="el-GR" sz="1000" dirty="0"/>
              <a:t>    The </a:t>
            </a:r>
            <a:r>
              <a:rPr lang="el-GR" sz="1000" b="1" dirty="0"/>
              <a:t>nucDNA genome</a:t>
            </a:r>
            <a:r>
              <a:rPr lang="el-GR" sz="1000" dirty="0"/>
              <a:t> in typical vertebrates consists of several billion base pairs of </a:t>
            </a:r>
            <a:r>
              <a:rPr lang="el-GR" sz="1000" b="1" dirty="0"/>
              <a:t>DNA</a:t>
            </a:r>
            <a:r>
              <a:rPr lang="el-GR" sz="1000" dirty="0"/>
              <a:t>, </a:t>
            </a:r>
            <a:endParaRPr lang="en-US" sz="1000" dirty="0"/>
          </a:p>
          <a:p>
            <a:r>
              <a:rPr lang="el-GR" sz="1000" dirty="0"/>
              <a:t>arranged on paired chromosomes, one inherited from each parent. </a:t>
            </a:r>
            <a:endParaRPr lang="en-US" sz="1000" dirty="0"/>
          </a:p>
          <a:p>
            <a:r>
              <a:rPr lang="el-GR" sz="1000" dirty="0"/>
              <a:t>The human genome shown here comprises 3 billion bp in 22 pairs of autosomal chromosomes and one pair of sex chromosomes, </a:t>
            </a:r>
            <a:r>
              <a:rPr lang="el-GR" sz="1000" b="1" dirty="0"/>
              <a:t>XY </a:t>
            </a:r>
            <a:r>
              <a:rPr lang="el-GR" sz="1000" dirty="0"/>
              <a:t>in this (male) individual.</a:t>
            </a:r>
            <a:br>
              <a:rPr lang="el-GR" sz="1000" dirty="0"/>
            </a:br>
            <a:r>
              <a:rPr lang="el-GR" sz="1000" dirty="0"/>
              <a:t/>
            </a:r>
            <a:br>
              <a:rPr lang="el-GR" sz="1000" dirty="0"/>
            </a:br>
            <a:r>
              <a:rPr lang="el-GR" sz="1000" dirty="0"/>
              <a:t>    The </a:t>
            </a:r>
            <a:r>
              <a:rPr lang="el-GR" sz="1000" b="1" dirty="0"/>
              <a:t>mtDNA genome</a:t>
            </a:r>
            <a:r>
              <a:rPr lang="el-GR" sz="1000" dirty="0"/>
              <a:t> is a much smaller, circular molecule about 16 ~ 18,000 bp in circumferance in most vertebrate species. </a:t>
            </a:r>
            <a:endParaRPr lang="en-US" sz="1000" dirty="0"/>
          </a:p>
          <a:p>
            <a:r>
              <a:rPr lang="el-GR" sz="1000" dirty="0"/>
              <a:t>The genome comprises </a:t>
            </a:r>
            <a:r>
              <a:rPr lang="el-GR" sz="1000" b="1" dirty="0"/>
              <a:t>13 protein-coding regions</a:t>
            </a:r>
            <a:r>
              <a:rPr lang="el-GR" sz="1000" dirty="0"/>
              <a:t>, </a:t>
            </a:r>
            <a:r>
              <a:rPr lang="el-GR" sz="1000" b="1" dirty="0"/>
              <a:t>two rRNA genes</a:t>
            </a:r>
            <a:r>
              <a:rPr lang="el-GR" sz="1000" dirty="0"/>
              <a:t>, a </a:t>
            </a:r>
            <a:r>
              <a:rPr lang="el-GR" sz="1000" b="1" dirty="0"/>
              <a:t>replication control region</a:t>
            </a:r>
            <a:r>
              <a:rPr lang="el-GR" sz="1000" dirty="0"/>
              <a:t>, and </a:t>
            </a:r>
            <a:r>
              <a:rPr lang="el-GR" sz="1000" b="1" dirty="0"/>
              <a:t>22 tRNA genes</a:t>
            </a:r>
            <a:r>
              <a:rPr lang="el-GR" sz="1000" dirty="0"/>
              <a:t>. </a:t>
            </a:r>
            <a:endParaRPr lang="en-US" sz="1000" dirty="0"/>
          </a:p>
          <a:p>
            <a:r>
              <a:rPr lang="el-GR" sz="1000" dirty="0"/>
              <a:t>The order of these is broadly conserved across vertebrates. There are no introns: splicing out of </a:t>
            </a:r>
            <a:r>
              <a:rPr lang="el-GR" sz="1000" b="1" dirty="0"/>
              <a:t>tRNAs</a:t>
            </a:r>
            <a:r>
              <a:rPr lang="el-GR" sz="1000" dirty="0"/>
              <a:t> produces </a:t>
            </a:r>
            <a:r>
              <a:rPr lang="el-GR" sz="1000" b="1" dirty="0"/>
              <a:t>mRNA</a:t>
            </a:r>
            <a:r>
              <a:rPr lang="el-GR" sz="1000" dirty="0"/>
              <a:t> templates. </a:t>
            </a:r>
            <a:endParaRPr lang="en-US" sz="1000" dirty="0"/>
          </a:p>
          <a:p>
            <a:r>
              <a:rPr lang="el-GR" sz="1000" dirty="0"/>
              <a:t>The </a:t>
            </a:r>
            <a:r>
              <a:rPr lang="el-GR" sz="1000" b="1" dirty="0"/>
              <a:t>mtDNA</a:t>
            </a:r>
            <a:r>
              <a:rPr lang="el-GR" sz="1000" dirty="0"/>
              <a:t> genome is self-replicating with the aid of </a:t>
            </a:r>
            <a:r>
              <a:rPr lang="el-GR" sz="1000" b="1" dirty="0"/>
              <a:t>nucDNA</a:t>
            </a:r>
            <a:r>
              <a:rPr lang="el-GR" sz="1000" dirty="0"/>
              <a:t>-encoded polymerases. </a:t>
            </a:r>
            <a:endParaRPr lang="en-US" sz="1000" dirty="0"/>
          </a:p>
          <a:p>
            <a:r>
              <a:rPr lang="el-GR" sz="1000" dirty="0"/>
              <a:t>The genome is locted is the extranuclear </a:t>
            </a:r>
            <a:r>
              <a:rPr lang="el-GR" sz="1000" b="1" dirty="0"/>
              <a:t>mitochondria</a:t>
            </a:r>
            <a:r>
              <a:rPr lang="el-GR" sz="1000" dirty="0"/>
              <a:t>, the "</a:t>
            </a:r>
            <a:r>
              <a:rPr lang="el-GR" sz="1000" i="1" dirty="0"/>
              <a:t>powerhouses of the cell</a:t>
            </a:r>
            <a:r>
              <a:rPr lang="el-GR" sz="1000" dirty="0"/>
              <a:t>," where it contributes to cell respiratory systems</a:t>
            </a:r>
            <a:endParaRPr lang="en-US" sz="1000" dirty="0"/>
          </a:p>
          <a:p>
            <a:r>
              <a:rPr lang="el-GR" sz="1000" dirty="0"/>
              <a:t> in the </a:t>
            </a:r>
            <a:r>
              <a:rPr lang="el-GR" sz="1000" b="1" dirty="0"/>
              <a:t>Cytochrome Oxidase</a:t>
            </a:r>
            <a:r>
              <a:rPr lang="el-GR" sz="1000" dirty="0"/>
              <a:t>, </a:t>
            </a:r>
            <a:r>
              <a:rPr lang="el-GR" sz="1000" b="1" dirty="0"/>
              <a:t>ATP synthase</a:t>
            </a:r>
            <a:r>
              <a:rPr lang="el-GR" sz="1000" dirty="0"/>
              <a:t>, and </a:t>
            </a:r>
            <a:r>
              <a:rPr lang="el-GR" sz="1000" b="1" dirty="0"/>
              <a:t>NADH</a:t>
            </a:r>
            <a:r>
              <a:rPr lang="el-GR" sz="1000" dirty="0"/>
              <a:t> systems. The vertebrate </a:t>
            </a:r>
            <a:r>
              <a:rPr lang="el-GR" sz="1000" b="1" dirty="0">
                <a:hlinkClick r:id="rId3"/>
              </a:rPr>
              <a:t>mtDNA</a:t>
            </a:r>
            <a:r>
              <a:rPr lang="el-GR" sz="1000" dirty="0">
                <a:hlinkClick r:id="rId3"/>
              </a:rPr>
              <a:t> genetic code</a:t>
            </a:r>
            <a:r>
              <a:rPr lang="el-GR" sz="1000" dirty="0"/>
              <a:t> differs from the "Universal" code is several respects. </a:t>
            </a:r>
            <a:br>
              <a:rPr lang="el-GR" sz="1000" dirty="0"/>
            </a:br>
            <a:r>
              <a:rPr lang="el-GR" sz="1000" dirty="0"/>
              <a:t/>
            </a:r>
            <a:br>
              <a:rPr lang="el-GR" sz="1000" dirty="0"/>
            </a:br>
            <a:r>
              <a:rPr lang="el-GR" sz="1000" dirty="0"/>
              <a:t> Unlike the </a:t>
            </a:r>
            <a:r>
              <a:rPr lang="el-GR" sz="1000" b="1" dirty="0"/>
              <a:t>nucDNA </a:t>
            </a:r>
            <a:r>
              <a:rPr lang="el-GR" sz="1000" dirty="0"/>
              <a:t>genome, the </a:t>
            </a:r>
            <a:r>
              <a:rPr lang="el-GR" sz="1000" b="1" dirty="0"/>
              <a:t>mtDNA </a:t>
            </a:r>
            <a:r>
              <a:rPr lang="el-GR" sz="1000" dirty="0"/>
              <a:t>genome is inherited solely through the cytoplasm of the maternal egg,</a:t>
            </a:r>
            <a:endParaRPr lang="en-US" sz="1000" dirty="0"/>
          </a:p>
          <a:p>
            <a:r>
              <a:rPr lang="el-GR" sz="1000" dirty="0"/>
              <a:t> and does not undergo genetic recombination. It has therefore been widely used in evolutionary and population biology </a:t>
            </a:r>
            <a:endParaRPr lang="en-US" sz="1000" dirty="0"/>
          </a:p>
          <a:p>
            <a:r>
              <a:rPr lang="el-GR" sz="1000" dirty="0"/>
              <a:t>to trace maternal lineages within and between species.</a:t>
            </a:r>
            <a:endParaRPr lang="el-GR" sz="140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2772" name="Object 4"/>
          <p:cNvGraphicFramePr>
            <a:graphicFrameLocks noChangeAspect="1"/>
          </p:cNvGraphicFramePr>
          <p:nvPr/>
        </p:nvGraphicFramePr>
        <p:xfrm>
          <a:off x="2124075" y="1881187"/>
          <a:ext cx="2641600" cy="2159000"/>
        </p:xfrm>
        <a:graphic>
          <a:graphicData uri="http://schemas.openxmlformats.org/presentationml/2006/ole">
            <p:oleObj spid="_x0000_s434178" name="Image" r:id="rId3" imgW="2641270" imgH="2158730" progId="">
              <p:embed/>
            </p:oleObj>
          </a:graphicData>
        </a:graphic>
      </p:graphicFrame>
      <p:sp>
        <p:nvSpPr>
          <p:cNvPr id="32773" name="Text Box 5"/>
          <p:cNvSpPr txBox="1">
            <a:spLocks noChangeArrowheads="1"/>
          </p:cNvSpPr>
          <p:nvPr/>
        </p:nvSpPr>
        <p:spPr bwMode="auto">
          <a:xfrm>
            <a:off x="3276600" y="605135"/>
            <a:ext cx="2527104" cy="461665"/>
          </a:xfrm>
          <a:prstGeom prst="rect">
            <a:avLst/>
          </a:prstGeom>
          <a:noFill/>
          <a:ln w="9525">
            <a:noFill/>
            <a:miter lim="800000"/>
            <a:headEnd/>
            <a:tailEnd/>
          </a:ln>
          <a:effectLst/>
        </p:spPr>
        <p:txBody>
          <a:bodyPr wrap="none">
            <a:spAutoFit/>
          </a:bodyPr>
          <a:lstStyle/>
          <a:p>
            <a:r>
              <a:rPr lang="en-GB" sz="2400" dirty="0" smtClean="0"/>
              <a:t>CHLOROPLAST</a:t>
            </a:r>
            <a:endParaRPr lang="el-GR" sz="2400" dirty="0"/>
          </a:p>
        </p:txBody>
      </p:sp>
      <p:sp>
        <p:nvSpPr>
          <p:cNvPr id="32774" name="Text Box 6"/>
          <p:cNvSpPr txBox="1">
            <a:spLocks noChangeArrowheads="1"/>
          </p:cNvSpPr>
          <p:nvPr/>
        </p:nvSpPr>
        <p:spPr bwMode="auto">
          <a:xfrm>
            <a:off x="971550" y="4184650"/>
            <a:ext cx="1735571" cy="338554"/>
          </a:xfrm>
          <a:prstGeom prst="rect">
            <a:avLst/>
          </a:prstGeom>
          <a:noFill/>
          <a:ln w="9525">
            <a:noFill/>
            <a:miter lim="800000"/>
            <a:headEnd/>
            <a:tailEnd/>
          </a:ln>
          <a:effectLst/>
        </p:spPr>
        <p:txBody>
          <a:bodyPr wrap="none">
            <a:spAutoFit/>
          </a:bodyPr>
          <a:lstStyle/>
          <a:p>
            <a:r>
              <a:rPr lang="en-GB" sz="1600" b="0" dirty="0" smtClean="0"/>
              <a:t>Outer membrane</a:t>
            </a:r>
            <a:endParaRPr lang="el-GR" sz="1600" b="0" dirty="0"/>
          </a:p>
        </p:txBody>
      </p:sp>
      <p:sp>
        <p:nvSpPr>
          <p:cNvPr id="32775" name="Text Box 7"/>
          <p:cNvSpPr txBox="1">
            <a:spLocks noChangeArrowheads="1"/>
          </p:cNvSpPr>
          <p:nvPr/>
        </p:nvSpPr>
        <p:spPr bwMode="auto">
          <a:xfrm>
            <a:off x="1331913" y="1447800"/>
            <a:ext cx="1690086" cy="338554"/>
          </a:xfrm>
          <a:prstGeom prst="rect">
            <a:avLst/>
          </a:prstGeom>
          <a:noFill/>
          <a:ln w="9525">
            <a:noFill/>
            <a:miter lim="800000"/>
            <a:headEnd/>
            <a:tailEnd/>
          </a:ln>
          <a:effectLst/>
        </p:spPr>
        <p:txBody>
          <a:bodyPr wrap="none">
            <a:spAutoFit/>
          </a:bodyPr>
          <a:lstStyle/>
          <a:p>
            <a:r>
              <a:rPr lang="en-GB" sz="1600" b="0" dirty="0" smtClean="0"/>
              <a:t>Inner membrane</a:t>
            </a:r>
            <a:endParaRPr lang="el-GR" sz="1600" b="0" dirty="0"/>
          </a:p>
        </p:txBody>
      </p:sp>
      <p:sp>
        <p:nvSpPr>
          <p:cNvPr id="32776" name="Text Box 8"/>
          <p:cNvSpPr txBox="1">
            <a:spLocks noChangeArrowheads="1"/>
          </p:cNvSpPr>
          <p:nvPr/>
        </p:nvSpPr>
        <p:spPr bwMode="auto">
          <a:xfrm>
            <a:off x="1042988" y="2239962"/>
            <a:ext cx="806450" cy="336550"/>
          </a:xfrm>
          <a:prstGeom prst="rect">
            <a:avLst/>
          </a:prstGeom>
          <a:noFill/>
          <a:ln w="9525">
            <a:noFill/>
            <a:miter lim="800000"/>
            <a:headEnd/>
            <a:tailEnd/>
          </a:ln>
          <a:effectLst/>
        </p:spPr>
        <p:txBody>
          <a:bodyPr wrap="none">
            <a:spAutoFit/>
          </a:bodyPr>
          <a:lstStyle/>
          <a:p>
            <a:r>
              <a:rPr lang="en-US" sz="1600" b="0"/>
              <a:t>stroma</a:t>
            </a:r>
            <a:endParaRPr lang="el-GR" sz="1600" b="0"/>
          </a:p>
        </p:txBody>
      </p:sp>
      <p:sp>
        <p:nvSpPr>
          <p:cNvPr id="32777" name="Text Box 9"/>
          <p:cNvSpPr txBox="1">
            <a:spLocks noChangeArrowheads="1"/>
          </p:cNvSpPr>
          <p:nvPr/>
        </p:nvSpPr>
        <p:spPr bwMode="auto">
          <a:xfrm>
            <a:off x="967624" y="2871787"/>
            <a:ext cx="937376" cy="338554"/>
          </a:xfrm>
          <a:prstGeom prst="rect">
            <a:avLst/>
          </a:prstGeom>
          <a:noFill/>
          <a:ln w="9525">
            <a:noFill/>
            <a:miter lim="800000"/>
            <a:headEnd/>
            <a:tailEnd/>
          </a:ln>
          <a:effectLst/>
        </p:spPr>
        <p:txBody>
          <a:bodyPr wrap="none">
            <a:spAutoFit/>
          </a:bodyPr>
          <a:lstStyle/>
          <a:p>
            <a:r>
              <a:rPr lang="el-GR" sz="1600" b="0" dirty="0" smtClean="0"/>
              <a:t> </a:t>
            </a:r>
            <a:r>
              <a:rPr lang="en-US" sz="1600" b="0" dirty="0" err="1" smtClean="0"/>
              <a:t>granum</a:t>
            </a:r>
            <a:endParaRPr lang="el-GR" sz="1600" b="0" dirty="0"/>
          </a:p>
        </p:txBody>
      </p:sp>
      <p:sp>
        <p:nvSpPr>
          <p:cNvPr id="32778" name="Line 10"/>
          <p:cNvSpPr>
            <a:spLocks noChangeShapeType="1"/>
          </p:cNvSpPr>
          <p:nvPr/>
        </p:nvSpPr>
        <p:spPr bwMode="auto">
          <a:xfrm flipV="1">
            <a:off x="1908175" y="3392487"/>
            <a:ext cx="576263" cy="792163"/>
          </a:xfrm>
          <a:prstGeom prst="line">
            <a:avLst/>
          </a:prstGeom>
          <a:noFill/>
          <a:ln w="9525">
            <a:solidFill>
              <a:srgbClr val="FF0000"/>
            </a:solidFill>
            <a:round/>
            <a:headEnd/>
            <a:tailEnd/>
          </a:ln>
          <a:effectLst/>
        </p:spPr>
        <p:txBody>
          <a:bodyPr/>
          <a:lstStyle/>
          <a:p>
            <a:endParaRPr lang="en-US"/>
          </a:p>
        </p:txBody>
      </p:sp>
      <p:sp>
        <p:nvSpPr>
          <p:cNvPr id="32779" name="Line 11"/>
          <p:cNvSpPr>
            <a:spLocks noChangeShapeType="1"/>
          </p:cNvSpPr>
          <p:nvPr/>
        </p:nvSpPr>
        <p:spPr bwMode="auto">
          <a:xfrm>
            <a:off x="1835150" y="1808162"/>
            <a:ext cx="792163" cy="720725"/>
          </a:xfrm>
          <a:prstGeom prst="line">
            <a:avLst/>
          </a:prstGeom>
          <a:noFill/>
          <a:ln w="9525">
            <a:solidFill>
              <a:srgbClr val="FF0000"/>
            </a:solidFill>
            <a:round/>
            <a:headEnd/>
            <a:tailEnd/>
          </a:ln>
          <a:effectLst/>
        </p:spPr>
        <p:txBody>
          <a:bodyPr/>
          <a:lstStyle/>
          <a:p>
            <a:endParaRPr lang="en-US"/>
          </a:p>
        </p:txBody>
      </p:sp>
      <p:sp>
        <p:nvSpPr>
          <p:cNvPr id="32780" name="Line 12"/>
          <p:cNvSpPr>
            <a:spLocks noChangeShapeType="1"/>
          </p:cNvSpPr>
          <p:nvPr/>
        </p:nvSpPr>
        <p:spPr bwMode="auto">
          <a:xfrm>
            <a:off x="1763713" y="2455862"/>
            <a:ext cx="792162" cy="433388"/>
          </a:xfrm>
          <a:prstGeom prst="line">
            <a:avLst/>
          </a:prstGeom>
          <a:noFill/>
          <a:ln w="9525">
            <a:solidFill>
              <a:srgbClr val="FF0000"/>
            </a:solidFill>
            <a:round/>
            <a:headEnd/>
            <a:tailEnd/>
          </a:ln>
          <a:effectLst/>
        </p:spPr>
        <p:txBody>
          <a:bodyPr/>
          <a:lstStyle/>
          <a:p>
            <a:endParaRPr lang="en-US"/>
          </a:p>
        </p:txBody>
      </p:sp>
      <p:sp>
        <p:nvSpPr>
          <p:cNvPr id="32781" name="Line 13"/>
          <p:cNvSpPr>
            <a:spLocks noChangeShapeType="1"/>
          </p:cNvSpPr>
          <p:nvPr/>
        </p:nvSpPr>
        <p:spPr bwMode="auto">
          <a:xfrm>
            <a:off x="1835150" y="3105150"/>
            <a:ext cx="865188" cy="0"/>
          </a:xfrm>
          <a:prstGeom prst="line">
            <a:avLst/>
          </a:prstGeom>
          <a:noFill/>
          <a:ln w="9525">
            <a:solidFill>
              <a:srgbClr val="FF0000"/>
            </a:solidFill>
            <a:round/>
            <a:headEnd/>
            <a:tailEnd/>
          </a:ln>
          <a:effectLst/>
        </p:spPr>
        <p:txBody>
          <a:bodyPr/>
          <a:lstStyle/>
          <a:p>
            <a:endParaRPr lang="en-US"/>
          </a:p>
        </p:txBody>
      </p:sp>
      <p:sp>
        <p:nvSpPr>
          <p:cNvPr id="32782" name="Text Box 14"/>
          <p:cNvSpPr txBox="1">
            <a:spLocks noChangeArrowheads="1"/>
          </p:cNvSpPr>
          <p:nvPr/>
        </p:nvSpPr>
        <p:spPr bwMode="auto">
          <a:xfrm>
            <a:off x="5148263" y="1652587"/>
            <a:ext cx="3671887" cy="2977739"/>
          </a:xfrm>
          <a:prstGeom prst="rect">
            <a:avLst/>
          </a:prstGeom>
          <a:noFill/>
          <a:ln w="9525">
            <a:noFill/>
            <a:miter lim="800000"/>
            <a:headEnd/>
            <a:tailEnd/>
          </a:ln>
          <a:effectLst/>
        </p:spPr>
        <p:txBody>
          <a:bodyPr>
            <a:spAutoFit/>
          </a:bodyPr>
          <a:lstStyle/>
          <a:p>
            <a:pPr>
              <a:lnSpc>
                <a:spcPct val="150000"/>
              </a:lnSpc>
            </a:pPr>
            <a:r>
              <a:rPr lang="el-GR" sz="1800" b="0" dirty="0" smtClean="0"/>
              <a:t>-</a:t>
            </a:r>
            <a:r>
              <a:rPr lang="en-US" sz="1800" b="0" dirty="0" smtClean="0"/>
              <a:t>are found in plants</a:t>
            </a:r>
            <a:endParaRPr lang="el-GR" sz="1800" b="0" dirty="0" smtClean="0"/>
          </a:p>
          <a:p>
            <a:pPr>
              <a:lnSpc>
                <a:spcPct val="150000"/>
              </a:lnSpc>
            </a:pPr>
            <a:r>
              <a:rPr lang="en-US" sz="1800" b="0" dirty="0" smtClean="0"/>
              <a:t>-contain chlorophyll</a:t>
            </a:r>
            <a:endParaRPr lang="el-GR" sz="1800" b="0" dirty="0" smtClean="0"/>
          </a:p>
          <a:p>
            <a:pPr>
              <a:lnSpc>
                <a:spcPct val="150000"/>
              </a:lnSpc>
            </a:pPr>
            <a:r>
              <a:rPr lang="el-GR" sz="1800" b="0" dirty="0" smtClean="0"/>
              <a:t>-</a:t>
            </a:r>
            <a:r>
              <a:rPr lang="en-US" sz="1800" b="0" dirty="0" smtClean="0"/>
              <a:t>contact</a:t>
            </a:r>
            <a:r>
              <a:rPr lang="en-GB" sz="1800" b="0" dirty="0" smtClean="0"/>
              <a:t> </a:t>
            </a:r>
            <a:r>
              <a:rPr lang="en-US" sz="1800" b="0" dirty="0" smtClean="0"/>
              <a:t>photosynthesis (converting light to energy useful for the cell)</a:t>
            </a:r>
          </a:p>
          <a:p>
            <a:pPr>
              <a:lnSpc>
                <a:spcPct val="150000"/>
              </a:lnSpc>
            </a:pPr>
            <a:r>
              <a:rPr lang="el-GR" sz="1800" b="0" dirty="0" smtClean="0"/>
              <a:t>-</a:t>
            </a:r>
            <a:r>
              <a:rPr lang="en-GB" sz="1800" b="0" dirty="0" smtClean="0"/>
              <a:t>they </a:t>
            </a:r>
            <a:r>
              <a:rPr lang="en-US" sz="1800" b="0" dirty="0" smtClean="0"/>
              <a:t>have DNA (</a:t>
            </a:r>
            <a:r>
              <a:rPr lang="en-US" sz="1800" b="0" dirty="0" err="1" smtClean="0"/>
              <a:t>cpDNA</a:t>
            </a:r>
            <a:r>
              <a:rPr lang="en-US" sz="1800" b="0" dirty="0" smtClean="0"/>
              <a:t>)</a:t>
            </a:r>
            <a:endParaRPr lang="el-GR" sz="1800" b="0" dirty="0" smtClean="0"/>
          </a:p>
          <a:p>
            <a:pPr>
              <a:lnSpc>
                <a:spcPct val="150000"/>
              </a:lnSpc>
            </a:pPr>
            <a:endParaRPr lang="el-GR" sz="1800" b="0" dirty="0"/>
          </a:p>
        </p:txBody>
      </p:sp>
      <p:sp>
        <p:nvSpPr>
          <p:cNvPr id="32783" name="Rectangle 15"/>
          <p:cNvSpPr>
            <a:spLocks noChangeArrowheads="1"/>
          </p:cNvSpPr>
          <p:nvPr/>
        </p:nvSpPr>
        <p:spPr bwMode="auto">
          <a:xfrm>
            <a:off x="1055688" y="5092700"/>
            <a:ext cx="6616700" cy="915987"/>
          </a:xfrm>
          <a:prstGeom prst="rect">
            <a:avLst/>
          </a:prstGeom>
          <a:noFill/>
          <a:ln w="9525">
            <a:noFill/>
            <a:miter lim="800000"/>
            <a:headEnd/>
            <a:tailEnd/>
          </a:ln>
          <a:effectLst/>
        </p:spPr>
        <p:txBody>
          <a:bodyPr wrap="none" anchor="ctr">
            <a:spAutoFit/>
          </a:bodyPr>
          <a:lstStyle/>
          <a:p>
            <a:r>
              <a:rPr lang="el-GR" sz="1800" b="0"/>
              <a:t>			chlorophyll  </a:t>
            </a:r>
          </a:p>
          <a:p>
            <a:r>
              <a:rPr lang="el-GR" sz="1800" b="0"/>
              <a:t>Carbon Dioxide + Water     ---------------&gt;       Glucose + Oxygen </a:t>
            </a:r>
            <a:br>
              <a:rPr lang="el-GR" sz="1800" b="0"/>
            </a:br>
            <a:r>
              <a:rPr lang="el-GR" sz="1800" b="0"/>
              <a:t>                                          radiant energy      (food) </a:t>
            </a:r>
          </a:p>
        </p:txBody>
      </p:sp>
      <p:sp>
        <p:nvSpPr>
          <p:cNvPr id="32784" name="Rectangle 16"/>
          <p:cNvSpPr>
            <a:spLocks noChangeArrowheads="1"/>
          </p:cNvSpPr>
          <p:nvPr/>
        </p:nvSpPr>
        <p:spPr bwMode="auto">
          <a:xfrm>
            <a:off x="898525" y="4976812"/>
            <a:ext cx="6913563" cy="1081088"/>
          </a:xfrm>
          <a:prstGeom prst="rect">
            <a:avLst/>
          </a:prstGeom>
          <a:noFill/>
          <a:ln w="9525">
            <a:solidFill>
              <a:schemeClr val="tx1"/>
            </a:solidFill>
            <a:miter lim="800000"/>
            <a:headEnd/>
            <a:tailEnd/>
          </a:ln>
          <a:effectLst/>
        </p:spPr>
        <p:txBody>
          <a:bodyPr wrap="none" anchor="ctr"/>
          <a:lstStyle/>
          <a:p>
            <a:endParaRPr lang="en-US"/>
          </a:p>
        </p:txBody>
      </p:sp>
      <p:sp>
        <p:nvSpPr>
          <p:cNvPr id="15" name="TextBox 1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6" name="Straight Connector 1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851275" y="631825"/>
            <a:ext cx="5111750" cy="5730875"/>
          </a:xfrm>
          <a:prstGeom prst="rect">
            <a:avLst/>
          </a:prstGeom>
          <a:noFill/>
          <a:ln w="9525">
            <a:noFill/>
            <a:miter lim="800000"/>
            <a:headEnd/>
            <a:tailEnd/>
          </a:ln>
          <a:effectLst/>
        </p:spPr>
        <p:txBody>
          <a:bodyPr anchor="ctr">
            <a:spAutoFit/>
          </a:bodyPr>
          <a:lstStyle/>
          <a:p>
            <a:pPr eaLnBrk="0" hangingPunct="0"/>
            <a:r>
              <a:rPr lang="el-GR" sz="1000" dirty="0"/>
              <a:t>The genome of the chloroplasts found in </a:t>
            </a:r>
            <a:r>
              <a:rPr lang="el-GR" sz="1000" b="1" dirty="0"/>
              <a:t>Marchantia polymorpha</a:t>
            </a:r>
            <a:r>
              <a:rPr lang="el-GR" sz="1000" dirty="0"/>
              <a:t> (a liverwort, one of the </a:t>
            </a:r>
            <a:r>
              <a:rPr lang="el-GR" sz="1000" dirty="0">
                <a:hlinkClick r:id="rId2"/>
              </a:rPr>
              <a:t>Bryophyta</a:t>
            </a:r>
            <a:r>
              <a:rPr lang="el-GR" sz="1000" dirty="0"/>
              <a:t>) contains 121,024 base pairs in a closed circle. </a:t>
            </a:r>
            <a:endParaRPr lang="en-US" sz="1000" dirty="0"/>
          </a:p>
          <a:p>
            <a:pPr eaLnBrk="0" hangingPunct="0"/>
            <a:r>
              <a:rPr lang="el-GR" sz="1000" dirty="0"/>
              <a:t>These make up some 128 genes which include:                                                                        </a:t>
            </a:r>
          </a:p>
          <a:p>
            <a:pPr eaLnBrk="0" hangingPunct="0">
              <a:buFontTx/>
              <a:buChar char="•"/>
            </a:pPr>
            <a:r>
              <a:rPr lang="el-GR" sz="1000" dirty="0"/>
              <a:t>duplicate genes encoding each of the four subunits (23S, 16S, 4.5S, and 5S) of the </a:t>
            </a:r>
            <a:r>
              <a:rPr lang="el-GR" sz="1000" b="1" dirty="0">
                <a:hlinkClick r:id="rId3"/>
              </a:rPr>
              <a:t>ribosomal RNA</a:t>
            </a:r>
            <a:r>
              <a:rPr lang="el-GR" sz="1000" dirty="0"/>
              <a:t> (</a:t>
            </a:r>
            <a:r>
              <a:rPr lang="el-GR" sz="1000" b="1" dirty="0"/>
              <a:t>rRNA</a:t>
            </a:r>
            <a:r>
              <a:rPr lang="el-GR" sz="1000" dirty="0"/>
              <a:t>) used by the chloroplast </a:t>
            </a:r>
          </a:p>
          <a:p>
            <a:pPr eaLnBrk="0" hangingPunct="0">
              <a:buFontTx/>
              <a:buChar char="•"/>
            </a:pPr>
            <a:r>
              <a:rPr lang="el-GR" sz="1000" dirty="0"/>
              <a:t>37 genes encoding all the transfer RNA (tRNA) molecules used for </a:t>
            </a:r>
            <a:r>
              <a:rPr lang="el-GR" sz="1000" dirty="0">
                <a:hlinkClick r:id="rId4"/>
              </a:rPr>
              <a:t>translation</a:t>
            </a:r>
            <a:r>
              <a:rPr lang="el-GR" sz="1000" dirty="0"/>
              <a:t> within the chloroplast.</a:t>
            </a:r>
            <a:endParaRPr lang="en-US" sz="1000" dirty="0"/>
          </a:p>
          <a:p>
            <a:pPr eaLnBrk="0" hangingPunct="0">
              <a:buFontTx/>
              <a:buChar char="•"/>
            </a:pPr>
            <a:r>
              <a:rPr lang="el-GR" sz="1000" dirty="0"/>
              <a:t> Some of these are represented in the figure by black bars (a few of which are labeled). </a:t>
            </a:r>
          </a:p>
          <a:p>
            <a:pPr eaLnBrk="0" hangingPunct="0">
              <a:buFontTx/>
              <a:buChar char="•"/>
            </a:pPr>
            <a:r>
              <a:rPr lang="el-GR" sz="1000" dirty="0"/>
              <a:t>4 genes encoding some of the subunits of the RNA polymerase used for </a:t>
            </a:r>
            <a:r>
              <a:rPr lang="el-GR" sz="1000" dirty="0">
                <a:hlinkClick r:id="rId5"/>
              </a:rPr>
              <a:t>transcription</a:t>
            </a:r>
            <a:r>
              <a:rPr lang="el-GR" sz="1000" dirty="0"/>
              <a:t> within the chloroplast (3 of them shown in blue) </a:t>
            </a:r>
          </a:p>
          <a:p>
            <a:pPr eaLnBrk="0" hangingPunct="0">
              <a:buFontTx/>
              <a:buChar char="•"/>
            </a:pPr>
            <a:r>
              <a:rPr lang="el-GR" sz="1000" dirty="0"/>
              <a:t>a gene encoding the large subunit of the enzyme </a:t>
            </a:r>
            <a:r>
              <a:rPr lang="el-GR" sz="1000" b="1" dirty="0">
                <a:hlinkClick r:id="rId6"/>
              </a:rPr>
              <a:t>RUBISCO</a:t>
            </a:r>
            <a:r>
              <a:rPr lang="el-GR" sz="1000" dirty="0"/>
              <a:t> (ribulose bisphosphate carboxylase oxygenase) </a:t>
            </a:r>
          </a:p>
          <a:p>
            <a:pPr eaLnBrk="0" hangingPunct="0">
              <a:buFontTx/>
              <a:buChar char="•"/>
            </a:pPr>
            <a:r>
              <a:rPr lang="el-GR" sz="1000" dirty="0"/>
              <a:t>9 genes for components of </a:t>
            </a:r>
            <a:r>
              <a:rPr lang="el-GR" sz="1000" dirty="0">
                <a:hlinkClick r:id="rId7"/>
              </a:rPr>
              <a:t>photosystems I and II</a:t>
            </a:r>
            <a:r>
              <a:rPr lang="el-GR" sz="1000" dirty="0"/>
              <a:t> </a:t>
            </a:r>
          </a:p>
          <a:p>
            <a:pPr eaLnBrk="0" hangingPunct="0">
              <a:buFontTx/>
              <a:buChar char="•"/>
            </a:pPr>
            <a:r>
              <a:rPr lang="el-GR" sz="1000" dirty="0"/>
              <a:t>6 genes encoding parts of the chloroplast </a:t>
            </a:r>
            <a:r>
              <a:rPr lang="el-GR" sz="1000" dirty="0">
                <a:hlinkClick r:id="rId8"/>
              </a:rPr>
              <a:t>ATP synthase</a:t>
            </a:r>
            <a:r>
              <a:rPr lang="el-GR" sz="1000" dirty="0"/>
              <a:t> </a:t>
            </a:r>
          </a:p>
          <a:p>
            <a:pPr eaLnBrk="0" hangingPunct="0">
              <a:buFontTx/>
              <a:buChar char="•"/>
            </a:pPr>
            <a:r>
              <a:rPr lang="el-GR" sz="1000" dirty="0"/>
              <a:t>genes for 19 of the ~60 proteins used to construct the chloroplast ribosome </a:t>
            </a:r>
          </a:p>
          <a:p>
            <a:pPr eaLnBrk="0" hangingPunct="0"/>
            <a:r>
              <a:rPr lang="el-GR" sz="1000" dirty="0"/>
              <a:t>All these gene products are used within the chloroplast, but all the chloroplast structures also depend on proteins </a:t>
            </a:r>
          </a:p>
          <a:p>
            <a:pPr eaLnBrk="0" hangingPunct="0">
              <a:buFontTx/>
              <a:buChar char="•"/>
            </a:pPr>
            <a:r>
              <a:rPr lang="el-GR" sz="1000" dirty="0"/>
              <a:t>encoded by nuclear genes </a:t>
            </a:r>
          </a:p>
          <a:p>
            <a:pPr eaLnBrk="0" hangingPunct="0">
              <a:buFontTx/>
              <a:buChar char="•"/>
            </a:pPr>
            <a:r>
              <a:rPr lang="el-GR" sz="1000" dirty="0"/>
              <a:t>translated in the cytosol, and </a:t>
            </a:r>
          </a:p>
          <a:p>
            <a:pPr eaLnBrk="0" hangingPunct="0">
              <a:buFontTx/>
              <a:buChar char="•"/>
            </a:pPr>
            <a:r>
              <a:rPr lang="el-GR" sz="1000" dirty="0"/>
              <a:t>imported into the chloroplast. </a:t>
            </a:r>
          </a:p>
          <a:p>
            <a:pPr eaLnBrk="0" hangingPunct="0"/>
            <a:r>
              <a:rPr lang="el-GR" sz="1000" b="1" dirty="0"/>
              <a:t>RUBISCO</a:t>
            </a:r>
            <a:r>
              <a:rPr lang="el-GR" sz="1000" dirty="0"/>
              <a:t>, for example, the enzyme that adds CO</a:t>
            </a:r>
            <a:r>
              <a:rPr lang="el-GR" sz="1000" baseline="-30000" dirty="0"/>
              <a:t>2</a:t>
            </a:r>
            <a:r>
              <a:rPr lang="el-GR" sz="1000" dirty="0"/>
              <a:t> to ribulose bisphosphate to start the </a:t>
            </a:r>
            <a:r>
              <a:rPr lang="el-GR" sz="1000" dirty="0">
                <a:hlinkClick r:id="rId6"/>
              </a:rPr>
              <a:t>Calvin cycle</a:t>
            </a:r>
            <a:r>
              <a:rPr lang="el-GR" sz="1000" dirty="0"/>
              <a:t>, consists of multiple copies of two subunits: </a:t>
            </a:r>
          </a:p>
          <a:p>
            <a:pPr eaLnBrk="0" hangingPunct="0">
              <a:buFontTx/>
              <a:buChar char="•"/>
            </a:pPr>
            <a:r>
              <a:rPr lang="el-GR" sz="1000" dirty="0"/>
              <a:t>a large one encoded in the chloroplast genome and synthesized within the chloroplast, and </a:t>
            </a:r>
          </a:p>
          <a:p>
            <a:pPr eaLnBrk="0" hangingPunct="0">
              <a:buFontTx/>
              <a:buChar char="•"/>
            </a:pPr>
            <a:r>
              <a:rPr lang="el-GR" sz="1000" dirty="0"/>
              <a:t>a small subunit encoded in the nuclear genome and synthesized by ribosomes in the cytosol. The small subunit must then be imported into the chloroplast.</a:t>
            </a:r>
          </a:p>
          <a:p>
            <a:pPr eaLnBrk="0" hangingPunct="0"/>
            <a:r>
              <a:rPr lang="el-GR" sz="1000" dirty="0"/>
              <a:t>The arrangement of genes shown in the figure is found not only in the Bryophytes (mosses and liverworts) but also in the lycopsids (e.g., </a:t>
            </a:r>
            <a:r>
              <a:rPr lang="el-GR" sz="1000" b="1" dirty="0"/>
              <a:t>Lycopodium</a:t>
            </a:r>
            <a:r>
              <a:rPr lang="el-GR" sz="1000" dirty="0"/>
              <a:t> and </a:t>
            </a:r>
            <a:r>
              <a:rPr lang="el-GR" sz="1000" b="1" dirty="0"/>
              <a:t>Selaginella)</a:t>
            </a:r>
            <a:r>
              <a:rPr lang="el-GR" sz="1000" dirty="0"/>
              <a:t>.</a:t>
            </a:r>
            <a:endParaRPr lang="en-US" sz="1000" dirty="0"/>
          </a:p>
          <a:p>
            <a:pPr eaLnBrk="0" hangingPunct="0"/>
            <a:r>
              <a:rPr lang="el-GR" sz="1000" dirty="0"/>
              <a:t> In all other plants, however, the portion of DNA bracketed by the red arrows on the left is inverted. The same genes are present but in inverted order.</a:t>
            </a:r>
            <a:endParaRPr lang="en-US" sz="1000" dirty="0"/>
          </a:p>
          <a:p>
            <a:pPr eaLnBrk="0" hangingPunct="0"/>
            <a:r>
              <a:rPr lang="el-GR" sz="1000" dirty="0"/>
              <a:t> The figure is based on the work of Ohyama, K., et al., </a:t>
            </a:r>
            <a:r>
              <a:rPr lang="el-GR" sz="1000" b="1" dirty="0"/>
              <a:t>Nature</a:t>
            </a:r>
            <a:r>
              <a:rPr lang="el-GR" sz="1000" dirty="0"/>
              <a:t>, </a:t>
            </a:r>
            <a:r>
              <a:rPr lang="el-GR" sz="1000" b="1" dirty="0"/>
              <a:t>322</a:t>
            </a:r>
            <a:r>
              <a:rPr lang="el-GR" sz="1000" dirty="0"/>
              <a:t>:572, 7 Aug 1986; and Linda A. Raubeson and R. K. Jansen, </a:t>
            </a:r>
            <a:r>
              <a:rPr lang="el-GR" sz="1000" b="1" dirty="0"/>
              <a:t>Science</a:t>
            </a:r>
            <a:r>
              <a:rPr lang="el-GR" sz="1000" dirty="0"/>
              <a:t>, </a:t>
            </a:r>
            <a:r>
              <a:rPr lang="el-GR" sz="1000" b="1" dirty="0"/>
              <a:t>255</a:t>
            </a:r>
            <a:r>
              <a:rPr lang="el-GR" sz="1000" dirty="0"/>
              <a:t>:1697, 27 March 1992. </a:t>
            </a:r>
          </a:p>
          <a:p>
            <a:pPr eaLnBrk="0" hangingPunct="0"/>
            <a:r>
              <a:rPr lang="el-GR" sz="1000" dirty="0"/>
              <a:t>The evolution of eukaryotic chloroplasts by the </a:t>
            </a:r>
            <a:r>
              <a:rPr lang="el-GR" sz="1000" b="1" dirty="0"/>
              <a:t>endosymbiosis of cyanobacteria</a:t>
            </a:r>
            <a:r>
              <a:rPr lang="el-GR" sz="1000" dirty="0"/>
              <a:t> seems to have occurred on three different occasions producing as separate events: </a:t>
            </a:r>
          </a:p>
          <a:p>
            <a:pPr eaLnBrk="0" hangingPunct="0">
              <a:buFontTx/>
              <a:buChar char="•"/>
            </a:pPr>
            <a:r>
              <a:rPr lang="el-GR" sz="1000" dirty="0"/>
              <a:t>the </a:t>
            </a:r>
            <a:r>
              <a:rPr lang="el-GR" sz="1000" dirty="0">
                <a:hlinkClick r:id="rId9"/>
              </a:rPr>
              <a:t>green algae and plants</a:t>
            </a:r>
            <a:r>
              <a:rPr lang="el-GR" sz="1000" dirty="0"/>
              <a:t> as described above </a:t>
            </a:r>
          </a:p>
          <a:p>
            <a:pPr eaLnBrk="0" hangingPunct="0">
              <a:buFontTx/>
              <a:buChar char="•"/>
            </a:pPr>
            <a:r>
              <a:rPr lang="el-GR" sz="1000" dirty="0">
                <a:hlinkClick r:id="rId10"/>
              </a:rPr>
              <a:t>red algae</a:t>
            </a:r>
            <a:r>
              <a:rPr lang="el-GR" sz="1000" dirty="0"/>
              <a:t> </a:t>
            </a:r>
            <a:endParaRPr lang="en-US" sz="1000" dirty="0"/>
          </a:p>
          <a:p>
            <a:pPr eaLnBrk="0" hangingPunct="0">
              <a:buFontTx/>
              <a:buChar char="•"/>
            </a:pPr>
            <a:r>
              <a:rPr lang="el-GR" sz="1000" dirty="0"/>
              <a:t>glaucophytes; a small group of unicellular algae </a:t>
            </a:r>
          </a:p>
          <a:p>
            <a:pPr eaLnBrk="0" hangingPunct="0"/>
            <a:endParaRPr lang="el-GR" sz="1000" dirty="0"/>
          </a:p>
        </p:txBody>
      </p:sp>
      <p:pic>
        <p:nvPicPr>
          <p:cNvPr id="40963" name="Picture 3" descr="chlDNA"/>
          <p:cNvPicPr>
            <a:picLocks noChangeAspect="1" noChangeArrowheads="1"/>
          </p:cNvPicPr>
          <p:nvPr/>
        </p:nvPicPr>
        <p:blipFill>
          <a:blip r:embed="rId11" cstate="print"/>
          <a:srcRect/>
          <a:stretch>
            <a:fillRect/>
          </a:stretch>
        </p:blipFill>
        <p:spPr bwMode="auto">
          <a:xfrm>
            <a:off x="395288" y="1916113"/>
            <a:ext cx="3286125" cy="2066925"/>
          </a:xfrm>
          <a:prstGeom prst="rect">
            <a:avLst/>
          </a:prstGeom>
          <a:noFill/>
        </p:spPr>
      </p:pic>
      <p:sp>
        <p:nvSpPr>
          <p:cNvPr id="40964" name="Rectangle 4"/>
          <p:cNvSpPr>
            <a:spLocks noChangeArrowheads="1"/>
          </p:cNvSpPr>
          <p:nvPr/>
        </p:nvSpPr>
        <p:spPr bwMode="auto">
          <a:xfrm>
            <a:off x="152400" y="152400"/>
            <a:ext cx="3468688" cy="457200"/>
          </a:xfrm>
          <a:prstGeom prst="rect">
            <a:avLst/>
          </a:prstGeom>
          <a:noFill/>
          <a:ln w="9525">
            <a:noFill/>
            <a:miter lim="800000"/>
            <a:headEnd/>
            <a:tailEnd/>
          </a:ln>
          <a:effectLst/>
        </p:spPr>
        <p:txBody>
          <a:bodyPr wrap="none">
            <a:spAutoFit/>
          </a:bodyPr>
          <a:lstStyle/>
          <a:p>
            <a:r>
              <a:rPr lang="el-GR" sz="2400" b="1" dirty="0"/>
              <a:t>The Chloroplast Genome</a:t>
            </a: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2971800" y="228600"/>
            <a:ext cx="3228618" cy="461665"/>
          </a:xfrm>
          <a:prstGeom prst="rect">
            <a:avLst/>
          </a:prstGeom>
          <a:noFill/>
        </p:spPr>
        <p:txBody>
          <a:bodyPr wrap="none" rtlCol="0">
            <a:spAutoFit/>
          </a:bodyPr>
          <a:lstStyle/>
          <a:p>
            <a:r>
              <a:rPr lang="en-US" sz="2400" dirty="0" smtClean="0"/>
              <a:t>STRESS GRANULES</a:t>
            </a:r>
          </a:p>
        </p:txBody>
      </p:sp>
      <p:sp>
        <p:nvSpPr>
          <p:cNvPr id="3" name="Rectangle 2"/>
          <p:cNvSpPr/>
          <p:nvPr/>
        </p:nvSpPr>
        <p:spPr>
          <a:xfrm>
            <a:off x="762000" y="838200"/>
            <a:ext cx="7543800" cy="1107996"/>
          </a:xfrm>
          <a:prstGeom prst="rect">
            <a:avLst/>
          </a:prstGeom>
        </p:spPr>
        <p:txBody>
          <a:bodyPr wrap="square">
            <a:spAutoFit/>
          </a:bodyPr>
          <a:lstStyle/>
          <a:p>
            <a:r>
              <a:rPr lang="en-US" sz="1800" b="0" dirty="0" smtClean="0"/>
              <a:t>Stress granules (SG) are dense aggregations in the </a:t>
            </a:r>
            <a:r>
              <a:rPr lang="en-US" sz="1800" b="0" dirty="0" err="1" smtClean="0"/>
              <a:t>cytosol</a:t>
            </a:r>
            <a:r>
              <a:rPr lang="en-US" sz="1800" b="0" dirty="0" smtClean="0"/>
              <a:t> composed of proteins and </a:t>
            </a:r>
            <a:r>
              <a:rPr lang="en-US" sz="1800" b="0" dirty="0" err="1" smtClean="0"/>
              <a:t>RNAs</a:t>
            </a:r>
            <a:r>
              <a:rPr lang="en-US" sz="1800" b="0" dirty="0" smtClean="0"/>
              <a:t>.</a:t>
            </a:r>
          </a:p>
          <a:p>
            <a:endParaRPr lang="en-US" sz="1800" b="0" dirty="0" smtClean="0"/>
          </a:p>
          <a:p>
            <a:endParaRPr lang="en-US" sz="1800" b="0" baseline="30000" dirty="0" smtClean="0"/>
          </a:p>
        </p:txBody>
      </p:sp>
      <p:pic>
        <p:nvPicPr>
          <p:cNvPr id="6" name="Picture 5"/>
          <p:cNvPicPr>
            <a:picLocks noChangeAspect="1"/>
          </p:cNvPicPr>
          <p:nvPr/>
        </p:nvPicPr>
        <p:blipFill>
          <a:blip r:embed="rId2"/>
          <a:stretch>
            <a:fillRect/>
          </a:stretch>
        </p:blipFill>
        <p:spPr>
          <a:xfrm>
            <a:off x="5257800" y="1828800"/>
            <a:ext cx="2768600" cy="3258642"/>
          </a:xfrm>
          <a:prstGeom prst="rect">
            <a:avLst/>
          </a:prstGeom>
        </p:spPr>
      </p:pic>
      <p:sp>
        <p:nvSpPr>
          <p:cNvPr id="5" name="Rectangle 4"/>
          <p:cNvSpPr/>
          <p:nvPr/>
        </p:nvSpPr>
        <p:spPr>
          <a:xfrm>
            <a:off x="685800" y="1600200"/>
            <a:ext cx="4572000" cy="3393237"/>
          </a:xfrm>
          <a:prstGeom prst="rect">
            <a:avLst/>
          </a:prstGeom>
        </p:spPr>
        <p:txBody>
          <a:bodyPr>
            <a:spAutoFit/>
          </a:bodyPr>
          <a:lstStyle/>
          <a:p>
            <a:pPr>
              <a:lnSpc>
                <a:spcPct val="150000"/>
              </a:lnSpc>
              <a:buFontTx/>
              <a:buChar char="-"/>
            </a:pPr>
            <a:r>
              <a:rPr lang="en-US" sz="1800" b="0" dirty="0" smtClean="0"/>
              <a:t>100-200 nm in size (when biochemically purified)</a:t>
            </a:r>
          </a:p>
          <a:p>
            <a:pPr>
              <a:lnSpc>
                <a:spcPct val="150000"/>
              </a:lnSpc>
              <a:buFontTx/>
              <a:buChar char="-"/>
            </a:pPr>
            <a:r>
              <a:rPr lang="en-US" sz="1800" b="0" dirty="0" smtClean="0"/>
              <a:t> not surrounded by membrane</a:t>
            </a:r>
          </a:p>
          <a:p>
            <a:pPr>
              <a:lnSpc>
                <a:spcPct val="150000"/>
              </a:lnSpc>
              <a:buFontTx/>
              <a:buChar char="-"/>
            </a:pPr>
            <a:r>
              <a:rPr lang="en-US" sz="1800" b="0" dirty="0" smtClean="0"/>
              <a:t> associated with the </a:t>
            </a:r>
            <a:r>
              <a:rPr lang="en-US" sz="1800" b="0" dirty="0" err="1" smtClean="0"/>
              <a:t>endoplasmatic</a:t>
            </a:r>
            <a:r>
              <a:rPr lang="en-US" sz="1800" b="0" dirty="0" smtClean="0"/>
              <a:t> reticulum</a:t>
            </a:r>
          </a:p>
          <a:p>
            <a:pPr>
              <a:lnSpc>
                <a:spcPct val="150000"/>
              </a:lnSpc>
              <a:buFontTx/>
              <a:buChar char="-"/>
            </a:pPr>
            <a:r>
              <a:rPr lang="en-US" sz="1800" b="0" dirty="0" smtClean="0"/>
              <a:t>also nuclear stress granules.</a:t>
            </a:r>
          </a:p>
          <a:p>
            <a:pPr>
              <a:lnSpc>
                <a:spcPct val="150000"/>
              </a:lnSpc>
            </a:pPr>
            <a:endParaRPr lang="en-US" sz="1800" b="0" dirty="0" smtClean="0"/>
          </a:p>
          <a:p>
            <a:pPr>
              <a:lnSpc>
                <a:spcPct val="150000"/>
              </a:lnSpc>
            </a:pPr>
            <a:r>
              <a:rPr lang="en-US" sz="1800" b="0" dirty="0" smtClean="0"/>
              <a:t>They appear when the cell is under stress. </a:t>
            </a:r>
          </a:p>
        </p:txBody>
      </p:sp>
      <p:sp>
        <p:nvSpPr>
          <p:cNvPr id="7" name="Rectangle 6"/>
          <p:cNvSpPr/>
          <p:nvPr/>
        </p:nvSpPr>
        <p:spPr>
          <a:xfrm>
            <a:off x="685800" y="4745757"/>
            <a:ext cx="6477000" cy="1731243"/>
          </a:xfrm>
          <a:prstGeom prst="rect">
            <a:avLst/>
          </a:prstGeom>
        </p:spPr>
        <p:txBody>
          <a:bodyPr wrap="square">
            <a:spAutoFit/>
          </a:bodyPr>
          <a:lstStyle/>
          <a:p>
            <a:pPr>
              <a:lnSpc>
                <a:spcPct val="150000"/>
              </a:lnSpc>
            </a:pPr>
            <a:endParaRPr lang="en-US" sz="1800" b="0" dirty="0" smtClean="0"/>
          </a:p>
          <a:p>
            <a:pPr>
              <a:lnSpc>
                <a:spcPct val="150000"/>
              </a:lnSpc>
            </a:pPr>
            <a:r>
              <a:rPr lang="en-US" sz="1800" b="0" dirty="0" smtClean="0"/>
              <a:t>The RNA molecules stored are stalled transcription pre-initiation complexes: failed attempts to make protein from mRNA.</a:t>
            </a:r>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737747" y="152400"/>
            <a:ext cx="1672453" cy="461665"/>
          </a:xfrm>
          <a:prstGeom prst="rect">
            <a:avLst/>
          </a:prstGeom>
          <a:noFill/>
        </p:spPr>
        <p:txBody>
          <a:bodyPr wrap="none" rtlCol="0">
            <a:spAutoFit/>
          </a:bodyPr>
          <a:lstStyle/>
          <a:p>
            <a:r>
              <a:rPr lang="en-US" sz="2400" dirty="0" smtClean="0"/>
              <a:t>P-BODIES</a:t>
            </a:r>
            <a:endParaRPr lang="en-US" sz="2400" dirty="0"/>
          </a:p>
        </p:txBody>
      </p:sp>
      <p:sp>
        <p:nvSpPr>
          <p:cNvPr id="4" name="Rectangle 3"/>
          <p:cNvSpPr/>
          <p:nvPr/>
        </p:nvSpPr>
        <p:spPr>
          <a:xfrm>
            <a:off x="533400" y="762000"/>
            <a:ext cx="8077200" cy="6440225"/>
          </a:xfrm>
          <a:prstGeom prst="rect">
            <a:avLst/>
          </a:prstGeom>
        </p:spPr>
        <p:txBody>
          <a:bodyPr wrap="square">
            <a:spAutoFit/>
          </a:bodyPr>
          <a:lstStyle/>
          <a:p>
            <a:pPr>
              <a:lnSpc>
                <a:spcPct val="150000"/>
              </a:lnSpc>
            </a:pPr>
            <a:r>
              <a:rPr lang="en-US" sz="1800" b="0" dirty="0" smtClean="0"/>
              <a:t>Processing bodies (P-bodies) are distinct foci within the cytoplasm, consisting of many enzymes involved in mRNA turnover.</a:t>
            </a:r>
          </a:p>
          <a:p>
            <a:pPr>
              <a:lnSpc>
                <a:spcPct val="150000"/>
              </a:lnSpc>
            </a:pPr>
            <a:r>
              <a:rPr lang="en-US" sz="1800" b="0" dirty="0" smtClean="0"/>
              <a:t>P-bodies are highly conserved structures that play fundamental roles in mRNA decay and </a:t>
            </a:r>
            <a:r>
              <a:rPr lang="en-US" sz="1800" b="0" dirty="0" err="1" smtClean="0"/>
              <a:t>miRNA</a:t>
            </a:r>
            <a:r>
              <a:rPr lang="en-US" sz="1800" b="0" dirty="0" smtClean="0"/>
              <a:t> induced mRNA silencing. </a:t>
            </a:r>
          </a:p>
          <a:p>
            <a:pPr>
              <a:lnSpc>
                <a:spcPct val="150000"/>
              </a:lnSpc>
            </a:pPr>
            <a:r>
              <a:rPr lang="en-US" sz="1800" b="0" dirty="0" smtClean="0"/>
              <a:t>Not all mRNAs in P-bodies are degraded; some mRNAs can exit and re-initiate translation.</a:t>
            </a:r>
          </a:p>
          <a:p>
            <a:pPr>
              <a:lnSpc>
                <a:spcPct val="150000"/>
              </a:lnSpc>
            </a:pPr>
            <a:r>
              <a:rPr lang="en-US" sz="1800" b="0" dirty="0" smtClean="0"/>
              <a:t>The mRNAs purified from P-bodies are largely translational repressed upstream of translation initiation and are protected from 5’ mRNA decay.</a:t>
            </a:r>
          </a:p>
          <a:p>
            <a:pPr>
              <a:lnSpc>
                <a:spcPct val="150000"/>
              </a:lnSpc>
            </a:pPr>
            <a:r>
              <a:rPr lang="en-US" sz="1800" b="0" dirty="0" smtClean="0"/>
              <a:t>Activities is P-bodies: </a:t>
            </a:r>
          </a:p>
          <a:p>
            <a:pPr>
              <a:lnSpc>
                <a:spcPct val="150000"/>
              </a:lnSpc>
              <a:buFontTx/>
              <a:buChar char="-"/>
            </a:pPr>
            <a:r>
              <a:rPr lang="en-US" sz="1800" b="0" dirty="0" smtClean="0"/>
              <a:t> </a:t>
            </a:r>
            <a:r>
              <a:rPr lang="en-US" sz="1800" b="0" dirty="0" err="1" smtClean="0"/>
              <a:t>decapping</a:t>
            </a:r>
            <a:r>
              <a:rPr lang="en-US" sz="1800" b="0" dirty="0" smtClean="0"/>
              <a:t> and degradation of unwanted mRNAs</a:t>
            </a:r>
          </a:p>
          <a:p>
            <a:pPr>
              <a:lnSpc>
                <a:spcPct val="150000"/>
              </a:lnSpc>
              <a:buFontTx/>
              <a:buChar char="-"/>
            </a:pPr>
            <a:r>
              <a:rPr lang="en-US" sz="1800" b="0" dirty="0" smtClean="0"/>
              <a:t> storing mRNAs until needed for translation</a:t>
            </a:r>
          </a:p>
          <a:p>
            <a:pPr>
              <a:lnSpc>
                <a:spcPct val="150000"/>
              </a:lnSpc>
              <a:buFontTx/>
              <a:buChar char="-"/>
            </a:pPr>
            <a:r>
              <a:rPr lang="en-US" sz="1800" b="0" dirty="0" smtClean="0"/>
              <a:t> translational repression by </a:t>
            </a:r>
            <a:r>
              <a:rPr lang="en-US" sz="1800" b="0" dirty="0" err="1" smtClean="0"/>
              <a:t>miRNAs</a:t>
            </a:r>
            <a:endParaRPr lang="en-US" sz="1800" b="0" dirty="0" smtClean="0"/>
          </a:p>
          <a:p>
            <a:pPr>
              <a:lnSpc>
                <a:spcPct val="150000"/>
              </a:lnSpc>
            </a:pPr>
            <a:endParaRPr lang="en-US" sz="1800" b="0" dirty="0" smtClean="0"/>
          </a:p>
          <a:p>
            <a:pPr>
              <a:lnSpc>
                <a:spcPct val="150000"/>
              </a:lnSpc>
            </a:pPr>
            <a:endParaRPr lang="en-US" sz="1800" b="0" baseline="30000" dirty="0" smtClean="0"/>
          </a:p>
          <a:p>
            <a:pPr>
              <a:lnSpc>
                <a:spcPct val="150000"/>
              </a:lnSpc>
            </a:pPr>
            <a:endParaRPr lang="en-US" sz="1800" b="0" baseline="30000" dirty="0" smtClean="0"/>
          </a:p>
          <a:p>
            <a:pPr>
              <a:lnSpc>
                <a:spcPct val="150000"/>
              </a:lnSpc>
            </a:pPr>
            <a:endParaRPr lang="en-US" sz="1800" b="0" dirty="0"/>
          </a:p>
        </p:txBody>
      </p:sp>
      <p:pic>
        <p:nvPicPr>
          <p:cNvPr id="6" name="Picture 5"/>
          <p:cNvPicPr>
            <a:picLocks noChangeAspect="1"/>
          </p:cNvPicPr>
          <p:nvPr/>
        </p:nvPicPr>
        <p:blipFill>
          <a:blip r:embed="rId2"/>
          <a:stretch>
            <a:fillRect/>
          </a:stretch>
        </p:blipFill>
        <p:spPr>
          <a:xfrm>
            <a:off x="5867400" y="4267200"/>
            <a:ext cx="2166445" cy="1981200"/>
          </a:xfrm>
          <a:prstGeom prst="rect">
            <a:avLst/>
          </a:prstGeom>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3265284" y="152400"/>
            <a:ext cx="2373516" cy="461665"/>
          </a:xfrm>
          <a:prstGeom prst="rect">
            <a:avLst/>
          </a:prstGeom>
          <a:noFill/>
        </p:spPr>
        <p:txBody>
          <a:bodyPr wrap="none" rtlCol="0">
            <a:spAutoFit/>
          </a:bodyPr>
          <a:lstStyle/>
          <a:p>
            <a:r>
              <a:rPr lang="en-US" sz="2400" dirty="0" smtClean="0"/>
              <a:t>PROTEASOME</a:t>
            </a:r>
          </a:p>
        </p:txBody>
      </p:sp>
      <p:sp>
        <p:nvSpPr>
          <p:cNvPr id="5" name="Rectangle 4"/>
          <p:cNvSpPr/>
          <p:nvPr/>
        </p:nvSpPr>
        <p:spPr>
          <a:xfrm>
            <a:off x="533400" y="2590800"/>
            <a:ext cx="5029200" cy="646331"/>
          </a:xfrm>
          <a:prstGeom prst="rect">
            <a:avLst/>
          </a:prstGeom>
        </p:spPr>
        <p:txBody>
          <a:bodyPr wrap="square">
            <a:spAutoFit/>
          </a:bodyPr>
          <a:lstStyle/>
          <a:p>
            <a:r>
              <a:rPr lang="en-US" sz="1800" b="0" dirty="0" err="1" smtClean="0"/>
              <a:t>Proteasomes</a:t>
            </a:r>
            <a:r>
              <a:rPr lang="en-US" sz="1800" b="0" dirty="0" smtClean="0"/>
              <a:t> are located both in nucleus and in cytoplasm.</a:t>
            </a:r>
            <a:endParaRPr lang="en-US" sz="1800" b="0" dirty="0"/>
          </a:p>
        </p:txBody>
      </p:sp>
      <p:pic>
        <p:nvPicPr>
          <p:cNvPr id="9" name="Picture 8" descr="roteasome"/>
          <p:cNvPicPr/>
          <p:nvPr/>
        </p:nvPicPr>
        <p:blipFill>
          <a:blip r:embed="rId2"/>
          <a:srcRect l="28627" r="25338"/>
          <a:stretch>
            <a:fillRect/>
          </a:stretch>
        </p:blipFill>
        <p:spPr bwMode="auto">
          <a:xfrm>
            <a:off x="5943600" y="762000"/>
            <a:ext cx="2499360" cy="2697480"/>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934587" y="3482698"/>
            <a:ext cx="2951613" cy="2156102"/>
          </a:xfrm>
          <a:prstGeom prst="rect">
            <a:avLst/>
          </a:prstGeom>
        </p:spPr>
      </p:pic>
      <p:sp>
        <p:nvSpPr>
          <p:cNvPr id="7" name="TextBox 6"/>
          <p:cNvSpPr txBox="1"/>
          <p:nvPr/>
        </p:nvSpPr>
        <p:spPr>
          <a:xfrm>
            <a:off x="545964" y="762000"/>
            <a:ext cx="5473836" cy="2031325"/>
          </a:xfrm>
          <a:prstGeom prst="rect">
            <a:avLst/>
          </a:prstGeom>
          <a:noFill/>
        </p:spPr>
        <p:txBody>
          <a:bodyPr wrap="square" rtlCol="0">
            <a:spAutoFit/>
          </a:bodyPr>
          <a:lstStyle/>
          <a:p>
            <a:r>
              <a:rPr lang="en-US" sz="1800" b="0" dirty="0" smtClean="0"/>
              <a:t>Protein complexes, which degrade unneeded or damaged proteins by proteolysis, a chemical reaction that breaks peptide bonds.</a:t>
            </a:r>
          </a:p>
          <a:p>
            <a:r>
              <a:rPr lang="en-US" sz="1800" b="0" dirty="0" err="1" smtClean="0"/>
              <a:t>Proteasomes</a:t>
            </a:r>
            <a:r>
              <a:rPr lang="en-US" sz="1800" b="0" dirty="0" smtClean="0"/>
              <a:t> are part of a major mechanism by which cells regulate the concentration of particular proteins and degrade </a:t>
            </a:r>
            <a:r>
              <a:rPr lang="en-US" sz="1800" b="0" dirty="0" err="1" smtClean="0"/>
              <a:t>misfolded</a:t>
            </a:r>
            <a:r>
              <a:rPr lang="en-US" sz="1800" b="0" dirty="0" smtClean="0"/>
              <a:t> proteins.</a:t>
            </a:r>
          </a:p>
          <a:p>
            <a:r>
              <a:rPr lang="en-US" sz="1800" b="0" dirty="0" smtClean="0"/>
              <a:t> </a:t>
            </a:r>
            <a:endParaRPr lang="en-US" sz="1800" b="0" dirty="0"/>
          </a:p>
        </p:txBody>
      </p:sp>
      <p:sp>
        <p:nvSpPr>
          <p:cNvPr id="8" name="TextBox 7"/>
          <p:cNvSpPr txBox="1"/>
          <p:nvPr/>
        </p:nvSpPr>
        <p:spPr>
          <a:xfrm>
            <a:off x="3886200" y="3352800"/>
            <a:ext cx="4724400" cy="2308324"/>
          </a:xfrm>
          <a:prstGeom prst="rect">
            <a:avLst/>
          </a:prstGeom>
          <a:noFill/>
        </p:spPr>
        <p:txBody>
          <a:bodyPr wrap="square" rtlCol="0">
            <a:spAutoFit/>
          </a:bodyPr>
          <a:lstStyle/>
          <a:p>
            <a:pPr algn="just"/>
            <a:r>
              <a:rPr lang="en-US" sz="1800" b="0" dirty="0" smtClean="0"/>
              <a:t>Proteins are tagged with a small protein called </a:t>
            </a:r>
            <a:r>
              <a:rPr lang="en-US" sz="1800" b="0" dirty="0" err="1" smtClean="0"/>
              <a:t>ubiquitin</a:t>
            </a:r>
            <a:r>
              <a:rPr lang="en-US" sz="1800" b="0" dirty="0" smtClean="0"/>
              <a:t>. The reaction is catalyzed by enzymes called </a:t>
            </a:r>
            <a:r>
              <a:rPr lang="en-US" sz="1800" b="0" dirty="0" err="1" smtClean="0"/>
              <a:t>ubiquitin</a:t>
            </a:r>
            <a:r>
              <a:rPr lang="en-US" sz="1800" b="0" dirty="0" smtClean="0"/>
              <a:t> </a:t>
            </a:r>
            <a:r>
              <a:rPr lang="en-US" sz="1800" b="0" dirty="0" err="1" smtClean="0"/>
              <a:t>ligases</a:t>
            </a:r>
            <a:r>
              <a:rPr lang="en-US" sz="1800" b="0" dirty="0" smtClean="0"/>
              <a:t>. The tagged proteins, with a single </a:t>
            </a:r>
            <a:r>
              <a:rPr lang="en-US" sz="1800" b="0" dirty="0" err="1" smtClean="0"/>
              <a:t>ubiquitin</a:t>
            </a:r>
            <a:r>
              <a:rPr lang="en-US" sz="1800" b="0" dirty="0" smtClean="0"/>
              <a:t> molecule, additional </a:t>
            </a:r>
            <a:r>
              <a:rPr lang="en-US" sz="1800" b="0" dirty="0" err="1" smtClean="0"/>
              <a:t>ubiquitin</a:t>
            </a:r>
            <a:r>
              <a:rPr lang="en-US" sz="1800" b="0" dirty="0" smtClean="0"/>
              <a:t> molecules are attached. The result is a </a:t>
            </a:r>
            <a:r>
              <a:rPr lang="en-US" sz="1800" b="0" dirty="0" err="1" smtClean="0"/>
              <a:t>polyubiquitin</a:t>
            </a:r>
            <a:r>
              <a:rPr lang="en-US" sz="1800" b="0" dirty="0" smtClean="0"/>
              <a:t> chain that is bound by the </a:t>
            </a:r>
            <a:r>
              <a:rPr lang="en-US" sz="1800" b="0" dirty="0" err="1" smtClean="0"/>
              <a:t>proteasome</a:t>
            </a:r>
            <a:r>
              <a:rPr lang="en-US" sz="1800" b="0" dirty="0" smtClean="0"/>
              <a:t>, allowing it to degrade the tagged protein. </a:t>
            </a:r>
            <a:endParaRPr lang="en-US" sz="1800" b="0" dirty="0"/>
          </a:p>
        </p:txBody>
      </p:sp>
      <p:sp>
        <p:nvSpPr>
          <p:cNvPr id="10" name="TextBox 9"/>
          <p:cNvSpPr txBox="1"/>
          <p:nvPr/>
        </p:nvSpPr>
        <p:spPr>
          <a:xfrm>
            <a:off x="597898" y="5638800"/>
            <a:ext cx="8165102" cy="923330"/>
          </a:xfrm>
          <a:prstGeom prst="rect">
            <a:avLst/>
          </a:prstGeom>
          <a:noFill/>
        </p:spPr>
        <p:txBody>
          <a:bodyPr wrap="square" rtlCol="0">
            <a:spAutoFit/>
          </a:bodyPr>
          <a:lstStyle/>
          <a:p>
            <a:r>
              <a:rPr lang="en-US" sz="1800" b="0" dirty="0" smtClean="0"/>
              <a:t>The degradation process yields peptides of about 7-8 amino acids long, which can be further degraded into shorter amino acid sequences that are used to synthesize new proteins. </a:t>
            </a:r>
            <a:endParaRPr lang="en-US" sz="1800" b="0" dirty="0"/>
          </a:p>
        </p:txBody>
      </p:sp>
      <p:sp>
        <p:nvSpPr>
          <p:cNvPr id="11" name="TextBox 10"/>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2" name="Picture 4" descr="c7x7metazoan"/>
          <p:cNvPicPr>
            <a:picLocks noChangeAspect="1" noChangeArrowheads="1"/>
          </p:cNvPicPr>
          <p:nvPr/>
        </p:nvPicPr>
        <p:blipFill>
          <a:blip r:embed="rId2" cstate="print"/>
          <a:srcRect/>
          <a:stretch>
            <a:fillRect/>
          </a:stretch>
        </p:blipFill>
        <p:spPr bwMode="auto">
          <a:xfrm>
            <a:off x="323850" y="981075"/>
            <a:ext cx="8497888" cy="5651500"/>
          </a:xfrm>
          <a:prstGeom prst="rect">
            <a:avLst/>
          </a:prstGeom>
          <a:noFill/>
        </p:spPr>
      </p:pic>
      <p:sp>
        <p:nvSpPr>
          <p:cNvPr id="22533" name="Text Box 5"/>
          <p:cNvSpPr txBox="1">
            <a:spLocks noChangeArrowheads="1"/>
          </p:cNvSpPr>
          <p:nvPr/>
        </p:nvSpPr>
        <p:spPr bwMode="auto">
          <a:xfrm>
            <a:off x="1600200" y="300335"/>
            <a:ext cx="5160387" cy="461665"/>
          </a:xfrm>
          <a:prstGeom prst="rect">
            <a:avLst/>
          </a:prstGeom>
          <a:noFill/>
          <a:ln w="9525">
            <a:noFill/>
            <a:miter lim="800000"/>
            <a:headEnd/>
            <a:tailEnd/>
          </a:ln>
          <a:effectLst/>
        </p:spPr>
        <p:txBody>
          <a:bodyPr wrap="none">
            <a:spAutoFit/>
          </a:bodyPr>
          <a:lstStyle/>
          <a:p>
            <a:r>
              <a:rPr lang="en-US" sz="2400" dirty="0" smtClean="0"/>
              <a:t>DIAGRAM OF </a:t>
            </a:r>
            <a:r>
              <a:rPr lang="en-US" sz="2400" cap="all" dirty="0" smtClean="0"/>
              <a:t>Eukaryotic</a:t>
            </a:r>
            <a:r>
              <a:rPr lang="en-US" sz="2400" dirty="0" smtClean="0"/>
              <a:t> CELL</a:t>
            </a:r>
            <a:endParaRPr lang="el-GR" sz="240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09600" y="1066800"/>
            <a:ext cx="8000999" cy="4524316"/>
          </a:xfrm>
          <a:prstGeom prst="rect">
            <a:avLst/>
          </a:prstGeom>
          <a:noFill/>
        </p:spPr>
        <p:txBody>
          <a:bodyPr wrap="square" rtlCol="0">
            <a:spAutoFit/>
          </a:bodyPr>
          <a:lstStyle/>
          <a:p>
            <a:r>
              <a:rPr lang="en-US" sz="1800" dirty="0" smtClean="0"/>
              <a:t>Passive Transport</a:t>
            </a:r>
          </a:p>
          <a:p>
            <a:r>
              <a:rPr lang="en-US" sz="1800" b="0" dirty="0" smtClean="0"/>
              <a:t>No ATP (energy) is needed and the components are transferred from high to low concentration, e.g. Diffusion, Osmosis.  </a:t>
            </a:r>
            <a:r>
              <a:rPr lang="en-US" sz="1800" dirty="0" smtClean="0"/>
              <a:t>           </a:t>
            </a:r>
          </a:p>
          <a:p>
            <a:r>
              <a:rPr lang="en-US" sz="1800" dirty="0" smtClean="0"/>
              <a:t>	</a:t>
            </a:r>
            <a:r>
              <a:rPr lang="en-US" sz="1800" b="0" dirty="0" smtClean="0"/>
              <a:t>pressure            </a:t>
            </a:r>
          </a:p>
          <a:p>
            <a:r>
              <a:rPr lang="en-US" sz="1800" b="0" dirty="0" smtClean="0"/>
              <a:t>	 load</a:t>
            </a:r>
            <a:endParaRPr lang="el-GR" sz="1800" b="0" dirty="0" smtClean="0"/>
          </a:p>
          <a:p>
            <a:endParaRPr lang="el-GR" sz="1800" b="0" dirty="0" smtClean="0"/>
          </a:p>
          <a:p>
            <a:r>
              <a:rPr lang="en-US" sz="1800" b="0" dirty="0" smtClean="0"/>
              <a:t>The proteins bind to the molecules.</a:t>
            </a:r>
            <a:endParaRPr lang="el-GR" sz="1800" b="0" dirty="0" smtClean="0"/>
          </a:p>
          <a:p>
            <a:r>
              <a:rPr lang="en-US" sz="1800" b="0" dirty="0" smtClean="0"/>
              <a:t>The morphology of proteins is changing.</a:t>
            </a:r>
            <a:endParaRPr lang="el-GR" sz="1800" b="0" dirty="0" smtClean="0"/>
          </a:p>
          <a:p>
            <a:r>
              <a:rPr lang="en-US" sz="1800" b="0" dirty="0" smtClean="0"/>
              <a:t>The molecules are moved through the membrane</a:t>
            </a:r>
            <a:r>
              <a:rPr lang="el-GR" sz="1800" b="0" dirty="0" smtClean="0"/>
              <a:t>.</a:t>
            </a:r>
          </a:p>
          <a:p>
            <a:endParaRPr lang="en-GB" sz="1800" b="0" dirty="0" smtClean="0"/>
          </a:p>
          <a:p>
            <a:endParaRPr lang="el-GR" sz="1800" b="0" dirty="0" smtClean="0"/>
          </a:p>
          <a:p>
            <a:r>
              <a:rPr lang="en-US" sz="1800" dirty="0" smtClean="0"/>
              <a:t>Active Transport</a:t>
            </a:r>
            <a:endParaRPr lang="el-GR" sz="1800" dirty="0" smtClean="0"/>
          </a:p>
          <a:p>
            <a:r>
              <a:rPr lang="en-GB" sz="1800" b="0" dirty="0" smtClean="0"/>
              <a:t>Re</a:t>
            </a:r>
            <a:r>
              <a:rPr lang="en-US" sz="1800" b="0" dirty="0" smtClean="0"/>
              <a:t>quires ATP (energy) to move molecules from low to high concentration using energy and carriers.</a:t>
            </a:r>
          </a:p>
          <a:p>
            <a:endParaRPr lang="el-GR" sz="1800" b="0" dirty="0" smtClean="0"/>
          </a:p>
          <a:p>
            <a:endParaRPr lang="en-US" sz="1800" dirty="0"/>
          </a:p>
        </p:txBody>
      </p:sp>
      <p:pic>
        <p:nvPicPr>
          <p:cNvPr id="6" name="Picture 7" descr="figure 5-25"/>
          <p:cNvPicPr>
            <a:picLocks noChangeAspect="1" noChangeArrowheads="1"/>
          </p:cNvPicPr>
          <p:nvPr/>
        </p:nvPicPr>
        <p:blipFill>
          <a:blip r:embed="rId2"/>
          <a:srcRect/>
          <a:stretch>
            <a:fillRect/>
          </a:stretch>
        </p:blipFill>
        <p:spPr bwMode="auto">
          <a:xfrm>
            <a:off x="5943600" y="2133600"/>
            <a:ext cx="2701856" cy="1600200"/>
          </a:xfrm>
          <a:prstGeom prst="rect">
            <a:avLst/>
          </a:prstGeom>
          <a:noFill/>
        </p:spPr>
      </p:pic>
      <p:sp>
        <p:nvSpPr>
          <p:cNvPr id="2" name="TextBox 1"/>
          <p:cNvSpPr txBox="1"/>
          <p:nvPr/>
        </p:nvSpPr>
        <p:spPr>
          <a:xfrm>
            <a:off x="2213308" y="376535"/>
            <a:ext cx="4949492" cy="461665"/>
          </a:xfrm>
          <a:prstGeom prst="rect">
            <a:avLst/>
          </a:prstGeom>
          <a:noFill/>
        </p:spPr>
        <p:txBody>
          <a:bodyPr wrap="none" rtlCol="0">
            <a:spAutoFit/>
          </a:bodyPr>
          <a:lstStyle/>
          <a:p>
            <a:r>
              <a:rPr lang="en-GB" sz="2400" dirty="0" smtClean="0"/>
              <a:t>CYTOMEMBRANIC TRANSPORT</a:t>
            </a:r>
            <a:endParaRPr lang="en-US" sz="2400" dirty="0"/>
          </a:p>
        </p:txBody>
      </p:sp>
      <p:pic>
        <p:nvPicPr>
          <p:cNvPr id="7" name="Picture 4" descr="figure 3-08"/>
          <p:cNvPicPr>
            <a:picLocks noChangeAspect="1" noChangeArrowheads="1"/>
          </p:cNvPicPr>
          <p:nvPr/>
        </p:nvPicPr>
        <p:blipFill>
          <a:blip r:embed="rId3"/>
          <a:srcRect/>
          <a:stretch>
            <a:fillRect/>
          </a:stretch>
        </p:blipFill>
        <p:spPr bwMode="auto">
          <a:xfrm>
            <a:off x="3276600" y="5056690"/>
            <a:ext cx="3124200" cy="1433010"/>
          </a:xfrm>
          <a:prstGeom prst="rect">
            <a:avLst/>
          </a:prstGeom>
          <a:noFill/>
          <a:ln w="9525">
            <a:noFill/>
            <a:miter lim="800000"/>
            <a:headEnd/>
            <a:tailEnd/>
          </a:ln>
          <a:effectLst/>
        </p:spPr>
      </p:pic>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0" y="2743200"/>
            <a:ext cx="4249737" cy="1143000"/>
          </a:xfrm>
        </p:spPr>
        <p:txBody>
          <a:bodyPr/>
          <a:lstStyle/>
          <a:p>
            <a:pPr algn="just">
              <a:lnSpc>
                <a:spcPct val="150000"/>
              </a:lnSpc>
            </a:pPr>
            <a:r>
              <a:rPr lang="el-GR" sz="1800" dirty="0">
                <a:latin typeface="+mn-lt"/>
              </a:rPr>
              <a:t>When stained, chromosomes show bands of light and dark areas. The dark bands indicate areas where the structure of the chromosome is dense.</a:t>
            </a:r>
            <a:r>
              <a:rPr lang="en-US" sz="1800" dirty="0">
                <a:latin typeface="+mn-lt"/>
              </a:rPr>
              <a:t/>
            </a:r>
            <a:br>
              <a:rPr lang="en-US" sz="1800" dirty="0">
                <a:latin typeface="+mn-lt"/>
              </a:rPr>
            </a:br>
            <a:r>
              <a:rPr lang="el-GR" sz="1800" dirty="0">
                <a:latin typeface="+mn-lt"/>
              </a:rPr>
              <a:t> Each of the 23 </a:t>
            </a:r>
            <a:r>
              <a:rPr lang="el-GR" sz="1800" b="1" dirty="0">
                <a:latin typeface="+mn-lt"/>
              </a:rPr>
              <a:t>chromosome </a:t>
            </a:r>
            <a:r>
              <a:rPr lang="el-GR" sz="1800" dirty="0">
                <a:latin typeface="+mn-lt"/>
              </a:rPr>
              <a:t>types has a unique </a:t>
            </a:r>
            <a:r>
              <a:rPr lang="el-GR" sz="1800" b="1" dirty="0">
                <a:latin typeface="+mn-lt"/>
              </a:rPr>
              <a:t>banding </a:t>
            </a:r>
            <a:r>
              <a:rPr lang="el-GR" sz="1800" dirty="0">
                <a:latin typeface="+mn-lt"/>
              </a:rPr>
              <a:t>pattern. (A chromosome pair has identical banding.) </a:t>
            </a:r>
            <a:r>
              <a:rPr lang="en-US" sz="1800" dirty="0">
                <a:latin typeface="+mn-lt"/>
              </a:rPr>
              <a:t/>
            </a:r>
            <a:br>
              <a:rPr lang="en-US" sz="1800" dirty="0">
                <a:latin typeface="+mn-lt"/>
              </a:rPr>
            </a:br>
            <a:r>
              <a:rPr lang="el-GR" sz="1800" dirty="0">
                <a:latin typeface="+mn-lt"/>
              </a:rPr>
              <a:t>In fact, scientists can identify a chromosome based solely on its banding pattern. </a:t>
            </a:r>
          </a:p>
        </p:txBody>
      </p:sp>
      <p:pic>
        <p:nvPicPr>
          <p:cNvPr id="10245" name="Picture 5" descr="Banding"/>
          <p:cNvPicPr>
            <a:picLocks noChangeAspect="1" noChangeArrowheads="1"/>
          </p:cNvPicPr>
          <p:nvPr/>
        </p:nvPicPr>
        <p:blipFill>
          <a:blip r:embed="rId2" cstate="print"/>
          <a:srcRect/>
          <a:stretch>
            <a:fillRect/>
          </a:stretch>
        </p:blipFill>
        <p:spPr bwMode="auto">
          <a:xfrm>
            <a:off x="539750" y="981075"/>
            <a:ext cx="3671888" cy="4751388"/>
          </a:xfrm>
          <a:prstGeom prst="rect">
            <a:avLst/>
          </a:prstGeom>
          <a:noFill/>
        </p:spPr>
      </p:pic>
      <p:sp>
        <p:nvSpPr>
          <p:cNvPr id="10246" name="Rectangle 6"/>
          <p:cNvSpPr>
            <a:spLocks noChangeArrowheads="1"/>
          </p:cNvSpPr>
          <p:nvPr/>
        </p:nvSpPr>
        <p:spPr bwMode="auto">
          <a:xfrm rot="16200000">
            <a:off x="2124075" y="2852738"/>
            <a:ext cx="1079500" cy="647700"/>
          </a:xfrm>
          <a:prstGeom prst="rect">
            <a:avLst/>
          </a:prstGeom>
          <a:noFill/>
          <a:ln w="25400">
            <a:solidFill>
              <a:schemeClr val="tx1"/>
            </a:solidFill>
            <a:miter lim="800000"/>
            <a:headEnd/>
            <a:tailEnd/>
          </a:ln>
          <a:effectLst/>
        </p:spPr>
        <p:txBody>
          <a:bodyPr wrap="none" anchor="ctr"/>
          <a:lstStyle/>
          <a:p>
            <a:endParaRPr lang="en-US"/>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533400" y="1016675"/>
            <a:ext cx="5791200" cy="2031325"/>
          </a:xfrm>
          <a:prstGeom prst="rect">
            <a:avLst/>
          </a:prstGeom>
        </p:spPr>
        <p:txBody>
          <a:bodyPr wrap="square">
            <a:spAutoFit/>
          </a:bodyPr>
          <a:lstStyle/>
          <a:p>
            <a:r>
              <a:rPr lang="en-US" sz="1800" b="0" dirty="0" err="1" smtClean="0"/>
              <a:t>Endocytosis</a:t>
            </a:r>
            <a:endParaRPr lang="en-US" sz="1800" b="0" dirty="0" smtClean="0"/>
          </a:p>
          <a:p>
            <a:r>
              <a:rPr lang="en-US" sz="1800" b="0" dirty="0" smtClean="0"/>
              <a:t>Transfer of molecules into the cell.</a:t>
            </a:r>
          </a:p>
          <a:p>
            <a:r>
              <a:rPr lang="en-US" sz="1800" b="0" dirty="0" smtClean="0"/>
              <a:t>Move parts, organelles, large molecules.</a:t>
            </a:r>
          </a:p>
          <a:p>
            <a:pPr marL="342900" indent="-342900">
              <a:buAutoNum type="arabicPeriod"/>
            </a:pPr>
            <a:r>
              <a:rPr lang="en-US" sz="1800" b="0" dirty="0" smtClean="0"/>
              <a:t>The cell membrane surrounds the material.</a:t>
            </a:r>
          </a:p>
          <a:p>
            <a:pPr marL="342900" indent="-342900"/>
            <a:r>
              <a:rPr lang="en-US" sz="1800" b="0" dirty="0" smtClean="0"/>
              <a:t>2. The edges of the membrane are joined together.</a:t>
            </a:r>
          </a:p>
          <a:p>
            <a:pPr marL="342900" indent="-342900"/>
            <a:r>
              <a:rPr lang="en-US" sz="1800" b="0" dirty="0" smtClean="0"/>
              <a:t>3. The membrane forms a vesicle and the material is encapsulated.</a:t>
            </a:r>
            <a:endParaRPr lang="el-GR" sz="1800" b="0" dirty="0" smtClean="0"/>
          </a:p>
        </p:txBody>
      </p:sp>
      <p:sp>
        <p:nvSpPr>
          <p:cNvPr id="3" name="TextBox 2"/>
          <p:cNvSpPr txBox="1"/>
          <p:nvPr/>
        </p:nvSpPr>
        <p:spPr>
          <a:xfrm>
            <a:off x="2438400" y="304800"/>
            <a:ext cx="3313828" cy="461665"/>
          </a:xfrm>
          <a:prstGeom prst="rect">
            <a:avLst/>
          </a:prstGeom>
          <a:noFill/>
        </p:spPr>
        <p:txBody>
          <a:bodyPr wrap="none" rtlCol="0">
            <a:spAutoFit/>
          </a:bodyPr>
          <a:lstStyle/>
          <a:p>
            <a:r>
              <a:rPr lang="en-GB" sz="2400" dirty="0" smtClean="0"/>
              <a:t>ACTIVE TRANSPORT</a:t>
            </a:r>
            <a:endParaRPr lang="en-US" sz="2400" dirty="0"/>
          </a:p>
        </p:txBody>
      </p:sp>
      <p:pic>
        <p:nvPicPr>
          <p:cNvPr id="4" name="Picture 7" descr="figure 5-27a"/>
          <p:cNvPicPr>
            <a:picLocks noChangeAspect="1" noChangeArrowheads="1"/>
          </p:cNvPicPr>
          <p:nvPr/>
        </p:nvPicPr>
        <p:blipFill>
          <a:blip r:embed="rId2"/>
          <a:srcRect/>
          <a:stretch>
            <a:fillRect/>
          </a:stretch>
        </p:blipFill>
        <p:spPr bwMode="auto">
          <a:xfrm>
            <a:off x="6477000" y="2590800"/>
            <a:ext cx="1662653" cy="1371600"/>
          </a:xfrm>
          <a:prstGeom prst="rect">
            <a:avLst/>
          </a:prstGeom>
          <a:noFill/>
        </p:spPr>
      </p:pic>
      <p:pic>
        <p:nvPicPr>
          <p:cNvPr id="5" name="Picture 8" descr="figure 5-27b"/>
          <p:cNvPicPr>
            <a:picLocks noChangeAspect="1" noChangeArrowheads="1"/>
          </p:cNvPicPr>
          <p:nvPr/>
        </p:nvPicPr>
        <p:blipFill>
          <a:blip r:embed="rId3"/>
          <a:srcRect/>
          <a:stretch>
            <a:fillRect/>
          </a:stretch>
        </p:blipFill>
        <p:spPr bwMode="auto">
          <a:xfrm>
            <a:off x="6477000" y="1143000"/>
            <a:ext cx="1642308" cy="1360909"/>
          </a:xfrm>
          <a:prstGeom prst="rect">
            <a:avLst/>
          </a:prstGeom>
          <a:noFill/>
        </p:spPr>
      </p:pic>
      <p:sp>
        <p:nvSpPr>
          <p:cNvPr id="8" name="Rectangle 7"/>
          <p:cNvSpPr/>
          <p:nvPr/>
        </p:nvSpPr>
        <p:spPr>
          <a:xfrm>
            <a:off x="457200" y="3352800"/>
            <a:ext cx="5440725" cy="1477328"/>
          </a:xfrm>
          <a:prstGeom prst="rect">
            <a:avLst/>
          </a:prstGeom>
        </p:spPr>
        <p:txBody>
          <a:bodyPr wrap="none">
            <a:spAutoFit/>
          </a:bodyPr>
          <a:lstStyle/>
          <a:p>
            <a:pPr marL="457200" indent="-457200"/>
            <a:r>
              <a:rPr lang="en-US" sz="1800" b="0" dirty="0" err="1" smtClean="0"/>
              <a:t>Exocytosis</a:t>
            </a:r>
            <a:endParaRPr lang="en-US" sz="1800" b="0" dirty="0" smtClean="0"/>
          </a:p>
          <a:p>
            <a:pPr marL="457200" indent="-457200"/>
            <a:r>
              <a:rPr lang="en-US" sz="1800" b="0" dirty="0" smtClean="0"/>
              <a:t>The inverse of </a:t>
            </a:r>
            <a:r>
              <a:rPr lang="en-US" sz="1800" b="0" dirty="0" err="1" smtClean="0"/>
              <a:t>endocytosis</a:t>
            </a:r>
            <a:r>
              <a:rPr lang="en-US" sz="1800" b="0" dirty="0" smtClean="0"/>
              <a:t>.</a:t>
            </a:r>
          </a:p>
          <a:p>
            <a:pPr marL="457200" indent="-457200"/>
            <a:r>
              <a:rPr lang="en-US" sz="1800" b="0" dirty="0" smtClean="0"/>
              <a:t>1. A vesicle is transferred to the cell membrane.</a:t>
            </a:r>
          </a:p>
          <a:p>
            <a:pPr marL="457200" indent="-457200"/>
            <a:r>
              <a:rPr lang="en-US" sz="1800" b="0" dirty="0" smtClean="0"/>
              <a:t>2. The vesicle membrane is fused to the cytoplasm.</a:t>
            </a:r>
          </a:p>
          <a:p>
            <a:pPr marL="457200" indent="-457200"/>
            <a:r>
              <a:rPr lang="en-US" sz="1800" b="0" dirty="0" smtClean="0"/>
              <a:t>3. The material is discarded.</a:t>
            </a:r>
            <a:endParaRPr lang="el-GR" sz="1800" b="0" dirty="0" smtClean="0"/>
          </a:p>
        </p:txBody>
      </p:sp>
      <p:pic>
        <p:nvPicPr>
          <p:cNvPr id="9" name="Picture 7" descr="figure 5-28a"/>
          <p:cNvPicPr>
            <a:picLocks noChangeAspect="1" noChangeArrowheads="1"/>
          </p:cNvPicPr>
          <p:nvPr/>
        </p:nvPicPr>
        <p:blipFill>
          <a:blip r:embed="rId4"/>
          <a:srcRect/>
          <a:stretch>
            <a:fillRect/>
          </a:stretch>
        </p:blipFill>
        <p:spPr bwMode="auto">
          <a:xfrm>
            <a:off x="3606800" y="4648200"/>
            <a:ext cx="1879600" cy="1748631"/>
          </a:xfrm>
          <a:prstGeom prst="rect">
            <a:avLst/>
          </a:prstGeom>
          <a:noFill/>
        </p:spPr>
      </p:pic>
      <p:pic>
        <p:nvPicPr>
          <p:cNvPr id="10" name="Picture 8" descr="figure 5-28b"/>
          <p:cNvPicPr>
            <a:picLocks noChangeAspect="1" noChangeArrowheads="1"/>
          </p:cNvPicPr>
          <p:nvPr/>
        </p:nvPicPr>
        <p:blipFill>
          <a:blip r:embed="rId5"/>
          <a:srcRect/>
          <a:stretch>
            <a:fillRect/>
          </a:stretch>
        </p:blipFill>
        <p:spPr bwMode="auto">
          <a:xfrm>
            <a:off x="6172200" y="4572000"/>
            <a:ext cx="1261269" cy="1828800"/>
          </a:xfrm>
          <a:prstGeom prst="rect">
            <a:avLst/>
          </a:prstGeom>
          <a:noFill/>
        </p:spPr>
      </p:pic>
      <p:sp>
        <p:nvSpPr>
          <p:cNvPr id="11" name="TextBox 10"/>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4" descr="figure 12-17"/>
          <p:cNvPicPr>
            <a:picLocks noChangeAspect="1" noChangeArrowheads="1"/>
          </p:cNvPicPr>
          <p:nvPr/>
        </p:nvPicPr>
        <p:blipFill>
          <a:blip r:embed="rId2"/>
          <a:srcRect/>
          <a:stretch>
            <a:fillRect/>
          </a:stretch>
        </p:blipFill>
        <p:spPr bwMode="auto">
          <a:xfrm>
            <a:off x="228600" y="304800"/>
            <a:ext cx="8763000" cy="6248400"/>
          </a:xfrm>
          <a:prstGeom prst="rect">
            <a:avLst/>
          </a:prstGeom>
          <a:noFill/>
          <a:ln w="9525">
            <a:noFill/>
            <a:miter lim="800000"/>
            <a:headEnd/>
            <a:tailEnd/>
          </a:ln>
          <a:effectLst/>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22" name="Text Box 6"/>
          <p:cNvSpPr txBox="1">
            <a:spLocks noChangeArrowheads="1"/>
          </p:cNvSpPr>
          <p:nvPr/>
        </p:nvSpPr>
        <p:spPr bwMode="auto">
          <a:xfrm>
            <a:off x="914400" y="476250"/>
            <a:ext cx="7562888" cy="461665"/>
          </a:xfrm>
          <a:prstGeom prst="rect">
            <a:avLst/>
          </a:prstGeom>
          <a:noFill/>
          <a:ln w="9525">
            <a:noFill/>
            <a:miter lim="800000"/>
            <a:headEnd/>
            <a:tailEnd/>
          </a:ln>
          <a:effectLst/>
        </p:spPr>
        <p:txBody>
          <a:bodyPr wrap="none">
            <a:spAutoFit/>
          </a:bodyPr>
          <a:lstStyle/>
          <a:p>
            <a:r>
              <a:rPr lang="el-GR" sz="2400" dirty="0"/>
              <a:t>ΔΙΑΛΟΓΗ &amp; ΚΥΣΤΙΔΙΑΚΗ ΜΕΤΑΦΟΡΑ ΠΡΩΤΕΪΝΩΝ</a:t>
            </a:r>
          </a:p>
        </p:txBody>
      </p:sp>
      <p:pic>
        <p:nvPicPr>
          <p:cNvPr id="4" name="Picture 3"/>
          <p:cNvPicPr>
            <a:picLocks noChangeAspect="1"/>
          </p:cNvPicPr>
          <p:nvPr/>
        </p:nvPicPr>
        <p:blipFill>
          <a:blip r:embed="rId2"/>
          <a:stretch>
            <a:fillRect/>
          </a:stretch>
        </p:blipFill>
        <p:spPr>
          <a:xfrm>
            <a:off x="234950" y="381000"/>
            <a:ext cx="8674100" cy="6019800"/>
          </a:xfrm>
          <a:prstGeom prst="rect">
            <a:avLst/>
          </a:prstGeom>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990600" y="2305616"/>
            <a:ext cx="7848600" cy="1323439"/>
          </a:xfrm>
          <a:prstGeom prst="rect">
            <a:avLst/>
          </a:prstGeom>
        </p:spPr>
        <p:txBody>
          <a:bodyPr wrap="square">
            <a:spAutoFit/>
          </a:bodyPr>
          <a:lstStyle/>
          <a:p>
            <a:pPr algn="ctr"/>
            <a:r>
              <a:rPr lang="el-GR" dirty="0" smtClean="0"/>
              <a:t>the cell</a:t>
            </a:r>
            <a:endParaRPr lang="en-GB" dirty="0" smtClean="0"/>
          </a:p>
          <a:p>
            <a:pPr algn="ctr"/>
            <a:r>
              <a:rPr lang="en-US" dirty="0" smtClean="0">
                <a:hlinkClick r:id="rId2"/>
              </a:rPr>
              <a:t>https://www.youtube.com/watch?v=URUJD5NEXC8&amp;t=139s</a:t>
            </a:r>
            <a:endParaRPr lang="en-US" dirty="0" smtClean="0"/>
          </a:p>
          <a:p>
            <a:pPr algn="ctr"/>
            <a:r>
              <a:rPr lang="en-US" dirty="0" smtClean="0"/>
              <a:t>https://</a:t>
            </a:r>
            <a:r>
              <a:rPr lang="en-US" dirty="0" err="1" smtClean="0"/>
              <a:t>www.youtube.com/watch?v</a:t>
            </a:r>
            <a:r>
              <a:rPr lang="en-US" dirty="0" smtClean="0"/>
              <a:t>=GBYZ0aDrlGk</a:t>
            </a:r>
          </a:p>
          <a:p>
            <a:pPr algn="ctr"/>
            <a:r>
              <a:rPr lang="en-US" dirty="0" smtClean="0">
                <a:hlinkClick r:id="rId3"/>
              </a:rPr>
              <a:t>https://www.youtube.com/watch?v=-Au5_2LMd5k</a:t>
            </a:r>
            <a:endParaRPr lang="en-US"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9" name="Rectangle 3"/>
          <p:cNvSpPr>
            <a:spLocks noChangeArrowheads="1"/>
          </p:cNvSpPr>
          <p:nvPr/>
        </p:nvSpPr>
        <p:spPr bwMode="auto">
          <a:xfrm>
            <a:off x="609600" y="4089400"/>
            <a:ext cx="6873070" cy="1015663"/>
          </a:xfrm>
          <a:prstGeom prst="rect">
            <a:avLst/>
          </a:prstGeom>
          <a:noFill/>
          <a:ln w="9525">
            <a:noFill/>
            <a:miter lim="800000"/>
            <a:headEnd/>
            <a:tailEnd/>
          </a:ln>
        </p:spPr>
        <p:txBody>
          <a:bodyPr wrap="none">
            <a:spAutoFit/>
          </a:bodyPr>
          <a:lstStyle/>
          <a:p>
            <a:r>
              <a:rPr lang="en-US" dirty="0"/>
              <a:t>Inner life of cell: </a:t>
            </a:r>
            <a:r>
              <a:rPr lang="en-US" dirty="0" smtClean="0"/>
              <a:t> </a:t>
            </a:r>
          </a:p>
          <a:p>
            <a:r>
              <a:rPr lang="en-US" dirty="0" smtClean="0"/>
              <a:t>https://</a:t>
            </a:r>
            <a:r>
              <a:rPr lang="en-US" dirty="0" err="1" smtClean="0"/>
              <a:t>www.youtube.com/watch?v</a:t>
            </a:r>
            <a:r>
              <a:rPr lang="en-US" dirty="0" smtClean="0"/>
              <a:t>=8_24UyJc-qw</a:t>
            </a:r>
          </a:p>
          <a:p>
            <a:r>
              <a:rPr lang="en-US" dirty="0" smtClean="0"/>
              <a:t>https://</a:t>
            </a:r>
            <a:r>
              <a:rPr lang="en-US" dirty="0" err="1" smtClean="0"/>
              <a:t>www.youtube.com/watch?v</a:t>
            </a:r>
            <a:r>
              <a:rPr lang="en-US" dirty="0" smtClean="0"/>
              <a:t>=</a:t>
            </a:r>
            <a:r>
              <a:rPr lang="en-US" dirty="0" err="1" smtClean="0"/>
              <a:t>FzcTgrxMzZk&amp;t</a:t>
            </a:r>
            <a:r>
              <a:rPr lang="en-US" dirty="0" smtClean="0"/>
              <a:t>=6s</a:t>
            </a:r>
          </a:p>
        </p:txBody>
      </p:sp>
      <p:sp>
        <p:nvSpPr>
          <p:cNvPr id="91140" name="Rectangle 4"/>
          <p:cNvSpPr>
            <a:spLocks noChangeArrowheads="1"/>
          </p:cNvSpPr>
          <p:nvPr/>
        </p:nvSpPr>
        <p:spPr bwMode="auto">
          <a:xfrm>
            <a:off x="616988" y="2482850"/>
            <a:ext cx="8069812" cy="707886"/>
          </a:xfrm>
          <a:prstGeom prst="rect">
            <a:avLst/>
          </a:prstGeom>
          <a:noFill/>
          <a:ln w="9525">
            <a:noFill/>
            <a:miter lim="800000"/>
            <a:headEnd/>
            <a:tailEnd/>
          </a:ln>
        </p:spPr>
        <p:txBody>
          <a:bodyPr wrap="none">
            <a:spAutoFit/>
          </a:bodyPr>
          <a:lstStyle/>
          <a:p>
            <a:r>
              <a:rPr lang="en-US" dirty="0"/>
              <a:t>Signaling:   </a:t>
            </a:r>
            <a:r>
              <a:rPr lang="en-US" dirty="0" smtClean="0"/>
              <a:t> </a:t>
            </a:r>
            <a:endParaRPr lang="el-GR" dirty="0" smtClean="0"/>
          </a:p>
          <a:p>
            <a:r>
              <a:rPr lang="el-GR" dirty="0" smtClean="0"/>
              <a:t>http</a:t>
            </a:r>
            <a:r>
              <a:rPr lang="el-GR" dirty="0"/>
              <a:t>://www.youtube.com/watch?v=tMMrTRnFdI4&amp;feature=related</a:t>
            </a: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440035"/>
            <a:ext cx="9144000" cy="461665"/>
          </a:xfrm>
          <a:prstGeom prst="rect">
            <a:avLst/>
          </a:prstGeom>
          <a:gradFill flip="none" rotWithShape="1">
            <a:gsLst>
              <a:gs pos="14000">
                <a:srgbClr val="43FFF3"/>
              </a:gs>
              <a:gs pos="100000">
                <a:srgbClr val="FFFFFF"/>
              </a:gs>
            </a:gsLst>
            <a:lin ang="0" scaled="1"/>
            <a:tileRect/>
          </a:gradFill>
        </p:spPr>
        <p:txBody>
          <a:bodyPr wrap="square">
            <a:spAutoFit/>
          </a:bodyPr>
          <a:lstStyle/>
          <a:p>
            <a:pPr algn="ctr"/>
            <a:r>
              <a:rPr lang="en-GB" sz="2400" cap="small" dirty="0" smtClean="0"/>
              <a:t>Viruses</a:t>
            </a:r>
            <a:endParaRPr lang="en-US" sz="2400" cap="small" dirty="0"/>
          </a:p>
        </p:txBody>
      </p:sp>
      <p:sp>
        <p:nvSpPr>
          <p:cNvPr id="3" name="Rectangle 2"/>
          <p:cNvSpPr/>
          <p:nvPr/>
        </p:nvSpPr>
        <p:spPr>
          <a:xfrm>
            <a:off x="1066800" y="1143000"/>
            <a:ext cx="7239000" cy="5055230"/>
          </a:xfrm>
          <a:prstGeom prst="rect">
            <a:avLst/>
          </a:prstGeom>
        </p:spPr>
        <p:txBody>
          <a:bodyPr wrap="square">
            <a:spAutoFit/>
          </a:bodyPr>
          <a:lstStyle/>
          <a:p>
            <a:pPr>
              <a:lnSpc>
                <a:spcPct val="150000"/>
              </a:lnSpc>
            </a:pPr>
            <a:r>
              <a:rPr lang="en-US" sz="1800" b="0" dirty="0" smtClean="0"/>
              <a:t>A</a:t>
            </a:r>
            <a:r>
              <a:rPr lang="en-US" sz="1800" dirty="0" smtClean="0"/>
              <a:t> </a:t>
            </a:r>
            <a:r>
              <a:rPr lang="en-US" sz="1800" b="0" dirty="0" smtClean="0"/>
              <a:t>virus is: </a:t>
            </a:r>
          </a:p>
          <a:p>
            <a:pPr>
              <a:lnSpc>
                <a:spcPct val="150000"/>
              </a:lnSpc>
              <a:buFontTx/>
              <a:buChar char="-"/>
            </a:pPr>
            <a:r>
              <a:rPr lang="en-US" sz="1800" b="0" dirty="0" smtClean="0"/>
              <a:t> a chain of nucleic acids (DNA or RNA) that</a:t>
            </a:r>
          </a:p>
          <a:p>
            <a:pPr>
              <a:lnSpc>
                <a:spcPct val="150000"/>
              </a:lnSpc>
              <a:buFontTx/>
              <a:buChar char="-"/>
            </a:pPr>
            <a:r>
              <a:rPr lang="en-US" sz="1800" b="0" dirty="0" smtClean="0"/>
              <a:t> lives in a host cell, </a:t>
            </a:r>
          </a:p>
          <a:p>
            <a:pPr>
              <a:lnSpc>
                <a:spcPct val="150000"/>
              </a:lnSpc>
              <a:buFontTx/>
              <a:buChar char="-"/>
            </a:pPr>
            <a:r>
              <a:rPr lang="en-US" sz="1800" b="0" dirty="0" smtClean="0"/>
              <a:t> uses the host’s reagents and its cellular machinery to reproduce and </a:t>
            </a:r>
          </a:p>
          <a:p>
            <a:pPr>
              <a:lnSpc>
                <a:spcPct val="150000"/>
              </a:lnSpc>
              <a:buFontTx/>
              <a:buChar char="-"/>
            </a:pPr>
            <a:r>
              <a:rPr lang="en-US" sz="1800" b="0" dirty="0" smtClean="0"/>
              <a:t> releases the replicated nucleic acid chains to infect more cells.</a:t>
            </a:r>
          </a:p>
          <a:p>
            <a:pPr>
              <a:lnSpc>
                <a:spcPct val="150000"/>
              </a:lnSpc>
            </a:pPr>
            <a:endParaRPr lang="en-US" sz="1800" b="0" dirty="0" smtClean="0"/>
          </a:p>
          <a:p>
            <a:pPr>
              <a:lnSpc>
                <a:spcPct val="150000"/>
              </a:lnSpc>
            </a:pPr>
            <a:r>
              <a:rPr lang="en-US" sz="1800" b="0" dirty="0" smtClean="0"/>
              <a:t>Their genetic material is often protected by a protein envelope, that allows the virus to survive between hosts.</a:t>
            </a:r>
          </a:p>
          <a:p>
            <a:pPr>
              <a:lnSpc>
                <a:spcPct val="150000"/>
              </a:lnSpc>
            </a:pPr>
            <a:endParaRPr lang="en-US" sz="1800" b="0" dirty="0" smtClean="0"/>
          </a:p>
          <a:p>
            <a:pPr>
              <a:lnSpc>
                <a:spcPct val="150000"/>
              </a:lnSpc>
            </a:pPr>
            <a:r>
              <a:rPr lang="en-GB" sz="1800" b="0" dirty="0" smtClean="0"/>
              <a:t>The shape, structure, and function of these proteins changes depending on the species of virus.</a:t>
            </a:r>
          </a:p>
          <a:p>
            <a:pPr>
              <a:lnSpc>
                <a:spcPct val="150000"/>
              </a:lnSpc>
            </a:pPr>
            <a:endParaRPr lang="en-US" sz="1800" b="0" dirty="0" smtClean="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1828800" y="762000"/>
            <a:ext cx="6934200" cy="1549142"/>
          </a:xfrm>
          <a:prstGeom prst="rect">
            <a:avLst/>
          </a:prstGeom>
        </p:spPr>
        <p:txBody>
          <a:bodyPr wrap="square">
            <a:spAutoFit/>
          </a:bodyPr>
          <a:lstStyle/>
          <a:p>
            <a:pPr algn="just">
              <a:lnSpc>
                <a:spcPct val="150000"/>
              </a:lnSpc>
            </a:pPr>
            <a:r>
              <a:rPr lang="en-US" sz="1600" b="0" dirty="0" smtClean="0"/>
              <a:t>A virus which replicates in mammalian cells will have a protein coat, covering the viral genome, which enables it to attach to and infiltrate mammalian cells. The envelope proteins will enable the virus to interact with the host cell. </a:t>
            </a:r>
          </a:p>
        </p:txBody>
      </p:sp>
      <p:pic>
        <p:nvPicPr>
          <p:cNvPr id="6" name="Picture 5"/>
          <p:cNvPicPr>
            <a:picLocks noChangeAspect="1"/>
          </p:cNvPicPr>
          <p:nvPr/>
        </p:nvPicPr>
        <p:blipFill>
          <a:blip r:embed="rId2"/>
          <a:stretch>
            <a:fillRect/>
          </a:stretch>
        </p:blipFill>
        <p:spPr>
          <a:xfrm>
            <a:off x="228600" y="684164"/>
            <a:ext cx="1600200" cy="1601836"/>
          </a:xfrm>
          <a:prstGeom prst="rect">
            <a:avLst/>
          </a:prstGeom>
        </p:spPr>
      </p:pic>
      <p:pic>
        <p:nvPicPr>
          <p:cNvPr id="7" name="Picture 6"/>
          <p:cNvPicPr>
            <a:picLocks noChangeAspect="1"/>
          </p:cNvPicPr>
          <p:nvPr/>
        </p:nvPicPr>
        <p:blipFill>
          <a:blip r:embed="rId3"/>
          <a:stretch>
            <a:fillRect/>
          </a:stretch>
        </p:blipFill>
        <p:spPr>
          <a:xfrm>
            <a:off x="5105400" y="2133600"/>
            <a:ext cx="3581400" cy="2971800"/>
          </a:xfrm>
          <a:prstGeom prst="rect">
            <a:avLst/>
          </a:prstGeom>
        </p:spPr>
      </p:pic>
      <p:sp>
        <p:nvSpPr>
          <p:cNvPr id="10" name="Rectangle 9"/>
          <p:cNvSpPr/>
          <p:nvPr/>
        </p:nvSpPr>
        <p:spPr>
          <a:xfrm>
            <a:off x="533400" y="5105400"/>
            <a:ext cx="8001000" cy="1179810"/>
          </a:xfrm>
          <a:prstGeom prst="rect">
            <a:avLst/>
          </a:prstGeom>
        </p:spPr>
        <p:txBody>
          <a:bodyPr wrap="square">
            <a:spAutoFit/>
          </a:bodyPr>
          <a:lstStyle/>
          <a:p>
            <a:pPr algn="just">
              <a:lnSpc>
                <a:spcPct val="150000"/>
              </a:lnSpc>
            </a:pPr>
            <a:r>
              <a:rPr lang="en-US" sz="1600" b="0" dirty="0" smtClean="0"/>
              <a:t>In some plan virus species, the virus is passed from cell to cell within the plant. </a:t>
            </a:r>
            <a:endParaRPr lang="en-US" sz="1600" dirty="0" smtClean="0"/>
          </a:p>
          <a:p>
            <a:pPr algn="just">
              <a:lnSpc>
                <a:spcPct val="150000"/>
              </a:lnSpc>
            </a:pPr>
            <a:r>
              <a:rPr lang="en-US" sz="1600" b="0" dirty="0" smtClean="0"/>
              <a:t>In this way the virus can live within cells its entire existence, and never need a protein coat to protect it in the environment. </a:t>
            </a:r>
          </a:p>
        </p:txBody>
      </p:sp>
      <p:sp>
        <p:nvSpPr>
          <p:cNvPr id="11" name="Rectangle 10"/>
          <p:cNvSpPr/>
          <p:nvPr/>
        </p:nvSpPr>
        <p:spPr>
          <a:xfrm>
            <a:off x="533400" y="2209800"/>
            <a:ext cx="4572000" cy="3026470"/>
          </a:xfrm>
          <a:prstGeom prst="rect">
            <a:avLst/>
          </a:prstGeom>
        </p:spPr>
        <p:txBody>
          <a:bodyPr>
            <a:spAutoFit/>
          </a:bodyPr>
          <a:lstStyle/>
          <a:p>
            <a:pPr algn="just">
              <a:lnSpc>
                <a:spcPct val="150000"/>
              </a:lnSpc>
            </a:pPr>
            <a:r>
              <a:rPr lang="en-US" sz="1600" b="0" dirty="0" smtClean="0"/>
              <a:t>Part of the protein coat will then open, puncture through the cell membrane and deposit the viral genome within the cell. The protein coat can then be discarded, as the viral genome will now replicate within the host cell. The replicated virus molecules will be packaged within their own protein coats, and be released into the environment to find another host.</a:t>
            </a:r>
          </a:p>
        </p:txBody>
      </p:sp>
      <p:sp>
        <p:nvSpPr>
          <p:cNvPr id="8" name="Rectangle 7"/>
          <p:cNvSpPr/>
          <p:nvPr/>
        </p:nvSpPr>
        <p:spPr>
          <a:xfrm>
            <a:off x="0" y="186035"/>
            <a:ext cx="9144000" cy="461665"/>
          </a:xfrm>
          <a:prstGeom prst="rect">
            <a:avLst/>
          </a:prstGeom>
          <a:gradFill flip="none" rotWithShape="1">
            <a:gsLst>
              <a:gs pos="14000">
                <a:srgbClr val="43FFF3"/>
              </a:gs>
              <a:gs pos="100000">
                <a:srgbClr val="FFFFFF"/>
              </a:gs>
            </a:gsLst>
            <a:lin ang="0" scaled="1"/>
            <a:tileRect/>
          </a:gradFill>
        </p:spPr>
        <p:txBody>
          <a:bodyPr wrap="square">
            <a:spAutoFit/>
          </a:bodyPr>
          <a:lstStyle/>
          <a:p>
            <a:pPr algn="ctr"/>
            <a:r>
              <a:rPr lang="en-GB" sz="2400" cap="small" dirty="0" smtClean="0"/>
              <a:t>Viral Structure</a:t>
            </a:r>
            <a:endParaRPr lang="en-US" sz="2400" cap="small" dirty="0"/>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914400" y="1379656"/>
            <a:ext cx="3810000" cy="3395802"/>
          </a:xfrm>
          <a:prstGeom prst="rect">
            <a:avLst/>
          </a:prstGeom>
        </p:spPr>
        <p:txBody>
          <a:bodyPr wrap="square">
            <a:spAutoFit/>
          </a:bodyPr>
          <a:lstStyle/>
          <a:p>
            <a:pPr algn="just">
              <a:lnSpc>
                <a:spcPct val="150000"/>
              </a:lnSpc>
            </a:pPr>
            <a:r>
              <a:rPr lang="en-US" sz="1600" b="0" dirty="0" smtClean="0"/>
              <a:t>The protein coat of a phage is much more complex, and has a variety of specialized parts. </a:t>
            </a:r>
          </a:p>
          <a:p>
            <a:pPr algn="just">
              <a:lnSpc>
                <a:spcPct val="150000"/>
              </a:lnSpc>
            </a:pPr>
            <a:r>
              <a:rPr lang="en-US" sz="1600" b="0" dirty="0" smtClean="0"/>
              <a:t>The head portion contains the viral genome. </a:t>
            </a:r>
          </a:p>
          <a:p>
            <a:pPr algn="just">
              <a:lnSpc>
                <a:spcPct val="150000"/>
              </a:lnSpc>
            </a:pPr>
            <a:r>
              <a:rPr lang="en-US" sz="1600" b="0" dirty="0" smtClean="0"/>
              <a:t>The collar, sheath, base plate, and tail fibers are part of an intricate system to attach to and inject the genome into a bacterial cell. </a:t>
            </a:r>
          </a:p>
        </p:txBody>
      </p:sp>
      <p:sp>
        <p:nvSpPr>
          <p:cNvPr id="4" name="Rectangle 3"/>
          <p:cNvSpPr/>
          <p:nvPr/>
        </p:nvSpPr>
        <p:spPr>
          <a:xfrm>
            <a:off x="914400" y="981512"/>
            <a:ext cx="6553200" cy="441146"/>
          </a:xfrm>
          <a:prstGeom prst="rect">
            <a:avLst/>
          </a:prstGeom>
        </p:spPr>
        <p:txBody>
          <a:bodyPr wrap="square">
            <a:spAutoFit/>
          </a:bodyPr>
          <a:lstStyle/>
          <a:p>
            <a:pPr algn="just">
              <a:lnSpc>
                <a:spcPct val="150000"/>
              </a:lnSpc>
            </a:pPr>
            <a:r>
              <a:rPr lang="en-US" sz="1600" b="0" dirty="0" err="1" smtClean="0"/>
              <a:t>Bacteriophage</a:t>
            </a:r>
            <a:r>
              <a:rPr lang="en-US" sz="1600" b="0" dirty="0" smtClean="0"/>
              <a:t> is a type of virus which specializes on bacterial cells. </a:t>
            </a:r>
          </a:p>
        </p:txBody>
      </p:sp>
      <p:pic>
        <p:nvPicPr>
          <p:cNvPr id="6" name="Picture 5"/>
          <p:cNvPicPr>
            <a:picLocks noChangeAspect="1"/>
          </p:cNvPicPr>
          <p:nvPr/>
        </p:nvPicPr>
        <p:blipFill>
          <a:blip r:embed="rId2"/>
          <a:stretch>
            <a:fillRect/>
          </a:stretch>
        </p:blipFill>
        <p:spPr>
          <a:xfrm>
            <a:off x="4963951" y="1651258"/>
            <a:ext cx="3646649" cy="2819400"/>
          </a:xfrm>
          <a:prstGeom prst="rect">
            <a:avLst/>
          </a:prstGeom>
        </p:spPr>
      </p:pic>
      <p:sp>
        <p:nvSpPr>
          <p:cNvPr id="7" name="Rectangle 6"/>
          <p:cNvSpPr/>
          <p:nvPr/>
        </p:nvSpPr>
        <p:spPr>
          <a:xfrm>
            <a:off x="914400" y="4623058"/>
            <a:ext cx="7620000" cy="1549142"/>
          </a:xfrm>
          <a:prstGeom prst="rect">
            <a:avLst/>
          </a:prstGeom>
        </p:spPr>
        <p:txBody>
          <a:bodyPr wrap="square">
            <a:spAutoFit/>
          </a:bodyPr>
          <a:lstStyle/>
          <a:p>
            <a:pPr algn="just">
              <a:lnSpc>
                <a:spcPct val="150000"/>
              </a:lnSpc>
            </a:pPr>
            <a:r>
              <a:rPr lang="en-US" sz="1600" b="0" dirty="0" smtClean="0"/>
              <a:t>The tail fibers grasp the bacterial cell, pulling the base plate up to the cell wall or membrane. </a:t>
            </a:r>
          </a:p>
          <a:p>
            <a:pPr algn="just">
              <a:lnSpc>
                <a:spcPct val="150000"/>
              </a:lnSpc>
            </a:pPr>
            <a:r>
              <a:rPr lang="en-US" sz="1600" b="0" dirty="0" smtClean="0"/>
              <a:t>The sheath and collar compress, puncture the cell, and deposit the DNA into the bacterial cell.</a:t>
            </a:r>
          </a:p>
        </p:txBody>
      </p:sp>
      <p:sp>
        <p:nvSpPr>
          <p:cNvPr id="9" name="Rectangle 8"/>
          <p:cNvSpPr/>
          <p:nvPr/>
        </p:nvSpPr>
        <p:spPr>
          <a:xfrm>
            <a:off x="0" y="287635"/>
            <a:ext cx="9144000" cy="461665"/>
          </a:xfrm>
          <a:prstGeom prst="rect">
            <a:avLst/>
          </a:prstGeom>
          <a:gradFill flip="none" rotWithShape="1">
            <a:gsLst>
              <a:gs pos="14000">
                <a:srgbClr val="43FFF3"/>
              </a:gs>
              <a:gs pos="100000">
                <a:srgbClr val="FFFFFF"/>
              </a:gs>
            </a:gsLst>
            <a:lin ang="0" scaled="1"/>
            <a:tileRect/>
          </a:gradFill>
        </p:spPr>
        <p:txBody>
          <a:bodyPr wrap="square">
            <a:spAutoFit/>
          </a:bodyPr>
          <a:lstStyle/>
          <a:p>
            <a:pPr algn="ctr"/>
            <a:r>
              <a:rPr lang="en-GB" sz="2400" cap="small" dirty="0" smtClean="0"/>
              <a:t>Viral Structure</a:t>
            </a:r>
            <a:endParaRPr lang="en-US" sz="2400" cap="small" dirty="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extBox 4"/>
          <p:cNvSpPr txBox="1"/>
          <p:nvPr/>
        </p:nvSpPr>
        <p:spPr>
          <a:xfrm>
            <a:off x="533400" y="1005940"/>
            <a:ext cx="8153400" cy="5242460"/>
          </a:xfrm>
          <a:prstGeom prst="rect">
            <a:avLst/>
          </a:prstGeom>
          <a:noFill/>
        </p:spPr>
        <p:txBody>
          <a:bodyPr wrap="square" rtlCol="0">
            <a:spAutoFit/>
          </a:bodyPr>
          <a:lstStyle/>
          <a:p>
            <a:pPr>
              <a:lnSpc>
                <a:spcPct val="150000"/>
              </a:lnSpc>
            </a:pPr>
            <a:r>
              <a:rPr lang="en-GB" sz="1600" b="0" dirty="0" smtClean="0"/>
              <a:t>Baltimore classification (first defined in 1971), named after David Baltimore, a Nobel Prize-winning biologist, has seven groups depending on their</a:t>
            </a:r>
          </a:p>
          <a:p>
            <a:pPr>
              <a:lnSpc>
                <a:spcPct val="150000"/>
              </a:lnSpc>
            </a:pPr>
            <a:r>
              <a:rPr lang="en-US" sz="1600" b="0" dirty="0" smtClean="0"/>
              <a:t>n</a:t>
            </a:r>
            <a:r>
              <a:rPr lang="en-GB" sz="1600" b="0" dirty="0" err="1" smtClean="0"/>
              <a:t>ucleic</a:t>
            </a:r>
            <a:r>
              <a:rPr lang="en-GB" sz="1600" b="0" dirty="0" smtClean="0"/>
              <a:t> acid (DNA or RNA) </a:t>
            </a:r>
          </a:p>
          <a:p>
            <a:pPr>
              <a:lnSpc>
                <a:spcPct val="150000"/>
              </a:lnSpc>
            </a:pPr>
            <a:r>
              <a:rPr lang="en-GB" sz="1600" b="0" dirty="0" err="1" smtClean="0"/>
              <a:t>strandedness</a:t>
            </a:r>
            <a:r>
              <a:rPr lang="en-GB" sz="1600" b="0" dirty="0" smtClean="0"/>
              <a:t> (single-stranded or double-stranded), </a:t>
            </a:r>
          </a:p>
          <a:p>
            <a:pPr>
              <a:lnSpc>
                <a:spcPct val="150000"/>
              </a:lnSpc>
            </a:pPr>
            <a:r>
              <a:rPr lang="en-US" sz="1600" b="0" dirty="0" smtClean="0"/>
              <a:t>s</a:t>
            </a:r>
            <a:r>
              <a:rPr lang="en-GB" sz="1600" b="0" dirty="0" err="1" smtClean="0"/>
              <a:t>ense</a:t>
            </a:r>
            <a:r>
              <a:rPr lang="en-GB" sz="1600" b="0" dirty="0" smtClean="0"/>
              <a:t> and </a:t>
            </a:r>
          </a:p>
          <a:p>
            <a:pPr>
              <a:lnSpc>
                <a:spcPct val="150000"/>
              </a:lnSpc>
            </a:pPr>
            <a:r>
              <a:rPr lang="en-GB" sz="1600" b="0" dirty="0" smtClean="0"/>
              <a:t>method of replication.</a:t>
            </a:r>
          </a:p>
          <a:p>
            <a:pPr lvl="0">
              <a:lnSpc>
                <a:spcPct val="150000"/>
              </a:lnSpc>
            </a:pPr>
            <a:r>
              <a:rPr lang="en-GB" sz="1400" b="0" dirty="0" smtClean="0"/>
              <a:t>I: </a:t>
            </a:r>
            <a:r>
              <a:rPr lang="en-GB" sz="1400" b="0" dirty="0" smtClean="0">
                <a:hlinkClick r:id="rId3"/>
              </a:rPr>
              <a:t>dsDNA viruses</a:t>
            </a:r>
            <a:r>
              <a:rPr lang="en-GB" sz="1400" b="0" dirty="0" smtClean="0"/>
              <a:t> (e.g. </a:t>
            </a:r>
            <a:r>
              <a:rPr lang="en-GB" sz="1400" b="0" dirty="0" smtClean="0">
                <a:hlinkClick r:id="rId4"/>
              </a:rPr>
              <a:t>Adenoviruses</a:t>
            </a:r>
            <a:r>
              <a:rPr lang="en-GB" sz="1400" b="0" dirty="0" smtClean="0"/>
              <a:t>, </a:t>
            </a:r>
            <a:r>
              <a:rPr lang="en-GB" sz="1400" b="0" dirty="0" smtClean="0">
                <a:hlinkClick r:id="rId5"/>
              </a:rPr>
              <a:t>Herpesviruses</a:t>
            </a:r>
            <a:r>
              <a:rPr lang="en-GB" sz="1400" b="0" dirty="0" smtClean="0"/>
              <a:t>, </a:t>
            </a:r>
            <a:r>
              <a:rPr lang="en-GB" sz="1400" b="0" dirty="0" smtClean="0">
                <a:hlinkClick r:id="rId6"/>
              </a:rPr>
              <a:t>Poxviruses</a:t>
            </a:r>
            <a:r>
              <a:rPr lang="en-GB" sz="1400" b="0" dirty="0" smtClean="0"/>
              <a:t>)</a:t>
            </a:r>
          </a:p>
          <a:p>
            <a:pPr lvl="0">
              <a:lnSpc>
                <a:spcPct val="150000"/>
              </a:lnSpc>
            </a:pPr>
            <a:r>
              <a:rPr lang="en-GB" sz="1400" b="0" dirty="0" smtClean="0"/>
              <a:t>II: </a:t>
            </a:r>
            <a:r>
              <a:rPr lang="en-GB" sz="1400" b="0" dirty="0" smtClean="0">
                <a:hlinkClick r:id="rId7"/>
              </a:rPr>
              <a:t>ssDNA viruses</a:t>
            </a:r>
            <a:r>
              <a:rPr lang="en-GB" sz="1400" b="0" dirty="0" smtClean="0"/>
              <a:t> (+ strand or "sense") DNA (e.g. </a:t>
            </a:r>
            <a:r>
              <a:rPr lang="en-GB" sz="1400" b="0" dirty="0" smtClean="0">
                <a:hlinkClick r:id="rId8"/>
              </a:rPr>
              <a:t>Parvoviruses</a:t>
            </a:r>
            <a:r>
              <a:rPr lang="en-GB" sz="1400" b="0" dirty="0" smtClean="0"/>
              <a:t>)</a:t>
            </a:r>
          </a:p>
          <a:p>
            <a:pPr lvl="0">
              <a:lnSpc>
                <a:spcPct val="150000"/>
              </a:lnSpc>
            </a:pPr>
            <a:r>
              <a:rPr lang="en-GB" sz="1400" b="0" dirty="0" smtClean="0"/>
              <a:t>III: </a:t>
            </a:r>
            <a:r>
              <a:rPr lang="en-GB" sz="1400" b="0" dirty="0" smtClean="0">
                <a:hlinkClick r:id="rId9"/>
              </a:rPr>
              <a:t>dsRNA viruses</a:t>
            </a:r>
            <a:r>
              <a:rPr lang="en-GB" sz="1400" b="0" dirty="0" smtClean="0"/>
              <a:t> (e.g. </a:t>
            </a:r>
            <a:r>
              <a:rPr lang="en-GB" sz="1400" b="0" dirty="0" smtClean="0">
                <a:hlinkClick r:id="rId10"/>
              </a:rPr>
              <a:t>Reoviruses</a:t>
            </a:r>
            <a:r>
              <a:rPr lang="en-GB" sz="1400" b="0" dirty="0" smtClean="0"/>
              <a:t>)</a:t>
            </a:r>
          </a:p>
          <a:p>
            <a:pPr lvl="0">
              <a:lnSpc>
                <a:spcPct val="150000"/>
              </a:lnSpc>
            </a:pPr>
            <a:r>
              <a:rPr lang="en-GB" sz="1400" b="0" dirty="0" smtClean="0"/>
              <a:t>IV: </a:t>
            </a:r>
            <a:r>
              <a:rPr lang="en-GB" sz="1400" b="0" dirty="0" smtClean="0">
                <a:hlinkClick r:id="rId11"/>
              </a:rPr>
              <a:t>(+)ssRNA viruses</a:t>
            </a:r>
            <a:r>
              <a:rPr lang="en-GB" sz="1400" b="0" dirty="0" smtClean="0"/>
              <a:t> (+ strand or sense) RNA (e.g. </a:t>
            </a:r>
            <a:r>
              <a:rPr lang="en-GB" sz="1400" b="0" dirty="0" smtClean="0">
                <a:hlinkClick r:id="rId12"/>
              </a:rPr>
              <a:t>Coronaviruses</a:t>
            </a:r>
            <a:r>
              <a:rPr lang="en-GB" sz="1400" b="0" dirty="0" smtClean="0"/>
              <a:t>, </a:t>
            </a:r>
            <a:r>
              <a:rPr lang="en-GB" sz="1400" b="0" dirty="0" smtClean="0">
                <a:hlinkClick r:id="rId13"/>
              </a:rPr>
              <a:t>Picornaviruses</a:t>
            </a:r>
            <a:r>
              <a:rPr lang="en-GB" sz="1400" b="0" dirty="0" smtClean="0"/>
              <a:t>, </a:t>
            </a:r>
            <a:r>
              <a:rPr lang="en-GB" sz="1400" b="0" dirty="0" smtClean="0">
                <a:hlinkClick r:id="rId14"/>
              </a:rPr>
              <a:t>Togaviruses</a:t>
            </a:r>
            <a:r>
              <a:rPr lang="en-GB" sz="1400" b="0" dirty="0" smtClean="0"/>
              <a:t>)</a:t>
            </a:r>
          </a:p>
          <a:p>
            <a:pPr lvl="0">
              <a:lnSpc>
                <a:spcPct val="150000"/>
              </a:lnSpc>
            </a:pPr>
            <a:r>
              <a:rPr lang="en-GB" sz="1400" b="0" dirty="0" smtClean="0"/>
              <a:t>V: </a:t>
            </a:r>
            <a:r>
              <a:rPr lang="en-GB" sz="1400" b="0" dirty="0" smtClean="0">
                <a:hlinkClick r:id="rId15"/>
              </a:rPr>
              <a:t>(−)ssRNA viruses</a:t>
            </a:r>
            <a:r>
              <a:rPr lang="en-GB" sz="1400" b="0" dirty="0" smtClean="0"/>
              <a:t> (− strand or antisense) RNA (e.g. </a:t>
            </a:r>
            <a:r>
              <a:rPr lang="en-GB" sz="1400" b="0" dirty="0" smtClean="0">
                <a:hlinkClick r:id="rId16"/>
              </a:rPr>
              <a:t>Orthomyxoviruses</a:t>
            </a:r>
            <a:r>
              <a:rPr lang="en-GB" sz="1400" b="0" dirty="0" smtClean="0"/>
              <a:t>, </a:t>
            </a:r>
            <a:r>
              <a:rPr lang="en-GB" sz="1400" b="0" dirty="0" smtClean="0">
                <a:hlinkClick r:id="rId17"/>
              </a:rPr>
              <a:t>Rhabdoviruses</a:t>
            </a:r>
            <a:r>
              <a:rPr lang="en-GB" sz="1400" b="0" dirty="0" smtClean="0"/>
              <a:t>)</a:t>
            </a:r>
          </a:p>
          <a:p>
            <a:pPr lvl="0">
              <a:lnSpc>
                <a:spcPct val="150000"/>
              </a:lnSpc>
            </a:pPr>
            <a:r>
              <a:rPr lang="en-GB" sz="1400" b="0" dirty="0" smtClean="0"/>
              <a:t>VI: </a:t>
            </a:r>
            <a:r>
              <a:rPr lang="en-GB" sz="1400" b="0" dirty="0" smtClean="0">
                <a:hlinkClick r:id="rId18"/>
              </a:rPr>
              <a:t>ssRNA-RT viruses</a:t>
            </a:r>
            <a:r>
              <a:rPr lang="en-GB" sz="1400" b="0" dirty="0" smtClean="0"/>
              <a:t> (+ strand or sense) RNA with DNA intermediate in life-cycle (e.g. </a:t>
            </a:r>
            <a:r>
              <a:rPr lang="en-GB" sz="1400" b="0" dirty="0" smtClean="0">
                <a:hlinkClick r:id="rId19"/>
              </a:rPr>
              <a:t>Retroviruses</a:t>
            </a:r>
            <a:r>
              <a:rPr lang="en-GB" sz="1400" b="0" dirty="0" smtClean="0"/>
              <a:t>)</a:t>
            </a:r>
          </a:p>
          <a:p>
            <a:pPr lvl="0">
              <a:lnSpc>
                <a:spcPct val="150000"/>
              </a:lnSpc>
            </a:pPr>
            <a:r>
              <a:rPr lang="en-GB" sz="1400" b="0" dirty="0" smtClean="0"/>
              <a:t>VII: </a:t>
            </a:r>
            <a:r>
              <a:rPr lang="en-GB" sz="1400" b="0" dirty="0" smtClean="0">
                <a:hlinkClick r:id="rId20"/>
              </a:rPr>
              <a:t>dsDNA-RT viruses</a:t>
            </a:r>
            <a:r>
              <a:rPr lang="en-GB" sz="1400" b="0" dirty="0" smtClean="0"/>
              <a:t> DNA with RNA intermediate in life-cycle (e.g. </a:t>
            </a:r>
            <a:r>
              <a:rPr lang="en-GB" sz="1400" b="0" dirty="0" smtClean="0">
                <a:hlinkClick r:id="rId21"/>
              </a:rPr>
              <a:t>Hepadnaviruses</a:t>
            </a:r>
            <a:endParaRPr lang="en-GB" sz="1400" b="0" dirty="0" smtClean="0"/>
          </a:p>
          <a:p>
            <a:pPr lvl="0">
              <a:lnSpc>
                <a:spcPct val="150000"/>
              </a:lnSpc>
            </a:pPr>
            <a:endParaRPr lang="en-GB" sz="1400" b="0" dirty="0" smtClean="0"/>
          </a:p>
          <a:p>
            <a:pPr>
              <a:lnSpc>
                <a:spcPct val="150000"/>
              </a:lnSpc>
            </a:pPr>
            <a:r>
              <a:rPr lang="en-GB" sz="1600" b="0" dirty="0" smtClean="0"/>
              <a:t>Other classifications are based on disease caused by the virus or its morphology.</a:t>
            </a:r>
          </a:p>
        </p:txBody>
      </p:sp>
      <p:sp>
        <p:nvSpPr>
          <p:cNvPr id="4" name="Rectangle 3"/>
          <p:cNvSpPr/>
          <p:nvPr/>
        </p:nvSpPr>
        <p:spPr>
          <a:xfrm>
            <a:off x="0" y="313035"/>
            <a:ext cx="9144000" cy="461665"/>
          </a:xfrm>
          <a:prstGeom prst="rect">
            <a:avLst/>
          </a:prstGeom>
          <a:gradFill flip="none" rotWithShape="1">
            <a:gsLst>
              <a:gs pos="14000">
                <a:srgbClr val="43FFF3"/>
              </a:gs>
              <a:gs pos="100000">
                <a:srgbClr val="FFFFFF"/>
              </a:gs>
            </a:gsLst>
            <a:lin ang="0" scaled="1"/>
            <a:tileRect/>
          </a:gradFill>
        </p:spPr>
        <p:txBody>
          <a:bodyPr wrap="square">
            <a:spAutoFit/>
          </a:bodyPr>
          <a:lstStyle/>
          <a:p>
            <a:pPr algn="ctr"/>
            <a:r>
              <a:rPr lang="en-GB" sz="2400" cap="small" dirty="0" smtClean="0"/>
              <a:t>Classification of Viruses</a:t>
            </a:r>
            <a:endParaRPr lang="en-US" sz="2400" cap="small"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9636" name="Picture 4" descr="bio3f_large"/>
          <p:cNvPicPr>
            <a:picLocks noGrp="1" noChangeAspect="1" noChangeArrowheads="1"/>
          </p:cNvPicPr>
          <p:nvPr>
            <p:ph sz="half" idx="1"/>
          </p:nvPr>
        </p:nvPicPr>
        <p:blipFill>
          <a:blip r:embed="rId2" cstate="print"/>
          <a:srcRect/>
          <a:stretch>
            <a:fillRect/>
          </a:stretch>
        </p:blipFill>
        <p:spPr>
          <a:xfrm>
            <a:off x="395288" y="981075"/>
            <a:ext cx="5256212" cy="5060950"/>
          </a:xfrm>
          <a:noFill/>
          <a:ln/>
        </p:spPr>
      </p:pic>
      <p:pic>
        <p:nvPicPr>
          <p:cNvPr id="69639" name="Picture 7" descr="bio3g_large"/>
          <p:cNvPicPr>
            <a:picLocks noGrp="1" noChangeAspect="1" noChangeArrowheads="1"/>
          </p:cNvPicPr>
          <p:nvPr>
            <p:ph sz="quarter" idx="2"/>
          </p:nvPr>
        </p:nvPicPr>
        <p:blipFill>
          <a:blip r:embed="rId3" cstate="print"/>
          <a:srcRect/>
          <a:stretch>
            <a:fillRect/>
          </a:stretch>
        </p:blipFill>
        <p:spPr>
          <a:xfrm>
            <a:off x="4500563" y="2565400"/>
            <a:ext cx="4038600" cy="898525"/>
          </a:xfrm>
          <a:noFill/>
          <a:ln/>
        </p:spPr>
      </p:pic>
      <p:pic>
        <p:nvPicPr>
          <p:cNvPr id="69642" name="Picture 10" descr="bio3h_large"/>
          <p:cNvPicPr>
            <a:picLocks noGrp="1" noChangeAspect="1" noChangeArrowheads="1"/>
          </p:cNvPicPr>
          <p:nvPr>
            <p:ph sz="quarter" idx="3"/>
          </p:nvPr>
        </p:nvPicPr>
        <p:blipFill>
          <a:blip r:embed="rId4" cstate="print"/>
          <a:srcRect/>
          <a:stretch>
            <a:fillRect/>
          </a:stretch>
        </p:blipFill>
        <p:spPr>
          <a:xfrm>
            <a:off x="4500563" y="4221163"/>
            <a:ext cx="4038600" cy="2038350"/>
          </a:xfrm>
          <a:noFill/>
          <a:ln/>
        </p:spPr>
      </p:pic>
      <p:sp>
        <p:nvSpPr>
          <p:cNvPr id="69645" name="Rectangle 13"/>
          <p:cNvSpPr>
            <a:spLocks noChangeArrowheads="1"/>
          </p:cNvSpPr>
          <p:nvPr/>
        </p:nvSpPr>
        <p:spPr bwMode="auto">
          <a:xfrm>
            <a:off x="1547813" y="404813"/>
            <a:ext cx="5953125" cy="457200"/>
          </a:xfrm>
          <a:prstGeom prst="rect">
            <a:avLst/>
          </a:prstGeom>
          <a:noFill/>
          <a:ln w="9525">
            <a:noFill/>
            <a:miter lim="800000"/>
            <a:headEnd/>
            <a:tailEnd/>
          </a:ln>
          <a:effectLst/>
        </p:spPr>
        <p:txBody>
          <a:bodyPr wrap="none" anchor="ctr">
            <a:spAutoFit/>
          </a:bodyPr>
          <a:lstStyle/>
          <a:p>
            <a:r>
              <a:rPr lang="en-GB" sz="2400" b="1"/>
              <a:t>BLAST</a:t>
            </a:r>
            <a:r>
              <a:rPr lang="en-GB" sz="2400"/>
              <a:t> (</a:t>
            </a:r>
            <a:r>
              <a:rPr lang="en-GB" sz="2400" b="1"/>
              <a:t>B</a:t>
            </a:r>
            <a:r>
              <a:rPr lang="en-GB" sz="2400"/>
              <a:t>asic </a:t>
            </a:r>
            <a:r>
              <a:rPr lang="en-GB" sz="2400" b="1"/>
              <a:t>L</a:t>
            </a:r>
            <a:r>
              <a:rPr lang="en-GB" sz="2400"/>
              <a:t>ocal </a:t>
            </a:r>
            <a:r>
              <a:rPr lang="en-GB" sz="2400" b="1"/>
              <a:t>A</a:t>
            </a:r>
            <a:r>
              <a:rPr lang="en-GB" sz="2400"/>
              <a:t>lignment </a:t>
            </a:r>
            <a:r>
              <a:rPr lang="en-GB" sz="2400" b="1"/>
              <a:t>S</a:t>
            </a:r>
            <a:r>
              <a:rPr lang="en-GB" sz="2400"/>
              <a:t>earch </a:t>
            </a:r>
            <a:r>
              <a:rPr lang="en-GB" sz="2400" b="1"/>
              <a:t>T</a:t>
            </a:r>
            <a:r>
              <a:rPr lang="en-GB" sz="2400"/>
              <a:t>ool) </a:t>
            </a: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1219200" y="4781490"/>
            <a:ext cx="6934200" cy="707886"/>
          </a:xfrm>
          <a:prstGeom prst="rect">
            <a:avLst/>
          </a:prstGeom>
        </p:spPr>
        <p:txBody>
          <a:bodyPr wrap="square">
            <a:spAutoFit/>
          </a:bodyPr>
          <a:lstStyle/>
          <a:p>
            <a:endParaRPr lang="en-US" dirty="0" smtClean="0"/>
          </a:p>
          <a:p>
            <a:r>
              <a:rPr lang="en-US" dirty="0" smtClean="0"/>
              <a:t>https://</a:t>
            </a:r>
            <a:r>
              <a:rPr lang="en-US" dirty="0" err="1" smtClean="0"/>
              <a:t>www.youtube.com/watch?v</a:t>
            </a:r>
            <a:r>
              <a:rPr lang="en-US" dirty="0" smtClean="0"/>
              <a:t>=</a:t>
            </a:r>
            <a:r>
              <a:rPr lang="en-US" dirty="0" err="1" smtClean="0"/>
              <a:t>IePMXxQ</a:t>
            </a:r>
            <a:r>
              <a:rPr lang="en-US" dirty="0" smtClean="0"/>
              <a:t>-KWY</a:t>
            </a:r>
            <a:endParaRPr lang="en-US"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40" name="Picture 4" descr="bio3b2_large"/>
          <p:cNvPicPr>
            <a:picLocks noGrp="1" noChangeAspect="1" noChangeArrowheads="1"/>
          </p:cNvPicPr>
          <p:nvPr>
            <p:ph sz="quarter" idx="1"/>
          </p:nvPr>
        </p:nvPicPr>
        <p:blipFill>
          <a:blip r:embed="rId2" cstate="print"/>
          <a:srcRect/>
          <a:stretch>
            <a:fillRect/>
          </a:stretch>
        </p:blipFill>
        <p:spPr>
          <a:xfrm>
            <a:off x="457200" y="1828800"/>
            <a:ext cx="4038600" cy="1471613"/>
          </a:xfrm>
          <a:noFill/>
          <a:ln/>
        </p:spPr>
      </p:pic>
      <p:pic>
        <p:nvPicPr>
          <p:cNvPr id="65543" name="Picture 7" descr="bio3c_large"/>
          <p:cNvPicPr>
            <a:picLocks noGrp="1" noChangeAspect="1" noChangeArrowheads="1"/>
          </p:cNvPicPr>
          <p:nvPr>
            <p:ph sz="quarter" idx="2"/>
          </p:nvPr>
        </p:nvPicPr>
        <p:blipFill>
          <a:blip r:embed="rId3" cstate="print"/>
          <a:srcRect/>
          <a:stretch>
            <a:fillRect/>
          </a:stretch>
        </p:blipFill>
        <p:spPr>
          <a:xfrm>
            <a:off x="4648200" y="1851025"/>
            <a:ext cx="4038600" cy="1425575"/>
          </a:xfrm>
          <a:noFill/>
          <a:ln/>
        </p:spPr>
      </p:pic>
      <p:pic>
        <p:nvPicPr>
          <p:cNvPr id="65546" name="Picture 10" descr="bio3d_large"/>
          <p:cNvPicPr>
            <a:picLocks noGrp="1" noChangeAspect="1" noChangeArrowheads="1"/>
          </p:cNvPicPr>
          <p:nvPr>
            <p:ph sz="quarter" idx="3"/>
          </p:nvPr>
        </p:nvPicPr>
        <p:blipFill>
          <a:blip r:embed="rId4" cstate="print"/>
          <a:srcRect/>
          <a:stretch>
            <a:fillRect/>
          </a:stretch>
        </p:blipFill>
        <p:spPr>
          <a:xfrm>
            <a:off x="468313" y="3754438"/>
            <a:ext cx="4038600" cy="1403350"/>
          </a:xfrm>
          <a:noFill/>
          <a:ln/>
        </p:spPr>
      </p:pic>
      <p:sp>
        <p:nvSpPr>
          <p:cNvPr id="65552" name="Text Box 16"/>
          <p:cNvSpPr txBox="1">
            <a:spLocks noChangeArrowheads="1"/>
          </p:cNvSpPr>
          <p:nvPr/>
        </p:nvSpPr>
        <p:spPr bwMode="auto">
          <a:xfrm>
            <a:off x="2458209" y="785813"/>
            <a:ext cx="4094991" cy="461665"/>
          </a:xfrm>
          <a:prstGeom prst="rect">
            <a:avLst/>
          </a:prstGeom>
          <a:noFill/>
          <a:ln w="9525">
            <a:noFill/>
            <a:miter lim="800000"/>
            <a:headEnd/>
            <a:tailEnd/>
          </a:ln>
          <a:effectLst/>
        </p:spPr>
        <p:txBody>
          <a:bodyPr wrap="none">
            <a:spAutoFit/>
          </a:bodyPr>
          <a:lstStyle/>
          <a:p>
            <a:r>
              <a:rPr lang="en-GB" sz="2400" dirty="0" smtClean="0"/>
              <a:t>COMPARING SEQUENCES</a:t>
            </a:r>
            <a:endParaRPr lang="el-GR" sz="2400" b="1" dirty="0"/>
          </a:p>
        </p:txBody>
      </p:sp>
      <p:sp>
        <p:nvSpPr>
          <p:cNvPr id="65553" name="Text Box 17"/>
          <p:cNvSpPr txBox="1">
            <a:spLocks noChangeArrowheads="1"/>
          </p:cNvSpPr>
          <p:nvPr/>
        </p:nvSpPr>
        <p:spPr bwMode="auto">
          <a:xfrm>
            <a:off x="5003800" y="3702050"/>
            <a:ext cx="3476625" cy="1311275"/>
          </a:xfrm>
          <a:prstGeom prst="rect">
            <a:avLst/>
          </a:prstGeom>
          <a:noFill/>
          <a:ln w="9525">
            <a:noFill/>
            <a:miter lim="800000"/>
            <a:headEnd/>
            <a:tailEnd/>
          </a:ln>
          <a:effectLst/>
        </p:spPr>
        <p:txBody>
          <a:bodyPr>
            <a:spAutoFit/>
          </a:bodyPr>
          <a:lstStyle/>
          <a:p>
            <a:r>
              <a:rPr lang="en-US" b="1">
                <a:solidFill>
                  <a:srgbClr val="FFCC00"/>
                </a:solidFill>
              </a:rPr>
              <a:t>Look for genes</a:t>
            </a:r>
          </a:p>
          <a:p>
            <a:r>
              <a:rPr lang="en-US" b="1">
                <a:solidFill>
                  <a:srgbClr val="FFCC00"/>
                </a:solidFill>
              </a:rPr>
              <a:t>Functions</a:t>
            </a:r>
          </a:p>
          <a:p>
            <a:r>
              <a:rPr lang="en-US" b="1">
                <a:solidFill>
                  <a:srgbClr val="FFCC00"/>
                </a:solidFill>
              </a:rPr>
              <a:t>Genetic variation</a:t>
            </a:r>
          </a:p>
          <a:p>
            <a:r>
              <a:rPr lang="en-US" b="1">
                <a:solidFill>
                  <a:srgbClr val="FFCC00"/>
                </a:solidFill>
              </a:rPr>
              <a:t>Evolutionary relationships</a:t>
            </a:r>
            <a:endParaRPr lang="el-GR" b="1">
              <a:solidFill>
                <a:srgbClr val="FFCC00"/>
              </a:solidFill>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4" descr="56 (Large)"/>
          <p:cNvPicPr>
            <a:picLocks noChangeAspect="1" noChangeArrowheads="1"/>
          </p:cNvPicPr>
          <p:nvPr/>
        </p:nvPicPr>
        <p:blipFill>
          <a:blip r:embed="rId2" cstate="print"/>
          <a:srcRect r="50450"/>
          <a:stretch>
            <a:fillRect/>
          </a:stretch>
        </p:blipFill>
        <p:spPr bwMode="auto">
          <a:xfrm>
            <a:off x="4876800" y="4114800"/>
            <a:ext cx="4191000" cy="2590800"/>
          </a:xfrm>
          <a:prstGeom prst="rect">
            <a:avLst/>
          </a:prstGeom>
          <a:noFill/>
        </p:spPr>
      </p:pic>
      <p:pic>
        <p:nvPicPr>
          <p:cNvPr id="77828" name="Picture 4" descr="bio3e_large"/>
          <p:cNvPicPr>
            <a:picLocks noChangeAspect="1" noChangeArrowheads="1"/>
          </p:cNvPicPr>
          <p:nvPr/>
        </p:nvPicPr>
        <p:blipFill>
          <a:blip r:embed="rId3" cstate="print"/>
          <a:srcRect/>
          <a:stretch>
            <a:fillRect/>
          </a:stretch>
        </p:blipFill>
        <p:spPr bwMode="auto">
          <a:xfrm>
            <a:off x="457200" y="762000"/>
            <a:ext cx="4895850" cy="3560762"/>
          </a:xfrm>
          <a:prstGeom prst="rect">
            <a:avLst/>
          </a:prstGeom>
          <a:noFill/>
          <a:ln w="9525">
            <a:noFill/>
            <a:miter lim="800000"/>
            <a:headEnd/>
            <a:tailEnd/>
          </a:ln>
        </p:spPr>
      </p:pic>
      <p:sp>
        <p:nvSpPr>
          <p:cNvPr id="77829" name="Text Box 5"/>
          <p:cNvSpPr txBox="1">
            <a:spLocks noChangeArrowheads="1"/>
          </p:cNvSpPr>
          <p:nvPr/>
        </p:nvSpPr>
        <p:spPr bwMode="auto">
          <a:xfrm>
            <a:off x="1422400" y="152400"/>
            <a:ext cx="1625600" cy="457200"/>
          </a:xfrm>
          <a:prstGeom prst="rect">
            <a:avLst/>
          </a:prstGeom>
          <a:noFill/>
          <a:ln w="9525">
            <a:noFill/>
            <a:miter lim="800000"/>
            <a:headEnd/>
            <a:tailEnd/>
          </a:ln>
          <a:effectLst/>
        </p:spPr>
        <p:txBody>
          <a:bodyPr wrap="none">
            <a:spAutoFit/>
          </a:bodyPr>
          <a:lstStyle/>
          <a:p>
            <a:r>
              <a:rPr lang="en-US" sz="2400" b="1" dirty="0"/>
              <a:t>CLUSTAL</a:t>
            </a:r>
            <a:endParaRPr lang="el-GR" sz="2400" b="1" dirty="0"/>
          </a:p>
        </p:txBody>
      </p:sp>
      <p:sp>
        <p:nvSpPr>
          <p:cNvPr id="77830" name="Text Box 6"/>
          <p:cNvSpPr txBox="1">
            <a:spLocks noChangeArrowheads="1"/>
          </p:cNvSpPr>
          <p:nvPr/>
        </p:nvSpPr>
        <p:spPr bwMode="auto">
          <a:xfrm>
            <a:off x="971550" y="4800600"/>
            <a:ext cx="2617788" cy="396875"/>
          </a:xfrm>
          <a:prstGeom prst="rect">
            <a:avLst/>
          </a:prstGeom>
          <a:noFill/>
          <a:ln w="9525">
            <a:noFill/>
            <a:miter lim="800000"/>
            <a:headEnd/>
            <a:tailEnd/>
          </a:ln>
          <a:effectLst/>
        </p:spPr>
        <p:txBody>
          <a:bodyPr wrap="none">
            <a:spAutoFit/>
          </a:bodyPr>
          <a:lstStyle/>
          <a:p>
            <a:r>
              <a:rPr lang="en-US" dirty="0"/>
              <a:t>For multiple alignments</a:t>
            </a:r>
            <a:endParaRPr lang="el-GR" dirty="0"/>
          </a:p>
        </p:txBody>
      </p:sp>
      <p:sp>
        <p:nvSpPr>
          <p:cNvPr id="77831" name="Text Box 7"/>
          <p:cNvSpPr txBox="1">
            <a:spLocks noChangeArrowheads="1"/>
          </p:cNvSpPr>
          <p:nvPr/>
        </p:nvSpPr>
        <p:spPr bwMode="auto">
          <a:xfrm>
            <a:off x="5562600" y="2349500"/>
            <a:ext cx="1654175" cy="396875"/>
          </a:xfrm>
          <a:prstGeom prst="rect">
            <a:avLst/>
          </a:prstGeom>
          <a:noFill/>
          <a:ln w="9525">
            <a:noFill/>
            <a:miter lim="800000"/>
            <a:headEnd/>
            <a:tailEnd/>
          </a:ln>
          <a:effectLst/>
        </p:spPr>
        <p:txBody>
          <a:bodyPr wrap="none">
            <a:spAutoFit/>
          </a:bodyPr>
          <a:lstStyle/>
          <a:p>
            <a:r>
              <a:rPr lang="en-US" dirty="0"/>
              <a:t>Cystic fibrosis</a:t>
            </a:r>
            <a:endParaRPr lang="el-GR"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4" name="Rectangle 4"/>
          <p:cNvSpPr>
            <a:spLocks noChangeArrowheads="1"/>
          </p:cNvSpPr>
          <p:nvPr/>
        </p:nvSpPr>
        <p:spPr bwMode="auto">
          <a:xfrm>
            <a:off x="838200" y="4021138"/>
            <a:ext cx="6851650" cy="366712"/>
          </a:xfrm>
          <a:prstGeom prst="rect">
            <a:avLst/>
          </a:prstGeom>
          <a:noFill/>
          <a:ln w="9525">
            <a:noFill/>
            <a:miter lim="800000"/>
            <a:headEnd/>
            <a:tailEnd/>
          </a:ln>
        </p:spPr>
        <p:txBody>
          <a:bodyPr wrap="none">
            <a:spAutoFit/>
          </a:bodyPr>
          <a:lstStyle/>
          <a:p>
            <a:r>
              <a:rPr lang="en-US" dirty="0"/>
              <a:t>http://</a:t>
            </a:r>
            <a:r>
              <a:rPr lang="en-US" dirty="0" err="1"/>
              <a:t>www.youtube.com/watch?v</a:t>
            </a:r>
            <a:r>
              <a:rPr lang="en-US" dirty="0"/>
              <a:t>=Q6ucKWIIFmg&amp;feature=related</a:t>
            </a:r>
          </a:p>
        </p:txBody>
      </p:sp>
      <p:sp>
        <p:nvSpPr>
          <p:cNvPr id="3" name="Rectangle 2"/>
          <p:cNvSpPr/>
          <p:nvPr/>
        </p:nvSpPr>
        <p:spPr>
          <a:xfrm>
            <a:off x="990600" y="3105835"/>
            <a:ext cx="6485467" cy="369332"/>
          </a:xfrm>
          <a:prstGeom prst="rect">
            <a:avLst/>
          </a:prstGeom>
        </p:spPr>
        <p:txBody>
          <a:bodyPr wrap="square">
            <a:spAutoFit/>
          </a:bodyPr>
          <a:lstStyle/>
          <a:p>
            <a:r>
              <a:rPr lang="en-US" dirty="0" smtClean="0"/>
              <a:t>https://</a:t>
            </a:r>
            <a:r>
              <a:rPr lang="en-US" dirty="0" err="1" smtClean="0"/>
              <a:t>www.youtube.com/watch?v</a:t>
            </a:r>
            <a:r>
              <a:rPr lang="en-US" dirty="0" smtClean="0"/>
              <a:t>=URUJD5NEXC8</a:t>
            </a:r>
            <a:endParaRPr lang="en-US"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object 2"/>
          <p:cNvSpPr/>
          <p:nvPr/>
        </p:nvSpPr>
        <p:spPr>
          <a:xfrm>
            <a:off x="0" y="0"/>
            <a:ext cx="9144000" cy="6857997"/>
          </a:xfrm>
          <a:prstGeom prst="rect">
            <a:avLst/>
          </a:prstGeom>
          <a:blipFill>
            <a:blip r:embed="rId3" cstate="print"/>
            <a:stretch>
              <a:fillRect/>
            </a:stretch>
          </a:blipFill>
        </p:spPr>
        <p:txBody>
          <a:bodyPr wrap="square" lIns="0" tIns="0" rIns="0" bIns="0" rtlCol="0"/>
          <a:lstStyle/>
          <a:p>
            <a:pPr defTabSz="914400"/>
            <a:endParaRPr dirty="0">
              <a:solidFill>
                <a:prstClr val="black"/>
              </a:solidFill>
            </a:endParaRPr>
          </a:p>
        </p:txBody>
      </p:sp>
      <p:sp>
        <p:nvSpPr>
          <p:cNvPr id="3" name="object 3"/>
          <p:cNvSpPr/>
          <p:nvPr/>
        </p:nvSpPr>
        <p:spPr>
          <a:xfrm>
            <a:off x="6649211" y="6219443"/>
            <a:ext cx="637031" cy="638554"/>
          </a:xfrm>
          <a:prstGeom prst="rect">
            <a:avLst/>
          </a:prstGeom>
          <a:blipFill>
            <a:blip r:embed="rId4" cstate="print"/>
            <a:stretch>
              <a:fillRect/>
            </a:stretch>
          </a:blipFill>
        </p:spPr>
        <p:txBody>
          <a:bodyPr wrap="square" lIns="0" tIns="0" rIns="0" bIns="0" rtlCol="0"/>
          <a:lstStyle/>
          <a:p>
            <a:pPr defTabSz="914400"/>
            <a:endParaRPr>
              <a:solidFill>
                <a:prstClr val="black"/>
              </a:solidFill>
            </a:endParaRPr>
          </a:p>
        </p:txBody>
      </p:sp>
      <p:sp>
        <p:nvSpPr>
          <p:cNvPr id="4" name="object 4"/>
          <p:cNvSpPr/>
          <p:nvPr/>
        </p:nvSpPr>
        <p:spPr>
          <a:xfrm>
            <a:off x="8093964" y="6187439"/>
            <a:ext cx="1050035" cy="670558"/>
          </a:xfrm>
          <a:prstGeom prst="rect">
            <a:avLst/>
          </a:prstGeom>
          <a:blipFill>
            <a:blip r:embed="rId5" cstate="print"/>
            <a:stretch>
              <a:fillRect/>
            </a:stretch>
          </a:blipFill>
        </p:spPr>
        <p:txBody>
          <a:bodyPr wrap="square" lIns="0" tIns="0" rIns="0" bIns="0" rtlCol="0"/>
          <a:lstStyle/>
          <a:p>
            <a:pPr defTabSz="914400"/>
            <a:endParaRPr>
              <a:solidFill>
                <a:prstClr val="black"/>
              </a:solidFill>
            </a:endParaRPr>
          </a:p>
        </p:txBody>
      </p:sp>
      <p:sp>
        <p:nvSpPr>
          <p:cNvPr id="5" name="object 5"/>
          <p:cNvSpPr/>
          <p:nvPr/>
        </p:nvSpPr>
        <p:spPr>
          <a:xfrm>
            <a:off x="7467600" y="6324600"/>
            <a:ext cx="685800" cy="432816"/>
          </a:xfrm>
          <a:prstGeom prst="rect">
            <a:avLst/>
          </a:prstGeom>
          <a:blipFill>
            <a:blip r:embed="rId6" cstate="print"/>
            <a:stretch>
              <a:fillRect/>
            </a:stretch>
          </a:blipFill>
        </p:spPr>
        <p:txBody>
          <a:bodyPr wrap="square" lIns="0" tIns="0" rIns="0" bIns="0" rtlCol="0"/>
          <a:lstStyle/>
          <a:p>
            <a:pPr defTabSz="914400"/>
            <a:endParaRPr>
              <a:solidFill>
                <a:prstClr val="black"/>
              </a:solidFill>
            </a:endParaRPr>
          </a:p>
        </p:txBody>
      </p:sp>
      <p:sp>
        <p:nvSpPr>
          <p:cNvPr id="6" name="object 6"/>
          <p:cNvSpPr txBox="1"/>
          <p:nvPr/>
        </p:nvSpPr>
        <p:spPr>
          <a:xfrm>
            <a:off x="6176264" y="3486402"/>
            <a:ext cx="2955290" cy="3359150"/>
          </a:xfrm>
          <a:prstGeom prst="rect">
            <a:avLst/>
          </a:prstGeom>
        </p:spPr>
        <p:txBody>
          <a:bodyPr vert="horz" wrap="square" lIns="0" tIns="0" rIns="0" bIns="0" rtlCol="0">
            <a:spAutoFit/>
          </a:bodyPr>
          <a:lstStyle/>
          <a:p>
            <a:pPr marR="528955" algn="r" defTabSz="914400"/>
            <a:r>
              <a:rPr sz="1200" dirty="0">
                <a:solidFill>
                  <a:srgbClr val="888888"/>
                </a:solidFill>
                <a:latin typeface="Times New Roman"/>
                <a:cs typeface="Times New Roman"/>
              </a:rPr>
              <a:t>1</a:t>
            </a:r>
            <a:endParaRPr sz="1200">
              <a:solidFill>
                <a:prstClr val="black"/>
              </a:solidFill>
              <a:latin typeface="Times New Roman"/>
              <a:cs typeface="Times New Roman"/>
            </a:endParaRPr>
          </a:p>
        </p:txBody>
      </p:sp>
      <p:sp>
        <p:nvSpPr>
          <p:cNvPr id="7" name="object 7"/>
          <p:cNvSpPr/>
          <p:nvPr/>
        </p:nvSpPr>
        <p:spPr>
          <a:xfrm>
            <a:off x="6181344" y="0"/>
            <a:ext cx="2962655" cy="3505200"/>
          </a:xfrm>
          <a:prstGeom prst="rect">
            <a:avLst/>
          </a:prstGeom>
          <a:blipFill>
            <a:blip r:embed="rId7" cstate="print"/>
            <a:stretch>
              <a:fillRect/>
            </a:stretch>
          </a:blipFill>
        </p:spPr>
        <p:txBody>
          <a:bodyPr wrap="square" lIns="0" tIns="0" rIns="0" bIns="0" rtlCol="0"/>
          <a:lstStyle/>
          <a:p>
            <a:pPr defTabSz="914400"/>
            <a:endParaRPr>
              <a:solidFill>
                <a:prstClr val="black"/>
              </a:solidFill>
            </a:endParaRPr>
          </a:p>
        </p:txBody>
      </p:sp>
      <p:sp>
        <p:nvSpPr>
          <p:cNvPr id="8" name="object 8"/>
          <p:cNvSpPr/>
          <p:nvPr/>
        </p:nvSpPr>
        <p:spPr>
          <a:xfrm>
            <a:off x="6176264" y="3486402"/>
            <a:ext cx="2955290" cy="3359150"/>
          </a:xfrm>
          <a:custGeom>
            <a:avLst/>
            <a:gdLst/>
            <a:ahLst/>
            <a:cxnLst/>
            <a:rect l="l" t="t" r="r" b="b"/>
            <a:pathLst>
              <a:path w="2955290" h="3359150">
                <a:moveTo>
                  <a:pt x="0" y="3358896"/>
                </a:moveTo>
                <a:lnTo>
                  <a:pt x="2955036" y="3358896"/>
                </a:lnTo>
                <a:lnTo>
                  <a:pt x="2955036" y="0"/>
                </a:lnTo>
                <a:lnTo>
                  <a:pt x="0" y="0"/>
                </a:lnTo>
                <a:lnTo>
                  <a:pt x="0" y="3358896"/>
                </a:lnTo>
                <a:close/>
              </a:path>
            </a:pathLst>
          </a:custGeom>
          <a:solidFill>
            <a:srgbClr val="2E4D70"/>
          </a:solidFill>
        </p:spPr>
        <p:txBody>
          <a:bodyPr wrap="square" lIns="0" tIns="0" rIns="0" bIns="0" rtlCol="0"/>
          <a:lstStyle/>
          <a:p>
            <a:pPr defTabSz="914400"/>
            <a:endParaRPr>
              <a:solidFill>
                <a:prstClr val="black"/>
              </a:solidFill>
            </a:endParaRPr>
          </a:p>
        </p:txBody>
      </p:sp>
      <p:sp>
        <p:nvSpPr>
          <p:cNvPr id="9" name="object 9"/>
          <p:cNvSpPr/>
          <p:nvPr/>
        </p:nvSpPr>
        <p:spPr>
          <a:xfrm>
            <a:off x="6188964" y="3499103"/>
            <a:ext cx="2955035" cy="3358894"/>
          </a:xfrm>
          <a:prstGeom prst="rect">
            <a:avLst/>
          </a:prstGeom>
          <a:blipFill>
            <a:blip r:embed="rId8" cstate="print"/>
            <a:stretch>
              <a:fillRect/>
            </a:stretch>
          </a:blipFill>
        </p:spPr>
        <p:txBody>
          <a:bodyPr wrap="square" lIns="0" tIns="0" rIns="0" bIns="0" rtlCol="0"/>
          <a:lstStyle/>
          <a:p>
            <a:pPr defTabSz="914400"/>
            <a:endParaRPr>
              <a:solidFill>
                <a:prstClr val="black"/>
              </a:solidFill>
            </a:endParaRPr>
          </a:p>
        </p:txBody>
      </p:sp>
      <p:sp>
        <p:nvSpPr>
          <p:cNvPr id="10" name="object 10"/>
          <p:cNvSpPr/>
          <p:nvPr/>
        </p:nvSpPr>
        <p:spPr>
          <a:xfrm>
            <a:off x="0" y="0"/>
            <a:ext cx="2743200" cy="3601212"/>
          </a:xfrm>
          <a:prstGeom prst="rect">
            <a:avLst/>
          </a:prstGeom>
          <a:blipFill>
            <a:blip r:embed="rId9" cstate="print"/>
            <a:stretch>
              <a:fillRect/>
            </a:stretch>
          </a:blipFill>
        </p:spPr>
        <p:txBody>
          <a:bodyPr wrap="square" lIns="0" tIns="0" rIns="0" bIns="0" rtlCol="0"/>
          <a:lstStyle/>
          <a:p>
            <a:pPr defTabSz="914400"/>
            <a:endParaRPr>
              <a:solidFill>
                <a:prstClr val="black"/>
              </a:solidFill>
            </a:endParaRPr>
          </a:p>
        </p:txBody>
      </p:sp>
      <p:sp>
        <p:nvSpPr>
          <p:cNvPr id="11" name="object 11"/>
          <p:cNvSpPr/>
          <p:nvPr/>
        </p:nvSpPr>
        <p:spPr>
          <a:xfrm>
            <a:off x="0" y="3569207"/>
            <a:ext cx="3272028" cy="3288789"/>
          </a:xfrm>
          <a:prstGeom prst="rect">
            <a:avLst/>
          </a:prstGeom>
          <a:blipFill>
            <a:blip r:embed="rId10" cstate="print"/>
            <a:stretch>
              <a:fillRect/>
            </a:stretch>
          </a:blipFill>
        </p:spPr>
        <p:txBody>
          <a:bodyPr wrap="square" lIns="0" tIns="0" rIns="0" bIns="0" rtlCol="0"/>
          <a:lstStyle/>
          <a:p>
            <a:pPr defTabSz="914400"/>
            <a:endParaRPr>
              <a:solidFill>
                <a:prstClr val="black"/>
              </a:solidFill>
            </a:endParaRPr>
          </a:p>
        </p:txBody>
      </p:sp>
      <p:sp>
        <p:nvSpPr>
          <p:cNvPr id="12" name="object 12"/>
          <p:cNvSpPr/>
          <p:nvPr/>
        </p:nvSpPr>
        <p:spPr>
          <a:xfrm>
            <a:off x="1766316" y="2171700"/>
            <a:ext cx="5426963" cy="4419600"/>
          </a:xfrm>
          <a:prstGeom prst="rect">
            <a:avLst/>
          </a:prstGeom>
          <a:blipFill>
            <a:blip r:embed="rId11" cstate="print"/>
            <a:stretch>
              <a:fillRect/>
            </a:stretch>
          </a:blipFill>
        </p:spPr>
        <p:txBody>
          <a:bodyPr wrap="square" lIns="0" tIns="0" rIns="0" bIns="0" rtlCol="0"/>
          <a:lstStyle/>
          <a:p>
            <a:pPr defTabSz="914400"/>
            <a:r>
              <a:rPr lang="en-US" dirty="0" err="1" smtClean="0">
                <a:solidFill>
                  <a:prstClr val="black"/>
                </a:solidFill>
              </a:rPr>
              <a:t>ll</a:t>
            </a:r>
            <a:endParaRPr dirty="0">
              <a:solidFill>
                <a:prstClr val="black"/>
              </a:solidFill>
            </a:endParaRPr>
          </a:p>
        </p:txBody>
      </p:sp>
      <p:sp>
        <p:nvSpPr>
          <p:cNvPr id="13" name="TextBox 12"/>
          <p:cNvSpPr txBox="1"/>
          <p:nvPr/>
        </p:nvSpPr>
        <p:spPr>
          <a:xfrm>
            <a:off x="3965248" y="6324600"/>
            <a:ext cx="1367327" cy="415498"/>
          </a:xfrm>
          <a:prstGeom prst="rect">
            <a:avLst/>
          </a:prstGeom>
          <a:noFill/>
        </p:spPr>
        <p:txBody>
          <a:bodyPr wrap="square" rtlCol="0">
            <a:spAutoFit/>
          </a:bodyPr>
          <a:lstStyle/>
          <a:p>
            <a:r>
              <a:rPr lang="en-US" sz="1050" dirty="0" smtClean="0"/>
              <a:t>       </a:t>
            </a:r>
            <a:r>
              <a:rPr lang="en-US" sz="1050" dirty="0" err="1" smtClean="0">
                <a:latin typeface="Times New Roman" panose="02020603050405020304" pitchFamily="18" charset="0"/>
                <a:cs typeface="Times New Roman" panose="02020603050405020304" pitchFamily="18" charset="0"/>
              </a:rPr>
              <a:t>Lita</a:t>
            </a:r>
            <a:r>
              <a:rPr lang="en-US" sz="1050" dirty="0" smtClean="0">
                <a:latin typeface="Times New Roman" panose="02020603050405020304" pitchFamily="18" charset="0"/>
                <a:cs typeface="Times New Roman" panose="02020603050405020304" pitchFamily="18" charset="0"/>
              </a:rPr>
              <a:t> Proctor</a:t>
            </a:r>
          </a:p>
          <a:p>
            <a:r>
              <a:rPr lang="en-US" sz="1050" dirty="0">
                <a:latin typeface="Times New Roman" panose="02020603050405020304" pitchFamily="18" charset="0"/>
                <a:cs typeface="Times New Roman" panose="02020603050405020304" pitchFamily="18" charset="0"/>
              </a:rPr>
              <a:t> </a:t>
            </a:r>
            <a:r>
              <a:rPr lang="en-US" sz="1050" dirty="0" smtClean="0">
                <a:latin typeface="Times New Roman" panose="02020603050405020304" pitchFamily="18" charset="0"/>
                <a:cs typeface="Times New Roman" panose="02020603050405020304" pitchFamily="18" charset="0"/>
              </a:rPr>
              <a:t>           HMP</a:t>
            </a:r>
            <a:endParaRPr lang="en-US" sz="1050" dirty="0">
              <a:latin typeface="Times New Roman" panose="02020603050405020304" pitchFamily="18" charset="0"/>
              <a:cs typeface="Times New Roman" panose="02020603050405020304" pitchFamily="18" charset="0"/>
            </a:endParaRPr>
          </a:p>
        </p:txBody>
      </p:sp>
      <p:sp>
        <p:nvSpPr>
          <p:cNvPr id="14" name="Rectangle 13"/>
          <p:cNvSpPr/>
          <p:nvPr/>
        </p:nvSpPr>
        <p:spPr>
          <a:xfrm>
            <a:off x="3179774" y="616803"/>
            <a:ext cx="2459026" cy="830997"/>
          </a:xfrm>
          <a:prstGeom prst="rect">
            <a:avLst/>
          </a:prstGeom>
          <a:solidFill>
            <a:schemeClr val="bg1">
              <a:lumMod val="85000"/>
            </a:schemeClr>
          </a:solidFill>
        </p:spPr>
        <p:txBody>
          <a:bodyPr wrap="none">
            <a:spAutoFit/>
          </a:bodyPr>
          <a:lstStyle/>
          <a:p>
            <a:pPr algn="ctr"/>
            <a:r>
              <a:rPr lang="en-GB" sz="2400" b="1" cap="small" dirty="0" smtClean="0"/>
              <a:t>Overview of </a:t>
            </a:r>
          </a:p>
          <a:p>
            <a:pPr algn="ctr"/>
            <a:r>
              <a:rPr lang="en-GB" sz="2400" b="1" cap="small" dirty="0" smtClean="0"/>
              <a:t>the </a:t>
            </a:r>
            <a:r>
              <a:rPr lang="en-GB" sz="2400" b="1" cap="small" dirty="0" err="1" smtClean="0"/>
              <a:t>Microbiome</a:t>
            </a:r>
            <a:endParaRPr lang="en-US" sz="2400" b="1" cap="small"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51364520"/>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533400" y="2286000"/>
            <a:ext cx="8229600" cy="1524000"/>
          </a:xfrm>
        </p:spPr>
        <p:txBody>
          <a:bodyPr>
            <a:normAutofit/>
          </a:bodyPr>
          <a:lstStyle/>
          <a:p>
            <a:pPr algn="just">
              <a:lnSpc>
                <a:spcPct val="150000"/>
              </a:lnSpc>
              <a:buNone/>
            </a:pPr>
            <a:r>
              <a:rPr lang="en-US" sz="1800" dirty="0" smtClean="0">
                <a:ea typeface="Arial Narrow" charset="0"/>
                <a:cs typeface="Arial Narrow" charset="0"/>
              </a:rPr>
              <a:t>   </a:t>
            </a:r>
            <a:r>
              <a:rPr lang="en-US" sz="1800" dirty="0" err="1" smtClean="0">
                <a:ea typeface="Arial Narrow" charset="0"/>
                <a:cs typeface="Arial Narrow" charset="0"/>
              </a:rPr>
              <a:t>Microbiome</a:t>
            </a:r>
            <a:r>
              <a:rPr lang="en-US" sz="1800" dirty="0" smtClean="0">
                <a:ea typeface="Arial Narrow" charset="0"/>
                <a:cs typeface="Arial Narrow" charset="0"/>
              </a:rPr>
              <a:t>: the collection of all genomes of microbes (including bacteria, </a:t>
            </a:r>
            <a:r>
              <a:rPr lang="en-US" sz="1800" dirty="0" err="1" smtClean="0">
                <a:ea typeface="Arial Narrow" charset="0"/>
                <a:cs typeface="Arial Narrow" charset="0"/>
              </a:rPr>
              <a:t>bacteriophage</a:t>
            </a:r>
            <a:r>
              <a:rPr lang="en-US" sz="1800" dirty="0" smtClean="0">
                <a:ea typeface="Arial Narrow" charset="0"/>
                <a:cs typeface="Arial Narrow" charset="0"/>
              </a:rPr>
              <a:t>, fungi, protozoa, and viruses) in an ecosystem, particularly the collection living in and on the human body.</a:t>
            </a:r>
            <a:endParaRPr lang="en-US" sz="1800" dirty="0">
              <a:ea typeface="Arial Narrow" charset="0"/>
              <a:cs typeface="Arial Narrow" charset="0"/>
            </a:endParaRPr>
          </a:p>
        </p:txBody>
      </p:sp>
      <p:sp>
        <p:nvSpPr>
          <p:cNvPr id="5" name="Title 1"/>
          <p:cNvSpPr>
            <a:spLocks noGrp="1"/>
          </p:cNvSpPr>
          <p:nvPr>
            <p:ph type="title"/>
          </p:nvPr>
        </p:nvSpPr>
        <p:spPr>
          <a:xfrm>
            <a:off x="0" y="628737"/>
            <a:ext cx="9144000" cy="438063"/>
          </a:xfrm>
          <a:gradFill flip="none" rotWithShape="1">
            <a:gsLst>
              <a:gs pos="13000">
                <a:schemeClr val="bg1">
                  <a:lumMod val="65000"/>
                </a:schemeClr>
              </a:gs>
              <a:gs pos="100000">
                <a:srgbClr val="FFFFFF"/>
              </a:gs>
            </a:gsLst>
            <a:lin ang="0" scaled="1"/>
            <a:tileRect/>
          </a:gradFill>
        </p:spPr>
        <p:txBody>
          <a:bodyPr>
            <a:noAutofit/>
          </a:bodyPr>
          <a:lstStyle/>
          <a:p>
            <a:pPr algn="ctr"/>
            <a:r>
              <a:rPr lang="en-US" sz="2400" b="1" cap="small" dirty="0" smtClean="0"/>
              <a:t>Definition</a:t>
            </a:r>
            <a:endParaRPr lang="en-US" sz="2400" b="1" cap="small" dirty="0"/>
          </a:p>
        </p:txBody>
      </p:sp>
      <p:sp>
        <p:nvSpPr>
          <p:cNvPr id="8" name="Rectangle 7"/>
          <p:cNvSpPr/>
          <p:nvPr/>
        </p:nvSpPr>
        <p:spPr>
          <a:xfrm>
            <a:off x="914400" y="1764268"/>
            <a:ext cx="6629400" cy="369332"/>
          </a:xfrm>
          <a:prstGeom prst="rect">
            <a:avLst/>
          </a:prstGeom>
        </p:spPr>
        <p:txBody>
          <a:bodyPr wrap="square">
            <a:spAutoFit/>
          </a:bodyPr>
          <a:lstStyle/>
          <a:p>
            <a:r>
              <a:rPr lang="en-US" sz="1800" b="0" dirty="0" err="1" smtClean="0"/>
              <a:t>Microbiota</a:t>
            </a:r>
            <a:r>
              <a:rPr lang="en-US" sz="1800" b="0" dirty="0" smtClean="0"/>
              <a:t>: the collective microorganisms</a:t>
            </a:r>
          </a:p>
        </p:txBody>
      </p:sp>
      <p:sp>
        <p:nvSpPr>
          <p:cNvPr id="9" name="Rectangle 8"/>
          <p:cNvSpPr/>
          <p:nvPr/>
        </p:nvSpPr>
        <p:spPr>
          <a:xfrm>
            <a:off x="914400" y="3849469"/>
            <a:ext cx="7696200" cy="900246"/>
          </a:xfrm>
          <a:prstGeom prst="rect">
            <a:avLst/>
          </a:prstGeom>
        </p:spPr>
        <p:txBody>
          <a:bodyPr wrap="square">
            <a:spAutoFit/>
          </a:bodyPr>
          <a:lstStyle/>
          <a:p>
            <a:pPr>
              <a:lnSpc>
                <a:spcPct val="150000"/>
              </a:lnSpc>
            </a:pPr>
            <a:r>
              <a:rPr lang="en-US" sz="1800" b="0" dirty="0" err="1" smtClean="0"/>
              <a:t>Dysbiosis</a:t>
            </a:r>
            <a:r>
              <a:rPr lang="en-US" sz="1800" b="0" dirty="0" smtClean="0"/>
              <a:t>: </a:t>
            </a:r>
            <a:r>
              <a:rPr lang="en-US" sz="1800" b="0" dirty="0" err="1" smtClean="0"/>
              <a:t>dysregulated</a:t>
            </a:r>
            <a:r>
              <a:rPr lang="en-US" sz="1800" b="0" dirty="0" smtClean="0"/>
              <a:t> (abnormal) </a:t>
            </a:r>
            <a:r>
              <a:rPr lang="en-US" sz="1800" b="0" dirty="0" err="1" smtClean="0"/>
              <a:t>microbiota</a:t>
            </a:r>
            <a:r>
              <a:rPr lang="en-US" sz="1800" b="0" dirty="0" smtClean="0"/>
              <a:t>. Common to many diseases including diabetes, colon cancer, and IBD</a:t>
            </a:r>
            <a:endParaRPr lang="en-US" sz="1800" b="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3"/>
          <p:cNvPicPr>
            <a:picLocks noChangeAspect="1" noChangeArrowheads="1"/>
          </p:cNvPicPr>
          <p:nvPr/>
        </p:nvPicPr>
        <p:blipFill>
          <a:blip r:embed="rId2"/>
          <a:srcRect l="31683" t="33757" r="31665" b="12692"/>
          <a:stretch>
            <a:fillRect/>
          </a:stretch>
        </p:blipFill>
        <p:spPr bwMode="auto">
          <a:xfrm>
            <a:off x="1785938" y="2057400"/>
            <a:ext cx="5757861" cy="3886200"/>
          </a:xfrm>
          <a:prstGeom prst="rect">
            <a:avLst/>
          </a:prstGeom>
          <a:noFill/>
          <a:ln w="9525">
            <a:noFill/>
            <a:miter lim="800000"/>
            <a:headEnd/>
            <a:tailEnd/>
          </a:ln>
        </p:spPr>
      </p:pic>
      <p:sp>
        <p:nvSpPr>
          <p:cNvPr id="4" name="Title 1"/>
          <p:cNvSpPr>
            <a:spLocks noGrp="1"/>
          </p:cNvSpPr>
          <p:nvPr>
            <p:ph type="title"/>
          </p:nvPr>
        </p:nvSpPr>
        <p:spPr>
          <a:xfrm>
            <a:off x="0" y="628737"/>
            <a:ext cx="9144000" cy="438063"/>
          </a:xfrm>
          <a:gradFill flip="none" rotWithShape="1">
            <a:gsLst>
              <a:gs pos="13000">
                <a:schemeClr val="bg1">
                  <a:lumMod val="65000"/>
                </a:schemeClr>
              </a:gs>
              <a:gs pos="100000">
                <a:srgbClr val="FFFFFF"/>
              </a:gs>
            </a:gsLst>
            <a:lin ang="0" scaled="1"/>
            <a:tileRect/>
          </a:gradFill>
        </p:spPr>
        <p:txBody>
          <a:bodyPr>
            <a:noAutofit/>
          </a:bodyPr>
          <a:lstStyle/>
          <a:p>
            <a:pPr algn="ctr"/>
            <a:r>
              <a:rPr lang="en-US" sz="2400" b="1" cap="small" dirty="0" smtClean="0"/>
              <a:t>Increasing Interest</a:t>
            </a:r>
            <a:endParaRPr lang="en-US" sz="2400" b="1" cap="small"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le 3"/>
          <p:cNvSpPr>
            <a:spLocks noGrp="1"/>
          </p:cNvSpPr>
          <p:nvPr>
            <p:ph type="title"/>
          </p:nvPr>
        </p:nvSpPr>
        <p:spPr>
          <a:xfrm>
            <a:off x="457200" y="76200"/>
            <a:ext cx="8229600" cy="1143000"/>
          </a:xfrm>
        </p:spPr>
        <p:txBody>
          <a:bodyPr>
            <a:normAutofit/>
          </a:bodyPr>
          <a:lstStyle/>
          <a:p>
            <a:r>
              <a:rPr lang="en-US" sz="2400" b="1" cap="all" dirty="0" err="1">
                <a:latin typeface="+mn-lt"/>
                <a:cs typeface="Cambria" pitchFamily="18" charset="0"/>
              </a:rPr>
              <a:t>Microbiome</a:t>
            </a:r>
            <a:r>
              <a:rPr lang="en-US" sz="2400" b="1" cap="all" dirty="0">
                <a:latin typeface="+mn-lt"/>
                <a:cs typeface="Cambria" pitchFamily="18" charset="0"/>
              </a:rPr>
              <a:t> By the Numbers</a:t>
            </a:r>
          </a:p>
        </p:txBody>
      </p:sp>
      <p:sp>
        <p:nvSpPr>
          <p:cNvPr id="18435" name="Content Placeholder 4"/>
          <p:cNvSpPr>
            <a:spLocks noGrp="1"/>
          </p:cNvSpPr>
          <p:nvPr>
            <p:ph sz="half" idx="1"/>
          </p:nvPr>
        </p:nvSpPr>
        <p:spPr>
          <a:xfrm>
            <a:off x="457200" y="1447800"/>
            <a:ext cx="4038600" cy="3946525"/>
          </a:xfrm>
        </p:spPr>
        <p:txBody>
          <a:bodyPr>
            <a:noAutofit/>
          </a:bodyPr>
          <a:lstStyle/>
          <a:p>
            <a:pPr>
              <a:lnSpc>
                <a:spcPct val="150000"/>
              </a:lnSpc>
            </a:pPr>
            <a:r>
              <a:rPr lang="en-US" sz="1800" dirty="0">
                <a:ea typeface="Arial Narrow" charset="0"/>
                <a:cs typeface="Arial Narrow" charset="0"/>
              </a:rPr>
              <a:t>Humans harbor 100+ trillion bacteria</a:t>
            </a:r>
          </a:p>
          <a:p>
            <a:pPr>
              <a:lnSpc>
                <a:spcPct val="150000"/>
              </a:lnSpc>
            </a:pPr>
            <a:r>
              <a:rPr lang="en-US" sz="1800" dirty="0">
                <a:ea typeface="Arial Narrow" charset="0"/>
                <a:cs typeface="Arial Narrow" charset="0"/>
              </a:rPr>
              <a:t>90% of human cells are microbial </a:t>
            </a:r>
          </a:p>
          <a:p>
            <a:pPr>
              <a:lnSpc>
                <a:spcPct val="150000"/>
              </a:lnSpc>
            </a:pPr>
            <a:r>
              <a:rPr lang="en-US" sz="1800" dirty="0">
                <a:ea typeface="Arial Narrow" charset="0"/>
                <a:cs typeface="Arial Narrow" charset="0"/>
              </a:rPr>
              <a:t>100x more microbial genes as compared to human genes</a:t>
            </a:r>
          </a:p>
          <a:p>
            <a:pPr>
              <a:lnSpc>
                <a:spcPct val="150000"/>
              </a:lnSpc>
            </a:pPr>
            <a:r>
              <a:rPr lang="en-US" sz="1800" dirty="0">
                <a:ea typeface="Arial Narrow" charset="0"/>
                <a:cs typeface="Arial Narrow" charset="0"/>
              </a:rPr>
              <a:t>Between individuals, 99% of human genome is similar, whereas &lt; 20% of microbial genome is similar</a:t>
            </a:r>
          </a:p>
        </p:txBody>
      </p:sp>
      <p:grpSp>
        <p:nvGrpSpPr>
          <p:cNvPr id="2" name="Group 1"/>
          <p:cNvGrpSpPr>
            <a:grpSpLocks/>
          </p:cNvGrpSpPr>
          <p:nvPr/>
        </p:nvGrpSpPr>
        <p:grpSpPr bwMode="auto">
          <a:xfrm>
            <a:off x="4597400" y="1600200"/>
            <a:ext cx="4089400" cy="2765425"/>
            <a:chOff x="4279900" y="1930400"/>
            <a:chExt cx="4937125" cy="3133725"/>
          </a:xfrm>
        </p:grpSpPr>
        <p:pic>
          <p:nvPicPr>
            <p:cNvPr id="18438" name="Content Placeholder 3"/>
            <p:cNvPicPr>
              <a:picLocks noChangeAspect="1"/>
            </p:cNvPicPr>
            <p:nvPr/>
          </p:nvPicPr>
          <p:blipFill>
            <a:blip r:embed="rId2"/>
            <a:srcRect l="39526" t="25537" r="47385" b="49455"/>
            <a:stretch>
              <a:fillRect/>
            </a:stretch>
          </p:blipFill>
          <p:spPr bwMode="auto">
            <a:xfrm>
              <a:off x="4279900" y="2360613"/>
              <a:ext cx="2468562" cy="2651125"/>
            </a:xfrm>
            <a:prstGeom prst="rect">
              <a:avLst/>
            </a:prstGeom>
            <a:noFill/>
            <a:ln w="9525">
              <a:noFill/>
              <a:miter lim="800000"/>
              <a:headEnd/>
              <a:tailEnd/>
            </a:ln>
          </p:spPr>
        </p:pic>
        <p:pic>
          <p:nvPicPr>
            <p:cNvPr id="18439" name="Content Placeholder 3"/>
            <p:cNvPicPr>
              <a:picLocks noChangeAspect="1"/>
            </p:cNvPicPr>
            <p:nvPr/>
          </p:nvPicPr>
          <p:blipFill>
            <a:blip r:embed="rId2"/>
            <a:srcRect l="39526" t="50433" r="47385" b="21437"/>
            <a:stretch>
              <a:fillRect/>
            </a:stretch>
          </p:blipFill>
          <p:spPr bwMode="auto">
            <a:xfrm>
              <a:off x="6748462" y="2297113"/>
              <a:ext cx="2468563" cy="2767012"/>
            </a:xfrm>
            <a:prstGeom prst="rect">
              <a:avLst/>
            </a:prstGeom>
            <a:noFill/>
            <a:ln w="9525">
              <a:noFill/>
              <a:miter lim="800000"/>
              <a:headEnd/>
              <a:tailEnd/>
            </a:ln>
          </p:spPr>
        </p:pic>
        <p:pic>
          <p:nvPicPr>
            <p:cNvPr id="18440" name="Content Placeholder 3"/>
            <p:cNvPicPr>
              <a:picLocks noChangeAspect="1"/>
            </p:cNvPicPr>
            <p:nvPr/>
          </p:nvPicPr>
          <p:blipFill>
            <a:blip r:embed="rId2"/>
            <a:srcRect l="39526" t="22118" r="47385" b="74432"/>
            <a:stretch>
              <a:fillRect/>
            </a:stretch>
          </p:blipFill>
          <p:spPr bwMode="auto">
            <a:xfrm>
              <a:off x="5514975" y="1930400"/>
              <a:ext cx="2468562" cy="366713"/>
            </a:xfrm>
            <a:prstGeom prst="rect">
              <a:avLst/>
            </a:prstGeom>
            <a:noFill/>
            <a:ln w="9525">
              <a:noFill/>
              <a:miter lim="800000"/>
              <a:headEnd/>
              <a:tailEnd/>
            </a:ln>
          </p:spPr>
        </p:pic>
      </p:grpSp>
      <p:sp>
        <p:nvSpPr>
          <p:cNvPr id="18437" name="TextBox 9"/>
          <p:cNvSpPr txBox="1">
            <a:spLocks noChangeArrowheads="1"/>
          </p:cNvSpPr>
          <p:nvPr/>
        </p:nvSpPr>
        <p:spPr bwMode="auto">
          <a:xfrm>
            <a:off x="5724318" y="6035675"/>
            <a:ext cx="2962482" cy="307777"/>
          </a:xfrm>
          <a:prstGeom prst="rect">
            <a:avLst/>
          </a:prstGeom>
          <a:noFill/>
          <a:ln w="9525">
            <a:noFill/>
            <a:miter lim="800000"/>
            <a:headEnd/>
            <a:tailEnd/>
          </a:ln>
        </p:spPr>
        <p:txBody>
          <a:bodyPr wrap="none">
            <a:prstTxWarp prst="textNoShape">
              <a:avLst/>
            </a:prstTxWarp>
            <a:spAutoFit/>
          </a:bodyPr>
          <a:lstStyle/>
          <a:p>
            <a:r>
              <a:rPr lang="en-US" sz="1400" b="0" dirty="0">
                <a:ea typeface="Arial Narrow" charset="0"/>
                <a:cs typeface="Arial Narrow" charset="0"/>
              </a:rPr>
              <a:t>Lynch. NEJM 2016; 375(24): 2369.</a:t>
            </a:r>
          </a:p>
        </p:txBody>
      </p:sp>
      <p:sp>
        <p:nvSpPr>
          <p:cNvPr id="9" name="Title 1"/>
          <p:cNvSpPr txBox="1">
            <a:spLocks/>
          </p:cNvSpPr>
          <p:nvPr/>
        </p:nvSpPr>
        <p:spPr bwMode="auto">
          <a:xfrm>
            <a:off x="0" y="4890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err="1" smtClean="0">
                <a:solidFill>
                  <a:schemeClr val="tx2"/>
                </a:solidFill>
                <a:latin typeface="+mj-lt"/>
                <a:ea typeface="+mj-ea"/>
                <a:cs typeface="+mj-cs"/>
              </a:rPr>
              <a:t>Microbiome</a:t>
            </a:r>
            <a:r>
              <a:rPr lang="en-US" sz="2400" kern="0" cap="small" dirty="0" smtClean="0">
                <a:solidFill>
                  <a:schemeClr val="tx2"/>
                </a:solidFill>
                <a:latin typeface="+mj-lt"/>
                <a:ea typeface="+mj-ea"/>
                <a:cs typeface="+mj-cs"/>
              </a:rPr>
              <a:t> by the Numbers</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 name="Diagram 2"/>
          <p:cNvGraphicFramePr/>
          <p:nvPr/>
        </p:nvGraphicFramePr>
        <p:xfrm>
          <a:off x="1371600" y="1600200"/>
          <a:ext cx="6096000" cy="4343400"/>
        </p:xfrm>
        <a:graphic>
          <a:graphicData uri="http://schemas.openxmlformats.org/drawingml/2006/diagram">
            <a:relIds xmlns:dgm="http://schemas.openxmlformats.org/drawingml/2006/diagram" xmlns:r="http://schemas.openxmlformats.org/officeDocument/2006/relationships" r:dm="rId2" r:lo="rId3" r:qs="rId4" r:cs="rId5"/>
          </a:graphicData>
        </a:graphic>
      </p:graphicFrame>
      <p:sp>
        <p:nvSpPr>
          <p:cNvPr id="4" name="Title 1"/>
          <p:cNvSpPr>
            <a:spLocks noGrp="1"/>
          </p:cNvSpPr>
          <p:nvPr>
            <p:ph type="title"/>
          </p:nvPr>
        </p:nvSpPr>
        <p:spPr>
          <a:xfrm>
            <a:off x="0" y="552537"/>
            <a:ext cx="9144000" cy="438063"/>
          </a:xfrm>
          <a:gradFill flip="none" rotWithShape="1">
            <a:gsLst>
              <a:gs pos="13000">
                <a:schemeClr val="bg1">
                  <a:lumMod val="65000"/>
                </a:schemeClr>
              </a:gs>
              <a:gs pos="100000">
                <a:srgbClr val="FFFFFF"/>
              </a:gs>
            </a:gsLst>
            <a:lin ang="0" scaled="1"/>
            <a:tileRect/>
          </a:gradFill>
        </p:spPr>
        <p:txBody>
          <a:bodyPr>
            <a:noAutofit/>
          </a:bodyPr>
          <a:lstStyle/>
          <a:p>
            <a:pPr algn="ctr"/>
            <a:r>
              <a:rPr lang="en-US" sz="2400" b="1" cap="small" dirty="0" smtClean="0"/>
              <a:t>Microbes Functional Roles</a:t>
            </a:r>
            <a:endParaRPr lang="en-US" sz="2400" b="1" cap="small"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66800" y="1189037"/>
            <a:ext cx="7762377" cy="5440363"/>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Title 1"/>
          <p:cNvSpPr txBox="1">
            <a:spLocks/>
          </p:cNvSpPr>
          <p:nvPr/>
        </p:nvSpPr>
        <p:spPr bwMode="auto">
          <a:xfrm>
            <a:off x="0" y="406400"/>
            <a:ext cx="9144000" cy="723899"/>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The Western </a:t>
            </a:r>
            <a:r>
              <a:rPr lang="en-US" sz="2400" kern="0" cap="small" dirty="0" err="1" smtClean="0">
                <a:solidFill>
                  <a:schemeClr val="tx2"/>
                </a:solidFill>
                <a:latin typeface="+mj-lt"/>
                <a:ea typeface="+mj-ea"/>
                <a:cs typeface="+mj-cs"/>
              </a:rPr>
              <a:t>Microbiota</a:t>
            </a:r>
            <a:r>
              <a:rPr lang="en-US" sz="2400" kern="0" cap="small" dirty="0" smtClean="0">
                <a:solidFill>
                  <a:schemeClr val="tx2"/>
                </a:solidFill>
                <a:latin typeface="+mj-lt"/>
                <a:ea typeface="+mj-ea"/>
                <a:cs typeface="+mj-cs"/>
              </a:rPr>
              <a:t> Diverges from that of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Non-Western Populations </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661864889"/>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169605" y="1511300"/>
            <a:ext cx="6831395" cy="4525963"/>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Title 1"/>
          <p:cNvSpPr txBox="1">
            <a:spLocks/>
          </p:cNvSpPr>
          <p:nvPr/>
        </p:nvSpPr>
        <p:spPr bwMode="auto">
          <a:xfrm>
            <a:off x="0" y="5144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The Gut </a:t>
            </a:r>
            <a:r>
              <a:rPr lang="en-US" sz="2400" kern="0" cap="small" dirty="0" err="1" smtClean="0">
                <a:solidFill>
                  <a:schemeClr val="tx2"/>
                </a:solidFill>
                <a:latin typeface="+mj-lt"/>
                <a:ea typeface="+mj-ea"/>
                <a:cs typeface="+mj-cs"/>
              </a:rPr>
              <a:t>Microbiota</a:t>
            </a:r>
            <a:r>
              <a:rPr lang="en-US" sz="2400" kern="0" cap="small" dirty="0" smtClean="0">
                <a:solidFill>
                  <a:schemeClr val="tx2"/>
                </a:solidFill>
                <a:latin typeface="+mj-lt"/>
                <a:ea typeface="+mj-ea"/>
                <a:cs typeface="+mj-cs"/>
              </a:rPr>
              <a:t> during the human Lifespan</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687444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Τίτλος 1"/>
          <p:cNvSpPr>
            <a:spLocks noGrp="1"/>
          </p:cNvSpPr>
          <p:nvPr>
            <p:ph type="title"/>
          </p:nvPr>
        </p:nvSpPr>
        <p:spPr>
          <a:xfrm>
            <a:off x="-152400" y="762000"/>
            <a:ext cx="5715000" cy="762000"/>
          </a:xfrm>
        </p:spPr>
        <p:txBody>
          <a:bodyPr/>
          <a:lstStyle/>
          <a:p>
            <a:r>
              <a:rPr lang="en-US" sz="2400" b="1" dirty="0" smtClean="0">
                <a:latin typeface="+mn-lt"/>
              </a:rPr>
              <a:t>DNA CHARACTERISTICS</a:t>
            </a:r>
            <a:endParaRPr lang="el-GR" sz="2400" b="1" dirty="0">
              <a:latin typeface="+mn-lt"/>
            </a:endParaRPr>
          </a:p>
        </p:txBody>
      </p:sp>
      <p:sp>
        <p:nvSpPr>
          <p:cNvPr id="3" name="Θέση περιεχομένου 2"/>
          <p:cNvSpPr>
            <a:spLocks noGrp="1"/>
          </p:cNvSpPr>
          <p:nvPr>
            <p:ph idx="1"/>
          </p:nvPr>
        </p:nvSpPr>
        <p:spPr>
          <a:xfrm>
            <a:off x="971550" y="1920875"/>
            <a:ext cx="4895850" cy="3641725"/>
          </a:xfrm>
        </p:spPr>
        <p:txBody>
          <a:bodyPr/>
          <a:lstStyle/>
          <a:p>
            <a:pPr>
              <a:buFont typeface="Wingdings" charset="2"/>
              <a:buChar char="v"/>
            </a:pPr>
            <a:r>
              <a:rPr lang="en-US" sz="1800" dirty="0" smtClean="0"/>
              <a:t>Functions</a:t>
            </a:r>
          </a:p>
          <a:p>
            <a:pPr>
              <a:buFont typeface="Wingdings" charset="2"/>
              <a:buChar char="v"/>
            </a:pPr>
            <a:r>
              <a:rPr lang="en-US" sz="1800" dirty="0" smtClean="0"/>
              <a:t>Quantity</a:t>
            </a:r>
            <a:endParaRPr lang="el-GR" sz="1800" dirty="0" smtClean="0"/>
          </a:p>
          <a:p>
            <a:pPr>
              <a:buFont typeface="Wingdings" charset="2"/>
              <a:buChar char="v"/>
            </a:pPr>
            <a:r>
              <a:rPr lang="en-US" sz="1800" dirty="0" smtClean="0"/>
              <a:t>Structure</a:t>
            </a:r>
            <a:endParaRPr lang="el-GR" sz="1800" dirty="0" smtClean="0"/>
          </a:p>
          <a:p>
            <a:pPr>
              <a:buFont typeface="Wingdings" charset="2"/>
              <a:buChar char="v"/>
            </a:pPr>
            <a:r>
              <a:rPr lang="en-US" sz="1800" dirty="0" smtClean="0"/>
              <a:t>Double-helix model</a:t>
            </a:r>
            <a:r>
              <a:rPr lang="el-GR" sz="1800" dirty="0" smtClean="0"/>
              <a:t> </a:t>
            </a:r>
            <a:r>
              <a:rPr lang="el-GR" sz="1800" dirty="0"/>
              <a:t>:</a:t>
            </a:r>
            <a:endParaRPr lang="el-GR" sz="1800" dirty="0" smtClean="0"/>
          </a:p>
          <a:p>
            <a:pPr lvl="1">
              <a:buFont typeface="Wingdings" charset="2"/>
              <a:buChar char="ü"/>
            </a:pPr>
            <a:r>
              <a:rPr lang="en-US" sz="1800" dirty="0" smtClean="0"/>
              <a:t>2 </a:t>
            </a:r>
            <a:r>
              <a:rPr lang="en-US" sz="1800" dirty="0" err="1" smtClean="0"/>
              <a:t>antiparallel</a:t>
            </a:r>
            <a:r>
              <a:rPr lang="en-US" sz="1800" dirty="0" smtClean="0"/>
              <a:t> strands</a:t>
            </a:r>
            <a:r>
              <a:rPr lang="el-GR" sz="1800" dirty="0" smtClean="0"/>
              <a:t>,   </a:t>
            </a:r>
          </a:p>
          <a:p>
            <a:pPr lvl="1">
              <a:buFont typeface="Wingdings" charset="2"/>
              <a:buChar char="ü"/>
            </a:pPr>
            <a:r>
              <a:rPr lang="el-GR" sz="1800" dirty="0" smtClean="0"/>
              <a:t> 5</a:t>
            </a:r>
            <a:r>
              <a:rPr lang="el-GR" sz="1800" dirty="0"/>
              <a:t>΄    3΄ </a:t>
            </a:r>
            <a:r>
              <a:rPr lang="el-GR" sz="1800" dirty="0" smtClean="0"/>
              <a:t> </a:t>
            </a:r>
            <a:r>
              <a:rPr lang="en-US" sz="1800" dirty="0" smtClean="0"/>
              <a:t>orientation each</a:t>
            </a:r>
            <a:endParaRPr lang="el-GR" sz="1800" dirty="0" smtClean="0"/>
          </a:p>
          <a:p>
            <a:pPr lvl="1">
              <a:buFont typeface="Wingdings" charset="2"/>
              <a:buChar char="ü"/>
            </a:pPr>
            <a:r>
              <a:rPr lang="en-US" sz="1800" dirty="0" smtClean="0"/>
              <a:t>Polarity of a molecule</a:t>
            </a:r>
            <a:endParaRPr lang="el-GR" sz="1800" dirty="0" smtClean="0"/>
          </a:p>
          <a:p>
            <a:pPr lvl="1">
              <a:buFont typeface="Wingdings" charset="2"/>
              <a:buChar char="ü"/>
            </a:pPr>
            <a:r>
              <a:rPr lang="el-GR" sz="1800" dirty="0"/>
              <a:t>3-5</a:t>
            </a:r>
            <a:r>
              <a:rPr lang="el-GR" sz="1800" dirty="0" smtClean="0"/>
              <a:t> </a:t>
            </a:r>
            <a:r>
              <a:rPr lang="en-US" sz="1800" dirty="0" err="1" smtClean="0"/>
              <a:t>phosphodiester</a:t>
            </a:r>
            <a:r>
              <a:rPr lang="en-US" sz="1800" dirty="0" smtClean="0"/>
              <a:t> bond</a:t>
            </a:r>
            <a:endParaRPr lang="el-GR" sz="1800" dirty="0" smtClean="0"/>
          </a:p>
          <a:p>
            <a:pPr lvl="1">
              <a:buFont typeface="Wingdings" charset="2"/>
              <a:buChar char="ü"/>
            </a:pPr>
            <a:r>
              <a:rPr lang="en-US" sz="1800" dirty="0" err="1" smtClean="0"/>
              <a:t>Complementarity</a:t>
            </a:r>
            <a:endParaRPr lang="en-GB" sz="1800" dirty="0" smtClean="0"/>
          </a:p>
          <a:p>
            <a:pPr lvl="1">
              <a:buNone/>
            </a:pPr>
            <a:r>
              <a:rPr lang="el-GR" sz="1800" dirty="0" smtClean="0"/>
              <a:t/>
            </a:r>
            <a:br>
              <a:rPr lang="el-GR" sz="1800" dirty="0" smtClean="0"/>
            </a:br>
            <a:endParaRPr lang="el-GR" sz="1800" dirty="0"/>
          </a:p>
          <a:p>
            <a:pPr algn="l"/>
            <a:endParaRPr lang="en-US" sz="1800" dirty="0"/>
          </a:p>
          <a:p>
            <a:pPr algn="l"/>
            <a:endParaRPr lang="el-GR" sz="1800" dirty="0"/>
          </a:p>
        </p:txBody>
      </p:sp>
      <p:pic>
        <p:nvPicPr>
          <p:cNvPr id="13316" name="Picture 2" descr="C:\Users\panagiota\Desktop\DNA_orbit_animated.png"/>
          <p:cNvPicPr>
            <a:picLocks noChangeAspect="1" noChangeArrowheads="1" noCrop="1"/>
          </p:cNvPicPr>
          <p:nvPr/>
        </p:nvPicPr>
        <p:blipFill>
          <a:blip r:embed="rId2"/>
          <a:srcRect/>
          <a:stretch>
            <a:fillRect/>
          </a:stretch>
        </p:blipFill>
        <p:spPr bwMode="auto">
          <a:xfrm>
            <a:off x="4983672" y="304801"/>
            <a:ext cx="3474528" cy="5715000"/>
          </a:xfrm>
          <a:prstGeom prst="rect">
            <a:avLst/>
          </a:prstGeom>
          <a:noFill/>
          <a:ln w="9525">
            <a:noFill/>
            <a:miter lim="800000"/>
            <a:headEnd/>
            <a:tailEnd/>
          </a:ln>
        </p:spPr>
      </p:pic>
      <p:cxnSp>
        <p:nvCxnSpPr>
          <p:cNvPr id="5" name="Ευθύγραμμο βέλος σύνδεσης 4"/>
          <p:cNvCxnSpPr>
            <a:cxnSpLocks noChangeShapeType="1"/>
          </p:cNvCxnSpPr>
          <p:nvPr/>
        </p:nvCxnSpPr>
        <p:spPr bwMode="auto">
          <a:xfrm>
            <a:off x="2057400" y="3810000"/>
            <a:ext cx="215900" cy="0"/>
          </a:xfrm>
          <a:prstGeom prst="straightConnector1">
            <a:avLst/>
          </a:prstGeom>
          <a:noFill/>
          <a:ln w="12700">
            <a:solidFill>
              <a:schemeClr val="tx1"/>
            </a:solidFill>
            <a:round/>
            <a:headEnd type="none" w="sm" len="sm"/>
            <a:tailEnd type="arrow" w="med" len="med"/>
          </a:ln>
        </p:spPr>
      </p:cxn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Content Placeholder 3"/>
          <p:cNvPicPr>
            <a:picLocks noGrp="1" noChangeAspect="1" noChangeArrowheads="1"/>
          </p:cNvPicPr>
          <p:nvPr>
            <p:ph idx="1"/>
          </p:nvPr>
        </p:nvPicPr>
        <p:blipFill>
          <a:blip r:embed="rId2"/>
          <a:srcRect l="22510" t="17461" r="35602" b="5708"/>
          <a:stretch>
            <a:fillRect/>
          </a:stretch>
        </p:blipFill>
        <p:spPr>
          <a:xfrm>
            <a:off x="2395538" y="1371600"/>
            <a:ext cx="4919662" cy="5073962"/>
          </a:xfrm>
        </p:spPr>
      </p:pic>
      <p:sp>
        <p:nvSpPr>
          <p:cNvPr id="4" name="Title 1"/>
          <p:cNvSpPr txBox="1">
            <a:spLocks/>
          </p:cNvSpPr>
          <p:nvPr/>
        </p:nvSpPr>
        <p:spPr bwMode="auto">
          <a:xfrm>
            <a:off x="0" y="4509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Intra-Individual Diversity</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014744" y="1981200"/>
            <a:ext cx="7414875" cy="4525963"/>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TextBox 3"/>
          <p:cNvSpPr txBox="1"/>
          <p:nvPr/>
        </p:nvSpPr>
        <p:spPr>
          <a:xfrm>
            <a:off x="5836778" y="6011729"/>
            <a:ext cx="3170489" cy="246221"/>
          </a:xfrm>
          <a:prstGeom prst="rect">
            <a:avLst/>
          </a:prstGeom>
          <a:noFill/>
        </p:spPr>
        <p:txBody>
          <a:bodyPr wrap="square" rtlCol="0">
            <a:spAutoFit/>
          </a:bodyPr>
          <a:lstStyle/>
          <a:p>
            <a:r>
              <a:rPr lang="en-US" sz="1000" dirty="0" smtClean="0"/>
              <a:t>			</a:t>
            </a:r>
            <a:r>
              <a:rPr lang="en-US" sz="900" dirty="0" smtClean="0"/>
              <a:t>Gastroenterology 2008 134(2</a:t>
            </a:r>
            <a:r>
              <a:rPr lang="en-US" sz="1000" dirty="0" smtClean="0"/>
              <a:t>)</a:t>
            </a:r>
            <a:endParaRPr lang="en-US" sz="1000" dirty="0"/>
          </a:p>
        </p:txBody>
      </p:sp>
      <p:sp>
        <p:nvSpPr>
          <p:cNvPr id="5" name="Title 1"/>
          <p:cNvSpPr txBox="1">
            <a:spLocks/>
          </p:cNvSpPr>
          <p:nvPr/>
        </p:nvSpPr>
        <p:spPr bwMode="auto">
          <a:xfrm>
            <a:off x="0" y="419101"/>
            <a:ext cx="9144000" cy="939800"/>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lvl="0" algn="ctr"/>
            <a:r>
              <a:rPr lang="en-US" sz="2400" cap="small" dirty="0" smtClean="0"/>
              <a:t>Composition and luminal concentrations of dominant microbial species in regions of the gastrointestinal tract</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732331348"/>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7605" y="609600"/>
            <a:ext cx="9020195" cy="5486400"/>
          </a:xfrm>
          <a:prstGeom prst="rect">
            <a:avLst/>
          </a:prstGeom>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9" name="Content Placeholder 6"/>
          <p:cNvPicPr>
            <a:picLocks noGrp="1" noChangeAspect="1" noChangeArrowheads="1"/>
          </p:cNvPicPr>
          <p:nvPr>
            <p:ph idx="1"/>
          </p:nvPr>
        </p:nvPicPr>
        <p:blipFill>
          <a:blip r:embed="rId2"/>
          <a:srcRect l="27740" t="16693" r="26421" b="21983"/>
          <a:stretch>
            <a:fillRect/>
          </a:stretch>
        </p:blipFill>
        <p:spPr>
          <a:xfrm>
            <a:off x="838200" y="685800"/>
            <a:ext cx="7799933" cy="5867400"/>
          </a:xfrm>
        </p:spPr>
      </p:pic>
      <p:sp>
        <p:nvSpPr>
          <p:cNvPr id="39940" name="TextBox 7"/>
          <p:cNvSpPr txBox="1">
            <a:spLocks noChangeArrowheads="1"/>
          </p:cNvSpPr>
          <p:nvPr/>
        </p:nvSpPr>
        <p:spPr bwMode="auto">
          <a:xfrm>
            <a:off x="6352641" y="6261100"/>
            <a:ext cx="2689759" cy="307777"/>
          </a:xfrm>
          <a:prstGeom prst="rect">
            <a:avLst/>
          </a:prstGeom>
          <a:noFill/>
          <a:ln w="9525">
            <a:noFill/>
            <a:miter lim="800000"/>
            <a:headEnd/>
            <a:tailEnd/>
          </a:ln>
        </p:spPr>
        <p:txBody>
          <a:bodyPr wrap="none">
            <a:prstTxWarp prst="textNoShape">
              <a:avLst/>
            </a:prstTxWarp>
            <a:spAutoFit/>
          </a:bodyPr>
          <a:lstStyle/>
          <a:p>
            <a:r>
              <a:rPr lang="en-US" sz="1400" b="0" dirty="0">
                <a:ea typeface="Arial Narrow" charset="0"/>
                <a:cs typeface="Arial Narrow" charset="0"/>
              </a:rPr>
              <a:t>Haas. </a:t>
            </a:r>
            <a:r>
              <a:rPr lang="en-US" sz="1400" b="0" dirty="0" err="1">
                <a:ea typeface="Arial Narrow" charset="0"/>
                <a:cs typeface="Arial Narrow" charset="0"/>
              </a:rPr>
              <a:t>Immunol</a:t>
            </a:r>
            <a:r>
              <a:rPr lang="en-US" sz="1400" b="0" dirty="0">
                <a:ea typeface="Arial Narrow" charset="0"/>
                <a:cs typeface="Arial Narrow" charset="0"/>
              </a:rPr>
              <a:t> 2018; 154: 230.</a:t>
            </a:r>
          </a:p>
        </p:txBody>
      </p:sp>
      <p:sp>
        <p:nvSpPr>
          <p:cNvPr id="5" name="Title 1"/>
          <p:cNvSpPr txBox="1">
            <a:spLocks/>
          </p:cNvSpPr>
          <p:nvPr/>
        </p:nvSpPr>
        <p:spPr bwMode="auto">
          <a:xfrm>
            <a:off x="0" y="1842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Gut – CNS Axis</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3"/>
          <p:cNvPicPr>
            <a:picLocks noGrp="1" noChangeAspect="1" noChangeArrowheads="1"/>
          </p:cNvPicPr>
          <p:nvPr>
            <p:ph idx="1"/>
          </p:nvPr>
        </p:nvPicPr>
        <p:blipFill>
          <a:blip r:embed="rId2"/>
          <a:srcRect l="30362" t="26772" r="27750" b="15022"/>
          <a:stretch>
            <a:fillRect/>
          </a:stretch>
        </p:blipFill>
        <p:spPr>
          <a:xfrm>
            <a:off x="228600" y="482601"/>
            <a:ext cx="8763000" cy="6207984"/>
          </a:xfrm>
        </p:spPr>
      </p:pic>
      <p:sp>
        <p:nvSpPr>
          <p:cNvPr id="4" name="Title 1"/>
          <p:cNvSpPr txBox="1">
            <a:spLocks/>
          </p:cNvSpPr>
          <p:nvPr/>
        </p:nvSpPr>
        <p:spPr bwMode="auto">
          <a:xfrm>
            <a:off x="0" y="1080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Bacterial </a:t>
            </a:r>
            <a:r>
              <a:rPr lang="en-US" sz="2400" kern="0" cap="small" dirty="0" err="1" smtClean="0">
                <a:solidFill>
                  <a:schemeClr val="tx2"/>
                </a:solidFill>
                <a:latin typeface="+mj-lt"/>
                <a:ea typeface="+mj-ea"/>
                <a:cs typeface="+mj-cs"/>
              </a:rPr>
              <a:t>Dysbiosis</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1"/>
          <p:cNvPicPr>
            <a:picLocks noGrp="1" noChangeAspect="1" noChangeArrowheads="1"/>
          </p:cNvPicPr>
          <p:nvPr>
            <p:ph idx="1"/>
          </p:nvPr>
        </p:nvPicPr>
        <p:blipFill>
          <a:blip r:embed="rId2"/>
          <a:srcRect l="27753" t="17461" r="30362" b="8035"/>
          <a:stretch>
            <a:fillRect/>
          </a:stretch>
        </p:blipFill>
        <p:spPr>
          <a:xfrm>
            <a:off x="1806575" y="914400"/>
            <a:ext cx="5737225" cy="5737225"/>
          </a:xfrm>
        </p:spPr>
      </p:pic>
      <p:sp>
        <p:nvSpPr>
          <p:cNvPr id="6" name="Title 1"/>
          <p:cNvSpPr txBox="1">
            <a:spLocks/>
          </p:cNvSpPr>
          <p:nvPr/>
        </p:nvSpPr>
        <p:spPr bwMode="auto">
          <a:xfrm>
            <a:off x="0" y="2477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Fecal </a:t>
            </a:r>
            <a:r>
              <a:rPr lang="en-US" sz="2400" kern="0" cap="small" dirty="0" err="1" smtClean="0">
                <a:solidFill>
                  <a:schemeClr val="tx2"/>
                </a:solidFill>
                <a:latin typeface="+mj-lt"/>
                <a:ea typeface="+mj-ea"/>
                <a:cs typeface="+mj-cs"/>
              </a:rPr>
              <a:t>Microbiota</a:t>
            </a:r>
            <a:r>
              <a:rPr lang="en-US" sz="2400" kern="0" cap="small" dirty="0" smtClean="0">
                <a:solidFill>
                  <a:schemeClr val="tx2"/>
                </a:solidFill>
                <a:latin typeface="+mj-lt"/>
                <a:ea typeface="+mj-ea"/>
                <a:cs typeface="+mj-cs"/>
              </a:rPr>
              <a:t> Transplantation</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1" y="838200"/>
            <a:ext cx="8534400" cy="546136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Title 1"/>
          <p:cNvSpPr txBox="1">
            <a:spLocks/>
          </p:cNvSpPr>
          <p:nvPr/>
        </p:nvSpPr>
        <p:spPr bwMode="auto">
          <a:xfrm>
            <a:off x="0" y="2096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Human </a:t>
            </a:r>
            <a:r>
              <a:rPr lang="en-US" sz="2400" kern="0" cap="small" dirty="0" err="1" smtClean="0">
                <a:solidFill>
                  <a:schemeClr val="tx2"/>
                </a:solidFill>
                <a:latin typeface="+mj-lt"/>
                <a:ea typeface="+mj-ea"/>
                <a:cs typeface="+mj-cs"/>
              </a:rPr>
              <a:t>Microbiome</a:t>
            </a:r>
            <a:r>
              <a:rPr lang="en-US" sz="2400" kern="0" cap="small" dirty="0" smtClean="0">
                <a:solidFill>
                  <a:schemeClr val="tx2"/>
                </a:solidFill>
                <a:latin typeface="+mj-lt"/>
                <a:ea typeface="+mj-ea"/>
                <a:cs typeface="+mj-cs"/>
              </a:rPr>
              <a:t> Project</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27806877"/>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818422" y="1046162"/>
            <a:ext cx="8096978" cy="5583238"/>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8" name="TextBox 7"/>
          <p:cNvSpPr txBox="1"/>
          <p:nvPr/>
        </p:nvSpPr>
        <p:spPr>
          <a:xfrm>
            <a:off x="5059110" y="5529129"/>
            <a:ext cx="811851" cy="369332"/>
          </a:xfrm>
          <a:prstGeom prst="rect">
            <a:avLst/>
          </a:prstGeom>
          <a:noFill/>
        </p:spPr>
        <p:txBody>
          <a:bodyPr wrap="square" rtlCol="0">
            <a:spAutoFit/>
          </a:bodyPr>
          <a:lstStyle/>
          <a:p>
            <a:endParaRPr lang="en-US" dirty="0"/>
          </a:p>
        </p:txBody>
      </p:sp>
      <p:sp>
        <p:nvSpPr>
          <p:cNvPr id="5" name="Title 1"/>
          <p:cNvSpPr txBox="1">
            <a:spLocks/>
          </p:cNvSpPr>
          <p:nvPr/>
        </p:nvSpPr>
        <p:spPr bwMode="auto">
          <a:xfrm>
            <a:off x="0" y="3747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smtClean="0">
                <a:solidFill>
                  <a:schemeClr val="tx2"/>
                </a:solidFill>
                <a:latin typeface="+mj-lt"/>
                <a:ea typeface="+mj-ea"/>
                <a:cs typeface="+mj-cs"/>
              </a:rPr>
              <a:t>Methods to study the </a:t>
            </a:r>
            <a:r>
              <a:rPr lang="en-US" sz="2400" kern="0" cap="small" dirty="0" err="1" smtClean="0">
                <a:solidFill>
                  <a:schemeClr val="tx2"/>
                </a:solidFill>
                <a:latin typeface="+mj-lt"/>
                <a:ea typeface="+mj-ea"/>
                <a:cs typeface="+mj-cs"/>
              </a:rPr>
              <a:t>Microbiome</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131484181"/>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b="15052"/>
          <a:stretch>
            <a:fillRect/>
          </a:stretch>
        </p:blipFill>
        <p:spPr bwMode="auto">
          <a:xfrm>
            <a:off x="415349" y="1381895"/>
            <a:ext cx="8423851" cy="4587105"/>
          </a:xfrm>
          <a:prstGeom prst="rect">
            <a:avLst/>
          </a:prstGeom>
          <a:noFill/>
          <a:ln>
            <a:noFill/>
          </a:ln>
          <a:extLst>
            <a:ext uri="{909E8E84-426E-40dd-AFC4-6F175D3DCCD1}">
              <a14:hiddenFill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a:solidFill>
                  <a:schemeClr val="accent1"/>
                </a:solidFill>
              </a14:hiddenFill>
            </a:ext>
            <a:ext uri="{91240B29-F687-4f45-9708-019B960494DF}">
              <a14:hiddenLine xmlns:mc="http://schemas.openxmlformats.org/markup-compatibility/2006" xmlns:mv="urn:schemas-microsoft-com:mac:vml" xmlns="" xmlns:a14="http://schemas.microsoft.com/office/drawing/2010/main" xmlns:p="http://schemas.openxmlformats.org/presentationml/2006/main" xmlns:r="http://schemas.openxmlformats.org/officeDocument/2006/relationships" xmlns:a="http://schemas.openxmlformats.org/drawingml/2006/main" w="9525">
                <a:solidFill>
                  <a:schemeClr val="tx1"/>
                </a:solidFill>
                <a:miter lim="800000"/>
                <a:headEnd/>
                <a:tailEnd/>
              </a14:hiddenLine>
            </a:ext>
          </a:extLst>
        </p:spPr>
      </p:pic>
      <p:sp>
        <p:nvSpPr>
          <p:cNvPr id="4" name="Title 1"/>
          <p:cNvSpPr txBox="1">
            <a:spLocks/>
          </p:cNvSpPr>
          <p:nvPr/>
        </p:nvSpPr>
        <p:spPr bwMode="auto">
          <a:xfrm>
            <a:off x="0" y="616037"/>
            <a:ext cx="9144000" cy="438063"/>
          </a:xfrm>
          <a:prstGeom prst="rect">
            <a:avLst/>
          </a:prstGeom>
          <a:gradFill flip="none" rotWithShape="1">
            <a:gsLst>
              <a:gs pos="13000">
                <a:schemeClr val="bg1">
                  <a:lumMod val="65000"/>
                </a:schemeClr>
              </a:gs>
              <a:gs pos="100000">
                <a:srgbClr val="FFFFFF"/>
              </a:gs>
            </a:gsLst>
            <a:lin ang="0" scaled="1"/>
            <a:tileRect/>
          </a:gradFill>
          <a:ln w="9525">
            <a:noFill/>
            <a:miter lim="800000"/>
            <a:headEnd/>
            <a:tailEnd/>
          </a:ln>
          <a:effectLst/>
        </p:spPr>
        <p:txBody>
          <a:bodyPr vert="horz" wrap="square" lIns="91440" tIns="45720" rIns="91440" bIns="45720" numCol="1" anchor="ctr" anchorCtr="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kern="0" cap="small" dirty="0" err="1" smtClean="0">
                <a:solidFill>
                  <a:schemeClr val="tx2"/>
                </a:solidFill>
                <a:latin typeface="+mj-lt"/>
                <a:ea typeface="+mj-ea"/>
                <a:cs typeface="+mj-cs"/>
              </a:rPr>
              <a:t>Virome</a:t>
            </a:r>
            <a:endParaRPr kumimoji="0" lang="en-US" sz="2400" b="1" i="0" u="none" strike="noStrike" kern="0" cap="small" spc="0" normalizeH="0" baseline="0" noProof="0" dirty="0">
              <a:ln>
                <a:noFill/>
              </a:ln>
              <a:solidFill>
                <a:schemeClr val="tx2"/>
              </a:solidFill>
              <a:effectLst/>
              <a:uLnTx/>
              <a:uFillTx/>
              <a:latin typeface="+mj-lt"/>
              <a:ea typeface="+mj-ea"/>
              <a:cs typeface="+mj-cs"/>
            </a:endParaRPr>
          </a:p>
        </p:txBody>
      </p:sp>
      <p:sp>
        <p:nvSpPr>
          <p:cNvPr id="5" name="TextBox 4"/>
          <p:cNvSpPr txBox="1"/>
          <p:nvPr/>
        </p:nvSpPr>
        <p:spPr>
          <a:xfrm>
            <a:off x="6172200" y="5486400"/>
            <a:ext cx="2299252" cy="276999"/>
          </a:xfrm>
          <a:prstGeom prst="rect">
            <a:avLst/>
          </a:prstGeom>
          <a:noFill/>
        </p:spPr>
        <p:txBody>
          <a:bodyPr wrap="none" rtlCol="0">
            <a:spAutoFit/>
          </a:bodyPr>
          <a:lstStyle/>
          <a:p>
            <a:r>
              <a:rPr lang="en-US" sz="1200" b="0" dirty="0" smtClean="0"/>
              <a:t>Virgin et al., 2014 Cell 157:142</a:t>
            </a:r>
            <a:endParaRPr lang="en-US" sz="1200" b="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20735604"/>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5219700" y="3140075"/>
            <a:ext cx="3600450" cy="1152525"/>
          </a:xfrm>
          <a:prstGeom prst="rect">
            <a:avLst/>
          </a:prstGeom>
          <a:noFill/>
          <a:ln w="9525">
            <a:noFill/>
            <a:miter lim="800000"/>
            <a:headEnd/>
            <a:tailEnd/>
          </a:ln>
          <a:effectLst/>
        </p:spPr>
        <p:txBody>
          <a:bodyPr anchor="ctr"/>
          <a:lstStyle/>
          <a:p>
            <a:r>
              <a:rPr lang="el-GR" sz="1800" b="0" dirty="0" smtClean="0">
                <a:solidFill>
                  <a:schemeClr val="tx2"/>
                </a:solidFill>
              </a:rPr>
              <a:t> </a:t>
            </a:r>
            <a:endParaRPr lang="en-GB" sz="2400" b="0" dirty="0" smtClean="0">
              <a:solidFill>
                <a:schemeClr val="tx2"/>
              </a:solidFill>
              <a:latin typeface="Times New Roman" pitchFamily="18" charset="0"/>
            </a:endParaRPr>
          </a:p>
          <a:p>
            <a:pPr>
              <a:lnSpc>
                <a:spcPct val="150000"/>
              </a:lnSpc>
            </a:pPr>
            <a:r>
              <a:rPr lang="en-US" sz="1800" b="0" dirty="0" smtClean="0"/>
              <a:t>The cells are copies of the parental cells, with certain characteristics, encoded in the genetic material. </a:t>
            </a:r>
            <a:r>
              <a:rPr lang="el-GR" sz="2400" b="0" dirty="0" smtClean="0">
                <a:solidFill>
                  <a:schemeClr val="tx2"/>
                </a:solidFill>
                <a:latin typeface="Times New Roman" pitchFamily="18" charset="0"/>
              </a:rPr>
              <a:t/>
            </a:r>
            <a:br>
              <a:rPr lang="el-GR" sz="2400" b="0" dirty="0" smtClean="0">
                <a:solidFill>
                  <a:schemeClr val="tx2"/>
                </a:solidFill>
                <a:latin typeface="Times New Roman" pitchFamily="18" charset="0"/>
              </a:rPr>
            </a:br>
            <a:r>
              <a:rPr lang="el-GR" sz="2400" b="0" dirty="0">
                <a:solidFill>
                  <a:schemeClr val="tx2"/>
                </a:solidFill>
                <a:latin typeface="Times New Roman" pitchFamily="18" charset="0"/>
              </a:rPr>
              <a:t> </a:t>
            </a:r>
            <a:endParaRPr lang="el-GR" sz="1800" b="0" dirty="0">
              <a:solidFill>
                <a:schemeClr val="tx2"/>
              </a:solidFill>
            </a:endParaRPr>
          </a:p>
        </p:txBody>
      </p:sp>
      <p:pic>
        <p:nvPicPr>
          <p:cNvPr id="8197" name="Picture 5" descr="Cells"/>
          <p:cNvPicPr>
            <a:picLocks noChangeAspect="1" noChangeArrowheads="1"/>
          </p:cNvPicPr>
          <p:nvPr/>
        </p:nvPicPr>
        <p:blipFill>
          <a:blip r:embed="rId2" cstate="print"/>
          <a:srcRect/>
          <a:stretch>
            <a:fillRect/>
          </a:stretch>
        </p:blipFill>
        <p:spPr bwMode="auto">
          <a:xfrm>
            <a:off x="755650" y="1196975"/>
            <a:ext cx="4219575" cy="4897438"/>
          </a:xfrm>
          <a:prstGeom prst="rect">
            <a:avLst/>
          </a:prstGeom>
          <a:noFill/>
        </p:spPr>
      </p:pic>
      <p:sp>
        <p:nvSpPr>
          <p:cNvPr id="8198" name="Rectangle 6"/>
          <p:cNvSpPr>
            <a:spLocks noChangeArrowheads="1"/>
          </p:cNvSpPr>
          <p:nvPr/>
        </p:nvSpPr>
        <p:spPr bwMode="auto">
          <a:xfrm rot="5400000">
            <a:off x="3132138" y="2349500"/>
            <a:ext cx="1079500" cy="647700"/>
          </a:xfrm>
          <a:prstGeom prst="rect">
            <a:avLst/>
          </a:prstGeom>
          <a:noFill/>
          <a:ln w="25400">
            <a:solidFill>
              <a:schemeClr val="tx1"/>
            </a:solidFill>
            <a:miter lim="800000"/>
            <a:headEnd/>
            <a:tailEnd/>
          </a:ln>
          <a:effectLst/>
        </p:spPr>
        <p:txBody>
          <a:bodyPr wrap="none" anchor="ctr"/>
          <a:lstStyle/>
          <a:p>
            <a:endParaRPr lang="en-US"/>
          </a:p>
        </p:txBody>
      </p:sp>
      <p:sp>
        <p:nvSpPr>
          <p:cNvPr id="8199" name="Text Box 7"/>
          <p:cNvSpPr txBox="1">
            <a:spLocks noChangeArrowheads="1"/>
          </p:cNvSpPr>
          <p:nvPr/>
        </p:nvSpPr>
        <p:spPr bwMode="auto">
          <a:xfrm>
            <a:off x="6197894" y="549275"/>
            <a:ext cx="1193506" cy="461665"/>
          </a:xfrm>
          <a:prstGeom prst="rect">
            <a:avLst/>
          </a:prstGeom>
          <a:noFill/>
          <a:ln w="9525">
            <a:noFill/>
            <a:miter lim="800000"/>
            <a:headEnd/>
            <a:tailEnd/>
          </a:ln>
          <a:effectLst/>
        </p:spPr>
        <p:txBody>
          <a:bodyPr wrap="none">
            <a:spAutoFit/>
          </a:bodyPr>
          <a:lstStyle/>
          <a:p>
            <a:r>
              <a:rPr lang="en-GB" sz="2400" dirty="0" smtClean="0"/>
              <a:t>CELLS</a:t>
            </a:r>
            <a:endParaRPr lang="el-GR" sz="2400" dirty="0"/>
          </a:p>
        </p:txBody>
      </p:sp>
      <p:sp>
        <p:nvSpPr>
          <p:cNvPr id="6" name="Rectangle 5"/>
          <p:cNvSpPr/>
          <p:nvPr/>
        </p:nvSpPr>
        <p:spPr>
          <a:xfrm>
            <a:off x="5257800" y="1447800"/>
            <a:ext cx="3429000" cy="646331"/>
          </a:xfrm>
          <a:prstGeom prst="rect">
            <a:avLst/>
          </a:prstGeom>
        </p:spPr>
        <p:txBody>
          <a:bodyPr wrap="square">
            <a:spAutoFit/>
          </a:bodyPr>
          <a:lstStyle/>
          <a:p>
            <a:r>
              <a:rPr lang="en-US" sz="1800" b="0" dirty="0" smtClean="0"/>
              <a:t>The basic building block of all living things.</a:t>
            </a:r>
            <a:endParaRPr lang="en-US" sz="1800" b="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708025" y="1828800"/>
            <a:ext cx="7521575" cy="3352800"/>
          </a:xfrm>
        </p:spPr>
        <p:txBody>
          <a:bodyPr/>
          <a:lstStyle/>
          <a:p>
            <a:pPr marL="0" indent="0" algn="just">
              <a:lnSpc>
                <a:spcPct val="150000"/>
              </a:lnSpc>
              <a:buNone/>
            </a:pPr>
            <a:r>
              <a:rPr lang="en-US" sz="1800" dirty="0" smtClean="0"/>
              <a:t>The amount of DNA in each organism is stable regardless of the environment. The amount of DNA is the same in all cells of an organism (spleen, liver, etc.). </a:t>
            </a:r>
          </a:p>
          <a:p>
            <a:pPr marL="0" indent="0" algn="just">
              <a:lnSpc>
                <a:spcPct val="150000"/>
              </a:lnSpc>
              <a:buNone/>
            </a:pPr>
            <a:r>
              <a:rPr lang="en-US" sz="1800" b="1" dirty="0" smtClean="0"/>
              <a:t>Gametes</a:t>
            </a:r>
            <a:r>
              <a:rPr lang="en-US" sz="1800" dirty="0" smtClean="0"/>
              <a:t> (</a:t>
            </a:r>
            <a:r>
              <a:rPr lang="en-US" sz="1800" b="1" dirty="0" smtClean="0"/>
              <a:t>haploid</a:t>
            </a:r>
            <a:r>
              <a:rPr lang="en-US" sz="1800" dirty="0" smtClean="0"/>
              <a:t>) of the higher organisms contain half the amount of DNA than </a:t>
            </a:r>
            <a:r>
              <a:rPr lang="en-US" sz="1800" b="1" dirty="0" smtClean="0"/>
              <a:t>somatic</a:t>
            </a:r>
            <a:r>
              <a:rPr lang="en-US" sz="1800" dirty="0" smtClean="0"/>
              <a:t> cells (</a:t>
            </a:r>
            <a:r>
              <a:rPr lang="en-US" sz="1800" b="1" dirty="0" smtClean="0"/>
              <a:t>diploids</a:t>
            </a:r>
            <a:r>
              <a:rPr lang="en-US" sz="1800" dirty="0" smtClean="0"/>
              <a:t>). </a:t>
            </a:r>
          </a:p>
          <a:p>
            <a:pPr marL="0" indent="0" algn="just">
              <a:lnSpc>
                <a:spcPct val="150000"/>
              </a:lnSpc>
              <a:buNone/>
            </a:pPr>
            <a:r>
              <a:rPr lang="en-US" sz="1800" dirty="0" smtClean="0"/>
              <a:t>The amount of DNA is </a:t>
            </a:r>
            <a:r>
              <a:rPr lang="en-US" sz="1800" b="1" dirty="0" smtClean="0"/>
              <a:t>proportional to the complexity </a:t>
            </a:r>
            <a:r>
              <a:rPr lang="en-US" sz="1800" dirty="0" smtClean="0"/>
              <a:t>of the organism. The higher in evolution, the more DNA contains each cell.</a:t>
            </a:r>
            <a:endParaRPr lang="el-GR" sz="1800" dirty="0" smtClean="0"/>
          </a:p>
          <a:p>
            <a:pPr marL="0" indent="0" algn="just">
              <a:buFont typeface="Verdana" charset="0"/>
              <a:buAutoNum type="arabicPeriod"/>
            </a:pPr>
            <a:endParaRPr lang="el-GR" sz="1800" dirty="0" smtClean="0"/>
          </a:p>
          <a:p>
            <a:pPr marL="0" indent="0" algn="just">
              <a:buNone/>
            </a:pPr>
            <a:endParaRPr lang="en-US" sz="1800" dirty="0" smtClean="0"/>
          </a:p>
          <a:p>
            <a:pPr marL="0" indent="0" algn="just">
              <a:buNone/>
            </a:pPr>
            <a:r>
              <a:rPr lang="en-US" sz="1800" dirty="0" smtClean="0"/>
              <a:t>		Each organism has a different base ratio</a:t>
            </a:r>
            <a:endParaRPr lang="el-GR" sz="1800" b="1" dirty="0"/>
          </a:p>
        </p:txBody>
      </p:sp>
      <p:sp>
        <p:nvSpPr>
          <p:cNvPr id="15363" name="Τίτλος 1"/>
          <p:cNvSpPr txBox="1">
            <a:spLocks/>
          </p:cNvSpPr>
          <p:nvPr/>
        </p:nvSpPr>
        <p:spPr bwMode="auto">
          <a:xfrm>
            <a:off x="1752600" y="455613"/>
            <a:ext cx="5715000" cy="763587"/>
          </a:xfrm>
          <a:prstGeom prst="rect">
            <a:avLst/>
          </a:prstGeom>
          <a:noFill/>
          <a:ln w="9525">
            <a:noFill/>
            <a:miter lim="800000"/>
            <a:headEnd/>
            <a:tailEnd/>
          </a:ln>
        </p:spPr>
        <p:txBody>
          <a:bodyPr anchor="ctr">
            <a:prstTxWarp prst="textNoShape">
              <a:avLst/>
            </a:prstTxWarp>
          </a:bodyPr>
          <a:lstStyle/>
          <a:p>
            <a:pPr algn="ctr"/>
            <a:r>
              <a:rPr lang="en-GB" sz="2400" dirty="0" smtClean="0">
                <a:solidFill>
                  <a:schemeClr val="tx2"/>
                </a:solidFill>
                <a:latin typeface="+mn-lt"/>
              </a:rPr>
              <a:t>QUANTITY OF</a:t>
            </a:r>
            <a:r>
              <a:rPr lang="el-GR" sz="2400" dirty="0" smtClean="0">
                <a:solidFill>
                  <a:schemeClr val="tx2"/>
                </a:solidFill>
                <a:latin typeface="+mn-lt"/>
              </a:rPr>
              <a:t> </a:t>
            </a:r>
            <a:r>
              <a:rPr lang="en-US" sz="2400" dirty="0">
                <a:solidFill>
                  <a:schemeClr val="tx2"/>
                </a:solidFill>
                <a:latin typeface="+mn-lt"/>
              </a:rPr>
              <a:t>DNA</a:t>
            </a:r>
            <a:endParaRPr lang="el-GR" sz="2400" dirty="0">
              <a:solidFill>
                <a:schemeClr val="tx2"/>
              </a:solidFill>
              <a:latin typeface="+mn-lt"/>
            </a:endParaRPr>
          </a:p>
        </p:txBody>
      </p:sp>
      <p:sp>
        <p:nvSpPr>
          <p:cNvPr id="2" name="TextBox 1"/>
          <p:cNvSpPr txBox="1">
            <a:spLocks noRot="1" noChangeAspect="1" noMove="1" noResize="1" noEditPoints="1" noAdjustHandles="1" noChangeArrowheads="1" noChangeShapeType="1" noTextEdit="1"/>
          </p:cNvSpPr>
          <p:nvPr/>
        </p:nvSpPr>
        <p:spPr>
          <a:xfrm>
            <a:off x="6876256" y="5734294"/>
            <a:ext cx="1080120" cy="791050"/>
          </a:xfrm>
          <a:prstGeom prst="rect">
            <a:avLst/>
          </a:prstGeom>
          <a:blipFill rotWithShape="1">
            <a:blip r:embed="rId2"/>
            <a:stretch>
              <a:fillRect/>
            </a:stretch>
          </a:blipFill>
        </p:spPr>
        <p:txBody>
          <a:bodyPr/>
          <a:lstStyle/>
          <a:p>
            <a:r>
              <a:rPr lang="el-GR">
                <a:noFill/>
              </a:rPr>
              <a:t> </a:t>
            </a: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5219700" y="2852738"/>
            <a:ext cx="3673475" cy="1143000"/>
          </a:xfrm>
          <a:prstGeom prst="rect">
            <a:avLst/>
          </a:prstGeom>
          <a:noFill/>
          <a:ln w="9525">
            <a:noFill/>
            <a:miter lim="800000"/>
            <a:headEnd/>
            <a:tailEnd/>
          </a:ln>
          <a:effectLst/>
        </p:spPr>
        <p:txBody>
          <a:bodyPr anchor="ctr"/>
          <a:lstStyle/>
          <a:p>
            <a:r>
              <a:rPr lang="el-GR" sz="1400" b="0">
                <a:latin typeface="Times New Roman" pitchFamily="18" charset="0"/>
              </a:rPr>
              <a:t/>
            </a:r>
            <a:br>
              <a:rPr lang="el-GR" sz="1400" b="0">
                <a:latin typeface="Times New Roman" pitchFamily="18" charset="0"/>
              </a:rPr>
            </a:br>
            <a:endParaRPr lang="el-GR" sz="1400" b="0">
              <a:latin typeface="Times New Roman" pitchFamily="18" charset="0"/>
            </a:endParaRPr>
          </a:p>
        </p:txBody>
      </p:sp>
      <p:pic>
        <p:nvPicPr>
          <p:cNvPr id="7173" name="Picture 5" descr="Body"/>
          <p:cNvPicPr>
            <a:picLocks noChangeAspect="1" noChangeArrowheads="1"/>
          </p:cNvPicPr>
          <p:nvPr/>
        </p:nvPicPr>
        <p:blipFill>
          <a:blip r:embed="rId3" cstate="print"/>
          <a:srcRect/>
          <a:stretch>
            <a:fillRect/>
          </a:stretch>
        </p:blipFill>
        <p:spPr bwMode="auto">
          <a:xfrm>
            <a:off x="755650" y="762000"/>
            <a:ext cx="3868738" cy="4489450"/>
          </a:xfrm>
          <a:prstGeom prst="rect">
            <a:avLst/>
          </a:prstGeom>
          <a:noFill/>
        </p:spPr>
      </p:pic>
      <p:sp>
        <p:nvSpPr>
          <p:cNvPr id="7174" name="Rectangle 6"/>
          <p:cNvSpPr>
            <a:spLocks noChangeArrowheads="1"/>
          </p:cNvSpPr>
          <p:nvPr/>
        </p:nvSpPr>
        <p:spPr bwMode="auto">
          <a:xfrm>
            <a:off x="2124075" y="2852738"/>
            <a:ext cx="1079500" cy="647700"/>
          </a:xfrm>
          <a:prstGeom prst="rect">
            <a:avLst/>
          </a:prstGeom>
          <a:noFill/>
          <a:ln w="25400">
            <a:solidFill>
              <a:schemeClr val="tx1"/>
            </a:solidFill>
            <a:miter lim="800000"/>
            <a:headEnd/>
            <a:tailEnd/>
          </a:ln>
          <a:effectLst/>
        </p:spPr>
        <p:txBody>
          <a:bodyPr wrap="none" anchor="ctr"/>
          <a:lstStyle/>
          <a:p>
            <a:endParaRPr lang="en-US"/>
          </a:p>
        </p:txBody>
      </p:sp>
      <p:sp>
        <p:nvSpPr>
          <p:cNvPr id="7175" name="Text Box 7"/>
          <p:cNvSpPr txBox="1">
            <a:spLocks noChangeArrowheads="1"/>
          </p:cNvSpPr>
          <p:nvPr/>
        </p:nvSpPr>
        <p:spPr bwMode="auto">
          <a:xfrm>
            <a:off x="5410200" y="381000"/>
            <a:ext cx="1282097" cy="400110"/>
          </a:xfrm>
          <a:prstGeom prst="rect">
            <a:avLst/>
          </a:prstGeom>
          <a:noFill/>
          <a:ln w="9525">
            <a:noFill/>
            <a:miter lim="800000"/>
            <a:headEnd/>
            <a:tailEnd/>
          </a:ln>
          <a:effectLst/>
        </p:spPr>
        <p:txBody>
          <a:bodyPr wrap="none">
            <a:spAutoFit/>
          </a:bodyPr>
          <a:lstStyle/>
          <a:p>
            <a:r>
              <a:rPr lang="en-GB" dirty="0" smtClean="0"/>
              <a:t>TISSUES</a:t>
            </a:r>
            <a:endParaRPr lang="el-GR" dirty="0"/>
          </a:p>
        </p:txBody>
      </p:sp>
      <p:graphicFrame>
        <p:nvGraphicFramePr>
          <p:cNvPr id="7176" name="Object 8"/>
          <p:cNvGraphicFramePr>
            <a:graphicFrameLocks noChangeAspect="1"/>
          </p:cNvGraphicFramePr>
          <p:nvPr/>
        </p:nvGraphicFramePr>
        <p:xfrm>
          <a:off x="6084888" y="1752600"/>
          <a:ext cx="2095500" cy="2489200"/>
        </p:xfrm>
        <a:graphic>
          <a:graphicData uri="http://schemas.openxmlformats.org/presentationml/2006/ole">
            <p:oleObj spid="_x0000_s2254850" name="Image" r:id="rId4" imgW="2095238" imgH="2488889" progId="">
              <p:embed/>
            </p:oleObj>
          </a:graphicData>
        </a:graphic>
      </p:graphicFrame>
      <p:sp>
        <p:nvSpPr>
          <p:cNvPr id="7177" name="Line 9"/>
          <p:cNvSpPr>
            <a:spLocks noChangeShapeType="1"/>
          </p:cNvSpPr>
          <p:nvPr/>
        </p:nvSpPr>
        <p:spPr bwMode="auto">
          <a:xfrm flipV="1">
            <a:off x="3563938" y="1752600"/>
            <a:ext cx="2455862" cy="1100138"/>
          </a:xfrm>
          <a:prstGeom prst="line">
            <a:avLst/>
          </a:prstGeom>
          <a:noFill/>
          <a:ln w="9525">
            <a:solidFill>
              <a:schemeClr val="tx1"/>
            </a:solidFill>
            <a:round/>
            <a:headEnd/>
            <a:tailEnd/>
          </a:ln>
          <a:effectLst/>
        </p:spPr>
        <p:txBody>
          <a:bodyPr/>
          <a:lstStyle/>
          <a:p>
            <a:endParaRPr lang="en-US"/>
          </a:p>
        </p:txBody>
      </p:sp>
      <p:sp>
        <p:nvSpPr>
          <p:cNvPr id="7178" name="Line 10"/>
          <p:cNvSpPr>
            <a:spLocks noChangeShapeType="1"/>
          </p:cNvSpPr>
          <p:nvPr/>
        </p:nvSpPr>
        <p:spPr bwMode="auto">
          <a:xfrm>
            <a:off x="3635374" y="3573463"/>
            <a:ext cx="2460625" cy="693737"/>
          </a:xfrm>
          <a:prstGeom prst="line">
            <a:avLst/>
          </a:prstGeom>
          <a:noFill/>
          <a:ln w="9525">
            <a:solidFill>
              <a:schemeClr val="tx1"/>
            </a:solidFill>
            <a:round/>
            <a:headEnd/>
            <a:tailEnd/>
          </a:ln>
          <a:effectLst/>
        </p:spPr>
        <p:txBody>
          <a:bodyPr/>
          <a:lstStyle/>
          <a:p>
            <a:endParaRPr lang="en-US"/>
          </a:p>
        </p:txBody>
      </p:sp>
      <p:sp>
        <p:nvSpPr>
          <p:cNvPr id="9" name="Rectangle 8"/>
          <p:cNvSpPr/>
          <p:nvPr/>
        </p:nvSpPr>
        <p:spPr>
          <a:xfrm>
            <a:off x="5181600" y="4992469"/>
            <a:ext cx="3352800" cy="646331"/>
          </a:xfrm>
          <a:prstGeom prst="rect">
            <a:avLst/>
          </a:prstGeom>
        </p:spPr>
        <p:txBody>
          <a:bodyPr wrap="square">
            <a:spAutoFit/>
          </a:bodyPr>
          <a:lstStyle/>
          <a:p>
            <a:r>
              <a:rPr lang="en-US" sz="1800" b="0" dirty="0" smtClean="0"/>
              <a:t>The sum of cells or tissues that perform a particular function.</a:t>
            </a:r>
          </a:p>
        </p:txBody>
      </p:sp>
      <p:sp>
        <p:nvSpPr>
          <p:cNvPr id="10" name="Rectangle 9"/>
          <p:cNvSpPr/>
          <p:nvPr/>
        </p:nvSpPr>
        <p:spPr>
          <a:xfrm>
            <a:off x="4800600" y="838200"/>
            <a:ext cx="4267200" cy="646331"/>
          </a:xfrm>
          <a:prstGeom prst="rect">
            <a:avLst/>
          </a:prstGeom>
        </p:spPr>
        <p:txBody>
          <a:bodyPr wrap="square">
            <a:spAutoFit/>
          </a:bodyPr>
          <a:lstStyle/>
          <a:p>
            <a:r>
              <a:rPr lang="en-US" sz="1800" b="0" dirty="0" smtClean="0"/>
              <a:t>Cells with usually the same morphology grouped and composed tissues.</a:t>
            </a:r>
            <a:endParaRPr lang="en-US" sz="1800" b="0" dirty="0"/>
          </a:p>
        </p:txBody>
      </p:sp>
      <p:sp>
        <p:nvSpPr>
          <p:cNvPr id="11" name="Rectangle 10"/>
          <p:cNvSpPr/>
          <p:nvPr/>
        </p:nvSpPr>
        <p:spPr>
          <a:xfrm>
            <a:off x="5319000" y="4495800"/>
            <a:ext cx="1310400" cy="400110"/>
          </a:xfrm>
          <a:prstGeom prst="rect">
            <a:avLst/>
          </a:prstGeom>
        </p:spPr>
        <p:txBody>
          <a:bodyPr wrap="none">
            <a:spAutoFit/>
          </a:bodyPr>
          <a:lstStyle/>
          <a:p>
            <a:r>
              <a:rPr lang="en-GB" dirty="0" smtClean="0"/>
              <a:t>ORGANS</a:t>
            </a:r>
            <a:endParaRPr lang="en-US" dirty="0"/>
          </a:p>
        </p:txBody>
      </p:sp>
      <p:sp>
        <p:nvSpPr>
          <p:cNvPr id="13" name="Rectangle 12"/>
          <p:cNvSpPr/>
          <p:nvPr/>
        </p:nvSpPr>
        <p:spPr>
          <a:xfrm>
            <a:off x="914400" y="6019800"/>
            <a:ext cx="6553200" cy="369332"/>
          </a:xfrm>
          <a:prstGeom prst="rect">
            <a:avLst/>
          </a:prstGeom>
        </p:spPr>
        <p:txBody>
          <a:bodyPr wrap="square">
            <a:spAutoFit/>
          </a:bodyPr>
          <a:lstStyle/>
          <a:p>
            <a:r>
              <a:rPr lang="en-US" sz="1800" b="0" dirty="0" smtClean="0"/>
              <a:t>Set of cells or tissues with a specific primary function.</a:t>
            </a:r>
            <a:endParaRPr lang="en-US" sz="1800" b="0" dirty="0"/>
          </a:p>
        </p:txBody>
      </p:sp>
      <p:sp>
        <p:nvSpPr>
          <p:cNvPr id="14" name="Rectangle 13"/>
          <p:cNvSpPr/>
          <p:nvPr/>
        </p:nvSpPr>
        <p:spPr>
          <a:xfrm>
            <a:off x="990600" y="5562600"/>
            <a:ext cx="1410337" cy="400110"/>
          </a:xfrm>
          <a:prstGeom prst="rect">
            <a:avLst/>
          </a:prstGeom>
        </p:spPr>
        <p:txBody>
          <a:bodyPr wrap="none">
            <a:spAutoFit/>
          </a:bodyPr>
          <a:lstStyle/>
          <a:p>
            <a:r>
              <a:rPr lang="en-GB" dirty="0" smtClean="0"/>
              <a:t>SYSTEMS</a:t>
            </a:r>
            <a:endParaRPr lang="en-US" dirty="0"/>
          </a:p>
        </p:txBody>
      </p:sp>
      <p:sp>
        <p:nvSpPr>
          <p:cNvPr id="15" name="TextBox 1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6" name="Straight Connector 1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79" name="Text Box 35"/>
          <p:cNvSpPr txBox="1">
            <a:spLocks noChangeArrowheads="1"/>
          </p:cNvSpPr>
          <p:nvPr/>
        </p:nvSpPr>
        <p:spPr bwMode="auto">
          <a:xfrm>
            <a:off x="5410200" y="3581400"/>
            <a:ext cx="3311525" cy="1315745"/>
          </a:xfrm>
          <a:prstGeom prst="rect">
            <a:avLst/>
          </a:prstGeom>
          <a:noFill/>
          <a:ln w="9525">
            <a:noFill/>
            <a:miter lim="800000"/>
            <a:headEnd/>
            <a:tailEnd/>
          </a:ln>
          <a:effectLst/>
        </p:spPr>
        <p:txBody>
          <a:bodyPr>
            <a:spAutoFit/>
          </a:bodyPr>
          <a:lstStyle/>
          <a:p>
            <a:pPr>
              <a:lnSpc>
                <a:spcPct val="150000"/>
              </a:lnSpc>
            </a:pPr>
            <a:r>
              <a:rPr lang="en-US" sz="1800" b="0" dirty="0" smtClean="0"/>
              <a:t>The human body consists of </a:t>
            </a:r>
          </a:p>
          <a:p>
            <a:pPr>
              <a:lnSpc>
                <a:spcPct val="150000"/>
              </a:lnSpc>
            </a:pPr>
            <a:r>
              <a:rPr lang="en-US" sz="1800" b="0" dirty="0" smtClean="0"/>
              <a:t>~100 trillion cells</a:t>
            </a:r>
            <a:r>
              <a:rPr lang="en-GB" sz="1800" b="0" dirty="0" smtClean="0">
                <a:latin typeface="Times New Roman" pitchFamily="18" charset="0"/>
              </a:rPr>
              <a:t>.</a:t>
            </a:r>
            <a:endParaRPr lang="en-US" sz="1800" b="0" dirty="0" smtClean="0">
              <a:latin typeface="Times New Roman" pitchFamily="18" charset="0"/>
            </a:endParaRPr>
          </a:p>
          <a:p>
            <a:pPr>
              <a:lnSpc>
                <a:spcPct val="150000"/>
              </a:lnSpc>
            </a:pPr>
            <a:r>
              <a:rPr lang="el-GR" sz="1800" b="0" dirty="0">
                <a:latin typeface="Times New Roman" pitchFamily="18" charset="0"/>
              </a:rPr>
              <a:t> </a:t>
            </a:r>
          </a:p>
        </p:txBody>
      </p:sp>
      <p:pic>
        <p:nvPicPr>
          <p:cNvPr id="6180" name="Picture 36" descr="First"/>
          <p:cNvPicPr>
            <a:picLocks noChangeAspect="1" noChangeArrowheads="1"/>
          </p:cNvPicPr>
          <p:nvPr/>
        </p:nvPicPr>
        <p:blipFill>
          <a:blip r:embed="rId2" cstate="print"/>
          <a:srcRect/>
          <a:stretch>
            <a:fillRect/>
          </a:stretch>
        </p:blipFill>
        <p:spPr bwMode="auto">
          <a:xfrm>
            <a:off x="611188" y="1341438"/>
            <a:ext cx="4365625" cy="5065712"/>
          </a:xfrm>
          <a:prstGeom prst="rect">
            <a:avLst/>
          </a:prstGeom>
          <a:noFill/>
        </p:spPr>
      </p:pic>
      <p:sp>
        <p:nvSpPr>
          <p:cNvPr id="6184" name="Text Box 40"/>
          <p:cNvSpPr txBox="1">
            <a:spLocks noChangeArrowheads="1"/>
          </p:cNvSpPr>
          <p:nvPr/>
        </p:nvSpPr>
        <p:spPr bwMode="auto">
          <a:xfrm>
            <a:off x="1417495" y="620713"/>
            <a:ext cx="3108393" cy="461665"/>
          </a:xfrm>
          <a:prstGeom prst="rect">
            <a:avLst/>
          </a:prstGeom>
          <a:noFill/>
          <a:ln w="9525">
            <a:noFill/>
            <a:miter lim="800000"/>
            <a:headEnd/>
            <a:tailEnd/>
          </a:ln>
          <a:effectLst/>
        </p:spPr>
        <p:txBody>
          <a:bodyPr wrap="none">
            <a:spAutoFit/>
          </a:bodyPr>
          <a:lstStyle/>
          <a:p>
            <a:r>
              <a:rPr lang="en-GB" sz="2400" dirty="0" smtClean="0"/>
              <a:t>HUMAN ORGANISM</a:t>
            </a:r>
            <a:endParaRPr lang="el-GR" sz="2400" dirty="0"/>
          </a:p>
        </p:txBody>
      </p:sp>
      <p:sp>
        <p:nvSpPr>
          <p:cNvPr id="6" name="Rectangle 5"/>
          <p:cNvSpPr/>
          <p:nvPr/>
        </p:nvSpPr>
        <p:spPr>
          <a:xfrm>
            <a:off x="5334000" y="2819400"/>
            <a:ext cx="4572000" cy="646331"/>
          </a:xfrm>
          <a:prstGeom prst="rect">
            <a:avLst/>
          </a:prstGeom>
        </p:spPr>
        <p:txBody>
          <a:bodyPr>
            <a:spAutoFit/>
          </a:bodyPr>
          <a:lstStyle/>
          <a:p>
            <a:r>
              <a:rPr lang="en-US" sz="1800" b="0" dirty="0" smtClean="0"/>
              <a:t>Unicellular, </a:t>
            </a:r>
            <a:r>
              <a:rPr lang="en-US" sz="1800" b="0" dirty="0" err="1" smtClean="0"/>
              <a:t>multicellular</a:t>
            </a:r>
            <a:r>
              <a:rPr lang="en-US" sz="1800" b="0" dirty="0" smtClean="0"/>
              <a:t>. </a:t>
            </a:r>
          </a:p>
          <a:p>
            <a:endParaRPr lang="en-US" sz="1800" b="0" dirty="0"/>
          </a:p>
        </p:txBody>
      </p:sp>
      <p:sp>
        <p:nvSpPr>
          <p:cNvPr id="7" name="Rectangle 6"/>
          <p:cNvSpPr/>
          <p:nvPr/>
        </p:nvSpPr>
        <p:spPr>
          <a:xfrm>
            <a:off x="5334000" y="1792069"/>
            <a:ext cx="3886200" cy="646331"/>
          </a:xfrm>
          <a:prstGeom prst="rect">
            <a:avLst/>
          </a:prstGeom>
        </p:spPr>
        <p:txBody>
          <a:bodyPr wrap="square">
            <a:spAutoFit/>
          </a:bodyPr>
          <a:lstStyle/>
          <a:p>
            <a:r>
              <a:rPr lang="en-US" sz="1800" b="0" dirty="0" smtClean="0"/>
              <a:t>Cell set with unique organization and genetic information.</a:t>
            </a:r>
            <a:endParaRPr lang="en-US" sz="1800" b="0" dirty="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5003800" y="2133600"/>
            <a:ext cx="3744913" cy="2089150"/>
          </a:xfrm>
          <a:prstGeom prst="rect">
            <a:avLst/>
          </a:prstGeom>
          <a:noFill/>
          <a:ln w="9525">
            <a:noFill/>
            <a:miter lim="800000"/>
            <a:headEnd/>
            <a:tailEnd/>
          </a:ln>
          <a:effectLst/>
        </p:spPr>
        <p:txBody>
          <a:bodyPr/>
          <a:lstStyle/>
          <a:p>
            <a:pPr marL="342900" indent="12700">
              <a:lnSpc>
                <a:spcPct val="150000"/>
              </a:lnSpc>
            </a:pPr>
            <a:r>
              <a:rPr lang="en-US" sz="1800" b="0" dirty="0" smtClean="0">
                <a:latin typeface="+mj-lt"/>
              </a:rPr>
              <a:t>Each cell has the nucleus, the control center: growth, metabolism and reproduction.</a:t>
            </a:r>
            <a:endParaRPr lang="el-GR" sz="1800" b="0" dirty="0" smtClean="0">
              <a:latin typeface="+mj-lt"/>
            </a:endParaRPr>
          </a:p>
          <a:p>
            <a:pPr marL="342900" indent="12700">
              <a:lnSpc>
                <a:spcPct val="150000"/>
              </a:lnSpc>
            </a:pPr>
            <a:endParaRPr lang="en-US" sz="1800" b="0" dirty="0">
              <a:latin typeface="+mj-lt"/>
            </a:endParaRPr>
          </a:p>
        </p:txBody>
      </p:sp>
      <p:pic>
        <p:nvPicPr>
          <p:cNvPr id="10245" name="Picture 5" descr="Nucleus"/>
          <p:cNvPicPr>
            <a:picLocks noChangeAspect="1" noChangeArrowheads="1"/>
          </p:cNvPicPr>
          <p:nvPr/>
        </p:nvPicPr>
        <p:blipFill>
          <a:blip r:embed="rId2" cstate="print"/>
          <a:srcRect/>
          <a:stretch>
            <a:fillRect/>
          </a:stretch>
        </p:blipFill>
        <p:spPr bwMode="auto">
          <a:xfrm>
            <a:off x="827088" y="1196975"/>
            <a:ext cx="3868737" cy="4489450"/>
          </a:xfrm>
          <a:prstGeom prst="rect">
            <a:avLst/>
          </a:prstGeom>
          <a:noFill/>
        </p:spPr>
      </p:pic>
      <p:sp>
        <p:nvSpPr>
          <p:cNvPr id="10246" name="Rectangle 6"/>
          <p:cNvSpPr>
            <a:spLocks noChangeArrowheads="1"/>
          </p:cNvSpPr>
          <p:nvPr/>
        </p:nvSpPr>
        <p:spPr bwMode="auto">
          <a:xfrm>
            <a:off x="2124075" y="2420938"/>
            <a:ext cx="1150938" cy="1008062"/>
          </a:xfrm>
          <a:prstGeom prst="rect">
            <a:avLst/>
          </a:prstGeom>
          <a:noFill/>
          <a:ln w="25400">
            <a:solidFill>
              <a:schemeClr val="tx1"/>
            </a:solidFill>
            <a:miter lim="800000"/>
            <a:headEnd/>
            <a:tailEnd/>
          </a:ln>
          <a:effectLst/>
        </p:spPr>
        <p:txBody>
          <a:bodyPr wrap="none" anchor="ctr"/>
          <a:lstStyle/>
          <a:p>
            <a:endParaRPr lang="en-US"/>
          </a:p>
        </p:txBody>
      </p:sp>
      <p:sp>
        <p:nvSpPr>
          <p:cNvPr id="10247" name="Text Box 7"/>
          <p:cNvSpPr txBox="1">
            <a:spLocks noChangeArrowheads="1"/>
          </p:cNvSpPr>
          <p:nvPr/>
        </p:nvSpPr>
        <p:spPr bwMode="auto">
          <a:xfrm>
            <a:off x="5947697" y="549275"/>
            <a:ext cx="1672303" cy="461665"/>
          </a:xfrm>
          <a:prstGeom prst="rect">
            <a:avLst/>
          </a:prstGeom>
          <a:noFill/>
          <a:ln w="9525">
            <a:noFill/>
            <a:miter lim="800000"/>
            <a:headEnd/>
            <a:tailEnd/>
          </a:ln>
          <a:effectLst/>
        </p:spPr>
        <p:txBody>
          <a:bodyPr wrap="none">
            <a:spAutoFit/>
          </a:bodyPr>
          <a:lstStyle/>
          <a:p>
            <a:r>
              <a:rPr lang="en-GB" sz="2400" dirty="0" smtClean="0"/>
              <a:t>NUCLEUS</a:t>
            </a:r>
            <a:endParaRPr lang="el-GR" sz="240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1"/>
          <p:cNvGrpSpPr>
            <a:grpSpLocks/>
          </p:cNvGrpSpPr>
          <p:nvPr/>
        </p:nvGrpSpPr>
        <p:grpSpPr bwMode="auto">
          <a:xfrm>
            <a:off x="1063625" y="844550"/>
            <a:ext cx="7037388" cy="5753100"/>
            <a:chOff x="521" y="346"/>
            <a:chExt cx="4433" cy="3624"/>
          </a:xfrm>
        </p:grpSpPr>
        <p:graphicFrame>
          <p:nvGraphicFramePr>
            <p:cNvPr id="24584" name="Object 8"/>
            <p:cNvGraphicFramePr>
              <a:graphicFrameLocks noChangeAspect="1"/>
            </p:cNvGraphicFramePr>
            <p:nvPr/>
          </p:nvGraphicFramePr>
          <p:xfrm>
            <a:off x="884" y="391"/>
            <a:ext cx="1089" cy="1056"/>
          </p:xfrm>
          <a:graphic>
            <a:graphicData uri="http://schemas.openxmlformats.org/presentationml/2006/ole">
              <p:oleObj spid="_x0000_s2257922" name="Image" r:id="rId3" imgW="4533333" imgH="4393651" progId="">
                <p:embed/>
              </p:oleObj>
            </a:graphicData>
          </a:graphic>
        </p:graphicFrame>
        <p:graphicFrame>
          <p:nvGraphicFramePr>
            <p:cNvPr id="24585" name="Object 9"/>
            <p:cNvGraphicFramePr>
              <a:graphicFrameLocks noChangeAspect="1"/>
            </p:cNvGraphicFramePr>
            <p:nvPr/>
          </p:nvGraphicFramePr>
          <p:xfrm>
            <a:off x="1882" y="346"/>
            <a:ext cx="3072" cy="3624"/>
          </p:xfrm>
          <a:graphic>
            <a:graphicData uri="http://schemas.openxmlformats.org/presentationml/2006/ole">
              <p:oleObj spid="_x0000_s2257923" name="Image" r:id="rId4" imgW="4876190" imgH="5752381" progId="">
                <p:embed/>
              </p:oleObj>
            </a:graphicData>
          </a:graphic>
        </p:graphicFrame>
        <p:graphicFrame>
          <p:nvGraphicFramePr>
            <p:cNvPr id="24583" name="Object 7"/>
            <p:cNvGraphicFramePr>
              <a:graphicFrameLocks noChangeAspect="1"/>
            </p:cNvGraphicFramePr>
            <p:nvPr/>
          </p:nvGraphicFramePr>
          <p:xfrm>
            <a:off x="521" y="1570"/>
            <a:ext cx="1724" cy="1142"/>
          </p:xfrm>
          <a:graphic>
            <a:graphicData uri="http://schemas.openxmlformats.org/presentationml/2006/ole">
              <p:oleObj spid="_x0000_s2257924" name="Image" r:id="rId5" imgW="4177778" imgH="2768254" progId="">
                <p:embed/>
              </p:oleObj>
            </a:graphicData>
          </a:graphic>
        </p:graphicFrame>
        <p:graphicFrame>
          <p:nvGraphicFramePr>
            <p:cNvPr id="24586" name="Object 10"/>
            <p:cNvGraphicFramePr>
              <a:graphicFrameLocks noChangeAspect="1"/>
            </p:cNvGraphicFramePr>
            <p:nvPr/>
          </p:nvGraphicFramePr>
          <p:xfrm>
            <a:off x="1292" y="2886"/>
            <a:ext cx="618" cy="1055"/>
          </p:xfrm>
          <a:graphic>
            <a:graphicData uri="http://schemas.openxmlformats.org/presentationml/2006/ole">
              <p:oleObj spid="_x0000_s2257925" name="Image" r:id="rId6" imgW="1612698" imgH="2755556" progId="">
                <p:embed/>
              </p:oleObj>
            </a:graphicData>
          </a:graphic>
        </p:graphicFrame>
      </p:grpSp>
      <p:sp>
        <p:nvSpPr>
          <p:cNvPr id="24588" name="Text Box 12"/>
          <p:cNvSpPr txBox="1">
            <a:spLocks noChangeArrowheads="1"/>
          </p:cNvSpPr>
          <p:nvPr/>
        </p:nvSpPr>
        <p:spPr bwMode="auto">
          <a:xfrm>
            <a:off x="2627313" y="224135"/>
            <a:ext cx="4191622" cy="461665"/>
          </a:xfrm>
          <a:prstGeom prst="rect">
            <a:avLst/>
          </a:prstGeom>
          <a:noFill/>
          <a:ln w="9525">
            <a:noFill/>
            <a:miter lim="800000"/>
            <a:headEnd/>
            <a:tailEnd/>
          </a:ln>
          <a:effectLst/>
        </p:spPr>
        <p:txBody>
          <a:bodyPr wrap="none">
            <a:spAutoFit/>
          </a:bodyPr>
          <a:lstStyle/>
          <a:p>
            <a:r>
              <a:rPr lang="en-GB" sz="2400" dirty="0" smtClean="0"/>
              <a:t>EUKARYOTIC ORGANISMS</a:t>
            </a:r>
            <a:endParaRPr lang="el-GR" sz="2400" dirty="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484" name="Object 4"/>
          <p:cNvGraphicFramePr>
            <a:graphicFrameLocks noChangeAspect="1"/>
          </p:cNvGraphicFramePr>
          <p:nvPr/>
        </p:nvGraphicFramePr>
        <p:xfrm>
          <a:off x="1116013" y="1268413"/>
          <a:ext cx="5435600" cy="4978400"/>
        </p:xfrm>
        <a:graphic>
          <a:graphicData uri="http://schemas.openxmlformats.org/presentationml/2006/ole">
            <p:oleObj spid="_x0000_s2258946" name="Image" r:id="rId3" imgW="5434921" imgH="4977778" progId="">
              <p:embed/>
            </p:oleObj>
          </a:graphicData>
        </a:graphic>
      </p:graphicFrame>
      <p:sp>
        <p:nvSpPr>
          <p:cNvPr id="20485" name="Text Box 5"/>
          <p:cNvSpPr txBox="1">
            <a:spLocks noChangeArrowheads="1"/>
          </p:cNvSpPr>
          <p:nvPr/>
        </p:nvSpPr>
        <p:spPr bwMode="auto">
          <a:xfrm>
            <a:off x="1600200" y="476250"/>
            <a:ext cx="6620773" cy="461665"/>
          </a:xfrm>
          <a:prstGeom prst="rect">
            <a:avLst/>
          </a:prstGeom>
          <a:noFill/>
          <a:ln w="9525">
            <a:noFill/>
            <a:miter lim="800000"/>
            <a:headEnd/>
            <a:tailEnd/>
          </a:ln>
          <a:effectLst/>
        </p:spPr>
        <p:txBody>
          <a:bodyPr wrap="none">
            <a:spAutoFit/>
          </a:bodyPr>
          <a:lstStyle/>
          <a:p>
            <a:r>
              <a:rPr lang="en-US" sz="2400" dirty="0" smtClean="0"/>
              <a:t>ARISTOTELIS: "THE FATHER OF BIOLOGY"</a:t>
            </a:r>
            <a:endParaRPr lang="el-GR" sz="2400" dirty="0"/>
          </a:p>
        </p:txBody>
      </p:sp>
      <p:sp>
        <p:nvSpPr>
          <p:cNvPr id="20486" name="Text Box 6"/>
          <p:cNvSpPr txBox="1">
            <a:spLocks noChangeArrowheads="1"/>
          </p:cNvSpPr>
          <p:nvPr/>
        </p:nvSpPr>
        <p:spPr bwMode="auto">
          <a:xfrm>
            <a:off x="6248400" y="1524000"/>
            <a:ext cx="2590800" cy="4224234"/>
          </a:xfrm>
          <a:prstGeom prst="rect">
            <a:avLst/>
          </a:prstGeom>
          <a:noFill/>
          <a:ln w="9525">
            <a:noFill/>
            <a:miter lim="800000"/>
            <a:headEnd/>
            <a:tailEnd/>
          </a:ln>
          <a:effectLst/>
        </p:spPr>
        <p:txBody>
          <a:bodyPr wrap="square">
            <a:spAutoFit/>
          </a:bodyPr>
          <a:lstStyle/>
          <a:p>
            <a:pPr>
              <a:lnSpc>
                <a:spcPct val="150000"/>
              </a:lnSpc>
            </a:pPr>
            <a:r>
              <a:rPr lang="en-US" sz="1800" b="0" dirty="0" smtClean="0"/>
              <a:t>Classification of species in classes based on </a:t>
            </a:r>
          </a:p>
          <a:p>
            <a:pPr>
              <a:lnSpc>
                <a:spcPct val="150000"/>
              </a:lnSpc>
            </a:pPr>
            <a:r>
              <a:rPr lang="en-US" sz="1800" dirty="0" smtClean="0"/>
              <a:t>Phenotype</a:t>
            </a:r>
            <a:r>
              <a:rPr lang="en-US" sz="1800" b="0" dirty="0" smtClean="0"/>
              <a:t>: morphology (shape, internal structures).</a:t>
            </a:r>
          </a:p>
          <a:p>
            <a:pPr>
              <a:lnSpc>
                <a:spcPct val="150000"/>
              </a:lnSpc>
            </a:pPr>
            <a:r>
              <a:rPr lang="en-US" sz="1800" dirty="0" smtClean="0"/>
              <a:t>Physiology</a:t>
            </a:r>
            <a:r>
              <a:rPr lang="en-US" sz="1800" b="0" dirty="0" smtClean="0"/>
              <a:t>: </a:t>
            </a:r>
          </a:p>
          <a:p>
            <a:pPr>
              <a:lnSpc>
                <a:spcPct val="150000"/>
              </a:lnSpc>
            </a:pPr>
            <a:r>
              <a:rPr lang="en-US" sz="1800" b="0" dirty="0" smtClean="0"/>
              <a:t>the function of living structures</a:t>
            </a:r>
          </a:p>
          <a:p>
            <a:pPr>
              <a:lnSpc>
                <a:spcPct val="150000"/>
              </a:lnSpc>
            </a:pPr>
            <a:r>
              <a:rPr lang="en-US" sz="1800" dirty="0" smtClean="0"/>
              <a:t>Differentiation</a:t>
            </a:r>
            <a:endParaRPr lang="el-GR" sz="180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4341" name="Object 5"/>
          <p:cNvGraphicFramePr>
            <a:graphicFrameLocks noChangeAspect="1"/>
          </p:cNvGraphicFramePr>
          <p:nvPr/>
        </p:nvGraphicFramePr>
        <p:xfrm>
          <a:off x="2274888" y="836613"/>
          <a:ext cx="6184900" cy="5808662"/>
        </p:xfrm>
        <a:graphic>
          <a:graphicData uri="http://schemas.openxmlformats.org/presentationml/2006/ole">
            <p:oleObj spid="_x0000_s2259970" name="Image" r:id="rId3" imgW="6184127" imgH="6095238" progId="">
              <p:embed/>
            </p:oleObj>
          </a:graphicData>
        </a:graphic>
      </p:graphicFrame>
      <p:sp>
        <p:nvSpPr>
          <p:cNvPr id="14342" name="Text Box 6"/>
          <p:cNvSpPr txBox="1">
            <a:spLocks noChangeArrowheads="1"/>
          </p:cNvSpPr>
          <p:nvPr/>
        </p:nvSpPr>
        <p:spPr bwMode="auto">
          <a:xfrm>
            <a:off x="684213" y="188913"/>
            <a:ext cx="6376987" cy="641350"/>
          </a:xfrm>
          <a:prstGeom prst="rect">
            <a:avLst/>
          </a:prstGeom>
          <a:noFill/>
          <a:ln w="9525">
            <a:noFill/>
            <a:miter lim="800000"/>
            <a:headEnd/>
            <a:tailEnd/>
          </a:ln>
          <a:effectLst/>
        </p:spPr>
        <p:txBody>
          <a:bodyPr wrap="none">
            <a:spAutoFit/>
          </a:bodyPr>
          <a:lstStyle/>
          <a:p>
            <a:r>
              <a:rPr lang="el-GR"/>
              <a:t>ΕΞΕΛΙΚΤΙΚΟ ΔΕΝΔΡΟΓΡΑΜΜΑ ΤΩΝ ΟΡΓΑΝΙΣΜΩΝ</a:t>
            </a:r>
          </a:p>
          <a:p>
            <a:r>
              <a:rPr lang="el-GR" sz="1600"/>
              <a:t>(ταξινομική διαίρεση κατά </a:t>
            </a:r>
            <a:r>
              <a:rPr lang="en-US" sz="1600"/>
              <a:t>Whittaker)</a:t>
            </a:r>
            <a:endParaRPr lang="el-GR" sz="1600"/>
          </a:p>
        </p:txBody>
      </p:sp>
      <p:sp>
        <p:nvSpPr>
          <p:cNvPr id="14343" name="Text Box 7"/>
          <p:cNvSpPr txBox="1">
            <a:spLocks noChangeArrowheads="1"/>
          </p:cNvSpPr>
          <p:nvPr/>
        </p:nvSpPr>
        <p:spPr bwMode="auto">
          <a:xfrm>
            <a:off x="250825" y="3213100"/>
            <a:ext cx="3773488" cy="2014538"/>
          </a:xfrm>
          <a:prstGeom prst="rect">
            <a:avLst/>
          </a:prstGeom>
          <a:noFill/>
          <a:ln w="9525">
            <a:noFill/>
            <a:miter lim="800000"/>
            <a:headEnd/>
            <a:tailEnd/>
          </a:ln>
          <a:effectLst/>
        </p:spPr>
        <p:txBody>
          <a:bodyPr wrap="none">
            <a:spAutoFit/>
          </a:bodyPr>
          <a:lstStyle/>
          <a:p>
            <a:r>
              <a:rPr lang="el-GR" sz="1800" b="0">
                <a:solidFill>
                  <a:srgbClr val="FF0000"/>
                </a:solidFill>
              </a:rPr>
              <a:t>5-50 εκατομμύρια είδη</a:t>
            </a:r>
          </a:p>
          <a:p>
            <a:endParaRPr lang="el-GR" sz="1800" b="0">
              <a:solidFill>
                <a:srgbClr val="FF0000"/>
              </a:solidFill>
            </a:endParaRPr>
          </a:p>
          <a:p>
            <a:r>
              <a:rPr lang="el-GR" sz="1800" b="0">
                <a:solidFill>
                  <a:srgbClr val="FF0000"/>
                </a:solidFill>
              </a:rPr>
              <a:t>300.000 διαφορετικά σκαθάρια</a:t>
            </a:r>
          </a:p>
          <a:p>
            <a:endParaRPr lang="el-GR" sz="1800" b="0">
              <a:solidFill>
                <a:srgbClr val="FF0000"/>
              </a:solidFill>
            </a:endParaRPr>
          </a:p>
          <a:p>
            <a:r>
              <a:rPr lang="el-GR" sz="1800" b="0">
                <a:solidFill>
                  <a:srgbClr val="FF0000"/>
                </a:solidFill>
              </a:rPr>
              <a:t>50.000 διαφορετικά τροπικά δέντρα</a:t>
            </a:r>
          </a:p>
          <a:p>
            <a:endParaRPr lang="el-GR" sz="1800" b="0">
              <a:solidFill>
                <a:srgbClr val="FF0000"/>
              </a:solidFill>
            </a:endParaRPr>
          </a:p>
          <a:p>
            <a:r>
              <a:rPr lang="el-GR" sz="1800" b="0">
                <a:solidFill>
                  <a:srgbClr val="FF0000"/>
                </a:solidFill>
              </a:rPr>
              <a:t>3% των ειδών είναι σπονδυλωτά</a:t>
            </a: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8" descr="figure 5-2"/>
          <p:cNvPicPr>
            <a:picLocks noChangeAspect="1" noChangeArrowheads="1"/>
          </p:cNvPicPr>
          <p:nvPr/>
        </p:nvPicPr>
        <p:blipFill>
          <a:blip r:embed="rId2"/>
          <a:srcRect/>
          <a:stretch>
            <a:fillRect/>
          </a:stretch>
        </p:blipFill>
        <p:spPr bwMode="auto">
          <a:xfrm>
            <a:off x="303213" y="1219200"/>
            <a:ext cx="8535987" cy="5133975"/>
          </a:xfrm>
          <a:prstGeom prst="rect">
            <a:avLst/>
          </a:prstGeom>
          <a:noFill/>
        </p:spPr>
      </p:pic>
      <p:sp>
        <p:nvSpPr>
          <p:cNvPr id="3" name="Text Box 5"/>
          <p:cNvSpPr txBox="1">
            <a:spLocks noChangeArrowheads="1"/>
          </p:cNvSpPr>
          <p:nvPr/>
        </p:nvSpPr>
        <p:spPr bwMode="auto">
          <a:xfrm>
            <a:off x="2030001" y="457200"/>
            <a:ext cx="5513799" cy="461665"/>
          </a:xfrm>
          <a:prstGeom prst="rect">
            <a:avLst/>
          </a:prstGeom>
          <a:noFill/>
          <a:ln w="9525">
            <a:noFill/>
            <a:miter lim="800000"/>
            <a:headEnd/>
            <a:tailEnd/>
          </a:ln>
        </p:spPr>
        <p:txBody>
          <a:bodyPr wrap="none">
            <a:spAutoFit/>
          </a:bodyPr>
          <a:lstStyle/>
          <a:p>
            <a:r>
              <a:rPr lang="en-GB" sz="2400" dirty="0" smtClean="0"/>
              <a:t>CELLULAR &amp; SUBCELLURAL SIZES</a:t>
            </a:r>
            <a:endParaRPr lang="el-GR" sz="2400" b="1"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41" name="Τίτλος 1"/>
          <p:cNvSpPr>
            <a:spLocks noGrp="1"/>
          </p:cNvSpPr>
          <p:nvPr>
            <p:ph type="title"/>
          </p:nvPr>
        </p:nvSpPr>
        <p:spPr>
          <a:xfrm>
            <a:off x="1066800" y="76200"/>
            <a:ext cx="7086600" cy="1020762"/>
          </a:xfrm>
        </p:spPr>
        <p:txBody>
          <a:bodyPr/>
          <a:lstStyle/>
          <a:p>
            <a:r>
              <a:rPr lang="en-GB" sz="2400" b="1" dirty="0" smtClean="0">
                <a:latin typeface="+mn-lt"/>
              </a:rPr>
              <a:t>THE FUNCTIONS OF THE GENETIC MATERIAL</a:t>
            </a:r>
            <a:endParaRPr lang="el-GR" sz="2400" b="1" dirty="0">
              <a:latin typeface="+mn-lt"/>
            </a:endParaRPr>
          </a:p>
        </p:txBody>
      </p:sp>
      <p:sp>
        <p:nvSpPr>
          <p:cNvPr id="3" name="Θέση περιεχομένου 2"/>
          <p:cNvSpPr>
            <a:spLocks noGrp="1"/>
          </p:cNvSpPr>
          <p:nvPr>
            <p:ph idx="1"/>
          </p:nvPr>
        </p:nvSpPr>
        <p:spPr>
          <a:xfrm>
            <a:off x="212725" y="1295400"/>
            <a:ext cx="8702675" cy="4895850"/>
          </a:xfrm>
        </p:spPr>
        <p:txBody>
          <a:bodyPr/>
          <a:lstStyle/>
          <a:p>
            <a:pPr marL="0" indent="0">
              <a:buNone/>
            </a:pPr>
            <a:r>
              <a:rPr lang="en-US" sz="1800" dirty="0" smtClean="0"/>
              <a:t>The genetic material controls the cell's functions:</a:t>
            </a:r>
          </a:p>
          <a:p>
            <a:pPr marL="0" indent="0">
              <a:buFont typeface="Wingdings" charset="2"/>
              <a:buNone/>
            </a:pPr>
            <a:endParaRPr lang="el-GR" sz="1800" dirty="0" smtClean="0"/>
          </a:p>
          <a:p>
            <a:pPr marL="800100" lvl="1" indent="-342900" algn="just">
              <a:buFont typeface="Verdana" charset="0"/>
              <a:buAutoNum type="arabicPeriod"/>
            </a:pPr>
            <a:r>
              <a:rPr lang="en-US" sz="1800" b="1" dirty="0" smtClean="0"/>
              <a:t>Storage</a:t>
            </a:r>
            <a:r>
              <a:rPr lang="en-US" sz="1800" dirty="0" smtClean="0"/>
              <a:t> of genetic information. DNA (RNA in RNA-viruses) contains information about the characteristics of the organism and is organized into units, the </a:t>
            </a:r>
            <a:r>
              <a:rPr lang="en-US" sz="1800" b="1" dirty="0" smtClean="0"/>
              <a:t>genes</a:t>
            </a:r>
            <a:r>
              <a:rPr lang="en-US" sz="1800" dirty="0" smtClean="0"/>
              <a:t>.</a:t>
            </a:r>
          </a:p>
          <a:p>
            <a:pPr marL="800100" lvl="1" indent="-342900" algn="just">
              <a:buFont typeface="Verdana" charset="0"/>
              <a:buAutoNum type="arabicPeriod"/>
            </a:pPr>
            <a:endParaRPr lang="el-GR" sz="1800" b="1" dirty="0" smtClean="0"/>
          </a:p>
          <a:p>
            <a:pPr marL="800100" lvl="1" indent="-342900">
              <a:buFont typeface="Verdana" charset="0"/>
              <a:buAutoNum type="arabicPeriod"/>
            </a:pPr>
            <a:r>
              <a:rPr lang="en-US" sz="1800" b="1" dirty="0" smtClean="0"/>
              <a:t>Conservation</a:t>
            </a:r>
            <a:r>
              <a:rPr lang="en-US" sz="1800" dirty="0" smtClean="0"/>
              <a:t> and </a:t>
            </a:r>
            <a:r>
              <a:rPr lang="en-US" sz="1800" b="1" dirty="0" smtClean="0"/>
              <a:t>transfer</a:t>
            </a:r>
            <a:r>
              <a:rPr lang="en-US" sz="1800" dirty="0" smtClean="0"/>
              <a:t> of cell-to-cell and organism-to-organism genetic information: Duplication.</a:t>
            </a:r>
            <a:r>
              <a:rPr lang="el-GR" sz="1800" dirty="0" smtClean="0"/>
              <a:t> </a:t>
            </a:r>
            <a:endParaRPr lang="en-GB" sz="1800" dirty="0" smtClean="0"/>
          </a:p>
          <a:p>
            <a:pPr marL="800100" lvl="1" indent="-342900" algn="l">
              <a:buFont typeface="Verdana" charset="0"/>
              <a:buAutoNum type="arabicPeriod"/>
            </a:pPr>
            <a:endParaRPr lang="el-GR" sz="1800" dirty="0" smtClean="0"/>
          </a:p>
          <a:p>
            <a:pPr marL="800100" lvl="1" indent="-342900">
              <a:buFont typeface="Verdana" charset="0"/>
              <a:buAutoNum type="arabicPeriod"/>
            </a:pPr>
            <a:r>
              <a:rPr lang="en-US" sz="1800" dirty="0" smtClean="0"/>
              <a:t> </a:t>
            </a:r>
            <a:r>
              <a:rPr lang="en-US" sz="1800" b="1" dirty="0" smtClean="0"/>
              <a:t>Expression</a:t>
            </a:r>
            <a:r>
              <a:rPr lang="en-US" sz="1800" dirty="0" smtClean="0"/>
              <a:t> of genetic information by protein synthesis.</a:t>
            </a:r>
            <a:endParaRPr lang="el-GR" sz="1800" dirty="0" smtClean="0"/>
          </a:p>
          <a:p>
            <a:pPr marL="800100" lvl="1" indent="-342900" algn="l">
              <a:buNone/>
            </a:pPr>
            <a:endParaRPr lang="en-GB" sz="1800" dirty="0" smtClean="0"/>
          </a:p>
          <a:p>
            <a:pPr marL="0" indent="0">
              <a:buFont typeface="Wingdings" charset="2"/>
              <a:buNone/>
            </a:pPr>
            <a:endParaRPr lang="el-GR" sz="180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19100" y="2116138"/>
            <a:ext cx="8229600" cy="1143000"/>
          </a:xfrm>
        </p:spPr>
        <p:txBody>
          <a:bodyPr/>
          <a:lstStyle/>
          <a:p>
            <a:pPr eaLnBrk="1" hangingPunct="1"/>
            <a:r>
              <a:rPr lang="en-GB" dirty="0" smtClean="0"/>
              <a:t>DNA REPLICATION</a:t>
            </a:r>
            <a:endParaRPr lang="el-GR"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2898589" y="381000"/>
            <a:ext cx="2664011" cy="461665"/>
          </a:xfrm>
          <a:prstGeom prst="rect">
            <a:avLst/>
          </a:prstGeom>
          <a:noFill/>
          <a:ln w="9525">
            <a:noFill/>
            <a:miter lim="800000"/>
            <a:headEnd/>
            <a:tailEnd/>
          </a:ln>
          <a:effectLst/>
        </p:spPr>
        <p:txBody>
          <a:bodyPr wrap="none">
            <a:spAutoFit/>
          </a:bodyPr>
          <a:lstStyle/>
          <a:p>
            <a:r>
              <a:rPr lang="en-US" sz="2400" cap="all" dirty="0" err="1" smtClean="0"/>
              <a:t>biomolecules</a:t>
            </a:r>
            <a:endParaRPr lang="el-GR" sz="2400" cap="all" dirty="0"/>
          </a:p>
        </p:txBody>
      </p:sp>
      <p:sp>
        <p:nvSpPr>
          <p:cNvPr id="5" name="Text Box 8"/>
          <p:cNvSpPr txBox="1">
            <a:spLocks noChangeArrowheads="1"/>
          </p:cNvSpPr>
          <p:nvPr/>
        </p:nvSpPr>
        <p:spPr bwMode="auto">
          <a:xfrm>
            <a:off x="852488" y="1143000"/>
            <a:ext cx="7377112" cy="2492990"/>
          </a:xfrm>
          <a:prstGeom prst="rect">
            <a:avLst/>
          </a:prstGeom>
          <a:noFill/>
          <a:ln w="9525">
            <a:noFill/>
            <a:miter lim="800000"/>
            <a:headEnd/>
            <a:tailEnd/>
          </a:ln>
          <a:effectLst/>
        </p:spPr>
        <p:txBody>
          <a:bodyPr wrap="square">
            <a:spAutoFit/>
          </a:bodyPr>
          <a:lstStyle/>
          <a:p>
            <a:pPr algn="just">
              <a:spcAft>
                <a:spcPts val="1800"/>
              </a:spcAft>
            </a:pPr>
            <a:r>
              <a:rPr lang="en-US" sz="1800" b="0" dirty="0" smtClean="0"/>
              <a:t>A </a:t>
            </a:r>
            <a:r>
              <a:rPr lang="en-US" sz="1800" dirty="0" err="1" smtClean="0"/>
              <a:t>biomolecule</a:t>
            </a:r>
            <a:r>
              <a:rPr lang="en-US" sz="1800" b="0" dirty="0" smtClean="0"/>
              <a:t> is any chemical molecule that is a structural or functional component of organisms and which is produced by them through metabolism.</a:t>
            </a:r>
          </a:p>
          <a:p>
            <a:pPr algn="just">
              <a:spcAft>
                <a:spcPts val="1800"/>
              </a:spcAft>
            </a:pPr>
            <a:r>
              <a:rPr lang="en-US" sz="1800" b="0" dirty="0" smtClean="0"/>
              <a:t>Four are the chemical elements that take a significant part in the synthesis of </a:t>
            </a:r>
            <a:r>
              <a:rPr lang="en-US" sz="1800" b="0" dirty="0" err="1" smtClean="0"/>
              <a:t>biomolecules</a:t>
            </a:r>
            <a:r>
              <a:rPr lang="en-US" sz="1800" b="0" dirty="0" smtClean="0"/>
              <a:t>: </a:t>
            </a:r>
            <a:r>
              <a:rPr lang="en-US" sz="1800" dirty="0" smtClean="0"/>
              <a:t>carbon</a:t>
            </a:r>
            <a:r>
              <a:rPr lang="en-US" sz="1800" b="0" dirty="0" smtClean="0"/>
              <a:t>, </a:t>
            </a:r>
            <a:r>
              <a:rPr lang="en-US" sz="1800" dirty="0" smtClean="0"/>
              <a:t>hydrogen</a:t>
            </a:r>
            <a:r>
              <a:rPr lang="en-US" sz="1800" b="0" dirty="0" smtClean="0"/>
              <a:t>, </a:t>
            </a:r>
            <a:r>
              <a:rPr lang="en-US" sz="1800" dirty="0" smtClean="0"/>
              <a:t>oxygen</a:t>
            </a:r>
            <a:r>
              <a:rPr lang="en-US" sz="1800" b="0" dirty="0" smtClean="0"/>
              <a:t> and </a:t>
            </a:r>
            <a:r>
              <a:rPr lang="en-US" sz="1800" dirty="0" smtClean="0"/>
              <a:t>nitrogen</a:t>
            </a:r>
            <a:r>
              <a:rPr lang="en-US" sz="1800" b="0" dirty="0" smtClean="0"/>
              <a:t>.</a:t>
            </a:r>
          </a:p>
          <a:p>
            <a:pPr algn="just">
              <a:spcAft>
                <a:spcPts val="1800"/>
              </a:spcAft>
            </a:pPr>
            <a:r>
              <a:rPr lang="en-US" sz="1800" b="0" dirty="0" smtClean="0"/>
              <a:t>They synthesize the two essential components of the cells / organisms, the </a:t>
            </a:r>
            <a:r>
              <a:rPr lang="en-US" sz="1800" dirty="0" smtClean="0"/>
              <a:t>nucleic acids </a:t>
            </a:r>
            <a:r>
              <a:rPr lang="en-US" sz="1800" b="0" dirty="0" smtClean="0"/>
              <a:t>(DNA and RNA) and the </a:t>
            </a:r>
            <a:r>
              <a:rPr lang="en-US" sz="1800" dirty="0" smtClean="0"/>
              <a:t>proteins</a:t>
            </a:r>
            <a:r>
              <a:rPr lang="en-US" sz="1800" b="0" dirty="0" smtClean="0"/>
              <a:t>.</a:t>
            </a:r>
            <a:endParaRPr lang="el-GR" sz="1800" b="0" dirty="0" smtClean="0"/>
          </a:p>
        </p:txBody>
      </p:sp>
      <p:pic>
        <p:nvPicPr>
          <p:cNvPr id="6" name="Picture 5"/>
          <p:cNvPicPr>
            <a:picLocks noChangeAspect="1"/>
          </p:cNvPicPr>
          <p:nvPr/>
        </p:nvPicPr>
        <p:blipFill>
          <a:blip r:embed="rId2"/>
          <a:stretch>
            <a:fillRect/>
          </a:stretch>
        </p:blipFill>
        <p:spPr>
          <a:xfrm>
            <a:off x="2590800" y="4258018"/>
            <a:ext cx="4343400" cy="2365130"/>
          </a:xfrm>
          <a:prstGeom prst="rect">
            <a:avLst/>
          </a:prstGeom>
        </p:spPr>
      </p:pic>
      <p:sp>
        <p:nvSpPr>
          <p:cNvPr id="7" name="Rectangle 6"/>
          <p:cNvSpPr/>
          <p:nvPr/>
        </p:nvSpPr>
        <p:spPr bwMode="auto">
          <a:xfrm>
            <a:off x="2438400" y="6477000"/>
            <a:ext cx="4648200"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1" y="1076325"/>
            <a:ext cx="8026400" cy="5629275"/>
          </a:xfrm>
        </p:spPr>
        <p:txBody>
          <a:bodyPr>
            <a:normAutofit/>
          </a:bodyPr>
          <a:lstStyle/>
          <a:p>
            <a:pPr algn="just">
              <a:lnSpc>
                <a:spcPct val="130000"/>
              </a:lnSpc>
              <a:buNone/>
            </a:pPr>
            <a:r>
              <a:rPr lang="en-US" sz="1800" dirty="0" smtClean="0"/>
              <a:t>The replication of DNA evolves as follows:</a:t>
            </a:r>
          </a:p>
          <a:p>
            <a:pPr algn="just">
              <a:lnSpc>
                <a:spcPct val="130000"/>
              </a:lnSpc>
            </a:pPr>
            <a:r>
              <a:rPr lang="en-US" sz="1800" dirty="0" smtClean="0"/>
              <a:t>Hydrogen bonds are </a:t>
            </a:r>
            <a:r>
              <a:rPr lang="en-US" sz="1800" b="1" dirty="0" smtClean="0"/>
              <a:t>broken</a:t>
            </a:r>
            <a:r>
              <a:rPr lang="en-US" sz="1800" dirty="0" smtClean="0"/>
              <a:t> between complementary bases.</a:t>
            </a:r>
          </a:p>
          <a:p>
            <a:pPr algn="just">
              <a:lnSpc>
                <a:spcPct val="130000"/>
              </a:lnSpc>
            </a:pPr>
            <a:r>
              <a:rPr lang="en-US" sz="1800" dirty="0" smtClean="0"/>
              <a:t>The double-stranded helix </a:t>
            </a:r>
            <a:r>
              <a:rPr lang="en-US" sz="1800" b="1" dirty="0" smtClean="0"/>
              <a:t>unfolds</a:t>
            </a:r>
            <a:r>
              <a:rPr lang="en-US" sz="1800" dirty="0" smtClean="0"/>
              <a:t> as the bonds break.</a:t>
            </a:r>
          </a:p>
          <a:p>
            <a:pPr algn="just">
              <a:lnSpc>
                <a:spcPct val="130000"/>
              </a:lnSpc>
            </a:pPr>
            <a:r>
              <a:rPr lang="en-US" sz="1800" dirty="0" smtClean="0"/>
              <a:t>The clones are </a:t>
            </a:r>
            <a:r>
              <a:rPr lang="en-US" sz="1800" b="1" dirty="0" smtClean="0"/>
              <a:t>copied</a:t>
            </a:r>
            <a:r>
              <a:rPr lang="en-US" sz="1800" dirty="0" smtClean="0"/>
              <a:t> simultaneously thanks to the DNA polymerase III enzyme according to the principle of </a:t>
            </a:r>
            <a:r>
              <a:rPr lang="en-US" sz="1800" dirty="0" err="1" smtClean="0"/>
              <a:t>complementarity</a:t>
            </a:r>
            <a:r>
              <a:rPr lang="en-US" sz="1800" dirty="0" smtClean="0"/>
              <a:t>.</a:t>
            </a:r>
          </a:p>
          <a:p>
            <a:pPr algn="just">
              <a:lnSpc>
                <a:spcPct val="130000"/>
              </a:lnSpc>
            </a:pPr>
            <a:r>
              <a:rPr lang="en-US" sz="1800" dirty="0" smtClean="0"/>
              <a:t>Thus, depending on the base containing each nucleotide of the parent strand, a new nucleotide is aligned against it. The new nucleotides are </a:t>
            </a:r>
            <a:r>
              <a:rPr lang="en-US" sz="1800" b="1" dirty="0" smtClean="0"/>
              <a:t>linked</a:t>
            </a:r>
            <a:r>
              <a:rPr lang="en-US" sz="1800" dirty="0" smtClean="0"/>
              <a:t> by covalent bonds. Gradually the two parent strands are completely separated as new ones are formed.</a:t>
            </a:r>
          </a:p>
          <a:p>
            <a:pPr algn="just">
              <a:lnSpc>
                <a:spcPct val="130000"/>
              </a:lnSpc>
            </a:pPr>
            <a:r>
              <a:rPr lang="en-US" sz="1800" dirty="0" smtClean="0"/>
              <a:t>Every new strand is complementary to the parent, which is used as blueprint.</a:t>
            </a:r>
          </a:p>
          <a:p>
            <a:pPr algn="just">
              <a:lnSpc>
                <a:spcPct val="130000"/>
              </a:lnSpc>
            </a:pPr>
            <a:r>
              <a:rPr lang="en-US" sz="1800" dirty="0" smtClean="0"/>
              <a:t>In </a:t>
            </a:r>
            <a:r>
              <a:rPr lang="en-US" sz="1800" dirty="0" err="1" smtClean="0"/>
              <a:t>prokaryotics</a:t>
            </a:r>
            <a:r>
              <a:rPr lang="en-US" sz="1800" dirty="0" smtClean="0"/>
              <a:t>, replication begins at one point, while in eukaryotes at many and so has a higher rate of replication.</a:t>
            </a:r>
            <a:endParaRPr lang="en-US" sz="1800" dirty="0" smtClean="0">
              <a:ea typeface="Times New Roman" charset="0"/>
              <a:cs typeface="Times New Roman" charset="0"/>
            </a:endParaRPr>
          </a:p>
          <a:p>
            <a:pPr>
              <a:lnSpc>
                <a:spcPct val="80000"/>
              </a:lnSpc>
            </a:pPr>
            <a:endParaRPr lang="en-US" sz="1800" dirty="0"/>
          </a:p>
        </p:txBody>
      </p:sp>
      <p:sp>
        <p:nvSpPr>
          <p:cNvPr id="4" name="Rectangle 2"/>
          <p:cNvSpPr txBox="1">
            <a:spLocks noChangeArrowheads="1"/>
          </p:cNvSpPr>
          <p:nvPr/>
        </p:nvSpPr>
        <p:spPr bwMode="auto">
          <a:xfrm>
            <a:off x="571500" y="228600"/>
            <a:ext cx="73533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i="0" u="none" strike="noStrike" kern="0" cap="none" spc="0" normalizeH="0" baseline="0" noProof="0" dirty="0" smtClean="0">
                <a:ln>
                  <a:noFill/>
                </a:ln>
                <a:solidFill>
                  <a:schemeClr val="tx2"/>
                </a:solidFill>
                <a:effectLst/>
                <a:uLnTx/>
                <a:uFillTx/>
                <a:latin typeface="+mn-lt"/>
                <a:ea typeface="+mj-ea"/>
                <a:cs typeface="+mj-cs"/>
              </a:rPr>
              <a:t>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8673" name="Picture 3"/>
          <p:cNvPicPr>
            <a:picLocks noChangeAspect="1"/>
          </p:cNvPicPr>
          <p:nvPr/>
        </p:nvPicPr>
        <p:blipFill>
          <a:blip r:embed="rId2"/>
          <a:srcRect/>
          <a:stretch>
            <a:fillRect/>
          </a:stretch>
        </p:blipFill>
        <p:spPr bwMode="auto">
          <a:xfrm>
            <a:off x="1371600" y="1275004"/>
            <a:ext cx="3429000" cy="4973396"/>
          </a:xfrm>
          <a:prstGeom prst="rect">
            <a:avLst/>
          </a:prstGeom>
          <a:noFill/>
          <a:ln w="9525">
            <a:noFill/>
            <a:miter lim="800000"/>
            <a:headEnd/>
            <a:tailEnd/>
          </a:ln>
        </p:spPr>
      </p:pic>
      <p:sp>
        <p:nvSpPr>
          <p:cNvPr id="3" name="Content Placeholder 1"/>
          <p:cNvSpPr txBox="1">
            <a:spLocks/>
          </p:cNvSpPr>
          <p:nvPr/>
        </p:nvSpPr>
        <p:spPr bwMode="auto">
          <a:xfrm>
            <a:off x="5029200" y="1828801"/>
            <a:ext cx="3276600" cy="342899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lvl="0">
              <a:lnSpc>
                <a:spcPct val="150000"/>
              </a:lnSpc>
              <a:spcBef>
                <a:spcPct val="20000"/>
              </a:spcBef>
              <a:defRPr/>
            </a:pPr>
            <a:r>
              <a:rPr lang="en-US" sz="1800" b="0" dirty="0" smtClean="0"/>
              <a:t>This way of DNA replication is called </a:t>
            </a:r>
            <a:r>
              <a:rPr lang="en-US" sz="1800" dirty="0" smtClean="0"/>
              <a:t>semi-conservative</a:t>
            </a:r>
            <a:r>
              <a:rPr lang="en-US" sz="1800" b="0" dirty="0" smtClean="0"/>
              <a:t>,</a:t>
            </a:r>
            <a:r>
              <a:rPr lang="en-US" sz="1800" dirty="0" smtClean="0"/>
              <a:t> </a:t>
            </a:r>
            <a:r>
              <a:rPr lang="en-US" sz="1800" b="0" dirty="0" smtClean="0"/>
              <a:t>because each new daughter molecule consists of an old (parental) strand and a new (daughter) strand.</a:t>
            </a:r>
            <a:endParaRPr kumimoji="0" lang="en-US" sz="1800" b="0" i="0" u="none" strike="noStrike" kern="0" cap="none" spc="0" normalizeH="0" baseline="0" noProof="0" dirty="0" smtClean="0">
              <a:ln>
                <a:noFill/>
              </a:ln>
              <a:solidFill>
                <a:schemeClr val="tx1"/>
              </a:solidFill>
              <a:effectLst/>
              <a:uLnTx/>
              <a:uFillTx/>
              <a:latin typeface="+mn-lt"/>
              <a:ea typeface="Times New Roman" charset="0"/>
              <a:cs typeface="Times New Roman" charset="0"/>
            </a:endParaRPr>
          </a:p>
          <a:p>
            <a:pPr marL="0" marR="0" lvl="0" indent="0" algn="l" defTabSz="914400" rtl="0" eaLnBrk="1" fontAlgn="base" latinLnBrk="0" hangingPunct="1">
              <a:lnSpc>
                <a:spcPct val="150000"/>
              </a:lnSpc>
              <a:spcBef>
                <a:spcPct val="20000"/>
              </a:spcBef>
              <a:spcAft>
                <a:spcPct val="0"/>
              </a:spcAft>
              <a:buClrTx/>
              <a:buSzTx/>
              <a:buFont typeface="Wingdings" charset="2"/>
              <a:buNone/>
              <a:tabLst/>
              <a:defRPr/>
            </a:pPr>
            <a:endParaRPr kumimoji="0" lang="en-US" sz="1800" b="0" i="0" u="none" strike="noStrike" kern="0" cap="none" spc="0" normalizeH="0" baseline="0" noProof="0" dirty="0">
              <a:ln>
                <a:noFill/>
              </a:ln>
              <a:solidFill>
                <a:schemeClr val="tx1"/>
              </a:solidFill>
              <a:effectLst/>
              <a:uLnTx/>
              <a:uFillTx/>
              <a:latin typeface="+mn-lt"/>
              <a:ea typeface="+mn-ea"/>
              <a:cs typeface="+mn-cs"/>
            </a:endParaRPr>
          </a:p>
        </p:txBody>
      </p:sp>
      <p:sp>
        <p:nvSpPr>
          <p:cNvPr id="4" name="Rectangle 2"/>
          <p:cNvSpPr txBox="1">
            <a:spLocks noChangeArrowheads="1"/>
          </p:cNvSpPr>
          <p:nvPr/>
        </p:nvSpPr>
        <p:spPr bwMode="auto">
          <a:xfrm>
            <a:off x="723900" y="457200"/>
            <a:ext cx="73533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i="0" u="none" strike="noStrike" kern="0" cap="none" spc="0" normalizeH="0" baseline="0" noProof="0" dirty="0" smtClean="0">
                <a:ln>
                  <a:noFill/>
                </a:ln>
                <a:solidFill>
                  <a:schemeClr val="tx2"/>
                </a:solidFill>
                <a:effectLst/>
                <a:uLnTx/>
                <a:uFillTx/>
                <a:latin typeface="+mn-lt"/>
                <a:ea typeface="+mj-ea"/>
                <a:cs typeface="+mj-cs"/>
              </a:rPr>
              <a:t>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600200" y="1447800"/>
            <a:ext cx="6249988" cy="4637945"/>
            <a:chOff x="113" y="144"/>
            <a:chExt cx="5647" cy="4518"/>
          </a:xfrm>
        </p:grpSpPr>
        <p:pic>
          <p:nvPicPr>
            <p:cNvPr id="3" name="Picture 9"/>
            <p:cNvPicPr>
              <a:picLocks noChangeAspect="1" noChangeArrowheads="1"/>
            </p:cNvPicPr>
            <p:nvPr/>
          </p:nvPicPr>
          <p:blipFill>
            <a:blip r:embed="rId2" cstate="print"/>
            <a:srcRect/>
            <a:stretch>
              <a:fillRect/>
            </a:stretch>
          </p:blipFill>
          <p:spPr bwMode="auto">
            <a:xfrm>
              <a:off x="240" y="144"/>
              <a:ext cx="3456" cy="3648"/>
            </a:xfrm>
            <a:prstGeom prst="rect">
              <a:avLst/>
            </a:prstGeom>
            <a:solidFill>
              <a:schemeClr val="bg1"/>
            </a:solidFill>
            <a:ln w="9525">
              <a:noFill/>
              <a:miter lim="800000"/>
              <a:headEnd/>
              <a:tailEnd/>
            </a:ln>
          </p:spPr>
        </p:pic>
        <p:sp>
          <p:nvSpPr>
            <p:cNvPr id="4" name="Text Box 10"/>
            <p:cNvSpPr txBox="1">
              <a:spLocks noChangeArrowheads="1"/>
            </p:cNvSpPr>
            <p:nvPr/>
          </p:nvSpPr>
          <p:spPr bwMode="auto">
            <a:xfrm>
              <a:off x="113" y="3793"/>
              <a:ext cx="5647" cy="869"/>
            </a:xfrm>
            <a:prstGeom prst="rect">
              <a:avLst/>
            </a:prstGeom>
            <a:solidFill>
              <a:schemeClr val="bg1"/>
            </a:solidFill>
            <a:ln w="9525">
              <a:noFill/>
              <a:miter lim="800000"/>
              <a:headEnd/>
              <a:tailEnd/>
            </a:ln>
          </p:spPr>
          <p:txBody>
            <a:bodyPr>
              <a:spAutoFit/>
            </a:bodyPr>
            <a:lstStyle/>
            <a:p>
              <a:pPr algn="ctr"/>
              <a:endParaRPr lang="en-US" sz="1600" b="0" dirty="0" smtClean="0">
                <a:latin typeface="Times New Roman" pitchFamily="18" charset="0"/>
              </a:endParaRPr>
            </a:p>
            <a:p>
              <a:pPr algn="ctr"/>
              <a:r>
                <a:rPr lang="en-US" sz="1800" b="0" dirty="0" smtClean="0"/>
                <a:t>5 '- 3' replication occurs in both prokaryotic as well as eukaryotic organisms</a:t>
              </a:r>
              <a:endParaRPr lang="el-GR" sz="1800" b="0" dirty="0" smtClean="0">
                <a:latin typeface="+mn-lt"/>
              </a:endParaRPr>
            </a:p>
          </p:txBody>
        </p:sp>
        <p:pic>
          <p:nvPicPr>
            <p:cNvPr id="5" name="Picture 11" descr="dna5"/>
            <p:cNvPicPr>
              <a:picLocks noChangeAspect="1" noChangeArrowheads="1"/>
            </p:cNvPicPr>
            <p:nvPr/>
          </p:nvPicPr>
          <p:blipFill>
            <a:blip r:embed="rId3" cstate="print"/>
            <a:srcRect/>
            <a:stretch>
              <a:fillRect/>
            </a:stretch>
          </p:blipFill>
          <p:spPr bwMode="auto">
            <a:xfrm>
              <a:off x="3840" y="240"/>
              <a:ext cx="1920" cy="3264"/>
            </a:xfrm>
            <a:prstGeom prst="rect">
              <a:avLst/>
            </a:prstGeom>
            <a:solidFill>
              <a:schemeClr val="bg1"/>
            </a:solidFill>
            <a:ln w="9525">
              <a:noFill/>
              <a:miter lim="800000"/>
              <a:headEnd/>
              <a:tailEnd/>
            </a:ln>
          </p:spPr>
        </p:pic>
        <p:pic>
          <p:nvPicPr>
            <p:cNvPr id="6" name="Picture 12" descr="plate"/>
            <p:cNvPicPr>
              <a:picLocks noChangeAspect="1" noChangeArrowheads="1"/>
            </p:cNvPicPr>
            <p:nvPr/>
          </p:nvPicPr>
          <p:blipFill>
            <a:blip r:embed="rId4" cstate="print"/>
            <a:srcRect/>
            <a:stretch>
              <a:fillRect/>
            </a:stretch>
          </p:blipFill>
          <p:spPr bwMode="auto">
            <a:xfrm>
              <a:off x="5016" y="3264"/>
              <a:ext cx="744" cy="559"/>
            </a:xfrm>
            <a:prstGeom prst="rect">
              <a:avLst/>
            </a:prstGeom>
            <a:solidFill>
              <a:schemeClr val="bg1"/>
            </a:solidFill>
            <a:ln w="9525">
              <a:noFill/>
              <a:miter lim="800000"/>
              <a:headEnd/>
              <a:tailEnd/>
            </a:ln>
          </p:spPr>
        </p:pic>
      </p:grpSp>
      <p:sp>
        <p:nvSpPr>
          <p:cNvPr id="7" name="Rectangle 2"/>
          <p:cNvSpPr txBox="1">
            <a:spLocks noChangeArrowheads="1"/>
          </p:cNvSpPr>
          <p:nvPr/>
        </p:nvSpPr>
        <p:spPr bwMode="auto">
          <a:xfrm>
            <a:off x="723900" y="457200"/>
            <a:ext cx="73533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i="0" u="none" strike="noStrike" kern="0" cap="none" spc="0" normalizeH="0" baseline="0" noProof="0" dirty="0" smtClean="0">
                <a:ln>
                  <a:noFill/>
                </a:ln>
                <a:solidFill>
                  <a:schemeClr val="tx2"/>
                </a:solidFill>
                <a:effectLst/>
                <a:uLnTx/>
                <a:uFillTx/>
                <a:latin typeface="+mn-lt"/>
                <a:ea typeface="+mj-ea"/>
                <a:cs typeface="+mj-cs"/>
              </a:rPr>
              <a:t>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04800" y="838200"/>
            <a:ext cx="8483600" cy="5334000"/>
            <a:chOff x="0" y="0"/>
            <a:chExt cx="5760" cy="4320"/>
          </a:xfrm>
        </p:grpSpPr>
        <p:pic>
          <p:nvPicPr>
            <p:cNvPr id="30723" name="Picture 5"/>
            <p:cNvPicPr>
              <a:picLocks noChangeAspect="1" noChangeArrowheads="1"/>
            </p:cNvPicPr>
            <p:nvPr/>
          </p:nvPicPr>
          <p:blipFill>
            <a:blip r:embed="rId2" cstate="print"/>
            <a:srcRect/>
            <a:stretch>
              <a:fillRect/>
            </a:stretch>
          </p:blipFill>
          <p:spPr bwMode="auto">
            <a:xfrm>
              <a:off x="0" y="0"/>
              <a:ext cx="5760" cy="4320"/>
            </a:xfrm>
            <a:prstGeom prst="rect">
              <a:avLst/>
            </a:prstGeom>
            <a:noFill/>
            <a:ln w="9525">
              <a:noFill/>
              <a:miter lim="800000"/>
              <a:headEnd/>
              <a:tailEnd/>
            </a:ln>
          </p:spPr>
        </p:pic>
        <p:sp>
          <p:nvSpPr>
            <p:cNvPr id="30724" name="Oval 6"/>
            <p:cNvSpPr>
              <a:spLocks noChangeArrowheads="1"/>
            </p:cNvSpPr>
            <p:nvPr/>
          </p:nvSpPr>
          <p:spPr bwMode="auto">
            <a:xfrm>
              <a:off x="1056" y="1776"/>
              <a:ext cx="864" cy="672"/>
            </a:xfrm>
            <a:prstGeom prst="ellipse">
              <a:avLst/>
            </a:prstGeom>
            <a:noFill/>
            <a:ln w="57150">
              <a:solidFill>
                <a:schemeClr val="bg2"/>
              </a:solidFill>
              <a:round/>
              <a:headEnd/>
              <a:tailEnd/>
            </a:ln>
          </p:spPr>
          <p:txBody>
            <a:bodyPr wrap="none" anchor="ctr"/>
            <a:lstStyle/>
            <a:p>
              <a:endParaRPr lang="en-US"/>
            </a:p>
          </p:txBody>
        </p:sp>
        <p:sp>
          <p:nvSpPr>
            <p:cNvPr id="30725" name="Oval 7"/>
            <p:cNvSpPr>
              <a:spLocks noChangeArrowheads="1"/>
            </p:cNvSpPr>
            <p:nvPr/>
          </p:nvSpPr>
          <p:spPr bwMode="auto">
            <a:xfrm>
              <a:off x="2976" y="1824"/>
              <a:ext cx="1440" cy="864"/>
            </a:xfrm>
            <a:prstGeom prst="ellipse">
              <a:avLst/>
            </a:prstGeom>
            <a:noFill/>
            <a:ln w="9525">
              <a:solidFill>
                <a:schemeClr val="tx1"/>
              </a:solidFill>
              <a:round/>
              <a:headEnd/>
              <a:tailEnd/>
            </a:ln>
          </p:spPr>
          <p:txBody>
            <a:bodyPr wrap="none" anchor="ctr"/>
            <a:lstStyle/>
            <a:p>
              <a:endParaRPr lang="en-US"/>
            </a:p>
          </p:txBody>
        </p:sp>
        <p:sp>
          <p:nvSpPr>
            <p:cNvPr id="30726" name="Oval 8"/>
            <p:cNvSpPr>
              <a:spLocks noChangeArrowheads="1"/>
            </p:cNvSpPr>
            <p:nvPr/>
          </p:nvSpPr>
          <p:spPr bwMode="auto">
            <a:xfrm>
              <a:off x="3072" y="1824"/>
              <a:ext cx="1296" cy="768"/>
            </a:xfrm>
            <a:prstGeom prst="ellipse">
              <a:avLst/>
            </a:prstGeom>
            <a:noFill/>
            <a:ln w="28575">
              <a:solidFill>
                <a:srgbClr val="00FF00"/>
              </a:solidFill>
              <a:round/>
              <a:headEnd/>
              <a:tailEnd/>
            </a:ln>
          </p:spPr>
          <p:txBody>
            <a:bodyPr wrap="none" anchor="ctr"/>
            <a:lstStyle/>
            <a:p>
              <a:endParaRPr lang="en-US"/>
            </a:p>
          </p:txBody>
        </p:sp>
        <p:pic>
          <p:nvPicPr>
            <p:cNvPr id="30727" name="Picture 9"/>
            <p:cNvPicPr>
              <a:picLocks noChangeAspect="1" noChangeArrowheads="1"/>
            </p:cNvPicPr>
            <p:nvPr/>
          </p:nvPicPr>
          <p:blipFill>
            <a:blip r:embed="rId3" cstate="print"/>
            <a:srcRect/>
            <a:stretch>
              <a:fillRect/>
            </a:stretch>
          </p:blipFill>
          <p:spPr bwMode="auto">
            <a:xfrm>
              <a:off x="4704" y="1968"/>
              <a:ext cx="264" cy="330"/>
            </a:xfrm>
            <a:prstGeom prst="rect">
              <a:avLst/>
            </a:prstGeom>
            <a:noFill/>
            <a:ln w="9525">
              <a:noFill/>
              <a:miter lim="800000"/>
              <a:headEnd/>
              <a:tailEnd/>
            </a:ln>
          </p:spPr>
        </p:pic>
        <p:pic>
          <p:nvPicPr>
            <p:cNvPr id="30728" name="Picture 10"/>
            <p:cNvPicPr>
              <a:picLocks noChangeAspect="1" noChangeArrowheads="1"/>
            </p:cNvPicPr>
            <p:nvPr/>
          </p:nvPicPr>
          <p:blipFill>
            <a:blip r:embed="rId3" cstate="print"/>
            <a:srcRect/>
            <a:stretch>
              <a:fillRect/>
            </a:stretch>
          </p:blipFill>
          <p:spPr bwMode="auto">
            <a:xfrm>
              <a:off x="480" y="1968"/>
              <a:ext cx="264" cy="330"/>
            </a:xfrm>
            <a:prstGeom prst="rect">
              <a:avLst/>
            </a:prstGeom>
            <a:noFill/>
            <a:ln w="9525">
              <a:noFill/>
              <a:miter lim="800000"/>
              <a:headEnd/>
              <a:tailEnd/>
            </a:ln>
          </p:spPr>
        </p:pic>
        <p:sp>
          <p:nvSpPr>
            <p:cNvPr id="30729" name="Text Box 11"/>
            <p:cNvSpPr txBox="1">
              <a:spLocks noChangeArrowheads="1"/>
            </p:cNvSpPr>
            <p:nvPr/>
          </p:nvSpPr>
          <p:spPr bwMode="auto">
            <a:xfrm>
              <a:off x="295" y="210"/>
              <a:ext cx="1962" cy="231"/>
            </a:xfrm>
            <a:prstGeom prst="rect">
              <a:avLst/>
            </a:prstGeom>
            <a:noFill/>
            <a:ln w="9525">
              <a:noFill/>
              <a:miter lim="800000"/>
              <a:headEnd/>
              <a:tailEnd/>
            </a:ln>
          </p:spPr>
          <p:txBody>
            <a:bodyPr wrap="none">
              <a:spAutoFit/>
            </a:bodyPr>
            <a:lstStyle/>
            <a:p>
              <a:pPr eaLnBrk="0" hangingPunct="0"/>
              <a:r>
                <a:rPr lang="en-US" b="1">
                  <a:solidFill>
                    <a:schemeClr val="bg2"/>
                  </a:solidFill>
                  <a:latin typeface="Tahoma" pitchFamily="34" charset="0"/>
                </a:rPr>
                <a:t>Replication Bubble Forms</a:t>
              </a:r>
            </a:p>
          </p:txBody>
        </p:sp>
        <p:sp>
          <p:nvSpPr>
            <p:cNvPr id="30730" name="Text Box 12"/>
            <p:cNvSpPr txBox="1">
              <a:spLocks noChangeArrowheads="1"/>
            </p:cNvSpPr>
            <p:nvPr/>
          </p:nvSpPr>
          <p:spPr bwMode="auto">
            <a:xfrm>
              <a:off x="4320" y="2448"/>
              <a:ext cx="1086" cy="231"/>
            </a:xfrm>
            <a:prstGeom prst="rect">
              <a:avLst/>
            </a:prstGeom>
            <a:noFill/>
            <a:ln w="9525">
              <a:noFill/>
              <a:miter lim="800000"/>
              <a:headEnd/>
              <a:tailEnd/>
            </a:ln>
          </p:spPr>
          <p:txBody>
            <a:bodyPr wrap="none">
              <a:spAutoFit/>
            </a:bodyPr>
            <a:lstStyle/>
            <a:p>
              <a:pPr eaLnBrk="0" hangingPunct="0"/>
              <a:r>
                <a:rPr lang="en-US">
                  <a:solidFill>
                    <a:schemeClr val="bg2"/>
                  </a:solidFill>
                  <a:latin typeface="Tahoma" pitchFamily="34" charset="0"/>
                </a:rPr>
                <a:t>Helper proteins</a:t>
              </a:r>
            </a:p>
          </p:txBody>
        </p:sp>
        <p:sp>
          <p:nvSpPr>
            <p:cNvPr id="30731" name="Rectangle 13"/>
            <p:cNvSpPr>
              <a:spLocks noChangeArrowheads="1"/>
            </p:cNvSpPr>
            <p:nvPr/>
          </p:nvSpPr>
          <p:spPr bwMode="auto">
            <a:xfrm>
              <a:off x="144" y="2448"/>
              <a:ext cx="1086" cy="231"/>
            </a:xfrm>
            <a:prstGeom prst="rect">
              <a:avLst/>
            </a:prstGeom>
            <a:noFill/>
            <a:ln w="9525">
              <a:noFill/>
              <a:miter lim="800000"/>
              <a:headEnd/>
              <a:tailEnd/>
            </a:ln>
          </p:spPr>
          <p:txBody>
            <a:bodyPr wrap="none">
              <a:spAutoFit/>
            </a:bodyPr>
            <a:lstStyle/>
            <a:p>
              <a:pPr eaLnBrk="0" hangingPunct="0"/>
              <a:r>
                <a:rPr lang="en-US">
                  <a:solidFill>
                    <a:schemeClr val="bg2"/>
                  </a:solidFill>
                  <a:latin typeface="Tahoma" pitchFamily="34" charset="0"/>
                </a:rPr>
                <a:t>Helper proteins</a:t>
              </a:r>
            </a:p>
          </p:txBody>
        </p:sp>
        <p:sp>
          <p:nvSpPr>
            <p:cNvPr id="30732" name="Text Box 14"/>
            <p:cNvSpPr txBox="1">
              <a:spLocks noChangeArrowheads="1"/>
            </p:cNvSpPr>
            <p:nvPr/>
          </p:nvSpPr>
          <p:spPr bwMode="auto">
            <a:xfrm>
              <a:off x="3936" y="144"/>
              <a:ext cx="942" cy="231"/>
            </a:xfrm>
            <a:prstGeom prst="rect">
              <a:avLst/>
            </a:prstGeom>
            <a:noFill/>
            <a:ln w="9525">
              <a:noFill/>
              <a:miter lim="800000"/>
              <a:headEnd/>
              <a:tailEnd/>
            </a:ln>
          </p:spPr>
          <p:txBody>
            <a:bodyPr wrap="none">
              <a:spAutoFit/>
            </a:bodyPr>
            <a:lstStyle/>
            <a:p>
              <a:pPr eaLnBrk="0" hangingPunct="0"/>
              <a:r>
                <a:rPr lang="en-US">
                  <a:solidFill>
                    <a:srgbClr val="CC0000"/>
                  </a:solidFill>
                  <a:latin typeface="Tahoma" pitchFamily="34" charset="0"/>
                </a:rPr>
                <a:t>Directionality</a:t>
              </a:r>
            </a:p>
          </p:txBody>
        </p:sp>
      </p:grpSp>
      <p:sp>
        <p:nvSpPr>
          <p:cNvPr id="13" name="Rectangle 2"/>
          <p:cNvSpPr txBox="1">
            <a:spLocks noChangeArrowheads="1"/>
          </p:cNvSpPr>
          <p:nvPr/>
        </p:nvSpPr>
        <p:spPr bwMode="auto">
          <a:xfrm>
            <a:off x="952500" y="228600"/>
            <a:ext cx="73533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i="0" u="none" strike="noStrike" kern="0" cap="none" spc="0" normalizeH="0" baseline="0" noProof="0" dirty="0" smtClean="0">
                <a:ln>
                  <a:noFill/>
                </a:ln>
                <a:solidFill>
                  <a:schemeClr val="tx2"/>
                </a:solidFill>
                <a:effectLst/>
                <a:uLnTx/>
                <a:uFillTx/>
                <a:latin typeface="+mn-lt"/>
                <a:ea typeface="+mj-ea"/>
                <a:cs typeface="+mj-cs"/>
              </a:rPr>
              <a:t>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14" name="TextBox 1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5" name="Straight Connector 1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28600" y="685801"/>
            <a:ext cx="8585200" cy="5600700"/>
            <a:chOff x="0" y="-17"/>
            <a:chExt cx="5760" cy="4320"/>
          </a:xfrm>
        </p:grpSpPr>
        <p:pic>
          <p:nvPicPr>
            <p:cNvPr id="32771" name="Picture 5"/>
            <p:cNvPicPr>
              <a:picLocks noChangeAspect="1" noChangeArrowheads="1"/>
            </p:cNvPicPr>
            <p:nvPr/>
          </p:nvPicPr>
          <p:blipFill>
            <a:blip r:embed="rId2" cstate="print"/>
            <a:srcRect/>
            <a:stretch>
              <a:fillRect/>
            </a:stretch>
          </p:blipFill>
          <p:spPr bwMode="auto">
            <a:xfrm>
              <a:off x="0" y="-17"/>
              <a:ext cx="5760" cy="4320"/>
            </a:xfrm>
            <a:prstGeom prst="rect">
              <a:avLst/>
            </a:prstGeom>
            <a:noFill/>
            <a:ln w="9525">
              <a:noFill/>
              <a:miter lim="800000"/>
              <a:headEnd/>
              <a:tailEnd/>
            </a:ln>
          </p:spPr>
        </p:pic>
        <p:sp>
          <p:nvSpPr>
            <p:cNvPr id="32772" name="Text Box 6"/>
            <p:cNvSpPr txBox="1">
              <a:spLocks noChangeArrowheads="1"/>
            </p:cNvSpPr>
            <p:nvPr/>
          </p:nvSpPr>
          <p:spPr bwMode="auto">
            <a:xfrm>
              <a:off x="3742" y="2523"/>
              <a:ext cx="1787" cy="365"/>
            </a:xfrm>
            <a:prstGeom prst="rect">
              <a:avLst/>
            </a:prstGeom>
            <a:noFill/>
            <a:ln w="9525">
              <a:noFill/>
              <a:miter lim="800000"/>
              <a:headEnd/>
              <a:tailEnd/>
            </a:ln>
          </p:spPr>
          <p:txBody>
            <a:bodyPr wrap="none">
              <a:spAutoFit/>
            </a:bodyPr>
            <a:lstStyle/>
            <a:p>
              <a:pPr eaLnBrk="0" hangingPunct="0"/>
              <a:r>
                <a:rPr lang="en-US" altLang="en-US" sz="3200" b="1">
                  <a:latin typeface="Times" pitchFamily="18" charset="0"/>
                </a:rPr>
                <a:t>Lagging strand</a:t>
              </a:r>
              <a:endParaRPr lang="en-US" altLang="en-US" sz="2400" b="1">
                <a:latin typeface="Times" pitchFamily="18" charset="0"/>
              </a:endParaRPr>
            </a:p>
          </p:txBody>
        </p:sp>
        <p:sp>
          <p:nvSpPr>
            <p:cNvPr id="32773" name="Rectangle 7"/>
            <p:cNvSpPr>
              <a:spLocks noChangeArrowheads="1"/>
            </p:cNvSpPr>
            <p:nvPr/>
          </p:nvSpPr>
          <p:spPr bwMode="auto">
            <a:xfrm>
              <a:off x="240" y="768"/>
              <a:ext cx="1787" cy="365"/>
            </a:xfrm>
            <a:prstGeom prst="rect">
              <a:avLst/>
            </a:prstGeom>
            <a:noFill/>
            <a:ln w="9525">
              <a:noFill/>
              <a:miter lim="800000"/>
              <a:headEnd/>
              <a:tailEnd/>
            </a:ln>
          </p:spPr>
          <p:txBody>
            <a:bodyPr wrap="none">
              <a:spAutoFit/>
            </a:bodyPr>
            <a:lstStyle/>
            <a:p>
              <a:pPr eaLnBrk="0" hangingPunct="0"/>
              <a:r>
                <a:rPr lang="en-US" altLang="en-US" sz="3200" b="1">
                  <a:latin typeface="Times" pitchFamily="18" charset="0"/>
                </a:rPr>
                <a:t>Leading strand</a:t>
              </a:r>
            </a:p>
          </p:txBody>
        </p:sp>
        <p:sp>
          <p:nvSpPr>
            <p:cNvPr id="32774" name="Text Box 8"/>
            <p:cNvSpPr txBox="1">
              <a:spLocks noChangeArrowheads="1"/>
            </p:cNvSpPr>
            <p:nvPr/>
          </p:nvSpPr>
          <p:spPr bwMode="auto">
            <a:xfrm>
              <a:off x="3984" y="2139"/>
              <a:ext cx="1401" cy="213"/>
            </a:xfrm>
            <a:prstGeom prst="rect">
              <a:avLst/>
            </a:prstGeom>
            <a:noFill/>
            <a:ln w="9525">
              <a:noFill/>
              <a:miter lim="800000"/>
              <a:headEnd/>
              <a:tailEnd/>
            </a:ln>
          </p:spPr>
          <p:txBody>
            <a:bodyPr wrap="none">
              <a:spAutoFit/>
            </a:bodyPr>
            <a:lstStyle/>
            <a:p>
              <a:pPr eaLnBrk="0" hangingPunct="0"/>
              <a:r>
                <a:rPr lang="en-US" sz="1600" b="1" i="1" dirty="0">
                  <a:latin typeface="Times New Roman" pitchFamily="18" charset="0"/>
                </a:rPr>
                <a:t>E. coli</a:t>
              </a:r>
              <a:r>
                <a:rPr lang="en-US" sz="1600" b="1" dirty="0">
                  <a:latin typeface="Times New Roman" pitchFamily="18" charset="0"/>
                </a:rPr>
                <a:t> DNA replication</a:t>
              </a:r>
            </a:p>
          </p:txBody>
        </p:sp>
        <p:pic>
          <p:nvPicPr>
            <p:cNvPr id="32775" name="Picture 9" descr="73-Bubble-origin-of-replica"/>
            <p:cNvPicPr>
              <a:picLocks noChangeAspect="1" noChangeArrowheads="1"/>
            </p:cNvPicPr>
            <p:nvPr/>
          </p:nvPicPr>
          <p:blipFill>
            <a:blip r:embed="rId3" cstate="print"/>
            <a:srcRect l="20923" t="11258" r="20790" b="7506"/>
            <a:stretch>
              <a:fillRect/>
            </a:stretch>
          </p:blipFill>
          <p:spPr bwMode="auto">
            <a:xfrm>
              <a:off x="3923" y="572"/>
              <a:ext cx="1475" cy="1588"/>
            </a:xfrm>
            <a:prstGeom prst="rect">
              <a:avLst/>
            </a:prstGeom>
            <a:noFill/>
            <a:ln w="9525">
              <a:noFill/>
              <a:miter lim="800000"/>
              <a:headEnd/>
              <a:tailEnd/>
            </a:ln>
          </p:spPr>
        </p:pic>
        <p:sp>
          <p:nvSpPr>
            <p:cNvPr id="32776" name="Text Box 10"/>
            <p:cNvSpPr txBox="1">
              <a:spLocks noChangeArrowheads="1"/>
            </p:cNvSpPr>
            <p:nvPr/>
          </p:nvSpPr>
          <p:spPr bwMode="auto">
            <a:xfrm>
              <a:off x="2699" y="709"/>
              <a:ext cx="936"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Helicase         </a:t>
              </a:r>
              <a:endParaRPr lang="el-GR">
                <a:latin typeface="Times New Roman" pitchFamily="18" charset="0"/>
              </a:endParaRPr>
            </a:p>
          </p:txBody>
        </p:sp>
        <p:sp>
          <p:nvSpPr>
            <p:cNvPr id="32777" name="Text Box 11"/>
            <p:cNvSpPr txBox="1">
              <a:spLocks noChangeArrowheads="1"/>
            </p:cNvSpPr>
            <p:nvPr/>
          </p:nvSpPr>
          <p:spPr bwMode="auto">
            <a:xfrm>
              <a:off x="2993" y="3749"/>
              <a:ext cx="840"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RNA primer</a:t>
              </a:r>
              <a:endParaRPr lang="el-GR">
                <a:latin typeface="Times New Roman" pitchFamily="18" charset="0"/>
              </a:endParaRPr>
            </a:p>
          </p:txBody>
        </p:sp>
        <p:sp>
          <p:nvSpPr>
            <p:cNvPr id="32778" name="Text Box 12"/>
            <p:cNvSpPr txBox="1">
              <a:spLocks noChangeArrowheads="1"/>
            </p:cNvSpPr>
            <p:nvPr/>
          </p:nvSpPr>
          <p:spPr bwMode="auto">
            <a:xfrm>
              <a:off x="3833" y="3974"/>
              <a:ext cx="1212"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DNA polymerase I</a:t>
              </a:r>
              <a:endParaRPr lang="el-GR">
                <a:latin typeface="Times New Roman" pitchFamily="18" charset="0"/>
              </a:endParaRPr>
            </a:p>
          </p:txBody>
        </p:sp>
        <p:sp>
          <p:nvSpPr>
            <p:cNvPr id="32779" name="Text Box 13"/>
            <p:cNvSpPr txBox="1">
              <a:spLocks noChangeArrowheads="1"/>
            </p:cNvSpPr>
            <p:nvPr/>
          </p:nvSpPr>
          <p:spPr bwMode="auto">
            <a:xfrm>
              <a:off x="5260" y="3793"/>
              <a:ext cx="500"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Ligase</a:t>
              </a:r>
              <a:endParaRPr lang="el-GR">
                <a:latin typeface="Times New Roman" pitchFamily="18" charset="0"/>
              </a:endParaRPr>
            </a:p>
          </p:txBody>
        </p:sp>
        <p:sp>
          <p:nvSpPr>
            <p:cNvPr id="32780" name="Text Box 14"/>
            <p:cNvSpPr txBox="1">
              <a:spLocks noChangeArrowheads="1"/>
            </p:cNvSpPr>
            <p:nvPr/>
          </p:nvSpPr>
          <p:spPr bwMode="auto">
            <a:xfrm>
              <a:off x="1746" y="3521"/>
              <a:ext cx="1308" cy="404"/>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DNA polymerase III</a:t>
              </a:r>
            </a:p>
            <a:p>
              <a:r>
                <a:rPr lang="en-US">
                  <a:latin typeface="Times New Roman" pitchFamily="18" charset="0"/>
                </a:rPr>
                <a:t>Active sites</a:t>
              </a:r>
              <a:endParaRPr lang="el-GR">
                <a:latin typeface="Times New Roman" pitchFamily="18" charset="0"/>
              </a:endParaRPr>
            </a:p>
          </p:txBody>
        </p:sp>
        <p:sp>
          <p:nvSpPr>
            <p:cNvPr id="32781" name="Text Box 15"/>
            <p:cNvSpPr txBox="1">
              <a:spLocks noChangeArrowheads="1"/>
            </p:cNvSpPr>
            <p:nvPr/>
          </p:nvSpPr>
          <p:spPr bwMode="auto">
            <a:xfrm>
              <a:off x="340" y="3339"/>
              <a:ext cx="732"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replicating</a:t>
              </a:r>
              <a:endParaRPr lang="el-GR">
                <a:latin typeface="Times New Roman" pitchFamily="18" charset="0"/>
              </a:endParaRPr>
            </a:p>
          </p:txBody>
        </p:sp>
        <p:sp>
          <p:nvSpPr>
            <p:cNvPr id="32782" name="Text Box 16"/>
            <p:cNvSpPr txBox="1">
              <a:spLocks noChangeArrowheads="1"/>
            </p:cNvSpPr>
            <p:nvPr/>
          </p:nvSpPr>
          <p:spPr bwMode="auto">
            <a:xfrm>
              <a:off x="2699" y="1888"/>
              <a:ext cx="572"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primase</a:t>
              </a:r>
              <a:endParaRPr lang="el-GR">
                <a:latin typeface="Times New Roman" pitchFamily="18" charset="0"/>
              </a:endParaRPr>
            </a:p>
          </p:txBody>
        </p:sp>
        <p:sp>
          <p:nvSpPr>
            <p:cNvPr id="32783" name="Text Box 17"/>
            <p:cNvSpPr txBox="1">
              <a:spLocks noChangeArrowheads="1"/>
            </p:cNvSpPr>
            <p:nvPr/>
          </p:nvSpPr>
          <p:spPr bwMode="auto">
            <a:xfrm>
              <a:off x="2699" y="1389"/>
              <a:ext cx="764"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primosome</a:t>
              </a:r>
              <a:endParaRPr lang="el-GR">
                <a:latin typeface="Times New Roman" pitchFamily="18" charset="0"/>
              </a:endParaRPr>
            </a:p>
          </p:txBody>
        </p:sp>
        <p:sp>
          <p:nvSpPr>
            <p:cNvPr id="32784" name="Text Box 18"/>
            <p:cNvSpPr txBox="1">
              <a:spLocks noChangeArrowheads="1"/>
            </p:cNvSpPr>
            <p:nvPr/>
          </p:nvSpPr>
          <p:spPr bwMode="auto">
            <a:xfrm>
              <a:off x="295" y="1344"/>
              <a:ext cx="1460" cy="231"/>
            </a:xfrm>
            <a:prstGeom prst="rect">
              <a:avLst/>
            </a:prstGeom>
            <a:solidFill>
              <a:schemeClr val="bg1"/>
            </a:solidFill>
            <a:ln w="9525">
              <a:noFill/>
              <a:miter lim="800000"/>
              <a:headEnd/>
              <a:tailEnd/>
            </a:ln>
          </p:spPr>
          <p:txBody>
            <a:bodyPr wrap="none">
              <a:spAutoFit/>
            </a:bodyPr>
            <a:lstStyle/>
            <a:p>
              <a:r>
                <a:rPr lang="en-US">
                  <a:latin typeface="Times New Roman" pitchFamily="18" charset="0"/>
                </a:rPr>
                <a:t>ssDNA binding protein</a:t>
              </a:r>
              <a:endParaRPr lang="el-GR">
                <a:latin typeface="Times New Roman" pitchFamily="18" charset="0"/>
              </a:endParaRPr>
            </a:p>
          </p:txBody>
        </p:sp>
      </p:grpSp>
      <p:sp>
        <p:nvSpPr>
          <p:cNvPr id="17" name="Rectangle 2"/>
          <p:cNvSpPr txBox="1">
            <a:spLocks noChangeArrowheads="1"/>
          </p:cNvSpPr>
          <p:nvPr/>
        </p:nvSpPr>
        <p:spPr bwMode="auto">
          <a:xfrm>
            <a:off x="800100" y="228600"/>
            <a:ext cx="73533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2400" i="0" u="none" strike="noStrike" kern="0" cap="none" spc="0" normalizeH="0" baseline="0" noProof="0" dirty="0" smtClean="0">
                <a:ln>
                  <a:noFill/>
                </a:ln>
                <a:solidFill>
                  <a:schemeClr val="tx2"/>
                </a:solidFill>
                <a:effectLst/>
                <a:uLnTx/>
                <a:uFillTx/>
                <a:latin typeface="+mn-lt"/>
                <a:ea typeface="+mj-ea"/>
                <a:cs typeface="+mj-cs"/>
              </a:rPr>
              <a:t>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18" name="TextBox 1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9" name="Straight Connector 1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794" name="Picture 4" descr="72-Priming-DNA-synthesis"/>
          <p:cNvPicPr>
            <a:picLocks noChangeAspect="1" noChangeArrowheads="1"/>
          </p:cNvPicPr>
          <p:nvPr/>
        </p:nvPicPr>
        <p:blipFill>
          <a:blip r:embed="rId2" cstate="print"/>
          <a:srcRect/>
          <a:stretch>
            <a:fillRect/>
          </a:stretch>
        </p:blipFill>
        <p:spPr bwMode="auto">
          <a:xfrm>
            <a:off x="250825" y="177800"/>
            <a:ext cx="8642350" cy="6680200"/>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solidFill>
                  <a:schemeClr val="bg1"/>
                </a:solidFill>
              </a:rPr>
              <a:t>Biology Lecture		E. </a:t>
            </a:r>
            <a:r>
              <a:rPr lang="en-US" sz="1000" b="0" cap="small" dirty="0" err="1" smtClean="0">
                <a:solidFill>
                  <a:schemeClr val="bg1"/>
                </a:solidFill>
              </a:rPr>
              <a:t>Anastasiadou</a:t>
            </a:r>
            <a:r>
              <a:rPr lang="en-US" sz="1000" b="0" cap="small" dirty="0" smtClean="0">
                <a:solidFill>
                  <a:schemeClr val="bg1"/>
                </a:solidFill>
              </a:rPr>
              <a:t>	Bioinformatics – Biomedical Data Science		2021-2022</a:t>
            </a:r>
            <a:endParaRPr lang="en-US" sz="1000" b="0" cap="small" dirty="0">
              <a:solidFill>
                <a:schemeClr val="bg1"/>
              </a:solidFill>
            </a:endParaRPr>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4"/>
          <p:cNvGrpSpPr>
            <a:grpSpLocks/>
          </p:cNvGrpSpPr>
          <p:nvPr/>
        </p:nvGrpSpPr>
        <p:grpSpPr bwMode="auto">
          <a:xfrm>
            <a:off x="165100" y="0"/>
            <a:ext cx="8762453" cy="6286500"/>
            <a:chOff x="0" y="0"/>
            <a:chExt cx="5768" cy="4320"/>
          </a:xfrm>
        </p:grpSpPr>
        <p:pic>
          <p:nvPicPr>
            <p:cNvPr id="34819" name="Picture 5"/>
            <p:cNvPicPr>
              <a:picLocks noChangeAspect="1" noChangeArrowheads="1"/>
            </p:cNvPicPr>
            <p:nvPr/>
          </p:nvPicPr>
          <p:blipFill>
            <a:blip r:embed="rId2" cstate="print"/>
            <a:srcRect/>
            <a:stretch>
              <a:fillRect/>
            </a:stretch>
          </p:blipFill>
          <p:spPr bwMode="auto">
            <a:xfrm>
              <a:off x="8" y="0"/>
              <a:ext cx="5760" cy="4320"/>
            </a:xfrm>
            <a:prstGeom prst="rect">
              <a:avLst/>
            </a:prstGeom>
            <a:noFill/>
            <a:ln w="9525">
              <a:noFill/>
              <a:miter lim="800000"/>
              <a:headEnd/>
              <a:tailEnd/>
            </a:ln>
          </p:spPr>
        </p:pic>
        <p:sp>
          <p:nvSpPr>
            <p:cNvPr id="34820" name="Text Box 6"/>
            <p:cNvSpPr txBox="1">
              <a:spLocks noChangeArrowheads="1"/>
            </p:cNvSpPr>
            <p:nvPr/>
          </p:nvSpPr>
          <p:spPr bwMode="auto">
            <a:xfrm>
              <a:off x="0" y="2938"/>
              <a:ext cx="1584" cy="250"/>
            </a:xfrm>
            <a:prstGeom prst="rect">
              <a:avLst/>
            </a:prstGeom>
            <a:noFill/>
            <a:ln w="9525">
              <a:noFill/>
              <a:miter lim="800000"/>
              <a:headEnd/>
              <a:tailEnd/>
            </a:ln>
          </p:spPr>
          <p:txBody>
            <a:bodyPr wrap="none">
              <a:spAutoFit/>
            </a:bodyPr>
            <a:lstStyle/>
            <a:p>
              <a:r>
                <a:rPr lang="en-US" sz="2000" b="1">
                  <a:solidFill>
                    <a:schemeClr val="bg2"/>
                  </a:solidFill>
                  <a:latin typeface="Tahoma" pitchFamily="34" charset="0"/>
                </a:rPr>
                <a:t>Step 4. Elongation</a:t>
              </a:r>
            </a:p>
          </p:txBody>
        </p:sp>
        <p:sp>
          <p:nvSpPr>
            <p:cNvPr id="34821" name="Text Box 7"/>
            <p:cNvSpPr txBox="1">
              <a:spLocks noChangeArrowheads="1"/>
            </p:cNvSpPr>
            <p:nvPr/>
          </p:nvSpPr>
          <p:spPr bwMode="auto">
            <a:xfrm>
              <a:off x="0" y="816"/>
              <a:ext cx="1381" cy="250"/>
            </a:xfrm>
            <a:prstGeom prst="rect">
              <a:avLst/>
            </a:prstGeom>
            <a:noFill/>
            <a:ln w="9525">
              <a:noFill/>
              <a:miter lim="800000"/>
              <a:headEnd/>
              <a:tailEnd/>
            </a:ln>
          </p:spPr>
          <p:txBody>
            <a:bodyPr wrap="none">
              <a:spAutoFit/>
            </a:bodyPr>
            <a:lstStyle/>
            <a:p>
              <a:pPr eaLnBrk="0" hangingPunct="0"/>
              <a:r>
                <a:rPr lang="en-US" sz="2000" b="1">
                  <a:solidFill>
                    <a:schemeClr val="accent2"/>
                  </a:solidFill>
                  <a:latin typeface="Tahoma" pitchFamily="34" charset="0"/>
                </a:rPr>
                <a:t>Step 3: Primase</a:t>
              </a:r>
            </a:p>
          </p:txBody>
        </p:sp>
        <p:sp>
          <p:nvSpPr>
            <p:cNvPr id="34822" name="AutoShape 8"/>
            <p:cNvSpPr>
              <a:spLocks noChangeArrowheads="1"/>
            </p:cNvSpPr>
            <p:nvPr/>
          </p:nvSpPr>
          <p:spPr bwMode="auto">
            <a:xfrm>
              <a:off x="2976" y="3840"/>
              <a:ext cx="336" cy="288"/>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34823" name="Text Box 9"/>
            <p:cNvSpPr txBox="1">
              <a:spLocks noChangeArrowheads="1"/>
            </p:cNvSpPr>
            <p:nvPr/>
          </p:nvSpPr>
          <p:spPr bwMode="auto">
            <a:xfrm>
              <a:off x="2256" y="4089"/>
              <a:ext cx="1328" cy="231"/>
            </a:xfrm>
            <a:prstGeom prst="rect">
              <a:avLst/>
            </a:prstGeom>
            <a:noFill/>
            <a:ln w="9525">
              <a:noFill/>
              <a:miter lim="800000"/>
              <a:headEnd/>
              <a:tailEnd/>
            </a:ln>
          </p:spPr>
          <p:txBody>
            <a:bodyPr wrap="none">
              <a:spAutoFit/>
            </a:bodyPr>
            <a:lstStyle/>
            <a:p>
              <a:pPr eaLnBrk="0" hangingPunct="0"/>
              <a:r>
                <a:rPr lang="en-US">
                  <a:solidFill>
                    <a:schemeClr val="accent2"/>
                  </a:solidFill>
                  <a:latin typeface="Tahoma" pitchFamily="34" charset="0"/>
                </a:rPr>
                <a:t>Okazaki Fragments</a:t>
              </a:r>
            </a:p>
          </p:txBody>
        </p:sp>
        <p:sp>
          <p:nvSpPr>
            <p:cNvPr id="34824" name="AutoShape 10"/>
            <p:cNvSpPr>
              <a:spLocks noChangeArrowheads="1"/>
            </p:cNvSpPr>
            <p:nvPr/>
          </p:nvSpPr>
          <p:spPr bwMode="auto">
            <a:xfrm>
              <a:off x="2304" y="3840"/>
              <a:ext cx="336" cy="288"/>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sp>
          <p:nvSpPr>
            <p:cNvPr id="34825" name="AutoShape 11"/>
            <p:cNvSpPr>
              <a:spLocks noChangeArrowheads="1"/>
            </p:cNvSpPr>
            <p:nvPr/>
          </p:nvSpPr>
          <p:spPr bwMode="auto">
            <a:xfrm>
              <a:off x="1440" y="3840"/>
              <a:ext cx="336" cy="288"/>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endParaRPr lang="en-US"/>
            </a:p>
          </p:txBody>
        </p:sp>
      </p:grpSp>
      <p:sp>
        <p:nvSpPr>
          <p:cNvPr id="10" name="TextBox 9"/>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1" name="Straight Connector 10"/>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Picture 4" descr="74-Summary-DNA-Replication"/>
          <p:cNvPicPr>
            <a:picLocks noChangeAspect="1" noChangeArrowheads="1"/>
          </p:cNvPicPr>
          <p:nvPr/>
        </p:nvPicPr>
        <p:blipFill>
          <a:blip r:embed="rId2" cstate="print"/>
          <a:srcRect/>
          <a:stretch>
            <a:fillRect/>
          </a:stretch>
        </p:blipFill>
        <p:spPr bwMode="auto">
          <a:xfrm>
            <a:off x="179388" y="115888"/>
            <a:ext cx="8785225" cy="6697662"/>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solidFill>
                  <a:srgbClr val="FFFFFF"/>
                </a:solidFill>
              </a:rPr>
              <a:t>Biology Lecture		E. </a:t>
            </a:r>
            <a:r>
              <a:rPr lang="en-US" sz="1000" b="0" cap="small" dirty="0" err="1" smtClean="0">
                <a:solidFill>
                  <a:srgbClr val="FFFFFF"/>
                </a:solidFill>
              </a:rPr>
              <a:t>Anastasiadou</a:t>
            </a:r>
            <a:r>
              <a:rPr lang="en-US" sz="1000" b="0" cap="small" dirty="0" smtClean="0">
                <a:solidFill>
                  <a:srgbClr val="FFFFFF"/>
                </a:solidFill>
              </a:rPr>
              <a:t>	Bioinformatics – Biomedical Data Science		2021-2022</a:t>
            </a:r>
            <a:endParaRPr lang="en-US" sz="1000" b="0" cap="small" dirty="0">
              <a:solidFill>
                <a:srgbClr val="FFFFFF"/>
              </a:solidFill>
            </a:endParaRPr>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050" name="Object 5"/>
          <p:cNvGraphicFramePr>
            <a:graphicFrameLocks noChangeAspect="1"/>
          </p:cNvGraphicFramePr>
          <p:nvPr/>
        </p:nvGraphicFramePr>
        <p:xfrm>
          <a:off x="271463" y="1295400"/>
          <a:ext cx="4300537" cy="4732337"/>
        </p:xfrm>
        <a:graphic>
          <a:graphicData uri="http://schemas.openxmlformats.org/presentationml/2006/ole">
            <p:oleObj spid="_x0000_s684034" name="Image" r:id="rId3" imgW="6171429" imgH="6793651" progId="">
              <p:embed/>
            </p:oleObj>
          </a:graphicData>
        </a:graphic>
      </p:graphicFrame>
      <p:sp>
        <p:nvSpPr>
          <p:cNvPr id="2051" name="Text Box 6"/>
          <p:cNvSpPr txBox="1">
            <a:spLocks noChangeArrowheads="1"/>
          </p:cNvSpPr>
          <p:nvPr/>
        </p:nvSpPr>
        <p:spPr bwMode="auto">
          <a:xfrm>
            <a:off x="4572000" y="872489"/>
            <a:ext cx="4370387" cy="5632312"/>
          </a:xfrm>
          <a:prstGeom prst="rect">
            <a:avLst/>
          </a:prstGeom>
          <a:noFill/>
          <a:ln w="9525">
            <a:noFill/>
            <a:miter lim="800000"/>
            <a:headEnd/>
            <a:tailEnd/>
          </a:ln>
        </p:spPr>
        <p:txBody>
          <a:bodyPr wrap="square">
            <a:spAutoFit/>
          </a:bodyPr>
          <a:lstStyle/>
          <a:p>
            <a:pPr marL="342900" indent="-342900">
              <a:buFont typeface="Arial"/>
              <a:buChar char="•"/>
            </a:pPr>
            <a:r>
              <a:rPr lang="en-US" sz="1800" b="0" dirty="0" smtClean="0"/>
              <a:t>Unwind DNA helix with DNA </a:t>
            </a:r>
            <a:r>
              <a:rPr lang="en-US" sz="1800" b="0" dirty="0" err="1" smtClean="0"/>
              <a:t>Helicase</a:t>
            </a:r>
            <a:r>
              <a:rPr lang="en-US" sz="1800" b="0" dirty="0" smtClean="0"/>
              <a:t>.</a:t>
            </a:r>
          </a:p>
          <a:p>
            <a:pPr marL="342900" indent="-342900">
              <a:buFont typeface="Arial"/>
              <a:buChar char="•"/>
            </a:pPr>
            <a:r>
              <a:rPr lang="en-US" sz="1800" b="0" dirty="0" smtClean="0"/>
              <a:t>A single strand binding (SSB) protein complex is formed and stabilizes single strand DNA. </a:t>
            </a:r>
          </a:p>
          <a:p>
            <a:pPr marL="342900" indent="-342900">
              <a:buFont typeface="Arial"/>
              <a:buChar char="•"/>
            </a:pPr>
            <a:r>
              <a:rPr lang="en-US" sz="1800" b="0" dirty="0" smtClean="0"/>
              <a:t>RNA primer formation by RNA </a:t>
            </a:r>
            <a:r>
              <a:rPr lang="en-US" sz="1800" b="0" dirty="0" err="1" smtClean="0"/>
              <a:t>Primase</a:t>
            </a:r>
            <a:r>
              <a:rPr lang="en-US" sz="1800" b="0" dirty="0" smtClean="0"/>
              <a:t>.</a:t>
            </a:r>
          </a:p>
          <a:p>
            <a:pPr marL="342900" indent="-342900">
              <a:buFont typeface="Arial"/>
              <a:buChar char="•"/>
            </a:pPr>
            <a:r>
              <a:rPr lang="en-US" sz="1800" b="0" dirty="0" smtClean="0"/>
              <a:t>Initiation of synthesis of leading strand by DNA polymerase III. </a:t>
            </a:r>
          </a:p>
          <a:p>
            <a:pPr marL="342900" indent="-342900">
              <a:buFont typeface="Arial"/>
              <a:buChar char="•"/>
            </a:pPr>
            <a:r>
              <a:rPr lang="en-US" sz="1800" b="0" dirty="0" smtClean="0"/>
              <a:t>Initiation of synthesis of the lagging strand by DNA polymerase III.</a:t>
            </a:r>
          </a:p>
          <a:p>
            <a:pPr marL="342900" indent="-342900">
              <a:buFont typeface="Arial"/>
              <a:buChar char="•"/>
            </a:pPr>
            <a:r>
              <a:rPr lang="en-GB" sz="1800" b="0" dirty="0" smtClean="0">
                <a:latin typeface="+mn-lt"/>
              </a:rPr>
              <a:t>Construction of </a:t>
            </a:r>
            <a:r>
              <a:rPr lang="en-US" sz="1800" b="0" dirty="0" smtClean="0">
                <a:latin typeface="+mn-lt"/>
              </a:rPr>
              <a:t>Okazaki fragments.</a:t>
            </a:r>
            <a:endParaRPr lang="en-GB" sz="1800" b="0" dirty="0" smtClean="0">
              <a:latin typeface="+mn-lt"/>
            </a:endParaRPr>
          </a:p>
          <a:p>
            <a:pPr marL="342900" indent="-342900">
              <a:buFont typeface="Arial"/>
              <a:buChar char="•"/>
            </a:pPr>
            <a:r>
              <a:rPr lang="en-US" sz="1800" b="0" dirty="0" smtClean="0"/>
              <a:t>Elongation of the leading strand.</a:t>
            </a:r>
          </a:p>
          <a:p>
            <a:pPr marL="342900" indent="-342900">
              <a:buFont typeface="Arial"/>
              <a:buChar char="•"/>
            </a:pPr>
            <a:r>
              <a:rPr lang="en-US" sz="1800" b="0" dirty="0" smtClean="0"/>
              <a:t>Replace </a:t>
            </a:r>
            <a:r>
              <a:rPr lang="en-US" sz="1800" b="0" dirty="0" err="1" smtClean="0"/>
              <a:t>ribonucleotides</a:t>
            </a:r>
            <a:r>
              <a:rPr lang="en-US" sz="1800" b="0" dirty="0" smtClean="0"/>
              <a:t> with </a:t>
            </a:r>
            <a:r>
              <a:rPr lang="en-US" sz="1800" b="0" dirty="0" err="1" smtClean="0"/>
              <a:t>deoxyribonucleotides</a:t>
            </a:r>
            <a:r>
              <a:rPr lang="en-US" sz="1800" b="0" dirty="0" smtClean="0"/>
              <a:t> by DNA polymerase I. </a:t>
            </a:r>
          </a:p>
          <a:p>
            <a:pPr marL="342900" indent="-342900">
              <a:buFont typeface="Arial"/>
              <a:buChar char="•"/>
            </a:pPr>
            <a:r>
              <a:rPr lang="en-US" sz="1800" b="0" dirty="0" smtClean="0"/>
              <a:t>Linking the modified Okazaki fragments with </a:t>
            </a:r>
            <a:r>
              <a:rPr lang="en-US" sz="1800" b="0" dirty="0" err="1" smtClean="0"/>
              <a:t>Ligase</a:t>
            </a:r>
            <a:r>
              <a:rPr lang="en-US" sz="1800" b="0" dirty="0" smtClean="0"/>
              <a:t>.</a:t>
            </a:r>
          </a:p>
          <a:p>
            <a:pPr marL="342900" indent="-342900">
              <a:buFont typeface="Arial"/>
              <a:buChar char="•"/>
            </a:pPr>
            <a:r>
              <a:rPr lang="en-US" sz="1800" b="0" dirty="0" smtClean="0"/>
              <a:t>Completion of the synthesis of the leading and lagging strands. </a:t>
            </a:r>
            <a:endParaRPr lang="en-GB" sz="1800" b="0" dirty="0" smtClean="0">
              <a:latin typeface="+mn-lt"/>
            </a:endParaRPr>
          </a:p>
          <a:p>
            <a:pPr marL="342900" indent="-342900"/>
            <a:endParaRPr lang="en-US" sz="1800" b="0" dirty="0" smtClean="0">
              <a:latin typeface="+mn-lt"/>
            </a:endParaRPr>
          </a:p>
        </p:txBody>
      </p:sp>
      <p:sp>
        <p:nvSpPr>
          <p:cNvPr id="2052" name="Text Box 7"/>
          <p:cNvSpPr txBox="1">
            <a:spLocks noChangeArrowheads="1"/>
          </p:cNvSpPr>
          <p:nvPr/>
        </p:nvSpPr>
        <p:spPr bwMode="auto">
          <a:xfrm>
            <a:off x="990600" y="452735"/>
            <a:ext cx="2988769" cy="461665"/>
          </a:xfrm>
          <a:prstGeom prst="rect">
            <a:avLst/>
          </a:prstGeom>
          <a:noFill/>
          <a:ln w="9525">
            <a:noFill/>
            <a:miter lim="800000"/>
            <a:headEnd/>
            <a:tailEnd/>
          </a:ln>
        </p:spPr>
        <p:txBody>
          <a:bodyPr wrap="none">
            <a:spAutoFit/>
          </a:bodyPr>
          <a:lstStyle/>
          <a:p>
            <a:r>
              <a:rPr lang="en-US" sz="2400" b="1" dirty="0" smtClean="0">
                <a:latin typeface="+mn-lt"/>
              </a:rPr>
              <a:t>DNA</a:t>
            </a:r>
            <a:r>
              <a:rPr lang="el-GR" sz="2400" b="1" dirty="0" smtClean="0">
                <a:latin typeface="+mn-lt"/>
              </a:rPr>
              <a:t> </a:t>
            </a:r>
            <a:r>
              <a:rPr lang="en-GB" sz="2400" b="1" dirty="0" smtClean="0">
                <a:latin typeface="+mn-lt"/>
              </a:rPr>
              <a:t>REPLICATION</a:t>
            </a:r>
            <a:endParaRPr lang="el-GR" sz="2400" b="1" dirty="0">
              <a:latin typeface="+mn-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9697" name="Picture 1"/>
          <p:cNvPicPr>
            <a:picLocks noChangeAspect="1"/>
          </p:cNvPicPr>
          <p:nvPr/>
        </p:nvPicPr>
        <p:blipFill>
          <a:blip r:embed="rId2"/>
          <a:srcRect/>
          <a:stretch>
            <a:fillRect/>
          </a:stretch>
        </p:blipFill>
        <p:spPr bwMode="auto">
          <a:xfrm>
            <a:off x="0" y="674687"/>
            <a:ext cx="9144000" cy="5649913"/>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762000" y="990600"/>
            <a:ext cx="5715000" cy="1315745"/>
          </a:xfrm>
          <a:prstGeom prst="rect">
            <a:avLst/>
          </a:prstGeom>
        </p:spPr>
        <p:txBody>
          <a:bodyPr wrap="square">
            <a:spAutoFit/>
          </a:bodyPr>
          <a:lstStyle/>
          <a:p>
            <a:pPr>
              <a:lnSpc>
                <a:spcPct val="150000"/>
              </a:lnSpc>
            </a:pPr>
            <a:r>
              <a:rPr lang="en-US" sz="1800" b="0" dirty="0" smtClean="0"/>
              <a:t>The </a:t>
            </a:r>
            <a:r>
              <a:rPr lang="en-US" sz="1800" dirty="0" smtClean="0"/>
              <a:t>nucleic acid </a:t>
            </a:r>
            <a:r>
              <a:rPr lang="en-US" sz="1800" b="0" dirty="0" smtClean="0"/>
              <a:t>consists of </a:t>
            </a:r>
            <a:r>
              <a:rPr lang="en-US" sz="1800" dirty="0" smtClean="0"/>
              <a:t>nucleotides</a:t>
            </a:r>
            <a:r>
              <a:rPr lang="en-US" sz="1800" b="0" dirty="0" smtClean="0"/>
              <a:t>.</a:t>
            </a:r>
          </a:p>
          <a:p>
            <a:pPr>
              <a:lnSpc>
                <a:spcPct val="150000"/>
              </a:lnSpc>
            </a:pPr>
            <a:r>
              <a:rPr lang="en-US" sz="1800" dirty="0" smtClean="0"/>
              <a:t>DNA</a:t>
            </a:r>
            <a:r>
              <a:rPr lang="en-US" sz="1800" b="0" dirty="0" smtClean="0"/>
              <a:t> is formed from </a:t>
            </a:r>
            <a:r>
              <a:rPr lang="en-US" sz="1800" dirty="0" err="1" smtClean="0"/>
              <a:t>deoxyribonucleotides</a:t>
            </a:r>
            <a:r>
              <a:rPr lang="en-US" sz="1800" b="0" dirty="0" smtClean="0"/>
              <a:t> while </a:t>
            </a:r>
          </a:p>
          <a:p>
            <a:pPr>
              <a:lnSpc>
                <a:spcPct val="150000"/>
              </a:lnSpc>
            </a:pPr>
            <a:r>
              <a:rPr lang="en-US" sz="1800" dirty="0" smtClean="0"/>
              <a:t>RNA</a:t>
            </a:r>
            <a:r>
              <a:rPr lang="en-US" sz="1800" b="0" dirty="0" smtClean="0"/>
              <a:t> from </a:t>
            </a:r>
            <a:r>
              <a:rPr lang="en-US" sz="1800" dirty="0" err="1" smtClean="0"/>
              <a:t>ribonucleotides</a:t>
            </a:r>
            <a:r>
              <a:rPr lang="en-US" sz="1800" b="0" dirty="0" smtClean="0"/>
              <a:t>.</a:t>
            </a:r>
            <a:endParaRPr lang="en-US" sz="1800" dirty="0"/>
          </a:p>
        </p:txBody>
      </p:sp>
      <p:sp>
        <p:nvSpPr>
          <p:cNvPr id="3" name="Text Box 7"/>
          <p:cNvSpPr txBox="1">
            <a:spLocks noChangeArrowheads="1"/>
          </p:cNvSpPr>
          <p:nvPr/>
        </p:nvSpPr>
        <p:spPr bwMode="auto">
          <a:xfrm>
            <a:off x="1225202" y="381000"/>
            <a:ext cx="2378927" cy="461665"/>
          </a:xfrm>
          <a:prstGeom prst="rect">
            <a:avLst/>
          </a:prstGeom>
          <a:noFill/>
          <a:ln w="9525">
            <a:noFill/>
            <a:miter lim="800000"/>
            <a:headEnd/>
            <a:tailEnd/>
          </a:ln>
          <a:effectLst/>
        </p:spPr>
        <p:txBody>
          <a:bodyPr wrap="none">
            <a:spAutoFit/>
          </a:bodyPr>
          <a:lstStyle/>
          <a:p>
            <a:r>
              <a:rPr lang="en-US" sz="2400" cap="all" dirty="0" smtClean="0"/>
              <a:t>nucleic acid </a:t>
            </a:r>
            <a:endParaRPr lang="el-GR" sz="2400" cap="all" dirty="0"/>
          </a:p>
        </p:txBody>
      </p:sp>
      <p:pic>
        <p:nvPicPr>
          <p:cNvPr id="6" name="Picture 4" descr="350px-NA-comparedto-DNA_thymineAndUracilCorrected"/>
          <p:cNvPicPr>
            <a:picLocks noChangeAspect="1" noChangeArrowheads="1"/>
          </p:cNvPicPr>
          <p:nvPr/>
        </p:nvPicPr>
        <p:blipFill>
          <a:blip r:embed="rId2" cstate="print"/>
          <a:srcRect/>
          <a:stretch>
            <a:fillRect/>
          </a:stretch>
        </p:blipFill>
        <p:spPr bwMode="auto">
          <a:xfrm>
            <a:off x="1981200" y="2438400"/>
            <a:ext cx="4056810" cy="4114800"/>
          </a:xfrm>
          <a:prstGeom prst="rect">
            <a:avLst/>
          </a:prstGeom>
          <a:noFill/>
          <a:ln w="9525">
            <a:noFill/>
            <a:miter lim="800000"/>
            <a:headEnd/>
            <a:tailEnd/>
          </a:ln>
        </p:spPr>
      </p:pic>
      <p:pic>
        <p:nvPicPr>
          <p:cNvPr id="11" name="Picture 5" descr="One nucleotide"/>
          <p:cNvPicPr>
            <a:picLocks noChangeAspect="1" noChangeArrowheads="1"/>
          </p:cNvPicPr>
          <p:nvPr/>
        </p:nvPicPr>
        <p:blipFill>
          <a:blip r:embed="rId3" cstate="print"/>
          <a:srcRect/>
          <a:stretch>
            <a:fillRect/>
          </a:stretch>
        </p:blipFill>
        <p:spPr bwMode="auto">
          <a:xfrm>
            <a:off x="6554059" y="381000"/>
            <a:ext cx="2208941" cy="2563133"/>
          </a:xfrm>
          <a:prstGeom prst="rect">
            <a:avLst/>
          </a:prstGeom>
          <a:noFill/>
        </p:spPr>
      </p:pic>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AutoShape 4"/>
          <p:cNvSpPr>
            <a:spLocks noChangeAspect="1" noChangeArrowheads="1" noTextEdit="1"/>
          </p:cNvSpPr>
          <p:nvPr/>
        </p:nvSpPr>
        <p:spPr bwMode="auto">
          <a:xfrm>
            <a:off x="503238" y="436563"/>
            <a:ext cx="8172450" cy="3049587"/>
          </a:xfrm>
          <a:prstGeom prst="rect">
            <a:avLst/>
          </a:prstGeom>
          <a:noFill/>
          <a:ln w="9525">
            <a:noFill/>
            <a:miter lim="800000"/>
            <a:headEnd/>
            <a:tailEnd/>
          </a:ln>
        </p:spPr>
        <p:txBody>
          <a:bodyPr/>
          <a:lstStyle/>
          <a:p>
            <a:endParaRPr lang="en-US"/>
          </a:p>
        </p:txBody>
      </p:sp>
      <p:pic>
        <p:nvPicPr>
          <p:cNvPr id="31747" name="Picture 5"/>
          <p:cNvPicPr>
            <a:picLocks noChangeAspect="1" noChangeArrowheads="1"/>
          </p:cNvPicPr>
          <p:nvPr/>
        </p:nvPicPr>
        <p:blipFill>
          <a:blip r:embed="rId2" cstate="print"/>
          <a:srcRect l="1369" t="8315" r="50993" b="4179"/>
          <a:stretch>
            <a:fillRect/>
          </a:stretch>
        </p:blipFill>
        <p:spPr bwMode="auto">
          <a:xfrm>
            <a:off x="920750" y="3605212"/>
            <a:ext cx="4032250" cy="3024188"/>
          </a:xfrm>
          <a:prstGeom prst="rect">
            <a:avLst/>
          </a:prstGeom>
          <a:noFill/>
          <a:ln w="9525">
            <a:noFill/>
            <a:miter lim="800000"/>
            <a:headEnd/>
            <a:tailEnd/>
          </a:ln>
        </p:spPr>
      </p:pic>
      <p:pic>
        <p:nvPicPr>
          <p:cNvPr id="31748" name="Picture 6" descr="71-Origin-of-replication"/>
          <p:cNvPicPr>
            <a:picLocks noChangeAspect="1" noChangeArrowheads="1"/>
          </p:cNvPicPr>
          <p:nvPr/>
        </p:nvPicPr>
        <p:blipFill>
          <a:blip r:embed="rId3" cstate="print"/>
          <a:srcRect l="5794" t="29265" r="5794" b="25026"/>
          <a:stretch>
            <a:fillRect/>
          </a:stretch>
        </p:blipFill>
        <p:spPr bwMode="auto">
          <a:xfrm>
            <a:off x="573088" y="1035050"/>
            <a:ext cx="5903912" cy="2317750"/>
          </a:xfrm>
          <a:prstGeom prst="rect">
            <a:avLst/>
          </a:prstGeom>
          <a:noFill/>
          <a:ln w="9525">
            <a:noFill/>
            <a:miter lim="800000"/>
            <a:headEnd/>
            <a:tailEnd/>
          </a:ln>
        </p:spPr>
      </p:pic>
      <p:sp>
        <p:nvSpPr>
          <p:cNvPr id="13" name="Rectangle 2"/>
          <p:cNvSpPr txBox="1">
            <a:spLocks noChangeArrowheads="1"/>
          </p:cNvSpPr>
          <p:nvPr/>
        </p:nvSpPr>
        <p:spPr bwMode="auto">
          <a:xfrm>
            <a:off x="381000" y="152400"/>
            <a:ext cx="8572500" cy="685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2400" kern="0" dirty="0" smtClean="0">
                <a:solidFill>
                  <a:schemeClr val="tx2"/>
                </a:solidFill>
                <a:latin typeface="+mn-lt"/>
                <a:ea typeface="+mj-ea"/>
                <a:cs typeface="+mj-cs"/>
              </a:rPr>
              <a:t>MULTIPLE POSITIONS OF ORIGIN OF DNA REPLICATION</a:t>
            </a:r>
            <a:endParaRPr kumimoji="0" lang="el-GR" sz="2400" i="0" u="none" strike="noStrike" kern="0" cap="none" spc="0" normalizeH="0" baseline="0" noProof="0" dirty="0" smtClean="0">
              <a:ln>
                <a:noFill/>
              </a:ln>
              <a:solidFill>
                <a:schemeClr val="tx2"/>
              </a:solidFill>
              <a:effectLst/>
              <a:uLnTx/>
              <a:uFillTx/>
              <a:latin typeface="+mn-lt"/>
              <a:ea typeface="+mj-ea"/>
              <a:cs typeface="+mj-cs"/>
            </a:endParaRPr>
          </a:p>
        </p:txBody>
      </p:sp>
      <p:sp>
        <p:nvSpPr>
          <p:cNvPr id="14" name="Rectangle 13"/>
          <p:cNvSpPr/>
          <p:nvPr/>
        </p:nvSpPr>
        <p:spPr>
          <a:xfrm>
            <a:off x="5181600" y="3657600"/>
            <a:ext cx="3657600" cy="1731243"/>
          </a:xfrm>
          <a:prstGeom prst="rect">
            <a:avLst/>
          </a:prstGeom>
        </p:spPr>
        <p:txBody>
          <a:bodyPr wrap="square">
            <a:spAutoFit/>
          </a:bodyPr>
          <a:lstStyle/>
          <a:p>
            <a:pPr>
              <a:lnSpc>
                <a:spcPct val="150000"/>
              </a:lnSpc>
            </a:pPr>
            <a:r>
              <a:rPr lang="en-US" sz="1800" b="0" dirty="0" smtClean="0"/>
              <a:t>A bubble appears along the DNA. The arrows indicate the direction of DNA replication at the two ends of the bubble (replication bubble).</a:t>
            </a:r>
            <a:endParaRPr lang="en-US" sz="1800" b="0" dirty="0">
              <a:latin typeface="+mn-lt"/>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Text Box 4"/>
          <p:cNvSpPr txBox="1">
            <a:spLocks noChangeArrowheads="1"/>
          </p:cNvSpPr>
          <p:nvPr/>
        </p:nvSpPr>
        <p:spPr bwMode="auto">
          <a:xfrm>
            <a:off x="1228725" y="1712913"/>
            <a:ext cx="1523925" cy="400110"/>
          </a:xfrm>
          <a:prstGeom prst="rect">
            <a:avLst/>
          </a:prstGeom>
          <a:noFill/>
          <a:ln w="9525">
            <a:noFill/>
            <a:miter lim="800000"/>
            <a:headEnd/>
            <a:tailEnd/>
          </a:ln>
        </p:spPr>
        <p:txBody>
          <a:bodyPr wrap="none">
            <a:spAutoFit/>
          </a:bodyPr>
          <a:lstStyle/>
          <a:p>
            <a:r>
              <a:rPr lang="en-US" dirty="0"/>
              <a:t>Animation</a:t>
            </a:r>
            <a:r>
              <a:rPr lang="en-US" dirty="0" smtClean="0"/>
              <a:t>:</a:t>
            </a:r>
            <a:endParaRPr lang="en-US" dirty="0"/>
          </a:p>
        </p:txBody>
      </p:sp>
      <p:sp>
        <p:nvSpPr>
          <p:cNvPr id="37893" name="Rectangle 7"/>
          <p:cNvSpPr>
            <a:spLocks noChangeArrowheads="1"/>
          </p:cNvSpPr>
          <p:nvPr/>
        </p:nvSpPr>
        <p:spPr bwMode="auto">
          <a:xfrm>
            <a:off x="685800" y="3810000"/>
            <a:ext cx="6686550" cy="366712"/>
          </a:xfrm>
          <a:prstGeom prst="rect">
            <a:avLst/>
          </a:prstGeom>
          <a:noFill/>
          <a:ln w="9525">
            <a:noFill/>
            <a:miter lim="800000"/>
            <a:headEnd/>
            <a:tailEnd/>
          </a:ln>
        </p:spPr>
        <p:txBody>
          <a:bodyPr wrap="none">
            <a:spAutoFit/>
          </a:bodyPr>
          <a:lstStyle/>
          <a:p>
            <a:r>
              <a:rPr lang="en-US" dirty="0"/>
              <a:t>http://</a:t>
            </a:r>
            <a:r>
              <a:rPr lang="en-US" dirty="0" err="1"/>
              <a:t>www.youtube.com/watch?v</a:t>
            </a:r>
            <a:r>
              <a:rPr lang="en-US" dirty="0"/>
              <a:t>=-mtLXpgjHL0&amp;feature=related</a:t>
            </a:r>
          </a:p>
        </p:txBody>
      </p:sp>
      <p:sp>
        <p:nvSpPr>
          <p:cNvPr id="6" name="Rectangle 5"/>
          <p:cNvSpPr/>
          <p:nvPr/>
        </p:nvSpPr>
        <p:spPr>
          <a:xfrm>
            <a:off x="685800" y="2743200"/>
            <a:ext cx="6705600" cy="400110"/>
          </a:xfrm>
          <a:prstGeom prst="rect">
            <a:avLst/>
          </a:prstGeom>
        </p:spPr>
        <p:txBody>
          <a:bodyPr wrap="square">
            <a:spAutoFit/>
          </a:bodyPr>
          <a:lstStyle/>
          <a:p>
            <a:r>
              <a:rPr lang="en-US" dirty="0" smtClean="0"/>
              <a:t>https://</a:t>
            </a:r>
            <a:r>
              <a:rPr lang="en-US" dirty="0" err="1" smtClean="0"/>
              <a:t>www.youtube.com/watch?v</a:t>
            </a:r>
            <a:r>
              <a:rPr lang="en-US" dirty="0" smtClean="0"/>
              <a:t>=</a:t>
            </a:r>
            <a:r>
              <a:rPr lang="en-US" dirty="0" err="1" smtClean="0"/>
              <a:t>TNKWgcFPHqw</a:t>
            </a:r>
            <a:endParaRPr lang="en-US" dirty="0"/>
          </a:p>
        </p:txBody>
      </p:sp>
      <p:sp>
        <p:nvSpPr>
          <p:cNvPr id="5" name="Rectangle 4"/>
          <p:cNvSpPr/>
          <p:nvPr/>
        </p:nvSpPr>
        <p:spPr>
          <a:xfrm>
            <a:off x="685800" y="3257490"/>
            <a:ext cx="7086600" cy="400110"/>
          </a:xfrm>
          <a:prstGeom prst="rect">
            <a:avLst/>
          </a:prstGeom>
        </p:spPr>
        <p:txBody>
          <a:bodyPr wrap="square">
            <a:spAutoFit/>
          </a:bodyPr>
          <a:lstStyle/>
          <a:p>
            <a:r>
              <a:rPr lang="en-US" dirty="0" smtClean="0"/>
              <a:t>https://</a:t>
            </a:r>
            <a:r>
              <a:rPr lang="en-US" dirty="0" err="1" smtClean="0"/>
              <a:t>www.youtube.com/watch?v</a:t>
            </a:r>
            <a:r>
              <a:rPr lang="en-US" dirty="0" smtClean="0"/>
              <a:t>=TEQMeP9GG6M</a:t>
            </a:r>
            <a:endParaRPr lang="en-US"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5"/>
          <p:cNvGrpSpPr>
            <a:grpSpLocks/>
          </p:cNvGrpSpPr>
          <p:nvPr/>
        </p:nvGrpSpPr>
        <p:grpSpPr bwMode="auto">
          <a:xfrm>
            <a:off x="469900" y="4343400"/>
            <a:ext cx="3251200" cy="2070100"/>
            <a:chOff x="1536700" y="3614018"/>
            <a:chExt cx="4064000" cy="2516907"/>
          </a:xfrm>
        </p:grpSpPr>
        <p:pic>
          <p:nvPicPr>
            <p:cNvPr id="49163" name="Picture 4" descr="prize"/>
            <p:cNvPicPr>
              <a:picLocks noChangeAspect="1" noChangeArrowheads="1"/>
            </p:cNvPicPr>
            <p:nvPr/>
          </p:nvPicPr>
          <p:blipFill>
            <a:blip r:embed="rId3"/>
            <a:srcRect/>
            <a:stretch>
              <a:fillRect/>
            </a:stretch>
          </p:blipFill>
          <p:spPr bwMode="auto">
            <a:xfrm>
              <a:off x="1558925" y="3708400"/>
              <a:ext cx="3222111" cy="2422525"/>
            </a:xfrm>
            <a:prstGeom prst="rect">
              <a:avLst/>
            </a:prstGeom>
            <a:noFill/>
            <a:ln w="9525">
              <a:noFill/>
              <a:miter lim="800000"/>
              <a:headEnd/>
              <a:tailEnd/>
            </a:ln>
          </p:spPr>
        </p:pic>
        <p:sp>
          <p:nvSpPr>
            <p:cNvPr id="5" name="Rectangle 5"/>
            <p:cNvSpPr>
              <a:spLocks noChangeArrowheads="1"/>
            </p:cNvSpPr>
            <p:nvPr/>
          </p:nvSpPr>
          <p:spPr bwMode="auto">
            <a:xfrm>
              <a:off x="1536700" y="3614018"/>
              <a:ext cx="4064000" cy="374448"/>
            </a:xfrm>
            <a:prstGeom prst="rect">
              <a:avLst/>
            </a:prstGeom>
            <a:noFill/>
            <a:ln w="9525">
              <a:noFill/>
              <a:miter lim="800000"/>
              <a:headEnd/>
              <a:tailEnd/>
            </a:ln>
            <a:effectLst/>
          </p:spPr>
          <p:txBody>
            <a:bodyPr>
              <a:prstTxWarp prst="textNoShape">
                <a:avLst/>
              </a:prstTxWarp>
              <a:spAutoFit/>
            </a:bodyPr>
            <a:lstStyle/>
            <a:p>
              <a:pPr>
                <a:defRPr/>
              </a:pPr>
              <a:r>
                <a:rPr lang="en-US" altLang="zh-TW" sz="1400" dirty="0">
                  <a:solidFill>
                    <a:schemeClr val="bg1"/>
                  </a:solidFill>
                  <a:latin typeface="+mn-lt"/>
                </a:rPr>
                <a:t>1993 Nobel Prize in Chemistry </a:t>
              </a:r>
            </a:p>
          </p:txBody>
        </p:sp>
      </p:grpSp>
      <p:pic>
        <p:nvPicPr>
          <p:cNvPr id="49157" name="Picture 4" descr="kary2a"/>
          <p:cNvPicPr>
            <a:picLocks noChangeAspect="1" noChangeArrowheads="1"/>
          </p:cNvPicPr>
          <p:nvPr/>
        </p:nvPicPr>
        <p:blipFill>
          <a:blip r:embed="rId4"/>
          <a:srcRect/>
          <a:stretch>
            <a:fillRect/>
          </a:stretch>
        </p:blipFill>
        <p:spPr bwMode="auto">
          <a:xfrm>
            <a:off x="2463800" y="2046288"/>
            <a:ext cx="2351088" cy="2233612"/>
          </a:xfrm>
          <a:prstGeom prst="rect">
            <a:avLst/>
          </a:prstGeom>
          <a:noFill/>
          <a:ln w="9525">
            <a:noFill/>
            <a:miter lim="800000"/>
            <a:headEnd/>
            <a:tailEnd/>
          </a:ln>
        </p:spPr>
      </p:pic>
      <p:pic>
        <p:nvPicPr>
          <p:cNvPr id="49158" name="Picture 5" descr="book"/>
          <p:cNvPicPr>
            <a:picLocks noChangeAspect="1" noChangeArrowheads="1"/>
          </p:cNvPicPr>
          <p:nvPr/>
        </p:nvPicPr>
        <p:blipFill>
          <a:blip r:embed="rId5"/>
          <a:srcRect/>
          <a:stretch>
            <a:fillRect/>
          </a:stretch>
        </p:blipFill>
        <p:spPr bwMode="auto">
          <a:xfrm>
            <a:off x="520700" y="1714500"/>
            <a:ext cx="1803400" cy="2628900"/>
          </a:xfrm>
          <a:prstGeom prst="rect">
            <a:avLst/>
          </a:prstGeom>
          <a:noFill/>
          <a:ln w="9525">
            <a:noFill/>
            <a:miter lim="800000"/>
            <a:headEnd/>
            <a:tailEnd/>
          </a:ln>
        </p:spPr>
      </p:pic>
      <p:sp>
        <p:nvSpPr>
          <p:cNvPr id="49159" name="Text Box 6"/>
          <p:cNvSpPr txBox="1">
            <a:spLocks noChangeArrowheads="1"/>
          </p:cNvSpPr>
          <p:nvPr/>
        </p:nvSpPr>
        <p:spPr bwMode="auto">
          <a:xfrm flipH="1">
            <a:off x="2425700" y="1790700"/>
            <a:ext cx="2311400" cy="738664"/>
          </a:xfrm>
          <a:prstGeom prst="rect">
            <a:avLst/>
          </a:prstGeom>
          <a:noFill/>
          <a:ln w="9525">
            <a:noFill/>
            <a:miter lim="800000"/>
            <a:headEnd/>
            <a:tailEnd/>
          </a:ln>
        </p:spPr>
        <p:txBody>
          <a:bodyPr>
            <a:prstTxWarp prst="textNoShape">
              <a:avLst/>
            </a:prstTxWarp>
            <a:spAutoFit/>
          </a:bodyPr>
          <a:lstStyle/>
          <a:p>
            <a:pPr algn="ctr"/>
            <a:r>
              <a:rPr lang="en-US" altLang="zh-TW" sz="1400" dirty="0"/>
              <a:t>Unusual Origin of PCR </a:t>
            </a:r>
            <a:r>
              <a:rPr lang="en-US" altLang="zh-TW" sz="1400" dirty="0">
                <a:solidFill>
                  <a:schemeClr val="bg1"/>
                </a:solidFill>
              </a:rPr>
              <a:t>Mullis KB, 1990 </a:t>
            </a:r>
            <a:endParaRPr lang="el-GR" altLang="zh-TW" sz="1400" dirty="0">
              <a:solidFill>
                <a:schemeClr val="bg1"/>
              </a:solidFill>
            </a:endParaRPr>
          </a:p>
          <a:p>
            <a:pPr algn="ctr"/>
            <a:r>
              <a:rPr lang="en-US" altLang="zh-TW" sz="1400" dirty="0">
                <a:solidFill>
                  <a:schemeClr val="bg1"/>
                </a:solidFill>
              </a:rPr>
              <a:t>Scientific American</a:t>
            </a:r>
          </a:p>
        </p:txBody>
      </p:sp>
      <p:graphicFrame>
        <p:nvGraphicFramePr>
          <p:cNvPr id="49154" name="Object 2"/>
          <p:cNvGraphicFramePr>
            <a:graphicFrameLocks noChangeAspect="1"/>
          </p:cNvGraphicFramePr>
          <p:nvPr/>
        </p:nvGraphicFramePr>
        <p:xfrm>
          <a:off x="5816600" y="4406900"/>
          <a:ext cx="2936875" cy="2019300"/>
        </p:xfrm>
        <a:graphic>
          <a:graphicData uri="http://schemas.openxmlformats.org/presentationml/2006/ole">
            <p:oleObj spid="_x0000_s842754" name="Photo Editor 影像" r:id="rId6" imgW="6095238" imgH="4571429" progId="">
              <p:embed/>
            </p:oleObj>
          </a:graphicData>
        </a:graphic>
      </p:graphicFrame>
      <p:graphicFrame>
        <p:nvGraphicFramePr>
          <p:cNvPr id="49155" name="Object 3"/>
          <p:cNvGraphicFramePr>
            <a:graphicFrameLocks noChangeAspect="1"/>
          </p:cNvGraphicFramePr>
          <p:nvPr/>
        </p:nvGraphicFramePr>
        <p:xfrm>
          <a:off x="3225800" y="4418013"/>
          <a:ext cx="2413000" cy="2020887"/>
        </p:xfrm>
        <a:graphic>
          <a:graphicData uri="http://schemas.openxmlformats.org/presentationml/2006/ole">
            <p:oleObj spid="_x0000_s842755" name="Photo Editor 影像" r:id="rId7" imgW="1790476" imgH="1428949" progId="">
              <p:embed/>
            </p:oleObj>
          </a:graphicData>
        </a:graphic>
      </p:graphicFrame>
      <p:sp>
        <p:nvSpPr>
          <p:cNvPr id="49160" name="Rectangle 11"/>
          <p:cNvSpPr>
            <a:spLocks noChangeArrowheads="1"/>
          </p:cNvSpPr>
          <p:nvPr/>
        </p:nvSpPr>
        <p:spPr bwMode="auto">
          <a:xfrm>
            <a:off x="533400" y="968514"/>
            <a:ext cx="8458200" cy="646331"/>
          </a:xfrm>
          <a:prstGeom prst="rect">
            <a:avLst/>
          </a:prstGeom>
          <a:noFill/>
          <a:ln w="9525">
            <a:noFill/>
            <a:miter lim="800000"/>
            <a:headEnd/>
            <a:tailEnd/>
          </a:ln>
        </p:spPr>
        <p:txBody>
          <a:bodyPr wrap="square">
            <a:prstTxWarp prst="textNoShape">
              <a:avLst/>
            </a:prstTxWarp>
            <a:spAutoFit/>
          </a:bodyPr>
          <a:lstStyle/>
          <a:p>
            <a:r>
              <a:rPr lang="en-US" sz="1800" b="0" dirty="0" smtClean="0">
                <a:latin typeface="Arial"/>
                <a:cs typeface="Arial"/>
              </a:rPr>
              <a:t>Probably the most popular and widely used technique in studies and applications in all areas of biological sciences.</a:t>
            </a:r>
            <a:endParaRPr lang="en-US" sz="1800" b="0" dirty="0">
              <a:latin typeface="Arial"/>
              <a:cs typeface="Arial"/>
            </a:endParaRPr>
          </a:p>
        </p:txBody>
      </p:sp>
      <p:sp>
        <p:nvSpPr>
          <p:cNvPr id="49161" name="Rectangle 13"/>
          <p:cNvSpPr>
            <a:spLocks noChangeArrowheads="1"/>
          </p:cNvSpPr>
          <p:nvPr/>
        </p:nvSpPr>
        <p:spPr bwMode="auto">
          <a:xfrm>
            <a:off x="1227138" y="224135"/>
            <a:ext cx="5987336" cy="461665"/>
          </a:xfrm>
          <a:prstGeom prst="rect">
            <a:avLst/>
          </a:prstGeom>
          <a:noFill/>
          <a:ln w="9525">
            <a:noFill/>
            <a:miter lim="800000"/>
            <a:headEnd/>
            <a:tailEnd/>
          </a:ln>
        </p:spPr>
        <p:txBody>
          <a:bodyPr wrap="none">
            <a:prstTxWarp prst="textNoShape">
              <a:avLst/>
            </a:prstTxWarp>
            <a:spAutoFit/>
          </a:bodyPr>
          <a:lstStyle/>
          <a:p>
            <a:r>
              <a:rPr lang="en-US" altLang="zh-TW" sz="2400" b="1" cap="all" dirty="0" smtClean="0"/>
              <a:t>Polymerase </a:t>
            </a:r>
            <a:r>
              <a:rPr lang="en-US" altLang="zh-TW" sz="2400" b="1" cap="all" dirty="0"/>
              <a:t>Chain Reaction</a:t>
            </a:r>
            <a:r>
              <a:rPr lang="el-GR" altLang="zh-TW" sz="2400" b="1" cap="all" dirty="0"/>
              <a:t> </a:t>
            </a:r>
            <a:r>
              <a:rPr lang="el-GR" altLang="zh-TW" sz="2400" b="1" dirty="0"/>
              <a:t>- </a:t>
            </a:r>
            <a:r>
              <a:rPr lang="en-US" sz="2400" b="1" dirty="0"/>
              <a:t>PCR </a:t>
            </a:r>
          </a:p>
        </p:txBody>
      </p:sp>
      <p:sp>
        <p:nvSpPr>
          <p:cNvPr id="49162" name="Rectangle 14"/>
          <p:cNvSpPr>
            <a:spLocks noChangeArrowheads="1"/>
          </p:cNvSpPr>
          <p:nvPr/>
        </p:nvSpPr>
        <p:spPr bwMode="auto">
          <a:xfrm>
            <a:off x="4876800" y="1676400"/>
            <a:ext cx="3975100" cy="2585323"/>
          </a:xfrm>
          <a:prstGeom prst="rect">
            <a:avLst/>
          </a:prstGeom>
          <a:noFill/>
          <a:ln w="9525">
            <a:noFill/>
            <a:miter lim="800000"/>
            <a:headEnd/>
            <a:tailEnd/>
          </a:ln>
        </p:spPr>
        <p:txBody>
          <a:bodyPr wrap="square">
            <a:prstTxWarp prst="textNoShape">
              <a:avLst/>
            </a:prstTxWarp>
            <a:spAutoFit/>
          </a:bodyPr>
          <a:lstStyle/>
          <a:p>
            <a:r>
              <a:rPr lang="en-US" sz="1800" dirty="0" smtClean="0">
                <a:latin typeface="Arial"/>
                <a:cs typeface="Arial"/>
              </a:rPr>
              <a:t>1966</a:t>
            </a:r>
            <a:r>
              <a:rPr lang="en-US" sz="1800" b="0" dirty="0" smtClean="0">
                <a:latin typeface="Arial"/>
                <a:cs typeface="Arial"/>
              </a:rPr>
              <a:t>, Thomas Brock discovers </a:t>
            </a:r>
            <a:r>
              <a:rPr lang="en-US" sz="1800" b="0" dirty="0" err="1" smtClean="0">
                <a:latin typeface="Arial"/>
                <a:cs typeface="Arial"/>
              </a:rPr>
              <a:t>thermostable</a:t>
            </a:r>
            <a:r>
              <a:rPr lang="en-US" sz="1800" b="0" dirty="0" smtClean="0">
                <a:latin typeface="Arial"/>
                <a:cs typeface="Arial"/>
              </a:rPr>
              <a:t> bacteria, </a:t>
            </a:r>
            <a:r>
              <a:rPr lang="en-US" sz="1800" b="0" dirty="0" err="1" smtClean="0">
                <a:latin typeface="Arial"/>
                <a:cs typeface="Arial"/>
              </a:rPr>
              <a:t>Thermus</a:t>
            </a:r>
            <a:r>
              <a:rPr lang="en-US" sz="1800" b="0" dirty="0" smtClean="0">
                <a:latin typeface="Arial"/>
                <a:cs typeface="Arial"/>
              </a:rPr>
              <a:t> </a:t>
            </a:r>
            <a:r>
              <a:rPr lang="en-US" sz="1800" b="0" dirty="0" err="1" smtClean="0">
                <a:latin typeface="Arial"/>
                <a:cs typeface="Arial"/>
              </a:rPr>
              <a:t>aquaticus</a:t>
            </a:r>
            <a:r>
              <a:rPr lang="en-US" sz="1800" b="0" dirty="0" smtClean="0">
                <a:latin typeface="Arial"/>
                <a:cs typeface="Arial"/>
              </a:rPr>
              <a:t>, in the hot springs of the Yellowstone National Park.</a:t>
            </a:r>
          </a:p>
          <a:p>
            <a:r>
              <a:rPr lang="en-US" sz="1800" dirty="0" smtClean="0">
                <a:latin typeface="Arial"/>
                <a:cs typeface="Arial"/>
              </a:rPr>
              <a:t>1983</a:t>
            </a:r>
            <a:r>
              <a:rPr lang="en-US" sz="1800" b="0" dirty="0" smtClean="0">
                <a:latin typeface="Arial"/>
                <a:cs typeface="Arial"/>
              </a:rPr>
              <a:t>, </a:t>
            </a:r>
            <a:r>
              <a:rPr lang="en-US" sz="1800" b="0" dirty="0" err="1" smtClean="0">
                <a:latin typeface="Arial"/>
                <a:cs typeface="Arial"/>
              </a:rPr>
              <a:t>Kary</a:t>
            </a:r>
            <a:r>
              <a:rPr lang="en-US" sz="1800" b="0" dirty="0" smtClean="0">
                <a:latin typeface="Arial"/>
                <a:cs typeface="Arial"/>
              </a:rPr>
              <a:t> Mullis captures the concept of PCR (Nobel Prize 1993)</a:t>
            </a:r>
          </a:p>
          <a:p>
            <a:r>
              <a:rPr lang="en-US" sz="1800" dirty="0" smtClean="0">
                <a:latin typeface="Arial"/>
                <a:cs typeface="Arial"/>
              </a:rPr>
              <a:t>1985</a:t>
            </a:r>
            <a:r>
              <a:rPr lang="en-US" sz="1800" b="0" dirty="0" smtClean="0">
                <a:latin typeface="Arial"/>
                <a:cs typeface="Arial"/>
              </a:rPr>
              <a:t>, scientists from </a:t>
            </a:r>
            <a:r>
              <a:rPr lang="en-US" sz="1800" b="0" dirty="0" err="1" smtClean="0">
                <a:latin typeface="Arial"/>
                <a:cs typeface="Arial"/>
              </a:rPr>
              <a:t>Cetus</a:t>
            </a:r>
            <a:r>
              <a:rPr lang="en-US" sz="1800" b="0" dirty="0" smtClean="0">
                <a:latin typeface="Arial"/>
                <a:cs typeface="Arial"/>
              </a:rPr>
              <a:t> Corp. isolate </a:t>
            </a:r>
            <a:r>
              <a:rPr lang="en-US" sz="1800" b="0" dirty="0" err="1" smtClean="0">
                <a:latin typeface="Arial"/>
                <a:cs typeface="Arial"/>
              </a:rPr>
              <a:t>thermostable</a:t>
            </a:r>
            <a:r>
              <a:rPr lang="en-US" sz="1800" b="0" dirty="0" smtClean="0">
                <a:latin typeface="Arial"/>
                <a:cs typeface="Arial"/>
              </a:rPr>
              <a:t> polymerase (</a:t>
            </a:r>
            <a:r>
              <a:rPr lang="en-US" sz="1800" b="0" dirty="0" err="1" smtClean="0">
                <a:latin typeface="Arial"/>
                <a:cs typeface="Arial"/>
              </a:rPr>
              <a:t>Taq</a:t>
            </a:r>
            <a:r>
              <a:rPr lang="en-US" sz="1800" b="0" dirty="0" smtClean="0">
                <a:latin typeface="Arial"/>
                <a:cs typeface="Arial"/>
              </a:rPr>
              <a:t>).</a:t>
            </a:r>
            <a:endParaRPr lang="en-US" sz="1800" b="0" dirty="0">
              <a:latin typeface="Arial"/>
              <a:cs typeface="Arial"/>
            </a:endParaRPr>
          </a:p>
        </p:txBody>
      </p:sp>
      <p:sp>
        <p:nvSpPr>
          <p:cNvPr id="13" name="TextBox 1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4" name="Straight Connector 1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3"/>
          <p:cNvPicPr>
            <a:picLocks noChangeAspect="1"/>
          </p:cNvPicPr>
          <p:nvPr/>
        </p:nvPicPr>
        <p:blipFill>
          <a:blip r:embed="rId2"/>
          <a:srcRect/>
          <a:stretch>
            <a:fillRect/>
          </a:stretch>
        </p:blipFill>
        <p:spPr bwMode="auto">
          <a:xfrm>
            <a:off x="381000" y="1362075"/>
            <a:ext cx="4991100" cy="3698875"/>
          </a:xfrm>
          <a:prstGeom prst="rect">
            <a:avLst/>
          </a:prstGeom>
          <a:noFill/>
          <a:ln w="9525">
            <a:noFill/>
            <a:miter lim="800000"/>
            <a:headEnd/>
            <a:tailEnd/>
          </a:ln>
        </p:spPr>
      </p:pic>
      <p:sp>
        <p:nvSpPr>
          <p:cNvPr id="50179" name="Rectangle 4"/>
          <p:cNvSpPr>
            <a:spLocks noChangeArrowheads="1"/>
          </p:cNvSpPr>
          <p:nvPr/>
        </p:nvSpPr>
        <p:spPr bwMode="auto">
          <a:xfrm>
            <a:off x="5448300" y="838200"/>
            <a:ext cx="3568700" cy="4221669"/>
          </a:xfrm>
          <a:prstGeom prst="rect">
            <a:avLst/>
          </a:prstGeom>
          <a:noFill/>
          <a:ln w="9525">
            <a:noFill/>
            <a:miter lim="800000"/>
            <a:headEnd/>
            <a:tailEnd/>
          </a:ln>
        </p:spPr>
        <p:txBody>
          <a:bodyPr>
            <a:prstTxWarp prst="textNoShape">
              <a:avLst/>
            </a:prstTxWarp>
            <a:spAutoFit/>
          </a:bodyPr>
          <a:lstStyle/>
          <a:p>
            <a:pPr>
              <a:lnSpc>
                <a:spcPct val="150000"/>
              </a:lnSpc>
            </a:pPr>
            <a:r>
              <a:rPr lang="en-GB" dirty="0" smtClean="0">
                <a:latin typeface="Times New Roman"/>
                <a:cs typeface="Times New Roman"/>
              </a:rPr>
              <a:t>Stages</a:t>
            </a:r>
            <a:r>
              <a:rPr lang="en-US" dirty="0" smtClean="0">
                <a:latin typeface="Times New Roman"/>
                <a:cs typeface="Times New Roman"/>
              </a:rPr>
              <a:t>:</a:t>
            </a:r>
            <a:r>
              <a:rPr lang="el-GR" dirty="0" smtClean="0">
                <a:latin typeface="Times New Roman"/>
                <a:cs typeface="Times New Roman"/>
              </a:rPr>
              <a:t> </a:t>
            </a:r>
            <a:endParaRPr lang="en-GB" dirty="0" smtClean="0">
              <a:latin typeface="Times New Roman"/>
              <a:cs typeface="Times New Roman"/>
            </a:endParaRPr>
          </a:p>
          <a:p>
            <a:pPr>
              <a:lnSpc>
                <a:spcPct val="150000"/>
              </a:lnSpc>
            </a:pPr>
            <a:endParaRPr lang="el-GR" dirty="0" smtClean="0">
              <a:latin typeface="Times New Roman"/>
              <a:cs typeface="Times New Roman"/>
            </a:endParaRPr>
          </a:p>
          <a:p>
            <a:pPr>
              <a:lnSpc>
                <a:spcPct val="150000"/>
              </a:lnSpc>
            </a:pPr>
            <a:r>
              <a:rPr lang="en-US" b="0" dirty="0" smtClean="0">
                <a:latin typeface="Times New Roman"/>
                <a:cs typeface="Times New Roman"/>
              </a:rPr>
              <a:t>DNA double strand separation.</a:t>
            </a:r>
          </a:p>
          <a:p>
            <a:pPr>
              <a:lnSpc>
                <a:spcPct val="150000"/>
              </a:lnSpc>
            </a:pPr>
            <a:endParaRPr lang="en-US" b="0" dirty="0" smtClean="0">
              <a:latin typeface="Times New Roman"/>
              <a:cs typeface="Times New Roman"/>
            </a:endParaRPr>
          </a:p>
          <a:p>
            <a:pPr>
              <a:lnSpc>
                <a:spcPct val="150000"/>
              </a:lnSpc>
            </a:pPr>
            <a:r>
              <a:rPr lang="en-GB" b="0" dirty="0" smtClean="0">
                <a:latin typeface="Times New Roman"/>
                <a:cs typeface="Times New Roman"/>
              </a:rPr>
              <a:t>Primer annealing to complementary DNA strand.</a:t>
            </a:r>
          </a:p>
          <a:p>
            <a:pPr>
              <a:lnSpc>
                <a:spcPct val="150000"/>
              </a:lnSpc>
            </a:pPr>
            <a:endParaRPr lang="en-GB" b="0" dirty="0" smtClean="0">
              <a:latin typeface="Times New Roman"/>
              <a:cs typeface="Times New Roman"/>
            </a:endParaRPr>
          </a:p>
          <a:p>
            <a:pPr>
              <a:lnSpc>
                <a:spcPct val="150000"/>
              </a:lnSpc>
            </a:pPr>
            <a:r>
              <a:rPr lang="en-GB" b="0" dirty="0" smtClean="0">
                <a:latin typeface="Times New Roman"/>
                <a:cs typeface="Times New Roman"/>
              </a:rPr>
              <a:t>Synthesis of new DNA clones </a:t>
            </a:r>
          </a:p>
          <a:p>
            <a:pPr>
              <a:lnSpc>
                <a:spcPct val="150000"/>
              </a:lnSpc>
            </a:pPr>
            <a:r>
              <a:rPr lang="en-US" b="0" dirty="0" smtClean="0">
                <a:latin typeface="Times New Roman"/>
                <a:cs typeface="Times New Roman"/>
              </a:rPr>
              <a:t>by DNA-polymerase and </a:t>
            </a:r>
            <a:r>
              <a:rPr lang="en-US" b="0" dirty="0" err="1" smtClean="0">
                <a:latin typeface="Times New Roman"/>
                <a:cs typeface="Times New Roman"/>
              </a:rPr>
              <a:t>dNTPs</a:t>
            </a:r>
            <a:r>
              <a:rPr lang="el-GR" b="0" dirty="0" smtClean="0">
                <a:latin typeface="Times New Roman"/>
                <a:cs typeface="Times New Roman"/>
              </a:rPr>
              <a:t>.</a:t>
            </a:r>
            <a:endParaRPr lang="el-GR" b="0" dirty="0">
              <a:latin typeface="Times New Roman"/>
              <a:cs typeface="Times New Roman"/>
            </a:endParaRPr>
          </a:p>
        </p:txBody>
      </p:sp>
      <p:sp>
        <p:nvSpPr>
          <p:cNvPr id="50180" name="Rectangle 5"/>
          <p:cNvSpPr>
            <a:spLocks noChangeArrowheads="1"/>
          </p:cNvSpPr>
          <p:nvPr/>
        </p:nvSpPr>
        <p:spPr bwMode="auto">
          <a:xfrm>
            <a:off x="1168400" y="5772090"/>
            <a:ext cx="7594600" cy="400110"/>
          </a:xfrm>
          <a:prstGeom prst="rect">
            <a:avLst/>
          </a:prstGeom>
          <a:noFill/>
          <a:ln w="9525">
            <a:noFill/>
            <a:miter lim="800000"/>
            <a:headEnd/>
            <a:tailEnd/>
          </a:ln>
        </p:spPr>
        <p:txBody>
          <a:bodyPr wrap="square">
            <a:prstTxWarp prst="textNoShape">
              <a:avLst/>
            </a:prstTxWarp>
            <a:spAutoFit/>
          </a:bodyPr>
          <a:lstStyle/>
          <a:p>
            <a:r>
              <a:rPr lang="en-US" dirty="0" smtClean="0"/>
              <a:t>Goal: Amplification of</a:t>
            </a:r>
            <a:r>
              <a:rPr lang="el-GR" dirty="0" smtClean="0"/>
              <a:t> </a:t>
            </a:r>
            <a:r>
              <a:rPr lang="en-US" dirty="0"/>
              <a:t>DNA</a:t>
            </a:r>
            <a:r>
              <a:rPr lang="el-GR" dirty="0" smtClean="0"/>
              <a:t> </a:t>
            </a:r>
            <a:r>
              <a:rPr lang="en-GB" dirty="0" smtClean="0"/>
              <a:t>molecules through replication </a:t>
            </a:r>
            <a:endParaRPr lang="el-GR" dirty="0"/>
          </a:p>
        </p:txBody>
      </p:sp>
      <p:sp>
        <p:nvSpPr>
          <p:cNvPr id="50181" name="Rectangle 6"/>
          <p:cNvSpPr>
            <a:spLocks noChangeArrowheads="1"/>
          </p:cNvSpPr>
          <p:nvPr/>
        </p:nvSpPr>
        <p:spPr bwMode="auto">
          <a:xfrm>
            <a:off x="4108450" y="374650"/>
            <a:ext cx="835025" cy="460375"/>
          </a:xfrm>
          <a:prstGeom prst="rect">
            <a:avLst/>
          </a:prstGeom>
          <a:noFill/>
          <a:ln w="9525">
            <a:noFill/>
            <a:miter lim="800000"/>
            <a:headEnd/>
            <a:tailEnd/>
          </a:ln>
        </p:spPr>
        <p:txBody>
          <a:bodyPr wrap="none">
            <a:prstTxWarp prst="textNoShape">
              <a:avLst/>
            </a:prstTxWarp>
            <a:spAutoFit/>
          </a:bodyPr>
          <a:lstStyle/>
          <a:p>
            <a:r>
              <a:rPr lang="en-US" sz="2400" b="1"/>
              <a:t>PCR </a:t>
            </a:r>
            <a:endParaRPr lang="en-US" sz="240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1"/>
          <p:cNvPicPr>
            <a:picLocks noChangeAspect="1"/>
          </p:cNvPicPr>
          <p:nvPr/>
        </p:nvPicPr>
        <p:blipFill>
          <a:blip r:embed="rId2"/>
          <a:srcRect/>
          <a:stretch>
            <a:fillRect/>
          </a:stretch>
        </p:blipFill>
        <p:spPr bwMode="auto">
          <a:xfrm>
            <a:off x="3454400" y="252413"/>
            <a:ext cx="5448300" cy="6380162"/>
          </a:xfrm>
          <a:prstGeom prst="rect">
            <a:avLst/>
          </a:prstGeom>
          <a:noFill/>
          <a:ln w="9525">
            <a:noFill/>
            <a:miter lim="800000"/>
            <a:headEnd/>
            <a:tailEnd/>
          </a:ln>
        </p:spPr>
      </p:pic>
      <p:sp>
        <p:nvSpPr>
          <p:cNvPr id="51203" name="Rectangle 2"/>
          <p:cNvSpPr>
            <a:spLocks noChangeArrowheads="1"/>
          </p:cNvSpPr>
          <p:nvPr/>
        </p:nvSpPr>
        <p:spPr bwMode="auto">
          <a:xfrm>
            <a:off x="1270000" y="1381125"/>
            <a:ext cx="1498600" cy="1938992"/>
          </a:xfrm>
          <a:prstGeom prst="rect">
            <a:avLst/>
          </a:prstGeom>
          <a:noFill/>
          <a:ln w="57150">
            <a:solidFill>
              <a:srgbClr val="FF6600"/>
            </a:solidFill>
            <a:round/>
            <a:headEnd/>
            <a:tailEnd/>
          </a:ln>
        </p:spPr>
        <p:txBody>
          <a:bodyPr>
            <a:prstTxWarp prst="textNoShape">
              <a:avLst/>
            </a:prstTxWarp>
            <a:spAutoFit/>
          </a:bodyPr>
          <a:lstStyle/>
          <a:p>
            <a:pPr>
              <a:buFont typeface="Arial" charset="0"/>
              <a:buChar char="•"/>
            </a:pPr>
            <a:r>
              <a:rPr lang="en-US" b="0" dirty="0" smtClean="0"/>
              <a:t> simple</a:t>
            </a:r>
          </a:p>
          <a:p>
            <a:pPr>
              <a:buFont typeface="Arial" charset="0"/>
              <a:buChar char="•"/>
            </a:pPr>
            <a:r>
              <a:rPr lang="el-GR" b="0" dirty="0" smtClean="0"/>
              <a:t> </a:t>
            </a:r>
            <a:r>
              <a:rPr lang="en-US" b="0" dirty="0" smtClean="0"/>
              <a:t>sensitive </a:t>
            </a:r>
            <a:endParaRPr lang="el-GR" b="0" dirty="0"/>
          </a:p>
          <a:p>
            <a:pPr>
              <a:buFont typeface="Arial" charset="0"/>
              <a:buChar char="•"/>
            </a:pPr>
            <a:r>
              <a:rPr lang="el-GR" b="0" dirty="0" smtClean="0"/>
              <a:t> </a:t>
            </a:r>
            <a:r>
              <a:rPr lang="en-GB" b="0" dirty="0" smtClean="0"/>
              <a:t>specific</a:t>
            </a:r>
            <a:endParaRPr lang="el-GR" b="0" dirty="0" smtClean="0"/>
          </a:p>
          <a:p>
            <a:pPr>
              <a:buFont typeface="Arial" charset="0"/>
              <a:buChar char="•"/>
            </a:pPr>
            <a:r>
              <a:rPr lang="el-GR" b="0" dirty="0" smtClean="0"/>
              <a:t> </a:t>
            </a:r>
            <a:r>
              <a:rPr lang="en-US" b="0" dirty="0" smtClean="0"/>
              <a:t>reliable</a:t>
            </a:r>
          </a:p>
          <a:p>
            <a:pPr>
              <a:buFont typeface="Arial" charset="0"/>
              <a:buChar char="•"/>
            </a:pPr>
            <a:r>
              <a:rPr lang="el-GR" b="0" dirty="0" smtClean="0"/>
              <a:t> </a:t>
            </a:r>
            <a:r>
              <a:rPr lang="en-GB" b="0" dirty="0" smtClean="0"/>
              <a:t>quick</a:t>
            </a:r>
            <a:endParaRPr lang="el-GR" b="0" dirty="0" smtClean="0"/>
          </a:p>
          <a:p>
            <a:pPr>
              <a:buFont typeface="Arial" charset="0"/>
              <a:buChar char="•"/>
            </a:pPr>
            <a:r>
              <a:rPr lang="el-GR" b="0" dirty="0" smtClean="0"/>
              <a:t> </a:t>
            </a:r>
            <a:r>
              <a:rPr lang="en-GB" b="0" dirty="0" smtClean="0"/>
              <a:t>dynamic</a:t>
            </a:r>
            <a:endParaRPr lang="en-US" b="0" dirty="0"/>
          </a:p>
        </p:txBody>
      </p:sp>
      <p:pic>
        <p:nvPicPr>
          <p:cNvPr id="51204" name="Picture 1026"/>
          <p:cNvPicPr>
            <a:picLocks noChangeAspect="1" noChangeArrowheads="1"/>
          </p:cNvPicPr>
          <p:nvPr/>
        </p:nvPicPr>
        <p:blipFill>
          <a:blip r:embed="rId3"/>
          <a:srcRect/>
          <a:stretch>
            <a:fillRect/>
          </a:stretch>
        </p:blipFill>
        <p:spPr bwMode="auto">
          <a:xfrm>
            <a:off x="193675" y="4114800"/>
            <a:ext cx="3524250" cy="2413000"/>
          </a:xfrm>
          <a:prstGeom prst="rect">
            <a:avLst/>
          </a:prstGeom>
          <a:noFill/>
          <a:ln w="9525">
            <a:noFill/>
            <a:miter lim="800000"/>
            <a:headEnd/>
            <a:tailEnd/>
          </a:ln>
        </p:spPr>
      </p:pic>
      <p:sp>
        <p:nvSpPr>
          <p:cNvPr id="51205" name="Rectangle 4"/>
          <p:cNvSpPr>
            <a:spLocks noChangeArrowheads="1"/>
          </p:cNvSpPr>
          <p:nvPr/>
        </p:nvSpPr>
        <p:spPr bwMode="auto">
          <a:xfrm>
            <a:off x="1631950" y="349250"/>
            <a:ext cx="835025" cy="460375"/>
          </a:xfrm>
          <a:prstGeom prst="rect">
            <a:avLst/>
          </a:prstGeom>
          <a:noFill/>
          <a:ln w="9525">
            <a:noFill/>
            <a:miter lim="800000"/>
            <a:headEnd/>
            <a:tailEnd/>
          </a:ln>
        </p:spPr>
        <p:txBody>
          <a:bodyPr wrap="none">
            <a:prstTxWarp prst="textNoShape">
              <a:avLst/>
            </a:prstTxWarp>
            <a:spAutoFit/>
          </a:bodyPr>
          <a:lstStyle/>
          <a:p>
            <a:r>
              <a:rPr lang="en-US" sz="2400" b="1"/>
              <a:t>PCR </a:t>
            </a:r>
            <a:endParaRPr lang="en-US" sz="240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2226" name="Picture 3"/>
          <p:cNvPicPr>
            <a:picLocks noChangeAspect="1"/>
          </p:cNvPicPr>
          <p:nvPr/>
        </p:nvPicPr>
        <p:blipFill>
          <a:blip r:embed="rId2"/>
          <a:srcRect/>
          <a:stretch>
            <a:fillRect/>
          </a:stretch>
        </p:blipFill>
        <p:spPr bwMode="auto">
          <a:xfrm>
            <a:off x="101600" y="1384300"/>
            <a:ext cx="4711700" cy="4787900"/>
          </a:xfrm>
          <a:prstGeom prst="rect">
            <a:avLst/>
          </a:prstGeom>
          <a:noFill/>
          <a:ln w="9525">
            <a:noFill/>
            <a:miter lim="800000"/>
            <a:headEnd/>
            <a:tailEnd/>
          </a:ln>
        </p:spPr>
      </p:pic>
      <p:sp>
        <p:nvSpPr>
          <p:cNvPr id="52227" name="Rectangle 5"/>
          <p:cNvSpPr>
            <a:spLocks noChangeArrowheads="1"/>
          </p:cNvSpPr>
          <p:nvPr/>
        </p:nvSpPr>
        <p:spPr bwMode="auto">
          <a:xfrm>
            <a:off x="1512024" y="376535"/>
            <a:ext cx="6488976" cy="461665"/>
          </a:xfrm>
          <a:prstGeom prst="rect">
            <a:avLst/>
          </a:prstGeom>
          <a:noFill/>
          <a:ln w="9525">
            <a:noFill/>
            <a:miter lim="800000"/>
            <a:headEnd/>
            <a:tailEnd/>
          </a:ln>
        </p:spPr>
        <p:txBody>
          <a:bodyPr wrap="none">
            <a:prstTxWarp prst="textNoShape">
              <a:avLst/>
            </a:prstTxWarp>
            <a:spAutoFit/>
          </a:bodyPr>
          <a:lstStyle/>
          <a:p>
            <a:pPr algn="ctr"/>
            <a:r>
              <a:rPr lang="en-US" sz="2400" b="1" cap="all" dirty="0" smtClean="0"/>
              <a:t>Reverse </a:t>
            </a:r>
            <a:r>
              <a:rPr lang="en-US" sz="2400" b="1" cap="all" dirty="0"/>
              <a:t>Transcriptase PCR - RT-PCR </a:t>
            </a:r>
            <a:endParaRPr lang="en-US" sz="2400" cap="all" dirty="0"/>
          </a:p>
        </p:txBody>
      </p:sp>
      <p:sp>
        <p:nvSpPr>
          <p:cNvPr id="52228" name="Rectangle 2"/>
          <p:cNvSpPr>
            <a:spLocks noChangeArrowheads="1"/>
          </p:cNvSpPr>
          <p:nvPr/>
        </p:nvSpPr>
        <p:spPr bwMode="auto">
          <a:xfrm>
            <a:off x="4876800" y="2209800"/>
            <a:ext cx="4114800" cy="1913344"/>
          </a:xfrm>
          <a:prstGeom prst="rect">
            <a:avLst/>
          </a:prstGeom>
          <a:noFill/>
          <a:ln w="9525">
            <a:noFill/>
            <a:miter lim="800000"/>
            <a:headEnd/>
            <a:tailEnd/>
          </a:ln>
        </p:spPr>
        <p:txBody>
          <a:bodyPr wrap="square">
            <a:prstTxWarp prst="textNoShape">
              <a:avLst/>
            </a:prstTxWarp>
            <a:spAutoFit/>
          </a:bodyPr>
          <a:lstStyle/>
          <a:p>
            <a:pPr>
              <a:lnSpc>
                <a:spcPct val="150000"/>
              </a:lnSpc>
            </a:pPr>
            <a:r>
              <a:rPr lang="en-US" b="0" dirty="0" smtClean="0"/>
              <a:t>Uses </a:t>
            </a:r>
            <a:endParaRPr lang="el-GR" b="0" dirty="0"/>
          </a:p>
          <a:p>
            <a:pPr>
              <a:lnSpc>
                <a:spcPct val="150000"/>
              </a:lnSpc>
            </a:pPr>
            <a:r>
              <a:rPr lang="en-US" b="0" dirty="0"/>
              <a:t>RNA</a:t>
            </a:r>
            <a:r>
              <a:rPr lang="en-US" b="0" dirty="0" smtClean="0"/>
              <a:t> as template and</a:t>
            </a:r>
            <a:r>
              <a:rPr lang="el-GR" b="0" dirty="0" smtClean="0"/>
              <a:t> </a:t>
            </a:r>
            <a:endParaRPr lang="el-GR" b="0" dirty="0"/>
          </a:p>
          <a:p>
            <a:pPr>
              <a:lnSpc>
                <a:spcPct val="150000"/>
              </a:lnSpc>
            </a:pPr>
            <a:r>
              <a:rPr lang="en-US" b="0" dirty="0"/>
              <a:t>DNA</a:t>
            </a:r>
            <a:r>
              <a:rPr lang="en-US" b="0" dirty="0" smtClean="0"/>
              <a:t> polymerase</a:t>
            </a:r>
            <a:r>
              <a:rPr lang="el-GR" b="0" dirty="0" smtClean="0"/>
              <a:t> </a:t>
            </a:r>
            <a:r>
              <a:rPr lang="en-US" b="0" dirty="0" smtClean="0"/>
              <a:t>enzyme</a:t>
            </a:r>
            <a:r>
              <a:rPr lang="el-GR" b="0" dirty="0" smtClean="0"/>
              <a:t> </a:t>
            </a:r>
            <a:r>
              <a:rPr lang="en-US" b="0" dirty="0" smtClean="0"/>
              <a:t>for </a:t>
            </a:r>
          </a:p>
          <a:p>
            <a:pPr>
              <a:lnSpc>
                <a:spcPct val="150000"/>
              </a:lnSpc>
            </a:pPr>
            <a:r>
              <a:rPr lang="en-US" b="0" dirty="0" smtClean="0"/>
              <a:t>RNA-directed </a:t>
            </a:r>
            <a:r>
              <a:rPr lang="en-US" b="0" dirty="0" err="1" smtClean="0"/>
              <a:t>ds</a:t>
            </a:r>
            <a:r>
              <a:rPr lang="en-US" b="0" dirty="0" smtClean="0"/>
              <a:t> </a:t>
            </a:r>
            <a:r>
              <a:rPr lang="en-US" b="0" dirty="0" err="1" smtClean="0"/>
              <a:t>cDNA</a:t>
            </a:r>
            <a:r>
              <a:rPr lang="en-US" b="0" dirty="0" smtClean="0"/>
              <a:t> synthesis</a:t>
            </a:r>
            <a:endParaRPr lang="en-US" b="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1"/>
          <p:cNvPicPr>
            <a:picLocks noChangeAspect="1"/>
          </p:cNvPicPr>
          <p:nvPr/>
        </p:nvPicPr>
        <p:blipFill>
          <a:blip r:embed="rId2"/>
          <a:srcRect/>
          <a:stretch>
            <a:fillRect/>
          </a:stretch>
        </p:blipFill>
        <p:spPr bwMode="auto">
          <a:xfrm>
            <a:off x="1320800" y="1295400"/>
            <a:ext cx="3154363" cy="2476500"/>
          </a:xfrm>
          <a:prstGeom prst="rect">
            <a:avLst/>
          </a:prstGeom>
          <a:noFill/>
          <a:ln w="9525">
            <a:noFill/>
            <a:miter lim="800000"/>
            <a:headEnd/>
            <a:tailEnd/>
          </a:ln>
        </p:spPr>
      </p:pic>
      <p:pic>
        <p:nvPicPr>
          <p:cNvPr id="53251" name="Picture 2"/>
          <p:cNvPicPr>
            <a:picLocks noChangeAspect="1"/>
          </p:cNvPicPr>
          <p:nvPr/>
        </p:nvPicPr>
        <p:blipFill>
          <a:blip r:embed="rId3"/>
          <a:srcRect/>
          <a:stretch>
            <a:fillRect/>
          </a:stretch>
        </p:blipFill>
        <p:spPr bwMode="auto">
          <a:xfrm>
            <a:off x="4826000" y="3216275"/>
            <a:ext cx="3200400" cy="3032125"/>
          </a:xfrm>
          <a:prstGeom prst="rect">
            <a:avLst/>
          </a:prstGeom>
          <a:noFill/>
          <a:ln w="9525">
            <a:noFill/>
            <a:miter lim="800000"/>
            <a:headEnd/>
            <a:tailEnd/>
          </a:ln>
        </p:spPr>
      </p:pic>
      <p:pic>
        <p:nvPicPr>
          <p:cNvPr id="53252" name="Picture 3"/>
          <p:cNvPicPr>
            <a:picLocks noChangeAspect="1"/>
          </p:cNvPicPr>
          <p:nvPr/>
        </p:nvPicPr>
        <p:blipFill>
          <a:blip r:embed="rId4"/>
          <a:srcRect/>
          <a:stretch>
            <a:fillRect/>
          </a:stretch>
        </p:blipFill>
        <p:spPr bwMode="auto">
          <a:xfrm>
            <a:off x="5232400" y="1217613"/>
            <a:ext cx="2260600" cy="1958975"/>
          </a:xfrm>
          <a:prstGeom prst="rect">
            <a:avLst/>
          </a:prstGeom>
          <a:noFill/>
          <a:ln w="9525">
            <a:noFill/>
            <a:miter lim="800000"/>
            <a:headEnd/>
            <a:tailEnd/>
          </a:ln>
        </p:spPr>
      </p:pic>
      <p:pic>
        <p:nvPicPr>
          <p:cNvPr id="53253" name="Picture 4"/>
          <p:cNvPicPr>
            <a:picLocks noChangeAspect="1"/>
          </p:cNvPicPr>
          <p:nvPr/>
        </p:nvPicPr>
        <p:blipFill>
          <a:blip r:embed="rId5"/>
          <a:srcRect/>
          <a:stretch>
            <a:fillRect/>
          </a:stretch>
        </p:blipFill>
        <p:spPr bwMode="auto">
          <a:xfrm>
            <a:off x="1917700" y="4191000"/>
            <a:ext cx="2146300" cy="1860550"/>
          </a:xfrm>
          <a:prstGeom prst="rect">
            <a:avLst/>
          </a:prstGeom>
          <a:noFill/>
          <a:ln w="9525">
            <a:noFill/>
            <a:miter lim="800000"/>
            <a:headEnd/>
            <a:tailEnd/>
          </a:ln>
        </p:spPr>
      </p:pic>
      <p:sp>
        <p:nvSpPr>
          <p:cNvPr id="53254" name="Rectangle 5"/>
          <p:cNvSpPr>
            <a:spLocks noChangeArrowheads="1"/>
          </p:cNvSpPr>
          <p:nvPr/>
        </p:nvSpPr>
        <p:spPr bwMode="auto">
          <a:xfrm>
            <a:off x="3218260" y="361950"/>
            <a:ext cx="2572940" cy="461665"/>
          </a:xfrm>
          <a:prstGeom prst="rect">
            <a:avLst/>
          </a:prstGeom>
          <a:noFill/>
          <a:ln w="9525">
            <a:noFill/>
            <a:miter lim="800000"/>
            <a:headEnd/>
            <a:tailEnd/>
          </a:ln>
        </p:spPr>
        <p:txBody>
          <a:bodyPr wrap="none">
            <a:prstTxWarp prst="textNoShape">
              <a:avLst/>
            </a:prstTxWarp>
            <a:spAutoFit/>
          </a:bodyPr>
          <a:lstStyle/>
          <a:p>
            <a:pPr algn="ctr"/>
            <a:r>
              <a:rPr lang="en-US" sz="2400" b="1" dirty="0" smtClean="0"/>
              <a:t>REAL </a:t>
            </a:r>
            <a:r>
              <a:rPr lang="en-US" sz="2400" b="1" dirty="0"/>
              <a:t>TIME PCR </a:t>
            </a:r>
            <a:endParaRPr lang="en-US" sz="240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2"/>
          <a:srcRect/>
          <a:stretch>
            <a:fillRect/>
          </a:stretch>
        </p:blipFill>
        <p:spPr bwMode="auto">
          <a:xfrm>
            <a:off x="2368550" y="969963"/>
            <a:ext cx="4108450" cy="5583237"/>
          </a:xfrm>
          <a:prstGeom prst="rect">
            <a:avLst/>
          </a:prstGeom>
          <a:noFill/>
          <a:ln w="9525">
            <a:noFill/>
            <a:miter lim="800000"/>
            <a:headEnd/>
            <a:tailEnd/>
          </a:ln>
        </p:spPr>
      </p:pic>
      <p:sp>
        <p:nvSpPr>
          <p:cNvPr id="54275" name="Rectangle 2"/>
          <p:cNvSpPr>
            <a:spLocks noChangeArrowheads="1"/>
          </p:cNvSpPr>
          <p:nvPr/>
        </p:nvSpPr>
        <p:spPr bwMode="auto">
          <a:xfrm>
            <a:off x="2837260" y="273050"/>
            <a:ext cx="2572940" cy="461665"/>
          </a:xfrm>
          <a:prstGeom prst="rect">
            <a:avLst/>
          </a:prstGeom>
          <a:noFill/>
          <a:ln w="9525">
            <a:noFill/>
            <a:miter lim="800000"/>
            <a:headEnd/>
            <a:tailEnd/>
          </a:ln>
        </p:spPr>
        <p:txBody>
          <a:bodyPr wrap="none">
            <a:prstTxWarp prst="textNoShape">
              <a:avLst/>
            </a:prstTxWarp>
            <a:spAutoFit/>
          </a:bodyPr>
          <a:lstStyle/>
          <a:p>
            <a:pPr algn="ctr"/>
            <a:r>
              <a:rPr lang="en-US" sz="2400" b="1" dirty="0" smtClean="0"/>
              <a:t>REAL </a:t>
            </a:r>
            <a:r>
              <a:rPr lang="en-US" sz="2400" b="1" dirty="0"/>
              <a:t>TIME PCR </a:t>
            </a:r>
            <a:endParaRPr lang="en-US" sz="240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1"/>
          <p:cNvPicPr>
            <a:picLocks noChangeAspect="1"/>
          </p:cNvPicPr>
          <p:nvPr/>
        </p:nvPicPr>
        <p:blipFill>
          <a:blip r:embed="rId2"/>
          <a:srcRect/>
          <a:stretch>
            <a:fillRect/>
          </a:stretch>
        </p:blipFill>
        <p:spPr bwMode="auto">
          <a:xfrm>
            <a:off x="4763" y="0"/>
            <a:ext cx="9139237" cy="6861175"/>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C:\Users\panagiota\Desktop\issue18uracil7_l.jpg"/>
          <p:cNvPicPr>
            <a:picLocks noChangeAspect="1" noChangeArrowheads="1"/>
          </p:cNvPicPr>
          <p:nvPr/>
        </p:nvPicPr>
        <p:blipFill>
          <a:blip r:embed="rId2"/>
          <a:srcRect/>
          <a:stretch>
            <a:fillRect/>
          </a:stretch>
        </p:blipFill>
        <p:spPr bwMode="auto">
          <a:xfrm>
            <a:off x="5265738" y="4343400"/>
            <a:ext cx="2659062" cy="2187165"/>
          </a:xfrm>
          <a:prstGeom prst="rect">
            <a:avLst/>
          </a:prstGeom>
          <a:noFill/>
          <a:ln w="9525">
            <a:noFill/>
            <a:miter lim="800000"/>
            <a:headEnd/>
            <a:tailEnd/>
          </a:ln>
        </p:spPr>
      </p:pic>
      <p:sp>
        <p:nvSpPr>
          <p:cNvPr id="16388" name="Τίτλος 1"/>
          <p:cNvSpPr>
            <a:spLocks noGrp="1"/>
          </p:cNvSpPr>
          <p:nvPr>
            <p:ph type="title"/>
          </p:nvPr>
        </p:nvSpPr>
        <p:spPr>
          <a:xfrm>
            <a:off x="152400" y="427038"/>
            <a:ext cx="4724400" cy="715962"/>
          </a:xfrm>
        </p:spPr>
        <p:txBody>
          <a:bodyPr/>
          <a:lstStyle/>
          <a:p>
            <a:r>
              <a:rPr lang="en-US" sz="2400" b="1" dirty="0" smtClean="0">
                <a:latin typeface="+mn-lt"/>
              </a:rPr>
              <a:t>DNA STRUCTURE</a:t>
            </a:r>
            <a:endParaRPr lang="el-GR" sz="2400" b="1" dirty="0">
              <a:latin typeface="+mn-lt"/>
            </a:endParaRPr>
          </a:p>
        </p:txBody>
      </p:sp>
      <p:pic>
        <p:nvPicPr>
          <p:cNvPr id="6146" name="Picture 2" descr="C:\Users\panagiota\Desktop\Βιολογία\pictures\728px-AMP_structure.svg.png"/>
          <p:cNvPicPr>
            <a:picLocks noChangeAspect="1" noChangeArrowheads="1"/>
          </p:cNvPicPr>
          <p:nvPr/>
        </p:nvPicPr>
        <p:blipFill>
          <a:blip r:embed="rId3"/>
          <a:srcRect/>
          <a:stretch>
            <a:fillRect/>
          </a:stretch>
        </p:blipFill>
        <p:spPr bwMode="auto">
          <a:xfrm>
            <a:off x="862013" y="3733800"/>
            <a:ext cx="3024187" cy="2492375"/>
          </a:xfrm>
          <a:prstGeom prst="rect">
            <a:avLst/>
          </a:prstGeom>
          <a:noFill/>
          <a:ln w="9525">
            <a:noFill/>
            <a:miter lim="800000"/>
            <a:headEnd/>
            <a:tailEnd/>
          </a:ln>
        </p:spPr>
      </p:pic>
      <p:graphicFrame>
        <p:nvGraphicFramePr>
          <p:cNvPr id="4" name="Διάγραμμα 3"/>
          <p:cNvGraphicFramePr/>
          <p:nvPr/>
        </p:nvGraphicFramePr>
        <p:xfrm>
          <a:off x="488504" y="885056"/>
          <a:ext cx="4464496" cy="2924944"/>
        </p:xfrm>
        <a:graphic>
          <a:graphicData uri="http://schemas.openxmlformats.org/drawingml/2006/diagram">
            <a:relIds xmlns:dgm="http://schemas.openxmlformats.org/drawingml/2006/diagram" xmlns:r="http://schemas.openxmlformats.org/officeDocument/2006/relationships" r:dm="rId4" r:lo="rId5" r:qs="rId6" r:cs="rId7"/>
          </a:graphicData>
        </a:graphic>
      </p:graphicFrame>
      <p:pic>
        <p:nvPicPr>
          <p:cNvPr id="9" name="Picture 5" descr="Molecular structure"/>
          <p:cNvPicPr>
            <a:picLocks noChangeAspect="1" noChangeArrowheads="1"/>
          </p:cNvPicPr>
          <p:nvPr/>
        </p:nvPicPr>
        <p:blipFill>
          <a:blip r:embed="rId8" cstate="print"/>
          <a:srcRect/>
          <a:stretch>
            <a:fillRect/>
          </a:stretch>
        </p:blipFill>
        <p:spPr bwMode="auto">
          <a:xfrm>
            <a:off x="5638800" y="457200"/>
            <a:ext cx="2895600" cy="3360474"/>
          </a:xfrm>
          <a:prstGeom prst="rect">
            <a:avLst/>
          </a:prstGeom>
          <a:noFill/>
        </p:spPr>
      </p:pic>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1"/>
          <p:cNvPicPr>
            <a:picLocks noChangeAspect="1"/>
          </p:cNvPicPr>
          <p:nvPr/>
        </p:nvPicPr>
        <p:blipFill>
          <a:blip r:embed="rId2"/>
          <a:srcRect/>
          <a:stretch>
            <a:fillRect/>
          </a:stretch>
        </p:blipFill>
        <p:spPr bwMode="auto">
          <a:xfrm>
            <a:off x="4763" y="-3175"/>
            <a:ext cx="9139237" cy="6861175"/>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solidFill>
                  <a:srgbClr val="FFFFFF"/>
                </a:solidFill>
              </a:rPr>
              <a:t>Biology Lecture		E. </a:t>
            </a:r>
            <a:r>
              <a:rPr lang="en-US" sz="1000" b="0" cap="small" dirty="0" err="1" smtClean="0">
                <a:solidFill>
                  <a:srgbClr val="FFFFFF"/>
                </a:solidFill>
              </a:rPr>
              <a:t>Anastasiadou</a:t>
            </a:r>
            <a:r>
              <a:rPr lang="en-US" sz="1000" b="0" cap="small" dirty="0" smtClean="0">
                <a:solidFill>
                  <a:srgbClr val="FFFFFF"/>
                </a:solidFill>
              </a:rPr>
              <a:t>	Bioinformatics – Biomedical Data Science		2021-2022</a:t>
            </a:r>
            <a:endParaRPr lang="en-US" sz="1000" b="0" cap="small" dirty="0">
              <a:solidFill>
                <a:srgbClr val="FFFFFF"/>
              </a:solidFill>
            </a:endParaRPr>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2"/>
          <a:srcRect/>
          <a:stretch>
            <a:fillRect/>
          </a:stretch>
        </p:blipFill>
        <p:spPr bwMode="auto">
          <a:xfrm>
            <a:off x="152400" y="-44450"/>
            <a:ext cx="8915400" cy="6698796"/>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Picture 1"/>
          <p:cNvPicPr>
            <a:picLocks noChangeAspect="1"/>
          </p:cNvPicPr>
          <p:nvPr/>
        </p:nvPicPr>
        <p:blipFill>
          <a:blip r:embed="rId2"/>
          <a:srcRect/>
          <a:stretch>
            <a:fillRect/>
          </a:stretch>
        </p:blipFill>
        <p:spPr bwMode="auto">
          <a:xfrm>
            <a:off x="1174750" y="723900"/>
            <a:ext cx="6794500" cy="5410200"/>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24400" y="1676400"/>
            <a:ext cx="3886200" cy="3657600"/>
          </a:xfrm>
        </p:spPr>
        <p:txBody>
          <a:bodyPr/>
          <a:lstStyle/>
          <a:p>
            <a:pPr algn="just">
              <a:lnSpc>
                <a:spcPct val="200000"/>
              </a:lnSpc>
              <a:spcAft>
                <a:spcPts val="1800"/>
              </a:spcAft>
            </a:pPr>
            <a:r>
              <a:rPr lang="en-US" sz="1800" dirty="0" smtClean="0">
                <a:latin typeface="+mn-lt"/>
              </a:rPr>
              <a:t/>
            </a:r>
            <a:br>
              <a:rPr lang="en-US" sz="1800" dirty="0" smtClean="0">
                <a:latin typeface="+mn-lt"/>
              </a:rPr>
            </a:br>
            <a:r>
              <a:rPr lang="en-US" sz="1800" dirty="0" smtClean="0"/>
              <a:t>Genes determine the characteristics (brown or blue eyes, long or short fingers, etc.). Genes also control everything from how cells grow to how they interact with each other. A gene can range from 100 base pairs of DNA to several millions.</a:t>
            </a:r>
            <a:r>
              <a:rPr lang="el-GR" sz="1800" dirty="0" smtClean="0">
                <a:latin typeface="+mn-lt"/>
              </a:rPr>
              <a:t/>
            </a:r>
            <a:br>
              <a:rPr lang="el-GR" sz="1800" dirty="0" smtClean="0">
                <a:latin typeface="+mn-lt"/>
              </a:rPr>
            </a:br>
            <a:endParaRPr lang="el-GR" sz="1800" dirty="0">
              <a:latin typeface="+mn-lt"/>
            </a:endParaRPr>
          </a:p>
        </p:txBody>
      </p:sp>
      <p:pic>
        <p:nvPicPr>
          <p:cNvPr id="11269" name="Picture 5" descr="Gene"/>
          <p:cNvPicPr>
            <a:picLocks noChangeAspect="1" noChangeArrowheads="1"/>
          </p:cNvPicPr>
          <p:nvPr/>
        </p:nvPicPr>
        <p:blipFill>
          <a:blip r:embed="rId2" cstate="print"/>
          <a:srcRect/>
          <a:stretch>
            <a:fillRect/>
          </a:stretch>
        </p:blipFill>
        <p:spPr bwMode="auto">
          <a:xfrm>
            <a:off x="915988" y="1482959"/>
            <a:ext cx="3579812" cy="4155841"/>
          </a:xfrm>
          <a:prstGeom prst="rect">
            <a:avLst/>
          </a:prstGeom>
          <a:noFill/>
        </p:spPr>
      </p:pic>
      <p:sp>
        <p:nvSpPr>
          <p:cNvPr id="11270" name="Rectangle 6"/>
          <p:cNvSpPr>
            <a:spLocks noChangeArrowheads="1"/>
          </p:cNvSpPr>
          <p:nvPr/>
        </p:nvSpPr>
        <p:spPr bwMode="auto">
          <a:xfrm>
            <a:off x="2555875" y="2565400"/>
            <a:ext cx="1655763" cy="1006475"/>
          </a:xfrm>
          <a:prstGeom prst="rect">
            <a:avLst/>
          </a:prstGeom>
          <a:noFill/>
          <a:ln w="25400">
            <a:solidFill>
              <a:schemeClr val="tx1"/>
            </a:solidFill>
            <a:miter lim="800000"/>
            <a:headEnd/>
            <a:tailEnd/>
          </a:ln>
          <a:effectLst/>
        </p:spPr>
        <p:txBody>
          <a:bodyPr wrap="none" anchor="ctr"/>
          <a:lstStyle/>
          <a:p>
            <a:endParaRPr lang="en-US"/>
          </a:p>
        </p:txBody>
      </p:sp>
      <p:sp>
        <p:nvSpPr>
          <p:cNvPr id="5" name="Rectangle 2"/>
          <p:cNvSpPr txBox="1">
            <a:spLocks noChangeArrowheads="1"/>
          </p:cNvSpPr>
          <p:nvPr/>
        </p:nvSpPr>
        <p:spPr bwMode="auto">
          <a:xfrm>
            <a:off x="2362200" y="265113"/>
            <a:ext cx="4192587" cy="95408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smtClean="0">
                <a:ln>
                  <a:noFill/>
                </a:ln>
                <a:solidFill>
                  <a:schemeClr val="tx2"/>
                </a:solidFill>
                <a:effectLst/>
                <a:uLnTx/>
                <a:uFillTx/>
                <a:latin typeface="+mn-lt"/>
                <a:ea typeface="+mj-ea"/>
                <a:cs typeface="+mj-cs"/>
              </a:rPr>
              <a:t>GENES</a:t>
            </a:r>
            <a:endParaRPr kumimoji="0" lang="el-GR" sz="2400" b="1" i="0" u="none" strike="noStrike" kern="0" cap="none" spc="0" normalizeH="0" baseline="0" noProof="0" dirty="0">
              <a:ln>
                <a:noFill/>
              </a:ln>
              <a:solidFill>
                <a:schemeClr val="tx2"/>
              </a:solidFill>
              <a:effectLst/>
              <a:uLnTx/>
              <a:uFillTx/>
              <a:latin typeface="+mn-lt"/>
              <a:ea typeface="+mj-ea"/>
              <a:cs typeface="+mj-cs"/>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362200" y="76200"/>
            <a:ext cx="4192587" cy="954087"/>
          </a:xfrm>
        </p:spPr>
        <p:txBody>
          <a:bodyPr/>
          <a:lstStyle/>
          <a:p>
            <a:pPr eaLnBrk="1" hangingPunct="1"/>
            <a:r>
              <a:rPr lang="en-US" sz="2400" b="1" dirty="0" smtClean="0">
                <a:latin typeface="+mn-lt"/>
              </a:rPr>
              <a:t>GENES</a:t>
            </a:r>
            <a:endParaRPr lang="el-GR" sz="2400" b="1" dirty="0">
              <a:latin typeface="+mn-lt"/>
            </a:endParaRPr>
          </a:p>
        </p:txBody>
      </p:sp>
      <p:sp>
        <p:nvSpPr>
          <p:cNvPr id="13315" name="Rectangle 3"/>
          <p:cNvSpPr>
            <a:spLocks noGrp="1" noChangeArrowheads="1"/>
          </p:cNvSpPr>
          <p:nvPr>
            <p:ph type="body" idx="1"/>
          </p:nvPr>
        </p:nvSpPr>
        <p:spPr>
          <a:xfrm>
            <a:off x="762000" y="1066800"/>
            <a:ext cx="7772400" cy="4114800"/>
          </a:xfrm>
        </p:spPr>
        <p:txBody>
          <a:bodyPr/>
          <a:lstStyle/>
          <a:p>
            <a:pPr marL="0" indent="0" algn="just" eaLnBrk="1" hangingPunct="1">
              <a:lnSpc>
                <a:spcPct val="150000"/>
              </a:lnSpc>
              <a:buNone/>
            </a:pPr>
            <a:r>
              <a:rPr lang="en-US" sz="1800" b="1" dirty="0" smtClean="0"/>
              <a:t>Genes</a:t>
            </a:r>
            <a:r>
              <a:rPr lang="en-US" sz="1800" dirty="0" smtClean="0"/>
              <a:t> are the basic units of heredity.</a:t>
            </a:r>
          </a:p>
          <a:p>
            <a:pPr marL="0" indent="0" algn="just" eaLnBrk="1" hangingPunct="1">
              <a:lnSpc>
                <a:spcPct val="150000"/>
              </a:lnSpc>
              <a:buNone/>
            </a:pPr>
            <a:r>
              <a:rPr lang="en-US" sz="1800" dirty="0" smtClean="0"/>
              <a:t>A gene encodes a </a:t>
            </a:r>
            <a:r>
              <a:rPr lang="en-US" sz="1800" b="1" dirty="0" smtClean="0"/>
              <a:t>protein</a:t>
            </a:r>
            <a:r>
              <a:rPr lang="en-US" sz="1800" dirty="0" smtClean="0"/>
              <a:t> by storing the necessary information for its construction and is the nucleotide sequence of a portion of the DNA, which is a model for the synthesis of an RNA.</a:t>
            </a:r>
          </a:p>
          <a:p>
            <a:pPr marL="0" indent="0" algn="just" eaLnBrk="1" hangingPunct="1">
              <a:lnSpc>
                <a:spcPct val="150000"/>
              </a:lnSpc>
              <a:buNone/>
            </a:pPr>
            <a:r>
              <a:rPr lang="en-US" sz="1800" dirty="0" smtClean="0"/>
              <a:t>The human </a:t>
            </a:r>
            <a:r>
              <a:rPr lang="en-US" sz="1800" b="1" dirty="0" smtClean="0"/>
              <a:t>genome</a:t>
            </a:r>
            <a:r>
              <a:rPr lang="en-US" sz="1800" dirty="0" smtClean="0"/>
              <a:t> consists of about ~ 25,000 genes.</a:t>
            </a:r>
            <a:endParaRPr lang="el-GR" sz="1800" dirty="0" smtClean="0"/>
          </a:p>
          <a:p>
            <a:pPr marL="0" indent="0" algn="just" eaLnBrk="1" hangingPunct="1">
              <a:lnSpc>
                <a:spcPct val="150000"/>
              </a:lnSpc>
              <a:buNone/>
            </a:pPr>
            <a:endParaRPr lang="el-GR" sz="1800" dirty="0"/>
          </a:p>
        </p:txBody>
      </p:sp>
      <p:pic>
        <p:nvPicPr>
          <p:cNvPr id="4" name="Picture 5"/>
          <p:cNvPicPr>
            <a:picLocks noChangeAspect="1" noChangeArrowheads="1"/>
          </p:cNvPicPr>
          <p:nvPr/>
        </p:nvPicPr>
        <p:blipFill>
          <a:blip r:embed="rId2" cstate="print"/>
          <a:srcRect/>
          <a:stretch>
            <a:fillRect/>
          </a:stretch>
        </p:blipFill>
        <p:spPr bwMode="auto">
          <a:xfrm>
            <a:off x="1752600" y="3758535"/>
            <a:ext cx="5716588" cy="2616865"/>
          </a:xfrm>
          <a:prstGeom prst="rect">
            <a:avLst/>
          </a:prstGeom>
          <a:noFill/>
          <a:ln w="9525">
            <a:noFill/>
            <a:miter lim="800000"/>
            <a:headEnd/>
            <a:tailEnd/>
          </a:ln>
          <a:effectLst/>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9" name="Picture 5"/>
          <p:cNvPicPr>
            <a:picLocks noChangeAspect="1" noChangeArrowheads="1"/>
          </p:cNvPicPr>
          <p:nvPr/>
        </p:nvPicPr>
        <p:blipFill>
          <a:blip r:embed="rId2" cstate="print"/>
          <a:srcRect/>
          <a:stretch>
            <a:fillRect/>
          </a:stretch>
        </p:blipFill>
        <p:spPr bwMode="auto">
          <a:xfrm>
            <a:off x="1919288" y="2214563"/>
            <a:ext cx="6540500" cy="2994025"/>
          </a:xfrm>
          <a:prstGeom prst="rect">
            <a:avLst/>
          </a:prstGeom>
          <a:noFill/>
          <a:ln w="9525">
            <a:noFill/>
            <a:miter lim="800000"/>
            <a:headEnd/>
            <a:tailEnd/>
          </a:ln>
          <a:effectLst/>
        </p:spPr>
      </p:pic>
      <p:pic>
        <p:nvPicPr>
          <p:cNvPr id="62470" name="Picture 6"/>
          <p:cNvPicPr>
            <a:picLocks noChangeAspect="1" noChangeArrowheads="1"/>
          </p:cNvPicPr>
          <p:nvPr/>
        </p:nvPicPr>
        <p:blipFill>
          <a:blip r:embed="rId3" cstate="print"/>
          <a:srcRect/>
          <a:stretch>
            <a:fillRect/>
          </a:stretch>
        </p:blipFill>
        <p:spPr bwMode="auto">
          <a:xfrm>
            <a:off x="1403350" y="1268413"/>
            <a:ext cx="6337300" cy="638175"/>
          </a:xfrm>
          <a:prstGeom prst="rect">
            <a:avLst/>
          </a:prstGeom>
          <a:noFill/>
          <a:ln w="9525">
            <a:noFill/>
            <a:miter lim="800000"/>
            <a:headEnd/>
            <a:tailEnd/>
          </a:ln>
          <a:effectLst/>
        </p:spPr>
      </p:pic>
      <p:sp>
        <p:nvSpPr>
          <p:cNvPr id="62473" name="Text Box 9"/>
          <p:cNvSpPr txBox="1">
            <a:spLocks noChangeArrowheads="1"/>
          </p:cNvSpPr>
          <p:nvPr/>
        </p:nvSpPr>
        <p:spPr bwMode="auto">
          <a:xfrm>
            <a:off x="2828481" y="304800"/>
            <a:ext cx="3496119" cy="461665"/>
          </a:xfrm>
          <a:prstGeom prst="rect">
            <a:avLst/>
          </a:prstGeom>
          <a:noFill/>
          <a:ln w="9525">
            <a:noFill/>
            <a:miter lim="800000"/>
            <a:headEnd/>
            <a:tailEnd/>
          </a:ln>
          <a:effectLst/>
        </p:spPr>
        <p:txBody>
          <a:bodyPr wrap="none">
            <a:spAutoFit/>
          </a:bodyPr>
          <a:lstStyle/>
          <a:p>
            <a:r>
              <a:rPr lang="en-US" sz="2400" dirty="0" smtClean="0"/>
              <a:t>GENE ORGANIZATION</a:t>
            </a:r>
            <a:endParaRPr lang="el-GR" sz="2400" b="1" dirty="0"/>
          </a:p>
        </p:txBody>
      </p:sp>
      <p:sp>
        <p:nvSpPr>
          <p:cNvPr id="62474" name="Text Box 10"/>
          <p:cNvSpPr txBox="1">
            <a:spLocks noChangeArrowheads="1"/>
          </p:cNvSpPr>
          <p:nvPr/>
        </p:nvSpPr>
        <p:spPr bwMode="auto">
          <a:xfrm>
            <a:off x="844550" y="5445125"/>
            <a:ext cx="8223250" cy="923330"/>
          </a:xfrm>
          <a:prstGeom prst="rect">
            <a:avLst/>
          </a:prstGeom>
          <a:noFill/>
          <a:ln w="9525">
            <a:noFill/>
            <a:miter lim="800000"/>
            <a:headEnd/>
            <a:tailEnd/>
          </a:ln>
          <a:effectLst/>
        </p:spPr>
        <p:txBody>
          <a:bodyPr wrap="square">
            <a:spAutoFit/>
          </a:bodyPr>
          <a:lstStyle/>
          <a:p>
            <a:r>
              <a:rPr lang="en-US" sz="1800" b="0" dirty="0" smtClean="0"/>
              <a:t>The largest known gene (2.4 million bases in length) is associated with </a:t>
            </a:r>
            <a:r>
              <a:rPr lang="en-US" sz="1800" b="0" dirty="0" err="1" smtClean="0"/>
              <a:t>Duchenne</a:t>
            </a:r>
            <a:r>
              <a:rPr lang="en-US" sz="1800" b="0" dirty="0" smtClean="0"/>
              <a:t> muscular dystrophy.</a:t>
            </a:r>
            <a:endParaRPr lang="en-GB" sz="1800" b="0" dirty="0" smtClean="0"/>
          </a:p>
          <a:p>
            <a:endParaRPr lang="el-GR" sz="1800" b="0" dirty="0"/>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Τίτλος 1"/>
          <p:cNvSpPr>
            <a:spLocks noGrp="1"/>
          </p:cNvSpPr>
          <p:nvPr>
            <p:ph type="title"/>
          </p:nvPr>
        </p:nvSpPr>
        <p:spPr>
          <a:xfrm>
            <a:off x="1981200" y="228600"/>
            <a:ext cx="4876800" cy="1096962"/>
          </a:xfrm>
        </p:spPr>
        <p:txBody>
          <a:bodyPr/>
          <a:lstStyle/>
          <a:p>
            <a:r>
              <a:rPr lang="en-GB" sz="2400" b="1" dirty="0" smtClean="0">
                <a:latin typeface="+mn-lt"/>
              </a:rPr>
              <a:t>GENOME</a:t>
            </a:r>
            <a:r>
              <a:rPr lang="el-GR" sz="2400" b="1" dirty="0" smtClean="0">
                <a:latin typeface="+mn-lt"/>
              </a:rPr>
              <a:t> </a:t>
            </a:r>
            <a:endParaRPr lang="el-GR" sz="2400" b="1" dirty="0">
              <a:latin typeface="+mn-lt"/>
            </a:endParaRPr>
          </a:p>
        </p:txBody>
      </p:sp>
      <p:sp>
        <p:nvSpPr>
          <p:cNvPr id="3" name="Θέση περιεχομένου 2"/>
          <p:cNvSpPr>
            <a:spLocks noGrp="1"/>
          </p:cNvSpPr>
          <p:nvPr>
            <p:ph idx="1"/>
          </p:nvPr>
        </p:nvSpPr>
        <p:spPr>
          <a:xfrm>
            <a:off x="457200" y="1143000"/>
            <a:ext cx="8093075" cy="3352800"/>
          </a:xfrm>
        </p:spPr>
        <p:txBody>
          <a:bodyPr/>
          <a:lstStyle/>
          <a:p>
            <a:pPr algn="just">
              <a:lnSpc>
                <a:spcPct val="150000"/>
              </a:lnSpc>
            </a:pPr>
            <a:r>
              <a:rPr lang="en-US" sz="1800" dirty="0" smtClean="0"/>
              <a:t>The total genetic material of a cell consists the </a:t>
            </a:r>
            <a:r>
              <a:rPr lang="en-US" sz="1800" b="1" dirty="0" smtClean="0"/>
              <a:t>genome</a:t>
            </a:r>
            <a:r>
              <a:rPr lang="en-US" sz="1800" dirty="0" smtClean="0"/>
              <a:t> of the cell (we usually imply the nuclear genetic material). </a:t>
            </a:r>
          </a:p>
          <a:p>
            <a:pPr algn="just">
              <a:lnSpc>
                <a:spcPct val="150000"/>
              </a:lnSpc>
            </a:pPr>
            <a:r>
              <a:rPr lang="en-US" sz="1800" dirty="0" smtClean="0"/>
              <a:t>Each cell includes the entire genome of an organism.</a:t>
            </a:r>
          </a:p>
          <a:p>
            <a:pPr algn="just">
              <a:lnSpc>
                <a:spcPct val="150000"/>
              </a:lnSpc>
            </a:pPr>
            <a:r>
              <a:rPr lang="en-US" sz="1800" dirty="0" smtClean="0"/>
              <a:t>Cells with 1 copy of genome (prokaryotes, gametes of eukaryotic organisms) are called </a:t>
            </a:r>
            <a:r>
              <a:rPr lang="en-US" sz="1800" b="1" dirty="0" smtClean="0"/>
              <a:t>haploids</a:t>
            </a:r>
            <a:r>
              <a:rPr lang="en-US" sz="1800" dirty="0" smtClean="0"/>
              <a:t>. Cells with 2 copies of genes (upper eukaryotic organisms) are called </a:t>
            </a:r>
            <a:r>
              <a:rPr lang="en-US" sz="1800" b="1" dirty="0" smtClean="0"/>
              <a:t>diploids</a:t>
            </a:r>
            <a:r>
              <a:rPr lang="en-US" sz="1800" dirty="0" smtClean="0"/>
              <a:t>. The human genome consists of 46 chromosomes.</a:t>
            </a:r>
          </a:p>
          <a:p>
            <a:pPr algn="just">
              <a:lnSpc>
                <a:spcPct val="150000"/>
              </a:lnSpc>
            </a:pPr>
            <a:r>
              <a:rPr lang="en-US" sz="1800" dirty="0" smtClean="0"/>
              <a:t>To describe the length or sequence of nucleic acid, we use the term </a:t>
            </a:r>
            <a:r>
              <a:rPr lang="en-US" sz="1800" b="1" dirty="0" smtClean="0"/>
              <a:t>DNA sequence</a:t>
            </a:r>
            <a:r>
              <a:rPr lang="en-US" sz="1800" dirty="0" smtClean="0"/>
              <a:t>, meaning the nucleotide sequence (e.g., DNA: 10000 base pairs, RNA: 5000 bases).</a:t>
            </a:r>
            <a:endParaRPr lang="el-GR" sz="1800" dirty="0" smtClean="0"/>
          </a:p>
          <a:p>
            <a:pPr>
              <a:lnSpc>
                <a:spcPct val="150000"/>
              </a:lnSpc>
            </a:pPr>
            <a:endParaRPr lang="el-GR" sz="180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6" name="Picture 4" descr="bio3b_large"/>
          <p:cNvPicPr>
            <a:picLocks noGrp="1" noChangeAspect="1" noChangeArrowheads="1"/>
          </p:cNvPicPr>
          <p:nvPr>
            <p:ph sz="half" idx="1"/>
          </p:nvPr>
        </p:nvPicPr>
        <p:blipFill>
          <a:blip r:embed="rId2" cstate="print"/>
          <a:srcRect/>
          <a:stretch>
            <a:fillRect/>
          </a:stretch>
        </p:blipFill>
        <p:spPr>
          <a:xfrm>
            <a:off x="581025" y="1790700"/>
            <a:ext cx="3790950" cy="4143375"/>
          </a:xfrm>
          <a:noFill/>
          <a:ln/>
        </p:spPr>
      </p:pic>
      <p:sp>
        <p:nvSpPr>
          <p:cNvPr id="44039" name="Text Box 7"/>
          <p:cNvSpPr txBox="1">
            <a:spLocks noChangeArrowheads="1"/>
          </p:cNvSpPr>
          <p:nvPr/>
        </p:nvSpPr>
        <p:spPr bwMode="auto">
          <a:xfrm>
            <a:off x="1306512" y="381000"/>
            <a:ext cx="4332288" cy="457200"/>
          </a:xfrm>
          <a:prstGeom prst="rect">
            <a:avLst/>
          </a:prstGeom>
          <a:noFill/>
          <a:ln w="9525">
            <a:noFill/>
            <a:miter lim="800000"/>
            <a:headEnd/>
            <a:tailEnd/>
          </a:ln>
          <a:effectLst/>
        </p:spPr>
        <p:txBody>
          <a:bodyPr wrap="none">
            <a:spAutoFit/>
          </a:bodyPr>
          <a:lstStyle/>
          <a:p>
            <a:r>
              <a:rPr lang="en-US" sz="2400" b="1" dirty="0"/>
              <a:t>HUMAN GENOME PROJECT</a:t>
            </a:r>
            <a:endParaRPr lang="el-GR" sz="2400" b="1" dirty="0"/>
          </a:p>
        </p:txBody>
      </p:sp>
      <p:sp>
        <p:nvSpPr>
          <p:cNvPr id="44041" name="Text Box 9"/>
          <p:cNvSpPr txBox="1">
            <a:spLocks noChangeArrowheads="1"/>
          </p:cNvSpPr>
          <p:nvPr/>
        </p:nvSpPr>
        <p:spPr bwMode="auto">
          <a:xfrm>
            <a:off x="4521838" y="4154269"/>
            <a:ext cx="3431310" cy="646331"/>
          </a:xfrm>
          <a:prstGeom prst="rect">
            <a:avLst/>
          </a:prstGeom>
          <a:noFill/>
          <a:ln w="9525">
            <a:noFill/>
            <a:miter lim="800000"/>
            <a:headEnd/>
            <a:tailEnd/>
          </a:ln>
          <a:effectLst/>
        </p:spPr>
        <p:txBody>
          <a:bodyPr wrap="none">
            <a:spAutoFit/>
          </a:bodyPr>
          <a:lstStyle/>
          <a:p>
            <a:r>
              <a:rPr lang="en-US" sz="1800" b="0" dirty="0" smtClean="0"/>
              <a:t>In 1993: $ 10 per base</a:t>
            </a:r>
          </a:p>
          <a:p>
            <a:r>
              <a:rPr lang="en-US" sz="1800" b="0" dirty="0" smtClean="0"/>
              <a:t>In April 2003: 10 cents per base</a:t>
            </a:r>
            <a:endParaRPr lang="el-GR" sz="1800" b="0" dirty="0">
              <a:latin typeface="+mn-lt"/>
            </a:endParaRPr>
          </a:p>
        </p:txBody>
      </p:sp>
      <p:sp>
        <p:nvSpPr>
          <p:cNvPr id="44042" name="Text Box 10"/>
          <p:cNvSpPr txBox="1">
            <a:spLocks noChangeArrowheads="1"/>
          </p:cNvSpPr>
          <p:nvPr/>
        </p:nvSpPr>
        <p:spPr bwMode="auto">
          <a:xfrm>
            <a:off x="1042988" y="1101725"/>
            <a:ext cx="4416425" cy="396875"/>
          </a:xfrm>
          <a:prstGeom prst="rect">
            <a:avLst/>
          </a:prstGeom>
          <a:noFill/>
          <a:ln w="9525">
            <a:noFill/>
            <a:miter lim="800000"/>
            <a:headEnd/>
            <a:tailEnd/>
          </a:ln>
          <a:effectLst/>
        </p:spPr>
        <p:txBody>
          <a:bodyPr wrap="none">
            <a:spAutoFit/>
          </a:bodyPr>
          <a:lstStyle/>
          <a:p>
            <a:r>
              <a:rPr lang="en-US"/>
              <a:t>15 year project sequence 3.2 billion bases</a:t>
            </a:r>
            <a:endParaRPr lang="el-GR"/>
          </a:p>
        </p:txBody>
      </p:sp>
      <p:pic>
        <p:nvPicPr>
          <p:cNvPr id="44043" name="Picture 11" descr="Portion of the Human Genome Project Timeline from 1990 to 2003"/>
          <p:cNvPicPr>
            <a:picLocks noGrp="1" noChangeAspect="1" noChangeArrowheads="1"/>
          </p:cNvPicPr>
          <p:nvPr>
            <p:ph sz="half" idx="2"/>
          </p:nvPr>
        </p:nvPicPr>
        <p:blipFill>
          <a:blip r:embed="rId3" cstate="print"/>
          <a:srcRect/>
          <a:stretch>
            <a:fillRect/>
          </a:stretch>
        </p:blipFill>
        <p:spPr>
          <a:xfrm>
            <a:off x="6962775" y="404813"/>
            <a:ext cx="1190625" cy="1381125"/>
          </a:xfrm>
          <a:noFill/>
          <a:ln/>
        </p:spPr>
      </p:pic>
      <p:sp>
        <p:nvSpPr>
          <p:cNvPr id="8" name="Rectangle 7"/>
          <p:cNvSpPr/>
          <p:nvPr/>
        </p:nvSpPr>
        <p:spPr>
          <a:xfrm>
            <a:off x="3352800" y="1723072"/>
            <a:ext cx="4572000" cy="1477328"/>
          </a:xfrm>
          <a:prstGeom prst="rect">
            <a:avLst/>
          </a:prstGeom>
        </p:spPr>
        <p:txBody>
          <a:bodyPr>
            <a:spAutoFit/>
          </a:bodyPr>
          <a:lstStyle/>
          <a:p>
            <a:r>
              <a:rPr lang="en-US" sz="1800" b="0" dirty="0" smtClean="0"/>
              <a:t>started in 1990</a:t>
            </a:r>
          </a:p>
          <a:p>
            <a:r>
              <a:rPr lang="en-US" sz="1800" b="0" dirty="0" smtClean="0"/>
              <a:t>required 4 years to determine the first billion basis</a:t>
            </a:r>
          </a:p>
          <a:p>
            <a:r>
              <a:rPr lang="en-US" sz="1800" b="0" dirty="0" smtClean="0"/>
              <a:t>4 months for the second billion bases and in January 2003, 1.5 billion basis</a:t>
            </a:r>
            <a:endParaRPr lang="el-GR" sz="1800" b="0" dirty="0" smtClean="0"/>
          </a:p>
        </p:txBody>
      </p:sp>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2" name="Picture 4" descr="pin5_7 (Large)"/>
          <p:cNvPicPr>
            <a:picLocks noChangeAspect="1" noChangeArrowheads="1"/>
          </p:cNvPicPr>
          <p:nvPr/>
        </p:nvPicPr>
        <p:blipFill>
          <a:blip r:embed="rId2" cstate="print"/>
          <a:srcRect/>
          <a:stretch>
            <a:fillRect/>
          </a:stretch>
        </p:blipFill>
        <p:spPr bwMode="auto">
          <a:xfrm>
            <a:off x="539750" y="1371600"/>
            <a:ext cx="8154988" cy="4257675"/>
          </a:xfrm>
          <a:prstGeom prst="rect">
            <a:avLst/>
          </a:prstGeom>
          <a:noFill/>
        </p:spPr>
      </p:pic>
      <p:sp>
        <p:nvSpPr>
          <p:cNvPr id="3" name="Rectangle 2"/>
          <p:cNvSpPr/>
          <p:nvPr/>
        </p:nvSpPr>
        <p:spPr bwMode="auto">
          <a:xfrm>
            <a:off x="609600" y="1371600"/>
            <a:ext cx="8077200" cy="685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43" name="Rectangle 19"/>
          <p:cNvSpPr>
            <a:spLocks noChangeArrowheads="1"/>
          </p:cNvSpPr>
          <p:nvPr/>
        </p:nvSpPr>
        <p:spPr bwMode="auto">
          <a:xfrm>
            <a:off x="179388" y="182563"/>
            <a:ext cx="8713787" cy="5940088"/>
          </a:xfrm>
          <a:prstGeom prst="rect">
            <a:avLst/>
          </a:prstGeom>
          <a:noFill/>
          <a:ln w="9525">
            <a:noFill/>
            <a:miter lim="800000"/>
            <a:headEnd/>
            <a:tailEnd/>
          </a:ln>
          <a:effectLst/>
        </p:spPr>
        <p:txBody>
          <a:bodyPr anchor="ctr">
            <a:spAutoFit/>
          </a:bodyPr>
          <a:lstStyle/>
          <a:p>
            <a:r>
              <a:rPr lang="en-GB" b="1" dirty="0"/>
              <a:t>1997</a:t>
            </a:r>
            <a:r>
              <a:rPr lang="en-GB" dirty="0"/>
              <a:t>: </a:t>
            </a:r>
            <a:r>
              <a:rPr lang="en-GB" i="1" dirty="0">
                <a:hlinkClick r:id="rId2"/>
              </a:rPr>
              <a:t>E. coli</a:t>
            </a:r>
            <a:r>
              <a:rPr lang="en-GB" dirty="0">
                <a:hlinkClick r:id="rId2"/>
              </a:rPr>
              <a:t> Genome Sequenced</a:t>
            </a:r>
            <a:r>
              <a:rPr lang="en-GB" dirty="0"/>
              <a:t> </a:t>
            </a:r>
            <a:br>
              <a:rPr lang="en-GB" dirty="0"/>
            </a:br>
            <a:r>
              <a:rPr lang="en-GB" b="1" dirty="0"/>
              <a:t>1998</a:t>
            </a:r>
            <a:r>
              <a:rPr lang="en-GB" dirty="0"/>
              <a:t>: </a:t>
            </a:r>
            <a:r>
              <a:rPr lang="en-GB" i="1" dirty="0">
                <a:hlinkClick r:id="rId3"/>
              </a:rPr>
              <a:t>M. Tuberculosis</a:t>
            </a:r>
            <a:r>
              <a:rPr lang="en-GB" dirty="0">
                <a:hlinkClick r:id="rId3"/>
              </a:rPr>
              <a:t> Bacterium Sequenced</a:t>
            </a:r>
            <a:r>
              <a:rPr lang="en-GB" dirty="0"/>
              <a:t> </a:t>
            </a:r>
            <a:br>
              <a:rPr lang="en-GB" dirty="0"/>
            </a:br>
            <a:r>
              <a:rPr lang="en-GB" b="1" dirty="0"/>
              <a:t>1998</a:t>
            </a:r>
            <a:r>
              <a:rPr lang="en-GB" dirty="0"/>
              <a:t>: </a:t>
            </a:r>
            <a:r>
              <a:rPr lang="en-GB" dirty="0">
                <a:hlinkClick r:id="rId4"/>
              </a:rPr>
              <a:t>Genome of Roundworm </a:t>
            </a:r>
            <a:r>
              <a:rPr lang="en-GB" i="1" dirty="0">
                <a:hlinkClick r:id="rId4"/>
              </a:rPr>
              <a:t>C. elegans</a:t>
            </a:r>
            <a:r>
              <a:rPr lang="en-GB" dirty="0">
                <a:hlinkClick r:id="rId4"/>
              </a:rPr>
              <a:t> Sequenced</a:t>
            </a:r>
            <a:r>
              <a:rPr lang="en-GB" dirty="0"/>
              <a:t/>
            </a:r>
            <a:br>
              <a:rPr lang="en-GB" dirty="0"/>
            </a:br>
            <a:r>
              <a:rPr lang="en-GB" b="1" dirty="0"/>
              <a:t>1999</a:t>
            </a:r>
            <a:r>
              <a:rPr lang="en-GB" dirty="0"/>
              <a:t>: </a:t>
            </a:r>
            <a:r>
              <a:rPr lang="en-GB" dirty="0">
                <a:hlinkClick r:id="rId5"/>
              </a:rPr>
              <a:t>Chromosome 22</a:t>
            </a:r>
            <a:endParaRPr lang="en-GB" dirty="0"/>
          </a:p>
          <a:p>
            <a:r>
              <a:rPr lang="en-GB" b="1" dirty="0"/>
              <a:t>2000</a:t>
            </a:r>
            <a:r>
              <a:rPr lang="en-GB" dirty="0"/>
              <a:t>: </a:t>
            </a:r>
            <a:r>
              <a:rPr lang="en-GB" dirty="0">
                <a:hlinkClick r:id="rId6"/>
              </a:rPr>
              <a:t>Free Access to Genomic Information</a:t>
            </a:r>
            <a:r>
              <a:rPr lang="en-GB" dirty="0"/>
              <a:t> </a:t>
            </a:r>
            <a:br>
              <a:rPr lang="en-GB" dirty="0"/>
            </a:br>
            <a:r>
              <a:rPr lang="en-GB" b="1" dirty="0"/>
              <a:t>2000</a:t>
            </a:r>
            <a:r>
              <a:rPr lang="en-GB" dirty="0"/>
              <a:t>: </a:t>
            </a:r>
            <a:r>
              <a:rPr lang="en-GB" dirty="0">
                <a:hlinkClick r:id="rId7"/>
              </a:rPr>
              <a:t>Chromosome 21</a:t>
            </a:r>
            <a:r>
              <a:rPr lang="en-GB" dirty="0"/>
              <a:t> </a:t>
            </a:r>
            <a:br>
              <a:rPr lang="en-GB" dirty="0"/>
            </a:br>
            <a:r>
              <a:rPr lang="en-GB" b="1" dirty="0"/>
              <a:t>2000</a:t>
            </a:r>
            <a:r>
              <a:rPr lang="en-GB" dirty="0"/>
              <a:t>: </a:t>
            </a:r>
            <a:r>
              <a:rPr lang="en-GB" i="1" dirty="0">
                <a:hlinkClick r:id="rId8"/>
              </a:rPr>
              <a:t>Drosophila</a:t>
            </a:r>
            <a:r>
              <a:rPr lang="en-GB" dirty="0">
                <a:hlinkClick r:id="rId8"/>
              </a:rPr>
              <a:t> and </a:t>
            </a:r>
            <a:r>
              <a:rPr lang="en-GB" i="1" dirty="0">
                <a:hlinkClick r:id="rId8"/>
              </a:rPr>
              <a:t>Arabidopsis</a:t>
            </a:r>
            <a:r>
              <a:rPr lang="en-GB" dirty="0">
                <a:hlinkClick r:id="rId8"/>
              </a:rPr>
              <a:t> genomes sequenced</a:t>
            </a:r>
            <a:r>
              <a:rPr lang="en-GB" dirty="0"/>
              <a:t/>
            </a:r>
            <a:br>
              <a:rPr lang="en-GB" dirty="0"/>
            </a:br>
            <a:r>
              <a:rPr lang="en-GB" b="1" dirty="0"/>
              <a:t>2001</a:t>
            </a:r>
            <a:r>
              <a:rPr lang="en-GB" dirty="0"/>
              <a:t>: </a:t>
            </a:r>
            <a:r>
              <a:rPr lang="en-GB" dirty="0">
                <a:hlinkClick r:id="rId9"/>
              </a:rPr>
              <a:t>First Draft of the Human Genome Sequence Released</a:t>
            </a:r>
            <a:r>
              <a:rPr lang="el-GR" dirty="0"/>
              <a:t> </a:t>
            </a:r>
            <a:endParaRPr lang="en-US" dirty="0"/>
          </a:p>
          <a:p>
            <a:r>
              <a:rPr lang="en-GB" b="1" dirty="0"/>
              <a:t>2002</a:t>
            </a:r>
            <a:r>
              <a:rPr lang="en-GB" dirty="0"/>
              <a:t>: </a:t>
            </a:r>
            <a:r>
              <a:rPr lang="en-GB" dirty="0">
                <a:hlinkClick r:id="rId10"/>
              </a:rPr>
              <a:t>Mouse Genome Sequenced</a:t>
            </a:r>
            <a:r>
              <a:rPr lang="en-GB" dirty="0"/>
              <a:t> </a:t>
            </a:r>
            <a:br>
              <a:rPr lang="en-GB" dirty="0"/>
            </a:br>
            <a:r>
              <a:rPr lang="en-GB" b="1" dirty="0"/>
              <a:t>2002</a:t>
            </a:r>
            <a:r>
              <a:rPr lang="en-GB" dirty="0"/>
              <a:t>: </a:t>
            </a:r>
            <a:r>
              <a:rPr lang="en-GB" dirty="0">
                <a:hlinkClick r:id="rId11"/>
              </a:rPr>
              <a:t>Rice Genome Sequenced</a:t>
            </a:r>
            <a:r>
              <a:rPr lang="en-GB" dirty="0"/>
              <a:t/>
            </a:r>
            <a:br>
              <a:rPr lang="en-GB" dirty="0"/>
            </a:br>
            <a:r>
              <a:rPr lang="en-GB" b="1" dirty="0"/>
              <a:t>2003</a:t>
            </a:r>
            <a:r>
              <a:rPr lang="en-GB" dirty="0"/>
              <a:t>: </a:t>
            </a:r>
            <a:r>
              <a:rPr lang="en-GB" dirty="0">
                <a:hlinkClick r:id="rId12"/>
              </a:rPr>
              <a:t>Human Genome Project Completed</a:t>
            </a:r>
            <a:r>
              <a:rPr lang="en-GB" dirty="0"/>
              <a:t/>
            </a:r>
            <a:br>
              <a:rPr lang="en-GB" dirty="0"/>
            </a:br>
            <a:r>
              <a:rPr lang="en-GB" b="1" dirty="0"/>
              <a:t>2003</a:t>
            </a:r>
            <a:r>
              <a:rPr lang="en-GB" dirty="0"/>
              <a:t>: </a:t>
            </a:r>
            <a:r>
              <a:rPr lang="en-GB" dirty="0">
                <a:hlinkClick r:id="rId13"/>
              </a:rPr>
              <a:t>ENCODE Program Begins</a:t>
            </a:r>
            <a:endParaRPr lang="en-GB" dirty="0"/>
          </a:p>
          <a:p>
            <a:r>
              <a:rPr lang="en-GB" b="1" dirty="0"/>
              <a:t>2004</a:t>
            </a:r>
            <a:r>
              <a:rPr lang="en-GB" dirty="0"/>
              <a:t>: </a:t>
            </a:r>
            <a:r>
              <a:rPr lang="en-GB" dirty="0">
                <a:hlinkClick r:id="rId14"/>
              </a:rPr>
              <a:t>Rat and Chicken Genomes Sequenced</a:t>
            </a:r>
            <a:r>
              <a:rPr lang="en-GB" dirty="0"/>
              <a:t/>
            </a:r>
            <a:br>
              <a:rPr lang="en-GB" dirty="0"/>
            </a:br>
            <a:r>
              <a:rPr lang="en-GB" b="1" dirty="0"/>
              <a:t>2004</a:t>
            </a:r>
            <a:r>
              <a:rPr lang="en-GB" dirty="0"/>
              <a:t>: </a:t>
            </a:r>
            <a:r>
              <a:rPr lang="en-GB" dirty="0">
                <a:hlinkClick r:id="rId15"/>
              </a:rPr>
              <a:t>Refined Analysis of Complete Human Genome Sequence</a:t>
            </a:r>
            <a:r>
              <a:rPr lang="en-GB" dirty="0"/>
              <a:t> </a:t>
            </a:r>
            <a:br>
              <a:rPr lang="en-GB" dirty="0"/>
            </a:br>
            <a:r>
              <a:rPr lang="en-GB" b="1" dirty="0"/>
              <a:t>2005</a:t>
            </a:r>
            <a:r>
              <a:rPr lang="en-GB" dirty="0"/>
              <a:t>: </a:t>
            </a:r>
            <a:r>
              <a:rPr lang="en-GB" dirty="0">
                <a:hlinkClick r:id="rId16"/>
              </a:rPr>
              <a:t>Chimpanzee Genomes Sequenced</a:t>
            </a:r>
            <a:r>
              <a:rPr lang="en-GB" dirty="0"/>
              <a:t/>
            </a:r>
            <a:br>
              <a:rPr lang="en-GB" dirty="0"/>
            </a:br>
            <a:r>
              <a:rPr lang="en-GB" b="1" dirty="0"/>
              <a:t>2005</a:t>
            </a:r>
            <a:r>
              <a:rPr lang="en-GB" dirty="0"/>
              <a:t>: </a:t>
            </a:r>
            <a:r>
              <a:rPr lang="en-GB" dirty="0">
                <a:hlinkClick r:id="rId17"/>
              </a:rPr>
              <a:t>Trypanosomatid Genomes Sequenced</a:t>
            </a:r>
            <a:r>
              <a:rPr lang="en-GB" dirty="0"/>
              <a:t/>
            </a:r>
            <a:br>
              <a:rPr lang="en-GB" dirty="0"/>
            </a:br>
            <a:r>
              <a:rPr lang="en-GB" b="1" dirty="0"/>
              <a:t>2005</a:t>
            </a:r>
            <a:r>
              <a:rPr lang="en-GB" dirty="0"/>
              <a:t>: </a:t>
            </a:r>
            <a:r>
              <a:rPr lang="en-GB" dirty="0">
                <a:hlinkClick r:id="rId18"/>
              </a:rPr>
              <a:t>Dog Genomes Sequenced</a:t>
            </a:r>
            <a:r>
              <a:rPr lang="en-GB" dirty="0"/>
              <a:t/>
            </a:r>
            <a:br>
              <a:rPr lang="en-GB" dirty="0"/>
            </a:br>
            <a:r>
              <a:rPr lang="en-GB" b="1" dirty="0"/>
              <a:t>2006</a:t>
            </a:r>
            <a:r>
              <a:rPr lang="en-GB" dirty="0"/>
              <a:t>: </a:t>
            </a:r>
            <a:r>
              <a:rPr lang="en-GB" dirty="0">
                <a:hlinkClick r:id="rId19"/>
              </a:rPr>
              <a:t>The Cancer Genome Atlas (TCGA) Project Started</a:t>
            </a:r>
            <a:r>
              <a:rPr lang="en-GB" dirty="0"/>
              <a:t/>
            </a:r>
            <a:br>
              <a:rPr lang="en-GB" dirty="0"/>
            </a:br>
            <a:r>
              <a:rPr lang="en-GB" b="1" dirty="0"/>
              <a:t>2006</a:t>
            </a:r>
            <a:r>
              <a:rPr lang="en-GB" dirty="0"/>
              <a:t>: </a:t>
            </a:r>
            <a:r>
              <a:rPr lang="en-GB" dirty="0">
                <a:hlinkClick r:id="rId20"/>
              </a:rPr>
              <a:t>Second Non-human Primate Genome is </a:t>
            </a:r>
            <a:r>
              <a:rPr lang="en-GB" dirty="0" smtClean="0">
                <a:hlinkClick r:id="rId20"/>
              </a:rPr>
              <a:t>Sequenced</a:t>
            </a:r>
            <a:endParaRPr lang="en-GB" dirty="0"/>
          </a:p>
        </p:txBody>
      </p:sp>
      <p:pic>
        <p:nvPicPr>
          <p:cNvPr id="26644" name="Picture 20" descr="Picture of rats">
            <a:hlinkClick r:id="rId14"/>
          </p:cNvPr>
          <p:cNvPicPr>
            <a:picLocks noGrp="1" noChangeAspect="1" noChangeArrowheads="1"/>
          </p:cNvPicPr>
          <p:nvPr>
            <p:ph sz="half" idx="1"/>
          </p:nvPr>
        </p:nvPicPr>
        <p:blipFill>
          <a:blip r:embed="rId21" cstate="print"/>
          <a:srcRect/>
          <a:stretch>
            <a:fillRect/>
          </a:stretch>
        </p:blipFill>
        <p:spPr>
          <a:xfrm>
            <a:off x="7164388" y="3860800"/>
            <a:ext cx="1190625" cy="1381125"/>
          </a:xfrm>
          <a:noFill/>
          <a:ln/>
        </p:spPr>
      </p:pic>
      <p:pic>
        <p:nvPicPr>
          <p:cNvPr id="26646" name="Picture 22" descr="Illustration of mouse's tail that transforms into a strand of DNA"/>
          <p:cNvPicPr>
            <a:picLocks noGrp="1" noChangeAspect="1" noChangeArrowheads="1"/>
          </p:cNvPicPr>
          <p:nvPr>
            <p:ph sz="half" idx="2"/>
          </p:nvPr>
        </p:nvPicPr>
        <p:blipFill>
          <a:blip r:embed="rId22" cstate="print"/>
          <a:srcRect/>
          <a:stretch>
            <a:fillRect/>
          </a:stretch>
        </p:blipFill>
        <p:spPr>
          <a:xfrm>
            <a:off x="6804025" y="1700213"/>
            <a:ext cx="1190625" cy="1381125"/>
          </a:xfrm>
          <a:noFill/>
          <a:ln/>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1828800" y="452735"/>
            <a:ext cx="3416621" cy="461665"/>
          </a:xfrm>
          <a:prstGeom prst="rect">
            <a:avLst/>
          </a:prstGeom>
        </p:spPr>
        <p:txBody>
          <a:bodyPr wrap="none">
            <a:spAutoFit/>
          </a:bodyPr>
          <a:lstStyle/>
          <a:p>
            <a:r>
              <a:rPr lang="en-GB" sz="2400" dirty="0" smtClean="0"/>
              <a:t>NITROGENOUS BASE</a:t>
            </a:r>
            <a:endParaRPr lang="en-US" sz="2400" dirty="0"/>
          </a:p>
        </p:txBody>
      </p:sp>
      <p:sp>
        <p:nvSpPr>
          <p:cNvPr id="7" name="Rectangle 3"/>
          <p:cNvSpPr txBox="1">
            <a:spLocks noChangeArrowheads="1"/>
          </p:cNvSpPr>
          <p:nvPr/>
        </p:nvSpPr>
        <p:spPr bwMode="auto">
          <a:xfrm>
            <a:off x="76200" y="1905000"/>
            <a:ext cx="4419600" cy="1752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lvl="0" indent="-342900" algn="just">
              <a:lnSpc>
                <a:spcPct val="150000"/>
              </a:lnSpc>
              <a:spcBef>
                <a:spcPct val="20000"/>
              </a:spcBef>
              <a:defRPr/>
            </a:pPr>
            <a:r>
              <a:rPr lang="en-US" sz="1800" b="0" dirty="0" smtClean="0"/>
              <a:t>           A (adenine), T (thymine),   </a:t>
            </a:r>
          </a:p>
          <a:p>
            <a:pPr marL="342900" lvl="0" indent="-342900" algn="just">
              <a:lnSpc>
                <a:spcPct val="150000"/>
              </a:lnSpc>
              <a:spcBef>
                <a:spcPct val="20000"/>
              </a:spcBef>
              <a:defRPr/>
            </a:pPr>
            <a:r>
              <a:rPr lang="en-US" sz="1800" b="0" dirty="0" smtClean="0"/>
              <a:t>          C (cytosine), G (guanine)</a:t>
            </a:r>
          </a:p>
          <a:p>
            <a:pPr marL="342900" lvl="0" indent="-342900" algn="just">
              <a:lnSpc>
                <a:spcPct val="150000"/>
              </a:lnSpc>
              <a:spcBef>
                <a:spcPct val="20000"/>
              </a:spcBef>
              <a:defRPr/>
            </a:pPr>
            <a:endParaRPr lang="en-US" sz="1800" b="0" dirty="0" smtClean="0"/>
          </a:p>
          <a:p>
            <a:pPr marL="342900" lvl="0" indent="-342900" algn="just">
              <a:lnSpc>
                <a:spcPct val="150000"/>
              </a:lnSpc>
              <a:spcBef>
                <a:spcPct val="20000"/>
              </a:spcBef>
              <a:defRPr/>
            </a:pPr>
            <a:r>
              <a:rPr lang="en-US" sz="1800" b="0" dirty="0" smtClean="0"/>
              <a:t>   The bases are combined in a specific order and store the genetic information of each organism: </a:t>
            </a:r>
          </a:p>
          <a:p>
            <a:pPr marL="342900" marR="0" lvl="0" indent="-342900" algn="just" defTabSz="914400" rtl="0" eaLnBrk="1" fontAlgn="base" latinLnBrk="0" hangingPunct="1">
              <a:lnSpc>
                <a:spcPct val="150000"/>
              </a:lnSpc>
              <a:spcBef>
                <a:spcPct val="20000"/>
              </a:spcBef>
              <a:spcAft>
                <a:spcPct val="0"/>
              </a:spcAft>
              <a:buClrTx/>
              <a:buSzTx/>
              <a:tabLst/>
              <a:defRPr/>
            </a:pPr>
            <a:endParaRPr kumimoji="0" lang="el-GR" sz="1800" b="0" i="0" u="none" strike="noStrike" kern="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533400" y="5257800"/>
            <a:ext cx="8077200" cy="484748"/>
          </a:xfrm>
          <a:prstGeom prst="rect">
            <a:avLst/>
          </a:prstGeom>
        </p:spPr>
        <p:txBody>
          <a:bodyPr wrap="square">
            <a:spAutoFit/>
          </a:bodyPr>
          <a:lstStyle/>
          <a:p>
            <a:pPr marL="342900" lvl="0" indent="-342900">
              <a:lnSpc>
                <a:spcPct val="150000"/>
              </a:lnSpc>
              <a:spcBef>
                <a:spcPct val="20000"/>
              </a:spcBef>
              <a:defRPr/>
            </a:pPr>
            <a:r>
              <a:rPr lang="en-US" sz="1800" b="0" dirty="0" smtClean="0"/>
              <a:t>Each DNA molecule can be considered as a string with an alphabet.</a:t>
            </a:r>
            <a:endParaRPr lang="el-GR" sz="1800" b="0" kern="0" dirty="0" smtClean="0"/>
          </a:p>
        </p:txBody>
      </p:sp>
      <p:pic>
        <p:nvPicPr>
          <p:cNvPr id="6" name="Picture 5"/>
          <p:cNvPicPr>
            <a:picLocks noChangeAspect="1"/>
          </p:cNvPicPr>
          <p:nvPr/>
        </p:nvPicPr>
        <p:blipFill>
          <a:blip r:embed="rId2"/>
          <a:stretch>
            <a:fillRect/>
          </a:stretch>
        </p:blipFill>
        <p:spPr>
          <a:xfrm>
            <a:off x="4572000" y="1644650"/>
            <a:ext cx="3871430" cy="3536950"/>
          </a:xfrm>
          <a:prstGeom prst="rect">
            <a:avLst/>
          </a:prstGeom>
        </p:spPr>
      </p:pic>
      <p:sp>
        <p:nvSpPr>
          <p:cNvPr id="9" name="TextBox 8"/>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0" name="Straight Connector 9"/>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57" name="Picture 17" descr="Illustration of the earth and A,T,C and G"/>
          <p:cNvPicPr>
            <a:picLocks noChangeAspect="1" noChangeArrowheads="1"/>
          </p:cNvPicPr>
          <p:nvPr/>
        </p:nvPicPr>
        <p:blipFill>
          <a:blip r:embed="rId2" cstate="print"/>
          <a:srcRect/>
          <a:stretch>
            <a:fillRect/>
          </a:stretch>
        </p:blipFill>
        <p:spPr bwMode="auto">
          <a:xfrm>
            <a:off x="611188" y="1385888"/>
            <a:ext cx="4718050" cy="5472112"/>
          </a:xfrm>
          <a:prstGeom prst="rect">
            <a:avLst/>
          </a:prstGeom>
          <a:noFill/>
          <a:ln w="9525">
            <a:noFill/>
            <a:miter lim="800000"/>
            <a:headEnd/>
            <a:tailEnd/>
          </a:ln>
        </p:spPr>
      </p:pic>
      <p:sp>
        <p:nvSpPr>
          <p:cNvPr id="61458" name="Text Box 18"/>
          <p:cNvSpPr txBox="1">
            <a:spLocks noChangeArrowheads="1"/>
          </p:cNvSpPr>
          <p:nvPr/>
        </p:nvSpPr>
        <p:spPr bwMode="auto">
          <a:xfrm>
            <a:off x="1547813" y="549275"/>
            <a:ext cx="2157412" cy="457200"/>
          </a:xfrm>
          <a:prstGeom prst="rect">
            <a:avLst/>
          </a:prstGeom>
          <a:noFill/>
          <a:ln w="9525">
            <a:noFill/>
            <a:miter lim="800000"/>
            <a:headEnd/>
            <a:tailEnd/>
          </a:ln>
          <a:effectLst/>
        </p:spPr>
        <p:txBody>
          <a:bodyPr wrap="none">
            <a:spAutoFit/>
          </a:bodyPr>
          <a:lstStyle/>
          <a:p>
            <a:r>
              <a:rPr lang="en-US" sz="2400" b="1"/>
              <a:t>THE FUTURE</a:t>
            </a:r>
            <a:endParaRPr lang="el-GR" sz="2400" b="1"/>
          </a:p>
        </p:txBody>
      </p:sp>
      <p:sp>
        <p:nvSpPr>
          <p:cNvPr id="5" name="Rectangle 4"/>
          <p:cNvSpPr/>
          <p:nvPr/>
        </p:nvSpPr>
        <p:spPr>
          <a:xfrm>
            <a:off x="5257800" y="1566966"/>
            <a:ext cx="4038600" cy="3808735"/>
          </a:xfrm>
          <a:prstGeom prst="rect">
            <a:avLst/>
          </a:prstGeom>
        </p:spPr>
        <p:txBody>
          <a:bodyPr wrap="square">
            <a:spAutoFit/>
          </a:bodyPr>
          <a:lstStyle/>
          <a:p>
            <a:pPr>
              <a:lnSpc>
                <a:spcPct val="150000"/>
              </a:lnSpc>
            </a:pPr>
            <a:r>
              <a:rPr lang="en-US" sz="1800" b="0" dirty="0" smtClean="0">
                <a:latin typeface="+mn-lt"/>
              </a:rPr>
              <a:t>Data from –</a:t>
            </a:r>
            <a:r>
              <a:rPr lang="en-US" sz="1800" b="0" dirty="0" err="1" smtClean="0">
                <a:latin typeface="+mn-lt"/>
              </a:rPr>
              <a:t>omic</a:t>
            </a:r>
            <a:r>
              <a:rPr lang="en-US" sz="1800" b="0" dirty="0" smtClean="0">
                <a:latin typeface="+mn-lt"/>
              </a:rPr>
              <a:t> approaches are increasing. </a:t>
            </a:r>
          </a:p>
          <a:p>
            <a:pPr>
              <a:lnSpc>
                <a:spcPct val="150000"/>
              </a:lnSpc>
            </a:pPr>
            <a:endParaRPr lang="en-US" sz="1800" b="0" dirty="0" smtClean="0">
              <a:latin typeface="+mn-lt"/>
            </a:endParaRPr>
          </a:p>
          <a:p>
            <a:pPr>
              <a:lnSpc>
                <a:spcPct val="150000"/>
              </a:lnSpc>
            </a:pPr>
            <a:r>
              <a:rPr lang="en-GB" sz="1800" b="0" dirty="0" smtClean="0">
                <a:latin typeface="+mn-lt"/>
              </a:rPr>
              <a:t>Need for:</a:t>
            </a:r>
            <a:endParaRPr lang="el-GR" sz="1800" b="0" dirty="0" smtClean="0">
              <a:latin typeface="+mn-lt"/>
            </a:endParaRPr>
          </a:p>
          <a:p>
            <a:pPr>
              <a:lnSpc>
                <a:spcPct val="150000"/>
              </a:lnSpc>
              <a:buFont typeface="Arial"/>
              <a:buChar char="•"/>
            </a:pPr>
            <a:r>
              <a:rPr lang="en-US" sz="1800" b="0" dirty="0" smtClean="0"/>
              <a:t>Acquisition</a:t>
            </a:r>
            <a:endParaRPr lang="el-GR" sz="1800" b="0" dirty="0" smtClean="0">
              <a:latin typeface="+mn-lt"/>
            </a:endParaRPr>
          </a:p>
          <a:p>
            <a:pPr>
              <a:lnSpc>
                <a:spcPct val="150000"/>
              </a:lnSpc>
              <a:buFont typeface="Arial"/>
              <a:buChar char="•"/>
            </a:pPr>
            <a:r>
              <a:rPr lang="en-US" sz="1800" b="0" dirty="0" smtClean="0"/>
              <a:t>Storage</a:t>
            </a:r>
          </a:p>
          <a:p>
            <a:pPr>
              <a:lnSpc>
                <a:spcPct val="150000"/>
              </a:lnSpc>
              <a:buFont typeface="Arial"/>
              <a:buChar char="•"/>
            </a:pPr>
            <a:r>
              <a:rPr lang="en-US" sz="1800" b="0" dirty="0" smtClean="0">
                <a:latin typeface="+mn-lt"/>
              </a:rPr>
              <a:t>Access</a:t>
            </a:r>
            <a:endParaRPr lang="el-GR" sz="1800" b="0" dirty="0" smtClean="0">
              <a:latin typeface="+mn-lt"/>
            </a:endParaRPr>
          </a:p>
          <a:p>
            <a:pPr>
              <a:lnSpc>
                <a:spcPct val="150000"/>
              </a:lnSpc>
              <a:buFont typeface="Arial"/>
              <a:buChar char="•"/>
            </a:pPr>
            <a:r>
              <a:rPr lang="en-US" sz="1800" b="0" dirty="0" smtClean="0"/>
              <a:t>Analysis</a:t>
            </a:r>
          </a:p>
          <a:p>
            <a:pPr>
              <a:lnSpc>
                <a:spcPct val="150000"/>
              </a:lnSpc>
            </a:pPr>
            <a:endParaRPr lang="en-US" sz="1800" b="0" dirty="0">
              <a:latin typeface="+mn-lt"/>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7" name="Rectangle 5"/>
          <p:cNvSpPr>
            <a:spLocks noChangeArrowheads="1"/>
          </p:cNvSpPr>
          <p:nvPr/>
        </p:nvSpPr>
        <p:spPr bwMode="auto">
          <a:xfrm>
            <a:off x="2846388" y="1828800"/>
            <a:ext cx="5916612" cy="3393237"/>
          </a:xfrm>
          <a:prstGeom prst="rect">
            <a:avLst/>
          </a:prstGeom>
          <a:noFill/>
          <a:ln w="9525">
            <a:noFill/>
            <a:miter lim="800000"/>
            <a:headEnd/>
            <a:tailEnd/>
          </a:ln>
          <a:effectLst/>
        </p:spPr>
        <p:txBody>
          <a:bodyPr wrap="square" anchor="ctr">
            <a:spAutoFit/>
          </a:bodyPr>
          <a:lstStyle/>
          <a:p>
            <a:pPr>
              <a:lnSpc>
                <a:spcPct val="150000"/>
              </a:lnSpc>
            </a:pPr>
            <a:r>
              <a:rPr lang="en-US" sz="1800" b="0" dirty="0" smtClean="0"/>
              <a:t>Collection and distribution of data.</a:t>
            </a:r>
          </a:p>
          <a:p>
            <a:pPr>
              <a:lnSpc>
                <a:spcPct val="150000"/>
              </a:lnSpc>
            </a:pPr>
            <a:r>
              <a:rPr lang="en-US" sz="1800" b="0" dirty="0" smtClean="0"/>
              <a:t>Creation and operation of databases.</a:t>
            </a:r>
          </a:p>
          <a:p>
            <a:pPr>
              <a:lnSpc>
                <a:spcPct val="150000"/>
              </a:lnSpc>
            </a:pPr>
            <a:r>
              <a:rPr lang="en-US" sz="1800" b="0" dirty="0" smtClean="0"/>
              <a:t>Software development for large-scale analysis.</a:t>
            </a:r>
          </a:p>
          <a:p>
            <a:pPr>
              <a:lnSpc>
                <a:spcPct val="150000"/>
              </a:lnSpc>
            </a:pPr>
            <a:r>
              <a:rPr lang="en-US" sz="1800" b="0" dirty="0" smtClean="0"/>
              <a:t>Developing tools to compare and interpret the data.</a:t>
            </a:r>
          </a:p>
          <a:p>
            <a:pPr>
              <a:lnSpc>
                <a:spcPct val="150000"/>
              </a:lnSpc>
            </a:pPr>
            <a:r>
              <a:rPr lang="en-US" sz="1800" b="0" dirty="0" smtClean="0"/>
              <a:t>Dissemination of information to the scientific community.</a:t>
            </a:r>
          </a:p>
          <a:p>
            <a:pPr>
              <a:lnSpc>
                <a:spcPct val="150000"/>
              </a:lnSpc>
            </a:pPr>
            <a:r>
              <a:rPr lang="en-US" sz="1800" b="0" dirty="0" smtClean="0"/>
              <a:t>Dissemination of information to the general public.</a:t>
            </a:r>
          </a:p>
          <a:p>
            <a:pPr>
              <a:lnSpc>
                <a:spcPct val="150000"/>
              </a:lnSpc>
            </a:pPr>
            <a:r>
              <a:rPr lang="en-US" sz="1800" b="0" dirty="0" smtClean="0"/>
              <a:t>Technology development.</a:t>
            </a:r>
          </a:p>
          <a:p>
            <a:pPr>
              <a:lnSpc>
                <a:spcPct val="150000"/>
              </a:lnSpc>
            </a:pPr>
            <a:r>
              <a:rPr lang="en-US" sz="1800" b="0" dirty="0" smtClean="0"/>
              <a:t>Large-scale data manipulation faster and cheaper.</a:t>
            </a:r>
          </a:p>
        </p:txBody>
      </p:sp>
      <p:pic>
        <p:nvPicPr>
          <p:cNvPr id="79876" name="Picture 4" descr="Illustration of computer and keyboard">
            <a:hlinkClick r:id="rId2"/>
          </p:cNvPr>
          <p:cNvPicPr>
            <a:picLocks noChangeAspect="1" noChangeArrowheads="1"/>
          </p:cNvPicPr>
          <p:nvPr/>
        </p:nvPicPr>
        <p:blipFill>
          <a:blip r:embed="rId3" cstate="print"/>
          <a:srcRect/>
          <a:stretch>
            <a:fillRect/>
          </a:stretch>
        </p:blipFill>
        <p:spPr bwMode="auto">
          <a:xfrm>
            <a:off x="1143000" y="1733931"/>
            <a:ext cx="1724025" cy="1999869"/>
          </a:xfrm>
          <a:prstGeom prst="rect">
            <a:avLst/>
          </a:prstGeom>
          <a:noFill/>
          <a:ln w="9525">
            <a:noFill/>
            <a:miter lim="800000"/>
            <a:headEnd/>
            <a:tailEnd/>
          </a:ln>
        </p:spPr>
      </p:pic>
      <p:sp>
        <p:nvSpPr>
          <p:cNvPr id="79878" name="Text Box 6"/>
          <p:cNvSpPr txBox="1">
            <a:spLocks noChangeArrowheads="1"/>
          </p:cNvSpPr>
          <p:nvPr/>
        </p:nvSpPr>
        <p:spPr bwMode="auto">
          <a:xfrm>
            <a:off x="3328987" y="762000"/>
            <a:ext cx="2157413" cy="457200"/>
          </a:xfrm>
          <a:prstGeom prst="rect">
            <a:avLst/>
          </a:prstGeom>
          <a:noFill/>
          <a:ln w="9525">
            <a:noFill/>
            <a:miter lim="800000"/>
            <a:headEnd/>
            <a:tailEnd/>
          </a:ln>
          <a:effectLst/>
        </p:spPr>
        <p:txBody>
          <a:bodyPr wrap="none">
            <a:spAutoFit/>
          </a:bodyPr>
          <a:lstStyle/>
          <a:p>
            <a:r>
              <a:rPr lang="en-US" sz="2400" b="1" dirty="0"/>
              <a:t>THE FUTURE</a:t>
            </a:r>
            <a:endParaRPr lang="el-GR" sz="2400" b="1" dirty="0"/>
          </a:p>
        </p:txBody>
      </p:sp>
      <p:pic>
        <p:nvPicPr>
          <p:cNvPr id="79879" name="Picture 7" descr="Computer image of a microarray"/>
          <p:cNvPicPr>
            <a:picLocks noChangeAspect="1" noChangeArrowheads="1"/>
          </p:cNvPicPr>
          <p:nvPr/>
        </p:nvPicPr>
        <p:blipFill>
          <a:blip r:embed="rId4" cstate="print"/>
          <a:srcRect/>
          <a:stretch>
            <a:fillRect/>
          </a:stretch>
        </p:blipFill>
        <p:spPr bwMode="auto">
          <a:xfrm>
            <a:off x="1219200" y="3733800"/>
            <a:ext cx="1643062" cy="1905952"/>
          </a:xfrm>
          <a:prstGeom prst="rect">
            <a:avLst/>
          </a:prstGeom>
          <a:noFill/>
        </p:spPr>
      </p:pic>
      <p:sp>
        <p:nvSpPr>
          <p:cNvPr id="6" name="TextBox 5"/>
          <p:cNvSpPr txBox="1"/>
          <p:nvPr/>
        </p:nvSpPr>
        <p:spPr>
          <a:xfrm>
            <a:off x="0" y="66167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294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24000" y="2921000"/>
            <a:ext cx="5969000" cy="1727200"/>
          </a:xfrm>
          <a:prstGeom prst="rect">
            <a:avLst/>
          </a:prstGeom>
        </p:spPr>
      </p:pic>
      <p:sp>
        <p:nvSpPr>
          <p:cNvPr id="7" name="Text Box 5"/>
          <p:cNvSpPr txBox="1">
            <a:spLocks noChangeArrowheads="1"/>
          </p:cNvSpPr>
          <p:nvPr/>
        </p:nvSpPr>
        <p:spPr bwMode="auto">
          <a:xfrm>
            <a:off x="1295400" y="1516559"/>
            <a:ext cx="6596678" cy="769441"/>
          </a:xfrm>
          <a:prstGeom prst="rect">
            <a:avLst/>
          </a:prstGeom>
          <a:noFill/>
          <a:ln w="9525">
            <a:noFill/>
            <a:miter lim="800000"/>
            <a:headEnd/>
            <a:tailEnd/>
          </a:ln>
        </p:spPr>
        <p:txBody>
          <a:bodyPr wrap="none">
            <a:spAutoFit/>
          </a:bodyPr>
          <a:lstStyle/>
          <a:p>
            <a:r>
              <a:rPr lang="en-US" sz="4400" cap="all" dirty="0">
                <a:latin typeface="Times New Roman" pitchFamily="18" charset="0"/>
              </a:rPr>
              <a:t>The Central </a:t>
            </a:r>
            <a:r>
              <a:rPr lang="en-US" sz="4400" cap="all" dirty="0" smtClean="0">
                <a:latin typeface="Times New Roman" pitchFamily="18" charset="0"/>
              </a:rPr>
              <a:t>Dogma</a:t>
            </a:r>
            <a:endParaRPr lang="el-GR" sz="4400" cap="all" dirty="0">
              <a:latin typeface="Times New Roman" pitchFamily="18" charset="0"/>
            </a:endParaRP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457200" y="939800"/>
          <a:ext cx="3733800" cy="5308600"/>
        </p:xfrm>
        <a:graphic>
          <a:graphicData uri="http://schemas.openxmlformats.org/presentationml/2006/ole">
            <p:oleObj spid="_x0000_s689154" name="Image" r:id="rId3" imgW="3733333" imgH="5307937" progId="">
              <p:embed/>
            </p:oleObj>
          </a:graphicData>
        </a:graphic>
      </p:graphicFrame>
      <p:sp>
        <p:nvSpPr>
          <p:cNvPr id="4" name="Rectangle 3"/>
          <p:cNvSpPr/>
          <p:nvPr/>
        </p:nvSpPr>
        <p:spPr>
          <a:xfrm>
            <a:off x="4267200" y="1490766"/>
            <a:ext cx="4572000" cy="3808735"/>
          </a:xfrm>
          <a:prstGeom prst="rect">
            <a:avLst/>
          </a:prstGeom>
        </p:spPr>
        <p:txBody>
          <a:bodyPr>
            <a:spAutoFit/>
          </a:bodyPr>
          <a:lstStyle/>
          <a:p>
            <a:pPr algn="just">
              <a:lnSpc>
                <a:spcPct val="150000"/>
              </a:lnSpc>
              <a:buClr>
                <a:schemeClr val="tx2"/>
              </a:buClr>
            </a:pPr>
            <a:r>
              <a:rPr lang="en-US" sz="1800" b="0" dirty="0" smtClean="0"/>
              <a:t>DNA acts as a genetic material because it can:</a:t>
            </a:r>
          </a:p>
          <a:p>
            <a:pPr algn="just">
              <a:lnSpc>
                <a:spcPct val="150000"/>
              </a:lnSpc>
              <a:buClr>
                <a:schemeClr val="tx2"/>
              </a:buClr>
            </a:pPr>
            <a:r>
              <a:rPr lang="en-US" sz="1800" dirty="0" smtClean="0"/>
              <a:t>Produce accurate copies </a:t>
            </a:r>
            <a:r>
              <a:rPr lang="en-US" sz="1800" b="0" dirty="0" smtClean="0"/>
              <a:t>to transfer genetic information from one generation of cells and organisms to another.</a:t>
            </a:r>
          </a:p>
          <a:p>
            <a:pPr algn="just">
              <a:lnSpc>
                <a:spcPct val="150000"/>
              </a:lnSpc>
              <a:buClr>
                <a:schemeClr val="tx2"/>
              </a:buClr>
            </a:pPr>
            <a:r>
              <a:rPr lang="en-US" sz="1800" dirty="0" smtClean="0"/>
              <a:t>Determine the composition </a:t>
            </a:r>
            <a:r>
              <a:rPr lang="en-US" sz="1800" b="0" dirty="0" smtClean="0"/>
              <a:t>of the various </a:t>
            </a:r>
            <a:r>
              <a:rPr lang="en-US" sz="1800" b="0" dirty="0" err="1" smtClean="0"/>
              <a:t>RNAs</a:t>
            </a:r>
            <a:r>
              <a:rPr lang="en-US" sz="1800" b="0" dirty="0" smtClean="0"/>
              <a:t> and thus the proteins that serve structurally and functionally the cell and therefore the organism.</a:t>
            </a:r>
            <a:endParaRPr lang="en-US" sz="1800" b="0" dirty="0">
              <a:latin typeface="+mn-lt"/>
              <a:ea typeface="Times New Roman" charset="0"/>
              <a:cs typeface="Times New Roman" charset="0"/>
            </a:endParaRPr>
          </a:p>
        </p:txBody>
      </p:sp>
      <p:sp>
        <p:nvSpPr>
          <p:cNvPr id="6" name="Text Box 5"/>
          <p:cNvSpPr txBox="1">
            <a:spLocks noChangeArrowheads="1"/>
          </p:cNvSpPr>
          <p:nvPr/>
        </p:nvSpPr>
        <p:spPr bwMode="auto">
          <a:xfrm>
            <a:off x="795640" y="228600"/>
            <a:ext cx="7814960" cy="461665"/>
          </a:xfrm>
          <a:prstGeom prst="rect">
            <a:avLst/>
          </a:prstGeom>
          <a:noFill/>
          <a:ln w="9525">
            <a:noFill/>
            <a:miter lim="800000"/>
            <a:headEnd/>
            <a:tailEnd/>
          </a:ln>
        </p:spPr>
        <p:txBody>
          <a:bodyPr wrap="none">
            <a:spAutoFit/>
          </a:bodyPr>
          <a:lstStyle/>
          <a:p>
            <a:r>
              <a:rPr lang="en-US" sz="2400" cap="all" dirty="0">
                <a:latin typeface="Times New Roman" pitchFamily="18" charset="0"/>
              </a:rPr>
              <a:t>The Central Dogma Of Molecular Biology</a:t>
            </a:r>
            <a:endParaRPr lang="el-GR" sz="2400" cap="all" dirty="0">
              <a:latin typeface="Times New Roman" pitchFamily="18" charset="0"/>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4" descr="599px-CDMB2"/>
          <p:cNvPicPr>
            <a:picLocks noChangeAspect="1" noChangeArrowheads="1"/>
          </p:cNvPicPr>
          <p:nvPr/>
        </p:nvPicPr>
        <p:blipFill>
          <a:blip r:embed="rId2" cstate="print"/>
          <a:srcRect/>
          <a:stretch>
            <a:fillRect/>
          </a:stretch>
        </p:blipFill>
        <p:spPr bwMode="auto">
          <a:xfrm>
            <a:off x="3780472" y="1143000"/>
            <a:ext cx="5134928" cy="5143500"/>
          </a:xfrm>
          <a:prstGeom prst="rect">
            <a:avLst/>
          </a:prstGeom>
          <a:noFill/>
          <a:ln w="9525">
            <a:noFill/>
            <a:miter lim="800000"/>
            <a:headEnd/>
            <a:tailEnd/>
          </a:ln>
        </p:spPr>
      </p:pic>
      <p:sp>
        <p:nvSpPr>
          <p:cNvPr id="4" name="Rectangle 3"/>
          <p:cNvSpPr/>
          <p:nvPr/>
        </p:nvSpPr>
        <p:spPr>
          <a:xfrm>
            <a:off x="304800" y="1371600"/>
            <a:ext cx="4114800" cy="2788456"/>
          </a:xfrm>
          <a:prstGeom prst="rect">
            <a:avLst/>
          </a:prstGeom>
        </p:spPr>
        <p:txBody>
          <a:bodyPr wrap="square">
            <a:spAutoFit/>
          </a:bodyPr>
          <a:lstStyle/>
          <a:p>
            <a:pPr>
              <a:lnSpc>
                <a:spcPct val="140000"/>
              </a:lnSpc>
              <a:buClr>
                <a:srgbClr val="0000FF"/>
              </a:buClr>
              <a:tabLst>
                <a:tab pos="228600" algn="l"/>
              </a:tabLst>
            </a:pPr>
            <a:r>
              <a:rPr lang="en-US" sz="1800" b="0" dirty="0" smtClean="0"/>
              <a:t>The</a:t>
            </a:r>
            <a:r>
              <a:rPr lang="en-US" sz="1800" dirty="0" smtClean="0"/>
              <a:t> DNA replicates </a:t>
            </a:r>
            <a:r>
              <a:rPr lang="en-US" sz="1800" b="0" dirty="0" smtClean="0"/>
              <a:t>and produces two daughter molecules identical to the original.</a:t>
            </a:r>
          </a:p>
          <a:p>
            <a:pPr>
              <a:lnSpc>
                <a:spcPct val="140000"/>
              </a:lnSpc>
              <a:buClr>
                <a:srgbClr val="0000FF"/>
              </a:buClr>
              <a:tabLst>
                <a:tab pos="228600" algn="l"/>
              </a:tabLst>
            </a:pPr>
            <a:r>
              <a:rPr lang="en-US" sz="1800" dirty="0" smtClean="0"/>
              <a:t>DNA is transcribed </a:t>
            </a:r>
            <a:r>
              <a:rPr lang="en-US" sz="1800" b="0" dirty="0" smtClean="0"/>
              <a:t>and produces RNA.</a:t>
            </a:r>
          </a:p>
          <a:p>
            <a:pPr>
              <a:lnSpc>
                <a:spcPct val="140000"/>
              </a:lnSpc>
              <a:buClr>
                <a:srgbClr val="0000FF"/>
              </a:buClr>
              <a:tabLst>
                <a:tab pos="228600" algn="l"/>
              </a:tabLst>
            </a:pPr>
            <a:r>
              <a:rPr lang="en-US" sz="1800" dirty="0" smtClean="0"/>
              <a:t>RNA is translated </a:t>
            </a:r>
            <a:r>
              <a:rPr lang="en-US" sz="1800" b="0" dirty="0" smtClean="0"/>
              <a:t>and produces proteins.</a:t>
            </a:r>
            <a:endParaRPr lang="en-US" sz="1800" b="0" dirty="0" smtClean="0">
              <a:latin typeface="+mn-lt"/>
              <a:ea typeface="Times New Roman" charset="0"/>
              <a:cs typeface="Times New Roman" charset="0"/>
            </a:endParaRPr>
          </a:p>
        </p:txBody>
      </p:sp>
      <p:sp>
        <p:nvSpPr>
          <p:cNvPr id="5" name="Rectangle 4"/>
          <p:cNvSpPr/>
          <p:nvPr/>
        </p:nvSpPr>
        <p:spPr>
          <a:xfrm>
            <a:off x="304800" y="4038600"/>
            <a:ext cx="3733800" cy="1799467"/>
          </a:xfrm>
          <a:prstGeom prst="rect">
            <a:avLst/>
          </a:prstGeom>
        </p:spPr>
        <p:txBody>
          <a:bodyPr wrap="square">
            <a:spAutoFit/>
          </a:bodyPr>
          <a:lstStyle/>
          <a:p>
            <a:pPr>
              <a:lnSpc>
                <a:spcPct val="140000"/>
              </a:lnSpc>
              <a:buClr>
                <a:srgbClr val="0000FF"/>
              </a:buClr>
              <a:tabLst>
                <a:tab pos="228600" algn="l"/>
              </a:tabLst>
            </a:pPr>
            <a:endParaRPr lang="en-GB" sz="1600" b="0" dirty="0" smtClean="0">
              <a:latin typeface="+mn-lt"/>
              <a:ea typeface="Times New Roman" charset="0"/>
              <a:cs typeface="Times New Roman" charset="0"/>
            </a:endParaRPr>
          </a:p>
          <a:p>
            <a:pPr>
              <a:lnSpc>
                <a:spcPct val="140000"/>
              </a:lnSpc>
              <a:buClr>
                <a:srgbClr val="0000FF"/>
              </a:buClr>
              <a:tabLst>
                <a:tab pos="228600" algn="l"/>
              </a:tabLst>
            </a:pPr>
            <a:r>
              <a:rPr lang="en-US" sz="1600" b="0" cap="all" dirty="0" smtClean="0"/>
              <a:t>exception</a:t>
            </a:r>
            <a:r>
              <a:rPr lang="en-US" sz="1600" b="0" dirty="0" smtClean="0"/>
              <a:t>: some viruses that have as genetic material RNA they make DNA from. This process is called reverse transcription.</a:t>
            </a:r>
            <a:endParaRPr lang="en-US" sz="1600" b="0" dirty="0">
              <a:latin typeface="+mn-lt"/>
              <a:ea typeface="Times New Roman" charset="0"/>
              <a:cs typeface="Times New Roman" charset="0"/>
            </a:endParaRPr>
          </a:p>
        </p:txBody>
      </p:sp>
      <p:sp>
        <p:nvSpPr>
          <p:cNvPr id="7" name="Text Box 5"/>
          <p:cNvSpPr txBox="1">
            <a:spLocks noChangeArrowheads="1"/>
          </p:cNvSpPr>
          <p:nvPr/>
        </p:nvSpPr>
        <p:spPr bwMode="auto">
          <a:xfrm>
            <a:off x="795640" y="452735"/>
            <a:ext cx="7814960" cy="461665"/>
          </a:xfrm>
          <a:prstGeom prst="rect">
            <a:avLst/>
          </a:prstGeom>
          <a:noFill/>
          <a:ln w="9525">
            <a:noFill/>
            <a:miter lim="800000"/>
            <a:headEnd/>
            <a:tailEnd/>
          </a:ln>
        </p:spPr>
        <p:txBody>
          <a:bodyPr wrap="none">
            <a:spAutoFit/>
          </a:bodyPr>
          <a:lstStyle/>
          <a:p>
            <a:r>
              <a:rPr lang="en-US" sz="2400" cap="all" dirty="0">
                <a:latin typeface="Times New Roman" pitchFamily="18" charset="0"/>
              </a:rPr>
              <a:t>The Central Dogma Of Molecular Biology</a:t>
            </a:r>
            <a:endParaRPr lang="el-GR" sz="2400" cap="all" dirty="0">
              <a:latin typeface="Times New Roman" pitchFamily="18" charset="0"/>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4" descr="410px-Cdmb"/>
          <p:cNvPicPr>
            <a:picLocks noChangeAspect="1" noChangeArrowheads="1"/>
          </p:cNvPicPr>
          <p:nvPr/>
        </p:nvPicPr>
        <p:blipFill>
          <a:blip r:embed="rId2" cstate="print"/>
          <a:srcRect/>
          <a:stretch>
            <a:fillRect/>
          </a:stretch>
        </p:blipFill>
        <p:spPr bwMode="auto">
          <a:xfrm>
            <a:off x="204594" y="957264"/>
            <a:ext cx="5967606" cy="4148136"/>
          </a:xfrm>
          <a:prstGeom prst="rect">
            <a:avLst/>
          </a:prstGeom>
          <a:noFill/>
          <a:ln w="9525">
            <a:noFill/>
            <a:miter lim="800000"/>
            <a:headEnd/>
            <a:tailEnd/>
          </a:ln>
        </p:spPr>
      </p:pic>
      <p:sp>
        <p:nvSpPr>
          <p:cNvPr id="3" name="Rectangle 3"/>
          <p:cNvSpPr txBox="1">
            <a:spLocks noChangeArrowheads="1"/>
          </p:cNvSpPr>
          <p:nvPr/>
        </p:nvSpPr>
        <p:spPr bwMode="auto">
          <a:xfrm>
            <a:off x="381000" y="5105400"/>
            <a:ext cx="8610600" cy="1600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a:p>
            <a:pPr marL="342900" lvl="0" indent="-342900">
              <a:spcBef>
                <a:spcPct val="20000"/>
              </a:spcBef>
              <a:buFont typeface="Arial"/>
              <a:buChar char="•"/>
              <a:defRPr/>
            </a:pPr>
            <a:r>
              <a:rPr lang="en-US" sz="1800" b="0" dirty="0" smtClean="0"/>
              <a:t>The process involves the portion of DNA that encodes a gene.</a:t>
            </a:r>
          </a:p>
          <a:p>
            <a:pPr marL="342900" lvl="0" indent="-342900">
              <a:spcBef>
                <a:spcPct val="20000"/>
              </a:spcBef>
              <a:buFont typeface="Arial"/>
              <a:buChar char="•"/>
              <a:defRPr/>
            </a:pPr>
            <a:r>
              <a:rPr lang="en-US" sz="1800" b="0" dirty="0" smtClean="0"/>
              <a:t>The term gene expression refers to the production of RNA from the gene.</a:t>
            </a:r>
            <a:endParaRPr kumimoji="0" lang="el-GR" sz="1800" b="0" i="0" u="none" strike="noStrike" kern="0" cap="none" spc="0" normalizeH="0" baseline="0" noProof="0" dirty="0">
              <a:ln>
                <a:noFill/>
              </a:ln>
              <a:solidFill>
                <a:schemeClr val="tx1"/>
              </a:solidFill>
              <a:effectLst/>
              <a:uLnTx/>
              <a:uFillTx/>
              <a:latin typeface="+mn-lt"/>
              <a:ea typeface="+mn-ea"/>
              <a:cs typeface="+mn-cs"/>
            </a:endParaRPr>
          </a:p>
        </p:txBody>
      </p:sp>
      <p:sp>
        <p:nvSpPr>
          <p:cNvPr id="4" name="Rectangle 3"/>
          <p:cNvSpPr/>
          <p:nvPr/>
        </p:nvSpPr>
        <p:spPr>
          <a:xfrm>
            <a:off x="6172200" y="1752600"/>
            <a:ext cx="3276600" cy="1643527"/>
          </a:xfrm>
          <a:prstGeom prst="rect">
            <a:avLst/>
          </a:prstGeom>
        </p:spPr>
        <p:txBody>
          <a:bodyPr wrap="square">
            <a:spAutoFit/>
          </a:bodyPr>
          <a:lstStyle/>
          <a:p>
            <a:pPr marL="342900" lvl="0" indent="-342900">
              <a:spcBef>
                <a:spcPct val="20000"/>
              </a:spcBef>
              <a:defRPr/>
            </a:pPr>
            <a:r>
              <a:rPr lang="en-US" sz="1800" b="0" kern="0" dirty="0" smtClean="0">
                <a:latin typeface="+mn-lt"/>
              </a:rPr>
              <a:t>DNA  (RNA-polymerase)</a:t>
            </a:r>
          </a:p>
          <a:p>
            <a:pPr marL="342900" lvl="0" indent="-342900">
              <a:spcBef>
                <a:spcPct val="20000"/>
              </a:spcBef>
              <a:defRPr/>
            </a:pPr>
            <a:r>
              <a:rPr lang="en-US" sz="1800" b="0" kern="0" dirty="0" smtClean="0">
                <a:latin typeface="+mn-lt"/>
              </a:rPr>
              <a:t>    pre-RNA </a:t>
            </a:r>
            <a:r>
              <a:rPr lang="el-GR" sz="1800" b="0" kern="0" dirty="0" smtClean="0">
                <a:latin typeface="+mn-lt"/>
              </a:rPr>
              <a:t> (Τ-&gt;</a:t>
            </a:r>
            <a:r>
              <a:rPr lang="en-US" sz="1800" b="0" kern="0" dirty="0" smtClean="0">
                <a:latin typeface="+mn-lt"/>
              </a:rPr>
              <a:t>U (</a:t>
            </a:r>
            <a:r>
              <a:rPr lang="en-US" sz="1800" b="0" kern="0" dirty="0" err="1" smtClean="0">
                <a:latin typeface="+mn-lt"/>
              </a:rPr>
              <a:t>uracil</a:t>
            </a:r>
            <a:r>
              <a:rPr lang="en-US" sz="1800" b="0" kern="0" dirty="0" smtClean="0">
                <a:latin typeface="+mn-lt"/>
              </a:rPr>
              <a:t>))</a:t>
            </a:r>
          </a:p>
          <a:p>
            <a:pPr marL="342900" lvl="0" indent="-342900">
              <a:spcBef>
                <a:spcPct val="20000"/>
              </a:spcBef>
              <a:defRPr/>
            </a:pPr>
            <a:r>
              <a:rPr lang="en-US" sz="1800" b="0" kern="0" dirty="0" smtClean="0">
                <a:latin typeface="+mn-lt"/>
              </a:rPr>
              <a:t>Pre-RNA (</a:t>
            </a:r>
            <a:r>
              <a:rPr lang="en-US" sz="1800" b="0" kern="0" dirty="0" err="1" smtClean="0">
                <a:latin typeface="+mn-lt"/>
              </a:rPr>
              <a:t>Spliceosome</a:t>
            </a:r>
            <a:r>
              <a:rPr lang="en-US" sz="1800" b="0" kern="0" dirty="0" smtClean="0">
                <a:latin typeface="+mn-lt"/>
              </a:rPr>
              <a:t>) mRNA</a:t>
            </a:r>
          </a:p>
          <a:p>
            <a:pPr marL="342900" lvl="0" indent="-342900">
              <a:spcBef>
                <a:spcPct val="20000"/>
              </a:spcBef>
              <a:defRPr/>
            </a:pPr>
            <a:r>
              <a:rPr lang="en-US" sz="1800" b="0" kern="0" dirty="0" smtClean="0">
                <a:latin typeface="+mn-lt"/>
              </a:rPr>
              <a:t>RNA (Ribosome) -&gt; Protein</a:t>
            </a:r>
          </a:p>
        </p:txBody>
      </p:sp>
      <p:sp>
        <p:nvSpPr>
          <p:cNvPr id="7" name="Text Box 5"/>
          <p:cNvSpPr txBox="1">
            <a:spLocks noChangeArrowheads="1"/>
          </p:cNvSpPr>
          <p:nvPr/>
        </p:nvSpPr>
        <p:spPr bwMode="auto">
          <a:xfrm>
            <a:off x="795640" y="228600"/>
            <a:ext cx="7814960" cy="461665"/>
          </a:xfrm>
          <a:prstGeom prst="rect">
            <a:avLst/>
          </a:prstGeom>
          <a:noFill/>
          <a:ln w="9525">
            <a:noFill/>
            <a:miter lim="800000"/>
            <a:headEnd/>
            <a:tailEnd/>
          </a:ln>
        </p:spPr>
        <p:txBody>
          <a:bodyPr wrap="none">
            <a:spAutoFit/>
          </a:bodyPr>
          <a:lstStyle/>
          <a:p>
            <a:r>
              <a:rPr lang="en-US" sz="2400" cap="all" dirty="0">
                <a:latin typeface="Times New Roman" pitchFamily="18" charset="0"/>
              </a:rPr>
              <a:t>The Central Dogma Of Molecular Biology</a:t>
            </a:r>
            <a:endParaRPr lang="el-GR" sz="2400" cap="all" dirty="0">
              <a:latin typeface="Times New Roman" pitchFamily="18" charset="0"/>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4" descr="57-DNA-RNA-Protein"/>
          <p:cNvPicPr>
            <a:picLocks noChangeAspect="1" noChangeArrowheads="1"/>
          </p:cNvPicPr>
          <p:nvPr/>
        </p:nvPicPr>
        <p:blipFill>
          <a:blip r:embed="rId2" cstate="print"/>
          <a:srcRect l="7133" t="17751" r="5823" b="13496"/>
          <a:stretch>
            <a:fillRect/>
          </a:stretch>
        </p:blipFill>
        <p:spPr bwMode="auto">
          <a:xfrm>
            <a:off x="4492625" y="908050"/>
            <a:ext cx="4651375" cy="5689600"/>
          </a:xfrm>
          <a:prstGeom prst="rect">
            <a:avLst/>
          </a:prstGeom>
          <a:noFill/>
          <a:ln w="9525">
            <a:noFill/>
            <a:miter lim="800000"/>
            <a:headEnd/>
            <a:tailEnd/>
          </a:ln>
        </p:spPr>
      </p:pic>
      <p:sp>
        <p:nvSpPr>
          <p:cNvPr id="41987" name="Text Box 5"/>
          <p:cNvSpPr txBox="1">
            <a:spLocks noChangeArrowheads="1"/>
          </p:cNvSpPr>
          <p:nvPr/>
        </p:nvSpPr>
        <p:spPr bwMode="auto">
          <a:xfrm>
            <a:off x="643240" y="228600"/>
            <a:ext cx="7814960" cy="461665"/>
          </a:xfrm>
          <a:prstGeom prst="rect">
            <a:avLst/>
          </a:prstGeom>
          <a:noFill/>
          <a:ln w="9525">
            <a:noFill/>
            <a:miter lim="800000"/>
            <a:headEnd/>
            <a:tailEnd/>
          </a:ln>
        </p:spPr>
        <p:txBody>
          <a:bodyPr wrap="none">
            <a:spAutoFit/>
          </a:bodyPr>
          <a:lstStyle/>
          <a:p>
            <a:r>
              <a:rPr lang="en-US" sz="2400" cap="all" dirty="0">
                <a:latin typeface="Times New Roman" pitchFamily="18" charset="0"/>
              </a:rPr>
              <a:t>The Central Dogma Of Molecular Biology</a:t>
            </a:r>
            <a:endParaRPr lang="el-GR" sz="2400" cap="all" dirty="0">
              <a:latin typeface="Times New Roman" pitchFamily="18" charset="0"/>
            </a:endParaRPr>
          </a:p>
        </p:txBody>
      </p:sp>
      <p:sp>
        <p:nvSpPr>
          <p:cNvPr id="20487" name="Text Box 7"/>
          <p:cNvSpPr txBox="1">
            <a:spLocks noChangeArrowheads="1"/>
          </p:cNvSpPr>
          <p:nvPr/>
        </p:nvSpPr>
        <p:spPr bwMode="auto">
          <a:xfrm>
            <a:off x="250825" y="1773238"/>
            <a:ext cx="1663700" cy="641350"/>
          </a:xfrm>
          <a:prstGeom prst="rect">
            <a:avLst/>
          </a:prstGeom>
          <a:noFill/>
          <a:ln w="9525">
            <a:noFill/>
            <a:miter lim="800000"/>
            <a:headEnd/>
            <a:tailEnd/>
          </a:ln>
        </p:spPr>
        <p:txBody>
          <a:bodyPr wrap="none">
            <a:spAutoFit/>
          </a:bodyPr>
          <a:lstStyle/>
          <a:p>
            <a:pPr algn="ctr"/>
            <a:r>
              <a:rPr lang="en-US" b="1">
                <a:latin typeface="Times New Roman" pitchFamily="18" charset="0"/>
              </a:rPr>
              <a:t>Replication</a:t>
            </a:r>
          </a:p>
          <a:p>
            <a:pPr algn="ctr"/>
            <a:r>
              <a:rPr lang="en-US">
                <a:latin typeface="Times New Roman" pitchFamily="18" charset="0"/>
              </a:rPr>
              <a:t>DNA duplicates</a:t>
            </a:r>
            <a:endParaRPr lang="el-GR">
              <a:latin typeface="Times New Roman" pitchFamily="18" charset="0"/>
            </a:endParaRPr>
          </a:p>
        </p:txBody>
      </p:sp>
      <p:sp>
        <p:nvSpPr>
          <p:cNvPr id="20488" name="Text Box 8"/>
          <p:cNvSpPr txBox="1">
            <a:spLocks noChangeArrowheads="1"/>
          </p:cNvSpPr>
          <p:nvPr/>
        </p:nvSpPr>
        <p:spPr bwMode="auto">
          <a:xfrm>
            <a:off x="301625" y="2852738"/>
            <a:ext cx="1562100" cy="641350"/>
          </a:xfrm>
          <a:prstGeom prst="rect">
            <a:avLst/>
          </a:prstGeom>
          <a:noFill/>
          <a:ln w="9525">
            <a:noFill/>
            <a:miter lim="800000"/>
            <a:headEnd/>
            <a:tailEnd/>
          </a:ln>
        </p:spPr>
        <p:txBody>
          <a:bodyPr wrap="none">
            <a:spAutoFit/>
          </a:bodyPr>
          <a:lstStyle/>
          <a:p>
            <a:pPr algn="ctr"/>
            <a:r>
              <a:rPr lang="en-US" b="1">
                <a:latin typeface="Times New Roman" pitchFamily="18" charset="0"/>
              </a:rPr>
              <a:t>Transcription</a:t>
            </a:r>
          </a:p>
          <a:p>
            <a:pPr algn="ctr"/>
            <a:r>
              <a:rPr lang="en-US">
                <a:latin typeface="Times New Roman" pitchFamily="18" charset="0"/>
              </a:rPr>
              <a:t>RNA synthesis</a:t>
            </a:r>
            <a:endParaRPr lang="el-GR">
              <a:latin typeface="Times New Roman" pitchFamily="18" charset="0"/>
            </a:endParaRPr>
          </a:p>
        </p:txBody>
      </p:sp>
      <p:sp>
        <p:nvSpPr>
          <p:cNvPr id="20489" name="Text Box 9"/>
          <p:cNvSpPr txBox="1">
            <a:spLocks noChangeArrowheads="1"/>
          </p:cNvSpPr>
          <p:nvPr/>
        </p:nvSpPr>
        <p:spPr bwMode="auto">
          <a:xfrm>
            <a:off x="234950" y="4508500"/>
            <a:ext cx="1739900" cy="641350"/>
          </a:xfrm>
          <a:prstGeom prst="rect">
            <a:avLst/>
          </a:prstGeom>
          <a:noFill/>
          <a:ln w="9525">
            <a:noFill/>
            <a:miter lim="800000"/>
            <a:headEnd/>
            <a:tailEnd/>
          </a:ln>
        </p:spPr>
        <p:txBody>
          <a:bodyPr wrap="none">
            <a:spAutoFit/>
          </a:bodyPr>
          <a:lstStyle/>
          <a:p>
            <a:pPr algn="ctr"/>
            <a:r>
              <a:rPr lang="en-US" b="1">
                <a:latin typeface="Times New Roman" pitchFamily="18" charset="0"/>
              </a:rPr>
              <a:t>Translation</a:t>
            </a:r>
          </a:p>
          <a:p>
            <a:pPr algn="ctr"/>
            <a:r>
              <a:rPr lang="en-US">
                <a:latin typeface="Times New Roman" pitchFamily="18" charset="0"/>
              </a:rPr>
              <a:t>Protein synthesis</a:t>
            </a:r>
            <a:endParaRPr lang="el-GR">
              <a:latin typeface="Times New Roman" pitchFamily="18" charset="0"/>
            </a:endParaRPr>
          </a:p>
        </p:txBody>
      </p:sp>
      <p:sp>
        <p:nvSpPr>
          <p:cNvPr id="20490" name="Oval 10"/>
          <p:cNvSpPr>
            <a:spLocks noChangeArrowheads="1"/>
          </p:cNvSpPr>
          <p:nvPr/>
        </p:nvSpPr>
        <p:spPr bwMode="auto">
          <a:xfrm>
            <a:off x="179388" y="1557338"/>
            <a:ext cx="1800225" cy="1079500"/>
          </a:xfrm>
          <a:prstGeom prst="ellipse">
            <a:avLst/>
          </a:prstGeom>
          <a:noFill/>
          <a:ln w="19050">
            <a:solidFill>
              <a:srgbClr val="FFFF66"/>
            </a:solidFill>
            <a:round/>
            <a:headEnd/>
            <a:tailEnd/>
          </a:ln>
        </p:spPr>
        <p:txBody>
          <a:bodyPr wrap="none" anchor="ctr"/>
          <a:lstStyle/>
          <a:p>
            <a:endParaRPr lang="en-US"/>
          </a:p>
        </p:txBody>
      </p:sp>
      <p:sp>
        <p:nvSpPr>
          <p:cNvPr id="20491" name="Oval 11"/>
          <p:cNvSpPr>
            <a:spLocks noChangeArrowheads="1"/>
          </p:cNvSpPr>
          <p:nvPr/>
        </p:nvSpPr>
        <p:spPr bwMode="auto">
          <a:xfrm>
            <a:off x="179388" y="2565400"/>
            <a:ext cx="1800225" cy="1079500"/>
          </a:xfrm>
          <a:prstGeom prst="ellipse">
            <a:avLst/>
          </a:prstGeom>
          <a:noFill/>
          <a:ln w="19050">
            <a:solidFill>
              <a:srgbClr val="FFFF66"/>
            </a:solidFill>
            <a:round/>
            <a:headEnd/>
            <a:tailEnd/>
          </a:ln>
        </p:spPr>
        <p:txBody>
          <a:bodyPr wrap="none" anchor="ctr"/>
          <a:lstStyle/>
          <a:p>
            <a:endParaRPr lang="en-US"/>
          </a:p>
        </p:txBody>
      </p:sp>
      <p:sp>
        <p:nvSpPr>
          <p:cNvPr id="41993" name="Text Box 12"/>
          <p:cNvSpPr txBox="1">
            <a:spLocks noChangeArrowheads="1"/>
          </p:cNvSpPr>
          <p:nvPr/>
        </p:nvSpPr>
        <p:spPr bwMode="auto">
          <a:xfrm>
            <a:off x="3132138" y="1773238"/>
            <a:ext cx="1176337" cy="517525"/>
          </a:xfrm>
          <a:prstGeom prst="rect">
            <a:avLst/>
          </a:prstGeom>
          <a:noFill/>
          <a:ln w="9525">
            <a:noFill/>
            <a:miter lim="800000"/>
            <a:headEnd/>
            <a:tailEnd/>
          </a:ln>
        </p:spPr>
        <p:txBody>
          <a:bodyPr wrap="none">
            <a:spAutoFit/>
          </a:bodyPr>
          <a:lstStyle/>
          <a:p>
            <a:pPr algn="ctr"/>
            <a:r>
              <a:rPr lang="en-US" sz="1400">
                <a:latin typeface="Times New Roman" pitchFamily="18" charset="0"/>
              </a:rPr>
              <a:t>4-Letter Code</a:t>
            </a:r>
          </a:p>
          <a:p>
            <a:pPr algn="ctr"/>
            <a:r>
              <a:rPr lang="en-US" sz="1400">
                <a:latin typeface="Times New Roman" pitchFamily="18" charset="0"/>
              </a:rPr>
              <a:t>A,T.G,C</a:t>
            </a:r>
            <a:endParaRPr lang="el-GR" sz="1400">
              <a:latin typeface="Times New Roman" pitchFamily="18" charset="0"/>
            </a:endParaRPr>
          </a:p>
        </p:txBody>
      </p:sp>
      <p:sp>
        <p:nvSpPr>
          <p:cNvPr id="41994" name="Text Box 13"/>
          <p:cNvSpPr txBox="1">
            <a:spLocks noChangeArrowheads="1"/>
          </p:cNvSpPr>
          <p:nvPr/>
        </p:nvSpPr>
        <p:spPr bwMode="auto">
          <a:xfrm>
            <a:off x="3132138" y="3068638"/>
            <a:ext cx="1176337" cy="517525"/>
          </a:xfrm>
          <a:prstGeom prst="rect">
            <a:avLst/>
          </a:prstGeom>
          <a:noFill/>
          <a:ln w="9525">
            <a:noFill/>
            <a:miter lim="800000"/>
            <a:headEnd/>
            <a:tailEnd/>
          </a:ln>
        </p:spPr>
        <p:txBody>
          <a:bodyPr wrap="none">
            <a:spAutoFit/>
          </a:bodyPr>
          <a:lstStyle/>
          <a:p>
            <a:pPr algn="ctr"/>
            <a:r>
              <a:rPr lang="en-US" sz="1400">
                <a:latin typeface="Times New Roman" pitchFamily="18" charset="0"/>
              </a:rPr>
              <a:t>4-Letter Code</a:t>
            </a:r>
          </a:p>
          <a:p>
            <a:pPr algn="ctr"/>
            <a:r>
              <a:rPr lang="en-US" sz="1400">
                <a:latin typeface="Times New Roman" pitchFamily="18" charset="0"/>
              </a:rPr>
              <a:t>A,U.G,C</a:t>
            </a:r>
            <a:endParaRPr lang="el-GR" sz="1400">
              <a:latin typeface="Times New Roman" pitchFamily="18" charset="0"/>
            </a:endParaRPr>
          </a:p>
        </p:txBody>
      </p:sp>
      <p:sp>
        <p:nvSpPr>
          <p:cNvPr id="41995" name="Text Box 14"/>
          <p:cNvSpPr txBox="1">
            <a:spLocks noChangeArrowheads="1"/>
          </p:cNvSpPr>
          <p:nvPr/>
        </p:nvSpPr>
        <p:spPr bwMode="auto">
          <a:xfrm>
            <a:off x="3087688" y="4868863"/>
            <a:ext cx="1265237" cy="517525"/>
          </a:xfrm>
          <a:prstGeom prst="rect">
            <a:avLst/>
          </a:prstGeom>
          <a:noFill/>
          <a:ln w="9525">
            <a:noFill/>
            <a:miter lim="800000"/>
            <a:headEnd/>
            <a:tailEnd/>
          </a:ln>
        </p:spPr>
        <p:txBody>
          <a:bodyPr wrap="none">
            <a:spAutoFit/>
          </a:bodyPr>
          <a:lstStyle/>
          <a:p>
            <a:pPr algn="ctr"/>
            <a:r>
              <a:rPr lang="en-US" sz="1400">
                <a:latin typeface="Times New Roman" pitchFamily="18" charset="0"/>
              </a:rPr>
              <a:t>20-Letter Code</a:t>
            </a:r>
          </a:p>
          <a:p>
            <a:pPr algn="ctr"/>
            <a:r>
              <a:rPr lang="en-US" sz="1400">
                <a:latin typeface="Times New Roman" pitchFamily="18" charset="0"/>
              </a:rPr>
              <a:t>Amino Acids</a:t>
            </a:r>
            <a:endParaRPr lang="el-GR" sz="1400">
              <a:latin typeface="Times New Roman" pitchFamily="18" charset="0"/>
            </a:endParaRPr>
          </a:p>
        </p:txBody>
      </p:sp>
      <p:pic>
        <p:nvPicPr>
          <p:cNvPr id="41996" name="Picture 15"/>
          <p:cNvPicPr>
            <a:picLocks noChangeAspect="1" noChangeArrowheads="1"/>
          </p:cNvPicPr>
          <p:nvPr/>
        </p:nvPicPr>
        <p:blipFill>
          <a:blip r:embed="rId3" cstate="print"/>
          <a:srcRect/>
          <a:stretch>
            <a:fillRect/>
          </a:stretch>
        </p:blipFill>
        <p:spPr bwMode="auto">
          <a:xfrm>
            <a:off x="2047875" y="1600200"/>
            <a:ext cx="857250" cy="4525963"/>
          </a:xfrm>
          <a:prstGeom prst="rect">
            <a:avLst/>
          </a:prstGeom>
          <a:noFill/>
          <a:ln w="9525">
            <a:noFill/>
            <a:miter lim="800000"/>
            <a:headEnd/>
            <a:tailEnd/>
          </a:ln>
        </p:spPr>
      </p:pic>
      <p:sp>
        <p:nvSpPr>
          <p:cNvPr id="13" name="TextBox 1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4" name="Straight Connector 1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8" presetClass="entr" presetSubtype="16" fill="hold" grpId="0" nodeType="clickEffect">
                                  <p:stCondLst>
                                    <p:cond delay="0"/>
                                  </p:stCondLst>
                                  <p:childTnLst>
                                    <p:set>
                                      <p:cBhvr>
                                        <p:cTn id="18" dur="1" fill="hold">
                                          <p:stCondLst>
                                            <p:cond delay="0"/>
                                          </p:stCondLst>
                                        </p:cTn>
                                        <p:tgtEl>
                                          <p:spTgt spid="20490"/>
                                        </p:tgtEl>
                                        <p:attrNameLst>
                                          <p:attrName>style.visibility</p:attrName>
                                        </p:attrNameLst>
                                      </p:cBhvr>
                                      <p:to>
                                        <p:strVal val="visible"/>
                                      </p:to>
                                    </p:set>
                                    <p:animEffect transition="in" filter="diamond(in)">
                                      <p:cBhvr>
                                        <p:cTn id="19" dur="2000"/>
                                        <p:tgtEl>
                                          <p:spTgt spid="20490"/>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0491"/>
                                        </p:tgtEl>
                                        <p:attrNameLst>
                                          <p:attrName>style.visibility</p:attrName>
                                        </p:attrNameLst>
                                      </p:cBhvr>
                                      <p:to>
                                        <p:strVal val="visible"/>
                                      </p:to>
                                    </p:set>
                                    <p:animEffect transition="in" filter="diamond(in)">
                                      <p:cBhvr>
                                        <p:cTn id="24" dur="2000"/>
                                        <p:tgtEl>
                                          <p:spTgt spid="20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P spid="20488" grpId="0"/>
      <p:bldP spid="20489" grpId="0"/>
      <p:bldP spid="20490" grpId="0" animBg="1"/>
      <p:bldP spid="20491" grpId="0" animBg="1"/>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t="21005"/>
          <a:stretch>
            <a:fillRect/>
          </a:stretch>
        </p:blipFill>
        <p:spPr bwMode="auto">
          <a:xfrm>
            <a:off x="107950" y="1052513"/>
            <a:ext cx="8964613" cy="5289550"/>
          </a:xfrm>
          <a:prstGeom prst="rect">
            <a:avLst/>
          </a:prstGeom>
          <a:noFill/>
          <a:ln w="9525">
            <a:noFill/>
            <a:miter lim="800000"/>
            <a:headEnd/>
            <a:tailEnd/>
          </a:ln>
        </p:spPr>
      </p:pic>
      <p:sp>
        <p:nvSpPr>
          <p:cNvPr id="5" name="Text Box 5"/>
          <p:cNvSpPr txBox="1">
            <a:spLocks noChangeArrowheads="1"/>
          </p:cNvSpPr>
          <p:nvPr/>
        </p:nvSpPr>
        <p:spPr bwMode="auto">
          <a:xfrm>
            <a:off x="719440" y="605135"/>
            <a:ext cx="7814960" cy="461665"/>
          </a:xfrm>
          <a:prstGeom prst="rect">
            <a:avLst/>
          </a:prstGeom>
          <a:noFill/>
          <a:ln w="9525">
            <a:noFill/>
            <a:miter lim="800000"/>
            <a:headEnd/>
            <a:tailEnd/>
          </a:ln>
        </p:spPr>
        <p:txBody>
          <a:bodyPr wrap="none">
            <a:spAutoFit/>
          </a:bodyPr>
          <a:lstStyle/>
          <a:p>
            <a:r>
              <a:rPr lang="en-US" sz="2400" cap="all" dirty="0">
                <a:latin typeface="Times New Roman" pitchFamily="18" charset="0"/>
              </a:rPr>
              <a:t>The Central Dogma Of Molecular Biology</a:t>
            </a:r>
            <a:endParaRPr lang="el-GR" sz="2400" cap="all" dirty="0">
              <a:latin typeface="Times New Roman" pitchFamily="18" charset="0"/>
            </a:endParaRP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286000" y="3075057"/>
            <a:ext cx="6400800" cy="400110"/>
          </a:xfrm>
          <a:prstGeom prst="rect">
            <a:avLst/>
          </a:prstGeom>
        </p:spPr>
        <p:txBody>
          <a:bodyPr wrap="square">
            <a:spAutoFit/>
          </a:bodyPr>
          <a:lstStyle/>
          <a:p>
            <a:r>
              <a:rPr lang="en-US" dirty="0" smtClean="0"/>
              <a:t>https://</a:t>
            </a:r>
            <a:r>
              <a:rPr lang="en-US" dirty="0" err="1" smtClean="0"/>
              <a:t>www.youtube.com/watch?v</a:t>
            </a:r>
            <a:r>
              <a:rPr lang="en-US" dirty="0" smtClean="0"/>
              <a:t>=gG7uCskUOrA</a:t>
            </a: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2281238"/>
            <a:ext cx="8229600" cy="1143000"/>
          </a:xfrm>
        </p:spPr>
        <p:txBody>
          <a:bodyPr/>
          <a:lstStyle/>
          <a:p>
            <a:pPr eaLnBrk="1" hangingPunct="1"/>
            <a:r>
              <a:rPr lang="en-GB" dirty="0" smtClean="0"/>
              <a:t>TRANSCRIPTION</a:t>
            </a:r>
            <a:endParaRPr lang="el-GR"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6" name="Picture 4" descr="C:\Users\panagiota\Desktop\phosphodiester.jpg"/>
          <p:cNvPicPr>
            <a:picLocks noChangeAspect="1" noChangeArrowheads="1"/>
          </p:cNvPicPr>
          <p:nvPr/>
        </p:nvPicPr>
        <p:blipFill>
          <a:blip r:embed="rId2"/>
          <a:srcRect/>
          <a:stretch>
            <a:fillRect/>
          </a:stretch>
        </p:blipFill>
        <p:spPr bwMode="auto">
          <a:xfrm>
            <a:off x="3776663" y="1676400"/>
            <a:ext cx="5187950" cy="3887788"/>
          </a:xfrm>
          <a:prstGeom prst="rect">
            <a:avLst/>
          </a:prstGeom>
          <a:noFill/>
          <a:ln w="9525">
            <a:noFill/>
            <a:miter lim="800000"/>
            <a:headEnd/>
            <a:tailEnd/>
          </a:ln>
        </p:spPr>
      </p:pic>
      <p:sp>
        <p:nvSpPr>
          <p:cNvPr id="17411" name="Τίτλος 1"/>
          <p:cNvSpPr>
            <a:spLocks noGrp="1"/>
          </p:cNvSpPr>
          <p:nvPr>
            <p:ph type="title"/>
          </p:nvPr>
        </p:nvSpPr>
        <p:spPr>
          <a:xfrm>
            <a:off x="1371600" y="76200"/>
            <a:ext cx="6553200" cy="792162"/>
          </a:xfrm>
        </p:spPr>
        <p:txBody>
          <a:bodyPr/>
          <a:lstStyle/>
          <a:p>
            <a:r>
              <a:rPr lang="en-US" sz="2400" b="1" dirty="0" smtClean="0"/>
              <a:t>3’-5’ </a:t>
            </a:r>
            <a:r>
              <a:rPr lang="en-US" sz="2400" b="1" cap="all" dirty="0" smtClean="0"/>
              <a:t>sugar-phosphate bond</a:t>
            </a:r>
            <a:endParaRPr lang="el-GR" sz="2400" b="1" cap="all" dirty="0">
              <a:latin typeface="+mn-lt"/>
            </a:endParaRPr>
          </a:p>
        </p:txBody>
      </p:sp>
      <p:sp>
        <p:nvSpPr>
          <p:cNvPr id="3" name="Θέση περιεχομένου 2"/>
          <p:cNvSpPr>
            <a:spLocks noGrp="1"/>
          </p:cNvSpPr>
          <p:nvPr>
            <p:ph idx="1"/>
          </p:nvPr>
        </p:nvSpPr>
        <p:spPr>
          <a:xfrm>
            <a:off x="457200" y="990600"/>
            <a:ext cx="8153400" cy="5157787"/>
          </a:xfrm>
        </p:spPr>
        <p:txBody>
          <a:bodyPr/>
          <a:lstStyle/>
          <a:p>
            <a:pPr marL="0" indent="0" algn="just">
              <a:buFont typeface="Wingdings" charset="2"/>
              <a:buNone/>
            </a:pPr>
            <a:r>
              <a:rPr lang="en-US" sz="1800" dirty="0" smtClean="0"/>
              <a:t>3’-5’ </a:t>
            </a:r>
            <a:r>
              <a:rPr lang="en-US" sz="1800" b="1" dirty="0" smtClean="0"/>
              <a:t>sugar-phosphate </a:t>
            </a:r>
            <a:r>
              <a:rPr lang="en-US" sz="1800" dirty="0" smtClean="0"/>
              <a:t>(</a:t>
            </a:r>
            <a:r>
              <a:rPr lang="en-US" sz="1800" dirty="0" err="1" smtClean="0"/>
              <a:t>phosphodiester</a:t>
            </a:r>
            <a:r>
              <a:rPr lang="en-US" sz="1800" dirty="0" smtClean="0"/>
              <a:t>) bond is a </a:t>
            </a:r>
            <a:r>
              <a:rPr lang="en-US" sz="1800" b="1" dirty="0" smtClean="0"/>
              <a:t>covalent bond </a:t>
            </a:r>
            <a:r>
              <a:rPr lang="en-US" sz="1800" dirty="0" smtClean="0"/>
              <a:t>between the 3’ carbon atom of the pentose of the first nucleotide and the phosphate group attached to the 5’ carbon atom of the pentose of the next nucleotide. </a:t>
            </a:r>
          </a:p>
          <a:p>
            <a:pPr marL="0" indent="0" algn="just">
              <a:buFont typeface="Wingdings" charset="2"/>
              <a:buNone/>
            </a:pPr>
            <a:r>
              <a:rPr lang="en-US" sz="1800" dirty="0" smtClean="0"/>
              <a:t>Multiple nucleotide association with</a:t>
            </a:r>
          </a:p>
          <a:p>
            <a:pPr marL="0" indent="0" algn="just">
              <a:buFont typeface="Wingdings" charset="2"/>
              <a:buNone/>
            </a:pPr>
            <a:r>
              <a:rPr lang="en-US" sz="1800" dirty="0" smtClean="0"/>
              <a:t>covalent bonds forms </a:t>
            </a:r>
          </a:p>
          <a:p>
            <a:pPr marL="0" indent="0" algn="just">
              <a:buFont typeface="Wingdings" charset="2"/>
              <a:buNone/>
            </a:pPr>
            <a:r>
              <a:rPr lang="en-US" sz="1800" b="1" dirty="0" smtClean="0"/>
              <a:t>the polynucleotide chain</a:t>
            </a:r>
            <a:r>
              <a:rPr lang="en-US" sz="1800" dirty="0" smtClean="0"/>
              <a:t>.</a:t>
            </a:r>
          </a:p>
          <a:p>
            <a:pPr marL="0" indent="0" algn="just">
              <a:buFont typeface="Wingdings" charset="2"/>
              <a:buNone/>
            </a:pPr>
            <a:endParaRPr lang="en-US" sz="1800" b="1" dirty="0" smtClean="0"/>
          </a:p>
          <a:p>
            <a:pPr marL="0" indent="0" algn="just">
              <a:buFont typeface="Wingdings" charset="2"/>
              <a:buNone/>
            </a:pPr>
            <a:r>
              <a:rPr lang="en-US" sz="1800" dirty="0" smtClean="0"/>
              <a:t>The </a:t>
            </a:r>
            <a:r>
              <a:rPr lang="en-US" sz="1800" dirty="0" err="1" smtClean="0"/>
              <a:t>phospho</a:t>
            </a:r>
            <a:r>
              <a:rPr lang="en-US" sz="1800" dirty="0" smtClean="0"/>
              <a:t>-groups and the sugars</a:t>
            </a:r>
          </a:p>
          <a:p>
            <a:pPr marL="0" indent="0" algn="just">
              <a:buFont typeface="Wingdings" charset="2"/>
              <a:buNone/>
            </a:pPr>
            <a:r>
              <a:rPr lang="en-US" sz="1800" dirty="0" smtClean="0"/>
              <a:t>are located in the outer side of the </a:t>
            </a:r>
          </a:p>
          <a:p>
            <a:pPr marL="0" indent="0" algn="just">
              <a:buFont typeface="Wingdings" charset="2"/>
              <a:buNone/>
            </a:pPr>
            <a:r>
              <a:rPr lang="en-US" sz="1800" dirty="0" smtClean="0"/>
              <a:t>molecule </a:t>
            </a:r>
            <a:r>
              <a:rPr lang="el-GR" sz="1800" dirty="0" smtClean="0"/>
              <a:t>(</a:t>
            </a:r>
            <a:r>
              <a:rPr lang="en-US" sz="1800" dirty="0"/>
              <a:t>DNA</a:t>
            </a:r>
            <a:r>
              <a:rPr lang="el-GR" sz="1800" dirty="0"/>
              <a:t>) και</a:t>
            </a:r>
            <a:r>
              <a:rPr lang="el-GR" sz="1800" dirty="0" smtClean="0"/>
              <a:t> </a:t>
            </a:r>
            <a:r>
              <a:rPr lang="en-GB" sz="1800" dirty="0" smtClean="0"/>
              <a:t>compose </a:t>
            </a:r>
          </a:p>
          <a:p>
            <a:pPr marL="0" indent="0" algn="just">
              <a:buFont typeface="Wingdings" charset="2"/>
              <a:buNone/>
            </a:pPr>
            <a:r>
              <a:rPr lang="en-GB" sz="1800" dirty="0" smtClean="0"/>
              <a:t>the </a:t>
            </a:r>
            <a:r>
              <a:rPr lang="en-US" sz="1800" b="1" dirty="0" smtClean="0"/>
              <a:t>skeleton</a:t>
            </a:r>
            <a:r>
              <a:rPr lang="en-US" sz="1800" dirty="0" smtClean="0"/>
              <a:t>.</a:t>
            </a:r>
            <a:r>
              <a:rPr lang="el-GR" sz="1800" dirty="0" smtClean="0"/>
              <a:t>  </a:t>
            </a:r>
            <a:endParaRPr lang="en-GB" sz="1800" dirty="0" smtClean="0"/>
          </a:p>
          <a:p>
            <a:pPr marL="0" indent="0" algn="just">
              <a:buFont typeface="Wingdings" charset="2"/>
              <a:buNone/>
            </a:pPr>
            <a:endParaRPr lang="el-GR" sz="1800" dirty="0" smtClean="0"/>
          </a:p>
          <a:p>
            <a:pPr marL="0" indent="0" algn="just">
              <a:buFont typeface="Wingdings" charset="2"/>
              <a:buNone/>
            </a:pPr>
            <a:r>
              <a:rPr lang="en-US" sz="1800" dirty="0" smtClean="0"/>
              <a:t>It is </a:t>
            </a:r>
            <a:r>
              <a:rPr lang="en-US" sz="1800" b="1" dirty="0" smtClean="0"/>
              <a:t>hydrophilic</a:t>
            </a:r>
            <a:r>
              <a:rPr lang="en-US" sz="1800" dirty="0" smtClean="0"/>
              <a:t> due to the negative </a:t>
            </a:r>
          </a:p>
          <a:p>
            <a:pPr marL="0" indent="0" algn="just">
              <a:buFont typeface="Wingdings" charset="2"/>
              <a:buNone/>
            </a:pPr>
            <a:r>
              <a:rPr lang="en-US" sz="1800" dirty="0" smtClean="0"/>
              <a:t>load of the phosphate groups. </a:t>
            </a:r>
          </a:p>
          <a:p>
            <a:pPr marL="0" indent="0" algn="just">
              <a:buFont typeface="Wingdings" charset="2"/>
              <a:buNone/>
            </a:pPr>
            <a:r>
              <a:rPr lang="en-US" sz="1800" dirty="0" smtClean="0"/>
              <a:t>Inside: bases (hydrophobic)</a:t>
            </a:r>
          </a:p>
          <a:p>
            <a:pPr marL="0" indent="0" algn="just">
              <a:buFont typeface="Wingdings" charset="2"/>
              <a:buNone/>
            </a:pPr>
            <a:r>
              <a:rPr lang="en-US" sz="1800" dirty="0" smtClean="0"/>
              <a:t>Hence the DNA is a polar molecule (hydrophilic skeleton &amp; hydrophobic interior).</a:t>
            </a:r>
          </a:p>
          <a:p>
            <a:pPr marL="0" indent="0" algn="just">
              <a:buFont typeface="Wingdings" charset="2"/>
              <a:buNone/>
            </a:pPr>
            <a:endParaRPr lang="el-GR" sz="1800" dirty="0"/>
          </a:p>
          <a:p>
            <a:pPr marL="0" indent="0"/>
            <a:endParaRPr lang="el-GR" sz="180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2" end="12"/>
                                            </p:txEl>
                                          </p:spTgt>
                                        </p:tgtEl>
                                        <p:attrNameLst>
                                          <p:attrName>style.visibility</p:attrName>
                                        </p:attrNameLst>
                                      </p:cBhvr>
                                      <p:to>
                                        <p:strVal val="visible"/>
                                      </p:to>
                                    </p:set>
                                    <p:animEffect transition="in" filter="fade">
                                      <p:cBhvr>
                                        <p:cTn id="40" dur="500"/>
                                        <p:tgtEl>
                                          <p:spTgt spid="3">
                                            <p:txEl>
                                              <p:pRg st="12" end="12"/>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fade">
                                      <p:cBhvr>
                                        <p:cTn id="43"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3"/>
          <p:cNvPicPr>
            <a:picLocks noGrp="1" noChangeAspect="1"/>
          </p:cNvPicPr>
          <p:nvPr>
            <p:ph idx="1"/>
          </p:nvPr>
        </p:nvPicPr>
        <p:blipFill>
          <a:blip r:embed="rId2"/>
          <a:srcRect t="-72749" b="-72749"/>
          <a:stretch>
            <a:fillRect/>
          </a:stretch>
        </p:blipFill>
        <p:spPr>
          <a:xfrm>
            <a:off x="609600" y="1524000"/>
            <a:ext cx="8229600" cy="4525963"/>
          </a:xfrm>
        </p:spPr>
      </p:pic>
      <p:sp>
        <p:nvSpPr>
          <p:cNvPr id="4" name="Rectangle 3"/>
          <p:cNvSpPr/>
          <p:nvPr/>
        </p:nvSpPr>
        <p:spPr>
          <a:xfrm>
            <a:off x="914400" y="1295400"/>
            <a:ext cx="7696200" cy="4339651"/>
          </a:xfrm>
          <a:prstGeom prst="rect">
            <a:avLst/>
          </a:prstGeom>
        </p:spPr>
        <p:txBody>
          <a:bodyPr wrap="square">
            <a:spAutoFit/>
          </a:bodyPr>
          <a:lstStyle/>
          <a:p>
            <a:pPr algn="just">
              <a:lnSpc>
                <a:spcPct val="140000"/>
              </a:lnSpc>
            </a:pPr>
            <a:r>
              <a:rPr lang="en-US" sz="1800" dirty="0" smtClean="0"/>
              <a:t>Transcription </a:t>
            </a:r>
            <a:r>
              <a:rPr lang="en-US" sz="1800" b="0" dirty="0" smtClean="0"/>
              <a:t>is the process during which the genetic information stored and written in the language of the </a:t>
            </a:r>
            <a:r>
              <a:rPr lang="en-US" sz="1800" dirty="0" smtClean="0"/>
              <a:t>DNA</a:t>
            </a:r>
            <a:r>
              <a:rPr lang="en-US" sz="1800" b="0" dirty="0" smtClean="0"/>
              <a:t> is transcribed in the language of the </a:t>
            </a:r>
            <a:r>
              <a:rPr lang="en-US" sz="1800" dirty="0" smtClean="0"/>
              <a:t>RNA.</a:t>
            </a:r>
            <a:endParaRPr lang="en-GB" sz="1800" b="0" dirty="0" smtClean="0">
              <a:latin typeface="+mn-lt"/>
              <a:ea typeface="Times New Roman" charset="0"/>
              <a:cs typeface="Times New Roman" charset="0"/>
            </a:endParaRPr>
          </a:p>
          <a:p>
            <a:pPr algn="just">
              <a:lnSpc>
                <a:spcPct val="140000"/>
              </a:lnSpc>
            </a:pPr>
            <a:endParaRPr lang="en-GB" sz="1800" b="0" dirty="0" smtClean="0">
              <a:latin typeface="+mn-lt"/>
              <a:ea typeface="Times New Roman" charset="0"/>
              <a:cs typeface="Times New Roman" charset="0"/>
            </a:endParaRPr>
          </a:p>
          <a:p>
            <a:pPr algn="just">
              <a:lnSpc>
                <a:spcPct val="140000"/>
              </a:lnSpc>
            </a:pPr>
            <a:endParaRPr lang="en-GB" sz="1800" b="0" dirty="0" smtClean="0">
              <a:latin typeface="+mn-lt"/>
              <a:ea typeface="Times New Roman" charset="0"/>
              <a:cs typeface="Times New Roman" charset="0"/>
            </a:endParaRPr>
          </a:p>
          <a:p>
            <a:pPr algn="just">
              <a:lnSpc>
                <a:spcPct val="140000"/>
              </a:lnSpc>
            </a:pPr>
            <a:endParaRPr lang="en-GB" sz="1800" b="0" dirty="0" smtClean="0">
              <a:latin typeface="+mn-lt"/>
              <a:ea typeface="Times New Roman" charset="0"/>
              <a:cs typeface="Times New Roman" charset="0"/>
            </a:endParaRPr>
          </a:p>
          <a:p>
            <a:pPr algn="just">
              <a:lnSpc>
                <a:spcPct val="140000"/>
              </a:lnSpc>
            </a:pPr>
            <a:endParaRPr lang="en-GB" sz="1800" b="0" dirty="0" smtClean="0">
              <a:latin typeface="+mn-lt"/>
              <a:ea typeface="Times New Roman" charset="0"/>
              <a:cs typeface="Times New Roman" charset="0"/>
            </a:endParaRPr>
          </a:p>
          <a:p>
            <a:pPr algn="just">
              <a:lnSpc>
                <a:spcPct val="140000"/>
              </a:lnSpc>
            </a:pPr>
            <a:endParaRPr lang="en-GB" sz="1800" b="0" dirty="0" smtClean="0">
              <a:latin typeface="+mn-lt"/>
              <a:ea typeface="Times New Roman" charset="0"/>
              <a:cs typeface="Times New Roman" charset="0"/>
            </a:endParaRPr>
          </a:p>
          <a:p>
            <a:pPr algn="just">
              <a:lnSpc>
                <a:spcPct val="140000"/>
              </a:lnSpc>
            </a:pPr>
            <a:endParaRPr lang="el-GR" sz="1800" b="0" dirty="0" smtClean="0">
              <a:latin typeface="+mn-lt"/>
              <a:ea typeface="Times New Roman" charset="0"/>
              <a:cs typeface="Times New Roman" charset="0"/>
            </a:endParaRPr>
          </a:p>
          <a:p>
            <a:pPr algn="just">
              <a:lnSpc>
                <a:spcPct val="140000"/>
              </a:lnSpc>
            </a:pPr>
            <a:r>
              <a:rPr lang="en-US" sz="1800" b="0" dirty="0" smtClean="0"/>
              <a:t>It is based on the principle of </a:t>
            </a:r>
            <a:r>
              <a:rPr lang="en-US" sz="1800" b="0" dirty="0" err="1" smtClean="0"/>
              <a:t>complementarity</a:t>
            </a:r>
            <a:r>
              <a:rPr lang="en-US" sz="1800" b="0" dirty="0" smtClean="0"/>
              <a:t> of the bases, but instead of thymine, the </a:t>
            </a:r>
            <a:r>
              <a:rPr lang="en-US" sz="1800" b="0" dirty="0" err="1" smtClean="0"/>
              <a:t>uracil</a:t>
            </a:r>
            <a:r>
              <a:rPr lang="en-US" sz="1800" b="0" dirty="0" smtClean="0"/>
              <a:t> nitrogen base is used.</a:t>
            </a:r>
            <a:endParaRPr lang="en-US" sz="1800" b="0" dirty="0">
              <a:latin typeface="+mn-lt"/>
              <a:ea typeface="Times New Roman" charset="0"/>
              <a:cs typeface="Times New Roman" charset="0"/>
            </a:endParaRPr>
          </a:p>
        </p:txBody>
      </p:sp>
      <p:sp>
        <p:nvSpPr>
          <p:cNvPr id="6" name="Rectangle 2"/>
          <p:cNvSpPr>
            <a:spLocks noGrp="1" noChangeArrowheads="1"/>
          </p:cNvSpPr>
          <p:nvPr>
            <p:ph type="title"/>
          </p:nvPr>
        </p:nvSpPr>
        <p:spPr>
          <a:xfrm>
            <a:off x="1485900" y="457200"/>
            <a:ext cx="6286500" cy="533400"/>
          </a:xfrm>
        </p:spPr>
        <p:txBody>
          <a:bodyPr/>
          <a:lstStyle/>
          <a:p>
            <a:pPr eaLnBrk="1" hangingPunct="1"/>
            <a:r>
              <a:rPr lang="en-GB" sz="2400" b="1" dirty="0" smtClean="0">
                <a:latin typeface="+mn-lt"/>
              </a:rPr>
              <a:t>TRANSCRIPTION</a:t>
            </a:r>
            <a:endParaRPr lang="el-GR" sz="2400" b="1" dirty="0" smtClean="0">
              <a:latin typeface="+mn-lt"/>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 descr="F10-08A"/>
          <p:cNvPicPr>
            <a:picLocks noChangeAspect="1" noChangeArrowheads="1"/>
          </p:cNvPicPr>
          <p:nvPr/>
        </p:nvPicPr>
        <p:blipFill>
          <a:blip r:embed="rId2" cstate="print"/>
          <a:srcRect/>
          <a:stretch>
            <a:fillRect/>
          </a:stretch>
        </p:blipFill>
        <p:spPr bwMode="auto">
          <a:xfrm>
            <a:off x="228600" y="1752600"/>
            <a:ext cx="8534400" cy="2209800"/>
          </a:xfrm>
          <a:prstGeom prst="rect">
            <a:avLst/>
          </a:prstGeom>
          <a:noFill/>
          <a:ln w="9525">
            <a:noFill/>
            <a:miter lim="800000"/>
            <a:headEnd/>
            <a:tailEnd/>
          </a:ln>
        </p:spPr>
      </p:pic>
      <p:sp>
        <p:nvSpPr>
          <p:cNvPr id="61443" name="Rectangle 3"/>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pPr algn="ctr"/>
            <a:r>
              <a:rPr lang="en-GB" sz="2400" dirty="0" smtClean="0">
                <a:solidFill>
                  <a:schemeClr val="tx2"/>
                </a:solidFill>
                <a:latin typeface="+mn-lt"/>
              </a:rPr>
              <a:t>BASIC UNIT OF TRANSCRIPTION</a:t>
            </a:r>
            <a:endParaRPr lang="en-US" sz="2400" dirty="0">
              <a:solidFill>
                <a:schemeClr val="tx2"/>
              </a:solidFill>
              <a:latin typeface="+mn-lt"/>
            </a:endParaRPr>
          </a:p>
        </p:txBody>
      </p:sp>
      <p:sp>
        <p:nvSpPr>
          <p:cNvPr id="61444" name="Text Box 4"/>
          <p:cNvSpPr txBox="1">
            <a:spLocks noChangeArrowheads="1"/>
          </p:cNvSpPr>
          <p:nvPr/>
        </p:nvSpPr>
        <p:spPr bwMode="auto">
          <a:xfrm>
            <a:off x="1750571" y="4343400"/>
            <a:ext cx="5109091" cy="1643527"/>
          </a:xfrm>
          <a:prstGeom prst="rect">
            <a:avLst/>
          </a:prstGeom>
          <a:noFill/>
          <a:ln w="9525">
            <a:noFill/>
            <a:miter lim="800000"/>
            <a:headEnd/>
            <a:tailEnd/>
          </a:ln>
        </p:spPr>
        <p:txBody>
          <a:bodyPr wrap="none">
            <a:spAutoFit/>
          </a:bodyPr>
          <a:lstStyle/>
          <a:p>
            <a:pPr marL="342900" indent="-342900">
              <a:spcBef>
                <a:spcPct val="20000"/>
              </a:spcBef>
              <a:buFontTx/>
              <a:buChar char="•"/>
            </a:pPr>
            <a:r>
              <a:rPr lang="en-US" sz="1800" b="0" dirty="0" smtClean="0">
                <a:latin typeface="+mn-lt"/>
              </a:rPr>
              <a:t>Promoter</a:t>
            </a:r>
          </a:p>
          <a:p>
            <a:pPr marL="342900" indent="-342900">
              <a:spcBef>
                <a:spcPct val="20000"/>
              </a:spcBef>
              <a:buFontTx/>
              <a:buChar char="•"/>
            </a:pPr>
            <a:r>
              <a:rPr lang="en-US" sz="1800" b="0" dirty="0" smtClean="0">
                <a:latin typeface="+mn-lt"/>
              </a:rPr>
              <a:t>Transcription start site</a:t>
            </a:r>
          </a:p>
          <a:p>
            <a:pPr marL="342900" indent="-342900">
              <a:spcBef>
                <a:spcPct val="20000"/>
              </a:spcBef>
              <a:buFontTx/>
              <a:buChar char="•"/>
            </a:pPr>
            <a:r>
              <a:rPr lang="en-US" sz="1800" b="0" dirty="0" smtClean="0">
                <a:latin typeface="+mn-lt"/>
              </a:rPr>
              <a:t>RNA coding region</a:t>
            </a:r>
          </a:p>
          <a:p>
            <a:pPr marL="342900" indent="-342900">
              <a:spcBef>
                <a:spcPct val="20000"/>
              </a:spcBef>
              <a:buFontTx/>
              <a:buChar char="•"/>
            </a:pPr>
            <a:r>
              <a:rPr lang="en-US" sz="1800" b="0" dirty="0" smtClean="0">
                <a:latin typeface="+mn-lt"/>
              </a:rPr>
              <a:t>Terminator</a:t>
            </a:r>
          </a:p>
          <a:p>
            <a:r>
              <a:rPr lang="en-US" sz="1800" b="0" dirty="0" smtClean="0">
                <a:solidFill>
                  <a:schemeClr val="bg1"/>
                </a:solidFill>
                <a:latin typeface="+mn-lt"/>
              </a:rPr>
              <a:t>Let’s </a:t>
            </a:r>
            <a:r>
              <a:rPr lang="en-US" sz="1800" b="0" dirty="0">
                <a:solidFill>
                  <a:schemeClr val="bg1"/>
                </a:solidFill>
                <a:latin typeface="+mn-lt"/>
              </a:rPr>
              <a:t>look closely at the </a:t>
            </a:r>
            <a:r>
              <a:rPr lang="en-US" sz="1800" b="0" u="sng" dirty="0">
                <a:solidFill>
                  <a:schemeClr val="bg1"/>
                </a:solidFill>
                <a:latin typeface="+mn-lt"/>
              </a:rPr>
              <a:t>process</a:t>
            </a:r>
            <a:r>
              <a:rPr lang="en-US" sz="1800" b="0" dirty="0">
                <a:solidFill>
                  <a:schemeClr val="bg1"/>
                </a:solidFill>
                <a:latin typeface="+mn-lt"/>
              </a:rPr>
              <a:t> of transcription.</a:t>
            </a:r>
          </a:p>
        </p:txBody>
      </p:sp>
      <p:sp>
        <p:nvSpPr>
          <p:cNvPr id="61445" name="Rectangle 5"/>
          <p:cNvSpPr>
            <a:spLocks noChangeArrowheads="1"/>
          </p:cNvSpPr>
          <p:nvPr/>
        </p:nvSpPr>
        <p:spPr bwMode="auto">
          <a:xfrm>
            <a:off x="6451600" y="2971800"/>
            <a:ext cx="1295400" cy="609600"/>
          </a:xfrm>
          <a:prstGeom prst="rect">
            <a:avLst/>
          </a:prstGeom>
          <a:solidFill>
            <a:schemeClr val="accent1"/>
          </a:solidFill>
          <a:ln w="9525">
            <a:solidFill>
              <a:schemeClr val="tx1"/>
            </a:solidFill>
            <a:miter lim="800000"/>
            <a:headEnd/>
            <a:tailEnd/>
          </a:ln>
        </p:spPr>
        <p:txBody>
          <a:bodyPr wrap="none" anchor="ctr"/>
          <a:lstStyle/>
          <a:p>
            <a:pPr algn="ctr"/>
            <a:r>
              <a:rPr lang="en-US" dirty="0"/>
              <a:t>terminator</a:t>
            </a:r>
          </a:p>
        </p:txBody>
      </p:sp>
      <p:sp>
        <p:nvSpPr>
          <p:cNvPr id="6" name="Rectangle 5"/>
          <p:cNvSpPr/>
          <p:nvPr/>
        </p:nvSpPr>
        <p:spPr bwMode="auto">
          <a:xfrm>
            <a:off x="228600" y="2133600"/>
            <a:ext cx="533400" cy="990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2" cstate="print"/>
          <a:srcRect/>
          <a:stretch>
            <a:fillRect/>
          </a:stretch>
        </p:blipFill>
        <p:spPr bwMode="auto">
          <a:xfrm>
            <a:off x="615950" y="1357313"/>
            <a:ext cx="7988300" cy="3214687"/>
          </a:xfrm>
          <a:prstGeom prst="rect">
            <a:avLst/>
          </a:prstGeom>
          <a:noFill/>
          <a:ln w="9525">
            <a:noFill/>
            <a:miter lim="800000"/>
            <a:headEnd/>
            <a:tailEnd/>
          </a:ln>
        </p:spPr>
      </p:pic>
      <p:sp>
        <p:nvSpPr>
          <p:cNvPr id="63492" name="AutoShape 4"/>
          <p:cNvSpPr>
            <a:spLocks noChangeArrowheads="1"/>
          </p:cNvSpPr>
          <p:nvPr/>
        </p:nvSpPr>
        <p:spPr bwMode="auto">
          <a:xfrm>
            <a:off x="4419600" y="4724400"/>
            <a:ext cx="762000" cy="990600"/>
          </a:xfrm>
          <a:prstGeom prst="downArrow">
            <a:avLst>
              <a:gd name="adj1" fmla="val 50000"/>
              <a:gd name="adj2" fmla="val 32500"/>
            </a:avLst>
          </a:prstGeom>
          <a:solidFill>
            <a:srgbClr val="993366"/>
          </a:solidFill>
          <a:ln w="9525">
            <a:solidFill>
              <a:schemeClr val="tx1"/>
            </a:solidFill>
            <a:miter lim="800000"/>
            <a:headEnd/>
            <a:tailEnd/>
          </a:ln>
        </p:spPr>
        <p:txBody>
          <a:bodyPr vert="eaVert" wrap="none" anchor="ctr"/>
          <a:lstStyle/>
          <a:p>
            <a:endParaRPr lang="en-US"/>
          </a:p>
        </p:txBody>
      </p:sp>
      <p:sp>
        <p:nvSpPr>
          <p:cNvPr id="63493" name="Text Box 5"/>
          <p:cNvSpPr txBox="1">
            <a:spLocks noChangeArrowheads="1"/>
          </p:cNvSpPr>
          <p:nvPr/>
        </p:nvSpPr>
        <p:spPr bwMode="auto">
          <a:xfrm>
            <a:off x="1981200" y="5955268"/>
            <a:ext cx="5913437" cy="369332"/>
          </a:xfrm>
          <a:prstGeom prst="rect">
            <a:avLst/>
          </a:prstGeom>
          <a:noFill/>
          <a:ln w="9525">
            <a:noFill/>
            <a:miter lim="800000"/>
            <a:headEnd/>
            <a:tailEnd/>
          </a:ln>
        </p:spPr>
        <p:txBody>
          <a:bodyPr wrap="square">
            <a:spAutoFit/>
          </a:bodyPr>
          <a:lstStyle/>
          <a:p>
            <a:r>
              <a:rPr lang="en-GB" sz="1800" b="0" dirty="0" smtClean="0">
                <a:latin typeface="+mn-lt"/>
              </a:rPr>
              <a:t>Defines</a:t>
            </a:r>
            <a:r>
              <a:rPr lang="en-US" sz="1800" b="0" dirty="0" smtClean="0"/>
              <a:t> the starting point and the rate of transcription</a:t>
            </a:r>
            <a:endParaRPr lang="en-US" sz="1800" b="0" dirty="0">
              <a:latin typeface="+mn-lt"/>
            </a:endParaRPr>
          </a:p>
        </p:txBody>
      </p:sp>
      <p:sp>
        <p:nvSpPr>
          <p:cNvPr id="6" name="Rectangle 3"/>
          <p:cNvSpPr>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r>
              <a:rPr lang="en-GB" sz="2400" dirty="0" smtClean="0">
                <a:solidFill>
                  <a:schemeClr val="tx2"/>
                </a:solidFill>
                <a:latin typeface="+mn-lt"/>
              </a:rPr>
              <a:t>RNA POLYMERASE</a:t>
            </a:r>
            <a:r>
              <a:rPr lang="el-GR" sz="2400" dirty="0" smtClean="0">
                <a:solidFill>
                  <a:schemeClr val="tx2"/>
                </a:solidFill>
                <a:latin typeface="+mn-lt"/>
              </a:rPr>
              <a:t> ΙΙ</a:t>
            </a:r>
            <a:r>
              <a:rPr lang="en-GB" sz="2400" dirty="0" smtClean="0">
                <a:solidFill>
                  <a:schemeClr val="tx2"/>
                </a:solidFill>
                <a:latin typeface="+mn-lt"/>
              </a:rPr>
              <a:t> PROMOTER</a:t>
            </a:r>
            <a:endParaRPr lang="en-US" sz="2400" dirty="0">
              <a:solidFill>
                <a:schemeClr val="tx2"/>
              </a:solidFill>
              <a:latin typeface="+mn-lt"/>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7" name="Rectangle 3"/>
          <p:cNvSpPr>
            <a:spLocks noChangeArrowheads="1"/>
          </p:cNvSpPr>
          <p:nvPr/>
        </p:nvSpPr>
        <p:spPr bwMode="auto">
          <a:xfrm>
            <a:off x="304800" y="1066800"/>
            <a:ext cx="8640763" cy="4525963"/>
          </a:xfrm>
          <a:prstGeom prst="rect">
            <a:avLst/>
          </a:prstGeom>
          <a:noFill/>
          <a:ln w="9525">
            <a:noFill/>
            <a:miter lim="800000"/>
            <a:headEnd/>
            <a:tailEnd/>
          </a:ln>
        </p:spPr>
        <p:txBody>
          <a:bodyPr/>
          <a:lstStyle/>
          <a:p>
            <a:pPr marL="342900" indent="-342900">
              <a:lnSpc>
                <a:spcPct val="90000"/>
              </a:lnSpc>
              <a:spcBef>
                <a:spcPct val="20000"/>
              </a:spcBef>
              <a:buFontTx/>
              <a:buChar char="•"/>
            </a:pPr>
            <a:r>
              <a:rPr lang="en-US" sz="1400" b="0" dirty="0">
                <a:latin typeface="+mn-lt"/>
              </a:rPr>
              <a:t>3 </a:t>
            </a:r>
            <a:r>
              <a:rPr lang="el-GR" sz="1400" b="0" dirty="0">
                <a:latin typeface="+mn-lt"/>
              </a:rPr>
              <a:t>distinct RNA polymerases in a eukaryotic cell nucleus define the three major classes of eukaryotic transcription unit</a:t>
            </a:r>
            <a:r>
              <a:rPr lang="el-GR" sz="1400" b="0" dirty="0" smtClean="0">
                <a:latin typeface="+mn-lt"/>
              </a:rPr>
              <a:t>:</a:t>
            </a:r>
            <a:endParaRPr lang="en-US" sz="1400" b="0" dirty="0" smtClean="0">
              <a:latin typeface="+mn-lt"/>
            </a:endParaRPr>
          </a:p>
          <a:p>
            <a:pPr marL="342900" indent="-342900">
              <a:lnSpc>
                <a:spcPct val="90000"/>
              </a:lnSpc>
              <a:spcBef>
                <a:spcPct val="20000"/>
              </a:spcBef>
              <a:buFontTx/>
              <a:buChar char="•"/>
            </a:pPr>
            <a:endParaRPr lang="en-US" sz="1400" b="0" dirty="0">
              <a:latin typeface="+mn-lt"/>
            </a:endParaRPr>
          </a:p>
          <a:p>
            <a:pPr marL="342900" indent="-342900">
              <a:lnSpc>
                <a:spcPct val="90000"/>
              </a:lnSpc>
              <a:spcBef>
                <a:spcPct val="20000"/>
              </a:spcBef>
              <a:buFontTx/>
              <a:buChar char="•"/>
            </a:pPr>
            <a:endParaRPr lang="en-US" sz="1400" b="0" dirty="0" smtClean="0">
              <a:latin typeface="+mn-lt"/>
            </a:endParaRPr>
          </a:p>
          <a:p>
            <a:pPr marL="342900" indent="-342900">
              <a:lnSpc>
                <a:spcPct val="90000"/>
              </a:lnSpc>
              <a:spcBef>
                <a:spcPct val="20000"/>
              </a:spcBef>
              <a:buFontTx/>
              <a:buChar char="•"/>
            </a:pPr>
            <a:endParaRPr lang="el-GR" sz="1400" b="0" dirty="0" smtClean="0">
              <a:latin typeface="+mn-lt"/>
            </a:endParaRPr>
          </a:p>
          <a:p>
            <a:pPr marL="342900" indent="-342900">
              <a:lnSpc>
                <a:spcPct val="90000"/>
              </a:lnSpc>
              <a:spcBef>
                <a:spcPct val="20000"/>
              </a:spcBef>
              <a:buFontTx/>
              <a:buChar char="•"/>
            </a:pPr>
            <a:endParaRPr lang="el-GR" sz="1400" b="0" dirty="0" smtClean="0">
              <a:latin typeface="+mn-lt"/>
            </a:endParaRPr>
          </a:p>
          <a:p>
            <a:pPr marL="342900" indent="-342900">
              <a:lnSpc>
                <a:spcPct val="90000"/>
              </a:lnSpc>
              <a:spcBef>
                <a:spcPct val="20000"/>
              </a:spcBef>
              <a:buFontTx/>
              <a:buChar char="•"/>
            </a:pPr>
            <a:endParaRPr lang="en-US" sz="1400" b="0" dirty="0" smtClean="0">
              <a:latin typeface="+mn-lt"/>
            </a:endParaRPr>
          </a:p>
          <a:p>
            <a:pPr marL="342900" indent="-342900">
              <a:lnSpc>
                <a:spcPct val="90000"/>
              </a:lnSpc>
              <a:spcBef>
                <a:spcPct val="20000"/>
              </a:spcBef>
              <a:buFontTx/>
              <a:buChar char="•"/>
            </a:pPr>
            <a:endParaRPr lang="en-US" sz="1400" b="0" dirty="0">
              <a:latin typeface="+mn-lt"/>
            </a:endParaRPr>
          </a:p>
          <a:p>
            <a:pPr marL="342900" indent="-342900">
              <a:lnSpc>
                <a:spcPct val="90000"/>
              </a:lnSpc>
              <a:spcBef>
                <a:spcPct val="20000"/>
              </a:spcBef>
              <a:buFontTx/>
              <a:buChar char="•"/>
            </a:pPr>
            <a:endParaRPr lang="en-US" sz="1400" b="0" dirty="0">
              <a:latin typeface="+mn-lt"/>
            </a:endParaRPr>
          </a:p>
          <a:p>
            <a:pPr marL="342900" indent="-342900">
              <a:lnSpc>
                <a:spcPct val="90000"/>
              </a:lnSpc>
              <a:spcBef>
                <a:spcPct val="20000"/>
              </a:spcBef>
              <a:buFontTx/>
              <a:buChar char="•"/>
            </a:pPr>
            <a:r>
              <a:rPr lang="el-GR" sz="1400" b="0" dirty="0">
                <a:latin typeface="+mn-lt"/>
              </a:rPr>
              <a:t>There may be as many as 14 subunits in an eukaryotic RNA polymerase; the total molecular weight is typically 500-700 kD.</a:t>
            </a:r>
            <a:endParaRPr lang="en-US" sz="1400" b="0" dirty="0">
              <a:latin typeface="+mn-lt"/>
            </a:endParaRPr>
          </a:p>
          <a:p>
            <a:pPr marL="342900" indent="-342900">
              <a:lnSpc>
                <a:spcPct val="90000"/>
              </a:lnSpc>
              <a:spcBef>
                <a:spcPct val="20000"/>
              </a:spcBef>
              <a:buFontTx/>
              <a:buChar char="•"/>
            </a:pPr>
            <a:r>
              <a:rPr lang="el-GR" sz="1400" b="0" dirty="0">
                <a:latin typeface="+mn-lt"/>
              </a:rPr>
              <a:t>Eukaryotic RNA polymerases cannot find or bind to a promoter by themselves. </a:t>
            </a:r>
            <a:r>
              <a:rPr lang="en-US" sz="1400" b="0" dirty="0">
                <a:latin typeface="+mn-lt"/>
              </a:rPr>
              <a:t>They</a:t>
            </a:r>
            <a:r>
              <a:rPr lang="el-GR" sz="1400" b="0" dirty="0">
                <a:latin typeface="+mn-lt"/>
              </a:rPr>
              <a:t> require the binding of assembly factors and a positional factor to locate the promoter and to orient the polymerase correctly. As we will see, the positional factor is the same in all cases.</a:t>
            </a:r>
            <a:endParaRPr lang="en-US" sz="1400" b="0" dirty="0">
              <a:latin typeface="+mn-lt"/>
            </a:endParaRPr>
          </a:p>
          <a:p>
            <a:pPr marL="342900" indent="-342900">
              <a:lnSpc>
                <a:spcPct val="90000"/>
              </a:lnSpc>
              <a:spcBef>
                <a:spcPct val="20000"/>
              </a:spcBef>
              <a:buFontTx/>
              <a:buChar char="•"/>
            </a:pPr>
            <a:r>
              <a:rPr lang="el-GR" sz="1400" b="0" dirty="0">
                <a:latin typeface="+mn-lt"/>
              </a:rPr>
              <a:t>Class I Transcriptional Units</a:t>
            </a:r>
            <a:r>
              <a:rPr lang="en-US" sz="1400" b="0" dirty="0">
                <a:latin typeface="+mn-lt"/>
              </a:rPr>
              <a:t>: </a:t>
            </a:r>
            <a:r>
              <a:rPr lang="el-GR" sz="1400" b="0" dirty="0">
                <a:latin typeface="+mn-lt"/>
              </a:rPr>
              <a:t>Class I genes or transcriptional units are transcribed by RNA polymerase I in the nucleolus. The best-studied examples are the rRNA transcription units</a:t>
            </a:r>
            <a:r>
              <a:rPr lang="en-US" sz="1400" b="0" dirty="0">
                <a:latin typeface="+mn-lt"/>
              </a:rPr>
              <a:t>. </a:t>
            </a:r>
            <a:r>
              <a:rPr lang="el-GR" sz="1400" b="0" dirty="0">
                <a:latin typeface="+mn-lt"/>
              </a:rPr>
              <a:t>RNA polymerase I</a:t>
            </a:r>
            <a:r>
              <a:rPr lang="en-US" sz="1400" b="0" dirty="0">
                <a:latin typeface="+mn-lt"/>
              </a:rPr>
              <a:t> is a complex of 13 subunits.</a:t>
            </a:r>
          </a:p>
          <a:p>
            <a:pPr marL="342900" indent="-342900">
              <a:lnSpc>
                <a:spcPct val="90000"/>
              </a:lnSpc>
              <a:spcBef>
                <a:spcPct val="20000"/>
              </a:spcBef>
              <a:buFontTx/>
              <a:buChar char="•"/>
            </a:pPr>
            <a:r>
              <a:rPr lang="el-GR" sz="1400" b="0" dirty="0">
                <a:latin typeface="+mn-lt"/>
              </a:rPr>
              <a:t>Class II Transcription Units</a:t>
            </a:r>
            <a:r>
              <a:rPr lang="en-US" sz="1400" b="0" dirty="0">
                <a:latin typeface="+mn-lt"/>
              </a:rPr>
              <a:t>: </a:t>
            </a:r>
            <a:r>
              <a:rPr lang="el-GR" sz="1400" b="0" dirty="0">
                <a:latin typeface="+mn-lt"/>
              </a:rPr>
              <a:t>All genes that are transcribed and expressed via mRNA are transcribed by RNA polymerase II. RNA polymerase II</a:t>
            </a:r>
            <a:r>
              <a:rPr lang="en-US" sz="1400" b="0" dirty="0">
                <a:latin typeface="+mn-lt"/>
              </a:rPr>
              <a:t> (12 subunits)</a:t>
            </a:r>
            <a:r>
              <a:rPr lang="el-GR" sz="1400" b="0" dirty="0">
                <a:latin typeface="+mn-lt"/>
              </a:rPr>
              <a:t> can transcribe RNA from nicked dsDNA templates or from ssDNA templates. However, by itself, it cannot initiate transcription at a promoter. In this respect, it resembles the core form of bacterial RNA polymerase. </a:t>
            </a:r>
            <a:endParaRPr lang="en-US" sz="1400" b="0" dirty="0">
              <a:latin typeface="+mn-lt"/>
            </a:endParaRPr>
          </a:p>
          <a:p>
            <a:pPr marL="342900" indent="-342900">
              <a:lnSpc>
                <a:spcPct val="90000"/>
              </a:lnSpc>
              <a:spcBef>
                <a:spcPct val="20000"/>
              </a:spcBef>
              <a:buFontTx/>
              <a:buChar char="•"/>
            </a:pPr>
            <a:r>
              <a:rPr lang="el-GR" sz="1400" b="0" dirty="0">
                <a:latin typeface="+mn-lt"/>
              </a:rPr>
              <a:t>Class III Transcription Units</a:t>
            </a:r>
            <a:r>
              <a:rPr lang="en-US" sz="1400" b="0" dirty="0">
                <a:latin typeface="+mn-lt"/>
              </a:rPr>
              <a:t>: </a:t>
            </a:r>
            <a:r>
              <a:rPr lang="el-GR" sz="1400" b="0" dirty="0">
                <a:latin typeface="+mn-lt"/>
              </a:rPr>
              <a:t>Class III genes are principally those for small RNA molecules in the cell. The best studied examples are the 5S rRNA gene -- which has been studied extensively in </a:t>
            </a:r>
            <a:r>
              <a:rPr lang="el-GR" sz="1400" b="0" i="1" dirty="0">
                <a:latin typeface="+mn-lt"/>
              </a:rPr>
              <a:t>Xenopus laevis</a:t>
            </a:r>
            <a:r>
              <a:rPr lang="el-GR" sz="1400" b="0" dirty="0">
                <a:latin typeface="+mn-lt"/>
              </a:rPr>
              <a:t>, and tRNA genes.</a:t>
            </a:r>
            <a:br>
              <a:rPr lang="el-GR" sz="1400" b="0" dirty="0">
                <a:latin typeface="+mn-lt"/>
              </a:rPr>
            </a:br>
            <a:r>
              <a:rPr lang="el-GR" sz="1400" b="0" dirty="0">
                <a:latin typeface="+mn-lt"/>
              </a:rPr>
              <a:t>The enzyme</a:t>
            </a:r>
            <a:r>
              <a:rPr lang="en-US" sz="1400" b="0" dirty="0">
                <a:latin typeface="+mn-lt"/>
              </a:rPr>
              <a:t>:</a:t>
            </a:r>
            <a:r>
              <a:rPr lang="el-GR" sz="1400" b="0" dirty="0">
                <a:latin typeface="+mn-lt"/>
              </a:rPr>
              <a:t>RNA polymerase III is the largest of the three RNA polymerases with 17 subunits and a molecular weight of over 700 kD. It is moderately sensistive to a-amanitin. It is also the most active.</a:t>
            </a:r>
          </a:p>
        </p:txBody>
      </p:sp>
      <p:graphicFrame>
        <p:nvGraphicFramePr>
          <p:cNvPr id="84996" name="Group 4"/>
          <p:cNvGraphicFramePr>
            <a:graphicFrameLocks noGrp="1"/>
          </p:cNvGraphicFramePr>
          <p:nvPr/>
        </p:nvGraphicFramePr>
        <p:xfrm>
          <a:off x="1431925" y="1600200"/>
          <a:ext cx="6264275" cy="1393826"/>
        </p:xfrm>
        <a:graphic>
          <a:graphicData uri="http://schemas.openxmlformats.org/drawingml/2006/table">
            <a:tbl>
              <a:tblPr/>
              <a:tblGrid>
                <a:gridCol w="1079500"/>
                <a:gridCol w="1566862"/>
                <a:gridCol w="3617913"/>
              </a:tblGrid>
              <a:tr h="349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rPr>
                        <a:t>polymerase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rPr>
                        <a:t>location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1" i="0" u="none" strike="noStrike" cap="none" normalizeH="0" baseline="0" smtClean="0">
                          <a:ln>
                            <a:noFill/>
                          </a:ln>
                          <a:solidFill>
                            <a:schemeClr val="tx1"/>
                          </a:solidFill>
                          <a:effectLst/>
                          <a:latin typeface="Times New Roman" pitchFamily="18" charset="0"/>
                        </a:rPr>
                        <a:t>type of RNA transcribed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I</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Nucleus/nucleolus</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Large </a:t>
                      </a:r>
                      <a:r>
                        <a:rPr kumimoji="0" lang="el-GR" sz="1200" b="0" i="0" u="none" strike="noStrike" cap="none" normalizeH="0" baseline="0" smtClean="0">
                          <a:ln>
                            <a:noFill/>
                          </a:ln>
                          <a:solidFill>
                            <a:schemeClr val="tx1"/>
                          </a:solidFill>
                          <a:effectLst/>
                          <a:latin typeface="Times New Roman" pitchFamily="18" charset="0"/>
                        </a:rPr>
                        <a:t>rRNA </a:t>
                      </a:r>
                      <a:r>
                        <a:rPr kumimoji="0" lang="en-US" sz="1200" b="0" i="0" u="none" strike="noStrike" cap="none" normalizeH="0" baseline="0" smtClean="0">
                          <a:ln>
                            <a:noFill/>
                          </a:ln>
                          <a:solidFill>
                            <a:schemeClr val="tx1"/>
                          </a:solidFill>
                          <a:effectLst/>
                          <a:latin typeface="Times New Roman" pitchFamily="18" charset="0"/>
                        </a:rPr>
                        <a:t> </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9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II</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nucleus</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chemeClr val="tx1"/>
                          </a:solidFill>
                          <a:effectLst/>
                          <a:latin typeface="Times New Roman" pitchFamily="18" charset="0"/>
                        </a:rPr>
                        <a:t>pre-mRNA</a:t>
                      </a:r>
                      <a:r>
                        <a:rPr kumimoji="0" lang="en-US" sz="1200" b="0" i="0" u="none" strike="noStrike" cap="none" normalizeH="0" baseline="0" smtClean="0">
                          <a:ln>
                            <a:noFill/>
                          </a:ln>
                          <a:solidFill>
                            <a:schemeClr val="tx1"/>
                          </a:solidFill>
                          <a:effectLst/>
                          <a:latin typeface="Times New Roman" pitchFamily="18" charset="0"/>
                        </a:rPr>
                        <a:t>, some snRNAs, some snoRNAs</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476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III</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0" i="0" u="none" strike="noStrike" cap="none" normalizeH="0" baseline="0" smtClean="0">
                          <a:ln>
                            <a:noFill/>
                          </a:ln>
                          <a:solidFill>
                            <a:schemeClr val="tx1"/>
                          </a:solidFill>
                          <a:effectLst/>
                          <a:latin typeface="Times New Roman" pitchFamily="18" charset="0"/>
                        </a:rPr>
                        <a:t>nucleus</a:t>
                      </a:r>
                      <a:endParaRPr kumimoji="0" lang="el-GR" sz="12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dirty="0" smtClean="0">
                          <a:ln>
                            <a:noFill/>
                          </a:ln>
                          <a:solidFill>
                            <a:schemeClr val="tx1"/>
                          </a:solidFill>
                          <a:effectLst/>
                          <a:latin typeface="Times New Roman" pitchFamily="18" charset="0"/>
                        </a:rPr>
                        <a:t>small RNA such as tRNA and 5S Rrna</a:t>
                      </a:r>
                      <a:r>
                        <a:rPr kumimoji="0" lang="en-US" sz="1200" b="0" i="0" u="none" strike="noStrike" cap="none" normalizeH="0" baseline="0" dirty="0" smtClean="0">
                          <a:ln>
                            <a:noFill/>
                          </a:ln>
                          <a:solidFill>
                            <a:schemeClr val="tx1"/>
                          </a:solidFill>
                          <a:effectLst/>
                          <a:latin typeface="Times New Roman" pitchFamily="18" charset="0"/>
                        </a:rPr>
                        <a:t>,</a:t>
                      </a:r>
                      <a:r>
                        <a:rPr kumimoji="0" lang="el-GR" sz="1200" b="0" i="0" u="none" strike="noStrike" cap="none" normalizeH="0" baseline="0" dirty="0" smtClean="0">
                          <a:ln>
                            <a:noFill/>
                          </a:ln>
                          <a:solidFill>
                            <a:schemeClr val="tx1"/>
                          </a:solidFill>
                          <a:effectLst/>
                          <a:latin typeface="Times New Roman" pitchFamily="18" charset="0"/>
                        </a:rPr>
                        <a:t> </a:t>
                      </a:r>
                      <a:r>
                        <a:rPr kumimoji="0" lang="en-US" sz="1200" b="0" i="0" u="none" strike="noStrike" cap="none" normalizeH="0" baseline="0" dirty="0" smtClean="0">
                          <a:ln>
                            <a:noFill/>
                          </a:ln>
                          <a:solidFill>
                            <a:schemeClr val="tx1"/>
                          </a:solidFill>
                          <a:effectLst/>
                          <a:latin typeface="Times New Roman" pitchFamily="18" charset="0"/>
                        </a:rPr>
                        <a:t>and </a:t>
                      </a:r>
                      <a:r>
                        <a:rPr kumimoji="0" lang="en-US" sz="1200" b="0" i="0" u="none" strike="noStrike" cap="none" normalizeH="0" baseline="0" dirty="0" err="1" smtClean="0">
                          <a:ln>
                            <a:noFill/>
                          </a:ln>
                          <a:solidFill>
                            <a:schemeClr val="tx1"/>
                          </a:solidFill>
                          <a:effectLst/>
                          <a:latin typeface="Times New Roman" pitchFamily="18" charset="0"/>
                        </a:rPr>
                        <a:t>snRNAs</a:t>
                      </a:r>
                      <a:endParaRPr kumimoji="0" lang="el-GR" sz="1200" b="0"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67610" name="Picture 26"/>
          <p:cNvPicPr>
            <a:picLocks noChangeAspect="1" noChangeArrowheads="1"/>
          </p:cNvPicPr>
          <p:nvPr/>
        </p:nvPicPr>
        <p:blipFill>
          <a:blip r:embed="rId2" cstate="print"/>
          <a:srcRect l="5563" r="5647" b="53769"/>
          <a:stretch>
            <a:fillRect/>
          </a:stretch>
        </p:blipFill>
        <p:spPr bwMode="auto">
          <a:xfrm>
            <a:off x="7164389" y="1"/>
            <a:ext cx="1522412" cy="1064440"/>
          </a:xfrm>
          <a:prstGeom prst="rect">
            <a:avLst/>
          </a:prstGeom>
          <a:noFill/>
          <a:ln w="9525">
            <a:noFill/>
            <a:miter lim="800000"/>
            <a:headEnd/>
            <a:tailEnd/>
          </a:ln>
        </p:spPr>
      </p:pic>
      <p:sp>
        <p:nvSpPr>
          <p:cNvPr id="6" name="Rectangle 3"/>
          <p:cNvSpPr>
            <a:spLocks noChangeArrowheads="1"/>
          </p:cNvSpPr>
          <p:nvPr/>
        </p:nvSpPr>
        <p:spPr bwMode="auto">
          <a:xfrm>
            <a:off x="0" y="-76200"/>
            <a:ext cx="8229600" cy="1143000"/>
          </a:xfrm>
          <a:prstGeom prst="rect">
            <a:avLst/>
          </a:prstGeom>
          <a:noFill/>
          <a:ln w="9525">
            <a:noFill/>
            <a:miter lim="800000"/>
            <a:headEnd/>
            <a:tailEnd/>
          </a:ln>
        </p:spPr>
        <p:txBody>
          <a:bodyPr anchor="ctr"/>
          <a:lstStyle/>
          <a:p>
            <a:pPr algn="ctr"/>
            <a:r>
              <a:rPr lang="en-GB" sz="2400" cap="all" dirty="0" smtClean="0">
                <a:solidFill>
                  <a:schemeClr val="tx2"/>
                </a:solidFill>
                <a:latin typeface="+mn-lt"/>
              </a:rPr>
              <a:t>eukaryotic</a:t>
            </a:r>
            <a:r>
              <a:rPr lang="el-GR" sz="2400" dirty="0" smtClean="0">
                <a:solidFill>
                  <a:schemeClr val="tx2"/>
                </a:solidFill>
                <a:latin typeface="+mn-lt"/>
              </a:rPr>
              <a:t> </a:t>
            </a:r>
            <a:r>
              <a:rPr lang="en-GB" sz="2400" dirty="0" smtClean="0">
                <a:solidFill>
                  <a:schemeClr val="tx2"/>
                </a:solidFill>
                <a:latin typeface="+mn-lt"/>
              </a:rPr>
              <a:t>RNA POLYMERASES</a:t>
            </a:r>
            <a:endParaRPr lang="en-US" sz="2400" dirty="0">
              <a:solidFill>
                <a:schemeClr val="tx2"/>
              </a:solidFill>
              <a:latin typeface="+mn-lt"/>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5539" name="Picture 3" descr="DNA sequences that code for proteins begin with three bases ATG that code for the amino acid methionine."/>
          <p:cNvPicPr>
            <a:picLocks noChangeAspect="1" noChangeArrowheads="1"/>
          </p:cNvPicPr>
          <p:nvPr/>
        </p:nvPicPr>
        <p:blipFill>
          <a:blip r:embed="rId2" cstate="print"/>
          <a:srcRect/>
          <a:stretch>
            <a:fillRect/>
          </a:stretch>
        </p:blipFill>
        <p:spPr bwMode="auto">
          <a:xfrm>
            <a:off x="457200" y="1143000"/>
            <a:ext cx="5334000" cy="3534835"/>
          </a:xfrm>
          <a:prstGeom prst="rect">
            <a:avLst/>
          </a:prstGeom>
          <a:noFill/>
          <a:ln w="9525">
            <a:noFill/>
            <a:miter lim="800000"/>
            <a:headEnd/>
            <a:tailEnd/>
          </a:ln>
        </p:spPr>
      </p:pic>
      <p:sp>
        <p:nvSpPr>
          <p:cNvPr id="4" name="Rectangle 3"/>
          <p:cNvSpPr/>
          <p:nvPr/>
        </p:nvSpPr>
        <p:spPr>
          <a:xfrm>
            <a:off x="5791200" y="1447800"/>
            <a:ext cx="2590800" cy="3139321"/>
          </a:xfrm>
          <a:prstGeom prst="rect">
            <a:avLst/>
          </a:prstGeom>
        </p:spPr>
        <p:txBody>
          <a:bodyPr wrap="square">
            <a:spAutoFit/>
          </a:bodyPr>
          <a:lstStyle/>
          <a:p>
            <a:pPr algn="just"/>
            <a:r>
              <a:rPr lang="en-US" sz="1800" b="0" dirty="0" smtClean="0"/>
              <a:t>Localization of genes is theoretically easy as DNA sequences, encoding for proteins, start with the ATG bases and end with one or more termination </a:t>
            </a:r>
            <a:r>
              <a:rPr lang="en-US" sz="1800" b="0" dirty="0" err="1" smtClean="0"/>
              <a:t>codons</a:t>
            </a:r>
            <a:r>
              <a:rPr lang="en-US" sz="1800" b="0" dirty="0" smtClean="0"/>
              <a:t> (TAA, TAG or TGA). But finding genes is not always easy.</a:t>
            </a:r>
            <a:endParaRPr lang="en-US" sz="1800" b="0" dirty="0"/>
          </a:p>
        </p:txBody>
      </p:sp>
      <p:sp>
        <p:nvSpPr>
          <p:cNvPr id="5" name="Rectangle 4"/>
          <p:cNvSpPr/>
          <p:nvPr/>
        </p:nvSpPr>
        <p:spPr>
          <a:xfrm>
            <a:off x="533400" y="4819471"/>
            <a:ext cx="8153400" cy="1200329"/>
          </a:xfrm>
          <a:prstGeom prst="rect">
            <a:avLst/>
          </a:prstGeom>
        </p:spPr>
        <p:txBody>
          <a:bodyPr wrap="square">
            <a:spAutoFit/>
          </a:bodyPr>
          <a:lstStyle/>
          <a:p>
            <a:pPr algn="just">
              <a:spcAft>
                <a:spcPts val="1800"/>
              </a:spcAft>
            </a:pPr>
            <a:r>
              <a:rPr lang="en-US" sz="1800" b="0" dirty="0" smtClean="0"/>
              <a:t>It is easier to identify genes in bacterial DNA than in eukaryotic. In bacteria, the genes are positioned like beads in a row. Each gene consists of a single ORF. The condition in eukaryotic organisms is complicated by the split nature of the genes as most eukaryotic genes consist of alternating </a:t>
            </a:r>
            <a:r>
              <a:rPr lang="en-US" sz="1800" b="0" dirty="0" err="1" smtClean="0"/>
              <a:t>exons</a:t>
            </a:r>
            <a:r>
              <a:rPr lang="en-US" sz="1800" b="0" dirty="0" smtClean="0"/>
              <a:t> and </a:t>
            </a:r>
            <a:r>
              <a:rPr lang="en-US" sz="1800" b="0" dirty="0" err="1" smtClean="0"/>
              <a:t>introns</a:t>
            </a:r>
            <a:r>
              <a:rPr lang="en-US" sz="1800" b="0" dirty="0" smtClean="0"/>
              <a:t>.</a:t>
            </a:r>
            <a:endParaRPr lang="en-US" sz="1800" b="0" dirty="0">
              <a:latin typeface="+mn-lt"/>
            </a:endParaRPr>
          </a:p>
        </p:txBody>
      </p:sp>
      <p:sp>
        <p:nvSpPr>
          <p:cNvPr id="6" name="Rectangle 3"/>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pPr algn="ctr"/>
            <a:r>
              <a:rPr lang="en-US" sz="2400" dirty="0" smtClean="0">
                <a:solidFill>
                  <a:schemeClr val="tx2"/>
                </a:solidFill>
                <a:latin typeface="+mn-lt"/>
              </a:rPr>
              <a:t>ORIGIN OF TRANSCRIPTION</a:t>
            </a:r>
            <a:endParaRPr lang="en-US" sz="2400" dirty="0">
              <a:solidFill>
                <a:schemeClr val="tx2"/>
              </a:solidFill>
              <a:latin typeface="+mn-lt"/>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print"/>
          <a:srcRect/>
          <a:stretch>
            <a:fillRect/>
          </a:stretch>
        </p:blipFill>
        <p:spPr bwMode="auto">
          <a:xfrm>
            <a:off x="762000" y="990600"/>
            <a:ext cx="7924800" cy="3352800"/>
          </a:xfrm>
          <a:prstGeom prst="rect">
            <a:avLst/>
          </a:prstGeom>
          <a:noFill/>
          <a:ln w="9525">
            <a:noFill/>
            <a:miter lim="800000"/>
            <a:headEnd/>
            <a:tailEnd/>
          </a:ln>
        </p:spPr>
      </p:pic>
      <p:sp>
        <p:nvSpPr>
          <p:cNvPr id="3" name="Rectangle 2"/>
          <p:cNvSpPr/>
          <p:nvPr/>
        </p:nvSpPr>
        <p:spPr>
          <a:xfrm>
            <a:off x="457200" y="4521875"/>
            <a:ext cx="8305800" cy="1477328"/>
          </a:xfrm>
          <a:prstGeom prst="rect">
            <a:avLst/>
          </a:prstGeom>
        </p:spPr>
        <p:txBody>
          <a:bodyPr wrap="square">
            <a:spAutoFit/>
          </a:bodyPr>
          <a:lstStyle/>
          <a:p>
            <a:pPr algn="just"/>
            <a:r>
              <a:rPr lang="en-US" sz="1800" b="0" dirty="0" smtClean="0"/>
              <a:t>In transcription, one DNA strand, the </a:t>
            </a:r>
            <a:r>
              <a:rPr lang="en-US" sz="1800" dirty="0" smtClean="0"/>
              <a:t>non-coding strand</a:t>
            </a:r>
            <a:r>
              <a:rPr lang="en-US" sz="1800" b="0" dirty="0" smtClean="0"/>
              <a:t>, is used as a blueprint for the RNA synthesis.</a:t>
            </a:r>
            <a:r>
              <a:rPr lang="en-US" sz="1800" dirty="0" smtClean="0"/>
              <a:t> </a:t>
            </a:r>
            <a:r>
              <a:rPr lang="en-US" sz="1800" b="0" dirty="0" smtClean="0"/>
              <a:t>As the transcription proceeds in the 5 → 3 direction, it is based on the </a:t>
            </a:r>
            <a:r>
              <a:rPr lang="en-US" sz="1800" b="0" dirty="0" err="1" smtClean="0"/>
              <a:t>complementarity</a:t>
            </a:r>
            <a:r>
              <a:rPr lang="en-US" sz="1800" b="0" dirty="0" smtClean="0"/>
              <a:t> of the DNA bases of the DNA template clone with the 3 '→ 5' direction. The clone not used as a template is called </a:t>
            </a:r>
            <a:r>
              <a:rPr lang="en-US" sz="1800" dirty="0" smtClean="0"/>
              <a:t>coding strand </a:t>
            </a:r>
            <a:r>
              <a:rPr lang="en-US" sz="1800" b="0" dirty="0" smtClean="0"/>
              <a:t>and its sequence reflects that of the RNA produced.</a:t>
            </a:r>
            <a:endParaRPr lang="el-GR" sz="1800" b="0" dirty="0" smtClean="0"/>
          </a:p>
        </p:txBody>
      </p:sp>
      <p:sp>
        <p:nvSpPr>
          <p:cNvPr id="4" name="Rectangle 3"/>
          <p:cNvSpPr>
            <a:spLocks noChangeArrowheads="1"/>
          </p:cNvSpPr>
          <p:nvPr/>
        </p:nvSpPr>
        <p:spPr bwMode="auto">
          <a:xfrm>
            <a:off x="533400" y="0"/>
            <a:ext cx="8229600" cy="1143000"/>
          </a:xfrm>
          <a:prstGeom prst="rect">
            <a:avLst/>
          </a:prstGeom>
          <a:noFill/>
          <a:ln w="9525">
            <a:noFill/>
            <a:miter lim="800000"/>
            <a:headEnd/>
            <a:tailEnd/>
          </a:ln>
        </p:spPr>
        <p:txBody>
          <a:bodyPr anchor="ctr"/>
          <a:lstStyle/>
          <a:p>
            <a:pPr algn="ctr"/>
            <a:r>
              <a:rPr lang="en-GB" sz="2400" dirty="0" smtClean="0">
                <a:solidFill>
                  <a:schemeClr val="tx2"/>
                </a:solidFill>
                <a:latin typeface="+mn-lt"/>
              </a:rPr>
              <a:t>CODING</a:t>
            </a:r>
            <a:r>
              <a:rPr lang="el-GR" sz="2400" dirty="0" smtClean="0">
                <a:solidFill>
                  <a:schemeClr val="tx2"/>
                </a:solidFill>
                <a:latin typeface="+mn-lt"/>
              </a:rPr>
              <a:t> &amp; </a:t>
            </a:r>
            <a:r>
              <a:rPr lang="en-GB" sz="2400" dirty="0" smtClean="0">
                <a:solidFill>
                  <a:schemeClr val="tx2"/>
                </a:solidFill>
                <a:latin typeface="+mn-lt"/>
              </a:rPr>
              <a:t>NON CODING</a:t>
            </a:r>
            <a:r>
              <a:rPr lang="el-GR" sz="2400" dirty="0" smtClean="0">
                <a:solidFill>
                  <a:schemeClr val="tx2"/>
                </a:solidFill>
                <a:latin typeface="+mn-lt"/>
              </a:rPr>
              <a:t> </a:t>
            </a:r>
            <a:r>
              <a:rPr lang="en-GB" sz="2400" dirty="0" smtClean="0">
                <a:solidFill>
                  <a:schemeClr val="tx2"/>
                </a:solidFill>
                <a:latin typeface="+mn-lt"/>
              </a:rPr>
              <a:t>STRAND OF</a:t>
            </a:r>
            <a:r>
              <a:rPr lang="el-GR" sz="2400" dirty="0" smtClean="0">
                <a:solidFill>
                  <a:schemeClr val="tx2"/>
                </a:solidFill>
                <a:latin typeface="+mn-lt"/>
              </a:rPr>
              <a:t> </a:t>
            </a:r>
            <a:r>
              <a:rPr lang="en-GB" sz="2400" dirty="0" smtClean="0">
                <a:solidFill>
                  <a:schemeClr val="tx2"/>
                </a:solidFill>
                <a:latin typeface="+mn-lt"/>
              </a:rPr>
              <a:t>DNA</a:t>
            </a:r>
            <a:endParaRPr lang="en-US" sz="2400" dirty="0">
              <a:solidFill>
                <a:schemeClr val="tx2"/>
              </a:solidFill>
              <a:latin typeface="+mn-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611" name="Picture 3" descr="During transcription, the DNA strand that codes for the protein is called the sense strand. The other strand is called the antisense strand."/>
          <p:cNvPicPr>
            <a:picLocks noChangeAspect="1" noChangeArrowheads="1"/>
          </p:cNvPicPr>
          <p:nvPr/>
        </p:nvPicPr>
        <p:blipFill>
          <a:blip r:embed="rId2" cstate="print"/>
          <a:srcRect l="6131" r="3520"/>
          <a:stretch>
            <a:fillRect/>
          </a:stretch>
        </p:blipFill>
        <p:spPr bwMode="auto">
          <a:xfrm>
            <a:off x="403225" y="1658757"/>
            <a:ext cx="8207375" cy="5013506"/>
          </a:xfrm>
          <a:prstGeom prst="rect">
            <a:avLst/>
          </a:prstGeom>
          <a:noFill/>
          <a:ln w="9525">
            <a:noFill/>
            <a:miter lim="800000"/>
            <a:headEnd/>
            <a:tailEnd/>
          </a:ln>
        </p:spPr>
      </p:pic>
      <p:sp>
        <p:nvSpPr>
          <p:cNvPr id="4" name="Rectangle 3"/>
          <p:cNvSpPr/>
          <p:nvPr/>
        </p:nvSpPr>
        <p:spPr>
          <a:xfrm>
            <a:off x="457200" y="304800"/>
            <a:ext cx="8153400" cy="923330"/>
          </a:xfrm>
          <a:prstGeom prst="rect">
            <a:avLst/>
          </a:prstGeom>
        </p:spPr>
        <p:txBody>
          <a:bodyPr wrap="square">
            <a:spAutoFit/>
          </a:bodyPr>
          <a:lstStyle/>
          <a:p>
            <a:pPr algn="just"/>
            <a:r>
              <a:rPr lang="en-US" sz="1800" b="0" dirty="0" smtClean="0"/>
              <a:t>The DNA clone encoding the protein is called sense because its sequence reads the same as that of the messenger RNA. The other strand is the antisense and serves as a matrix for RNA polymerase during transcription.</a:t>
            </a:r>
            <a:endParaRPr lang="en-US" sz="1800" b="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2332038" y="3260725"/>
            <a:ext cx="4481512" cy="336550"/>
          </a:xfrm>
          <a:prstGeom prst="rect">
            <a:avLst/>
          </a:prstGeom>
          <a:noFill/>
          <a:ln w="9525">
            <a:noFill/>
            <a:miter lim="800000"/>
            <a:headEnd/>
            <a:tailEnd/>
          </a:ln>
        </p:spPr>
        <p:txBody>
          <a:bodyPr wrap="none">
            <a:spAutoFit/>
          </a:bodyPr>
          <a:lstStyle/>
          <a:p>
            <a:r>
              <a:rPr lang="en-US" sz="1600" dirty="0"/>
              <a:t>http://</a:t>
            </a:r>
            <a:r>
              <a:rPr lang="en-US" sz="1600" dirty="0" err="1"/>
              <a:t>www.youtube.com/watch?v</a:t>
            </a:r>
            <a:r>
              <a:rPr lang="en-US" sz="1600" dirty="0"/>
              <a:t>=WsofH466lqk</a:t>
            </a:r>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Rectangle 4"/>
          <p:cNvSpPr/>
          <p:nvPr/>
        </p:nvSpPr>
        <p:spPr>
          <a:xfrm>
            <a:off x="2286000" y="3786257"/>
            <a:ext cx="5727700" cy="338554"/>
          </a:xfrm>
          <a:prstGeom prst="rect">
            <a:avLst/>
          </a:prstGeom>
        </p:spPr>
        <p:txBody>
          <a:bodyPr wrap="square">
            <a:spAutoFit/>
          </a:bodyPr>
          <a:lstStyle/>
          <a:p>
            <a:r>
              <a:rPr lang="en-US" sz="1600" dirty="0" smtClean="0"/>
              <a:t>https://</a:t>
            </a:r>
            <a:r>
              <a:rPr lang="en-US" sz="1600" dirty="0" err="1" smtClean="0"/>
              <a:t>www.youtube.com/watch?v</a:t>
            </a:r>
            <a:r>
              <a:rPr lang="en-US" sz="1600" dirty="0" smtClean="0"/>
              <a:t>=</a:t>
            </a:r>
            <a:r>
              <a:rPr lang="en-US" sz="1600" dirty="0" err="1" smtClean="0"/>
              <a:t>zNbycmLouog</a:t>
            </a:r>
            <a:endParaRPr lang="en-US" sz="16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2400"/>
            <a:ext cx="8229600" cy="1143000"/>
          </a:xfrm>
        </p:spPr>
        <p:txBody>
          <a:bodyPr>
            <a:normAutofit/>
          </a:bodyPr>
          <a:lstStyle/>
          <a:p>
            <a:r>
              <a:rPr lang="en-GB" sz="2400" b="1" cap="small" dirty="0" smtClean="0"/>
              <a:t>TRANSCRIPTION</a:t>
            </a:r>
            <a:r>
              <a:rPr lang="el-GR" sz="2400" b="1" cap="small" dirty="0" smtClean="0"/>
              <a:t> </a:t>
            </a:r>
            <a:r>
              <a:rPr lang="en-US" sz="2400" b="1" cap="small" dirty="0"/>
              <a:t/>
            </a:r>
            <a:br>
              <a:rPr lang="en-US" sz="2400" b="1" cap="small" dirty="0"/>
            </a:br>
            <a:endParaRPr lang="en-US" sz="2400" b="1" cap="small" dirty="0"/>
          </a:p>
        </p:txBody>
      </p:sp>
      <p:sp>
        <p:nvSpPr>
          <p:cNvPr id="2" name="Content Placeholder 1"/>
          <p:cNvSpPr>
            <a:spLocks noGrp="1"/>
          </p:cNvSpPr>
          <p:nvPr>
            <p:ph idx="1"/>
          </p:nvPr>
        </p:nvSpPr>
        <p:spPr>
          <a:xfrm>
            <a:off x="533400" y="582613"/>
            <a:ext cx="8305800" cy="5818187"/>
          </a:xfrm>
        </p:spPr>
        <p:txBody>
          <a:bodyPr>
            <a:normAutofit/>
          </a:bodyPr>
          <a:lstStyle/>
          <a:p>
            <a:pPr algn="just">
              <a:spcBef>
                <a:spcPts val="0"/>
              </a:spcBef>
              <a:spcAft>
                <a:spcPts val="0"/>
              </a:spcAft>
              <a:buNone/>
            </a:pPr>
            <a:endParaRPr lang="el-GR" sz="1800" dirty="0" smtClean="0">
              <a:ea typeface="Times New Roman" charset="0"/>
              <a:cs typeface="Times New Roman" charset="0"/>
            </a:endParaRPr>
          </a:p>
          <a:p>
            <a:pPr marL="0" indent="0" algn="just">
              <a:lnSpc>
                <a:spcPct val="150000"/>
              </a:lnSpc>
              <a:buNone/>
            </a:pPr>
            <a:r>
              <a:rPr lang="en-US" sz="1800" dirty="0" smtClean="0"/>
              <a:t>DNA genetic material is found in the nucleus, while the </a:t>
            </a:r>
            <a:r>
              <a:rPr lang="en-US" sz="1800" dirty="0" err="1" smtClean="0"/>
              <a:t>ribosomes</a:t>
            </a:r>
            <a:r>
              <a:rPr lang="en-US" sz="1800" dirty="0" smtClean="0"/>
              <a:t> in which the protein synthesis occurs, are found outside of it, so genetic information has to be reached there. The DNA does not move out of the nucleus for the following reasons:</a:t>
            </a:r>
          </a:p>
          <a:p>
            <a:pPr marL="0" indent="0" algn="just">
              <a:lnSpc>
                <a:spcPct val="150000"/>
              </a:lnSpc>
              <a:buNone/>
            </a:pPr>
            <a:r>
              <a:rPr lang="en-US" sz="1800" dirty="0" smtClean="0"/>
              <a:t>The nuclear membrane is impervious to DNA.</a:t>
            </a:r>
          </a:p>
          <a:p>
            <a:pPr marL="0" indent="0" algn="just">
              <a:lnSpc>
                <a:spcPct val="150000"/>
              </a:lnSpc>
              <a:buNone/>
            </a:pPr>
            <a:r>
              <a:rPr lang="en-US" sz="1800" dirty="0" smtClean="0"/>
              <a:t>Often the cell produces multiple molecules of a protein and therefore it would be impossible for the same DNA molecule to be present at different </a:t>
            </a:r>
            <a:r>
              <a:rPr lang="en-US" sz="1800" dirty="0" err="1" smtClean="0"/>
              <a:t>ribosomes</a:t>
            </a:r>
            <a:r>
              <a:rPr lang="en-US" sz="1800" dirty="0" smtClean="0"/>
              <a:t> simultaneously.</a:t>
            </a:r>
          </a:p>
          <a:p>
            <a:pPr marL="0" indent="0" algn="just">
              <a:lnSpc>
                <a:spcPct val="150000"/>
              </a:lnSpc>
              <a:buNone/>
            </a:pPr>
            <a:r>
              <a:rPr lang="en-US" sz="1800" dirty="0" smtClean="0"/>
              <a:t>Transmission problems of genetic information are solved with an intermediate molecule, mRNA or messenger RNA.</a:t>
            </a:r>
          </a:p>
          <a:p>
            <a:pPr marL="0" indent="0" algn="just">
              <a:lnSpc>
                <a:spcPct val="150000"/>
              </a:lnSpc>
              <a:buNone/>
            </a:pPr>
            <a:r>
              <a:rPr lang="en-US" sz="1800" dirty="0" smtClean="0"/>
              <a:t>The mRNA is produced in the nucleus by the DNA transcription process and transfers information from the nucleus to the cytoplasm</a:t>
            </a:r>
            <a:endParaRPr lang="el-GR" sz="1800" dirty="0" smtClean="0">
              <a:ea typeface="Times New Roman" charset="0"/>
              <a:cs typeface="Times New Roman" charset="0"/>
            </a:endParaRPr>
          </a:p>
          <a:p>
            <a:pPr algn="just">
              <a:lnSpc>
                <a:spcPct val="80000"/>
              </a:lnSpc>
              <a:buNone/>
            </a:pPr>
            <a:endParaRPr lang="en-US" sz="1800" dirty="0" smtClean="0"/>
          </a:p>
          <a:p>
            <a:pPr algn="just">
              <a:lnSpc>
                <a:spcPct val="80000"/>
              </a:lnSpc>
              <a:buNone/>
            </a:pPr>
            <a:endParaRPr lang="en-US" sz="1800" dirty="0"/>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5" name="Rectangle 5"/>
          <p:cNvSpPr>
            <a:spLocks noChangeArrowheads="1"/>
          </p:cNvSpPr>
          <p:nvPr/>
        </p:nvSpPr>
        <p:spPr bwMode="auto">
          <a:xfrm>
            <a:off x="6172200" y="1714500"/>
            <a:ext cx="1752600" cy="3505200"/>
          </a:xfrm>
          <a:prstGeom prst="rect">
            <a:avLst/>
          </a:prstGeom>
          <a:noFill/>
          <a:ln w="9525">
            <a:noFill/>
            <a:miter lim="800000"/>
            <a:headEnd/>
            <a:tailEnd/>
          </a:ln>
        </p:spPr>
        <p:txBody>
          <a:bodyPr/>
          <a:lstStyle/>
          <a:p>
            <a:pPr marL="342900" indent="-342900">
              <a:spcBef>
                <a:spcPct val="20000"/>
              </a:spcBef>
            </a:pPr>
            <a:r>
              <a:rPr lang="en-US" sz="1800" dirty="0" smtClean="0">
                <a:latin typeface="+mn-lt"/>
              </a:rPr>
              <a:t>Initiation</a:t>
            </a:r>
            <a:endParaRPr lang="el-GR" sz="1800" dirty="0" smtClean="0">
              <a:latin typeface="+mn-lt"/>
            </a:endParaRPr>
          </a:p>
          <a:p>
            <a:pPr marL="342900" indent="-342900">
              <a:spcBef>
                <a:spcPct val="20000"/>
              </a:spcBef>
            </a:pPr>
            <a:endParaRPr lang="el-GR" sz="1800" dirty="0" smtClean="0">
              <a:latin typeface="+mn-lt"/>
            </a:endParaRPr>
          </a:p>
          <a:p>
            <a:pPr marL="342900" indent="-342900">
              <a:spcBef>
                <a:spcPct val="20000"/>
              </a:spcBef>
            </a:pPr>
            <a:endParaRPr lang="el-GR" sz="1800" dirty="0" smtClean="0">
              <a:latin typeface="+mn-lt"/>
            </a:endParaRPr>
          </a:p>
          <a:p>
            <a:pPr marL="342900" indent="-342900">
              <a:spcBef>
                <a:spcPct val="20000"/>
              </a:spcBef>
            </a:pPr>
            <a:endParaRPr lang="en-US" sz="1800" dirty="0" smtClean="0">
              <a:latin typeface="+mn-lt"/>
            </a:endParaRPr>
          </a:p>
          <a:p>
            <a:pPr marL="342900" indent="-342900">
              <a:spcBef>
                <a:spcPct val="20000"/>
              </a:spcBef>
            </a:pPr>
            <a:r>
              <a:rPr lang="en-US" sz="1800" dirty="0" smtClean="0">
                <a:latin typeface="+mn-lt"/>
              </a:rPr>
              <a:t>Elongation</a:t>
            </a:r>
            <a:endParaRPr lang="el-GR" sz="1800" dirty="0" smtClean="0">
              <a:latin typeface="+mn-lt"/>
            </a:endParaRPr>
          </a:p>
          <a:p>
            <a:pPr marL="342900" indent="-342900">
              <a:spcBef>
                <a:spcPct val="20000"/>
              </a:spcBef>
            </a:pPr>
            <a:endParaRPr lang="el-GR" sz="1800" dirty="0" smtClean="0">
              <a:latin typeface="+mn-lt"/>
            </a:endParaRPr>
          </a:p>
          <a:p>
            <a:pPr marL="342900" indent="-342900">
              <a:spcBef>
                <a:spcPct val="20000"/>
              </a:spcBef>
            </a:pPr>
            <a:endParaRPr lang="el-GR" sz="1800" dirty="0" smtClean="0">
              <a:latin typeface="+mn-lt"/>
            </a:endParaRPr>
          </a:p>
          <a:p>
            <a:pPr marL="342900" indent="-342900">
              <a:spcBef>
                <a:spcPct val="20000"/>
              </a:spcBef>
            </a:pPr>
            <a:endParaRPr lang="en-US" sz="1800" dirty="0" smtClean="0">
              <a:latin typeface="+mn-lt"/>
            </a:endParaRPr>
          </a:p>
          <a:p>
            <a:pPr marL="342900" indent="-342900">
              <a:spcBef>
                <a:spcPct val="20000"/>
              </a:spcBef>
            </a:pPr>
            <a:r>
              <a:rPr lang="en-US" sz="1800" dirty="0" smtClean="0">
                <a:latin typeface="+mn-lt"/>
              </a:rPr>
              <a:t>Termination</a:t>
            </a:r>
            <a:endParaRPr lang="en-US" sz="1800" dirty="0">
              <a:latin typeface="+mn-lt"/>
            </a:endParaRPr>
          </a:p>
        </p:txBody>
      </p:sp>
      <p:sp>
        <p:nvSpPr>
          <p:cNvPr id="6" name="Rectangle 3"/>
          <p:cNvSpPr>
            <a:spLocks noChangeArrowheads="1"/>
          </p:cNvSpPr>
          <p:nvPr/>
        </p:nvSpPr>
        <p:spPr bwMode="auto">
          <a:xfrm>
            <a:off x="457200" y="228600"/>
            <a:ext cx="8229600" cy="1143000"/>
          </a:xfrm>
          <a:prstGeom prst="rect">
            <a:avLst/>
          </a:prstGeom>
          <a:noFill/>
          <a:ln w="9525">
            <a:noFill/>
            <a:miter lim="800000"/>
            <a:headEnd/>
            <a:tailEnd/>
          </a:ln>
        </p:spPr>
        <p:txBody>
          <a:bodyPr anchor="ctr"/>
          <a:lstStyle/>
          <a:p>
            <a:pPr algn="ctr"/>
            <a:r>
              <a:rPr lang="en-GB" sz="2400" dirty="0" smtClean="0">
                <a:solidFill>
                  <a:schemeClr val="tx2"/>
                </a:solidFill>
                <a:latin typeface="+mn-lt"/>
              </a:rPr>
              <a:t>TRANSCRIPTION STAGES</a:t>
            </a:r>
            <a:endParaRPr lang="en-US" sz="2400" dirty="0">
              <a:solidFill>
                <a:schemeClr val="tx2"/>
              </a:solidFill>
              <a:latin typeface="+mn-lt"/>
            </a:endParaRPr>
          </a:p>
        </p:txBody>
      </p:sp>
      <p:sp>
        <p:nvSpPr>
          <p:cNvPr id="7" name="Rectangle 2"/>
          <p:cNvSpPr>
            <a:spLocks noGrp="1" noChangeAspect="1" noChangeArrowheads="1"/>
          </p:cNvSpPr>
          <p:nvPr isPhoto="1"/>
        </p:nvSpPr>
        <p:spPr bwMode="auto">
          <a:xfrm>
            <a:off x="609600" y="1562100"/>
            <a:ext cx="4677156" cy="3771900"/>
          </a:xfrm>
          <a:prstGeom prst="rect">
            <a:avLst/>
          </a:prstGeom>
          <a:blipFill dpi="0" rotWithShape="1">
            <a:blip r:embed="rId2" cstate="print"/>
            <a:srcRect/>
            <a:stretch>
              <a:fillRect r="-12823"/>
            </a:stretch>
          </a:blipFill>
          <a:ln w="76200">
            <a:noFill/>
            <a:miter lim="800000"/>
            <a:headEnd/>
            <a:tailEnd/>
          </a:ln>
          <a:effectLst/>
        </p:spPr>
        <p:txBody>
          <a:bodyPr/>
          <a:lstStyle/>
          <a:p>
            <a:pPr>
              <a:defRPr/>
            </a:pPr>
            <a:endParaRPr lang="en-US"/>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62" name="Text Box 6"/>
          <p:cNvSpPr txBox="1">
            <a:spLocks noChangeArrowheads="1"/>
          </p:cNvSpPr>
          <p:nvPr/>
        </p:nvSpPr>
        <p:spPr bwMode="auto">
          <a:xfrm>
            <a:off x="660580" y="381000"/>
            <a:ext cx="8261396" cy="830997"/>
          </a:xfrm>
          <a:prstGeom prst="rect">
            <a:avLst/>
          </a:prstGeom>
          <a:noFill/>
          <a:ln w="9525">
            <a:noFill/>
            <a:miter lim="800000"/>
            <a:headEnd/>
            <a:tailEnd/>
          </a:ln>
          <a:effectLst/>
        </p:spPr>
        <p:txBody>
          <a:bodyPr wrap="none">
            <a:spAutoFit/>
          </a:bodyPr>
          <a:lstStyle/>
          <a:p>
            <a:r>
              <a:rPr lang="en-GB" sz="2400" dirty="0" smtClean="0"/>
              <a:t>THE DOUBLE HELIX OF</a:t>
            </a:r>
            <a:r>
              <a:rPr lang="el-GR" sz="2400" b="1" dirty="0" smtClean="0"/>
              <a:t> </a:t>
            </a:r>
            <a:r>
              <a:rPr lang="en-US" sz="2400" b="1" dirty="0"/>
              <a:t>DNA &amp;</a:t>
            </a:r>
            <a:r>
              <a:rPr lang="en-US" sz="2400" b="1" dirty="0" smtClean="0"/>
              <a:t> </a:t>
            </a:r>
            <a:r>
              <a:rPr lang="en-GB" sz="2400" dirty="0" smtClean="0"/>
              <a:t>NITROGENOUS BASES</a:t>
            </a:r>
            <a:endParaRPr lang="en-US" sz="2400" dirty="0" smtClean="0"/>
          </a:p>
          <a:p>
            <a:endParaRPr lang="el-GR" sz="2400" b="1" dirty="0"/>
          </a:p>
        </p:txBody>
      </p:sp>
      <p:pic>
        <p:nvPicPr>
          <p:cNvPr id="4" name="Picture 3"/>
          <p:cNvPicPr>
            <a:picLocks noChangeAspect="1"/>
          </p:cNvPicPr>
          <p:nvPr/>
        </p:nvPicPr>
        <p:blipFill>
          <a:blip r:embed="rId2"/>
          <a:stretch>
            <a:fillRect/>
          </a:stretch>
        </p:blipFill>
        <p:spPr>
          <a:xfrm>
            <a:off x="547942" y="1600200"/>
            <a:ext cx="8138858" cy="4038600"/>
          </a:xfrm>
          <a:prstGeom prst="rect">
            <a:avLst/>
          </a:prstGeom>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5842" name="Content Placeholder 3"/>
          <p:cNvPicPr>
            <a:picLocks noGrp="1" noChangeAspect="1"/>
          </p:cNvPicPr>
          <p:nvPr>
            <p:ph idx="1"/>
          </p:nvPr>
        </p:nvPicPr>
        <p:blipFill>
          <a:blip r:embed="rId2"/>
          <a:srcRect t="1170" b="1170"/>
          <a:stretch>
            <a:fillRect/>
          </a:stretch>
        </p:blipFill>
        <p:spPr>
          <a:xfrm>
            <a:off x="2825845" y="990600"/>
            <a:ext cx="6165755" cy="3390928"/>
          </a:xfrm>
        </p:spPr>
      </p:pic>
      <p:sp>
        <p:nvSpPr>
          <p:cNvPr id="5" name="Rectangle 4"/>
          <p:cNvSpPr/>
          <p:nvPr/>
        </p:nvSpPr>
        <p:spPr>
          <a:xfrm>
            <a:off x="609600" y="4848191"/>
            <a:ext cx="8305800" cy="1625060"/>
          </a:xfrm>
          <a:prstGeom prst="rect">
            <a:avLst/>
          </a:prstGeom>
        </p:spPr>
        <p:txBody>
          <a:bodyPr wrap="square">
            <a:spAutoFit/>
          </a:bodyPr>
          <a:lstStyle/>
          <a:p>
            <a:pPr marL="0" indent="0" algn="just">
              <a:lnSpc>
                <a:spcPct val="140000"/>
              </a:lnSpc>
              <a:buClr>
                <a:srgbClr val="0000FF"/>
              </a:buClr>
              <a:buFont typeface="Wingdings" charset="2"/>
              <a:buNone/>
            </a:pPr>
            <a:r>
              <a:rPr lang="en-US" sz="1800" b="0" dirty="0" smtClean="0"/>
              <a:t>Due to the </a:t>
            </a:r>
            <a:r>
              <a:rPr lang="en-US" sz="1800" b="0" dirty="0" err="1" smtClean="0"/>
              <a:t>complementarity</a:t>
            </a:r>
            <a:r>
              <a:rPr lang="en-US" sz="1800" b="0" dirty="0" smtClean="0"/>
              <a:t> towards each </a:t>
            </a:r>
            <a:r>
              <a:rPr lang="en-US" sz="1800" b="0" dirty="0" err="1" smtClean="0"/>
              <a:t>deoxyribonucleotide</a:t>
            </a:r>
            <a:r>
              <a:rPr lang="en-US" sz="1800" b="0" dirty="0" smtClean="0"/>
              <a:t> of one  strand of DNA, a complementary </a:t>
            </a:r>
            <a:r>
              <a:rPr lang="en-US" sz="1800" b="0" dirty="0" err="1" smtClean="0"/>
              <a:t>ribonucleotide</a:t>
            </a:r>
            <a:r>
              <a:rPr lang="en-US" sz="1800" b="0" dirty="0" smtClean="0"/>
              <a:t> is aligned. The</a:t>
            </a:r>
            <a:r>
              <a:rPr lang="en-US" sz="1800" dirty="0" smtClean="0"/>
              <a:t> RNA-polymerase </a:t>
            </a:r>
            <a:r>
              <a:rPr lang="en-US" sz="1800" b="0" dirty="0" smtClean="0"/>
              <a:t>enzyme sequentially connects the </a:t>
            </a:r>
            <a:r>
              <a:rPr lang="en-US" sz="1800" b="0" dirty="0" err="1" smtClean="0"/>
              <a:t>ribonucleotides</a:t>
            </a:r>
            <a:r>
              <a:rPr lang="en-US" sz="1800" b="0" dirty="0" smtClean="0"/>
              <a:t> by covalent bonding, thereby forming a single-stranded RNA molecule.</a:t>
            </a:r>
            <a:endParaRPr lang="en-US" sz="1800" b="0" dirty="0">
              <a:latin typeface="+mn-lt"/>
              <a:ea typeface="Times New Roman" charset="0"/>
              <a:cs typeface="Times New Roman" charset="0"/>
            </a:endParaRPr>
          </a:p>
        </p:txBody>
      </p:sp>
      <p:sp>
        <p:nvSpPr>
          <p:cNvPr id="6" name="Rectangle 5"/>
          <p:cNvSpPr/>
          <p:nvPr/>
        </p:nvSpPr>
        <p:spPr>
          <a:xfrm>
            <a:off x="609600" y="918149"/>
            <a:ext cx="2667000" cy="3951852"/>
          </a:xfrm>
          <a:prstGeom prst="rect">
            <a:avLst/>
          </a:prstGeom>
        </p:spPr>
        <p:txBody>
          <a:bodyPr wrap="square">
            <a:spAutoFit/>
          </a:bodyPr>
          <a:lstStyle/>
          <a:p>
            <a:pPr marL="0" indent="0">
              <a:lnSpc>
                <a:spcPct val="140000"/>
              </a:lnSpc>
              <a:buClr>
                <a:srgbClr val="0000FF"/>
              </a:buClr>
              <a:buFont typeface="Wingdings" charset="2"/>
              <a:buNone/>
            </a:pPr>
            <a:r>
              <a:rPr lang="en-US" sz="1800" b="0" dirty="0" smtClean="0"/>
              <a:t>RNA transcription from DNA evolves as follows:</a:t>
            </a:r>
          </a:p>
          <a:p>
            <a:pPr marL="0" indent="0">
              <a:lnSpc>
                <a:spcPct val="140000"/>
              </a:lnSpc>
              <a:buClr>
                <a:srgbClr val="0000FF"/>
              </a:buClr>
              <a:buFont typeface="Wingdings" charset="2"/>
              <a:buNone/>
            </a:pPr>
            <a:r>
              <a:rPr lang="en-US" sz="1800" b="0" dirty="0" smtClean="0"/>
              <a:t>The hydrogen bonds between the complementary bases break in the part of the DNA strand that has the requested genetic information and the double helix opens.</a:t>
            </a:r>
            <a:endParaRPr lang="en-US" sz="1800" b="0" dirty="0" smtClean="0">
              <a:ea typeface="Times New Roman" charset="0"/>
              <a:cs typeface="Times New Roman" charset="0"/>
            </a:endParaRPr>
          </a:p>
        </p:txBody>
      </p:sp>
      <p:sp>
        <p:nvSpPr>
          <p:cNvPr id="7" name="Rectangle 2"/>
          <p:cNvSpPr>
            <a:spLocks noGrp="1" noChangeArrowheads="1"/>
          </p:cNvSpPr>
          <p:nvPr>
            <p:ph type="title"/>
          </p:nvPr>
        </p:nvSpPr>
        <p:spPr>
          <a:xfrm>
            <a:off x="1295400" y="381000"/>
            <a:ext cx="6286500" cy="533400"/>
          </a:xfrm>
        </p:spPr>
        <p:txBody>
          <a:bodyPr/>
          <a:lstStyle/>
          <a:p>
            <a:pPr eaLnBrk="1" hangingPunct="1"/>
            <a:r>
              <a:rPr lang="en-GB" sz="2400" b="1" dirty="0" smtClean="0">
                <a:latin typeface="+mn-lt"/>
              </a:rPr>
              <a:t>TRANSCRIPTION</a:t>
            </a:r>
            <a:endParaRPr lang="el-GR" sz="2400" b="1" dirty="0" smtClean="0">
              <a:latin typeface="+mn-lt"/>
            </a:endParaRPr>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04800" y="1176277"/>
            <a:ext cx="8610600" cy="2862323"/>
          </a:xfrm>
          <a:prstGeom prst="rect">
            <a:avLst/>
          </a:prstGeom>
        </p:spPr>
        <p:txBody>
          <a:bodyPr wrap="square">
            <a:spAutoFit/>
          </a:bodyPr>
          <a:lstStyle/>
          <a:p>
            <a:pPr algn="just"/>
            <a:r>
              <a:rPr lang="en-US" sz="1800" b="0" dirty="0" smtClean="0"/>
              <a:t>Transcription begins with the binding of RNA polymerase to the promoter. In prokaryotes, the RNA polymerase is a central enzyme consisting of five subunits (2α, 1β, 1β ', and 1m). At the start of the procedure, the enzyme binds to a sigma factor (number 70) that helps find the appropriate -35 and -10 bases downstream of the promoter.</a:t>
            </a:r>
          </a:p>
          <a:p>
            <a:pPr algn="just"/>
            <a:r>
              <a:rPr lang="en-US" sz="1800" b="0" dirty="0" smtClean="0"/>
              <a:t>The onset of transcription is much more complex in eukaryotes. The main difference is that the eukaryotic polymerases do not directly recognize the promoter sequences. In contrast to replication, transcription does not require a primer to initiate its RNA polymerase activity. The DNA unfolds and produces a small open complex and synthesis begins only on the clone-matrix.</a:t>
            </a:r>
          </a:p>
        </p:txBody>
      </p:sp>
      <p:pic>
        <p:nvPicPr>
          <p:cNvPr id="4" name="Picture 3" descr="400px-Simple_transcription_initiation1"/>
          <p:cNvPicPr>
            <a:picLocks noChangeAspect="1" noChangeArrowheads="1"/>
          </p:cNvPicPr>
          <p:nvPr/>
        </p:nvPicPr>
        <p:blipFill>
          <a:blip r:embed="rId2" cstate="print"/>
          <a:srcRect/>
          <a:stretch>
            <a:fillRect/>
          </a:stretch>
        </p:blipFill>
        <p:spPr bwMode="auto">
          <a:xfrm>
            <a:off x="1104900" y="4249738"/>
            <a:ext cx="6692900" cy="2074862"/>
          </a:xfrm>
          <a:prstGeom prst="rect">
            <a:avLst/>
          </a:prstGeom>
          <a:noFill/>
          <a:ln w="9525">
            <a:noFill/>
            <a:miter lim="800000"/>
            <a:headEnd/>
            <a:tailEnd/>
          </a:ln>
        </p:spPr>
      </p:pic>
      <p:sp>
        <p:nvSpPr>
          <p:cNvPr id="5" name="Rectangle 4"/>
          <p:cNvSpPr/>
          <p:nvPr/>
        </p:nvSpPr>
        <p:spPr>
          <a:xfrm>
            <a:off x="2819400" y="5029200"/>
            <a:ext cx="2630648" cy="338554"/>
          </a:xfrm>
          <a:prstGeom prst="rect">
            <a:avLst/>
          </a:prstGeom>
        </p:spPr>
        <p:txBody>
          <a:bodyPr wrap="none">
            <a:spAutoFit/>
          </a:bodyPr>
          <a:lstStyle/>
          <a:p>
            <a:r>
              <a:rPr lang="el-GR" sz="1600" dirty="0" smtClean="0"/>
              <a:t>RNAP = RNA polymerase</a:t>
            </a:r>
            <a:endParaRPr lang="el-GR" sz="1600" dirty="0"/>
          </a:p>
        </p:txBody>
      </p:sp>
      <p:sp>
        <p:nvSpPr>
          <p:cNvPr id="6" name="Rectangle 5"/>
          <p:cNvSpPr/>
          <p:nvPr/>
        </p:nvSpPr>
        <p:spPr>
          <a:xfrm>
            <a:off x="3852734" y="457200"/>
            <a:ext cx="1786066" cy="461665"/>
          </a:xfrm>
          <a:prstGeom prst="rect">
            <a:avLst/>
          </a:prstGeom>
        </p:spPr>
        <p:txBody>
          <a:bodyPr wrap="none">
            <a:spAutoFit/>
          </a:bodyPr>
          <a:lstStyle/>
          <a:p>
            <a:r>
              <a:rPr lang="el-GR" sz="2400" dirty="0" smtClean="0">
                <a:latin typeface="+mn-lt"/>
              </a:rPr>
              <a:t>I</a:t>
            </a:r>
            <a:r>
              <a:rPr lang="en-GB" sz="2400" dirty="0" smtClean="0">
                <a:latin typeface="+mn-lt"/>
              </a:rPr>
              <a:t>NITIATION</a:t>
            </a:r>
            <a:endParaRPr lang="en-US" sz="2400" dirty="0">
              <a:latin typeface="+mn-lt"/>
            </a:endParaRPr>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400px-Simple_transcription_elongation1"/>
          <p:cNvPicPr>
            <a:picLocks noChangeAspect="1" noChangeArrowheads="1"/>
          </p:cNvPicPr>
          <p:nvPr/>
        </p:nvPicPr>
        <p:blipFill>
          <a:blip r:embed="rId2" cstate="print"/>
          <a:srcRect/>
          <a:stretch>
            <a:fillRect/>
          </a:stretch>
        </p:blipFill>
        <p:spPr bwMode="auto">
          <a:xfrm>
            <a:off x="579437" y="1776412"/>
            <a:ext cx="8335963" cy="1500188"/>
          </a:xfrm>
          <a:prstGeom prst="rect">
            <a:avLst/>
          </a:prstGeom>
          <a:noFill/>
          <a:ln w="9525">
            <a:noFill/>
            <a:miter lim="800000"/>
            <a:headEnd/>
            <a:tailEnd/>
          </a:ln>
        </p:spPr>
      </p:pic>
      <p:sp>
        <p:nvSpPr>
          <p:cNvPr id="70659" name="Rectangle 3"/>
          <p:cNvSpPr>
            <a:spLocks noChangeArrowheads="1"/>
          </p:cNvSpPr>
          <p:nvPr/>
        </p:nvSpPr>
        <p:spPr bwMode="auto">
          <a:xfrm>
            <a:off x="3352800" y="681335"/>
            <a:ext cx="5486400" cy="461665"/>
          </a:xfrm>
          <a:prstGeom prst="rect">
            <a:avLst/>
          </a:prstGeom>
          <a:noFill/>
          <a:ln w="9525">
            <a:noFill/>
            <a:miter lim="800000"/>
            <a:headEnd/>
            <a:tailEnd/>
          </a:ln>
        </p:spPr>
        <p:txBody>
          <a:bodyPr wrap="square">
            <a:spAutoFit/>
          </a:bodyPr>
          <a:lstStyle/>
          <a:p>
            <a:r>
              <a:rPr lang="en-US" sz="2400" b="1" dirty="0" smtClean="0">
                <a:latin typeface="+mn-lt"/>
              </a:rPr>
              <a:t>E</a:t>
            </a:r>
            <a:r>
              <a:rPr lang="en-GB" sz="2400" dirty="0" smtClean="0">
                <a:latin typeface="+mn-lt"/>
              </a:rPr>
              <a:t>LONGATION</a:t>
            </a:r>
            <a:endParaRPr lang="en-US" sz="2400" b="1" dirty="0" smtClean="0">
              <a:latin typeface="+mn-lt"/>
            </a:endParaRPr>
          </a:p>
        </p:txBody>
      </p:sp>
      <p:sp>
        <p:nvSpPr>
          <p:cNvPr id="4" name="Rectangle 3"/>
          <p:cNvSpPr/>
          <p:nvPr/>
        </p:nvSpPr>
        <p:spPr>
          <a:xfrm>
            <a:off x="685800" y="3808273"/>
            <a:ext cx="7924800" cy="1200329"/>
          </a:xfrm>
          <a:prstGeom prst="rect">
            <a:avLst/>
          </a:prstGeom>
        </p:spPr>
        <p:txBody>
          <a:bodyPr wrap="square">
            <a:spAutoFit/>
          </a:bodyPr>
          <a:lstStyle/>
          <a:p>
            <a:pPr algn="just"/>
            <a:r>
              <a:rPr lang="en-US" sz="1800" b="0" dirty="0" smtClean="0"/>
              <a:t>In contrast to DNA replication, transcription of the mRNA may involve multiple RNA polymerases on a single DNA matrix, so that many mRNA molecules can be produced from a single copy of a gene. This step also includes a </a:t>
            </a:r>
            <a:r>
              <a:rPr lang="en-US" sz="1800" dirty="0" smtClean="0"/>
              <a:t>proofreading mechanism </a:t>
            </a:r>
            <a:r>
              <a:rPr lang="en-US" sz="1800" b="0" dirty="0" smtClean="0"/>
              <a:t>that can replace errors in RNA.</a:t>
            </a:r>
            <a:endParaRPr lang="en-US" sz="1800" b="0" dirty="0">
              <a:latin typeface="+mn-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2" descr="400px-Simple_transcription_termination1"/>
          <p:cNvPicPr>
            <a:picLocks noChangeAspect="1" noChangeArrowheads="1"/>
          </p:cNvPicPr>
          <p:nvPr/>
        </p:nvPicPr>
        <p:blipFill>
          <a:blip r:embed="rId2" cstate="print"/>
          <a:srcRect/>
          <a:stretch>
            <a:fillRect/>
          </a:stretch>
        </p:blipFill>
        <p:spPr bwMode="auto">
          <a:xfrm>
            <a:off x="925512" y="790575"/>
            <a:ext cx="7456488" cy="2181225"/>
          </a:xfrm>
          <a:prstGeom prst="rect">
            <a:avLst/>
          </a:prstGeom>
          <a:noFill/>
          <a:ln w="9525">
            <a:noFill/>
            <a:miter lim="800000"/>
            <a:headEnd/>
            <a:tailEnd/>
          </a:ln>
        </p:spPr>
      </p:pic>
      <p:sp>
        <p:nvSpPr>
          <p:cNvPr id="71683" name="Rectangle 3"/>
          <p:cNvSpPr>
            <a:spLocks noChangeArrowheads="1"/>
          </p:cNvSpPr>
          <p:nvPr/>
        </p:nvSpPr>
        <p:spPr bwMode="auto">
          <a:xfrm>
            <a:off x="841375" y="376535"/>
            <a:ext cx="5711825" cy="461665"/>
          </a:xfrm>
          <a:prstGeom prst="rect">
            <a:avLst/>
          </a:prstGeom>
          <a:noFill/>
          <a:ln w="9525">
            <a:noFill/>
            <a:miter lim="800000"/>
            <a:headEnd/>
            <a:tailEnd/>
          </a:ln>
        </p:spPr>
        <p:txBody>
          <a:bodyPr wrap="square">
            <a:spAutoFit/>
          </a:bodyPr>
          <a:lstStyle/>
          <a:p>
            <a:pPr eaLnBrk="0" hangingPunct="0"/>
            <a:r>
              <a:rPr lang="en-GB" sz="2400" b="1" dirty="0" smtClean="0">
                <a:latin typeface="+mn-lt"/>
              </a:rPr>
              <a:t>TERMINATION</a:t>
            </a:r>
            <a:endParaRPr lang="en-US" sz="2400" b="1" dirty="0" smtClean="0">
              <a:latin typeface="+mn-lt"/>
            </a:endParaRPr>
          </a:p>
        </p:txBody>
      </p:sp>
      <p:sp>
        <p:nvSpPr>
          <p:cNvPr id="4" name="Rectangle 3"/>
          <p:cNvSpPr/>
          <p:nvPr/>
        </p:nvSpPr>
        <p:spPr>
          <a:xfrm>
            <a:off x="609600" y="3185279"/>
            <a:ext cx="8077200" cy="3139321"/>
          </a:xfrm>
          <a:prstGeom prst="rect">
            <a:avLst/>
          </a:prstGeom>
        </p:spPr>
        <p:txBody>
          <a:bodyPr wrap="square">
            <a:spAutoFit/>
          </a:bodyPr>
          <a:lstStyle/>
          <a:p>
            <a:pPr algn="just"/>
            <a:r>
              <a:rPr lang="en-US" sz="1800" b="0" dirty="0" smtClean="0"/>
              <a:t>Bacteria use two different strategies for terminating transcription:</a:t>
            </a:r>
          </a:p>
          <a:p>
            <a:pPr algn="just"/>
            <a:r>
              <a:rPr lang="en-US" sz="1800" b="0" dirty="0" smtClean="0"/>
              <a:t>In "Rho-independent termination," transcription stops when the newly synthesized RNA molecule forms a hairpin loop, followed by Us, causing the detachment from the template (DNA).</a:t>
            </a:r>
            <a:r>
              <a:rPr lang="en-US" sz="1800" b="0" dirty="0" smtClean="0">
                <a:latin typeface="+mn-lt"/>
              </a:rPr>
              <a:t> </a:t>
            </a:r>
            <a:endParaRPr lang="el-GR" sz="1800" b="0" dirty="0" smtClean="0">
              <a:latin typeface="+mn-lt"/>
            </a:endParaRPr>
          </a:p>
          <a:p>
            <a:pPr algn="just"/>
            <a:r>
              <a:rPr lang="en-US" sz="1800" b="0" dirty="0" smtClean="0"/>
              <a:t>In the "Rho-dependent" termination pattern, a protein called "Rho" destabilizes the interaction between the template and the RNA, thus releasing the newly synthesized mRNA from the elongation complex</a:t>
            </a:r>
            <a:r>
              <a:rPr lang="en-US" sz="1800" b="0" dirty="0" smtClean="0">
                <a:latin typeface="+mn-lt"/>
              </a:rPr>
              <a:t>.</a:t>
            </a:r>
            <a:endParaRPr lang="el-GR" sz="1800" b="0" dirty="0" smtClean="0">
              <a:latin typeface="+mn-lt"/>
            </a:endParaRPr>
          </a:p>
          <a:p>
            <a:pPr algn="just"/>
            <a:r>
              <a:rPr lang="en-US" sz="1800" b="0" dirty="0" smtClean="0"/>
              <a:t>Ending transcription in eukaryotes is less understandable. It involves "cleavage" of the new transcript and addition of As at the 3 'end, regardless of the DNA sequence that is used as template, during a process called </a:t>
            </a:r>
            <a:r>
              <a:rPr lang="el-GR" sz="1800" b="0" dirty="0" smtClean="0">
                <a:solidFill>
                  <a:srgbClr val="000000"/>
                </a:solidFill>
              </a:rPr>
              <a:t>polyadeny</a:t>
            </a:r>
            <a:r>
              <a:rPr lang="en-GB" sz="1800" b="0" dirty="0" err="1" smtClean="0">
                <a:solidFill>
                  <a:srgbClr val="000000"/>
                </a:solidFill>
              </a:rPr>
              <a:t>lation</a:t>
            </a:r>
            <a:r>
              <a:rPr lang="el-GR" sz="1800" b="0" dirty="0" smtClean="0">
                <a:latin typeface="+mn-lt"/>
              </a:rPr>
              <a:t>.</a:t>
            </a:r>
            <a:endParaRPr lang="en-US" sz="1800" b="0" dirty="0">
              <a:latin typeface="+mn-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457200" y="457200"/>
            <a:ext cx="8229600" cy="1143000"/>
          </a:xfrm>
          <a:prstGeom prst="rect">
            <a:avLst/>
          </a:prstGeom>
          <a:noFill/>
          <a:ln w="9525">
            <a:noFill/>
            <a:miter lim="800000"/>
            <a:headEnd/>
            <a:tailEnd/>
          </a:ln>
        </p:spPr>
        <p:txBody>
          <a:bodyPr anchor="ctr"/>
          <a:lstStyle/>
          <a:p>
            <a:pPr algn="ctr"/>
            <a:r>
              <a:rPr lang="en-GB" sz="2400" dirty="0" smtClean="0">
                <a:solidFill>
                  <a:schemeClr val="tx2"/>
                </a:solidFill>
                <a:latin typeface="+mn-lt"/>
              </a:rPr>
              <a:t>POST-TRANSCRIPTIONAL MODIFICATIONS</a:t>
            </a:r>
            <a:endParaRPr lang="en-US" sz="2400" dirty="0">
              <a:solidFill>
                <a:schemeClr val="tx2"/>
              </a:solidFill>
              <a:latin typeface="+mn-lt"/>
            </a:endParaRPr>
          </a:p>
        </p:txBody>
      </p:sp>
      <p:sp>
        <p:nvSpPr>
          <p:cNvPr id="3" name="Text Box 4"/>
          <p:cNvSpPr txBox="1">
            <a:spLocks noChangeArrowheads="1"/>
          </p:cNvSpPr>
          <p:nvPr/>
        </p:nvSpPr>
        <p:spPr bwMode="auto">
          <a:xfrm>
            <a:off x="1547773" y="1937873"/>
            <a:ext cx="5081627" cy="1643527"/>
          </a:xfrm>
          <a:prstGeom prst="rect">
            <a:avLst/>
          </a:prstGeom>
          <a:noFill/>
          <a:ln w="9525">
            <a:noFill/>
            <a:miter lim="800000"/>
            <a:headEnd/>
            <a:tailEnd/>
          </a:ln>
        </p:spPr>
        <p:txBody>
          <a:bodyPr wrap="none">
            <a:spAutoFit/>
          </a:bodyPr>
          <a:lstStyle/>
          <a:p>
            <a:pPr marL="342900" indent="-342900">
              <a:spcBef>
                <a:spcPct val="20000"/>
              </a:spcBef>
              <a:buFontTx/>
              <a:buChar char="•"/>
            </a:pPr>
            <a:r>
              <a:rPr lang="en-US" sz="1800" b="0" dirty="0" smtClean="0"/>
              <a:t>5’</a:t>
            </a:r>
            <a:r>
              <a:rPr lang="el-GR" sz="1800" b="0" dirty="0" smtClean="0"/>
              <a:t> </a:t>
            </a:r>
            <a:r>
              <a:rPr lang="en-US" sz="1800" b="0" dirty="0" smtClean="0"/>
              <a:t>cap addition</a:t>
            </a:r>
            <a:endParaRPr lang="en-US" sz="1800" b="0" dirty="0" smtClean="0">
              <a:latin typeface="+mn-lt"/>
            </a:endParaRPr>
          </a:p>
          <a:p>
            <a:pPr marL="342900" indent="-342900">
              <a:spcBef>
                <a:spcPct val="20000"/>
              </a:spcBef>
              <a:buFontTx/>
              <a:buChar char="•"/>
            </a:pPr>
            <a:r>
              <a:rPr lang="el-GR" sz="1800" b="0" dirty="0" smtClean="0">
                <a:latin typeface="+mn-lt"/>
              </a:rPr>
              <a:t>3' poly(A)</a:t>
            </a:r>
            <a:r>
              <a:rPr lang="en-GB" sz="1800" b="0" dirty="0" smtClean="0">
                <a:latin typeface="+mn-lt"/>
              </a:rPr>
              <a:t> tail addition</a:t>
            </a:r>
            <a:r>
              <a:rPr lang="el-GR" sz="1800" b="0" dirty="0" smtClean="0">
                <a:latin typeface="+mn-lt"/>
              </a:rPr>
              <a:t>  </a:t>
            </a:r>
            <a:endParaRPr lang="en-GB" sz="1800" b="0" dirty="0" smtClean="0">
              <a:latin typeface="+mn-lt"/>
            </a:endParaRPr>
          </a:p>
          <a:p>
            <a:pPr marL="342900" indent="-342900">
              <a:spcBef>
                <a:spcPct val="20000"/>
              </a:spcBef>
              <a:buFontTx/>
              <a:buChar char="•"/>
            </a:pPr>
            <a:r>
              <a:rPr lang="en-GB" sz="1800" b="0" dirty="0" smtClean="0"/>
              <a:t>Splicing</a:t>
            </a:r>
            <a:endParaRPr lang="el-GR" sz="1800" b="0" dirty="0" smtClean="0"/>
          </a:p>
          <a:p>
            <a:pPr marL="342900" indent="-342900">
              <a:spcBef>
                <a:spcPct val="20000"/>
              </a:spcBef>
            </a:pPr>
            <a:endParaRPr lang="en-US" sz="1800" b="0" dirty="0" smtClean="0">
              <a:latin typeface="+mn-lt"/>
            </a:endParaRPr>
          </a:p>
          <a:p>
            <a:r>
              <a:rPr lang="en-US" sz="1800" b="0" dirty="0" smtClean="0">
                <a:solidFill>
                  <a:schemeClr val="bg1"/>
                </a:solidFill>
                <a:latin typeface="+mn-lt"/>
              </a:rPr>
              <a:t>Let’s </a:t>
            </a:r>
            <a:r>
              <a:rPr lang="en-US" sz="1800" b="0" dirty="0">
                <a:solidFill>
                  <a:schemeClr val="bg1"/>
                </a:solidFill>
                <a:latin typeface="+mn-lt"/>
              </a:rPr>
              <a:t>look closely at the </a:t>
            </a:r>
            <a:r>
              <a:rPr lang="en-US" sz="1800" b="0" u="sng" dirty="0">
                <a:solidFill>
                  <a:schemeClr val="bg1"/>
                </a:solidFill>
                <a:latin typeface="+mn-lt"/>
              </a:rPr>
              <a:t>process</a:t>
            </a:r>
            <a:r>
              <a:rPr lang="en-US" sz="1800" b="0" dirty="0">
                <a:solidFill>
                  <a:schemeClr val="bg1"/>
                </a:solidFill>
                <a:latin typeface="+mn-lt"/>
              </a:rPr>
              <a:t> of transcription.</a:t>
            </a:r>
          </a:p>
        </p:txBody>
      </p:sp>
      <p:pic>
        <p:nvPicPr>
          <p:cNvPr id="4" name="Picture 2" descr="700px-MRNA_structure"/>
          <p:cNvPicPr>
            <a:picLocks noChangeAspect="1" noChangeArrowheads="1"/>
          </p:cNvPicPr>
          <p:nvPr/>
        </p:nvPicPr>
        <p:blipFill>
          <a:blip r:embed="rId2" cstate="print"/>
          <a:srcRect/>
          <a:stretch>
            <a:fillRect/>
          </a:stretch>
        </p:blipFill>
        <p:spPr bwMode="auto">
          <a:xfrm>
            <a:off x="152400" y="3714750"/>
            <a:ext cx="8853488" cy="1543050"/>
          </a:xfrm>
          <a:prstGeom prst="rect">
            <a:avLst/>
          </a:prstGeom>
          <a:noFill/>
          <a:ln w="9525">
            <a:noFill/>
            <a:miter lim="800000"/>
            <a:headEnd/>
            <a:tailEnd/>
          </a:ln>
        </p:spPr>
      </p:pic>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cstate="print"/>
          <a:srcRect/>
          <a:stretch>
            <a:fillRect/>
          </a:stretch>
        </p:blipFill>
        <p:spPr bwMode="auto">
          <a:xfrm>
            <a:off x="1743075" y="2362200"/>
            <a:ext cx="6078538" cy="4152900"/>
          </a:xfrm>
          <a:prstGeom prst="rect">
            <a:avLst/>
          </a:prstGeom>
          <a:noFill/>
          <a:ln w="9525">
            <a:noFill/>
            <a:miter lim="800000"/>
            <a:headEnd/>
            <a:tailEnd/>
          </a:ln>
        </p:spPr>
      </p:pic>
      <p:sp>
        <p:nvSpPr>
          <p:cNvPr id="4" name="Rectangle 3"/>
          <p:cNvSpPr/>
          <p:nvPr/>
        </p:nvSpPr>
        <p:spPr>
          <a:xfrm>
            <a:off x="609600" y="884872"/>
            <a:ext cx="8153400" cy="1477328"/>
          </a:xfrm>
          <a:prstGeom prst="rect">
            <a:avLst/>
          </a:prstGeom>
        </p:spPr>
        <p:txBody>
          <a:bodyPr wrap="square">
            <a:spAutoFit/>
          </a:bodyPr>
          <a:lstStyle/>
          <a:p>
            <a:pPr algn="just"/>
            <a:r>
              <a:rPr lang="en-US" sz="1800" b="0" dirty="0" smtClean="0"/>
              <a:t>The 5 'cap is a modified guanine nucleotide added at the 5' end of the pre-mRNA using a 5 ', 5-triphosphate bond. This modification is critical for the </a:t>
            </a:r>
            <a:r>
              <a:rPr lang="en-US" sz="1800" dirty="0" smtClean="0"/>
              <a:t>identification and proper binding of mRNA to the ribosome </a:t>
            </a:r>
            <a:r>
              <a:rPr lang="en-US" sz="1800" b="0" dirty="0" smtClean="0"/>
              <a:t>as well as </a:t>
            </a:r>
            <a:r>
              <a:rPr lang="en-US" sz="1800" dirty="0" smtClean="0"/>
              <a:t>5’ </a:t>
            </a:r>
            <a:r>
              <a:rPr lang="en-US" sz="1800" dirty="0" err="1" smtClean="0"/>
              <a:t>exonuclease</a:t>
            </a:r>
            <a:r>
              <a:rPr lang="en-US" sz="1800" dirty="0" smtClean="0"/>
              <a:t> protection</a:t>
            </a:r>
            <a:r>
              <a:rPr lang="en-US" sz="1800" b="0" dirty="0" smtClean="0"/>
              <a:t>. It can also be important for other essential processes such as splicing and transport.</a:t>
            </a:r>
            <a:endParaRPr lang="en-US" sz="1800" b="0" dirty="0">
              <a:latin typeface="+mn-lt"/>
            </a:endParaRPr>
          </a:p>
        </p:txBody>
      </p:sp>
      <p:sp>
        <p:nvSpPr>
          <p:cNvPr id="5" name="Rectangle 4"/>
          <p:cNvSpPr/>
          <p:nvPr/>
        </p:nvSpPr>
        <p:spPr>
          <a:xfrm>
            <a:off x="1012523" y="300335"/>
            <a:ext cx="1044877" cy="461665"/>
          </a:xfrm>
          <a:prstGeom prst="rect">
            <a:avLst/>
          </a:prstGeom>
        </p:spPr>
        <p:txBody>
          <a:bodyPr wrap="none">
            <a:spAutoFit/>
          </a:bodyPr>
          <a:lstStyle/>
          <a:p>
            <a:r>
              <a:rPr lang="el-GR" sz="2400" dirty="0" smtClean="0">
                <a:latin typeface="+mn-lt"/>
              </a:rPr>
              <a:t>5' cap</a:t>
            </a:r>
            <a:endParaRPr lang="en-US" sz="2400" dirty="0">
              <a:latin typeface="+mn-lt"/>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ChangeArrowheads="1"/>
          </p:cNvSpPr>
          <p:nvPr/>
        </p:nvSpPr>
        <p:spPr bwMode="auto">
          <a:xfrm>
            <a:off x="1257300" y="224135"/>
            <a:ext cx="3009900" cy="461665"/>
          </a:xfrm>
          <a:prstGeom prst="rect">
            <a:avLst/>
          </a:prstGeom>
          <a:noFill/>
          <a:ln w="9525">
            <a:noFill/>
            <a:miter lim="800000"/>
            <a:headEnd/>
            <a:tailEnd/>
          </a:ln>
        </p:spPr>
        <p:txBody>
          <a:bodyPr wrap="square">
            <a:spAutoFit/>
          </a:bodyPr>
          <a:lstStyle/>
          <a:p>
            <a:r>
              <a:rPr lang="el-GR" sz="2400" b="1" dirty="0">
                <a:latin typeface="+mn-lt"/>
              </a:rPr>
              <a:t>3' poly(A) </a:t>
            </a:r>
            <a:r>
              <a:rPr lang="el-GR" sz="2400" b="1" dirty="0" smtClean="0">
                <a:latin typeface="+mn-lt"/>
              </a:rPr>
              <a:t>tail</a:t>
            </a:r>
            <a:endParaRPr lang="en-US" sz="2400" b="1" dirty="0" smtClean="0">
              <a:latin typeface="+mn-lt"/>
            </a:endParaRPr>
          </a:p>
        </p:txBody>
      </p:sp>
      <p:pic>
        <p:nvPicPr>
          <p:cNvPr id="73731" name="Picture 3"/>
          <p:cNvPicPr>
            <a:picLocks noChangeAspect="1" noChangeArrowheads="1"/>
          </p:cNvPicPr>
          <p:nvPr/>
        </p:nvPicPr>
        <p:blipFill>
          <a:blip r:embed="rId2" cstate="print"/>
          <a:srcRect/>
          <a:stretch>
            <a:fillRect/>
          </a:stretch>
        </p:blipFill>
        <p:spPr bwMode="auto">
          <a:xfrm>
            <a:off x="1017588" y="838200"/>
            <a:ext cx="7145337" cy="3059113"/>
          </a:xfrm>
          <a:prstGeom prst="rect">
            <a:avLst/>
          </a:prstGeom>
          <a:noFill/>
          <a:ln w="9525">
            <a:noFill/>
            <a:miter lim="800000"/>
            <a:headEnd/>
            <a:tailEnd/>
          </a:ln>
        </p:spPr>
      </p:pic>
      <p:sp>
        <p:nvSpPr>
          <p:cNvPr id="4" name="Rectangle 3"/>
          <p:cNvSpPr/>
          <p:nvPr/>
        </p:nvSpPr>
        <p:spPr>
          <a:xfrm>
            <a:off x="609600" y="4191000"/>
            <a:ext cx="8153400" cy="2031325"/>
          </a:xfrm>
          <a:prstGeom prst="rect">
            <a:avLst/>
          </a:prstGeom>
        </p:spPr>
        <p:txBody>
          <a:bodyPr wrap="square">
            <a:spAutoFit/>
          </a:bodyPr>
          <a:lstStyle/>
          <a:p>
            <a:pPr algn="just"/>
            <a:r>
              <a:rPr lang="en-US" sz="1800" b="0" dirty="0" smtClean="0"/>
              <a:t>The 3 'poly (A) "tail" is a </a:t>
            </a:r>
            <a:r>
              <a:rPr lang="en-US" sz="1800" dirty="0" smtClean="0"/>
              <a:t>long adenine nucleotide sequence </a:t>
            </a:r>
            <a:r>
              <a:rPr lang="en-US" sz="1800" b="0" dirty="0" smtClean="0"/>
              <a:t>(often several hundreds) added to the </a:t>
            </a:r>
            <a:r>
              <a:rPr lang="en-US" sz="1800" dirty="0" smtClean="0"/>
              <a:t>3' end of pre-mRNA </a:t>
            </a:r>
            <a:r>
              <a:rPr lang="en-US" sz="1800" b="0" dirty="0" smtClean="0"/>
              <a:t>via the action of an enzyme, the </a:t>
            </a:r>
            <a:r>
              <a:rPr lang="en-US" sz="1800" b="0" dirty="0" err="1" smtClean="0"/>
              <a:t>polyadenylate</a:t>
            </a:r>
            <a:r>
              <a:rPr lang="en-US" sz="1800" b="0" dirty="0" smtClean="0"/>
              <a:t> polymerase. In higher eukaryotes, the poly (A) tail is added to transcripts containing a particular sequence, the AAUAAA. The significance of the AAUAAA signal is evidenced by a mutation in the human alpha 2-globin gene, which alters the original AATAAA sequence in AATAAG, leading to hemoglobin dysfunctions.</a:t>
            </a:r>
            <a:endParaRPr lang="en-US" sz="1800" b="0" dirty="0">
              <a:latin typeface="+mn-lt"/>
            </a:endParaRPr>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1409700" y="3075057"/>
            <a:ext cx="6642100" cy="369332"/>
          </a:xfrm>
          <a:prstGeom prst="rect">
            <a:avLst/>
          </a:prstGeom>
        </p:spPr>
        <p:txBody>
          <a:bodyPr wrap="square">
            <a:spAutoFit/>
          </a:bodyPr>
          <a:lstStyle/>
          <a:p>
            <a:r>
              <a:rPr lang="en-US" sz="1800" dirty="0" smtClean="0"/>
              <a:t>https://</a:t>
            </a:r>
            <a:r>
              <a:rPr lang="en-US" sz="1800" dirty="0" err="1" smtClean="0"/>
              <a:t>www.youtube.com/watch?v</a:t>
            </a:r>
            <a:r>
              <a:rPr lang="en-US" sz="1800" dirty="0" smtClean="0"/>
              <a:t>=DoSRu15VtdM</a:t>
            </a:r>
            <a:endParaRPr lang="en-US" sz="1800" dirty="0"/>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4" name="Picture 2" descr="Most eukaryotic genes take the form of alternating exons and introns. Each exon is an ORF that codes for amino acids. The intron sequences do not code for amino acids and contain internal stop codons."/>
          <p:cNvPicPr>
            <a:picLocks noChangeAspect="1" noChangeArrowheads="1"/>
          </p:cNvPicPr>
          <p:nvPr/>
        </p:nvPicPr>
        <p:blipFill>
          <a:blip r:embed="rId2" cstate="print"/>
          <a:srcRect/>
          <a:stretch>
            <a:fillRect/>
          </a:stretch>
        </p:blipFill>
        <p:spPr bwMode="auto">
          <a:xfrm>
            <a:off x="527050" y="3014663"/>
            <a:ext cx="8112125" cy="2776537"/>
          </a:xfrm>
          <a:prstGeom prst="rect">
            <a:avLst/>
          </a:prstGeom>
          <a:noFill/>
          <a:ln w="9525">
            <a:noFill/>
            <a:miter lim="800000"/>
            <a:headEnd/>
            <a:tailEnd/>
          </a:ln>
        </p:spPr>
      </p:pic>
      <p:sp>
        <p:nvSpPr>
          <p:cNvPr id="5" name="Rectangle 4"/>
          <p:cNvSpPr/>
          <p:nvPr/>
        </p:nvSpPr>
        <p:spPr>
          <a:xfrm>
            <a:off x="3474168" y="381000"/>
            <a:ext cx="2088432" cy="461665"/>
          </a:xfrm>
          <a:prstGeom prst="rect">
            <a:avLst/>
          </a:prstGeom>
        </p:spPr>
        <p:txBody>
          <a:bodyPr wrap="none">
            <a:spAutoFit/>
          </a:bodyPr>
          <a:lstStyle/>
          <a:p>
            <a:r>
              <a:rPr lang="en-US" sz="2400" dirty="0" smtClean="0">
                <a:solidFill>
                  <a:schemeClr val="tx2"/>
                </a:solidFill>
              </a:rPr>
              <a:t>RNA splicing</a:t>
            </a:r>
            <a:endParaRPr lang="en-US" sz="2400" dirty="0"/>
          </a:p>
        </p:txBody>
      </p:sp>
      <p:sp>
        <p:nvSpPr>
          <p:cNvPr id="6" name="Rectangle 5"/>
          <p:cNvSpPr/>
          <p:nvPr/>
        </p:nvSpPr>
        <p:spPr>
          <a:xfrm>
            <a:off x="457200" y="1219200"/>
            <a:ext cx="8001000" cy="923330"/>
          </a:xfrm>
          <a:prstGeom prst="rect">
            <a:avLst/>
          </a:prstGeom>
        </p:spPr>
        <p:txBody>
          <a:bodyPr wrap="square">
            <a:spAutoFit/>
          </a:bodyPr>
          <a:lstStyle/>
          <a:p>
            <a:pPr algn="just">
              <a:spcAft>
                <a:spcPts val="2400"/>
              </a:spcAft>
            </a:pPr>
            <a:r>
              <a:rPr lang="en-US" sz="1800" b="0" dirty="0" smtClean="0"/>
              <a:t>Most eukaryotic genes consist of alternating </a:t>
            </a:r>
            <a:r>
              <a:rPr lang="en-US" sz="1800" dirty="0" err="1" smtClean="0"/>
              <a:t>exons</a:t>
            </a:r>
            <a:r>
              <a:rPr lang="en-US" sz="1800" b="0" dirty="0" smtClean="0"/>
              <a:t> and </a:t>
            </a:r>
            <a:r>
              <a:rPr lang="en-US" sz="1800" dirty="0" err="1" smtClean="0"/>
              <a:t>introns</a:t>
            </a:r>
            <a:r>
              <a:rPr lang="en-US" sz="1800" b="0" dirty="0" smtClean="0"/>
              <a:t>. Each </a:t>
            </a:r>
            <a:r>
              <a:rPr lang="en-US" sz="1800" b="0" dirty="0" err="1" smtClean="0"/>
              <a:t>exon</a:t>
            </a:r>
            <a:r>
              <a:rPr lang="en-US" sz="1800" b="0" dirty="0" smtClean="0"/>
              <a:t> encodes a protein segment. </a:t>
            </a:r>
            <a:r>
              <a:rPr lang="en-US" sz="1800" b="0" dirty="0" err="1" smtClean="0"/>
              <a:t>Introns</a:t>
            </a:r>
            <a:r>
              <a:rPr lang="en-US" sz="1800" b="0" dirty="0" smtClean="0"/>
              <a:t> do not encode amino acids but contain regulatory sequences and internal termination </a:t>
            </a:r>
            <a:r>
              <a:rPr lang="en-US" sz="1800" b="0" dirty="0" err="1" smtClean="0"/>
              <a:t>codons</a:t>
            </a:r>
            <a:r>
              <a:rPr lang="en-US" sz="1800" b="0" dirty="0" smtClean="0"/>
              <a:t>.</a:t>
            </a:r>
            <a:endParaRPr lang="en-US" sz="1800" b="0" dirty="0"/>
          </a:p>
        </p:txBody>
      </p:sp>
      <p:sp>
        <p:nvSpPr>
          <p:cNvPr id="7" name="TextBox 6"/>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8" name="Straight Connector 7"/>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3213" y="681038"/>
            <a:ext cx="8535987" cy="4500562"/>
            <a:chOff x="191" y="429"/>
            <a:chExt cx="5377" cy="2835"/>
          </a:xfrm>
        </p:grpSpPr>
        <p:pic>
          <p:nvPicPr>
            <p:cNvPr id="75779" name="Picture 3"/>
            <p:cNvPicPr>
              <a:picLocks noChangeAspect="1" noChangeArrowheads="1"/>
            </p:cNvPicPr>
            <p:nvPr/>
          </p:nvPicPr>
          <p:blipFill>
            <a:blip r:embed="rId2" cstate="print"/>
            <a:srcRect/>
            <a:stretch>
              <a:fillRect/>
            </a:stretch>
          </p:blipFill>
          <p:spPr bwMode="auto">
            <a:xfrm>
              <a:off x="191" y="1422"/>
              <a:ext cx="5377" cy="1475"/>
            </a:xfrm>
            <a:prstGeom prst="rect">
              <a:avLst/>
            </a:prstGeom>
            <a:noFill/>
            <a:ln w="9525">
              <a:noFill/>
              <a:miter lim="800000"/>
              <a:headEnd/>
              <a:tailEnd/>
            </a:ln>
          </p:spPr>
        </p:pic>
        <p:sp>
          <p:nvSpPr>
            <p:cNvPr id="75780" name="Text Box 4"/>
            <p:cNvSpPr txBox="1">
              <a:spLocks noChangeArrowheads="1"/>
            </p:cNvSpPr>
            <p:nvPr/>
          </p:nvSpPr>
          <p:spPr bwMode="auto">
            <a:xfrm>
              <a:off x="864" y="2973"/>
              <a:ext cx="1978" cy="288"/>
            </a:xfrm>
            <a:prstGeom prst="rect">
              <a:avLst/>
            </a:prstGeom>
            <a:noFill/>
            <a:ln w="9525">
              <a:noFill/>
              <a:miter lim="800000"/>
              <a:headEnd/>
              <a:tailEnd/>
            </a:ln>
          </p:spPr>
          <p:txBody>
            <a:bodyPr wrap="none">
              <a:spAutoFit/>
            </a:bodyPr>
            <a:lstStyle/>
            <a:p>
              <a:pPr eaLnBrk="0" hangingPunct="0"/>
              <a:r>
                <a:rPr lang="en-US" sz="2400" b="1">
                  <a:solidFill>
                    <a:srgbClr val="FFFF00"/>
                  </a:solidFill>
                  <a:latin typeface="Times" pitchFamily="18" charset="0"/>
                </a:rPr>
                <a:t>5’ phosphodiester of G</a:t>
              </a:r>
            </a:p>
          </p:txBody>
        </p:sp>
        <p:sp>
          <p:nvSpPr>
            <p:cNvPr id="75781" name="Text Box 5"/>
            <p:cNvSpPr txBox="1">
              <a:spLocks noChangeArrowheads="1"/>
            </p:cNvSpPr>
            <p:nvPr/>
          </p:nvSpPr>
          <p:spPr bwMode="auto">
            <a:xfrm>
              <a:off x="3024" y="2976"/>
              <a:ext cx="1017" cy="288"/>
            </a:xfrm>
            <a:prstGeom prst="rect">
              <a:avLst/>
            </a:prstGeom>
            <a:noFill/>
            <a:ln w="9525">
              <a:noFill/>
              <a:miter lim="800000"/>
              <a:headEnd/>
              <a:tailEnd/>
            </a:ln>
          </p:spPr>
          <p:txBody>
            <a:bodyPr wrap="none">
              <a:spAutoFit/>
            </a:bodyPr>
            <a:lstStyle/>
            <a:p>
              <a:pPr eaLnBrk="0" hangingPunct="0"/>
              <a:r>
                <a:rPr lang="en-US" sz="2400" b="1">
                  <a:solidFill>
                    <a:srgbClr val="FFFF00"/>
                  </a:solidFill>
                  <a:latin typeface="Times" pitchFamily="18" charset="0"/>
                </a:rPr>
                <a:t>2’ OH of A</a:t>
              </a:r>
            </a:p>
          </p:txBody>
        </p:sp>
        <p:sp>
          <p:nvSpPr>
            <p:cNvPr id="75782" name="Text Box 6"/>
            <p:cNvSpPr txBox="1">
              <a:spLocks noChangeArrowheads="1"/>
            </p:cNvSpPr>
            <p:nvPr/>
          </p:nvSpPr>
          <p:spPr bwMode="auto">
            <a:xfrm>
              <a:off x="1536" y="429"/>
              <a:ext cx="3091" cy="288"/>
            </a:xfrm>
            <a:prstGeom prst="rect">
              <a:avLst/>
            </a:prstGeom>
            <a:noFill/>
            <a:ln w="9525">
              <a:noFill/>
              <a:miter lim="800000"/>
              <a:headEnd/>
              <a:tailEnd/>
            </a:ln>
          </p:spPr>
          <p:txBody>
            <a:bodyPr wrap="none">
              <a:spAutoFit/>
            </a:bodyPr>
            <a:lstStyle/>
            <a:p>
              <a:pPr eaLnBrk="0" hangingPunct="0"/>
              <a:r>
                <a:rPr lang="en-US" sz="2400" b="1">
                  <a:latin typeface="Times" pitchFamily="18" charset="0"/>
                </a:rPr>
                <a:t>Splicing: 3 components are required</a:t>
              </a:r>
            </a:p>
          </p:txBody>
        </p:sp>
        <p:sp>
          <p:nvSpPr>
            <p:cNvPr id="75783" name="Rectangle 7"/>
            <p:cNvSpPr>
              <a:spLocks noChangeArrowheads="1"/>
            </p:cNvSpPr>
            <p:nvPr/>
          </p:nvSpPr>
          <p:spPr bwMode="auto">
            <a:xfrm>
              <a:off x="768" y="1776"/>
              <a:ext cx="1152" cy="288"/>
            </a:xfrm>
            <a:prstGeom prst="rect">
              <a:avLst/>
            </a:prstGeom>
            <a:noFill/>
            <a:ln w="57150">
              <a:solidFill>
                <a:srgbClr val="339966"/>
              </a:solidFill>
              <a:miter lim="800000"/>
              <a:headEnd/>
              <a:tailEnd/>
            </a:ln>
          </p:spPr>
          <p:txBody>
            <a:bodyPr wrap="none" anchor="ctr"/>
            <a:lstStyle/>
            <a:p>
              <a:endParaRPr lang="en-US"/>
            </a:p>
          </p:txBody>
        </p:sp>
        <p:sp>
          <p:nvSpPr>
            <p:cNvPr id="75784" name="Rectangle 8"/>
            <p:cNvSpPr>
              <a:spLocks noChangeArrowheads="1"/>
            </p:cNvSpPr>
            <p:nvPr/>
          </p:nvSpPr>
          <p:spPr bwMode="auto">
            <a:xfrm>
              <a:off x="3072" y="2448"/>
              <a:ext cx="816" cy="384"/>
            </a:xfrm>
            <a:prstGeom prst="rect">
              <a:avLst/>
            </a:prstGeom>
            <a:noFill/>
            <a:ln w="57150">
              <a:solidFill>
                <a:srgbClr val="FF00FF"/>
              </a:solidFill>
              <a:miter lim="800000"/>
              <a:headEnd/>
              <a:tailEnd/>
            </a:ln>
          </p:spPr>
          <p:txBody>
            <a:bodyPr wrap="none" anchor="ctr"/>
            <a:lstStyle/>
            <a:p>
              <a:endParaRPr lang="en-US"/>
            </a:p>
          </p:txBody>
        </p:sp>
        <p:sp>
          <p:nvSpPr>
            <p:cNvPr id="75785" name="Rectangle 9"/>
            <p:cNvSpPr>
              <a:spLocks noChangeArrowheads="1"/>
            </p:cNvSpPr>
            <p:nvPr/>
          </p:nvSpPr>
          <p:spPr bwMode="auto">
            <a:xfrm>
              <a:off x="4032" y="1632"/>
              <a:ext cx="1152" cy="480"/>
            </a:xfrm>
            <a:prstGeom prst="rect">
              <a:avLst/>
            </a:prstGeom>
            <a:noFill/>
            <a:ln w="57150">
              <a:solidFill>
                <a:srgbClr val="00CCFF"/>
              </a:solidFill>
              <a:miter lim="800000"/>
              <a:headEnd/>
              <a:tailEnd/>
            </a:ln>
          </p:spPr>
          <p:txBody>
            <a:bodyPr wrap="none" anchor="ctr"/>
            <a:lstStyle/>
            <a:p>
              <a:endParaRPr lang="en-US"/>
            </a:p>
          </p:txBody>
        </p:sp>
        <p:sp>
          <p:nvSpPr>
            <p:cNvPr id="75786" name="Text Box 10"/>
            <p:cNvSpPr txBox="1">
              <a:spLocks noChangeArrowheads="1"/>
            </p:cNvSpPr>
            <p:nvPr/>
          </p:nvSpPr>
          <p:spPr bwMode="auto">
            <a:xfrm>
              <a:off x="864" y="960"/>
              <a:ext cx="4187" cy="288"/>
            </a:xfrm>
            <a:prstGeom prst="rect">
              <a:avLst/>
            </a:prstGeom>
            <a:noFill/>
            <a:ln w="9525">
              <a:noFill/>
              <a:miter lim="800000"/>
              <a:headEnd/>
              <a:tailEnd/>
            </a:ln>
          </p:spPr>
          <p:txBody>
            <a:bodyPr wrap="none">
              <a:spAutoFit/>
            </a:bodyPr>
            <a:lstStyle/>
            <a:p>
              <a:pPr eaLnBrk="0" hangingPunct="0"/>
              <a:r>
                <a:rPr lang="en-US" sz="2400" b="1">
                  <a:latin typeface="Times" pitchFamily="18" charset="0"/>
                </a:rPr>
                <a:t>Note some important aspects of the 5’ and 3’ ends</a:t>
              </a:r>
            </a:p>
          </p:txBody>
        </p:sp>
      </p:grpSp>
      <p:sp>
        <p:nvSpPr>
          <p:cNvPr id="11" name="TextBox 10"/>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12" name="Straight Connector 11"/>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Τίτλος 1"/>
          <p:cNvSpPr>
            <a:spLocks noGrp="1"/>
          </p:cNvSpPr>
          <p:nvPr>
            <p:ph type="title"/>
          </p:nvPr>
        </p:nvSpPr>
        <p:spPr>
          <a:xfrm>
            <a:off x="636588" y="76200"/>
            <a:ext cx="7745412" cy="914400"/>
          </a:xfrm>
        </p:spPr>
        <p:txBody>
          <a:bodyPr/>
          <a:lstStyle/>
          <a:p>
            <a:r>
              <a:rPr lang="en-US" sz="2400" b="1" cap="all" dirty="0" err="1" smtClean="0"/>
              <a:t>complementarity</a:t>
            </a:r>
            <a:r>
              <a:rPr lang="el-GR" sz="2400" b="1" cap="all" dirty="0" smtClean="0">
                <a:latin typeface="+mn-lt"/>
              </a:rPr>
              <a:t> </a:t>
            </a:r>
            <a:r>
              <a:rPr lang="en-US" sz="2400" b="1" cap="all" dirty="0" smtClean="0">
                <a:latin typeface="+mn-lt"/>
              </a:rPr>
              <a:t>–</a:t>
            </a:r>
            <a:r>
              <a:rPr lang="el-GR" sz="2400" b="1" cap="all" dirty="0" smtClean="0">
                <a:latin typeface="+mn-lt"/>
              </a:rPr>
              <a:t> </a:t>
            </a:r>
            <a:r>
              <a:rPr lang="en-US" sz="2400" b="1" cap="all" dirty="0" smtClean="0"/>
              <a:t>hydrogen bonds</a:t>
            </a:r>
            <a:endParaRPr lang="el-GR" sz="2400" b="1" cap="all" dirty="0">
              <a:latin typeface="+mn-lt"/>
            </a:endParaRPr>
          </a:p>
        </p:txBody>
      </p:sp>
      <p:sp>
        <p:nvSpPr>
          <p:cNvPr id="3" name="Θέση περιεχομένου 2"/>
          <p:cNvSpPr>
            <a:spLocks noGrp="1"/>
          </p:cNvSpPr>
          <p:nvPr>
            <p:ph idx="1"/>
          </p:nvPr>
        </p:nvSpPr>
        <p:spPr>
          <a:xfrm>
            <a:off x="-293688" y="1082675"/>
            <a:ext cx="9285288" cy="5013325"/>
          </a:xfrm>
        </p:spPr>
        <p:txBody>
          <a:bodyPr/>
          <a:lstStyle/>
          <a:p>
            <a:pPr lvl="1" algn="just"/>
            <a:r>
              <a:rPr lang="en-US" sz="1800" dirty="0" smtClean="0"/>
              <a:t>Hydrogen bonds stabilize the structure of DNA by joining the two DNA chains.</a:t>
            </a:r>
          </a:p>
          <a:p>
            <a:pPr lvl="1" algn="just"/>
            <a:r>
              <a:rPr lang="en-US" sz="1800" dirty="0" smtClean="0"/>
              <a:t>Chain </a:t>
            </a:r>
            <a:r>
              <a:rPr lang="en-US" sz="1800" dirty="0" err="1" smtClean="0"/>
              <a:t>complementarity</a:t>
            </a:r>
            <a:r>
              <a:rPr lang="en-US" sz="1800" dirty="0" smtClean="0"/>
              <a:t> suggests that the sequence of one also determines that of the other, important property for the preservation and transmission of genetic information through the synthesis of identical DNA molecules.</a:t>
            </a:r>
            <a:endParaRPr lang="el-GR" sz="1800" dirty="0" smtClean="0"/>
          </a:p>
          <a:p>
            <a:pPr lvl="1" algn="just"/>
            <a:endParaRPr lang="en-GB" sz="1800" dirty="0" smtClean="0"/>
          </a:p>
          <a:p>
            <a:pPr lvl="1" algn="just"/>
            <a:endParaRPr lang="el-GR" sz="1800" dirty="0" smtClean="0"/>
          </a:p>
          <a:p>
            <a:pPr lvl="1" algn="just">
              <a:buNone/>
            </a:pPr>
            <a:endParaRPr lang="el-GR" sz="1800" dirty="0" smtClean="0"/>
          </a:p>
          <a:p>
            <a:pPr lvl="1" algn="just"/>
            <a:endParaRPr lang="el-GR" sz="1800" dirty="0"/>
          </a:p>
          <a:p>
            <a:pPr lvl="1" algn="just"/>
            <a:endParaRPr lang="el-GR" sz="1800" dirty="0"/>
          </a:p>
          <a:p>
            <a:pPr lvl="1" algn="just"/>
            <a:endParaRPr lang="el-GR" sz="1800" dirty="0"/>
          </a:p>
          <a:p>
            <a:pPr lvl="1" algn="just"/>
            <a:endParaRPr lang="el-GR" sz="1800" dirty="0"/>
          </a:p>
          <a:p>
            <a:pPr lvl="1" algn="just"/>
            <a:endParaRPr lang="el-GR" sz="1800" dirty="0"/>
          </a:p>
          <a:p>
            <a:pPr lvl="1" algn="just"/>
            <a:endParaRPr lang="el-GR" sz="1800" dirty="0" smtClean="0"/>
          </a:p>
          <a:p>
            <a:pPr lvl="1" algn="just">
              <a:buNone/>
            </a:pPr>
            <a:endParaRPr lang="el-GR" sz="1800" dirty="0" smtClean="0"/>
          </a:p>
          <a:p>
            <a:pPr lvl="1" algn="just">
              <a:buNone/>
            </a:pPr>
            <a:endParaRPr lang="el-GR" sz="1800" dirty="0" smtClean="0"/>
          </a:p>
          <a:p>
            <a:pPr lvl="1" algn="just">
              <a:buNone/>
            </a:pPr>
            <a:r>
              <a:rPr lang="en-GB" sz="1800" dirty="0" smtClean="0"/>
              <a:t>	Therefore</a:t>
            </a:r>
            <a:r>
              <a:rPr lang="el-GR" sz="1800" dirty="0" smtClean="0"/>
              <a:t>, </a:t>
            </a:r>
            <a:r>
              <a:rPr lang="en-GB" sz="1800" dirty="0" smtClean="0"/>
              <a:t>the number of</a:t>
            </a:r>
            <a:r>
              <a:rPr lang="el-GR" sz="1800" dirty="0" smtClean="0"/>
              <a:t> A</a:t>
            </a:r>
            <a:r>
              <a:rPr lang="en-GB" sz="1800" dirty="0" err="1" smtClean="0"/>
              <a:t>s</a:t>
            </a:r>
            <a:r>
              <a:rPr lang="en-GB" sz="1800" dirty="0" smtClean="0"/>
              <a:t> </a:t>
            </a:r>
            <a:r>
              <a:rPr lang="el-GR" sz="1800" dirty="0" smtClean="0"/>
              <a:t>=</a:t>
            </a:r>
            <a:r>
              <a:rPr lang="en-GB" sz="1800" dirty="0" smtClean="0"/>
              <a:t> number of</a:t>
            </a:r>
            <a:r>
              <a:rPr lang="el-GR" sz="1800" dirty="0" smtClean="0"/>
              <a:t> T</a:t>
            </a:r>
            <a:r>
              <a:rPr lang="en-GB" sz="1800" dirty="0" err="1" smtClean="0"/>
              <a:t>s</a:t>
            </a:r>
            <a:r>
              <a:rPr lang="el-GR" sz="1800" dirty="0" smtClean="0"/>
              <a:t>  </a:t>
            </a:r>
            <a:r>
              <a:rPr lang="el-GR" sz="1800" dirty="0"/>
              <a:t>&amp;</a:t>
            </a:r>
            <a:r>
              <a:rPr lang="el-GR" sz="1800" dirty="0" smtClean="0"/>
              <a:t> </a:t>
            </a:r>
            <a:r>
              <a:rPr lang="en-GB" sz="1800" dirty="0" smtClean="0"/>
              <a:t>number of</a:t>
            </a:r>
            <a:r>
              <a:rPr lang="el-GR" sz="1800" dirty="0" smtClean="0"/>
              <a:t> C</a:t>
            </a:r>
            <a:r>
              <a:rPr lang="en-GB" sz="1800" dirty="0" err="1" smtClean="0"/>
              <a:t>s</a:t>
            </a:r>
            <a:r>
              <a:rPr lang="el-GR" sz="1800" dirty="0" smtClean="0"/>
              <a:t> </a:t>
            </a:r>
            <a:r>
              <a:rPr lang="el-GR" sz="1800" dirty="0"/>
              <a:t>=</a:t>
            </a:r>
            <a:r>
              <a:rPr lang="el-GR" sz="1800" dirty="0" smtClean="0"/>
              <a:t> </a:t>
            </a:r>
            <a:r>
              <a:rPr lang="en-GB" sz="1800" dirty="0" smtClean="0"/>
              <a:t>number of</a:t>
            </a:r>
            <a:r>
              <a:rPr lang="el-GR" sz="1800" dirty="0" smtClean="0"/>
              <a:t> G</a:t>
            </a:r>
            <a:r>
              <a:rPr lang="en-GB" sz="1800" dirty="0" err="1" smtClean="0"/>
              <a:t>s</a:t>
            </a:r>
            <a:endParaRPr lang="el-GR" sz="1800" dirty="0" smtClean="0"/>
          </a:p>
          <a:p>
            <a:pPr algn="l"/>
            <a:endParaRPr lang="el-GR" dirty="0"/>
          </a:p>
        </p:txBody>
      </p:sp>
      <p:pic>
        <p:nvPicPr>
          <p:cNvPr id="7170" name="Picture 2" descr="ΣΥΜΠΛΗΡΩΜΑΤΙΚΕΣ Α,Τ"/>
          <p:cNvPicPr>
            <a:picLocks noChangeAspect="1" noChangeArrowheads="1"/>
          </p:cNvPicPr>
          <p:nvPr/>
        </p:nvPicPr>
        <p:blipFill>
          <a:blip r:embed="rId2"/>
          <a:srcRect/>
          <a:stretch>
            <a:fillRect/>
          </a:stretch>
        </p:blipFill>
        <p:spPr bwMode="auto">
          <a:xfrm>
            <a:off x="4876800" y="2743200"/>
            <a:ext cx="3597275" cy="2039937"/>
          </a:xfrm>
          <a:prstGeom prst="rect">
            <a:avLst/>
          </a:prstGeom>
          <a:noFill/>
          <a:ln w="9525">
            <a:noFill/>
            <a:miter lim="800000"/>
            <a:headEnd/>
            <a:tailEnd/>
          </a:ln>
        </p:spPr>
      </p:pic>
      <p:pic>
        <p:nvPicPr>
          <p:cNvPr id="7171" name="Picture 3" descr="ΣΥΜΠΛΗΡΩΜΑΤΙΚΕΣ C,G"/>
          <p:cNvPicPr>
            <a:picLocks noChangeAspect="1" noChangeArrowheads="1"/>
          </p:cNvPicPr>
          <p:nvPr/>
        </p:nvPicPr>
        <p:blipFill>
          <a:blip r:embed="rId3"/>
          <a:srcRect/>
          <a:stretch>
            <a:fillRect/>
          </a:stretch>
        </p:blipFill>
        <p:spPr bwMode="auto">
          <a:xfrm>
            <a:off x="685800" y="3429000"/>
            <a:ext cx="3313112" cy="2058987"/>
          </a:xfrm>
          <a:prstGeom prst="rect">
            <a:avLst/>
          </a:prstGeom>
          <a:noFill/>
          <a:ln w="9525">
            <a:noFill/>
            <a:miter lim="800000"/>
            <a:headEnd/>
            <a:tailEnd/>
          </a:ln>
        </p:spPr>
      </p:pic>
      <p:sp>
        <p:nvSpPr>
          <p:cNvPr id="4" name="TextBox 3"/>
          <p:cNvSpPr txBox="1">
            <a:spLocks noChangeArrowheads="1"/>
          </p:cNvSpPr>
          <p:nvPr/>
        </p:nvSpPr>
        <p:spPr bwMode="auto">
          <a:xfrm>
            <a:off x="711870" y="2667000"/>
            <a:ext cx="3783930" cy="523220"/>
          </a:xfrm>
          <a:prstGeom prst="rect">
            <a:avLst/>
          </a:prstGeom>
          <a:noFill/>
          <a:ln w="9525">
            <a:noFill/>
            <a:miter lim="800000"/>
            <a:headEnd/>
            <a:tailEnd/>
          </a:ln>
        </p:spPr>
        <p:txBody>
          <a:bodyPr wrap="square">
            <a:prstTxWarp prst="textNoShape">
              <a:avLst/>
            </a:prstTxWarp>
            <a:spAutoFit/>
          </a:bodyPr>
          <a:lstStyle/>
          <a:p>
            <a:pPr eaLnBrk="0" hangingPunct="0"/>
            <a:r>
              <a:rPr lang="en-US" sz="1400" dirty="0" smtClean="0"/>
              <a:t>Guanine (G) binds to cytosine (C) with three hydrogen bonds</a:t>
            </a:r>
            <a:endParaRPr lang="el-GR" sz="1400" dirty="0" smtClean="0"/>
          </a:p>
        </p:txBody>
      </p:sp>
      <p:sp>
        <p:nvSpPr>
          <p:cNvPr id="14" name="TextBox 13"/>
          <p:cNvSpPr txBox="1">
            <a:spLocks noChangeArrowheads="1"/>
          </p:cNvSpPr>
          <p:nvPr/>
        </p:nvSpPr>
        <p:spPr bwMode="auto">
          <a:xfrm>
            <a:off x="4876800" y="4876800"/>
            <a:ext cx="3505200" cy="523220"/>
          </a:xfrm>
          <a:prstGeom prst="rect">
            <a:avLst/>
          </a:prstGeom>
          <a:noFill/>
          <a:ln w="9525">
            <a:noFill/>
            <a:miter lim="800000"/>
            <a:headEnd/>
            <a:tailEnd/>
          </a:ln>
        </p:spPr>
        <p:txBody>
          <a:bodyPr wrap="square">
            <a:prstTxWarp prst="textNoShape">
              <a:avLst/>
            </a:prstTxWarp>
            <a:spAutoFit/>
          </a:bodyPr>
          <a:lstStyle/>
          <a:p>
            <a:pPr eaLnBrk="0" hangingPunct="0"/>
            <a:r>
              <a:rPr lang="en-US" sz="1400" dirty="0" smtClean="0"/>
              <a:t>Thymine (T) binds to adenine (A) with two hydrogen bonds</a:t>
            </a:r>
            <a:endParaRPr lang="el-GR" sz="1400" dirty="0"/>
          </a:p>
        </p:txBody>
      </p:sp>
      <p:sp>
        <p:nvSpPr>
          <p:cNvPr id="8" name="TextBox 7"/>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9" name="Straight Connector 8"/>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131888" y="3260725"/>
            <a:ext cx="4970832" cy="338554"/>
          </a:xfrm>
          <a:prstGeom prst="rect">
            <a:avLst/>
          </a:prstGeom>
          <a:noFill/>
          <a:ln w="9525">
            <a:noFill/>
            <a:miter lim="800000"/>
            <a:headEnd/>
            <a:tailEnd/>
          </a:ln>
        </p:spPr>
        <p:txBody>
          <a:bodyPr wrap="none">
            <a:spAutoFit/>
          </a:bodyPr>
          <a:lstStyle/>
          <a:p>
            <a:r>
              <a:rPr lang="en-US" sz="1600" dirty="0" smtClean="0"/>
              <a:t>https://</a:t>
            </a:r>
            <a:r>
              <a:rPr lang="en-US" sz="1600" dirty="0" err="1" smtClean="0"/>
              <a:t>www.youtube.com/watch?v</a:t>
            </a:r>
            <a:r>
              <a:rPr lang="en-US" sz="1600" dirty="0" smtClean="0"/>
              <a:t>=OfeYFF85u-U</a:t>
            </a:r>
            <a:endParaRPr lang="el-GR" sz="1600" dirty="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5" name="Rectangle 4"/>
          <p:cNvSpPr/>
          <p:nvPr/>
        </p:nvSpPr>
        <p:spPr>
          <a:xfrm>
            <a:off x="1270000" y="2630557"/>
            <a:ext cx="6565900" cy="369332"/>
          </a:xfrm>
          <a:prstGeom prst="rect">
            <a:avLst/>
          </a:prstGeom>
        </p:spPr>
        <p:txBody>
          <a:bodyPr wrap="square">
            <a:spAutoFit/>
          </a:bodyPr>
          <a:lstStyle/>
          <a:p>
            <a:r>
              <a:rPr lang="en-US" sz="1800" dirty="0" smtClean="0"/>
              <a:t>https://</a:t>
            </a:r>
            <a:r>
              <a:rPr lang="en-US" sz="1800" dirty="0" err="1" smtClean="0"/>
              <a:t>www.youtube.com/watch?v</a:t>
            </a:r>
            <a:r>
              <a:rPr lang="en-US" sz="1800" dirty="0" smtClean="0"/>
              <a:t>=AVABXkK5Q_o</a:t>
            </a:r>
            <a:endParaRPr lang="en-US" sz="18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7827" name="Picture 3" descr="Alternative splicing- the process by which a given gene is spliced into more than 1 type of mRNA molecule."/>
          <p:cNvPicPr>
            <a:picLocks noChangeAspect="1" noChangeArrowheads="1"/>
          </p:cNvPicPr>
          <p:nvPr/>
        </p:nvPicPr>
        <p:blipFill>
          <a:blip r:embed="rId2" cstate="print"/>
          <a:srcRect/>
          <a:stretch>
            <a:fillRect/>
          </a:stretch>
        </p:blipFill>
        <p:spPr bwMode="auto">
          <a:xfrm>
            <a:off x="354012" y="2568575"/>
            <a:ext cx="8408988" cy="3908425"/>
          </a:xfrm>
          <a:prstGeom prst="rect">
            <a:avLst/>
          </a:prstGeom>
          <a:noFill/>
          <a:ln w="9525">
            <a:noFill/>
            <a:miter lim="800000"/>
            <a:headEnd/>
            <a:tailEnd/>
          </a:ln>
        </p:spPr>
      </p:pic>
      <p:sp>
        <p:nvSpPr>
          <p:cNvPr id="4" name="Rectangle 3"/>
          <p:cNvSpPr/>
          <p:nvPr/>
        </p:nvSpPr>
        <p:spPr>
          <a:xfrm>
            <a:off x="457200" y="531673"/>
            <a:ext cx="8458200" cy="1754327"/>
          </a:xfrm>
          <a:prstGeom prst="rect">
            <a:avLst/>
          </a:prstGeom>
        </p:spPr>
        <p:txBody>
          <a:bodyPr wrap="square">
            <a:spAutoFit/>
          </a:bodyPr>
          <a:lstStyle/>
          <a:p>
            <a:pPr algn="just"/>
            <a:r>
              <a:rPr lang="en-US" sz="1800" b="0" dirty="0" smtClean="0"/>
              <a:t>One of the surprises of the Human Genome Program was the relatively small number of genes found, ~ 25,000. One could ask, "How can something as complex as humans have only 25% more genes than the small warm C. </a:t>
            </a:r>
            <a:r>
              <a:rPr lang="en-US" sz="1800" b="0" dirty="0" err="1" smtClean="0"/>
              <a:t>elegans</a:t>
            </a:r>
            <a:r>
              <a:rPr lang="en-US" sz="1800" b="0" dirty="0" smtClean="0"/>
              <a:t>? Part of the answer seems to be interpreted with alternative splicing. Alternative splicing refers to the process by which a given gene with alternative splices predominates more than one type of mRNA molecule.</a:t>
            </a:r>
            <a:endParaRPr lang="en-US" sz="1800" b="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101600" y="0"/>
            <a:ext cx="8940800" cy="6705600"/>
          </a:xfrm>
          <a:prstGeom prst="rect">
            <a:avLst/>
          </a:prstGeom>
          <a:noFill/>
          <a:ln w="9525">
            <a:noFill/>
            <a:miter lim="800000"/>
            <a:headEnd/>
            <a:tailEnd/>
          </a:ln>
        </p:spPr>
      </p:pic>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1452563" y="3260725"/>
            <a:ext cx="6238875" cy="336550"/>
          </a:xfrm>
          <a:prstGeom prst="rect">
            <a:avLst/>
          </a:prstGeom>
          <a:noFill/>
          <a:ln w="9525">
            <a:noFill/>
            <a:miter lim="800000"/>
            <a:headEnd/>
            <a:tailEnd/>
          </a:ln>
        </p:spPr>
        <p:txBody>
          <a:bodyPr wrap="none">
            <a:spAutoFit/>
          </a:bodyPr>
          <a:lstStyle/>
          <a:p>
            <a:r>
              <a:rPr lang="en-US" sz="1600" dirty="0"/>
              <a:t>http://www.youtube.com/watch?v=OEWOZS_JTgk&amp;feature=related</a:t>
            </a:r>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09600" y="1468438"/>
            <a:ext cx="8229600" cy="1143000"/>
          </a:xfrm>
        </p:spPr>
        <p:txBody>
          <a:bodyPr/>
          <a:lstStyle/>
          <a:p>
            <a:pPr eaLnBrk="1" hangingPunct="1"/>
            <a:r>
              <a:rPr lang="en-GB" dirty="0" smtClean="0"/>
              <a:t>GENETIC CODE</a:t>
            </a:r>
            <a:endParaRPr lang="el-GR" dirty="0" smtClean="0"/>
          </a:p>
        </p:txBody>
      </p:sp>
      <p:sp>
        <p:nvSpPr>
          <p:cNvPr id="3" name="TextBox 2"/>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4" name="Straight Connector 3"/>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2" descr="genetic"/>
          <p:cNvPicPr>
            <a:picLocks noChangeAspect="1" noChangeArrowheads="1"/>
          </p:cNvPicPr>
          <p:nvPr/>
        </p:nvPicPr>
        <p:blipFill>
          <a:blip r:embed="rId2" cstate="print"/>
          <a:srcRect/>
          <a:stretch>
            <a:fillRect/>
          </a:stretch>
        </p:blipFill>
        <p:spPr bwMode="auto">
          <a:xfrm>
            <a:off x="4419600" y="1325663"/>
            <a:ext cx="4002857" cy="4998937"/>
          </a:xfrm>
          <a:prstGeom prst="rect">
            <a:avLst/>
          </a:prstGeom>
          <a:noFill/>
          <a:ln w="9525">
            <a:noFill/>
            <a:miter lim="800000"/>
            <a:headEnd/>
            <a:tailEnd/>
          </a:ln>
        </p:spPr>
      </p:pic>
      <p:sp>
        <p:nvSpPr>
          <p:cNvPr id="3" name="Rectangle 2"/>
          <p:cNvSpPr/>
          <p:nvPr/>
        </p:nvSpPr>
        <p:spPr>
          <a:xfrm>
            <a:off x="457200" y="1975261"/>
            <a:ext cx="3886200" cy="2977739"/>
          </a:xfrm>
          <a:prstGeom prst="rect">
            <a:avLst/>
          </a:prstGeom>
        </p:spPr>
        <p:txBody>
          <a:bodyPr wrap="square">
            <a:spAutoFit/>
          </a:bodyPr>
          <a:lstStyle/>
          <a:p>
            <a:pPr algn="just">
              <a:lnSpc>
                <a:spcPct val="150000"/>
              </a:lnSpc>
            </a:pPr>
            <a:r>
              <a:rPr lang="en-US" sz="1800" dirty="0" smtClean="0"/>
              <a:t>Genetic </a:t>
            </a:r>
            <a:r>
              <a:rPr lang="en-US" sz="1800" b="0" dirty="0" smtClean="0"/>
              <a:t>code is called the total of correlation of </a:t>
            </a:r>
            <a:r>
              <a:rPr lang="en-US" sz="1800" b="0" dirty="0" err="1" smtClean="0"/>
              <a:t>codons</a:t>
            </a:r>
            <a:r>
              <a:rPr lang="en-US" sz="1800" b="0" dirty="0" smtClean="0"/>
              <a:t> to specific amino acids during translation.</a:t>
            </a:r>
            <a:endParaRPr lang="el-GR" sz="1800" b="0" dirty="0" smtClean="0">
              <a:solidFill>
                <a:srgbClr val="000000"/>
              </a:solidFill>
              <a:ea typeface="Times New Roman" charset="0"/>
              <a:cs typeface="Times New Roman" charset="0"/>
            </a:endParaRPr>
          </a:p>
          <a:p>
            <a:pPr algn="just">
              <a:lnSpc>
                <a:spcPct val="150000"/>
              </a:lnSpc>
            </a:pPr>
            <a:endParaRPr lang="el-GR" sz="1800" b="0" dirty="0" smtClean="0">
              <a:solidFill>
                <a:srgbClr val="000000"/>
              </a:solidFill>
              <a:ea typeface="Times New Roman" charset="0"/>
              <a:cs typeface="Times New Roman" charset="0"/>
            </a:endParaRPr>
          </a:p>
          <a:p>
            <a:pPr algn="just">
              <a:lnSpc>
                <a:spcPct val="150000"/>
              </a:lnSpc>
            </a:pPr>
            <a:r>
              <a:rPr lang="en-US" sz="1800" dirty="0" err="1" smtClean="0"/>
              <a:t>Codon</a:t>
            </a:r>
            <a:r>
              <a:rPr lang="en-US" sz="1800" dirty="0" smtClean="0"/>
              <a:t> </a:t>
            </a:r>
            <a:r>
              <a:rPr lang="en-US" sz="1800" b="0" dirty="0" smtClean="0"/>
              <a:t>is called any successive triad of nucleotides encoding an amino acid.</a:t>
            </a:r>
            <a:endParaRPr lang="el-GR" sz="1800" b="0" dirty="0" smtClean="0">
              <a:solidFill>
                <a:srgbClr val="000000"/>
              </a:solidFill>
              <a:ea typeface="Times New Roman" charset="0"/>
              <a:cs typeface="Times New Roman" charset="0"/>
            </a:endParaRPr>
          </a:p>
        </p:txBody>
      </p:sp>
      <p:sp>
        <p:nvSpPr>
          <p:cNvPr id="4" name="Rectangle 3"/>
          <p:cNvSpPr/>
          <p:nvPr/>
        </p:nvSpPr>
        <p:spPr bwMode="auto">
          <a:xfrm>
            <a:off x="4267200" y="6019800"/>
            <a:ext cx="2514600" cy="457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tx1"/>
              </a:solidFill>
              <a:effectLst/>
              <a:latin typeface="Arial" charset="0"/>
            </a:endParaRPr>
          </a:p>
        </p:txBody>
      </p:sp>
      <p:sp>
        <p:nvSpPr>
          <p:cNvPr id="5" name="Rectangle 4"/>
          <p:cNvSpPr/>
          <p:nvPr/>
        </p:nvSpPr>
        <p:spPr>
          <a:xfrm>
            <a:off x="1676400" y="605135"/>
            <a:ext cx="2527405" cy="461665"/>
          </a:xfrm>
          <a:prstGeom prst="rect">
            <a:avLst/>
          </a:prstGeom>
        </p:spPr>
        <p:txBody>
          <a:bodyPr wrap="none">
            <a:spAutoFit/>
          </a:bodyPr>
          <a:lstStyle/>
          <a:p>
            <a:r>
              <a:rPr lang="en-GB" sz="2400" dirty="0" smtClean="0">
                <a:latin typeface="+mn-lt"/>
              </a:rPr>
              <a:t>GENETIC CODE</a:t>
            </a:r>
            <a:endParaRPr lang="en-US" sz="2400" dirty="0">
              <a:latin typeface="+mn-lt"/>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2459038"/>
            <a:ext cx="3505200" cy="3789362"/>
          </a:xfrm>
        </p:spPr>
        <p:txBody>
          <a:bodyPr>
            <a:noAutofit/>
          </a:bodyPr>
          <a:lstStyle/>
          <a:p>
            <a:pPr marL="0" indent="0">
              <a:buFont typeface="Wingdings" charset="2"/>
              <a:buNone/>
            </a:pPr>
            <a:r>
              <a:rPr lang="en-GB" sz="1800" dirty="0" smtClean="0">
                <a:ea typeface="Times New Roman" charset="0"/>
                <a:cs typeface="Times New Roman" charset="0"/>
              </a:rPr>
              <a:t>Neither two to two because the different duplex of bases would be </a:t>
            </a:r>
            <a:r>
              <a:rPr lang="el-GR" sz="1800" dirty="0" smtClean="0">
                <a:ea typeface="Times New Roman" charset="0"/>
                <a:cs typeface="Times New Roman" charset="0"/>
              </a:rPr>
              <a:t>4</a:t>
            </a:r>
            <a:r>
              <a:rPr lang="el-GR" sz="1800" baseline="30000" dirty="0" smtClean="0">
                <a:ea typeface="Times New Roman" charset="0"/>
                <a:cs typeface="Times New Roman" charset="0"/>
              </a:rPr>
              <a:t>2</a:t>
            </a:r>
            <a:r>
              <a:rPr lang="el-GR" sz="1800" dirty="0">
                <a:ea typeface="Times New Roman" charset="0"/>
                <a:cs typeface="Times New Roman" charset="0"/>
              </a:rPr>
              <a:t>=</a:t>
            </a:r>
            <a:r>
              <a:rPr lang="el-GR" sz="1800" dirty="0" smtClean="0">
                <a:ea typeface="Times New Roman" charset="0"/>
                <a:cs typeface="Times New Roman" charset="0"/>
              </a:rPr>
              <a:t>16</a:t>
            </a:r>
            <a:r>
              <a:rPr lang="en-GB" sz="1800" dirty="0" smtClean="0">
                <a:ea typeface="Times New Roman" charset="0"/>
                <a:cs typeface="Times New Roman" charset="0"/>
              </a:rPr>
              <a:t> and thus 16 amino acids at the most would be coded.</a:t>
            </a:r>
          </a:p>
          <a:p>
            <a:pPr marL="0" indent="0">
              <a:buFont typeface="Wingdings" charset="2"/>
              <a:buNone/>
            </a:pPr>
            <a:r>
              <a:rPr lang="en-US" sz="1800" dirty="0" smtClean="0"/>
              <a:t>A triple of bases corresponds to an amino acid. The different triads are </a:t>
            </a:r>
            <a:r>
              <a:rPr lang="el-GR" sz="1800" dirty="0" smtClean="0">
                <a:ea typeface="Times New Roman" charset="0"/>
                <a:cs typeface="Times New Roman" charset="0"/>
              </a:rPr>
              <a:t>4</a:t>
            </a:r>
            <a:r>
              <a:rPr lang="el-GR" sz="1800" baseline="30000" dirty="0" smtClean="0">
                <a:ea typeface="Times New Roman" charset="0"/>
                <a:cs typeface="Times New Roman" charset="0"/>
              </a:rPr>
              <a:t>3</a:t>
            </a:r>
            <a:r>
              <a:rPr lang="el-GR" sz="1800" dirty="0" smtClean="0">
                <a:ea typeface="Times New Roman" charset="0"/>
                <a:cs typeface="Times New Roman" charset="0"/>
              </a:rPr>
              <a:t>=64</a:t>
            </a:r>
            <a:r>
              <a:rPr lang="en-US" sz="1800" dirty="0" smtClean="0"/>
              <a:t>, so they are sufficient to cover all amino acids.</a:t>
            </a:r>
            <a:endParaRPr lang="en-US" sz="1800" dirty="0" smtClean="0">
              <a:ea typeface="Times New Roman" charset="0"/>
              <a:cs typeface="Times New Roman" charset="0"/>
            </a:endParaRPr>
          </a:p>
          <a:p>
            <a:pPr marL="0" indent="0"/>
            <a:endParaRPr lang="en-US" sz="1800" dirty="0"/>
          </a:p>
        </p:txBody>
      </p:sp>
      <p:pic>
        <p:nvPicPr>
          <p:cNvPr id="3" name="Picture 1"/>
          <p:cNvPicPr>
            <a:picLocks noChangeAspect="1"/>
          </p:cNvPicPr>
          <p:nvPr/>
        </p:nvPicPr>
        <p:blipFill>
          <a:blip r:embed="rId2"/>
          <a:srcRect/>
          <a:stretch>
            <a:fillRect/>
          </a:stretch>
        </p:blipFill>
        <p:spPr bwMode="auto">
          <a:xfrm>
            <a:off x="4343400" y="2895600"/>
            <a:ext cx="3485198" cy="3259592"/>
          </a:xfrm>
          <a:prstGeom prst="rect">
            <a:avLst/>
          </a:prstGeom>
          <a:noFill/>
          <a:ln w="9525">
            <a:noFill/>
            <a:miter lim="800000"/>
            <a:headEnd/>
            <a:tailEnd/>
          </a:ln>
        </p:spPr>
      </p:pic>
      <p:sp>
        <p:nvSpPr>
          <p:cNvPr id="4" name="Rectangle 3"/>
          <p:cNvSpPr/>
          <p:nvPr/>
        </p:nvSpPr>
        <p:spPr>
          <a:xfrm>
            <a:off x="685800" y="1065073"/>
            <a:ext cx="8077200" cy="1754327"/>
          </a:xfrm>
          <a:prstGeom prst="rect">
            <a:avLst/>
          </a:prstGeom>
        </p:spPr>
        <p:txBody>
          <a:bodyPr wrap="square">
            <a:spAutoFit/>
          </a:bodyPr>
          <a:lstStyle/>
          <a:p>
            <a:pPr algn="just"/>
            <a:r>
              <a:rPr lang="en-US" sz="1800" b="0" dirty="0" smtClean="0"/>
              <a:t>Between </a:t>
            </a:r>
            <a:r>
              <a:rPr lang="en-US" sz="1800" b="0" dirty="0" err="1" smtClean="0"/>
              <a:t>deoxyribonucleotides</a:t>
            </a:r>
            <a:r>
              <a:rPr lang="en-US" sz="1800" b="0" dirty="0" smtClean="0"/>
              <a:t> and </a:t>
            </a:r>
            <a:r>
              <a:rPr lang="en-US" sz="1800" b="0" dirty="0" err="1" smtClean="0"/>
              <a:t>ribonucleotides</a:t>
            </a:r>
            <a:r>
              <a:rPr lang="en-US" sz="1800" b="0" dirty="0" smtClean="0"/>
              <a:t>, the correlation is one to one.</a:t>
            </a:r>
          </a:p>
          <a:p>
            <a:pPr algn="just"/>
            <a:r>
              <a:rPr lang="en-US" sz="1800" b="0" dirty="0" smtClean="0"/>
              <a:t>But the correlation between bases of </a:t>
            </a:r>
            <a:r>
              <a:rPr lang="en-US" sz="1800" b="0" dirty="0" err="1" smtClean="0"/>
              <a:t>ribonucleotides</a:t>
            </a:r>
            <a:r>
              <a:rPr lang="en-US" sz="1800" b="0" dirty="0" smtClean="0"/>
              <a:t> and amino acids is more complex. It is not one to one because more than four different amino acids are required.</a:t>
            </a:r>
            <a:r>
              <a:rPr lang="el-GR" sz="1800" b="0" dirty="0" smtClean="0">
                <a:ea typeface="Times New Roman" charset="0"/>
                <a:cs typeface="Times New Roman" charset="0"/>
              </a:rPr>
              <a:t> </a:t>
            </a:r>
            <a:endParaRPr lang="en-US" sz="1800" b="0" dirty="0" smtClean="0">
              <a:ea typeface="Times New Roman" charset="0"/>
              <a:cs typeface="Times New Roman" charset="0"/>
            </a:endParaRPr>
          </a:p>
          <a:p>
            <a:pPr marL="0" indent="0" algn="just">
              <a:buFont typeface="Wingdings" charset="2"/>
              <a:buNone/>
            </a:pPr>
            <a:endParaRPr lang="en-US" sz="1800" b="0" dirty="0">
              <a:ea typeface="Times New Roman" charset="0"/>
              <a:cs typeface="Times New Roman" charset="0"/>
            </a:endParaRPr>
          </a:p>
        </p:txBody>
      </p:sp>
      <p:sp>
        <p:nvSpPr>
          <p:cNvPr id="5" name="Rectangle 4"/>
          <p:cNvSpPr/>
          <p:nvPr/>
        </p:nvSpPr>
        <p:spPr>
          <a:xfrm>
            <a:off x="3352800" y="528935"/>
            <a:ext cx="2527405" cy="461665"/>
          </a:xfrm>
          <a:prstGeom prst="rect">
            <a:avLst/>
          </a:prstGeom>
        </p:spPr>
        <p:txBody>
          <a:bodyPr wrap="none">
            <a:spAutoFit/>
          </a:bodyPr>
          <a:lstStyle/>
          <a:p>
            <a:r>
              <a:rPr lang="en-GB" sz="2400" dirty="0" smtClean="0">
                <a:latin typeface="+mn-lt"/>
              </a:rPr>
              <a:t>GENETIC CODE</a:t>
            </a:r>
            <a:endParaRPr lang="en-US" sz="2400" dirty="0">
              <a:latin typeface="+mn-lt"/>
            </a:endParaRPr>
          </a:p>
        </p:txBody>
      </p:sp>
      <p:sp>
        <p:nvSpPr>
          <p:cNvPr id="6" name="TextBox 5"/>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7" name="Straight Connector 6"/>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3" name="Picture 3"/>
          <p:cNvPicPr>
            <a:picLocks noChangeAspect="1"/>
          </p:cNvPicPr>
          <p:nvPr/>
        </p:nvPicPr>
        <p:blipFill>
          <a:blip r:embed="rId2"/>
          <a:srcRect/>
          <a:stretch>
            <a:fillRect/>
          </a:stretch>
        </p:blipFill>
        <p:spPr bwMode="auto">
          <a:xfrm>
            <a:off x="609601" y="1676400"/>
            <a:ext cx="4704410" cy="4343400"/>
          </a:xfrm>
          <a:prstGeom prst="rect">
            <a:avLst/>
          </a:prstGeom>
          <a:noFill/>
          <a:ln w="9525">
            <a:noFill/>
            <a:miter lim="800000"/>
            <a:headEnd/>
            <a:tailEnd/>
          </a:ln>
        </p:spPr>
      </p:pic>
      <p:sp>
        <p:nvSpPr>
          <p:cNvPr id="3" name="Rectangle 2"/>
          <p:cNvSpPr/>
          <p:nvPr/>
        </p:nvSpPr>
        <p:spPr>
          <a:xfrm>
            <a:off x="3416195" y="757535"/>
            <a:ext cx="2527405" cy="461665"/>
          </a:xfrm>
          <a:prstGeom prst="rect">
            <a:avLst/>
          </a:prstGeom>
        </p:spPr>
        <p:txBody>
          <a:bodyPr wrap="none">
            <a:spAutoFit/>
          </a:bodyPr>
          <a:lstStyle/>
          <a:p>
            <a:r>
              <a:rPr lang="en-GB" sz="2400" dirty="0" smtClean="0">
                <a:latin typeface="+mn-lt"/>
              </a:rPr>
              <a:t>GENETIC CODE</a:t>
            </a:r>
            <a:endParaRPr lang="en-US" sz="2400" dirty="0">
              <a:latin typeface="+mn-lt"/>
            </a:endParaRPr>
          </a:p>
        </p:txBody>
      </p:sp>
      <p:sp>
        <p:nvSpPr>
          <p:cNvPr id="4" name="Rectangle 3"/>
          <p:cNvSpPr/>
          <p:nvPr/>
        </p:nvSpPr>
        <p:spPr>
          <a:xfrm>
            <a:off x="5486400" y="2286000"/>
            <a:ext cx="3200400" cy="2862323"/>
          </a:xfrm>
          <a:prstGeom prst="rect">
            <a:avLst/>
          </a:prstGeom>
        </p:spPr>
        <p:txBody>
          <a:bodyPr wrap="square">
            <a:spAutoFit/>
          </a:bodyPr>
          <a:lstStyle/>
          <a:p>
            <a:pPr algn="just"/>
            <a:r>
              <a:rPr lang="en-US" sz="1800" b="0" dirty="0" smtClean="0"/>
              <a:t>A gene starts with a </a:t>
            </a:r>
            <a:r>
              <a:rPr lang="en-US" sz="1800" b="0" dirty="0" err="1" smtClean="0"/>
              <a:t>codon</a:t>
            </a:r>
            <a:r>
              <a:rPr lang="en-US" sz="1800" b="0" dirty="0" smtClean="0"/>
              <a:t> for the amino acid </a:t>
            </a:r>
            <a:r>
              <a:rPr lang="en-US" sz="1800" b="0" dirty="0" err="1" smtClean="0"/>
              <a:t>methionine</a:t>
            </a:r>
            <a:r>
              <a:rPr lang="en-US" sz="1800" b="0" dirty="0" smtClean="0"/>
              <a:t> (ATG), the start </a:t>
            </a:r>
            <a:r>
              <a:rPr lang="en-US" sz="1800" b="0" dirty="0" err="1" smtClean="0"/>
              <a:t>codon</a:t>
            </a:r>
            <a:r>
              <a:rPr lang="en-US" sz="1800" b="0" dirty="0" smtClean="0"/>
              <a:t>, and ends with one of the 3 termination </a:t>
            </a:r>
            <a:r>
              <a:rPr lang="en-US" sz="1800" b="0" dirty="0" err="1" smtClean="0"/>
              <a:t>codons</a:t>
            </a:r>
            <a:r>
              <a:rPr lang="en-US" sz="1800" b="0" dirty="0" smtClean="0"/>
              <a:t> (TAA, TAG, TGA). The </a:t>
            </a:r>
            <a:r>
              <a:rPr lang="en-US" sz="1800" b="0" dirty="0" err="1" smtClean="0"/>
              <a:t>codons</a:t>
            </a:r>
            <a:r>
              <a:rPr lang="en-US" sz="1800" b="0" dirty="0" smtClean="0"/>
              <a:t> between the start and stop signals encode for the various amino acids of the gene product.</a:t>
            </a:r>
            <a:endParaRPr lang="en-US" sz="1800" b="0" dirty="0"/>
          </a:p>
        </p:txBody>
      </p:sp>
      <p:sp>
        <p:nvSpPr>
          <p:cNvPr id="5" name="TextBox 4"/>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6" name="Straight Connector 5"/>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8370" name="Picture 2" descr="569px-GeneticCode21"/>
          <p:cNvPicPr>
            <a:picLocks noChangeAspect="1" noChangeArrowheads="1"/>
          </p:cNvPicPr>
          <p:nvPr/>
        </p:nvPicPr>
        <p:blipFill>
          <a:blip r:embed="rId2" cstate="print"/>
          <a:srcRect/>
          <a:stretch>
            <a:fillRect/>
          </a:stretch>
        </p:blipFill>
        <p:spPr bwMode="auto">
          <a:xfrm>
            <a:off x="2453541" y="717550"/>
            <a:ext cx="5471259" cy="5759450"/>
          </a:xfrm>
          <a:prstGeom prst="rect">
            <a:avLst/>
          </a:prstGeom>
          <a:noFill/>
          <a:ln w="9525">
            <a:noFill/>
            <a:miter lim="800000"/>
            <a:headEnd/>
            <a:tailEnd/>
          </a:ln>
        </p:spPr>
      </p:pic>
      <p:sp>
        <p:nvSpPr>
          <p:cNvPr id="3" name="Rectangle 2"/>
          <p:cNvSpPr/>
          <p:nvPr/>
        </p:nvSpPr>
        <p:spPr>
          <a:xfrm>
            <a:off x="3416195" y="228600"/>
            <a:ext cx="2527405" cy="461665"/>
          </a:xfrm>
          <a:prstGeom prst="rect">
            <a:avLst/>
          </a:prstGeom>
        </p:spPr>
        <p:txBody>
          <a:bodyPr wrap="none">
            <a:spAutoFit/>
          </a:bodyPr>
          <a:lstStyle/>
          <a:p>
            <a:r>
              <a:rPr lang="en-GB" sz="2400" dirty="0" smtClean="0">
                <a:latin typeface="+mn-lt"/>
              </a:rPr>
              <a:t>GENETIC CODE</a:t>
            </a:r>
            <a:endParaRPr lang="en-US" sz="2400" dirty="0">
              <a:latin typeface="+mn-lt"/>
            </a:endParaRPr>
          </a:p>
        </p:txBody>
      </p:sp>
      <p:sp>
        <p:nvSpPr>
          <p:cNvPr id="4" name="TextBox 3"/>
          <p:cNvSpPr txBox="1"/>
          <p:nvPr/>
        </p:nvSpPr>
        <p:spPr>
          <a:xfrm>
            <a:off x="0" y="6604000"/>
            <a:ext cx="9144000" cy="254000"/>
          </a:xfrm>
          <a:prstGeom prst="rect">
            <a:avLst/>
          </a:prstGeom>
          <a:noFill/>
        </p:spPr>
        <p:txBody>
          <a:bodyPr wrap="square" rtlCol="0">
            <a:spAutoFit/>
          </a:bodyPr>
          <a:lstStyle/>
          <a:p>
            <a:r>
              <a:rPr lang="en-US" sz="1000" b="0" cap="small" dirty="0" smtClean="0"/>
              <a:t>Biology Lecture		E. </a:t>
            </a:r>
            <a:r>
              <a:rPr lang="en-US" sz="1000" b="0" cap="small" dirty="0" err="1" smtClean="0"/>
              <a:t>Anastasiadou</a:t>
            </a:r>
            <a:r>
              <a:rPr lang="en-US" sz="1000" b="0" cap="small" dirty="0" smtClean="0"/>
              <a:t>	Bioinformatics – Biomedical Data Science		2021-2022</a:t>
            </a:r>
            <a:endParaRPr lang="en-US" sz="1000" b="0" cap="small" dirty="0"/>
          </a:p>
        </p:txBody>
      </p:sp>
      <p:cxnSp>
        <p:nvCxnSpPr>
          <p:cNvPr id="5" name="Straight Connector 4"/>
          <p:cNvCxnSpPr/>
          <p:nvPr/>
        </p:nvCxnSpPr>
        <p:spPr bwMode="auto">
          <a:xfrm>
            <a:off x="0" y="6616700"/>
            <a:ext cx="9144000" cy="4233"/>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2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56804</TotalTime>
  <Words>23304</Words>
  <Application>Microsoft Office PowerPoint</Application>
  <PresentationFormat>On-screen Show (4:3)</PresentationFormat>
  <Paragraphs>1808</Paragraphs>
  <Slides>277</Slides>
  <Notes>16</Notes>
  <HiddenSlides>0</HiddenSlides>
  <MMClips>0</MMClips>
  <ScaleCrop>false</ScaleCrop>
  <HeadingPairs>
    <vt:vector size="8" baseType="variant">
      <vt:variant>
        <vt:lpstr>Design Template</vt:lpstr>
      </vt:variant>
      <vt:variant>
        <vt:i4>1</vt:i4>
      </vt:variant>
      <vt:variant>
        <vt:lpstr>Links</vt:lpstr>
      </vt:variant>
      <vt:variant>
        <vt:i4>1</vt:i4>
      </vt:variant>
      <vt:variant>
        <vt:lpstr>Embedded OLE Servers</vt:lpstr>
      </vt:variant>
      <vt:variant>
        <vt:i4>2</vt:i4>
      </vt:variant>
      <vt:variant>
        <vt:lpstr>Slide Titles</vt:lpstr>
      </vt:variant>
      <vt:variant>
        <vt:i4>277</vt:i4>
      </vt:variant>
    </vt:vector>
  </HeadingPairs>
  <TitlesOfParts>
    <vt:vector size="281" baseType="lpstr">
      <vt:lpstr>Default Design</vt:lpstr>
      <vt:lpstr>Macintosh HD:Users:Ema:Documents:COURSES :BIOINFORMATICS:2021-2022:Biology-Physiology_course.docx!OLE_LINK1</vt:lpstr>
      <vt:lpstr>Image</vt:lpstr>
      <vt:lpstr>Photo Editor 影像</vt:lpstr>
      <vt:lpstr>Slide 1</vt:lpstr>
      <vt:lpstr>Slide 2</vt:lpstr>
      <vt:lpstr>Slide 3</vt:lpstr>
      <vt:lpstr>Slide 4</vt:lpstr>
      <vt:lpstr>DNA STRUCTURE</vt:lpstr>
      <vt:lpstr>Slide 6</vt:lpstr>
      <vt:lpstr>3’-5’ sugar-phosphate bond</vt:lpstr>
      <vt:lpstr>Slide 8</vt:lpstr>
      <vt:lpstr>complementarity – hydrogen bonds</vt:lpstr>
      <vt:lpstr>Slide 10</vt:lpstr>
      <vt:lpstr>Slide 11</vt:lpstr>
      <vt:lpstr>Slide 12</vt:lpstr>
      <vt:lpstr>Rosalind Franklin took an exceptional X-ray photograph of a DNA molecule, which provided Watson+Crick with the key to the double-helix puzzle.  </vt:lpstr>
      <vt:lpstr>Slide 14</vt:lpstr>
      <vt:lpstr>DNA ORGANIZATION</vt:lpstr>
      <vt:lpstr>Slide 16</vt:lpstr>
      <vt:lpstr>Slide 17</vt:lpstr>
      <vt:lpstr>Slide 18</vt:lpstr>
      <vt:lpstr>Slide 19</vt:lpstr>
      <vt:lpstr>Slide 20</vt:lpstr>
      <vt:lpstr>Slide 21</vt:lpstr>
      <vt:lpstr>ORGANISATION OF CHROMATIN</vt:lpstr>
      <vt:lpstr>Slide 23</vt:lpstr>
      <vt:lpstr>When stained, chromosomes show bands of light and dark areas. The dark bands indicate areas where the structure of the chromosome is dense.  Each of the 23 chromosome types has a unique banding pattern. (A chromosome pair has identical banding.)  In fact, scientists can identify a chromosome based solely on its banding pattern. </vt:lpstr>
      <vt:lpstr>Slide 25</vt:lpstr>
      <vt:lpstr>DNA CHARACTERISTICS</vt:lpstr>
      <vt:lpstr>Slide 27</vt:lpstr>
      <vt:lpstr>THE FUNCTIONS OF THE GENETIC MATERIAL</vt:lpstr>
      <vt:lpstr>DNA REPLICATION</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 Genes determine the characteristics (brown or blue eyes, long or short fingers, etc.). Genes also control everything from how cells grow to how they interact with each other. A gene can range from 100 base pairs of DNA to several millions. </vt:lpstr>
      <vt:lpstr>GENES</vt:lpstr>
      <vt:lpstr>Slide 55</vt:lpstr>
      <vt:lpstr>GENOME </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TRANSCRIPTION</vt:lpstr>
      <vt:lpstr>TRANSCRIPTION</vt:lpstr>
      <vt:lpstr>Slide 71</vt:lpstr>
      <vt:lpstr>Slide 72</vt:lpstr>
      <vt:lpstr>Slide 73</vt:lpstr>
      <vt:lpstr>Slide 74</vt:lpstr>
      <vt:lpstr>Slide 75</vt:lpstr>
      <vt:lpstr>Slide 76</vt:lpstr>
      <vt:lpstr>Slide 77</vt:lpstr>
      <vt:lpstr>TRANSCRIPTION  </vt:lpstr>
      <vt:lpstr>Slide 79</vt:lpstr>
      <vt:lpstr>TRANSCRIPTION</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GENETIC CODE</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CELL CYCLE</vt:lpstr>
      <vt:lpstr>Slide 126</vt:lpstr>
      <vt:lpstr>Slide 127</vt:lpstr>
      <vt:lpstr>Slide 128</vt:lpstr>
      <vt:lpstr>ΜΙTOSIS</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MEIOSIS</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CENTRIOLES</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Definition</vt:lpstr>
      <vt:lpstr>Increasing Interest</vt:lpstr>
      <vt:lpstr>Microbiome By the Numbers</vt:lpstr>
      <vt:lpstr>Microbes Functional Roles</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anastasiadou</dc:creator>
  <cp:lastModifiedBy>EMBL</cp:lastModifiedBy>
  <cp:revision>180</cp:revision>
  <dcterms:created xsi:type="dcterms:W3CDTF">2021-11-26T11:01:21Z</dcterms:created>
  <dcterms:modified xsi:type="dcterms:W3CDTF">2021-11-26T11:02:53Z</dcterms:modified>
</cp:coreProperties>
</file>