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557" r:id="rId2"/>
    <p:sldId id="558" r:id="rId3"/>
    <p:sldId id="559" r:id="rId4"/>
    <p:sldId id="560" r:id="rId5"/>
    <p:sldId id="561" r:id="rId6"/>
    <p:sldId id="562" r:id="rId7"/>
    <p:sldId id="861" r:id="rId8"/>
    <p:sldId id="916" r:id="rId9"/>
    <p:sldId id="877" r:id="rId10"/>
    <p:sldId id="878" r:id="rId11"/>
    <p:sldId id="939" r:id="rId12"/>
    <p:sldId id="879" r:id="rId13"/>
    <p:sldId id="711" r:id="rId14"/>
    <p:sldId id="881" r:id="rId15"/>
    <p:sldId id="949" r:id="rId16"/>
    <p:sldId id="884" r:id="rId17"/>
    <p:sldId id="923" r:id="rId18"/>
    <p:sldId id="883" r:id="rId19"/>
    <p:sldId id="887" r:id="rId20"/>
    <p:sldId id="921" r:id="rId21"/>
    <p:sldId id="922" r:id="rId22"/>
    <p:sldId id="902" r:id="rId23"/>
    <p:sldId id="905" r:id="rId24"/>
    <p:sldId id="903" r:id="rId25"/>
    <p:sldId id="712" r:id="rId26"/>
    <p:sldId id="915" r:id="rId27"/>
    <p:sldId id="920" r:id="rId28"/>
    <p:sldId id="912" r:id="rId29"/>
    <p:sldId id="913" r:id="rId30"/>
    <p:sldId id="918" r:id="rId31"/>
    <p:sldId id="934" r:id="rId32"/>
    <p:sldId id="936" r:id="rId33"/>
    <p:sldId id="925" r:id="rId34"/>
    <p:sldId id="914" r:id="rId35"/>
    <p:sldId id="713" r:id="rId36"/>
    <p:sldId id="947" r:id="rId37"/>
    <p:sldId id="946" r:id="rId38"/>
    <p:sldId id="714" r:id="rId39"/>
    <p:sldId id="933" r:id="rId40"/>
    <p:sldId id="942" r:id="rId41"/>
    <p:sldId id="943" r:id="rId42"/>
    <p:sldId id="941" r:id="rId43"/>
    <p:sldId id="944" r:id="rId44"/>
    <p:sldId id="911" r:id="rId45"/>
    <p:sldId id="715" r:id="rId46"/>
    <p:sldId id="859" r:id="rId47"/>
  </p:sldIdLst>
  <p:sldSz cx="9144000" cy="6858000" type="screen4x3"/>
  <p:notesSz cx="6858000" cy="9144000"/>
  <p:defaultTextStyle>
    <a:defPPr>
      <a:defRPr lang="el-GR"/>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D6E4"/>
    <a:srgbClr val="6BBFB5"/>
    <a:srgbClr val="43FFF3"/>
    <a:srgbClr val="FF9562"/>
    <a:srgbClr val="FFC962"/>
    <a:srgbClr val="309DCA"/>
    <a:srgbClr val="558B28"/>
    <a:srgbClr val="5499B5"/>
    <a:srgbClr val="FFCC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397" autoAdjust="0"/>
    <p:restoredTop sz="70101" autoAdjust="0"/>
  </p:normalViewPr>
  <p:slideViewPr>
    <p:cSldViewPr snapToGrid="0">
      <p:cViewPr varScale="1">
        <p:scale>
          <a:sx n="58" d="100"/>
          <a:sy n="58" d="100"/>
        </p:scale>
        <p:origin x="1600" y="48"/>
      </p:cViewPr>
      <p:guideLst>
        <p:guide orient="horz" pos="2160"/>
        <p:guide pos="2880"/>
      </p:guideLst>
    </p:cSldViewPr>
  </p:slid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l-GR"/>
          </a:p>
        </p:txBody>
      </p:sp>
      <p:sp>
        <p:nvSpPr>
          <p:cNvPr id="28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l-GR"/>
          </a:p>
        </p:txBody>
      </p:sp>
      <p:sp>
        <p:nvSpPr>
          <p:cNvPr id="28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l-GR"/>
          </a:p>
        </p:txBody>
      </p:sp>
      <p:sp>
        <p:nvSpPr>
          <p:cNvPr id="28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ED0CB3A8-665F-4559-B95C-073BD512BA1B}" type="slidenum">
              <a:rPr lang="el-G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C484D-498D-BF44-A0B0-5D7406C61AAC}" type="datetimeFigureOut">
              <a:rPr lang="en-US" smtClean="0"/>
              <a:pPr/>
              <a:t>11/24/2022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40156-20EA-F34A-A9EE-86B3FA5A4B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solidFill>
                <a:srgbClr val="222222"/>
              </a:solidFill>
              <a:latin typeface="Harding"/>
            </a:endParaRPr>
          </a:p>
          <a:p>
            <a:r>
              <a:rPr lang="en-US" b="0" i="0" dirty="0">
                <a:solidFill>
                  <a:srgbClr val="222222"/>
                </a:solidFill>
                <a:effectLst/>
                <a:latin typeface="Harding"/>
              </a:rPr>
              <a:t>The main assumption is there was a period of time in primitive Earth's history — about 4 billion years ago — when the primary living substance was RNA or something chemically similar</a:t>
            </a:r>
          </a:p>
          <a:p>
            <a:pPr algn="l"/>
            <a:r>
              <a:rPr lang="en-US" b="0" i="0" dirty="0">
                <a:solidFill>
                  <a:srgbClr val="333333"/>
                </a:solidFill>
                <a:effectLst/>
                <a:latin typeface="open-sans"/>
              </a:rPr>
              <a:t>The RNA World Hypothesis is a concept put forth in the 1960s by Carl </a:t>
            </a:r>
            <a:r>
              <a:rPr lang="en-US" b="0" i="0" dirty="0" err="1">
                <a:solidFill>
                  <a:srgbClr val="333333"/>
                </a:solidFill>
                <a:effectLst/>
                <a:latin typeface="open-sans"/>
              </a:rPr>
              <a:t>Woese</a:t>
            </a:r>
            <a:r>
              <a:rPr lang="en-US" b="0" i="0" dirty="0">
                <a:solidFill>
                  <a:srgbClr val="333333"/>
                </a:solidFill>
                <a:effectLst/>
                <a:latin typeface="open-sans"/>
              </a:rPr>
              <a:t>, Francis Crick and Leslie Orgel. It proposes that earlier life forms may have used RNA alone for the storage of genetic material.</a:t>
            </a:r>
          </a:p>
          <a:p>
            <a:pPr algn="l"/>
            <a:r>
              <a:rPr lang="en-US" b="0" i="0" dirty="0">
                <a:solidFill>
                  <a:srgbClr val="333333"/>
                </a:solidFill>
                <a:effectLst/>
                <a:latin typeface="open-sans"/>
              </a:rPr>
              <a:t>Walter Gilbert, a Harvard molecular biologist, was the first to use the term "RNA World" in an article published in 1986. The hypothesis </a:t>
            </a:r>
            <a:r>
              <a:rPr lang="en-US" b="0" i="0" dirty="0" err="1">
                <a:solidFill>
                  <a:srgbClr val="333333"/>
                </a:solidFill>
                <a:effectLst/>
                <a:latin typeface="open-sans"/>
              </a:rPr>
              <a:t>posists</a:t>
            </a:r>
            <a:r>
              <a:rPr lang="en-US" b="0" i="0" dirty="0">
                <a:solidFill>
                  <a:srgbClr val="333333"/>
                </a:solidFill>
                <a:effectLst/>
                <a:latin typeface="open-sans"/>
              </a:rPr>
              <a:t> that DNA later became the genetic material as a result of evolution because RNA was a relatively unstable molecule. According to the RNA World Hypothesis, around 4 billion years ago, RNA was the primary living substance, largely due to RNA’s ability to function as both genes and enzymes.</a:t>
            </a:r>
          </a:p>
          <a:p>
            <a:pPr algn="l"/>
            <a:r>
              <a:rPr lang="en-US" b="0" i="0" dirty="0">
                <a:solidFill>
                  <a:srgbClr val="333333"/>
                </a:solidFill>
                <a:effectLst/>
                <a:latin typeface="open-sans"/>
              </a:rPr>
              <a:t>The main reasoning behind the hypothesis is that RNA is capable of self-replication and could therefore have carried genetic information across generations independently. This concept has been highly debated in the scientific world over the last 50 years.</a:t>
            </a:r>
          </a:p>
          <a:p>
            <a:r>
              <a:rPr lang="en-US" b="0" i="0" dirty="0" err="1">
                <a:solidFill>
                  <a:srgbClr val="333333"/>
                </a:solidFill>
                <a:effectLst/>
                <a:latin typeface="open-sans"/>
              </a:rPr>
              <a:t>Severo</a:t>
            </a:r>
            <a:r>
              <a:rPr lang="en-US" b="0" i="0" dirty="0">
                <a:solidFill>
                  <a:srgbClr val="333333"/>
                </a:solidFill>
                <a:effectLst/>
                <a:latin typeface="open-sans"/>
              </a:rPr>
              <a:t> Ochoa won the 1959 Nobel Prize in Medicine after he discovered how RNA is synthesized.</a:t>
            </a:r>
          </a:p>
          <a:p>
            <a:r>
              <a:rPr lang="en-US" b="0" i="0" dirty="0">
                <a:solidFill>
                  <a:srgbClr val="333333"/>
                </a:solidFill>
                <a:effectLst/>
                <a:latin typeface="open-sans"/>
              </a:rPr>
              <a:t>In 1967 Carl </a:t>
            </a:r>
            <a:r>
              <a:rPr lang="en-US" b="0" i="0" dirty="0" err="1">
                <a:solidFill>
                  <a:srgbClr val="333333"/>
                </a:solidFill>
                <a:effectLst/>
                <a:latin typeface="open-sans"/>
              </a:rPr>
              <a:t>Woese</a:t>
            </a:r>
            <a:r>
              <a:rPr lang="en-US" b="0" i="0" dirty="0">
                <a:solidFill>
                  <a:srgbClr val="333333"/>
                </a:solidFill>
                <a:effectLst/>
                <a:latin typeface="open-sans"/>
              </a:rPr>
              <a:t> found the catalytic properties of RNA and speculated that the earliest forms of life relied on RNA both to carry genetic information and to catalyze biochemical reactions.</a:t>
            </a:r>
          </a:p>
          <a:p>
            <a:endParaRPr lang="en-US" b="0" i="0" dirty="0">
              <a:solidFill>
                <a:srgbClr val="333333"/>
              </a:solidFill>
              <a:effectLst/>
              <a:latin typeface="open-sans"/>
            </a:endParaRPr>
          </a:p>
          <a:p>
            <a:pPr algn="l"/>
            <a:endParaRPr lang="en-US" b="0" i="0" dirty="0">
              <a:solidFill>
                <a:srgbClr val="333333"/>
              </a:solidFill>
              <a:effectLst/>
              <a:latin typeface="open-sans"/>
            </a:endParaRPr>
          </a:p>
          <a:p>
            <a:endParaRPr lang="en-US" dirty="0"/>
          </a:p>
        </p:txBody>
      </p:sp>
      <p:sp>
        <p:nvSpPr>
          <p:cNvPr id="4" name="Slide Number Placeholder 3"/>
          <p:cNvSpPr>
            <a:spLocks noGrp="1"/>
          </p:cNvSpPr>
          <p:nvPr>
            <p:ph type="sldNum" sz="quarter" idx="5"/>
          </p:nvPr>
        </p:nvSpPr>
        <p:spPr/>
        <p:txBody>
          <a:bodyPr/>
          <a:lstStyle/>
          <a:p>
            <a:fld id="{26321A7E-9452-42EA-928F-122A2695D8FE}" type="slidenum">
              <a:rPr lang="en-US" smtClean="0"/>
              <a:pPr/>
              <a:t>9</a:t>
            </a:fld>
            <a:endParaRPr lang="en-US"/>
          </a:p>
        </p:txBody>
      </p:sp>
    </p:spTree>
    <p:extLst>
      <p:ext uri="{BB962C8B-B14F-4D97-AF65-F5344CB8AC3E}">
        <p14:creationId xmlns:p14="http://schemas.microsoft.com/office/powerpoint/2010/main" val="411149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333333"/>
                </a:solidFill>
                <a:effectLst/>
                <a:latin typeface="Georgia" panose="02040502050405020303" pitchFamily="18" charset="0"/>
              </a:rPr>
              <a:t>Duplication of a sequence increases RNA structural plasticity (i.e. the number of available structures of comparable free energy). </a:t>
            </a:r>
          </a:p>
          <a:p>
            <a:r>
              <a:rPr lang="en-US" sz="1200" b="0" i="0" dirty="0">
                <a:solidFill>
                  <a:srgbClr val="333333"/>
                </a:solidFill>
                <a:effectLst/>
                <a:latin typeface="Georgia" panose="02040502050405020303" pitchFamily="18" charset="0"/>
              </a:rPr>
              <a:t>This is because parts of the sequence that can base-pair within one copy of a duplicated sequence also have the potential to form base pairs between copies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Lato"/>
              </a:rPr>
              <a:t>RNA duplication events -&gt; consequences in folding and RNA evolution  </a:t>
            </a:r>
          </a:p>
          <a:p>
            <a:endParaRPr lang="en-US" dirty="0"/>
          </a:p>
        </p:txBody>
      </p:sp>
      <p:sp>
        <p:nvSpPr>
          <p:cNvPr id="4" name="Slide Number Placeholder 3"/>
          <p:cNvSpPr>
            <a:spLocks noGrp="1"/>
          </p:cNvSpPr>
          <p:nvPr>
            <p:ph type="sldNum" sz="quarter" idx="5"/>
          </p:nvPr>
        </p:nvSpPr>
        <p:spPr/>
        <p:txBody>
          <a:bodyPr/>
          <a:lstStyle/>
          <a:p>
            <a:fld id="{26321A7E-9452-42EA-928F-122A2695D8FE}" type="slidenum">
              <a:rPr lang="en-US" smtClean="0"/>
              <a:pPr/>
              <a:t>16</a:t>
            </a:fld>
            <a:endParaRPr lang="en-US"/>
          </a:p>
        </p:txBody>
      </p:sp>
    </p:spTree>
    <p:extLst>
      <p:ext uri="{BB962C8B-B14F-4D97-AF65-F5344CB8AC3E}">
        <p14:creationId xmlns:p14="http://schemas.microsoft.com/office/powerpoint/2010/main" val="346098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latin typeface="Roboto"/>
              </a:rPr>
              <a:t>RBPs are trans-acting elements, that shuttle between the nucleus and the cytoplasm, and influence mRNA fate by binding to regulatory sequences (cis-acting elements).</a:t>
            </a:r>
            <a:endParaRPr lang="en-US" dirty="0"/>
          </a:p>
        </p:txBody>
      </p:sp>
      <p:sp>
        <p:nvSpPr>
          <p:cNvPr id="4" name="Slide Number Placeholder 3"/>
          <p:cNvSpPr>
            <a:spLocks noGrp="1"/>
          </p:cNvSpPr>
          <p:nvPr>
            <p:ph type="sldNum" sz="quarter" idx="5"/>
          </p:nvPr>
        </p:nvSpPr>
        <p:spPr/>
        <p:txBody>
          <a:bodyPr/>
          <a:lstStyle/>
          <a:p>
            <a:fld id="{26321A7E-9452-42EA-928F-122A2695D8FE}" type="slidenum">
              <a:rPr lang="en-US" smtClean="0"/>
              <a:pPr/>
              <a:t>22</a:t>
            </a:fld>
            <a:endParaRPr lang="en-US"/>
          </a:p>
        </p:txBody>
      </p:sp>
    </p:spTree>
    <p:extLst>
      <p:ext uri="{BB962C8B-B14F-4D97-AF65-F5344CB8AC3E}">
        <p14:creationId xmlns:p14="http://schemas.microsoft.com/office/powerpoint/2010/main" val="345364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7425D"/>
                </a:solidFill>
                <a:effectLst/>
                <a:latin typeface="Roboto"/>
              </a:rPr>
              <a:t>All members of the </a:t>
            </a:r>
            <a:r>
              <a:rPr lang="en-US" b="0" i="0" dirty="0" err="1">
                <a:solidFill>
                  <a:srgbClr val="47425D"/>
                </a:solidFill>
                <a:effectLst/>
                <a:latin typeface="Roboto"/>
              </a:rPr>
              <a:t>Argonaute</a:t>
            </a:r>
            <a:r>
              <a:rPr lang="en-US" b="0" i="0" dirty="0">
                <a:solidFill>
                  <a:srgbClr val="47425D"/>
                </a:solidFill>
                <a:effectLst/>
                <a:latin typeface="Roboto"/>
              </a:rPr>
              <a:t> protein family are </a:t>
            </a:r>
            <a:r>
              <a:rPr lang="en-US" b="0" i="0" dirty="0" err="1">
                <a:solidFill>
                  <a:srgbClr val="47425D"/>
                </a:solidFill>
                <a:effectLst/>
                <a:latin typeface="Roboto"/>
              </a:rPr>
              <a:t>characterised</a:t>
            </a:r>
            <a:r>
              <a:rPr lang="en-US" b="0" i="0" dirty="0">
                <a:solidFill>
                  <a:srgbClr val="47425D"/>
                </a:solidFill>
                <a:effectLst/>
                <a:latin typeface="Roboto"/>
              </a:rPr>
              <a:t> by four domains: N-terminal, PAZ, Mid, and PIWI. The PAZ domain is conserved and </a:t>
            </a:r>
            <a:r>
              <a:rPr lang="en-US" b="0" i="0" dirty="0" err="1">
                <a:solidFill>
                  <a:srgbClr val="47425D"/>
                </a:solidFill>
                <a:effectLst/>
                <a:latin typeface="Roboto"/>
              </a:rPr>
              <a:t>recognises</a:t>
            </a:r>
            <a:r>
              <a:rPr lang="en-US" b="0" i="0" dirty="0">
                <a:solidFill>
                  <a:srgbClr val="47425D"/>
                </a:solidFill>
                <a:effectLst/>
                <a:latin typeface="Roboto"/>
              </a:rPr>
              <a:t> the 3’ end of siRNA and miRNA, and is responsible for the method of regulation chosen after the ncRNA has bound to its mRNA target.</a:t>
            </a:r>
            <a:r>
              <a:rPr lang="en-US" b="0" i="0" baseline="30000" dirty="0">
                <a:solidFill>
                  <a:srgbClr val="47425D"/>
                </a:solidFill>
                <a:effectLst/>
                <a:latin typeface="Roboto"/>
              </a:rPr>
              <a:t> </a:t>
            </a:r>
            <a:r>
              <a:rPr lang="en-US" b="0" i="0" dirty="0">
                <a:solidFill>
                  <a:srgbClr val="47425D"/>
                </a:solidFill>
                <a:effectLst/>
                <a:latin typeface="Roboto"/>
              </a:rPr>
              <a:t>Mid contains a MC motif, which is involved in binding 5’ caps and mediates translational control via a mechanism that will be discussed in more detail later. PIWI has RNase activity and functions to degrade the mRNA target.</a:t>
            </a:r>
            <a:endParaRPr lang="en-US" dirty="0"/>
          </a:p>
        </p:txBody>
      </p:sp>
      <p:sp>
        <p:nvSpPr>
          <p:cNvPr id="4" name="Slide Number Placeholder 3"/>
          <p:cNvSpPr>
            <a:spLocks noGrp="1"/>
          </p:cNvSpPr>
          <p:nvPr>
            <p:ph type="sldNum" sz="quarter" idx="5"/>
          </p:nvPr>
        </p:nvSpPr>
        <p:spPr/>
        <p:txBody>
          <a:bodyPr/>
          <a:lstStyle/>
          <a:p>
            <a:fld id="{26321A7E-9452-42EA-928F-122A2695D8FE}" type="slidenum">
              <a:rPr lang="en-US" smtClean="0"/>
              <a:pPr/>
              <a:t>23</a:t>
            </a:fld>
            <a:endParaRPr lang="en-US"/>
          </a:p>
        </p:txBody>
      </p:sp>
    </p:spTree>
    <p:extLst>
      <p:ext uri="{BB962C8B-B14F-4D97-AF65-F5344CB8AC3E}">
        <p14:creationId xmlns:p14="http://schemas.microsoft.com/office/powerpoint/2010/main" val="332356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CDD85-8B8E-2A46-A948-0E304BD0C3D0}" type="slidenum">
              <a:rPr lang="en-US" smtClean="0"/>
              <a:pPr/>
              <a:t>25</a:t>
            </a:fld>
            <a:endParaRPr lang="en-US"/>
          </a:p>
        </p:txBody>
      </p:sp>
    </p:spTree>
    <p:extLst>
      <p:ext uri="{BB962C8B-B14F-4D97-AF65-F5344CB8AC3E}">
        <p14:creationId xmlns:p14="http://schemas.microsoft.com/office/powerpoint/2010/main" val="98074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In addition to the classic tRNA, mRNA, and rRNAs, cells contain a striking diversity of additional RNA types including miRNAs, </a:t>
            </a:r>
            <a:r>
              <a:rPr lang="en-US" b="0" i="0" dirty="0" err="1">
                <a:solidFill>
                  <a:srgbClr val="000000"/>
                </a:solidFill>
                <a:effectLst/>
                <a:latin typeface="Times New Roman" panose="02020603050405020304" pitchFamily="18" charset="0"/>
              </a:rPr>
              <a:t>lncRNAs</a:t>
            </a:r>
            <a:r>
              <a:rPr lang="en-US" b="0" i="0" dirty="0">
                <a:solidFill>
                  <a:srgbClr val="000000"/>
                </a:solidFill>
                <a:effectLst/>
                <a:latin typeface="Times New Roman" panose="02020603050405020304" pitchFamily="18" charset="0"/>
              </a:rPr>
              <a:t>, piRNAs, siRNAs, </a:t>
            </a:r>
            <a:r>
              <a:rPr lang="en-US" b="0" i="0" dirty="0" err="1">
                <a:solidFill>
                  <a:srgbClr val="000000"/>
                </a:solidFill>
                <a:effectLst/>
                <a:latin typeface="Times New Roman" panose="02020603050405020304" pitchFamily="18" charset="0"/>
              </a:rPr>
              <a:t>tmRNAs</a:t>
            </a:r>
            <a:r>
              <a:rPr lang="en-US" b="0" i="0" dirty="0">
                <a:solidFill>
                  <a:srgbClr val="000000"/>
                </a:solidFill>
                <a:effectLst/>
                <a:latin typeface="Times New Roman" panose="02020603050405020304" pitchFamily="18" charset="0"/>
              </a:rPr>
              <a:t>, sRNAs, </a:t>
            </a:r>
            <a:r>
              <a:rPr lang="en-US" b="0" i="0" dirty="0" err="1">
                <a:solidFill>
                  <a:srgbClr val="000000"/>
                </a:solidFill>
                <a:effectLst/>
                <a:latin typeface="Times New Roman" panose="02020603050405020304" pitchFamily="18" charset="0"/>
              </a:rPr>
              <a:t>tiRNAs</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eRNAs</a:t>
            </a:r>
            <a:r>
              <a:rPr lang="en-US" b="0" i="0" dirty="0">
                <a:solidFill>
                  <a:srgbClr val="000000"/>
                </a:solidFill>
                <a:effectLst/>
                <a:latin typeface="Times New Roman" panose="02020603050405020304" pitchFamily="18" charset="0"/>
              </a:rPr>
              <a:t>, snoRNAs, snRNAs, and other noncoding RNAs. A growing component of this family of diverse RNA molecules is the increasing numbers and types of circular RNAs.</a:t>
            </a:r>
          </a:p>
          <a:p>
            <a:endParaRPr lang="en-US" dirty="0"/>
          </a:p>
        </p:txBody>
      </p:sp>
      <p:sp>
        <p:nvSpPr>
          <p:cNvPr id="4" name="Slide Number Placeholder 3"/>
          <p:cNvSpPr>
            <a:spLocks noGrp="1"/>
          </p:cNvSpPr>
          <p:nvPr>
            <p:ph type="sldNum" sz="quarter" idx="5"/>
          </p:nvPr>
        </p:nvSpPr>
        <p:spPr/>
        <p:txBody>
          <a:bodyPr/>
          <a:lstStyle/>
          <a:p>
            <a:fld id="{26321A7E-9452-42EA-928F-122A2695D8FE}" type="slidenum">
              <a:rPr lang="en-US" smtClean="0"/>
              <a:pPr/>
              <a:t>28</a:t>
            </a:fld>
            <a:endParaRPr lang="en-US"/>
          </a:p>
        </p:txBody>
      </p:sp>
    </p:spTree>
    <p:extLst>
      <p:ext uri="{BB962C8B-B14F-4D97-AF65-F5344CB8AC3E}">
        <p14:creationId xmlns:p14="http://schemas.microsoft.com/office/powerpoint/2010/main" val="401407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470D6F28-F51D-440F-BA26-E08241AF0D56}"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DB19693C-F8BA-4E5B-BA10-0AFE5D449CCE}"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1A6D6FD6-7A92-4797-BC08-6AE52CA0CB55}"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96E459AC-A4ED-4DDB-B4C3-7B4E1CA41CF1}"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51B7FFD7-7625-496B-AEEA-46A4FDA79BAC}"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C945A2A2-327A-4F5C-B6DF-F9109EFA3D50}"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a:lvl1pPr>
          </a:lstStyle>
          <a:p>
            <a:fld id="{5A1ABAE4-AD58-47CB-934E-56908A1E7596}"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a:lvl1pPr>
          </a:lstStyle>
          <a:p>
            <a:fld id="{008D474A-B65B-41BA-B804-EEB78580342D}"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a:lvl1pPr>
          </a:lstStyle>
          <a:p>
            <a:fld id="{5C3C81AF-265E-43A2-B2B8-4E53E9AA9DEE}"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E3A08B36-59D4-4D79-83BD-4929A61ADF9B}"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91A16D5F-7126-4099-9CB1-16A80691C755}"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479553DC-C2C8-4AAF-A9BC-DE618365229D}"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NUL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Prader%E2%80%93Willi_syndrome" TargetMode="External"/><Relationship Id="rId7" Type="http://schemas.openxmlformats.org/officeDocument/2006/relationships/image" Target="../media/image40.jpeg"/><Relationship Id="rId2" Type="http://schemas.openxmlformats.org/officeDocument/2006/relationships/hyperlink" Target="https://en.wikipedia.org/wiki/Dyskeratosis_congenita" TargetMode="Externa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s://en.wikipedia.org/wiki/Medulloblastoma"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0" y="2921000"/>
            <a:ext cx="5969000" cy="1727200"/>
          </a:xfrm>
          <a:prstGeom prst="rect">
            <a:avLst/>
          </a:prstGeom>
        </p:spPr>
      </p:pic>
      <p:sp>
        <p:nvSpPr>
          <p:cNvPr id="7" name="Text Box 5"/>
          <p:cNvSpPr txBox="1">
            <a:spLocks noChangeArrowheads="1"/>
          </p:cNvSpPr>
          <p:nvPr/>
        </p:nvSpPr>
        <p:spPr bwMode="auto">
          <a:xfrm>
            <a:off x="1295400" y="1516559"/>
            <a:ext cx="6596678" cy="769441"/>
          </a:xfrm>
          <a:prstGeom prst="rect">
            <a:avLst/>
          </a:prstGeom>
          <a:noFill/>
          <a:ln w="9525">
            <a:noFill/>
            <a:miter lim="800000"/>
            <a:headEnd/>
            <a:tailEnd/>
          </a:ln>
        </p:spPr>
        <p:txBody>
          <a:bodyPr wrap="none">
            <a:spAutoFit/>
          </a:bodyPr>
          <a:lstStyle/>
          <a:p>
            <a:r>
              <a:rPr lang="en-US" sz="4400" cap="all" dirty="0">
                <a:latin typeface="Times New Roman" pitchFamily="18" charset="0"/>
              </a:rPr>
              <a:t>The Central Dogma</a:t>
            </a:r>
            <a:endParaRPr lang="el-GR" sz="4400" cap="all" dirty="0">
              <a:latin typeface="Times New Roman" pitchFamily="18" charset="0"/>
            </a:endParaRPr>
          </a:p>
        </p:txBody>
      </p:sp>
      <p:sp>
        <p:nvSpPr>
          <p:cNvPr id="4" name="TextBox 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5" name="Straight Connector 4"/>
          <p:cNvCxnSpPr/>
          <p:nvPr/>
        </p:nvCxnSpPr>
        <p:spPr bwMode="auto">
          <a:xfrm>
            <a:off x="0" y="6627717"/>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51B254-FE21-4F39-8E07-FC611E340750}"/>
              </a:ext>
            </a:extLst>
          </p:cNvPr>
          <p:cNvSpPr txBox="1"/>
          <p:nvPr/>
        </p:nvSpPr>
        <p:spPr>
          <a:xfrm>
            <a:off x="5530223" y="1204145"/>
            <a:ext cx="3474077" cy="5055230"/>
          </a:xfrm>
          <a:prstGeom prst="rect">
            <a:avLst/>
          </a:prstGeom>
          <a:noFill/>
        </p:spPr>
        <p:txBody>
          <a:bodyPr wrap="square" rtlCol="0">
            <a:spAutoFit/>
          </a:bodyPr>
          <a:lstStyle/>
          <a:p>
            <a:pPr algn="l">
              <a:lnSpc>
                <a:spcPct val="150000"/>
              </a:lnSpc>
            </a:pPr>
            <a:r>
              <a:rPr lang="en-US" sz="1800" b="0" i="0" dirty="0">
                <a:effectLst/>
                <a:latin typeface="+mn-lt"/>
              </a:rPr>
              <a:t>RNA contains</a:t>
            </a:r>
            <a:r>
              <a:rPr lang="en-US" sz="1800" dirty="0">
                <a:effectLst/>
                <a:latin typeface="+mn-lt"/>
              </a:rPr>
              <a:t> ribose</a:t>
            </a:r>
            <a:r>
              <a:rPr lang="en-US" sz="1800" b="0" i="0" dirty="0">
                <a:effectLst/>
                <a:latin typeface="+mn-lt"/>
              </a:rPr>
              <a:t>, characterized by the presence of the 2'-hydroxyl group on the pentose ring making.</a:t>
            </a:r>
          </a:p>
          <a:p>
            <a:pPr algn="l">
              <a:lnSpc>
                <a:spcPct val="150000"/>
              </a:lnSpc>
            </a:pPr>
            <a:r>
              <a:rPr lang="en-US" sz="1800" b="0" i="0" dirty="0">
                <a:effectLst/>
                <a:latin typeface="+mn-lt"/>
              </a:rPr>
              <a:t>RNA is</a:t>
            </a:r>
            <a:r>
              <a:rPr lang="en-US" sz="1800" i="0" dirty="0">
                <a:effectLst/>
                <a:latin typeface="+mn-lt"/>
              </a:rPr>
              <a:t> </a:t>
            </a:r>
            <a:r>
              <a:rPr lang="en-US" sz="1800" dirty="0">
                <a:latin typeface="+mn-lt"/>
              </a:rPr>
              <a:t>less</a:t>
            </a:r>
            <a:r>
              <a:rPr lang="en-US" sz="1800" i="0" dirty="0">
                <a:effectLst/>
                <a:latin typeface="+mn-lt"/>
              </a:rPr>
              <a:t> </a:t>
            </a:r>
            <a:r>
              <a:rPr lang="en-US" sz="1800" b="0" i="0" dirty="0">
                <a:effectLst/>
                <a:latin typeface="+mn-lt"/>
              </a:rPr>
              <a:t>stable than DNA because it is more susceptible to hydrolysis.</a:t>
            </a:r>
          </a:p>
          <a:p>
            <a:pPr algn="l">
              <a:lnSpc>
                <a:spcPct val="150000"/>
              </a:lnSpc>
            </a:pPr>
            <a:r>
              <a:rPr lang="en-US" sz="1800" b="0" i="0" dirty="0">
                <a:effectLst/>
                <a:latin typeface="+mn-lt"/>
              </a:rPr>
              <a:t>RNA contains the unmethylated</a:t>
            </a:r>
            <a:r>
              <a:rPr lang="en-US" sz="1800" dirty="0">
                <a:latin typeface="+mn-lt"/>
              </a:rPr>
              <a:t> form of the base thymine called uracil </a:t>
            </a:r>
            <a:r>
              <a:rPr lang="en-US" sz="1800" b="0" i="0" dirty="0">
                <a:effectLst/>
                <a:latin typeface="+mn-lt"/>
              </a:rPr>
              <a:t>(U), which gives the nucleotide </a:t>
            </a:r>
            <a:r>
              <a:rPr lang="en-US" sz="1800" b="0" i="0" dirty="0" err="1">
                <a:effectLst/>
                <a:latin typeface="+mn-lt"/>
              </a:rPr>
              <a:t>uridine</a:t>
            </a:r>
            <a:r>
              <a:rPr lang="en-US" sz="1800" b="0" i="0" dirty="0">
                <a:effectLst/>
                <a:latin typeface="+mn-lt"/>
              </a:rPr>
              <a:t>.</a:t>
            </a:r>
          </a:p>
        </p:txBody>
      </p:sp>
      <p:sp>
        <p:nvSpPr>
          <p:cNvPr id="9" name="TextBox 8">
            <a:extLst>
              <a:ext uri="{FF2B5EF4-FFF2-40B4-BE49-F238E27FC236}">
                <a16:creationId xmlns:a16="http://schemas.microsoft.com/office/drawing/2014/main" id="{94D0EF77-47F2-49D8-809F-FE5556051BA0}"/>
              </a:ext>
            </a:extLst>
          </p:cNvPr>
          <p:cNvSpPr txBox="1"/>
          <p:nvPr/>
        </p:nvSpPr>
        <p:spPr>
          <a:xfrm>
            <a:off x="749147" y="5451562"/>
            <a:ext cx="4532466" cy="261610"/>
          </a:xfrm>
          <a:prstGeom prst="rect">
            <a:avLst/>
          </a:prstGeom>
          <a:noFill/>
        </p:spPr>
        <p:txBody>
          <a:bodyPr wrap="square">
            <a:spAutoFit/>
          </a:bodyPr>
          <a:lstStyle/>
          <a:p>
            <a:r>
              <a:rPr lang="en-US" sz="1100" dirty="0">
                <a:latin typeface="Lato"/>
              </a:rPr>
              <a:t>https://socratic.org/questions/547cfe22581e2a232604f27f</a:t>
            </a:r>
          </a:p>
        </p:txBody>
      </p:sp>
      <p:pic>
        <p:nvPicPr>
          <p:cNvPr id="11" name="Picture 2">
            <a:extLst>
              <a:ext uri="{FF2B5EF4-FFF2-40B4-BE49-F238E27FC236}">
                <a16:creationId xmlns:a16="http://schemas.microsoft.com/office/drawing/2014/main" id="{6F1EA0FA-3BFD-47DC-876F-A8AE44A5C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18" y="1828800"/>
            <a:ext cx="5149119" cy="36240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74700" y="655935"/>
            <a:ext cx="5029200" cy="461665"/>
          </a:xfrm>
          <a:prstGeom prst="rect">
            <a:avLst/>
          </a:prstGeom>
        </p:spPr>
        <p:txBody>
          <a:bodyPr wrap="square">
            <a:spAutoFit/>
          </a:bodyPr>
          <a:lstStyle/>
          <a:p>
            <a:r>
              <a:rPr lang="en-GB" sz="2400" dirty="0"/>
              <a:t>RNA’s CHEMICAL STRUCTURE</a:t>
            </a:r>
            <a:endParaRPr lang="el-GR" sz="2400" dirty="0"/>
          </a:p>
        </p:txBody>
      </p:sp>
      <p:sp>
        <p:nvSpPr>
          <p:cNvPr id="10" name="TextBox 9"/>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12" name="Straight Connector 11"/>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719803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7A0095-905D-4DB5-8F7B-395A888BE181}"/>
              </a:ext>
            </a:extLst>
          </p:cNvPr>
          <p:cNvSpPr txBox="1"/>
          <p:nvPr/>
        </p:nvSpPr>
        <p:spPr>
          <a:xfrm>
            <a:off x="680115" y="1301974"/>
            <a:ext cx="6134835" cy="3970318"/>
          </a:xfrm>
          <a:prstGeom prst="rect">
            <a:avLst/>
          </a:prstGeom>
          <a:noFill/>
        </p:spPr>
        <p:txBody>
          <a:bodyPr wrap="square">
            <a:spAutoFit/>
          </a:bodyPr>
          <a:lstStyle/>
          <a:p>
            <a:r>
              <a:rPr lang="en-US" sz="1800" b="0" dirty="0">
                <a:latin typeface="+mn-lt"/>
              </a:rPr>
              <a:t>They</a:t>
            </a:r>
            <a:r>
              <a:rPr lang="en-US" sz="1800" b="0" i="0" dirty="0">
                <a:effectLst/>
                <a:latin typeface="+mn-lt"/>
              </a:rPr>
              <a:t> are both made of building blocks called</a:t>
            </a:r>
            <a:r>
              <a:rPr lang="en-US" sz="1800" dirty="0">
                <a:effectLst/>
                <a:latin typeface="+mn-lt"/>
              </a:rPr>
              <a:t> nucleotides.</a:t>
            </a:r>
          </a:p>
          <a:p>
            <a:endParaRPr lang="en-US" sz="1800" b="0" i="1" dirty="0">
              <a:latin typeface="+mn-lt"/>
            </a:endParaRPr>
          </a:p>
          <a:p>
            <a:r>
              <a:rPr lang="en-US" sz="1800" b="0" i="0" dirty="0">
                <a:effectLst/>
                <a:latin typeface="+mn-lt"/>
              </a:rPr>
              <a:t>The backbones of DNA and RNA are slightly different in their chemical makeup:</a:t>
            </a:r>
          </a:p>
          <a:p>
            <a:r>
              <a:rPr lang="en-US" sz="1800" b="0" i="0" dirty="0">
                <a:effectLst/>
                <a:latin typeface="+mn-lt"/>
              </a:rPr>
              <a:t>The bases in DNA are G, C, A, and </a:t>
            </a:r>
            <a:r>
              <a:rPr lang="en-US" sz="1800" i="0" dirty="0">
                <a:effectLst/>
                <a:latin typeface="+mn-lt"/>
              </a:rPr>
              <a:t>T</a:t>
            </a:r>
            <a:r>
              <a:rPr lang="en-US" sz="1800" b="0" i="0" dirty="0">
                <a:effectLst/>
                <a:latin typeface="+mn-lt"/>
              </a:rPr>
              <a:t>.</a:t>
            </a:r>
            <a:br>
              <a:rPr lang="en-US" sz="1800" b="0" dirty="0">
                <a:latin typeface="+mn-lt"/>
              </a:rPr>
            </a:br>
            <a:r>
              <a:rPr lang="en-US" sz="1800" b="0" i="0" dirty="0">
                <a:effectLst/>
                <a:latin typeface="+mn-lt"/>
              </a:rPr>
              <a:t>The bases in RNA are G, C, A, and </a:t>
            </a:r>
            <a:r>
              <a:rPr lang="en-US" sz="1800" i="0" dirty="0">
                <a:effectLst/>
                <a:latin typeface="+mn-lt"/>
              </a:rPr>
              <a:t>U</a:t>
            </a:r>
            <a:r>
              <a:rPr lang="en-US" sz="1800" b="0" i="0" dirty="0">
                <a:effectLst/>
                <a:latin typeface="+mn-lt"/>
              </a:rPr>
              <a:t>.</a:t>
            </a:r>
          </a:p>
          <a:p>
            <a:endParaRPr lang="en-US" sz="1800" b="0" dirty="0">
              <a:latin typeface="+mn-lt"/>
            </a:endParaRPr>
          </a:p>
          <a:p>
            <a:r>
              <a:rPr lang="en-US" sz="1800" b="0" dirty="0"/>
              <a:t>Ribose in RNA, </a:t>
            </a:r>
            <a:r>
              <a:rPr lang="en-US" sz="1800" b="0" dirty="0" err="1"/>
              <a:t>deoxyribose</a:t>
            </a:r>
            <a:r>
              <a:rPr lang="en-US" sz="1800" b="0" dirty="0"/>
              <a:t> in DNA.</a:t>
            </a:r>
            <a:endParaRPr lang="en-US" sz="1800" b="0" dirty="0">
              <a:latin typeface="+mn-lt"/>
            </a:endParaRPr>
          </a:p>
          <a:p>
            <a:br>
              <a:rPr lang="en-US" sz="1800" b="0" dirty="0">
                <a:latin typeface="+mn-lt"/>
              </a:rPr>
            </a:br>
            <a:r>
              <a:rPr lang="en-US" sz="1800" b="0" i="0" dirty="0">
                <a:effectLst/>
                <a:latin typeface="+mn-lt"/>
              </a:rPr>
              <a:t>Nucleotides in both DNA and RNA form complementary base pairs:</a:t>
            </a:r>
            <a:br>
              <a:rPr lang="en-US" sz="1800" b="0" dirty="0">
                <a:latin typeface="+mn-lt"/>
              </a:rPr>
            </a:br>
            <a:r>
              <a:rPr lang="en-US" sz="1800" b="0" i="0" dirty="0">
                <a:effectLst/>
                <a:latin typeface="+mn-lt"/>
              </a:rPr>
              <a:t>C pairs with G</a:t>
            </a:r>
            <a:br>
              <a:rPr lang="en-US" sz="1800" b="0" dirty="0">
                <a:latin typeface="+mn-lt"/>
              </a:rPr>
            </a:br>
            <a:r>
              <a:rPr lang="en-US" sz="1800" b="0" i="0" dirty="0">
                <a:effectLst/>
                <a:latin typeface="+mn-lt"/>
              </a:rPr>
              <a:t>A pairs with T (DNA) or U (RNA).</a:t>
            </a:r>
          </a:p>
          <a:p>
            <a:endParaRPr lang="en-US" sz="1800" b="0" dirty="0">
              <a:latin typeface="+mn-lt"/>
            </a:endParaRPr>
          </a:p>
        </p:txBody>
      </p:sp>
      <p:pic>
        <p:nvPicPr>
          <p:cNvPr id="5" name="Picture 4">
            <a:extLst>
              <a:ext uri="{FF2B5EF4-FFF2-40B4-BE49-F238E27FC236}">
                <a16:creationId xmlns:a16="http://schemas.microsoft.com/office/drawing/2014/main" id="{C9A014FA-B583-4CD5-881B-AD0835590B24}"/>
              </a:ext>
            </a:extLst>
          </p:cNvPr>
          <p:cNvPicPr>
            <a:picLocks noChangeAspect="1"/>
          </p:cNvPicPr>
          <p:nvPr/>
        </p:nvPicPr>
        <p:blipFill rotWithShape="1">
          <a:blip r:embed="rId2"/>
          <a:srcRect r="2848"/>
          <a:stretch/>
        </p:blipFill>
        <p:spPr>
          <a:xfrm>
            <a:off x="6701014" y="853873"/>
            <a:ext cx="1673462" cy="1502001"/>
          </a:xfrm>
          <a:prstGeom prst="rect">
            <a:avLst/>
          </a:prstGeom>
        </p:spPr>
      </p:pic>
      <p:pic>
        <p:nvPicPr>
          <p:cNvPr id="9" name="Picture 8">
            <a:extLst>
              <a:ext uri="{FF2B5EF4-FFF2-40B4-BE49-F238E27FC236}">
                <a16:creationId xmlns:a16="http://schemas.microsoft.com/office/drawing/2014/main" id="{543BCE08-F93A-4758-BAED-1E47899F84D2}"/>
              </a:ext>
            </a:extLst>
          </p:cNvPr>
          <p:cNvPicPr>
            <a:picLocks noChangeAspect="1"/>
          </p:cNvPicPr>
          <p:nvPr/>
        </p:nvPicPr>
        <p:blipFill>
          <a:blip r:embed="rId3"/>
          <a:stretch>
            <a:fillRect/>
          </a:stretch>
        </p:blipFill>
        <p:spPr>
          <a:xfrm>
            <a:off x="4782405" y="4642530"/>
            <a:ext cx="1916508" cy="1582520"/>
          </a:xfrm>
          <a:prstGeom prst="rect">
            <a:avLst/>
          </a:prstGeom>
        </p:spPr>
      </p:pic>
      <p:sp>
        <p:nvSpPr>
          <p:cNvPr id="4" name="TextBox 3">
            <a:extLst>
              <a:ext uri="{FF2B5EF4-FFF2-40B4-BE49-F238E27FC236}">
                <a16:creationId xmlns:a16="http://schemas.microsoft.com/office/drawing/2014/main" id="{2F1DB533-80CF-43F4-9C48-3C40127F53FA}"/>
              </a:ext>
            </a:extLst>
          </p:cNvPr>
          <p:cNvSpPr txBox="1"/>
          <p:nvPr/>
        </p:nvSpPr>
        <p:spPr>
          <a:xfrm>
            <a:off x="6619288" y="467589"/>
            <a:ext cx="746711" cy="400110"/>
          </a:xfrm>
          <a:prstGeom prst="rect">
            <a:avLst/>
          </a:prstGeom>
          <a:noFill/>
        </p:spPr>
        <p:txBody>
          <a:bodyPr wrap="square" rtlCol="0">
            <a:spAutoFit/>
          </a:bodyPr>
          <a:lstStyle/>
          <a:p>
            <a:r>
              <a:rPr lang="en-US" b="1" dirty="0">
                <a:latin typeface="Lato"/>
              </a:rPr>
              <a:t>DNA</a:t>
            </a:r>
          </a:p>
        </p:txBody>
      </p:sp>
      <p:sp>
        <p:nvSpPr>
          <p:cNvPr id="10" name="TextBox 9">
            <a:extLst>
              <a:ext uri="{FF2B5EF4-FFF2-40B4-BE49-F238E27FC236}">
                <a16:creationId xmlns:a16="http://schemas.microsoft.com/office/drawing/2014/main" id="{8BBBAFC5-A7D0-45D6-BF2D-EAE1700D5867}"/>
              </a:ext>
            </a:extLst>
          </p:cNvPr>
          <p:cNvSpPr txBox="1"/>
          <p:nvPr/>
        </p:nvSpPr>
        <p:spPr>
          <a:xfrm>
            <a:off x="7771071" y="454871"/>
            <a:ext cx="1140837" cy="400110"/>
          </a:xfrm>
          <a:prstGeom prst="rect">
            <a:avLst/>
          </a:prstGeom>
          <a:noFill/>
        </p:spPr>
        <p:txBody>
          <a:bodyPr wrap="square">
            <a:spAutoFit/>
          </a:bodyPr>
          <a:lstStyle/>
          <a:p>
            <a:r>
              <a:rPr lang="en-US" b="1" dirty="0">
                <a:latin typeface="Lato"/>
              </a:rPr>
              <a:t>RNA</a:t>
            </a:r>
          </a:p>
        </p:txBody>
      </p:sp>
      <p:pic>
        <p:nvPicPr>
          <p:cNvPr id="7" name="Picture 6">
            <a:extLst>
              <a:ext uri="{FF2B5EF4-FFF2-40B4-BE49-F238E27FC236}">
                <a16:creationId xmlns:a16="http://schemas.microsoft.com/office/drawing/2014/main" id="{72FE822E-61C4-4CEC-8A8D-A9A854CD3A2B}"/>
              </a:ext>
            </a:extLst>
          </p:cNvPr>
          <p:cNvPicPr>
            <a:picLocks noChangeAspect="1"/>
          </p:cNvPicPr>
          <p:nvPr/>
        </p:nvPicPr>
        <p:blipFill>
          <a:blip r:embed="rId4"/>
          <a:stretch>
            <a:fillRect/>
          </a:stretch>
        </p:blipFill>
        <p:spPr>
          <a:xfrm>
            <a:off x="6519575" y="2728105"/>
            <a:ext cx="1956673" cy="1582520"/>
          </a:xfrm>
          <a:prstGeom prst="rect">
            <a:avLst/>
          </a:prstGeom>
        </p:spPr>
      </p:pic>
      <p:sp>
        <p:nvSpPr>
          <p:cNvPr id="12" name="Rectangle 11"/>
          <p:cNvSpPr/>
          <p:nvPr/>
        </p:nvSpPr>
        <p:spPr>
          <a:xfrm>
            <a:off x="1295400" y="389235"/>
            <a:ext cx="5029200" cy="461665"/>
          </a:xfrm>
          <a:prstGeom prst="rect">
            <a:avLst/>
          </a:prstGeom>
        </p:spPr>
        <p:txBody>
          <a:bodyPr wrap="square">
            <a:spAutoFit/>
          </a:bodyPr>
          <a:lstStyle/>
          <a:p>
            <a:r>
              <a:rPr lang="en-GB" sz="2400" dirty="0"/>
              <a:t>RNA </a:t>
            </a:r>
            <a:r>
              <a:rPr lang="en-GB" sz="2400" dirty="0" err="1"/>
              <a:t>vs</a:t>
            </a:r>
            <a:r>
              <a:rPr lang="en-GB" sz="2400" dirty="0"/>
              <a:t> DNA</a:t>
            </a:r>
            <a:endParaRPr lang="el-GR" sz="2400" dirty="0"/>
          </a:p>
        </p:txBody>
      </p:sp>
      <p:sp>
        <p:nvSpPr>
          <p:cNvPr id="13" name="TextBox 12"/>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14" name="Straight Connector 13"/>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11503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7A0095-905D-4DB5-8F7B-395A888BE181}"/>
              </a:ext>
            </a:extLst>
          </p:cNvPr>
          <p:cNvSpPr txBox="1"/>
          <p:nvPr/>
        </p:nvSpPr>
        <p:spPr>
          <a:xfrm>
            <a:off x="667415" y="908274"/>
            <a:ext cx="8095585" cy="3393237"/>
          </a:xfrm>
          <a:prstGeom prst="rect">
            <a:avLst/>
          </a:prstGeom>
          <a:noFill/>
        </p:spPr>
        <p:txBody>
          <a:bodyPr wrap="square">
            <a:spAutoFit/>
          </a:bodyPr>
          <a:lstStyle/>
          <a:p>
            <a:pPr>
              <a:lnSpc>
                <a:spcPct val="150000"/>
              </a:lnSpc>
            </a:pPr>
            <a:r>
              <a:rPr lang="en-US" sz="1800" b="0" i="0" dirty="0">
                <a:effectLst/>
                <a:latin typeface="+mn-lt"/>
              </a:rPr>
              <a:t>In DNA, each base is paired with another along the entire length of two strands.</a:t>
            </a:r>
            <a:br>
              <a:rPr lang="en-US" sz="1800" b="0" dirty="0">
                <a:latin typeface="+mn-lt"/>
              </a:rPr>
            </a:br>
            <a:r>
              <a:rPr lang="en-US" sz="1800" b="0" dirty="0">
                <a:latin typeface="+mn-lt"/>
              </a:rPr>
              <a:t>I</a:t>
            </a:r>
            <a:r>
              <a:rPr lang="en-US" sz="1800" b="0" i="0" dirty="0">
                <a:effectLst/>
                <a:latin typeface="+mn-lt"/>
              </a:rPr>
              <a:t>n RNA, only some of the bases are paired with their complement, and base-pairing </a:t>
            </a:r>
            <a:r>
              <a:rPr lang="en-US" sz="1800" b="0" dirty="0">
                <a:latin typeface="+mn-lt"/>
              </a:rPr>
              <a:t>o</a:t>
            </a:r>
            <a:r>
              <a:rPr lang="en-US" sz="1800" b="0" i="0" dirty="0">
                <a:effectLst/>
                <a:latin typeface="+mn-lt"/>
              </a:rPr>
              <a:t>ccurs</a:t>
            </a:r>
            <a:r>
              <a:rPr lang="en-US" sz="1800" b="0" dirty="0">
                <a:latin typeface="+mn-lt"/>
              </a:rPr>
              <a:t> </a:t>
            </a:r>
            <a:r>
              <a:rPr lang="en-US" sz="1800" b="0" i="0" dirty="0">
                <a:effectLst/>
                <a:latin typeface="+mn-lt"/>
              </a:rPr>
              <a:t>between nucleotides in the same strand.</a:t>
            </a:r>
          </a:p>
          <a:p>
            <a:pPr>
              <a:lnSpc>
                <a:spcPct val="150000"/>
              </a:lnSpc>
            </a:pPr>
            <a:r>
              <a:rPr lang="en-US" sz="1800" b="0" i="0" dirty="0">
                <a:effectLst/>
                <a:latin typeface="+mn-lt"/>
              </a:rPr>
              <a:t>DNA molecules </a:t>
            </a:r>
            <a:r>
              <a:rPr lang="en-US" sz="1800" b="0" dirty="0"/>
              <a:t>are huge (typically made up of millions of nucleotides) and </a:t>
            </a:r>
            <a:r>
              <a:rPr lang="en-US" sz="1800" b="0" i="0" dirty="0">
                <a:effectLst/>
                <a:latin typeface="+mn-lt"/>
              </a:rPr>
              <a:t>have a regular, uniform shape.</a:t>
            </a:r>
            <a:br>
              <a:rPr lang="en-US" sz="1800" b="0" dirty="0">
                <a:latin typeface="+mn-lt"/>
              </a:rPr>
            </a:br>
            <a:r>
              <a:rPr lang="en-US" sz="1800" b="0" i="0" dirty="0">
                <a:effectLst/>
                <a:latin typeface="+mn-lt"/>
              </a:rPr>
              <a:t>RNA molecules are much smaller, typically made up of hundreds or a few thousand nucleotides and have an irregular, varied shape</a:t>
            </a:r>
            <a:r>
              <a:rPr lang="el-GR" sz="1800" b="0" i="0" dirty="0">
                <a:effectLst/>
                <a:latin typeface="+mn-lt"/>
              </a:rPr>
              <a:t>.</a:t>
            </a:r>
            <a:endParaRPr lang="en-US" sz="1800" b="0" dirty="0">
              <a:latin typeface="+mn-lt"/>
            </a:endParaRPr>
          </a:p>
        </p:txBody>
      </p:sp>
      <p:pic>
        <p:nvPicPr>
          <p:cNvPr id="9" name="Picture 8">
            <a:extLst>
              <a:ext uri="{FF2B5EF4-FFF2-40B4-BE49-F238E27FC236}">
                <a16:creationId xmlns:a16="http://schemas.microsoft.com/office/drawing/2014/main" id="{543BCE08-F93A-4758-BAED-1E47899F84D2}"/>
              </a:ext>
            </a:extLst>
          </p:cNvPr>
          <p:cNvPicPr>
            <a:picLocks noChangeAspect="1"/>
          </p:cNvPicPr>
          <p:nvPr/>
        </p:nvPicPr>
        <p:blipFill>
          <a:blip r:embed="rId2"/>
          <a:stretch>
            <a:fillRect/>
          </a:stretch>
        </p:blipFill>
        <p:spPr>
          <a:xfrm>
            <a:off x="2001105" y="4604430"/>
            <a:ext cx="1916508" cy="1582520"/>
          </a:xfrm>
          <a:prstGeom prst="rect">
            <a:avLst/>
          </a:prstGeom>
        </p:spPr>
      </p:pic>
      <p:pic>
        <p:nvPicPr>
          <p:cNvPr id="8" name="Picture 7">
            <a:extLst>
              <a:ext uri="{FF2B5EF4-FFF2-40B4-BE49-F238E27FC236}">
                <a16:creationId xmlns:a16="http://schemas.microsoft.com/office/drawing/2014/main" id="{F89FA660-7C9B-4AE6-8BDD-E218944250D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51000"/>
                    </a14:imgEffect>
                  </a14:imgLayer>
                </a14:imgProps>
              </a:ext>
            </a:extLst>
          </a:blip>
          <a:stretch>
            <a:fillRect/>
          </a:stretch>
        </p:blipFill>
        <p:spPr>
          <a:xfrm>
            <a:off x="4931845" y="4457700"/>
            <a:ext cx="2479300" cy="1701800"/>
          </a:xfrm>
          <a:prstGeom prst="rect">
            <a:avLst/>
          </a:prstGeom>
        </p:spPr>
      </p:pic>
      <p:sp>
        <p:nvSpPr>
          <p:cNvPr id="12" name="Rectangle 11"/>
          <p:cNvSpPr/>
          <p:nvPr/>
        </p:nvSpPr>
        <p:spPr>
          <a:xfrm>
            <a:off x="3581400" y="376535"/>
            <a:ext cx="2870200" cy="461665"/>
          </a:xfrm>
          <a:prstGeom prst="rect">
            <a:avLst/>
          </a:prstGeom>
        </p:spPr>
        <p:txBody>
          <a:bodyPr wrap="square">
            <a:spAutoFit/>
          </a:bodyPr>
          <a:lstStyle/>
          <a:p>
            <a:r>
              <a:rPr lang="en-GB" sz="2400" dirty="0"/>
              <a:t>RNA </a:t>
            </a:r>
            <a:r>
              <a:rPr lang="en-GB" sz="2400" dirty="0" err="1"/>
              <a:t>vs</a:t>
            </a:r>
            <a:r>
              <a:rPr lang="en-GB" sz="2400" dirty="0"/>
              <a:t> DNA</a:t>
            </a:r>
            <a:endParaRPr lang="el-GR" sz="2400" dirty="0"/>
          </a:p>
        </p:txBody>
      </p:sp>
      <p:sp>
        <p:nvSpPr>
          <p:cNvPr id="13" name="TextBox 12"/>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14" name="Straight Connector 13"/>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6587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281px-AT_DNA_base_pair"/>
          <p:cNvPicPr>
            <a:picLocks noChangeAspect="1" noChangeArrowheads="1"/>
          </p:cNvPicPr>
          <p:nvPr/>
        </p:nvPicPr>
        <p:blipFill>
          <a:blip r:embed="rId2" cstate="print"/>
          <a:srcRect/>
          <a:stretch>
            <a:fillRect/>
          </a:stretch>
        </p:blipFill>
        <p:spPr bwMode="auto">
          <a:xfrm>
            <a:off x="706438" y="271463"/>
            <a:ext cx="2676525" cy="1438275"/>
          </a:xfrm>
          <a:prstGeom prst="rect">
            <a:avLst/>
          </a:prstGeom>
          <a:noFill/>
          <a:ln w="9525">
            <a:noFill/>
            <a:miter lim="800000"/>
            <a:headEnd/>
            <a:tailEnd/>
          </a:ln>
        </p:spPr>
      </p:pic>
      <p:pic>
        <p:nvPicPr>
          <p:cNvPr id="44035" name="Picture 3" descr="281px-GC_DNA_base_pair"/>
          <p:cNvPicPr>
            <a:picLocks noChangeAspect="1" noChangeArrowheads="1"/>
          </p:cNvPicPr>
          <p:nvPr/>
        </p:nvPicPr>
        <p:blipFill>
          <a:blip r:embed="rId3" cstate="print"/>
          <a:srcRect/>
          <a:stretch>
            <a:fillRect/>
          </a:stretch>
        </p:blipFill>
        <p:spPr bwMode="auto">
          <a:xfrm>
            <a:off x="681038" y="1697038"/>
            <a:ext cx="2676525" cy="1685925"/>
          </a:xfrm>
          <a:prstGeom prst="rect">
            <a:avLst/>
          </a:prstGeom>
          <a:noFill/>
          <a:ln w="9525">
            <a:noFill/>
            <a:miter lim="800000"/>
            <a:headEnd/>
            <a:tailEnd/>
          </a:ln>
        </p:spPr>
      </p:pic>
      <p:pic>
        <p:nvPicPr>
          <p:cNvPr id="44036" name="Picture 4" descr="350px-NA-comparedto-DNA_thymineAndUracilCorrected"/>
          <p:cNvPicPr>
            <a:picLocks noChangeAspect="1" noChangeArrowheads="1"/>
          </p:cNvPicPr>
          <p:nvPr/>
        </p:nvPicPr>
        <p:blipFill>
          <a:blip r:embed="rId4" cstate="print"/>
          <a:srcRect/>
          <a:stretch>
            <a:fillRect/>
          </a:stretch>
        </p:blipFill>
        <p:spPr bwMode="auto">
          <a:xfrm>
            <a:off x="3819525" y="849313"/>
            <a:ext cx="4997450" cy="5068887"/>
          </a:xfrm>
          <a:prstGeom prst="rect">
            <a:avLst/>
          </a:prstGeom>
          <a:noFill/>
          <a:ln w="9525">
            <a:noFill/>
            <a:miter lim="800000"/>
            <a:headEnd/>
            <a:tailEnd/>
          </a:ln>
        </p:spPr>
      </p:pic>
      <p:pic>
        <p:nvPicPr>
          <p:cNvPr id="44037" name="Picture 5" descr="150px-Ribofuranose-2D-skeletal"/>
          <p:cNvPicPr>
            <a:picLocks noChangeAspect="1" noChangeArrowheads="1"/>
          </p:cNvPicPr>
          <p:nvPr/>
        </p:nvPicPr>
        <p:blipFill>
          <a:blip r:embed="rId5" cstate="print"/>
          <a:srcRect/>
          <a:stretch>
            <a:fillRect/>
          </a:stretch>
        </p:blipFill>
        <p:spPr bwMode="auto">
          <a:xfrm>
            <a:off x="479425" y="3743325"/>
            <a:ext cx="1428750" cy="1047750"/>
          </a:xfrm>
          <a:prstGeom prst="rect">
            <a:avLst/>
          </a:prstGeom>
          <a:noFill/>
          <a:ln w="9525">
            <a:noFill/>
            <a:miter lim="800000"/>
            <a:headEnd/>
            <a:tailEnd/>
          </a:ln>
        </p:spPr>
      </p:pic>
      <p:pic>
        <p:nvPicPr>
          <p:cNvPr id="44038" name="Picture 6" descr="Desoxyribose"/>
          <p:cNvPicPr>
            <a:picLocks noChangeAspect="1" noChangeArrowheads="1"/>
          </p:cNvPicPr>
          <p:nvPr/>
        </p:nvPicPr>
        <p:blipFill>
          <a:blip r:embed="rId6" cstate="print"/>
          <a:srcRect/>
          <a:stretch>
            <a:fillRect/>
          </a:stretch>
        </p:blipFill>
        <p:spPr bwMode="auto">
          <a:xfrm>
            <a:off x="495300" y="5232400"/>
            <a:ext cx="1371600" cy="1143000"/>
          </a:xfrm>
          <a:prstGeom prst="rect">
            <a:avLst/>
          </a:prstGeom>
          <a:noFill/>
          <a:ln w="9525">
            <a:noFill/>
            <a:miter lim="800000"/>
            <a:headEnd/>
            <a:tailEnd/>
          </a:ln>
        </p:spPr>
      </p:pic>
      <p:sp>
        <p:nvSpPr>
          <p:cNvPr id="44039" name="Text Box 7"/>
          <p:cNvSpPr txBox="1">
            <a:spLocks noChangeArrowheads="1"/>
          </p:cNvSpPr>
          <p:nvPr/>
        </p:nvSpPr>
        <p:spPr bwMode="auto">
          <a:xfrm>
            <a:off x="1838325" y="4252913"/>
            <a:ext cx="806450" cy="366712"/>
          </a:xfrm>
          <a:prstGeom prst="rect">
            <a:avLst/>
          </a:prstGeom>
          <a:noFill/>
          <a:ln w="9525">
            <a:noFill/>
            <a:miter lim="800000"/>
            <a:headEnd/>
            <a:tailEnd/>
          </a:ln>
        </p:spPr>
        <p:txBody>
          <a:bodyPr wrap="none">
            <a:spAutoFit/>
          </a:bodyPr>
          <a:lstStyle/>
          <a:p>
            <a:r>
              <a:rPr lang="en-US">
                <a:solidFill>
                  <a:srgbClr val="3366FF"/>
                </a:solidFill>
              </a:rPr>
              <a:t>ribose</a:t>
            </a:r>
            <a:endParaRPr lang="el-GR">
              <a:solidFill>
                <a:srgbClr val="3366FF"/>
              </a:solidFill>
            </a:endParaRPr>
          </a:p>
        </p:txBody>
      </p:sp>
      <p:sp>
        <p:nvSpPr>
          <p:cNvPr id="44040" name="Text Box 8"/>
          <p:cNvSpPr txBox="1">
            <a:spLocks noChangeArrowheads="1"/>
          </p:cNvSpPr>
          <p:nvPr/>
        </p:nvSpPr>
        <p:spPr bwMode="auto">
          <a:xfrm>
            <a:off x="1812925" y="5637213"/>
            <a:ext cx="1416050" cy="366712"/>
          </a:xfrm>
          <a:prstGeom prst="rect">
            <a:avLst/>
          </a:prstGeom>
          <a:noFill/>
          <a:ln w="9525">
            <a:noFill/>
            <a:miter lim="800000"/>
            <a:headEnd/>
            <a:tailEnd/>
          </a:ln>
        </p:spPr>
        <p:txBody>
          <a:bodyPr wrap="none">
            <a:spAutoFit/>
          </a:bodyPr>
          <a:lstStyle/>
          <a:p>
            <a:r>
              <a:rPr lang="en-US">
                <a:solidFill>
                  <a:srgbClr val="3366FF"/>
                </a:solidFill>
              </a:rPr>
              <a:t>deoxyribose</a:t>
            </a:r>
            <a:endParaRPr lang="el-GR">
              <a:solidFill>
                <a:srgbClr val="3366FF"/>
              </a:solidFill>
            </a:endParaRPr>
          </a:p>
        </p:txBody>
      </p:sp>
      <p:sp>
        <p:nvSpPr>
          <p:cNvPr id="9" name="TextBox 8"/>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10" name="Straight Connector 9"/>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11"/>
          <p:cNvSpPr/>
          <p:nvPr/>
        </p:nvSpPr>
        <p:spPr>
          <a:xfrm>
            <a:off x="5092700" y="211435"/>
            <a:ext cx="2565400" cy="461665"/>
          </a:xfrm>
          <a:prstGeom prst="rect">
            <a:avLst/>
          </a:prstGeom>
        </p:spPr>
        <p:txBody>
          <a:bodyPr wrap="square">
            <a:spAutoFit/>
          </a:bodyPr>
          <a:lstStyle/>
          <a:p>
            <a:r>
              <a:rPr lang="en-GB" sz="2400" dirty="0"/>
              <a:t>RNA </a:t>
            </a:r>
            <a:r>
              <a:rPr lang="en-GB" sz="2400" dirty="0" err="1"/>
              <a:t>vs</a:t>
            </a:r>
            <a:r>
              <a:rPr lang="en-GB" sz="2400" dirty="0"/>
              <a:t> DNA</a:t>
            </a:r>
            <a:endParaRPr lang="el-GR" sz="2400" dirty="0"/>
          </a:p>
        </p:txBody>
      </p:sp>
    </p:spTree>
    <p:extLst>
      <p:ext uri="{BB962C8B-B14F-4D97-AF65-F5344CB8AC3E}">
        <p14:creationId xmlns:p14="http://schemas.microsoft.com/office/powerpoint/2010/main" val="363476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B3EDD2-D996-4C4B-AEE8-3906533D6F84}"/>
              </a:ext>
            </a:extLst>
          </p:cNvPr>
          <p:cNvSpPr txBox="1"/>
          <p:nvPr/>
        </p:nvSpPr>
        <p:spPr>
          <a:xfrm>
            <a:off x="734939" y="1298654"/>
            <a:ext cx="7901061" cy="2146742"/>
          </a:xfrm>
          <a:prstGeom prst="rect">
            <a:avLst/>
          </a:prstGeom>
          <a:noFill/>
        </p:spPr>
        <p:txBody>
          <a:bodyPr wrap="square">
            <a:spAutoFit/>
          </a:bodyPr>
          <a:lstStyle/>
          <a:p>
            <a:pPr algn="l">
              <a:lnSpc>
                <a:spcPct val="150000"/>
              </a:lnSpc>
            </a:pPr>
            <a:endParaRPr lang="en-US" sz="1800" i="1" dirty="0">
              <a:latin typeface="+mn-lt"/>
            </a:endParaRPr>
          </a:p>
          <a:p>
            <a:pPr algn="just">
              <a:lnSpc>
                <a:spcPct val="150000"/>
              </a:lnSpc>
            </a:pPr>
            <a:r>
              <a:rPr lang="en-US" sz="1800" b="0" i="0" dirty="0">
                <a:effectLst/>
                <a:latin typeface="+mn-lt"/>
              </a:rPr>
              <a:t>Most organisms use DNA to store genetic information. </a:t>
            </a:r>
          </a:p>
          <a:p>
            <a:pPr algn="just">
              <a:lnSpc>
                <a:spcPct val="150000"/>
              </a:lnSpc>
            </a:pPr>
            <a:r>
              <a:rPr lang="en-US" sz="1800" b="0" i="0" dirty="0">
                <a:effectLst/>
                <a:latin typeface="+mn-lt"/>
              </a:rPr>
              <a:t>But some viruses, the </a:t>
            </a:r>
            <a:r>
              <a:rPr lang="en-US" sz="1800" dirty="0">
                <a:latin typeface="+mn-lt"/>
              </a:rPr>
              <a:t>retroviruses, </a:t>
            </a:r>
            <a:r>
              <a:rPr lang="en-US" sz="1800" b="0" dirty="0">
                <a:latin typeface="+mn-lt"/>
              </a:rPr>
              <a:t>such as</a:t>
            </a:r>
            <a:r>
              <a:rPr lang="en-US" sz="1800" b="0" i="0" dirty="0">
                <a:effectLst/>
                <a:latin typeface="+mn-lt"/>
              </a:rPr>
              <a:t> HIV, </a:t>
            </a:r>
            <a:r>
              <a:rPr lang="en-US" sz="1800" b="1" i="0" dirty="0">
                <a:effectLst/>
                <a:latin typeface="+mn-lt"/>
              </a:rPr>
              <a:t>use RNA to carry genetic information.</a:t>
            </a:r>
            <a:endParaRPr lang="en-US" sz="1800" b="0" i="1" dirty="0">
              <a:effectLst/>
              <a:latin typeface="+mn-lt"/>
            </a:endParaRPr>
          </a:p>
          <a:p>
            <a:pPr algn="l">
              <a:lnSpc>
                <a:spcPct val="150000"/>
              </a:lnSpc>
            </a:pPr>
            <a:endParaRPr lang="en-US" sz="1800" b="0" i="1" dirty="0">
              <a:effectLst/>
              <a:latin typeface="+mn-lt"/>
            </a:endParaRPr>
          </a:p>
        </p:txBody>
      </p:sp>
      <p:pic>
        <p:nvPicPr>
          <p:cNvPr id="8" name="Picture 7">
            <a:extLst>
              <a:ext uri="{FF2B5EF4-FFF2-40B4-BE49-F238E27FC236}">
                <a16:creationId xmlns:a16="http://schemas.microsoft.com/office/drawing/2014/main" id="{A4C5FDF9-BDA4-4160-9470-B91DCB81CCBA}"/>
              </a:ext>
            </a:extLst>
          </p:cNvPr>
          <p:cNvPicPr>
            <a:picLocks noChangeAspect="1"/>
          </p:cNvPicPr>
          <p:nvPr/>
        </p:nvPicPr>
        <p:blipFill rotWithShape="1">
          <a:blip r:embed="rId2"/>
          <a:srcRect t="14564"/>
          <a:stretch/>
        </p:blipFill>
        <p:spPr>
          <a:xfrm>
            <a:off x="4572000" y="2832335"/>
            <a:ext cx="3453961" cy="3047765"/>
          </a:xfrm>
          <a:prstGeom prst="rect">
            <a:avLst/>
          </a:prstGeom>
        </p:spPr>
      </p:pic>
      <p:sp>
        <p:nvSpPr>
          <p:cNvPr id="9" name="Rectangle 8"/>
          <p:cNvSpPr/>
          <p:nvPr/>
        </p:nvSpPr>
        <p:spPr>
          <a:xfrm>
            <a:off x="1600200" y="516235"/>
            <a:ext cx="6057900" cy="461665"/>
          </a:xfrm>
          <a:prstGeom prst="rect">
            <a:avLst/>
          </a:prstGeom>
        </p:spPr>
        <p:txBody>
          <a:bodyPr wrap="square">
            <a:spAutoFit/>
          </a:bodyPr>
          <a:lstStyle/>
          <a:p>
            <a:r>
              <a:rPr lang="en-GB" sz="2400" dirty="0"/>
              <a:t>RNA can carry genetic information</a:t>
            </a:r>
            <a:endParaRPr lang="el-GR" sz="2400" dirty="0"/>
          </a:p>
        </p:txBody>
      </p:sp>
      <p:sp>
        <p:nvSpPr>
          <p:cNvPr id="11" name="Rectangle 10"/>
          <p:cNvSpPr/>
          <p:nvPr/>
        </p:nvSpPr>
        <p:spPr>
          <a:xfrm>
            <a:off x="1155380" y="3241645"/>
            <a:ext cx="3147391" cy="369332"/>
          </a:xfrm>
          <a:prstGeom prst="rect">
            <a:avLst/>
          </a:prstGeom>
        </p:spPr>
        <p:txBody>
          <a:bodyPr wrap="none">
            <a:spAutoFit/>
          </a:bodyPr>
          <a:lstStyle/>
          <a:p>
            <a:r>
              <a:rPr lang="en-US" sz="1800" dirty="0">
                <a:latin typeface="+mn-lt"/>
              </a:rPr>
              <a:t>Beyond the Central Dogma</a:t>
            </a:r>
          </a:p>
        </p:txBody>
      </p:sp>
      <p:pic>
        <p:nvPicPr>
          <p:cNvPr id="13" name="Picture 4" descr="599px-CDMB2"/>
          <p:cNvPicPr>
            <a:picLocks noChangeAspect="1" noChangeArrowheads="1"/>
          </p:cNvPicPr>
          <p:nvPr/>
        </p:nvPicPr>
        <p:blipFill>
          <a:blip r:embed="rId3" cstate="print"/>
          <a:srcRect/>
          <a:stretch>
            <a:fillRect/>
          </a:stretch>
        </p:blipFill>
        <p:spPr bwMode="auto">
          <a:xfrm>
            <a:off x="1354772" y="3638348"/>
            <a:ext cx="2340928" cy="2344836"/>
          </a:xfrm>
          <a:prstGeom prst="rect">
            <a:avLst/>
          </a:prstGeom>
          <a:noFill/>
          <a:ln w="9525">
            <a:noFill/>
            <a:miter lim="800000"/>
            <a:headEnd/>
            <a:tailEnd/>
          </a:ln>
        </p:spPr>
      </p:pic>
      <p:sp>
        <p:nvSpPr>
          <p:cNvPr id="14" name="TextBox 1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15" name="Straight Connector 14"/>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853950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92400" y="313035"/>
            <a:ext cx="3505200" cy="461665"/>
          </a:xfrm>
          <a:prstGeom prst="rect">
            <a:avLst/>
          </a:prstGeom>
        </p:spPr>
        <p:txBody>
          <a:bodyPr wrap="square">
            <a:spAutoFit/>
          </a:bodyPr>
          <a:lstStyle/>
          <a:p>
            <a:r>
              <a:rPr lang="en-GB" sz="2400" dirty="0"/>
              <a:t>RNA </a:t>
            </a:r>
            <a:r>
              <a:rPr lang="en-US" sz="2400" dirty="0"/>
              <a:t>–</a:t>
            </a:r>
            <a:r>
              <a:rPr lang="en-GB" sz="2400" dirty="0"/>
              <a:t> other functions</a:t>
            </a:r>
            <a:endParaRPr lang="el-GR" sz="2400" dirty="0"/>
          </a:p>
        </p:txBody>
      </p:sp>
      <p:sp>
        <p:nvSpPr>
          <p:cNvPr id="14" name="TextBox 1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15" name="Straight Connector 14"/>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a:xfrm>
            <a:off x="673100" y="889030"/>
            <a:ext cx="7543800" cy="5847756"/>
          </a:xfrm>
          <a:prstGeom prst="rect">
            <a:avLst/>
          </a:prstGeom>
        </p:spPr>
        <p:txBody>
          <a:bodyPr wrap="square">
            <a:spAutoFit/>
          </a:bodyPr>
          <a:lstStyle/>
          <a:p>
            <a:r>
              <a:rPr lang="en-US" sz="1800" dirty="0">
                <a:latin typeface="+mn-lt"/>
              </a:rPr>
              <a:t>RNA Can Build and Break Molecules</a:t>
            </a:r>
            <a:endParaRPr lang="en-US" sz="1800" b="0" dirty="0">
              <a:latin typeface="+mn-lt"/>
            </a:endParaRPr>
          </a:p>
          <a:p>
            <a:r>
              <a:rPr lang="en-US" sz="1800" b="0" dirty="0">
                <a:latin typeface="+mn-lt"/>
              </a:rPr>
              <a:t>Enzymes are catalysts: they build and break down molecules at a rate quick enough to sustain life. Besides proteins, some RNA molecules can be enzymes too, the so-called </a:t>
            </a:r>
            <a:r>
              <a:rPr lang="en-US" sz="1800" dirty="0" err="1">
                <a:latin typeface="+mn-lt"/>
              </a:rPr>
              <a:t>ribozymes</a:t>
            </a:r>
            <a:r>
              <a:rPr lang="en-US" sz="1800" dirty="0">
                <a:latin typeface="+mn-lt"/>
              </a:rPr>
              <a:t>.</a:t>
            </a:r>
          </a:p>
          <a:p>
            <a:pPr algn="just"/>
            <a:r>
              <a:rPr lang="en-US" sz="1800" b="0" dirty="0">
                <a:latin typeface="+mn-lt"/>
              </a:rPr>
              <a:t>In the ribosome, RNA joins amino acids together, allowing cells to build proteins. Some</a:t>
            </a:r>
            <a:r>
              <a:rPr lang="en-US" sz="1800" dirty="0">
                <a:latin typeface="+mn-lt"/>
              </a:rPr>
              <a:t> mRNA </a:t>
            </a:r>
            <a:r>
              <a:rPr lang="en-US" sz="1800" b="0" dirty="0">
                <a:latin typeface="+mn-lt"/>
              </a:rPr>
              <a:t>molecules contain </a:t>
            </a:r>
            <a:r>
              <a:rPr lang="en-US" sz="1800" dirty="0">
                <a:latin typeface="+mn-lt"/>
              </a:rPr>
              <a:t>self-splicing </a:t>
            </a:r>
            <a:r>
              <a:rPr lang="en-US" sz="1800" dirty="0" err="1">
                <a:latin typeface="+mn-lt"/>
              </a:rPr>
              <a:t>introns</a:t>
            </a:r>
            <a:r>
              <a:rPr lang="en-US" sz="1800" b="0" dirty="0">
                <a:latin typeface="+mn-lt"/>
              </a:rPr>
              <a:t>, which can break and rejoin the mRNA strand. (</a:t>
            </a:r>
            <a:r>
              <a:rPr lang="en-US" sz="1800" dirty="0">
                <a:latin typeface="+mn-lt"/>
              </a:rPr>
              <a:t>Self-splicing</a:t>
            </a:r>
            <a:r>
              <a:rPr lang="en-US" sz="1800" b="0" dirty="0">
                <a:latin typeface="+mn-lt"/>
              </a:rPr>
              <a:t> occurs for rare </a:t>
            </a:r>
            <a:r>
              <a:rPr lang="en-US" sz="1800" b="0" dirty="0" err="1">
                <a:latin typeface="+mn-lt"/>
              </a:rPr>
              <a:t>introns</a:t>
            </a:r>
            <a:r>
              <a:rPr lang="en-US" sz="1800" b="0" dirty="0">
                <a:latin typeface="+mn-lt"/>
              </a:rPr>
              <a:t> that form a ribozyme, performing the functions of the </a:t>
            </a:r>
            <a:r>
              <a:rPr lang="en-US" sz="1800" b="0" dirty="0" err="1">
                <a:latin typeface="+mn-lt"/>
              </a:rPr>
              <a:t>spliceosome</a:t>
            </a:r>
            <a:r>
              <a:rPr lang="en-US" sz="1800" b="0" dirty="0">
                <a:latin typeface="+mn-lt"/>
              </a:rPr>
              <a:t> by RNA alone). </a:t>
            </a:r>
            <a:r>
              <a:rPr lang="en-US" sz="1800" dirty="0">
                <a:latin typeface="+mn-lt"/>
              </a:rPr>
              <a:t>A</a:t>
            </a:r>
            <a:r>
              <a:rPr lang="en-US" sz="1800" b="0" dirty="0">
                <a:latin typeface="+mn-lt"/>
              </a:rPr>
              <a:t> </a:t>
            </a:r>
            <a:r>
              <a:rPr lang="en-US" sz="1800" b="0" dirty="0" err="1">
                <a:latin typeface="+mn-lt"/>
              </a:rPr>
              <a:t>ribozyme</a:t>
            </a:r>
            <a:r>
              <a:rPr lang="en-US" sz="1800" b="0" dirty="0">
                <a:latin typeface="+mn-lt"/>
              </a:rPr>
              <a:t> in the </a:t>
            </a:r>
            <a:r>
              <a:rPr lang="en-US" sz="1800" dirty="0" err="1">
                <a:latin typeface="+mn-lt"/>
              </a:rPr>
              <a:t>RNAse</a:t>
            </a:r>
            <a:r>
              <a:rPr lang="en-US" sz="1800" dirty="0">
                <a:latin typeface="+mn-lt"/>
              </a:rPr>
              <a:t> P</a:t>
            </a:r>
            <a:r>
              <a:rPr lang="en-US" sz="1800" b="0" dirty="0">
                <a:latin typeface="+mn-lt"/>
              </a:rPr>
              <a:t> complex activates </a:t>
            </a:r>
            <a:r>
              <a:rPr lang="en-US" sz="1800" dirty="0" err="1">
                <a:latin typeface="+mn-lt"/>
              </a:rPr>
              <a:t>tRNA</a:t>
            </a:r>
            <a:r>
              <a:rPr lang="en-US" sz="1800" dirty="0">
                <a:latin typeface="+mn-lt"/>
              </a:rPr>
              <a:t> molecules </a:t>
            </a:r>
            <a:r>
              <a:rPr lang="en-US" sz="1800" b="0" dirty="0">
                <a:latin typeface="+mn-lt"/>
              </a:rPr>
              <a:t>by clipping off their ends.</a:t>
            </a:r>
          </a:p>
          <a:p>
            <a:pPr algn="just"/>
            <a:endParaRPr lang="en-US" sz="1800" b="0" dirty="0">
              <a:latin typeface="+mn-lt"/>
            </a:endParaRPr>
          </a:p>
          <a:p>
            <a:pPr algn="just"/>
            <a:r>
              <a:rPr lang="en-US" sz="1800" dirty="0">
                <a:latin typeface="+mn-lt"/>
              </a:rPr>
              <a:t>RNA Can Silence Genes (especially viral genome)</a:t>
            </a:r>
          </a:p>
          <a:p>
            <a:pPr algn="just"/>
            <a:r>
              <a:rPr lang="en-US" sz="1800" b="0" dirty="0">
                <a:latin typeface="+mn-lt"/>
              </a:rPr>
              <a:t>Some RNA molecules can silence specific genes, </a:t>
            </a:r>
            <a:r>
              <a:rPr lang="en-US" sz="1800" dirty="0">
                <a:latin typeface="+mn-lt"/>
              </a:rPr>
              <a:t>turning off the production of proteins </a:t>
            </a:r>
            <a:r>
              <a:rPr lang="en-US" sz="1800" b="0" dirty="0">
                <a:latin typeface="+mn-lt"/>
              </a:rPr>
              <a:t>that are not needed at a certain </a:t>
            </a:r>
            <a:r>
              <a:rPr lang="en-US" sz="1800" dirty="0">
                <a:latin typeface="+mn-lt"/>
              </a:rPr>
              <a:t>place or time </a:t>
            </a:r>
            <a:r>
              <a:rPr lang="en-US" sz="1800" b="0" dirty="0">
                <a:latin typeface="+mn-lt"/>
              </a:rPr>
              <a:t>by recognizing specific sequences through complementary base-pairing. </a:t>
            </a:r>
          </a:p>
          <a:p>
            <a:pPr algn="just"/>
            <a:r>
              <a:rPr lang="en-US" sz="1800" b="0" dirty="0">
                <a:latin typeface="+mn-lt"/>
              </a:rPr>
              <a:t>RNA interference is a natural process that cells evolved to </a:t>
            </a:r>
            <a:r>
              <a:rPr lang="en-US" sz="1800" dirty="0">
                <a:latin typeface="+mn-lt"/>
              </a:rPr>
              <a:t>destroy RNA-based viruses</a:t>
            </a:r>
            <a:r>
              <a:rPr lang="en-US" sz="1800" b="0" dirty="0">
                <a:latin typeface="+mn-lt"/>
              </a:rPr>
              <a:t>. </a:t>
            </a:r>
            <a:r>
              <a:rPr lang="en-US" sz="1800" b="0" i="1" dirty="0">
                <a:latin typeface="+mn-lt"/>
              </a:rPr>
              <a:t>Cellular machinery identifies and cuts double-stranded RNA molecules. Then it uses the fragments to find longer complementary RNA strands, which then destroys.</a:t>
            </a:r>
            <a:endParaRPr lang="en-US" sz="1800" i="1" dirty="0">
              <a:latin typeface="+mn-lt"/>
            </a:endParaRPr>
          </a:p>
          <a:p>
            <a:pPr algn="just"/>
            <a:endParaRPr lang="en-US" sz="1400" b="0" dirty="0">
              <a:latin typeface="+mn-lt"/>
            </a:endParaRPr>
          </a:p>
          <a:p>
            <a:endParaRPr lang="en-US" sz="1800" b="0" dirty="0">
              <a:latin typeface="+mn-lt"/>
            </a:endParaRPr>
          </a:p>
        </p:txBody>
      </p:sp>
    </p:spTree>
    <p:extLst>
      <p:ext uri="{BB962C8B-B14F-4D97-AF65-F5344CB8AC3E}">
        <p14:creationId xmlns:p14="http://schemas.microsoft.com/office/powerpoint/2010/main" val="290921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ACCB7-F1D6-4548-82B0-9D0365B0BF53}"/>
              </a:ext>
            </a:extLst>
          </p:cNvPr>
          <p:cNvSpPr txBox="1"/>
          <p:nvPr/>
        </p:nvSpPr>
        <p:spPr>
          <a:xfrm>
            <a:off x="787400" y="3573792"/>
            <a:ext cx="7886700" cy="2585323"/>
          </a:xfrm>
          <a:prstGeom prst="rect">
            <a:avLst/>
          </a:prstGeom>
          <a:noFill/>
        </p:spPr>
        <p:txBody>
          <a:bodyPr wrap="square">
            <a:spAutoFit/>
          </a:bodyPr>
          <a:lstStyle/>
          <a:p>
            <a:pPr algn="just"/>
            <a:r>
              <a:rPr lang="en-US" sz="1800" b="0" i="0" dirty="0">
                <a:effectLst/>
                <a:latin typeface="+mn-lt"/>
              </a:rPr>
              <a:t>RNA duplication can result in</a:t>
            </a:r>
          </a:p>
          <a:p>
            <a:pPr algn="just"/>
            <a:r>
              <a:rPr lang="en-US" sz="1800" b="0" i="0" dirty="0">
                <a:effectLst/>
                <a:latin typeface="+mn-lt"/>
              </a:rPr>
              <a:t>-&gt; multiple secondary structures that retain elements of the original architecture, and thereby maintain or </a:t>
            </a:r>
            <a:r>
              <a:rPr lang="en-US" sz="1800" i="0" dirty="0">
                <a:effectLst/>
                <a:latin typeface="+mn-lt"/>
              </a:rPr>
              <a:t>increase the activity </a:t>
            </a:r>
            <a:r>
              <a:rPr lang="en-US" sz="1800" b="0" i="0" dirty="0">
                <a:effectLst/>
                <a:latin typeface="+mn-lt"/>
              </a:rPr>
              <a:t>of the RNA. </a:t>
            </a:r>
          </a:p>
          <a:p>
            <a:pPr algn="just"/>
            <a:r>
              <a:rPr lang="en-US" sz="1800" b="0" i="0" dirty="0">
                <a:effectLst/>
                <a:latin typeface="+mn-lt"/>
              </a:rPr>
              <a:t>-&gt; structures that disrupt the original functional element and likely result in a </a:t>
            </a:r>
            <a:r>
              <a:rPr lang="en-US" sz="1800" i="0" dirty="0">
                <a:effectLst/>
                <a:latin typeface="+mn-lt"/>
              </a:rPr>
              <a:t>non-functional structure</a:t>
            </a:r>
            <a:r>
              <a:rPr lang="en-US" sz="1800" b="0" i="0" dirty="0">
                <a:effectLst/>
                <a:latin typeface="+mn-lt"/>
              </a:rPr>
              <a:t>. </a:t>
            </a:r>
          </a:p>
          <a:p>
            <a:pPr algn="just"/>
            <a:endParaRPr lang="en-US" sz="1800" dirty="0">
              <a:latin typeface="+mn-lt"/>
            </a:endParaRPr>
          </a:p>
          <a:p>
            <a:pPr algn="just"/>
            <a:r>
              <a:rPr lang="en-US" sz="1800" b="0" i="0" dirty="0">
                <a:effectLst/>
                <a:latin typeface="+mn-lt"/>
              </a:rPr>
              <a:t>The potential to form completely different secondary structures that preserve the original functional element, suggests that sequence duplication may be a potent mechanism for the </a:t>
            </a:r>
            <a:r>
              <a:rPr lang="en-US" sz="1800" i="0" dirty="0">
                <a:effectLst/>
                <a:latin typeface="+mn-lt"/>
              </a:rPr>
              <a:t>evolution of novel structures</a:t>
            </a:r>
            <a:r>
              <a:rPr lang="en-US" sz="1800" b="0" i="0" dirty="0">
                <a:effectLst/>
                <a:latin typeface="+mn-lt"/>
              </a:rPr>
              <a:t>. </a:t>
            </a:r>
          </a:p>
        </p:txBody>
      </p:sp>
      <p:pic>
        <p:nvPicPr>
          <p:cNvPr id="6" name="Picture 5">
            <a:extLst>
              <a:ext uri="{FF2B5EF4-FFF2-40B4-BE49-F238E27FC236}">
                <a16:creationId xmlns:a16="http://schemas.microsoft.com/office/drawing/2014/main" id="{D50B1AFD-F1BA-4DE7-A5B4-9019A8AF5AB5}"/>
              </a:ext>
            </a:extLst>
          </p:cNvPr>
          <p:cNvPicPr>
            <a:picLocks noChangeAspect="1"/>
          </p:cNvPicPr>
          <p:nvPr/>
        </p:nvPicPr>
        <p:blipFill>
          <a:blip r:embed="rId3"/>
          <a:stretch>
            <a:fillRect/>
          </a:stretch>
        </p:blipFill>
        <p:spPr>
          <a:xfrm>
            <a:off x="3098800" y="855208"/>
            <a:ext cx="5295900" cy="2578242"/>
          </a:xfrm>
          <a:prstGeom prst="rect">
            <a:avLst/>
          </a:prstGeom>
        </p:spPr>
      </p:pic>
      <p:sp>
        <p:nvSpPr>
          <p:cNvPr id="2" name="TextBox 1">
            <a:extLst>
              <a:ext uri="{FF2B5EF4-FFF2-40B4-BE49-F238E27FC236}">
                <a16:creationId xmlns:a16="http://schemas.microsoft.com/office/drawing/2014/main" id="{A11C0F11-5632-4A0B-BEA8-CB18F101D1D3}"/>
              </a:ext>
            </a:extLst>
          </p:cNvPr>
          <p:cNvSpPr txBox="1"/>
          <p:nvPr/>
        </p:nvSpPr>
        <p:spPr>
          <a:xfrm>
            <a:off x="1096963" y="646697"/>
            <a:ext cx="4457700" cy="461665"/>
          </a:xfrm>
          <a:prstGeom prst="rect">
            <a:avLst/>
          </a:prstGeom>
          <a:noFill/>
        </p:spPr>
        <p:txBody>
          <a:bodyPr wrap="square" rtlCol="0">
            <a:spAutoFit/>
          </a:bodyPr>
          <a:lstStyle/>
          <a:p>
            <a:pPr algn="ctr"/>
            <a:r>
              <a:rPr lang="en-US" sz="2400" b="1" dirty="0">
                <a:latin typeface="+mn-lt"/>
              </a:rPr>
              <a:t>RNA duplication events</a:t>
            </a:r>
          </a:p>
        </p:txBody>
      </p:sp>
      <p:sp>
        <p:nvSpPr>
          <p:cNvPr id="5" name="TextBox 4">
            <a:extLst>
              <a:ext uri="{FF2B5EF4-FFF2-40B4-BE49-F238E27FC236}">
                <a16:creationId xmlns:a16="http://schemas.microsoft.com/office/drawing/2014/main" id="{43D64753-75F0-40E8-8323-99AF28F2B170}"/>
              </a:ext>
            </a:extLst>
          </p:cNvPr>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7" name="Straight Connector 6">
            <a:extLst>
              <a:ext uri="{FF2B5EF4-FFF2-40B4-BE49-F238E27FC236}">
                <a16:creationId xmlns:a16="http://schemas.microsoft.com/office/drawing/2014/main" id="{600CDA57-D41D-4563-AC91-92CAD3669ED1}"/>
              </a:ext>
            </a:extLst>
          </p:cNvPr>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65005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5" name="Straight Connector 4"/>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1EE36957-C3C3-49B8-83FA-B6822407EA5E}"/>
              </a:ext>
            </a:extLst>
          </p:cNvPr>
          <p:cNvSpPr txBox="1"/>
          <p:nvPr/>
        </p:nvSpPr>
        <p:spPr>
          <a:xfrm>
            <a:off x="363936" y="659351"/>
            <a:ext cx="8487964" cy="5909311"/>
          </a:xfrm>
          <a:prstGeom prst="rect">
            <a:avLst/>
          </a:prstGeom>
          <a:noFill/>
        </p:spPr>
        <p:txBody>
          <a:bodyPr wrap="square">
            <a:spAutoFit/>
          </a:bodyPr>
          <a:lstStyle/>
          <a:p>
            <a:r>
              <a:rPr lang="en-US" sz="1800" dirty="0">
                <a:effectLst/>
                <a:latin typeface="+mn-lt"/>
              </a:rPr>
              <a:t>RNA Protects the Genome</a:t>
            </a:r>
          </a:p>
          <a:p>
            <a:r>
              <a:rPr lang="en-US" sz="1800" b="0" dirty="0">
                <a:effectLst/>
                <a:latin typeface="+mn-lt"/>
              </a:rPr>
              <a:t>Some RNAs silence harmful DNA sequences that sit in our genomes as relics of our evolutionary past. </a:t>
            </a:r>
            <a:r>
              <a:rPr lang="en-US" sz="1800" dirty="0">
                <a:effectLst/>
                <a:latin typeface="+mn-lt"/>
              </a:rPr>
              <a:t>Transposons</a:t>
            </a:r>
            <a:r>
              <a:rPr lang="en-US" sz="1800" b="0" dirty="0">
                <a:effectLst/>
                <a:latin typeface="+mn-lt"/>
              </a:rPr>
              <a:t> ("jumping genes") and the </a:t>
            </a:r>
            <a:r>
              <a:rPr lang="en-US" sz="1800" dirty="0">
                <a:effectLst/>
                <a:latin typeface="+mn-lt"/>
              </a:rPr>
              <a:t>genes of infecting viruses</a:t>
            </a:r>
            <a:r>
              <a:rPr lang="en-US" sz="1800" b="0" dirty="0">
                <a:effectLst/>
                <a:latin typeface="+mn-lt"/>
              </a:rPr>
              <a:t> continue to be passed from parent to offspring. RNAs inactivate viral genes and transposons.</a:t>
            </a:r>
          </a:p>
          <a:p>
            <a:endParaRPr lang="en-US" sz="1800" b="0" dirty="0">
              <a:latin typeface="+mn-lt"/>
            </a:endParaRPr>
          </a:p>
          <a:p>
            <a:r>
              <a:rPr lang="en-US" sz="1800" dirty="0">
                <a:effectLst/>
                <a:latin typeface="+mn-lt"/>
              </a:rPr>
              <a:t>RNA Can Fine-Tune Protein Production</a:t>
            </a:r>
          </a:p>
          <a:p>
            <a:r>
              <a:rPr lang="en-US" sz="1800" b="0" dirty="0">
                <a:effectLst/>
                <a:latin typeface="+mn-lt"/>
              </a:rPr>
              <a:t>A variety of RNA molecules help the cell to fine-tune when, where, and how much </a:t>
            </a:r>
          </a:p>
          <a:p>
            <a:r>
              <a:rPr lang="en-US" sz="1800" b="0" dirty="0">
                <a:effectLst/>
                <a:latin typeface="+mn-lt"/>
              </a:rPr>
              <a:t>of a particular mRNA molecule</a:t>
            </a:r>
            <a:r>
              <a:rPr lang="en-US" sz="1800" b="0" dirty="0">
                <a:latin typeface="+mn-lt"/>
              </a:rPr>
              <a:t>. </a:t>
            </a:r>
            <a:r>
              <a:rPr lang="en-US" sz="1800" b="0" dirty="0">
                <a:effectLst/>
                <a:latin typeface="+mn-lt"/>
              </a:rPr>
              <a:t>Regulatory RNAs can act on just about every step of the protein-production process. Some RNAs (called </a:t>
            </a:r>
            <a:r>
              <a:rPr lang="en-US" sz="1800" b="0" dirty="0" err="1">
                <a:effectLst/>
                <a:latin typeface="+mn-lt"/>
              </a:rPr>
              <a:t>riboregulators</a:t>
            </a:r>
            <a:r>
              <a:rPr lang="en-US" sz="1800" b="0" dirty="0">
                <a:effectLst/>
                <a:latin typeface="+mn-lt"/>
              </a:rPr>
              <a:t>) bind DNA switches to </a:t>
            </a:r>
            <a:r>
              <a:rPr lang="en-US" sz="1800" dirty="0">
                <a:effectLst/>
                <a:latin typeface="+mn-lt"/>
              </a:rPr>
              <a:t>turn genes on and off</a:t>
            </a:r>
            <a:r>
              <a:rPr lang="en-US" sz="1800" b="0" dirty="0">
                <a:effectLst/>
                <a:latin typeface="+mn-lt"/>
              </a:rPr>
              <a:t>. Others </a:t>
            </a:r>
            <a:r>
              <a:rPr lang="en-US" sz="1800" dirty="0">
                <a:effectLst/>
                <a:latin typeface="+mn-lt"/>
              </a:rPr>
              <a:t>interact</a:t>
            </a:r>
            <a:r>
              <a:rPr lang="en-US" sz="1800" b="0" dirty="0">
                <a:effectLst/>
                <a:latin typeface="+mn-lt"/>
              </a:rPr>
              <a:t> directly with mRNA molecules to </a:t>
            </a:r>
            <a:r>
              <a:rPr lang="en-US" sz="1800" dirty="0">
                <a:effectLst/>
                <a:latin typeface="+mn-lt"/>
              </a:rPr>
              <a:t>alter splicing</a:t>
            </a:r>
            <a:r>
              <a:rPr lang="en-US" sz="1800" b="0" dirty="0">
                <a:effectLst/>
                <a:latin typeface="+mn-lt"/>
              </a:rPr>
              <a:t>, </a:t>
            </a:r>
            <a:r>
              <a:rPr lang="en-US" sz="1800" dirty="0">
                <a:effectLst/>
                <a:latin typeface="+mn-lt"/>
              </a:rPr>
              <a:t>protect mRNA </a:t>
            </a:r>
            <a:r>
              <a:rPr lang="en-US" sz="1800" b="0" dirty="0">
                <a:effectLst/>
                <a:latin typeface="+mn-lt"/>
              </a:rPr>
              <a:t>from harm, or </a:t>
            </a:r>
            <a:r>
              <a:rPr lang="en-US" sz="1800" dirty="0">
                <a:effectLst/>
                <a:latin typeface="+mn-lt"/>
              </a:rPr>
              <a:t>cut it to pieces</a:t>
            </a:r>
            <a:r>
              <a:rPr lang="en-US" sz="1800" b="0" dirty="0">
                <a:effectLst/>
                <a:latin typeface="+mn-lt"/>
              </a:rPr>
              <a:t>.</a:t>
            </a:r>
          </a:p>
          <a:p>
            <a:endParaRPr lang="en-US" sz="1800" dirty="0">
              <a:effectLst/>
              <a:latin typeface="+mn-lt"/>
            </a:endParaRPr>
          </a:p>
          <a:p>
            <a:r>
              <a:rPr lang="en-US" sz="1800" dirty="0">
                <a:effectLst/>
                <a:latin typeface="+mn-lt"/>
              </a:rPr>
              <a:t>RNA Responds to the Environment</a:t>
            </a:r>
            <a:endParaRPr lang="el-GR" sz="1800" dirty="0">
              <a:effectLst/>
              <a:latin typeface="+mn-lt"/>
            </a:endParaRPr>
          </a:p>
          <a:p>
            <a:pPr algn="l"/>
            <a:r>
              <a:rPr lang="en-US" sz="1800" b="0" dirty="0">
                <a:effectLst/>
                <a:latin typeface="+mn-lt"/>
              </a:rPr>
              <a:t>Riboswitches help some cells respond to an external signal, usually a small molecule.</a:t>
            </a:r>
          </a:p>
          <a:p>
            <a:pPr algn="l"/>
            <a:r>
              <a:rPr lang="en-US" sz="1800" b="0" dirty="0">
                <a:effectLst/>
                <a:latin typeface="+mn-lt"/>
              </a:rPr>
              <a:t>Riboswitches are found on large mRNA molecules, and they fold into intricate shapes. </a:t>
            </a:r>
          </a:p>
          <a:p>
            <a:pPr algn="l"/>
            <a:r>
              <a:rPr lang="en-US" sz="1800" b="0" dirty="0">
                <a:effectLst/>
                <a:latin typeface="+mn-lt"/>
              </a:rPr>
              <a:t>When the small molecule, such as a metal ion, amino acid, or nucleic acid, binds to the riboswitch, it causes changes in the RNA shape leading to the translation promotion or prevention.</a:t>
            </a:r>
            <a:endParaRPr lang="el-GR" sz="1800" b="0" dirty="0">
              <a:latin typeface="+mn-lt"/>
            </a:endParaRPr>
          </a:p>
        </p:txBody>
      </p:sp>
      <p:sp>
        <p:nvSpPr>
          <p:cNvPr id="8" name="Rectangle 7"/>
          <p:cNvSpPr/>
          <p:nvPr/>
        </p:nvSpPr>
        <p:spPr>
          <a:xfrm>
            <a:off x="2692400" y="186035"/>
            <a:ext cx="3505200" cy="461665"/>
          </a:xfrm>
          <a:prstGeom prst="rect">
            <a:avLst/>
          </a:prstGeom>
        </p:spPr>
        <p:txBody>
          <a:bodyPr wrap="square">
            <a:spAutoFit/>
          </a:bodyPr>
          <a:lstStyle/>
          <a:p>
            <a:r>
              <a:rPr lang="en-GB" sz="2400" dirty="0"/>
              <a:t>RNA </a:t>
            </a:r>
            <a:r>
              <a:rPr lang="en-US" sz="2400" dirty="0"/>
              <a:t>–</a:t>
            </a:r>
            <a:r>
              <a:rPr lang="en-GB" sz="2400" dirty="0"/>
              <a:t> other functions</a:t>
            </a:r>
            <a:endParaRPr lang="el-GR" sz="2400" dirty="0"/>
          </a:p>
        </p:txBody>
      </p:sp>
    </p:spTree>
    <p:extLst>
      <p:ext uri="{BB962C8B-B14F-4D97-AF65-F5344CB8AC3E}">
        <p14:creationId xmlns:p14="http://schemas.microsoft.com/office/powerpoint/2010/main" val="1258544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530940-1AA6-47AB-815B-B53B7EC26131}"/>
              </a:ext>
            </a:extLst>
          </p:cNvPr>
          <p:cNvSpPr txBox="1"/>
          <p:nvPr/>
        </p:nvSpPr>
        <p:spPr>
          <a:xfrm>
            <a:off x="1744882" y="550875"/>
            <a:ext cx="5671918" cy="461665"/>
          </a:xfrm>
          <a:prstGeom prst="rect">
            <a:avLst/>
          </a:prstGeom>
          <a:noFill/>
        </p:spPr>
        <p:txBody>
          <a:bodyPr wrap="square">
            <a:spAutoFit/>
          </a:bodyPr>
          <a:lstStyle/>
          <a:p>
            <a:r>
              <a:rPr lang="en-US" sz="2400" dirty="0"/>
              <a:t>RNA Therapies and Diagnostics</a:t>
            </a:r>
            <a:endParaRPr lang="el-GR" sz="2400" dirty="0"/>
          </a:p>
        </p:txBody>
      </p:sp>
      <p:sp>
        <p:nvSpPr>
          <p:cNvPr id="9" name="TextBox 8">
            <a:extLst>
              <a:ext uri="{FF2B5EF4-FFF2-40B4-BE49-F238E27FC236}">
                <a16:creationId xmlns:a16="http://schemas.microsoft.com/office/drawing/2014/main" id="{1F5FFBA4-A55A-44E8-96D4-75613D8BB714}"/>
              </a:ext>
            </a:extLst>
          </p:cNvPr>
          <p:cNvSpPr txBox="1"/>
          <p:nvPr/>
        </p:nvSpPr>
        <p:spPr>
          <a:xfrm>
            <a:off x="838200" y="1422400"/>
            <a:ext cx="7569200" cy="2146742"/>
          </a:xfrm>
          <a:prstGeom prst="rect">
            <a:avLst/>
          </a:prstGeom>
          <a:noFill/>
        </p:spPr>
        <p:txBody>
          <a:bodyPr wrap="square">
            <a:spAutoFit/>
          </a:bodyPr>
          <a:lstStyle/>
          <a:p>
            <a:pPr algn="l">
              <a:lnSpc>
                <a:spcPct val="150000"/>
              </a:lnSpc>
            </a:pPr>
            <a:r>
              <a:rPr lang="en-US" sz="1800" b="0" dirty="0">
                <a:effectLst/>
                <a:latin typeface="+mn-lt"/>
              </a:rPr>
              <a:t>RNA molecules are used as tools to </a:t>
            </a:r>
            <a:r>
              <a:rPr lang="en-US" sz="1800" dirty="0">
                <a:effectLst/>
                <a:latin typeface="+mn-lt"/>
              </a:rPr>
              <a:t>diagnose</a:t>
            </a:r>
            <a:r>
              <a:rPr lang="en-US" sz="1800" b="0" dirty="0">
                <a:effectLst/>
                <a:latin typeface="+mn-lt"/>
              </a:rPr>
              <a:t> and even </a:t>
            </a:r>
            <a:r>
              <a:rPr lang="en-US" sz="1800" dirty="0">
                <a:effectLst/>
                <a:latin typeface="+mn-lt"/>
              </a:rPr>
              <a:t>treat</a:t>
            </a:r>
            <a:r>
              <a:rPr lang="en-US" sz="1800" b="0" dirty="0">
                <a:effectLst/>
                <a:latin typeface="+mn-lt"/>
              </a:rPr>
              <a:t> diseases, including cancer, diabetes, arthritis, heart disease, brain diseases, and viral infections.</a:t>
            </a:r>
          </a:p>
          <a:p>
            <a:pPr algn="l">
              <a:lnSpc>
                <a:spcPct val="150000"/>
              </a:lnSpc>
            </a:pPr>
            <a:r>
              <a:rPr lang="en-US" sz="1800" b="0" dirty="0">
                <a:effectLst/>
                <a:latin typeface="+mn-lt"/>
              </a:rPr>
              <a:t>Misbehaving RNA molecules can also </a:t>
            </a:r>
            <a:r>
              <a:rPr lang="en-US" sz="1800" dirty="0">
                <a:effectLst/>
                <a:latin typeface="+mn-lt"/>
              </a:rPr>
              <a:t>cause diseases</a:t>
            </a:r>
            <a:r>
              <a:rPr lang="en-US" sz="1800" b="0" dirty="0">
                <a:effectLst/>
                <a:latin typeface="+mn-lt"/>
              </a:rPr>
              <a:t>, such as Alzheimer's and other neurodegenerative diseases.</a:t>
            </a:r>
          </a:p>
        </p:txBody>
      </p:sp>
      <p:sp>
        <p:nvSpPr>
          <p:cNvPr id="4" name="TextBox 3">
            <a:extLst>
              <a:ext uri="{FF2B5EF4-FFF2-40B4-BE49-F238E27FC236}">
                <a16:creationId xmlns:a16="http://schemas.microsoft.com/office/drawing/2014/main" id="{E435AB31-E0CF-4BBD-A4EB-C50835C84B7D}"/>
              </a:ext>
            </a:extLst>
          </p:cNvPr>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6" name="Straight Connector 5">
            <a:extLst>
              <a:ext uri="{FF2B5EF4-FFF2-40B4-BE49-F238E27FC236}">
                <a16:creationId xmlns:a16="http://schemas.microsoft.com/office/drawing/2014/main" id="{17C48515-95BA-4300-8A56-8A5DBED236ED}"/>
              </a:ext>
            </a:extLst>
          </p:cNvPr>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027502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C29F1BE-CD30-44B4-99B9-67935A1303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7117" y="2779928"/>
            <a:ext cx="2879329" cy="10245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3A56A9F-C35D-4A91-91E1-B1EC0C37DE04}"/>
              </a:ext>
            </a:extLst>
          </p:cNvPr>
          <p:cNvSpPr txBox="1"/>
          <p:nvPr/>
        </p:nvSpPr>
        <p:spPr>
          <a:xfrm>
            <a:off x="1701800" y="272485"/>
            <a:ext cx="5715000" cy="461665"/>
          </a:xfrm>
          <a:prstGeom prst="rect">
            <a:avLst/>
          </a:prstGeom>
          <a:noFill/>
        </p:spPr>
        <p:txBody>
          <a:bodyPr wrap="square" rtlCol="0">
            <a:spAutoFit/>
          </a:bodyPr>
          <a:lstStyle/>
          <a:p>
            <a:pPr algn="ctr"/>
            <a:r>
              <a:rPr lang="en-US" sz="2400" b="1" dirty="0">
                <a:latin typeface="Lato"/>
              </a:rPr>
              <a:t>Riboswitches and other RNA sensors </a:t>
            </a:r>
          </a:p>
        </p:txBody>
      </p:sp>
      <p:sp>
        <p:nvSpPr>
          <p:cNvPr id="8" name="TextBox 7">
            <a:extLst>
              <a:ext uri="{FF2B5EF4-FFF2-40B4-BE49-F238E27FC236}">
                <a16:creationId xmlns:a16="http://schemas.microsoft.com/office/drawing/2014/main" id="{4200D77A-DEEE-4E9F-BC23-C305F97E4521}"/>
              </a:ext>
            </a:extLst>
          </p:cNvPr>
          <p:cNvSpPr txBox="1"/>
          <p:nvPr/>
        </p:nvSpPr>
        <p:spPr>
          <a:xfrm>
            <a:off x="321176" y="849219"/>
            <a:ext cx="8670424" cy="2146742"/>
          </a:xfrm>
          <a:prstGeom prst="rect">
            <a:avLst/>
          </a:prstGeom>
          <a:noFill/>
        </p:spPr>
        <p:txBody>
          <a:bodyPr wrap="square">
            <a:spAutoFit/>
          </a:bodyPr>
          <a:lstStyle/>
          <a:p>
            <a:pPr>
              <a:lnSpc>
                <a:spcPct val="150000"/>
              </a:lnSpc>
            </a:pPr>
            <a:r>
              <a:rPr lang="en-US" sz="1800" b="0" i="0" dirty="0">
                <a:effectLst/>
                <a:latin typeface="+mn-lt"/>
              </a:rPr>
              <a:t>Gene regulation in both prokaryotes and eukaryotes is also affected by RNA regulatory elements, called </a:t>
            </a:r>
            <a:r>
              <a:rPr lang="en-US" sz="1800" b="1" i="0" dirty="0">
                <a:effectLst/>
                <a:latin typeface="+mn-lt"/>
              </a:rPr>
              <a:t>riboswitches (or RNA switches) or </a:t>
            </a:r>
            <a:r>
              <a:rPr lang="en-US" sz="1800" b="1" i="0" dirty="0" err="1">
                <a:effectLst/>
                <a:latin typeface="+mn-lt"/>
              </a:rPr>
              <a:t>ribozymes</a:t>
            </a:r>
            <a:r>
              <a:rPr lang="en-US" sz="1800" b="1" i="0" dirty="0">
                <a:effectLst/>
                <a:latin typeface="+mn-lt"/>
              </a:rPr>
              <a:t>. </a:t>
            </a:r>
            <a:r>
              <a:rPr lang="en-US" sz="1800" b="0" i="0" dirty="0">
                <a:effectLst/>
                <a:latin typeface="+mn-lt"/>
              </a:rPr>
              <a:t>The</a:t>
            </a:r>
            <a:r>
              <a:rPr lang="en-US" sz="1800" b="1" i="0" dirty="0">
                <a:effectLst/>
                <a:latin typeface="+mn-lt"/>
              </a:rPr>
              <a:t> </a:t>
            </a:r>
            <a:r>
              <a:rPr lang="en-US" sz="1800" b="0" dirty="0"/>
              <a:t>RNA-based mechanisms are used by cells to regulate gene expression in response to internal and external changes  without the initial participation of proteins.</a:t>
            </a:r>
            <a:endParaRPr lang="en-US" sz="1800" b="1" i="0" dirty="0">
              <a:effectLst/>
              <a:latin typeface="+mn-lt"/>
            </a:endParaRPr>
          </a:p>
          <a:p>
            <a:pPr>
              <a:lnSpc>
                <a:spcPct val="150000"/>
              </a:lnSpc>
            </a:pPr>
            <a:endParaRPr lang="en-US" sz="1800" dirty="0">
              <a:latin typeface="+mn-lt"/>
            </a:endParaRPr>
          </a:p>
        </p:txBody>
      </p:sp>
      <p:pic>
        <p:nvPicPr>
          <p:cNvPr id="2050" name="Picture 2" descr="Mechanism of action of Ribozyme. A hammerhead ribozyme has two binding arms designed to bind to the complimentary RNA targets in a Watson-Crick pairing. The ribozyme binds to its target mRNA and makes an mRNA-ribozyme complex. The catalytic motif of the ribozyme then cleaves its target RNA into pieces, thus inhibiting gene expression. After cleaving the RNA target, the ribozyme becomes free again to enter into the next cycle.">
            <a:extLst>
              <a:ext uri="{FF2B5EF4-FFF2-40B4-BE49-F238E27FC236}">
                <a16:creationId xmlns:a16="http://schemas.microsoft.com/office/drawing/2014/main" id="{B8EDE4FA-4302-4E33-908F-ACF4C32E84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7" t="1948" r="3238" b="1916"/>
          <a:stretch/>
        </p:blipFill>
        <p:spPr bwMode="auto">
          <a:xfrm>
            <a:off x="716930" y="2854232"/>
            <a:ext cx="2992557" cy="33835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E71BDAA-6F08-4414-BA5A-9A9FA4547B93}"/>
              </a:ext>
            </a:extLst>
          </p:cNvPr>
          <p:cNvSpPr txBox="1"/>
          <p:nvPr/>
        </p:nvSpPr>
        <p:spPr>
          <a:xfrm>
            <a:off x="1439571" y="6155227"/>
            <a:ext cx="2357730" cy="276999"/>
          </a:xfrm>
          <a:prstGeom prst="rect">
            <a:avLst/>
          </a:prstGeom>
          <a:noFill/>
        </p:spPr>
        <p:txBody>
          <a:bodyPr wrap="square">
            <a:spAutoFit/>
          </a:bodyPr>
          <a:lstStyle/>
          <a:p>
            <a:r>
              <a:rPr lang="en-US" sz="1200" b="0" dirty="0">
                <a:effectLst/>
                <a:latin typeface="+mn-lt"/>
              </a:rPr>
              <a:t>DOI: </a:t>
            </a:r>
            <a:r>
              <a:rPr lang="en-US" sz="1200" dirty="0">
                <a:latin typeface="+mn-lt"/>
              </a:rPr>
              <a:t>10.3390/jcm8010006</a:t>
            </a:r>
          </a:p>
        </p:txBody>
      </p:sp>
      <p:pic>
        <p:nvPicPr>
          <p:cNvPr id="6" name="Picture 5">
            <a:extLst>
              <a:ext uri="{FF2B5EF4-FFF2-40B4-BE49-F238E27FC236}">
                <a16:creationId xmlns:a16="http://schemas.microsoft.com/office/drawing/2014/main" id="{16DECBF2-9019-48AC-B4F8-D16742C4B542}"/>
              </a:ext>
            </a:extLst>
          </p:cNvPr>
          <p:cNvPicPr>
            <a:picLocks noChangeAspect="1"/>
          </p:cNvPicPr>
          <p:nvPr/>
        </p:nvPicPr>
        <p:blipFill>
          <a:blip r:embed="rId4"/>
          <a:stretch>
            <a:fillRect/>
          </a:stretch>
        </p:blipFill>
        <p:spPr>
          <a:xfrm>
            <a:off x="4650503" y="3907663"/>
            <a:ext cx="2992557" cy="2337935"/>
          </a:xfrm>
          <a:prstGeom prst="rect">
            <a:avLst/>
          </a:prstGeom>
        </p:spPr>
      </p:pic>
      <p:sp>
        <p:nvSpPr>
          <p:cNvPr id="13" name="TextBox 12">
            <a:extLst>
              <a:ext uri="{FF2B5EF4-FFF2-40B4-BE49-F238E27FC236}">
                <a16:creationId xmlns:a16="http://schemas.microsoft.com/office/drawing/2014/main" id="{5F96422F-7673-40AF-AF8B-8BFC6C210C86}"/>
              </a:ext>
            </a:extLst>
          </p:cNvPr>
          <p:cNvSpPr txBox="1"/>
          <p:nvPr/>
        </p:nvSpPr>
        <p:spPr>
          <a:xfrm>
            <a:off x="4551411" y="5957860"/>
            <a:ext cx="3589289" cy="461665"/>
          </a:xfrm>
          <a:prstGeom prst="rect">
            <a:avLst/>
          </a:prstGeom>
          <a:noFill/>
        </p:spPr>
        <p:txBody>
          <a:bodyPr wrap="square">
            <a:spAutoFit/>
          </a:bodyPr>
          <a:lstStyle/>
          <a:p>
            <a:br>
              <a:rPr lang="en-US" sz="1200" b="0" dirty="0">
                <a:latin typeface="+mn-lt"/>
              </a:rPr>
            </a:br>
            <a:r>
              <a:rPr lang="en-US" sz="1200" b="0" dirty="0">
                <a:latin typeface="+mn-lt"/>
              </a:rPr>
              <a:t>Kim, J. N. </a:t>
            </a:r>
            <a:r>
              <a:rPr lang="en-US" sz="1200" b="0" i="1" dirty="0">
                <a:latin typeface="+mn-lt"/>
              </a:rPr>
              <a:t>Biology of the Cell</a:t>
            </a:r>
            <a:r>
              <a:rPr lang="en-US" sz="1200" b="0" dirty="0">
                <a:latin typeface="+mn-lt"/>
              </a:rPr>
              <a:t> 2008, 100, (1), 1-11</a:t>
            </a:r>
          </a:p>
        </p:txBody>
      </p:sp>
      <p:sp>
        <p:nvSpPr>
          <p:cNvPr id="9" name="TextBox 8"/>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11" name="Straight Connector 10"/>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26966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ChangeAspect="1"/>
          </p:cNvGraphicFramePr>
          <p:nvPr/>
        </p:nvGraphicFramePr>
        <p:xfrm>
          <a:off x="457200" y="939800"/>
          <a:ext cx="3733800" cy="5308600"/>
        </p:xfrm>
        <a:graphic>
          <a:graphicData uri="http://schemas.openxmlformats.org/presentationml/2006/ole">
            <mc:AlternateContent xmlns:mc="http://schemas.openxmlformats.org/markup-compatibility/2006">
              <mc:Choice xmlns:v="urn:schemas-microsoft-com:vml" Requires="v">
                <p:oleObj spid="_x0000_s689161" name="Image" r:id="rId3" imgW="3733333" imgH="5307937" progId="">
                  <p:embed/>
                </p:oleObj>
              </mc:Choice>
              <mc:Fallback>
                <p:oleObj name="Image" r:id="rId3" imgW="3733333" imgH="5307937"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39800"/>
                        <a:ext cx="3733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4267200" y="1490766"/>
            <a:ext cx="4572000" cy="3808735"/>
          </a:xfrm>
          <a:prstGeom prst="rect">
            <a:avLst/>
          </a:prstGeom>
        </p:spPr>
        <p:txBody>
          <a:bodyPr>
            <a:spAutoFit/>
          </a:bodyPr>
          <a:lstStyle/>
          <a:p>
            <a:pPr algn="just">
              <a:lnSpc>
                <a:spcPct val="150000"/>
              </a:lnSpc>
              <a:buClr>
                <a:schemeClr val="tx2"/>
              </a:buClr>
            </a:pPr>
            <a:r>
              <a:rPr lang="en-US" sz="1800" b="0" dirty="0"/>
              <a:t>DNA acts as a genetic material because it can:</a:t>
            </a:r>
          </a:p>
          <a:p>
            <a:pPr algn="just">
              <a:lnSpc>
                <a:spcPct val="150000"/>
              </a:lnSpc>
              <a:buClr>
                <a:schemeClr val="tx2"/>
              </a:buClr>
            </a:pPr>
            <a:r>
              <a:rPr lang="en-US" sz="1800" dirty="0"/>
              <a:t>Produce accurate copies </a:t>
            </a:r>
            <a:r>
              <a:rPr lang="en-US" sz="1800" b="0" dirty="0"/>
              <a:t>to transfer genetic information from one generation of cells and organisms to another.</a:t>
            </a:r>
          </a:p>
          <a:p>
            <a:pPr algn="just">
              <a:lnSpc>
                <a:spcPct val="150000"/>
              </a:lnSpc>
              <a:buClr>
                <a:schemeClr val="tx2"/>
              </a:buClr>
            </a:pPr>
            <a:r>
              <a:rPr lang="en-US" sz="1800" dirty="0"/>
              <a:t>Determine the composition </a:t>
            </a:r>
            <a:r>
              <a:rPr lang="en-US" sz="1800" b="0" dirty="0"/>
              <a:t>of the various </a:t>
            </a:r>
            <a:r>
              <a:rPr lang="en-US" sz="1800" b="0" dirty="0" err="1"/>
              <a:t>RNAs</a:t>
            </a:r>
            <a:r>
              <a:rPr lang="en-US" sz="1800" b="0" dirty="0"/>
              <a:t> and thus the proteins that serve structurally and functionally the cell and therefore the organism.</a:t>
            </a:r>
            <a:endParaRPr lang="en-US" sz="1800" b="0" dirty="0">
              <a:latin typeface="+mn-lt"/>
              <a:ea typeface="Times New Roman" charset="0"/>
              <a:cs typeface="Times New Roman" charset="0"/>
            </a:endParaRPr>
          </a:p>
        </p:txBody>
      </p:sp>
      <p:sp>
        <p:nvSpPr>
          <p:cNvPr id="6" name="Text Box 5"/>
          <p:cNvSpPr txBox="1">
            <a:spLocks noChangeArrowheads="1"/>
          </p:cNvSpPr>
          <p:nvPr/>
        </p:nvSpPr>
        <p:spPr bwMode="auto">
          <a:xfrm>
            <a:off x="795640" y="228600"/>
            <a:ext cx="7814960" cy="461665"/>
          </a:xfrm>
          <a:prstGeom prst="rect">
            <a:avLst/>
          </a:prstGeom>
          <a:noFill/>
          <a:ln w="9525">
            <a:noFill/>
            <a:miter lim="800000"/>
            <a:headEnd/>
            <a:tailEnd/>
          </a:ln>
        </p:spPr>
        <p:txBody>
          <a:bodyPr wrap="none">
            <a:spAutoFit/>
          </a:bodyPr>
          <a:lstStyle/>
          <a:p>
            <a:r>
              <a:rPr lang="en-US" sz="2400" cap="all" dirty="0">
                <a:latin typeface="Times New Roman" pitchFamily="18" charset="0"/>
              </a:rPr>
              <a:t>The Central Dogma Of Molecular Biology</a:t>
            </a:r>
            <a:endParaRPr lang="el-GR" sz="2400" cap="all" dirty="0">
              <a:latin typeface="Times New Roman" pitchFamily="18" charset="0"/>
            </a:endParaRPr>
          </a:p>
        </p:txBody>
      </p:sp>
      <p:sp>
        <p:nvSpPr>
          <p:cNvPr id="5" name="TextBox 4"/>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7" name="Straight Connector 6"/>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9300" y="414635"/>
            <a:ext cx="2590800" cy="461665"/>
          </a:xfrm>
          <a:prstGeom prst="rect">
            <a:avLst/>
          </a:prstGeom>
        </p:spPr>
        <p:txBody>
          <a:bodyPr wrap="square">
            <a:spAutoFit/>
          </a:bodyPr>
          <a:lstStyle/>
          <a:p>
            <a:r>
              <a:rPr lang="en-GB" sz="2400" dirty="0"/>
              <a:t>RIBOSWITCHES</a:t>
            </a:r>
            <a:endParaRPr lang="el-GR" sz="2400" dirty="0"/>
          </a:p>
        </p:txBody>
      </p:sp>
      <p:sp>
        <p:nvSpPr>
          <p:cNvPr id="4" name="TextBox 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5" name="Straight Connector 4"/>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D93CE841-7F68-4DCA-999D-37A930F1DAD6}"/>
              </a:ext>
            </a:extLst>
          </p:cNvPr>
          <p:cNvSpPr txBox="1"/>
          <p:nvPr/>
        </p:nvSpPr>
        <p:spPr>
          <a:xfrm>
            <a:off x="715879" y="1121909"/>
            <a:ext cx="7869321" cy="5470728"/>
          </a:xfrm>
          <a:prstGeom prst="rect">
            <a:avLst/>
          </a:prstGeom>
          <a:noFill/>
        </p:spPr>
        <p:txBody>
          <a:bodyPr wrap="square">
            <a:spAutoFit/>
          </a:bodyPr>
          <a:lstStyle/>
          <a:p>
            <a:pPr algn="just" fontAlgn="base">
              <a:lnSpc>
                <a:spcPct val="150000"/>
              </a:lnSpc>
            </a:pPr>
            <a:r>
              <a:rPr lang="en-US" sz="1800" b="0" i="0" dirty="0" err="1">
                <a:solidFill>
                  <a:schemeClr val="accent4">
                    <a:lumMod val="50000"/>
                  </a:schemeClr>
                </a:solidFill>
                <a:effectLst/>
                <a:latin typeface="+mn-lt"/>
              </a:rPr>
              <a:t>Riboswitches</a:t>
            </a:r>
            <a:r>
              <a:rPr lang="en-US" sz="1800" b="0" i="0" dirty="0">
                <a:solidFill>
                  <a:schemeClr val="accent4">
                    <a:lumMod val="50000"/>
                  </a:schemeClr>
                </a:solidFill>
                <a:effectLst/>
                <a:latin typeface="+mn-lt"/>
              </a:rPr>
              <a:t> are RNA sensors that detect and </a:t>
            </a:r>
            <a:r>
              <a:rPr lang="en-US" sz="1800" dirty="0">
                <a:solidFill>
                  <a:schemeClr val="accent4">
                    <a:lumMod val="50000"/>
                  </a:schemeClr>
                </a:solidFill>
                <a:latin typeface="+mn-lt"/>
              </a:rPr>
              <a:t>respond to environmental or metabolic cues and affect gene expression</a:t>
            </a:r>
            <a:r>
              <a:rPr lang="en-US" sz="1800" b="0" i="0" dirty="0">
                <a:solidFill>
                  <a:schemeClr val="accent4">
                    <a:lumMod val="50000"/>
                  </a:schemeClr>
                </a:solidFill>
                <a:effectLst/>
                <a:latin typeface="+mn-lt"/>
              </a:rPr>
              <a:t> accordingly.</a:t>
            </a:r>
          </a:p>
          <a:p>
            <a:pPr algn="just" fontAlgn="base">
              <a:lnSpc>
                <a:spcPct val="150000"/>
              </a:lnSpc>
            </a:pPr>
            <a:r>
              <a:rPr lang="en-US" sz="1800" b="0" i="0" dirty="0">
                <a:effectLst/>
                <a:latin typeface="+mn-lt"/>
              </a:rPr>
              <a:t>A</a:t>
            </a:r>
            <a:r>
              <a:rPr lang="en-US" sz="1800" b="0" dirty="0">
                <a:latin typeface="+mn-lt"/>
              </a:rPr>
              <a:t>n</a:t>
            </a:r>
            <a:r>
              <a:rPr lang="en-US" sz="1800" b="0" i="0" dirty="0">
                <a:effectLst/>
                <a:latin typeface="+mn-lt"/>
              </a:rPr>
              <a:t> example, is the </a:t>
            </a:r>
            <a:r>
              <a:rPr lang="en-US" sz="1800" b="1" i="0" dirty="0">
                <a:effectLst/>
                <a:latin typeface="+mn-lt"/>
              </a:rPr>
              <a:t>RNA </a:t>
            </a:r>
            <a:r>
              <a:rPr lang="en-US" sz="1800" b="1" i="0" dirty="0" err="1">
                <a:effectLst/>
                <a:latin typeface="+mn-lt"/>
              </a:rPr>
              <a:t>thermosensor</a:t>
            </a:r>
            <a:r>
              <a:rPr lang="en-US" sz="1800" b="1" i="0" dirty="0">
                <a:effectLst/>
                <a:latin typeface="+mn-lt"/>
              </a:rPr>
              <a:t> </a:t>
            </a:r>
            <a:r>
              <a:rPr lang="en-US" sz="1800" b="0" i="0" dirty="0">
                <a:effectLst/>
                <a:latin typeface="+mn-lt"/>
              </a:rPr>
              <a:t>found in the virulence genes of the bacterial pathogen </a:t>
            </a:r>
            <a:r>
              <a:rPr lang="en-US" sz="1800" b="0" i="1" dirty="0">
                <a:effectLst/>
                <a:latin typeface="+mn-lt"/>
              </a:rPr>
              <a:t>Listeria</a:t>
            </a:r>
            <a:r>
              <a:rPr lang="en-US" sz="1800" b="0" i="0" dirty="0">
                <a:effectLst/>
                <a:latin typeface="+mn-lt"/>
              </a:rPr>
              <a:t> </a:t>
            </a:r>
            <a:r>
              <a:rPr lang="en-US" sz="1800" b="0" i="1" dirty="0">
                <a:effectLst/>
                <a:latin typeface="+mn-lt"/>
              </a:rPr>
              <a:t>monocytogenes</a:t>
            </a:r>
            <a:r>
              <a:rPr lang="en-US" sz="1800" b="0" i="0" dirty="0">
                <a:effectLst/>
                <a:latin typeface="+mn-lt"/>
              </a:rPr>
              <a:t>. When this bacterium invades a host, the </a:t>
            </a:r>
            <a:r>
              <a:rPr lang="en-US" sz="1800" b="1" i="0" dirty="0">
                <a:effectLst/>
                <a:latin typeface="+mn-lt"/>
              </a:rPr>
              <a:t>elevated temperature</a:t>
            </a:r>
            <a:r>
              <a:rPr lang="en-US" sz="1800" b="0" i="0" dirty="0">
                <a:effectLst/>
                <a:latin typeface="+mn-lt"/>
              </a:rPr>
              <a:t> inside the host's body melts the secondary structure of a segment in the 5' untranslated region of the mRNA produced by the bacterial </a:t>
            </a:r>
            <a:r>
              <a:rPr lang="en-US" sz="1800" b="0" i="1" dirty="0" err="1">
                <a:effectLst/>
                <a:latin typeface="+mn-lt"/>
              </a:rPr>
              <a:t>prfA</a:t>
            </a:r>
            <a:r>
              <a:rPr lang="en-US" sz="1800" b="0" i="0" dirty="0">
                <a:effectLst/>
                <a:latin typeface="+mn-lt"/>
              </a:rPr>
              <a:t> gene. As a result of </a:t>
            </a:r>
            <a:r>
              <a:rPr lang="en-US" sz="1800" b="1" i="0" dirty="0">
                <a:effectLst/>
                <a:latin typeface="+mn-lt"/>
              </a:rPr>
              <a:t>this alteration in secondary structure</a:t>
            </a:r>
            <a:r>
              <a:rPr lang="en-US" sz="1800" b="0" i="0" dirty="0">
                <a:effectLst/>
                <a:latin typeface="+mn-lt"/>
              </a:rPr>
              <a:t>, a ribosome-binding site is exposed, and </a:t>
            </a:r>
            <a:r>
              <a:rPr lang="en-US" sz="1800" b="1" i="0" dirty="0">
                <a:effectLst/>
                <a:latin typeface="+mn-lt"/>
              </a:rPr>
              <a:t>translation of protein can take place.</a:t>
            </a:r>
          </a:p>
          <a:p>
            <a:pPr algn="just" fontAlgn="base">
              <a:lnSpc>
                <a:spcPct val="150000"/>
              </a:lnSpc>
            </a:pPr>
            <a:r>
              <a:rPr lang="en-US" sz="1800" b="0" i="0" dirty="0">
                <a:solidFill>
                  <a:schemeClr val="accent4">
                    <a:lumMod val="50000"/>
                  </a:schemeClr>
                </a:solidFill>
                <a:effectLst/>
                <a:latin typeface="+mn-lt"/>
              </a:rPr>
              <a:t>Additional riboswitches have been shown to respond to heat and cold shocks in a variety of organisms, as well as to regulate synthesis of metabolites such as sugars and amino acids.</a:t>
            </a:r>
          </a:p>
          <a:p>
            <a:pPr algn="just" fontAlgn="base">
              <a:lnSpc>
                <a:spcPct val="150000"/>
              </a:lnSpc>
            </a:pPr>
            <a:endParaRPr lang="en-US" sz="1800" b="1" dirty="0">
              <a:solidFill>
                <a:schemeClr val="accent4">
                  <a:lumMod val="50000"/>
                </a:schemeClr>
              </a:solidFill>
              <a:latin typeface="+mn-lt"/>
            </a:endParaRPr>
          </a:p>
        </p:txBody>
      </p:sp>
    </p:spTree>
    <p:extLst>
      <p:ext uri="{BB962C8B-B14F-4D97-AF65-F5344CB8AC3E}">
        <p14:creationId xmlns:p14="http://schemas.microsoft.com/office/powerpoint/2010/main" val="425874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44700" y="363835"/>
            <a:ext cx="2095500" cy="461665"/>
          </a:xfrm>
          <a:prstGeom prst="rect">
            <a:avLst/>
          </a:prstGeom>
        </p:spPr>
        <p:txBody>
          <a:bodyPr wrap="square">
            <a:spAutoFit/>
          </a:bodyPr>
          <a:lstStyle/>
          <a:p>
            <a:r>
              <a:rPr lang="en-GB" sz="2400" dirty="0"/>
              <a:t>RIBOZYMES</a:t>
            </a:r>
            <a:endParaRPr lang="el-GR" sz="2400" dirty="0"/>
          </a:p>
        </p:txBody>
      </p:sp>
      <p:sp>
        <p:nvSpPr>
          <p:cNvPr id="4" name="TextBox 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5" name="Straight Connector 4"/>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Rectangle 6"/>
          <p:cNvSpPr/>
          <p:nvPr/>
        </p:nvSpPr>
        <p:spPr>
          <a:xfrm>
            <a:off x="635000" y="854938"/>
            <a:ext cx="7747000" cy="4639732"/>
          </a:xfrm>
          <a:prstGeom prst="rect">
            <a:avLst/>
          </a:prstGeom>
        </p:spPr>
        <p:txBody>
          <a:bodyPr wrap="square">
            <a:spAutoFit/>
          </a:bodyPr>
          <a:lstStyle/>
          <a:p>
            <a:pPr algn="just">
              <a:lnSpc>
                <a:spcPct val="150000"/>
              </a:lnSpc>
            </a:pPr>
            <a:r>
              <a:rPr lang="en-US" sz="1800" b="0" dirty="0" err="1">
                <a:solidFill>
                  <a:srgbClr val="000000"/>
                </a:solidFill>
              </a:rPr>
              <a:t>Ribozymes</a:t>
            </a:r>
            <a:r>
              <a:rPr lang="en-US" sz="1800" b="0" dirty="0">
                <a:solidFill>
                  <a:srgbClr val="000000"/>
                </a:solidFill>
              </a:rPr>
              <a:t> may play an important role in therapeutic areas, acting as molecules that can tailor specific RNA sequences, serving as </a:t>
            </a:r>
            <a:r>
              <a:rPr lang="en-US" sz="1800" dirty="0">
                <a:solidFill>
                  <a:srgbClr val="000000"/>
                </a:solidFill>
              </a:rPr>
              <a:t>biosensors</a:t>
            </a:r>
            <a:r>
              <a:rPr lang="en-US" sz="1800" b="0" dirty="0">
                <a:solidFill>
                  <a:srgbClr val="000000"/>
                </a:solidFill>
              </a:rPr>
              <a:t> and providing a useful tool in areas such as gene research and functional genomics. </a:t>
            </a:r>
          </a:p>
          <a:p>
            <a:pPr algn="just">
              <a:lnSpc>
                <a:spcPct val="150000"/>
              </a:lnSpc>
            </a:pPr>
            <a:r>
              <a:rPr lang="en-US" sz="1800" b="0" dirty="0">
                <a:solidFill>
                  <a:srgbClr val="000000"/>
                </a:solidFill>
              </a:rPr>
              <a:t>For example, strands of circular </a:t>
            </a:r>
            <a:r>
              <a:rPr lang="en-US" sz="1800" b="0" dirty="0" err="1">
                <a:solidFill>
                  <a:srgbClr val="000000"/>
                </a:solidFill>
              </a:rPr>
              <a:t>ribozymes</a:t>
            </a:r>
            <a:r>
              <a:rPr lang="en-US" sz="1800" b="0" dirty="0">
                <a:solidFill>
                  <a:srgbClr val="000000"/>
                </a:solidFill>
              </a:rPr>
              <a:t> called </a:t>
            </a:r>
            <a:r>
              <a:rPr lang="en-US" sz="1800" b="0" dirty="0" err="1">
                <a:solidFill>
                  <a:srgbClr val="000000"/>
                </a:solidFill>
              </a:rPr>
              <a:t>viriods</a:t>
            </a:r>
            <a:r>
              <a:rPr lang="en-US" sz="1800" b="0" dirty="0">
                <a:solidFill>
                  <a:srgbClr val="000000"/>
                </a:solidFill>
              </a:rPr>
              <a:t> have a devastating effect on plants. They have a site, less than 30 nucleotides in length, that has three stems that form a central loop which is referred to as a “</a:t>
            </a:r>
            <a:r>
              <a:rPr lang="en-US" sz="1800" dirty="0">
                <a:solidFill>
                  <a:srgbClr val="000000"/>
                </a:solidFill>
              </a:rPr>
              <a:t>hammerhead</a:t>
            </a:r>
            <a:r>
              <a:rPr lang="en-US" sz="1800" b="0" dirty="0">
                <a:solidFill>
                  <a:srgbClr val="000000"/>
                </a:solidFill>
              </a:rPr>
              <a:t>.” This structure cleaves very specific RNA sequences to release viable RNA daughter strands.</a:t>
            </a:r>
          </a:p>
          <a:p>
            <a:pPr algn="just">
              <a:lnSpc>
                <a:spcPct val="150000"/>
              </a:lnSpc>
            </a:pPr>
            <a:r>
              <a:rPr lang="en-US" sz="1800" b="0" dirty="0">
                <a:solidFill>
                  <a:srgbClr val="000000"/>
                </a:solidFill>
              </a:rPr>
              <a:t>Similar </a:t>
            </a:r>
            <a:r>
              <a:rPr lang="en-US" sz="1800" b="0" dirty="0" err="1">
                <a:solidFill>
                  <a:srgbClr val="000000"/>
                </a:solidFill>
              </a:rPr>
              <a:t>ribozymes</a:t>
            </a:r>
            <a:r>
              <a:rPr lang="en-US" sz="1800" b="0" dirty="0">
                <a:solidFill>
                  <a:srgbClr val="000000"/>
                </a:solidFill>
              </a:rPr>
              <a:t> could be used to break up RNA viruses and RNA that is required for the transcription and translation of DNA.</a:t>
            </a:r>
          </a:p>
        </p:txBody>
      </p:sp>
    </p:spTree>
    <p:extLst>
      <p:ext uri="{BB962C8B-B14F-4D97-AF65-F5344CB8AC3E}">
        <p14:creationId xmlns:p14="http://schemas.microsoft.com/office/powerpoint/2010/main" val="22156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B87109-FB97-41A8-A919-B71AFF01C03E}"/>
              </a:ext>
            </a:extLst>
          </p:cNvPr>
          <p:cNvSpPr txBox="1"/>
          <p:nvPr/>
        </p:nvSpPr>
        <p:spPr>
          <a:xfrm>
            <a:off x="546934" y="1083317"/>
            <a:ext cx="8152565" cy="900246"/>
          </a:xfrm>
          <a:prstGeom prst="rect">
            <a:avLst/>
          </a:prstGeom>
          <a:noFill/>
        </p:spPr>
        <p:txBody>
          <a:bodyPr wrap="square">
            <a:spAutoFit/>
          </a:bodyPr>
          <a:lstStyle/>
          <a:p>
            <a:pPr algn="just">
              <a:lnSpc>
                <a:spcPct val="150000"/>
              </a:lnSpc>
            </a:pPr>
            <a:r>
              <a:rPr lang="en-US" sz="1800" b="0" i="0" dirty="0" err="1">
                <a:effectLst/>
                <a:latin typeface="+mn-lt"/>
              </a:rPr>
              <a:t>RBPs</a:t>
            </a:r>
            <a:r>
              <a:rPr lang="en-US" sz="1800" b="0" i="0" dirty="0">
                <a:effectLst/>
                <a:latin typeface="+mn-lt"/>
              </a:rPr>
              <a:t> are proteins that bind RNA through one or multiple globular RNA-binding domains (RBDs) and change the fate or function of the bound </a:t>
            </a:r>
            <a:r>
              <a:rPr lang="en-US" sz="1800" b="0" i="0" dirty="0" err="1">
                <a:effectLst/>
                <a:latin typeface="+mn-lt"/>
              </a:rPr>
              <a:t>RNAs</a:t>
            </a:r>
            <a:r>
              <a:rPr lang="en-US" sz="1800" b="0" i="0" dirty="0">
                <a:effectLst/>
                <a:latin typeface="+mn-lt"/>
              </a:rPr>
              <a:t>.</a:t>
            </a:r>
            <a:endParaRPr lang="en-US" sz="1800" dirty="0">
              <a:latin typeface="+mn-lt"/>
            </a:endParaRPr>
          </a:p>
        </p:txBody>
      </p:sp>
      <p:pic>
        <p:nvPicPr>
          <p:cNvPr id="3" name="Picture 2">
            <a:extLst>
              <a:ext uri="{FF2B5EF4-FFF2-40B4-BE49-F238E27FC236}">
                <a16:creationId xmlns:a16="http://schemas.microsoft.com/office/drawing/2014/main" id="{9EE62D8A-9BC8-40F2-9BB3-EF2805D5587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12332" t="2589" r="13704"/>
          <a:stretch/>
        </p:blipFill>
        <p:spPr>
          <a:xfrm>
            <a:off x="685801" y="2108200"/>
            <a:ext cx="4676032" cy="3937311"/>
          </a:xfrm>
          <a:prstGeom prst="rect">
            <a:avLst/>
          </a:prstGeom>
        </p:spPr>
      </p:pic>
      <p:sp>
        <p:nvSpPr>
          <p:cNvPr id="7" name="Rectangle 6"/>
          <p:cNvSpPr/>
          <p:nvPr/>
        </p:nvSpPr>
        <p:spPr>
          <a:xfrm>
            <a:off x="2070100" y="414635"/>
            <a:ext cx="5029200" cy="461665"/>
          </a:xfrm>
          <a:prstGeom prst="rect">
            <a:avLst/>
          </a:prstGeom>
        </p:spPr>
        <p:txBody>
          <a:bodyPr wrap="square">
            <a:spAutoFit/>
          </a:bodyPr>
          <a:lstStyle/>
          <a:p>
            <a:r>
              <a:rPr lang="en-GB" sz="2400" dirty="0"/>
              <a:t>RNA BINDING PROTEINS (</a:t>
            </a:r>
            <a:r>
              <a:rPr lang="en-GB" sz="2400" dirty="0" err="1"/>
              <a:t>RBPs</a:t>
            </a:r>
            <a:r>
              <a:rPr lang="en-GB" sz="2400" dirty="0"/>
              <a:t>)</a:t>
            </a:r>
            <a:endParaRPr lang="el-GR" sz="2400" dirty="0"/>
          </a:p>
        </p:txBody>
      </p:sp>
      <p:sp>
        <p:nvSpPr>
          <p:cNvPr id="9" name="Rectangle 8"/>
          <p:cNvSpPr/>
          <p:nvPr/>
        </p:nvSpPr>
        <p:spPr>
          <a:xfrm>
            <a:off x="5524500" y="1772216"/>
            <a:ext cx="3289300" cy="3808735"/>
          </a:xfrm>
          <a:prstGeom prst="rect">
            <a:avLst/>
          </a:prstGeom>
        </p:spPr>
        <p:txBody>
          <a:bodyPr wrap="square">
            <a:spAutoFit/>
          </a:bodyPr>
          <a:lstStyle/>
          <a:p>
            <a:pPr>
              <a:lnSpc>
                <a:spcPct val="150000"/>
              </a:lnSpc>
            </a:pPr>
            <a:endParaRPr lang="en-US" sz="1800" dirty="0">
              <a:solidFill>
                <a:srgbClr val="222222"/>
              </a:solidFill>
            </a:endParaRPr>
          </a:p>
          <a:p>
            <a:pPr>
              <a:lnSpc>
                <a:spcPct val="150000"/>
              </a:lnSpc>
            </a:pPr>
            <a:r>
              <a:rPr lang="en-US" sz="1800" b="0" dirty="0"/>
              <a:t>mRNA localization is critical for regulation of gene expression by allowing spatially regulated protein production. </a:t>
            </a:r>
            <a:r>
              <a:rPr lang="en-US" sz="1800" b="0" dirty="0">
                <a:solidFill>
                  <a:srgbClr val="111111"/>
                </a:solidFill>
              </a:rPr>
              <a:t>Post-transcriptional regulation of mRNA fate by RNA-binding proteins. </a:t>
            </a:r>
            <a:r>
              <a:rPr lang="en-US" sz="1800" b="0" dirty="0"/>
              <a:t> </a:t>
            </a:r>
          </a:p>
        </p:txBody>
      </p:sp>
      <p:sp>
        <p:nvSpPr>
          <p:cNvPr id="10" name="TextBox 9"/>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11" name="Straight Connector 10"/>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11"/>
          <p:cNvSpPr/>
          <p:nvPr/>
        </p:nvSpPr>
        <p:spPr>
          <a:xfrm>
            <a:off x="558800" y="6058069"/>
            <a:ext cx="8521700" cy="369332"/>
          </a:xfrm>
          <a:prstGeom prst="rect">
            <a:avLst/>
          </a:prstGeom>
        </p:spPr>
        <p:txBody>
          <a:bodyPr wrap="square">
            <a:spAutoFit/>
          </a:bodyPr>
          <a:lstStyle/>
          <a:p>
            <a:r>
              <a:rPr lang="en-US" sz="1800" dirty="0" err="1">
                <a:solidFill>
                  <a:srgbClr val="111111"/>
                </a:solidFill>
              </a:rPr>
              <a:t>snRNPs</a:t>
            </a:r>
            <a:r>
              <a:rPr lang="en-US" sz="1800" dirty="0">
                <a:solidFill>
                  <a:srgbClr val="111111"/>
                </a:solidFill>
              </a:rPr>
              <a:t> </a:t>
            </a:r>
            <a:r>
              <a:rPr lang="en-US" sz="1800" b="0" dirty="0">
                <a:solidFill>
                  <a:srgbClr val="111111"/>
                </a:solidFill>
              </a:rPr>
              <a:t>are small nuclear </a:t>
            </a:r>
            <a:r>
              <a:rPr lang="en-US" sz="1800" b="0" dirty="0" err="1">
                <a:solidFill>
                  <a:srgbClr val="111111"/>
                </a:solidFill>
              </a:rPr>
              <a:t>ribonucleoproteins</a:t>
            </a:r>
            <a:r>
              <a:rPr lang="en-US" sz="1800" b="0" dirty="0">
                <a:solidFill>
                  <a:srgbClr val="111111"/>
                </a:solidFill>
              </a:rPr>
              <a:t> (</a:t>
            </a:r>
            <a:r>
              <a:rPr lang="en-US" sz="1800" b="0" dirty="0" err="1">
                <a:solidFill>
                  <a:srgbClr val="111111"/>
                </a:solidFill>
              </a:rPr>
              <a:t>snRNAs</a:t>
            </a:r>
            <a:r>
              <a:rPr lang="en-US" sz="1800" b="0" dirty="0">
                <a:solidFill>
                  <a:srgbClr val="111111"/>
                </a:solidFill>
              </a:rPr>
              <a:t> associated with proteins).</a:t>
            </a:r>
          </a:p>
        </p:txBody>
      </p:sp>
    </p:spTree>
    <p:extLst>
      <p:ext uri="{BB962C8B-B14F-4D97-AF65-F5344CB8AC3E}">
        <p14:creationId xmlns:p14="http://schemas.microsoft.com/office/powerpoint/2010/main" val="20056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6">
            <a:extLst>
              <a:ext uri="{FF2B5EF4-FFF2-40B4-BE49-F238E27FC236}">
                <a16:creationId xmlns:a16="http://schemas.microsoft.com/office/drawing/2014/main" id="{997E60B9-65F7-44CA-A6D1-D288C897CD00}"/>
              </a:ext>
            </a:extLst>
          </p:cNvPr>
          <p:cNvGrpSpPr/>
          <p:nvPr/>
        </p:nvGrpSpPr>
        <p:grpSpPr>
          <a:xfrm>
            <a:off x="6230542" y="3916692"/>
            <a:ext cx="1937276" cy="2209447"/>
            <a:chOff x="1625923" y="6157510"/>
            <a:chExt cx="1723929" cy="2016121"/>
          </a:xfrm>
        </p:grpSpPr>
        <p:sp>
          <p:nvSpPr>
            <p:cNvPr id="22" name="Rectangle 4">
              <a:extLst>
                <a:ext uri="{FF2B5EF4-FFF2-40B4-BE49-F238E27FC236}">
                  <a16:creationId xmlns:a16="http://schemas.microsoft.com/office/drawing/2014/main" id="{6143574D-1D9F-4841-8CF5-865C7CF42C86}"/>
                </a:ext>
              </a:extLst>
            </p:cNvPr>
            <p:cNvSpPr>
              <a:spLocks noChangeArrowheads="1"/>
            </p:cNvSpPr>
            <p:nvPr/>
          </p:nvSpPr>
          <p:spPr bwMode="auto">
            <a:xfrm>
              <a:off x="1625923" y="7977038"/>
              <a:ext cx="1723929" cy="196593"/>
            </a:xfrm>
            <a:prstGeom prst="rect">
              <a:avLst/>
            </a:prstGeom>
            <a:noFill/>
            <a:ln w="9525">
              <a:noFill/>
              <a:miter lim="800000"/>
              <a:headEnd/>
              <a:tailEnd/>
            </a:ln>
          </p:spPr>
          <p:txBody>
            <a:bodyPr wrap="none">
              <a:spAutoFit/>
            </a:bodyPr>
            <a:lstStyle/>
            <a:p>
              <a:r>
                <a:rPr lang="en-US" sz="800" i="1" dirty="0" err="1">
                  <a:latin typeface="Calibri" pitchFamily="34" charset="0"/>
                </a:rPr>
                <a:t>Faehnle</a:t>
              </a:r>
              <a:r>
                <a:rPr lang="en-US" sz="800" i="1" dirty="0">
                  <a:latin typeface="Calibri" pitchFamily="34" charset="0"/>
                </a:rPr>
                <a:t> C. et al., Cell Reports, 2013</a:t>
              </a:r>
            </a:p>
          </p:txBody>
        </p:sp>
        <p:pic>
          <p:nvPicPr>
            <p:cNvPr id="19" name="Picture 1">
              <a:extLst>
                <a:ext uri="{FF2B5EF4-FFF2-40B4-BE49-F238E27FC236}">
                  <a16:creationId xmlns:a16="http://schemas.microsoft.com/office/drawing/2014/main" id="{81C54FF4-425C-43FC-85D3-F9C52A018105}"/>
                </a:ext>
              </a:extLst>
            </p:cNvPr>
            <p:cNvPicPr>
              <a:picLocks noChangeAspect="1" noChangeArrowheads="1"/>
            </p:cNvPicPr>
            <p:nvPr/>
          </p:nvPicPr>
          <p:blipFill>
            <a:blip r:embed="rId3" cstate="print"/>
            <a:srcRect l="536" t="2564" r="73845" b="1665"/>
            <a:stretch>
              <a:fillRect/>
            </a:stretch>
          </p:blipFill>
          <p:spPr bwMode="auto">
            <a:xfrm>
              <a:off x="1691680" y="6157510"/>
              <a:ext cx="1509725" cy="1810653"/>
            </a:xfrm>
            <a:prstGeom prst="rect">
              <a:avLst/>
            </a:prstGeom>
            <a:noFill/>
            <a:ln w="9525">
              <a:noFill/>
              <a:miter lim="800000"/>
              <a:headEnd/>
              <a:tailEnd/>
            </a:ln>
          </p:spPr>
        </p:pic>
      </p:grpSp>
      <p:pic>
        <p:nvPicPr>
          <p:cNvPr id="3" name="Picture 2" descr="Î£ÏÎµÏÎ¹ÎºÎ® ÎµÎ¹ÎºÏÎ½Î±">
            <a:extLst>
              <a:ext uri="{FF2B5EF4-FFF2-40B4-BE49-F238E27FC236}">
                <a16:creationId xmlns:a16="http://schemas.microsoft.com/office/drawing/2014/main" id="{51A616C2-42AE-4079-A339-B800A9004136}"/>
              </a:ext>
            </a:extLst>
          </p:cNvPr>
          <p:cNvPicPr>
            <a:picLocks noChangeAspect="1" noChangeArrowheads="1"/>
          </p:cNvPicPr>
          <p:nvPr/>
        </p:nvPicPr>
        <p:blipFill>
          <a:blip r:embed="rId4" cstate="print"/>
          <a:srcRect/>
          <a:stretch>
            <a:fillRect/>
          </a:stretch>
        </p:blipFill>
        <p:spPr bwMode="auto">
          <a:xfrm>
            <a:off x="4134871" y="3821925"/>
            <a:ext cx="1881881" cy="2088748"/>
          </a:xfrm>
          <a:prstGeom prst="rect">
            <a:avLst/>
          </a:prstGeom>
          <a:noFill/>
          <a:ln w="9525">
            <a:noFill/>
            <a:miter lim="800000"/>
            <a:headEnd/>
            <a:tailEnd/>
          </a:ln>
        </p:spPr>
      </p:pic>
      <p:sp>
        <p:nvSpPr>
          <p:cNvPr id="4" name="Rectangle 2">
            <a:extLst>
              <a:ext uri="{FF2B5EF4-FFF2-40B4-BE49-F238E27FC236}">
                <a16:creationId xmlns:a16="http://schemas.microsoft.com/office/drawing/2014/main" id="{30338CF4-D710-4525-B6D6-A438F5DF9747}"/>
              </a:ext>
            </a:extLst>
          </p:cNvPr>
          <p:cNvSpPr>
            <a:spLocks noChangeArrowheads="1"/>
          </p:cNvSpPr>
          <p:nvPr/>
        </p:nvSpPr>
        <p:spPr bwMode="auto">
          <a:xfrm>
            <a:off x="4473126" y="5917083"/>
            <a:ext cx="1441447" cy="215444"/>
          </a:xfrm>
          <a:prstGeom prst="rect">
            <a:avLst/>
          </a:prstGeom>
          <a:noFill/>
          <a:ln w="9525">
            <a:noFill/>
            <a:miter lim="800000"/>
            <a:headEnd/>
            <a:tailEnd/>
          </a:ln>
        </p:spPr>
        <p:txBody>
          <a:bodyPr wrap="none">
            <a:spAutoFit/>
          </a:bodyPr>
          <a:lstStyle/>
          <a:p>
            <a:r>
              <a:rPr lang="en-US" sz="800" i="1" dirty="0">
                <a:latin typeface="Lato"/>
              </a:rPr>
              <a:t>Liu J et al.,  Science 2004</a:t>
            </a:r>
          </a:p>
        </p:txBody>
      </p:sp>
      <p:sp>
        <p:nvSpPr>
          <p:cNvPr id="5" name="21 - Ορθογώνιο">
            <a:extLst>
              <a:ext uri="{FF2B5EF4-FFF2-40B4-BE49-F238E27FC236}">
                <a16:creationId xmlns:a16="http://schemas.microsoft.com/office/drawing/2014/main" id="{47E92767-7256-46C1-938A-6D6252789BAC}"/>
              </a:ext>
            </a:extLst>
          </p:cNvPr>
          <p:cNvSpPr/>
          <p:nvPr/>
        </p:nvSpPr>
        <p:spPr>
          <a:xfrm>
            <a:off x="711483" y="701187"/>
            <a:ext cx="8038817" cy="3393237"/>
          </a:xfrm>
          <a:prstGeom prst="rect">
            <a:avLst/>
          </a:prstGeom>
        </p:spPr>
        <p:txBody>
          <a:bodyPr wrap="square">
            <a:spAutoFit/>
          </a:bodyPr>
          <a:lstStyle/>
          <a:p>
            <a:pPr marL="1960" fontAlgn="auto">
              <a:lnSpc>
                <a:spcPct val="150000"/>
              </a:lnSpc>
              <a:spcBef>
                <a:spcPts val="0"/>
              </a:spcBef>
              <a:spcAft>
                <a:spcPts val="0"/>
              </a:spcAft>
              <a:buClr>
                <a:srgbClr val="000000"/>
              </a:buClr>
              <a:buSzPct val="45000"/>
              <a:defRPr/>
            </a:pPr>
            <a:r>
              <a:rPr lang="en-US" sz="1800" b="0" spc="-1" dirty="0">
                <a:uFill>
                  <a:solidFill>
                    <a:srgbClr val="FFFFFF"/>
                  </a:solidFill>
                </a:uFill>
                <a:latin typeface="+mn-lt"/>
                <a:ea typeface="Arial Unicode MS" pitchFamily="34" charset="-128"/>
                <a:cs typeface="Arial Unicode MS" pitchFamily="34" charset="-128"/>
              </a:rPr>
              <a:t>    </a:t>
            </a:r>
            <a:r>
              <a:rPr lang="el-GR" sz="1800" b="0" spc="-1" dirty="0">
                <a:uFill>
                  <a:solidFill>
                    <a:srgbClr val="FFFFFF"/>
                  </a:solidFill>
                </a:uFill>
                <a:latin typeface="+mn-lt"/>
                <a:ea typeface="Arial Unicode MS" pitchFamily="34" charset="-128"/>
                <a:cs typeface="Arial Unicode MS" pitchFamily="34" charset="-128"/>
              </a:rPr>
              <a:t>key players</a:t>
            </a:r>
            <a:r>
              <a:rPr lang="en-GB" sz="1800" b="0" spc="-1" dirty="0">
                <a:uFill>
                  <a:solidFill>
                    <a:srgbClr val="FFFFFF"/>
                  </a:solidFill>
                </a:uFill>
                <a:latin typeface="+mn-lt"/>
                <a:ea typeface="Arial Unicode MS" pitchFamily="34" charset="-128"/>
                <a:cs typeface="Arial Unicode MS" pitchFamily="34" charset="-128"/>
              </a:rPr>
              <a:t> in post-transcriptional regulation </a:t>
            </a:r>
            <a:r>
              <a:rPr lang="el-GR" sz="1800" b="0" spc="-1" dirty="0">
                <a:uFill>
                  <a:solidFill>
                    <a:srgbClr val="FFFFFF"/>
                  </a:solidFill>
                </a:uFill>
                <a:latin typeface="+mn-lt"/>
                <a:ea typeface="Arial Unicode MS" pitchFamily="34" charset="-128"/>
                <a:cs typeface="Arial Unicode MS" pitchFamily="34" charset="-128"/>
              </a:rPr>
              <a:t> </a:t>
            </a:r>
            <a:endParaRPr lang="en-US" sz="1800" b="0" spc="-1" dirty="0">
              <a:uFill>
                <a:solidFill>
                  <a:srgbClr val="FFFFFF"/>
                </a:solidFill>
              </a:uFill>
              <a:latin typeface="+mn-lt"/>
              <a:ea typeface="Arial Unicode MS" pitchFamily="34" charset="-128"/>
              <a:cs typeface="Arial Unicode MS" pitchFamily="34" charset="-128"/>
            </a:endParaRPr>
          </a:p>
          <a:p>
            <a:pPr marL="1960" fontAlgn="auto">
              <a:lnSpc>
                <a:spcPct val="150000"/>
              </a:lnSpc>
              <a:spcBef>
                <a:spcPts val="0"/>
              </a:spcBef>
              <a:spcAft>
                <a:spcPts val="0"/>
              </a:spcAft>
              <a:buClr>
                <a:srgbClr val="000000"/>
              </a:buClr>
              <a:buSzPct val="45000"/>
              <a:defRPr/>
            </a:pPr>
            <a:endParaRPr lang="en-US" sz="1800" b="0" spc="-1" dirty="0">
              <a:uFill>
                <a:solidFill>
                  <a:srgbClr val="FFFFFF"/>
                </a:solidFill>
              </a:uFill>
              <a:latin typeface="+mn-lt"/>
              <a:ea typeface="Arial Unicode MS" pitchFamily="34" charset="-128"/>
              <a:cs typeface="Arial Unicode MS" pitchFamily="34" charset="-128"/>
            </a:endParaRPr>
          </a:p>
          <a:p>
            <a:pPr marL="344860" indent="-342900" fontAlgn="auto">
              <a:lnSpc>
                <a:spcPct val="150000"/>
              </a:lnSpc>
              <a:spcBef>
                <a:spcPts val="0"/>
              </a:spcBef>
              <a:spcAft>
                <a:spcPts val="0"/>
              </a:spcAft>
              <a:buClr>
                <a:srgbClr val="000000"/>
              </a:buClr>
              <a:buSzPct val="45000"/>
              <a:buFont typeface="Wingdings" pitchFamily="2" charset="2"/>
              <a:buChar char="§"/>
              <a:defRPr/>
            </a:pPr>
            <a:r>
              <a:rPr lang="el-GR" sz="1800" b="0" spc="-1" dirty="0" err="1">
                <a:uFill>
                  <a:solidFill>
                    <a:srgbClr val="FFFFFF"/>
                  </a:solidFill>
                </a:uFill>
                <a:latin typeface="+mn-lt"/>
                <a:ea typeface="Arial Unicode MS" pitchFamily="34" charset="-128"/>
                <a:cs typeface="Arial Unicode MS" pitchFamily="34" charset="-128"/>
              </a:rPr>
              <a:t>small</a:t>
            </a:r>
            <a:r>
              <a:rPr lang="el-GR" sz="1800" b="0" spc="-1" dirty="0">
                <a:uFill>
                  <a:solidFill>
                    <a:srgbClr val="FFFFFF"/>
                  </a:solidFill>
                </a:uFill>
                <a:latin typeface="+mn-lt"/>
                <a:ea typeface="Arial Unicode MS" pitchFamily="34" charset="-128"/>
                <a:cs typeface="Arial Unicode MS" pitchFamily="34" charset="-128"/>
              </a:rPr>
              <a:t>-RNA </a:t>
            </a:r>
            <a:r>
              <a:rPr lang="el-GR" sz="1800" b="0" spc="-1" dirty="0" err="1">
                <a:uFill>
                  <a:solidFill>
                    <a:srgbClr val="FFFFFF"/>
                  </a:solidFill>
                </a:uFill>
                <a:latin typeface="+mn-lt"/>
                <a:ea typeface="Arial Unicode MS" pitchFamily="34" charset="-128"/>
                <a:cs typeface="Arial Unicode MS" pitchFamily="34" charset="-128"/>
              </a:rPr>
              <a:t>guided</a:t>
            </a:r>
            <a:r>
              <a:rPr lang="el-GR" sz="1800" b="0" spc="-1" dirty="0">
                <a:uFill>
                  <a:solidFill>
                    <a:srgbClr val="FFFFFF"/>
                  </a:solidFill>
                </a:uFill>
                <a:latin typeface="+mn-lt"/>
                <a:ea typeface="Arial Unicode MS" pitchFamily="34" charset="-128"/>
                <a:cs typeface="Arial Unicode MS" pitchFamily="34" charset="-128"/>
              </a:rPr>
              <a:t> </a:t>
            </a:r>
            <a:r>
              <a:rPr lang="el-GR" sz="1800" b="0" spc="-1" dirty="0" err="1">
                <a:uFill>
                  <a:solidFill>
                    <a:srgbClr val="FFFFFF"/>
                  </a:solidFill>
                </a:uFill>
                <a:latin typeface="+mn-lt"/>
                <a:ea typeface="Arial Unicode MS" pitchFamily="34" charset="-128"/>
                <a:cs typeface="Arial Unicode MS" pitchFamily="34" charset="-128"/>
              </a:rPr>
              <a:t>gene</a:t>
            </a:r>
            <a:r>
              <a:rPr lang="el-GR" sz="1800" b="0" spc="-1" dirty="0">
                <a:uFill>
                  <a:solidFill>
                    <a:srgbClr val="FFFFFF"/>
                  </a:solidFill>
                </a:uFill>
                <a:latin typeface="+mn-lt"/>
                <a:ea typeface="Arial Unicode MS" pitchFamily="34" charset="-128"/>
                <a:cs typeface="Arial Unicode MS" pitchFamily="34" charset="-128"/>
              </a:rPr>
              <a:t>-</a:t>
            </a:r>
            <a:r>
              <a:rPr lang="el-GR" sz="1800" b="0" spc="-1" dirty="0" err="1">
                <a:uFill>
                  <a:solidFill>
                    <a:srgbClr val="FFFFFF"/>
                  </a:solidFill>
                </a:uFill>
                <a:latin typeface="+mn-lt"/>
                <a:ea typeface="Arial Unicode MS" pitchFamily="34" charset="-128"/>
                <a:cs typeface="Arial Unicode MS" pitchFamily="34" charset="-128"/>
              </a:rPr>
              <a:t>silencing</a:t>
            </a:r>
            <a:r>
              <a:rPr lang="el-GR" sz="1800" b="0" spc="-1" dirty="0">
                <a:uFill>
                  <a:solidFill>
                    <a:srgbClr val="FFFFFF"/>
                  </a:solidFill>
                </a:uFill>
                <a:latin typeface="+mn-lt"/>
                <a:ea typeface="Arial Unicode MS" pitchFamily="34" charset="-128"/>
                <a:cs typeface="Arial Unicode MS" pitchFamily="34" charset="-128"/>
              </a:rPr>
              <a:t> </a:t>
            </a:r>
            <a:r>
              <a:rPr lang="el-GR" sz="1800" b="0" spc="-1" dirty="0" err="1">
                <a:uFill>
                  <a:solidFill>
                    <a:srgbClr val="FFFFFF"/>
                  </a:solidFill>
                </a:uFill>
                <a:latin typeface="+mn-lt"/>
                <a:ea typeface="Arial Unicode MS" pitchFamily="34" charset="-128"/>
                <a:cs typeface="Arial Unicode MS" pitchFamily="34" charset="-128"/>
              </a:rPr>
              <a:t>processes</a:t>
            </a:r>
            <a:r>
              <a:rPr lang="el-GR" sz="1800" b="0" spc="-1" dirty="0">
                <a:uFill>
                  <a:solidFill>
                    <a:srgbClr val="FFFFFF"/>
                  </a:solidFill>
                </a:uFill>
                <a:latin typeface="+mn-lt"/>
                <a:ea typeface="Arial Unicode MS" pitchFamily="34" charset="-128"/>
                <a:cs typeface="Arial Unicode MS" pitchFamily="34" charset="-128"/>
              </a:rPr>
              <a:t> </a:t>
            </a:r>
            <a:endParaRPr lang="en-US" sz="1800" b="0" spc="-1" dirty="0">
              <a:uFill>
                <a:solidFill>
                  <a:srgbClr val="FFFFFF"/>
                </a:solidFill>
              </a:uFill>
              <a:latin typeface="+mn-lt"/>
              <a:ea typeface="Arial Unicode MS" pitchFamily="34" charset="-128"/>
              <a:cs typeface="Arial Unicode MS" pitchFamily="34" charset="-128"/>
            </a:endParaRPr>
          </a:p>
          <a:p>
            <a:pPr marL="344860" indent="-342900" fontAlgn="auto">
              <a:lnSpc>
                <a:spcPct val="150000"/>
              </a:lnSpc>
              <a:spcBef>
                <a:spcPts val="0"/>
              </a:spcBef>
              <a:spcAft>
                <a:spcPts val="0"/>
              </a:spcAft>
              <a:buClr>
                <a:srgbClr val="000000"/>
              </a:buClr>
              <a:buSzPct val="45000"/>
              <a:buFont typeface="Wingdings" pitchFamily="2" charset="2"/>
              <a:buChar char="§"/>
              <a:defRPr/>
            </a:pPr>
            <a:endParaRPr lang="en-US" sz="1800" b="0" spc="-1" dirty="0">
              <a:uFill>
                <a:solidFill>
                  <a:srgbClr val="FFFFFF"/>
                </a:solidFill>
              </a:uFill>
              <a:latin typeface="+mn-lt"/>
              <a:ea typeface="Arial Unicode MS" pitchFamily="34" charset="-128"/>
              <a:cs typeface="Arial Unicode MS" pitchFamily="34" charset="-128"/>
            </a:endParaRPr>
          </a:p>
          <a:p>
            <a:pPr marL="344860" indent="-342900" fontAlgn="auto">
              <a:lnSpc>
                <a:spcPct val="150000"/>
              </a:lnSpc>
              <a:spcBef>
                <a:spcPts val="0"/>
              </a:spcBef>
              <a:spcAft>
                <a:spcPts val="0"/>
              </a:spcAft>
              <a:buClr>
                <a:srgbClr val="000000"/>
              </a:buClr>
              <a:buSzPct val="45000"/>
              <a:buFont typeface="Wingdings" pitchFamily="2" charset="2"/>
              <a:buChar char="§"/>
              <a:defRPr/>
            </a:pPr>
            <a:r>
              <a:rPr lang="el-GR" sz="1800" b="0" spc="-1" dirty="0" err="1">
                <a:uFill>
                  <a:solidFill>
                    <a:srgbClr val="FFFFFF"/>
                  </a:solidFill>
                </a:uFill>
                <a:latin typeface="+mn-lt"/>
                <a:ea typeface="Arial Unicode MS" pitchFamily="34" charset="-128"/>
                <a:cs typeface="Arial Unicode MS" pitchFamily="34" charset="-128"/>
              </a:rPr>
              <a:t>heterochromatin</a:t>
            </a:r>
            <a:r>
              <a:rPr lang="el-GR" sz="1800" b="0" spc="-1" dirty="0">
                <a:uFill>
                  <a:solidFill>
                    <a:srgbClr val="FFFFFF"/>
                  </a:solidFill>
                </a:uFill>
                <a:latin typeface="+mn-lt"/>
                <a:ea typeface="Arial Unicode MS" pitchFamily="34" charset="-128"/>
                <a:cs typeface="Arial Unicode MS" pitchFamily="34" charset="-128"/>
              </a:rPr>
              <a:t> </a:t>
            </a:r>
            <a:r>
              <a:rPr lang="el-GR" sz="1800" b="0" spc="-1" dirty="0" err="1">
                <a:uFill>
                  <a:solidFill>
                    <a:srgbClr val="FFFFFF"/>
                  </a:solidFill>
                </a:uFill>
                <a:latin typeface="+mn-lt"/>
                <a:ea typeface="Arial Unicode MS" pitchFamily="34" charset="-128"/>
                <a:cs typeface="Arial Unicode MS" pitchFamily="34" charset="-128"/>
              </a:rPr>
              <a:t>silencing</a:t>
            </a:r>
            <a:endParaRPr lang="en-US" sz="1800" b="0" spc="-1" dirty="0">
              <a:uFill>
                <a:solidFill>
                  <a:srgbClr val="FFFFFF"/>
                </a:solidFill>
              </a:uFill>
              <a:latin typeface="+mn-lt"/>
              <a:ea typeface="Arial Unicode MS" pitchFamily="34" charset="-128"/>
              <a:cs typeface="Arial Unicode MS" pitchFamily="34" charset="-128"/>
            </a:endParaRPr>
          </a:p>
          <a:p>
            <a:pPr marL="344860" indent="-342900" fontAlgn="auto">
              <a:lnSpc>
                <a:spcPct val="150000"/>
              </a:lnSpc>
              <a:spcBef>
                <a:spcPts val="0"/>
              </a:spcBef>
              <a:spcAft>
                <a:spcPts val="0"/>
              </a:spcAft>
              <a:buClr>
                <a:srgbClr val="000000"/>
              </a:buClr>
              <a:buSzPct val="45000"/>
              <a:buFont typeface="Wingdings" pitchFamily="2" charset="2"/>
              <a:buChar char="§"/>
              <a:defRPr/>
            </a:pPr>
            <a:endParaRPr lang="el-GR" sz="1800" b="0" spc="-1" dirty="0">
              <a:uFill>
                <a:solidFill>
                  <a:srgbClr val="FFFFFF"/>
                </a:solidFill>
              </a:uFill>
              <a:latin typeface="+mn-lt"/>
              <a:ea typeface="Arial Unicode MS" pitchFamily="34" charset="-128"/>
              <a:cs typeface="Arial Unicode MS" pitchFamily="34" charset="-128"/>
            </a:endParaRPr>
          </a:p>
          <a:p>
            <a:pPr marL="344860" indent="-342900" fontAlgn="auto">
              <a:lnSpc>
                <a:spcPct val="150000"/>
              </a:lnSpc>
              <a:spcBef>
                <a:spcPts val="0"/>
              </a:spcBef>
              <a:spcAft>
                <a:spcPts val="0"/>
              </a:spcAft>
              <a:buClr>
                <a:srgbClr val="000000"/>
              </a:buClr>
              <a:buSzPct val="45000"/>
              <a:buFont typeface="Wingdings" pitchFamily="2" charset="2"/>
              <a:buChar char="§"/>
              <a:defRPr/>
            </a:pPr>
            <a:r>
              <a:rPr lang="el-GR" sz="1800" b="0" spc="-1" dirty="0" err="1">
                <a:uFill>
                  <a:solidFill>
                    <a:srgbClr val="FFFFFF"/>
                  </a:solidFill>
                </a:uFill>
                <a:latin typeface="+mn-lt"/>
                <a:ea typeface="Arial Unicode MS" pitchFamily="34" charset="-128"/>
                <a:cs typeface="Arial Unicode MS" pitchFamily="34" charset="-128"/>
              </a:rPr>
              <a:t>mRNA</a:t>
            </a:r>
            <a:r>
              <a:rPr lang="el-GR" sz="1800" b="0" spc="-1" dirty="0">
                <a:uFill>
                  <a:solidFill>
                    <a:srgbClr val="FFFFFF"/>
                  </a:solidFill>
                </a:uFill>
                <a:latin typeface="+mn-lt"/>
                <a:ea typeface="Arial Unicode MS" pitchFamily="34" charset="-128"/>
                <a:cs typeface="Arial Unicode MS" pitchFamily="34" charset="-128"/>
              </a:rPr>
              <a:t> </a:t>
            </a:r>
            <a:r>
              <a:rPr lang="el-GR" sz="1800" b="0" spc="-1" dirty="0" err="1">
                <a:uFill>
                  <a:solidFill>
                    <a:srgbClr val="FFFFFF"/>
                  </a:solidFill>
                </a:uFill>
                <a:latin typeface="+mn-lt"/>
                <a:ea typeface="Arial Unicode MS" pitchFamily="34" charset="-128"/>
                <a:cs typeface="Arial Unicode MS" pitchFamily="34" charset="-128"/>
              </a:rPr>
              <a:t>degradation</a:t>
            </a:r>
            <a:r>
              <a:rPr lang="el-GR" sz="1800" b="0" spc="-1" dirty="0">
                <a:uFill>
                  <a:solidFill>
                    <a:srgbClr val="FFFFFF"/>
                  </a:solidFill>
                </a:uFill>
                <a:latin typeface="+mn-lt"/>
                <a:ea typeface="Arial Unicode MS" pitchFamily="34" charset="-128"/>
                <a:cs typeface="Arial Unicode MS" pitchFamily="34" charset="-128"/>
              </a:rPr>
              <a:t> </a:t>
            </a:r>
            <a:r>
              <a:rPr lang="el-GR" sz="1800" b="0" spc="-1" dirty="0" err="1">
                <a:uFill>
                  <a:solidFill>
                    <a:srgbClr val="FFFFFF"/>
                  </a:solidFill>
                </a:uFill>
                <a:latin typeface="+mn-lt"/>
                <a:ea typeface="Arial Unicode MS" pitchFamily="34" charset="-128"/>
                <a:cs typeface="Arial Unicode MS" pitchFamily="34" charset="-128"/>
              </a:rPr>
              <a:t>or</a:t>
            </a:r>
            <a:r>
              <a:rPr lang="el-GR" sz="1800" b="0" spc="-1" dirty="0">
                <a:uFill>
                  <a:solidFill>
                    <a:srgbClr val="FFFFFF"/>
                  </a:solidFill>
                </a:uFill>
                <a:latin typeface="+mn-lt"/>
                <a:ea typeface="Arial Unicode MS" pitchFamily="34" charset="-128"/>
                <a:cs typeface="Arial Unicode MS" pitchFamily="34" charset="-128"/>
              </a:rPr>
              <a:t> </a:t>
            </a:r>
            <a:r>
              <a:rPr lang="el-GR" sz="1800" b="0" spc="-1" dirty="0" err="1">
                <a:uFill>
                  <a:solidFill>
                    <a:srgbClr val="FFFFFF"/>
                  </a:solidFill>
                </a:uFill>
                <a:latin typeface="+mn-lt"/>
                <a:ea typeface="Arial Unicode MS" pitchFamily="34" charset="-128"/>
                <a:cs typeface="Arial Unicode MS" pitchFamily="34" charset="-128"/>
              </a:rPr>
              <a:t>translation</a:t>
            </a:r>
            <a:r>
              <a:rPr lang="el-GR" sz="1800" b="0" spc="-1" dirty="0">
                <a:uFill>
                  <a:solidFill>
                    <a:srgbClr val="FFFFFF"/>
                  </a:solidFill>
                </a:uFill>
                <a:latin typeface="+mn-lt"/>
                <a:ea typeface="Arial Unicode MS" pitchFamily="34" charset="-128"/>
                <a:cs typeface="Arial Unicode MS" pitchFamily="34" charset="-128"/>
              </a:rPr>
              <a:t> </a:t>
            </a:r>
            <a:r>
              <a:rPr lang="el-GR" sz="1800" b="0" spc="-1" dirty="0" err="1">
                <a:uFill>
                  <a:solidFill>
                    <a:srgbClr val="FFFFFF"/>
                  </a:solidFill>
                </a:uFill>
                <a:latin typeface="+mn-lt"/>
                <a:ea typeface="Arial Unicode MS" pitchFamily="34" charset="-128"/>
                <a:cs typeface="Arial Unicode MS" pitchFamily="34" charset="-128"/>
              </a:rPr>
              <a:t>silencing</a:t>
            </a:r>
            <a:r>
              <a:rPr lang="en-US" sz="1800" b="0" spc="-1" dirty="0">
                <a:uFill>
                  <a:solidFill>
                    <a:srgbClr val="FFFFFF"/>
                  </a:solidFill>
                </a:uFill>
                <a:latin typeface="+mn-lt"/>
                <a:ea typeface="Arial Unicode MS" pitchFamily="34" charset="-128"/>
                <a:cs typeface="Arial Unicode MS" pitchFamily="34" charset="-128"/>
              </a:rPr>
              <a:t> (</a:t>
            </a:r>
            <a:r>
              <a:rPr lang="el-GR" sz="1800" b="0" spc="-1" dirty="0" err="1">
                <a:uFill>
                  <a:solidFill>
                    <a:srgbClr val="FFFFFF"/>
                  </a:solidFill>
                </a:uFill>
                <a:latin typeface="+mn-lt"/>
                <a:ea typeface="Arial Unicode MS" pitchFamily="34" charset="-128"/>
                <a:cs typeface="Arial Unicode MS" pitchFamily="34" charset="-128"/>
              </a:rPr>
              <a:t>depending</a:t>
            </a:r>
            <a:r>
              <a:rPr lang="el-GR" sz="1800" b="0" spc="-1" dirty="0">
                <a:uFill>
                  <a:solidFill>
                    <a:srgbClr val="FFFFFF"/>
                  </a:solidFill>
                </a:uFill>
                <a:latin typeface="+mn-lt"/>
                <a:ea typeface="Arial Unicode MS" pitchFamily="34" charset="-128"/>
                <a:cs typeface="Arial Unicode MS" pitchFamily="34" charset="-128"/>
              </a:rPr>
              <a:t> </a:t>
            </a:r>
            <a:r>
              <a:rPr lang="el-GR" sz="1800" b="0" spc="-1" dirty="0" err="1">
                <a:uFill>
                  <a:solidFill>
                    <a:srgbClr val="FFFFFF"/>
                  </a:solidFill>
                </a:uFill>
                <a:latin typeface="+mn-lt"/>
                <a:ea typeface="Arial Unicode MS" pitchFamily="34" charset="-128"/>
                <a:cs typeface="Arial Unicode MS" pitchFamily="34" charset="-128"/>
              </a:rPr>
              <a:t>on</a:t>
            </a:r>
            <a:r>
              <a:rPr lang="el-GR" sz="1800" b="0" spc="-1" dirty="0">
                <a:uFill>
                  <a:solidFill>
                    <a:srgbClr val="FFFFFF"/>
                  </a:solidFill>
                </a:uFill>
                <a:latin typeface="+mn-lt"/>
                <a:ea typeface="Arial Unicode MS" pitchFamily="34" charset="-128"/>
                <a:cs typeface="Arial Unicode MS" pitchFamily="34" charset="-128"/>
              </a:rPr>
              <a:t> </a:t>
            </a:r>
            <a:r>
              <a:rPr lang="el-GR" sz="1800" b="0" spc="-1" dirty="0" err="1">
                <a:uFill>
                  <a:solidFill>
                    <a:srgbClr val="FFFFFF"/>
                  </a:solidFill>
                </a:uFill>
                <a:latin typeface="+mn-lt"/>
                <a:ea typeface="Arial Unicode MS" pitchFamily="34" charset="-128"/>
                <a:cs typeface="Arial Unicode MS" pitchFamily="34" charset="-128"/>
              </a:rPr>
              <a:t>the</a:t>
            </a:r>
            <a:r>
              <a:rPr lang="el-GR" sz="1800" b="0" spc="-1" dirty="0">
                <a:uFill>
                  <a:solidFill>
                    <a:srgbClr val="FFFFFF"/>
                  </a:solidFill>
                </a:uFill>
                <a:latin typeface="+mn-lt"/>
                <a:ea typeface="Arial Unicode MS" pitchFamily="34" charset="-128"/>
                <a:cs typeface="Arial Unicode MS" pitchFamily="34" charset="-128"/>
              </a:rPr>
              <a:t> </a:t>
            </a:r>
            <a:r>
              <a:rPr lang="el-GR" sz="1800" b="0" spc="-1" dirty="0" err="1">
                <a:uFill>
                  <a:solidFill>
                    <a:srgbClr val="FFFFFF"/>
                  </a:solidFill>
                </a:uFill>
                <a:latin typeface="+mn-lt"/>
                <a:ea typeface="Arial Unicode MS" pitchFamily="34" charset="-128"/>
                <a:cs typeface="Arial Unicode MS" pitchFamily="34" charset="-128"/>
              </a:rPr>
              <a:t>complementarity</a:t>
            </a:r>
            <a:r>
              <a:rPr lang="el-GR" sz="1800" b="0" spc="-1" dirty="0">
                <a:uFill>
                  <a:solidFill>
                    <a:srgbClr val="FFFFFF"/>
                  </a:solidFill>
                </a:uFill>
                <a:latin typeface="+mn-lt"/>
                <a:ea typeface="Arial Unicode MS" pitchFamily="34" charset="-128"/>
                <a:cs typeface="Arial Unicode MS" pitchFamily="34" charset="-128"/>
              </a:rPr>
              <a:t> </a:t>
            </a:r>
            <a:r>
              <a:rPr lang="el-GR" sz="1800" b="0" spc="-1" dirty="0" err="1">
                <a:uFill>
                  <a:solidFill>
                    <a:srgbClr val="FFFFFF"/>
                  </a:solidFill>
                </a:uFill>
                <a:latin typeface="+mn-lt"/>
                <a:ea typeface="Arial Unicode MS" pitchFamily="34" charset="-128"/>
                <a:cs typeface="Arial Unicode MS" pitchFamily="34" charset="-128"/>
              </a:rPr>
              <a:t>of</a:t>
            </a:r>
            <a:r>
              <a:rPr lang="el-GR" sz="1800" b="0" spc="-1" dirty="0">
                <a:uFill>
                  <a:solidFill>
                    <a:srgbClr val="FFFFFF"/>
                  </a:solidFill>
                </a:uFill>
                <a:latin typeface="+mn-lt"/>
                <a:ea typeface="Arial Unicode MS" pitchFamily="34" charset="-128"/>
                <a:cs typeface="Arial Unicode MS" pitchFamily="34" charset="-128"/>
              </a:rPr>
              <a:t> </a:t>
            </a:r>
            <a:r>
              <a:rPr lang="el-GR" sz="1800" b="0" spc="-1" dirty="0" err="1">
                <a:uFill>
                  <a:solidFill>
                    <a:srgbClr val="FFFFFF"/>
                  </a:solidFill>
                </a:uFill>
                <a:latin typeface="+mn-lt"/>
                <a:ea typeface="Arial Unicode MS" pitchFamily="34" charset="-128"/>
                <a:cs typeface="Arial Unicode MS" pitchFamily="34" charset="-128"/>
              </a:rPr>
              <a:t>the</a:t>
            </a:r>
            <a:r>
              <a:rPr lang="el-GR" sz="1800" b="0" spc="-1" dirty="0">
                <a:uFill>
                  <a:solidFill>
                    <a:srgbClr val="FFFFFF"/>
                  </a:solidFill>
                </a:uFill>
                <a:latin typeface="+mn-lt"/>
                <a:ea typeface="Arial Unicode MS" pitchFamily="34" charset="-128"/>
                <a:cs typeface="Arial Unicode MS" pitchFamily="34" charset="-128"/>
              </a:rPr>
              <a:t> </a:t>
            </a:r>
            <a:r>
              <a:rPr lang="el-GR" sz="1800" b="0" spc="-1" dirty="0" err="1">
                <a:uFill>
                  <a:solidFill>
                    <a:srgbClr val="FFFFFF"/>
                  </a:solidFill>
                </a:uFill>
                <a:latin typeface="+mn-lt"/>
                <a:ea typeface="Arial Unicode MS" pitchFamily="34" charset="-128"/>
                <a:cs typeface="Arial Unicode MS" pitchFamily="34" charset="-128"/>
              </a:rPr>
              <a:t>target</a:t>
            </a:r>
            <a:r>
              <a:rPr lang="en-US" sz="1800" b="0" spc="-1" dirty="0">
                <a:uFill>
                  <a:solidFill>
                    <a:srgbClr val="FFFFFF"/>
                  </a:solidFill>
                </a:uFill>
                <a:latin typeface="+mn-lt"/>
                <a:ea typeface="Arial Unicode MS" pitchFamily="34" charset="-128"/>
                <a:cs typeface="Arial Unicode MS" pitchFamily="34" charset="-128"/>
              </a:rPr>
              <a:t>)</a:t>
            </a:r>
            <a:endParaRPr lang="el-GR" sz="1800" b="0" spc="-1" dirty="0">
              <a:uFill>
                <a:solidFill>
                  <a:srgbClr val="FFFFFF"/>
                </a:solidFill>
              </a:uFill>
              <a:latin typeface="+mn-lt"/>
              <a:ea typeface="Arial Unicode MS" pitchFamily="34" charset="-128"/>
              <a:cs typeface="Arial Unicode MS" pitchFamily="34" charset="-128"/>
            </a:endParaRPr>
          </a:p>
        </p:txBody>
      </p:sp>
      <p:sp>
        <p:nvSpPr>
          <p:cNvPr id="6" name="CustomShape 2">
            <a:extLst>
              <a:ext uri="{FF2B5EF4-FFF2-40B4-BE49-F238E27FC236}">
                <a16:creationId xmlns:a16="http://schemas.microsoft.com/office/drawing/2014/main" id="{92D9D61A-BB6F-41EB-A60F-788B71A07A91}"/>
              </a:ext>
            </a:extLst>
          </p:cNvPr>
          <p:cNvSpPr/>
          <p:nvPr/>
        </p:nvSpPr>
        <p:spPr>
          <a:xfrm>
            <a:off x="80962" y="5823647"/>
            <a:ext cx="6425804" cy="1829395"/>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fontAlgn="auto">
              <a:spcBef>
                <a:spcPts val="0"/>
              </a:spcBef>
              <a:spcAft>
                <a:spcPts val="0"/>
              </a:spcAft>
              <a:defRPr/>
            </a:pPr>
            <a:endParaRPr lang="en-GB" sz="1600" spc="-1" dirty="0">
              <a:uFill>
                <a:solidFill>
                  <a:srgbClr val="FFFFFF"/>
                </a:solidFill>
              </a:uFill>
              <a:latin typeface="Lato"/>
              <a:ea typeface="Tahoma"/>
            </a:endParaRPr>
          </a:p>
          <a:p>
            <a:pPr marL="195934" indent="-192341" fontAlgn="auto">
              <a:spcBef>
                <a:spcPts val="0"/>
              </a:spcBef>
              <a:spcAft>
                <a:spcPts val="0"/>
              </a:spcAft>
              <a:defRPr/>
            </a:pPr>
            <a:r>
              <a:rPr lang="el-GR" sz="1400" spc="-1" dirty="0">
                <a:uFill>
                  <a:solidFill>
                    <a:srgbClr val="FFFFFF"/>
                  </a:solidFill>
                </a:uFill>
                <a:latin typeface="Lato"/>
                <a:ea typeface="Tahoma"/>
              </a:rPr>
              <a:t>               </a:t>
            </a:r>
            <a:endParaRPr lang="el-GR" sz="1400" spc="-1" dirty="0">
              <a:uFill>
                <a:solidFill>
                  <a:srgbClr val="FFFFFF"/>
                </a:solidFill>
              </a:uFill>
              <a:latin typeface="Lato"/>
            </a:endParaRPr>
          </a:p>
          <a:p>
            <a:pPr marL="195934" indent="-192341" fontAlgn="auto">
              <a:spcBef>
                <a:spcPts val="0"/>
              </a:spcBef>
              <a:spcAft>
                <a:spcPts val="0"/>
              </a:spcAft>
              <a:defRPr/>
            </a:pPr>
            <a:endParaRPr lang="el-GR" sz="1600" spc="-1" dirty="0">
              <a:uFill>
                <a:solidFill>
                  <a:srgbClr val="FFFFFF"/>
                </a:solidFill>
              </a:uFill>
              <a:latin typeface="Lato"/>
            </a:endParaRPr>
          </a:p>
          <a:p>
            <a:pPr marL="195934" indent="-192341" fontAlgn="auto">
              <a:spcBef>
                <a:spcPts val="0"/>
              </a:spcBef>
              <a:spcAft>
                <a:spcPts val="0"/>
              </a:spcAft>
              <a:defRPr/>
            </a:pPr>
            <a:endParaRPr lang="el-GR" sz="1600" spc="-1" dirty="0">
              <a:uFill>
                <a:solidFill>
                  <a:srgbClr val="FFFFFF"/>
                </a:solidFill>
              </a:uFill>
              <a:latin typeface="Lato"/>
            </a:endParaRPr>
          </a:p>
        </p:txBody>
      </p:sp>
      <p:sp>
        <p:nvSpPr>
          <p:cNvPr id="7" name="27 - TextBox">
            <a:extLst>
              <a:ext uri="{FF2B5EF4-FFF2-40B4-BE49-F238E27FC236}">
                <a16:creationId xmlns:a16="http://schemas.microsoft.com/office/drawing/2014/main" id="{D1CF53CE-515B-4957-866A-BD6905AF44F2}"/>
              </a:ext>
            </a:extLst>
          </p:cNvPr>
          <p:cNvSpPr txBox="1">
            <a:spLocks noChangeArrowheads="1"/>
          </p:cNvSpPr>
          <p:nvPr/>
        </p:nvSpPr>
        <p:spPr bwMode="auto">
          <a:xfrm>
            <a:off x="1959994" y="255930"/>
            <a:ext cx="5266305" cy="461665"/>
          </a:xfrm>
          <a:prstGeom prst="rect">
            <a:avLst/>
          </a:prstGeom>
          <a:noFill/>
          <a:ln w="9525">
            <a:noFill/>
            <a:miter lim="800000"/>
            <a:headEnd/>
            <a:tailEnd/>
          </a:ln>
        </p:spPr>
        <p:txBody>
          <a:bodyPr wrap="square">
            <a:spAutoFit/>
          </a:bodyPr>
          <a:lstStyle/>
          <a:p>
            <a:pPr algn="ctr"/>
            <a:r>
              <a:rPr lang="en-US" sz="2400" b="1" cap="all" dirty="0">
                <a:latin typeface="+mn-lt"/>
              </a:rPr>
              <a:t>Argonaute  Proteins </a:t>
            </a:r>
            <a:endParaRPr lang="el-GR" sz="2400" b="1" cap="all" dirty="0">
              <a:latin typeface="+mn-lt"/>
            </a:endParaRPr>
          </a:p>
        </p:txBody>
      </p:sp>
      <p:grpSp>
        <p:nvGrpSpPr>
          <p:cNvPr id="14" name="Group 26">
            <a:extLst>
              <a:ext uri="{FF2B5EF4-FFF2-40B4-BE49-F238E27FC236}">
                <a16:creationId xmlns:a16="http://schemas.microsoft.com/office/drawing/2014/main" id="{040A5794-811A-4A3A-864A-0F0D999B814C}"/>
              </a:ext>
            </a:extLst>
          </p:cNvPr>
          <p:cNvGrpSpPr/>
          <p:nvPr/>
        </p:nvGrpSpPr>
        <p:grpSpPr>
          <a:xfrm>
            <a:off x="338137" y="4859635"/>
            <a:ext cx="4238786" cy="1006712"/>
            <a:chOff x="6362700" y="1062335"/>
            <a:chExt cx="5651714" cy="1006712"/>
          </a:xfrm>
        </p:grpSpPr>
        <p:sp>
          <p:nvSpPr>
            <p:cNvPr id="25" name="Rectangle 24">
              <a:extLst>
                <a:ext uri="{FF2B5EF4-FFF2-40B4-BE49-F238E27FC236}">
                  <a16:creationId xmlns:a16="http://schemas.microsoft.com/office/drawing/2014/main" id="{9F88F6A4-82B6-46CC-B6B3-75D829F86E20}"/>
                </a:ext>
              </a:extLst>
            </p:cNvPr>
            <p:cNvSpPr/>
            <p:nvPr/>
          </p:nvSpPr>
          <p:spPr>
            <a:xfrm>
              <a:off x="6735156" y="1062335"/>
              <a:ext cx="4821510" cy="1006712"/>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EDE9B4-2421-4320-B7BE-F49A3E5D0C9F}"/>
                </a:ext>
              </a:extLst>
            </p:cNvPr>
            <p:cNvSpPr txBox="1"/>
            <p:nvPr/>
          </p:nvSpPr>
          <p:spPr>
            <a:xfrm>
              <a:off x="6362700" y="1062335"/>
              <a:ext cx="5651714" cy="830997"/>
            </a:xfrm>
            <a:prstGeom prst="rect">
              <a:avLst/>
            </a:prstGeom>
            <a:noFill/>
          </p:spPr>
          <p:txBody>
            <a:bodyPr wrap="square" rtlCol="0">
              <a:spAutoFit/>
            </a:bodyPr>
            <a:lstStyle/>
            <a:p>
              <a:pPr algn="ctr"/>
              <a:r>
                <a:rPr lang="en-US" sz="2400" dirty="0">
                  <a:latin typeface="Lato"/>
                  <a:ea typeface="Cambria" pitchFamily="18" charset="0"/>
                </a:rPr>
                <a:t>Argonaute  Domain Organization</a:t>
              </a:r>
            </a:p>
          </p:txBody>
        </p:sp>
        <p:pic>
          <p:nvPicPr>
            <p:cNvPr id="10" name="Picture 4" descr="Αποτέλεσμα εικόνας για argonaute domains">
              <a:extLst>
                <a:ext uri="{FF2B5EF4-FFF2-40B4-BE49-F238E27FC236}">
                  <a16:creationId xmlns:a16="http://schemas.microsoft.com/office/drawing/2014/main" id="{9DC02CCC-CD48-4FE4-B8FD-C432B386CE0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351" t="40247" b="50000"/>
            <a:stretch/>
          </p:blipFill>
          <p:spPr bwMode="auto">
            <a:xfrm>
              <a:off x="6819900" y="1579591"/>
              <a:ext cx="4679616" cy="4655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1 - Ομάδα">
            <a:extLst>
              <a:ext uri="{FF2B5EF4-FFF2-40B4-BE49-F238E27FC236}">
                <a16:creationId xmlns:a16="http://schemas.microsoft.com/office/drawing/2014/main" id="{6FD84507-A20E-442C-AD99-C4DA13F95E58}"/>
              </a:ext>
            </a:extLst>
          </p:cNvPr>
          <p:cNvGrpSpPr>
            <a:grpSpLocks/>
          </p:cNvGrpSpPr>
          <p:nvPr/>
        </p:nvGrpSpPr>
        <p:grpSpPr bwMode="auto">
          <a:xfrm>
            <a:off x="6135003" y="1139186"/>
            <a:ext cx="1998604" cy="1606451"/>
            <a:chOff x="251640" y="791637"/>
            <a:chExt cx="2951280" cy="2073963"/>
          </a:xfrm>
        </p:grpSpPr>
        <p:pic>
          <p:nvPicPr>
            <p:cNvPr id="29" name="Picture 20">
              <a:extLst>
                <a:ext uri="{FF2B5EF4-FFF2-40B4-BE49-F238E27FC236}">
                  <a16:creationId xmlns:a16="http://schemas.microsoft.com/office/drawing/2014/main" id="{A79DCA14-63A8-417C-AC6C-39D5AAF1BB93}"/>
                </a:ext>
              </a:extLst>
            </p:cNvPr>
            <p:cNvPicPr>
              <a:picLocks noChangeAspect="1" noChangeArrowheads="1"/>
            </p:cNvPicPr>
            <p:nvPr/>
          </p:nvPicPr>
          <p:blipFill>
            <a:blip r:embed="rId6" cstate="print"/>
            <a:srcRect l="18898" r="27551"/>
            <a:stretch>
              <a:fillRect/>
            </a:stretch>
          </p:blipFill>
          <p:spPr bwMode="auto">
            <a:xfrm>
              <a:off x="251640" y="791640"/>
              <a:ext cx="1510920" cy="2073960"/>
            </a:xfrm>
            <a:prstGeom prst="rect">
              <a:avLst/>
            </a:prstGeom>
            <a:noFill/>
            <a:ln w="9525">
              <a:noFill/>
              <a:miter lim="800000"/>
              <a:headEnd/>
              <a:tailEnd/>
            </a:ln>
          </p:spPr>
        </p:pic>
        <p:pic>
          <p:nvPicPr>
            <p:cNvPr id="30" name="Picture 4">
              <a:extLst>
                <a:ext uri="{FF2B5EF4-FFF2-40B4-BE49-F238E27FC236}">
                  <a16:creationId xmlns:a16="http://schemas.microsoft.com/office/drawing/2014/main" id="{552656F8-CA8A-43B6-AEE0-DCE31F1E9A59}"/>
                </a:ext>
              </a:extLst>
            </p:cNvPr>
            <p:cNvPicPr>
              <a:picLocks noChangeAspect="1" noChangeArrowheads="1"/>
            </p:cNvPicPr>
            <p:nvPr/>
          </p:nvPicPr>
          <p:blipFill>
            <a:blip r:embed="rId7" cstate="print"/>
            <a:srcRect/>
            <a:stretch>
              <a:fillRect/>
            </a:stretch>
          </p:blipFill>
          <p:spPr bwMode="auto">
            <a:xfrm>
              <a:off x="1763999" y="791637"/>
              <a:ext cx="1438921" cy="2073730"/>
            </a:xfrm>
            <a:prstGeom prst="rect">
              <a:avLst/>
            </a:prstGeom>
            <a:noFill/>
            <a:ln w="9525">
              <a:noFill/>
              <a:miter lim="800000"/>
              <a:headEnd/>
              <a:tailEnd/>
            </a:ln>
          </p:spPr>
        </p:pic>
      </p:grpSp>
      <p:sp>
        <p:nvSpPr>
          <p:cNvPr id="26" name="TextBox 25"/>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27" name="Straight Connector 26"/>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382110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79A0E0-F8E9-4F57-BB78-A06FFE60EAA0}"/>
              </a:ext>
            </a:extLst>
          </p:cNvPr>
          <p:cNvSpPr txBox="1"/>
          <p:nvPr/>
        </p:nvSpPr>
        <p:spPr>
          <a:xfrm>
            <a:off x="1426052" y="244084"/>
            <a:ext cx="5876448" cy="461665"/>
          </a:xfrm>
          <a:prstGeom prst="rect">
            <a:avLst/>
          </a:prstGeom>
          <a:noFill/>
        </p:spPr>
        <p:txBody>
          <a:bodyPr wrap="square" rtlCol="0">
            <a:spAutoFit/>
          </a:bodyPr>
          <a:lstStyle/>
          <a:p>
            <a:r>
              <a:rPr lang="en-US" sz="2400" dirty="0"/>
              <a:t>RNA-induced silencing complex (</a:t>
            </a:r>
            <a:r>
              <a:rPr lang="en-US" sz="2400" b="1" dirty="0">
                <a:latin typeface="+mn-lt"/>
              </a:rPr>
              <a:t>RISC)</a:t>
            </a:r>
            <a:endParaRPr lang="el-GR" sz="2400" b="1" dirty="0">
              <a:latin typeface="+mn-lt"/>
            </a:endParaRPr>
          </a:p>
        </p:txBody>
      </p:sp>
      <p:pic>
        <p:nvPicPr>
          <p:cNvPr id="1026" name="Picture 2" descr="RNA interference: the molecules that govern genetic control – Young  Scientists Journal">
            <a:extLst>
              <a:ext uri="{FF2B5EF4-FFF2-40B4-BE49-F238E27FC236}">
                <a16:creationId xmlns:a16="http://schemas.microsoft.com/office/drawing/2014/main" id="{E5530614-E4FA-4505-BD57-C97BDF31BD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9042"/>
          <a:stretch>
            <a:fillRect/>
          </a:stretch>
        </p:blipFill>
        <p:spPr bwMode="auto">
          <a:xfrm>
            <a:off x="6032500" y="1110247"/>
            <a:ext cx="2641600" cy="21680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3491659-DDA1-4425-84D1-25C7DFE7B0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937000"/>
            <a:ext cx="3104641" cy="19952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1A07053-63C2-44C8-8510-5C9ACD73A148}"/>
              </a:ext>
            </a:extLst>
          </p:cNvPr>
          <p:cNvSpPr txBox="1"/>
          <p:nvPr/>
        </p:nvSpPr>
        <p:spPr>
          <a:xfrm>
            <a:off x="5689600" y="3567013"/>
            <a:ext cx="3289300" cy="307777"/>
          </a:xfrm>
          <a:prstGeom prst="rect">
            <a:avLst/>
          </a:prstGeom>
          <a:noFill/>
        </p:spPr>
        <p:txBody>
          <a:bodyPr wrap="square">
            <a:spAutoFit/>
          </a:bodyPr>
          <a:lstStyle/>
          <a:p>
            <a:r>
              <a:rPr lang="en-US" sz="700" dirty="0"/>
              <a:t>https://ysjournal.com/rna-interference-the-molecules-that-govern-genetic-control/</a:t>
            </a:r>
          </a:p>
        </p:txBody>
      </p:sp>
      <p:sp>
        <p:nvSpPr>
          <p:cNvPr id="17" name="TextBox 16">
            <a:extLst>
              <a:ext uri="{FF2B5EF4-FFF2-40B4-BE49-F238E27FC236}">
                <a16:creationId xmlns:a16="http://schemas.microsoft.com/office/drawing/2014/main" id="{C8BE0B73-7085-4EEA-A22C-3F97B06368AB}"/>
              </a:ext>
            </a:extLst>
          </p:cNvPr>
          <p:cNvSpPr txBox="1"/>
          <p:nvPr/>
        </p:nvSpPr>
        <p:spPr>
          <a:xfrm>
            <a:off x="586206" y="1199791"/>
            <a:ext cx="4798593" cy="4639732"/>
          </a:xfrm>
          <a:prstGeom prst="rect">
            <a:avLst/>
          </a:prstGeom>
          <a:noFill/>
        </p:spPr>
        <p:txBody>
          <a:bodyPr wrap="square">
            <a:spAutoFit/>
          </a:bodyPr>
          <a:lstStyle/>
          <a:p>
            <a:pPr algn="just">
              <a:lnSpc>
                <a:spcPct val="150000"/>
              </a:lnSpc>
            </a:pPr>
            <a:r>
              <a:rPr lang="en-US" sz="1800" b="0" i="0" dirty="0">
                <a:effectLst/>
                <a:latin typeface="+mn-lt"/>
              </a:rPr>
              <a:t>RISC is a multiprotein complex that incorporates one strand of a small interfering RNA (siRNA) or micro RNA (miRNA). RISC </a:t>
            </a:r>
            <a:r>
              <a:rPr lang="en-US" sz="1800" b="1" i="0" dirty="0">
                <a:effectLst/>
                <a:latin typeface="+mn-lt"/>
              </a:rPr>
              <a:t>uses the siRNA or miRNA </a:t>
            </a:r>
            <a:r>
              <a:rPr lang="en-US" sz="1800" b="0" i="0" dirty="0">
                <a:effectLst/>
                <a:latin typeface="+mn-lt"/>
              </a:rPr>
              <a:t>as a template for </a:t>
            </a:r>
            <a:r>
              <a:rPr lang="en-US" sz="1800" b="1" i="0" dirty="0">
                <a:effectLst/>
                <a:latin typeface="+mn-lt"/>
              </a:rPr>
              <a:t>recognizing complementary mRNA. </a:t>
            </a:r>
            <a:endParaRPr lang="en-US" sz="1800" dirty="0">
              <a:latin typeface="+mn-lt"/>
            </a:endParaRPr>
          </a:p>
          <a:p>
            <a:pPr algn="just">
              <a:lnSpc>
                <a:spcPct val="150000"/>
              </a:lnSpc>
            </a:pPr>
            <a:r>
              <a:rPr lang="en-US" sz="1800" b="0" i="0" dirty="0">
                <a:effectLst/>
                <a:latin typeface="+mn-lt"/>
              </a:rPr>
              <a:t>When it finds a complementary strand, it activates RNase and cleaves the RNA. This process is important both in gene regulation by microRNAs and in defense against viral infections, which often use double-stranded RNA as an infectious vector.</a:t>
            </a:r>
            <a:endParaRPr lang="en-US" sz="1800" dirty="0">
              <a:latin typeface="+mn-lt"/>
            </a:endParaRPr>
          </a:p>
        </p:txBody>
      </p:sp>
      <p:sp>
        <p:nvSpPr>
          <p:cNvPr id="7" name="TextBox 6">
            <a:extLst>
              <a:ext uri="{FF2B5EF4-FFF2-40B4-BE49-F238E27FC236}">
                <a16:creationId xmlns:a16="http://schemas.microsoft.com/office/drawing/2014/main" id="{A6F97D3C-ED1C-44A4-8CB4-837869877085}"/>
              </a:ext>
            </a:extLst>
          </p:cNvPr>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8" name="Straight Connector 7">
            <a:extLst>
              <a:ext uri="{FF2B5EF4-FFF2-40B4-BE49-F238E27FC236}">
                <a16:creationId xmlns:a16="http://schemas.microsoft.com/office/drawing/2014/main" id="{382C1356-3C2C-4ECF-B3F7-7648BD9B1756}"/>
              </a:ext>
            </a:extLst>
          </p:cNvPr>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8853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rot="5400000">
            <a:off x="3081755" y="3512944"/>
            <a:ext cx="1989891" cy="9704"/>
          </a:xfrm>
          <a:prstGeom prst="line">
            <a:avLst/>
          </a:prstGeom>
          <a:ln w="285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 name="AutoShape 4"/>
          <p:cNvSpPr>
            <a:spLocks noChangeAspect="1" noChangeArrowheads="1" noTextEdit="1"/>
          </p:cNvSpPr>
          <p:nvPr/>
        </p:nvSpPr>
        <p:spPr bwMode="auto">
          <a:xfrm>
            <a:off x="514350" y="3819525"/>
            <a:ext cx="7943850" cy="3114675"/>
          </a:xfrm>
          <a:prstGeom prst="rect">
            <a:avLst/>
          </a:prstGeom>
          <a:noFill/>
          <a:ln w="9525">
            <a:miter lim="800000"/>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6" name="_s4100"/>
          <p:cNvCxnSpPr>
            <a:cxnSpLocks noChangeShapeType="1"/>
          </p:cNvCxnSpPr>
          <p:nvPr/>
        </p:nvCxnSpPr>
        <p:spPr bwMode="auto">
          <a:xfrm rot="16200000">
            <a:off x="2583349" y="1472432"/>
            <a:ext cx="276840" cy="2371725"/>
          </a:xfrm>
          <a:prstGeom prst="bentConnector3">
            <a:avLst>
              <a:gd name="adj1" fmla="val 22856"/>
            </a:avLst>
          </a:prstGeom>
          <a:noFill/>
          <a:ln w="28575">
            <a:solidFill>
              <a:schemeClr val="tx1"/>
            </a:solidFill>
            <a:miter lim="800000"/>
            <a:headEnd/>
            <a:tailEnd/>
          </a:ln>
        </p:spPr>
      </p:cxnSp>
      <p:cxnSp>
        <p:nvCxnSpPr>
          <p:cNvPr id="7" name="_s4101"/>
          <p:cNvCxnSpPr>
            <a:cxnSpLocks noChangeShapeType="1"/>
          </p:cNvCxnSpPr>
          <p:nvPr/>
        </p:nvCxnSpPr>
        <p:spPr bwMode="auto">
          <a:xfrm rot="16200000">
            <a:off x="7456904" y="2636139"/>
            <a:ext cx="237292" cy="4763"/>
          </a:xfrm>
          <a:prstGeom prst="bentConnector3">
            <a:avLst>
              <a:gd name="adj1" fmla="val -240936"/>
            </a:avLst>
          </a:prstGeom>
          <a:noFill/>
          <a:ln w="28575">
            <a:solidFill>
              <a:schemeClr val="tx1"/>
            </a:solidFill>
            <a:miter lim="800000"/>
            <a:headEnd/>
            <a:tailEnd/>
          </a:ln>
        </p:spPr>
      </p:cxnSp>
      <p:cxnSp>
        <p:nvCxnSpPr>
          <p:cNvPr id="9" name="_s4103"/>
          <p:cNvCxnSpPr>
            <a:cxnSpLocks noChangeShapeType="1"/>
          </p:cNvCxnSpPr>
          <p:nvPr/>
        </p:nvCxnSpPr>
        <p:spPr bwMode="auto">
          <a:xfrm rot="5400000" flipH="1">
            <a:off x="4467642" y="2365470"/>
            <a:ext cx="237292" cy="546100"/>
          </a:xfrm>
          <a:prstGeom prst="bentConnector3">
            <a:avLst>
              <a:gd name="adj1" fmla="val 26667"/>
            </a:avLst>
          </a:prstGeom>
          <a:noFill/>
          <a:ln w="28575">
            <a:solidFill>
              <a:schemeClr val="tx1"/>
            </a:solidFill>
            <a:miter lim="800000"/>
            <a:headEnd/>
            <a:tailEnd/>
          </a:ln>
        </p:spPr>
      </p:cxnSp>
      <p:cxnSp>
        <p:nvCxnSpPr>
          <p:cNvPr id="10" name="_s4104"/>
          <p:cNvCxnSpPr>
            <a:cxnSpLocks noChangeShapeType="1"/>
          </p:cNvCxnSpPr>
          <p:nvPr/>
        </p:nvCxnSpPr>
        <p:spPr bwMode="auto">
          <a:xfrm rot="5400000" flipH="1">
            <a:off x="6528912" y="1170022"/>
            <a:ext cx="231140" cy="1858963"/>
          </a:xfrm>
          <a:prstGeom prst="bentConnector3">
            <a:avLst>
              <a:gd name="adj1" fmla="val 27375"/>
            </a:avLst>
          </a:prstGeom>
          <a:noFill/>
          <a:ln w="28575">
            <a:solidFill>
              <a:schemeClr val="tx1"/>
            </a:solidFill>
            <a:miter lim="800000"/>
            <a:headEnd/>
            <a:tailEnd/>
          </a:ln>
        </p:spPr>
      </p:cxnSp>
      <p:cxnSp>
        <p:nvCxnSpPr>
          <p:cNvPr id="11" name="_s4105"/>
          <p:cNvCxnSpPr>
            <a:cxnSpLocks noChangeShapeType="1"/>
          </p:cNvCxnSpPr>
          <p:nvPr/>
        </p:nvCxnSpPr>
        <p:spPr bwMode="auto">
          <a:xfrm rot="16200000">
            <a:off x="4788997" y="1279733"/>
            <a:ext cx="223230" cy="1636713"/>
          </a:xfrm>
          <a:prstGeom prst="bentConnector3">
            <a:avLst>
              <a:gd name="adj1" fmla="val 28347"/>
            </a:avLst>
          </a:prstGeom>
          <a:noFill/>
          <a:ln w="28575">
            <a:solidFill>
              <a:schemeClr val="tx1"/>
            </a:solidFill>
            <a:miter lim="800000"/>
            <a:headEnd/>
            <a:tailEnd/>
          </a:ln>
        </p:spPr>
      </p:cxnSp>
      <p:sp>
        <p:nvSpPr>
          <p:cNvPr id="22" name="TextBox 21"/>
          <p:cNvSpPr txBox="1"/>
          <p:nvPr/>
        </p:nvSpPr>
        <p:spPr>
          <a:xfrm>
            <a:off x="2590800" y="4215145"/>
            <a:ext cx="5308294" cy="830997"/>
          </a:xfrm>
          <a:prstGeom prst="rect">
            <a:avLst/>
          </a:prstGeom>
          <a:solidFill>
            <a:srgbClr val="E65F81"/>
          </a:solidFill>
          <a:effectLst>
            <a:outerShdw blurRad="50800" dist="38100" dir="5400000" rotWithShape="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pPr lvl="0"/>
            <a:r>
              <a:rPr lang="en-US" sz="1200" dirty="0">
                <a:solidFill>
                  <a:schemeClr val="bg1"/>
                </a:solidFill>
                <a:latin typeface="American Typewriter" charset="0"/>
              </a:rPr>
              <a:t>small nuclear RNA             </a:t>
            </a:r>
            <a:r>
              <a:rPr lang="en-US" sz="1200" b="1" dirty="0" err="1">
                <a:solidFill>
                  <a:schemeClr val="bg1"/>
                </a:solidFill>
                <a:latin typeface="American Typewriter" charset="0"/>
              </a:rPr>
              <a:t>snRNA</a:t>
            </a:r>
            <a:endParaRPr lang="en-US" sz="1200" b="1" dirty="0">
              <a:solidFill>
                <a:schemeClr val="bg1"/>
              </a:solidFill>
              <a:latin typeface="American Typewriter" charset="0"/>
            </a:endParaRPr>
          </a:p>
          <a:p>
            <a:pPr lvl="0" defTabSz="914400" fontAlgn="base">
              <a:spcBef>
                <a:spcPct val="0"/>
              </a:spcBef>
              <a:spcAft>
                <a:spcPct val="0"/>
              </a:spcAft>
            </a:pPr>
            <a:r>
              <a:rPr lang="en-US" sz="1200" dirty="0">
                <a:solidFill>
                  <a:schemeClr val="bg1"/>
                </a:solidFill>
                <a:latin typeface="American Typewriter" charset="0"/>
              </a:rPr>
              <a:t>small </a:t>
            </a:r>
            <a:r>
              <a:rPr lang="en-US" sz="1200" dirty="0" err="1">
                <a:solidFill>
                  <a:schemeClr val="bg1"/>
                </a:solidFill>
                <a:latin typeface="American Typewriter" charset="0"/>
              </a:rPr>
              <a:t>nucleolar</a:t>
            </a:r>
            <a:r>
              <a:rPr lang="en-US" sz="1200" dirty="0">
                <a:solidFill>
                  <a:schemeClr val="bg1"/>
                </a:solidFill>
                <a:latin typeface="American Typewriter" charset="0"/>
              </a:rPr>
              <a:t> RNA         </a:t>
            </a:r>
            <a:r>
              <a:rPr lang="en-US" sz="1200" b="1" dirty="0" err="1">
                <a:solidFill>
                  <a:schemeClr val="bg1"/>
                </a:solidFill>
                <a:latin typeface="American Typewriter" charset="0"/>
              </a:rPr>
              <a:t>snoRNA</a:t>
            </a:r>
            <a:endParaRPr lang="en-US" sz="1200" b="1" dirty="0">
              <a:solidFill>
                <a:schemeClr val="bg1"/>
              </a:solidFill>
              <a:latin typeface="American Typewriter" charset="0"/>
            </a:endParaRPr>
          </a:p>
          <a:p>
            <a:r>
              <a:rPr lang="en-US" sz="1200" dirty="0">
                <a:solidFill>
                  <a:schemeClr val="bg1"/>
                </a:solidFill>
                <a:latin typeface="American Typewriter" charset="0"/>
              </a:rPr>
              <a:t>small Interfering RNA      </a:t>
            </a:r>
            <a:r>
              <a:rPr lang="en-US" sz="1200" b="1" dirty="0" err="1">
                <a:solidFill>
                  <a:schemeClr val="bg1"/>
                </a:solidFill>
                <a:latin typeface="American Typewriter" charset="0"/>
              </a:rPr>
              <a:t>siRNA</a:t>
            </a:r>
            <a:endParaRPr lang="en-US" sz="1200" dirty="0">
              <a:solidFill>
                <a:schemeClr val="accent3">
                  <a:lumMod val="85000"/>
                </a:schemeClr>
              </a:solidFill>
              <a:latin typeface="American Typewriter" charset="0"/>
            </a:endParaRPr>
          </a:p>
          <a:p>
            <a:pPr lvl="0" defTabSz="914400" fontAlgn="base">
              <a:spcBef>
                <a:spcPct val="0"/>
              </a:spcBef>
              <a:spcAft>
                <a:spcPct val="0"/>
              </a:spcAft>
            </a:pPr>
            <a:r>
              <a:rPr lang="en-US" sz="1200" dirty="0" err="1">
                <a:solidFill>
                  <a:schemeClr val="bg1"/>
                </a:solidFill>
                <a:latin typeface="American Typewriter" charset="0"/>
              </a:rPr>
              <a:t>microRNA</a:t>
            </a:r>
            <a:r>
              <a:rPr lang="en-US" sz="1200" dirty="0">
                <a:solidFill>
                  <a:schemeClr val="bg1"/>
                </a:solidFill>
                <a:latin typeface="American Typewriter" charset="0"/>
              </a:rPr>
              <a:t>                       </a:t>
            </a:r>
            <a:r>
              <a:rPr lang="el-GR" sz="1200" dirty="0">
                <a:solidFill>
                  <a:schemeClr val="bg1"/>
                </a:solidFill>
                <a:latin typeface="American Typewriter" charset="0"/>
              </a:rPr>
              <a:t>	</a:t>
            </a:r>
            <a:r>
              <a:rPr lang="en-US" sz="1200" dirty="0">
                <a:solidFill>
                  <a:schemeClr val="bg1"/>
                </a:solidFill>
                <a:latin typeface="American Typewriter" charset="0"/>
              </a:rPr>
              <a:t> </a:t>
            </a:r>
            <a:r>
              <a:rPr lang="el-GR" sz="1200" dirty="0">
                <a:solidFill>
                  <a:schemeClr val="bg1"/>
                </a:solidFill>
                <a:latin typeface="American Typewriter" charset="0"/>
              </a:rPr>
              <a:t> </a:t>
            </a:r>
            <a:r>
              <a:rPr lang="en-GB" sz="1200" dirty="0">
                <a:solidFill>
                  <a:schemeClr val="bg1"/>
                </a:solidFill>
                <a:latin typeface="American Typewriter" charset="0"/>
              </a:rPr>
              <a:t>  </a:t>
            </a:r>
            <a:r>
              <a:rPr lang="en-US" sz="1200" b="1" dirty="0" err="1">
                <a:solidFill>
                  <a:schemeClr val="bg1"/>
                </a:solidFill>
                <a:latin typeface="American Typewriter" charset="0"/>
              </a:rPr>
              <a:t>miRNA</a:t>
            </a:r>
            <a:endParaRPr lang="en-US" sz="1200" dirty="0">
              <a:solidFill>
                <a:schemeClr val="bg1"/>
              </a:solidFill>
              <a:latin typeface="American Typewriter" charset="0"/>
            </a:endParaRPr>
          </a:p>
        </p:txBody>
      </p:sp>
      <p:sp>
        <p:nvSpPr>
          <p:cNvPr id="23" name="TextBox 22"/>
          <p:cNvSpPr txBox="1"/>
          <p:nvPr/>
        </p:nvSpPr>
        <p:spPr>
          <a:xfrm>
            <a:off x="5411197" y="1617142"/>
            <a:ext cx="684803" cy="369332"/>
          </a:xfrm>
          <a:prstGeom prst="rect">
            <a:avLst/>
          </a:prstGeom>
          <a:effectLst>
            <a:outerShdw blurRad="50800" dist="38100" dir="5400000" rotWithShape="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b="1" dirty="0"/>
              <a:t>RNA</a:t>
            </a:r>
          </a:p>
        </p:txBody>
      </p:sp>
      <p:sp>
        <p:nvSpPr>
          <p:cNvPr id="24" name="TextBox 23"/>
          <p:cNvSpPr txBox="1"/>
          <p:nvPr/>
        </p:nvSpPr>
        <p:spPr>
          <a:xfrm>
            <a:off x="152400" y="2824674"/>
            <a:ext cx="2809934" cy="677108"/>
          </a:xfrm>
          <a:prstGeom prst="rect">
            <a:avLst/>
          </a:prstGeom>
          <a:solidFill>
            <a:srgbClr val="FDC9E8"/>
          </a:solidFill>
          <a:effectLst>
            <a:outerShdw blurRad="50800" dist="38100" dir="5400000" rotWithShape="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wrap="none" rtlCol="0">
            <a:spAutoFit/>
          </a:bodyPr>
          <a:lstStyle/>
          <a:p>
            <a:pPr algn="ctr"/>
            <a:r>
              <a:rPr lang="en-GB" sz="1400" dirty="0">
                <a:solidFill>
                  <a:srgbClr val="000000"/>
                </a:solidFill>
              </a:rPr>
              <a:t>ribosomal</a:t>
            </a:r>
            <a:r>
              <a:rPr lang="el-GR" sz="1400" b="1" dirty="0">
                <a:solidFill>
                  <a:srgbClr val="000000"/>
                </a:solidFill>
              </a:rPr>
              <a:t> </a:t>
            </a:r>
            <a:r>
              <a:rPr lang="en-US" sz="1400" b="1" dirty="0">
                <a:solidFill>
                  <a:srgbClr val="000000"/>
                </a:solidFill>
              </a:rPr>
              <a:t>RNA</a:t>
            </a:r>
            <a:r>
              <a:rPr lang="el-GR" sz="1400" b="1" dirty="0">
                <a:solidFill>
                  <a:srgbClr val="000000"/>
                </a:solidFill>
              </a:rPr>
              <a:t> (</a:t>
            </a:r>
            <a:r>
              <a:rPr lang="en-GB" sz="1400" b="1" dirty="0" err="1">
                <a:solidFill>
                  <a:srgbClr val="000000"/>
                </a:solidFill>
              </a:rPr>
              <a:t>rRNA</a:t>
            </a:r>
            <a:r>
              <a:rPr lang="en-GB" sz="1400" b="1" dirty="0">
                <a:solidFill>
                  <a:srgbClr val="000000"/>
                </a:solidFill>
              </a:rPr>
              <a:t>)</a:t>
            </a:r>
            <a:endParaRPr lang="el-GR" sz="1400" b="1" dirty="0">
              <a:solidFill>
                <a:srgbClr val="000000"/>
              </a:solidFill>
            </a:endParaRPr>
          </a:p>
          <a:p>
            <a:pPr algn="ctr"/>
            <a:r>
              <a:rPr lang="en-US" sz="1200" dirty="0" err="1">
                <a:solidFill>
                  <a:schemeClr val="bg1">
                    <a:lumMod val="50000"/>
                  </a:schemeClr>
                </a:solidFill>
              </a:rPr>
              <a:t>c</a:t>
            </a:r>
            <a:r>
              <a:rPr lang="en-GB" sz="1200" dirty="0" err="1">
                <a:solidFill>
                  <a:schemeClr val="bg1">
                    <a:lumMod val="50000"/>
                  </a:schemeClr>
                </a:solidFill>
              </a:rPr>
              <a:t>onstructs</a:t>
            </a:r>
            <a:r>
              <a:rPr lang="en-GB" sz="1200" dirty="0">
                <a:solidFill>
                  <a:schemeClr val="bg1">
                    <a:lumMod val="50000"/>
                  </a:schemeClr>
                </a:solidFill>
              </a:rPr>
              <a:t> complexes with proteins</a:t>
            </a:r>
          </a:p>
          <a:p>
            <a:pPr algn="ctr"/>
            <a:r>
              <a:rPr lang="en-GB" sz="1200" dirty="0">
                <a:solidFill>
                  <a:schemeClr val="bg1">
                    <a:lumMod val="50000"/>
                  </a:schemeClr>
                </a:solidFill>
              </a:rPr>
              <a:t>crucial for protein translation</a:t>
            </a:r>
            <a:endParaRPr lang="el-GR" sz="1200" dirty="0">
              <a:solidFill>
                <a:schemeClr val="bg1">
                  <a:lumMod val="50000"/>
                </a:schemeClr>
              </a:solidFill>
            </a:endParaRPr>
          </a:p>
        </p:txBody>
      </p:sp>
      <p:sp>
        <p:nvSpPr>
          <p:cNvPr id="25" name="TextBox 24"/>
          <p:cNvSpPr txBox="1"/>
          <p:nvPr/>
        </p:nvSpPr>
        <p:spPr>
          <a:xfrm>
            <a:off x="3505200" y="2215074"/>
            <a:ext cx="1042373" cy="307777"/>
          </a:xfrm>
          <a:prstGeom prst="rect">
            <a:avLst/>
          </a:prstGeom>
          <a:solidFill>
            <a:srgbClr val="FF6215"/>
          </a:solidFill>
          <a:effectLst>
            <a:outerShdw blurRad="50800" dist="38100" dir="5400000" rotWithShape="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GB" sz="1400" dirty="0"/>
              <a:t>functional</a:t>
            </a:r>
            <a:endParaRPr lang="en-US" sz="1400" b="1" dirty="0"/>
          </a:p>
        </p:txBody>
      </p:sp>
      <p:sp>
        <p:nvSpPr>
          <p:cNvPr id="26" name="TextBox 25"/>
          <p:cNvSpPr txBox="1"/>
          <p:nvPr/>
        </p:nvSpPr>
        <p:spPr>
          <a:xfrm>
            <a:off x="6153171" y="3358074"/>
            <a:ext cx="2838429" cy="677108"/>
          </a:xfrm>
          <a:prstGeom prst="rect">
            <a:avLst/>
          </a:prstGeom>
          <a:solidFill>
            <a:srgbClr val="FDC9E8"/>
          </a:solidFill>
          <a:effectLst>
            <a:outerShdw blurRad="50800" dist="38100" dir="5400000" rotWithShape="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GB" sz="1400" dirty="0" err="1">
                <a:solidFill>
                  <a:schemeClr val="tx1"/>
                </a:solidFill>
              </a:rPr>
              <a:t>messanger</a:t>
            </a:r>
            <a:r>
              <a:rPr lang="el-GR" sz="1400" b="1" dirty="0">
                <a:solidFill>
                  <a:schemeClr val="tx1"/>
                </a:solidFill>
              </a:rPr>
              <a:t> </a:t>
            </a:r>
            <a:r>
              <a:rPr lang="en-US" sz="1400" b="1" dirty="0">
                <a:solidFill>
                  <a:schemeClr val="tx1"/>
                </a:solidFill>
              </a:rPr>
              <a:t>RNA</a:t>
            </a:r>
            <a:r>
              <a:rPr lang="el-GR" sz="1400" b="1" dirty="0">
                <a:solidFill>
                  <a:schemeClr val="tx1"/>
                </a:solidFill>
              </a:rPr>
              <a:t> (</a:t>
            </a:r>
            <a:r>
              <a:rPr lang="en-GB" sz="1400" b="1" dirty="0">
                <a:solidFill>
                  <a:schemeClr val="tx1"/>
                </a:solidFill>
              </a:rPr>
              <a:t>mRNA)</a:t>
            </a:r>
          </a:p>
          <a:p>
            <a:pPr algn="ctr"/>
            <a:r>
              <a:rPr lang="en-US" sz="1200" dirty="0">
                <a:solidFill>
                  <a:schemeClr val="bg1">
                    <a:lumMod val="50000"/>
                  </a:schemeClr>
                </a:solidFill>
              </a:rPr>
              <a:t>i</a:t>
            </a:r>
            <a:r>
              <a:rPr lang="en-GB" sz="1200" b="1" dirty="0" err="1">
                <a:solidFill>
                  <a:schemeClr val="bg1">
                    <a:lumMod val="50000"/>
                  </a:schemeClr>
                </a:solidFill>
              </a:rPr>
              <a:t>ntermediate</a:t>
            </a:r>
            <a:r>
              <a:rPr lang="en-GB" sz="1200" b="1" dirty="0">
                <a:solidFill>
                  <a:schemeClr val="bg1">
                    <a:lumMod val="50000"/>
                  </a:schemeClr>
                </a:solidFill>
              </a:rPr>
              <a:t> in the decoding of genes into proteins </a:t>
            </a:r>
            <a:endParaRPr lang="el-GR" sz="1400" b="1" dirty="0">
              <a:solidFill>
                <a:schemeClr val="bg1">
                  <a:lumMod val="50000"/>
                </a:schemeClr>
              </a:solidFill>
            </a:endParaRPr>
          </a:p>
        </p:txBody>
      </p:sp>
      <p:sp>
        <p:nvSpPr>
          <p:cNvPr id="27" name="TextBox 26"/>
          <p:cNvSpPr txBox="1"/>
          <p:nvPr/>
        </p:nvSpPr>
        <p:spPr>
          <a:xfrm>
            <a:off x="4213676" y="2748474"/>
            <a:ext cx="2322346" cy="492443"/>
          </a:xfrm>
          <a:prstGeom prst="rect">
            <a:avLst/>
          </a:prstGeom>
          <a:solidFill>
            <a:srgbClr val="FDC9E8"/>
          </a:solidFill>
          <a:effectLst>
            <a:outerShdw blurRad="50800" dist="38100" dir="5400000" rotWithShape="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wrap="none" rtlCol="0">
            <a:spAutoFit/>
          </a:bodyPr>
          <a:lstStyle/>
          <a:p>
            <a:pPr algn="ctr"/>
            <a:r>
              <a:rPr lang="el-GR" sz="1400" b="1" dirty="0">
                <a:solidFill>
                  <a:schemeClr val="tx1"/>
                </a:solidFill>
              </a:rPr>
              <a:t> </a:t>
            </a:r>
            <a:r>
              <a:rPr lang="en-GB" sz="1400" dirty="0">
                <a:solidFill>
                  <a:schemeClr val="tx1"/>
                </a:solidFill>
              </a:rPr>
              <a:t>transfer</a:t>
            </a:r>
            <a:r>
              <a:rPr lang="el-GR" sz="1400" b="1" dirty="0">
                <a:solidFill>
                  <a:schemeClr val="tx1"/>
                </a:solidFill>
              </a:rPr>
              <a:t> </a:t>
            </a:r>
            <a:r>
              <a:rPr lang="en-US" sz="1400" b="1" dirty="0">
                <a:solidFill>
                  <a:schemeClr val="tx1"/>
                </a:solidFill>
              </a:rPr>
              <a:t>RNA</a:t>
            </a:r>
            <a:r>
              <a:rPr lang="el-GR" sz="1400" b="1" dirty="0">
                <a:solidFill>
                  <a:schemeClr val="tx1"/>
                </a:solidFill>
              </a:rPr>
              <a:t> (</a:t>
            </a:r>
            <a:r>
              <a:rPr lang="en-GB" sz="1400" b="1" dirty="0" err="1">
                <a:solidFill>
                  <a:schemeClr val="tx1"/>
                </a:solidFill>
              </a:rPr>
              <a:t>tRNA</a:t>
            </a:r>
            <a:r>
              <a:rPr lang="en-GB" sz="1400" b="1" dirty="0">
                <a:solidFill>
                  <a:schemeClr val="tx1"/>
                </a:solidFill>
              </a:rPr>
              <a:t>)</a:t>
            </a:r>
            <a:endParaRPr lang="el-GR" sz="1400" b="1" dirty="0">
              <a:solidFill>
                <a:schemeClr val="tx1"/>
              </a:solidFill>
            </a:endParaRPr>
          </a:p>
          <a:p>
            <a:pPr algn="ctr"/>
            <a:r>
              <a:rPr lang="en-US" sz="1200" dirty="0">
                <a:solidFill>
                  <a:srgbClr val="7F7F7F"/>
                </a:solidFill>
              </a:rPr>
              <a:t>crucial for protein translation</a:t>
            </a:r>
          </a:p>
        </p:txBody>
      </p:sp>
      <p:sp>
        <p:nvSpPr>
          <p:cNvPr id="28" name="TextBox 27"/>
          <p:cNvSpPr txBox="1"/>
          <p:nvPr/>
        </p:nvSpPr>
        <p:spPr>
          <a:xfrm>
            <a:off x="6881016" y="2215074"/>
            <a:ext cx="1159292" cy="307777"/>
          </a:xfrm>
          <a:prstGeom prst="rect">
            <a:avLst/>
          </a:prstGeom>
          <a:solidFill>
            <a:srgbClr val="FF6215"/>
          </a:solidFill>
          <a:effectLst>
            <a:outerShdw blurRad="50800" dist="38100" dir="5400000" rotWithShape="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GB" sz="1400" dirty="0"/>
              <a:t>informative</a:t>
            </a:r>
            <a:endParaRPr lang="en-US" sz="1400" b="1" dirty="0"/>
          </a:p>
        </p:txBody>
      </p:sp>
      <p:sp>
        <p:nvSpPr>
          <p:cNvPr id="18" name="TextBox 17"/>
          <p:cNvSpPr txBox="1"/>
          <p:nvPr/>
        </p:nvSpPr>
        <p:spPr>
          <a:xfrm>
            <a:off x="2590800" y="3626143"/>
            <a:ext cx="2806700" cy="461665"/>
          </a:xfrm>
          <a:prstGeom prst="rect">
            <a:avLst/>
          </a:prstGeom>
          <a:solidFill>
            <a:srgbClr val="E65F81"/>
          </a:solidFill>
          <a:effectLst>
            <a:outerShdw blurRad="50800" dist="38100" dir="5400000" rotWithShape="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pPr lvl="0" defTabSz="914400" fontAlgn="base">
              <a:spcBef>
                <a:spcPct val="0"/>
              </a:spcBef>
              <a:spcAft>
                <a:spcPct val="0"/>
              </a:spcAft>
            </a:pPr>
            <a:r>
              <a:rPr lang="en-US" sz="1200" dirty="0">
                <a:solidFill>
                  <a:schemeClr val="bg1"/>
                </a:solidFill>
                <a:latin typeface="American Typewriter" charset="0"/>
              </a:rPr>
              <a:t>long  non coding RNA	 </a:t>
            </a:r>
            <a:r>
              <a:rPr lang="en-US" sz="1200" b="1" dirty="0" err="1">
                <a:solidFill>
                  <a:schemeClr val="bg1"/>
                </a:solidFill>
                <a:latin typeface="American Typewriter" charset="0"/>
              </a:rPr>
              <a:t>lncRNA</a:t>
            </a:r>
            <a:endParaRPr lang="en-US" sz="1200" b="1" dirty="0">
              <a:solidFill>
                <a:schemeClr val="bg1"/>
              </a:solidFill>
              <a:latin typeface="American Typewriter" charset="0"/>
            </a:endParaRPr>
          </a:p>
          <a:p>
            <a:pPr defTabSz="914400" fontAlgn="base">
              <a:spcBef>
                <a:spcPct val="0"/>
              </a:spcBef>
              <a:spcAft>
                <a:spcPct val="0"/>
              </a:spcAft>
            </a:pPr>
            <a:r>
              <a:rPr lang="en-US" sz="1200" dirty="0">
                <a:solidFill>
                  <a:schemeClr val="bg1"/>
                </a:solidFill>
                <a:latin typeface="American Typewriter" charset="0"/>
              </a:rPr>
              <a:t>circular </a:t>
            </a:r>
            <a:r>
              <a:rPr lang="en-US" sz="1200" dirty="0" err="1">
                <a:solidFill>
                  <a:schemeClr val="bg1"/>
                </a:solidFill>
                <a:latin typeface="American Typewriter" charset="0"/>
              </a:rPr>
              <a:t>RNAs</a:t>
            </a:r>
            <a:r>
              <a:rPr lang="en-US" sz="1200" dirty="0">
                <a:solidFill>
                  <a:schemeClr val="bg1"/>
                </a:solidFill>
                <a:latin typeface="American Typewriter" charset="0"/>
              </a:rPr>
              <a:t> 	 </a:t>
            </a:r>
            <a:r>
              <a:rPr lang="en-US" sz="1200" b="1" dirty="0" err="1">
                <a:solidFill>
                  <a:schemeClr val="bg1"/>
                </a:solidFill>
                <a:latin typeface="American Typewriter" charset="0"/>
              </a:rPr>
              <a:t>circRNA</a:t>
            </a:r>
            <a:endParaRPr lang="en-US" sz="1200" dirty="0">
              <a:solidFill>
                <a:schemeClr val="bg1"/>
              </a:solidFill>
              <a:latin typeface="American Typewriter" charset="0"/>
            </a:endParaRPr>
          </a:p>
        </p:txBody>
      </p:sp>
      <p:sp>
        <p:nvSpPr>
          <p:cNvPr id="29" name="TextBox 28"/>
          <p:cNvSpPr txBox="1"/>
          <p:nvPr/>
        </p:nvSpPr>
        <p:spPr>
          <a:xfrm>
            <a:off x="1909698" y="1524000"/>
            <a:ext cx="1851789" cy="400110"/>
          </a:xfrm>
          <a:prstGeom prst="rect">
            <a:avLst/>
          </a:prstGeom>
          <a:noFill/>
        </p:spPr>
        <p:txBody>
          <a:bodyPr wrap="none" rtlCol="0">
            <a:spAutoFit/>
          </a:bodyPr>
          <a:lstStyle/>
          <a:p>
            <a:r>
              <a:rPr lang="en-US" dirty="0"/>
              <a:t>N</a:t>
            </a:r>
            <a:r>
              <a:rPr lang="en-GB" dirty="0"/>
              <a:t>ON CODING</a:t>
            </a:r>
            <a:endParaRPr lang="en-US" sz="2000" b="1" dirty="0"/>
          </a:p>
        </p:txBody>
      </p:sp>
      <p:sp>
        <p:nvSpPr>
          <p:cNvPr id="30" name="TextBox 29"/>
          <p:cNvSpPr txBox="1"/>
          <p:nvPr/>
        </p:nvSpPr>
        <p:spPr>
          <a:xfrm>
            <a:off x="6934200" y="1524000"/>
            <a:ext cx="1210588" cy="400110"/>
          </a:xfrm>
          <a:prstGeom prst="rect">
            <a:avLst/>
          </a:prstGeom>
          <a:noFill/>
        </p:spPr>
        <p:txBody>
          <a:bodyPr wrap="none" rtlCol="0">
            <a:spAutoFit/>
          </a:bodyPr>
          <a:lstStyle/>
          <a:p>
            <a:r>
              <a:rPr lang="en-GB" dirty="0"/>
              <a:t>CODING</a:t>
            </a:r>
            <a:endParaRPr lang="en-US" sz="2000" b="1" dirty="0"/>
          </a:p>
        </p:txBody>
      </p:sp>
      <p:sp>
        <p:nvSpPr>
          <p:cNvPr id="31" name="Rectangle 2"/>
          <p:cNvSpPr>
            <a:spLocks noChangeArrowheads="1"/>
          </p:cNvSpPr>
          <p:nvPr/>
        </p:nvSpPr>
        <p:spPr bwMode="auto">
          <a:xfrm>
            <a:off x="865188" y="265113"/>
            <a:ext cx="7593012" cy="954087"/>
          </a:xfrm>
          <a:prstGeom prst="rect">
            <a:avLst/>
          </a:prstGeom>
          <a:noFill/>
          <a:ln w="9525">
            <a:noFill/>
            <a:miter lim="800000"/>
            <a:headEnd/>
            <a:tailEnd/>
          </a:ln>
        </p:spPr>
        <p:txBody>
          <a:bodyPr anchor="ctr"/>
          <a:lstStyle/>
          <a:p>
            <a:pPr algn="ctr"/>
            <a:r>
              <a:rPr lang="en-US" sz="2800" dirty="0">
                <a:solidFill>
                  <a:schemeClr val="tx2"/>
                </a:solidFill>
                <a:latin typeface="Times New Roman" pitchFamily="18" charset="0"/>
              </a:rPr>
              <a:t>Classification of </a:t>
            </a:r>
            <a:r>
              <a:rPr lang="en-US" sz="2800" dirty="0" err="1">
                <a:solidFill>
                  <a:schemeClr val="tx2"/>
                </a:solidFill>
                <a:latin typeface="Times New Roman" pitchFamily="18" charset="0"/>
              </a:rPr>
              <a:t>RNAs</a:t>
            </a:r>
            <a:endParaRPr lang="en-US" sz="2800" dirty="0">
              <a:solidFill>
                <a:schemeClr val="tx2"/>
              </a:solidFill>
              <a:latin typeface="Times New Roman" pitchFamily="18" charset="0"/>
            </a:endParaRPr>
          </a:p>
        </p:txBody>
      </p:sp>
      <p:sp>
        <p:nvSpPr>
          <p:cNvPr id="20" name="TextBox 19"/>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32" name="Straight Connector 31"/>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Rectangle 32"/>
          <p:cNvSpPr/>
          <p:nvPr/>
        </p:nvSpPr>
        <p:spPr>
          <a:xfrm>
            <a:off x="5224760" y="4287287"/>
            <a:ext cx="1469874" cy="646331"/>
          </a:xfrm>
          <a:prstGeom prst="rect">
            <a:avLst/>
          </a:prstGeom>
        </p:spPr>
        <p:txBody>
          <a:bodyPr wrap="none">
            <a:spAutoFit/>
          </a:bodyPr>
          <a:lstStyle/>
          <a:p>
            <a:r>
              <a:rPr lang="en-GB" sz="1200" dirty="0">
                <a:solidFill>
                  <a:schemeClr val="accent3">
                    <a:lumMod val="85000"/>
                  </a:schemeClr>
                </a:solidFill>
              </a:rPr>
              <a:t>RNA modification</a:t>
            </a:r>
          </a:p>
          <a:p>
            <a:endParaRPr lang="en-GB" sz="1200" dirty="0">
              <a:solidFill>
                <a:schemeClr val="accent3">
                  <a:lumMod val="85000"/>
                </a:schemeClr>
              </a:solidFill>
            </a:endParaRPr>
          </a:p>
          <a:p>
            <a:r>
              <a:rPr lang="en-GB" sz="1200" dirty="0">
                <a:solidFill>
                  <a:schemeClr val="accent3">
                    <a:lumMod val="85000"/>
                  </a:schemeClr>
                </a:solidFill>
              </a:rPr>
              <a:t>RNA silencing</a:t>
            </a:r>
            <a:endParaRPr lang="en-US" sz="1200" dirty="0"/>
          </a:p>
        </p:txBody>
      </p:sp>
      <p:sp>
        <p:nvSpPr>
          <p:cNvPr id="34" name="Rectangle 33"/>
          <p:cNvSpPr/>
          <p:nvPr/>
        </p:nvSpPr>
        <p:spPr>
          <a:xfrm>
            <a:off x="1003300" y="6199257"/>
            <a:ext cx="7200900" cy="338554"/>
          </a:xfrm>
          <a:prstGeom prst="rect">
            <a:avLst/>
          </a:prstGeom>
        </p:spPr>
        <p:txBody>
          <a:bodyPr wrap="square">
            <a:spAutoFit/>
          </a:bodyPr>
          <a:lstStyle/>
          <a:p>
            <a:r>
              <a:rPr lang="en-US" sz="1600" b="0" dirty="0"/>
              <a:t>https://</a:t>
            </a:r>
            <a:r>
              <a:rPr lang="en-US" sz="1600" b="0" dirty="0" err="1"/>
              <a:t>www.youtube.com/watch?v</a:t>
            </a:r>
            <a:r>
              <a:rPr lang="en-US" sz="1600" b="0" dirty="0"/>
              <a:t>=FThA4Vxs3v4</a:t>
            </a:r>
          </a:p>
        </p:txBody>
      </p:sp>
    </p:spTree>
    <p:extLst>
      <p:ext uri="{BB962C8B-B14F-4D97-AF65-F5344CB8AC3E}">
        <p14:creationId xmlns:p14="http://schemas.microsoft.com/office/powerpoint/2010/main" val="766272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0" y="444276"/>
            <a:ext cx="6184900" cy="461665"/>
          </a:xfrm>
          <a:prstGeom prst="rect">
            <a:avLst/>
          </a:prstGeom>
        </p:spPr>
        <p:txBody>
          <a:bodyPr wrap="square">
            <a:spAutoFit/>
          </a:bodyPr>
          <a:lstStyle/>
          <a:p>
            <a:r>
              <a:rPr lang="en-GB" sz="2400" dirty="0"/>
              <a:t>LONG NON CODING RNA (</a:t>
            </a:r>
            <a:r>
              <a:rPr lang="en-GB" sz="2400" dirty="0" err="1"/>
              <a:t>lncRNA</a:t>
            </a:r>
            <a:r>
              <a:rPr lang="en-GB" sz="2400" dirty="0"/>
              <a:t>)</a:t>
            </a:r>
            <a:endParaRPr lang="en-US" sz="2400" dirty="0"/>
          </a:p>
        </p:txBody>
      </p:sp>
      <p:sp>
        <p:nvSpPr>
          <p:cNvPr id="4" name="TextBox 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5" name="Straight Connector 4"/>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Rectangle 6"/>
          <p:cNvSpPr/>
          <p:nvPr/>
        </p:nvSpPr>
        <p:spPr>
          <a:xfrm>
            <a:off x="668870" y="913434"/>
            <a:ext cx="8153397" cy="5055230"/>
          </a:xfrm>
          <a:prstGeom prst="rect">
            <a:avLst/>
          </a:prstGeom>
        </p:spPr>
        <p:txBody>
          <a:bodyPr wrap="square">
            <a:spAutoFit/>
          </a:bodyPr>
          <a:lstStyle/>
          <a:p>
            <a:pPr>
              <a:lnSpc>
                <a:spcPct val="150000"/>
              </a:lnSpc>
            </a:pPr>
            <a:r>
              <a:rPr lang="en-US" sz="1800" b="0" dirty="0" err="1"/>
              <a:t>lncRNAs</a:t>
            </a:r>
            <a:r>
              <a:rPr lang="en-US" sz="1800" b="0" dirty="0"/>
              <a:t> are transcripts that are larger than 200 </a:t>
            </a:r>
            <a:r>
              <a:rPr lang="en-US" sz="1800" b="0" dirty="0" err="1"/>
              <a:t>nt</a:t>
            </a:r>
            <a:r>
              <a:rPr lang="en-US" sz="1800" b="0" dirty="0"/>
              <a:t> and do not encode proteins.</a:t>
            </a:r>
          </a:p>
          <a:p>
            <a:pPr>
              <a:lnSpc>
                <a:spcPct val="150000"/>
              </a:lnSpc>
            </a:pPr>
            <a:r>
              <a:rPr lang="en-US" sz="1800" b="0" dirty="0"/>
              <a:t>They constitute the largest percentage of the non-transfer code.</a:t>
            </a:r>
          </a:p>
          <a:p>
            <a:pPr>
              <a:lnSpc>
                <a:spcPct val="150000"/>
              </a:lnSpc>
            </a:pPr>
            <a:r>
              <a:rPr lang="en-GB" sz="1800" b="0" dirty="0"/>
              <a:t>There may be in excess of 15,000 </a:t>
            </a:r>
            <a:r>
              <a:rPr lang="en-GB" sz="1800" b="0" dirty="0" err="1"/>
              <a:t>lncRNAs</a:t>
            </a:r>
            <a:r>
              <a:rPr lang="en-GB" sz="1800" b="0" dirty="0"/>
              <a:t>. </a:t>
            </a:r>
            <a:endParaRPr lang="en-US" sz="1800" b="0" dirty="0"/>
          </a:p>
          <a:p>
            <a:pPr>
              <a:lnSpc>
                <a:spcPct val="150000"/>
              </a:lnSpc>
            </a:pPr>
            <a:r>
              <a:rPr lang="en-US" sz="1800" b="0" dirty="0"/>
              <a:t>They make up a heterogeneous group, not well defined as it is the least studied type of non coding RNA.</a:t>
            </a:r>
          </a:p>
          <a:p>
            <a:pPr>
              <a:lnSpc>
                <a:spcPct val="150000"/>
              </a:lnSpc>
            </a:pPr>
            <a:r>
              <a:rPr lang="en-US" sz="1800" b="0" dirty="0"/>
              <a:t>Their nucleotide sequence is not well preserved, but they can be found in a wide range of organisms (from animals and plants to prokaryotes and viruses).</a:t>
            </a:r>
          </a:p>
          <a:p>
            <a:pPr>
              <a:lnSpc>
                <a:spcPct val="150000"/>
              </a:lnSpc>
            </a:pPr>
            <a:r>
              <a:rPr lang="en-US" sz="1800" b="0" dirty="0"/>
              <a:t>They are </a:t>
            </a:r>
            <a:r>
              <a:rPr lang="en-US" sz="1800" b="0" dirty="0">
                <a:latin typeface="Lato"/>
              </a:rPr>
              <a:t>generally expressed in low levels and </a:t>
            </a:r>
            <a:r>
              <a:rPr lang="en-US" sz="1800" b="0" dirty="0"/>
              <a:t>considered regulators of almost every cellular process.</a:t>
            </a:r>
          </a:p>
          <a:p>
            <a:pPr>
              <a:lnSpc>
                <a:spcPct val="150000"/>
              </a:lnSpc>
            </a:pPr>
            <a:r>
              <a:rPr lang="en-US" sz="1800" b="0" dirty="0"/>
              <a:t>Their expression appears to be strictly regulated in physiological conditions as well as in several human diseases, including cancer.</a:t>
            </a:r>
          </a:p>
        </p:txBody>
      </p:sp>
      <p:sp>
        <p:nvSpPr>
          <p:cNvPr id="8" name="TextBox 7"/>
          <p:cNvSpPr txBox="1"/>
          <p:nvPr/>
        </p:nvSpPr>
        <p:spPr>
          <a:xfrm>
            <a:off x="2197076" y="6091764"/>
            <a:ext cx="4736693" cy="338554"/>
          </a:xfrm>
          <a:prstGeom prst="rect">
            <a:avLst/>
          </a:prstGeom>
          <a:noFill/>
        </p:spPr>
        <p:txBody>
          <a:bodyPr wrap="none" rtlCol="0">
            <a:spAutoFit/>
          </a:bodyPr>
          <a:lstStyle/>
          <a:p>
            <a:r>
              <a:rPr lang="en-US" sz="1600" b="0" dirty="0"/>
              <a:t>https://</a:t>
            </a:r>
            <a:r>
              <a:rPr lang="en-US" sz="1600" b="0" dirty="0" err="1"/>
              <a:t>www.youtube.com/watch?v</a:t>
            </a:r>
            <a:r>
              <a:rPr lang="en-US" sz="1600" b="0" dirty="0"/>
              <a:t>=VAtmfBD2BsQ</a:t>
            </a:r>
          </a:p>
        </p:txBody>
      </p:sp>
    </p:spTree>
    <p:extLst>
      <p:ext uri="{BB962C8B-B14F-4D97-AF65-F5344CB8AC3E}">
        <p14:creationId xmlns:p14="http://schemas.microsoft.com/office/powerpoint/2010/main" val="2178995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1800" y="897404"/>
            <a:ext cx="8509000" cy="923330"/>
          </a:xfrm>
          <a:prstGeom prst="rect">
            <a:avLst/>
          </a:prstGeom>
        </p:spPr>
        <p:txBody>
          <a:bodyPr wrap="square">
            <a:spAutoFit/>
          </a:bodyPr>
          <a:lstStyle/>
          <a:p>
            <a:r>
              <a:rPr lang="en-US" sz="1800" b="0" dirty="0"/>
              <a:t>They are circular RNA molecules.</a:t>
            </a:r>
          </a:p>
          <a:p>
            <a:r>
              <a:rPr lang="en-US" sz="1800" b="0" dirty="0"/>
              <a:t>They are highly represented in the eukaryotic transcript, with the presence of thousands of endogenous </a:t>
            </a:r>
            <a:r>
              <a:rPr lang="en-US" sz="1800" b="0" dirty="0" err="1"/>
              <a:t>circRNAs</a:t>
            </a:r>
            <a:r>
              <a:rPr lang="en-US" sz="1800" b="0" dirty="0"/>
              <a:t> in mammalian cells.</a:t>
            </a:r>
          </a:p>
        </p:txBody>
      </p:sp>
      <p:sp>
        <p:nvSpPr>
          <p:cNvPr id="6" name="Rectangle 5"/>
          <p:cNvSpPr/>
          <p:nvPr/>
        </p:nvSpPr>
        <p:spPr>
          <a:xfrm>
            <a:off x="2425700" y="135235"/>
            <a:ext cx="4051300" cy="461665"/>
          </a:xfrm>
          <a:prstGeom prst="rect">
            <a:avLst/>
          </a:prstGeom>
        </p:spPr>
        <p:txBody>
          <a:bodyPr wrap="square">
            <a:spAutoFit/>
          </a:bodyPr>
          <a:lstStyle/>
          <a:p>
            <a:r>
              <a:rPr lang="en-US" sz="2400" dirty="0"/>
              <a:t>circular </a:t>
            </a:r>
            <a:r>
              <a:rPr lang="en-US" sz="2400" dirty="0" err="1"/>
              <a:t>RNAs</a:t>
            </a:r>
            <a:r>
              <a:rPr lang="en-US" sz="2400" dirty="0"/>
              <a:t> (</a:t>
            </a:r>
            <a:r>
              <a:rPr lang="en-US" sz="2400" dirty="0" err="1"/>
              <a:t>circRNAs</a:t>
            </a:r>
            <a:r>
              <a:rPr lang="en-US" sz="2400" dirty="0"/>
              <a:t>)</a:t>
            </a:r>
            <a:r>
              <a:rPr lang="en-GB" sz="2400" dirty="0"/>
              <a:t> </a:t>
            </a:r>
            <a:endParaRPr lang="el-GR" sz="2400" dirty="0"/>
          </a:p>
        </p:txBody>
      </p:sp>
      <p:sp>
        <p:nvSpPr>
          <p:cNvPr id="4" name="TextBox 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5" name="Straight Connector 4"/>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7" name="Picture 4"/>
          <p:cNvPicPr>
            <a:picLocks noChangeAspect="1" noChangeArrowheads="1"/>
          </p:cNvPicPr>
          <p:nvPr/>
        </p:nvPicPr>
        <p:blipFill>
          <a:blip r:embed="rId2"/>
          <a:srcRect/>
          <a:stretch>
            <a:fillRect/>
          </a:stretch>
        </p:blipFill>
        <p:spPr bwMode="auto">
          <a:xfrm>
            <a:off x="5029200" y="2667000"/>
            <a:ext cx="3759200" cy="2049704"/>
          </a:xfrm>
          <a:prstGeom prst="rect">
            <a:avLst/>
          </a:prstGeom>
          <a:noFill/>
          <a:ln w="9525" cap="flat">
            <a:noFill/>
            <a:round/>
            <a:headEnd/>
            <a:tailEnd/>
          </a:ln>
          <a:effectLst/>
        </p:spPr>
      </p:pic>
      <p:sp>
        <p:nvSpPr>
          <p:cNvPr id="8" name="Text Box 3"/>
          <p:cNvSpPr txBox="1">
            <a:spLocks noChangeArrowheads="1"/>
          </p:cNvSpPr>
          <p:nvPr/>
        </p:nvSpPr>
        <p:spPr bwMode="auto">
          <a:xfrm>
            <a:off x="5846763" y="4953000"/>
            <a:ext cx="2154237" cy="304800"/>
          </a:xfrm>
          <a:prstGeom prst="rect">
            <a:avLst/>
          </a:prstGeom>
          <a:noFill/>
          <a:ln w="9525" cap="flat">
            <a:noFill/>
            <a:round/>
            <a:headEnd/>
            <a:tailEnd/>
          </a:ln>
          <a:effectLst/>
        </p:spPr>
        <p:txBody>
          <a:bodyPr lIns="90000" tIns="45000" rIns="90000" bIns="45000">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800" b="1" dirty="0">
                <a:solidFill>
                  <a:srgbClr val="0054A6"/>
                </a:solidFill>
                <a:ea typeface="ＭＳ Ｐゴシック" charset="0"/>
                <a:cs typeface="ＭＳ Ｐゴシック" charset="0"/>
              </a:rPr>
              <a:t>DOI: (10.1152/physrev.00041.2015) </a:t>
            </a:r>
          </a:p>
        </p:txBody>
      </p:sp>
      <p:sp>
        <p:nvSpPr>
          <p:cNvPr id="10" name="Rectangle 9"/>
          <p:cNvSpPr/>
          <p:nvPr/>
        </p:nvSpPr>
        <p:spPr>
          <a:xfrm>
            <a:off x="469900" y="1876792"/>
            <a:ext cx="4940300" cy="1731243"/>
          </a:xfrm>
          <a:prstGeom prst="rect">
            <a:avLst/>
          </a:prstGeom>
        </p:spPr>
        <p:txBody>
          <a:bodyPr wrap="square">
            <a:spAutoFit/>
          </a:bodyPr>
          <a:lstStyle/>
          <a:p>
            <a:pPr>
              <a:lnSpc>
                <a:spcPct val="150000"/>
              </a:lnSpc>
            </a:pPr>
            <a:r>
              <a:rPr lang="en-US" sz="1800" b="0" dirty="0"/>
              <a:t>Their size can range from 100 </a:t>
            </a:r>
            <a:r>
              <a:rPr lang="en-US" sz="1800" b="0" dirty="0" err="1"/>
              <a:t>nt</a:t>
            </a:r>
            <a:r>
              <a:rPr lang="en-US" sz="1800" b="0" dirty="0"/>
              <a:t> to over 4 kb.</a:t>
            </a:r>
          </a:p>
          <a:p>
            <a:pPr>
              <a:lnSpc>
                <a:spcPct val="150000"/>
              </a:lnSpc>
            </a:pPr>
            <a:r>
              <a:rPr lang="en-US" sz="1800" b="0" dirty="0"/>
              <a:t>They are extremely stable due to the absence of exposed limbs which are prone to </a:t>
            </a:r>
            <a:r>
              <a:rPr lang="en-US" sz="1800" b="0" dirty="0" err="1"/>
              <a:t>nucleolytic</a:t>
            </a:r>
            <a:r>
              <a:rPr lang="en-US" sz="1800" b="0" dirty="0"/>
              <a:t> degradation.</a:t>
            </a:r>
          </a:p>
        </p:txBody>
      </p:sp>
      <p:sp>
        <p:nvSpPr>
          <p:cNvPr id="11" name="Rectangle 10"/>
          <p:cNvSpPr/>
          <p:nvPr/>
        </p:nvSpPr>
        <p:spPr>
          <a:xfrm>
            <a:off x="520700" y="3561428"/>
            <a:ext cx="4826000" cy="1731243"/>
          </a:xfrm>
          <a:prstGeom prst="rect">
            <a:avLst/>
          </a:prstGeom>
        </p:spPr>
        <p:txBody>
          <a:bodyPr wrap="square">
            <a:spAutoFit/>
          </a:bodyPr>
          <a:lstStyle/>
          <a:p>
            <a:pPr>
              <a:lnSpc>
                <a:spcPct val="150000"/>
              </a:lnSpc>
            </a:pPr>
            <a:r>
              <a:rPr lang="en-US" sz="1800" b="0" dirty="0"/>
              <a:t>They act </a:t>
            </a:r>
          </a:p>
          <a:p>
            <a:pPr>
              <a:lnSpc>
                <a:spcPct val="150000"/>
              </a:lnSpc>
            </a:pPr>
            <a:r>
              <a:rPr lang="en-US" sz="1800" b="0" dirty="0"/>
              <a:t>as regulators of splicing and transcription, </a:t>
            </a:r>
          </a:p>
          <a:p>
            <a:pPr>
              <a:lnSpc>
                <a:spcPct val="150000"/>
              </a:lnSpc>
            </a:pPr>
            <a:r>
              <a:rPr lang="en-US" sz="1800" b="0" dirty="0"/>
              <a:t>as modifiers of parental gene expression, and as </a:t>
            </a:r>
            <a:r>
              <a:rPr lang="en-US" sz="1800" b="0" dirty="0" err="1"/>
              <a:t>microRNA</a:t>
            </a:r>
            <a:r>
              <a:rPr lang="en-US" sz="1800" b="0" dirty="0"/>
              <a:t> sponges (</a:t>
            </a:r>
            <a:r>
              <a:rPr lang="en-US" sz="1800" b="0" dirty="0" err="1"/>
              <a:t>miRNAs</a:t>
            </a:r>
            <a:r>
              <a:rPr lang="en-US" sz="1800" b="0" dirty="0"/>
              <a:t>).</a:t>
            </a:r>
          </a:p>
        </p:txBody>
      </p:sp>
      <p:sp>
        <p:nvSpPr>
          <p:cNvPr id="12" name="Rectangle 11"/>
          <p:cNvSpPr/>
          <p:nvPr/>
        </p:nvSpPr>
        <p:spPr>
          <a:xfrm>
            <a:off x="571500" y="5472381"/>
            <a:ext cx="7975600" cy="646331"/>
          </a:xfrm>
          <a:prstGeom prst="rect">
            <a:avLst/>
          </a:prstGeom>
        </p:spPr>
        <p:txBody>
          <a:bodyPr wrap="square">
            <a:spAutoFit/>
          </a:bodyPr>
          <a:lstStyle/>
          <a:p>
            <a:r>
              <a:rPr lang="en-US" sz="1800" b="0" dirty="0"/>
              <a:t>They are involved in the risk of atherosclerotic vascular disease, neurological disorders, sawdust and cancer.</a:t>
            </a:r>
          </a:p>
        </p:txBody>
      </p:sp>
    </p:spTree>
    <p:extLst>
      <p:ext uri="{BB962C8B-B14F-4D97-AF65-F5344CB8AC3E}">
        <p14:creationId xmlns:p14="http://schemas.microsoft.com/office/powerpoint/2010/main" val="3966213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23E84F-A03A-433F-AB81-C8A40DA41352}"/>
              </a:ext>
            </a:extLst>
          </p:cNvPr>
          <p:cNvSpPr txBox="1"/>
          <p:nvPr/>
        </p:nvSpPr>
        <p:spPr>
          <a:xfrm>
            <a:off x="736600" y="668398"/>
            <a:ext cx="7861300" cy="1731243"/>
          </a:xfrm>
          <a:prstGeom prst="rect">
            <a:avLst/>
          </a:prstGeom>
          <a:noFill/>
        </p:spPr>
        <p:txBody>
          <a:bodyPr wrap="square">
            <a:spAutoFit/>
          </a:bodyPr>
          <a:lstStyle/>
          <a:p>
            <a:pPr algn="just">
              <a:lnSpc>
                <a:spcPct val="150000"/>
              </a:lnSpc>
            </a:pPr>
            <a:r>
              <a:rPr lang="en-US" sz="1800" b="0" i="0" dirty="0">
                <a:solidFill>
                  <a:srgbClr val="000000"/>
                </a:solidFill>
                <a:effectLst/>
                <a:latin typeface="+mn-lt"/>
              </a:rPr>
              <a:t>Five general types of RNA circles have been identified including </a:t>
            </a:r>
            <a:r>
              <a:rPr lang="en-US" sz="1800" b="0" i="0" dirty="0" err="1">
                <a:solidFill>
                  <a:srgbClr val="000000"/>
                </a:solidFill>
                <a:effectLst/>
                <a:latin typeface="+mn-lt"/>
              </a:rPr>
              <a:t>viroids</a:t>
            </a:r>
            <a:r>
              <a:rPr lang="en-US" sz="1800" b="0" i="0" dirty="0">
                <a:solidFill>
                  <a:srgbClr val="000000"/>
                </a:solidFill>
                <a:effectLst/>
                <a:latin typeface="+mn-lt"/>
              </a:rPr>
              <a:t>, intermediates in RNA processing reactions, and products of </a:t>
            </a:r>
            <a:r>
              <a:rPr lang="en-US" sz="1800" b="0" i="0" dirty="0" err="1">
                <a:solidFill>
                  <a:srgbClr val="000000"/>
                </a:solidFill>
                <a:effectLst/>
                <a:latin typeface="+mn-lt"/>
              </a:rPr>
              <a:t>spliceosomal</a:t>
            </a:r>
            <a:r>
              <a:rPr lang="en-US" sz="1800" b="0" i="0" dirty="0">
                <a:solidFill>
                  <a:srgbClr val="000000"/>
                </a:solidFill>
                <a:effectLst/>
                <a:latin typeface="+mn-lt"/>
              </a:rPr>
              <a:t> back splicing of normal nuclear </a:t>
            </a:r>
          </a:p>
          <a:p>
            <a:pPr algn="just">
              <a:lnSpc>
                <a:spcPct val="150000"/>
              </a:lnSpc>
            </a:pPr>
            <a:r>
              <a:rPr lang="en-US" sz="1800" b="0" i="0" dirty="0">
                <a:solidFill>
                  <a:srgbClr val="000000"/>
                </a:solidFill>
                <a:effectLst/>
                <a:latin typeface="+mn-lt"/>
              </a:rPr>
              <a:t>pre-mRNAs in eukaryotes. </a:t>
            </a:r>
          </a:p>
        </p:txBody>
      </p:sp>
      <p:pic>
        <p:nvPicPr>
          <p:cNvPr id="6146" name="Picture 2" descr="Frontiers | Circular RNAs in Cancer – Lessons Learned From microRNAs |  Oncology">
            <a:extLst>
              <a:ext uri="{FF2B5EF4-FFF2-40B4-BE49-F238E27FC236}">
                <a16:creationId xmlns:a16="http://schemas.microsoft.com/office/drawing/2014/main" id="{4F4C740F-0FFC-413F-A8EC-B726A085B0AF}"/>
              </a:ext>
            </a:extLst>
          </p:cNvPr>
          <p:cNvPicPr>
            <a:picLocks noChangeAspect="1" noChangeArrowheads="1"/>
          </p:cNvPicPr>
          <p:nvPr/>
        </p:nvPicPr>
        <p:blipFill>
          <a:blip r:embed="rId3">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35512" y="2018235"/>
            <a:ext cx="3900488" cy="21219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F4528A0-C458-4F63-8318-F7A85D30C44A}"/>
              </a:ext>
            </a:extLst>
          </p:cNvPr>
          <p:cNvPicPr>
            <a:picLocks noChangeAspect="1"/>
          </p:cNvPicPr>
          <p:nvPr/>
        </p:nvPicPr>
        <p:blipFill rotWithShape="1">
          <a:blip r:embed="rId4">
            <a:extLst>
              <a:ext uri="{BEBA8EAE-BF5A-486C-A8C5-ECC9F3942E4B}">
                <a14:imgProps xmlns:a14="http://schemas.microsoft.com/office/drawing/2010/main">
                  <a14:imgLayer>
                    <a14:imgEffect>
                      <a14:sharpenSoften amount="25000"/>
                    </a14:imgEffect>
                  </a14:imgLayer>
                </a14:imgProps>
              </a:ext>
            </a:extLst>
          </a:blip>
          <a:srcRect t="8456"/>
          <a:stretch/>
        </p:blipFill>
        <p:spPr>
          <a:xfrm>
            <a:off x="914653" y="2413000"/>
            <a:ext cx="3560592" cy="2641600"/>
          </a:xfrm>
          <a:prstGeom prst="rect">
            <a:avLst/>
          </a:prstGeom>
        </p:spPr>
      </p:pic>
      <p:sp>
        <p:nvSpPr>
          <p:cNvPr id="9" name="Text Box 5"/>
          <p:cNvSpPr txBox="1">
            <a:spLocks noChangeArrowheads="1"/>
          </p:cNvSpPr>
          <p:nvPr/>
        </p:nvSpPr>
        <p:spPr bwMode="auto">
          <a:xfrm>
            <a:off x="2622550" y="177800"/>
            <a:ext cx="3896319" cy="461665"/>
          </a:xfrm>
          <a:prstGeom prst="rect">
            <a:avLst/>
          </a:prstGeom>
          <a:noFill/>
          <a:ln w="9525">
            <a:noFill/>
            <a:miter lim="800000"/>
            <a:headEnd/>
            <a:tailEnd/>
          </a:ln>
        </p:spPr>
        <p:txBody>
          <a:bodyPr wrap="none">
            <a:spAutoFit/>
          </a:bodyPr>
          <a:lstStyle/>
          <a:p>
            <a:r>
              <a:rPr lang="en-US" sz="2400" dirty="0"/>
              <a:t>circular </a:t>
            </a:r>
            <a:r>
              <a:rPr lang="en-US" sz="2400" dirty="0" err="1"/>
              <a:t>RNAs</a:t>
            </a:r>
            <a:r>
              <a:rPr lang="en-US" sz="2400" dirty="0"/>
              <a:t> (</a:t>
            </a:r>
            <a:r>
              <a:rPr lang="en-US" sz="2400" dirty="0" err="1"/>
              <a:t>circRNAs</a:t>
            </a:r>
            <a:r>
              <a:rPr lang="en-US" sz="2400" dirty="0"/>
              <a:t>)</a:t>
            </a:r>
          </a:p>
        </p:txBody>
      </p:sp>
      <p:sp>
        <p:nvSpPr>
          <p:cNvPr id="10" name="TextBox 9"/>
          <p:cNvSpPr txBox="1"/>
          <p:nvPr/>
        </p:nvSpPr>
        <p:spPr>
          <a:xfrm>
            <a:off x="330200" y="5232400"/>
            <a:ext cx="8559800" cy="1477328"/>
          </a:xfrm>
          <a:prstGeom prst="rect">
            <a:avLst/>
          </a:prstGeom>
          <a:noFill/>
        </p:spPr>
        <p:txBody>
          <a:bodyPr wrap="square" rtlCol="0">
            <a:spAutoFit/>
          </a:bodyPr>
          <a:lstStyle/>
          <a:p>
            <a:pPr algn="just"/>
            <a:r>
              <a:rPr lang="en-GB" sz="1800" b="0" dirty="0" err="1">
                <a:solidFill>
                  <a:srgbClr val="000000"/>
                </a:solidFill>
                <a:latin typeface="+mn-lt"/>
              </a:rPr>
              <a:t>Viroids</a:t>
            </a:r>
            <a:r>
              <a:rPr lang="en-GB" sz="1800" b="0" dirty="0">
                <a:solidFill>
                  <a:srgbClr val="000000"/>
                </a:solidFill>
                <a:latin typeface="+mn-lt"/>
              </a:rPr>
              <a:t> are small single-stranded, circular RNAs discovered in the 1970s, that are infectious pathogens. Unlike viruses, they have no protein coating. They are inhabitants of angiosperms. </a:t>
            </a:r>
            <a:r>
              <a:rPr lang="en-GB" sz="1800" b="0" dirty="0" err="1">
                <a:solidFill>
                  <a:srgbClr val="000000"/>
                </a:solidFill>
                <a:latin typeface="+mn-lt"/>
              </a:rPr>
              <a:t>Viroids</a:t>
            </a:r>
            <a:r>
              <a:rPr lang="en-GB" sz="1800" b="0" dirty="0">
                <a:solidFill>
                  <a:srgbClr val="000000"/>
                </a:solidFill>
                <a:latin typeface="+mn-lt"/>
              </a:rPr>
              <a:t> have been recognized as new order of subviral agents.</a:t>
            </a:r>
          </a:p>
          <a:p>
            <a:pPr algn="just"/>
            <a:endParaRPr lang="en-US" sz="1800" b="0" dirty="0">
              <a:solidFill>
                <a:srgbClr val="000000"/>
              </a:solidFill>
              <a:latin typeface="+mn-lt"/>
            </a:endParaRPr>
          </a:p>
        </p:txBody>
      </p:sp>
      <p:sp>
        <p:nvSpPr>
          <p:cNvPr id="11" name="TextBox 10"/>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12" name="Straight Connector 11"/>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56291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4D208B-BD11-460C-B2EE-A372B3735251}"/>
              </a:ext>
            </a:extLst>
          </p:cNvPr>
          <p:cNvPicPr>
            <a:picLocks noChangeAspect="1"/>
          </p:cNvPicPr>
          <p:nvPr/>
        </p:nvPicPr>
        <p:blipFill>
          <a:blip r:embed="rId2"/>
          <a:stretch>
            <a:fillRect/>
          </a:stretch>
        </p:blipFill>
        <p:spPr>
          <a:xfrm>
            <a:off x="4828668" y="1282700"/>
            <a:ext cx="3828151" cy="4618087"/>
          </a:xfrm>
          <a:prstGeom prst="rect">
            <a:avLst/>
          </a:prstGeom>
        </p:spPr>
      </p:pic>
      <p:sp>
        <p:nvSpPr>
          <p:cNvPr id="6" name="TextBox 5">
            <a:extLst>
              <a:ext uri="{FF2B5EF4-FFF2-40B4-BE49-F238E27FC236}">
                <a16:creationId xmlns:a16="http://schemas.microsoft.com/office/drawing/2014/main" id="{86B82D0D-383E-436E-8489-733BD350FD26}"/>
              </a:ext>
            </a:extLst>
          </p:cNvPr>
          <p:cNvSpPr txBox="1"/>
          <p:nvPr/>
        </p:nvSpPr>
        <p:spPr>
          <a:xfrm>
            <a:off x="482601" y="1360440"/>
            <a:ext cx="4394199" cy="4224234"/>
          </a:xfrm>
          <a:prstGeom prst="rect">
            <a:avLst/>
          </a:prstGeom>
          <a:noFill/>
        </p:spPr>
        <p:txBody>
          <a:bodyPr wrap="square">
            <a:spAutoFit/>
          </a:bodyPr>
          <a:lstStyle/>
          <a:p>
            <a:pPr>
              <a:lnSpc>
                <a:spcPct val="150000"/>
              </a:lnSpc>
            </a:pPr>
            <a:r>
              <a:rPr lang="en-US" sz="1800" b="0" i="0" dirty="0">
                <a:effectLst/>
                <a:latin typeface="+mn-lt"/>
              </a:rPr>
              <a:t>Circular intronic RNAs are produced by eukaryotic spliceosome-mediated splicing.</a:t>
            </a:r>
          </a:p>
          <a:p>
            <a:pPr algn="just">
              <a:lnSpc>
                <a:spcPct val="150000"/>
              </a:lnSpc>
            </a:pPr>
            <a:endParaRPr lang="en-US" sz="1800" dirty="0">
              <a:latin typeface="+mn-lt"/>
            </a:endParaRPr>
          </a:p>
          <a:p>
            <a:pPr algn="just">
              <a:lnSpc>
                <a:spcPct val="150000"/>
              </a:lnSpc>
            </a:pPr>
            <a:r>
              <a:rPr lang="en-US" sz="1800" b="0" i="0" dirty="0">
                <a:effectLst/>
                <a:latin typeface="+mn-lt"/>
              </a:rPr>
              <a:t>The </a:t>
            </a:r>
            <a:r>
              <a:rPr lang="en-US" sz="1800" b="0" i="0" dirty="0" err="1">
                <a:effectLst/>
                <a:latin typeface="+mn-lt"/>
              </a:rPr>
              <a:t>intron</a:t>
            </a:r>
            <a:r>
              <a:rPr lang="en-US" sz="1800" b="0" i="0" dirty="0">
                <a:effectLst/>
                <a:latin typeface="+mn-lt"/>
              </a:rPr>
              <a:t>-sequence generated from the splicing reaction evades normal debranching and degradation, and instead the 3′-tail downstream from the branchpoint is trimmed resulting in a stable </a:t>
            </a:r>
            <a:r>
              <a:rPr lang="en-US" sz="1800" b="0" i="0" dirty="0" err="1">
                <a:effectLst/>
                <a:latin typeface="+mn-lt"/>
              </a:rPr>
              <a:t>ciRNA</a:t>
            </a:r>
            <a:r>
              <a:rPr lang="en-US" sz="1800" b="0" i="0" dirty="0">
                <a:effectLst/>
                <a:latin typeface="+mn-lt"/>
              </a:rPr>
              <a:t>.</a:t>
            </a:r>
            <a:endParaRPr lang="en-US" sz="1800" dirty="0">
              <a:latin typeface="+mn-lt"/>
            </a:endParaRPr>
          </a:p>
        </p:txBody>
      </p:sp>
      <p:sp>
        <p:nvSpPr>
          <p:cNvPr id="4" name="Rectangle 3"/>
          <p:cNvSpPr/>
          <p:nvPr/>
        </p:nvSpPr>
        <p:spPr>
          <a:xfrm>
            <a:off x="3154497" y="168245"/>
            <a:ext cx="3365074" cy="461665"/>
          </a:xfrm>
          <a:prstGeom prst="rect">
            <a:avLst/>
          </a:prstGeom>
        </p:spPr>
        <p:txBody>
          <a:bodyPr wrap="none">
            <a:spAutoFit/>
          </a:bodyPr>
          <a:lstStyle/>
          <a:p>
            <a:r>
              <a:rPr lang="en-US" sz="2400" dirty="0">
                <a:latin typeface="+mn-lt"/>
              </a:rPr>
              <a:t>Production of </a:t>
            </a:r>
            <a:r>
              <a:rPr lang="en-US" sz="2400" dirty="0" err="1">
                <a:latin typeface="+mn-lt"/>
              </a:rPr>
              <a:t>ciRNAs</a:t>
            </a:r>
            <a:endParaRPr lang="en-US" sz="2400" dirty="0">
              <a:latin typeface="+mn-lt"/>
            </a:endParaRPr>
          </a:p>
        </p:txBody>
      </p:sp>
      <p:sp>
        <p:nvSpPr>
          <p:cNvPr id="5" name="TextBox 4">
            <a:extLst>
              <a:ext uri="{FF2B5EF4-FFF2-40B4-BE49-F238E27FC236}">
                <a16:creationId xmlns:a16="http://schemas.microsoft.com/office/drawing/2014/main" id="{436A35CC-47B5-4480-9EB0-B75ADDD13692}"/>
              </a:ext>
            </a:extLst>
          </p:cNvPr>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7" name="Straight Connector 6">
            <a:extLst>
              <a:ext uri="{FF2B5EF4-FFF2-40B4-BE49-F238E27FC236}">
                <a16:creationId xmlns:a16="http://schemas.microsoft.com/office/drawing/2014/main" id="{23C3D565-58E2-4FB8-9DD7-80E9A38E3A5D}"/>
              </a:ext>
            </a:extLst>
          </p:cNvPr>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6606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599px-CDMB2"/>
          <p:cNvPicPr>
            <a:picLocks noChangeAspect="1" noChangeArrowheads="1"/>
          </p:cNvPicPr>
          <p:nvPr/>
        </p:nvPicPr>
        <p:blipFill>
          <a:blip r:embed="rId2" cstate="print"/>
          <a:srcRect/>
          <a:stretch>
            <a:fillRect/>
          </a:stretch>
        </p:blipFill>
        <p:spPr bwMode="auto">
          <a:xfrm>
            <a:off x="3780472" y="1143000"/>
            <a:ext cx="5134928" cy="5143500"/>
          </a:xfrm>
          <a:prstGeom prst="rect">
            <a:avLst/>
          </a:prstGeom>
          <a:noFill/>
          <a:ln w="9525">
            <a:noFill/>
            <a:miter lim="800000"/>
            <a:headEnd/>
            <a:tailEnd/>
          </a:ln>
        </p:spPr>
      </p:pic>
      <p:sp>
        <p:nvSpPr>
          <p:cNvPr id="4" name="Rectangle 3"/>
          <p:cNvSpPr/>
          <p:nvPr/>
        </p:nvSpPr>
        <p:spPr>
          <a:xfrm>
            <a:off x="304800" y="1371600"/>
            <a:ext cx="4114800" cy="2788456"/>
          </a:xfrm>
          <a:prstGeom prst="rect">
            <a:avLst/>
          </a:prstGeom>
        </p:spPr>
        <p:txBody>
          <a:bodyPr wrap="square">
            <a:spAutoFit/>
          </a:bodyPr>
          <a:lstStyle/>
          <a:p>
            <a:pPr>
              <a:lnSpc>
                <a:spcPct val="140000"/>
              </a:lnSpc>
              <a:buClr>
                <a:srgbClr val="0000FF"/>
              </a:buClr>
              <a:tabLst>
                <a:tab pos="228600" algn="l"/>
              </a:tabLst>
            </a:pPr>
            <a:r>
              <a:rPr lang="en-US" sz="1800" b="0" dirty="0"/>
              <a:t>The</a:t>
            </a:r>
            <a:r>
              <a:rPr lang="en-US" sz="1800" dirty="0"/>
              <a:t> DNA replicates </a:t>
            </a:r>
            <a:r>
              <a:rPr lang="en-US" sz="1800" b="0" dirty="0"/>
              <a:t>and produces two daughter molecules identical to the original.</a:t>
            </a:r>
          </a:p>
          <a:p>
            <a:pPr>
              <a:lnSpc>
                <a:spcPct val="140000"/>
              </a:lnSpc>
              <a:buClr>
                <a:srgbClr val="0000FF"/>
              </a:buClr>
              <a:tabLst>
                <a:tab pos="228600" algn="l"/>
              </a:tabLst>
            </a:pPr>
            <a:r>
              <a:rPr lang="en-US" sz="1800" dirty="0"/>
              <a:t>DNA is transcribed </a:t>
            </a:r>
            <a:r>
              <a:rPr lang="en-US" sz="1800" b="0" dirty="0"/>
              <a:t>and produces RNA.</a:t>
            </a:r>
          </a:p>
          <a:p>
            <a:pPr>
              <a:lnSpc>
                <a:spcPct val="140000"/>
              </a:lnSpc>
              <a:buClr>
                <a:srgbClr val="0000FF"/>
              </a:buClr>
              <a:tabLst>
                <a:tab pos="228600" algn="l"/>
              </a:tabLst>
            </a:pPr>
            <a:r>
              <a:rPr lang="en-US" sz="1800" dirty="0"/>
              <a:t>RNA is translated </a:t>
            </a:r>
            <a:r>
              <a:rPr lang="en-US" sz="1800" b="0" dirty="0"/>
              <a:t>and produces proteins.</a:t>
            </a:r>
            <a:endParaRPr lang="en-US" sz="1800" b="0" dirty="0">
              <a:latin typeface="+mn-lt"/>
              <a:ea typeface="Times New Roman" charset="0"/>
              <a:cs typeface="Times New Roman" charset="0"/>
            </a:endParaRPr>
          </a:p>
        </p:txBody>
      </p:sp>
      <p:sp>
        <p:nvSpPr>
          <p:cNvPr id="5" name="Rectangle 4"/>
          <p:cNvSpPr/>
          <p:nvPr/>
        </p:nvSpPr>
        <p:spPr>
          <a:xfrm>
            <a:off x="304800" y="4038600"/>
            <a:ext cx="3733800" cy="1799467"/>
          </a:xfrm>
          <a:prstGeom prst="rect">
            <a:avLst/>
          </a:prstGeom>
        </p:spPr>
        <p:txBody>
          <a:bodyPr wrap="square">
            <a:spAutoFit/>
          </a:bodyPr>
          <a:lstStyle/>
          <a:p>
            <a:pPr>
              <a:lnSpc>
                <a:spcPct val="140000"/>
              </a:lnSpc>
              <a:buClr>
                <a:srgbClr val="0000FF"/>
              </a:buClr>
              <a:tabLst>
                <a:tab pos="228600" algn="l"/>
              </a:tabLst>
            </a:pPr>
            <a:endParaRPr lang="en-GB" sz="1600" b="0" dirty="0">
              <a:latin typeface="+mn-lt"/>
              <a:ea typeface="Times New Roman" charset="0"/>
              <a:cs typeface="Times New Roman" charset="0"/>
            </a:endParaRPr>
          </a:p>
          <a:p>
            <a:pPr>
              <a:lnSpc>
                <a:spcPct val="140000"/>
              </a:lnSpc>
              <a:buClr>
                <a:srgbClr val="0000FF"/>
              </a:buClr>
              <a:tabLst>
                <a:tab pos="228600" algn="l"/>
              </a:tabLst>
            </a:pPr>
            <a:r>
              <a:rPr lang="en-US" sz="1600" b="0" cap="all" dirty="0"/>
              <a:t>exception</a:t>
            </a:r>
            <a:r>
              <a:rPr lang="en-US" sz="1600" b="0" dirty="0"/>
              <a:t>: some viruses that have as genetic material RNA they make DNA from. This process is called reverse transcription.</a:t>
            </a:r>
            <a:endParaRPr lang="en-US" sz="1600" b="0" dirty="0">
              <a:latin typeface="+mn-lt"/>
              <a:ea typeface="Times New Roman" charset="0"/>
              <a:cs typeface="Times New Roman" charset="0"/>
            </a:endParaRPr>
          </a:p>
        </p:txBody>
      </p:sp>
      <p:sp>
        <p:nvSpPr>
          <p:cNvPr id="7" name="Text Box 5"/>
          <p:cNvSpPr txBox="1">
            <a:spLocks noChangeArrowheads="1"/>
          </p:cNvSpPr>
          <p:nvPr/>
        </p:nvSpPr>
        <p:spPr bwMode="auto">
          <a:xfrm>
            <a:off x="795640" y="452735"/>
            <a:ext cx="7814960" cy="461665"/>
          </a:xfrm>
          <a:prstGeom prst="rect">
            <a:avLst/>
          </a:prstGeom>
          <a:noFill/>
          <a:ln w="9525">
            <a:noFill/>
            <a:miter lim="800000"/>
            <a:headEnd/>
            <a:tailEnd/>
          </a:ln>
        </p:spPr>
        <p:txBody>
          <a:bodyPr wrap="none">
            <a:spAutoFit/>
          </a:bodyPr>
          <a:lstStyle/>
          <a:p>
            <a:r>
              <a:rPr lang="en-US" sz="2400" cap="all" dirty="0">
                <a:latin typeface="Times New Roman" pitchFamily="18" charset="0"/>
              </a:rPr>
              <a:t>The Central Dogma Of Molecular Biology</a:t>
            </a:r>
            <a:endParaRPr lang="el-GR" sz="2400" cap="all" dirty="0">
              <a:latin typeface="Times New Roman" pitchFamily="18" charset="0"/>
            </a:endParaRPr>
          </a:p>
        </p:txBody>
      </p:sp>
      <p:sp>
        <p:nvSpPr>
          <p:cNvPr id="6" name="TextBox 5"/>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8" name="Straight Connector 7"/>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7617" y="749070"/>
            <a:ext cx="5029200" cy="461665"/>
          </a:xfrm>
          <a:prstGeom prst="rect">
            <a:avLst/>
          </a:prstGeom>
        </p:spPr>
        <p:txBody>
          <a:bodyPr wrap="square">
            <a:spAutoFit/>
          </a:bodyPr>
          <a:lstStyle/>
          <a:p>
            <a:r>
              <a:rPr lang="en-US" sz="2400" cap="all" dirty="0"/>
              <a:t>S</a:t>
            </a:r>
            <a:r>
              <a:rPr lang="en-GB" sz="2400" cap="all" dirty="0"/>
              <a:t>mall nuclear</a:t>
            </a:r>
            <a:r>
              <a:rPr lang="en-GB" sz="2400" dirty="0"/>
              <a:t> RNA (</a:t>
            </a:r>
            <a:r>
              <a:rPr lang="en-GB" sz="2400" dirty="0" err="1"/>
              <a:t>snRNA</a:t>
            </a:r>
            <a:r>
              <a:rPr lang="en-GB" sz="2400" dirty="0"/>
              <a:t>)</a:t>
            </a:r>
            <a:endParaRPr lang="el-GR" sz="2400" dirty="0"/>
          </a:p>
        </p:txBody>
      </p:sp>
      <p:sp>
        <p:nvSpPr>
          <p:cNvPr id="4" name="TextBox 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5" name="Straight Connector 4"/>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Rectangle 6"/>
          <p:cNvSpPr/>
          <p:nvPr/>
        </p:nvSpPr>
        <p:spPr>
          <a:xfrm>
            <a:off x="939800" y="1521986"/>
            <a:ext cx="7404100" cy="5055230"/>
          </a:xfrm>
          <a:prstGeom prst="rect">
            <a:avLst/>
          </a:prstGeom>
        </p:spPr>
        <p:txBody>
          <a:bodyPr wrap="square">
            <a:spAutoFit/>
          </a:bodyPr>
          <a:lstStyle/>
          <a:p>
            <a:pPr>
              <a:lnSpc>
                <a:spcPct val="150000"/>
              </a:lnSpc>
            </a:pPr>
            <a:r>
              <a:rPr lang="en-US" sz="1800" b="0" dirty="0" err="1"/>
              <a:t>snRNAs</a:t>
            </a:r>
            <a:r>
              <a:rPr lang="en-US" sz="1800" b="0" dirty="0"/>
              <a:t> were the first family of </a:t>
            </a:r>
            <a:r>
              <a:rPr lang="en-US" sz="1800" b="0" dirty="0" err="1"/>
              <a:t>ncRNAs</a:t>
            </a:r>
            <a:r>
              <a:rPr lang="en-US" sz="1800" b="0" dirty="0"/>
              <a:t> to be identified.</a:t>
            </a:r>
          </a:p>
          <a:p>
            <a:pPr>
              <a:lnSpc>
                <a:spcPct val="150000"/>
              </a:lnSpc>
            </a:pPr>
            <a:r>
              <a:rPr lang="en-US" sz="1800" b="0" dirty="0"/>
              <a:t>They are usually about 150 </a:t>
            </a:r>
            <a:r>
              <a:rPr lang="en-US" sz="1800" b="0" dirty="0" err="1"/>
              <a:t>nt</a:t>
            </a:r>
            <a:r>
              <a:rPr lang="en-US" sz="1800" b="0" dirty="0"/>
              <a:t> long.</a:t>
            </a:r>
          </a:p>
          <a:p>
            <a:pPr>
              <a:lnSpc>
                <a:spcPct val="150000"/>
              </a:lnSpc>
            </a:pPr>
            <a:r>
              <a:rPr lang="en-US" sz="1800" b="0" dirty="0"/>
              <a:t>They are located into the nucleus and they have a </a:t>
            </a:r>
            <a:r>
              <a:rPr lang="en-US" sz="1800" b="0" dirty="0" err="1"/>
              <a:t>cytoplasmic</a:t>
            </a:r>
            <a:r>
              <a:rPr lang="en-US" sz="1800" b="0" dirty="0"/>
              <a:t> phase.</a:t>
            </a:r>
          </a:p>
          <a:p>
            <a:pPr>
              <a:lnSpc>
                <a:spcPct val="150000"/>
              </a:lnSpc>
            </a:pPr>
            <a:r>
              <a:rPr lang="en-US" sz="1800" b="0" dirty="0"/>
              <a:t>There are two classes of </a:t>
            </a:r>
            <a:r>
              <a:rPr lang="en-US" sz="1800" b="0" dirty="0" err="1"/>
              <a:t>snRNAs</a:t>
            </a:r>
            <a:r>
              <a:rPr lang="en-US" sz="1800" b="0" dirty="0"/>
              <a:t>: </a:t>
            </a:r>
            <a:r>
              <a:rPr lang="en-US" sz="1800" b="0" dirty="0" err="1"/>
              <a:t>sm</a:t>
            </a:r>
            <a:r>
              <a:rPr lang="en-US" sz="1800" b="0" dirty="0"/>
              <a:t>-class </a:t>
            </a:r>
            <a:r>
              <a:rPr lang="en-US" sz="1800" b="0" dirty="0" err="1"/>
              <a:t>snRNA</a:t>
            </a:r>
            <a:r>
              <a:rPr lang="en-US" sz="1800" b="0" dirty="0"/>
              <a:t> (U1, U2, U4, U5, U7, U11, U12) and </a:t>
            </a:r>
            <a:r>
              <a:rPr lang="en-US" sz="1800" b="0" dirty="0" err="1"/>
              <a:t>Lsm</a:t>
            </a:r>
            <a:r>
              <a:rPr lang="en-US" sz="1800" b="0" dirty="0"/>
              <a:t>-class (U6) </a:t>
            </a:r>
            <a:r>
              <a:rPr lang="en-US" sz="1800" b="0" dirty="0" err="1"/>
              <a:t>snRNA</a:t>
            </a:r>
            <a:r>
              <a:rPr lang="en-US" sz="1800" b="0" dirty="0"/>
              <a:t> and are high in </a:t>
            </a:r>
            <a:r>
              <a:rPr lang="en-US" sz="1800" b="0" dirty="0" err="1"/>
              <a:t>Uridine</a:t>
            </a:r>
            <a:r>
              <a:rPr lang="en-US" sz="1800" b="0" dirty="0"/>
              <a:t>.</a:t>
            </a:r>
          </a:p>
          <a:p>
            <a:pPr>
              <a:lnSpc>
                <a:spcPct val="150000"/>
              </a:lnSpc>
            </a:pPr>
            <a:r>
              <a:rPr lang="en-US" sz="1800" b="0" dirty="0" err="1"/>
              <a:t>Sm</a:t>
            </a:r>
            <a:r>
              <a:rPr lang="en-US" sz="1800" b="0" dirty="0"/>
              <a:t>-class is transcribed with RNA polymerase II while </a:t>
            </a:r>
            <a:r>
              <a:rPr lang="en-US" sz="1800" b="0" dirty="0" err="1"/>
              <a:t>Lsm</a:t>
            </a:r>
            <a:r>
              <a:rPr lang="en-US" sz="1800" b="0" dirty="0"/>
              <a:t> with RNA polymerase III before maturation in the nucleus.</a:t>
            </a:r>
          </a:p>
          <a:p>
            <a:pPr>
              <a:lnSpc>
                <a:spcPct val="150000"/>
              </a:lnSpc>
            </a:pPr>
            <a:r>
              <a:rPr lang="en-US" sz="1800" b="0" dirty="0"/>
              <a:t>They appear to be involved in protein synthesis, regulation of RNA polymerase II or other transcription factors, and telomere maintenance.</a:t>
            </a:r>
          </a:p>
          <a:p>
            <a:pPr>
              <a:lnSpc>
                <a:spcPct val="150000"/>
              </a:lnSpc>
            </a:pPr>
            <a:r>
              <a:rPr lang="en-US" sz="1800" b="0" dirty="0"/>
              <a:t>They are components of the </a:t>
            </a:r>
            <a:r>
              <a:rPr lang="en-US" sz="1800" b="0" dirty="0" err="1"/>
              <a:t>spliceosome</a:t>
            </a:r>
            <a:r>
              <a:rPr lang="en-US" sz="1800" b="0" dirty="0"/>
              <a:t> for the processing / splicing of pre-mRNA (post-transcriptional modification of mRNA).</a:t>
            </a:r>
          </a:p>
          <a:p>
            <a:pPr>
              <a:lnSpc>
                <a:spcPct val="150000"/>
              </a:lnSpc>
            </a:pPr>
            <a:endParaRPr lang="en-US" sz="1800" b="0" dirty="0"/>
          </a:p>
        </p:txBody>
      </p:sp>
      <p:pic>
        <p:nvPicPr>
          <p:cNvPr id="9" name="Picture 8"/>
          <p:cNvPicPr>
            <a:picLocks noChangeAspect="1"/>
          </p:cNvPicPr>
          <p:nvPr/>
        </p:nvPicPr>
        <p:blipFill>
          <a:blip r:embed="rId2"/>
          <a:srcRect b="22622"/>
          <a:stretch>
            <a:fillRect/>
          </a:stretch>
        </p:blipFill>
        <p:spPr>
          <a:xfrm>
            <a:off x="6929843" y="451218"/>
            <a:ext cx="1807732" cy="1800994"/>
          </a:xfrm>
          <a:prstGeom prst="rect">
            <a:avLst/>
          </a:prstGeom>
        </p:spPr>
      </p:pic>
    </p:spTree>
    <p:extLst>
      <p:ext uri="{BB962C8B-B14F-4D97-AF65-F5344CB8AC3E}">
        <p14:creationId xmlns:p14="http://schemas.microsoft.com/office/powerpoint/2010/main" val="3201014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0" y="236835"/>
            <a:ext cx="5029200" cy="461665"/>
          </a:xfrm>
          <a:prstGeom prst="rect">
            <a:avLst/>
          </a:prstGeom>
        </p:spPr>
        <p:txBody>
          <a:bodyPr wrap="square">
            <a:spAutoFit/>
          </a:bodyPr>
          <a:lstStyle/>
          <a:p>
            <a:r>
              <a:rPr lang="en-US" sz="2400" cap="all" dirty="0"/>
              <a:t>S</a:t>
            </a:r>
            <a:r>
              <a:rPr lang="en-GB" sz="2400" cap="all" dirty="0"/>
              <a:t>mall nuclear</a:t>
            </a:r>
            <a:r>
              <a:rPr lang="en-GB" sz="2400" dirty="0"/>
              <a:t> RNA (</a:t>
            </a:r>
            <a:r>
              <a:rPr lang="en-GB" sz="2400" dirty="0" err="1"/>
              <a:t>snRNA</a:t>
            </a:r>
            <a:r>
              <a:rPr lang="en-GB" sz="2400" dirty="0"/>
              <a:t>)</a:t>
            </a:r>
            <a:endParaRPr lang="el-GR" sz="2400" dirty="0"/>
          </a:p>
        </p:txBody>
      </p:sp>
      <p:sp>
        <p:nvSpPr>
          <p:cNvPr id="4" name="TextBox 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5" name="Straight Connector 4"/>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Picture 7"/>
          <p:cNvPicPr>
            <a:picLocks noChangeAspect="1"/>
          </p:cNvPicPr>
          <p:nvPr/>
        </p:nvPicPr>
        <p:blipFill>
          <a:blip r:embed="rId2"/>
          <a:stretch>
            <a:fillRect/>
          </a:stretch>
        </p:blipFill>
        <p:spPr>
          <a:xfrm>
            <a:off x="1352550" y="717550"/>
            <a:ext cx="6515100" cy="5753100"/>
          </a:xfrm>
          <a:prstGeom prst="rect">
            <a:avLst/>
          </a:prstGeom>
        </p:spPr>
      </p:pic>
    </p:spTree>
    <p:extLst>
      <p:ext uri="{BB962C8B-B14F-4D97-AF65-F5344CB8AC3E}">
        <p14:creationId xmlns:p14="http://schemas.microsoft.com/office/powerpoint/2010/main" val="818661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0" y="236835"/>
            <a:ext cx="5029200" cy="461665"/>
          </a:xfrm>
          <a:prstGeom prst="rect">
            <a:avLst/>
          </a:prstGeom>
        </p:spPr>
        <p:txBody>
          <a:bodyPr wrap="square">
            <a:spAutoFit/>
          </a:bodyPr>
          <a:lstStyle/>
          <a:p>
            <a:r>
              <a:rPr lang="en-US" sz="2400" cap="all" dirty="0"/>
              <a:t>S</a:t>
            </a:r>
            <a:r>
              <a:rPr lang="en-GB" sz="2400" cap="all" dirty="0"/>
              <a:t>mall nuclear</a:t>
            </a:r>
            <a:r>
              <a:rPr lang="en-GB" sz="2400" dirty="0"/>
              <a:t> RNA (</a:t>
            </a:r>
            <a:r>
              <a:rPr lang="en-GB" sz="2400" dirty="0" err="1"/>
              <a:t>snRNA</a:t>
            </a:r>
            <a:r>
              <a:rPr lang="en-GB" sz="2400" dirty="0"/>
              <a:t>)</a:t>
            </a:r>
            <a:endParaRPr lang="el-GR" sz="2400" dirty="0"/>
          </a:p>
        </p:txBody>
      </p:sp>
      <p:sp>
        <p:nvSpPr>
          <p:cNvPr id="4" name="TextBox 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5" name="Straight Connector 4"/>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9" name="Picture 8"/>
          <p:cNvPicPr>
            <a:picLocks noChangeAspect="1"/>
          </p:cNvPicPr>
          <p:nvPr/>
        </p:nvPicPr>
        <p:blipFill>
          <a:blip r:embed="rId2"/>
          <a:stretch>
            <a:fillRect/>
          </a:stretch>
        </p:blipFill>
        <p:spPr>
          <a:xfrm>
            <a:off x="1896506" y="783135"/>
            <a:ext cx="5537227" cy="5727569"/>
          </a:xfrm>
          <a:prstGeom prst="rect">
            <a:avLst/>
          </a:prstGeom>
        </p:spPr>
      </p:pic>
    </p:spTree>
    <p:extLst>
      <p:ext uri="{BB962C8B-B14F-4D97-AF65-F5344CB8AC3E}">
        <p14:creationId xmlns:p14="http://schemas.microsoft.com/office/powerpoint/2010/main" val="1023667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E1D34F-ED33-4B81-9624-4A973932B008}"/>
              </a:ext>
            </a:extLst>
          </p:cNvPr>
          <p:cNvSpPr txBox="1"/>
          <p:nvPr/>
        </p:nvSpPr>
        <p:spPr>
          <a:xfrm>
            <a:off x="2438400" y="1079303"/>
            <a:ext cx="6081713" cy="5078314"/>
          </a:xfrm>
          <a:prstGeom prst="rect">
            <a:avLst/>
          </a:prstGeom>
          <a:noFill/>
        </p:spPr>
        <p:txBody>
          <a:bodyPr wrap="square">
            <a:spAutoFit/>
          </a:bodyPr>
          <a:lstStyle/>
          <a:p>
            <a:pPr algn="just"/>
            <a:r>
              <a:rPr lang="en-US" sz="1800" b="1" i="0" strike="noStrike" dirty="0">
                <a:effectLst/>
                <a:latin typeface="+mn-lt"/>
                <a:hlinkClick r:id="rId2" tooltip="Dyskeratosis congenita">
                  <a:extLst>
                    <a:ext uri="{A12FA001-AC4F-418D-AE19-62706E023703}">
                      <ahyp:hlinkClr xmlns:ahyp="http://schemas.microsoft.com/office/drawing/2018/hyperlinkcolor" val="tx"/>
                    </a:ext>
                  </a:extLst>
                </a:hlinkClick>
              </a:rPr>
              <a:t>Dyskeratosis congenita</a:t>
            </a:r>
            <a:r>
              <a:rPr lang="en-US" sz="1800" b="0" i="0" dirty="0">
                <a:effectLst/>
                <a:latin typeface="+mn-lt"/>
              </a:rPr>
              <a:t> – Mutations in the assembled </a:t>
            </a:r>
            <a:r>
              <a:rPr lang="en-US" sz="1800" b="0" i="0" dirty="0" err="1">
                <a:effectLst/>
                <a:latin typeface="+mn-lt"/>
              </a:rPr>
              <a:t>snRNPs</a:t>
            </a:r>
            <a:r>
              <a:rPr lang="en-US" sz="1800" b="0" i="0" dirty="0">
                <a:effectLst/>
                <a:latin typeface="+mn-lt"/>
              </a:rPr>
              <a:t> are a cause of dyskeratosis congenita, a rare syndrome that presents by abnormal changes in the skin, nails and mucous membrane</a:t>
            </a:r>
          </a:p>
          <a:p>
            <a:pPr algn="just"/>
            <a:endParaRPr lang="en-US" sz="1800" strike="noStrike" dirty="0">
              <a:latin typeface="+mn-lt"/>
              <a:hlinkClick r:id="rId3" tooltip="Prader–Willi syndrome">
                <a:extLst>
                  <a:ext uri="{A12FA001-AC4F-418D-AE19-62706E023703}">
                    <ahyp:hlinkClr xmlns:ahyp="http://schemas.microsoft.com/office/drawing/2018/hyperlinkcolor" val="tx"/>
                  </a:ext>
                </a:extLst>
              </a:hlinkClick>
            </a:endParaRPr>
          </a:p>
          <a:p>
            <a:pPr algn="just"/>
            <a:r>
              <a:rPr lang="en-US" sz="1800" b="1" i="0" strike="noStrike" dirty="0">
                <a:effectLst/>
                <a:latin typeface="+mn-lt"/>
                <a:hlinkClick r:id="rId3" tooltip="Prader–Willi syndrome">
                  <a:extLst>
                    <a:ext uri="{A12FA001-AC4F-418D-AE19-62706E023703}">
                      <ahyp:hlinkClr xmlns:ahyp="http://schemas.microsoft.com/office/drawing/2018/hyperlinkcolor" val="tx"/>
                    </a:ext>
                  </a:extLst>
                </a:hlinkClick>
              </a:rPr>
              <a:t>Prader–Willi syndrome</a:t>
            </a:r>
            <a:r>
              <a:rPr lang="en-US" sz="1800" b="0" i="0" dirty="0">
                <a:effectLst/>
                <a:latin typeface="+mn-lt"/>
              </a:rPr>
              <a:t> –affects as many as 1 in 12,000 people and has a presentation of extreme hunger, cognitive and behavioral problems, poor muscle tone and short stature. It has been linked to the deletion of a region of paternal chromosome 15 that is not expressed on the maternal chromosome. This region includes a brain-specific snRNA that targets the </a:t>
            </a:r>
            <a:r>
              <a:rPr lang="en-US" sz="1800" dirty="0">
                <a:latin typeface="+mn-lt"/>
              </a:rPr>
              <a:t>serotonin</a:t>
            </a:r>
            <a:r>
              <a:rPr lang="en-US" sz="1800" b="0" i="0" dirty="0">
                <a:effectLst/>
                <a:latin typeface="+mn-lt"/>
              </a:rPr>
              <a:t>-2C receptor </a:t>
            </a:r>
            <a:r>
              <a:rPr lang="en-US" sz="1800" dirty="0">
                <a:latin typeface="+mn-lt"/>
              </a:rPr>
              <a:t>mRNA</a:t>
            </a:r>
            <a:r>
              <a:rPr lang="en-US" sz="1800" b="0" i="0" dirty="0">
                <a:effectLst/>
                <a:latin typeface="+mn-lt"/>
              </a:rPr>
              <a:t>.</a:t>
            </a:r>
          </a:p>
          <a:p>
            <a:pPr algn="just"/>
            <a:endParaRPr lang="en-US" sz="1800" b="0" i="0" dirty="0">
              <a:effectLst/>
              <a:latin typeface="+mn-lt"/>
            </a:endParaRPr>
          </a:p>
          <a:p>
            <a:pPr algn="just"/>
            <a:r>
              <a:rPr lang="en-US" sz="1800" b="1" i="0" strike="noStrike" dirty="0">
                <a:effectLst/>
                <a:latin typeface="+mn-lt"/>
                <a:hlinkClick r:id="rId4" tooltip="Medulloblastoma">
                  <a:extLst>
                    <a:ext uri="{A12FA001-AC4F-418D-AE19-62706E023703}">
                      <ahyp:hlinkClr xmlns:ahyp="http://schemas.microsoft.com/office/drawing/2018/hyperlinkcolor" val="tx"/>
                    </a:ext>
                  </a:extLst>
                </a:hlinkClick>
              </a:rPr>
              <a:t>Medulloblastoma</a:t>
            </a:r>
            <a:r>
              <a:rPr lang="en-US" sz="1800" b="0" i="0" dirty="0">
                <a:effectLst/>
                <a:latin typeface="+mn-lt"/>
              </a:rPr>
              <a:t> – The U1 snRNA is mutated in a subset of these </a:t>
            </a:r>
            <a:r>
              <a:rPr lang="en-US" sz="1800" dirty="0">
                <a:latin typeface="+mn-lt"/>
              </a:rPr>
              <a:t>brain tumors</a:t>
            </a:r>
            <a:r>
              <a:rPr lang="en-US" sz="1800" b="0" i="0" dirty="0">
                <a:effectLst/>
                <a:latin typeface="+mn-lt"/>
              </a:rPr>
              <a:t>, and leads to altered </a:t>
            </a:r>
            <a:r>
              <a:rPr lang="en-US" sz="1800" dirty="0">
                <a:latin typeface="+mn-lt"/>
              </a:rPr>
              <a:t>RNA splicing</a:t>
            </a:r>
            <a:r>
              <a:rPr lang="en-US" sz="1800" b="0" i="0" dirty="0">
                <a:effectLst/>
                <a:latin typeface="+mn-lt"/>
              </a:rPr>
              <a:t>. The mutations predominantly occur in adult tumors, and are associated with poor prognosis.</a:t>
            </a:r>
          </a:p>
        </p:txBody>
      </p:sp>
      <p:pic>
        <p:nvPicPr>
          <p:cNvPr id="5122" name="Picture 2" descr="See the source image">
            <a:extLst>
              <a:ext uri="{FF2B5EF4-FFF2-40B4-BE49-F238E27FC236}">
                <a16:creationId xmlns:a16="http://schemas.microsoft.com/office/drawing/2014/main" id="{3B70542D-49AF-49C6-B89F-D0021B0723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305" r="3211"/>
          <a:stretch>
            <a:fillRect/>
          </a:stretch>
        </p:blipFill>
        <p:spPr bwMode="auto">
          <a:xfrm>
            <a:off x="622300" y="1230274"/>
            <a:ext cx="1600200" cy="12027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e the source image">
            <a:extLst>
              <a:ext uri="{FF2B5EF4-FFF2-40B4-BE49-F238E27FC236}">
                <a16:creationId xmlns:a16="http://schemas.microsoft.com/office/drawing/2014/main" id="{FA50DB09-0BF4-412B-BF8B-02DD5140AC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221" y="2666902"/>
            <a:ext cx="1379329" cy="16836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ee the source image">
            <a:extLst>
              <a:ext uri="{FF2B5EF4-FFF2-40B4-BE49-F238E27FC236}">
                <a16:creationId xmlns:a16="http://schemas.microsoft.com/office/drawing/2014/main" id="{133C7845-A076-4836-B775-48633A3F8BA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 y="4596549"/>
            <a:ext cx="1409152" cy="14453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F2C455F-3183-44ED-9E76-FEDBCBC125CF}"/>
              </a:ext>
            </a:extLst>
          </p:cNvPr>
          <p:cNvSpPr txBox="1"/>
          <p:nvPr/>
        </p:nvSpPr>
        <p:spPr>
          <a:xfrm>
            <a:off x="0" y="426026"/>
            <a:ext cx="9144000" cy="461665"/>
          </a:xfrm>
          <a:prstGeom prst="rect">
            <a:avLst/>
          </a:prstGeom>
          <a:noFill/>
        </p:spPr>
        <p:txBody>
          <a:bodyPr wrap="square">
            <a:spAutoFit/>
          </a:bodyPr>
          <a:lstStyle/>
          <a:p>
            <a:pPr algn="ctr"/>
            <a:r>
              <a:rPr lang="en-US" sz="2400" dirty="0">
                <a:latin typeface="Lato"/>
              </a:rPr>
              <a:t>MEDICAL CONDITIONS DUE TO </a:t>
            </a:r>
            <a:r>
              <a:rPr lang="en-US" sz="2400" b="1" i="0" dirty="0" err="1">
                <a:effectLst/>
                <a:latin typeface="Lato"/>
              </a:rPr>
              <a:t>snRNAs</a:t>
            </a:r>
            <a:r>
              <a:rPr lang="en-US" sz="2400" dirty="0">
                <a:latin typeface="Lato"/>
              </a:rPr>
              <a:t> MALFUCTION</a:t>
            </a:r>
            <a:endParaRPr lang="en-US" sz="2400" b="1" i="0" dirty="0">
              <a:effectLst/>
              <a:latin typeface="Lato"/>
            </a:endParaRPr>
          </a:p>
        </p:txBody>
      </p:sp>
      <p:sp>
        <p:nvSpPr>
          <p:cNvPr id="9" name="TextBox 8"/>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11" name="Straight Connector 10"/>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269508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14500" y="287635"/>
            <a:ext cx="6121400" cy="461665"/>
          </a:xfrm>
          <a:prstGeom prst="rect">
            <a:avLst/>
          </a:prstGeom>
        </p:spPr>
        <p:txBody>
          <a:bodyPr wrap="square">
            <a:spAutoFit/>
          </a:bodyPr>
          <a:lstStyle/>
          <a:p>
            <a:r>
              <a:rPr lang="en-US" sz="2400" cap="all" dirty="0"/>
              <a:t>S</a:t>
            </a:r>
            <a:r>
              <a:rPr lang="en-GB" sz="2400" cap="all" dirty="0"/>
              <a:t>mall </a:t>
            </a:r>
            <a:r>
              <a:rPr lang="en-GB" sz="2400" cap="all" dirty="0" err="1"/>
              <a:t>nucleolar</a:t>
            </a:r>
            <a:r>
              <a:rPr lang="en-GB" sz="2400" dirty="0"/>
              <a:t> </a:t>
            </a:r>
            <a:r>
              <a:rPr lang="en-GB" sz="2400" dirty="0" err="1"/>
              <a:t>RNAs</a:t>
            </a:r>
            <a:r>
              <a:rPr lang="en-GB" sz="2400" dirty="0"/>
              <a:t> (</a:t>
            </a:r>
            <a:r>
              <a:rPr lang="en-GB" sz="2400" dirty="0" err="1"/>
              <a:t>snoRNAs</a:t>
            </a:r>
            <a:r>
              <a:rPr lang="en-GB" sz="2400" dirty="0"/>
              <a:t>)</a:t>
            </a:r>
            <a:endParaRPr lang="en-US" sz="2400" dirty="0"/>
          </a:p>
        </p:txBody>
      </p:sp>
      <p:sp>
        <p:nvSpPr>
          <p:cNvPr id="4" name="TextBox 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5" name="Straight Connector 4"/>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Rectangle 6"/>
          <p:cNvSpPr/>
          <p:nvPr/>
        </p:nvSpPr>
        <p:spPr>
          <a:xfrm>
            <a:off x="685800" y="799574"/>
            <a:ext cx="8102600" cy="1200329"/>
          </a:xfrm>
          <a:prstGeom prst="rect">
            <a:avLst/>
          </a:prstGeom>
        </p:spPr>
        <p:txBody>
          <a:bodyPr wrap="square">
            <a:spAutoFit/>
          </a:bodyPr>
          <a:lstStyle/>
          <a:p>
            <a:r>
              <a:rPr lang="en-US" sz="1800" b="0" dirty="0"/>
              <a:t>A huge number of RNA molecules, 60 to 300 nucleotides long, metabolically stable, called small nuclear </a:t>
            </a:r>
            <a:r>
              <a:rPr lang="en-US" sz="1800" b="0" dirty="0" err="1"/>
              <a:t>RNAs</a:t>
            </a:r>
            <a:r>
              <a:rPr lang="en-US" sz="1800" b="0" dirty="0"/>
              <a:t> (</a:t>
            </a:r>
            <a:r>
              <a:rPr lang="en-US" sz="1800" b="0" dirty="0" err="1"/>
              <a:t>snoRNAs</a:t>
            </a:r>
            <a:r>
              <a:rPr lang="en-US" sz="1800" b="0" dirty="0"/>
              <a:t>).</a:t>
            </a:r>
          </a:p>
          <a:p>
            <a:r>
              <a:rPr lang="en-US" sz="1800" b="0" dirty="0"/>
              <a:t>They are located in the </a:t>
            </a:r>
            <a:r>
              <a:rPr lang="en-US" sz="1800" dirty="0"/>
              <a:t>nucleolus </a:t>
            </a:r>
            <a:r>
              <a:rPr lang="en-US" sz="1800" b="0" dirty="0"/>
              <a:t>and the </a:t>
            </a:r>
            <a:r>
              <a:rPr lang="en-US" sz="1800" b="0" dirty="0" err="1"/>
              <a:t>Cajal</a:t>
            </a:r>
            <a:r>
              <a:rPr lang="en-US" sz="1800" b="0" dirty="0"/>
              <a:t> bodies of eukaryotic cells (the major sites of RNA synthesis).</a:t>
            </a:r>
          </a:p>
        </p:txBody>
      </p:sp>
      <p:pic>
        <p:nvPicPr>
          <p:cNvPr id="8" name="Picture 2"/>
          <p:cNvPicPr>
            <a:picLocks noChangeAspect="1" noChangeArrowheads="1"/>
          </p:cNvPicPr>
          <p:nvPr/>
        </p:nvPicPr>
        <p:blipFill>
          <a:blip r:embed="rId2"/>
          <a:srcRect/>
          <a:stretch>
            <a:fillRect/>
          </a:stretch>
        </p:blipFill>
        <p:spPr bwMode="auto">
          <a:xfrm>
            <a:off x="3322701" y="2082801"/>
            <a:ext cx="5160899" cy="2349500"/>
          </a:xfrm>
          <a:prstGeom prst="rect">
            <a:avLst/>
          </a:prstGeom>
          <a:noFill/>
          <a:ln w="9525" cap="flat">
            <a:noFill/>
            <a:round/>
            <a:headEnd/>
            <a:tailEnd/>
          </a:ln>
          <a:effectLst/>
        </p:spPr>
      </p:pic>
      <p:sp>
        <p:nvSpPr>
          <p:cNvPr id="9" name="Text Box 3"/>
          <p:cNvSpPr txBox="1">
            <a:spLocks noChangeArrowheads="1"/>
          </p:cNvSpPr>
          <p:nvPr/>
        </p:nvSpPr>
        <p:spPr bwMode="auto">
          <a:xfrm>
            <a:off x="4419600" y="4191000"/>
            <a:ext cx="3619500" cy="227013"/>
          </a:xfrm>
          <a:prstGeom prst="rect">
            <a:avLst/>
          </a:prstGeom>
          <a:noFill/>
          <a:ln w="9525" cap="flat">
            <a:noFill/>
            <a:round/>
            <a:headEnd/>
            <a:tailEnd/>
          </a:ln>
          <a:effectLst/>
        </p:spPr>
        <p:txBody>
          <a:bodyPr lIns="90000" tIns="45000" rIns="90000" bIns="45000">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dirty="0">
                <a:solidFill>
                  <a:srgbClr val="000000"/>
                </a:solidFill>
                <a:ea typeface="ＭＳ Ｐゴシック" charset="0"/>
                <a:cs typeface="ＭＳ Ｐゴシック" charset="0"/>
              </a:rPr>
              <a:t>DOI: (10.1016/S0092-8674(02)00718-3) </a:t>
            </a:r>
          </a:p>
        </p:txBody>
      </p:sp>
      <p:sp>
        <p:nvSpPr>
          <p:cNvPr id="10" name="TextBox 9"/>
          <p:cNvSpPr txBox="1"/>
          <p:nvPr/>
        </p:nvSpPr>
        <p:spPr>
          <a:xfrm>
            <a:off x="635001" y="4978400"/>
            <a:ext cx="8115299" cy="1754327"/>
          </a:xfrm>
          <a:prstGeom prst="rect">
            <a:avLst/>
          </a:prstGeom>
          <a:noFill/>
        </p:spPr>
        <p:txBody>
          <a:bodyPr wrap="square" rtlCol="0">
            <a:spAutoFit/>
          </a:bodyPr>
          <a:lstStyle/>
          <a:p>
            <a:r>
              <a:rPr lang="en-GB" sz="1800" b="0" dirty="0"/>
              <a:t>They bind to a set of proteins to form small nuclear </a:t>
            </a:r>
            <a:r>
              <a:rPr lang="en-GB" sz="1800" b="0" dirty="0" err="1"/>
              <a:t>RNPs</a:t>
            </a:r>
            <a:r>
              <a:rPr lang="en-GB" sz="1800" b="0" dirty="0"/>
              <a:t> (</a:t>
            </a:r>
            <a:r>
              <a:rPr lang="en-GB" sz="1800" b="0" dirty="0" err="1"/>
              <a:t>snoRNPs</a:t>
            </a:r>
            <a:r>
              <a:rPr lang="en-GB" sz="1800" b="0" dirty="0"/>
              <a:t>). They play an essential role in the </a:t>
            </a:r>
            <a:r>
              <a:rPr lang="en-GB" sz="1800" b="0" dirty="0" err="1"/>
              <a:t>nucleolytic</a:t>
            </a:r>
            <a:r>
              <a:rPr lang="en-GB" sz="1800" b="0" dirty="0"/>
              <a:t> processing of </a:t>
            </a:r>
            <a:r>
              <a:rPr lang="en-GB" sz="1800" b="0" dirty="0" err="1"/>
              <a:t>rRNAs</a:t>
            </a:r>
            <a:r>
              <a:rPr lang="en-GB" sz="1800" b="0" dirty="0"/>
              <a:t>, but mainly in the post-transcriptional synthesis of 2D-O-methylated nucleotides and </a:t>
            </a:r>
            <a:r>
              <a:rPr lang="en-GB" sz="1800" b="0" dirty="0" err="1"/>
              <a:t>pseuridins</a:t>
            </a:r>
            <a:r>
              <a:rPr lang="en-GB" sz="1800" b="0" dirty="0"/>
              <a:t> in </a:t>
            </a:r>
            <a:r>
              <a:rPr lang="en-GB" sz="1800" b="0" dirty="0" err="1"/>
              <a:t>rRNAs</a:t>
            </a:r>
            <a:r>
              <a:rPr lang="en-GB" sz="1800" b="0" dirty="0"/>
              <a:t>, </a:t>
            </a:r>
            <a:r>
              <a:rPr lang="en-GB" sz="1800" b="0" dirty="0" err="1"/>
              <a:t>snRNAs</a:t>
            </a:r>
            <a:r>
              <a:rPr lang="en-GB" sz="1800" b="0" dirty="0"/>
              <a:t> and possibly other cellular </a:t>
            </a:r>
            <a:r>
              <a:rPr lang="en-GB" sz="1800" b="0" dirty="0" err="1"/>
              <a:t>RNAs</a:t>
            </a:r>
            <a:r>
              <a:rPr lang="en-GB" sz="1800" b="0" dirty="0"/>
              <a:t>. It also directs telomere DNA synthesis that provides stability to chromosomes.</a:t>
            </a:r>
          </a:p>
          <a:p>
            <a:endParaRPr lang="en-US" sz="1800" dirty="0"/>
          </a:p>
        </p:txBody>
      </p:sp>
      <p:sp>
        <p:nvSpPr>
          <p:cNvPr id="11" name="TextBox 10"/>
          <p:cNvSpPr txBox="1"/>
          <p:nvPr/>
        </p:nvSpPr>
        <p:spPr>
          <a:xfrm>
            <a:off x="660401" y="1930400"/>
            <a:ext cx="2781299" cy="3139321"/>
          </a:xfrm>
          <a:prstGeom prst="rect">
            <a:avLst/>
          </a:prstGeom>
          <a:noFill/>
        </p:spPr>
        <p:txBody>
          <a:bodyPr wrap="square" rtlCol="0">
            <a:spAutoFit/>
          </a:bodyPr>
          <a:lstStyle/>
          <a:p>
            <a:r>
              <a:rPr lang="en-US" sz="1800" b="0" dirty="0"/>
              <a:t>Their biogenesis is interesting, as most </a:t>
            </a:r>
            <a:r>
              <a:rPr lang="en-US" sz="1800" b="0" dirty="0" err="1"/>
              <a:t>snoRNAs</a:t>
            </a:r>
            <a:r>
              <a:rPr lang="en-US" sz="1800" b="0" dirty="0"/>
              <a:t> are derived from </a:t>
            </a:r>
            <a:r>
              <a:rPr lang="en-US" sz="1800" b="0" dirty="0" err="1"/>
              <a:t>introns</a:t>
            </a:r>
            <a:r>
              <a:rPr lang="en-US" sz="1800" b="0" dirty="0"/>
              <a:t>, proving that </a:t>
            </a:r>
            <a:r>
              <a:rPr lang="en-US" sz="1800" b="0" dirty="0" err="1"/>
              <a:t>introns</a:t>
            </a:r>
            <a:r>
              <a:rPr lang="en-US" sz="1800" b="0" dirty="0"/>
              <a:t> can encode functional </a:t>
            </a:r>
            <a:r>
              <a:rPr lang="en-US" sz="1800" b="0" dirty="0" err="1"/>
              <a:t>RNAs</a:t>
            </a:r>
            <a:r>
              <a:rPr lang="en-US" sz="1800" b="0" dirty="0"/>
              <a:t>.</a:t>
            </a:r>
          </a:p>
          <a:p>
            <a:r>
              <a:rPr lang="en-US" sz="1800" b="0" dirty="0"/>
              <a:t>There are two main families of </a:t>
            </a:r>
            <a:r>
              <a:rPr lang="en-US" sz="1800" b="0" dirty="0" err="1"/>
              <a:t>snoRNAs</a:t>
            </a:r>
            <a:r>
              <a:rPr lang="en-US" sz="1800" b="0" dirty="0"/>
              <a:t>, one containing molecules with C / D motifs and the other H / ACA.</a:t>
            </a:r>
          </a:p>
        </p:txBody>
      </p:sp>
    </p:spTree>
    <p:extLst>
      <p:ext uri="{BB962C8B-B14F-4D97-AF65-F5344CB8AC3E}">
        <p14:creationId xmlns:p14="http://schemas.microsoft.com/office/powerpoint/2010/main" val="505046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5"/>
          <p:cNvSpPr txBox="1">
            <a:spLocks noChangeArrowheads="1"/>
          </p:cNvSpPr>
          <p:nvPr/>
        </p:nvSpPr>
        <p:spPr bwMode="auto">
          <a:xfrm>
            <a:off x="3079750" y="279400"/>
            <a:ext cx="2994630" cy="461665"/>
          </a:xfrm>
          <a:prstGeom prst="rect">
            <a:avLst/>
          </a:prstGeom>
          <a:noFill/>
          <a:ln w="9525">
            <a:noFill/>
            <a:miter lim="800000"/>
            <a:headEnd/>
            <a:tailEnd/>
          </a:ln>
        </p:spPr>
        <p:txBody>
          <a:bodyPr wrap="none">
            <a:spAutoFit/>
          </a:bodyPr>
          <a:lstStyle/>
          <a:p>
            <a:r>
              <a:rPr lang="en-US" sz="2400" dirty="0" err="1"/>
              <a:t>microRNA</a:t>
            </a:r>
            <a:r>
              <a:rPr lang="en-US" sz="2400" dirty="0"/>
              <a:t> (</a:t>
            </a:r>
            <a:r>
              <a:rPr lang="en-US" sz="2400" dirty="0" err="1"/>
              <a:t>miRNA</a:t>
            </a:r>
            <a:r>
              <a:rPr lang="en-US" sz="2400" dirty="0"/>
              <a:t>)</a:t>
            </a:r>
          </a:p>
        </p:txBody>
      </p:sp>
      <p:sp>
        <p:nvSpPr>
          <p:cNvPr id="4" name="Rectangle 3"/>
          <p:cNvSpPr/>
          <p:nvPr/>
        </p:nvSpPr>
        <p:spPr>
          <a:xfrm>
            <a:off x="571500" y="778935"/>
            <a:ext cx="8077200" cy="5909311"/>
          </a:xfrm>
          <a:prstGeom prst="rect">
            <a:avLst/>
          </a:prstGeom>
        </p:spPr>
        <p:txBody>
          <a:bodyPr wrap="square">
            <a:spAutoFit/>
          </a:bodyPr>
          <a:lstStyle/>
          <a:p>
            <a:pPr algn="just">
              <a:lnSpc>
                <a:spcPct val="150000"/>
              </a:lnSpc>
            </a:pPr>
            <a:r>
              <a:rPr lang="en-US" sz="1800" b="0" dirty="0">
                <a:latin typeface="+mn-lt"/>
              </a:rPr>
              <a:t>Non-coding </a:t>
            </a:r>
            <a:r>
              <a:rPr lang="en-US" sz="1800" b="0" dirty="0" err="1">
                <a:latin typeface="+mn-lt"/>
              </a:rPr>
              <a:t>RNAs</a:t>
            </a:r>
            <a:r>
              <a:rPr lang="en-US" sz="1800" b="0" dirty="0">
                <a:latin typeface="+mn-lt"/>
              </a:rPr>
              <a:t> found only in eukaryotic cells.</a:t>
            </a:r>
          </a:p>
          <a:p>
            <a:pPr algn="just">
              <a:lnSpc>
                <a:spcPct val="150000"/>
              </a:lnSpc>
            </a:pPr>
            <a:r>
              <a:rPr lang="en-US" sz="1800" b="0" dirty="0"/>
              <a:t>They are produced within the cell</a:t>
            </a:r>
            <a:r>
              <a:rPr lang="en-US" sz="1800" b="0" dirty="0">
                <a:latin typeface="+mn-lt"/>
              </a:rPr>
              <a:t>, transcribed by RNA </a:t>
            </a:r>
            <a:r>
              <a:rPr lang="en-US" sz="1800" b="0" dirty="0" err="1">
                <a:latin typeface="+mn-lt"/>
              </a:rPr>
              <a:t>pol</a:t>
            </a:r>
            <a:r>
              <a:rPr lang="en-US" sz="1800" b="0" dirty="0">
                <a:latin typeface="+mn-lt"/>
              </a:rPr>
              <a:t> II, from individual </a:t>
            </a:r>
            <a:r>
              <a:rPr lang="en-US" sz="1800" b="0" dirty="0" err="1">
                <a:latin typeface="+mn-lt"/>
              </a:rPr>
              <a:t>miRNA</a:t>
            </a:r>
            <a:r>
              <a:rPr lang="en-US" sz="1800" b="0" dirty="0">
                <a:latin typeface="+mn-lt"/>
              </a:rPr>
              <a:t> genes, </a:t>
            </a:r>
            <a:r>
              <a:rPr lang="en-US" sz="1800" b="0" dirty="0" err="1">
                <a:latin typeface="+mn-lt"/>
              </a:rPr>
              <a:t>introns</a:t>
            </a:r>
            <a:r>
              <a:rPr lang="en-US" sz="1800" b="0" dirty="0">
                <a:latin typeface="+mn-lt"/>
              </a:rPr>
              <a:t> of protein-coding genes, or </a:t>
            </a:r>
            <a:r>
              <a:rPr lang="en-US" sz="1800" b="0" dirty="0" err="1">
                <a:latin typeface="+mn-lt"/>
              </a:rPr>
              <a:t>polycistronic</a:t>
            </a:r>
            <a:r>
              <a:rPr lang="en-US" sz="1800" b="0" dirty="0">
                <a:latin typeface="+mn-lt"/>
              </a:rPr>
              <a:t> clusters of closely related </a:t>
            </a:r>
            <a:r>
              <a:rPr lang="en-US" sz="1800" b="0" dirty="0" err="1">
                <a:latin typeface="+mn-lt"/>
              </a:rPr>
              <a:t>miRNA</a:t>
            </a:r>
            <a:r>
              <a:rPr lang="en-US" sz="1800" b="0" dirty="0">
                <a:latin typeface="+mn-lt"/>
              </a:rPr>
              <a:t> genes. </a:t>
            </a:r>
          </a:p>
          <a:p>
            <a:pPr algn="just">
              <a:lnSpc>
                <a:spcPct val="150000"/>
              </a:lnSpc>
            </a:pPr>
            <a:r>
              <a:rPr lang="en-US" sz="1800" b="0" dirty="0">
                <a:solidFill>
                  <a:srgbClr val="000000"/>
                </a:solidFill>
                <a:latin typeface="+mn-lt"/>
              </a:rPr>
              <a:t>The first </a:t>
            </a:r>
            <a:r>
              <a:rPr lang="en-US" sz="1800" b="0" dirty="0" err="1">
                <a:solidFill>
                  <a:srgbClr val="000000"/>
                </a:solidFill>
                <a:latin typeface="+mn-lt"/>
              </a:rPr>
              <a:t>miRNA</a:t>
            </a:r>
            <a:r>
              <a:rPr lang="en-US" sz="1800" b="0" dirty="0">
                <a:solidFill>
                  <a:srgbClr val="000000"/>
                </a:solidFill>
                <a:latin typeface="+mn-lt"/>
              </a:rPr>
              <a:t> (lin-4) was discovered in C. </a:t>
            </a:r>
            <a:r>
              <a:rPr lang="en-US" sz="1800" b="0" i="1" dirty="0" err="1">
                <a:solidFill>
                  <a:srgbClr val="000000"/>
                </a:solidFill>
                <a:latin typeface="+mn-lt"/>
              </a:rPr>
              <a:t>elegans</a:t>
            </a:r>
            <a:r>
              <a:rPr lang="en-US" sz="1800" b="0" dirty="0">
                <a:solidFill>
                  <a:srgbClr val="000000"/>
                </a:solidFill>
                <a:latin typeface="+mn-lt"/>
              </a:rPr>
              <a:t> in 1993.</a:t>
            </a:r>
          </a:p>
          <a:p>
            <a:pPr algn="just">
              <a:lnSpc>
                <a:spcPct val="150000"/>
              </a:lnSpc>
            </a:pPr>
            <a:r>
              <a:rPr lang="en-US" sz="1800" b="0" dirty="0">
                <a:solidFill>
                  <a:srgbClr val="000000"/>
                </a:solidFill>
                <a:latin typeface="+mn-lt"/>
              </a:rPr>
              <a:t>Since then, </a:t>
            </a:r>
            <a:r>
              <a:rPr lang="en-US" sz="1800" b="0" dirty="0"/>
              <a:t>more than 2000 </a:t>
            </a:r>
            <a:r>
              <a:rPr lang="en-US" sz="1800" b="0" dirty="0" err="1"/>
              <a:t>miRNAs</a:t>
            </a:r>
            <a:r>
              <a:rPr lang="en-US" sz="1800" b="0" dirty="0"/>
              <a:t> are identified in human cells.</a:t>
            </a:r>
          </a:p>
          <a:p>
            <a:pPr algn="just">
              <a:lnSpc>
                <a:spcPct val="150000"/>
              </a:lnSpc>
            </a:pPr>
            <a:r>
              <a:rPr lang="en-US" sz="1800" b="0" dirty="0"/>
              <a:t>Their mechanism of action seems to be very ancient developmentally, since it has been detected in all plant and animal systems in various forms, even in viruses.</a:t>
            </a:r>
          </a:p>
          <a:p>
            <a:pPr algn="just">
              <a:lnSpc>
                <a:spcPct val="150000"/>
              </a:lnSpc>
            </a:pPr>
            <a:endParaRPr lang="en-US" sz="1800" b="0" dirty="0">
              <a:solidFill>
                <a:srgbClr val="000000"/>
              </a:solidFill>
              <a:latin typeface="+mn-lt"/>
            </a:endParaRPr>
          </a:p>
          <a:p>
            <a:pPr algn="just"/>
            <a:r>
              <a:rPr lang="en-US" sz="1800" b="0" dirty="0">
                <a:solidFill>
                  <a:srgbClr val="000000"/>
                </a:solidFill>
                <a:latin typeface="+mn-lt"/>
              </a:rPr>
              <a:t>About 50% of the annotated human </a:t>
            </a:r>
            <a:r>
              <a:rPr lang="en-US" sz="1800" b="0" dirty="0" err="1">
                <a:solidFill>
                  <a:srgbClr val="000000"/>
                </a:solidFill>
                <a:latin typeface="+mn-lt"/>
              </a:rPr>
              <a:t>miRNAs</a:t>
            </a:r>
            <a:r>
              <a:rPr lang="en-US" sz="1800" b="0" dirty="0">
                <a:solidFill>
                  <a:srgbClr val="000000"/>
                </a:solidFill>
                <a:latin typeface="+mn-lt"/>
              </a:rPr>
              <a:t> map within fragile sites of chromosomes, which are areas of the genome that are associated with various human cancers.</a:t>
            </a:r>
          </a:p>
          <a:p>
            <a:pPr algn="just"/>
            <a:r>
              <a:rPr lang="en-US" sz="1800" b="0" dirty="0">
                <a:latin typeface="+mn-lt"/>
              </a:rPr>
              <a:t>Gene therapies using </a:t>
            </a:r>
            <a:r>
              <a:rPr lang="en-US" sz="1800" b="0" dirty="0" err="1">
                <a:latin typeface="+mn-lt"/>
              </a:rPr>
              <a:t>miRNAs</a:t>
            </a:r>
            <a:r>
              <a:rPr lang="en-US" sz="1800" b="0" dirty="0">
                <a:latin typeface="+mn-lt"/>
              </a:rPr>
              <a:t> might be an effective for blocking tumor progression, such as let7 that negatively regulate the </a:t>
            </a:r>
            <a:r>
              <a:rPr lang="en-US" sz="1800" b="0" dirty="0" err="1">
                <a:latin typeface="+mn-lt"/>
              </a:rPr>
              <a:t>Ras</a:t>
            </a:r>
            <a:r>
              <a:rPr lang="en-US" sz="1800" b="0" dirty="0">
                <a:latin typeface="+mn-lt"/>
              </a:rPr>
              <a:t> </a:t>
            </a:r>
            <a:r>
              <a:rPr lang="en-US" sz="1800" b="0" dirty="0" err="1">
                <a:latin typeface="+mn-lt"/>
              </a:rPr>
              <a:t>oncogenes</a:t>
            </a:r>
            <a:r>
              <a:rPr lang="en-US" sz="1800" b="0" dirty="0">
                <a:latin typeface="+mn-lt"/>
              </a:rPr>
              <a:t>.</a:t>
            </a:r>
          </a:p>
          <a:p>
            <a:pPr algn="just">
              <a:lnSpc>
                <a:spcPct val="150000"/>
              </a:lnSpc>
            </a:pPr>
            <a:endParaRPr lang="en-US" sz="1800" b="0" dirty="0">
              <a:solidFill>
                <a:srgbClr val="000000"/>
              </a:solidFill>
              <a:latin typeface="+mn-lt"/>
            </a:endParaRPr>
          </a:p>
        </p:txBody>
      </p:sp>
      <p:sp>
        <p:nvSpPr>
          <p:cNvPr id="5" name="TextBox 4"/>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6" name="Straight Connector 5"/>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83763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5"/>
          <p:cNvSpPr txBox="1">
            <a:spLocks noChangeArrowheads="1"/>
          </p:cNvSpPr>
          <p:nvPr/>
        </p:nvSpPr>
        <p:spPr bwMode="auto">
          <a:xfrm>
            <a:off x="3092450" y="177800"/>
            <a:ext cx="2994630" cy="461665"/>
          </a:xfrm>
          <a:prstGeom prst="rect">
            <a:avLst/>
          </a:prstGeom>
          <a:noFill/>
          <a:ln w="9525">
            <a:noFill/>
            <a:miter lim="800000"/>
            <a:headEnd/>
            <a:tailEnd/>
          </a:ln>
        </p:spPr>
        <p:txBody>
          <a:bodyPr wrap="none">
            <a:spAutoFit/>
          </a:bodyPr>
          <a:lstStyle/>
          <a:p>
            <a:r>
              <a:rPr lang="en-US" sz="2400" dirty="0" err="1"/>
              <a:t>microRNA</a:t>
            </a:r>
            <a:r>
              <a:rPr lang="en-US" sz="2400" dirty="0"/>
              <a:t> (</a:t>
            </a:r>
            <a:r>
              <a:rPr lang="en-US" sz="2400" dirty="0" err="1"/>
              <a:t>miRNA</a:t>
            </a:r>
            <a:r>
              <a:rPr lang="en-US" sz="2400" dirty="0"/>
              <a:t>)</a:t>
            </a:r>
          </a:p>
        </p:txBody>
      </p:sp>
      <p:sp>
        <p:nvSpPr>
          <p:cNvPr id="4" name="Rectangle 3"/>
          <p:cNvSpPr/>
          <p:nvPr/>
        </p:nvSpPr>
        <p:spPr>
          <a:xfrm>
            <a:off x="533400" y="601135"/>
            <a:ext cx="5359400" cy="5932393"/>
          </a:xfrm>
          <a:prstGeom prst="rect">
            <a:avLst/>
          </a:prstGeom>
        </p:spPr>
        <p:txBody>
          <a:bodyPr wrap="square">
            <a:spAutoFit/>
          </a:bodyPr>
          <a:lstStyle/>
          <a:p>
            <a:pPr algn="just">
              <a:lnSpc>
                <a:spcPct val="150000"/>
              </a:lnSpc>
            </a:pPr>
            <a:r>
              <a:rPr lang="en-US" sz="1800" b="0" dirty="0" err="1"/>
              <a:t>Pri-miRNAs</a:t>
            </a:r>
            <a:r>
              <a:rPr lang="en-US" sz="1800" b="0" dirty="0"/>
              <a:t> are large molecules of several thousand bases in length while mature </a:t>
            </a:r>
            <a:r>
              <a:rPr lang="en-US" sz="1800" b="0" dirty="0" err="1"/>
              <a:t>miRNA</a:t>
            </a:r>
            <a:r>
              <a:rPr lang="en-US" sz="1800" b="0" dirty="0"/>
              <a:t> is 22 </a:t>
            </a:r>
            <a:r>
              <a:rPr lang="en-US" sz="1800" b="0" dirty="0" err="1"/>
              <a:t>nts</a:t>
            </a:r>
            <a:r>
              <a:rPr lang="en-US" sz="1800" b="0" dirty="0"/>
              <a:t>. </a:t>
            </a:r>
            <a:r>
              <a:rPr lang="en-US" sz="1800" b="0" dirty="0" err="1">
                <a:latin typeface="Lato"/>
              </a:rPr>
              <a:t>Pri-miRNAs</a:t>
            </a:r>
            <a:r>
              <a:rPr lang="en-US" sz="1800" b="0" dirty="0">
                <a:latin typeface="Lato"/>
              </a:rPr>
              <a:t> may contain more than one </a:t>
            </a:r>
            <a:r>
              <a:rPr lang="en-US" sz="1800" b="0" dirty="0" err="1">
                <a:latin typeface="Lato"/>
              </a:rPr>
              <a:t>miRNA</a:t>
            </a:r>
            <a:r>
              <a:rPr lang="en-US" sz="1800" b="0" dirty="0">
                <a:latin typeface="Lato"/>
              </a:rPr>
              <a:t>. </a:t>
            </a:r>
            <a:endParaRPr lang="el-GR" sz="1800" b="0" dirty="0"/>
          </a:p>
          <a:p>
            <a:pPr algn="just">
              <a:lnSpc>
                <a:spcPct val="150000"/>
              </a:lnSpc>
            </a:pPr>
            <a:r>
              <a:rPr lang="en-US" sz="1800" b="0" dirty="0" err="1">
                <a:solidFill>
                  <a:srgbClr val="000000"/>
                </a:solidFill>
                <a:latin typeface="Lato"/>
              </a:rPr>
              <a:t>miRNAs</a:t>
            </a:r>
            <a:r>
              <a:rPr lang="en-US" sz="1800" b="0" dirty="0">
                <a:solidFill>
                  <a:srgbClr val="000000"/>
                </a:solidFill>
                <a:latin typeface="Lato"/>
              </a:rPr>
              <a:t> bind to their cognate target RNA through RNA-RNA base pairing that involves not only the Watson-Crick A:U and G:C pairs but also the G:U pair. </a:t>
            </a:r>
            <a:endParaRPr lang="en-US" sz="1800" b="0" dirty="0">
              <a:solidFill>
                <a:srgbClr val="336600"/>
              </a:solidFill>
              <a:latin typeface="Lato"/>
            </a:endParaRPr>
          </a:p>
          <a:p>
            <a:pPr algn="just">
              <a:lnSpc>
                <a:spcPct val="150000"/>
              </a:lnSpc>
            </a:pPr>
            <a:r>
              <a:rPr lang="en-US" sz="1800" b="0" dirty="0" err="1"/>
              <a:t>miRNAs</a:t>
            </a:r>
            <a:r>
              <a:rPr lang="en-US" sz="1800" b="0" dirty="0"/>
              <a:t> show </a:t>
            </a:r>
            <a:r>
              <a:rPr lang="en-US" sz="1800" b="0" dirty="0" err="1"/>
              <a:t>complementarity</a:t>
            </a:r>
            <a:r>
              <a:rPr lang="en-US" sz="1800" b="0" dirty="0"/>
              <a:t> only in a critical region of 2-8 bases in the 5’ region called “seeds”. Therefore, it is possible for some </a:t>
            </a:r>
            <a:r>
              <a:rPr lang="en-US" sz="1800" b="0" dirty="0" err="1"/>
              <a:t>miRNAs</a:t>
            </a:r>
            <a:r>
              <a:rPr lang="en-US" sz="1800" b="0" dirty="0"/>
              <a:t> to be combined with hundreds of high- and low-affinity mRNA targets, and vice versa, many different </a:t>
            </a:r>
            <a:r>
              <a:rPr lang="en-US" sz="1800" b="0" dirty="0" err="1"/>
              <a:t>miRNAs</a:t>
            </a:r>
            <a:r>
              <a:rPr lang="en-US" sz="1800" b="0" dirty="0"/>
              <a:t> can target a single mRNA (many-to-one).</a:t>
            </a:r>
          </a:p>
        </p:txBody>
      </p:sp>
      <p:sp>
        <p:nvSpPr>
          <p:cNvPr id="5" name="TextBox 4"/>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6" name="Straight Connector 5"/>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7" name="Picture 2" descr="2006 GE &amp;">
            <a:extLst>
              <a:ext uri="{FF2B5EF4-FFF2-40B4-BE49-F238E27FC236}">
                <a16:creationId xmlns:a16="http://schemas.microsoft.com/office/drawing/2014/main" id="{382ED596-6DBD-4E49-90A1-BAAFF725C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6469" y="1396219"/>
            <a:ext cx="2358266" cy="2722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icroRNA binding to the target mRNA. The mature miRNA binds to the... |  Download Scientific Diagram">
            <a:extLst>
              <a:ext uri="{FF2B5EF4-FFF2-40B4-BE49-F238E27FC236}">
                <a16:creationId xmlns:a16="http://schemas.microsoft.com/office/drawing/2014/main" id="{F7A6F285-B419-4F8B-B6EE-AD3C9F8BC9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1550" y="4285020"/>
            <a:ext cx="2641595" cy="13218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F9F69F3-CA45-4666-979A-C9061CD3214E}"/>
              </a:ext>
            </a:extLst>
          </p:cNvPr>
          <p:cNvSpPr txBox="1"/>
          <p:nvPr/>
        </p:nvSpPr>
        <p:spPr>
          <a:xfrm>
            <a:off x="6051550" y="5628388"/>
            <a:ext cx="3005487" cy="415498"/>
          </a:xfrm>
          <a:prstGeom prst="rect">
            <a:avLst/>
          </a:prstGeom>
          <a:noFill/>
        </p:spPr>
        <p:txBody>
          <a:bodyPr wrap="square">
            <a:spAutoFit/>
          </a:bodyPr>
          <a:lstStyle/>
          <a:p>
            <a:r>
              <a:rPr lang="en-US" sz="700" dirty="0"/>
              <a:t>https://www.researchgate.net/publication/49827137_MicroRNAs_A_newly_described_class_of_encoded_molecules_that_play_a_role_in_health_and_disease</a:t>
            </a:r>
          </a:p>
        </p:txBody>
      </p:sp>
    </p:spTree>
    <p:extLst>
      <p:ext uri="{BB962C8B-B14F-4D97-AF65-F5344CB8AC3E}">
        <p14:creationId xmlns:p14="http://schemas.microsoft.com/office/powerpoint/2010/main" val="1298182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1. [A schematic of miRNA biogenesis...]. - Polycystic Kidney Disease  - NCBI Bookshelf">
            <a:extLst>
              <a:ext uri="{FF2B5EF4-FFF2-40B4-BE49-F238E27FC236}">
                <a16:creationId xmlns:a16="http://schemas.microsoft.com/office/drawing/2014/main" id="{EBB5E15E-4C20-41A9-B906-1C8E300E43F9}"/>
              </a:ext>
            </a:extLst>
          </p:cNvPr>
          <p:cNvPicPr>
            <a:picLocks noChangeAspect="1" noChangeArrowheads="1"/>
          </p:cNvPicPr>
          <p:nvPr/>
        </p:nvPicPr>
        <p:blipFill>
          <a:blip r:embed="rId2">
            <a:extLst>
              <a:ext uri="{BEBA8EAE-BF5A-486C-A8C5-ECC9F3942E4B}">
                <a14:imgProps xmlns:a14="http://schemas.microsoft.com/office/drawing/2010/main">
                  <a14:imgLayer>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182860" y="1625600"/>
            <a:ext cx="3478540" cy="3280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ABBD99-F8FA-4762-8855-3C7EDB024FFF}"/>
              </a:ext>
            </a:extLst>
          </p:cNvPr>
          <p:cNvSpPr txBox="1"/>
          <p:nvPr/>
        </p:nvSpPr>
        <p:spPr>
          <a:xfrm>
            <a:off x="593725" y="1130300"/>
            <a:ext cx="8169276" cy="4639732"/>
          </a:xfrm>
          <a:prstGeom prst="rect">
            <a:avLst/>
          </a:prstGeom>
          <a:noFill/>
        </p:spPr>
        <p:txBody>
          <a:bodyPr wrap="square" rtlCol="0">
            <a:spAutoFit/>
          </a:bodyPr>
          <a:lstStyle/>
          <a:p>
            <a:pPr marL="342900" indent="-342900">
              <a:lnSpc>
                <a:spcPct val="150000"/>
              </a:lnSpc>
              <a:buAutoNum type="arabicPeriod"/>
            </a:pPr>
            <a:r>
              <a:rPr lang="en-US" sz="1800" b="0" dirty="0">
                <a:latin typeface="+mn-lt"/>
              </a:rPr>
              <a:t>Transcribed by RNA Polymerase II as a long transcript (</a:t>
            </a:r>
            <a:r>
              <a:rPr lang="en-US" sz="1800" b="0" dirty="0" err="1">
                <a:latin typeface="+mn-lt"/>
              </a:rPr>
              <a:t>pri-miRNAs</a:t>
            </a:r>
            <a:r>
              <a:rPr lang="en-US" sz="1800" b="0" dirty="0">
                <a:latin typeface="+mn-lt"/>
              </a:rPr>
              <a:t>).</a:t>
            </a:r>
          </a:p>
          <a:p>
            <a:pPr marL="342900" indent="-342900">
              <a:lnSpc>
                <a:spcPct val="150000"/>
              </a:lnSpc>
              <a:buAutoNum type="arabicPeriod"/>
            </a:pPr>
            <a:r>
              <a:rPr lang="en-US" sz="1800" b="0" dirty="0">
                <a:latin typeface="+mn-lt"/>
              </a:rPr>
              <a:t>Into the nucleus, </a:t>
            </a:r>
            <a:r>
              <a:rPr lang="en-US" sz="1800" b="0" dirty="0" err="1">
                <a:latin typeface="+mn-lt"/>
              </a:rPr>
              <a:t>pri-miRNAs</a:t>
            </a:r>
            <a:r>
              <a:rPr lang="en-US" sz="1800" b="0" dirty="0">
                <a:latin typeface="+mn-lt"/>
              </a:rPr>
              <a:t> are processed to </a:t>
            </a:r>
          </a:p>
          <a:p>
            <a:pPr>
              <a:lnSpc>
                <a:spcPct val="150000"/>
              </a:lnSpc>
            </a:pPr>
            <a:r>
              <a:rPr lang="en-US" sz="1800" b="0" dirty="0">
                <a:latin typeface="+mn-lt"/>
              </a:rPr>
              <a:t>hairpin-like pre-miRNAs by </a:t>
            </a:r>
          </a:p>
          <a:p>
            <a:pPr>
              <a:lnSpc>
                <a:spcPct val="150000"/>
              </a:lnSpc>
            </a:pPr>
            <a:r>
              <a:rPr lang="en-US" sz="1800" b="0" dirty="0" err="1">
                <a:latin typeface="+mn-lt"/>
              </a:rPr>
              <a:t>RNAse</a:t>
            </a:r>
            <a:r>
              <a:rPr lang="en-US" sz="1800" b="0" dirty="0">
                <a:latin typeface="+mn-lt"/>
              </a:rPr>
              <a:t> III-like enzyme Drosha and DGCR8.</a:t>
            </a:r>
          </a:p>
          <a:p>
            <a:pPr>
              <a:lnSpc>
                <a:spcPct val="150000"/>
              </a:lnSpc>
            </a:pPr>
            <a:r>
              <a:rPr lang="en-US" sz="1800" b="0" dirty="0">
                <a:latin typeface="+mn-lt"/>
              </a:rPr>
              <a:t>3. Pre-</a:t>
            </a:r>
            <a:r>
              <a:rPr lang="en-US" sz="1800" b="0" dirty="0" err="1">
                <a:latin typeface="+mn-lt"/>
              </a:rPr>
              <a:t>miRNAs</a:t>
            </a:r>
            <a:r>
              <a:rPr lang="en-US" sz="1800" b="0" dirty="0">
                <a:latin typeface="+mn-lt"/>
              </a:rPr>
              <a:t> are exported to the </a:t>
            </a:r>
            <a:r>
              <a:rPr lang="en-US" sz="1800" b="0" dirty="0" err="1">
                <a:latin typeface="+mn-lt"/>
              </a:rPr>
              <a:t>cytosol</a:t>
            </a:r>
            <a:r>
              <a:rPr lang="en-US" sz="1800" b="0" dirty="0">
                <a:latin typeface="+mn-lt"/>
              </a:rPr>
              <a:t> </a:t>
            </a:r>
          </a:p>
          <a:p>
            <a:pPr>
              <a:lnSpc>
                <a:spcPct val="150000"/>
              </a:lnSpc>
            </a:pPr>
            <a:r>
              <a:rPr lang="en-US" sz="1800" b="0" dirty="0">
                <a:latin typeface="+mn-lt"/>
              </a:rPr>
              <a:t>by </a:t>
            </a:r>
            <a:r>
              <a:rPr lang="en-US" sz="1800" b="0" dirty="0" err="1">
                <a:latin typeface="+mn-lt"/>
              </a:rPr>
              <a:t>Exportin</a:t>
            </a:r>
            <a:r>
              <a:rPr lang="en-US" sz="1800" b="0" dirty="0">
                <a:latin typeface="+mn-lt"/>
              </a:rPr>
              <a:t> 5.</a:t>
            </a:r>
          </a:p>
          <a:p>
            <a:pPr>
              <a:lnSpc>
                <a:spcPct val="150000"/>
              </a:lnSpc>
            </a:pPr>
            <a:r>
              <a:rPr lang="en-US" sz="1800" b="0" dirty="0">
                <a:latin typeface="+mn-lt"/>
              </a:rPr>
              <a:t>4. In the cytosol </a:t>
            </a:r>
            <a:r>
              <a:rPr lang="en-US" sz="1800" b="0" dirty="0" err="1">
                <a:latin typeface="+mn-lt"/>
              </a:rPr>
              <a:t>RNAse</a:t>
            </a:r>
            <a:r>
              <a:rPr lang="en-US" sz="1800" b="0" dirty="0">
                <a:latin typeface="+mn-lt"/>
              </a:rPr>
              <a:t> III-like Dicer </a:t>
            </a:r>
          </a:p>
          <a:p>
            <a:pPr>
              <a:lnSpc>
                <a:spcPct val="150000"/>
              </a:lnSpc>
            </a:pPr>
            <a:r>
              <a:rPr lang="en-US" sz="1800" b="0" dirty="0">
                <a:latin typeface="+mn-lt"/>
              </a:rPr>
              <a:t>processes these precursors to mature </a:t>
            </a:r>
            <a:r>
              <a:rPr lang="en-US" sz="1800" b="0" dirty="0" err="1">
                <a:latin typeface="+mn-lt"/>
              </a:rPr>
              <a:t>miRNAs</a:t>
            </a:r>
            <a:r>
              <a:rPr lang="en-US" sz="1800" b="0" dirty="0">
                <a:latin typeface="+mn-lt"/>
              </a:rPr>
              <a:t>.</a:t>
            </a:r>
          </a:p>
          <a:p>
            <a:pPr>
              <a:lnSpc>
                <a:spcPct val="150000"/>
              </a:lnSpc>
            </a:pPr>
            <a:r>
              <a:rPr lang="en-US" sz="1800" b="0" dirty="0">
                <a:latin typeface="+mn-lt"/>
              </a:rPr>
              <a:t>5. </a:t>
            </a:r>
            <a:r>
              <a:rPr lang="en-US" sz="1800" b="0" dirty="0" err="1">
                <a:latin typeface="+mn-lt"/>
              </a:rPr>
              <a:t>miRNAs</a:t>
            </a:r>
            <a:r>
              <a:rPr lang="en-US" sz="1800" b="0" dirty="0">
                <a:latin typeface="+mn-lt"/>
              </a:rPr>
              <a:t> are incorporated in RISC.</a:t>
            </a:r>
            <a:endParaRPr lang="el-GR" sz="1800" b="0" dirty="0">
              <a:latin typeface="+mn-lt"/>
            </a:endParaRPr>
          </a:p>
          <a:p>
            <a:pPr>
              <a:lnSpc>
                <a:spcPct val="150000"/>
              </a:lnSpc>
            </a:pPr>
            <a:r>
              <a:rPr lang="en-GB" sz="1800" b="0" dirty="0">
                <a:latin typeface="+mn-lt"/>
              </a:rPr>
              <a:t>6. </a:t>
            </a:r>
            <a:r>
              <a:rPr lang="en-US" sz="1800" b="0" dirty="0" err="1">
                <a:latin typeface="+mn-lt"/>
              </a:rPr>
              <a:t>miRNAs</a:t>
            </a:r>
            <a:r>
              <a:rPr lang="en-US" sz="1800" b="0" dirty="0">
                <a:latin typeface="+mn-lt"/>
              </a:rPr>
              <a:t> with imperfect base pairing to the target mRNA, lead to translational repression and/or mRNA degradation. </a:t>
            </a:r>
          </a:p>
        </p:txBody>
      </p:sp>
      <p:sp>
        <p:nvSpPr>
          <p:cNvPr id="2" name="TextBox 1">
            <a:extLst>
              <a:ext uri="{FF2B5EF4-FFF2-40B4-BE49-F238E27FC236}">
                <a16:creationId xmlns:a16="http://schemas.microsoft.com/office/drawing/2014/main" id="{7F6CC2DF-454B-4179-AF01-9804C29F8A12}"/>
              </a:ext>
            </a:extLst>
          </p:cNvPr>
          <p:cNvSpPr txBox="1"/>
          <p:nvPr/>
        </p:nvSpPr>
        <p:spPr>
          <a:xfrm>
            <a:off x="2147887" y="285751"/>
            <a:ext cx="4519613" cy="461665"/>
          </a:xfrm>
          <a:prstGeom prst="rect">
            <a:avLst/>
          </a:prstGeom>
          <a:noFill/>
        </p:spPr>
        <p:txBody>
          <a:bodyPr wrap="square" rtlCol="0">
            <a:spAutoFit/>
          </a:bodyPr>
          <a:lstStyle/>
          <a:p>
            <a:r>
              <a:rPr lang="en-US" sz="2400" b="1" dirty="0">
                <a:latin typeface="+mn-lt"/>
              </a:rPr>
              <a:t>Canonical </a:t>
            </a:r>
            <a:r>
              <a:rPr lang="en-US" sz="2400" b="1" dirty="0" err="1">
                <a:latin typeface="+mn-lt"/>
              </a:rPr>
              <a:t>miRNA</a:t>
            </a:r>
            <a:r>
              <a:rPr lang="en-US" sz="2400" b="1" dirty="0">
                <a:latin typeface="+mn-lt"/>
              </a:rPr>
              <a:t> biogenesis</a:t>
            </a:r>
          </a:p>
        </p:txBody>
      </p:sp>
      <p:sp>
        <p:nvSpPr>
          <p:cNvPr id="5" name="TextBox 4">
            <a:extLst>
              <a:ext uri="{FF2B5EF4-FFF2-40B4-BE49-F238E27FC236}">
                <a16:creationId xmlns:a16="http://schemas.microsoft.com/office/drawing/2014/main" id="{3E0E6336-6B4A-4F02-BF7E-BEDEEECF7C7B}"/>
              </a:ext>
            </a:extLst>
          </p:cNvPr>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6" name="Straight Connector 5">
            <a:extLst>
              <a:ext uri="{FF2B5EF4-FFF2-40B4-BE49-F238E27FC236}">
                <a16:creationId xmlns:a16="http://schemas.microsoft.com/office/drawing/2014/main" id="{F13CB8E7-90A3-4FB8-B60C-81D1C71351CB}"/>
              </a:ext>
            </a:extLst>
          </p:cNvPr>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729081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microRNA-0808-fig01"/>
          <p:cNvPicPr>
            <a:picLocks noChangeAspect="1" noChangeArrowheads="1"/>
          </p:cNvPicPr>
          <p:nvPr/>
        </p:nvPicPr>
        <p:blipFill>
          <a:blip r:embed="rId2" cstate="print"/>
          <a:srcRect/>
          <a:stretch>
            <a:fillRect/>
          </a:stretch>
        </p:blipFill>
        <p:spPr bwMode="auto">
          <a:xfrm>
            <a:off x="5861050" y="381000"/>
            <a:ext cx="3206750" cy="6019800"/>
          </a:xfrm>
          <a:prstGeom prst="rect">
            <a:avLst/>
          </a:prstGeom>
          <a:noFill/>
          <a:ln w="9525">
            <a:noFill/>
            <a:miter lim="800000"/>
            <a:headEnd/>
            <a:tailEnd/>
          </a:ln>
        </p:spPr>
      </p:pic>
      <p:sp>
        <p:nvSpPr>
          <p:cNvPr id="46084" name="Text Box 7"/>
          <p:cNvSpPr txBox="1">
            <a:spLocks noChangeArrowheads="1"/>
          </p:cNvSpPr>
          <p:nvPr/>
        </p:nvSpPr>
        <p:spPr bwMode="auto">
          <a:xfrm>
            <a:off x="1348770" y="71735"/>
            <a:ext cx="2994630" cy="461665"/>
          </a:xfrm>
          <a:prstGeom prst="rect">
            <a:avLst/>
          </a:prstGeom>
          <a:noFill/>
          <a:ln w="9525">
            <a:noFill/>
            <a:miter lim="800000"/>
            <a:headEnd/>
            <a:tailEnd/>
          </a:ln>
        </p:spPr>
        <p:txBody>
          <a:bodyPr wrap="none">
            <a:spAutoFit/>
          </a:bodyPr>
          <a:lstStyle/>
          <a:p>
            <a:r>
              <a:rPr lang="en-US" sz="2400" dirty="0" err="1"/>
              <a:t>microRNA</a:t>
            </a:r>
            <a:r>
              <a:rPr lang="en-US" sz="2400" dirty="0"/>
              <a:t> (</a:t>
            </a:r>
            <a:r>
              <a:rPr lang="en-US" sz="2400" dirty="0" err="1"/>
              <a:t>miRNA</a:t>
            </a:r>
            <a:r>
              <a:rPr lang="en-US" sz="2400" dirty="0"/>
              <a:t>)</a:t>
            </a:r>
          </a:p>
        </p:txBody>
      </p:sp>
      <p:sp>
        <p:nvSpPr>
          <p:cNvPr id="7" name="Rectangle 6"/>
          <p:cNvSpPr/>
          <p:nvPr/>
        </p:nvSpPr>
        <p:spPr>
          <a:xfrm>
            <a:off x="304800" y="762000"/>
            <a:ext cx="5334000" cy="5611795"/>
          </a:xfrm>
          <a:prstGeom prst="rect">
            <a:avLst/>
          </a:prstGeom>
        </p:spPr>
        <p:txBody>
          <a:bodyPr wrap="square">
            <a:spAutoFit/>
          </a:bodyPr>
          <a:lstStyle/>
          <a:p>
            <a:pPr marL="342900" indent="-342900" algn="just">
              <a:lnSpc>
                <a:spcPct val="150000"/>
              </a:lnSpc>
              <a:buAutoNum type="arabicPeriod"/>
            </a:pPr>
            <a:r>
              <a:rPr lang="en-US" sz="1600" b="0" dirty="0"/>
              <a:t>Processed in the nucleus by a "microprocessor complex" containing a </a:t>
            </a:r>
            <a:r>
              <a:rPr lang="en-US" sz="1600" b="0" dirty="0" err="1"/>
              <a:t>ribonuclease</a:t>
            </a:r>
            <a:r>
              <a:rPr lang="en-US" sz="1600" b="0" dirty="0"/>
              <a:t> specific for double stranded RNA, known as </a:t>
            </a:r>
            <a:r>
              <a:rPr lang="en-US" sz="1600" b="0" dirty="0" err="1"/>
              <a:t>Drosha</a:t>
            </a:r>
            <a:r>
              <a:rPr lang="en-US" sz="1600" b="0" dirty="0"/>
              <a:t> and its partner Pasha, to produce precursor hairpin structures, "pre-</a:t>
            </a:r>
            <a:r>
              <a:rPr lang="en-US" sz="1600" b="0" dirty="0" err="1"/>
              <a:t>miRNAs</a:t>
            </a:r>
            <a:r>
              <a:rPr lang="en-US" sz="1600" b="0" dirty="0"/>
              <a:t>»</a:t>
            </a:r>
            <a:endParaRPr lang="el-GR" sz="1600" b="0" dirty="0">
              <a:latin typeface="+mn-lt"/>
            </a:endParaRPr>
          </a:p>
          <a:p>
            <a:pPr marL="342900" indent="-342900" algn="just">
              <a:lnSpc>
                <a:spcPct val="150000"/>
              </a:lnSpc>
              <a:buAutoNum type="arabicPeriod"/>
            </a:pPr>
            <a:r>
              <a:rPr lang="en-US" sz="1600" b="0" dirty="0"/>
              <a:t>They are transferred to the cytoplasm by Exportin-5.</a:t>
            </a:r>
          </a:p>
          <a:p>
            <a:pPr marL="342900" indent="-342900" algn="just">
              <a:lnSpc>
                <a:spcPct val="150000"/>
              </a:lnSpc>
              <a:buAutoNum type="arabicPeriod"/>
            </a:pPr>
            <a:r>
              <a:rPr lang="en-US" sz="1600" b="0" dirty="0"/>
              <a:t>Cutting from the Dicer </a:t>
            </a:r>
            <a:r>
              <a:rPr lang="en-US" sz="1600" b="0" dirty="0" err="1"/>
              <a:t>endonuclease</a:t>
            </a:r>
            <a:r>
              <a:rPr lang="en-US" sz="1600" b="0" dirty="0"/>
              <a:t> results in a double-stranded </a:t>
            </a:r>
            <a:r>
              <a:rPr lang="en-US" sz="1600" b="0" dirty="0" err="1"/>
              <a:t>miRNA</a:t>
            </a:r>
            <a:r>
              <a:rPr lang="en-US" sz="1600" b="0" dirty="0"/>
              <a:t> which is then integrated into an RNA-induced “silencing” complex (RISC).</a:t>
            </a:r>
          </a:p>
          <a:p>
            <a:pPr marL="342900" indent="-342900" algn="just">
              <a:lnSpc>
                <a:spcPct val="150000"/>
              </a:lnSpc>
              <a:buAutoNum type="arabicPeriod"/>
            </a:pPr>
            <a:r>
              <a:rPr lang="en-US" sz="1600" b="0" dirty="0"/>
              <a:t>A </a:t>
            </a:r>
            <a:r>
              <a:rPr lang="en-US" sz="1600" b="0" dirty="0" err="1"/>
              <a:t>miRNA</a:t>
            </a:r>
            <a:r>
              <a:rPr lang="en-US" sz="1600" b="0" dirty="0"/>
              <a:t> strand is selected and matures while the other is degraded.</a:t>
            </a:r>
            <a:endParaRPr lang="el-GR" sz="1600" b="0" dirty="0">
              <a:latin typeface="+mn-lt"/>
            </a:endParaRPr>
          </a:p>
          <a:p>
            <a:pPr marL="342900" indent="-342900" algn="just">
              <a:lnSpc>
                <a:spcPct val="150000"/>
              </a:lnSpc>
              <a:buAutoNum type="arabicPeriod"/>
            </a:pPr>
            <a:r>
              <a:rPr lang="en-US" sz="1600" b="0" dirty="0"/>
              <a:t>Active </a:t>
            </a:r>
            <a:r>
              <a:rPr lang="en-US" sz="1600" b="0" dirty="0" err="1"/>
              <a:t>miRNAs</a:t>
            </a:r>
            <a:r>
              <a:rPr lang="en-US" sz="1600" b="0" dirty="0"/>
              <a:t> down-regulate gene expression by translational repression and/or mRNA degradation by RISC in a similar way to short interfering RNA (</a:t>
            </a:r>
            <a:r>
              <a:rPr lang="en-US" sz="1600" b="0" dirty="0" err="1"/>
              <a:t>siRNA</a:t>
            </a:r>
            <a:r>
              <a:rPr lang="en-US" sz="1600" b="0" dirty="0"/>
              <a:t>).</a:t>
            </a:r>
            <a:endParaRPr lang="en-US" sz="1600" b="0" dirty="0">
              <a:latin typeface="+mn-lt"/>
            </a:endParaRPr>
          </a:p>
        </p:txBody>
      </p:sp>
      <p:sp>
        <p:nvSpPr>
          <p:cNvPr id="5" name="TextBox 4"/>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6" name="Straight Connector 5"/>
          <p:cNvCxnSpPr/>
          <p:nvPr/>
        </p:nvCxnSpPr>
        <p:spPr bwMode="auto">
          <a:xfrm>
            <a:off x="0" y="6619752"/>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9569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5"/>
          <p:cNvSpPr txBox="1">
            <a:spLocks noChangeArrowheads="1"/>
          </p:cNvSpPr>
          <p:nvPr/>
        </p:nvSpPr>
        <p:spPr bwMode="auto">
          <a:xfrm>
            <a:off x="3168650" y="304800"/>
            <a:ext cx="2994630" cy="461665"/>
          </a:xfrm>
          <a:prstGeom prst="rect">
            <a:avLst/>
          </a:prstGeom>
          <a:noFill/>
          <a:ln w="9525">
            <a:noFill/>
            <a:miter lim="800000"/>
            <a:headEnd/>
            <a:tailEnd/>
          </a:ln>
        </p:spPr>
        <p:txBody>
          <a:bodyPr wrap="none">
            <a:spAutoFit/>
          </a:bodyPr>
          <a:lstStyle/>
          <a:p>
            <a:r>
              <a:rPr lang="en-US" sz="2400" dirty="0" err="1"/>
              <a:t>microRNA</a:t>
            </a:r>
            <a:r>
              <a:rPr lang="en-US" sz="2400" dirty="0"/>
              <a:t> (</a:t>
            </a:r>
            <a:r>
              <a:rPr lang="en-US" sz="2400" dirty="0" err="1"/>
              <a:t>miRNA</a:t>
            </a:r>
            <a:r>
              <a:rPr lang="en-US" sz="2400" dirty="0"/>
              <a:t>)</a:t>
            </a:r>
          </a:p>
        </p:txBody>
      </p:sp>
      <p:sp>
        <p:nvSpPr>
          <p:cNvPr id="5" name="TextBox 4"/>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6" name="Straight Connector 5"/>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Box 6"/>
          <p:cNvSpPr txBox="1"/>
          <p:nvPr/>
        </p:nvSpPr>
        <p:spPr>
          <a:xfrm>
            <a:off x="3975100" y="1828800"/>
            <a:ext cx="4621778" cy="338554"/>
          </a:xfrm>
          <a:prstGeom prst="rect">
            <a:avLst/>
          </a:prstGeom>
          <a:noFill/>
        </p:spPr>
        <p:txBody>
          <a:bodyPr wrap="none" rtlCol="0">
            <a:spAutoFit/>
          </a:bodyPr>
          <a:lstStyle/>
          <a:p>
            <a:r>
              <a:rPr lang="en-US" sz="1600" b="0" dirty="0"/>
              <a:t>https://</a:t>
            </a:r>
            <a:r>
              <a:rPr lang="en-US" sz="1600" b="0" dirty="0" err="1"/>
              <a:t>www.youtube.com/watch?v</a:t>
            </a:r>
            <a:r>
              <a:rPr lang="en-US" sz="1600" b="0" dirty="0"/>
              <a:t>=t5jroSCBBwk</a:t>
            </a:r>
          </a:p>
        </p:txBody>
      </p:sp>
      <p:sp>
        <p:nvSpPr>
          <p:cNvPr id="8" name="TextBox 7"/>
          <p:cNvSpPr txBox="1"/>
          <p:nvPr/>
        </p:nvSpPr>
        <p:spPr>
          <a:xfrm>
            <a:off x="3975100" y="4737100"/>
            <a:ext cx="4660751" cy="338554"/>
          </a:xfrm>
          <a:prstGeom prst="rect">
            <a:avLst/>
          </a:prstGeom>
          <a:noFill/>
        </p:spPr>
        <p:txBody>
          <a:bodyPr wrap="none" rtlCol="0">
            <a:spAutoFit/>
          </a:bodyPr>
          <a:lstStyle/>
          <a:p>
            <a:r>
              <a:rPr lang="en-US" sz="1600" b="0" dirty="0"/>
              <a:t>https://</a:t>
            </a:r>
            <a:r>
              <a:rPr lang="en-US" sz="1600" b="0" dirty="0" err="1"/>
              <a:t>www.youtube.com/watch?v</a:t>
            </a:r>
            <a:r>
              <a:rPr lang="en-US" sz="1600" b="0" dirty="0"/>
              <a:t>=5YsTW5i0Xro</a:t>
            </a:r>
          </a:p>
        </p:txBody>
      </p:sp>
      <p:sp>
        <p:nvSpPr>
          <p:cNvPr id="9" name="TextBox 8"/>
          <p:cNvSpPr txBox="1"/>
          <p:nvPr/>
        </p:nvSpPr>
        <p:spPr>
          <a:xfrm>
            <a:off x="3975100" y="4127500"/>
            <a:ext cx="4774965" cy="338554"/>
          </a:xfrm>
          <a:prstGeom prst="rect">
            <a:avLst/>
          </a:prstGeom>
          <a:noFill/>
        </p:spPr>
        <p:txBody>
          <a:bodyPr wrap="none" rtlCol="0">
            <a:spAutoFit/>
          </a:bodyPr>
          <a:lstStyle/>
          <a:p>
            <a:r>
              <a:rPr lang="en-US" sz="1600" b="0" dirty="0"/>
              <a:t>https://</a:t>
            </a:r>
            <a:r>
              <a:rPr lang="en-US" sz="1600" b="0" dirty="0" err="1"/>
              <a:t>www.youtube.com/watch?v</a:t>
            </a:r>
            <a:r>
              <a:rPr lang="en-US" sz="1600" b="0" dirty="0"/>
              <a:t>=cK-OGB1_ELE</a:t>
            </a:r>
          </a:p>
        </p:txBody>
      </p:sp>
      <p:pic>
        <p:nvPicPr>
          <p:cNvPr id="11" name="Picture 10">
            <a:extLst>
              <a:ext uri="{FF2B5EF4-FFF2-40B4-BE49-F238E27FC236}">
                <a16:creationId xmlns:a16="http://schemas.microsoft.com/office/drawing/2014/main" id="{4093DAD2-D838-4F96-9DEE-187AB6FFE29F}"/>
              </a:ext>
            </a:extLst>
          </p:cNvPr>
          <p:cNvPicPr>
            <a:picLocks noChangeAspect="1"/>
          </p:cNvPicPr>
          <p:nvPr/>
        </p:nvPicPr>
        <p:blipFill rotWithShape="1">
          <a:blip r:embed="rId2"/>
          <a:srcRect l="2353" t="3918" r="3564"/>
          <a:stretch/>
        </p:blipFill>
        <p:spPr>
          <a:xfrm>
            <a:off x="649706" y="1426866"/>
            <a:ext cx="3176337" cy="4251157"/>
          </a:xfrm>
          <a:prstGeom prst="rect">
            <a:avLst/>
          </a:prstGeom>
        </p:spPr>
      </p:pic>
    </p:spTree>
    <p:extLst>
      <p:ext uri="{BB962C8B-B14F-4D97-AF65-F5344CB8AC3E}">
        <p14:creationId xmlns:p14="http://schemas.microsoft.com/office/powerpoint/2010/main" val="69766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410px-Cdmb"/>
          <p:cNvPicPr>
            <a:picLocks noChangeAspect="1" noChangeArrowheads="1"/>
          </p:cNvPicPr>
          <p:nvPr/>
        </p:nvPicPr>
        <p:blipFill>
          <a:blip r:embed="rId2" cstate="print"/>
          <a:srcRect/>
          <a:stretch>
            <a:fillRect/>
          </a:stretch>
        </p:blipFill>
        <p:spPr bwMode="auto">
          <a:xfrm>
            <a:off x="204594" y="957264"/>
            <a:ext cx="5967606" cy="4148136"/>
          </a:xfrm>
          <a:prstGeom prst="rect">
            <a:avLst/>
          </a:prstGeom>
          <a:noFill/>
          <a:ln w="9525">
            <a:noFill/>
            <a:miter lim="800000"/>
            <a:headEnd/>
            <a:tailEnd/>
          </a:ln>
        </p:spPr>
      </p:pic>
      <p:sp>
        <p:nvSpPr>
          <p:cNvPr id="3" name="Rectangle 3"/>
          <p:cNvSpPr txBox="1">
            <a:spLocks noChangeArrowheads="1"/>
          </p:cNvSpPr>
          <p:nvPr/>
        </p:nvSpPr>
        <p:spPr bwMode="auto">
          <a:xfrm>
            <a:off x="381000" y="5105400"/>
            <a:ext cx="86106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a:buChar char="•"/>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a:p>
            <a:pPr marL="342900" lvl="0" indent="-342900">
              <a:spcBef>
                <a:spcPct val="20000"/>
              </a:spcBef>
              <a:buFont typeface="Arial"/>
              <a:buChar char="•"/>
              <a:defRPr/>
            </a:pPr>
            <a:r>
              <a:rPr lang="en-US" sz="1800" b="0" dirty="0"/>
              <a:t>The process involves the portion of DNA that encodes a gene.</a:t>
            </a:r>
          </a:p>
          <a:p>
            <a:pPr marL="342900" lvl="0" indent="-342900">
              <a:spcBef>
                <a:spcPct val="20000"/>
              </a:spcBef>
              <a:buFont typeface="Arial"/>
              <a:buChar char="•"/>
              <a:defRPr/>
            </a:pPr>
            <a:r>
              <a:rPr lang="en-US" sz="1800" b="0" dirty="0"/>
              <a:t>The term gene expression refers to the production of RNA from the gene.</a:t>
            </a:r>
            <a:endParaRPr kumimoji="0" lang="el-GR" sz="1800" b="0" i="0" u="none" strike="noStrike" kern="0" cap="none" spc="0" normalizeH="0" baseline="0" noProof="0" dirty="0">
              <a:ln>
                <a:noFill/>
              </a:ln>
              <a:solidFill>
                <a:schemeClr val="tx1"/>
              </a:solidFill>
              <a:effectLst/>
              <a:uLnTx/>
              <a:uFillTx/>
              <a:latin typeface="+mn-lt"/>
              <a:ea typeface="+mn-ea"/>
              <a:cs typeface="+mn-cs"/>
            </a:endParaRPr>
          </a:p>
        </p:txBody>
      </p:sp>
      <p:sp>
        <p:nvSpPr>
          <p:cNvPr id="4" name="Rectangle 3"/>
          <p:cNvSpPr/>
          <p:nvPr/>
        </p:nvSpPr>
        <p:spPr>
          <a:xfrm>
            <a:off x="6172200" y="1752600"/>
            <a:ext cx="3276600" cy="1643527"/>
          </a:xfrm>
          <a:prstGeom prst="rect">
            <a:avLst/>
          </a:prstGeom>
        </p:spPr>
        <p:txBody>
          <a:bodyPr wrap="square">
            <a:spAutoFit/>
          </a:bodyPr>
          <a:lstStyle/>
          <a:p>
            <a:pPr marL="342900" lvl="0" indent="-342900">
              <a:spcBef>
                <a:spcPct val="20000"/>
              </a:spcBef>
              <a:defRPr/>
            </a:pPr>
            <a:r>
              <a:rPr lang="en-US" sz="1800" b="0" kern="0" dirty="0">
                <a:latin typeface="+mn-lt"/>
              </a:rPr>
              <a:t>DNA  (RNA-polymerase)</a:t>
            </a:r>
          </a:p>
          <a:p>
            <a:pPr marL="342900" lvl="0" indent="-342900">
              <a:spcBef>
                <a:spcPct val="20000"/>
              </a:spcBef>
              <a:defRPr/>
            </a:pPr>
            <a:r>
              <a:rPr lang="en-US" sz="1800" b="0" kern="0" dirty="0">
                <a:latin typeface="+mn-lt"/>
              </a:rPr>
              <a:t>    pre-RNA </a:t>
            </a:r>
            <a:r>
              <a:rPr lang="el-GR" sz="1800" b="0" kern="0" dirty="0">
                <a:latin typeface="+mn-lt"/>
              </a:rPr>
              <a:t> (Τ-&gt;</a:t>
            </a:r>
            <a:r>
              <a:rPr lang="en-US" sz="1800" b="0" kern="0" dirty="0">
                <a:latin typeface="+mn-lt"/>
              </a:rPr>
              <a:t>U (</a:t>
            </a:r>
            <a:r>
              <a:rPr lang="en-US" sz="1800" b="0" kern="0" dirty="0" err="1">
                <a:latin typeface="+mn-lt"/>
              </a:rPr>
              <a:t>uracil</a:t>
            </a:r>
            <a:r>
              <a:rPr lang="en-US" sz="1800" b="0" kern="0" dirty="0">
                <a:latin typeface="+mn-lt"/>
              </a:rPr>
              <a:t>))</a:t>
            </a:r>
          </a:p>
          <a:p>
            <a:pPr marL="342900" lvl="0" indent="-342900">
              <a:spcBef>
                <a:spcPct val="20000"/>
              </a:spcBef>
              <a:defRPr/>
            </a:pPr>
            <a:r>
              <a:rPr lang="en-US" sz="1800" b="0" kern="0" dirty="0">
                <a:latin typeface="+mn-lt"/>
              </a:rPr>
              <a:t>Pre-RNA (</a:t>
            </a:r>
            <a:r>
              <a:rPr lang="en-US" sz="1800" b="0" kern="0" dirty="0" err="1">
                <a:latin typeface="+mn-lt"/>
              </a:rPr>
              <a:t>Spliceosome</a:t>
            </a:r>
            <a:r>
              <a:rPr lang="en-US" sz="1800" b="0" kern="0" dirty="0">
                <a:latin typeface="+mn-lt"/>
              </a:rPr>
              <a:t>) mRNA</a:t>
            </a:r>
          </a:p>
          <a:p>
            <a:pPr marL="342900" lvl="0" indent="-342900">
              <a:spcBef>
                <a:spcPct val="20000"/>
              </a:spcBef>
              <a:defRPr/>
            </a:pPr>
            <a:r>
              <a:rPr lang="en-US" sz="1800" b="0" kern="0" dirty="0">
                <a:latin typeface="+mn-lt"/>
              </a:rPr>
              <a:t>RNA (Ribosome) -&gt; Protein</a:t>
            </a:r>
          </a:p>
        </p:txBody>
      </p:sp>
      <p:sp>
        <p:nvSpPr>
          <p:cNvPr id="7" name="Text Box 5"/>
          <p:cNvSpPr txBox="1">
            <a:spLocks noChangeArrowheads="1"/>
          </p:cNvSpPr>
          <p:nvPr/>
        </p:nvSpPr>
        <p:spPr bwMode="auto">
          <a:xfrm>
            <a:off x="795640" y="228600"/>
            <a:ext cx="7814960" cy="461665"/>
          </a:xfrm>
          <a:prstGeom prst="rect">
            <a:avLst/>
          </a:prstGeom>
          <a:noFill/>
          <a:ln w="9525">
            <a:noFill/>
            <a:miter lim="800000"/>
            <a:headEnd/>
            <a:tailEnd/>
          </a:ln>
        </p:spPr>
        <p:txBody>
          <a:bodyPr wrap="none">
            <a:spAutoFit/>
          </a:bodyPr>
          <a:lstStyle/>
          <a:p>
            <a:r>
              <a:rPr lang="en-US" sz="2400" cap="all" dirty="0">
                <a:latin typeface="Times New Roman" pitchFamily="18" charset="0"/>
              </a:rPr>
              <a:t>The Central Dogma Of Molecular Biology</a:t>
            </a:r>
            <a:endParaRPr lang="el-GR" sz="2400" cap="all" dirty="0">
              <a:latin typeface="Times New Roman" pitchFamily="18" charset="0"/>
            </a:endParaRPr>
          </a:p>
        </p:txBody>
      </p:sp>
      <p:sp>
        <p:nvSpPr>
          <p:cNvPr id="6" name="TextBox 5"/>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8" name="Straight Connector 7"/>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ucture - Functions Relations in Small Interfering RNAs | IntechOpen">
            <a:extLst>
              <a:ext uri="{FF2B5EF4-FFF2-40B4-BE49-F238E27FC236}">
                <a16:creationId xmlns:a16="http://schemas.microsoft.com/office/drawing/2014/main" id="{73B1D256-AE09-46C6-9630-ADA03DC35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997" y="865555"/>
            <a:ext cx="2627362" cy="55440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209F611-4762-4977-AFEC-94807DCCA926}"/>
              </a:ext>
            </a:extLst>
          </p:cNvPr>
          <p:cNvSpPr txBox="1"/>
          <p:nvPr/>
        </p:nvSpPr>
        <p:spPr>
          <a:xfrm>
            <a:off x="495886" y="973744"/>
            <a:ext cx="5496951" cy="5470728"/>
          </a:xfrm>
          <a:prstGeom prst="rect">
            <a:avLst/>
          </a:prstGeom>
          <a:noFill/>
        </p:spPr>
        <p:txBody>
          <a:bodyPr wrap="square">
            <a:spAutoFit/>
          </a:bodyPr>
          <a:lstStyle/>
          <a:p>
            <a:pPr algn="just">
              <a:lnSpc>
                <a:spcPct val="150000"/>
              </a:lnSpc>
            </a:pPr>
            <a:r>
              <a:rPr lang="en-US" sz="1800" b="0" dirty="0">
                <a:latin typeface="+mn-lt"/>
              </a:rPr>
              <a:t>The</a:t>
            </a:r>
            <a:r>
              <a:rPr lang="en-US" sz="1800" dirty="0">
                <a:latin typeface="+mn-lt"/>
              </a:rPr>
              <a:t> </a:t>
            </a:r>
            <a:r>
              <a:rPr lang="en-US" sz="1800" b="0" i="0" dirty="0">
                <a:effectLst/>
                <a:latin typeface="+mn-lt"/>
              </a:rPr>
              <a:t>most widely distributed among the known eukaryotic small RNAs are artificially synthesized double-stranded RNA molecules. </a:t>
            </a:r>
          </a:p>
          <a:p>
            <a:pPr algn="just">
              <a:lnSpc>
                <a:spcPct val="150000"/>
              </a:lnSpc>
            </a:pPr>
            <a:r>
              <a:rPr lang="en-US" sz="1800" b="0" dirty="0">
                <a:latin typeface="+mn-lt"/>
              </a:rPr>
              <a:t>The mature molecule is 20 – 27 </a:t>
            </a:r>
            <a:r>
              <a:rPr lang="en-US" sz="1800" b="0" dirty="0" err="1">
                <a:latin typeface="+mn-lt"/>
              </a:rPr>
              <a:t>nt</a:t>
            </a:r>
            <a:r>
              <a:rPr lang="en-US" sz="1800" b="0" dirty="0">
                <a:latin typeface="+mn-lt"/>
              </a:rPr>
              <a:t> long.</a:t>
            </a:r>
          </a:p>
          <a:p>
            <a:pPr algn="just">
              <a:lnSpc>
                <a:spcPct val="150000"/>
              </a:lnSpc>
            </a:pPr>
            <a:endParaRPr lang="en-US" sz="1800" b="0" i="0" dirty="0">
              <a:effectLst/>
              <a:latin typeface="+mn-lt"/>
            </a:endParaRPr>
          </a:p>
          <a:p>
            <a:pPr algn="just">
              <a:lnSpc>
                <a:spcPct val="150000"/>
              </a:lnSpc>
            </a:pPr>
            <a:r>
              <a:rPr lang="en-US" sz="1800" b="0" i="0" dirty="0">
                <a:effectLst/>
                <a:latin typeface="+mn-lt"/>
              </a:rPr>
              <a:t>They elicit </a:t>
            </a:r>
            <a:r>
              <a:rPr lang="en-US" sz="1800" dirty="0">
                <a:latin typeface="+mn-lt"/>
              </a:rPr>
              <a:t>RNAi</a:t>
            </a:r>
            <a:r>
              <a:rPr lang="en-US" sz="1800" b="0" i="0" dirty="0">
                <a:effectLst/>
                <a:latin typeface="+mn-lt"/>
              </a:rPr>
              <a:t> response upon binding to their target transcript based on the sequence </a:t>
            </a:r>
            <a:r>
              <a:rPr lang="en-US" sz="1800" b="0" i="0" dirty="0" err="1">
                <a:effectLst/>
                <a:latin typeface="+mn-lt"/>
              </a:rPr>
              <a:t>complementarity</a:t>
            </a:r>
            <a:r>
              <a:rPr lang="en-US" sz="1800" b="0" i="0" dirty="0">
                <a:effectLst/>
                <a:latin typeface="+mn-lt"/>
              </a:rPr>
              <a:t>.</a:t>
            </a:r>
          </a:p>
          <a:p>
            <a:pPr algn="just">
              <a:lnSpc>
                <a:spcPct val="150000"/>
              </a:lnSpc>
            </a:pPr>
            <a:endParaRPr lang="en-US" sz="1800" b="0" dirty="0">
              <a:latin typeface="+mn-lt"/>
            </a:endParaRPr>
          </a:p>
          <a:p>
            <a:pPr algn="just">
              <a:lnSpc>
                <a:spcPct val="150000"/>
              </a:lnSpc>
            </a:pPr>
            <a:r>
              <a:rPr lang="en-US" sz="1800" b="0" dirty="0">
                <a:latin typeface="+mn-lt"/>
              </a:rPr>
              <a:t>Function: RNA silencing and post-transcriptional regulation of gene expression.</a:t>
            </a:r>
            <a:endParaRPr lang="en-US" sz="1800" dirty="0">
              <a:latin typeface="+mn-lt"/>
            </a:endParaRPr>
          </a:p>
          <a:p>
            <a:pPr algn="just">
              <a:lnSpc>
                <a:spcPct val="150000"/>
              </a:lnSpc>
            </a:pPr>
            <a:endParaRPr lang="en-US" sz="1800" b="0" i="0" dirty="0">
              <a:effectLst/>
              <a:latin typeface="+mn-lt"/>
            </a:endParaRPr>
          </a:p>
          <a:p>
            <a:pPr algn="just">
              <a:lnSpc>
                <a:spcPct val="150000"/>
              </a:lnSpc>
            </a:pPr>
            <a:endParaRPr lang="en-US" sz="1800" dirty="0">
              <a:latin typeface="+mn-lt"/>
            </a:endParaRPr>
          </a:p>
        </p:txBody>
      </p:sp>
      <p:sp>
        <p:nvSpPr>
          <p:cNvPr id="3" name="TextBox 2">
            <a:extLst>
              <a:ext uri="{FF2B5EF4-FFF2-40B4-BE49-F238E27FC236}">
                <a16:creationId xmlns:a16="http://schemas.microsoft.com/office/drawing/2014/main" id="{153A97BE-2F80-4B2A-9C20-2EB413CE13D5}"/>
              </a:ext>
            </a:extLst>
          </p:cNvPr>
          <p:cNvSpPr txBox="1"/>
          <p:nvPr/>
        </p:nvSpPr>
        <p:spPr>
          <a:xfrm>
            <a:off x="8630529" y="393895"/>
            <a:ext cx="147108" cy="400110"/>
          </a:xfrm>
          <a:prstGeom prst="rect">
            <a:avLst/>
          </a:prstGeom>
          <a:solidFill>
            <a:srgbClr val="CC66FF"/>
          </a:solidFill>
        </p:spPr>
        <p:txBody>
          <a:bodyPr wrap="square" rtlCol="0">
            <a:spAutoFit/>
          </a:bodyPr>
          <a:lstStyle/>
          <a:p>
            <a:endParaRPr lang="en-US" dirty="0"/>
          </a:p>
        </p:txBody>
      </p:sp>
      <p:sp>
        <p:nvSpPr>
          <p:cNvPr id="5" name="Rectangle 4"/>
          <p:cNvSpPr/>
          <p:nvPr/>
        </p:nvSpPr>
        <p:spPr>
          <a:xfrm>
            <a:off x="3934662" y="129525"/>
            <a:ext cx="1279317" cy="615553"/>
          </a:xfrm>
          <a:prstGeom prst="rect">
            <a:avLst/>
          </a:prstGeom>
        </p:spPr>
        <p:txBody>
          <a:bodyPr wrap="none">
            <a:spAutoFit/>
          </a:bodyPr>
          <a:lstStyle/>
          <a:p>
            <a:pPr algn="just">
              <a:lnSpc>
                <a:spcPct val="150000"/>
              </a:lnSpc>
            </a:pPr>
            <a:r>
              <a:rPr lang="en-US" sz="2400" dirty="0" err="1"/>
              <a:t>siRNAs</a:t>
            </a:r>
            <a:r>
              <a:rPr lang="en-US" sz="2400" b="0" dirty="0"/>
              <a:t> </a:t>
            </a:r>
          </a:p>
        </p:txBody>
      </p:sp>
      <p:sp>
        <p:nvSpPr>
          <p:cNvPr id="6" name="TextBox 5"/>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8" name="Straight Connector 7"/>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606271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B23EDF-98F9-417D-B3E9-7F1A619E611E}"/>
              </a:ext>
            </a:extLst>
          </p:cNvPr>
          <p:cNvSpPr txBox="1"/>
          <p:nvPr/>
        </p:nvSpPr>
        <p:spPr>
          <a:xfrm>
            <a:off x="3726743" y="1437434"/>
            <a:ext cx="4617158" cy="3831819"/>
          </a:xfrm>
          <a:prstGeom prst="rect">
            <a:avLst/>
          </a:prstGeom>
          <a:noFill/>
        </p:spPr>
        <p:txBody>
          <a:bodyPr wrap="square">
            <a:spAutoFit/>
          </a:bodyPr>
          <a:lstStyle/>
          <a:p>
            <a:pPr algn="l"/>
            <a:r>
              <a:rPr lang="en-US" sz="1800" b="0" i="0" dirty="0">
                <a:effectLst/>
                <a:latin typeface="+mn-lt"/>
              </a:rPr>
              <a:t>24-30 </a:t>
            </a:r>
            <a:r>
              <a:rPr lang="en-US" sz="1800" b="0" i="0" dirty="0" err="1">
                <a:effectLst/>
                <a:latin typeface="+mn-lt"/>
              </a:rPr>
              <a:t>nt</a:t>
            </a:r>
            <a:r>
              <a:rPr lang="en-US" sz="1800" b="0" i="0" dirty="0">
                <a:effectLst/>
                <a:latin typeface="+mn-lt"/>
              </a:rPr>
              <a:t> length</a:t>
            </a:r>
          </a:p>
          <a:p>
            <a:pPr algn="just">
              <a:lnSpc>
                <a:spcPct val="150000"/>
              </a:lnSpc>
            </a:pPr>
            <a:r>
              <a:rPr lang="en-US" sz="1800" b="0" i="0" dirty="0">
                <a:effectLst/>
                <a:latin typeface="+mn-lt"/>
              </a:rPr>
              <a:t>Piwi-interacting RNAs bind the PIWI subfamily proteins.</a:t>
            </a:r>
          </a:p>
          <a:p>
            <a:pPr algn="just">
              <a:lnSpc>
                <a:spcPct val="150000"/>
              </a:lnSpc>
            </a:pPr>
            <a:r>
              <a:rPr lang="en-US" sz="1800" b="0" dirty="0">
                <a:latin typeface="+mn-lt"/>
              </a:rPr>
              <a:t>They</a:t>
            </a:r>
            <a:r>
              <a:rPr lang="en-US" sz="1800" b="0" i="0" dirty="0">
                <a:effectLst/>
                <a:latin typeface="+mn-lt"/>
              </a:rPr>
              <a:t> are involved in maintaining genome stability in germline cells. Piwi-interacting </a:t>
            </a:r>
            <a:r>
              <a:rPr lang="en-US" sz="1800" b="0" i="0" dirty="0" err="1">
                <a:effectLst/>
                <a:latin typeface="+mn-lt"/>
              </a:rPr>
              <a:t>RNAs</a:t>
            </a:r>
            <a:r>
              <a:rPr lang="en-US" sz="1800" b="0" i="0" dirty="0">
                <a:effectLst/>
                <a:latin typeface="+mn-lt"/>
              </a:rPr>
              <a:t> play a role in </a:t>
            </a:r>
            <a:r>
              <a:rPr lang="en-US" sz="1800" b="0" i="0" dirty="0" err="1">
                <a:effectLst/>
                <a:latin typeface="+mn-lt"/>
              </a:rPr>
              <a:t>gametogenesis</a:t>
            </a:r>
            <a:r>
              <a:rPr lang="en-US" sz="1800" b="0" i="0" dirty="0">
                <a:effectLst/>
                <a:latin typeface="+mn-lt"/>
              </a:rPr>
              <a:t>.</a:t>
            </a:r>
          </a:p>
          <a:p>
            <a:pPr algn="just">
              <a:lnSpc>
                <a:spcPct val="150000"/>
              </a:lnSpc>
            </a:pPr>
            <a:r>
              <a:rPr lang="en-US" sz="1800" b="0" dirty="0">
                <a:latin typeface="+mn-lt"/>
              </a:rPr>
              <a:t>They regulate gene expression and silencing transposable elements.</a:t>
            </a:r>
            <a:endParaRPr lang="en-US" sz="1800" b="0" i="0" dirty="0">
              <a:effectLst/>
              <a:latin typeface="+mn-lt"/>
            </a:endParaRPr>
          </a:p>
          <a:p>
            <a:pPr algn="l"/>
            <a:endParaRPr lang="en-US" sz="1800" dirty="0">
              <a:latin typeface="+mn-lt"/>
            </a:endParaRPr>
          </a:p>
          <a:p>
            <a:pPr algn="l"/>
            <a:endParaRPr lang="en-US" sz="1800" b="0" i="0" dirty="0">
              <a:effectLst/>
              <a:latin typeface="+mn-lt"/>
            </a:endParaRPr>
          </a:p>
        </p:txBody>
      </p:sp>
      <p:pic>
        <p:nvPicPr>
          <p:cNvPr id="1026" name="Picture 2" descr="Piwi-Interacting RNA - an overview | ScienceDirect Topics">
            <a:extLst>
              <a:ext uri="{FF2B5EF4-FFF2-40B4-BE49-F238E27FC236}">
                <a16:creationId xmlns:a16="http://schemas.microsoft.com/office/drawing/2014/main" id="{DAF7605D-D03D-4C3C-A5B8-7BF9141E9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41" y="1340741"/>
            <a:ext cx="2826460" cy="42939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D9AE7DD-A34D-4229-B1DA-BE0255C4B2B9}"/>
              </a:ext>
            </a:extLst>
          </p:cNvPr>
          <p:cNvSpPr txBox="1"/>
          <p:nvPr/>
        </p:nvSpPr>
        <p:spPr>
          <a:xfrm>
            <a:off x="3689053" y="5630768"/>
            <a:ext cx="5289847" cy="230832"/>
          </a:xfrm>
          <a:prstGeom prst="rect">
            <a:avLst/>
          </a:prstGeom>
          <a:noFill/>
        </p:spPr>
        <p:txBody>
          <a:bodyPr wrap="square">
            <a:spAutoFit/>
          </a:bodyPr>
          <a:lstStyle/>
          <a:p>
            <a:r>
              <a:rPr lang="en-US" sz="900" dirty="0"/>
              <a:t>https://ysjournal.com/rna-interference-the-molecules-that-govern-genetic-control/</a:t>
            </a:r>
          </a:p>
        </p:txBody>
      </p:sp>
      <p:sp>
        <p:nvSpPr>
          <p:cNvPr id="6" name="Rectangle 5"/>
          <p:cNvSpPr/>
          <p:nvPr/>
        </p:nvSpPr>
        <p:spPr>
          <a:xfrm>
            <a:off x="2200338" y="498445"/>
            <a:ext cx="4801615" cy="461665"/>
          </a:xfrm>
          <a:prstGeom prst="rect">
            <a:avLst/>
          </a:prstGeom>
        </p:spPr>
        <p:txBody>
          <a:bodyPr wrap="none">
            <a:spAutoFit/>
          </a:bodyPr>
          <a:lstStyle/>
          <a:p>
            <a:r>
              <a:rPr lang="en-US" sz="2400" dirty="0" err="1"/>
              <a:t>Piwi</a:t>
            </a:r>
            <a:r>
              <a:rPr lang="en-US" sz="2400" dirty="0"/>
              <a:t>-interacting </a:t>
            </a:r>
            <a:r>
              <a:rPr lang="en-US" sz="2400" dirty="0" err="1"/>
              <a:t>RNAs</a:t>
            </a:r>
            <a:r>
              <a:rPr lang="en-US" sz="2400" dirty="0"/>
              <a:t> (</a:t>
            </a:r>
            <a:r>
              <a:rPr lang="en-US" sz="2400" dirty="0" err="1"/>
              <a:t>piRNAs</a:t>
            </a:r>
            <a:r>
              <a:rPr lang="en-US" sz="2400" dirty="0"/>
              <a:t>)</a:t>
            </a:r>
          </a:p>
        </p:txBody>
      </p:sp>
      <p:sp>
        <p:nvSpPr>
          <p:cNvPr id="7" name="TextBox 6"/>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8" name="Straight Connector 7"/>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72804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5"/>
          <p:cNvSpPr txBox="1">
            <a:spLocks noChangeArrowheads="1"/>
          </p:cNvSpPr>
          <p:nvPr/>
        </p:nvSpPr>
        <p:spPr bwMode="auto">
          <a:xfrm>
            <a:off x="3168650" y="215900"/>
            <a:ext cx="2634054" cy="461665"/>
          </a:xfrm>
          <a:prstGeom prst="rect">
            <a:avLst/>
          </a:prstGeom>
          <a:noFill/>
          <a:ln w="9525">
            <a:noFill/>
            <a:miter lim="800000"/>
            <a:headEnd/>
            <a:tailEnd/>
          </a:ln>
        </p:spPr>
        <p:txBody>
          <a:bodyPr wrap="none">
            <a:spAutoFit/>
          </a:bodyPr>
          <a:lstStyle/>
          <a:p>
            <a:r>
              <a:rPr lang="en-US" sz="2400" dirty="0" err="1"/>
              <a:t>miRNA</a:t>
            </a:r>
            <a:r>
              <a:rPr lang="en-US" sz="2400" dirty="0"/>
              <a:t> </a:t>
            </a:r>
            <a:r>
              <a:rPr lang="en-US" sz="2400" dirty="0" err="1"/>
              <a:t>vs</a:t>
            </a:r>
            <a:r>
              <a:rPr lang="en-US" sz="2400" dirty="0"/>
              <a:t> </a:t>
            </a:r>
            <a:r>
              <a:rPr lang="en-US" sz="2400" dirty="0" err="1"/>
              <a:t>siRNA</a:t>
            </a:r>
            <a:endParaRPr lang="en-US" sz="2400" dirty="0"/>
          </a:p>
        </p:txBody>
      </p:sp>
      <p:sp>
        <p:nvSpPr>
          <p:cNvPr id="5" name="TextBox 4"/>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6" name="Straight Connector 5"/>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a:xfrm>
            <a:off x="596900" y="736868"/>
            <a:ext cx="7937500" cy="4639732"/>
          </a:xfrm>
          <a:prstGeom prst="rect">
            <a:avLst/>
          </a:prstGeom>
        </p:spPr>
        <p:txBody>
          <a:bodyPr wrap="square">
            <a:spAutoFit/>
          </a:bodyPr>
          <a:lstStyle/>
          <a:p>
            <a:pPr algn="just">
              <a:lnSpc>
                <a:spcPct val="150000"/>
              </a:lnSpc>
            </a:pPr>
            <a:r>
              <a:rPr lang="en-US" sz="1800" b="0" dirty="0"/>
              <a:t>While </a:t>
            </a:r>
            <a:r>
              <a:rPr lang="en-US" sz="1800" dirty="0" err="1"/>
              <a:t>miRNAs</a:t>
            </a:r>
            <a:r>
              <a:rPr lang="en-US" sz="1800" b="0" dirty="0"/>
              <a:t> originated from </a:t>
            </a:r>
            <a:r>
              <a:rPr lang="en-US" sz="1800" b="0" dirty="0" err="1"/>
              <a:t>pri-miRNAs</a:t>
            </a:r>
            <a:r>
              <a:rPr lang="en-US" sz="1800" b="0" dirty="0"/>
              <a:t>, source of </a:t>
            </a:r>
            <a:r>
              <a:rPr lang="en-US" sz="1800" dirty="0" err="1"/>
              <a:t>siRNAs</a:t>
            </a:r>
            <a:r>
              <a:rPr lang="en-US" sz="1800" b="0" dirty="0"/>
              <a:t> is double-stranded </a:t>
            </a:r>
            <a:r>
              <a:rPr lang="en-US" sz="1800" b="0" dirty="0" err="1"/>
              <a:t>RNAs</a:t>
            </a:r>
            <a:r>
              <a:rPr lang="en-US" sz="1800" b="0" dirty="0"/>
              <a:t>.</a:t>
            </a:r>
          </a:p>
          <a:p>
            <a:pPr algn="just">
              <a:lnSpc>
                <a:spcPct val="150000"/>
              </a:lnSpc>
            </a:pPr>
            <a:r>
              <a:rPr lang="en-US" sz="1800" b="0" dirty="0"/>
              <a:t>While </a:t>
            </a:r>
            <a:r>
              <a:rPr lang="en-US" sz="1800" dirty="0" err="1"/>
              <a:t>miRNAs</a:t>
            </a:r>
            <a:r>
              <a:rPr lang="en-US" sz="1800" b="0" dirty="0"/>
              <a:t> have the ability to regulate dozens or even hundreds of gene targets through imperfect base pairing, </a:t>
            </a:r>
            <a:r>
              <a:rPr lang="en-US" sz="1800" dirty="0" err="1"/>
              <a:t>siRNAs</a:t>
            </a:r>
            <a:r>
              <a:rPr lang="en-US" sz="1800" b="0" dirty="0"/>
              <a:t> bind specifically to a single gene location. </a:t>
            </a:r>
          </a:p>
          <a:p>
            <a:pPr algn="just">
              <a:lnSpc>
                <a:spcPct val="150000"/>
              </a:lnSpc>
            </a:pPr>
            <a:r>
              <a:rPr lang="en-US" sz="1800" b="0" dirty="0"/>
              <a:t>This feature has promoted development of molecular tools and therapies using </a:t>
            </a:r>
            <a:r>
              <a:rPr lang="en-US" sz="1800" dirty="0" err="1"/>
              <a:t>siRNA</a:t>
            </a:r>
            <a:r>
              <a:rPr lang="en-US" sz="1800" b="0" dirty="0"/>
              <a:t> since the mechanism was shown to promote specific RNA interference (</a:t>
            </a:r>
            <a:r>
              <a:rPr lang="en-US" sz="1800" b="0" dirty="0" err="1"/>
              <a:t>RNAi</a:t>
            </a:r>
            <a:r>
              <a:rPr lang="en-US" sz="1800" b="0" dirty="0"/>
              <a:t>) in mammalian cells</a:t>
            </a:r>
            <a:endParaRPr lang="en-US" sz="1800" dirty="0"/>
          </a:p>
          <a:p>
            <a:pPr algn="just">
              <a:lnSpc>
                <a:spcPct val="150000"/>
              </a:lnSpc>
            </a:pPr>
            <a:r>
              <a:rPr lang="en-US" sz="1800" b="0" dirty="0"/>
              <a:t>Both </a:t>
            </a:r>
            <a:r>
              <a:rPr lang="en-US" sz="1800" dirty="0" err="1"/>
              <a:t>siRNAs</a:t>
            </a:r>
            <a:r>
              <a:rPr lang="en-US" sz="1800" dirty="0"/>
              <a:t> and </a:t>
            </a:r>
            <a:r>
              <a:rPr lang="en-US" sz="1800" dirty="0" err="1"/>
              <a:t>miRNAs</a:t>
            </a:r>
            <a:r>
              <a:rPr lang="en-US" sz="1800" dirty="0"/>
              <a:t> </a:t>
            </a:r>
            <a:r>
              <a:rPr lang="en-US" sz="1800" b="0" dirty="0"/>
              <a:t>associate with </a:t>
            </a:r>
            <a:r>
              <a:rPr lang="en-US" sz="1800" dirty="0"/>
              <a:t>Dicer</a:t>
            </a:r>
            <a:r>
              <a:rPr lang="en-US" sz="1800" b="0" dirty="0"/>
              <a:t> and </a:t>
            </a:r>
            <a:r>
              <a:rPr lang="en-US" sz="1800" dirty="0" err="1"/>
              <a:t>Argonaute</a:t>
            </a:r>
            <a:r>
              <a:rPr lang="en-US" sz="1800" b="0" dirty="0"/>
              <a:t>, whereas some </a:t>
            </a:r>
            <a:r>
              <a:rPr lang="en-US" sz="1800" b="0" dirty="0" err="1"/>
              <a:t>siRNAs</a:t>
            </a:r>
            <a:r>
              <a:rPr lang="en-US" sz="1800" b="0" dirty="0"/>
              <a:t> and </a:t>
            </a:r>
            <a:r>
              <a:rPr lang="en-US" sz="1800" b="0" dirty="0" err="1"/>
              <a:t>piRNAs</a:t>
            </a:r>
            <a:r>
              <a:rPr lang="en-US" sz="1800" b="0" dirty="0"/>
              <a:t> share functions to suppress </a:t>
            </a:r>
            <a:r>
              <a:rPr lang="en-US" sz="1800" dirty="0" err="1"/>
              <a:t>transposons</a:t>
            </a:r>
            <a:r>
              <a:rPr lang="en-US" sz="1800" b="0" dirty="0"/>
              <a:t> as mentioned in later sections.</a:t>
            </a:r>
            <a:endParaRPr lang="en-US" sz="1800" dirty="0"/>
          </a:p>
        </p:txBody>
      </p:sp>
      <p:pic>
        <p:nvPicPr>
          <p:cNvPr id="11" name="Picture 4">
            <a:extLst>
              <a:ext uri="{FF2B5EF4-FFF2-40B4-BE49-F238E27FC236}">
                <a16:creationId xmlns:a16="http://schemas.microsoft.com/office/drawing/2014/main" id="{6D45AE11-BFAD-4F6B-A0A1-50D45A2691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7944" y="4933525"/>
            <a:ext cx="2869956" cy="162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81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5CE935-6E27-417B-91E0-CB7F4907BBE2}"/>
              </a:ext>
            </a:extLst>
          </p:cNvPr>
          <p:cNvPicPr>
            <a:picLocks noChangeAspect="1"/>
          </p:cNvPicPr>
          <p:nvPr/>
        </p:nvPicPr>
        <p:blipFill rotWithShape="1">
          <a:blip r:embed="rId2"/>
          <a:srcRect l="1646" t="15289"/>
          <a:stretch/>
        </p:blipFill>
        <p:spPr>
          <a:xfrm>
            <a:off x="3703053" y="2032000"/>
            <a:ext cx="4383585" cy="2603501"/>
          </a:xfrm>
          <a:prstGeom prst="rect">
            <a:avLst/>
          </a:prstGeom>
        </p:spPr>
      </p:pic>
      <p:sp>
        <p:nvSpPr>
          <p:cNvPr id="5" name="TextBox 4">
            <a:extLst>
              <a:ext uri="{FF2B5EF4-FFF2-40B4-BE49-F238E27FC236}">
                <a16:creationId xmlns:a16="http://schemas.microsoft.com/office/drawing/2014/main" id="{94A1DE1F-29CF-4D49-86D9-E91A8137BE22}"/>
              </a:ext>
            </a:extLst>
          </p:cNvPr>
          <p:cNvSpPr txBox="1"/>
          <p:nvPr/>
        </p:nvSpPr>
        <p:spPr>
          <a:xfrm>
            <a:off x="780716" y="2572831"/>
            <a:ext cx="2978484" cy="1323439"/>
          </a:xfrm>
          <a:prstGeom prst="rect">
            <a:avLst/>
          </a:prstGeom>
          <a:solidFill>
            <a:schemeClr val="bg1"/>
          </a:solidFill>
        </p:spPr>
        <p:txBody>
          <a:bodyPr wrap="square">
            <a:spAutoFit/>
          </a:bodyPr>
          <a:lstStyle/>
          <a:p>
            <a:r>
              <a:rPr lang="en-US" sz="1600" b="1" i="0" dirty="0">
                <a:solidFill>
                  <a:srgbClr val="202124"/>
                </a:solidFill>
                <a:effectLst/>
                <a:latin typeface="+mn-lt"/>
              </a:rPr>
              <a:t>Nobel Prize</a:t>
            </a:r>
            <a:r>
              <a:rPr lang="en-US" sz="1600" b="0" i="0" dirty="0">
                <a:solidFill>
                  <a:srgbClr val="202124"/>
                </a:solidFill>
                <a:effectLst/>
                <a:latin typeface="+mn-lt"/>
              </a:rPr>
              <a:t> in Physiology</a:t>
            </a:r>
            <a:r>
              <a:rPr lang="en-US" sz="1600" b="0" dirty="0">
                <a:solidFill>
                  <a:srgbClr val="202124"/>
                </a:solidFill>
                <a:latin typeface="+mn-lt"/>
              </a:rPr>
              <a:t>/</a:t>
            </a:r>
            <a:r>
              <a:rPr lang="en-US" sz="1600" b="0" i="0" dirty="0">
                <a:solidFill>
                  <a:srgbClr val="202124"/>
                </a:solidFill>
                <a:effectLst/>
                <a:latin typeface="+mn-lt"/>
              </a:rPr>
              <a:t>Medicine </a:t>
            </a:r>
            <a:r>
              <a:rPr lang="en-US" sz="1600" b="1" i="0" dirty="0">
                <a:solidFill>
                  <a:srgbClr val="202124"/>
                </a:solidFill>
                <a:effectLst/>
                <a:latin typeface="+mn-lt"/>
              </a:rPr>
              <a:t>2006</a:t>
            </a:r>
          </a:p>
          <a:p>
            <a:r>
              <a:rPr lang="en-US" sz="1600" b="0" dirty="0">
                <a:solidFill>
                  <a:srgbClr val="202124"/>
                </a:solidFill>
              </a:rPr>
              <a:t>"for their discovery of </a:t>
            </a:r>
            <a:r>
              <a:rPr lang="en-US" sz="1600" dirty="0">
                <a:solidFill>
                  <a:srgbClr val="202124"/>
                </a:solidFill>
              </a:rPr>
              <a:t>RNA interference</a:t>
            </a:r>
            <a:r>
              <a:rPr lang="en-US" sz="1600" b="0" dirty="0">
                <a:solidFill>
                  <a:srgbClr val="202124"/>
                </a:solidFill>
              </a:rPr>
              <a:t> - gene silencing by double-stranded RNA."</a:t>
            </a:r>
            <a:endParaRPr lang="en-US" sz="1600" dirty="0">
              <a:latin typeface="+mn-lt"/>
            </a:endParaRPr>
          </a:p>
        </p:txBody>
      </p:sp>
      <p:sp>
        <p:nvSpPr>
          <p:cNvPr id="8" name="TextBox 7">
            <a:extLst>
              <a:ext uri="{FF2B5EF4-FFF2-40B4-BE49-F238E27FC236}">
                <a16:creationId xmlns:a16="http://schemas.microsoft.com/office/drawing/2014/main" id="{9570364B-367A-484B-B9BB-83DB87977DE7}"/>
              </a:ext>
            </a:extLst>
          </p:cNvPr>
          <p:cNvSpPr txBox="1"/>
          <p:nvPr/>
        </p:nvSpPr>
        <p:spPr>
          <a:xfrm flipH="1">
            <a:off x="2349499" y="330200"/>
            <a:ext cx="4457698" cy="461665"/>
          </a:xfrm>
          <a:prstGeom prst="rect">
            <a:avLst/>
          </a:prstGeom>
          <a:noFill/>
        </p:spPr>
        <p:txBody>
          <a:bodyPr wrap="square" rtlCol="0">
            <a:spAutoFit/>
          </a:bodyPr>
          <a:lstStyle/>
          <a:p>
            <a:pPr algn="ctr"/>
            <a:r>
              <a:rPr lang="en-US" sz="2400" b="1" i="0" dirty="0">
                <a:solidFill>
                  <a:srgbClr val="202124"/>
                </a:solidFill>
                <a:effectLst/>
                <a:latin typeface="+mn-lt"/>
              </a:rPr>
              <a:t>Short hairpin RNA (</a:t>
            </a:r>
            <a:r>
              <a:rPr lang="en-US" sz="2400" b="1" i="0" dirty="0" err="1">
                <a:solidFill>
                  <a:srgbClr val="202124"/>
                </a:solidFill>
                <a:effectLst/>
                <a:latin typeface="+mn-lt"/>
              </a:rPr>
              <a:t>shRNA</a:t>
            </a:r>
            <a:r>
              <a:rPr lang="en-US" sz="2400" b="1" i="0" dirty="0">
                <a:solidFill>
                  <a:srgbClr val="202124"/>
                </a:solidFill>
                <a:effectLst/>
                <a:latin typeface="+mn-lt"/>
              </a:rPr>
              <a:t>) </a:t>
            </a:r>
            <a:endParaRPr lang="en-US" sz="2400" b="1" dirty="0">
              <a:latin typeface="+mn-lt"/>
            </a:endParaRPr>
          </a:p>
        </p:txBody>
      </p:sp>
      <p:sp>
        <p:nvSpPr>
          <p:cNvPr id="11" name="TextBox 10">
            <a:extLst>
              <a:ext uri="{FF2B5EF4-FFF2-40B4-BE49-F238E27FC236}">
                <a16:creationId xmlns:a16="http://schemas.microsoft.com/office/drawing/2014/main" id="{A5F951CB-E72E-47A7-B3A4-AF789BFA02EA}"/>
              </a:ext>
            </a:extLst>
          </p:cNvPr>
          <p:cNvSpPr txBox="1"/>
          <p:nvPr/>
        </p:nvSpPr>
        <p:spPr>
          <a:xfrm>
            <a:off x="546100" y="1118691"/>
            <a:ext cx="8303796" cy="1315745"/>
          </a:xfrm>
          <a:prstGeom prst="rect">
            <a:avLst/>
          </a:prstGeom>
          <a:noFill/>
        </p:spPr>
        <p:txBody>
          <a:bodyPr wrap="square">
            <a:spAutoFit/>
          </a:bodyPr>
          <a:lstStyle/>
          <a:p>
            <a:pPr algn="just">
              <a:lnSpc>
                <a:spcPct val="150000"/>
              </a:lnSpc>
            </a:pPr>
            <a:r>
              <a:rPr lang="en-US" sz="1800" b="0" dirty="0">
                <a:latin typeface="+mn-lt"/>
              </a:rPr>
              <a:t>It is a</a:t>
            </a:r>
            <a:r>
              <a:rPr lang="en-US" sz="1800" b="0" i="0" dirty="0">
                <a:effectLst/>
                <a:latin typeface="+mn-lt"/>
              </a:rPr>
              <a:t>n artificial </a:t>
            </a:r>
            <a:r>
              <a:rPr lang="en-US" sz="1800" dirty="0">
                <a:latin typeface="+mn-lt"/>
              </a:rPr>
              <a:t>RNA</a:t>
            </a:r>
            <a:r>
              <a:rPr lang="en-US" sz="1800" b="0" i="0" dirty="0">
                <a:effectLst/>
                <a:latin typeface="+mn-lt"/>
              </a:rPr>
              <a:t> molecule with a tight hairpin turn. </a:t>
            </a:r>
          </a:p>
          <a:p>
            <a:pPr algn="just">
              <a:lnSpc>
                <a:spcPct val="150000"/>
              </a:lnSpc>
            </a:pPr>
            <a:r>
              <a:rPr lang="en-US" sz="1800" b="0" i="0" dirty="0">
                <a:effectLst/>
                <a:latin typeface="+mn-lt"/>
              </a:rPr>
              <a:t>It  can be used to silence target gene expression via </a:t>
            </a:r>
            <a:r>
              <a:rPr lang="en-US" sz="1800" dirty="0">
                <a:latin typeface="+mn-lt"/>
              </a:rPr>
              <a:t>RNA interference</a:t>
            </a:r>
            <a:r>
              <a:rPr lang="en-US" sz="1800" b="0" i="0" dirty="0">
                <a:effectLst/>
                <a:latin typeface="+mn-lt"/>
              </a:rPr>
              <a:t> (RNAi).</a:t>
            </a:r>
          </a:p>
          <a:p>
            <a:pPr algn="just">
              <a:lnSpc>
                <a:spcPct val="150000"/>
              </a:lnSpc>
            </a:pPr>
            <a:endParaRPr lang="en-US" sz="1800" dirty="0">
              <a:latin typeface="+mn-lt"/>
            </a:endParaRPr>
          </a:p>
        </p:txBody>
      </p:sp>
      <p:sp>
        <p:nvSpPr>
          <p:cNvPr id="9" name="TextBox 8"/>
          <p:cNvSpPr txBox="1"/>
          <p:nvPr/>
        </p:nvSpPr>
        <p:spPr>
          <a:xfrm>
            <a:off x="3727450" y="4222750"/>
            <a:ext cx="1530086" cy="338554"/>
          </a:xfrm>
          <a:prstGeom prst="rect">
            <a:avLst/>
          </a:prstGeom>
          <a:solidFill>
            <a:srgbClr val="FFFFFF"/>
          </a:solidFill>
        </p:spPr>
        <p:txBody>
          <a:bodyPr wrap="none" rtlCol="0">
            <a:spAutoFit/>
          </a:bodyPr>
          <a:lstStyle/>
          <a:p>
            <a:r>
              <a:rPr lang="en-US" sz="1600" b="0" dirty="0">
                <a:solidFill>
                  <a:srgbClr val="202124"/>
                </a:solidFill>
              </a:rPr>
              <a:t>Andrew Z. Fire </a:t>
            </a:r>
            <a:endParaRPr lang="en-US" sz="1600" dirty="0"/>
          </a:p>
        </p:txBody>
      </p:sp>
      <p:sp>
        <p:nvSpPr>
          <p:cNvPr id="10" name="TextBox 9"/>
          <p:cNvSpPr txBox="1"/>
          <p:nvPr/>
        </p:nvSpPr>
        <p:spPr>
          <a:xfrm>
            <a:off x="5321300" y="4222750"/>
            <a:ext cx="1484501" cy="338554"/>
          </a:xfrm>
          <a:prstGeom prst="rect">
            <a:avLst/>
          </a:prstGeom>
          <a:solidFill>
            <a:srgbClr val="FFFFFF"/>
          </a:solidFill>
        </p:spPr>
        <p:txBody>
          <a:bodyPr wrap="none" rtlCol="0">
            <a:spAutoFit/>
          </a:bodyPr>
          <a:lstStyle/>
          <a:p>
            <a:r>
              <a:rPr lang="en-US" sz="1600" b="0" dirty="0">
                <a:solidFill>
                  <a:srgbClr val="202124"/>
                </a:solidFill>
              </a:rPr>
              <a:t>Craig C. Mello </a:t>
            </a:r>
            <a:endParaRPr lang="en-US" sz="1600" b="0" dirty="0"/>
          </a:p>
        </p:txBody>
      </p:sp>
      <p:sp>
        <p:nvSpPr>
          <p:cNvPr id="12" name="TextBox 11"/>
          <p:cNvSpPr txBox="1"/>
          <p:nvPr/>
        </p:nvSpPr>
        <p:spPr>
          <a:xfrm>
            <a:off x="355601" y="4660900"/>
            <a:ext cx="8610600" cy="1731243"/>
          </a:xfrm>
          <a:prstGeom prst="rect">
            <a:avLst/>
          </a:prstGeom>
          <a:noFill/>
        </p:spPr>
        <p:txBody>
          <a:bodyPr wrap="square" rtlCol="0">
            <a:spAutoFit/>
          </a:bodyPr>
          <a:lstStyle/>
          <a:p>
            <a:pPr>
              <a:lnSpc>
                <a:spcPct val="150000"/>
              </a:lnSpc>
            </a:pPr>
            <a:r>
              <a:rPr lang="en-US" sz="1800" b="0" dirty="0"/>
              <a:t>The </a:t>
            </a:r>
            <a:r>
              <a:rPr lang="en-US" sz="1800" b="0" dirty="0" err="1"/>
              <a:t>shRNA</a:t>
            </a:r>
            <a:r>
              <a:rPr lang="en-US" sz="1800" b="0" dirty="0"/>
              <a:t> sequences usually encoded in a DNA vector that can be introduced into cells via plasmid </a:t>
            </a:r>
            <a:r>
              <a:rPr lang="en-US" sz="1800" b="0" dirty="0" err="1"/>
              <a:t>transfection</a:t>
            </a:r>
            <a:r>
              <a:rPr lang="en-US" sz="1800" b="0" dirty="0"/>
              <a:t> or viral transduction. </a:t>
            </a:r>
            <a:r>
              <a:rPr lang="en-US" sz="1800" b="0" dirty="0" err="1"/>
              <a:t>shRNA</a:t>
            </a:r>
            <a:r>
              <a:rPr lang="en-US" sz="1800" b="0" dirty="0"/>
              <a:t> molecules can be divided into two main categories based on their designs: simple stem-loop and </a:t>
            </a:r>
            <a:r>
              <a:rPr lang="en-US" sz="1800" b="0" dirty="0" err="1"/>
              <a:t>microRNA</a:t>
            </a:r>
            <a:r>
              <a:rPr lang="en-US" sz="1800" b="0" dirty="0"/>
              <a:t>-adapted </a:t>
            </a:r>
            <a:r>
              <a:rPr lang="en-US" sz="1800" b="0" dirty="0" err="1"/>
              <a:t>shRNA</a:t>
            </a:r>
            <a:r>
              <a:rPr lang="en-US" sz="1800" b="0" dirty="0"/>
              <a:t>.</a:t>
            </a:r>
            <a:endParaRPr lang="en-US" sz="1800" dirty="0"/>
          </a:p>
        </p:txBody>
      </p:sp>
      <p:sp>
        <p:nvSpPr>
          <p:cNvPr id="13" name="TextBox 12"/>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14" name="Straight Connector 13"/>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765930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5" name="Straight Connector 4"/>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6" name="Picture 5"/>
          <p:cNvPicPr>
            <a:picLocks noChangeAspect="1"/>
          </p:cNvPicPr>
          <p:nvPr/>
        </p:nvPicPr>
        <p:blipFill>
          <a:blip r:embed="rId2"/>
          <a:stretch>
            <a:fillRect/>
          </a:stretch>
        </p:blipFill>
        <p:spPr>
          <a:xfrm>
            <a:off x="323850" y="1492250"/>
            <a:ext cx="8496300" cy="3873500"/>
          </a:xfrm>
          <a:prstGeom prst="rect">
            <a:avLst/>
          </a:prstGeom>
        </p:spPr>
      </p:pic>
      <p:sp>
        <p:nvSpPr>
          <p:cNvPr id="7" name="TextBox 6">
            <a:extLst>
              <a:ext uri="{FF2B5EF4-FFF2-40B4-BE49-F238E27FC236}">
                <a16:creationId xmlns:a16="http://schemas.microsoft.com/office/drawing/2014/main" id="{79530940-1AA6-47AB-815B-B53B7EC26131}"/>
              </a:ext>
            </a:extLst>
          </p:cNvPr>
          <p:cNvSpPr txBox="1"/>
          <p:nvPr/>
        </p:nvSpPr>
        <p:spPr>
          <a:xfrm>
            <a:off x="2113182" y="550875"/>
            <a:ext cx="5011518" cy="461665"/>
          </a:xfrm>
          <a:prstGeom prst="rect">
            <a:avLst/>
          </a:prstGeom>
          <a:noFill/>
        </p:spPr>
        <p:txBody>
          <a:bodyPr wrap="square">
            <a:spAutoFit/>
          </a:bodyPr>
          <a:lstStyle/>
          <a:p>
            <a:r>
              <a:rPr lang="en-US" sz="2400" dirty="0"/>
              <a:t>RNA Therapies and Diagnostics</a:t>
            </a:r>
            <a:endParaRPr lang="el-GR" sz="2400" dirty="0"/>
          </a:p>
        </p:txBody>
      </p:sp>
    </p:spTree>
    <p:extLst>
      <p:ext uri="{BB962C8B-B14F-4D97-AF65-F5344CB8AC3E}">
        <p14:creationId xmlns:p14="http://schemas.microsoft.com/office/powerpoint/2010/main" val="1833322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762000" y="2832100"/>
            <a:ext cx="6877050" cy="366712"/>
          </a:xfrm>
          <a:prstGeom prst="rect">
            <a:avLst/>
          </a:prstGeom>
          <a:noFill/>
          <a:ln w="9525">
            <a:noFill/>
            <a:miter lim="800000"/>
            <a:headEnd/>
            <a:tailEnd/>
          </a:ln>
        </p:spPr>
        <p:txBody>
          <a:bodyPr wrap="none">
            <a:spAutoFit/>
          </a:bodyPr>
          <a:lstStyle/>
          <a:p>
            <a:r>
              <a:rPr lang="en-US"/>
              <a:t>http://www.youtube.com/watch?v=gZZyxVP02UU&amp;feature=related</a:t>
            </a:r>
          </a:p>
        </p:txBody>
      </p:sp>
      <p:sp>
        <p:nvSpPr>
          <p:cNvPr id="3" name="Rectangle 9"/>
          <p:cNvSpPr>
            <a:spLocks noChangeArrowheads="1"/>
          </p:cNvSpPr>
          <p:nvPr/>
        </p:nvSpPr>
        <p:spPr bwMode="auto">
          <a:xfrm>
            <a:off x="781050" y="2438400"/>
            <a:ext cx="6813550" cy="366712"/>
          </a:xfrm>
          <a:prstGeom prst="rect">
            <a:avLst/>
          </a:prstGeom>
          <a:noFill/>
          <a:ln w="9525">
            <a:noFill/>
            <a:miter lim="800000"/>
            <a:headEnd/>
            <a:tailEnd/>
          </a:ln>
        </p:spPr>
        <p:txBody>
          <a:bodyPr wrap="none">
            <a:spAutoFit/>
          </a:bodyPr>
          <a:lstStyle/>
          <a:p>
            <a:r>
              <a:rPr lang="en-US" dirty="0"/>
              <a:t>http://</a:t>
            </a:r>
            <a:r>
              <a:rPr lang="en-US" dirty="0" err="1"/>
              <a:t>www.youtube.com/watch?v</a:t>
            </a:r>
            <a:r>
              <a:rPr lang="en-US" dirty="0"/>
              <a:t>=</a:t>
            </a:r>
            <a:r>
              <a:rPr lang="en-US" dirty="0" err="1"/>
              <a:t>AfXmDAqgFIg&amp;feature</a:t>
            </a:r>
            <a:r>
              <a:rPr lang="en-US" dirty="0"/>
              <a:t>=related</a:t>
            </a:r>
          </a:p>
        </p:txBody>
      </p:sp>
      <p:sp>
        <p:nvSpPr>
          <p:cNvPr id="4" name="TextBox 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5" name="Straight Connector 4"/>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67741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14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57-DNA-RNA-Protein"/>
          <p:cNvPicPr>
            <a:picLocks noChangeAspect="1" noChangeArrowheads="1"/>
          </p:cNvPicPr>
          <p:nvPr/>
        </p:nvPicPr>
        <p:blipFill>
          <a:blip r:embed="rId2" cstate="print"/>
          <a:srcRect l="7133" t="17751" r="5823" b="13496"/>
          <a:stretch>
            <a:fillRect/>
          </a:stretch>
        </p:blipFill>
        <p:spPr bwMode="auto">
          <a:xfrm>
            <a:off x="4492625" y="908050"/>
            <a:ext cx="4651375" cy="5689600"/>
          </a:xfrm>
          <a:prstGeom prst="rect">
            <a:avLst/>
          </a:prstGeom>
          <a:noFill/>
          <a:ln w="9525">
            <a:noFill/>
            <a:miter lim="800000"/>
            <a:headEnd/>
            <a:tailEnd/>
          </a:ln>
        </p:spPr>
      </p:pic>
      <p:sp>
        <p:nvSpPr>
          <p:cNvPr id="41987" name="Text Box 5"/>
          <p:cNvSpPr txBox="1">
            <a:spLocks noChangeArrowheads="1"/>
          </p:cNvSpPr>
          <p:nvPr/>
        </p:nvSpPr>
        <p:spPr bwMode="auto">
          <a:xfrm>
            <a:off x="643240" y="228600"/>
            <a:ext cx="7814960" cy="461665"/>
          </a:xfrm>
          <a:prstGeom prst="rect">
            <a:avLst/>
          </a:prstGeom>
          <a:noFill/>
          <a:ln w="9525">
            <a:noFill/>
            <a:miter lim="800000"/>
            <a:headEnd/>
            <a:tailEnd/>
          </a:ln>
        </p:spPr>
        <p:txBody>
          <a:bodyPr wrap="none">
            <a:spAutoFit/>
          </a:bodyPr>
          <a:lstStyle/>
          <a:p>
            <a:r>
              <a:rPr lang="en-US" sz="2400" cap="all" dirty="0">
                <a:latin typeface="Times New Roman" pitchFamily="18" charset="0"/>
              </a:rPr>
              <a:t>The Central Dogma Of Molecular Biology</a:t>
            </a:r>
            <a:endParaRPr lang="el-GR" sz="2400" cap="all" dirty="0">
              <a:latin typeface="Times New Roman" pitchFamily="18" charset="0"/>
            </a:endParaRPr>
          </a:p>
        </p:txBody>
      </p:sp>
      <p:sp>
        <p:nvSpPr>
          <p:cNvPr id="20487" name="Text Box 7"/>
          <p:cNvSpPr txBox="1">
            <a:spLocks noChangeArrowheads="1"/>
          </p:cNvSpPr>
          <p:nvPr/>
        </p:nvSpPr>
        <p:spPr bwMode="auto">
          <a:xfrm>
            <a:off x="250825" y="1773238"/>
            <a:ext cx="1663700" cy="641350"/>
          </a:xfrm>
          <a:prstGeom prst="rect">
            <a:avLst/>
          </a:prstGeom>
          <a:noFill/>
          <a:ln w="9525">
            <a:noFill/>
            <a:miter lim="800000"/>
            <a:headEnd/>
            <a:tailEnd/>
          </a:ln>
        </p:spPr>
        <p:txBody>
          <a:bodyPr wrap="none">
            <a:spAutoFit/>
          </a:bodyPr>
          <a:lstStyle/>
          <a:p>
            <a:pPr algn="ctr"/>
            <a:r>
              <a:rPr lang="en-US" b="1">
                <a:latin typeface="Times New Roman" pitchFamily="18" charset="0"/>
              </a:rPr>
              <a:t>Replication</a:t>
            </a:r>
          </a:p>
          <a:p>
            <a:pPr algn="ctr"/>
            <a:r>
              <a:rPr lang="en-US">
                <a:latin typeface="Times New Roman" pitchFamily="18" charset="0"/>
              </a:rPr>
              <a:t>DNA duplicates</a:t>
            </a:r>
            <a:endParaRPr lang="el-GR">
              <a:latin typeface="Times New Roman" pitchFamily="18" charset="0"/>
            </a:endParaRPr>
          </a:p>
        </p:txBody>
      </p:sp>
      <p:sp>
        <p:nvSpPr>
          <p:cNvPr id="20488" name="Text Box 8"/>
          <p:cNvSpPr txBox="1">
            <a:spLocks noChangeArrowheads="1"/>
          </p:cNvSpPr>
          <p:nvPr/>
        </p:nvSpPr>
        <p:spPr bwMode="auto">
          <a:xfrm>
            <a:off x="301625" y="2852738"/>
            <a:ext cx="1562100" cy="641350"/>
          </a:xfrm>
          <a:prstGeom prst="rect">
            <a:avLst/>
          </a:prstGeom>
          <a:noFill/>
          <a:ln w="9525">
            <a:noFill/>
            <a:miter lim="800000"/>
            <a:headEnd/>
            <a:tailEnd/>
          </a:ln>
        </p:spPr>
        <p:txBody>
          <a:bodyPr wrap="none">
            <a:spAutoFit/>
          </a:bodyPr>
          <a:lstStyle/>
          <a:p>
            <a:pPr algn="ctr"/>
            <a:r>
              <a:rPr lang="en-US" b="1">
                <a:latin typeface="Times New Roman" pitchFamily="18" charset="0"/>
              </a:rPr>
              <a:t>Transcription</a:t>
            </a:r>
          </a:p>
          <a:p>
            <a:pPr algn="ctr"/>
            <a:r>
              <a:rPr lang="en-US">
                <a:latin typeface="Times New Roman" pitchFamily="18" charset="0"/>
              </a:rPr>
              <a:t>RNA synthesis</a:t>
            </a:r>
            <a:endParaRPr lang="el-GR">
              <a:latin typeface="Times New Roman" pitchFamily="18" charset="0"/>
            </a:endParaRPr>
          </a:p>
        </p:txBody>
      </p:sp>
      <p:sp>
        <p:nvSpPr>
          <p:cNvPr id="20489" name="Text Box 9"/>
          <p:cNvSpPr txBox="1">
            <a:spLocks noChangeArrowheads="1"/>
          </p:cNvSpPr>
          <p:nvPr/>
        </p:nvSpPr>
        <p:spPr bwMode="auto">
          <a:xfrm>
            <a:off x="234950" y="4508500"/>
            <a:ext cx="1739900" cy="641350"/>
          </a:xfrm>
          <a:prstGeom prst="rect">
            <a:avLst/>
          </a:prstGeom>
          <a:noFill/>
          <a:ln w="9525">
            <a:noFill/>
            <a:miter lim="800000"/>
            <a:headEnd/>
            <a:tailEnd/>
          </a:ln>
        </p:spPr>
        <p:txBody>
          <a:bodyPr wrap="none">
            <a:spAutoFit/>
          </a:bodyPr>
          <a:lstStyle/>
          <a:p>
            <a:pPr algn="ctr"/>
            <a:r>
              <a:rPr lang="en-US" b="1">
                <a:latin typeface="Times New Roman" pitchFamily="18" charset="0"/>
              </a:rPr>
              <a:t>Translation</a:t>
            </a:r>
          </a:p>
          <a:p>
            <a:pPr algn="ctr"/>
            <a:r>
              <a:rPr lang="en-US">
                <a:latin typeface="Times New Roman" pitchFamily="18" charset="0"/>
              </a:rPr>
              <a:t>Protein synthesis</a:t>
            </a:r>
            <a:endParaRPr lang="el-GR">
              <a:latin typeface="Times New Roman" pitchFamily="18" charset="0"/>
            </a:endParaRPr>
          </a:p>
        </p:txBody>
      </p:sp>
      <p:sp>
        <p:nvSpPr>
          <p:cNvPr id="20490" name="Oval 10"/>
          <p:cNvSpPr>
            <a:spLocks noChangeArrowheads="1"/>
          </p:cNvSpPr>
          <p:nvPr/>
        </p:nvSpPr>
        <p:spPr bwMode="auto">
          <a:xfrm>
            <a:off x="179388" y="1557338"/>
            <a:ext cx="1800225" cy="1079500"/>
          </a:xfrm>
          <a:prstGeom prst="ellipse">
            <a:avLst/>
          </a:prstGeom>
          <a:noFill/>
          <a:ln w="19050">
            <a:solidFill>
              <a:srgbClr val="FFFF66"/>
            </a:solidFill>
            <a:round/>
            <a:headEnd/>
            <a:tailEnd/>
          </a:ln>
        </p:spPr>
        <p:txBody>
          <a:bodyPr wrap="none" anchor="ctr"/>
          <a:lstStyle/>
          <a:p>
            <a:endParaRPr lang="en-US"/>
          </a:p>
        </p:txBody>
      </p:sp>
      <p:sp>
        <p:nvSpPr>
          <p:cNvPr id="20491" name="Oval 11"/>
          <p:cNvSpPr>
            <a:spLocks noChangeArrowheads="1"/>
          </p:cNvSpPr>
          <p:nvPr/>
        </p:nvSpPr>
        <p:spPr bwMode="auto">
          <a:xfrm>
            <a:off x="179388" y="2565400"/>
            <a:ext cx="1800225" cy="1079500"/>
          </a:xfrm>
          <a:prstGeom prst="ellipse">
            <a:avLst/>
          </a:prstGeom>
          <a:noFill/>
          <a:ln w="19050">
            <a:solidFill>
              <a:srgbClr val="FFFF66"/>
            </a:solidFill>
            <a:round/>
            <a:headEnd/>
            <a:tailEnd/>
          </a:ln>
        </p:spPr>
        <p:txBody>
          <a:bodyPr wrap="none" anchor="ctr"/>
          <a:lstStyle/>
          <a:p>
            <a:endParaRPr lang="en-US"/>
          </a:p>
        </p:txBody>
      </p:sp>
      <p:sp>
        <p:nvSpPr>
          <p:cNvPr id="41993" name="Text Box 12"/>
          <p:cNvSpPr txBox="1">
            <a:spLocks noChangeArrowheads="1"/>
          </p:cNvSpPr>
          <p:nvPr/>
        </p:nvSpPr>
        <p:spPr bwMode="auto">
          <a:xfrm>
            <a:off x="3132138" y="1773238"/>
            <a:ext cx="1176337" cy="517525"/>
          </a:xfrm>
          <a:prstGeom prst="rect">
            <a:avLst/>
          </a:prstGeom>
          <a:noFill/>
          <a:ln w="9525">
            <a:noFill/>
            <a:miter lim="800000"/>
            <a:headEnd/>
            <a:tailEnd/>
          </a:ln>
        </p:spPr>
        <p:txBody>
          <a:bodyPr wrap="none">
            <a:spAutoFit/>
          </a:bodyPr>
          <a:lstStyle/>
          <a:p>
            <a:pPr algn="ctr"/>
            <a:r>
              <a:rPr lang="en-US" sz="1400">
                <a:latin typeface="Times New Roman" pitchFamily="18" charset="0"/>
              </a:rPr>
              <a:t>4-Letter Code</a:t>
            </a:r>
          </a:p>
          <a:p>
            <a:pPr algn="ctr"/>
            <a:r>
              <a:rPr lang="en-US" sz="1400">
                <a:latin typeface="Times New Roman" pitchFamily="18" charset="0"/>
              </a:rPr>
              <a:t>A,T.G,C</a:t>
            </a:r>
            <a:endParaRPr lang="el-GR" sz="1400">
              <a:latin typeface="Times New Roman" pitchFamily="18" charset="0"/>
            </a:endParaRPr>
          </a:p>
        </p:txBody>
      </p:sp>
      <p:sp>
        <p:nvSpPr>
          <p:cNvPr id="41994" name="Text Box 13"/>
          <p:cNvSpPr txBox="1">
            <a:spLocks noChangeArrowheads="1"/>
          </p:cNvSpPr>
          <p:nvPr/>
        </p:nvSpPr>
        <p:spPr bwMode="auto">
          <a:xfrm>
            <a:off x="3132138" y="3068638"/>
            <a:ext cx="1176337" cy="517525"/>
          </a:xfrm>
          <a:prstGeom prst="rect">
            <a:avLst/>
          </a:prstGeom>
          <a:noFill/>
          <a:ln w="9525">
            <a:noFill/>
            <a:miter lim="800000"/>
            <a:headEnd/>
            <a:tailEnd/>
          </a:ln>
        </p:spPr>
        <p:txBody>
          <a:bodyPr wrap="none">
            <a:spAutoFit/>
          </a:bodyPr>
          <a:lstStyle/>
          <a:p>
            <a:pPr algn="ctr"/>
            <a:r>
              <a:rPr lang="en-US" sz="1400">
                <a:latin typeface="Times New Roman" pitchFamily="18" charset="0"/>
              </a:rPr>
              <a:t>4-Letter Code</a:t>
            </a:r>
          </a:p>
          <a:p>
            <a:pPr algn="ctr"/>
            <a:r>
              <a:rPr lang="en-US" sz="1400">
                <a:latin typeface="Times New Roman" pitchFamily="18" charset="0"/>
              </a:rPr>
              <a:t>A,U.G,C</a:t>
            </a:r>
            <a:endParaRPr lang="el-GR" sz="1400">
              <a:latin typeface="Times New Roman" pitchFamily="18" charset="0"/>
            </a:endParaRPr>
          </a:p>
        </p:txBody>
      </p:sp>
      <p:sp>
        <p:nvSpPr>
          <p:cNvPr id="41995" name="Text Box 14"/>
          <p:cNvSpPr txBox="1">
            <a:spLocks noChangeArrowheads="1"/>
          </p:cNvSpPr>
          <p:nvPr/>
        </p:nvSpPr>
        <p:spPr bwMode="auto">
          <a:xfrm>
            <a:off x="3087688" y="4868863"/>
            <a:ext cx="1265237" cy="517525"/>
          </a:xfrm>
          <a:prstGeom prst="rect">
            <a:avLst/>
          </a:prstGeom>
          <a:noFill/>
          <a:ln w="9525">
            <a:noFill/>
            <a:miter lim="800000"/>
            <a:headEnd/>
            <a:tailEnd/>
          </a:ln>
        </p:spPr>
        <p:txBody>
          <a:bodyPr wrap="none">
            <a:spAutoFit/>
          </a:bodyPr>
          <a:lstStyle/>
          <a:p>
            <a:pPr algn="ctr"/>
            <a:r>
              <a:rPr lang="en-US" sz="1400">
                <a:latin typeface="Times New Roman" pitchFamily="18" charset="0"/>
              </a:rPr>
              <a:t>20-Letter Code</a:t>
            </a:r>
          </a:p>
          <a:p>
            <a:pPr algn="ctr"/>
            <a:r>
              <a:rPr lang="en-US" sz="1400">
                <a:latin typeface="Times New Roman" pitchFamily="18" charset="0"/>
              </a:rPr>
              <a:t>Amino Acids</a:t>
            </a:r>
            <a:endParaRPr lang="el-GR" sz="1400">
              <a:latin typeface="Times New Roman" pitchFamily="18" charset="0"/>
            </a:endParaRPr>
          </a:p>
        </p:txBody>
      </p:sp>
      <p:pic>
        <p:nvPicPr>
          <p:cNvPr id="41996" name="Picture 15"/>
          <p:cNvPicPr>
            <a:picLocks noChangeAspect="1" noChangeArrowheads="1"/>
          </p:cNvPicPr>
          <p:nvPr/>
        </p:nvPicPr>
        <p:blipFill>
          <a:blip r:embed="rId3" cstate="print"/>
          <a:srcRect/>
          <a:stretch>
            <a:fillRect/>
          </a:stretch>
        </p:blipFill>
        <p:spPr bwMode="auto">
          <a:xfrm>
            <a:off x="2047875" y="1600200"/>
            <a:ext cx="857250" cy="4525963"/>
          </a:xfrm>
          <a:prstGeom prst="rect">
            <a:avLst/>
          </a:prstGeom>
          <a:noFill/>
          <a:ln w="9525">
            <a:noFill/>
            <a:miter lim="800000"/>
            <a:headEnd/>
            <a:tailEnd/>
          </a:ln>
        </p:spPr>
      </p:pic>
      <p:sp>
        <p:nvSpPr>
          <p:cNvPr id="13" name="TextBox 12"/>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14" name="Straight Connector 13"/>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0490"/>
                                        </p:tgtEl>
                                        <p:attrNameLst>
                                          <p:attrName>style.visibility</p:attrName>
                                        </p:attrNameLst>
                                      </p:cBhvr>
                                      <p:to>
                                        <p:strVal val="visible"/>
                                      </p:to>
                                    </p:set>
                                    <p:animEffect transition="in" filter="diamond(in)">
                                      <p:cBhvr>
                                        <p:cTn id="19" dur="2000"/>
                                        <p:tgtEl>
                                          <p:spTgt spid="20490"/>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0491"/>
                                        </p:tgtEl>
                                        <p:attrNameLst>
                                          <p:attrName>style.visibility</p:attrName>
                                        </p:attrNameLst>
                                      </p:cBhvr>
                                      <p:to>
                                        <p:strVal val="visible"/>
                                      </p:to>
                                    </p:set>
                                    <p:animEffect transition="in" filter="diamond(in)">
                                      <p:cBhvr>
                                        <p:cTn id="24" dur="20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P spid="20489" grpId="0"/>
      <p:bldP spid="20490" grpId="0" animBg="1"/>
      <p:bldP spid="204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t="21005"/>
          <a:stretch>
            <a:fillRect/>
          </a:stretch>
        </p:blipFill>
        <p:spPr bwMode="auto">
          <a:xfrm>
            <a:off x="107950" y="1052513"/>
            <a:ext cx="8964613" cy="5289550"/>
          </a:xfrm>
          <a:prstGeom prst="rect">
            <a:avLst/>
          </a:prstGeom>
          <a:noFill/>
          <a:ln w="9525">
            <a:noFill/>
            <a:miter lim="800000"/>
            <a:headEnd/>
            <a:tailEnd/>
          </a:ln>
        </p:spPr>
      </p:pic>
      <p:sp>
        <p:nvSpPr>
          <p:cNvPr id="5" name="Text Box 5"/>
          <p:cNvSpPr txBox="1">
            <a:spLocks noChangeArrowheads="1"/>
          </p:cNvSpPr>
          <p:nvPr/>
        </p:nvSpPr>
        <p:spPr bwMode="auto">
          <a:xfrm>
            <a:off x="719440" y="605135"/>
            <a:ext cx="7814960" cy="461665"/>
          </a:xfrm>
          <a:prstGeom prst="rect">
            <a:avLst/>
          </a:prstGeom>
          <a:noFill/>
          <a:ln w="9525">
            <a:noFill/>
            <a:miter lim="800000"/>
            <a:headEnd/>
            <a:tailEnd/>
          </a:ln>
        </p:spPr>
        <p:txBody>
          <a:bodyPr wrap="none">
            <a:spAutoFit/>
          </a:bodyPr>
          <a:lstStyle/>
          <a:p>
            <a:r>
              <a:rPr lang="en-US" sz="2400" cap="all" dirty="0">
                <a:latin typeface="Times New Roman" pitchFamily="18" charset="0"/>
              </a:rPr>
              <a:t>The Central Dogma Of Molecular Biology</a:t>
            </a:r>
            <a:endParaRPr lang="el-GR" sz="2400" cap="all" dirty="0">
              <a:latin typeface="Times New Roman" pitchFamily="18" charset="0"/>
            </a:endParaRPr>
          </a:p>
        </p:txBody>
      </p:sp>
      <p:sp>
        <p:nvSpPr>
          <p:cNvPr id="4" name="TextBox 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6" name="Straight Connector 5"/>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75057"/>
            <a:ext cx="6400800" cy="400110"/>
          </a:xfrm>
          <a:prstGeom prst="rect">
            <a:avLst/>
          </a:prstGeom>
        </p:spPr>
        <p:txBody>
          <a:bodyPr wrap="square">
            <a:spAutoFit/>
          </a:bodyPr>
          <a:lstStyle/>
          <a:p>
            <a:r>
              <a:rPr lang="en-US" dirty="0"/>
              <a:t>https://</a:t>
            </a:r>
            <a:r>
              <a:rPr lang="en-US" dirty="0" err="1"/>
              <a:t>www.youtube.com/watch?v</a:t>
            </a:r>
            <a:r>
              <a:rPr lang="en-US" dirty="0"/>
              <a:t>=gG7uCskUOrA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5" name="Straight Connector 4"/>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Box 6"/>
          <p:cNvSpPr txBox="1"/>
          <p:nvPr/>
        </p:nvSpPr>
        <p:spPr>
          <a:xfrm>
            <a:off x="2099733" y="2438400"/>
            <a:ext cx="4959360" cy="769441"/>
          </a:xfrm>
          <a:prstGeom prst="rect">
            <a:avLst/>
          </a:prstGeom>
          <a:noFill/>
        </p:spPr>
        <p:txBody>
          <a:bodyPr wrap="none" rtlCol="0">
            <a:spAutoFit/>
          </a:bodyPr>
          <a:lstStyle/>
          <a:p>
            <a:r>
              <a:rPr lang="en-US" sz="4400" b="0" cap="all" dirty="0">
                <a:latin typeface="+mj-lt"/>
              </a:rPr>
              <a:t>The RNA World </a:t>
            </a:r>
          </a:p>
        </p:txBody>
      </p:sp>
    </p:spTree>
    <p:extLst>
      <p:ext uri="{BB962C8B-B14F-4D97-AF65-F5344CB8AC3E}">
        <p14:creationId xmlns:p14="http://schemas.microsoft.com/office/powerpoint/2010/main" val="104198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BBF8A2-2F3F-49A1-B105-D01C44846EBF}"/>
              </a:ext>
            </a:extLst>
          </p:cNvPr>
          <p:cNvSpPr txBox="1"/>
          <p:nvPr/>
        </p:nvSpPr>
        <p:spPr>
          <a:xfrm>
            <a:off x="583905" y="890547"/>
            <a:ext cx="8378283" cy="5055230"/>
          </a:xfrm>
          <a:prstGeom prst="rect">
            <a:avLst/>
          </a:prstGeom>
          <a:noFill/>
        </p:spPr>
        <p:txBody>
          <a:bodyPr wrap="square">
            <a:spAutoFit/>
          </a:bodyPr>
          <a:lstStyle/>
          <a:p>
            <a:pPr>
              <a:lnSpc>
                <a:spcPct val="150000"/>
              </a:lnSpc>
            </a:pPr>
            <a:r>
              <a:rPr lang="en-US" sz="1800" b="0" dirty="0">
                <a:latin typeface="+mn-lt"/>
              </a:rPr>
              <a:t>I</a:t>
            </a:r>
            <a:r>
              <a:rPr lang="en-US" sz="1800" b="0" i="0" dirty="0">
                <a:effectLst/>
                <a:latin typeface="+mn-lt"/>
              </a:rPr>
              <a:t>n primitive Earth's history</a:t>
            </a:r>
            <a:r>
              <a:rPr lang="en-US" sz="1800" b="0" dirty="0">
                <a:latin typeface="+mn-lt"/>
              </a:rPr>
              <a:t>,</a:t>
            </a:r>
            <a:r>
              <a:rPr lang="en-US" sz="1800" b="0" i="0" dirty="0">
                <a:effectLst/>
                <a:latin typeface="+mn-lt"/>
              </a:rPr>
              <a:t> about 4 billion years ago</a:t>
            </a:r>
            <a:r>
              <a:rPr lang="en-US" sz="1800" b="0" dirty="0">
                <a:latin typeface="+mn-lt"/>
              </a:rPr>
              <a:t>,</a:t>
            </a:r>
            <a:r>
              <a:rPr lang="en-US" sz="1800" b="0" i="0" dirty="0">
                <a:effectLst/>
                <a:latin typeface="+mn-lt"/>
              </a:rPr>
              <a:t> the primary living substance was RNA or something chemically similar.</a:t>
            </a:r>
            <a:endParaRPr lang="en-US" sz="1800" dirty="0">
              <a:latin typeface="+mn-lt"/>
            </a:endParaRPr>
          </a:p>
          <a:p>
            <a:pPr>
              <a:lnSpc>
                <a:spcPct val="150000"/>
              </a:lnSpc>
            </a:pPr>
            <a:r>
              <a:rPr lang="en-US" sz="1800" b="0" i="0" dirty="0">
                <a:effectLst/>
                <a:latin typeface="+mn-lt"/>
              </a:rPr>
              <a:t>The main reasoning behind the hypothesis is that RNA is capable of self-replication and could therefore have carried genetic information across generations independently.</a:t>
            </a:r>
            <a:endParaRPr lang="en-US" sz="1800" dirty="0">
              <a:latin typeface="+mn-lt"/>
            </a:endParaRPr>
          </a:p>
          <a:p>
            <a:pPr>
              <a:lnSpc>
                <a:spcPct val="150000"/>
              </a:lnSpc>
            </a:pPr>
            <a:r>
              <a:rPr lang="en-US" sz="1800" b="0" i="0" dirty="0" err="1">
                <a:effectLst/>
                <a:latin typeface="+mn-lt"/>
              </a:rPr>
              <a:t>Severo</a:t>
            </a:r>
            <a:r>
              <a:rPr lang="en-US" sz="1800" b="0" i="0" dirty="0">
                <a:effectLst/>
                <a:latin typeface="+mn-lt"/>
              </a:rPr>
              <a:t> Ochoa won the 1959 Nobel Prize in Medicine after he discovered how </a:t>
            </a:r>
            <a:r>
              <a:rPr lang="en-US" sz="1800" i="0" dirty="0">
                <a:effectLst/>
                <a:latin typeface="+mn-lt"/>
              </a:rPr>
              <a:t>RNA is synthesized</a:t>
            </a:r>
            <a:r>
              <a:rPr lang="en-US" sz="1800" b="0" i="0" dirty="0">
                <a:effectLst/>
                <a:latin typeface="+mn-lt"/>
              </a:rPr>
              <a:t>.</a:t>
            </a:r>
            <a:endParaRPr lang="en-US" sz="1800" dirty="0">
              <a:latin typeface="+mn-lt"/>
            </a:endParaRPr>
          </a:p>
          <a:p>
            <a:pPr>
              <a:lnSpc>
                <a:spcPct val="150000"/>
              </a:lnSpc>
            </a:pPr>
            <a:r>
              <a:rPr lang="en-US" sz="1800" b="0" i="0" dirty="0">
                <a:effectLst/>
                <a:latin typeface="+mn-lt"/>
              </a:rPr>
              <a:t>In 1967 Carl </a:t>
            </a:r>
            <a:r>
              <a:rPr lang="en-US" sz="1800" b="0" i="0" dirty="0" err="1">
                <a:effectLst/>
                <a:latin typeface="+mn-lt"/>
              </a:rPr>
              <a:t>Woese</a:t>
            </a:r>
            <a:r>
              <a:rPr lang="en-US" sz="1800" b="0" i="0" dirty="0">
                <a:effectLst/>
                <a:latin typeface="+mn-lt"/>
              </a:rPr>
              <a:t> found the </a:t>
            </a:r>
            <a:r>
              <a:rPr lang="en-US" sz="1800" i="0" dirty="0">
                <a:effectLst/>
                <a:latin typeface="+mn-lt"/>
              </a:rPr>
              <a:t>catalytic properties </a:t>
            </a:r>
            <a:r>
              <a:rPr lang="en-US" sz="1800" b="0" i="0" dirty="0">
                <a:effectLst/>
                <a:latin typeface="+mn-lt"/>
              </a:rPr>
              <a:t>of RNA and speculated that the earliest forms of life relied on RNA both to </a:t>
            </a:r>
            <a:r>
              <a:rPr lang="en-US" sz="1800" i="0" dirty="0">
                <a:effectLst/>
                <a:latin typeface="+mn-lt"/>
              </a:rPr>
              <a:t>carry genetic information</a:t>
            </a:r>
            <a:r>
              <a:rPr lang="en-US" sz="1800" b="0" i="0" dirty="0">
                <a:effectLst/>
                <a:latin typeface="+mn-lt"/>
              </a:rPr>
              <a:t> and </a:t>
            </a:r>
          </a:p>
          <a:p>
            <a:pPr>
              <a:lnSpc>
                <a:spcPct val="150000"/>
              </a:lnSpc>
            </a:pPr>
            <a:r>
              <a:rPr lang="en-US" sz="1800" b="0" i="0" dirty="0">
                <a:effectLst/>
                <a:latin typeface="+mn-lt"/>
              </a:rPr>
              <a:t>to </a:t>
            </a:r>
            <a:r>
              <a:rPr lang="en-US" sz="1800" i="0" dirty="0">
                <a:effectLst/>
                <a:latin typeface="+mn-lt"/>
              </a:rPr>
              <a:t>catalyze biochemical reactions</a:t>
            </a:r>
            <a:r>
              <a:rPr lang="en-US" sz="1800" b="0" i="0" dirty="0">
                <a:effectLst/>
                <a:latin typeface="+mn-lt"/>
              </a:rPr>
              <a:t>.</a:t>
            </a:r>
          </a:p>
          <a:p>
            <a:pPr algn="l">
              <a:lnSpc>
                <a:spcPct val="150000"/>
              </a:lnSpc>
            </a:pPr>
            <a:r>
              <a:rPr lang="en-US" sz="1800" b="0" i="0" dirty="0">
                <a:effectLst/>
                <a:latin typeface="+mn-lt"/>
              </a:rPr>
              <a:t>This concept has been highly debated in the scientific world over the last 50 years.</a:t>
            </a:r>
          </a:p>
        </p:txBody>
      </p:sp>
      <p:sp>
        <p:nvSpPr>
          <p:cNvPr id="6" name="Rectangle 5"/>
          <p:cNvSpPr/>
          <p:nvPr/>
        </p:nvSpPr>
        <p:spPr>
          <a:xfrm>
            <a:off x="1485900" y="363835"/>
            <a:ext cx="5029200" cy="461665"/>
          </a:xfrm>
          <a:prstGeom prst="rect">
            <a:avLst/>
          </a:prstGeom>
        </p:spPr>
        <p:txBody>
          <a:bodyPr wrap="square">
            <a:spAutoFit/>
          </a:bodyPr>
          <a:lstStyle/>
          <a:p>
            <a:r>
              <a:rPr lang="en-GB" sz="2400" dirty="0"/>
              <a:t>THE RNA WORLD CONCEPT</a:t>
            </a:r>
            <a:endParaRPr lang="el-GR" sz="2400" dirty="0"/>
          </a:p>
        </p:txBody>
      </p:sp>
      <p:sp>
        <p:nvSpPr>
          <p:cNvPr id="8" name="TextBox 7"/>
          <p:cNvSpPr txBox="1"/>
          <p:nvPr/>
        </p:nvSpPr>
        <p:spPr>
          <a:xfrm>
            <a:off x="0" y="6604000"/>
            <a:ext cx="9144000" cy="254000"/>
          </a:xfrm>
          <a:prstGeom prst="rect">
            <a:avLst/>
          </a:prstGeom>
          <a:noFill/>
        </p:spPr>
        <p:txBody>
          <a:bodyPr wrap="square" rtlCol="0">
            <a:spAutoFit/>
          </a:bodyPr>
          <a:lstStyle/>
          <a:p>
            <a:r>
              <a:rPr lang="en-US" sz="1000" b="0" cap="small" dirty="0"/>
              <a:t>Biology Lecture		E. Anastasiadou	Bioinformatics – Biomedical Data Science		2022-2023</a:t>
            </a:r>
          </a:p>
        </p:txBody>
      </p:sp>
      <p:cxnSp>
        <p:nvCxnSpPr>
          <p:cNvPr id="10" name="Straight Connector 9"/>
          <p:cNvCxnSpPr/>
          <p:nvPr/>
        </p:nvCxnSpPr>
        <p:spPr bwMode="auto">
          <a:xfrm>
            <a:off x="0" y="6616700"/>
            <a:ext cx="9144000" cy="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3859010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59954</TotalTime>
  <Words>4810</Words>
  <Application>Microsoft Office PowerPoint</Application>
  <PresentationFormat>On-screen Show (4:3)</PresentationFormat>
  <Paragraphs>332</Paragraphs>
  <Slides>46</Slides>
  <Notes>6</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62" baseType="lpstr">
      <vt:lpstr>ＭＳ Ｐゴシック</vt:lpstr>
      <vt:lpstr>American Typewriter</vt:lpstr>
      <vt:lpstr>Arial</vt:lpstr>
      <vt:lpstr>Arial Unicode MS</vt:lpstr>
      <vt:lpstr>Calibri</vt:lpstr>
      <vt:lpstr>Cambria</vt:lpstr>
      <vt:lpstr>Georgia</vt:lpstr>
      <vt:lpstr>Harding</vt:lpstr>
      <vt:lpstr>Lato</vt:lpstr>
      <vt:lpstr>open-sans</vt:lpstr>
      <vt:lpstr>Roboto</vt:lpstr>
      <vt:lpstr>Tahoma</vt:lpstr>
      <vt:lpstr>Times New Roman</vt:lpstr>
      <vt:lpstr>Wingdings</vt:lpstr>
      <vt:lpstr>Default Design</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anastasiadou</dc:creator>
  <cp:lastModifiedBy>Evanthia Anastasiadou</cp:lastModifiedBy>
  <cp:revision>198</cp:revision>
  <dcterms:created xsi:type="dcterms:W3CDTF">2022-10-11T19:33:24Z</dcterms:created>
  <dcterms:modified xsi:type="dcterms:W3CDTF">2022-11-24T10:25:31Z</dcterms:modified>
</cp:coreProperties>
</file>