
<file path=[Content_Types].xml><?xml version="1.0" encoding="utf-8"?>
<Types xmlns="http://schemas.openxmlformats.org/package/2006/content-types">
  <Default Extension="gif" ContentType="image/gif"/>
  <Default Extension="rels" ContentType="application/vnd.openxmlformats-package.relationships+xml"/>
  <Override PartName="/ppt/slides/slide14.xml" ContentType="application/vnd.openxmlformats-officedocument.presentationml.slide+xml"/>
  <Override PartName="/ppt/embeddings/oleObject8.bin" ContentType="application/vnd.openxmlformats-officedocument.oleObject"/>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embeddings/oleObject7.bin" ContentType="application/vnd.openxmlformats-officedocument.oleObject"/>
  <Override PartName="/docProps/core.xml" ContentType="application/vnd.openxmlformats-package.core-properties+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embeddings/oleObject6.bin" ContentType="application/vnd.openxmlformats-officedocument.oleObject"/>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embeddings/oleObject5.bin" ContentType="application/vnd.openxmlformats-officedocument.oleObject"/>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embeddings/oleObject11.bin" ContentType="application/vnd.openxmlformats-officedocument.oleObject"/>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embeddings/oleObject4.bin" ContentType="application/vnd.openxmlformats-officedocument.oleObject"/>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embeddings/oleObject10.bin" ContentType="application/vnd.openxmlformats-officedocument.oleObject"/>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embeddings/oleObject3.bin" ContentType="application/vnd.openxmlformats-officedocument.oleObject"/>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embeddings/oleObject9.bin" ContentType="application/vnd.openxmlformats-officedocument.oleObject"/>
  <Override PartName="/ppt/embeddings/oleObject2.bin" ContentType="application/vnd.openxmlformats-officedocument.oleObject"/>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53"/>
  </p:notesMasterIdLst>
  <p:handoutMasterIdLst>
    <p:handoutMasterId r:id="rId54"/>
  </p:handoutMasterIdLst>
  <p:sldIdLst>
    <p:sldId id="463" r:id="rId2"/>
    <p:sldId id="464" r:id="rId3"/>
    <p:sldId id="465" r:id="rId4"/>
    <p:sldId id="466" r:id="rId5"/>
    <p:sldId id="467" r:id="rId6"/>
    <p:sldId id="468" r:id="rId7"/>
    <p:sldId id="470" r:id="rId8"/>
    <p:sldId id="783" r:id="rId9"/>
    <p:sldId id="471" r:id="rId10"/>
    <p:sldId id="472" r:id="rId11"/>
    <p:sldId id="497" r:id="rId12"/>
    <p:sldId id="473" r:id="rId13"/>
    <p:sldId id="722" r:id="rId14"/>
    <p:sldId id="474" r:id="rId15"/>
    <p:sldId id="475" r:id="rId16"/>
    <p:sldId id="929" r:id="rId17"/>
    <p:sldId id="476" r:id="rId18"/>
    <p:sldId id="719" r:id="rId19"/>
    <p:sldId id="477" r:id="rId20"/>
    <p:sldId id="478" r:id="rId21"/>
    <p:sldId id="479" r:id="rId22"/>
    <p:sldId id="480" r:id="rId23"/>
    <p:sldId id="481" r:id="rId24"/>
    <p:sldId id="482" r:id="rId25"/>
    <p:sldId id="723" r:id="rId26"/>
    <p:sldId id="483" r:id="rId27"/>
    <p:sldId id="320" r:id="rId28"/>
    <p:sldId id="484" r:id="rId29"/>
    <p:sldId id="321" r:id="rId30"/>
    <p:sldId id="720" r:id="rId31"/>
    <p:sldId id="784" r:id="rId32"/>
    <p:sldId id="785" r:id="rId33"/>
    <p:sldId id="485" r:id="rId34"/>
    <p:sldId id="486" r:id="rId35"/>
    <p:sldId id="487" r:id="rId36"/>
    <p:sldId id="488" r:id="rId37"/>
    <p:sldId id="490" r:id="rId38"/>
    <p:sldId id="540" r:id="rId39"/>
    <p:sldId id="622" r:id="rId40"/>
    <p:sldId id="978" r:id="rId41"/>
    <p:sldId id="716" r:id="rId42"/>
    <p:sldId id="718" r:id="rId43"/>
    <p:sldId id="721" r:id="rId44"/>
    <p:sldId id="951" r:id="rId45"/>
    <p:sldId id="717" r:id="rId46"/>
    <p:sldId id="981" r:id="rId47"/>
    <p:sldId id="392" r:id="rId48"/>
    <p:sldId id="866" r:id="rId49"/>
    <p:sldId id="867" r:id="rId50"/>
    <p:sldId id="868" r:id="rId51"/>
    <p:sldId id="871" r:id="rId52"/>
  </p:sldIdLst>
  <p:sldSz cx="9144000" cy="6858000" type="screen4x3"/>
  <p:notesSz cx="6858000" cy="9144000"/>
  <p:defaultTextStyle>
    <a:defPPr>
      <a:defRPr lang="el-GR"/>
    </a:defPPr>
    <a:lvl1pPr algn="l" rtl="0" fontAlgn="base">
      <a:spcBef>
        <a:spcPct val="0"/>
      </a:spcBef>
      <a:spcAft>
        <a:spcPct val="0"/>
      </a:spcAft>
      <a:defRPr sz="2000" b="1" kern="1200">
        <a:solidFill>
          <a:schemeClr val="tx1"/>
        </a:solidFill>
        <a:latin typeface="Arial" charset="0"/>
        <a:ea typeface="+mn-ea"/>
        <a:cs typeface="+mn-cs"/>
      </a:defRPr>
    </a:lvl1pPr>
    <a:lvl2pPr marL="457200" algn="l" rtl="0" fontAlgn="base">
      <a:spcBef>
        <a:spcPct val="0"/>
      </a:spcBef>
      <a:spcAft>
        <a:spcPct val="0"/>
      </a:spcAft>
      <a:defRPr sz="2000" b="1" kern="1200">
        <a:solidFill>
          <a:schemeClr val="tx1"/>
        </a:solidFill>
        <a:latin typeface="Arial" charset="0"/>
        <a:ea typeface="+mn-ea"/>
        <a:cs typeface="+mn-cs"/>
      </a:defRPr>
    </a:lvl2pPr>
    <a:lvl3pPr marL="914400" algn="l" rtl="0" fontAlgn="base">
      <a:spcBef>
        <a:spcPct val="0"/>
      </a:spcBef>
      <a:spcAft>
        <a:spcPct val="0"/>
      </a:spcAft>
      <a:defRPr sz="2000" b="1" kern="1200">
        <a:solidFill>
          <a:schemeClr val="tx1"/>
        </a:solidFill>
        <a:latin typeface="Arial" charset="0"/>
        <a:ea typeface="+mn-ea"/>
        <a:cs typeface="+mn-cs"/>
      </a:defRPr>
    </a:lvl3pPr>
    <a:lvl4pPr marL="1371600" algn="l" rtl="0" fontAlgn="base">
      <a:spcBef>
        <a:spcPct val="0"/>
      </a:spcBef>
      <a:spcAft>
        <a:spcPct val="0"/>
      </a:spcAft>
      <a:defRPr sz="2000" b="1" kern="1200">
        <a:solidFill>
          <a:schemeClr val="tx1"/>
        </a:solidFill>
        <a:latin typeface="Arial" charset="0"/>
        <a:ea typeface="+mn-ea"/>
        <a:cs typeface="+mn-cs"/>
      </a:defRPr>
    </a:lvl4pPr>
    <a:lvl5pPr marL="1828800" algn="l" rtl="0" fontAlgn="base">
      <a:spcBef>
        <a:spcPct val="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52D6E4"/>
    <a:srgbClr val="6BBFB5"/>
    <a:srgbClr val="43FFF3"/>
    <a:srgbClr val="FF9562"/>
    <a:srgbClr val="FFC962"/>
    <a:srgbClr val="309DCA"/>
    <a:srgbClr val="558B28"/>
    <a:srgbClr val="5499B5"/>
    <a:srgbClr val="FFCCCC"/>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horzBarState="maximized">
    <p:restoredLeft sz="13397" autoAdjust="0"/>
    <p:restoredTop sz="70101" autoAdjust="0"/>
  </p:normalViewPr>
  <p:slideViewPr>
    <p:cSldViewPr snapToGrid="0">
      <p:cViewPr>
        <p:scale>
          <a:sx n="100" d="100"/>
          <a:sy n="100" d="100"/>
        </p:scale>
        <p:origin x="-576" y="-88"/>
      </p:cViewPr>
      <p:guideLst>
        <p:guide orient="horz" pos="2160"/>
        <p:guide pos="2880"/>
      </p:guideLst>
    </p:cSldViewPr>
  </p:slideViewPr>
  <p:notesTextViewPr>
    <p:cViewPr>
      <p:scale>
        <a:sx n="100" d="100"/>
        <a:sy n="100" d="100"/>
      </p:scale>
      <p:origin x="0" y="0"/>
    </p:cViewPr>
  </p:notesTextViewPr>
  <p:sorterViewPr>
    <p:cViewPr>
      <p:scale>
        <a:sx n="25" d="100"/>
        <a:sy n="25"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image" Target="../media/image4.png"/><Relationship Id="rId2"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l-GR"/>
          </a:p>
        </p:txBody>
      </p:sp>
      <p:sp>
        <p:nvSpPr>
          <p:cNvPr id="286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l-GR"/>
          </a:p>
        </p:txBody>
      </p:sp>
      <p:sp>
        <p:nvSpPr>
          <p:cNvPr id="286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l-GR"/>
          </a:p>
        </p:txBody>
      </p:sp>
      <p:sp>
        <p:nvSpPr>
          <p:cNvPr id="286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ED0CB3A8-665F-4559-B95C-073BD512BA1B}" type="slidenum">
              <a:rPr lang="el-GR"/>
              <a:pPr/>
              <a:t>‹#›</a:t>
            </a:fld>
            <a:endParaRPr 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FC484D-498D-BF44-A0B0-5D7406C61AAC}" type="datetimeFigureOut">
              <a:rPr lang="en-US" smtClean="0"/>
              <a:pPr/>
              <a:t>12/1/22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240156-20EA-F34A-A9EE-86B3FA5A4B3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iologydictionary.net/dna-polymerase/" TargetMode="External"/><Relationship Id="rId4" Type="http://schemas.openxmlformats.org/officeDocument/2006/relationships/hyperlink" Target="https://biologydictionary.net/rna-polymerase/" TargetMode="External"/><Relationship Id="rId5" Type="http://schemas.openxmlformats.org/officeDocument/2006/relationships/hyperlink" Target="https://biologydictionary.net/mrna/" TargetMode="External"/><Relationship Id="rId6" Type="http://schemas.openxmlformats.org/officeDocument/2006/relationships/hyperlink" Target="https://biologydictionary.net/cytoplasm/" TargetMode="External"/><Relationship Id="rId7" Type="http://schemas.openxmlformats.org/officeDocument/2006/relationships/hyperlink" Target="https://biologydictionary.net/blood/" TargetMode="External"/><Relationship Id="rId8" Type="http://schemas.openxmlformats.org/officeDocument/2006/relationships/hyperlink" Target="https://biologydictionary.net/plant-cell/" TargetMode="External"/><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iologydictionary.net/dna-polymerase/" TargetMode="External"/><Relationship Id="rId4" Type="http://schemas.openxmlformats.org/officeDocument/2006/relationships/hyperlink" Target="https://biologydictionary.net/rna-polymerase/" TargetMode="External"/><Relationship Id="rId5" Type="http://schemas.openxmlformats.org/officeDocument/2006/relationships/hyperlink" Target="https://biologydictionary.net/mrna/" TargetMode="External"/><Relationship Id="rId6" Type="http://schemas.openxmlformats.org/officeDocument/2006/relationships/hyperlink" Target="https://biologydictionary.net/cytoplasm/" TargetMode="External"/><Relationship Id="rId7" Type="http://schemas.openxmlformats.org/officeDocument/2006/relationships/hyperlink" Target="https://biologydictionary.net/blood/" TargetMode="External"/><Relationship Id="rId8" Type="http://schemas.openxmlformats.org/officeDocument/2006/relationships/hyperlink" Target="https://biologydictionary.net/plant-cell/" TargetMode="External"/><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biologydictionary.net/dna-polymerase/" TargetMode="External"/><Relationship Id="rId4" Type="http://schemas.openxmlformats.org/officeDocument/2006/relationships/hyperlink" Target="https://biologydictionary.net/rna-polymerase/" TargetMode="External"/><Relationship Id="rId5" Type="http://schemas.openxmlformats.org/officeDocument/2006/relationships/hyperlink" Target="https://biologydictionary.net/mrna/" TargetMode="External"/><Relationship Id="rId6" Type="http://schemas.openxmlformats.org/officeDocument/2006/relationships/hyperlink" Target="https://biologydictionary.net/cytoplasm/" TargetMode="External"/><Relationship Id="rId7" Type="http://schemas.openxmlformats.org/officeDocument/2006/relationships/hyperlink" Target="https://biologydictionary.net/blood/" TargetMode="External"/><Relationship Id="rId8" Type="http://schemas.openxmlformats.org/officeDocument/2006/relationships/hyperlink" Target="https://biologydictionary.net/plant-cell/" TargetMode="External"/><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240156-20EA-F34A-A9EE-86B3FA5A4B32}"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240156-20EA-F34A-A9EE-86B3FA5A4B32}" type="slidenum">
              <a:rPr lang="en-US" smtClean="0"/>
              <a:pPr/>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7091DF5-734B-E749-8C67-C023E841E613}" type="slidenum">
              <a:rPr lang="en-US"/>
              <a:pPr/>
              <a:t>17</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sz="1200" kern="1200" dirty="0" smtClean="0">
                <a:solidFill>
                  <a:schemeClr val="tx1"/>
                </a:solidFill>
                <a:latin typeface="+mn-lt"/>
                <a:ea typeface="+mn-ea"/>
                <a:cs typeface="+mn-cs"/>
              </a:rPr>
              <a:t>Class I virus genomes are made of double stranded DNA, the same as the human genome. This makes it easy for these virus molecules to use the cell’s natural machinery to produce proteins from the virus DNA. However, in order for </a:t>
            </a:r>
            <a:r>
              <a:rPr lang="en-GB" sz="1200" i="1" u="sng" kern="1200" dirty="0" smtClean="0">
                <a:solidFill>
                  <a:schemeClr val="tx1"/>
                </a:solidFill>
                <a:latin typeface="+mn-lt"/>
                <a:ea typeface="+mn-ea"/>
                <a:cs typeface="+mn-cs"/>
                <a:hlinkClick r:id="rId3"/>
              </a:rPr>
              <a:t>DNA polymerase</a:t>
            </a:r>
            <a:r>
              <a:rPr lang="en-GB" sz="1200" kern="1200" dirty="0" smtClean="0">
                <a:solidFill>
                  <a:schemeClr val="tx1"/>
                </a:solidFill>
                <a:latin typeface="+mn-lt"/>
                <a:ea typeface="+mn-ea"/>
                <a:cs typeface="+mn-cs"/>
              </a:rPr>
              <a:t> (the molecule which copies DNA) to be active the cell must be dividing. Some Class I virus molecules include sections of DNA which make the cell actively start dividing. These virus molecules can lead to cancer. </a:t>
            </a:r>
            <a:r>
              <a:rPr lang="en-GB" sz="1200" i="1" kern="1200" dirty="0" smtClean="0">
                <a:solidFill>
                  <a:schemeClr val="tx1"/>
                </a:solidFill>
                <a:latin typeface="+mn-lt"/>
                <a:ea typeface="+mn-ea"/>
                <a:cs typeface="+mn-cs"/>
              </a:rPr>
              <a:t>Human </a:t>
            </a:r>
            <a:r>
              <a:rPr lang="en-GB" sz="1200" i="1" kern="1200" dirty="0" err="1" smtClean="0">
                <a:solidFill>
                  <a:schemeClr val="tx1"/>
                </a:solidFill>
                <a:latin typeface="+mn-lt"/>
                <a:ea typeface="+mn-ea"/>
                <a:cs typeface="+mn-cs"/>
              </a:rPr>
              <a:t>papilloma</a:t>
            </a:r>
            <a:r>
              <a:rPr lang="en-GB" sz="1200" i="1" kern="1200" dirty="0" smtClean="0">
                <a:solidFill>
                  <a:schemeClr val="tx1"/>
                </a:solidFill>
                <a:latin typeface="+mn-lt"/>
                <a:ea typeface="+mn-ea"/>
                <a:cs typeface="+mn-cs"/>
              </a:rPr>
              <a:t> virus</a:t>
            </a:r>
            <a:r>
              <a:rPr lang="en-GB" sz="1200" kern="1200" dirty="0" smtClean="0">
                <a:solidFill>
                  <a:schemeClr val="tx1"/>
                </a:solidFill>
                <a:latin typeface="+mn-lt"/>
                <a:ea typeface="+mn-ea"/>
                <a:cs typeface="+mn-cs"/>
              </a:rPr>
              <a:t> is a sexually-transmitted Class I virus, and can cause cervical cancer.</a:t>
            </a:r>
          </a:p>
          <a:p>
            <a:r>
              <a:rPr lang="en-GB" sz="1200" kern="1200" dirty="0" smtClean="0">
                <a:solidFill>
                  <a:schemeClr val="tx1"/>
                </a:solidFill>
                <a:latin typeface="+mn-lt"/>
                <a:ea typeface="+mn-ea"/>
                <a:cs typeface="+mn-cs"/>
              </a:rPr>
              <a:t>A Class II virus contains only a single strand of DNA. Before it can be read by the host’s DNA polymerase enzymes, it must be converted to double stranded DNA. It does this by hijacking the host cell’s </a:t>
            </a:r>
            <a:r>
              <a:rPr lang="en-GB" sz="1200" i="1" kern="1200" dirty="0" err="1" smtClean="0">
                <a:solidFill>
                  <a:schemeClr val="tx1"/>
                </a:solidFill>
                <a:latin typeface="+mn-lt"/>
                <a:ea typeface="+mn-ea"/>
                <a:cs typeface="+mn-cs"/>
              </a:rPr>
              <a:t>histones</a:t>
            </a:r>
            <a:r>
              <a:rPr lang="en-GB" sz="1200" kern="1200" dirty="0" smtClean="0">
                <a:solidFill>
                  <a:schemeClr val="tx1"/>
                </a:solidFill>
                <a:latin typeface="+mn-lt"/>
                <a:ea typeface="+mn-ea"/>
                <a:cs typeface="+mn-cs"/>
              </a:rPr>
              <a:t> (DNA proteins) and DNA polymerase. Instead of waiting for the cell to divide or forcing it to, Class II virus DNA contains coding for a protein called </a:t>
            </a:r>
            <a:r>
              <a:rPr lang="en-GB" sz="1200" i="1" kern="1200" dirty="0" smtClean="0">
                <a:solidFill>
                  <a:schemeClr val="tx1"/>
                </a:solidFill>
                <a:latin typeface="+mn-lt"/>
                <a:ea typeface="+mn-ea"/>
                <a:cs typeface="+mn-cs"/>
              </a:rPr>
              <a:t>Rep</a:t>
            </a:r>
            <a:r>
              <a:rPr lang="en-GB" sz="1200" kern="1200" dirty="0" smtClean="0">
                <a:solidFill>
                  <a:schemeClr val="tx1"/>
                </a:solidFill>
                <a:latin typeface="+mn-lt"/>
                <a:ea typeface="+mn-ea"/>
                <a:cs typeface="+mn-cs"/>
              </a:rPr>
              <a:t>. This replication enzyme replicates the original single-stranded virus genome. Other proteins are created from the DNA and used to create protein coats with the cellular machinery. The single-stranded DNA is then packaged into these protein coats, and new virus packages are created.</a:t>
            </a:r>
          </a:p>
          <a:p>
            <a:r>
              <a:rPr lang="en-GB" sz="1200" kern="1200" dirty="0" smtClean="0">
                <a:solidFill>
                  <a:schemeClr val="tx1"/>
                </a:solidFill>
                <a:latin typeface="+mn-lt"/>
                <a:ea typeface="+mn-ea"/>
                <a:cs typeface="+mn-cs"/>
              </a:rPr>
              <a:t>Class III virus genomes are created from double-stranded RNA. While this is unusual, these virus packages come with their own protein, </a:t>
            </a:r>
            <a:r>
              <a:rPr lang="en-GB" sz="1200" i="1" u="sng" kern="1200" dirty="0" smtClean="0">
                <a:solidFill>
                  <a:schemeClr val="tx1"/>
                </a:solidFill>
                <a:latin typeface="+mn-lt"/>
                <a:ea typeface="+mn-ea"/>
                <a:cs typeface="+mn-cs"/>
                <a:hlinkClick r:id="rId4"/>
              </a:rPr>
              <a:t>RNA polymerase</a:t>
            </a:r>
            <a:r>
              <a:rPr lang="en-GB" sz="1200" kern="1200" dirty="0" smtClean="0">
                <a:solidFill>
                  <a:schemeClr val="tx1"/>
                </a:solidFill>
                <a:latin typeface="+mn-lt"/>
                <a:ea typeface="+mn-ea"/>
                <a:cs typeface="+mn-cs"/>
              </a:rPr>
              <a:t>. This protein can create </a:t>
            </a:r>
            <a:r>
              <a:rPr lang="en-GB" sz="1200" i="1" kern="1200" dirty="0" smtClean="0">
                <a:solidFill>
                  <a:schemeClr val="tx1"/>
                </a:solidFill>
                <a:latin typeface="+mn-lt"/>
                <a:ea typeface="+mn-ea"/>
                <a:cs typeface="+mn-cs"/>
              </a:rPr>
              <a:t>messenger RNA</a:t>
            </a:r>
            <a:r>
              <a:rPr lang="en-GB" sz="1200" kern="1200" dirty="0" smtClean="0">
                <a:solidFill>
                  <a:schemeClr val="tx1"/>
                </a:solidFill>
                <a:latin typeface="+mn-lt"/>
                <a:ea typeface="+mn-ea"/>
                <a:cs typeface="+mn-cs"/>
              </a:rPr>
              <a:t> (</a:t>
            </a:r>
            <a:r>
              <a:rPr lang="en-GB" sz="1200" u="sng" kern="1200" dirty="0" smtClean="0">
                <a:solidFill>
                  <a:schemeClr val="tx1"/>
                </a:solidFill>
                <a:latin typeface="+mn-lt"/>
                <a:ea typeface="+mn-ea"/>
                <a:cs typeface="+mn-cs"/>
                <a:hlinkClick r:id="rId5"/>
              </a:rPr>
              <a:t>mRNA</a:t>
            </a:r>
            <a:r>
              <a:rPr lang="en-GB" sz="1200" kern="1200" dirty="0" smtClean="0">
                <a:solidFill>
                  <a:schemeClr val="tx1"/>
                </a:solidFill>
                <a:latin typeface="+mn-lt"/>
                <a:ea typeface="+mn-ea"/>
                <a:cs typeface="+mn-cs"/>
              </a:rPr>
              <a:t>) from the double-stranded virus RNA. The virus RNA therefore stays within the virus capsule, and only the mRNA enters the </a:t>
            </a:r>
            <a:r>
              <a:rPr lang="en-GB" sz="1200" u="sng" kern="1200" dirty="0" smtClean="0">
                <a:solidFill>
                  <a:schemeClr val="tx1"/>
                </a:solidFill>
                <a:latin typeface="+mn-lt"/>
                <a:ea typeface="+mn-ea"/>
                <a:cs typeface="+mn-cs"/>
                <a:hlinkClick r:id="rId6"/>
              </a:rPr>
              <a:t>cytoplasm</a:t>
            </a:r>
            <a:r>
              <a:rPr lang="en-GB" sz="1200" kern="1200" dirty="0" smtClean="0">
                <a:solidFill>
                  <a:schemeClr val="tx1"/>
                </a:solidFill>
                <a:latin typeface="+mn-lt"/>
                <a:ea typeface="+mn-ea"/>
                <a:cs typeface="+mn-cs"/>
              </a:rPr>
              <a:t> of the host. Here, the mRNA is converted into proteins, some of which include more RNA polymerase. This RNA polymerase creates a new double-stranded RNA, which is encapsulated by the proteins and released from the cell.</a:t>
            </a:r>
          </a:p>
          <a:p>
            <a:r>
              <a:rPr lang="en-GB" sz="1200" kern="1200" dirty="0" smtClean="0">
                <a:solidFill>
                  <a:schemeClr val="tx1"/>
                </a:solidFill>
                <a:latin typeface="+mn-lt"/>
                <a:ea typeface="+mn-ea"/>
                <a:cs typeface="+mn-cs"/>
              </a:rPr>
              <a:t>Class IV viruses are single-stranded RNA, almost identical to mRNA produced by the host cell. With these viruses the entire protein coat is engulfed by an uninfected host cell. The small RNA genome escapes the protein coat, and makes its way into the cytoplasm. This one mRNA-like strand codes for a large </a:t>
            </a:r>
            <a:r>
              <a:rPr lang="en-GB" sz="1200" i="1" kern="1200" dirty="0" err="1" smtClean="0">
                <a:solidFill>
                  <a:schemeClr val="tx1"/>
                </a:solidFill>
                <a:latin typeface="+mn-lt"/>
                <a:ea typeface="+mn-ea"/>
                <a:cs typeface="+mn-cs"/>
              </a:rPr>
              <a:t>polyprotein</a:t>
            </a:r>
            <a:r>
              <a:rPr lang="en-GB" sz="1200" kern="1200" dirty="0" smtClean="0">
                <a:solidFill>
                  <a:schemeClr val="tx1"/>
                </a:solidFill>
                <a:latin typeface="+mn-lt"/>
                <a:ea typeface="+mn-ea"/>
                <a:cs typeface="+mn-cs"/>
              </a:rPr>
              <a:t>, which will be created by the hosts </a:t>
            </a:r>
            <a:r>
              <a:rPr lang="en-GB" sz="1200" i="1" kern="1200" dirty="0" err="1" smtClean="0">
                <a:solidFill>
                  <a:schemeClr val="tx1"/>
                </a:solidFill>
                <a:latin typeface="+mn-lt"/>
                <a:ea typeface="+mn-ea"/>
                <a:cs typeface="+mn-cs"/>
              </a:rPr>
              <a:t>ribosomes</a:t>
            </a:r>
            <a:r>
              <a:rPr lang="en-GB" sz="1200" kern="1200" dirty="0" smtClean="0">
                <a:solidFill>
                  <a:schemeClr val="tx1"/>
                </a:solidFill>
                <a:latin typeface="+mn-lt"/>
                <a:ea typeface="+mn-ea"/>
                <a:cs typeface="+mn-cs"/>
              </a:rPr>
              <a:t>. The </a:t>
            </a:r>
            <a:r>
              <a:rPr lang="en-GB" sz="1200" kern="1200" dirty="0" err="1" smtClean="0">
                <a:solidFill>
                  <a:schemeClr val="tx1"/>
                </a:solidFill>
                <a:latin typeface="+mn-lt"/>
                <a:ea typeface="+mn-ea"/>
                <a:cs typeface="+mn-cs"/>
              </a:rPr>
              <a:t>polyprotein</a:t>
            </a:r>
            <a:r>
              <a:rPr lang="en-GB" sz="1200" kern="1200" dirty="0" smtClean="0">
                <a:solidFill>
                  <a:schemeClr val="tx1"/>
                </a:solidFill>
                <a:latin typeface="+mn-lt"/>
                <a:ea typeface="+mn-ea"/>
                <a:cs typeface="+mn-cs"/>
              </a:rPr>
              <a:t> naturally breaks into different parts. Some create protein coats, while others read and replicate the original strand of viral RNA. The virus continues to replicate and create new, fully packed virus particles. When the cell is completely full, it ruptures and releases the virus particles into the </a:t>
            </a:r>
            <a:r>
              <a:rPr lang="en-GB" sz="1200" u="sng" kern="1200" dirty="0" smtClean="0">
                <a:solidFill>
                  <a:schemeClr val="tx1"/>
                </a:solidFill>
                <a:latin typeface="+mn-lt"/>
                <a:ea typeface="+mn-ea"/>
                <a:cs typeface="+mn-cs"/>
                <a:hlinkClick r:id="rId7"/>
              </a:rPr>
              <a:t>blood</a:t>
            </a:r>
            <a:r>
              <a:rPr lang="en-GB" sz="1200" kern="1200" dirty="0" smtClean="0">
                <a:solidFill>
                  <a:schemeClr val="tx1"/>
                </a:solidFill>
                <a:latin typeface="+mn-lt"/>
                <a:ea typeface="+mn-ea"/>
                <a:cs typeface="+mn-cs"/>
              </a:rPr>
              <a:t> or environment. Up to 10,000 virus particles can be release from a single cell.</a:t>
            </a:r>
          </a:p>
          <a:p>
            <a:r>
              <a:rPr lang="en-GB" sz="1200" kern="1200" dirty="0" smtClean="0">
                <a:solidFill>
                  <a:schemeClr val="tx1"/>
                </a:solidFill>
                <a:latin typeface="+mn-lt"/>
                <a:ea typeface="+mn-ea"/>
                <a:cs typeface="+mn-cs"/>
              </a:rPr>
              <a:t>The virus genomes in Class V are also single-stranded RNA. However, they run in the opposite direction from normal mRNA. Therefore, the cell’s machinery cannot read them directly. These virus molecules contain a RNA polymerase molecule which can read in reverse. These virus molecules have large capsules, surrounded by cell membrane and proteins. When the virus approaches a cell, its membrane proteins bind with the cell, and it is drawn into the cytoplasm. Here, it breaks apart, releasing the backwards viral RNA and associated proteins. These small complexes produce regular mRNA, which creates new virus complexes. These unfinished complexes move to the cell surface, where they line the cell membrane with proteins they create. When they are finished, they wrap themselves in this membrane, and tear away from the cell.</a:t>
            </a:r>
          </a:p>
          <a:p>
            <a:r>
              <a:rPr lang="en-GB" sz="1200" kern="1200" dirty="0" smtClean="0">
                <a:solidFill>
                  <a:schemeClr val="tx1"/>
                </a:solidFill>
                <a:latin typeface="+mn-lt"/>
                <a:ea typeface="+mn-ea"/>
                <a:cs typeface="+mn-cs"/>
              </a:rPr>
              <a:t>Class VI virus genomes are the same as Class V, but they use a different method to replicate. Class VI virus particles are known as </a:t>
            </a:r>
            <a:r>
              <a:rPr lang="en-GB" sz="1200" i="1" kern="1200" dirty="0" smtClean="0">
                <a:solidFill>
                  <a:schemeClr val="tx1"/>
                </a:solidFill>
                <a:latin typeface="+mn-lt"/>
                <a:ea typeface="+mn-ea"/>
                <a:cs typeface="+mn-cs"/>
              </a:rPr>
              <a:t>retroviruses</a:t>
            </a:r>
            <a:r>
              <a:rPr lang="en-GB" sz="1200" kern="1200" dirty="0" smtClean="0">
                <a:solidFill>
                  <a:schemeClr val="tx1"/>
                </a:solidFill>
                <a:latin typeface="+mn-lt"/>
                <a:ea typeface="+mn-ea"/>
                <a:cs typeface="+mn-cs"/>
              </a:rPr>
              <a:t>. Instead of creating mRNA from the viral RNA, these virus molecules work with a different protein. Known as </a:t>
            </a:r>
            <a:r>
              <a:rPr lang="en-GB" sz="1200" i="1" kern="1200" dirty="0" smtClean="0">
                <a:solidFill>
                  <a:schemeClr val="tx1"/>
                </a:solidFill>
                <a:latin typeface="+mn-lt"/>
                <a:ea typeface="+mn-ea"/>
                <a:cs typeface="+mn-cs"/>
              </a:rPr>
              <a:t>reverse transcriptase</a:t>
            </a:r>
            <a:r>
              <a:rPr lang="en-GB" sz="1200" kern="1200" dirty="0" smtClean="0">
                <a:solidFill>
                  <a:schemeClr val="tx1"/>
                </a:solidFill>
                <a:latin typeface="+mn-lt"/>
                <a:ea typeface="+mn-ea"/>
                <a:cs typeface="+mn-cs"/>
              </a:rPr>
              <a:t>, this enzyme is able to create DNA from the virus RNA. In doing so, the viral RNA is converted to double-stranded DNA. This DNA then produces new virus. The DNA can incorporate with the host DNA, and in doing so become </a:t>
            </a:r>
            <a:r>
              <a:rPr lang="en-GB" sz="1200" i="1" kern="1200" dirty="0" err="1" smtClean="0">
                <a:solidFill>
                  <a:schemeClr val="tx1"/>
                </a:solidFill>
                <a:latin typeface="+mn-lt"/>
                <a:ea typeface="+mn-ea"/>
                <a:cs typeface="+mn-cs"/>
              </a:rPr>
              <a:t>endogenized</a:t>
            </a:r>
            <a:r>
              <a:rPr lang="en-GB" sz="1200" kern="1200" dirty="0" smtClean="0">
                <a:solidFill>
                  <a:schemeClr val="tx1"/>
                </a:solidFill>
                <a:latin typeface="+mn-lt"/>
                <a:ea typeface="+mn-ea"/>
                <a:cs typeface="+mn-cs"/>
              </a:rPr>
              <a:t>. This means that the DNA will remain in the cell as long as the cell lives. If the cell is found in a </a:t>
            </a:r>
            <a:r>
              <a:rPr lang="en-GB" sz="1200" i="1" kern="1200" dirty="0" smtClean="0">
                <a:solidFill>
                  <a:schemeClr val="tx1"/>
                </a:solidFill>
                <a:latin typeface="+mn-lt"/>
                <a:ea typeface="+mn-ea"/>
                <a:cs typeface="+mn-cs"/>
              </a:rPr>
              <a:t>germ line</a:t>
            </a:r>
            <a:r>
              <a:rPr lang="en-GB" sz="1200" kern="1200" dirty="0" smtClean="0">
                <a:solidFill>
                  <a:schemeClr val="tx1"/>
                </a:solidFill>
                <a:latin typeface="+mn-lt"/>
                <a:ea typeface="+mn-ea"/>
                <a:cs typeface="+mn-cs"/>
              </a:rPr>
              <a:t>, such as a sperm or egg, the virus will permanently become a part of the host’s genome. It is estimated that 5-8% of the human genome is left over retrovirus DNA.</a:t>
            </a:r>
          </a:p>
          <a:p>
            <a:r>
              <a:rPr lang="en-GB" sz="1200" kern="1200" dirty="0" smtClean="0">
                <a:solidFill>
                  <a:schemeClr val="tx1"/>
                </a:solidFill>
                <a:latin typeface="+mn-lt"/>
                <a:ea typeface="+mn-ea"/>
                <a:cs typeface="+mn-cs"/>
              </a:rPr>
              <a:t>The final class, Class VII, includes the </a:t>
            </a:r>
            <a:r>
              <a:rPr lang="en-GB" sz="1200" i="1" kern="1200" dirty="0" err="1" smtClean="0">
                <a:solidFill>
                  <a:schemeClr val="tx1"/>
                </a:solidFill>
                <a:latin typeface="+mn-lt"/>
                <a:ea typeface="+mn-ea"/>
                <a:cs typeface="+mn-cs"/>
              </a:rPr>
              <a:t>pararetroviruses</a:t>
            </a:r>
            <a:r>
              <a:rPr lang="en-GB" sz="1200" kern="1200" dirty="0" smtClean="0">
                <a:solidFill>
                  <a:schemeClr val="tx1"/>
                </a:solidFill>
                <a:latin typeface="+mn-lt"/>
                <a:ea typeface="+mn-ea"/>
                <a:cs typeface="+mn-cs"/>
              </a:rPr>
              <a:t>. Similar to Class VI, these virus genomes use reverse transcriptase. However, these virus genomes are package as DNA, not RNA. These viruses insert themselves directly into the host genome, which begins transposing the viral DNA into RNA. Most of this RNA will be mRNA, used to create a </a:t>
            </a:r>
            <a:r>
              <a:rPr lang="en-GB" sz="1200" kern="1200" dirty="0" err="1" smtClean="0">
                <a:solidFill>
                  <a:schemeClr val="tx1"/>
                </a:solidFill>
                <a:latin typeface="+mn-lt"/>
                <a:ea typeface="+mn-ea"/>
                <a:cs typeface="+mn-cs"/>
              </a:rPr>
              <a:t>polyprotein</a:t>
            </a:r>
            <a:r>
              <a:rPr lang="en-GB" sz="1200" kern="1200" dirty="0" smtClean="0">
                <a:solidFill>
                  <a:schemeClr val="tx1"/>
                </a:solidFill>
                <a:latin typeface="+mn-lt"/>
                <a:ea typeface="+mn-ea"/>
                <a:cs typeface="+mn-cs"/>
              </a:rPr>
              <a:t>. Part of the </a:t>
            </a:r>
            <a:r>
              <a:rPr lang="en-GB" sz="1200" kern="1200" dirty="0" err="1" smtClean="0">
                <a:solidFill>
                  <a:schemeClr val="tx1"/>
                </a:solidFill>
                <a:latin typeface="+mn-lt"/>
                <a:ea typeface="+mn-ea"/>
                <a:cs typeface="+mn-cs"/>
              </a:rPr>
              <a:t>polyprotein</a:t>
            </a:r>
            <a:r>
              <a:rPr lang="en-GB" sz="1200" kern="1200" dirty="0" smtClean="0">
                <a:solidFill>
                  <a:schemeClr val="tx1"/>
                </a:solidFill>
                <a:latin typeface="+mn-lt"/>
                <a:ea typeface="+mn-ea"/>
                <a:cs typeface="+mn-cs"/>
              </a:rPr>
              <a:t> is reverse transcriptase. This reverse transcriptase works on pieces of RNA known as </a:t>
            </a:r>
            <a:r>
              <a:rPr lang="en-GB" sz="1200" i="1" kern="1200" dirty="0" err="1" smtClean="0">
                <a:solidFill>
                  <a:schemeClr val="tx1"/>
                </a:solidFill>
                <a:latin typeface="+mn-lt"/>
                <a:ea typeface="+mn-ea"/>
                <a:cs typeface="+mn-cs"/>
              </a:rPr>
              <a:t>pregenome</a:t>
            </a:r>
            <a:r>
              <a:rPr lang="en-GB" sz="1200" kern="1200" dirty="0" smtClean="0">
                <a:solidFill>
                  <a:schemeClr val="tx1"/>
                </a:solidFill>
                <a:latin typeface="+mn-lt"/>
                <a:ea typeface="+mn-ea"/>
                <a:cs typeface="+mn-cs"/>
              </a:rPr>
              <a:t>. It reads these RNA molecules and produces the original virus DNA. This is then packaged into viral protein coats. Class VII viruses are often found in plants, and can travel between cells using the </a:t>
            </a:r>
            <a:r>
              <a:rPr lang="en-GB" sz="1200" i="1" kern="1200" dirty="0" err="1" smtClean="0">
                <a:solidFill>
                  <a:schemeClr val="tx1"/>
                </a:solidFill>
                <a:latin typeface="+mn-lt"/>
                <a:ea typeface="+mn-ea"/>
                <a:cs typeface="+mn-cs"/>
              </a:rPr>
              <a:t>plasmodesmata</a:t>
            </a:r>
            <a:r>
              <a:rPr lang="en-GB" sz="1200" kern="1200" dirty="0" smtClean="0">
                <a:solidFill>
                  <a:schemeClr val="tx1"/>
                </a:solidFill>
                <a:latin typeface="+mn-lt"/>
                <a:ea typeface="+mn-ea"/>
                <a:cs typeface="+mn-cs"/>
              </a:rPr>
              <a:t>, or they can be carried by herbivorous insects feeding on the plants. Aphids carry many plant diseases, as their proboscis pierces </a:t>
            </a:r>
            <a:r>
              <a:rPr lang="en-GB" sz="1200" u="sng" kern="1200" dirty="0" smtClean="0">
                <a:solidFill>
                  <a:schemeClr val="tx1"/>
                </a:solidFill>
                <a:latin typeface="+mn-lt"/>
                <a:ea typeface="+mn-ea"/>
                <a:cs typeface="+mn-cs"/>
                <a:hlinkClick r:id="rId8"/>
              </a:rPr>
              <a:t>plant cell</a:t>
            </a:r>
            <a:r>
              <a:rPr lang="en-GB" sz="1200" kern="1200" dirty="0" smtClean="0">
                <a:solidFill>
                  <a:schemeClr val="tx1"/>
                </a:solidFill>
                <a:latin typeface="+mn-lt"/>
                <a:ea typeface="+mn-ea"/>
                <a:cs typeface="+mn-cs"/>
              </a:rPr>
              <a:t> walls and they drink the cytoplasm.</a:t>
            </a:r>
          </a:p>
          <a:p>
            <a:endParaRPr lang="en-US" dirty="0"/>
          </a:p>
        </p:txBody>
      </p:sp>
      <p:sp>
        <p:nvSpPr>
          <p:cNvPr id="4" name="Slide Number Placeholder 3"/>
          <p:cNvSpPr>
            <a:spLocks noGrp="1"/>
          </p:cNvSpPr>
          <p:nvPr>
            <p:ph type="sldNum" sz="quarter" idx="10"/>
          </p:nvPr>
        </p:nvSpPr>
        <p:spPr/>
        <p:txBody>
          <a:bodyPr/>
          <a:lstStyle/>
          <a:p>
            <a:fld id="{AA240156-20EA-F34A-A9EE-86B3FA5A4B32}" type="slidenum">
              <a:rPr lang="en-US" smtClean="0"/>
              <a:pPr/>
              <a:t>44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sz="1200" kern="1200" dirty="0" smtClean="0">
                <a:solidFill>
                  <a:schemeClr val="tx1"/>
                </a:solidFill>
                <a:latin typeface="+mn-lt"/>
                <a:ea typeface="+mn-ea"/>
                <a:cs typeface="+mn-cs"/>
              </a:rPr>
              <a:t>Class I virus genomes are made of double stranded DNA, the same as the human genome. This makes it easy for these virus molecules to use the cell’s natural machinery to produce proteins from the virus DNA. However, in order for </a:t>
            </a:r>
            <a:r>
              <a:rPr lang="en-GB" sz="1200" i="1" u="sng" kern="1200" dirty="0" smtClean="0">
                <a:solidFill>
                  <a:schemeClr val="tx1"/>
                </a:solidFill>
                <a:latin typeface="+mn-lt"/>
                <a:ea typeface="+mn-ea"/>
                <a:cs typeface="+mn-cs"/>
                <a:hlinkClick r:id="rId3"/>
              </a:rPr>
              <a:t>DNA polymerase</a:t>
            </a:r>
            <a:r>
              <a:rPr lang="en-GB" sz="1200" kern="1200" dirty="0" smtClean="0">
                <a:solidFill>
                  <a:schemeClr val="tx1"/>
                </a:solidFill>
                <a:latin typeface="+mn-lt"/>
                <a:ea typeface="+mn-ea"/>
                <a:cs typeface="+mn-cs"/>
              </a:rPr>
              <a:t> (the molecule which copies DNA) to be active the cell must be dividing. Some Class I virus molecules include sections of DNA which make the cell actively start dividing. These virus molecules can lead to cancer. </a:t>
            </a:r>
            <a:r>
              <a:rPr lang="en-GB" sz="1200" i="1" kern="1200" dirty="0" smtClean="0">
                <a:solidFill>
                  <a:schemeClr val="tx1"/>
                </a:solidFill>
                <a:latin typeface="+mn-lt"/>
                <a:ea typeface="+mn-ea"/>
                <a:cs typeface="+mn-cs"/>
              </a:rPr>
              <a:t>Human </a:t>
            </a:r>
            <a:r>
              <a:rPr lang="en-GB" sz="1200" i="1" kern="1200" dirty="0" err="1" smtClean="0">
                <a:solidFill>
                  <a:schemeClr val="tx1"/>
                </a:solidFill>
                <a:latin typeface="+mn-lt"/>
                <a:ea typeface="+mn-ea"/>
                <a:cs typeface="+mn-cs"/>
              </a:rPr>
              <a:t>papilloma</a:t>
            </a:r>
            <a:r>
              <a:rPr lang="en-GB" sz="1200" i="1" kern="1200" dirty="0" smtClean="0">
                <a:solidFill>
                  <a:schemeClr val="tx1"/>
                </a:solidFill>
                <a:latin typeface="+mn-lt"/>
                <a:ea typeface="+mn-ea"/>
                <a:cs typeface="+mn-cs"/>
              </a:rPr>
              <a:t> virus</a:t>
            </a:r>
            <a:r>
              <a:rPr lang="en-GB" sz="1200" kern="1200" dirty="0" smtClean="0">
                <a:solidFill>
                  <a:schemeClr val="tx1"/>
                </a:solidFill>
                <a:latin typeface="+mn-lt"/>
                <a:ea typeface="+mn-ea"/>
                <a:cs typeface="+mn-cs"/>
              </a:rPr>
              <a:t> is a sexually-transmitted Class I virus, and can cause cervical cancer.</a:t>
            </a:r>
          </a:p>
          <a:p>
            <a:r>
              <a:rPr lang="en-GB" sz="1200" kern="1200" dirty="0" smtClean="0">
                <a:solidFill>
                  <a:schemeClr val="tx1"/>
                </a:solidFill>
                <a:latin typeface="+mn-lt"/>
                <a:ea typeface="+mn-ea"/>
                <a:cs typeface="+mn-cs"/>
              </a:rPr>
              <a:t>A Class II virus contains only a single strand of DNA. Before it can be read by the host’s DNA polymerase enzymes, it must be converted to double stranded DNA. It does this by hijacking the host cell’s </a:t>
            </a:r>
            <a:r>
              <a:rPr lang="en-GB" sz="1200" i="1" kern="1200" dirty="0" err="1" smtClean="0">
                <a:solidFill>
                  <a:schemeClr val="tx1"/>
                </a:solidFill>
                <a:latin typeface="+mn-lt"/>
                <a:ea typeface="+mn-ea"/>
                <a:cs typeface="+mn-cs"/>
              </a:rPr>
              <a:t>histones</a:t>
            </a:r>
            <a:r>
              <a:rPr lang="en-GB" sz="1200" kern="1200" dirty="0" smtClean="0">
                <a:solidFill>
                  <a:schemeClr val="tx1"/>
                </a:solidFill>
                <a:latin typeface="+mn-lt"/>
                <a:ea typeface="+mn-ea"/>
                <a:cs typeface="+mn-cs"/>
              </a:rPr>
              <a:t> (DNA proteins) and DNA polymerase. Instead of waiting for the cell to divide or forcing it to, Class II virus DNA contains coding for a protein called </a:t>
            </a:r>
            <a:r>
              <a:rPr lang="en-GB" sz="1200" i="1" kern="1200" dirty="0" smtClean="0">
                <a:solidFill>
                  <a:schemeClr val="tx1"/>
                </a:solidFill>
                <a:latin typeface="+mn-lt"/>
                <a:ea typeface="+mn-ea"/>
                <a:cs typeface="+mn-cs"/>
              </a:rPr>
              <a:t>Rep</a:t>
            </a:r>
            <a:r>
              <a:rPr lang="en-GB" sz="1200" kern="1200" dirty="0" smtClean="0">
                <a:solidFill>
                  <a:schemeClr val="tx1"/>
                </a:solidFill>
                <a:latin typeface="+mn-lt"/>
                <a:ea typeface="+mn-ea"/>
                <a:cs typeface="+mn-cs"/>
              </a:rPr>
              <a:t>. This replication enzyme replicates the original single-stranded virus genome. Other proteins are created from the DNA and used to create protein coats with the cellular machinery. The single-stranded DNA is then packaged into these protein coats, and new virus packages are created.</a:t>
            </a:r>
          </a:p>
          <a:p>
            <a:r>
              <a:rPr lang="en-GB" sz="1200" kern="1200" dirty="0" smtClean="0">
                <a:solidFill>
                  <a:schemeClr val="tx1"/>
                </a:solidFill>
                <a:latin typeface="+mn-lt"/>
                <a:ea typeface="+mn-ea"/>
                <a:cs typeface="+mn-cs"/>
              </a:rPr>
              <a:t>Class III virus genomes are created from double-stranded RNA. While this is unusual, these virus packages come with their own protein, </a:t>
            </a:r>
            <a:r>
              <a:rPr lang="en-GB" sz="1200" i="1" u="sng" kern="1200" dirty="0" smtClean="0">
                <a:solidFill>
                  <a:schemeClr val="tx1"/>
                </a:solidFill>
                <a:latin typeface="+mn-lt"/>
                <a:ea typeface="+mn-ea"/>
                <a:cs typeface="+mn-cs"/>
                <a:hlinkClick r:id="rId4"/>
              </a:rPr>
              <a:t>RNA polymerase</a:t>
            </a:r>
            <a:r>
              <a:rPr lang="en-GB" sz="1200" kern="1200" dirty="0" smtClean="0">
                <a:solidFill>
                  <a:schemeClr val="tx1"/>
                </a:solidFill>
                <a:latin typeface="+mn-lt"/>
                <a:ea typeface="+mn-ea"/>
                <a:cs typeface="+mn-cs"/>
              </a:rPr>
              <a:t>. This protein can create </a:t>
            </a:r>
            <a:r>
              <a:rPr lang="en-GB" sz="1200" i="1" kern="1200" dirty="0" smtClean="0">
                <a:solidFill>
                  <a:schemeClr val="tx1"/>
                </a:solidFill>
                <a:latin typeface="+mn-lt"/>
                <a:ea typeface="+mn-ea"/>
                <a:cs typeface="+mn-cs"/>
              </a:rPr>
              <a:t>messenger RNA</a:t>
            </a:r>
            <a:r>
              <a:rPr lang="en-GB" sz="1200" kern="1200" dirty="0" smtClean="0">
                <a:solidFill>
                  <a:schemeClr val="tx1"/>
                </a:solidFill>
                <a:latin typeface="+mn-lt"/>
                <a:ea typeface="+mn-ea"/>
                <a:cs typeface="+mn-cs"/>
              </a:rPr>
              <a:t> (</a:t>
            </a:r>
            <a:r>
              <a:rPr lang="en-GB" sz="1200" u="sng" kern="1200" dirty="0" smtClean="0">
                <a:solidFill>
                  <a:schemeClr val="tx1"/>
                </a:solidFill>
                <a:latin typeface="+mn-lt"/>
                <a:ea typeface="+mn-ea"/>
                <a:cs typeface="+mn-cs"/>
                <a:hlinkClick r:id="rId5"/>
              </a:rPr>
              <a:t>mRNA</a:t>
            </a:r>
            <a:r>
              <a:rPr lang="en-GB" sz="1200" kern="1200" dirty="0" smtClean="0">
                <a:solidFill>
                  <a:schemeClr val="tx1"/>
                </a:solidFill>
                <a:latin typeface="+mn-lt"/>
                <a:ea typeface="+mn-ea"/>
                <a:cs typeface="+mn-cs"/>
              </a:rPr>
              <a:t>) from the double-stranded virus RNA. The virus RNA therefore stays within the virus capsule, and only the mRNA enters the </a:t>
            </a:r>
            <a:r>
              <a:rPr lang="en-GB" sz="1200" u="sng" kern="1200" dirty="0" smtClean="0">
                <a:solidFill>
                  <a:schemeClr val="tx1"/>
                </a:solidFill>
                <a:latin typeface="+mn-lt"/>
                <a:ea typeface="+mn-ea"/>
                <a:cs typeface="+mn-cs"/>
                <a:hlinkClick r:id="rId6"/>
              </a:rPr>
              <a:t>cytoplasm</a:t>
            </a:r>
            <a:r>
              <a:rPr lang="en-GB" sz="1200" kern="1200" dirty="0" smtClean="0">
                <a:solidFill>
                  <a:schemeClr val="tx1"/>
                </a:solidFill>
                <a:latin typeface="+mn-lt"/>
                <a:ea typeface="+mn-ea"/>
                <a:cs typeface="+mn-cs"/>
              </a:rPr>
              <a:t> of the host. Here, the mRNA is converted into proteins, some of which include more RNA polymerase. This RNA polymerase creates a new double-stranded RNA, which is encapsulated by the proteins and released from the cell.</a:t>
            </a:r>
          </a:p>
          <a:p>
            <a:r>
              <a:rPr lang="en-GB" sz="1200" kern="1200" dirty="0" smtClean="0">
                <a:solidFill>
                  <a:schemeClr val="tx1"/>
                </a:solidFill>
                <a:latin typeface="+mn-lt"/>
                <a:ea typeface="+mn-ea"/>
                <a:cs typeface="+mn-cs"/>
              </a:rPr>
              <a:t>Class IV viruses are single-stranded RNA, almost identical to mRNA produced by the host cell. With these viruses the entire protein coat is engulfed by an uninfected host cell. The small RNA genome escapes the protein coat, and makes its way into the cytoplasm. This one mRNA-like strand codes for a large </a:t>
            </a:r>
            <a:r>
              <a:rPr lang="en-GB" sz="1200" i="1" kern="1200" dirty="0" err="1" smtClean="0">
                <a:solidFill>
                  <a:schemeClr val="tx1"/>
                </a:solidFill>
                <a:latin typeface="+mn-lt"/>
                <a:ea typeface="+mn-ea"/>
                <a:cs typeface="+mn-cs"/>
              </a:rPr>
              <a:t>polyprotein</a:t>
            </a:r>
            <a:r>
              <a:rPr lang="en-GB" sz="1200" kern="1200" dirty="0" smtClean="0">
                <a:solidFill>
                  <a:schemeClr val="tx1"/>
                </a:solidFill>
                <a:latin typeface="+mn-lt"/>
                <a:ea typeface="+mn-ea"/>
                <a:cs typeface="+mn-cs"/>
              </a:rPr>
              <a:t>, which will be created by the hosts </a:t>
            </a:r>
            <a:r>
              <a:rPr lang="en-GB" sz="1200" i="1" kern="1200" dirty="0" err="1" smtClean="0">
                <a:solidFill>
                  <a:schemeClr val="tx1"/>
                </a:solidFill>
                <a:latin typeface="+mn-lt"/>
                <a:ea typeface="+mn-ea"/>
                <a:cs typeface="+mn-cs"/>
              </a:rPr>
              <a:t>ribosomes</a:t>
            </a:r>
            <a:r>
              <a:rPr lang="en-GB" sz="1200" kern="1200" dirty="0" smtClean="0">
                <a:solidFill>
                  <a:schemeClr val="tx1"/>
                </a:solidFill>
                <a:latin typeface="+mn-lt"/>
                <a:ea typeface="+mn-ea"/>
                <a:cs typeface="+mn-cs"/>
              </a:rPr>
              <a:t>. The </a:t>
            </a:r>
            <a:r>
              <a:rPr lang="en-GB" sz="1200" kern="1200" dirty="0" err="1" smtClean="0">
                <a:solidFill>
                  <a:schemeClr val="tx1"/>
                </a:solidFill>
                <a:latin typeface="+mn-lt"/>
                <a:ea typeface="+mn-ea"/>
                <a:cs typeface="+mn-cs"/>
              </a:rPr>
              <a:t>polyprotein</a:t>
            </a:r>
            <a:r>
              <a:rPr lang="en-GB" sz="1200" kern="1200" dirty="0" smtClean="0">
                <a:solidFill>
                  <a:schemeClr val="tx1"/>
                </a:solidFill>
                <a:latin typeface="+mn-lt"/>
                <a:ea typeface="+mn-ea"/>
                <a:cs typeface="+mn-cs"/>
              </a:rPr>
              <a:t> naturally breaks into different parts. Some create protein coats, while others read and replicate the original strand of viral RNA. The virus continues to replicate and create new, fully packed virus particles. When the cell is completely full, it ruptures and releases the virus particles into the </a:t>
            </a:r>
            <a:r>
              <a:rPr lang="en-GB" sz="1200" u="sng" kern="1200" dirty="0" smtClean="0">
                <a:solidFill>
                  <a:schemeClr val="tx1"/>
                </a:solidFill>
                <a:latin typeface="+mn-lt"/>
                <a:ea typeface="+mn-ea"/>
                <a:cs typeface="+mn-cs"/>
                <a:hlinkClick r:id="rId7"/>
              </a:rPr>
              <a:t>blood</a:t>
            </a:r>
            <a:r>
              <a:rPr lang="en-GB" sz="1200" kern="1200" dirty="0" smtClean="0">
                <a:solidFill>
                  <a:schemeClr val="tx1"/>
                </a:solidFill>
                <a:latin typeface="+mn-lt"/>
                <a:ea typeface="+mn-ea"/>
                <a:cs typeface="+mn-cs"/>
              </a:rPr>
              <a:t> or environment. Up to 10,000 virus particles can be release from a single cell.</a:t>
            </a:r>
          </a:p>
          <a:p>
            <a:r>
              <a:rPr lang="en-GB" sz="1200" kern="1200" dirty="0" smtClean="0">
                <a:solidFill>
                  <a:schemeClr val="tx1"/>
                </a:solidFill>
                <a:latin typeface="+mn-lt"/>
                <a:ea typeface="+mn-ea"/>
                <a:cs typeface="+mn-cs"/>
              </a:rPr>
              <a:t>The virus genomes in Class V are also single-stranded RNA. However, they run in the opposite direction from normal mRNA. Therefore, the cell’s machinery cannot read them directly. These virus molecules contain a RNA polymerase molecule which can read in reverse. These virus molecules have large capsules, surrounded by cell membrane and proteins. When the virus approaches a cell, its membrane proteins bind with the cell, and it is drawn into the cytoplasm. Here, it breaks apart, releasing the backwards viral RNA and associated proteins. These small complexes produce regular mRNA, which creates new virus complexes. These unfinished complexes move to the cell surface, where they line the cell membrane with proteins they create. When they are finished, they wrap themselves in this membrane, and tear away from the cell.</a:t>
            </a:r>
          </a:p>
          <a:p>
            <a:r>
              <a:rPr lang="en-GB" sz="1200" kern="1200" dirty="0" smtClean="0">
                <a:solidFill>
                  <a:schemeClr val="tx1"/>
                </a:solidFill>
                <a:latin typeface="+mn-lt"/>
                <a:ea typeface="+mn-ea"/>
                <a:cs typeface="+mn-cs"/>
              </a:rPr>
              <a:t>Class VI virus genomes are the same as Class V, but they use a different method to replicate. Class VI virus particles are known as </a:t>
            </a:r>
            <a:r>
              <a:rPr lang="en-GB" sz="1200" i="1" kern="1200" dirty="0" smtClean="0">
                <a:solidFill>
                  <a:schemeClr val="tx1"/>
                </a:solidFill>
                <a:latin typeface="+mn-lt"/>
                <a:ea typeface="+mn-ea"/>
                <a:cs typeface="+mn-cs"/>
              </a:rPr>
              <a:t>retroviruses</a:t>
            </a:r>
            <a:r>
              <a:rPr lang="en-GB" sz="1200" kern="1200" dirty="0" smtClean="0">
                <a:solidFill>
                  <a:schemeClr val="tx1"/>
                </a:solidFill>
                <a:latin typeface="+mn-lt"/>
                <a:ea typeface="+mn-ea"/>
                <a:cs typeface="+mn-cs"/>
              </a:rPr>
              <a:t>. Instead of creating mRNA from the viral RNA, these virus molecules work with a different protein. Known as </a:t>
            </a:r>
            <a:r>
              <a:rPr lang="en-GB" sz="1200" i="1" kern="1200" dirty="0" smtClean="0">
                <a:solidFill>
                  <a:schemeClr val="tx1"/>
                </a:solidFill>
                <a:latin typeface="+mn-lt"/>
                <a:ea typeface="+mn-ea"/>
                <a:cs typeface="+mn-cs"/>
              </a:rPr>
              <a:t>reverse transcriptase</a:t>
            </a:r>
            <a:r>
              <a:rPr lang="en-GB" sz="1200" kern="1200" dirty="0" smtClean="0">
                <a:solidFill>
                  <a:schemeClr val="tx1"/>
                </a:solidFill>
                <a:latin typeface="+mn-lt"/>
                <a:ea typeface="+mn-ea"/>
                <a:cs typeface="+mn-cs"/>
              </a:rPr>
              <a:t>, this enzyme is able to create DNA from the virus RNA. In doing so, the viral RNA is converted to double-stranded DNA. This DNA then produces new virus. The DNA can incorporate with the host DNA, and in doing so become </a:t>
            </a:r>
            <a:r>
              <a:rPr lang="en-GB" sz="1200" i="1" kern="1200" dirty="0" err="1" smtClean="0">
                <a:solidFill>
                  <a:schemeClr val="tx1"/>
                </a:solidFill>
                <a:latin typeface="+mn-lt"/>
                <a:ea typeface="+mn-ea"/>
                <a:cs typeface="+mn-cs"/>
              </a:rPr>
              <a:t>endogenized</a:t>
            </a:r>
            <a:r>
              <a:rPr lang="en-GB" sz="1200" kern="1200" dirty="0" smtClean="0">
                <a:solidFill>
                  <a:schemeClr val="tx1"/>
                </a:solidFill>
                <a:latin typeface="+mn-lt"/>
                <a:ea typeface="+mn-ea"/>
                <a:cs typeface="+mn-cs"/>
              </a:rPr>
              <a:t>. This means that the DNA will remain in the cell as long as the cell lives. If the cell is found in a </a:t>
            </a:r>
            <a:r>
              <a:rPr lang="en-GB" sz="1200" i="1" kern="1200" dirty="0" smtClean="0">
                <a:solidFill>
                  <a:schemeClr val="tx1"/>
                </a:solidFill>
                <a:latin typeface="+mn-lt"/>
                <a:ea typeface="+mn-ea"/>
                <a:cs typeface="+mn-cs"/>
              </a:rPr>
              <a:t>germ line</a:t>
            </a:r>
            <a:r>
              <a:rPr lang="en-GB" sz="1200" kern="1200" dirty="0" smtClean="0">
                <a:solidFill>
                  <a:schemeClr val="tx1"/>
                </a:solidFill>
                <a:latin typeface="+mn-lt"/>
                <a:ea typeface="+mn-ea"/>
                <a:cs typeface="+mn-cs"/>
              </a:rPr>
              <a:t>, such as a sperm or egg, the virus will permanently become a part of the host’s genome. It is estimated that 5-8% of the human genome is left over retrovirus DNA.</a:t>
            </a:r>
          </a:p>
          <a:p>
            <a:r>
              <a:rPr lang="en-GB" sz="1200" kern="1200" dirty="0" smtClean="0">
                <a:solidFill>
                  <a:schemeClr val="tx1"/>
                </a:solidFill>
                <a:latin typeface="+mn-lt"/>
                <a:ea typeface="+mn-ea"/>
                <a:cs typeface="+mn-cs"/>
              </a:rPr>
              <a:t>The final class, Class VII, includes the </a:t>
            </a:r>
            <a:r>
              <a:rPr lang="en-GB" sz="1200" i="1" kern="1200" dirty="0" err="1" smtClean="0">
                <a:solidFill>
                  <a:schemeClr val="tx1"/>
                </a:solidFill>
                <a:latin typeface="+mn-lt"/>
                <a:ea typeface="+mn-ea"/>
                <a:cs typeface="+mn-cs"/>
              </a:rPr>
              <a:t>pararetroviruses</a:t>
            </a:r>
            <a:r>
              <a:rPr lang="en-GB" sz="1200" kern="1200" dirty="0" smtClean="0">
                <a:solidFill>
                  <a:schemeClr val="tx1"/>
                </a:solidFill>
                <a:latin typeface="+mn-lt"/>
                <a:ea typeface="+mn-ea"/>
                <a:cs typeface="+mn-cs"/>
              </a:rPr>
              <a:t>. Similar to Class VI, these virus genomes use reverse transcriptase. However, these virus genomes are package as DNA, not RNA. These viruses insert themselves directly into the host genome, which begins transposing the viral DNA into RNA. Most of this RNA will be mRNA, used to create a </a:t>
            </a:r>
            <a:r>
              <a:rPr lang="en-GB" sz="1200" kern="1200" dirty="0" err="1" smtClean="0">
                <a:solidFill>
                  <a:schemeClr val="tx1"/>
                </a:solidFill>
                <a:latin typeface="+mn-lt"/>
                <a:ea typeface="+mn-ea"/>
                <a:cs typeface="+mn-cs"/>
              </a:rPr>
              <a:t>polyprotein</a:t>
            </a:r>
            <a:r>
              <a:rPr lang="en-GB" sz="1200" kern="1200" dirty="0" smtClean="0">
                <a:solidFill>
                  <a:schemeClr val="tx1"/>
                </a:solidFill>
                <a:latin typeface="+mn-lt"/>
                <a:ea typeface="+mn-ea"/>
                <a:cs typeface="+mn-cs"/>
              </a:rPr>
              <a:t>. Part of the </a:t>
            </a:r>
            <a:r>
              <a:rPr lang="en-GB" sz="1200" kern="1200" dirty="0" err="1" smtClean="0">
                <a:solidFill>
                  <a:schemeClr val="tx1"/>
                </a:solidFill>
                <a:latin typeface="+mn-lt"/>
                <a:ea typeface="+mn-ea"/>
                <a:cs typeface="+mn-cs"/>
              </a:rPr>
              <a:t>polyprotein</a:t>
            </a:r>
            <a:r>
              <a:rPr lang="en-GB" sz="1200" kern="1200" dirty="0" smtClean="0">
                <a:solidFill>
                  <a:schemeClr val="tx1"/>
                </a:solidFill>
                <a:latin typeface="+mn-lt"/>
                <a:ea typeface="+mn-ea"/>
                <a:cs typeface="+mn-cs"/>
              </a:rPr>
              <a:t> is reverse transcriptase. This reverse transcriptase works on pieces of RNA known as </a:t>
            </a:r>
            <a:r>
              <a:rPr lang="en-GB" sz="1200" i="1" kern="1200" dirty="0" err="1" smtClean="0">
                <a:solidFill>
                  <a:schemeClr val="tx1"/>
                </a:solidFill>
                <a:latin typeface="+mn-lt"/>
                <a:ea typeface="+mn-ea"/>
                <a:cs typeface="+mn-cs"/>
              </a:rPr>
              <a:t>pregenome</a:t>
            </a:r>
            <a:r>
              <a:rPr lang="en-GB" sz="1200" kern="1200" dirty="0" smtClean="0">
                <a:solidFill>
                  <a:schemeClr val="tx1"/>
                </a:solidFill>
                <a:latin typeface="+mn-lt"/>
                <a:ea typeface="+mn-ea"/>
                <a:cs typeface="+mn-cs"/>
              </a:rPr>
              <a:t>. It reads these RNA molecules and produces the original virus DNA. This is then packaged into viral protein coats. Class VII viruses are often found in plants, and can travel between cells using the </a:t>
            </a:r>
            <a:r>
              <a:rPr lang="en-GB" sz="1200" i="1" kern="1200" dirty="0" err="1" smtClean="0">
                <a:solidFill>
                  <a:schemeClr val="tx1"/>
                </a:solidFill>
                <a:latin typeface="+mn-lt"/>
                <a:ea typeface="+mn-ea"/>
                <a:cs typeface="+mn-cs"/>
              </a:rPr>
              <a:t>plasmodesmata</a:t>
            </a:r>
            <a:r>
              <a:rPr lang="en-GB" sz="1200" kern="1200" dirty="0" smtClean="0">
                <a:solidFill>
                  <a:schemeClr val="tx1"/>
                </a:solidFill>
                <a:latin typeface="+mn-lt"/>
                <a:ea typeface="+mn-ea"/>
                <a:cs typeface="+mn-cs"/>
              </a:rPr>
              <a:t>, or they can be carried by herbivorous insects feeding on the plants. Aphids carry many plant diseases, as their proboscis pierces </a:t>
            </a:r>
            <a:r>
              <a:rPr lang="en-GB" sz="1200" u="sng" kern="1200" dirty="0" smtClean="0">
                <a:solidFill>
                  <a:schemeClr val="tx1"/>
                </a:solidFill>
                <a:latin typeface="+mn-lt"/>
                <a:ea typeface="+mn-ea"/>
                <a:cs typeface="+mn-cs"/>
                <a:hlinkClick r:id="rId8"/>
              </a:rPr>
              <a:t>plant cell</a:t>
            </a:r>
            <a:r>
              <a:rPr lang="en-GB" sz="1200" kern="1200" dirty="0" smtClean="0">
                <a:solidFill>
                  <a:schemeClr val="tx1"/>
                </a:solidFill>
                <a:latin typeface="+mn-lt"/>
                <a:ea typeface="+mn-ea"/>
                <a:cs typeface="+mn-cs"/>
              </a:rPr>
              <a:t> walls and they drink the cytoplasm.</a:t>
            </a:r>
          </a:p>
          <a:p>
            <a:endParaRPr lang="en-US" dirty="0"/>
          </a:p>
        </p:txBody>
      </p:sp>
      <p:sp>
        <p:nvSpPr>
          <p:cNvPr id="4" name="Slide Number Placeholder 3"/>
          <p:cNvSpPr>
            <a:spLocks noGrp="1"/>
          </p:cNvSpPr>
          <p:nvPr>
            <p:ph type="sldNum" sz="quarter" idx="10"/>
          </p:nvPr>
        </p:nvSpPr>
        <p:spPr/>
        <p:txBody>
          <a:bodyPr/>
          <a:lstStyle/>
          <a:p>
            <a:fld id="{AA240156-20EA-F34A-A9EE-86B3FA5A4B32}" type="slidenum">
              <a:rPr lang="en-US" smtClean="0"/>
              <a:pPr/>
              <a:t>45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sz="1200" kern="1200" dirty="0" smtClean="0">
                <a:solidFill>
                  <a:schemeClr val="tx1"/>
                </a:solidFill>
                <a:latin typeface="+mn-lt"/>
                <a:ea typeface="+mn-ea"/>
                <a:cs typeface="+mn-cs"/>
              </a:rPr>
              <a:t>Class I virus genomes are made of double stranded DNA, the same as the human genome. This makes it easy for these virus molecules to use the cell’s natural machinery to produce proteins from the virus DNA. However, in order for </a:t>
            </a:r>
            <a:r>
              <a:rPr lang="en-GB" sz="1200" i="1" u="sng" kern="1200" dirty="0" smtClean="0">
                <a:solidFill>
                  <a:schemeClr val="tx1"/>
                </a:solidFill>
                <a:latin typeface="+mn-lt"/>
                <a:ea typeface="+mn-ea"/>
                <a:cs typeface="+mn-cs"/>
                <a:hlinkClick r:id="rId3"/>
              </a:rPr>
              <a:t>DNA polymerase</a:t>
            </a:r>
            <a:r>
              <a:rPr lang="en-GB" sz="1200" kern="1200" dirty="0" smtClean="0">
                <a:solidFill>
                  <a:schemeClr val="tx1"/>
                </a:solidFill>
                <a:latin typeface="+mn-lt"/>
                <a:ea typeface="+mn-ea"/>
                <a:cs typeface="+mn-cs"/>
              </a:rPr>
              <a:t> (the molecule which copies DNA) to be active the cell must be dividing. Some Class I virus molecules include sections of DNA which make the cell actively start dividing. These virus molecules can lead to cancer. </a:t>
            </a:r>
            <a:r>
              <a:rPr lang="en-GB" sz="1200" i="1" kern="1200" dirty="0" smtClean="0">
                <a:solidFill>
                  <a:schemeClr val="tx1"/>
                </a:solidFill>
                <a:latin typeface="+mn-lt"/>
                <a:ea typeface="+mn-ea"/>
                <a:cs typeface="+mn-cs"/>
              </a:rPr>
              <a:t>Human </a:t>
            </a:r>
            <a:r>
              <a:rPr lang="en-GB" sz="1200" i="1" kern="1200" dirty="0" err="1" smtClean="0">
                <a:solidFill>
                  <a:schemeClr val="tx1"/>
                </a:solidFill>
                <a:latin typeface="+mn-lt"/>
                <a:ea typeface="+mn-ea"/>
                <a:cs typeface="+mn-cs"/>
              </a:rPr>
              <a:t>papilloma</a:t>
            </a:r>
            <a:r>
              <a:rPr lang="en-GB" sz="1200" i="1" kern="1200" dirty="0" smtClean="0">
                <a:solidFill>
                  <a:schemeClr val="tx1"/>
                </a:solidFill>
                <a:latin typeface="+mn-lt"/>
                <a:ea typeface="+mn-ea"/>
                <a:cs typeface="+mn-cs"/>
              </a:rPr>
              <a:t> virus</a:t>
            </a:r>
            <a:r>
              <a:rPr lang="en-GB" sz="1200" kern="1200" dirty="0" smtClean="0">
                <a:solidFill>
                  <a:schemeClr val="tx1"/>
                </a:solidFill>
                <a:latin typeface="+mn-lt"/>
                <a:ea typeface="+mn-ea"/>
                <a:cs typeface="+mn-cs"/>
              </a:rPr>
              <a:t> is a sexually-transmitted Class I virus, and can cause cervical cancer.</a:t>
            </a:r>
          </a:p>
          <a:p>
            <a:r>
              <a:rPr lang="en-GB" sz="1200" kern="1200" dirty="0" smtClean="0">
                <a:solidFill>
                  <a:schemeClr val="tx1"/>
                </a:solidFill>
                <a:latin typeface="+mn-lt"/>
                <a:ea typeface="+mn-ea"/>
                <a:cs typeface="+mn-cs"/>
              </a:rPr>
              <a:t>A Class II virus contains only a single strand of DNA. Before it can be read by the host’s DNA polymerase enzymes, it must be converted to double stranded DNA. It does this by hijacking the host cell’s </a:t>
            </a:r>
            <a:r>
              <a:rPr lang="en-GB" sz="1200" i="1" kern="1200" dirty="0" err="1" smtClean="0">
                <a:solidFill>
                  <a:schemeClr val="tx1"/>
                </a:solidFill>
                <a:latin typeface="+mn-lt"/>
                <a:ea typeface="+mn-ea"/>
                <a:cs typeface="+mn-cs"/>
              </a:rPr>
              <a:t>histones</a:t>
            </a:r>
            <a:r>
              <a:rPr lang="en-GB" sz="1200" kern="1200" dirty="0" smtClean="0">
                <a:solidFill>
                  <a:schemeClr val="tx1"/>
                </a:solidFill>
                <a:latin typeface="+mn-lt"/>
                <a:ea typeface="+mn-ea"/>
                <a:cs typeface="+mn-cs"/>
              </a:rPr>
              <a:t> (DNA proteins) and DNA polymerase. Instead of waiting for the cell to divide or forcing it to, Class II virus DNA contains coding for a protein called </a:t>
            </a:r>
            <a:r>
              <a:rPr lang="en-GB" sz="1200" i="1" kern="1200" dirty="0" smtClean="0">
                <a:solidFill>
                  <a:schemeClr val="tx1"/>
                </a:solidFill>
                <a:latin typeface="+mn-lt"/>
                <a:ea typeface="+mn-ea"/>
                <a:cs typeface="+mn-cs"/>
              </a:rPr>
              <a:t>Rep</a:t>
            </a:r>
            <a:r>
              <a:rPr lang="en-GB" sz="1200" kern="1200" dirty="0" smtClean="0">
                <a:solidFill>
                  <a:schemeClr val="tx1"/>
                </a:solidFill>
                <a:latin typeface="+mn-lt"/>
                <a:ea typeface="+mn-ea"/>
                <a:cs typeface="+mn-cs"/>
              </a:rPr>
              <a:t>. This replication enzyme replicates the original single-stranded virus genome. Other proteins are created from the DNA and used to create protein coats with the cellular machinery. The single-stranded DNA is then packaged into these protein coats, and new virus packages are created.</a:t>
            </a:r>
          </a:p>
          <a:p>
            <a:r>
              <a:rPr lang="en-GB" sz="1200" kern="1200" dirty="0" smtClean="0">
                <a:solidFill>
                  <a:schemeClr val="tx1"/>
                </a:solidFill>
                <a:latin typeface="+mn-lt"/>
                <a:ea typeface="+mn-ea"/>
                <a:cs typeface="+mn-cs"/>
              </a:rPr>
              <a:t>Class III virus genomes are created from double-stranded RNA. While this is unusual, these virus packages come with their own protein, </a:t>
            </a:r>
            <a:r>
              <a:rPr lang="en-GB" sz="1200" i="1" u="sng" kern="1200" dirty="0" smtClean="0">
                <a:solidFill>
                  <a:schemeClr val="tx1"/>
                </a:solidFill>
                <a:latin typeface="+mn-lt"/>
                <a:ea typeface="+mn-ea"/>
                <a:cs typeface="+mn-cs"/>
                <a:hlinkClick r:id="rId4"/>
              </a:rPr>
              <a:t>RNA polymerase</a:t>
            </a:r>
            <a:r>
              <a:rPr lang="en-GB" sz="1200" kern="1200" dirty="0" smtClean="0">
                <a:solidFill>
                  <a:schemeClr val="tx1"/>
                </a:solidFill>
                <a:latin typeface="+mn-lt"/>
                <a:ea typeface="+mn-ea"/>
                <a:cs typeface="+mn-cs"/>
              </a:rPr>
              <a:t>. This protein can create </a:t>
            </a:r>
            <a:r>
              <a:rPr lang="en-GB" sz="1200" i="1" kern="1200" dirty="0" smtClean="0">
                <a:solidFill>
                  <a:schemeClr val="tx1"/>
                </a:solidFill>
                <a:latin typeface="+mn-lt"/>
                <a:ea typeface="+mn-ea"/>
                <a:cs typeface="+mn-cs"/>
              </a:rPr>
              <a:t>messenger RNA</a:t>
            </a:r>
            <a:r>
              <a:rPr lang="en-GB" sz="1200" kern="1200" dirty="0" smtClean="0">
                <a:solidFill>
                  <a:schemeClr val="tx1"/>
                </a:solidFill>
                <a:latin typeface="+mn-lt"/>
                <a:ea typeface="+mn-ea"/>
                <a:cs typeface="+mn-cs"/>
              </a:rPr>
              <a:t> (</a:t>
            </a:r>
            <a:r>
              <a:rPr lang="en-GB" sz="1200" u="sng" kern="1200" dirty="0" smtClean="0">
                <a:solidFill>
                  <a:schemeClr val="tx1"/>
                </a:solidFill>
                <a:latin typeface="+mn-lt"/>
                <a:ea typeface="+mn-ea"/>
                <a:cs typeface="+mn-cs"/>
                <a:hlinkClick r:id="rId5"/>
              </a:rPr>
              <a:t>mRNA</a:t>
            </a:r>
            <a:r>
              <a:rPr lang="en-GB" sz="1200" kern="1200" dirty="0" smtClean="0">
                <a:solidFill>
                  <a:schemeClr val="tx1"/>
                </a:solidFill>
                <a:latin typeface="+mn-lt"/>
                <a:ea typeface="+mn-ea"/>
                <a:cs typeface="+mn-cs"/>
              </a:rPr>
              <a:t>) from the double-stranded virus RNA. The virus RNA therefore stays within the virus capsule, and only the mRNA enters the </a:t>
            </a:r>
            <a:r>
              <a:rPr lang="en-GB" sz="1200" u="sng" kern="1200" dirty="0" smtClean="0">
                <a:solidFill>
                  <a:schemeClr val="tx1"/>
                </a:solidFill>
                <a:latin typeface="+mn-lt"/>
                <a:ea typeface="+mn-ea"/>
                <a:cs typeface="+mn-cs"/>
                <a:hlinkClick r:id="rId6"/>
              </a:rPr>
              <a:t>cytoplasm</a:t>
            </a:r>
            <a:r>
              <a:rPr lang="en-GB" sz="1200" kern="1200" dirty="0" smtClean="0">
                <a:solidFill>
                  <a:schemeClr val="tx1"/>
                </a:solidFill>
                <a:latin typeface="+mn-lt"/>
                <a:ea typeface="+mn-ea"/>
                <a:cs typeface="+mn-cs"/>
              </a:rPr>
              <a:t> of the host. Here, the mRNA is converted into proteins, some of which include more RNA polymerase. This RNA polymerase creates a new double-stranded RNA, which is encapsulated by the proteins and released from the cell.</a:t>
            </a:r>
          </a:p>
          <a:p>
            <a:r>
              <a:rPr lang="en-GB" sz="1200" kern="1200" dirty="0" smtClean="0">
                <a:solidFill>
                  <a:schemeClr val="tx1"/>
                </a:solidFill>
                <a:latin typeface="+mn-lt"/>
                <a:ea typeface="+mn-ea"/>
                <a:cs typeface="+mn-cs"/>
              </a:rPr>
              <a:t>Class IV viruses are single-stranded RNA, almost identical to mRNA produced by the host cell. With these viruses the entire protein coat is engulfed by an uninfected host cell. The small RNA genome escapes the protein coat, and makes its way into the cytoplasm. This one mRNA-like strand codes for a large </a:t>
            </a:r>
            <a:r>
              <a:rPr lang="en-GB" sz="1200" i="1" kern="1200" dirty="0" err="1" smtClean="0">
                <a:solidFill>
                  <a:schemeClr val="tx1"/>
                </a:solidFill>
                <a:latin typeface="+mn-lt"/>
                <a:ea typeface="+mn-ea"/>
                <a:cs typeface="+mn-cs"/>
              </a:rPr>
              <a:t>polyprotein</a:t>
            </a:r>
            <a:r>
              <a:rPr lang="en-GB" sz="1200" kern="1200" dirty="0" smtClean="0">
                <a:solidFill>
                  <a:schemeClr val="tx1"/>
                </a:solidFill>
                <a:latin typeface="+mn-lt"/>
                <a:ea typeface="+mn-ea"/>
                <a:cs typeface="+mn-cs"/>
              </a:rPr>
              <a:t>, which will be created by the hosts </a:t>
            </a:r>
            <a:r>
              <a:rPr lang="en-GB" sz="1200" i="1" kern="1200" dirty="0" err="1" smtClean="0">
                <a:solidFill>
                  <a:schemeClr val="tx1"/>
                </a:solidFill>
                <a:latin typeface="+mn-lt"/>
                <a:ea typeface="+mn-ea"/>
                <a:cs typeface="+mn-cs"/>
              </a:rPr>
              <a:t>ribosomes</a:t>
            </a:r>
            <a:r>
              <a:rPr lang="en-GB" sz="1200" kern="1200" dirty="0" smtClean="0">
                <a:solidFill>
                  <a:schemeClr val="tx1"/>
                </a:solidFill>
                <a:latin typeface="+mn-lt"/>
                <a:ea typeface="+mn-ea"/>
                <a:cs typeface="+mn-cs"/>
              </a:rPr>
              <a:t>. The </a:t>
            </a:r>
            <a:r>
              <a:rPr lang="en-GB" sz="1200" kern="1200" dirty="0" err="1" smtClean="0">
                <a:solidFill>
                  <a:schemeClr val="tx1"/>
                </a:solidFill>
                <a:latin typeface="+mn-lt"/>
                <a:ea typeface="+mn-ea"/>
                <a:cs typeface="+mn-cs"/>
              </a:rPr>
              <a:t>polyprotein</a:t>
            </a:r>
            <a:r>
              <a:rPr lang="en-GB" sz="1200" kern="1200" dirty="0" smtClean="0">
                <a:solidFill>
                  <a:schemeClr val="tx1"/>
                </a:solidFill>
                <a:latin typeface="+mn-lt"/>
                <a:ea typeface="+mn-ea"/>
                <a:cs typeface="+mn-cs"/>
              </a:rPr>
              <a:t> naturally breaks into different parts. Some create protein coats, while others read and replicate the original strand of viral RNA. The virus continues to replicate and create new, fully packed virus particles. When the cell is completely full, it ruptures and releases the virus particles into the </a:t>
            </a:r>
            <a:r>
              <a:rPr lang="en-GB" sz="1200" u="sng" kern="1200" dirty="0" smtClean="0">
                <a:solidFill>
                  <a:schemeClr val="tx1"/>
                </a:solidFill>
                <a:latin typeface="+mn-lt"/>
                <a:ea typeface="+mn-ea"/>
                <a:cs typeface="+mn-cs"/>
                <a:hlinkClick r:id="rId7"/>
              </a:rPr>
              <a:t>blood</a:t>
            </a:r>
            <a:r>
              <a:rPr lang="en-GB" sz="1200" kern="1200" dirty="0" smtClean="0">
                <a:solidFill>
                  <a:schemeClr val="tx1"/>
                </a:solidFill>
                <a:latin typeface="+mn-lt"/>
                <a:ea typeface="+mn-ea"/>
                <a:cs typeface="+mn-cs"/>
              </a:rPr>
              <a:t> or environment. Up to 10,000 virus particles can be release from a single cell.</a:t>
            </a:r>
          </a:p>
          <a:p>
            <a:r>
              <a:rPr lang="en-GB" sz="1200" kern="1200" dirty="0" smtClean="0">
                <a:solidFill>
                  <a:schemeClr val="tx1"/>
                </a:solidFill>
                <a:latin typeface="+mn-lt"/>
                <a:ea typeface="+mn-ea"/>
                <a:cs typeface="+mn-cs"/>
              </a:rPr>
              <a:t>The virus genomes in Class V are also single-stranded RNA. However, they run in the opposite direction from normal mRNA. Therefore, the cell’s machinery cannot read them directly. These virus molecules contain a RNA polymerase molecule which can read in reverse. These virus molecules have large capsules, surrounded by cell membrane and proteins. When the virus approaches a cell, its membrane proteins bind with the cell, and it is drawn into the cytoplasm. Here, it breaks apart, releasing the backwards viral RNA and associated proteins. These small complexes produce regular mRNA, which creates new virus complexes. These unfinished complexes move to the cell surface, where they line the cell membrane with proteins they create. When they are finished, they wrap themselves in this membrane, and tear away from the cell.</a:t>
            </a:r>
          </a:p>
          <a:p>
            <a:r>
              <a:rPr lang="en-GB" sz="1200" kern="1200" dirty="0" smtClean="0">
                <a:solidFill>
                  <a:schemeClr val="tx1"/>
                </a:solidFill>
                <a:latin typeface="+mn-lt"/>
                <a:ea typeface="+mn-ea"/>
                <a:cs typeface="+mn-cs"/>
              </a:rPr>
              <a:t>Class VI virus genomes are the same as Class V, but they use a different method to replicate. Class VI virus particles are known as </a:t>
            </a:r>
            <a:r>
              <a:rPr lang="en-GB" sz="1200" i="1" kern="1200" dirty="0" smtClean="0">
                <a:solidFill>
                  <a:schemeClr val="tx1"/>
                </a:solidFill>
                <a:latin typeface="+mn-lt"/>
                <a:ea typeface="+mn-ea"/>
                <a:cs typeface="+mn-cs"/>
              </a:rPr>
              <a:t>retroviruses</a:t>
            </a:r>
            <a:r>
              <a:rPr lang="en-GB" sz="1200" kern="1200" dirty="0" smtClean="0">
                <a:solidFill>
                  <a:schemeClr val="tx1"/>
                </a:solidFill>
                <a:latin typeface="+mn-lt"/>
                <a:ea typeface="+mn-ea"/>
                <a:cs typeface="+mn-cs"/>
              </a:rPr>
              <a:t>. Instead of creating mRNA from the viral RNA, these virus molecules work with a different protein. Known as </a:t>
            </a:r>
            <a:r>
              <a:rPr lang="en-GB" sz="1200" i="1" kern="1200" dirty="0" smtClean="0">
                <a:solidFill>
                  <a:schemeClr val="tx1"/>
                </a:solidFill>
                <a:latin typeface="+mn-lt"/>
                <a:ea typeface="+mn-ea"/>
                <a:cs typeface="+mn-cs"/>
              </a:rPr>
              <a:t>reverse transcriptase</a:t>
            </a:r>
            <a:r>
              <a:rPr lang="en-GB" sz="1200" kern="1200" dirty="0" smtClean="0">
                <a:solidFill>
                  <a:schemeClr val="tx1"/>
                </a:solidFill>
                <a:latin typeface="+mn-lt"/>
                <a:ea typeface="+mn-ea"/>
                <a:cs typeface="+mn-cs"/>
              </a:rPr>
              <a:t>, this enzyme is able to create DNA from the virus RNA. In doing so, the viral RNA is converted to double-stranded DNA. This DNA then produces new virus. The DNA can incorporate with the host DNA, and in doing so become </a:t>
            </a:r>
            <a:r>
              <a:rPr lang="en-GB" sz="1200" i="1" kern="1200" dirty="0" err="1" smtClean="0">
                <a:solidFill>
                  <a:schemeClr val="tx1"/>
                </a:solidFill>
                <a:latin typeface="+mn-lt"/>
                <a:ea typeface="+mn-ea"/>
                <a:cs typeface="+mn-cs"/>
              </a:rPr>
              <a:t>endogenized</a:t>
            </a:r>
            <a:r>
              <a:rPr lang="en-GB" sz="1200" kern="1200" dirty="0" smtClean="0">
                <a:solidFill>
                  <a:schemeClr val="tx1"/>
                </a:solidFill>
                <a:latin typeface="+mn-lt"/>
                <a:ea typeface="+mn-ea"/>
                <a:cs typeface="+mn-cs"/>
              </a:rPr>
              <a:t>. This means that the DNA will remain in the cell as long as the cell lives. If the cell is found in a </a:t>
            </a:r>
            <a:r>
              <a:rPr lang="en-GB" sz="1200" i="1" kern="1200" dirty="0" smtClean="0">
                <a:solidFill>
                  <a:schemeClr val="tx1"/>
                </a:solidFill>
                <a:latin typeface="+mn-lt"/>
                <a:ea typeface="+mn-ea"/>
                <a:cs typeface="+mn-cs"/>
              </a:rPr>
              <a:t>germ line</a:t>
            </a:r>
            <a:r>
              <a:rPr lang="en-GB" sz="1200" kern="1200" dirty="0" smtClean="0">
                <a:solidFill>
                  <a:schemeClr val="tx1"/>
                </a:solidFill>
                <a:latin typeface="+mn-lt"/>
                <a:ea typeface="+mn-ea"/>
                <a:cs typeface="+mn-cs"/>
              </a:rPr>
              <a:t>, such as a sperm or egg, the virus will permanently become a part of the host’s genome. It is estimated that 5-8% of the human genome is left over retrovirus DNA.</a:t>
            </a:r>
          </a:p>
          <a:p>
            <a:r>
              <a:rPr lang="en-GB" sz="1200" kern="1200" dirty="0" smtClean="0">
                <a:solidFill>
                  <a:schemeClr val="tx1"/>
                </a:solidFill>
                <a:latin typeface="+mn-lt"/>
                <a:ea typeface="+mn-ea"/>
                <a:cs typeface="+mn-cs"/>
              </a:rPr>
              <a:t>The final class, Class VII, includes the </a:t>
            </a:r>
            <a:r>
              <a:rPr lang="en-GB" sz="1200" i="1" kern="1200" dirty="0" err="1" smtClean="0">
                <a:solidFill>
                  <a:schemeClr val="tx1"/>
                </a:solidFill>
                <a:latin typeface="+mn-lt"/>
                <a:ea typeface="+mn-ea"/>
                <a:cs typeface="+mn-cs"/>
              </a:rPr>
              <a:t>pararetroviruses</a:t>
            </a:r>
            <a:r>
              <a:rPr lang="en-GB" sz="1200" kern="1200" dirty="0" smtClean="0">
                <a:solidFill>
                  <a:schemeClr val="tx1"/>
                </a:solidFill>
                <a:latin typeface="+mn-lt"/>
                <a:ea typeface="+mn-ea"/>
                <a:cs typeface="+mn-cs"/>
              </a:rPr>
              <a:t>. Similar to Class VI, these virus genomes use reverse transcriptase. However, these virus genomes are package as DNA, not RNA. These viruses insert themselves directly into the host genome, which begins transposing the viral DNA into RNA. Most of this RNA will be mRNA, used to create a </a:t>
            </a:r>
            <a:r>
              <a:rPr lang="en-GB" sz="1200" kern="1200" dirty="0" err="1" smtClean="0">
                <a:solidFill>
                  <a:schemeClr val="tx1"/>
                </a:solidFill>
                <a:latin typeface="+mn-lt"/>
                <a:ea typeface="+mn-ea"/>
                <a:cs typeface="+mn-cs"/>
              </a:rPr>
              <a:t>polyprotein</a:t>
            </a:r>
            <a:r>
              <a:rPr lang="en-GB" sz="1200" kern="1200" dirty="0" smtClean="0">
                <a:solidFill>
                  <a:schemeClr val="tx1"/>
                </a:solidFill>
                <a:latin typeface="+mn-lt"/>
                <a:ea typeface="+mn-ea"/>
                <a:cs typeface="+mn-cs"/>
              </a:rPr>
              <a:t>. Part of the </a:t>
            </a:r>
            <a:r>
              <a:rPr lang="en-GB" sz="1200" kern="1200" dirty="0" err="1" smtClean="0">
                <a:solidFill>
                  <a:schemeClr val="tx1"/>
                </a:solidFill>
                <a:latin typeface="+mn-lt"/>
                <a:ea typeface="+mn-ea"/>
                <a:cs typeface="+mn-cs"/>
              </a:rPr>
              <a:t>polyprotein</a:t>
            </a:r>
            <a:r>
              <a:rPr lang="en-GB" sz="1200" kern="1200" dirty="0" smtClean="0">
                <a:solidFill>
                  <a:schemeClr val="tx1"/>
                </a:solidFill>
                <a:latin typeface="+mn-lt"/>
                <a:ea typeface="+mn-ea"/>
                <a:cs typeface="+mn-cs"/>
              </a:rPr>
              <a:t> is reverse transcriptase. This reverse transcriptase works on pieces of RNA known as </a:t>
            </a:r>
            <a:r>
              <a:rPr lang="en-GB" sz="1200" i="1" kern="1200" dirty="0" err="1" smtClean="0">
                <a:solidFill>
                  <a:schemeClr val="tx1"/>
                </a:solidFill>
                <a:latin typeface="+mn-lt"/>
                <a:ea typeface="+mn-ea"/>
                <a:cs typeface="+mn-cs"/>
              </a:rPr>
              <a:t>pregenome</a:t>
            </a:r>
            <a:r>
              <a:rPr lang="en-GB" sz="1200" kern="1200" dirty="0" smtClean="0">
                <a:solidFill>
                  <a:schemeClr val="tx1"/>
                </a:solidFill>
                <a:latin typeface="+mn-lt"/>
                <a:ea typeface="+mn-ea"/>
                <a:cs typeface="+mn-cs"/>
              </a:rPr>
              <a:t>. It reads these RNA molecules and produces the original virus DNA. This is then packaged into viral protein coats. Class VII viruses are often found in plants, and can travel between cells using the </a:t>
            </a:r>
            <a:r>
              <a:rPr lang="en-GB" sz="1200" i="1" kern="1200" dirty="0" err="1" smtClean="0">
                <a:solidFill>
                  <a:schemeClr val="tx1"/>
                </a:solidFill>
                <a:latin typeface="+mn-lt"/>
                <a:ea typeface="+mn-ea"/>
                <a:cs typeface="+mn-cs"/>
              </a:rPr>
              <a:t>plasmodesmata</a:t>
            </a:r>
            <a:r>
              <a:rPr lang="en-GB" sz="1200" kern="1200" dirty="0" smtClean="0">
                <a:solidFill>
                  <a:schemeClr val="tx1"/>
                </a:solidFill>
                <a:latin typeface="+mn-lt"/>
                <a:ea typeface="+mn-ea"/>
                <a:cs typeface="+mn-cs"/>
              </a:rPr>
              <a:t>, or they can be carried by herbivorous insects feeding on the plants. Aphids carry many plant diseases, as their proboscis pierces </a:t>
            </a:r>
            <a:r>
              <a:rPr lang="en-GB" sz="1200" u="sng" kern="1200" dirty="0" smtClean="0">
                <a:solidFill>
                  <a:schemeClr val="tx1"/>
                </a:solidFill>
                <a:latin typeface="+mn-lt"/>
                <a:ea typeface="+mn-ea"/>
                <a:cs typeface="+mn-cs"/>
                <a:hlinkClick r:id="rId8"/>
              </a:rPr>
              <a:t>plant cell</a:t>
            </a:r>
            <a:r>
              <a:rPr lang="en-GB" sz="1200" kern="1200" dirty="0" smtClean="0">
                <a:solidFill>
                  <a:schemeClr val="tx1"/>
                </a:solidFill>
                <a:latin typeface="+mn-lt"/>
                <a:ea typeface="+mn-ea"/>
                <a:cs typeface="+mn-cs"/>
              </a:rPr>
              <a:t> walls and they drink the cytoplasm.</a:t>
            </a:r>
          </a:p>
          <a:p>
            <a:endParaRPr lang="en-US" dirty="0"/>
          </a:p>
        </p:txBody>
      </p:sp>
      <p:sp>
        <p:nvSpPr>
          <p:cNvPr id="4" name="Slide Number Placeholder 3"/>
          <p:cNvSpPr>
            <a:spLocks noGrp="1"/>
          </p:cNvSpPr>
          <p:nvPr>
            <p:ph type="sldNum" sz="quarter" idx="10"/>
          </p:nvPr>
        </p:nvSpPr>
        <p:spPr/>
        <p:txBody>
          <a:bodyPr/>
          <a:lstStyle/>
          <a:p>
            <a:fld id="{AA240156-20EA-F34A-A9EE-86B3FA5A4B32}" type="slidenum">
              <a:rPr lang="en-US" smtClean="0"/>
              <a:pPr/>
              <a:t>46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470D6F28-F51D-440F-BA26-E08241AF0D56}" type="slidenum">
              <a:rPr lang="el-G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DB19693C-F8BA-4E5B-BA10-0AFE5D449CCE}" type="slidenum">
              <a:rPr lang="el-G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1A6D6FD6-7A92-4797-BC08-6AE52CA0CB55}"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96E459AC-A4ED-4DDB-B4C3-7B4E1CA41CF1}" type="slidenum">
              <a:rPr lang="el-G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51B7FFD7-7625-496B-AEEA-46A4FDA79BAC}" type="slidenum">
              <a:rPr lang="el-G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C945A2A2-327A-4F5C-B6DF-F9109EFA3D50}" type="slidenum">
              <a:rPr lang="el-G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l-GR"/>
          </a:p>
        </p:txBody>
      </p:sp>
      <p:sp>
        <p:nvSpPr>
          <p:cNvPr id="8" name="Footer Placeholder 7"/>
          <p:cNvSpPr>
            <a:spLocks noGrp="1"/>
          </p:cNvSpPr>
          <p:nvPr>
            <p:ph type="ftr" sz="quarter" idx="11"/>
          </p:nvPr>
        </p:nvSpPr>
        <p:spPr/>
        <p:txBody>
          <a:bodyPr/>
          <a:lstStyle>
            <a:lvl1pPr>
              <a:defRPr/>
            </a:lvl1pPr>
          </a:lstStyle>
          <a:p>
            <a:endParaRPr lang="el-GR"/>
          </a:p>
        </p:txBody>
      </p:sp>
      <p:sp>
        <p:nvSpPr>
          <p:cNvPr id="9" name="Slide Number Placeholder 8"/>
          <p:cNvSpPr>
            <a:spLocks noGrp="1"/>
          </p:cNvSpPr>
          <p:nvPr>
            <p:ph type="sldNum" sz="quarter" idx="12"/>
          </p:nvPr>
        </p:nvSpPr>
        <p:spPr/>
        <p:txBody>
          <a:bodyPr/>
          <a:lstStyle>
            <a:lvl1pPr>
              <a:defRPr/>
            </a:lvl1pPr>
          </a:lstStyle>
          <a:p>
            <a:fld id="{5A1ABAE4-AD58-47CB-934E-56908A1E7596}" type="slidenum">
              <a:rPr lang="el-G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l-GR"/>
          </a:p>
        </p:txBody>
      </p:sp>
      <p:sp>
        <p:nvSpPr>
          <p:cNvPr id="4" name="Footer Placeholder 3"/>
          <p:cNvSpPr>
            <a:spLocks noGrp="1"/>
          </p:cNvSpPr>
          <p:nvPr>
            <p:ph type="ftr" sz="quarter" idx="11"/>
          </p:nvPr>
        </p:nvSpPr>
        <p:spPr/>
        <p:txBody>
          <a:bodyPr/>
          <a:lstStyle>
            <a:lvl1pPr>
              <a:defRPr/>
            </a:lvl1pPr>
          </a:lstStyle>
          <a:p>
            <a:endParaRPr lang="el-GR"/>
          </a:p>
        </p:txBody>
      </p:sp>
      <p:sp>
        <p:nvSpPr>
          <p:cNvPr id="5" name="Slide Number Placeholder 4"/>
          <p:cNvSpPr>
            <a:spLocks noGrp="1"/>
          </p:cNvSpPr>
          <p:nvPr>
            <p:ph type="sldNum" sz="quarter" idx="12"/>
          </p:nvPr>
        </p:nvSpPr>
        <p:spPr/>
        <p:txBody>
          <a:bodyPr/>
          <a:lstStyle>
            <a:lvl1pPr>
              <a:defRPr/>
            </a:lvl1pPr>
          </a:lstStyle>
          <a:p>
            <a:fld id="{008D474A-B65B-41BA-B804-EEB78580342D}" type="slidenum">
              <a:rPr lang="el-G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l-GR"/>
          </a:p>
        </p:txBody>
      </p:sp>
      <p:sp>
        <p:nvSpPr>
          <p:cNvPr id="3" name="Footer Placeholder 2"/>
          <p:cNvSpPr>
            <a:spLocks noGrp="1"/>
          </p:cNvSpPr>
          <p:nvPr>
            <p:ph type="ftr" sz="quarter" idx="11"/>
          </p:nvPr>
        </p:nvSpPr>
        <p:spPr/>
        <p:txBody>
          <a:bodyPr/>
          <a:lstStyle>
            <a:lvl1pPr>
              <a:defRPr/>
            </a:lvl1pPr>
          </a:lstStyle>
          <a:p>
            <a:endParaRPr lang="el-GR"/>
          </a:p>
        </p:txBody>
      </p:sp>
      <p:sp>
        <p:nvSpPr>
          <p:cNvPr id="4" name="Slide Number Placeholder 3"/>
          <p:cNvSpPr>
            <a:spLocks noGrp="1"/>
          </p:cNvSpPr>
          <p:nvPr>
            <p:ph type="sldNum" sz="quarter" idx="12"/>
          </p:nvPr>
        </p:nvSpPr>
        <p:spPr/>
        <p:txBody>
          <a:bodyPr/>
          <a:lstStyle>
            <a:lvl1pPr>
              <a:defRPr/>
            </a:lvl1pPr>
          </a:lstStyle>
          <a:p>
            <a:fld id="{5C3C81AF-265E-43A2-B2B8-4E53E9AA9DEE}" type="slidenum">
              <a:rPr lang="el-G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E3A08B36-59D4-4D79-83BD-4929A61ADF9B}" type="slidenum">
              <a:rPr lang="el-G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91A16D5F-7126-4099-9CB1-16A80691C755}" type="slidenum">
              <a:rPr lang="el-G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479553DC-C2C8-4AAF-A9BC-DE618365229D}" type="slidenum">
              <a:rPr lang="el-G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youtube.com/watch?v=GW0lqf4Fqpg&amp;feature=relate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 Id="rId3"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 Id="rId3"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hyperlink" Target="https://en.wikipedia.org/wiki/Centrosome"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 Id="rId3"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oleObject" Target="../embeddings/oleObject8.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 Id="rId3" Type="http://schemas.openxmlformats.org/officeDocument/2006/relationships/hyperlink" Target="http://www.mun.ca/biology/scarr/MtDNA_code.htm" TargetMode="External"/></Relationships>
</file>

<file path=ppt/slides/_rels/slide28.xml.rels><?xml version="1.0" encoding="UTF-8" standalone="yes"?>
<Relationships xmlns="http://schemas.openxmlformats.org/package/2006/relationships"><Relationship Id="rId1" Type="http://schemas.openxmlformats.org/officeDocument/2006/relationships/vmlDrawing" Target="../drawings/vmlDrawing6.vml"/><Relationship Id="rId2" Type="http://schemas.openxmlformats.org/officeDocument/2006/relationships/slideLayout" Target="../slideLayouts/slideLayout7.xml"/><Relationship Id="rId3" Type="http://schemas.openxmlformats.org/officeDocument/2006/relationships/oleObject" Target="../embeddings/oleObject9.bin"/></Relationships>
</file>

<file path=ppt/slides/_rels/slide29.xml.rels><?xml version="1.0" encoding="UTF-8" standalone="yes"?>
<Relationships xmlns="http://schemas.openxmlformats.org/package/2006/relationships"><Relationship Id="rId3" Type="http://schemas.openxmlformats.org/officeDocument/2006/relationships/hyperlink" Target="http://www.dls.ym.edu.tw/ol_biology2/ultranet/Transcription.html%23types" TargetMode="External"/><Relationship Id="rId4" Type="http://schemas.openxmlformats.org/officeDocument/2006/relationships/hyperlink" Target="http://www.dls.ym.edu.tw/ol_biology2/ultranet/Translation.html" TargetMode="External"/><Relationship Id="rId5" Type="http://schemas.openxmlformats.org/officeDocument/2006/relationships/hyperlink" Target="http://www.dls.ym.edu.tw/ol_biology2/ultranet/Transcription.html" TargetMode="External"/><Relationship Id="rId6" Type="http://schemas.openxmlformats.org/officeDocument/2006/relationships/hyperlink" Target="http://www.dls.ym.edu.tw/ol_biology2/ultranet/CalvinCycle.html" TargetMode="External"/><Relationship Id="rId7" Type="http://schemas.openxmlformats.org/officeDocument/2006/relationships/hyperlink" Target="http://www.dls.ym.edu.tw/ol_biology2/ultranet/LightReactions.html%23photosystem" TargetMode="External"/><Relationship Id="rId8" Type="http://schemas.openxmlformats.org/officeDocument/2006/relationships/hyperlink" Target="http://www.dls.ym.edu.tw/ol_biology2/ultranet/LightReactions.html%23atp" TargetMode="External"/><Relationship Id="rId9" Type="http://schemas.openxmlformats.org/officeDocument/2006/relationships/hyperlink" Target="http://www.dls.ym.edu.tw/ol_biology2/ultranet/Plants.html" TargetMode="External"/><Relationship Id="rId10" Type="http://schemas.openxmlformats.org/officeDocument/2006/relationships/hyperlink" Target="http://www.dls.ym.edu.tw/ol_biology2/ultranet/Protists.html%23RedAlgae" TargetMode="External"/><Relationship Id="rId11"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hyperlink" Target="http://www.dls.ym.edu.tw/ol_biology2/ultranet/Mosses.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gif"/><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 Id="rId3"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youtube.com/watch?v=URUJD5NEXC8&amp;t=139s" TargetMode="External"/><Relationship Id="rId3" Type="http://schemas.openxmlformats.org/officeDocument/2006/relationships/hyperlink" Target="https://www.youtube.com/watch?v=-Au5_2LMd5k"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oleObject" Target="../embeddings/oleObject10.bin"/><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oleObject" Target="../embeddings/oleObject2.bin"/><Relationship Id="rId5" Type="http://schemas.openxmlformats.org/officeDocument/2006/relationships/oleObject" Target="../embeddings/oleObject3.bin"/><Relationship Id="rId6" Type="http://schemas.openxmlformats.org/officeDocument/2006/relationships/oleObject" Target="../embeddings/oleObject4.bin"/><Relationship Id="rId7" Type="http://schemas.openxmlformats.org/officeDocument/2006/relationships/oleObject" Target="../embeddings/oleObject5.bin"/><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vmlDrawing" Target="../drawings/vmlDrawing8.vml"/><Relationship Id="rId2" Type="http://schemas.openxmlformats.org/officeDocument/2006/relationships/slideLayout" Target="../slideLayouts/slideLayout7.xml"/><Relationship Id="rId3" Type="http://schemas.openxmlformats.org/officeDocument/2006/relationships/oleObject" Target="../embeddings/oleObject11.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6.bin"/><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92100" y="15192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4400" b="0" kern="0" dirty="0" smtClean="0">
                <a:solidFill>
                  <a:schemeClr val="tx2"/>
                </a:solidFill>
                <a:latin typeface="+mj-lt"/>
                <a:ea typeface="+mj-ea"/>
                <a:cs typeface="+mj-cs"/>
              </a:rPr>
              <a:t>THE </a:t>
            </a:r>
            <a:r>
              <a:rPr lang="en-GB" sz="4400" b="0" kern="0" noProof="0" dirty="0" smtClean="0">
                <a:solidFill>
                  <a:schemeClr val="tx2"/>
                </a:solidFill>
                <a:latin typeface="+mj-lt"/>
                <a:ea typeface="+mj-ea"/>
                <a:cs typeface="+mj-cs"/>
              </a:rPr>
              <a:t>CELL</a:t>
            </a:r>
            <a:endParaRPr kumimoji="0" lang="el-GR" sz="44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5334000" y="2335411"/>
            <a:ext cx="3962400" cy="3416320"/>
          </a:xfrm>
          <a:prstGeom prst="rect">
            <a:avLst/>
          </a:prstGeom>
        </p:spPr>
        <p:txBody>
          <a:bodyPr wrap="square">
            <a:spAutoFit/>
          </a:bodyPr>
          <a:lstStyle/>
          <a:p>
            <a:r>
              <a:rPr lang="en-US" sz="1800" dirty="0" smtClean="0"/>
              <a:t>Channels </a:t>
            </a:r>
            <a:r>
              <a:rPr lang="en-US" sz="1800" b="0" dirty="0" smtClean="0"/>
              <a:t>or </a:t>
            </a:r>
            <a:r>
              <a:rPr lang="en-US" sz="1800" dirty="0" smtClean="0"/>
              <a:t>Carriers</a:t>
            </a:r>
          </a:p>
          <a:p>
            <a:r>
              <a:rPr lang="en-US" sz="1800" b="0" dirty="0" smtClean="0"/>
              <a:t>Trafficking of molecules in one direction.</a:t>
            </a:r>
          </a:p>
          <a:p>
            <a:endParaRPr lang="en-US" sz="1800" dirty="0" smtClean="0"/>
          </a:p>
          <a:p>
            <a:r>
              <a:rPr lang="en-US" sz="1800" dirty="0" smtClean="0"/>
              <a:t>Receptors</a:t>
            </a:r>
          </a:p>
          <a:p>
            <a:r>
              <a:rPr lang="en-US" sz="1800" b="0" dirty="0" smtClean="0"/>
              <a:t>They recognize certain chemicals.</a:t>
            </a:r>
          </a:p>
          <a:p>
            <a:endParaRPr lang="en-US" sz="1800" dirty="0" smtClean="0"/>
          </a:p>
          <a:p>
            <a:r>
              <a:rPr lang="en-US" sz="1800" dirty="0" err="1" smtClean="0"/>
              <a:t>Glycoproteins</a:t>
            </a:r>
            <a:endParaRPr lang="en-US" sz="1800" dirty="0" smtClean="0"/>
          </a:p>
          <a:p>
            <a:r>
              <a:rPr lang="en-US" sz="1800" b="0" dirty="0" smtClean="0"/>
              <a:t>Identify the cell type.</a:t>
            </a:r>
          </a:p>
          <a:p>
            <a:endParaRPr lang="en-US" sz="1800" dirty="0" smtClean="0"/>
          </a:p>
          <a:p>
            <a:r>
              <a:rPr lang="en-US" sz="1800" dirty="0" smtClean="0"/>
              <a:t>Enzyme</a:t>
            </a:r>
          </a:p>
          <a:p>
            <a:r>
              <a:rPr lang="en-US" sz="1800" b="0" dirty="0" smtClean="0"/>
              <a:t>They catalyze various substrates.</a:t>
            </a:r>
            <a:endParaRPr lang="en-US" sz="1800" b="0" dirty="0"/>
          </a:p>
        </p:txBody>
      </p:sp>
      <p:sp>
        <p:nvSpPr>
          <p:cNvPr id="3" name="Text Box 6"/>
          <p:cNvSpPr txBox="1">
            <a:spLocks noChangeArrowheads="1"/>
          </p:cNvSpPr>
          <p:nvPr/>
        </p:nvSpPr>
        <p:spPr bwMode="auto">
          <a:xfrm>
            <a:off x="2514600" y="457200"/>
            <a:ext cx="3655869" cy="461665"/>
          </a:xfrm>
          <a:prstGeom prst="rect">
            <a:avLst/>
          </a:prstGeom>
          <a:noFill/>
          <a:ln w="9525">
            <a:noFill/>
            <a:miter lim="800000"/>
            <a:headEnd/>
            <a:tailEnd/>
          </a:ln>
          <a:effectLst/>
        </p:spPr>
        <p:txBody>
          <a:bodyPr wrap="none">
            <a:spAutoFit/>
          </a:bodyPr>
          <a:lstStyle/>
          <a:p>
            <a:r>
              <a:rPr lang="en-GB" sz="2400" dirty="0" smtClean="0"/>
              <a:t>MEMBRANE PROTEINS</a:t>
            </a:r>
            <a:endParaRPr lang="el-GR" sz="2400" dirty="0"/>
          </a:p>
        </p:txBody>
      </p:sp>
      <p:pic>
        <p:nvPicPr>
          <p:cNvPr id="12" name="Picture 4" descr="figure 3-02"/>
          <p:cNvPicPr>
            <a:picLocks noChangeAspect="1" noChangeArrowheads="1"/>
          </p:cNvPicPr>
          <p:nvPr/>
        </p:nvPicPr>
        <p:blipFill>
          <a:blip r:embed="rId2"/>
          <a:srcRect/>
          <a:stretch>
            <a:fillRect/>
          </a:stretch>
        </p:blipFill>
        <p:spPr bwMode="auto">
          <a:xfrm>
            <a:off x="431800" y="2571929"/>
            <a:ext cx="4826000" cy="3276600"/>
          </a:xfrm>
          <a:prstGeom prst="rect">
            <a:avLst/>
          </a:prstGeom>
          <a:noFill/>
          <a:ln w="9525">
            <a:noFill/>
            <a:miter lim="800000"/>
            <a:headEnd/>
            <a:tailEnd/>
          </a:ln>
        </p:spPr>
      </p:pic>
      <p:sp>
        <p:nvSpPr>
          <p:cNvPr id="13" name="Rectangle 12"/>
          <p:cNvSpPr/>
          <p:nvPr/>
        </p:nvSpPr>
        <p:spPr>
          <a:xfrm>
            <a:off x="685800" y="1066800"/>
            <a:ext cx="8305800" cy="1315745"/>
          </a:xfrm>
          <a:prstGeom prst="rect">
            <a:avLst/>
          </a:prstGeom>
        </p:spPr>
        <p:txBody>
          <a:bodyPr wrap="square">
            <a:spAutoFit/>
          </a:bodyPr>
          <a:lstStyle/>
          <a:p>
            <a:pPr>
              <a:lnSpc>
                <a:spcPct val="150000"/>
              </a:lnSpc>
            </a:pPr>
            <a:r>
              <a:rPr lang="en-US" sz="1800" b="0" dirty="0" smtClean="0"/>
              <a:t>Few molecules move freely: water, carbon dioxide, ammonia, oxygen.</a:t>
            </a:r>
          </a:p>
          <a:p>
            <a:pPr>
              <a:lnSpc>
                <a:spcPct val="150000"/>
              </a:lnSpc>
            </a:pPr>
            <a:r>
              <a:rPr lang="en-US" sz="1800" b="0" dirty="0" smtClean="0"/>
              <a:t>Protein-carriers carry some molecules. These proteins are incorporated into the lipid </a:t>
            </a:r>
            <a:r>
              <a:rPr lang="en-US" sz="1800" b="0" dirty="0" err="1" smtClean="0"/>
              <a:t>bilayer</a:t>
            </a:r>
            <a:r>
              <a:rPr lang="en-US" sz="1800" b="0" dirty="0" smtClean="0"/>
              <a:t>.</a:t>
            </a:r>
            <a:endParaRPr lang="el-GR" sz="1800" b="0" dirty="0" smtClean="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762000" y="2613392"/>
            <a:ext cx="8382000" cy="1323439"/>
          </a:xfrm>
          <a:prstGeom prst="rect">
            <a:avLst/>
          </a:prstGeom>
        </p:spPr>
        <p:txBody>
          <a:bodyPr wrap="square">
            <a:spAutoFit/>
          </a:bodyPr>
          <a:lstStyle/>
          <a:p>
            <a:r>
              <a:rPr lang="el-GR" b="0" dirty="0" smtClean="0"/>
              <a:t>Cell membrane</a:t>
            </a:r>
            <a:endParaRPr lang="en-GB" b="0" dirty="0" smtClean="0"/>
          </a:p>
          <a:p>
            <a:endParaRPr lang="el-GR" b="0" dirty="0" smtClean="0"/>
          </a:p>
          <a:p>
            <a:r>
              <a:rPr lang="el-GR" b="0" dirty="0" smtClean="0"/>
              <a:t>http://www.youtube.com/watch?v=Qqsf_UJcfBc&amp;feature=related</a:t>
            </a:r>
          </a:p>
          <a:p>
            <a:r>
              <a:rPr lang="el-GR" b="0" dirty="0" smtClean="0">
                <a:hlinkClick r:id="rId2"/>
              </a:rPr>
              <a:t>http://www.youtube.com/watch?v=GW0lqf4Fqpg&amp;feature=related</a:t>
            </a:r>
            <a:endParaRPr lang="el-GR" b="0" dirty="0" smtClean="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3679925" y="681335"/>
            <a:ext cx="2111275" cy="461665"/>
          </a:xfrm>
          <a:prstGeom prst="rect">
            <a:avLst/>
          </a:prstGeom>
          <a:noFill/>
          <a:ln w="9525">
            <a:noFill/>
            <a:miter lim="800000"/>
            <a:headEnd/>
            <a:tailEnd/>
          </a:ln>
          <a:effectLst/>
        </p:spPr>
        <p:txBody>
          <a:bodyPr wrap="none">
            <a:spAutoFit/>
          </a:bodyPr>
          <a:lstStyle/>
          <a:p>
            <a:r>
              <a:rPr lang="en-GB" sz="2400" dirty="0" smtClean="0"/>
              <a:t>CYTOPLASM</a:t>
            </a:r>
            <a:endParaRPr lang="el-GR" sz="2400" dirty="0"/>
          </a:p>
        </p:txBody>
      </p:sp>
      <p:pic>
        <p:nvPicPr>
          <p:cNvPr id="4" name="Picture 7" descr="figure 5-11b"/>
          <p:cNvPicPr>
            <a:picLocks noChangeAspect="1" noChangeArrowheads="1"/>
          </p:cNvPicPr>
          <p:nvPr/>
        </p:nvPicPr>
        <p:blipFill>
          <a:blip r:embed="rId2"/>
          <a:srcRect/>
          <a:stretch>
            <a:fillRect/>
          </a:stretch>
        </p:blipFill>
        <p:spPr bwMode="auto">
          <a:xfrm>
            <a:off x="4495800" y="1822450"/>
            <a:ext cx="4243388" cy="3282950"/>
          </a:xfrm>
          <a:prstGeom prst="rect">
            <a:avLst/>
          </a:prstGeom>
          <a:noFill/>
        </p:spPr>
      </p:pic>
      <p:sp>
        <p:nvSpPr>
          <p:cNvPr id="3" name="Rectangle 2"/>
          <p:cNvSpPr/>
          <p:nvPr/>
        </p:nvSpPr>
        <p:spPr>
          <a:xfrm>
            <a:off x="762000" y="1822861"/>
            <a:ext cx="4114800" cy="2977739"/>
          </a:xfrm>
          <a:prstGeom prst="rect">
            <a:avLst/>
          </a:prstGeom>
        </p:spPr>
        <p:txBody>
          <a:bodyPr wrap="square">
            <a:spAutoFit/>
          </a:bodyPr>
          <a:lstStyle/>
          <a:p>
            <a:pPr>
              <a:lnSpc>
                <a:spcPct val="150000"/>
              </a:lnSpc>
            </a:pPr>
            <a:r>
              <a:rPr lang="en-US" sz="1800" b="0" dirty="0" smtClean="0"/>
              <a:t>Vigorous liquid containing organelles.</a:t>
            </a:r>
          </a:p>
          <a:p>
            <a:pPr>
              <a:lnSpc>
                <a:spcPct val="150000"/>
              </a:lnSpc>
            </a:pPr>
            <a:endParaRPr lang="en-US" sz="1800" b="0" dirty="0" smtClean="0"/>
          </a:p>
          <a:p>
            <a:pPr>
              <a:lnSpc>
                <a:spcPct val="150000"/>
              </a:lnSpc>
            </a:pPr>
            <a:r>
              <a:rPr lang="en-US" sz="1800" b="0" dirty="0" smtClean="0"/>
              <a:t>Components of the cytoplasm:</a:t>
            </a:r>
          </a:p>
          <a:p>
            <a:pPr>
              <a:lnSpc>
                <a:spcPct val="150000"/>
              </a:lnSpc>
            </a:pPr>
            <a:r>
              <a:rPr lang="en-US" sz="1800" b="0" dirty="0" smtClean="0"/>
              <a:t>Connected filaments and fibers</a:t>
            </a:r>
          </a:p>
          <a:p>
            <a:pPr>
              <a:lnSpc>
                <a:spcPct val="150000"/>
              </a:lnSpc>
            </a:pPr>
            <a:r>
              <a:rPr lang="en-US" sz="1800" b="0" dirty="0" smtClean="0"/>
              <a:t>Cytoplasm</a:t>
            </a:r>
          </a:p>
          <a:p>
            <a:pPr>
              <a:lnSpc>
                <a:spcPct val="150000"/>
              </a:lnSpc>
            </a:pPr>
            <a:r>
              <a:rPr lang="en-US" sz="1800" b="0" dirty="0" smtClean="0"/>
              <a:t>Organelles</a:t>
            </a:r>
          </a:p>
          <a:p>
            <a:pPr>
              <a:lnSpc>
                <a:spcPct val="150000"/>
              </a:lnSpc>
            </a:pPr>
            <a:r>
              <a:rPr lang="en-US" sz="1800" b="0" dirty="0" smtClean="0"/>
              <a:t>Stored substances</a:t>
            </a:r>
            <a:endParaRPr lang="el-GR" sz="1800" b="0" dirty="0" smtClean="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3239314" y="457200"/>
            <a:ext cx="2704286" cy="461665"/>
          </a:xfrm>
          <a:prstGeom prst="rect">
            <a:avLst/>
          </a:prstGeom>
          <a:noFill/>
          <a:ln w="9525">
            <a:noFill/>
            <a:miter lim="800000"/>
            <a:headEnd/>
            <a:tailEnd/>
          </a:ln>
          <a:effectLst/>
        </p:spPr>
        <p:txBody>
          <a:bodyPr wrap="none">
            <a:spAutoFit/>
          </a:bodyPr>
          <a:lstStyle/>
          <a:p>
            <a:r>
              <a:rPr lang="en-GB" sz="2400" dirty="0" smtClean="0"/>
              <a:t>CYTOSKELETON</a:t>
            </a:r>
            <a:endParaRPr lang="el-GR" sz="2400" dirty="0"/>
          </a:p>
        </p:txBody>
      </p:sp>
      <p:sp>
        <p:nvSpPr>
          <p:cNvPr id="3" name="TextBox 2"/>
          <p:cNvSpPr txBox="1"/>
          <p:nvPr/>
        </p:nvSpPr>
        <p:spPr>
          <a:xfrm>
            <a:off x="1371600" y="1676400"/>
            <a:ext cx="6705600" cy="4639732"/>
          </a:xfrm>
          <a:prstGeom prst="rect">
            <a:avLst/>
          </a:prstGeom>
          <a:noFill/>
        </p:spPr>
        <p:txBody>
          <a:bodyPr wrap="square" rtlCol="0">
            <a:spAutoFit/>
          </a:bodyPr>
          <a:lstStyle/>
          <a:p>
            <a:pPr>
              <a:lnSpc>
                <a:spcPct val="150000"/>
              </a:lnSpc>
            </a:pPr>
            <a:endParaRPr lang="en-US" sz="1800" b="0" dirty="0" smtClean="0"/>
          </a:p>
          <a:p>
            <a:pPr>
              <a:lnSpc>
                <a:spcPct val="150000"/>
              </a:lnSpc>
            </a:pPr>
            <a:r>
              <a:rPr lang="en-US" sz="1800" b="0" dirty="0" smtClean="0"/>
              <a:t>Consists of </a:t>
            </a:r>
          </a:p>
          <a:p>
            <a:pPr>
              <a:lnSpc>
                <a:spcPct val="150000"/>
              </a:lnSpc>
            </a:pPr>
            <a:r>
              <a:rPr lang="en-US" sz="1800" b="0" dirty="0" smtClean="0"/>
              <a:t>- </a:t>
            </a:r>
            <a:r>
              <a:rPr lang="en-US" sz="1800" dirty="0" smtClean="0"/>
              <a:t>fiber proteins </a:t>
            </a:r>
            <a:r>
              <a:rPr lang="en-US" sz="1800" b="0" dirty="0" smtClean="0"/>
              <a:t>that form threads and fibers and</a:t>
            </a:r>
          </a:p>
          <a:p>
            <a:pPr>
              <a:lnSpc>
                <a:spcPct val="150000"/>
              </a:lnSpc>
              <a:buFontTx/>
              <a:buChar char="-"/>
            </a:pPr>
            <a:r>
              <a:rPr lang="en-US" sz="1800" b="0" dirty="0" smtClean="0"/>
              <a:t> </a:t>
            </a:r>
            <a:r>
              <a:rPr lang="en-US" sz="1800" dirty="0" smtClean="0"/>
              <a:t>“accessory” proteins </a:t>
            </a:r>
            <a:r>
              <a:rPr lang="en-US" sz="1800" b="0" dirty="0" smtClean="0"/>
              <a:t>that connect fibers to one another, to the plasma membrane, or to other structures.</a:t>
            </a:r>
          </a:p>
          <a:p>
            <a:pPr>
              <a:lnSpc>
                <a:spcPct val="150000"/>
              </a:lnSpc>
              <a:buFontTx/>
              <a:buChar char="-"/>
            </a:pPr>
            <a:endParaRPr lang="en-US" sz="1800" b="0" dirty="0" smtClean="0"/>
          </a:p>
          <a:p>
            <a:pPr>
              <a:lnSpc>
                <a:spcPct val="150000"/>
              </a:lnSpc>
            </a:pPr>
            <a:r>
              <a:rPr lang="en-US" sz="1800" b="0" dirty="0" smtClean="0"/>
              <a:t>Three functions:</a:t>
            </a:r>
          </a:p>
          <a:p>
            <a:pPr>
              <a:lnSpc>
                <a:spcPct val="150000"/>
              </a:lnSpc>
              <a:buFontTx/>
              <a:buChar char="-"/>
            </a:pPr>
            <a:r>
              <a:rPr lang="el-GR" sz="1800" b="0" dirty="0" smtClean="0"/>
              <a:t> </a:t>
            </a:r>
            <a:r>
              <a:rPr lang="en-US" sz="1800" b="0" dirty="0" smtClean="0"/>
              <a:t>mechanical support</a:t>
            </a:r>
          </a:p>
          <a:p>
            <a:pPr>
              <a:lnSpc>
                <a:spcPct val="150000"/>
              </a:lnSpc>
              <a:buFontTx/>
              <a:buChar char="-"/>
            </a:pPr>
            <a:r>
              <a:rPr lang="en-US" sz="1800" b="0" dirty="0" smtClean="0"/>
              <a:t> restraining of organelles</a:t>
            </a:r>
          </a:p>
          <a:p>
            <a:pPr>
              <a:lnSpc>
                <a:spcPct val="150000"/>
              </a:lnSpc>
            </a:pPr>
            <a:r>
              <a:rPr lang="en-US" sz="1800" b="0" dirty="0" smtClean="0"/>
              <a:t>- movement of components and cell</a:t>
            </a:r>
            <a:endParaRPr lang="el-GR" sz="1800" b="0" dirty="0" smtClean="0"/>
          </a:p>
          <a:p>
            <a:pPr>
              <a:lnSpc>
                <a:spcPct val="150000"/>
              </a:lnSpc>
            </a:pPr>
            <a:endParaRPr lang="en-US" sz="1800" b="0" dirty="0"/>
          </a:p>
        </p:txBody>
      </p:sp>
      <p:sp>
        <p:nvSpPr>
          <p:cNvPr id="4" name="Rectangle 3"/>
          <p:cNvSpPr/>
          <p:nvPr/>
        </p:nvSpPr>
        <p:spPr>
          <a:xfrm>
            <a:off x="685800" y="1066800"/>
            <a:ext cx="8153400" cy="900246"/>
          </a:xfrm>
          <a:prstGeom prst="rect">
            <a:avLst/>
          </a:prstGeom>
        </p:spPr>
        <p:txBody>
          <a:bodyPr wrap="square">
            <a:spAutoFit/>
          </a:bodyPr>
          <a:lstStyle/>
          <a:p>
            <a:pPr>
              <a:lnSpc>
                <a:spcPct val="150000"/>
              </a:lnSpc>
            </a:pPr>
            <a:r>
              <a:rPr lang="en-US" sz="1800" b="0" dirty="0" smtClean="0"/>
              <a:t>The set of features that together account for the shape of the cell, internal and external.</a:t>
            </a: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6" descr="10"/>
          <p:cNvPicPr>
            <a:picLocks noChangeAspect="1" noChangeArrowheads="1"/>
          </p:cNvPicPr>
          <p:nvPr/>
        </p:nvPicPr>
        <p:blipFill>
          <a:blip r:embed="rId2" cstate="print"/>
          <a:srcRect b="12959"/>
          <a:stretch>
            <a:fillRect/>
          </a:stretch>
        </p:blipFill>
        <p:spPr bwMode="auto">
          <a:xfrm>
            <a:off x="5068888" y="5105400"/>
            <a:ext cx="3922712" cy="1524000"/>
          </a:xfrm>
          <a:prstGeom prst="rect">
            <a:avLst/>
          </a:prstGeom>
          <a:noFill/>
        </p:spPr>
      </p:pic>
      <p:sp>
        <p:nvSpPr>
          <p:cNvPr id="2" name="Text Box 6"/>
          <p:cNvSpPr txBox="1">
            <a:spLocks noChangeArrowheads="1"/>
          </p:cNvSpPr>
          <p:nvPr/>
        </p:nvSpPr>
        <p:spPr bwMode="auto">
          <a:xfrm>
            <a:off x="2271603" y="381000"/>
            <a:ext cx="4738797" cy="461665"/>
          </a:xfrm>
          <a:prstGeom prst="rect">
            <a:avLst/>
          </a:prstGeom>
          <a:noFill/>
          <a:ln w="9525">
            <a:noFill/>
            <a:miter lim="800000"/>
            <a:headEnd/>
            <a:tailEnd/>
          </a:ln>
          <a:effectLst/>
        </p:spPr>
        <p:txBody>
          <a:bodyPr wrap="none">
            <a:spAutoFit/>
          </a:bodyPr>
          <a:lstStyle/>
          <a:p>
            <a:r>
              <a:rPr lang="en-GB" sz="2400" dirty="0" smtClean="0"/>
              <a:t>FILAMENTS</a:t>
            </a:r>
            <a:r>
              <a:rPr lang="el-GR" sz="2400" dirty="0" smtClean="0"/>
              <a:t> - </a:t>
            </a:r>
            <a:r>
              <a:rPr lang="en-GB" sz="2400" dirty="0" smtClean="0"/>
              <a:t>CYTOSKELETON</a:t>
            </a:r>
            <a:endParaRPr lang="el-GR" sz="2400" dirty="0"/>
          </a:p>
        </p:txBody>
      </p:sp>
      <p:pic>
        <p:nvPicPr>
          <p:cNvPr id="3" name="Picture 8" descr="figure 5-10"/>
          <p:cNvPicPr>
            <a:picLocks noChangeAspect="1" noChangeArrowheads="1"/>
          </p:cNvPicPr>
          <p:nvPr/>
        </p:nvPicPr>
        <p:blipFill>
          <a:blip r:embed="rId3"/>
          <a:srcRect/>
          <a:stretch>
            <a:fillRect/>
          </a:stretch>
        </p:blipFill>
        <p:spPr bwMode="auto">
          <a:xfrm>
            <a:off x="5257800" y="1665410"/>
            <a:ext cx="3733800" cy="3516190"/>
          </a:xfrm>
          <a:prstGeom prst="rect">
            <a:avLst/>
          </a:prstGeom>
          <a:noFill/>
        </p:spPr>
      </p:pic>
      <p:sp>
        <p:nvSpPr>
          <p:cNvPr id="4" name="Rectangle 3"/>
          <p:cNvSpPr/>
          <p:nvPr/>
        </p:nvSpPr>
        <p:spPr>
          <a:xfrm>
            <a:off x="457200" y="609600"/>
            <a:ext cx="5029200" cy="5611795"/>
          </a:xfrm>
          <a:prstGeom prst="rect">
            <a:avLst/>
          </a:prstGeom>
        </p:spPr>
        <p:txBody>
          <a:bodyPr wrap="square">
            <a:spAutoFit/>
          </a:bodyPr>
          <a:lstStyle/>
          <a:p>
            <a:pPr>
              <a:lnSpc>
                <a:spcPct val="150000"/>
              </a:lnSpc>
            </a:pPr>
            <a:endParaRPr lang="en-US" sz="1600" b="0" dirty="0" smtClean="0"/>
          </a:p>
          <a:p>
            <a:pPr>
              <a:lnSpc>
                <a:spcPct val="150000"/>
              </a:lnSpc>
            </a:pPr>
            <a:r>
              <a:rPr lang="en-US" sz="1600" b="0" dirty="0" smtClean="0"/>
              <a:t>Three types:</a:t>
            </a:r>
          </a:p>
          <a:p>
            <a:pPr>
              <a:lnSpc>
                <a:spcPct val="150000"/>
              </a:lnSpc>
              <a:buFontTx/>
              <a:buChar char="-"/>
            </a:pPr>
            <a:r>
              <a:rPr lang="en-US" sz="1600" b="0" dirty="0" smtClean="0"/>
              <a:t> </a:t>
            </a:r>
            <a:r>
              <a:rPr lang="en-US" sz="1600" dirty="0" smtClean="0"/>
              <a:t>Microfilaments</a:t>
            </a:r>
            <a:r>
              <a:rPr lang="en-US" sz="1600" b="0" dirty="0" smtClean="0"/>
              <a:t>  (two chains of series of </a:t>
            </a:r>
            <a:r>
              <a:rPr lang="en-US" sz="1600" b="0" dirty="0" err="1" smtClean="0"/>
              <a:t>actin</a:t>
            </a:r>
            <a:r>
              <a:rPr lang="en-US" sz="1600" b="0" dirty="0" smtClean="0"/>
              <a:t> subunits).</a:t>
            </a:r>
            <a:r>
              <a:rPr lang="el-GR" sz="1600" b="0" dirty="0" smtClean="0"/>
              <a:t> </a:t>
            </a:r>
            <a:r>
              <a:rPr lang="en-US" sz="1600" b="0" dirty="0" smtClean="0"/>
              <a:t>Exert force, either to move a cell on a surface or to change shape internally (e.g. stress fibers, contractile ring).</a:t>
            </a:r>
          </a:p>
          <a:p>
            <a:pPr>
              <a:lnSpc>
                <a:spcPct val="150000"/>
              </a:lnSpc>
            </a:pPr>
            <a:r>
              <a:rPr lang="en-US" sz="1600" b="0" dirty="0" smtClean="0"/>
              <a:t>- </a:t>
            </a:r>
            <a:r>
              <a:rPr lang="en-US" sz="1600" dirty="0" smtClean="0"/>
              <a:t>Microtubules</a:t>
            </a:r>
            <a:r>
              <a:rPr lang="en-US" sz="1600" b="0" dirty="0" smtClean="0"/>
              <a:t> (</a:t>
            </a:r>
            <a:r>
              <a:rPr lang="en-US" sz="1600" b="0" dirty="0" err="1" smtClean="0"/>
              <a:t>tubulin</a:t>
            </a:r>
            <a:r>
              <a:rPr lang="en-US" sz="1600" b="0" dirty="0" smtClean="0"/>
              <a:t> </a:t>
            </a:r>
            <a:r>
              <a:rPr lang="el-GR" sz="1600" b="0" dirty="0" smtClean="0"/>
              <a:t>α </a:t>
            </a:r>
            <a:r>
              <a:rPr lang="en-GB" sz="1600" b="0" dirty="0" smtClean="0"/>
              <a:t>and </a:t>
            </a:r>
            <a:r>
              <a:rPr lang="el-GR" sz="1600" b="0" dirty="0" smtClean="0"/>
              <a:t>β </a:t>
            </a:r>
            <a:r>
              <a:rPr lang="en-GB" sz="1600" b="0" dirty="0" smtClean="0"/>
              <a:t>dimmers form </a:t>
            </a:r>
            <a:r>
              <a:rPr lang="en-GB" sz="1600" b="0" dirty="0" err="1" smtClean="0"/>
              <a:t>profilaments</a:t>
            </a:r>
            <a:r>
              <a:rPr lang="en-GB" sz="1600" b="0" dirty="0" smtClean="0"/>
              <a:t> and 13 </a:t>
            </a:r>
            <a:r>
              <a:rPr lang="en-GB" sz="1600" b="0" dirty="0" err="1" smtClean="0"/>
              <a:t>profilaments</a:t>
            </a:r>
            <a:r>
              <a:rPr lang="en-GB" sz="1600" b="0" dirty="0" smtClean="0"/>
              <a:t> are organized to form a hollow cylinder)</a:t>
            </a:r>
            <a:endParaRPr lang="en-US" sz="1600" b="0" dirty="0" smtClean="0"/>
          </a:p>
          <a:p>
            <a:pPr>
              <a:lnSpc>
                <a:spcPct val="150000"/>
              </a:lnSpc>
            </a:pPr>
            <a:r>
              <a:rPr lang="en-US" sz="1600" b="0" dirty="0" smtClean="0"/>
              <a:t>- </a:t>
            </a:r>
            <a:r>
              <a:rPr lang="en-US" sz="1600" dirty="0" smtClean="0"/>
              <a:t>Intermediate filaments </a:t>
            </a:r>
            <a:r>
              <a:rPr lang="en-US" sz="1600" b="0" dirty="0" smtClean="0"/>
              <a:t>(five different types of filaments, with a central region of 300aa that form a rod based on helical organization, found each in a particular cell type). Keratin, </a:t>
            </a:r>
            <a:r>
              <a:rPr lang="en-US" sz="1600" b="0" dirty="0" err="1" smtClean="0"/>
              <a:t>Desmin</a:t>
            </a:r>
            <a:r>
              <a:rPr lang="en-US" sz="1600" b="0" dirty="0" smtClean="0"/>
              <a:t>, </a:t>
            </a:r>
            <a:r>
              <a:rPr lang="en-US" sz="1600" b="0" dirty="0" err="1" smtClean="0"/>
              <a:t>Vimentin</a:t>
            </a:r>
            <a:r>
              <a:rPr lang="en-US" sz="1600" b="0" dirty="0" smtClean="0"/>
              <a:t>, </a:t>
            </a:r>
            <a:r>
              <a:rPr lang="en-US" sz="1600" b="0" dirty="0" err="1" smtClean="0"/>
              <a:t>Neurofilament</a:t>
            </a:r>
            <a:r>
              <a:rPr lang="en-US" sz="1600" b="0" dirty="0" smtClean="0"/>
              <a:t>, GFAP.</a:t>
            </a:r>
          </a:p>
          <a:p>
            <a:pPr>
              <a:lnSpc>
                <a:spcPct val="150000"/>
              </a:lnSpc>
            </a:pPr>
            <a:endParaRPr lang="en-US" sz="1600" b="0" dirty="0" smtClean="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5" name="Picture 5" descr="10"/>
          <p:cNvPicPr>
            <a:picLocks noChangeAspect="1" noChangeArrowheads="1"/>
          </p:cNvPicPr>
          <p:nvPr/>
        </p:nvPicPr>
        <p:blipFill>
          <a:blip r:embed="rId2" cstate="print"/>
          <a:srcRect/>
          <a:stretch>
            <a:fillRect/>
          </a:stretch>
        </p:blipFill>
        <p:spPr bwMode="auto">
          <a:xfrm>
            <a:off x="2057400" y="914400"/>
            <a:ext cx="4860925" cy="3355975"/>
          </a:xfrm>
          <a:prstGeom prst="rect">
            <a:avLst/>
          </a:prstGeom>
          <a:noFill/>
        </p:spPr>
      </p:pic>
      <p:sp>
        <p:nvSpPr>
          <p:cNvPr id="35847" name="Text Box 7"/>
          <p:cNvSpPr txBox="1">
            <a:spLocks noChangeArrowheads="1"/>
          </p:cNvSpPr>
          <p:nvPr/>
        </p:nvSpPr>
        <p:spPr bwMode="auto">
          <a:xfrm>
            <a:off x="3391714" y="224135"/>
            <a:ext cx="2704286" cy="461665"/>
          </a:xfrm>
          <a:prstGeom prst="rect">
            <a:avLst/>
          </a:prstGeom>
          <a:noFill/>
          <a:ln w="9525">
            <a:noFill/>
            <a:miter lim="800000"/>
            <a:headEnd/>
            <a:tailEnd/>
          </a:ln>
          <a:effectLst/>
        </p:spPr>
        <p:txBody>
          <a:bodyPr wrap="none">
            <a:spAutoFit/>
          </a:bodyPr>
          <a:lstStyle/>
          <a:p>
            <a:r>
              <a:rPr lang="en-GB" sz="2400" dirty="0" smtClean="0"/>
              <a:t>CYTOSKELETON</a:t>
            </a:r>
            <a:endParaRPr lang="el-GR" sz="2400" dirty="0"/>
          </a:p>
        </p:txBody>
      </p:sp>
      <p:pic>
        <p:nvPicPr>
          <p:cNvPr id="8" name="Picture 7" descr="mad2543X_ta04_04_baseart"/>
          <p:cNvPicPr>
            <a:picLocks noChangeAspect="1" noChangeArrowheads="1"/>
          </p:cNvPicPr>
          <p:nvPr/>
        </p:nvPicPr>
        <p:blipFill>
          <a:blip r:embed="rId3"/>
          <a:srcRect/>
          <a:stretch>
            <a:fillRect/>
          </a:stretch>
        </p:blipFill>
        <p:spPr bwMode="auto">
          <a:xfrm>
            <a:off x="3619500" y="4459287"/>
            <a:ext cx="5219700" cy="1656042"/>
          </a:xfrm>
          <a:prstGeom prst="rect">
            <a:avLst/>
          </a:prstGeom>
          <a:noFill/>
          <a:ln w="9525">
            <a:noFill/>
            <a:miter lim="800000"/>
            <a:headEnd/>
            <a:tailEnd/>
          </a:ln>
        </p:spPr>
      </p:pic>
      <p:sp>
        <p:nvSpPr>
          <p:cNvPr id="10" name="Line 11"/>
          <p:cNvSpPr>
            <a:spLocks noChangeShapeType="1"/>
          </p:cNvSpPr>
          <p:nvPr/>
        </p:nvSpPr>
        <p:spPr bwMode="auto">
          <a:xfrm>
            <a:off x="4589349" y="5174434"/>
            <a:ext cx="328833" cy="824"/>
          </a:xfrm>
          <a:prstGeom prst="line">
            <a:avLst/>
          </a:prstGeom>
          <a:noFill/>
          <a:ln w="14288">
            <a:solidFill>
              <a:srgbClr val="000000"/>
            </a:solidFill>
            <a:round/>
            <a:headEnd/>
            <a:tailEnd/>
          </a:ln>
        </p:spPr>
        <p:txBody>
          <a:bodyPr>
            <a:prstTxWarp prst="textNoShape">
              <a:avLst/>
            </a:prstTxWarp>
          </a:bodyPr>
          <a:lstStyle/>
          <a:p>
            <a:endParaRPr lang="en-US"/>
          </a:p>
        </p:txBody>
      </p:sp>
      <p:sp>
        <p:nvSpPr>
          <p:cNvPr id="11" name="Line 12"/>
          <p:cNvSpPr>
            <a:spLocks noChangeShapeType="1"/>
          </p:cNvSpPr>
          <p:nvPr/>
        </p:nvSpPr>
        <p:spPr bwMode="auto">
          <a:xfrm>
            <a:off x="4219932" y="5361459"/>
            <a:ext cx="251828" cy="824"/>
          </a:xfrm>
          <a:prstGeom prst="line">
            <a:avLst/>
          </a:prstGeom>
          <a:noFill/>
          <a:ln w="14288">
            <a:solidFill>
              <a:srgbClr val="000000"/>
            </a:solidFill>
            <a:round/>
            <a:headEnd/>
            <a:tailEnd/>
          </a:ln>
        </p:spPr>
        <p:txBody>
          <a:bodyPr>
            <a:prstTxWarp prst="textNoShape">
              <a:avLst/>
            </a:prstTxWarp>
          </a:bodyPr>
          <a:lstStyle/>
          <a:p>
            <a:endParaRPr lang="en-US"/>
          </a:p>
        </p:txBody>
      </p:sp>
      <p:sp>
        <p:nvSpPr>
          <p:cNvPr id="12" name="Line 13"/>
          <p:cNvSpPr>
            <a:spLocks noChangeShapeType="1"/>
          </p:cNvSpPr>
          <p:nvPr/>
        </p:nvSpPr>
        <p:spPr bwMode="auto">
          <a:xfrm flipH="1">
            <a:off x="4219932" y="4937150"/>
            <a:ext cx="374620" cy="824"/>
          </a:xfrm>
          <a:prstGeom prst="line">
            <a:avLst/>
          </a:prstGeom>
          <a:noFill/>
          <a:ln w="14288">
            <a:solidFill>
              <a:srgbClr val="000000"/>
            </a:solidFill>
            <a:round/>
            <a:headEnd/>
            <a:tailEnd/>
          </a:ln>
        </p:spPr>
        <p:txBody>
          <a:bodyPr>
            <a:prstTxWarp prst="textNoShape">
              <a:avLst/>
            </a:prstTxWarp>
          </a:bodyPr>
          <a:lstStyle/>
          <a:p>
            <a:endParaRPr lang="en-US"/>
          </a:p>
        </p:txBody>
      </p:sp>
      <p:sp>
        <p:nvSpPr>
          <p:cNvPr id="13" name="Rectangle 14"/>
          <p:cNvSpPr>
            <a:spLocks noChangeArrowheads="1"/>
          </p:cNvSpPr>
          <p:nvPr/>
        </p:nvSpPr>
        <p:spPr bwMode="auto">
          <a:xfrm>
            <a:off x="5127344" y="6182065"/>
            <a:ext cx="2231068" cy="142535"/>
          </a:xfrm>
          <a:prstGeom prst="rect">
            <a:avLst/>
          </a:prstGeom>
          <a:noFill/>
          <a:ln w="9525">
            <a:noFill/>
            <a:miter lim="800000"/>
            <a:headEnd/>
            <a:tailEnd/>
          </a:ln>
        </p:spPr>
        <p:txBody>
          <a:bodyPr wrap="none" lIns="0" tIns="0" rIns="0" bIns="0">
            <a:prstTxWarp prst="textNoShape">
              <a:avLst/>
            </a:prstTxWarp>
            <a:spAutoFit/>
          </a:bodyPr>
          <a:lstStyle/>
          <a:p>
            <a:r>
              <a:rPr lang="en-US" b="1" dirty="0">
                <a:solidFill>
                  <a:srgbClr val="000000"/>
                </a:solidFill>
              </a:rPr>
              <a:t>vesicle moves, not microtubule</a:t>
            </a:r>
            <a:endParaRPr lang="en-US" b="1" dirty="0"/>
          </a:p>
        </p:txBody>
      </p:sp>
      <p:sp>
        <p:nvSpPr>
          <p:cNvPr id="14" name="Rectangle 15"/>
          <p:cNvSpPr>
            <a:spLocks noChangeArrowheads="1"/>
          </p:cNvSpPr>
          <p:nvPr/>
        </p:nvSpPr>
        <p:spPr bwMode="auto">
          <a:xfrm>
            <a:off x="4961887" y="4953000"/>
            <a:ext cx="821038" cy="492443"/>
          </a:xfrm>
          <a:prstGeom prst="rect">
            <a:avLst/>
          </a:prstGeom>
          <a:noFill/>
          <a:ln w="9525">
            <a:noFill/>
            <a:miter lim="800000"/>
            <a:headEnd/>
            <a:tailEnd/>
          </a:ln>
        </p:spPr>
        <p:txBody>
          <a:bodyPr wrap="none" lIns="0" tIns="0" rIns="0" bIns="0">
            <a:prstTxWarp prst="textNoShape">
              <a:avLst/>
            </a:prstTxWarp>
            <a:spAutoFit/>
          </a:bodyPr>
          <a:lstStyle/>
          <a:p>
            <a:r>
              <a:rPr lang="en-US" sz="1600" b="1" dirty="0" err="1">
                <a:solidFill>
                  <a:srgbClr val="000000"/>
                </a:solidFill>
              </a:rPr>
              <a:t>kinesin</a:t>
            </a:r>
            <a:r>
              <a:rPr lang="en-US" sz="1600" b="1" dirty="0">
                <a:solidFill>
                  <a:srgbClr val="000000"/>
                </a:solidFill>
              </a:rPr>
              <a:t/>
            </a:r>
            <a:br>
              <a:rPr lang="en-US" sz="1600" b="1" dirty="0">
                <a:solidFill>
                  <a:srgbClr val="000000"/>
                </a:solidFill>
              </a:rPr>
            </a:br>
            <a:r>
              <a:rPr lang="en-US" sz="1600" b="1" dirty="0">
                <a:solidFill>
                  <a:srgbClr val="000000"/>
                </a:solidFill>
              </a:rPr>
              <a:t>receptor</a:t>
            </a:r>
            <a:endParaRPr lang="en-US" sz="1600" b="1" dirty="0"/>
          </a:p>
        </p:txBody>
      </p:sp>
      <p:sp>
        <p:nvSpPr>
          <p:cNvPr id="15" name="Rectangle 17"/>
          <p:cNvSpPr>
            <a:spLocks noChangeArrowheads="1"/>
          </p:cNvSpPr>
          <p:nvPr/>
        </p:nvSpPr>
        <p:spPr bwMode="auto">
          <a:xfrm>
            <a:off x="3467100" y="4782979"/>
            <a:ext cx="684582" cy="246221"/>
          </a:xfrm>
          <a:prstGeom prst="rect">
            <a:avLst/>
          </a:prstGeom>
          <a:noFill/>
          <a:ln w="9525">
            <a:noFill/>
            <a:miter lim="800000"/>
            <a:headEnd/>
            <a:tailEnd/>
          </a:ln>
        </p:spPr>
        <p:txBody>
          <a:bodyPr wrap="none" lIns="0" tIns="0" rIns="0" bIns="0">
            <a:prstTxWarp prst="textNoShape">
              <a:avLst/>
            </a:prstTxWarp>
            <a:spAutoFit/>
          </a:bodyPr>
          <a:lstStyle/>
          <a:p>
            <a:r>
              <a:rPr lang="en-US" sz="1600" b="1" dirty="0">
                <a:solidFill>
                  <a:srgbClr val="000000"/>
                </a:solidFill>
              </a:rPr>
              <a:t>vesicle</a:t>
            </a:r>
            <a:endParaRPr lang="en-US" sz="1600" b="1" dirty="0"/>
          </a:p>
        </p:txBody>
      </p:sp>
      <p:sp>
        <p:nvSpPr>
          <p:cNvPr id="16" name="Rectangle 18"/>
          <p:cNvSpPr>
            <a:spLocks noChangeArrowheads="1"/>
          </p:cNvSpPr>
          <p:nvPr/>
        </p:nvSpPr>
        <p:spPr bwMode="auto">
          <a:xfrm>
            <a:off x="3467100" y="5181600"/>
            <a:ext cx="707025" cy="246221"/>
          </a:xfrm>
          <a:prstGeom prst="rect">
            <a:avLst/>
          </a:prstGeom>
          <a:noFill/>
          <a:ln w="9525">
            <a:noFill/>
            <a:miter lim="800000"/>
            <a:headEnd/>
            <a:tailEnd/>
          </a:ln>
        </p:spPr>
        <p:txBody>
          <a:bodyPr wrap="none" lIns="0" tIns="0" rIns="0" bIns="0">
            <a:prstTxWarp prst="textNoShape">
              <a:avLst/>
            </a:prstTxWarp>
            <a:spAutoFit/>
          </a:bodyPr>
          <a:lstStyle/>
          <a:p>
            <a:r>
              <a:rPr lang="en-US" sz="1600" b="1" dirty="0" err="1">
                <a:solidFill>
                  <a:srgbClr val="000000"/>
                </a:solidFill>
              </a:rPr>
              <a:t>kinesin</a:t>
            </a:r>
            <a:endParaRPr lang="en-US" sz="1600" b="1" dirty="0"/>
          </a:p>
        </p:txBody>
      </p:sp>
      <p:sp>
        <p:nvSpPr>
          <p:cNvPr id="17" name="Rectangle 19"/>
          <p:cNvSpPr>
            <a:spLocks noChangeArrowheads="1"/>
          </p:cNvSpPr>
          <p:nvPr/>
        </p:nvSpPr>
        <p:spPr bwMode="auto">
          <a:xfrm>
            <a:off x="5524500" y="4572000"/>
            <a:ext cx="468609" cy="292388"/>
          </a:xfrm>
          <a:prstGeom prst="rect">
            <a:avLst/>
          </a:prstGeom>
          <a:noFill/>
          <a:ln w="9525">
            <a:noFill/>
            <a:miter lim="800000"/>
            <a:headEnd/>
            <a:tailEnd/>
          </a:ln>
        </p:spPr>
        <p:txBody>
          <a:bodyPr wrap="none" lIns="0" tIns="0" rIns="0" bIns="0">
            <a:prstTxWarp prst="textNoShape">
              <a:avLst/>
            </a:prstTxWarp>
            <a:spAutoFit/>
          </a:bodyPr>
          <a:lstStyle/>
          <a:p>
            <a:r>
              <a:rPr lang="en-US" sz="1900" b="0" dirty="0">
                <a:solidFill>
                  <a:srgbClr val="000000"/>
                </a:solidFill>
              </a:rPr>
              <a:t>ATP</a:t>
            </a:r>
            <a:endParaRPr lang="en-US" b="0" dirty="0"/>
          </a:p>
        </p:txBody>
      </p:sp>
      <p:sp>
        <p:nvSpPr>
          <p:cNvPr id="29" name="Rectangle 28"/>
          <p:cNvSpPr/>
          <p:nvPr/>
        </p:nvSpPr>
        <p:spPr>
          <a:xfrm>
            <a:off x="533400" y="4191000"/>
            <a:ext cx="2819400" cy="2146742"/>
          </a:xfrm>
          <a:prstGeom prst="rect">
            <a:avLst/>
          </a:prstGeom>
        </p:spPr>
        <p:txBody>
          <a:bodyPr wrap="square">
            <a:spAutoFit/>
          </a:bodyPr>
          <a:lstStyle/>
          <a:p>
            <a:pPr>
              <a:lnSpc>
                <a:spcPct val="150000"/>
              </a:lnSpc>
              <a:spcBef>
                <a:spcPct val="25000"/>
              </a:spcBef>
            </a:pPr>
            <a:r>
              <a:rPr lang="en-US" sz="1800" b="0" dirty="0" smtClean="0"/>
              <a:t>Microtubules interact with the </a:t>
            </a:r>
            <a:r>
              <a:rPr lang="en-US" sz="1800" b="0" dirty="0" err="1" smtClean="0"/>
              <a:t>kinesin</a:t>
            </a:r>
            <a:r>
              <a:rPr lang="en-US" sz="1800" b="0" dirty="0" smtClean="0"/>
              <a:t> and </a:t>
            </a:r>
            <a:r>
              <a:rPr lang="en-US" sz="1800" b="0" dirty="0" err="1" smtClean="0"/>
              <a:t>dynein</a:t>
            </a:r>
            <a:r>
              <a:rPr lang="en-US" sz="1800" b="0" dirty="0" smtClean="0"/>
              <a:t> proteins and cause movement of the organelles</a:t>
            </a:r>
            <a:r>
              <a:rPr lang="el-GR" sz="1800" b="0" dirty="0" smtClean="0"/>
              <a:t>.</a:t>
            </a:r>
            <a:endParaRPr lang="en-US" sz="1800" b="0" dirty="0"/>
          </a:p>
        </p:txBody>
      </p:sp>
      <p:sp>
        <p:nvSpPr>
          <p:cNvPr id="18" name="TextBox 1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9" name="Straight Connector 1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7" name="Text Box 7"/>
          <p:cNvSpPr txBox="1">
            <a:spLocks noChangeArrowheads="1"/>
          </p:cNvSpPr>
          <p:nvPr/>
        </p:nvSpPr>
        <p:spPr bwMode="auto">
          <a:xfrm>
            <a:off x="3391714" y="224135"/>
            <a:ext cx="2704286" cy="461665"/>
          </a:xfrm>
          <a:prstGeom prst="rect">
            <a:avLst/>
          </a:prstGeom>
          <a:noFill/>
          <a:ln w="9525">
            <a:noFill/>
            <a:miter lim="800000"/>
            <a:headEnd/>
            <a:tailEnd/>
          </a:ln>
          <a:effectLst/>
        </p:spPr>
        <p:txBody>
          <a:bodyPr wrap="none">
            <a:spAutoFit/>
          </a:bodyPr>
          <a:lstStyle/>
          <a:p>
            <a:r>
              <a:rPr lang="en-GB" sz="2400" dirty="0" smtClean="0"/>
              <a:t>CYTOSKELETON</a:t>
            </a:r>
            <a:endParaRPr lang="el-GR" sz="2400" dirty="0"/>
          </a:p>
        </p:txBody>
      </p:sp>
      <p:pic>
        <p:nvPicPr>
          <p:cNvPr id="8" name="Picture 7" descr="mad2543X_ta04_04_baseart"/>
          <p:cNvPicPr>
            <a:picLocks noChangeAspect="1" noChangeArrowheads="1"/>
          </p:cNvPicPr>
          <p:nvPr/>
        </p:nvPicPr>
        <p:blipFill>
          <a:blip r:embed="rId2"/>
          <a:srcRect/>
          <a:stretch>
            <a:fillRect/>
          </a:stretch>
        </p:blipFill>
        <p:spPr bwMode="auto">
          <a:xfrm>
            <a:off x="3619500" y="4459287"/>
            <a:ext cx="5219700" cy="1656042"/>
          </a:xfrm>
          <a:prstGeom prst="rect">
            <a:avLst/>
          </a:prstGeom>
          <a:noFill/>
          <a:ln w="9525">
            <a:noFill/>
            <a:miter lim="800000"/>
            <a:headEnd/>
            <a:tailEnd/>
          </a:ln>
        </p:spPr>
      </p:pic>
      <p:sp>
        <p:nvSpPr>
          <p:cNvPr id="10" name="Line 11"/>
          <p:cNvSpPr>
            <a:spLocks noChangeShapeType="1"/>
          </p:cNvSpPr>
          <p:nvPr/>
        </p:nvSpPr>
        <p:spPr bwMode="auto">
          <a:xfrm>
            <a:off x="4589349" y="5174434"/>
            <a:ext cx="328833" cy="824"/>
          </a:xfrm>
          <a:prstGeom prst="line">
            <a:avLst/>
          </a:prstGeom>
          <a:noFill/>
          <a:ln w="14288">
            <a:solidFill>
              <a:srgbClr val="000000"/>
            </a:solidFill>
            <a:round/>
            <a:headEnd/>
            <a:tailEnd/>
          </a:ln>
        </p:spPr>
        <p:txBody>
          <a:bodyPr>
            <a:prstTxWarp prst="textNoShape">
              <a:avLst/>
            </a:prstTxWarp>
          </a:bodyPr>
          <a:lstStyle/>
          <a:p>
            <a:endParaRPr lang="en-US"/>
          </a:p>
        </p:txBody>
      </p:sp>
      <p:sp>
        <p:nvSpPr>
          <p:cNvPr id="11" name="Line 12"/>
          <p:cNvSpPr>
            <a:spLocks noChangeShapeType="1"/>
          </p:cNvSpPr>
          <p:nvPr/>
        </p:nvSpPr>
        <p:spPr bwMode="auto">
          <a:xfrm>
            <a:off x="4219932" y="5361459"/>
            <a:ext cx="251828" cy="824"/>
          </a:xfrm>
          <a:prstGeom prst="line">
            <a:avLst/>
          </a:prstGeom>
          <a:noFill/>
          <a:ln w="14288">
            <a:solidFill>
              <a:srgbClr val="000000"/>
            </a:solidFill>
            <a:round/>
            <a:headEnd/>
            <a:tailEnd/>
          </a:ln>
        </p:spPr>
        <p:txBody>
          <a:bodyPr>
            <a:prstTxWarp prst="textNoShape">
              <a:avLst/>
            </a:prstTxWarp>
          </a:bodyPr>
          <a:lstStyle/>
          <a:p>
            <a:endParaRPr lang="en-US"/>
          </a:p>
        </p:txBody>
      </p:sp>
      <p:sp>
        <p:nvSpPr>
          <p:cNvPr id="12" name="Line 13"/>
          <p:cNvSpPr>
            <a:spLocks noChangeShapeType="1"/>
          </p:cNvSpPr>
          <p:nvPr/>
        </p:nvSpPr>
        <p:spPr bwMode="auto">
          <a:xfrm flipH="1">
            <a:off x="4219932" y="4937150"/>
            <a:ext cx="374620" cy="824"/>
          </a:xfrm>
          <a:prstGeom prst="line">
            <a:avLst/>
          </a:prstGeom>
          <a:noFill/>
          <a:ln w="14288">
            <a:solidFill>
              <a:srgbClr val="000000"/>
            </a:solidFill>
            <a:round/>
            <a:headEnd/>
            <a:tailEnd/>
          </a:ln>
        </p:spPr>
        <p:txBody>
          <a:bodyPr>
            <a:prstTxWarp prst="textNoShape">
              <a:avLst/>
            </a:prstTxWarp>
          </a:bodyPr>
          <a:lstStyle/>
          <a:p>
            <a:endParaRPr lang="en-US"/>
          </a:p>
        </p:txBody>
      </p:sp>
      <p:sp>
        <p:nvSpPr>
          <p:cNvPr id="13" name="Rectangle 14"/>
          <p:cNvSpPr>
            <a:spLocks noChangeArrowheads="1"/>
          </p:cNvSpPr>
          <p:nvPr/>
        </p:nvSpPr>
        <p:spPr bwMode="auto">
          <a:xfrm>
            <a:off x="5127344" y="6182065"/>
            <a:ext cx="2231068" cy="142535"/>
          </a:xfrm>
          <a:prstGeom prst="rect">
            <a:avLst/>
          </a:prstGeom>
          <a:noFill/>
          <a:ln w="9525">
            <a:noFill/>
            <a:miter lim="800000"/>
            <a:headEnd/>
            <a:tailEnd/>
          </a:ln>
        </p:spPr>
        <p:txBody>
          <a:bodyPr wrap="none" lIns="0" tIns="0" rIns="0" bIns="0">
            <a:prstTxWarp prst="textNoShape">
              <a:avLst/>
            </a:prstTxWarp>
            <a:spAutoFit/>
          </a:bodyPr>
          <a:lstStyle/>
          <a:p>
            <a:r>
              <a:rPr lang="en-US" b="1" dirty="0">
                <a:solidFill>
                  <a:srgbClr val="000000"/>
                </a:solidFill>
              </a:rPr>
              <a:t>vesicle moves, not microtubule</a:t>
            </a:r>
            <a:endParaRPr lang="en-US" b="1" dirty="0"/>
          </a:p>
        </p:txBody>
      </p:sp>
      <p:sp>
        <p:nvSpPr>
          <p:cNvPr id="14" name="Rectangle 15"/>
          <p:cNvSpPr>
            <a:spLocks noChangeArrowheads="1"/>
          </p:cNvSpPr>
          <p:nvPr/>
        </p:nvSpPr>
        <p:spPr bwMode="auto">
          <a:xfrm>
            <a:off x="4961887" y="4953000"/>
            <a:ext cx="821038" cy="492443"/>
          </a:xfrm>
          <a:prstGeom prst="rect">
            <a:avLst/>
          </a:prstGeom>
          <a:noFill/>
          <a:ln w="9525">
            <a:noFill/>
            <a:miter lim="800000"/>
            <a:headEnd/>
            <a:tailEnd/>
          </a:ln>
        </p:spPr>
        <p:txBody>
          <a:bodyPr wrap="none" lIns="0" tIns="0" rIns="0" bIns="0">
            <a:prstTxWarp prst="textNoShape">
              <a:avLst/>
            </a:prstTxWarp>
            <a:spAutoFit/>
          </a:bodyPr>
          <a:lstStyle/>
          <a:p>
            <a:r>
              <a:rPr lang="en-US" sz="1600" b="1" dirty="0" err="1">
                <a:solidFill>
                  <a:srgbClr val="000000"/>
                </a:solidFill>
              </a:rPr>
              <a:t>kinesin</a:t>
            </a:r>
            <a:r>
              <a:rPr lang="en-US" sz="1600" b="1" dirty="0">
                <a:solidFill>
                  <a:srgbClr val="000000"/>
                </a:solidFill>
              </a:rPr>
              <a:t/>
            </a:r>
            <a:br>
              <a:rPr lang="en-US" sz="1600" b="1" dirty="0">
                <a:solidFill>
                  <a:srgbClr val="000000"/>
                </a:solidFill>
              </a:rPr>
            </a:br>
            <a:r>
              <a:rPr lang="en-US" sz="1600" b="1" dirty="0">
                <a:solidFill>
                  <a:srgbClr val="000000"/>
                </a:solidFill>
              </a:rPr>
              <a:t>receptor</a:t>
            </a:r>
            <a:endParaRPr lang="en-US" sz="1600" b="1" dirty="0"/>
          </a:p>
        </p:txBody>
      </p:sp>
      <p:sp>
        <p:nvSpPr>
          <p:cNvPr id="15" name="Rectangle 17"/>
          <p:cNvSpPr>
            <a:spLocks noChangeArrowheads="1"/>
          </p:cNvSpPr>
          <p:nvPr/>
        </p:nvSpPr>
        <p:spPr bwMode="auto">
          <a:xfrm>
            <a:off x="3467100" y="4782979"/>
            <a:ext cx="684582" cy="246221"/>
          </a:xfrm>
          <a:prstGeom prst="rect">
            <a:avLst/>
          </a:prstGeom>
          <a:noFill/>
          <a:ln w="9525">
            <a:noFill/>
            <a:miter lim="800000"/>
            <a:headEnd/>
            <a:tailEnd/>
          </a:ln>
        </p:spPr>
        <p:txBody>
          <a:bodyPr wrap="none" lIns="0" tIns="0" rIns="0" bIns="0">
            <a:prstTxWarp prst="textNoShape">
              <a:avLst/>
            </a:prstTxWarp>
            <a:spAutoFit/>
          </a:bodyPr>
          <a:lstStyle/>
          <a:p>
            <a:r>
              <a:rPr lang="en-US" sz="1600" b="1" dirty="0">
                <a:solidFill>
                  <a:srgbClr val="000000"/>
                </a:solidFill>
              </a:rPr>
              <a:t>vesicle</a:t>
            </a:r>
            <a:endParaRPr lang="en-US" sz="1600" b="1" dirty="0"/>
          </a:p>
        </p:txBody>
      </p:sp>
      <p:sp>
        <p:nvSpPr>
          <p:cNvPr id="16" name="Rectangle 18"/>
          <p:cNvSpPr>
            <a:spLocks noChangeArrowheads="1"/>
          </p:cNvSpPr>
          <p:nvPr/>
        </p:nvSpPr>
        <p:spPr bwMode="auto">
          <a:xfrm>
            <a:off x="3467100" y="5181600"/>
            <a:ext cx="707025" cy="246221"/>
          </a:xfrm>
          <a:prstGeom prst="rect">
            <a:avLst/>
          </a:prstGeom>
          <a:noFill/>
          <a:ln w="9525">
            <a:noFill/>
            <a:miter lim="800000"/>
            <a:headEnd/>
            <a:tailEnd/>
          </a:ln>
        </p:spPr>
        <p:txBody>
          <a:bodyPr wrap="none" lIns="0" tIns="0" rIns="0" bIns="0">
            <a:prstTxWarp prst="textNoShape">
              <a:avLst/>
            </a:prstTxWarp>
            <a:spAutoFit/>
          </a:bodyPr>
          <a:lstStyle/>
          <a:p>
            <a:r>
              <a:rPr lang="en-US" sz="1600" b="1" dirty="0" err="1">
                <a:solidFill>
                  <a:srgbClr val="000000"/>
                </a:solidFill>
              </a:rPr>
              <a:t>kinesin</a:t>
            </a:r>
            <a:endParaRPr lang="en-US" sz="1600" b="1" dirty="0"/>
          </a:p>
        </p:txBody>
      </p:sp>
      <p:sp>
        <p:nvSpPr>
          <p:cNvPr id="17" name="Rectangle 19"/>
          <p:cNvSpPr>
            <a:spLocks noChangeArrowheads="1"/>
          </p:cNvSpPr>
          <p:nvPr/>
        </p:nvSpPr>
        <p:spPr bwMode="auto">
          <a:xfrm>
            <a:off x="5524500" y="4572000"/>
            <a:ext cx="468609" cy="292388"/>
          </a:xfrm>
          <a:prstGeom prst="rect">
            <a:avLst/>
          </a:prstGeom>
          <a:noFill/>
          <a:ln w="9525">
            <a:noFill/>
            <a:miter lim="800000"/>
            <a:headEnd/>
            <a:tailEnd/>
          </a:ln>
        </p:spPr>
        <p:txBody>
          <a:bodyPr wrap="none" lIns="0" tIns="0" rIns="0" bIns="0">
            <a:prstTxWarp prst="textNoShape">
              <a:avLst/>
            </a:prstTxWarp>
            <a:spAutoFit/>
          </a:bodyPr>
          <a:lstStyle/>
          <a:p>
            <a:r>
              <a:rPr lang="en-US" sz="1900" b="0" dirty="0">
                <a:solidFill>
                  <a:srgbClr val="000000"/>
                </a:solidFill>
              </a:rPr>
              <a:t>ATP</a:t>
            </a:r>
            <a:endParaRPr lang="en-US" b="0" dirty="0"/>
          </a:p>
        </p:txBody>
      </p:sp>
      <p:sp>
        <p:nvSpPr>
          <p:cNvPr id="29" name="Rectangle 28"/>
          <p:cNvSpPr/>
          <p:nvPr/>
        </p:nvSpPr>
        <p:spPr>
          <a:xfrm>
            <a:off x="533400" y="4191000"/>
            <a:ext cx="2819400" cy="2146742"/>
          </a:xfrm>
          <a:prstGeom prst="rect">
            <a:avLst/>
          </a:prstGeom>
        </p:spPr>
        <p:txBody>
          <a:bodyPr wrap="square">
            <a:spAutoFit/>
          </a:bodyPr>
          <a:lstStyle/>
          <a:p>
            <a:pPr>
              <a:lnSpc>
                <a:spcPct val="150000"/>
              </a:lnSpc>
              <a:spcBef>
                <a:spcPct val="25000"/>
              </a:spcBef>
            </a:pPr>
            <a:r>
              <a:rPr lang="en-US" sz="1800" b="0" dirty="0" smtClean="0"/>
              <a:t>Microtubules interact with the </a:t>
            </a:r>
            <a:r>
              <a:rPr lang="en-US" sz="1800" b="0" dirty="0" err="1" smtClean="0"/>
              <a:t>kinesin</a:t>
            </a:r>
            <a:r>
              <a:rPr lang="en-US" sz="1800" b="0" dirty="0" smtClean="0"/>
              <a:t> and </a:t>
            </a:r>
            <a:r>
              <a:rPr lang="en-US" sz="1800" b="0" dirty="0" err="1" smtClean="0"/>
              <a:t>dynein</a:t>
            </a:r>
            <a:r>
              <a:rPr lang="en-US" sz="1800" b="0" dirty="0" smtClean="0"/>
              <a:t> proteins and cause movement of the organelles</a:t>
            </a:r>
            <a:r>
              <a:rPr lang="el-GR" sz="1800" b="0" dirty="0" smtClean="0"/>
              <a:t>.</a:t>
            </a:r>
            <a:endParaRPr lang="en-US" sz="1800" b="0" dirty="0"/>
          </a:p>
        </p:txBody>
      </p:sp>
      <p:sp>
        <p:nvSpPr>
          <p:cNvPr id="18" name="TextBox 1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9" name="Straight Connector 1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TextBox 20"/>
          <p:cNvSpPr txBox="1"/>
          <p:nvPr/>
        </p:nvSpPr>
        <p:spPr>
          <a:xfrm>
            <a:off x="1739900" y="1257300"/>
            <a:ext cx="6238632" cy="400110"/>
          </a:xfrm>
          <a:prstGeom prst="rect">
            <a:avLst/>
          </a:prstGeom>
          <a:noFill/>
        </p:spPr>
        <p:txBody>
          <a:bodyPr wrap="none" rtlCol="0">
            <a:spAutoFit/>
          </a:bodyPr>
          <a:lstStyle/>
          <a:p>
            <a:r>
              <a:rPr lang="en-US" dirty="0" smtClean="0"/>
              <a:t>https://</a:t>
            </a:r>
            <a:r>
              <a:rPr lang="en-US" dirty="0" err="1" smtClean="0"/>
              <a:t>www.youtube.com/watch?v</a:t>
            </a:r>
            <a:r>
              <a:rPr lang="en-US" dirty="0" smtClean="0"/>
              <a:t>=gbycQf1TbM0</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9" name="Picture 7" descr="figure 5-14"/>
          <p:cNvPicPr>
            <a:picLocks noChangeAspect="1" noChangeArrowheads="1"/>
          </p:cNvPicPr>
          <p:nvPr/>
        </p:nvPicPr>
        <p:blipFill>
          <a:blip r:embed="rId3"/>
          <a:srcRect/>
          <a:stretch>
            <a:fillRect/>
          </a:stretch>
        </p:blipFill>
        <p:spPr bwMode="auto">
          <a:xfrm>
            <a:off x="903568" y="5228252"/>
            <a:ext cx="2296832" cy="1248748"/>
          </a:xfrm>
          <a:prstGeom prst="rect">
            <a:avLst/>
          </a:prstGeom>
          <a:noFill/>
        </p:spPr>
      </p:pic>
      <p:sp>
        <p:nvSpPr>
          <p:cNvPr id="59394" name="Rectangle 2"/>
          <p:cNvSpPr>
            <a:spLocks noGrp="1" noChangeArrowheads="1"/>
          </p:cNvSpPr>
          <p:nvPr>
            <p:ph type="title"/>
          </p:nvPr>
        </p:nvSpPr>
        <p:spPr>
          <a:xfrm>
            <a:off x="457200" y="-152400"/>
            <a:ext cx="8229600" cy="1143000"/>
          </a:xfrm>
        </p:spPr>
        <p:txBody>
          <a:bodyPr/>
          <a:lstStyle/>
          <a:p>
            <a:r>
              <a:rPr lang="en-US" sz="2400" b="1" dirty="0" smtClean="0"/>
              <a:t>CENTRIOLES</a:t>
            </a:r>
            <a:endParaRPr lang="en-US" sz="2400" b="1" dirty="0"/>
          </a:p>
        </p:txBody>
      </p:sp>
      <p:pic>
        <p:nvPicPr>
          <p:cNvPr id="5" name="Picture 9" descr="15"/>
          <p:cNvPicPr>
            <a:picLocks noChangeAspect="1" noChangeArrowheads="1"/>
          </p:cNvPicPr>
          <p:nvPr/>
        </p:nvPicPr>
        <p:blipFill>
          <a:blip r:embed="rId4" cstate="print"/>
          <a:srcRect l="13979" r="2458" b="57179"/>
          <a:stretch>
            <a:fillRect/>
          </a:stretch>
        </p:blipFill>
        <p:spPr bwMode="auto">
          <a:xfrm>
            <a:off x="838200" y="4097338"/>
            <a:ext cx="2590800" cy="1084262"/>
          </a:xfrm>
          <a:prstGeom prst="rect">
            <a:avLst/>
          </a:prstGeom>
          <a:noFill/>
          <a:ln w="9525">
            <a:noFill/>
            <a:miter lim="800000"/>
            <a:headEnd/>
            <a:tailEnd/>
          </a:ln>
        </p:spPr>
      </p:pic>
      <p:sp>
        <p:nvSpPr>
          <p:cNvPr id="10" name="TextBox 9"/>
          <p:cNvSpPr txBox="1"/>
          <p:nvPr/>
        </p:nvSpPr>
        <p:spPr>
          <a:xfrm>
            <a:off x="1752600" y="1066800"/>
            <a:ext cx="184666" cy="400110"/>
          </a:xfrm>
          <a:prstGeom prst="rect">
            <a:avLst/>
          </a:prstGeom>
          <a:noFill/>
        </p:spPr>
        <p:txBody>
          <a:bodyPr wrap="none" rtlCol="0">
            <a:spAutoFit/>
          </a:bodyPr>
          <a:lstStyle/>
          <a:p>
            <a:r>
              <a:rPr lang="en-US" dirty="0" smtClean="0"/>
              <a:t> </a:t>
            </a:r>
            <a:endParaRPr lang="en-US" dirty="0"/>
          </a:p>
        </p:txBody>
      </p:sp>
      <p:sp>
        <p:nvSpPr>
          <p:cNvPr id="12" name="TextBox 11"/>
          <p:cNvSpPr txBox="1"/>
          <p:nvPr/>
        </p:nvSpPr>
        <p:spPr>
          <a:xfrm>
            <a:off x="685800" y="685800"/>
            <a:ext cx="7848600" cy="900246"/>
          </a:xfrm>
          <a:prstGeom prst="rect">
            <a:avLst/>
          </a:prstGeom>
          <a:noFill/>
        </p:spPr>
        <p:txBody>
          <a:bodyPr wrap="square" rtlCol="0">
            <a:spAutoFit/>
          </a:bodyPr>
          <a:lstStyle/>
          <a:p>
            <a:pPr>
              <a:lnSpc>
                <a:spcPct val="150000"/>
              </a:lnSpc>
            </a:pPr>
            <a:r>
              <a:rPr lang="en-US" sz="1800" b="0" dirty="0" smtClean="0"/>
              <a:t>Cylindrical organelle composed mainly of </a:t>
            </a:r>
            <a:r>
              <a:rPr lang="en-US" sz="1800" b="0" dirty="0" err="1" smtClean="0"/>
              <a:t>Tubulin</a:t>
            </a:r>
            <a:r>
              <a:rPr lang="en-US" sz="1800" b="0" dirty="0" smtClean="0"/>
              <a:t>, found in most eukaryotic cells.</a:t>
            </a:r>
          </a:p>
        </p:txBody>
      </p:sp>
      <p:pic>
        <p:nvPicPr>
          <p:cNvPr id="13" name="Picture 9" descr="15"/>
          <p:cNvPicPr>
            <a:picLocks noChangeAspect="1" noChangeArrowheads="1"/>
          </p:cNvPicPr>
          <p:nvPr/>
        </p:nvPicPr>
        <p:blipFill>
          <a:blip r:embed="rId4" cstate="print"/>
          <a:srcRect l="26267" t="42821" r="51613" b="27085"/>
          <a:stretch>
            <a:fillRect/>
          </a:stretch>
        </p:blipFill>
        <p:spPr bwMode="auto">
          <a:xfrm>
            <a:off x="2971800" y="1219200"/>
            <a:ext cx="685800" cy="762000"/>
          </a:xfrm>
          <a:prstGeom prst="rect">
            <a:avLst/>
          </a:prstGeom>
          <a:noFill/>
          <a:ln w="9525">
            <a:noFill/>
            <a:miter lim="800000"/>
            <a:headEnd/>
            <a:tailEnd/>
          </a:ln>
        </p:spPr>
      </p:pic>
      <p:pic>
        <p:nvPicPr>
          <p:cNvPr id="14" name="Picture 9" descr="15"/>
          <p:cNvPicPr>
            <a:picLocks noChangeAspect="1" noChangeArrowheads="1"/>
          </p:cNvPicPr>
          <p:nvPr/>
        </p:nvPicPr>
        <p:blipFill>
          <a:blip r:embed="rId4" cstate="print"/>
          <a:srcRect l="72965" t="39812" r="4915"/>
          <a:stretch>
            <a:fillRect/>
          </a:stretch>
        </p:blipFill>
        <p:spPr bwMode="auto">
          <a:xfrm rot="5400000" flipV="1">
            <a:off x="1790700" y="800100"/>
            <a:ext cx="685800" cy="1524000"/>
          </a:xfrm>
          <a:prstGeom prst="rect">
            <a:avLst/>
          </a:prstGeom>
          <a:noFill/>
          <a:ln w="9525">
            <a:noFill/>
            <a:miter lim="800000"/>
            <a:headEnd/>
            <a:tailEnd/>
          </a:ln>
        </p:spPr>
      </p:pic>
      <p:pic>
        <p:nvPicPr>
          <p:cNvPr id="16" name="Picture 15"/>
          <p:cNvPicPr>
            <a:picLocks noChangeAspect="1"/>
          </p:cNvPicPr>
          <p:nvPr/>
        </p:nvPicPr>
        <p:blipFill>
          <a:blip r:embed="rId5"/>
          <a:stretch>
            <a:fillRect/>
          </a:stretch>
        </p:blipFill>
        <p:spPr>
          <a:xfrm>
            <a:off x="5943600" y="2057400"/>
            <a:ext cx="2489837" cy="2362200"/>
          </a:xfrm>
          <a:prstGeom prst="rect">
            <a:avLst/>
          </a:prstGeom>
        </p:spPr>
      </p:pic>
      <p:sp>
        <p:nvSpPr>
          <p:cNvPr id="17" name="Rectangle 16"/>
          <p:cNvSpPr/>
          <p:nvPr/>
        </p:nvSpPr>
        <p:spPr>
          <a:xfrm>
            <a:off x="3352800" y="4343400"/>
            <a:ext cx="5486400" cy="2146742"/>
          </a:xfrm>
          <a:prstGeom prst="rect">
            <a:avLst/>
          </a:prstGeom>
        </p:spPr>
        <p:txBody>
          <a:bodyPr wrap="square">
            <a:spAutoFit/>
          </a:bodyPr>
          <a:lstStyle/>
          <a:p>
            <a:pPr algn="just">
              <a:lnSpc>
                <a:spcPct val="150000"/>
              </a:lnSpc>
            </a:pPr>
            <a:r>
              <a:rPr lang="en-US" sz="1800" b="0" dirty="0" smtClean="0"/>
              <a:t>The structure is responsible for most of the </a:t>
            </a:r>
            <a:r>
              <a:rPr lang="en-US" sz="1800" b="0" dirty="0" err="1" smtClean="0"/>
              <a:t>centrosome</a:t>
            </a:r>
            <a:r>
              <a:rPr lang="en-US" sz="1800" b="0" dirty="0" smtClean="0"/>
              <a:t> microtubule-organizing activity, including microtubule nucleation and control of microtubule number, polarity, distribution, and flux. Plays an important role in cell division.</a:t>
            </a:r>
            <a:endParaRPr lang="en-US" sz="1800" b="0" dirty="0"/>
          </a:p>
        </p:txBody>
      </p:sp>
      <p:sp>
        <p:nvSpPr>
          <p:cNvPr id="19" name="TextBox 18"/>
          <p:cNvSpPr txBox="1"/>
          <p:nvPr/>
        </p:nvSpPr>
        <p:spPr>
          <a:xfrm>
            <a:off x="3810000" y="1088157"/>
            <a:ext cx="5029200" cy="1315745"/>
          </a:xfrm>
          <a:prstGeom prst="rect">
            <a:avLst/>
          </a:prstGeom>
          <a:noFill/>
        </p:spPr>
        <p:txBody>
          <a:bodyPr wrap="square" rtlCol="0">
            <a:spAutoFit/>
          </a:bodyPr>
          <a:lstStyle/>
          <a:p>
            <a:pPr>
              <a:lnSpc>
                <a:spcPct val="150000"/>
              </a:lnSpc>
            </a:pPr>
            <a:r>
              <a:rPr lang="en-US" sz="1800" b="0" dirty="0" smtClean="0"/>
              <a:t>They are typically made up of nine sets of short microtubule triplets, arranged in a cylinder.</a:t>
            </a:r>
          </a:p>
          <a:p>
            <a:pPr>
              <a:lnSpc>
                <a:spcPct val="150000"/>
              </a:lnSpc>
            </a:pPr>
            <a:r>
              <a:rPr lang="en-US" sz="1800" b="0" dirty="0" smtClean="0"/>
              <a:t> </a:t>
            </a:r>
            <a:endParaRPr lang="en-US" sz="1800" b="0" dirty="0"/>
          </a:p>
        </p:txBody>
      </p:sp>
      <p:sp>
        <p:nvSpPr>
          <p:cNvPr id="20" name="Rectangle 19"/>
          <p:cNvSpPr/>
          <p:nvPr/>
        </p:nvSpPr>
        <p:spPr>
          <a:xfrm>
            <a:off x="762000" y="2154957"/>
            <a:ext cx="5486400" cy="1731243"/>
          </a:xfrm>
          <a:prstGeom prst="rect">
            <a:avLst/>
          </a:prstGeom>
        </p:spPr>
        <p:txBody>
          <a:bodyPr wrap="square">
            <a:spAutoFit/>
          </a:bodyPr>
          <a:lstStyle/>
          <a:p>
            <a:pPr>
              <a:lnSpc>
                <a:spcPct val="150000"/>
              </a:lnSpc>
            </a:pPr>
            <a:r>
              <a:rPr lang="en-US" sz="1800" b="0" dirty="0" err="1" smtClean="0">
                <a:solidFill>
                  <a:srgbClr val="000000"/>
                </a:solidFill>
              </a:rPr>
              <a:t>Pericentriolar</a:t>
            </a:r>
            <a:r>
              <a:rPr lang="en-US" sz="1800" b="0" dirty="0" smtClean="0">
                <a:solidFill>
                  <a:srgbClr val="000000"/>
                </a:solidFill>
              </a:rPr>
              <a:t> </a:t>
            </a:r>
            <a:r>
              <a:rPr lang="en-US" sz="1800" b="0" dirty="0" err="1" smtClean="0">
                <a:solidFill>
                  <a:srgbClr val="000000"/>
                </a:solidFill>
              </a:rPr>
              <a:t>materia</a:t>
            </a:r>
            <a:r>
              <a:rPr lang="en-GB" sz="1800" b="0" dirty="0" err="1" smtClean="0">
                <a:solidFill>
                  <a:srgbClr val="000000"/>
                </a:solidFill>
              </a:rPr>
              <a:t>l</a:t>
            </a:r>
            <a:r>
              <a:rPr lang="en-US" sz="1800" b="0" dirty="0" smtClean="0">
                <a:solidFill>
                  <a:srgbClr val="000000"/>
                </a:solidFill>
              </a:rPr>
              <a:t>/matrix (PCM) is a highly structured dense mass of proteins that surrounds the two</a:t>
            </a:r>
            <a:r>
              <a:rPr lang="en-US" sz="1800" b="0" dirty="0" smtClean="0">
                <a:solidFill>
                  <a:srgbClr val="000000"/>
                </a:solidFill>
                <a:hlinkClick r:id="rId6"/>
              </a:rPr>
              <a:t> </a:t>
            </a:r>
            <a:r>
              <a:rPr lang="en-US" sz="1800" b="0" dirty="0" err="1" smtClean="0">
                <a:solidFill>
                  <a:srgbClr val="000000"/>
                </a:solidFill>
              </a:rPr>
              <a:t>centriols</a:t>
            </a:r>
            <a:r>
              <a:rPr lang="en-US" sz="1800" b="0" dirty="0" smtClean="0">
                <a:solidFill>
                  <a:srgbClr val="000000"/>
                </a:solidFill>
              </a:rPr>
              <a:t>. The PCM contains proteins including </a:t>
            </a:r>
            <a:r>
              <a:rPr lang="en-US" sz="1800" b="0" dirty="0" err="1" smtClean="0">
                <a:solidFill>
                  <a:srgbClr val="000000"/>
                </a:solidFill>
              </a:rPr>
              <a:t>γ</a:t>
            </a:r>
            <a:r>
              <a:rPr lang="en-US" sz="1800" b="0" dirty="0" smtClean="0">
                <a:solidFill>
                  <a:srgbClr val="000000"/>
                </a:solidFill>
              </a:rPr>
              <a:t>–</a:t>
            </a:r>
            <a:r>
              <a:rPr lang="en-US" sz="1800" b="0" dirty="0" err="1" smtClean="0">
                <a:solidFill>
                  <a:srgbClr val="000000"/>
                </a:solidFill>
              </a:rPr>
              <a:t>tubulin</a:t>
            </a:r>
            <a:r>
              <a:rPr lang="en-US" sz="1800" b="0" dirty="0" smtClean="0">
                <a:solidFill>
                  <a:srgbClr val="000000"/>
                </a:solidFill>
              </a:rPr>
              <a:t>, </a:t>
            </a:r>
            <a:r>
              <a:rPr lang="en-US" sz="1800" b="0" dirty="0" err="1" smtClean="0">
                <a:solidFill>
                  <a:srgbClr val="000000"/>
                </a:solidFill>
              </a:rPr>
              <a:t>pericentrin</a:t>
            </a:r>
            <a:r>
              <a:rPr lang="en-US" sz="1800" b="0" dirty="0" smtClean="0">
                <a:solidFill>
                  <a:srgbClr val="000000"/>
                </a:solidFill>
              </a:rPr>
              <a:t> and </a:t>
            </a:r>
            <a:r>
              <a:rPr lang="en-US" sz="1800" b="0" dirty="0" err="1" smtClean="0">
                <a:solidFill>
                  <a:srgbClr val="000000"/>
                </a:solidFill>
              </a:rPr>
              <a:t>ninein</a:t>
            </a:r>
            <a:r>
              <a:rPr lang="en-US" sz="1800" b="0" dirty="0" smtClean="0">
                <a:solidFill>
                  <a:srgbClr val="000000"/>
                </a:solidFill>
              </a:rPr>
              <a:t>. </a:t>
            </a:r>
            <a:endParaRPr lang="en-US" sz="1800" b="0" dirty="0">
              <a:solidFill>
                <a:srgbClr val="000000"/>
              </a:solidFill>
            </a:endParaRPr>
          </a:p>
        </p:txBody>
      </p:sp>
      <p:sp>
        <p:nvSpPr>
          <p:cNvPr id="15" name="TextBox 1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8" name="Straight Connector 1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524000" y="2002557"/>
            <a:ext cx="6553200" cy="1731243"/>
          </a:xfrm>
          <a:prstGeom prst="rect">
            <a:avLst/>
          </a:prstGeom>
          <a:noFill/>
        </p:spPr>
        <p:txBody>
          <a:bodyPr wrap="square" rtlCol="0">
            <a:spAutoFit/>
          </a:bodyPr>
          <a:lstStyle/>
          <a:p>
            <a:pPr>
              <a:lnSpc>
                <a:spcPct val="150000"/>
              </a:lnSpc>
            </a:pPr>
            <a:r>
              <a:rPr lang="en-US" sz="1800" dirty="0" smtClean="0"/>
              <a:t>MTOC</a:t>
            </a:r>
          </a:p>
          <a:p>
            <a:pPr>
              <a:lnSpc>
                <a:spcPct val="150000"/>
              </a:lnSpc>
            </a:pPr>
            <a:r>
              <a:rPr lang="en-US" sz="1800" b="0" dirty="0" smtClean="0"/>
              <a:t>Microtubule organizing centers (MTOC) are sites from which microtubules extend.</a:t>
            </a:r>
          </a:p>
          <a:p>
            <a:pPr>
              <a:lnSpc>
                <a:spcPct val="150000"/>
              </a:lnSpc>
            </a:pPr>
            <a:endParaRPr lang="en-US" sz="1800" dirty="0" smtClean="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l="500" t="1669" r="500" b="4027"/>
          <a:stretch>
            <a:fillRect/>
          </a:stretch>
        </p:blipFill>
        <p:spPr bwMode="auto">
          <a:xfrm>
            <a:off x="4114800" y="762000"/>
            <a:ext cx="4481428" cy="1676400"/>
          </a:xfrm>
          <a:prstGeom prst="rect">
            <a:avLst/>
          </a:prstGeom>
          <a:noFill/>
        </p:spPr>
      </p:pic>
      <p:pic>
        <p:nvPicPr>
          <p:cNvPr id="5" name="Picture 5"/>
          <p:cNvPicPr>
            <a:picLocks noChangeAspect="1" noChangeArrowheads="1"/>
          </p:cNvPicPr>
          <p:nvPr/>
        </p:nvPicPr>
        <p:blipFill>
          <a:blip r:embed="rId3"/>
          <a:srcRect l="500" t="1210" r="500" b="3287"/>
          <a:stretch>
            <a:fillRect/>
          </a:stretch>
        </p:blipFill>
        <p:spPr bwMode="auto">
          <a:xfrm>
            <a:off x="4114800" y="2514600"/>
            <a:ext cx="4876800" cy="2069018"/>
          </a:xfrm>
          <a:prstGeom prst="rect">
            <a:avLst/>
          </a:prstGeom>
          <a:noFill/>
        </p:spPr>
      </p:pic>
      <p:pic>
        <p:nvPicPr>
          <p:cNvPr id="6" name="Picture 4"/>
          <p:cNvPicPr>
            <a:picLocks noChangeAspect="1" noChangeArrowheads="1"/>
          </p:cNvPicPr>
          <p:nvPr/>
        </p:nvPicPr>
        <p:blipFill>
          <a:blip r:embed="rId4"/>
          <a:srcRect t="999" b="3000"/>
          <a:stretch>
            <a:fillRect/>
          </a:stretch>
        </p:blipFill>
        <p:spPr bwMode="auto">
          <a:xfrm>
            <a:off x="4114800" y="4267200"/>
            <a:ext cx="3454543" cy="2286000"/>
          </a:xfrm>
          <a:prstGeom prst="rect">
            <a:avLst/>
          </a:prstGeom>
          <a:noFill/>
        </p:spPr>
      </p:pic>
      <p:sp>
        <p:nvSpPr>
          <p:cNvPr id="10" name="Rectangle 9"/>
          <p:cNvSpPr/>
          <p:nvPr/>
        </p:nvSpPr>
        <p:spPr>
          <a:xfrm>
            <a:off x="304800" y="784470"/>
            <a:ext cx="3810000" cy="5082930"/>
          </a:xfrm>
          <a:prstGeom prst="rect">
            <a:avLst/>
          </a:prstGeom>
        </p:spPr>
        <p:txBody>
          <a:bodyPr wrap="square">
            <a:spAutoFit/>
          </a:bodyPr>
          <a:lstStyle/>
          <a:p>
            <a:pPr>
              <a:lnSpc>
                <a:spcPct val="90000"/>
              </a:lnSpc>
            </a:pPr>
            <a:r>
              <a:rPr lang="en-US" sz="1800" dirty="0" smtClean="0"/>
              <a:t>Tight junction</a:t>
            </a:r>
            <a:r>
              <a:rPr lang="en-US" sz="1800" dirty="0" smtClean="0">
                <a:effectLst>
                  <a:outerShdw blurRad="38100" dist="38100" dir="2700000" algn="tl">
                    <a:srgbClr val="FFFFFF"/>
                  </a:outerShdw>
                </a:effectLst>
              </a:rPr>
              <a:t> </a:t>
            </a:r>
            <a:endParaRPr lang="el-GR" sz="1800" dirty="0" smtClean="0"/>
          </a:p>
          <a:p>
            <a:pPr>
              <a:lnSpc>
                <a:spcPct val="90000"/>
              </a:lnSpc>
            </a:pPr>
            <a:r>
              <a:rPr lang="en-US" sz="1800" b="0" dirty="0" smtClean="0"/>
              <a:t>An impenetrable junction that surrounds the cell and prevents leakage e.g. blood-brain barrier, skin.</a:t>
            </a:r>
            <a:endParaRPr lang="el-GR" sz="1800" b="0" dirty="0" smtClean="0"/>
          </a:p>
          <a:p>
            <a:pPr>
              <a:lnSpc>
                <a:spcPct val="90000"/>
              </a:lnSpc>
            </a:pPr>
            <a:endParaRPr lang="en-GB" sz="1800" dirty="0" smtClean="0">
              <a:solidFill>
                <a:srgbClr val="000000"/>
              </a:solidFill>
            </a:endParaRPr>
          </a:p>
          <a:p>
            <a:pPr>
              <a:lnSpc>
                <a:spcPct val="90000"/>
              </a:lnSpc>
            </a:pPr>
            <a:r>
              <a:rPr lang="en-US" sz="1800" dirty="0" err="1" smtClean="0">
                <a:solidFill>
                  <a:srgbClr val="000000"/>
                </a:solidFill>
              </a:rPr>
              <a:t>Desmosome</a:t>
            </a:r>
            <a:endParaRPr lang="el-GR" sz="1800" dirty="0" smtClean="0">
              <a:solidFill>
                <a:srgbClr val="000000"/>
              </a:solidFill>
            </a:endParaRPr>
          </a:p>
          <a:p>
            <a:pPr>
              <a:lnSpc>
                <a:spcPct val="90000"/>
              </a:lnSpc>
            </a:pPr>
            <a:r>
              <a:rPr lang="en-US" sz="1800" b="0" dirty="0" smtClean="0"/>
              <a:t>Localized spot-like adhesions randomly arranged on the lateral sides of plasma membranes. They are one of the stronger cell-to-cell adhesion types and are found in tissue that experience intense mechanical stress, such as bladder, </a:t>
            </a:r>
            <a:r>
              <a:rPr lang="en-US" sz="1800" b="0" dirty="0" err="1" smtClean="0"/>
              <a:t>gastrointerstinal</a:t>
            </a:r>
            <a:r>
              <a:rPr lang="en-US" sz="1800" b="0" dirty="0" smtClean="0"/>
              <a:t> mucosa and epithelia.</a:t>
            </a:r>
            <a:endParaRPr lang="el-GR" sz="1800" b="0" dirty="0" smtClean="0"/>
          </a:p>
          <a:p>
            <a:pPr>
              <a:lnSpc>
                <a:spcPct val="90000"/>
              </a:lnSpc>
            </a:pPr>
            <a:endParaRPr lang="el-GR" sz="1800" b="0" dirty="0" smtClean="0"/>
          </a:p>
          <a:p>
            <a:pPr>
              <a:lnSpc>
                <a:spcPct val="90000"/>
              </a:lnSpc>
            </a:pPr>
            <a:r>
              <a:rPr lang="en-US" sz="1800" dirty="0" smtClean="0">
                <a:solidFill>
                  <a:srgbClr val="000000"/>
                </a:solidFill>
              </a:rPr>
              <a:t>Gap junction</a:t>
            </a:r>
            <a:r>
              <a:rPr lang="en-US" sz="1800" dirty="0" smtClean="0">
                <a:solidFill>
                  <a:srgbClr val="000000"/>
                </a:solidFill>
                <a:effectLst>
                  <a:outerShdw blurRad="38100" dist="38100" dir="2700000" algn="tl">
                    <a:srgbClr val="FFFFFF"/>
                  </a:outerShdw>
                </a:effectLst>
              </a:rPr>
              <a:t> </a:t>
            </a:r>
            <a:endParaRPr lang="el-GR" sz="1800" dirty="0" smtClean="0">
              <a:solidFill>
                <a:srgbClr val="000000"/>
              </a:solidFill>
              <a:effectLst>
                <a:outerShdw blurRad="38100" dist="38100" dir="2700000" algn="tl">
                  <a:srgbClr val="FFFFFF"/>
                </a:outerShdw>
              </a:effectLst>
            </a:endParaRPr>
          </a:p>
          <a:p>
            <a:pPr>
              <a:lnSpc>
                <a:spcPct val="90000"/>
              </a:lnSpc>
            </a:pPr>
            <a:r>
              <a:rPr lang="en-US" sz="1800" b="0" dirty="0" smtClean="0"/>
              <a:t>Allows chemicals to pass from one cell to the other e.g. heart.</a:t>
            </a:r>
            <a:endParaRPr lang="en-US" sz="1800" b="0" dirty="0">
              <a:solidFill>
                <a:srgbClr val="000000"/>
              </a:solidFill>
              <a:effectLst>
                <a:outerShdw blurRad="38100" dist="38100" dir="2700000" algn="tl">
                  <a:srgbClr val="FFFFFF"/>
                </a:outerShdw>
              </a:effectLst>
            </a:endParaRPr>
          </a:p>
        </p:txBody>
      </p:sp>
      <p:sp>
        <p:nvSpPr>
          <p:cNvPr id="12" name="Rectangle 11"/>
          <p:cNvSpPr/>
          <p:nvPr/>
        </p:nvSpPr>
        <p:spPr>
          <a:xfrm>
            <a:off x="558597" y="228600"/>
            <a:ext cx="3861003" cy="461665"/>
          </a:xfrm>
          <a:prstGeom prst="rect">
            <a:avLst/>
          </a:prstGeom>
        </p:spPr>
        <p:txBody>
          <a:bodyPr wrap="none">
            <a:spAutoFit/>
          </a:bodyPr>
          <a:lstStyle/>
          <a:p>
            <a:r>
              <a:rPr lang="en-US" sz="2400" dirty="0" smtClean="0"/>
              <a:t>MEMBRANE JUNCTIONS</a:t>
            </a:r>
            <a:endParaRPr lang="en-US" sz="2400"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152400" y="1295400"/>
            <a:ext cx="617220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a:lnSpc>
                <a:spcPct val="150000"/>
              </a:lnSpc>
              <a:spcBef>
                <a:spcPct val="20000"/>
              </a:spcBef>
              <a:defRPr/>
            </a:pPr>
            <a:r>
              <a:rPr lang="en-US" sz="1800" b="0" dirty="0" smtClean="0"/>
              <a:t>Robert Hooke, in the mid-1600s, observing cork bark, saw formations that simulated empty boxes and </a:t>
            </a:r>
            <a:r>
              <a:rPr lang="en-GB" sz="1800" b="0" dirty="0" smtClean="0"/>
              <a:t>introduced</a:t>
            </a:r>
            <a:r>
              <a:rPr lang="en-US" sz="1800" b="0" dirty="0" smtClean="0"/>
              <a:t> the term "cell."</a:t>
            </a:r>
            <a:endParaRPr kumimoji="0" lang="en-US" sz="1800" b="0" i="0" u="none" strike="noStrike" kern="0" cap="none" spc="0" normalizeH="0" baseline="0" noProof="0" dirty="0">
              <a:ln>
                <a:noFill/>
              </a:ln>
              <a:effectLst/>
              <a:uLnTx/>
              <a:uFillTx/>
              <a:latin typeface="+mn-lt"/>
              <a:ea typeface="+mn-ea"/>
              <a:cs typeface="+mn-cs"/>
            </a:endParaRPr>
          </a:p>
        </p:txBody>
      </p:sp>
      <p:pic>
        <p:nvPicPr>
          <p:cNvPr id="3" name="Picture 7" descr="figure 5-1b"/>
          <p:cNvPicPr>
            <a:picLocks noChangeAspect="1" noChangeArrowheads="1"/>
          </p:cNvPicPr>
          <p:nvPr/>
        </p:nvPicPr>
        <p:blipFill>
          <a:blip r:embed="rId2"/>
          <a:srcRect/>
          <a:stretch>
            <a:fillRect/>
          </a:stretch>
        </p:blipFill>
        <p:spPr bwMode="auto">
          <a:xfrm>
            <a:off x="6400800" y="1295400"/>
            <a:ext cx="2265405" cy="1524000"/>
          </a:xfrm>
          <a:prstGeom prst="rect">
            <a:avLst/>
          </a:prstGeom>
          <a:noFill/>
        </p:spPr>
      </p:pic>
      <p:sp>
        <p:nvSpPr>
          <p:cNvPr id="4" name="Rectangle 3"/>
          <p:cNvSpPr/>
          <p:nvPr/>
        </p:nvSpPr>
        <p:spPr>
          <a:xfrm>
            <a:off x="533400" y="3568258"/>
            <a:ext cx="8458200" cy="2146742"/>
          </a:xfrm>
          <a:prstGeom prst="rect">
            <a:avLst/>
          </a:prstGeom>
        </p:spPr>
        <p:txBody>
          <a:bodyPr wrap="square">
            <a:spAutoFit/>
          </a:bodyPr>
          <a:lstStyle/>
          <a:p>
            <a:pPr>
              <a:lnSpc>
                <a:spcPct val="150000"/>
              </a:lnSpc>
              <a:buFontTx/>
              <a:buNone/>
            </a:pPr>
            <a:r>
              <a:rPr lang="en-US" sz="1800" b="0" dirty="0" smtClean="0"/>
              <a:t>All living beings are composed of cells.</a:t>
            </a:r>
          </a:p>
          <a:p>
            <a:pPr>
              <a:lnSpc>
                <a:spcPct val="150000"/>
              </a:lnSpc>
              <a:buFontTx/>
              <a:buNone/>
            </a:pPr>
            <a:endParaRPr lang="en-US" sz="1800" b="0" dirty="0" smtClean="0"/>
          </a:p>
          <a:p>
            <a:pPr>
              <a:lnSpc>
                <a:spcPct val="150000"/>
              </a:lnSpc>
              <a:buFontTx/>
              <a:buNone/>
            </a:pPr>
            <a:r>
              <a:rPr lang="en-US" sz="1800" b="0" dirty="0" smtClean="0"/>
              <a:t>The smallest structural and functional unit of life of all organisms is the cell.</a:t>
            </a:r>
          </a:p>
          <a:p>
            <a:pPr>
              <a:lnSpc>
                <a:spcPct val="150000"/>
              </a:lnSpc>
              <a:buFontTx/>
              <a:buNone/>
            </a:pPr>
            <a:endParaRPr lang="en-US" sz="1800" b="0" dirty="0" smtClean="0"/>
          </a:p>
          <a:p>
            <a:pPr>
              <a:lnSpc>
                <a:spcPct val="150000"/>
              </a:lnSpc>
              <a:buFontTx/>
              <a:buNone/>
            </a:pPr>
            <a:r>
              <a:rPr lang="en-US" sz="1800" b="0" dirty="0" smtClean="0"/>
              <a:t>All cells are derived from pre-existing cells.</a:t>
            </a:r>
            <a:endParaRPr lang="en-US" sz="1800" b="0" dirty="0"/>
          </a:p>
        </p:txBody>
      </p:sp>
      <p:sp>
        <p:nvSpPr>
          <p:cNvPr id="5" name="Text Box 5"/>
          <p:cNvSpPr txBox="1">
            <a:spLocks noChangeArrowheads="1"/>
          </p:cNvSpPr>
          <p:nvPr/>
        </p:nvSpPr>
        <p:spPr bwMode="auto">
          <a:xfrm>
            <a:off x="1944018" y="381000"/>
            <a:ext cx="4788490" cy="461665"/>
          </a:xfrm>
          <a:prstGeom prst="rect">
            <a:avLst/>
          </a:prstGeom>
          <a:noFill/>
          <a:ln w="9525">
            <a:noFill/>
            <a:miter lim="800000"/>
            <a:headEnd/>
            <a:tailEnd/>
          </a:ln>
        </p:spPr>
        <p:txBody>
          <a:bodyPr wrap="none">
            <a:spAutoFit/>
          </a:bodyPr>
          <a:lstStyle/>
          <a:p>
            <a:r>
              <a:rPr lang="en-GB" sz="2400" dirty="0" smtClean="0"/>
              <a:t>PRINCIPLES OF CELL THEORY</a:t>
            </a:r>
            <a:endParaRPr lang="el-GR" sz="2400" b="1" dirty="0"/>
          </a:p>
        </p:txBody>
      </p:sp>
      <p:sp>
        <p:nvSpPr>
          <p:cNvPr id="6" name="Rectangle 5"/>
          <p:cNvSpPr/>
          <p:nvPr/>
        </p:nvSpPr>
        <p:spPr bwMode="auto">
          <a:xfrm>
            <a:off x="381000" y="3276600"/>
            <a:ext cx="8382000" cy="2819400"/>
          </a:xfrm>
          <a:prstGeom prst="rect">
            <a:avLst/>
          </a:prstGeom>
          <a:noFill/>
          <a:ln w="38100" cap="flat" cmpd="sng" algn="ctr">
            <a:solidFill>
              <a:srgbClr val="D7136B">
                <a:alpha val="4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6" name="Picture 4" descr="c7"/>
          <p:cNvPicPr>
            <a:picLocks noChangeAspect="1" noChangeArrowheads="1"/>
          </p:cNvPicPr>
          <p:nvPr/>
        </p:nvPicPr>
        <p:blipFill>
          <a:blip r:embed="rId2" cstate="print"/>
          <a:srcRect/>
          <a:stretch>
            <a:fillRect/>
          </a:stretch>
        </p:blipFill>
        <p:spPr bwMode="auto">
          <a:xfrm>
            <a:off x="533400" y="1066800"/>
            <a:ext cx="3851337" cy="3276599"/>
          </a:xfrm>
          <a:prstGeom prst="rect">
            <a:avLst/>
          </a:prstGeom>
          <a:noFill/>
        </p:spPr>
      </p:pic>
      <p:sp>
        <p:nvSpPr>
          <p:cNvPr id="23557" name="Text Box 5"/>
          <p:cNvSpPr txBox="1">
            <a:spLocks noChangeArrowheads="1"/>
          </p:cNvSpPr>
          <p:nvPr/>
        </p:nvSpPr>
        <p:spPr bwMode="auto">
          <a:xfrm>
            <a:off x="3159192" y="304800"/>
            <a:ext cx="2555808" cy="461665"/>
          </a:xfrm>
          <a:prstGeom prst="rect">
            <a:avLst/>
          </a:prstGeom>
          <a:noFill/>
          <a:ln w="9525">
            <a:noFill/>
            <a:miter lim="800000"/>
            <a:headEnd/>
            <a:tailEnd/>
          </a:ln>
          <a:effectLst/>
        </p:spPr>
        <p:txBody>
          <a:bodyPr wrap="none">
            <a:spAutoFit/>
          </a:bodyPr>
          <a:lstStyle/>
          <a:p>
            <a:r>
              <a:rPr lang="en-GB" sz="2400" dirty="0" smtClean="0"/>
              <a:t>CELL NUCLEUS</a:t>
            </a:r>
            <a:endParaRPr lang="el-GR" sz="2400" dirty="0"/>
          </a:p>
        </p:txBody>
      </p:sp>
      <p:sp>
        <p:nvSpPr>
          <p:cNvPr id="4" name="Rectangle 3"/>
          <p:cNvSpPr/>
          <p:nvPr/>
        </p:nvSpPr>
        <p:spPr>
          <a:xfrm>
            <a:off x="4724400" y="914400"/>
            <a:ext cx="4191000" cy="3808735"/>
          </a:xfrm>
          <a:prstGeom prst="rect">
            <a:avLst/>
          </a:prstGeom>
        </p:spPr>
        <p:txBody>
          <a:bodyPr wrap="square">
            <a:spAutoFit/>
          </a:bodyPr>
          <a:lstStyle/>
          <a:p>
            <a:pPr>
              <a:lnSpc>
                <a:spcPct val="150000"/>
              </a:lnSpc>
            </a:pPr>
            <a:r>
              <a:rPr lang="en-US" sz="1800" b="0" dirty="0" smtClean="0"/>
              <a:t>The cell management center.</a:t>
            </a:r>
          </a:p>
          <a:p>
            <a:pPr>
              <a:lnSpc>
                <a:spcPct val="150000"/>
              </a:lnSpc>
            </a:pPr>
            <a:r>
              <a:rPr lang="en-US" sz="1800" b="0" dirty="0" smtClean="0"/>
              <a:t>It is usually near the center.</a:t>
            </a:r>
          </a:p>
          <a:p>
            <a:pPr>
              <a:lnSpc>
                <a:spcPct val="150000"/>
              </a:lnSpc>
            </a:pPr>
            <a:r>
              <a:rPr lang="en-US" sz="1800" b="0" dirty="0" smtClean="0"/>
              <a:t>It is separated from the cytoplasm by the nuclear envelope (membrane </a:t>
            </a:r>
            <a:r>
              <a:rPr lang="en-US" sz="1800" b="0" dirty="0" err="1" smtClean="0"/>
              <a:t>bilayer</a:t>
            </a:r>
            <a:r>
              <a:rPr lang="en-US" sz="1800" b="0" dirty="0" smtClean="0"/>
              <a:t> with nuclear pores for exchange of components between nucleus and cytoplasm).</a:t>
            </a:r>
          </a:p>
          <a:p>
            <a:pPr>
              <a:lnSpc>
                <a:spcPct val="150000"/>
              </a:lnSpc>
            </a:pPr>
            <a:r>
              <a:rPr lang="en-US" sz="1800" b="0" dirty="0" smtClean="0"/>
              <a:t>Contains chromatin, DNA and proteins.</a:t>
            </a:r>
            <a:endParaRPr lang="el-GR" sz="1800" b="0" dirty="0" smtClean="0"/>
          </a:p>
          <a:p>
            <a:pPr>
              <a:lnSpc>
                <a:spcPct val="150000"/>
              </a:lnSpc>
            </a:pPr>
            <a:endParaRPr lang="el-GR" sz="1800" b="0" dirty="0" smtClean="0"/>
          </a:p>
        </p:txBody>
      </p:sp>
      <p:pic>
        <p:nvPicPr>
          <p:cNvPr id="5" name="Picture 7" descr="figure 5-15"/>
          <p:cNvPicPr>
            <a:picLocks noChangeAspect="1" noChangeArrowheads="1"/>
          </p:cNvPicPr>
          <p:nvPr/>
        </p:nvPicPr>
        <p:blipFill>
          <a:blip r:embed="rId3"/>
          <a:srcRect/>
          <a:stretch>
            <a:fillRect/>
          </a:stretch>
        </p:blipFill>
        <p:spPr bwMode="auto">
          <a:xfrm>
            <a:off x="6858000" y="4508499"/>
            <a:ext cx="1752600" cy="2010951"/>
          </a:xfrm>
          <a:prstGeom prst="rect">
            <a:avLst/>
          </a:prstGeom>
          <a:noFill/>
        </p:spPr>
      </p:pic>
      <p:sp>
        <p:nvSpPr>
          <p:cNvPr id="6" name="Rectangle 5"/>
          <p:cNvSpPr/>
          <p:nvPr/>
        </p:nvSpPr>
        <p:spPr>
          <a:xfrm>
            <a:off x="381000" y="5003800"/>
            <a:ext cx="6477000" cy="1315745"/>
          </a:xfrm>
          <a:prstGeom prst="rect">
            <a:avLst/>
          </a:prstGeom>
        </p:spPr>
        <p:txBody>
          <a:bodyPr wrap="square">
            <a:spAutoFit/>
          </a:bodyPr>
          <a:lstStyle/>
          <a:p>
            <a:pPr>
              <a:lnSpc>
                <a:spcPct val="150000"/>
              </a:lnSpc>
            </a:pPr>
            <a:r>
              <a:rPr lang="en-US" sz="1800" b="0" dirty="0" smtClean="0"/>
              <a:t>The nucleoli are dark areas where the RNA synthesis occurs and the ribosomal subunits are generated. Usually 2 or more in each cell.</a:t>
            </a:r>
            <a:endParaRPr lang="en-US" sz="1800" b="0"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685800" y="1371600"/>
            <a:ext cx="8153400" cy="900246"/>
          </a:xfrm>
          <a:prstGeom prst="rect">
            <a:avLst/>
          </a:prstGeom>
        </p:spPr>
        <p:txBody>
          <a:bodyPr wrap="square">
            <a:spAutoFit/>
          </a:bodyPr>
          <a:lstStyle/>
          <a:p>
            <a:pPr>
              <a:lnSpc>
                <a:spcPct val="150000"/>
              </a:lnSpc>
            </a:pPr>
            <a:r>
              <a:rPr lang="en-US" sz="1800" b="0" dirty="0" smtClean="0"/>
              <a:t>Organelles that communicate with each other through membrane networks and small vesicles.</a:t>
            </a:r>
            <a:endParaRPr lang="el-GR" sz="1800" b="0" dirty="0" smtClean="0"/>
          </a:p>
        </p:txBody>
      </p:sp>
      <p:sp>
        <p:nvSpPr>
          <p:cNvPr id="10" name="Text Box 5"/>
          <p:cNvSpPr txBox="1">
            <a:spLocks noChangeArrowheads="1"/>
          </p:cNvSpPr>
          <p:nvPr/>
        </p:nvSpPr>
        <p:spPr bwMode="auto">
          <a:xfrm>
            <a:off x="2362200" y="528935"/>
            <a:ext cx="4356631" cy="461665"/>
          </a:xfrm>
          <a:prstGeom prst="rect">
            <a:avLst/>
          </a:prstGeom>
          <a:noFill/>
          <a:ln w="9525">
            <a:noFill/>
            <a:miter lim="800000"/>
            <a:headEnd/>
            <a:tailEnd/>
          </a:ln>
          <a:effectLst/>
        </p:spPr>
        <p:txBody>
          <a:bodyPr wrap="none">
            <a:spAutoFit/>
          </a:bodyPr>
          <a:lstStyle/>
          <a:p>
            <a:r>
              <a:rPr lang="en-US" sz="2400" cap="all" dirty="0" smtClean="0"/>
              <a:t>Endoplasmic reticulum </a:t>
            </a:r>
            <a:endParaRPr lang="el-GR" sz="2400" dirty="0"/>
          </a:p>
        </p:txBody>
      </p:sp>
      <p:pic>
        <p:nvPicPr>
          <p:cNvPr id="13" name="Picture 7" descr="mad2543X_04_11"/>
          <p:cNvPicPr>
            <a:picLocks noChangeAspect="1" noChangeArrowheads="1"/>
          </p:cNvPicPr>
          <p:nvPr/>
        </p:nvPicPr>
        <p:blipFill>
          <a:blip r:embed="rId2"/>
          <a:srcRect/>
          <a:stretch>
            <a:fillRect/>
          </a:stretch>
        </p:blipFill>
        <p:spPr bwMode="auto">
          <a:xfrm>
            <a:off x="4899124" y="2057400"/>
            <a:ext cx="3101876" cy="4317785"/>
          </a:xfrm>
          <a:prstGeom prst="rect">
            <a:avLst/>
          </a:prstGeom>
          <a:noFill/>
          <a:ln w="9525">
            <a:noFill/>
            <a:miter lim="800000"/>
            <a:headEnd/>
            <a:tailEnd/>
          </a:ln>
        </p:spPr>
      </p:pic>
      <p:sp>
        <p:nvSpPr>
          <p:cNvPr id="12" name="TextBox 11"/>
          <p:cNvSpPr txBox="1"/>
          <p:nvPr/>
        </p:nvSpPr>
        <p:spPr>
          <a:xfrm>
            <a:off x="683638" y="2514600"/>
            <a:ext cx="4726562" cy="2977739"/>
          </a:xfrm>
          <a:prstGeom prst="rect">
            <a:avLst/>
          </a:prstGeom>
          <a:noFill/>
        </p:spPr>
        <p:txBody>
          <a:bodyPr wrap="none" rtlCol="0">
            <a:spAutoFit/>
          </a:bodyPr>
          <a:lstStyle/>
          <a:p>
            <a:pPr>
              <a:lnSpc>
                <a:spcPct val="150000"/>
              </a:lnSpc>
            </a:pPr>
            <a:r>
              <a:rPr lang="en-US" sz="1800" b="0" dirty="0" smtClean="0"/>
              <a:t>Consists of:</a:t>
            </a:r>
          </a:p>
          <a:p>
            <a:pPr>
              <a:lnSpc>
                <a:spcPct val="150000"/>
              </a:lnSpc>
            </a:pPr>
            <a:r>
              <a:rPr lang="en-US" sz="1800" b="0" dirty="0" smtClean="0"/>
              <a:t>Nuclear Envelope</a:t>
            </a:r>
          </a:p>
          <a:p>
            <a:pPr>
              <a:lnSpc>
                <a:spcPct val="150000"/>
              </a:lnSpc>
            </a:pPr>
            <a:r>
              <a:rPr lang="en-US" sz="1800" b="0" dirty="0" smtClean="0"/>
              <a:t>Endoplasmic reticulum (Rough and Smooth</a:t>
            </a:r>
            <a:r>
              <a:rPr lang="en-GB" sz="1800" b="0" dirty="0" smtClean="0"/>
              <a:t>)</a:t>
            </a:r>
            <a:endParaRPr lang="en-US" sz="1800" b="0" dirty="0" smtClean="0"/>
          </a:p>
          <a:p>
            <a:pPr>
              <a:lnSpc>
                <a:spcPct val="150000"/>
              </a:lnSpc>
            </a:pPr>
            <a:r>
              <a:rPr lang="en-US" sz="1800" b="0" dirty="0" smtClean="0"/>
              <a:t>Golgi apparatus</a:t>
            </a:r>
          </a:p>
          <a:p>
            <a:pPr>
              <a:lnSpc>
                <a:spcPct val="150000"/>
              </a:lnSpc>
            </a:pPr>
            <a:r>
              <a:rPr lang="en-US" sz="1800" b="0" dirty="0" smtClean="0"/>
              <a:t>Vesicles</a:t>
            </a:r>
            <a:endParaRPr lang="el-GR" sz="1800" b="0" dirty="0" smtClean="0"/>
          </a:p>
          <a:p>
            <a:pPr>
              <a:lnSpc>
                <a:spcPct val="150000"/>
              </a:lnSpc>
            </a:pPr>
            <a:endParaRPr lang="el-GR" sz="1800" b="0" dirty="0" smtClean="0"/>
          </a:p>
          <a:p>
            <a:pPr>
              <a:lnSpc>
                <a:spcPct val="150000"/>
              </a:lnSpc>
            </a:pPr>
            <a:endParaRPr lang="en-US" sz="1800" b="0"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l="32001" t="25926" r="31999" b="12962"/>
          <a:stretch>
            <a:fillRect/>
          </a:stretch>
        </p:blipFill>
        <p:spPr bwMode="auto">
          <a:xfrm>
            <a:off x="6071382" y="1905000"/>
            <a:ext cx="2539218" cy="2895600"/>
          </a:xfrm>
          <a:prstGeom prst="rect">
            <a:avLst/>
          </a:prstGeom>
          <a:noFill/>
          <a:ln w="9525">
            <a:noFill/>
            <a:miter lim="800000"/>
            <a:headEnd/>
            <a:tailEnd/>
          </a:ln>
          <a:effectLst/>
        </p:spPr>
      </p:pic>
      <p:sp>
        <p:nvSpPr>
          <p:cNvPr id="2" name="Rectangle 1"/>
          <p:cNvSpPr/>
          <p:nvPr/>
        </p:nvSpPr>
        <p:spPr>
          <a:xfrm>
            <a:off x="609600" y="914400"/>
            <a:ext cx="8001000" cy="5470728"/>
          </a:xfrm>
          <a:prstGeom prst="rect">
            <a:avLst/>
          </a:prstGeom>
        </p:spPr>
        <p:txBody>
          <a:bodyPr wrap="square">
            <a:spAutoFit/>
          </a:bodyPr>
          <a:lstStyle/>
          <a:p>
            <a:pPr>
              <a:lnSpc>
                <a:spcPct val="150000"/>
              </a:lnSpc>
            </a:pPr>
            <a:r>
              <a:rPr lang="en-US" sz="1800" b="0" dirty="0" smtClean="0"/>
              <a:t>System of membrane canals and flattened, curved vesicles (</a:t>
            </a:r>
            <a:r>
              <a:rPr lang="en-US" sz="1800" b="0" dirty="0" err="1" smtClean="0"/>
              <a:t>saccules</a:t>
            </a:r>
            <a:r>
              <a:rPr lang="en-US" sz="1800" b="0" dirty="0" smtClean="0"/>
              <a:t>) along the outer membrane of the nuclear envelope.</a:t>
            </a:r>
            <a:endParaRPr lang="el-GR" sz="1800" b="0" dirty="0" smtClean="0"/>
          </a:p>
          <a:p>
            <a:pPr>
              <a:lnSpc>
                <a:spcPct val="150000"/>
              </a:lnSpc>
            </a:pPr>
            <a:endParaRPr lang="el-GR" sz="1800" b="0" dirty="0" smtClean="0"/>
          </a:p>
          <a:p>
            <a:pPr>
              <a:lnSpc>
                <a:spcPct val="150000"/>
              </a:lnSpc>
            </a:pPr>
            <a:r>
              <a:rPr lang="en-US" sz="1800" dirty="0" smtClean="0"/>
              <a:t>Rough Endoplasmic Reticulum</a:t>
            </a:r>
          </a:p>
          <a:p>
            <a:pPr>
              <a:lnSpc>
                <a:spcPct val="150000"/>
              </a:lnSpc>
            </a:pPr>
            <a:r>
              <a:rPr lang="en-US" sz="1800" b="0" dirty="0" err="1" smtClean="0"/>
              <a:t>Ribosomes</a:t>
            </a:r>
            <a:r>
              <a:rPr lang="en-US" sz="1800" b="0" dirty="0" smtClean="0"/>
              <a:t> on the </a:t>
            </a:r>
            <a:r>
              <a:rPr lang="en-US" sz="1800" b="0" dirty="0" err="1" smtClean="0"/>
              <a:t>cytoplasmic</a:t>
            </a:r>
            <a:r>
              <a:rPr lang="en-US" sz="1800" b="0" dirty="0" smtClean="0"/>
              <a:t> side</a:t>
            </a:r>
          </a:p>
          <a:p>
            <a:pPr>
              <a:lnSpc>
                <a:spcPct val="150000"/>
              </a:lnSpc>
            </a:pPr>
            <a:r>
              <a:rPr lang="en-US" sz="1800" b="0" dirty="0" smtClean="0"/>
              <a:t>Synthesis, modification and processing of proteins</a:t>
            </a:r>
          </a:p>
          <a:p>
            <a:pPr>
              <a:lnSpc>
                <a:spcPct val="150000"/>
              </a:lnSpc>
            </a:pPr>
            <a:r>
              <a:rPr lang="en-US" sz="1800" b="0" dirty="0" smtClean="0"/>
              <a:t>Adding sugar and generate </a:t>
            </a:r>
            <a:r>
              <a:rPr lang="en-US" sz="1800" b="0" dirty="0" err="1" smtClean="0"/>
              <a:t>glycoproteins</a:t>
            </a:r>
            <a:endParaRPr lang="el-GR" sz="1800" b="0" dirty="0" smtClean="0"/>
          </a:p>
          <a:p>
            <a:pPr>
              <a:lnSpc>
                <a:spcPct val="150000"/>
              </a:lnSpc>
            </a:pPr>
            <a:endParaRPr lang="el-GR" sz="1800" b="0" dirty="0" smtClean="0"/>
          </a:p>
          <a:p>
            <a:pPr>
              <a:lnSpc>
                <a:spcPct val="150000"/>
              </a:lnSpc>
            </a:pPr>
            <a:r>
              <a:rPr lang="en-US" sz="1800" dirty="0" smtClean="0"/>
              <a:t>Smooth Endoplasmic Reticulum</a:t>
            </a:r>
          </a:p>
          <a:p>
            <a:pPr>
              <a:lnSpc>
                <a:spcPct val="150000"/>
              </a:lnSpc>
            </a:pPr>
            <a:r>
              <a:rPr lang="en-US" sz="1800" b="0" dirty="0" smtClean="0"/>
              <a:t>Without </a:t>
            </a:r>
            <a:r>
              <a:rPr lang="en-US" sz="1800" b="0" dirty="0" err="1" smtClean="0"/>
              <a:t>ribosomes</a:t>
            </a:r>
            <a:endParaRPr lang="en-US" sz="1800" b="0" dirty="0" smtClean="0"/>
          </a:p>
          <a:p>
            <a:pPr>
              <a:lnSpc>
                <a:spcPct val="150000"/>
              </a:lnSpc>
            </a:pPr>
            <a:r>
              <a:rPr lang="en-US" sz="1800" b="0" dirty="0" smtClean="0"/>
              <a:t>Lipid synthesis</a:t>
            </a:r>
          </a:p>
          <a:p>
            <a:pPr>
              <a:lnSpc>
                <a:spcPct val="150000"/>
              </a:lnSpc>
            </a:pPr>
            <a:r>
              <a:rPr lang="en-US" sz="1800" b="0" dirty="0" smtClean="0"/>
              <a:t>Positions of various synthesis, detoxification and storage procedures</a:t>
            </a:r>
          </a:p>
          <a:p>
            <a:pPr>
              <a:lnSpc>
                <a:spcPct val="150000"/>
              </a:lnSpc>
            </a:pPr>
            <a:r>
              <a:rPr lang="en-US" sz="1800" b="0" dirty="0" smtClean="0"/>
              <a:t>Generation of transport vesicles</a:t>
            </a:r>
            <a:endParaRPr lang="el-GR" sz="1800" b="0" dirty="0" smtClean="0"/>
          </a:p>
        </p:txBody>
      </p:sp>
      <p:sp>
        <p:nvSpPr>
          <p:cNvPr id="6" name="Text Box 5"/>
          <p:cNvSpPr txBox="1">
            <a:spLocks noChangeArrowheads="1"/>
          </p:cNvSpPr>
          <p:nvPr/>
        </p:nvSpPr>
        <p:spPr bwMode="auto">
          <a:xfrm>
            <a:off x="2362200" y="304800"/>
            <a:ext cx="4356631" cy="461665"/>
          </a:xfrm>
          <a:prstGeom prst="rect">
            <a:avLst/>
          </a:prstGeom>
          <a:noFill/>
          <a:ln w="9525">
            <a:noFill/>
            <a:miter lim="800000"/>
            <a:headEnd/>
            <a:tailEnd/>
          </a:ln>
          <a:effectLst/>
        </p:spPr>
        <p:txBody>
          <a:bodyPr wrap="none">
            <a:spAutoFit/>
          </a:bodyPr>
          <a:lstStyle/>
          <a:p>
            <a:r>
              <a:rPr lang="en-US" sz="2400" cap="all" dirty="0" smtClean="0"/>
              <a:t>Endoplasmic reticulum </a:t>
            </a:r>
            <a:endParaRPr lang="el-GR" sz="240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762000" y="838200"/>
            <a:ext cx="7848600" cy="900246"/>
          </a:xfrm>
          <a:prstGeom prst="rect">
            <a:avLst/>
          </a:prstGeom>
        </p:spPr>
        <p:txBody>
          <a:bodyPr wrap="square">
            <a:spAutoFit/>
          </a:bodyPr>
          <a:lstStyle/>
          <a:p>
            <a:pPr>
              <a:lnSpc>
                <a:spcPct val="150000"/>
              </a:lnSpc>
            </a:pPr>
            <a:r>
              <a:rPr lang="en-US" sz="1800" b="0" dirty="0" smtClean="0"/>
              <a:t>It consists of 3-20 flattened, curved vesicles (</a:t>
            </a:r>
            <a:r>
              <a:rPr lang="en-US" sz="1800" b="0" dirty="0" err="1" smtClean="0"/>
              <a:t>saccules</a:t>
            </a:r>
            <a:r>
              <a:rPr lang="en-US" sz="1800" b="0" dirty="0" smtClean="0"/>
              <a:t>).</a:t>
            </a:r>
          </a:p>
          <a:p>
            <a:pPr>
              <a:lnSpc>
                <a:spcPct val="150000"/>
              </a:lnSpc>
            </a:pPr>
            <a:r>
              <a:rPr lang="en-US" sz="1800" b="0" dirty="0" smtClean="0"/>
              <a:t>It modifies proteins and lipids.</a:t>
            </a:r>
            <a:endParaRPr lang="el-GR" sz="1800" b="0" dirty="0" smtClean="0"/>
          </a:p>
        </p:txBody>
      </p:sp>
      <p:sp>
        <p:nvSpPr>
          <p:cNvPr id="4" name="Text Box 5"/>
          <p:cNvSpPr txBox="1">
            <a:spLocks noChangeArrowheads="1"/>
          </p:cNvSpPr>
          <p:nvPr/>
        </p:nvSpPr>
        <p:spPr bwMode="auto">
          <a:xfrm>
            <a:off x="1597963" y="228600"/>
            <a:ext cx="3119965" cy="461665"/>
          </a:xfrm>
          <a:prstGeom prst="rect">
            <a:avLst/>
          </a:prstGeom>
          <a:noFill/>
          <a:ln w="9525">
            <a:noFill/>
            <a:miter lim="800000"/>
            <a:headEnd/>
            <a:tailEnd/>
          </a:ln>
          <a:effectLst/>
        </p:spPr>
        <p:txBody>
          <a:bodyPr wrap="none">
            <a:spAutoFit/>
          </a:bodyPr>
          <a:lstStyle/>
          <a:p>
            <a:r>
              <a:rPr lang="en-US" sz="2400" dirty="0" smtClean="0"/>
              <a:t>GOLGI APPARATUS</a:t>
            </a:r>
            <a:endParaRPr lang="el-GR" sz="2400" dirty="0"/>
          </a:p>
        </p:txBody>
      </p:sp>
      <p:pic>
        <p:nvPicPr>
          <p:cNvPr id="5" name="Picture 6" descr="figure 5-18"/>
          <p:cNvPicPr>
            <a:picLocks noChangeAspect="1" noChangeArrowheads="1"/>
          </p:cNvPicPr>
          <p:nvPr/>
        </p:nvPicPr>
        <p:blipFill>
          <a:blip r:embed="rId2"/>
          <a:srcRect/>
          <a:stretch>
            <a:fillRect/>
          </a:stretch>
        </p:blipFill>
        <p:spPr bwMode="auto">
          <a:xfrm>
            <a:off x="5330436" y="2133600"/>
            <a:ext cx="3432564" cy="3117635"/>
          </a:xfrm>
          <a:prstGeom prst="rect">
            <a:avLst/>
          </a:prstGeom>
          <a:noFill/>
        </p:spPr>
      </p:pic>
      <p:sp>
        <p:nvSpPr>
          <p:cNvPr id="8" name="Rectangle 7"/>
          <p:cNvSpPr/>
          <p:nvPr/>
        </p:nvSpPr>
        <p:spPr>
          <a:xfrm>
            <a:off x="762000" y="1837268"/>
            <a:ext cx="5029200" cy="4639732"/>
          </a:xfrm>
          <a:prstGeom prst="rect">
            <a:avLst/>
          </a:prstGeom>
        </p:spPr>
        <p:txBody>
          <a:bodyPr wrap="square">
            <a:spAutoFit/>
          </a:bodyPr>
          <a:lstStyle/>
          <a:p>
            <a:pPr marL="342900" indent="-342900">
              <a:lnSpc>
                <a:spcPct val="150000"/>
              </a:lnSpc>
              <a:buAutoNum type="arabicPeriod"/>
            </a:pPr>
            <a:r>
              <a:rPr lang="en-US" sz="1800" b="0" dirty="0" smtClean="0"/>
              <a:t>Take vesicles with molecules from the ER to the </a:t>
            </a:r>
            <a:r>
              <a:rPr lang="en-US" sz="1800" b="0" dirty="0" err="1" smtClean="0"/>
              <a:t>cis</a:t>
            </a:r>
            <a:r>
              <a:rPr lang="en-US" sz="1800" b="0" dirty="0" smtClean="0"/>
              <a:t> (internal) side.</a:t>
            </a:r>
          </a:p>
          <a:p>
            <a:pPr marL="342900" indent="-342900">
              <a:lnSpc>
                <a:spcPct val="150000"/>
              </a:lnSpc>
            </a:pPr>
            <a:r>
              <a:rPr lang="en-US" sz="1800" b="0" dirty="0" smtClean="0"/>
              <a:t>2. Fusion of the vesicle and the Golgi membranes.</a:t>
            </a:r>
          </a:p>
          <a:p>
            <a:pPr marL="342900" indent="-342900">
              <a:lnSpc>
                <a:spcPct val="150000"/>
              </a:lnSpc>
            </a:pPr>
            <a:r>
              <a:rPr lang="en-US" sz="1800" b="0" dirty="0" smtClean="0"/>
              <a:t>3. The molecules are modified in Golgi and packed in vesicles.</a:t>
            </a:r>
          </a:p>
          <a:p>
            <a:pPr marL="342900" indent="-342900">
              <a:lnSpc>
                <a:spcPct val="150000"/>
              </a:lnSpc>
            </a:pPr>
            <a:r>
              <a:rPr lang="en-US" sz="1800" b="0" dirty="0" smtClean="0"/>
              <a:t>4. The vesicles are removed from the trans (exterior) side of the ER.</a:t>
            </a:r>
          </a:p>
          <a:p>
            <a:pPr marL="342900" indent="-342900">
              <a:lnSpc>
                <a:spcPct val="150000"/>
              </a:lnSpc>
            </a:pPr>
            <a:r>
              <a:rPr lang="en-US" sz="1800" b="0" dirty="0" smtClean="0"/>
              <a:t>5. Vesicles can be fused to the </a:t>
            </a:r>
            <a:r>
              <a:rPr lang="en-US" sz="1800" b="0" dirty="0" err="1" smtClean="0"/>
              <a:t>cytoplasmic</a:t>
            </a:r>
            <a:r>
              <a:rPr lang="en-US" sz="1800" b="0" dirty="0" smtClean="0"/>
              <a:t> membrane and secrete / </a:t>
            </a:r>
            <a:r>
              <a:rPr lang="en-US" sz="1800" b="0" dirty="0" err="1" smtClean="0"/>
              <a:t>extracellularize</a:t>
            </a:r>
            <a:r>
              <a:rPr lang="en-US" sz="1800" b="0" dirty="0" smtClean="0"/>
              <a:t> the contents.</a:t>
            </a:r>
            <a:endParaRPr lang="el-GR" sz="1800" b="0" dirty="0" smtClean="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914400" y="1524000"/>
            <a:ext cx="4495800" cy="2977739"/>
          </a:xfrm>
          <a:prstGeom prst="rect">
            <a:avLst/>
          </a:prstGeom>
        </p:spPr>
        <p:txBody>
          <a:bodyPr wrap="square">
            <a:spAutoFit/>
          </a:bodyPr>
          <a:lstStyle/>
          <a:p>
            <a:pPr>
              <a:lnSpc>
                <a:spcPct val="150000"/>
              </a:lnSpc>
            </a:pPr>
            <a:endParaRPr lang="el-GR" sz="1800" b="0" dirty="0" smtClean="0"/>
          </a:p>
          <a:p>
            <a:pPr>
              <a:lnSpc>
                <a:spcPct val="150000"/>
              </a:lnSpc>
            </a:pPr>
            <a:endParaRPr lang="en-US" sz="1800" b="0" dirty="0" smtClean="0"/>
          </a:p>
          <a:p>
            <a:pPr>
              <a:lnSpc>
                <a:spcPct val="150000"/>
              </a:lnSpc>
            </a:pPr>
            <a:r>
              <a:rPr lang="en-US" sz="1800" b="0" dirty="0" smtClean="0"/>
              <a:t>They contribute to the renewal of cells as they degrade that ever the cell does not want or need (cell fragments and invaders).</a:t>
            </a:r>
            <a:endParaRPr lang="el-GR" sz="1800" b="0" dirty="0" smtClean="0"/>
          </a:p>
          <a:p>
            <a:pPr>
              <a:lnSpc>
                <a:spcPct val="150000"/>
              </a:lnSpc>
            </a:pPr>
            <a:endParaRPr lang="el-GR" sz="1800" b="0" dirty="0" smtClean="0"/>
          </a:p>
        </p:txBody>
      </p:sp>
      <p:sp>
        <p:nvSpPr>
          <p:cNvPr id="4" name="Text Box 5"/>
          <p:cNvSpPr txBox="1">
            <a:spLocks noChangeArrowheads="1"/>
          </p:cNvSpPr>
          <p:nvPr/>
        </p:nvSpPr>
        <p:spPr bwMode="auto">
          <a:xfrm>
            <a:off x="3456585" y="533400"/>
            <a:ext cx="2106015" cy="461665"/>
          </a:xfrm>
          <a:prstGeom prst="rect">
            <a:avLst/>
          </a:prstGeom>
          <a:noFill/>
          <a:ln w="9525">
            <a:noFill/>
            <a:miter lim="800000"/>
            <a:headEnd/>
            <a:tailEnd/>
          </a:ln>
          <a:effectLst/>
        </p:spPr>
        <p:txBody>
          <a:bodyPr wrap="none">
            <a:spAutoFit/>
          </a:bodyPr>
          <a:lstStyle/>
          <a:p>
            <a:r>
              <a:rPr lang="en-US" sz="2400" dirty="0" smtClean="0"/>
              <a:t>LYSOSOMES</a:t>
            </a:r>
            <a:endParaRPr lang="el-GR" sz="2400" dirty="0"/>
          </a:p>
        </p:txBody>
      </p:sp>
      <p:pic>
        <p:nvPicPr>
          <p:cNvPr id="5" name="Picture 8" descr="figure 5-19"/>
          <p:cNvPicPr>
            <a:picLocks noChangeAspect="1" noChangeArrowheads="1"/>
          </p:cNvPicPr>
          <p:nvPr/>
        </p:nvPicPr>
        <p:blipFill>
          <a:blip r:embed="rId2"/>
          <a:srcRect/>
          <a:stretch>
            <a:fillRect/>
          </a:stretch>
        </p:blipFill>
        <p:spPr bwMode="auto">
          <a:xfrm>
            <a:off x="5571086" y="1992693"/>
            <a:ext cx="2506114" cy="2884107"/>
          </a:xfrm>
          <a:prstGeom prst="rect">
            <a:avLst/>
          </a:prstGeom>
          <a:noFill/>
        </p:spPr>
      </p:pic>
      <p:sp>
        <p:nvSpPr>
          <p:cNvPr id="6" name="Rectangle 5"/>
          <p:cNvSpPr/>
          <p:nvPr/>
        </p:nvSpPr>
        <p:spPr>
          <a:xfrm>
            <a:off x="762000" y="5181600"/>
            <a:ext cx="8229600" cy="900246"/>
          </a:xfrm>
          <a:prstGeom prst="rect">
            <a:avLst/>
          </a:prstGeom>
        </p:spPr>
        <p:txBody>
          <a:bodyPr wrap="square">
            <a:spAutoFit/>
          </a:bodyPr>
          <a:lstStyle/>
          <a:p>
            <a:pPr>
              <a:lnSpc>
                <a:spcPct val="150000"/>
              </a:lnSpc>
            </a:pPr>
            <a:r>
              <a:rPr lang="en-US" sz="1800" b="0" dirty="0" smtClean="0"/>
              <a:t>Autolysis is the process by which damaged parts of cells are digested by </a:t>
            </a:r>
            <a:r>
              <a:rPr lang="en-US" sz="1800" b="0" dirty="0" err="1" smtClean="0"/>
              <a:t>autophagy</a:t>
            </a:r>
            <a:r>
              <a:rPr lang="en-US" sz="1800" b="0" dirty="0" smtClean="0"/>
              <a:t>.</a:t>
            </a:r>
            <a:endParaRPr lang="en-US" sz="1800" b="0" dirty="0"/>
          </a:p>
        </p:txBody>
      </p:sp>
      <p:sp>
        <p:nvSpPr>
          <p:cNvPr id="7" name="Rectangle 6"/>
          <p:cNvSpPr/>
          <p:nvPr/>
        </p:nvSpPr>
        <p:spPr>
          <a:xfrm>
            <a:off x="990600" y="1219200"/>
            <a:ext cx="7543800" cy="484748"/>
          </a:xfrm>
          <a:prstGeom prst="rect">
            <a:avLst/>
          </a:prstGeom>
        </p:spPr>
        <p:txBody>
          <a:bodyPr wrap="square">
            <a:spAutoFit/>
          </a:bodyPr>
          <a:lstStyle/>
          <a:p>
            <a:pPr>
              <a:lnSpc>
                <a:spcPct val="150000"/>
              </a:lnSpc>
            </a:pPr>
            <a:r>
              <a:rPr lang="en-US" sz="1800" b="0" dirty="0" smtClean="0"/>
              <a:t>Spherical membrane bags containing digestive enzymes.</a:t>
            </a:r>
            <a:endParaRPr lang="el-GR" sz="1800" b="0" dirty="0" smtClean="0"/>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icture"/>
          <p:cNvPicPr/>
          <p:nvPr/>
        </p:nvPicPr>
        <p:blipFill>
          <a:blip r:embed="rId2"/>
          <a:srcRect/>
          <a:stretch>
            <a:fillRect/>
          </a:stretch>
        </p:blipFill>
        <p:spPr bwMode="auto">
          <a:xfrm>
            <a:off x="914400" y="3784448"/>
            <a:ext cx="2052320" cy="2082952"/>
          </a:xfrm>
          <a:prstGeom prst="rect">
            <a:avLst/>
          </a:prstGeom>
          <a:noFill/>
          <a:ln w="9525">
            <a:noFill/>
            <a:miter lim="800000"/>
            <a:headEnd/>
            <a:tailEnd/>
          </a:ln>
        </p:spPr>
      </p:pic>
      <p:pic>
        <p:nvPicPr>
          <p:cNvPr id="8" name="Picture 7" descr="icture"/>
          <p:cNvPicPr/>
          <p:nvPr/>
        </p:nvPicPr>
        <p:blipFill>
          <a:blip r:embed="rId3"/>
          <a:srcRect/>
          <a:stretch>
            <a:fillRect/>
          </a:stretch>
        </p:blipFill>
        <p:spPr bwMode="auto">
          <a:xfrm>
            <a:off x="5791200" y="1447800"/>
            <a:ext cx="2514600" cy="2133600"/>
          </a:xfrm>
          <a:prstGeom prst="rect">
            <a:avLst/>
          </a:prstGeom>
          <a:noFill/>
          <a:ln w="9525">
            <a:noFill/>
            <a:miter lim="800000"/>
            <a:headEnd/>
            <a:tailEnd/>
          </a:ln>
        </p:spPr>
      </p:pic>
      <p:sp>
        <p:nvSpPr>
          <p:cNvPr id="10" name="TextBox 9"/>
          <p:cNvSpPr txBox="1"/>
          <p:nvPr/>
        </p:nvSpPr>
        <p:spPr>
          <a:xfrm>
            <a:off x="838200" y="762000"/>
            <a:ext cx="8077200" cy="923330"/>
          </a:xfrm>
          <a:prstGeom prst="rect">
            <a:avLst/>
          </a:prstGeom>
          <a:noFill/>
        </p:spPr>
        <p:txBody>
          <a:bodyPr wrap="square" rtlCol="0">
            <a:spAutoFit/>
          </a:bodyPr>
          <a:lstStyle/>
          <a:p>
            <a:r>
              <a:rPr lang="en-US" sz="1800" b="0" dirty="0" smtClean="0"/>
              <a:t>Found in both plant and animal cells.</a:t>
            </a:r>
          </a:p>
          <a:p>
            <a:r>
              <a:rPr lang="en-US" sz="1800" b="0" dirty="0" smtClean="0"/>
              <a:t>The last organelle to be discovered and characterized in eukaryotic cells </a:t>
            </a:r>
          </a:p>
          <a:p>
            <a:r>
              <a:rPr lang="en-US" sz="1800" b="0" dirty="0" smtClean="0"/>
              <a:t>(</a:t>
            </a:r>
            <a:r>
              <a:rPr lang="en-US" sz="1800" b="0" dirty="0" err="1" smtClean="0"/>
              <a:t>Hu</a:t>
            </a:r>
            <a:r>
              <a:rPr lang="en-US" sz="1800" b="0" dirty="0" smtClean="0"/>
              <a:t> et al. 2012). </a:t>
            </a:r>
            <a:endParaRPr lang="en-US" sz="1800" b="0" dirty="0"/>
          </a:p>
        </p:txBody>
      </p:sp>
      <p:sp>
        <p:nvSpPr>
          <p:cNvPr id="11" name="Text Box 6"/>
          <p:cNvSpPr txBox="1">
            <a:spLocks noChangeArrowheads="1"/>
          </p:cNvSpPr>
          <p:nvPr/>
        </p:nvSpPr>
        <p:spPr bwMode="auto">
          <a:xfrm>
            <a:off x="3331873" y="228600"/>
            <a:ext cx="2459327" cy="461665"/>
          </a:xfrm>
          <a:prstGeom prst="rect">
            <a:avLst/>
          </a:prstGeom>
          <a:noFill/>
          <a:ln w="9525">
            <a:noFill/>
            <a:miter lim="800000"/>
            <a:headEnd/>
            <a:tailEnd/>
          </a:ln>
          <a:effectLst/>
        </p:spPr>
        <p:txBody>
          <a:bodyPr wrap="none">
            <a:spAutoFit/>
          </a:bodyPr>
          <a:lstStyle/>
          <a:p>
            <a:r>
              <a:rPr lang="en-GB" sz="2400" dirty="0" smtClean="0"/>
              <a:t>PEROXISOMES</a:t>
            </a:r>
            <a:endParaRPr lang="el-GR" sz="2400" dirty="0"/>
          </a:p>
        </p:txBody>
      </p:sp>
      <p:sp>
        <p:nvSpPr>
          <p:cNvPr id="12" name="TextBox 11"/>
          <p:cNvSpPr txBox="1"/>
          <p:nvPr/>
        </p:nvSpPr>
        <p:spPr>
          <a:xfrm>
            <a:off x="838199" y="1615321"/>
            <a:ext cx="4953000" cy="2031325"/>
          </a:xfrm>
          <a:prstGeom prst="rect">
            <a:avLst/>
          </a:prstGeom>
          <a:noFill/>
        </p:spPr>
        <p:txBody>
          <a:bodyPr wrap="square" rtlCol="0">
            <a:spAutoFit/>
          </a:bodyPr>
          <a:lstStyle/>
          <a:p>
            <a:r>
              <a:rPr lang="en-US" sz="1800" b="0" dirty="0" smtClean="0"/>
              <a:t>Oxidative organelles that owe their name to hydrogen peroxide (H</a:t>
            </a:r>
            <a:r>
              <a:rPr lang="en-US" sz="1800" b="0" baseline="-25000" dirty="0" smtClean="0"/>
              <a:t>2</a:t>
            </a:r>
            <a:r>
              <a:rPr lang="en-US" sz="1800" b="0" dirty="0" smtClean="0"/>
              <a:t>O</a:t>
            </a:r>
            <a:r>
              <a:rPr lang="en-US" sz="1800" b="0" baseline="-25000" dirty="0" smtClean="0"/>
              <a:t>2</a:t>
            </a:r>
            <a:r>
              <a:rPr lang="en-US" sz="1800" b="0" dirty="0" smtClean="0"/>
              <a:t>) generating and scavenging activities. </a:t>
            </a:r>
          </a:p>
          <a:p>
            <a:r>
              <a:rPr lang="en-US" sz="1800" b="0" dirty="0" smtClean="0"/>
              <a:t>They have a simple structure consisting of two major parts:</a:t>
            </a:r>
          </a:p>
          <a:p>
            <a:r>
              <a:rPr lang="en-US" sz="1800" b="0" dirty="0" smtClean="0"/>
              <a:t>a lipid-</a:t>
            </a:r>
            <a:r>
              <a:rPr lang="en-US" sz="1800" b="0" dirty="0" err="1" smtClean="0"/>
              <a:t>bilayer</a:t>
            </a:r>
            <a:r>
              <a:rPr lang="en-US" sz="1800" b="0" dirty="0" smtClean="0"/>
              <a:t> membrane and a crystalline core. </a:t>
            </a:r>
            <a:endParaRPr lang="en-US" sz="1800" b="0" dirty="0"/>
          </a:p>
        </p:txBody>
      </p:sp>
      <p:sp>
        <p:nvSpPr>
          <p:cNvPr id="13" name="TextBox 12"/>
          <p:cNvSpPr txBox="1"/>
          <p:nvPr/>
        </p:nvSpPr>
        <p:spPr>
          <a:xfrm>
            <a:off x="3352800" y="3581400"/>
            <a:ext cx="5105400" cy="2862323"/>
          </a:xfrm>
          <a:prstGeom prst="rect">
            <a:avLst/>
          </a:prstGeom>
          <a:noFill/>
        </p:spPr>
        <p:txBody>
          <a:bodyPr wrap="square" rtlCol="0">
            <a:spAutoFit/>
          </a:bodyPr>
          <a:lstStyle/>
          <a:p>
            <a:pPr algn="just"/>
            <a:r>
              <a:rPr lang="en-US" sz="1800" b="0" dirty="0" smtClean="0"/>
              <a:t>The core contains a variety of enzymes of catalysis of cell functions, mainly lipid metabolism and the conversion of reactive oxygen species. The most concentrated of the enzymes, </a:t>
            </a:r>
            <a:r>
              <a:rPr lang="en-US" sz="1800" b="0" dirty="0" err="1" smtClean="0"/>
              <a:t>catalase</a:t>
            </a:r>
            <a:r>
              <a:rPr lang="en-US" sz="1800" b="0" dirty="0" smtClean="0"/>
              <a:t> or </a:t>
            </a:r>
            <a:r>
              <a:rPr lang="en-US" sz="1800" b="0" dirty="0" err="1" smtClean="0"/>
              <a:t>urate</a:t>
            </a:r>
            <a:r>
              <a:rPr lang="en-US" sz="1800" b="0" dirty="0" smtClean="0"/>
              <a:t> </a:t>
            </a:r>
            <a:r>
              <a:rPr lang="en-US" sz="1800" b="0" dirty="0" err="1" smtClean="0"/>
              <a:t>oxidase</a:t>
            </a:r>
            <a:r>
              <a:rPr lang="en-US" sz="1800" b="0" dirty="0" smtClean="0"/>
              <a:t>, can become so high in number that they aggregate to form crystalline core in the center of the organelle, seen in electron micrographs.</a:t>
            </a:r>
          </a:p>
          <a:p>
            <a:pPr algn="just"/>
            <a:endParaRPr lang="en-US" sz="1800" b="0" dirty="0" smtClean="0"/>
          </a:p>
          <a:p>
            <a:pPr algn="just"/>
            <a:r>
              <a:rPr lang="en-US" sz="1800" b="0" dirty="0" smtClean="0"/>
              <a:t>  </a:t>
            </a:r>
            <a:endParaRPr lang="en-US" sz="1800" b="0" dirty="0"/>
          </a:p>
        </p:txBody>
      </p:sp>
      <p:sp>
        <p:nvSpPr>
          <p:cNvPr id="14" name="Rectangle 13"/>
          <p:cNvSpPr/>
          <p:nvPr/>
        </p:nvSpPr>
        <p:spPr>
          <a:xfrm>
            <a:off x="914400" y="6007100"/>
            <a:ext cx="7467600" cy="307777"/>
          </a:xfrm>
          <a:prstGeom prst="rect">
            <a:avLst/>
          </a:prstGeom>
        </p:spPr>
        <p:txBody>
          <a:bodyPr wrap="square">
            <a:spAutoFit/>
          </a:bodyPr>
          <a:lstStyle/>
          <a:p>
            <a:r>
              <a:rPr lang="en-US" sz="1400" b="0" dirty="0" smtClean="0">
                <a:solidFill>
                  <a:srgbClr val="000000"/>
                </a:solidFill>
              </a:rPr>
              <a:t>Molecular oxygen serves as a co-substrate, from which hydrogen peroxide is then formed.</a:t>
            </a:r>
            <a:endParaRPr lang="en-US" sz="1400" b="0" dirty="0">
              <a:solidFill>
                <a:srgbClr val="000000"/>
              </a:solidFill>
            </a:endParaRPr>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5" name="Straight Connector 1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4" name="Text Box 6"/>
          <p:cNvSpPr txBox="1">
            <a:spLocks noChangeArrowheads="1"/>
          </p:cNvSpPr>
          <p:nvPr/>
        </p:nvSpPr>
        <p:spPr bwMode="auto">
          <a:xfrm>
            <a:off x="3173498" y="376535"/>
            <a:ext cx="2846302" cy="461665"/>
          </a:xfrm>
          <a:prstGeom prst="rect">
            <a:avLst/>
          </a:prstGeom>
          <a:noFill/>
          <a:ln w="9525">
            <a:noFill/>
            <a:miter lim="800000"/>
            <a:headEnd/>
            <a:tailEnd/>
          </a:ln>
          <a:effectLst/>
        </p:spPr>
        <p:txBody>
          <a:bodyPr wrap="none">
            <a:spAutoFit/>
          </a:bodyPr>
          <a:lstStyle/>
          <a:p>
            <a:r>
              <a:rPr lang="en-GB" sz="2400" dirty="0" smtClean="0"/>
              <a:t>MITOCHONDRION</a:t>
            </a:r>
            <a:endParaRPr lang="el-GR" sz="2400" dirty="0"/>
          </a:p>
        </p:txBody>
      </p:sp>
      <p:graphicFrame>
        <p:nvGraphicFramePr>
          <p:cNvPr id="27653" name="Object 5"/>
          <p:cNvGraphicFramePr>
            <a:graphicFrameLocks noChangeAspect="1"/>
          </p:cNvGraphicFramePr>
          <p:nvPr/>
        </p:nvGraphicFramePr>
        <p:xfrm>
          <a:off x="1219200" y="2084388"/>
          <a:ext cx="3911600" cy="2286000"/>
        </p:xfrm>
        <a:graphic>
          <a:graphicData uri="http://schemas.openxmlformats.org/presentationml/2006/ole">
            <p:oleObj spid="_x0000_s433154" name="Image" r:id="rId3" imgW="3911111" imgH="2285714" progId="">
              <p:embed/>
            </p:oleObj>
          </a:graphicData>
        </a:graphic>
      </p:graphicFrame>
      <p:sp>
        <p:nvSpPr>
          <p:cNvPr id="27655" name="Text Box 7"/>
          <p:cNvSpPr txBox="1">
            <a:spLocks noChangeArrowheads="1"/>
          </p:cNvSpPr>
          <p:nvPr/>
        </p:nvSpPr>
        <p:spPr bwMode="auto">
          <a:xfrm>
            <a:off x="900113" y="2373313"/>
            <a:ext cx="738187" cy="336550"/>
          </a:xfrm>
          <a:prstGeom prst="rect">
            <a:avLst/>
          </a:prstGeom>
          <a:noFill/>
          <a:ln w="9525">
            <a:noFill/>
            <a:miter lim="800000"/>
            <a:headEnd/>
            <a:tailEnd/>
          </a:ln>
          <a:effectLst/>
        </p:spPr>
        <p:txBody>
          <a:bodyPr wrap="none">
            <a:spAutoFit/>
          </a:bodyPr>
          <a:lstStyle/>
          <a:p>
            <a:r>
              <a:rPr lang="en-US" sz="1600" b="0"/>
              <a:t>matrix</a:t>
            </a:r>
            <a:endParaRPr lang="el-GR" sz="1600" b="0"/>
          </a:p>
        </p:txBody>
      </p:sp>
      <p:sp>
        <p:nvSpPr>
          <p:cNvPr id="27657" name="Text Box 9"/>
          <p:cNvSpPr txBox="1">
            <a:spLocks noChangeArrowheads="1"/>
          </p:cNvSpPr>
          <p:nvPr/>
        </p:nvSpPr>
        <p:spPr bwMode="auto">
          <a:xfrm>
            <a:off x="2051050" y="1939925"/>
            <a:ext cx="1690086" cy="338554"/>
          </a:xfrm>
          <a:prstGeom prst="rect">
            <a:avLst/>
          </a:prstGeom>
          <a:noFill/>
          <a:ln w="9525">
            <a:noFill/>
            <a:miter lim="800000"/>
            <a:headEnd/>
            <a:tailEnd/>
          </a:ln>
          <a:effectLst/>
        </p:spPr>
        <p:txBody>
          <a:bodyPr wrap="none">
            <a:spAutoFit/>
          </a:bodyPr>
          <a:lstStyle/>
          <a:p>
            <a:r>
              <a:rPr lang="en-GB" sz="1600" b="0" dirty="0" smtClean="0"/>
              <a:t>Inner membrane</a:t>
            </a:r>
            <a:endParaRPr lang="el-GR" sz="1600" b="0" dirty="0"/>
          </a:p>
        </p:txBody>
      </p:sp>
      <p:sp>
        <p:nvSpPr>
          <p:cNvPr id="27658" name="Line 10"/>
          <p:cNvSpPr>
            <a:spLocks noChangeShapeType="1"/>
          </p:cNvSpPr>
          <p:nvPr/>
        </p:nvSpPr>
        <p:spPr bwMode="auto">
          <a:xfrm flipV="1">
            <a:off x="2555875" y="3884613"/>
            <a:ext cx="215900" cy="504825"/>
          </a:xfrm>
          <a:prstGeom prst="line">
            <a:avLst/>
          </a:prstGeom>
          <a:noFill/>
          <a:ln w="9525">
            <a:solidFill>
              <a:schemeClr val="tx1"/>
            </a:solidFill>
            <a:round/>
            <a:headEnd/>
            <a:tailEnd/>
          </a:ln>
          <a:effectLst/>
        </p:spPr>
        <p:txBody>
          <a:bodyPr/>
          <a:lstStyle/>
          <a:p>
            <a:endParaRPr lang="en-US"/>
          </a:p>
        </p:txBody>
      </p:sp>
      <p:sp>
        <p:nvSpPr>
          <p:cNvPr id="27659" name="Line 11"/>
          <p:cNvSpPr>
            <a:spLocks noChangeShapeType="1"/>
          </p:cNvSpPr>
          <p:nvPr/>
        </p:nvSpPr>
        <p:spPr bwMode="auto">
          <a:xfrm>
            <a:off x="1619250" y="2516188"/>
            <a:ext cx="1368425" cy="433387"/>
          </a:xfrm>
          <a:prstGeom prst="line">
            <a:avLst/>
          </a:prstGeom>
          <a:noFill/>
          <a:ln w="9525">
            <a:solidFill>
              <a:schemeClr val="tx1"/>
            </a:solidFill>
            <a:round/>
            <a:headEnd/>
            <a:tailEnd/>
          </a:ln>
          <a:effectLst/>
        </p:spPr>
        <p:txBody>
          <a:bodyPr/>
          <a:lstStyle/>
          <a:p>
            <a:endParaRPr lang="en-US"/>
          </a:p>
        </p:txBody>
      </p:sp>
      <p:sp>
        <p:nvSpPr>
          <p:cNvPr id="27660" name="Line 12"/>
          <p:cNvSpPr>
            <a:spLocks noChangeShapeType="1"/>
          </p:cNvSpPr>
          <p:nvPr/>
        </p:nvSpPr>
        <p:spPr bwMode="auto">
          <a:xfrm>
            <a:off x="2987675" y="2228850"/>
            <a:ext cx="431800" cy="431800"/>
          </a:xfrm>
          <a:prstGeom prst="line">
            <a:avLst/>
          </a:prstGeom>
          <a:noFill/>
          <a:ln w="9525">
            <a:solidFill>
              <a:schemeClr val="tx1"/>
            </a:solidFill>
            <a:round/>
            <a:headEnd/>
            <a:tailEnd/>
          </a:ln>
          <a:effectLst/>
        </p:spPr>
        <p:txBody>
          <a:bodyPr/>
          <a:lstStyle/>
          <a:p>
            <a:endParaRPr lang="en-US"/>
          </a:p>
        </p:txBody>
      </p:sp>
      <p:sp>
        <p:nvSpPr>
          <p:cNvPr id="27662" name="Text Box 14"/>
          <p:cNvSpPr txBox="1">
            <a:spLocks noChangeArrowheads="1"/>
          </p:cNvSpPr>
          <p:nvPr/>
        </p:nvSpPr>
        <p:spPr bwMode="auto">
          <a:xfrm>
            <a:off x="5322888" y="1981200"/>
            <a:ext cx="3744912" cy="2562240"/>
          </a:xfrm>
          <a:prstGeom prst="rect">
            <a:avLst/>
          </a:prstGeom>
          <a:noFill/>
          <a:ln w="9525">
            <a:noFill/>
            <a:miter lim="800000"/>
            <a:headEnd/>
            <a:tailEnd/>
          </a:ln>
          <a:effectLst/>
        </p:spPr>
        <p:txBody>
          <a:bodyPr>
            <a:spAutoFit/>
          </a:bodyPr>
          <a:lstStyle/>
          <a:p>
            <a:pPr>
              <a:lnSpc>
                <a:spcPct val="150000"/>
              </a:lnSpc>
              <a:buFontTx/>
              <a:buChar char="-"/>
            </a:pPr>
            <a:endParaRPr lang="el-GR" sz="1800" b="0" dirty="0" smtClean="0"/>
          </a:p>
          <a:p>
            <a:pPr>
              <a:lnSpc>
                <a:spcPct val="150000"/>
              </a:lnSpc>
              <a:buFontTx/>
              <a:buChar char="-"/>
            </a:pPr>
            <a:r>
              <a:rPr lang="en-US" sz="1800" b="0" dirty="0" smtClean="0"/>
              <a:t>Energy currency of the cell</a:t>
            </a:r>
          </a:p>
          <a:p>
            <a:pPr>
              <a:lnSpc>
                <a:spcPct val="150000"/>
              </a:lnSpc>
              <a:buFontTx/>
              <a:buChar char="-"/>
            </a:pPr>
            <a:r>
              <a:rPr lang="en-US" sz="1800" b="0" dirty="0" smtClean="0"/>
              <a:t>Oxidative </a:t>
            </a:r>
            <a:r>
              <a:rPr lang="en-US" sz="1800" b="0" dirty="0" err="1" smtClean="0"/>
              <a:t>phosphorylation</a:t>
            </a:r>
            <a:r>
              <a:rPr lang="en-US" sz="1800" b="0" dirty="0" smtClean="0"/>
              <a:t> formation of ATP</a:t>
            </a:r>
          </a:p>
          <a:p>
            <a:pPr>
              <a:lnSpc>
                <a:spcPct val="150000"/>
              </a:lnSpc>
              <a:buFontTx/>
              <a:buChar char="-"/>
            </a:pPr>
            <a:r>
              <a:rPr lang="en-US" sz="1800" b="0" dirty="0" smtClean="0"/>
              <a:t>Has DNA</a:t>
            </a:r>
          </a:p>
          <a:p>
            <a:pPr>
              <a:lnSpc>
                <a:spcPct val="150000"/>
              </a:lnSpc>
              <a:buFontTx/>
              <a:buChar char="-"/>
            </a:pPr>
            <a:endParaRPr lang="el-GR" sz="1800" b="0" dirty="0"/>
          </a:p>
        </p:txBody>
      </p:sp>
      <p:sp>
        <p:nvSpPr>
          <p:cNvPr id="27663" name="Text Box 15"/>
          <p:cNvSpPr txBox="1">
            <a:spLocks noChangeArrowheads="1"/>
          </p:cNvSpPr>
          <p:nvPr/>
        </p:nvSpPr>
        <p:spPr bwMode="auto">
          <a:xfrm>
            <a:off x="846137" y="5144869"/>
            <a:ext cx="7993063" cy="646331"/>
          </a:xfrm>
          <a:prstGeom prst="rect">
            <a:avLst/>
          </a:prstGeom>
          <a:noFill/>
          <a:ln w="9525">
            <a:noFill/>
            <a:miter lim="800000"/>
            <a:headEnd/>
            <a:tailEnd/>
          </a:ln>
          <a:effectLst/>
        </p:spPr>
        <p:txBody>
          <a:bodyPr>
            <a:spAutoFit/>
          </a:bodyPr>
          <a:lstStyle/>
          <a:p>
            <a:r>
              <a:rPr lang="en-US" sz="1800" b="0" dirty="0" smtClean="0"/>
              <a:t>It resembles a symbiosis of a bacterium with a eukaryotic organism 700 million years ago (Lynn </a:t>
            </a:r>
            <a:r>
              <a:rPr lang="en-US" sz="1800" b="0" dirty="0" err="1" smtClean="0"/>
              <a:t>Margulis</a:t>
            </a:r>
            <a:r>
              <a:rPr lang="en-US" sz="1800" b="0" dirty="0" smtClean="0"/>
              <a:t>, 1980) where both organisms benefit.</a:t>
            </a:r>
          </a:p>
        </p:txBody>
      </p:sp>
      <p:sp>
        <p:nvSpPr>
          <p:cNvPr id="27664" name="Text Box 16"/>
          <p:cNvSpPr txBox="1">
            <a:spLocks noChangeArrowheads="1"/>
          </p:cNvSpPr>
          <p:nvPr/>
        </p:nvSpPr>
        <p:spPr bwMode="auto">
          <a:xfrm>
            <a:off x="1256462" y="1143000"/>
            <a:ext cx="7049338" cy="369332"/>
          </a:xfrm>
          <a:prstGeom prst="rect">
            <a:avLst/>
          </a:prstGeom>
          <a:noFill/>
          <a:ln w="9525">
            <a:noFill/>
            <a:miter lim="800000"/>
            <a:headEnd/>
            <a:tailEnd/>
          </a:ln>
          <a:effectLst/>
        </p:spPr>
        <p:txBody>
          <a:bodyPr wrap="none">
            <a:spAutoFit/>
          </a:bodyPr>
          <a:lstStyle/>
          <a:p>
            <a:r>
              <a:rPr lang="en-US" sz="1800" b="0" dirty="0" smtClean="0"/>
              <a:t>Respiration: Using oxygen converts the food into energy for the cell.</a:t>
            </a:r>
            <a:endParaRPr lang="el-GR" sz="1800" b="0" dirty="0"/>
          </a:p>
        </p:txBody>
      </p:sp>
      <p:sp>
        <p:nvSpPr>
          <p:cNvPr id="13" name="Text Box 9"/>
          <p:cNvSpPr txBox="1">
            <a:spLocks noChangeArrowheads="1"/>
          </p:cNvSpPr>
          <p:nvPr/>
        </p:nvSpPr>
        <p:spPr bwMode="auto">
          <a:xfrm>
            <a:off x="1905000" y="4343400"/>
            <a:ext cx="1735571" cy="338554"/>
          </a:xfrm>
          <a:prstGeom prst="rect">
            <a:avLst/>
          </a:prstGeom>
          <a:noFill/>
          <a:ln w="9525">
            <a:noFill/>
            <a:miter lim="800000"/>
            <a:headEnd/>
            <a:tailEnd/>
          </a:ln>
          <a:effectLst/>
        </p:spPr>
        <p:txBody>
          <a:bodyPr wrap="none">
            <a:spAutoFit/>
          </a:bodyPr>
          <a:lstStyle/>
          <a:p>
            <a:r>
              <a:rPr lang="en-GB" sz="1600" b="0" dirty="0" smtClean="0"/>
              <a:t>Outer membrane</a:t>
            </a:r>
            <a:endParaRPr lang="el-GR" sz="1600" b="0" dirty="0"/>
          </a:p>
        </p:txBody>
      </p:sp>
      <p:sp>
        <p:nvSpPr>
          <p:cNvPr id="14" name="TextBox 1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5" name="Straight Connector 1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 name="Rectangle 15"/>
          <p:cNvSpPr/>
          <p:nvPr/>
        </p:nvSpPr>
        <p:spPr>
          <a:xfrm>
            <a:off x="2882900" y="6237357"/>
            <a:ext cx="6273800" cy="307777"/>
          </a:xfrm>
          <a:prstGeom prst="rect">
            <a:avLst/>
          </a:prstGeom>
        </p:spPr>
        <p:txBody>
          <a:bodyPr wrap="square">
            <a:spAutoFit/>
          </a:bodyPr>
          <a:lstStyle/>
          <a:p>
            <a:r>
              <a:rPr lang="en-US" sz="1400" b="0" dirty="0" smtClean="0"/>
              <a:t>Further info: https://</a:t>
            </a:r>
            <a:r>
              <a:rPr lang="en-US" sz="1400" b="0" dirty="0" err="1" smtClean="0"/>
              <a:t>www.youtube.com/watch?v</a:t>
            </a:r>
            <a:r>
              <a:rPr lang="en-US" sz="1400" b="0" dirty="0" smtClean="0"/>
              <a:t>=</a:t>
            </a:r>
            <a:r>
              <a:rPr lang="en-US" sz="1400" b="0" dirty="0" err="1" smtClean="0"/>
              <a:t>vkYEYjintqU</a:t>
            </a:r>
            <a:endParaRPr lang="en-US" sz="1400" b="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79388" y="404813"/>
            <a:ext cx="1949450" cy="1739900"/>
          </a:xfrm>
          <a:prstGeom prst="rect">
            <a:avLst/>
          </a:prstGeom>
          <a:noFill/>
          <a:ln w="9525">
            <a:noFill/>
            <a:miter lim="800000"/>
            <a:headEnd/>
            <a:tailEnd/>
          </a:ln>
          <a:effectLst/>
        </p:spPr>
        <p:txBody>
          <a:bodyPr wrap="none">
            <a:spAutoFit/>
          </a:bodyPr>
          <a:lstStyle/>
          <a:p>
            <a:r>
              <a:rPr lang="en-US" sz="3600"/>
              <a:t>nucDNA </a:t>
            </a:r>
          </a:p>
          <a:p>
            <a:r>
              <a:rPr lang="en-US" sz="3600"/>
              <a:t>versus </a:t>
            </a:r>
          </a:p>
          <a:p>
            <a:r>
              <a:rPr lang="en-US" sz="3600"/>
              <a:t>mtDNA</a:t>
            </a:r>
            <a:endParaRPr lang="el-GR" sz="3600"/>
          </a:p>
        </p:txBody>
      </p:sp>
      <p:pic>
        <p:nvPicPr>
          <p:cNvPr id="39939" name="Picture 3" descr="nucDNA vs mtDNA"/>
          <p:cNvPicPr>
            <a:picLocks noChangeAspect="1" noChangeArrowheads="1"/>
          </p:cNvPicPr>
          <p:nvPr/>
        </p:nvPicPr>
        <p:blipFill>
          <a:blip r:embed="rId2" cstate="print"/>
          <a:srcRect/>
          <a:stretch>
            <a:fillRect/>
          </a:stretch>
        </p:blipFill>
        <p:spPr bwMode="auto">
          <a:xfrm>
            <a:off x="2362200" y="76200"/>
            <a:ext cx="6032500" cy="3619792"/>
          </a:xfrm>
          <a:prstGeom prst="rect">
            <a:avLst/>
          </a:prstGeom>
          <a:noFill/>
        </p:spPr>
      </p:pic>
      <p:sp>
        <p:nvSpPr>
          <p:cNvPr id="39940" name="Text Box 4"/>
          <p:cNvSpPr txBox="1">
            <a:spLocks noChangeArrowheads="1"/>
          </p:cNvSpPr>
          <p:nvPr/>
        </p:nvSpPr>
        <p:spPr bwMode="auto">
          <a:xfrm>
            <a:off x="508000" y="3721100"/>
            <a:ext cx="8356600" cy="2862322"/>
          </a:xfrm>
          <a:prstGeom prst="rect">
            <a:avLst/>
          </a:prstGeom>
          <a:noFill/>
          <a:ln w="9525">
            <a:noFill/>
            <a:miter lim="800000"/>
            <a:headEnd/>
            <a:tailEnd/>
          </a:ln>
          <a:effectLst/>
        </p:spPr>
        <p:txBody>
          <a:bodyPr wrap="square">
            <a:spAutoFit/>
          </a:bodyPr>
          <a:lstStyle/>
          <a:p>
            <a:r>
              <a:rPr lang="el-GR" sz="1000" b="1" dirty="0"/>
              <a:t>Alternative Vertebrate Genomes: nuclear &amp; mitochondrial DNA</a:t>
            </a:r>
            <a:br>
              <a:rPr lang="el-GR" sz="1000" b="1" dirty="0"/>
            </a:br>
            <a:endParaRPr lang="el-GR" sz="1000" dirty="0"/>
          </a:p>
          <a:p>
            <a:r>
              <a:rPr lang="el-GR" sz="1000" dirty="0"/>
              <a:t>    The </a:t>
            </a:r>
            <a:r>
              <a:rPr lang="el-GR" sz="1000" b="1" dirty="0"/>
              <a:t>nucDNA genome</a:t>
            </a:r>
            <a:r>
              <a:rPr lang="el-GR" sz="1000" dirty="0"/>
              <a:t> in typical vertebrates consists of several billion base pairs of </a:t>
            </a:r>
            <a:r>
              <a:rPr lang="el-GR" sz="1000" b="1" dirty="0"/>
              <a:t>DNA</a:t>
            </a:r>
            <a:r>
              <a:rPr lang="el-GR" sz="1000" dirty="0"/>
              <a:t>, </a:t>
            </a:r>
            <a:endParaRPr lang="en-US" sz="1000" dirty="0"/>
          </a:p>
          <a:p>
            <a:r>
              <a:rPr lang="el-GR" sz="1000" dirty="0"/>
              <a:t>arranged on paired chromosomes, one inherited from each parent. </a:t>
            </a:r>
            <a:endParaRPr lang="en-US" sz="1000" dirty="0"/>
          </a:p>
          <a:p>
            <a:r>
              <a:rPr lang="el-GR" sz="1000" dirty="0"/>
              <a:t>The human genome shown here comprises 3 billion bp in 22 pairs of autosomal chromosomes and one pair of sex chromosomes, </a:t>
            </a:r>
            <a:r>
              <a:rPr lang="el-GR" sz="1000" b="1" dirty="0"/>
              <a:t>XY </a:t>
            </a:r>
            <a:r>
              <a:rPr lang="el-GR" sz="1000" dirty="0"/>
              <a:t>in this (male) individual.</a:t>
            </a:r>
            <a:br>
              <a:rPr lang="el-GR" sz="1000" dirty="0"/>
            </a:br>
            <a:r>
              <a:rPr lang="el-GR" sz="1000" dirty="0"/>
              <a:t/>
            </a:r>
            <a:br>
              <a:rPr lang="el-GR" sz="1000" dirty="0"/>
            </a:br>
            <a:r>
              <a:rPr lang="el-GR" sz="1000" dirty="0"/>
              <a:t>    The </a:t>
            </a:r>
            <a:r>
              <a:rPr lang="el-GR" sz="1000" b="1" dirty="0"/>
              <a:t>mtDNA genome</a:t>
            </a:r>
            <a:r>
              <a:rPr lang="el-GR" sz="1000" dirty="0"/>
              <a:t> is a much smaller, circular molecule about 16 ~ 18,000 bp in circumferance in most vertebrate species. </a:t>
            </a:r>
            <a:endParaRPr lang="en-US" sz="1000" dirty="0"/>
          </a:p>
          <a:p>
            <a:r>
              <a:rPr lang="el-GR" sz="1000" dirty="0"/>
              <a:t>The genome comprises </a:t>
            </a:r>
            <a:r>
              <a:rPr lang="el-GR" sz="1000" b="1" dirty="0"/>
              <a:t>13 protein-coding regions</a:t>
            </a:r>
            <a:r>
              <a:rPr lang="el-GR" sz="1000" dirty="0"/>
              <a:t>, </a:t>
            </a:r>
            <a:r>
              <a:rPr lang="el-GR" sz="1000" b="1" dirty="0"/>
              <a:t>two rRNA genes</a:t>
            </a:r>
            <a:r>
              <a:rPr lang="el-GR" sz="1000" dirty="0"/>
              <a:t>, a </a:t>
            </a:r>
            <a:r>
              <a:rPr lang="el-GR" sz="1000" b="1" dirty="0"/>
              <a:t>replication control region</a:t>
            </a:r>
            <a:r>
              <a:rPr lang="el-GR" sz="1000" dirty="0"/>
              <a:t>, and </a:t>
            </a:r>
            <a:r>
              <a:rPr lang="el-GR" sz="1000" b="1" dirty="0"/>
              <a:t>22 tRNA genes</a:t>
            </a:r>
            <a:r>
              <a:rPr lang="el-GR" sz="1000" dirty="0"/>
              <a:t>. </a:t>
            </a:r>
            <a:endParaRPr lang="en-US" sz="1000" dirty="0"/>
          </a:p>
          <a:p>
            <a:r>
              <a:rPr lang="el-GR" sz="1000" dirty="0"/>
              <a:t>The order of these is broadly conserved across vertebrates. There are no introns: splicing out of </a:t>
            </a:r>
            <a:r>
              <a:rPr lang="el-GR" sz="1000" b="1" dirty="0"/>
              <a:t>tRNAs</a:t>
            </a:r>
            <a:r>
              <a:rPr lang="el-GR" sz="1000" dirty="0"/>
              <a:t> produces </a:t>
            </a:r>
            <a:r>
              <a:rPr lang="el-GR" sz="1000" b="1" dirty="0"/>
              <a:t>mRNA</a:t>
            </a:r>
            <a:r>
              <a:rPr lang="el-GR" sz="1000" dirty="0"/>
              <a:t> templates. </a:t>
            </a:r>
            <a:endParaRPr lang="en-US" sz="1000" dirty="0"/>
          </a:p>
          <a:p>
            <a:r>
              <a:rPr lang="el-GR" sz="1000" dirty="0"/>
              <a:t>The </a:t>
            </a:r>
            <a:r>
              <a:rPr lang="el-GR" sz="1000" b="1" dirty="0"/>
              <a:t>mtDNA</a:t>
            </a:r>
            <a:r>
              <a:rPr lang="el-GR" sz="1000" dirty="0"/>
              <a:t> genome is self-replicating with the aid of </a:t>
            </a:r>
            <a:r>
              <a:rPr lang="el-GR" sz="1000" b="1" dirty="0"/>
              <a:t>nucDNA</a:t>
            </a:r>
            <a:r>
              <a:rPr lang="el-GR" sz="1000" dirty="0"/>
              <a:t>-encoded polymerases. </a:t>
            </a:r>
            <a:endParaRPr lang="en-US" sz="1000" dirty="0"/>
          </a:p>
          <a:p>
            <a:r>
              <a:rPr lang="el-GR" sz="1000" dirty="0"/>
              <a:t>The genome is locted is the extranuclear </a:t>
            </a:r>
            <a:r>
              <a:rPr lang="el-GR" sz="1000" b="1" dirty="0"/>
              <a:t>mitochondria</a:t>
            </a:r>
            <a:r>
              <a:rPr lang="el-GR" sz="1000" dirty="0"/>
              <a:t>, the "</a:t>
            </a:r>
            <a:r>
              <a:rPr lang="el-GR" sz="1000" i="1" dirty="0"/>
              <a:t>powerhouses of the cell</a:t>
            </a:r>
            <a:r>
              <a:rPr lang="el-GR" sz="1000" dirty="0"/>
              <a:t>," where it contributes to cell respiratory systems</a:t>
            </a:r>
            <a:endParaRPr lang="en-US" sz="1000" dirty="0"/>
          </a:p>
          <a:p>
            <a:r>
              <a:rPr lang="el-GR" sz="1000" dirty="0"/>
              <a:t> in the </a:t>
            </a:r>
            <a:r>
              <a:rPr lang="el-GR" sz="1000" b="1" dirty="0"/>
              <a:t>Cytochrome Oxidase</a:t>
            </a:r>
            <a:r>
              <a:rPr lang="el-GR" sz="1000" dirty="0"/>
              <a:t>, </a:t>
            </a:r>
            <a:r>
              <a:rPr lang="el-GR" sz="1000" b="1" dirty="0"/>
              <a:t>ATP synthase</a:t>
            </a:r>
            <a:r>
              <a:rPr lang="el-GR" sz="1000" dirty="0"/>
              <a:t>, and </a:t>
            </a:r>
            <a:r>
              <a:rPr lang="el-GR" sz="1000" b="1" dirty="0"/>
              <a:t>NADH</a:t>
            </a:r>
            <a:r>
              <a:rPr lang="el-GR" sz="1000" dirty="0"/>
              <a:t> systems. The vertebrate </a:t>
            </a:r>
            <a:r>
              <a:rPr lang="el-GR" sz="1000" b="1" dirty="0">
                <a:hlinkClick r:id="rId3"/>
              </a:rPr>
              <a:t>mtDNA</a:t>
            </a:r>
            <a:r>
              <a:rPr lang="el-GR" sz="1000" dirty="0">
                <a:hlinkClick r:id="rId3"/>
              </a:rPr>
              <a:t> genetic code</a:t>
            </a:r>
            <a:r>
              <a:rPr lang="el-GR" sz="1000" dirty="0"/>
              <a:t> differs from the "Universal" code is several respects. </a:t>
            </a:r>
            <a:br>
              <a:rPr lang="el-GR" sz="1000" dirty="0"/>
            </a:br>
            <a:r>
              <a:rPr lang="el-GR" sz="1000" dirty="0"/>
              <a:t/>
            </a:r>
            <a:br>
              <a:rPr lang="el-GR" sz="1000" dirty="0"/>
            </a:br>
            <a:r>
              <a:rPr lang="el-GR" sz="1000" dirty="0"/>
              <a:t> Unlike the </a:t>
            </a:r>
            <a:r>
              <a:rPr lang="el-GR" sz="1000" b="1" dirty="0"/>
              <a:t>nucDNA </a:t>
            </a:r>
            <a:r>
              <a:rPr lang="el-GR" sz="1000" dirty="0"/>
              <a:t>genome, the </a:t>
            </a:r>
            <a:r>
              <a:rPr lang="el-GR" sz="1000" b="1" dirty="0"/>
              <a:t>mtDNA </a:t>
            </a:r>
            <a:r>
              <a:rPr lang="el-GR" sz="1000" dirty="0"/>
              <a:t>genome is inherited solely through the cytoplasm of the maternal egg,</a:t>
            </a:r>
            <a:endParaRPr lang="en-US" sz="1000" dirty="0"/>
          </a:p>
          <a:p>
            <a:r>
              <a:rPr lang="el-GR" sz="1000" dirty="0"/>
              <a:t> and does not undergo genetic recombination. It has therefore been widely used in evolutionary and population biology </a:t>
            </a:r>
            <a:endParaRPr lang="en-US" sz="1000" dirty="0"/>
          </a:p>
          <a:p>
            <a:r>
              <a:rPr lang="el-GR" sz="1000" dirty="0"/>
              <a:t>to trace maternal lineages within and between species.</a:t>
            </a:r>
            <a:endParaRPr lang="el-GR" sz="140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2772" name="Object 4"/>
          <p:cNvGraphicFramePr>
            <a:graphicFrameLocks noChangeAspect="1"/>
          </p:cNvGraphicFramePr>
          <p:nvPr/>
        </p:nvGraphicFramePr>
        <p:xfrm>
          <a:off x="2124075" y="1881187"/>
          <a:ext cx="2641600" cy="2159000"/>
        </p:xfrm>
        <a:graphic>
          <a:graphicData uri="http://schemas.openxmlformats.org/presentationml/2006/ole">
            <p:oleObj spid="_x0000_s434178" name="Image" r:id="rId3" imgW="2641270" imgH="2158730" progId="">
              <p:embed/>
            </p:oleObj>
          </a:graphicData>
        </a:graphic>
      </p:graphicFrame>
      <p:sp>
        <p:nvSpPr>
          <p:cNvPr id="32773" name="Text Box 5"/>
          <p:cNvSpPr txBox="1">
            <a:spLocks noChangeArrowheads="1"/>
          </p:cNvSpPr>
          <p:nvPr/>
        </p:nvSpPr>
        <p:spPr bwMode="auto">
          <a:xfrm>
            <a:off x="3276600" y="605135"/>
            <a:ext cx="2527104" cy="461665"/>
          </a:xfrm>
          <a:prstGeom prst="rect">
            <a:avLst/>
          </a:prstGeom>
          <a:noFill/>
          <a:ln w="9525">
            <a:noFill/>
            <a:miter lim="800000"/>
            <a:headEnd/>
            <a:tailEnd/>
          </a:ln>
          <a:effectLst/>
        </p:spPr>
        <p:txBody>
          <a:bodyPr wrap="none">
            <a:spAutoFit/>
          </a:bodyPr>
          <a:lstStyle/>
          <a:p>
            <a:r>
              <a:rPr lang="en-GB" sz="2400" dirty="0" smtClean="0"/>
              <a:t>CHLOROPLAST</a:t>
            </a:r>
            <a:endParaRPr lang="el-GR" sz="2400" dirty="0"/>
          </a:p>
        </p:txBody>
      </p:sp>
      <p:sp>
        <p:nvSpPr>
          <p:cNvPr id="32774" name="Text Box 6"/>
          <p:cNvSpPr txBox="1">
            <a:spLocks noChangeArrowheads="1"/>
          </p:cNvSpPr>
          <p:nvPr/>
        </p:nvSpPr>
        <p:spPr bwMode="auto">
          <a:xfrm>
            <a:off x="971550" y="4184650"/>
            <a:ext cx="1735571" cy="338554"/>
          </a:xfrm>
          <a:prstGeom prst="rect">
            <a:avLst/>
          </a:prstGeom>
          <a:noFill/>
          <a:ln w="9525">
            <a:noFill/>
            <a:miter lim="800000"/>
            <a:headEnd/>
            <a:tailEnd/>
          </a:ln>
          <a:effectLst/>
        </p:spPr>
        <p:txBody>
          <a:bodyPr wrap="none">
            <a:spAutoFit/>
          </a:bodyPr>
          <a:lstStyle/>
          <a:p>
            <a:r>
              <a:rPr lang="en-GB" sz="1600" b="0" dirty="0" smtClean="0"/>
              <a:t>Outer membrane</a:t>
            </a:r>
            <a:endParaRPr lang="el-GR" sz="1600" b="0" dirty="0"/>
          </a:p>
        </p:txBody>
      </p:sp>
      <p:sp>
        <p:nvSpPr>
          <p:cNvPr id="32775" name="Text Box 7"/>
          <p:cNvSpPr txBox="1">
            <a:spLocks noChangeArrowheads="1"/>
          </p:cNvSpPr>
          <p:nvPr/>
        </p:nvSpPr>
        <p:spPr bwMode="auto">
          <a:xfrm>
            <a:off x="1331913" y="1447800"/>
            <a:ext cx="1690086" cy="338554"/>
          </a:xfrm>
          <a:prstGeom prst="rect">
            <a:avLst/>
          </a:prstGeom>
          <a:noFill/>
          <a:ln w="9525">
            <a:noFill/>
            <a:miter lim="800000"/>
            <a:headEnd/>
            <a:tailEnd/>
          </a:ln>
          <a:effectLst/>
        </p:spPr>
        <p:txBody>
          <a:bodyPr wrap="none">
            <a:spAutoFit/>
          </a:bodyPr>
          <a:lstStyle/>
          <a:p>
            <a:r>
              <a:rPr lang="en-GB" sz="1600" b="0" dirty="0" smtClean="0"/>
              <a:t>Inner membrane</a:t>
            </a:r>
            <a:endParaRPr lang="el-GR" sz="1600" b="0" dirty="0"/>
          </a:p>
        </p:txBody>
      </p:sp>
      <p:sp>
        <p:nvSpPr>
          <p:cNvPr id="32776" name="Text Box 8"/>
          <p:cNvSpPr txBox="1">
            <a:spLocks noChangeArrowheads="1"/>
          </p:cNvSpPr>
          <p:nvPr/>
        </p:nvSpPr>
        <p:spPr bwMode="auto">
          <a:xfrm>
            <a:off x="1042988" y="2239962"/>
            <a:ext cx="806450" cy="336550"/>
          </a:xfrm>
          <a:prstGeom prst="rect">
            <a:avLst/>
          </a:prstGeom>
          <a:noFill/>
          <a:ln w="9525">
            <a:noFill/>
            <a:miter lim="800000"/>
            <a:headEnd/>
            <a:tailEnd/>
          </a:ln>
          <a:effectLst/>
        </p:spPr>
        <p:txBody>
          <a:bodyPr wrap="none">
            <a:spAutoFit/>
          </a:bodyPr>
          <a:lstStyle/>
          <a:p>
            <a:r>
              <a:rPr lang="en-US" sz="1600" b="0"/>
              <a:t>stroma</a:t>
            </a:r>
            <a:endParaRPr lang="el-GR" sz="1600" b="0"/>
          </a:p>
        </p:txBody>
      </p:sp>
      <p:sp>
        <p:nvSpPr>
          <p:cNvPr id="32777" name="Text Box 9"/>
          <p:cNvSpPr txBox="1">
            <a:spLocks noChangeArrowheads="1"/>
          </p:cNvSpPr>
          <p:nvPr/>
        </p:nvSpPr>
        <p:spPr bwMode="auto">
          <a:xfrm>
            <a:off x="967624" y="2871787"/>
            <a:ext cx="937376" cy="338554"/>
          </a:xfrm>
          <a:prstGeom prst="rect">
            <a:avLst/>
          </a:prstGeom>
          <a:noFill/>
          <a:ln w="9525">
            <a:noFill/>
            <a:miter lim="800000"/>
            <a:headEnd/>
            <a:tailEnd/>
          </a:ln>
          <a:effectLst/>
        </p:spPr>
        <p:txBody>
          <a:bodyPr wrap="none">
            <a:spAutoFit/>
          </a:bodyPr>
          <a:lstStyle/>
          <a:p>
            <a:r>
              <a:rPr lang="el-GR" sz="1600" b="0" dirty="0" smtClean="0"/>
              <a:t> </a:t>
            </a:r>
            <a:r>
              <a:rPr lang="en-US" sz="1600" b="0" dirty="0" err="1" smtClean="0"/>
              <a:t>granum</a:t>
            </a:r>
            <a:endParaRPr lang="el-GR" sz="1600" b="0" dirty="0"/>
          </a:p>
        </p:txBody>
      </p:sp>
      <p:sp>
        <p:nvSpPr>
          <p:cNvPr id="32778" name="Line 10"/>
          <p:cNvSpPr>
            <a:spLocks noChangeShapeType="1"/>
          </p:cNvSpPr>
          <p:nvPr/>
        </p:nvSpPr>
        <p:spPr bwMode="auto">
          <a:xfrm flipV="1">
            <a:off x="1908175" y="3392487"/>
            <a:ext cx="576263" cy="792163"/>
          </a:xfrm>
          <a:prstGeom prst="line">
            <a:avLst/>
          </a:prstGeom>
          <a:noFill/>
          <a:ln w="9525">
            <a:solidFill>
              <a:srgbClr val="FF0000"/>
            </a:solidFill>
            <a:round/>
            <a:headEnd/>
            <a:tailEnd/>
          </a:ln>
          <a:effectLst/>
        </p:spPr>
        <p:txBody>
          <a:bodyPr/>
          <a:lstStyle/>
          <a:p>
            <a:endParaRPr lang="en-US"/>
          </a:p>
        </p:txBody>
      </p:sp>
      <p:sp>
        <p:nvSpPr>
          <p:cNvPr id="32779" name="Line 11"/>
          <p:cNvSpPr>
            <a:spLocks noChangeShapeType="1"/>
          </p:cNvSpPr>
          <p:nvPr/>
        </p:nvSpPr>
        <p:spPr bwMode="auto">
          <a:xfrm>
            <a:off x="1835150" y="1808162"/>
            <a:ext cx="792163" cy="720725"/>
          </a:xfrm>
          <a:prstGeom prst="line">
            <a:avLst/>
          </a:prstGeom>
          <a:noFill/>
          <a:ln w="9525">
            <a:solidFill>
              <a:srgbClr val="FF0000"/>
            </a:solidFill>
            <a:round/>
            <a:headEnd/>
            <a:tailEnd/>
          </a:ln>
          <a:effectLst/>
        </p:spPr>
        <p:txBody>
          <a:bodyPr/>
          <a:lstStyle/>
          <a:p>
            <a:endParaRPr lang="en-US"/>
          </a:p>
        </p:txBody>
      </p:sp>
      <p:sp>
        <p:nvSpPr>
          <p:cNvPr id="32780" name="Line 12"/>
          <p:cNvSpPr>
            <a:spLocks noChangeShapeType="1"/>
          </p:cNvSpPr>
          <p:nvPr/>
        </p:nvSpPr>
        <p:spPr bwMode="auto">
          <a:xfrm>
            <a:off x="1763713" y="2455862"/>
            <a:ext cx="792162" cy="433388"/>
          </a:xfrm>
          <a:prstGeom prst="line">
            <a:avLst/>
          </a:prstGeom>
          <a:noFill/>
          <a:ln w="9525">
            <a:solidFill>
              <a:srgbClr val="FF0000"/>
            </a:solidFill>
            <a:round/>
            <a:headEnd/>
            <a:tailEnd/>
          </a:ln>
          <a:effectLst/>
        </p:spPr>
        <p:txBody>
          <a:bodyPr/>
          <a:lstStyle/>
          <a:p>
            <a:endParaRPr lang="en-US"/>
          </a:p>
        </p:txBody>
      </p:sp>
      <p:sp>
        <p:nvSpPr>
          <p:cNvPr id="32781" name="Line 13"/>
          <p:cNvSpPr>
            <a:spLocks noChangeShapeType="1"/>
          </p:cNvSpPr>
          <p:nvPr/>
        </p:nvSpPr>
        <p:spPr bwMode="auto">
          <a:xfrm>
            <a:off x="1835150" y="3105150"/>
            <a:ext cx="865188" cy="0"/>
          </a:xfrm>
          <a:prstGeom prst="line">
            <a:avLst/>
          </a:prstGeom>
          <a:noFill/>
          <a:ln w="9525">
            <a:solidFill>
              <a:srgbClr val="FF0000"/>
            </a:solidFill>
            <a:round/>
            <a:headEnd/>
            <a:tailEnd/>
          </a:ln>
          <a:effectLst/>
        </p:spPr>
        <p:txBody>
          <a:bodyPr/>
          <a:lstStyle/>
          <a:p>
            <a:endParaRPr lang="en-US"/>
          </a:p>
        </p:txBody>
      </p:sp>
      <p:sp>
        <p:nvSpPr>
          <p:cNvPr id="32782" name="Text Box 14"/>
          <p:cNvSpPr txBox="1">
            <a:spLocks noChangeArrowheads="1"/>
          </p:cNvSpPr>
          <p:nvPr/>
        </p:nvSpPr>
        <p:spPr bwMode="auto">
          <a:xfrm>
            <a:off x="5148263" y="1652587"/>
            <a:ext cx="3671887" cy="2977739"/>
          </a:xfrm>
          <a:prstGeom prst="rect">
            <a:avLst/>
          </a:prstGeom>
          <a:noFill/>
          <a:ln w="9525">
            <a:noFill/>
            <a:miter lim="800000"/>
            <a:headEnd/>
            <a:tailEnd/>
          </a:ln>
          <a:effectLst/>
        </p:spPr>
        <p:txBody>
          <a:bodyPr>
            <a:spAutoFit/>
          </a:bodyPr>
          <a:lstStyle/>
          <a:p>
            <a:pPr>
              <a:lnSpc>
                <a:spcPct val="150000"/>
              </a:lnSpc>
            </a:pPr>
            <a:r>
              <a:rPr lang="el-GR" sz="1800" b="0" dirty="0" smtClean="0"/>
              <a:t>-</a:t>
            </a:r>
            <a:r>
              <a:rPr lang="en-US" sz="1800" b="0" dirty="0" smtClean="0"/>
              <a:t>are found in plants</a:t>
            </a:r>
            <a:endParaRPr lang="el-GR" sz="1800" b="0" dirty="0" smtClean="0"/>
          </a:p>
          <a:p>
            <a:pPr>
              <a:lnSpc>
                <a:spcPct val="150000"/>
              </a:lnSpc>
            </a:pPr>
            <a:r>
              <a:rPr lang="en-US" sz="1800" b="0" dirty="0" smtClean="0"/>
              <a:t>-contain chlorophyll</a:t>
            </a:r>
            <a:endParaRPr lang="el-GR" sz="1800" b="0" dirty="0" smtClean="0"/>
          </a:p>
          <a:p>
            <a:pPr>
              <a:lnSpc>
                <a:spcPct val="150000"/>
              </a:lnSpc>
            </a:pPr>
            <a:r>
              <a:rPr lang="el-GR" sz="1800" b="0" dirty="0" smtClean="0"/>
              <a:t>-</a:t>
            </a:r>
            <a:r>
              <a:rPr lang="en-US" sz="1800" b="0" dirty="0" smtClean="0"/>
              <a:t>contact</a:t>
            </a:r>
            <a:r>
              <a:rPr lang="en-GB" sz="1800" b="0" dirty="0" smtClean="0"/>
              <a:t> </a:t>
            </a:r>
            <a:r>
              <a:rPr lang="en-US" sz="1800" b="0" dirty="0" smtClean="0"/>
              <a:t>photosynthesis (converting light to energy useful for the cell)</a:t>
            </a:r>
          </a:p>
          <a:p>
            <a:pPr>
              <a:lnSpc>
                <a:spcPct val="150000"/>
              </a:lnSpc>
            </a:pPr>
            <a:r>
              <a:rPr lang="el-GR" sz="1800" b="0" dirty="0" smtClean="0"/>
              <a:t>-</a:t>
            </a:r>
            <a:r>
              <a:rPr lang="en-GB" sz="1800" b="0" dirty="0" smtClean="0"/>
              <a:t>they </a:t>
            </a:r>
            <a:r>
              <a:rPr lang="en-US" sz="1800" b="0" dirty="0" smtClean="0"/>
              <a:t>have DNA (</a:t>
            </a:r>
            <a:r>
              <a:rPr lang="en-US" sz="1800" b="0" dirty="0" err="1" smtClean="0"/>
              <a:t>cpDNA</a:t>
            </a:r>
            <a:r>
              <a:rPr lang="en-US" sz="1800" b="0" dirty="0" smtClean="0"/>
              <a:t>)</a:t>
            </a:r>
            <a:endParaRPr lang="el-GR" sz="1800" b="0" dirty="0" smtClean="0"/>
          </a:p>
          <a:p>
            <a:pPr>
              <a:lnSpc>
                <a:spcPct val="150000"/>
              </a:lnSpc>
            </a:pPr>
            <a:endParaRPr lang="el-GR" sz="1800" b="0" dirty="0"/>
          </a:p>
        </p:txBody>
      </p:sp>
      <p:sp>
        <p:nvSpPr>
          <p:cNvPr id="32783" name="Rectangle 15"/>
          <p:cNvSpPr>
            <a:spLocks noChangeArrowheads="1"/>
          </p:cNvSpPr>
          <p:nvPr/>
        </p:nvSpPr>
        <p:spPr bwMode="auto">
          <a:xfrm>
            <a:off x="1055688" y="5092700"/>
            <a:ext cx="6616700" cy="915987"/>
          </a:xfrm>
          <a:prstGeom prst="rect">
            <a:avLst/>
          </a:prstGeom>
          <a:noFill/>
          <a:ln w="9525">
            <a:noFill/>
            <a:miter lim="800000"/>
            <a:headEnd/>
            <a:tailEnd/>
          </a:ln>
          <a:effectLst/>
        </p:spPr>
        <p:txBody>
          <a:bodyPr wrap="none" anchor="ctr">
            <a:spAutoFit/>
          </a:bodyPr>
          <a:lstStyle/>
          <a:p>
            <a:r>
              <a:rPr lang="el-GR" sz="1800" b="0"/>
              <a:t>			chlorophyll  </a:t>
            </a:r>
          </a:p>
          <a:p>
            <a:r>
              <a:rPr lang="el-GR" sz="1800" b="0"/>
              <a:t>Carbon Dioxide + Water     ---------------&gt;       Glucose + Oxygen </a:t>
            </a:r>
            <a:br>
              <a:rPr lang="el-GR" sz="1800" b="0"/>
            </a:br>
            <a:r>
              <a:rPr lang="el-GR" sz="1800" b="0"/>
              <a:t>                                          radiant energy      (food) </a:t>
            </a:r>
          </a:p>
        </p:txBody>
      </p:sp>
      <p:sp>
        <p:nvSpPr>
          <p:cNvPr id="32784" name="Rectangle 16"/>
          <p:cNvSpPr>
            <a:spLocks noChangeArrowheads="1"/>
          </p:cNvSpPr>
          <p:nvPr/>
        </p:nvSpPr>
        <p:spPr bwMode="auto">
          <a:xfrm>
            <a:off x="898525" y="4976812"/>
            <a:ext cx="6913563" cy="1081088"/>
          </a:xfrm>
          <a:prstGeom prst="rect">
            <a:avLst/>
          </a:prstGeom>
          <a:noFill/>
          <a:ln w="9525">
            <a:solidFill>
              <a:schemeClr val="tx1"/>
            </a:solidFill>
            <a:miter lim="800000"/>
            <a:headEnd/>
            <a:tailEnd/>
          </a:ln>
          <a:effectLst/>
        </p:spPr>
        <p:txBody>
          <a:bodyPr wrap="none" anchor="ctr"/>
          <a:lstStyle/>
          <a:p>
            <a:endParaRPr lang="en-US"/>
          </a:p>
        </p:txBody>
      </p:sp>
      <p:sp>
        <p:nvSpPr>
          <p:cNvPr id="15" name="TextBox 1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6" name="Straight Connector 1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3851275" y="631825"/>
            <a:ext cx="5111750" cy="5730875"/>
          </a:xfrm>
          <a:prstGeom prst="rect">
            <a:avLst/>
          </a:prstGeom>
          <a:noFill/>
          <a:ln w="9525">
            <a:noFill/>
            <a:miter lim="800000"/>
            <a:headEnd/>
            <a:tailEnd/>
          </a:ln>
          <a:effectLst/>
        </p:spPr>
        <p:txBody>
          <a:bodyPr anchor="ctr">
            <a:spAutoFit/>
          </a:bodyPr>
          <a:lstStyle/>
          <a:p>
            <a:pPr eaLnBrk="0" hangingPunct="0"/>
            <a:r>
              <a:rPr lang="el-GR" sz="1000" dirty="0"/>
              <a:t>The genome of the chloroplasts found in </a:t>
            </a:r>
            <a:r>
              <a:rPr lang="el-GR" sz="1000" b="1" dirty="0"/>
              <a:t>Marchantia polymorpha</a:t>
            </a:r>
            <a:r>
              <a:rPr lang="el-GR" sz="1000" dirty="0"/>
              <a:t> (a liverwort, one of the </a:t>
            </a:r>
            <a:r>
              <a:rPr lang="el-GR" sz="1000" dirty="0">
                <a:hlinkClick r:id="rId2"/>
              </a:rPr>
              <a:t>Bryophyta</a:t>
            </a:r>
            <a:r>
              <a:rPr lang="el-GR" sz="1000" dirty="0"/>
              <a:t>) contains 121,024 base pairs in a closed circle. </a:t>
            </a:r>
            <a:endParaRPr lang="en-US" sz="1000" dirty="0"/>
          </a:p>
          <a:p>
            <a:pPr eaLnBrk="0" hangingPunct="0"/>
            <a:r>
              <a:rPr lang="el-GR" sz="1000" dirty="0"/>
              <a:t>These make up some 128 genes which include:                                                                        </a:t>
            </a:r>
          </a:p>
          <a:p>
            <a:pPr eaLnBrk="0" hangingPunct="0">
              <a:buFontTx/>
              <a:buChar char="•"/>
            </a:pPr>
            <a:r>
              <a:rPr lang="el-GR" sz="1000" dirty="0"/>
              <a:t>duplicate genes encoding each of the four subunits (23S, 16S, 4.5S, and 5S) of the </a:t>
            </a:r>
            <a:r>
              <a:rPr lang="el-GR" sz="1000" b="1" dirty="0">
                <a:hlinkClick r:id="rId3"/>
              </a:rPr>
              <a:t>ribosomal RNA</a:t>
            </a:r>
            <a:r>
              <a:rPr lang="el-GR" sz="1000" dirty="0"/>
              <a:t> (</a:t>
            </a:r>
            <a:r>
              <a:rPr lang="el-GR" sz="1000" b="1" dirty="0"/>
              <a:t>rRNA</a:t>
            </a:r>
            <a:r>
              <a:rPr lang="el-GR" sz="1000" dirty="0"/>
              <a:t>) used by the chloroplast </a:t>
            </a:r>
          </a:p>
          <a:p>
            <a:pPr eaLnBrk="0" hangingPunct="0">
              <a:buFontTx/>
              <a:buChar char="•"/>
            </a:pPr>
            <a:r>
              <a:rPr lang="el-GR" sz="1000" dirty="0"/>
              <a:t>37 genes encoding all the transfer RNA (tRNA) molecules used for </a:t>
            </a:r>
            <a:r>
              <a:rPr lang="el-GR" sz="1000" dirty="0">
                <a:hlinkClick r:id="rId4"/>
              </a:rPr>
              <a:t>translation</a:t>
            </a:r>
            <a:r>
              <a:rPr lang="el-GR" sz="1000" dirty="0"/>
              <a:t> within the chloroplast.</a:t>
            </a:r>
            <a:endParaRPr lang="en-US" sz="1000" dirty="0"/>
          </a:p>
          <a:p>
            <a:pPr eaLnBrk="0" hangingPunct="0">
              <a:buFontTx/>
              <a:buChar char="•"/>
            </a:pPr>
            <a:r>
              <a:rPr lang="el-GR" sz="1000" dirty="0"/>
              <a:t> Some of these are represented in the figure by black bars (a few of which are labeled). </a:t>
            </a:r>
          </a:p>
          <a:p>
            <a:pPr eaLnBrk="0" hangingPunct="0">
              <a:buFontTx/>
              <a:buChar char="•"/>
            </a:pPr>
            <a:r>
              <a:rPr lang="el-GR" sz="1000" dirty="0"/>
              <a:t>4 genes encoding some of the subunits of the RNA polymerase used for </a:t>
            </a:r>
            <a:r>
              <a:rPr lang="el-GR" sz="1000" dirty="0">
                <a:hlinkClick r:id="rId5"/>
              </a:rPr>
              <a:t>transcription</a:t>
            </a:r>
            <a:r>
              <a:rPr lang="el-GR" sz="1000" dirty="0"/>
              <a:t> within the chloroplast (3 of them shown in blue) </a:t>
            </a:r>
          </a:p>
          <a:p>
            <a:pPr eaLnBrk="0" hangingPunct="0">
              <a:buFontTx/>
              <a:buChar char="•"/>
            </a:pPr>
            <a:r>
              <a:rPr lang="el-GR" sz="1000" dirty="0"/>
              <a:t>a gene encoding the large subunit of the enzyme </a:t>
            </a:r>
            <a:r>
              <a:rPr lang="el-GR" sz="1000" b="1" dirty="0">
                <a:hlinkClick r:id="rId6"/>
              </a:rPr>
              <a:t>RUBISCO</a:t>
            </a:r>
            <a:r>
              <a:rPr lang="el-GR" sz="1000" dirty="0"/>
              <a:t> (ribulose bisphosphate carboxylase oxygenase) </a:t>
            </a:r>
          </a:p>
          <a:p>
            <a:pPr eaLnBrk="0" hangingPunct="0">
              <a:buFontTx/>
              <a:buChar char="•"/>
            </a:pPr>
            <a:r>
              <a:rPr lang="el-GR" sz="1000" dirty="0"/>
              <a:t>9 genes for components of </a:t>
            </a:r>
            <a:r>
              <a:rPr lang="el-GR" sz="1000" dirty="0">
                <a:hlinkClick r:id="rId7"/>
              </a:rPr>
              <a:t>photosystems I and II</a:t>
            </a:r>
            <a:r>
              <a:rPr lang="el-GR" sz="1000" dirty="0"/>
              <a:t> </a:t>
            </a:r>
          </a:p>
          <a:p>
            <a:pPr eaLnBrk="0" hangingPunct="0">
              <a:buFontTx/>
              <a:buChar char="•"/>
            </a:pPr>
            <a:r>
              <a:rPr lang="el-GR" sz="1000" dirty="0"/>
              <a:t>6 genes encoding parts of the chloroplast </a:t>
            </a:r>
            <a:r>
              <a:rPr lang="el-GR" sz="1000" dirty="0">
                <a:hlinkClick r:id="rId8"/>
              </a:rPr>
              <a:t>ATP synthase</a:t>
            </a:r>
            <a:r>
              <a:rPr lang="el-GR" sz="1000" dirty="0"/>
              <a:t> </a:t>
            </a:r>
          </a:p>
          <a:p>
            <a:pPr eaLnBrk="0" hangingPunct="0">
              <a:buFontTx/>
              <a:buChar char="•"/>
            </a:pPr>
            <a:r>
              <a:rPr lang="el-GR" sz="1000" dirty="0"/>
              <a:t>genes for 19 of the ~60 proteins used to construct the chloroplast ribosome </a:t>
            </a:r>
          </a:p>
          <a:p>
            <a:pPr eaLnBrk="0" hangingPunct="0"/>
            <a:r>
              <a:rPr lang="el-GR" sz="1000" dirty="0"/>
              <a:t>All these gene products are used within the chloroplast, but all the chloroplast structures also depend on proteins </a:t>
            </a:r>
          </a:p>
          <a:p>
            <a:pPr eaLnBrk="0" hangingPunct="0">
              <a:buFontTx/>
              <a:buChar char="•"/>
            </a:pPr>
            <a:r>
              <a:rPr lang="el-GR" sz="1000" dirty="0"/>
              <a:t>encoded by nuclear genes </a:t>
            </a:r>
          </a:p>
          <a:p>
            <a:pPr eaLnBrk="0" hangingPunct="0">
              <a:buFontTx/>
              <a:buChar char="•"/>
            </a:pPr>
            <a:r>
              <a:rPr lang="el-GR" sz="1000" dirty="0"/>
              <a:t>translated in the cytosol, and </a:t>
            </a:r>
          </a:p>
          <a:p>
            <a:pPr eaLnBrk="0" hangingPunct="0">
              <a:buFontTx/>
              <a:buChar char="•"/>
            </a:pPr>
            <a:r>
              <a:rPr lang="el-GR" sz="1000" dirty="0"/>
              <a:t>imported into the chloroplast. </a:t>
            </a:r>
          </a:p>
          <a:p>
            <a:pPr eaLnBrk="0" hangingPunct="0"/>
            <a:r>
              <a:rPr lang="el-GR" sz="1000" b="1" dirty="0"/>
              <a:t>RUBISCO</a:t>
            </a:r>
            <a:r>
              <a:rPr lang="el-GR" sz="1000" dirty="0"/>
              <a:t>, for example, the enzyme that adds CO</a:t>
            </a:r>
            <a:r>
              <a:rPr lang="el-GR" sz="1000" baseline="-30000" dirty="0"/>
              <a:t>2</a:t>
            </a:r>
            <a:r>
              <a:rPr lang="el-GR" sz="1000" dirty="0"/>
              <a:t> to ribulose bisphosphate to start the </a:t>
            </a:r>
            <a:r>
              <a:rPr lang="el-GR" sz="1000" dirty="0">
                <a:hlinkClick r:id="rId6"/>
              </a:rPr>
              <a:t>Calvin cycle</a:t>
            </a:r>
            <a:r>
              <a:rPr lang="el-GR" sz="1000" dirty="0"/>
              <a:t>, consists of multiple copies of two subunits: </a:t>
            </a:r>
          </a:p>
          <a:p>
            <a:pPr eaLnBrk="0" hangingPunct="0">
              <a:buFontTx/>
              <a:buChar char="•"/>
            </a:pPr>
            <a:r>
              <a:rPr lang="el-GR" sz="1000" dirty="0"/>
              <a:t>a large one encoded in the chloroplast genome and synthesized within the chloroplast, and </a:t>
            </a:r>
          </a:p>
          <a:p>
            <a:pPr eaLnBrk="0" hangingPunct="0">
              <a:buFontTx/>
              <a:buChar char="•"/>
            </a:pPr>
            <a:r>
              <a:rPr lang="el-GR" sz="1000" dirty="0"/>
              <a:t>a small subunit encoded in the nuclear genome and synthesized by ribosomes in the cytosol. The small subunit must then be imported into the chloroplast.</a:t>
            </a:r>
          </a:p>
          <a:p>
            <a:pPr eaLnBrk="0" hangingPunct="0"/>
            <a:r>
              <a:rPr lang="el-GR" sz="1000" dirty="0"/>
              <a:t>The arrangement of genes shown in the figure is found not only in the Bryophytes (mosses and liverworts) but also in the lycopsids (e.g., </a:t>
            </a:r>
            <a:r>
              <a:rPr lang="el-GR" sz="1000" b="1" dirty="0"/>
              <a:t>Lycopodium</a:t>
            </a:r>
            <a:r>
              <a:rPr lang="el-GR" sz="1000" dirty="0"/>
              <a:t> and </a:t>
            </a:r>
            <a:r>
              <a:rPr lang="el-GR" sz="1000" b="1" dirty="0"/>
              <a:t>Selaginella)</a:t>
            </a:r>
            <a:r>
              <a:rPr lang="el-GR" sz="1000" dirty="0"/>
              <a:t>.</a:t>
            </a:r>
            <a:endParaRPr lang="en-US" sz="1000" dirty="0"/>
          </a:p>
          <a:p>
            <a:pPr eaLnBrk="0" hangingPunct="0"/>
            <a:r>
              <a:rPr lang="el-GR" sz="1000" dirty="0"/>
              <a:t> In all other plants, however, the portion of DNA bracketed by the red arrows on the left is inverted. The same genes are present but in inverted order.</a:t>
            </a:r>
            <a:endParaRPr lang="en-US" sz="1000" dirty="0"/>
          </a:p>
          <a:p>
            <a:pPr eaLnBrk="0" hangingPunct="0"/>
            <a:r>
              <a:rPr lang="el-GR" sz="1000" dirty="0"/>
              <a:t> The figure is based on the work of Ohyama, K., et al., </a:t>
            </a:r>
            <a:r>
              <a:rPr lang="el-GR" sz="1000" b="1" dirty="0"/>
              <a:t>Nature</a:t>
            </a:r>
            <a:r>
              <a:rPr lang="el-GR" sz="1000" dirty="0"/>
              <a:t>, </a:t>
            </a:r>
            <a:r>
              <a:rPr lang="el-GR" sz="1000" b="1" dirty="0"/>
              <a:t>322</a:t>
            </a:r>
            <a:r>
              <a:rPr lang="el-GR" sz="1000" dirty="0"/>
              <a:t>:572, 7 Aug 1986; and Linda A. Raubeson and R. K. Jansen, </a:t>
            </a:r>
            <a:r>
              <a:rPr lang="el-GR" sz="1000" b="1" dirty="0"/>
              <a:t>Science</a:t>
            </a:r>
            <a:r>
              <a:rPr lang="el-GR" sz="1000" dirty="0"/>
              <a:t>, </a:t>
            </a:r>
            <a:r>
              <a:rPr lang="el-GR" sz="1000" b="1" dirty="0"/>
              <a:t>255</a:t>
            </a:r>
            <a:r>
              <a:rPr lang="el-GR" sz="1000" dirty="0"/>
              <a:t>:1697, 27 March 1992. </a:t>
            </a:r>
          </a:p>
          <a:p>
            <a:pPr eaLnBrk="0" hangingPunct="0"/>
            <a:r>
              <a:rPr lang="el-GR" sz="1000" dirty="0"/>
              <a:t>The evolution of eukaryotic chloroplasts by the </a:t>
            </a:r>
            <a:r>
              <a:rPr lang="el-GR" sz="1000" b="1" dirty="0"/>
              <a:t>endosymbiosis of cyanobacteria</a:t>
            </a:r>
            <a:r>
              <a:rPr lang="el-GR" sz="1000" dirty="0"/>
              <a:t> seems to have occurred on three different occasions producing as separate events: </a:t>
            </a:r>
          </a:p>
          <a:p>
            <a:pPr eaLnBrk="0" hangingPunct="0">
              <a:buFontTx/>
              <a:buChar char="•"/>
            </a:pPr>
            <a:r>
              <a:rPr lang="el-GR" sz="1000" dirty="0"/>
              <a:t>the </a:t>
            </a:r>
            <a:r>
              <a:rPr lang="el-GR" sz="1000" dirty="0">
                <a:hlinkClick r:id="rId9"/>
              </a:rPr>
              <a:t>green algae and plants</a:t>
            </a:r>
            <a:r>
              <a:rPr lang="el-GR" sz="1000" dirty="0"/>
              <a:t> as described above </a:t>
            </a:r>
          </a:p>
          <a:p>
            <a:pPr eaLnBrk="0" hangingPunct="0">
              <a:buFontTx/>
              <a:buChar char="•"/>
            </a:pPr>
            <a:r>
              <a:rPr lang="el-GR" sz="1000" dirty="0">
                <a:hlinkClick r:id="rId10"/>
              </a:rPr>
              <a:t>red algae</a:t>
            </a:r>
            <a:r>
              <a:rPr lang="el-GR" sz="1000" dirty="0"/>
              <a:t> </a:t>
            </a:r>
            <a:endParaRPr lang="en-US" sz="1000" dirty="0"/>
          </a:p>
          <a:p>
            <a:pPr eaLnBrk="0" hangingPunct="0">
              <a:buFontTx/>
              <a:buChar char="•"/>
            </a:pPr>
            <a:r>
              <a:rPr lang="el-GR" sz="1000" dirty="0"/>
              <a:t>glaucophytes; a small group of unicellular algae </a:t>
            </a:r>
          </a:p>
          <a:p>
            <a:pPr eaLnBrk="0" hangingPunct="0"/>
            <a:endParaRPr lang="el-GR" sz="1000" dirty="0"/>
          </a:p>
        </p:txBody>
      </p:sp>
      <p:pic>
        <p:nvPicPr>
          <p:cNvPr id="40963" name="Picture 3" descr="chlDNA"/>
          <p:cNvPicPr>
            <a:picLocks noChangeAspect="1" noChangeArrowheads="1"/>
          </p:cNvPicPr>
          <p:nvPr/>
        </p:nvPicPr>
        <p:blipFill>
          <a:blip r:embed="rId11" cstate="print"/>
          <a:srcRect/>
          <a:stretch>
            <a:fillRect/>
          </a:stretch>
        </p:blipFill>
        <p:spPr bwMode="auto">
          <a:xfrm>
            <a:off x="395288" y="1916113"/>
            <a:ext cx="3286125" cy="2066925"/>
          </a:xfrm>
          <a:prstGeom prst="rect">
            <a:avLst/>
          </a:prstGeom>
          <a:noFill/>
        </p:spPr>
      </p:pic>
      <p:sp>
        <p:nvSpPr>
          <p:cNvPr id="40964" name="Rectangle 4"/>
          <p:cNvSpPr>
            <a:spLocks noChangeArrowheads="1"/>
          </p:cNvSpPr>
          <p:nvPr/>
        </p:nvSpPr>
        <p:spPr bwMode="auto">
          <a:xfrm>
            <a:off x="152400" y="152400"/>
            <a:ext cx="3468688" cy="457200"/>
          </a:xfrm>
          <a:prstGeom prst="rect">
            <a:avLst/>
          </a:prstGeom>
          <a:noFill/>
          <a:ln w="9525">
            <a:noFill/>
            <a:miter lim="800000"/>
            <a:headEnd/>
            <a:tailEnd/>
          </a:ln>
          <a:effectLst/>
        </p:spPr>
        <p:txBody>
          <a:bodyPr wrap="none">
            <a:spAutoFit/>
          </a:bodyPr>
          <a:lstStyle/>
          <a:p>
            <a:r>
              <a:rPr lang="el-GR" sz="2400" b="1" dirty="0"/>
              <a:t>The Chloroplast Genome</a:t>
            </a: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p:nvPr/>
        </p:nvGrpSpPr>
        <p:grpSpPr>
          <a:xfrm>
            <a:off x="228599" y="1066800"/>
            <a:ext cx="8763001" cy="5486400"/>
            <a:chOff x="530225" y="1622425"/>
            <a:chExt cx="8080375" cy="4264025"/>
          </a:xfrm>
        </p:grpSpPr>
        <p:pic>
          <p:nvPicPr>
            <p:cNvPr id="4" name="Picture 7" descr="mad2543X_04_02"/>
            <p:cNvPicPr>
              <a:picLocks noChangeAspect="1" noChangeArrowheads="1"/>
            </p:cNvPicPr>
            <p:nvPr/>
          </p:nvPicPr>
          <p:blipFill>
            <a:blip r:embed="rId2"/>
            <a:srcRect/>
            <a:stretch>
              <a:fillRect/>
            </a:stretch>
          </p:blipFill>
          <p:spPr bwMode="auto">
            <a:xfrm>
              <a:off x="530225" y="1955800"/>
              <a:ext cx="8080375" cy="3930650"/>
            </a:xfrm>
            <a:prstGeom prst="rect">
              <a:avLst/>
            </a:prstGeom>
            <a:noFill/>
            <a:ln w="9525">
              <a:noFill/>
              <a:miter lim="800000"/>
              <a:headEnd/>
              <a:tailEnd/>
            </a:ln>
          </p:spPr>
        </p:pic>
        <p:sp>
          <p:nvSpPr>
            <p:cNvPr id="5" name="Line 11"/>
            <p:cNvSpPr>
              <a:spLocks noChangeShapeType="1"/>
            </p:cNvSpPr>
            <p:nvPr/>
          </p:nvSpPr>
          <p:spPr bwMode="auto">
            <a:xfrm flipV="1">
              <a:off x="5578475" y="2138363"/>
              <a:ext cx="1588" cy="1446212"/>
            </a:xfrm>
            <a:prstGeom prst="line">
              <a:avLst/>
            </a:prstGeom>
            <a:noFill/>
            <a:ln w="6350">
              <a:solidFill>
                <a:srgbClr val="000000"/>
              </a:solidFill>
              <a:round/>
              <a:headEnd/>
              <a:tailEnd/>
            </a:ln>
          </p:spPr>
          <p:txBody>
            <a:bodyPr>
              <a:prstTxWarp prst="textNoShape">
                <a:avLst/>
              </a:prstTxWarp>
            </a:bodyPr>
            <a:lstStyle/>
            <a:p>
              <a:endParaRPr lang="en-US"/>
            </a:p>
          </p:txBody>
        </p:sp>
        <p:sp>
          <p:nvSpPr>
            <p:cNvPr id="6" name="Line 12"/>
            <p:cNvSpPr>
              <a:spLocks noChangeShapeType="1"/>
            </p:cNvSpPr>
            <p:nvPr/>
          </p:nvSpPr>
          <p:spPr bwMode="auto">
            <a:xfrm>
              <a:off x="7432675" y="1968500"/>
              <a:ext cx="1588"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7" name="Line 13"/>
            <p:cNvSpPr>
              <a:spLocks noChangeShapeType="1"/>
            </p:cNvSpPr>
            <p:nvPr/>
          </p:nvSpPr>
          <p:spPr bwMode="auto">
            <a:xfrm>
              <a:off x="7794625" y="1968500"/>
              <a:ext cx="1588" cy="74613"/>
            </a:xfrm>
            <a:prstGeom prst="line">
              <a:avLst/>
            </a:prstGeom>
            <a:noFill/>
            <a:ln w="6350">
              <a:solidFill>
                <a:srgbClr val="000000"/>
              </a:solidFill>
              <a:round/>
              <a:headEnd/>
              <a:tailEnd/>
            </a:ln>
          </p:spPr>
          <p:txBody>
            <a:bodyPr>
              <a:prstTxWarp prst="textNoShape">
                <a:avLst/>
              </a:prstTxWarp>
            </a:bodyPr>
            <a:lstStyle/>
            <a:p>
              <a:endParaRPr lang="en-US"/>
            </a:p>
          </p:txBody>
        </p:sp>
        <p:sp>
          <p:nvSpPr>
            <p:cNvPr id="8" name="Line 14"/>
            <p:cNvSpPr>
              <a:spLocks noChangeShapeType="1"/>
            </p:cNvSpPr>
            <p:nvPr/>
          </p:nvSpPr>
          <p:spPr bwMode="auto">
            <a:xfrm>
              <a:off x="6996113" y="1968500"/>
              <a:ext cx="1587"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9" name="Line 15"/>
            <p:cNvSpPr>
              <a:spLocks noChangeShapeType="1"/>
            </p:cNvSpPr>
            <p:nvPr/>
          </p:nvSpPr>
          <p:spPr bwMode="auto">
            <a:xfrm>
              <a:off x="6646863" y="1968500"/>
              <a:ext cx="1587"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0" name="Line 16"/>
            <p:cNvSpPr>
              <a:spLocks noChangeShapeType="1"/>
            </p:cNvSpPr>
            <p:nvPr/>
          </p:nvSpPr>
          <p:spPr bwMode="auto">
            <a:xfrm>
              <a:off x="5692775" y="1968500"/>
              <a:ext cx="1588"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1" name="Line 17"/>
            <p:cNvSpPr>
              <a:spLocks noChangeShapeType="1"/>
            </p:cNvSpPr>
            <p:nvPr/>
          </p:nvSpPr>
          <p:spPr bwMode="auto">
            <a:xfrm>
              <a:off x="4975225" y="1968500"/>
              <a:ext cx="1588"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2" name="Line 18"/>
            <p:cNvSpPr>
              <a:spLocks noChangeShapeType="1"/>
            </p:cNvSpPr>
            <p:nvPr/>
          </p:nvSpPr>
          <p:spPr bwMode="auto">
            <a:xfrm>
              <a:off x="4551363" y="1968500"/>
              <a:ext cx="1587"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3" name="Line 19"/>
            <p:cNvSpPr>
              <a:spLocks noChangeShapeType="1"/>
            </p:cNvSpPr>
            <p:nvPr/>
          </p:nvSpPr>
          <p:spPr bwMode="auto">
            <a:xfrm>
              <a:off x="4084638" y="1968500"/>
              <a:ext cx="1587"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4" name="Line 20"/>
            <p:cNvSpPr>
              <a:spLocks noChangeShapeType="1"/>
            </p:cNvSpPr>
            <p:nvPr/>
          </p:nvSpPr>
          <p:spPr bwMode="auto">
            <a:xfrm>
              <a:off x="3544888" y="1968500"/>
              <a:ext cx="1587"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5" name="Line 21"/>
            <p:cNvSpPr>
              <a:spLocks noChangeShapeType="1"/>
            </p:cNvSpPr>
            <p:nvPr/>
          </p:nvSpPr>
          <p:spPr bwMode="auto">
            <a:xfrm>
              <a:off x="3003550" y="1968500"/>
              <a:ext cx="1588"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6" name="Line 22"/>
            <p:cNvSpPr>
              <a:spLocks noChangeShapeType="1"/>
            </p:cNvSpPr>
            <p:nvPr/>
          </p:nvSpPr>
          <p:spPr bwMode="auto">
            <a:xfrm>
              <a:off x="2443163" y="1968500"/>
              <a:ext cx="1587"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7" name="Line 23"/>
            <p:cNvSpPr>
              <a:spLocks noChangeShapeType="1"/>
            </p:cNvSpPr>
            <p:nvPr/>
          </p:nvSpPr>
          <p:spPr bwMode="auto">
            <a:xfrm>
              <a:off x="1903413" y="1968500"/>
              <a:ext cx="1587"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8" name="Line 24"/>
            <p:cNvSpPr>
              <a:spLocks noChangeShapeType="1"/>
            </p:cNvSpPr>
            <p:nvPr/>
          </p:nvSpPr>
          <p:spPr bwMode="auto">
            <a:xfrm>
              <a:off x="1296988" y="1968500"/>
              <a:ext cx="1587"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9" name="Line 25"/>
            <p:cNvSpPr>
              <a:spLocks noChangeShapeType="1"/>
            </p:cNvSpPr>
            <p:nvPr/>
          </p:nvSpPr>
          <p:spPr bwMode="auto">
            <a:xfrm>
              <a:off x="790575" y="1968500"/>
              <a:ext cx="1588"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20" name="Line 26"/>
            <p:cNvSpPr>
              <a:spLocks noChangeShapeType="1"/>
            </p:cNvSpPr>
            <p:nvPr/>
          </p:nvSpPr>
          <p:spPr bwMode="auto">
            <a:xfrm flipV="1">
              <a:off x="3003550" y="2132013"/>
              <a:ext cx="1588" cy="727075"/>
            </a:xfrm>
            <a:prstGeom prst="line">
              <a:avLst/>
            </a:prstGeom>
            <a:noFill/>
            <a:ln w="6350">
              <a:solidFill>
                <a:srgbClr val="000000"/>
              </a:solidFill>
              <a:round/>
              <a:headEnd/>
              <a:tailEnd/>
            </a:ln>
          </p:spPr>
          <p:txBody>
            <a:bodyPr>
              <a:prstTxWarp prst="textNoShape">
                <a:avLst/>
              </a:prstTxWarp>
            </a:bodyPr>
            <a:lstStyle/>
            <a:p>
              <a:endParaRPr lang="en-US"/>
            </a:p>
          </p:txBody>
        </p:sp>
        <p:sp>
          <p:nvSpPr>
            <p:cNvPr id="21" name="Line 27"/>
            <p:cNvSpPr>
              <a:spLocks noChangeShapeType="1"/>
            </p:cNvSpPr>
            <p:nvPr/>
          </p:nvSpPr>
          <p:spPr bwMode="auto">
            <a:xfrm flipV="1">
              <a:off x="4233863" y="2132013"/>
              <a:ext cx="1587" cy="1470025"/>
            </a:xfrm>
            <a:prstGeom prst="line">
              <a:avLst/>
            </a:prstGeom>
            <a:noFill/>
            <a:ln w="6350">
              <a:solidFill>
                <a:srgbClr val="000000"/>
              </a:solidFill>
              <a:round/>
              <a:headEnd/>
              <a:tailEnd/>
            </a:ln>
          </p:spPr>
          <p:txBody>
            <a:bodyPr>
              <a:prstTxWarp prst="textNoShape">
                <a:avLst/>
              </a:prstTxWarp>
            </a:bodyPr>
            <a:lstStyle/>
            <a:p>
              <a:endParaRPr lang="en-US"/>
            </a:p>
          </p:txBody>
        </p:sp>
        <p:sp>
          <p:nvSpPr>
            <p:cNvPr id="22" name="Line 28"/>
            <p:cNvSpPr>
              <a:spLocks noChangeShapeType="1"/>
            </p:cNvSpPr>
            <p:nvPr/>
          </p:nvSpPr>
          <p:spPr bwMode="auto">
            <a:xfrm flipV="1">
              <a:off x="4605338" y="2132013"/>
              <a:ext cx="1587" cy="984250"/>
            </a:xfrm>
            <a:prstGeom prst="line">
              <a:avLst/>
            </a:prstGeom>
            <a:noFill/>
            <a:ln w="6350">
              <a:solidFill>
                <a:srgbClr val="000000"/>
              </a:solidFill>
              <a:round/>
              <a:headEnd/>
              <a:tailEnd/>
            </a:ln>
          </p:spPr>
          <p:txBody>
            <a:bodyPr>
              <a:prstTxWarp prst="textNoShape">
                <a:avLst/>
              </a:prstTxWarp>
            </a:bodyPr>
            <a:lstStyle/>
            <a:p>
              <a:endParaRPr lang="en-US"/>
            </a:p>
          </p:txBody>
        </p:sp>
        <p:sp>
          <p:nvSpPr>
            <p:cNvPr id="23" name="Line 29"/>
            <p:cNvSpPr>
              <a:spLocks noChangeShapeType="1"/>
            </p:cNvSpPr>
            <p:nvPr/>
          </p:nvSpPr>
          <p:spPr bwMode="auto">
            <a:xfrm flipV="1">
              <a:off x="4972050" y="2132013"/>
              <a:ext cx="1588" cy="1704975"/>
            </a:xfrm>
            <a:prstGeom prst="line">
              <a:avLst/>
            </a:prstGeom>
            <a:noFill/>
            <a:ln w="6350">
              <a:solidFill>
                <a:srgbClr val="000000"/>
              </a:solidFill>
              <a:round/>
              <a:headEnd/>
              <a:tailEnd/>
            </a:ln>
          </p:spPr>
          <p:txBody>
            <a:bodyPr>
              <a:prstTxWarp prst="textNoShape">
                <a:avLst/>
              </a:prstTxWarp>
            </a:bodyPr>
            <a:lstStyle/>
            <a:p>
              <a:endParaRPr lang="en-US"/>
            </a:p>
          </p:txBody>
        </p:sp>
        <p:sp>
          <p:nvSpPr>
            <p:cNvPr id="24" name="Line 30"/>
            <p:cNvSpPr>
              <a:spLocks noChangeShapeType="1"/>
            </p:cNvSpPr>
            <p:nvPr/>
          </p:nvSpPr>
          <p:spPr bwMode="auto">
            <a:xfrm flipV="1">
              <a:off x="5326063" y="2132013"/>
              <a:ext cx="1587" cy="763587"/>
            </a:xfrm>
            <a:prstGeom prst="line">
              <a:avLst/>
            </a:prstGeom>
            <a:noFill/>
            <a:ln w="6350">
              <a:solidFill>
                <a:srgbClr val="000000"/>
              </a:solidFill>
              <a:round/>
              <a:headEnd/>
              <a:tailEnd/>
            </a:ln>
          </p:spPr>
          <p:txBody>
            <a:bodyPr>
              <a:prstTxWarp prst="textNoShape">
                <a:avLst/>
              </a:prstTxWarp>
            </a:bodyPr>
            <a:lstStyle/>
            <a:p>
              <a:endParaRPr lang="en-US"/>
            </a:p>
          </p:txBody>
        </p:sp>
        <p:sp>
          <p:nvSpPr>
            <p:cNvPr id="25" name="Line 31"/>
            <p:cNvSpPr>
              <a:spLocks noChangeShapeType="1"/>
            </p:cNvSpPr>
            <p:nvPr/>
          </p:nvSpPr>
          <p:spPr bwMode="auto">
            <a:xfrm flipV="1">
              <a:off x="6692900" y="2132013"/>
              <a:ext cx="1588" cy="881062"/>
            </a:xfrm>
            <a:prstGeom prst="line">
              <a:avLst/>
            </a:prstGeom>
            <a:noFill/>
            <a:ln w="6350">
              <a:solidFill>
                <a:srgbClr val="000000"/>
              </a:solidFill>
              <a:round/>
              <a:headEnd/>
              <a:tailEnd/>
            </a:ln>
          </p:spPr>
          <p:txBody>
            <a:bodyPr>
              <a:prstTxWarp prst="textNoShape">
                <a:avLst/>
              </a:prstTxWarp>
            </a:bodyPr>
            <a:lstStyle/>
            <a:p>
              <a:endParaRPr lang="en-US"/>
            </a:p>
          </p:txBody>
        </p:sp>
        <p:sp>
          <p:nvSpPr>
            <p:cNvPr id="26" name="Line 32"/>
            <p:cNvSpPr>
              <a:spLocks noChangeShapeType="1"/>
            </p:cNvSpPr>
            <p:nvPr/>
          </p:nvSpPr>
          <p:spPr bwMode="auto">
            <a:xfrm flipV="1">
              <a:off x="7156450" y="2132013"/>
              <a:ext cx="1588" cy="271462"/>
            </a:xfrm>
            <a:prstGeom prst="line">
              <a:avLst/>
            </a:prstGeom>
            <a:noFill/>
            <a:ln w="6350">
              <a:solidFill>
                <a:srgbClr val="000000"/>
              </a:solidFill>
              <a:round/>
              <a:headEnd/>
              <a:tailEnd/>
            </a:ln>
          </p:spPr>
          <p:txBody>
            <a:bodyPr>
              <a:prstTxWarp prst="textNoShape">
                <a:avLst/>
              </a:prstTxWarp>
            </a:bodyPr>
            <a:lstStyle/>
            <a:p>
              <a:endParaRPr lang="en-US"/>
            </a:p>
          </p:txBody>
        </p:sp>
        <p:sp>
          <p:nvSpPr>
            <p:cNvPr id="27" name="Line 33"/>
            <p:cNvSpPr>
              <a:spLocks noChangeShapeType="1"/>
            </p:cNvSpPr>
            <p:nvPr/>
          </p:nvSpPr>
          <p:spPr bwMode="auto">
            <a:xfrm flipV="1">
              <a:off x="790575" y="2132013"/>
              <a:ext cx="1588" cy="1520825"/>
            </a:xfrm>
            <a:prstGeom prst="line">
              <a:avLst/>
            </a:prstGeom>
            <a:noFill/>
            <a:ln w="6350">
              <a:solidFill>
                <a:srgbClr val="000000"/>
              </a:solidFill>
              <a:round/>
              <a:headEnd/>
              <a:tailEnd/>
            </a:ln>
          </p:spPr>
          <p:txBody>
            <a:bodyPr>
              <a:prstTxWarp prst="textNoShape">
                <a:avLst/>
              </a:prstTxWarp>
            </a:bodyPr>
            <a:lstStyle/>
            <a:p>
              <a:endParaRPr lang="en-US"/>
            </a:p>
          </p:txBody>
        </p:sp>
        <p:sp>
          <p:nvSpPr>
            <p:cNvPr id="28" name="Line 34"/>
            <p:cNvSpPr>
              <a:spLocks noChangeShapeType="1"/>
            </p:cNvSpPr>
            <p:nvPr/>
          </p:nvSpPr>
          <p:spPr bwMode="auto">
            <a:xfrm flipV="1">
              <a:off x="1300163" y="2220913"/>
              <a:ext cx="1587" cy="1012825"/>
            </a:xfrm>
            <a:prstGeom prst="line">
              <a:avLst/>
            </a:prstGeom>
            <a:noFill/>
            <a:ln w="6350">
              <a:solidFill>
                <a:srgbClr val="000000"/>
              </a:solidFill>
              <a:round/>
              <a:headEnd/>
              <a:tailEnd/>
            </a:ln>
          </p:spPr>
          <p:txBody>
            <a:bodyPr>
              <a:prstTxWarp prst="textNoShape">
                <a:avLst/>
              </a:prstTxWarp>
            </a:bodyPr>
            <a:lstStyle/>
            <a:p>
              <a:endParaRPr lang="en-US"/>
            </a:p>
          </p:txBody>
        </p:sp>
        <p:sp>
          <p:nvSpPr>
            <p:cNvPr id="29" name="Freeform 35"/>
            <p:cNvSpPr>
              <a:spLocks/>
            </p:cNvSpPr>
            <p:nvPr/>
          </p:nvSpPr>
          <p:spPr bwMode="auto">
            <a:xfrm>
              <a:off x="1208088" y="2132013"/>
              <a:ext cx="180975" cy="100012"/>
            </a:xfrm>
            <a:custGeom>
              <a:avLst/>
              <a:gdLst>
                <a:gd name="T0" fmla="*/ 180975 w 114"/>
                <a:gd name="T1" fmla="*/ 0 h 63"/>
                <a:gd name="T2" fmla="*/ 180975 w 114"/>
                <a:gd name="T3" fmla="*/ 57150 h 63"/>
                <a:gd name="T4" fmla="*/ 180975 w 114"/>
                <a:gd name="T5" fmla="*/ 57150 h 63"/>
                <a:gd name="T6" fmla="*/ 180975 w 114"/>
                <a:gd name="T7" fmla="*/ 66675 h 63"/>
                <a:gd name="T8" fmla="*/ 174625 w 114"/>
                <a:gd name="T9" fmla="*/ 74612 h 63"/>
                <a:gd name="T10" fmla="*/ 166688 w 114"/>
                <a:gd name="T11" fmla="*/ 77787 h 63"/>
                <a:gd name="T12" fmla="*/ 157163 w 114"/>
                <a:gd name="T13" fmla="*/ 80962 h 63"/>
                <a:gd name="T14" fmla="*/ 109538 w 114"/>
                <a:gd name="T15" fmla="*/ 80962 h 63"/>
                <a:gd name="T16" fmla="*/ 109538 w 114"/>
                <a:gd name="T17" fmla="*/ 80962 h 63"/>
                <a:gd name="T18" fmla="*/ 103188 w 114"/>
                <a:gd name="T19" fmla="*/ 82550 h 63"/>
                <a:gd name="T20" fmla="*/ 96837 w 114"/>
                <a:gd name="T21" fmla="*/ 85725 h 63"/>
                <a:gd name="T22" fmla="*/ 92075 w 114"/>
                <a:gd name="T23" fmla="*/ 92075 h 63"/>
                <a:gd name="T24" fmla="*/ 92075 w 114"/>
                <a:gd name="T25" fmla="*/ 100012 h 63"/>
                <a:gd name="T26" fmla="*/ 92075 w 114"/>
                <a:gd name="T27" fmla="*/ 100012 h 63"/>
                <a:gd name="T28" fmla="*/ 88900 w 114"/>
                <a:gd name="T29" fmla="*/ 92075 h 63"/>
                <a:gd name="T30" fmla="*/ 85725 w 114"/>
                <a:gd name="T31" fmla="*/ 85725 h 63"/>
                <a:gd name="T32" fmla="*/ 77788 w 114"/>
                <a:gd name="T33" fmla="*/ 82550 h 63"/>
                <a:gd name="T34" fmla="*/ 71438 w 114"/>
                <a:gd name="T35" fmla="*/ 80962 h 63"/>
                <a:gd name="T36" fmla="*/ 23812 w 114"/>
                <a:gd name="T37" fmla="*/ 80962 h 63"/>
                <a:gd name="T38" fmla="*/ 23812 w 114"/>
                <a:gd name="T39" fmla="*/ 80962 h 63"/>
                <a:gd name="T40" fmla="*/ 14288 w 114"/>
                <a:gd name="T41" fmla="*/ 77787 h 63"/>
                <a:gd name="T42" fmla="*/ 6350 w 114"/>
                <a:gd name="T43" fmla="*/ 74612 h 63"/>
                <a:gd name="T44" fmla="*/ 0 w 114"/>
                <a:gd name="T45" fmla="*/ 66675 h 63"/>
                <a:gd name="T46" fmla="*/ 0 w 114"/>
                <a:gd name="T47" fmla="*/ 57150 h 63"/>
                <a:gd name="T48" fmla="*/ 0 w 114"/>
                <a:gd name="T49" fmla="*/ 0 h 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4"/>
                <a:gd name="T76" fmla="*/ 0 h 63"/>
                <a:gd name="T77" fmla="*/ 114 w 114"/>
                <a:gd name="T78" fmla="*/ 63 h 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4" h="63">
                  <a:moveTo>
                    <a:pt x="114" y="0"/>
                  </a:moveTo>
                  <a:lnTo>
                    <a:pt x="114" y="36"/>
                  </a:lnTo>
                  <a:lnTo>
                    <a:pt x="114" y="42"/>
                  </a:lnTo>
                  <a:lnTo>
                    <a:pt x="110" y="47"/>
                  </a:lnTo>
                  <a:lnTo>
                    <a:pt x="105" y="49"/>
                  </a:lnTo>
                  <a:lnTo>
                    <a:pt x="99" y="51"/>
                  </a:lnTo>
                  <a:lnTo>
                    <a:pt x="69" y="51"/>
                  </a:lnTo>
                  <a:lnTo>
                    <a:pt x="65" y="52"/>
                  </a:lnTo>
                  <a:lnTo>
                    <a:pt x="61" y="54"/>
                  </a:lnTo>
                  <a:lnTo>
                    <a:pt x="58" y="58"/>
                  </a:lnTo>
                  <a:lnTo>
                    <a:pt x="58" y="63"/>
                  </a:lnTo>
                  <a:lnTo>
                    <a:pt x="56" y="58"/>
                  </a:lnTo>
                  <a:lnTo>
                    <a:pt x="54" y="54"/>
                  </a:lnTo>
                  <a:lnTo>
                    <a:pt x="49" y="52"/>
                  </a:lnTo>
                  <a:lnTo>
                    <a:pt x="45" y="51"/>
                  </a:lnTo>
                  <a:lnTo>
                    <a:pt x="15" y="51"/>
                  </a:lnTo>
                  <a:lnTo>
                    <a:pt x="9" y="49"/>
                  </a:lnTo>
                  <a:lnTo>
                    <a:pt x="4" y="47"/>
                  </a:lnTo>
                  <a:lnTo>
                    <a:pt x="0" y="42"/>
                  </a:lnTo>
                  <a:lnTo>
                    <a:pt x="0" y="36"/>
                  </a:lnTo>
                  <a:lnTo>
                    <a:pt x="0" y="0"/>
                  </a:lnTo>
                </a:path>
              </a:pathLst>
            </a:custGeom>
            <a:noFill/>
            <a:ln w="6350">
              <a:solidFill>
                <a:srgbClr val="000000"/>
              </a:solidFill>
              <a:round/>
              <a:headEnd/>
              <a:tailEnd/>
            </a:ln>
          </p:spPr>
          <p:txBody>
            <a:bodyPr>
              <a:prstTxWarp prst="textNoShape">
                <a:avLst/>
              </a:prstTxWarp>
            </a:bodyPr>
            <a:lstStyle/>
            <a:p>
              <a:endParaRPr lang="en-US"/>
            </a:p>
          </p:txBody>
        </p:sp>
        <p:sp>
          <p:nvSpPr>
            <p:cNvPr id="30" name="Line 36"/>
            <p:cNvSpPr>
              <a:spLocks noChangeShapeType="1"/>
            </p:cNvSpPr>
            <p:nvPr/>
          </p:nvSpPr>
          <p:spPr bwMode="auto">
            <a:xfrm flipV="1">
              <a:off x="1754188" y="2228850"/>
              <a:ext cx="1587" cy="463550"/>
            </a:xfrm>
            <a:prstGeom prst="line">
              <a:avLst/>
            </a:prstGeom>
            <a:noFill/>
            <a:ln w="6350">
              <a:solidFill>
                <a:srgbClr val="000000"/>
              </a:solidFill>
              <a:round/>
              <a:headEnd/>
              <a:tailEnd/>
            </a:ln>
          </p:spPr>
          <p:txBody>
            <a:bodyPr>
              <a:prstTxWarp prst="textNoShape">
                <a:avLst/>
              </a:prstTxWarp>
            </a:bodyPr>
            <a:lstStyle/>
            <a:p>
              <a:endParaRPr lang="en-US"/>
            </a:p>
          </p:txBody>
        </p:sp>
        <p:sp>
          <p:nvSpPr>
            <p:cNvPr id="31" name="Freeform 37"/>
            <p:cNvSpPr>
              <a:spLocks/>
            </p:cNvSpPr>
            <p:nvPr/>
          </p:nvSpPr>
          <p:spPr bwMode="auto">
            <a:xfrm>
              <a:off x="1611313" y="2132013"/>
              <a:ext cx="285750" cy="100012"/>
            </a:xfrm>
            <a:custGeom>
              <a:avLst/>
              <a:gdLst>
                <a:gd name="T0" fmla="*/ 285750 w 180"/>
                <a:gd name="T1" fmla="*/ 0 h 63"/>
                <a:gd name="T2" fmla="*/ 285750 w 180"/>
                <a:gd name="T3" fmla="*/ 57150 h 63"/>
                <a:gd name="T4" fmla="*/ 285750 w 180"/>
                <a:gd name="T5" fmla="*/ 57150 h 63"/>
                <a:gd name="T6" fmla="*/ 282575 w 180"/>
                <a:gd name="T7" fmla="*/ 66675 h 63"/>
                <a:gd name="T8" fmla="*/ 280988 w 180"/>
                <a:gd name="T9" fmla="*/ 74612 h 63"/>
                <a:gd name="T10" fmla="*/ 271463 w 180"/>
                <a:gd name="T11" fmla="*/ 77787 h 63"/>
                <a:gd name="T12" fmla="*/ 263525 w 180"/>
                <a:gd name="T13" fmla="*/ 80962 h 63"/>
                <a:gd name="T14" fmla="*/ 160337 w 180"/>
                <a:gd name="T15" fmla="*/ 80962 h 63"/>
                <a:gd name="T16" fmla="*/ 160337 w 180"/>
                <a:gd name="T17" fmla="*/ 80962 h 63"/>
                <a:gd name="T18" fmla="*/ 153987 w 180"/>
                <a:gd name="T19" fmla="*/ 82550 h 63"/>
                <a:gd name="T20" fmla="*/ 149225 w 180"/>
                <a:gd name="T21" fmla="*/ 85725 h 63"/>
                <a:gd name="T22" fmla="*/ 142875 w 180"/>
                <a:gd name="T23" fmla="*/ 92075 h 63"/>
                <a:gd name="T24" fmla="*/ 142875 w 180"/>
                <a:gd name="T25" fmla="*/ 100012 h 63"/>
                <a:gd name="T26" fmla="*/ 142875 w 180"/>
                <a:gd name="T27" fmla="*/ 100012 h 63"/>
                <a:gd name="T28" fmla="*/ 139700 w 180"/>
                <a:gd name="T29" fmla="*/ 92075 h 63"/>
                <a:gd name="T30" fmla="*/ 138113 w 180"/>
                <a:gd name="T31" fmla="*/ 85725 h 63"/>
                <a:gd name="T32" fmla="*/ 131763 w 180"/>
                <a:gd name="T33" fmla="*/ 82550 h 63"/>
                <a:gd name="T34" fmla="*/ 123825 w 180"/>
                <a:gd name="T35" fmla="*/ 80962 h 63"/>
                <a:gd name="T36" fmla="*/ 23812 w 180"/>
                <a:gd name="T37" fmla="*/ 80962 h 63"/>
                <a:gd name="T38" fmla="*/ 23812 w 180"/>
                <a:gd name="T39" fmla="*/ 80962 h 63"/>
                <a:gd name="T40" fmla="*/ 14288 w 180"/>
                <a:gd name="T41" fmla="*/ 77787 h 63"/>
                <a:gd name="T42" fmla="*/ 6350 w 180"/>
                <a:gd name="T43" fmla="*/ 74612 h 63"/>
                <a:gd name="T44" fmla="*/ 3175 w 180"/>
                <a:gd name="T45" fmla="*/ 66675 h 63"/>
                <a:gd name="T46" fmla="*/ 0 w 180"/>
                <a:gd name="T47" fmla="*/ 57150 h 63"/>
                <a:gd name="T48" fmla="*/ 0 w 180"/>
                <a:gd name="T49" fmla="*/ 0 h 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0"/>
                <a:gd name="T76" fmla="*/ 0 h 63"/>
                <a:gd name="T77" fmla="*/ 180 w 180"/>
                <a:gd name="T78" fmla="*/ 63 h 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0" h="63">
                  <a:moveTo>
                    <a:pt x="180" y="0"/>
                  </a:moveTo>
                  <a:lnTo>
                    <a:pt x="180" y="36"/>
                  </a:lnTo>
                  <a:lnTo>
                    <a:pt x="178" y="42"/>
                  </a:lnTo>
                  <a:lnTo>
                    <a:pt x="177" y="47"/>
                  </a:lnTo>
                  <a:lnTo>
                    <a:pt x="171" y="49"/>
                  </a:lnTo>
                  <a:lnTo>
                    <a:pt x="166" y="51"/>
                  </a:lnTo>
                  <a:lnTo>
                    <a:pt x="101" y="51"/>
                  </a:lnTo>
                  <a:lnTo>
                    <a:pt x="97" y="52"/>
                  </a:lnTo>
                  <a:lnTo>
                    <a:pt x="94" y="54"/>
                  </a:lnTo>
                  <a:lnTo>
                    <a:pt x="90" y="58"/>
                  </a:lnTo>
                  <a:lnTo>
                    <a:pt x="90" y="63"/>
                  </a:lnTo>
                  <a:lnTo>
                    <a:pt x="88" y="58"/>
                  </a:lnTo>
                  <a:lnTo>
                    <a:pt x="87" y="54"/>
                  </a:lnTo>
                  <a:lnTo>
                    <a:pt x="83" y="52"/>
                  </a:lnTo>
                  <a:lnTo>
                    <a:pt x="78" y="51"/>
                  </a:lnTo>
                  <a:lnTo>
                    <a:pt x="15" y="51"/>
                  </a:lnTo>
                  <a:lnTo>
                    <a:pt x="9" y="49"/>
                  </a:lnTo>
                  <a:lnTo>
                    <a:pt x="4" y="47"/>
                  </a:lnTo>
                  <a:lnTo>
                    <a:pt x="2" y="42"/>
                  </a:lnTo>
                  <a:lnTo>
                    <a:pt x="0" y="36"/>
                  </a:lnTo>
                  <a:lnTo>
                    <a:pt x="0" y="0"/>
                  </a:lnTo>
                </a:path>
              </a:pathLst>
            </a:custGeom>
            <a:noFill/>
            <a:ln w="6350">
              <a:solidFill>
                <a:srgbClr val="000000"/>
              </a:solidFill>
              <a:round/>
              <a:headEnd/>
              <a:tailEnd/>
            </a:ln>
          </p:spPr>
          <p:txBody>
            <a:bodyPr>
              <a:prstTxWarp prst="textNoShape">
                <a:avLst/>
              </a:prstTxWarp>
            </a:bodyPr>
            <a:lstStyle/>
            <a:p>
              <a:endParaRPr lang="en-US"/>
            </a:p>
          </p:txBody>
        </p:sp>
        <p:sp>
          <p:nvSpPr>
            <p:cNvPr id="32" name="Line 38"/>
            <p:cNvSpPr>
              <a:spLocks noChangeShapeType="1"/>
            </p:cNvSpPr>
            <p:nvPr/>
          </p:nvSpPr>
          <p:spPr bwMode="auto">
            <a:xfrm flipV="1">
              <a:off x="2181225" y="2228850"/>
              <a:ext cx="1588" cy="1084263"/>
            </a:xfrm>
            <a:prstGeom prst="line">
              <a:avLst/>
            </a:prstGeom>
            <a:noFill/>
            <a:ln w="6350">
              <a:solidFill>
                <a:srgbClr val="000000"/>
              </a:solidFill>
              <a:round/>
              <a:headEnd/>
              <a:tailEnd/>
            </a:ln>
          </p:spPr>
          <p:txBody>
            <a:bodyPr>
              <a:prstTxWarp prst="textNoShape">
                <a:avLst/>
              </a:prstTxWarp>
            </a:bodyPr>
            <a:lstStyle/>
            <a:p>
              <a:endParaRPr lang="en-US"/>
            </a:p>
          </p:txBody>
        </p:sp>
        <p:sp>
          <p:nvSpPr>
            <p:cNvPr id="33" name="Freeform 39"/>
            <p:cNvSpPr>
              <a:spLocks/>
            </p:cNvSpPr>
            <p:nvPr/>
          </p:nvSpPr>
          <p:spPr bwMode="auto">
            <a:xfrm>
              <a:off x="1914525" y="2132013"/>
              <a:ext cx="531813" cy="100012"/>
            </a:xfrm>
            <a:custGeom>
              <a:avLst/>
              <a:gdLst>
                <a:gd name="T0" fmla="*/ 531813 w 335"/>
                <a:gd name="T1" fmla="*/ 0 h 63"/>
                <a:gd name="T2" fmla="*/ 531813 w 335"/>
                <a:gd name="T3" fmla="*/ 57150 h 63"/>
                <a:gd name="T4" fmla="*/ 531813 w 335"/>
                <a:gd name="T5" fmla="*/ 57150 h 63"/>
                <a:gd name="T6" fmla="*/ 528638 w 335"/>
                <a:gd name="T7" fmla="*/ 66675 h 63"/>
                <a:gd name="T8" fmla="*/ 523875 w 335"/>
                <a:gd name="T9" fmla="*/ 74612 h 63"/>
                <a:gd name="T10" fmla="*/ 517525 w 335"/>
                <a:gd name="T11" fmla="*/ 77787 h 63"/>
                <a:gd name="T12" fmla="*/ 509588 w 335"/>
                <a:gd name="T13" fmla="*/ 80962 h 63"/>
                <a:gd name="T14" fmla="*/ 285750 w 335"/>
                <a:gd name="T15" fmla="*/ 80962 h 63"/>
                <a:gd name="T16" fmla="*/ 285750 w 335"/>
                <a:gd name="T17" fmla="*/ 80962 h 63"/>
                <a:gd name="T18" fmla="*/ 280988 w 335"/>
                <a:gd name="T19" fmla="*/ 82550 h 63"/>
                <a:gd name="T20" fmla="*/ 274638 w 335"/>
                <a:gd name="T21" fmla="*/ 85725 h 63"/>
                <a:gd name="T22" fmla="*/ 268288 w 335"/>
                <a:gd name="T23" fmla="*/ 92075 h 63"/>
                <a:gd name="T24" fmla="*/ 268288 w 335"/>
                <a:gd name="T25" fmla="*/ 100012 h 63"/>
                <a:gd name="T26" fmla="*/ 268288 w 335"/>
                <a:gd name="T27" fmla="*/ 100012 h 63"/>
                <a:gd name="T28" fmla="*/ 266700 w 335"/>
                <a:gd name="T29" fmla="*/ 92075 h 63"/>
                <a:gd name="T30" fmla="*/ 263525 w 335"/>
                <a:gd name="T31" fmla="*/ 85725 h 63"/>
                <a:gd name="T32" fmla="*/ 254000 w 335"/>
                <a:gd name="T33" fmla="*/ 82550 h 63"/>
                <a:gd name="T34" fmla="*/ 249238 w 335"/>
                <a:gd name="T35" fmla="*/ 80962 h 63"/>
                <a:gd name="T36" fmla="*/ 22225 w 335"/>
                <a:gd name="T37" fmla="*/ 80962 h 63"/>
                <a:gd name="T38" fmla="*/ 22225 w 335"/>
                <a:gd name="T39" fmla="*/ 80962 h 63"/>
                <a:gd name="T40" fmla="*/ 14288 w 335"/>
                <a:gd name="T41" fmla="*/ 77787 h 63"/>
                <a:gd name="T42" fmla="*/ 6350 w 335"/>
                <a:gd name="T43" fmla="*/ 74612 h 63"/>
                <a:gd name="T44" fmla="*/ 3175 w 335"/>
                <a:gd name="T45" fmla="*/ 66675 h 63"/>
                <a:gd name="T46" fmla="*/ 0 w 335"/>
                <a:gd name="T47" fmla="*/ 57150 h 63"/>
                <a:gd name="T48" fmla="*/ 0 w 335"/>
                <a:gd name="T49" fmla="*/ 0 h 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5"/>
                <a:gd name="T76" fmla="*/ 0 h 63"/>
                <a:gd name="T77" fmla="*/ 335 w 335"/>
                <a:gd name="T78" fmla="*/ 63 h 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5" h="63">
                  <a:moveTo>
                    <a:pt x="335" y="0"/>
                  </a:moveTo>
                  <a:lnTo>
                    <a:pt x="335" y="36"/>
                  </a:lnTo>
                  <a:lnTo>
                    <a:pt x="333" y="42"/>
                  </a:lnTo>
                  <a:lnTo>
                    <a:pt x="330" y="47"/>
                  </a:lnTo>
                  <a:lnTo>
                    <a:pt x="326" y="49"/>
                  </a:lnTo>
                  <a:lnTo>
                    <a:pt x="321" y="51"/>
                  </a:lnTo>
                  <a:lnTo>
                    <a:pt x="180" y="51"/>
                  </a:lnTo>
                  <a:lnTo>
                    <a:pt x="177" y="52"/>
                  </a:lnTo>
                  <a:lnTo>
                    <a:pt x="173" y="54"/>
                  </a:lnTo>
                  <a:lnTo>
                    <a:pt x="169" y="58"/>
                  </a:lnTo>
                  <a:lnTo>
                    <a:pt x="169" y="63"/>
                  </a:lnTo>
                  <a:lnTo>
                    <a:pt x="168" y="58"/>
                  </a:lnTo>
                  <a:lnTo>
                    <a:pt x="166" y="54"/>
                  </a:lnTo>
                  <a:lnTo>
                    <a:pt x="160" y="52"/>
                  </a:lnTo>
                  <a:lnTo>
                    <a:pt x="157" y="51"/>
                  </a:lnTo>
                  <a:lnTo>
                    <a:pt x="14" y="51"/>
                  </a:lnTo>
                  <a:lnTo>
                    <a:pt x="9" y="49"/>
                  </a:lnTo>
                  <a:lnTo>
                    <a:pt x="4" y="47"/>
                  </a:lnTo>
                  <a:lnTo>
                    <a:pt x="2" y="42"/>
                  </a:lnTo>
                  <a:lnTo>
                    <a:pt x="0" y="36"/>
                  </a:lnTo>
                  <a:lnTo>
                    <a:pt x="0" y="0"/>
                  </a:lnTo>
                </a:path>
              </a:pathLst>
            </a:custGeom>
            <a:noFill/>
            <a:ln w="6350">
              <a:solidFill>
                <a:srgbClr val="000000"/>
              </a:solidFill>
              <a:round/>
              <a:headEnd/>
              <a:tailEnd/>
            </a:ln>
          </p:spPr>
          <p:txBody>
            <a:bodyPr>
              <a:prstTxWarp prst="textNoShape">
                <a:avLst/>
              </a:prstTxWarp>
            </a:bodyPr>
            <a:lstStyle/>
            <a:p>
              <a:endParaRPr lang="en-US"/>
            </a:p>
          </p:txBody>
        </p:sp>
        <p:sp>
          <p:nvSpPr>
            <p:cNvPr id="34" name="Line 40"/>
            <p:cNvSpPr>
              <a:spLocks noChangeShapeType="1"/>
            </p:cNvSpPr>
            <p:nvPr/>
          </p:nvSpPr>
          <p:spPr bwMode="auto">
            <a:xfrm flipV="1">
              <a:off x="3244850" y="2228850"/>
              <a:ext cx="1588" cy="1355725"/>
            </a:xfrm>
            <a:prstGeom prst="line">
              <a:avLst/>
            </a:prstGeom>
            <a:noFill/>
            <a:ln w="6350">
              <a:solidFill>
                <a:srgbClr val="000000"/>
              </a:solidFill>
              <a:round/>
              <a:headEnd/>
              <a:tailEnd/>
            </a:ln>
          </p:spPr>
          <p:txBody>
            <a:bodyPr>
              <a:prstTxWarp prst="textNoShape">
                <a:avLst/>
              </a:prstTxWarp>
            </a:bodyPr>
            <a:lstStyle/>
            <a:p>
              <a:endParaRPr lang="en-US"/>
            </a:p>
          </p:txBody>
        </p:sp>
        <p:sp>
          <p:nvSpPr>
            <p:cNvPr id="35" name="Freeform 41"/>
            <p:cNvSpPr>
              <a:spLocks/>
            </p:cNvSpPr>
            <p:nvPr/>
          </p:nvSpPr>
          <p:spPr bwMode="auto">
            <a:xfrm>
              <a:off x="2960688" y="2132013"/>
              <a:ext cx="566737" cy="100012"/>
            </a:xfrm>
            <a:custGeom>
              <a:avLst/>
              <a:gdLst>
                <a:gd name="T0" fmla="*/ 566737 w 357"/>
                <a:gd name="T1" fmla="*/ 0 h 63"/>
                <a:gd name="T2" fmla="*/ 566737 w 357"/>
                <a:gd name="T3" fmla="*/ 57150 h 63"/>
                <a:gd name="T4" fmla="*/ 566737 w 357"/>
                <a:gd name="T5" fmla="*/ 57150 h 63"/>
                <a:gd name="T6" fmla="*/ 563562 w 357"/>
                <a:gd name="T7" fmla="*/ 66675 h 63"/>
                <a:gd name="T8" fmla="*/ 558800 w 357"/>
                <a:gd name="T9" fmla="*/ 74612 h 63"/>
                <a:gd name="T10" fmla="*/ 552450 w 357"/>
                <a:gd name="T11" fmla="*/ 77787 h 63"/>
                <a:gd name="T12" fmla="*/ 541337 w 357"/>
                <a:gd name="T13" fmla="*/ 80962 h 63"/>
                <a:gd name="T14" fmla="*/ 303212 w 357"/>
                <a:gd name="T15" fmla="*/ 80962 h 63"/>
                <a:gd name="T16" fmla="*/ 303212 w 357"/>
                <a:gd name="T17" fmla="*/ 80962 h 63"/>
                <a:gd name="T18" fmla="*/ 298450 w 357"/>
                <a:gd name="T19" fmla="*/ 82550 h 63"/>
                <a:gd name="T20" fmla="*/ 292100 w 357"/>
                <a:gd name="T21" fmla="*/ 85725 h 63"/>
                <a:gd name="T22" fmla="*/ 285750 w 357"/>
                <a:gd name="T23" fmla="*/ 92075 h 63"/>
                <a:gd name="T24" fmla="*/ 285750 w 357"/>
                <a:gd name="T25" fmla="*/ 100012 h 63"/>
                <a:gd name="T26" fmla="*/ 285750 w 357"/>
                <a:gd name="T27" fmla="*/ 100012 h 63"/>
                <a:gd name="T28" fmla="*/ 284162 w 357"/>
                <a:gd name="T29" fmla="*/ 92075 h 63"/>
                <a:gd name="T30" fmla="*/ 280987 w 357"/>
                <a:gd name="T31" fmla="*/ 85725 h 63"/>
                <a:gd name="T32" fmla="*/ 271462 w 357"/>
                <a:gd name="T33" fmla="*/ 82550 h 63"/>
                <a:gd name="T34" fmla="*/ 266700 w 357"/>
                <a:gd name="T35" fmla="*/ 80962 h 63"/>
                <a:gd name="T36" fmla="*/ 23812 w 357"/>
                <a:gd name="T37" fmla="*/ 80962 h 63"/>
                <a:gd name="T38" fmla="*/ 23812 w 357"/>
                <a:gd name="T39" fmla="*/ 80962 h 63"/>
                <a:gd name="T40" fmla="*/ 14287 w 357"/>
                <a:gd name="T41" fmla="*/ 77787 h 63"/>
                <a:gd name="T42" fmla="*/ 6350 w 357"/>
                <a:gd name="T43" fmla="*/ 74612 h 63"/>
                <a:gd name="T44" fmla="*/ 3175 w 357"/>
                <a:gd name="T45" fmla="*/ 66675 h 63"/>
                <a:gd name="T46" fmla="*/ 0 w 357"/>
                <a:gd name="T47" fmla="*/ 57150 h 63"/>
                <a:gd name="T48" fmla="*/ 0 w 357"/>
                <a:gd name="T49" fmla="*/ 0 h 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7"/>
                <a:gd name="T76" fmla="*/ 0 h 63"/>
                <a:gd name="T77" fmla="*/ 357 w 357"/>
                <a:gd name="T78" fmla="*/ 63 h 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7" h="63">
                  <a:moveTo>
                    <a:pt x="357" y="0"/>
                  </a:moveTo>
                  <a:lnTo>
                    <a:pt x="357" y="36"/>
                  </a:lnTo>
                  <a:lnTo>
                    <a:pt x="355" y="42"/>
                  </a:lnTo>
                  <a:lnTo>
                    <a:pt x="352" y="47"/>
                  </a:lnTo>
                  <a:lnTo>
                    <a:pt x="348" y="49"/>
                  </a:lnTo>
                  <a:lnTo>
                    <a:pt x="341" y="51"/>
                  </a:lnTo>
                  <a:lnTo>
                    <a:pt x="191" y="51"/>
                  </a:lnTo>
                  <a:lnTo>
                    <a:pt x="188" y="52"/>
                  </a:lnTo>
                  <a:lnTo>
                    <a:pt x="184" y="54"/>
                  </a:lnTo>
                  <a:lnTo>
                    <a:pt x="180" y="58"/>
                  </a:lnTo>
                  <a:lnTo>
                    <a:pt x="180" y="63"/>
                  </a:lnTo>
                  <a:lnTo>
                    <a:pt x="179" y="58"/>
                  </a:lnTo>
                  <a:lnTo>
                    <a:pt x="177" y="54"/>
                  </a:lnTo>
                  <a:lnTo>
                    <a:pt x="171" y="52"/>
                  </a:lnTo>
                  <a:lnTo>
                    <a:pt x="168" y="51"/>
                  </a:lnTo>
                  <a:lnTo>
                    <a:pt x="15" y="51"/>
                  </a:lnTo>
                  <a:lnTo>
                    <a:pt x="9" y="49"/>
                  </a:lnTo>
                  <a:lnTo>
                    <a:pt x="4" y="47"/>
                  </a:lnTo>
                  <a:lnTo>
                    <a:pt x="2" y="42"/>
                  </a:lnTo>
                  <a:lnTo>
                    <a:pt x="0" y="36"/>
                  </a:lnTo>
                  <a:lnTo>
                    <a:pt x="0" y="0"/>
                  </a:lnTo>
                </a:path>
              </a:pathLst>
            </a:custGeom>
            <a:noFill/>
            <a:ln w="6350">
              <a:solidFill>
                <a:srgbClr val="000000"/>
              </a:solidFill>
              <a:round/>
              <a:headEnd/>
              <a:tailEnd/>
            </a:ln>
          </p:spPr>
          <p:txBody>
            <a:bodyPr>
              <a:prstTxWarp prst="textNoShape">
                <a:avLst/>
              </a:prstTxWarp>
            </a:bodyPr>
            <a:lstStyle/>
            <a:p>
              <a:endParaRPr lang="en-US"/>
            </a:p>
          </p:txBody>
        </p:sp>
        <p:sp>
          <p:nvSpPr>
            <p:cNvPr id="36" name="Line 42"/>
            <p:cNvSpPr>
              <a:spLocks noChangeShapeType="1"/>
            </p:cNvSpPr>
            <p:nvPr/>
          </p:nvSpPr>
          <p:spPr bwMode="auto">
            <a:xfrm flipV="1">
              <a:off x="3808413" y="2228850"/>
              <a:ext cx="1587" cy="195263"/>
            </a:xfrm>
            <a:prstGeom prst="line">
              <a:avLst/>
            </a:prstGeom>
            <a:noFill/>
            <a:ln w="6350">
              <a:solidFill>
                <a:srgbClr val="000000"/>
              </a:solidFill>
              <a:round/>
              <a:headEnd/>
              <a:tailEnd/>
            </a:ln>
          </p:spPr>
          <p:txBody>
            <a:bodyPr>
              <a:prstTxWarp prst="textNoShape">
                <a:avLst/>
              </a:prstTxWarp>
            </a:bodyPr>
            <a:lstStyle/>
            <a:p>
              <a:endParaRPr lang="en-US"/>
            </a:p>
          </p:txBody>
        </p:sp>
        <p:sp>
          <p:nvSpPr>
            <p:cNvPr id="37" name="Freeform 43"/>
            <p:cNvSpPr>
              <a:spLocks/>
            </p:cNvSpPr>
            <p:nvPr/>
          </p:nvSpPr>
          <p:spPr bwMode="auto">
            <a:xfrm>
              <a:off x="3544888" y="2132013"/>
              <a:ext cx="539750" cy="100012"/>
            </a:xfrm>
            <a:custGeom>
              <a:avLst/>
              <a:gdLst>
                <a:gd name="T0" fmla="*/ 539750 w 340"/>
                <a:gd name="T1" fmla="*/ 0 h 63"/>
                <a:gd name="T2" fmla="*/ 539750 w 340"/>
                <a:gd name="T3" fmla="*/ 57150 h 63"/>
                <a:gd name="T4" fmla="*/ 539750 w 340"/>
                <a:gd name="T5" fmla="*/ 57150 h 63"/>
                <a:gd name="T6" fmla="*/ 538163 w 340"/>
                <a:gd name="T7" fmla="*/ 66675 h 63"/>
                <a:gd name="T8" fmla="*/ 534988 w 340"/>
                <a:gd name="T9" fmla="*/ 74612 h 63"/>
                <a:gd name="T10" fmla="*/ 525463 w 340"/>
                <a:gd name="T11" fmla="*/ 77787 h 63"/>
                <a:gd name="T12" fmla="*/ 517525 w 340"/>
                <a:gd name="T13" fmla="*/ 80962 h 63"/>
                <a:gd name="T14" fmla="*/ 282575 w 340"/>
                <a:gd name="T15" fmla="*/ 80962 h 63"/>
                <a:gd name="T16" fmla="*/ 282575 w 340"/>
                <a:gd name="T17" fmla="*/ 80962 h 63"/>
                <a:gd name="T18" fmla="*/ 277812 w 340"/>
                <a:gd name="T19" fmla="*/ 82550 h 63"/>
                <a:gd name="T20" fmla="*/ 271462 w 340"/>
                <a:gd name="T21" fmla="*/ 85725 h 63"/>
                <a:gd name="T22" fmla="*/ 265113 w 340"/>
                <a:gd name="T23" fmla="*/ 92075 h 63"/>
                <a:gd name="T24" fmla="*/ 265113 w 340"/>
                <a:gd name="T25" fmla="*/ 100012 h 63"/>
                <a:gd name="T26" fmla="*/ 265113 w 340"/>
                <a:gd name="T27" fmla="*/ 100012 h 63"/>
                <a:gd name="T28" fmla="*/ 263525 w 340"/>
                <a:gd name="T29" fmla="*/ 92075 h 63"/>
                <a:gd name="T30" fmla="*/ 260350 w 340"/>
                <a:gd name="T31" fmla="*/ 85725 h 63"/>
                <a:gd name="T32" fmla="*/ 250825 w 340"/>
                <a:gd name="T33" fmla="*/ 82550 h 63"/>
                <a:gd name="T34" fmla="*/ 246063 w 340"/>
                <a:gd name="T35" fmla="*/ 80962 h 63"/>
                <a:gd name="T36" fmla="*/ 22225 w 340"/>
                <a:gd name="T37" fmla="*/ 80962 h 63"/>
                <a:gd name="T38" fmla="*/ 22225 w 340"/>
                <a:gd name="T39" fmla="*/ 80962 h 63"/>
                <a:gd name="T40" fmla="*/ 14288 w 340"/>
                <a:gd name="T41" fmla="*/ 77787 h 63"/>
                <a:gd name="T42" fmla="*/ 4762 w 340"/>
                <a:gd name="T43" fmla="*/ 74612 h 63"/>
                <a:gd name="T44" fmla="*/ 0 w 340"/>
                <a:gd name="T45" fmla="*/ 66675 h 63"/>
                <a:gd name="T46" fmla="*/ 0 w 340"/>
                <a:gd name="T47" fmla="*/ 57150 h 63"/>
                <a:gd name="T48" fmla="*/ 0 w 340"/>
                <a:gd name="T49" fmla="*/ 0 h 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0"/>
                <a:gd name="T76" fmla="*/ 0 h 63"/>
                <a:gd name="T77" fmla="*/ 340 w 340"/>
                <a:gd name="T78" fmla="*/ 63 h 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0" h="63">
                  <a:moveTo>
                    <a:pt x="340" y="0"/>
                  </a:moveTo>
                  <a:lnTo>
                    <a:pt x="340" y="36"/>
                  </a:lnTo>
                  <a:lnTo>
                    <a:pt x="339" y="42"/>
                  </a:lnTo>
                  <a:lnTo>
                    <a:pt x="337" y="47"/>
                  </a:lnTo>
                  <a:lnTo>
                    <a:pt x="331" y="49"/>
                  </a:lnTo>
                  <a:lnTo>
                    <a:pt x="326" y="51"/>
                  </a:lnTo>
                  <a:lnTo>
                    <a:pt x="178" y="51"/>
                  </a:lnTo>
                  <a:lnTo>
                    <a:pt x="175" y="52"/>
                  </a:lnTo>
                  <a:lnTo>
                    <a:pt x="171" y="54"/>
                  </a:lnTo>
                  <a:lnTo>
                    <a:pt x="167" y="58"/>
                  </a:lnTo>
                  <a:lnTo>
                    <a:pt x="167" y="63"/>
                  </a:lnTo>
                  <a:lnTo>
                    <a:pt x="166" y="58"/>
                  </a:lnTo>
                  <a:lnTo>
                    <a:pt x="164" y="54"/>
                  </a:lnTo>
                  <a:lnTo>
                    <a:pt x="158" y="52"/>
                  </a:lnTo>
                  <a:lnTo>
                    <a:pt x="155" y="51"/>
                  </a:lnTo>
                  <a:lnTo>
                    <a:pt x="14" y="51"/>
                  </a:lnTo>
                  <a:lnTo>
                    <a:pt x="9" y="49"/>
                  </a:lnTo>
                  <a:lnTo>
                    <a:pt x="3" y="47"/>
                  </a:lnTo>
                  <a:lnTo>
                    <a:pt x="0" y="42"/>
                  </a:lnTo>
                  <a:lnTo>
                    <a:pt x="0" y="36"/>
                  </a:lnTo>
                  <a:lnTo>
                    <a:pt x="0" y="0"/>
                  </a:lnTo>
                </a:path>
              </a:pathLst>
            </a:custGeom>
            <a:noFill/>
            <a:ln w="6350">
              <a:solidFill>
                <a:srgbClr val="000000"/>
              </a:solidFill>
              <a:round/>
              <a:headEnd/>
              <a:tailEnd/>
            </a:ln>
          </p:spPr>
          <p:txBody>
            <a:bodyPr>
              <a:prstTxWarp prst="textNoShape">
                <a:avLst/>
              </a:prstTxWarp>
            </a:bodyPr>
            <a:lstStyle/>
            <a:p>
              <a:endParaRPr lang="en-US"/>
            </a:p>
          </p:txBody>
        </p:sp>
        <p:sp>
          <p:nvSpPr>
            <p:cNvPr id="38" name="Line 44"/>
            <p:cNvSpPr>
              <a:spLocks noChangeShapeType="1"/>
            </p:cNvSpPr>
            <p:nvPr/>
          </p:nvSpPr>
          <p:spPr bwMode="auto">
            <a:xfrm flipV="1">
              <a:off x="6103938" y="2132013"/>
              <a:ext cx="1587" cy="541337"/>
            </a:xfrm>
            <a:prstGeom prst="line">
              <a:avLst/>
            </a:prstGeom>
            <a:noFill/>
            <a:ln w="6350">
              <a:solidFill>
                <a:srgbClr val="000000"/>
              </a:solidFill>
              <a:round/>
              <a:headEnd/>
              <a:tailEnd/>
            </a:ln>
          </p:spPr>
          <p:txBody>
            <a:bodyPr>
              <a:prstTxWarp prst="textNoShape">
                <a:avLst/>
              </a:prstTxWarp>
            </a:bodyPr>
            <a:lstStyle/>
            <a:p>
              <a:endParaRPr lang="en-US"/>
            </a:p>
          </p:txBody>
        </p:sp>
        <p:sp>
          <p:nvSpPr>
            <p:cNvPr id="39" name="Rectangle 45"/>
            <p:cNvSpPr>
              <a:spLocks noChangeArrowheads="1"/>
            </p:cNvSpPr>
            <p:nvPr/>
          </p:nvSpPr>
          <p:spPr bwMode="auto">
            <a:xfrm>
              <a:off x="6861175" y="1831975"/>
              <a:ext cx="2603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10 m</a:t>
              </a:r>
              <a:endParaRPr lang="en-US" b="1"/>
            </a:p>
          </p:txBody>
        </p:sp>
        <p:sp>
          <p:nvSpPr>
            <p:cNvPr id="40" name="Rectangle 46"/>
            <p:cNvSpPr>
              <a:spLocks noChangeArrowheads="1"/>
            </p:cNvSpPr>
            <p:nvPr/>
          </p:nvSpPr>
          <p:spPr bwMode="auto">
            <a:xfrm>
              <a:off x="6545263" y="1831975"/>
              <a:ext cx="1968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 m</a:t>
              </a:r>
              <a:endParaRPr lang="en-US" b="1"/>
            </a:p>
          </p:txBody>
        </p:sp>
        <p:sp>
          <p:nvSpPr>
            <p:cNvPr id="41" name="Rectangle 47"/>
            <p:cNvSpPr>
              <a:spLocks noChangeArrowheads="1"/>
            </p:cNvSpPr>
            <p:nvPr/>
          </p:nvSpPr>
          <p:spPr bwMode="auto">
            <a:xfrm>
              <a:off x="5540375" y="1831975"/>
              <a:ext cx="2921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0.1 m</a:t>
              </a:r>
              <a:endParaRPr lang="en-US" b="1"/>
            </a:p>
          </p:txBody>
        </p:sp>
        <p:sp>
          <p:nvSpPr>
            <p:cNvPr id="42" name="Rectangle 48"/>
            <p:cNvSpPr>
              <a:spLocks noChangeArrowheads="1"/>
            </p:cNvSpPr>
            <p:nvPr/>
          </p:nvSpPr>
          <p:spPr bwMode="auto">
            <a:xfrm>
              <a:off x="4837113" y="1831975"/>
              <a:ext cx="2603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 cm</a:t>
              </a:r>
              <a:endParaRPr lang="en-US" b="1"/>
            </a:p>
          </p:txBody>
        </p:sp>
        <p:sp>
          <p:nvSpPr>
            <p:cNvPr id="43" name="Rectangle 49"/>
            <p:cNvSpPr>
              <a:spLocks noChangeArrowheads="1"/>
            </p:cNvSpPr>
            <p:nvPr/>
          </p:nvSpPr>
          <p:spPr bwMode="auto">
            <a:xfrm>
              <a:off x="4394200" y="1831975"/>
              <a:ext cx="2984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 mm</a:t>
              </a:r>
              <a:endParaRPr lang="en-US" b="1"/>
            </a:p>
          </p:txBody>
        </p:sp>
        <p:sp>
          <p:nvSpPr>
            <p:cNvPr id="44" name="Rectangle 50"/>
            <p:cNvSpPr>
              <a:spLocks noChangeArrowheads="1"/>
            </p:cNvSpPr>
            <p:nvPr/>
          </p:nvSpPr>
          <p:spPr bwMode="auto">
            <a:xfrm>
              <a:off x="2239963" y="1831975"/>
              <a:ext cx="3937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100 nm</a:t>
              </a:r>
              <a:endParaRPr lang="en-US" b="1"/>
            </a:p>
          </p:txBody>
        </p:sp>
        <p:sp>
          <p:nvSpPr>
            <p:cNvPr id="45" name="Rectangle 51"/>
            <p:cNvSpPr>
              <a:spLocks noChangeArrowheads="1"/>
            </p:cNvSpPr>
            <p:nvPr/>
          </p:nvSpPr>
          <p:spPr bwMode="auto">
            <a:xfrm>
              <a:off x="1731963" y="1831975"/>
              <a:ext cx="3302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10 nm</a:t>
              </a:r>
              <a:endParaRPr lang="en-US" b="1"/>
            </a:p>
          </p:txBody>
        </p:sp>
        <p:sp>
          <p:nvSpPr>
            <p:cNvPr id="46" name="Rectangle 52"/>
            <p:cNvSpPr>
              <a:spLocks noChangeArrowheads="1"/>
            </p:cNvSpPr>
            <p:nvPr/>
          </p:nvSpPr>
          <p:spPr bwMode="auto">
            <a:xfrm>
              <a:off x="1157288" y="1831975"/>
              <a:ext cx="2667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 nm</a:t>
              </a:r>
              <a:endParaRPr lang="en-US" b="1"/>
            </a:p>
          </p:txBody>
        </p:sp>
        <p:sp>
          <p:nvSpPr>
            <p:cNvPr id="47" name="Rectangle 53"/>
            <p:cNvSpPr>
              <a:spLocks noChangeArrowheads="1"/>
            </p:cNvSpPr>
            <p:nvPr/>
          </p:nvSpPr>
          <p:spPr bwMode="auto">
            <a:xfrm>
              <a:off x="604838" y="1831975"/>
              <a:ext cx="3619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0.1 nm</a:t>
              </a:r>
              <a:endParaRPr lang="en-US" b="1"/>
            </a:p>
          </p:txBody>
        </p:sp>
        <p:sp>
          <p:nvSpPr>
            <p:cNvPr id="48" name="Rectangle 54"/>
            <p:cNvSpPr>
              <a:spLocks noChangeArrowheads="1"/>
            </p:cNvSpPr>
            <p:nvPr/>
          </p:nvSpPr>
          <p:spPr bwMode="auto">
            <a:xfrm>
              <a:off x="5132388" y="3419475"/>
              <a:ext cx="3683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mouse</a:t>
              </a:r>
              <a:endParaRPr lang="en-US" b="1"/>
            </a:p>
          </p:txBody>
        </p:sp>
        <p:sp>
          <p:nvSpPr>
            <p:cNvPr id="49" name="Rectangle 55"/>
            <p:cNvSpPr>
              <a:spLocks noChangeArrowheads="1"/>
            </p:cNvSpPr>
            <p:nvPr/>
          </p:nvSpPr>
          <p:spPr bwMode="auto">
            <a:xfrm>
              <a:off x="4373563" y="3505200"/>
              <a:ext cx="4572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frog egg</a:t>
              </a:r>
              <a:endParaRPr lang="en-US" b="1"/>
            </a:p>
          </p:txBody>
        </p:sp>
        <p:sp>
          <p:nvSpPr>
            <p:cNvPr id="50" name="Rectangle 56"/>
            <p:cNvSpPr>
              <a:spLocks noChangeArrowheads="1"/>
            </p:cNvSpPr>
            <p:nvPr/>
          </p:nvSpPr>
          <p:spPr bwMode="auto">
            <a:xfrm>
              <a:off x="3922713" y="4073525"/>
              <a:ext cx="6096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human egg</a:t>
              </a:r>
              <a:endParaRPr lang="en-US" b="1"/>
            </a:p>
          </p:txBody>
        </p:sp>
        <p:sp>
          <p:nvSpPr>
            <p:cNvPr id="51" name="Rectangle 60"/>
            <p:cNvSpPr>
              <a:spLocks noChangeArrowheads="1"/>
            </p:cNvSpPr>
            <p:nvPr/>
          </p:nvSpPr>
          <p:spPr bwMode="auto">
            <a:xfrm>
              <a:off x="2859088" y="4067175"/>
              <a:ext cx="7429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most bacteria</a:t>
              </a:r>
              <a:endParaRPr lang="en-US" b="1"/>
            </a:p>
          </p:txBody>
        </p:sp>
        <p:sp>
          <p:nvSpPr>
            <p:cNvPr id="52" name="Rectangle 61"/>
            <p:cNvSpPr>
              <a:spLocks noChangeArrowheads="1"/>
            </p:cNvSpPr>
            <p:nvPr/>
          </p:nvSpPr>
          <p:spPr bwMode="auto">
            <a:xfrm>
              <a:off x="2052638" y="3873500"/>
              <a:ext cx="2730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virus</a:t>
              </a:r>
              <a:endParaRPr lang="en-US" b="1"/>
            </a:p>
          </p:txBody>
        </p:sp>
        <p:sp>
          <p:nvSpPr>
            <p:cNvPr id="53" name="Rectangle 62"/>
            <p:cNvSpPr>
              <a:spLocks noChangeArrowheads="1"/>
            </p:cNvSpPr>
            <p:nvPr/>
          </p:nvSpPr>
          <p:spPr bwMode="auto">
            <a:xfrm>
              <a:off x="1574800" y="3184525"/>
              <a:ext cx="3873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protein</a:t>
              </a:r>
              <a:endParaRPr lang="en-US" b="1"/>
            </a:p>
          </p:txBody>
        </p:sp>
        <p:sp>
          <p:nvSpPr>
            <p:cNvPr id="54" name="Rectangle 65"/>
            <p:cNvSpPr>
              <a:spLocks noChangeArrowheads="1"/>
            </p:cNvSpPr>
            <p:nvPr/>
          </p:nvSpPr>
          <p:spPr bwMode="auto">
            <a:xfrm>
              <a:off x="668338" y="4240213"/>
              <a:ext cx="2730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atom</a:t>
              </a:r>
              <a:endParaRPr lang="en-US" b="1"/>
            </a:p>
          </p:txBody>
        </p:sp>
        <p:sp>
          <p:nvSpPr>
            <p:cNvPr id="55" name="Rectangle 66"/>
            <p:cNvSpPr>
              <a:spLocks noChangeArrowheads="1"/>
            </p:cNvSpPr>
            <p:nvPr/>
          </p:nvSpPr>
          <p:spPr bwMode="auto">
            <a:xfrm>
              <a:off x="4879975" y="4105275"/>
              <a:ext cx="1714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ant</a:t>
              </a:r>
              <a:endParaRPr lang="en-US" b="1"/>
            </a:p>
          </p:txBody>
        </p:sp>
        <p:sp>
          <p:nvSpPr>
            <p:cNvPr id="56" name="Rectangle 67"/>
            <p:cNvSpPr>
              <a:spLocks noChangeArrowheads="1"/>
            </p:cNvSpPr>
            <p:nvPr/>
          </p:nvSpPr>
          <p:spPr bwMode="auto">
            <a:xfrm>
              <a:off x="1939925" y="4514850"/>
              <a:ext cx="11176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electron microscope</a:t>
              </a:r>
              <a:endParaRPr lang="en-US" b="1"/>
            </a:p>
          </p:txBody>
        </p:sp>
        <p:sp>
          <p:nvSpPr>
            <p:cNvPr id="57" name="Rectangle 68"/>
            <p:cNvSpPr>
              <a:spLocks noChangeArrowheads="1"/>
            </p:cNvSpPr>
            <p:nvPr/>
          </p:nvSpPr>
          <p:spPr bwMode="auto">
            <a:xfrm>
              <a:off x="3230563" y="4845050"/>
              <a:ext cx="9144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light microscope</a:t>
              </a:r>
              <a:endParaRPr lang="en-US" b="1"/>
            </a:p>
          </p:txBody>
        </p:sp>
        <p:sp>
          <p:nvSpPr>
            <p:cNvPr id="58" name="Rectangle 69"/>
            <p:cNvSpPr>
              <a:spLocks noChangeArrowheads="1"/>
            </p:cNvSpPr>
            <p:nvPr/>
          </p:nvSpPr>
          <p:spPr bwMode="auto">
            <a:xfrm>
              <a:off x="5700713" y="5094288"/>
              <a:ext cx="5969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human eye</a:t>
              </a:r>
              <a:endParaRPr lang="en-US" b="1"/>
            </a:p>
          </p:txBody>
        </p:sp>
        <p:sp>
          <p:nvSpPr>
            <p:cNvPr id="59" name="Rectangle 70"/>
            <p:cNvSpPr>
              <a:spLocks noChangeArrowheads="1"/>
            </p:cNvSpPr>
            <p:nvPr/>
          </p:nvSpPr>
          <p:spPr bwMode="auto">
            <a:xfrm>
              <a:off x="6503988" y="4462463"/>
              <a:ext cx="3746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human</a:t>
              </a:r>
              <a:endParaRPr lang="en-US" b="1"/>
            </a:p>
          </p:txBody>
        </p:sp>
        <p:sp>
          <p:nvSpPr>
            <p:cNvPr id="60" name="Rectangle 71"/>
            <p:cNvSpPr>
              <a:spLocks noChangeArrowheads="1"/>
            </p:cNvSpPr>
            <p:nvPr/>
          </p:nvSpPr>
          <p:spPr bwMode="auto">
            <a:xfrm>
              <a:off x="7345363" y="4327525"/>
              <a:ext cx="5842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blue whale</a:t>
              </a:r>
              <a:endParaRPr lang="en-US" b="1"/>
            </a:p>
          </p:txBody>
        </p:sp>
        <p:sp>
          <p:nvSpPr>
            <p:cNvPr id="61" name="Rectangle 72"/>
            <p:cNvSpPr>
              <a:spLocks noChangeArrowheads="1"/>
            </p:cNvSpPr>
            <p:nvPr/>
          </p:nvSpPr>
          <p:spPr bwMode="auto">
            <a:xfrm>
              <a:off x="2590800" y="3290888"/>
              <a:ext cx="6159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chloroplast</a:t>
              </a:r>
              <a:endParaRPr lang="en-US" b="1"/>
            </a:p>
          </p:txBody>
        </p:sp>
        <p:sp>
          <p:nvSpPr>
            <p:cNvPr id="62" name="Rectangle 73"/>
            <p:cNvSpPr>
              <a:spLocks noChangeArrowheads="1"/>
            </p:cNvSpPr>
            <p:nvPr/>
          </p:nvSpPr>
          <p:spPr bwMode="auto">
            <a:xfrm>
              <a:off x="5978525" y="3387725"/>
              <a:ext cx="2413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rose</a:t>
              </a:r>
              <a:endParaRPr lang="en-US" b="1"/>
            </a:p>
          </p:txBody>
        </p:sp>
        <p:sp>
          <p:nvSpPr>
            <p:cNvPr id="63" name="Rectangle 74"/>
            <p:cNvSpPr>
              <a:spLocks noChangeArrowheads="1"/>
            </p:cNvSpPr>
            <p:nvPr/>
          </p:nvSpPr>
          <p:spPr bwMode="auto">
            <a:xfrm>
              <a:off x="7658100" y="1831975"/>
              <a:ext cx="2603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 km</a:t>
              </a:r>
              <a:endParaRPr lang="en-US" b="1"/>
            </a:p>
          </p:txBody>
        </p:sp>
        <p:sp>
          <p:nvSpPr>
            <p:cNvPr id="64" name="Rectangle 75"/>
            <p:cNvSpPr>
              <a:spLocks noChangeArrowheads="1"/>
            </p:cNvSpPr>
            <p:nvPr/>
          </p:nvSpPr>
          <p:spPr bwMode="auto">
            <a:xfrm>
              <a:off x="7262813" y="1831975"/>
              <a:ext cx="3238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100 m</a:t>
              </a:r>
              <a:endParaRPr lang="en-US" b="1"/>
            </a:p>
          </p:txBody>
        </p:sp>
        <p:sp>
          <p:nvSpPr>
            <p:cNvPr id="65" name="Rectangle 78"/>
            <p:cNvSpPr>
              <a:spLocks noChangeArrowheads="1"/>
            </p:cNvSpPr>
            <p:nvPr/>
          </p:nvSpPr>
          <p:spPr bwMode="auto">
            <a:xfrm>
              <a:off x="3870325" y="1831975"/>
              <a:ext cx="1905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100</a:t>
              </a:r>
              <a:endParaRPr lang="en-US" b="1"/>
            </a:p>
          </p:txBody>
        </p:sp>
        <p:sp>
          <p:nvSpPr>
            <p:cNvPr id="66" name="Rectangle 79"/>
            <p:cNvSpPr>
              <a:spLocks noChangeArrowheads="1"/>
            </p:cNvSpPr>
            <p:nvPr/>
          </p:nvSpPr>
          <p:spPr bwMode="auto">
            <a:xfrm>
              <a:off x="4191000" y="1831975"/>
              <a:ext cx="1016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m</a:t>
              </a:r>
              <a:endParaRPr lang="en-US" b="1"/>
            </a:p>
          </p:txBody>
        </p:sp>
        <p:sp>
          <p:nvSpPr>
            <p:cNvPr id="67" name="Rectangle 80"/>
            <p:cNvSpPr>
              <a:spLocks noChangeArrowheads="1"/>
            </p:cNvSpPr>
            <p:nvPr/>
          </p:nvSpPr>
          <p:spPr bwMode="auto">
            <a:xfrm>
              <a:off x="3362325" y="1831975"/>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10</a:t>
              </a:r>
              <a:endParaRPr lang="en-US" b="1"/>
            </a:p>
          </p:txBody>
        </p:sp>
        <p:sp>
          <p:nvSpPr>
            <p:cNvPr id="68" name="Rectangle 81"/>
            <p:cNvSpPr>
              <a:spLocks noChangeArrowheads="1"/>
            </p:cNvSpPr>
            <p:nvPr/>
          </p:nvSpPr>
          <p:spPr bwMode="auto">
            <a:xfrm>
              <a:off x="3616325" y="1831975"/>
              <a:ext cx="1016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m</a:t>
              </a:r>
              <a:endParaRPr lang="en-US" b="1"/>
            </a:p>
          </p:txBody>
        </p:sp>
        <p:sp>
          <p:nvSpPr>
            <p:cNvPr id="69" name="Rectangle 82"/>
            <p:cNvSpPr>
              <a:spLocks noChangeArrowheads="1"/>
            </p:cNvSpPr>
            <p:nvPr/>
          </p:nvSpPr>
          <p:spPr bwMode="auto">
            <a:xfrm>
              <a:off x="2859088" y="1831975"/>
              <a:ext cx="635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a:t>
              </a:r>
              <a:endParaRPr lang="en-US" b="1"/>
            </a:p>
          </p:txBody>
        </p:sp>
        <p:sp>
          <p:nvSpPr>
            <p:cNvPr id="70" name="Rectangle 83"/>
            <p:cNvSpPr>
              <a:spLocks noChangeArrowheads="1"/>
            </p:cNvSpPr>
            <p:nvPr/>
          </p:nvSpPr>
          <p:spPr bwMode="auto">
            <a:xfrm>
              <a:off x="3044825" y="1831975"/>
              <a:ext cx="1016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m</a:t>
              </a:r>
              <a:endParaRPr lang="en-US" b="1"/>
            </a:p>
          </p:txBody>
        </p:sp>
        <p:sp>
          <p:nvSpPr>
            <p:cNvPr id="71" name="Freeform 84"/>
            <p:cNvSpPr>
              <a:spLocks/>
            </p:cNvSpPr>
            <p:nvPr/>
          </p:nvSpPr>
          <p:spPr bwMode="auto">
            <a:xfrm>
              <a:off x="4119563" y="1874838"/>
              <a:ext cx="63500" cy="85725"/>
            </a:xfrm>
            <a:custGeom>
              <a:avLst/>
              <a:gdLst>
                <a:gd name="T0" fmla="*/ 11112 w 40"/>
                <a:gd name="T1" fmla="*/ 0 h 54"/>
                <a:gd name="T2" fmla="*/ 11112 w 40"/>
                <a:gd name="T3" fmla="*/ 39688 h 54"/>
                <a:gd name="T4" fmla="*/ 11112 w 40"/>
                <a:gd name="T5" fmla="*/ 39688 h 54"/>
                <a:gd name="T6" fmla="*/ 14288 w 40"/>
                <a:gd name="T7" fmla="*/ 46037 h 54"/>
                <a:gd name="T8" fmla="*/ 17462 w 40"/>
                <a:gd name="T9" fmla="*/ 50800 h 54"/>
                <a:gd name="T10" fmla="*/ 17462 w 40"/>
                <a:gd name="T11" fmla="*/ 50800 h 54"/>
                <a:gd name="T12" fmla="*/ 22225 w 40"/>
                <a:gd name="T13" fmla="*/ 53975 h 54"/>
                <a:gd name="T14" fmla="*/ 28575 w 40"/>
                <a:gd name="T15" fmla="*/ 50800 h 54"/>
                <a:gd name="T16" fmla="*/ 28575 w 40"/>
                <a:gd name="T17" fmla="*/ 50800 h 54"/>
                <a:gd name="T18" fmla="*/ 31750 w 40"/>
                <a:gd name="T19" fmla="*/ 49212 h 54"/>
                <a:gd name="T20" fmla="*/ 36512 w 40"/>
                <a:gd name="T21" fmla="*/ 42863 h 54"/>
                <a:gd name="T22" fmla="*/ 36512 w 40"/>
                <a:gd name="T23" fmla="*/ 0 h 54"/>
                <a:gd name="T24" fmla="*/ 46037 w 40"/>
                <a:gd name="T25" fmla="*/ 0 h 54"/>
                <a:gd name="T26" fmla="*/ 46037 w 40"/>
                <a:gd name="T27" fmla="*/ 46037 h 54"/>
                <a:gd name="T28" fmla="*/ 46037 w 40"/>
                <a:gd name="T29" fmla="*/ 46037 h 54"/>
                <a:gd name="T30" fmla="*/ 49212 w 40"/>
                <a:gd name="T31" fmla="*/ 53975 h 54"/>
                <a:gd name="T32" fmla="*/ 49212 w 40"/>
                <a:gd name="T33" fmla="*/ 53975 h 54"/>
                <a:gd name="T34" fmla="*/ 50800 w 40"/>
                <a:gd name="T35" fmla="*/ 53975 h 54"/>
                <a:gd name="T36" fmla="*/ 53975 w 40"/>
                <a:gd name="T37" fmla="*/ 53975 h 54"/>
                <a:gd name="T38" fmla="*/ 53975 w 40"/>
                <a:gd name="T39" fmla="*/ 53975 h 54"/>
                <a:gd name="T40" fmla="*/ 57150 w 40"/>
                <a:gd name="T41" fmla="*/ 50800 h 54"/>
                <a:gd name="T42" fmla="*/ 60325 w 40"/>
                <a:gd name="T43" fmla="*/ 46037 h 54"/>
                <a:gd name="T44" fmla="*/ 63500 w 40"/>
                <a:gd name="T45" fmla="*/ 46037 h 54"/>
                <a:gd name="T46" fmla="*/ 63500 w 40"/>
                <a:gd name="T47" fmla="*/ 46037 h 54"/>
                <a:gd name="T48" fmla="*/ 60325 w 40"/>
                <a:gd name="T49" fmla="*/ 53975 h 54"/>
                <a:gd name="T50" fmla="*/ 53975 w 40"/>
                <a:gd name="T51" fmla="*/ 60325 h 54"/>
                <a:gd name="T52" fmla="*/ 53975 w 40"/>
                <a:gd name="T53" fmla="*/ 60325 h 54"/>
                <a:gd name="T54" fmla="*/ 46037 w 40"/>
                <a:gd name="T55" fmla="*/ 60325 h 54"/>
                <a:gd name="T56" fmla="*/ 39687 w 40"/>
                <a:gd name="T57" fmla="*/ 60325 h 54"/>
                <a:gd name="T58" fmla="*/ 39687 w 40"/>
                <a:gd name="T59" fmla="*/ 60325 h 54"/>
                <a:gd name="T60" fmla="*/ 36512 w 40"/>
                <a:gd name="T61" fmla="*/ 53975 h 54"/>
                <a:gd name="T62" fmla="*/ 36512 w 40"/>
                <a:gd name="T63" fmla="*/ 49212 h 54"/>
                <a:gd name="T64" fmla="*/ 36512 w 40"/>
                <a:gd name="T65" fmla="*/ 49212 h 54"/>
                <a:gd name="T66" fmla="*/ 28575 w 40"/>
                <a:gd name="T67" fmla="*/ 57150 h 54"/>
                <a:gd name="T68" fmla="*/ 28575 w 40"/>
                <a:gd name="T69" fmla="*/ 57150 h 54"/>
                <a:gd name="T70" fmla="*/ 22225 w 40"/>
                <a:gd name="T71" fmla="*/ 60325 h 54"/>
                <a:gd name="T72" fmla="*/ 17462 w 40"/>
                <a:gd name="T73" fmla="*/ 60325 h 54"/>
                <a:gd name="T74" fmla="*/ 17462 w 40"/>
                <a:gd name="T75" fmla="*/ 60325 h 54"/>
                <a:gd name="T76" fmla="*/ 11112 w 40"/>
                <a:gd name="T77" fmla="*/ 57150 h 54"/>
                <a:gd name="T78" fmla="*/ 6350 w 40"/>
                <a:gd name="T79" fmla="*/ 53975 h 54"/>
                <a:gd name="T80" fmla="*/ 6350 w 40"/>
                <a:gd name="T81" fmla="*/ 57150 h 54"/>
                <a:gd name="T82" fmla="*/ 6350 w 40"/>
                <a:gd name="T83" fmla="*/ 57150 h 54"/>
                <a:gd name="T84" fmla="*/ 7938 w 40"/>
                <a:gd name="T85" fmla="*/ 65088 h 54"/>
                <a:gd name="T86" fmla="*/ 7938 w 40"/>
                <a:gd name="T87" fmla="*/ 74613 h 54"/>
                <a:gd name="T88" fmla="*/ 7938 w 40"/>
                <a:gd name="T89" fmla="*/ 74613 h 54"/>
                <a:gd name="T90" fmla="*/ 7938 w 40"/>
                <a:gd name="T91" fmla="*/ 82550 h 54"/>
                <a:gd name="T92" fmla="*/ 3175 w 40"/>
                <a:gd name="T93" fmla="*/ 85725 h 54"/>
                <a:gd name="T94" fmla="*/ 3175 w 40"/>
                <a:gd name="T95" fmla="*/ 85725 h 54"/>
                <a:gd name="T96" fmla="*/ 0 w 40"/>
                <a:gd name="T97" fmla="*/ 82550 h 54"/>
                <a:gd name="T98" fmla="*/ 0 w 40"/>
                <a:gd name="T99" fmla="*/ 74613 h 54"/>
                <a:gd name="T100" fmla="*/ 0 w 40"/>
                <a:gd name="T101" fmla="*/ 74613 h 54"/>
                <a:gd name="T102" fmla="*/ 0 w 40"/>
                <a:gd name="T103" fmla="*/ 65088 h 54"/>
                <a:gd name="T104" fmla="*/ 3175 w 40"/>
                <a:gd name="T105" fmla="*/ 57150 h 54"/>
                <a:gd name="T106" fmla="*/ 3175 w 40"/>
                <a:gd name="T107" fmla="*/ 0 h 54"/>
                <a:gd name="T108" fmla="*/ 11112 w 40"/>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54"/>
                <a:gd name="T167" fmla="*/ 40 w 40"/>
                <a:gd name="T168" fmla="*/ 54 h 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54">
                  <a:moveTo>
                    <a:pt x="7" y="0"/>
                  </a:moveTo>
                  <a:lnTo>
                    <a:pt x="7" y="25"/>
                  </a:lnTo>
                  <a:lnTo>
                    <a:pt x="9" y="29"/>
                  </a:lnTo>
                  <a:lnTo>
                    <a:pt x="11" y="32"/>
                  </a:lnTo>
                  <a:lnTo>
                    <a:pt x="14" y="34"/>
                  </a:lnTo>
                  <a:lnTo>
                    <a:pt x="18" y="32"/>
                  </a:lnTo>
                  <a:lnTo>
                    <a:pt x="20" y="31"/>
                  </a:lnTo>
                  <a:lnTo>
                    <a:pt x="23" y="27"/>
                  </a:lnTo>
                  <a:lnTo>
                    <a:pt x="23" y="0"/>
                  </a:lnTo>
                  <a:lnTo>
                    <a:pt x="29" y="0"/>
                  </a:lnTo>
                  <a:lnTo>
                    <a:pt x="29" y="29"/>
                  </a:lnTo>
                  <a:lnTo>
                    <a:pt x="31" y="34"/>
                  </a:lnTo>
                  <a:lnTo>
                    <a:pt x="32" y="34"/>
                  </a:lnTo>
                  <a:lnTo>
                    <a:pt x="34" y="34"/>
                  </a:lnTo>
                  <a:lnTo>
                    <a:pt x="36" y="32"/>
                  </a:lnTo>
                  <a:lnTo>
                    <a:pt x="38" y="29"/>
                  </a:lnTo>
                  <a:lnTo>
                    <a:pt x="40" y="29"/>
                  </a:lnTo>
                  <a:lnTo>
                    <a:pt x="38" y="34"/>
                  </a:lnTo>
                  <a:lnTo>
                    <a:pt x="34" y="38"/>
                  </a:lnTo>
                  <a:lnTo>
                    <a:pt x="29" y="38"/>
                  </a:lnTo>
                  <a:lnTo>
                    <a:pt x="25" y="38"/>
                  </a:lnTo>
                  <a:lnTo>
                    <a:pt x="23" y="34"/>
                  </a:lnTo>
                  <a:lnTo>
                    <a:pt x="23" y="31"/>
                  </a:lnTo>
                  <a:lnTo>
                    <a:pt x="18" y="36"/>
                  </a:lnTo>
                  <a:lnTo>
                    <a:pt x="14" y="38"/>
                  </a:lnTo>
                  <a:lnTo>
                    <a:pt x="11" y="38"/>
                  </a:lnTo>
                  <a:lnTo>
                    <a:pt x="7" y="36"/>
                  </a:lnTo>
                  <a:lnTo>
                    <a:pt x="4" y="34"/>
                  </a:lnTo>
                  <a:lnTo>
                    <a:pt x="4" y="36"/>
                  </a:lnTo>
                  <a:lnTo>
                    <a:pt x="5" y="41"/>
                  </a:lnTo>
                  <a:lnTo>
                    <a:pt x="5" y="47"/>
                  </a:lnTo>
                  <a:lnTo>
                    <a:pt x="5" y="52"/>
                  </a:lnTo>
                  <a:lnTo>
                    <a:pt x="2" y="54"/>
                  </a:lnTo>
                  <a:lnTo>
                    <a:pt x="0" y="52"/>
                  </a:lnTo>
                  <a:lnTo>
                    <a:pt x="0" y="47"/>
                  </a:lnTo>
                  <a:lnTo>
                    <a:pt x="0" y="41"/>
                  </a:lnTo>
                  <a:lnTo>
                    <a:pt x="2" y="36"/>
                  </a:lnTo>
                  <a:lnTo>
                    <a:pt x="2"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72" name="Freeform 85"/>
            <p:cNvSpPr>
              <a:spLocks/>
            </p:cNvSpPr>
            <p:nvPr/>
          </p:nvSpPr>
          <p:spPr bwMode="auto">
            <a:xfrm>
              <a:off x="3541713" y="1874838"/>
              <a:ext cx="63500" cy="85725"/>
            </a:xfrm>
            <a:custGeom>
              <a:avLst/>
              <a:gdLst>
                <a:gd name="T0" fmla="*/ 14288 w 40"/>
                <a:gd name="T1" fmla="*/ 0 h 54"/>
                <a:gd name="T2" fmla="*/ 14288 w 40"/>
                <a:gd name="T3" fmla="*/ 39688 h 54"/>
                <a:gd name="T4" fmla="*/ 14288 w 40"/>
                <a:gd name="T5" fmla="*/ 39688 h 54"/>
                <a:gd name="T6" fmla="*/ 14288 w 40"/>
                <a:gd name="T7" fmla="*/ 46037 h 54"/>
                <a:gd name="T8" fmla="*/ 20637 w 40"/>
                <a:gd name="T9" fmla="*/ 50800 h 54"/>
                <a:gd name="T10" fmla="*/ 20637 w 40"/>
                <a:gd name="T11" fmla="*/ 50800 h 54"/>
                <a:gd name="T12" fmla="*/ 25400 w 40"/>
                <a:gd name="T13" fmla="*/ 53975 h 54"/>
                <a:gd name="T14" fmla="*/ 28575 w 40"/>
                <a:gd name="T15" fmla="*/ 50800 h 54"/>
                <a:gd name="T16" fmla="*/ 28575 w 40"/>
                <a:gd name="T17" fmla="*/ 50800 h 54"/>
                <a:gd name="T18" fmla="*/ 34925 w 40"/>
                <a:gd name="T19" fmla="*/ 49212 h 54"/>
                <a:gd name="T20" fmla="*/ 36512 w 40"/>
                <a:gd name="T21" fmla="*/ 42863 h 54"/>
                <a:gd name="T22" fmla="*/ 36512 w 40"/>
                <a:gd name="T23" fmla="*/ 0 h 54"/>
                <a:gd name="T24" fmla="*/ 49212 w 40"/>
                <a:gd name="T25" fmla="*/ 0 h 54"/>
                <a:gd name="T26" fmla="*/ 49212 w 40"/>
                <a:gd name="T27" fmla="*/ 46037 h 54"/>
                <a:gd name="T28" fmla="*/ 49212 w 40"/>
                <a:gd name="T29" fmla="*/ 46037 h 54"/>
                <a:gd name="T30" fmla="*/ 50800 w 40"/>
                <a:gd name="T31" fmla="*/ 53975 h 54"/>
                <a:gd name="T32" fmla="*/ 50800 w 40"/>
                <a:gd name="T33" fmla="*/ 53975 h 54"/>
                <a:gd name="T34" fmla="*/ 53975 w 40"/>
                <a:gd name="T35" fmla="*/ 53975 h 54"/>
                <a:gd name="T36" fmla="*/ 57150 w 40"/>
                <a:gd name="T37" fmla="*/ 53975 h 54"/>
                <a:gd name="T38" fmla="*/ 57150 w 40"/>
                <a:gd name="T39" fmla="*/ 53975 h 54"/>
                <a:gd name="T40" fmla="*/ 60325 w 40"/>
                <a:gd name="T41" fmla="*/ 50800 h 54"/>
                <a:gd name="T42" fmla="*/ 60325 w 40"/>
                <a:gd name="T43" fmla="*/ 46037 h 54"/>
                <a:gd name="T44" fmla="*/ 63500 w 40"/>
                <a:gd name="T45" fmla="*/ 46037 h 54"/>
                <a:gd name="T46" fmla="*/ 63500 w 40"/>
                <a:gd name="T47" fmla="*/ 46037 h 54"/>
                <a:gd name="T48" fmla="*/ 60325 w 40"/>
                <a:gd name="T49" fmla="*/ 53975 h 54"/>
                <a:gd name="T50" fmla="*/ 53975 w 40"/>
                <a:gd name="T51" fmla="*/ 60325 h 54"/>
                <a:gd name="T52" fmla="*/ 53975 w 40"/>
                <a:gd name="T53" fmla="*/ 60325 h 54"/>
                <a:gd name="T54" fmla="*/ 49212 w 40"/>
                <a:gd name="T55" fmla="*/ 60325 h 54"/>
                <a:gd name="T56" fmla="*/ 42862 w 40"/>
                <a:gd name="T57" fmla="*/ 60325 h 54"/>
                <a:gd name="T58" fmla="*/ 42862 w 40"/>
                <a:gd name="T59" fmla="*/ 60325 h 54"/>
                <a:gd name="T60" fmla="*/ 39687 w 40"/>
                <a:gd name="T61" fmla="*/ 53975 h 54"/>
                <a:gd name="T62" fmla="*/ 36512 w 40"/>
                <a:gd name="T63" fmla="*/ 49212 h 54"/>
                <a:gd name="T64" fmla="*/ 36512 w 40"/>
                <a:gd name="T65" fmla="*/ 49212 h 54"/>
                <a:gd name="T66" fmla="*/ 31750 w 40"/>
                <a:gd name="T67" fmla="*/ 57150 h 54"/>
                <a:gd name="T68" fmla="*/ 31750 w 40"/>
                <a:gd name="T69" fmla="*/ 57150 h 54"/>
                <a:gd name="T70" fmla="*/ 25400 w 40"/>
                <a:gd name="T71" fmla="*/ 60325 h 54"/>
                <a:gd name="T72" fmla="*/ 20637 w 40"/>
                <a:gd name="T73" fmla="*/ 60325 h 54"/>
                <a:gd name="T74" fmla="*/ 20637 w 40"/>
                <a:gd name="T75" fmla="*/ 60325 h 54"/>
                <a:gd name="T76" fmla="*/ 11112 w 40"/>
                <a:gd name="T77" fmla="*/ 57150 h 54"/>
                <a:gd name="T78" fmla="*/ 7938 w 40"/>
                <a:gd name="T79" fmla="*/ 53975 h 54"/>
                <a:gd name="T80" fmla="*/ 7938 w 40"/>
                <a:gd name="T81" fmla="*/ 57150 h 54"/>
                <a:gd name="T82" fmla="*/ 7938 w 40"/>
                <a:gd name="T83" fmla="*/ 57150 h 54"/>
                <a:gd name="T84" fmla="*/ 7938 w 40"/>
                <a:gd name="T85" fmla="*/ 65088 h 54"/>
                <a:gd name="T86" fmla="*/ 11112 w 40"/>
                <a:gd name="T87" fmla="*/ 74613 h 54"/>
                <a:gd name="T88" fmla="*/ 11112 w 40"/>
                <a:gd name="T89" fmla="*/ 74613 h 54"/>
                <a:gd name="T90" fmla="*/ 11112 w 40"/>
                <a:gd name="T91" fmla="*/ 82550 h 54"/>
                <a:gd name="T92" fmla="*/ 6350 w 40"/>
                <a:gd name="T93" fmla="*/ 85725 h 54"/>
                <a:gd name="T94" fmla="*/ 6350 w 40"/>
                <a:gd name="T95" fmla="*/ 85725 h 54"/>
                <a:gd name="T96" fmla="*/ 3175 w 40"/>
                <a:gd name="T97" fmla="*/ 82550 h 54"/>
                <a:gd name="T98" fmla="*/ 0 w 40"/>
                <a:gd name="T99" fmla="*/ 74613 h 54"/>
                <a:gd name="T100" fmla="*/ 0 w 40"/>
                <a:gd name="T101" fmla="*/ 74613 h 54"/>
                <a:gd name="T102" fmla="*/ 3175 w 40"/>
                <a:gd name="T103" fmla="*/ 65088 h 54"/>
                <a:gd name="T104" fmla="*/ 3175 w 40"/>
                <a:gd name="T105" fmla="*/ 57150 h 54"/>
                <a:gd name="T106" fmla="*/ 3175 w 40"/>
                <a:gd name="T107" fmla="*/ 0 h 54"/>
                <a:gd name="T108" fmla="*/ 14288 w 40"/>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54"/>
                <a:gd name="T167" fmla="*/ 40 w 40"/>
                <a:gd name="T168" fmla="*/ 54 h 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54">
                  <a:moveTo>
                    <a:pt x="9" y="0"/>
                  </a:moveTo>
                  <a:lnTo>
                    <a:pt x="9" y="25"/>
                  </a:lnTo>
                  <a:lnTo>
                    <a:pt x="9" y="29"/>
                  </a:lnTo>
                  <a:lnTo>
                    <a:pt x="13" y="32"/>
                  </a:lnTo>
                  <a:lnTo>
                    <a:pt x="16" y="34"/>
                  </a:lnTo>
                  <a:lnTo>
                    <a:pt x="18" y="32"/>
                  </a:lnTo>
                  <a:lnTo>
                    <a:pt x="22" y="31"/>
                  </a:lnTo>
                  <a:lnTo>
                    <a:pt x="23" y="27"/>
                  </a:lnTo>
                  <a:lnTo>
                    <a:pt x="23" y="0"/>
                  </a:lnTo>
                  <a:lnTo>
                    <a:pt x="31" y="0"/>
                  </a:lnTo>
                  <a:lnTo>
                    <a:pt x="31" y="29"/>
                  </a:lnTo>
                  <a:lnTo>
                    <a:pt x="32" y="34"/>
                  </a:lnTo>
                  <a:lnTo>
                    <a:pt x="34" y="34"/>
                  </a:lnTo>
                  <a:lnTo>
                    <a:pt x="36" y="34"/>
                  </a:lnTo>
                  <a:lnTo>
                    <a:pt x="38" y="32"/>
                  </a:lnTo>
                  <a:lnTo>
                    <a:pt x="38" y="29"/>
                  </a:lnTo>
                  <a:lnTo>
                    <a:pt x="40" y="29"/>
                  </a:lnTo>
                  <a:lnTo>
                    <a:pt x="38" y="34"/>
                  </a:lnTo>
                  <a:lnTo>
                    <a:pt x="34" y="38"/>
                  </a:lnTo>
                  <a:lnTo>
                    <a:pt x="31" y="38"/>
                  </a:lnTo>
                  <a:lnTo>
                    <a:pt x="27" y="38"/>
                  </a:lnTo>
                  <a:lnTo>
                    <a:pt x="25" y="34"/>
                  </a:lnTo>
                  <a:lnTo>
                    <a:pt x="23" y="31"/>
                  </a:lnTo>
                  <a:lnTo>
                    <a:pt x="20" y="36"/>
                  </a:lnTo>
                  <a:lnTo>
                    <a:pt x="16" y="38"/>
                  </a:lnTo>
                  <a:lnTo>
                    <a:pt x="13" y="38"/>
                  </a:lnTo>
                  <a:lnTo>
                    <a:pt x="7" y="36"/>
                  </a:lnTo>
                  <a:lnTo>
                    <a:pt x="5" y="34"/>
                  </a:lnTo>
                  <a:lnTo>
                    <a:pt x="5" y="36"/>
                  </a:lnTo>
                  <a:lnTo>
                    <a:pt x="5" y="41"/>
                  </a:lnTo>
                  <a:lnTo>
                    <a:pt x="7" y="47"/>
                  </a:lnTo>
                  <a:lnTo>
                    <a:pt x="7" y="52"/>
                  </a:lnTo>
                  <a:lnTo>
                    <a:pt x="4" y="54"/>
                  </a:lnTo>
                  <a:lnTo>
                    <a:pt x="2" y="52"/>
                  </a:lnTo>
                  <a:lnTo>
                    <a:pt x="0" y="47"/>
                  </a:lnTo>
                  <a:lnTo>
                    <a:pt x="2" y="41"/>
                  </a:lnTo>
                  <a:lnTo>
                    <a:pt x="2" y="36"/>
                  </a:lnTo>
                  <a:lnTo>
                    <a:pt x="2" y="0"/>
                  </a:lnTo>
                  <a:lnTo>
                    <a:pt x="9" y="0"/>
                  </a:lnTo>
                  <a:close/>
                </a:path>
              </a:pathLst>
            </a:custGeom>
            <a:solidFill>
              <a:srgbClr val="000000"/>
            </a:solidFill>
            <a:ln w="9525">
              <a:noFill/>
              <a:round/>
              <a:headEnd/>
              <a:tailEnd/>
            </a:ln>
          </p:spPr>
          <p:txBody>
            <a:bodyPr>
              <a:prstTxWarp prst="textNoShape">
                <a:avLst/>
              </a:prstTxWarp>
            </a:bodyPr>
            <a:lstStyle/>
            <a:p>
              <a:endParaRPr lang="en-US"/>
            </a:p>
          </p:txBody>
        </p:sp>
        <p:sp>
          <p:nvSpPr>
            <p:cNvPr id="73" name="Freeform 86"/>
            <p:cNvSpPr>
              <a:spLocks/>
            </p:cNvSpPr>
            <p:nvPr/>
          </p:nvSpPr>
          <p:spPr bwMode="auto">
            <a:xfrm>
              <a:off x="2973388" y="1874838"/>
              <a:ext cx="61912" cy="85725"/>
            </a:xfrm>
            <a:custGeom>
              <a:avLst/>
              <a:gdLst>
                <a:gd name="T0" fmla="*/ 11112 w 39"/>
                <a:gd name="T1" fmla="*/ 0 h 54"/>
                <a:gd name="T2" fmla="*/ 11112 w 39"/>
                <a:gd name="T3" fmla="*/ 39688 h 54"/>
                <a:gd name="T4" fmla="*/ 11112 w 39"/>
                <a:gd name="T5" fmla="*/ 39688 h 54"/>
                <a:gd name="T6" fmla="*/ 14287 w 39"/>
                <a:gd name="T7" fmla="*/ 46037 h 54"/>
                <a:gd name="T8" fmla="*/ 19050 w 39"/>
                <a:gd name="T9" fmla="*/ 50800 h 54"/>
                <a:gd name="T10" fmla="*/ 19050 w 39"/>
                <a:gd name="T11" fmla="*/ 50800 h 54"/>
                <a:gd name="T12" fmla="*/ 22225 w 39"/>
                <a:gd name="T13" fmla="*/ 53975 h 54"/>
                <a:gd name="T14" fmla="*/ 28575 w 39"/>
                <a:gd name="T15" fmla="*/ 50800 h 54"/>
                <a:gd name="T16" fmla="*/ 28575 w 39"/>
                <a:gd name="T17" fmla="*/ 50800 h 54"/>
                <a:gd name="T18" fmla="*/ 33337 w 39"/>
                <a:gd name="T19" fmla="*/ 49212 h 54"/>
                <a:gd name="T20" fmla="*/ 36512 w 39"/>
                <a:gd name="T21" fmla="*/ 42863 h 54"/>
                <a:gd name="T22" fmla="*/ 36512 w 39"/>
                <a:gd name="T23" fmla="*/ 0 h 54"/>
                <a:gd name="T24" fmla="*/ 47625 w 39"/>
                <a:gd name="T25" fmla="*/ 0 h 54"/>
                <a:gd name="T26" fmla="*/ 47625 w 39"/>
                <a:gd name="T27" fmla="*/ 46037 h 54"/>
                <a:gd name="T28" fmla="*/ 47625 w 39"/>
                <a:gd name="T29" fmla="*/ 46037 h 54"/>
                <a:gd name="T30" fmla="*/ 50800 w 39"/>
                <a:gd name="T31" fmla="*/ 53975 h 54"/>
                <a:gd name="T32" fmla="*/ 50800 w 39"/>
                <a:gd name="T33" fmla="*/ 53975 h 54"/>
                <a:gd name="T34" fmla="*/ 53975 w 39"/>
                <a:gd name="T35" fmla="*/ 53975 h 54"/>
                <a:gd name="T36" fmla="*/ 57150 w 39"/>
                <a:gd name="T37" fmla="*/ 53975 h 54"/>
                <a:gd name="T38" fmla="*/ 57150 w 39"/>
                <a:gd name="T39" fmla="*/ 53975 h 54"/>
                <a:gd name="T40" fmla="*/ 58737 w 39"/>
                <a:gd name="T41" fmla="*/ 50800 h 54"/>
                <a:gd name="T42" fmla="*/ 58737 w 39"/>
                <a:gd name="T43" fmla="*/ 46037 h 54"/>
                <a:gd name="T44" fmla="*/ 61912 w 39"/>
                <a:gd name="T45" fmla="*/ 46037 h 54"/>
                <a:gd name="T46" fmla="*/ 61912 w 39"/>
                <a:gd name="T47" fmla="*/ 46037 h 54"/>
                <a:gd name="T48" fmla="*/ 58737 w 39"/>
                <a:gd name="T49" fmla="*/ 53975 h 54"/>
                <a:gd name="T50" fmla="*/ 53975 w 39"/>
                <a:gd name="T51" fmla="*/ 60325 h 54"/>
                <a:gd name="T52" fmla="*/ 53975 w 39"/>
                <a:gd name="T53" fmla="*/ 60325 h 54"/>
                <a:gd name="T54" fmla="*/ 44450 w 39"/>
                <a:gd name="T55" fmla="*/ 60325 h 54"/>
                <a:gd name="T56" fmla="*/ 42862 w 39"/>
                <a:gd name="T57" fmla="*/ 60325 h 54"/>
                <a:gd name="T58" fmla="*/ 42862 w 39"/>
                <a:gd name="T59" fmla="*/ 60325 h 54"/>
                <a:gd name="T60" fmla="*/ 36512 w 39"/>
                <a:gd name="T61" fmla="*/ 53975 h 54"/>
                <a:gd name="T62" fmla="*/ 36512 w 39"/>
                <a:gd name="T63" fmla="*/ 49212 h 54"/>
                <a:gd name="T64" fmla="*/ 36512 w 39"/>
                <a:gd name="T65" fmla="*/ 49212 h 54"/>
                <a:gd name="T66" fmla="*/ 28575 w 39"/>
                <a:gd name="T67" fmla="*/ 57150 h 54"/>
                <a:gd name="T68" fmla="*/ 28575 w 39"/>
                <a:gd name="T69" fmla="*/ 57150 h 54"/>
                <a:gd name="T70" fmla="*/ 22225 w 39"/>
                <a:gd name="T71" fmla="*/ 60325 h 54"/>
                <a:gd name="T72" fmla="*/ 15875 w 39"/>
                <a:gd name="T73" fmla="*/ 60325 h 54"/>
                <a:gd name="T74" fmla="*/ 15875 w 39"/>
                <a:gd name="T75" fmla="*/ 60325 h 54"/>
                <a:gd name="T76" fmla="*/ 11112 w 39"/>
                <a:gd name="T77" fmla="*/ 57150 h 54"/>
                <a:gd name="T78" fmla="*/ 4762 w 39"/>
                <a:gd name="T79" fmla="*/ 53975 h 54"/>
                <a:gd name="T80" fmla="*/ 4762 w 39"/>
                <a:gd name="T81" fmla="*/ 57150 h 54"/>
                <a:gd name="T82" fmla="*/ 4762 w 39"/>
                <a:gd name="T83" fmla="*/ 57150 h 54"/>
                <a:gd name="T84" fmla="*/ 7937 w 39"/>
                <a:gd name="T85" fmla="*/ 65088 h 54"/>
                <a:gd name="T86" fmla="*/ 11112 w 39"/>
                <a:gd name="T87" fmla="*/ 74613 h 54"/>
                <a:gd name="T88" fmla="*/ 11112 w 39"/>
                <a:gd name="T89" fmla="*/ 74613 h 54"/>
                <a:gd name="T90" fmla="*/ 7937 w 39"/>
                <a:gd name="T91" fmla="*/ 82550 h 54"/>
                <a:gd name="T92" fmla="*/ 4762 w 39"/>
                <a:gd name="T93" fmla="*/ 85725 h 54"/>
                <a:gd name="T94" fmla="*/ 4762 w 39"/>
                <a:gd name="T95" fmla="*/ 85725 h 54"/>
                <a:gd name="T96" fmla="*/ 0 w 39"/>
                <a:gd name="T97" fmla="*/ 82550 h 54"/>
                <a:gd name="T98" fmla="*/ 0 w 39"/>
                <a:gd name="T99" fmla="*/ 74613 h 54"/>
                <a:gd name="T100" fmla="*/ 0 w 39"/>
                <a:gd name="T101" fmla="*/ 74613 h 54"/>
                <a:gd name="T102" fmla="*/ 1587 w 39"/>
                <a:gd name="T103" fmla="*/ 65088 h 54"/>
                <a:gd name="T104" fmla="*/ 1587 w 39"/>
                <a:gd name="T105" fmla="*/ 57150 h 54"/>
                <a:gd name="T106" fmla="*/ 1587 w 39"/>
                <a:gd name="T107" fmla="*/ 0 h 54"/>
                <a:gd name="T108" fmla="*/ 11112 w 39"/>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9"/>
                <a:gd name="T166" fmla="*/ 0 h 54"/>
                <a:gd name="T167" fmla="*/ 39 w 39"/>
                <a:gd name="T168" fmla="*/ 54 h 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9" h="54">
                  <a:moveTo>
                    <a:pt x="7" y="0"/>
                  </a:moveTo>
                  <a:lnTo>
                    <a:pt x="7" y="25"/>
                  </a:lnTo>
                  <a:lnTo>
                    <a:pt x="9" y="29"/>
                  </a:lnTo>
                  <a:lnTo>
                    <a:pt x="12" y="32"/>
                  </a:lnTo>
                  <a:lnTo>
                    <a:pt x="14" y="34"/>
                  </a:lnTo>
                  <a:lnTo>
                    <a:pt x="18" y="32"/>
                  </a:lnTo>
                  <a:lnTo>
                    <a:pt x="21" y="31"/>
                  </a:lnTo>
                  <a:lnTo>
                    <a:pt x="23" y="27"/>
                  </a:lnTo>
                  <a:lnTo>
                    <a:pt x="23" y="0"/>
                  </a:lnTo>
                  <a:lnTo>
                    <a:pt x="30" y="0"/>
                  </a:lnTo>
                  <a:lnTo>
                    <a:pt x="30" y="29"/>
                  </a:lnTo>
                  <a:lnTo>
                    <a:pt x="32" y="34"/>
                  </a:lnTo>
                  <a:lnTo>
                    <a:pt x="34" y="34"/>
                  </a:lnTo>
                  <a:lnTo>
                    <a:pt x="36" y="34"/>
                  </a:lnTo>
                  <a:lnTo>
                    <a:pt x="37" y="32"/>
                  </a:lnTo>
                  <a:lnTo>
                    <a:pt x="37" y="29"/>
                  </a:lnTo>
                  <a:lnTo>
                    <a:pt x="39" y="29"/>
                  </a:lnTo>
                  <a:lnTo>
                    <a:pt x="37" y="34"/>
                  </a:lnTo>
                  <a:lnTo>
                    <a:pt x="34" y="38"/>
                  </a:lnTo>
                  <a:lnTo>
                    <a:pt x="28" y="38"/>
                  </a:lnTo>
                  <a:lnTo>
                    <a:pt x="27" y="38"/>
                  </a:lnTo>
                  <a:lnTo>
                    <a:pt x="23" y="34"/>
                  </a:lnTo>
                  <a:lnTo>
                    <a:pt x="23" y="31"/>
                  </a:lnTo>
                  <a:lnTo>
                    <a:pt x="18" y="36"/>
                  </a:lnTo>
                  <a:lnTo>
                    <a:pt x="14" y="38"/>
                  </a:lnTo>
                  <a:lnTo>
                    <a:pt x="10" y="38"/>
                  </a:lnTo>
                  <a:lnTo>
                    <a:pt x="7" y="36"/>
                  </a:lnTo>
                  <a:lnTo>
                    <a:pt x="3" y="34"/>
                  </a:lnTo>
                  <a:lnTo>
                    <a:pt x="3" y="36"/>
                  </a:lnTo>
                  <a:lnTo>
                    <a:pt x="5" y="41"/>
                  </a:lnTo>
                  <a:lnTo>
                    <a:pt x="7" y="47"/>
                  </a:lnTo>
                  <a:lnTo>
                    <a:pt x="5" y="52"/>
                  </a:lnTo>
                  <a:lnTo>
                    <a:pt x="3" y="54"/>
                  </a:lnTo>
                  <a:lnTo>
                    <a:pt x="0" y="52"/>
                  </a:lnTo>
                  <a:lnTo>
                    <a:pt x="0" y="47"/>
                  </a:lnTo>
                  <a:lnTo>
                    <a:pt x="1" y="41"/>
                  </a:lnTo>
                  <a:lnTo>
                    <a:pt x="1" y="36"/>
                  </a:lnTo>
                  <a:lnTo>
                    <a:pt x="1"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74" name="Rectangle 132"/>
            <p:cNvSpPr>
              <a:spLocks noChangeArrowheads="1"/>
            </p:cNvSpPr>
            <p:nvPr/>
          </p:nvSpPr>
          <p:spPr bwMode="auto">
            <a:xfrm>
              <a:off x="3582988" y="3402013"/>
              <a:ext cx="539750" cy="409575"/>
            </a:xfrm>
            <a:prstGeom prst="rect">
              <a:avLst/>
            </a:prstGeom>
            <a:noFill/>
            <a:ln w="9525">
              <a:noFill/>
              <a:miter lim="800000"/>
              <a:headEnd/>
              <a:tailEnd/>
            </a:ln>
          </p:spPr>
          <p:txBody>
            <a:bodyPr wrap="none" lIns="0" tIns="0" rIns="0" bIns="0">
              <a:prstTxWarp prst="textNoShape">
                <a:avLst/>
              </a:prstTxWarp>
              <a:spAutoFit/>
            </a:bodyPr>
            <a:lstStyle/>
            <a:p>
              <a:pPr algn="ctr"/>
              <a:r>
                <a:rPr lang="en-US" sz="900" b="1">
                  <a:solidFill>
                    <a:srgbClr val="000000"/>
                  </a:solidFill>
                </a:rPr>
                <a:t>plant and </a:t>
              </a:r>
            </a:p>
            <a:p>
              <a:pPr algn="ctr"/>
              <a:r>
                <a:rPr lang="en-US" sz="900" b="1" dirty="0">
                  <a:solidFill>
                    <a:srgbClr val="000000"/>
                  </a:solidFill>
                </a:rPr>
                <a:t>animal </a:t>
              </a:r>
            </a:p>
            <a:p>
              <a:pPr algn="ctr"/>
              <a:r>
                <a:rPr lang="en-US" sz="900" b="1" dirty="0">
                  <a:solidFill>
                    <a:srgbClr val="000000"/>
                  </a:solidFill>
                </a:rPr>
                <a:t>cells</a:t>
              </a:r>
            </a:p>
          </p:txBody>
        </p:sp>
        <p:sp>
          <p:nvSpPr>
            <p:cNvPr id="75" name="Rectangle 138"/>
            <p:cNvSpPr>
              <a:spLocks noChangeArrowheads="1"/>
            </p:cNvSpPr>
            <p:nvPr/>
          </p:nvSpPr>
          <p:spPr bwMode="auto">
            <a:xfrm>
              <a:off x="1130300" y="3652838"/>
              <a:ext cx="336550" cy="273050"/>
            </a:xfrm>
            <a:prstGeom prst="rect">
              <a:avLst/>
            </a:prstGeom>
            <a:noFill/>
            <a:ln w="9525">
              <a:noFill/>
              <a:miter lim="800000"/>
              <a:headEnd/>
              <a:tailEnd/>
            </a:ln>
          </p:spPr>
          <p:txBody>
            <a:bodyPr wrap="none" lIns="0" tIns="0" rIns="0" bIns="0">
              <a:prstTxWarp prst="textNoShape">
                <a:avLst/>
              </a:prstTxWarp>
              <a:spAutoFit/>
            </a:bodyPr>
            <a:lstStyle/>
            <a:p>
              <a:pPr algn="ctr"/>
              <a:r>
                <a:rPr lang="en-US" sz="900" b="1">
                  <a:solidFill>
                    <a:srgbClr val="000000"/>
                  </a:solidFill>
                </a:rPr>
                <a:t>amino</a:t>
              </a:r>
            </a:p>
            <a:p>
              <a:pPr algn="ctr"/>
              <a:r>
                <a:rPr lang="en-US" sz="900" b="1">
                  <a:solidFill>
                    <a:srgbClr val="000000"/>
                  </a:solidFill>
                </a:rPr>
                <a:t>acid</a:t>
              </a:r>
            </a:p>
          </p:txBody>
        </p:sp>
        <p:sp>
          <p:nvSpPr>
            <p:cNvPr id="76" name="Rectangle 151"/>
            <p:cNvSpPr>
              <a:spLocks noChangeArrowheads="1"/>
            </p:cNvSpPr>
            <p:nvPr/>
          </p:nvSpPr>
          <p:spPr bwMode="auto">
            <a:xfrm>
              <a:off x="5408613" y="3995738"/>
              <a:ext cx="381000" cy="273050"/>
            </a:xfrm>
            <a:prstGeom prst="rect">
              <a:avLst/>
            </a:prstGeom>
            <a:noFill/>
            <a:ln w="9525">
              <a:noFill/>
              <a:miter lim="800000"/>
              <a:headEnd/>
              <a:tailEnd/>
            </a:ln>
          </p:spPr>
          <p:txBody>
            <a:bodyPr wrap="none" lIns="0" tIns="0" rIns="0" bIns="0">
              <a:prstTxWarp prst="textNoShape">
                <a:avLst/>
              </a:prstTxWarp>
              <a:spAutoFit/>
            </a:bodyPr>
            <a:lstStyle/>
            <a:p>
              <a:pPr algn="ctr"/>
              <a:r>
                <a:rPr lang="en-US" sz="900" b="1">
                  <a:solidFill>
                    <a:srgbClr val="000000"/>
                  </a:solidFill>
                </a:rPr>
                <a:t>ostrich</a:t>
              </a:r>
            </a:p>
            <a:p>
              <a:pPr algn="ctr"/>
              <a:r>
                <a:rPr lang="en-US" sz="900" b="1">
                  <a:solidFill>
                    <a:srgbClr val="000000"/>
                  </a:solidFill>
                </a:rPr>
                <a:t>egg</a:t>
              </a:r>
            </a:p>
          </p:txBody>
        </p:sp>
        <p:sp>
          <p:nvSpPr>
            <p:cNvPr id="77" name="TextBox 24"/>
            <p:cNvSpPr txBox="1">
              <a:spLocks noChangeArrowheads="1"/>
            </p:cNvSpPr>
            <p:nvPr/>
          </p:nvSpPr>
          <p:spPr bwMode="auto">
            <a:xfrm>
              <a:off x="1454150" y="1622425"/>
              <a:ext cx="6178550" cy="184150"/>
            </a:xfrm>
            <a:prstGeom prst="rect">
              <a:avLst/>
            </a:prstGeom>
            <a:noFill/>
            <a:ln w="9525">
              <a:noFill/>
              <a:miter lim="800000"/>
              <a:headEnd/>
              <a:tailEnd/>
            </a:ln>
          </p:spPr>
          <p:txBody>
            <a:bodyPr>
              <a:prstTxWarp prst="textNoShape">
                <a:avLst/>
              </a:prstTxWarp>
              <a:spAutoFit/>
            </a:bodyPr>
            <a:lstStyle/>
            <a:p>
              <a:pPr algn="ctr"/>
              <a:r>
                <a:rPr lang="en-US" sz="600" b="1"/>
                <a:t>Copyright © The McGraw-Hill Companies, Inc. Permission required for reproduction or display.</a:t>
              </a:r>
            </a:p>
          </p:txBody>
        </p:sp>
      </p:grpSp>
      <p:sp>
        <p:nvSpPr>
          <p:cNvPr id="78" name="Text Box 5"/>
          <p:cNvSpPr txBox="1">
            <a:spLocks noChangeArrowheads="1"/>
          </p:cNvSpPr>
          <p:nvPr/>
        </p:nvSpPr>
        <p:spPr bwMode="auto">
          <a:xfrm>
            <a:off x="2819400" y="304800"/>
            <a:ext cx="3365224" cy="461665"/>
          </a:xfrm>
          <a:prstGeom prst="rect">
            <a:avLst/>
          </a:prstGeom>
          <a:noFill/>
          <a:ln w="9525">
            <a:noFill/>
            <a:miter lim="800000"/>
            <a:headEnd/>
            <a:tailEnd/>
          </a:ln>
        </p:spPr>
        <p:txBody>
          <a:bodyPr wrap="none">
            <a:spAutoFit/>
          </a:bodyPr>
          <a:lstStyle/>
          <a:p>
            <a:r>
              <a:rPr lang="en-US" sz="2400" dirty="0" smtClean="0"/>
              <a:t>SIZE OF ORGANISMS</a:t>
            </a:r>
            <a:endParaRPr lang="el-GR" sz="2400" b="1" dirty="0"/>
          </a:p>
        </p:txBody>
      </p:sp>
      <p:sp>
        <p:nvSpPr>
          <p:cNvPr id="79" name="Rectangle 78"/>
          <p:cNvSpPr/>
          <p:nvPr/>
        </p:nvSpPr>
        <p:spPr>
          <a:xfrm>
            <a:off x="658712" y="5666522"/>
            <a:ext cx="7871466" cy="810478"/>
          </a:xfrm>
          <a:prstGeom prst="rect">
            <a:avLst/>
          </a:prstGeom>
        </p:spPr>
        <p:txBody>
          <a:bodyPr wrap="none">
            <a:spAutoFit/>
          </a:bodyPr>
          <a:lstStyle/>
          <a:p>
            <a:pPr>
              <a:lnSpc>
                <a:spcPct val="150000"/>
              </a:lnSpc>
            </a:pPr>
            <a:r>
              <a:rPr lang="en-US" sz="1600" dirty="0" smtClean="0"/>
              <a:t>Unicellular</a:t>
            </a:r>
            <a:r>
              <a:rPr lang="en-US" sz="1600" b="0" dirty="0" smtClean="0"/>
              <a:t>: organisms that consist of individual cells, able to survive and reproduce. </a:t>
            </a:r>
          </a:p>
          <a:p>
            <a:pPr>
              <a:lnSpc>
                <a:spcPct val="150000"/>
              </a:lnSpc>
            </a:pPr>
            <a:r>
              <a:rPr lang="en-US" sz="1600" dirty="0" err="1" smtClean="0"/>
              <a:t>Multicellular</a:t>
            </a:r>
            <a:r>
              <a:rPr lang="en-US" sz="1600" b="0" dirty="0" smtClean="0"/>
              <a:t>: organisms that consist of cooperating cells, with different specialties.  </a:t>
            </a:r>
            <a:endParaRPr lang="en-US" sz="1600" b="0" dirty="0"/>
          </a:p>
        </p:txBody>
      </p:sp>
      <p:sp>
        <p:nvSpPr>
          <p:cNvPr id="80" name="TextBox 79"/>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1" name="Straight Connector 8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971800" y="228600"/>
            <a:ext cx="3228618" cy="461665"/>
          </a:xfrm>
          <a:prstGeom prst="rect">
            <a:avLst/>
          </a:prstGeom>
          <a:noFill/>
        </p:spPr>
        <p:txBody>
          <a:bodyPr wrap="none" rtlCol="0">
            <a:spAutoFit/>
          </a:bodyPr>
          <a:lstStyle/>
          <a:p>
            <a:r>
              <a:rPr lang="en-US" sz="2400" dirty="0" smtClean="0"/>
              <a:t>STRESS GRANULES</a:t>
            </a:r>
          </a:p>
        </p:txBody>
      </p:sp>
      <p:sp>
        <p:nvSpPr>
          <p:cNvPr id="3" name="Rectangle 2"/>
          <p:cNvSpPr/>
          <p:nvPr/>
        </p:nvSpPr>
        <p:spPr>
          <a:xfrm>
            <a:off x="762000" y="838200"/>
            <a:ext cx="7543800" cy="1107996"/>
          </a:xfrm>
          <a:prstGeom prst="rect">
            <a:avLst/>
          </a:prstGeom>
        </p:spPr>
        <p:txBody>
          <a:bodyPr wrap="square">
            <a:spAutoFit/>
          </a:bodyPr>
          <a:lstStyle/>
          <a:p>
            <a:r>
              <a:rPr lang="en-US" sz="1800" b="0" dirty="0" smtClean="0"/>
              <a:t>Stress granules (SG) are dense aggregations in the </a:t>
            </a:r>
            <a:r>
              <a:rPr lang="en-US" sz="1800" b="0" dirty="0" err="1" smtClean="0"/>
              <a:t>cytosol</a:t>
            </a:r>
            <a:r>
              <a:rPr lang="en-US" sz="1800" b="0" dirty="0" smtClean="0"/>
              <a:t> composed of proteins and </a:t>
            </a:r>
            <a:r>
              <a:rPr lang="en-US" sz="1800" b="0" dirty="0" err="1" smtClean="0"/>
              <a:t>RNAs</a:t>
            </a:r>
            <a:r>
              <a:rPr lang="en-US" sz="1800" b="0" dirty="0" smtClean="0"/>
              <a:t>.</a:t>
            </a:r>
          </a:p>
          <a:p>
            <a:endParaRPr lang="en-US" sz="1800" b="0" dirty="0" smtClean="0"/>
          </a:p>
          <a:p>
            <a:endParaRPr lang="en-US" sz="1800" b="0" baseline="30000" dirty="0" smtClean="0"/>
          </a:p>
        </p:txBody>
      </p:sp>
      <p:pic>
        <p:nvPicPr>
          <p:cNvPr id="6" name="Picture 5"/>
          <p:cNvPicPr>
            <a:picLocks noChangeAspect="1"/>
          </p:cNvPicPr>
          <p:nvPr/>
        </p:nvPicPr>
        <p:blipFill>
          <a:blip r:embed="rId2"/>
          <a:stretch>
            <a:fillRect/>
          </a:stretch>
        </p:blipFill>
        <p:spPr>
          <a:xfrm>
            <a:off x="5257800" y="1828800"/>
            <a:ext cx="2768600" cy="3258642"/>
          </a:xfrm>
          <a:prstGeom prst="rect">
            <a:avLst/>
          </a:prstGeom>
        </p:spPr>
      </p:pic>
      <p:sp>
        <p:nvSpPr>
          <p:cNvPr id="5" name="Rectangle 4"/>
          <p:cNvSpPr/>
          <p:nvPr/>
        </p:nvSpPr>
        <p:spPr>
          <a:xfrm>
            <a:off x="685800" y="1600200"/>
            <a:ext cx="4572000" cy="3393237"/>
          </a:xfrm>
          <a:prstGeom prst="rect">
            <a:avLst/>
          </a:prstGeom>
        </p:spPr>
        <p:txBody>
          <a:bodyPr>
            <a:spAutoFit/>
          </a:bodyPr>
          <a:lstStyle/>
          <a:p>
            <a:pPr>
              <a:lnSpc>
                <a:spcPct val="150000"/>
              </a:lnSpc>
              <a:buFontTx/>
              <a:buChar char="-"/>
            </a:pPr>
            <a:r>
              <a:rPr lang="en-US" sz="1800" b="0" dirty="0" smtClean="0"/>
              <a:t>100-200 nm in size (when biochemically purified)</a:t>
            </a:r>
          </a:p>
          <a:p>
            <a:pPr>
              <a:lnSpc>
                <a:spcPct val="150000"/>
              </a:lnSpc>
              <a:buFontTx/>
              <a:buChar char="-"/>
            </a:pPr>
            <a:r>
              <a:rPr lang="en-US" sz="1800" b="0" dirty="0" smtClean="0"/>
              <a:t> not surrounded by membrane</a:t>
            </a:r>
          </a:p>
          <a:p>
            <a:pPr>
              <a:lnSpc>
                <a:spcPct val="150000"/>
              </a:lnSpc>
              <a:buFontTx/>
              <a:buChar char="-"/>
            </a:pPr>
            <a:r>
              <a:rPr lang="en-US" sz="1800" b="0" dirty="0" smtClean="0"/>
              <a:t> associated with the </a:t>
            </a:r>
            <a:r>
              <a:rPr lang="en-US" sz="1800" b="0" dirty="0" err="1" smtClean="0"/>
              <a:t>endoplasmatic</a:t>
            </a:r>
            <a:r>
              <a:rPr lang="en-US" sz="1800" b="0" dirty="0" smtClean="0"/>
              <a:t> reticulum</a:t>
            </a:r>
          </a:p>
          <a:p>
            <a:pPr>
              <a:lnSpc>
                <a:spcPct val="150000"/>
              </a:lnSpc>
              <a:buFontTx/>
              <a:buChar char="-"/>
            </a:pPr>
            <a:r>
              <a:rPr lang="en-US" sz="1800" b="0" dirty="0" smtClean="0"/>
              <a:t>also nuclear stress granules.</a:t>
            </a:r>
          </a:p>
          <a:p>
            <a:pPr>
              <a:lnSpc>
                <a:spcPct val="150000"/>
              </a:lnSpc>
            </a:pPr>
            <a:endParaRPr lang="en-US" sz="1800" b="0" dirty="0" smtClean="0"/>
          </a:p>
          <a:p>
            <a:pPr>
              <a:lnSpc>
                <a:spcPct val="150000"/>
              </a:lnSpc>
            </a:pPr>
            <a:r>
              <a:rPr lang="en-US" sz="1800" b="0" dirty="0" smtClean="0"/>
              <a:t>They appear when the cell is under stress. </a:t>
            </a:r>
          </a:p>
        </p:txBody>
      </p:sp>
      <p:sp>
        <p:nvSpPr>
          <p:cNvPr id="7" name="Rectangle 6"/>
          <p:cNvSpPr/>
          <p:nvPr/>
        </p:nvSpPr>
        <p:spPr>
          <a:xfrm>
            <a:off x="685800" y="4745757"/>
            <a:ext cx="6477000" cy="1731243"/>
          </a:xfrm>
          <a:prstGeom prst="rect">
            <a:avLst/>
          </a:prstGeom>
        </p:spPr>
        <p:txBody>
          <a:bodyPr wrap="square">
            <a:spAutoFit/>
          </a:bodyPr>
          <a:lstStyle/>
          <a:p>
            <a:pPr>
              <a:lnSpc>
                <a:spcPct val="150000"/>
              </a:lnSpc>
            </a:pPr>
            <a:endParaRPr lang="en-US" sz="1800" b="0" dirty="0" smtClean="0"/>
          </a:p>
          <a:p>
            <a:pPr>
              <a:lnSpc>
                <a:spcPct val="150000"/>
              </a:lnSpc>
            </a:pPr>
            <a:r>
              <a:rPr lang="en-US" sz="1800" b="0" dirty="0" smtClean="0"/>
              <a:t>The RNA molecules stored are stalled transcription pre-initiation complexes: failed attempts to make protein from mRNA.</a:t>
            </a:r>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737747" y="152400"/>
            <a:ext cx="1672453" cy="461665"/>
          </a:xfrm>
          <a:prstGeom prst="rect">
            <a:avLst/>
          </a:prstGeom>
          <a:noFill/>
        </p:spPr>
        <p:txBody>
          <a:bodyPr wrap="none" rtlCol="0">
            <a:spAutoFit/>
          </a:bodyPr>
          <a:lstStyle/>
          <a:p>
            <a:r>
              <a:rPr lang="en-US" sz="2400" dirty="0" smtClean="0"/>
              <a:t>P-BODIES</a:t>
            </a:r>
            <a:endParaRPr lang="en-US" sz="2400" dirty="0"/>
          </a:p>
        </p:txBody>
      </p:sp>
      <p:sp>
        <p:nvSpPr>
          <p:cNvPr id="4" name="Rectangle 3"/>
          <p:cNvSpPr/>
          <p:nvPr/>
        </p:nvSpPr>
        <p:spPr>
          <a:xfrm>
            <a:off x="533400" y="762000"/>
            <a:ext cx="8077200" cy="6440225"/>
          </a:xfrm>
          <a:prstGeom prst="rect">
            <a:avLst/>
          </a:prstGeom>
        </p:spPr>
        <p:txBody>
          <a:bodyPr wrap="square">
            <a:spAutoFit/>
          </a:bodyPr>
          <a:lstStyle/>
          <a:p>
            <a:pPr>
              <a:lnSpc>
                <a:spcPct val="150000"/>
              </a:lnSpc>
            </a:pPr>
            <a:r>
              <a:rPr lang="en-US" sz="1800" b="0" dirty="0" smtClean="0"/>
              <a:t>Processing bodies (P-bodies) are distinct foci within the cytoplasm, consisting of many enzymes involved in mRNA turnover.</a:t>
            </a:r>
          </a:p>
          <a:p>
            <a:pPr>
              <a:lnSpc>
                <a:spcPct val="150000"/>
              </a:lnSpc>
            </a:pPr>
            <a:r>
              <a:rPr lang="en-US" sz="1800" b="0" dirty="0" smtClean="0"/>
              <a:t>P-bodies are highly conserved structures that play fundamental roles in mRNA decay and </a:t>
            </a:r>
            <a:r>
              <a:rPr lang="en-US" sz="1800" b="0" dirty="0" err="1" smtClean="0"/>
              <a:t>miRNA</a:t>
            </a:r>
            <a:r>
              <a:rPr lang="en-US" sz="1800" b="0" dirty="0" smtClean="0"/>
              <a:t> induced mRNA silencing. </a:t>
            </a:r>
          </a:p>
          <a:p>
            <a:pPr>
              <a:lnSpc>
                <a:spcPct val="150000"/>
              </a:lnSpc>
            </a:pPr>
            <a:r>
              <a:rPr lang="en-US" sz="1800" b="0" dirty="0" smtClean="0"/>
              <a:t>Not all mRNAs in P-bodies are degraded; some mRNAs can exit and re-initiate translation.</a:t>
            </a:r>
          </a:p>
          <a:p>
            <a:pPr>
              <a:lnSpc>
                <a:spcPct val="150000"/>
              </a:lnSpc>
            </a:pPr>
            <a:r>
              <a:rPr lang="en-US" sz="1800" b="0" dirty="0" smtClean="0"/>
              <a:t>The mRNAs purified from P-bodies are largely translational repressed upstream of translation initiation and are protected from 5’ mRNA decay.</a:t>
            </a:r>
          </a:p>
          <a:p>
            <a:pPr>
              <a:lnSpc>
                <a:spcPct val="150000"/>
              </a:lnSpc>
            </a:pPr>
            <a:r>
              <a:rPr lang="en-US" sz="1800" b="0" dirty="0" smtClean="0"/>
              <a:t>Activities is P-bodies: </a:t>
            </a:r>
          </a:p>
          <a:p>
            <a:pPr>
              <a:lnSpc>
                <a:spcPct val="150000"/>
              </a:lnSpc>
              <a:buFontTx/>
              <a:buChar char="-"/>
            </a:pPr>
            <a:r>
              <a:rPr lang="en-US" sz="1800" b="0" dirty="0" smtClean="0"/>
              <a:t> </a:t>
            </a:r>
            <a:r>
              <a:rPr lang="en-US" sz="1800" b="0" dirty="0" err="1" smtClean="0"/>
              <a:t>decapping</a:t>
            </a:r>
            <a:r>
              <a:rPr lang="en-US" sz="1800" b="0" dirty="0" smtClean="0"/>
              <a:t> and degradation of unwanted mRNAs</a:t>
            </a:r>
          </a:p>
          <a:p>
            <a:pPr>
              <a:lnSpc>
                <a:spcPct val="150000"/>
              </a:lnSpc>
              <a:buFontTx/>
              <a:buChar char="-"/>
            </a:pPr>
            <a:r>
              <a:rPr lang="en-US" sz="1800" b="0" dirty="0" smtClean="0"/>
              <a:t> storing mRNAs until needed for translation</a:t>
            </a:r>
          </a:p>
          <a:p>
            <a:pPr>
              <a:lnSpc>
                <a:spcPct val="150000"/>
              </a:lnSpc>
              <a:buFontTx/>
              <a:buChar char="-"/>
            </a:pPr>
            <a:r>
              <a:rPr lang="en-US" sz="1800" b="0" dirty="0" smtClean="0"/>
              <a:t> translational repression by </a:t>
            </a:r>
            <a:r>
              <a:rPr lang="en-US" sz="1800" b="0" dirty="0" err="1" smtClean="0"/>
              <a:t>miRNAs</a:t>
            </a:r>
            <a:endParaRPr lang="en-US" sz="1800" b="0" dirty="0" smtClean="0"/>
          </a:p>
          <a:p>
            <a:pPr>
              <a:lnSpc>
                <a:spcPct val="150000"/>
              </a:lnSpc>
            </a:pPr>
            <a:endParaRPr lang="en-US" sz="1800" b="0" dirty="0" smtClean="0"/>
          </a:p>
          <a:p>
            <a:pPr>
              <a:lnSpc>
                <a:spcPct val="150000"/>
              </a:lnSpc>
            </a:pPr>
            <a:endParaRPr lang="en-US" sz="1800" b="0" baseline="30000" dirty="0" smtClean="0"/>
          </a:p>
          <a:p>
            <a:pPr>
              <a:lnSpc>
                <a:spcPct val="150000"/>
              </a:lnSpc>
            </a:pPr>
            <a:endParaRPr lang="en-US" sz="1800" b="0" baseline="30000" dirty="0" smtClean="0"/>
          </a:p>
          <a:p>
            <a:pPr>
              <a:lnSpc>
                <a:spcPct val="150000"/>
              </a:lnSpc>
            </a:pPr>
            <a:endParaRPr lang="en-US" sz="1800" b="0" dirty="0"/>
          </a:p>
        </p:txBody>
      </p:sp>
      <p:pic>
        <p:nvPicPr>
          <p:cNvPr id="6" name="Picture 5"/>
          <p:cNvPicPr>
            <a:picLocks noChangeAspect="1"/>
          </p:cNvPicPr>
          <p:nvPr/>
        </p:nvPicPr>
        <p:blipFill>
          <a:blip r:embed="rId2"/>
          <a:stretch>
            <a:fillRect/>
          </a:stretch>
        </p:blipFill>
        <p:spPr>
          <a:xfrm>
            <a:off x="5867400" y="4267200"/>
            <a:ext cx="2166445" cy="1981200"/>
          </a:xfrm>
          <a:prstGeom prst="rect">
            <a:avLst/>
          </a:prstGeom>
        </p:spPr>
      </p:pic>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265284" y="152400"/>
            <a:ext cx="2373516" cy="461665"/>
          </a:xfrm>
          <a:prstGeom prst="rect">
            <a:avLst/>
          </a:prstGeom>
          <a:noFill/>
        </p:spPr>
        <p:txBody>
          <a:bodyPr wrap="none" rtlCol="0">
            <a:spAutoFit/>
          </a:bodyPr>
          <a:lstStyle/>
          <a:p>
            <a:r>
              <a:rPr lang="en-US" sz="2400" dirty="0" smtClean="0"/>
              <a:t>PROTEASOME</a:t>
            </a:r>
          </a:p>
        </p:txBody>
      </p:sp>
      <p:sp>
        <p:nvSpPr>
          <p:cNvPr id="5" name="Rectangle 4"/>
          <p:cNvSpPr/>
          <p:nvPr/>
        </p:nvSpPr>
        <p:spPr>
          <a:xfrm>
            <a:off x="533400" y="2590800"/>
            <a:ext cx="5029200" cy="646331"/>
          </a:xfrm>
          <a:prstGeom prst="rect">
            <a:avLst/>
          </a:prstGeom>
        </p:spPr>
        <p:txBody>
          <a:bodyPr wrap="square">
            <a:spAutoFit/>
          </a:bodyPr>
          <a:lstStyle/>
          <a:p>
            <a:r>
              <a:rPr lang="en-US" sz="1800" b="0" dirty="0" err="1" smtClean="0"/>
              <a:t>Proteasomes</a:t>
            </a:r>
            <a:r>
              <a:rPr lang="en-US" sz="1800" b="0" dirty="0" smtClean="0"/>
              <a:t> are located both in nucleus and in cytoplasm.</a:t>
            </a:r>
            <a:endParaRPr lang="en-US" sz="1800" b="0" dirty="0"/>
          </a:p>
        </p:txBody>
      </p:sp>
      <p:pic>
        <p:nvPicPr>
          <p:cNvPr id="9" name="Picture 8" descr="roteasome"/>
          <p:cNvPicPr/>
          <p:nvPr/>
        </p:nvPicPr>
        <p:blipFill>
          <a:blip r:embed="rId2"/>
          <a:srcRect l="28627" r="25338"/>
          <a:stretch>
            <a:fillRect/>
          </a:stretch>
        </p:blipFill>
        <p:spPr bwMode="auto">
          <a:xfrm>
            <a:off x="5943600" y="762000"/>
            <a:ext cx="2499360" cy="2697480"/>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934587" y="3482698"/>
            <a:ext cx="2951613" cy="2156102"/>
          </a:xfrm>
          <a:prstGeom prst="rect">
            <a:avLst/>
          </a:prstGeom>
        </p:spPr>
      </p:pic>
      <p:sp>
        <p:nvSpPr>
          <p:cNvPr id="7" name="TextBox 6"/>
          <p:cNvSpPr txBox="1"/>
          <p:nvPr/>
        </p:nvSpPr>
        <p:spPr>
          <a:xfrm>
            <a:off x="545964" y="762000"/>
            <a:ext cx="5473836" cy="2031325"/>
          </a:xfrm>
          <a:prstGeom prst="rect">
            <a:avLst/>
          </a:prstGeom>
          <a:noFill/>
        </p:spPr>
        <p:txBody>
          <a:bodyPr wrap="square" rtlCol="0">
            <a:spAutoFit/>
          </a:bodyPr>
          <a:lstStyle/>
          <a:p>
            <a:r>
              <a:rPr lang="en-US" sz="1800" b="0" dirty="0" smtClean="0"/>
              <a:t>Protein complexes, which degrade unneeded or damaged proteins by proteolysis, a chemical reaction that breaks peptide bonds.</a:t>
            </a:r>
          </a:p>
          <a:p>
            <a:r>
              <a:rPr lang="en-US" sz="1800" b="0" dirty="0" err="1" smtClean="0"/>
              <a:t>Proteasomes</a:t>
            </a:r>
            <a:r>
              <a:rPr lang="en-US" sz="1800" b="0" dirty="0" smtClean="0"/>
              <a:t> are part of a major mechanism by which cells regulate the concentration of particular proteins and degrade </a:t>
            </a:r>
            <a:r>
              <a:rPr lang="en-US" sz="1800" b="0" dirty="0" err="1" smtClean="0"/>
              <a:t>misfolded</a:t>
            </a:r>
            <a:r>
              <a:rPr lang="en-US" sz="1800" b="0" dirty="0" smtClean="0"/>
              <a:t> proteins.</a:t>
            </a:r>
          </a:p>
          <a:p>
            <a:r>
              <a:rPr lang="en-US" sz="1800" b="0" dirty="0" smtClean="0"/>
              <a:t> </a:t>
            </a:r>
            <a:endParaRPr lang="en-US" sz="1800" b="0" dirty="0"/>
          </a:p>
        </p:txBody>
      </p:sp>
      <p:sp>
        <p:nvSpPr>
          <p:cNvPr id="8" name="TextBox 7"/>
          <p:cNvSpPr txBox="1"/>
          <p:nvPr/>
        </p:nvSpPr>
        <p:spPr>
          <a:xfrm>
            <a:off x="3886200" y="3352800"/>
            <a:ext cx="4724400" cy="2308324"/>
          </a:xfrm>
          <a:prstGeom prst="rect">
            <a:avLst/>
          </a:prstGeom>
          <a:noFill/>
        </p:spPr>
        <p:txBody>
          <a:bodyPr wrap="square" rtlCol="0">
            <a:spAutoFit/>
          </a:bodyPr>
          <a:lstStyle/>
          <a:p>
            <a:pPr algn="just"/>
            <a:r>
              <a:rPr lang="en-US" sz="1800" b="0" dirty="0" smtClean="0"/>
              <a:t>Proteins are tagged with a small protein called </a:t>
            </a:r>
            <a:r>
              <a:rPr lang="en-US" sz="1800" b="0" dirty="0" err="1" smtClean="0"/>
              <a:t>ubiquitin</a:t>
            </a:r>
            <a:r>
              <a:rPr lang="en-US" sz="1800" b="0" dirty="0" smtClean="0"/>
              <a:t>. The reaction is catalyzed by enzymes called </a:t>
            </a:r>
            <a:r>
              <a:rPr lang="en-US" sz="1800" b="0" dirty="0" err="1" smtClean="0"/>
              <a:t>ubiquitin</a:t>
            </a:r>
            <a:r>
              <a:rPr lang="en-US" sz="1800" b="0" dirty="0" smtClean="0"/>
              <a:t> </a:t>
            </a:r>
            <a:r>
              <a:rPr lang="en-US" sz="1800" b="0" dirty="0" err="1" smtClean="0"/>
              <a:t>ligases</a:t>
            </a:r>
            <a:r>
              <a:rPr lang="en-US" sz="1800" b="0" dirty="0" smtClean="0"/>
              <a:t>. The tagged proteins, with a single </a:t>
            </a:r>
            <a:r>
              <a:rPr lang="en-US" sz="1800" b="0" dirty="0" err="1" smtClean="0"/>
              <a:t>ubiquitin</a:t>
            </a:r>
            <a:r>
              <a:rPr lang="en-US" sz="1800" b="0" dirty="0" smtClean="0"/>
              <a:t> molecule, additional </a:t>
            </a:r>
            <a:r>
              <a:rPr lang="en-US" sz="1800" b="0" dirty="0" err="1" smtClean="0"/>
              <a:t>ubiquitin</a:t>
            </a:r>
            <a:r>
              <a:rPr lang="en-US" sz="1800" b="0" dirty="0" smtClean="0"/>
              <a:t> molecules are attached. The result is a </a:t>
            </a:r>
            <a:r>
              <a:rPr lang="en-US" sz="1800" b="0" dirty="0" err="1" smtClean="0"/>
              <a:t>polyubiquitin</a:t>
            </a:r>
            <a:r>
              <a:rPr lang="en-US" sz="1800" b="0" dirty="0" smtClean="0"/>
              <a:t> chain that is bound by the </a:t>
            </a:r>
            <a:r>
              <a:rPr lang="en-US" sz="1800" b="0" dirty="0" err="1" smtClean="0"/>
              <a:t>proteasome</a:t>
            </a:r>
            <a:r>
              <a:rPr lang="en-US" sz="1800" b="0" dirty="0" smtClean="0"/>
              <a:t>, allowing it to degrade the tagged protein. </a:t>
            </a:r>
            <a:endParaRPr lang="en-US" sz="1800" b="0" dirty="0"/>
          </a:p>
        </p:txBody>
      </p:sp>
      <p:sp>
        <p:nvSpPr>
          <p:cNvPr id="10" name="TextBox 9"/>
          <p:cNvSpPr txBox="1"/>
          <p:nvPr/>
        </p:nvSpPr>
        <p:spPr>
          <a:xfrm>
            <a:off x="597898" y="5638800"/>
            <a:ext cx="8165102" cy="923330"/>
          </a:xfrm>
          <a:prstGeom prst="rect">
            <a:avLst/>
          </a:prstGeom>
          <a:noFill/>
        </p:spPr>
        <p:txBody>
          <a:bodyPr wrap="square" rtlCol="0">
            <a:spAutoFit/>
          </a:bodyPr>
          <a:lstStyle/>
          <a:p>
            <a:r>
              <a:rPr lang="en-US" sz="1800" b="0" dirty="0" smtClean="0"/>
              <a:t>The degradation process yields peptides of about 7-8 amino acids long, which can be further degraded into shorter amino acid sequences that are used to synthesize new proteins. </a:t>
            </a:r>
            <a:endParaRPr lang="en-US" sz="1800" b="0" dirty="0"/>
          </a:p>
        </p:txBody>
      </p:sp>
      <p:sp>
        <p:nvSpPr>
          <p:cNvPr id="11" name="TextBox 10"/>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2" name="Straight Connector 11"/>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2" name="Picture 4" descr="c7x7metazoan"/>
          <p:cNvPicPr>
            <a:picLocks noChangeAspect="1" noChangeArrowheads="1"/>
          </p:cNvPicPr>
          <p:nvPr/>
        </p:nvPicPr>
        <p:blipFill>
          <a:blip r:embed="rId2" cstate="print"/>
          <a:srcRect/>
          <a:stretch>
            <a:fillRect/>
          </a:stretch>
        </p:blipFill>
        <p:spPr bwMode="auto">
          <a:xfrm>
            <a:off x="323850" y="981075"/>
            <a:ext cx="8497888" cy="5651500"/>
          </a:xfrm>
          <a:prstGeom prst="rect">
            <a:avLst/>
          </a:prstGeom>
          <a:noFill/>
        </p:spPr>
      </p:pic>
      <p:sp>
        <p:nvSpPr>
          <p:cNvPr id="22533" name="Text Box 5"/>
          <p:cNvSpPr txBox="1">
            <a:spLocks noChangeArrowheads="1"/>
          </p:cNvSpPr>
          <p:nvPr/>
        </p:nvSpPr>
        <p:spPr bwMode="auto">
          <a:xfrm>
            <a:off x="1600200" y="300335"/>
            <a:ext cx="5160387" cy="461665"/>
          </a:xfrm>
          <a:prstGeom prst="rect">
            <a:avLst/>
          </a:prstGeom>
          <a:noFill/>
          <a:ln w="9525">
            <a:noFill/>
            <a:miter lim="800000"/>
            <a:headEnd/>
            <a:tailEnd/>
          </a:ln>
          <a:effectLst/>
        </p:spPr>
        <p:txBody>
          <a:bodyPr wrap="none">
            <a:spAutoFit/>
          </a:bodyPr>
          <a:lstStyle/>
          <a:p>
            <a:r>
              <a:rPr lang="en-US" sz="2400" dirty="0" smtClean="0"/>
              <a:t>DIAGRAM OF </a:t>
            </a:r>
            <a:r>
              <a:rPr lang="en-US" sz="2400" cap="all" dirty="0" smtClean="0"/>
              <a:t>Eukaryotic</a:t>
            </a:r>
            <a:r>
              <a:rPr lang="en-US" sz="2400" dirty="0" smtClean="0"/>
              <a:t> CELL</a:t>
            </a:r>
            <a:endParaRPr lang="el-GR" sz="2400"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609600" y="1066800"/>
            <a:ext cx="8000999" cy="4524316"/>
          </a:xfrm>
          <a:prstGeom prst="rect">
            <a:avLst/>
          </a:prstGeom>
          <a:noFill/>
        </p:spPr>
        <p:txBody>
          <a:bodyPr wrap="square" rtlCol="0">
            <a:spAutoFit/>
          </a:bodyPr>
          <a:lstStyle/>
          <a:p>
            <a:r>
              <a:rPr lang="en-US" sz="1800" dirty="0" smtClean="0"/>
              <a:t>Passive Transport</a:t>
            </a:r>
          </a:p>
          <a:p>
            <a:r>
              <a:rPr lang="en-US" sz="1800" b="0" dirty="0" smtClean="0"/>
              <a:t>No ATP (energy) is needed and the components are transferred from high to low concentration, e.g. Diffusion, Osmosis.  </a:t>
            </a:r>
            <a:r>
              <a:rPr lang="en-US" sz="1800" dirty="0" smtClean="0"/>
              <a:t>           </a:t>
            </a:r>
          </a:p>
          <a:p>
            <a:r>
              <a:rPr lang="en-US" sz="1800" dirty="0" smtClean="0"/>
              <a:t>	</a:t>
            </a:r>
            <a:r>
              <a:rPr lang="en-US" sz="1800" b="0" dirty="0" smtClean="0"/>
              <a:t>pressure            </a:t>
            </a:r>
          </a:p>
          <a:p>
            <a:r>
              <a:rPr lang="en-US" sz="1800" b="0" dirty="0" smtClean="0"/>
              <a:t>	 load</a:t>
            </a:r>
            <a:endParaRPr lang="el-GR" sz="1800" b="0" dirty="0" smtClean="0"/>
          </a:p>
          <a:p>
            <a:endParaRPr lang="el-GR" sz="1800" b="0" dirty="0" smtClean="0"/>
          </a:p>
          <a:p>
            <a:r>
              <a:rPr lang="en-US" sz="1800" b="0" dirty="0" smtClean="0"/>
              <a:t>The proteins bind to the molecules.</a:t>
            </a:r>
            <a:endParaRPr lang="el-GR" sz="1800" b="0" dirty="0" smtClean="0"/>
          </a:p>
          <a:p>
            <a:r>
              <a:rPr lang="en-US" sz="1800" b="0" dirty="0" smtClean="0"/>
              <a:t>The morphology of proteins is changing.</a:t>
            </a:r>
            <a:endParaRPr lang="el-GR" sz="1800" b="0" dirty="0" smtClean="0"/>
          </a:p>
          <a:p>
            <a:r>
              <a:rPr lang="en-US" sz="1800" b="0" dirty="0" smtClean="0"/>
              <a:t>The molecules are moved through the membrane</a:t>
            </a:r>
            <a:r>
              <a:rPr lang="el-GR" sz="1800" b="0" dirty="0" smtClean="0"/>
              <a:t>.</a:t>
            </a:r>
          </a:p>
          <a:p>
            <a:endParaRPr lang="en-GB" sz="1800" b="0" dirty="0" smtClean="0"/>
          </a:p>
          <a:p>
            <a:endParaRPr lang="el-GR" sz="1800" b="0" dirty="0" smtClean="0"/>
          </a:p>
          <a:p>
            <a:r>
              <a:rPr lang="en-US" sz="1800" dirty="0" smtClean="0"/>
              <a:t>Active Transport</a:t>
            </a:r>
            <a:endParaRPr lang="el-GR" sz="1800" dirty="0" smtClean="0"/>
          </a:p>
          <a:p>
            <a:r>
              <a:rPr lang="en-GB" sz="1800" b="0" dirty="0" smtClean="0"/>
              <a:t>Re</a:t>
            </a:r>
            <a:r>
              <a:rPr lang="en-US" sz="1800" b="0" dirty="0" smtClean="0"/>
              <a:t>quires ATP (energy) to move molecules from low to high concentration using energy and carriers.</a:t>
            </a:r>
          </a:p>
          <a:p>
            <a:endParaRPr lang="el-GR" sz="1800" b="0" dirty="0" smtClean="0"/>
          </a:p>
          <a:p>
            <a:endParaRPr lang="en-US" sz="1800" dirty="0"/>
          </a:p>
        </p:txBody>
      </p:sp>
      <p:pic>
        <p:nvPicPr>
          <p:cNvPr id="6" name="Picture 7" descr="figure 5-25"/>
          <p:cNvPicPr>
            <a:picLocks noChangeAspect="1" noChangeArrowheads="1"/>
          </p:cNvPicPr>
          <p:nvPr/>
        </p:nvPicPr>
        <p:blipFill>
          <a:blip r:embed="rId2"/>
          <a:srcRect/>
          <a:stretch>
            <a:fillRect/>
          </a:stretch>
        </p:blipFill>
        <p:spPr bwMode="auto">
          <a:xfrm>
            <a:off x="5943600" y="2133600"/>
            <a:ext cx="2701856" cy="1600200"/>
          </a:xfrm>
          <a:prstGeom prst="rect">
            <a:avLst/>
          </a:prstGeom>
          <a:noFill/>
        </p:spPr>
      </p:pic>
      <p:sp>
        <p:nvSpPr>
          <p:cNvPr id="2" name="TextBox 1"/>
          <p:cNvSpPr txBox="1"/>
          <p:nvPr/>
        </p:nvSpPr>
        <p:spPr>
          <a:xfrm>
            <a:off x="2213308" y="376535"/>
            <a:ext cx="4949492" cy="461665"/>
          </a:xfrm>
          <a:prstGeom prst="rect">
            <a:avLst/>
          </a:prstGeom>
          <a:noFill/>
        </p:spPr>
        <p:txBody>
          <a:bodyPr wrap="none" rtlCol="0">
            <a:spAutoFit/>
          </a:bodyPr>
          <a:lstStyle/>
          <a:p>
            <a:r>
              <a:rPr lang="en-GB" sz="2400" dirty="0" smtClean="0"/>
              <a:t>CYTOMEMBRANIC TRANSPORT</a:t>
            </a:r>
            <a:endParaRPr lang="en-US" sz="2400" dirty="0"/>
          </a:p>
        </p:txBody>
      </p:sp>
      <p:pic>
        <p:nvPicPr>
          <p:cNvPr id="7" name="Picture 4" descr="figure 3-08"/>
          <p:cNvPicPr>
            <a:picLocks noChangeAspect="1" noChangeArrowheads="1"/>
          </p:cNvPicPr>
          <p:nvPr/>
        </p:nvPicPr>
        <p:blipFill>
          <a:blip r:embed="rId3"/>
          <a:srcRect/>
          <a:stretch>
            <a:fillRect/>
          </a:stretch>
        </p:blipFill>
        <p:spPr bwMode="auto">
          <a:xfrm>
            <a:off x="3276600" y="5056690"/>
            <a:ext cx="3124200" cy="1433010"/>
          </a:xfrm>
          <a:prstGeom prst="rect">
            <a:avLst/>
          </a:prstGeom>
          <a:noFill/>
          <a:ln w="9525">
            <a:noFill/>
            <a:miter lim="800000"/>
            <a:headEnd/>
            <a:tailEnd/>
          </a:ln>
          <a:effectLst/>
        </p:spPr>
      </p:pic>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533400" y="1016675"/>
            <a:ext cx="5791200" cy="2031325"/>
          </a:xfrm>
          <a:prstGeom prst="rect">
            <a:avLst/>
          </a:prstGeom>
        </p:spPr>
        <p:txBody>
          <a:bodyPr wrap="square">
            <a:spAutoFit/>
          </a:bodyPr>
          <a:lstStyle/>
          <a:p>
            <a:r>
              <a:rPr lang="en-US" sz="1800" b="0" dirty="0" err="1" smtClean="0"/>
              <a:t>Endocytosis</a:t>
            </a:r>
            <a:endParaRPr lang="en-US" sz="1800" b="0" dirty="0" smtClean="0"/>
          </a:p>
          <a:p>
            <a:r>
              <a:rPr lang="en-US" sz="1800" b="0" dirty="0" smtClean="0"/>
              <a:t>Transfer of molecules into the cell.</a:t>
            </a:r>
          </a:p>
          <a:p>
            <a:r>
              <a:rPr lang="en-US" sz="1800" b="0" dirty="0" smtClean="0"/>
              <a:t>Move parts, organelles, large molecules.</a:t>
            </a:r>
          </a:p>
          <a:p>
            <a:pPr marL="342900" indent="-342900">
              <a:buAutoNum type="arabicPeriod"/>
            </a:pPr>
            <a:r>
              <a:rPr lang="en-US" sz="1800" b="0" dirty="0" smtClean="0"/>
              <a:t>The cell membrane surrounds the material.</a:t>
            </a:r>
          </a:p>
          <a:p>
            <a:pPr marL="342900" indent="-342900"/>
            <a:r>
              <a:rPr lang="en-US" sz="1800" b="0" dirty="0" smtClean="0"/>
              <a:t>2. The edges of the membrane are joined together.</a:t>
            </a:r>
          </a:p>
          <a:p>
            <a:pPr marL="342900" indent="-342900"/>
            <a:r>
              <a:rPr lang="en-US" sz="1800" b="0" dirty="0" smtClean="0"/>
              <a:t>3. The membrane forms a vesicle and the material is encapsulated.</a:t>
            </a:r>
            <a:endParaRPr lang="el-GR" sz="1800" b="0" dirty="0" smtClean="0"/>
          </a:p>
        </p:txBody>
      </p:sp>
      <p:sp>
        <p:nvSpPr>
          <p:cNvPr id="3" name="TextBox 2"/>
          <p:cNvSpPr txBox="1"/>
          <p:nvPr/>
        </p:nvSpPr>
        <p:spPr>
          <a:xfrm>
            <a:off x="2438400" y="304800"/>
            <a:ext cx="3313828" cy="461665"/>
          </a:xfrm>
          <a:prstGeom prst="rect">
            <a:avLst/>
          </a:prstGeom>
          <a:noFill/>
        </p:spPr>
        <p:txBody>
          <a:bodyPr wrap="none" rtlCol="0">
            <a:spAutoFit/>
          </a:bodyPr>
          <a:lstStyle/>
          <a:p>
            <a:r>
              <a:rPr lang="en-GB" sz="2400" dirty="0" smtClean="0"/>
              <a:t>ACTIVE TRANSPORT</a:t>
            </a:r>
            <a:endParaRPr lang="en-US" sz="2400" dirty="0"/>
          </a:p>
        </p:txBody>
      </p:sp>
      <p:pic>
        <p:nvPicPr>
          <p:cNvPr id="4" name="Picture 7" descr="figure 5-27a"/>
          <p:cNvPicPr>
            <a:picLocks noChangeAspect="1" noChangeArrowheads="1"/>
          </p:cNvPicPr>
          <p:nvPr/>
        </p:nvPicPr>
        <p:blipFill>
          <a:blip r:embed="rId2"/>
          <a:srcRect/>
          <a:stretch>
            <a:fillRect/>
          </a:stretch>
        </p:blipFill>
        <p:spPr bwMode="auto">
          <a:xfrm>
            <a:off x="6477000" y="2590800"/>
            <a:ext cx="1662653" cy="1371600"/>
          </a:xfrm>
          <a:prstGeom prst="rect">
            <a:avLst/>
          </a:prstGeom>
          <a:noFill/>
        </p:spPr>
      </p:pic>
      <p:pic>
        <p:nvPicPr>
          <p:cNvPr id="5" name="Picture 8" descr="figure 5-27b"/>
          <p:cNvPicPr>
            <a:picLocks noChangeAspect="1" noChangeArrowheads="1"/>
          </p:cNvPicPr>
          <p:nvPr/>
        </p:nvPicPr>
        <p:blipFill>
          <a:blip r:embed="rId3"/>
          <a:srcRect/>
          <a:stretch>
            <a:fillRect/>
          </a:stretch>
        </p:blipFill>
        <p:spPr bwMode="auto">
          <a:xfrm>
            <a:off x="6477000" y="1143000"/>
            <a:ext cx="1642308" cy="1360909"/>
          </a:xfrm>
          <a:prstGeom prst="rect">
            <a:avLst/>
          </a:prstGeom>
          <a:noFill/>
        </p:spPr>
      </p:pic>
      <p:sp>
        <p:nvSpPr>
          <p:cNvPr id="8" name="Rectangle 7"/>
          <p:cNvSpPr/>
          <p:nvPr/>
        </p:nvSpPr>
        <p:spPr>
          <a:xfrm>
            <a:off x="457200" y="3352800"/>
            <a:ext cx="5440725" cy="1477328"/>
          </a:xfrm>
          <a:prstGeom prst="rect">
            <a:avLst/>
          </a:prstGeom>
        </p:spPr>
        <p:txBody>
          <a:bodyPr wrap="none">
            <a:spAutoFit/>
          </a:bodyPr>
          <a:lstStyle/>
          <a:p>
            <a:pPr marL="457200" indent="-457200"/>
            <a:r>
              <a:rPr lang="en-US" sz="1800" b="0" dirty="0" err="1" smtClean="0"/>
              <a:t>Exocytosis</a:t>
            </a:r>
            <a:endParaRPr lang="en-US" sz="1800" b="0" dirty="0" smtClean="0"/>
          </a:p>
          <a:p>
            <a:pPr marL="457200" indent="-457200"/>
            <a:r>
              <a:rPr lang="en-US" sz="1800" b="0" dirty="0" smtClean="0"/>
              <a:t>The inverse of </a:t>
            </a:r>
            <a:r>
              <a:rPr lang="en-US" sz="1800" b="0" dirty="0" err="1" smtClean="0"/>
              <a:t>endocytosis</a:t>
            </a:r>
            <a:r>
              <a:rPr lang="en-US" sz="1800" b="0" dirty="0" smtClean="0"/>
              <a:t>.</a:t>
            </a:r>
          </a:p>
          <a:p>
            <a:pPr marL="457200" indent="-457200"/>
            <a:r>
              <a:rPr lang="en-US" sz="1800" b="0" dirty="0" smtClean="0"/>
              <a:t>1. A vesicle is transferred to the cell membrane.</a:t>
            </a:r>
          </a:p>
          <a:p>
            <a:pPr marL="457200" indent="-457200"/>
            <a:r>
              <a:rPr lang="en-US" sz="1800" b="0" dirty="0" smtClean="0"/>
              <a:t>2. The vesicle membrane is fused to the cytoplasm.</a:t>
            </a:r>
          </a:p>
          <a:p>
            <a:pPr marL="457200" indent="-457200"/>
            <a:r>
              <a:rPr lang="en-US" sz="1800" b="0" dirty="0" smtClean="0"/>
              <a:t>3. The material is discarded.</a:t>
            </a:r>
            <a:endParaRPr lang="el-GR" sz="1800" b="0" dirty="0" smtClean="0"/>
          </a:p>
        </p:txBody>
      </p:sp>
      <p:pic>
        <p:nvPicPr>
          <p:cNvPr id="9" name="Picture 7" descr="figure 5-28a"/>
          <p:cNvPicPr>
            <a:picLocks noChangeAspect="1" noChangeArrowheads="1"/>
          </p:cNvPicPr>
          <p:nvPr/>
        </p:nvPicPr>
        <p:blipFill>
          <a:blip r:embed="rId4"/>
          <a:srcRect/>
          <a:stretch>
            <a:fillRect/>
          </a:stretch>
        </p:blipFill>
        <p:spPr bwMode="auto">
          <a:xfrm>
            <a:off x="3606800" y="4648200"/>
            <a:ext cx="1879600" cy="1748631"/>
          </a:xfrm>
          <a:prstGeom prst="rect">
            <a:avLst/>
          </a:prstGeom>
          <a:noFill/>
        </p:spPr>
      </p:pic>
      <p:pic>
        <p:nvPicPr>
          <p:cNvPr id="10" name="Picture 8" descr="figure 5-28b"/>
          <p:cNvPicPr>
            <a:picLocks noChangeAspect="1" noChangeArrowheads="1"/>
          </p:cNvPicPr>
          <p:nvPr/>
        </p:nvPicPr>
        <p:blipFill>
          <a:blip r:embed="rId5"/>
          <a:srcRect/>
          <a:stretch>
            <a:fillRect/>
          </a:stretch>
        </p:blipFill>
        <p:spPr bwMode="auto">
          <a:xfrm>
            <a:off x="6172200" y="4572000"/>
            <a:ext cx="1261269" cy="1828800"/>
          </a:xfrm>
          <a:prstGeom prst="rect">
            <a:avLst/>
          </a:prstGeom>
          <a:noFill/>
        </p:spPr>
      </p:pic>
      <p:sp>
        <p:nvSpPr>
          <p:cNvPr id="11" name="TextBox 10"/>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2" name="Straight Connector 11"/>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4" descr="figure 12-17"/>
          <p:cNvPicPr>
            <a:picLocks noChangeAspect="1" noChangeArrowheads="1"/>
          </p:cNvPicPr>
          <p:nvPr/>
        </p:nvPicPr>
        <p:blipFill>
          <a:blip r:embed="rId2"/>
          <a:srcRect/>
          <a:stretch>
            <a:fillRect/>
          </a:stretch>
        </p:blipFill>
        <p:spPr bwMode="auto">
          <a:xfrm>
            <a:off x="228600" y="304800"/>
            <a:ext cx="8763000" cy="6248400"/>
          </a:xfrm>
          <a:prstGeom prst="rect">
            <a:avLst/>
          </a:prstGeom>
          <a:noFill/>
          <a:ln w="9525">
            <a:noFill/>
            <a:miter lim="800000"/>
            <a:headEnd/>
            <a:tailEnd/>
          </a:ln>
          <a:effectLst/>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22" name="Text Box 6"/>
          <p:cNvSpPr txBox="1">
            <a:spLocks noChangeArrowheads="1"/>
          </p:cNvSpPr>
          <p:nvPr/>
        </p:nvSpPr>
        <p:spPr bwMode="auto">
          <a:xfrm>
            <a:off x="914400" y="476250"/>
            <a:ext cx="7562888" cy="461665"/>
          </a:xfrm>
          <a:prstGeom prst="rect">
            <a:avLst/>
          </a:prstGeom>
          <a:noFill/>
          <a:ln w="9525">
            <a:noFill/>
            <a:miter lim="800000"/>
            <a:headEnd/>
            <a:tailEnd/>
          </a:ln>
          <a:effectLst/>
        </p:spPr>
        <p:txBody>
          <a:bodyPr wrap="none">
            <a:spAutoFit/>
          </a:bodyPr>
          <a:lstStyle/>
          <a:p>
            <a:r>
              <a:rPr lang="el-GR" sz="2400" dirty="0"/>
              <a:t>ΔΙΑΛΟΓΗ &amp; ΚΥΣΤΙΔΙΑΚΗ ΜΕΤΑΦΟΡΑ ΠΡΩΤΕΪΝΩΝ</a:t>
            </a:r>
          </a:p>
        </p:txBody>
      </p:sp>
      <p:pic>
        <p:nvPicPr>
          <p:cNvPr id="4" name="Picture 3"/>
          <p:cNvPicPr>
            <a:picLocks noChangeAspect="1"/>
          </p:cNvPicPr>
          <p:nvPr/>
        </p:nvPicPr>
        <p:blipFill>
          <a:blip r:embed="rId2"/>
          <a:stretch>
            <a:fillRect/>
          </a:stretch>
        </p:blipFill>
        <p:spPr>
          <a:xfrm>
            <a:off x="234950" y="381000"/>
            <a:ext cx="8674100" cy="6019800"/>
          </a:xfrm>
          <a:prstGeom prst="rect">
            <a:avLst/>
          </a:prstGeom>
        </p:spPr>
      </p:pic>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990600" y="2305616"/>
            <a:ext cx="7848600" cy="1323439"/>
          </a:xfrm>
          <a:prstGeom prst="rect">
            <a:avLst/>
          </a:prstGeom>
        </p:spPr>
        <p:txBody>
          <a:bodyPr wrap="square">
            <a:spAutoFit/>
          </a:bodyPr>
          <a:lstStyle/>
          <a:p>
            <a:pPr algn="ctr"/>
            <a:r>
              <a:rPr lang="el-GR" dirty="0" smtClean="0"/>
              <a:t>the cell</a:t>
            </a:r>
            <a:endParaRPr lang="en-GB" dirty="0" smtClean="0"/>
          </a:p>
          <a:p>
            <a:pPr algn="ctr"/>
            <a:r>
              <a:rPr lang="en-US" dirty="0" smtClean="0">
                <a:hlinkClick r:id="rId2"/>
              </a:rPr>
              <a:t>https://www.youtube.com/watch?v=URUJD5NEXC8&amp;t=139s</a:t>
            </a:r>
            <a:endParaRPr lang="en-US" dirty="0" smtClean="0"/>
          </a:p>
          <a:p>
            <a:pPr algn="ctr"/>
            <a:r>
              <a:rPr lang="en-US" dirty="0" smtClean="0"/>
              <a:t>https://</a:t>
            </a:r>
            <a:r>
              <a:rPr lang="en-US" dirty="0" err="1" smtClean="0"/>
              <a:t>www.youtube.com/watch?v</a:t>
            </a:r>
            <a:r>
              <a:rPr lang="en-US" dirty="0" smtClean="0"/>
              <a:t>=GBYZ0aDrlGk</a:t>
            </a:r>
          </a:p>
          <a:p>
            <a:pPr algn="ctr"/>
            <a:r>
              <a:rPr lang="en-US" dirty="0" smtClean="0">
                <a:hlinkClick r:id="rId3"/>
              </a:rPr>
              <a:t>https://www.youtube.com/watch?v=-Au5_2LMd5k</a:t>
            </a:r>
            <a:endParaRPr lang="en-US" dirty="0" smtClean="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9" name="Rectangle 3"/>
          <p:cNvSpPr>
            <a:spLocks noChangeArrowheads="1"/>
          </p:cNvSpPr>
          <p:nvPr/>
        </p:nvSpPr>
        <p:spPr bwMode="auto">
          <a:xfrm>
            <a:off x="609600" y="4089400"/>
            <a:ext cx="6873070" cy="1015663"/>
          </a:xfrm>
          <a:prstGeom prst="rect">
            <a:avLst/>
          </a:prstGeom>
          <a:noFill/>
          <a:ln w="9525">
            <a:noFill/>
            <a:miter lim="800000"/>
            <a:headEnd/>
            <a:tailEnd/>
          </a:ln>
        </p:spPr>
        <p:txBody>
          <a:bodyPr wrap="none">
            <a:spAutoFit/>
          </a:bodyPr>
          <a:lstStyle/>
          <a:p>
            <a:r>
              <a:rPr lang="en-US" dirty="0"/>
              <a:t>Inner life of cell: </a:t>
            </a:r>
            <a:r>
              <a:rPr lang="en-US" dirty="0" smtClean="0"/>
              <a:t> </a:t>
            </a:r>
          </a:p>
          <a:p>
            <a:r>
              <a:rPr lang="en-US" dirty="0" smtClean="0"/>
              <a:t>https://</a:t>
            </a:r>
            <a:r>
              <a:rPr lang="en-US" dirty="0" err="1" smtClean="0"/>
              <a:t>www.youtube.com/watch?v</a:t>
            </a:r>
            <a:r>
              <a:rPr lang="en-US" dirty="0" smtClean="0"/>
              <a:t>=8_24UyJc-qw</a:t>
            </a:r>
          </a:p>
          <a:p>
            <a:r>
              <a:rPr lang="en-US" dirty="0" smtClean="0"/>
              <a:t>https://</a:t>
            </a:r>
            <a:r>
              <a:rPr lang="en-US" dirty="0" err="1" smtClean="0"/>
              <a:t>www.youtube.com/watch?v</a:t>
            </a:r>
            <a:r>
              <a:rPr lang="en-US" dirty="0" smtClean="0"/>
              <a:t>=</a:t>
            </a:r>
            <a:r>
              <a:rPr lang="en-US" dirty="0" err="1" smtClean="0"/>
              <a:t>FzcTgrxMzZk&amp;t</a:t>
            </a:r>
            <a:r>
              <a:rPr lang="en-US" dirty="0" smtClean="0"/>
              <a:t>=6s</a:t>
            </a:r>
          </a:p>
        </p:txBody>
      </p:sp>
      <p:sp>
        <p:nvSpPr>
          <p:cNvPr id="91140" name="Rectangle 4"/>
          <p:cNvSpPr>
            <a:spLocks noChangeArrowheads="1"/>
          </p:cNvSpPr>
          <p:nvPr/>
        </p:nvSpPr>
        <p:spPr bwMode="auto">
          <a:xfrm>
            <a:off x="616988" y="2482850"/>
            <a:ext cx="8069812" cy="707886"/>
          </a:xfrm>
          <a:prstGeom prst="rect">
            <a:avLst/>
          </a:prstGeom>
          <a:noFill/>
          <a:ln w="9525">
            <a:noFill/>
            <a:miter lim="800000"/>
            <a:headEnd/>
            <a:tailEnd/>
          </a:ln>
        </p:spPr>
        <p:txBody>
          <a:bodyPr wrap="none">
            <a:spAutoFit/>
          </a:bodyPr>
          <a:lstStyle/>
          <a:p>
            <a:r>
              <a:rPr lang="en-US" dirty="0"/>
              <a:t>Signaling:   </a:t>
            </a:r>
            <a:r>
              <a:rPr lang="en-US" dirty="0" smtClean="0"/>
              <a:t> </a:t>
            </a:r>
            <a:endParaRPr lang="el-GR" dirty="0" smtClean="0"/>
          </a:p>
          <a:p>
            <a:r>
              <a:rPr lang="el-GR" dirty="0" smtClean="0"/>
              <a:t>http</a:t>
            </a:r>
            <a:r>
              <a:rPr lang="el-GR" dirty="0"/>
              <a:t>://www.youtube.com/watch?v=tMMrTRnFdI4&amp;feature=related</a:t>
            </a:r>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3316" name="Object 4"/>
          <p:cNvGraphicFramePr>
            <a:graphicFrameLocks noChangeAspect="1"/>
          </p:cNvGraphicFramePr>
          <p:nvPr/>
        </p:nvGraphicFramePr>
        <p:xfrm>
          <a:off x="1066800" y="984250"/>
          <a:ext cx="7162800" cy="1835150"/>
        </p:xfrm>
        <a:graphic>
          <a:graphicData uri="http://schemas.openxmlformats.org/presentationml/2006/ole">
            <p:oleObj spid="_x0000_s414722" name="Image" r:id="rId3" imgW="7403175" imgH="4584127" progId="">
              <p:embed/>
            </p:oleObj>
          </a:graphicData>
        </a:graphic>
      </p:graphicFrame>
      <p:sp>
        <p:nvSpPr>
          <p:cNvPr id="13317" name="Text Box 5"/>
          <p:cNvSpPr txBox="1">
            <a:spLocks noChangeArrowheads="1"/>
          </p:cNvSpPr>
          <p:nvPr/>
        </p:nvSpPr>
        <p:spPr bwMode="auto">
          <a:xfrm>
            <a:off x="471863" y="300335"/>
            <a:ext cx="8443537" cy="461665"/>
          </a:xfrm>
          <a:prstGeom prst="rect">
            <a:avLst/>
          </a:prstGeom>
          <a:noFill/>
          <a:ln w="9525">
            <a:noFill/>
            <a:miter lim="800000"/>
            <a:headEnd/>
            <a:tailEnd/>
          </a:ln>
          <a:effectLst/>
        </p:spPr>
        <p:txBody>
          <a:bodyPr wrap="none">
            <a:spAutoFit/>
          </a:bodyPr>
          <a:lstStyle/>
          <a:p>
            <a:r>
              <a:rPr lang="en-GB" sz="2400" dirty="0" smtClean="0"/>
              <a:t>COMPARISON OF PROKARYOTIC &amp; EUKARYOTIC</a:t>
            </a:r>
            <a:r>
              <a:rPr lang="el-GR" sz="2400" dirty="0" smtClean="0"/>
              <a:t> </a:t>
            </a:r>
            <a:r>
              <a:rPr lang="en-GB" sz="2400" dirty="0" smtClean="0"/>
              <a:t>CELL</a:t>
            </a:r>
            <a:endParaRPr lang="el-GR" sz="2400" dirty="0"/>
          </a:p>
        </p:txBody>
      </p:sp>
      <p:sp>
        <p:nvSpPr>
          <p:cNvPr id="5" name="Rectangle 4"/>
          <p:cNvSpPr/>
          <p:nvPr/>
        </p:nvSpPr>
        <p:spPr>
          <a:xfrm>
            <a:off x="685800" y="3032879"/>
            <a:ext cx="3810000" cy="2862323"/>
          </a:xfrm>
          <a:prstGeom prst="rect">
            <a:avLst/>
          </a:prstGeom>
        </p:spPr>
        <p:txBody>
          <a:bodyPr wrap="square">
            <a:spAutoFit/>
          </a:bodyPr>
          <a:lstStyle/>
          <a:p>
            <a:r>
              <a:rPr lang="en-US" sz="1800" b="0" dirty="0" smtClean="0"/>
              <a:t>Classified in: </a:t>
            </a:r>
          </a:p>
          <a:p>
            <a:r>
              <a:rPr lang="en-US" sz="1800" b="0" dirty="0" smtClean="0"/>
              <a:t>bacteria and </a:t>
            </a:r>
            <a:r>
              <a:rPr lang="en-US" sz="1800" b="0" dirty="0" err="1" smtClean="0"/>
              <a:t>archaea</a:t>
            </a:r>
            <a:r>
              <a:rPr lang="en-US" sz="1800" b="0" dirty="0" smtClean="0"/>
              <a:t>.</a:t>
            </a:r>
          </a:p>
          <a:p>
            <a:endParaRPr lang="en-US" sz="1800" dirty="0" smtClean="0"/>
          </a:p>
          <a:p>
            <a:r>
              <a:rPr lang="en-US" sz="1800" b="0" dirty="0" smtClean="0"/>
              <a:t>They are lacking a delimited by a membrane, nucleus.</a:t>
            </a:r>
          </a:p>
          <a:p>
            <a:endParaRPr lang="en-US" sz="1800" dirty="0" smtClean="0"/>
          </a:p>
          <a:p>
            <a:r>
              <a:rPr lang="en-US" sz="1800" b="0" dirty="0" smtClean="0"/>
              <a:t>Structurally smaller and simpler than eukaryotic cells.</a:t>
            </a:r>
          </a:p>
          <a:p>
            <a:endParaRPr lang="en-US" sz="1800" dirty="0" smtClean="0"/>
          </a:p>
          <a:p>
            <a:r>
              <a:rPr lang="en-US" sz="1800" b="0" dirty="0" smtClean="0"/>
              <a:t>They may live in extreme habitats.</a:t>
            </a:r>
            <a:endParaRPr lang="en-US" sz="1800" b="0" dirty="0"/>
          </a:p>
        </p:txBody>
      </p:sp>
      <p:sp>
        <p:nvSpPr>
          <p:cNvPr id="6" name="Rectangle 5"/>
          <p:cNvSpPr/>
          <p:nvPr/>
        </p:nvSpPr>
        <p:spPr>
          <a:xfrm>
            <a:off x="4800600" y="3032879"/>
            <a:ext cx="4114800" cy="3139321"/>
          </a:xfrm>
          <a:prstGeom prst="rect">
            <a:avLst/>
          </a:prstGeom>
        </p:spPr>
        <p:txBody>
          <a:bodyPr wrap="square">
            <a:spAutoFit/>
          </a:bodyPr>
          <a:lstStyle/>
          <a:p>
            <a:r>
              <a:rPr lang="en-US" sz="1800" b="0" dirty="0" smtClean="0"/>
              <a:t>They are classified into: </a:t>
            </a:r>
          </a:p>
          <a:p>
            <a:r>
              <a:rPr lang="en-US" sz="1800" b="0" dirty="0" smtClean="0"/>
              <a:t>fungi, plants, animals.</a:t>
            </a:r>
          </a:p>
          <a:p>
            <a:endParaRPr lang="en-US" sz="1800" b="0" dirty="0" smtClean="0"/>
          </a:p>
          <a:p>
            <a:r>
              <a:rPr lang="en-US" sz="1800" b="0" dirty="0" smtClean="0"/>
              <a:t>The nucleus is delimited by a membrane.</a:t>
            </a:r>
          </a:p>
          <a:p>
            <a:endParaRPr lang="en-US" sz="1800" b="0" dirty="0" smtClean="0"/>
          </a:p>
          <a:p>
            <a:r>
              <a:rPr lang="en-US" sz="1800" b="0" dirty="0" smtClean="0"/>
              <a:t>Larger in size than prokaryotes, with specialized organelles.</a:t>
            </a:r>
          </a:p>
          <a:p>
            <a:endParaRPr lang="en-US" sz="1800" b="0" dirty="0" smtClean="0"/>
          </a:p>
          <a:p>
            <a:r>
              <a:rPr lang="en-US" sz="1800" b="0" dirty="0" smtClean="0"/>
              <a:t>Certain cells (e.g., plant) have a cell wall.</a:t>
            </a:r>
            <a:endParaRPr lang="en-US" sz="1800" b="0"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Rectangle 4"/>
          <p:cNvSpPr>
            <a:spLocks noChangeArrowheads="1"/>
          </p:cNvSpPr>
          <p:nvPr/>
        </p:nvSpPr>
        <p:spPr bwMode="auto">
          <a:xfrm>
            <a:off x="1746250" y="3246438"/>
            <a:ext cx="5076825" cy="369887"/>
          </a:xfrm>
          <a:prstGeom prst="rect">
            <a:avLst/>
          </a:prstGeom>
          <a:noFill/>
          <a:ln w="9525">
            <a:noFill/>
            <a:miter lim="800000"/>
            <a:headEnd/>
            <a:tailEnd/>
          </a:ln>
        </p:spPr>
        <p:txBody>
          <a:bodyPr wrap="none">
            <a:prstTxWarp prst="textNoShape">
              <a:avLst/>
            </a:prstTxWarp>
            <a:spAutoFit/>
          </a:bodyPr>
          <a:lstStyle/>
          <a:p>
            <a:r>
              <a:rPr lang="en-US" dirty="0"/>
              <a:t>http://</a:t>
            </a:r>
            <a:r>
              <a:rPr lang="en-US" dirty="0" err="1"/>
              <a:t>www.youtube.com/watch?v</a:t>
            </a:r>
            <a:r>
              <a:rPr lang="en-US" dirty="0"/>
              <a:t>=</a:t>
            </a:r>
            <a:r>
              <a:rPr lang="en-US" dirty="0" err="1"/>
              <a:t>hepoJgGJtNc</a:t>
            </a:r>
            <a:endParaRPr lang="en-US" dirty="0"/>
          </a:p>
        </p:txBody>
      </p:sp>
      <p:sp>
        <p:nvSpPr>
          <p:cNvPr id="8" name="TextBox 7"/>
          <p:cNvSpPr txBox="1"/>
          <p:nvPr/>
        </p:nvSpPr>
        <p:spPr>
          <a:xfrm>
            <a:off x="1765300" y="2032000"/>
            <a:ext cx="2813591" cy="707886"/>
          </a:xfrm>
          <a:prstGeom prst="rect">
            <a:avLst/>
          </a:prstGeom>
          <a:noFill/>
        </p:spPr>
        <p:txBody>
          <a:bodyPr wrap="none" rtlCol="0">
            <a:spAutoFit/>
          </a:bodyPr>
          <a:lstStyle/>
          <a:p>
            <a:r>
              <a:rPr lang="en-GB" b="0" dirty="0" smtClean="0"/>
              <a:t>cell signalling overview</a:t>
            </a:r>
            <a:endParaRPr lang="en-GB" dirty="0" smtClean="0"/>
          </a:p>
          <a:p>
            <a:endParaRPr lang="en-US" dirty="0"/>
          </a:p>
        </p:txBody>
      </p:sp>
      <p:sp>
        <p:nvSpPr>
          <p:cNvPr id="9" name="TextBox 8"/>
          <p:cNvSpPr txBox="1"/>
          <p:nvPr/>
        </p:nvSpPr>
        <p:spPr>
          <a:xfrm>
            <a:off x="1993900" y="2870200"/>
            <a:ext cx="6110392" cy="400110"/>
          </a:xfrm>
          <a:prstGeom prst="rect">
            <a:avLst/>
          </a:prstGeom>
          <a:noFill/>
        </p:spPr>
        <p:txBody>
          <a:bodyPr wrap="none" rtlCol="0">
            <a:spAutoFit/>
          </a:bodyPr>
          <a:lstStyle/>
          <a:p>
            <a:r>
              <a:rPr lang="en-US" dirty="0" smtClean="0"/>
              <a:t>https://</a:t>
            </a:r>
            <a:r>
              <a:rPr lang="en-US" dirty="0" err="1" smtClean="0"/>
              <a:t>www.youtube.com/watch?v</a:t>
            </a:r>
            <a:r>
              <a:rPr lang="en-US" dirty="0" smtClean="0"/>
              <a:t>=9sF_h-bAnIE</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440035"/>
            <a:ext cx="9144000" cy="461665"/>
          </a:xfrm>
          <a:prstGeom prst="rect">
            <a:avLst/>
          </a:prstGeom>
          <a:gradFill flip="none" rotWithShape="1">
            <a:gsLst>
              <a:gs pos="14000">
                <a:srgbClr val="43FFF3"/>
              </a:gs>
              <a:gs pos="100000">
                <a:srgbClr val="FFFFFF"/>
              </a:gs>
            </a:gsLst>
            <a:lin ang="0" scaled="1"/>
            <a:tileRect/>
          </a:gradFill>
        </p:spPr>
        <p:txBody>
          <a:bodyPr wrap="square">
            <a:spAutoFit/>
          </a:bodyPr>
          <a:lstStyle/>
          <a:p>
            <a:pPr algn="ctr"/>
            <a:r>
              <a:rPr lang="en-GB" sz="2400" cap="small" dirty="0" smtClean="0"/>
              <a:t>Viruses</a:t>
            </a:r>
            <a:endParaRPr lang="en-US" sz="2400" cap="small" dirty="0"/>
          </a:p>
        </p:txBody>
      </p:sp>
      <p:sp>
        <p:nvSpPr>
          <p:cNvPr id="3" name="Rectangle 2"/>
          <p:cNvSpPr/>
          <p:nvPr/>
        </p:nvSpPr>
        <p:spPr>
          <a:xfrm>
            <a:off x="1066800" y="1143000"/>
            <a:ext cx="7239000" cy="5055230"/>
          </a:xfrm>
          <a:prstGeom prst="rect">
            <a:avLst/>
          </a:prstGeom>
        </p:spPr>
        <p:txBody>
          <a:bodyPr wrap="square">
            <a:spAutoFit/>
          </a:bodyPr>
          <a:lstStyle/>
          <a:p>
            <a:pPr>
              <a:lnSpc>
                <a:spcPct val="150000"/>
              </a:lnSpc>
            </a:pPr>
            <a:r>
              <a:rPr lang="en-US" sz="1800" b="0" dirty="0" smtClean="0"/>
              <a:t>A</a:t>
            </a:r>
            <a:r>
              <a:rPr lang="en-US" sz="1800" dirty="0" smtClean="0"/>
              <a:t> </a:t>
            </a:r>
            <a:r>
              <a:rPr lang="en-US" sz="1800" b="0" dirty="0" smtClean="0"/>
              <a:t>virus is: </a:t>
            </a:r>
          </a:p>
          <a:p>
            <a:pPr>
              <a:lnSpc>
                <a:spcPct val="150000"/>
              </a:lnSpc>
              <a:buFontTx/>
              <a:buChar char="-"/>
            </a:pPr>
            <a:r>
              <a:rPr lang="en-US" sz="1800" b="0" dirty="0" smtClean="0"/>
              <a:t> a chain of nucleic acids (DNA or RNA) that</a:t>
            </a:r>
          </a:p>
          <a:p>
            <a:pPr>
              <a:lnSpc>
                <a:spcPct val="150000"/>
              </a:lnSpc>
              <a:buFontTx/>
              <a:buChar char="-"/>
            </a:pPr>
            <a:r>
              <a:rPr lang="en-US" sz="1800" b="0" dirty="0" smtClean="0"/>
              <a:t> lives in a host cell, </a:t>
            </a:r>
          </a:p>
          <a:p>
            <a:pPr>
              <a:lnSpc>
                <a:spcPct val="150000"/>
              </a:lnSpc>
              <a:buFontTx/>
              <a:buChar char="-"/>
            </a:pPr>
            <a:r>
              <a:rPr lang="en-US" sz="1800" b="0" dirty="0" smtClean="0"/>
              <a:t> uses the host’s reagents and its cellular machinery to reproduce and </a:t>
            </a:r>
          </a:p>
          <a:p>
            <a:pPr>
              <a:lnSpc>
                <a:spcPct val="150000"/>
              </a:lnSpc>
              <a:buFontTx/>
              <a:buChar char="-"/>
            </a:pPr>
            <a:r>
              <a:rPr lang="en-US" sz="1800" b="0" dirty="0" smtClean="0"/>
              <a:t> releases the replicated nucleic acid chains to infect more cells.</a:t>
            </a:r>
          </a:p>
          <a:p>
            <a:pPr>
              <a:lnSpc>
                <a:spcPct val="150000"/>
              </a:lnSpc>
            </a:pPr>
            <a:endParaRPr lang="en-US" sz="1800" b="0" dirty="0" smtClean="0"/>
          </a:p>
          <a:p>
            <a:pPr>
              <a:lnSpc>
                <a:spcPct val="150000"/>
              </a:lnSpc>
            </a:pPr>
            <a:r>
              <a:rPr lang="en-US" sz="1800" b="0" dirty="0" smtClean="0"/>
              <a:t>Their genetic material is often protected by a protein envelope, that allows the virus to survive between hosts.</a:t>
            </a:r>
          </a:p>
          <a:p>
            <a:pPr>
              <a:lnSpc>
                <a:spcPct val="150000"/>
              </a:lnSpc>
            </a:pPr>
            <a:endParaRPr lang="en-US" sz="1800" b="0" dirty="0" smtClean="0"/>
          </a:p>
          <a:p>
            <a:pPr>
              <a:lnSpc>
                <a:spcPct val="150000"/>
              </a:lnSpc>
            </a:pPr>
            <a:r>
              <a:rPr lang="en-GB" sz="1800" b="0" dirty="0" smtClean="0"/>
              <a:t>The shape, structure, and function of these proteins changes depending on the species of virus.</a:t>
            </a:r>
          </a:p>
          <a:p>
            <a:pPr>
              <a:lnSpc>
                <a:spcPct val="150000"/>
              </a:lnSpc>
            </a:pPr>
            <a:endParaRPr lang="en-US" sz="1800" b="0" dirty="0" smtClean="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1828800" y="762000"/>
            <a:ext cx="6934200" cy="1549142"/>
          </a:xfrm>
          <a:prstGeom prst="rect">
            <a:avLst/>
          </a:prstGeom>
        </p:spPr>
        <p:txBody>
          <a:bodyPr wrap="square">
            <a:spAutoFit/>
          </a:bodyPr>
          <a:lstStyle/>
          <a:p>
            <a:pPr algn="just">
              <a:lnSpc>
                <a:spcPct val="150000"/>
              </a:lnSpc>
            </a:pPr>
            <a:r>
              <a:rPr lang="en-US" sz="1600" b="0" dirty="0" smtClean="0"/>
              <a:t>A virus which replicates in mammalian cells will have a protein coat, covering the viral genome, which enables it to attach to and infiltrate mammalian cells. The envelope proteins will enable the virus to interact with the host cell. </a:t>
            </a:r>
          </a:p>
        </p:txBody>
      </p:sp>
      <p:pic>
        <p:nvPicPr>
          <p:cNvPr id="6" name="Picture 5"/>
          <p:cNvPicPr>
            <a:picLocks noChangeAspect="1"/>
          </p:cNvPicPr>
          <p:nvPr/>
        </p:nvPicPr>
        <p:blipFill>
          <a:blip r:embed="rId2"/>
          <a:stretch>
            <a:fillRect/>
          </a:stretch>
        </p:blipFill>
        <p:spPr>
          <a:xfrm>
            <a:off x="228600" y="684164"/>
            <a:ext cx="1600200" cy="1601836"/>
          </a:xfrm>
          <a:prstGeom prst="rect">
            <a:avLst/>
          </a:prstGeom>
        </p:spPr>
      </p:pic>
      <p:pic>
        <p:nvPicPr>
          <p:cNvPr id="7" name="Picture 6"/>
          <p:cNvPicPr>
            <a:picLocks noChangeAspect="1"/>
          </p:cNvPicPr>
          <p:nvPr/>
        </p:nvPicPr>
        <p:blipFill>
          <a:blip r:embed="rId3"/>
          <a:stretch>
            <a:fillRect/>
          </a:stretch>
        </p:blipFill>
        <p:spPr>
          <a:xfrm>
            <a:off x="5105400" y="2133600"/>
            <a:ext cx="3581400" cy="2971800"/>
          </a:xfrm>
          <a:prstGeom prst="rect">
            <a:avLst/>
          </a:prstGeom>
        </p:spPr>
      </p:pic>
      <p:sp>
        <p:nvSpPr>
          <p:cNvPr id="10" name="Rectangle 9"/>
          <p:cNvSpPr/>
          <p:nvPr/>
        </p:nvSpPr>
        <p:spPr>
          <a:xfrm>
            <a:off x="533400" y="5105400"/>
            <a:ext cx="8001000" cy="1179810"/>
          </a:xfrm>
          <a:prstGeom prst="rect">
            <a:avLst/>
          </a:prstGeom>
        </p:spPr>
        <p:txBody>
          <a:bodyPr wrap="square">
            <a:spAutoFit/>
          </a:bodyPr>
          <a:lstStyle/>
          <a:p>
            <a:pPr algn="just">
              <a:lnSpc>
                <a:spcPct val="150000"/>
              </a:lnSpc>
            </a:pPr>
            <a:r>
              <a:rPr lang="en-US" sz="1600" b="0" dirty="0" smtClean="0"/>
              <a:t>In some plan virus species, the virus is passed from cell to cell within the plant. </a:t>
            </a:r>
            <a:endParaRPr lang="en-US" sz="1600" dirty="0" smtClean="0"/>
          </a:p>
          <a:p>
            <a:pPr algn="just">
              <a:lnSpc>
                <a:spcPct val="150000"/>
              </a:lnSpc>
            </a:pPr>
            <a:r>
              <a:rPr lang="en-US" sz="1600" b="0" dirty="0" smtClean="0"/>
              <a:t>In this way the virus can live within cells its entire existence, and never need a protein coat to protect it in the environment. </a:t>
            </a:r>
          </a:p>
        </p:txBody>
      </p:sp>
      <p:sp>
        <p:nvSpPr>
          <p:cNvPr id="11" name="Rectangle 10"/>
          <p:cNvSpPr/>
          <p:nvPr/>
        </p:nvSpPr>
        <p:spPr>
          <a:xfrm>
            <a:off x="533400" y="2209800"/>
            <a:ext cx="4572000" cy="3026470"/>
          </a:xfrm>
          <a:prstGeom prst="rect">
            <a:avLst/>
          </a:prstGeom>
        </p:spPr>
        <p:txBody>
          <a:bodyPr>
            <a:spAutoFit/>
          </a:bodyPr>
          <a:lstStyle/>
          <a:p>
            <a:pPr algn="just">
              <a:lnSpc>
                <a:spcPct val="150000"/>
              </a:lnSpc>
            </a:pPr>
            <a:r>
              <a:rPr lang="en-US" sz="1600" b="0" dirty="0" smtClean="0"/>
              <a:t>Part of the protein coat will then open, puncture through the cell membrane and deposit the viral genome within the cell. The protein coat can then be discarded, as the viral genome will now replicate within the host cell. The replicated virus molecules will be packaged within their own protein coats, and be released into the environment to find another host.</a:t>
            </a:r>
          </a:p>
        </p:txBody>
      </p:sp>
      <p:sp>
        <p:nvSpPr>
          <p:cNvPr id="8" name="Rectangle 7"/>
          <p:cNvSpPr/>
          <p:nvPr/>
        </p:nvSpPr>
        <p:spPr>
          <a:xfrm>
            <a:off x="0" y="186035"/>
            <a:ext cx="9144000" cy="461665"/>
          </a:xfrm>
          <a:prstGeom prst="rect">
            <a:avLst/>
          </a:prstGeom>
          <a:gradFill flip="none" rotWithShape="1">
            <a:gsLst>
              <a:gs pos="14000">
                <a:srgbClr val="43FFF3"/>
              </a:gs>
              <a:gs pos="100000">
                <a:srgbClr val="FFFFFF"/>
              </a:gs>
            </a:gsLst>
            <a:lin ang="0" scaled="1"/>
            <a:tileRect/>
          </a:gradFill>
        </p:spPr>
        <p:txBody>
          <a:bodyPr wrap="square">
            <a:spAutoFit/>
          </a:bodyPr>
          <a:lstStyle/>
          <a:p>
            <a:pPr algn="ctr"/>
            <a:r>
              <a:rPr lang="en-GB" sz="2400" cap="small" dirty="0" smtClean="0"/>
              <a:t>Viral Structure</a:t>
            </a:r>
            <a:endParaRPr lang="en-US" sz="2400" cap="small" dirty="0"/>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2" name="Straight Connector 11"/>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914400" y="1379656"/>
            <a:ext cx="3810000" cy="3395802"/>
          </a:xfrm>
          <a:prstGeom prst="rect">
            <a:avLst/>
          </a:prstGeom>
        </p:spPr>
        <p:txBody>
          <a:bodyPr wrap="square">
            <a:spAutoFit/>
          </a:bodyPr>
          <a:lstStyle/>
          <a:p>
            <a:pPr algn="just">
              <a:lnSpc>
                <a:spcPct val="150000"/>
              </a:lnSpc>
            </a:pPr>
            <a:r>
              <a:rPr lang="en-US" sz="1600" b="0" dirty="0" smtClean="0"/>
              <a:t>The protein coat of a phage is much more complex, and has a variety of specialized parts. </a:t>
            </a:r>
          </a:p>
          <a:p>
            <a:pPr algn="just">
              <a:lnSpc>
                <a:spcPct val="150000"/>
              </a:lnSpc>
            </a:pPr>
            <a:r>
              <a:rPr lang="en-US" sz="1600" b="0" dirty="0" smtClean="0"/>
              <a:t>The head portion contains the viral genome. </a:t>
            </a:r>
          </a:p>
          <a:p>
            <a:pPr algn="just">
              <a:lnSpc>
                <a:spcPct val="150000"/>
              </a:lnSpc>
            </a:pPr>
            <a:r>
              <a:rPr lang="en-US" sz="1600" b="0" dirty="0" smtClean="0"/>
              <a:t>The collar, sheath, base plate, and tail fibers are part of an intricate system to attach to and inject the genome into a bacterial cell. </a:t>
            </a:r>
          </a:p>
        </p:txBody>
      </p:sp>
      <p:sp>
        <p:nvSpPr>
          <p:cNvPr id="4" name="Rectangle 3"/>
          <p:cNvSpPr/>
          <p:nvPr/>
        </p:nvSpPr>
        <p:spPr>
          <a:xfrm>
            <a:off x="914400" y="981512"/>
            <a:ext cx="6553200" cy="441146"/>
          </a:xfrm>
          <a:prstGeom prst="rect">
            <a:avLst/>
          </a:prstGeom>
        </p:spPr>
        <p:txBody>
          <a:bodyPr wrap="square">
            <a:spAutoFit/>
          </a:bodyPr>
          <a:lstStyle/>
          <a:p>
            <a:pPr algn="just">
              <a:lnSpc>
                <a:spcPct val="150000"/>
              </a:lnSpc>
            </a:pPr>
            <a:r>
              <a:rPr lang="en-US" sz="1600" b="0" dirty="0" err="1" smtClean="0"/>
              <a:t>Bacteriophage</a:t>
            </a:r>
            <a:r>
              <a:rPr lang="en-US" sz="1600" b="0" dirty="0" smtClean="0"/>
              <a:t> is a type of virus which specializes on bacterial cells. </a:t>
            </a:r>
          </a:p>
        </p:txBody>
      </p:sp>
      <p:pic>
        <p:nvPicPr>
          <p:cNvPr id="6" name="Picture 5"/>
          <p:cNvPicPr>
            <a:picLocks noChangeAspect="1"/>
          </p:cNvPicPr>
          <p:nvPr/>
        </p:nvPicPr>
        <p:blipFill>
          <a:blip r:embed="rId2"/>
          <a:stretch>
            <a:fillRect/>
          </a:stretch>
        </p:blipFill>
        <p:spPr>
          <a:xfrm>
            <a:off x="4963951" y="1651258"/>
            <a:ext cx="3646649" cy="2819400"/>
          </a:xfrm>
          <a:prstGeom prst="rect">
            <a:avLst/>
          </a:prstGeom>
        </p:spPr>
      </p:pic>
      <p:sp>
        <p:nvSpPr>
          <p:cNvPr id="7" name="Rectangle 6"/>
          <p:cNvSpPr/>
          <p:nvPr/>
        </p:nvSpPr>
        <p:spPr>
          <a:xfrm>
            <a:off x="914400" y="4623058"/>
            <a:ext cx="7620000" cy="1549142"/>
          </a:xfrm>
          <a:prstGeom prst="rect">
            <a:avLst/>
          </a:prstGeom>
        </p:spPr>
        <p:txBody>
          <a:bodyPr wrap="square">
            <a:spAutoFit/>
          </a:bodyPr>
          <a:lstStyle/>
          <a:p>
            <a:pPr algn="just">
              <a:lnSpc>
                <a:spcPct val="150000"/>
              </a:lnSpc>
            </a:pPr>
            <a:r>
              <a:rPr lang="en-US" sz="1600" b="0" dirty="0" smtClean="0"/>
              <a:t>The tail fibers grasp the bacterial cell, pulling the base plate up to the cell wall or membrane. </a:t>
            </a:r>
          </a:p>
          <a:p>
            <a:pPr algn="just">
              <a:lnSpc>
                <a:spcPct val="150000"/>
              </a:lnSpc>
            </a:pPr>
            <a:r>
              <a:rPr lang="en-US" sz="1600" b="0" dirty="0" smtClean="0"/>
              <a:t>The sheath and collar compress, puncture the cell, and deposit the DNA into the bacterial cell.</a:t>
            </a:r>
          </a:p>
        </p:txBody>
      </p:sp>
      <p:sp>
        <p:nvSpPr>
          <p:cNvPr id="9" name="Rectangle 8"/>
          <p:cNvSpPr/>
          <p:nvPr/>
        </p:nvSpPr>
        <p:spPr>
          <a:xfrm>
            <a:off x="0" y="287635"/>
            <a:ext cx="9144000" cy="461665"/>
          </a:xfrm>
          <a:prstGeom prst="rect">
            <a:avLst/>
          </a:prstGeom>
          <a:gradFill flip="none" rotWithShape="1">
            <a:gsLst>
              <a:gs pos="14000">
                <a:srgbClr val="43FFF3"/>
              </a:gs>
              <a:gs pos="100000">
                <a:srgbClr val="FFFFFF"/>
              </a:gs>
            </a:gsLst>
            <a:lin ang="0" scaled="1"/>
            <a:tileRect/>
          </a:gradFill>
        </p:spPr>
        <p:txBody>
          <a:bodyPr wrap="square">
            <a:spAutoFit/>
          </a:bodyPr>
          <a:lstStyle/>
          <a:p>
            <a:pPr algn="ctr"/>
            <a:r>
              <a:rPr lang="en-GB" sz="2400" cap="small" dirty="0" smtClean="0"/>
              <a:t>Viral Structure</a:t>
            </a:r>
            <a:endParaRPr lang="en-US" sz="2400" cap="small" dirty="0"/>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622300" y="1259940"/>
            <a:ext cx="8153400" cy="2657138"/>
          </a:xfrm>
          <a:prstGeom prst="rect">
            <a:avLst/>
          </a:prstGeom>
          <a:noFill/>
        </p:spPr>
        <p:txBody>
          <a:bodyPr wrap="square" rtlCol="0">
            <a:spAutoFit/>
          </a:bodyPr>
          <a:lstStyle/>
          <a:p>
            <a:pPr>
              <a:lnSpc>
                <a:spcPct val="150000"/>
              </a:lnSpc>
            </a:pPr>
            <a:r>
              <a:rPr lang="en-US" sz="1600" b="0" dirty="0" smtClean="0"/>
              <a:t>Viruses must generate mRNAs from their genomes to produce proteins and replicate themselves.</a:t>
            </a:r>
          </a:p>
          <a:p>
            <a:pPr>
              <a:lnSpc>
                <a:spcPct val="150000"/>
              </a:lnSpc>
            </a:pPr>
            <a:r>
              <a:rPr lang="en-US" sz="1600" b="0" dirty="0" smtClean="0"/>
              <a:t>The mechanisms used to achieve this reflects the type of the viral genome, that can be: single-stranded (</a:t>
            </a:r>
            <a:r>
              <a:rPr lang="en-US" sz="1600" b="0" dirty="0" err="1" smtClean="0"/>
              <a:t>ss</a:t>
            </a:r>
            <a:r>
              <a:rPr lang="en-US" sz="1600" b="0" dirty="0" smtClean="0"/>
              <a:t>) or double-stranded (</a:t>
            </a:r>
            <a:r>
              <a:rPr lang="en-US" sz="1600" b="0" dirty="0" err="1" smtClean="0"/>
              <a:t>ds</a:t>
            </a:r>
            <a:r>
              <a:rPr lang="en-US" sz="1600" b="0" dirty="0" smtClean="0"/>
              <a:t>), </a:t>
            </a:r>
          </a:p>
          <a:p>
            <a:pPr>
              <a:lnSpc>
                <a:spcPct val="150000"/>
              </a:lnSpc>
            </a:pPr>
            <a:r>
              <a:rPr lang="en-US" sz="1600" b="0" dirty="0" smtClean="0"/>
              <a:t>RNA or DNA, and </a:t>
            </a:r>
          </a:p>
          <a:p>
            <a:pPr>
              <a:lnSpc>
                <a:spcPct val="150000"/>
              </a:lnSpc>
            </a:pPr>
            <a:r>
              <a:rPr lang="en-US" sz="1600" b="0" dirty="0" smtClean="0"/>
              <a:t>may or may not use reverse transcriptase (RT). </a:t>
            </a:r>
          </a:p>
          <a:p>
            <a:pPr>
              <a:lnSpc>
                <a:spcPct val="150000"/>
              </a:lnSpc>
            </a:pPr>
            <a:r>
              <a:rPr lang="en-US" sz="1600" b="0" dirty="0" smtClean="0"/>
              <a:t>In addition, </a:t>
            </a:r>
            <a:r>
              <a:rPr lang="en-US" sz="1600" b="0" dirty="0" err="1" smtClean="0"/>
              <a:t>ssRNA</a:t>
            </a:r>
            <a:r>
              <a:rPr lang="en-US" sz="1600" b="0" dirty="0" smtClean="0"/>
              <a:t> viruses may be either sense (+) or antisense (−). </a:t>
            </a:r>
            <a:endParaRPr lang="en-GB" sz="1600" b="0" dirty="0" smtClean="0"/>
          </a:p>
        </p:txBody>
      </p:sp>
      <p:sp>
        <p:nvSpPr>
          <p:cNvPr id="4" name="Rectangle 3"/>
          <p:cNvSpPr/>
          <p:nvPr/>
        </p:nvSpPr>
        <p:spPr>
          <a:xfrm>
            <a:off x="0" y="313035"/>
            <a:ext cx="9144000" cy="461665"/>
          </a:xfrm>
          <a:prstGeom prst="rect">
            <a:avLst/>
          </a:prstGeom>
          <a:gradFill flip="none" rotWithShape="1">
            <a:gsLst>
              <a:gs pos="14000">
                <a:srgbClr val="43FFF3"/>
              </a:gs>
              <a:gs pos="100000">
                <a:srgbClr val="FFFFFF"/>
              </a:gs>
            </a:gsLst>
            <a:lin ang="0" scaled="1"/>
            <a:tileRect/>
          </a:gradFill>
        </p:spPr>
        <p:txBody>
          <a:bodyPr wrap="square">
            <a:spAutoFit/>
          </a:bodyPr>
          <a:lstStyle/>
          <a:p>
            <a:pPr algn="ctr"/>
            <a:r>
              <a:rPr lang="en-GB" sz="2400" cap="small" dirty="0" smtClean="0"/>
              <a:t>Classification of Viruses</a:t>
            </a:r>
            <a:endParaRPr lang="en-US" sz="2400" cap="small"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533400" y="1005940"/>
            <a:ext cx="8153400" cy="5565625"/>
          </a:xfrm>
          <a:prstGeom prst="rect">
            <a:avLst/>
          </a:prstGeom>
          <a:noFill/>
        </p:spPr>
        <p:txBody>
          <a:bodyPr wrap="square" rtlCol="0">
            <a:spAutoFit/>
          </a:bodyPr>
          <a:lstStyle/>
          <a:p>
            <a:pPr>
              <a:lnSpc>
                <a:spcPct val="150000"/>
              </a:lnSpc>
            </a:pPr>
            <a:r>
              <a:rPr lang="en-GB" sz="1600" b="0" dirty="0" smtClean="0"/>
              <a:t>Baltimore classification (first defined in 1971), named after David Baltimore, a Nobel Prize-winning biologist, has seven groups depending on their</a:t>
            </a:r>
          </a:p>
          <a:p>
            <a:pPr>
              <a:lnSpc>
                <a:spcPct val="150000"/>
              </a:lnSpc>
            </a:pPr>
            <a:r>
              <a:rPr lang="en-US" sz="1600" b="0" dirty="0" smtClean="0"/>
              <a:t>n</a:t>
            </a:r>
            <a:r>
              <a:rPr lang="en-GB" sz="1600" b="0" dirty="0" err="1" smtClean="0"/>
              <a:t>ucleic</a:t>
            </a:r>
            <a:r>
              <a:rPr lang="en-GB" sz="1600" b="0" dirty="0" smtClean="0"/>
              <a:t> acid (DNA or RNA) </a:t>
            </a:r>
          </a:p>
          <a:p>
            <a:pPr>
              <a:lnSpc>
                <a:spcPct val="150000"/>
              </a:lnSpc>
            </a:pPr>
            <a:r>
              <a:rPr lang="en-GB" sz="1600" b="0" dirty="0" err="1" smtClean="0"/>
              <a:t>strandedness</a:t>
            </a:r>
            <a:r>
              <a:rPr lang="en-GB" sz="1600" b="0" dirty="0" smtClean="0"/>
              <a:t> (single-stranded or double-stranded), </a:t>
            </a:r>
          </a:p>
          <a:p>
            <a:pPr>
              <a:lnSpc>
                <a:spcPct val="150000"/>
              </a:lnSpc>
            </a:pPr>
            <a:r>
              <a:rPr lang="en-US" sz="1600" b="0" dirty="0" smtClean="0"/>
              <a:t>s</a:t>
            </a:r>
            <a:r>
              <a:rPr lang="en-GB" sz="1600" b="0" dirty="0" err="1" smtClean="0"/>
              <a:t>ense</a:t>
            </a:r>
            <a:r>
              <a:rPr lang="en-GB" sz="1600" b="0" dirty="0" smtClean="0"/>
              <a:t> and </a:t>
            </a:r>
          </a:p>
          <a:p>
            <a:pPr>
              <a:lnSpc>
                <a:spcPct val="150000"/>
              </a:lnSpc>
            </a:pPr>
            <a:r>
              <a:rPr lang="en-GB" sz="1600" b="0" dirty="0" smtClean="0"/>
              <a:t>method of replication.</a:t>
            </a:r>
          </a:p>
          <a:p>
            <a:pPr lvl="0">
              <a:lnSpc>
                <a:spcPct val="150000"/>
              </a:lnSpc>
            </a:pPr>
            <a:r>
              <a:rPr lang="en-GB" sz="1400" b="0" dirty="0" smtClean="0"/>
              <a:t>I: </a:t>
            </a:r>
            <a:r>
              <a:rPr lang="en-GB" sz="1400" dirty="0" smtClean="0">
                <a:solidFill>
                  <a:srgbClr val="52D6E4"/>
                </a:solidFill>
              </a:rPr>
              <a:t>dsDNA viruses</a:t>
            </a:r>
            <a:r>
              <a:rPr lang="en-GB" sz="1400" b="0" dirty="0" smtClean="0"/>
              <a:t> (e.g. Adenoviruses, Herpesviruses, Poxviruses)</a:t>
            </a:r>
          </a:p>
          <a:p>
            <a:pPr lvl="0">
              <a:lnSpc>
                <a:spcPct val="150000"/>
              </a:lnSpc>
            </a:pPr>
            <a:r>
              <a:rPr lang="en-GB" sz="1400" b="0" dirty="0" smtClean="0"/>
              <a:t>II: </a:t>
            </a:r>
            <a:r>
              <a:rPr lang="en-GB" sz="1400" dirty="0" smtClean="0">
                <a:solidFill>
                  <a:srgbClr val="52D6E4"/>
                </a:solidFill>
              </a:rPr>
              <a:t>ssDNA viruses</a:t>
            </a:r>
            <a:r>
              <a:rPr lang="en-GB" sz="1400" b="0" dirty="0" smtClean="0"/>
              <a:t> (+ strand or "sense") DNA (e.g. Parvoviruses)</a:t>
            </a:r>
          </a:p>
          <a:p>
            <a:pPr lvl="0">
              <a:lnSpc>
                <a:spcPct val="150000"/>
              </a:lnSpc>
            </a:pPr>
            <a:r>
              <a:rPr lang="en-GB" sz="1400" b="0" dirty="0" smtClean="0"/>
              <a:t>III: </a:t>
            </a:r>
            <a:r>
              <a:rPr lang="en-GB" sz="1400" dirty="0" smtClean="0">
                <a:solidFill>
                  <a:srgbClr val="52D6E4"/>
                </a:solidFill>
              </a:rPr>
              <a:t>dsRNA viruses</a:t>
            </a:r>
            <a:r>
              <a:rPr lang="en-GB" sz="1400" b="0" dirty="0" smtClean="0"/>
              <a:t> (e.g. Reoviruses)</a:t>
            </a:r>
          </a:p>
          <a:p>
            <a:pPr lvl="0">
              <a:lnSpc>
                <a:spcPct val="150000"/>
              </a:lnSpc>
            </a:pPr>
            <a:r>
              <a:rPr lang="en-GB" sz="1400" b="0" dirty="0" smtClean="0"/>
              <a:t>IV: </a:t>
            </a:r>
            <a:r>
              <a:rPr lang="en-GB" sz="1400" dirty="0" smtClean="0">
                <a:solidFill>
                  <a:srgbClr val="52D6E4"/>
                </a:solidFill>
              </a:rPr>
              <a:t>(+)ssRNA viruses</a:t>
            </a:r>
            <a:r>
              <a:rPr lang="en-GB" sz="1400" b="0" dirty="0" smtClean="0"/>
              <a:t> (+ strand or sense) RNA (e.g. Coronaviruses, Picornaviruses, Togaviruses)</a:t>
            </a:r>
          </a:p>
          <a:p>
            <a:pPr lvl="0">
              <a:lnSpc>
                <a:spcPct val="150000"/>
              </a:lnSpc>
            </a:pPr>
            <a:r>
              <a:rPr lang="en-GB" sz="1400" b="0" dirty="0" smtClean="0"/>
              <a:t>V: </a:t>
            </a:r>
            <a:r>
              <a:rPr lang="en-GB" sz="1400" dirty="0" smtClean="0">
                <a:solidFill>
                  <a:srgbClr val="52D6E4"/>
                </a:solidFill>
              </a:rPr>
              <a:t>(−)ssRNA viruses</a:t>
            </a:r>
            <a:r>
              <a:rPr lang="en-GB" sz="1400" b="0" dirty="0" smtClean="0"/>
              <a:t> (− strand or antisense) RNA (e.g. Orthomyxoviruses, </a:t>
            </a:r>
            <a:r>
              <a:rPr lang="en-GB" sz="1400" b="0" dirty="0" err="1" smtClean="0"/>
              <a:t>Rhabdoviruses</a:t>
            </a:r>
            <a:r>
              <a:rPr lang="en-GB" sz="1400" b="0" dirty="0" smtClean="0"/>
              <a:t>)</a:t>
            </a:r>
          </a:p>
          <a:p>
            <a:pPr lvl="0">
              <a:lnSpc>
                <a:spcPct val="150000"/>
              </a:lnSpc>
            </a:pPr>
            <a:r>
              <a:rPr lang="en-GB" sz="1400" b="0" dirty="0" smtClean="0"/>
              <a:t>VI: </a:t>
            </a:r>
            <a:r>
              <a:rPr lang="en-GB" sz="1400" dirty="0" smtClean="0">
                <a:solidFill>
                  <a:srgbClr val="52D6E4"/>
                </a:solidFill>
              </a:rPr>
              <a:t>ssRNA-RT viruses</a:t>
            </a:r>
            <a:r>
              <a:rPr lang="en-GB" sz="1400" b="0" dirty="0" smtClean="0"/>
              <a:t> (+ strand or sense) RNA with DNA intermediate in life-cycle (e.g. Retroviruses)</a:t>
            </a:r>
          </a:p>
          <a:p>
            <a:pPr lvl="0">
              <a:lnSpc>
                <a:spcPct val="150000"/>
              </a:lnSpc>
            </a:pPr>
            <a:r>
              <a:rPr lang="en-GB" sz="1400" b="0" dirty="0" smtClean="0"/>
              <a:t>VII:</a:t>
            </a:r>
            <a:r>
              <a:rPr lang="en-GB" sz="1400" dirty="0" smtClean="0">
                <a:solidFill>
                  <a:srgbClr val="52D6E4"/>
                </a:solidFill>
              </a:rPr>
              <a:t> dsDNA-RT viruses</a:t>
            </a:r>
            <a:r>
              <a:rPr lang="en-GB" sz="1400" b="0" dirty="0" smtClean="0"/>
              <a:t> DNA with RNA intermediate in life-cycle (e.g. </a:t>
            </a:r>
            <a:r>
              <a:rPr lang="en-GB" sz="1400" b="0" dirty="0" err="1" smtClean="0"/>
              <a:t>Hepadnaviruses</a:t>
            </a:r>
            <a:r>
              <a:rPr lang="en-GB" sz="1400" b="0" dirty="0" smtClean="0"/>
              <a:t>)</a:t>
            </a:r>
          </a:p>
          <a:p>
            <a:pPr lvl="0">
              <a:lnSpc>
                <a:spcPct val="150000"/>
              </a:lnSpc>
            </a:pPr>
            <a:endParaRPr lang="en-GB" sz="1400" b="0" dirty="0" smtClean="0"/>
          </a:p>
          <a:p>
            <a:pPr>
              <a:lnSpc>
                <a:spcPct val="150000"/>
              </a:lnSpc>
            </a:pPr>
            <a:r>
              <a:rPr lang="en-GB" sz="1600" b="0" dirty="0" smtClean="0"/>
              <a:t>Other classifications are based on disease caused by the virus or its morphology.</a:t>
            </a:r>
          </a:p>
        </p:txBody>
      </p:sp>
      <p:sp>
        <p:nvSpPr>
          <p:cNvPr id="4" name="Rectangle 3"/>
          <p:cNvSpPr/>
          <p:nvPr/>
        </p:nvSpPr>
        <p:spPr>
          <a:xfrm>
            <a:off x="0" y="313035"/>
            <a:ext cx="9144000" cy="461665"/>
          </a:xfrm>
          <a:prstGeom prst="rect">
            <a:avLst/>
          </a:prstGeom>
          <a:gradFill flip="none" rotWithShape="1">
            <a:gsLst>
              <a:gs pos="14000">
                <a:srgbClr val="43FFF3"/>
              </a:gs>
              <a:gs pos="100000">
                <a:srgbClr val="FFFFFF"/>
              </a:gs>
            </a:gsLst>
            <a:lin ang="0" scaled="1"/>
            <a:tileRect/>
          </a:gradFill>
        </p:spPr>
        <p:txBody>
          <a:bodyPr wrap="square">
            <a:spAutoFit/>
          </a:bodyPr>
          <a:lstStyle/>
          <a:p>
            <a:pPr algn="ctr"/>
            <a:r>
              <a:rPr lang="en-GB" sz="2400" cap="small" dirty="0" smtClean="0"/>
              <a:t>Classification of Viruses</a:t>
            </a:r>
            <a:endParaRPr lang="en-US" sz="2400" cap="small"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313035"/>
            <a:ext cx="9144000" cy="461665"/>
          </a:xfrm>
          <a:prstGeom prst="rect">
            <a:avLst/>
          </a:prstGeom>
          <a:gradFill flip="none" rotWithShape="1">
            <a:gsLst>
              <a:gs pos="14000">
                <a:srgbClr val="43FFF3"/>
              </a:gs>
              <a:gs pos="100000">
                <a:srgbClr val="FFFFFF"/>
              </a:gs>
            </a:gsLst>
            <a:lin ang="0" scaled="1"/>
            <a:tileRect/>
          </a:gradFill>
        </p:spPr>
        <p:txBody>
          <a:bodyPr wrap="square">
            <a:spAutoFit/>
          </a:bodyPr>
          <a:lstStyle/>
          <a:p>
            <a:pPr algn="ctr"/>
            <a:r>
              <a:rPr lang="en-GB" sz="2400" cap="small" dirty="0" smtClean="0"/>
              <a:t>Diseases by Viruses</a:t>
            </a:r>
            <a:endParaRPr lang="en-US" sz="2400" cap="small"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533401" y="762000"/>
            <a:ext cx="8394699" cy="5909311"/>
          </a:xfrm>
          <a:prstGeom prst="rect">
            <a:avLst/>
          </a:prstGeom>
          <a:noFill/>
        </p:spPr>
        <p:txBody>
          <a:bodyPr wrap="square" rtlCol="0">
            <a:spAutoFit/>
          </a:bodyPr>
          <a:lstStyle/>
          <a:p>
            <a:r>
              <a:rPr lang="en-US" sz="1800" b="0" dirty="0" smtClean="0"/>
              <a:t>Examples of diseases caused by viruses: </a:t>
            </a:r>
          </a:p>
          <a:p>
            <a:pPr>
              <a:buFontTx/>
              <a:buChar char="-"/>
            </a:pPr>
            <a:r>
              <a:rPr lang="en-US" sz="1800" b="0" dirty="0" smtClean="0"/>
              <a:t> common human diseases include the common cold, influenza, chickenpox, and cold sores. </a:t>
            </a:r>
          </a:p>
          <a:p>
            <a:pPr>
              <a:buFontTx/>
              <a:buChar char="-"/>
            </a:pPr>
            <a:r>
              <a:rPr lang="en-US" sz="1800" b="0" dirty="0" smtClean="0"/>
              <a:t>serious diseases such as rabies, Ebola virus disease, AIDS (HIV), avian influenza, and SARS. </a:t>
            </a:r>
          </a:p>
          <a:p>
            <a:pPr>
              <a:buFontTx/>
              <a:buChar char="-"/>
            </a:pPr>
            <a:r>
              <a:rPr lang="en-US" sz="1800" b="0" dirty="0" smtClean="0"/>
              <a:t> diseases under investigation to discover if they have a virus as the causative agent, such as human </a:t>
            </a:r>
            <a:r>
              <a:rPr lang="en-US" sz="1800" b="0" dirty="0" err="1" smtClean="0"/>
              <a:t>herpesvirus</a:t>
            </a:r>
            <a:r>
              <a:rPr lang="en-US" sz="1800" b="0" dirty="0" smtClean="0"/>
              <a:t> 6 (HHV6) and neurological diseases such as multiple sclerosis and chronic fatigue syndrome.</a:t>
            </a:r>
          </a:p>
          <a:p>
            <a:endParaRPr lang="en-US" sz="1800" b="0" dirty="0" smtClean="0"/>
          </a:p>
          <a:p>
            <a:r>
              <a:rPr lang="en-US" sz="1800" b="0" dirty="0" smtClean="0"/>
              <a:t>Viruses have different mechanisms by which they produce disease in an organism. Includes cell </a:t>
            </a:r>
            <a:r>
              <a:rPr lang="en-US" sz="1800" b="0" dirty="0" err="1" smtClean="0"/>
              <a:t>lysis</a:t>
            </a:r>
            <a:r>
              <a:rPr lang="en-US" sz="1800" b="0" dirty="0" smtClean="0"/>
              <a:t>, the breaking open and subsequent death of the cell; if enough cells die, the whole organism will start to suffer the effects. </a:t>
            </a:r>
          </a:p>
          <a:p>
            <a:r>
              <a:rPr lang="en-US" sz="1800" b="0" dirty="0" smtClean="0"/>
              <a:t>They may also exist relatively harmlessly within an organism, remaining in a dormant state within the human body. This is called latency and is a characteristic of the herpes viruses, such as herpes simplex virus, which causes cold sores, Epstein–Barr virus, which causes glandular fever, and </a:t>
            </a:r>
            <a:r>
              <a:rPr lang="en-US" sz="1800" b="0" dirty="0" err="1" smtClean="0"/>
              <a:t>varicella</a:t>
            </a:r>
            <a:r>
              <a:rPr lang="en-US" sz="1800" b="0" dirty="0" smtClean="0"/>
              <a:t> zoster virus, which causes chickenpox and shingles. Most people have been infected with at least one of these types of herpes virus.</a:t>
            </a:r>
          </a:p>
          <a:p>
            <a:r>
              <a:rPr lang="en-US" sz="1800" b="0" dirty="0" smtClean="0"/>
              <a:t>Some viruses can cause lifelong or chronic infections, where the viruses continue to replicate in the body despite the host's </a:t>
            </a:r>
            <a:r>
              <a:rPr lang="en-US" sz="1800" b="0" dirty="0" err="1" smtClean="0"/>
              <a:t>defence</a:t>
            </a:r>
            <a:r>
              <a:rPr lang="en-US" sz="1800" b="0" dirty="0" smtClean="0"/>
              <a:t> mechanisms such as hepatitis B virus and hepatitis C virus infections. </a:t>
            </a:r>
            <a:endParaRPr lang="en-US" sz="1800" b="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838200" y="4021138"/>
            <a:ext cx="6851650" cy="366712"/>
          </a:xfrm>
          <a:prstGeom prst="rect">
            <a:avLst/>
          </a:prstGeom>
          <a:noFill/>
          <a:ln w="9525">
            <a:noFill/>
            <a:miter lim="800000"/>
            <a:headEnd/>
            <a:tailEnd/>
          </a:ln>
        </p:spPr>
        <p:txBody>
          <a:bodyPr wrap="none">
            <a:spAutoFit/>
          </a:bodyPr>
          <a:lstStyle/>
          <a:p>
            <a:r>
              <a:rPr lang="en-US" dirty="0"/>
              <a:t>http://</a:t>
            </a:r>
            <a:r>
              <a:rPr lang="en-US" dirty="0" err="1"/>
              <a:t>www.youtube.com/watch?v</a:t>
            </a:r>
            <a:r>
              <a:rPr lang="en-US" dirty="0"/>
              <a:t>=Q6ucKWIIFmg&amp;feature=related</a:t>
            </a:r>
          </a:p>
        </p:txBody>
      </p:sp>
      <p:sp>
        <p:nvSpPr>
          <p:cNvPr id="3" name="Rectangle 2"/>
          <p:cNvSpPr/>
          <p:nvPr/>
        </p:nvSpPr>
        <p:spPr>
          <a:xfrm>
            <a:off x="990600" y="3105835"/>
            <a:ext cx="6485467" cy="369332"/>
          </a:xfrm>
          <a:prstGeom prst="rect">
            <a:avLst/>
          </a:prstGeom>
        </p:spPr>
        <p:txBody>
          <a:bodyPr wrap="square">
            <a:spAutoFit/>
          </a:bodyPr>
          <a:lstStyle/>
          <a:p>
            <a:r>
              <a:rPr lang="en-US" dirty="0" smtClean="0"/>
              <a:t>https://</a:t>
            </a:r>
            <a:r>
              <a:rPr lang="en-US" dirty="0" err="1" smtClean="0"/>
              <a:t>www.youtube.com/watch?v</a:t>
            </a:r>
            <a:r>
              <a:rPr lang="en-US" dirty="0" smtClean="0"/>
              <a:t>=URUJD5NEXC8</a:t>
            </a:r>
            <a:endParaRPr lang="en-US"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5219700" y="3140075"/>
            <a:ext cx="3600450" cy="1152525"/>
          </a:xfrm>
          <a:prstGeom prst="rect">
            <a:avLst/>
          </a:prstGeom>
          <a:noFill/>
          <a:ln w="9525">
            <a:noFill/>
            <a:miter lim="800000"/>
            <a:headEnd/>
            <a:tailEnd/>
          </a:ln>
          <a:effectLst/>
        </p:spPr>
        <p:txBody>
          <a:bodyPr anchor="ctr"/>
          <a:lstStyle/>
          <a:p>
            <a:r>
              <a:rPr lang="el-GR" sz="1800" b="0" dirty="0" smtClean="0">
                <a:solidFill>
                  <a:schemeClr val="tx2"/>
                </a:solidFill>
              </a:rPr>
              <a:t> </a:t>
            </a:r>
            <a:endParaRPr lang="en-GB" sz="2400" b="0" dirty="0" smtClean="0">
              <a:solidFill>
                <a:schemeClr val="tx2"/>
              </a:solidFill>
              <a:latin typeface="Times New Roman" pitchFamily="18" charset="0"/>
            </a:endParaRPr>
          </a:p>
          <a:p>
            <a:pPr>
              <a:lnSpc>
                <a:spcPct val="150000"/>
              </a:lnSpc>
            </a:pPr>
            <a:r>
              <a:rPr lang="en-US" sz="1800" b="0" dirty="0" smtClean="0"/>
              <a:t>The cells are copies of the parental cells, with certain characteristics, encoded in the genetic material. </a:t>
            </a:r>
            <a:r>
              <a:rPr lang="el-GR" sz="2400" b="0" dirty="0" smtClean="0">
                <a:solidFill>
                  <a:schemeClr val="tx2"/>
                </a:solidFill>
                <a:latin typeface="Times New Roman" pitchFamily="18" charset="0"/>
              </a:rPr>
              <a:t/>
            </a:r>
            <a:br>
              <a:rPr lang="el-GR" sz="2400" b="0" dirty="0" smtClean="0">
                <a:solidFill>
                  <a:schemeClr val="tx2"/>
                </a:solidFill>
                <a:latin typeface="Times New Roman" pitchFamily="18" charset="0"/>
              </a:rPr>
            </a:br>
            <a:r>
              <a:rPr lang="el-GR" sz="2400" b="0" dirty="0">
                <a:solidFill>
                  <a:schemeClr val="tx2"/>
                </a:solidFill>
                <a:latin typeface="Times New Roman" pitchFamily="18" charset="0"/>
              </a:rPr>
              <a:t> </a:t>
            </a:r>
            <a:endParaRPr lang="el-GR" sz="1800" b="0" dirty="0">
              <a:solidFill>
                <a:schemeClr val="tx2"/>
              </a:solidFill>
            </a:endParaRPr>
          </a:p>
        </p:txBody>
      </p:sp>
      <p:pic>
        <p:nvPicPr>
          <p:cNvPr id="8197" name="Picture 5" descr="Cells"/>
          <p:cNvPicPr>
            <a:picLocks noChangeAspect="1" noChangeArrowheads="1"/>
          </p:cNvPicPr>
          <p:nvPr/>
        </p:nvPicPr>
        <p:blipFill>
          <a:blip r:embed="rId2" cstate="print"/>
          <a:srcRect/>
          <a:stretch>
            <a:fillRect/>
          </a:stretch>
        </p:blipFill>
        <p:spPr bwMode="auto">
          <a:xfrm>
            <a:off x="755650" y="1196975"/>
            <a:ext cx="4219575" cy="4897438"/>
          </a:xfrm>
          <a:prstGeom prst="rect">
            <a:avLst/>
          </a:prstGeom>
          <a:noFill/>
        </p:spPr>
      </p:pic>
      <p:sp>
        <p:nvSpPr>
          <p:cNvPr id="8199" name="Text Box 7"/>
          <p:cNvSpPr txBox="1">
            <a:spLocks noChangeArrowheads="1"/>
          </p:cNvSpPr>
          <p:nvPr/>
        </p:nvSpPr>
        <p:spPr bwMode="auto">
          <a:xfrm>
            <a:off x="6197894" y="549275"/>
            <a:ext cx="1193506" cy="461665"/>
          </a:xfrm>
          <a:prstGeom prst="rect">
            <a:avLst/>
          </a:prstGeom>
          <a:noFill/>
          <a:ln w="9525">
            <a:noFill/>
            <a:miter lim="800000"/>
            <a:headEnd/>
            <a:tailEnd/>
          </a:ln>
          <a:effectLst/>
        </p:spPr>
        <p:txBody>
          <a:bodyPr wrap="none">
            <a:spAutoFit/>
          </a:bodyPr>
          <a:lstStyle/>
          <a:p>
            <a:r>
              <a:rPr lang="en-GB" sz="2400" dirty="0" smtClean="0"/>
              <a:t>CELLS</a:t>
            </a:r>
            <a:endParaRPr lang="el-GR" sz="2400" dirty="0"/>
          </a:p>
        </p:txBody>
      </p:sp>
      <p:sp>
        <p:nvSpPr>
          <p:cNvPr id="6" name="Rectangle 5"/>
          <p:cNvSpPr/>
          <p:nvPr/>
        </p:nvSpPr>
        <p:spPr>
          <a:xfrm>
            <a:off x="5257800" y="1447800"/>
            <a:ext cx="3429000" cy="646331"/>
          </a:xfrm>
          <a:prstGeom prst="rect">
            <a:avLst/>
          </a:prstGeom>
        </p:spPr>
        <p:txBody>
          <a:bodyPr wrap="square">
            <a:spAutoFit/>
          </a:bodyPr>
          <a:lstStyle/>
          <a:p>
            <a:r>
              <a:rPr lang="en-US" sz="1800" b="0" dirty="0" smtClean="0"/>
              <a:t>The basic building block of all living things.</a:t>
            </a:r>
            <a:endParaRPr lang="en-US" sz="1800" b="0"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5219700" y="2852738"/>
            <a:ext cx="3673475" cy="1143000"/>
          </a:xfrm>
          <a:prstGeom prst="rect">
            <a:avLst/>
          </a:prstGeom>
          <a:noFill/>
          <a:ln w="9525">
            <a:noFill/>
            <a:miter lim="800000"/>
            <a:headEnd/>
            <a:tailEnd/>
          </a:ln>
          <a:effectLst/>
        </p:spPr>
        <p:txBody>
          <a:bodyPr anchor="ctr"/>
          <a:lstStyle/>
          <a:p>
            <a:r>
              <a:rPr lang="el-GR" sz="1400" b="0">
                <a:latin typeface="Times New Roman" pitchFamily="18" charset="0"/>
              </a:rPr>
              <a:t/>
            </a:r>
            <a:br>
              <a:rPr lang="el-GR" sz="1400" b="0">
                <a:latin typeface="Times New Roman" pitchFamily="18" charset="0"/>
              </a:rPr>
            </a:br>
            <a:endParaRPr lang="el-GR" sz="1400" b="0">
              <a:latin typeface="Times New Roman" pitchFamily="18" charset="0"/>
            </a:endParaRPr>
          </a:p>
        </p:txBody>
      </p:sp>
      <p:pic>
        <p:nvPicPr>
          <p:cNvPr id="7173" name="Picture 5" descr="Body"/>
          <p:cNvPicPr>
            <a:picLocks noChangeAspect="1" noChangeArrowheads="1"/>
          </p:cNvPicPr>
          <p:nvPr/>
        </p:nvPicPr>
        <p:blipFill>
          <a:blip r:embed="rId3" cstate="print"/>
          <a:srcRect/>
          <a:stretch>
            <a:fillRect/>
          </a:stretch>
        </p:blipFill>
        <p:spPr bwMode="auto">
          <a:xfrm>
            <a:off x="755650" y="762000"/>
            <a:ext cx="3868738" cy="4489450"/>
          </a:xfrm>
          <a:prstGeom prst="rect">
            <a:avLst/>
          </a:prstGeom>
          <a:noFill/>
        </p:spPr>
      </p:pic>
      <p:sp>
        <p:nvSpPr>
          <p:cNvPr id="7174" name="Rectangle 6"/>
          <p:cNvSpPr>
            <a:spLocks noChangeArrowheads="1"/>
          </p:cNvSpPr>
          <p:nvPr/>
        </p:nvSpPr>
        <p:spPr bwMode="auto">
          <a:xfrm>
            <a:off x="2124075" y="2852738"/>
            <a:ext cx="1079500" cy="647700"/>
          </a:xfrm>
          <a:prstGeom prst="rect">
            <a:avLst/>
          </a:prstGeom>
          <a:noFill/>
          <a:ln w="25400">
            <a:solidFill>
              <a:schemeClr val="tx1"/>
            </a:solidFill>
            <a:miter lim="800000"/>
            <a:headEnd/>
            <a:tailEnd/>
          </a:ln>
          <a:effectLst/>
        </p:spPr>
        <p:txBody>
          <a:bodyPr wrap="none" anchor="ctr"/>
          <a:lstStyle/>
          <a:p>
            <a:endParaRPr lang="en-US"/>
          </a:p>
        </p:txBody>
      </p:sp>
      <p:sp>
        <p:nvSpPr>
          <p:cNvPr id="7175" name="Text Box 7"/>
          <p:cNvSpPr txBox="1">
            <a:spLocks noChangeArrowheads="1"/>
          </p:cNvSpPr>
          <p:nvPr/>
        </p:nvSpPr>
        <p:spPr bwMode="auto">
          <a:xfrm>
            <a:off x="5410200" y="381000"/>
            <a:ext cx="1282097" cy="400110"/>
          </a:xfrm>
          <a:prstGeom prst="rect">
            <a:avLst/>
          </a:prstGeom>
          <a:noFill/>
          <a:ln w="9525">
            <a:noFill/>
            <a:miter lim="800000"/>
            <a:headEnd/>
            <a:tailEnd/>
          </a:ln>
          <a:effectLst/>
        </p:spPr>
        <p:txBody>
          <a:bodyPr wrap="none">
            <a:spAutoFit/>
          </a:bodyPr>
          <a:lstStyle/>
          <a:p>
            <a:r>
              <a:rPr lang="en-GB" dirty="0" smtClean="0"/>
              <a:t>TISSUES</a:t>
            </a:r>
            <a:endParaRPr lang="el-GR" dirty="0"/>
          </a:p>
        </p:txBody>
      </p:sp>
      <p:graphicFrame>
        <p:nvGraphicFramePr>
          <p:cNvPr id="7176" name="Object 8"/>
          <p:cNvGraphicFramePr>
            <a:graphicFrameLocks noChangeAspect="1"/>
          </p:cNvGraphicFramePr>
          <p:nvPr/>
        </p:nvGraphicFramePr>
        <p:xfrm>
          <a:off x="6084888" y="1752600"/>
          <a:ext cx="2095500" cy="2489200"/>
        </p:xfrm>
        <a:graphic>
          <a:graphicData uri="http://schemas.openxmlformats.org/presentationml/2006/ole">
            <p:oleObj spid="_x0000_s2254850" name="Image" r:id="rId4" imgW="2095238" imgH="2488889" progId="">
              <p:embed/>
            </p:oleObj>
          </a:graphicData>
        </a:graphic>
      </p:graphicFrame>
      <p:sp>
        <p:nvSpPr>
          <p:cNvPr id="7177" name="Line 9"/>
          <p:cNvSpPr>
            <a:spLocks noChangeShapeType="1"/>
          </p:cNvSpPr>
          <p:nvPr/>
        </p:nvSpPr>
        <p:spPr bwMode="auto">
          <a:xfrm flipV="1">
            <a:off x="3563938" y="1752600"/>
            <a:ext cx="2455862" cy="1100138"/>
          </a:xfrm>
          <a:prstGeom prst="line">
            <a:avLst/>
          </a:prstGeom>
          <a:noFill/>
          <a:ln w="9525">
            <a:solidFill>
              <a:schemeClr val="tx1"/>
            </a:solidFill>
            <a:round/>
            <a:headEnd/>
            <a:tailEnd/>
          </a:ln>
          <a:effectLst/>
        </p:spPr>
        <p:txBody>
          <a:bodyPr/>
          <a:lstStyle/>
          <a:p>
            <a:endParaRPr lang="en-US"/>
          </a:p>
        </p:txBody>
      </p:sp>
      <p:sp>
        <p:nvSpPr>
          <p:cNvPr id="7178" name="Line 10"/>
          <p:cNvSpPr>
            <a:spLocks noChangeShapeType="1"/>
          </p:cNvSpPr>
          <p:nvPr/>
        </p:nvSpPr>
        <p:spPr bwMode="auto">
          <a:xfrm>
            <a:off x="3635374" y="3573463"/>
            <a:ext cx="2460625" cy="693737"/>
          </a:xfrm>
          <a:prstGeom prst="line">
            <a:avLst/>
          </a:prstGeom>
          <a:noFill/>
          <a:ln w="9525">
            <a:solidFill>
              <a:schemeClr val="tx1"/>
            </a:solidFill>
            <a:round/>
            <a:headEnd/>
            <a:tailEnd/>
          </a:ln>
          <a:effectLst/>
        </p:spPr>
        <p:txBody>
          <a:bodyPr/>
          <a:lstStyle/>
          <a:p>
            <a:endParaRPr lang="en-US"/>
          </a:p>
        </p:txBody>
      </p:sp>
      <p:sp>
        <p:nvSpPr>
          <p:cNvPr id="9" name="Rectangle 8"/>
          <p:cNvSpPr/>
          <p:nvPr/>
        </p:nvSpPr>
        <p:spPr>
          <a:xfrm>
            <a:off x="5181600" y="4992469"/>
            <a:ext cx="3352800" cy="646331"/>
          </a:xfrm>
          <a:prstGeom prst="rect">
            <a:avLst/>
          </a:prstGeom>
        </p:spPr>
        <p:txBody>
          <a:bodyPr wrap="square">
            <a:spAutoFit/>
          </a:bodyPr>
          <a:lstStyle/>
          <a:p>
            <a:r>
              <a:rPr lang="en-US" sz="1800" b="0" dirty="0" smtClean="0"/>
              <a:t>The sum of cells or tissues that perform a particular function.</a:t>
            </a:r>
          </a:p>
        </p:txBody>
      </p:sp>
      <p:sp>
        <p:nvSpPr>
          <p:cNvPr id="10" name="Rectangle 9"/>
          <p:cNvSpPr/>
          <p:nvPr/>
        </p:nvSpPr>
        <p:spPr>
          <a:xfrm>
            <a:off x="4800600" y="838200"/>
            <a:ext cx="4267200" cy="646331"/>
          </a:xfrm>
          <a:prstGeom prst="rect">
            <a:avLst/>
          </a:prstGeom>
        </p:spPr>
        <p:txBody>
          <a:bodyPr wrap="square">
            <a:spAutoFit/>
          </a:bodyPr>
          <a:lstStyle/>
          <a:p>
            <a:r>
              <a:rPr lang="en-US" sz="1800" b="0" dirty="0" smtClean="0"/>
              <a:t>Cells with usually the same morphology grouped and composed tissues.</a:t>
            </a:r>
            <a:endParaRPr lang="en-US" sz="1800" b="0" dirty="0"/>
          </a:p>
        </p:txBody>
      </p:sp>
      <p:sp>
        <p:nvSpPr>
          <p:cNvPr id="11" name="Rectangle 10"/>
          <p:cNvSpPr/>
          <p:nvPr/>
        </p:nvSpPr>
        <p:spPr>
          <a:xfrm>
            <a:off x="5319000" y="4495800"/>
            <a:ext cx="1310400" cy="400110"/>
          </a:xfrm>
          <a:prstGeom prst="rect">
            <a:avLst/>
          </a:prstGeom>
        </p:spPr>
        <p:txBody>
          <a:bodyPr wrap="none">
            <a:spAutoFit/>
          </a:bodyPr>
          <a:lstStyle/>
          <a:p>
            <a:r>
              <a:rPr lang="en-GB" dirty="0" smtClean="0"/>
              <a:t>ORGANS</a:t>
            </a:r>
            <a:endParaRPr lang="en-US" dirty="0"/>
          </a:p>
        </p:txBody>
      </p:sp>
      <p:sp>
        <p:nvSpPr>
          <p:cNvPr id="13" name="Rectangle 12"/>
          <p:cNvSpPr/>
          <p:nvPr/>
        </p:nvSpPr>
        <p:spPr>
          <a:xfrm>
            <a:off x="914400" y="6019800"/>
            <a:ext cx="6553200" cy="369332"/>
          </a:xfrm>
          <a:prstGeom prst="rect">
            <a:avLst/>
          </a:prstGeom>
        </p:spPr>
        <p:txBody>
          <a:bodyPr wrap="square">
            <a:spAutoFit/>
          </a:bodyPr>
          <a:lstStyle/>
          <a:p>
            <a:r>
              <a:rPr lang="en-US" sz="1800" b="0" dirty="0" smtClean="0"/>
              <a:t>Set of cells or tissues with a specific primary function.</a:t>
            </a:r>
            <a:endParaRPr lang="en-US" sz="1800" b="0" dirty="0"/>
          </a:p>
        </p:txBody>
      </p:sp>
      <p:sp>
        <p:nvSpPr>
          <p:cNvPr id="14" name="Rectangle 13"/>
          <p:cNvSpPr/>
          <p:nvPr/>
        </p:nvSpPr>
        <p:spPr>
          <a:xfrm>
            <a:off x="990600" y="5562600"/>
            <a:ext cx="1410337" cy="400110"/>
          </a:xfrm>
          <a:prstGeom prst="rect">
            <a:avLst/>
          </a:prstGeom>
        </p:spPr>
        <p:txBody>
          <a:bodyPr wrap="none">
            <a:spAutoFit/>
          </a:bodyPr>
          <a:lstStyle/>
          <a:p>
            <a:r>
              <a:rPr lang="en-GB" dirty="0" smtClean="0"/>
              <a:t>SYSTEMS</a:t>
            </a:r>
            <a:endParaRPr lang="en-US" dirty="0"/>
          </a:p>
        </p:txBody>
      </p:sp>
      <p:sp>
        <p:nvSpPr>
          <p:cNvPr id="15" name="TextBox 1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6" name="Straight Connector 1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066800" y="933271"/>
            <a:ext cx="7696200" cy="900246"/>
          </a:xfrm>
          <a:prstGeom prst="rect">
            <a:avLst/>
          </a:prstGeom>
        </p:spPr>
        <p:txBody>
          <a:bodyPr wrap="square">
            <a:spAutoFit/>
          </a:bodyPr>
          <a:lstStyle/>
          <a:p>
            <a:pPr>
              <a:lnSpc>
                <a:spcPct val="150000"/>
              </a:lnSpc>
            </a:pPr>
            <a:r>
              <a:rPr lang="en-US" sz="1800" b="0" dirty="0" smtClean="0"/>
              <a:t>Extremely small size (1-1.5 </a:t>
            </a:r>
            <a:r>
              <a:rPr lang="en-US" sz="1800" b="0" dirty="0" err="1" smtClean="0"/>
              <a:t>μm</a:t>
            </a:r>
            <a:r>
              <a:rPr lang="en-US" sz="1800" b="0" dirty="0" smtClean="0"/>
              <a:t> wide and 2-6 </a:t>
            </a:r>
            <a:r>
              <a:rPr lang="en-US" sz="1800" b="0" dirty="0" err="1" smtClean="0"/>
              <a:t>μm</a:t>
            </a:r>
            <a:r>
              <a:rPr lang="en-US" sz="1800" b="0" dirty="0" smtClean="0"/>
              <a:t> long).</a:t>
            </a:r>
          </a:p>
          <a:p>
            <a:pPr>
              <a:lnSpc>
                <a:spcPct val="150000"/>
              </a:lnSpc>
            </a:pPr>
            <a:r>
              <a:rPr lang="en-US" sz="1800" b="0" dirty="0" smtClean="0"/>
              <a:t>granular, bacillus, </a:t>
            </a:r>
            <a:r>
              <a:rPr lang="en-US" sz="1800" b="0" dirty="0" err="1" smtClean="0"/>
              <a:t>spirillum</a:t>
            </a:r>
            <a:r>
              <a:rPr lang="en-US" sz="1800" b="0" dirty="0" smtClean="0"/>
              <a:t> (stiff) or </a:t>
            </a:r>
            <a:r>
              <a:rPr lang="en-US" sz="1800" b="0" dirty="0" err="1" smtClean="0"/>
              <a:t>spirocheite</a:t>
            </a:r>
            <a:r>
              <a:rPr lang="en-US" sz="1800" b="0" dirty="0" smtClean="0"/>
              <a:t> (flexible).</a:t>
            </a:r>
            <a:endParaRPr lang="el-GR" sz="1800" b="0" dirty="0" smtClean="0"/>
          </a:p>
        </p:txBody>
      </p:sp>
      <p:grpSp>
        <p:nvGrpSpPr>
          <p:cNvPr id="3" name="Group 16"/>
          <p:cNvGrpSpPr/>
          <p:nvPr/>
        </p:nvGrpSpPr>
        <p:grpSpPr>
          <a:xfrm>
            <a:off x="4743930" y="2070555"/>
            <a:ext cx="3942870" cy="1587045"/>
            <a:chOff x="4810461" y="4585156"/>
            <a:chExt cx="3942870" cy="1587045"/>
          </a:xfrm>
        </p:grpSpPr>
        <p:pic>
          <p:nvPicPr>
            <p:cNvPr id="7" name="Picture 7" descr="mad2543X_ta04_01_baseart"/>
            <p:cNvPicPr>
              <a:picLocks noChangeAspect="1" noChangeArrowheads="1"/>
            </p:cNvPicPr>
            <p:nvPr/>
          </p:nvPicPr>
          <p:blipFill>
            <a:blip r:embed="rId3"/>
            <a:srcRect/>
            <a:stretch>
              <a:fillRect/>
            </a:stretch>
          </p:blipFill>
          <p:spPr bwMode="auto">
            <a:xfrm>
              <a:off x="5374296" y="4651432"/>
              <a:ext cx="2871946" cy="1520769"/>
            </a:xfrm>
            <a:prstGeom prst="rect">
              <a:avLst/>
            </a:prstGeom>
            <a:noFill/>
            <a:ln w="9525">
              <a:noFill/>
              <a:miter lim="800000"/>
              <a:headEnd/>
              <a:tailEnd/>
            </a:ln>
          </p:spPr>
        </p:pic>
        <p:sp>
          <p:nvSpPr>
            <p:cNvPr id="8" name="Line 13"/>
            <p:cNvSpPr>
              <a:spLocks noChangeShapeType="1"/>
            </p:cNvSpPr>
            <p:nvPr/>
          </p:nvSpPr>
          <p:spPr bwMode="auto">
            <a:xfrm>
              <a:off x="5912150" y="4753938"/>
              <a:ext cx="174404" cy="765"/>
            </a:xfrm>
            <a:prstGeom prst="line">
              <a:avLst/>
            </a:prstGeom>
            <a:noFill/>
            <a:ln w="6350">
              <a:solidFill>
                <a:srgbClr val="000000"/>
              </a:solidFill>
              <a:round/>
              <a:headEnd/>
              <a:tailEnd/>
            </a:ln>
          </p:spPr>
          <p:txBody>
            <a:bodyPr>
              <a:prstTxWarp prst="textNoShape">
                <a:avLst/>
              </a:prstTxWarp>
            </a:bodyPr>
            <a:lstStyle/>
            <a:p>
              <a:endParaRPr lang="en-US"/>
            </a:p>
          </p:txBody>
        </p:sp>
        <p:sp>
          <p:nvSpPr>
            <p:cNvPr id="9" name="Line 14"/>
            <p:cNvSpPr>
              <a:spLocks noChangeShapeType="1"/>
            </p:cNvSpPr>
            <p:nvPr/>
          </p:nvSpPr>
          <p:spPr bwMode="auto">
            <a:xfrm flipV="1">
              <a:off x="5597765" y="5613005"/>
              <a:ext cx="111337" cy="15045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0" name="Line 15"/>
            <p:cNvSpPr>
              <a:spLocks noChangeShapeType="1"/>
            </p:cNvSpPr>
            <p:nvPr/>
          </p:nvSpPr>
          <p:spPr bwMode="auto">
            <a:xfrm flipH="1">
              <a:off x="7926075" y="5147135"/>
              <a:ext cx="200502" cy="765"/>
            </a:xfrm>
            <a:prstGeom prst="line">
              <a:avLst/>
            </a:prstGeom>
            <a:noFill/>
            <a:ln w="6350">
              <a:solidFill>
                <a:srgbClr val="000000"/>
              </a:solidFill>
              <a:round/>
              <a:headEnd/>
              <a:tailEnd/>
            </a:ln>
          </p:spPr>
          <p:txBody>
            <a:bodyPr>
              <a:prstTxWarp prst="textNoShape">
                <a:avLst/>
              </a:prstTxWarp>
            </a:bodyPr>
            <a:lstStyle/>
            <a:p>
              <a:endParaRPr lang="en-US"/>
            </a:p>
          </p:txBody>
        </p:sp>
        <p:sp>
          <p:nvSpPr>
            <p:cNvPr id="11" name="Line 16"/>
            <p:cNvSpPr>
              <a:spLocks noChangeShapeType="1"/>
            </p:cNvSpPr>
            <p:nvPr/>
          </p:nvSpPr>
          <p:spPr bwMode="auto">
            <a:xfrm>
              <a:off x="5696372" y="5132600"/>
              <a:ext cx="134304" cy="765"/>
            </a:xfrm>
            <a:prstGeom prst="line">
              <a:avLst/>
            </a:prstGeom>
            <a:noFill/>
            <a:ln w="6350">
              <a:solidFill>
                <a:srgbClr val="000000"/>
              </a:solidFill>
              <a:round/>
              <a:headEnd/>
              <a:tailEnd/>
            </a:ln>
          </p:spPr>
          <p:txBody>
            <a:bodyPr>
              <a:prstTxWarp prst="textNoShape">
                <a:avLst/>
              </a:prstTxWarp>
            </a:bodyPr>
            <a:lstStyle/>
            <a:p>
              <a:endParaRPr lang="en-US"/>
            </a:p>
          </p:txBody>
        </p:sp>
        <p:sp>
          <p:nvSpPr>
            <p:cNvPr id="12" name="Rectangle 17"/>
            <p:cNvSpPr>
              <a:spLocks noChangeArrowheads="1"/>
            </p:cNvSpPr>
            <p:nvPr/>
          </p:nvSpPr>
          <p:spPr bwMode="auto">
            <a:xfrm>
              <a:off x="5209042" y="4585156"/>
              <a:ext cx="658358" cy="215444"/>
            </a:xfrm>
            <a:prstGeom prst="rect">
              <a:avLst/>
            </a:prstGeom>
            <a:noFill/>
            <a:ln w="9525">
              <a:noFill/>
              <a:miter lim="800000"/>
              <a:headEnd/>
              <a:tailEnd/>
            </a:ln>
          </p:spPr>
          <p:txBody>
            <a:bodyPr wrap="none" lIns="0" tIns="0" rIns="0" bIns="0">
              <a:prstTxWarp prst="textNoShape">
                <a:avLst/>
              </a:prstTxWarp>
              <a:spAutoFit/>
            </a:bodyPr>
            <a:lstStyle/>
            <a:p>
              <a:r>
                <a:rPr lang="en-US" sz="1400" b="0" dirty="0" err="1">
                  <a:solidFill>
                    <a:srgbClr val="000000"/>
                  </a:solidFill>
                </a:rPr>
                <a:t>spirillum</a:t>
              </a:r>
              <a:endParaRPr lang="en-US" sz="1400" b="0" dirty="0"/>
            </a:p>
          </p:txBody>
        </p:sp>
        <p:sp>
          <p:nvSpPr>
            <p:cNvPr id="13" name="Rectangle 18"/>
            <p:cNvSpPr>
              <a:spLocks noChangeArrowheads="1"/>
            </p:cNvSpPr>
            <p:nvPr/>
          </p:nvSpPr>
          <p:spPr bwMode="auto">
            <a:xfrm>
              <a:off x="5003828" y="5651956"/>
              <a:ext cx="558772" cy="215444"/>
            </a:xfrm>
            <a:prstGeom prst="rect">
              <a:avLst/>
            </a:prstGeom>
            <a:noFill/>
            <a:ln w="9525">
              <a:noFill/>
              <a:miter lim="800000"/>
              <a:headEnd/>
              <a:tailEnd/>
            </a:ln>
          </p:spPr>
          <p:txBody>
            <a:bodyPr wrap="none" lIns="0" tIns="0" rIns="0" bIns="0">
              <a:prstTxWarp prst="textNoShape">
                <a:avLst/>
              </a:prstTxWarp>
              <a:spAutoFit/>
            </a:bodyPr>
            <a:lstStyle/>
            <a:p>
              <a:r>
                <a:rPr lang="en-US" sz="1400" b="0" dirty="0" err="1">
                  <a:solidFill>
                    <a:srgbClr val="000000"/>
                  </a:solidFill>
                </a:rPr>
                <a:t>coccus</a:t>
              </a:r>
              <a:endParaRPr lang="en-US" sz="1400" b="0" dirty="0"/>
            </a:p>
          </p:txBody>
        </p:sp>
        <p:sp>
          <p:nvSpPr>
            <p:cNvPr id="14" name="Rectangle 19"/>
            <p:cNvSpPr>
              <a:spLocks noChangeArrowheads="1"/>
            </p:cNvSpPr>
            <p:nvPr/>
          </p:nvSpPr>
          <p:spPr bwMode="auto">
            <a:xfrm>
              <a:off x="8154584" y="5010211"/>
              <a:ext cx="598747" cy="215444"/>
            </a:xfrm>
            <a:prstGeom prst="rect">
              <a:avLst/>
            </a:prstGeom>
            <a:noFill/>
            <a:ln w="9525">
              <a:noFill/>
              <a:miter lim="800000"/>
              <a:headEnd/>
              <a:tailEnd/>
            </a:ln>
          </p:spPr>
          <p:txBody>
            <a:bodyPr wrap="none" lIns="0" tIns="0" rIns="0" bIns="0">
              <a:prstTxWarp prst="textNoShape">
                <a:avLst/>
              </a:prstTxWarp>
              <a:spAutoFit/>
            </a:bodyPr>
            <a:lstStyle/>
            <a:p>
              <a:r>
                <a:rPr lang="en-US" sz="1400" b="0" dirty="0">
                  <a:solidFill>
                    <a:srgbClr val="000000"/>
                  </a:solidFill>
                </a:rPr>
                <a:t>bacillus</a:t>
              </a:r>
              <a:endParaRPr lang="en-US" sz="1400" b="0" dirty="0"/>
            </a:p>
          </p:txBody>
        </p:sp>
        <p:sp>
          <p:nvSpPr>
            <p:cNvPr id="15" name="Rectangle 20"/>
            <p:cNvSpPr>
              <a:spLocks noChangeArrowheads="1"/>
            </p:cNvSpPr>
            <p:nvPr/>
          </p:nvSpPr>
          <p:spPr bwMode="auto">
            <a:xfrm>
              <a:off x="4810461" y="4969155"/>
              <a:ext cx="828339" cy="215444"/>
            </a:xfrm>
            <a:prstGeom prst="rect">
              <a:avLst/>
            </a:prstGeom>
            <a:noFill/>
            <a:ln w="9525">
              <a:noFill/>
              <a:miter lim="800000"/>
              <a:headEnd/>
              <a:tailEnd/>
            </a:ln>
          </p:spPr>
          <p:txBody>
            <a:bodyPr wrap="none" lIns="0" tIns="0" rIns="0" bIns="0">
              <a:prstTxWarp prst="textNoShape">
                <a:avLst/>
              </a:prstTxWarp>
              <a:spAutoFit/>
            </a:bodyPr>
            <a:lstStyle/>
            <a:p>
              <a:r>
                <a:rPr lang="en-US" sz="1400" b="0" dirty="0">
                  <a:solidFill>
                    <a:srgbClr val="000000"/>
                  </a:solidFill>
                </a:rPr>
                <a:t>spirochete</a:t>
              </a:r>
              <a:endParaRPr lang="en-US" sz="1400" b="0" dirty="0"/>
            </a:p>
          </p:txBody>
        </p:sp>
      </p:grpSp>
      <p:sp>
        <p:nvSpPr>
          <p:cNvPr id="18" name="Rectangle 17"/>
          <p:cNvSpPr/>
          <p:nvPr/>
        </p:nvSpPr>
        <p:spPr>
          <a:xfrm>
            <a:off x="990600" y="224135"/>
            <a:ext cx="7391400" cy="830997"/>
          </a:xfrm>
          <a:prstGeom prst="rect">
            <a:avLst/>
          </a:prstGeom>
        </p:spPr>
        <p:txBody>
          <a:bodyPr wrap="square">
            <a:spAutoFit/>
          </a:bodyPr>
          <a:lstStyle/>
          <a:p>
            <a:r>
              <a:rPr lang="en-GB" sz="2400" dirty="0" smtClean="0"/>
              <a:t>CHARACTERISTICS OF A PROKARYOTIC CELL</a:t>
            </a:r>
            <a:endParaRPr lang="en-US" sz="2400" dirty="0" smtClean="0"/>
          </a:p>
          <a:p>
            <a:endParaRPr lang="en-US" sz="2400" dirty="0"/>
          </a:p>
        </p:txBody>
      </p:sp>
      <p:graphicFrame>
        <p:nvGraphicFramePr>
          <p:cNvPr id="370690" name="Object 2"/>
          <p:cNvGraphicFramePr>
            <a:graphicFrameLocks noChangeAspect="1"/>
          </p:cNvGraphicFramePr>
          <p:nvPr/>
        </p:nvGraphicFramePr>
        <p:xfrm>
          <a:off x="5105401" y="4264558"/>
          <a:ext cx="3668712" cy="1450442"/>
        </p:xfrm>
        <a:graphic>
          <a:graphicData uri="http://schemas.openxmlformats.org/presentationml/2006/ole">
            <p:oleObj spid="_x0000_s415746" name="Image" r:id="rId4" imgW="6425397" imgH="2539683" progId="">
              <p:embed/>
            </p:oleObj>
          </a:graphicData>
        </a:graphic>
      </p:graphicFrame>
      <p:sp>
        <p:nvSpPr>
          <p:cNvPr id="20" name="Rectangle 19"/>
          <p:cNvSpPr/>
          <p:nvPr/>
        </p:nvSpPr>
        <p:spPr>
          <a:xfrm>
            <a:off x="762000" y="3429000"/>
            <a:ext cx="4343400" cy="3026470"/>
          </a:xfrm>
          <a:prstGeom prst="rect">
            <a:avLst/>
          </a:prstGeom>
        </p:spPr>
        <p:txBody>
          <a:bodyPr wrap="square">
            <a:spAutoFit/>
          </a:bodyPr>
          <a:lstStyle/>
          <a:p>
            <a:pPr>
              <a:lnSpc>
                <a:spcPct val="150000"/>
              </a:lnSpc>
            </a:pPr>
            <a:r>
              <a:rPr lang="en-US" sz="1600" b="0" dirty="0" smtClean="0"/>
              <a:t>The</a:t>
            </a:r>
            <a:r>
              <a:rPr lang="en-US" sz="1600" dirty="0" smtClean="0"/>
              <a:t> cellular envelope </a:t>
            </a:r>
            <a:r>
              <a:rPr lang="en-US" sz="1600" b="0" dirty="0" smtClean="0"/>
              <a:t>includes:</a:t>
            </a:r>
          </a:p>
          <a:p>
            <a:pPr>
              <a:lnSpc>
                <a:spcPct val="150000"/>
              </a:lnSpc>
            </a:pPr>
            <a:r>
              <a:rPr lang="en-US" sz="1600" b="0" dirty="0" smtClean="0"/>
              <a:t>- </a:t>
            </a:r>
            <a:r>
              <a:rPr lang="en-US" sz="1600" dirty="0" smtClean="0"/>
              <a:t>plasma membrane </a:t>
            </a:r>
            <a:r>
              <a:rPr lang="en-US" sz="1600" b="0" dirty="0" smtClean="0"/>
              <a:t>(protein lipid </a:t>
            </a:r>
            <a:r>
              <a:rPr lang="en-US" sz="1600" b="0" dirty="0" err="1" smtClean="0"/>
              <a:t>bilayer</a:t>
            </a:r>
            <a:r>
              <a:rPr lang="en-US" sz="1600" b="0" dirty="0" smtClean="0"/>
              <a:t>).</a:t>
            </a:r>
          </a:p>
          <a:p>
            <a:pPr>
              <a:lnSpc>
                <a:spcPct val="150000"/>
              </a:lnSpc>
            </a:pPr>
            <a:r>
              <a:rPr lang="en-US" sz="1600" b="0" dirty="0" smtClean="0"/>
              <a:t>- </a:t>
            </a:r>
            <a:r>
              <a:rPr lang="en-US" sz="1600" dirty="0" smtClean="0"/>
              <a:t>cell wall </a:t>
            </a:r>
            <a:r>
              <a:rPr lang="en-US" sz="1600" b="0" dirty="0" smtClean="0"/>
              <a:t>that</a:t>
            </a:r>
            <a:r>
              <a:rPr lang="en-US" sz="1600" dirty="0" smtClean="0"/>
              <a:t> </a:t>
            </a:r>
            <a:r>
              <a:rPr lang="en-US" sz="1600" b="0" dirty="0" smtClean="0"/>
              <a:t>maintains the shape of the cell and is strengthened by </a:t>
            </a:r>
            <a:r>
              <a:rPr lang="en-US" sz="1600" b="0" dirty="0" err="1" smtClean="0"/>
              <a:t>peptidoglycan</a:t>
            </a:r>
            <a:r>
              <a:rPr lang="en-US" sz="1600" b="0" dirty="0" smtClean="0"/>
              <a:t>.</a:t>
            </a:r>
          </a:p>
          <a:p>
            <a:pPr>
              <a:lnSpc>
                <a:spcPct val="150000"/>
              </a:lnSpc>
            </a:pPr>
            <a:r>
              <a:rPr lang="en-US" sz="1600" b="0" dirty="0" smtClean="0"/>
              <a:t>- </a:t>
            </a:r>
            <a:r>
              <a:rPr lang="en-US" sz="1600" dirty="0" err="1" smtClean="0"/>
              <a:t>Glycocalyx</a:t>
            </a:r>
            <a:r>
              <a:rPr lang="en-US" sz="1600" b="0" dirty="0" smtClean="0"/>
              <a:t>,</a:t>
            </a:r>
            <a:r>
              <a:rPr lang="en-US" sz="1600" dirty="0" smtClean="0"/>
              <a:t> </a:t>
            </a:r>
            <a:r>
              <a:rPr lang="en-US" sz="1600" b="0" dirty="0" smtClean="0"/>
              <a:t>a layer of polysaccharides on the outside of the cell wall that contributes to the organization and resistance of the capsule.</a:t>
            </a:r>
            <a:endParaRPr lang="en-US" sz="1600" b="0" dirty="0"/>
          </a:p>
        </p:txBody>
      </p:sp>
      <p:graphicFrame>
        <p:nvGraphicFramePr>
          <p:cNvPr id="370692" name="Object 4"/>
          <p:cNvGraphicFramePr>
            <a:graphicFrameLocks noChangeAspect="1"/>
          </p:cNvGraphicFramePr>
          <p:nvPr/>
        </p:nvGraphicFramePr>
        <p:xfrm>
          <a:off x="1905000" y="2133600"/>
          <a:ext cx="1473220" cy="990600"/>
        </p:xfrm>
        <a:graphic>
          <a:graphicData uri="http://schemas.openxmlformats.org/presentationml/2006/ole">
            <p:oleObj spid="_x0000_s415748" name="Image" r:id="rId5" imgW="4419048" imgH="2971429" progId="">
              <p:embed/>
            </p:oleObj>
          </a:graphicData>
        </a:graphic>
      </p:graphicFrame>
      <p:graphicFrame>
        <p:nvGraphicFramePr>
          <p:cNvPr id="370691" name="Object 3"/>
          <p:cNvGraphicFramePr>
            <a:graphicFrameLocks noChangeAspect="1"/>
          </p:cNvGraphicFramePr>
          <p:nvPr/>
        </p:nvGraphicFramePr>
        <p:xfrm>
          <a:off x="1075366" y="2133600"/>
          <a:ext cx="1134434" cy="964930"/>
        </p:xfrm>
        <a:graphic>
          <a:graphicData uri="http://schemas.openxmlformats.org/presentationml/2006/ole">
            <p:oleObj spid="_x0000_s415747" name="Image" r:id="rId6" imgW="3479365" imgH="2958730" progId="">
              <p:embed/>
            </p:oleObj>
          </a:graphicData>
        </a:graphic>
      </p:graphicFrame>
      <p:graphicFrame>
        <p:nvGraphicFramePr>
          <p:cNvPr id="370693" name="Object 5"/>
          <p:cNvGraphicFramePr>
            <a:graphicFrameLocks noChangeAspect="1"/>
          </p:cNvGraphicFramePr>
          <p:nvPr/>
        </p:nvGraphicFramePr>
        <p:xfrm>
          <a:off x="3352800" y="2133600"/>
          <a:ext cx="1235135" cy="980245"/>
        </p:xfrm>
        <a:graphic>
          <a:graphicData uri="http://schemas.openxmlformats.org/presentationml/2006/ole">
            <p:oleObj spid="_x0000_s415749" name="Image" r:id="rId7" imgW="5930159" imgH="4711111" progId="">
              <p:embed/>
            </p:oleObj>
          </a:graphicData>
        </a:graphic>
      </p:graphicFrame>
      <p:sp>
        <p:nvSpPr>
          <p:cNvPr id="19" name="TextBox 1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21" name="Straight Connector 2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79" name="Text Box 35"/>
          <p:cNvSpPr txBox="1">
            <a:spLocks noChangeArrowheads="1"/>
          </p:cNvSpPr>
          <p:nvPr/>
        </p:nvSpPr>
        <p:spPr bwMode="auto">
          <a:xfrm>
            <a:off x="5410200" y="3581400"/>
            <a:ext cx="3311525" cy="1315745"/>
          </a:xfrm>
          <a:prstGeom prst="rect">
            <a:avLst/>
          </a:prstGeom>
          <a:noFill/>
          <a:ln w="9525">
            <a:noFill/>
            <a:miter lim="800000"/>
            <a:headEnd/>
            <a:tailEnd/>
          </a:ln>
          <a:effectLst/>
        </p:spPr>
        <p:txBody>
          <a:bodyPr>
            <a:spAutoFit/>
          </a:bodyPr>
          <a:lstStyle/>
          <a:p>
            <a:pPr>
              <a:lnSpc>
                <a:spcPct val="150000"/>
              </a:lnSpc>
            </a:pPr>
            <a:r>
              <a:rPr lang="en-US" sz="1800" b="0" dirty="0" smtClean="0"/>
              <a:t>The human body consists of </a:t>
            </a:r>
          </a:p>
          <a:p>
            <a:pPr>
              <a:lnSpc>
                <a:spcPct val="150000"/>
              </a:lnSpc>
            </a:pPr>
            <a:r>
              <a:rPr lang="en-US" sz="1800" b="0" dirty="0" smtClean="0"/>
              <a:t>~100 trillion cells</a:t>
            </a:r>
            <a:r>
              <a:rPr lang="en-GB" sz="1800" b="0" dirty="0" smtClean="0">
                <a:latin typeface="Times New Roman" pitchFamily="18" charset="0"/>
              </a:rPr>
              <a:t>.</a:t>
            </a:r>
            <a:endParaRPr lang="en-US" sz="1800" b="0" dirty="0" smtClean="0">
              <a:latin typeface="Times New Roman" pitchFamily="18" charset="0"/>
            </a:endParaRPr>
          </a:p>
          <a:p>
            <a:pPr>
              <a:lnSpc>
                <a:spcPct val="150000"/>
              </a:lnSpc>
            </a:pPr>
            <a:r>
              <a:rPr lang="el-GR" sz="1800" b="0" dirty="0">
                <a:latin typeface="Times New Roman" pitchFamily="18" charset="0"/>
              </a:rPr>
              <a:t> </a:t>
            </a:r>
          </a:p>
        </p:txBody>
      </p:sp>
      <p:pic>
        <p:nvPicPr>
          <p:cNvPr id="6180" name="Picture 36" descr="First"/>
          <p:cNvPicPr>
            <a:picLocks noChangeAspect="1" noChangeArrowheads="1"/>
          </p:cNvPicPr>
          <p:nvPr/>
        </p:nvPicPr>
        <p:blipFill>
          <a:blip r:embed="rId2" cstate="print"/>
          <a:srcRect/>
          <a:stretch>
            <a:fillRect/>
          </a:stretch>
        </p:blipFill>
        <p:spPr bwMode="auto">
          <a:xfrm>
            <a:off x="611188" y="1341438"/>
            <a:ext cx="4365625" cy="5065712"/>
          </a:xfrm>
          <a:prstGeom prst="rect">
            <a:avLst/>
          </a:prstGeom>
          <a:noFill/>
        </p:spPr>
      </p:pic>
      <p:sp>
        <p:nvSpPr>
          <p:cNvPr id="6184" name="Text Box 40"/>
          <p:cNvSpPr txBox="1">
            <a:spLocks noChangeArrowheads="1"/>
          </p:cNvSpPr>
          <p:nvPr/>
        </p:nvSpPr>
        <p:spPr bwMode="auto">
          <a:xfrm>
            <a:off x="1417495" y="620713"/>
            <a:ext cx="3108393" cy="461665"/>
          </a:xfrm>
          <a:prstGeom prst="rect">
            <a:avLst/>
          </a:prstGeom>
          <a:noFill/>
          <a:ln w="9525">
            <a:noFill/>
            <a:miter lim="800000"/>
            <a:headEnd/>
            <a:tailEnd/>
          </a:ln>
          <a:effectLst/>
        </p:spPr>
        <p:txBody>
          <a:bodyPr wrap="none">
            <a:spAutoFit/>
          </a:bodyPr>
          <a:lstStyle/>
          <a:p>
            <a:r>
              <a:rPr lang="en-GB" sz="2400" dirty="0" smtClean="0"/>
              <a:t>HUMAN ORGANISM</a:t>
            </a:r>
            <a:endParaRPr lang="el-GR" sz="2400" dirty="0"/>
          </a:p>
        </p:txBody>
      </p:sp>
      <p:sp>
        <p:nvSpPr>
          <p:cNvPr id="6" name="Rectangle 5"/>
          <p:cNvSpPr/>
          <p:nvPr/>
        </p:nvSpPr>
        <p:spPr>
          <a:xfrm>
            <a:off x="5334000" y="2819400"/>
            <a:ext cx="4572000" cy="646331"/>
          </a:xfrm>
          <a:prstGeom prst="rect">
            <a:avLst/>
          </a:prstGeom>
        </p:spPr>
        <p:txBody>
          <a:bodyPr>
            <a:spAutoFit/>
          </a:bodyPr>
          <a:lstStyle/>
          <a:p>
            <a:r>
              <a:rPr lang="en-US" sz="1800" b="0" dirty="0" smtClean="0"/>
              <a:t>Unicellular, </a:t>
            </a:r>
            <a:r>
              <a:rPr lang="en-US" sz="1800" b="0" dirty="0" err="1" smtClean="0"/>
              <a:t>multicellular</a:t>
            </a:r>
            <a:r>
              <a:rPr lang="en-US" sz="1800" b="0" dirty="0" smtClean="0"/>
              <a:t>. </a:t>
            </a:r>
          </a:p>
          <a:p>
            <a:endParaRPr lang="en-US" sz="1800" b="0" dirty="0"/>
          </a:p>
        </p:txBody>
      </p:sp>
      <p:sp>
        <p:nvSpPr>
          <p:cNvPr id="7" name="Rectangle 6"/>
          <p:cNvSpPr/>
          <p:nvPr/>
        </p:nvSpPr>
        <p:spPr>
          <a:xfrm>
            <a:off x="5334000" y="1792069"/>
            <a:ext cx="3886200" cy="646331"/>
          </a:xfrm>
          <a:prstGeom prst="rect">
            <a:avLst/>
          </a:prstGeom>
        </p:spPr>
        <p:txBody>
          <a:bodyPr wrap="square">
            <a:spAutoFit/>
          </a:bodyPr>
          <a:lstStyle/>
          <a:p>
            <a:r>
              <a:rPr lang="en-US" sz="1800" b="0" dirty="0" smtClean="0"/>
              <a:t>Cell set with unique organization and genetic information.</a:t>
            </a:r>
            <a:endParaRPr lang="en-US" sz="1800" b="0" dirty="0"/>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0484" name="Object 4"/>
          <p:cNvGraphicFramePr>
            <a:graphicFrameLocks noChangeAspect="1"/>
          </p:cNvGraphicFramePr>
          <p:nvPr/>
        </p:nvGraphicFramePr>
        <p:xfrm>
          <a:off x="1116013" y="1268413"/>
          <a:ext cx="5435600" cy="4978400"/>
        </p:xfrm>
        <a:graphic>
          <a:graphicData uri="http://schemas.openxmlformats.org/presentationml/2006/ole">
            <p:oleObj spid="_x0000_s2258946" name="Image" r:id="rId3" imgW="5434921" imgH="4977778" progId="">
              <p:embed/>
            </p:oleObj>
          </a:graphicData>
        </a:graphic>
      </p:graphicFrame>
      <p:sp>
        <p:nvSpPr>
          <p:cNvPr id="20485" name="Text Box 5"/>
          <p:cNvSpPr txBox="1">
            <a:spLocks noChangeArrowheads="1"/>
          </p:cNvSpPr>
          <p:nvPr/>
        </p:nvSpPr>
        <p:spPr bwMode="auto">
          <a:xfrm>
            <a:off x="1600200" y="476250"/>
            <a:ext cx="6620773" cy="461665"/>
          </a:xfrm>
          <a:prstGeom prst="rect">
            <a:avLst/>
          </a:prstGeom>
          <a:noFill/>
          <a:ln w="9525">
            <a:noFill/>
            <a:miter lim="800000"/>
            <a:headEnd/>
            <a:tailEnd/>
          </a:ln>
          <a:effectLst/>
        </p:spPr>
        <p:txBody>
          <a:bodyPr wrap="none">
            <a:spAutoFit/>
          </a:bodyPr>
          <a:lstStyle/>
          <a:p>
            <a:r>
              <a:rPr lang="en-US" sz="2400" dirty="0" smtClean="0"/>
              <a:t>ARISTOTELIS: "THE FATHER OF BIOLOGY"</a:t>
            </a:r>
            <a:endParaRPr lang="el-GR" sz="2400" dirty="0"/>
          </a:p>
        </p:txBody>
      </p:sp>
      <p:sp>
        <p:nvSpPr>
          <p:cNvPr id="20486" name="Text Box 6"/>
          <p:cNvSpPr txBox="1">
            <a:spLocks noChangeArrowheads="1"/>
          </p:cNvSpPr>
          <p:nvPr/>
        </p:nvSpPr>
        <p:spPr bwMode="auto">
          <a:xfrm>
            <a:off x="6248400" y="1524000"/>
            <a:ext cx="2590800" cy="4224234"/>
          </a:xfrm>
          <a:prstGeom prst="rect">
            <a:avLst/>
          </a:prstGeom>
          <a:noFill/>
          <a:ln w="9525">
            <a:noFill/>
            <a:miter lim="800000"/>
            <a:headEnd/>
            <a:tailEnd/>
          </a:ln>
          <a:effectLst/>
        </p:spPr>
        <p:txBody>
          <a:bodyPr wrap="square">
            <a:spAutoFit/>
          </a:bodyPr>
          <a:lstStyle/>
          <a:p>
            <a:pPr>
              <a:lnSpc>
                <a:spcPct val="150000"/>
              </a:lnSpc>
            </a:pPr>
            <a:r>
              <a:rPr lang="en-US" sz="1800" b="0" dirty="0" smtClean="0"/>
              <a:t>Classification of species in classes based on </a:t>
            </a:r>
          </a:p>
          <a:p>
            <a:pPr>
              <a:lnSpc>
                <a:spcPct val="150000"/>
              </a:lnSpc>
            </a:pPr>
            <a:r>
              <a:rPr lang="en-US" sz="1800" dirty="0" smtClean="0"/>
              <a:t>Phenotype</a:t>
            </a:r>
            <a:r>
              <a:rPr lang="en-US" sz="1800" b="0" dirty="0" smtClean="0"/>
              <a:t>: morphology (shape, internal structures).</a:t>
            </a:r>
          </a:p>
          <a:p>
            <a:pPr>
              <a:lnSpc>
                <a:spcPct val="150000"/>
              </a:lnSpc>
            </a:pPr>
            <a:r>
              <a:rPr lang="en-US" sz="1800" dirty="0" smtClean="0"/>
              <a:t>Physiology</a:t>
            </a:r>
            <a:r>
              <a:rPr lang="en-US" sz="1800" b="0" dirty="0" smtClean="0"/>
              <a:t>: </a:t>
            </a:r>
          </a:p>
          <a:p>
            <a:pPr>
              <a:lnSpc>
                <a:spcPct val="150000"/>
              </a:lnSpc>
            </a:pPr>
            <a:r>
              <a:rPr lang="en-US" sz="1800" b="0" dirty="0" smtClean="0"/>
              <a:t>the function of living structures</a:t>
            </a:r>
          </a:p>
          <a:p>
            <a:pPr>
              <a:lnSpc>
                <a:spcPct val="150000"/>
              </a:lnSpc>
            </a:pPr>
            <a:r>
              <a:rPr lang="en-US" sz="1800" dirty="0" smtClean="0"/>
              <a:t>Differentiation</a:t>
            </a:r>
            <a:endParaRPr lang="el-GR" sz="180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990600" y="224135"/>
            <a:ext cx="7391400" cy="461665"/>
          </a:xfrm>
          <a:prstGeom prst="rect">
            <a:avLst/>
          </a:prstGeom>
        </p:spPr>
        <p:txBody>
          <a:bodyPr wrap="square">
            <a:spAutoFit/>
          </a:bodyPr>
          <a:lstStyle/>
          <a:p>
            <a:r>
              <a:rPr lang="en-GB" sz="2400" dirty="0" smtClean="0"/>
              <a:t>CHARACTERISTICS OF A EUKARYOTIC CELL</a:t>
            </a:r>
            <a:endParaRPr lang="en-US" sz="2400" dirty="0"/>
          </a:p>
        </p:txBody>
      </p:sp>
      <p:pic>
        <p:nvPicPr>
          <p:cNvPr id="6" name="Picture 8" descr="figure 5-5"/>
          <p:cNvPicPr>
            <a:picLocks noChangeAspect="1" noChangeArrowheads="1"/>
          </p:cNvPicPr>
          <p:nvPr/>
        </p:nvPicPr>
        <p:blipFill>
          <a:blip r:embed="rId2"/>
          <a:srcRect/>
          <a:stretch>
            <a:fillRect/>
          </a:stretch>
        </p:blipFill>
        <p:spPr bwMode="auto">
          <a:xfrm>
            <a:off x="455614" y="1066800"/>
            <a:ext cx="4034630" cy="2402389"/>
          </a:xfrm>
          <a:prstGeom prst="rect">
            <a:avLst/>
          </a:prstGeom>
          <a:noFill/>
        </p:spPr>
      </p:pic>
      <p:pic>
        <p:nvPicPr>
          <p:cNvPr id="7" name="Picture 8" descr="figure 5-6"/>
          <p:cNvPicPr>
            <a:picLocks noChangeAspect="1" noChangeArrowheads="1"/>
          </p:cNvPicPr>
          <p:nvPr/>
        </p:nvPicPr>
        <p:blipFill>
          <a:blip r:embed="rId3"/>
          <a:srcRect/>
          <a:stretch>
            <a:fillRect/>
          </a:stretch>
        </p:blipFill>
        <p:spPr bwMode="auto">
          <a:xfrm>
            <a:off x="457200" y="3886200"/>
            <a:ext cx="3962400" cy="2722057"/>
          </a:xfrm>
          <a:prstGeom prst="rect">
            <a:avLst/>
          </a:prstGeom>
          <a:noFill/>
        </p:spPr>
      </p:pic>
      <p:sp>
        <p:nvSpPr>
          <p:cNvPr id="8" name="Rectangle 7"/>
          <p:cNvSpPr/>
          <p:nvPr/>
        </p:nvSpPr>
        <p:spPr>
          <a:xfrm>
            <a:off x="4800600" y="789005"/>
            <a:ext cx="4038600" cy="5611795"/>
          </a:xfrm>
          <a:prstGeom prst="rect">
            <a:avLst/>
          </a:prstGeom>
        </p:spPr>
        <p:txBody>
          <a:bodyPr wrap="square">
            <a:spAutoFit/>
          </a:bodyPr>
          <a:lstStyle/>
          <a:p>
            <a:pPr>
              <a:lnSpc>
                <a:spcPct val="150000"/>
              </a:lnSpc>
            </a:pPr>
            <a:r>
              <a:rPr lang="en-US" sz="1600" b="0" dirty="0" smtClean="0"/>
              <a:t>Eukaryotic cells are compartmentalized and contain small structures called organelles that perform certain functions and are usually defined by membranes.</a:t>
            </a:r>
          </a:p>
          <a:p>
            <a:pPr>
              <a:lnSpc>
                <a:spcPct val="150000"/>
              </a:lnSpc>
            </a:pPr>
            <a:endParaRPr lang="en-US" sz="1600" b="0" dirty="0" smtClean="0"/>
          </a:p>
          <a:p>
            <a:pPr>
              <a:lnSpc>
                <a:spcPct val="150000"/>
              </a:lnSpc>
            </a:pPr>
            <a:r>
              <a:rPr lang="en-US" sz="1600" b="0" dirty="0" smtClean="0"/>
              <a:t>There are two types of organelles:</a:t>
            </a:r>
          </a:p>
          <a:p>
            <a:pPr>
              <a:lnSpc>
                <a:spcPct val="150000"/>
              </a:lnSpc>
            </a:pPr>
            <a:r>
              <a:rPr lang="en-US" sz="1600" b="0" dirty="0" smtClean="0"/>
              <a:t>- </a:t>
            </a:r>
            <a:r>
              <a:rPr lang="en-US" sz="1600" dirty="0" smtClean="0"/>
              <a:t>Energy-related </a:t>
            </a:r>
            <a:r>
              <a:rPr lang="en-US" sz="1600" b="0" dirty="0" smtClean="0"/>
              <a:t>organelles such as mitochondria and chloroplasts.</a:t>
            </a:r>
          </a:p>
          <a:p>
            <a:pPr>
              <a:lnSpc>
                <a:spcPct val="150000"/>
              </a:lnSpc>
            </a:pPr>
            <a:r>
              <a:rPr lang="en-US" sz="1600" b="0" dirty="0" smtClean="0"/>
              <a:t>They are relatively independent and self-sufficient.</a:t>
            </a:r>
          </a:p>
          <a:p>
            <a:pPr>
              <a:lnSpc>
                <a:spcPct val="150000"/>
              </a:lnSpc>
            </a:pPr>
            <a:r>
              <a:rPr lang="en-US" sz="1600" b="0" dirty="0" smtClean="0"/>
              <a:t>- Organelles constituting the </a:t>
            </a:r>
            <a:r>
              <a:rPr lang="en-US" sz="1600" dirty="0" err="1" smtClean="0"/>
              <a:t>intermembrane</a:t>
            </a:r>
            <a:r>
              <a:rPr lang="en-US" sz="1600" dirty="0" smtClean="0"/>
              <a:t> system</a:t>
            </a:r>
            <a:r>
              <a:rPr lang="en-US" sz="1600" b="0" dirty="0" smtClean="0"/>
              <a:t>. </a:t>
            </a:r>
          </a:p>
          <a:p>
            <a:pPr>
              <a:lnSpc>
                <a:spcPct val="150000"/>
              </a:lnSpc>
            </a:pPr>
            <a:r>
              <a:rPr lang="en-US" sz="1600" b="0" dirty="0" smtClean="0"/>
              <a:t>They communicate with each other through membrane networks and small vesicles.</a:t>
            </a:r>
            <a:endParaRPr lang="el-GR" sz="1600" b="0" dirty="0" smtClean="0"/>
          </a:p>
        </p:txBody>
      </p:sp>
      <p:sp>
        <p:nvSpPr>
          <p:cNvPr id="9" name="Rectangle 8"/>
          <p:cNvSpPr/>
          <p:nvPr/>
        </p:nvSpPr>
        <p:spPr>
          <a:xfrm>
            <a:off x="1752600" y="956846"/>
            <a:ext cx="2133600" cy="338554"/>
          </a:xfrm>
          <a:prstGeom prst="rect">
            <a:avLst/>
          </a:prstGeom>
        </p:spPr>
        <p:txBody>
          <a:bodyPr wrap="square">
            <a:spAutoFit/>
          </a:bodyPr>
          <a:lstStyle/>
          <a:p>
            <a:r>
              <a:rPr lang="en-GB" sz="1600" dirty="0" smtClean="0">
                <a:solidFill>
                  <a:srgbClr val="D7136B"/>
                </a:solidFill>
              </a:rPr>
              <a:t>ANIMAL CELL</a:t>
            </a:r>
            <a:endParaRPr lang="en-US" sz="1600" dirty="0">
              <a:solidFill>
                <a:srgbClr val="D7136B"/>
              </a:solidFill>
            </a:endParaRPr>
          </a:p>
        </p:txBody>
      </p:sp>
      <p:sp>
        <p:nvSpPr>
          <p:cNvPr id="10" name="Rectangle 9"/>
          <p:cNvSpPr/>
          <p:nvPr/>
        </p:nvSpPr>
        <p:spPr>
          <a:xfrm>
            <a:off x="2133600" y="3657600"/>
            <a:ext cx="2133600" cy="338554"/>
          </a:xfrm>
          <a:prstGeom prst="rect">
            <a:avLst/>
          </a:prstGeom>
        </p:spPr>
        <p:txBody>
          <a:bodyPr wrap="square">
            <a:spAutoFit/>
          </a:bodyPr>
          <a:lstStyle/>
          <a:p>
            <a:r>
              <a:rPr lang="en-GB" sz="1600" dirty="0" smtClean="0">
                <a:solidFill>
                  <a:srgbClr val="008000"/>
                </a:solidFill>
              </a:rPr>
              <a:t>PLANT CELL</a:t>
            </a:r>
            <a:endParaRPr lang="en-US" sz="1600" dirty="0">
              <a:solidFill>
                <a:srgbClr val="008000"/>
              </a:solidFill>
            </a:endParaRPr>
          </a:p>
        </p:txBody>
      </p:sp>
      <p:sp>
        <p:nvSpPr>
          <p:cNvPr id="11" name="TextBox 10"/>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2" name="Straight Connector 11"/>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5604" name="Object 4"/>
          <p:cNvGraphicFramePr>
            <a:graphicFrameLocks noChangeAspect="1"/>
          </p:cNvGraphicFramePr>
          <p:nvPr/>
        </p:nvGraphicFramePr>
        <p:xfrm>
          <a:off x="5029200" y="3657599"/>
          <a:ext cx="3352800" cy="2514601"/>
        </p:xfrm>
        <a:graphic>
          <a:graphicData uri="http://schemas.openxmlformats.org/presentationml/2006/ole">
            <p:oleObj spid="_x0000_s418818" name="Image" r:id="rId4" imgW="4596825" imgH="3707937" progId="">
              <p:embed/>
            </p:oleObj>
          </a:graphicData>
        </a:graphic>
      </p:graphicFrame>
      <p:sp>
        <p:nvSpPr>
          <p:cNvPr id="25609" name="Text Box 9"/>
          <p:cNvSpPr txBox="1">
            <a:spLocks noChangeArrowheads="1"/>
          </p:cNvSpPr>
          <p:nvPr/>
        </p:nvSpPr>
        <p:spPr bwMode="auto">
          <a:xfrm>
            <a:off x="2032000" y="423863"/>
            <a:ext cx="184150" cy="366712"/>
          </a:xfrm>
          <a:prstGeom prst="rect">
            <a:avLst/>
          </a:prstGeom>
          <a:noFill/>
          <a:ln w="9525">
            <a:noFill/>
            <a:miter lim="800000"/>
            <a:headEnd/>
            <a:tailEnd/>
          </a:ln>
          <a:effectLst/>
        </p:spPr>
        <p:txBody>
          <a:bodyPr wrap="none">
            <a:spAutoFit/>
          </a:bodyPr>
          <a:lstStyle/>
          <a:p>
            <a:endParaRPr lang="en-US" sz="1800" b="0"/>
          </a:p>
        </p:txBody>
      </p:sp>
      <p:sp>
        <p:nvSpPr>
          <p:cNvPr id="25610" name="Text Box 10"/>
          <p:cNvSpPr txBox="1">
            <a:spLocks noChangeArrowheads="1"/>
          </p:cNvSpPr>
          <p:nvPr/>
        </p:nvSpPr>
        <p:spPr bwMode="auto">
          <a:xfrm>
            <a:off x="2940605" y="381000"/>
            <a:ext cx="3536395" cy="461665"/>
          </a:xfrm>
          <a:prstGeom prst="rect">
            <a:avLst/>
          </a:prstGeom>
          <a:noFill/>
          <a:ln w="9525">
            <a:noFill/>
            <a:miter lim="800000"/>
            <a:headEnd/>
            <a:tailEnd/>
          </a:ln>
          <a:effectLst/>
        </p:spPr>
        <p:txBody>
          <a:bodyPr wrap="none">
            <a:spAutoFit/>
          </a:bodyPr>
          <a:lstStyle/>
          <a:p>
            <a:r>
              <a:rPr lang="en-GB" sz="2400" dirty="0" smtClean="0"/>
              <a:t>MEMBRANES </a:t>
            </a:r>
            <a:r>
              <a:rPr lang="en-US" sz="2400" dirty="0" smtClean="0"/>
              <a:t>–</a:t>
            </a:r>
            <a:r>
              <a:rPr lang="en-GB" sz="2400" dirty="0" smtClean="0"/>
              <a:t> LIPIDS</a:t>
            </a:r>
            <a:endParaRPr lang="el-GR" sz="2400" dirty="0"/>
          </a:p>
        </p:txBody>
      </p:sp>
      <p:pic>
        <p:nvPicPr>
          <p:cNvPr id="11" name="Picture 9" descr="figure 5-7c"/>
          <p:cNvPicPr>
            <a:picLocks noChangeAspect="1" noChangeArrowheads="1"/>
          </p:cNvPicPr>
          <p:nvPr/>
        </p:nvPicPr>
        <p:blipFill>
          <a:blip r:embed="rId5"/>
          <a:srcRect/>
          <a:stretch>
            <a:fillRect/>
          </a:stretch>
        </p:blipFill>
        <p:spPr bwMode="auto">
          <a:xfrm>
            <a:off x="4853508" y="1066800"/>
            <a:ext cx="3452292" cy="2144713"/>
          </a:xfrm>
          <a:prstGeom prst="rect">
            <a:avLst/>
          </a:prstGeom>
          <a:noFill/>
        </p:spPr>
      </p:pic>
      <p:sp>
        <p:nvSpPr>
          <p:cNvPr id="25614" name="Text Box 14"/>
          <p:cNvSpPr txBox="1">
            <a:spLocks noChangeArrowheads="1"/>
          </p:cNvSpPr>
          <p:nvPr/>
        </p:nvSpPr>
        <p:spPr bwMode="auto">
          <a:xfrm>
            <a:off x="1204913" y="1219200"/>
            <a:ext cx="3671887" cy="1179810"/>
          </a:xfrm>
          <a:prstGeom prst="rect">
            <a:avLst/>
          </a:prstGeom>
          <a:noFill/>
          <a:ln w="9525">
            <a:noFill/>
            <a:miter lim="800000"/>
            <a:headEnd/>
            <a:tailEnd/>
          </a:ln>
          <a:effectLst/>
        </p:spPr>
        <p:txBody>
          <a:bodyPr>
            <a:spAutoFit/>
          </a:bodyPr>
          <a:lstStyle/>
          <a:p>
            <a:pPr>
              <a:lnSpc>
                <a:spcPct val="150000"/>
              </a:lnSpc>
            </a:pPr>
            <a:r>
              <a:rPr lang="en-US" sz="1600" b="0" dirty="0" smtClean="0"/>
              <a:t>Amphibious molecules with:</a:t>
            </a:r>
          </a:p>
          <a:p>
            <a:pPr>
              <a:lnSpc>
                <a:spcPct val="150000"/>
              </a:lnSpc>
              <a:buFontTx/>
              <a:buChar char="-"/>
            </a:pPr>
            <a:r>
              <a:rPr lang="en-US" sz="1600" b="0" dirty="0" smtClean="0"/>
              <a:t>hydrophilic (polar) head and</a:t>
            </a:r>
          </a:p>
          <a:p>
            <a:pPr>
              <a:lnSpc>
                <a:spcPct val="150000"/>
              </a:lnSpc>
              <a:buFontTx/>
              <a:buChar char="-"/>
            </a:pPr>
            <a:r>
              <a:rPr lang="en-US" sz="1600" b="0" dirty="0" smtClean="0"/>
              <a:t>hydrophobic, aliphatic chain (tail)</a:t>
            </a:r>
            <a:endParaRPr lang="el-GR" sz="1600" b="0" dirty="0"/>
          </a:p>
        </p:txBody>
      </p:sp>
      <p:pic>
        <p:nvPicPr>
          <p:cNvPr id="10" name="Picture 4" descr="figure 2-18"/>
          <p:cNvPicPr>
            <a:picLocks noChangeAspect="1" noChangeArrowheads="1"/>
          </p:cNvPicPr>
          <p:nvPr/>
        </p:nvPicPr>
        <p:blipFill>
          <a:blip r:embed="rId6"/>
          <a:srcRect/>
          <a:stretch>
            <a:fillRect/>
          </a:stretch>
        </p:blipFill>
        <p:spPr bwMode="auto">
          <a:xfrm>
            <a:off x="838200" y="2819400"/>
            <a:ext cx="3723409" cy="3276600"/>
          </a:xfrm>
          <a:prstGeom prst="rect">
            <a:avLst/>
          </a:prstGeom>
          <a:noFill/>
          <a:ln w="9525">
            <a:noFill/>
            <a:miter lim="800000"/>
            <a:headEnd/>
            <a:tailEnd/>
          </a:ln>
          <a:effectLst/>
        </p:spPr>
      </p:pic>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9" name="Text Box 9"/>
          <p:cNvSpPr txBox="1">
            <a:spLocks noChangeArrowheads="1"/>
          </p:cNvSpPr>
          <p:nvPr/>
        </p:nvSpPr>
        <p:spPr bwMode="auto">
          <a:xfrm>
            <a:off x="2032000" y="423863"/>
            <a:ext cx="184150" cy="366712"/>
          </a:xfrm>
          <a:prstGeom prst="rect">
            <a:avLst/>
          </a:prstGeom>
          <a:noFill/>
          <a:ln w="9525">
            <a:noFill/>
            <a:miter lim="800000"/>
            <a:headEnd/>
            <a:tailEnd/>
          </a:ln>
          <a:effectLst/>
        </p:spPr>
        <p:txBody>
          <a:bodyPr wrap="none">
            <a:spAutoFit/>
          </a:bodyPr>
          <a:lstStyle/>
          <a:p>
            <a:endParaRPr lang="en-US" sz="1800" b="0"/>
          </a:p>
        </p:txBody>
      </p:sp>
      <p:sp>
        <p:nvSpPr>
          <p:cNvPr id="25610" name="Text Box 10"/>
          <p:cNvSpPr txBox="1">
            <a:spLocks noChangeArrowheads="1"/>
          </p:cNvSpPr>
          <p:nvPr/>
        </p:nvSpPr>
        <p:spPr bwMode="auto">
          <a:xfrm>
            <a:off x="2940605" y="224135"/>
            <a:ext cx="3536395" cy="461665"/>
          </a:xfrm>
          <a:prstGeom prst="rect">
            <a:avLst/>
          </a:prstGeom>
          <a:noFill/>
          <a:ln w="9525">
            <a:noFill/>
            <a:miter lim="800000"/>
            <a:headEnd/>
            <a:tailEnd/>
          </a:ln>
          <a:effectLst/>
        </p:spPr>
        <p:txBody>
          <a:bodyPr wrap="none">
            <a:spAutoFit/>
          </a:bodyPr>
          <a:lstStyle/>
          <a:p>
            <a:r>
              <a:rPr lang="en-GB" sz="2400" dirty="0" smtClean="0"/>
              <a:t>MEMBRANES </a:t>
            </a:r>
            <a:r>
              <a:rPr lang="en-US" sz="2400" dirty="0" smtClean="0"/>
              <a:t>–</a:t>
            </a:r>
            <a:r>
              <a:rPr lang="en-GB" sz="2400" dirty="0" smtClean="0"/>
              <a:t> LIPIDS</a:t>
            </a:r>
            <a:endParaRPr lang="el-GR" sz="2400" dirty="0"/>
          </a:p>
        </p:txBody>
      </p:sp>
      <p:pic>
        <p:nvPicPr>
          <p:cNvPr id="11" name="Picture 9" descr="figure 5-7c"/>
          <p:cNvPicPr>
            <a:picLocks noChangeAspect="1" noChangeArrowheads="1"/>
          </p:cNvPicPr>
          <p:nvPr/>
        </p:nvPicPr>
        <p:blipFill>
          <a:blip r:embed="rId3"/>
          <a:srcRect/>
          <a:stretch>
            <a:fillRect/>
          </a:stretch>
        </p:blipFill>
        <p:spPr bwMode="auto">
          <a:xfrm>
            <a:off x="978277" y="979487"/>
            <a:ext cx="3452292" cy="2144713"/>
          </a:xfrm>
          <a:prstGeom prst="rect">
            <a:avLst/>
          </a:prstGeom>
          <a:noFill/>
        </p:spPr>
      </p:pic>
      <p:pic>
        <p:nvPicPr>
          <p:cNvPr id="12" name="Picture 4" descr="figure 2-18"/>
          <p:cNvPicPr>
            <a:picLocks noChangeAspect="1" noChangeArrowheads="1"/>
          </p:cNvPicPr>
          <p:nvPr/>
        </p:nvPicPr>
        <p:blipFill>
          <a:blip r:embed="rId4"/>
          <a:srcRect/>
          <a:stretch>
            <a:fillRect/>
          </a:stretch>
        </p:blipFill>
        <p:spPr bwMode="auto">
          <a:xfrm>
            <a:off x="4856018" y="838200"/>
            <a:ext cx="3983182" cy="3505200"/>
          </a:xfrm>
          <a:prstGeom prst="rect">
            <a:avLst/>
          </a:prstGeom>
          <a:noFill/>
          <a:ln w="9525">
            <a:noFill/>
            <a:miter lim="800000"/>
            <a:headEnd/>
            <a:tailEnd/>
          </a:ln>
          <a:effectLst/>
        </p:spPr>
      </p:pic>
      <p:sp>
        <p:nvSpPr>
          <p:cNvPr id="8" name="TextBox 7"/>
          <p:cNvSpPr txBox="1"/>
          <p:nvPr/>
        </p:nvSpPr>
        <p:spPr>
          <a:xfrm>
            <a:off x="696769" y="3200400"/>
            <a:ext cx="4256231" cy="720710"/>
          </a:xfrm>
          <a:prstGeom prst="rect">
            <a:avLst/>
          </a:prstGeom>
          <a:noFill/>
        </p:spPr>
        <p:txBody>
          <a:bodyPr wrap="none" rtlCol="0">
            <a:spAutoFit/>
          </a:bodyPr>
          <a:lstStyle/>
          <a:p>
            <a:pPr>
              <a:lnSpc>
                <a:spcPct val="150000"/>
              </a:lnSpc>
            </a:pPr>
            <a:r>
              <a:rPr lang="en-US" sz="1400" b="0" dirty="0" smtClean="0"/>
              <a:t>Saturated: C-C single bonds (tail can extend freely)</a:t>
            </a:r>
          </a:p>
          <a:p>
            <a:pPr>
              <a:lnSpc>
                <a:spcPct val="150000"/>
              </a:lnSpc>
            </a:pPr>
            <a:r>
              <a:rPr lang="en-US" sz="1400" b="0" dirty="0" smtClean="0"/>
              <a:t>Unsaturated: one or more C-C double bonds  </a:t>
            </a:r>
            <a:endParaRPr lang="en-US" sz="1400" b="0" dirty="0"/>
          </a:p>
        </p:txBody>
      </p:sp>
      <p:sp>
        <p:nvSpPr>
          <p:cNvPr id="9" name="TextBox 8"/>
          <p:cNvSpPr txBox="1"/>
          <p:nvPr/>
        </p:nvSpPr>
        <p:spPr>
          <a:xfrm>
            <a:off x="762001" y="4267200"/>
            <a:ext cx="8077199" cy="1995418"/>
          </a:xfrm>
          <a:prstGeom prst="rect">
            <a:avLst/>
          </a:prstGeom>
          <a:noFill/>
        </p:spPr>
        <p:txBody>
          <a:bodyPr wrap="square" rtlCol="0">
            <a:spAutoFit/>
          </a:bodyPr>
          <a:lstStyle/>
          <a:p>
            <a:pPr>
              <a:lnSpc>
                <a:spcPct val="150000"/>
              </a:lnSpc>
              <a:spcAft>
                <a:spcPts val="600"/>
              </a:spcAft>
            </a:pPr>
            <a:r>
              <a:rPr lang="en-US" sz="1600" b="0" dirty="0" smtClean="0">
                <a:solidFill>
                  <a:srgbClr val="000000"/>
                </a:solidFill>
              </a:rPr>
              <a:t>Three types of lipids:</a:t>
            </a:r>
          </a:p>
          <a:p>
            <a:pPr>
              <a:lnSpc>
                <a:spcPct val="150000"/>
              </a:lnSpc>
            </a:pPr>
            <a:r>
              <a:rPr lang="en-US" sz="1600" b="0" dirty="0" smtClean="0">
                <a:solidFill>
                  <a:srgbClr val="000000"/>
                </a:solidFill>
              </a:rPr>
              <a:t>- phospholipids: a (+) charged group is linked via a (–) phosphate group to the rest of the molecule.</a:t>
            </a:r>
          </a:p>
          <a:p>
            <a:pPr>
              <a:lnSpc>
                <a:spcPct val="150000"/>
              </a:lnSpc>
            </a:pPr>
            <a:r>
              <a:rPr lang="en-US" sz="1600" b="0" dirty="0" smtClean="0">
                <a:solidFill>
                  <a:srgbClr val="000000"/>
                </a:solidFill>
              </a:rPr>
              <a:t>- </a:t>
            </a:r>
            <a:r>
              <a:rPr lang="en-US" sz="1600" b="0" dirty="0" err="1" smtClean="0">
                <a:solidFill>
                  <a:srgbClr val="000000"/>
                </a:solidFill>
              </a:rPr>
              <a:t>glycolipids</a:t>
            </a:r>
            <a:r>
              <a:rPr lang="en-US" sz="1600" b="0" dirty="0" smtClean="0">
                <a:solidFill>
                  <a:srgbClr val="000000"/>
                </a:solidFill>
              </a:rPr>
              <a:t>: characterized by the presence of oligosaccharide head.  </a:t>
            </a:r>
          </a:p>
          <a:p>
            <a:pPr>
              <a:lnSpc>
                <a:spcPct val="150000"/>
              </a:lnSpc>
            </a:pPr>
            <a:r>
              <a:rPr lang="en-US" sz="1600" b="0" dirty="0" smtClean="0">
                <a:solidFill>
                  <a:srgbClr val="000000"/>
                </a:solidFill>
              </a:rPr>
              <a:t>- sterols: contain a planar steroid ring, providing rigidity to a membrane.</a:t>
            </a:r>
            <a:endParaRPr lang="en-US" sz="1600" b="0" dirty="0">
              <a:solidFill>
                <a:srgbClr val="000000"/>
              </a:solidFill>
            </a:endParaRPr>
          </a:p>
        </p:txBody>
      </p:sp>
      <p:sp>
        <p:nvSpPr>
          <p:cNvPr id="10" name="TextBox 9"/>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3" name="Straight Connector 12"/>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6" name="Text Box 6"/>
          <p:cNvSpPr txBox="1">
            <a:spLocks noChangeArrowheads="1"/>
          </p:cNvSpPr>
          <p:nvPr/>
        </p:nvSpPr>
        <p:spPr bwMode="auto">
          <a:xfrm>
            <a:off x="2574505" y="381000"/>
            <a:ext cx="4009030" cy="461665"/>
          </a:xfrm>
          <a:prstGeom prst="rect">
            <a:avLst/>
          </a:prstGeom>
          <a:noFill/>
          <a:ln w="9525">
            <a:noFill/>
            <a:miter lim="800000"/>
            <a:headEnd/>
            <a:tailEnd/>
          </a:ln>
          <a:effectLst/>
        </p:spPr>
        <p:txBody>
          <a:bodyPr wrap="none">
            <a:spAutoFit/>
          </a:bodyPr>
          <a:lstStyle/>
          <a:p>
            <a:r>
              <a:rPr lang="en-GB" sz="2400" dirty="0" smtClean="0"/>
              <a:t>BIOLOGICAL MEMBRANE</a:t>
            </a:r>
            <a:endParaRPr lang="el-GR" sz="2400" dirty="0"/>
          </a:p>
        </p:txBody>
      </p:sp>
      <p:sp>
        <p:nvSpPr>
          <p:cNvPr id="30730" name="Text Box 10"/>
          <p:cNvSpPr txBox="1">
            <a:spLocks noChangeArrowheads="1"/>
          </p:cNvSpPr>
          <p:nvPr/>
        </p:nvSpPr>
        <p:spPr bwMode="auto">
          <a:xfrm>
            <a:off x="525363" y="4648200"/>
            <a:ext cx="7661072" cy="1731243"/>
          </a:xfrm>
          <a:prstGeom prst="rect">
            <a:avLst/>
          </a:prstGeom>
          <a:noFill/>
          <a:ln w="9525">
            <a:noFill/>
            <a:miter lim="800000"/>
            <a:headEnd/>
            <a:tailEnd/>
          </a:ln>
          <a:effectLst/>
        </p:spPr>
        <p:txBody>
          <a:bodyPr wrap="none">
            <a:spAutoFit/>
          </a:bodyPr>
          <a:lstStyle/>
          <a:p>
            <a:pPr>
              <a:lnSpc>
                <a:spcPct val="150000"/>
              </a:lnSpc>
              <a:buFontTx/>
              <a:buChar char="-"/>
            </a:pPr>
            <a:r>
              <a:rPr lang="en-US" sz="1800" b="0" dirty="0" smtClean="0"/>
              <a:t>Organization: delineates the cell and organizes cellular organelles.</a:t>
            </a:r>
            <a:endParaRPr lang="el-GR" sz="1800" b="0" dirty="0" smtClean="0"/>
          </a:p>
          <a:p>
            <a:pPr>
              <a:lnSpc>
                <a:spcPct val="150000"/>
              </a:lnSpc>
              <a:buFontTx/>
              <a:buChar char="-"/>
            </a:pPr>
            <a:r>
              <a:rPr lang="en-US" sz="1800" b="0" dirty="0" smtClean="0"/>
              <a:t>Protection</a:t>
            </a:r>
            <a:r>
              <a:rPr lang="el-GR" sz="1800" b="0" dirty="0" smtClean="0"/>
              <a:t>.</a:t>
            </a:r>
          </a:p>
          <a:p>
            <a:pPr>
              <a:lnSpc>
                <a:spcPct val="150000"/>
              </a:lnSpc>
              <a:buFontTx/>
              <a:buChar char="-"/>
            </a:pPr>
            <a:r>
              <a:rPr lang="en-US" sz="1800" b="0" dirty="0" smtClean="0"/>
              <a:t>Identification: there are cell-specific markers.</a:t>
            </a:r>
            <a:endParaRPr lang="el-GR" sz="1800" b="0" dirty="0" smtClean="0"/>
          </a:p>
          <a:p>
            <a:pPr>
              <a:lnSpc>
                <a:spcPct val="150000"/>
              </a:lnSpc>
              <a:buFontTx/>
              <a:buChar char="-"/>
            </a:pPr>
            <a:r>
              <a:rPr lang="en-US" sz="1800" b="0" dirty="0" smtClean="0"/>
              <a:t>Communication: recognizes one cell the other and transfers components</a:t>
            </a:r>
            <a:r>
              <a:rPr lang="el-GR" sz="1800" b="0" dirty="0" smtClean="0"/>
              <a:t>.</a:t>
            </a:r>
            <a:endParaRPr lang="el-GR" sz="1800" b="0" dirty="0"/>
          </a:p>
        </p:txBody>
      </p:sp>
      <p:grpSp>
        <p:nvGrpSpPr>
          <p:cNvPr id="2" name="Group 12"/>
          <p:cNvGrpSpPr/>
          <p:nvPr/>
        </p:nvGrpSpPr>
        <p:grpSpPr>
          <a:xfrm>
            <a:off x="1543634" y="1828800"/>
            <a:ext cx="6331358" cy="2776954"/>
            <a:chOff x="1346200" y="985837"/>
            <a:chExt cx="6823892" cy="3476014"/>
          </a:xfrm>
        </p:grpSpPr>
        <p:graphicFrame>
          <p:nvGraphicFramePr>
            <p:cNvPr id="30724" name="Object 4"/>
            <p:cNvGraphicFramePr>
              <a:graphicFrameLocks noChangeAspect="1"/>
            </p:cNvGraphicFramePr>
            <p:nvPr/>
          </p:nvGraphicFramePr>
          <p:xfrm>
            <a:off x="1395413" y="985837"/>
            <a:ext cx="5767387" cy="3402013"/>
          </p:xfrm>
          <a:graphic>
            <a:graphicData uri="http://schemas.openxmlformats.org/presentationml/2006/ole">
              <p:oleObj spid="_x0000_s419842" name="Image" r:id="rId3" imgW="7212698" imgH="4253968" progId="">
                <p:embed/>
              </p:oleObj>
            </a:graphicData>
          </a:graphic>
        </p:graphicFrame>
        <p:sp>
          <p:nvSpPr>
            <p:cNvPr id="30727" name="Text Box 7"/>
            <p:cNvSpPr txBox="1">
              <a:spLocks noChangeArrowheads="1"/>
            </p:cNvSpPr>
            <p:nvPr/>
          </p:nvSpPr>
          <p:spPr bwMode="auto">
            <a:xfrm>
              <a:off x="5020790" y="4038071"/>
              <a:ext cx="2239775" cy="423780"/>
            </a:xfrm>
            <a:prstGeom prst="rect">
              <a:avLst/>
            </a:prstGeom>
            <a:noFill/>
            <a:ln w="9525">
              <a:noFill/>
              <a:miter lim="800000"/>
              <a:headEnd/>
              <a:tailEnd/>
            </a:ln>
            <a:effectLst/>
          </p:spPr>
          <p:txBody>
            <a:bodyPr wrap="none">
              <a:spAutoFit/>
            </a:bodyPr>
            <a:lstStyle/>
            <a:p>
              <a:r>
                <a:rPr lang="en-US" sz="1600" b="0" dirty="0" smtClean="0"/>
                <a:t>P</a:t>
              </a:r>
              <a:r>
                <a:rPr lang="en-GB" sz="1600" b="0" dirty="0" err="1" smtClean="0"/>
                <a:t>hospholypid</a:t>
              </a:r>
              <a:r>
                <a:rPr lang="en-GB" sz="1600" b="0" dirty="0" smtClean="0"/>
                <a:t> </a:t>
              </a:r>
              <a:r>
                <a:rPr lang="en-GB" sz="1600" b="0" dirty="0" err="1" smtClean="0"/>
                <a:t>bilayer</a:t>
              </a:r>
              <a:endParaRPr lang="el-GR" sz="1600" b="0" dirty="0"/>
            </a:p>
          </p:txBody>
        </p:sp>
        <p:sp>
          <p:nvSpPr>
            <p:cNvPr id="30728" name="Text Box 8"/>
            <p:cNvSpPr txBox="1">
              <a:spLocks noChangeArrowheads="1"/>
            </p:cNvSpPr>
            <p:nvPr/>
          </p:nvSpPr>
          <p:spPr bwMode="auto">
            <a:xfrm>
              <a:off x="6446793" y="985837"/>
              <a:ext cx="1723299" cy="423780"/>
            </a:xfrm>
            <a:prstGeom prst="rect">
              <a:avLst/>
            </a:prstGeom>
            <a:noFill/>
            <a:ln w="9525">
              <a:noFill/>
              <a:miter lim="800000"/>
              <a:headEnd/>
              <a:tailEnd/>
            </a:ln>
            <a:effectLst/>
          </p:spPr>
          <p:txBody>
            <a:bodyPr wrap="none">
              <a:spAutoFit/>
            </a:bodyPr>
            <a:lstStyle/>
            <a:p>
              <a:r>
                <a:rPr lang="en-GB" sz="1600" b="0" dirty="0" err="1" smtClean="0"/>
                <a:t>oligosaccharids</a:t>
              </a:r>
              <a:endParaRPr lang="el-GR" sz="1600" b="0" dirty="0"/>
            </a:p>
          </p:txBody>
        </p:sp>
        <p:sp>
          <p:nvSpPr>
            <p:cNvPr id="30731" name="Line 11"/>
            <p:cNvSpPr>
              <a:spLocks noChangeShapeType="1"/>
            </p:cNvSpPr>
            <p:nvPr/>
          </p:nvSpPr>
          <p:spPr bwMode="auto">
            <a:xfrm flipV="1">
              <a:off x="1346200" y="3217862"/>
              <a:ext cx="865188" cy="215900"/>
            </a:xfrm>
            <a:prstGeom prst="line">
              <a:avLst/>
            </a:prstGeom>
            <a:noFill/>
            <a:ln w="9525">
              <a:solidFill>
                <a:schemeClr val="tx1"/>
              </a:solidFill>
              <a:round/>
              <a:headEnd/>
              <a:tailEnd/>
            </a:ln>
            <a:effectLst/>
          </p:spPr>
          <p:txBody>
            <a:bodyPr/>
            <a:lstStyle/>
            <a:p>
              <a:endParaRPr lang="en-US"/>
            </a:p>
          </p:txBody>
        </p:sp>
        <p:sp>
          <p:nvSpPr>
            <p:cNvPr id="30732" name="Line 12"/>
            <p:cNvSpPr>
              <a:spLocks noChangeShapeType="1"/>
            </p:cNvSpPr>
            <p:nvPr/>
          </p:nvSpPr>
          <p:spPr bwMode="auto">
            <a:xfrm flipH="1">
              <a:off x="5883275" y="1273175"/>
              <a:ext cx="576263" cy="144462"/>
            </a:xfrm>
            <a:prstGeom prst="line">
              <a:avLst/>
            </a:prstGeom>
            <a:noFill/>
            <a:ln w="9525">
              <a:solidFill>
                <a:schemeClr val="tx1"/>
              </a:solidFill>
              <a:round/>
              <a:headEnd/>
              <a:tailEnd/>
            </a:ln>
            <a:effectLst/>
          </p:spPr>
          <p:txBody>
            <a:bodyPr/>
            <a:lstStyle/>
            <a:p>
              <a:endParaRPr lang="en-US"/>
            </a:p>
          </p:txBody>
        </p:sp>
        <p:sp>
          <p:nvSpPr>
            <p:cNvPr id="30733" name="Line 13"/>
            <p:cNvSpPr>
              <a:spLocks noChangeShapeType="1"/>
            </p:cNvSpPr>
            <p:nvPr/>
          </p:nvSpPr>
          <p:spPr bwMode="auto">
            <a:xfrm flipV="1">
              <a:off x="6315075" y="3290887"/>
              <a:ext cx="144463" cy="790575"/>
            </a:xfrm>
            <a:prstGeom prst="line">
              <a:avLst/>
            </a:prstGeom>
            <a:noFill/>
            <a:ln w="9525">
              <a:solidFill>
                <a:schemeClr val="tx1"/>
              </a:solidFill>
              <a:round/>
              <a:headEnd/>
              <a:tailEnd/>
            </a:ln>
            <a:effectLst/>
          </p:spPr>
          <p:txBody>
            <a:bodyPr/>
            <a:lstStyle/>
            <a:p>
              <a:endParaRPr lang="en-US"/>
            </a:p>
          </p:txBody>
        </p:sp>
        <p:sp>
          <p:nvSpPr>
            <p:cNvPr id="30734" name="Line 14"/>
            <p:cNvSpPr>
              <a:spLocks noChangeShapeType="1"/>
            </p:cNvSpPr>
            <p:nvPr/>
          </p:nvSpPr>
          <p:spPr bwMode="auto">
            <a:xfrm flipV="1">
              <a:off x="2066925" y="3217862"/>
              <a:ext cx="1368425" cy="360363"/>
            </a:xfrm>
            <a:prstGeom prst="line">
              <a:avLst/>
            </a:prstGeom>
            <a:noFill/>
            <a:ln w="9525">
              <a:solidFill>
                <a:schemeClr val="tx1"/>
              </a:solidFill>
              <a:round/>
              <a:headEnd/>
              <a:tailEnd/>
            </a:ln>
            <a:effectLst/>
          </p:spPr>
          <p:txBody>
            <a:bodyPr/>
            <a:lstStyle/>
            <a:p>
              <a:endParaRPr lang="en-US"/>
            </a:p>
          </p:txBody>
        </p:sp>
      </p:grpSp>
      <p:sp>
        <p:nvSpPr>
          <p:cNvPr id="14" name="Rectangle 13"/>
          <p:cNvSpPr/>
          <p:nvPr/>
        </p:nvSpPr>
        <p:spPr>
          <a:xfrm>
            <a:off x="685800" y="1143000"/>
            <a:ext cx="7924800" cy="646331"/>
          </a:xfrm>
          <a:prstGeom prst="rect">
            <a:avLst/>
          </a:prstGeom>
        </p:spPr>
        <p:txBody>
          <a:bodyPr wrap="square">
            <a:spAutoFit/>
          </a:bodyPr>
          <a:lstStyle/>
          <a:p>
            <a:r>
              <a:rPr lang="en-US" sz="1800" b="0" dirty="0" smtClean="0"/>
              <a:t>The</a:t>
            </a:r>
            <a:r>
              <a:rPr lang="en-US" sz="1800" dirty="0" smtClean="0"/>
              <a:t> Liquid Mosaic </a:t>
            </a:r>
            <a:r>
              <a:rPr lang="en-US" sz="1800" b="0" dirty="0" smtClean="0"/>
              <a:t>model describes the volatile nature of the lipid - protein </a:t>
            </a:r>
            <a:r>
              <a:rPr lang="en-US" sz="1800" b="0" dirty="0" err="1" smtClean="0"/>
              <a:t>bilayer</a:t>
            </a:r>
            <a:r>
              <a:rPr lang="en-US" sz="1800" b="0" dirty="0" smtClean="0"/>
              <a:t>.</a:t>
            </a:r>
            <a:endParaRPr lang="en-US" sz="1800" b="0" dirty="0"/>
          </a:p>
        </p:txBody>
      </p:sp>
      <p:sp>
        <p:nvSpPr>
          <p:cNvPr id="15" name="Text Box 8"/>
          <p:cNvSpPr txBox="1">
            <a:spLocks noChangeArrowheads="1"/>
          </p:cNvSpPr>
          <p:nvPr/>
        </p:nvSpPr>
        <p:spPr bwMode="auto">
          <a:xfrm>
            <a:off x="1524000" y="3810000"/>
            <a:ext cx="914633" cy="338554"/>
          </a:xfrm>
          <a:prstGeom prst="rect">
            <a:avLst/>
          </a:prstGeom>
          <a:noFill/>
          <a:ln w="9525">
            <a:noFill/>
            <a:miter lim="800000"/>
            <a:headEnd/>
            <a:tailEnd/>
          </a:ln>
          <a:effectLst/>
        </p:spPr>
        <p:txBody>
          <a:bodyPr wrap="none">
            <a:spAutoFit/>
          </a:bodyPr>
          <a:lstStyle/>
          <a:p>
            <a:r>
              <a:rPr lang="en-GB" sz="1600" b="0" dirty="0" smtClean="0"/>
              <a:t>proteins</a:t>
            </a:r>
            <a:endParaRPr lang="el-GR" sz="1600" b="0" dirty="0"/>
          </a:p>
        </p:txBody>
      </p:sp>
      <p:sp>
        <p:nvSpPr>
          <p:cNvPr id="16" name="TextBox 1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7" name="Straight Connector 1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2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59794</TotalTime>
  <Words>8132</Words>
  <Application>Microsoft Office PowerPoint</Application>
  <PresentationFormat>On-screen Show (4:3)</PresentationFormat>
  <Paragraphs>519</Paragraphs>
  <Slides>51</Slides>
  <Notes>6</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Default Design</vt:lpstr>
      <vt:lpstr>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CENTRIOLES</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anastasiadou</dc:creator>
  <cp:lastModifiedBy>EMBL</cp:lastModifiedBy>
  <cp:revision>188</cp:revision>
  <dcterms:created xsi:type="dcterms:W3CDTF">2022-12-01T14:08:43Z</dcterms:created>
  <dcterms:modified xsi:type="dcterms:W3CDTF">2022-12-01T14:14:25Z</dcterms:modified>
</cp:coreProperties>
</file>