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embeddings/oleObject1.bin" ContentType="application/vnd.openxmlformats-officedocument.oleObject"/>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embeddings/oleObject7.bin" ContentType="application/vnd.openxmlformats-officedocument.oleObject"/>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diagrams/quickStyle1.xml" ContentType="application/vnd.openxmlformats-officedocument.drawingml.diagramStyle+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diagrams/data1.xml" ContentType="application/vnd.openxmlformats-officedocument.drawingml.diagramData+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embeddings/oleObject2.bin" ContentType="application/vnd.openxmlformats-officedocument.oleObject"/>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embeddings/oleObject8.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18.xml" ContentType="application/vnd.openxmlformats-officedocument.presentationml.notesSlide+xml"/>
  <Override PartName="/ppt/slides/slide52.xml" ContentType="application/vnd.openxmlformats-officedocument.presentationml.slide+xml"/>
  <Override PartName="/ppt/slideLayouts/slideLayout11.xml" ContentType="application/vnd.openxmlformats-officedocument.presentationml.slideLayout+xml"/>
  <Override PartName="/ppt/slides/slide62.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embeddings/oleObject3.bin" ContentType="application/vnd.openxmlformats-officedocument.oleObjec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embeddings/oleObject9.bin" ContentType="application/vnd.openxmlformats-officedocument.oleObject"/>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2.xml" ContentType="application/vnd.openxmlformats-officedocument.presentationml.slideLayout+xml"/>
  <Override PartName="/ppt/slides/slide63.xml" ContentType="application/vnd.openxmlformats-officedocument.presentationml.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Default Extension="pict" ContentType="image/pict"/>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slides/slide93.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diagrams/layout1.xml" ContentType="application/vnd.openxmlformats-officedocument.drawingml.diagramLayout+xml"/>
  <Override PartName="/ppt/embeddings/oleObject5.bin" ContentType="application/vnd.openxmlformats-officedocument.oleObject"/>
  <Override PartName="/ppt/slides/slide89.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diagrams/colors1.xml" ContentType="application/vnd.openxmlformats-officedocument.drawingml.diagramColors+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embeddings/oleObject6.bin" ContentType="application/vnd.openxmlformats-officedocument.oleObject"/>
  <Override PartName="/ppt/slides/slide22.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96"/>
  </p:notesMasterIdLst>
  <p:handoutMasterIdLst>
    <p:handoutMasterId r:id="rId97"/>
  </p:handoutMasterIdLst>
  <p:sldIdLst>
    <p:sldId id="951" r:id="rId2"/>
    <p:sldId id="663" r:id="rId3"/>
    <p:sldId id="664" r:id="rId4"/>
    <p:sldId id="665" r:id="rId5"/>
    <p:sldId id="666" r:id="rId6"/>
    <p:sldId id="667" r:id="rId7"/>
    <p:sldId id="668" r:id="rId8"/>
    <p:sldId id="669" r:id="rId9"/>
    <p:sldId id="670" r:id="rId10"/>
    <p:sldId id="795" r:id="rId11"/>
    <p:sldId id="796" r:id="rId12"/>
    <p:sldId id="797" r:id="rId13"/>
    <p:sldId id="798" r:id="rId14"/>
    <p:sldId id="799" r:id="rId15"/>
    <p:sldId id="800" r:id="rId16"/>
    <p:sldId id="801" r:id="rId17"/>
    <p:sldId id="802" r:id="rId18"/>
    <p:sldId id="803" r:id="rId19"/>
    <p:sldId id="804" r:id="rId20"/>
    <p:sldId id="805" r:id="rId21"/>
    <p:sldId id="806" r:id="rId22"/>
    <p:sldId id="807" r:id="rId23"/>
    <p:sldId id="808" r:id="rId24"/>
    <p:sldId id="809" r:id="rId25"/>
    <p:sldId id="810" r:id="rId26"/>
    <p:sldId id="811" r:id="rId27"/>
    <p:sldId id="812" r:id="rId28"/>
    <p:sldId id="739" r:id="rId29"/>
    <p:sldId id="813" r:id="rId30"/>
    <p:sldId id="677" r:id="rId31"/>
    <p:sldId id="852" r:id="rId32"/>
    <p:sldId id="853" r:id="rId33"/>
    <p:sldId id="814" r:id="rId34"/>
    <p:sldId id="815" r:id="rId35"/>
    <p:sldId id="816" r:id="rId36"/>
    <p:sldId id="817" r:id="rId37"/>
    <p:sldId id="818" r:id="rId38"/>
    <p:sldId id="819" r:id="rId39"/>
    <p:sldId id="820" r:id="rId40"/>
    <p:sldId id="822" r:id="rId41"/>
    <p:sldId id="823" r:id="rId42"/>
    <p:sldId id="825" r:id="rId43"/>
    <p:sldId id="826" r:id="rId44"/>
    <p:sldId id="827" r:id="rId45"/>
    <p:sldId id="824" r:id="rId46"/>
    <p:sldId id="821" r:id="rId47"/>
    <p:sldId id="854" r:id="rId48"/>
    <p:sldId id="849" r:id="rId49"/>
    <p:sldId id="847" r:id="rId50"/>
    <p:sldId id="848" r:id="rId51"/>
    <p:sldId id="684" r:id="rId52"/>
    <p:sldId id="676" r:id="rId53"/>
    <p:sldId id="969" r:id="rId54"/>
    <p:sldId id="970" r:id="rId55"/>
    <p:sldId id="971" r:id="rId56"/>
    <p:sldId id="972" r:id="rId57"/>
    <p:sldId id="973" r:id="rId58"/>
    <p:sldId id="974" r:id="rId59"/>
    <p:sldId id="975" r:id="rId60"/>
    <p:sldId id="976" r:id="rId61"/>
    <p:sldId id="980" r:id="rId62"/>
    <p:sldId id="981" r:id="rId63"/>
    <p:sldId id="982" r:id="rId64"/>
    <p:sldId id="983" r:id="rId65"/>
    <p:sldId id="984" r:id="rId66"/>
    <p:sldId id="985" r:id="rId67"/>
    <p:sldId id="986" r:id="rId68"/>
    <p:sldId id="987" r:id="rId69"/>
    <p:sldId id="988" r:id="rId70"/>
    <p:sldId id="989" r:id="rId71"/>
    <p:sldId id="990" r:id="rId72"/>
    <p:sldId id="991" r:id="rId73"/>
    <p:sldId id="992" r:id="rId74"/>
    <p:sldId id="993" r:id="rId75"/>
    <p:sldId id="994" r:id="rId76"/>
    <p:sldId id="995" r:id="rId77"/>
    <p:sldId id="996" r:id="rId78"/>
    <p:sldId id="952" r:id="rId79"/>
    <p:sldId id="953" r:id="rId80"/>
    <p:sldId id="954" r:id="rId81"/>
    <p:sldId id="955" r:id="rId82"/>
    <p:sldId id="956" r:id="rId83"/>
    <p:sldId id="968" r:id="rId84"/>
    <p:sldId id="957" r:id="rId85"/>
    <p:sldId id="958" r:id="rId86"/>
    <p:sldId id="959" r:id="rId87"/>
    <p:sldId id="960" r:id="rId88"/>
    <p:sldId id="961" r:id="rId89"/>
    <p:sldId id="962" r:id="rId90"/>
    <p:sldId id="963" r:id="rId91"/>
    <p:sldId id="964" r:id="rId92"/>
    <p:sldId id="965" r:id="rId93"/>
    <p:sldId id="966" r:id="rId94"/>
    <p:sldId id="967" r:id="rId95"/>
  </p:sldIdLst>
  <p:sldSz cx="9144000" cy="6858000" type="screen4x3"/>
  <p:notesSz cx="6858000" cy="9144000"/>
  <p:defaultTextStyle>
    <a:defPPr>
      <a:defRPr lang="el-GR"/>
    </a:defPPr>
    <a:lvl1pPr algn="l" rtl="0" fontAlgn="base">
      <a:spcBef>
        <a:spcPct val="0"/>
      </a:spcBef>
      <a:spcAft>
        <a:spcPct val="0"/>
      </a:spcAft>
      <a:defRPr sz="2000" b="1" kern="1200">
        <a:solidFill>
          <a:schemeClr val="tx1"/>
        </a:solidFill>
        <a:latin typeface="Arial" charset="0"/>
        <a:ea typeface="+mn-ea"/>
        <a:cs typeface="+mn-cs"/>
      </a:defRPr>
    </a:lvl1pPr>
    <a:lvl2pPr marL="457200" algn="l" rtl="0" fontAlgn="base">
      <a:spcBef>
        <a:spcPct val="0"/>
      </a:spcBef>
      <a:spcAft>
        <a:spcPct val="0"/>
      </a:spcAft>
      <a:defRPr sz="2000" b="1" kern="1200">
        <a:solidFill>
          <a:schemeClr val="tx1"/>
        </a:solidFill>
        <a:latin typeface="Arial" charset="0"/>
        <a:ea typeface="+mn-ea"/>
        <a:cs typeface="+mn-cs"/>
      </a:defRPr>
    </a:lvl2pPr>
    <a:lvl3pPr marL="914400" algn="l" rtl="0" fontAlgn="base">
      <a:spcBef>
        <a:spcPct val="0"/>
      </a:spcBef>
      <a:spcAft>
        <a:spcPct val="0"/>
      </a:spcAft>
      <a:defRPr sz="2000" b="1" kern="1200">
        <a:solidFill>
          <a:schemeClr val="tx1"/>
        </a:solidFill>
        <a:latin typeface="Arial" charset="0"/>
        <a:ea typeface="+mn-ea"/>
        <a:cs typeface="+mn-cs"/>
      </a:defRPr>
    </a:lvl3pPr>
    <a:lvl4pPr marL="1371600" algn="l" rtl="0" fontAlgn="base">
      <a:spcBef>
        <a:spcPct val="0"/>
      </a:spcBef>
      <a:spcAft>
        <a:spcPct val="0"/>
      </a:spcAft>
      <a:defRPr sz="2000" b="1" kern="1200">
        <a:solidFill>
          <a:schemeClr val="tx1"/>
        </a:solidFill>
        <a:latin typeface="Arial" charset="0"/>
        <a:ea typeface="+mn-ea"/>
        <a:cs typeface="+mn-cs"/>
      </a:defRPr>
    </a:lvl4pPr>
    <a:lvl5pPr marL="1828800" algn="l" rtl="0" fontAlgn="base">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3FFF3"/>
    <a:srgbClr val="FF9562"/>
    <a:srgbClr val="FFC962"/>
    <a:srgbClr val="309DCA"/>
    <a:srgbClr val="558B28"/>
    <a:srgbClr val="5499B5"/>
    <a:srgbClr val="FFCCCC"/>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horzBarState="maximized">
    <p:restoredLeft sz="9415" autoAdjust="0"/>
    <p:restoredTop sz="70101" autoAdjust="0"/>
  </p:normalViewPr>
  <p:slideViewPr>
    <p:cSldViewPr snapToGrid="0">
      <p:cViewPr>
        <p:scale>
          <a:sx n="100" d="100"/>
          <a:sy n="100" d="100"/>
        </p:scale>
        <p:origin x="-744" y="-88"/>
      </p:cViewPr>
      <p:guideLst>
        <p:guide orient="horz" pos="2160"/>
        <p:guide pos="2880"/>
      </p:guideLst>
    </p:cSldViewPr>
  </p:slideViewPr>
  <p:notesTextViewPr>
    <p:cViewPr>
      <p:scale>
        <a:sx n="100" d="100"/>
        <a:sy n="100" d="100"/>
      </p:scale>
      <p:origin x="0" y="0"/>
    </p:cViewPr>
  </p:notesTextViewPr>
  <p:sorterViewPr>
    <p:cViewPr>
      <p:scale>
        <a:sx n="25" d="100"/>
        <a:sy n="25" d="100"/>
      </p:scale>
      <p:origin x="0" y="0"/>
    </p:cViewPr>
  </p:sorterViewPr>
  <p:gridSpacing cx="73736200" cy="7373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DCF49-8671-426B-ADB2-3384E78FE1B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4C1357B-8023-4879-AF2A-8EDECAAB51B2}">
      <dgm:prSet phldrT="[Text]" custT="1"/>
      <dgm:spPr/>
      <dgm:t>
        <a:bodyPr/>
        <a:lstStyle/>
        <a:p>
          <a:r>
            <a:rPr lang="en-US" sz="1600" dirty="0" smtClean="0"/>
            <a:t>Unknown functions </a:t>
          </a:r>
        </a:p>
        <a:p>
          <a:r>
            <a:rPr lang="en-US" sz="1600" dirty="0" smtClean="0"/>
            <a:t>(for you to discover!)</a:t>
          </a:r>
          <a:endParaRPr lang="en-US" sz="1600" dirty="0"/>
        </a:p>
      </dgm:t>
    </dgm:pt>
    <dgm:pt modelId="{344FDD09-8AAC-4A34-8BB2-58BB240822F7}" type="parTrans" cxnId="{4B6931C0-5746-4D76-AE13-FCF515EB3D2D}">
      <dgm:prSet/>
      <dgm:spPr/>
      <dgm:t>
        <a:bodyPr/>
        <a:lstStyle/>
        <a:p>
          <a:endParaRPr lang="en-US" sz="1600"/>
        </a:p>
      </dgm:t>
    </dgm:pt>
    <dgm:pt modelId="{707A5C43-AF33-4DCD-917C-2F2A902916A8}" type="sibTrans" cxnId="{4B6931C0-5746-4D76-AE13-FCF515EB3D2D}">
      <dgm:prSet/>
      <dgm:spPr/>
      <dgm:t>
        <a:bodyPr/>
        <a:lstStyle/>
        <a:p>
          <a:endParaRPr lang="en-US" sz="1600"/>
        </a:p>
      </dgm:t>
    </dgm:pt>
    <dgm:pt modelId="{90AE0BC9-EAA9-44DA-8986-4E8AA4D3E269}" type="asst">
      <dgm:prSet phldrT="[Text]" custT="1"/>
      <dgm:spPr/>
      <dgm:t>
        <a:bodyPr/>
        <a:lstStyle/>
        <a:p>
          <a:r>
            <a:rPr lang="en-US" sz="1600" dirty="0" smtClean="0"/>
            <a:t>Predators </a:t>
          </a:r>
        </a:p>
        <a:p>
          <a:r>
            <a:rPr lang="en-US" sz="1600" dirty="0" smtClean="0"/>
            <a:t>(kill our cells or our other microbial organisms)</a:t>
          </a:r>
          <a:endParaRPr lang="en-US" sz="1600" dirty="0"/>
        </a:p>
      </dgm:t>
    </dgm:pt>
    <dgm:pt modelId="{AE93D8E3-7CC0-4F5F-98F7-E67FAF4CFAD7}" type="parTrans" cxnId="{682BBEED-3015-471E-95F2-BE1E45EA12D7}">
      <dgm:prSet/>
      <dgm:spPr/>
      <dgm:t>
        <a:bodyPr/>
        <a:lstStyle/>
        <a:p>
          <a:endParaRPr lang="en-US" sz="1600"/>
        </a:p>
      </dgm:t>
    </dgm:pt>
    <dgm:pt modelId="{7550AA4B-1744-4240-95A8-97B617872AF1}" type="sibTrans" cxnId="{682BBEED-3015-471E-95F2-BE1E45EA12D7}">
      <dgm:prSet/>
      <dgm:spPr/>
      <dgm:t>
        <a:bodyPr/>
        <a:lstStyle/>
        <a:p>
          <a:endParaRPr lang="en-US" sz="1600"/>
        </a:p>
      </dgm:t>
    </dgm:pt>
    <dgm:pt modelId="{EE2196E4-B2AB-498A-A23B-09D99FF4B860}">
      <dgm:prSet phldrT="[Text]" custT="1"/>
      <dgm:spPr/>
      <dgm:t>
        <a:bodyPr/>
        <a:lstStyle/>
        <a:p>
          <a:r>
            <a:rPr lang="en-US" sz="1600" dirty="0" smtClean="0"/>
            <a:t>Decomposers </a:t>
          </a:r>
        </a:p>
        <a:p>
          <a:r>
            <a:rPr lang="en-US" sz="1600" dirty="0" smtClean="0"/>
            <a:t>(break down our food and waste) </a:t>
          </a:r>
          <a:endParaRPr lang="en-US" sz="1600" dirty="0"/>
        </a:p>
      </dgm:t>
    </dgm:pt>
    <dgm:pt modelId="{44150AE3-F291-4A45-8BE1-DE6F56ACA25C}" type="parTrans" cxnId="{997FE5B7-90BD-4A01-BAA1-4C756104C93C}">
      <dgm:prSet/>
      <dgm:spPr/>
      <dgm:t>
        <a:bodyPr/>
        <a:lstStyle/>
        <a:p>
          <a:endParaRPr lang="en-US" sz="1600"/>
        </a:p>
      </dgm:t>
    </dgm:pt>
    <dgm:pt modelId="{5D232D73-4B1E-4563-9F02-FDFDA6991BE6}" type="sibTrans" cxnId="{997FE5B7-90BD-4A01-BAA1-4C756104C93C}">
      <dgm:prSet/>
      <dgm:spPr/>
      <dgm:t>
        <a:bodyPr/>
        <a:lstStyle/>
        <a:p>
          <a:endParaRPr lang="en-US" sz="1600"/>
        </a:p>
      </dgm:t>
    </dgm:pt>
    <dgm:pt modelId="{99EDFC35-DD83-4DE6-8BB1-6B926E37979D}">
      <dgm:prSet phldrT="[Text]" custT="1"/>
      <dgm:spPr/>
      <dgm:t>
        <a:bodyPr/>
        <a:lstStyle/>
        <a:p>
          <a:r>
            <a:rPr lang="en-US" sz="1600" dirty="0" smtClean="0"/>
            <a:t>Producers </a:t>
          </a:r>
        </a:p>
        <a:p>
          <a:r>
            <a:rPr lang="en-US" sz="1600" dirty="0" smtClean="0"/>
            <a:t>(make vitamins or other chemicals for us and our other microbes)</a:t>
          </a:r>
          <a:endParaRPr lang="en-US" sz="1600" dirty="0"/>
        </a:p>
      </dgm:t>
    </dgm:pt>
    <dgm:pt modelId="{C4B29056-687F-4ECD-9B00-83B831A289F1}" type="parTrans" cxnId="{AAF0333B-5956-4E34-98CF-7BDBAA33720F}">
      <dgm:prSet/>
      <dgm:spPr/>
      <dgm:t>
        <a:bodyPr/>
        <a:lstStyle/>
        <a:p>
          <a:endParaRPr lang="en-US" sz="1600"/>
        </a:p>
      </dgm:t>
    </dgm:pt>
    <dgm:pt modelId="{9CA87251-3F9B-4900-B79D-8AF5CEA41E08}" type="sibTrans" cxnId="{AAF0333B-5956-4E34-98CF-7BDBAA33720F}">
      <dgm:prSet/>
      <dgm:spPr/>
      <dgm:t>
        <a:bodyPr/>
        <a:lstStyle/>
        <a:p>
          <a:endParaRPr lang="en-US" sz="1600"/>
        </a:p>
      </dgm:t>
    </dgm:pt>
    <dgm:pt modelId="{FE551B48-F8A6-4897-8161-E3B17DC7935E}">
      <dgm:prSet custT="1"/>
      <dgm:spPr/>
      <dgm:t>
        <a:bodyPr/>
        <a:lstStyle/>
        <a:p>
          <a:r>
            <a:rPr lang="en-US" sz="1600" dirty="0" smtClean="0"/>
            <a:t>Prey</a:t>
          </a:r>
        </a:p>
        <a:p>
          <a:r>
            <a:rPr lang="en-US" sz="1600" dirty="0" smtClean="0"/>
            <a:t> (eaten by our other microbes)</a:t>
          </a:r>
          <a:endParaRPr lang="en-US" sz="1600" dirty="0"/>
        </a:p>
      </dgm:t>
    </dgm:pt>
    <dgm:pt modelId="{CCD2212E-EE87-42A0-A15C-1C625A3A91EB}" type="parTrans" cxnId="{C7C4520A-EB18-4A55-9F83-82D002435350}">
      <dgm:prSet/>
      <dgm:spPr/>
      <dgm:t>
        <a:bodyPr/>
        <a:lstStyle/>
        <a:p>
          <a:endParaRPr lang="en-US" sz="1600"/>
        </a:p>
      </dgm:t>
    </dgm:pt>
    <dgm:pt modelId="{5F295FD4-6930-4329-B774-49A1DF68CD5E}" type="sibTrans" cxnId="{C7C4520A-EB18-4A55-9F83-82D002435350}">
      <dgm:prSet/>
      <dgm:spPr/>
      <dgm:t>
        <a:bodyPr/>
        <a:lstStyle/>
        <a:p>
          <a:endParaRPr lang="en-US" sz="1600"/>
        </a:p>
      </dgm:t>
    </dgm:pt>
    <dgm:pt modelId="{E36D7D4B-07B4-409F-862F-ED6709D38B4F}" type="pres">
      <dgm:prSet presAssocID="{95EDCF49-8671-426B-ADB2-3384E78FE1BF}" presName="hierChild1" presStyleCnt="0">
        <dgm:presLayoutVars>
          <dgm:orgChart val="1"/>
          <dgm:chPref val="1"/>
          <dgm:dir/>
          <dgm:animOne val="branch"/>
          <dgm:animLvl val="lvl"/>
          <dgm:resizeHandles/>
        </dgm:presLayoutVars>
      </dgm:prSet>
      <dgm:spPr/>
      <dgm:t>
        <a:bodyPr/>
        <a:lstStyle/>
        <a:p>
          <a:endParaRPr lang="en-US"/>
        </a:p>
      </dgm:t>
    </dgm:pt>
    <dgm:pt modelId="{1955A1CD-7252-4596-9CBA-9A3AF47AFB08}" type="pres">
      <dgm:prSet presAssocID="{04C1357B-8023-4879-AF2A-8EDECAAB51B2}" presName="hierRoot1" presStyleCnt="0">
        <dgm:presLayoutVars>
          <dgm:hierBranch val="init"/>
        </dgm:presLayoutVars>
      </dgm:prSet>
      <dgm:spPr/>
    </dgm:pt>
    <dgm:pt modelId="{5A1C3C60-8B4E-47C5-9461-2219C5633275}" type="pres">
      <dgm:prSet presAssocID="{04C1357B-8023-4879-AF2A-8EDECAAB51B2}" presName="rootComposite1" presStyleCnt="0"/>
      <dgm:spPr/>
    </dgm:pt>
    <dgm:pt modelId="{9E48979D-95D0-4619-AB66-E307981F0CD7}" type="pres">
      <dgm:prSet presAssocID="{04C1357B-8023-4879-AF2A-8EDECAAB51B2}" presName="rootText1" presStyleLbl="node0" presStyleIdx="0" presStyleCnt="1" custScaleX="185315" custScaleY="119740" custLinFactNeighborX="6405" custLinFactNeighborY="-30">
        <dgm:presLayoutVars>
          <dgm:chPref val="3"/>
        </dgm:presLayoutVars>
      </dgm:prSet>
      <dgm:spPr/>
      <dgm:t>
        <a:bodyPr/>
        <a:lstStyle/>
        <a:p>
          <a:endParaRPr lang="en-US"/>
        </a:p>
      </dgm:t>
    </dgm:pt>
    <dgm:pt modelId="{116F7D91-7204-4B42-9906-51BAE2D6AD03}" type="pres">
      <dgm:prSet presAssocID="{04C1357B-8023-4879-AF2A-8EDECAAB51B2}" presName="rootConnector1" presStyleLbl="node1" presStyleIdx="0" presStyleCnt="0"/>
      <dgm:spPr/>
      <dgm:t>
        <a:bodyPr/>
        <a:lstStyle/>
        <a:p>
          <a:endParaRPr lang="en-US"/>
        </a:p>
      </dgm:t>
    </dgm:pt>
    <dgm:pt modelId="{194C210A-5971-40E8-B3D7-5A312E138DB9}" type="pres">
      <dgm:prSet presAssocID="{04C1357B-8023-4879-AF2A-8EDECAAB51B2}" presName="hierChild2" presStyleCnt="0"/>
      <dgm:spPr/>
    </dgm:pt>
    <dgm:pt modelId="{1ADD3686-FB2C-4739-AC10-F37FCDE773BC}" type="pres">
      <dgm:prSet presAssocID="{CCD2212E-EE87-42A0-A15C-1C625A3A91EB}" presName="Name37" presStyleLbl="parChTrans1D2" presStyleIdx="0" presStyleCnt="3"/>
      <dgm:spPr/>
      <dgm:t>
        <a:bodyPr/>
        <a:lstStyle/>
        <a:p>
          <a:endParaRPr lang="en-US"/>
        </a:p>
      </dgm:t>
    </dgm:pt>
    <dgm:pt modelId="{E07368B3-5D95-428B-B299-D79FD8B70077}" type="pres">
      <dgm:prSet presAssocID="{FE551B48-F8A6-4897-8161-E3B17DC7935E}" presName="hierRoot2" presStyleCnt="0">
        <dgm:presLayoutVars>
          <dgm:hierBranch val="init"/>
        </dgm:presLayoutVars>
      </dgm:prSet>
      <dgm:spPr/>
    </dgm:pt>
    <dgm:pt modelId="{34379B41-7415-4F9A-BA08-325801B7B652}" type="pres">
      <dgm:prSet presAssocID="{FE551B48-F8A6-4897-8161-E3B17DC7935E}" presName="rootComposite" presStyleCnt="0"/>
      <dgm:spPr/>
    </dgm:pt>
    <dgm:pt modelId="{BE6E36DD-5A96-4E16-8295-2190904C4D39}" type="pres">
      <dgm:prSet presAssocID="{FE551B48-F8A6-4897-8161-E3B17DC7935E}" presName="rootText" presStyleLbl="node2" presStyleIdx="0" presStyleCnt="2" custScaleX="155527" custScaleY="141496">
        <dgm:presLayoutVars>
          <dgm:chPref val="3"/>
        </dgm:presLayoutVars>
      </dgm:prSet>
      <dgm:spPr/>
      <dgm:t>
        <a:bodyPr/>
        <a:lstStyle/>
        <a:p>
          <a:endParaRPr lang="en-US"/>
        </a:p>
      </dgm:t>
    </dgm:pt>
    <dgm:pt modelId="{DD1F36D7-CF77-4218-816F-13302DEC3BEB}" type="pres">
      <dgm:prSet presAssocID="{FE551B48-F8A6-4897-8161-E3B17DC7935E}" presName="rootConnector" presStyleLbl="node2" presStyleIdx="0" presStyleCnt="2"/>
      <dgm:spPr/>
      <dgm:t>
        <a:bodyPr/>
        <a:lstStyle/>
        <a:p>
          <a:endParaRPr lang="en-US"/>
        </a:p>
      </dgm:t>
    </dgm:pt>
    <dgm:pt modelId="{4C4B631E-3846-4C1C-94FE-CD8F32B65A64}" type="pres">
      <dgm:prSet presAssocID="{FE551B48-F8A6-4897-8161-E3B17DC7935E}" presName="hierChild4" presStyleCnt="0"/>
      <dgm:spPr/>
    </dgm:pt>
    <dgm:pt modelId="{33EC78CA-EB98-42B7-93E5-0A26DFCFDCA8}" type="pres">
      <dgm:prSet presAssocID="{44150AE3-F291-4A45-8BE1-DE6F56ACA25C}" presName="Name37" presStyleLbl="parChTrans1D3" presStyleIdx="0" presStyleCnt="1"/>
      <dgm:spPr/>
      <dgm:t>
        <a:bodyPr/>
        <a:lstStyle/>
        <a:p>
          <a:endParaRPr lang="en-US"/>
        </a:p>
      </dgm:t>
    </dgm:pt>
    <dgm:pt modelId="{A44826EC-EA61-4B84-9224-2E160238DE0A}" type="pres">
      <dgm:prSet presAssocID="{EE2196E4-B2AB-498A-A23B-09D99FF4B860}" presName="hierRoot2" presStyleCnt="0">
        <dgm:presLayoutVars>
          <dgm:hierBranch val="init"/>
        </dgm:presLayoutVars>
      </dgm:prSet>
      <dgm:spPr/>
    </dgm:pt>
    <dgm:pt modelId="{A969CAED-35DA-4038-997D-B0DE9073DA3E}" type="pres">
      <dgm:prSet presAssocID="{EE2196E4-B2AB-498A-A23B-09D99FF4B860}" presName="rootComposite" presStyleCnt="0"/>
      <dgm:spPr/>
    </dgm:pt>
    <dgm:pt modelId="{9BAD1446-BE43-4179-B90F-FB6EADBB7AFA}" type="pres">
      <dgm:prSet presAssocID="{EE2196E4-B2AB-498A-A23B-09D99FF4B860}" presName="rootText" presStyleLbl="node3" presStyleIdx="0" presStyleCnt="1" custAng="0" custScaleX="127508" custScaleY="134527">
        <dgm:presLayoutVars>
          <dgm:chPref val="3"/>
        </dgm:presLayoutVars>
      </dgm:prSet>
      <dgm:spPr/>
      <dgm:t>
        <a:bodyPr/>
        <a:lstStyle/>
        <a:p>
          <a:endParaRPr lang="en-US"/>
        </a:p>
      </dgm:t>
    </dgm:pt>
    <dgm:pt modelId="{D851D992-2B2E-4519-A736-1684ED34C4E4}" type="pres">
      <dgm:prSet presAssocID="{EE2196E4-B2AB-498A-A23B-09D99FF4B860}" presName="rootConnector" presStyleLbl="node3" presStyleIdx="0" presStyleCnt="1"/>
      <dgm:spPr/>
      <dgm:t>
        <a:bodyPr/>
        <a:lstStyle/>
        <a:p>
          <a:endParaRPr lang="en-US"/>
        </a:p>
      </dgm:t>
    </dgm:pt>
    <dgm:pt modelId="{324DBA68-EB0D-4583-96BD-8882039016C4}" type="pres">
      <dgm:prSet presAssocID="{EE2196E4-B2AB-498A-A23B-09D99FF4B860}" presName="hierChild4" presStyleCnt="0"/>
      <dgm:spPr/>
    </dgm:pt>
    <dgm:pt modelId="{12412FB9-C5F7-4A8F-9F73-B5E4794BCD46}" type="pres">
      <dgm:prSet presAssocID="{EE2196E4-B2AB-498A-A23B-09D99FF4B860}" presName="hierChild5" presStyleCnt="0"/>
      <dgm:spPr/>
    </dgm:pt>
    <dgm:pt modelId="{D5E3835B-06DE-4372-9DFE-2B0104C9F7C5}" type="pres">
      <dgm:prSet presAssocID="{FE551B48-F8A6-4897-8161-E3B17DC7935E}" presName="hierChild5" presStyleCnt="0"/>
      <dgm:spPr/>
    </dgm:pt>
    <dgm:pt modelId="{2B599599-FBB8-4DB6-80C6-19778F02B2F1}" type="pres">
      <dgm:prSet presAssocID="{C4B29056-687F-4ECD-9B00-83B831A289F1}" presName="Name37" presStyleLbl="parChTrans1D2" presStyleIdx="1" presStyleCnt="3"/>
      <dgm:spPr/>
      <dgm:t>
        <a:bodyPr/>
        <a:lstStyle/>
        <a:p>
          <a:endParaRPr lang="en-US"/>
        </a:p>
      </dgm:t>
    </dgm:pt>
    <dgm:pt modelId="{09468D9C-5A92-4848-8E05-B76B77A6AE30}" type="pres">
      <dgm:prSet presAssocID="{99EDFC35-DD83-4DE6-8BB1-6B926E37979D}" presName="hierRoot2" presStyleCnt="0">
        <dgm:presLayoutVars>
          <dgm:hierBranch val="init"/>
        </dgm:presLayoutVars>
      </dgm:prSet>
      <dgm:spPr/>
    </dgm:pt>
    <dgm:pt modelId="{F294C138-FA2F-4672-B7B6-B0B8E92160FC}" type="pres">
      <dgm:prSet presAssocID="{99EDFC35-DD83-4DE6-8BB1-6B926E37979D}" presName="rootComposite" presStyleCnt="0"/>
      <dgm:spPr/>
    </dgm:pt>
    <dgm:pt modelId="{F89C2229-D4C0-435D-9225-54617CCAF5EF}" type="pres">
      <dgm:prSet presAssocID="{99EDFC35-DD83-4DE6-8BB1-6B926E37979D}" presName="rootText" presStyleLbl="node2" presStyleIdx="1" presStyleCnt="2" custScaleX="207949" custScaleY="183374">
        <dgm:presLayoutVars>
          <dgm:chPref val="3"/>
        </dgm:presLayoutVars>
      </dgm:prSet>
      <dgm:spPr/>
      <dgm:t>
        <a:bodyPr/>
        <a:lstStyle/>
        <a:p>
          <a:endParaRPr lang="en-US"/>
        </a:p>
      </dgm:t>
    </dgm:pt>
    <dgm:pt modelId="{DFF61716-3519-41AB-B397-FC9AEDA59636}" type="pres">
      <dgm:prSet presAssocID="{99EDFC35-DD83-4DE6-8BB1-6B926E37979D}" presName="rootConnector" presStyleLbl="node2" presStyleIdx="1" presStyleCnt="2"/>
      <dgm:spPr/>
      <dgm:t>
        <a:bodyPr/>
        <a:lstStyle/>
        <a:p>
          <a:endParaRPr lang="en-US"/>
        </a:p>
      </dgm:t>
    </dgm:pt>
    <dgm:pt modelId="{D9F7CCE8-8E0A-4C43-9C2F-51324B2547A1}" type="pres">
      <dgm:prSet presAssocID="{99EDFC35-DD83-4DE6-8BB1-6B926E37979D}" presName="hierChild4" presStyleCnt="0"/>
      <dgm:spPr/>
    </dgm:pt>
    <dgm:pt modelId="{AFCDB940-B957-4B41-BD64-8D74EB5987F9}" type="pres">
      <dgm:prSet presAssocID="{99EDFC35-DD83-4DE6-8BB1-6B926E37979D}" presName="hierChild5" presStyleCnt="0"/>
      <dgm:spPr/>
    </dgm:pt>
    <dgm:pt modelId="{19980698-8F91-4807-A8E8-4AF58311806B}" type="pres">
      <dgm:prSet presAssocID="{04C1357B-8023-4879-AF2A-8EDECAAB51B2}" presName="hierChild3" presStyleCnt="0"/>
      <dgm:spPr/>
    </dgm:pt>
    <dgm:pt modelId="{B98C62F1-F5AE-430C-AD5A-4BEE912DCB35}" type="pres">
      <dgm:prSet presAssocID="{AE93D8E3-7CC0-4F5F-98F7-E67FAF4CFAD7}" presName="Name111" presStyleLbl="parChTrans1D2" presStyleIdx="2" presStyleCnt="3"/>
      <dgm:spPr/>
      <dgm:t>
        <a:bodyPr/>
        <a:lstStyle/>
        <a:p>
          <a:endParaRPr lang="en-US"/>
        </a:p>
      </dgm:t>
    </dgm:pt>
    <dgm:pt modelId="{24B3859D-5202-44BE-B2B1-6D53AE88582B}" type="pres">
      <dgm:prSet presAssocID="{90AE0BC9-EAA9-44DA-8986-4E8AA4D3E269}" presName="hierRoot3" presStyleCnt="0">
        <dgm:presLayoutVars>
          <dgm:hierBranch val="init"/>
        </dgm:presLayoutVars>
      </dgm:prSet>
      <dgm:spPr/>
    </dgm:pt>
    <dgm:pt modelId="{744EEDAC-EAA7-4878-BFF3-0DDD34317C99}" type="pres">
      <dgm:prSet presAssocID="{90AE0BC9-EAA9-44DA-8986-4E8AA4D3E269}" presName="rootComposite3" presStyleCnt="0"/>
      <dgm:spPr/>
    </dgm:pt>
    <dgm:pt modelId="{9EDB843C-F664-492B-974F-830A65CDF7AC}" type="pres">
      <dgm:prSet presAssocID="{90AE0BC9-EAA9-44DA-8986-4E8AA4D3E269}" presName="rootText3" presStyleLbl="asst1" presStyleIdx="0" presStyleCnt="1" custScaleX="207520" custScaleY="175109">
        <dgm:presLayoutVars>
          <dgm:chPref val="3"/>
        </dgm:presLayoutVars>
      </dgm:prSet>
      <dgm:spPr/>
      <dgm:t>
        <a:bodyPr/>
        <a:lstStyle/>
        <a:p>
          <a:endParaRPr lang="en-US"/>
        </a:p>
      </dgm:t>
    </dgm:pt>
    <dgm:pt modelId="{55939D04-DB61-4DC4-9FD1-0CAA32B233D3}" type="pres">
      <dgm:prSet presAssocID="{90AE0BC9-EAA9-44DA-8986-4E8AA4D3E269}" presName="rootConnector3" presStyleLbl="asst1" presStyleIdx="0" presStyleCnt="1"/>
      <dgm:spPr/>
      <dgm:t>
        <a:bodyPr/>
        <a:lstStyle/>
        <a:p>
          <a:endParaRPr lang="en-US"/>
        </a:p>
      </dgm:t>
    </dgm:pt>
    <dgm:pt modelId="{8E5989C1-AC23-4395-9E21-5DE4B8A150FE}" type="pres">
      <dgm:prSet presAssocID="{90AE0BC9-EAA9-44DA-8986-4E8AA4D3E269}" presName="hierChild6" presStyleCnt="0"/>
      <dgm:spPr/>
    </dgm:pt>
    <dgm:pt modelId="{E5FEEE96-2137-42CF-9497-0D3F832077BF}" type="pres">
      <dgm:prSet presAssocID="{90AE0BC9-EAA9-44DA-8986-4E8AA4D3E269}" presName="hierChild7" presStyleCnt="0"/>
      <dgm:spPr/>
    </dgm:pt>
  </dgm:ptLst>
  <dgm:cxnLst>
    <dgm:cxn modelId="{8DFA3A6E-718E-4A41-8F93-1917F78015DB}" type="presOf" srcId="{CCD2212E-EE87-42A0-A15C-1C625A3A91EB}" destId="{1ADD3686-FB2C-4739-AC10-F37FCDE773BC}" srcOrd="0" destOrd="0" presId="urn:microsoft.com/office/officeart/2005/8/layout/orgChart1"/>
    <dgm:cxn modelId="{1DC42A31-1EF1-5A40-A7B0-233C193359C9}" type="presOf" srcId="{EE2196E4-B2AB-498A-A23B-09D99FF4B860}" destId="{9BAD1446-BE43-4179-B90F-FB6EADBB7AFA}" srcOrd="0" destOrd="0" presId="urn:microsoft.com/office/officeart/2005/8/layout/orgChart1"/>
    <dgm:cxn modelId="{38689E4F-B381-7B47-BEC2-C3AFF4F3B842}" type="presOf" srcId="{FE551B48-F8A6-4897-8161-E3B17DC7935E}" destId="{DD1F36D7-CF77-4218-816F-13302DEC3BEB}" srcOrd="1" destOrd="0" presId="urn:microsoft.com/office/officeart/2005/8/layout/orgChart1"/>
    <dgm:cxn modelId="{4B6931C0-5746-4D76-AE13-FCF515EB3D2D}" srcId="{95EDCF49-8671-426B-ADB2-3384E78FE1BF}" destId="{04C1357B-8023-4879-AF2A-8EDECAAB51B2}" srcOrd="0" destOrd="0" parTransId="{344FDD09-8AAC-4A34-8BB2-58BB240822F7}" sibTransId="{707A5C43-AF33-4DCD-917C-2F2A902916A8}"/>
    <dgm:cxn modelId="{07D21BBE-CFC3-FE44-AC28-6BB66D873C09}" type="presOf" srcId="{C4B29056-687F-4ECD-9B00-83B831A289F1}" destId="{2B599599-FBB8-4DB6-80C6-19778F02B2F1}" srcOrd="0" destOrd="0" presId="urn:microsoft.com/office/officeart/2005/8/layout/orgChart1"/>
    <dgm:cxn modelId="{AAF0333B-5956-4E34-98CF-7BDBAA33720F}" srcId="{04C1357B-8023-4879-AF2A-8EDECAAB51B2}" destId="{99EDFC35-DD83-4DE6-8BB1-6B926E37979D}" srcOrd="2" destOrd="0" parTransId="{C4B29056-687F-4ECD-9B00-83B831A289F1}" sibTransId="{9CA87251-3F9B-4900-B79D-8AF5CEA41E08}"/>
    <dgm:cxn modelId="{2AABB477-03C9-C844-A528-C78C959B1953}" type="presOf" srcId="{44150AE3-F291-4A45-8BE1-DE6F56ACA25C}" destId="{33EC78CA-EB98-42B7-93E5-0A26DFCFDCA8}" srcOrd="0" destOrd="0" presId="urn:microsoft.com/office/officeart/2005/8/layout/orgChart1"/>
    <dgm:cxn modelId="{ABB84E74-189B-E745-881B-C942948F1ADD}" type="presOf" srcId="{90AE0BC9-EAA9-44DA-8986-4E8AA4D3E269}" destId="{9EDB843C-F664-492B-974F-830A65CDF7AC}" srcOrd="0" destOrd="0" presId="urn:microsoft.com/office/officeart/2005/8/layout/orgChart1"/>
    <dgm:cxn modelId="{53A51760-9DFE-0247-A9F1-D4A28CE633AF}" type="presOf" srcId="{95EDCF49-8671-426B-ADB2-3384E78FE1BF}" destId="{E36D7D4B-07B4-409F-862F-ED6709D38B4F}" srcOrd="0" destOrd="0" presId="urn:microsoft.com/office/officeart/2005/8/layout/orgChart1"/>
    <dgm:cxn modelId="{D1442D08-E6EA-624B-970E-AE32B9FFBF93}" type="presOf" srcId="{04C1357B-8023-4879-AF2A-8EDECAAB51B2}" destId="{9E48979D-95D0-4619-AB66-E307981F0CD7}" srcOrd="0" destOrd="0" presId="urn:microsoft.com/office/officeart/2005/8/layout/orgChart1"/>
    <dgm:cxn modelId="{3981869B-4520-2646-8D77-16043DE8E23D}" type="presOf" srcId="{04C1357B-8023-4879-AF2A-8EDECAAB51B2}" destId="{116F7D91-7204-4B42-9906-51BAE2D6AD03}" srcOrd="1" destOrd="0" presId="urn:microsoft.com/office/officeart/2005/8/layout/orgChart1"/>
    <dgm:cxn modelId="{6249CA3A-1C36-564A-83C3-0AFC3C38A4CE}" type="presOf" srcId="{90AE0BC9-EAA9-44DA-8986-4E8AA4D3E269}" destId="{55939D04-DB61-4DC4-9FD1-0CAA32B233D3}" srcOrd="1" destOrd="0" presId="urn:microsoft.com/office/officeart/2005/8/layout/orgChart1"/>
    <dgm:cxn modelId="{997FE5B7-90BD-4A01-BAA1-4C756104C93C}" srcId="{FE551B48-F8A6-4897-8161-E3B17DC7935E}" destId="{EE2196E4-B2AB-498A-A23B-09D99FF4B860}" srcOrd="0" destOrd="0" parTransId="{44150AE3-F291-4A45-8BE1-DE6F56ACA25C}" sibTransId="{5D232D73-4B1E-4563-9F02-FDFDA6991BE6}"/>
    <dgm:cxn modelId="{693B7AE7-D0A9-F546-9AC0-8BC520B0F6E8}" type="presOf" srcId="{EE2196E4-B2AB-498A-A23B-09D99FF4B860}" destId="{D851D992-2B2E-4519-A736-1684ED34C4E4}" srcOrd="1" destOrd="0" presId="urn:microsoft.com/office/officeart/2005/8/layout/orgChart1"/>
    <dgm:cxn modelId="{1368B5E5-CB24-3B41-A9CB-128BE55112A1}" type="presOf" srcId="{99EDFC35-DD83-4DE6-8BB1-6B926E37979D}" destId="{F89C2229-D4C0-435D-9225-54617CCAF5EF}" srcOrd="0" destOrd="0" presId="urn:microsoft.com/office/officeart/2005/8/layout/orgChart1"/>
    <dgm:cxn modelId="{682BBEED-3015-471E-95F2-BE1E45EA12D7}" srcId="{04C1357B-8023-4879-AF2A-8EDECAAB51B2}" destId="{90AE0BC9-EAA9-44DA-8986-4E8AA4D3E269}" srcOrd="0" destOrd="0" parTransId="{AE93D8E3-7CC0-4F5F-98F7-E67FAF4CFAD7}" sibTransId="{7550AA4B-1744-4240-95A8-97B617872AF1}"/>
    <dgm:cxn modelId="{A3AAE47E-A1F6-B549-A90A-BCAE1B54E1F3}" type="presOf" srcId="{99EDFC35-DD83-4DE6-8BB1-6B926E37979D}" destId="{DFF61716-3519-41AB-B397-FC9AEDA59636}" srcOrd="1" destOrd="0" presId="urn:microsoft.com/office/officeart/2005/8/layout/orgChart1"/>
    <dgm:cxn modelId="{E439FF96-961E-3644-874A-E3B4855B3543}" type="presOf" srcId="{AE93D8E3-7CC0-4F5F-98F7-E67FAF4CFAD7}" destId="{B98C62F1-F5AE-430C-AD5A-4BEE912DCB35}" srcOrd="0" destOrd="0" presId="urn:microsoft.com/office/officeart/2005/8/layout/orgChart1"/>
    <dgm:cxn modelId="{2CAD4CB1-CA25-0142-B286-9986623054D4}" type="presOf" srcId="{FE551B48-F8A6-4897-8161-E3B17DC7935E}" destId="{BE6E36DD-5A96-4E16-8295-2190904C4D39}" srcOrd="0" destOrd="0" presId="urn:microsoft.com/office/officeart/2005/8/layout/orgChart1"/>
    <dgm:cxn modelId="{C7C4520A-EB18-4A55-9F83-82D002435350}" srcId="{04C1357B-8023-4879-AF2A-8EDECAAB51B2}" destId="{FE551B48-F8A6-4897-8161-E3B17DC7935E}" srcOrd="1" destOrd="0" parTransId="{CCD2212E-EE87-42A0-A15C-1C625A3A91EB}" sibTransId="{5F295FD4-6930-4329-B774-49A1DF68CD5E}"/>
    <dgm:cxn modelId="{09C0089D-E723-554C-A031-90CF8773E708}" type="presParOf" srcId="{E36D7D4B-07B4-409F-862F-ED6709D38B4F}" destId="{1955A1CD-7252-4596-9CBA-9A3AF47AFB08}" srcOrd="0" destOrd="0" presId="urn:microsoft.com/office/officeart/2005/8/layout/orgChart1"/>
    <dgm:cxn modelId="{4A662FC0-79CF-C843-9F8D-9AFB9A520594}" type="presParOf" srcId="{1955A1CD-7252-4596-9CBA-9A3AF47AFB08}" destId="{5A1C3C60-8B4E-47C5-9461-2219C5633275}" srcOrd="0" destOrd="0" presId="urn:microsoft.com/office/officeart/2005/8/layout/orgChart1"/>
    <dgm:cxn modelId="{55CB7946-5D91-A146-8735-C47FE19F8890}" type="presParOf" srcId="{5A1C3C60-8B4E-47C5-9461-2219C5633275}" destId="{9E48979D-95D0-4619-AB66-E307981F0CD7}" srcOrd="0" destOrd="0" presId="urn:microsoft.com/office/officeart/2005/8/layout/orgChart1"/>
    <dgm:cxn modelId="{50547241-D1F0-6D43-BEA8-E3FF772B5497}" type="presParOf" srcId="{5A1C3C60-8B4E-47C5-9461-2219C5633275}" destId="{116F7D91-7204-4B42-9906-51BAE2D6AD03}" srcOrd="1" destOrd="0" presId="urn:microsoft.com/office/officeart/2005/8/layout/orgChart1"/>
    <dgm:cxn modelId="{009474C5-1736-B44D-BC5F-5E20C4E1E34D}" type="presParOf" srcId="{1955A1CD-7252-4596-9CBA-9A3AF47AFB08}" destId="{194C210A-5971-40E8-B3D7-5A312E138DB9}" srcOrd="1" destOrd="0" presId="urn:microsoft.com/office/officeart/2005/8/layout/orgChart1"/>
    <dgm:cxn modelId="{E8FEEE90-2E91-DE4B-9181-74B951858D8F}" type="presParOf" srcId="{194C210A-5971-40E8-B3D7-5A312E138DB9}" destId="{1ADD3686-FB2C-4739-AC10-F37FCDE773BC}" srcOrd="0" destOrd="0" presId="urn:microsoft.com/office/officeart/2005/8/layout/orgChart1"/>
    <dgm:cxn modelId="{2C7354BE-DEE2-A346-999B-FDCF0E841A3A}" type="presParOf" srcId="{194C210A-5971-40E8-B3D7-5A312E138DB9}" destId="{E07368B3-5D95-428B-B299-D79FD8B70077}" srcOrd="1" destOrd="0" presId="urn:microsoft.com/office/officeart/2005/8/layout/orgChart1"/>
    <dgm:cxn modelId="{2E9F9366-E234-0C49-A385-26B783CBE7D5}" type="presParOf" srcId="{E07368B3-5D95-428B-B299-D79FD8B70077}" destId="{34379B41-7415-4F9A-BA08-325801B7B652}" srcOrd="0" destOrd="0" presId="urn:microsoft.com/office/officeart/2005/8/layout/orgChart1"/>
    <dgm:cxn modelId="{7B5C4466-3998-8C43-8912-6637363C2DBD}" type="presParOf" srcId="{34379B41-7415-4F9A-BA08-325801B7B652}" destId="{BE6E36DD-5A96-4E16-8295-2190904C4D39}" srcOrd="0" destOrd="0" presId="urn:microsoft.com/office/officeart/2005/8/layout/orgChart1"/>
    <dgm:cxn modelId="{05446568-2B8A-8C40-A9A3-C644C5CC11F2}" type="presParOf" srcId="{34379B41-7415-4F9A-BA08-325801B7B652}" destId="{DD1F36D7-CF77-4218-816F-13302DEC3BEB}" srcOrd="1" destOrd="0" presId="urn:microsoft.com/office/officeart/2005/8/layout/orgChart1"/>
    <dgm:cxn modelId="{136AE9F9-FD68-0645-9DFE-723418EA494C}" type="presParOf" srcId="{E07368B3-5D95-428B-B299-D79FD8B70077}" destId="{4C4B631E-3846-4C1C-94FE-CD8F32B65A64}" srcOrd="1" destOrd="0" presId="urn:microsoft.com/office/officeart/2005/8/layout/orgChart1"/>
    <dgm:cxn modelId="{D3BB8A77-4B6B-7F46-921E-83F82CB31967}" type="presParOf" srcId="{4C4B631E-3846-4C1C-94FE-CD8F32B65A64}" destId="{33EC78CA-EB98-42B7-93E5-0A26DFCFDCA8}" srcOrd="0" destOrd="0" presId="urn:microsoft.com/office/officeart/2005/8/layout/orgChart1"/>
    <dgm:cxn modelId="{B1E371F9-EA96-BE45-BD49-F03DCEE37D67}" type="presParOf" srcId="{4C4B631E-3846-4C1C-94FE-CD8F32B65A64}" destId="{A44826EC-EA61-4B84-9224-2E160238DE0A}" srcOrd="1" destOrd="0" presId="urn:microsoft.com/office/officeart/2005/8/layout/orgChart1"/>
    <dgm:cxn modelId="{C1056C6C-48B9-3045-A81A-9EE845035963}" type="presParOf" srcId="{A44826EC-EA61-4B84-9224-2E160238DE0A}" destId="{A969CAED-35DA-4038-997D-B0DE9073DA3E}" srcOrd="0" destOrd="0" presId="urn:microsoft.com/office/officeart/2005/8/layout/orgChart1"/>
    <dgm:cxn modelId="{862951A9-B840-FB4A-8ABD-280636156B02}" type="presParOf" srcId="{A969CAED-35DA-4038-997D-B0DE9073DA3E}" destId="{9BAD1446-BE43-4179-B90F-FB6EADBB7AFA}" srcOrd="0" destOrd="0" presId="urn:microsoft.com/office/officeart/2005/8/layout/orgChart1"/>
    <dgm:cxn modelId="{722694E4-63DF-224F-AB0B-18F588BCD2DB}" type="presParOf" srcId="{A969CAED-35DA-4038-997D-B0DE9073DA3E}" destId="{D851D992-2B2E-4519-A736-1684ED34C4E4}" srcOrd="1" destOrd="0" presId="urn:microsoft.com/office/officeart/2005/8/layout/orgChart1"/>
    <dgm:cxn modelId="{0356FE85-6402-6C4C-9205-DC1458AEC5E1}" type="presParOf" srcId="{A44826EC-EA61-4B84-9224-2E160238DE0A}" destId="{324DBA68-EB0D-4583-96BD-8882039016C4}" srcOrd="1" destOrd="0" presId="urn:microsoft.com/office/officeart/2005/8/layout/orgChart1"/>
    <dgm:cxn modelId="{5F922FAC-E04A-3B4B-9E7E-E546EB4D6553}" type="presParOf" srcId="{A44826EC-EA61-4B84-9224-2E160238DE0A}" destId="{12412FB9-C5F7-4A8F-9F73-B5E4794BCD46}" srcOrd="2" destOrd="0" presId="urn:microsoft.com/office/officeart/2005/8/layout/orgChart1"/>
    <dgm:cxn modelId="{1F03AB72-CCD8-F846-8694-EA6CDCC4CAEC}" type="presParOf" srcId="{E07368B3-5D95-428B-B299-D79FD8B70077}" destId="{D5E3835B-06DE-4372-9DFE-2B0104C9F7C5}" srcOrd="2" destOrd="0" presId="urn:microsoft.com/office/officeart/2005/8/layout/orgChart1"/>
    <dgm:cxn modelId="{AB9FC2C6-802D-A944-A087-010C76D659EF}" type="presParOf" srcId="{194C210A-5971-40E8-B3D7-5A312E138DB9}" destId="{2B599599-FBB8-4DB6-80C6-19778F02B2F1}" srcOrd="2" destOrd="0" presId="urn:microsoft.com/office/officeart/2005/8/layout/orgChart1"/>
    <dgm:cxn modelId="{1DAEE340-78EF-1742-8532-22DF92919082}" type="presParOf" srcId="{194C210A-5971-40E8-B3D7-5A312E138DB9}" destId="{09468D9C-5A92-4848-8E05-B76B77A6AE30}" srcOrd="3" destOrd="0" presId="urn:microsoft.com/office/officeart/2005/8/layout/orgChart1"/>
    <dgm:cxn modelId="{A12F78EE-DB35-6242-A687-828BF76068D6}" type="presParOf" srcId="{09468D9C-5A92-4848-8E05-B76B77A6AE30}" destId="{F294C138-FA2F-4672-B7B6-B0B8E92160FC}" srcOrd="0" destOrd="0" presId="urn:microsoft.com/office/officeart/2005/8/layout/orgChart1"/>
    <dgm:cxn modelId="{9CF31204-3456-FE42-A681-F4DCFDD0C2C4}" type="presParOf" srcId="{F294C138-FA2F-4672-B7B6-B0B8E92160FC}" destId="{F89C2229-D4C0-435D-9225-54617CCAF5EF}" srcOrd="0" destOrd="0" presId="urn:microsoft.com/office/officeart/2005/8/layout/orgChart1"/>
    <dgm:cxn modelId="{ED685DE2-6FDE-3043-AB23-6128DDE8F4A1}" type="presParOf" srcId="{F294C138-FA2F-4672-B7B6-B0B8E92160FC}" destId="{DFF61716-3519-41AB-B397-FC9AEDA59636}" srcOrd="1" destOrd="0" presId="urn:microsoft.com/office/officeart/2005/8/layout/orgChart1"/>
    <dgm:cxn modelId="{FC966C6D-5BD8-6E4D-A33E-FAF1A33B3062}" type="presParOf" srcId="{09468D9C-5A92-4848-8E05-B76B77A6AE30}" destId="{D9F7CCE8-8E0A-4C43-9C2F-51324B2547A1}" srcOrd="1" destOrd="0" presId="urn:microsoft.com/office/officeart/2005/8/layout/orgChart1"/>
    <dgm:cxn modelId="{97331388-8351-8242-91B8-689F7F66850F}" type="presParOf" srcId="{09468D9C-5A92-4848-8E05-B76B77A6AE30}" destId="{AFCDB940-B957-4B41-BD64-8D74EB5987F9}" srcOrd="2" destOrd="0" presId="urn:microsoft.com/office/officeart/2005/8/layout/orgChart1"/>
    <dgm:cxn modelId="{0FDF54AC-3608-E14C-96BC-CC2D5B392234}" type="presParOf" srcId="{1955A1CD-7252-4596-9CBA-9A3AF47AFB08}" destId="{19980698-8F91-4807-A8E8-4AF58311806B}" srcOrd="2" destOrd="0" presId="urn:microsoft.com/office/officeart/2005/8/layout/orgChart1"/>
    <dgm:cxn modelId="{FCE7EBF0-8CDF-E045-B9D0-61A7686108AB}" type="presParOf" srcId="{19980698-8F91-4807-A8E8-4AF58311806B}" destId="{B98C62F1-F5AE-430C-AD5A-4BEE912DCB35}" srcOrd="0" destOrd="0" presId="urn:microsoft.com/office/officeart/2005/8/layout/orgChart1"/>
    <dgm:cxn modelId="{6399F9D6-0542-E64D-A3AA-84DA0DEDE374}" type="presParOf" srcId="{19980698-8F91-4807-A8E8-4AF58311806B}" destId="{24B3859D-5202-44BE-B2B1-6D53AE88582B}" srcOrd="1" destOrd="0" presId="urn:microsoft.com/office/officeart/2005/8/layout/orgChart1"/>
    <dgm:cxn modelId="{D9211648-CE89-C945-B7A7-4C13AA7818FE}" type="presParOf" srcId="{24B3859D-5202-44BE-B2B1-6D53AE88582B}" destId="{744EEDAC-EAA7-4878-BFF3-0DDD34317C99}" srcOrd="0" destOrd="0" presId="urn:microsoft.com/office/officeart/2005/8/layout/orgChart1"/>
    <dgm:cxn modelId="{43106058-2A7E-D949-A2AF-569C65D16128}" type="presParOf" srcId="{744EEDAC-EAA7-4878-BFF3-0DDD34317C99}" destId="{9EDB843C-F664-492B-974F-830A65CDF7AC}" srcOrd="0" destOrd="0" presId="urn:microsoft.com/office/officeart/2005/8/layout/orgChart1"/>
    <dgm:cxn modelId="{8DF5CB83-E0C2-7544-89E7-1F10406A09A4}" type="presParOf" srcId="{744EEDAC-EAA7-4878-BFF3-0DDD34317C99}" destId="{55939D04-DB61-4DC4-9FD1-0CAA32B233D3}" srcOrd="1" destOrd="0" presId="urn:microsoft.com/office/officeart/2005/8/layout/orgChart1"/>
    <dgm:cxn modelId="{175B31C7-A19F-A44E-AA25-E620146FE00E}" type="presParOf" srcId="{24B3859D-5202-44BE-B2B1-6D53AE88582B}" destId="{8E5989C1-AC23-4395-9E21-5DE4B8A150FE}" srcOrd="1" destOrd="0" presId="urn:microsoft.com/office/officeart/2005/8/layout/orgChart1"/>
    <dgm:cxn modelId="{BC1A4D9E-E557-F14D-BC45-14E1B8937F7F}" type="presParOf" srcId="{24B3859D-5202-44BE-B2B1-6D53AE88582B}" destId="{E5FEEE96-2137-42CF-9497-0D3F832077BF}"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l-GR"/>
          </a:p>
        </p:txBody>
      </p:sp>
      <p:sp>
        <p:nvSpPr>
          <p:cNvPr id="286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l-GR"/>
          </a:p>
        </p:txBody>
      </p:sp>
      <p:sp>
        <p:nvSpPr>
          <p:cNvPr id="286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l-GR"/>
          </a:p>
        </p:txBody>
      </p:sp>
      <p:sp>
        <p:nvSpPr>
          <p:cNvPr id="286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ED0CB3A8-665F-4559-B95C-073BD512BA1B}" type="slidenum">
              <a:rPr lang="el-GR"/>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C484D-498D-BF44-A0B0-5D7406C61AAC}" type="datetimeFigureOut">
              <a:rPr lang="en-US" smtClean="0"/>
              <a:pPr/>
              <a:t>11/3/22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240156-20EA-F34A-A9EE-86B3FA5A4B3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technologynetworks.com/cell-science/articles/what-are-totipotent-stem-cells-319771"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cbi.nlm.nih.gov/pmc/articles/PMC1063586/" TargetMode="External"/><Relationship Id="rId4" Type="http://schemas.openxmlformats.org/officeDocument/2006/relationships/hyperlink" Target="https://www.nature.com/nature/journal/v182/n4627/abs/182064a0.html" TargetMode="External"/><Relationship Id="rId5" Type="http://schemas.openxmlformats.org/officeDocument/2006/relationships/hyperlink" Target="https://www.nature.com/nature/journal/v380/n6569/abs/380064a0.html"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F50899B5-7C5B-D44A-AA93-A13FC3FEBAE6}" type="slidenum">
              <a:rPr lang="en-US" sz="1200"/>
              <a:pPr algn="r"/>
              <a:t>16</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algn="just">
              <a:buFont typeface="Wingdings" charset="2"/>
              <a:buChar char="§"/>
            </a:pPr>
            <a:r>
              <a:rPr lang="el-GR" dirty="0" smtClean="0"/>
              <a:t> Κύτταρα απ’ το εσωτερικό στρώμα της βλαστοκύστης, πριν την εμφύτευση της στη μήτρα</a:t>
            </a:r>
          </a:p>
          <a:p>
            <a:pPr algn="just"/>
            <a:endParaRPr lang="el-GR" dirty="0" smtClean="0"/>
          </a:p>
          <a:p>
            <a:pPr algn="just">
              <a:buFont typeface="Wingdings" charset="2"/>
              <a:buChar char="§"/>
            </a:pPr>
            <a:r>
              <a:rPr lang="el-GR" dirty="0" smtClean="0"/>
              <a:t> βλαστοκύστη: 5η-6η μέρα, απ’ τη γονιμοποίηση του ωαρίου</a:t>
            </a:r>
          </a:p>
          <a:p>
            <a:pPr algn="just"/>
            <a:endParaRPr lang="el-GR" dirty="0" smtClean="0"/>
          </a:p>
          <a:p>
            <a:pPr algn="just">
              <a:buFont typeface="Wingdings" charset="2"/>
              <a:buChar char="§"/>
            </a:pPr>
            <a:r>
              <a:rPr lang="el-GR" dirty="0" smtClean="0"/>
              <a:t> 1998: 1η αναφορά απομόνωσης εμβρυονικών κυττάρων ανθρώπου, από έμβρυα τεχνητής γονιμοποίησης (</a:t>
            </a:r>
            <a:r>
              <a:rPr lang="en-US" dirty="0" smtClean="0"/>
              <a:t>IVF</a:t>
            </a:r>
            <a:r>
              <a:rPr lang="el-GR" dirty="0" smtClean="0"/>
              <a:t>)</a:t>
            </a:r>
            <a:endParaRPr lang="en-GB" dirty="0" smtClean="0"/>
          </a:p>
          <a:p>
            <a:pPr eaLnBrk="1" hangingPunct="1"/>
            <a:endParaRPr lang="en-GB"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err="1" smtClean="0">
                <a:solidFill>
                  <a:schemeClr val="tx1"/>
                </a:solidFill>
                <a:latin typeface="Arial" panose="020B0604020202020204" pitchFamily="34" charset="0"/>
                <a:ea typeface="ヒラギノ角ゴ Pro W3" charset="-128"/>
                <a:cs typeface="ヒラギノ角ゴ Pro W3" charset="-128"/>
              </a:rPr>
              <a:t>n</a:t>
            </a:r>
            <a:r>
              <a:rPr lang="en-GB" sz="1200" kern="1200" dirty="0" smtClean="0">
                <a:solidFill>
                  <a:schemeClr val="tx1"/>
                </a:solidFill>
                <a:latin typeface="Arial" panose="020B0604020202020204" pitchFamily="34" charset="0"/>
                <a:ea typeface="ヒラギノ角ゴ Pro W3" charset="-128"/>
                <a:cs typeface="ヒラギノ角ゴ Pro W3" charset="-128"/>
              </a:rPr>
              <a:t> 2019, researchers used a different type of virus — one related to HIV — to transport genes that may prevent these side effects. In an April study, researchers at St. Jude Children’s Research Hospital in Memphis, Tennessee, and UCSF </a:t>
            </a:r>
            <a:r>
              <a:rPr lang="en-GB" sz="1200" kern="1200" dirty="0" err="1" smtClean="0">
                <a:solidFill>
                  <a:schemeClr val="tx1"/>
                </a:solidFill>
                <a:latin typeface="Arial" panose="020B0604020202020204" pitchFamily="34" charset="0"/>
                <a:ea typeface="ヒラギノ角ゴ Pro W3" charset="-128"/>
                <a:cs typeface="ヒラギノ角ゴ Pro W3" charset="-128"/>
              </a:rPr>
              <a:t>Benioff</a:t>
            </a:r>
            <a:r>
              <a:rPr lang="en-GB" sz="1200" kern="1200" dirty="0" smtClean="0">
                <a:solidFill>
                  <a:schemeClr val="tx1"/>
                </a:solidFill>
                <a:latin typeface="Arial" panose="020B0604020202020204" pitchFamily="34" charset="0"/>
                <a:ea typeface="ヒラギノ角ゴ Pro W3" charset="-128"/>
                <a:cs typeface="ヒラギノ角ゴ Pro W3" charset="-128"/>
              </a:rPr>
              <a:t> Children’s Hospital in Oakland collected bone marrow from eight newborns with SCID-X1. They loaded corrective genes into the disabled HIV-related virus, which carried them into the patients’ bone marrow stem cells. The infants also received low doses of </a:t>
            </a:r>
            <a:r>
              <a:rPr lang="en-GB" sz="1200" kern="1200" dirty="0" err="1" smtClean="0">
                <a:solidFill>
                  <a:schemeClr val="tx1"/>
                </a:solidFill>
                <a:latin typeface="Arial" panose="020B0604020202020204" pitchFamily="34" charset="0"/>
                <a:ea typeface="ヒラギノ角ゴ Pro W3" charset="-128"/>
                <a:cs typeface="ヒラギノ角ゴ Pro W3" charset="-128"/>
              </a:rPr>
              <a:t>busulfan</a:t>
            </a:r>
            <a:r>
              <a:rPr lang="en-GB" sz="1200" kern="1200" dirty="0" smtClean="0">
                <a:solidFill>
                  <a:schemeClr val="tx1"/>
                </a:solidFill>
                <a:latin typeface="Arial" panose="020B0604020202020204" pitchFamily="34" charset="0"/>
                <a:ea typeface="ヒラギノ角ゴ Pro W3" charset="-128"/>
                <a:cs typeface="ヒラギノ角ゴ Pro W3" charset="-128"/>
              </a:rPr>
              <a:t>, a chemotherapy that gave the doctored stem cells room to grow. “So far, we haven’t seen anything worrisome,” says </a:t>
            </a:r>
            <a:r>
              <a:rPr lang="en-GB" sz="1200" kern="1200" dirty="0" err="1" smtClean="0">
                <a:solidFill>
                  <a:schemeClr val="tx1"/>
                </a:solidFill>
                <a:latin typeface="Arial" panose="020B0604020202020204" pitchFamily="34" charset="0"/>
                <a:ea typeface="ヒラギノ角ゴ Pro W3" charset="-128"/>
                <a:cs typeface="ヒラギノ角ゴ Pro W3" charset="-128"/>
              </a:rPr>
              <a:t>Ewelina</a:t>
            </a:r>
            <a:r>
              <a:rPr lang="en-GB" sz="1200" kern="1200" dirty="0" smtClean="0">
                <a:solidFill>
                  <a:schemeClr val="tx1"/>
                </a:solidFill>
                <a:latin typeface="Arial" panose="020B0604020202020204" pitchFamily="34" charset="0"/>
                <a:ea typeface="ヒラギノ角ゴ Pro W3" charset="-128"/>
                <a:cs typeface="ヒラギノ角ゴ Pro W3" charset="-128"/>
              </a:rPr>
              <a:t> </a:t>
            </a:r>
            <a:r>
              <a:rPr lang="en-GB" sz="1200" kern="1200" dirty="0" err="1" smtClean="0">
                <a:solidFill>
                  <a:schemeClr val="tx1"/>
                </a:solidFill>
                <a:latin typeface="Arial" panose="020B0604020202020204" pitchFamily="34" charset="0"/>
                <a:ea typeface="ヒラギノ角ゴ Pro W3" charset="-128"/>
                <a:cs typeface="ヒラギノ角ゴ Pro W3" charset="-128"/>
              </a:rPr>
              <a:t>Mamcarz</a:t>
            </a:r>
            <a:r>
              <a:rPr lang="en-GB" sz="1200" kern="1200" dirty="0" smtClean="0">
                <a:solidFill>
                  <a:schemeClr val="tx1"/>
                </a:solidFill>
                <a:latin typeface="Arial" panose="020B0604020202020204" pitchFamily="34" charset="0"/>
                <a:ea typeface="ヒラギノ角ゴ Pro W3" charset="-128"/>
                <a:cs typeface="ヒラギノ角ゴ Pro W3" charset="-128"/>
              </a:rPr>
              <a:t>, a </a:t>
            </a:r>
            <a:r>
              <a:rPr lang="en-GB" sz="1200" kern="1200" dirty="0" err="1" smtClean="0">
                <a:solidFill>
                  <a:schemeClr val="tx1"/>
                </a:solidFill>
                <a:latin typeface="Arial" panose="020B0604020202020204" pitchFamily="34" charset="0"/>
                <a:ea typeface="ヒラギノ角ゴ Pro W3" charset="-128"/>
                <a:cs typeface="ヒラギノ角ゴ Pro W3" charset="-128"/>
              </a:rPr>
              <a:t>pediatric</a:t>
            </a:r>
            <a:r>
              <a:rPr lang="en-GB" sz="1200" kern="1200" dirty="0" smtClean="0">
                <a:solidFill>
                  <a:schemeClr val="tx1"/>
                </a:solidFill>
                <a:latin typeface="Arial" panose="020B0604020202020204" pitchFamily="34" charset="0"/>
                <a:ea typeface="ヒラギノ角ゴ Pro W3" charset="-128"/>
                <a:cs typeface="ヒラギノ角ゴ Pro W3" charset="-128"/>
              </a:rPr>
              <a:t> oncologist at St. Jude who led the research team. The study recently added its 12th patient.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latin typeface="Arial" panose="020B0604020202020204" pitchFamily="34" charset="0"/>
              <a:ea typeface="ヒラギノ角ゴ Pro W3" charset="-128"/>
              <a:cs typeface="ヒラギノ角ゴ Pro W3"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latin typeface="Arial" panose="020B0604020202020204" pitchFamily="34" charset="0"/>
                <a:ea typeface="ヒラギノ角ゴ Pro W3" charset="-128"/>
                <a:cs typeface="ヒラギノ角ゴ Pro W3" charset="-128"/>
              </a:rPr>
              <a:t>HIV1 &amp; 2:</a:t>
            </a:r>
            <a:r>
              <a:rPr lang="en-GB" sz="1200" kern="1200" baseline="0" dirty="0" smtClean="0">
                <a:solidFill>
                  <a:schemeClr val="tx1"/>
                </a:solidFill>
                <a:latin typeface="Arial" panose="020B0604020202020204" pitchFamily="34" charset="0"/>
                <a:ea typeface="ヒラギノ角ゴ Pro W3" charset="-128"/>
                <a:cs typeface="ヒラギノ角ゴ Pro W3" charset="-128"/>
              </a:rPr>
              <a:t> </a:t>
            </a:r>
            <a:r>
              <a:rPr lang="en-GB" sz="1200" kern="1200" baseline="0" dirty="0" err="1" smtClean="0">
                <a:solidFill>
                  <a:schemeClr val="tx1"/>
                </a:solidFill>
                <a:latin typeface="Arial" panose="020B0604020202020204" pitchFamily="34" charset="0"/>
                <a:ea typeface="ヒラギノ角ゴ Pro W3" charset="-128"/>
                <a:cs typeface="ヒラギノ角ゴ Pro W3" charset="-128"/>
              </a:rPr>
              <a:t>lentivirus</a:t>
            </a:r>
            <a:r>
              <a:rPr lang="en-GB" sz="1200" kern="1200" baseline="0" dirty="0" smtClean="0">
                <a:solidFill>
                  <a:schemeClr val="tx1"/>
                </a:solidFill>
                <a:latin typeface="Arial" panose="020B0604020202020204" pitchFamily="34" charset="0"/>
                <a:ea typeface="ヒラギノ角ゴ Pro W3" charset="-128"/>
                <a:cs typeface="ヒラギノ角ゴ Pro W3" charset="-128"/>
              </a:rPr>
              <a:t>, </a:t>
            </a:r>
            <a:r>
              <a:rPr lang="en-GB" sz="1200" kern="1200" baseline="0" dirty="0" err="1" smtClean="0">
                <a:solidFill>
                  <a:schemeClr val="tx1"/>
                </a:solidFill>
                <a:latin typeface="Arial" panose="020B0604020202020204" pitchFamily="34" charset="0"/>
                <a:ea typeface="ヒラギノ角ゴ Pro W3" charset="-128"/>
                <a:cs typeface="ヒラギノ角ゴ Pro W3" charset="-128"/>
              </a:rPr>
              <a:t>ssRNA</a:t>
            </a:r>
            <a:r>
              <a:rPr lang="en-GB" sz="1200" kern="1200" baseline="0" dirty="0" smtClean="0">
                <a:solidFill>
                  <a:schemeClr val="tx1"/>
                </a:solidFill>
                <a:latin typeface="Arial" panose="020B0604020202020204" pitchFamily="34" charset="0"/>
                <a:ea typeface="ヒラギノ角ゴ Pro W3" charset="-128"/>
                <a:cs typeface="ヒラギノ角ゴ Pro W3" charset="-128"/>
              </a:rPr>
              <a:t>, insert capacity 8Kb, </a:t>
            </a:r>
            <a:r>
              <a:rPr lang="en-US" sz="1200" kern="1200" dirty="0" smtClean="0">
                <a:solidFill>
                  <a:schemeClr val="tx1"/>
                </a:solidFill>
                <a:latin typeface="Arial" panose="020B0604020202020204" pitchFamily="34" charset="0"/>
                <a:ea typeface="ヒラギノ角ゴ Pro W3" charset="-128"/>
                <a:cs typeface="ヒラギノ角ゴ Pro W3" charset="-128"/>
              </a:rPr>
              <a:t>broad host range,</a:t>
            </a:r>
            <a:r>
              <a:rPr lang="en-US" sz="1200" kern="1200" baseline="0" dirty="0" smtClean="0">
                <a:solidFill>
                  <a:schemeClr val="tx1"/>
                </a:solidFill>
                <a:latin typeface="Arial" panose="020B0604020202020204" pitchFamily="34" charset="0"/>
                <a:ea typeface="ヒラギノ角ゴ Pro W3" charset="-128"/>
                <a:cs typeface="ヒラギノ角ゴ Pro W3" charset="-128"/>
              </a:rPr>
              <a:t> </a:t>
            </a:r>
            <a:r>
              <a:rPr lang="en-US" sz="1200" kern="1200" dirty="0" smtClean="0">
                <a:solidFill>
                  <a:schemeClr val="tx1"/>
                </a:solidFill>
                <a:latin typeface="Arial" panose="020B0604020202020204" pitchFamily="34" charset="0"/>
                <a:ea typeface="ヒラギノ角ゴ Pro W3" charset="-128"/>
                <a:cs typeface="ヒラギノ角ゴ Pro W3" charset="-128"/>
              </a:rPr>
              <a:t>low </a:t>
            </a:r>
            <a:r>
              <a:rPr lang="en-US" sz="1200" kern="1200" dirty="0" err="1" smtClean="0">
                <a:solidFill>
                  <a:schemeClr val="tx1"/>
                </a:solidFill>
                <a:latin typeface="Arial" panose="020B0604020202020204" pitchFamily="34" charset="0"/>
                <a:ea typeface="ヒラギノ角ゴ Pro W3" charset="-128"/>
                <a:cs typeface="ヒラギノ角ゴ Pro W3" charset="-128"/>
              </a:rPr>
              <a:t>cytotoxicity</a:t>
            </a:r>
            <a:r>
              <a:rPr lang="en-US" sz="1200" kern="1200" dirty="0" smtClean="0">
                <a:solidFill>
                  <a:schemeClr val="tx1"/>
                </a:solidFill>
                <a:latin typeface="Arial" panose="020B0604020202020204" pitchFamily="34" charset="0"/>
                <a:ea typeface="ヒラギノ角ゴ Pro W3" charset="-128"/>
                <a:cs typeface="ヒラギノ角ゴ Pro W3" charset="-128"/>
              </a:rPr>
              <a:t>, integration, long-term expression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latin typeface="Arial" panose="020B0604020202020204" pitchFamily="34" charset="0"/>
                <a:ea typeface="ヒラギノ角ゴ Pro W3" charset="-128"/>
                <a:cs typeface="ヒラギノ角ゴ Pro W3" charset="-128"/>
              </a:rPr>
              <a:t> </a:t>
            </a:r>
            <a:endParaRPr lang="en-GB" sz="1200" kern="1200" dirty="0" smtClean="0">
              <a:solidFill>
                <a:schemeClr val="tx1"/>
              </a:solidFill>
              <a:latin typeface="Arial" panose="020B0604020202020204" pitchFamily="34" charset="0"/>
              <a:ea typeface="ヒラギノ角ゴ Pro W3" charset="-128"/>
              <a:cs typeface="ヒラギノ角ゴ Pro W3"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1D65BD5-57D8-334B-B93C-DAAFD7EC51EB}" type="slidenum">
              <a:rPr lang="en-US" smtClean="0"/>
              <a:pPr>
                <a:defRPr/>
              </a:pPr>
              <a:t>59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1D65BD5-57D8-334B-B93C-DAAFD7EC51EB}" type="slidenum">
              <a:rPr lang="en-US" smtClean="0"/>
              <a:pPr>
                <a:defRPr/>
              </a:pPr>
              <a:t>62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741C1-9621-FC4C-96DB-51DA6E0C808F}" type="slidenum">
              <a:rPr lang="en-US"/>
              <a:pPr/>
              <a:t>63</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741C1-9621-FC4C-96DB-51DA6E0C808F}" type="slidenum">
              <a:rPr lang="en-US"/>
              <a:pPr/>
              <a:t>64</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2299ABD-540B-D544-AE6A-DEC3AF92EF6A}" type="slidenum">
              <a:rPr lang="en-US"/>
              <a:pPr/>
              <a:t>67</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2299ABD-540B-D544-AE6A-DEC3AF92EF6A}" type="slidenum">
              <a:rPr lang="en-US"/>
              <a:pPr/>
              <a:t>68</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2299ABD-540B-D544-AE6A-DEC3AF92EF6A}" type="slidenum">
              <a:rPr lang="en-US"/>
              <a:pPr/>
              <a:t>69</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2299ABD-540B-D544-AE6A-DEC3AF92EF6A}" type="slidenum">
              <a:rPr lang="en-US"/>
              <a:pPr/>
              <a:t>70</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9DE7416-377D-5B46-BADF-BBB3EC9B3261}" type="slidenum">
              <a:rPr lang="en-US" sz="1200"/>
              <a:pPr algn="r"/>
              <a:t>71</a:t>
            </a:fld>
            <a:endParaRPr 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GB">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6D53527-878D-FB4F-82B6-0928CA1615EF}" type="slidenum">
              <a:rPr lang="en-US" sz="1200"/>
              <a:pPr algn="r"/>
              <a:t>72</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GB">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ED29726-3C06-2145-9EC0-7663B90795BD}" type="slidenum">
              <a:rPr lang="en-US" sz="1200"/>
              <a:pPr algn="r"/>
              <a:t>17</a:t>
            </a:fld>
            <a:endParaRPr 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endParaRPr lang="el-GR" b="1" u="sng" dirty="0" smtClean="0"/>
          </a:p>
          <a:p>
            <a:pPr algn="just">
              <a:lnSpc>
                <a:spcPct val="110000"/>
              </a:lnSpc>
            </a:pPr>
            <a:r>
              <a:rPr lang="el-GR" b="1" dirty="0" smtClean="0"/>
              <a:t>Τα βλαστικά κύτταρα είναι αρχέγονα, μη διαφοροποιημένα κύτταρα, που έχουν την ικανότητα υπό ειδικές συνθήκες να διαφοροποιούνται στους διάφορους κυτταρικούς τύπους, του ανθρώπινου οργανισμού </a:t>
            </a:r>
          </a:p>
          <a:p>
            <a:pPr eaLnBrk="1" hangingPunct="1"/>
            <a:endParaRPr lang="en-GB" dirty="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sz="1200" dirty="0" smtClean="0"/>
              <a:t>Y.W. </a:t>
            </a:r>
            <a:r>
              <a:rPr lang="en-US" sz="1200" dirty="0" err="1" smtClean="0"/>
              <a:t>Kan</a:t>
            </a:r>
            <a:r>
              <a:rPr lang="en-US" sz="1200" dirty="0" smtClean="0"/>
              <a:t> (UCSF) published in 2014 an </a:t>
            </a:r>
            <a:r>
              <a:rPr lang="en-US" sz="1200" dirty="0" err="1" smtClean="0"/>
              <a:t>iPSC</a:t>
            </a:r>
            <a:r>
              <a:rPr lang="en-US" sz="1200" dirty="0" smtClean="0"/>
              <a:t> approach. </a:t>
            </a:r>
          </a:p>
          <a:p>
            <a:pPr>
              <a:buFont typeface="Wingdings" panose="05000000000000000000" pitchFamily="2" charset="2"/>
              <a:buChar char="§"/>
            </a:pPr>
            <a:r>
              <a:rPr lang="en-US" sz="1200" dirty="0" smtClean="0"/>
              <a:t>Fibroblasts were removed from a skin biopsy taken from a patient. </a:t>
            </a:r>
          </a:p>
          <a:p>
            <a:pPr>
              <a:buFont typeface="Wingdings" panose="05000000000000000000" pitchFamily="2" charset="2"/>
              <a:buChar char="§"/>
            </a:pPr>
            <a:r>
              <a:rPr lang="en-US" sz="1200" dirty="0" smtClean="0"/>
              <a:t>Genes were delivered into the cells that reprogrammed them to back to an embryo-like state of </a:t>
            </a:r>
            <a:r>
              <a:rPr lang="en-US" sz="1200" dirty="0" err="1" smtClean="0"/>
              <a:t>pluripotency</a:t>
            </a:r>
            <a:r>
              <a:rPr lang="en-US" sz="1200" dirty="0" smtClean="0"/>
              <a:t>. </a:t>
            </a:r>
          </a:p>
          <a:p>
            <a:pPr>
              <a:buFont typeface="Wingdings" panose="05000000000000000000" pitchFamily="2" charset="2"/>
              <a:buChar char="§"/>
            </a:pPr>
            <a:r>
              <a:rPr lang="en-US" sz="1200" dirty="0" smtClean="0"/>
              <a:t>These wild-type induced pluripotent stem cells were gene modified to have the natural CCR5Δ32 mutation (“exactly mimicking the natural mutation”) like the cells of Timothy Brown’s donor.</a:t>
            </a:r>
          </a:p>
          <a:p>
            <a:pPr>
              <a:buFont typeface="Wingdings" panose="05000000000000000000" pitchFamily="2" charset="2"/>
              <a:buChar char="§"/>
            </a:pPr>
            <a:r>
              <a:rPr lang="en-US" sz="1200" dirty="0" smtClean="0"/>
              <a:t>The pluripotent cells were differentiated into monocytes and macrophages</a:t>
            </a:r>
          </a:p>
          <a:p>
            <a:pPr>
              <a:buFont typeface="Wingdings" panose="05000000000000000000" pitchFamily="2" charset="2"/>
              <a:buChar char="§"/>
            </a:pPr>
            <a:r>
              <a:rPr lang="en-US" sz="1200" dirty="0" smtClean="0"/>
              <a:t>The modified cells were resistant to HIV infection in vitro.</a:t>
            </a:r>
          </a:p>
          <a:p>
            <a:pPr>
              <a:buFont typeface="Wingdings" panose="05000000000000000000" pitchFamily="2" charset="2"/>
              <a:buChar char="§"/>
            </a:pPr>
            <a:r>
              <a:rPr lang="en-US" sz="1200" dirty="0" smtClean="0"/>
              <a:t>Could be a limitless source of gene modified immune cells matched to the patient who is the source of cells. </a:t>
            </a:r>
          </a:p>
          <a:p>
            <a:endParaRPr lang="en-US" dirty="0"/>
          </a:p>
        </p:txBody>
      </p:sp>
      <p:sp>
        <p:nvSpPr>
          <p:cNvPr id="4" name="Slide Number Placeholder 3"/>
          <p:cNvSpPr>
            <a:spLocks noGrp="1"/>
          </p:cNvSpPr>
          <p:nvPr>
            <p:ph type="sldNum" sz="quarter" idx="10"/>
          </p:nvPr>
        </p:nvSpPr>
        <p:spPr/>
        <p:txBody>
          <a:bodyPr/>
          <a:lstStyle/>
          <a:p>
            <a:fld id="{E2E9EEB7-2ED8-3746-AB2F-F499903E8A31}" type="slidenum">
              <a:rPr lang="en-US" smtClean="0"/>
              <a:pPr/>
              <a:t>75</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83577871"/>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a:lstStyle/>
          <a:p>
            <a:pPr eaLnBrk="1" hangingPunct="1">
              <a:lnSpc>
                <a:spcPct val="90000"/>
              </a:lnSpc>
            </a:pPr>
            <a:r>
              <a:rPr lang="en-US">
                <a:ea typeface="ＭＳ Ｐゴシック" pitchFamily="1" charset="-128"/>
                <a:cs typeface="ＭＳ Ｐゴシック" pitchFamily="1" charset="-128"/>
              </a:rPr>
              <a:t>Four years ago, Shinya Yamanaka, a Japanese scientist who trained and worked at the Gladstone Institute at UC San Francisco, made a breakthrough discovery and showed that adult skin cells could be REPROGRAMMED (using genes encoded by viruses) into cells that resemble embryonic stem cells.</a:t>
            </a:r>
          </a:p>
          <a:p>
            <a:pPr eaLnBrk="1" hangingPunct="1">
              <a:lnSpc>
                <a:spcPct val="90000"/>
              </a:lnSpc>
            </a:pPr>
            <a:endParaRPr lang="en-US">
              <a:ea typeface="ＭＳ Ｐゴシック" pitchFamily="1" charset="-128"/>
              <a:cs typeface="ＭＳ Ｐゴシック" pitchFamily="1" charset="-128"/>
            </a:endParaRPr>
          </a:p>
          <a:p>
            <a:pPr eaLnBrk="1" hangingPunct="1">
              <a:lnSpc>
                <a:spcPct val="90000"/>
              </a:lnSpc>
            </a:pPr>
            <a:r>
              <a:rPr lang="en-US">
                <a:ea typeface="ＭＳ Ｐゴシック" pitchFamily="1" charset="-128"/>
                <a:cs typeface="ＭＳ Ｐゴシック" pitchFamily="1" charset="-128"/>
              </a:rPr>
              <a:t>In induced Pluripotent Stem Cell technology, you FIRST isolate and culture skin cells from a patient. SECOND, you introduce three or four pluripotency genes into the skin cells by using an engineered virus carrier.  THE EXPRESSION OF THESE GENES REGENERATES THE STEM CELL PHENOTYPE.  The viruses simply deliver the genes of interest and are themselves engineered not to be harmful.  </a:t>
            </a:r>
          </a:p>
          <a:p>
            <a:pPr eaLnBrk="1" hangingPunct="1">
              <a:lnSpc>
                <a:spcPct val="90000"/>
              </a:lnSpc>
            </a:pPr>
            <a:endParaRPr lang="en-US">
              <a:ea typeface="ＭＳ Ｐゴシック" pitchFamily="1" charset="-128"/>
              <a:cs typeface="ＭＳ Ｐゴシック" pitchFamily="1" charset="-128"/>
            </a:endParaRPr>
          </a:p>
          <a:p>
            <a:pPr eaLnBrk="1" hangingPunct="1">
              <a:lnSpc>
                <a:spcPct val="90000"/>
              </a:lnSpc>
            </a:pPr>
            <a:r>
              <a:rPr lang="en-US">
                <a:ea typeface="ＭＳ Ｐゴシック" pitchFamily="1" charset="-128"/>
                <a:cs typeface="ＭＳ Ｐゴシック" pitchFamily="1" charset="-128"/>
              </a:rPr>
              <a:t>The advantages are that the induced Pluripotent Stem cells would be genetically identical to the person who donated the skin cells, so any cells derived from these iPS cells would not be rejected by the patient</a:t>
            </a:r>
            <a:r>
              <a:rPr lang="ja-JP" altLang="en-US">
                <a:ea typeface="ＭＳ Ｐゴシック" pitchFamily="1" charset="-128"/>
                <a:cs typeface="ＭＳ Ｐゴシック" pitchFamily="1" charset="-128"/>
              </a:rPr>
              <a:t>’</a:t>
            </a:r>
            <a:r>
              <a:rPr lang="en-US" altLang="ja-JP">
                <a:ea typeface="ＭＳ Ｐゴシック" pitchFamily="1" charset="-128"/>
                <a:cs typeface="ＭＳ Ｐゴシック" pitchFamily="1" charset="-128"/>
              </a:rPr>
              <a:t>s immune system as with clone-derived cells. So ultimately, this would be a move toward personalized, cell-based therapies.</a:t>
            </a:r>
          </a:p>
          <a:p>
            <a:pPr eaLnBrk="1" hangingPunct="1">
              <a:lnSpc>
                <a:spcPct val="90000"/>
              </a:lnSpc>
            </a:pPr>
            <a:endParaRPr lang="en-US">
              <a:ea typeface="ＭＳ Ｐゴシック" pitchFamily="1" charset="-128"/>
              <a:cs typeface="ＭＳ Ｐゴシック" pitchFamily="1" charset="-128"/>
            </a:endParaRPr>
          </a:p>
          <a:p>
            <a:pPr eaLnBrk="1" hangingPunct="1">
              <a:lnSpc>
                <a:spcPct val="90000"/>
              </a:lnSpc>
            </a:pPr>
            <a:r>
              <a:rPr lang="en-US">
                <a:ea typeface="ＭＳ Ｐゴシック" pitchFamily="1" charset="-128"/>
                <a:cs typeface="ＭＳ Ｐゴシック" pitchFamily="1" charset="-128"/>
              </a:rPr>
              <a:t>For now, these cells are perfect for making and studying diseases in a dish to promote basic research. But many important details need to be worked out before this tool is used as an actual technology in the clinic to treat patients.</a:t>
            </a:r>
          </a:p>
        </p:txBody>
      </p:sp>
      <p:sp>
        <p:nvSpPr>
          <p:cNvPr id="65540" name="Slide Number Placeholder 3"/>
          <p:cNvSpPr>
            <a:spLocks noGrp="1"/>
          </p:cNvSpPr>
          <p:nvPr>
            <p:ph type="sldNum" sz="quarter" idx="5"/>
          </p:nvPr>
        </p:nvSpPr>
        <p:spPr bwMode="auto">
          <a:noFill/>
          <a:ln>
            <a:miter lim="800000"/>
            <a:headEnd/>
            <a:tailEnd/>
          </a:ln>
        </p:spPr>
        <p:txBody>
          <a:bodyPr/>
          <a:lstStyle/>
          <a:p>
            <a:fld id="{C9E22C91-E0BD-6B46-88EA-B5DEA1D8A112}" type="slidenum">
              <a:rPr lang="en-US"/>
              <a:pPr/>
              <a:t>76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2152099"/>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 name="Rectangle 18"/>
          <p:cNvSpPr>
            <a:spLocks noGrp="1" noChangeArrowheads="1"/>
          </p:cNvSpPr>
          <p:nvPr>
            <p:ph type="sldNum"/>
          </p:nvPr>
        </p:nvSpPr>
        <p:spPr>
          <a:ln/>
        </p:spPr>
        <p:txBody>
          <a:bodyPr/>
          <a:lstStyle/>
          <a:p>
            <a:fld id="{2FCF2D3E-BCF3-5841-BA67-FBAF04E975C4}" type="slidenum">
              <a:rPr lang="el-GR"/>
              <a:pPr/>
              <a:t>88</a:t>
            </a:fld>
            <a:endParaRPr lang="el-GR"/>
          </a:p>
        </p:txBody>
      </p:sp>
      <p:sp>
        <p:nvSpPr>
          <p:cNvPr id="22529" name="Text Box 1"/>
          <p:cNvSpPr txBox="1">
            <a:spLocks noChangeArrowheads="1"/>
          </p:cNvSpPr>
          <p:nvPr/>
        </p:nvSpPr>
        <p:spPr bwMode="auto">
          <a:xfrm>
            <a:off x="3881208" y="8686460"/>
            <a:ext cx="2959510" cy="441248"/>
          </a:xfrm>
          <a:prstGeom prst="rect">
            <a:avLst/>
          </a:prstGeom>
          <a:noFill/>
          <a:ln w="9525" cap="flat">
            <a:noFill/>
            <a:round/>
            <a:headEnd/>
            <a:tailEnd/>
          </a:ln>
          <a:effectLst/>
        </p:spPr>
        <p:txBody>
          <a:bodyPr lIns="0" tIns="0" rIns="0" bIns="0" anchor="b">
            <a:prstTxWarp prst="textNoShape">
              <a:avLst/>
            </a:prstTxWarp>
          </a:bodyPr>
          <a:lstStyle/>
          <a:p>
            <a:pPr algn="r">
              <a:lnSpc>
                <a:spcPct val="95000"/>
              </a:lnSpc>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fld id="{B83B8D3E-29FA-144C-87DF-5C24179D7A88}" type="slidenum">
              <a:rPr lang="el-GR" sz="1200">
                <a:solidFill>
                  <a:srgbClr val="000000"/>
                </a:solidFill>
                <a:latin typeface="Times New Roman" charset="0"/>
                <a:ea typeface="Microsoft YaHei" charset="0"/>
                <a:cs typeface="Microsoft YaHei" charset="0"/>
              </a:rPr>
              <a:pPr algn="r">
                <a:lnSpc>
                  <a:spcPct val="95000"/>
                </a:lnSpc>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t>88</a:t>
            </a:fld>
            <a:endParaRPr lang="el-GR" sz="1200" dirty="0">
              <a:solidFill>
                <a:srgbClr val="000000"/>
              </a:solidFill>
              <a:latin typeface="Times New Roman" charset="0"/>
              <a:ea typeface="Microsoft YaHei" charset="0"/>
              <a:cs typeface="Microsoft YaHei" charset="0"/>
            </a:endParaRPr>
          </a:p>
        </p:txBody>
      </p:sp>
      <p:sp>
        <p:nvSpPr>
          <p:cNvPr id="22530" name="Text Box 2"/>
          <p:cNvSpPr txBox="1">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22531" name="Text Box 3"/>
          <p:cNvSpPr txBox="1">
            <a:spLocks noChangeArrowheads="1"/>
          </p:cNvSpPr>
          <p:nvPr/>
        </p:nvSpPr>
        <p:spPr bwMode="auto">
          <a:xfrm>
            <a:off x="685512" y="4343230"/>
            <a:ext cx="5486976" cy="4115139"/>
          </a:xfrm>
          <a:prstGeom prst="rect">
            <a:avLst/>
          </a:prstGeom>
          <a:noFill/>
          <a:ln w="9525" cap="flat">
            <a:noFill/>
            <a:round/>
            <a:headEnd/>
            <a:tailEnd/>
          </a:ln>
          <a:effectLst/>
        </p:spPr>
        <p:txBody>
          <a:bodyPr wrap="none" lIns="80165" tIns="40083" rIns="80165" bIns="40083" anchor="ct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4B09B580-AE1F-FC4D-88CA-CEBD475690DC}" type="slidenum">
              <a:rPr lang="en-US" sz="1200"/>
              <a:pPr algn="r"/>
              <a:t>18</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marL="342900" indent="-342900"/>
            <a:r>
              <a:rPr lang="el-GR" b="1" dirty="0" smtClean="0"/>
              <a:t>1.Πολλαπλασιασμός και δημιουργία όμοιων, αδιαφοροποίητων κυττάρων</a:t>
            </a:r>
          </a:p>
          <a:p>
            <a:pPr marL="342900" indent="-342900"/>
            <a:r>
              <a:rPr lang="el-GR" b="1" dirty="0" smtClean="0"/>
              <a:t>2.</a:t>
            </a:r>
          </a:p>
          <a:p>
            <a:pPr marL="342900" indent="-342900"/>
            <a:r>
              <a:rPr lang="el-GR" b="1" dirty="0" smtClean="0"/>
              <a:t>2. Διαφοροποίηση, δημιουργία διαφόρων κυτταρικών τύπων</a:t>
            </a:r>
            <a:endParaRPr lang="en-GB" b="1" dirty="0" smtClean="0"/>
          </a:p>
          <a:p>
            <a:pPr marL="342900" indent="-342900"/>
            <a:endParaRPr lang="en-GB" b="1" dirty="0" smtClean="0"/>
          </a:p>
          <a:p>
            <a:pPr algn="just">
              <a:buFont typeface="Wingdings" charset="2"/>
              <a:buChar char="§"/>
            </a:pPr>
            <a:r>
              <a:rPr lang="el-GR" dirty="0" smtClean="0"/>
              <a:t> διαίρεση σε πανομοιότυπα κύτταρα</a:t>
            </a:r>
          </a:p>
          <a:p>
            <a:pPr algn="just"/>
            <a:endParaRPr lang="el-GR" dirty="0" smtClean="0"/>
          </a:p>
          <a:p>
            <a:pPr algn="just">
              <a:buFont typeface="Wingdings" charset="2"/>
              <a:buChar char="§"/>
            </a:pPr>
            <a:r>
              <a:rPr lang="el-GR" dirty="0" smtClean="0"/>
              <a:t> ικανότητα διαφοροποίησης σε όλα τα κύτταρα του οργανισμού</a:t>
            </a:r>
          </a:p>
          <a:p>
            <a:pPr marL="342900" indent="-342900"/>
            <a:endParaRPr lang="en-GB" b="1" dirty="0" smtClean="0"/>
          </a:p>
          <a:p>
            <a:pPr marL="342900" indent="-342900"/>
            <a:endParaRPr lang="en-GB" b="1" dirty="0" smtClean="0"/>
          </a:p>
          <a:p>
            <a:r>
              <a:rPr lang="en-GB" sz="1200" b="1" kern="1200" dirty="0" err="1" smtClean="0">
                <a:solidFill>
                  <a:schemeClr val="tx1"/>
                </a:solidFill>
                <a:latin typeface="Arial" panose="020B0604020202020204" pitchFamily="34" charset="0"/>
                <a:ea typeface="ヒラギノ角ゴ Pro W3" charset="-128"/>
                <a:cs typeface="ヒラギノ角ゴ Pro W3" charset="-128"/>
              </a:rPr>
              <a:t>Totipotent</a:t>
            </a:r>
            <a:r>
              <a:rPr lang="en-GB" sz="1200" b="1" kern="1200" dirty="0" smtClean="0">
                <a:solidFill>
                  <a:schemeClr val="tx1"/>
                </a:solidFill>
                <a:latin typeface="Arial" panose="020B0604020202020204" pitchFamily="34" charset="0"/>
                <a:ea typeface="ヒラギノ角ゴ Pro W3" charset="-128"/>
                <a:cs typeface="ヒラギノ角ゴ Pro W3" charset="-128"/>
              </a:rPr>
              <a:t> Stem Cells</a:t>
            </a:r>
            <a:endParaRPr lang="en-GB" sz="1200" kern="1200" dirty="0" smtClean="0">
              <a:solidFill>
                <a:schemeClr val="tx1"/>
              </a:solidFill>
              <a:latin typeface="Arial" panose="020B0604020202020204" pitchFamily="34" charset="0"/>
              <a:ea typeface="ヒラギノ角ゴ Pro W3" charset="-128"/>
              <a:cs typeface="ヒラギノ角ゴ Pro W3" charset="-128"/>
            </a:endParaRPr>
          </a:p>
          <a:p>
            <a:r>
              <a:rPr lang="en-GB" sz="1200" kern="1200" dirty="0" smtClean="0">
                <a:solidFill>
                  <a:schemeClr val="tx1"/>
                </a:solidFill>
                <a:latin typeface="Arial" panose="020B0604020202020204" pitchFamily="34" charset="0"/>
                <a:ea typeface="ヒラギノ角ゴ Pro W3" charset="-128"/>
                <a:cs typeface="ヒラギノ角ゴ Pro W3" charset="-128"/>
                <a:hlinkClick r:id="rId3"/>
              </a:rPr>
              <a:t>Totipotent</a:t>
            </a:r>
            <a:r>
              <a:rPr lang="en-GB" sz="1200" kern="1200" dirty="0" smtClean="0">
                <a:solidFill>
                  <a:schemeClr val="tx1"/>
                </a:solidFill>
                <a:latin typeface="Arial" panose="020B0604020202020204" pitchFamily="34" charset="0"/>
                <a:ea typeface="ヒラギノ角ゴ Pro W3" charset="-128"/>
                <a:cs typeface="ヒラギノ角ゴ Pro W3" charset="-128"/>
              </a:rPr>
              <a:t> (omnipotent) stem cells can give rise to any of the 220 cell types found in an embryo as well as extra-embryonic cells (placenta).</a:t>
            </a:r>
          </a:p>
          <a:p>
            <a:r>
              <a:rPr lang="en-GB" sz="1200" b="1" kern="1200" dirty="0" err="1" smtClean="0">
                <a:solidFill>
                  <a:schemeClr val="tx1"/>
                </a:solidFill>
                <a:latin typeface="Arial" panose="020B0604020202020204" pitchFamily="34" charset="0"/>
                <a:ea typeface="ヒラギノ角ゴ Pro W3" charset="-128"/>
                <a:cs typeface="ヒラギノ角ゴ Pro W3" charset="-128"/>
              </a:rPr>
              <a:t>Pluripotent</a:t>
            </a:r>
            <a:r>
              <a:rPr lang="en-GB" sz="1200" b="1" kern="1200" dirty="0" smtClean="0">
                <a:solidFill>
                  <a:schemeClr val="tx1"/>
                </a:solidFill>
                <a:latin typeface="Arial" panose="020B0604020202020204" pitchFamily="34" charset="0"/>
                <a:ea typeface="ヒラギノ角ゴ Pro W3" charset="-128"/>
                <a:cs typeface="ヒラギノ角ゴ Pro W3" charset="-128"/>
              </a:rPr>
              <a:t> Stem Cells</a:t>
            </a:r>
            <a:endParaRPr lang="en-GB" sz="1200" kern="1200" dirty="0" smtClean="0">
              <a:solidFill>
                <a:schemeClr val="tx1"/>
              </a:solidFill>
              <a:latin typeface="Arial" panose="020B0604020202020204" pitchFamily="34" charset="0"/>
              <a:ea typeface="ヒラギノ角ゴ Pro W3" charset="-128"/>
              <a:cs typeface="ヒラギノ角ゴ Pro W3" charset="-128"/>
            </a:endParaRPr>
          </a:p>
          <a:p>
            <a:r>
              <a:rPr lang="en-GB" sz="1200" kern="1200" dirty="0" err="1" smtClean="0">
                <a:solidFill>
                  <a:schemeClr val="tx1"/>
                </a:solidFill>
                <a:latin typeface="Arial" panose="020B0604020202020204" pitchFamily="34" charset="0"/>
                <a:ea typeface="ヒラギノ角ゴ Pro W3" charset="-128"/>
                <a:cs typeface="ヒラギノ角ゴ Pro W3" charset="-128"/>
              </a:rPr>
              <a:t>Pluripotent</a:t>
            </a:r>
            <a:r>
              <a:rPr lang="en-GB" sz="1200" kern="1200" dirty="0" smtClean="0">
                <a:solidFill>
                  <a:schemeClr val="tx1"/>
                </a:solidFill>
                <a:latin typeface="Arial" panose="020B0604020202020204" pitchFamily="34" charset="0"/>
                <a:ea typeface="ヒラギノ角ゴ Pro W3" charset="-128"/>
                <a:cs typeface="ヒラギノ角ゴ Pro W3" charset="-128"/>
              </a:rPr>
              <a:t> stem cells can give rise to all cell types of the body (but not the placenta). </a:t>
            </a:r>
          </a:p>
          <a:p>
            <a:r>
              <a:rPr lang="en-GB" sz="1200" b="1" kern="1200" dirty="0" err="1" smtClean="0">
                <a:solidFill>
                  <a:schemeClr val="tx1"/>
                </a:solidFill>
                <a:latin typeface="Arial" panose="020B0604020202020204" pitchFamily="34" charset="0"/>
                <a:ea typeface="ヒラギノ角ゴ Pro W3" charset="-128"/>
                <a:cs typeface="ヒラギノ角ゴ Pro W3" charset="-128"/>
              </a:rPr>
              <a:t>Multipotent</a:t>
            </a:r>
            <a:r>
              <a:rPr lang="en-GB" sz="1200" b="1" kern="1200" dirty="0" smtClean="0">
                <a:solidFill>
                  <a:schemeClr val="tx1"/>
                </a:solidFill>
                <a:latin typeface="Arial" panose="020B0604020202020204" pitchFamily="34" charset="0"/>
                <a:ea typeface="ヒラギノ角ゴ Pro W3" charset="-128"/>
                <a:cs typeface="ヒラギノ角ゴ Pro W3" charset="-128"/>
              </a:rPr>
              <a:t> Stem Cells</a:t>
            </a:r>
            <a:endParaRPr lang="en-GB" sz="1200" kern="1200" dirty="0" smtClean="0">
              <a:solidFill>
                <a:schemeClr val="tx1"/>
              </a:solidFill>
              <a:latin typeface="Arial" panose="020B0604020202020204" pitchFamily="34" charset="0"/>
              <a:ea typeface="ヒラギノ角ゴ Pro W3" charset="-128"/>
              <a:cs typeface="ヒラギノ角ゴ Pro W3" charset="-128"/>
            </a:endParaRPr>
          </a:p>
          <a:p>
            <a:r>
              <a:rPr lang="en-GB" sz="1200" kern="1200" dirty="0" err="1" smtClean="0">
                <a:solidFill>
                  <a:schemeClr val="tx1"/>
                </a:solidFill>
                <a:latin typeface="Arial" panose="020B0604020202020204" pitchFamily="34" charset="0"/>
                <a:ea typeface="ヒラギノ角ゴ Pro W3" charset="-128"/>
                <a:cs typeface="ヒラギノ角ゴ Pro W3" charset="-128"/>
              </a:rPr>
              <a:t>Multipotent</a:t>
            </a:r>
            <a:r>
              <a:rPr lang="en-GB" sz="1200" kern="1200" dirty="0" smtClean="0">
                <a:solidFill>
                  <a:schemeClr val="tx1"/>
                </a:solidFill>
                <a:latin typeface="Arial" panose="020B0604020202020204" pitchFamily="34" charset="0"/>
                <a:ea typeface="ヒラギノ角ゴ Pro W3" charset="-128"/>
                <a:cs typeface="ヒラギノ角ゴ Pro W3" charset="-128"/>
              </a:rPr>
              <a:t> stem cells can develop into a limited number of cell types in a particular lineage.</a:t>
            </a:r>
          </a:p>
          <a:p>
            <a:pPr marL="342900" indent="-342900"/>
            <a:endParaRPr lang="el-GR" b="1" dirty="0" smtClean="0"/>
          </a:p>
          <a:p>
            <a:pPr eaLnBrk="1" hangingPunct="1"/>
            <a:endParaRPr lang="en-GB"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p:spPr>
        <p:txBody>
          <a:bodyPr/>
          <a:lstStyle/>
          <a:p>
            <a:r>
              <a:rPr lang="en-US" smtClean="0">
                <a:latin typeface="Arial" charset="0"/>
              </a:rPr>
              <a:t>These are various tools carried into cells that modify genes.  For instance, the zinc finger technology, currently used in some clinical trials, acts a molecular scissors that cut out gene for CCR5, which mimics the absence of that gene that naturally occurred in the donor in Timothy Brown’s cure.</a:t>
            </a:r>
          </a:p>
        </p:txBody>
      </p:sp>
      <p:sp>
        <p:nvSpPr>
          <p:cNvPr id="30724" name="Slide Number Placeholder 3"/>
          <p:cNvSpPr>
            <a:spLocks noGrp="1"/>
          </p:cNvSpPr>
          <p:nvPr>
            <p:ph type="sldNum" sz="quarter" idx="5"/>
          </p:nvPr>
        </p:nvSpPr>
        <p:spPr>
          <a:noFill/>
          <a:ln>
            <a:miter lim="800000"/>
            <a:headEnd/>
            <a:tailEnd/>
          </a:ln>
        </p:spPr>
        <p:txBody>
          <a:bodyPr/>
          <a:lstStyle/>
          <a:p>
            <a:fld id="{2FAE7A9D-E072-5240-9470-4E0395159B25}" type="slidenum">
              <a:rPr lang="en-US" smtClean="0"/>
              <a:pPr/>
              <a:t>23</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p:spPr>
        <p:txBody>
          <a:bodyPr/>
          <a:lstStyle/>
          <a:p>
            <a:pPr>
              <a:buFont typeface="Wingdings" charset="2"/>
              <a:buChar char="§"/>
            </a:pPr>
            <a:r>
              <a:rPr lang="en-US" smtClean="0">
                <a:latin typeface="Arial" charset="0"/>
              </a:rPr>
              <a:t>The yield of modified cells is low at this time, and the question remains, what percentage of the cell population needs to be modified to create a clinical benefit?</a:t>
            </a:r>
          </a:p>
          <a:p>
            <a:pPr>
              <a:buFont typeface="Wingdings" charset="2"/>
              <a:buChar char="§"/>
            </a:pPr>
            <a:r>
              <a:rPr lang="en-US" smtClean="0">
                <a:latin typeface="Arial" charset="0"/>
              </a:rPr>
              <a:t>One hypothesis is that the protected cells will be able to expand in vivo due to HIV targeting of the non-modified cells.</a:t>
            </a:r>
          </a:p>
          <a:p>
            <a:r>
              <a:rPr lang="en-US" smtClean="0">
                <a:latin typeface="Arial" charset="0"/>
              </a:rPr>
              <a:t>These drugs have side effects</a:t>
            </a:r>
          </a:p>
        </p:txBody>
      </p:sp>
      <p:sp>
        <p:nvSpPr>
          <p:cNvPr id="36868" name="Slide Number Placeholder 3"/>
          <p:cNvSpPr>
            <a:spLocks noGrp="1"/>
          </p:cNvSpPr>
          <p:nvPr>
            <p:ph type="sldNum" sz="quarter" idx="5"/>
          </p:nvPr>
        </p:nvSpPr>
        <p:spPr>
          <a:noFill/>
          <a:ln>
            <a:miter lim="800000"/>
            <a:headEnd/>
            <a:tailEnd/>
          </a:ln>
        </p:spPr>
        <p:txBody>
          <a:bodyPr/>
          <a:lstStyle/>
          <a:p>
            <a:fld id="{DA80F625-75D0-7949-8A7C-D7AB450441A0}" type="slidenum">
              <a:rPr lang="en-US" smtClean="0"/>
              <a:pPr/>
              <a:t>29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741C1-9621-FC4C-96DB-51DA6E0C808F}" type="slidenum">
              <a:rPr lang="en-US"/>
              <a:pPr/>
              <a:t>31</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741C1-9621-FC4C-96DB-51DA6E0C808F}" type="slidenum">
              <a:rPr lang="en-US"/>
              <a:pPr/>
              <a:t>32</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 first clones</a:t>
            </a:r>
          </a:p>
          <a:p>
            <a:r>
              <a:rPr lang="en-US" dirty="0" smtClean="0"/>
              <a:t>In the early 1950s, at the </a:t>
            </a:r>
            <a:r>
              <a:rPr lang="en-US" dirty="0" err="1" smtClean="0"/>
              <a:t>Lankenau</a:t>
            </a:r>
            <a:r>
              <a:rPr lang="en-US" dirty="0" smtClean="0"/>
              <a:t> Hospital Research Institute in Philadelphia, Robert Briggs and Thomas King successfully </a:t>
            </a:r>
            <a:r>
              <a:rPr lang="en-US" dirty="0" smtClean="0">
                <a:hlinkClick r:id="rId3"/>
              </a:rPr>
              <a:t>cloned 27 northern leopard frogs through a process known as nuclear transfer. The nucleus, often called the command center of the cell, contains most of a vertebrate's DNA—except for the DNA within bean-shaped, energy-generating organelles named mitochondria. Briggs and King emptied frog eggs of their nuclei, sucked nuclei out of cells in frog embryos and injected those nuclei into the empty eggs. Many of the eggs developed into tadpoles that were genetically identical to the embryos that had donated their nuclear DNA.In 1958 John Gurdon, then at the University of Oxford, and colleagues </a:t>
            </a:r>
            <a:r>
              <a:rPr lang="en-US" dirty="0" smtClean="0">
                <a:hlinkClick r:id="rId4"/>
              </a:rPr>
              <a:t>cloned frogs with nuclear DNA extracted from the cells of fully formed tadpoles. Unlike embryonic cells, which are genetically flexible enough to become a variety of different tissues, a tadpole's cells are "differentiated"—that is, the patterns of genes they express have changed to fit the profile of a specific cell type: a skin, eye or heart cell, for example. Gurdon demonstrated that, when transplanted into an egg, nuclear DNA from a mature cell reverts to the more versatile state characteristic of DNA in an embryo's cells. This breakthrough encouraged scientists to try cloning far larger animals using DNA from adult cells.In 1996 researchers in Scotland attempted to </a:t>
            </a:r>
            <a:r>
              <a:rPr lang="en-US" dirty="0" smtClean="0">
                <a:hlinkClick r:id="rId5"/>
              </a:rPr>
              <a:t>clone a female Finn-Dorset sheep. They injected nuclei extracted from her udder cells into nearly 300 empty eggs derived from Scottish blackfaces, a different sheep breed. Out of those prepared eggs, the scientists managed to create more than 30 embryos. Only five of those embryos developed into lambs after being implanted in surrogate Scottish blackfaces. And only one of those lambs survived into adulthood. The researchers named her Dolly.</a:t>
            </a:r>
            <a:endParaRPr lang="en-US" smtClean="0"/>
          </a:p>
          <a:p>
            <a:endParaRPr lang="en-US"/>
          </a:p>
        </p:txBody>
      </p:sp>
      <p:sp>
        <p:nvSpPr>
          <p:cNvPr id="4" name="Slide Number Placeholder 3"/>
          <p:cNvSpPr>
            <a:spLocks noGrp="1"/>
          </p:cNvSpPr>
          <p:nvPr>
            <p:ph type="sldNum" sz="quarter" idx="10"/>
          </p:nvPr>
        </p:nvSpPr>
        <p:spPr/>
        <p:txBody>
          <a:bodyPr/>
          <a:lstStyle/>
          <a:p>
            <a:pPr>
              <a:defRPr/>
            </a:pPr>
            <a:fld id="{31D65BD5-57D8-334B-B93C-DAAFD7EC51EB}"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noFill/>
        </p:spPr>
        <p:txBody>
          <a:bodyPr/>
          <a:lstStyle/>
          <a:p>
            <a:r>
              <a:rPr lang="en-US" smtClean="0">
                <a:latin typeface="Arial" charset="0"/>
              </a:rPr>
              <a:t>extinct mammal, the bucardo (a type of wild goat also called a Pyrenean ibex). The group of researchers, with members from Spain, France and Belgium, used cells from preserved samples from a bucardo captured in 1999 to produce the cloned animal, according to the study. However, the young goat died only minutes after its birth because of defects in her lungs.</a:t>
            </a:r>
          </a:p>
          <a:p>
            <a:endParaRPr lang="en-US" smtClean="0">
              <a:latin typeface="Arial" charset="0"/>
            </a:endParaRPr>
          </a:p>
          <a:p>
            <a:r>
              <a:rPr lang="en-US" smtClean="0">
                <a:latin typeface="Arial" charset="0"/>
              </a:rPr>
              <a:t>the lone survivor after 1,095 dog embryos were implanted into 123 surrogate mother dogs, leading to just two births (the other puppy died a few weeks later)</a:t>
            </a:r>
          </a:p>
          <a:p>
            <a:endParaRPr lang="en-US" smtClean="0">
              <a:latin typeface="Arial" charset="0"/>
            </a:endParaRPr>
          </a:p>
          <a:p>
            <a:endParaRPr lang="en-US" smtClean="0">
              <a:latin typeface="Arial" charset="0"/>
            </a:endParaRPr>
          </a:p>
        </p:txBody>
      </p:sp>
      <p:sp>
        <p:nvSpPr>
          <p:cNvPr id="41988" name="Slide Number Placeholder 3"/>
          <p:cNvSpPr>
            <a:spLocks noGrp="1"/>
          </p:cNvSpPr>
          <p:nvPr>
            <p:ph type="sldNum" sz="quarter" idx="5"/>
          </p:nvPr>
        </p:nvSpPr>
        <p:spPr>
          <a:noFill/>
          <a:ln>
            <a:miter lim="800000"/>
            <a:headEnd/>
            <a:tailEnd/>
          </a:ln>
        </p:spPr>
        <p:txBody>
          <a:bodyPr/>
          <a:lstStyle/>
          <a:p>
            <a:fld id="{9305A90C-A059-E94E-99B5-986529782D1D}" type="slidenum">
              <a:rPr lang="en-US" smtClean="0"/>
              <a:pPr/>
              <a:t>36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470D6F28-F51D-440F-BA26-E08241AF0D56}" type="slidenum">
              <a:rPr lang="el-G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DB19693C-F8BA-4E5B-BA10-0AFE5D449CCE}"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1A6D6FD6-7A92-4797-BC08-6AE52CA0CB55}" type="slidenum">
              <a:rPr lang="el-G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l-G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l-G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93EB8E2-EE1B-43A5-90AE-E8987DE00815}"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96E459AC-A4ED-4DDB-B4C3-7B4E1CA41CF1}"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51B7FFD7-7625-496B-AEEA-46A4FDA79BAC}"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C945A2A2-327A-4F5C-B6DF-F9109EFA3D50}"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l-GR"/>
          </a:p>
        </p:txBody>
      </p:sp>
      <p:sp>
        <p:nvSpPr>
          <p:cNvPr id="8" name="Footer Placeholder 7"/>
          <p:cNvSpPr>
            <a:spLocks noGrp="1"/>
          </p:cNvSpPr>
          <p:nvPr>
            <p:ph type="ftr" sz="quarter" idx="11"/>
          </p:nvPr>
        </p:nvSpPr>
        <p:spPr/>
        <p:txBody>
          <a:bodyPr/>
          <a:lstStyle>
            <a:lvl1pPr>
              <a:defRPr/>
            </a:lvl1pPr>
          </a:lstStyle>
          <a:p>
            <a:endParaRPr lang="el-GR"/>
          </a:p>
        </p:txBody>
      </p:sp>
      <p:sp>
        <p:nvSpPr>
          <p:cNvPr id="9" name="Slide Number Placeholder 8"/>
          <p:cNvSpPr>
            <a:spLocks noGrp="1"/>
          </p:cNvSpPr>
          <p:nvPr>
            <p:ph type="sldNum" sz="quarter" idx="12"/>
          </p:nvPr>
        </p:nvSpPr>
        <p:spPr/>
        <p:txBody>
          <a:bodyPr/>
          <a:lstStyle>
            <a:lvl1pPr>
              <a:defRPr/>
            </a:lvl1pPr>
          </a:lstStyle>
          <a:p>
            <a:fld id="{5A1ABAE4-AD58-47CB-934E-56908A1E7596}"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l-GR"/>
          </a:p>
        </p:txBody>
      </p:sp>
      <p:sp>
        <p:nvSpPr>
          <p:cNvPr id="4" name="Footer Placeholder 3"/>
          <p:cNvSpPr>
            <a:spLocks noGrp="1"/>
          </p:cNvSpPr>
          <p:nvPr>
            <p:ph type="ftr" sz="quarter" idx="11"/>
          </p:nvPr>
        </p:nvSpPr>
        <p:spPr/>
        <p:txBody>
          <a:bodyPr/>
          <a:lstStyle>
            <a:lvl1pPr>
              <a:defRPr/>
            </a:lvl1pPr>
          </a:lstStyle>
          <a:p>
            <a:endParaRPr lang="el-GR"/>
          </a:p>
        </p:txBody>
      </p:sp>
      <p:sp>
        <p:nvSpPr>
          <p:cNvPr id="5" name="Slide Number Placeholder 4"/>
          <p:cNvSpPr>
            <a:spLocks noGrp="1"/>
          </p:cNvSpPr>
          <p:nvPr>
            <p:ph type="sldNum" sz="quarter" idx="12"/>
          </p:nvPr>
        </p:nvSpPr>
        <p:spPr/>
        <p:txBody>
          <a:bodyPr/>
          <a:lstStyle>
            <a:lvl1pPr>
              <a:defRPr/>
            </a:lvl1pPr>
          </a:lstStyle>
          <a:p>
            <a:fld id="{008D474A-B65B-41BA-B804-EEB78580342D}"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p>
        </p:txBody>
      </p:sp>
      <p:sp>
        <p:nvSpPr>
          <p:cNvPr id="3" name="Footer Placeholder 2"/>
          <p:cNvSpPr>
            <a:spLocks noGrp="1"/>
          </p:cNvSpPr>
          <p:nvPr>
            <p:ph type="ftr" sz="quarter" idx="11"/>
          </p:nvPr>
        </p:nvSpPr>
        <p:spPr/>
        <p:txBody>
          <a:bodyPr/>
          <a:lstStyle>
            <a:lvl1pPr>
              <a:defRPr/>
            </a:lvl1pPr>
          </a:lstStyle>
          <a:p>
            <a:endParaRPr lang="el-GR"/>
          </a:p>
        </p:txBody>
      </p:sp>
      <p:sp>
        <p:nvSpPr>
          <p:cNvPr id="4" name="Slide Number Placeholder 3"/>
          <p:cNvSpPr>
            <a:spLocks noGrp="1"/>
          </p:cNvSpPr>
          <p:nvPr>
            <p:ph type="sldNum" sz="quarter" idx="12"/>
          </p:nvPr>
        </p:nvSpPr>
        <p:spPr/>
        <p:txBody>
          <a:bodyPr/>
          <a:lstStyle>
            <a:lvl1pPr>
              <a:defRPr/>
            </a:lvl1pPr>
          </a:lstStyle>
          <a:p>
            <a:fld id="{5C3C81AF-265E-43A2-B2B8-4E53E9AA9DEE}"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E3A08B36-59D4-4D79-83BD-4929A61ADF9B}"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91A16D5F-7126-4099-9CB1-16A80691C755}"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479553DC-C2C8-4AAF-A9BC-DE618365229D}" type="slidenum">
              <a:rPr lang="el-G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8.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0.png"/><Relationship Id="rId5"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9" Type="http://schemas.openxmlformats.org/officeDocument/2006/relationships/hyperlink" Target="http://en.wikipedia.org/wiki/Soybean" TargetMode="External"/><Relationship Id="rId20" Type="http://schemas.openxmlformats.org/officeDocument/2006/relationships/hyperlink" Target="http://en.wikipedia.org/wiki/Pig" TargetMode="External"/><Relationship Id="rId21" Type="http://schemas.openxmlformats.org/officeDocument/2006/relationships/hyperlink" Target="http://en.wikipedia.org/wiki/Cattle" TargetMode="External"/><Relationship Id="rId22" Type="http://schemas.openxmlformats.org/officeDocument/2006/relationships/hyperlink" Target="http://en.wikipedia.org/wiki/Haemophilia" TargetMode="External"/><Relationship Id="rId23" Type="http://schemas.openxmlformats.org/officeDocument/2006/relationships/hyperlink" Target="http://en.wikipedia.org/wiki/CCR5" TargetMode="External"/><Relationship Id="rId24" Type="http://schemas.openxmlformats.org/officeDocument/2006/relationships/hyperlink" Target="http://en.wikipedia.org/wiki/HIV/AIDS" TargetMode="External"/><Relationship Id="rId25" Type="http://schemas.openxmlformats.org/officeDocument/2006/relationships/hyperlink" Target="http://en.wikipedia.org/wiki/Restriction_enzymes" TargetMode="External"/><Relationship Id="rId26" Type="http://schemas.openxmlformats.org/officeDocument/2006/relationships/hyperlink" Target="http://en.wikipedia.org/w/index.php?title=DNA-cleavage_domain&amp;action=edit&amp;redlink=1" TargetMode="External"/><Relationship Id="rId10" Type="http://schemas.openxmlformats.org/officeDocument/2006/relationships/hyperlink" Target="http://en.wikipedia.org/wiki/Maize" TargetMode="External"/><Relationship Id="rId11" Type="http://schemas.openxmlformats.org/officeDocument/2006/relationships/hyperlink" Target="http://en.wikipedia.org/wiki/Drosophila_melanogaster" TargetMode="External"/><Relationship Id="rId12" Type="http://schemas.openxmlformats.org/officeDocument/2006/relationships/hyperlink" Target="http://en.wikipedia.org/wiki/Caenorhabditis_elegans" TargetMode="External"/><Relationship Id="rId13" Type="http://schemas.openxmlformats.org/officeDocument/2006/relationships/hyperlink" Target="http://en.wikipedia.org/wiki/Strongylocentrotus_purpuratus" TargetMode="External"/><Relationship Id="rId14" Type="http://schemas.openxmlformats.org/officeDocument/2006/relationships/hyperlink" Target="http://en.wikipedia.org/wiki/Silkworm" TargetMode="External"/><Relationship Id="rId15" Type="http://schemas.openxmlformats.org/officeDocument/2006/relationships/hyperlink" Target="http://en.wikipedia.org/wiki/Zebrafish" TargetMode="External"/><Relationship Id="rId16" Type="http://schemas.openxmlformats.org/officeDocument/2006/relationships/hyperlink" Target="http://en.wikipedia.org/wiki/Frog" TargetMode="External"/><Relationship Id="rId17" Type="http://schemas.openxmlformats.org/officeDocument/2006/relationships/hyperlink" Target="http://en.wikipedia.org/wiki/Mice" TargetMode="External"/><Relationship Id="rId18" Type="http://schemas.openxmlformats.org/officeDocument/2006/relationships/hyperlink" Target="http://en.wikipedia.org/wiki/Rat" TargetMode="External"/><Relationship Id="rId19" Type="http://schemas.openxmlformats.org/officeDocument/2006/relationships/hyperlink" Target="http://en.wikipedia.org/wiki/Rabbit" TargetMode="External"/><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hyperlink" Target="http://en.wikipedia.org/wiki/Restriction_endonuclease" TargetMode="External"/><Relationship Id="rId4" Type="http://schemas.openxmlformats.org/officeDocument/2006/relationships/hyperlink" Target="http://en.wikipedia.org/wiki/FokI" TargetMode="External"/><Relationship Id="rId5" Type="http://schemas.openxmlformats.org/officeDocument/2006/relationships/hyperlink" Target="http://en.wikipedia.org/wiki/Zinc_finger" TargetMode="External"/><Relationship Id="rId6" Type="http://schemas.openxmlformats.org/officeDocument/2006/relationships/hyperlink" Target="http://en.wikipedia.org/wiki/Protein_engineering" TargetMode="External"/><Relationship Id="rId7" Type="http://schemas.openxmlformats.org/officeDocument/2006/relationships/hyperlink" Target="http://en.wikipedia.org/wiki/Arabidopsis_thaliana" TargetMode="External"/><Relationship Id="rId8" Type="http://schemas.openxmlformats.org/officeDocument/2006/relationships/hyperlink" Target="http://en.wikipedia.org/wiki/Tobacco" TargetMode="External"/></Relationships>
</file>

<file path=ppt/slides/_rels/slide25.xml.rels><?xml version="1.0" encoding="UTF-8" standalone="yes"?>
<Relationships xmlns="http://schemas.openxmlformats.org/package/2006/relationships"><Relationship Id="rId11" Type="http://schemas.openxmlformats.org/officeDocument/2006/relationships/hyperlink" Target="http://en.wikipedia.org/wiki/Homologous_recombination" TargetMode="External"/><Relationship Id="rId12" Type="http://schemas.openxmlformats.org/officeDocument/2006/relationships/hyperlink" Target="http://en.wikipedia.org/wiki/Embryonic_stem_cell" TargetMode="External"/><Relationship Id="rId13" Type="http://schemas.openxmlformats.org/officeDocument/2006/relationships/hyperlink" Target="http://en.wikipedia.org/wiki/Induced_Pluripotent_Stem_Cell" TargetMode="External"/><Relationship Id="rId14" Type="http://schemas.openxmlformats.org/officeDocument/2006/relationships/hyperlink" Target="http://en.wikipedia.org/wiki/Caenorhabditis_elegans" TargetMode="External"/><Relationship Id="rId15" Type="http://schemas.openxmlformats.org/officeDocument/2006/relationships/hyperlink" Target="http://en.wikipedia.org/wiki/Knockout_rat" TargetMode="External"/><Relationship Id="rId16" Type="http://schemas.openxmlformats.org/officeDocument/2006/relationships/hyperlink" Target="http://en.wikipedia.org/wiki/Zebrafish" TargetMode="External"/><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hyperlink" Target="http://en.wikipedia.org/wiki/Protein" TargetMode="External"/><Relationship Id="rId4" Type="http://schemas.openxmlformats.org/officeDocument/2006/relationships/hyperlink" Target="http://en.wikipedia.org/wiki/Xanthomonas" TargetMode="External"/><Relationship Id="rId5" Type="http://schemas.openxmlformats.org/officeDocument/2006/relationships/hyperlink" Target="http://en.wikipedia.org/wiki/Type_three_secretion_system" TargetMode="External"/><Relationship Id="rId6" Type="http://schemas.openxmlformats.org/officeDocument/2006/relationships/hyperlink" Target="http://en.wikipedia.org/wiki/Plant" TargetMode="External"/><Relationship Id="rId7" Type="http://schemas.openxmlformats.org/officeDocument/2006/relationships/hyperlink" Target="http://en.wikipedia.org/wiki/Promoter_(biology)" TargetMode="External"/><Relationship Id="rId8" Type="http://schemas.openxmlformats.org/officeDocument/2006/relationships/hyperlink" Target="http://en.wikipedia.org/wiki/Gene_expression" TargetMode="External"/><Relationship Id="rId9" Type="http://schemas.openxmlformats.org/officeDocument/2006/relationships/hyperlink" Target="http://en.wikipedia.org/wiki/DNA_sequence" TargetMode="External"/><Relationship Id="rId10" Type="http://schemas.openxmlformats.org/officeDocument/2006/relationships/hyperlink" Target="http://en.wikipedia.org/wiki/Non-homologous_end_joinin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hyperlink" Target="http://www.ncbi.nlm.nih.gov/pmc/articles/PMC1063586/"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oleObject4.bin"/><Relationship Id="rId5" Type="http://schemas.openxmlformats.org/officeDocument/2006/relationships/oleObject" Target="../embeddings/oleObject5.bin"/><Relationship Id="rId6" Type="http://schemas.openxmlformats.org/officeDocument/2006/relationships/oleObject" Target="../embeddings/oleObject6.bin"/><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png"/><Relationship Id="rId7" Type="http://schemas.openxmlformats.org/officeDocument/2006/relationships/image" Target="../media/image45.jpeg"/><Relationship Id="rId8"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wmf"/><Relationship Id="rId6" Type="http://schemas.openxmlformats.org/officeDocument/2006/relationships/image" Target="../media/image57.png"/><Relationship Id="rId7"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oleObject" Target="../embeddings/oleObject7.bin"/><Relationship Id="rId5" Type="http://schemas.openxmlformats.org/officeDocument/2006/relationships/oleObject" Target="../embeddings/oleObject8.bin"/><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62.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notesSlide" Target="../notesSlides/notesSlide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image" Target="../media/image74.wmf"/><Relationship Id="rId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4.wm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79.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oleObject" Target="../embeddings/oleObject9.bin"/><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jpeg"/><Relationship Id="rId8" Type="http://schemas.openxmlformats.org/officeDocument/2006/relationships/image" Target="../media/image90.jpeg"/><Relationship Id="rId9" Type="http://schemas.openxmlformats.org/officeDocument/2006/relationships/image" Target="../media/image91.jpeg"/><Relationship Id="rId10" Type="http://schemas.openxmlformats.org/officeDocument/2006/relationships/image" Target="../media/image92.jpeg"/><Relationship Id="rId11"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png"/></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0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895600" y="2527300"/>
            <a:ext cx="3365024" cy="523220"/>
          </a:xfrm>
          <a:prstGeom prst="rect">
            <a:avLst/>
          </a:prstGeom>
          <a:noFill/>
        </p:spPr>
        <p:txBody>
          <a:bodyPr wrap="none" rtlCol="0">
            <a:spAutoFit/>
          </a:bodyPr>
          <a:lstStyle/>
          <a:p>
            <a:r>
              <a:rPr lang="en-US" sz="2800" dirty="0" smtClean="0"/>
              <a:t>BIOTECHNOLOGY</a:t>
            </a:r>
            <a:endParaRPr 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Gene cloning2.jpg"/>
          <p:cNvPicPr>
            <a:picLocks noGrp="1" noChangeAspect="1"/>
          </p:cNvPicPr>
          <p:nvPr>
            <p:ph idx="1"/>
          </p:nvPr>
        </p:nvPicPr>
        <p:blipFill>
          <a:blip r:embed="rId2"/>
          <a:srcRect/>
          <a:stretch>
            <a:fillRect/>
          </a:stretch>
        </p:blipFill>
        <p:spPr>
          <a:xfrm>
            <a:off x="426244" y="927100"/>
            <a:ext cx="5923756" cy="3429000"/>
          </a:xfrm>
          <a:ln>
            <a:solidFill>
              <a:schemeClr val="tx1"/>
            </a:solidFill>
          </a:ln>
        </p:spPr>
      </p:pic>
      <p:grpSp>
        <p:nvGrpSpPr>
          <p:cNvPr id="2" name="Group 10"/>
          <p:cNvGrpSpPr>
            <a:grpSpLocks/>
          </p:cNvGrpSpPr>
          <p:nvPr/>
        </p:nvGrpSpPr>
        <p:grpSpPr bwMode="auto">
          <a:xfrm>
            <a:off x="0" y="147638"/>
            <a:ext cx="9144000" cy="461962"/>
            <a:chOff x="0" y="147935"/>
            <a:chExt cx="9144000" cy="461665"/>
          </a:xfrm>
          <a:gradFill flip="none" rotWithShape="1">
            <a:gsLst>
              <a:gs pos="43000">
                <a:srgbClr val="FF9562"/>
              </a:gs>
              <a:gs pos="100000">
                <a:srgbClr val="FFFFFF"/>
              </a:gs>
            </a:gsLst>
            <a:lin ang="0" scaled="1"/>
            <a:tileRect/>
          </a:gradFill>
        </p:grpSpPr>
        <p:sp>
          <p:nvSpPr>
            <p:cNvPr id="12" name="Rectangle 11"/>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a:spLocks noChangeArrowheads="1"/>
            </p:cNvSpPr>
            <p:nvPr/>
          </p:nvSpPr>
          <p:spPr bwMode="auto">
            <a:xfrm>
              <a:off x="508000" y="147935"/>
              <a:ext cx="8102600" cy="461665"/>
            </a:xfrm>
            <a:prstGeom prst="rect">
              <a:avLst/>
            </a:prstGeom>
            <a:grpFill/>
            <a:ln w="9525">
              <a:noFill/>
              <a:miter lim="800000"/>
              <a:headEnd/>
              <a:tailEnd/>
            </a:ln>
          </p:spPr>
          <p:txBody>
            <a:bodyPr>
              <a:prstTxWarp prst="textNoShape">
                <a:avLst/>
              </a:prstTxWarp>
              <a:spAutoFit/>
            </a:bodyPr>
            <a:lstStyle/>
            <a:p>
              <a:r>
                <a:rPr lang="en-US" sz="2400" dirty="0"/>
                <a:t>	</a:t>
              </a:r>
              <a:r>
                <a:rPr lang="en-US" sz="2400" dirty="0" smtClean="0"/>
                <a:t>	            DNA </a:t>
              </a:r>
              <a:r>
                <a:rPr lang="en-US" sz="2400" cap="small" dirty="0" smtClean="0"/>
                <a:t>Cloning</a:t>
              </a:r>
              <a:endParaRPr lang="en-US" sz="2400" cap="small" dirty="0"/>
            </a:p>
          </p:txBody>
        </p:sp>
      </p:grpSp>
      <p:pic>
        <p:nvPicPr>
          <p:cNvPr id="15" name="Picture 7"/>
          <p:cNvPicPr>
            <a:picLocks noChangeAspect="1" noChangeArrowheads="1"/>
          </p:cNvPicPr>
          <p:nvPr/>
        </p:nvPicPr>
        <p:blipFill>
          <a:blip r:embed="rId3"/>
          <a:srcRect/>
          <a:stretch>
            <a:fillRect/>
          </a:stretch>
        </p:blipFill>
        <p:spPr bwMode="auto">
          <a:xfrm>
            <a:off x="6895566" y="2268073"/>
            <a:ext cx="1651534" cy="1683760"/>
          </a:xfrm>
          <a:prstGeom prst="rect">
            <a:avLst/>
          </a:prstGeom>
          <a:noFill/>
          <a:ln w="9525">
            <a:noFill/>
            <a:miter lim="800000"/>
            <a:headEnd/>
            <a:tailEnd/>
          </a:ln>
        </p:spPr>
      </p:pic>
      <p:pic>
        <p:nvPicPr>
          <p:cNvPr id="16" name="Picture 15" descr="http://static.cloud-clone.com/topic/en/570b60801811c.png"/>
          <p:cNvPicPr/>
          <p:nvPr/>
        </p:nvPicPr>
        <p:blipFill>
          <a:blip r:embed="rId4"/>
          <a:srcRect t="29820" r="85859" b="44057"/>
          <a:stretch>
            <a:fillRect/>
          </a:stretch>
        </p:blipFill>
        <p:spPr bwMode="auto">
          <a:xfrm>
            <a:off x="6519333" y="4470400"/>
            <a:ext cx="2438393" cy="1845733"/>
          </a:xfrm>
          <a:prstGeom prst="rect">
            <a:avLst/>
          </a:prstGeom>
          <a:noFill/>
          <a:ln w="9525">
            <a:solidFill>
              <a:schemeClr val="tx1"/>
            </a:solidFill>
            <a:miter lim="800000"/>
            <a:headEnd/>
            <a:tailEnd/>
          </a:ln>
        </p:spPr>
      </p:pic>
      <p:grpSp>
        <p:nvGrpSpPr>
          <p:cNvPr id="3" name="Group 19"/>
          <p:cNvGrpSpPr/>
          <p:nvPr/>
        </p:nvGrpSpPr>
        <p:grpSpPr>
          <a:xfrm>
            <a:off x="1744133" y="4563533"/>
            <a:ext cx="3335867" cy="1803401"/>
            <a:chOff x="1744133" y="4563533"/>
            <a:chExt cx="3335867" cy="1803401"/>
          </a:xfrm>
        </p:grpSpPr>
        <p:pic>
          <p:nvPicPr>
            <p:cNvPr id="17" name="Picture 16" descr="http://static.cloud-clone.com/topic/en/570b60801811c.png"/>
            <p:cNvPicPr/>
            <p:nvPr/>
          </p:nvPicPr>
          <p:blipFill>
            <a:blip r:embed="rId4"/>
            <a:srcRect l="37192" t="6700" r="2148" b="16405"/>
            <a:stretch>
              <a:fillRect/>
            </a:stretch>
          </p:blipFill>
          <p:spPr bwMode="auto">
            <a:xfrm>
              <a:off x="1944159" y="4580467"/>
              <a:ext cx="3135841" cy="1786467"/>
            </a:xfrm>
            <a:prstGeom prst="rect">
              <a:avLst/>
            </a:prstGeom>
            <a:noFill/>
            <a:ln w="9525">
              <a:noFill/>
              <a:miter lim="800000"/>
              <a:headEnd/>
              <a:tailEnd/>
            </a:ln>
          </p:spPr>
        </p:pic>
        <p:sp>
          <p:nvSpPr>
            <p:cNvPr id="18" name="Rectangle 17"/>
            <p:cNvSpPr/>
            <p:nvPr/>
          </p:nvSpPr>
          <p:spPr bwMode="auto">
            <a:xfrm>
              <a:off x="1744133" y="4563533"/>
              <a:ext cx="1837267" cy="448734"/>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xmlns:a="http://schemas.openxmlformats.org/drawingml/2006/main" xmlns:p="http://schemas.openxmlformats.org/presentationml/2006/main" xmlns:mv="urn:schemas-microsoft-com:mac:vml" xmlns:mc="http://schemas.openxmlformats.org/markup-compatibility/2006" xmlns:r="http://schemas.openxmlformats.org/officeDocument/2006/relationship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9" name="Rectangle 18"/>
            <p:cNvSpPr/>
            <p:nvPr/>
          </p:nvSpPr>
          <p:spPr bwMode="auto">
            <a:xfrm>
              <a:off x="2582333" y="4902200"/>
              <a:ext cx="93134" cy="465667"/>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xmlns:a="http://schemas.openxmlformats.org/drawingml/2006/main" xmlns:p="http://schemas.openxmlformats.org/presentationml/2006/main" xmlns:mv="urn:schemas-microsoft-com:mac:vml" xmlns:mc="http://schemas.openxmlformats.org/markup-compatibility/2006" xmlns:r="http://schemas.openxmlformats.org/officeDocument/2006/relationship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pic>
        <p:nvPicPr>
          <p:cNvPr id="21" name="Picture 20" descr=" elegans"/>
          <p:cNvPicPr/>
          <p:nvPr/>
        </p:nvPicPr>
        <p:blipFill>
          <a:blip r:embed="rId5"/>
          <a:srcRect t="9230" r="8004" b="9230"/>
          <a:stretch>
            <a:fillRect/>
          </a:stretch>
        </p:blipFill>
        <p:spPr bwMode="auto">
          <a:xfrm>
            <a:off x="7023735" y="1028700"/>
            <a:ext cx="1320165" cy="774700"/>
          </a:xfrm>
          <a:prstGeom prst="rect">
            <a:avLst/>
          </a:prstGeom>
          <a:noFill/>
          <a:ln w="9525">
            <a:noFill/>
            <a:miter lim="800000"/>
            <a:headEnd/>
            <a:tailEnd/>
          </a:ln>
        </p:spPr>
      </p:pic>
      <p:sp>
        <p:nvSpPr>
          <p:cNvPr id="20" name="TextBox 19"/>
          <p:cNvSpPr txBox="1"/>
          <p:nvPr/>
        </p:nvSpPr>
        <p:spPr>
          <a:xfrm>
            <a:off x="2465557" y="4572000"/>
            <a:ext cx="918944" cy="369332"/>
          </a:xfrm>
          <a:prstGeom prst="rect">
            <a:avLst/>
          </a:prstGeom>
          <a:noFill/>
        </p:spPr>
        <p:txBody>
          <a:bodyPr wrap="none" rtlCol="0">
            <a:spAutoFit/>
          </a:bodyPr>
          <a:lstStyle/>
          <a:p>
            <a:r>
              <a:rPr lang="en-US" sz="1800" b="0" i="1" dirty="0" smtClean="0"/>
              <a:t>in vitro</a:t>
            </a:r>
            <a:endParaRPr lang="en-US" sz="1800" b="0" i="1" dirty="0"/>
          </a:p>
        </p:txBody>
      </p:sp>
      <p:sp>
        <p:nvSpPr>
          <p:cNvPr id="22" name="TextBox 21"/>
          <p:cNvSpPr txBox="1"/>
          <p:nvPr/>
        </p:nvSpPr>
        <p:spPr>
          <a:xfrm>
            <a:off x="7234456" y="4050268"/>
            <a:ext cx="893359" cy="369332"/>
          </a:xfrm>
          <a:prstGeom prst="rect">
            <a:avLst/>
          </a:prstGeom>
          <a:noFill/>
        </p:spPr>
        <p:txBody>
          <a:bodyPr wrap="none" rtlCol="0">
            <a:spAutoFit/>
          </a:bodyPr>
          <a:lstStyle/>
          <a:p>
            <a:r>
              <a:rPr lang="en-US" sz="1800" b="0" i="1" dirty="0" smtClean="0"/>
              <a:t>in vivo</a:t>
            </a:r>
            <a:endParaRPr lang="en-US" sz="1800" b="0" i="1" dirty="0"/>
          </a:p>
        </p:txBody>
      </p:sp>
      <p:sp>
        <p:nvSpPr>
          <p:cNvPr id="23" name="TextBox 2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24" name="Straight Connector 2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331913" y="2924175"/>
            <a:ext cx="7451725" cy="3605213"/>
            <a:chOff x="930" y="754"/>
            <a:chExt cx="4694" cy="2271"/>
          </a:xfrm>
        </p:grpSpPr>
        <p:sp>
          <p:nvSpPr>
            <p:cNvPr id="20490" name="Rectangle 7"/>
            <p:cNvSpPr>
              <a:spLocks noChangeArrowheads="1"/>
            </p:cNvSpPr>
            <p:nvPr/>
          </p:nvSpPr>
          <p:spPr bwMode="auto">
            <a:xfrm>
              <a:off x="3878" y="754"/>
              <a:ext cx="1678" cy="86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pic>
        <p:nvPicPr>
          <p:cNvPr id="20483" name="Picture 11"/>
          <p:cNvPicPr>
            <a:picLocks noChangeAspect="1" noChangeArrowheads="1"/>
          </p:cNvPicPr>
          <p:nvPr/>
        </p:nvPicPr>
        <p:blipFill>
          <a:blip r:embed="rId2"/>
          <a:srcRect/>
          <a:stretch>
            <a:fillRect/>
          </a:stretch>
        </p:blipFill>
        <p:spPr bwMode="auto">
          <a:xfrm>
            <a:off x="877888" y="622300"/>
            <a:ext cx="7389812" cy="2222500"/>
          </a:xfrm>
          <a:prstGeom prst="rect">
            <a:avLst/>
          </a:prstGeom>
          <a:noFill/>
          <a:ln w="9525">
            <a:noFill/>
            <a:miter lim="800000"/>
            <a:headEnd/>
            <a:tailEnd/>
          </a:ln>
        </p:spPr>
      </p:pic>
      <p:pic>
        <p:nvPicPr>
          <p:cNvPr id="20484" name="Picture 1"/>
          <p:cNvPicPr>
            <a:picLocks noChangeAspect="1"/>
          </p:cNvPicPr>
          <p:nvPr/>
        </p:nvPicPr>
        <p:blipFill>
          <a:blip r:embed="rId3"/>
          <a:srcRect/>
          <a:stretch>
            <a:fillRect/>
          </a:stretch>
        </p:blipFill>
        <p:spPr bwMode="auto">
          <a:xfrm>
            <a:off x="1023938" y="3014663"/>
            <a:ext cx="7456487" cy="3297237"/>
          </a:xfrm>
          <a:prstGeom prst="rect">
            <a:avLst/>
          </a:prstGeom>
          <a:noFill/>
          <a:ln w="9525">
            <a:noFill/>
            <a:miter lim="800000"/>
            <a:headEnd/>
            <a:tailEnd/>
          </a:ln>
        </p:spPr>
      </p:pic>
      <p:grpSp>
        <p:nvGrpSpPr>
          <p:cNvPr id="3" name="Group 6"/>
          <p:cNvGrpSpPr>
            <a:grpSpLocks/>
          </p:cNvGrpSpPr>
          <p:nvPr/>
        </p:nvGrpSpPr>
        <p:grpSpPr bwMode="auto">
          <a:xfrm>
            <a:off x="0" y="147638"/>
            <a:ext cx="9144000" cy="461962"/>
            <a:chOff x="0" y="147935"/>
            <a:chExt cx="9144000" cy="461665"/>
          </a:xfrm>
        </p:grpSpPr>
        <p:sp>
          <p:nvSpPr>
            <p:cNvPr id="8" name="Rectangle 7"/>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20489" name="Rectangle 9"/>
            <p:cNvSpPr>
              <a:spLocks noChangeArrowheads="1"/>
            </p:cNvSpPr>
            <p:nvPr/>
          </p:nvSpPr>
          <p:spPr bwMode="auto">
            <a:xfrm>
              <a:off x="228600" y="147935"/>
              <a:ext cx="8102600" cy="461665"/>
            </a:xfrm>
            <a:prstGeom prst="rect">
              <a:avLst/>
            </a:prstGeom>
            <a:noFill/>
            <a:ln w="9525">
              <a:noFill/>
              <a:miter lim="800000"/>
              <a:headEnd/>
              <a:tailEnd/>
            </a:ln>
          </p:spPr>
          <p:txBody>
            <a:bodyPr>
              <a:prstTxWarp prst="textNoShape">
                <a:avLst/>
              </a:prstTxWarp>
              <a:spAutoFit/>
            </a:bodyPr>
            <a:lstStyle/>
            <a:p>
              <a:r>
                <a:rPr lang="en-US" sz="2400" cap="small"/>
                <a:t>		    Transgenic mouse Engineering</a:t>
              </a:r>
            </a:p>
          </p:txBody>
        </p:sp>
      </p:gr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srcRect/>
          <a:stretch>
            <a:fillRect/>
          </a:stretch>
        </p:blipFill>
        <p:spPr bwMode="auto">
          <a:xfrm>
            <a:off x="420688" y="792163"/>
            <a:ext cx="8032750" cy="5114925"/>
          </a:xfrm>
          <a:prstGeom prst="rect">
            <a:avLst/>
          </a:prstGeom>
          <a:noFill/>
          <a:ln w="9525">
            <a:noFill/>
            <a:miter lim="800000"/>
            <a:headEnd/>
            <a:tailEnd/>
          </a:ln>
        </p:spPr>
      </p:pic>
      <p:grpSp>
        <p:nvGrpSpPr>
          <p:cNvPr id="2" name="Group 13"/>
          <p:cNvGrpSpPr>
            <a:grpSpLocks/>
          </p:cNvGrpSpPr>
          <p:nvPr/>
        </p:nvGrpSpPr>
        <p:grpSpPr bwMode="auto">
          <a:xfrm>
            <a:off x="0" y="147638"/>
            <a:ext cx="9144000" cy="461962"/>
            <a:chOff x="0" y="147935"/>
            <a:chExt cx="9144000" cy="461665"/>
          </a:xfrm>
        </p:grpSpPr>
        <p:sp>
          <p:nvSpPr>
            <p:cNvPr id="15" name="Rectangle 14"/>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cap="small"/>
            </a:p>
          </p:txBody>
        </p:sp>
        <p:sp>
          <p:nvSpPr>
            <p:cNvPr id="17" name="Rectangle 16"/>
            <p:cNvSpPr/>
            <p:nvPr/>
          </p:nvSpPr>
          <p:spPr>
            <a:xfrm>
              <a:off x="228600" y="147935"/>
              <a:ext cx="8102600" cy="461665"/>
            </a:xfrm>
            <a:prstGeom prst="rect">
              <a:avLst/>
            </a:prstGeom>
            <a:noFill/>
          </p:spPr>
          <p:txBody>
            <a:bodyPr>
              <a:spAutoFit/>
            </a:bodyPr>
            <a:lstStyle/>
            <a:p>
              <a:pPr>
                <a:defRPr/>
              </a:pPr>
              <a:r>
                <a:rPr lang="en-US" sz="2400" cap="small" dirty="0">
                  <a:latin typeface="+mj-lt"/>
                  <a:cs typeface="Lantinghei SC Extralight"/>
                </a:rPr>
                <a:t>			</a:t>
              </a:r>
              <a:r>
                <a:rPr lang="en-US" sz="2400" cap="small" dirty="0">
                  <a:cs typeface="Lantinghei SC Extralight"/>
                </a:rPr>
                <a:t>Transgenic mouse</a:t>
              </a:r>
              <a:endParaRPr lang="en-US" sz="2400" cap="small" dirty="0">
                <a:latin typeface="+mj-lt"/>
              </a:endParaRPr>
            </a:p>
          </p:txBody>
        </p:sp>
      </p:grpSp>
      <p:sp>
        <p:nvSpPr>
          <p:cNvPr id="8" name="Rectangle 2"/>
          <p:cNvSpPr>
            <a:spLocks noChangeArrowheads="1"/>
          </p:cNvSpPr>
          <p:nvPr/>
        </p:nvSpPr>
        <p:spPr bwMode="auto">
          <a:xfrm>
            <a:off x="4635500" y="6000750"/>
            <a:ext cx="4229100" cy="307777"/>
          </a:xfrm>
          <a:prstGeom prst="rect">
            <a:avLst/>
          </a:prstGeom>
          <a:noFill/>
          <a:ln w="9525">
            <a:noFill/>
            <a:miter lim="800000"/>
            <a:headEnd/>
            <a:tailEnd/>
          </a:ln>
        </p:spPr>
        <p:txBody>
          <a:bodyPr wrap="square">
            <a:prstTxWarp prst="textNoShape">
              <a:avLst/>
            </a:prstTxWarp>
            <a:spAutoFit/>
          </a:bodyPr>
          <a:lstStyle/>
          <a:p>
            <a:r>
              <a:rPr lang="en-US" sz="1400" b="0" dirty="0"/>
              <a:t>https://</a:t>
            </a:r>
            <a:r>
              <a:rPr lang="en-US" sz="1400" b="0" dirty="0" err="1"/>
              <a:t>www.youtube.com/watch?v</a:t>
            </a:r>
            <a:r>
              <a:rPr lang="en-US" sz="1400" b="0" dirty="0"/>
              <a:t>=h-Bfc1GPWpE</a:t>
            </a:r>
          </a:p>
        </p:txBody>
      </p:sp>
      <p:pic>
        <p:nvPicPr>
          <p:cNvPr id="9" name="Picture 5" descr="mouse_embryo2"/>
          <p:cNvPicPr>
            <a:picLocks noChangeAspect="1" noChangeArrowheads="1"/>
          </p:cNvPicPr>
          <p:nvPr/>
        </p:nvPicPr>
        <p:blipFill>
          <a:blip r:embed="rId3"/>
          <a:srcRect/>
          <a:stretch>
            <a:fillRect/>
          </a:stretch>
        </p:blipFill>
        <p:spPr bwMode="auto">
          <a:xfrm>
            <a:off x="1031875" y="4114800"/>
            <a:ext cx="1254125" cy="1360488"/>
          </a:xfrm>
          <a:prstGeom prst="rect">
            <a:avLst/>
          </a:prstGeom>
          <a:noFill/>
          <a:ln w="9525">
            <a:noFill/>
            <a:miter lim="800000"/>
            <a:headEnd/>
            <a:tailEnd/>
          </a:ln>
        </p:spPr>
      </p:pic>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0" y="147638"/>
            <a:ext cx="9144000" cy="461962"/>
            <a:chOff x="0" y="147935"/>
            <a:chExt cx="9144000" cy="461665"/>
          </a:xfrm>
        </p:grpSpPr>
        <p:sp>
          <p:nvSpPr>
            <p:cNvPr id="7" name="Rectangle 6"/>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9" name="Rectangle 8"/>
            <p:cNvSpPr/>
            <p:nvPr/>
          </p:nvSpPr>
          <p:spPr>
            <a:xfrm>
              <a:off x="228600" y="147935"/>
              <a:ext cx="8102600" cy="461665"/>
            </a:xfrm>
            <a:prstGeom prst="rect">
              <a:avLst/>
            </a:prstGeom>
            <a:noFill/>
          </p:spPr>
          <p:txBody>
            <a:bodyPr>
              <a:spAutoFit/>
            </a:bodyPr>
            <a:lstStyle/>
            <a:p>
              <a:pPr>
                <a:defRPr/>
              </a:pPr>
              <a:r>
                <a:rPr lang="en-US" sz="2400" cap="small" dirty="0">
                  <a:latin typeface="+mj-lt"/>
                  <a:cs typeface="Lantinghei SC Extralight"/>
                </a:rPr>
                <a:t>			</a:t>
              </a:r>
              <a:r>
                <a:rPr lang="en-US" sz="2400" cap="small" dirty="0">
                  <a:cs typeface="Lantinghei SC Extralight"/>
                </a:rPr>
                <a:t>Transgenic mouse</a:t>
              </a:r>
              <a:endParaRPr lang="en-US" sz="2400" cap="small" dirty="0">
                <a:latin typeface="+mj-lt"/>
              </a:endParaRPr>
            </a:p>
          </p:txBody>
        </p:sp>
      </p:grpSp>
      <p:sp>
        <p:nvSpPr>
          <p:cNvPr id="10" name="Text Box 5"/>
          <p:cNvSpPr txBox="1">
            <a:spLocks noChangeArrowheads="1"/>
          </p:cNvSpPr>
          <p:nvPr/>
        </p:nvSpPr>
        <p:spPr bwMode="auto">
          <a:xfrm>
            <a:off x="1851025" y="1027113"/>
            <a:ext cx="6113134" cy="4224234"/>
          </a:xfrm>
          <a:prstGeom prst="rect">
            <a:avLst/>
          </a:prstGeom>
          <a:noFill/>
          <a:ln w="9525">
            <a:noFill/>
            <a:miter lim="800000"/>
            <a:headEnd/>
            <a:tailEnd/>
          </a:ln>
        </p:spPr>
        <p:txBody>
          <a:bodyPr wrap="none">
            <a:prstTxWarp prst="textNoShape">
              <a:avLst/>
            </a:prstTxWarp>
            <a:spAutoFit/>
          </a:bodyPr>
          <a:lstStyle/>
          <a:p>
            <a:pPr>
              <a:lnSpc>
                <a:spcPct val="150000"/>
              </a:lnSpc>
            </a:pPr>
            <a:r>
              <a:rPr lang="en-US" sz="1800" b="0" u="sng" dirty="0" smtClean="0"/>
              <a:t>Advantages</a:t>
            </a:r>
            <a:endParaRPr lang="en-US" sz="1800" b="0" dirty="0" smtClean="0"/>
          </a:p>
          <a:p>
            <a:pPr>
              <a:lnSpc>
                <a:spcPct val="150000"/>
              </a:lnSpc>
            </a:pPr>
            <a:r>
              <a:rPr lang="en-US" sz="1800" b="0" dirty="0" smtClean="0"/>
              <a:t>Relatively quick</a:t>
            </a:r>
          </a:p>
          <a:p>
            <a:pPr>
              <a:lnSpc>
                <a:spcPct val="150000"/>
              </a:lnSpc>
            </a:pPr>
            <a:r>
              <a:rPr lang="en-US" sz="1800" b="0" dirty="0" smtClean="0"/>
              <a:t>Easy cloning</a:t>
            </a:r>
          </a:p>
          <a:p>
            <a:pPr>
              <a:lnSpc>
                <a:spcPct val="150000"/>
              </a:lnSpc>
            </a:pPr>
            <a:endParaRPr lang="en-US" sz="1800" b="0" dirty="0" smtClean="0"/>
          </a:p>
          <a:p>
            <a:pPr>
              <a:lnSpc>
                <a:spcPct val="150000"/>
              </a:lnSpc>
            </a:pPr>
            <a:endParaRPr lang="en-US" sz="1800" b="0" dirty="0" smtClean="0"/>
          </a:p>
          <a:p>
            <a:pPr>
              <a:lnSpc>
                <a:spcPct val="150000"/>
              </a:lnSpc>
            </a:pPr>
            <a:r>
              <a:rPr lang="en-US" sz="1800" b="0" u="sng" dirty="0" smtClean="0"/>
              <a:t>Disadvantages</a:t>
            </a:r>
            <a:endParaRPr lang="en-US" sz="1800" b="0" dirty="0" smtClean="0"/>
          </a:p>
          <a:p>
            <a:pPr>
              <a:lnSpc>
                <a:spcPct val="150000"/>
              </a:lnSpc>
            </a:pPr>
            <a:r>
              <a:rPr lang="en-US" sz="1800" b="0" dirty="0" smtClean="0"/>
              <a:t>Spontaneous (random number and position of integration)</a:t>
            </a:r>
          </a:p>
          <a:p>
            <a:pPr>
              <a:lnSpc>
                <a:spcPct val="150000"/>
              </a:lnSpc>
            </a:pPr>
            <a:r>
              <a:rPr lang="en-US" sz="1800" b="0" dirty="0"/>
              <a:t>Not well </a:t>
            </a:r>
            <a:r>
              <a:rPr lang="en-US" sz="1800" b="0" dirty="0" smtClean="0"/>
              <a:t>controlled</a:t>
            </a:r>
          </a:p>
          <a:p>
            <a:pPr>
              <a:lnSpc>
                <a:spcPct val="150000"/>
              </a:lnSpc>
            </a:pPr>
            <a:r>
              <a:rPr lang="en-US" sz="1800" b="0" dirty="0" smtClean="0"/>
              <a:t>False observations</a:t>
            </a:r>
          </a:p>
          <a:p>
            <a:pPr>
              <a:lnSpc>
                <a:spcPct val="150000"/>
              </a:lnSpc>
            </a:pPr>
            <a:endParaRPr lang="en-US" sz="1800" b="0" dirty="0"/>
          </a:p>
        </p:txBody>
      </p:sp>
      <p:sp>
        <p:nvSpPr>
          <p:cNvPr id="11" name="Rectangle 10"/>
          <p:cNvSpPr/>
          <p:nvPr/>
        </p:nvSpPr>
        <p:spPr>
          <a:xfrm>
            <a:off x="1625600" y="5514328"/>
            <a:ext cx="5981700" cy="484748"/>
          </a:xfrm>
          <a:prstGeom prst="rect">
            <a:avLst/>
          </a:prstGeom>
        </p:spPr>
        <p:txBody>
          <a:bodyPr wrap="square">
            <a:spAutoFit/>
          </a:bodyPr>
          <a:lstStyle/>
          <a:p>
            <a:pPr>
              <a:lnSpc>
                <a:spcPct val="150000"/>
              </a:lnSpc>
            </a:pPr>
            <a:r>
              <a:rPr lang="en-US" sz="1800" b="0" dirty="0" smtClean="0"/>
              <a:t>&gt; THREE FOUNDERS FOR RELIABLE RESULTS!!!!!!!!!!</a:t>
            </a:r>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11"/>
          <p:cNvGrpSpPr>
            <a:grpSpLocks/>
          </p:cNvGrpSpPr>
          <p:nvPr/>
        </p:nvGrpSpPr>
        <p:grpSpPr bwMode="auto">
          <a:xfrm>
            <a:off x="812800" y="1377950"/>
            <a:ext cx="7596188" cy="3983038"/>
            <a:chOff x="512" y="885"/>
            <a:chExt cx="4785" cy="2509"/>
          </a:xfrm>
        </p:grpSpPr>
        <p:sp>
          <p:nvSpPr>
            <p:cNvPr id="23560" name="Line 5"/>
            <p:cNvSpPr>
              <a:spLocks noChangeShapeType="1"/>
            </p:cNvSpPr>
            <p:nvPr/>
          </p:nvSpPr>
          <p:spPr bwMode="auto">
            <a:xfrm>
              <a:off x="909" y="2222"/>
              <a:ext cx="4203" cy="2"/>
            </a:xfrm>
            <a:prstGeom prst="line">
              <a:avLst/>
            </a:prstGeom>
            <a:noFill/>
            <a:ln w="19050">
              <a:solidFill>
                <a:schemeClr val="tx1"/>
              </a:solidFill>
              <a:round/>
              <a:headEnd/>
              <a:tailEnd/>
            </a:ln>
          </p:spPr>
          <p:txBody>
            <a:bodyPr wrap="none" anchor="ctr">
              <a:prstTxWarp prst="textNoShape">
                <a:avLst/>
              </a:prstTxWarp>
            </a:bodyPr>
            <a:lstStyle/>
            <a:p>
              <a:endParaRPr lang="en-US"/>
            </a:p>
          </p:txBody>
        </p:sp>
        <p:grpSp>
          <p:nvGrpSpPr>
            <p:cNvPr id="3" name="Group 6"/>
            <p:cNvGrpSpPr>
              <a:grpSpLocks/>
            </p:cNvGrpSpPr>
            <p:nvPr/>
          </p:nvGrpSpPr>
          <p:grpSpPr bwMode="auto">
            <a:xfrm>
              <a:off x="614" y="3220"/>
              <a:ext cx="318" cy="174"/>
              <a:chOff x="614" y="2853"/>
              <a:chExt cx="318" cy="174"/>
            </a:xfrm>
          </p:grpSpPr>
          <p:sp>
            <p:nvSpPr>
              <p:cNvPr id="23650" name="Line 7"/>
              <p:cNvSpPr>
                <a:spLocks noChangeShapeType="1"/>
              </p:cNvSpPr>
              <p:nvPr/>
            </p:nvSpPr>
            <p:spPr bwMode="auto">
              <a:xfrm>
                <a:off x="656" y="3024"/>
                <a:ext cx="21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3651" name="Text Box 8"/>
              <p:cNvSpPr txBox="1">
                <a:spLocks noChangeArrowheads="1"/>
              </p:cNvSpPr>
              <p:nvPr/>
            </p:nvSpPr>
            <p:spPr bwMode="auto">
              <a:xfrm>
                <a:off x="614" y="2853"/>
                <a:ext cx="318" cy="174"/>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charset="0"/>
                  </a:rPr>
                  <a:t>1 Kb</a:t>
                </a:r>
              </a:p>
            </p:txBody>
          </p:sp>
        </p:grpSp>
        <p:sp>
          <p:nvSpPr>
            <p:cNvPr id="23562" name="Text Box 12"/>
            <p:cNvSpPr txBox="1">
              <a:spLocks noChangeArrowheads="1"/>
            </p:cNvSpPr>
            <p:nvPr/>
          </p:nvSpPr>
          <p:spPr bwMode="auto">
            <a:xfrm>
              <a:off x="2504" y="2275"/>
              <a:ext cx="300" cy="174"/>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charset="0"/>
                </a:rPr>
                <a:t>loxP</a:t>
              </a:r>
            </a:p>
          </p:txBody>
        </p:sp>
        <p:sp>
          <p:nvSpPr>
            <p:cNvPr id="23563" name="Text Box 13"/>
            <p:cNvSpPr txBox="1">
              <a:spLocks noChangeArrowheads="1"/>
            </p:cNvSpPr>
            <p:nvPr/>
          </p:nvSpPr>
          <p:spPr bwMode="auto">
            <a:xfrm>
              <a:off x="2680" y="2035"/>
              <a:ext cx="257"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neo</a:t>
              </a:r>
            </a:p>
          </p:txBody>
        </p:sp>
        <p:sp>
          <p:nvSpPr>
            <p:cNvPr id="23564" name="Line 14"/>
            <p:cNvSpPr>
              <a:spLocks noChangeShapeType="1"/>
            </p:cNvSpPr>
            <p:nvPr/>
          </p:nvSpPr>
          <p:spPr bwMode="auto">
            <a:xfrm>
              <a:off x="2882" y="2222"/>
              <a:ext cx="128"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23565" name="Line 15"/>
            <p:cNvSpPr>
              <a:spLocks noChangeShapeType="1"/>
            </p:cNvSpPr>
            <p:nvPr/>
          </p:nvSpPr>
          <p:spPr bwMode="auto">
            <a:xfrm>
              <a:off x="2578" y="2225"/>
              <a:ext cx="128"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23566" name="Text Box 16"/>
            <p:cNvSpPr txBox="1">
              <a:spLocks noChangeArrowheads="1"/>
            </p:cNvSpPr>
            <p:nvPr/>
          </p:nvSpPr>
          <p:spPr bwMode="auto">
            <a:xfrm>
              <a:off x="2816" y="2275"/>
              <a:ext cx="300" cy="174"/>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charset="0"/>
                </a:rPr>
                <a:t>loxP</a:t>
              </a:r>
            </a:p>
          </p:txBody>
        </p:sp>
        <p:sp>
          <p:nvSpPr>
            <p:cNvPr id="23567" name="Rectangle 17"/>
            <p:cNvSpPr>
              <a:spLocks noChangeArrowheads="1"/>
            </p:cNvSpPr>
            <p:nvPr/>
          </p:nvSpPr>
          <p:spPr bwMode="auto">
            <a:xfrm>
              <a:off x="2698" y="2199"/>
              <a:ext cx="216" cy="47"/>
            </a:xfrm>
            <a:prstGeom prst="rect">
              <a:avLst/>
            </a:prstGeom>
            <a:solidFill>
              <a:srgbClr val="808080"/>
            </a:solidFill>
            <a:ln w="9525">
              <a:solidFill>
                <a:schemeClr val="tx1"/>
              </a:solidFill>
              <a:miter lim="800000"/>
              <a:headEnd/>
              <a:tailEnd/>
            </a:ln>
          </p:spPr>
          <p:txBody>
            <a:bodyPr wrap="none" anchor="ctr">
              <a:prstTxWarp prst="textNoShape">
                <a:avLst/>
              </a:prstTxWarp>
            </a:bodyPr>
            <a:lstStyle/>
            <a:p>
              <a:endParaRPr lang="en-US"/>
            </a:p>
          </p:txBody>
        </p:sp>
        <p:grpSp>
          <p:nvGrpSpPr>
            <p:cNvPr id="4" name="Group 18"/>
            <p:cNvGrpSpPr>
              <a:grpSpLocks/>
            </p:cNvGrpSpPr>
            <p:nvPr/>
          </p:nvGrpSpPr>
          <p:grpSpPr bwMode="auto">
            <a:xfrm>
              <a:off x="888" y="1938"/>
              <a:ext cx="1054" cy="174"/>
              <a:chOff x="840" y="968"/>
              <a:chExt cx="1054" cy="174"/>
            </a:xfrm>
          </p:grpSpPr>
          <p:sp>
            <p:nvSpPr>
              <p:cNvPr id="23643" name="Text Box 19"/>
              <p:cNvSpPr txBox="1">
                <a:spLocks noChangeArrowheads="1"/>
              </p:cNvSpPr>
              <p:nvPr/>
            </p:nvSpPr>
            <p:spPr bwMode="auto">
              <a:xfrm>
                <a:off x="1140" y="968"/>
                <a:ext cx="421"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intron 5</a:t>
                </a:r>
              </a:p>
            </p:txBody>
          </p:sp>
          <p:grpSp>
            <p:nvGrpSpPr>
              <p:cNvPr id="5" name="Group 20"/>
              <p:cNvGrpSpPr>
                <a:grpSpLocks/>
              </p:cNvGrpSpPr>
              <p:nvPr/>
            </p:nvGrpSpPr>
            <p:grpSpPr bwMode="auto">
              <a:xfrm>
                <a:off x="840" y="1034"/>
                <a:ext cx="325" cy="41"/>
                <a:chOff x="808" y="1008"/>
                <a:chExt cx="200" cy="64"/>
              </a:xfrm>
            </p:grpSpPr>
            <p:sp>
              <p:nvSpPr>
                <p:cNvPr id="23648" name="Line 21"/>
                <p:cNvSpPr>
                  <a:spLocks noChangeShapeType="1"/>
                </p:cNvSpPr>
                <p:nvPr/>
              </p:nvSpPr>
              <p:spPr bwMode="auto">
                <a:xfrm>
                  <a:off x="808" y="1040"/>
                  <a:ext cx="2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3649" name="Line 22"/>
                <p:cNvSpPr>
                  <a:spLocks noChangeShapeType="1"/>
                </p:cNvSpPr>
                <p:nvPr/>
              </p:nvSpPr>
              <p:spPr bwMode="auto">
                <a:xfrm>
                  <a:off x="808" y="1008"/>
                  <a:ext cx="0" cy="64"/>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6" name="Group 23"/>
              <p:cNvGrpSpPr>
                <a:grpSpLocks/>
              </p:cNvGrpSpPr>
              <p:nvPr/>
            </p:nvGrpSpPr>
            <p:grpSpPr bwMode="auto">
              <a:xfrm flipH="1">
                <a:off x="1535" y="1026"/>
                <a:ext cx="359" cy="56"/>
                <a:chOff x="808" y="1008"/>
                <a:chExt cx="200" cy="64"/>
              </a:xfrm>
            </p:grpSpPr>
            <p:sp>
              <p:nvSpPr>
                <p:cNvPr id="23646" name="Line 24"/>
                <p:cNvSpPr>
                  <a:spLocks noChangeShapeType="1"/>
                </p:cNvSpPr>
                <p:nvPr/>
              </p:nvSpPr>
              <p:spPr bwMode="auto">
                <a:xfrm>
                  <a:off x="808" y="1040"/>
                  <a:ext cx="2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3647" name="Line 25"/>
                <p:cNvSpPr>
                  <a:spLocks noChangeShapeType="1"/>
                </p:cNvSpPr>
                <p:nvPr/>
              </p:nvSpPr>
              <p:spPr bwMode="auto">
                <a:xfrm>
                  <a:off x="808" y="1008"/>
                  <a:ext cx="0" cy="64"/>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grpSp>
          <p:nvGrpSpPr>
            <p:cNvPr id="7" name="Group 26"/>
            <p:cNvGrpSpPr>
              <a:grpSpLocks/>
            </p:cNvGrpSpPr>
            <p:nvPr/>
          </p:nvGrpSpPr>
          <p:grpSpPr bwMode="auto">
            <a:xfrm>
              <a:off x="3519" y="1938"/>
              <a:ext cx="965" cy="174"/>
              <a:chOff x="3647" y="792"/>
              <a:chExt cx="965" cy="174"/>
            </a:xfrm>
          </p:grpSpPr>
          <p:sp>
            <p:nvSpPr>
              <p:cNvPr id="23636" name="Text Box 27"/>
              <p:cNvSpPr txBox="1">
                <a:spLocks noChangeArrowheads="1"/>
              </p:cNvSpPr>
              <p:nvPr/>
            </p:nvSpPr>
            <p:spPr bwMode="auto">
              <a:xfrm>
                <a:off x="3908" y="792"/>
                <a:ext cx="421"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intron 8</a:t>
                </a:r>
              </a:p>
            </p:txBody>
          </p:sp>
          <p:grpSp>
            <p:nvGrpSpPr>
              <p:cNvPr id="8" name="Group 28"/>
              <p:cNvGrpSpPr>
                <a:grpSpLocks/>
              </p:cNvGrpSpPr>
              <p:nvPr/>
            </p:nvGrpSpPr>
            <p:grpSpPr bwMode="auto">
              <a:xfrm>
                <a:off x="3647" y="858"/>
                <a:ext cx="291" cy="41"/>
                <a:chOff x="808" y="1008"/>
                <a:chExt cx="200" cy="64"/>
              </a:xfrm>
            </p:grpSpPr>
            <p:sp>
              <p:nvSpPr>
                <p:cNvPr id="23641" name="Line 29"/>
                <p:cNvSpPr>
                  <a:spLocks noChangeShapeType="1"/>
                </p:cNvSpPr>
                <p:nvPr/>
              </p:nvSpPr>
              <p:spPr bwMode="auto">
                <a:xfrm>
                  <a:off x="808" y="1040"/>
                  <a:ext cx="2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3642" name="Line 30"/>
                <p:cNvSpPr>
                  <a:spLocks noChangeShapeType="1"/>
                </p:cNvSpPr>
                <p:nvPr/>
              </p:nvSpPr>
              <p:spPr bwMode="auto">
                <a:xfrm>
                  <a:off x="808" y="1008"/>
                  <a:ext cx="0" cy="64"/>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9" name="Group 31"/>
              <p:cNvGrpSpPr>
                <a:grpSpLocks/>
              </p:cNvGrpSpPr>
              <p:nvPr/>
            </p:nvGrpSpPr>
            <p:grpSpPr bwMode="auto">
              <a:xfrm>
                <a:off x="4286" y="850"/>
                <a:ext cx="326" cy="52"/>
                <a:chOff x="4286" y="850"/>
                <a:chExt cx="326" cy="52"/>
              </a:xfrm>
            </p:grpSpPr>
            <p:sp>
              <p:nvSpPr>
                <p:cNvPr id="23639" name="Line 32"/>
                <p:cNvSpPr>
                  <a:spLocks noChangeShapeType="1"/>
                </p:cNvSpPr>
                <p:nvPr/>
              </p:nvSpPr>
              <p:spPr bwMode="auto">
                <a:xfrm flipH="1">
                  <a:off x="4286" y="878"/>
                  <a:ext cx="321"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3640" name="Line 33"/>
                <p:cNvSpPr>
                  <a:spLocks noChangeShapeType="1"/>
                </p:cNvSpPr>
                <p:nvPr/>
              </p:nvSpPr>
              <p:spPr bwMode="auto">
                <a:xfrm flipH="1">
                  <a:off x="4611" y="850"/>
                  <a:ext cx="1" cy="52"/>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sp>
          <p:nvSpPr>
            <p:cNvPr id="23570" name="Text Box 34"/>
            <p:cNvSpPr txBox="1">
              <a:spLocks noChangeArrowheads="1"/>
            </p:cNvSpPr>
            <p:nvPr/>
          </p:nvSpPr>
          <p:spPr bwMode="auto">
            <a:xfrm>
              <a:off x="1929" y="2044"/>
              <a:ext cx="257"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ex6</a:t>
              </a:r>
            </a:p>
          </p:txBody>
        </p:sp>
        <p:grpSp>
          <p:nvGrpSpPr>
            <p:cNvPr id="10" name="Group 35"/>
            <p:cNvGrpSpPr>
              <a:grpSpLocks/>
            </p:cNvGrpSpPr>
            <p:nvPr/>
          </p:nvGrpSpPr>
          <p:grpSpPr bwMode="auto">
            <a:xfrm>
              <a:off x="3067" y="1937"/>
              <a:ext cx="242" cy="174"/>
              <a:chOff x="3219" y="1094"/>
              <a:chExt cx="280" cy="166"/>
            </a:xfrm>
          </p:grpSpPr>
          <p:sp>
            <p:nvSpPr>
              <p:cNvPr id="23629" name="Text Box 36"/>
              <p:cNvSpPr txBox="1">
                <a:spLocks noChangeArrowheads="1"/>
              </p:cNvSpPr>
              <p:nvPr/>
            </p:nvSpPr>
            <p:spPr bwMode="auto">
              <a:xfrm>
                <a:off x="3221" y="1094"/>
                <a:ext cx="278" cy="166"/>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in7</a:t>
                </a:r>
              </a:p>
            </p:txBody>
          </p:sp>
          <p:grpSp>
            <p:nvGrpSpPr>
              <p:cNvPr id="11" name="Group 37"/>
              <p:cNvGrpSpPr>
                <a:grpSpLocks/>
              </p:cNvGrpSpPr>
              <p:nvPr/>
            </p:nvGrpSpPr>
            <p:grpSpPr bwMode="auto">
              <a:xfrm>
                <a:off x="3421" y="1142"/>
                <a:ext cx="40" cy="63"/>
                <a:chOff x="1804" y="1612"/>
                <a:chExt cx="55" cy="72"/>
              </a:xfrm>
            </p:grpSpPr>
            <p:sp>
              <p:nvSpPr>
                <p:cNvPr id="23634" name="Line 38"/>
                <p:cNvSpPr>
                  <a:spLocks noChangeShapeType="1"/>
                </p:cNvSpPr>
                <p:nvPr/>
              </p:nvSpPr>
              <p:spPr bwMode="auto">
                <a:xfrm flipH="1">
                  <a:off x="1804" y="1648"/>
                  <a:ext cx="55"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3635" name="Line 39"/>
                <p:cNvSpPr>
                  <a:spLocks noChangeShapeType="1"/>
                </p:cNvSpPr>
                <p:nvPr/>
              </p:nvSpPr>
              <p:spPr bwMode="auto">
                <a:xfrm flipH="1">
                  <a:off x="1859" y="1612"/>
                  <a:ext cx="0" cy="72"/>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12" name="Group 40"/>
              <p:cNvGrpSpPr>
                <a:grpSpLocks/>
              </p:cNvGrpSpPr>
              <p:nvPr/>
            </p:nvGrpSpPr>
            <p:grpSpPr bwMode="auto">
              <a:xfrm>
                <a:off x="3219" y="1142"/>
                <a:ext cx="53" cy="63"/>
                <a:chOff x="1515" y="1620"/>
                <a:chExt cx="72" cy="72"/>
              </a:xfrm>
            </p:grpSpPr>
            <p:sp>
              <p:nvSpPr>
                <p:cNvPr id="23632" name="Line 41"/>
                <p:cNvSpPr>
                  <a:spLocks noChangeShapeType="1"/>
                </p:cNvSpPr>
                <p:nvPr/>
              </p:nvSpPr>
              <p:spPr bwMode="auto">
                <a:xfrm>
                  <a:off x="1516" y="1656"/>
                  <a:ext cx="71"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3633" name="Line 42"/>
                <p:cNvSpPr>
                  <a:spLocks noChangeShapeType="1"/>
                </p:cNvSpPr>
                <p:nvPr/>
              </p:nvSpPr>
              <p:spPr bwMode="auto">
                <a:xfrm flipH="1">
                  <a:off x="1515" y="1620"/>
                  <a:ext cx="0" cy="72"/>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grpSp>
          <p:nvGrpSpPr>
            <p:cNvPr id="13" name="Group 109"/>
            <p:cNvGrpSpPr>
              <a:grpSpLocks/>
            </p:cNvGrpSpPr>
            <p:nvPr/>
          </p:nvGrpSpPr>
          <p:grpSpPr bwMode="auto">
            <a:xfrm>
              <a:off x="3220" y="2028"/>
              <a:ext cx="1804" cy="212"/>
              <a:chOff x="3220" y="2028"/>
              <a:chExt cx="1804" cy="212"/>
            </a:xfrm>
          </p:grpSpPr>
          <p:sp>
            <p:nvSpPr>
              <p:cNvPr id="23625" name="Text Box 44"/>
              <p:cNvSpPr txBox="1">
                <a:spLocks noChangeArrowheads="1"/>
              </p:cNvSpPr>
              <p:nvPr/>
            </p:nvSpPr>
            <p:spPr bwMode="auto">
              <a:xfrm>
                <a:off x="3220" y="2028"/>
                <a:ext cx="378"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exon 8</a:t>
                </a:r>
              </a:p>
            </p:txBody>
          </p:sp>
          <p:sp>
            <p:nvSpPr>
              <p:cNvPr id="23626" name="Text Box 47"/>
              <p:cNvSpPr txBox="1">
                <a:spLocks noChangeArrowheads="1"/>
              </p:cNvSpPr>
              <p:nvPr/>
            </p:nvSpPr>
            <p:spPr bwMode="auto">
              <a:xfrm>
                <a:off x="4566" y="2037"/>
                <a:ext cx="407"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HSV tk</a:t>
                </a:r>
              </a:p>
            </p:txBody>
          </p:sp>
          <p:sp>
            <p:nvSpPr>
              <p:cNvPr id="23627" name="Rectangle 48"/>
              <p:cNvSpPr>
                <a:spLocks noChangeArrowheads="1"/>
              </p:cNvSpPr>
              <p:nvPr/>
            </p:nvSpPr>
            <p:spPr bwMode="auto">
              <a:xfrm>
                <a:off x="3320" y="2193"/>
                <a:ext cx="176" cy="47"/>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23628" name="Rectangle 49"/>
              <p:cNvSpPr>
                <a:spLocks noChangeArrowheads="1"/>
              </p:cNvSpPr>
              <p:nvPr/>
            </p:nvSpPr>
            <p:spPr bwMode="auto">
              <a:xfrm>
                <a:off x="4536" y="2192"/>
                <a:ext cx="488" cy="48"/>
              </a:xfrm>
              <a:prstGeom prst="rect">
                <a:avLst/>
              </a:prstGeom>
              <a:solidFill>
                <a:srgbClr val="808080"/>
              </a:solidFill>
              <a:ln w="9525">
                <a:solidFill>
                  <a:schemeClr val="tx1"/>
                </a:solidFill>
                <a:miter lim="800000"/>
                <a:headEnd/>
                <a:tailEnd/>
              </a:ln>
            </p:spPr>
            <p:txBody>
              <a:bodyPr wrap="none" anchor="ctr">
                <a:prstTxWarp prst="textNoShape">
                  <a:avLst/>
                </a:prstTxWarp>
              </a:bodyPr>
              <a:lstStyle/>
              <a:p>
                <a:endParaRPr lang="en-US"/>
              </a:p>
            </p:txBody>
          </p:sp>
        </p:grpSp>
        <p:grpSp>
          <p:nvGrpSpPr>
            <p:cNvPr id="14" name="Group 110"/>
            <p:cNvGrpSpPr>
              <a:grpSpLocks/>
            </p:cNvGrpSpPr>
            <p:nvPr/>
          </p:nvGrpSpPr>
          <p:grpSpPr bwMode="auto">
            <a:xfrm>
              <a:off x="2019" y="2044"/>
              <a:ext cx="488" cy="203"/>
              <a:chOff x="2019" y="2044"/>
              <a:chExt cx="488" cy="203"/>
            </a:xfrm>
          </p:grpSpPr>
          <p:grpSp>
            <p:nvGrpSpPr>
              <p:cNvPr id="15" name="Group 54"/>
              <p:cNvGrpSpPr>
                <a:grpSpLocks/>
              </p:cNvGrpSpPr>
              <p:nvPr/>
            </p:nvGrpSpPr>
            <p:grpSpPr bwMode="auto">
              <a:xfrm>
                <a:off x="2019" y="2200"/>
                <a:ext cx="488" cy="47"/>
                <a:chOff x="2784" y="688"/>
                <a:chExt cx="488" cy="47"/>
              </a:xfrm>
            </p:grpSpPr>
            <p:sp>
              <p:nvSpPr>
                <p:cNvPr id="23623" name="Rectangle 55"/>
                <p:cNvSpPr>
                  <a:spLocks noChangeArrowheads="1"/>
                </p:cNvSpPr>
                <p:nvPr/>
              </p:nvSpPr>
              <p:spPr bwMode="auto">
                <a:xfrm>
                  <a:off x="2784" y="688"/>
                  <a:ext cx="488" cy="47"/>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23624" name="Line 56"/>
                <p:cNvSpPr>
                  <a:spLocks noChangeShapeType="1"/>
                </p:cNvSpPr>
                <p:nvPr/>
              </p:nvSpPr>
              <p:spPr bwMode="auto">
                <a:xfrm>
                  <a:off x="2808" y="688"/>
                  <a:ext cx="1" cy="46"/>
                </a:xfrm>
                <a:prstGeom prst="line">
                  <a:avLst/>
                </a:prstGeom>
                <a:noFill/>
                <a:ln w="76200">
                  <a:solidFill>
                    <a:schemeClr val="tx1"/>
                  </a:solidFill>
                  <a:round/>
                  <a:headEnd/>
                  <a:tailEnd/>
                </a:ln>
              </p:spPr>
              <p:txBody>
                <a:bodyPr wrap="none" anchor="ctr">
                  <a:prstTxWarp prst="textNoShape">
                    <a:avLst/>
                  </a:prstTxWarp>
                </a:bodyPr>
                <a:lstStyle/>
                <a:p>
                  <a:endParaRPr lang="en-US"/>
                </a:p>
              </p:txBody>
            </p:sp>
          </p:grpSp>
          <p:sp>
            <p:nvSpPr>
              <p:cNvPr id="23622" name="Text Box 57"/>
              <p:cNvSpPr txBox="1">
                <a:spLocks noChangeArrowheads="1"/>
              </p:cNvSpPr>
              <p:nvPr/>
            </p:nvSpPr>
            <p:spPr bwMode="auto">
              <a:xfrm>
                <a:off x="2119" y="2044"/>
                <a:ext cx="331"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AML</a:t>
                </a:r>
              </a:p>
            </p:txBody>
          </p:sp>
        </p:grpSp>
        <p:grpSp>
          <p:nvGrpSpPr>
            <p:cNvPr id="16" name="Group 62"/>
            <p:cNvGrpSpPr>
              <a:grpSpLocks/>
            </p:cNvGrpSpPr>
            <p:nvPr/>
          </p:nvGrpSpPr>
          <p:grpSpPr bwMode="auto">
            <a:xfrm>
              <a:off x="912" y="1336"/>
              <a:ext cx="3304" cy="368"/>
              <a:chOff x="912" y="1368"/>
              <a:chExt cx="3304" cy="368"/>
            </a:xfrm>
          </p:grpSpPr>
          <p:grpSp>
            <p:nvGrpSpPr>
              <p:cNvPr id="17" name="Group 63"/>
              <p:cNvGrpSpPr>
                <a:grpSpLocks/>
              </p:cNvGrpSpPr>
              <p:nvPr/>
            </p:nvGrpSpPr>
            <p:grpSpPr bwMode="auto">
              <a:xfrm>
                <a:off x="912" y="1368"/>
                <a:ext cx="968" cy="368"/>
                <a:chOff x="712" y="952"/>
                <a:chExt cx="968" cy="368"/>
              </a:xfrm>
            </p:grpSpPr>
            <p:sp>
              <p:nvSpPr>
                <p:cNvPr id="23615" name="Line 64"/>
                <p:cNvSpPr>
                  <a:spLocks noChangeShapeType="1"/>
                </p:cNvSpPr>
                <p:nvPr/>
              </p:nvSpPr>
              <p:spPr bwMode="auto">
                <a:xfrm>
                  <a:off x="1000" y="952"/>
                  <a:ext cx="376" cy="368"/>
                </a:xfrm>
                <a:prstGeom prst="line">
                  <a:avLst/>
                </a:prstGeom>
                <a:noFill/>
                <a:ln w="9525">
                  <a:solidFill>
                    <a:srgbClr val="FF180C"/>
                  </a:solidFill>
                  <a:round/>
                  <a:headEnd/>
                  <a:tailEnd/>
                </a:ln>
              </p:spPr>
              <p:txBody>
                <a:bodyPr wrap="none" anchor="ctr">
                  <a:prstTxWarp prst="textNoShape">
                    <a:avLst/>
                  </a:prstTxWarp>
                </a:bodyPr>
                <a:lstStyle/>
                <a:p>
                  <a:endParaRPr lang="en-US"/>
                </a:p>
              </p:txBody>
            </p:sp>
            <p:sp>
              <p:nvSpPr>
                <p:cNvPr id="23616" name="Line 65"/>
                <p:cNvSpPr>
                  <a:spLocks noChangeShapeType="1"/>
                </p:cNvSpPr>
                <p:nvPr/>
              </p:nvSpPr>
              <p:spPr bwMode="auto">
                <a:xfrm flipH="1">
                  <a:off x="1016" y="952"/>
                  <a:ext cx="376" cy="368"/>
                </a:xfrm>
                <a:prstGeom prst="line">
                  <a:avLst/>
                </a:prstGeom>
                <a:noFill/>
                <a:ln w="9525">
                  <a:solidFill>
                    <a:srgbClr val="FF180C"/>
                  </a:solidFill>
                  <a:round/>
                  <a:headEnd/>
                  <a:tailEnd/>
                </a:ln>
              </p:spPr>
              <p:txBody>
                <a:bodyPr wrap="none" anchor="ctr">
                  <a:prstTxWarp prst="textNoShape">
                    <a:avLst/>
                  </a:prstTxWarp>
                </a:bodyPr>
                <a:lstStyle/>
                <a:p>
                  <a:endParaRPr lang="en-US"/>
                </a:p>
              </p:txBody>
            </p:sp>
            <p:sp>
              <p:nvSpPr>
                <p:cNvPr id="23617" name="Line 66"/>
                <p:cNvSpPr>
                  <a:spLocks noChangeShapeType="1"/>
                </p:cNvSpPr>
                <p:nvPr/>
              </p:nvSpPr>
              <p:spPr bwMode="auto">
                <a:xfrm>
                  <a:off x="712" y="952"/>
                  <a:ext cx="288" cy="0"/>
                </a:xfrm>
                <a:prstGeom prst="line">
                  <a:avLst/>
                </a:prstGeom>
                <a:noFill/>
                <a:ln w="9525">
                  <a:solidFill>
                    <a:srgbClr val="FF180C"/>
                  </a:solidFill>
                  <a:round/>
                  <a:headEnd/>
                  <a:tailEnd/>
                </a:ln>
              </p:spPr>
              <p:txBody>
                <a:bodyPr wrap="none" anchor="ctr">
                  <a:prstTxWarp prst="textNoShape">
                    <a:avLst/>
                  </a:prstTxWarp>
                </a:bodyPr>
                <a:lstStyle/>
                <a:p>
                  <a:endParaRPr lang="en-US"/>
                </a:p>
              </p:txBody>
            </p:sp>
            <p:sp>
              <p:nvSpPr>
                <p:cNvPr id="23618" name="Line 67"/>
                <p:cNvSpPr>
                  <a:spLocks noChangeShapeType="1"/>
                </p:cNvSpPr>
                <p:nvPr/>
              </p:nvSpPr>
              <p:spPr bwMode="auto">
                <a:xfrm>
                  <a:off x="728" y="1320"/>
                  <a:ext cx="288" cy="0"/>
                </a:xfrm>
                <a:prstGeom prst="line">
                  <a:avLst/>
                </a:prstGeom>
                <a:noFill/>
                <a:ln w="9525">
                  <a:solidFill>
                    <a:srgbClr val="FF180C"/>
                  </a:solidFill>
                  <a:round/>
                  <a:headEnd/>
                  <a:tailEnd/>
                </a:ln>
              </p:spPr>
              <p:txBody>
                <a:bodyPr wrap="none" anchor="ctr">
                  <a:prstTxWarp prst="textNoShape">
                    <a:avLst/>
                  </a:prstTxWarp>
                </a:bodyPr>
                <a:lstStyle/>
                <a:p>
                  <a:endParaRPr lang="en-US"/>
                </a:p>
              </p:txBody>
            </p:sp>
            <p:sp>
              <p:nvSpPr>
                <p:cNvPr id="23619" name="Line 68"/>
                <p:cNvSpPr>
                  <a:spLocks noChangeShapeType="1"/>
                </p:cNvSpPr>
                <p:nvPr/>
              </p:nvSpPr>
              <p:spPr bwMode="auto">
                <a:xfrm>
                  <a:off x="1376" y="1320"/>
                  <a:ext cx="288" cy="0"/>
                </a:xfrm>
                <a:prstGeom prst="line">
                  <a:avLst/>
                </a:prstGeom>
                <a:noFill/>
                <a:ln w="9525">
                  <a:solidFill>
                    <a:srgbClr val="FF180C"/>
                  </a:solidFill>
                  <a:round/>
                  <a:headEnd/>
                  <a:tailEnd/>
                </a:ln>
              </p:spPr>
              <p:txBody>
                <a:bodyPr wrap="none" anchor="ctr">
                  <a:prstTxWarp prst="textNoShape">
                    <a:avLst/>
                  </a:prstTxWarp>
                </a:bodyPr>
                <a:lstStyle/>
                <a:p>
                  <a:endParaRPr lang="en-US"/>
                </a:p>
              </p:txBody>
            </p:sp>
            <p:sp>
              <p:nvSpPr>
                <p:cNvPr id="23620" name="Line 69"/>
                <p:cNvSpPr>
                  <a:spLocks noChangeShapeType="1"/>
                </p:cNvSpPr>
                <p:nvPr/>
              </p:nvSpPr>
              <p:spPr bwMode="auto">
                <a:xfrm>
                  <a:off x="1392" y="952"/>
                  <a:ext cx="288" cy="0"/>
                </a:xfrm>
                <a:prstGeom prst="line">
                  <a:avLst/>
                </a:prstGeom>
                <a:noFill/>
                <a:ln w="9525">
                  <a:solidFill>
                    <a:srgbClr val="FF180C"/>
                  </a:solidFill>
                  <a:round/>
                  <a:headEnd/>
                  <a:tailEnd/>
                </a:ln>
              </p:spPr>
              <p:txBody>
                <a:bodyPr wrap="none" anchor="ctr">
                  <a:prstTxWarp prst="textNoShape">
                    <a:avLst/>
                  </a:prstTxWarp>
                </a:bodyPr>
                <a:lstStyle/>
                <a:p>
                  <a:endParaRPr lang="en-US"/>
                </a:p>
              </p:txBody>
            </p:sp>
          </p:grpSp>
          <p:grpSp>
            <p:nvGrpSpPr>
              <p:cNvPr id="18" name="Group 70"/>
              <p:cNvGrpSpPr>
                <a:grpSpLocks/>
              </p:cNvGrpSpPr>
              <p:nvPr/>
            </p:nvGrpSpPr>
            <p:grpSpPr bwMode="auto">
              <a:xfrm>
                <a:off x="3248" y="1368"/>
                <a:ext cx="968" cy="368"/>
                <a:chOff x="712" y="952"/>
                <a:chExt cx="968" cy="368"/>
              </a:xfrm>
            </p:grpSpPr>
            <p:sp>
              <p:nvSpPr>
                <p:cNvPr id="23609" name="Line 71"/>
                <p:cNvSpPr>
                  <a:spLocks noChangeShapeType="1"/>
                </p:cNvSpPr>
                <p:nvPr/>
              </p:nvSpPr>
              <p:spPr bwMode="auto">
                <a:xfrm>
                  <a:off x="1000" y="952"/>
                  <a:ext cx="376" cy="368"/>
                </a:xfrm>
                <a:prstGeom prst="line">
                  <a:avLst/>
                </a:prstGeom>
                <a:noFill/>
                <a:ln w="9525">
                  <a:solidFill>
                    <a:srgbClr val="FF180C"/>
                  </a:solidFill>
                  <a:round/>
                  <a:headEnd/>
                  <a:tailEnd/>
                </a:ln>
              </p:spPr>
              <p:txBody>
                <a:bodyPr wrap="none" anchor="ctr">
                  <a:prstTxWarp prst="textNoShape">
                    <a:avLst/>
                  </a:prstTxWarp>
                </a:bodyPr>
                <a:lstStyle/>
                <a:p>
                  <a:endParaRPr lang="en-US"/>
                </a:p>
              </p:txBody>
            </p:sp>
            <p:sp>
              <p:nvSpPr>
                <p:cNvPr id="23610" name="Line 72"/>
                <p:cNvSpPr>
                  <a:spLocks noChangeShapeType="1"/>
                </p:cNvSpPr>
                <p:nvPr/>
              </p:nvSpPr>
              <p:spPr bwMode="auto">
                <a:xfrm flipH="1">
                  <a:off x="1016" y="952"/>
                  <a:ext cx="376" cy="368"/>
                </a:xfrm>
                <a:prstGeom prst="line">
                  <a:avLst/>
                </a:prstGeom>
                <a:noFill/>
                <a:ln w="9525">
                  <a:solidFill>
                    <a:srgbClr val="FF180C"/>
                  </a:solidFill>
                  <a:round/>
                  <a:headEnd/>
                  <a:tailEnd/>
                </a:ln>
              </p:spPr>
              <p:txBody>
                <a:bodyPr wrap="none" anchor="ctr">
                  <a:prstTxWarp prst="textNoShape">
                    <a:avLst/>
                  </a:prstTxWarp>
                </a:bodyPr>
                <a:lstStyle/>
                <a:p>
                  <a:endParaRPr lang="en-US"/>
                </a:p>
              </p:txBody>
            </p:sp>
            <p:sp>
              <p:nvSpPr>
                <p:cNvPr id="23611" name="Line 73"/>
                <p:cNvSpPr>
                  <a:spLocks noChangeShapeType="1"/>
                </p:cNvSpPr>
                <p:nvPr/>
              </p:nvSpPr>
              <p:spPr bwMode="auto">
                <a:xfrm>
                  <a:off x="712" y="952"/>
                  <a:ext cx="288" cy="0"/>
                </a:xfrm>
                <a:prstGeom prst="line">
                  <a:avLst/>
                </a:prstGeom>
                <a:noFill/>
                <a:ln w="9525">
                  <a:solidFill>
                    <a:srgbClr val="FF180C"/>
                  </a:solidFill>
                  <a:round/>
                  <a:headEnd/>
                  <a:tailEnd/>
                </a:ln>
              </p:spPr>
              <p:txBody>
                <a:bodyPr wrap="none" anchor="ctr">
                  <a:prstTxWarp prst="textNoShape">
                    <a:avLst/>
                  </a:prstTxWarp>
                </a:bodyPr>
                <a:lstStyle/>
                <a:p>
                  <a:endParaRPr lang="en-US"/>
                </a:p>
              </p:txBody>
            </p:sp>
            <p:sp>
              <p:nvSpPr>
                <p:cNvPr id="23612" name="Line 74"/>
                <p:cNvSpPr>
                  <a:spLocks noChangeShapeType="1"/>
                </p:cNvSpPr>
                <p:nvPr/>
              </p:nvSpPr>
              <p:spPr bwMode="auto">
                <a:xfrm>
                  <a:off x="728" y="1320"/>
                  <a:ext cx="288" cy="0"/>
                </a:xfrm>
                <a:prstGeom prst="line">
                  <a:avLst/>
                </a:prstGeom>
                <a:noFill/>
                <a:ln w="9525">
                  <a:solidFill>
                    <a:srgbClr val="FF180C"/>
                  </a:solidFill>
                  <a:round/>
                  <a:headEnd/>
                  <a:tailEnd/>
                </a:ln>
              </p:spPr>
              <p:txBody>
                <a:bodyPr wrap="none" anchor="ctr">
                  <a:prstTxWarp prst="textNoShape">
                    <a:avLst/>
                  </a:prstTxWarp>
                </a:bodyPr>
                <a:lstStyle/>
                <a:p>
                  <a:endParaRPr lang="en-US"/>
                </a:p>
              </p:txBody>
            </p:sp>
            <p:sp>
              <p:nvSpPr>
                <p:cNvPr id="23613" name="Line 75"/>
                <p:cNvSpPr>
                  <a:spLocks noChangeShapeType="1"/>
                </p:cNvSpPr>
                <p:nvPr/>
              </p:nvSpPr>
              <p:spPr bwMode="auto">
                <a:xfrm>
                  <a:off x="1376" y="1320"/>
                  <a:ext cx="288" cy="0"/>
                </a:xfrm>
                <a:prstGeom prst="line">
                  <a:avLst/>
                </a:prstGeom>
                <a:noFill/>
                <a:ln w="9525">
                  <a:solidFill>
                    <a:srgbClr val="FF180C"/>
                  </a:solidFill>
                  <a:round/>
                  <a:headEnd/>
                  <a:tailEnd/>
                </a:ln>
              </p:spPr>
              <p:txBody>
                <a:bodyPr wrap="none" anchor="ctr">
                  <a:prstTxWarp prst="textNoShape">
                    <a:avLst/>
                  </a:prstTxWarp>
                </a:bodyPr>
                <a:lstStyle/>
                <a:p>
                  <a:endParaRPr lang="en-US"/>
                </a:p>
              </p:txBody>
            </p:sp>
            <p:sp>
              <p:nvSpPr>
                <p:cNvPr id="23614" name="Line 76"/>
                <p:cNvSpPr>
                  <a:spLocks noChangeShapeType="1"/>
                </p:cNvSpPr>
                <p:nvPr/>
              </p:nvSpPr>
              <p:spPr bwMode="auto">
                <a:xfrm>
                  <a:off x="1392" y="952"/>
                  <a:ext cx="288" cy="0"/>
                </a:xfrm>
                <a:prstGeom prst="line">
                  <a:avLst/>
                </a:prstGeom>
                <a:noFill/>
                <a:ln w="9525">
                  <a:solidFill>
                    <a:srgbClr val="FF180C"/>
                  </a:solidFill>
                  <a:round/>
                  <a:headEnd/>
                  <a:tailEnd/>
                </a:ln>
              </p:spPr>
              <p:txBody>
                <a:bodyPr wrap="none" anchor="ctr">
                  <a:prstTxWarp prst="textNoShape">
                    <a:avLst/>
                  </a:prstTxWarp>
                </a:bodyPr>
                <a:lstStyle/>
                <a:p>
                  <a:endParaRPr lang="en-US"/>
                </a:p>
              </p:txBody>
            </p:sp>
          </p:grpSp>
          <p:sp>
            <p:nvSpPr>
              <p:cNvPr id="23608" name="Text Box 77"/>
              <p:cNvSpPr txBox="1">
                <a:spLocks noChangeArrowheads="1"/>
              </p:cNvSpPr>
              <p:nvPr/>
            </p:nvSpPr>
            <p:spPr bwMode="auto">
              <a:xfrm>
                <a:off x="1926" y="1469"/>
                <a:ext cx="1288" cy="174"/>
              </a:xfrm>
              <a:prstGeom prst="rect">
                <a:avLst/>
              </a:prstGeom>
              <a:noFill/>
              <a:ln w="9525">
                <a:solidFill>
                  <a:schemeClr val="bg1"/>
                </a:solidFill>
                <a:miter lim="800000"/>
                <a:headEnd/>
                <a:tailEnd/>
              </a:ln>
            </p:spPr>
            <p:txBody>
              <a:bodyPr wrap="none">
                <a:prstTxWarp prst="textNoShape">
                  <a:avLst/>
                </a:prstTxWarp>
                <a:spAutoFit/>
              </a:bodyPr>
              <a:lstStyle/>
              <a:p>
                <a:pPr eaLnBrk="0" hangingPunct="0"/>
                <a:r>
                  <a:rPr lang="en-US" sz="1200" b="1">
                    <a:solidFill>
                      <a:srgbClr val="FF180C"/>
                    </a:solidFill>
                    <a:latin typeface="Times" charset="0"/>
                  </a:rPr>
                  <a:t>Homologous Recombination</a:t>
                </a:r>
              </a:p>
            </p:txBody>
          </p:sp>
        </p:grpSp>
        <p:sp>
          <p:nvSpPr>
            <p:cNvPr id="23575" name="Line 78"/>
            <p:cNvSpPr>
              <a:spLocks noChangeShapeType="1"/>
            </p:cNvSpPr>
            <p:nvPr/>
          </p:nvSpPr>
          <p:spPr bwMode="auto">
            <a:xfrm>
              <a:off x="912" y="1081"/>
              <a:ext cx="3625" cy="0"/>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23576" name="Text Box 79"/>
            <p:cNvSpPr txBox="1">
              <a:spLocks noChangeArrowheads="1"/>
            </p:cNvSpPr>
            <p:nvPr/>
          </p:nvSpPr>
          <p:spPr bwMode="auto">
            <a:xfrm>
              <a:off x="4100" y="885"/>
              <a:ext cx="378"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exon 8</a:t>
              </a:r>
            </a:p>
          </p:txBody>
        </p:sp>
        <p:sp>
          <p:nvSpPr>
            <p:cNvPr id="23577" name="Rectangle 80"/>
            <p:cNvSpPr>
              <a:spLocks noChangeArrowheads="1"/>
            </p:cNvSpPr>
            <p:nvPr/>
          </p:nvSpPr>
          <p:spPr bwMode="auto">
            <a:xfrm>
              <a:off x="4200" y="1050"/>
              <a:ext cx="176" cy="47"/>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23578" name="Text Box 81"/>
            <p:cNvSpPr txBox="1">
              <a:spLocks noChangeArrowheads="1"/>
            </p:cNvSpPr>
            <p:nvPr/>
          </p:nvSpPr>
          <p:spPr bwMode="auto">
            <a:xfrm>
              <a:off x="1937" y="901"/>
              <a:ext cx="257"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ex6</a:t>
              </a:r>
            </a:p>
          </p:txBody>
        </p:sp>
        <p:sp>
          <p:nvSpPr>
            <p:cNvPr id="23579" name="Line 82"/>
            <p:cNvSpPr>
              <a:spLocks noChangeShapeType="1"/>
            </p:cNvSpPr>
            <p:nvPr/>
          </p:nvSpPr>
          <p:spPr bwMode="auto">
            <a:xfrm flipV="1">
              <a:off x="2011" y="1079"/>
              <a:ext cx="97" cy="2"/>
            </a:xfrm>
            <a:prstGeom prst="line">
              <a:avLst/>
            </a:prstGeom>
            <a:noFill/>
            <a:ln w="76200">
              <a:solidFill>
                <a:schemeClr val="tx1"/>
              </a:solidFill>
              <a:round/>
              <a:headEnd/>
              <a:tailEnd/>
            </a:ln>
          </p:spPr>
          <p:txBody>
            <a:bodyPr wrap="none" anchor="ctr">
              <a:prstTxWarp prst="textNoShape">
                <a:avLst/>
              </a:prstTxWarp>
            </a:bodyPr>
            <a:lstStyle/>
            <a:p>
              <a:endParaRPr lang="en-US"/>
            </a:p>
          </p:txBody>
        </p:sp>
        <p:sp>
          <p:nvSpPr>
            <p:cNvPr id="23580" name="Line 83"/>
            <p:cNvSpPr>
              <a:spLocks noChangeShapeType="1"/>
            </p:cNvSpPr>
            <p:nvPr/>
          </p:nvSpPr>
          <p:spPr bwMode="auto">
            <a:xfrm>
              <a:off x="512" y="1081"/>
              <a:ext cx="428" cy="0"/>
            </a:xfrm>
            <a:prstGeom prst="line">
              <a:avLst/>
            </a:prstGeom>
            <a:noFill/>
            <a:ln w="19050">
              <a:solidFill>
                <a:schemeClr val="tx1"/>
              </a:solidFill>
              <a:prstDash val="sysDot"/>
              <a:round/>
              <a:headEnd/>
              <a:tailEnd/>
            </a:ln>
          </p:spPr>
          <p:txBody>
            <a:bodyPr wrap="none" anchor="ctr">
              <a:prstTxWarp prst="textNoShape">
                <a:avLst/>
              </a:prstTxWarp>
            </a:bodyPr>
            <a:lstStyle/>
            <a:p>
              <a:endParaRPr lang="en-US"/>
            </a:p>
          </p:txBody>
        </p:sp>
        <p:sp>
          <p:nvSpPr>
            <p:cNvPr id="23581" name="Line 84"/>
            <p:cNvSpPr>
              <a:spLocks noChangeShapeType="1"/>
            </p:cNvSpPr>
            <p:nvPr/>
          </p:nvSpPr>
          <p:spPr bwMode="auto">
            <a:xfrm flipV="1">
              <a:off x="4568" y="1081"/>
              <a:ext cx="384" cy="0"/>
            </a:xfrm>
            <a:prstGeom prst="line">
              <a:avLst/>
            </a:prstGeom>
            <a:noFill/>
            <a:ln w="28575">
              <a:solidFill>
                <a:schemeClr val="tx1"/>
              </a:solidFill>
              <a:prstDash val="sysDot"/>
              <a:round/>
              <a:headEnd/>
              <a:tailEnd/>
            </a:ln>
          </p:spPr>
          <p:txBody>
            <a:bodyPr wrap="none" anchor="ctr">
              <a:prstTxWarp prst="textNoShape">
                <a:avLst/>
              </a:prstTxWarp>
            </a:bodyPr>
            <a:lstStyle/>
            <a:p>
              <a:endParaRPr lang="en-US"/>
            </a:p>
          </p:txBody>
        </p:sp>
        <p:sp>
          <p:nvSpPr>
            <p:cNvPr id="23582" name="Text Box 85"/>
            <p:cNvSpPr txBox="1">
              <a:spLocks noChangeArrowheads="1"/>
            </p:cNvSpPr>
            <p:nvPr/>
          </p:nvSpPr>
          <p:spPr bwMode="auto">
            <a:xfrm>
              <a:off x="2705" y="901"/>
              <a:ext cx="257"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ex7</a:t>
              </a:r>
            </a:p>
          </p:txBody>
        </p:sp>
        <p:sp>
          <p:nvSpPr>
            <p:cNvPr id="23583" name="Text Box 86"/>
            <p:cNvSpPr txBox="1">
              <a:spLocks noChangeArrowheads="1"/>
            </p:cNvSpPr>
            <p:nvPr/>
          </p:nvSpPr>
          <p:spPr bwMode="auto">
            <a:xfrm>
              <a:off x="5062" y="975"/>
              <a:ext cx="235" cy="194"/>
            </a:xfrm>
            <a:prstGeom prst="rect">
              <a:avLst/>
            </a:prstGeom>
            <a:noFill/>
            <a:ln w="9525">
              <a:noFill/>
              <a:miter lim="800000"/>
              <a:headEnd/>
              <a:tailEnd/>
            </a:ln>
          </p:spPr>
          <p:txBody>
            <a:bodyPr wrap="none">
              <a:prstTxWarp prst="textNoShape">
                <a:avLst/>
              </a:prstTxWarp>
              <a:spAutoFit/>
            </a:bodyPr>
            <a:lstStyle/>
            <a:p>
              <a:pPr eaLnBrk="0" hangingPunct="0"/>
              <a:r>
                <a:rPr lang="en-US" sz="1400" b="1">
                  <a:latin typeface="Times" charset="0"/>
                </a:rPr>
                <a:t>wt</a:t>
              </a:r>
            </a:p>
          </p:txBody>
        </p:sp>
        <p:grpSp>
          <p:nvGrpSpPr>
            <p:cNvPr id="19" name="Group 87"/>
            <p:cNvGrpSpPr>
              <a:grpSpLocks/>
            </p:cNvGrpSpPr>
            <p:nvPr/>
          </p:nvGrpSpPr>
          <p:grpSpPr bwMode="auto">
            <a:xfrm>
              <a:off x="520" y="2794"/>
              <a:ext cx="4744" cy="414"/>
              <a:chOff x="520" y="2859"/>
              <a:chExt cx="4744" cy="414"/>
            </a:xfrm>
          </p:grpSpPr>
          <p:grpSp>
            <p:nvGrpSpPr>
              <p:cNvPr id="20" name="Group 88"/>
              <p:cNvGrpSpPr>
                <a:grpSpLocks/>
              </p:cNvGrpSpPr>
              <p:nvPr/>
            </p:nvGrpSpPr>
            <p:grpSpPr bwMode="auto">
              <a:xfrm>
                <a:off x="520" y="2859"/>
                <a:ext cx="4448" cy="414"/>
                <a:chOff x="520" y="2859"/>
                <a:chExt cx="4448" cy="414"/>
              </a:xfrm>
            </p:grpSpPr>
            <p:sp>
              <p:nvSpPr>
                <p:cNvPr id="23589" name="Line 89"/>
                <p:cNvSpPr>
                  <a:spLocks noChangeShapeType="1"/>
                </p:cNvSpPr>
                <p:nvPr/>
              </p:nvSpPr>
              <p:spPr bwMode="auto">
                <a:xfrm>
                  <a:off x="920" y="3056"/>
                  <a:ext cx="3625" cy="0"/>
                </a:xfrm>
                <a:prstGeom prst="line">
                  <a:avLst/>
                </a:prstGeom>
                <a:noFill/>
                <a:ln w="19050">
                  <a:solidFill>
                    <a:schemeClr val="tx1"/>
                  </a:solidFill>
                  <a:round/>
                  <a:headEnd/>
                  <a:tailEnd/>
                </a:ln>
              </p:spPr>
              <p:txBody>
                <a:bodyPr wrap="none" anchor="ctr">
                  <a:prstTxWarp prst="textNoShape">
                    <a:avLst/>
                  </a:prstTxWarp>
                </a:bodyPr>
                <a:lstStyle/>
                <a:p>
                  <a:endParaRPr lang="en-US"/>
                </a:p>
              </p:txBody>
            </p:sp>
            <p:grpSp>
              <p:nvGrpSpPr>
                <p:cNvPr id="21" name="Group 90"/>
                <p:cNvGrpSpPr>
                  <a:grpSpLocks/>
                </p:cNvGrpSpPr>
                <p:nvPr/>
              </p:nvGrpSpPr>
              <p:grpSpPr bwMode="auto">
                <a:xfrm>
                  <a:off x="2520" y="2859"/>
                  <a:ext cx="612" cy="414"/>
                  <a:chOff x="1862" y="2197"/>
                  <a:chExt cx="612" cy="414"/>
                </a:xfrm>
              </p:grpSpPr>
              <p:sp>
                <p:nvSpPr>
                  <p:cNvPr id="23600" name="Text Box 91"/>
                  <p:cNvSpPr txBox="1">
                    <a:spLocks noChangeArrowheads="1"/>
                  </p:cNvSpPr>
                  <p:nvPr/>
                </p:nvSpPr>
                <p:spPr bwMode="auto">
                  <a:xfrm>
                    <a:off x="1862" y="2437"/>
                    <a:ext cx="300" cy="174"/>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charset="0"/>
                      </a:rPr>
                      <a:t>loxP</a:t>
                    </a:r>
                  </a:p>
                </p:txBody>
              </p:sp>
              <p:sp>
                <p:nvSpPr>
                  <p:cNvPr id="23601" name="Text Box 92"/>
                  <p:cNvSpPr txBox="1">
                    <a:spLocks noChangeArrowheads="1"/>
                  </p:cNvSpPr>
                  <p:nvPr/>
                </p:nvSpPr>
                <p:spPr bwMode="auto">
                  <a:xfrm>
                    <a:off x="2038" y="2197"/>
                    <a:ext cx="257"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neo</a:t>
                    </a:r>
                  </a:p>
                </p:txBody>
              </p:sp>
              <p:sp>
                <p:nvSpPr>
                  <p:cNvPr id="23602" name="Line 93"/>
                  <p:cNvSpPr>
                    <a:spLocks noChangeShapeType="1"/>
                  </p:cNvSpPr>
                  <p:nvPr/>
                </p:nvSpPr>
                <p:spPr bwMode="auto">
                  <a:xfrm>
                    <a:off x="2240" y="2392"/>
                    <a:ext cx="128"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23603" name="Line 94"/>
                  <p:cNvSpPr>
                    <a:spLocks noChangeShapeType="1"/>
                  </p:cNvSpPr>
                  <p:nvPr/>
                </p:nvSpPr>
                <p:spPr bwMode="auto">
                  <a:xfrm>
                    <a:off x="1936" y="2392"/>
                    <a:ext cx="128"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23604" name="Text Box 95"/>
                  <p:cNvSpPr txBox="1">
                    <a:spLocks noChangeArrowheads="1"/>
                  </p:cNvSpPr>
                  <p:nvPr/>
                </p:nvSpPr>
                <p:spPr bwMode="auto">
                  <a:xfrm>
                    <a:off x="2174" y="2437"/>
                    <a:ext cx="300" cy="174"/>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Times" charset="0"/>
                      </a:rPr>
                      <a:t>loxP</a:t>
                    </a:r>
                  </a:p>
                </p:txBody>
              </p:sp>
              <p:sp>
                <p:nvSpPr>
                  <p:cNvPr id="23605" name="Rectangle 96"/>
                  <p:cNvSpPr>
                    <a:spLocks noChangeArrowheads="1"/>
                  </p:cNvSpPr>
                  <p:nvPr/>
                </p:nvSpPr>
                <p:spPr bwMode="auto">
                  <a:xfrm>
                    <a:off x="2056" y="2361"/>
                    <a:ext cx="216" cy="47"/>
                  </a:xfrm>
                  <a:prstGeom prst="rect">
                    <a:avLst/>
                  </a:prstGeom>
                  <a:solidFill>
                    <a:srgbClr val="808080"/>
                  </a:solidFill>
                  <a:ln w="9525">
                    <a:solidFill>
                      <a:schemeClr val="tx1"/>
                    </a:solidFill>
                    <a:miter lim="800000"/>
                    <a:headEnd/>
                    <a:tailEnd/>
                  </a:ln>
                </p:spPr>
                <p:txBody>
                  <a:bodyPr wrap="none" anchor="ctr">
                    <a:prstTxWarp prst="textNoShape">
                      <a:avLst/>
                    </a:prstTxWarp>
                  </a:bodyPr>
                  <a:lstStyle/>
                  <a:p>
                    <a:endParaRPr lang="en-US"/>
                  </a:p>
                </p:txBody>
              </p:sp>
            </p:grpSp>
            <p:sp>
              <p:nvSpPr>
                <p:cNvPr id="23591" name="Text Box 97"/>
                <p:cNvSpPr txBox="1">
                  <a:spLocks noChangeArrowheads="1"/>
                </p:cNvSpPr>
                <p:nvPr/>
              </p:nvSpPr>
              <p:spPr bwMode="auto">
                <a:xfrm>
                  <a:off x="1945" y="2868"/>
                  <a:ext cx="257"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ex6</a:t>
                  </a:r>
                </a:p>
              </p:txBody>
            </p:sp>
            <p:sp>
              <p:nvSpPr>
                <p:cNvPr id="23592" name="Text Box 98"/>
                <p:cNvSpPr txBox="1">
                  <a:spLocks noChangeArrowheads="1"/>
                </p:cNvSpPr>
                <p:nvPr/>
              </p:nvSpPr>
              <p:spPr bwMode="auto">
                <a:xfrm>
                  <a:off x="3236" y="2860"/>
                  <a:ext cx="378"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exon 8</a:t>
                  </a:r>
                </a:p>
              </p:txBody>
            </p:sp>
            <p:sp>
              <p:nvSpPr>
                <p:cNvPr id="23593" name="Rectangle 99"/>
                <p:cNvSpPr>
                  <a:spLocks noChangeArrowheads="1"/>
                </p:cNvSpPr>
                <p:nvPr/>
              </p:nvSpPr>
              <p:spPr bwMode="auto">
                <a:xfrm>
                  <a:off x="3336" y="3025"/>
                  <a:ext cx="176" cy="47"/>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grpSp>
              <p:nvGrpSpPr>
                <p:cNvPr id="22" name="Group 100"/>
                <p:cNvGrpSpPr>
                  <a:grpSpLocks/>
                </p:cNvGrpSpPr>
                <p:nvPr/>
              </p:nvGrpSpPr>
              <p:grpSpPr bwMode="auto">
                <a:xfrm>
                  <a:off x="2035" y="3024"/>
                  <a:ext cx="488" cy="47"/>
                  <a:chOff x="2784" y="688"/>
                  <a:chExt cx="488" cy="47"/>
                </a:xfrm>
              </p:grpSpPr>
              <p:sp>
                <p:nvSpPr>
                  <p:cNvPr id="23598" name="Rectangle 101"/>
                  <p:cNvSpPr>
                    <a:spLocks noChangeArrowheads="1"/>
                  </p:cNvSpPr>
                  <p:nvPr/>
                </p:nvSpPr>
                <p:spPr bwMode="auto">
                  <a:xfrm>
                    <a:off x="2784" y="688"/>
                    <a:ext cx="488" cy="47"/>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23599" name="Line 102"/>
                  <p:cNvSpPr>
                    <a:spLocks noChangeShapeType="1"/>
                  </p:cNvSpPr>
                  <p:nvPr/>
                </p:nvSpPr>
                <p:spPr bwMode="auto">
                  <a:xfrm>
                    <a:off x="2808" y="688"/>
                    <a:ext cx="1" cy="46"/>
                  </a:xfrm>
                  <a:prstGeom prst="line">
                    <a:avLst/>
                  </a:prstGeom>
                  <a:noFill/>
                  <a:ln w="76200">
                    <a:solidFill>
                      <a:schemeClr val="tx1"/>
                    </a:solidFill>
                    <a:round/>
                    <a:headEnd/>
                    <a:tailEnd/>
                  </a:ln>
                </p:spPr>
                <p:txBody>
                  <a:bodyPr wrap="none" anchor="ctr">
                    <a:prstTxWarp prst="textNoShape">
                      <a:avLst/>
                    </a:prstTxWarp>
                  </a:bodyPr>
                  <a:lstStyle/>
                  <a:p>
                    <a:endParaRPr lang="en-US"/>
                  </a:p>
                </p:txBody>
              </p:sp>
            </p:grpSp>
            <p:sp>
              <p:nvSpPr>
                <p:cNvPr id="23595" name="Text Box 103"/>
                <p:cNvSpPr txBox="1">
                  <a:spLocks noChangeArrowheads="1"/>
                </p:cNvSpPr>
                <p:nvPr/>
              </p:nvSpPr>
              <p:spPr bwMode="auto">
                <a:xfrm>
                  <a:off x="2135" y="2868"/>
                  <a:ext cx="331" cy="174"/>
                </a:xfrm>
                <a:prstGeom prst="rect">
                  <a:avLst/>
                </a:prstGeom>
                <a:noFill/>
                <a:ln w="9525">
                  <a:noFill/>
                  <a:miter lim="800000"/>
                  <a:headEnd/>
                  <a:tailEnd/>
                </a:ln>
              </p:spPr>
              <p:txBody>
                <a:bodyPr wrap="none">
                  <a:prstTxWarp prst="textNoShape">
                    <a:avLst/>
                  </a:prstTxWarp>
                  <a:spAutoFit/>
                </a:bodyPr>
                <a:lstStyle/>
                <a:p>
                  <a:pPr eaLnBrk="0" hangingPunct="0"/>
                  <a:r>
                    <a:rPr lang="en-US" sz="1200">
                      <a:latin typeface="Times" charset="0"/>
                    </a:rPr>
                    <a:t>AML</a:t>
                  </a:r>
                </a:p>
              </p:txBody>
            </p:sp>
            <p:sp>
              <p:nvSpPr>
                <p:cNvPr id="23596" name="Line 104"/>
                <p:cNvSpPr>
                  <a:spLocks noChangeShapeType="1"/>
                </p:cNvSpPr>
                <p:nvPr/>
              </p:nvSpPr>
              <p:spPr bwMode="auto">
                <a:xfrm>
                  <a:off x="520" y="3056"/>
                  <a:ext cx="428" cy="0"/>
                </a:xfrm>
                <a:prstGeom prst="line">
                  <a:avLst/>
                </a:prstGeom>
                <a:noFill/>
                <a:ln w="19050">
                  <a:solidFill>
                    <a:schemeClr val="tx1"/>
                  </a:solidFill>
                  <a:prstDash val="sysDot"/>
                  <a:round/>
                  <a:headEnd/>
                  <a:tailEnd/>
                </a:ln>
              </p:spPr>
              <p:txBody>
                <a:bodyPr wrap="none" anchor="ctr">
                  <a:prstTxWarp prst="textNoShape">
                    <a:avLst/>
                  </a:prstTxWarp>
                </a:bodyPr>
                <a:lstStyle/>
                <a:p>
                  <a:endParaRPr lang="en-US"/>
                </a:p>
              </p:txBody>
            </p:sp>
            <p:sp>
              <p:nvSpPr>
                <p:cNvPr id="23597" name="Line 105"/>
                <p:cNvSpPr>
                  <a:spLocks noChangeShapeType="1"/>
                </p:cNvSpPr>
                <p:nvPr/>
              </p:nvSpPr>
              <p:spPr bwMode="auto">
                <a:xfrm>
                  <a:off x="4552" y="3056"/>
                  <a:ext cx="416" cy="0"/>
                </a:xfrm>
                <a:prstGeom prst="line">
                  <a:avLst/>
                </a:prstGeom>
                <a:noFill/>
                <a:ln w="28575">
                  <a:solidFill>
                    <a:schemeClr val="tx1"/>
                  </a:solidFill>
                  <a:prstDash val="sysDot"/>
                  <a:round/>
                  <a:headEnd/>
                  <a:tailEnd/>
                </a:ln>
              </p:spPr>
              <p:txBody>
                <a:bodyPr wrap="none" anchor="ctr">
                  <a:prstTxWarp prst="textNoShape">
                    <a:avLst/>
                  </a:prstTxWarp>
                </a:bodyPr>
                <a:lstStyle/>
                <a:p>
                  <a:endParaRPr lang="en-US"/>
                </a:p>
              </p:txBody>
            </p:sp>
          </p:grpSp>
          <p:sp>
            <p:nvSpPr>
              <p:cNvPr id="23588" name="Text Box 106"/>
              <p:cNvSpPr txBox="1">
                <a:spLocks noChangeArrowheads="1"/>
              </p:cNvSpPr>
              <p:nvPr/>
            </p:nvSpPr>
            <p:spPr bwMode="auto">
              <a:xfrm>
                <a:off x="5054" y="2969"/>
                <a:ext cx="210" cy="194"/>
              </a:xfrm>
              <a:prstGeom prst="rect">
                <a:avLst/>
              </a:prstGeom>
              <a:noFill/>
              <a:ln w="9525">
                <a:noFill/>
                <a:miter lim="800000"/>
                <a:headEnd/>
                <a:tailEnd/>
              </a:ln>
            </p:spPr>
            <p:txBody>
              <a:bodyPr wrap="none">
                <a:prstTxWarp prst="textNoShape">
                  <a:avLst/>
                </a:prstTxWarp>
                <a:spAutoFit/>
              </a:bodyPr>
              <a:lstStyle/>
              <a:p>
                <a:pPr eaLnBrk="0" hangingPunct="0"/>
                <a:r>
                  <a:rPr lang="en-US" sz="1400" b="1">
                    <a:latin typeface="Times" charset="0"/>
                  </a:rPr>
                  <a:t>ki</a:t>
                </a:r>
              </a:p>
            </p:txBody>
          </p:sp>
        </p:grpSp>
        <p:sp>
          <p:nvSpPr>
            <p:cNvPr id="23585" name="Line 107"/>
            <p:cNvSpPr>
              <a:spLocks noChangeShapeType="1"/>
            </p:cNvSpPr>
            <p:nvPr/>
          </p:nvSpPr>
          <p:spPr bwMode="auto">
            <a:xfrm>
              <a:off x="2640" y="2509"/>
              <a:ext cx="0" cy="304"/>
            </a:xfrm>
            <a:prstGeom prst="line">
              <a:avLst/>
            </a:prstGeom>
            <a:noFill/>
            <a:ln w="28575">
              <a:solidFill>
                <a:srgbClr val="FF180C"/>
              </a:solidFill>
              <a:round/>
              <a:headEnd/>
              <a:tailEnd type="stealth" w="med" len="med"/>
            </a:ln>
          </p:spPr>
          <p:txBody>
            <a:bodyPr wrap="none" anchor="ctr">
              <a:prstTxWarp prst="textNoShape">
                <a:avLst/>
              </a:prstTxWarp>
            </a:bodyPr>
            <a:lstStyle/>
            <a:p>
              <a:endParaRPr lang="en-US"/>
            </a:p>
          </p:txBody>
        </p:sp>
        <p:sp>
          <p:nvSpPr>
            <p:cNvPr id="23586" name="Line 108"/>
            <p:cNvSpPr>
              <a:spLocks noChangeShapeType="1"/>
            </p:cNvSpPr>
            <p:nvPr/>
          </p:nvSpPr>
          <p:spPr bwMode="auto">
            <a:xfrm flipV="1">
              <a:off x="2779" y="1079"/>
              <a:ext cx="97" cy="2"/>
            </a:xfrm>
            <a:prstGeom prst="line">
              <a:avLst/>
            </a:prstGeom>
            <a:noFill/>
            <a:ln w="76200">
              <a:solidFill>
                <a:schemeClr val="tx1"/>
              </a:solidFill>
              <a:round/>
              <a:headEnd/>
              <a:tailEnd/>
            </a:ln>
          </p:spPr>
          <p:txBody>
            <a:bodyPr wrap="none" anchor="ctr">
              <a:prstTxWarp prst="textNoShape">
                <a:avLst/>
              </a:prstTxWarp>
            </a:bodyPr>
            <a:lstStyle/>
            <a:p>
              <a:endParaRPr lang="en-US"/>
            </a:p>
          </p:txBody>
        </p:sp>
      </p:grpSp>
      <p:grpSp>
        <p:nvGrpSpPr>
          <p:cNvPr id="23" name="Group 98"/>
          <p:cNvGrpSpPr>
            <a:grpSpLocks/>
          </p:cNvGrpSpPr>
          <p:nvPr/>
        </p:nvGrpSpPr>
        <p:grpSpPr bwMode="auto">
          <a:xfrm>
            <a:off x="0" y="147638"/>
            <a:ext cx="9144000" cy="461962"/>
            <a:chOff x="0" y="147935"/>
            <a:chExt cx="9144000" cy="461665"/>
          </a:xfrm>
        </p:grpSpPr>
        <p:sp>
          <p:nvSpPr>
            <p:cNvPr id="100" name="Rectangle 99"/>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 name="Rectangle 101"/>
            <p:cNvSpPr/>
            <p:nvPr/>
          </p:nvSpPr>
          <p:spPr>
            <a:xfrm>
              <a:off x="228600" y="147935"/>
              <a:ext cx="8102600" cy="461665"/>
            </a:xfrm>
            <a:prstGeom prst="rect">
              <a:avLst/>
            </a:prstGeom>
            <a:noFill/>
          </p:spPr>
          <p:txBody>
            <a:bodyPr>
              <a:spAutoFit/>
            </a:bodyPr>
            <a:lstStyle/>
            <a:p>
              <a:pPr>
                <a:defRPr/>
              </a:pPr>
              <a:r>
                <a:rPr lang="en-US" sz="2400" dirty="0">
                  <a:latin typeface="+mj-lt"/>
                  <a:cs typeface="Lantinghei SC Extralight"/>
                </a:rPr>
                <a:t>			</a:t>
              </a:r>
              <a:r>
                <a:rPr lang="en-US" sz="2400" dirty="0">
                  <a:cs typeface="Lantinghei SC Extralight"/>
                </a:rPr>
                <a:t>Knock in/out mouse</a:t>
              </a:r>
              <a:endParaRPr lang="en-US" sz="2400" dirty="0">
                <a:latin typeface="+mj-lt"/>
              </a:endParaRPr>
            </a:p>
          </p:txBody>
        </p:sp>
      </p:grpSp>
      <p:sp>
        <p:nvSpPr>
          <p:cNvPr id="98" name="TextBox 9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9" name="Straight Connector 9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5" descr="Transgenics"/>
          <p:cNvPicPr>
            <a:picLocks noChangeAspect="1" noChangeArrowheads="1"/>
          </p:cNvPicPr>
          <p:nvPr/>
        </p:nvPicPr>
        <p:blipFill>
          <a:blip r:embed="rId2"/>
          <a:srcRect/>
          <a:stretch>
            <a:fillRect/>
          </a:stretch>
        </p:blipFill>
        <p:spPr bwMode="auto">
          <a:xfrm>
            <a:off x="1116013" y="679450"/>
            <a:ext cx="7632700" cy="5718175"/>
          </a:xfrm>
          <a:prstGeom prst="rect">
            <a:avLst/>
          </a:prstGeom>
          <a:noFill/>
          <a:ln w="9525">
            <a:noFill/>
            <a:miter lim="800000"/>
            <a:headEnd/>
            <a:tailEnd/>
          </a:ln>
        </p:spPr>
      </p:pic>
      <p:sp>
        <p:nvSpPr>
          <p:cNvPr id="24579" name="Text Box 6"/>
          <p:cNvSpPr txBox="1">
            <a:spLocks noChangeArrowheads="1"/>
          </p:cNvSpPr>
          <p:nvPr/>
        </p:nvSpPr>
        <p:spPr bwMode="auto">
          <a:xfrm>
            <a:off x="871537" y="609600"/>
            <a:ext cx="1871663" cy="307975"/>
          </a:xfrm>
          <a:prstGeom prst="rect">
            <a:avLst/>
          </a:prstGeom>
          <a:solidFill>
            <a:schemeClr val="bg1"/>
          </a:solidFill>
          <a:ln w="9525">
            <a:noFill/>
            <a:miter lim="800000"/>
            <a:headEnd/>
            <a:tailEnd/>
          </a:ln>
        </p:spPr>
        <p:txBody>
          <a:bodyPr>
            <a:prstTxWarp prst="textNoShape">
              <a:avLst/>
            </a:prstTxWarp>
            <a:spAutoFit/>
          </a:bodyPr>
          <a:lstStyle/>
          <a:p>
            <a:r>
              <a:rPr lang="en-US" sz="1400" b="1" u="sng" dirty="0">
                <a:solidFill>
                  <a:srgbClr val="FF0000"/>
                </a:solidFill>
              </a:rPr>
              <a:t>KNOCK INS/OUTS</a:t>
            </a:r>
            <a:endParaRPr lang="el-GR" sz="1400" b="1" u="sng" dirty="0">
              <a:solidFill>
                <a:srgbClr val="FF0000"/>
              </a:solidFill>
            </a:endParaRPr>
          </a:p>
        </p:txBody>
      </p:sp>
      <p:sp>
        <p:nvSpPr>
          <p:cNvPr id="24580" name="Text Box 7"/>
          <p:cNvSpPr txBox="1">
            <a:spLocks noChangeArrowheads="1"/>
          </p:cNvSpPr>
          <p:nvPr/>
        </p:nvSpPr>
        <p:spPr bwMode="auto">
          <a:xfrm>
            <a:off x="2263775" y="2922588"/>
            <a:ext cx="1871663" cy="307975"/>
          </a:xfrm>
          <a:prstGeom prst="rect">
            <a:avLst/>
          </a:prstGeom>
          <a:noFill/>
          <a:ln w="9525">
            <a:noFill/>
            <a:miter lim="800000"/>
            <a:headEnd/>
            <a:tailEnd/>
          </a:ln>
        </p:spPr>
        <p:txBody>
          <a:bodyPr>
            <a:prstTxWarp prst="textNoShape">
              <a:avLst/>
            </a:prstTxWarp>
            <a:spAutoFit/>
          </a:bodyPr>
          <a:lstStyle/>
          <a:p>
            <a:r>
              <a:rPr lang="en-US" sz="1400" b="1" u="sng">
                <a:solidFill>
                  <a:srgbClr val="FF0000"/>
                </a:solidFill>
              </a:rPr>
              <a:t>TRANSGENICS</a:t>
            </a:r>
            <a:endParaRPr lang="el-GR" sz="1400" b="1" u="sng">
              <a:solidFill>
                <a:srgbClr val="FF0000"/>
              </a:solidFill>
            </a:endParaRPr>
          </a:p>
        </p:txBody>
      </p:sp>
      <p:grpSp>
        <p:nvGrpSpPr>
          <p:cNvPr id="2" name="Group 9"/>
          <p:cNvGrpSpPr>
            <a:grpSpLocks/>
          </p:cNvGrpSpPr>
          <p:nvPr/>
        </p:nvGrpSpPr>
        <p:grpSpPr bwMode="auto">
          <a:xfrm>
            <a:off x="0" y="147638"/>
            <a:ext cx="9144000" cy="461962"/>
            <a:chOff x="0" y="147935"/>
            <a:chExt cx="9144000" cy="461665"/>
          </a:xfrm>
        </p:grpSpPr>
        <p:sp>
          <p:nvSpPr>
            <p:cNvPr id="11" name="Rectangle 10"/>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cap="small"/>
            </a:p>
          </p:txBody>
        </p:sp>
        <p:sp>
          <p:nvSpPr>
            <p:cNvPr id="24585" name="Rectangle 12"/>
            <p:cNvSpPr>
              <a:spLocks noChangeArrowheads="1"/>
            </p:cNvSpPr>
            <p:nvPr/>
          </p:nvSpPr>
          <p:spPr bwMode="auto">
            <a:xfrm>
              <a:off x="228600" y="147935"/>
              <a:ext cx="8102600" cy="461665"/>
            </a:xfrm>
            <a:prstGeom prst="rect">
              <a:avLst/>
            </a:prstGeom>
            <a:noFill/>
            <a:ln w="9525">
              <a:noFill/>
              <a:miter lim="800000"/>
              <a:headEnd/>
              <a:tailEnd/>
            </a:ln>
          </p:spPr>
          <p:txBody>
            <a:bodyPr>
              <a:prstTxWarp prst="textNoShape">
                <a:avLst/>
              </a:prstTxWarp>
              <a:spAutoFit/>
            </a:bodyPr>
            <a:lstStyle/>
            <a:p>
              <a:r>
                <a:rPr lang="en-US" sz="2400" cap="small"/>
                <a:t>		     Genetically Engineered mice</a:t>
              </a:r>
            </a:p>
          </p:txBody>
        </p:sp>
      </p:grpSp>
      <p:sp>
        <p:nvSpPr>
          <p:cNvPr id="10" name="Oval 9"/>
          <p:cNvSpPr/>
          <p:nvPr/>
        </p:nvSpPr>
        <p:spPr bwMode="auto">
          <a:xfrm>
            <a:off x="1130300" y="2159000"/>
            <a:ext cx="2260600" cy="342900"/>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xmlns:a="http://schemas.openxmlformats.org/drawingml/2006/main" xmlns:p="http://schemas.openxmlformats.org/presentationml/2006/main" xmlns:mv="urn:schemas-microsoft-com:mac:vml" xmlns:mc="http://schemas.openxmlformats.org/markup-compatibility/2006" xmlns:r="http://schemas.openxmlformats.org/officeDocument/2006/relationship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3" name="Rectangle 12"/>
          <p:cNvSpPr/>
          <p:nvPr/>
        </p:nvSpPr>
        <p:spPr>
          <a:xfrm>
            <a:off x="1012826" y="2895600"/>
            <a:ext cx="4016374" cy="2062103"/>
          </a:xfrm>
          <a:prstGeom prst="rect">
            <a:avLst/>
          </a:prstGeom>
          <a:solidFill>
            <a:schemeClr val="bg1"/>
          </a:solidFill>
          <a:ln>
            <a:noFill/>
          </a:ln>
        </p:spPr>
        <p:txBody>
          <a:bodyPr wrap="square">
            <a:spAutoFit/>
          </a:bodyPr>
          <a:lstStyle/>
          <a:p>
            <a:pPr algn="just"/>
            <a:r>
              <a:rPr lang="en-US" sz="1600" b="0" dirty="0" smtClean="0">
                <a:solidFill>
                  <a:srgbClr val="FF0000"/>
                </a:solidFill>
              </a:rPr>
              <a:t>The Nobel Prize in Physiology or Medicine 2007 was awarded jointly to Mario R. </a:t>
            </a:r>
            <a:r>
              <a:rPr lang="en-US" sz="1600" b="0" dirty="0" err="1" smtClean="0">
                <a:solidFill>
                  <a:srgbClr val="FF0000"/>
                </a:solidFill>
              </a:rPr>
              <a:t>Capecchi</a:t>
            </a:r>
            <a:r>
              <a:rPr lang="en-US" sz="1600" b="0" dirty="0" smtClean="0">
                <a:solidFill>
                  <a:srgbClr val="FF0000"/>
                </a:solidFill>
              </a:rPr>
              <a:t>, Sir Martin J. Evans and Oliver Smithies "for their discoveries of principles for introducing specific gene modifications in mice by the use of embryonic stem cells.”</a:t>
            </a:r>
          </a:p>
          <a:p>
            <a:pPr algn="just"/>
            <a:endParaRPr lang="en-US" sz="1600" b="0" dirty="0">
              <a:solidFill>
                <a:srgbClr val="FF0000"/>
              </a:solidFill>
            </a:endParaRPr>
          </a:p>
        </p:txBody>
      </p:sp>
      <p:sp>
        <p:nvSpPr>
          <p:cNvPr id="12" name="TextBox 11"/>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4" name="Straight Connector 1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46" name="Text Box 6"/>
          <p:cNvSpPr txBox="1">
            <a:spLocks noChangeArrowheads="1"/>
          </p:cNvSpPr>
          <p:nvPr/>
        </p:nvSpPr>
        <p:spPr bwMode="auto">
          <a:xfrm>
            <a:off x="609600" y="1219200"/>
            <a:ext cx="3671887" cy="4224234"/>
          </a:xfrm>
          <a:prstGeom prst="rect">
            <a:avLst/>
          </a:prstGeom>
          <a:noFill/>
          <a:ln w="9525">
            <a:noFill/>
            <a:miter lim="800000"/>
            <a:headEnd/>
            <a:tailEnd/>
          </a:ln>
        </p:spPr>
        <p:txBody>
          <a:bodyPr>
            <a:prstTxWarp prst="textNoShape">
              <a:avLst/>
            </a:prstTxWarp>
            <a:spAutoFit/>
          </a:bodyPr>
          <a:lstStyle/>
          <a:p>
            <a:pPr algn="just">
              <a:lnSpc>
                <a:spcPct val="150000"/>
              </a:lnSpc>
              <a:buFont typeface="Wingdings" charset="2"/>
              <a:buChar char="§"/>
            </a:pPr>
            <a:r>
              <a:rPr lang="en-GB" sz="1800" b="0" dirty="0" smtClean="0"/>
              <a:t> Cells from the inner layer of the </a:t>
            </a:r>
            <a:r>
              <a:rPr lang="en-GB" sz="1800" b="0" dirty="0" err="1" smtClean="0"/>
              <a:t>blastocyst</a:t>
            </a:r>
            <a:r>
              <a:rPr lang="en-GB" sz="1800" b="0" dirty="0" smtClean="0"/>
              <a:t> before implanting it into the uterus. </a:t>
            </a:r>
          </a:p>
          <a:p>
            <a:pPr algn="just">
              <a:lnSpc>
                <a:spcPct val="150000"/>
              </a:lnSpc>
              <a:buFont typeface="Wingdings" charset="2"/>
              <a:buChar char="§"/>
            </a:pPr>
            <a:endParaRPr lang="en-GB" sz="1800" b="0" dirty="0" smtClean="0"/>
          </a:p>
          <a:p>
            <a:pPr algn="just">
              <a:lnSpc>
                <a:spcPct val="150000"/>
              </a:lnSpc>
              <a:buFont typeface="Wingdings" charset="2"/>
              <a:buChar char="§"/>
            </a:pPr>
            <a:r>
              <a:rPr lang="en-GB" sz="1800" b="0" dirty="0" smtClean="0"/>
              <a:t> </a:t>
            </a:r>
            <a:r>
              <a:rPr lang="en-GB" sz="1800" b="0" dirty="0" err="1" smtClean="0"/>
              <a:t>Blastocyst</a:t>
            </a:r>
            <a:r>
              <a:rPr lang="en-GB" sz="1800" b="0" dirty="0" smtClean="0"/>
              <a:t>: 5th-6th day, after egg fertilization. </a:t>
            </a:r>
          </a:p>
          <a:p>
            <a:pPr algn="just">
              <a:lnSpc>
                <a:spcPct val="150000"/>
              </a:lnSpc>
              <a:buFont typeface="Wingdings" charset="2"/>
              <a:buChar char="§"/>
            </a:pPr>
            <a:endParaRPr lang="en-GB" sz="1800" b="0" dirty="0" smtClean="0"/>
          </a:p>
          <a:p>
            <a:pPr algn="just">
              <a:lnSpc>
                <a:spcPct val="150000"/>
              </a:lnSpc>
              <a:buFont typeface="Wingdings" charset="2"/>
              <a:buChar char="§"/>
            </a:pPr>
            <a:r>
              <a:rPr lang="en-GB" sz="1800" b="0" dirty="0" smtClean="0"/>
              <a:t> 1998: 1st report of human embryonic stem cell isolation from IVF embryos. </a:t>
            </a:r>
            <a:endParaRPr lang="el-GR" sz="1800" b="0" dirty="0" smtClean="0"/>
          </a:p>
        </p:txBody>
      </p:sp>
      <p:pic>
        <p:nvPicPr>
          <p:cNvPr id="75780" name="figure1" descr="Human Blastocyst Showing Inner Cell Mass and Trophectoderm"/>
          <p:cNvPicPr>
            <a:picLocks noChangeAspect="1" noChangeArrowheads="1"/>
          </p:cNvPicPr>
          <p:nvPr/>
        </p:nvPicPr>
        <p:blipFill>
          <a:blip r:embed="rId4"/>
          <a:srcRect/>
          <a:stretch>
            <a:fillRect/>
          </a:stretch>
        </p:blipFill>
        <p:spPr bwMode="auto">
          <a:xfrm>
            <a:off x="4795838" y="4359275"/>
            <a:ext cx="1773237" cy="1662113"/>
          </a:xfrm>
          <a:prstGeom prst="rect">
            <a:avLst/>
          </a:prstGeom>
          <a:noFill/>
          <a:ln w="9525">
            <a:noFill/>
            <a:miter lim="800000"/>
            <a:headEnd/>
            <a:tailEnd/>
          </a:ln>
        </p:spPr>
      </p:pic>
      <p:pic>
        <p:nvPicPr>
          <p:cNvPr id="75781" name="Picture 10"/>
          <p:cNvPicPr>
            <a:picLocks noChangeAspect="1" noChangeArrowheads="1"/>
          </p:cNvPicPr>
          <p:nvPr/>
        </p:nvPicPr>
        <p:blipFill>
          <a:blip r:embed="rId5"/>
          <a:srcRect/>
          <a:stretch>
            <a:fillRect/>
          </a:stretch>
        </p:blipFill>
        <p:spPr bwMode="auto">
          <a:xfrm>
            <a:off x="4749800" y="1022350"/>
            <a:ext cx="3754438" cy="3168650"/>
          </a:xfrm>
          <a:prstGeom prst="rect">
            <a:avLst/>
          </a:prstGeom>
          <a:noFill/>
          <a:ln w="9525">
            <a:noFill/>
            <a:miter lim="800000"/>
            <a:headEnd/>
            <a:tailEnd/>
          </a:ln>
        </p:spPr>
      </p:pic>
      <p:graphicFrame>
        <p:nvGraphicFramePr>
          <p:cNvPr id="70658" name="Object 4"/>
          <p:cNvGraphicFramePr>
            <a:graphicFrameLocks noChangeAspect="1"/>
          </p:cNvGraphicFramePr>
          <p:nvPr/>
        </p:nvGraphicFramePr>
        <p:xfrm>
          <a:off x="6705601" y="4381500"/>
          <a:ext cx="1930400" cy="1638300"/>
        </p:xfrm>
        <a:graphic>
          <a:graphicData uri="http://schemas.openxmlformats.org/presentationml/2006/ole">
            <p:oleObj spid="_x0000_s1836034" name="Photo Editor Photo" r:id="rId6" imgW="1933333" imgH="1448002" progId="">
              <p:embed/>
            </p:oleObj>
          </a:graphicData>
        </a:graphic>
      </p:graphicFrame>
      <p:sp>
        <p:nvSpPr>
          <p:cNvPr id="8" name="Rectangle 7"/>
          <p:cNvSpPr/>
          <p:nvPr/>
        </p:nvSpPr>
        <p:spPr bwMode="auto">
          <a:xfrm>
            <a:off x="0" y="152400"/>
            <a:ext cx="9144000" cy="457200"/>
          </a:xfrm>
          <a:prstGeom prst="rect">
            <a:avLst/>
          </a:prstGeom>
          <a:gradFill flip="none" rotWithShape="1">
            <a:gsLst>
              <a:gs pos="0">
                <a:srgbClr val="FF000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latin typeface="+mj-lt"/>
                <a:cs typeface="Lantinghei SC Extralight"/>
              </a:rPr>
              <a:t>Embryonic Stem Cells</a:t>
            </a:r>
            <a:endParaRPr lang="en-US" sz="2400" cap="small" dirty="0">
              <a:solidFill>
                <a:schemeClr val="tx1"/>
              </a:solidFill>
              <a:latin typeface="+mj-lt"/>
            </a:endParaRPr>
          </a:p>
        </p:txBody>
      </p:sp>
      <p:sp>
        <p:nvSpPr>
          <p:cNvPr id="10" name="Rectangle 9"/>
          <p:cNvSpPr/>
          <p:nvPr/>
        </p:nvSpPr>
        <p:spPr>
          <a:xfrm>
            <a:off x="381000" y="6029523"/>
            <a:ext cx="4292600" cy="307777"/>
          </a:xfrm>
          <a:prstGeom prst="rect">
            <a:avLst/>
          </a:prstGeom>
          <a:noFill/>
        </p:spPr>
        <p:txBody>
          <a:bodyPr wrap="square">
            <a:spAutoFit/>
          </a:bodyPr>
          <a:lstStyle/>
          <a:p>
            <a:r>
              <a:rPr lang="en-US" sz="1400" b="0" dirty="0" smtClean="0"/>
              <a:t>https://</a:t>
            </a:r>
            <a:r>
              <a:rPr lang="en-US" sz="1400" b="0" dirty="0" err="1" smtClean="0"/>
              <a:t>www.youtube.com/watch?v</a:t>
            </a:r>
            <a:r>
              <a:rPr lang="en-US" sz="1400" b="0" dirty="0" smtClean="0"/>
              <a:t>=uCn1PQP2yAo</a:t>
            </a:r>
            <a:endParaRPr lang="en-US" sz="1400" b="0" dirty="0"/>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3111500" y="1073150"/>
            <a:ext cx="184150" cy="369888"/>
          </a:xfrm>
          <a:prstGeom prst="rect">
            <a:avLst/>
          </a:prstGeom>
          <a:noFill/>
          <a:ln w="9525">
            <a:noFill/>
            <a:miter lim="800000"/>
            <a:headEnd/>
            <a:tailEnd/>
          </a:ln>
        </p:spPr>
        <p:txBody>
          <a:bodyPr wrap="none">
            <a:prstTxWarp prst="textNoShape">
              <a:avLst/>
            </a:prstTxWarp>
            <a:spAutoFit/>
          </a:bodyPr>
          <a:lstStyle/>
          <a:p>
            <a:endParaRPr lang="en-GB"/>
          </a:p>
        </p:txBody>
      </p:sp>
      <p:pic>
        <p:nvPicPr>
          <p:cNvPr id="69638" name="Picture 8"/>
          <p:cNvPicPr>
            <a:picLocks noChangeAspect="1" noChangeArrowheads="1"/>
          </p:cNvPicPr>
          <p:nvPr/>
        </p:nvPicPr>
        <p:blipFill>
          <a:blip r:embed="rId3"/>
          <a:srcRect/>
          <a:stretch>
            <a:fillRect/>
          </a:stretch>
        </p:blipFill>
        <p:spPr bwMode="auto">
          <a:xfrm>
            <a:off x="2482850" y="2220912"/>
            <a:ext cx="4006850" cy="3925888"/>
          </a:xfrm>
          <a:prstGeom prst="rect">
            <a:avLst/>
          </a:prstGeom>
          <a:noFill/>
          <a:ln w="9525">
            <a:solidFill>
              <a:srgbClr val="5F5F5F"/>
            </a:solidFill>
            <a:miter lim="800000"/>
            <a:headEnd/>
            <a:tailEnd/>
          </a:ln>
        </p:spPr>
      </p:pic>
      <p:sp>
        <p:nvSpPr>
          <p:cNvPr id="69639" name="Rectangle 9"/>
          <p:cNvSpPr>
            <a:spLocks noChangeArrowheads="1"/>
          </p:cNvSpPr>
          <p:nvPr/>
        </p:nvSpPr>
        <p:spPr bwMode="auto">
          <a:xfrm>
            <a:off x="1547813" y="6254750"/>
            <a:ext cx="1089025" cy="307975"/>
          </a:xfrm>
          <a:prstGeom prst="rect">
            <a:avLst/>
          </a:prstGeom>
          <a:noFill/>
          <a:ln w="9525">
            <a:noFill/>
            <a:miter lim="800000"/>
            <a:headEnd/>
            <a:tailEnd/>
          </a:ln>
        </p:spPr>
        <p:txBody>
          <a:bodyPr wrap="none">
            <a:prstTxWarp prst="textNoShape">
              <a:avLst/>
            </a:prstTxWarp>
            <a:spAutoFit/>
          </a:bodyPr>
          <a:lstStyle/>
          <a:p>
            <a:r>
              <a:rPr lang="el-GR" sz="700" b="1" i="1">
                <a:solidFill>
                  <a:schemeClr val="bg1"/>
                </a:solidFill>
              </a:rPr>
              <a:t>2001 Terese Winslow</a:t>
            </a:r>
            <a:endParaRPr lang="en-US" sz="700" b="1" i="1">
              <a:solidFill>
                <a:schemeClr val="bg1"/>
              </a:solidFill>
            </a:endParaRPr>
          </a:p>
          <a:p>
            <a:endParaRPr lang="el-GR" sz="700" b="1" i="1">
              <a:solidFill>
                <a:schemeClr val="bg1"/>
              </a:solidFill>
            </a:endParaRPr>
          </a:p>
        </p:txBody>
      </p:sp>
      <p:sp>
        <p:nvSpPr>
          <p:cNvPr id="10" name="Rectangle 9"/>
          <p:cNvSpPr/>
          <p:nvPr/>
        </p:nvSpPr>
        <p:spPr>
          <a:xfrm>
            <a:off x="444500" y="990600"/>
            <a:ext cx="8458200" cy="900246"/>
          </a:xfrm>
          <a:prstGeom prst="rect">
            <a:avLst/>
          </a:prstGeom>
        </p:spPr>
        <p:txBody>
          <a:bodyPr wrap="square">
            <a:spAutoFit/>
          </a:bodyPr>
          <a:lstStyle/>
          <a:p>
            <a:pPr algn="just">
              <a:lnSpc>
                <a:spcPct val="150000"/>
              </a:lnSpc>
            </a:pPr>
            <a:r>
              <a:rPr lang="en-US" sz="1800" b="0" dirty="0" smtClean="0"/>
              <a:t>Stem cells are primary, undifferentiated cells, which have the ability, under specific conditions, to differentiate into the different cell types of the human body.</a:t>
            </a:r>
            <a:endParaRPr lang="en-US" sz="1800" b="0" dirty="0"/>
          </a:p>
        </p:txBody>
      </p:sp>
      <p:sp>
        <p:nvSpPr>
          <p:cNvPr id="11" name="Rectangle 10"/>
          <p:cNvSpPr/>
          <p:nvPr/>
        </p:nvSpPr>
        <p:spPr bwMode="auto">
          <a:xfrm>
            <a:off x="0" y="152400"/>
            <a:ext cx="9144000" cy="457200"/>
          </a:xfrm>
          <a:prstGeom prst="rect">
            <a:avLst/>
          </a:prstGeom>
          <a:gradFill flip="none" rotWithShape="1">
            <a:gsLst>
              <a:gs pos="0">
                <a:srgbClr val="FF000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latin typeface="+mj-lt"/>
                <a:cs typeface="Lantinghei SC Extralight"/>
              </a:rPr>
              <a:t>Embryonic Stem Cells - Definition</a:t>
            </a:r>
            <a:endParaRPr lang="en-US" sz="2400" cap="small" dirty="0">
              <a:solidFill>
                <a:schemeClr val="tx1"/>
              </a:solidFill>
              <a:latin typeface="+mj-lt"/>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130550" y="1384300"/>
            <a:ext cx="5137150" cy="2547938"/>
            <a:chOff x="1012" y="2101"/>
            <a:chExt cx="3621" cy="1800"/>
          </a:xfrm>
        </p:grpSpPr>
        <p:pic>
          <p:nvPicPr>
            <p:cNvPr id="71685" name="Picture 5"/>
            <p:cNvPicPr>
              <a:picLocks noChangeAspect="1" noChangeArrowheads="1"/>
            </p:cNvPicPr>
            <p:nvPr/>
          </p:nvPicPr>
          <p:blipFill>
            <a:blip r:embed="rId4"/>
            <a:srcRect/>
            <a:stretch>
              <a:fillRect/>
            </a:stretch>
          </p:blipFill>
          <p:spPr bwMode="auto">
            <a:xfrm>
              <a:off x="1012" y="2101"/>
              <a:ext cx="3621" cy="1799"/>
            </a:xfrm>
            <a:prstGeom prst="rect">
              <a:avLst/>
            </a:prstGeom>
            <a:noFill/>
            <a:ln w="9525">
              <a:noFill/>
              <a:miter lim="800000"/>
              <a:headEnd/>
              <a:tailEnd/>
            </a:ln>
          </p:spPr>
        </p:pic>
        <p:sp>
          <p:nvSpPr>
            <p:cNvPr id="71686" name="Text Box 6"/>
            <p:cNvSpPr txBox="1">
              <a:spLocks noChangeArrowheads="1"/>
            </p:cNvSpPr>
            <p:nvPr/>
          </p:nvSpPr>
          <p:spPr bwMode="auto">
            <a:xfrm>
              <a:off x="1468" y="3064"/>
              <a:ext cx="600" cy="194"/>
            </a:xfrm>
            <a:prstGeom prst="rect">
              <a:avLst/>
            </a:prstGeom>
            <a:noFill/>
            <a:ln w="9525">
              <a:noFill/>
              <a:miter lim="800000"/>
              <a:headEnd/>
              <a:tailEnd/>
            </a:ln>
          </p:spPr>
          <p:txBody>
            <a:bodyPr wrap="none">
              <a:prstTxWarp prst="textNoShape">
                <a:avLst/>
              </a:prstTxWarp>
              <a:spAutoFit/>
            </a:bodyPr>
            <a:lstStyle/>
            <a:p>
              <a:r>
                <a:rPr lang="en-US" sz="1400" b="1" dirty="0" smtClean="0"/>
                <a:t>s</a:t>
              </a:r>
              <a:r>
                <a:rPr lang="en-GB" sz="1400" b="1" dirty="0" smtClean="0"/>
                <a:t>tem cell</a:t>
              </a:r>
              <a:endParaRPr lang="en-GB" sz="1400" b="1" dirty="0"/>
            </a:p>
          </p:txBody>
        </p:sp>
        <p:sp>
          <p:nvSpPr>
            <p:cNvPr id="71687" name="Text Box 7"/>
            <p:cNvSpPr txBox="1">
              <a:spLocks noChangeArrowheads="1"/>
            </p:cNvSpPr>
            <p:nvPr/>
          </p:nvSpPr>
          <p:spPr bwMode="auto">
            <a:xfrm>
              <a:off x="3405" y="2617"/>
              <a:ext cx="600" cy="194"/>
            </a:xfrm>
            <a:prstGeom prst="rect">
              <a:avLst/>
            </a:prstGeom>
            <a:noFill/>
            <a:ln w="9525">
              <a:noFill/>
              <a:miter lim="800000"/>
              <a:headEnd/>
              <a:tailEnd/>
            </a:ln>
          </p:spPr>
          <p:txBody>
            <a:bodyPr wrap="none">
              <a:prstTxWarp prst="textNoShape">
                <a:avLst/>
              </a:prstTxWarp>
              <a:spAutoFit/>
            </a:bodyPr>
            <a:lstStyle/>
            <a:p>
              <a:r>
                <a:rPr lang="en-US" sz="1400" b="1" dirty="0" smtClean="0"/>
                <a:t>stem cell</a:t>
              </a:r>
              <a:endParaRPr lang="en-GB" sz="1400" b="1" dirty="0"/>
            </a:p>
          </p:txBody>
        </p:sp>
        <p:sp>
          <p:nvSpPr>
            <p:cNvPr id="71688" name="Text Box 8"/>
            <p:cNvSpPr txBox="1">
              <a:spLocks noChangeArrowheads="1"/>
            </p:cNvSpPr>
            <p:nvPr/>
          </p:nvSpPr>
          <p:spPr bwMode="auto">
            <a:xfrm>
              <a:off x="3619" y="3707"/>
              <a:ext cx="619" cy="194"/>
            </a:xfrm>
            <a:prstGeom prst="rect">
              <a:avLst/>
            </a:prstGeom>
            <a:noFill/>
            <a:ln w="9525">
              <a:noFill/>
              <a:miter lim="800000"/>
              <a:headEnd/>
              <a:tailEnd/>
            </a:ln>
          </p:spPr>
          <p:txBody>
            <a:bodyPr wrap="none">
              <a:prstTxWarp prst="textNoShape">
                <a:avLst/>
              </a:prstTxWarp>
              <a:spAutoFit/>
            </a:bodyPr>
            <a:lstStyle/>
            <a:p>
              <a:r>
                <a:rPr lang="en-GB" sz="1400" b="1" dirty="0" err="1" smtClean="0"/>
                <a:t>neurocell</a:t>
              </a:r>
              <a:endParaRPr lang="en-GB" sz="1400" b="1" dirty="0"/>
            </a:p>
          </p:txBody>
        </p:sp>
      </p:grpSp>
      <p:sp>
        <p:nvSpPr>
          <p:cNvPr id="11" name="Rectangle 10"/>
          <p:cNvSpPr/>
          <p:nvPr/>
        </p:nvSpPr>
        <p:spPr bwMode="auto">
          <a:xfrm>
            <a:off x="0" y="152400"/>
            <a:ext cx="9144000" cy="457200"/>
          </a:xfrm>
          <a:prstGeom prst="rect">
            <a:avLst/>
          </a:prstGeom>
          <a:gradFill flip="none" rotWithShape="1">
            <a:gsLst>
              <a:gs pos="0">
                <a:srgbClr val="FF0000"/>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latin typeface="+mj-lt"/>
                <a:cs typeface="Lantinghei SC Extralight"/>
              </a:rPr>
              <a:t>Embryonic Stem Cells - Properties</a:t>
            </a:r>
            <a:endParaRPr lang="en-US" sz="2400" cap="small" dirty="0">
              <a:solidFill>
                <a:schemeClr val="tx1"/>
              </a:solidFill>
              <a:latin typeface="+mj-lt"/>
            </a:endParaRPr>
          </a:p>
        </p:txBody>
      </p:sp>
      <p:sp>
        <p:nvSpPr>
          <p:cNvPr id="13" name="Rectangle 12"/>
          <p:cNvSpPr/>
          <p:nvPr/>
        </p:nvSpPr>
        <p:spPr>
          <a:xfrm>
            <a:off x="520700" y="782935"/>
            <a:ext cx="7835900" cy="900246"/>
          </a:xfrm>
          <a:prstGeom prst="rect">
            <a:avLst/>
          </a:prstGeom>
        </p:spPr>
        <p:txBody>
          <a:bodyPr wrap="square">
            <a:spAutoFit/>
          </a:bodyPr>
          <a:lstStyle/>
          <a:p>
            <a:pPr>
              <a:lnSpc>
                <a:spcPct val="150000"/>
              </a:lnSpc>
              <a:buFont typeface="Arial"/>
              <a:buChar char="•"/>
            </a:pPr>
            <a:r>
              <a:rPr lang="en-US" sz="1800" b="0" dirty="0" smtClean="0"/>
              <a:t> Proliferation and creation of similar, undifferentiated cells. </a:t>
            </a:r>
          </a:p>
          <a:p>
            <a:pPr>
              <a:lnSpc>
                <a:spcPct val="150000"/>
              </a:lnSpc>
              <a:buFont typeface="Arial"/>
              <a:buChar char="•"/>
            </a:pPr>
            <a:r>
              <a:rPr lang="en-US" sz="1800" b="0" dirty="0" smtClean="0"/>
              <a:t> Differentiation, creation of different cell types.</a:t>
            </a:r>
            <a:endParaRPr lang="en-US" sz="1800" b="0" dirty="0"/>
          </a:p>
        </p:txBody>
      </p:sp>
      <p:graphicFrame>
        <p:nvGraphicFramePr>
          <p:cNvPr id="66562" name="Object 5"/>
          <p:cNvGraphicFramePr>
            <a:graphicFrameLocks noChangeAspect="1"/>
          </p:cNvGraphicFramePr>
          <p:nvPr/>
        </p:nvGraphicFramePr>
        <p:xfrm>
          <a:off x="668338" y="3227388"/>
          <a:ext cx="3827238" cy="3325812"/>
        </p:xfrm>
        <a:graphic>
          <a:graphicData uri="http://schemas.openxmlformats.org/presentationml/2006/ole">
            <p:oleObj spid="_x0000_s1840130" name="Photo Editor Photo" r:id="rId5" imgW="5238095" imgH="5742857" progId="">
              <p:embed/>
            </p:oleObj>
          </a:graphicData>
        </a:graphic>
      </p:graphicFrame>
      <p:sp>
        <p:nvSpPr>
          <p:cNvPr id="16" name="Rectangle 15"/>
          <p:cNvSpPr/>
          <p:nvPr/>
        </p:nvSpPr>
        <p:spPr>
          <a:xfrm>
            <a:off x="4635500" y="4289336"/>
            <a:ext cx="4318000" cy="1731243"/>
          </a:xfrm>
          <a:prstGeom prst="rect">
            <a:avLst/>
          </a:prstGeom>
        </p:spPr>
        <p:txBody>
          <a:bodyPr wrap="square">
            <a:spAutoFit/>
          </a:bodyPr>
          <a:lstStyle/>
          <a:p>
            <a:pPr>
              <a:lnSpc>
                <a:spcPct val="150000"/>
              </a:lnSpc>
            </a:pPr>
            <a:r>
              <a:rPr lang="en-GB" sz="1800" b="0" dirty="0" err="1" smtClean="0">
                <a:latin typeface="Arial" panose="020B0604020202020204" pitchFamily="34" charset="0"/>
                <a:ea typeface="ヒラギノ角ゴ Pro W3" charset="-128"/>
                <a:cs typeface="ヒラギノ角ゴ Pro W3" charset="-128"/>
              </a:rPr>
              <a:t>Totipotent</a:t>
            </a:r>
            <a:r>
              <a:rPr lang="en-GB" sz="1800" b="0" dirty="0" smtClean="0">
                <a:latin typeface="Arial" panose="020B0604020202020204" pitchFamily="34" charset="0"/>
                <a:ea typeface="ヒラギノ角ゴ Pro W3" charset="-128"/>
                <a:cs typeface="ヒラギノ角ゴ Pro W3" charset="-128"/>
              </a:rPr>
              <a:t> (omnipotent) stem cells can give rise to any of the 220 cell types found in an embryo as well as extra-embryonic cells (placenta).</a:t>
            </a:r>
          </a:p>
        </p:txBody>
      </p:sp>
      <p:sp>
        <p:nvSpPr>
          <p:cNvPr id="17" name="Rectangle 16"/>
          <p:cNvSpPr/>
          <p:nvPr/>
        </p:nvSpPr>
        <p:spPr bwMode="auto">
          <a:xfrm>
            <a:off x="1574800" y="3009900"/>
            <a:ext cx="2819400" cy="2667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xmlns:a="http://schemas.openxmlformats.org/drawingml/2006/main" xmlns:p="http://schemas.openxmlformats.org/presentationml/2006/main" xmlns:mv="urn:schemas-microsoft-com:mac:vml" xmlns:mc="http://schemas.openxmlformats.org/markup-compatibility/2006" xmlns:r="http://schemas.openxmlformats.org/officeDocument/2006/relationship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2" name="TextBox 11"/>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4" name="Straight Connector 1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5" descr="Transgenics"/>
          <p:cNvPicPr>
            <a:picLocks noChangeAspect="1" noChangeArrowheads="1"/>
          </p:cNvPicPr>
          <p:nvPr/>
        </p:nvPicPr>
        <p:blipFill>
          <a:blip r:embed="rId2"/>
          <a:srcRect/>
          <a:stretch>
            <a:fillRect/>
          </a:stretch>
        </p:blipFill>
        <p:spPr bwMode="auto">
          <a:xfrm>
            <a:off x="1116013" y="679450"/>
            <a:ext cx="7632700" cy="5718175"/>
          </a:xfrm>
          <a:prstGeom prst="rect">
            <a:avLst/>
          </a:prstGeom>
          <a:noFill/>
          <a:ln w="9525">
            <a:noFill/>
            <a:miter lim="800000"/>
            <a:headEnd/>
            <a:tailEnd/>
          </a:ln>
        </p:spPr>
      </p:pic>
      <p:sp>
        <p:nvSpPr>
          <p:cNvPr id="24579" name="Text Box 6"/>
          <p:cNvSpPr txBox="1">
            <a:spLocks noChangeArrowheads="1"/>
          </p:cNvSpPr>
          <p:nvPr/>
        </p:nvSpPr>
        <p:spPr bwMode="auto">
          <a:xfrm>
            <a:off x="685800" y="604838"/>
            <a:ext cx="1871663" cy="307975"/>
          </a:xfrm>
          <a:prstGeom prst="rect">
            <a:avLst/>
          </a:prstGeom>
          <a:solidFill>
            <a:schemeClr val="bg1"/>
          </a:solidFill>
          <a:ln w="9525">
            <a:noFill/>
            <a:miter lim="800000"/>
            <a:headEnd/>
            <a:tailEnd/>
          </a:ln>
        </p:spPr>
        <p:txBody>
          <a:bodyPr>
            <a:prstTxWarp prst="textNoShape">
              <a:avLst/>
            </a:prstTxWarp>
            <a:spAutoFit/>
          </a:bodyPr>
          <a:lstStyle/>
          <a:p>
            <a:r>
              <a:rPr lang="en-US" sz="1400" b="1" u="sng" dirty="0">
                <a:solidFill>
                  <a:srgbClr val="FF0000"/>
                </a:solidFill>
              </a:rPr>
              <a:t>KNOCK INS/OUTS</a:t>
            </a:r>
            <a:endParaRPr lang="el-GR" sz="1400" b="1" u="sng" dirty="0">
              <a:solidFill>
                <a:srgbClr val="FF0000"/>
              </a:solidFill>
            </a:endParaRPr>
          </a:p>
        </p:txBody>
      </p:sp>
      <p:sp>
        <p:nvSpPr>
          <p:cNvPr id="24580" name="Text Box 7"/>
          <p:cNvSpPr txBox="1">
            <a:spLocks noChangeArrowheads="1"/>
          </p:cNvSpPr>
          <p:nvPr/>
        </p:nvSpPr>
        <p:spPr bwMode="auto">
          <a:xfrm>
            <a:off x="2263775" y="2922588"/>
            <a:ext cx="1871663" cy="307975"/>
          </a:xfrm>
          <a:prstGeom prst="rect">
            <a:avLst/>
          </a:prstGeom>
          <a:noFill/>
          <a:ln w="9525">
            <a:noFill/>
            <a:miter lim="800000"/>
            <a:headEnd/>
            <a:tailEnd/>
          </a:ln>
        </p:spPr>
        <p:txBody>
          <a:bodyPr>
            <a:prstTxWarp prst="textNoShape">
              <a:avLst/>
            </a:prstTxWarp>
            <a:spAutoFit/>
          </a:bodyPr>
          <a:lstStyle/>
          <a:p>
            <a:r>
              <a:rPr lang="en-US" sz="1400" b="1" u="sng">
                <a:solidFill>
                  <a:srgbClr val="FF0000"/>
                </a:solidFill>
              </a:rPr>
              <a:t>TRANSGENICS</a:t>
            </a:r>
            <a:endParaRPr lang="el-GR" sz="1400" b="1" u="sng">
              <a:solidFill>
                <a:srgbClr val="FF0000"/>
              </a:solidFill>
            </a:endParaRPr>
          </a:p>
        </p:txBody>
      </p:sp>
      <p:grpSp>
        <p:nvGrpSpPr>
          <p:cNvPr id="2" name="Group 9"/>
          <p:cNvGrpSpPr>
            <a:grpSpLocks/>
          </p:cNvGrpSpPr>
          <p:nvPr/>
        </p:nvGrpSpPr>
        <p:grpSpPr bwMode="auto">
          <a:xfrm>
            <a:off x="0" y="147638"/>
            <a:ext cx="9144000" cy="461962"/>
            <a:chOff x="0" y="147935"/>
            <a:chExt cx="9144000" cy="461665"/>
          </a:xfrm>
        </p:grpSpPr>
        <p:sp>
          <p:nvSpPr>
            <p:cNvPr id="11" name="Rectangle 10"/>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24585" name="Rectangle 12"/>
            <p:cNvSpPr>
              <a:spLocks noChangeArrowheads="1"/>
            </p:cNvSpPr>
            <p:nvPr/>
          </p:nvSpPr>
          <p:spPr bwMode="auto">
            <a:xfrm>
              <a:off x="228600" y="147935"/>
              <a:ext cx="8102600" cy="461665"/>
            </a:xfrm>
            <a:prstGeom prst="rect">
              <a:avLst/>
            </a:prstGeom>
            <a:noFill/>
            <a:ln w="9525">
              <a:noFill/>
              <a:miter lim="800000"/>
              <a:headEnd/>
              <a:tailEnd/>
            </a:ln>
          </p:spPr>
          <p:txBody>
            <a:bodyPr>
              <a:prstTxWarp prst="textNoShape">
                <a:avLst/>
              </a:prstTxWarp>
              <a:spAutoFit/>
            </a:bodyPr>
            <a:lstStyle/>
            <a:p>
              <a:r>
                <a:rPr lang="en-US" sz="2400" cap="small"/>
                <a:t>		     Genetically Engineered mice</a:t>
              </a:r>
            </a:p>
          </p:txBody>
        </p:sp>
      </p:gr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828800" y="1193170"/>
            <a:ext cx="5766322" cy="4639732"/>
          </a:xfrm>
          <a:prstGeom prst="rect">
            <a:avLst/>
          </a:prstGeom>
          <a:noFill/>
        </p:spPr>
        <p:txBody>
          <a:bodyPr wrap="none" rtlCol="0">
            <a:spAutoFit/>
          </a:bodyPr>
          <a:lstStyle/>
          <a:p>
            <a:pPr>
              <a:lnSpc>
                <a:spcPct val="150000"/>
              </a:lnSpc>
            </a:pPr>
            <a:r>
              <a:rPr lang="en-US" sz="1800" b="0" dirty="0" smtClean="0">
                <a:solidFill>
                  <a:schemeClr val="tx1"/>
                </a:solidFill>
              </a:rPr>
              <a:t>DNA manipulation using molecular biology techniques.</a:t>
            </a:r>
            <a:endParaRPr lang="en-US" sz="1800" b="0" dirty="0" smtClean="0"/>
          </a:p>
          <a:p>
            <a:pPr>
              <a:lnSpc>
                <a:spcPct val="150000"/>
              </a:lnSpc>
            </a:pPr>
            <a:endParaRPr lang="en-US" sz="1800" b="0" dirty="0"/>
          </a:p>
          <a:p>
            <a:pPr>
              <a:lnSpc>
                <a:spcPct val="150000"/>
              </a:lnSpc>
            </a:pPr>
            <a:r>
              <a:rPr lang="en-US" sz="1800" b="0" dirty="0" smtClean="0"/>
              <a:t>Also known as:</a:t>
            </a:r>
          </a:p>
          <a:p>
            <a:pPr>
              <a:lnSpc>
                <a:spcPct val="150000"/>
              </a:lnSpc>
            </a:pPr>
            <a:endParaRPr lang="en-US" sz="1800" b="0" dirty="0" smtClean="0"/>
          </a:p>
          <a:p>
            <a:pPr>
              <a:lnSpc>
                <a:spcPct val="150000"/>
              </a:lnSpc>
            </a:pPr>
            <a:r>
              <a:rPr lang="en-US" sz="1800" b="0" dirty="0" smtClean="0"/>
              <a:t>Gene cloning </a:t>
            </a:r>
          </a:p>
          <a:p>
            <a:pPr>
              <a:lnSpc>
                <a:spcPct val="150000"/>
              </a:lnSpc>
            </a:pPr>
            <a:r>
              <a:rPr lang="en-US" sz="1800" b="0" dirty="0" smtClean="0"/>
              <a:t>Genetic </a:t>
            </a:r>
            <a:r>
              <a:rPr lang="en-US" sz="1800" b="0" dirty="0"/>
              <a:t>manipulation (GM</a:t>
            </a:r>
            <a:r>
              <a:rPr lang="en-US" sz="1800" b="0" dirty="0" smtClean="0"/>
              <a:t>)</a:t>
            </a:r>
          </a:p>
          <a:p>
            <a:pPr>
              <a:lnSpc>
                <a:spcPct val="150000"/>
              </a:lnSpc>
            </a:pPr>
            <a:r>
              <a:rPr lang="en-US" sz="1800" b="0" dirty="0" smtClean="0"/>
              <a:t>Gene editing </a:t>
            </a:r>
          </a:p>
          <a:p>
            <a:pPr>
              <a:lnSpc>
                <a:spcPct val="150000"/>
              </a:lnSpc>
            </a:pPr>
            <a:endParaRPr lang="en-US" sz="1800" b="0" dirty="0" smtClean="0"/>
          </a:p>
          <a:p>
            <a:pPr>
              <a:lnSpc>
                <a:spcPct val="150000"/>
              </a:lnSpc>
            </a:pPr>
            <a:endParaRPr lang="en-US" sz="1800" b="0" dirty="0" smtClean="0"/>
          </a:p>
          <a:p>
            <a:pPr>
              <a:lnSpc>
                <a:spcPct val="150000"/>
              </a:lnSpc>
            </a:pPr>
            <a:r>
              <a:rPr lang="en-US" sz="1800" b="0" dirty="0" smtClean="0"/>
              <a:t>NOT TO CONFUSE WITH ANIMAL CLONING</a:t>
            </a:r>
          </a:p>
          <a:p>
            <a:pPr>
              <a:lnSpc>
                <a:spcPct val="150000"/>
              </a:lnSpc>
            </a:pPr>
            <a:endParaRPr lang="en-US" sz="1800" b="0" dirty="0"/>
          </a:p>
        </p:txBody>
      </p:sp>
      <p:pic>
        <p:nvPicPr>
          <p:cNvPr id="4" name="Picture 1"/>
          <p:cNvPicPr>
            <a:picLocks noChangeAspect="1"/>
          </p:cNvPicPr>
          <p:nvPr/>
        </p:nvPicPr>
        <p:blipFill>
          <a:blip r:embed="rId2"/>
          <a:srcRect/>
          <a:stretch>
            <a:fillRect/>
          </a:stretch>
        </p:blipFill>
        <p:spPr bwMode="auto">
          <a:xfrm>
            <a:off x="5273675" y="1905000"/>
            <a:ext cx="2498725" cy="2971800"/>
          </a:xfrm>
          <a:prstGeom prst="rect">
            <a:avLst/>
          </a:prstGeom>
          <a:noFill/>
          <a:ln w="9525">
            <a:noFill/>
            <a:miter lim="800000"/>
            <a:headEnd/>
            <a:tailEnd/>
          </a:ln>
        </p:spPr>
      </p:pic>
      <p:sp>
        <p:nvSpPr>
          <p:cNvPr id="5" name="Rectangle 4"/>
          <p:cNvSpPr/>
          <p:nvPr/>
        </p:nvSpPr>
        <p:spPr>
          <a:xfrm>
            <a:off x="0" y="419100"/>
            <a:ext cx="9144000" cy="461665"/>
          </a:xfrm>
          <a:prstGeom prst="rect">
            <a:avLst/>
          </a:prstGeom>
          <a:gradFill flip="none" rotWithShape="1">
            <a:gsLst>
              <a:gs pos="32000">
                <a:srgbClr val="FF9562"/>
              </a:gs>
              <a:gs pos="100000">
                <a:srgbClr val="FFFFFF"/>
              </a:gs>
            </a:gsLst>
            <a:lin ang="0" scaled="1"/>
            <a:tileRect/>
          </a:gradFill>
        </p:spPr>
        <p:txBody>
          <a:bodyPr wrap="square">
            <a:spAutoFit/>
          </a:bodyPr>
          <a:lstStyle/>
          <a:p>
            <a:pPr algn="ctr"/>
            <a:r>
              <a:rPr lang="en-US" sz="2400" cap="small" dirty="0" smtClean="0"/>
              <a:t>Genetic Engineering</a:t>
            </a:r>
            <a:endParaRPr lang="en-US" sz="2400" b="1" cap="small" dirty="0" smtClean="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srcRect/>
          <a:stretch>
            <a:fillRect/>
          </a:stretch>
        </p:blipFill>
        <p:spPr bwMode="auto">
          <a:xfrm>
            <a:off x="900113" y="801688"/>
            <a:ext cx="3324225" cy="5391150"/>
          </a:xfrm>
          <a:prstGeom prst="rect">
            <a:avLst/>
          </a:prstGeom>
          <a:noFill/>
          <a:ln w="9525">
            <a:noFill/>
            <a:miter lim="800000"/>
            <a:headEnd/>
            <a:tailEnd/>
          </a:ln>
        </p:spPr>
      </p:pic>
      <p:pic>
        <p:nvPicPr>
          <p:cNvPr id="25603" name="Picture 5"/>
          <p:cNvPicPr>
            <a:picLocks noChangeAspect="1" noChangeArrowheads="1"/>
          </p:cNvPicPr>
          <p:nvPr/>
        </p:nvPicPr>
        <p:blipFill>
          <a:blip r:embed="rId3"/>
          <a:srcRect/>
          <a:stretch>
            <a:fillRect/>
          </a:stretch>
        </p:blipFill>
        <p:spPr bwMode="auto">
          <a:xfrm>
            <a:off x="4500563" y="1208088"/>
            <a:ext cx="4324350" cy="4610100"/>
          </a:xfrm>
          <a:prstGeom prst="rect">
            <a:avLst/>
          </a:prstGeom>
          <a:noFill/>
          <a:ln w="9525">
            <a:noFill/>
            <a:miter lim="800000"/>
            <a:headEnd/>
            <a:tailEnd/>
          </a:ln>
        </p:spPr>
      </p:pic>
      <p:grpSp>
        <p:nvGrpSpPr>
          <p:cNvPr id="2" name="Group 98"/>
          <p:cNvGrpSpPr>
            <a:grpSpLocks/>
          </p:cNvGrpSpPr>
          <p:nvPr/>
        </p:nvGrpSpPr>
        <p:grpSpPr bwMode="auto">
          <a:xfrm>
            <a:off x="0" y="147638"/>
            <a:ext cx="9144000" cy="461962"/>
            <a:chOff x="0" y="147935"/>
            <a:chExt cx="9144000" cy="461665"/>
          </a:xfrm>
        </p:grpSpPr>
        <p:sp>
          <p:nvSpPr>
            <p:cNvPr id="9" name="Rectangle 8"/>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08" name="Rectangle 10"/>
            <p:cNvSpPr>
              <a:spLocks noChangeArrowheads="1"/>
            </p:cNvSpPr>
            <p:nvPr/>
          </p:nvSpPr>
          <p:spPr bwMode="auto">
            <a:xfrm>
              <a:off x="228600" y="147935"/>
              <a:ext cx="8102600" cy="461665"/>
            </a:xfrm>
            <a:prstGeom prst="rect">
              <a:avLst/>
            </a:prstGeom>
            <a:noFill/>
            <a:ln w="9525">
              <a:noFill/>
              <a:miter lim="800000"/>
              <a:headEnd/>
              <a:tailEnd/>
            </a:ln>
          </p:spPr>
          <p:txBody>
            <a:bodyPr>
              <a:prstTxWarp prst="textNoShape">
                <a:avLst/>
              </a:prstTxWarp>
              <a:spAutoFit/>
            </a:bodyPr>
            <a:lstStyle/>
            <a:p>
              <a:r>
                <a:rPr lang="en-US" sz="2400"/>
                <a:t>		   Knock in/out mouse Engineering</a:t>
              </a:r>
            </a:p>
          </p:txBody>
        </p:sp>
      </p:grpSp>
      <p:sp>
        <p:nvSpPr>
          <p:cNvPr id="11" name="Rectangle 2"/>
          <p:cNvSpPr>
            <a:spLocks noChangeArrowheads="1"/>
          </p:cNvSpPr>
          <p:nvPr/>
        </p:nvSpPr>
        <p:spPr bwMode="auto">
          <a:xfrm>
            <a:off x="4673600" y="6007100"/>
            <a:ext cx="4229100" cy="317500"/>
          </a:xfrm>
          <a:prstGeom prst="rect">
            <a:avLst/>
          </a:prstGeom>
          <a:noFill/>
          <a:ln w="9525">
            <a:noFill/>
            <a:miter lim="800000"/>
            <a:headEnd/>
            <a:tailEnd/>
          </a:ln>
        </p:spPr>
        <p:txBody>
          <a:bodyPr wrap="square">
            <a:prstTxWarp prst="textNoShape">
              <a:avLst/>
            </a:prstTxWarp>
            <a:spAutoFit/>
          </a:bodyPr>
          <a:lstStyle/>
          <a:p>
            <a:r>
              <a:rPr lang="en-US" sz="1400" b="0" dirty="0"/>
              <a:t>https://</a:t>
            </a:r>
            <a:r>
              <a:rPr lang="en-US" sz="1400" b="0" dirty="0" err="1"/>
              <a:t>www.youtube.com/watch?v</a:t>
            </a:r>
            <a:r>
              <a:rPr lang="en-US" sz="1400" b="0" dirty="0"/>
              <a:t>=1m9kQuKXxEA</a:t>
            </a:r>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0" y="147638"/>
            <a:ext cx="9144000" cy="461962"/>
            <a:chOff x="0" y="147935"/>
            <a:chExt cx="9144000" cy="461665"/>
          </a:xfrm>
        </p:grpSpPr>
        <p:sp>
          <p:nvSpPr>
            <p:cNvPr id="7" name="Rectangle 6"/>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9" name="Rectangle 8"/>
            <p:cNvSpPr/>
            <p:nvPr/>
          </p:nvSpPr>
          <p:spPr>
            <a:xfrm>
              <a:off x="228600" y="147935"/>
              <a:ext cx="8102600" cy="461665"/>
            </a:xfrm>
            <a:prstGeom prst="rect">
              <a:avLst/>
            </a:prstGeom>
            <a:noFill/>
          </p:spPr>
          <p:txBody>
            <a:bodyPr>
              <a:spAutoFit/>
            </a:bodyPr>
            <a:lstStyle/>
            <a:p>
              <a:pPr>
                <a:defRPr/>
              </a:pPr>
              <a:r>
                <a:rPr lang="en-US" sz="2400" cap="small" dirty="0">
                  <a:latin typeface="+mj-lt"/>
                  <a:cs typeface="Lantinghei SC Extralight"/>
                </a:rPr>
                <a:t>			</a:t>
              </a:r>
              <a:r>
                <a:rPr lang="en-US" sz="2400" cap="small" dirty="0">
                  <a:cs typeface="Lantinghei SC Extralight"/>
                </a:rPr>
                <a:t>Transgenic mouse</a:t>
              </a:r>
              <a:endParaRPr lang="en-US" sz="2400" cap="small" dirty="0">
                <a:latin typeface="+mj-lt"/>
              </a:endParaRPr>
            </a:p>
          </p:txBody>
        </p:sp>
      </p:grpSp>
      <p:sp>
        <p:nvSpPr>
          <p:cNvPr id="10" name="Text Box 5"/>
          <p:cNvSpPr txBox="1">
            <a:spLocks noChangeArrowheads="1"/>
          </p:cNvSpPr>
          <p:nvPr/>
        </p:nvSpPr>
        <p:spPr bwMode="auto">
          <a:xfrm>
            <a:off x="1913775" y="1303868"/>
            <a:ext cx="3572625" cy="4639732"/>
          </a:xfrm>
          <a:prstGeom prst="rect">
            <a:avLst/>
          </a:prstGeom>
          <a:noFill/>
          <a:ln w="9525">
            <a:noFill/>
            <a:miter lim="800000"/>
            <a:headEnd/>
            <a:tailEnd/>
          </a:ln>
        </p:spPr>
        <p:txBody>
          <a:bodyPr wrap="none">
            <a:prstTxWarp prst="textNoShape">
              <a:avLst/>
            </a:prstTxWarp>
            <a:spAutoFit/>
          </a:bodyPr>
          <a:lstStyle/>
          <a:p>
            <a:pPr>
              <a:lnSpc>
                <a:spcPct val="150000"/>
              </a:lnSpc>
            </a:pPr>
            <a:r>
              <a:rPr lang="en-US" sz="1800" b="0" u="sng" dirty="0" smtClean="0"/>
              <a:t>Advantages</a:t>
            </a:r>
            <a:endParaRPr lang="en-US" sz="1800" b="0" dirty="0" smtClean="0"/>
          </a:p>
          <a:p>
            <a:pPr>
              <a:lnSpc>
                <a:spcPct val="150000"/>
              </a:lnSpc>
            </a:pPr>
            <a:r>
              <a:rPr lang="en-US" sz="1800" b="0" dirty="0" smtClean="0"/>
              <a:t>Elegant design </a:t>
            </a:r>
          </a:p>
          <a:p>
            <a:pPr>
              <a:lnSpc>
                <a:spcPct val="150000"/>
              </a:lnSpc>
            </a:pPr>
            <a:r>
              <a:rPr lang="en-US" sz="1800" b="0" dirty="0" smtClean="0"/>
              <a:t>Well controlled </a:t>
            </a:r>
          </a:p>
          <a:p>
            <a:pPr>
              <a:lnSpc>
                <a:spcPct val="150000"/>
              </a:lnSpc>
            </a:pPr>
            <a:r>
              <a:rPr lang="en-US" sz="1800" b="0" dirty="0" smtClean="0"/>
              <a:t>Endogenous regulation elements</a:t>
            </a:r>
          </a:p>
          <a:p>
            <a:pPr>
              <a:lnSpc>
                <a:spcPct val="150000"/>
              </a:lnSpc>
            </a:pPr>
            <a:endParaRPr lang="en-US" sz="1800" b="0" dirty="0" smtClean="0"/>
          </a:p>
          <a:p>
            <a:pPr>
              <a:lnSpc>
                <a:spcPct val="150000"/>
              </a:lnSpc>
            </a:pPr>
            <a:endParaRPr lang="en-US" sz="1800" b="0" dirty="0" smtClean="0"/>
          </a:p>
          <a:p>
            <a:pPr>
              <a:lnSpc>
                <a:spcPct val="150000"/>
              </a:lnSpc>
            </a:pPr>
            <a:r>
              <a:rPr lang="en-US" sz="1800" b="0" u="sng" dirty="0" smtClean="0"/>
              <a:t>Disadvantages</a:t>
            </a:r>
            <a:endParaRPr lang="en-US" sz="1800" b="0" dirty="0" smtClean="0"/>
          </a:p>
          <a:p>
            <a:pPr>
              <a:lnSpc>
                <a:spcPct val="150000"/>
              </a:lnSpc>
            </a:pPr>
            <a:r>
              <a:rPr lang="en-US" sz="1800" b="0" dirty="0" smtClean="0"/>
              <a:t>Laborious</a:t>
            </a:r>
          </a:p>
          <a:p>
            <a:pPr>
              <a:lnSpc>
                <a:spcPct val="150000"/>
              </a:lnSpc>
            </a:pPr>
            <a:r>
              <a:rPr lang="en-US" sz="1800" b="0" dirty="0" smtClean="0"/>
              <a:t>Time consuming</a:t>
            </a:r>
          </a:p>
          <a:p>
            <a:pPr>
              <a:lnSpc>
                <a:spcPct val="150000"/>
              </a:lnSpc>
            </a:pPr>
            <a:r>
              <a:rPr lang="en-US" sz="1800" b="0" dirty="0" smtClean="0"/>
              <a:t>Embryonic lethality</a:t>
            </a:r>
          </a:p>
          <a:p>
            <a:pPr>
              <a:lnSpc>
                <a:spcPct val="150000"/>
              </a:lnSpc>
            </a:pPr>
            <a:endParaRPr lang="en-US" sz="1800" b="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4" descr="Cre-loxP"/>
          <p:cNvPicPr>
            <a:picLocks noChangeAspect="1" noChangeArrowheads="1"/>
          </p:cNvPicPr>
          <p:nvPr/>
        </p:nvPicPr>
        <p:blipFill>
          <a:blip r:embed="rId2"/>
          <a:srcRect/>
          <a:stretch>
            <a:fillRect/>
          </a:stretch>
        </p:blipFill>
        <p:spPr bwMode="auto">
          <a:xfrm>
            <a:off x="4530725" y="1381125"/>
            <a:ext cx="2741613" cy="4562475"/>
          </a:xfrm>
          <a:prstGeom prst="rect">
            <a:avLst/>
          </a:prstGeom>
          <a:noFill/>
          <a:ln w="9525">
            <a:noFill/>
            <a:miter lim="800000"/>
            <a:headEnd/>
            <a:tailEnd/>
          </a:ln>
        </p:spPr>
      </p:pic>
      <p:pic>
        <p:nvPicPr>
          <p:cNvPr id="27652" name="Picture 7"/>
          <p:cNvPicPr>
            <a:picLocks noChangeAspect="1" noChangeArrowheads="1"/>
          </p:cNvPicPr>
          <p:nvPr/>
        </p:nvPicPr>
        <p:blipFill>
          <a:blip r:embed="rId3"/>
          <a:srcRect/>
          <a:stretch>
            <a:fillRect/>
          </a:stretch>
        </p:blipFill>
        <p:spPr bwMode="auto">
          <a:xfrm>
            <a:off x="7158676" y="3844925"/>
            <a:ext cx="1659887" cy="1692275"/>
          </a:xfrm>
          <a:prstGeom prst="rect">
            <a:avLst/>
          </a:prstGeom>
          <a:noFill/>
          <a:ln w="9525">
            <a:noFill/>
            <a:miter lim="800000"/>
            <a:headEnd/>
            <a:tailEnd/>
          </a:ln>
        </p:spPr>
      </p:pic>
      <p:grpSp>
        <p:nvGrpSpPr>
          <p:cNvPr id="2" name="Group 98"/>
          <p:cNvGrpSpPr>
            <a:grpSpLocks/>
          </p:cNvGrpSpPr>
          <p:nvPr/>
        </p:nvGrpSpPr>
        <p:grpSpPr bwMode="auto">
          <a:xfrm>
            <a:off x="0" y="147638"/>
            <a:ext cx="9144000" cy="461962"/>
            <a:chOff x="0" y="147935"/>
            <a:chExt cx="9144000" cy="461665"/>
          </a:xfrm>
          <a:gradFill flip="none" rotWithShape="1">
            <a:gsLst>
              <a:gs pos="0">
                <a:srgbClr val="6CCA9C"/>
              </a:gs>
              <a:gs pos="100000">
                <a:srgbClr val="FFFFFF"/>
              </a:gs>
            </a:gsLst>
            <a:lin ang="0" scaled="1"/>
            <a:tileRect/>
          </a:gradFill>
        </p:grpSpPr>
        <p:sp>
          <p:nvSpPr>
            <p:cNvPr id="7" name="Rectangle 6"/>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9" name="Rectangle 10"/>
            <p:cNvSpPr>
              <a:spLocks noChangeArrowheads="1"/>
            </p:cNvSpPr>
            <p:nvPr/>
          </p:nvSpPr>
          <p:spPr bwMode="auto">
            <a:xfrm>
              <a:off x="228600" y="147935"/>
              <a:ext cx="8102600" cy="461665"/>
            </a:xfrm>
            <a:prstGeom prst="rect">
              <a:avLst/>
            </a:prstGeom>
            <a:grpFill/>
            <a:ln w="9525">
              <a:noFill/>
              <a:miter lim="800000"/>
              <a:headEnd/>
              <a:tailEnd/>
            </a:ln>
          </p:spPr>
          <p:txBody>
            <a:bodyPr>
              <a:prstTxWarp prst="textNoShape">
                <a:avLst/>
              </a:prstTxWarp>
              <a:spAutoFit/>
            </a:bodyPr>
            <a:lstStyle/>
            <a:p>
              <a:r>
                <a:rPr lang="en-US" sz="2400" cap="small" dirty="0"/>
                <a:t>		  </a:t>
              </a:r>
              <a:r>
                <a:rPr lang="en-US" sz="2400" cap="small" dirty="0" smtClean="0"/>
                <a:t> Conditional Expression</a:t>
              </a:r>
              <a:endParaRPr lang="en-US" sz="2400" cap="small" dirty="0"/>
            </a:p>
          </p:txBody>
        </p:sp>
      </p:grpSp>
      <p:pic>
        <p:nvPicPr>
          <p:cNvPr id="10" name="Picture 5" descr="mouse_embryo2"/>
          <p:cNvPicPr>
            <a:picLocks noChangeAspect="1" noChangeArrowheads="1"/>
          </p:cNvPicPr>
          <p:nvPr/>
        </p:nvPicPr>
        <p:blipFill>
          <a:blip r:embed="rId4"/>
          <a:srcRect/>
          <a:stretch>
            <a:fillRect/>
          </a:stretch>
        </p:blipFill>
        <p:spPr bwMode="auto">
          <a:xfrm>
            <a:off x="7077075" y="1549400"/>
            <a:ext cx="1732653" cy="1879600"/>
          </a:xfrm>
          <a:prstGeom prst="rect">
            <a:avLst/>
          </a:prstGeom>
          <a:noFill/>
          <a:ln w="9525">
            <a:noFill/>
            <a:miter lim="800000"/>
            <a:headEnd/>
            <a:tailEnd/>
          </a:ln>
        </p:spPr>
      </p:pic>
      <p:sp>
        <p:nvSpPr>
          <p:cNvPr id="11" name="TextBox 10"/>
          <p:cNvSpPr txBox="1"/>
          <p:nvPr/>
        </p:nvSpPr>
        <p:spPr>
          <a:xfrm>
            <a:off x="319645" y="679673"/>
            <a:ext cx="4331730" cy="5886227"/>
          </a:xfrm>
          <a:prstGeom prst="rect">
            <a:avLst/>
          </a:prstGeom>
          <a:noFill/>
        </p:spPr>
        <p:txBody>
          <a:bodyPr wrap="square" rtlCol="0">
            <a:spAutoFit/>
          </a:bodyPr>
          <a:lstStyle/>
          <a:p>
            <a:pPr>
              <a:lnSpc>
                <a:spcPct val="150000"/>
              </a:lnSpc>
            </a:pPr>
            <a:r>
              <a:rPr lang="en-US" sz="1800" b="0" dirty="0" smtClean="0"/>
              <a:t>Site–specific Recombination systems:</a:t>
            </a:r>
          </a:p>
          <a:p>
            <a:pPr>
              <a:lnSpc>
                <a:spcPct val="150000"/>
              </a:lnSpc>
            </a:pPr>
            <a:r>
              <a:rPr lang="en-US" sz="1800" b="0" dirty="0" smtClean="0"/>
              <a:t>Comprised by an </a:t>
            </a:r>
            <a:r>
              <a:rPr lang="en-US" sz="1800" b="0" dirty="0" err="1" smtClean="0"/>
              <a:t>endonuclease</a:t>
            </a:r>
            <a:r>
              <a:rPr lang="en-US" sz="1800" b="0" dirty="0" smtClean="0"/>
              <a:t> and</a:t>
            </a:r>
          </a:p>
          <a:p>
            <a:pPr>
              <a:lnSpc>
                <a:spcPct val="150000"/>
              </a:lnSpc>
            </a:pPr>
            <a:r>
              <a:rPr lang="en-US" sz="1800" b="0" dirty="0" smtClean="0"/>
              <a:t>the DNA target sites (34 </a:t>
            </a:r>
            <a:r>
              <a:rPr lang="en-US" sz="1800" b="0" dirty="0" err="1" smtClean="0"/>
              <a:t>bp</a:t>
            </a:r>
            <a:r>
              <a:rPr lang="en-US" sz="1800" b="0" dirty="0" smtClean="0"/>
              <a:t> palindrome with 8 </a:t>
            </a:r>
            <a:r>
              <a:rPr lang="en-US" sz="1800" b="0" dirty="0" err="1" smtClean="0"/>
              <a:t>bp</a:t>
            </a:r>
            <a:r>
              <a:rPr lang="en-US" sz="1800" b="0" dirty="0" smtClean="0"/>
              <a:t> core).</a:t>
            </a:r>
          </a:p>
          <a:p>
            <a:pPr>
              <a:lnSpc>
                <a:spcPct val="150000"/>
              </a:lnSpc>
              <a:buFont typeface="Arial"/>
              <a:buChar char="•"/>
            </a:pPr>
            <a:r>
              <a:rPr lang="en-US" sz="1800" b="0" dirty="0" smtClean="0"/>
              <a:t> FLP/FRT</a:t>
            </a:r>
          </a:p>
          <a:p>
            <a:pPr>
              <a:lnSpc>
                <a:spcPct val="150000"/>
              </a:lnSpc>
            </a:pPr>
            <a:r>
              <a:rPr lang="en-US" sz="1800" b="0" dirty="0" smtClean="0"/>
              <a:t>from 2</a:t>
            </a:r>
            <a:r>
              <a:rPr lang="el-GR" sz="1800" b="0" dirty="0" smtClean="0"/>
              <a:t>μ</a:t>
            </a:r>
            <a:r>
              <a:rPr lang="en-US" sz="1800" b="0" dirty="0" smtClean="0"/>
              <a:t> plasmid of </a:t>
            </a:r>
            <a:r>
              <a:rPr lang="en-US" sz="1800" b="0" dirty="0" err="1" smtClean="0"/>
              <a:t>Saccharomyces</a:t>
            </a:r>
            <a:r>
              <a:rPr lang="en-US" sz="1800" b="0" dirty="0" smtClean="0"/>
              <a:t> </a:t>
            </a:r>
            <a:r>
              <a:rPr lang="en-US" sz="1800" b="0" dirty="0" err="1" smtClean="0"/>
              <a:t>cerevisiae</a:t>
            </a:r>
            <a:endParaRPr lang="en-US" sz="1800" b="0" dirty="0" smtClean="0"/>
          </a:p>
          <a:p>
            <a:pPr>
              <a:lnSpc>
                <a:spcPct val="150000"/>
              </a:lnSpc>
            </a:pPr>
            <a:r>
              <a:rPr lang="en-US" sz="1800" b="0" dirty="0" smtClean="0"/>
              <a:t>to produce multiple plasmid copies from a single initiation site.</a:t>
            </a:r>
          </a:p>
          <a:p>
            <a:pPr>
              <a:lnSpc>
                <a:spcPct val="150000"/>
              </a:lnSpc>
              <a:buFont typeface="Arial"/>
              <a:buChar char="•"/>
            </a:pPr>
            <a:r>
              <a:rPr lang="en-US" sz="1800" b="0" dirty="0" smtClean="0"/>
              <a:t> </a:t>
            </a:r>
            <a:r>
              <a:rPr lang="en-US" sz="1800" b="0" dirty="0" err="1" smtClean="0"/>
              <a:t>Cre/loxP</a:t>
            </a:r>
            <a:endParaRPr lang="en-US" sz="1800" b="0" dirty="0" smtClean="0"/>
          </a:p>
          <a:p>
            <a:pPr>
              <a:lnSpc>
                <a:spcPct val="150000"/>
              </a:lnSpc>
            </a:pPr>
            <a:r>
              <a:rPr lang="en-US" sz="1800" b="0" dirty="0" smtClean="0"/>
              <a:t>from P1 </a:t>
            </a:r>
            <a:r>
              <a:rPr lang="en-US" sz="1800" b="0" dirty="0" err="1" smtClean="0"/>
              <a:t>bacteriophage</a:t>
            </a:r>
            <a:endParaRPr lang="en-US" sz="1800" b="0" dirty="0" smtClean="0"/>
          </a:p>
          <a:p>
            <a:pPr>
              <a:lnSpc>
                <a:spcPct val="150000"/>
              </a:lnSpc>
            </a:pPr>
            <a:r>
              <a:rPr lang="en-US" sz="1800" b="0" dirty="0" smtClean="0"/>
              <a:t>to ensure stable plasmid maintenance by resolving DNA dimmers into plasmid monomers.</a:t>
            </a:r>
            <a:endParaRPr lang="en-US" sz="1800" b="0" dirty="0"/>
          </a:p>
        </p:txBody>
      </p:sp>
      <p:sp>
        <p:nvSpPr>
          <p:cNvPr id="12" name="TextBox 11"/>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3" name="Straight Connector 12"/>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0" y="160338"/>
            <a:ext cx="9144000" cy="461962"/>
            <a:chOff x="0" y="147935"/>
            <a:chExt cx="9144000" cy="461665"/>
          </a:xfrm>
          <a:gradFill flip="none" rotWithShape="1">
            <a:gsLst>
              <a:gs pos="0">
                <a:schemeClr val="bg1">
                  <a:lumMod val="65000"/>
                </a:schemeClr>
              </a:gs>
              <a:gs pos="100000">
                <a:srgbClr val="FFFFFF"/>
              </a:gs>
            </a:gsLst>
            <a:lin ang="0" scaled="1"/>
            <a:tileRect/>
          </a:gradFill>
        </p:grpSpPr>
        <p:sp>
          <p:nvSpPr>
            <p:cNvPr id="20" name="Rectangle 19"/>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21" name="Rectangle 20"/>
            <p:cNvSpPr/>
            <p:nvPr/>
          </p:nvSpPr>
          <p:spPr>
            <a:xfrm>
              <a:off x="228600" y="147935"/>
              <a:ext cx="8102600" cy="461368"/>
            </a:xfrm>
            <a:prstGeom prst="rect">
              <a:avLst/>
            </a:prstGeom>
            <a:grpFill/>
          </p:spPr>
          <p:txBody>
            <a:bodyPr>
              <a:spAutoFit/>
            </a:bodyPr>
            <a:lstStyle/>
            <a:p>
              <a:pPr algn="ctr">
                <a:defRPr/>
              </a:pPr>
              <a:r>
                <a:rPr lang="en-GB" sz="2400" cap="small" dirty="0" smtClean="0">
                  <a:cs typeface="Lantinghei SC Extralight"/>
                </a:rPr>
                <a:t>Next Generation Technology </a:t>
              </a:r>
              <a:r>
                <a:rPr lang="en-US" sz="2400" cap="small" dirty="0">
                  <a:cs typeface="Lantinghei SC Extralight"/>
                </a:rPr>
                <a:t>– Genome Editing</a:t>
              </a:r>
              <a:endParaRPr lang="en-US" sz="2400" cap="small" dirty="0">
                <a:latin typeface="+mj-lt"/>
              </a:endParaRPr>
            </a:p>
          </p:txBody>
        </p:sp>
      </p:grpSp>
      <p:sp>
        <p:nvSpPr>
          <p:cNvPr id="29698" name="Content Placeholder 4"/>
          <p:cNvSpPr>
            <a:spLocks noGrp="1"/>
          </p:cNvSpPr>
          <p:nvPr>
            <p:ph idx="1"/>
          </p:nvPr>
        </p:nvSpPr>
        <p:spPr>
          <a:xfrm>
            <a:off x="5041900" y="1752600"/>
            <a:ext cx="3429000" cy="5257800"/>
          </a:xfrm>
        </p:spPr>
        <p:txBody>
          <a:bodyPr/>
          <a:lstStyle/>
          <a:p>
            <a:pPr>
              <a:buFont typeface="Wingdings" charset="2"/>
              <a:buChar char="§"/>
            </a:pPr>
            <a:r>
              <a:rPr lang="en-US" sz="1800" dirty="0" smtClean="0"/>
              <a:t>Zinc finger </a:t>
            </a:r>
          </a:p>
          <a:p>
            <a:pPr>
              <a:buFont typeface="Wingdings" charset="2"/>
              <a:buChar char="§"/>
            </a:pPr>
            <a:endParaRPr lang="en-US" sz="1800" dirty="0" smtClean="0"/>
          </a:p>
          <a:p>
            <a:pPr>
              <a:buFont typeface="Wingdings" charset="2"/>
              <a:buChar char="§"/>
            </a:pPr>
            <a:endParaRPr lang="en-US" sz="1800" dirty="0" smtClean="0"/>
          </a:p>
          <a:p>
            <a:pPr>
              <a:buFont typeface="Wingdings" charset="2"/>
              <a:buChar char="§"/>
            </a:pPr>
            <a:endParaRPr lang="en-US" sz="1800" dirty="0" smtClean="0"/>
          </a:p>
          <a:p>
            <a:pPr>
              <a:buNone/>
            </a:pPr>
            <a:endParaRPr lang="en-US" sz="1800" dirty="0" smtClean="0"/>
          </a:p>
          <a:p>
            <a:pPr>
              <a:buFont typeface="Wingdings" charset="2"/>
              <a:buChar char="§"/>
            </a:pPr>
            <a:endParaRPr lang="en-US" sz="1800" dirty="0" smtClean="0"/>
          </a:p>
          <a:p>
            <a:pPr>
              <a:buFont typeface="Wingdings" charset="2"/>
              <a:buChar char="§"/>
            </a:pPr>
            <a:r>
              <a:rPr lang="en-US" sz="1800" dirty="0" smtClean="0"/>
              <a:t>TAL </a:t>
            </a:r>
            <a:r>
              <a:rPr lang="en-US" sz="1800" dirty="0" err="1" smtClean="0"/>
              <a:t>Effector</a:t>
            </a:r>
            <a:r>
              <a:rPr lang="en-US" sz="1800" dirty="0" smtClean="0"/>
              <a:t> Nuclease</a:t>
            </a:r>
          </a:p>
          <a:p>
            <a:pPr>
              <a:buNone/>
            </a:pPr>
            <a:endParaRPr lang="en-US" sz="1800" dirty="0" smtClean="0"/>
          </a:p>
          <a:p>
            <a:pPr>
              <a:buFont typeface="Wingdings" charset="2"/>
              <a:buChar char="§"/>
            </a:pPr>
            <a:endParaRPr lang="en-US" sz="1800" dirty="0" smtClean="0"/>
          </a:p>
          <a:p>
            <a:pPr>
              <a:buFont typeface="Wingdings" charset="2"/>
              <a:buChar char="§"/>
            </a:pPr>
            <a:endParaRPr lang="en-US" sz="1800" dirty="0" smtClean="0"/>
          </a:p>
          <a:p>
            <a:pPr>
              <a:buFont typeface="Wingdings" charset="2"/>
              <a:buChar char="§"/>
            </a:pPr>
            <a:r>
              <a:rPr lang="en-US" sz="1800" dirty="0" smtClean="0"/>
              <a:t>CRISPR</a:t>
            </a:r>
            <a:r>
              <a:rPr lang="en-US" sz="1800" dirty="0"/>
              <a:t>/</a:t>
            </a:r>
            <a:r>
              <a:rPr lang="en-US" sz="1800" dirty="0" smtClean="0"/>
              <a:t>Cas9</a:t>
            </a:r>
          </a:p>
        </p:txBody>
      </p:sp>
      <p:grpSp>
        <p:nvGrpSpPr>
          <p:cNvPr id="3" name="Group 54"/>
          <p:cNvGrpSpPr>
            <a:grpSpLocks/>
          </p:cNvGrpSpPr>
          <p:nvPr/>
        </p:nvGrpSpPr>
        <p:grpSpPr bwMode="auto">
          <a:xfrm>
            <a:off x="2108200" y="1620838"/>
            <a:ext cx="1892300" cy="1770062"/>
            <a:chOff x="64" y="1027"/>
            <a:chExt cx="2110" cy="1830"/>
          </a:xfrm>
        </p:grpSpPr>
        <p:pic>
          <p:nvPicPr>
            <p:cNvPr id="29708" name="Picture 46"/>
            <p:cNvPicPr>
              <a:picLocks noChangeAspect="1" noChangeArrowheads="1"/>
            </p:cNvPicPr>
            <p:nvPr/>
          </p:nvPicPr>
          <p:blipFill>
            <a:blip r:embed="rId3"/>
            <a:srcRect t="7301" r="8296"/>
            <a:stretch>
              <a:fillRect/>
            </a:stretch>
          </p:blipFill>
          <p:spPr bwMode="auto">
            <a:xfrm>
              <a:off x="103" y="1027"/>
              <a:ext cx="1614" cy="1830"/>
            </a:xfrm>
            <a:prstGeom prst="rect">
              <a:avLst/>
            </a:prstGeom>
            <a:noFill/>
            <a:ln w="9525">
              <a:noFill/>
              <a:miter lim="800000"/>
              <a:headEnd/>
              <a:tailEnd/>
            </a:ln>
          </p:spPr>
        </p:pic>
        <p:sp>
          <p:nvSpPr>
            <p:cNvPr id="29709" name="Rectangle 47"/>
            <p:cNvSpPr>
              <a:spLocks noChangeArrowheads="1"/>
            </p:cNvSpPr>
            <p:nvPr/>
          </p:nvSpPr>
          <p:spPr bwMode="auto">
            <a:xfrm>
              <a:off x="64" y="1238"/>
              <a:ext cx="168" cy="976"/>
            </a:xfrm>
            <a:prstGeom prst="rect">
              <a:avLst/>
            </a:prstGeom>
            <a:solidFill>
              <a:schemeClr val="bg1"/>
            </a:solidFill>
            <a:ln w="9525">
              <a:noFill/>
              <a:miter lim="800000"/>
              <a:headEnd/>
              <a:tailEnd/>
            </a:ln>
          </p:spPr>
          <p:txBody>
            <a:bodyPr wrap="none" lIns="90488" tIns="44450" rIns="90488" bIns="44450" anchor="ctr">
              <a:prstTxWarp prst="textNoShape">
                <a:avLst/>
              </a:prstTxWarp>
            </a:bodyPr>
            <a:lstStyle/>
            <a:p>
              <a:endParaRPr lang="en-US" sz="2400" b="1">
                <a:latin typeface="Calibri" charset="0"/>
                <a:ea typeface="ＭＳ Ｐゴシック" pitchFamily="-128" charset="-128"/>
                <a:cs typeface="ＭＳ Ｐゴシック" pitchFamily="-128" charset="-128"/>
              </a:endParaRPr>
            </a:p>
          </p:txBody>
        </p:sp>
        <p:sp>
          <p:nvSpPr>
            <p:cNvPr id="29710" name="Rectangle 52"/>
            <p:cNvSpPr>
              <a:spLocks noChangeArrowheads="1"/>
            </p:cNvSpPr>
            <p:nvPr/>
          </p:nvSpPr>
          <p:spPr bwMode="auto">
            <a:xfrm>
              <a:off x="444" y="2681"/>
              <a:ext cx="466" cy="160"/>
            </a:xfrm>
            <a:prstGeom prst="rect">
              <a:avLst/>
            </a:prstGeom>
            <a:noFill/>
            <a:ln w="9525">
              <a:noFill/>
              <a:miter lim="800000"/>
              <a:headEnd/>
              <a:tailEnd/>
            </a:ln>
          </p:spPr>
          <p:txBody>
            <a:bodyPr lIns="90488" tIns="44450" rIns="90488" bIns="44450">
              <a:prstTxWarp prst="textNoShape">
                <a:avLst/>
              </a:prstTxWarp>
            </a:bodyPr>
            <a:lstStyle/>
            <a:p>
              <a:pPr>
                <a:buFont typeface="Wingdings" charset="2"/>
                <a:buNone/>
              </a:pPr>
              <a:r>
                <a:rPr lang="en-US" sz="900" b="1">
                  <a:solidFill>
                    <a:srgbClr val="333333"/>
                  </a:solidFill>
                  <a:latin typeface="Calibri" charset="0"/>
                  <a:ea typeface="ＭＳ Ｐゴシック" pitchFamily="-128" charset="-128"/>
                  <a:cs typeface="ＭＳ Ｐゴシック" pitchFamily="-128" charset="-128"/>
                </a:rPr>
                <a:t>NH2 </a:t>
              </a:r>
            </a:p>
          </p:txBody>
        </p:sp>
        <p:sp>
          <p:nvSpPr>
            <p:cNvPr id="29711" name="Rectangle 53"/>
            <p:cNvSpPr>
              <a:spLocks noChangeArrowheads="1"/>
            </p:cNvSpPr>
            <p:nvPr/>
          </p:nvSpPr>
          <p:spPr bwMode="auto">
            <a:xfrm>
              <a:off x="1550" y="1217"/>
              <a:ext cx="624" cy="196"/>
            </a:xfrm>
            <a:prstGeom prst="rect">
              <a:avLst/>
            </a:prstGeom>
            <a:noFill/>
            <a:ln w="9525">
              <a:noFill/>
              <a:miter lim="800000"/>
              <a:headEnd/>
              <a:tailEnd/>
            </a:ln>
          </p:spPr>
          <p:txBody>
            <a:bodyPr lIns="90488" tIns="44450" rIns="90488" bIns="44450">
              <a:prstTxWarp prst="textNoShape">
                <a:avLst/>
              </a:prstTxWarp>
            </a:bodyPr>
            <a:lstStyle/>
            <a:p>
              <a:pPr>
                <a:buFont typeface="Wingdings" charset="2"/>
                <a:buNone/>
              </a:pPr>
              <a:r>
                <a:rPr lang="en-US" sz="900" b="1">
                  <a:solidFill>
                    <a:srgbClr val="333333"/>
                  </a:solidFill>
                  <a:latin typeface="Calibri" charset="0"/>
                  <a:ea typeface="ＭＳ Ｐゴシック" pitchFamily="-128" charset="-128"/>
                  <a:cs typeface="ＭＳ Ｐゴシック" pitchFamily="-128" charset="-128"/>
                </a:rPr>
                <a:t>COOH </a:t>
              </a:r>
            </a:p>
          </p:txBody>
        </p:sp>
      </p:grpSp>
      <p:pic>
        <p:nvPicPr>
          <p:cNvPr id="29700" name="Picture 5" descr="TAL.jpg"/>
          <p:cNvPicPr>
            <a:picLocks noChangeAspect="1"/>
          </p:cNvPicPr>
          <p:nvPr/>
        </p:nvPicPr>
        <p:blipFill>
          <a:blip r:embed="rId4"/>
          <a:srcRect l="7365" t="5138" r="7365" b="5138"/>
          <a:stretch>
            <a:fillRect/>
          </a:stretch>
        </p:blipFill>
        <p:spPr bwMode="auto">
          <a:xfrm>
            <a:off x="1993900" y="3759200"/>
            <a:ext cx="2379663" cy="1006475"/>
          </a:xfrm>
          <a:prstGeom prst="rect">
            <a:avLst/>
          </a:prstGeom>
          <a:noFill/>
          <a:ln w="9525">
            <a:noFill/>
            <a:miter lim="800000"/>
            <a:headEnd/>
            <a:tailEnd/>
          </a:ln>
        </p:spPr>
      </p:pic>
      <p:pic>
        <p:nvPicPr>
          <p:cNvPr id="29701" name="Picture 12"/>
          <p:cNvPicPr>
            <a:picLocks noChangeAspect="1"/>
          </p:cNvPicPr>
          <p:nvPr/>
        </p:nvPicPr>
        <p:blipFill>
          <a:blip r:embed="rId5"/>
          <a:srcRect/>
          <a:stretch>
            <a:fillRect/>
          </a:stretch>
        </p:blipFill>
        <p:spPr bwMode="auto">
          <a:xfrm>
            <a:off x="2070100" y="4762500"/>
            <a:ext cx="2503488" cy="1625600"/>
          </a:xfrm>
          <a:prstGeom prst="rect">
            <a:avLst/>
          </a:prstGeom>
          <a:noFill/>
          <a:ln w="9525">
            <a:noFill/>
            <a:miter lim="800000"/>
            <a:headEnd/>
            <a:tailEnd/>
          </a:ln>
        </p:spPr>
      </p:pic>
      <p:sp>
        <p:nvSpPr>
          <p:cNvPr id="29702" name="Rectangle 16"/>
          <p:cNvSpPr>
            <a:spLocks noChangeArrowheads="1"/>
          </p:cNvSpPr>
          <p:nvPr/>
        </p:nvSpPr>
        <p:spPr bwMode="auto">
          <a:xfrm>
            <a:off x="1033463" y="1002268"/>
            <a:ext cx="4572000" cy="369332"/>
          </a:xfrm>
          <a:prstGeom prst="rect">
            <a:avLst/>
          </a:prstGeom>
          <a:noFill/>
          <a:ln w="9525">
            <a:noFill/>
            <a:miter lim="800000"/>
            <a:headEnd/>
            <a:tailEnd/>
          </a:ln>
        </p:spPr>
        <p:txBody>
          <a:bodyPr>
            <a:prstTxWarp prst="textNoShape">
              <a:avLst/>
            </a:prstTxWarp>
            <a:spAutoFit/>
          </a:bodyPr>
          <a:lstStyle/>
          <a:p>
            <a:r>
              <a:rPr lang="en-US" sz="1800" b="0" dirty="0"/>
              <a:t>Tools for in situ gene modification</a:t>
            </a:r>
          </a:p>
        </p:txBody>
      </p:sp>
      <p:sp>
        <p:nvSpPr>
          <p:cNvPr id="14" name="TextBox 1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5" name="Straight Connector 1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descr="http://upload.wikimedia.org/wikipedia/commons/d/de/Repair_outcomes_of_a_genomic_double-strand_break_for_ZFN_cleavage.jpg"/>
          <p:cNvPicPr>
            <a:picLocks noChangeAspect="1" noChangeArrowheads="1"/>
          </p:cNvPicPr>
          <p:nvPr/>
        </p:nvPicPr>
        <p:blipFill>
          <a:blip r:embed="rId2"/>
          <a:srcRect/>
          <a:stretch>
            <a:fillRect/>
          </a:stretch>
        </p:blipFill>
        <p:spPr bwMode="auto">
          <a:xfrm>
            <a:off x="155575" y="803275"/>
            <a:ext cx="6858000" cy="5143500"/>
          </a:xfrm>
          <a:prstGeom prst="rect">
            <a:avLst/>
          </a:prstGeom>
          <a:noFill/>
          <a:ln w="9525">
            <a:noFill/>
            <a:miter lim="800000"/>
            <a:headEnd/>
            <a:tailEnd/>
          </a:ln>
        </p:spPr>
      </p:pic>
      <p:sp>
        <p:nvSpPr>
          <p:cNvPr id="31747" name="Rectangle 2"/>
          <p:cNvSpPr>
            <a:spLocks noChangeArrowheads="1"/>
          </p:cNvSpPr>
          <p:nvPr/>
        </p:nvSpPr>
        <p:spPr bwMode="auto">
          <a:xfrm>
            <a:off x="5880100" y="836613"/>
            <a:ext cx="3114675" cy="5078412"/>
          </a:xfrm>
          <a:prstGeom prst="rect">
            <a:avLst/>
          </a:prstGeom>
          <a:noFill/>
          <a:ln w="9525">
            <a:noFill/>
            <a:miter lim="800000"/>
            <a:headEnd/>
            <a:tailEnd/>
          </a:ln>
        </p:spPr>
        <p:txBody>
          <a:bodyPr>
            <a:prstTxWarp prst="textNoShape">
              <a:avLst/>
            </a:prstTxWarp>
            <a:spAutoFit/>
          </a:bodyPr>
          <a:lstStyle/>
          <a:p>
            <a:pPr algn="just" eaLnBrk="0" hangingPunct="0"/>
            <a:r>
              <a:rPr lang="en-US" sz="1200"/>
              <a:t>The non-specific cleavage domain from the type IIs </a:t>
            </a:r>
            <a:r>
              <a:rPr lang="en-US" sz="1200">
                <a:hlinkClick r:id="rId3" tooltip="Restriction endonuclease"/>
              </a:rPr>
              <a:t>restriction endonuclease</a:t>
            </a:r>
            <a:r>
              <a:rPr lang="en-US" sz="1200"/>
              <a:t> </a:t>
            </a:r>
            <a:r>
              <a:rPr lang="en-US" sz="1200">
                <a:hlinkClick r:id="rId4" tooltip="FokI"/>
              </a:rPr>
              <a:t>FokI</a:t>
            </a:r>
            <a:r>
              <a:rPr lang="en-US" sz="1200"/>
              <a:t> used as the cleavage domain in ZFNs. It dimerizes in order to cleave DNA and thus a pair of ZFNs are required to target non-palindromic DNA sites. Standard ZFNs fuse the cleavage domain to the C-terminus of each </a:t>
            </a:r>
            <a:r>
              <a:rPr lang="en-US" sz="1200">
                <a:hlinkClick r:id="rId5" tooltip="Zinc finger"/>
              </a:rPr>
              <a:t>zinc finger</a:t>
            </a:r>
            <a:r>
              <a:rPr lang="en-US" sz="1200"/>
              <a:t> domain. In order to two cleavage domains to dimerize and cleave DNA, the two individual ZFNs must bind opposite strands of DNA with their C-termini a certain distance apart. </a:t>
            </a:r>
          </a:p>
          <a:p>
            <a:pPr algn="just" eaLnBrk="0" hangingPunct="0"/>
            <a:r>
              <a:rPr lang="en-US" sz="1200"/>
              <a:t>Several different </a:t>
            </a:r>
            <a:r>
              <a:rPr lang="en-US" sz="1200">
                <a:hlinkClick r:id="rId6" tooltip="Protein engineering"/>
              </a:rPr>
              <a:t>protein engineering</a:t>
            </a:r>
            <a:r>
              <a:rPr lang="en-US" sz="1200"/>
              <a:t> techniques have been employed to improve both the activity and specificity of the nuclease domain used in ZFNs: FokI variant with enhanced cleavage activity, Structure-based design by modifying the dimerization interface so that only the intended heterodimeric species are active.</a:t>
            </a:r>
          </a:p>
          <a:p>
            <a:pPr algn="just" eaLnBrk="0" hangingPunct="0"/>
            <a:r>
              <a:rPr lang="en-US" sz="1200"/>
              <a:t>The DNA-binding domains of individual ZFNs typically contain between three and six individual </a:t>
            </a:r>
            <a:r>
              <a:rPr lang="en-US" sz="1200">
                <a:hlinkClick r:id="rId5" tooltip="Zinc finger"/>
              </a:rPr>
              <a:t>zinc finger</a:t>
            </a:r>
            <a:r>
              <a:rPr lang="en-US" sz="1200"/>
              <a:t> repeats and can each recognize between 9 and 18 basepairs.</a:t>
            </a:r>
          </a:p>
        </p:txBody>
      </p:sp>
      <p:sp>
        <p:nvSpPr>
          <p:cNvPr id="31748" name="Rectangle 3"/>
          <p:cNvSpPr>
            <a:spLocks noChangeArrowheads="1"/>
          </p:cNvSpPr>
          <p:nvPr/>
        </p:nvSpPr>
        <p:spPr bwMode="auto">
          <a:xfrm>
            <a:off x="74613" y="5368925"/>
            <a:ext cx="5878512" cy="1200150"/>
          </a:xfrm>
          <a:prstGeom prst="rect">
            <a:avLst/>
          </a:prstGeom>
          <a:noFill/>
          <a:ln w="9525">
            <a:noFill/>
            <a:miter lim="800000"/>
            <a:headEnd/>
            <a:tailEnd/>
          </a:ln>
        </p:spPr>
        <p:txBody>
          <a:bodyPr>
            <a:prstTxWarp prst="textNoShape">
              <a:avLst/>
            </a:prstTxWarp>
            <a:spAutoFit/>
          </a:bodyPr>
          <a:lstStyle/>
          <a:p>
            <a:pPr algn="just" eaLnBrk="0" hangingPunct="0"/>
            <a:r>
              <a:rPr lang="en-US" sz="1200" dirty="0"/>
              <a:t>Manipulating the genomes of many plants and animals </a:t>
            </a:r>
            <a:r>
              <a:rPr lang="en-US" sz="1200" dirty="0">
                <a:hlinkClick r:id="rId7" tooltip="Arabidopsis thaliana"/>
              </a:rPr>
              <a:t>arabidopsis</a:t>
            </a:r>
            <a:r>
              <a:rPr lang="en-US" sz="1200" dirty="0"/>
              <a:t>,</a:t>
            </a:r>
            <a:r>
              <a:rPr lang="en-US" sz="1200" baseline="30000" dirty="0"/>
              <a:t> </a:t>
            </a:r>
            <a:r>
              <a:rPr lang="en-US" sz="1200" dirty="0">
                <a:hlinkClick r:id="rId8" tooltip="Tobacco"/>
              </a:rPr>
              <a:t>tobacco</a:t>
            </a:r>
            <a:r>
              <a:rPr lang="en-US" sz="1200" dirty="0"/>
              <a:t>,</a:t>
            </a:r>
            <a:r>
              <a:rPr lang="en-US" sz="1200" baseline="30000" dirty="0"/>
              <a:t> </a:t>
            </a:r>
            <a:r>
              <a:rPr lang="en-US" sz="1200" dirty="0">
                <a:hlinkClick r:id="rId9" tooltip="Soybean"/>
              </a:rPr>
              <a:t>soybean</a:t>
            </a:r>
            <a:r>
              <a:rPr lang="en-US" sz="1200" dirty="0"/>
              <a:t>,</a:t>
            </a:r>
            <a:r>
              <a:rPr lang="en-US" sz="1200" baseline="30000" dirty="0"/>
              <a:t> </a:t>
            </a:r>
            <a:r>
              <a:rPr lang="en-US" sz="1200" dirty="0"/>
              <a:t> </a:t>
            </a:r>
            <a:r>
              <a:rPr lang="en-US" sz="1200" dirty="0">
                <a:hlinkClick r:id="rId10" tooltip="Maize"/>
              </a:rPr>
              <a:t>corn</a:t>
            </a:r>
            <a:r>
              <a:rPr lang="en-US" sz="1200" dirty="0"/>
              <a:t>,</a:t>
            </a:r>
            <a:r>
              <a:rPr lang="en-US" sz="1200" baseline="30000" dirty="0"/>
              <a:t> </a:t>
            </a:r>
            <a:r>
              <a:rPr lang="en-US" sz="1200" dirty="0"/>
              <a:t> </a:t>
            </a:r>
            <a:r>
              <a:rPr lang="en-US" sz="1200" i="1" dirty="0">
                <a:hlinkClick r:id="rId11" tooltip="Drosophila melanogaster"/>
              </a:rPr>
              <a:t>Drosophila melanogaster</a:t>
            </a:r>
            <a:r>
              <a:rPr lang="en-US" sz="1200" dirty="0"/>
              <a:t>,</a:t>
            </a:r>
            <a:r>
              <a:rPr lang="en-US" sz="1200" baseline="30000" dirty="0"/>
              <a:t> </a:t>
            </a:r>
            <a:r>
              <a:rPr lang="en-US" sz="1200" i="1" dirty="0">
                <a:hlinkClick r:id="rId12" tooltip="Caenorhabditis elegans"/>
              </a:rPr>
              <a:t>C. elegans</a:t>
            </a:r>
            <a:r>
              <a:rPr lang="en-US" sz="1200" dirty="0"/>
              <a:t>,</a:t>
            </a:r>
            <a:r>
              <a:rPr lang="en-US" sz="1200" baseline="30000" dirty="0"/>
              <a:t> </a:t>
            </a:r>
            <a:r>
              <a:rPr lang="en-US" sz="1200" dirty="0">
                <a:hlinkClick r:id="rId13" tooltip="Strongylocentrotus purpuratus"/>
              </a:rPr>
              <a:t>sea urchin</a:t>
            </a:r>
            <a:r>
              <a:rPr lang="en-US" sz="1200" dirty="0"/>
              <a:t>,</a:t>
            </a:r>
            <a:r>
              <a:rPr lang="en-US" sz="1200" baseline="30000" dirty="0"/>
              <a:t> </a:t>
            </a:r>
            <a:r>
              <a:rPr lang="en-US" sz="1200" dirty="0">
                <a:hlinkClick r:id="rId14" tooltip="Silkworm"/>
              </a:rPr>
              <a:t>silkworm</a:t>
            </a:r>
            <a:r>
              <a:rPr lang="en-US" sz="1200" dirty="0"/>
              <a:t>,</a:t>
            </a:r>
            <a:r>
              <a:rPr lang="en-US" sz="1200" baseline="30000" dirty="0"/>
              <a:t> </a:t>
            </a:r>
            <a:r>
              <a:rPr lang="en-US" sz="1200" dirty="0">
                <a:hlinkClick r:id="rId15" tooltip="Zebrafish"/>
              </a:rPr>
              <a:t>zebrafish</a:t>
            </a:r>
            <a:r>
              <a:rPr lang="en-US" sz="1200" dirty="0"/>
              <a:t>,</a:t>
            </a:r>
            <a:r>
              <a:rPr lang="en-US" sz="1200" baseline="30000" dirty="0"/>
              <a:t> </a:t>
            </a:r>
            <a:r>
              <a:rPr lang="en-US" sz="1200" dirty="0">
                <a:hlinkClick r:id="rId16" tooltip="Frog"/>
              </a:rPr>
              <a:t>frogs</a:t>
            </a:r>
            <a:r>
              <a:rPr lang="en-US" sz="1200" dirty="0"/>
              <a:t>,</a:t>
            </a:r>
            <a:r>
              <a:rPr lang="en-US" sz="1200" baseline="30000" dirty="0"/>
              <a:t> </a:t>
            </a:r>
            <a:r>
              <a:rPr lang="en-US" sz="1200" dirty="0">
                <a:hlinkClick r:id="rId17" tooltip="Mice"/>
              </a:rPr>
              <a:t>mice</a:t>
            </a:r>
            <a:r>
              <a:rPr lang="en-US" sz="1200" dirty="0"/>
              <a:t>,</a:t>
            </a:r>
            <a:r>
              <a:rPr lang="en-US" sz="1200" baseline="30000" dirty="0"/>
              <a:t> </a:t>
            </a:r>
            <a:r>
              <a:rPr lang="en-US" sz="1200" dirty="0">
                <a:hlinkClick r:id="rId18" tooltip="Rat"/>
              </a:rPr>
              <a:t>rats</a:t>
            </a:r>
            <a:r>
              <a:rPr lang="en-US" sz="1200" dirty="0"/>
              <a:t>,</a:t>
            </a:r>
            <a:r>
              <a:rPr lang="en-US" sz="1200" baseline="30000" dirty="0"/>
              <a:t> </a:t>
            </a:r>
            <a:r>
              <a:rPr lang="en-US" sz="1200" dirty="0">
                <a:hlinkClick r:id="rId19" tooltip="Rabbit"/>
              </a:rPr>
              <a:t>rabbits</a:t>
            </a:r>
            <a:r>
              <a:rPr lang="en-US" sz="1200" dirty="0"/>
              <a:t>,</a:t>
            </a:r>
            <a:r>
              <a:rPr lang="en-US" sz="1200" baseline="30000" dirty="0"/>
              <a:t> </a:t>
            </a:r>
            <a:r>
              <a:rPr lang="en-US" sz="1200" dirty="0">
                <a:hlinkClick r:id="rId20" tooltip="Pig"/>
              </a:rPr>
              <a:t>pigs</a:t>
            </a:r>
            <a:r>
              <a:rPr lang="en-US" sz="1200" dirty="0"/>
              <a:t>,</a:t>
            </a:r>
            <a:r>
              <a:rPr lang="en-US" sz="1200" baseline="30000" dirty="0"/>
              <a:t> </a:t>
            </a:r>
            <a:r>
              <a:rPr lang="en-US" sz="1200" dirty="0">
                <a:hlinkClick r:id="rId21" tooltip="Cattle"/>
              </a:rPr>
              <a:t>cattle</a:t>
            </a:r>
            <a:r>
              <a:rPr lang="en-US" sz="1200" dirty="0"/>
              <a:t>,</a:t>
            </a:r>
            <a:r>
              <a:rPr lang="en-US" sz="1200" baseline="30000" dirty="0"/>
              <a:t> </a:t>
            </a:r>
            <a:r>
              <a:rPr lang="en-US" sz="1200" dirty="0"/>
              <a:t>and various types of mammalian cells, a mouse model of </a:t>
            </a:r>
            <a:r>
              <a:rPr lang="en-US" sz="1200" dirty="0">
                <a:hlinkClick r:id="rId22" tooltip="Haemophilia"/>
              </a:rPr>
              <a:t>haemophilia</a:t>
            </a:r>
            <a:r>
              <a:rPr lang="en-US" sz="1200" dirty="0"/>
              <a:t> and an ongoing clinical trial is evaluating Zinc finger nucleases that disrupt the </a:t>
            </a:r>
            <a:r>
              <a:rPr lang="en-US" sz="1200" dirty="0">
                <a:hlinkClick r:id="rId23" tooltip="CCR5"/>
              </a:rPr>
              <a:t>CCR5</a:t>
            </a:r>
            <a:r>
              <a:rPr lang="en-US" sz="1200" dirty="0"/>
              <a:t> gene in CD4+ human T-cells as a potential treatment for </a:t>
            </a:r>
            <a:r>
              <a:rPr lang="en-US" sz="1200" dirty="0">
                <a:hlinkClick r:id="rId24" tooltip="HIV/AIDS"/>
              </a:rPr>
              <a:t>HIV/AIDS</a:t>
            </a:r>
            <a:r>
              <a:rPr lang="en-US" sz="1200" dirty="0"/>
              <a:t>. </a:t>
            </a:r>
          </a:p>
        </p:txBody>
      </p:sp>
      <p:sp>
        <p:nvSpPr>
          <p:cNvPr id="31749" name="Rectangle 4"/>
          <p:cNvSpPr>
            <a:spLocks noChangeArrowheads="1"/>
          </p:cNvSpPr>
          <p:nvPr/>
        </p:nvSpPr>
        <p:spPr bwMode="auto">
          <a:xfrm>
            <a:off x="382588" y="604838"/>
            <a:ext cx="5284787" cy="1200150"/>
          </a:xfrm>
          <a:prstGeom prst="rect">
            <a:avLst/>
          </a:prstGeom>
          <a:noFill/>
          <a:ln w="9525">
            <a:noFill/>
            <a:miter lim="800000"/>
            <a:headEnd/>
            <a:tailEnd/>
          </a:ln>
        </p:spPr>
        <p:txBody>
          <a:bodyPr>
            <a:prstTxWarp prst="textNoShape">
              <a:avLst/>
            </a:prstTxWarp>
            <a:spAutoFit/>
          </a:bodyPr>
          <a:lstStyle/>
          <a:p>
            <a:pPr algn="just" eaLnBrk="0" hangingPunct="0"/>
            <a:r>
              <a:rPr lang="en-US" sz="1200" b="1" dirty="0"/>
              <a:t>Zinc-finger nucleases</a:t>
            </a:r>
            <a:r>
              <a:rPr lang="en-US" sz="1200" dirty="0"/>
              <a:t> (</a:t>
            </a:r>
            <a:r>
              <a:rPr lang="en-US" sz="1200" b="1" dirty="0" err="1"/>
              <a:t>ZFN</a:t>
            </a:r>
            <a:r>
              <a:rPr lang="en-US" sz="1200" dirty="0" err="1"/>
              <a:t>s</a:t>
            </a:r>
            <a:r>
              <a:rPr lang="en-US" sz="1200" dirty="0"/>
              <a:t>) are artificial </a:t>
            </a:r>
            <a:r>
              <a:rPr lang="en-US" sz="1200" dirty="0">
                <a:hlinkClick r:id="rId25" tooltip="Restriction enzymes"/>
              </a:rPr>
              <a:t>restriction enzymes</a:t>
            </a:r>
            <a:r>
              <a:rPr lang="en-US" sz="1200" dirty="0"/>
              <a:t> generated by fusing a </a:t>
            </a:r>
            <a:r>
              <a:rPr lang="en-US" sz="1200" dirty="0">
                <a:hlinkClick r:id="rId5" tooltip="Zinc finger"/>
              </a:rPr>
              <a:t>zinc finger</a:t>
            </a:r>
            <a:r>
              <a:rPr lang="en-US" sz="1200" dirty="0"/>
              <a:t> DNA-binding domain to a </a:t>
            </a:r>
            <a:r>
              <a:rPr lang="en-US" sz="1200" dirty="0">
                <a:hlinkClick r:id="rId26" tooltip="DNA-cleavage domain (page does not exist)"/>
              </a:rPr>
              <a:t>DNA-cleavage domain</a:t>
            </a:r>
            <a:r>
              <a:rPr lang="en-US" sz="1200" dirty="0"/>
              <a:t>. </a:t>
            </a:r>
            <a:r>
              <a:rPr lang="en-US" sz="1200" dirty="0">
                <a:hlinkClick r:id="rId5" tooltip="Zinc finger"/>
              </a:rPr>
              <a:t>Zinc finger</a:t>
            </a:r>
            <a:r>
              <a:rPr lang="en-US" sz="1200" dirty="0"/>
              <a:t> domains can be engineered to target desired DNA sequences within complex genomes. By taking advantage of endogenous DNA repair machinery, these reagents can be used to precisely alter the genomes of higher organisms.</a:t>
            </a:r>
          </a:p>
        </p:txBody>
      </p:sp>
      <p:grpSp>
        <p:nvGrpSpPr>
          <p:cNvPr id="2" name="Group 14"/>
          <p:cNvGrpSpPr>
            <a:grpSpLocks/>
          </p:cNvGrpSpPr>
          <p:nvPr/>
        </p:nvGrpSpPr>
        <p:grpSpPr bwMode="auto">
          <a:xfrm>
            <a:off x="0" y="160338"/>
            <a:ext cx="9144000" cy="461962"/>
            <a:chOff x="0" y="147935"/>
            <a:chExt cx="9144000" cy="461665"/>
          </a:xfrm>
          <a:gradFill flip="none" rotWithShape="1">
            <a:gsLst>
              <a:gs pos="0">
                <a:schemeClr val="bg1">
                  <a:lumMod val="65000"/>
                </a:schemeClr>
              </a:gs>
              <a:gs pos="100000">
                <a:srgbClr val="FFFFFF"/>
              </a:gs>
            </a:gsLst>
            <a:lin ang="0" scaled="1"/>
            <a:tileRect/>
          </a:gradFill>
        </p:grpSpPr>
        <p:sp>
          <p:nvSpPr>
            <p:cNvPr id="8" name="Rectangle 7"/>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p:nvSpPr>
          <p:spPr>
            <a:xfrm>
              <a:off x="228600" y="147935"/>
              <a:ext cx="8102600" cy="461368"/>
            </a:xfrm>
            <a:prstGeom prst="rect">
              <a:avLst/>
            </a:prstGeom>
            <a:grpFill/>
          </p:spPr>
          <p:txBody>
            <a:bodyPr>
              <a:spAutoFit/>
            </a:bodyPr>
            <a:lstStyle/>
            <a:p>
              <a:pPr algn="ctr">
                <a:defRPr/>
              </a:pPr>
              <a:r>
                <a:rPr lang="en-US" sz="2400" dirty="0" smtClean="0"/>
                <a:t>Tools for </a:t>
              </a:r>
              <a:r>
                <a:rPr lang="en-US" sz="2400" i="1" dirty="0" smtClean="0"/>
                <a:t>in situ </a:t>
              </a:r>
              <a:r>
                <a:rPr lang="en-US" sz="2400" dirty="0" smtClean="0">
                  <a:cs typeface="Lantinghei SC Extralight"/>
                </a:rPr>
                <a:t>Genome </a:t>
              </a:r>
              <a:r>
                <a:rPr lang="en-US" sz="2400" dirty="0">
                  <a:cs typeface="Lantinghei SC Extralight"/>
                </a:rPr>
                <a:t>Editing</a:t>
              </a:r>
              <a:endParaRPr lang="en-US" sz="2400" dirty="0">
                <a:latin typeface="+mj-lt"/>
              </a:endParaRPr>
            </a:p>
          </p:txBody>
        </p:sp>
      </p:gr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descr="http://upload.wikimedia.org/wikipedia/en/c/cd/Engineered_Nucleases.jpg"/>
          <p:cNvPicPr>
            <a:picLocks noChangeAspect="1" noChangeArrowheads="1"/>
          </p:cNvPicPr>
          <p:nvPr/>
        </p:nvPicPr>
        <p:blipFill>
          <a:blip r:embed="rId2"/>
          <a:srcRect/>
          <a:stretch>
            <a:fillRect/>
          </a:stretch>
        </p:blipFill>
        <p:spPr bwMode="auto">
          <a:xfrm>
            <a:off x="155575" y="1473200"/>
            <a:ext cx="5213350" cy="5068888"/>
          </a:xfrm>
          <a:prstGeom prst="rect">
            <a:avLst/>
          </a:prstGeom>
          <a:noFill/>
          <a:ln w="9525">
            <a:noFill/>
            <a:miter lim="800000"/>
            <a:headEnd/>
            <a:tailEnd/>
          </a:ln>
        </p:spPr>
      </p:pic>
      <p:sp>
        <p:nvSpPr>
          <p:cNvPr id="32771" name="Rectangle 1"/>
          <p:cNvSpPr>
            <a:spLocks noChangeArrowheads="1"/>
          </p:cNvSpPr>
          <p:nvPr/>
        </p:nvSpPr>
        <p:spPr bwMode="auto">
          <a:xfrm>
            <a:off x="393700" y="585788"/>
            <a:ext cx="8143875" cy="1384300"/>
          </a:xfrm>
          <a:prstGeom prst="rect">
            <a:avLst/>
          </a:prstGeom>
          <a:solidFill>
            <a:schemeClr val="bg1"/>
          </a:solidFill>
          <a:ln w="9525">
            <a:noFill/>
            <a:miter lim="800000"/>
            <a:headEnd/>
            <a:tailEnd/>
          </a:ln>
        </p:spPr>
        <p:txBody>
          <a:bodyPr>
            <a:prstTxWarp prst="textNoShape">
              <a:avLst/>
            </a:prstTxWarp>
            <a:spAutoFit/>
          </a:bodyPr>
          <a:lstStyle/>
          <a:p>
            <a:pPr algn="just" eaLnBrk="0" hangingPunct="0"/>
            <a:r>
              <a:rPr lang="en-US" sz="1200" b="1" dirty="0"/>
              <a:t>TAL (transcription activator-like) effectors</a:t>
            </a:r>
            <a:r>
              <a:rPr lang="en-US" sz="1200" dirty="0"/>
              <a:t> are </a:t>
            </a:r>
            <a:r>
              <a:rPr lang="en-US" sz="1200" dirty="0">
                <a:hlinkClick r:id="rId3" tooltip="Protein"/>
              </a:rPr>
              <a:t>proteins</a:t>
            </a:r>
            <a:r>
              <a:rPr lang="en-US" sz="1200" dirty="0"/>
              <a:t> secreted by </a:t>
            </a:r>
            <a:r>
              <a:rPr lang="en-US" sz="1200" i="1" dirty="0">
                <a:hlinkClick r:id="rId4" tooltip="Xanthomonas"/>
              </a:rPr>
              <a:t>Xanthomonas</a:t>
            </a:r>
            <a:r>
              <a:rPr lang="en-US" sz="1200" dirty="0"/>
              <a:t> bacteria via their </a:t>
            </a:r>
            <a:r>
              <a:rPr lang="en-US" sz="1200" dirty="0">
                <a:hlinkClick r:id="rId5" tooltip="Type three secretion system"/>
              </a:rPr>
              <a:t>type III secretion system</a:t>
            </a:r>
            <a:r>
              <a:rPr lang="en-US" sz="1200" dirty="0"/>
              <a:t> when they infect various </a:t>
            </a:r>
            <a:r>
              <a:rPr lang="en-US" sz="1200" dirty="0">
                <a:hlinkClick r:id="rId6" tooltip="Plant"/>
              </a:rPr>
              <a:t>plant</a:t>
            </a:r>
            <a:r>
              <a:rPr lang="en-US" sz="1200" dirty="0"/>
              <a:t> species. These proteins can bind </a:t>
            </a:r>
            <a:r>
              <a:rPr lang="en-US" sz="1200" dirty="0">
                <a:hlinkClick r:id="rId7" tooltip="Promoter (biology)"/>
              </a:rPr>
              <a:t>promoter</a:t>
            </a:r>
            <a:r>
              <a:rPr lang="en-US" sz="1200" dirty="0"/>
              <a:t> sequences in the host plant and activate the </a:t>
            </a:r>
            <a:r>
              <a:rPr lang="en-US" sz="1200" dirty="0">
                <a:hlinkClick r:id="rId8" tooltip="Gene expression"/>
              </a:rPr>
              <a:t>expression</a:t>
            </a:r>
            <a:r>
              <a:rPr lang="en-US" sz="1200" dirty="0"/>
              <a:t> of plant genes that aid bacterial infection. They recognize plant </a:t>
            </a:r>
            <a:r>
              <a:rPr lang="en-US" sz="1200" dirty="0">
                <a:hlinkClick r:id="rId9" tooltip="DNA sequence"/>
              </a:rPr>
              <a:t>DNA sequences</a:t>
            </a:r>
            <a:r>
              <a:rPr lang="en-US" sz="1200" dirty="0"/>
              <a:t> through a central repeat domain consisting of a variable number of ~34 amino acid repeats. There appears to be a one-to-one correspondence between the identity of two critical amino acids in each repeat and each DNA base in the target sequence. These proteins are interesting to researchers both for their role in disease of important crop species and the relative ease of retargeting them to bind new DNA sequences. </a:t>
            </a:r>
          </a:p>
        </p:txBody>
      </p:sp>
      <p:sp>
        <p:nvSpPr>
          <p:cNvPr id="32772" name="Rectangle 3"/>
          <p:cNvSpPr>
            <a:spLocks noChangeArrowheads="1"/>
          </p:cNvSpPr>
          <p:nvPr/>
        </p:nvSpPr>
        <p:spPr bwMode="auto">
          <a:xfrm>
            <a:off x="5454650" y="2065338"/>
            <a:ext cx="3094038" cy="4154487"/>
          </a:xfrm>
          <a:prstGeom prst="rect">
            <a:avLst/>
          </a:prstGeom>
          <a:noFill/>
          <a:ln w="9525">
            <a:noFill/>
            <a:miter lim="800000"/>
            <a:headEnd/>
            <a:tailEnd/>
          </a:ln>
        </p:spPr>
        <p:txBody>
          <a:bodyPr>
            <a:prstTxWarp prst="textNoShape">
              <a:avLst/>
            </a:prstTxWarp>
            <a:spAutoFit/>
          </a:bodyPr>
          <a:lstStyle/>
          <a:p>
            <a:pPr algn="just" eaLnBrk="0" hangingPunct="0"/>
            <a:r>
              <a:rPr lang="en-US" sz="1200">
                <a:hlinkClick r:id="rId10" tooltip="Non-homologous end joining"/>
              </a:rPr>
              <a:t>Non-homologous end joining</a:t>
            </a:r>
            <a:r>
              <a:rPr lang="en-US" sz="1200"/>
              <a:t> (NHEJ) reconnects DNA from either side of a double-strand break where there is very little or no sequence overlap for annealing. This repair mechanism induces errors in the genome via insertion or deletion (indels), or chromosomal rearrangement. Alternatively, DNA can be introduced into a genome through NHEJ in the presence of exogenous double-stranded DNA fragments.</a:t>
            </a:r>
          </a:p>
          <a:p>
            <a:pPr algn="just" eaLnBrk="0" hangingPunct="0"/>
            <a:r>
              <a:rPr lang="en-US" sz="1200">
                <a:hlinkClick r:id="rId11" tooltip="Homologous recombination"/>
              </a:rPr>
              <a:t>Homology directed repair</a:t>
            </a:r>
            <a:r>
              <a:rPr lang="en-US" sz="1200"/>
              <a:t> can also introduce foreign DNA at the DSB as the transfected double-stranded sequences are used as templates for the repair enzymes.</a:t>
            </a:r>
          </a:p>
          <a:p>
            <a:pPr algn="just" eaLnBrk="0" hangingPunct="0"/>
            <a:r>
              <a:rPr lang="en-US" sz="1200"/>
              <a:t>TALENs have been used to generate stably modified human </a:t>
            </a:r>
            <a:r>
              <a:rPr lang="en-US" sz="1200">
                <a:hlinkClick r:id="rId12" tooltip="Embryonic stem cell"/>
              </a:rPr>
              <a:t>embryonic stem cell</a:t>
            </a:r>
            <a:r>
              <a:rPr lang="en-US" sz="1200"/>
              <a:t> and </a:t>
            </a:r>
            <a:r>
              <a:rPr lang="en-US" sz="1200">
                <a:hlinkClick r:id="rId13" tooltip="Induced Pluripotent Stem Cell"/>
              </a:rPr>
              <a:t>induced pluripotent stem cell</a:t>
            </a:r>
            <a:r>
              <a:rPr lang="en-US" sz="1200"/>
              <a:t> (IPSCs) clones, to generate knockout </a:t>
            </a:r>
            <a:r>
              <a:rPr lang="en-US" sz="1200" i="1">
                <a:hlinkClick r:id="rId14" tooltip="Caenorhabditis elegans"/>
              </a:rPr>
              <a:t>C. elegans</a:t>
            </a:r>
            <a:r>
              <a:rPr lang="en-US" sz="1200"/>
              <a:t>, </a:t>
            </a:r>
            <a:r>
              <a:rPr lang="en-US" sz="1200">
                <a:hlinkClick r:id="rId15" tooltip="Knockout rat"/>
              </a:rPr>
              <a:t>knockout rats</a:t>
            </a:r>
            <a:r>
              <a:rPr lang="en-US" sz="1200"/>
              <a:t>, and knockout </a:t>
            </a:r>
            <a:r>
              <a:rPr lang="en-US" sz="1200">
                <a:hlinkClick r:id="rId16" tooltip="Zebrafish"/>
              </a:rPr>
              <a:t>zebrafish</a:t>
            </a:r>
            <a:r>
              <a:rPr lang="en-US" sz="1200"/>
              <a:t>.</a:t>
            </a:r>
          </a:p>
        </p:txBody>
      </p:sp>
      <p:grpSp>
        <p:nvGrpSpPr>
          <p:cNvPr id="2" name="Group 14"/>
          <p:cNvGrpSpPr>
            <a:grpSpLocks/>
          </p:cNvGrpSpPr>
          <p:nvPr/>
        </p:nvGrpSpPr>
        <p:grpSpPr bwMode="auto">
          <a:xfrm>
            <a:off x="0" y="160338"/>
            <a:ext cx="9144000" cy="461962"/>
            <a:chOff x="0" y="147935"/>
            <a:chExt cx="9144000" cy="461665"/>
          </a:xfrm>
          <a:gradFill flip="none" rotWithShape="1">
            <a:gsLst>
              <a:gs pos="0">
                <a:schemeClr val="bg1">
                  <a:lumMod val="65000"/>
                </a:schemeClr>
              </a:gs>
              <a:gs pos="100000">
                <a:srgbClr val="FFFFFF"/>
              </a:gs>
            </a:gsLst>
            <a:lin ang="0" scaled="1"/>
            <a:tileRect/>
          </a:gradFill>
        </p:grpSpPr>
        <p:sp>
          <p:nvSpPr>
            <p:cNvPr id="7" name="Rectangle 6"/>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28600" y="147935"/>
              <a:ext cx="8102600" cy="461368"/>
            </a:xfrm>
            <a:prstGeom prst="rect">
              <a:avLst/>
            </a:prstGeom>
            <a:grpFill/>
          </p:spPr>
          <p:txBody>
            <a:bodyPr>
              <a:spAutoFit/>
            </a:bodyPr>
            <a:lstStyle/>
            <a:p>
              <a:pPr algn="ctr">
                <a:defRPr/>
              </a:pPr>
              <a:r>
                <a:rPr lang="en-US" sz="2400" dirty="0" smtClean="0"/>
                <a:t>Tools for </a:t>
              </a:r>
              <a:r>
                <a:rPr lang="en-US" sz="2400" i="1" dirty="0" smtClean="0"/>
                <a:t>in situ </a:t>
              </a:r>
              <a:r>
                <a:rPr lang="en-US" sz="2400" dirty="0" smtClean="0">
                  <a:cs typeface="Lantinghei SC Extralight"/>
                </a:rPr>
                <a:t>Genome </a:t>
              </a:r>
              <a:r>
                <a:rPr lang="en-US" sz="2400" dirty="0">
                  <a:cs typeface="Lantinghei SC Extralight"/>
                </a:rPr>
                <a:t>Editing</a:t>
              </a:r>
              <a:endParaRPr lang="en-US" sz="2400" dirty="0">
                <a:latin typeface="+mj-lt"/>
              </a:endParaRPr>
            </a:p>
          </p:txBody>
        </p:sp>
      </p:gr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descr="crispr_processing_schematic"/>
          <p:cNvPicPr>
            <a:picLocks noChangeAspect="1" noChangeArrowheads="1"/>
          </p:cNvPicPr>
          <p:nvPr/>
        </p:nvPicPr>
        <p:blipFill>
          <a:blip r:embed="rId2"/>
          <a:srcRect/>
          <a:stretch>
            <a:fillRect/>
          </a:stretch>
        </p:blipFill>
        <p:spPr bwMode="auto">
          <a:xfrm>
            <a:off x="892175" y="2552700"/>
            <a:ext cx="4170363" cy="3321050"/>
          </a:xfrm>
          <a:prstGeom prst="rect">
            <a:avLst/>
          </a:prstGeom>
          <a:noFill/>
          <a:ln w="9525">
            <a:noFill/>
            <a:miter lim="800000"/>
            <a:headEnd/>
            <a:tailEnd/>
          </a:ln>
        </p:spPr>
      </p:pic>
      <p:sp>
        <p:nvSpPr>
          <p:cNvPr id="33795" name="Rectangle 2"/>
          <p:cNvSpPr>
            <a:spLocks noChangeArrowheads="1"/>
          </p:cNvSpPr>
          <p:nvPr/>
        </p:nvSpPr>
        <p:spPr bwMode="auto">
          <a:xfrm>
            <a:off x="484188" y="635000"/>
            <a:ext cx="8113712" cy="1568450"/>
          </a:xfrm>
          <a:prstGeom prst="rect">
            <a:avLst/>
          </a:prstGeom>
          <a:noFill/>
          <a:ln w="9525">
            <a:noFill/>
            <a:miter lim="800000"/>
            <a:headEnd/>
            <a:tailEnd/>
          </a:ln>
        </p:spPr>
        <p:txBody>
          <a:bodyPr>
            <a:prstTxWarp prst="textNoShape">
              <a:avLst/>
            </a:prstTxWarp>
            <a:spAutoFit/>
          </a:bodyPr>
          <a:lstStyle/>
          <a:p>
            <a:pPr algn="just" eaLnBrk="0" hangingPunct="0"/>
            <a:r>
              <a:rPr lang="en-US" sz="1200" b="1" dirty="0"/>
              <a:t>CRISPR</a:t>
            </a:r>
            <a:r>
              <a:rPr lang="en-US" sz="1200" dirty="0"/>
              <a:t> is a </a:t>
            </a:r>
            <a:r>
              <a:rPr lang="en-US" sz="1200" b="1" dirty="0"/>
              <a:t>microbial nuclease system</a:t>
            </a:r>
            <a:r>
              <a:rPr lang="en-US" sz="1200" dirty="0"/>
              <a:t> involved in defense </a:t>
            </a:r>
            <a:r>
              <a:rPr lang="en-US" sz="1200" b="1" dirty="0"/>
              <a:t>against invading phages and plasmids</a:t>
            </a:r>
            <a:r>
              <a:rPr lang="en-US" sz="1200" dirty="0"/>
              <a:t>. CRISPR loci in microbial hosts contain a combination of CRISPR-associated (</a:t>
            </a:r>
            <a:r>
              <a:rPr lang="en-US" sz="1200" i="1" dirty="0" err="1"/>
              <a:t>Cas</a:t>
            </a:r>
            <a:r>
              <a:rPr lang="en-US" sz="1200" dirty="0"/>
              <a:t>) genes as well as </a:t>
            </a:r>
            <a:r>
              <a:rPr lang="en-US" sz="1200" b="1" dirty="0"/>
              <a:t>non-coding RNA elements </a:t>
            </a:r>
            <a:r>
              <a:rPr lang="en-US" sz="1200" dirty="0"/>
              <a:t>capable of programming the specificity of the CRISPR-mediated nucleic acid cleavage. Three types (I-III) of CRISPR systems have been identified across a wide range of bacterial hosts. One key feature of each CRISPR locus is the presence of an array of repetitive sequences (direct repeats) interspaced by short stretches of non-repetitive sequences (spacers). To license the </a:t>
            </a:r>
            <a:r>
              <a:rPr lang="en-US" sz="1200" b="1" dirty="0"/>
              <a:t>associated </a:t>
            </a:r>
            <a:r>
              <a:rPr lang="en-US" sz="1200" b="1" i="1" dirty="0" err="1"/>
              <a:t>Cas</a:t>
            </a:r>
            <a:r>
              <a:rPr lang="en-US" sz="1200" b="1" dirty="0"/>
              <a:t> nuclease </a:t>
            </a:r>
            <a:r>
              <a:rPr lang="en-US" sz="1200" dirty="0"/>
              <a:t>for nucleic acid cleavage, the non-coding CRISPR array is transcribed and cleaved within direct repeats into short </a:t>
            </a:r>
            <a:r>
              <a:rPr lang="en-US" sz="1200" dirty="0" err="1"/>
              <a:t>crRNAs</a:t>
            </a:r>
            <a:r>
              <a:rPr lang="en-US" sz="1200" dirty="0"/>
              <a:t> containing individual spacer sequences, which direct </a:t>
            </a:r>
            <a:r>
              <a:rPr lang="en-US" sz="1200" i="1" dirty="0" err="1"/>
              <a:t>Cas</a:t>
            </a:r>
            <a:r>
              <a:rPr lang="en-US" sz="1200" dirty="0"/>
              <a:t> nucleases to the target site (</a:t>
            </a:r>
            <a:r>
              <a:rPr lang="en-US" sz="1200" dirty="0" err="1"/>
              <a:t>protospacer</a:t>
            </a:r>
            <a:r>
              <a:rPr lang="en-US" sz="1200" dirty="0"/>
              <a:t>). </a:t>
            </a:r>
          </a:p>
        </p:txBody>
      </p:sp>
      <p:sp>
        <p:nvSpPr>
          <p:cNvPr id="33796" name="Rectangle 3"/>
          <p:cNvSpPr>
            <a:spLocks noChangeArrowheads="1"/>
          </p:cNvSpPr>
          <p:nvPr/>
        </p:nvSpPr>
        <p:spPr bwMode="auto">
          <a:xfrm>
            <a:off x="5114925" y="2041525"/>
            <a:ext cx="3381375" cy="3785651"/>
          </a:xfrm>
          <a:prstGeom prst="rect">
            <a:avLst/>
          </a:prstGeom>
          <a:noFill/>
          <a:ln w="9525">
            <a:noFill/>
            <a:miter lim="800000"/>
            <a:headEnd/>
            <a:tailEnd/>
          </a:ln>
        </p:spPr>
        <p:txBody>
          <a:bodyPr>
            <a:prstTxWarp prst="textNoShape">
              <a:avLst/>
            </a:prstTxWarp>
            <a:spAutoFit/>
          </a:bodyPr>
          <a:lstStyle/>
          <a:p>
            <a:pPr algn="just" eaLnBrk="0" hangingPunct="0"/>
            <a:r>
              <a:rPr lang="en-US" sz="1200" dirty="0"/>
              <a:t>The Type II </a:t>
            </a:r>
            <a:r>
              <a:rPr lang="en-US" sz="1200" dirty="0" smtClean="0"/>
              <a:t>CRISPR, </a:t>
            </a:r>
            <a:r>
              <a:rPr lang="en-US" sz="1200" dirty="0"/>
              <a:t>is one of the most well characterized systems and carries out targeted DNA double-strand break in four sequential steps. </a:t>
            </a:r>
          </a:p>
          <a:p>
            <a:pPr algn="just" eaLnBrk="0" hangingPunct="0">
              <a:buFontTx/>
              <a:buAutoNum type="arabicPeriod"/>
            </a:pPr>
            <a:r>
              <a:rPr lang="en-US" sz="1200" dirty="0"/>
              <a:t>two non-coding RNA, the pre-</a:t>
            </a:r>
            <a:r>
              <a:rPr lang="en-US" sz="1200" dirty="0" err="1"/>
              <a:t>crRNA</a:t>
            </a:r>
            <a:r>
              <a:rPr lang="en-US" sz="1200" dirty="0"/>
              <a:t> array and </a:t>
            </a:r>
            <a:r>
              <a:rPr lang="en-US" sz="1200" dirty="0" err="1"/>
              <a:t>tracrRNA</a:t>
            </a:r>
            <a:r>
              <a:rPr lang="en-US" sz="1200" dirty="0"/>
              <a:t>, are transcribed from the CRISPR locus. </a:t>
            </a:r>
          </a:p>
          <a:p>
            <a:pPr algn="just" eaLnBrk="0" hangingPunct="0">
              <a:buFontTx/>
              <a:buAutoNum type="arabicPeriod"/>
            </a:pPr>
            <a:r>
              <a:rPr lang="en-US" sz="1200" dirty="0" err="1"/>
              <a:t>tracrRNA</a:t>
            </a:r>
            <a:r>
              <a:rPr lang="en-US" sz="1200" dirty="0"/>
              <a:t> hybridizes to the repeat regions of the pre-</a:t>
            </a:r>
            <a:r>
              <a:rPr lang="en-US" sz="1200" dirty="0" err="1"/>
              <a:t>crRNA</a:t>
            </a:r>
            <a:r>
              <a:rPr lang="en-US" sz="1200" dirty="0"/>
              <a:t> and mediates the processing of pre-</a:t>
            </a:r>
            <a:r>
              <a:rPr lang="en-US" sz="1200" dirty="0" err="1"/>
              <a:t>crRNA</a:t>
            </a:r>
            <a:r>
              <a:rPr lang="en-US" sz="1200" dirty="0"/>
              <a:t> into mature </a:t>
            </a:r>
            <a:r>
              <a:rPr lang="en-US" sz="1200" dirty="0" err="1"/>
              <a:t>crRNAs</a:t>
            </a:r>
            <a:r>
              <a:rPr lang="en-US" sz="1200" dirty="0"/>
              <a:t> containing individual spacer sequences. </a:t>
            </a:r>
          </a:p>
          <a:p>
            <a:pPr algn="just" eaLnBrk="0" hangingPunct="0">
              <a:buFontTx/>
              <a:buAutoNum type="arabicPeriod"/>
            </a:pPr>
            <a:r>
              <a:rPr lang="en-US" sz="1200" dirty="0"/>
              <a:t>the mature </a:t>
            </a:r>
            <a:r>
              <a:rPr lang="en-US" sz="1200" dirty="0" err="1"/>
              <a:t>crRNA:tracrRNA</a:t>
            </a:r>
            <a:r>
              <a:rPr lang="en-US" sz="1200" dirty="0"/>
              <a:t> complex directs Cas9 to the target DNA via </a:t>
            </a:r>
            <a:r>
              <a:rPr lang="en-US" sz="1200" dirty="0" err="1"/>
              <a:t>Wastson</a:t>
            </a:r>
            <a:r>
              <a:rPr lang="en-US" sz="1200" dirty="0"/>
              <a:t>-Crick base-pairing between the spacer on the </a:t>
            </a:r>
            <a:r>
              <a:rPr lang="en-US" sz="1200" dirty="0" err="1"/>
              <a:t>crRNA</a:t>
            </a:r>
            <a:r>
              <a:rPr lang="en-US" sz="1200" dirty="0"/>
              <a:t> and the </a:t>
            </a:r>
            <a:r>
              <a:rPr lang="en-US" sz="1200" dirty="0" err="1"/>
              <a:t>protospacer</a:t>
            </a:r>
            <a:r>
              <a:rPr lang="en-US" sz="1200" dirty="0"/>
              <a:t> on the target DNA next to the </a:t>
            </a:r>
            <a:r>
              <a:rPr lang="en-US" sz="1200" dirty="0" err="1"/>
              <a:t>protospacer</a:t>
            </a:r>
            <a:r>
              <a:rPr lang="en-US" sz="1200" dirty="0"/>
              <a:t> adjacent motif (PAM), an additional requirement for target recognition. </a:t>
            </a:r>
          </a:p>
          <a:p>
            <a:pPr algn="just" eaLnBrk="0" hangingPunct="0">
              <a:buFontTx/>
              <a:buAutoNum type="arabicPeriod"/>
            </a:pPr>
            <a:r>
              <a:rPr lang="en-US" sz="1200" dirty="0"/>
              <a:t>Cas9 mediates cleavage of target DNA to create a double-stranded break within the </a:t>
            </a:r>
            <a:r>
              <a:rPr lang="en-US" sz="1200" dirty="0" err="1"/>
              <a:t>protospacer</a:t>
            </a:r>
            <a:r>
              <a:rPr lang="en-US" sz="1200" dirty="0"/>
              <a:t>.</a:t>
            </a:r>
            <a:r>
              <a:rPr lang="en-US" sz="1200" dirty="0" smtClean="0"/>
              <a:t> </a:t>
            </a:r>
            <a:endParaRPr lang="en-US" sz="1200" dirty="0"/>
          </a:p>
        </p:txBody>
      </p:sp>
      <p:grpSp>
        <p:nvGrpSpPr>
          <p:cNvPr id="2" name="Group 14"/>
          <p:cNvGrpSpPr>
            <a:grpSpLocks/>
          </p:cNvGrpSpPr>
          <p:nvPr/>
        </p:nvGrpSpPr>
        <p:grpSpPr bwMode="auto">
          <a:xfrm>
            <a:off x="0" y="160338"/>
            <a:ext cx="9144000" cy="461962"/>
            <a:chOff x="0" y="147935"/>
            <a:chExt cx="9144000" cy="461665"/>
          </a:xfrm>
          <a:gradFill flip="none" rotWithShape="1">
            <a:gsLst>
              <a:gs pos="0">
                <a:schemeClr val="bg1">
                  <a:lumMod val="65000"/>
                </a:schemeClr>
              </a:gs>
              <a:gs pos="100000">
                <a:srgbClr val="FFFFFF"/>
              </a:gs>
            </a:gsLst>
            <a:lin ang="0" scaled="1"/>
            <a:tileRect/>
          </a:gradFill>
        </p:grpSpPr>
        <p:sp>
          <p:nvSpPr>
            <p:cNvPr id="7" name="Rectangle 6"/>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28600" y="147935"/>
              <a:ext cx="8102600" cy="461368"/>
            </a:xfrm>
            <a:prstGeom prst="rect">
              <a:avLst/>
            </a:prstGeom>
            <a:grpFill/>
          </p:spPr>
          <p:txBody>
            <a:bodyPr>
              <a:spAutoFit/>
            </a:bodyPr>
            <a:lstStyle/>
            <a:p>
              <a:pPr algn="ctr">
                <a:defRPr/>
              </a:pPr>
              <a:r>
                <a:rPr lang="en-US" sz="2400" dirty="0" smtClean="0"/>
                <a:t>Tools for </a:t>
              </a:r>
              <a:r>
                <a:rPr lang="en-US" sz="2400" i="1" dirty="0" smtClean="0"/>
                <a:t>in situ </a:t>
              </a:r>
              <a:r>
                <a:rPr lang="en-US" sz="2400" dirty="0" smtClean="0">
                  <a:cs typeface="Lantinghei SC Extralight"/>
                </a:rPr>
                <a:t>Genome </a:t>
              </a:r>
              <a:r>
                <a:rPr lang="en-US" sz="2400" dirty="0">
                  <a:cs typeface="Lantinghei SC Extralight"/>
                </a:rPr>
                <a:t>Editing</a:t>
              </a:r>
              <a:endParaRPr lang="en-US" sz="2400" dirty="0">
                <a:latin typeface="+mj-lt"/>
              </a:endParaRPr>
            </a:p>
          </p:txBody>
        </p:sp>
      </p:gr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0" y="160338"/>
            <a:ext cx="9144000" cy="461962"/>
            <a:chOff x="0" y="147935"/>
            <a:chExt cx="9144000" cy="461665"/>
          </a:xfrm>
          <a:gradFill flip="none" rotWithShape="1">
            <a:gsLst>
              <a:gs pos="0">
                <a:schemeClr val="bg1">
                  <a:lumMod val="65000"/>
                </a:schemeClr>
              </a:gs>
              <a:gs pos="100000">
                <a:srgbClr val="FFFFFF"/>
              </a:gs>
            </a:gsLst>
            <a:lin ang="0" scaled="1"/>
            <a:tileRect/>
          </a:gradFill>
        </p:grpSpPr>
        <p:sp>
          <p:nvSpPr>
            <p:cNvPr id="7" name="Rectangle 6"/>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8" name="Rectangle 7"/>
            <p:cNvSpPr/>
            <p:nvPr/>
          </p:nvSpPr>
          <p:spPr>
            <a:xfrm>
              <a:off x="228600" y="147935"/>
              <a:ext cx="8102600" cy="461368"/>
            </a:xfrm>
            <a:prstGeom prst="rect">
              <a:avLst/>
            </a:prstGeom>
            <a:grpFill/>
          </p:spPr>
          <p:txBody>
            <a:bodyPr>
              <a:spAutoFit/>
            </a:bodyPr>
            <a:lstStyle/>
            <a:p>
              <a:pPr algn="ctr">
                <a:defRPr/>
              </a:pPr>
              <a:r>
                <a:rPr lang="en-US" sz="2400" cap="small" dirty="0" smtClean="0">
                  <a:cs typeface="Lantinghei SC Extralight"/>
                </a:rPr>
                <a:t> </a:t>
              </a:r>
              <a:r>
                <a:rPr lang="en-US" sz="2400" cap="small" dirty="0" smtClean="0"/>
                <a:t>Applications of CRISPR/</a:t>
              </a:r>
              <a:r>
                <a:rPr lang="en-US" sz="2400" cap="small" dirty="0" err="1" smtClean="0"/>
                <a:t>C</a:t>
              </a:r>
              <a:r>
                <a:rPr lang="en-US" sz="2400" dirty="0" err="1" smtClean="0"/>
                <a:t>as</a:t>
              </a:r>
              <a:endParaRPr lang="en-US" sz="2400" dirty="0">
                <a:latin typeface="+mj-lt"/>
              </a:endParaRPr>
            </a:p>
          </p:txBody>
        </p:sp>
      </p:grpSp>
      <p:pic>
        <p:nvPicPr>
          <p:cNvPr id="11" name="Picture 10"/>
          <p:cNvPicPr/>
          <p:nvPr/>
        </p:nvPicPr>
        <p:blipFill>
          <a:blip r:embed="rId2"/>
          <a:srcRect/>
          <a:stretch>
            <a:fillRect/>
          </a:stretch>
        </p:blipFill>
        <p:spPr bwMode="auto">
          <a:xfrm>
            <a:off x="361950" y="1917700"/>
            <a:ext cx="5784850" cy="4473942"/>
          </a:xfrm>
          <a:prstGeom prst="rect">
            <a:avLst/>
          </a:prstGeom>
          <a:noFill/>
          <a:ln w="9525">
            <a:noFill/>
            <a:miter lim="800000"/>
            <a:headEnd/>
            <a:tailEnd/>
          </a:ln>
        </p:spPr>
      </p:pic>
      <p:sp>
        <p:nvSpPr>
          <p:cNvPr id="12" name="Rectangle 11"/>
          <p:cNvSpPr/>
          <p:nvPr/>
        </p:nvSpPr>
        <p:spPr>
          <a:xfrm>
            <a:off x="6172200" y="3599240"/>
            <a:ext cx="2806700" cy="1731243"/>
          </a:xfrm>
          <a:prstGeom prst="rect">
            <a:avLst/>
          </a:prstGeom>
        </p:spPr>
        <p:txBody>
          <a:bodyPr wrap="square">
            <a:spAutoFit/>
          </a:bodyPr>
          <a:lstStyle/>
          <a:p>
            <a:pPr>
              <a:lnSpc>
                <a:spcPct val="150000"/>
              </a:lnSpc>
            </a:pPr>
            <a:r>
              <a:rPr lang="en-US" sz="1800" b="0" dirty="0" smtClean="0"/>
              <a:t>(C) dCas9 attached to EGFP, useful for molecular genetic studies like telomere. </a:t>
            </a:r>
            <a:endParaRPr lang="en-US" sz="1800" b="0" dirty="0"/>
          </a:p>
        </p:txBody>
      </p:sp>
      <p:sp>
        <p:nvSpPr>
          <p:cNvPr id="13" name="Rectangle 12"/>
          <p:cNvSpPr/>
          <p:nvPr/>
        </p:nvSpPr>
        <p:spPr>
          <a:xfrm>
            <a:off x="304800" y="809536"/>
            <a:ext cx="8699500" cy="900246"/>
          </a:xfrm>
          <a:prstGeom prst="rect">
            <a:avLst/>
          </a:prstGeom>
        </p:spPr>
        <p:txBody>
          <a:bodyPr wrap="square">
            <a:spAutoFit/>
          </a:bodyPr>
          <a:lstStyle/>
          <a:p>
            <a:pPr>
              <a:lnSpc>
                <a:spcPct val="150000"/>
              </a:lnSpc>
            </a:pPr>
            <a:r>
              <a:rPr lang="en-US" sz="1800" b="0" dirty="0" smtClean="0"/>
              <a:t>CRISPR/</a:t>
            </a:r>
            <a:r>
              <a:rPr lang="en-US" sz="1800" b="0" dirty="0" err="1" smtClean="0"/>
              <a:t>Cas</a:t>
            </a:r>
            <a:r>
              <a:rPr lang="en-US" sz="1800" b="0" dirty="0" smtClean="0"/>
              <a:t> application in (a) Genome Editing, (</a:t>
            </a:r>
            <a:r>
              <a:rPr lang="en-US" sz="1800" b="0" dirty="0" err="1" smtClean="0"/>
              <a:t>b</a:t>
            </a:r>
            <a:r>
              <a:rPr lang="en-US" sz="1800" b="0" dirty="0" smtClean="0"/>
              <a:t>) genetic/Epigenetic Modulation and (</a:t>
            </a:r>
            <a:r>
              <a:rPr lang="en-US" sz="1800" b="0" dirty="0" err="1" smtClean="0"/>
              <a:t>c</a:t>
            </a:r>
            <a:r>
              <a:rPr lang="en-US" sz="1800" b="0" dirty="0" smtClean="0"/>
              <a:t>) Dynamic imagining of Genomic loci. </a:t>
            </a:r>
            <a:endParaRPr lang="en-US" sz="1800" b="0" dirty="0"/>
          </a:p>
        </p:txBody>
      </p:sp>
      <p:sp>
        <p:nvSpPr>
          <p:cNvPr id="14" name="Rectangle 13"/>
          <p:cNvSpPr/>
          <p:nvPr/>
        </p:nvSpPr>
        <p:spPr>
          <a:xfrm>
            <a:off x="3352800" y="1739037"/>
            <a:ext cx="5410200" cy="1477328"/>
          </a:xfrm>
          <a:prstGeom prst="rect">
            <a:avLst/>
          </a:prstGeom>
        </p:spPr>
        <p:txBody>
          <a:bodyPr wrap="square">
            <a:spAutoFit/>
          </a:bodyPr>
          <a:lstStyle/>
          <a:p>
            <a:pPr algn="just"/>
            <a:r>
              <a:rPr lang="en-US" sz="1800" b="0" dirty="0" smtClean="0"/>
              <a:t>Cas9 (dCas9) is a form of Cas9 mutated in nuclease domain, attached to the VP64 and P65 subunits of NF-KB, and KRAB domain as activator and suppressor proteins, respectively. It can be used to control the target gene expression. </a:t>
            </a:r>
            <a:endParaRPr lang="en-US" sz="1800" b="0" dirty="0"/>
          </a:p>
        </p:txBody>
      </p:sp>
      <p:sp>
        <p:nvSpPr>
          <p:cNvPr id="15" name="Rectangle 14"/>
          <p:cNvSpPr/>
          <p:nvPr/>
        </p:nvSpPr>
        <p:spPr>
          <a:xfrm>
            <a:off x="3822700" y="5925235"/>
            <a:ext cx="4711700" cy="307777"/>
          </a:xfrm>
          <a:prstGeom prst="rect">
            <a:avLst/>
          </a:prstGeom>
        </p:spPr>
        <p:txBody>
          <a:bodyPr wrap="square">
            <a:spAutoFit/>
          </a:bodyPr>
          <a:lstStyle/>
          <a:p>
            <a:r>
              <a:rPr lang="en-US" sz="1400" b="0" dirty="0" smtClean="0"/>
              <a:t>https://www.researchgate.net/publication/320254256 </a:t>
            </a:r>
            <a:endParaRPr lang="en-US" sz="1400" b="0" dirty="0"/>
          </a:p>
        </p:txBody>
      </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6" name="Straight Connector 1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066800" y="1217473"/>
            <a:ext cx="2355335" cy="1754327"/>
          </a:xfrm>
          <a:prstGeom prst="rect">
            <a:avLst/>
          </a:prstGeom>
        </p:spPr>
        <p:txBody>
          <a:bodyPr wrap="square">
            <a:spAutoFit/>
          </a:bodyPr>
          <a:lstStyle/>
          <a:p>
            <a:r>
              <a:rPr lang="en-US" sz="1800" b="0" dirty="0" smtClean="0"/>
              <a:t>Gene deletions </a:t>
            </a:r>
          </a:p>
          <a:p>
            <a:r>
              <a:rPr lang="en-US" sz="1800" b="0" dirty="0" smtClean="0"/>
              <a:t>Gene insertions </a:t>
            </a:r>
          </a:p>
          <a:p>
            <a:r>
              <a:rPr lang="en-US" sz="1800" b="0" dirty="0" smtClean="0"/>
              <a:t>Translocations </a:t>
            </a:r>
          </a:p>
          <a:p>
            <a:r>
              <a:rPr lang="en-US" sz="1800" b="0" dirty="0" smtClean="0"/>
              <a:t>Single-base editing </a:t>
            </a:r>
          </a:p>
          <a:p>
            <a:endParaRPr lang="en-US" sz="1800" b="0" dirty="0" smtClean="0"/>
          </a:p>
          <a:p>
            <a:endParaRPr lang="en-US" sz="1800" b="0" dirty="0"/>
          </a:p>
        </p:txBody>
      </p:sp>
      <p:sp>
        <p:nvSpPr>
          <p:cNvPr id="3" name="Rectangle 2"/>
          <p:cNvSpPr/>
          <p:nvPr/>
        </p:nvSpPr>
        <p:spPr>
          <a:xfrm>
            <a:off x="1066800" y="5791200"/>
            <a:ext cx="3647152" cy="369332"/>
          </a:xfrm>
          <a:prstGeom prst="rect">
            <a:avLst/>
          </a:prstGeom>
        </p:spPr>
        <p:txBody>
          <a:bodyPr wrap="none">
            <a:spAutoFit/>
          </a:bodyPr>
          <a:lstStyle/>
          <a:p>
            <a:r>
              <a:rPr lang="en-US" sz="1800" b="0" cap="all" dirty="0" err="1" smtClean="0"/>
              <a:t>cRisPR</a:t>
            </a:r>
            <a:r>
              <a:rPr lang="en-US" sz="1800" b="0" cap="all" dirty="0" smtClean="0"/>
              <a:t>–</a:t>
            </a:r>
            <a:r>
              <a:rPr lang="en-US" sz="1800" b="0" cap="all" dirty="0" err="1" smtClean="0"/>
              <a:t>cas</a:t>
            </a:r>
            <a:r>
              <a:rPr lang="en-US" sz="1800" b="0" cap="all" dirty="0" smtClean="0"/>
              <a:t> targeting </a:t>
            </a:r>
            <a:r>
              <a:rPr lang="en-US" sz="1800" b="0" cap="all" dirty="0" err="1" smtClean="0"/>
              <a:t>Rna</a:t>
            </a:r>
            <a:endParaRPr lang="en-US" sz="1800" b="0" cap="all" dirty="0"/>
          </a:p>
        </p:txBody>
      </p:sp>
      <p:sp>
        <p:nvSpPr>
          <p:cNvPr id="5" name="Rectangle 4"/>
          <p:cNvSpPr/>
          <p:nvPr/>
        </p:nvSpPr>
        <p:spPr>
          <a:xfrm>
            <a:off x="1066800" y="3048000"/>
            <a:ext cx="2600855" cy="1477328"/>
          </a:xfrm>
          <a:prstGeom prst="rect">
            <a:avLst/>
          </a:prstGeom>
        </p:spPr>
        <p:txBody>
          <a:bodyPr wrap="none">
            <a:spAutoFit/>
          </a:bodyPr>
          <a:lstStyle/>
          <a:p>
            <a:r>
              <a:rPr lang="en-US" sz="1800" b="0" dirty="0" smtClean="0"/>
              <a:t>Transcription regulators </a:t>
            </a:r>
          </a:p>
          <a:p>
            <a:r>
              <a:rPr lang="en-US" sz="1800" b="0" dirty="0" smtClean="0"/>
              <a:t>CRISPR interference </a:t>
            </a:r>
          </a:p>
          <a:p>
            <a:r>
              <a:rPr lang="en-US" sz="1800" b="0" dirty="0" smtClean="0"/>
              <a:t>CRISPR activation </a:t>
            </a:r>
          </a:p>
          <a:p>
            <a:r>
              <a:rPr lang="en-US" sz="1800" b="0" dirty="0" err="1" smtClean="0"/>
              <a:t>Epigenome</a:t>
            </a:r>
            <a:r>
              <a:rPr lang="en-US" sz="1800" b="0" dirty="0" smtClean="0"/>
              <a:t> editing </a:t>
            </a:r>
          </a:p>
          <a:p>
            <a:endParaRPr lang="en-US" sz="1800" b="0" dirty="0"/>
          </a:p>
        </p:txBody>
      </p:sp>
      <p:sp>
        <p:nvSpPr>
          <p:cNvPr id="6" name="Rectangle 5"/>
          <p:cNvSpPr/>
          <p:nvPr/>
        </p:nvSpPr>
        <p:spPr>
          <a:xfrm>
            <a:off x="1066800" y="4953000"/>
            <a:ext cx="2134907" cy="923330"/>
          </a:xfrm>
          <a:prstGeom prst="rect">
            <a:avLst/>
          </a:prstGeom>
        </p:spPr>
        <p:txBody>
          <a:bodyPr wrap="none">
            <a:spAutoFit/>
          </a:bodyPr>
          <a:lstStyle/>
          <a:p>
            <a:r>
              <a:rPr lang="en-US" sz="1800" b="0" dirty="0" smtClean="0"/>
              <a:t>Chemical induction </a:t>
            </a:r>
          </a:p>
          <a:p>
            <a:r>
              <a:rPr lang="en-US" sz="1800" b="0" dirty="0" err="1" smtClean="0"/>
              <a:t>Optogenetics</a:t>
            </a:r>
            <a:r>
              <a:rPr lang="en-US" sz="1800" b="0" dirty="0" smtClean="0"/>
              <a:t> </a:t>
            </a:r>
          </a:p>
          <a:p>
            <a:endParaRPr lang="en-US" sz="1800" b="0" dirty="0"/>
          </a:p>
        </p:txBody>
      </p:sp>
      <p:sp>
        <p:nvSpPr>
          <p:cNvPr id="7" name="Rectangle 6"/>
          <p:cNvSpPr/>
          <p:nvPr/>
        </p:nvSpPr>
        <p:spPr>
          <a:xfrm>
            <a:off x="1066800" y="914400"/>
            <a:ext cx="3848342" cy="369332"/>
          </a:xfrm>
          <a:prstGeom prst="rect">
            <a:avLst/>
          </a:prstGeom>
        </p:spPr>
        <p:txBody>
          <a:bodyPr wrap="none">
            <a:spAutoFit/>
          </a:bodyPr>
          <a:lstStyle/>
          <a:p>
            <a:r>
              <a:rPr lang="en-US" sz="1800" b="0" cap="all" dirty="0" smtClean="0"/>
              <a:t>advances in genome editing</a:t>
            </a:r>
          </a:p>
        </p:txBody>
      </p:sp>
      <p:sp>
        <p:nvSpPr>
          <p:cNvPr id="8" name="Rectangle 7"/>
          <p:cNvSpPr/>
          <p:nvPr/>
        </p:nvSpPr>
        <p:spPr>
          <a:xfrm>
            <a:off x="1066800" y="2743200"/>
            <a:ext cx="4293663" cy="369332"/>
          </a:xfrm>
          <a:prstGeom prst="rect">
            <a:avLst/>
          </a:prstGeom>
        </p:spPr>
        <p:txBody>
          <a:bodyPr wrap="none">
            <a:spAutoFit/>
          </a:bodyPr>
          <a:lstStyle/>
          <a:p>
            <a:r>
              <a:rPr lang="en-US" sz="1800" b="0" cap="all" dirty="0" smtClean="0"/>
              <a:t>gene regulation by </a:t>
            </a:r>
            <a:r>
              <a:rPr lang="en-US" sz="1800" b="0" cap="all" dirty="0" err="1" smtClean="0"/>
              <a:t>cRisPR</a:t>
            </a:r>
            <a:r>
              <a:rPr lang="en-US" sz="1800" b="0" cap="all" dirty="0" smtClean="0"/>
              <a:t>–</a:t>
            </a:r>
            <a:r>
              <a:rPr lang="en-US" sz="1800" b="0" cap="all" dirty="0" err="1" smtClean="0"/>
              <a:t>cas</a:t>
            </a:r>
            <a:endParaRPr lang="en-US" sz="1800" b="0" cap="all" dirty="0" smtClean="0"/>
          </a:p>
        </p:txBody>
      </p:sp>
      <p:sp>
        <p:nvSpPr>
          <p:cNvPr id="9" name="Rectangle 8"/>
          <p:cNvSpPr/>
          <p:nvPr/>
        </p:nvSpPr>
        <p:spPr>
          <a:xfrm>
            <a:off x="1066800" y="4648200"/>
            <a:ext cx="4784182" cy="369332"/>
          </a:xfrm>
          <a:prstGeom prst="rect">
            <a:avLst/>
          </a:prstGeom>
        </p:spPr>
        <p:txBody>
          <a:bodyPr wrap="none">
            <a:spAutoFit/>
          </a:bodyPr>
          <a:lstStyle/>
          <a:p>
            <a:r>
              <a:rPr lang="en-US" sz="1800" b="0" cap="all" dirty="0" smtClean="0"/>
              <a:t>Dynamic control of Cas9 function</a:t>
            </a:r>
          </a:p>
        </p:txBody>
      </p:sp>
      <p:grpSp>
        <p:nvGrpSpPr>
          <p:cNvPr id="10" name="Group 14"/>
          <p:cNvGrpSpPr>
            <a:grpSpLocks/>
          </p:cNvGrpSpPr>
          <p:nvPr/>
        </p:nvGrpSpPr>
        <p:grpSpPr bwMode="auto">
          <a:xfrm>
            <a:off x="0" y="160338"/>
            <a:ext cx="9144000" cy="461962"/>
            <a:chOff x="0" y="147935"/>
            <a:chExt cx="9144000" cy="461665"/>
          </a:xfrm>
          <a:gradFill flip="none" rotWithShape="1">
            <a:gsLst>
              <a:gs pos="0">
                <a:schemeClr val="bg1">
                  <a:lumMod val="65000"/>
                </a:schemeClr>
              </a:gs>
              <a:gs pos="100000">
                <a:srgbClr val="FFFFFF"/>
              </a:gs>
            </a:gsLst>
            <a:lin ang="0" scaled="1"/>
            <a:tileRect/>
          </a:gradFill>
        </p:grpSpPr>
        <p:sp>
          <p:nvSpPr>
            <p:cNvPr id="11" name="Rectangle 10"/>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12" name="Rectangle 11"/>
            <p:cNvSpPr/>
            <p:nvPr/>
          </p:nvSpPr>
          <p:spPr>
            <a:xfrm>
              <a:off x="228600" y="147935"/>
              <a:ext cx="8102600" cy="461368"/>
            </a:xfrm>
            <a:prstGeom prst="rect">
              <a:avLst/>
            </a:prstGeom>
            <a:grpFill/>
          </p:spPr>
          <p:txBody>
            <a:bodyPr>
              <a:spAutoFit/>
            </a:bodyPr>
            <a:lstStyle/>
            <a:p>
              <a:pPr algn="ctr">
                <a:defRPr/>
              </a:pPr>
              <a:r>
                <a:rPr lang="en-US" sz="2400" cap="small" dirty="0" smtClean="0">
                  <a:cs typeface="Lantinghei SC Extralight"/>
                </a:rPr>
                <a:t> </a:t>
              </a:r>
              <a:r>
                <a:rPr lang="en-US" sz="2400" cap="small" dirty="0" smtClean="0"/>
                <a:t>Applications of CRISPR/</a:t>
              </a:r>
              <a:r>
                <a:rPr lang="en-US" sz="2400" cap="small" dirty="0" err="1" smtClean="0"/>
                <a:t>C</a:t>
              </a:r>
              <a:r>
                <a:rPr lang="en-US" sz="2400" dirty="0" err="1" smtClean="0"/>
                <a:t>as</a:t>
              </a:r>
              <a:endParaRPr lang="en-US" sz="2400" dirty="0">
                <a:latin typeface="+mj-lt"/>
              </a:endParaRPr>
            </a:p>
          </p:txBody>
        </p:sp>
      </p:grpSp>
      <p:sp>
        <p:nvSpPr>
          <p:cNvPr id="13" name="TextBox 1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4" name="Straight Connector 1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596900" y="609600"/>
            <a:ext cx="7454900" cy="3898900"/>
          </a:xfrm>
        </p:spPr>
        <p:txBody>
          <a:bodyPr/>
          <a:lstStyle/>
          <a:p>
            <a:pPr>
              <a:lnSpc>
                <a:spcPct val="150000"/>
              </a:lnSpc>
              <a:spcAft>
                <a:spcPts val="600"/>
              </a:spcAft>
              <a:buFont typeface="Wingdings" charset="2"/>
              <a:buChar char="§"/>
            </a:pPr>
            <a:endParaRPr lang="en-US" sz="1800" dirty="0" smtClean="0">
              <a:ea typeface="Calibri" charset="0"/>
              <a:cs typeface="Calibri" charset="0"/>
            </a:endParaRPr>
          </a:p>
          <a:p>
            <a:pPr>
              <a:lnSpc>
                <a:spcPct val="150000"/>
              </a:lnSpc>
              <a:spcAft>
                <a:spcPts val="600"/>
              </a:spcAft>
              <a:buFont typeface="Wingdings" charset="2"/>
              <a:buChar char="§"/>
            </a:pPr>
            <a:r>
              <a:rPr lang="en-US" sz="1800" dirty="0" smtClean="0">
                <a:ea typeface="Calibri" charset="0"/>
                <a:cs typeface="Calibri" charset="0"/>
              </a:rPr>
              <a:t>During </a:t>
            </a:r>
            <a:r>
              <a:rPr lang="en-US" sz="1800" dirty="0">
                <a:ea typeface="Calibri" charset="0"/>
                <a:cs typeface="Calibri" charset="0"/>
              </a:rPr>
              <a:t>cell modification, the percentage of cells modified varies, and </a:t>
            </a:r>
            <a:r>
              <a:rPr lang="en-US" sz="1800" dirty="0" smtClean="0">
                <a:ea typeface="Calibri" charset="0"/>
                <a:cs typeface="Calibri" charset="0"/>
              </a:rPr>
              <a:t>a low yield </a:t>
            </a:r>
            <a:r>
              <a:rPr lang="en-US" sz="1800" dirty="0">
                <a:ea typeface="Calibri" charset="0"/>
                <a:cs typeface="Calibri" charset="0"/>
              </a:rPr>
              <a:t>of modified cells is a barrier</a:t>
            </a:r>
            <a:r>
              <a:rPr lang="en-US" sz="1800" dirty="0" smtClean="0">
                <a:ea typeface="Calibri" charset="0"/>
                <a:cs typeface="Calibri" charset="0"/>
              </a:rPr>
              <a:t>.</a:t>
            </a:r>
            <a:endParaRPr lang="en-US" sz="1800" dirty="0">
              <a:ea typeface="Calibri" charset="0"/>
              <a:cs typeface="Calibri" charset="0"/>
            </a:endParaRPr>
          </a:p>
          <a:p>
            <a:pPr>
              <a:lnSpc>
                <a:spcPct val="150000"/>
              </a:lnSpc>
              <a:spcAft>
                <a:spcPts val="600"/>
              </a:spcAft>
              <a:buFont typeface="Wingdings" charset="2"/>
              <a:buChar char="§"/>
            </a:pPr>
            <a:r>
              <a:rPr lang="en-US" sz="1800" dirty="0" smtClean="0">
                <a:ea typeface="Calibri" charset="0"/>
                <a:cs typeface="Calibri" charset="0"/>
              </a:rPr>
              <a:t>Enough cells must be modified to achieve a phenotypic (or therapeutic) effect.</a:t>
            </a:r>
          </a:p>
          <a:p>
            <a:pPr>
              <a:lnSpc>
                <a:spcPct val="150000"/>
              </a:lnSpc>
              <a:buFont typeface="Wingdings" charset="2"/>
              <a:buChar char="§"/>
            </a:pPr>
            <a:r>
              <a:rPr lang="en-US" sz="1800" dirty="0" smtClean="0"/>
              <a:t>Precision is key and a serious concern is “off target” editing.  </a:t>
            </a:r>
          </a:p>
          <a:p>
            <a:pPr>
              <a:lnSpc>
                <a:spcPct val="150000"/>
              </a:lnSpc>
              <a:buFont typeface="Wingdings" charset="2"/>
              <a:buChar char="§"/>
            </a:pPr>
            <a:endParaRPr lang="en-US" sz="1800" dirty="0" smtClean="0"/>
          </a:p>
          <a:p>
            <a:pPr>
              <a:lnSpc>
                <a:spcPct val="150000"/>
              </a:lnSpc>
              <a:spcAft>
                <a:spcPts val="600"/>
              </a:spcAft>
              <a:buFont typeface="Wingdings" charset="2"/>
              <a:buChar char="§"/>
            </a:pPr>
            <a:endParaRPr lang="en-US" sz="1800" dirty="0" smtClean="0">
              <a:ea typeface="Calibri" charset="0"/>
              <a:cs typeface="Calibri" charset="0"/>
            </a:endParaRPr>
          </a:p>
          <a:p>
            <a:pPr>
              <a:lnSpc>
                <a:spcPct val="150000"/>
              </a:lnSpc>
              <a:buFont typeface="Wingdings" charset="2"/>
              <a:buChar char="§"/>
            </a:pPr>
            <a:endParaRPr lang="en-US" sz="1800" dirty="0" smtClean="0">
              <a:ea typeface="Calibri" charset="0"/>
              <a:cs typeface="Calibri" charset="0"/>
            </a:endParaRPr>
          </a:p>
          <a:p>
            <a:pPr>
              <a:lnSpc>
                <a:spcPct val="150000"/>
              </a:lnSpc>
            </a:pPr>
            <a:endParaRPr lang="en-US" sz="1800" dirty="0" smtClean="0">
              <a:ea typeface="Calibri" charset="0"/>
              <a:cs typeface="Calibri" charset="0"/>
            </a:endParaRPr>
          </a:p>
          <a:p>
            <a:pPr>
              <a:lnSpc>
                <a:spcPct val="150000"/>
              </a:lnSpc>
            </a:pPr>
            <a:endParaRPr lang="en-US" sz="1800" dirty="0">
              <a:ea typeface="Calibri" charset="0"/>
              <a:cs typeface="Calibri" charset="0"/>
            </a:endParaRPr>
          </a:p>
          <a:p>
            <a:pPr>
              <a:lnSpc>
                <a:spcPct val="150000"/>
              </a:lnSpc>
            </a:pPr>
            <a:endParaRPr lang="en-US" sz="1800" dirty="0">
              <a:ea typeface="Calibri" charset="0"/>
              <a:cs typeface="Calibri" charset="0"/>
            </a:endParaRPr>
          </a:p>
        </p:txBody>
      </p:sp>
      <p:grpSp>
        <p:nvGrpSpPr>
          <p:cNvPr id="2" name="Group 14"/>
          <p:cNvGrpSpPr>
            <a:grpSpLocks/>
          </p:cNvGrpSpPr>
          <p:nvPr/>
        </p:nvGrpSpPr>
        <p:grpSpPr bwMode="auto">
          <a:xfrm>
            <a:off x="0" y="147638"/>
            <a:ext cx="9144000" cy="461962"/>
            <a:chOff x="0" y="147935"/>
            <a:chExt cx="9144000" cy="461665"/>
          </a:xfrm>
          <a:gradFill flip="none" rotWithShape="1">
            <a:gsLst>
              <a:gs pos="0">
                <a:schemeClr val="bg1">
                  <a:lumMod val="65000"/>
                </a:schemeClr>
              </a:gs>
              <a:gs pos="100000">
                <a:srgbClr val="FFFFFF"/>
              </a:gs>
            </a:gsLst>
            <a:lin ang="0" scaled="1"/>
            <a:tileRect/>
          </a:gradFill>
        </p:grpSpPr>
        <p:sp>
          <p:nvSpPr>
            <p:cNvPr id="5" name="Rectangle 4"/>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7" name="Rectangle 6"/>
            <p:cNvSpPr/>
            <p:nvPr/>
          </p:nvSpPr>
          <p:spPr>
            <a:xfrm>
              <a:off x="228600" y="147935"/>
              <a:ext cx="8102600" cy="461368"/>
            </a:xfrm>
            <a:prstGeom prst="rect">
              <a:avLst/>
            </a:prstGeom>
            <a:grpFill/>
          </p:spPr>
          <p:txBody>
            <a:bodyPr>
              <a:spAutoFit/>
            </a:bodyPr>
            <a:lstStyle/>
            <a:p>
              <a:pPr algn="ctr">
                <a:defRPr/>
              </a:pPr>
              <a:r>
                <a:rPr lang="en-US" sz="2400" cap="small" dirty="0" smtClean="0">
                  <a:cs typeface="Lantinghei SC Extralight"/>
                </a:rPr>
                <a:t>Genome Editing – Important Issues</a:t>
              </a:r>
              <a:endParaRPr lang="en-US" sz="2400" cap="small" dirty="0">
                <a:latin typeface="+mj-lt"/>
              </a:endParaRPr>
            </a:p>
          </p:txBody>
        </p:sp>
      </p:grpSp>
      <p:grpSp>
        <p:nvGrpSpPr>
          <p:cNvPr id="3" name="Group 3"/>
          <p:cNvGrpSpPr>
            <a:grpSpLocks/>
          </p:cNvGrpSpPr>
          <p:nvPr/>
        </p:nvGrpSpPr>
        <p:grpSpPr bwMode="auto">
          <a:xfrm rot="4206420">
            <a:off x="5922962" y="2130426"/>
            <a:ext cx="3571875" cy="3435350"/>
            <a:chOff x="5867400" y="1752600"/>
            <a:chExt cx="2975194" cy="2862470"/>
          </a:xfrm>
        </p:grpSpPr>
        <p:cxnSp>
          <p:nvCxnSpPr>
            <p:cNvPr id="10" name="Straight Connector 9"/>
            <p:cNvCxnSpPr/>
            <p:nvPr/>
          </p:nvCxnSpPr>
          <p:spPr>
            <a:xfrm flipV="1">
              <a:off x="7389228" y="3660430"/>
              <a:ext cx="264462" cy="264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239448" y="3530250"/>
              <a:ext cx="264462" cy="2645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116737" y="3371887"/>
              <a:ext cx="264462" cy="26455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575165" y="3265870"/>
              <a:ext cx="267106" cy="87303"/>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897839" y="3809370"/>
              <a:ext cx="264462" cy="264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631688" y="2329776"/>
              <a:ext cx="264462" cy="26455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83542" y="2580375"/>
              <a:ext cx="264462" cy="264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244715" y="1871783"/>
              <a:ext cx="264462" cy="2645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43092" y="2245195"/>
              <a:ext cx="228759" cy="22883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369686" y="2012074"/>
              <a:ext cx="228760" cy="2275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997919" y="2118651"/>
              <a:ext cx="264462" cy="2645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785910" y="2482665"/>
              <a:ext cx="264462" cy="2645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536521" y="2732814"/>
              <a:ext cx="264462" cy="2645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941826" y="2634760"/>
              <a:ext cx="264462" cy="26455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688600" y="2887739"/>
              <a:ext cx="264462" cy="2645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24"/>
            <p:cNvGrpSpPr>
              <a:grpSpLocks/>
            </p:cNvGrpSpPr>
            <p:nvPr/>
          </p:nvGrpSpPr>
          <p:grpSpPr bwMode="auto">
            <a:xfrm>
              <a:off x="5857316" y="1755152"/>
              <a:ext cx="2754368" cy="2867393"/>
              <a:chOff x="6172055" y="1543117"/>
              <a:chExt cx="2754368" cy="2867393"/>
            </a:xfrm>
          </p:grpSpPr>
          <p:sp>
            <p:nvSpPr>
              <p:cNvPr id="32" name="Freeform 31"/>
              <p:cNvSpPr/>
              <p:nvPr/>
            </p:nvSpPr>
            <p:spPr>
              <a:xfrm>
                <a:off x="6671758" y="1543117"/>
                <a:ext cx="1510076" cy="1502664"/>
              </a:xfrm>
              <a:custGeom>
                <a:avLst/>
                <a:gdLst>
                  <a:gd name="connsiteX0" fmla="*/ 87725 w 1509020"/>
                  <a:gd name="connsiteY0" fmla="*/ 0 h 1502424"/>
                  <a:gd name="connsiteX1" fmla="*/ 226873 w 1509020"/>
                  <a:gd name="connsiteY1" fmla="*/ 198783 h 1502424"/>
                  <a:gd name="connsiteX2" fmla="*/ 256690 w 1509020"/>
                  <a:gd name="connsiteY2" fmla="*/ 407505 h 1502424"/>
                  <a:gd name="connsiteX3" fmla="*/ 117542 w 1509020"/>
                  <a:gd name="connsiteY3" fmla="*/ 665922 h 1502424"/>
                  <a:gd name="connsiteX4" fmla="*/ 18151 w 1509020"/>
                  <a:gd name="connsiteY4" fmla="*/ 854765 h 1502424"/>
                  <a:gd name="connsiteX5" fmla="*/ 8212 w 1509020"/>
                  <a:gd name="connsiteY5" fmla="*/ 1043609 h 1502424"/>
                  <a:gd name="connsiteX6" fmla="*/ 107603 w 1509020"/>
                  <a:gd name="connsiteY6" fmla="*/ 1212574 h 1502424"/>
                  <a:gd name="connsiteX7" fmla="*/ 326264 w 1509020"/>
                  <a:gd name="connsiteY7" fmla="*/ 1411357 h 1502424"/>
                  <a:gd name="connsiteX8" fmla="*/ 594620 w 1509020"/>
                  <a:gd name="connsiteY8" fmla="*/ 1500809 h 1502424"/>
                  <a:gd name="connsiteX9" fmla="*/ 892794 w 1509020"/>
                  <a:gd name="connsiteY9" fmla="*/ 1341783 h 1502424"/>
                  <a:gd name="connsiteX10" fmla="*/ 1151212 w 1509020"/>
                  <a:gd name="connsiteY10" fmla="*/ 1321905 h 1502424"/>
                  <a:gd name="connsiteX11" fmla="*/ 1509020 w 1509020"/>
                  <a:gd name="connsiteY11" fmla="*/ 1490870 h 150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9020" h="1502424">
                    <a:moveTo>
                      <a:pt x="87725" y="0"/>
                    </a:moveTo>
                    <a:cubicBezTo>
                      <a:pt x="143218" y="65433"/>
                      <a:pt x="198712" y="130866"/>
                      <a:pt x="226873" y="198783"/>
                    </a:cubicBezTo>
                    <a:cubicBezTo>
                      <a:pt x="255034" y="266700"/>
                      <a:pt x="274912" y="329649"/>
                      <a:pt x="256690" y="407505"/>
                    </a:cubicBezTo>
                    <a:cubicBezTo>
                      <a:pt x="238468" y="485361"/>
                      <a:pt x="157299" y="591379"/>
                      <a:pt x="117542" y="665922"/>
                    </a:cubicBezTo>
                    <a:cubicBezTo>
                      <a:pt x="77785" y="740465"/>
                      <a:pt x="36373" y="791817"/>
                      <a:pt x="18151" y="854765"/>
                    </a:cubicBezTo>
                    <a:cubicBezTo>
                      <a:pt x="-71" y="917713"/>
                      <a:pt x="-6697" y="983974"/>
                      <a:pt x="8212" y="1043609"/>
                    </a:cubicBezTo>
                    <a:cubicBezTo>
                      <a:pt x="23121" y="1103244"/>
                      <a:pt x="54594" y="1151283"/>
                      <a:pt x="107603" y="1212574"/>
                    </a:cubicBezTo>
                    <a:cubicBezTo>
                      <a:pt x="160612" y="1273865"/>
                      <a:pt x="245095" y="1363318"/>
                      <a:pt x="326264" y="1411357"/>
                    </a:cubicBezTo>
                    <a:cubicBezTo>
                      <a:pt x="407433" y="1459396"/>
                      <a:pt x="500198" y="1512405"/>
                      <a:pt x="594620" y="1500809"/>
                    </a:cubicBezTo>
                    <a:cubicBezTo>
                      <a:pt x="689042" y="1489213"/>
                      <a:pt x="800029" y="1371600"/>
                      <a:pt x="892794" y="1341783"/>
                    </a:cubicBezTo>
                    <a:cubicBezTo>
                      <a:pt x="985559" y="1311966"/>
                      <a:pt x="1048508" y="1297057"/>
                      <a:pt x="1151212" y="1321905"/>
                    </a:cubicBezTo>
                    <a:cubicBezTo>
                      <a:pt x="1253916" y="1346753"/>
                      <a:pt x="1381468" y="1418811"/>
                      <a:pt x="1509020" y="149087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reeform 32"/>
              <p:cNvSpPr/>
              <p:nvPr/>
            </p:nvSpPr>
            <p:spPr>
              <a:xfrm>
                <a:off x="6172055" y="2094343"/>
                <a:ext cx="2754368" cy="2316167"/>
              </a:xfrm>
              <a:custGeom>
                <a:avLst/>
                <a:gdLst>
                  <a:gd name="connsiteX0" fmla="*/ 0 w 2754061"/>
                  <a:gd name="connsiteY0" fmla="*/ 0 h 2315818"/>
                  <a:gd name="connsiteX1" fmla="*/ 228600 w 2754061"/>
                  <a:gd name="connsiteY1" fmla="*/ 159026 h 2315818"/>
                  <a:gd name="connsiteX2" fmla="*/ 377687 w 2754061"/>
                  <a:gd name="connsiteY2" fmla="*/ 188844 h 2315818"/>
                  <a:gd name="connsiteX3" fmla="*/ 606287 w 2754061"/>
                  <a:gd name="connsiteY3" fmla="*/ 139148 h 2315818"/>
                  <a:gd name="connsiteX4" fmla="*/ 795131 w 2754061"/>
                  <a:gd name="connsiteY4" fmla="*/ 9940 h 2315818"/>
                  <a:gd name="connsiteX5" fmla="*/ 1073426 w 2754061"/>
                  <a:gd name="connsiteY5" fmla="*/ 49696 h 2315818"/>
                  <a:gd name="connsiteX6" fmla="*/ 1262270 w 2754061"/>
                  <a:gd name="connsiteY6" fmla="*/ 268357 h 2315818"/>
                  <a:gd name="connsiteX7" fmla="*/ 1391478 w 2754061"/>
                  <a:gd name="connsiteY7" fmla="*/ 487018 h 2315818"/>
                  <a:gd name="connsiteX8" fmla="*/ 1361661 w 2754061"/>
                  <a:gd name="connsiteY8" fmla="*/ 695740 h 2315818"/>
                  <a:gd name="connsiteX9" fmla="*/ 1212574 w 2754061"/>
                  <a:gd name="connsiteY9" fmla="*/ 924340 h 2315818"/>
                  <a:gd name="connsiteX10" fmla="*/ 1182757 w 2754061"/>
                  <a:gd name="connsiteY10" fmla="*/ 1162879 h 2315818"/>
                  <a:gd name="connsiteX11" fmla="*/ 1351722 w 2754061"/>
                  <a:gd name="connsiteY11" fmla="*/ 1500809 h 2315818"/>
                  <a:gd name="connsiteX12" fmla="*/ 1669774 w 2754061"/>
                  <a:gd name="connsiteY12" fmla="*/ 1669774 h 2315818"/>
                  <a:gd name="connsiteX13" fmla="*/ 2027583 w 2754061"/>
                  <a:gd name="connsiteY13" fmla="*/ 1530626 h 2315818"/>
                  <a:gd name="connsiteX14" fmla="*/ 2176670 w 2754061"/>
                  <a:gd name="connsiteY14" fmla="*/ 1490870 h 2315818"/>
                  <a:gd name="connsiteX15" fmla="*/ 2484783 w 2754061"/>
                  <a:gd name="connsiteY15" fmla="*/ 1590261 h 2315818"/>
                  <a:gd name="connsiteX16" fmla="*/ 2643809 w 2754061"/>
                  <a:gd name="connsiteY16" fmla="*/ 1759226 h 2315818"/>
                  <a:gd name="connsiteX17" fmla="*/ 2753139 w 2754061"/>
                  <a:gd name="connsiteY17" fmla="*/ 1948070 h 2315818"/>
                  <a:gd name="connsiteX18" fmla="*/ 2693504 w 2754061"/>
                  <a:gd name="connsiteY18" fmla="*/ 2196548 h 2315818"/>
                  <a:gd name="connsiteX19" fmla="*/ 2643809 w 2754061"/>
                  <a:gd name="connsiteY19" fmla="*/ 2315818 h 23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4061" h="2315818">
                    <a:moveTo>
                      <a:pt x="0" y="0"/>
                    </a:moveTo>
                    <a:cubicBezTo>
                      <a:pt x="82826" y="63776"/>
                      <a:pt x="165652" y="127552"/>
                      <a:pt x="228600" y="159026"/>
                    </a:cubicBezTo>
                    <a:cubicBezTo>
                      <a:pt x="291548" y="190500"/>
                      <a:pt x="314739" y="192157"/>
                      <a:pt x="377687" y="188844"/>
                    </a:cubicBezTo>
                    <a:cubicBezTo>
                      <a:pt x="440635" y="185531"/>
                      <a:pt x="536713" y="168965"/>
                      <a:pt x="606287" y="139148"/>
                    </a:cubicBezTo>
                    <a:cubicBezTo>
                      <a:pt x="675861" y="109331"/>
                      <a:pt x="717274" y="24849"/>
                      <a:pt x="795131" y="9940"/>
                    </a:cubicBezTo>
                    <a:cubicBezTo>
                      <a:pt x="872988" y="-4969"/>
                      <a:pt x="995570" y="6627"/>
                      <a:pt x="1073426" y="49696"/>
                    </a:cubicBezTo>
                    <a:cubicBezTo>
                      <a:pt x="1151282" y="92765"/>
                      <a:pt x="1209261" y="195470"/>
                      <a:pt x="1262270" y="268357"/>
                    </a:cubicBezTo>
                    <a:cubicBezTo>
                      <a:pt x="1315279" y="341244"/>
                      <a:pt x="1374913" y="415788"/>
                      <a:pt x="1391478" y="487018"/>
                    </a:cubicBezTo>
                    <a:cubicBezTo>
                      <a:pt x="1408043" y="558248"/>
                      <a:pt x="1391478" y="622853"/>
                      <a:pt x="1361661" y="695740"/>
                    </a:cubicBezTo>
                    <a:cubicBezTo>
                      <a:pt x="1331844" y="768627"/>
                      <a:pt x="1242391" y="846484"/>
                      <a:pt x="1212574" y="924340"/>
                    </a:cubicBezTo>
                    <a:cubicBezTo>
                      <a:pt x="1182757" y="1002196"/>
                      <a:pt x="1159566" y="1066801"/>
                      <a:pt x="1182757" y="1162879"/>
                    </a:cubicBezTo>
                    <a:cubicBezTo>
                      <a:pt x="1205948" y="1258957"/>
                      <a:pt x="1270553" y="1416327"/>
                      <a:pt x="1351722" y="1500809"/>
                    </a:cubicBezTo>
                    <a:cubicBezTo>
                      <a:pt x="1432892" y="1585292"/>
                      <a:pt x="1557131" y="1664805"/>
                      <a:pt x="1669774" y="1669774"/>
                    </a:cubicBezTo>
                    <a:cubicBezTo>
                      <a:pt x="1782418" y="1674744"/>
                      <a:pt x="1943100" y="1560443"/>
                      <a:pt x="2027583" y="1530626"/>
                    </a:cubicBezTo>
                    <a:cubicBezTo>
                      <a:pt x="2112066" y="1500809"/>
                      <a:pt x="2100470" y="1480931"/>
                      <a:pt x="2176670" y="1490870"/>
                    </a:cubicBezTo>
                    <a:cubicBezTo>
                      <a:pt x="2252870" y="1500809"/>
                      <a:pt x="2406927" y="1545535"/>
                      <a:pt x="2484783" y="1590261"/>
                    </a:cubicBezTo>
                    <a:cubicBezTo>
                      <a:pt x="2562639" y="1634987"/>
                      <a:pt x="2599083" y="1699591"/>
                      <a:pt x="2643809" y="1759226"/>
                    </a:cubicBezTo>
                    <a:cubicBezTo>
                      <a:pt x="2688535" y="1818861"/>
                      <a:pt x="2744857" y="1875183"/>
                      <a:pt x="2753139" y="1948070"/>
                    </a:cubicBezTo>
                    <a:cubicBezTo>
                      <a:pt x="2761421" y="2020957"/>
                      <a:pt x="2711726" y="2135257"/>
                      <a:pt x="2693504" y="2196548"/>
                    </a:cubicBezTo>
                    <a:cubicBezTo>
                      <a:pt x="2675282" y="2257839"/>
                      <a:pt x="2659545" y="2286828"/>
                      <a:pt x="2643809" y="2315818"/>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26" name="Straight Connector 25"/>
            <p:cNvCxnSpPr/>
            <p:nvPr/>
          </p:nvCxnSpPr>
          <p:spPr>
            <a:xfrm flipV="1">
              <a:off x="7362739" y="3123325"/>
              <a:ext cx="264462" cy="264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071882" y="3923012"/>
              <a:ext cx="264462" cy="264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254924" y="4109080"/>
              <a:ext cx="265784" cy="2645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Arc 28"/>
            <p:cNvSpPr/>
            <p:nvPr/>
          </p:nvSpPr>
          <p:spPr>
            <a:xfrm rot="1535818">
              <a:off x="8301886" y="2999416"/>
              <a:ext cx="532890" cy="739427"/>
            </a:xfrm>
            <a:prstGeom prst="arc">
              <a:avLst/>
            </a:pr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30" name="Straight Connector 29"/>
            <p:cNvCxnSpPr/>
            <p:nvPr/>
          </p:nvCxnSpPr>
          <p:spPr>
            <a:xfrm flipH="1">
              <a:off x="8519176" y="3128930"/>
              <a:ext cx="273718" cy="96562"/>
            </a:xfrm>
            <a:prstGeom prst="line">
              <a:avLst/>
            </a:prstGeom>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8025166" y="3320554"/>
              <a:ext cx="429751" cy="108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4" name="Content Placeholder 2"/>
          <p:cNvSpPr txBox="1">
            <a:spLocks/>
          </p:cNvSpPr>
          <p:nvPr/>
        </p:nvSpPr>
        <p:spPr bwMode="auto">
          <a:xfrm>
            <a:off x="596900" y="3035300"/>
            <a:ext cx="5803900" cy="210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50000"/>
              </a:lnSpc>
              <a:spcBef>
                <a:spcPct val="20000"/>
              </a:spcBef>
              <a:spcAft>
                <a:spcPts val="600"/>
              </a:spcAft>
              <a:buClrTx/>
              <a:buSzTx/>
              <a:buFont typeface="Wingdings" charset="2"/>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Calibri" charset="0"/>
              <a:cs typeface="Calibri" charset="0"/>
            </a:endParaRPr>
          </a:p>
          <a:p>
            <a:pPr marL="342900" marR="0" lvl="0" indent="-342900" algn="l" defTabSz="914400" rtl="0" eaLnBrk="0" fontAlgn="base" latinLnBrk="0" hangingPunct="0">
              <a:lnSpc>
                <a:spcPct val="150000"/>
              </a:lnSpc>
              <a:spcBef>
                <a:spcPct val="20000"/>
              </a:spcBef>
              <a:spcAft>
                <a:spcPct val="0"/>
              </a:spcAft>
              <a:buClrTx/>
              <a:buSzTx/>
              <a:buFont typeface="Wingdings" charset="2"/>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ヒラギノ角ゴ Pro W3" charset="-128"/>
                <a:cs typeface="ヒラギノ角ゴ Pro W3" charset="-128"/>
              </a:rPr>
              <a:t>If the genes other than those targeted are modified (off target editing), the potential for serious adverse events exist, including cancer.</a:t>
            </a:r>
          </a:p>
          <a:p>
            <a:pPr marL="342900" marR="0" lvl="0" indent="-342900" algn="l" defTabSz="914400" rtl="0" eaLnBrk="0" fontAlgn="base" latinLnBrk="0" hangingPunct="0">
              <a:lnSpc>
                <a:spcPct val="150000"/>
              </a:lnSpc>
              <a:spcBef>
                <a:spcPct val="20000"/>
              </a:spcBef>
              <a:spcAft>
                <a:spcPts val="600"/>
              </a:spcAft>
              <a:buClrTx/>
              <a:buSzTx/>
              <a:buFont typeface="Wingdings" charset="2"/>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Calibri" charset="0"/>
              <a:cs typeface="Calibri" charset="0"/>
            </a:endParaRPr>
          </a:p>
          <a:p>
            <a:pPr marL="342900" marR="0" lvl="0" indent="-342900" algn="l" defTabSz="914400" rtl="0" eaLnBrk="0" fontAlgn="base" latinLnBrk="0" hangingPunct="0">
              <a:lnSpc>
                <a:spcPct val="150000"/>
              </a:lnSpc>
              <a:spcBef>
                <a:spcPct val="20000"/>
              </a:spcBef>
              <a:spcAft>
                <a:spcPct val="0"/>
              </a:spcAft>
              <a:buClrTx/>
              <a:buSzTx/>
              <a:buFont typeface="Wingdings" charset="2"/>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Calibri" charset="0"/>
              <a:cs typeface="Calibri" charset="0"/>
            </a:endParaRPr>
          </a:p>
          <a:p>
            <a:pPr marL="342900" marR="0" lvl="0" indent="-342900" algn="l" defTabSz="914400" rtl="0" eaLnBrk="0" fontAlgn="base" latinLnBrk="0" hangingPunct="0">
              <a:lnSpc>
                <a:spcPct val="150000"/>
              </a:lnSpc>
              <a:spcBef>
                <a:spcPct val="20000"/>
              </a:spcBef>
              <a:spcAft>
                <a:spcPct val="0"/>
              </a:spcAft>
              <a:buClrTx/>
              <a:buSzTx/>
              <a:buFontTx/>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Calibri" charset="0"/>
              <a:cs typeface="Calibri" charset="0"/>
            </a:endParaRPr>
          </a:p>
          <a:p>
            <a:pPr marL="342900" marR="0" lvl="0" indent="-342900" algn="l" defTabSz="914400" rtl="0" eaLnBrk="0" fontAlgn="base" latinLnBrk="0" hangingPunct="0">
              <a:lnSpc>
                <a:spcPct val="150000"/>
              </a:lnSpc>
              <a:spcBef>
                <a:spcPct val="20000"/>
              </a:spcBef>
              <a:spcAft>
                <a:spcPct val="0"/>
              </a:spcAft>
              <a:buClrTx/>
              <a:buSzTx/>
              <a:buFontTx/>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Calibri" charset="0"/>
              <a:cs typeface="Calibri" charset="0"/>
            </a:endParaRPr>
          </a:p>
          <a:p>
            <a:pPr marL="342900" marR="0" lvl="0" indent="-342900" algn="l" defTabSz="914400" rtl="0" eaLnBrk="0" fontAlgn="base" latinLnBrk="0" hangingPunct="0">
              <a:lnSpc>
                <a:spcPct val="15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chemeClr val="tx1"/>
              </a:solidFill>
              <a:effectLst/>
              <a:uLnTx/>
              <a:uFillTx/>
              <a:latin typeface="+mn-lt"/>
              <a:ea typeface="Calibri" charset="0"/>
              <a:cs typeface="Calibri" charset="0"/>
            </a:endParaRPr>
          </a:p>
        </p:txBody>
      </p:sp>
      <p:grpSp>
        <p:nvGrpSpPr>
          <p:cNvPr id="9" name="Group 34"/>
          <p:cNvGrpSpPr/>
          <p:nvPr/>
        </p:nvGrpSpPr>
        <p:grpSpPr>
          <a:xfrm>
            <a:off x="1455738" y="5419923"/>
            <a:ext cx="6451600" cy="828477"/>
            <a:chOff x="1862138" y="2360613"/>
            <a:chExt cx="6451600" cy="828477"/>
          </a:xfrm>
          <a:noFill/>
        </p:grpSpPr>
        <p:sp>
          <p:nvSpPr>
            <p:cNvPr id="36" name="Rectangle 35"/>
            <p:cNvSpPr/>
            <p:nvPr/>
          </p:nvSpPr>
          <p:spPr bwMode="auto">
            <a:xfrm>
              <a:off x="1866900" y="2387600"/>
              <a:ext cx="4114800" cy="774700"/>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xmlns="" xmlns:a="http://schemas.openxmlformats.org/drawingml/2006/main" xmlns:p="http://schemas.openxmlformats.org/presentationml/2006/main" xmlns:mv="urn:schemas-microsoft-com:mac:vml" xmlns:mc="http://schemas.openxmlformats.org/markup-compatibility/2006" xmlns:r="http://schemas.openxmlformats.org/officeDocument/2006/relationship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7" name="Rectangle 1"/>
            <p:cNvSpPr>
              <a:spLocks noChangeArrowheads="1"/>
            </p:cNvSpPr>
            <p:nvPr/>
          </p:nvSpPr>
          <p:spPr bwMode="auto">
            <a:xfrm>
              <a:off x="1862138" y="2360613"/>
              <a:ext cx="6451600" cy="307777"/>
            </a:xfrm>
            <a:prstGeom prst="rect">
              <a:avLst/>
            </a:prstGeom>
            <a:grpFill/>
            <a:ln w="9525">
              <a:noFill/>
              <a:miter lim="800000"/>
              <a:headEnd/>
              <a:tailEnd/>
            </a:ln>
          </p:spPr>
          <p:txBody>
            <a:bodyPr>
              <a:prstTxWarp prst="textNoShape">
                <a:avLst/>
              </a:prstTxWarp>
              <a:spAutoFit/>
            </a:bodyPr>
            <a:lstStyle/>
            <a:p>
              <a:r>
                <a:rPr lang="en-US" sz="1400" b="0" dirty="0"/>
                <a:t>https://</a:t>
              </a:r>
              <a:r>
                <a:rPr lang="en-US" sz="1400" b="0" dirty="0" err="1"/>
                <a:t>www.youtube.com/watch?v</a:t>
              </a:r>
              <a:r>
                <a:rPr lang="en-US" sz="1400" b="0" dirty="0"/>
                <a:t>=4YKFw2KZA5o</a:t>
              </a:r>
            </a:p>
          </p:txBody>
        </p:sp>
        <p:sp>
          <p:nvSpPr>
            <p:cNvPr id="38" name="Rectangle 2"/>
            <p:cNvSpPr>
              <a:spLocks noChangeArrowheads="1"/>
            </p:cNvSpPr>
            <p:nvPr/>
          </p:nvSpPr>
          <p:spPr bwMode="auto">
            <a:xfrm>
              <a:off x="1862138" y="2627313"/>
              <a:ext cx="5981700" cy="307777"/>
            </a:xfrm>
            <a:prstGeom prst="rect">
              <a:avLst/>
            </a:prstGeom>
            <a:grpFill/>
            <a:ln w="9525">
              <a:noFill/>
              <a:miter lim="800000"/>
              <a:headEnd/>
              <a:tailEnd/>
            </a:ln>
          </p:spPr>
          <p:txBody>
            <a:bodyPr>
              <a:prstTxWarp prst="textNoShape">
                <a:avLst/>
              </a:prstTxWarp>
              <a:spAutoFit/>
            </a:bodyPr>
            <a:lstStyle/>
            <a:p>
              <a:r>
                <a:rPr lang="en-US" sz="1400" b="0" dirty="0"/>
                <a:t>https://</a:t>
              </a:r>
              <a:r>
                <a:rPr lang="en-US" sz="1400" b="0" dirty="0" err="1"/>
                <a:t>www.youtube.com/watch?v</a:t>
              </a:r>
              <a:r>
                <a:rPr lang="en-US" sz="1400" b="0" dirty="0"/>
                <a:t>=2pp17E4E-O8</a:t>
              </a:r>
            </a:p>
          </p:txBody>
        </p:sp>
        <p:sp>
          <p:nvSpPr>
            <p:cNvPr id="39" name="Rectangle 3"/>
            <p:cNvSpPr>
              <a:spLocks noChangeArrowheads="1"/>
            </p:cNvSpPr>
            <p:nvPr/>
          </p:nvSpPr>
          <p:spPr bwMode="auto">
            <a:xfrm>
              <a:off x="1862138" y="2881313"/>
              <a:ext cx="6362700" cy="307777"/>
            </a:xfrm>
            <a:prstGeom prst="rect">
              <a:avLst/>
            </a:prstGeom>
            <a:grpFill/>
            <a:ln w="9525">
              <a:noFill/>
              <a:miter lim="800000"/>
              <a:headEnd/>
              <a:tailEnd/>
            </a:ln>
          </p:spPr>
          <p:txBody>
            <a:bodyPr>
              <a:prstTxWarp prst="textNoShape">
                <a:avLst/>
              </a:prstTxWarp>
              <a:spAutoFit/>
            </a:bodyPr>
            <a:lstStyle/>
            <a:p>
              <a:r>
                <a:rPr lang="en-US" sz="1400" b="0" dirty="0"/>
                <a:t>https://</a:t>
              </a:r>
              <a:r>
                <a:rPr lang="en-US" sz="1400" b="0" dirty="0" err="1"/>
                <a:t>www.youtube.com/watch?v</a:t>
              </a:r>
              <a:r>
                <a:rPr lang="en-US" sz="1400" b="0" dirty="0"/>
                <a:t>=9q8AGst7KiY</a:t>
              </a:r>
            </a:p>
          </p:txBody>
        </p:sp>
      </p:grpSp>
      <p:sp>
        <p:nvSpPr>
          <p:cNvPr id="40" name="TextBox 3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1" name="Straight Connector 4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90600" y="1295400"/>
            <a:ext cx="7315200" cy="1731243"/>
          </a:xfrm>
          <a:prstGeom prst="rect">
            <a:avLst/>
          </a:prstGeom>
        </p:spPr>
        <p:txBody>
          <a:bodyPr wrap="square">
            <a:spAutoFit/>
          </a:bodyPr>
          <a:lstStyle/>
          <a:p>
            <a:pPr>
              <a:lnSpc>
                <a:spcPct val="150000"/>
              </a:lnSpc>
            </a:pPr>
            <a:r>
              <a:rPr lang="en-US" sz="1800" b="0" dirty="0" smtClean="0"/>
              <a:t>Isolation and amplification of an individual sequence.</a:t>
            </a:r>
          </a:p>
          <a:p>
            <a:pPr>
              <a:lnSpc>
                <a:spcPct val="150000"/>
              </a:lnSpc>
            </a:pPr>
            <a:r>
              <a:rPr lang="en-US" sz="1800" b="0" dirty="0" smtClean="0"/>
              <a:t>Involves the construction of novel DNA molecules by joining DNA from different sources.</a:t>
            </a:r>
          </a:p>
          <a:p>
            <a:pPr>
              <a:lnSpc>
                <a:spcPct val="150000"/>
              </a:lnSpc>
            </a:pPr>
            <a:r>
              <a:rPr lang="en-US" sz="1800" b="0" dirty="0" smtClean="0"/>
              <a:t>Product of the process is Recombinant DNA (</a:t>
            </a:r>
            <a:r>
              <a:rPr lang="en-US" sz="1800" b="0" dirty="0" err="1" smtClean="0"/>
              <a:t>rDNA</a:t>
            </a:r>
            <a:r>
              <a:rPr lang="en-US" sz="1800" b="0" dirty="0" smtClean="0"/>
              <a:t>).</a:t>
            </a:r>
            <a:endParaRPr lang="en-US" sz="1800" b="0" dirty="0"/>
          </a:p>
        </p:txBody>
      </p:sp>
      <p:pic>
        <p:nvPicPr>
          <p:cNvPr id="6" name="Picture 2" descr="http://conservativecritic.files.wordpress.com/2011/06/gmo1.jpg"/>
          <p:cNvPicPr>
            <a:picLocks noChangeAspect="1" noChangeArrowheads="1"/>
          </p:cNvPicPr>
          <p:nvPr/>
        </p:nvPicPr>
        <p:blipFill>
          <a:blip r:embed="rId2"/>
          <a:srcRect/>
          <a:stretch>
            <a:fillRect/>
          </a:stretch>
        </p:blipFill>
        <p:spPr bwMode="auto">
          <a:xfrm>
            <a:off x="2763838" y="3657600"/>
            <a:ext cx="3255962" cy="2500839"/>
          </a:xfrm>
          <a:prstGeom prst="rect">
            <a:avLst/>
          </a:prstGeom>
          <a:noFill/>
          <a:ln w="9525">
            <a:noFill/>
            <a:miter lim="800000"/>
            <a:headEnd/>
            <a:tailEnd/>
          </a:ln>
        </p:spPr>
      </p:pic>
      <p:sp>
        <p:nvSpPr>
          <p:cNvPr id="5" name="Rectangle 4"/>
          <p:cNvSpPr/>
          <p:nvPr/>
        </p:nvSpPr>
        <p:spPr>
          <a:xfrm>
            <a:off x="0" y="406400"/>
            <a:ext cx="9144000" cy="461665"/>
          </a:xfrm>
          <a:prstGeom prst="rect">
            <a:avLst/>
          </a:prstGeom>
          <a:gradFill flip="none" rotWithShape="1">
            <a:gsLst>
              <a:gs pos="32000">
                <a:srgbClr val="FF9562"/>
              </a:gs>
              <a:gs pos="100000">
                <a:srgbClr val="FFFFFF"/>
              </a:gs>
            </a:gsLst>
            <a:lin ang="0" scaled="1"/>
            <a:tileRect/>
          </a:gradFill>
        </p:spPr>
        <p:txBody>
          <a:bodyPr wrap="square">
            <a:spAutoFit/>
          </a:bodyPr>
          <a:lstStyle/>
          <a:p>
            <a:pPr algn="ctr"/>
            <a:r>
              <a:rPr lang="en-US" sz="2400" cap="small" dirty="0" smtClean="0"/>
              <a:t>Genetic Engineering</a:t>
            </a:r>
            <a:endParaRPr lang="en-US" sz="2400" b="1" cap="small" dirty="0" smtClean="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143000" y="1371600"/>
            <a:ext cx="8001000" cy="4224234"/>
          </a:xfrm>
          <a:prstGeom prst="rect">
            <a:avLst/>
          </a:prstGeom>
          <a:noFill/>
          <a:ln w="9525">
            <a:noFill/>
            <a:miter lim="800000"/>
            <a:headEnd/>
            <a:tailEnd/>
          </a:ln>
          <a:effectLst/>
        </p:spPr>
        <p:txBody>
          <a:bodyPr wrap="square">
            <a:prstTxWarp prst="textNoShape">
              <a:avLst/>
            </a:prstTxWarp>
            <a:spAutoFit/>
          </a:bodyPr>
          <a:lstStyle/>
          <a:p>
            <a:pPr>
              <a:lnSpc>
                <a:spcPct val="150000"/>
              </a:lnSpc>
            </a:pPr>
            <a:r>
              <a:rPr lang="en-US" altLang="en-US" sz="1800" b="0" dirty="0">
                <a:solidFill>
                  <a:schemeClr val="tx1"/>
                </a:solidFill>
              </a:rPr>
              <a:t>Microbial fermentations</a:t>
            </a:r>
            <a:r>
              <a:rPr lang="en-US" altLang="en-US" sz="1800" b="0" dirty="0" smtClean="0">
                <a:solidFill>
                  <a:schemeClr val="tx1"/>
                </a:solidFill>
              </a:rPr>
              <a:t> (</a:t>
            </a:r>
            <a:r>
              <a:rPr lang="en-US" altLang="en-US" sz="1800" b="0" dirty="0" err="1">
                <a:solidFill>
                  <a:schemeClr val="tx1"/>
                </a:solidFill>
              </a:rPr>
              <a:t>eg</a:t>
            </a:r>
            <a:r>
              <a:rPr lang="en-US" altLang="en-US" sz="1800" b="0" dirty="0">
                <a:solidFill>
                  <a:schemeClr val="tx1"/>
                </a:solidFill>
              </a:rPr>
              <a:t>. antibiotic production</a:t>
            </a:r>
            <a:r>
              <a:rPr lang="en-US" altLang="en-US" sz="1800" b="0" dirty="0" smtClean="0">
                <a:solidFill>
                  <a:schemeClr val="tx1"/>
                </a:solidFill>
              </a:rPr>
              <a:t>).</a:t>
            </a:r>
          </a:p>
          <a:p>
            <a:pPr>
              <a:lnSpc>
                <a:spcPct val="150000"/>
              </a:lnSpc>
            </a:pPr>
            <a:r>
              <a:rPr lang="en-US" altLang="en-US" sz="1800" b="0" dirty="0" smtClean="0">
                <a:solidFill>
                  <a:schemeClr val="tx1"/>
                </a:solidFill>
              </a:rPr>
              <a:t>Vaccines (</a:t>
            </a:r>
            <a:r>
              <a:rPr lang="en-US" altLang="en-US" sz="1800" b="0" dirty="0" err="1" smtClean="0"/>
              <a:t>eg</a:t>
            </a:r>
            <a:r>
              <a:rPr lang="en-US" altLang="en-US" sz="1800" b="0" dirty="0" smtClean="0"/>
              <a:t>. </a:t>
            </a:r>
            <a:r>
              <a:rPr lang="en-US" altLang="en-US" sz="1800" b="0" dirty="0" smtClean="0">
                <a:solidFill>
                  <a:schemeClr val="tx1"/>
                </a:solidFill>
              </a:rPr>
              <a:t>Hepatitis B).</a:t>
            </a:r>
          </a:p>
          <a:p>
            <a:pPr>
              <a:lnSpc>
                <a:spcPct val="150000"/>
              </a:lnSpc>
            </a:pPr>
            <a:r>
              <a:rPr lang="en-US" altLang="en-US" sz="1800" b="0" dirty="0">
                <a:solidFill>
                  <a:schemeClr val="tx1"/>
                </a:solidFill>
              </a:rPr>
              <a:t>Mammalian </a:t>
            </a:r>
            <a:r>
              <a:rPr lang="en-US" altLang="en-US" sz="1800" b="0" dirty="0" smtClean="0">
                <a:solidFill>
                  <a:schemeClr val="tx1"/>
                </a:solidFill>
              </a:rPr>
              <a:t>proteins (</a:t>
            </a:r>
            <a:r>
              <a:rPr lang="en-US" altLang="en-US" sz="1800" b="0" dirty="0" err="1" smtClean="0">
                <a:solidFill>
                  <a:schemeClr val="tx1"/>
                </a:solidFill>
              </a:rPr>
              <a:t>eg</a:t>
            </a:r>
            <a:r>
              <a:rPr lang="en-US" altLang="en-US" sz="1800" b="0" dirty="0" smtClean="0">
                <a:solidFill>
                  <a:schemeClr val="tx1"/>
                </a:solidFill>
              </a:rPr>
              <a:t>. </a:t>
            </a:r>
            <a:r>
              <a:rPr lang="en-US" altLang="en-US" sz="1800" b="0" dirty="0"/>
              <a:t>i</a:t>
            </a:r>
            <a:r>
              <a:rPr lang="en-US" altLang="en-US" sz="1800" b="0" dirty="0" smtClean="0">
                <a:solidFill>
                  <a:schemeClr val="tx1"/>
                </a:solidFill>
              </a:rPr>
              <a:t>nsulin, </a:t>
            </a:r>
            <a:r>
              <a:rPr lang="en-US" altLang="en-US" sz="1800" b="0" dirty="0"/>
              <a:t>i</a:t>
            </a:r>
            <a:r>
              <a:rPr lang="en-US" altLang="en-US" sz="1800" b="0" dirty="0" smtClean="0">
                <a:solidFill>
                  <a:schemeClr val="tx1"/>
                </a:solidFill>
              </a:rPr>
              <a:t>nterferon, clotting factors).</a:t>
            </a:r>
          </a:p>
          <a:p>
            <a:pPr>
              <a:lnSpc>
                <a:spcPct val="150000"/>
              </a:lnSpc>
            </a:pPr>
            <a:endParaRPr lang="en-US" altLang="en-US" sz="1800" b="0" dirty="0" smtClean="0"/>
          </a:p>
          <a:p>
            <a:pPr>
              <a:lnSpc>
                <a:spcPct val="150000"/>
              </a:lnSpc>
            </a:pPr>
            <a:r>
              <a:rPr lang="en-US" altLang="en-US" sz="1800" b="0" dirty="0" smtClean="0">
                <a:solidFill>
                  <a:schemeClr val="tx1"/>
                </a:solidFill>
              </a:rPr>
              <a:t>Transgenic plants and animals (</a:t>
            </a:r>
            <a:r>
              <a:rPr lang="en-US" altLang="en-US" sz="1800" b="0" dirty="0" err="1" smtClean="0">
                <a:solidFill>
                  <a:schemeClr val="tx1"/>
                </a:solidFill>
              </a:rPr>
              <a:t>eg</a:t>
            </a:r>
            <a:r>
              <a:rPr lang="en-US" altLang="en-US" sz="1800" b="0" dirty="0" smtClean="0">
                <a:solidFill>
                  <a:schemeClr val="tx1"/>
                </a:solidFill>
              </a:rPr>
              <a:t>. </a:t>
            </a:r>
            <a:r>
              <a:rPr lang="en-US" altLang="en-US" sz="1800" b="0" dirty="0"/>
              <a:t>i</a:t>
            </a:r>
            <a:r>
              <a:rPr lang="en-US" altLang="en-US" sz="1800" b="0" dirty="0" smtClean="0">
                <a:solidFill>
                  <a:schemeClr val="tx1"/>
                </a:solidFill>
              </a:rPr>
              <a:t>nsect/disease resistance, improved product quality, production of pharmaceuticals).</a:t>
            </a:r>
            <a:endParaRPr lang="en-US" sz="1800" b="0" dirty="0" smtClean="0">
              <a:solidFill>
                <a:schemeClr val="tx1"/>
              </a:solidFill>
            </a:endParaRPr>
          </a:p>
          <a:p>
            <a:pPr>
              <a:lnSpc>
                <a:spcPct val="150000"/>
              </a:lnSpc>
            </a:pPr>
            <a:endParaRPr lang="en-US" altLang="en-US" sz="1800" b="0" dirty="0" smtClean="0">
              <a:solidFill>
                <a:schemeClr val="tx1"/>
              </a:solidFill>
            </a:endParaRPr>
          </a:p>
          <a:p>
            <a:pPr>
              <a:lnSpc>
                <a:spcPct val="150000"/>
              </a:lnSpc>
            </a:pPr>
            <a:r>
              <a:rPr lang="en-US" altLang="en-US" sz="1800" b="0" dirty="0" smtClean="0">
                <a:solidFill>
                  <a:schemeClr val="tx1"/>
                </a:solidFill>
              </a:rPr>
              <a:t>Environmental biotechnology</a:t>
            </a:r>
          </a:p>
          <a:p>
            <a:pPr>
              <a:lnSpc>
                <a:spcPct val="150000"/>
              </a:lnSpc>
            </a:pPr>
            <a:r>
              <a:rPr lang="en-US" altLang="en-US" sz="1800" b="0" dirty="0" smtClean="0">
                <a:solidFill>
                  <a:schemeClr val="tx1"/>
                </a:solidFill>
              </a:rPr>
              <a:t>Gene therapy</a:t>
            </a:r>
            <a:endParaRPr lang="en-US" sz="1800" b="0" dirty="0" smtClean="0">
              <a:solidFill>
                <a:schemeClr val="tx1"/>
              </a:solidFill>
            </a:endParaRPr>
          </a:p>
          <a:p>
            <a:pPr>
              <a:lnSpc>
                <a:spcPct val="150000"/>
              </a:lnSpc>
            </a:pPr>
            <a:endParaRPr lang="en-US" altLang="en-US" sz="1800" b="0" dirty="0">
              <a:solidFill>
                <a:schemeClr val="tx1"/>
              </a:solidFill>
            </a:endParaRPr>
          </a:p>
        </p:txBody>
      </p:sp>
      <p:pic>
        <p:nvPicPr>
          <p:cNvPr id="7" name="Picture 4" descr="http://www.anh-usa.org/wp-content/uploads/2011/12/GMO-protest.jpg"/>
          <p:cNvPicPr>
            <a:picLocks noChangeAspect="1" noChangeArrowheads="1"/>
          </p:cNvPicPr>
          <p:nvPr/>
        </p:nvPicPr>
        <p:blipFill>
          <a:blip r:embed="rId2"/>
          <a:srcRect/>
          <a:stretch>
            <a:fillRect/>
          </a:stretch>
        </p:blipFill>
        <p:spPr bwMode="auto">
          <a:xfrm>
            <a:off x="4559300" y="4292600"/>
            <a:ext cx="3886200" cy="1809750"/>
          </a:xfrm>
          <a:prstGeom prst="rect">
            <a:avLst/>
          </a:prstGeom>
          <a:noFill/>
          <a:ln w="9525">
            <a:noFill/>
            <a:miter lim="800000"/>
            <a:headEnd/>
            <a:tailEnd/>
          </a:ln>
        </p:spPr>
      </p:pic>
      <p:grpSp>
        <p:nvGrpSpPr>
          <p:cNvPr id="5" name="Group 14"/>
          <p:cNvGrpSpPr>
            <a:grpSpLocks/>
          </p:cNvGrpSpPr>
          <p:nvPr/>
        </p:nvGrpSpPr>
        <p:grpSpPr bwMode="auto">
          <a:xfrm>
            <a:off x="0" y="147638"/>
            <a:ext cx="9144000" cy="461962"/>
            <a:chOff x="0" y="147935"/>
            <a:chExt cx="9144000" cy="461665"/>
          </a:xfrm>
          <a:gradFill flip="none" rotWithShape="1">
            <a:gsLst>
              <a:gs pos="0">
                <a:schemeClr val="bg1">
                  <a:lumMod val="65000"/>
                </a:schemeClr>
              </a:gs>
              <a:gs pos="100000">
                <a:srgbClr val="FFFFFF"/>
              </a:gs>
            </a:gsLst>
            <a:lin ang="0" scaled="1"/>
            <a:tileRect/>
          </a:gradFill>
        </p:grpSpPr>
        <p:sp>
          <p:nvSpPr>
            <p:cNvPr id="6" name="Rectangle 5"/>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8" name="Rectangle 7"/>
            <p:cNvSpPr/>
            <p:nvPr/>
          </p:nvSpPr>
          <p:spPr>
            <a:xfrm>
              <a:off x="228600" y="147935"/>
              <a:ext cx="8102600" cy="461368"/>
            </a:xfrm>
            <a:prstGeom prst="rect">
              <a:avLst/>
            </a:prstGeom>
            <a:grpFill/>
          </p:spPr>
          <p:txBody>
            <a:bodyPr>
              <a:spAutoFit/>
            </a:bodyPr>
            <a:lstStyle/>
            <a:p>
              <a:pPr algn="ctr">
                <a:defRPr/>
              </a:pPr>
              <a:r>
                <a:rPr lang="en-US" sz="2400" cap="small" dirty="0" smtClean="0">
                  <a:cs typeface="Lantinghei SC Extralight"/>
                </a:rPr>
                <a:t>Applications</a:t>
              </a:r>
              <a:endParaRPr lang="en-US" sz="2400" cap="small" dirty="0">
                <a:latin typeface="+mj-lt"/>
              </a:endParaRPr>
            </a:p>
          </p:txBody>
        </p:sp>
      </p:gr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596900" y="1066800"/>
            <a:ext cx="8001000" cy="900246"/>
          </a:xfrm>
          <a:prstGeom prst="rect">
            <a:avLst/>
          </a:prstGeom>
          <a:noFill/>
          <a:ln w="9525">
            <a:noFill/>
            <a:miter lim="800000"/>
            <a:headEnd/>
            <a:tailEnd/>
          </a:ln>
          <a:effectLst/>
        </p:spPr>
        <p:txBody>
          <a:bodyPr>
            <a:prstTxWarp prst="textNoShape">
              <a:avLst/>
            </a:prstTxWarp>
            <a:spAutoFit/>
          </a:bodyPr>
          <a:lstStyle/>
          <a:p>
            <a:pPr algn="just">
              <a:lnSpc>
                <a:spcPct val="150000"/>
              </a:lnSpc>
              <a:spcBef>
                <a:spcPct val="50000"/>
              </a:spcBef>
            </a:pPr>
            <a:r>
              <a:rPr lang="en-US" sz="1800" b="0" dirty="0"/>
              <a:t>Two</a:t>
            </a:r>
            <a:r>
              <a:rPr lang="en-US" sz="1800" b="0" dirty="0" smtClean="0"/>
              <a:t> small single-stranded </a:t>
            </a:r>
            <a:r>
              <a:rPr lang="en-US" sz="1800" b="0" dirty="0" err="1" smtClean="0"/>
              <a:t>RNAs</a:t>
            </a:r>
            <a:r>
              <a:rPr lang="en-US" sz="1800" b="0" dirty="0" smtClean="0"/>
              <a:t>, </a:t>
            </a:r>
            <a:r>
              <a:rPr lang="en-US" sz="1800" b="0" dirty="0" err="1" smtClean="0">
                <a:cs typeface="Lantinghei SC Extralight"/>
              </a:rPr>
              <a:t>miRNAs</a:t>
            </a:r>
            <a:r>
              <a:rPr lang="en-US" sz="1800" b="0" dirty="0" smtClean="0">
                <a:cs typeface="Lantinghei SC Extralight"/>
              </a:rPr>
              <a:t> and </a:t>
            </a:r>
            <a:r>
              <a:rPr lang="en-US" sz="1800" b="0" dirty="0" err="1" smtClean="0">
                <a:cs typeface="Lantinghei SC Extralight"/>
              </a:rPr>
              <a:t>siRNAs</a:t>
            </a:r>
            <a:r>
              <a:rPr lang="en-US" sz="1800" b="0" dirty="0" smtClean="0">
                <a:cs typeface="Lantinghei SC Extralight"/>
              </a:rPr>
              <a:t>, that </a:t>
            </a:r>
            <a:r>
              <a:rPr lang="en-US" sz="1800" b="0" dirty="0" smtClean="0"/>
              <a:t>inhibit gene expression through</a:t>
            </a:r>
            <a:r>
              <a:rPr lang="en-US" sz="1800" b="0" dirty="0" smtClean="0">
                <a:cs typeface="Lantinghei SC Extralight"/>
              </a:rPr>
              <a:t> </a:t>
            </a:r>
            <a:r>
              <a:rPr lang="en-US" sz="1800" b="0" dirty="0" smtClean="0"/>
              <a:t>post</a:t>
            </a:r>
            <a:r>
              <a:rPr lang="en-US" sz="1800" b="0" dirty="0"/>
              <a:t>-transcriptional </a:t>
            </a:r>
            <a:r>
              <a:rPr lang="en-US" sz="1800" b="0" dirty="0" smtClean="0"/>
              <a:t>mechanisms.</a:t>
            </a:r>
          </a:p>
        </p:txBody>
      </p:sp>
      <p:sp>
        <p:nvSpPr>
          <p:cNvPr id="6" name="Rectangle 5"/>
          <p:cNvSpPr/>
          <p:nvPr/>
        </p:nvSpPr>
        <p:spPr>
          <a:xfrm>
            <a:off x="0" y="76200"/>
            <a:ext cx="9144000" cy="456528"/>
          </a:xfrm>
          <a:prstGeom prst="rect">
            <a:avLst/>
          </a:prstGeom>
          <a:gradFill flip="none" rotWithShape="1">
            <a:gsLst>
              <a:gs pos="41000">
                <a:schemeClr val="accent5">
                  <a:lumMod val="40000"/>
                  <a:lumOff val="6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cap="small" dirty="0"/>
          </a:p>
        </p:txBody>
      </p:sp>
      <p:sp>
        <p:nvSpPr>
          <p:cNvPr id="8" name="Rectangle 7"/>
          <p:cNvSpPr/>
          <p:nvPr/>
        </p:nvSpPr>
        <p:spPr>
          <a:xfrm>
            <a:off x="698500" y="46335"/>
            <a:ext cx="8102600" cy="461665"/>
          </a:xfrm>
          <a:prstGeom prst="rect">
            <a:avLst/>
          </a:prstGeom>
        </p:spPr>
        <p:txBody>
          <a:bodyPr wrap="square">
            <a:spAutoFit/>
          </a:bodyPr>
          <a:lstStyle/>
          <a:p>
            <a:pPr lvl="0"/>
            <a:r>
              <a:rPr lang="en-US" sz="2400" cap="small" dirty="0" smtClean="0">
                <a:latin typeface="+mj-lt"/>
                <a:cs typeface="Lantinghei SC Extralight"/>
              </a:rPr>
              <a:t>        Gene Regulation by small RNA molecules</a:t>
            </a:r>
            <a:endParaRPr lang="en-US" sz="2400" cap="small" dirty="0">
              <a:latin typeface="+mj-lt"/>
            </a:endParaRPr>
          </a:p>
        </p:txBody>
      </p:sp>
      <p:grpSp>
        <p:nvGrpSpPr>
          <p:cNvPr id="3" name="Group 19"/>
          <p:cNvGrpSpPr/>
          <p:nvPr/>
        </p:nvGrpSpPr>
        <p:grpSpPr>
          <a:xfrm>
            <a:off x="1143000" y="2590800"/>
            <a:ext cx="3581397" cy="2133601"/>
            <a:chOff x="4473207" y="2487404"/>
            <a:chExt cx="4221550" cy="3005307"/>
          </a:xfrm>
        </p:grpSpPr>
        <p:pic>
          <p:nvPicPr>
            <p:cNvPr id="10" name="Picture 22" descr="18_15miRNAsAndGeneExp-U"/>
            <p:cNvPicPr>
              <a:picLocks noChangeAspect="1" noChangeArrowheads="1"/>
            </p:cNvPicPr>
            <p:nvPr/>
          </p:nvPicPr>
          <p:blipFill>
            <a:blip r:embed="rId3">
              <a:lum bright="-5000"/>
            </a:blip>
            <a:srcRect l="37174" t="39513" r="2117"/>
            <a:stretch>
              <a:fillRect/>
            </a:stretch>
          </p:blipFill>
          <p:spPr bwMode="auto">
            <a:xfrm>
              <a:off x="4473207" y="2487404"/>
              <a:ext cx="3571879" cy="3005307"/>
            </a:xfrm>
            <a:prstGeom prst="rect">
              <a:avLst/>
            </a:prstGeom>
            <a:noFill/>
            <a:ln w="9525">
              <a:noFill/>
              <a:miter lim="800000"/>
              <a:headEnd/>
              <a:tailEnd/>
            </a:ln>
          </p:spPr>
        </p:pic>
        <p:sp>
          <p:nvSpPr>
            <p:cNvPr id="11" name="Text Box 30"/>
            <p:cNvSpPr txBox="1">
              <a:spLocks noChangeArrowheads="1"/>
            </p:cNvSpPr>
            <p:nvPr/>
          </p:nvSpPr>
          <p:spPr bwMode="auto">
            <a:xfrm>
              <a:off x="4866178" y="5091519"/>
              <a:ext cx="1798637" cy="269875"/>
            </a:xfrm>
            <a:prstGeom prst="rect">
              <a:avLst/>
            </a:prstGeom>
            <a:noFill/>
            <a:ln w="9525">
              <a:noFill/>
              <a:miter lim="800000"/>
              <a:headEnd/>
              <a:tailEnd/>
            </a:ln>
            <a:effectLst/>
          </p:spPr>
          <p:txBody>
            <a:bodyPr wrap="none" lIns="0" tIns="0" rIns="0" bIns="0">
              <a:prstTxWarp prst="textNoShape">
                <a:avLst/>
              </a:prstTxWarp>
            </a:bodyPr>
            <a:lstStyle/>
            <a:p>
              <a:pPr>
                <a:lnSpc>
                  <a:spcPct val="90000"/>
                </a:lnSpc>
              </a:pPr>
              <a:r>
                <a:rPr lang="en-US" sz="1100" b="1" dirty="0"/>
                <a:t>mRNA degraded</a:t>
              </a:r>
            </a:p>
          </p:txBody>
        </p:sp>
        <p:sp>
          <p:nvSpPr>
            <p:cNvPr id="12" name="Text Box 31"/>
            <p:cNvSpPr txBox="1">
              <a:spLocks noChangeArrowheads="1"/>
            </p:cNvSpPr>
            <p:nvPr/>
          </p:nvSpPr>
          <p:spPr bwMode="auto">
            <a:xfrm>
              <a:off x="6499246" y="5091519"/>
              <a:ext cx="2195511" cy="215900"/>
            </a:xfrm>
            <a:prstGeom prst="rect">
              <a:avLst/>
            </a:prstGeom>
            <a:noFill/>
            <a:ln w="9525">
              <a:noFill/>
              <a:miter lim="800000"/>
              <a:headEnd/>
              <a:tailEnd/>
            </a:ln>
            <a:effectLst/>
          </p:spPr>
          <p:txBody>
            <a:bodyPr wrap="none" lIns="0" tIns="0" rIns="0" bIns="0">
              <a:prstTxWarp prst="textNoShape">
                <a:avLst/>
              </a:prstTxWarp>
            </a:bodyPr>
            <a:lstStyle/>
            <a:p>
              <a:pPr>
                <a:lnSpc>
                  <a:spcPct val="90000"/>
                </a:lnSpc>
              </a:pPr>
              <a:r>
                <a:rPr lang="en-US" sz="1100" b="1" dirty="0" smtClean="0"/>
                <a:t>Translation </a:t>
              </a:r>
              <a:r>
                <a:rPr lang="en-US" sz="1100" b="1" dirty="0"/>
                <a:t>blocked</a:t>
              </a:r>
            </a:p>
          </p:txBody>
        </p:sp>
      </p:grpSp>
      <p:grpSp>
        <p:nvGrpSpPr>
          <p:cNvPr id="5" name="Group 12"/>
          <p:cNvGrpSpPr/>
          <p:nvPr/>
        </p:nvGrpSpPr>
        <p:grpSpPr>
          <a:xfrm>
            <a:off x="3327400" y="5489088"/>
            <a:ext cx="5740400" cy="568812"/>
            <a:chOff x="673100" y="2438400"/>
            <a:chExt cx="5740400" cy="568812"/>
          </a:xfrm>
          <a:noFill/>
        </p:grpSpPr>
        <p:sp>
          <p:nvSpPr>
            <p:cNvPr id="14" name="Rectangle 13"/>
            <p:cNvSpPr/>
            <p:nvPr/>
          </p:nvSpPr>
          <p:spPr bwMode="auto">
            <a:xfrm>
              <a:off x="698500" y="2476500"/>
              <a:ext cx="5346700" cy="520700"/>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xmlns="" xmlns:a="http://schemas.openxmlformats.org/drawingml/2006/main" xmlns:p="http://schemas.openxmlformats.org/presentationml/2006/main" xmlns:mv="urn:schemas-microsoft-com:mac:vml" xmlns:mc="http://schemas.openxmlformats.org/markup-compatibility/2006" xmlns:r="http://schemas.openxmlformats.org/officeDocument/2006/relationship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anose="020B0604020202020204" pitchFamily="34" charset="0"/>
              </a:endParaRPr>
            </a:p>
          </p:txBody>
        </p:sp>
        <p:sp>
          <p:nvSpPr>
            <p:cNvPr id="15" name="Rectangle 9"/>
            <p:cNvSpPr>
              <a:spLocks noChangeArrowheads="1"/>
            </p:cNvSpPr>
            <p:nvPr/>
          </p:nvSpPr>
          <p:spPr bwMode="auto">
            <a:xfrm>
              <a:off x="673100" y="2438400"/>
              <a:ext cx="5383943" cy="307777"/>
            </a:xfrm>
            <a:prstGeom prst="rect">
              <a:avLst/>
            </a:prstGeom>
            <a:grpFill/>
            <a:ln w="9525">
              <a:noFill/>
              <a:miter lim="800000"/>
              <a:headEnd/>
              <a:tailEnd/>
            </a:ln>
          </p:spPr>
          <p:txBody>
            <a:bodyPr wrap="none">
              <a:spAutoFit/>
            </a:bodyPr>
            <a:lstStyle/>
            <a:p>
              <a:r>
                <a:rPr lang="en-US" sz="1400" b="0" dirty="0"/>
                <a:t>http://</a:t>
              </a:r>
              <a:r>
                <a:rPr lang="en-US" sz="1400" b="0" dirty="0" err="1"/>
                <a:t>www.youtube.com/watch?v</a:t>
              </a:r>
              <a:r>
                <a:rPr lang="en-US" sz="1400" b="0" dirty="0"/>
                <a:t>=</a:t>
              </a:r>
              <a:r>
                <a:rPr lang="en-US" sz="1400" b="0" dirty="0" err="1"/>
                <a:t>AfXmDAqgFIg&amp;feature</a:t>
              </a:r>
              <a:r>
                <a:rPr lang="en-US" sz="1400" b="0" dirty="0"/>
                <a:t>=related</a:t>
              </a:r>
            </a:p>
          </p:txBody>
        </p:sp>
        <p:sp>
          <p:nvSpPr>
            <p:cNvPr id="16" name="Rectangle 15"/>
            <p:cNvSpPr/>
            <p:nvPr/>
          </p:nvSpPr>
          <p:spPr>
            <a:xfrm>
              <a:off x="673100" y="2699435"/>
              <a:ext cx="5740400" cy="307777"/>
            </a:xfrm>
            <a:prstGeom prst="rect">
              <a:avLst/>
            </a:prstGeom>
            <a:grpFill/>
          </p:spPr>
          <p:txBody>
            <a:bodyPr wrap="square">
              <a:spAutoFit/>
            </a:bodyPr>
            <a:lstStyle/>
            <a:p>
              <a:r>
                <a:rPr lang="en-US" sz="1400" b="0" dirty="0" smtClean="0"/>
                <a:t>https://</a:t>
              </a:r>
              <a:r>
                <a:rPr lang="en-US" sz="1400" b="0" dirty="0" err="1" smtClean="0"/>
                <a:t>www.youtube.com/watch?v</a:t>
              </a:r>
              <a:r>
                <a:rPr lang="en-US" sz="1400" b="0" dirty="0" smtClean="0"/>
                <a:t>=5YsTW5i0Xro</a:t>
              </a:r>
              <a:endParaRPr lang="en-US" sz="1400" b="0" dirty="0"/>
            </a:p>
          </p:txBody>
        </p:sp>
      </p:grpSp>
      <p:sp>
        <p:nvSpPr>
          <p:cNvPr id="17" name="Rectangle 16"/>
          <p:cNvSpPr/>
          <p:nvPr/>
        </p:nvSpPr>
        <p:spPr>
          <a:xfrm>
            <a:off x="4787900" y="2817673"/>
            <a:ext cx="4051300" cy="1754327"/>
          </a:xfrm>
          <a:prstGeom prst="rect">
            <a:avLst/>
          </a:prstGeom>
          <a:solidFill>
            <a:srgbClr val="FFFFFF"/>
          </a:solidFill>
          <a:ln>
            <a:solidFill>
              <a:srgbClr val="000000"/>
            </a:solidFill>
          </a:ln>
        </p:spPr>
        <p:txBody>
          <a:bodyPr wrap="square">
            <a:spAutoFit/>
          </a:bodyPr>
          <a:lstStyle/>
          <a:p>
            <a:pPr algn="just"/>
            <a:r>
              <a:rPr lang="en-US" sz="1800" b="0" dirty="0" smtClean="0">
                <a:solidFill>
                  <a:srgbClr val="FF0000"/>
                </a:solidFill>
              </a:rPr>
              <a:t>The Nobel Prize in Physiology or Medicine 2006 was awarded jointly to Andrew Z. Fire and Craig C. Mello for their discovery of “RNA interference - gene silencing by double-stranded RNA."</a:t>
            </a:r>
            <a:endParaRPr lang="en-US" sz="1800" b="0" dirty="0">
              <a:solidFill>
                <a:srgbClr val="FF0000"/>
              </a:solidFill>
            </a:endParaRPr>
          </a:p>
        </p:txBody>
      </p:sp>
      <p:sp>
        <p:nvSpPr>
          <p:cNvPr id="18" name="TextBox 1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9" name="Straight Connector 1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596900" y="703872"/>
            <a:ext cx="8001000" cy="5747728"/>
          </a:xfrm>
          <a:prstGeom prst="rect">
            <a:avLst/>
          </a:prstGeom>
          <a:noFill/>
          <a:ln w="9525">
            <a:noFill/>
            <a:miter lim="800000"/>
            <a:headEnd/>
            <a:tailEnd/>
          </a:ln>
          <a:effectLst/>
        </p:spPr>
        <p:txBody>
          <a:bodyPr>
            <a:prstTxWarp prst="textNoShape">
              <a:avLst/>
            </a:prstTxWarp>
            <a:spAutoFit/>
          </a:bodyPr>
          <a:lstStyle/>
          <a:p>
            <a:pPr algn="just">
              <a:lnSpc>
                <a:spcPct val="150000"/>
              </a:lnSpc>
              <a:spcBef>
                <a:spcPct val="50000"/>
              </a:spcBef>
            </a:pPr>
            <a:r>
              <a:rPr lang="en-US" sz="1800" b="0" dirty="0"/>
              <a:t>Two post-transcriptional mechanisms for inhibition of gene expression by small single-stranded </a:t>
            </a:r>
            <a:r>
              <a:rPr lang="en-US" sz="1800" b="0" dirty="0" err="1"/>
              <a:t>RNAs</a:t>
            </a:r>
            <a:r>
              <a:rPr lang="en-US" sz="1800" b="0" dirty="0"/>
              <a:t> were discovered relatively recently in </a:t>
            </a:r>
            <a:r>
              <a:rPr lang="en-US" sz="1800" b="0" i="1" dirty="0"/>
              <a:t>C. </a:t>
            </a:r>
            <a:r>
              <a:rPr lang="en-US" sz="1800" b="0" i="1" dirty="0" err="1"/>
              <a:t>elegans</a:t>
            </a:r>
            <a:r>
              <a:rPr lang="en-US" sz="1800" b="0" dirty="0"/>
              <a:t>.</a:t>
            </a:r>
            <a:r>
              <a:rPr lang="en-US" sz="1800" b="0" dirty="0" smtClean="0"/>
              <a:t> </a:t>
            </a:r>
          </a:p>
          <a:p>
            <a:pPr algn="just">
              <a:lnSpc>
                <a:spcPct val="150000"/>
              </a:lnSpc>
              <a:spcBef>
                <a:spcPct val="50000"/>
              </a:spcBef>
            </a:pPr>
            <a:r>
              <a:rPr lang="en-US" sz="1800" b="0" dirty="0" err="1" smtClean="0"/>
              <a:t>MicroRNAs</a:t>
            </a:r>
            <a:r>
              <a:rPr lang="en-US" sz="1800" b="0" dirty="0" smtClean="0"/>
              <a:t> </a:t>
            </a:r>
            <a:r>
              <a:rPr lang="en-US" sz="1800" b="0" dirty="0"/>
              <a:t>(</a:t>
            </a:r>
            <a:r>
              <a:rPr lang="en-US" sz="1800" b="0" u="sng" dirty="0" err="1"/>
              <a:t>miRNAs</a:t>
            </a:r>
            <a:r>
              <a:rPr lang="en-US" sz="1800" b="0" dirty="0"/>
              <a:t>) inhibit gene expression by blocking the translation of complementary mRNAs. Humans express about 500 </a:t>
            </a:r>
            <a:r>
              <a:rPr lang="en-US" sz="1800" b="0" dirty="0" err="1"/>
              <a:t>miRNAs</a:t>
            </a:r>
            <a:r>
              <a:rPr lang="en-US" sz="1800" b="0" dirty="0"/>
              <a:t>, and some plants express over 10</a:t>
            </a:r>
            <a:r>
              <a:rPr lang="en-US" sz="1800" b="0" baseline="30000" dirty="0"/>
              <a:t>6</a:t>
            </a:r>
            <a:r>
              <a:rPr lang="en-US" sz="1800" b="0" dirty="0"/>
              <a:t> </a:t>
            </a:r>
            <a:r>
              <a:rPr lang="en-US" sz="1800" b="0" dirty="0" err="1"/>
              <a:t>miRNAs</a:t>
            </a:r>
            <a:r>
              <a:rPr lang="en-US" sz="1800" b="0" dirty="0"/>
              <a:t>. Because a single </a:t>
            </a:r>
            <a:r>
              <a:rPr lang="en-US" sz="1800" b="0" dirty="0" err="1"/>
              <a:t>miRNA</a:t>
            </a:r>
            <a:r>
              <a:rPr lang="en-US" sz="1800" b="0" dirty="0"/>
              <a:t> can bind to more than one target mRNA, it is estimated that about 1/3 of all human genes may be regulated by </a:t>
            </a:r>
            <a:r>
              <a:rPr lang="en-US" sz="1800" b="0" dirty="0" err="1"/>
              <a:t>miRNAs</a:t>
            </a:r>
            <a:r>
              <a:rPr lang="en-US" sz="1800" b="0" dirty="0"/>
              <a:t>.</a:t>
            </a:r>
            <a:r>
              <a:rPr lang="en-US" sz="1800" b="0" dirty="0" smtClean="0"/>
              <a:t> </a:t>
            </a:r>
          </a:p>
          <a:p>
            <a:pPr algn="just">
              <a:lnSpc>
                <a:spcPct val="150000"/>
              </a:lnSpc>
              <a:spcBef>
                <a:spcPct val="50000"/>
              </a:spcBef>
            </a:pPr>
            <a:r>
              <a:rPr lang="en-US" sz="1800" b="0" dirty="0" smtClean="0"/>
              <a:t>Short </a:t>
            </a:r>
            <a:r>
              <a:rPr lang="en-US" sz="1800" b="0" dirty="0"/>
              <a:t>interfering </a:t>
            </a:r>
            <a:r>
              <a:rPr lang="en-US" sz="1800" b="0" dirty="0" err="1"/>
              <a:t>RNAs</a:t>
            </a:r>
            <a:r>
              <a:rPr lang="en-US" sz="1800" b="0" dirty="0"/>
              <a:t> (</a:t>
            </a:r>
            <a:r>
              <a:rPr lang="en-US" sz="1800" b="0" u="sng" dirty="0" err="1"/>
              <a:t>siRNAs</a:t>
            </a:r>
            <a:r>
              <a:rPr lang="en-US" sz="1800" b="0" dirty="0"/>
              <a:t>) inhibit gene expression by specifically targeting a complementary mRNA for degradation. The mechanism of gene silencing by </a:t>
            </a:r>
            <a:r>
              <a:rPr lang="en-US" sz="1800" b="0" dirty="0" err="1"/>
              <a:t>siRNA</a:t>
            </a:r>
            <a:r>
              <a:rPr lang="en-US" sz="1800" b="0" dirty="0"/>
              <a:t> is known as </a:t>
            </a:r>
            <a:r>
              <a:rPr lang="en-US" sz="1800" b="0" u="sng" dirty="0"/>
              <a:t>RNA interference</a:t>
            </a:r>
            <a:r>
              <a:rPr lang="en-US" sz="1800" b="0" dirty="0"/>
              <a:t> (</a:t>
            </a:r>
            <a:r>
              <a:rPr lang="en-US" sz="1800" b="0" u="sng" dirty="0" err="1"/>
              <a:t>RNAi</a:t>
            </a:r>
            <a:r>
              <a:rPr lang="en-US" sz="1800" b="0" dirty="0"/>
              <a:t>) and is an important research tool. </a:t>
            </a:r>
            <a:r>
              <a:rPr lang="en-US" sz="1800" b="0" dirty="0" err="1"/>
              <a:t>RNAi</a:t>
            </a:r>
            <a:r>
              <a:rPr lang="en-US" sz="1800" b="0" dirty="0"/>
              <a:t> is thought to play a natural role in protection of cells from RNA viruses and </a:t>
            </a:r>
            <a:r>
              <a:rPr lang="en-US" sz="1800" b="0" dirty="0" err="1"/>
              <a:t>retrotransposons</a:t>
            </a:r>
            <a:r>
              <a:rPr lang="en-US" sz="1800" b="0" dirty="0"/>
              <a:t>.</a:t>
            </a:r>
          </a:p>
        </p:txBody>
      </p:sp>
      <p:sp>
        <p:nvSpPr>
          <p:cNvPr id="6" name="Rectangle 5"/>
          <p:cNvSpPr/>
          <p:nvPr/>
        </p:nvSpPr>
        <p:spPr>
          <a:xfrm>
            <a:off x="0" y="76200"/>
            <a:ext cx="9144000" cy="456528"/>
          </a:xfrm>
          <a:prstGeom prst="rect">
            <a:avLst/>
          </a:prstGeom>
          <a:gradFill flip="none" rotWithShape="1">
            <a:gsLst>
              <a:gs pos="41000">
                <a:schemeClr val="accent5">
                  <a:lumMod val="40000"/>
                  <a:lumOff val="6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90600" y="46335"/>
            <a:ext cx="8102600" cy="461665"/>
          </a:xfrm>
          <a:prstGeom prst="rect">
            <a:avLst/>
          </a:prstGeom>
        </p:spPr>
        <p:txBody>
          <a:bodyPr wrap="square">
            <a:spAutoFit/>
          </a:bodyPr>
          <a:lstStyle/>
          <a:p>
            <a:pPr lvl="0"/>
            <a:r>
              <a:rPr lang="en-US" sz="2400" cap="small" dirty="0" smtClean="0">
                <a:latin typeface="+mj-lt"/>
                <a:cs typeface="Lantinghei SC Extralight"/>
              </a:rPr>
              <a:t>        Gene Repression by </a:t>
            </a:r>
            <a:r>
              <a:rPr lang="en-US" sz="2400" dirty="0" err="1" smtClean="0">
                <a:latin typeface="+mj-lt"/>
                <a:cs typeface="Lantinghei SC Extralight"/>
              </a:rPr>
              <a:t>mi</a:t>
            </a:r>
            <a:r>
              <a:rPr lang="en-US" sz="2400" cap="small" dirty="0" err="1" smtClean="0">
                <a:latin typeface="+mj-lt"/>
                <a:cs typeface="Lantinghei SC Extralight"/>
              </a:rPr>
              <a:t>RNAs</a:t>
            </a:r>
            <a:r>
              <a:rPr lang="en-US" sz="2400" cap="small" dirty="0" smtClean="0">
                <a:latin typeface="+mj-lt"/>
                <a:cs typeface="Lantinghei SC Extralight"/>
              </a:rPr>
              <a:t> &amp; </a:t>
            </a:r>
            <a:r>
              <a:rPr lang="en-US" sz="2400" dirty="0" err="1" smtClean="0">
                <a:cs typeface="Lantinghei SC Extralight"/>
              </a:rPr>
              <a:t>si</a:t>
            </a:r>
            <a:r>
              <a:rPr lang="en-US" sz="2400" cap="small" dirty="0" err="1" smtClean="0">
                <a:cs typeface="Lantinghei SC Extralight"/>
              </a:rPr>
              <a:t>RNAs</a:t>
            </a:r>
            <a:r>
              <a:rPr lang="en-US" sz="2400" cap="small" dirty="0" smtClean="0">
                <a:latin typeface="+mj-lt"/>
                <a:cs typeface="Lantinghei SC Extralight"/>
              </a:rPr>
              <a:t> </a:t>
            </a:r>
            <a:endParaRPr lang="en-US" sz="2400" cap="small" dirty="0">
              <a:latin typeface="+mj-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bwMode="auto">
          <a:xfrm>
            <a:off x="0" y="147638"/>
            <a:ext cx="9144000" cy="461962"/>
          </a:xfrm>
          <a:prstGeom prst="rect">
            <a:avLst/>
          </a:prstGeom>
          <a:gradFill flip="none" rotWithShape="1">
            <a:gsLst>
              <a:gs pos="0">
                <a:schemeClr val="accent2">
                  <a:lumMod val="75000"/>
                </a:schemeClr>
              </a:gs>
              <a:gs pos="100000">
                <a:srgbClr val="FFFFFF"/>
              </a:gs>
            </a:gsLst>
            <a:lin ang="0" scaled="1"/>
            <a:tileRect/>
          </a:gradFill>
        </p:spPr>
        <p:txBody>
          <a:bodyPr wrap="square">
            <a:spAutoFit/>
          </a:bodyPr>
          <a:lstStyle/>
          <a:p>
            <a:pPr>
              <a:defRPr/>
            </a:pPr>
            <a:r>
              <a:rPr lang="en-US" sz="2400" cap="small" dirty="0">
                <a:latin typeface="+mj-lt"/>
                <a:cs typeface="Lantinghei SC Extralight"/>
              </a:rPr>
              <a:t>	</a:t>
            </a:r>
            <a:r>
              <a:rPr lang="en-US" sz="2400" cap="small" dirty="0" smtClean="0">
                <a:latin typeface="+mj-lt"/>
                <a:cs typeface="Lantinghei SC Extralight"/>
              </a:rPr>
              <a:t>	   </a:t>
            </a:r>
            <a:r>
              <a:rPr lang="en-US" sz="2400" cap="small" dirty="0" smtClean="0">
                <a:cs typeface="Lantinghei SC Extralight"/>
              </a:rPr>
              <a:t>Animal Cloning – The Fist Clones</a:t>
            </a:r>
            <a:endParaRPr lang="en-US" sz="2400" cap="small" dirty="0">
              <a:latin typeface="+mj-lt"/>
            </a:endParaRPr>
          </a:p>
        </p:txBody>
      </p:sp>
      <p:sp>
        <p:nvSpPr>
          <p:cNvPr id="11" name="Rectangle 10"/>
          <p:cNvSpPr/>
          <p:nvPr/>
        </p:nvSpPr>
        <p:spPr>
          <a:xfrm>
            <a:off x="330200" y="942772"/>
            <a:ext cx="8420100" cy="5470728"/>
          </a:xfrm>
          <a:prstGeom prst="rect">
            <a:avLst/>
          </a:prstGeom>
        </p:spPr>
        <p:txBody>
          <a:bodyPr wrap="square">
            <a:spAutoFit/>
          </a:bodyPr>
          <a:lstStyle/>
          <a:p>
            <a:pPr algn="just">
              <a:lnSpc>
                <a:spcPct val="150000"/>
              </a:lnSpc>
              <a:buFont typeface="Arial"/>
              <a:buChar char="•"/>
            </a:pPr>
            <a:r>
              <a:rPr lang="en-US" sz="1800" b="0" dirty="0" smtClean="0"/>
              <a:t> In early 1950s </a:t>
            </a:r>
            <a:r>
              <a:rPr lang="en-US" sz="1800" b="0" dirty="0"/>
              <a:t>in Philadelphia,</a:t>
            </a:r>
            <a:r>
              <a:rPr lang="en-US" sz="1800" b="0" dirty="0" smtClean="0"/>
              <a:t> Briggs and </a:t>
            </a:r>
            <a:r>
              <a:rPr lang="en-US" sz="1800" b="0" dirty="0"/>
              <a:t>King </a:t>
            </a:r>
            <a:r>
              <a:rPr lang="en-US" sz="1800" b="0" dirty="0" smtClean="0"/>
              <a:t>successfully cloned 27 northern leopard frogs through a process known as nuclear transfer.</a:t>
            </a:r>
            <a:r>
              <a:rPr lang="en-US" sz="1800" b="0" dirty="0" smtClean="0">
                <a:solidFill>
                  <a:srgbClr val="000000"/>
                </a:solidFill>
              </a:rPr>
              <a:t> They emptied frog eggs of their nuclei, sucked nuclei out of cells in frog embryos and injected those nuclei into the empty eggs. Many of the eggs developed into tadpoles that were genetically identical to the embryos that had donated their nuclear DNA.  </a:t>
            </a:r>
          </a:p>
          <a:p>
            <a:pPr algn="just">
              <a:lnSpc>
                <a:spcPct val="150000"/>
              </a:lnSpc>
              <a:buFont typeface="Arial"/>
              <a:buChar char="•"/>
            </a:pPr>
            <a:r>
              <a:rPr lang="en-US" sz="1800" b="0" dirty="0" smtClean="0">
                <a:solidFill>
                  <a:srgbClr val="000000"/>
                </a:solidFill>
              </a:rPr>
              <a:t> in 1958 in Oxford, Gurdon et al. cloned frogs with nuclear DNA extracted from cells of fully formed tadpoles. They demonstrated that, when transplanted into an egg, nuclear DNA from a mature cell reverts to the more versatile state of an embryonic cell.  </a:t>
            </a:r>
          </a:p>
          <a:p>
            <a:pPr algn="just">
              <a:lnSpc>
                <a:spcPct val="150000"/>
              </a:lnSpc>
              <a:buFont typeface="Arial"/>
              <a:buChar char="•"/>
            </a:pPr>
            <a:r>
              <a:rPr lang="en-US" sz="1800" b="0" dirty="0" smtClean="0">
                <a:solidFill>
                  <a:srgbClr val="000000"/>
                </a:solidFill>
              </a:rPr>
              <a:t> This breakthrough encouraged scientists to try cloning larger animals using DNA from adult cells. </a:t>
            </a:r>
          </a:p>
          <a:p>
            <a:pPr algn="just">
              <a:lnSpc>
                <a:spcPct val="150000"/>
              </a:lnSpc>
              <a:buFont typeface="Arial"/>
              <a:buChar char="•"/>
            </a:pPr>
            <a:r>
              <a:rPr lang="en-US" sz="1800" b="0" dirty="0" smtClean="0">
                <a:solidFill>
                  <a:srgbClr val="000000"/>
                </a:solidFill>
              </a:rPr>
              <a:t> In 1996 researchers in Scotland attempted to clone a female Finn-Dorset sheep.  </a:t>
            </a:r>
            <a:endParaRPr lang="en-US" sz="1800" b="0" dirty="0" smtClean="0">
              <a:solidFill>
                <a:srgbClr val="000000"/>
              </a:solidFill>
              <a:hlinkClick r:id="rId3"/>
            </a:endParaRP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C:\Users\User\Documents\Gene cloning 3.jpg"/>
          <p:cNvPicPr>
            <a:picLocks noGrp="1" noChangeAspect="1" noChangeArrowheads="1"/>
          </p:cNvPicPr>
          <p:nvPr>
            <p:ph idx="1"/>
          </p:nvPr>
        </p:nvPicPr>
        <p:blipFill>
          <a:blip r:embed="rId2"/>
          <a:srcRect/>
          <a:stretch>
            <a:fillRect/>
          </a:stretch>
        </p:blipFill>
        <p:spPr>
          <a:xfrm>
            <a:off x="304800" y="1143000"/>
            <a:ext cx="5638800" cy="4776788"/>
          </a:xfrm>
          <a:noFill/>
        </p:spPr>
      </p:pic>
      <p:sp>
        <p:nvSpPr>
          <p:cNvPr id="5" name="Rectangle 4"/>
          <p:cNvSpPr/>
          <p:nvPr/>
        </p:nvSpPr>
        <p:spPr>
          <a:xfrm>
            <a:off x="6019800" y="1524000"/>
            <a:ext cx="3048000" cy="3393237"/>
          </a:xfrm>
          <a:prstGeom prst="rect">
            <a:avLst/>
          </a:prstGeom>
        </p:spPr>
        <p:txBody>
          <a:bodyPr wrap="square">
            <a:spAutoFit/>
          </a:bodyPr>
          <a:lstStyle/>
          <a:p>
            <a:pPr>
              <a:lnSpc>
                <a:spcPct val="150000"/>
              </a:lnSpc>
            </a:pPr>
            <a:r>
              <a:rPr lang="en-US" sz="1800" b="0" dirty="0" smtClean="0"/>
              <a:t>Most common technique is nuclear transfer:</a:t>
            </a:r>
          </a:p>
          <a:p>
            <a:pPr>
              <a:lnSpc>
                <a:spcPct val="150000"/>
              </a:lnSpc>
              <a:buFontTx/>
              <a:buChar char="-"/>
            </a:pPr>
            <a:r>
              <a:rPr lang="en-US" sz="1800" b="0" dirty="0" smtClean="0"/>
              <a:t> Nucleus is removed from an egg.</a:t>
            </a:r>
          </a:p>
          <a:p>
            <a:pPr>
              <a:lnSpc>
                <a:spcPct val="150000"/>
              </a:lnSpc>
              <a:buFontTx/>
              <a:buChar char="-"/>
            </a:pPr>
            <a:r>
              <a:rPr lang="en-US" sz="1800" b="0" dirty="0" smtClean="0"/>
              <a:t> Enucleated eggs are fused with other cells.</a:t>
            </a:r>
          </a:p>
          <a:p>
            <a:pPr>
              <a:lnSpc>
                <a:spcPct val="150000"/>
              </a:lnSpc>
            </a:pPr>
            <a:r>
              <a:rPr lang="en-US" sz="1800" b="0" dirty="0" smtClean="0"/>
              <a:t>- Embryos are transplanted into a surrogate mother.</a:t>
            </a:r>
          </a:p>
        </p:txBody>
      </p:sp>
      <p:sp>
        <p:nvSpPr>
          <p:cNvPr id="7" name="Rectangle 6"/>
          <p:cNvSpPr/>
          <p:nvPr/>
        </p:nvSpPr>
        <p:spPr bwMode="auto">
          <a:xfrm>
            <a:off x="0" y="147638"/>
            <a:ext cx="9144000" cy="461962"/>
          </a:xfrm>
          <a:prstGeom prst="rect">
            <a:avLst/>
          </a:prstGeom>
          <a:gradFill flip="none" rotWithShape="1">
            <a:gsLst>
              <a:gs pos="0">
                <a:schemeClr val="accent2">
                  <a:lumMod val="75000"/>
                </a:schemeClr>
              </a:gs>
              <a:gs pos="100000">
                <a:srgbClr val="FFFFFF"/>
              </a:gs>
            </a:gsLst>
            <a:lin ang="0" scaled="1"/>
            <a:tileRect/>
          </a:gradFill>
        </p:spPr>
        <p:txBody>
          <a:bodyPr wrap="square">
            <a:spAutoFit/>
          </a:bodyPr>
          <a:lstStyle/>
          <a:p>
            <a:pPr>
              <a:defRPr/>
            </a:pPr>
            <a:r>
              <a:rPr lang="en-US" sz="2400" cap="small" dirty="0">
                <a:latin typeface="+mj-lt"/>
                <a:cs typeface="Lantinghei SC Extralight"/>
              </a:rPr>
              <a:t>	</a:t>
            </a:r>
            <a:r>
              <a:rPr lang="en-US" sz="2400" cap="small" dirty="0" smtClean="0">
                <a:latin typeface="+mj-lt"/>
                <a:cs typeface="Lantinghei SC Extralight"/>
              </a:rPr>
              <a:t>	   </a:t>
            </a:r>
            <a:r>
              <a:rPr lang="en-US" sz="2400" cap="small" dirty="0" smtClean="0">
                <a:cs typeface="Lantinghei SC Extralight"/>
              </a:rPr>
              <a:t>Animal Cloning – Methodology</a:t>
            </a:r>
            <a:endParaRPr lang="en-US" sz="2400" cap="small" dirty="0">
              <a:latin typeface="+mj-lt"/>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4" descr="nuclear transfer"/>
          <p:cNvPicPr>
            <a:picLocks noChangeAspect="1" noChangeArrowheads="1"/>
          </p:cNvPicPr>
          <p:nvPr/>
        </p:nvPicPr>
        <p:blipFill>
          <a:blip r:embed="rId2"/>
          <a:srcRect/>
          <a:stretch>
            <a:fillRect/>
          </a:stretch>
        </p:blipFill>
        <p:spPr bwMode="auto">
          <a:xfrm>
            <a:off x="153988" y="685800"/>
            <a:ext cx="8837612" cy="4885408"/>
          </a:xfrm>
          <a:prstGeom prst="rect">
            <a:avLst/>
          </a:prstGeom>
          <a:noFill/>
          <a:ln w="9525">
            <a:noFill/>
            <a:miter lim="800000"/>
            <a:headEnd/>
            <a:tailEnd/>
          </a:ln>
        </p:spPr>
      </p:pic>
      <p:sp>
        <p:nvSpPr>
          <p:cNvPr id="13" name="Rectangle 12"/>
          <p:cNvSpPr/>
          <p:nvPr/>
        </p:nvSpPr>
        <p:spPr bwMode="auto">
          <a:xfrm>
            <a:off x="0" y="147638"/>
            <a:ext cx="9144000" cy="461962"/>
          </a:xfrm>
          <a:prstGeom prst="rect">
            <a:avLst/>
          </a:prstGeom>
          <a:gradFill flip="none" rotWithShape="1">
            <a:gsLst>
              <a:gs pos="0">
                <a:schemeClr val="accent2">
                  <a:lumMod val="75000"/>
                </a:schemeClr>
              </a:gs>
              <a:gs pos="100000">
                <a:srgbClr val="FFFFFF"/>
              </a:gs>
            </a:gsLst>
            <a:lin ang="0" scaled="1"/>
            <a:tileRect/>
          </a:gradFill>
        </p:spPr>
        <p:txBody>
          <a:bodyPr wrap="square">
            <a:spAutoFit/>
          </a:bodyPr>
          <a:lstStyle/>
          <a:p>
            <a:pPr>
              <a:defRPr/>
            </a:pPr>
            <a:r>
              <a:rPr lang="en-US" sz="2400" cap="small" dirty="0">
                <a:latin typeface="+mj-lt"/>
                <a:cs typeface="Lantinghei SC Extralight"/>
              </a:rPr>
              <a:t>	</a:t>
            </a:r>
            <a:r>
              <a:rPr lang="en-US" sz="2400" cap="small" dirty="0" smtClean="0">
                <a:latin typeface="+mj-lt"/>
                <a:cs typeface="Lantinghei SC Extralight"/>
              </a:rPr>
              <a:t>	                 </a:t>
            </a:r>
            <a:r>
              <a:rPr lang="en-US" sz="2400" cap="small" dirty="0" smtClean="0">
                <a:cs typeface="Lantinghei SC Extralight"/>
              </a:rPr>
              <a:t>Animal Cloning - Dolly</a:t>
            </a:r>
            <a:endParaRPr lang="en-US" sz="2400" cap="small" dirty="0">
              <a:latin typeface="+mj-lt"/>
            </a:endParaRPr>
          </a:p>
        </p:txBody>
      </p:sp>
      <p:grpSp>
        <p:nvGrpSpPr>
          <p:cNvPr id="2" name="Group 5"/>
          <p:cNvGrpSpPr/>
          <p:nvPr/>
        </p:nvGrpSpPr>
        <p:grpSpPr>
          <a:xfrm>
            <a:off x="228600" y="5664200"/>
            <a:ext cx="6501457" cy="826890"/>
            <a:chOff x="457200" y="2076450"/>
            <a:chExt cx="6501457" cy="826890"/>
          </a:xfrm>
          <a:noFill/>
        </p:grpSpPr>
        <p:sp>
          <p:nvSpPr>
            <p:cNvPr id="7" name="Rectangle 6"/>
            <p:cNvSpPr/>
            <p:nvPr/>
          </p:nvSpPr>
          <p:spPr bwMode="auto">
            <a:xfrm>
              <a:off x="457200" y="2082800"/>
              <a:ext cx="6413500" cy="812800"/>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xmlns="" xmlns:a="http://schemas.openxmlformats.org/drawingml/2006/main" xmlns:p="http://schemas.openxmlformats.org/presentationml/2006/main" xmlns:mv="urn:schemas-microsoft-com:mac:vml" xmlns:mc="http://schemas.openxmlformats.org/markup-compatibility/2006" xmlns:r="http://schemas.openxmlformats.org/officeDocument/2006/relationship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466725" y="2076450"/>
              <a:ext cx="6426200" cy="307777"/>
            </a:xfrm>
            <a:prstGeom prst="rect">
              <a:avLst/>
            </a:prstGeom>
            <a:grpFill/>
            <a:ln w="9525">
              <a:noFill/>
              <a:miter lim="800000"/>
              <a:headEnd/>
              <a:tailEnd/>
            </a:ln>
          </p:spPr>
          <p:txBody>
            <a:bodyPr>
              <a:prstTxWarp prst="textNoShape">
                <a:avLst/>
              </a:prstTxWarp>
              <a:spAutoFit/>
            </a:bodyPr>
            <a:lstStyle/>
            <a:p>
              <a:r>
                <a:rPr lang="en-US" sz="1400" b="0" dirty="0"/>
                <a:t>https://</a:t>
              </a:r>
              <a:r>
                <a:rPr lang="en-US" sz="1400" b="0" dirty="0" err="1"/>
                <a:t>www.youtube.com/watch?v</a:t>
              </a:r>
              <a:r>
                <a:rPr lang="en-US" sz="1400" b="0" dirty="0"/>
                <a:t>=</a:t>
              </a:r>
              <a:r>
                <a:rPr lang="en-US" sz="1400" b="0" dirty="0" err="1"/>
                <a:t>hepoJgGJtNc</a:t>
              </a:r>
              <a:endParaRPr lang="en-US" sz="1400" b="0" dirty="0"/>
            </a:p>
          </p:txBody>
        </p:sp>
        <p:sp>
          <p:nvSpPr>
            <p:cNvPr id="9" name="Rectangle 4"/>
            <p:cNvSpPr>
              <a:spLocks noChangeArrowheads="1"/>
            </p:cNvSpPr>
            <p:nvPr/>
          </p:nvSpPr>
          <p:spPr bwMode="auto">
            <a:xfrm>
              <a:off x="466725" y="2595563"/>
              <a:ext cx="4095993" cy="307777"/>
            </a:xfrm>
            <a:prstGeom prst="rect">
              <a:avLst/>
            </a:prstGeom>
            <a:grpFill/>
            <a:ln w="9525">
              <a:noFill/>
              <a:miter lim="800000"/>
              <a:headEnd/>
              <a:tailEnd/>
            </a:ln>
          </p:spPr>
          <p:txBody>
            <a:bodyPr wrap="none">
              <a:prstTxWarp prst="textNoShape">
                <a:avLst/>
              </a:prstTxWarp>
              <a:spAutoFit/>
            </a:bodyPr>
            <a:lstStyle/>
            <a:p>
              <a:r>
                <a:rPr lang="en-US" sz="1400" b="0" dirty="0"/>
                <a:t>http://</a:t>
              </a:r>
              <a:r>
                <a:rPr lang="en-US" sz="1400" b="0" dirty="0" err="1"/>
                <a:t>www.youtube.com/watch?v</a:t>
              </a:r>
              <a:r>
                <a:rPr lang="en-US" sz="1400" b="0" dirty="0"/>
                <a:t>=</a:t>
              </a:r>
              <a:r>
                <a:rPr lang="en-US" sz="1400" b="0" dirty="0" smtClean="0"/>
                <a:t>g3PA3qA_ZSA</a:t>
              </a:r>
              <a:endParaRPr lang="en-US" sz="1400" b="0" dirty="0"/>
            </a:p>
          </p:txBody>
        </p:sp>
        <p:sp>
          <p:nvSpPr>
            <p:cNvPr id="10" name="Rectangle 5"/>
            <p:cNvSpPr>
              <a:spLocks noChangeArrowheads="1"/>
            </p:cNvSpPr>
            <p:nvPr/>
          </p:nvSpPr>
          <p:spPr bwMode="auto">
            <a:xfrm>
              <a:off x="466725" y="2332038"/>
              <a:ext cx="6491932" cy="307777"/>
            </a:xfrm>
            <a:prstGeom prst="rect">
              <a:avLst/>
            </a:prstGeom>
            <a:grpFill/>
            <a:ln w="9525">
              <a:noFill/>
              <a:miter lim="800000"/>
              <a:headEnd/>
              <a:tailEnd/>
            </a:ln>
          </p:spPr>
          <p:txBody>
            <a:bodyPr wrap="none">
              <a:prstTxWarp prst="textNoShape">
                <a:avLst/>
              </a:prstTxWarp>
              <a:spAutoFit/>
            </a:bodyPr>
            <a:lstStyle/>
            <a:p>
              <a:r>
                <a:rPr lang="en-US" sz="1400" b="0" dirty="0" err="1"/>
                <a:t>http://animalscience.ucdavis.edu/animalbiotech/ucdavis_biotech_streaming.asx</a:t>
              </a:r>
              <a:endParaRPr lang="en-US" sz="1400" b="0" dirty="0"/>
            </a:p>
          </p:txBody>
        </p:sp>
      </p:grpSp>
      <p:sp>
        <p:nvSpPr>
          <p:cNvPr id="11" name="Rectangle 10"/>
          <p:cNvSpPr/>
          <p:nvPr/>
        </p:nvSpPr>
        <p:spPr>
          <a:xfrm>
            <a:off x="5105400" y="961072"/>
            <a:ext cx="3695700" cy="1477328"/>
          </a:xfrm>
          <a:prstGeom prst="rect">
            <a:avLst/>
          </a:prstGeom>
        </p:spPr>
        <p:txBody>
          <a:bodyPr wrap="square">
            <a:spAutoFit/>
          </a:bodyPr>
          <a:lstStyle/>
          <a:p>
            <a:pPr algn="just"/>
            <a:r>
              <a:rPr lang="en-US" sz="1800" b="0" dirty="0" smtClean="0">
                <a:solidFill>
                  <a:srgbClr val="000000"/>
                </a:solidFill>
              </a:rPr>
              <a:t>They injected nuclei extracted from her udder cells into 300 empty eggs derived from Scottish blackfaces (a different sheep breed). </a:t>
            </a:r>
            <a:endParaRPr lang="en-US" sz="1800" b="0" dirty="0"/>
          </a:p>
        </p:txBody>
      </p:sp>
      <p:sp>
        <p:nvSpPr>
          <p:cNvPr id="12" name="Rectangle 11"/>
          <p:cNvSpPr/>
          <p:nvPr/>
        </p:nvSpPr>
        <p:spPr>
          <a:xfrm>
            <a:off x="4724400" y="4466272"/>
            <a:ext cx="4102100" cy="1477328"/>
          </a:xfrm>
          <a:prstGeom prst="rect">
            <a:avLst/>
          </a:prstGeom>
        </p:spPr>
        <p:txBody>
          <a:bodyPr wrap="square">
            <a:spAutoFit/>
          </a:bodyPr>
          <a:lstStyle/>
          <a:p>
            <a:pPr algn="just"/>
            <a:r>
              <a:rPr lang="en-US" sz="1800" b="0" dirty="0" smtClean="0">
                <a:solidFill>
                  <a:srgbClr val="000000"/>
                </a:solidFill>
              </a:rPr>
              <a:t>They created more than 30 embryos. Only 5 of those developed into lamps after been implanted in surrogate mothers and only one lamb survived into adulthood, They named her Dolly.</a:t>
            </a:r>
            <a:endParaRPr lang="en-US" sz="1800" b="0" dirty="0"/>
          </a:p>
        </p:txBody>
      </p:sp>
      <p:sp>
        <p:nvSpPr>
          <p:cNvPr id="14" name="TextBox 1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5" name="Straight Connector 1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533400" y="4143360"/>
            <a:ext cx="8242300" cy="2562240"/>
          </a:xfrm>
          <a:prstGeom prst="rect">
            <a:avLst/>
          </a:prstGeom>
          <a:noFill/>
          <a:ln w="9525">
            <a:noFill/>
            <a:miter lim="800000"/>
            <a:headEnd/>
            <a:tailEnd/>
          </a:ln>
        </p:spPr>
        <p:txBody>
          <a:bodyPr wrap="square" anchor="ctr">
            <a:prstTxWarp prst="textNoShape">
              <a:avLst/>
            </a:prstTxWarp>
            <a:spAutoFit/>
          </a:bodyPr>
          <a:lstStyle/>
          <a:p>
            <a:pPr>
              <a:lnSpc>
                <a:spcPct val="150000"/>
              </a:lnSpc>
            </a:pPr>
            <a:r>
              <a:rPr lang="en-GB" sz="1800" b="0" dirty="0" smtClean="0"/>
              <a:t>Attempts</a:t>
            </a:r>
            <a:r>
              <a:rPr lang="en-GB" sz="1800" b="0" dirty="0"/>
              <a:t>, without success: </a:t>
            </a:r>
          </a:p>
          <a:p>
            <a:pPr>
              <a:lnSpc>
                <a:spcPct val="150000"/>
              </a:lnSpc>
            </a:pPr>
            <a:r>
              <a:rPr lang="en-GB" sz="1800" b="0" dirty="0"/>
              <a:t>monkeys, dogs, pandas, chickens </a:t>
            </a:r>
          </a:p>
          <a:p>
            <a:pPr>
              <a:lnSpc>
                <a:spcPct val="150000"/>
              </a:lnSpc>
            </a:pPr>
            <a:r>
              <a:rPr lang="en-GB" sz="1800" b="0" dirty="0"/>
              <a:t>and at least two extinct species: </a:t>
            </a:r>
          </a:p>
          <a:p>
            <a:pPr>
              <a:lnSpc>
                <a:spcPct val="150000"/>
              </a:lnSpc>
            </a:pPr>
            <a:r>
              <a:rPr lang="en-GB" sz="1800" b="0" dirty="0"/>
              <a:t>the Tasmanian tiger and the woolly mammoth. The mammoth experiment used an elephant surrogate and tissue found in permafrost. </a:t>
            </a:r>
          </a:p>
          <a:p>
            <a:pPr>
              <a:lnSpc>
                <a:spcPct val="150000"/>
              </a:lnSpc>
            </a:pPr>
            <a:endParaRPr lang="en-GB" sz="1800" b="0" dirty="0"/>
          </a:p>
        </p:txBody>
      </p:sp>
      <p:sp>
        <p:nvSpPr>
          <p:cNvPr id="9" name="Rectangle 8"/>
          <p:cNvSpPr/>
          <p:nvPr/>
        </p:nvSpPr>
        <p:spPr bwMode="auto">
          <a:xfrm>
            <a:off x="0" y="147638"/>
            <a:ext cx="9144000" cy="461962"/>
          </a:xfrm>
          <a:prstGeom prst="rect">
            <a:avLst/>
          </a:prstGeom>
          <a:gradFill flip="none" rotWithShape="1">
            <a:gsLst>
              <a:gs pos="0">
                <a:schemeClr val="accent2">
                  <a:lumMod val="75000"/>
                </a:schemeClr>
              </a:gs>
              <a:gs pos="100000">
                <a:srgbClr val="FFFFFF"/>
              </a:gs>
            </a:gsLst>
            <a:lin ang="0" scaled="1"/>
            <a:tileRect/>
          </a:gradFill>
        </p:spPr>
        <p:txBody>
          <a:bodyPr wrap="square">
            <a:spAutoFit/>
          </a:bodyPr>
          <a:lstStyle/>
          <a:p>
            <a:pPr>
              <a:defRPr/>
            </a:pPr>
            <a:r>
              <a:rPr lang="en-US" sz="2400" cap="small" dirty="0">
                <a:latin typeface="+mj-lt"/>
                <a:cs typeface="Lantinghei SC Extralight"/>
              </a:rPr>
              <a:t>	</a:t>
            </a:r>
            <a:r>
              <a:rPr lang="en-US" sz="2400" cap="small" dirty="0" smtClean="0">
                <a:latin typeface="+mj-lt"/>
                <a:cs typeface="Lantinghei SC Extralight"/>
              </a:rPr>
              <a:t>	     </a:t>
            </a:r>
            <a:r>
              <a:rPr lang="en-US" sz="2400" cap="small" dirty="0" smtClean="0">
                <a:cs typeface="Lantinghei SC Extralight"/>
              </a:rPr>
              <a:t>Animal Cloning – Examples</a:t>
            </a:r>
            <a:endParaRPr lang="en-US" sz="2400" cap="small" dirty="0">
              <a:latin typeface="+mj-lt"/>
            </a:endParaRPr>
          </a:p>
        </p:txBody>
      </p:sp>
      <p:grpSp>
        <p:nvGrpSpPr>
          <p:cNvPr id="2" name="Group 6"/>
          <p:cNvGrpSpPr/>
          <p:nvPr/>
        </p:nvGrpSpPr>
        <p:grpSpPr>
          <a:xfrm>
            <a:off x="723900" y="1295400"/>
            <a:ext cx="3352800" cy="2430334"/>
            <a:chOff x="1371600" y="914400"/>
            <a:chExt cx="3352800" cy="2430334"/>
          </a:xfrm>
        </p:grpSpPr>
        <p:pic>
          <p:nvPicPr>
            <p:cNvPr id="8" name="Picture 7"/>
            <p:cNvPicPr>
              <a:picLocks noChangeAspect="1"/>
            </p:cNvPicPr>
            <p:nvPr/>
          </p:nvPicPr>
          <p:blipFill>
            <a:blip r:embed="rId3"/>
            <a:srcRect l="9744" r="3674"/>
            <a:stretch>
              <a:fillRect/>
            </a:stretch>
          </p:blipFill>
          <p:spPr>
            <a:xfrm>
              <a:off x="1371600" y="914400"/>
              <a:ext cx="3203575" cy="2340619"/>
            </a:xfrm>
            <a:prstGeom prst="rect">
              <a:avLst/>
            </a:prstGeom>
          </p:spPr>
        </p:pic>
        <p:sp>
          <p:nvSpPr>
            <p:cNvPr id="11" name="Rectangle 10"/>
            <p:cNvSpPr/>
            <p:nvPr/>
          </p:nvSpPr>
          <p:spPr>
            <a:xfrm>
              <a:off x="2451100" y="3067735"/>
              <a:ext cx="2273300" cy="276999"/>
            </a:xfrm>
            <a:prstGeom prst="rect">
              <a:avLst/>
            </a:prstGeom>
          </p:spPr>
          <p:txBody>
            <a:bodyPr wrap="square">
              <a:spAutoFit/>
            </a:bodyPr>
            <a:lstStyle/>
            <a:p>
              <a:r>
                <a:rPr lang="en-US" sz="1200" dirty="0" smtClean="0"/>
                <a:t>www.pnas.org/cgi/doi/10.1073</a:t>
              </a:r>
              <a:endParaRPr lang="en-US" sz="1200" dirty="0"/>
            </a:p>
          </p:txBody>
        </p:sp>
      </p:grpSp>
      <p:sp>
        <p:nvSpPr>
          <p:cNvPr id="12" name="Rectangle 4"/>
          <p:cNvSpPr>
            <a:spLocks noChangeArrowheads="1"/>
          </p:cNvSpPr>
          <p:nvPr/>
        </p:nvSpPr>
        <p:spPr bwMode="auto">
          <a:xfrm>
            <a:off x="4114800" y="1247760"/>
            <a:ext cx="4819650" cy="2562240"/>
          </a:xfrm>
          <a:prstGeom prst="rect">
            <a:avLst/>
          </a:prstGeom>
          <a:noFill/>
          <a:ln w="9525">
            <a:noFill/>
            <a:miter lim="800000"/>
            <a:headEnd/>
            <a:tailEnd/>
          </a:ln>
        </p:spPr>
        <p:txBody>
          <a:bodyPr wrap="square" anchor="ctr">
            <a:prstTxWarp prst="textNoShape">
              <a:avLst/>
            </a:prstTxWarp>
            <a:spAutoFit/>
          </a:bodyPr>
          <a:lstStyle/>
          <a:p>
            <a:pPr>
              <a:lnSpc>
                <a:spcPct val="150000"/>
              </a:lnSpc>
            </a:pPr>
            <a:r>
              <a:rPr lang="en-GB" sz="1800" b="0" dirty="0"/>
              <a:t>The following species being cloned: </a:t>
            </a:r>
          </a:p>
          <a:p>
            <a:pPr>
              <a:lnSpc>
                <a:spcPct val="150000"/>
              </a:lnSpc>
            </a:pPr>
            <a:r>
              <a:rPr lang="en-GB" sz="1800" b="0" dirty="0"/>
              <a:t>carp, sheep, mice, cattle, goats, pigs, cats, rabbits, mules, horses, rats, and a deer. </a:t>
            </a:r>
          </a:p>
          <a:p>
            <a:pPr>
              <a:lnSpc>
                <a:spcPct val="150000"/>
              </a:lnSpc>
            </a:pPr>
            <a:r>
              <a:rPr lang="en-GB" sz="1800" b="0" dirty="0"/>
              <a:t>Also been cloned (a banteng, a wild cow, and a </a:t>
            </a:r>
            <a:r>
              <a:rPr lang="en-GB" sz="1800" b="0" dirty="0" err="1"/>
              <a:t>mouflon</a:t>
            </a:r>
            <a:r>
              <a:rPr lang="en-GB" sz="1800" b="0" dirty="0"/>
              <a:t>, a kind of sheep). A gaur, a wild ox, was cloned but died within two days.</a:t>
            </a:r>
            <a:r>
              <a:rPr lang="en-GB" sz="1800" b="0" dirty="0" smtClean="0"/>
              <a:t> </a:t>
            </a:r>
          </a:p>
        </p:txBody>
      </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3" name="Straight Connector 12"/>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838200" y="1011957"/>
            <a:ext cx="6858000" cy="1731243"/>
          </a:xfrm>
          <a:prstGeom prst="rect">
            <a:avLst/>
          </a:prstGeom>
        </p:spPr>
        <p:txBody>
          <a:bodyPr wrap="square">
            <a:spAutoFit/>
          </a:bodyPr>
          <a:lstStyle/>
          <a:p>
            <a:pPr algn="just">
              <a:lnSpc>
                <a:spcPct val="150000"/>
              </a:lnSpc>
            </a:pPr>
            <a:r>
              <a:rPr lang="en-US" sz="1800" b="0" dirty="0"/>
              <a:t>E</a:t>
            </a:r>
            <a:r>
              <a:rPr lang="en-US" sz="1800" b="0" dirty="0" smtClean="0"/>
              <a:t>xpensive and highly inefficient.</a:t>
            </a:r>
          </a:p>
          <a:p>
            <a:pPr algn="just">
              <a:lnSpc>
                <a:spcPct val="150000"/>
              </a:lnSpc>
            </a:pPr>
            <a:r>
              <a:rPr lang="en-US" sz="1800" b="0" dirty="0"/>
              <a:t>L</a:t>
            </a:r>
            <a:r>
              <a:rPr lang="en-US" sz="1800" b="0" dirty="0" smtClean="0"/>
              <a:t>ow success rates. </a:t>
            </a:r>
          </a:p>
          <a:p>
            <a:pPr algn="just">
              <a:lnSpc>
                <a:spcPct val="150000"/>
              </a:lnSpc>
            </a:pPr>
            <a:r>
              <a:rPr lang="en-US" sz="1800" b="0" dirty="0"/>
              <a:t>C</a:t>
            </a:r>
            <a:r>
              <a:rPr lang="en-US" sz="1800" b="0" dirty="0" smtClean="0"/>
              <a:t>loned animals tend to have more compromised immune function and higher rates of infection, tumor growth and other disorders.</a:t>
            </a:r>
            <a:endParaRPr lang="en-US" sz="1800" b="0" dirty="0"/>
          </a:p>
        </p:txBody>
      </p:sp>
      <p:pic>
        <p:nvPicPr>
          <p:cNvPr id="7" name="Picture 6" descr="mule350-toe"/>
          <p:cNvPicPr>
            <a:picLocks noChangeAspect="1" noChangeArrowheads="1"/>
          </p:cNvPicPr>
          <p:nvPr/>
        </p:nvPicPr>
        <p:blipFill>
          <a:blip r:embed="rId2"/>
          <a:srcRect/>
          <a:stretch>
            <a:fillRect/>
          </a:stretch>
        </p:blipFill>
        <p:spPr bwMode="auto">
          <a:xfrm>
            <a:off x="5105400" y="2971800"/>
            <a:ext cx="2687637" cy="3153094"/>
          </a:xfrm>
          <a:prstGeom prst="rect">
            <a:avLst/>
          </a:prstGeom>
          <a:noFill/>
          <a:ln w="9525">
            <a:noFill/>
            <a:miter lim="800000"/>
            <a:headEnd/>
            <a:tailEnd/>
          </a:ln>
        </p:spPr>
      </p:pic>
      <p:pic>
        <p:nvPicPr>
          <p:cNvPr id="8" name="Picture 7" descr="piglets300-toe"/>
          <p:cNvPicPr>
            <a:picLocks noChangeAspect="1" noChangeArrowheads="1"/>
          </p:cNvPicPr>
          <p:nvPr/>
        </p:nvPicPr>
        <p:blipFill>
          <a:blip r:embed="rId3"/>
          <a:srcRect/>
          <a:stretch>
            <a:fillRect/>
          </a:stretch>
        </p:blipFill>
        <p:spPr bwMode="auto">
          <a:xfrm>
            <a:off x="1752600" y="3170211"/>
            <a:ext cx="2181225" cy="1477989"/>
          </a:xfrm>
          <a:prstGeom prst="rect">
            <a:avLst/>
          </a:prstGeom>
          <a:noFill/>
          <a:ln w="9525">
            <a:noFill/>
            <a:miter lim="800000"/>
            <a:headEnd/>
            <a:tailEnd/>
          </a:ln>
        </p:spPr>
      </p:pic>
      <p:sp>
        <p:nvSpPr>
          <p:cNvPr id="10" name="Rectangle 9"/>
          <p:cNvSpPr/>
          <p:nvPr/>
        </p:nvSpPr>
        <p:spPr>
          <a:xfrm>
            <a:off x="609600" y="5124271"/>
            <a:ext cx="4013200" cy="1200329"/>
          </a:xfrm>
          <a:prstGeom prst="rect">
            <a:avLst/>
          </a:prstGeom>
          <a:solidFill>
            <a:srgbClr val="F4A52A"/>
          </a:solidFill>
        </p:spPr>
        <p:txBody>
          <a:bodyPr wrap="square">
            <a:spAutoFit/>
          </a:bodyPr>
          <a:lstStyle/>
          <a:p>
            <a:pPr algn="just"/>
            <a:r>
              <a:rPr lang="en-US" sz="1800" b="0" dirty="0"/>
              <a:t>T</a:t>
            </a:r>
            <a:r>
              <a:rPr lang="en-US" sz="1800" b="0" dirty="0" smtClean="0"/>
              <a:t>he overall efficiency </a:t>
            </a:r>
            <a:r>
              <a:rPr lang="en-US" sz="1800" b="0" dirty="0"/>
              <a:t>of cloning is usually between 0 and 3% (number of live offspring as a percentage of the number of nuclear</a:t>
            </a:r>
            <a:r>
              <a:rPr lang="en-US" sz="1800" b="0" dirty="0" smtClean="0"/>
              <a:t> transfer).</a:t>
            </a:r>
            <a:endParaRPr lang="en-US" sz="1800" b="0" dirty="0"/>
          </a:p>
        </p:txBody>
      </p:sp>
      <p:sp>
        <p:nvSpPr>
          <p:cNvPr id="9" name="Rectangle 8"/>
          <p:cNvSpPr/>
          <p:nvPr/>
        </p:nvSpPr>
        <p:spPr bwMode="auto">
          <a:xfrm>
            <a:off x="0" y="147638"/>
            <a:ext cx="9144000" cy="461665"/>
          </a:xfrm>
          <a:prstGeom prst="rect">
            <a:avLst/>
          </a:prstGeom>
          <a:gradFill flip="none" rotWithShape="1">
            <a:gsLst>
              <a:gs pos="0">
                <a:schemeClr val="accent2">
                  <a:lumMod val="75000"/>
                </a:schemeClr>
              </a:gs>
              <a:gs pos="100000">
                <a:srgbClr val="FFFFFF"/>
              </a:gs>
            </a:gsLst>
            <a:lin ang="0" scaled="1"/>
            <a:tileRect/>
          </a:gradFill>
        </p:spPr>
        <p:txBody>
          <a:bodyPr wrap="square">
            <a:spAutoFit/>
          </a:bodyPr>
          <a:lstStyle/>
          <a:p>
            <a:pPr>
              <a:defRPr/>
            </a:pPr>
            <a:r>
              <a:rPr lang="en-US" sz="2400" cap="small" dirty="0">
                <a:latin typeface="+mj-lt"/>
                <a:cs typeface="Lantinghei SC Extralight"/>
              </a:rPr>
              <a:t>	</a:t>
            </a:r>
            <a:r>
              <a:rPr lang="en-US" sz="2400" cap="small" dirty="0" smtClean="0">
                <a:latin typeface="+mj-lt"/>
                <a:cs typeface="Lantinghei SC Extralight"/>
              </a:rPr>
              <a:t>	    Risks regarding </a:t>
            </a:r>
            <a:r>
              <a:rPr lang="en-US" sz="2400" cap="small" dirty="0" smtClean="0">
                <a:cs typeface="Lantinghei SC Extralight"/>
              </a:rPr>
              <a:t>Animal Cloning</a:t>
            </a:r>
            <a:endParaRPr lang="en-US" sz="2400" cap="small" dirty="0">
              <a:latin typeface="+mj-lt"/>
            </a:endParaRPr>
          </a:p>
        </p:txBody>
      </p:sp>
      <p:sp>
        <p:nvSpPr>
          <p:cNvPr id="11" name="TextBox 10"/>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1"/>
          <p:cNvGrpSpPr>
            <a:grpSpLocks/>
          </p:cNvGrpSpPr>
          <p:nvPr/>
        </p:nvGrpSpPr>
        <p:grpSpPr bwMode="auto">
          <a:xfrm>
            <a:off x="284163" y="1158875"/>
            <a:ext cx="8631237" cy="4757738"/>
            <a:chOff x="907" y="1335"/>
            <a:chExt cx="4556" cy="2156"/>
          </a:xfrm>
        </p:grpSpPr>
        <p:sp>
          <p:nvSpPr>
            <p:cNvPr id="50188" name="Rectangle 2"/>
            <p:cNvSpPr>
              <a:spLocks noChangeArrowheads="1"/>
            </p:cNvSpPr>
            <p:nvPr/>
          </p:nvSpPr>
          <p:spPr bwMode="auto">
            <a:xfrm>
              <a:off x="3880" y="1896"/>
              <a:ext cx="656" cy="64"/>
            </a:xfrm>
            <a:prstGeom prst="rect">
              <a:avLst/>
            </a:prstGeom>
            <a:solidFill>
              <a:srgbClr val="E77784"/>
            </a:solidFill>
            <a:ln w="9525">
              <a:noFill/>
              <a:miter lim="800000"/>
              <a:headEnd/>
              <a:tailEnd/>
            </a:ln>
          </p:spPr>
          <p:txBody>
            <a:bodyPr wrap="none" anchor="ctr">
              <a:prstTxWarp prst="textNoShape">
                <a:avLst/>
              </a:prstTxWarp>
            </a:bodyPr>
            <a:lstStyle/>
            <a:p>
              <a:endParaRPr lang="en-US"/>
            </a:p>
          </p:txBody>
        </p:sp>
        <p:sp>
          <p:nvSpPr>
            <p:cNvPr id="50189" name="Rectangle 3"/>
            <p:cNvSpPr>
              <a:spLocks noChangeArrowheads="1"/>
            </p:cNvSpPr>
            <p:nvPr/>
          </p:nvSpPr>
          <p:spPr bwMode="auto">
            <a:xfrm>
              <a:off x="3064" y="2768"/>
              <a:ext cx="1160" cy="128"/>
            </a:xfrm>
            <a:prstGeom prst="rect">
              <a:avLst/>
            </a:prstGeom>
            <a:solidFill>
              <a:srgbClr val="E77784"/>
            </a:solidFill>
            <a:ln w="9525">
              <a:noFill/>
              <a:miter lim="800000"/>
              <a:headEnd/>
              <a:tailEnd/>
            </a:ln>
          </p:spPr>
          <p:txBody>
            <a:bodyPr wrap="none" anchor="ctr">
              <a:prstTxWarp prst="textNoShape">
                <a:avLst/>
              </a:prstTxWarp>
            </a:bodyPr>
            <a:lstStyle/>
            <a:p>
              <a:endParaRPr lang="en-US"/>
            </a:p>
          </p:txBody>
        </p:sp>
        <p:grpSp>
          <p:nvGrpSpPr>
            <p:cNvPr id="3" name="Group 4"/>
            <p:cNvGrpSpPr>
              <a:grpSpLocks/>
            </p:cNvGrpSpPr>
            <p:nvPr/>
          </p:nvGrpSpPr>
          <p:grpSpPr bwMode="auto">
            <a:xfrm>
              <a:off x="2620" y="1703"/>
              <a:ext cx="265" cy="358"/>
              <a:chOff x="2888" y="649"/>
              <a:chExt cx="265" cy="358"/>
            </a:xfrm>
          </p:grpSpPr>
          <p:sp>
            <p:nvSpPr>
              <p:cNvPr id="50230" name="Oval 5"/>
              <p:cNvSpPr>
                <a:spLocks noChangeArrowheads="1"/>
              </p:cNvSpPr>
              <p:nvPr/>
            </p:nvSpPr>
            <p:spPr bwMode="auto">
              <a:xfrm>
                <a:off x="2888" y="797"/>
                <a:ext cx="91" cy="63"/>
              </a:xfrm>
              <a:prstGeom prst="ellipse">
                <a:avLst/>
              </a:prstGeom>
              <a:noFill/>
              <a:ln w="12700">
                <a:solidFill>
                  <a:srgbClr val="000000"/>
                </a:solidFill>
                <a:round/>
                <a:headEnd/>
                <a:tailEnd/>
              </a:ln>
            </p:spPr>
            <p:txBody>
              <a:bodyPr wrap="none" anchor="ctr">
                <a:prstTxWarp prst="textNoShape">
                  <a:avLst/>
                </a:prstTxWarp>
              </a:bodyPr>
              <a:lstStyle/>
              <a:p>
                <a:endParaRPr lang="en-US"/>
              </a:p>
            </p:txBody>
          </p:sp>
          <p:sp>
            <p:nvSpPr>
              <p:cNvPr id="50231" name="AutoShape 6"/>
              <p:cNvSpPr>
                <a:spLocks noChangeArrowheads="1"/>
              </p:cNvSpPr>
              <p:nvPr/>
            </p:nvSpPr>
            <p:spPr bwMode="auto">
              <a:xfrm>
                <a:off x="2929" y="810"/>
                <a:ext cx="36" cy="37"/>
              </a:xfrm>
              <a:prstGeom prst="roundRect">
                <a:avLst>
                  <a:gd name="adj" fmla="val 37773"/>
                </a:avLst>
              </a:prstGeom>
              <a:solidFill>
                <a:schemeClr val="accent1"/>
              </a:solidFill>
              <a:ln w="12700">
                <a:solidFill>
                  <a:srgbClr val="000000"/>
                </a:solidFill>
                <a:round/>
                <a:headEnd/>
                <a:tailEnd/>
              </a:ln>
            </p:spPr>
            <p:txBody>
              <a:bodyPr wrap="none" anchor="ctr">
                <a:prstTxWarp prst="textNoShape">
                  <a:avLst/>
                </a:prstTxWarp>
              </a:bodyPr>
              <a:lstStyle/>
              <a:p>
                <a:endParaRPr lang="en-US"/>
              </a:p>
            </p:txBody>
          </p:sp>
          <p:sp>
            <p:nvSpPr>
              <p:cNvPr id="50232" name="AutoShape 7"/>
              <p:cNvSpPr>
                <a:spLocks noChangeArrowheads="1"/>
              </p:cNvSpPr>
              <p:nvPr/>
            </p:nvSpPr>
            <p:spPr bwMode="auto">
              <a:xfrm>
                <a:off x="2915" y="891"/>
                <a:ext cx="118" cy="116"/>
              </a:xfrm>
              <a:prstGeom prst="roundRect">
                <a:avLst>
                  <a:gd name="adj" fmla="val 44634"/>
                </a:avLst>
              </a:prstGeom>
              <a:noFill/>
              <a:ln w="12700">
                <a:solidFill>
                  <a:srgbClr val="000000"/>
                </a:solidFill>
                <a:round/>
                <a:headEnd/>
                <a:tailEnd/>
              </a:ln>
            </p:spPr>
            <p:txBody>
              <a:bodyPr wrap="none" anchor="ctr">
                <a:prstTxWarp prst="textNoShape">
                  <a:avLst/>
                </a:prstTxWarp>
              </a:bodyPr>
              <a:lstStyle/>
              <a:p>
                <a:endParaRPr lang="en-US"/>
              </a:p>
            </p:txBody>
          </p:sp>
          <p:sp>
            <p:nvSpPr>
              <p:cNvPr id="50233" name="AutoShape 8"/>
              <p:cNvSpPr>
                <a:spLocks noChangeArrowheads="1"/>
              </p:cNvSpPr>
              <p:nvPr/>
            </p:nvSpPr>
            <p:spPr bwMode="auto">
              <a:xfrm>
                <a:off x="2929" y="904"/>
                <a:ext cx="63" cy="64"/>
              </a:xfrm>
              <a:prstGeom prst="roundRect">
                <a:avLst>
                  <a:gd name="adj" fmla="val 41782"/>
                </a:avLst>
              </a:prstGeom>
              <a:solidFill>
                <a:schemeClr val="accent1"/>
              </a:solidFill>
              <a:ln w="12700">
                <a:solidFill>
                  <a:srgbClr val="000000"/>
                </a:solidFill>
                <a:round/>
                <a:headEnd/>
                <a:tailEnd/>
              </a:ln>
            </p:spPr>
            <p:txBody>
              <a:bodyPr wrap="none" anchor="ctr">
                <a:prstTxWarp prst="textNoShape">
                  <a:avLst/>
                </a:prstTxWarp>
              </a:bodyPr>
              <a:lstStyle/>
              <a:p>
                <a:endParaRPr lang="en-US"/>
              </a:p>
            </p:txBody>
          </p:sp>
          <p:sp>
            <p:nvSpPr>
              <p:cNvPr id="50234" name="AutoShape 9"/>
              <p:cNvSpPr>
                <a:spLocks noChangeArrowheads="1"/>
              </p:cNvSpPr>
              <p:nvPr/>
            </p:nvSpPr>
            <p:spPr bwMode="auto">
              <a:xfrm>
                <a:off x="3023" y="810"/>
                <a:ext cx="77" cy="117"/>
              </a:xfrm>
              <a:prstGeom prst="roundRect">
                <a:avLst>
                  <a:gd name="adj" fmla="val 41764"/>
                </a:avLst>
              </a:prstGeom>
              <a:noFill/>
              <a:ln w="12700">
                <a:solidFill>
                  <a:srgbClr val="000000"/>
                </a:solidFill>
                <a:round/>
                <a:headEnd/>
                <a:tailEnd/>
              </a:ln>
            </p:spPr>
            <p:txBody>
              <a:bodyPr wrap="none" anchor="ctr">
                <a:prstTxWarp prst="textNoShape">
                  <a:avLst/>
                </a:prstTxWarp>
              </a:bodyPr>
              <a:lstStyle/>
              <a:p>
                <a:endParaRPr lang="en-US"/>
              </a:p>
            </p:txBody>
          </p:sp>
          <p:sp>
            <p:nvSpPr>
              <p:cNvPr id="50235" name="Oval 10"/>
              <p:cNvSpPr>
                <a:spLocks noChangeArrowheads="1"/>
              </p:cNvSpPr>
              <p:nvPr/>
            </p:nvSpPr>
            <p:spPr bwMode="auto">
              <a:xfrm>
                <a:off x="3023" y="837"/>
                <a:ext cx="49" cy="49"/>
              </a:xfrm>
              <a:prstGeom prst="ellipse">
                <a:avLst/>
              </a:prstGeom>
              <a:solidFill>
                <a:schemeClr val="accent1"/>
              </a:solidFill>
              <a:ln w="12700">
                <a:solidFill>
                  <a:srgbClr val="000000"/>
                </a:solidFill>
                <a:round/>
                <a:headEnd/>
                <a:tailEnd/>
              </a:ln>
            </p:spPr>
            <p:txBody>
              <a:bodyPr wrap="none" anchor="ctr">
                <a:prstTxWarp prst="textNoShape">
                  <a:avLst/>
                </a:prstTxWarp>
              </a:bodyPr>
              <a:lstStyle/>
              <a:p>
                <a:endParaRPr lang="en-US"/>
              </a:p>
            </p:txBody>
          </p:sp>
          <p:sp>
            <p:nvSpPr>
              <p:cNvPr id="50236" name="Oval 11"/>
              <p:cNvSpPr>
                <a:spLocks noChangeArrowheads="1"/>
              </p:cNvSpPr>
              <p:nvPr/>
            </p:nvSpPr>
            <p:spPr bwMode="auto">
              <a:xfrm>
                <a:off x="3063" y="743"/>
                <a:ext cx="90" cy="63"/>
              </a:xfrm>
              <a:prstGeom prst="ellipse">
                <a:avLst/>
              </a:prstGeom>
              <a:noFill/>
              <a:ln w="12700">
                <a:solidFill>
                  <a:srgbClr val="000000"/>
                </a:solidFill>
                <a:round/>
                <a:headEnd/>
                <a:tailEnd/>
              </a:ln>
            </p:spPr>
            <p:txBody>
              <a:bodyPr wrap="none" anchor="ctr">
                <a:prstTxWarp prst="textNoShape">
                  <a:avLst/>
                </a:prstTxWarp>
              </a:bodyPr>
              <a:lstStyle/>
              <a:p>
                <a:endParaRPr lang="en-US"/>
              </a:p>
            </p:txBody>
          </p:sp>
          <p:sp>
            <p:nvSpPr>
              <p:cNvPr id="50237" name="AutoShape 12"/>
              <p:cNvSpPr>
                <a:spLocks noChangeArrowheads="1"/>
              </p:cNvSpPr>
              <p:nvPr/>
            </p:nvSpPr>
            <p:spPr bwMode="auto">
              <a:xfrm>
                <a:off x="3077" y="756"/>
                <a:ext cx="36" cy="37"/>
              </a:xfrm>
              <a:prstGeom prst="roundRect">
                <a:avLst>
                  <a:gd name="adj" fmla="val 37773"/>
                </a:avLst>
              </a:prstGeom>
              <a:solidFill>
                <a:schemeClr val="accent1"/>
              </a:solidFill>
              <a:ln w="12700">
                <a:solidFill>
                  <a:srgbClr val="000000"/>
                </a:solidFill>
                <a:round/>
                <a:headEnd/>
                <a:tailEnd/>
              </a:ln>
            </p:spPr>
            <p:txBody>
              <a:bodyPr wrap="none" anchor="ctr">
                <a:prstTxWarp prst="textNoShape">
                  <a:avLst/>
                </a:prstTxWarp>
              </a:bodyPr>
              <a:lstStyle/>
              <a:p>
                <a:endParaRPr lang="en-US"/>
              </a:p>
            </p:txBody>
          </p:sp>
          <p:sp>
            <p:nvSpPr>
              <p:cNvPr id="50238" name="AutoShape 13"/>
              <p:cNvSpPr>
                <a:spLocks noChangeArrowheads="1"/>
              </p:cNvSpPr>
              <p:nvPr/>
            </p:nvSpPr>
            <p:spPr bwMode="auto">
              <a:xfrm>
                <a:off x="2942" y="702"/>
                <a:ext cx="117" cy="117"/>
              </a:xfrm>
              <a:prstGeom prst="roundRect">
                <a:avLst>
                  <a:gd name="adj" fmla="val 44634"/>
                </a:avLst>
              </a:prstGeom>
              <a:noFill/>
              <a:ln w="12700">
                <a:solidFill>
                  <a:srgbClr val="000000"/>
                </a:solidFill>
                <a:round/>
                <a:headEnd/>
                <a:tailEnd/>
              </a:ln>
            </p:spPr>
            <p:txBody>
              <a:bodyPr wrap="none" anchor="ctr">
                <a:prstTxWarp prst="textNoShape">
                  <a:avLst/>
                </a:prstTxWarp>
              </a:bodyPr>
              <a:lstStyle/>
              <a:p>
                <a:endParaRPr lang="en-US"/>
              </a:p>
            </p:txBody>
          </p:sp>
          <p:sp>
            <p:nvSpPr>
              <p:cNvPr id="50239" name="AutoShape 14"/>
              <p:cNvSpPr>
                <a:spLocks noChangeArrowheads="1"/>
              </p:cNvSpPr>
              <p:nvPr/>
            </p:nvSpPr>
            <p:spPr bwMode="auto">
              <a:xfrm>
                <a:off x="2969" y="717"/>
                <a:ext cx="64" cy="62"/>
              </a:xfrm>
              <a:prstGeom prst="roundRect">
                <a:avLst>
                  <a:gd name="adj" fmla="val 41782"/>
                </a:avLst>
              </a:prstGeom>
              <a:solidFill>
                <a:schemeClr val="accent1"/>
              </a:solidFill>
              <a:ln w="12700">
                <a:solidFill>
                  <a:srgbClr val="000000"/>
                </a:solidFill>
                <a:round/>
                <a:headEnd/>
                <a:tailEnd/>
              </a:ln>
            </p:spPr>
            <p:txBody>
              <a:bodyPr wrap="none" anchor="ctr">
                <a:prstTxWarp prst="textNoShape">
                  <a:avLst/>
                </a:prstTxWarp>
              </a:bodyPr>
              <a:lstStyle/>
              <a:p>
                <a:endParaRPr lang="en-US"/>
              </a:p>
            </p:txBody>
          </p:sp>
          <p:sp>
            <p:nvSpPr>
              <p:cNvPr id="50240" name="AutoShape 15"/>
              <p:cNvSpPr>
                <a:spLocks noChangeArrowheads="1"/>
              </p:cNvSpPr>
              <p:nvPr/>
            </p:nvSpPr>
            <p:spPr bwMode="auto">
              <a:xfrm>
                <a:off x="3036" y="649"/>
                <a:ext cx="77" cy="117"/>
              </a:xfrm>
              <a:prstGeom prst="roundRect">
                <a:avLst>
                  <a:gd name="adj" fmla="val 41764"/>
                </a:avLst>
              </a:prstGeom>
              <a:noFill/>
              <a:ln w="12700">
                <a:solidFill>
                  <a:srgbClr val="000000"/>
                </a:solidFill>
                <a:round/>
                <a:headEnd/>
                <a:tailEnd/>
              </a:ln>
            </p:spPr>
            <p:txBody>
              <a:bodyPr wrap="none" anchor="ctr">
                <a:prstTxWarp prst="textNoShape">
                  <a:avLst/>
                </a:prstTxWarp>
              </a:bodyPr>
              <a:lstStyle/>
              <a:p>
                <a:endParaRPr lang="en-US"/>
              </a:p>
            </p:txBody>
          </p:sp>
          <p:sp>
            <p:nvSpPr>
              <p:cNvPr id="50241" name="Oval 16"/>
              <p:cNvSpPr>
                <a:spLocks noChangeArrowheads="1"/>
              </p:cNvSpPr>
              <p:nvPr/>
            </p:nvSpPr>
            <p:spPr bwMode="auto">
              <a:xfrm>
                <a:off x="3063" y="676"/>
                <a:ext cx="50" cy="49"/>
              </a:xfrm>
              <a:prstGeom prst="ellipse">
                <a:avLst/>
              </a:prstGeom>
              <a:solidFill>
                <a:schemeClr val="accent1"/>
              </a:solidFill>
              <a:ln w="12700">
                <a:solidFill>
                  <a:srgbClr val="000000"/>
                </a:solidFill>
                <a:round/>
                <a:headEnd/>
                <a:tailEnd/>
              </a:ln>
            </p:spPr>
            <p:txBody>
              <a:bodyPr wrap="none" anchor="ctr">
                <a:prstTxWarp prst="textNoShape">
                  <a:avLst/>
                </a:prstTxWarp>
              </a:bodyPr>
              <a:lstStyle/>
              <a:p>
                <a:endParaRPr lang="en-US"/>
              </a:p>
            </p:txBody>
          </p:sp>
        </p:grpSp>
        <p:sp>
          <p:nvSpPr>
            <p:cNvPr id="50191" name="Rectangle 17"/>
            <p:cNvSpPr>
              <a:spLocks noChangeArrowheads="1"/>
            </p:cNvSpPr>
            <p:nvPr/>
          </p:nvSpPr>
          <p:spPr bwMode="auto">
            <a:xfrm>
              <a:off x="3880" y="1850"/>
              <a:ext cx="648" cy="106"/>
            </a:xfrm>
            <a:prstGeom prst="rect">
              <a:avLst/>
            </a:prstGeom>
            <a:noFill/>
            <a:ln w="12700">
              <a:solidFill>
                <a:srgbClr val="000000"/>
              </a:solidFill>
              <a:miter lim="800000"/>
              <a:headEnd/>
              <a:tailEnd/>
            </a:ln>
          </p:spPr>
          <p:txBody>
            <a:bodyPr wrap="none" anchor="ctr">
              <a:prstTxWarp prst="textNoShape">
                <a:avLst/>
              </a:prstTxWarp>
            </a:bodyPr>
            <a:lstStyle/>
            <a:p>
              <a:endParaRPr lang="en-US"/>
            </a:p>
          </p:txBody>
        </p:sp>
        <p:sp>
          <p:nvSpPr>
            <p:cNvPr id="50192" name="Line 18"/>
            <p:cNvSpPr>
              <a:spLocks noChangeShapeType="1"/>
            </p:cNvSpPr>
            <p:nvPr/>
          </p:nvSpPr>
          <p:spPr bwMode="auto">
            <a:xfrm flipV="1">
              <a:off x="3880" y="1937"/>
              <a:ext cx="648" cy="0"/>
            </a:xfrm>
            <a:prstGeom prst="line">
              <a:avLst/>
            </a:prstGeom>
            <a:noFill/>
            <a:ln w="38100">
              <a:solidFill>
                <a:srgbClr val="000000"/>
              </a:solidFill>
              <a:round/>
              <a:headEnd/>
              <a:tailEnd/>
            </a:ln>
          </p:spPr>
          <p:txBody>
            <a:bodyPr>
              <a:prstTxWarp prst="textNoShape">
                <a:avLst/>
              </a:prstTxWarp>
            </a:bodyPr>
            <a:lstStyle/>
            <a:p>
              <a:endParaRPr lang="en-US"/>
            </a:p>
          </p:txBody>
        </p:sp>
        <p:sp>
          <p:nvSpPr>
            <p:cNvPr id="50193" name="Rectangle 19"/>
            <p:cNvSpPr>
              <a:spLocks noChangeArrowheads="1"/>
            </p:cNvSpPr>
            <p:nvPr/>
          </p:nvSpPr>
          <p:spPr bwMode="auto">
            <a:xfrm>
              <a:off x="3071" y="2698"/>
              <a:ext cx="1152" cy="202"/>
            </a:xfrm>
            <a:prstGeom prst="rect">
              <a:avLst/>
            </a:prstGeom>
            <a:noFill/>
            <a:ln w="12700">
              <a:solidFill>
                <a:srgbClr val="000000"/>
              </a:solidFill>
              <a:miter lim="800000"/>
              <a:headEnd/>
              <a:tailEnd/>
            </a:ln>
          </p:spPr>
          <p:txBody>
            <a:bodyPr wrap="none" anchor="ctr">
              <a:prstTxWarp prst="textNoShape">
                <a:avLst/>
              </a:prstTxWarp>
            </a:bodyPr>
            <a:lstStyle/>
            <a:p>
              <a:endParaRPr lang="en-US"/>
            </a:p>
          </p:txBody>
        </p:sp>
        <p:sp>
          <p:nvSpPr>
            <p:cNvPr id="50194" name="Freeform 20"/>
            <p:cNvSpPr>
              <a:spLocks/>
            </p:cNvSpPr>
            <p:nvPr/>
          </p:nvSpPr>
          <p:spPr bwMode="auto">
            <a:xfrm>
              <a:off x="3308" y="2886"/>
              <a:ext cx="459" cy="15"/>
            </a:xfrm>
            <a:custGeom>
              <a:avLst/>
              <a:gdLst>
                <a:gd name="T0" fmla="*/ 0 w 458"/>
                <a:gd name="T1" fmla="*/ 14 h 15"/>
                <a:gd name="T2" fmla="*/ 0 w 458"/>
                <a:gd name="T3" fmla="*/ 14 h 15"/>
                <a:gd name="T4" fmla="*/ 0 w 458"/>
                <a:gd name="T5" fmla="*/ 0 h 15"/>
                <a:gd name="T6" fmla="*/ 14 w 458"/>
                <a:gd name="T7" fmla="*/ 0 h 15"/>
                <a:gd name="T8" fmla="*/ 14 w 458"/>
                <a:gd name="T9" fmla="*/ 14 h 15"/>
                <a:gd name="T10" fmla="*/ 28 w 458"/>
                <a:gd name="T11" fmla="*/ 14 h 15"/>
                <a:gd name="T12" fmla="*/ 28 w 458"/>
                <a:gd name="T13" fmla="*/ 0 h 15"/>
                <a:gd name="T14" fmla="*/ 41 w 458"/>
                <a:gd name="T15" fmla="*/ 0 h 15"/>
                <a:gd name="T16" fmla="*/ 54 w 458"/>
                <a:gd name="T17" fmla="*/ 0 h 15"/>
                <a:gd name="T18" fmla="*/ 54 w 458"/>
                <a:gd name="T19" fmla="*/ 14 h 15"/>
                <a:gd name="T20" fmla="*/ 67 w 458"/>
                <a:gd name="T21" fmla="*/ 14 h 15"/>
                <a:gd name="T22" fmla="*/ 67 w 458"/>
                <a:gd name="T23" fmla="*/ 0 h 15"/>
                <a:gd name="T24" fmla="*/ 82 w 458"/>
                <a:gd name="T25" fmla="*/ 0 h 15"/>
                <a:gd name="T26" fmla="*/ 95 w 458"/>
                <a:gd name="T27" fmla="*/ 0 h 15"/>
                <a:gd name="T28" fmla="*/ 95 w 458"/>
                <a:gd name="T29" fmla="*/ 14 h 15"/>
                <a:gd name="T30" fmla="*/ 108 w 458"/>
                <a:gd name="T31" fmla="*/ 14 h 15"/>
                <a:gd name="T32" fmla="*/ 108 w 458"/>
                <a:gd name="T33" fmla="*/ 0 h 15"/>
                <a:gd name="T34" fmla="*/ 121 w 458"/>
                <a:gd name="T35" fmla="*/ 0 h 15"/>
                <a:gd name="T36" fmla="*/ 134 w 458"/>
                <a:gd name="T37" fmla="*/ 0 h 15"/>
                <a:gd name="T38" fmla="*/ 134 w 458"/>
                <a:gd name="T39" fmla="*/ 14 h 15"/>
                <a:gd name="T40" fmla="*/ 149 w 458"/>
                <a:gd name="T41" fmla="*/ 14 h 15"/>
                <a:gd name="T42" fmla="*/ 149 w 458"/>
                <a:gd name="T43" fmla="*/ 0 h 15"/>
                <a:gd name="T44" fmla="*/ 162 w 458"/>
                <a:gd name="T45" fmla="*/ 0 h 15"/>
                <a:gd name="T46" fmla="*/ 175 w 458"/>
                <a:gd name="T47" fmla="*/ 0 h 15"/>
                <a:gd name="T48" fmla="*/ 175 w 458"/>
                <a:gd name="T49" fmla="*/ 14 h 15"/>
                <a:gd name="T50" fmla="*/ 188 w 458"/>
                <a:gd name="T51" fmla="*/ 14 h 15"/>
                <a:gd name="T52" fmla="*/ 188 w 458"/>
                <a:gd name="T53" fmla="*/ 0 h 15"/>
                <a:gd name="T54" fmla="*/ 202 w 458"/>
                <a:gd name="T55" fmla="*/ 0 h 15"/>
                <a:gd name="T56" fmla="*/ 216 w 458"/>
                <a:gd name="T57" fmla="*/ 0 h 15"/>
                <a:gd name="T58" fmla="*/ 216 w 458"/>
                <a:gd name="T59" fmla="*/ 14 h 15"/>
                <a:gd name="T60" fmla="*/ 239 w 458"/>
                <a:gd name="T61" fmla="*/ 14 h 15"/>
                <a:gd name="T62" fmla="*/ 252 w 458"/>
                <a:gd name="T63" fmla="*/ 14 h 15"/>
                <a:gd name="T64" fmla="*/ 252 w 458"/>
                <a:gd name="T65" fmla="*/ 0 h 15"/>
                <a:gd name="T66" fmla="*/ 265 w 458"/>
                <a:gd name="T67" fmla="*/ 0 h 15"/>
                <a:gd name="T68" fmla="*/ 279 w 458"/>
                <a:gd name="T69" fmla="*/ 0 h 15"/>
                <a:gd name="T70" fmla="*/ 279 w 458"/>
                <a:gd name="T71" fmla="*/ 14 h 15"/>
                <a:gd name="T72" fmla="*/ 293 w 458"/>
                <a:gd name="T73" fmla="*/ 14 h 15"/>
                <a:gd name="T74" fmla="*/ 306 w 458"/>
                <a:gd name="T75" fmla="*/ 14 h 15"/>
                <a:gd name="T76" fmla="*/ 306 w 458"/>
                <a:gd name="T77" fmla="*/ 0 h 15"/>
                <a:gd name="T78" fmla="*/ 319 w 458"/>
                <a:gd name="T79" fmla="*/ 0 h 15"/>
                <a:gd name="T80" fmla="*/ 333 w 458"/>
                <a:gd name="T81" fmla="*/ 0 h 15"/>
                <a:gd name="T82" fmla="*/ 333 w 458"/>
                <a:gd name="T83" fmla="*/ 14 h 15"/>
                <a:gd name="T84" fmla="*/ 346 w 458"/>
                <a:gd name="T85" fmla="*/ 14 h 15"/>
                <a:gd name="T86" fmla="*/ 346 w 458"/>
                <a:gd name="T87" fmla="*/ 0 h 15"/>
                <a:gd name="T88" fmla="*/ 360 w 458"/>
                <a:gd name="T89" fmla="*/ 0 h 15"/>
                <a:gd name="T90" fmla="*/ 373 w 458"/>
                <a:gd name="T91" fmla="*/ 0 h 15"/>
                <a:gd name="T92" fmla="*/ 373 w 458"/>
                <a:gd name="T93" fmla="*/ 14 h 15"/>
                <a:gd name="T94" fmla="*/ 387 w 458"/>
                <a:gd name="T95" fmla="*/ 14 h 15"/>
                <a:gd name="T96" fmla="*/ 387 w 458"/>
                <a:gd name="T97" fmla="*/ 0 h 15"/>
                <a:gd name="T98" fmla="*/ 400 w 458"/>
                <a:gd name="T99" fmla="*/ 0 h 15"/>
                <a:gd name="T100" fmla="*/ 413 w 458"/>
                <a:gd name="T101" fmla="*/ 0 h 15"/>
                <a:gd name="T102" fmla="*/ 427 w 458"/>
                <a:gd name="T103" fmla="*/ 0 h 15"/>
                <a:gd name="T104" fmla="*/ 427 w 458"/>
                <a:gd name="T105" fmla="*/ 14 h 15"/>
                <a:gd name="T106" fmla="*/ 441 w 458"/>
                <a:gd name="T107" fmla="*/ 14 h 15"/>
                <a:gd name="T108" fmla="*/ 441 w 458"/>
                <a:gd name="T109" fmla="*/ 0 h 15"/>
                <a:gd name="T110" fmla="*/ 454 w 458"/>
                <a:gd name="T111" fmla="*/ 0 h 15"/>
                <a:gd name="T112" fmla="*/ 467 w 458"/>
                <a:gd name="T113" fmla="*/ 0 h 15"/>
                <a:gd name="T114" fmla="*/ 467 w 458"/>
                <a:gd name="T115" fmla="*/ 14 h 1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8"/>
                <a:gd name="T175" fmla="*/ 0 h 15"/>
                <a:gd name="T176" fmla="*/ 458 w 458"/>
                <a:gd name="T177" fmla="*/ 15 h 1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8" h="15">
                  <a:moveTo>
                    <a:pt x="0" y="14"/>
                  </a:moveTo>
                  <a:lnTo>
                    <a:pt x="0" y="14"/>
                  </a:lnTo>
                  <a:lnTo>
                    <a:pt x="0" y="0"/>
                  </a:lnTo>
                  <a:lnTo>
                    <a:pt x="14" y="0"/>
                  </a:lnTo>
                  <a:lnTo>
                    <a:pt x="14" y="14"/>
                  </a:lnTo>
                  <a:lnTo>
                    <a:pt x="28" y="14"/>
                  </a:lnTo>
                  <a:lnTo>
                    <a:pt x="28" y="0"/>
                  </a:lnTo>
                  <a:lnTo>
                    <a:pt x="41" y="0"/>
                  </a:lnTo>
                  <a:lnTo>
                    <a:pt x="54" y="0"/>
                  </a:lnTo>
                  <a:lnTo>
                    <a:pt x="54" y="14"/>
                  </a:lnTo>
                  <a:lnTo>
                    <a:pt x="67" y="14"/>
                  </a:lnTo>
                  <a:lnTo>
                    <a:pt x="67" y="0"/>
                  </a:lnTo>
                  <a:lnTo>
                    <a:pt x="82" y="0"/>
                  </a:lnTo>
                  <a:lnTo>
                    <a:pt x="95" y="0"/>
                  </a:lnTo>
                  <a:lnTo>
                    <a:pt x="95" y="14"/>
                  </a:lnTo>
                  <a:lnTo>
                    <a:pt x="108" y="14"/>
                  </a:lnTo>
                  <a:lnTo>
                    <a:pt x="108" y="0"/>
                  </a:lnTo>
                  <a:lnTo>
                    <a:pt x="121" y="0"/>
                  </a:lnTo>
                  <a:lnTo>
                    <a:pt x="134" y="0"/>
                  </a:lnTo>
                  <a:lnTo>
                    <a:pt x="134" y="14"/>
                  </a:lnTo>
                  <a:lnTo>
                    <a:pt x="149" y="14"/>
                  </a:lnTo>
                  <a:lnTo>
                    <a:pt x="149" y="0"/>
                  </a:lnTo>
                  <a:lnTo>
                    <a:pt x="162" y="0"/>
                  </a:lnTo>
                  <a:lnTo>
                    <a:pt x="175" y="0"/>
                  </a:lnTo>
                  <a:lnTo>
                    <a:pt x="175" y="14"/>
                  </a:lnTo>
                  <a:lnTo>
                    <a:pt x="188" y="14"/>
                  </a:lnTo>
                  <a:lnTo>
                    <a:pt x="188" y="0"/>
                  </a:lnTo>
                  <a:lnTo>
                    <a:pt x="202" y="0"/>
                  </a:lnTo>
                  <a:lnTo>
                    <a:pt x="216" y="0"/>
                  </a:lnTo>
                  <a:lnTo>
                    <a:pt x="216" y="14"/>
                  </a:lnTo>
                  <a:lnTo>
                    <a:pt x="229" y="14"/>
                  </a:lnTo>
                  <a:lnTo>
                    <a:pt x="242" y="14"/>
                  </a:lnTo>
                  <a:lnTo>
                    <a:pt x="242" y="0"/>
                  </a:lnTo>
                  <a:lnTo>
                    <a:pt x="255" y="0"/>
                  </a:lnTo>
                  <a:lnTo>
                    <a:pt x="269" y="0"/>
                  </a:lnTo>
                  <a:lnTo>
                    <a:pt x="269" y="14"/>
                  </a:lnTo>
                  <a:lnTo>
                    <a:pt x="283" y="14"/>
                  </a:lnTo>
                  <a:lnTo>
                    <a:pt x="296" y="14"/>
                  </a:lnTo>
                  <a:lnTo>
                    <a:pt x="296" y="0"/>
                  </a:lnTo>
                  <a:lnTo>
                    <a:pt x="309" y="0"/>
                  </a:lnTo>
                  <a:lnTo>
                    <a:pt x="323" y="0"/>
                  </a:lnTo>
                  <a:lnTo>
                    <a:pt x="323" y="14"/>
                  </a:lnTo>
                  <a:lnTo>
                    <a:pt x="336" y="14"/>
                  </a:lnTo>
                  <a:lnTo>
                    <a:pt x="336" y="0"/>
                  </a:lnTo>
                  <a:lnTo>
                    <a:pt x="350" y="0"/>
                  </a:lnTo>
                  <a:lnTo>
                    <a:pt x="363" y="0"/>
                  </a:lnTo>
                  <a:lnTo>
                    <a:pt x="363" y="14"/>
                  </a:lnTo>
                  <a:lnTo>
                    <a:pt x="377" y="14"/>
                  </a:lnTo>
                  <a:lnTo>
                    <a:pt x="377" y="0"/>
                  </a:lnTo>
                  <a:lnTo>
                    <a:pt x="390" y="0"/>
                  </a:lnTo>
                  <a:lnTo>
                    <a:pt x="403" y="0"/>
                  </a:lnTo>
                  <a:lnTo>
                    <a:pt x="417" y="0"/>
                  </a:lnTo>
                  <a:lnTo>
                    <a:pt x="417" y="14"/>
                  </a:lnTo>
                  <a:lnTo>
                    <a:pt x="431" y="14"/>
                  </a:lnTo>
                  <a:lnTo>
                    <a:pt x="431" y="0"/>
                  </a:lnTo>
                  <a:lnTo>
                    <a:pt x="444" y="0"/>
                  </a:lnTo>
                  <a:lnTo>
                    <a:pt x="457" y="0"/>
                  </a:lnTo>
                  <a:lnTo>
                    <a:pt x="457" y="14"/>
                  </a:lnTo>
                </a:path>
              </a:pathLst>
            </a:custGeom>
            <a:noFill/>
            <a:ln w="12700" cap="rnd">
              <a:solidFill>
                <a:srgbClr val="000000"/>
              </a:solidFill>
              <a:round/>
              <a:headEnd/>
              <a:tailEnd/>
            </a:ln>
          </p:spPr>
          <p:txBody>
            <a:bodyPr>
              <a:prstTxWarp prst="textNoShape">
                <a:avLst/>
              </a:prstTxWarp>
            </a:bodyPr>
            <a:lstStyle/>
            <a:p>
              <a:endParaRPr lang="en-US"/>
            </a:p>
          </p:txBody>
        </p:sp>
        <p:sp>
          <p:nvSpPr>
            <p:cNvPr id="50195" name="Freeform 21"/>
            <p:cNvSpPr>
              <a:spLocks/>
            </p:cNvSpPr>
            <p:nvPr/>
          </p:nvSpPr>
          <p:spPr bwMode="auto">
            <a:xfrm>
              <a:off x="3308" y="2886"/>
              <a:ext cx="687" cy="15"/>
            </a:xfrm>
            <a:custGeom>
              <a:avLst/>
              <a:gdLst>
                <a:gd name="T0" fmla="*/ 0 w 687"/>
                <a:gd name="T1" fmla="*/ 14 h 15"/>
                <a:gd name="T2" fmla="*/ 14 w 687"/>
                <a:gd name="T3" fmla="*/ 0 h 15"/>
                <a:gd name="T4" fmla="*/ 28 w 687"/>
                <a:gd name="T5" fmla="*/ 14 h 15"/>
                <a:gd name="T6" fmla="*/ 41 w 687"/>
                <a:gd name="T7" fmla="*/ 0 h 15"/>
                <a:gd name="T8" fmla="*/ 54 w 687"/>
                <a:gd name="T9" fmla="*/ 14 h 15"/>
                <a:gd name="T10" fmla="*/ 67 w 687"/>
                <a:gd name="T11" fmla="*/ 0 h 15"/>
                <a:gd name="T12" fmla="*/ 95 w 687"/>
                <a:gd name="T13" fmla="*/ 0 h 15"/>
                <a:gd name="T14" fmla="*/ 108 w 687"/>
                <a:gd name="T15" fmla="*/ 14 h 15"/>
                <a:gd name="T16" fmla="*/ 121 w 687"/>
                <a:gd name="T17" fmla="*/ 0 h 15"/>
                <a:gd name="T18" fmla="*/ 134 w 687"/>
                <a:gd name="T19" fmla="*/ 14 h 15"/>
                <a:gd name="T20" fmla="*/ 149 w 687"/>
                <a:gd name="T21" fmla="*/ 0 h 15"/>
                <a:gd name="T22" fmla="*/ 175 w 687"/>
                <a:gd name="T23" fmla="*/ 0 h 15"/>
                <a:gd name="T24" fmla="*/ 188 w 687"/>
                <a:gd name="T25" fmla="*/ 14 h 15"/>
                <a:gd name="T26" fmla="*/ 201 w 687"/>
                <a:gd name="T27" fmla="*/ 0 h 15"/>
                <a:gd name="T28" fmla="*/ 216 w 687"/>
                <a:gd name="T29" fmla="*/ 14 h 15"/>
                <a:gd name="T30" fmla="*/ 242 w 687"/>
                <a:gd name="T31" fmla="*/ 14 h 15"/>
                <a:gd name="T32" fmla="*/ 255 w 687"/>
                <a:gd name="T33" fmla="*/ 0 h 15"/>
                <a:gd name="T34" fmla="*/ 269 w 687"/>
                <a:gd name="T35" fmla="*/ 14 h 15"/>
                <a:gd name="T36" fmla="*/ 296 w 687"/>
                <a:gd name="T37" fmla="*/ 14 h 15"/>
                <a:gd name="T38" fmla="*/ 309 w 687"/>
                <a:gd name="T39" fmla="*/ 0 h 15"/>
                <a:gd name="T40" fmla="*/ 323 w 687"/>
                <a:gd name="T41" fmla="*/ 14 h 15"/>
                <a:gd name="T42" fmla="*/ 336 w 687"/>
                <a:gd name="T43" fmla="*/ 0 h 15"/>
                <a:gd name="T44" fmla="*/ 363 w 687"/>
                <a:gd name="T45" fmla="*/ 0 h 15"/>
                <a:gd name="T46" fmla="*/ 377 w 687"/>
                <a:gd name="T47" fmla="*/ 14 h 15"/>
                <a:gd name="T48" fmla="*/ 390 w 687"/>
                <a:gd name="T49" fmla="*/ 0 h 15"/>
                <a:gd name="T50" fmla="*/ 417 w 687"/>
                <a:gd name="T51" fmla="*/ 0 h 15"/>
                <a:gd name="T52" fmla="*/ 431 w 687"/>
                <a:gd name="T53" fmla="*/ 14 h 15"/>
                <a:gd name="T54" fmla="*/ 444 w 687"/>
                <a:gd name="T55" fmla="*/ 0 h 15"/>
                <a:gd name="T56" fmla="*/ 457 w 687"/>
                <a:gd name="T57" fmla="*/ 14 h 15"/>
                <a:gd name="T58" fmla="*/ 470 w 687"/>
                <a:gd name="T59" fmla="*/ 0 h 15"/>
                <a:gd name="T60" fmla="*/ 498 w 687"/>
                <a:gd name="T61" fmla="*/ 0 h 15"/>
                <a:gd name="T62" fmla="*/ 511 w 687"/>
                <a:gd name="T63" fmla="*/ 14 h 15"/>
                <a:gd name="T64" fmla="*/ 537 w 687"/>
                <a:gd name="T65" fmla="*/ 0 h 15"/>
                <a:gd name="T66" fmla="*/ 565 w 687"/>
                <a:gd name="T67" fmla="*/ 0 h 15"/>
                <a:gd name="T68" fmla="*/ 578 w 687"/>
                <a:gd name="T69" fmla="*/ 14 h 15"/>
                <a:gd name="T70" fmla="*/ 591 w 687"/>
                <a:gd name="T71" fmla="*/ 0 h 15"/>
                <a:gd name="T72" fmla="*/ 619 w 687"/>
                <a:gd name="T73" fmla="*/ 0 h 15"/>
                <a:gd name="T74" fmla="*/ 645 w 687"/>
                <a:gd name="T75" fmla="*/ 0 h 15"/>
                <a:gd name="T76" fmla="*/ 658 w 687"/>
                <a:gd name="T77" fmla="*/ 14 h 15"/>
                <a:gd name="T78" fmla="*/ 672 w 687"/>
                <a:gd name="T79" fmla="*/ 0 h 15"/>
                <a:gd name="T80" fmla="*/ 686 w 687"/>
                <a:gd name="T81" fmla="*/ 14 h 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7"/>
                <a:gd name="T124" fmla="*/ 0 h 15"/>
                <a:gd name="T125" fmla="*/ 687 w 687"/>
                <a:gd name="T126" fmla="*/ 15 h 1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7" h="15">
                  <a:moveTo>
                    <a:pt x="0" y="14"/>
                  </a:moveTo>
                  <a:lnTo>
                    <a:pt x="0" y="14"/>
                  </a:lnTo>
                  <a:lnTo>
                    <a:pt x="0" y="0"/>
                  </a:lnTo>
                  <a:lnTo>
                    <a:pt x="14" y="0"/>
                  </a:lnTo>
                  <a:lnTo>
                    <a:pt x="14" y="14"/>
                  </a:lnTo>
                  <a:lnTo>
                    <a:pt x="28" y="14"/>
                  </a:lnTo>
                  <a:lnTo>
                    <a:pt x="28" y="0"/>
                  </a:lnTo>
                  <a:lnTo>
                    <a:pt x="41" y="0"/>
                  </a:lnTo>
                  <a:lnTo>
                    <a:pt x="54" y="0"/>
                  </a:lnTo>
                  <a:lnTo>
                    <a:pt x="54" y="14"/>
                  </a:lnTo>
                  <a:lnTo>
                    <a:pt x="67" y="14"/>
                  </a:lnTo>
                  <a:lnTo>
                    <a:pt x="67" y="0"/>
                  </a:lnTo>
                  <a:lnTo>
                    <a:pt x="82" y="0"/>
                  </a:lnTo>
                  <a:lnTo>
                    <a:pt x="95" y="0"/>
                  </a:lnTo>
                  <a:lnTo>
                    <a:pt x="95" y="14"/>
                  </a:lnTo>
                  <a:lnTo>
                    <a:pt x="108" y="14"/>
                  </a:lnTo>
                  <a:lnTo>
                    <a:pt x="108" y="0"/>
                  </a:lnTo>
                  <a:lnTo>
                    <a:pt x="121" y="0"/>
                  </a:lnTo>
                  <a:lnTo>
                    <a:pt x="134" y="0"/>
                  </a:lnTo>
                  <a:lnTo>
                    <a:pt x="134" y="14"/>
                  </a:lnTo>
                  <a:lnTo>
                    <a:pt x="149" y="14"/>
                  </a:lnTo>
                  <a:lnTo>
                    <a:pt x="149" y="0"/>
                  </a:lnTo>
                  <a:lnTo>
                    <a:pt x="162" y="0"/>
                  </a:lnTo>
                  <a:lnTo>
                    <a:pt x="175" y="0"/>
                  </a:lnTo>
                  <a:lnTo>
                    <a:pt x="175" y="14"/>
                  </a:lnTo>
                  <a:lnTo>
                    <a:pt x="188" y="14"/>
                  </a:lnTo>
                  <a:lnTo>
                    <a:pt x="188" y="0"/>
                  </a:lnTo>
                  <a:lnTo>
                    <a:pt x="201" y="0"/>
                  </a:lnTo>
                  <a:lnTo>
                    <a:pt x="216" y="0"/>
                  </a:lnTo>
                  <a:lnTo>
                    <a:pt x="216" y="14"/>
                  </a:lnTo>
                  <a:lnTo>
                    <a:pt x="229" y="14"/>
                  </a:lnTo>
                  <a:lnTo>
                    <a:pt x="242" y="14"/>
                  </a:lnTo>
                  <a:lnTo>
                    <a:pt x="242" y="0"/>
                  </a:lnTo>
                  <a:lnTo>
                    <a:pt x="255" y="0"/>
                  </a:lnTo>
                  <a:lnTo>
                    <a:pt x="269" y="0"/>
                  </a:lnTo>
                  <a:lnTo>
                    <a:pt x="269" y="14"/>
                  </a:lnTo>
                  <a:lnTo>
                    <a:pt x="283" y="14"/>
                  </a:lnTo>
                  <a:lnTo>
                    <a:pt x="296" y="14"/>
                  </a:lnTo>
                  <a:lnTo>
                    <a:pt x="296" y="0"/>
                  </a:lnTo>
                  <a:lnTo>
                    <a:pt x="309" y="0"/>
                  </a:lnTo>
                  <a:lnTo>
                    <a:pt x="323" y="0"/>
                  </a:lnTo>
                  <a:lnTo>
                    <a:pt x="323" y="14"/>
                  </a:lnTo>
                  <a:lnTo>
                    <a:pt x="336" y="14"/>
                  </a:lnTo>
                  <a:lnTo>
                    <a:pt x="336" y="0"/>
                  </a:lnTo>
                  <a:lnTo>
                    <a:pt x="350" y="0"/>
                  </a:lnTo>
                  <a:lnTo>
                    <a:pt x="363" y="0"/>
                  </a:lnTo>
                  <a:lnTo>
                    <a:pt x="363" y="14"/>
                  </a:lnTo>
                  <a:lnTo>
                    <a:pt x="377" y="14"/>
                  </a:lnTo>
                  <a:lnTo>
                    <a:pt x="377" y="0"/>
                  </a:lnTo>
                  <a:lnTo>
                    <a:pt x="390" y="0"/>
                  </a:lnTo>
                  <a:lnTo>
                    <a:pt x="403" y="0"/>
                  </a:lnTo>
                  <a:lnTo>
                    <a:pt x="417" y="0"/>
                  </a:lnTo>
                  <a:lnTo>
                    <a:pt x="417" y="14"/>
                  </a:lnTo>
                  <a:lnTo>
                    <a:pt x="431" y="14"/>
                  </a:lnTo>
                  <a:lnTo>
                    <a:pt x="431" y="0"/>
                  </a:lnTo>
                  <a:lnTo>
                    <a:pt x="444" y="0"/>
                  </a:lnTo>
                  <a:lnTo>
                    <a:pt x="457" y="0"/>
                  </a:lnTo>
                  <a:lnTo>
                    <a:pt x="457" y="14"/>
                  </a:lnTo>
                  <a:lnTo>
                    <a:pt x="470" y="14"/>
                  </a:lnTo>
                  <a:lnTo>
                    <a:pt x="470" y="0"/>
                  </a:lnTo>
                  <a:lnTo>
                    <a:pt x="485" y="0"/>
                  </a:lnTo>
                  <a:lnTo>
                    <a:pt x="498" y="0"/>
                  </a:lnTo>
                  <a:lnTo>
                    <a:pt x="498" y="14"/>
                  </a:lnTo>
                  <a:lnTo>
                    <a:pt x="511" y="14"/>
                  </a:lnTo>
                  <a:lnTo>
                    <a:pt x="524" y="14"/>
                  </a:lnTo>
                  <a:lnTo>
                    <a:pt x="537" y="0"/>
                  </a:lnTo>
                  <a:lnTo>
                    <a:pt x="552" y="0"/>
                  </a:lnTo>
                  <a:lnTo>
                    <a:pt x="565" y="0"/>
                  </a:lnTo>
                  <a:lnTo>
                    <a:pt x="565" y="14"/>
                  </a:lnTo>
                  <a:lnTo>
                    <a:pt x="578" y="14"/>
                  </a:lnTo>
                  <a:lnTo>
                    <a:pt x="591" y="14"/>
                  </a:lnTo>
                  <a:lnTo>
                    <a:pt x="591" y="0"/>
                  </a:lnTo>
                  <a:lnTo>
                    <a:pt x="604" y="0"/>
                  </a:lnTo>
                  <a:lnTo>
                    <a:pt x="619" y="0"/>
                  </a:lnTo>
                  <a:lnTo>
                    <a:pt x="632" y="0"/>
                  </a:lnTo>
                  <a:lnTo>
                    <a:pt x="645" y="0"/>
                  </a:lnTo>
                  <a:lnTo>
                    <a:pt x="645" y="14"/>
                  </a:lnTo>
                  <a:lnTo>
                    <a:pt x="658" y="14"/>
                  </a:lnTo>
                  <a:lnTo>
                    <a:pt x="658" y="0"/>
                  </a:lnTo>
                  <a:lnTo>
                    <a:pt x="672" y="0"/>
                  </a:lnTo>
                  <a:lnTo>
                    <a:pt x="686" y="0"/>
                  </a:lnTo>
                  <a:lnTo>
                    <a:pt x="686" y="14"/>
                  </a:lnTo>
                </a:path>
              </a:pathLst>
            </a:custGeom>
            <a:noFill/>
            <a:ln w="12700" cap="rnd">
              <a:solidFill>
                <a:srgbClr val="000000"/>
              </a:solidFill>
              <a:round/>
              <a:headEnd/>
              <a:tailEnd/>
            </a:ln>
          </p:spPr>
          <p:txBody>
            <a:bodyPr>
              <a:prstTxWarp prst="textNoShape">
                <a:avLst/>
              </a:prstTxWarp>
            </a:bodyPr>
            <a:lstStyle/>
            <a:p>
              <a:endParaRPr lang="en-US"/>
            </a:p>
          </p:txBody>
        </p:sp>
        <p:sp>
          <p:nvSpPr>
            <p:cNvPr id="50196" name="Freeform 22"/>
            <p:cNvSpPr>
              <a:spLocks/>
            </p:cNvSpPr>
            <p:nvPr/>
          </p:nvSpPr>
          <p:spPr bwMode="auto">
            <a:xfrm>
              <a:off x="3765" y="2886"/>
              <a:ext cx="230" cy="15"/>
            </a:xfrm>
            <a:custGeom>
              <a:avLst/>
              <a:gdLst>
                <a:gd name="T0" fmla="*/ 0 w 230"/>
                <a:gd name="T1" fmla="*/ 14 h 15"/>
                <a:gd name="T2" fmla="*/ 0 w 230"/>
                <a:gd name="T3" fmla="*/ 14 h 15"/>
                <a:gd name="T4" fmla="*/ 13 w 230"/>
                <a:gd name="T5" fmla="*/ 14 h 15"/>
                <a:gd name="T6" fmla="*/ 13 w 230"/>
                <a:gd name="T7" fmla="*/ 0 h 15"/>
                <a:gd name="T8" fmla="*/ 28 w 230"/>
                <a:gd name="T9" fmla="*/ 0 h 15"/>
                <a:gd name="T10" fmla="*/ 41 w 230"/>
                <a:gd name="T11" fmla="*/ 0 h 15"/>
                <a:gd name="T12" fmla="*/ 41 w 230"/>
                <a:gd name="T13" fmla="*/ 14 h 15"/>
                <a:gd name="T14" fmla="*/ 54 w 230"/>
                <a:gd name="T15" fmla="*/ 14 h 15"/>
                <a:gd name="T16" fmla="*/ 67 w 230"/>
                <a:gd name="T17" fmla="*/ 14 h 15"/>
                <a:gd name="T18" fmla="*/ 80 w 230"/>
                <a:gd name="T19" fmla="*/ 0 h 15"/>
                <a:gd name="T20" fmla="*/ 95 w 230"/>
                <a:gd name="T21" fmla="*/ 0 h 15"/>
                <a:gd name="T22" fmla="*/ 108 w 230"/>
                <a:gd name="T23" fmla="*/ 0 h 15"/>
                <a:gd name="T24" fmla="*/ 108 w 230"/>
                <a:gd name="T25" fmla="*/ 14 h 15"/>
                <a:gd name="T26" fmla="*/ 121 w 230"/>
                <a:gd name="T27" fmla="*/ 14 h 15"/>
                <a:gd name="T28" fmla="*/ 134 w 230"/>
                <a:gd name="T29" fmla="*/ 14 h 15"/>
                <a:gd name="T30" fmla="*/ 134 w 230"/>
                <a:gd name="T31" fmla="*/ 0 h 15"/>
                <a:gd name="T32" fmla="*/ 147 w 230"/>
                <a:gd name="T33" fmla="*/ 0 h 15"/>
                <a:gd name="T34" fmla="*/ 162 w 230"/>
                <a:gd name="T35" fmla="*/ 0 h 15"/>
                <a:gd name="T36" fmla="*/ 175 w 230"/>
                <a:gd name="T37" fmla="*/ 0 h 15"/>
                <a:gd name="T38" fmla="*/ 188 w 230"/>
                <a:gd name="T39" fmla="*/ 0 h 15"/>
                <a:gd name="T40" fmla="*/ 188 w 230"/>
                <a:gd name="T41" fmla="*/ 14 h 15"/>
                <a:gd name="T42" fmla="*/ 201 w 230"/>
                <a:gd name="T43" fmla="*/ 14 h 15"/>
                <a:gd name="T44" fmla="*/ 201 w 230"/>
                <a:gd name="T45" fmla="*/ 0 h 15"/>
                <a:gd name="T46" fmla="*/ 215 w 230"/>
                <a:gd name="T47" fmla="*/ 0 h 15"/>
                <a:gd name="T48" fmla="*/ 229 w 230"/>
                <a:gd name="T49" fmla="*/ 0 h 15"/>
                <a:gd name="T50" fmla="*/ 229 w 230"/>
                <a:gd name="T51" fmla="*/ 14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0"/>
                <a:gd name="T79" fmla="*/ 0 h 15"/>
                <a:gd name="T80" fmla="*/ 230 w 230"/>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0" h="15">
                  <a:moveTo>
                    <a:pt x="0" y="14"/>
                  </a:moveTo>
                  <a:lnTo>
                    <a:pt x="0" y="14"/>
                  </a:lnTo>
                  <a:lnTo>
                    <a:pt x="13" y="14"/>
                  </a:lnTo>
                  <a:lnTo>
                    <a:pt x="13" y="0"/>
                  </a:lnTo>
                  <a:lnTo>
                    <a:pt x="28" y="0"/>
                  </a:lnTo>
                  <a:lnTo>
                    <a:pt x="41" y="0"/>
                  </a:lnTo>
                  <a:lnTo>
                    <a:pt x="41" y="14"/>
                  </a:lnTo>
                  <a:lnTo>
                    <a:pt x="54" y="14"/>
                  </a:lnTo>
                  <a:lnTo>
                    <a:pt x="67" y="14"/>
                  </a:lnTo>
                  <a:lnTo>
                    <a:pt x="80" y="0"/>
                  </a:lnTo>
                  <a:lnTo>
                    <a:pt x="95" y="0"/>
                  </a:lnTo>
                  <a:lnTo>
                    <a:pt x="108" y="0"/>
                  </a:lnTo>
                  <a:lnTo>
                    <a:pt x="108" y="14"/>
                  </a:lnTo>
                  <a:lnTo>
                    <a:pt x="121" y="14"/>
                  </a:lnTo>
                  <a:lnTo>
                    <a:pt x="134" y="14"/>
                  </a:lnTo>
                  <a:lnTo>
                    <a:pt x="134" y="0"/>
                  </a:lnTo>
                  <a:lnTo>
                    <a:pt x="147" y="0"/>
                  </a:lnTo>
                  <a:lnTo>
                    <a:pt x="162" y="0"/>
                  </a:lnTo>
                  <a:lnTo>
                    <a:pt x="175" y="0"/>
                  </a:lnTo>
                  <a:lnTo>
                    <a:pt x="188" y="0"/>
                  </a:lnTo>
                  <a:lnTo>
                    <a:pt x="188" y="14"/>
                  </a:lnTo>
                  <a:lnTo>
                    <a:pt x="201" y="14"/>
                  </a:lnTo>
                  <a:lnTo>
                    <a:pt x="201" y="0"/>
                  </a:lnTo>
                  <a:lnTo>
                    <a:pt x="215" y="0"/>
                  </a:lnTo>
                  <a:lnTo>
                    <a:pt x="229" y="0"/>
                  </a:lnTo>
                  <a:lnTo>
                    <a:pt x="229" y="14"/>
                  </a:lnTo>
                </a:path>
              </a:pathLst>
            </a:custGeom>
            <a:noFill/>
            <a:ln w="12700" cap="rnd">
              <a:solidFill>
                <a:srgbClr val="000000"/>
              </a:solidFill>
              <a:round/>
              <a:headEnd/>
              <a:tailEnd/>
            </a:ln>
          </p:spPr>
          <p:txBody>
            <a:bodyPr>
              <a:prstTxWarp prst="textNoShape">
                <a:avLst/>
              </a:prstTxWarp>
            </a:bodyPr>
            <a:lstStyle/>
            <a:p>
              <a:endParaRPr lang="en-US"/>
            </a:p>
          </p:txBody>
        </p:sp>
        <p:sp>
          <p:nvSpPr>
            <p:cNvPr id="50197" name="Freeform 23"/>
            <p:cNvSpPr>
              <a:spLocks/>
            </p:cNvSpPr>
            <p:nvPr/>
          </p:nvSpPr>
          <p:spPr bwMode="auto">
            <a:xfrm>
              <a:off x="4007" y="2873"/>
              <a:ext cx="216" cy="28"/>
            </a:xfrm>
            <a:custGeom>
              <a:avLst/>
              <a:gdLst>
                <a:gd name="T0" fmla="*/ 0 w 216"/>
                <a:gd name="T1" fmla="*/ 27 h 28"/>
                <a:gd name="T2" fmla="*/ 0 w 216"/>
                <a:gd name="T3" fmla="*/ 27 h 28"/>
                <a:gd name="T4" fmla="*/ 13 w 216"/>
                <a:gd name="T5" fmla="*/ 27 h 28"/>
                <a:gd name="T6" fmla="*/ 13 w 216"/>
                <a:gd name="T7" fmla="*/ 14 h 28"/>
                <a:gd name="T8" fmla="*/ 26 w 216"/>
                <a:gd name="T9" fmla="*/ 14 h 28"/>
                <a:gd name="T10" fmla="*/ 40 w 216"/>
                <a:gd name="T11" fmla="*/ 14 h 28"/>
                <a:gd name="T12" fmla="*/ 54 w 216"/>
                <a:gd name="T13" fmla="*/ 14 h 28"/>
                <a:gd name="T14" fmla="*/ 54 w 216"/>
                <a:gd name="T15" fmla="*/ 27 h 28"/>
                <a:gd name="T16" fmla="*/ 67 w 216"/>
                <a:gd name="T17" fmla="*/ 27 h 28"/>
                <a:gd name="T18" fmla="*/ 80 w 216"/>
                <a:gd name="T19" fmla="*/ 27 h 28"/>
                <a:gd name="T20" fmla="*/ 80 w 216"/>
                <a:gd name="T21" fmla="*/ 14 h 28"/>
                <a:gd name="T22" fmla="*/ 94 w 216"/>
                <a:gd name="T23" fmla="*/ 14 h 28"/>
                <a:gd name="T24" fmla="*/ 107 w 216"/>
                <a:gd name="T25" fmla="*/ 14 h 28"/>
                <a:gd name="T26" fmla="*/ 121 w 216"/>
                <a:gd name="T27" fmla="*/ 14 h 28"/>
                <a:gd name="T28" fmla="*/ 121 w 216"/>
                <a:gd name="T29" fmla="*/ 27 h 28"/>
                <a:gd name="T30" fmla="*/ 135 w 216"/>
                <a:gd name="T31" fmla="*/ 27 h 28"/>
                <a:gd name="T32" fmla="*/ 148 w 216"/>
                <a:gd name="T33" fmla="*/ 27 h 28"/>
                <a:gd name="T34" fmla="*/ 148 w 216"/>
                <a:gd name="T35" fmla="*/ 14 h 28"/>
                <a:gd name="T36" fmla="*/ 161 w 216"/>
                <a:gd name="T37" fmla="*/ 14 h 28"/>
                <a:gd name="T38" fmla="*/ 161 w 216"/>
                <a:gd name="T39" fmla="*/ 0 h 28"/>
                <a:gd name="T40" fmla="*/ 174 w 216"/>
                <a:gd name="T41" fmla="*/ 0 h 28"/>
                <a:gd name="T42" fmla="*/ 174 w 216"/>
                <a:gd name="T43" fmla="*/ 14 h 28"/>
                <a:gd name="T44" fmla="*/ 189 w 216"/>
                <a:gd name="T45" fmla="*/ 14 h 28"/>
                <a:gd name="T46" fmla="*/ 189 w 216"/>
                <a:gd name="T47" fmla="*/ 27 h 28"/>
                <a:gd name="T48" fmla="*/ 202 w 216"/>
                <a:gd name="T49" fmla="*/ 27 h 28"/>
                <a:gd name="T50" fmla="*/ 215 w 216"/>
                <a:gd name="T51" fmla="*/ 27 h 28"/>
                <a:gd name="T52" fmla="*/ 215 w 216"/>
                <a:gd name="T53" fmla="*/ 14 h 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6"/>
                <a:gd name="T82" fmla="*/ 0 h 28"/>
                <a:gd name="T83" fmla="*/ 216 w 216"/>
                <a:gd name="T84" fmla="*/ 28 h 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6" h="28">
                  <a:moveTo>
                    <a:pt x="0" y="27"/>
                  </a:moveTo>
                  <a:lnTo>
                    <a:pt x="0" y="27"/>
                  </a:lnTo>
                  <a:lnTo>
                    <a:pt x="13" y="27"/>
                  </a:lnTo>
                  <a:lnTo>
                    <a:pt x="13" y="14"/>
                  </a:lnTo>
                  <a:lnTo>
                    <a:pt x="26" y="14"/>
                  </a:lnTo>
                  <a:lnTo>
                    <a:pt x="40" y="14"/>
                  </a:lnTo>
                  <a:lnTo>
                    <a:pt x="54" y="14"/>
                  </a:lnTo>
                  <a:lnTo>
                    <a:pt x="54" y="27"/>
                  </a:lnTo>
                  <a:lnTo>
                    <a:pt x="67" y="27"/>
                  </a:lnTo>
                  <a:lnTo>
                    <a:pt x="80" y="27"/>
                  </a:lnTo>
                  <a:lnTo>
                    <a:pt x="80" y="14"/>
                  </a:lnTo>
                  <a:lnTo>
                    <a:pt x="94" y="14"/>
                  </a:lnTo>
                  <a:lnTo>
                    <a:pt x="107" y="14"/>
                  </a:lnTo>
                  <a:lnTo>
                    <a:pt x="121" y="14"/>
                  </a:lnTo>
                  <a:lnTo>
                    <a:pt x="121" y="27"/>
                  </a:lnTo>
                  <a:lnTo>
                    <a:pt x="135" y="27"/>
                  </a:lnTo>
                  <a:lnTo>
                    <a:pt x="148" y="27"/>
                  </a:lnTo>
                  <a:lnTo>
                    <a:pt x="148" y="14"/>
                  </a:lnTo>
                  <a:lnTo>
                    <a:pt x="161" y="14"/>
                  </a:lnTo>
                  <a:lnTo>
                    <a:pt x="161" y="0"/>
                  </a:lnTo>
                  <a:lnTo>
                    <a:pt x="174" y="0"/>
                  </a:lnTo>
                  <a:lnTo>
                    <a:pt x="174" y="14"/>
                  </a:lnTo>
                  <a:lnTo>
                    <a:pt x="189" y="14"/>
                  </a:lnTo>
                  <a:lnTo>
                    <a:pt x="189" y="27"/>
                  </a:lnTo>
                  <a:lnTo>
                    <a:pt x="202" y="27"/>
                  </a:lnTo>
                  <a:lnTo>
                    <a:pt x="215" y="27"/>
                  </a:lnTo>
                  <a:lnTo>
                    <a:pt x="215" y="14"/>
                  </a:lnTo>
                </a:path>
              </a:pathLst>
            </a:custGeom>
            <a:noFill/>
            <a:ln w="12700" cap="rnd">
              <a:solidFill>
                <a:srgbClr val="000000"/>
              </a:solidFill>
              <a:round/>
              <a:headEnd/>
              <a:tailEnd/>
            </a:ln>
          </p:spPr>
          <p:txBody>
            <a:bodyPr>
              <a:prstTxWarp prst="textNoShape">
                <a:avLst/>
              </a:prstTxWarp>
            </a:bodyPr>
            <a:lstStyle/>
            <a:p>
              <a:endParaRPr lang="en-US"/>
            </a:p>
          </p:txBody>
        </p:sp>
        <p:sp>
          <p:nvSpPr>
            <p:cNvPr id="50198" name="Freeform 24"/>
            <p:cNvSpPr>
              <a:spLocks/>
            </p:cNvSpPr>
            <p:nvPr/>
          </p:nvSpPr>
          <p:spPr bwMode="auto">
            <a:xfrm>
              <a:off x="4007" y="2873"/>
              <a:ext cx="216" cy="28"/>
            </a:xfrm>
            <a:custGeom>
              <a:avLst/>
              <a:gdLst>
                <a:gd name="T0" fmla="*/ 0 w 216"/>
                <a:gd name="T1" fmla="*/ 27 h 28"/>
                <a:gd name="T2" fmla="*/ 0 w 216"/>
                <a:gd name="T3" fmla="*/ 27 h 28"/>
                <a:gd name="T4" fmla="*/ 13 w 216"/>
                <a:gd name="T5" fmla="*/ 27 h 28"/>
                <a:gd name="T6" fmla="*/ 13 w 216"/>
                <a:gd name="T7" fmla="*/ 14 h 28"/>
                <a:gd name="T8" fmla="*/ 26 w 216"/>
                <a:gd name="T9" fmla="*/ 14 h 28"/>
                <a:gd name="T10" fmla="*/ 40 w 216"/>
                <a:gd name="T11" fmla="*/ 14 h 28"/>
                <a:gd name="T12" fmla="*/ 54 w 216"/>
                <a:gd name="T13" fmla="*/ 14 h 28"/>
                <a:gd name="T14" fmla="*/ 54 w 216"/>
                <a:gd name="T15" fmla="*/ 27 h 28"/>
                <a:gd name="T16" fmla="*/ 67 w 216"/>
                <a:gd name="T17" fmla="*/ 27 h 28"/>
                <a:gd name="T18" fmla="*/ 80 w 216"/>
                <a:gd name="T19" fmla="*/ 27 h 28"/>
                <a:gd name="T20" fmla="*/ 80 w 216"/>
                <a:gd name="T21" fmla="*/ 14 h 28"/>
                <a:gd name="T22" fmla="*/ 94 w 216"/>
                <a:gd name="T23" fmla="*/ 14 h 28"/>
                <a:gd name="T24" fmla="*/ 107 w 216"/>
                <a:gd name="T25" fmla="*/ 14 h 28"/>
                <a:gd name="T26" fmla="*/ 121 w 216"/>
                <a:gd name="T27" fmla="*/ 14 h 28"/>
                <a:gd name="T28" fmla="*/ 121 w 216"/>
                <a:gd name="T29" fmla="*/ 27 h 28"/>
                <a:gd name="T30" fmla="*/ 135 w 216"/>
                <a:gd name="T31" fmla="*/ 27 h 28"/>
                <a:gd name="T32" fmla="*/ 148 w 216"/>
                <a:gd name="T33" fmla="*/ 27 h 28"/>
                <a:gd name="T34" fmla="*/ 148 w 216"/>
                <a:gd name="T35" fmla="*/ 14 h 28"/>
                <a:gd name="T36" fmla="*/ 161 w 216"/>
                <a:gd name="T37" fmla="*/ 14 h 28"/>
                <a:gd name="T38" fmla="*/ 161 w 216"/>
                <a:gd name="T39" fmla="*/ 0 h 28"/>
                <a:gd name="T40" fmla="*/ 174 w 216"/>
                <a:gd name="T41" fmla="*/ 0 h 28"/>
                <a:gd name="T42" fmla="*/ 174 w 216"/>
                <a:gd name="T43" fmla="*/ 14 h 28"/>
                <a:gd name="T44" fmla="*/ 189 w 216"/>
                <a:gd name="T45" fmla="*/ 14 h 28"/>
                <a:gd name="T46" fmla="*/ 189 w 216"/>
                <a:gd name="T47" fmla="*/ 27 h 28"/>
                <a:gd name="T48" fmla="*/ 202 w 216"/>
                <a:gd name="T49" fmla="*/ 27 h 28"/>
                <a:gd name="T50" fmla="*/ 215 w 216"/>
                <a:gd name="T51" fmla="*/ 27 h 28"/>
                <a:gd name="T52" fmla="*/ 215 w 216"/>
                <a:gd name="T53" fmla="*/ 14 h 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6"/>
                <a:gd name="T82" fmla="*/ 0 h 28"/>
                <a:gd name="T83" fmla="*/ 216 w 216"/>
                <a:gd name="T84" fmla="*/ 28 h 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6" h="28">
                  <a:moveTo>
                    <a:pt x="0" y="27"/>
                  </a:moveTo>
                  <a:lnTo>
                    <a:pt x="0" y="27"/>
                  </a:lnTo>
                  <a:lnTo>
                    <a:pt x="13" y="27"/>
                  </a:lnTo>
                  <a:lnTo>
                    <a:pt x="13" y="14"/>
                  </a:lnTo>
                  <a:lnTo>
                    <a:pt x="26" y="14"/>
                  </a:lnTo>
                  <a:lnTo>
                    <a:pt x="40" y="14"/>
                  </a:lnTo>
                  <a:lnTo>
                    <a:pt x="54" y="14"/>
                  </a:lnTo>
                  <a:lnTo>
                    <a:pt x="54" y="27"/>
                  </a:lnTo>
                  <a:lnTo>
                    <a:pt x="67" y="27"/>
                  </a:lnTo>
                  <a:lnTo>
                    <a:pt x="80" y="27"/>
                  </a:lnTo>
                  <a:lnTo>
                    <a:pt x="80" y="14"/>
                  </a:lnTo>
                  <a:lnTo>
                    <a:pt x="94" y="14"/>
                  </a:lnTo>
                  <a:lnTo>
                    <a:pt x="107" y="14"/>
                  </a:lnTo>
                  <a:lnTo>
                    <a:pt x="121" y="14"/>
                  </a:lnTo>
                  <a:lnTo>
                    <a:pt x="121" y="27"/>
                  </a:lnTo>
                  <a:lnTo>
                    <a:pt x="135" y="27"/>
                  </a:lnTo>
                  <a:lnTo>
                    <a:pt x="148" y="27"/>
                  </a:lnTo>
                  <a:lnTo>
                    <a:pt x="148" y="14"/>
                  </a:lnTo>
                  <a:lnTo>
                    <a:pt x="161" y="14"/>
                  </a:lnTo>
                  <a:lnTo>
                    <a:pt x="161" y="0"/>
                  </a:lnTo>
                  <a:lnTo>
                    <a:pt x="174" y="0"/>
                  </a:lnTo>
                  <a:lnTo>
                    <a:pt x="174" y="14"/>
                  </a:lnTo>
                  <a:lnTo>
                    <a:pt x="189" y="14"/>
                  </a:lnTo>
                  <a:lnTo>
                    <a:pt x="189" y="27"/>
                  </a:lnTo>
                  <a:lnTo>
                    <a:pt x="202" y="27"/>
                  </a:lnTo>
                  <a:lnTo>
                    <a:pt x="215" y="27"/>
                  </a:lnTo>
                  <a:lnTo>
                    <a:pt x="215" y="14"/>
                  </a:lnTo>
                </a:path>
              </a:pathLst>
            </a:custGeom>
            <a:noFill/>
            <a:ln w="12700" cap="rnd">
              <a:solidFill>
                <a:srgbClr val="000000"/>
              </a:solidFill>
              <a:round/>
              <a:headEnd/>
              <a:tailEnd/>
            </a:ln>
          </p:spPr>
          <p:txBody>
            <a:bodyPr>
              <a:prstTxWarp prst="textNoShape">
                <a:avLst/>
              </a:prstTxWarp>
            </a:bodyPr>
            <a:lstStyle/>
            <a:p>
              <a:endParaRPr lang="en-US"/>
            </a:p>
          </p:txBody>
        </p:sp>
        <p:sp>
          <p:nvSpPr>
            <p:cNvPr id="50199" name="Freeform 25"/>
            <p:cNvSpPr>
              <a:spLocks/>
            </p:cNvSpPr>
            <p:nvPr/>
          </p:nvSpPr>
          <p:spPr bwMode="auto">
            <a:xfrm>
              <a:off x="3067" y="2873"/>
              <a:ext cx="242" cy="28"/>
            </a:xfrm>
            <a:custGeom>
              <a:avLst/>
              <a:gdLst>
                <a:gd name="T0" fmla="*/ 241 w 242"/>
                <a:gd name="T1" fmla="*/ 27 h 28"/>
                <a:gd name="T2" fmla="*/ 241 w 242"/>
                <a:gd name="T3" fmla="*/ 27 h 28"/>
                <a:gd name="T4" fmla="*/ 228 w 242"/>
                <a:gd name="T5" fmla="*/ 27 h 28"/>
                <a:gd name="T6" fmla="*/ 228 w 242"/>
                <a:gd name="T7" fmla="*/ 14 h 28"/>
                <a:gd name="T8" fmla="*/ 215 w 242"/>
                <a:gd name="T9" fmla="*/ 14 h 28"/>
                <a:gd name="T10" fmla="*/ 201 w 242"/>
                <a:gd name="T11" fmla="*/ 14 h 28"/>
                <a:gd name="T12" fmla="*/ 201 w 242"/>
                <a:gd name="T13" fmla="*/ 27 h 28"/>
                <a:gd name="T14" fmla="*/ 188 w 242"/>
                <a:gd name="T15" fmla="*/ 27 h 28"/>
                <a:gd name="T16" fmla="*/ 188 w 242"/>
                <a:gd name="T17" fmla="*/ 14 h 28"/>
                <a:gd name="T18" fmla="*/ 174 w 242"/>
                <a:gd name="T19" fmla="*/ 14 h 28"/>
                <a:gd name="T20" fmla="*/ 161 w 242"/>
                <a:gd name="T21" fmla="*/ 14 h 28"/>
                <a:gd name="T22" fmla="*/ 147 w 242"/>
                <a:gd name="T23" fmla="*/ 14 h 28"/>
                <a:gd name="T24" fmla="*/ 147 w 242"/>
                <a:gd name="T25" fmla="*/ 27 h 28"/>
                <a:gd name="T26" fmla="*/ 134 w 242"/>
                <a:gd name="T27" fmla="*/ 27 h 28"/>
                <a:gd name="T28" fmla="*/ 121 w 242"/>
                <a:gd name="T29" fmla="*/ 14 h 28"/>
                <a:gd name="T30" fmla="*/ 107 w 242"/>
                <a:gd name="T31" fmla="*/ 14 h 28"/>
                <a:gd name="T32" fmla="*/ 107 w 242"/>
                <a:gd name="T33" fmla="*/ 0 h 28"/>
                <a:gd name="T34" fmla="*/ 107 w 242"/>
                <a:gd name="T35" fmla="*/ 14 h 28"/>
                <a:gd name="T36" fmla="*/ 94 w 242"/>
                <a:gd name="T37" fmla="*/ 14 h 28"/>
                <a:gd name="T38" fmla="*/ 94 w 242"/>
                <a:gd name="T39" fmla="*/ 27 h 28"/>
                <a:gd name="T40" fmla="*/ 80 w 242"/>
                <a:gd name="T41" fmla="*/ 27 h 28"/>
                <a:gd name="T42" fmla="*/ 67 w 242"/>
                <a:gd name="T43" fmla="*/ 14 h 28"/>
                <a:gd name="T44" fmla="*/ 54 w 242"/>
                <a:gd name="T45" fmla="*/ 14 h 28"/>
                <a:gd name="T46" fmla="*/ 54 w 242"/>
                <a:gd name="T47" fmla="*/ 0 h 28"/>
                <a:gd name="T48" fmla="*/ 40 w 242"/>
                <a:gd name="T49" fmla="*/ 0 h 28"/>
                <a:gd name="T50" fmla="*/ 40 w 242"/>
                <a:gd name="T51" fmla="*/ 14 h 28"/>
                <a:gd name="T52" fmla="*/ 40 w 242"/>
                <a:gd name="T53" fmla="*/ 27 h 28"/>
                <a:gd name="T54" fmla="*/ 26 w 242"/>
                <a:gd name="T55" fmla="*/ 27 h 28"/>
                <a:gd name="T56" fmla="*/ 13 w 242"/>
                <a:gd name="T57" fmla="*/ 27 h 28"/>
                <a:gd name="T58" fmla="*/ 13 w 242"/>
                <a:gd name="T59" fmla="*/ 14 h 28"/>
                <a:gd name="T60" fmla="*/ 0 w 242"/>
                <a:gd name="T61" fmla="*/ 14 h 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2"/>
                <a:gd name="T94" fmla="*/ 0 h 28"/>
                <a:gd name="T95" fmla="*/ 242 w 242"/>
                <a:gd name="T96" fmla="*/ 28 h 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2" h="28">
                  <a:moveTo>
                    <a:pt x="241" y="27"/>
                  </a:moveTo>
                  <a:lnTo>
                    <a:pt x="241" y="27"/>
                  </a:lnTo>
                  <a:lnTo>
                    <a:pt x="228" y="27"/>
                  </a:lnTo>
                  <a:lnTo>
                    <a:pt x="228" y="14"/>
                  </a:lnTo>
                  <a:lnTo>
                    <a:pt x="215" y="14"/>
                  </a:lnTo>
                  <a:lnTo>
                    <a:pt x="201" y="14"/>
                  </a:lnTo>
                  <a:lnTo>
                    <a:pt x="201" y="27"/>
                  </a:lnTo>
                  <a:lnTo>
                    <a:pt x="188" y="27"/>
                  </a:lnTo>
                  <a:lnTo>
                    <a:pt x="188" y="14"/>
                  </a:lnTo>
                  <a:lnTo>
                    <a:pt x="174" y="14"/>
                  </a:lnTo>
                  <a:lnTo>
                    <a:pt x="161" y="14"/>
                  </a:lnTo>
                  <a:lnTo>
                    <a:pt x="147" y="14"/>
                  </a:lnTo>
                  <a:lnTo>
                    <a:pt x="147" y="27"/>
                  </a:lnTo>
                  <a:lnTo>
                    <a:pt x="134" y="27"/>
                  </a:lnTo>
                  <a:lnTo>
                    <a:pt x="121" y="14"/>
                  </a:lnTo>
                  <a:lnTo>
                    <a:pt x="107" y="14"/>
                  </a:lnTo>
                  <a:lnTo>
                    <a:pt x="107" y="0"/>
                  </a:lnTo>
                  <a:lnTo>
                    <a:pt x="107" y="14"/>
                  </a:lnTo>
                  <a:lnTo>
                    <a:pt x="94" y="14"/>
                  </a:lnTo>
                  <a:lnTo>
                    <a:pt x="94" y="27"/>
                  </a:lnTo>
                  <a:lnTo>
                    <a:pt x="80" y="27"/>
                  </a:lnTo>
                  <a:lnTo>
                    <a:pt x="67" y="14"/>
                  </a:lnTo>
                  <a:lnTo>
                    <a:pt x="54" y="14"/>
                  </a:lnTo>
                  <a:lnTo>
                    <a:pt x="54" y="0"/>
                  </a:lnTo>
                  <a:lnTo>
                    <a:pt x="40" y="0"/>
                  </a:lnTo>
                  <a:lnTo>
                    <a:pt x="40" y="14"/>
                  </a:lnTo>
                  <a:lnTo>
                    <a:pt x="40" y="27"/>
                  </a:lnTo>
                  <a:lnTo>
                    <a:pt x="26" y="27"/>
                  </a:lnTo>
                  <a:lnTo>
                    <a:pt x="13" y="27"/>
                  </a:lnTo>
                  <a:lnTo>
                    <a:pt x="13" y="14"/>
                  </a:lnTo>
                  <a:lnTo>
                    <a:pt x="0" y="14"/>
                  </a:lnTo>
                </a:path>
              </a:pathLst>
            </a:custGeom>
            <a:noFill/>
            <a:ln w="12700" cap="rnd">
              <a:solidFill>
                <a:srgbClr val="000000"/>
              </a:solidFill>
              <a:round/>
              <a:headEnd/>
              <a:tailEnd/>
            </a:ln>
          </p:spPr>
          <p:txBody>
            <a:bodyPr>
              <a:prstTxWarp prst="textNoShape">
                <a:avLst/>
              </a:prstTxWarp>
            </a:bodyPr>
            <a:lstStyle/>
            <a:p>
              <a:endParaRPr lang="en-US"/>
            </a:p>
          </p:txBody>
        </p:sp>
        <p:sp>
          <p:nvSpPr>
            <p:cNvPr id="50200" name="Freeform 26"/>
            <p:cNvSpPr>
              <a:spLocks/>
            </p:cNvSpPr>
            <p:nvPr/>
          </p:nvSpPr>
          <p:spPr bwMode="auto">
            <a:xfrm>
              <a:off x="3067" y="2873"/>
              <a:ext cx="242" cy="28"/>
            </a:xfrm>
            <a:custGeom>
              <a:avLst/>
              <a:gdLst>
                <a:gd name="T0" fmla="*/ 241 w 242"/>
                <a:gd name="T1" fmla="*/ 27 h 28"/>
                <a:gd name="T2" fmla="*/ 241 w 242"/>
                <a:gd name="T3" fmla="*/ 27 h 28"/>
                <a:gd name="T4" fmla="*/ 228 w 242"/>
                <a:gd name="T5" fmla="*/ 27 h 28"/>
                <a:gd name="T6" fmla="*/ 228 w 242"/>
                <a:gd name="T7" fmla="*/ 14 h 28"/>
                <a:gd name="T8" fmla="*/ 215 w 242"/>
                <a:gd name="T9" fmla="*/ 14 h 28"/>
                <a:gd name="T10" fmla="*/ 201 w 242"/>
                <a:gd name="T11" fmla="*/ 14 h 28"/>
                <a:gd name="T12" fmla="*/ 201 w 242"/>
                <a:gd name="T13" fmla="*/ 27 h 28"/>
                <a:gd name="T14" fmla="*/ 188 w 242"/>
                <a:gd name="T15" fmla="*/ 27 h 28"/>
                <a:gd name="T16" fmla="*/ 188 w 242"/>
                <a:gd name="T17" fmla="*/ 14 h 28"/>
                <a:gd name="T18" fmla="*/ 174 w 242"/>
                <a:gd name="T19" fmla="*/ 14 h 28"/>
                <a:gd name="T20" fmla="*/ 161 w 242"/>
                <a:gd name="T21" fmla="*/ 14 h 28"/>
                <a:gd name="T22" fmla="*/ 147 w 242"/>
                <a:gd name="T23" fmla="*/ 14 h 28"/>
                <a:gd name="T24" fmla="*/ 147 w 242"/>
                <a:gd name="T25" fmla="*/ 27 h 28"/>
                <a:gd name="T26" fmla="*/ 134 w 242"/>
                <a:gd name="T27" fmla="*/ 27 h 28"/>
                <a:gd name="T28" fmla="*/ 121 w 242"/>
                <a:gd name="T29" fmla="*/ 14 h 28"/>
                <a:gd name="T30" fmla="*/ 107 w 242"/>
                <a:gd name="T31" fmla="*/ 14 h 28"/>
                <a:gd name="T32" fmla="*/ 107 w 242"/>
                <a:gd name="T33" fmla="*/ 0 h 28"/>
                <a:gd name="T34" fmla="*/ 107 w 242"/>
                <a:gd name="T35" fmla="*/ 14 h 28"/>
                <a:gd name="T36" fmla="*/ 94 w 242"/>
                <a:gd name="T37" fmla="*/ 14 h 28"/>
                <a:gd name="T38" fmla="*/ 94 w 242"/>
                <a:gd name="T39" fmla="*/ 27 h 28"/>
                <a:gd name="T40" fmla="*/ 80 w 242"/>
                <a:gd name="T41" fmla="*/ 27 h 28"/>
                <a:gd name="T42" fmla="*/ 67 w 242"/>
                <a:gd name="T43" fmla="*/ 14 h 28"/>
                <a:gd name="T44" fmla="*/ 54 w 242"/>
                <a:gd name="T45" fmla="*/ 14 h 28"/>
                <a:gd name="T46" fmla="*/ 54 w 242"/>
                <a:gd name="T47" fmla="*/ 0 h 28"/>
                <a:gd name="T48" fmla="*/ 40 w 242"/>
                <a:gd name="T49" fmla="*/ 0 h 28"/>
                <a:gd name="T50" fmla="*/ 40 w 242"/>
                <a:gd name="T51" fmla="*/ 14 h 28"/>
                <a:gd name="T52" fmla="*/ 40 w 242"/>
                <a:gd name="T53" fmla="*/ 27 h 28"/>
                <a:gd name="T54" fmla="*/ 26 w 242"/>
                <a:gd name="T55" fmla="*/ 27 h 28"/>
                <a:gd name="T56" fmla="*/ 13 w 242"/>
                <a:gd name="T57" fmla="*/ 27 h 28"/>
                <a:gd name="T58" fmla="*/ 13 w 242"/>
                <a:gd name="T59" fmla="*/ 14 h 28"/>
                <a:gd name="T60" fmla="*/ 0 w 242"/>
                <a:gd name="T61" fmla="*/ 14 h 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2"/>
                <a:gd name="T94" fmla="*/ 0 h 28"/>
                <a:gd name="T95" fmla="*/ 242 w 242"/>
                <a:gd name="T96" fmla="*/ 28 h 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2" h="28">
                  <a:moveTo>
                    <a:pt x="241" y="27"/>
                  </a:moveTo>
                  <a:lnTo>
                    <a:pt x="241" y="27"/>
                  </a:lnTo>
                  <a:lnTo>
                    <a:pt x="228" y="27"/>
                  </a:lnTo>
                  <a:lnTo>
                    <a:pt x="228" y="14"/>
                  </a:lnTo>
                  <a:lnTo>
                    <a:pt x="215" y="14"/>
                  </a:lnTo>
                  <a:lnTo>
                    <a:pt x="201" y="14"/>
                  </a:lnTo>
                  <a:lnTo>
                    <a:pt x="201" y="27"/>
                  </a:lnTo>
                  <a:lnTo>
                    <a:pt x="188" y="27"/>
                  </a:lnTo>
                  <a:lnTo>
                    <a:pt x="188" y="14"/>
                  </a:lnTo>
                  <a:lnTo>
                    <a:pt x="174" y="14"/>
                  </a:lnTo>
                  <a:lnTo>
                    <a:pt x="161" y="14"/>
                  </a:lnTo>
                  <a:lnTo>
                    <a:pt x="147" y="14"/>
                  </a:lnTo>
                  <a:lnTo>
                    <a:pt x="147" y="27"/>
                  </a:lnTo>
                  <a:lnTo>
                    <a:pt x="134" y="27"/>
                  </a:lnTo>
                  <a:lnTo>
                    <a:pt x="121" y="14"/>
                  </a:lnTo>
                  <a:lnTo>
                    <a:pt x="107" y="14"/>
                  </a:lnTo>
                  <a:lnTo>
                    <a:pt x="107" y="0"/>
                  </a:lnTo>
                  <a:lnTo>
                    <a:pt x="107" y="14"/>
                  </a:lnTo>
                  <a:lnTo>
                    <a:pt x="94" y="14"/>
                  </a:lnTo>
                  <a:lnTo>
                    <a:pt x="94" y="27"/>
                  </a:lnTo>
                  <a:lnTo>
                    <a:pt x="80" y="27"/>
                  </a:lnTo>
                  <a:lnTo>
                    <a:pt x="67" y="14"/>
                  </a:lnTo>
                  <a:lnTo>
                    <a:pt x="54" y="14"/>
                  </a:lnTo>
                  <a:lnTo>
                    <a:pt x="54" y="0"/>
                  </a:lnTo>
                  <a:lnTo>
                    <a:pt x="40" y="0"/>
                  </a:lnTo>
                  <a:lnTo>
                    <a:pt x="40" y="14"/>
                  </a:lnTo>
                  <a:lnTo>
                    <a:pt x="40" y="27"/>
                  </a:lnTo>
                  <a:lnTo>
                    <a:pt x="26" y="27"/>
                  </a:lnTo>
                  <a:lnTo>
                    <a:pt x="13" y="27"/>
                  </a:lnTo>
                  <a:lnTo>
                    <a:pt x="13" y="14"/>
                  </a:lnTo>
                  <a:lnTo>
                    <a:pt x="0" y="14"/>
                  </a:lnTo>
                </a:path>
              </a:pathLst>
            </a:custGeom>
            <a:noFill/>
            <a:ln w="12700" cap="rnd">
              <a:solidFill>
                <a:srgbClr val="000000"/>
              </a:solidFill>
              <a:round/>
              <a:headEnd/>
              <a:tailEnd/>
            </a:ln>
          </p:spPr>
          <p:txBody>
            <a:bodyPr>
              <a:prstTxWarp prst="textNoShape">
                <a:avLst/>
              </a:prstTxWarp>
            </a:bodyPr>
            <a:lstStyle/>
            <a:p>
              <a:endParaRPr lang="en-US"/>
            </a:p>
          </p:txBody>
        </p:sp>
        <p:sp>
          <p:nvSpPr>
            <p:cNvPr id="50201" name="Oval 27"/>
            <p:cNvSpPr>
              <a:spLocks noChangeArrowheads="1"/>
            </p:cNvSpPr>
            <p:nvPr/>
          </p:nvSpPr>
          <p:spPr bwMode="auto">
            <a:xfrm>
              <a:off x="3245" y="2781"/>
              <a:ext cx="116" cy="91"/>
            </a:xfrm>
            <a:prstGeom prst="ellipse">
              <a:avLst/>
            </a:prstGeom>
            <a:solidFill>
              <a:srgbClr val="FFFFFF"/>
            </a:solidFill>
            <a:ln w="12700">
              <a:solidFill>
                <a:srgbClr val="000000"/>
              </a:solidFill>
              <a:round/>
              <a:headEnd/>
              <a:tailEnd/>
            </a:ln>
          </p:spPr>
          <p:txBody>
            <a:bodyPr wrap="none" anchor="ctr">
              <a:prstTxWarp prst="textNoShape">
                <a:avLst/>
              </a:prstTxWarp>
            </a:bodyPr>
            <a:lstStyle/>
            <a:p>
              <a:endParaRPr lang="en-US"/>
            </a:p>
          </p:txBody>
        </p:sp>
        <p:sp>
          <p:nvSpPr>
            <p:cNvPr id="50202" name="Oval 28"/>
            <p:cNvSpPr>
              <a:spLocks noChangeArrowheads="1"/>
            </p:cNvSpPr>
            <p:nvPr/>
          </p:nvSpPr>
          <p:spPr bwMode="auto">
            <a:xfrm>
              <a:off x="3259" y="2797"/>
              <a:ext cx="76" cy="76"/>
            </a:xfrm>
            <a:prstGeom prst="ellipse">
              <a:avLst/>
            </a:prstGeom>
            <a:solidFill>
              <a:schemeClr val="accent1"/>
            </a:solidFill>
            <a:ln w="12700">
              <a:solidFill>
                <a:srgbClr val="000000"/>
              </a:solidFill>
              <a:round/>
              <a:headEnd/>
              <a:tailEnd/>
            </a:ln>
          </p:spPr>
          <p:txBody>
            <a:bodyPr wrap="none" anchor="ctr">
              <a:prstTxWarp prst="textNoShape">
                <a:avLst/>
              </a:prstTxWarp>
            </a:bodyPr>
            <a:lstStyle/>
            <a:p>
              <a:endParaRPr lang="en-US"/>
            </a:p>
          </p:txBody>
        </p:sp>
        <p:sp>
          <p:nvSpPr>
            <p:cNvPr id="50203" name="AutoShape 29"/>
            <p:cNvSpPr>
              <a:spLocks noChangeArrowheads="1"/>
            </p:cNvSpPr>
            <p:nvPr/>
          </p:nvSpPr>
          <p:spPr bwMode="auto">
            <a:xfrm>
              <a:off x="3339" y="2864"/>
              <a:ext cx="37" cy="9"/>
            </a:xfrm>
            <a:prstGeom prst="roundRect">
              <a:avLst>
                <a:gd name="adj" fmla="val 22722"/>
              </a:avLst>
            </a:prstGeom>
            <a:pattFill prst="pct90">
              <a:fgClr>
                <a:srgbClr val="000000"/>
              </a:fgClr>
              <a:bgClr>
                <a:srgbClr val="FFFFFF"/>
              </a:bgClr>
            </a:pattFill>
            <a:ln w="12700">
              <a:solidFill>
                <a:srgbClr val="000000"/>
              </a:solidFill>
              <a:round/>
              <a:headEnd/>
              <a:tailEnd/>
            </a:ln>
          </p:spPr>
          <p:txBody>
            <a:bodyPr wrap="none" anchor="ctr">
              <a:prstTxWarp prst="textNoShape">
                <a:avLst/>
              </a:prstTxWarp>
            </a:bodyPr>
            <a:lstStyle/>
            <a:p>
              <a:endParaRPr lang="en-US"/>
            </a:p>
          </p:txBody>
        </p:sp>
        <p:sp>
          <p:nvSpPr>
            <p:cNvPr id="50204" name="AutoShape 30"/>
            <p:cNvSpPr>
              <a:spLocks noChangeArrowheads="1"/>
            </p:cNvSpPr>
            <p:nvPr/>
          </p:nvSpPr>
          <p:spPr bwMode="auto">
            <a:xfrm>
              <a:off x="3245" y="2864"/>
              <a:ext cx="36" cy="9"/>
            </a:xfrm>
            <a:prstGeom prst="roundRect">
              <a:avLst>
                <a:gd name="adj" fmla="val 22722"/>
              </a:avLst>
            </a:prstGeom>
            <a:pattFill prst="pct90">
              <a:fgClr>
                <a:srgbClr val="000000"/>
              </a:fgClr>
              <a:bgClr>
                <a:srgbClr val="FFFFFF"/>
              </a:bgClr>
            </a:pattFill>
            <a:ln w="12700">
              <a:solidFill>
                <a:srgbClr val="000000"/>
              </a:solidFill>
              <a:round/>
              <a:headEnd/>
              <a:tailEnd/>
            </a:ln>
          </p:spPr>
          <p:txBody>
            <a:bodyPr wrap="none" anchor="ctr">
              <a:prstTxWarp prst="textNoShape">
                <a:avLst/>
              </a:prstTxWarp>
            </a:bodyPr>
            <a:lstStyle/>
            <a:p>
              <a:endParaRPr lang="en-US"/>
            </a:p>
          </p:txBody>
        </p:sp>
        <p:sp>
          <p:nvSpPr>
            <p:cNvPr id="50205" name="AutoShape 31"/>
            <p:cNvSpPr>
              <a:spLocks noChangeArrowheads="1"/>
            </p:cNvSpPr>
            <p:nvPr/>
          </p:nvSpPr>
          <p:spPr bwMode="auto">
            <a:xfrm>
              <a:off x="3151" y="2864"/>
              <a:ext cx="36" cy="9"/>
            </a:xfrm>
            <a:prstGeom prst="roundRect">
              <a:avLst>
                <a:gd name="adj" fmla="val 22722"/>
              </a:avLst>
            </a:prstGeom>
            <a:pattFill prst="pct90">
              <a:fgClr>
                <a:srgbClr val="000000"/>
              </a:fgClr>
              <a:bgClr>
                <a:srgbClr val="FFFFFF"/>
              </a:bgClr>
            </a:pattFill>
            <a:ln w="12700">
              <a:solidFill>
                <a:srgbClr val="000000"/>
              </a:solidFill>
              <a:round/>
              <a:headEnd/>
              <a:tailEnd/>
            </a:ln>
          </p:spPr>
          <p:txBody>
            <a:bodyPr wrap="none" anchor="ctr">
              <a:prstTxWarp prst="textNoShape">
                <a:avLst/>
              </a:prstTxWarp>
            </a:bodyPr>
            <a:lstStyle/>
            <a:p>
              <a:endParaRPr lang="en-US"/>
            </a:p>
          </p:txBody>
        </p:sp>
        <p:sp>
          <p:nvSpPr>
            <p:cNvPr id="50206" name="AutoShape 32"/>
            <p:cNvSpPr>
              <a:spLocks noChangeArrowheads="1"/>
            </p:cNvSpPr>
            <p:nvPr/>
          </p:nvSpPr>
          <p:spPr bwMode="auto">
            <a:xfrm>
              <a:off x="3420" y="2864"/>
              <a:ext cx="36" cy="9"/>
            </a:xfrm>
            <a:prstGeom prst="roundRect">
              <a:avLst>
                <a:gd name="adj" fmla="val 22722"/>
              </a:avLst>
            </a:prstGeom>
            <a:pattFill prst="pct90">
              <a:fgClr>
                <a:srgbClr val="000000"/>
              </a:fgClr>
              <a:bgClr>
                <a:srgbClr val="FFFFFF"/>
              </a:bgClr>
            </a:pattFill>
            <a:ln w="12700">
              <a:solidFill>
                <a:srgbClr val="000000"/>
              </a:solidFill>
              <a:round/>
              <a:headEnd/>
              <a:tailEnd/>
            </a:ln>
          </p:spPr>
          <p:txBody>
            <a:bodyPr wrap="none" anchor="ctr">
              <a:prstTxWarp prst="textNoShape">
                <a:avLst/>
              </a:prstTxWarp>
            </a:bodyPr>
            <a:lstStyle/>
            <a:p>
              <a:endParaRPr lang="en-US"/>
            </a:p>
          </p:txBody>
        </p:sp>
        <p:sp>
          <p:nvSpPr>
            <p:cNvPr id="50207" name="Line 33"/>
            <p:cNvSpPr>
              <a:spLocks noChangeShapeType="1"/>
            </p:cNvSpPr>
            <p:nvPr/>
          </p:nvSpPr>
          <p:spPr bwMode="auto">
            <a:xfrm flipH="1" flipV="1">
              <a:off x="3785" y="2818"/>
              <a:ext cx="174" cy="16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208" name="Line 34"/>
            <p:cNvSpPr>
              <a:spLocks noChangeShapeType="1"/>
            </p:cNvSpPr>
            <p:nvPr/>
          </p:nvSpPr>
          <p:spPr bwMode="auto">
            <a:xfrm flipH="1">
              <a:off x="3173" y="2886"/>
              <a:ext cx="190" cy="12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50209" name="Rectangle 35"/>
            <p:cNvSpPr>
              <a:spLocks noChangeArrowheads="1"/>
            </p:cNvSpPr>
            <p:nvPr/>
          </p:nvSpPr>
          <p:spPr bwMode="auto">
            <a:xfrm>
              <a:off x="4364" y="2138"/>
              <a:ext cx="1099" cy="233"/>
            </a:xfrm>
            <a:prstGeom prst="rect">
              <a:avLst/>
            </a:prstGeom>
            <a:noFill/>
            <a:ln w="12700">
              <a:noFill/>
              <a:miter lim="800000"/>
              <a:headEnd/>
              <a:tailEnd/>
            </a:ln>
          </p:spPr>
          <p:txBody>
            <a:bodyPr lIns="90488" tIns="44450" rIns="90488" bIns="44450">
              <a:prstTxWarp prst="textNoShape">
                <a:avLst/>
              </a:prstTxWarp>
              <a:spAutoFit/>
            </a:bodyPr>
            <a:lstStyle/>
            <a:p>
              <a:pPr eaLnBrk="0" hangingPunct="0"/>
              <a:r>
                <a:rPr lang="en-US" sz="1400">
                  <a:latin typeface="Times New Roman" charset="0"/>
                </a:rPr>
                <a:t>Viral infection MSCV.H4/PDGF</a:t>
              </a:r>
              <a:r>
                <a:rPr lang="en-US" sz="1400">
                  <a:latin typeface="Symbol" charset="2"/>
                </a:rPr>
                <a:t>b</a:t>
              </a:r>
              <a:r>
                <a:rPr lang="en-US" sz="1400">
                  <a:latin typeface="Times New Roman" charset="0"/>
                </a:rPr>
                <a:t>R</a:t>
              </a:r>
            </a:p>
          </p:txBody>
        </p:sp>
        <p:sp>
          <p:nvSpPr>
            <p:cNvPr id="50210" name="Rectangle 36"/>
            <p:cNvSpPr>
              <a:spLocks noChangeArrowheads="1"/>
            </p:cNvSpPr>
            <p:nvPr/>
          </p:nvSpPr>
          <p:spPr bwMode="auto">
            <a:xfrm>
              <a:off x="2987" y="1523"/>
              <a:ext cx="912" cy="219"/>
            </a:xfrm>
            <a:prstGeom prst="rect">
              <a:avLst/>
            </a:prstGeom>
            <a:noFill/>
            <a:ln w="12700">
              <a:noFill/>
              <a:miter lim="800000"/>
              <a:headEnd/>
              <a:tailEnd/>
            </a:ln>
          </p:spPr>
          <p:txBody>
            <a:bodyPr lIns="90488" tIns="44450" rIns="90488" bIns="44450">
              <a:prstTxWarp prst="textNoShape">
                <a:avLst/>
              </a:prstTxWarp>
              <a:spAutoFit/>
            </a:bodyPr>
            <a:lstStyle/>
            <a:p>
              <a:pPr eaLnBrk="0" hangingPunct="0"/>
              <a:r>
                <a:rPr lang="en-US" sz="1400">
                  <a:latin typeface="Times New Roman" charset="0"/>
                </a:rPr>
                <a:t>Prestimulation </a:t>
              </a:r>
              <a:r>
                <a:rPr lang="en-US" sz="1200">
                  <a:latin typeface="Times New Roman" charset="0"/>
                </a:rPr>
                <a:t>(IL-3, SCF, IL-6)</a:t>
              </a:r>
            </a:p>
          </p:txBody>
        </p:sp>
        <p:sp>
          <p:nvSpPr>
            <p:cNvPr id="50211" name="Rectangle 37"/>
            <p:cNvSpPr>
              <a:spLocks noChangeArrowheads="1"/>
            </p:cNvSpPr>
            <p:nvPr/>
          </p:nvSpPr>
          <p:spPr bwMode="auto">
            <a:xfrm>
              <a:off x="1885" y="1693"/>
              <a:ext cx="388" cy="137"/>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1400">
                  <a:latin typeface="Times New Roman" charset="0"/>
                </a:rPr>
                <a:t>Harvest</a:t>
              </a:r>
            </a:p>
          </p:txBody>
        </p:sp>
        <p:sp>
          <p:nvSpPr>
            <p:cNvPr id="50212" name="Rectangle 38"/>
            <p:cNvSpPr>
              <a:spLocks noChangeArrowheads="1"/>
            </p:cNvSpPr>
            <p:nvPr/>
          </p:nvSpPr>
          <p:spPr bwMode="auto">
            <a:xfrm>
              <a:off x="3669" y="2958"/>
              <a:ext cx="734" cy="206"/>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1200">
                  <a:latin typeface="Times New Roman" charset="0"/>
                </a:rPr>
                <a:t>Transplant Medium</a:t>
              </a:r>
              <a:endParaRPr lang="el-GR" sz="1200">
                <a:latin typeface="Times New Roman" charset="0"/>
              </a:endParaRPr>
            </a:p>
            <a:p>
              <a:pPr eaLnBrk="0" hangingPunct="0"/>
              <a:r>
                <a:rPr lang="en-US" sz="1200">
                  <a:latin typeface="Times New Roman" charset="0"/>
                </a:rPr>
                <a:t> </a:t>
              </a:r>
              <a:r>
                <a:rPr lang="el-GR" sz="1200">
                  <a:latin typeface="Times New Roman" charset="0"/>
                </a:rPr>
                <a:t>(</a:t>
              </a:r>
              <a:r>
                <a:rPr lang="en-US" sz="1200">
                  <a:latin typeface="Times New Roman" charset="0"/>
                </a:rPr>
                <a:t>IL-3, IL-6, SCF)</a:t>
              </a:r>
            </a:p>
          </p:txBody>
        </p:sp>
        <p:sp>
          <p:nvSpPr>
            <p:cNvPr id="50213" name="Rectangle 39"/>
            <p:cNvSpPr>
              <a:spLocks noChangeArrowheads="1"/>
            </p:cNvSpPr>
            <p:nvPr/>
          </p:nvSpPr>
          <p:spPr bwMode="auto">
            <a:xfrm>
              <a:off x="4376" y="2435"/>
              <a:ext cx="891" cy="123"/>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1200">
                  <a:latin typeface="Times New Roman" charset="0"/>
                </a:rPr>
                <a:t>Spininfection (2x90min)</a:t>
              </a:r>
            </a:p>
          </p:txBody>
        </p:sp>
        <p:sp>
          <p:nvSpPr>
            <p:cNvPr id="50214" name="Rectangle 40"/>
            <p:cNvSpPr>
              <a:spLocks noChangeArrowheads="1"/>
            </p:cNvSpPr>
            <p:nvPr/>
          </p:nvSpPr>
          <p:spPr bwMode="auto">
            <a:xfrm>
              <a:off x="2900" y="2988"/>
              <a:ext cx="435" cy="123"/>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1200">
                  <a:latin typeface="Times New Roman" charset="0"/>
                </a:rPr>
                <a:t>Retrovirus</a:t>
              </a:r>
            </a:p>
          </p:txBody>
        </p:sp>
        <p:sp>
          <p:nvSpPr>
            <p:cNvPr id="50215" name="Rectangle 41"/>
            <p:cNvSpPr>
              <a:spLocks noChangeArrowheads="1"/>
            </p:cNvSpPr>
            <p:nvPr/>
          </p:nvSpPr>
          <p:spPr bwMode="auto">
            <a:xfrm>
              <a:off x="2095" y="3354"/>
              <a:ext cx="492" cy="137"/>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1400">
                  <a:latin typeface="Times New Roman" charset="0"/>
                </a:rPr>
                <a:t>Phenotype</a:t>
              </a:r>
            </a:p>
          </p:txBody>
        </p:sp>
        <p:sp>
          <p:nvSpPr>
            <p:cNvPr id="50216" name="Freeform 42"/>
            <p:cNvSpPr>
              <a:spLocks/>
            </p:cNvSpPr>
            <p:nvPr/>
          </p:nvSpPr>
          <p:spPr bwMode="auto">
            <a:xfrm>
              <a:off x="1237" y="2614"/>
              <a:ext cx="96" cy="109"/>
            </a:xfrm>
            <a:custGeom>
              <a:avLst/>
              <a:gdLst>
                <a:gd name="T0" fmla="*/ 14 w 96"/>
                <a:gd name="T1" fmla="*/ 0 h 109"/>
                <a:gd name="T2" fmla="*/ 14 w 96"/>
                <a:gd name="T3" fmla="*/ 0 h 109"/>
                <a:gd name="T4" fmla="*/ 54 w 96"/>
                <a:gd name="T5" fmla="*/ 13 h 109"/>
                <a:gd name="T6" fmla="*/ 0 w 96"/>
                <a:gd name="T7" fmla="*/ 41 h 109"/>
                <a:gd name="T8" fmla="*/ 67 w 96"/>
                <a:gd name="T9" fmla="*/ 54 h 109"/>
                <a:gd name="T10" fmla="*/ 14 w 96"/>
                <a:gd name="T11" fmla="*/ 95 h 109"/>
                <a:gd name="T12" fmla="*/ 95 w 96"/>
                <a:gd name="T13" fmla="*/ 108 h 109"/>
                <a:gd name="T14" fmla="*/ 82 w 96"/>
                <a:gd name="T15" fmla="*/ 95 h 109"/>
                <a:gd name="T16" fmla="*/ 95 w 96"/>
                <a:gd name="T17" fmla="*/ 108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109"/>
                <a:gd name="T29" fmla="*/ 96 w 96"/>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109">
                  <a:moveTo>
                    <a:pt x="14" y="0"/>
                  </a:moveTo>
                  <a:lnTo>
                    <a:pt x="14" y="0"/>
                  </a:lnTo>
                  <a:lnTo>
                    <a:pt x="54" y="13"/>
                  </a:lnTo>
                  <a:lnTo>
                    <a:pt x="0" y="41"/>
                  </a:lnTo>
                  <a:lnTo>
                    <a:pt x="67" y="54"/>
                  </a:lnTo>
                  <a:lnTo>
                    <a:pt x="14" y="95"/>
                  </a:lnTo>
                  <a:lnTo>
                    <a:pt x="95" y="108"/>
                  </a:lnTo>
                  <a:lnTo>
                    <a:pt x="82" y="95"/>
                  </a:lnTo>
                  <a:lnTo>
                    <a:pt x="95" y="108"/>
                  </a:lnTo>
                </a:path>
              </a:pathLst>
            </a:custGeom>
            <a:noFill/>
            <a:ln w="12700" cap="rnd">
              <a:solidFill>
                <a:srgbClr val="000000"/>
              </a:solidFill>
              <a:round/>
              <a:headEnd/>
              <a:tailEnd/>
            </a:ln>
          </p:spPr>
          <p:txBody>
            <a:bodyPr>
              <a:prstTxWarp prst="textNoShape">
                <a:avLst/>
              </a:prstTxWarp>
            </a:bodyPr>
            <a:lstStyle/>
            <a:p>
              <a:endParaRPr lang="en-US"/>
            </a:p>
          </p:txBody>
        </p:sp>
        <p:sp>
          <p:nvSpPr>
            <p:cNvPr id="50217" name="Freeform 43"/>
            <p:cNvSpPr>
              <a:spLocks/>
            </p:cNvSpPr>
            <p:nvPr/>
          </p:nvSpPr>
          <p:spPr bwMode="auto">
            <a:xfrm>
              <a:off x="1237" y="2614"/>
              <a:ext cx="96" cy="109"/>
            </a:xfrm>
            <a:custGeom>
              <a:avLst/>
              <a:gdLst>
                <a:gd name="T0" fmla="*/ 14 w 96"/>
                <a:gd name="T1" fmla="*/ 0 h 109"/>
                <a:gd name="T2" fmla="*/ 54 w 96"/>
                <a:gd name="T3" fmla="*/ 13 h 109"/>
                <a:gd name="T4" fmla="*/ 0 w 96"/>
                <a:gd name="T5" fmla="*/ 41 h 109"/>
                <a:gd name="T6" fmla="*/ 67 w 96"/>
                <a:gd name="T7" fmla="*/ 54 h 109"/>
                <a:gd name="T8" fmla="*/ 14 w 96"/>
                <a:gd name="T9" fmla="*/ 95 h 109"/>
                <a:gd name="T10" fmla="*/ 95 w 96"/>
                <a:gd name="T11" fmla="*/ 108 h 109"/>
                <a:gd name="T12" fmla="*/ 82 w 96"/>
                <a:gd name="T13" fmla="*/ 95 h 109"/>
                <a:gd name="T14" fmla="*/ 95 w 96"/>
                <a:gd name="T15" fmla="*/ 108 h 109"/>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109"/>
                <a:gd name="T26" fmla="*/ 96 w 9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109">
                  <a:moveTo>
                    <a:pt x="14" y="0"/>
                  </a:moveTo>
                  <a:lnTo>
                    <a:pt x="54" y="13"/>
                  </a:lnTo>
                  <a:lnTo>
                    <a:pt x="0" y="41"/>
                  </a:lnTo>
                  <a:lnTo>
                    <a:pt x="67" y="54"/>
                  </a:lnTo>
                  <a:lnTo>
                    <a:pt x="14" y="95"/>
                  </a:lnTo>
                  <a:lnTo>
                    <a:pt x="95" y="108"/>
                  </a:lnTo>
                  <a:lnTo>
                    <a:pt x="82" y="95"/>
                  </a:lnTo>
                  <a:lnTo>
                    <a:pt x="95" y="108"/>
                  </a:lnTo>
                </a:path>
              </a:pathLst>
            </a:custGeom>
            <a:noFill/>
            <a:ln w="12700" cap="rnd">
              <a:solidFill>
                <a:srgbClr val="000000"/>
              </a:solidFill>
              <a:round/>
              <a:headEnd/>
              <a:tailEnd/>
            </a:ln>
          </p:spPr>
          <p:txBody>
            <a:bodyPr>
              <a:prstTxWarp prst="textNoShape">
                <a:avLst/>
              </a:prstTxWarp>
            </a:bodyPr>
            <a:lstStyle/>
            <a:p>
              <a:endParaRPr lang="en-US"/>
            </a:p>
          </p:txBody>
        </p:sp>
        <p:sp>
          <p:nvSpPr>
            <p:cNvPr id="50218" name="Rectangle 44"/>
            <p:cNvSpPr>
              <a:spLocks noChangeArrowheads="1"/>
            </p:cNvSpPr>
            <p:nvPr/>
          </p:nvSpPr>
          <p:spPr bwMode="auto">
            <a:xfrm>
              <a:off x="1055" y="2430"/>
              <a:ext cx="487" cy="136"/>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1400">
                  <a:latin typeface="Times New Roman" charset="0"/>
                </a:rPr>
                <a:t>2x450cGy</a:t>
              </a:r>
            </a:p>
          </p:txBody>
        </p:sp>
        <p:sp>
          <p:nvSpPr>
            <p:cNvPr id="50219" name="Line 45"/>
            <p:cNvSpPr>
              <a:spLocks noChangeShapeType="1"/>
            </p:cNvSpPr>
            <p:nvPr/>
          </p:nvSpPr>
          <p:spPr bwMode="auto">
            <a:xfrm flipV="1">
              <a:off x="1963" y="1907"/>
              <a:ext cx="308" cy="6"/>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50220" name="Line 46"/>
            <p:cNvSpPr>
              <a:spLocks noChangeShapeType="1"/>
            </p:cNvSpPr>
            <p:nvPr/>
          </p:nvSpPr>
          <p:spPr bwMode="auto">
            <a:xfrm flipV="1">
              <a:off x="3219" y="1931"/>
              <a:ext cx="308" cy="6"/>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50221" name="Line 47"/>
            <p:cNvSpPr>
              <a:spLocks noChangeShapeType="1"/>
            </p:cNvSpPr>
            <p:nvPr/>
          </p:nvSpPr>
          <p:spPr bwMode="auto">
            <a:xfrm rot="7531721" flipV="1">
              <a:off x="3930" y="2331"/>
              <a:ext cx="308" cy="6"/>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grpSp>
          <p:nvGrpSpPr>
            <p:cNvPr id="4" name="Group 49"/>
            <p:cNvGrpSpPr>
              <a:grpSpLocks/>
            </p:cNvGrpSpPr>
            <p:nvPr/>
          </p:nvGrpSpPr>
          <p:grpSpPr bwMode="auto">
            <a:xfrm>
              <a:off x="1104" y="2718"/>
              <a:ext cx="689" cy="360"/>
              <a:chOff x="3456" y="1308"/>
              <a:chExt cx="1853" cy="960"/>
            </a:xfrm>
          </p:grpSpPr>
          <p:graphicFrame>
            <p:nvGraphicFramePr>
              <p:cNvPr id="50181" name="Object 50"/>
              <p:cNvGraphicFramePr>
                <a:graphicFrameLocks noChangeAspect="1"/>
              </p:cNvGraphicFramePr>
              <p:nvPr/>
            </p:nvGraphicFramePr>
            <p:xfrm>
              <a:off x="3456" y="1308"/>
              <a:ext cx="1853" cy="960"/>
            </p:xfrm>
            <a:graphic>
              <a:graphicData uri="http://schemas.openxmlformats.org/presentationml/2006/ole">
                <p:oleObj spid="_x0000_s1861637" name="Image" r:id="rId3" imgW="1650794" imgH="698413" progId="">
                  <p:embed/>
                </p:oleObj>
              </a:graphicData>
            </a:graphic>
          </p:graphicFrame>
          <p:sp>
            <p:nvSpPr>
              <p:cNvPr id="50229" name="Oval 51"/>
              <p:cNvSpPr>
                <a:spLocks noChangeArrowheads="1"/>
              </p:cNvSpPr>
              <p:nvPr/>
            </p:nvSpPr>
            <p:spPr bwMode="auto">
              <a:xfrm>
                <a:off x="4440" y="2104"/>
                <a:ext cx="128" cy="152"/>
              </a:xfrm>
              <a:prstGeom prst="ellipse">
                <a:avLst/>
              </a:prstGeom>
              <a:solidFill>
                <a:schemeClr val="bg1"/>
              </a:solidFill>
              <a:ln w="9525">
                <a:noFill/>
                <a:round/>
                <a:headEnd/>
                <a:tailEnd/>
              </a:ln>
            </p:spPr>
            <p:txBody>
              <a:bodyPr wrap="none" anchor="ctr">
                <a:prstTxWarp prst="textNoShape">
                  <a:avLst/>
                </a:prstTxWarp>
              </a:bodyPr>
              <a:lstStyle/>
              <a:p>
                <a:endParaRPr lang="en-US"/>
              </a:p>
            </p:txBody>
          </p:sp>
        </p:grpSp>
        <p:grpSp>
          <p:nvGrpSpPr>
            <p:cNvPr id="5" name="Group 52"/>
            <p:cNvGrpSpPr>
              <a:grpSpLocks/>
            </p:cNvGrpSpPr>
            <p:nvPr/>
          </p:nvGrpSpPr>
          <p:grpSpPr bwMode="auto">
            <a:xfrm>
              <a:off x="907" y="1335"/>
              <a:ext cx="804" cy="615"/>
              <a:chOff x="1050" y="1103"/>
              <a:chExt cx="804" cy="615"/>
            </a:xfrm>
          </p:grpSpPr>
          <p:sp>
            <p:nvSpPr>
              <p:cNvPr id="50226" name="Rectangle 53"/>
              <p:cNvSpPr>
                <a:spLocks noChangeArrowheads="1"/>
              </p:cNvSpPr>
              <p:nvPr/>
            </p:nvSpPr>
            <p:spPr bwMode="auto">
              <a:xfrm>
                <a:off x="1378" y="1103"/>
                <a:ext cx="476" cy="219"/>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1400">
                    <a:latin typeface="Times New Roman" charset="0"/>
                  </a:rPr>
                  <a:t>5-FU </a:t>
                </a:r>
                <a:endParaRPr lang="el-GR" sz="1400">
                  <a:latin typeface="Times New Roman" charset="0"/>
                </a:endParaRPr>
              </a:p>
              <a:p>
                <a:pPr eaLnBrk="0" hangingPunct="0"/>
                <a:r>
                  <a:rPr lang="en-US" sz="1200">
                    <a:latin typeface="Times New Roman" charset="0"/>
                  </a:rPr>
                  <a:t>(150mg/kg)</a:t>
                </a:r>
              </a:p>
            </p:txBody>
          </p:sp>
          <p:grpSp>
            <p:nvGrpSpPr>
              <p:cNvPr id="6" name="Group 54"/>
              <p:cNvGrpSpPr>
                <a:grpSpLocks/>
              </p:cNvGrpSpPr>
              <p:nvPr/>
            </p:nvGrpSpPr>
            <p:grpSpPr bwMode="auto">
              <a:xfrm>
                <a:off x="1050" y="1358"/>
                <a:ext cx="689" cy="360"/>
                <a:chOff x="3456" y="1308"/>
                <a:chExt cx="1853" cy="960"/>
              </a:xfrm>
            </p:grpSpPr>
            <p:graphicFrame>
              <p:nvGraphicFramePr>
                <p:cNvPr id="50180" name="Object 55"/>
                <p:cNvGraphicFramePr>
                  <a:graphicFrameLocks noChangeAspect="1"/>
                </p:cNvGraphicFramePr>
                <p:nvPr/>
              </p:nvGraphicFramePr>
              <p:xfrm>
                <a:off x="3456" y="1308"/>
                <a:ext cx="1853" cy="960"/>
              </p:xfrm>
              <a:graphic>
                <a:graphicData uri="http://schemas.openxmlformats.org/presentationml/2006/ole">
                  <p:oleObj spid="_x0000_s1861636" name="Image" r:id="rId4" imgW="1650794" imgH="698413" progId="">
                    <p:embed/>
                  </p:oleObj>
                </a:graphicData>
              </a:graphic>
            </p:graphicFrame>
            <p:sp>
              <p:nvSpPr>
                <p:cNvPr id="50228" name="Oval 56"/>
                <p:cNvSpPr>
                  <a:spLocks noChangeArrowheads="1"/>
                </p:cNvSpPr>
                <p:nvPr/>
              </p:nvSpPr>
              <p:spPr bwMode="auto">
                <a:xfrm>
                  <a:off x="4440" y="2104"/>
                  <a:ext cx="128" cy="152"/>
                </a:xfrm>
                <a:prstGeom prst="ellipse">
                  <a:avLst/>
                </a:prstGeom>
                <a:solidFill>
                  <a:schemeClr val="bg1"/>
                </a:solidFill>
                <a:ln w="9525">
                  <a:noFill/>
                  <a:round/>
                  <a:headEnd/>
                  <a:tailEnd/>
                </a:ln>
              </p:spPr>
              <p:txBody>
                <a:bodyPr wrap="none" anchor="ctr">
                  <a:prstTxWarp prst="textNoShape">
                    <a:avLst/>
                  </a:prstTxWarp>
                </a:bodyPr>
                <a:lstStyle/>
                <a:p>
                  <a:endParaRPr lang="en-US"/>
                </a:p>
              </p:txBody>
            </p:sp>
          </p:grpSp>
          <p:graphicFrame>
            <p:nvGraphicFramePr>
              <p:cNvPr id="50179" name="Object 57"/>
              <p:cNvGraphicFramePr>
                <a:graphicFrameLocks noChangeAspect="1"/>
              </p:cNvGraphicFramePr>
              <p:nvPr/>
            </p:nvGraphicFramePr>
            <p:xfrm>
              <a:off x="1286" y="1120"/>
              <a:ext cx="148" cy="313"/>
            </p:xfrm>
            <a:graphic>
              <a:graphicData uri="http://schemas.openxmlformats.org/presentationml/2006/ole">
                <p:oleObj spid="_x0000_s1861635" name="Image" r:id="rId5" imgW="685472" imgH="4444444" progId="">
                  <p:embed/>
                </p:oleObj>
              </a:graphicData>
            </a:graphic>
          </p:graphicFrame>
        </p:grpSp>
        <p:graphicFrame>
          <p:nvGraphicFramePr>
            <p:cNvPr id="50178" name="Object 58"/>
            <p:cNvGraphicFramePr>
              <a:graphicFrameLocks noChangeAspect="1"/>
            </p:cNvGraphicFramePr>
            <p:nvPr/>
          </p:nvGraphicFramePr>
          <p:xfrm>
            <a:off x="1557" y="2609"/>
            <a:ext cx="126" cy="338"/>
          </p:xfrm>
          <a:graphic>
            <a:graphicData uri="http://schemas.openxmlformats.org/presentationml/2006/ole">
              <p:oleObj spid="_x0000_s1861634" name="Image" r:id="rId6" imgW="685472" imgH="4444444" progId="">
                <p:embed/>
              </p:oleObj>
            </a:graphicData>
          </a:graphic>
        </p:graphicFrame>
        <p:sp>
          <p:nvSpPr>
            <p:cNvPr id="50224" name="Line 59"/>
            <p:cNvSpPr>
              <a:spLocks noChangeShapeType="1"/>
            </p:cNvSpPr>
            <p:nvPr/>
          </p:nvSpPr>
          <p:spPr bwMode="auto">
            <a:xfrm flipH="1" flipV="1">
              <a:off x="2251" y="2851"/>
              <a:ext cx="308" cy="6"/>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50225" name="Line 60"/>
            <p:cNvSpPr>
              <a:spLocks noChangeShapeType="1"/>
            </p:cNvSpPr>
            <p:nvPr/>
          </p:nvSpPr>
          <p:spPr bwMode="auto">
            <a:xfrm rot="-8811067" flipH="1" flipV="1">
              <a:off x="1651" y="3347"/>
              <a:ext cx="308" cy="6"/>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grpSp>
      <p:grpSp>
        <p:nvGrpSpPr>
          <p:cNvPr id="7" name="Group 4"/>
          <p:cNvGrpSpPr>
            <a:grpSpLocks/>
          </p:cNvGrpSpPr>
          <p:nvPr/>
        </p:nvGrpSpPr>
        <p:grpSpPr bwMode="auto">
          <a:xfrm>
            <a:off x="0" y="147638"/>
            <a:ext cx="9144000" cy="461962"/>
            <a:chOff x="0" y="147935"/>
            <a:chExt cx="9144000" cy="461665"/>
          </a:xfrm>
          <a:gradFill flip="none" rotWithShape="1">
            <a:gsLst>
              <a:gs pos="0">
                <a:srgbClr val="FF8C95"/>
              </a:gs>
              <a:gs pos="100000">
                <a:srgbClr val="FFFFFF"/>
              </a:gs>
            </a:gsLst>
            <a:lin ang="0" scaled="1"/>
            <a:tileRect/>
          </a:gradFill>
        </p:grpSpPr>
        <p:sp>
          <p:nvSpPr>
            <p:cNvPr id="66" name="Rectangle 65"/>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50187" name="Rectangle 67"/>
            <p:cNvSpPr>
              <a:spLocks noChangeArrowheads="1"/>
            </p:cNvSpPr>
            <p:nvPr/>
          </p:nvSpPr>
          <p:spPr bwMode="auto">
            <a:xfrm>
              <a:off x="228600" y="147935"/>
              <a:ext cx="8102600" cy="461665"/>
            </a:xfrm>
            <a:prstGeom prst="rect">
              <a:avLst/>
            </a:prstGeom>
            <a:grpFill/>
            <a:ln w="9525">
              <a:noFill/>
              <a:miter lim="800000"/>
              <a:headEnd/>
              <a:tailEnd/>
            </a:ln>
          </p:spPr>
          <p:txBody>
            <a:bodyPr>
              <a:prstTxWarp prst="textNoShape">
                <a:avLst/>
              </a:prstTxWarp>
              <a:spAutoFit/>
            </a:bodyPr>
            <a:lstStyle/>
            <a:p>
              <a:r>
                <a:rPr lang="en-US" sz="2400" cap="small" dirty="0"/>
                <a:t>		</a:t>
              </a:r>
              <a:r>
                <a:rPr lang="en-US" sz="2400" cap="small" dirty="0" smtClean="0"/>
                <a:t>  </a:t>
              </a:r>
              <a:r>
                <a:rPr lang="en-US" sz="2400" cap="small" dirty="0"/>
                <a:t>Mouse</a:t>
              </a:r>
              <a:r>
                <a:rPr lang="en-US" sz="2400" cap="small" dirty="0" smtClean="0"/>
                <a:t> Bone </a:t>
              </a:r>
              <a:r>
                <a:rPr lang="en-US" sz="2400" cap="small" dirty="0"/>
                <a:t>M</a:t>
              </a:r>
              <a:r>
                <a:rPr lang="en-US" sz="2400" cap="small" dirty="0" smtClean="0"/>
                <a:t>arrow Transplantation</a:t>
              </a:r>
              <a:endParaRPr lang="en-US" sz="2400" cap="small" dirty="0"/>
            </a:p>
          </p:txBody>
        </p:sp>
      </p:grpSp>
      <p:sp>
        <p:nvSpPr>
          <p:cNvPr id="64" name="TextBox 6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5" name="Straight Connector 6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11"/>
          <p:cNvSpPr>
            <a:spLocks noChangeArrowheads="1"/>
          </p:cNvSpPr>
          <p:nvPr/>
        </p:nvSpPr>
        <p:spPr bwMode="auto">
          <a:xfrm>
            <a:off x="3136900" y="1154668"/>
            <a:ext cx="3949700" cy="369332"/>
          </a:xfrm>
          <a:prstGeom prst="rect">
            <a:avLst/>
          </a:prstGeom>
          <a:noFill/>
          <a:ln w="9525">
            <a:noFill/>
            <a:miter lim="800000"/>
            <a:headEnd/>
            <a:tailEnd/>
          </a:ln>
        </p:spPr>
        <p:txBody>
          <a:bodyPr wrap="square">
            <a:prstTxWarp prst="textNoShape">
              <a:avLst/>
            </a:prstTxWarp>
            <a:spAutoFit/>
          </a:bodyPr>
          <a:lstStyle/>
          <a:p>
            <a:pPr algn="just"/>
            <a:r>
              <a:rPr lang="en-US" sz="1800" b="0" dirty="0"/>
              <a:t>H&amp;E stain of</a:t>
            </a:r>
            <a:r>
              <a:rPr lang="en-US" sz="1800" b="0" dirty="0" smtClean="0"/>
              <a:t> tissue section.</a:t>
            </a:r>
            <a:endParaRPr lang="en-US" sz="1800" b="0" dirty="0"/>
          </a:p>
        </p:txBody>
      </p:sp>
      <p:grpSp>
        <p:nvGrpSpPr>
          <p:cNvPr id="2" name="Group 14"/>
          <p:cNvGrpSpPr>
            <a:grpSpLocks/>
          </p:cNvGrpSpPr>
          <p:nvPr/>
        </p:nvGrpSpPr>
        <p:grpSpPr bwMode="auto">
          <a:xfrm>
            <a:off x="558800" y="906134"/>
            <a:ext cx="2514600" cy="1554509"/>
            <a:chOff x="1466607" y="1690045"/>
            <a:chExt cx="4940543" cy="4002509"/>
          </a:xfrm>
        </p:grpSpPr>
        <p:pic>
          <p:nvPicPr>
            <p:cNvPr id="51204" name="Picture 15"/>
            <p:cNvPicPr>
              <a:picLocks noChangeAspect="1" noChangeArrowheads="1"/>
            </p:cNvPicPr>
            <p:nvPr/>
          </p:nvPicPr>
          <p:blipFill>
            <a:blip r:embed="rId2"/>
            <a:srcRect/>
            <a:stretch>
              <a:fillRect/>
            </a:stretch>
          </p:blipFill>
          <p:spPr bwMode="auto">
            <a:xfrm>
              <a:off x="1592263" y="1854199"/>
              <a:ext cx="2400300" cy="1858963"/>
            </a:xfrm>
            <a:prstGeom prst="rect">
              <a:avLst/>
            </a:prstGeom>
            <a:noFill/>
            <a:ln w="9525">
              <a:noFill/>
              <a:miter lim="800000"/>
              <a:headEnd/>
              <a:tailEnd/>
            </a:ln>
          </p:spPr>
        </p:pic>
        <p:pic>
          <p:nvPicPr>
            <p:cNvPr id="51205" name="Picture 16"/>
            <p:cNvPicPr>
              <a:picLocks noChangeAspect="1" noChangeArrowheads="1"/>
            </p:cNvPicPr>
            <p:nvPr/>
          </p:nvPicPr>
          <p:blipFill>
            <a:blip r:embed="rId3"/>
            <a:srcRect/>
            <a:stretch>
              <a:fillRect/>
            </a:stretch>
          </p:blipFill>
          <p:spPr bwMode="auto">
            <a:xfrm>
              <a:off x="1606550" y="3733800"/>
              <a:ext cx="2387600" cy="1854200"/>
            </a:xfrm>
            <a:prstGeom prst="rect">
              <a:avLst/>
            </a:prstGeom>
            <a:noFill/>
            <a:ln w="9525">
              <a:noFill/>
              <a:miter lim="800000"/>
              <a:headEnd/>
              <a:tailEnd/>
            </a:ln>
          </p:spPr>
        </p:pic>
        <p:pic>
          <p:nvPicPr>
            <p:cNvPr id="51206" name="Picture 17"/>
            <p:cNvPicPr>
              <a:picLocks noChangeAspect="1" noChangeArrowheads="1"/>
            </p:cNvPicPr>
            <p:nvPr/>
          </p:nvPicPr>
          <p:blipFill>
            <a:blip r:embed="rId4"/>
            <a:srcRect/>
            <a:stretch>
              <a:fillRect/>
            </a:stretch>
          </p:blipFill>
          <p:spPr bwMode="auto">
            <a:xfrm>
              <a:off x="4008438" y="3730625"/>
              <a:ext cx="2398712" cy="1863725"/>
            </a:xfrm>
            <a:prstGeom prst="rect">
              <a:avLst/>
            </a:prstGeom>
            <a:noFill/>
            <a:ln w="9525">
              <a:noFill/>
              <a:miter lim="800000"/>
              <a:headEnd/>
              <a:tailEnd/>
            </a:ln>
          </p:spPr>
        </p:pic>
        <p:pic>
          <p:nvPicPr>
            <p:cNvPr id="51207" name="Picture 18"/>
            <p:cNvPicPr>
              <a:picLocks noChangeAspect="1" noChangeArrowheads="1"/>
            </p:cNvPicPr>
            <p:nvPr/>
          </p:nvPicPr>
          <p:blipFill>
            <a:blip r:embed="rId5"/>
            <a:srcRect/>
            <a:stretch>
              <a:fillRect/>
            </a:stretch>
          </p:blipFill>
          <p:spPr bwMode="auto">
            <a:xfrm>
              <a:off x="4005263" y="1846263"/>
              <a:ext cx="2389187" cy="1860550"/>
            </a:xfrm>
            <a:prstGeom prst="rect">
              <a:avLst/>
            </a:prstGeom>
            <a:noFill/>
            <a:ln w="9525">
              <a:noFill/>
              <a:miter lim="800000"/>
              <a:headEnd/>
              <a:tailEnd/>
            </a:ln>
          </p:spPr>
        </p:pic>
        <p:sp>
          <p:nvSpPr>
            <p:cNvPr id="51208" name="Text Box 4"/>
            <p:cNvSpPr txBox="1">
              <a:spLocks noChangeArrowheads="1"/>
            </p:cNvSpPr>
            <p:nvPr/>
          </p:nvSpPr>
          <p:spPr bwMode="auto">
            <a:xfrm>
              <a:off x="1466607" y="1728932"/>
              <a:ext cx="1271560" cy="673587"/>
            </a:xfrm>
            <a:prstGeom prst="rect">
              <a:avLst/>
            </a:prstGeom>
            <a:noFill/>
            <a:ln w="9525">
              <a:noFill/>
              <a:miter lim="800000"/>
              <a:headEnd/>
              <a:tailEnd/>
            </a:ln>
          </p:spPr>
          <p:txBody>
            <a:bodyPr wrap="none">
              <a:prstTxWarp prst="textNoShape">
                <a:avLst/>
              </a:prstTxWarp>
              <a:spAutoFit/>
            </a:bodyPr>
            <a:lstStyle/>
            <a:p>
              <a:r>
                <a:rPr lang="en-US" sz="1100" b="1" dirty="0">
                  <a:solidFill>
                    <a:schemeClr val="bg1"/>
                  </a:solidFill>
                </a:rPr>
                <a:t>Spleen</a:t>
              </a:r>
              <a:r>
                <a:rPr lang="en-US" sz="1100" b="1" dirty="0" smtClean="0">
                  <a:solidFill>
                    <a:schemeClr val="bg1"/>
                  </a:solidFill>
                </a:rPr>
                <a:t> </a:t>
              </a:r>
              <a:endParaRPr lang="en-US" sz="1100" b="1" dirty="0">
                <a:solidFill>
                  <a:schemeClr val="bg1"/>
                </a:solidFill>
              </a:endParaRPr>
            </a:p>
          </p:txBody>
        </p:sp>
        <p:sp>
          <p:nvSpPr>
            <p:cNvPr id="51209" name="Text Box 6"/>
            <p:cNvSpPr txBox="1">
              <a:spLocks noChangeArrowheads="1"/>
            </p:cNvSpPr>
            <p:nvPr/>
          </p:nvSpPr>
          <p:spPr bwMode="auto">
            <a:xfrm>
              <a:off x="1544638" y="5262564"/>
              <a:ext cx="1606815" cy="429990"/>
            </a:xfrm>
            <a:prstGeom prst="rect">
              <a:avLst/>
            </a:prstGeom>
            <a:noFill/>
            <a:ln w="9525">
              <a:noFill/>
              <a:miter lim="800000"/>
              <a:headEnd/>
              <a:tailEnd/>
            </a:ln>
          </p:spPr>
          <p:txBody>
            <a:bodyPr wrap="none">
              <a:prstTxWarp prst="textNoShape">
                <a:avLst/>
              </a:prstTxWarp>
              <a:spAutoFit/>
            </a:bodyPr>
            <a:lstStyle/>
            <a:p>
              <a:r>
                <a:rPr lang="en-US" sz="1400" b="1">
                  <a:solidFill>
                    <a:srgbClr val="FFFFFF"/>
                  </a:solidFill>
                </a:rPr>
                <a:t>Spleen high</a:t>
              </a:r>
            </a:p>
          </p:txBody>
        </p:sp>
        <p:sp>
          <p:nvSpPr>
            <p:cNvPr id="51210" name="Text Box 8"/>
            <p:cNvSpPr txBox="1">
              <a:spLocks noChangeArrowheads="1"/>
            </p:cNvSpPr>
            <p:nvPr/>
          </p:nvSpPr>
          <p:spPr bwMode="auto">
            <a:xfrm>
              <a:off x="4011612" y="5253038"/>
              <a:ext cx="2371055" cy="429990"/>
            </a:xfrm>
            <a:prstGeom prst="rect">
              <a:avLst/>
            </a:prstGeom>
            <a:noFill/>
            <a:ln w="9525">
              <a:noFill/>
              <a:miter lim="800000"/>
              <a:headEnd/>
              <a:tailEnd/>
            </a:ln>
          </p:spPr>
          <p:txBody>
            <a:bodyPr wrap="none">
              <a:prstTxWarp prst="textNoShape">
                <a:avLst/>
              </a:prstTxWarp>
              <a:spAutoFit/>
            </a:bodyPr>
            <a:lstStyle/>
            <a:p>
              <a:r>
                <a:rPr lang="en-US" sz="1400" b="1">
                  <a:solidFill>
                    <a:srgbClr val="FFFFFF"/>
                  </a:solidFill>
                </a:rPr>
                <a:t>Lymph nodes high</a:t>
              </a:r>
            </a:p>
          </p:txBody>
        </p:sp>
        <p:sp>
          <p:nvSpPr>
            <p:cNvPr id="51211" name="Text Box 10"/>
            <p:cNvSpPr txBox="1">
              <a:spLocks noChangeArrowheads="1"/>
            </p:cNvSpPr>
            <p:nvPr/>
          </p:nvSpPr>
          <p:spPr bwMode="auto">
            <a:xfrm>
              <a:off x="3895238" y="1690045"/>
              <a:ext cx="2151732" cy="673587"/>
            </a:xfrm>
            <a:prstGeom prst="rect">
              <a:avLst/>
            </a:prstGeom>
            <a:noFill/>
            <a:ln w="9525">
              <a:noFill/>
              <a:miter lim="800000"/>
              <a:headEnd/>
              <a:tailEnd/>
            </a:ln>
          </p:spPr>
          <p:txBody>
            <a:bodyPr wrap="none">
              <a:prstTxWarp prst="textNoShape">
                <a:avLst/>
              </a:prstTxWarp>
              <a:spAutoFit/>
            </a:bodyPr>
            <a:lstStyle/>
            <a:p>
              <a:r>
                <a:rPr lang="en-US" sz="1100" b="1" dirty="0">
                  <a:solidFill>
                    <a:schemeClr val="bg1"/>
                  </a:solidFill>
                </a:rPr>
                <a:t>Bone marrow</a:t>
              </a:r>
              <a:r>
                <a:rPr lang="en-US" sz="1100" b="1" dirty="0" smtClean="0">
                  <a:solidFill>
                    <a:schemeClr val="bg1"/>
                  </a:solidFill>
                </a:rPr>
                <a:t> </a:t>
              </a:r>
              <a:endParaRPr lang="en-US" sz="1100" b="1" dirty="0">
                <a:solidFill>
                  <a:schemeClr val="bg1"/>
                </a:solidFill>
              </a:endParaRPr>
            </a:p>
          </p:txBody>
        </p:sp>
      </p:grpSp>
      <p:sp>
        <p:nvSpPr>
          <p:cNvPr id="14" name="Rectangle 67"/>
          <p:cNvSpPr>
            <a:spLocks noChangeArrowheads="1"/>
          </p:cNvSpPr>
          <p:nvPr/>
        </p:nvSpPr>
        <p:spPr bwMode="auto">
          <a:xfrm>
            <a:off x="-12700" y="147638"/>
            <a:ext cx="9156700" cy="461962"/>
          </a:xfrm>
          <a:prstGeom prst="rect">
            <a:avLst/>
          </a:prstGeom>
          <a:gradFill flip="none" rotWithShape="1">
            <a:gsLst>
              <a:gs pos="0">
                <a:srgbClr val="FF8C95"/>
              </a:gs>
              <a:gs pos="100000">
                <a:srgbClr val="FFFFFF"/>
              </a:gs>
            </a:gsLst>
            <a:lin ang="0" scaled="1"/>
            <a:tileRect/>
          </a:gradFill>
          <a:ln w="9525">
            <a:noFill/>
            <a:miter lim="800000"/>
            <a:headEnd/>
            <a:tailEnd/>
          </a:ln>
        </p:spPr>
        <p:txBody>
          <a:bodyPr wrap="square">
            <a:prstTxWarp prst="textNoShape">
              <a:avLst/>
            </a:prstTxWarp>
            <a:spAutoFit/>
          </a:bodyPr>
          <a:lstStyle/>
          <a:p>
            <a:r>
              <a:rPr lang="en-US" sz="2400" cap="small" dirty="0"/>
              <a:t>		</a:t>
            </a:r>
            <a:r>
              <a:rPr lang="en-US" sz="2400" cap="small" dirty="0" smtClean="0"/>
              <a:t>  </a:t>
            </a:r>
            <a:r>
              <a:rPr lang="en-US" sz="2400" cap="small" dirty="0"/>
              <a:t>Mouse</a:t>
            </a:r>
            <a:r>
              <a:rPr lang="en-US" sz="2400" cap="small" dirty="0" smtClean="0"/>
              <a:t> Bone </a:t>
            </a:r>
            <a:r>
              <a:rPr lang="en-US" sz="2400" cap="small" dirty="0"/>
              <a:t>M</a:t>
            </a:r>
            <a:r>
              <a:rPr lang="en-US" sz="2400" cap="small" dirty="0" smtClean="0"/>
              <a:t>arrow Transplantation</a:t>
            </a:r>
            <a:endParaRPr lang="en-US" sz="2400" cap="small" dirty="0"/>
          </a:p>
        </p:txBody>
      </p:sp>
      <p:pic>
        <p:nvPicPr>
          <p:cNvPr id="15" name="Picture 4"/>
          <p:cNvPicPr>
            <a:picLocks noChangeAspect="1" noChangeArrowheads="1"/>
          </p:cNvPicPr>
          <p:nvPr/>
        </p:nvPicPr>
        <p:blipFill>
          <a:blip r:embed="rId6"/>
          <a:srcRect l="54098"/>
          <a:stretch>
            <a:fillRect/>
          </a:stretch>
        </p:blipFill>
        <p:spPr bwMode="auto">
          <a:xfrm>
            <a:off x="7061200" y="1643081"/>
            <a:ext cx="1778000" cy="2874962"/>
          </a:xfrm>
          <a:prstGeom prst="rect">
            <a:avLst/>
          </a:prstGeom>
          <a:noFill/>
          <a:ln w="9525">
            <a:noFill/>
            <a:miter lim="800000"/>
            <a:headEnd/>
            <a:tailEnd/>
          </a:ln>
        </p:spPr>
      </p:pic>
      <p:sp>
        <p:nvSpPr>
          <p:cNvPr id="16" name="Rectangle 3"/>
          <p:cNvSpPr>
            <a:spLocks noChangeArrowheads="1"/>
          </p:cNvSpPr>
          <p:nvPr/>
        </p:nvSpPr>
        <p:spPr bwMode="auto">
          <a:xfrm>
            <a:off x="4406899" y="2145268"/>
            <a:ext cx="3594101" cy="369332"/>
          </a:xfrm>
          <a:prstGeom prst="rect">
            <a:avLst/>
          </a:prstGeom>
          <a:noFill/>
          <a:ln w="9525">
            <a:noFill/>
            <a:miter lim="800000"/>
            <a:headEnd/>
            <a:tailEnd/>
          </a:ln>
        </p:spPr>
        <p:txBody>
          <a:bodyPr wrap="square">
            <a:prstTxWarp prst="textNoShape">
              <a:avLst/>
            </a:prstTxWarp>
            <a:spAutoFit/>
          </a:bodyPr>
          <a:lstStyle/>
          <a:p>
            <a:pPr algn="just"/>
            <a:r>
              <a:rPr lang="en-US" sz="1800" b="0" dirty="0"/>
              <a:t>Flow-</a:t>
            </a:r>
            <a:r>
              <a:rPr lang="en-US" sz="1800" b="0" dirty="0" err="1"/>
              <a:t>cytometric</a:t>
            </a:r>
            <a:r>
              <a:rPr lang="en-US" sz="1800" b="0" dirty="0"/>
              <a:t> </a:t>
            </a:r>
            <a:r>
              <a:rPr lang="en-US" sz="1800" b="0" dirty="0" smtClean="0"/>
              <a:t>analysis.</a:t>
            </a:r>
            <a:endParaRPr lang="en-US" sz="1800" b="0" dirty="0"/>
          </a:p>
        </p:txBody>
      </p:sp>
      <p:pic>
        <p:nvPicPr>
          <p:cNvPr id="154" name="Picture 2"/>
          <p:cNvPicPr>
            <a:picLocks noChangeArrowheads="1"/>
          </p:cNvPicPr>
          <p:nvPr/>
        </p:nvPicPr>
        <p:blipFill>
          <a:blip r:embed="rId7"/>
          <a:srcRect/>
          <a:stretch>
            <a:fillRect/>
          </a:stretch>
        </p:blipFill>
        <p:spPr bwMode="auto">
          <a:xfrm>
            <a:off x="1187450" y="4164031"/>
            <a:ext cx="1871663" cy="1155700"/>
          </a:xfrm>
          <a:prstGeom prst="rect">
            <a:avLst/>
          </a:prstGeom>
          <a:noFill/>
          <a:ln w="12700">
            <a:noFill/>
            <a:miter lim="800000"/>
            <a:headEnd/>
            <a:tailEnd/>
          </a:ln>
        </p:spPr>
      </p:pic>
      <p:sp>
        <p:nvSpPr>
          <p:cNvPr id="155" name="Rectangle 3"/>
          <p:cNvSpPr>
            <a:spLocks noChangeArrowheads="1"/>
          </p:cNvSpPr>
          <p:nvPr/>
        </p:nvSpPr>
        <p:spPr bwMode="auto">
          <a:xfrm>
            <a:off x="1212850" y="4160856"/>
            <a:ext cx="1846263" cy="1162050"/>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grpSp>
        <p:nvGrpSpPr>
          <p:cNvPr id="3" name="Group 155"/>
          <p:cNvGrpSpPr>
            <a:grpSpLocks/>
          </p:cNvGrpSpPr>
          <p:nvPr/>
        </p:nvGrpSpPr>
        <p:grpSpPr bwMode="auto">
          <a:xfrm>
            <a:off x="633413" y="4025920"/>
            <a:ext cx="449262" cy="904876"/>
            <a:chOff x="344" y="1290"/>
            <a:chExt cx="283" cy="570"/>
          </a:xfrm>
        </p:grpSpPr>
        <p:sp>
          <p:nvSpPr>
            <p:cNvPr id="217" name="Rectangle 5"/>
            <p:cNvSpPr>
              <a:spLocks noChangeArrowheads="1"/>
            </p:cNvSpPr>
            <p:nvPr/>
          </p:nvSpPr>
          <p:spPr bwMode="auto">
            <a:xfrm>
              <a:off x="361" y="1701"/>
              <a:ext cx="259"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 5kb</a:t>
              </a:r>
            </a:p>
          </p:txBody>
        </p:sp>
        <p:sp>
          <p:nvSpPr>
            <p:cNvPr id="218" name="Rectangle 6"/>
            <p:cNvSpPr>
              <a:spLocks noChangeArrowheads="1"/>
            </p:cNvSpPr>
            <p:nvPr/>
          </p:nvSpPr>
          <p:spPr bwMode="auto">
            <a:xfrm>
              <a:off x="361" y="1543"/>
              <a:ext cx="259"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 6kb</a:t>
              </a:r>
            </a:p>
          </p:txBody>
        </p:sp>
        <p:sp>
          <p:nvSpPr>
            <p:cNvPr id="219" name="Rectangle 7"/>
            <p:cNvSpPr>
              <a:spLocks noChangeArrowheads="1"/>
            </p:cNvSpPr>
            <p:nvPr/>
          </p:nvSpPr>
          <p:spPr bwMode="auto">
            <a:xfrm>
              <a:off x="361" y="1392"/>
              <a:ext cx="259"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 8kb</a:t>
              </a:r>
            </a:p>
          </p:txBody>
        </p:sp>
        <p:sp>
          <p:nvSpPr>
            <p:cNvPr id="220" name="Rectangle 8"/>
            <p:cNvSpPr>
              <a:spLocks noChangeArrowheads="1"/>
            </p:cNvSpPr>
            <p:nvPr/>
          </p:nvSpPr>
          <p:spPr bwMode="auto">
            <a:xfrm>
              <a:off x="344" y="1290"/>
              <a:ext cx="283"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10kb</a:t>
              </a:r>
            </a:p>
          </p:txBody>
        </p:sp>
      </p:grpSp>
      <p:grpSp>
        <p:nvGrpSpPr>
          <p:cNvPr id="4" name="Group 9"/>
          <p:cNvGrpSpPr>
            <a:grpSpLocks/>
          </p:cNvGrpSpPr>
          <p:nvPr/>
        </p:nvGrpSpPr>
        <p:grpSpPr bwMode="auto">
          <a:xfrm>
            <a:off x="1035050" y="1979417"/>
            <a:ext cx="131763" cy="410"/>
            <a:chOff x="580" y="1374"/>
            <a:chExt cx="82" cy="410"/>
          </a:xfrm>
        </p:grpSpPr>
        <p:sp>
          <p:nvSpPr>
            <p:cNvPr id="213" name="Line 10"/>
            <p:cNvSpPr>
              <a:spLocks noChangeShapeType="1"/>
            </p:cNvSpPr>
            <p:nvPr/>
          </p:nvSpPr>
          <p:spPr bwMode="auto">
            <a:xfrm>
              <a:off x="586" y="1784"/>
              <a:ext cx="76"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214" name="Line 11"/>
            <p:cNvSpPr>
              <a:spLocks noChangeShapeType="1"/>
            </p:cNvSpPr>
            <p:nvPr/>
          </p:nvSpPr>
          <p:spPr bwMode="auto">
            <a:xfrm>
              <a:off x="586" y="1627"/>
              <a:ext cx="76"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215" name="Line 12"/>
            <p:cNvSpPr>
              <a:spLocks noChangeShapeType="1"/>
            </p:cNvSpPr>
            <p:nvPr/>
          </p:nvSpPr>
          <p:spPr bwMode="auto">
            <a:xfrm>
              <a:off x="580" y="1374"/>
              <a:ext cx="76"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216" name="Line 13"/>
            <p:cNvSpPr>
              <a:spLocks noChangeShapeType="1"/>
            </p:cNvSpPr>
            <p:nvPr/>
          </p:nvSpPr>
          <p:spPr bwMode="auto">
            <a:xfrm>
              <a:off x="580" y="1473"/>
              <a:ext cx="76" cy="0"/>
            </a:xfrm>
            <a:prstGeom prst="line">
              <a:avLst/>
            </a:prstGeom>
            <a:noFill/>
            <a:ln w="12700">
              <a:solidFill>
                <a:schemeClr val="tx1"/>
              </a:solidFill>
              <a:round/>
              <a:headEnd/>
              <a:tailEnd/>
            </a:ln>
          </p:spPr>
          <p:txBody>
            <a:bodyPr>
              <a:prstTxWarp prst="textNoShape">
                <a:avLst/>
              </a:prstTxWarp>
            </a:bodyPr>
            <a:lstStyle/>
            <a:p>
              <a:endParaRPr lang="en-US"/>
            </a:p>
          </p:txBody>
        </p:sp>
      </p:grpSp>
      <p:pic>
        <p:nvPicPr>
          <p:cNvPr id="158" name="Picture 14"/>
          <p:cNvPicPr>
            <a:picLocks noChangeArrowheads="1"/>
          </p:cNvPicPr>
          <p:nvPr/>
        </p:nvPicPr>
        <p:blipFill>
          <a:blip r:embed="rId8"/>
          <a:srcRect/>
          <a:stretch>
            <a:fillRect/>
          </a:stretch>
        </p:blipFill>
        <p:spPr bwMode="auto">
          <a:xfrm>
            <a:off x="3598863" y="4151331"/>
            <a:ext cx="1860550" cy="1168400"/>
          </a:xfrm>
          <a:prstGeom prst="rect">
            <a:avLst/>
          </a:prstGeom>
          <a:noFill/>
          <a:ln w="12700">
            <a:noFill/>
            <a:miter lim="800000"/>
            <a:headEnd/>
            <a:tailEnd/>
          </a:ln>
        </p:spPr>
      </p:pic>
      <p:sp>
        <p:nvSpPr>
          <p:cNvPr id="159" name="Rectangle 15"/>
          <p:cNvSpPr>
            <a:spLocks noChangeArrowheads="1"/>
          </p:cNvSpPr>
          <p:nvPr/>
        </p:nvSpPr>
        <p:spPr bwMode="auto">
          <a:xfrm>
            <a:off x="3605213" y="4143393"/>
            <a:ext cx="1836737" cy="1176338"/>
          </a:xfrm>
          <a:prstGeom prst="rect">
            <a:avLst/>
          </a:prstGeom>
          <a:noFill/>
          <a:ln w="12700">
            <a:solidFill>
              <a:schemeClr val="tx1"/>
            </a:solidFill>
            <a:miter lim="800000"/>
            <a:headEnd/>
            <a:tailEnd/>
          </a:ln>
        </p:spPr>
        <p:txBody>
          <a:bodyPr wrap="none" anchor="ctr">
            <a:prstTxWarp prst="textNoShape">
              <a:avLst/>
            </a:prstTxWarp>
          </a:bodyPr>
          <a:lstStyle/>
          <a:p>
            <a:endParaRPr lang="en-US"/>
          </a:p>
        </p:txBody>
      </p:sp>
      <p:grpSp>
        <p:nvGrpSpPr>
          <p:cNvPr id="5" name="Group 16"/>
          <p:cNvGrpSpPr>
            <a:grpSpLocks/>
          </p:cNvGrpSpPr>
          <p:nvPr/>
        </p:nvGrpSpPr>
        <p:grpSpPr bwMode="auto">
          <a:xfrm>
            <a:off x="5541975" y="4035448"/>
            <a:ext cx="449263" cy="992190"/>
            <a:chOff x="3442" y="1296"/>
            <a:chExt cx="283" cy="625"/>
          </a:xfrm>
        </p:grpSpPr>
        <p:sp>
          <p:nvSpPr>
            <p:cNvPr id="209" name="Rectangle 17"/>
            <p:cNvSpPr>
              <a:spLocks noChangeArrowheads="1"/>
            </p:cNvSpPr>
            <p:nvPr/>
          </p:nvSpPr>
          <p:spPr bwMode="auto">
            <a:xfrm>
              <a:off x="3442" y="1762"/>
              <a:ext cx="258"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 5kb</a:t>
              </a:r>
            </a:p>
          </p:txBody>
        </p:sp>
        <p:sp>
          <p:nvSpPr>
            <p:cNvPr id="210" name="Rectangle 18"/>
            <p:cNvSpPr>
              <a:spLocks noChangeArrowheads="1"/>
            </p:cNvSpPr>
            <p:nvPr/>
          </p:nvSpPr>
          <p:spPr bwMode="auto">
            <a:xfrm>
              <a:off x="3442" y="1590"/>
              <a:ext cx="258"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 6kb</a:t>
              </a:r>
            </a:p>
          </p:txBody>
        </p:sp>
        <p:sp>
          <p:nvSpPr>
            <p:cNvPr id="211" name="Rectangle 19"/>
            <p:cNvSpPr>
              <a:spLocks noChangeArrowheads="1"/>
            </p:cNvSpPr>
            <p:nvPr/>
          </p:nvSpPr>
          <p:spPr bwMode="auto">
            <a:xfrm>
              <a:off x="3442" y="1396"/>
              <a:ext cx="258"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 8kb</a:t>
              </a:r>
            </a:p>
          </p:txBody>
        </p:sp>
        <p:sp>
          <p:nvSpPr>
            <p:cNvPr id="212" name="Rectangle 20"/>
            <p:cNvSpPr>
              <a:spLocks noChangeArrowheads="1"/>
            </p:cNvSpPr>
            <p:nvPr/>
          </p:nvSpPr>
          <p:spPr bwMode="auto">
            <a:xfrm>
              <a:off x="3442" y="1296"/>
              <a:ext cx="283"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10kb</a:t>
              </a:r>
            </a:p>
          </p:txBody>
        </p:sp>
      </p:grpSp>
      <p:sp>
        <p:nvSpPr>
          <p:cNvPr id="161" name="Line 21"/>
          <p:cNvSpPr>
            <a:spLocks noChangeShapeType="1"/>
          </p:cNvSpPr>
          <p:nvPr/>
        </p:nvSpPr>
        <p:spPr bwMode="auto">
          <a:xfrm>
            <a:off x="5459413" y="4899043"/>
            <a:ext cx="117475"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62" name="Line 22"/>
          <p:cNvSpPr>
            <a:spLocks noChangeShapeType="1"/>
          </p:cNvSpPr>
          <p:nvPr/>
        </p:nvSpPr>
        <p:spPr bwMode="auto">
          <a:xfrm>
            <a:off x="5459413" y="4627581"/>
            <a:ext cx="117475"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63" name="Line 23"/>
          <p:cNvSpPr>
            <a:spLocks noChangeShapeType="1"/>
          </p:cNvSpPr>
          <p:nvPr/>
        </p:nvSpPr>
        <p:spPr bwMode="auto">
          <a:xfrm>
            <a:off x="5448300" y="4168793"/>
            <a:ext cx="1222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64" name="Line 24"/>
          <p:cNvSpPr>
            <a:spLocks noChangeShapeType="1"/>
          </p:cNvSpPr>
          <p:nvPr/>
        </p:nvSpPr>
        <p:spPr bwMode="auto">
          <a:xfrm>
            <a:off x="5448300" y="4316431"/>
            <a:ext cx="1222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65" name="Rectangle 25"/>
          <p:cNvSpPr>
            <a:spLocks noChangeArrowheads="1"/>
          </p:cNvSpPr>
          <p:nvPr/>
        </p:nvSpPr>
        <p:spPr bwMode="auto">
          <a:xfrm rot="16200000">
            <a:off x="1658937" y="3597294"/>
            <a:ext cx="957263" cy="252412"/>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bone marrow</a:t>
            </a:r>
          </a:p>
        </p:txBody>
      </p:sp>
      <p:sp>
        <p:nvSpPr>
          <p:cNvPr id="166" name="Rectangle 26"/>
          <p:cNvSpPr>
            <a:spLocks noChangeArrowheads="1"/>
          </p:cNvSpPr>
          <p:nvPr/>
        </p:nvSpPr>
        <p:spPr bwMode="auto">
          <a:xfrm rot="16200000">
            <a:off x="1564482" y="3777474"/>
            <a:ext cx="595312" cy="250825"/>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thymus</a:t>
            </a:r>
          </a:p>
        </p:txBody>
      </p:sp>
      <p:sp>
        <p:nvSpPr>
          <p:cNvPr id="167" name="Rectangle 27"/>
          <p:cNvSpPr>
            <a:spLocks noChangeArrowheads="1"/>
          </p:cNvSpPr>
          <p:nvPr/>
        </p:nvSpPr>
        <p:spPr bwMode="auto">
          <a:xfrm rot="16200000">
            <a:off x="1332707" y="3807637"/>
            <a:ext cx="534987" cy="250825"/>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spleen</a:t>
            </a:r>
          </a:p>
        </p:txBody>
      </p:sp>
      <p:sp>
        <p:nvSpPr>
          <p:cNvPr id="168" name="Rectangle 28"/>
          <p:cNvSpPr>
            <a:spLocks noChangeArrowheads="1"/>
          </p:cNvSpPr>
          <p:nvPr/>
        </p:nvSpPr>
        <p:spPr bwMode="auto">
          <a:xfrm rot="16200000">
            <a:off x="1970088" y="3652856"/>
            <a:ext cx="873125" cy="250825"/>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lymph node</a:t>
            </a:r>
          </a:p>
        </p:txBody>
      </p:sp>
      <p:sp>
        <p:nvSpPr>
          <p:cNvPr id="169" name="Rectangle 29"/>
          <p:cNvSpPr>
            <a:spLocks noChangeArrowheads="1"/>
          </p:cNvSpPr>
          <p:nvPr/>
        </p:nvSpPr>
        <p:spPr bwMode="auto">
          <a:xfrm rot="16200000">
            <a:off x="2447926" y="3875105"/>
            <a:ext cx="450850" cy="250825"/>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heart</a:t>
            </a:r>
          </a:p>
        </p:txBody>
      </p:sp>
      <p:sp>
        <p:nvSpPr>
          <p:cNvPr id="170" name="Rectangle 30"/>
          <p:cNvSpPr>
            <a:spLocks noChangeArrowheads="1"/>
          </p:cNvSpPr>
          <p:nvPr/>
        </p:nvSpPr>
        <p:spPr bwMode="auto">
          <a:xfrm rot="16200000">
            <a:off x="2709069" y="3866374"/>
            <a:ext cx="414338" cy="250825"/>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lung</a:t>
            </a:r>
          </a:p>
        </p:txBody>
      </p:sp>
      <p:sp>
        <p:nvSpPr>
          <p:cNvPr id="171" name="Rectangle 31"/>
          <p:cNvSpPr>
            <a:spLocks noChangeArrowheads="1"/>
          </p:cNvSpPr>
          <p:nvPr/>
        </p:nvSpPr>
        <p:spPr bwMode="auto">
          <a:xfrm rot="16200000">
            <a:off x="3740150" y="3584593"/>
            <a:ext cx="957263" cy="252413"/>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bone marrow</a:t>
            </a:r>
          </a:p>
        </p:txBody>
      </p:sp>
      <p:sp>
        <p:nvSpPr>
          <p:cNvPr id="172" name="Rectangle 32"/>
          <p:cNvSpPr>
            <a:spLocks noChangeArrowheads="1"/>
          </p:cNvSpPr>
          <p:nvPr/>
        </p:nvSpPr>
        <p:spPr bwMode="auto">
          <a:xfrm rot="16200000">
            <a:off x="3647282" y="3764774"/>
            <a:ext cx="595312" cy="250825"/>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thymus</a:t>
            </a:r>
          </a:p>
        </p:txBody>
      </p:sp>
      <p:sp>
        <p:nvSpPr>
          <p:cNvPr id="173" name="Rectangle 33"/>
          <p:cNvSpPr>
            <a:spLocks noChangeArrowheads="1"/>
          </p:cNvSpPr>
          <p:nvPr/>
        </p:nvSpPr>
        <p:spPr bwMode="auto">
          <a:xfrm rot="16200000">
            <a:off x="3415507" y="3794937"/>
            <a:ext cx="534987" cy="250825"/>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spleen</a:t>
            </a:r>
          </a:p>
        </p:txBody>
      </p:sp>
      <p:sp>
        <p:nvSpPr>
          <p:cNvPr id="174" name="Rectangle 34"/>
          <p:cNvSpPr>
            <a:spLocks noChangeArrowheads="1"/>
          </p:cNvSpPr>
          <p:nvPr/>
        </p:nvSpPr>
        <p:spPr bwMode="auto">
          <a:xfrm rot="16200000">
            <a:off x="4050506" y="3639363"/>
            <a:ext cx="873125" cy="252412"/>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lymph node</a:t>
            </a:r>
          </a:p>
        </p:txBody>
      </p:sp>
      <p:sp>
        <p:nvSpPr>
          <p:cNvPr id="175" name="Rectangle 35"/>
          <p:cNvSpPr>
            <a:spLocks noChangeArrowheads="1"/>
          </p:cNvSpPr>
          <p:nvPr/>
        </p:nvSpPr>
        <p:spPr bwMode="auto">
          <a:xfrm rot="16200000">
            <a:off x="4528344" y="3848912"/>
            <a:ext cx="450850" cy="252412"/>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heart</a:t>
            </a:r>
          </a:p>
        </p:txBody>
      </p:sp>
      <p:sp>
        <p:nvSpPr>
          <p:cNvPr id="176" name="Rectangle 36"/>
          <p:cNvSpPr>
            <a:spLocks noChangeArrowheads="1"/>
          </p:cNvSpPr>
          <p:nvPr/>
        </p:nvSpPr>
        <p:spPr bwMode="auto">
          <a:xfrm rot="16200000">
            <a:off x="4791869" y="3853674"/>
            <a:ext cx="414338" cy="250825"/>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lung</a:t>
            </a:r>
          </a:p>
        </p:txBody>
      </p:sp>
      <p:grpSp>
        <p:nvGrpSpPr>
          <p:cNvPr id="6" name="Group 37"/>
          <p:cNvGrpSpPr>
            <a:grpSpLocks/>
          </p:cNvGrpSpPr>
          <p:nvPr/>
        </p:nvGrpSpPr>
        <p:grpSpPr bwMode="auto">
          <a:xfrm>
            <a:off x="2592234" y="5945218"/>
            <a:ext cx="337" cy="319088"/>
            <a:chOff x="1431" y="2499"/>
            <a:chExt cx="337" cy="201"/>
          </a:xfrm>
        </p:grpSpPr>
        <p:sp>
          <p:nvSpPr>
            <p:cNvPr id="207" name="Line 38"/>
            <p:cNvSpPr>
              <a:spLocks noChangeShapeType="1"/>
            </p:cNvSpPr>
            <p:nvPr/>
          </p:nvSpPr>
          <p:spPr bwMode="auto">
            <a:xfrm>
              <a:off x="1571" y="2499"/>
              <a:ext cx="0" cy="76"/>
            </a:xfrm>
            <a:prstGeom prst="line">
              <a:avLst/>
            </a:prstGeom>
            <a:noFill/>
            <a:ln w="12700">
              <a:solidFill>
                <a:schemeClr val="tx1"/>
              </a:solidFill>
              <a:round/>
              <a:headEnd/>
              <a:tailEnd/>
            </a:ln>
          </p:spPr>
          <p:txBody>
            <a:bodyPr>
              <a:prstTxWarp prst="textNoShape">
                <a:avLst/>
              </a:prstTxWarp>
            </a:bodyPr>
            <a:lstStyle/>
            <a:p>
              <a:endParaRPr lang="en-US"/>
            </a:p>
          </p:txBody>
        </p:sp>
        <p:sp>
          <p:nvSpPr>
            <p:cNvPr id="208" name="Rectangle 39"/>
            <p:cNvSpPr>
              <a:spLocks noChangeArrowheads="1"/>
            </p:cNvSpPr>
            <p:nvPr/>
          </p:nvSpPr>
          <p:spPr bwMode="auto">
            <a:xfrm>
              <a:off x="1431" y="2541"/>
              <a:ext cx="337"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dirty="0" err="1">
                  <a:latin typeface="Times New Roman" charset="0"/>
                </a:rPr>
                <a:t>EcoRI</a:t>
              </a:r>
              <a:endParaRPr lang="en-US" sz="1200" dirty="0">
                <a:latin typeface="Times New Roman" charset="0"/>
              </a:endParaRPr>
            </a:p>
          </p:txBody>
        </p:sp>
      </p:grpSp>
      <p:sp>
        <p:nvSpPr>
          <p:cNvPr id="178" name="Line 40"/>
          <p:cNvSpPr>
            <a:spLocks noChangeShapeType="1"/>
          </p:cNvSpPr>
          <p:nvPr/>
        </p:nvSpPr>
        <p:spPr bwMode="auto">
          <a:xfrm flipV="1">
            <a:off x="906463" y="5903931"/>
            <a:ext cx="4794250" cy="4762"/>
          </a:xfrm>
          <a:prstGeom prst="line">
            <a:avLst/>
          </a:prstGeom>
          <a:noFill/>
          <a:ln w="12700">
            <a:solidFill>
              <a:schemeClr val="tx1"/>
            </a:solidFill>
            <a:round/>
            <a:headEnd/>
            <a:tailEnd/>
          </a:ln>
        </p:spPr>
        <p:txBody>
          <a:bodyPr>
            <a:prstTxWarp prst="textNoShape">
              <a:avLst/>
            </a:prstTxWarp>
          </a:bodyPr>
          <a:lstStyle/>
          <a:p>
            <a:endParaRPr lang="en-US"/>
          </a:p>
        </p:txBody>
      </p:sp>
      <p:sp>
        <p:nvSpPr>
          <p:cNvPr id="179" name="Rectangle 41"/>
          <p:cNvSpPr>
            <a:spLocks noChangeArrowheads="1"/>
          </p:cNvSpPr>
          <p:nvPr/>
        </p:nvSpPr>
        <p:spPr bwMode="auto">
          <a:xfrm>
            <a:off x="2265363" y="5822968"/>
            <a:ext cx="1949450" cy="180975"/>
          </a:xfrm>
          <a:prstGeom prst="rect">
            <a:avLst/>
          </a:prstGeom>
          <a:solidFill>
            <a:schemeClr val="bg1"/>
          </a:solidFill>
          <a:ln w="12700">
            <a:solidFill>
              <a:schemeClr val="tx1"/>
            </a:solidFill>
            <a:miter lim="800000"/>
            <a:headEnd/>
            <a:tailEnd/>
          </a:ln>
        </p:spPr>
        <p:txBody>
          <a:bodyPr wrap="none" anchor="ctr">
            <a:prstTxWarp prst="textNoShape">
              <a:avLst/>
            </a:prstTxWarp>
          </a:bodyPr>
          <a:lstStyle/>
          <a:p>
            <a:endParaRPr lang="en-US"/>
          </a:p>
        </p:txBody>
      </p:sp>
      <p:sp>
        <p:nvSpPr>
          <p:cNvPr id="180" name="Rectangle 42"/>
          <p:cNvSpPr>
            <a:spLocks noChangeArrowheads="1"/>
          </p:cNvSpPr>
          <p:nvPr/>
        </p:nvSpPr>
        <p:spPr bwMode="auto">
          <a:xfrm>
            <a:off x="4267200" y="5822968"/>
            <a:ext cx="347663" cy="180975"/>
          </a:xfrm>
          <a:prstGeom prst="rect">
            <a:avLst/>
          </a:prstGeom>
          <a:solidFill>
            <a:srgbClr val="808080"/>
          </a:solidFill>
          <a:ln w="12700">
            <a:solidFill>
              <a:schemeClr val="tx1"/>
            </a:solidFill>
            <a:miter lim="800000"/>
            <a:headEnd/>
            <a:tailEnd/>
          </a:ln>
        </p:spPr>
        <p:txBody>
          <a:bodyPr wrap="none" anchor="ctr">
            <a:prstTxWarp prst="textNoShape">
              <a:avLst/>
            </a:prstTxWarp>
          </a:bodyPr>
          <a:lstStyle/>
          <a:p>
            <a:endParaRPr lang="en-US"/>
          </a:p>
        </p:txBody>
      </p:sp>
      <p:sp>
        <p:nvSpPr>
          <p:cNvPr id="181" name="Rectangle 43"/>
          <p:cNvSpPr>
            <a:spLocks noChangeArrowheads="1"/>
          </p:cNvSpPr>
          <p:nvPr/>
        </p:nvSpPr>
        <p:spPr bwMode="auto">
          <a:xfrm>
            <a:off x="4627563" y="5822968"/>
            <a:ext cx="603250" cy="180975"/>
          </a:xfrm>
          <a:prstGeom prst="rect">
            <a:avLst/>
          </a:prstGeom>
          <a:solidFill>
            <a:srgbClr val="99CC00"/>
          </a:solidFill>
          <a:ln w="12700">
            <a:solidFill>
              <a:schemeClr val="tx1"/>
            </a:solidFill>
            <a:miter lim="800000"/>
            <a:headEnd/>
            <a:tailEnd/>
          </a:ln>
        </p:spPr>
        <p:txBody>
          <a:bodyPr wrap="none" anchor="ctr">
            <a:prstTxWarp prst="textNoShape">
              <a:avLst/>
            </a:prstTxWarp>
          </a:bodyPr>
          <a:lstStyle/>
          <a:p>
            <a:endParaRPr lang="en-US"/>
          </a:p>
        </p:txBody>
      </p:sp>
      <p:sp>
        <p:nvSpPr>
          <p:cNvPr id="182" name="Rectangle 44"/>
          <p:cNvSpPr>
            <a:spLocks noChangeArrowheads="1"/>
          </p:cNvSpPr>
          <p:nvPr/>
        </p:nvSpPr>
        <p:spPr bwMode="auto">
          <a:xfrm>
            <a:off x="2786063" y="5803918"/>
            <a:ext cx="950912" cy="252413"/>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H4/PDGFR</a:t>
            </a:r>
            <a:r>
              <a:rPr lang="en-US" sz="1200">
                <a:latin typeface="Symbol" charset="2"/>
              </a:rPr>
              <a:t>b</a:t>
            </a:r>
          </a:p>
        </p:txBody>
      </p:sp>
      <p:sp>
        <p:nvSpPr>
          <p:cNvPr id="183" name="Rectangle 45"/>
          <p:cNvSpPr>
            <a:spLocks noChangeArrowheads="1"/>
          </p:cNvSpPr>
          <p:nvPr/>
        </p:nvSpPr>
        <p:spPr bwMode="auto">
          <a:xfrm>
            <a:off x="4217988" y="5803918"/>
            <a:ext cx="474662" cy="252413"/>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IRES</a:t>
            </a:r>
          </a:p>
        </p:txBody>
      </p:sp>
      <p:sp>
        <p:nvSpPr>
          <p:cNvPr id="184" name="Rectangle 46"/>
          <p:cNvSpPr>
            <a:spLocks noChangeArrowheads="1"/>
          </p:cNvSpPr>
          <p:nvPr/>
        </p:nvSpPr>
        <p:spPr bwMode="auto">
          <a:xfrm>
            <a:off x="4713288" y="5803918"/>
            <a:ext cx="422275" cy="252413"/>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GFP</a:t>
            </a:r>
          </a:p>
        </p:txBody>
      </p:sp>
      <p:grpSp>
        <p:nvGrpSpPr>
          <p:cNvPr id="7" name="Group 47"/>
          <p:cNvGrpSpPr>
            <a:grpSpLocks/>
          </p:cNvGrpSpPr>
          <p:nvPr/>
        </p:nvGrpSpPr>
        <p:grpSpPr bwMode="auto">
          <a:xfrm>
            <a:off x="817563" y="5548336"/>
            <a:ext cx="476250" cy="692151"/>
            <a:chOff x="442" y="2249"/>
            <a:chExt cx="301" cy="436"/>
          </a:xfrm>
        </p:grpSpPr>
        <p:sp>
          <p:nvSpPr>
            <p:cNvPr id="202" name="Rectangle 48"/>
            <p:cNvSpPr>
              <a:spLocks noChangeArrowheads="1"/>
            </p:cNvSpPr>
            <p:nvPr/>
          </p:nvSpPr>
          <p:spPr bwMode="auto">
            <a:xfrm>
              <a:off x="451" y="2249"/>
              <a:ext cx="265"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LTR</a:t>
              </a:r>
            </a:p>
          </p:txBody>
        </p:sp>
        <p:sp>
          <p:nvSpPr>
            <p:cNvPr id="203" name="Line 49"/>
            <p:cNvSpPr>
              <a:spLocks noChangeShapeType="1"/>
            </p:cNvSpPr>
            <p:nvPr/>
          </p:nvSpPr>
          <p:spPr bwMode="auto">
            <a:xfrm>
              <a:off x="539" y="2476"/>
              <a:ext cx="204" cy="0"/>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grpSp>
          <p:nvGrpSpPr>
            <p:cNvPr id="8" name="Group 50"/>
            <p:cNvGrpSpPr>
              <a:grpSpLocks/>
            </p:cNvGrpSpPr>
            <p:nvPr/>
          </p:nvGrpSpPr>
          <p:grpSpPr bwMode="auto">
            <a:xfrm>
              <a:off x="442" y="2488"/>
              <a:ext cx="284" cy="197"/>
              <a:chOff x="442" y="2488"/>
              <a:chExt cx="284" cy="197"/>
            </a:xfrm>
          </p:grpSpPr>
          <p:sp>
            <p:nvSpPr>
              <p:cNvPr id="205" name="Line 51"/>
              <p:cNvSpPr>
                <a:spLocks noChangeShapeType="1"/>
              </p:cNvSpPr>
              <p:nvPr/>
            </p:nvSpPr>
            <p:spPr bwMode="auto">
              <a:xfrm>
                <a:off x="560" y="2488"/>
                <a:ext cx="0" cy="75"/>
              </a:xfrm>
              <a:prstGeom prst="line">
                <a:avLst/>
              </a:prstGeom>
              <a:noFill/>
              <a:ln w="12700">
                <a:solidFill>
                  <a:schemeClr val="tx1"/>
                </a:solidFill>
                <a:round/>
                <a:headEnd/>
                <a:tailEnd/>
              </a:ln>
            </p:spPr>
            <p:txBody>
              <a:bodyPr>
                <a:prstTxWarp prst="textNoShape">
                  <a:avLst/>
                </a:prstTxWarp>
              </a:bodyPr>
              <a:lstStyle/>
              <a:p>
                <a:endParaRPr lang="en-US"/>
              </a:p>
            </p:txBody>
          </p:sp>
          <p:sp>
            <p:nvSpPr>
              <p:cNvPr id="206" name="Rectangle 52"/>
              <p:cNvSpPr>
                <a:spLocks noChangeArrowheads="1"/>
              </p:cNvSpPr>
              <p:nvPr/>
            </p:nvSpPr>
            <p:spPr bwMode="auto">
              <a:xfrm>
                <a:off x="442" y="2526"/>
                <a:ext cx="284"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NheI</a:t>
                </a:r>
              </a:p>
            </p:txBody>
          </p:sp>
        </p:grpSp>
      </p:grpSp>
      <p:grpSp>
        <p:nvGrpSpPr>
          <p:cNvPr id="9" name="Group 53"/>
          <p:cNvGrpSpPr>
            <a:grpSpLocks/>
          </p:cNvGrpSpPr>
          <p:nvPr/>
        </p:nvGrpSpPr>
        <p:grpSpPr bwMode="auto">
          <a:xfrm>
            <a:off x="906463" y="6224589"/>
            <a:ext cx="668337" cy="252411"/>
            <a:chOff x="499" y="2675"/>
            <a:chExt cx="421" cy="159"/>
          </a:xfrm>
        </p:grpSpPr>
        <p:grpSp>
          <p:nvGrpSpPr>
            <p:cNvPr id="10" name="Group 54"/>
            <p:cNvGrpSpPr>
              <a:grpSpLocks/>
            </p:cNvGrpSpPr>
            <p:nvPr/>
          </p:nvGrpSpPr>
          <p:grpSpPr bwMode="auto">
            <a:xfrm>
              <a:off x="499" y="2784"/>
              <a:ext cx="421" cy="41"/>
              <a:chOff x="499" y="2784"/>
              <a:chExt cx="421" cy="41"/>
            </a:xfrm>
          </p:grpSpPr>
          <p:sp>
            <p:nvSpPr>
              <p:cNvPr id="199" name="Line 55"/>
              <p:cNvSpPr>
                <a:spLocks noChangeShapeType="1"/>
              </p:cNvSpPr>
              <p:nvPr/>
            </p:nvSpPr>
            <p:spPr bwMode="auto">
              <a:xfrm>
                <a:off x="499" y="2805"/>
                <a:ext cx="417"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200" name="Line 56"/>
              <p:cNvSpPr>
                <a:spLocks noChangeShapeType="1"/>
              </p:cNvSpPr>
              <p:nvPr/>
            </p:nvSpPr>
            <p:spPr bwMode="auto">
              <a:xfrm>
                <a:off x="499" y="2784"/>
                <a:ext cx="0" cy="41"/>
              </a:xfrm>
              <a:prstGeom prst="line">
                <a:avLst/>
              </a:prstGeom>
              <a:noFill/>
              <a:ln w="12700">
                <a:solidFill>
                  <a:schemeClr val="tx1"/>
                </a:solidFill>
                <a:round/>
                <a:headEnd/>
                <a:tailEnd/>
              </a:ln>
            </p:spPr>
            <p:txBody>
              <a:bodyPr>
                <a:prstTxWarp prst="textNoShape">
                  <a:avLst/>
                </a:prstTxWarp>
              </a:bodyPr>
              <a:lstStyle/>
              <a:p>
                <a:endParaRPr lang="en-US"/>
              </a:p>
            </p:txBody>
          </p:sp>
          <p:sp>
            <p:nvSpPr>
              <p:cNvPr id="201" name="Line 57"/>
              <p:cNvSpPr>
                <a:spLocks noChangeShapeType="1"/>
              </p:cNvSpPr>
              <p:nvPr/>
            </p:nvSpPr>
            <p:spPr bwMode="auto">
              <a:xfrm>
                <a:off x="920" y="2784"/>
                <a:ext cx="0" cy="41"/>
              </a:xfrm>
              <a:prstGeom prst="line">
                <a:avLst/>
              </a:prstGeom>
              <a:noFill/>
              <a:ln w="12700">
                <a:solidFill>
                  <a:schemeClr val="tx1"/>
                </a:solidFill>
                <a:round/>
                <a:headEnd/>
                <a:tailEnd/>
              </a:ln>
            </p:spPr>
            <p:txBody>
              <a:bodyPr>
                <a:prstTxWarp prst="textNoShape">
                  <a:avLst/>
                </a:prstTxWarp>
              </a:bodyPr>
              <a:lstStyle/>
              <a:p>
                <a:endParaRPr lang="en-US"/>
              </a:p>
            </p:txBody>
          </p:sp>
        </p:grpSp>
        <p:sp>
          <p:nvSpPr>
            <p:cNvPr id="198" name="Rectangle 58"/>
            <p:cNvSpPr>
              <a:spLocks noChangeArrowheads="1"/>
            </p:cNvSpPr>
            <p:nvPr/>
          </p:nvSpPr>
          <p:spPr bwMode="auto">
            <a:xfrm>
              <a:off x="608" y="2675"/>
              <a:ext cx="234"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1kb</a:t>
              </a:r>
            </a:p>
          </p:txBody>
        </p:sp>
      </p:grpSp>
      <p:sp>
        <p:nvSpPr>
          <p:cNvPr id="187" name="Line 59"/>
          <p:cNvSpPr>
            <a:spLocks noChangeShapeType="1"/>
          </p:cNvSpPr>
          <p:nvPr/>
        </p:nvSpPr>
        <p:spPr bwMode="auto">
          <a:xfrm>
            <a:off x="5008563" y="6208731"/>
            <a:ext cx="153987" cy="0"/>
          </a:xfrm>
          <a:prstGeom prst="line">
            <a:avLst/>
          </a:prstGeom>
          <a:noFill/>
          <a:ln w="25400">
            <a:solidFill>
              <a:schemeClr val="tx1"/>
            </a:solidFill>
            <a:round/>
            <a:headEnd/>
            <a:tailEnd/>
          </a:ln>
        </p:spPr>
        <p:txBody>
          <a:bodyPr>
            <a:prstTxWarp prst="textNoShape">
              <a:avLst/>
            </a:prstTxWarp>
          </a:bodyPr>
          <a:lstStyle/>
          <a:p>
            <a:endParaRPr lang="en-US"/>
          </a:p>
        </p:txBody>
      </p:sp>
      <p:sp>
        <p:nvSpPr>
          <p:cNvPr id="188" name="Rectangle 60"/>
          <p:cNvSpPr>
            <a:spLocks noChangeArrowheads="1"/>
          </p:cNvSpPr>
          <p:nvPr/>
        </p:nvSpPr>
        <p:spPr bwMode="auto">
          <a:xfrm>
            <a:off x="4481513" y="6072206"/>
            <a:ext cx="534987" cy="252412"/>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probe:</a:t>
            </a:r>
          </a:p>
        </p:txBody>
      </p:sp>
      <p:grpSp>
        <p:nvGrpSpPr>
          <p:cNvPr id="11" name="Group 61"/>
          <p:cNvGrpSpPr>
            <a:grpSpLocks/>
          </p:cNvGrpSpPr>
          <p:nvPr/>
        </p:nvGrpSpPr>
        <p:grpSpPr bwMode="auto">
          <a:xfrm>
            <a:off x="5380038" y="5545146"/>
            <a:ext cx="479425" cy="690560"/>
            <a:chOff x="3317" y="2247"/>
            <a:chExt cx="301" cy="435"/>
          </a:xfrm>
        </p:grpSpPr>
        <p:sp>
          <p:nvSpPr>
            <p:cNvPr id="192" name="Rectangle 62"/>
            <p:cNvSpPr>
              <a:spLocks noChangeArrowheads="1"/>
            </p:cNvSpPr>
            <p:nvPr/>
          </p:nvSpPr>
          <p:spPr bwMode="auto">
            <a:xfrm>
              <a:off x="3325" y="2247"/>
              <a:ext cx="263"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LTR</a:t>
              </a:r>
            </a:p>
          </p:txBody>
        </p:sp>
        <p:sp>
          <p:nvSpPr>
            <p:cNvPr id="193" name="Line 63"/>
            <p:cNvSpPr>
              <a:spLocks noChangeShapeType="1"/>
            </p:cNvSpPr>
            <p:nvPr/>
          </p:nvSpPr>
          <p:spPr bwMode="auto">
            <a:xfrm>
              <a:off x="3414" y="2473"/>
              <a:ext cx="204" cy="0"/>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grpSp>
          <p:nvGrpSpPr>
            <p:cNvPr id="17" name="Group 64"/>
            <p:cNvGrpSpPr>
              <a:grpSpLocks/>
            </p:cNvGrpSpPr>
            <p:nvPr/>
          </p:nvGrpSpPr>
          <p:grpSpPr bwMode="auto">
            <a:xfrm>
              <a:off x="3317" y="2484"/>
              <a:ext cx="282" cy="198"/>
              <a:chOff x="3317" y="2484"/>
              <a:chExt cx="282" cy="198"/>
            </a:xfrm>
          </p:grpSpPr>
          <p:sp>
            <p:nvSpPr>
              <p:cNvPr id="195" name="Line 65"/>
              <p:cNvSpPr>
                <a:spLocks noChangeShapeType="1"/>
              </p:cNvSpPr>
              <p:nvPr/>
            </p:nvSpPr>
            <p:spPr bwMode="auto">
              <a:xfrm>
                <a:off x="3433" y="2484"/>
                <a:ext cx="0" cy="76"/>
              </a:xfrm>
              <a:prstGeom prst="line">
                <a:avLst/>
              </a:prstGeom>
              <a:noFill/>
              <a:ln w="12700">
                <a:solidFill>
                  <a:schemeClr val="tx1"/>
                </a:solidFill>
                <a:round/>
                <a:headEnd/>
                <a:tailEnd/>
              </a:ln>
            </p:spPr>
            <p:txBody>
              <a:bodyPr>
                <a:prstTxWarp prst="textNoShape">
                  <a:avLst/>
                </a:prstTxWarp>
              </a:bodyPr>
              <a:lstStyle/>
              <a:p>
                <a:endParaRPr lang="en-US"/>
              </a:p>
            </p:txBody>
          </p:sp>
          <p:sp>
            <p:nvSpPr>
              <p:cNvPr id="196" name="Rectangle 66"/>
              <p:cNvSpPr>
                <a:spLocks noChangeArrowheads="1"/>
              </p:cNvSpPr>
              <p:nvPr/>
            </p:nvSpPr>
            <p:spPr bwMode="auto">
              <a:xfrm>
                <a:off x="3317" y="2523"/>
                <a:ext cx="282" cy="159"/>
              </a:xfrm>
              <a:prstGeom prst="rect">
                <a:avLst/>
              </a:prstGeom>
              <a:noFill/>
              <a:ln w="12700">
                <a:noFill/>
                <a:miter lim="800000"/>
                <a:headEnd/>
                <a:tailEnd/>
              </a:ln>
            </p:spPr>
            <p:txBody>
              <a:bodyPr wrap="none" lIns="69850" tIns="33338" rIns="69850" bIns="33338">
                <a:prstTxWarp prst="textNoShape">
                  <a:avLst/>
                </a:prstTxWarp>
                <a:spAutoFit/>
              </a:bodyPr>
              <a:lstStyle/>
              <a:p>
                <a:pPr defTabSz="482600" eaLnBrk="0" hangingPunct="0"/>
                <a:r>
                  <a:rPr lang="en-US" sz="1200">
                    <a:latin typeface="Times New Roman" charset="0"/>
                  </a:rPr>
                  <a:t>NheI</a:t>
                </a:r>
              </a:p>
            </p:txBody>
          </p:sp>
        </p:grpSp>
      </p:grpSp>
      <p:sp>
        <p:nvSpPr>
          <p:cNvPr id="190" name="Text Box 68"/>
          <p:cNvSpPr txBox="1">
            <a:spLocks noChangeArrowheads="1"/>
          </p:cNvSpPr>
          <p:nvPr/>
        </p:nvSpPr>
        <p:spPr bwMode="auto">
          <a:xfrm>
            <a:off x="862013" y="5291156"/>
            <a:ext cx="2420937" cy="307975"/>
          </a:xfrm>
          <a:prstGeom prst="rect">
            <a:avLst/>
          </a:prstGeom>
          <a:noFill/>
          <a:ln w="9525">
            <a:noFill/>
            <a:miter lim="800000"/>
            <a:headEnd/>
            <a:tailEnd/>
          </a:ln>
        </p:spPr>
        <p:txBody>
          <a:bodyPr wrap="none">
            <a:prstTxWarp prst="textNoShape">
              <a:avLst/>
            </a:prstTxWarp>
            <a:spAutoFit/>
          </a:bodyPr>
          <a:lstStyle/>
          <a:p>
            <a:r>
              <a:rPr lang="en-US" sz="1400" b="1" dirty="0"/>
              <a:t>Integration of the Provirus</a:t>
            </a:r>
          </a:p>
        </p:txBody>
      </p:sp>
      <p:sp>
        <p:nvSpPr>
          <p:cNvPr id="191" name="Text Box 69"/>
          <p:cNvSpPr txBox="1">
            <a:spLocks noChangeArrowheads="1"/>
          </p:cNvSpPr>
          <p:nvPr/>
        </p:nvSpPr>
        <p:spPr bwMode="auto">
          <a:xfrm>
            <a:off x="3414713" y="5291156"/>
            <a:ext cx="2201862" cy="523875"/>
          </a:xfrm>
          <a:prstGeom prst="rect">
            <a:avLst/>
          </a:prstGeom>
          <a:noFill/>
          <a:ln w="9525">
            <a:noFill/>
            <a:miter lim="800000"/>
            <a:headEnd/>
            <a:tailEnd/>
          </a:ln>
        </p:spPr>
        <p:txBody>
          <a:bodyPr wrap="none">
            <a:prstTxWarp prst="textNoShape">
              <a:avLst/>
            </a:prstTxWarp>
            <a:spAutoFit/>
          </a:bodyPr>
          <a:lstStyle/>
          <a:p>
            <a:r>
              <a:rPr lang="en-US" sz="1400" b="1"/>
              <a:t>Clonality of the Disease</a:t>
            </a:r>
          </a:p>
          <a:p>
            <a:endParaRPr lang="en-US" sz="1400" b="1"/>
          </a:p>
        </p:txBody>
      </p:sp>
      <p:sp>
        <p:nvSpPr>
          <p:cNvPr id="221" name="Text Box 67"/>
          <p:cNvSpPr txBox="1">
            <a:spLocks noChangeArrowheads="1"/>
          </p:cNvSpPr>
          <p:nvPr/>
        </p:nvSpPr>
        <p:spPr bwMode="auto">
          <a:xfrm>
            <a:off x="5829300" y="4961511"/>
            <a:ext cx="2724150" cy="369332"/>
          </a:xfrm>
          <a:prstGeom prst="rect">
            <a:avLst/>
          </a:prstGeom>
          <a:noFill/>
          <a:ln w="9525">
            <a:noFill/>
            <a:miter lim="800000"/>
            <a:headEnd/>
            <a:tailEnd/>
          </a:ln>
        </p:spPr>
        <p:txBody>
          <a:bodyPr>
            <a:prstTxWarp prst="textNoShape">
              <a:avLst/>
            </a:prstTxWarp>
            <a:spAutoFit/>
          </a:bodyPr>
          <a:lstStyle/>
          <a:p>
            <a:r>
              <a:rPr lang="en-US" sz="1800" b="0" dirty="0"/>
              <a:t>Southern blot </a:t>
            </a:r>
            <a:r>
              <a:rPr lang="en-US" sz="1800" b="0" dirty="0" smtClean="0"/>
              <a:t>analysis.</a:t>
            </a:r>
            <a:endParaRPr lang="en-US" sz="1800" b="0" dirty="0"/>
          </a:p>
        </p:txBody>
      </p:sp>
      <p:sp>
        <p:nvSpPr>
          <p:cNvPr id="83" name="TextBox 8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4" name="Straight Connector 8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533400" y="819373"/>
            <a:ext cx="4562475" cy="5886227"/>
          </a:xfrm>
          <a:prstGeom prst="rect">
            <a:avLst/>
          </a:prstGeom>
          <a:noFill/>
          <a:ln w="9525">
            <a:noFill/>
            <a:miter lim="800000"/>
            <a:headEnd/>
            <a:tailEnd/>
          </a:ln>
        </p:spPr>
        <p:txBody>
          <a:bodyPr>
            <a:prstTxWarp prst="textNoShape">
              <a:avLst/>
            </a:prstTxWarp>
            <a:spAutoFit/>
          </a:bodyPr>
          <a:lstStyle/>
          <a:p>
            <a:pPr>
              <a:lnSpc>
                <a:spcPct val="150000"/>
              </a:lnSpc>
            </a:pPr>
            <a:r>
              <a:rPr lang="el-GR" sz="1800" b="0" dirty="0" smtClean="0"/>
              <a:t>Isolation </a:t>
            </a:r>
            <a:r>
              <a:rPr lang="el-GR" sz="1800" b="0" dirty="0"/>
              <a:t>of</a:t>
            </a:r>
            <a:r>
              <a:rPr lang="el-GR" sz="1800" b="0" dirty="0" smtClean="0"/>
              <a:t> </a:t>
            </a:r>
            <a:r>
              <a:rPr lang="en-GB" sz="1800" b="0" dirty="0" smtClean="0"/>
              <a:t>DNA sequence</a:t>
            </a:r>
            <a:r>
              <a:rPr lang="el-GR" sz="1800" b="0" dirty="0" smtClean="0"/>
              <a:t> </a:t>
            </a:r>
            <a:r>
              <a:rPr lang="el-GR" sz="1800" b="0" dirty="0"/>
              <a:t>of </a:t>
            </a:r>
            <a:r>
              <a:rPr lang="el-GR" sz="1800" b="0" dirty="0" smtClean="0"/>
              <a:t>interest</a:t>
            </a:r>
            <a:r>
              <a:rPr lang="en-GB" sz="1800" b="0" dirty="0" smtClean="0"/>
              <a:t>.</a:t>
            </a:r>
            <a:endParaRPr lang="en-US" sz="1800" b="0" dirty="0" smtClean="0"/>
          </a:p>
          <a:p>
            <a:pPr>
              <a:lnSpc>
                <a:spcPct val="150000"/>
              </a:lnSpc>
            </a:pPr>
            <a:endParaRPr lang="el-GR" sz="1800" b="0" dirty="0" smtClean="0"/>
          </a:p>
          <a:p>
            <a:pPr>
              <a:lnSpc>
                <a:spcPct val="150000"/>
              </a:lnSpc>
            </a:pPr>
            <a:r>
              <a:rPr lang="el-GR" sz="1800" b="0" dirty="0" smtClean="0"/>
              <a:t>Incorporate </a:t>
            </a:r>
            <a:r>
              <a:rPr lang="en-GB" sz="1800" b="0" dirty="0" smtClean="0"/>
              <a:t>DNA</a:t>
            </a:r>
            <a:r>
              <a:rPr lang="el-GR" sz="1800" b="0" dirty="0" smtClean="0"/>
              <a:t> </a:t>
            </a:r>
            <a:r>
              <a:rPr lang="el-GR" sz="1800" b="0" dirty="0"/>
              <a:t>into a vector (small replicating</a:t>
            </a:r>
            <a:r>
              <a:rPr lang="en-US" sz="1800" b="0" dirty="0"/>
              <a:t> </a:t>
            </a:r>
            <a:r>
              <a:rPr lang="el-GR" sz="1800" b="0" dirty="0"/>
              <a:t>DNA molecule, usually circular</a:t>
            </a:r>
            <a:r>
              <a:rPr lang="el-GR" sz="1800" b="0" dirty="0" smtClean="0"/>
              <a:t>)</a:t>
            </a:r>
            <a:r>
              <a:rPr lang="en-GB" sz="1800" b="0" dirty="0" smtClean="0"/>
              <a:t>.</a:t>
            </a:r>
            <a:endParaRPr lang="en-US" sz="1800" b="0" dirty="0" smtClean="0"/>
          </a:p>
          <a:p>
            <a:pPr>
              <a:lnSpc>
                <a:spcPct val="150000"/>
              </a:lnSpc>
            </a:pPr>
            <a:endParaRPr lang="el-GR" sz="1800" b="0" dirty="0" smtClean="0"/>
          </a:p>
          <a:p>
            <a:pPr>
              <a:lnSpc>
                <a:spcPct val="150000"/>
              </a:lnSpc>
            </a:pPr>
            <a:r>
              <a:rPr lang="el-GR" sz="1800" b="0" dirty="0" smtClean="0"/>
              <a:t>Introduce </a:t>
            </a:r>
            <a:r>
              <a:rPr lang="el-GR" sz="1800" b="0" dirty="0"/>
              <a:t>recombinant vector into host cell via</a:t>
            </a:r>
            <a:r>
              <a:rPr lang="en-US" sz="1800" b="0" dirty="0"/>
              <a:t> </a:t>
            </a:r>
            <a:r>
              <a:rPr lang="el-GR" sz="1800" b="0" dirty="0" smtClean="0"/>
              <a:t>transformation</a:t>
            </a:r>
            <a:r>
              <a:rPr lang="en-GB" sz="1800" b="0" dirty="0" smtClean="0"/>
              <a:t>.</a:t>
            </a:r>
            <a:endParaRPr lang="en-US" sz="1800" b="0" dirty="0" smtClean="0"/>
          </a:p>
          <a:p>
            <a:pPr>
              <a:lnSpc>
                <a:spcPct val="150000"/>
              </a:lnSpc>
            </a:pPr>
            <a:endParaRPr lang="en-GB" sz="1800" b="0" dirty="0" smtClean="0"/>
          </a:p>
          <a:p>
            <a:pPr>
              <a:lnSpc>
                <a:spcPct val="150000"/>
              </a:lnSpc>
            </a:pPr>
            <a:r>
              <a:rPr lang="el-GR" sz="1800" b="0" dirty="0" smtClean="0"/>
              <a:t>Select </a:t>
            </a:r>
            <a:r>
              <a:rPr lang="el-GR" sz="1800" b="0" dirty="0"/>
              <a:t>for the cells that have acquired </a:t>
            </a:r>
            <a:r>
              <a:rPr lang="el-GR" sz="1800" b="0" dirty="0" smtClean="0"/>
              <a:t>the</a:t>
            </a:r>
            <a:r>
              <a:rPr lang="en-GB" sz="1800" b="0" dirty="0" smtClean="0"/>
              <a:t> </a:t>
            </a:r>
            <a:r>
              <a:rPr lang="el-GR" sz="1800" b="0" dirty="0" smtClean="0"/>
              <a:t>recombinant </a:t>
            </a:r>
            <a:r>
              <a:rPr lang="el-GR" sz="1800" b="0" dirty="0"/>
              <a:t>DNA </a:t>
            </a:r>
            <a:r>
              <a:rPr lang="el-GR" sz="1800" b="0" dirty="0" smtClean="0"/>
              <a:t>molecule</a:t>
            </a:r>
            <a:r>
              <a:rPr lang="en-GB" sz="1800" b="0" dirty="0" smtClean="0"/>
              <a:t>.</a:t>
            </a:r>
            <a:endParaRPr lang="en-US" sz="1800" b="0" dirty="0" smtClean="0"/>
          </a:p>
          <a:p>
            <a:pPr>
              <a:lnSpc>
                <a:spcPct val="150000"/>
              </a:lnSpc>
            </a:pPr>
            <a:endParaRPr lang="el-GR" sz="1800" b="0" dirty="0" smtClean="0"/>
          </a:p>
          <a:p>
            <a:pPr>
              <a:lnSpc>
                <a:spcPct val="150000"/>
              </a:lnSpc>
            </a:pPr>
            <a:r>
              <a:rPr lang="el-GR" sz="1800" b="0" dirty="0" smtClean="0"/>
              <a:t>Multiply </a:t>
            </a:r>
            <a:r>
              <a:rPr lang="el-GR" sz="1800" b="0" dirty="0"/>
              <a:t>recombinant vector within host</a:t>
            </a:r>
            <a:r>
              <a:rPr lang="en-US" sz="1800" b="0" dirty="0"/>
              <a:t> </a:t>
            </a:r>
            <a:r>
              <a:rPr lang="el-GR" sz="1800" b="0" dirty="0"/>
              <a:t>cell to</a:t>
            </a:r>
            <a:r>
              <a:rPr lang="en-US" sz="1800" b="0" dirty="0"/>
              <a:t> </a:t>
            </a:r>
            <a:r>
              <a:rPr lang="el-GR" sz="1800" b="0" dirty="0"/>
              <a:t>produce a number of identical</a:t>
            </a:r>
            <a:r>
              <a:rPr lang="en-US" sz="1800" b="0" dirty="0"/>
              <a:t> </a:t>
            </a:r>
            <a:r>
              <a:rPr lang="el-GR" sz="1800" b="0" dirty="0"/>
              <a:t>copies of the</a:t>
            </a:r>
            <a:r>
              <a:rPr lang="en-US" sz="1800" b="0" dirty="0"/>
              <a:t> </a:t>
            </a:r>
            <a:r>
              <a:rPr lang="el-GR" sz="1800" b="0" dirty="0"/>
              <a:t>cloned </a:t>
            </a:r>
            <a:r>
              <a:rPr lang="el-GR" sz="1800" b="0" dirty="0" smtClean="0"/>
              <a:t>gene</a:t>
            </a:r>
            <a:r>
              <a:rPr lang="en-GB" sz="1800" b="0" dirty="0" smtClean="0"/>
              <a:t>.</a:t>
            </a:r>
            <a:endParaRPr lang="el-GR" sz="1800" b="0" dirty="0"/>
          </a:p>
        </p:txBody>
      </p:sp>
      <p:pic>
        <p:nvPicPr>
          <p:cNvPr id="17412" name="Picture 1"/>
          <p:cNvPicPr>
            <a:picLocks noChangeAspect="1"/>
          </p:cNvPicPr>
          <p:nvPr/>
        </p:nvPicPr>
        <p:blipFill>
          <a:blip r:embed="rId2"/>
          <a:srcRect/>
          <a:stretch>
            <a:fillRect/>
          </a:stretch>
        </p:blipFill>
        <p:spPr bwMode="auto">
          <a:xfrm>
            <a:off x="5116513" y="508001"/>
            <a:ext cx="3830637" cy="5499100"/>
          </a:xfrm>
          <a:prstGeom prst="rect">
            <a:avLst/>
          </a:prstGeom>
          <a:noFill/>
          <a:ln w="9525">
            <a:noFill/>
            <a:miter lim="800000"/>
            <a:headEnd/>
            <a:tailEnd/>
          </a:ln>
        </p:spPr>
      </p:pic>
      <p:sp>
        <p:nvSpPr>
          <p:cNvPr id="6" name="Rectangle 2"/>
          <p:cNvSpPr>
            <a:spLocks noChangeArrowheads="1"/>
          </p:cNvSpPr>
          <p:nvPr/>
        </p:nvSpPr>
        <p:spPr bwMode="auto">
          <a:xfrm>
            <a:off x="4711700" y="6235700"/>
            <a:ext cx="4826000" cy="317500"/>
          </a:xfrm>
          <a:prstGeom prst="rect">
            <a:avLst/>
          </a:prstGeom>
          <a:noFill/>
          <a:ln w="9525">
            <a:noFill/>
            <a:miter lim="800000"/>
            <a:headEnd/>
            <a:tailEnd/>
          </a:ln>
        </p:spPr>
        <p:txBody>
          <a:bodyPr wrap="square">
            <a:prstTxWarp prst="textNoShape">
              <a:avLst/>
            </a:prstTxWarp>
            <a:spAutoFit/>
          </a:bodyPr>
          <a:lstStyle/>
          <a:p>
            <a:r>
              <a:rPr lang="en-US" sz="1400" dirty="0"/>
              <a:t>https://</a:t>
            </a:r>
            <a:r>
              <a:rPr lang="en-US" sz="1400" dirty="0" err="1"/>
              <a:t>www.youtube.com/watch?v</a:t>
            </a:r>
            <a:r>
              <a:rPr lang="en-US" sz="1400" dirty="0"/>
              <a:t>=</a:t>
            </a:r>
            <a:r>
              <a:rPr lang="en-US" sz="1400" dirty="0" err="1"/>
              <a:t>sjwNtQYLKeU</a:t>
            </a:r>
            <a:endParaRPr lang="en-US" sz="1400" dirty="0"/>
          </a:p>
        </p:txBody>
      </p:sp>
      <p:sp>
        <p:nvSpPr>
          <p:cNvPr id="7" name="Rectangle 6"/>
          <p:cNvSpPr/>
          <p:nvPr/>
        </p:nvSpPr>
        <p:spPr>
          <a:xfrm>
            <a:off x="0" y="88900"/>
            <a:ext cx="9144000" cy="461665"/>
          </a:xfrm>
          <a:prstGeom prst="rect">
            <a:avLst/>
          </a:prstGeom>
          <a:gradFill flip="none" rotWithShape="1">
            <a:gsLst>
              <a:gs pos="32000">
                <a:srgbClr val="FF9562"/>
              </a:gs>
              <a:gs pos="100000">
                <a:srgbClr val="FFFFFF"/>
              </a:gs>
            </a:gsLst>
            <a:lin ang="0" scaled="1"/>
            <a:tileRect/>
          </a:gradFill>
        </p:spPr>
        <p:txBody>
          <a:bodyPr wrap="square">
            <a:spAutoFit/>
          </a:bodyPr>
          <a:lstStyle/>
          <a:p>
            <a:pPr algn="ctr"/>
            <a:r>
              <a:rPr lang="en-US" sz="2400" cap="small" dirty="0" smtClean="0"/>
              <a:t>Gene Cloning – Basic Events</a:t>
            </a:r>
            <a:endParaRPr lang="en-US" sz="2400" b="1" cap="small" dirty="0" smtClean="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7" descr="DSC04870"/>
          <p:cNvPicPr>
            <a:picLocks noChangeAspect="1" noChangeArrowheads="1"/>
          </p:cNvPicPr>
          <p:nvPr/>
        </p:nvPicPr>
        <p:blipFill>
          <a:blip r:embed="rId2"/>
          <a:srcRect/>
          <a:stretch>
            <a:fillRect/>
          </a:stretch>
        </p:blipFill>
        <p:spPr bwMode="auto">
          <a:xfrm>
            <a:off x="3530600" y="4321175"/>
            <a:ext cx="2162175" cy="1622425"/>
          </a:xfrm>
          <a:prstGeom prst="rect">
            <a:avLst/>
          </a:prstGeom>
          <a:noFill/>
          <a:ln w="9525">
            <a:noFill/>
            <a:miter lim="800000"/>
            <a:headEnd/>
            <a:tailEnd/>
          </a:ln>
        </p:spPr>
      </p:pic>
      <p:pic>
        <p:nvPicPr>
          <p:cNvPr id="44035" name="Picture 8" descr="DSC04878"/>
          <p:cNvPicPr>
            <a:picLocks noChangeAspect="1" noChangeArrowheads="1"/>
          </p:cNvPicPr>
          <p:nvPr/>
        </p:nvPicPr>
        <p:blipFill>
          <a:blip r:embed="rId3"/>
          <a:srcRect/>
          <a:stretch>
            <a:fillRect/>
          </a:stretch>
        </p:blipFill>
        <p:spPr bwMode="auto">
          <a:xfrm>
            <a:off x="5880100" y="4318000"/>
            <a:ext cx="2138363" cy="1603375"/>
          </a:xfrm>
          <a:prstGeom prst="rect">
            <a:avLst/>
          </a:prstGeom>
          <a:noFill/>
          <a:ln w="9525">
            <a:noFill/>
            <a:miter lim="800000"/>
            <a:headEnd/>
            <a:tailEnd/>
          </a:ln>
        </p:spPr>
      </p:pic>
      <p:pic>
        <p:nvPicPr>
          <p:cNvPr id="44036" name="Picture 9"/>
          <p:cNvPicPr>
            <a:picLocks noChangeAspect="1" noChangeArrowheads="1"/>
          </p:cNvPicPr>
          <p:nvPr/>
        </p:nvPicPr>
        <p:blipFill>
          <a:blip r:embed="rId4"/>
          <a:srcRect/>
          <a:stretch>
            <a:fillRect/>
          </a:stretch>
        </p:blipFill>
        <p:spPr bwMode="auto">
          <a:xfrm>
            <a:off x="820738" y="1320800"/>
            <a:ext cx="7326312" cy="2489200"/>
          </a:xfrm>
          <a:prstGeom prst="rect">
            <a:avLst/>
          </a:prstGeom>
          <a:noFill/>
          <a:ln w="9525">
            <a:noFill/>
            <a:miter lim="800000"/>
            <a:headEnd/>
            <a:tailEnd/>
          </a:ln>
        </p:spPr>
      </p:pic>
      <p:pic>
        <p:nvPicPr>
          <p:cNvPr id="44037" name="Picture 10"/>
          <p:cNvPicPr>
            <a:picLocks noChangeAspect="1" noChangeArrowheads="1"/>
          </p:cNvPicPr>
          <p:nvPr/>
        </p:nvPicPr>
        <p:blipFill>
          <a:blip r:embed="rId5"/>
          <a:srcRect/>
          <a:stretch>
            <a:fillRect/>
          </a:stretch>
        </p:blipFill>
        <p:spPr bwMode="auto">
          <a:xfrm>
            <a:off x="1181100" y="4305300"/>
            <a:ext cx="2155825" cy="1666875"/>
          </a:xfrm>
          <a:prstGeom prst="rect">
            <a:avLst/>
          </a:prstGeom>
          <a:noFill/>
          <a:ln w="9525">
            <a:noFill/>
            <a:miter lim="800000"/>
            <a:headEnd/>
            <a:tailEnd/>
          </a:ln>
        </p:spPr>
      </p:pic>
      <p:grpSp>
        <p:nvGrpSpPr>
          <p:cNvPr id="2" name="Group 4"/>
          <p:cNvGrpSpPr>
            <a:grpSpLocks/>
          </p:cNvGrpSpPr>
          <p:nvPr/>
        </p:nvGrpSpPr>
        <p:grpSpPr bwMode="auto">
          <a:xfrm>
            <a:off x="0" y="147638"/>
            <a:ext cx="9144000" cy="461962"/>
            <a:chOff x="0" y="147935"/>
            <a:chExt cx="9144000" cy="461665"/>
          </a:xfrm>
        </p:grpSpPr>
        <p:sp>
          <p:nvSpPr>
            <p:cNvPr id="11" name="Rectangle 10"/>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42" name="Rectangle 12"/>
            <p:cNvSpPr>
              <a:spLocks noChangeArrowheads="1"/>
            </p:cNvSpPr>
            <p:nvPr/>
          </p:nvSpPr>
          <p:spPr bwMode="auto">
            <a:xfrm>
              <a:off x="228600" y="147935"/>
              <a:ext cx="8102600" cy="461665"/>
            </a:xfrm>
            <a:prstGeom prst="rect">
              <a:avLst/>
            </a:prstGeom>
            <a:noFill/>
            <a:ln w="9525">
              <a:noFill/>
              <a:miter lim="800000"/>
              <a:headEnd/>
              <a:tailEnd/>
            </a:ln>
          </p:spPr>
          <p:txBody>
            <a:bodyPr>
              <a:prstTxWarp prst="textNoShape">
                <a:avLst/>
              </a:prstTxWarp>
              <a:spAutoFit/>
            </a:bodyPr>
            <a:lstStyle/>
            <a:p>
              <a:r>
                <a:rPr lang="en-US" sz="2400" cap="small" dirty="0"/>
                <a:t>		</a:t>
              </a:r>
              <a:r>
                <a:rPr lang="en-US" sz="2400" cap="small" dirty="0" smtClean="0"/>
                <a:t>	</a:t>
              </a:r>
              <a:r>
                <a:rPr lang="en-US" sz="2400" cap="small" dirty="0"/>
                <a:t>M</a:t>
              </a:r>
              <a:r>
                <a:rPr lang="en-US" sz="2400" cap="small" dirty="0" smtClean="0"/>
                <a:t>ouse </a:t>
              </a:r>
              <a:r>
                <a:rPr lang="en-US" sz="2400" cap="small" dirty="0" err="1"/>
                <a:t>X</a:t>
              </a:r>
              <a:r>
                <a:rPr lang="en-US" sz="2400" cap="small" dirty="0" err="1" smtClean="0"/>
                <a:t>enografts</a:t>
              </a:r>
              <a:endParaRPr lang="en-US" sz="2400" cap="small" dirty="0"/>
            </a:p>
          </p:txBody>
        </p:sp>
      </p:gr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971550" y="995363"/>
            <a:ext cx="6937375" cy="4737100"/>
          </a:xfrm>
          <a:prstGeom prst="rect">
            <a:avLst/>
          </a:prstGeom>
          <a:noFill/>
          <a:ln w="9525">
            <a:noFill/>
            <a:miter lim="800000"/>
            <a:headEnd/>
            <a:tailEnd/>
          </a:ln>
        </p:spPr>
        <p:txBody>
          <a:bodyPr wrap="none" lIns="36500" tIns="66654" rIns="0" bIns="66654" anchor="ctr">
            <a:prstTxWarp prst="textNoShape">
              <a:avLst/>
            </a:prstTxWarp>
            <a:spAutoFit/>
          </a:bodyPr>
          <a:lstStyle/>
          <a:p>
            <a:pPr fontAlgn="b"/>
            <a:r>
              <a:rPr lang="el-GR"/>
              <a:t>  </a:t>
            </a:r>
            <a:r>
              <a:rPr lang="el-GR" sz="29900"/>
              <a:t> </a:t>
            </a:r>
            <a:r>
              <a:rPr lang="el-GR"/>
              <a:t>                                                                                         </a:t>
            </a:r>
          </a:p>
        </p:txBody>
      </p:sp>
      <p:pic>
        <p:nvPicPr>
          <p:cNvPr id="45059" name="Picture 5" descr="The mighty mouse: genetically engineered mouse models in cancer drug development"/>
          <p:cNvPicPr>
            <a:picLocks noChangeAspect="1" noChangeArrowheads="1"/>
          </p:cNvPicPr>
          <p:nvPr/>
        </p:nvPicPr>
        <p:blipFill>
          <a:blip r:embed="rId2"/>
          <a:srcRect/>
          <a:stretch>
            <a:fillRect/>
          </a:stretch>
        </p:blipFill>
        <p:spPr bwMode="auto">
          <a:xfrm>
            <a:off x="1109663" y="852488"/>
            <a:ext cx="6611937" cy="5453482"/>
          </a:xfrm>
          <a:prstGeom prst="rect">
            <a:avLst/>
          </a:prstGeom>
          <a:noFill/>
          <a:ln w="9525">
            <a:noFill/>
            <a:miter lim="800000"/>
            <a:headEnd/>
            <a:tailEnd/>
          </a:ln>
        </p:spPr>
      </p:pic>
      <p:pic>
        <p:nvPicPr>
          <p:cNvPr id="8" name="Picture 23"/>
          <p:cNvPicPr>
            <a:picLocks noChangeAspect="1" noChangeArrowheads="1"/>
          </p:cNvPicPr>
          <p:nvPr/>
        </p:nvPicPr>
        <p:blipFill>
          <a:blip r:embed="rId3"/>
          <a:srcRect/>
          <a:stretch>
            <a:fillRect/>
          </a:stretch>
        </p:blipFill>
        <p:spPr bwMode="auto">
          <a:xfrm>
            <a:off x="8018463" y="152400"/>
            <a:ext cx="1101725" cy="457200"/>
          </a:xfrm>
          <a:prstGeom prst="rect">
            <a:avLst/>
          </a:prstGeom>
          <a:solidFill>
            <a:schemeClr val="accent1">
              <a:lumMod val="40000"/>
              <a:lumOff val="60000"/>
            </a:schemeClr>
          </a:solidFill>
          <a:ln w="9525" cap="flat">
            <a:noFill/>
            <a:round/>
            <a:headEnd/>
            <a:tailEnd/>
          </a:ln>
          <a:effectLst/>
        </p:spPr>
      </p:pic>
      <p:sp>
        <p:nvSpPr>
          <p:cNvPr id="9" name="Rectangle 12"/>
          <p:cNvSpPr>
            <a:spLocks noChangeArrowheads="1"/>
          </p:cNvSpPr>
          <p:nvPr/>
        </p:nvSpPr>
        <p:spPr bwMode="auto">
          <a:xfrm>
            <a:off x="228600" y="147638"/>
            <a:ext cx="8102600" cy="461962"/>
          </a:xfrm>
          <a:prstGeom prst="rect">
            <a:avLst/>
          </a:prstGeom>
          <a:noFill/>
          <a:ln w="9525">
            <a:noFill/>
            <a:miter lim="800000"/>
            <a:headEnd/>
            <a:tailEnd/>
          </a:ln>
        </p:spPr>
        <p:txBody>
          <a:bodyPr>
            <a:prstTxWarp prst="textNoShape">
              <a:avLst/>
            </a:prstTxWarp>
            <a:spAutoFit/>
          </a:bodyPr>
          <a:lstStyle/>
          <a:p>
            <a:r>
              <a:rPr lang="en-US" sz="2400" dirty="0"/>
              <a:t>		</a:t>
            </a:r>
            <a:r>
              <a:rPr lang="en-US" sz="2400" dirty="0" smtClean="0"/>
              <a:t>	</a:t>
            </a:r>
            <a:r>
              <a:rPr lang="en-US" sz="2400" dirty="0">
                <a:solidFill>
                  <a:schemeClr val="accent2">
                    <a:lumMod val="75000"/>
                  </a:schemeClr>
                </a:solidFill>
              </a:rPr>
              <a:t>M</a:t>
            </a:r>
            <a:r>
              <a:rPr lang="en-US" sz="2400" dirty="0" smtClean="0">
                <a:solidFill>
                  <a:schemeClr val="accent2">
                    <a:lumMod val="75000"/>
                  </a:schemeClr>
                </a:solidFill>
              </a:rPr>
              <a:t>ouse </a:t>
            </a:r>
            <a:r>
              <a:rPr lang="en-US" sz="2400" dirty="0" err="1">
                <a:solidFill>
                  <a:schemeClr val="accent2">
                    <a:lumMod val="75000"/>
                  </a:schemeClr>
                </a:solidFill>
              </a:rPr>
              <a:t>X</a:t>
            </a:r>
            <a:r>
              <a:rPr lang="en-US" sz="2400" dirty="0" err="1" smtClean="0">
                <a:solidFill>
                  <a:schemeClr val="accent2">
                    <a:lumMod val="75000"/>
                  </a:schemeClr>
                </a:solidFill>
              </a:rPr>
              <a:t>enografts</a:t>
            </a:r>
            <a:endParaRPr lang="en-US" sz="2400" dirty="0">
              <a:solidFill>
                <a:schemeClr val="accent2">
                  <a:lumMod val="75000"/>
                </a:schemeClr>
              </a:solidFill>
            </a:endParaRPr>
          </a:p>
        </p:txBody>
      </p:sp>
      <p:sp>
        <p:nvSpPr>
          <p:cNvPr id="11" name="Rectangle 10"/>
          <p:cNvSpPr/>
          <p:nvPr/>
        </p:nvSpPr>
        <p:spPr bwMode="auto">
          <a:xfrm>
            <a:off x="0" y="152400"/>
            <a:ext cx="9144000" cy="457200"/>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rgbClr val="000000"/>
                </a:solidFill>
              </a:rPr>
              <a:t>Mouse </a:t>
            </a:r>
            <a:r>
              <a:rPr lang="en-US" sz="2400" cap="small" dirty="0" err="1" smtClean="0">
                <a:solidFill>
                  <a:srgbClr val="000000"/>
                </a:solidFill>
              </a:rPr>
              <a:t>Xenografts</a:t>
            </a:r>
            <a:r>
              <a:rPr lang="en-US" sz="2400" cap="small" dirty="0" smtClean="0">
                <a:solidFill>
                  <a:srgbClr val="000000"/>
                </a:solidFill>
              </a:rPr>
              <a:t> - Drug pre-clinical trials</a:t>
            </a:r>
            <a:endParaRPr lang="en-US" sz="2400" cap="small" dirty="0">
              <a:solidFill>
                <a:srgbClr val="000000"/>
              </a:solidFill>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
          <p:cNvGrpSpPr>
            <a:grpSpLocks/>
          </p:cNvGrpSpPr>
          <p:nvPr/>
        </p:nvGrpSpPr>
        <p:grpSpPr bwMode="auto">
          <a:xfrm>
            <a:off x="0" y="1639888"/>
            <a:ext cx="10099675" cy="3624262"/>
            <a:chOff x="1557" y="7025"/>
            <a:chExt cx="6362" cy="2283"/>
          </a:xfrm>
        </p:grpSpPr>
        <p:grpSp>
          <p:nvGrpSpPr>
            <p:cNvPr id="3" name="Group 7"/>
            <p:cNvGrpSpPr>
              <a:grpSpLocks/>
            </p:cNvGrpSpPr>
            <p:nvPr/>
          </p:nvGrpSpPr>
          <p:grpSpPr bwMode="auto">
            <a:xfrm>
              <a:off x="1557" y="7025"/>
              <a:ext cx="6362" cy="2283"/>
              <a:chOff x="249" y="799"/>
              <a:chExt cx="6146" cy="1996"/>
            </a:xfrm>
          </p:grpSpPr>
          <p:sp>
            <p:nvSpPr>
              <p:cNvPr id="46101" name="Line 8"/>
              <p:cNvSpPr>
                <a:spLocks noChangeShapeType="1"/>
              </p:cNvSpPr>
              <p:nvPr/>
            </p:nvSpPr>
            <p:spPr bwMode="auto">
              <a:xfrm>
                <a:off x="793" y="1344"/>
                <a:ext cx="771"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nvGrpSpPr>
              <p:cNvPr id="4" name="Group 9"/>
              <p:cNvGrpSpPr>
                <a:grpSpLocks/>
              </p:cNvGrpSpPr>
              <p:nvPr/>
            </p:nvGrpSpPr>
            <p:grpSpPr bwMode="auto">
              <a:xfrm>
                <a:off x="249" y="799"/>
                <a:ext cx="6146" cy="1996"/>
                <a:chOff x="0" y="1253"/>
                <a:chExt cx="6146" cy="1996"/>
              </a:xfrm>
            </p:grpSpPr>
            <p:pic>
              <p:nvPicPr>
                <p:cNvPr id="46103" name="Picture 10"/>
                <p:cNvPicPr>
                  <a:picLocks noChangeAspect="1" noChangeArrowheads="1"/>
                </p:cNvPicPr>
                <p:nvPr/>
              </p:nvPicPr>
              <p:blipFill>
                <a:blip r:embed="rId2"/>
                <a:srcRect/>
                <a:stretch>
                  <a:fillRect/>
                </a:stretch>
              </p:blipFill>
              <p:spPr bwMode="auto">
                <a:xfrm>
                  <a:off x="3969" y="1267"/>
                  <a:ext cx="544" cy="480"/>
                </a:xfrm>
                <a:prstGeom prst="rect">
                  <a:avLst/>
                </a:prstGeom>
                <a:noFill/>
                <a:ln w="9525">
                  <a:noFill/>
                  <a:miter lim="800000"/>
                  <a:headEnd/>
                  <a:tailEnd/>
                </a:ln>
              </p:spPr>
            </p:pic>
            <p:sp>
              <p:nvSpPr>
                <p:cNvPr id="46104" name="Text Box 11"/>
                <p:cNvSpPr txBox="1">
                  <a:spLocks noChangeArrowheads="1"/>
                </p:cNvSpPr>
                <p:nvPr/>
              </p:nvSpPr>
              <p:spPr bwMode="auto">
                <a:xfrm>
                  <a:off x="0" y="1661"/>
                  <a:ext cx="567" cy="212"/>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1500"/>
                    <a:t>Cloning</a:t>
                  </a:r>
                  <a:r>
                    <a:rPr lang="en-US" sz="1900"/>
                    <a:t> </a:t>
                  </a:r>
                  <a:endParaRPr lang="el-GR" sz="1900"/>
                </a:p>
              </p:txBody>
            </p:sp>
            <p:sp>
              <p:nvSpPr>
                <p:cNvPr id="46105" name="Text Box 12"/>
                <p:cNvSpPr txBox="1">
                  <a:spLocks noChangeArrowheads="1"/>
                </p:cNvSpPr>
                <p:nvPr/>
              </p:nvSpPr>
              <p:spPr bwMode="auto">
                <a:xfrm>
                  <a:off x="521" y="1616"/>
                  <a:ext cx="862" cy="178"/>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1500" i="1"/>
                    <a:t>transfection</a:t>
                  </a:r>
                  <a:endParaRPr lang="el-GR" sz="1500" i="1"/>
                </a:p>
              </p:txBody>
            </p:sp>
            <p:sp>
              <p:nvSpPr>
                <p:cNvPr id="46106" name="Text Box 13"/>
                <p:cNvSpPr txBox="1">
                  <a:spLocks noChangeArrowheads="1"/>
                </p:cNvSpPr>
                <p:nvPr/>
              </p:nvSpPr>
              <p:spPr bwMode="auto">
                <a:xfrm>
                  <a:off x="521" y="1787"/>
                  <a:ext cx="862" cy="178"/>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1500" i="1"/>
                    <a:t>selection</a:t>
                  </a:r>
                  <a:endParaRPr lang="el-GR" sz="1500" i="1"/>
                </a:p>
              </p:txBody>
            </p:sp>
            <p:sp>
              <p:nvSpPr>
                <p:cNvPr id="46107" name="Text Box 14"/>
                <p:cNvSpPr txBox="1">
                  <a:spLocks noChangeArrowheads="1"/>
                </p:cNvSpPr>
                <p:nvPr/>
              </p:nvSpPr>
              <p:spPr bwMode="auto">
                <a:xfrm>
                  <a:off x="1247" y="1616"/>
                  <a:ext cx="1225" cy="178"/>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1500"/>
                    <a:t>stable cell lines</a:t>
                  </a:r>
                </a:p>
              </p:txBody>
            </p:sp>
            <p:sp>
              <p:nvSpPr>
                <p:cNvPr id="46108" name="Text Box 15"/>
                <p:cNvSpPr txBox="1">
                  <a:spLocks noChangeArrowheads="1"/>
                </p:cNvSpPr>
                <p:nvPr/>
              </p:nvSpPr>
              <p:spPr bwMode="auto">
                <a:xfrm>
                  <a:off x="1247" y="1767"/>
                  <a:ext cx="1089" cy="372"/>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1500" i="1"/>
                    <a:t>(expressing luc)</a:t>
                  </a:r>
                  <a:endParaRPr lang="el-GR" sz="1500" i="1"/>
                </a:p>
                <a:p>
                  <a:pPr defTabSz="917575">
                    <a:spcBef>
                      <a:spcPct val="50000"/>
                    </a:spcBef>
                  </a:pPr>
                  <a:endParaRPr lang="el-GR" sz="1500" i="1"/>
                </a:p>
              </p:txBody>
            </p:sp>
            <p:pic>
              <p:nvPicPr>
                <p:cNvPr id="46109" name="Picture 16"/>
                <p:cNvPicPr>
                  <a:picLocks noChangeAspect="1" noChangeArrowheads="1"/>
                </p:cNvPicPr>
                <p:nvPr/>
              </p:nvPicPr>
              <p:blipFill>
                <a:blip r:embed="rId3"/>
                <a:srcRect/>
                <a:stretch>
                  <a:fillRect/>
                </a:stretch>
              </p:blipFill>
              <p:spPr bwMode="auto">
                <a:xfrm>
                  <a:off x="1020" y="1253"/>
                  <a:ext cx="544" cy="326"/>
                </a:xfrm>
                <a:prstGeom prst="rect">
                  <a:avLst/>
                </a:prstGeom>
                <a:noFill/>
                <a:ln w="9525">
                  <a:noFill/>
                  <a:miter lim="800000"/>
                  <a:headEnd/>
                  <a:tailEnd/>
                </a:ln>
              </p:spPr>
            </p:pic>
            <p:sp>
              <p:nvSpPr>
                <p:cNvPr id="46110" name="Line 17"/>
                <p:cNvSpPr>
                  <a:spLocks noChangeShapeType="1"/>
                </p:cNvSpPr>
                <p:nvPr/>
              </p:nvSpPr>
              <p:spPr bwMode="auto">
                <a:xfrm>
                  <a:off x="2064" y="1797"/>
                  <a:ext cx="771"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6111" name="Line 18"/>
                <p:cNvSpPr>
                  <a:spLocks noChangeShapeType="1"/>
                </p:cNvSpPr>
                <p:nvPr/>
              </p:nvSpPr>
              <p:spPr bwMode="auto">
                <a:xfrm>
                  <a:off x="3561" y="1797"/>
                  <a:ext cx="771"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6112" name="Text Box 19"/>
                <p:cNvSpPr txBox="1">
                  <a:spLocks noChangeArrowheads="1"/>
                </p:cNvSpPr>
                <p:nvPr/>
              </p:nvSpPr>
              <p:spPr bwMode="auto">
                <a:xfrm>
                  <a:off x="2789" y="1613"/>
                  <a:ext cx="1044" cy="305"/>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1500" i="1"/>
                    <a:t>in vitro</a:t>
                  </a:r>
                  <a:r>
                    <a:rPr lang="en-US" sz="1500"/>
                    <a:t> luc measurements</a:t>
                  </a:r>
                  <a:endParaRPr lang="el-GR" sz="1500" i="1"/>
                </a:p>
              </p:txBody>
            </p:sp>
            <p:pic>
              <p:nvPicPr>
                <p:cNvPr id="46113" name="Picture 20"/>
                <p:cNvPicPr>
                  <a:picLocks noChangeAspect="1" noChangeArrowheads="1"/>
                </p:cNvPicPr>
                <p:nvPr/>
              </p:nvPicPr>
              <p:blipFill>
                <a:blip r:embed="rId4"/>
                <a:srcRect/>
                <a:stretch>
                  <a:fillRect/>
                </a:stretch>
              </p:blipFill>
              <p:spPr bwMode="auto">
                <a:xfrm>
                  <a:off x="2472" y="1933"/>
                  <a:ext cx="635" cy="493"/>
                </a:xfrm>
                <a:prstGeom prst="rect">
                  <a:avLst/>
                </a:prstGeom>
                <a:noFill/>
                <a:ln w="9525">
                  <a:noFill/>
                  <a:miter lim="800000"/>
                  <a:headEnd/>
                  <a:tailEnd/>
                </a:ln>
              </p:spPr>
            </p:pic>
            <p:sp>
              <p:nvSpPr>
                <p:cNvPr id="46114" name="Text Box 21"/>
                <p:cNvSpPr txBox="1">
                  <a:spLocks noChangeArrowheads="1"/>
                </p:cNvSpPr>
                <p:nvPr/>
              </p:nvSpPr>
              <p:spPr bwMode="auto">
                <a:xfrm>
                  <a:off x="4287" y="1613"/>
                  <a:ext cx="1224" cy="305"/>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1500"/>
                    <a:t>Xenografts / tumor formation</a:t>
                  </a:r>
                  <a:endParaRPr lang="el-GR" sz="1500"/>
                </a:p>
              </p:txBody>
            </p:sp>
            <p:sp>
              <p:nvSpPr>
                <p:cNvPr id="46115" name="Line 22"/>
                <p:cNvSpPr>
                  <a:spLocks noChangeShapeType="1"/>
                </p:cNvSpPr>
                <p:nvPr/>
              </p:nvSpPr>
              <p:spPr bwMode="auto">
                <a:xfrm>
                  <a:off x="4967" y="1933"/>
                  <a:ext cx="0" cy="3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6116" name="Text Box 23"/>
                <p:cNvSpPr txBox="1">
                  <a:spLocks noChangeArrowheads="1"/>
                </p:cNvSpPr>
                <p:nvPr/>
              </p:nvSpPr>
              <p:spPr bwMode="auto">
                <a:xfrm>
                  <a:off x="4468" y="2296"/>
                  <a:ext cx="1678" cy="212"/>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1900" b="1"/>
                    <a:t>LIVE IMAGING</a:t>
                  </a:r>
                  <a:endParaRPr lang="el-GR" sz="1900" b="1"/>
                </a:p>
              </p:txBody>
            </p:sp>
            <p:pic>
              <p:nvPicPr>
                <p:cNvPr id="46117" name="Picture 24"/>
                <p:cNvPicPr>
                  <a:picLocks noChangeAspect="1" noChangeArrowheads="1"/>
                </p:cNvPicPr>
                <p:nvPr/>
              </p:nvPicPr>
              <p:blipFill>
                <a:blip r:embed="rId5"/>
                <a:srcRect/>
                <a:stretch>
                  <a:fillRect/>
                </a:stretch>
              </p:blipFill>
              <p:spPr bwMode="auto">
                <a:xfrm>
                  <a:off x="4558" y="2532"/>
                  <a:ext cx="907" cy="717"/>
                </a:xfrm>
                <a:prstGeom prst="rect">
                  <a:avLst/>
                </a:prstGeom>
                <a:noFill/>
                <a:ln w="9525">
                  <a:noFill/>
                  <a:miter lim="800000"/>
                  <a:headEnd/>
                  <a:tailEnd/>
                </a:ln>
              </p:spPr>
            </p:pic>
            <p:pic>
              <p:nvPicPr>
                <p:cNvPr id="46118" name="Picture 25"/>
                <p:cNvPicPr>
                  <a:picLocks noChangeAspect="1" noChangeArrowheads="1"/>
                </p:cNvPicPr>
                <p:nvPr/>
              </p:nvPicPr>
              <p:blipFill>
                <a:blip r:embed="rId6"/>
                <a:srcRect/>
                <a:stretch>
                  <a:fillRect/>
                </a:stretch>
              </p:blipFill>
              <p:spPr bwMode="auto">
                <a:xfrm>
                  <a:off x="0" y="1888"/>
                  <a:ext cx="431" cy="405"/>
                </a:xfrm>
                <a:prstGeom prst="rect">
                  <a:avLst/>
                </a:prstGeom>
                <a:noFill/>
                <a:ln w="9525">
                  <a:noFill/>
                  <a:miter lim="800000"/>
                  <a:headEnd/>
                  <a:tailEnd/>
                </a:ln>
              </p:spPr>
            </p:pic>
          </p:grpSp>
        </p:grpSp>
        <p:sp>
          <p:nvSpPr>
            <p:cNvPr id="46100" name="Text Box 26"/>
            <p:cNvSpPr txBox="1">
              <a:spLocks noChangeArrowheads="1"/>
            </p:cNvSpPr>
            <p:nvPr/>
          </p:nvSpPr>
          <p:spPr bwMode="auto">
            <a:xfrm>
              <a:off x="2232" y="7769"/>
              <a:ext cx="582" cy="15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000"/>
                <a:t>(Neo)</a:t>
              </a:r>
              <a:endParaRPr lang="el-GR" sz="1000"/>
            </a:p>
          </p:txBody>
        </p:sp>
      </p:grpSp>
      <p:grpSp>
        <p:nvGrpSpPr>
          <p:cNvPr id="5" name="Group 28"/>
          <p:cNvGrpSpPr>
            <a:grpSpLocks/>
          </p:cNvGrpSpPr>
          <p:nvPr/>
        </p:nvGrpSpPr>
        <p:grpSpPr bwMode="auto">
          <a:xfrm>
            <a:off x="596900" y="3494088"/>
            <a:ext cx="3038475" cy="2817812"/>
            <a:chOff x="1776" y="2225"/>
            <a:chExt cx="1914" cy="1775"/>
          </a:xfrm>
        </p:grpSpPr>
        <p:pic>
          <p:nvPicPr>
            <p:cNvPr id="46086" name="Picture 29" descr="construct2"/>
            <p:cNvPicPr>
              <a:picLocks noChangeAspect="1" noChangeArrowheads="1"/>
            </p:cNvPicPr>
            <p:nvPr/>
          </p:nvPicPr>
          <p:blipFill>
            <a:blip r:embed="rId7"/>
            <a:srcRect/>
            <a:stretch>
              <a:fillRect/>
            </a:stretch>
          </p:blipFill>
          <p:spPr bwMode="auto">
            <a:xfrm>
              <a:off x="1776" y="2225"/>
              <a:ext cx="1914" cy="1670"/>
            </a:xfrm>
            <a:prstGeom prst="rect">
              <a:avLst/>
            </a:prstGeom>
            <a:noFill/>
            <a:ln w="9525">
              <a:noFill/>
              <a:miter lim="800000"/>
              <a:headEnd/>
              <a:tailEnd/>
            </a:ln>
          </p:spPr>
        </p:pic>
        <p:grpSp>
          <p:nvGrpSpPr>
            <p:cNvPr id="6" name="Group 30"/>
            <p:cNvGrpSpPr>
              <a:grpSpLocks/>
            </p:cNvGrpSpPr>
            <p:nvPr/>
          </p:nvGrpSpPr>
          <p:grpSpPr bwMode="auto">
            <a:xfrm>
              <a:off x="1818" y="2360"/>
              <a:ext cx="1864" cy="1640"/>
              <a:chOff x="1818" y="2360"/>
              <a:chExt cx="1864" cy="1640"/>
            </a:xfrm>
          </p:grpSpPr>
          <p:sp>
            <p:nvSpPr>
              <p:cNvPr id="46088" name="Text Box 31"/>
              <p:cNvSpPr txBox="1">
                <a:spLocks noChangeArrowheads="1"/>
              </p:cNvSpPr>
              <p:nvPr/>
            </p:nvSpPr>
            <p:spPr bwMode="auto">
              <a:xfrm rot="-1856014">
                <a:off x="2139" y="2360"/>
                <a:ext cx="676" cy="136"/>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800" b="1"/>
                  <a:t>Amp</a:t>
                </a:r>
                <a:endParaRPr lang="el-GR" sz="800" b="1"/>
              </a:p>
            </p:txBody>
          </p:sp>
          <p:sp>
            <p:nvSpPr>
              <p:cNvPr id="46089" name="Text Box 32"/>
              <p:cNvSpPr txBox="1">
                <a:spLocks noChangeArrowheads="1"/>
              </p:cNvSpPr>
              <p:nvPr/>
            </p:nvSpPr>
            <p:spPr bwMode="auto">
              <a:xfrm rot="2088867">
                <a:off x="2890" y="2493"/>
                <a:ext cx="668" cy="165"/>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1100" b="1"/>
                  <a:t>p</a:t>
                </a:r>
                <a:r>
                  <a:rPr lang="en-US" sz="800" b="1"/>
                  <a:t>CMV</a:t>
                </a:r>
                <a:endParaRPr lang="el-GR" sz="800" b="1"/>
              </a:p>
            </p:txBody>
          </p:sp>
          <p:sp>
            <p:nvSpPr>
              <p:cNvPr id="46090" name="Text Box 33"/>
              <p:cNvSpPr txBox="1">
                <a:spLocks noChangeArrowheads="1"/>
              </p:cNvSpPr>
              <p:nvPr/>
            </p:nvSpPr>
            <p:spPr bwMode="auto">
              <a:xfrm rot="-4541437">
                <a:off x="1743" y="2661"/>
                <a:ext cx="513" cy="136"/>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800" b="1"/>
                  <a:t>ColE1</a:t>
                </a:r>
                <a:endParaRPr lang="el-GR" sz="800" b="1"/>
              </a:p>
            </p:txBody>
          </p:sp>
          <p:sp>
            <p:nvSpPr>
              <p:cNvPr id="46091" name="Text Box 34"/>
              <p:cNvSpPr txBox="1">
                <a:spLocks noChangeArrowheads="1"/>
              </p:cNvSpPr>
              <p:nvPr/>
            </p:nvSpPr>
            <p:spPr bwMode="auto">
              <a:xfrm rot="-7160401">
                <a:off x="1600" y="3165"/>
                <a:ext cx="571" cy="136"/>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800" b="1"/>
                  <a:t>SV40 pA</a:t>
                </a:r>
                <a:endParaRPr lang="el-GR" sz="800" b="1"/>
              </a:p>
            </p:txBody>
          </p:sp>
          <p:sp>
            <p:nvSpPr>
              <p:cNvPr id="46092" name="Rectangle 35"/>
              <p:cNvSpPr>
                <a:spLocks noChangeArrowheads="1"/>
              </p:cNvSpPr>
              <p:nvPr/>
            </p:nvSpPr>
            <p:spPr bwMode="auto">
              <a:xfrm rot="-8263689">
                <a:off x="2108" y="3570"/>
                <a:ext cx="238" cy="136"/>
              </a:xfrm>
              <a:prstGeom prst="rect">
                <a:avLst/>
              </a:prstGeom>
              <a:noFill/>
              <a:ln w="9525">
                <a:noFill/>
                <a:miter lim="800000"/>
                <a:headEnd/>
                <a:tailEnd/>
              </a:ln>
            </p:spPr>
            <p:txBody>
              <a:bodyPr wrap="none" lIns="91425" tIns="45713" rIns="91425" bIns="45713">
                <a:prstTxWarp prst="textNoShape">
                  <a:avLst/>
                </a:prstTxWarp>
                <a:spAutoFit/>
              </a:bodyPr>
              <a:lstStyle/>
              <a:p>
                <a:pPr defTabSz="917575">
                  <a:spcBef>
                    <a:spcPct val="50000"/>
                  </a:spcBef>
                </a:pPr>
                <a:r>
                  <a:rPr lang="en-US" sz="800" b="1"/>
                  <a:t>Neo</a:t>
                </a:r>
                <a:endParaRPr lang="el-GR" sz="800" b="1"/>
              </a:p>
            </p:txBody>
          </p:sp>
          <p:sp>
            <p:nvSpPr>
              <p:cNvPr id="46093" name="Text Box 36"/>
              <p:cNvSpPr txBox="1">
                <a:spLocks noChangeArrowheads="1"/>
              </p:cNvSpPr>
              <p:nvPr/>
            </p:nvSpPr>
            <p:spPr bwMode="auto">
              <a:xfrm rot="-10542008">
                <a:off x="2129" y="3672"/>
                <a:ext cx="603" cy="136"/>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800" b="1"/>
                  <a:t>SV40 ori</a:t>
                </a:r>
                <a:endParaRPr lang="el-GR" sz="800" b="1"/>
              </a:p>
            </p:txBody>
          </p:sp>
          <p:sp>
            <p:nvSpPr>
              <p:cNvPr id="46094" name="Text Box 37"/>
              <p:cNvSpPr txBox="1">
                <a:spLocks noChangeArrowheads="1"/>
              </p:cNvSpPr>
              <p:nvPr/>
            </p:nvSpPr>
            <p:spPr bwMode="auto">
              <a:xfrm rot="9937338">
                <a:off x="2383" y="3714"/>
                <a:ext cx="598" cy="136"/>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800" b="1"/>
                  <a:t>f1 ori</a:t>
                </a:r>
                <a:endParaRPr lang="el-GR" sz="800" b="1"/>
              </a:p>
            </p:txBody>
          </p:sp>
          <p:sp>
            <p:nvSpPr>
              <p:cNvPr id="46095" name="Text Box 38"/>
              <p:cNvSpPr txBox="1">
                <a:spLocks noChangeArrowheads="1"/>
              </p:cNvSpPr>
              <p:nvPr/>
            </p:nvSpPr>
            <p:spPr bwMode="auto">
              <a:xfrm rot="-2237412">
                <a:off x="3226" y="2433"/>
                <a:ext cx="456" cy="165"/>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1100" b="1">
                    <a:solidFill>
                      <a:schemeClr val="accent2"/>
                    </a:solidFill>
                  </a:rPr>
                  <a:t>XhoI</a:t>
                </a:r>
                <a:endParaRPr lang="el-GR" sz="1100" b="1">
                  <a:solidFill>
                    <a:schemeClr val="accent2"/>
                  </a:solidFill>
                </a:endParaRPr>
              </a:p>
            </p:txBody>
          </p:sp>
          <p:sp>
            <p:nvSpPr>
              <p:cNvPr id="46096" name="Text Box 39"/>
              <p:cNvSpPr txBox="1">
                <a:spLocks noChangeArrowheads="1"/>
              </p:cNvSpPr>
              <p:nvPr/>
            </p:nvSpPr>
            <p:spPr bwMode="auto">
              <a:xfrm rot="3181837">
                <a:off x="3143" y="3751"/>
                <a:ext cx="362" cy="136"/>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800" b="1">
                    <a:solidFill>
                      <a:schemeClr val="accent2"/>
                    </a:solidFill>
                  </a:rPr>
                  <a:t>BamHI</a:t>
                </a:r>
                <a:endParaRPr lang="el-GR" sz="800" b="1">
                  <a:solidFill>
                    <a:schemeClr val="accent2"/>
                  </a:solidFill>
                </a:endParaRPr>
              </a:p>
            </p:txBody>
          </p:sp>
          <p:sp>
            <p:nvSpPr>
              <p:cNvPr id="46097" name="Text Box 40"/>
              <p:cNvSpPr txBox="1">
                <a:spLocks noChangeArrowheads="1"/>
              </p:cNvSpPr>
              <p:nvPr/>
            </p:nvSpPr>
            <p:spPr bwMode="auto">
              <a:xfrm rot="5400000">
                <a:off x="3070" y="3300"/>
                <a:ext cx="758" cy="136"/>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800" b="1"/>
                  <a:t>luc</a:t>
                </a:r>
                <a:endParaRPr lang="el-GR" sz="800" b="1"/>
              </a:p>
            </p:txBody>
          </p:sp>
          <p:sp>
            <p:nvSpPr>
              <p:cNvPr id="46098" name="Text Box 41"/>
              <p:cNvSpPr txBox="1">
                <a:spLocks noChangeArrowheads="1"/>
              </p:cNvSpPr>
              <p:nvPr/>
            </p:nvSpPr>
            <p:spPr bwMode="auto">
              <a:xfrm>
                <a:off x="2101" y="3056"/>
                <a:ext cx="1138" cy="194"/>
              </a:xfrm>
              <a:prstGeom prst="rect">
                <a:avLst/>
              </a:prstGeom>
              <a:noFill/>
              <a:ln w="9525">
                <a:noFill/>
                <a:miter lim="800000"/>
                <a:headEnd/>
                <a:tailEnd/>
              </a:ln>
            </p:spPr>
            <p:txBody>
              <a:bodyPr lIns="91425" tIns="45713" rIns="91425" bIns="45713">
                <a:prstTxWarp prst="textNoShape">
                  <a:avLst/>
                </a:prstTxWarp>
                <a:spAutoFit/>
              </a:bodyPr>
              <a:lstStyle/>
              <a:p>
                <a:pPr defTabSz="917575">
                  <a:spcBef>
                    <a:spcPct val="50000"/>
                  </a:spcBef>
                </a:pPr>
                <a:r>
                  <a:rPr lang="en-US" sz="1400"/>
                  <a:t>    pCDNA3.1(-).luc</a:t>
                </a:r>
                <a:endParaRPr lang="el-GR" sz="1400"/>
              </a:p>
            </p:txBody>
          </p:sp>
        </p:grpSp>
      </p:grpSp>
      <p:sp>
        <p:nvSpPr>
          <p:cNvPr id="46085" name="Text Box 43"/>
          <p:cNvSpPr txBox="1">
            <a:spLocks noChangeArrowheads="1"/>
          </p:cNvSpPr>
          <p:nvPr/>
        </p:nvSpPr>
        <p:spPr bwMode="auto">
          <a:xfrm>
            <a:off x="3733800" y="4003675"/>
            <a:ext cx="3517900" cy="1323425"/>
          </a:xfrm>
          <a:prstGeom prst="rect">
            <a:avLst/>
          </a:prstGeom>
          <a:noFill/>
          <a:ln w="9525">
            <a:noFill/>
            <a:miter lim="800000"/>
            <a:headEnd/>
            <a:tailEnd/>
          </a:ln>
        </p:spPr>
        <p:txBody>
          <a:bodyPr wrap="square" lIns="91425" tIns="45713" rIns="91425" bIns="45713">
            <a:prstTxWarp prst="textNoShape">
              <a:avLst/>
            </a:prstTxWarp>
            <a:spAutoFit/>
          </a:bodyPr>
          <a:lstStyle/>
          <a:p>
            <a:pPr algn="just" defTabSz="917575">
              <a:spcBef>
                <a:spcPct val="50000"/>
              </a:spcBef>
            </a:pPr>
            <a:r>
              <a:rPr lang="en-US" sz="1600" b="0" dirty="0"/>
              <a:t>Tagged with the </a:t>
            </a:r>
            <a:r>
              <a:rPr lang="en-US" sz="1600" b="0" i="1" dirty="0" err="1"/>
              <a:t>luc</a:t>
            </a:r>
            <a:r>
              <a:rPr lang="en-US" sz="1600" b="0" dirty="0"/>
              <a:t> gene when a substrate is provided. The radiation that is measured corresponds to the number and location of the tagged </a:t>
            </a:r>
            <a:r>
              <a:rPr lang="en-US" sz="1600" b="0" dirty="0" smtClean="0"/>
              <a:t>entities.</a:t>
            </a:r>
            <a:endParaRPr lang="el-GR" sz="1600" b="0" dirty="0"/>
          </a:p>
        </p:txBody>
      </p:sp>
      <p:grpSp>
        <p:nvGrpSpPr>
          <p:cNvPr id="7" name="Group 4"/>
          <p:cNvGrpSpPr>
            <a:grpSpLocks/>
          </p:cNvGrpSpPr>
          <p:nvPr/>
        </p:nvGrpSpPr>
        <p:grpSpPr bwMode="auto">
          <a:xfrm>
            <a:off x="0" y="147638"/>
            <a:ext cx="9144000" cy="461962"/>
            <a:chOff x="0" y="147935"/>
            <a:chExt cx="9144000" cy="461665"/>
          </a:xfrm>
        </p:grpSpPr>
        <p:sp>
          <p:nvSpPr>
            <p:cNvPr id="41" name="Rectangle 40"/>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43" name="Rectangle 42"/>
            <p:cNvSpPr>
              <a:spLocks noChangeArrowheads="1"/>
            </p:cNvSpPr>
            <p:nvPr/>
          </p:nvSpPr>
          <p:spPr bwMode="auto">
            <a:xfrm>
              <a:off x="25400" y="147935"/>
              <a:ext cx="8102600" cy="461368"/>
            </a:xfrm>
            <a:prstGeom prst="rect">
              <a:avLst/>
            </a:prstGeom>
            <a:noFill/>
            <a:ln w="9525">
              <a:noFill/>
              <a:miter lim="800000"/>
              <a:headEnd/>
              <a:tailEnd/>
            </a:ln>
          </p:spPr>
          <p:txBody>
            <a:bodyPr>
              <a:prstTxWarp prst="textNoShape">
                <a:avLst/>
              </a:prstTxWarp>
              <a:spAutoFit/>
            </a:bodyPr>
            <a:lstStyle/>
            <a:p>
              <a:r>
                <a:rPr lang="en-US" sz="2400" cap="small" dirty="0" smtClean="0"/>
                <a:t>	     Mouse </a:t>
              </a:r>
              <a:r>
                <a:rPr lang="en-US" sz="2400" cap="small" dirty="0" err="1" smtClean="0"/>
                <a:t>Xenografts</a:t>
              </a:r>
              <a:r>
                <a:rPr lang="en-US" sz="2400" cap="small" dirty="0" smtClean="0"/>
                <a:t>  - Experimental Scheme</a:t>
              </a:r>
              <a:endParaRPr lang="en-US" sz="2400" cap="small" dirty="0"/>
            </a:p>
          </p:txBody>
        </p:sp>
      </p:grpSp>
      <p:sp>
        <p:nvSpPr>
          <p:cNvPr id="42" name="TextBox 41"/>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4" name="Straight Connector 4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19" descr="A"/>
          <p:cNvPicPr>
            <a:picLocks noChangeAspect="1" noChangeArrowheads="1"/>
          </p:cNvPicPr>
          <p:nvPr/>
        </p:nvPicPr>
        <p:blipFill>
          <a:blip r:embed="rId2"/>
          <a:srcRect/>
          <a:stretch>
            <a:fillRect/>
          </a:stretch>
        </p:blipFill>
        <p:spPr bwMode="auto">
          <a:xfrm>
            <a:off x="1856403" y="927099"/>
            <a:ext cx="2269510" cy="2079625"/>
          </a:xfrm>
          <a:prstGeom prst="rect">
            <a:avLst/>
          </a:prstGeom>
          <a:noFill/>
          <a:ln w="9525">
            <a:noFill/>
            <a:miter lim="800000"/>
            <a:headEnd/>
            <a:tailEnd/>
          </a:ln>
        </p:spPr>
      </p:pic>
      <p:pic>
        <p:nvPicPr>
          <p:cNvPr id="47110" name="Picture 26" descr="D"/>
          <p:cNvPicPr>
            <a:picLocks noChangeAspect="1" noChangeArrowheads="1"/>
          </p:cNvPicPr>
          <p:nvPr/>
        </p:nvPicPr>
        <p:blipFill>
          <a:blip r:embed="rId3"/>
          <a:srcRect/>
          <a:stretch>
            <a:fillRect/>
          </a:stretch>
        </p:blipFill>
        <p:spPr bwMode="auto">
          <a:xfrm>
            <a:off x="5060359" y="895616"/>
            <a:ext cx="2199279" cy="1987284"/>
          </a:xfrm>
          <a:prstGeom prst="rect">
            <a:avLst/>
          </a:prstGeom>
          <a:noFill/>
          <a:ln w="9525">
            <a:noFill/>
            <a:miter lim="800000"/>
            <a:headEnd/>
            <a:tailEnd/>
          </a:ln>
        </p:spPr>
      </p:pic>
      <p:grpSp>
        <p:nvGrpSpPr>
          <p:cNvPr id="2" name="Group 12"/>
          <p:cNvGrpSpPr>
            <a:grpSpLocks/>
          </p:cNvGrpSpPr>
          <p:nvPr/>
        </p:nvGrpSpPr>
        <p:grpSpPr bwMode="auto">
          <a:xfrm>
            <a:off x="506413" y="3376613"/>
            <a:ext cx="2582862" cy="2259012"/>
            <a:chOff x="3060" y="360"/>
            <a:chExt cx="4863" cy="4320"/>
          </a:xfrm>
        </p:grpSpPr>
        <p:pic>
          <p:nvPicPr>
            <p:cNvPr id="11" name="Picture 15" descr="Composite"/>
            <p:cNvPicPr>
              <a:picLocks noChangeAspect="1" noChangeArrowheads="1"/>
            </p:cNvPicPr>
            <p:nvPr/>
          </p:nvPicPr>
          <p:blipFill>
            <a:blip r:embed="rId4"/>
            <a:srcRect/>
            <a:stretch>
              <a:fillRect/>
            </a:stretch>
          </p:blipFill>
          <p:spPr bwMode="auto">
            <a:xfrm>
              <a:off x="3060" y="360"/>
              <a:ext cx="4863" cy="4252"/>
            </a:xfrm>
            <a:prstGeom prst="rect">
              <a:avLst/>
            </a:prstGeom>
            <a:noFill/>
            <a:ln w="9525">
              <a:noFill/>
              <a:miter lim="800000"/>
              <a:headEnd/>
              <a:tailEnd/>
            </a:ln>
          </p:spPr>
        </p:pic>
        <p:sp>
          <p:nvSpPr>
            <p:cNvPr id="12" name="Text Box 14"/>
            <p:cNvSpPr txBox="1">
              <a:spLocks noChangeArrowheads="1"/>
            </p:cNvSpPr>
            <p:nvPr/>
          </p:nvSpPr>
          <p:spPr bwMode="auto">
            <a:xfrm>
              <a:off x="4860" y="540"/>
              <a:ext cx="1800" cy="1257"/>
            </a:xfrm>
            <a:prstGeom prst="rect">
              <a:avLst/>
            </a:prstGeom>
            <a:noFill/>
            <a:ln w="9525">
              <a:noFill/>
              <a:miter lim="800000"/>
              <a:headEnd/>
              <a:tailEnd/>
            </a:ln>
          </p:spPr>
          <p:txBody>
            <a:bodyPr>
              <a:prstTxWarp prst="textNoShape">
                <a:avLst/>
              </a:prstTxWarp>
            </a:bodyPr>
            <a:lstStyle/>
            <a:p>
              <a:r>
                <a:rPr lang="en-US" sz="900" b="1">
                  <a:solidFill>
                    <a:srgbClr val="FFFF00"/>
                  </a:solidFill>
                  <a:ea typeface="Times New Roman" charset="0"/>
                  <a:cs typeface="Times New Roman" charset="0"/>
                </a:rPr>
                <a:t>Exp: 5sec</a:t>
              </a:r>
              <a:endParaRPr lang="en-US">
                <a:ea typeface="Times New Roman" charset="0"/>
                <a:cs typeface="Times New Roman" charset="0"/>
              </a:endParaRPr>
            </a:p>
          </p:txBody>
        </p:sp>
        <p:sp>
          <p:nvSpPr>
            <p:cNvPr id="13" name="Text Box 13"/>
            <p:cNvSpPr txBox="1">
              <a:spLocks noChangeArrowheads="1"/>
            </p:cNvSpPr>
            <p:nvPr/>
          </p:nvSpPr>
          <p:spPr bwMode="auto">
            <a:xfrm>
              <a:off x="4680" y="3423"/>
              <a:ext cx="1800" cy="1257"/>
            </a:xfrm>
            <a:prstGeom prst="rect">
              <a:avLst/>
            </a:prstGeom>
            <a:noFill/>
            <a:ln w="9525">
              <a:noFill/>
              <a:miter lim="800000"/>
              <a:headEnd/>
              <a:tailEnd/>
            </a:ln>
          </p:spPr>
          <p:txBody>
            <a:bodyPr>
              <a:prstTxWarp prst="textNoShape">
                <a:avLst/>
              </a:prstTxWarp>
            </a:bodyPr>
            <a:lstStyle/>
            <a:p>
              <a:r>
                <a:rPr lang="en-US" sz="900" b="1">
                  <a:solidFill>
                    <a:srgbClr val="FFFF00"/>
                  </a:solidFill>
                  <a:ea typeface="Times New Roman" charset="0"/>
                  <a:cs typeface="Times New Roman" charset="0"/>
                </a:rPr>
                <a:t>luc</a:t>
              </a:r>
              <a:endParaRPr lang="en-US">
                <a:ea typeface="Times New Roman" charset="0"/>
                <a:cs typeface="Times New Roman" charset="0"/>
              </a:endParaRPr>
            </a:p>
          </p:txBody>
        </p:sp>
      </p:grpSp>
      <p:grpSp>
        <p:nvGrpSpPr>
          <p:cNvPr id="3" name="Group 8"/>
          <p:cNvGrpSpPr>
            <a:grpSpLocks/>
          </p:cNvGrpSpPr>
          <p:nvPr/>
        </p:nvGrpSpPr>
        <p:grpSpPr bwMode="auto">
          <a:xfrm>
            <a:off x="3286125" y="3381375"/>
            <a:ext cx="2549525" cy="2224088"/>
            <a:chOff x="3060" y="5240"/>
            <a:chExt cx="4877" cy="4297"/>
          </a:xfrm>
        </p:grpSpPr>
        <p:pic>
          <p:nvPicPr>
            <p:cNvPr id="15" name="Picture 11" descr="424"/>
            <p:cNvPicPr>
              <a:picLocks noChangeAspect="1" noChangeArrowheads="1"/>
            </p:cNvPicPr>
            <p:nvPr/>
          </p:nvPicPr>
          <p:blipFill>
            <a:blip r:embed="rId5"/>
            <a:srcRect/>
            <a:stretch>
              <a:fillRect/>
            </a:stretch>
          </p:blipFill>
          <p:spPr bwMode="auto">
            <a:xfrm>
              <a:off x="3060" y="5240"/>
              <a:ext cx="4877" cy="4275"/>
            </a:xfrm>
            <a:prstGeom prst="rect">
              <a:avLst/>
            </a:prstGeom>
            <a:noFill/>
            <a:ln w="9525">
              <a:noFill/>
              <a:miter lim="800000"/>
              <a:headEnd/>
              <a:tailEnd/>
            </a:ln>
          </p:spPr>
        </p:pic>
        <p:sp>
          <p:nvSpPr>
            <p:cNvPr id="16" name="Text Box 10"/>
            <p:cNvSpPr txBox="1">
              <a:spLocks noChangeArrowheads="1"/>
            </p:cNvSpPr>
            <p:nvPr/>
          </p:nvSpPr>
          <p:spPr bwMode="auto">
            <a:xfrm>
              <a:off x="4680" y="5760"/>
              <a:ext cx="1800" cy="1257"/>
            </a:xfrm>
            <a:prstGeom prst="rect">
              <a:avLst/>
            </a:prstGeom>
            <a:noFill/>
            <a:ln w="9525">
              <a:noFill/>
              <a:miter lim="800000"/>
              <a:headEnd/>
              <a:tailEnd/>
            </a:ln>
          </p:spPr>
          <p:txBody>
            <a:bodyPr>
              <a:prstTxWarp prst="textNoShape">
                <a:avLst/>
              </a:prstTxWarp>
            </a:bodyPr>
            <a:lstStyle/>
            <a:p>
              <a:r>
                <a:rPr lang="en-US" sz="900" b="1">
                  <a:solidFill>
                    <a:srgbClr val="FFFF00"/>
                  </a:solidFill>
                  <a:ea typeface="Times New Roman" charset="0"/>
                  <a:cs typeface="Times New Roman" charset="0"/>
                </a:rPr>
                <a:t>Exp: 5sec</a:t>
              </a:r>
              <a:endParaRPr lang="en-US">
                <a:ea typeface="Times New Roman" charset="0"/>
                <a:cs typeface="Times New Roman" charset="0"/>
              </a:endParaRPr>
            </a:p>
          </p:txBody>
        </p:sp>
        <p:sp>
          <p:nvSpPr>
            <p:cNvPr id="17" name="Text Box 9"/>
            <p:cNvSpPr txBox="1">
              <a:spLocks noChangeArrowheads="1"/>
            </p:cNvSpPr>
            <p:nvPr/>
          </p:nvSpPr>
          <p:spPr bwMode="auto">
            <a:xfrm>
              <a:off x="5040" y="8280"/>
              <a:ext cx="1800" cy="1257"/>
            </a:xfrm>
            <a:prstGeom prst="rect">
              <a:avLst/>
            </a:prstGeom>
            <a:noFill/>
            <a:ln w="9525">
              <a:noFill/>
              <a:miter lim="800000"/>
              <a:headEnd/>
              <a:tailEnd/>
            </a:ln>
          </p:spPr>
          <p:txBody>
            <a:bodyPr>
              <a:prstTxWarp prst="textNoShape">
                <a:avLst/>
              </a:prstTxWarp>
            </a:bodyPr>
            <a:lstStyle/>
            <a:p>
              <a:r>
                <a:rPr lang="en-US" sz="900" b="1">
                  <a:solidFill>
                    <a:srgbClr val="FFFF00"/>
                  </a:solidFill>
                  <a:ea typeface="Times New Roman" charset="0"/>
                  <a:cs typeface="Times New Roman" charset="0"/>
                </a:rPr>
                <a:t>luc</a:t>
              </a:r>
              <a:endParaRPr lang="en-US">
                <a:ea typeface="Times New Roman" charset="0"/>
                <a:cs typeface="Times New Roman" charset="0"/>
              </a:endParaRPr>
            </a:p>
          </p:txBody>
        </p:sp>
      </p:grpSp>
      <p:grpSp>
        <p:nvGrpSpPr>
          <p:cNvPr id="4" name="Group 4"/>
          <p:cNvGrpSpPr>
            <a:grpSpLocks/>
          </p:cNvGrpSpPr>
          <p:nvPr/>
        </p:nvGrpSpPr>
        <p:grpSpPr bwMode="auto">
          <a:xfrm>
            <a:off x="6057900" y="3344863"/>
            <a:ext cx="2665413" cy="2360612"/>
            <a:chOff x="3060" y="10280"/>
            <a:chExt cx="4860" cy="4477"/>
          </a:xfrm>
        </p:grpSpPr>
        <p:pic>
          <p:nvPicPr>
            <p:cNvPr id="19" name="Picture 7" descr="424"/>
            <p:cNvPicPr>
              <a:picLocks noChangeAspect="1" noChangeArrowheads="1"/>
            </p:cNvPicPr>
            <p:nvPr/>
          </p:nvPicPr>
          <p:blipFill>
            <a:blip r:embed="rId6"/>
            <a:srcRect/>
            <a:stretch>
              <a:fillRect/>
            </a:stretch>
          </p:blipFill>
          <p:spPr bwMode="auto">
            <a:xfrm>
              <a:off x="3060" y="10280"/>
              <a:ext cx="4860" cy="4320"/>
            </a:xfrm>
            <a:prstGeom prst="rect">
              <a:avLst/>
            </a:prstGeom>
            <a:noFill/>
            <a:ln w="9525">
              <a:noFill/>
              <a:miter lim="800000"/>
              <a:headEnd/>
              <a:tailEnd/>
            </a:ln>
          </p:spPr>
        </p:pic>
        <p:sp>
          <p:nvSpPr>
            <p:cNvPr id="20" name="Text Box 6"/>
            <p:cNvSpPr txBox="1">
              <a:spLocks noChangeArrowheads="1"/>
            </p:cNvSpPr>
            <p:nvPr/>
          </p:nvSpPr>
          <p:spPr bwMode="auto">
            <a:xfrm>
              <a:off x="5220" y="10800"/>
              <a:ext cx="1800" cy="1257"/>
            </a:xfrm>
            <a:prstGeom prst="rect">
              <a:avLst/>
            </a:prstGeom>
            <a:noFill/>
            <a:ln w="9525">
              <a:noFill/>
              <a:miter lim="800000"/>
              <a:headEnd/>
              <a:tailEnd/>
            </a:ln>
          </p:spPr>
          <p:txBody>
            <a:bodyPr>
              <a:prstTxWarp prst="textNoShape">
                <a:avLst/>
              </a:prstTxWarp>
            </a:bodyPr>
            <a:lstStyle/>
            <a:p>
              <a:r>
                <a:rPr lang="en-US" sz="900" b="1">
                  <a:solidFill>
                    <a:srgbClr val="FFFF00"/>
                  </a:solidFill>
                  <a:ea typeface="Times New Roman" charset="0"/>
                  <a:cs typeface="Times New Roman" charset="0"/>
                </a:rPr>
                <a:t>Exp: 5sec</a:t>
              </a:r>
              <a:endParaRPr lang="en-US">
                <a:ea typeface="Times New Roman" charset="0"/>
                <a:cs typeface="Times New Roman" charset="0"/>
              </a:endParaRPr>
            </a:p>
          </p:txBody>
        </p:sp>
        <p:sp>
          <p:nvSpPr>
            <p:cNvPr id="21" name="Text Box 5"/>
            <p:cNvSpPr txBox="1">
              <a:spLocks noChangeArrowheads="1"/>
            </p:cNvSpPr>
            <p:nvPr/>
          </p:nvSpPr>
          <p:spPr bwMode="auto">
            <a:xfrm>
              <a:off x="5220" y="13500"/>
              <a:ext cx="1800" cy="1257"/>
            </a:xfrm>
            <a:prstGeom prst="rect">
              <a:avLst/>
            </a:prstGeom>
            <a:noFill/>
            <a:ln w="9525">
              <a:noFill/>
              <a:miter lim="800000"/>
              <a:headEnd/>
              <a:tailEnd/>
            </a:ln>
          </p:spPr>
          <p:txBody>
            <a:bodyPr>
              <a:prstTxWarp prst="textNoShape">
                <a:avLst/>
              </a:prstTxWarp>
            </a:bodyPr>
            <a:lstStyle/>
            <a:p>
              <a:r>
                <a:rPr lang="en-US" sz="900" b="1">
                  <a:solidFill>
                    <a:srgbClr val="FFFF00"/>
                  </a:solidFill>
                  <a:ea typeface="Times New Roman" charset="0"/>
                  <a:cs typeface="Times New Roman" charset="0"/>
                </a:rPr>
                <a:t>luc</a:t>
              </a:r>
              <a:endParaRPr lang="en-US">
                <a:ea typeface="Times New Roman" charset="0"/>
                <a:cs typeface="Times New Roman" charset="0"/>
              </a:endParaRPr>
            </a:p>
          </p:txBody>
        </p:sp>
      </p:grpSp>
      <p:sp>
        <p:nvSpPr>
          <p:cNvPr id="22" name="Rectangle 19"/>
          <p:cNvSpPr>
            <a:spLocks noChangeArrowheads="1"/>
          </p:cNvSpPr>
          <p:nvPr/>
        </p:nvSpPr>
        <p:spPr bwMode="auto">
          <a:xfrm>
            <a:off x="550863" y="5730875"/>
            <a:ext cx="1742284" cy="584776"/>
          </a:xfrm>
          <a:prstGeom prst="rect">
            <a:avLst/>
          </a:prstGeom>
          <a:noFill/>
          <a:ln w="9525">
            <a:noFill/>
            <a:miter lim="800000"/>
            <a:headEnd/>
            <a:tailEnd/>
          </a:ln>
        </p:spPr>
        <p:txBody>
          <a:bodyPr wrap="none" anchor="ctr">
            <a:prstTxWarp prst="textNoShape">
              <a:avLst/>
            </a:prstTxWarp>
            <a:spAutoFit/>
          </a:bodyPr>
          <a:lstStyle/>
          <a:p>
            <a:r>
              <a:rPr lang="el-GR" sz="1600" b="0" dirty="0">
                <a:solidFill>
                  <a:srgbClr val="FF0000"/>
                </a:solidFill>
                <a:latin typeface="Verdana" charset="0"/>
                <a:ea typeface="Times New Roman" charset="0"/>
                <a:cs typeface="Times New Roman" charset="0"/>
              </a:rPr>
              <a:t>2 </a:t>
            </a:r>
            <a:r>
              <a:rPr lang="en-US" sz="1600" b="0" dirty="0">
                <a:solidFill>
                  <a:srgbClr val="FF0000"/>
                </a:solidFill>
                <a:latin typeface="Verdana" charset="0"/>
                <a:ea typeface="Times New Roman" charset="0"/>
                <a:cs typeface="Times New Roman" charset="0"/>
              </a:rPr>
              <a:t>week after </a:t>
            </a:r>
          </a:p>
          <a:p>
            <a:r>
              <a:rPr lang="en-US" sz="1600" b="0" dirty="0">
                <a:solidFill>
                  <a:srgbClr val="FF0000"/>
                </a:solidFill>
                <a:latin typeface="Verdana" charset="0"/>
                <a:ea typeface="Times New Roman" charset="0"/>
                <a:cs typeface="Times New Roman" charset="0"/>
              </a:rPr>
              <a:t>transplantation</a:t>
            </a:r>
            <a:endParaRPr lang="el-GR" sz="1600" b="0" dirty="0">
              <a:solidFill>
                <a:srgbClr val="FF0000"/>
              </a:solidFill>
            </a:endParaRPr>
          </a:p>
        </p:txBody>
      </p:sp>
      <p:sp>
        <p:nvSpPr>
          <p:cNvPr id="23" name="Rectangle 26"/>
          <p:cNvSpPr>
            <a:spLocks noChangeArrowheads="1"/>
          </p:cNvSpPr>
          <p:nvPr/>
        </p:nvSpPr>
        <p:spPr bwMode="auto">
          <a:xfrm>
            <a:off x="3413125" y="5730875"/>
            <a:ext cx="1742284" cy="584776"/>
          </a:xfrm>
          <a:prstGeom prst="rect">
            <a:avLst/>
          </a:prstGeom>
          <a:noFill/>
          <a:ln w="9525">
            <a:noFill/>
            <a:miter lim="800000"/>
            <a:headEnd/>
            <a:tailEnd/>
          </a:ln>
        </p:spPr>
        <p:txBody>
          <a:bodyPr wrap="none" anchor="ctr">
            <a:prstTxWarp prst="textNoShape">
              <a:avLst/>
            </a:prstTxWarp>
            <a:spAutoFit/>
          </a:bodyPr>
          <a:lstStyle/>
          <a:p>
            <a:r>
              <a:rPr lang="en-US" sz="1600" b="0">
                <a:solidFill>
                  <a:srgbClr val="FF0000"/>
                </a:solidFill>
                <a:latin typeface="Verdana" charset="0"/>
                <a:ea typeface="Times New Roman" charset="0"/>
                <a:cs typeface="Times New Roman" charset="0"/>
              </a:rPr>
              <a:t>3</a:t>
            </a:r>
            <a:r>
              <a:rPr lang="el-GR" sz="1600" b="0">
                <a:solidFill>
                  <a:srgbClr val="FF0000"/>
                </a:solidFill>
                <a:latin typeface="Verdana" charset="0"/>
                <a:ea typeface="Times New Roman" charset="0"/>
                <a:cs typeface="Times New Roman" charset="0"/>
              </a:rPr>
              <a:t> </a:t>
            </a:r>
            <a:r>
              <a:rPr lang="en-US" sz="1600" b="0">
                <a:solidFill>
                  <a:srgbClr val="FF0000"/>
                </a:solidFill>
                <a:latin typeface="Verdana" charset="0"/>
                <a:ea typeface="Times New Roman" charset="0"/>
                <a:cs typeface="Times New Roman" charset="0"/>
              </a:rPr>
              <a:t>week after </a:t>
            </a:r>
          </a:p>
          <a:p>
            <a:r>
              <a:rPr lang="en-US" sz="1600" b="0">
                <a:solidFill>
                  <a:srgbClr val="FF0000"/>
                </a:solidFill>
                <a:latin typeface="Verdana" charset="0"/>
                <a:ea typeface="Times New Roman" charset="0"/>
                <a:cs typeface="Times New Roman" charset="0"/>
              </a:rPr>
              <a:t>transplantation</a:t>
            </a:r>
            <a:endParaRPr lang="el-GR" sz="1600" b="0">
              <a:solidFill>
                <a:srgbClr val="FF0000"/>
              </a:solidFill>
            </a:endParaRPr>
          </a:p>
        </p:txBody>
      </p:sp>
      <p:sp>
        <p:nvSpPr>
          <p:cNvPr id="24" name="Rectangle 27"/>
          <p:cNvSpPr>
            <a:spLocks noChangeArrowheads="1"/>
          </p:cNvSpPr>
          <p:nvPr/>
        </p:nvSpPr>
        <p:spPr bwMode="auto">
          <a:xfrm>
            <a:off x="6199188" y="5730875"/>
            <a:ext cx="1742284" cy="584776"/>
          </a:xfrm>
          <a:prstGeom prst="rect">
            <a:avLst/>
          </a:prstGeom>
          <a:noFill/>
          <a:ln w="9525">
            <a:noFill/>
            <a:miter lim="800000"/>
            <a:headEnd/>
            <a:tailEnd/>
          </a:ln>
        </p:spPr>
        <p:txBody>
          <a:bodyPr wrap="none" anchor="ctr">
            <a:prstTxWarp prst="textNoShape">
              <a:avLst/>
            </a:prstTxWarp>
            <a:spAutoFit/>
          </a:bodyPr>
          <a:lstStyle/>
          <a:p>
            <a:r>
              <a:rPr lang="en-US" sz="1600" b="0">
                <a:solidFill>
                  <a:srgbClr val="FF0000"/>
                </a:solidFill>
                <a:latin typeface="Verdana" charset="0"/>
                <a:ea typeface="Times New Roman" charset="0"/>
                <a:cs typeface="Times New Roman" charset="0"/>
              </a:rPr>
              <a:t>4</a:t>
            </a:r>
            <a:r>
              <a:rPr lang="el-GR" sz="1600" b="0">
                <a:solidFill>
                  <a:srgbClr val="FF0000"/>
                </a:solidFill>
                <a:latin typeface="Verdana" charset="0"/>
                <a:ea typeface="Times New Roman" charset="0"/>
                <a:cs typeface="Times New Roman" charset="0"/>
              </a:rPr>
              <a:t> </a:t>
            </a:r>
            <a:r>
              <a:rPr lang="en-US" sz="1600" b="0">
                <a:solidFill>
                  <a:srgbClr val="FF0000"/>
                </a:solidFill>
                <a:latin typeface="Verdana" charset="0"/>
                <a:ea typeface="Times New Roman" charset="0"/>
                <a:cs typeface="Times New Roman" charset="0"/>
              </a:rPr>
              <a:t>week after </a:t>
            </a:r>
          </a:p>
          <a:p>
            <a:r>
              <a:rPr lang="en-US" sz="1600" b="0">
                <a:solidFill>
                  <a:srgbClr val="FF0000"/>
                </a:solidFill>
                <a:latin typeface="Verdana" charset="0"/>
                <a:ea typeface="Times New Roman" charset="0"/>
                <a:cs typeface="Times New Roman" charset="0"/>
              </a:rPr>
              <a:t>transplantation</a:t>
            </a:r>
            <a:endParaRPr lang="el-GR" sz="1600" b="0">
              <a:solidFill>
                <a:srgbClr val="FF0000"/>
              </a:solidFill>
            </a:endParaRPr>
          </a:p>
        </p:txBody>
      </p:sp>
      <p:grpSp>
        <p:nvGrpSpPr>
          <p:cNvPr id="5" name="Group 4"/>
          <p:cNvGrpSpPr>
            <a:grpSpLocks/>
          </p:cNvGrpSpPr>
          <p:nvPr/>
        </p:nvGrpSpPr>
        <p:grpSpPr bwMode="auto">
          <a:xfrm>
            <a:off x="0" y="147638"/>
            <a:ext cx="9144000" cy="461962"/>
            <a:chOff x="0" y="147935"/>
            <a:chExt cx="9144000" cy="461665"/>
          </a:xfrm>
        </p:grpSpPr>
        <p:sp>
          <p:nvSpPr>
            <p:cNvPr id="26" name="Rectangle 25"/>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28" name="Rectangle 27"/>
            <p:cNvSpPr>
              <a:spLocks noChangeArrowheads="1"/>
            </p:cNvSpPr>
            <p:nvPr/>
          </p:nvSpPr>
          <p:spPr bwMode="auto">
            <a:xfrm>
              <a:off x="228600" y="147935"/>
              <a:ext cx="8102600" cy="461368"/>
            </a:xfrm>
            <a:prstGeom prst="rect">
              <a:avLst/>
            </a:prstGeom>
            <a:noFill/>
            <a:ln w="9525">
              <a:noFill/>
              <a:miter lim="800000"/>
              <a:headEnd/>
              <a:tailEnd/>
            </a:ln>
          </p:spPr>
          <p:txBody>
            <a:bodyPr>
              <a:prstTxWarp prst="textNoShape">
                <a:avLst/>
              </a:prstTxWarp>
              <a:spAutoFit/>
            </a:bodyPr>
            <a:lstStyle/>
            <a:p>
              <a:r>
                <a:rPr lang="en-US" sz="2400" cap="small" dirty="0" smtClean="0"/>
                <a:t>	     Mouse </a:t>
              </a:r>
              <a:r>
                <a:rPr lang="en-US" sz="2400" cap="small" dirty="0" err="1" smtClean="0"/>
                <a:t>Xenografts</a:t>
              </a:r>
              <a:r>
                <a:rPr lang="en-US" sz="2400" cap="small" dirty="0" smtClean="0"/>
                <a:t> - Live Imaging</a:t>
              </a:r>
              <a:endParaRPr lang="en-US" sz="2400" cap="small" dirty="0"/>
            </a:p>
          </p:txBody>
        </p:sp>
      </p:grpSp>
      <p:sp>
        <p:nvSpPr>
          <p:cNvPr id="25" name="TextBox 2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27" name="Straight Connector 2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1" name="Text Box 5"/>
          <p:cNvSpPr txBox="1">
            <a:spLocks noChangeArrowheads="1"/>
          </p:cNvSpPr>
          <p:nvPr/>
        </p:nvSpPr>
        <p:spPr bwMode="auto">
          <a:xfrm>
            <a:off x="2028825" y="1217613"/>
            <a:ext cx="3314517" cy="4639732"/>
          </a:xfrm>
          <a:prstGeom prst="rect">
            <a:avLst/>
          </a:prstGeom>
          <a:noFill/>
          <a:ln w="9525">
            <a:noFill/>
            <a:miter lim="800000"/>
            <a:headEnd/>
            <a:tailEnd/>
          </a:ln>
        </p:spPr>
        <p:txBody>
          <a:bodyPr wrap="none">
            <a:prstTxWarp prst="textNoShape">
              <a:avLst/>
            </a:prstTxWarp>
            <a:spAutoFit/>
          </a:bodyPr>
          <a:lstStyle/>
          <a:p>
            <a:pPr>
              <a:lnSpc>
                <a:spcPct val="150000"/>
              </a:lnSpc>
            </a:pPr>
            <a:r>
              <a:rPr lang="en-US" sz="1800" b="0" u="sng" dirty="0" smtClean="0"/>
              <a:t>Advantages</a:t>
            </a:r>
            <a:endParaRPr lang="en-US" sz="1800" b="0" dirty="0" smtClean="0"/>
          </a:p>
          <a:p>
            <a:pPr>
              <a:lnSpc>
                <a:spcPct val="150000"/>
              </a:lnSpc>
            </a:pPr>
            <a:r>
              <a:rPr lang="en-US" sz="1800" b="0" dirty="0"/>
              <a:t>Quick</a:t>
            </a:r>
          </a:p>
          <a:p>
            <a:pPr>
              <a:lnSpc>
                <a:spcPct val="150000"/>
              </a:lnSpc>
            </a:pPr>
            <a:r>
              <a:rPr lang="en-US" sz="1800" b="0" dirty="0" smtClean="0"/>
              <a:t>Humanized</a:t>
            </a:r>
          </a:p>
          <a:p>
            <a:pPr>
              <a:lnSpc>
                <a:spcPct val="150000"/>
              </a:lnSpc>
            </a:pPr>
            <a:r>
              <a:rPr lang="en-US" sz="1800" b="0" dirty="0" smtClean="0"/>
              <a:t>Known (?) genetic events</a:t>
            </a:r>
          </a:p>
          <a:p>
            <a:pPr>
              <a:lnSpc>
                <a:spcPct val="150000"/>
              </a:lnSpc>
            </a:pPr>
            <a:endParaRPr lang="en-US" sz="1800" b="0" dirty="0" smtClean="0"/>
          </a:p>
          <a:p>
            <a:pPr>
              <a:lnSpc>
                <a:spcPct val="150000"/>
              </a:lnSpc>
            </a:pPr>
            <a:endParaRPr lang="en-US" sz="1800" b="0" dirty="0" smtClean="0"/>
          </a:p>
          <a:p>
            <a:pPr>
              <a:lnSpc>
                <a:spcPct val="150000"/>
              </a:lnSpc>
            </a:pPr>
            <a:r>
              <a:rPr lang="en-US" sz="1800" b="0" u="sng" dirty="0" smtClean="0"/>
              <a:t>Disadvantages</a:t>
            </a:r>
            <a:endParaRPr lang="en-US" sz="1800" b="0" dirty="0" smtClean="0"/>
          </a:p>
          <a:p>
            <a:pPr>
              <a:lnSpc>
                <a:spcPct val="150000"/>
              </a:lnSpc>
            </a:pPr>
            <a:r>
              <a:rPr lang="en-US" sz="1800" b="0" dirty="0"/>
              <a:t>Spontaneous</a:t>
            </a:r>
          </a:p>
          <a:p>
            <a:pPr>
              <a:lnSpc>
                <a:spcPct val="150000"/>
              </a:lnSpc>
            </a:pPr>
            <a:r>
              <a:rPr lang="en-US" sz="1800" b="0" dirty="0"/>
              <a:t>Not well </a:t>
            </a:r>
            <a:r>
              <a:rPr lang="en-US" sz="1800" b="0" dirty="0" smtClean="0"/>
              <a:t>controlled</a:t>
            </a:r>
          </a:p>
          <a:p>
            <a:pPr>
              <a:lnSpc>
                <a:spcPct val="150000"/>
              </a:lnSpc>
            </a:pPr>
            <a:r>
              <a:rPr lang="en-US" sz="1800" b="0" dirty="0" smtClean="0"/>
              <a:t>Compromised immune system</a:t>
            </a:r>
          </a:p>
          <a:p>
            <a:pPr>
              <a:lnSpc>
                <a:spcPct val="150000"/>
              </a:lnSpc>
            </a:pPr>
            <a:endParaRPr lang="en-US" sz="1800" b="0" dirty="0"/>
          </a:p>
        </p:txBody>
      </p:sp>
      <p:grpSp>
        <p:nvGrpSpPr>
          <p:cNvPr id="2" name="Group 4"/>
          <p:cNvGrpSpPr>
            <a:grpSpLocks/>
          </p:cNvGrpSpPr>
          <p:nvPr/>
        </p:nvGrpSpPr>
        <p:grpSpPr bwMode="auto">
          <a:xfrm>
            <a:off x="0" y="147638"/>
            <a:ext cx="9829800" cy="461962"/>
            <a:chOff x="0" y="147935"/>
            <a:chExt cx="9829800" cy="461665"/>
          </a:xfrm>
        </p:grpSpPr>
        <p:sp>
          <p:nvSpPr>
            <p:cNvPr id="6" name="Rectangle 5"/>
            <p:cNvSpPr/>
            <p:nvPr/>
          </p:nvSpPr>
          <p:spPr>
            <a:xfrm>
              <a:off x="0" y="152694"/>
              <a:ext cx="9144000" cy="456906"/>
            </a:xfrm>
            <a:prstGeom prst="rect">
              <a:avLst/>
            </a:prstGeom>
            <a:gradFill flip="none" rotWithShape="1">
              <a:gsLst>
                <a:gs pos="0">
                  <a:srgbClr val="82BADC"/>
                </a:gs>
                <a:gs pos="93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8" name="Rectangle 7"/>
            <p:cNvSpPr>
              <a:spLocks noChangeArrowheads="1"/>
            </p:cNvSpPr>
            <p:nvPr/>
          </p:nvSpPr>
          <p:spPr bwMode="auto">
            <a:xfrm>
              <a:off x="1727200" y="147935"/>
              <a:ext cx="8102600" cy="461368"/>
            </a:xfrm>
            <a:prstGeom prst="rect">
              <a:avLst/>
            </a:prstGeom>
            <a:noFill/>
            <a:ln w="9525">
              <a:noFill/>
              <a:miter lim="800000"/>
              <a:headEnd/>
              <a:tailEnd/>
            </a:ln>
          </p:spPr>
          <p:txBody>
            <a:bodyPr>
              <a:prstTxWarp prst="textNoShape">
                <a:avLst/>
              </a:prstTxWarp>
              <a:spAutoFit/>
            </a:bodyPr>
            <a:lstStyle/>
            <a:p>
              <a:r>
                <a:rPr lang="en-US" sz="2400" cap="small" dirty="0" smtClean="0"/>
                <a:t>	     Mouse </a:t>
              </a:r>
              <a:r>
                <a:rPr lang="en-US" sz="2400" cap="small" dirty="0" err="1" smtClean="0"/>
                <a:t>Xenografts</a:t>
              </a:r>
              <a:r>
                <a:rPr lang="en-US" sz="2400" cap="small" dirty="0" smtClean="0"/>
                <a:t> </a:t>
              </a:r>
              <a:endParaRPr lang="en-US" sz="2400" cap="small" dirty="0"/>
            </a:p>
          </p:txBody>
        </p:sp>
      </p:gr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147638"/>
            <a:ext cx="9423400" cy="461962"/>
            <a:chOff x="0" y="147935"/>
            <a:chExt cx="9423400" cy="461665"/>
          </a:xfrm>
          <a:gradFill flip="none" rotWithShape="1">
            <a:gsLst>
              <a:gs pos="0">
                <a:srgbClr val="FFCE45"/>
              </a:gs>
              <a:gs pos="100000">
                <a:srgbClr val="FFFFFF"/>
              </a:gs>
            </a:gsLst>
            <a:lin ang="0" scaled="1"/>
            <a:tileRect/>
          </a:gradFill>
        </p:grpSpPr>
        <p:sp>
          <p:nvSpPr>
            <p:cNvPr id="8" name="Rectangle 7"/>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23"/>
            <p:cNvPicPr>
              <a:picLocks noChangeAspect="1" noChangeArrowheads="1"/>
            </p:cNvPicPr>
            <p:nvPr/>
          </p:nvPicPr>
          <p:blipFill>
            <a:blip r:embed="rId3"/>
            <a:srcRect/>
            <a:stretch>
              <a:fillRect/>
            </a:stretch>
          </p:blipFill>
          <p:spPr bwMode="auto">
            <a:xfrm>
              <a:off x="8018463" y="152694"/>
              <a:ext cx="1101725" cy="456906"/>
            </a:xfrm>
            <a:prstGeom prst="rect">
              <a:avLst/>
            </a:prstGeom>
            <a:grpFill/>
            <a:ln w="9525" cap="flat">
              <a:noFill/>
              <a:round/>
              <a:headEnd/>
              <a:tailEnd/>
            </a:ln>
            <a:effectLst/>
          </p:spPr>
        </p:pic>
        <p:sp>
          <p:nvSpPr>
            <p:cNvPr id="10" name="Rectangle 9"/>
            <p:cNvSpPr>
              <a:spLocks noChangeArrowheads="1"/>
            </p:cNvSpPr>
            <p:nvPr/>
          </p:nvSpPr>
          <p:spPr bwMode="auto">
            <a:xfrm>
              <a:off x="0" y="147935"/>
              <a:ext cx="9423400" cy="461368"/>
            </a:xfrm>
            <a:prstGeom prst="rect">
              <a:avLst/>
            </a:prstGeom>
            <a:grpFill/>
            <a:ln w="9525">
              <a:noFill/>
              <a:miter lim="800000"/>
              <a:headEnd/>
              <a:tailEnd/>
            </a:ln>
          </p:spPr>
          <p:txBody>
            <a:bodyPr wrap="square">
              <a:prstTxWarp prst="textNoShape">
                <a:avLst/>
              </a:prstTxWarp>
              <a:spAutoFit/>
            </a:bodyPr>
            <a:lstStyle/>
            <a:p>
              <a:r>
                <a:rPr lang="en-US" sz="2400" cap="small" dirty="0" smtClean="0"/>
                <a:t>Genetic Engineering - Applications/Therapeutic Exploitations</a:t>
              </a:r>
              <a:endParaRPr lang="en-US" sz="2400" cap="small" dirty="0"/>
            </a:p>
          </p:txBody>
        </p:sp>
      </p:grpSp>
      <p:graphicFrame>
        <p:nvGraphicFramePr>
          <p:cNvPr id="55298" name="Object 4"/>
          <p:cNvGraphicFramePr>
            <a:graphicFrameLocks noChangeAspect="1"/>
          </p:cNvGraphicFramePr>
          <p:nvPr/>
        </p:nvGraphicFramePr>
        <p:xfrm>
          <a:off x="539750" y="720725"/>
          <a:ext cx="8353425" cy="3856038"/>
        </p:xfrm>
        <a:graphic>
          <a:graphicData uri="http://schemas.openxmlformats.org/presentationml/2006/ole">
            <p:oleObj spid="_x0000_s1866754" name="Photo Editor Photo" r:id="rId4" imgW="4704762" imgH="2172003" progId="">
              <p:embed/>
            </p:oleObj>
          </a:graphicData>
        </a:graphic>
      </p:graphicFrame>
      <p:graphicFrame>
        <p:nvGraphicFramePr>
          <p:cNvPr id="55301" name="Object 18"/>
          <p:cNvGraphicFramePr>
            <a:graphicFrameLocks noChangeAspect="1"/>
          </p:cNvGraphicFramePr>
          <p:nvPr/>
        </p:nvGraphicFramePr>
        <p:xfrm>
          <a:off x="561975" y="4752975"/>
          <a:ext cx="8137525" cy="1504950"/>
        </p:xfrm>
        <a:graphic>
          <a:graphicData uri="http://schemas.openxmlformats.org/presentationml/2006/ole">
            <p:oleObj spid="_x0000_s1866755" name="Photo Editor Photo" r:id="rId5" imgW="4686954" imgH="866896" progId="">
              <p:embed/>
            </p:oleObj>
          </a:graphicData>
        </a:graphic>
      </p:graphicFrame>
      <p:sp>
        <p:nvSpPr>
          <p:cNvPr id="11" name="TextBox 10"/>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2"/>
          <a:srcRect/>
          <a:stretch>
            <a:fillRect/>
          </a:stretch>
        </p:blipFill>
        <p:spPr bwMode="auto">
          <a:xfrm>
            <a:off x="902539" y="609600"/>
            <a:ext cx="7367172" cy="4991100"/>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466725" y="850900"/>
            <a:ext cx="8393113" cy="4247317"/>
          </a:xfrm>
          <a:prstGeom prst="rect">
            <a:avLst/>
          </a:prstGeom>
          <a:noFill/>
          <a:ln w="9525">
            <a:noFill/>
            <a:miter lim="800000"/>
            <a:headEnd/>
            <a:tailEnd/>
          </a:ln>
        </p:spPr>
        <p:txBody>
          <a:bodyPr anchor="ctr">
            <a:prstTxWarp prst="textNoShape">
              <a:avLst/>
            </a:prstTxWarp>
            <a:spAutoFit/>
          </a:bodyPr>
          <a:lstStyle/>
          <a:p>
            <a:r>
              <a:rPr lang="en-GB" sz="1800" b="0" dirty="0"/>
              <a:t>GM is a special set of technologies that alter the genetic makeup of such living organisms as animals, plants, or bacteria. </a:t>
            </a:r>
          </a:p>
          <a:p>
            <a:r>
              <a:rPr lang="en-GB" sz="1800" b="0" dirty="0"/>
              <a:t>Biotechnology, a more general term, refers to using living organisms or their components, such as enzymes, to make products that include wine, cheese, beer, and yogurt. </a:t>
            </a:r>
            <a:endParaRPr lang="el-GR" sz="1800" b="0" dirty="0"/>
          </a:p>
          <a:p>
            <a:r>
              <a:rPr lang="en-GB" sz="1800" b="0" dirty="0"/>
              <a:t>Combining genes from different organisms is known as recombinant DNA technology, and the resulting organism is said to be "genetically modified," "genetically engineered," or "transgenic." </a:t>
            </a:r>
          </a:p>
          <a:p>
            <a:r>
              <a:rPr lang="en-GB" sz="1800" b="0" dirty="0"/>
              <a:t>GM products include medicines and vaccines, foods and food ingredients, feeds, and </a:t>
            </a:r>
            <a:r>
              <a:rPr lang="en-GB" sz="1800" b="0" dirty="0" err="1"/>
              <a:t>fibers</a:t>
            </a:r>
            <a:r>
              <a:rPr lang="en-GB" sz="1800" b="0" dirty="0"/>
              <a:t>. </a:t>
            </a:r>
            <a:endParaRPr lang="el-GR" sz="1800" b="0" dirty="0"/>
          </a:p>
          <a:p>
            <a:r>
              <a:rPr lang="en-GB" sz="1800" b="0" dirty="0"/>
              <a:t>Locating genes for important traits—such as those conferring insect resistance or desired nutrients—is one of the most limiting steps in the process. However, genome sequencing and discovery programs for hundreds of different organisms are generating detailed maps along with data-analyzing technologies to understand and use them. </a:t>
            </a:r>
          </a:p>
        </p:txBody>
      </p:sp>
      <p:pic>
        <p:nvPicPr>
          <p:cNvPr id="4" name="Picture 8" descr="http://i1.wp.com/naturalsociety.com/wp-content/uploads/gmo_apple_squeeze_735_350.jpg?resize=735%2C350"/>
          <p:cNvPicPr>
            <a:picLocks noChangeAspect="1" noChangeArrowheads="1"/>
          </p:cNvPicPr>
          <p:nvPr/>
        </p:nvPicPr>
        <p:blipFill>
          <a:blip r:embed="rId2"/>
          <a:srcRect/>
          <a:stretch>
            <a:fillRect/>
          </a:stretch>
        </p:blipFill>
        <p:spPr bwMode="auto">
          <a:xfrm>
            <a:off x="3929062" y="5029200"/>
            <a:ext cx="4224338" cy="1419225"/>
          </a:xfrm>
          <a:prstGeom prst="rect">
            <a:avLst/>
          </a:prstGeom>
          <a:noFill/>
          <a:ln w="9525">
            <a:noFill/>
            <a:miter lim="800000"/>
            <a:headEnd/>
            <a:tailEnd/>
          </a:ln>
        </p:spPr>
      </p:pic>
      <p:sp>
        <p:nvSpPr>
          <p:cNvPr id="6" name="Rectangle 5"/>
          <p:cNvSpPr/>
          <p:nvPr/>
        </p:nvSpPr>
        <p:spPr bwMode="auto">
          <a:xfrm>
            <a:off x="0" y="254000"/>
            <a:ext cx="9144000" cy="457200"/>
          </a:xfrm>
          <a:prstGeom prst="rect">
            <a:avLst/>
          </a:prstGeom>
          <a:gradFill flip="none" rotWithShape="1">
            <a:gsLst>
              <a:gs pos="46000">
                <a:srgbClr val="CCFFCC"/>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cs typeface="Lantinghei SC Extralight"/>
              </a:rPr>
              <a:t>What are Genetically Modified (GM) Foods?</a:t>
            </a:r>
            <a:endParaRPr lang="en-US" sz="2400" cap="small" dirty="0">
              <a:solidFill>
                <a:schemeClr val="tx1"/>
              </a:solidFill>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5"/>
          <p:cNvSpPr>
            <a:spLocks noChangeArrowheads="1"/>
          </p:cNvSpPr>
          <p:nvPr/>
        </p:nvSpPr>
        <p:spPr bwMode="auto">
          <a:xfrm>
            <a:off x="1638300" y="1843088"/>
            <a:ext cx="3803032" cy="3693319"/>
          </a:xfrm>
          <a:prstGeom prst="rect">
            <a:avLst/>
          </a:prstGeom>
          <a:noFill/>
          <a:ln w="9525">
            <a:noFill/>
            <a:miter lim="800000"/>
            <a:headEnd/>
            <a:tailEnd/>
          </a:ln>
        </p:spPr>
        <p:txBody>
          <a:bodyPr wrap="none" anchor="ctr">
            <a:prstTxWarp prst="textNoShape">
              <a:avLst/>
            </a:prstTxWarp>
            <a:spAutoFit/>
          </a:bodyPr>
          <a:lstStyle/>
          <a:p>
            <a:r>
              <a:rPr lang="el-GR" sz="1800" b="0" dirty="0"/>
              <a:t>Pest resistance</a:t>
            </a:r>
            <a:endParaRPr lang="en-US" sz="1800" b="0" dirty="0"/>
          </a:p>
          <a:p>
            <a:endParaRPr lang="en-US" sz="1800" b="0" dirty="0"/>
          </a:p>
          <a:p>
            <a:r>
              <a:rPr lang="en-US" sz="1800" b="0" dirty="0"/>
              <a:t>Herbicide tolerance</a:t>
            </a:r>
          </a:p>
          <a:p>
            <a:r>
              <a:rPr lang="en-US" sz="1800" b="0" dirty="0"/>
              <a:t> </a:t>
            </a:r>
          </a:p>
          <a:p>
            <a:r>
              <a:rPr lang="en-US" sz="1800" b="0" dirty="0"/>
              <a:t>Disease resistance </a:t>
            </a:r>
          </a:p>
          <a:p>
            <a:endParaRPr lang="en-US" sz="1800" b="0" dirty="0"/>
          </a:p>
          <a:p>
            <a:r>
              <a:rPr lang="en-US" sz="1800" b="0" dirty="0"/>
              <a:t>Cold tolerance</a:t>
            </a:r>
          </a:p>
          <a:p>
            <a:r>
              <a:rPr lang="en-US" sz="1800" b="0" dirty="0"/>
              <a:t> </a:t>
            </a:r>
          </a:p>
          <a:p>
            <a:r>
              <a:rPr lang="en-US" sz="1800" b="0" dirty="0"/>
              <a:t>Drought tolerance/salinity tolerance</a:t>
            </a:r>
          </a:p>
          <a:p>
            <a:r>
              <a:rPr lang="en-US" sz="1800" b="0" dirty="0"/>
              <a:t> </a:t>
            </a:r>
          </a:p>
          <a:p>
            <a:r>
              <a:rPr lang="en-US" sz="1800" b="0" dirty="0"/>
              <a:t>Nutrition </a:t>
            </a:r>
          </a:p>
          <a:p>
            <a:endParaRPr lang="en-US" sz="1800" b="0" dirty="0"/>
          </a:p>
          <a:p>
            <a:r>
              <a:rPr lang="en-US" sz="1800" b="0" dirty="0"/>
              <a:t>Pharmaceuticals</a:t>
            </a:r>
            <a:r>
              <a:rPr lang="en-US" sz="1800" b="0" dirty="0" smtClean="0"/>
              <a:t> </a:t>
            </a:r>
          </a:p>
        </p:txBody>
      </p:sp>
      <p:sp>
        <p:nvSpPr>
          <p:cNvPr id="4" name="Rectangle 3"/>
          <p:cNvSpPr/>
          <p:nvPr/>
        </p:nvSpPr>
        <p:spPr bwMode="auto">
          <a:xfrm>
            <a:off x="0" y="520700"/>
            <a:ext cx="9144000" cy="457200"/>
          </a:xfrm>
          <a:prstGeom prst="rect">
            <a:avLst/>
          </a:prstGeom>
          <a:gradFill flip="none" rotWithShape="1">
            <a:gsLst>
              <a:gs pos="46000">
                <a:srgbClr val="CCFFCC"/>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cs typeface="Lantinghei SC Extralight"/>
              </a:rPr>
              <a:t>Advantages of GM products</a:t>
            </a:r>
            <a:endParaRPr lang="en-US" sz="2400" cap="small" dirty="0">
              <a:solidFill>
                <a:schemeClr val="tx1"/>
              </a:solidFill>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506413" y="1911350"/>
            <a:ext cx="8523287" cy="3393237"/>
          </a:xfrm>
          <a:prstGeom prst="rect">
            <a:avLst/>
          </a:prstGeom>
          <a:noFill/>
          <a:ln w="9525">
            <a:noFill/>
            <a:miter lim="800000"/>
            <a:headEnd/>
            <a:tailEnd/>
          </a:ln>
        </p:spPr>
        <p:txBody>
          <a:bodyPr anchor="ctr">
            <a:prstTxWarp prst="textNoShape">
              <a:avLst/>
            </a:prstTxWarp>
            <a:spAutoFit/>
          </a:bodyPr>
          <a:lstStyle/>
          <a:p>
            <a:pPr>
              <a:lnSpc>
                <a:spcPct val="150000"/>
              </a:lnSpc>
            </a:pPr>
            <a:r>
              <a:rPr lang="en-GB" sz="1800" b="0" dirty="0"/>
              <a:t>- rice with increased iron and vitamins that may alleviate chronic malnutrition in Asian countries</a:t>
            </a:r>
          </a:p>
          <a:p>
            <a:pPr>
              <a:lnSpc>
                <a:spcPct val="150000"/>
              </a:lnSpc>
            </a:pPr>
            <a:r>
              <a:rPr lang="en-GB" sz="1800" b="0" dirty="0"/>
              <a:t>- variety of plants able to survive weather extremes</a:t>
            </a:r>
          </a:p>
          <a:p>
            <a:pPr>
              <a:lnSpc>
                <a:spcPct val="150000"/>
              </a:lnSpc>
            </a:pPr>
            <a:r>
              <a:rPr lang="en-GB" sz="1800" b="0" dirty="0"/>
              <a:t>- bananas that produce human vaccines against infectious diseases such as hepatitis B</a:t>
            </a:r>
          </a:p>
          <a:p>
            <a:pPr>
              <a:lnSpc>
                <a:spcPct val="150000"/>
              </a:lnSpc>
            </a:pPr>
            <a:r>
              <a:rPr lang="en-GB" sz="1800" b="0" dirty="0"/>
              <a:t>- fish that mature more quickly </a:t>
            </a:r>
          </a:p>
          <a:p>
            <a:pPr>
              <a:lnSpc>
                <a:spcPct val="150000"/>
              </a:lnSpc>
            </a:pPr>
            <a:r>
              <a:rPr lang="en-GB" sz="1800" b="0" dirty="0"/>
              <a:t>- fruit and nut trees that yield years earlier</a:t>
            </a:r>
          </a:p>
          <a:p>
            <a:pPr>
              <a:lnSpc>
                <a:spcPct val="150000"/>
              </a:lnSpc>
            </a:pPr>
            <a:r>
              <a:rPr lang="en-GB" sz="1800" b="0" dirty="0"/>
              <a:t>- plants that produce new plastics with unique properties.  </a:t>
            </a:r>
          </a:p>
        </p:txBody>
      </p:sp>
      <p:sp>
        <p:nvSpPr>
          <p:cNvPr id="4" name="Rectangle 3"/>
          <p:cNvSpPr/>
          <p:nvPr/>
        </p:nvSpPr>
        <p:spPr bwMode="auto">
          <a:xfrm>
            <a:off x="0" y="520700"/>
            <a:ext cx="9144000" cy="457200"/>
          </a:xfrm>
          <a:prstGeom prst="rect">
            <a:avLst/>
          </a:prstGeom>
          <a:gradFill flip="none" rotWithShape="1">
            <a:gsLst>
              <a:gs pos="46000">
                <a:srgbClr val="CCFFCC"/>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cs typeface="Lantinghei SC Extralight"/>
              </a:rPr>
              <a:t>Examples of GM products</a:t>
            </a:r>
            <a:endParaRPr lang="en-US" sz="2400" cap="small" dirty="0">
              <a:solidFill>
                <a:schemeClr val="tx1"/>
              </a:solidFill>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533400" y="1193170"/>
            <a:ext cx="7924800" cy="5055230"/>
          </a:xfrm>
          <a:prstGeom prst="rect">
            <a:avLst/>
          </a:prstGeom>
        </p:spPr>
        <p:txBody>
          <a:bodyPr wrap="square">
            <a:spAutoFit/>
          </a:bodyPr>
          <a:lstStyle/>
          <a:p>
            <a:pPr>
              <a:lnSpc>
                <a:spcPct val="150000"/>
              </a:lnSpc>
            </a:pPr>
            <a:r>
              <a:rPr lang="en-US" sz="1800" b="0" dirty="0"/>
              <a:t>A</a:t>
            </a:r>
            <a:r>
              <a:rPr lang="en-US" sz="1800" b="0" dirty="0" smtClean="0"/>
              <a:t> DNA molecule that contains information for replicating itself, called “origin of replication”. Therefore, if a piece of foreign DNA is incorporated into the vector, then the foreign DNA will be replicated along with the vector DNA.</a:t>
            </a:r>
          </a:p>
          <a:p>
            <a:pPr>
              <a:lnSpc>
                <a:spcPct val="150000"/>
              </a:lnSpc>
            </a:pPr>
            <a:endParaRPr lang="en-US" sz="1800" b="0" dirty="0" smtClean="0"/>
          </a:p>
          <a:p>
            <a:pPr>
              <a:lnSpc>
                <a:spcPct val="150000"/>
              </a:lnSpc>
            </a:pPr>
            <a:r>
              <a:rPr lang="en-US" sz="1800" b="0" dirty="0"/>
              <a:t>M</a:t>
            </a:r>
            <a:r>
              <a:rPr lang="en-US" sz="1800" b="0" dirty="0" smtClean="0"/>
              <a:t>arker </a:t>
            </a:r>
            <a:r>
              <a:rPr lang="en-US" sz="1800" b="0" dirty="0"/>
              <a:t>genes</a:t>
            </a:r>
            <a:r>
              <a:rPr lang="en-US" sz="1800" b="0" dirty="0" smtClean="0"/>
              <a:t> </a:t>
            </a:r>
          </a:p>
          <a:p>
            <a:pPr>
              <a:lnSpc>
                <a:spcPct val="150000"/>
              </a:lnSpc>
            </a:pPr>
            <a:endParaRPr lang="en-US" sz="1800" b="0" dirty="0" smtClean="0"/>
          </a:p>
          <a:p>
            <a:pPr>
              <a:lnSpc>
                <a:spcPct val="150000"/>
              </a:lnSpc>
            </a:pPr>
            <a:r>
              <a:rPr lang="en-US" sz="1800" b="0" dirty="0"/>
              <a:t>Unique cleavage </a:t>
            </a:r>
            <a:r>
              <a:rPr lang="en-US" sz="1800" b="0" dirty="0" err="1"/>
              <a:t>site(s</a:t>
            </a:r>
            <a:r>
              <a:rPr lang="en-US" sz="1800" b="0" dirty="0"/>
              <a:t>)</a:t>
            </a:r>
            <a:r>
              <a:rPr lang="en-US" sz="1800" b="0" dirty="0" smtClean="0"/>
              <a:t> </a:t>
            </a:r>
          </a:p>
          <a:p>
            <a:pPr>
              <a:lnSpc>
                <a:spcPct val="150000"/>
              </a:lnSpc>
            </a:pPr>
            <a:endParaRPr lang="en-US" sz="1800" b="0" dirty="0" smtClean="0"/>
          </a:p>
          <a:p>
            <a:pPr>
              <a:lnSpc>
                <a:spcPct val="150000"/>
              </a:lnSpc>
            </a:pPr>
            <a:endParaRPr lang="en-US" sz="1800" b="0" dirty="0" smtClean="0"/>
          </a:p>
          <a:p>
            <a:pPr>
              <a:lnSpc>
                <a:spcPct val="150000"/>
              </a:lnSpc>
            </a:pPr>
            <a:r>
              <a:rPr lang="en-US" sz="1800" b="0" dirty="0"/>
              <a:t>For expression, must contain control elements,</a:t>
            </a:r>
            <a:r>
              <a:rPr lang="en-US" sz="1800" b="0" dirty="0" smtClean="0"/>
              <a:t> </a:t>
            </a:r>
          </a:p>
          <a:p>
            <a:pPr>
              <a:lnSpc>
                <a:spcPct val="150000"/>
              </a:lnSpc>
            </a:pPr>
            <a:r>
              <a:rPr lang="en-US" sz="1800" b="0" dirty="0" smtClean="0"/>
              <a:t>such </a:t>
            </a:r>
            <a:r>
              <a:rPr lang="en-US" sz="1800" b="0" dirty="0"/>
              <a:t>as promoters, terminators, ribosome binding sites,</a:t>
            </a:r>
            <a:r>
              <a:rPr lang="en-US" sz="1800" b="0" dirty="0" smtClean="0"/>
              <a:t> </a:t>
            </a:r>
          </a:p>
          <a:p>
            <a:pPr>
              <a:lnSpc>
                <a:spcPct val="150000"/>
              </a:lnSpc>
            </a:pPr>
            <a:r>
              <a:rPr lang="en-US" sz="1800" b="0" dirty="0" smtClean="0"/>
              <a:t>etc</a:t>
            </a:r>
            <a:r>
              <a:rPr lang="en-US" sz="1800" b="0" dirty="0"/>
              <a:t>...</a:t>
            </a:r>
            <a:r>
              <a:rPr lang="en-US" sz="1800" b="0" dirty="0" smtClean="0"/>
              <a:t> </a:t>
            </a:r>
          </a:p>
        </p:txBody>
      </p:sp>
      <p:grpSp>
        <p:nvGrpSpPr>
          <p:cNvPr id="2" name="Group 4"/>
          <p:cNvGrpSpPr/>
          <p:nvPr/>
        </p:nvGrpSpPr>
        <p:grpSpPr>
          <a:xfrm>
            <a:off x="4572000" y="2438400"/>
            <a:ext cx="2349893" cy="2350632"/>
            <a:chOff x="1219200" y="1066800"/>
            <a:chExt cx="3476482" cy="3657600"/>
          </a:xfrm>
        </p:grpSpPr>
        <p:grpSp>
          <p:nvGrpSpPr>
            <p:cNvPr id="5" name="Group 16"/>
            <p:cNvGrpSpPr/>
            <p:nvPr/>
          </p:nvGrpSpPr>
          <p:grpSpPr>
            <a:xfrm>
              <a:off x="1281113" y="1576388"/>
              <a:ext cx="3214687" cy="3148012"/>
              <a:chOff x="1128713" y="1957388"/>
              <a:chExt cx="2022475" cy="1970087"/>
            </a:xfrm>
          </p:grpSpPr>
          <p:sp>
            <p:nvSpPr>
              <p:cNvPr id="14" name="Oval 2"/>
              <p:cNvSpPr>
                <a:spLocks noChangeArrowheads="1"/>
              </p:cNvSpPr>
              <p:nvPr/>
            </p:nvSpPr>
            <p:spPr bwMode="auto">
              <a:xfrm>
                <a:off x="1212850" y="1989138"/>
                <a:ext cx="1938338" cy="1938337"/>
              </a:xfrm>
              <a:prstGeom prst="ellips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5" name="AutoShape 3"/>
              <p:cNvSpPr>
                <a:spLocks noChangeArrowheads="1"/>
              </p:cNvSpPr>
              <p:nvPr/>
            </p:nvSpPr>
            <p:spPr bwMode="auto">
              <a:xfrm rot="19075377">
                <a:off x="1128713" y="2065338"/>
                <a:ext cx="1538287" cy="1127125"/>
              </a:xfrm>
              <a:custGeom>
                <a:avLst/>
                <a:gdLst>
                  <a:gd name="G0" fmla="+- 9607 0 0"/>
                  <a:gd name="G1" fmla="+- -8442530 0 0"/>
                  <a:gd name="G2" fmla="+- 0 0 -8442530"/>
                  <a:gd name="T0" fmla="*/ 0 256 1"/>
                  <a:gd name="T1" fmla="*/ 180 256 1"/>
                  <a:gd name="G3" fmla="+- -8442530 T0 T1"/>
                  <a:gd name="T2" fmla="*/ 0 256 1"/>
                  <a:gd name="T3" fmla="*/ 90 256 1"/>
                  <a:gd name="G4" fmla="+- -8442530 T2 T3"/>
                  <a:gd name="G5" fmla="*/ G4 2 1"/>
                  <a:gd name="T4" fmla="*/ 90 256 1"/>
                  <a:gd name="T5" fmla="*/ 0 256 1"/>
                  <a:gd name="G6" fmla="+- -8442530 T4 T5"/>
                  <a:gd name="G7" fmla="*/ G6 2 1"/>
                  <a:gd name="G8" fmla="abs -844253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607"/>
                  <a:gd name="G18" fmla="*/ 9607 1 2"/>
                  <a:gd name="G19" fmla="+- G18 5400 0"/>
                  <a:gd name="G20" fmla="cos G19 -8442530"/>
                  <a:gd name="G21" fmla="sin G19 -8442530"/>
                  <a:gd name="G22" fmla="+- G20 10800 0"/>
                  <a:gd name="G23" fmla="+- G21 10800 0"/>
                  <a:gd name="G24" fmla="+- 10800 0 G20"/>
                  <a:gd name="G25" fmla="+- 9607 10800 0"/>
                  <a:gd name="G26" fmla="?: G9 G17 G25"/>
                  <a:gd name="G27" fmla="?: G9 0 21600"/>
                  <a:gd name="G28" fmla="cos 10800 -8442530"/>
                  <a:gd name="G29" fmla="sin 10800 -8442530"/>
                  <a:gd name="G30" fmla="sin 9607 -8442530"/>
                  <a:gd name="G31" fmla="+- G28 10800 0"/>
                  <a:gd name="G32" fmla="+- G29 10800 0"/>
                  <a:gd name="G33" fmla="+- G30 10800 0"/>
                  <a:gd name="G34" fmla="?: G4 0 G31"/>
                  <a:gd name="G35" fmla="?: -8442530 G34 0"/>
                  <a:gd name="G36" fmla="?: G6 G35 G31"/>
                  <a:gd name="G37" fmla="+- 21600 0 G36"/>
                  <a:gd name="G38" fmla="?: G4 0 G33"/>
                  <a:gd name="G39" fmla="?: -8442530 G38 G32"/>
                  <a:gd name="G40" fmla="?: G6 G39 0"/>
                  <a:gd name="G41" fmla="?: G4 G32 21600"/>
                  <a:gd name="G42" fmla="?: G6 G41 G33"/>
                  <a:gd name="T12" fmla="*/ 10800 w 21600"/>
                  <a:gd name="T13" fmla="*/ 0 h 21600"/>
                  <a:gd name="T14" fmla="*/ 4402 w 21600"/>
                  <a:gd name="T15" fmla="*/ 2850 h 21600"/>
                  <a:gd name="T16" fmla="*/ 10800 w 21600"/>
                  <a:gd name="T17" fmla="*/ 1193 h 21600"/>
                  <a:gd name="T18" fmla="*/ 17198 w 21600"/>
                  <a:gd name="T19" fmla="*/ 285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777" y="3315"/>
                    </a:moveTo>
                    <a:cubicBezTo>
                      <a:pt x="6484" y="1941"/>
                      <a:pt x="8609" y="1192"/>
                      <a:pt x="10800" y="1192"/>
                    </a:cubicBezTo>
                    <a:cubicBezTo>
                      <a:pt x="12990" y="1192"/>
                      <a:pt x="15115" y="1941"/>
                      <a:pt x="16822" y="3315"/>
                    </a:cubicBezTo>
                    <a:lnTo>
                      <a:pt x="17570" y="2385"/>
                    </a:lnTo>
                    <a:cubicBezTo>
                      <a:pt x="15651" y="841"/>
                      <a:pt x="13262" y="0"/>
                      <a:pt x="10799" y="0"/>
                    </a:cubicBezTo>
                    <a:cubicBezTo>
                      <a:pt x="8337" y="0"/>
                      <a:pt x="5948" y="841"/>
                      <a:pt x="4029" y="2385"/>
                    </a:cubicBezTo>
                    <a:close/>
                  </a:path>
                </a:pathLst>
              </a:custGeom>
              <a:solidFill>
                <a:schemeClr val="accent1"/>
              </a:solidFill>
              <a:ln w="38100">
                <a:solidFill>
                  <a:schemeClr val="accent1"/>
                </a:solidFill>
                <a:miter lim="800000"/>
                <a:headEnd/>
                <a:tailEnd/>
              </a:ln>
              <a:effectLst/>
            </p:spPr>
            <p:txBody>
              <a:bodyPr wrap="none" anchor="ctr">
                <a:prstTxWarp prst="textNoShape">
                  <a:avLst/>
                </a:prstTxWarp>
              </a:bodyPr>
              <a:lstStyle/>
              <a:p>
                <a:endParaRPr lang="en-US"/>
              </a:p>
            </p:txBody>
          </p:sp>
          <p:sp>
            <p:nvSpPr>
              <p:cNvPr id="16" name="AutoShape 4"/>
              <p:cNvSpPr>
                <a:spLocks noChangeArrowheads="1"/>
              </p:cNvSpPr>
              <p:nvPr/>
            </p:nvSpPr>
            <p:spPr bwMode="auto">
              <a:xfrm rot="3309067" flipH="1">
                <a:off x="1797050" y="2163763"/>
                <a:ext cx="1538287" cy="1125538"/>
              </a:xfrm>
              <a:custGeom>
                <a:avLst/>
                <a:gdLst>
                  <a:gd name="G0" fmla="+- 9607 0 0"/>
                  <a:gd name="G1" fmla="+- -8442530 0 0"/>
                  <a:gd name="G2" fmla="+- 0 0 -8442530"/>
                  <a:gd name="T0" fmla="*/ 0 256 1"/>
                  <a:gd name="T1" fmla="*/ 180 256 1"/>
                  <a:gd name="G3" fmla="+- -8442530 T0 T1"/>
                  <a:gd name="T2" fmla="*/ 0 256 1"/>
                  <a:gd name="T3" fmla="*/ 90 256 1"/>
                  <a:gd name="G4" fmla="+- -8442530 T2 T3"/>
                  <a:gd name="G5" fmla="*/ G4 2 1"/>
                  <a:gd name="T4" fmla="*/ 90 256 1"/>
                  <a:gd name="T5" fmla="*/ 0 256 1"/>
                  <a:gd name="G6" fmla="+- -8442530 T4 T5"/>
                  <a:gd name="G7" fmla="*/ G6 2 1"/>
                  <a:gd name="G8" fmla="abs -844253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607"/>
                  <a:gd name="G18" fmla="*/ 9607 1 2"/>
                  <a:gd name="G19" fmla="+- G18 5400 0"/>
                  <a:gd name="G20" fmla="cos G19 -8442530"/>
                  <a:gd name="G21" fmla="sin G19 -8442530"/>
                  <a:gd name="G22" fmla="+- G20 10800 0"/>
                  <a:gd name="G23" fmla="+- G21 10800 0"/>
                  <a:gd name="G24" fmla="+- 10800 0 G20"/>
                  <a:gd name="G25" fmla="+- 9607 10800 0"/>
                  <a:gd name="G26" fmla="?: G9 G17 G25"/>
                  <a:gd name="G27" fmla="?: G9 0 21600"/>
                  <a:gd name="G28" fmla="cos 10800 -8442530"/>
                  <a:gd name="G29" fmla="sin 10800 -8442530"/>
                  <a:gd name="G30" fmla="sin 9607 -8442530"/>
                  <a:gd name="G31" fmla="+- G28 10800 0"/>
                  <a:gd name="G32" fmla="+- G29 10800 0"/>
                  <a:gd name="G33" fmla="+- G30 10800 0"/>
                  <a:gd name="G34" fmla="?: G4 0 G31"/>
                  <a:gd name="G35" fmla="?: -8442530 G34 0"/>
                  <a:gd name="G36" fmla="?: G6 G35 G31"/>
                  <a:gd name="G37" fmla="+- 21600 0 G36"/>
                  <a:gd name="G38" fmla="?: G4 0 G33"/>
                  <a:gd name="G39" fmla="?: -8442530 G38 G32"/>
                  <a:gd name="G40" fmla="?: G6 G39 0"/>
                  <a:gd name="G41" fmla="?: G4 G32 21600"/>
                  <a:gd name="G42" fmla="?: G6 G41 G33"/>
                  <a:gd name="T12" fmla="*/ 10800 w 21600"/>
                  <a:gd name="T13" fmla="*/ 0 h 21600"/>
                  <a:gd name="T14" fmla="*/ 4402 w 21600"/>
                  <a:gd name="T15" fmla="*/ 2850 h 21600"/>
                  <a:gd name="T16" fmla="*/ 10800 w 21600"/>
                  <a:gd name="T17" fmla="*/ 1193 h 21600"/>
                  <a:gd name="T18" fmla="*/ 17198 w 21600"/>
                  <a:gd name="T19" fmla="*/ 285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777" y="3315"/>
                    </a:moveTo>
                    <a:cubicBezTo>
                      <a:pt x="6484" y="1941"/>
                      <a:pt x="8609" y="1192"/>
                      <a:pt x="10800" y="1192"/>
                    </a:cubicBezTo>
                    <a:cubicBezTo>
                      <a:pt x="12990" y="1192"/>
                      <a:pt x="15115" y="1941"/>
                      <a:pt x="16822" y="3315"/>
                    </a:cubicBezTo>
                    <a:lnTo>
                      <a:pt x="17570" y="2385"/>
                    </a:lnTo>
                    <a:cubicBezTo>
                      <a:pt x="15651" y="841"/>
                      <a:pt x="13262" y="0"/>
                      <a:pt x="10799" y="0"/>
                    </a:cubicBezTo>
                    <a:cubicBezTo>
                      <a:pt x="8337" y="0"/>
                      <a:pt x="5948" y="841"/>
                      <a:pt x="4029" y="2385"/>
                    </a:cubicBezTo>
                    <a:close/>
                  </a:path>
                </a:pathLst>
              </a:custGeom>
              <a:solidFill>
                <a:srgbClr val="00FF00"/>
              </a:solidFill>
              <a:ln w="38100">
                <a:solidFill>
                  <a:srgbClr val="00FF00"/>
                </a:solidFill>
                <a:miter lim="800000"/>
                <a:headEnd/>
                <a:tailEnd/>
              </a:ln>
              <a:effectLst/>
            </p:spPr>
            <p:txBody>
              <a:bodyPr wrap="none" anchor="ctr">
                <a:prstTxWarp prst="textNoShape">
                  <a:avLst/>
                </a:prstTxWarp>
              </a:bodyPr>
              <a:lstStyle/>
              <a:p>
                <a:endParaRPr lang="en-US"/>
              </a:p>
            </p:txBody>
          </p:sp>
        </p:grpSp>
        <p:sp>
          <p:nvSpPr>
            <p:cNvPr id="7" name="Text Box 5"/>
            <p:cNvSpPr txBox="1">
              <a:spLocks noChangeArrowheads="1"/>
            </p:cNvSpPr>
            <p:nvPr/>
          </p:nvSpPr>
          <p:spPr bwMode="auto">
            <a:xfrm>
              <a:off x="2438400" y="2754868"/>
              <a:ext cx="1044201" cy="369332"/>
            </a:xfrm>
            <a:prstGeom prst="rect">
              <a:avLst/>
            </a:prstGeom>
            <a:noFill/>
            <a:ln w="9525">
              <a:noFill/>
              <a:miter lim="800000"/>
              <a:headEnd/>
              <a:tailEnd/>
            </a:ln>
            <a:effectLst/>
          </p:spPr>
          <p:txBody>
            <a:bodyPr wrap="none">
              <a:prstTxWarp prst="textNoShape">
                <a:avLst/>
              </a:prstTxWarp>
              <a:spAutoFit/>
            </a:bodyPr>
            <a:lstStyle/>
            <a:p>
              <a:r>
                <a:rPr lang="en-US" altLang="en-US" b="1" dirty="0">
                  <a:solidFill>
                    <a:schemeClr val="tx1"/>
                  </a:solidFill>
                </a:rPr>
                <a:t>pBR322</a:t>
              </a:r>
            </a:p>
          </p:txBody>
        </p:sp>
        <p:sp>
          <p:nvSpPr>
            <p:cNvPr id="8" name="AutoShape 7"/>
            <p:cNvSpPr>
              <a:spLocks noChangeArrowheads="1"/>
            </p:cNvSpPr>
            <p:nvPr/>
          </p:nvSpPr>
          <p:spPr bwMode="auto">
            <a:xfrm rot="13280131">
              <a:off x="3335591" y="1286689"/>
              <a:ext cx="168223" cy="381708"/>
            </a:xfrm>
            <a:prstGeom prst="triangle">
              <a:avLst>
                <a:gd name="adj" fmla="val 50000"/>
              </a:avLst>
            </a:prstGeom>
            <a:solidFill>
              <a:srgbClr val="C0504D"/>
            </a:solidFill>
            <a:ln w="9525">
              <a:solidFill>
                <a:schemeClr val="tx1"/>
              </a:solidFill>
              <a:miter lim="800000"/>
              <a:headEnd/>
              <a:tailEnd/>
            </a:ln>
            <a:effectLst/>
          </p:spPr>
          <p:txBody>
            <a:bodyPr wrap="none" anchor="ctr">
              <a:prstTxWarp prst="textNoShape">
                <a:avLst/>
              </a:prstTxWarp>
            </a:bodyPr>
            <a:lstStyle/>
            <a:p>
              <a:endParaRPr lang="en-US"/>
            </a:p>
          </p:txBody>
        </p:sp>
        <p:sp>
          <p:nvSpPr>
            <p:cNvPr id="9" name="Text Box 8"/>
            <p:cNvSpPr txBox="1">
              <a:spLocks noChangeArrowheads="1"/>
            </p:cNvSpPr>
            <p:nvPr/>
          </p:nvSpPr>
          <p:spPr bwMode="auto">
            <a:xfrm>
              <a:off x="3559176" y="1066800"/>
              <a:ext cx="1136506" cy="622574"/>
            </a:xfrm>
            <a:prstGeom prst="rect">
              <a:avLst/>
            </a:prstGeom>
            <a:noFill/>
            <a:ln w="9525">
              <a:noFill/>
              <a:miter lim="800000"/>
              <a:headEnd/>
              <a:tailEnd/>
            </a:ln>
            <a:effectLst/>
          </p:spPr>
          <p:txBody>
            <a:bodyPr wrap="none">
              <a:prstTxWarp prst="textNoShape">
                <a:avLst/>
              </a:prstTxWarp>
              <a:spAutoFit/>
            </a:bodyPr>
            <a:lstStyle/>
            <a:p>
              <a:r>
                <a:rPr lang="en-US" altLang="en-US" i="1" dirty="0" smtClean="0"/>
                <a:t>MCS</a:t>
              </a:r>
              <a:endParaRPr lang="en-US" altLang="en-US" dirty="0">
                <a:solidFill>
                  <a:schemeClr val="tx1"/>
                </a:solidFill>
              </a:endParaRPr>
            </a:p>
          </p:txBody>
        </p:sp>
        <p:sp>
          <p:nvSpPr>
            <p:cNvPr id="10" name="Text Box 11"/>
            <p:cNvSpPr txBox="1">
              <a:spLocks noChangeArrowheads="1"/>
            </p:cNvSpPr>
            <p:nvPr/>
          </p:nvSpPr>
          <p:spPr bwMode="auto">
            <a:xfrm>
              <a:off x="1219200" y="1631950"/>
              <a:ext cx="808748" cy="369332"/>
            </a:xfrm>
            <a:prstGeom prst="rect">
              <a:avLst/>
            </a:prstGeom>
            <a:noFill/>
            <a:ln w="9525">
              <a:noFill/>
              <a:miter lim="800000"/>
              <a:headEnd/>
              <a:tailEnd/>
            </a:ln>
            <a:effectLst/>
          </p:spPr>
          <p:txBody>
            <a:bodyPr wrap="none">
              <a:prstTxWarp prst="textNoShape">
                <a:avLst/>
              </a:prstTxWarp>
              <a:spAutoFit/>
            </a:bodyPr>
            <a:lstStyle/>
            <a:p>
              <a:r>
                <a:rPr lang="en-US" altLang="en-US" dirty="0" err="1" smtClean="0">
                  <a:solidFill>
                    <a:schemeClr val="tx1"/>
                  </a:solidFill>
                </a:rPr>
                <a:t>Amp</a:t>
              </a:r>
              <a:r>
                <a:rPr lang="en-US" altLang="en-US" baseline="30000" dirty="0" err="1" smtClean="0">
                  <a:solidFill>
                    <a:schemeClr val="tx1"/>
                  </a:solidFill>
                </a:rPr>
                <a:t>R</a:t>
              </a:r>
              <a:endParaRPr lang="en-US" altLang="en-US" dirty="0">
                <a:solidFill>
                  <a:schemeClr val="tx1"/>
                </a:solidFill>
              </a:endParaRPr>
            </a:p>
          </p:txBody>
        </p:sp>
        <p:sp>
          <p:nvSpPr>
            <p:cNvPr id="11" name="Text Box 12"/>
            <p:cNvSpPr txBox="1">
              <a:spLocks noChangeArrowheads="1"/>
            </p:cNvSpPr>
            <p:nvPr/>
          </p:nvSpPr>
          <p:spPr bwMode="auto">
            <a:xfrm>
              <a:off x="1322388" y="4126468"/>
              <a:ext cx="441197" cy="369332"/>
            </a:xfrm>
            <a:prstGeom prst="rect">
              <a:avLst/>
            </a:prstGeom>
            <a:noFill/>
            <a:ln w="9525">
              <a:noFill/>
              <a:miter lim="800000"/>
              <a:headEnd/>
              <a:tailEnd/>
            </a:ln>
            <a:effectLst/>
          </p:spPr>
          <p:txBody>
            <a:bodyPr wrap="none">
              <a:prstTxWarp prst="textNoShape">
                <a:avLst/>
              </a:prstTxWarp>
              <a:spAutoFit/>
            </a:bodyPr>
            <a:lstStyle/>
            <a:p>
              <a:r>
                <a:rPr lang="en-US" altLang="en-US" dirty="0" err="1" smtClean="0">
                  <a:solidFill>
                    <a:schemeClr val="tx1"/>
                  </a:solidFill>
                </a:rPr>
                <a:t>ori</a:t>
              </a:r>
              <a:endParaRPr lang="en-US" altLang="en-US" dirty="0">
                <a:solidFill>
                  <a:schemeClr val="tx1"/>
                </a:solidFill>
              </a:endParaRPr>
            </a:p>
          </p:txBody>
        </p:sp>
        <p:sp>
          <p:nvSpPr>
            <p:cNvPr id="12" name="Text Box 14"/>
            <p:cNvSpPr txBox="1">
              <a:spLocks noChangeArrowheads="1"/>
            </p:cNvSpPr>
            <p:nvPr/>
          </p:nvSpPr>
          <p:spPr bwMode="auto">
            <a:xfrm>
              <a:off x="4309571" y="2069068"/>
              <a:ext cx="338629" cy="369332"/>
            </a:xfrm>
            <a:prstGeom prst="rect">
              <a:avLst/>
            </a:prstGeom>
            <a:noFill/>
            <a:ln w="9525">
              <a:noFill/>
              <a:miter lim="800000"/>
              <a:headEnd/>
              <a:tailEnd/>
            </a:ln>
            <a:effectLst/>
          </p:spPr>
          <p:txBody>
            <a:bodyPr wrap="none">
              <a:prstTxWarp prst="textNoShape">
                <a:avLst/>
              </a:prstTxWarp>
              <a:spAutoFit/>
            </a:bodyPr>
            <a:lstStyle/>
            <a:p>
              <a:r>
                <a:rPr lang="en-US" altLang="en-US" dirty="0" smtClean="0">
                  <a:solidFill>
                    <a:schemeClr val="tx1"/>
                  </a:solidFill>
                </a:rPr>
                <a:t>X</a:t>
              </a:r>
              <a:endParaRPr lang="en-US" altLang="en-US" dirty="0">
                <a:solidFill>
                  <a:schemeClr val="tx1"/>
                </a:solidFill>
              </a:endParaRPr>
            </a:p>
          </p:txBody>
        </p:sp>
        <p:sp>
          <p:nvSpPr>
            <p:cNvPr id="13" name="Oval 12"/>
            <p:cNvSpPr/>
            <p:nvPr/>
          </p:nvSpPr>
          <p:spPr>
            <a:xfrm>
              <a:off x="1507054" y="3886200"/>
              <a:ext cx="245546" cy="250867"/>
            </a:xfrm>
            <a:prstGeom prst="ellipse">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 Box 15"/>
          <p:cNvSpPr txBox="1">
            <a:spLocks noChangeArrowheads="1"/>
          </p:cNvSpPr>
          <p:nvPr/>
        </p:nvSpPr>
        <p:spPr bwMode="auto">
          <a:xfrm>
            <a:off x="6781800" y="3576697"/>
            <a:ext cx="2293318" cy="2062103"/>
          </a:xfrm>
          <a:prstGeom prst="rect">
            <a:avLst/>
          </a:prstGeom>
          <a:noFill/>
          <a:ln w="9525">
            <a:noFill/>
            <a:miter lim="800000"/>
            <a:headEnd/>
            <a:tailEnd/>
          </a:ln>
          <a:effectLst/>
        </p:spPr>
        <p:txBody>
          <a:bodyPr wrap="square">
            <a:prstTxWarp prst="textNoShape">
              <a:avLst/>
            </a:prstTxWarp>
            <a:spAutoFit/>
          </a:bodyPr>
          <a:lstStyle/>
          <a:p>
            <a:r>
              <a:rPr lang="en-US" altLang="en-US" sz="1600" b="0" dirty="0" err="1" smtClean="0">
                <a:solidFill>
                  <a:schemeClr val="tx1"/>
                </a:solidFill>
              </a:rPr>
              <a:t>Amp</a:t>
            </a:r>
            <a:r>
              <a:rPr lang="en-US" altLang="en-US" sz="1600" b="0" baseline="30000" dirty="0" err="1" smtClean="0">
                <a:solidFill>
                  <a:schemeClr val="tx1"/>
                </a:solidFill>
              </a:rPr>
              <a:t>R</a:t>
            </a:r>
            <a:r>
              <a:rPr lang="en-US" altLang="en-US" sz="1600" b="0" dirty="0"/>
              <a:t>:</a:t>
            </a:r>
            <a:r>
              <a:rPr lang="en-US" altLang="en-US" sz="1600" b="0" dirty="0" smtClean="0">
                <a:solidFill>
                  <a:schemeClr val="tx1"/>
                </a:solidFill>
              </a:rPr>
              <a:t> </a:t>
            </a:r>
            <a:r>
              <a:rPr lang="en-US" altLang="en-US" sz="1600" b="0" dirty="0" err="1" smtClean="0">
                <a:solidFill>
                  <a:schemeClr val="tx1"/>
                </a:solidFill>
              </a:rPr>
              <a:t>ampicillin</a:t>
            </a:r>
            <a:r>
              <a:rPr lang="en-US" altLang="en-US" sz="1600" b="0" dirty="0" smtClean="0">
                <a:solidFill>
                  <a:schemeClr val="tx1"/>
                </a:solidFill>
              </a:rPr>
              <a:t> resistance gene</a:t>
            </a:r>
          </a:p>
          <a:p>
            <a:r>
              <a:rPr lang="en-US" altLang="en-US" sz="1600" b="0" dirty="0" smtClean="0"/>
              <a:t>X</a:t>
            </a:r>
            <a:r>
              <a:rPr lang="en-US" altLang="en-US" sz="1600" b="0" dirty="0"/>
              <a:t>:</a:t>
            </a:r>
            <a:r>
              <a:rPr lang="en-US" altLang="en-US" sz="1600" b="0" dirty="0" smtClean="0">
                <a:solidFill>
                  <a:schemeClr val="tx1"/>
                </a:solidFill>
              </a:rPr>
              <a:t>  </a:t>
            </a:r>
            <a:r>
              <a:rPr lang="en-US" altLang="en-US" sz="1600" b="0" dirty="0" smtClean="0"/>
              <a:t>sequence of interest</a:t>
            </a:r>
          </a:p>
          <a:p>
            <a:r>
              <a:rPr lang="en-US" altLang="en-US" sz="1600" b="0" i="1" dirty="0" smtClean="0"/>
              <a:t>MCS</a:t>
            </a:r>
            <a:r>
              <a:rPr lang="en-US" altLang="en-US" sz="1600" b="0" dirty="0"/>
              <a:t>:</a:t>
            </a:r>
            <a:r>
              <a:rPr lang="en-US" altLang="en-US" sz="1600" b="0" dirty="0" smtClean="0">
                <a:solidFill>
                  <a:schemeClr val="tx1"/>
                </a:solidFill>
              </a:rPr>
              <a:t> multiple </a:t>
            </a:r>
            <a:r>
              <a:rPr lang="en-US" altLang="en-US" sz="1600" b="0" dirty="0" err="1" smtClean="0">
                <a:solidFill>
                  <a:schemeClr val="tx1"/>
                </a:solidFill>
              </a:rPr>
              <a:t>clonig</a:t>
            </a:r>
            <a:r>
              <a:rPr lang="en-US" altLang="en-US" sz="1600" b="0" dirty="0" smtClean="0">
                <a:solidFill>
                  <a:schemeClr val="tx1"/>
                </a:solidFill>
              </a:rPr>
              <a:t> restriction site</a:t>
            </a:r>
            <a:endParaRPr lang="en-US" altLang="en-US" sz="1600" b="0" dirty="0" smtClean="0"/>
          </a:p>
          <a:p>
            <a:r>
              <a:rPr lang="en-US" altLang="en-US" sz="1600" b="0" dirty="0" err="1" smtClean="0"/>
              <a:t>o</a:t>
            </a:r>
            <a:r>
              <a:rPr lang="en-US" altLang="en-US" sz="1600" b="0" dirty="0" err="1" smtClean="0">
                <a:solidFill>
                  <a:schemeClr val="tx1"/>
                </a:solidFill>
              </a:rPr>
              <a:t>ri</a:t>
            </a:r>
            <a:r>
              <a:rPr lang="en-US" altLang="en-US" sz="1600" b="0" dirty="0"/>
              <a:t>:</a:t>
            </a:r>
            <a:r>
              <a:rPr lang="en-US" altLang="en-US" sz="1600" b="0" dirty="0" smtClean="0">
                <a:solidFill>
                  <a:schemeClr val="tx1"/>
                </a:solidFill>
              </a:rPr>
              <a:t> origin of replication</a:t>
            </a:r>
          </a:p>
          <a:p>
            <a:endParaRPr lang="en-US" altLang="en-US" sz="1600" b="0" dirty="0">
              <a:solidFill>
                <a:schemeClr val="tx1"/>
              </a:solidFill>
            </a:endParaRPr>
          </a:p>
        </p:txBody>
      </p:sp>
      <p:sp>
        <p:nvSpPr>
          <p:cNvPr id="18" name="Rectangle 17"/>
          <p:cNvSpPr/>
          <p:nvPr/>
        </p:nvSpPr>
        <p:spPr>
          <a:xfrm>
            <a:off x="0" y="381000"/>
            <a:ext cx="9144000" cy="461665"/>
          </a:xfrm>
          <a:prstGeom prst="rect">
            <a:avLst/>
          </a:prstGeom>
          <a:gradFill flip="none" rotWithShape="1">
            <a:gsLst>
              <a:gs pos="32000">
                <a:srgbClr val="FF9562"/>
              </a:gs>
              <a:gs pos="100000">
                <a:srgbClr val="FFFFFF"/>
              </a:gs>
            </a:gsLst>
            <a:lin ang="0" scaled="1"/>
            <a:tileRect/>
          </a:gradFill>
        </p:spPr>
        <p:txBody>
          <a:bodyPr wrap="square">
            <a:spAutoFit/>
          </a:bodyPr>
          <a:lstStyle/>
          <a:p>
            <a:pPr algn="ctr"/>
            <a:r>
              <a:rPr lang="en-US" sz="2400" cap="small" dirty="0" smtClean="0"/>
              <a:t>Cloning Vectors</a:t>
            </a:r>
            <a:endParaRPr lang="en-US" sz="2400" b="1" cap="small" dirty="0" smtClean="0"/>
          </a:p>
        </p:txBody>
      </p:sp>
      <p:sp>
        <p:nvSpPr>
          <p:cNvPr id="19" name="TextBox 1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20" name="Straight Connector 1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617538" y="688975"/>
            <a:ext cx="7250703" cy="6186310"/>
          </a:xfrm>
          <a:prstGeom prst="rect">
            <a:avLst/>
          </a:prstGeom>
          <a:noFill/>
          <a:ln w="9525">
            <a:noFill/>
            <a:miter lim="800000"/>
            <a:headEnd/>
            <a:tailEnd/>
          </a:ln>
        </p:spPr>
        <p:txBody>
          <a:bodyPr wrap="none" anchor="ctr">
            <a:prstTxWarp prst="textNoShape">
              <a:avLst/>
            </a:prstTxWarp>
            <a:spAutoFit/>
          </a:bodyPr>
          <a:lstStyle/>
          <a:p>
            <a:r>
              <a:rPr lang="el-GR" sz="1800" b="0" dirty="0">
                <a:solidFill>
                  <a:srgbClr val="009999"/>
                </a:solidFill>
              </a:rPr>
              <a:t>Crops </a:t>
            </a:r>
          </a:p>
          <a:p>
            <a:pPr lvl="1"/>
            <a:r>
              <a:rPr lang="el-GR" sz="1800" b="0" dirty="0"/>
              <a:t>Enhanced taste and quality </a:t>
            </a:r>
          </a:p>
          <a:p>
            <a:pPr lvl="1"/>
            <a:r>
              <a:rPr lang="el-GR" sz="1800" b="0" dirty="0"/>
              <a:t>Reduced maturation time </a:t>
            </a:r>
          </a:p>
          <a:p>
            <a:pPr lvl="1"/>
            <a:r>
              <a:rPr lang="en-GB" sz="1800" b="0" dirty="0"/>
              <a:t>Increased nutrients, yields, and stress tolerance </a:t>
            </a:r>
            <a:endParaRPr lang="el-GR" sz="1800" b="0" dirty="0"/>
          </a:p>
          <a:p>
            <a:pPr lvl="1"/>
            <a:r>
              <a:rPr lang="en-GB" sz="1800" b="0" dirty="0"/>
              <a:t>Improved resistance to disease, pests, and herbicides </a:t>
            </a:r>
            <a:endParaRPr lang="el-GR" sz="1800" b="0" dirty="0"/>
          </a:p>
          <a:p>
            <a:pPr lvl="1"/>
            <a:r>
              <a:rPr lang="el-GR" sz="1800" b="0" dirty="0"/>
              <a:t>New products and growing techniques </a:t>
            </a:r>
            <a:endParaRPr lang="en-US" sz="1800" b="0" dirty="0"/>
          </a:p>
          <a:p>
            <a:pPr lvl="1"/>
            <a:endParaRPr lang="el-GR" sz="1800" b="0" dirty="0"/>
          </a:p>
          <a:p>
            <a:r>
              <a:rPr lang="el-GR" sz="1800" b="0" dirty="0">
                <a:solidFill>
                  <a:srgbClr val="009999"/>
                </a:solidFill>
              </a:rPr>
              <a:t>Animals </a:t>
            </a:r>
          </a:p>
          <a:p>
            <a:pPr lvl="1"/>
            <a:r>
              <a:rPr lang="en-GB" sz="1800" b="0" dirty="0"/>
              <a:t>Increased resistance, productivity, hardiness, and feed efficiency </a:t>
            </a:r>
            <a:endParaRPr lang="el-GR" sz="1800" b="0" dirty="0"/>
          </a:p>
          <a:p>
            <a:pPr lvl="1"/>
            <a:r>
              <a:rPr lang="en-GB" sz="1800" b="0" dirty="0"/>
              <a:t>Better yields of meat, eggs, and milk </a:t>
            </a:r>
            <a:endParaRPr lang="el-GR" sz="1800" b="0" dirty="0"/>
          </a:p>
          <a:p>
            <a:pPr lvl="1"/>
            <a:r>
              <a:rPr lang="en-GB" sz="1800" b="0" dirty="0"/>
              <a:t>Improved animal health and diagnostic methods </a:t>
            </a:r>
          </a:p>
          <a:p>
            <a:pPr lvl="1"/>
            <a:endParaRPr lang="el-GR" sz="1800" b="0" dirty="0"/>
          </a:p>
          <a:p>
            <a:r>
              <a:rPr lang="el-GR" sz="1800" b="0" dirty="0">
                <a:solidFill>
                  <a:srgbClr val="009999"/>
                </a:solidFill>
              </a:rPr>
              <a:t>Environment </a:t>
            </a:r>
          </a:p>
          <a:p>
            <a:pPr lvl="1"/>
            <a:r>
              <a:rPr lang="el-GR" sz="1800" b="0" dirty="0"/>
              <a:t>"Friendly" bioherbicides and bioinsecticides </a:t>
            </a:r>
          </a:p>
          <a:p>
            <a:pPr lvl="1"/>
            <a:r>
              <a:rPr lang="en-GB" sz="1800" b="0" dirty="0"/>
              <a:t>Conservation of soil, water, and energy </a:t>
            </a:r>
            <a:endParaRPr lang="el-GR" sz="1800" b="0" dirty="0"/>
          </a:p>
          <a:p>
            <a:pPr lvl="1"/>
            <a:r>
              <a:rPr lang="el-GR" sz="1800" b="0" dirty="0"/>
              <a:t>Bioprocessing for forestry products </a:t>
            </a:r>
          </a:p>
          <a:p>
            <a:pPr lvl="1"/>
            <a:r>
              <a:rPr lang="el-GR" sz="1800" b="0" dirty="0"/>
              <a:t>Better natural waste management </a:t>
            </a:r>
          </a:p>
          <a:p>
            <a:pPr lvl="1"/>
            <a:r>
              <a:rPr lang="el-GR" sz="1800" b="0" dirty="0"/>
              <a:t>More efficient processing</a:t>
            </a:r>
            <a:endParaRPr lang="en-US" sz="1800" b="0" dirty="0"/>
          </a:p>
          <a:p>
            <a:pPr lvl="1"/>
            <a:endParaRPr lang="el-GR" sz="1800" b="0" dirty="0"/>
          </a:p>
          <a:p>
            <a:r>
              <a:rPr lang="el-GR" sz="1800" b="0" dirty="0">
                <a:solidFill>
                  <a:srgbClr val="009999"/>
                </a:solidFill>
              </a:rPr>
              <a:t>Society </a:t>
            </a:r>
          </a:p>
          <a:p>
            <a:pPr lvl="1"/>
            <a:r>
              <a:rPr lang="en-GB" sz="1800" b="0" dirty="0"/>
              <a:t>Increased food security for growing populations </a:t>
            </a:r>
            <a:endParaRPr lang="el-GR" sz="1800" b="0" dirty="0"/>
          </a:p>
          <a:p>
            <a:pPr eaLnBrk="0" hangingPunct="0"/>
            <a:endParaRPr lang="el-GR" sz="1800" b="0" dirty="0"/>
          </a:p>
        </p:txBody>
      </p:sp>
      <p:sp>
        <p:nvSpPr>
          <p:cNvPr id="4" name="Rectangle 3"/>
          <p:cNvSpPr/>
          <p:nvPr/>
        </p:nvSpPr>
        <p:spPr bwMode="auto">
          <a:xfrm>
            <a:off x="0" y="165100"/>
            <a:ext cx="9144000" cy="457200"/>
          </a:xfrm>
          <a:prstGeom prst="rect">
            <a:avLst/>
          </a:prstGeom>
          <a:gradFill flip="none" rotWithShape="1">
            <a:gsLst>
              <a:gs pos="46000">
                <a:srgbClr val="CCFFCC"/>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cs typeface="Lantinghei SC Extralight"/>
              </a:rPr>
              <a:t>Benefits of GM products</a:t>
            </a:r>
            <a:endParaRPr lang="en-US" sz="2400" cap="small" dirty="0">
              <a:solidFill>
                <a:schemeClr val="tx1"/>
              </a:solidFill>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4"/>
          <p:cNvSpPr>
            <a:spLocks noChangeArrowheads="1"/>
          </p:cNvSpPr>
          <p:nvPr/>
        </p:nvSpPr>
        <p:spPr bwMode="auto">
          <a:xfrm>
            <a:off x="360363" y="790575"/>
            <a:ext cx="8250237" cy="5632312"/>
          </a:xfrm>
          <a:prstGeom prst="rect">
            <a:avLst/>
          </a:prstGeom>
          <a:noFill/>
          <a:ln w="9525">
            <a:noFill/>
            <a:miter lim="800000"/>
            <a:headEnd/>
            <a:tailEnd/>
          </a:ln>
        </p:spPr>
        <p:txBody>
          <a:bodyPr anchor="ctr">
            <a:prstTxWarp prst="textNoShape">
              <a:avLst/>
            </a:prstTxWarp>
            <a:spAutoFit/>
          </a:bodyPr>
          <a:lstStyle/>
          <a:p>
            <a:r>
              <a:rPr lang="el-GR" sz="1800" b="0" dirty="0">
                <a:solidFill>
                  <a:srgbClr val="009999"/>
                </a:solidFill>
              </a:rPr>
              <a:t>Safety </a:t>
            </a:r>
          </a:p>
          <a:p>
            <a:pPr lvl="1"/>
            <a:r>
              <a:rPr lang="en-GB" sz="1800" b="0" dirty="0"/>
              <a:t>Potential human health impact: allergens, transfer of antibiotic resistance markers, unknown effects</a:t>
            </a:r>
            <a:r>
              <a:rPr lang="en-GB" sz="1800" b="0" dirty="0" smtClean="0"/>
              <a:t> </a:t>
            </a:r>
          </a:p>
          <a:p>
            <a:pPr lvl="1"/>
            <a:r>
              <a:rPr lang="en-GB" sz="1800" b="0" dirty="0" smtClean="0"/>
              <a:t>Potential </a:t>
            </a:r>
            <a:r>
              <a:rPr lang="en-GB" sz="1800" b="0" dirty="0"/>
              <a:t>environmental impact: unintended transfer of </a:t>
            </a:r>
            <a:r>
              <a:rPr lang="en-GB" sz="1800" b="0" dirty="0" err="1"/>
              <a:t>transgenes</a:t>
            </a:r>
            <a:r>
              <a:rPr lang="en-GB" sz="1800" b="0" dirty="0"/>
              <a:t> through cross-pollination, unknown effects on other organisms (e.g., soil microbes), and loss of flora and fauna biodiversity </a:t>
            </a:r>
            <a:endParaRPr lang="el-GR" sz="1800" b="0" dirty="0"/>
          </a:p>
          <a:p>
            <a:r>
              <a:rPr lang="el-GR" sz="1800" b="0" dirty="0">
                <a:solidFill>
                  <a:srgbClr val="009999"/>
                </a:solidFill>
              </a:rPr>
              <a:t>Access and Intellectual Property</a:t>
            </a:r>
            <a:r>
              <a:rPr lang="el-GR" sz="1800" b="0" dirty="0"/>
              <a:t> </a:t>
            </a:r>
          </a:p>
          <a:p>
            <a:pPr lvl="1"/>
            <a:r>
              <a:rPr lang="en-GB" sz="1800" b="0" dirty="0"/>
              <a:t>Domination of world food production by a few companies </a:t>
            </a:r>
            <a:endParaRPr lang="el-GR" sz="1800" b="0" dirty="0"/>
          </a:p>
          <a:p>
            <a:pPr lvl="1"/>
            <a:r>
              <a:rPr lang="en-GB" sz="1800" b="0" dirty="0"/>
              <a:t>Increasing dependence on</a:t>
            </a:r>
            <a:r>
              <a:rPr lang="en-GB" sz="1800" b="0" dirty="0" smtClean="0"/>
              <a:t> </a:t>
            </a:r>
            <a:r>
              <a:rPr lang="en-GB" sz="1800" b="0" dirty="0" err="1"/>
              <a:t>i</a:t>
            </a:r>
            <a:r>
              <a:rPr lang="en-GB" sz="1800" b="0" dirty="0" err="1" smtClean="0"/>
              <a:t>ndustralized</a:t>
            </a:r>
            <a:r>
              <a:rPr lang="en-GB" sz="1800" b="0" dirty="0" smtClean="0"/>
              <a:t> </a:t>
            </a:r>
            <a:r>
              <a:rPr lang="en-GB" sz="1800" b="0" dirty="0"/>
              <a:t>nations by developing countries </a:t>
            </a:r>
            <a:endParaRPr lang="el-GR" sz="1800" b="0" dirty="0"/>
          </a:p>
          <a:p>
            <a:pPr lvl="1"/>
            <a:r>
              <a:rPr lang="en-GB" sz="1800" b="0" dirty="0" err="1"/>
              <a:t>Biopiracy</a:t>
            </a:r>
            <a:r>
              <a:rPr lang="en-GB" sz="1800" b="0" dirty="0"/>
              <a:t>—foreign exploitation of natural resources </a:t>
            </a:r>
            <a:endParaRPr lang="el-GR" sz="1800" b="0" dirty="0"/>
          </a:p>
          <a:p>
            <a:r>
              <a:rPr lang="el-GR" sz="1800" b="0" dirty="0">
                <a:solidFill>
                  <a:srgbClr val="009999"/>
                </a:solidFill>
              </a:rPr>
              <a:t>Ethics</a:t>
            </a:r>
            <a:r>
              <a:rPr lang="el-GR" sz="1800" b="0" dirty="0"/>
              <a:t> </a:t>
            </a:r>
          </a:p>
          <a:p>
            <a:pPr lvl="1"/>
            <a:r>
              <a:rPr lang="en-GB" sz="1800" b="0" dirty="0"/>
              <a:t>Violation of natural organisms' intrinsic values </a:t>
            </a:r>
            <a:endParaRPr lang="el-GR" sz="1800" b="0" dirty="0"/>
          </a:p>
          <a:p>
            <a:pPr lvl="1"/>
            <a:r>
              <a:rPr lang="en-GB" sz="1800" b="0" dirty="0"/>
              <a:t>Tampering with nature by mixing genes among species </a:t>
            </a:r>
            <a:endParaRPr lang="el-GR" sz="1800" b="0" dirty="0"/>
          </a:p>
          <a:p>
            <a:pPr lvl="1"/>
            <a:r>
              <a:rPr lang="en-GB" sz="1800" b="0" dirty="0"/>
              <a:t>Objections to consuming animal genes in plants and vice versa</a:t>
            </a:r>
            <a:r>
              <a:rPr lang="en-GB" sz="1800" b="0" dirty="0" smtClean="0"/>
              <a:t> </a:t>
            </a:r>
            <a:endParaRPr lang="el-GR" sz="1800" b="0" dirty="0" smtClean="0"/>
          </a:p>
          <a:p>
            <a:r>
              <a:rPr lang="el-GR" sz="1800" b="0" dirty="0">
                <a:solidFill>
                  <a:srgbClr val="009999"/>
                </a:solidFill>
              </a:rPr>
              <a:t>Labeling </a:t>
            </a:r>
          </a:p>
          <a:p>
            <a:pPr lvl="1"/>
            <a:r>
              <a:rPr lang="en-GB" sz="1800" b="0" dirty="0"/>
              <a:t>Not mandatory in some countries (e.g., United States) </a:t>
            </a:r>
            <a:endParaRPr lang="el-GR" sz="1800" b="0" dirty="0"/>
          </a:p>
          <a:p>
            <a:pPr lvl="1"/>
            <a:r>
              <a:rPr lang="en-GB" sz="1800" b="0" dirty="0"/>
              <a:t>Mixing GM crops with non-GM confounds </a:t>
            </a:r>
            <a:r>
              <a:rPr lang="en-GB" sz="1800" b="0" dirty="0" smtClean="0"/>
              <a:t>labelling </a:t>
            </a:r>
            <a:r>
              <a:rPr lang="en-GB" sz="1800" b="0" dirty="0"/>
              <a:t>attempts </a:t>
            </a:r>
            <a:endParaRPr lang="el-GR" sz="1800" b="0" dirty="0"/>
          </a:p>
          <a:p>
            <a:r>
              <a:rPr lang="el-GR" sz="1800" b="0" dirty="0">
                <a:solidFill>
                  <a:srgbClr val="009999"/>
                </a:solidFill>
              </a:rPr>
              <a:t>Society</a:t>
            </a:r>
            <a:r>
              <a:rPr lang="el-GR" sz="1800" b="0" dirty="0"/>
              <a:t> </a:t>
            </a:r>
          </a:p>
          <a:p>
            <a:pPr lvl="1"/>
            <a:r>
              <a:rPr lang="en-GB" sz="1800" b="0" dirty="0"/>
              <a:t>New advances may be skewed to interests of rich countries</a:t>
            </a:r>
            <a:endParaRPr lang="el-GR" sz="1800" b="0" dirty="0"/>
          </a:p>
          <a:p>
            <a:pPr eaLnBrk="0" hangingPunct="0"/>
            <a:endParaRPr lang="el-GR" sz="1800" b="0" dirty="0"/>
          </a:p>
        </p:txBody>
      </p:sp>
      <p:sp>
        <p:nvSpPr>
          <p:cNvPr id="4" name="Rectangle 3"/>
          <p:cNvSpPr/>
          <p:nvPr/>
        </p:nvSpPr>
        <p:spPr bwMode="auto">
          <a:xfrm>
            <a:off x="0" y="165100"/>
            <a:ext cx="9144000" cy="457200"/>
          </a:xfrm>
          <a:prstGeom prst="rect">
            <a:avLst/>
          </a:prstGeom>
          <a:gradFill flip="none" rotWithShape="1">
            <a:gsLst>
              <a:gs pos="46000">
                <a:srgbClr val="CCFFCC"/>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cs typeface="Lantinghei SC Extralight"/>
              </a:rPr>
              <a:t>Controversies of GM products</a:t>
            </a:r>
            <a:endParaRPr lang="en-US" sz="2400" cap="small" dirty="0">
              <a:solidFill>
                <a:schemeClr val="tx1"/>
              </a:solidFill>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1549400" y="3149600"/>
            <a:ext cx="6451600" cy="369332"/>
          </a:xfrm>
          <a:prstGeom prst="rect">
            <a:avLst/>
          </a:prstGeom>
          <a:noFill/>
          <a:ln w="9525">
            <a:noFill/>
            <a:miter lim="800000"/>
            <a:headEnd/>
            <a:tailEnd/>
          </a:ln>
        </p:spPr>
        <p:txBody>
          <a:bodyPr>
            <a:prstTxWarp prst="textNoShape">
              <a:avLst/>
            </a:prstTxWarp>
            <a:spAutoFit/>
          </a:bodyPr>
          <a:lstStyle/>
          <a:p>
            <a:r>
              <a:rPr lang="en-US" sz="1800" b="0" dirty="0"/>
              <a:t>https://</a:t>
            </a:r>
            <a:r>
              <a:rPr lang="en-US" sz="1800" b="0" dirty="0" err="1"/>
              <a:t>www.youtube.com/watch?v</a:t>
            </a:r>
            <a:r>
              <a:rPr lang="en-US" sz="1800" b="0" dirty="0"/>
              <a:t>=4YKFw2KZA5o</a:t>
            </a:r>
          </a:p>
        </p:txBody>
      </p:sp>
      <p:sp>
        <p:nvSpPr>
          <p:cNvPr id="50179" name="Rectangle 2"/>
          <p:cNvSpPr>
            <a:spLocks noChangeArrowheads="1"/>
          </p:cNvSpPr>
          <p:nvPr/>
        </p:nvSpPr>
        <p:spPr bwMode="auto">
          <a:xfrm>
            <a:off x="1549400" y="3746500"/>
            <a:ext cx="5981700" cy="369332"/>
          </a:xfrm>
          <a:prstGeom prst="rect">
            <a:avLst/>
          </a:prstGeom>
          <a:noFill/>
          <a:ln w="9525">
            <a:noFill/>
            <a:miter lim="800000"/>
            <a:headEnd/>
            <a:tailEnd/>
          </a:ln>
        </p:spPr>
        <p:txBody>
          <a:bodyPr>
            <a:prstTxWarp prst="textNoShape">
              <a:avLst/>
            </a:prstTxWarp>
            <a:spAutoFit/>
          </a:bodyPr>
          <a:lstStyle/>
          <a:p>
            <a:r>
              <a:rPr lang="en-US" sz="1800" b="0" dirty="0"/>
              <a:t>https://</a:t>
            </a:r>
            <a:r>
              <a:rPr lang="en-US" sz="1800" b="0" dirty="0" err="1"/>
              <a:t>www.youtube.com/watch?v</a:t>
            </a:r>
            <a:r>
              <a:rPr lang="en-US" sz="1800" b="0" dirty="0"/>
              <a:t>=2pp17E4E-O8</a:t>
            </a:r>
          </a:p>
        </p:txBody>
      </p:sp>
      <p:sp>
        <p:nvSpPr>
          <p:cNvPr id="50180" name="Rectangle 3"/>
          <p:cNvSpPr>
            <a:spLocks noChangeArrowheads="1"/>
          </p:cNvSpPr>
          <p:nvPr/>
        </p:nvSpPr>
        <p:spPr bwMode="auto">
          <a:xfrm>
            <a:off x="1549400" y="4381500"/>
            <a:ext cx="6362700" cy="369332"/>
          </a:xfrm>
          <a:prstGeom prst="rect">
            <a:avLst/>
          </a:prstGeom>
          <a:noFill/>
          <a:ln w="9525">
            <a:noFill/>
            <a:miter lim="800000"/>
            <a:headEnd/>
            <a:tailEnd/>
          </a:ln>
        </p:spPr>
        <p:txBody>
          <a:bodyPr>
            <a:prstTxWarp prst="textNoShape">
              <a:avLst/>
            </a:prstTxWarp>
            <a:spAutoFit/>
          </a:bodyPr>
          <a:lstStyle/>
          <a:p>
            <a:r>
              <a:rPr lang="en-US" sz="1800" b="0" dirty="0"/>
              <a:t>https://</a:t>
            </a:r>
            <a:r>
              <a:rPr lang="en-US" sz="1800" b="0" dirty="0" err="1"/>
              <a:t>www.youtube.com/watch?v</a:t>
            </a:r>
            <a:r>
              <a:rPr lang="en-US" sz="1800" b="0" dirty="0"/>
              <a:t>=9q8AGst7KiY</a:t>
            </a:r>
          </a:p>
        </p:txBody>
      </p:sp>
      <p:sp>
        <p:nvSpPr>
          <p:cNvPr id="6" name="Rectangle 5"/>
          <p:cNvSpPr/>
          <p:nvPr/>
        </p:nvSpPr>
        <p:spPr>
          <a:xfrm>
            <a:off x="1549400" y="2616200"/>
            <a:ext cx="5600700" cy="369332"/>
          </a:xfrm>
          <a:prstGeom prst="rect">
            <a:avLst/>
          </a:prstGeom>
        </p:spPr>
        <p:txBody>
          <a:bodyPr wrap="square">
            <a:spAutoFit/>
          </a:bodyPr>
          <a:lstStyle/>
          <a:p>
            <a:r>
              <a:rPr lang="en-US" sz="1800" b="0" dirty="0" smtClean="0"/>
              <a:t>https://</a:t>
            </a:r>
            <a:r>
              <a:rPr lang="en-US" sz="1800" b="0" dirty="0" err="1" smtClean="0"/>
              <a:t>www.youtube.com/watch?v</a:t>
            </a:r>
            <a:r>
              <a:rPr lang="en-US" sz="1800" b="0" dirty="0" smtClean="0"/>
              <a:t>=jAhjPd4uNFY</a:t>
            </a:r>
            <a:endParaRPr lang="en-US" sz="1800" b="0" dirty="0"/>
          </a:p>
        </p:txBody>
      </p:sp>
      <p:sp>
        <p:nvSpPr>
          <p:cNvPr id="8" name="Rectangle 7"/>
          <p:cNvSpPr/>
          <p:nvPr/>
        </p:nvSpPr>
        <p:spPr>
          <a:xfrm>
            <a:off x="1549400" y="4978400"/>
            <a:ext cx="6096000" cy="369332"/>
          </a:xfrm>
          <a:prstGeom prst="rect">
            <a:avLst/>
          </a:prstGeom>
        </p:spPr>
        <p:txBody>
          <a:bodyPr wrap="square">
            <a:spAutoFit/>
          </a:bodyPr>
          <a:lstStyle/>
          <a:p>
            <a:r>
              <a:rPr lang="en-US" sz="1800" b="0" dirty="0" smtClean="0"/>
              <a:t>https://</a:t>
            </a:r>
            <a:r>
              <a:rPr lang="en-US" sz="1800" b="0" dirty="0" err="1" smtClean="0"/>
              <a:t>www.youtube.com/watch?v</a:t>
            </a:r>
            <a:r>
              <a:rPr lang="en-US" sz="1800" b="0" dirty="0" smtClean="0"/>
              <a:t>=7TmcXYp8xu4</a:t>
            </a:r>
            <a:endParaRPr lang="en-US" sz="1800" b="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a:off x="0" y="152400"/>
            <a:ext cx="9144000" cy="457200"/>
          </a:xfrm>
          <a:prstGeom prst="rect">
            <a:avLst/>
          </a:prstGeom>
          <a:gradFill flip="none" rotWithShape="1">
            <a:gsLst>
              <a:gs pos="0">
                <a:srgbClr val="D89EE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cs typeface="Lantinghei SC Extralight"/>
              </a:rPr>
              <a:t>Gene Therapy</a:t>
            </a:r>
            <a:endParaRPr lang="en-US" sz="2400" cap="small" dirty="0">
              <a:solidFill>
                <a:schemeClr val="tx1"/>
              </a:solidFill>
            </a:endParaRPr>
          </a:p>
        </p:txBody>
      </p:sp>
      <p:sp>
        <p:nvSpPr>
          <p:cNvPr id="7" name="Rectangle 4"/>
          <p:cNvSpPr>
            <a:spLocks noChangeArrowheads="1"/>
          </p:cNvSpPr>
          <p:nvPr/>
        </p:nvSpPr>
        <p:spPr bwMode="auto">
          <a:xfrm>
            <a:off x="330200" y="1218485"/>
            <a:ext cx="3764106" cy="4801315"/>
          </a:xfrm>
          <a:prstGeom prst="rect">
            <a:avLst/>
          </a:prstGeom>
          <a:noFill/>
          <a:ln w="9525">
            <a:noFill/>
            <a:miter lim="800000"/>
            <a:headEnd/>
            <a:tailEnd/>
          </a:ln>
        </p:spPr>
        <p:txBody>
          <a:bodyPr wrap="square" anchor="ctr">
            <a:prstTxWarp prst="textNoShape">
              <a:avLst/>
            </a:prstTxWarp>
            <a:spAutoFit/>
          </a:bodyPr>
          <a:lstStyle/>
          <a:p>
            <a:r>
              <a:rPr lang="en-GB" sz="1800" b="0" dirty="0">
                <a:solidFill>
                  <a:srgbClr val="B729B7"/>
                </a:solidFill>
              </a:rPr>
              <a:t>WHAT IS GENE THERAPY?</a:t>
            </a:r>
          </a:p>
          <a:p>
            <a:r>
              <a:rPr lang="en-GB" sz="1800" b="0" dirty="0"/>
              <a:t>A "normal" gene is inserted into the genome to replace an "</a:t>
            </a:r>
            <a:r>
              <a:rPr lang="en-GB" sz="1800" b="0" dirty="0" smtClean="0"/>
              <a:t>abnormal" </a:t>
            </a:r>
            <a:r>
              <a:rPr lang="en-GB" sz="1800" b="0" dirty="0"/>
              <a:t>disease-causing gene. </a:t>
            </a:r>
          </a:p>
          <a:p>
            <a:endParaRPr lang="en-GB" sz="1800" b="0" dirty="0"/>
          </a:p>
          <a:p>
            <a:endParaRPr lang="en-GB" sz="1800" b="0" dirty="0"/>
          </a:p>
          <a:p>
            <a:r>
              <a:rPr lang="en-GB" sz="1800" b="0" dirty="0">
                <a:solidFill>
                  <a:srgbClr val="B729B7"/>
                </a:solidFill>
              </a:rPr>
              <a:t>HOW DOES IT WORK?</a:t>
            </a:r>
          </a:p>
          <a:p>
            <a:r>
              <a:rPr lang="en-GB" sz="1800" b="0" dirty="0"/>
              <a:t>A carrier molecule called</a:t>
            </a:r>
            <a:r>
              <a:rPr lang="en-GB" sz="1800" b="0" dirty="0" smtClean="0"/>
              <a:t> “vector” </a:t>
            </a:r>
            <a:r>
              <a:rPr lang="en-GB" sz="1800" b="0" dirty="0"/>
              <a:t>is used to deliver the therapeutic gene to the patient's target cells.</a:t>
            </a:r>
          </a:p>
          <a:p>
            <a:endParaRPr lang="en-GB" sz="1800" b="0" dirty="0"/>
          </a:p>
          <a:p>
            <a:r>
              <a:rPr lang="en-GB" sz="1800" b="0" dirty="0"/>
              <a:t> </a:t>
            </a:r>
          </a:p>
          <a:p>
            <a:r>
              <a:rPr lang="en-GB" sz="1800" b="0" dirty="0">
                <a:solidFill>
                  <a:srgbClr val="B729B7"/>
                </a:solidFill>
              </a:rPr>
              <a:t>WHAT TYPE OF VECTORS ARE COMMONLY USED?</a:t>
            </a:r>
          </a:p>
          <a:p>
            <a:r>
              <a:rPr lang="en-GB" sz="1800" b="0" dirty="0"/>
              <a:t>Vectors are usually viral origin that can encapsulate and deliver their genes to human cells. </a:t>
            </a:r>
          </a:p>
        </p:txBody>
      </p:sp>
      <p:pic>
        <p:nvPicPr>
          <p:cNvPr id="8" name="Picture 7" descr="image001"/>
          <p:cNvPicPr>
            <a:picLocks noChangeAspect="1" noChangeArrowheads="1"/>
          </p:cNvPicPr>
          <p:nvPr/>
        </p:nvPicPr>
        <p:blipFill>
          <a:blip r:embed="rId2">
            <a:lum bright="6000" contrast="18000"/>
          </a:blip>
          <a:srcRect l="2982" b="2669"/>
          <a:stretch>
            <a:fillRect/>
          </a:stretch>
        </p:blipFill>
        <p:spPr bwMode="auto">
          <a:xfrm>
            <a:off x="4216400" y="1447085"/>
            <a:ext cx="4419600" cy="4343400"/>
          </a:xfrm>
          <a:prstGeom prst="rect">
            <a:avLst/>
          </a:prstGeom>
          <a:noFill/>
          <a:ln w="9525">
            <a:solidFill>
              <a:srgbClr val="000000"/>
            </a:solidFill>
            <a:miter lim="800000"/>
            <a:headEnd/>
            <a:tailEnd/>
          </a:ln>
        </p:spPr>
      </p:pic>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a:off x="0" y="152400"/>
            <a:ext cx="9144000" cy="457200"/>
          </a:xfrm>
          <a:prstGeom prst="rect">
            <a:avLst/>
          </a:prstGeom>
          <a:gradFill flip="none" rotWithShape="1">
            <a:gsLst>
              <a:gs pos="0">
                <a:srgbClr val="D89EE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cs typeface="Lantinghei SC Extralight"/>
              </a:rPr>
              <a:t>Types of Vectors</a:t>
            </a:r>
            <a:endParaRPr lang="en-US" sz="2400" cap="small" dirty="0">
              <a:solidFill>
                <a:schemeClr val="tx1"/>
              </a:solidFill>
            </a:endParaRPr>
          </a:p>
        </p:txBody>
      </p:sp>
      <p:sp>
        <p:nvSpPr>
          <p:cNvPr id="7" name="Rectangle 4"/>
          <p:cNvSpPr>
            <a:spLocks noChangeArrowheads="1"/>
          </p:cNvSpPr>
          <p:nvPr/>
        </p:nvSpPr>
        <p:spPr bwMode="auto">
          <a:xfrm>
            <a:off x="361950" y="1016000"/>
            <a:ext cx="8655050" cy="1754327"/>
          </a:xfrm>
          <a:prstGeom prst="rect">
            <a:avLst/>
          </a:prstGeom>
          <a:noFill/>
          <a:ln w="9525">
            <a:noFill/>
            <a:miter lim="800000"/>
            <a:headEnd/>
            <a:tailEnd/>
          </a:ln>
        </p:spPr>
        <p:txBody>
          <a:bodyPr anchor="ctr">
            <a:prstTxWarp prst="textNoShape">
              <a:avLst/>
            </a:prstTxWarp>
            <a:spAutoFit/>
          </a:bodyPr>
          <a:lstStyle/>
          <a:p>
            <a:r>
              <a:rPr lang="en-GB" sz="1800" b="0" dirty="0"/>
              <a:t>Some of the different types of viruses used as gene therapy vectors:</a:t>
            </a:r>
          </a:p>
          <a:p>
            <a:endParaRPr lang="el-GR" sz="1800" b="0" dirty="0"/>
          </a:p>
          <a:p>
            <a:r>
              <a:rPr lang="en-GB" sz="1800" b="0" dirty="0">
                <a:solidFill>
                  <a:srgbClr val="B729B7"/>
                </a:solidFill>
              </a:rPr>
              <a:t>Retroviruses</a:t>
            </a:r>
            <a:r>
              <a:rPr lang="en-GB" sz="1800" b="0" dirty="0"/>
              <a:t> - A class of viruses that can create double-stranded DNA copies of their </a:t>
            </a:r>
            <a:r>
              <a:rPr lang="en-GB" sz="1800" dirty="0"/>
              <a:t>RNA</a:t>
            </a:r>
            <a:r>
              <a:rPr lang="en-GB" sz="1800" b="0" dirty="0"/>
              <a:t> genomes and integrate it into the chromosomes of host cells (</a:t>
            </a:r>
            <a:r>
              <a:rPr lang="el-GR" sz="1800" b="0" dirty="0"/>
              <a:t>Human immunodeficiency virus</a:t>
            </a:r>
            <a:r>
              <a:rPr lang="el-GR" sz="1800" b="0" dirty="0" smtClean="0"/>
              <a:t>)</a:t>
            </a:r>
          </a:p>
          <a:p>
            <a:pPr eaLnBrk="0" hangingPunct="0"/>
            <a:endParaRPr lang="el-GR" sz="1800" b="0" dirty="0"/>
          </a:p>
        </p:txBody>
      </p:sp>
      <p:pic>
        <p:nvPicPr>
          <p:cNvPr id="8" name="Picture 1" descr="Gene_therapy.png"/>
          <p:cNvPicPr>
            <a:picLocks noChangeAspect="1"/>
          </p:cNvPicPr>
          <p:nvPr/>
        </p:nvPicPr>
        <p:blipFill>
          <a:blip r:embed="rId2"/>
          <a:srcRect/>
          <a:stretch>
            <a:fillRect/>
          </a:stretch>
        </p:blipFill>
        <p:spPr bwMode="auto">
          <a:xfrm>
            <a:off x="4972051" y="2632118"/>
            <a:ext cx="3130549" cy="2346282"/>
          </a:xfrm>
          <a:prstGeom prst="rect">
            <a:avLst/>
          </a:prstGeom>
          <a:noFill/>
          <a:ln w="9525">
            <a:noFill/>
            <a:miter lim="800000"/>
            <a:headEnd/>
            <a:tailEnd/>
          </a:ln>
        </p:spPr>
      </p:pic>
      <p:sp>
        <p:nvSpPr>
          <p:cNvPr id="9" name="Rectangle 8"/>
          <p:cNvSpPr/>
          <p:nvPr/>
        </p:nvSpPr>
        <p:spPr>
          <a:xfrm>
            <a:off x="330200" y="2608282"/>
            <a:ext cx="4572000" cy="2585323"/>
          </a:xfrm>
          <a:prstGeom prst="rect">
            <a:avLst/>
          </a:prstGeom>
        </p:spPr>
        <p:txBody>
          <a:bodyPr>
            <a:spAutoFit/>
          </a:bodyPr>
          <a:lstStyle/>
          <a:p>
            <a:r>
              <a:rPr lang="en-GB" sz="1800" b="0" dirty="0" smtClean="0">
                <a:solidFill>
                  <a:srgbClr val="B729B7"/>
                </a:solidFill>
              </a:rPr>
              <a:t>Adenoviruses</a:t>
            </a:r>
            <a:r>
              <a:rPr lang="en-GB" sz="1800" b="0" dirty="0" smtClean="0"/>
              <a:t> - A class of viruses with </a:t>
            </a:r>
            <a:r>
              <a:rPr lang="en-GB" sz="1800" dirty="0" smtClean="0"/>
              <a:t>double-stranded DNA </a:t>
            </a:r>
            <a:r>
              <a:rPr lang="en-GB" sz="1800" b="0" dirty="0" smtClean="0"/>
              <a:t>(respiratory, intestinal, and eye infections, common cold) </a:t>
            </a:r>
          </a:p>
          <a:p>
            <a:endParaRPr lang="en-GB" sz="1800" b="0" dirty="0" smtClean="0"/>
          </a:p>
          <a:p>
            <a:r>
              <a:rPr lang="en-GB" sz="1800" b="0" dirty="0" err="1" smtClean="0">
                <a:solidFill>
                  <a:srgbClr val="B729B7"/>
                </a:solidFill>
              </a:rPr>
              <a:t>Adeno</a:t>
            </a:r>
            <a:r>
              <a:rPr lang="en-GB" sz="1800" b="0" dirty="0" smtClean="0">
                <a:solidFill>
                  <a:srgbClr val="B729B7"/>
                </a:solidFill>
              </a:rPr>
              <a:t>-associated viruses</a:t>
            </a:r>
            <a:r>
              <a:rPr lang="en-GB" sz="1800" b="0" dirty="0" smtClean="0"/>
              <a:t> - A class of small, </a:t>
            </a:r>
            <a:r>
              <a:rPr lang="en-GB" sz="1800" dirty="0" smtClean="0"/>
              <a:t>single-stranded DNA </a:t>
            </a:r>
            <a:r>
              <a:rPr lang="en-GB" sz="1800" b="0" dirty="0" smtClean="0"/>
              <a:t>viruses that can insert their genetic material at a specific site on chromosome 19.</a:t>
            </a:r>
          </a:p>
        </p:txBody>
      </p:sp>
      <p:sp>
        <p:nvSpPr>
          <p:cNvPr id="10" name="Rectangle 9"/>
          <p:cNvSpPr/>
          <p:nvPr/>
        </p:nvSpPr>
        <p:spPr>
          <a:xfrm>
            <a:off x="330200" y="5322669"/>
            <a:ext cx="8229600" cy="646331"/>
          </a:xfrm>
          <a:prstGeom prst="rect">
            <a:avLst/>
          </a:prstGeom>
        </p:spPr>
        <p:txBody>
          <a:bodyPr wrap="square">
            <a:spAutoFit/>
          </a:bodyPr>
          <a:lstStyle/>
          <a:p>
            <a:r>
              <a:rPr lang="en-GB" sz="1800" b="0" dirty="0" smtClean="0">
                <a:solidFill>
                  <a:srgbClr val="B729B7"/>
                </a:solidFill>
              </a:rPr>
              <a:t>Herpes simplex viruses</a:t>
            </a:r>
            <a:r>
              <a:rPr lang="en-GB" sz="1800" b="0" dirty="0" smtClean="0"/>
              <a:t> - A class of </a:t>
            </a:r>
            <a:r>
              <a:rPr lang="en-GB" sz="1800" dirty="0" smtClean="0"/>
              <a:t>double-stranded DNA </a:t>
            </a:r>
            <a:r>
              <a:rPr lang="en-GB" sz="1800" b="0" dirty="0" smtClean="0"/>
              <a:t>viruses that infect a particular cell type, neurons (Herpes simplex virus type 1 causes cold sores). </a:t>
            </a:r>
          </a:p>
        </p:txBody>
      </p:sp>
      <p:sp>
        <p:nvSpPr>
          <p:cNvPr id="11" name="TextBox 10"/>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14400" y="939800"/>
            <a:ext cx="7620000" cy="5055230"/>
          </a:xfrm>
          <a:prstGeom prst="rect">
            <a:avLst/>
          </a:prstGeom>
        </p:spPr>
        <p:txBody>
          <a:bodyPr wrap="square">
            <a:spAutoFit/>
          </a:bodyPr>
          <a:lstStyle/>
          <a:p>
            <a:pPr>
              <a:lnSpc>
                <a:spcPct val="150000"/>
              </a:lnSpc>
            </a:pPr>
            <a:r>
              <a:rPr lang="en-US" sz="1800" b="0" dirty="0" smtClean="0">
                <a:solidFill>
                  <a:srgbClr val="000000"/>
                </a:solidFill>
                <a:ea typeface="ＭＳ Ｐゴシック" pitchFamily="1" charset="-128"/>
              </a:rPr>
              <a:t>Adenovirus</a:t>
            </a:r>
          </a:p>
          <a:p>
            <a:pPr lvl="1">
              <a:lnSpc>
                <a:spcPct val="150000"/>
              </a:lnSpc>
              <a:buFont typeface="Lucida Grande" charset="0"/>
              <a:buChar char="+"/>
            </a:pPr>
            <a:r>
              <a:rPr lang="en-US" sz="1800" b="0" dirty="0" smtClean="0">
                <a:solidFill>
                  <a:srgbClr val="000000"/>
                </a:solidFill>
                <a:ea typeface="ＭＳ Ｐゴシック" pitchFamily="1" charset="-128"/>
              </a:rPr>
              <a:t> Infects many cell types.</a:t>
            </a:r>
          </a:p>
          <a:p>
            <a:pPr lvl="1">
              <a:lnSpc>
                <a:spcPct val="150000"/>
              </a:lnSpc>
              <a:buFont typeface="Lucida Grande" charset="0"/>
              <a:buChar char="−"/>
            </a:pPr>
            <a:r>
              <a:rPr lang="en-US" sz="1800" b="0" dirty="0" smtClean="0">
                <a:solidFill>
                  <a:srgbClr val="000000"/>
                </a:solidFill>
                <a:ea typeface="ＭＳ Ｐゴシック" pitchFamily="1" charset="-128"/>
              </a:rPr>
              <a:t> Does not integrate into host genome and can be lost.</a:t>
            </a:r>
          </a:p>
          <a:p>
            <a:pPr>
              <a:lnSpc>
                <a:spcPct val="150000"/>
              </a:lnSpc>
            </a:pPr>
            <a:r>
              <a:rPr lang="en-US" sz="1800" b="0" dirty="0" smtClean="0">
                <a:solidFill>
                  <a:srgbClr val="000000"/>
                </a:solidFill>
                <a:ea typeface="ＭＳ Ｐゴシック" pitchFamily="1" charset="-128"/>
              </a:rPr>
              <a:t>Retrovirus</a:t>
            </a:r>
          </a:p>
          <a:p>
            <a:pPr lvl="1">
              <a:lnSpc>
                <a:spcPct val="150000"/>
              </a:lnSpc>
              <a:buFont typeface="Lucida Grande" charset="0"/>
              <a:buChar char="+"/>
            </a:pPr>
            <a:r>
              <a:rPr lang="en-US" sz="1800" b="0" dirty="0" smtClean="0">
                <a:solidFill>
                  <a:srgbClr val="000000"/>
                </a:solidFill>
                <a:ea typeface="ＭＳ Ｐゴシック" pitchFamily="1" charset="-128"/>
              </a:rPr>
              <a:t>Integrates into host genome and cannot be lost.</a:t>
            </a:r>
          </a:p>
          <a:p>
            <a:pPr lvl="1">
              <a:lnSpc>
                <a:spcPct val="150000"/>
              </a:lnSpc>
              <a:buFont typeface="Lucida Grande" charset="0"/>
              <a:buChar char="−"/>
            </a:pPr>
            <a:r>
              <a:rPr lang="en-US" sz="1800" b="0" dirty="0" smtClean="0">
                <a:solidFill>
                  <a:srgbClr val="000000"/>
                </a:solidFill>
                <a:ea typeface="ＭＳ Ｐゴシック" pitchFamily="1" charset="-128"/>
              </a:rPr>
              <a:t>Integrates into host genome and can cause cancer.</a:t>
            </a:r>
          </a:p>
          <a:p>
            <a:pPr>
              <a:lnSpc>
                <a:spcPct val="150000"/>
              </a:lnSpc>
            </a:pPr>
            <a:r>
              <a:rPr lang="en-US" sz="1800" b="0" dirty="0" err="1" smtClean="0">
                <a:solidFill>
                  <a:srgbClr val="000000"/>
                </a:solidFill>
                <a:ea typeface="ＭＳ Ｐゴシック" pitchFamily="1" charset="-128"/>
              </a:rPr>
              <a:t>Adeno</a:t>
            </a:r>
            <a:r>
              <a:rPr lang="en-US" sz="1800" b="0" dirty="0" smtClean="0">
                <a:solidFill>
                  <a:srgbClr val="000000"/>
                </a:solidFill>
                <a:ea typeface="ＭＳ Ｐゴシック" pitchFamily="1" charset="-128"/>
              </a:rPr>
              <a:t>-Associated Virus (AAV)</a:t>
            </a:r>
          </a:p>
          <a:p>
            <a:pPr lvl="1">
              <a:lnSpc>
                <a:spcPct val="150000"/>
              </a:lnSpc>
              <a:buFont typeface="Lucida Grande" charset="0"/>
              <a:buChar char="+"/>
            </a:pPr>
            <a:r>
              <a:rPr lang="en-US" sz="1800" b="0" dirty="0" smtClean="0">
                <a:solidFill>
                  <a:srgbClr val="000000"/>
                </a:solidFill>
                <a:ea typeface="ＭＳ Ｐゴシック" pitchFamily="1" charset="-128"/>
              </a:rPr>
              <a:t> Integrates into host genome and cannot be lost.</a:t>
            </a:r>
          </a:p>
          <a:p>
            <a:pPr lvl="1">
              <a:lnSpc>
                <a:spcPct val="150000"/>
              </a:lnSpc>
              <a:buFont typeface="Lucida Grande" charset="0"/>
              <a:buChar char="−"/>
            </a:pPr>
            <a:r>
              <a:rPr lang="en-US" sz="1800" b="0" dirty="0" smtClean="0">
                <a:solidFill>
                  <a:srgbClr val="000000"/>
                </a:solidFill>
                <a:ea typeface="ＭＳ Ｐゴシック" pitchFamily="1" charset="-128"/>
              </a:rPr>
              <a:t> Difficult to work with.</a:t>
            </a:r>
          </a:p>
          <a:p>
            <a:pPr>
              <a:lnSpc>
                <a:spcPct val="150000"/>
              </a:lnSpc>
            </a:pPr>
            <a:r>
              <a:rPr lang="en-US" sz="1800" b="0" dirty="0" smtClean="0">
                <a:solidFill>
                  <a:srgbClr val="000000"/>
                </a:solidFill>
                <a:ea typeface="ＭＳ Ｐゴシック" pitchFamily="1" charset="-128"/>
              </a:rPr>
              <a:t>Herpes Simplex Virus (HSV)</a:t>
            </a:r>
          </a:p>
          <a:p>
            <a:pPr lvl="1">
              <a:lnSpc>
                <a:spcPct val="150000"/>
              </a:lnSpc>
              <a:buFont typeface="Lucida Grande" charset="0"/>
              <a:buChar char="+"/>
            </a:pPr>
            <a:r>
              <a:rPr lang="en-US" sz="1800" b="0" dirty="0" smtClean="0">
                <a:solidFill>
                  <a:srgbClr val="000000"/>
                </a:solidFill>
                <a:ea typeface="ＭＳ Ｐゴシック" pitchFamily="1" charset="-128"/>
              </a:rPr>
              <a:t> DNA stays in nucleus without integrating into host genome.</a:t>
            </a:r>
          </a:p>
          <a:p>
            <a:pPr lvl="1">
              <a:lnSpc>
                <a:spcPct val="150000"/>
              </a:lnSpc>
              <a:buFont typeface="Lucida Grande" charset="0"/>
              <a:buChar char="−"/>
            </a:pPr>
            <a:r>
              <a:rPr lang="en-US" sz="1800" b="0" dirty="0" smtClean="0">
                <a:solidFill>
                  <a:srgbClr val="000000"/>
                </a:solidFill>
                <a:ea typeface="ＭＳ Ｐゴシック" pitchFamily="1" charset="-128"/>
              </a:rPr>
              <a:t>Only infects cells of the nervous system.</a:t>
            </a:r>
            <a:endParaRPr lang="en-US" sz="1800" b="0" dirty="0">
              <a:solidFill>
                <a:srgbClr val="000000"/>
              </a:solidFill>
              <a:ea typeface="ＭＳ Ｐゴシック" pitchFamily="1" charset="-128"/>
            </a:endParaRPr>
          </a:p>
        </p:txBody>
      </p:sp>
      <p:sp>
        <p:nvSpPr>
          <p:cNvPr id="3" name="Title 1"/>
          <p:cNvSpPr txBox="1">
            <a:spLocks/>
          </p:cNvSpPr>
          <p:nvPr/>
        </p:nvSpPr>
        <p:spPr bwMode="auto">
          <a:xfrm>
            <a:off x="5334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strike="noStrike" kern="0" cap="all" spc="0" normalizeH="0" baseline="0" noProof="0" dirty="0">
              <a:ln>
                <a:noFill/>
              </a:ln>
              <a:solidFill>
                <a:srgbClr val="000000"/>
              </a:solidFill>
              <a:effectLst/>
              <a:uLnTx/>
              <a:uFillTx/>
              <a:latin typeface="+mj-lt"/>
              <a:ea typeface="ＭＳ Ｐゴシック" pitchFamily="1" charset="-128"/>
              <a:cs typeface="ＭＳ Ｐゴシック" pitchFamily="1" charset="-128"/>
            </a:endParaRPr>
          </a:p>
        </p:txBody>
      </p:sp>
      <p:sp>
        <p:nvSpPr>
          <p:cNvPr id="6" name="Rectangle 5"/>
          <p:cNvSpPr/>
          <p:nvPr/>
        </p:nvSpPr>
        <p:spPr bwMode="auto">
          <a:xfrm>
            <a:off x="0" y="152400"/>
            <a:ext cx="9144000" cy="457200"/>
          </a:xfrm>
          <a:prstGeom prst="rect">
            <a:avLst/>
          </a:prstGeom>
          <a:gradFill flip="none" rotWithShape="1">
            <a:gsLst>
              <a:gs pos="0">
                <a:srgbClr val="D89EE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cs typeface="Lantinghei SC Extralight"/>
              </a:rPr>
              <a:t>Vectors </a:t>
            </a:r>
            <a:r>
              <a:rPr lang="en-US" sz="2400" cap="small" dirty="0" smtClean="0">
                <a:solidFill>
                  <a:schemeClr val="tx1"/>
                </a:solidFill>
                <a:cs typeface="Lantinghei SC Extralight"/>
              </a:rPr>
              <a:t>-</a:t>
            </a:r>
            <a:r>
              <a:rPr lang="en-GB" sz="2400" cap="small" dirty="0" smtClean="0">
                <a:solidFill>
                  <a:schemeClr val="tx1"/>
                </a:solidFill>
                <a:cs typeface="Lantinghei SC Extralight"/>
              </a:rPr>
              <a:t> Advantages and Disadvantages</a:t>
            </a:r>
            <a:endParaRPr lang="en-US" sz="2400" cap="small" dirty="0">
              <a:solidFill>
                <a:schemeClr val="tx1"/>
              </a:solidFill>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4" descr="illustration of DNA and the units that compose it (cell, nucleus, chromosomes) and illustration of a vector, target cell, and repaired cell"/>
          <p:cNvPicPr>
            <a:picLocks noChangeAspect="1" noChangeArrowheads="1"/>
          </p:cNvPicPr>
          <p:nvPr/>
        </p:nvPicPr>
        <p:blipFill>
          <a:blip r:embed="rId2"/>
          <a:srcRect/>
          <a:stretch>
            <a:fillRect/>
          </a:stretch>
        </p:blipFill>
        <p:spPr bwMode="auto">
          <a:xfrm>
            <a:off x="300038" y="2376488"/>
            <a:ext cx="8415337" cy="3975100"/>
          </a:xfrm>
          <a:prstGeom prst="rect">
            <a:avLst/>
          </a:prstGeom>
          <a:noFill/>
          <a:ln w="9525">
            <a:noFill/>
            <a:miter lim="800000"/>
            <a:headEnd/>
            <a:tailEnd/>
          </a:ln>
        </p:spPr>
      </p:pic>
      <p:sp>
        <p:nvSpPr>
          <p:cNvPr id="59395" name="Rectangle 5"/>
          <p:cNvSpPr>
            <a:spLocks noChangeArrowheads="1"/>
          </p:cNvSpPr>
          <p:nvPr/>
        </p:nvSpPr>
        <p:spPr bwMode="auto">
          <a:xfrm>
            <a:off x="552450" y="798513"/>
            <a:ext cx="8515350" cy="1477328"/>
          </a:xfrm>
          <a:prstGeom prst="rect">
            <a:avLst/>
          </a:prstGeom>
          <a:noFill/>
          <a:ln w="9525">
            <a:noFill/>
            <a:miter lim="800000"/>
            <a:headEnd/>
            <a:tailEnd/>
          </a:ln>
        </p:spPr>
        <p:txBody>
          <a:bodyPr wrap="square" anchor="ctr">
            <a:prstTxWarp prst="textNoShape">
              <a:avLst/>
            </a:prstTxWarp>
            <a:spAutoFit/>
          </a:bodyPr>
          <a:lstStyle/>
          <a:p>
            <a:r>
              <a:rPr lang="en-GB" sz="1800" b="0" dirty="0"/>
              <a:t>The Boy in the </a:t>
            </a:r>
            <a:r>
              <a:rPr lang="en-GB" sz="1800" b="0" dirty="0" smtClean="0"/>
              <a:t>Bubble</a:t>
            </a:r>
          </a:p>
          <a:p>
            <a:r>
              <a:rPr lang="en-GB" sz="1800" b="0" dirty="0" smtClean="0"/>
              <a:t> </a:t>
            </a:r>
          </a:p>
          <a:p>
            <a:r>
              <a:rPr lang="en-GB" sz="1800" b="0" dirty="0" smtClean="0"/>
              <a:t>A </a:t>
            </a:r>
            <a:r>
              <a:rPr lang="en-GB" sz="1800" b="0" dirty="0"/>
              <a:t>broken gene eliminates the production of an enzyme essential for </a:t>
            </a:r>
            <a:r>
              <a:rPr lang="en-GB" sz="1800" b="0" dirty="0" smtClean="0"/>
              <a:t>the development </a:t>
            </a:r>
            <a:r>
              <a:rPr lang="en-GB" sz="1800" b="0" dirty="0"/>
              <a:t>of a normal immune system. The normal copy of the gene was isolated and </a:t>
            </a:r>
            <a:r>
              <a:rPr lang="en-GB" sz="1800" b="0" dirty="0" smtClean="0"/>
              <a:t>packaged </a:t>
            </a:r>
            <a:r>
              <a:rPr lang="en-GB" sz="1800" b="0" dirty="0"/>
              <a:t>into a vector. </a:t>
            </a:r>
            <a:endParaRPr lang="el-GR" sz="1800" b="0" dirty="0"/>
          </a:p>
        </p:txBody>
      </p:sp>
      <p:sp>
        <p:nvSpPr>
          <p:cNvPr id="6" name="Rectangle 5"/>
          <p:cNvSpPr/>
          <p:nvPr/>
        </p:nvSpPr>
        <p:spPr bwMode="auto">
          <a:xfrm>
            <a:off x="0" y="152400"/>
            <a:ext cx="9144000" cy="457200"/>
          </a:xfrm>
          <a:prstGeom prst="rect">
            <a:avLst/>
          </a:prstGeom>
          <a:gradFill flip="none" rotWithShape="1">
            <a:gsLst>
              <a:gs pos="0">
                <a:srgbClr val="D89EE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latin typeface="Arial"/>
                <a:cs typeface="Arial"/>
              </a:rPr>
              <a:t>Treating severe combined immune deficiency (SCID)</a:t>
            </a:r>
            <a:endParaRPr lang="en-US" sz="2400" cap="small" dirty="0">
              <a:solidFill>
                <a:schemeClr val="tx1"/>
              </a:solidFill>
              <a:latin typeface="Arial"/>
              <a:cs typeface="Arial"/>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4" descr="illustration of vectors with SCID-repaired genes being joined with bone marrow cells and the resulting repaired cells"/>
          <p:cNvPicPr>
            <a:picLocks noChangeAspect="1" noChangeArrowheads="1"/>
          </p:cNvPicPr>
          <p:nvPr/>
        </p:nvPicPr>
        <p:blipFill>
          <a:blip r:embed="rId2"/>
          <a:srcRect/>
          <a:stretch>
            <a:fillRect/>
          </a:stretch>
        </p:blipFill>
        <p:spPr bwMode="auto">
          <a:xfrm>
            <a:off x="515938" y="2747962"/>
            <a:ext cx="8218487" cy="3881438"/>
          </a:xfrm>
          <a:prstGeom prst="rect">
            <a:avLst/>
          </a:prstGeom>
          <a:noFill/>
          <a:ln w="9525">
            <a:noFill/>
            <a:miter lim="800000"/>
            <a:headEnd/>
            <a:tailEnd/>
          </a:ln>
        </p:spPr>
      </p:pic>
      <p:sp>
        <p:nvSpPr>
          <p:cNvPr id="60419" name="Rectangle 5"/>
          <p:cNvSpPr>
            <a:spLocks noChangeArrowheads="1"/>
          </p:cNvSpPr>
          <p:nvPr/>
        </p:nvSpPr>
        <p:spPr bwMode="auto">
          <a:xfrm>
            <a:off x="455613" y="990600"/>
            <a:ext cx="8355012" cy="1477328"/>
          </a:xfrm>
          <a:prstGeom prst="rect">
            <a:avLst/>
          </a:prstGeom>
          <a:noFill/>
          <a:ln w="9525">
            <a:noFill/>
            <a:miter lim="800000"/>
            <a:headEnd/>
            <a:tailEnd/>
          </a:ln>
        </p:spPr>
        <p:txBody>
          <a:bodyPr>
            <a:prstTxWarp prst="textNoShape">
              <a:avLst/>
            </a:prstTxWarp>
            <a:spAutoFit/>
          </a:bodyPr>
          <a:lstStyle/>
          <a:p>
            <a:pPr algn="just"/>
            <a:r>
              <a:rPr lang="en-GB" sz="1800" b="0" dirty="0"/>
              <a:t>In the laboratory</a:t>
            </a:r>
            <a:r>
              <a:rPr lang="en-GB" sz="1800" b="0" dirty="0" smtClean="0"/>
              <a:t>, </a:t>
            </a:r>
            <a:r>
              <a:rPr lang="en-GB" sz="1800" b="0" dirty="0"/>
              <a:t>the </a:t>
            </a:r>
            <a:r>
              <a:rPr lang="en-GB" sz="1800" b="0" dirty="0" smtClean="0"/>
              <a:t>gene is transferred </a:t>
            </a:r>
            <a:r>
              <a:rPr lang="en-GB" sz="1800" b="0" dirty="0"/>
              <a:t>into the patient's own bone marrow cells. Bone marrow cells create the immune system. The treated bone marrow cells are then given back to the patient in a germ-free isolation room, where they reconstitute a normal, functioning immune system, freeing the patient from the need to remain in isolation.</a:t>
            </a:r>
            <a:endParaRPr lang="en-US" sz="1800" b="0" dirty="0"/>
          </a:p>
        </p:txBody>
      </p:sp>
      <p:sp>
        <p:nvSpPr>
          <p:cNvPr id="6" name="Rectangle 5"/>
          <p:cNvSpPr/>
          <p:nvPr/>
        </p:nvSpPr>
        <p:spPr bwMode="auto">
          <a:xfrm>
            <a:off x="0" y="152400"/>
            <a:ext cx="9144000" cy="457200"/>
          </a:xfrm>
          <a:prstGeom prst="rect">
            <a:avLst/>
          </a:prstGeom>
          <a:gradFill flip="none" rotWithShape="1">
            <a:gsLst>
              <a:gs pos="0">
                <a:srgbClr val="D89EE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cs typeface="Lantinghei SC Extralight"/>
              </a:rPr>
              <a:t>Treating severe combined immune deficiency (SCID)</a:t>
            </a:r>
            <a:endParaRPr lang="en-US" sz="2400" cap="small" dirty="0">
              <a:solidFill>
                <a:schemeClr val="tx1"/>
              </a:solidFill>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7" name="Rectangle 5"/>
          <p:cNvSpPr>
            <a:spLocks noChangeArrowheads="1"/>
          </p:cNvSpPr>
          <p:nvPr/>
        </p:nvSpPr>
        <p:spPr bwMode="auto">
          <a:xfrm>
            <a:off x="376238" y="366890"/>
            <a:ext cx="8370887" cy="6186310"/>
          </a:xfrm>
          <a:prstGeom prst="rect">
            <a:avLst/>
          </a:prstGeom>
          <a:noFill/>
          <a:ln w="9525">
            <a:noFill/>
            <a:miter lim="800000"/>
            <a:headEnd/>
            <a:tailEnd/>
          </a:ln>
        </p:spPr>
        <p:txBody>
          <a:bodyPr anchor="ctr">
            <a:prstTxWarp prst="textNoShape">
              <a:avLst/>
            </a:prstTxWarp>
            <a:spAutoFit/>
          </a:bodyPr>
          <a:lstStyle/>
          <a:p>
            <a:pPr algn="just"/>
            <a:endParaRPr lang="el-GR" sz="1800" b="0" dirty="0"/>
          </a:p>
          <a:p>
            <a:pPr algn="just"/>
            <a:r>
              <a:rPr lang="en-GB" sz="1800" b="0" dirty="0"/>
              <a:t>Short-lived nature of gene therapy - Problems with integrating therapeutic DNA into the genome and the rapidly dividing nature of many cells prevent gene therapy from achieving any long-term benefits. Patients will have to undergo multiple rounds of gene therapy</a:t>
            </a:r>
            <a:r>
              <a:rPr lang="en-GB" sz="1800" b="0" dirty="0" smtClean="0"/>
              <a:t>.</a:t>
            </a:r>
          </a:p>
          <a:p>
            <a:pPr algn="just"/>
            <a:endParaRPr lang="el-GR" sz="1800" b="0" dirty="0" smtClean="0"/>
          </a:p>
          <a:p>
            <a:pPr algn="just"/>
            <a:r>
              <a:rPr lang="en-GB" sz="1800" b="0" dirty="0"/>
              <a:t>Immune response - Anytime a foreign object is introduced into human tissues, the immune system is designed to attack the invader. The risk of stimulating the immune system in a way that reduces gene therapy effectiveness is always a potential risk. Furthermore, the immune system's enhanced response to invaders it has seen before makes it difficult for gene therapy to be repeated in patients</a:t>
            </a:r>
            <a:r>
              <a:rPr lang="en-GB" sz="1800" b="0" dirty="0" smtClean="0"/>
              <a:t>.</a:t>
            </a:r>
          </a:p>
          <a:p>
            <a:pPr algn="just"/>
            <a:endParaRPr lang="el-GR" sz="1800" b="0" dirty="0" smtClean="0"/>
          </a:p>
          <a:p>
            <a:pPr algn="just"/>
            <a:r>
              <a:rPr lang="en-GB" sz="1800" b="0" dirty="0"/>
              <a:t>Problems with viral vectors - Viruses, present a variety of potential problems to the patient --toxicity, immune and inflammatory responses, and gene control and targeting issues. In addition, there is always the fear that the viral vector, once inside the patient, may recover its ability to cause disease</a:t>
            </a:r>
            <a:r>
              <a:rPr lang="en-GB" sz="1800" b="0" dirty="0" smtClean="0"/>
              <a:t>.</a:t>
            </a:r>
          </a:p>
          <a:p>
            <a:pPr algn="just"/>
            <a:endParaRPr lang="el-GR" sz="1800" b="0" dirty="0" smtClean="0"/>
          </a:p>
          <a:p>
            <a:pPr algn="just"/>
            <a:r>
              <a:rPr lang="en-GB" sz="1800" b="0" dirty="0" err="1"/>
              <a:t>Multigene</a:t>
            </a:r>
            <a:r>
              <a:rPr lang="en-GB" sz="1800" b="0" dirty="0"/>
              <a:t> disorders - The most commonly occurring disorders, such as heart disease, high blood pressure, Alzheimer's disease, arthritis, and diabetes, are caused by the combined effects of variations in many genes. </a:t>
            </a:r>
            <a:r>
              <a:rPr lang="en-GB" sz="1800" b="0" dirty="0" err="1"/>
              <a:t>Multigene</a:t>
            </a:r>
            <a:r>
              <a:rPr lang="en-GB" sz="1800" b="0" dirty="0"/>
              <a:t> or </a:t>
            </a:r>
            <a:r>
              <a:rPr lang="en-GB" sz="1800" b="0" dirty="0" err="1"/>
              <a:t>multifactorial</a:t>
            </a:r>
            <a:r>
              <a:rPr lang="en-GB" sz="1800" b="0" dirty="0"/>
              <a:t> disorders such as these would be especially difficult to treat effectively using gene therapy. </a:t>
            </a:r>
          </a:p>
        </p:txBody>
      </p:sp>
      <p:sp>
        <p:nvSpPr>
          <p:cNvPr id="5" name="Rectangle 4"/>
          <p:cNvSpPr/>
          <p:nvPr/>
        </p:nvSpPr>
        <p:spPr bwMode="auto">
          <a:xfrm>
            <a:off x="0" y="152400"/>
            <a:ext cx="9144000" cy="457200"/>
          </a:xfrm>
          <a:prstGeom prst="rect">
            <a:avLst/>
          </a:prstGeom>
          <a:gradFill flip="none" rotWithShape="1">
            <a:gsLst>
              <a:gs pos="0">
                <a:srgbClr val="D89EE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rPr>
              <a:t>Factors that negatively affect Gene Therapy Treatments</a:t>
            </a:r>
            <a:endParaRPr lang="en-US" sz="2400" cap="small" dirty="0">
              <a:solidFill>
                <a:schemeClr val="tx1"/>
              </a:solidFill>
            </a:endParaRP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309563" y="633590"/>
            <a:ext cx="8459787" cy="6186310"/>
          </a:xfrm>
          <a:prstGeom prst="rect">
            <a:avLst/>
          </a:prstGeom>
          <a:noFill/>
          <a:ln w="9525">
            <a:noFill/>
            <a:miter lim="800000"/>
            <a:headEnd/>
            <a:tailEnd/>
          </a:ln>
        </p:spPr>
        <p:txBody>
          <a:bodyPr anchor="ctr">
            <a:prstTxWarp prst="textNoShape">
              <a:avLst/>
            </a:prstTxWarp>
            <a:spAutoFit/>
          </a:bodyPr>
          <a:lstStyle/>
          <a:p>
            <a:pPr algn="just"/>
            <a:r>
              <a:rPr lang="en-GB" sz="1800" b="0" dirty="0"/>
              <a:t>Little progress has been made since the first gene therapy clinical trial began in 1990. </a:t>
            </a:r>
          </a:p>
          <a:p>
            <a:pPr algn="just"/>
            <a:endParaRPr lang="en-GB" sz="1800" b="0" dirty="0"/>
          </a:p>
          <a:p>
            <a:pPr algn="just"/>
            <a:r>
              <a:rPr lang="en-GB" sz="1800" b="0" dirty="0"/>
              <a:t>In 1999, 18-year-old Jesse </a:t>
            </a:r>
            <a:r>
              <a:rPr lang="en-GB" sz="1800" b="0" dirty="0" err="1"/>
              <a:t>Gelsinger</a:t>
            </a:r>
            <a:r>
              <a:rPr lang="en-GB" sz="1800" b="0" dirty="0"/>
              <a:t> died from multiple organ failures 4 days after starting the treatment. Jesse was participating in a gene therapy trial for </a:t>
            </a:r>
            <a:r>
              <a:rPr lang="en-GB" sz="1800" b="0" i="1" dirty="0" err="1"/>
              <a:t>ornithine</a:t>
            </a:r>
            <a:r>
              <a:rPr lang="en-GB" sz="1800" b="0" i="1" dirty="0"/>
              <a:t> </a:t>
            </a:r>
            <a:r>
              <a:rPr lang="en-GB" sz="1800" b="0" i="1" dirty="0" err="1"/>
              <a:t>transcarboxylase</a:t>
            </a:r>
            <a:r>
              <a:rPr lang="en-GB" sz="1800" b="0" i="1" dirty="0"/>
              <a:t> deficiency (OTCD</a:t>
            </a:r>
            <a:r>
              <a:rPr lang="en-GB" sz="1800" b="0" dirty="0"/>
              <a:t>). His death is believed to have been triggered by a severe immune response to the adenovirus carrier. </a:t>
            </a:r>
          </a:p>
          <a:p>
            <a:pPr algn="just"/>
            <a:endParaRPr lang="el-GR" sz="1800" b="0" dirty="0"/>
          </a:p>
          <a:p>
            <a:pPr algn="just"/>
            <a:r>
              <a:rPr lang="en-GB" sz="1800" b="0" dirty="0"/>
              <a:t>In January 2003, FDA placed a temporary halt on all gene therapy trials using retroviral vectors in blood stem cells, after a second child treated in a French gene therapy trial had developed a </a:t>
            </a:r>
            <a:r>
              <a:rPr lang="en-GB" sz="1800" b="0" dirty="0" err="1"/>
              <a:t>leukemia</a:t>
            </a:r>
            <a:r>
              <a:rPr lang="en-GB" sz="1800" b="0" dirty="0"/>
              <a:t>-like condition. Both this child and another who had developed a similar condition in August 2002 had been successfully treated by gene therapy for</a:t>
            </a:r>
            <a:r>
              <a:rPr lang="en-GB" sz="1800" b="0" i="1" dirty="0"/>
              <a:t> X-linked severe combined immunodeficiency disease (X-SCID</a:t>
            </a:r>
            <a:r>
              <a:rPr lang="en-GB" sz="1800" b="0" dirty="0"/>
              <a:t>), also known as "bubble baby </a:t>
            </a:r>
            <a:r>
              <a:rPr lang="en-GB" sz="1800" b="0" dirty="0" smtClean="0"/>
              <a:t>syndrome”.</a:t>
            </a:r>
          </a:p>
          <a:p>
            <a:pPr algn="just"/>
            <a:endParaRPr lang="en-GB" sz="1800" b="0" dirty="0" smtClean="0"/>
          </a:p>
          <a:p>
            <a:pPr algn="just"/>
            <a:r>
              <a:rPr lang="en-GB" sz="1800" b="0" dirty="0" smtClean="0"/>
              <a:t>However, in 2019, researchers used a different type of virus, one related to HIV, to transport genes that may prevent these side effects. They collected bone marrow from eight newborns with </a:t>
            </a:r>
            <a:r>
              <a:rPr lang="en-GB" sz="1800" b="0" i="1" dirty="0" smtClean="0"/>
              <a:t>X-SCID </a:t>
            </a:r>
            <a:r>
              <a:rPr lang="en-GB" sz="1800" b="0" dirty="0" smtClean="0"/>
              <a:t>and loaded corrective genes into the disabled HIV-related virus. The infants also received low doses of </a:t>
            </a:r>
            <a:r>
              <a:rPr lang="en-GB" sz="1800" b="0" dirty="0" err="1" smtClean="0"/>
              <a:t>busulfan</a:t>
            </a:r>
            <a:r>
              <a:rPr lang="en-GB" sz="1800" b="0" dirty="0" smtClean="0"/>
              <a:t>, a chemotherapy that gave the doctored stem cells room to grow. The study recently added its 12th patient.</a:t>
            </a:r>
          </a:p>
          <a:p>
            <a:pPr algn="just"/>
            <a:endParaRPr lang="en-GB" sz="1800" b="0" dirty="0" smtClean="0"/>
          </a:p>
        </p:txBody>
      </p:sp>
      <p:sp>
        <p:nvSpPr>
          <p:cNvPr id="5" name="Rectangle 4"/>
          <p:cNvSpPr/>
          <p:nvPr/>
        </p:nvSpPr>
        <p:spPr bwMode="auto">
          <a:xfrm>
            <a:off x="0" y="165100"/>
            <a:ext cx="9144000" cy="457200"/>
          </a:xfrm>
          <a:prstGeom prst="rect">
            <a:avLst/>
          </a:prstGeom>
          <a:gradFill flip="none" rotWithShape="1">
            <a:gsLst>
              <a:gs pos="0">
                <a:srgbClr val="D89EE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cs typeface="Lantinghei SC Extralight"/>
              </a:rPr>
              <a:t>Current status of Gene Therapy Research</a:t>
            </a:r>
            <a:endParaRPr lang="en-US" sz="2400" cap="small" dirty="0">
              <a:solidFill>
                <a:schemeClr val="tx1"/>
              </a:solidFill>
            </a:endParaRP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33400" y="747890"/>
            <a:ext cx="8077200" cy="5909311"/>
          </a:xfrm>
          <a:prstGeom prst="rect">
            <a:avLst/>
          </a:prstGeom>
        </p:spPr>
        <p:txBody>
          <a:bodyPr wrap="square">
            <a:spAutoFit/>
          </a:bodyPr>
          <a:lstStyle/>
          <a:p>
            <a:r>
              <a:rPr lang="en-US" sz="1800" dirty="0" smtClean="0"/>
              <a:t>Plasmids</a:t>
            </a:r>
            <a:r>
              <a:rPr lang="en-US" sz="1800" b="0" dirty="0" smtClean="0"/>
              <a:t>. The most commonly used type of cloning vector. It is a small (4000 </a:t>
            </a:r>
            <a:r>
              <a:rPr lang="en-US" sz="1800" b="0" dirty="0" err="1" smtClean="0"/>
              <a:t>bp</a:t>
            </a:r>
            <a:r>
              <a:rPr lang="en-US" sz="1800" b="0" dirty="0" smtClean="0"/>
              <a:t>) circular DNA molecule found naturally in various types of bacteria. Plasmids can replicate independently of the bacterial chromosome (up to 15kb).</a:t>
            </a:r>
          </a:p>
          <a:p>
            <a:r>
              <a:rPr lang="en-US" sz="1800" b="0" dirty="0" smtClean="0"/>
              <a:t> </a:t>
            </a:r>
          </a:p>
          <a:p>
            <a:r>
              <a:rPr lang="en-US" sz="1800" dirty="0" err="1" smtClean="0"/>
              <a:t>Cosmids</a:t>
            </a:r>
            <a:r>
              <a:rPr lang="en-US" sz="1800" b="0" dirty="0" smtClean="0"/>
              <a:t>. Plasmid vectors that contain a </a:t>
            </a:r>
            <a:r>
              <a:rPr lang="en-US" sz="1800" b="0" dirty="0" err="1" smtClean="0"/>
              <a:t>bacteriophage</a:t>
            </a:r>
            <a:r>
              <a:rPr lang="en-US" sz="1800" b="0" dirty="0" smtClean="0"/>
              <a:t> </a:t>
            </a:r>
            <a:r>
              <a:rPr lang="en-US" sz="1800" b="0" dirty="0" err="1" smtClean="0"/>
              <a:t>lamda</a:t>
            </a:r>
            <a:r>
              <a:rPr lang="en-US" sz="1800" b="0" dirty="0" smtClean="0"/>
              <a:t> </a:t>
            </a:r>
            <a:r>
              <a:rPr lang="en-US" sz="1800" b="0" dirty="0" err="1" smtClean="0"/>
              <a:t>cos</a:t>
            </a:r>
            <a:r>
              <a:rPr lang="en-US" sz="1800" b="0" dirty="0" smtClean="0"/>
              <a:t> site. The </a:t>
            </a:r>
            <a:r>
              <a:rPr lang="en-US" sz="1800" b="0" dirty="0" err="1" smtClean="0"/>
              <a:t>cos</a:t>
            </a:r>
            <a:r>
              <a:rPr lang="en-US" sz="1800" b="0" dirty="0" smtClean="0"/>
              <a:t> site results in efficient packaging of </a:t>
            </a:r>
            <a:r>
              <a:rPr lang="en-US" sz="1800" b="0" dirty="0" err="1" smtClean="0"/>
              <a:t>lamda</a:t>
            </a:r>
            <a:r>
              <a:rPr lang="en-US" sz="1800" b="0" dirty="0" smtClean="0"/>
              <a:t> DNA into virus particles. So, with the </a:t>
            </a:r>
            <a:r>
              <a:rPr lang="en-US" sz="1800" b="0" dirty="0" err="1" smtClean="0"/>
              <a:t>cos</a:t>
            </a:r>
            <a:r>
              <a:rPr lang="en-US" sz="1800" b="0" dirty="0" smtClean="0"/>
              <a:t> site, larger DNA inserts are possible (up to ~40 kb). </a:t>
            </a:r>
          </a:p>
          <a:p>
            <a:endParaRPr lang="en-US" sz="1800" b="0" dirty="0" smtClean="0"/>
          </a:p>
          <a:p>
            <a:r>
              <a:rPr lang="en-US" sz="1800" dirty="0" smtClean="0"/>
              <a:t>Phages</a:t>
            </a:r>
            <a:r>
              <a:rPr lang="en-US" sz="1800" b="0" dirty="0" smtClean="0"/>
              <a:t>. Viruses that attack bacteria, allowing </a:t>
            </a:r>
            <a:r>
              <a:rPr lang="en-US" sz="1800" b="0" dirty="0" err="1" smtClean="0"/>
              <a:t>lytic</a:t>
            </a:r>
            <a:r>
              <a:rPr lang="en-US" sz="1800" b="0" dirty="0" smtClean="0"/>
              <a:t> growth/cell death after infection and replication. Cell death revealed as plaques. </a:t>
            </a:r>
          </a:p>
          <a:p>
            <a:r>
              <a:rPr lang="en-US" sz="1800" b="0" dirty="0" smtClean="0"/>
              <a:t>Transformation and selection is very easy and the insert </a:t>
            </a:r>
            <a:r>
              <a:rPr lang="en-US" sz="1800" b="0" dirty="0" err="1" smtClean="0"/>
              <a:t>rDNA</a:t>
            </a:r>
            <a:r>
              <a:rPr lang="en-US" sz="1800" b="0" dirty="0" smtClean="0"/>
              <a:t> (up to 30kb). </a:t>
            </a:r>
          </a:p>
          <a:p>
            <a:endParaRPr lang="en-US" sz="1800" b="0" dirty="0" smtClean="0"/>
          </a:p>
          <a:p>
            <a:r>
              <a:rPr lang="en-US" sz="1800" dirty="0" smtClean="0"/>
              <a:t>Yeast Artificial Chromosomes (</a:t>
            </a:r>
            <a:r>
              <a:rPr lang="en-US" sz="1800" dirty="0" err="1" smtClean="0"/>
              <a:t>YACs</a:t>
            </a:r>
            <a:r>
              <a:rPr lang="en-US" sz="1800" dirty="0" smtClean="0"/>
              <a:t>)</a:t>
            </a:r>
            <a:r>
              <a:rPr lang="en-US" sz="1800" b="0" dirty="0" smtClean="0"/>
              <a:t>. Artificially produced mini chromosome with </a:t>
            </a:r>
            <a:r>
              <a:rPr lang="en-US" sz="1800" b="0" dirty="0" err="1" smtClean="0"/>
              <a:t>centromere</a:t>
            </a:r>
            <a:r>
              <a:rPr lang="en-US" sz="1800" b="0" dirty="0" smtClean="0"/>
              <a:t>, two </a:t>
            </a:r>
            <a:r>
              <a:rPr lang="en-US" sz="1800" b="0" dirty="0" err="1" smtClean="0"/>
              <a:t>teleomeres</a:t>
            </a:r>
            <a:r>
              <a:rPr lang="en-US" sz="1800" b="0" dirty="0" smtClean="0"/>
              <a:t>, origin of replication, plus marker genes. Can accommodate very large inserts (~1,000 – 2,000 kb) </a:t>
            </a:r>
          </a:p>
          <a:p>
            <a:endParaRPr lang="en-US" sz="1800" b="0" dirty="0" smtClean="0"/>
          </a:p>
          <a:p>
            <a:r>
              <a:rPr lang="en-US" sz="1800" dirty="0" smtClean="0"/>
              <a:t>Bacterial Artificial Chromosomes (</a:t>
            </a:r>
            <a:r>
              <a:rPr lang="en-US" sz="1800" dirty="0" err="1" smtClean="0"/>
              <a:t>BACs</a:t>
            </a:r>
            <a:r>
              <a:rPr lang="en-US" sz="1800" dirty="0" smtClean="0"/>
              <a:t>)</a:t>
            </a:r>
            <a:r>
              <a:rPr lang="en-US" sz="1800" b="0" dirty="0" smtClean="0"/>
              <a:t>.</a:t>
            </a:r>
          </a:p>
          <a:p>
            <a:endParaRPr lang="en-US" sz="1800" b="0" dirty="0" smtClean="0"/>
          </a:p>
          <a:p>
            <a:r>
              <a:rPr lang="en-US" sz="1800" dirty="0" smtClean="0"/>
              <a:t>Viral vectors</a:t>
            </a:r>
            <a:r>
              <a:rPr lang="en-US" sz="1800" b="0" dirty="0" smtClean="0"/>
              <a:t>. Used to transfect cells difficult to transfect and in gene therapy.</a:t>
            </a:r>
          </a:p>
          <a:p>
            <a:endParaRPr lang="en-US" sz="1800" b="0" dirty="0"/>
          </a:p>
        </p:txBody>
      </p:sp>
      <p:pic>
        <p:nvPicPr>
          <p:cNvPr id="4" name="Picture 13"/>
          <p:cNvPicPr>
            <a:picLocks noChangeAspect="1" noChangeArrowheads="1"/>
          </p:cNvPicPr>
          <p:nvPr/>
        </p:nvPicPr>
        <p:blipFill>
          <a:blip r:embed="rId2"/>
          <a:srcRect/>
          <a:stretch>
            <a:fillRect/>
          </a:stretch>
        </p:blipFill>
        <p:spPr bwMode="auto">
          <a:xfrm>
            <a:off x="6116955" y="1662290"/>
            <a:ext cx="1198245" cy="381000"/>
          </a:xfrm>
          <a:prstGeom prst="rect">
            <a:avLst/>
          </a:prstGeom>
          <a:noFill/>
          <a:ln w="9525">
            <a:noFill/>
            <a:miter lim="800000"/>
            <a:headEnd/>
            <a:tailEnd/>
          </a:ln>
        </p:spPr>
      </p:pic>
      <p:sp>
        <p:nvSpPr>
          <p:cNvPr id="5" name="Rectangle 4"/>
          <p:cNvSpPr/>
          <p:nvPr/>
        </p:nvSpPr>
        <p:spPr>
          <a:xfrm>
            <a:off x="0" y="165100"/>
            <a:ext cx="9144000" cy="474365"/>
          </a:xfrm>
          <a:prstGeom prst="rect">
            <a:avLst/>
          </a:prstGeom>
          <a:gradFill flip="none" rotWithShape="1">
            <a:gsLst>
              <a:gs pos="32000">
                <a:srgbClr val="FF9562"/>
              </a:gs>
              <a:gs pos="100000">
                <a:srgbClr val="FFFFFF"/>
              </a:gs>
            </a:gsLst>
            <a:lin ang="0" scaled="1"/>
            <a:tileRect/>
          </a:gradFill>
        </p:spPr>
        <p:txBody>
          <a:bodyPr wrap="square">
            <a:spAutoFit/>
          </a:bodyPr>
          <a:lstStyle/>
          <a:p>
            <a:pPr algn="ctr"/>
            <a:r>
              <a:rPr lang="en-US" sz="2400" cap="small" dirty="0" smtClean="0"/>
              <a:t>Types of Cloning Vectors</a:t>
            </a:r>
            <a:endParaRPr lang="en-US" sz="2400" b="1" cap="small" dirty="0" smtClean="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descr="crispr_processing_schematic"/>
          <p:cNvPicPr>
            <a:picLocks noChangeAspect="1" noChangeArrowheads="1"/>
          </p:cNvPicPr>
          <p:nvPr/>
        </p:nvPicPr>
        <p:blipFill>
          <a:blip r:embed="rId2"/>
          <a:srcRect/>
          <a:stretch>
            <a:fillRect/>
          </a:stretch>
        </p:blipFill>
        <p:spPr bwMode="auto">
          <a:xfrm>
            <a:off x="892175" y="2552700"/>
            <a:ext cx="4170363" cy="3321050"/>
          </a:xfrm>
          <a:prstGeom prst="rect">
            <a:avLst/>
          </a:prstGeom>
          <a:noFill/>
          <a:ln w="9525">
            <a:noFill/>
            <a:miter lim="800000"/>
            <a:headEnd/>
            <a:tailEnd/>
          </a:ln>
        </p:spPr>
      </p:pic>
      <p:sp>
        <p:nvSpPr>
          <p:cNvPr id="33795" name="Rectangle 2"/>
          <p:cNvSpPr>
            <a:spLocks noChangeArrowheads="1"/>
          </p:cNvSpPr>
          <p:nvPr/>
        </p:nvSpPr>
        <p:spPr bwMode="auto">
          <a:xfrm>
            <a:off x="484188" y="635000"/>
            <a:ext cx="8113712" cy="1568450"/>
          </a:xfrm>
          <a:prstGeom prst="rect">
            <a:avLst/>
          </a:prstGeom>
          <a:noFill/>
          <a:ln w="9525">
            <a:noFill/>
            <a:miter lim="800000"/>
            <a:headEnd/>
            <a:tailEnd/>
          </a:ln>
        </p:spPr>
        <p:txBody>
          <a:bodyPr>
            <a:prstTxWarp prst="textNoShape">
              <a:avLst/>
            </a:prstTxWarp>
            <a:spAutoFit/>
          </a:bodyPr>
          <a:lstStyle/>
          <a:p>
            <a:pPr algn="just" eaLnBrk="0" hangingPunct="0"/>
            <a:r>
              <a:rPr lang="en-US" sz="1200" b="1" dirty="0"/>
              <a:t>CRISPR</a:t>
            </a:r>
            <a:r>
              <a:rPr lang="en-US" sz="1200" dirty="0"/>
              <a:t> is a </a:t>
            </a:r>
            <a:r>
              <a:rPr lang="en-US" sz="1200" b="1" dirty="0"/>
              <a:t>microbial nuclease system</a:t>
            </a:r>
            <a:r>
              <a:rPr lang="en-US" sz="1200" dirty="0"/>
              <a:t> involved in defense </a:t>
            </a:r>
            <a:r>
              <a:rPr lang="en-US" sz="1200" b="1" dirty="0"/>
              <a:t>against invading phages and plasmids</a:t>
            </a:r>
            <a:r>
              <a:rPr lang="en-US" sz="1200" dirty="0"/>
              <a:t>. CRISPR loci in microbial hosts contain a combination of CRISPR-associated (</a:t>
            </a:r>
            <a:r>
              <a:rPr lang="en-US" sz="1200" i="1" dirty="0" err="1"/>
              <a:t>Cas</a:t>
            </a:r>
            <a:r>
              <a:rPr lang="en-US" sz="1200" dirty="0"/>
              <a:t>) genes as well as </a:t>
            </a:r>
            <a:r>
              <a:rPr lang="en-US" sz="1200" b="1" dirty="0"/>
              <a:t>non-coding RNA elements </a:t>
            </a:r>
            <a:r>
              <a:rPr lang="en-US" sz="1200" dirty="0"/>
              <a:t>capable of programming the specificity of the CRISPR-mediated nucleic acid cleavage. Three types (I-III) of CRISPR systems have been identified across a wide range of bacterial hosts. One key feature of each CRISPR locus is the presence of an array of repetitive sequences (direct repeats) interspaced by short stretches of non-repetitive sequences (spacers). To license the </a:t>
            </a:r>
            <a:r>
              <a:rPr lang="en-US" sz="1200" b="1" dirty="0"/>
              <a:t>associated </a:t>
            </a:r>
            <a:r>
              <a:rPr lang="en-US" sz="1200" b="1" i="1" dirty="0" err="1"/>
              <a:t>Cas</a:t>
            </a:r>
            <a:r>
              <a:rPr lang="en-US" sz="1200" b="1" dirty="0"/>
              <a:t> nuclease </a:t>
            </a:r>
            <a:r>
              <a:rPr lang="en-US" sz="1200" dirty="0"/>
              <a:t>for nucleic acid cleavage, the non-coding CRISPR array is transcribed and cleaved within direct repeats into short </a:t>
            </a:r>
            <a:r>
              <a:rPr lang="en-US" sz="1200" dirty="0" err="1"/>
              <a:t>crRNAs</a:t>
            </a:r>
            <a:r>
              <a:rPr lang="en-US" sz="1200" dirty="0"/>
              <a:t> containing individual spacer sequences, which direct </a:t>
            </a:r>
            <a:r>
              <a:rPr lang="en-US" sz="1200" i="1" dirty="0" err="1"/>
              <a:t>Cas</a:t>
            </a:r>
            <a:r>
              <a:rPr lang="en-US" sz="1200" dirty="0"/>
              <a:t> nucleases to the target site (</a:t>
            </a:r>
            <a:r>
              <a:rPr lang="en-US" sz="1200" dirty="0" err="1"/>
              <a:t>protospacer</a:t>
            </a:r>
            <a:r>
              <a:rPr lang="en-US" sz="1200" dirty="0"/>
              <a:t>). </a:t>
            </a:r>
          </a:p>
        </p:txBody>
      </p:sp>
      <p:sp>
        <p:nvSpPr>
          <p:cNvPr id="33796" name="Rectangle 3"/>
          <p:cNvSpPr>
            <a:spLocks noChangeArrowheads="1"/>
          </p:cNvSpPr>
          <p:nvPr/>
        </p:nvSpPr>
        <p:spPr bwMode="auto">
          <a:xfrm>
            <a:off x="5114925" y="2193925"/>
            <a:ext cx="3381375" cy="3785651"/>
          </a:xfrm>
          <a:prstGeom prst="rect">
            <a:avLst/>
          </a:prstGeom>
          <a:noFill/>
          <a:ln w="9525">
            <a:noFill/>
            <a:miter lim="800000"/>
            <a:headEnd/>
            <a:tailEnd/>
          </a:ln>
        </p:spPr>
        <p:txBody>
          <a:bodyPr>
            <a:prstTxWarp prst="textNoShape">
              <a:avLst/>
            </a:prstTxWarp>
            <a:spAutoFit/>
          </a:bodyPr>
          <a:lstStyle/>
          <a:p>
            <a:pPr algn="just" eaLnBrk="0" hangingPunct="0"/>
            <a:r>
              <a:rPr lang="en-US" sz="1200" dirty="0"/>
              <a:t>The Type II </a:t>
            </a:r>
            <a:r>
              <a:rPr lang="en-US" sz="1200" dirty="0" smtClean="0"/>
              <a:t>CRISPR, </a:t>
            </a:r>
            <a:r>
              <a:rPr lang="en-US" sz="1200" dirty="0"/>
              <a:t>is one of the most well characterized systems and carries out targeted DNA double-strand break in four sequential steps. </a:t>
            </a:r>
          </a:p>
          <a:p>
            <a:pPr algn="just" eaLnBrk="0" hangingPunct="0">
              <a:buFontTx/>
              <a:buAutoNum type="arabicPeriod"/>
            </a:pPr>
            <a:r>
              <a:rPr lang="en-US" sz="1200" dirty="0"/>
              <a:t>two non-coding RNA, the pre-</a:t>
            </a:r>
            <a:r>
              <a:rPr lang="en-US" sz="1200" dirty="0" err="1"/>
              <a:t>crRNA</a:t>
            </a:r>
            <a:r>
              <a:rPr lang="en-US" sz="1200" dirty="0"/>
              <a:t> array and </a:t>
            </a:r>
            <a:r>
              <a:rPr lang="en-US" sz="1200" dirty="0" err="1"/>
              <a:t>tracrRNA</a:t>
            </a:r>
            <a:r>
              <a:rPr lang="en-US" sz="1200" dirty="0"/>
              <a:t>, are transcribed from the CRISPR locus. </a:t>
            </a:r>
          </a:p>
          <a:p>
            <a:pPr algn="just" eaLnBrk="0" hangingPunct="0">
              <a:buFontTx/>
              <a:buAutoNum type="arabicPeriod"/>
            </a:pPr>
            <a:r>
              <a:rPr lang="en-US" sz="1200" dirty="0" err="1"/>
              <a:t>tracrRNA</a:t>
            </a:r>
            <a:r>
              <a:rPr lang="en-US" sz="1200" dirty="0"/>
              <a:t> hybridizes to the repeat regions of the pre-</a:t>
            </a:r>
            <a:r>
              <a:rPr lang="en-US" sz="1200" dirty="0" err="1"/>
              <a:t>crRNA</a:t>
            </a:r>
            <a:r>
              <a:rPr lang="en-US" sz="1200" dirty="0"/>
              <a:t> and mediates the processing of pre-</a:t>
            </a:r>
            <a:r>
              <a:rPr lang="en-US" sz="1200" dirty="0" err="1"/>
              <a:t>crRNA</a:t>
            </a:r>
            <a:r>
              <a:rPr lang="en-US" sz="1200" dirty="0"/>
              <a:t> into mature </a:t>
            </a:r>
            <a:r>
              <a:rPr lang="en-US" sz="1200" dirty="0" err="1"/>
              <a:t>crRNAs</a:t>
            </a:r>
            <a:r>
              <a:rPr lang="en-US" sz="1200" dirty="0"/>
              <a:t> containing individual spacer sequences. </a:t>
            </a:r>
          </a:p>
          <a:p>
            <a:pPr algn="just" eaLnBrk="0" hangingPunct="0">
              <a:buFontTx/>
              <a:buAutoNum type="arabicPeriod"/>
            </a:pPr>
            <a:r>
              <a:rPr lang="en-US" sz="1200" dirty="0"/>
              <a:t>the mature </a:t>
            </a:r>
            <a:r>
              <a:rPr lang="en-US" sz="1200" dirty="0" err="1"/>
              <a:t>crRNA:tracrRNA</a:t>
            </a:r>
            <a:r>
              <a:rPr lang="en-US" sz="1200" dirty="0"/>
              <a:t> complex directs Cas9 to the target DNA via </a:t>
            </a:r>
            <a:r>
              <a:rPr lang="en-US" sz="1200" dirty="0" err="1"/>
              <a:t>Wastson</a:t>
            </a:r>
            <a:r>
              <a:rPr lang="en-US" sz="1200" dirty="0"/>
              <a:t>-Crick base-pairing between the spacer on the </a:t>
            </a:r>
            <a:r>
              <a:rPr lang="en-US" sz="1200" dirty="0" err="1"/>
              <a:t>crRNA</a:t>
            </a:r>
            <a:r>
              <a:rPr lang="en-US" sz="1200" dirty="0"/>
              <a:t> and the </a:t>
            </a:r>
            <a:r>
              <a:rPr lang="en-US" sz="1200" dirty="0" err="1"/>
              <a:t>protospacer</a:t>
            </a:r>
            <a:r>
              <a:rPr lang="en-US" sz="1200" dirty="0"/>
              <a:t> on the target DNA next to the </a:t>
            </a:r>
            <a:r>
              <a:rPr lang="en-US" sz="1200" dirty="0" err="1"/>
              <a:t>protospacer</a:t>
            </a:r>
            <a:r>
              <a:rPr lang="en-US" sz="1200" dirty="0"/>
              <a:t> adjacent motif (PAM), an additional requirement for target recognition. </a:t>
            </a:r>
          </a:p>
          <a:p>
            <a:pPr algn="just" eaLnBrk="0" hangingPunct="0">
              <a:buFontTx/>
              <a:buAutoNum type="arabicPeriod"/>
            </a:pPr>
            <a:r>
              <a:rPr lang="en-US" sz="1200" dirty="0"/>
              <a:t>Cas9 mediates cleavage of target DNA to create a double-stranded break within the </a:t>
            </a:r>
            <a:r>
              <a:rPr lang="en-US" sz="1200" dirty="0" err="1"/>
              <a:t>protospacer</a:t>
            </a:r>
            <a:r>
              <a:rPr lang="en-US" sz="1200" dirty="0"/>
              <a:t>.</a:t>
            </a:r>
            <a:r>
              <a:rPr lang="en-US" sz="1200" dirty="0" smtClean="0"/>
              <a:t> </a:t>
            </a:r>
            <a:endParaRPr lang="en-US" sz="1200" dirty="0"/>
          </a:p>
        </p:txBody>
      </p:sp>
      <p:grpSp>
        <p:nvGrpSpPr>
          <p:cNvPr id="2" name="Group 14"/>
          <p:cNvGrpSpPr>
            <a:grpSpLocks/>
          </p:cNvGrpSpPr>
          <p:nvPr/>
        </p:nvGrpSpPr>
        <p:grpSpPr bwMode="auto">
          <a:xfrm>
            <a:off x="0" y="160338"/>
            <a:ext cx="9144000" cy="461962"/>
            <a:chOff x="0" y="147935"/>
            <a:chExt cx="9144000" cy="461665"/>
          </a:xfrm>
          <a:gradFill flip="none" rotWithShape="1">
            <a:gsLst>
              <a:gs pos="0">
                <a:schemeClr val="bg1">
                  <a:lumMod val="65000"/>
                </a:schemeClr>
              </a:gs>
              <a:gs pos="100000">
                <a:srgbClr val="FFFFFF"/>
              </a:gs>
            </a:gsLst>
            <a:lin ang="0" scaled="1"/>
            <a:tileRect/>
          </a:gradFill>
        </p:grpSpPr>
        <p:sp>
          <p:nvSpPr>
            <p:cNvPr id="7" name="Rectangle 6"/>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28600" y="147935"/>
              <a:ext cx="8102600" cy="461368"/>
            </a:xfrm>
            <a:prstGeom prst="rect">
              <a:avLst/>
            </a:prstGeom>
            <a:grpFill/>
          </p:spPr>
          <p:txBody>
            <a:bodyPr>
              <a:spAutoFit/>
            </a:bodyPr>
            <a:lstStyle/>
            <a:p>
              <a:pPr algn="ctr">
                <a:defRPr/>
              </a:pPr>
              <a:r>
                <a:rPr lang="en-US" sz="2400" dirty="0" smtClean="0"/>
                <a:t>Tools for </a:t>
              </a:r>
              <a:r>
                <a:rPr lang="en-US" sz="2400" i="1" dirty="0" smtClean="0"/>
                <a:t>in situ </a:t>
              </a:r>
              <a:r>
                <a:rPr lang="en-US" sz="2400" dirty="0" smtClean="0">
                  <a:cs typeface="Lantinghei SC Extralight"/>
                </a:rPr>
                <a:t>Genome </a:t>
              </a:r>
              <a:r>
                <a:rPr lang="en-US" sz="2400" dirty="0">
                  <a:cs typeface="Lantinghei SC Extralight"/>
                </a:rPr>
                <a:t>Editing</a:t>
              </a:r>
              <a:endParaRPr lang="en-US" sz="2400" dirty="0">
                <a:latin typeface="+mj-lt"/>
              </a:endParaRPr>
            </a:p>
          </p:txBody>
        </p:sp>
      </p:gr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143000" y="1371600"/>
            <a:ext cx="8001000" cy="4224234"/>
          </a:xfrm>
          <a:prstGeom prst="rect">
            <a:avLst/>
          </a:prstGeom>
          <a:noFill/>
          <a:ln w="9525">
            <a:noFill/>
            <a:miter lim="800000"/>
            <a:headEnd/>
            <a:tailEnd/>
          </a:ln>
          <a:effectLst/>
        </p:spPr>
        <p:txBody>
          <a:bodyPr wrap="square">
            <a:prstTxWarp prst="textNoShape">
              <a:avLst/>
            </a:prstTxWarp>
            <a:spAutoFit/>
          </a:bodyPr>
          <a:lstStyle/>
          <a:p>
            <a:pPr>
              <a:lnSpc>
                <a:spcPct val="150000"/>
              </a:lnSpc>
            </a:pPr>
            <a:r>
              <a:rPr lang="en-US" altLang="en-US" sz="1800" b="0" dirty="0">
                <a:solidFill>
                  <a:schemeClr val="tx1"/>
                </a:solidFill>
              </a:rPr>
              <a:t>Microbial fermentations</a:t>
            </a:r>
            <a:r>
              <a:rPr lang="en-US" altLang="en-US" sz="1800" b="0" dirty="0" smtClean="0">
                <a:solidFill>
                  <a:schemeClr val="tx1"/>
                </a:solidFill>
              </a:rPr>
              <a:t> (</a:t>
            </a:r>
            <a:r>
              <a:rPr lang="en-US" altLang="en-US" sz="1800" b="0" dirty="0" err="1">
                <a:solidFill>
                  <a:schemeClr val="tx1"/>
                </a:solidFill>
              </a:rPr>
              <a:t>eg</a:t>
            </a:r>
            <a:r>
              <a:rPr lang="en-US" altLang="en-US" sz="1800" b="0" dirty="0">
                <a:solidFill>
                  <a:schemeClr val="tx1"/>
                </a:solidFill>
              </a:rPr>
              <a:t>. antibiotic production</a:t>
            </a:r>
            <a:r>
              <a:rPr lang="en-US" altLang="en-US" sz="1800" b="0" dirty="0" smtClean="0">
                <a:solidFill>
                  <a:schemeClr val="tx1"/>
                </a:solidFill>
              </a:rPr>
              <a:t>).</a:t>
            </a:r>
          </a:p>
          <a:p>
            <a:pPr>
              <a:lnSpc>
                <a:spcPct val="150000"/>
              </a:lnSpc>
            </a:pPr>
            <a:r>
              <a:rPr lang="en-US" altLang="en-US" sz="1800" b="0" dirty="0" smtClean="0">
                <a:solidFill>
                  <a:schemeClr val="tx1"/>
                </a:solidFill>
              </a:rPr>
              <a:t>Vaccines (</a:t>
            </a:r>
            <a:r>
              <a:rPr lang="en-US" altLang="en-US" sz="1800" b="0" dirty="0" err="1" smtClean="0"/>
              <a:t>eg</a:t>
            </a:r>
            <a:r>
              <a:rPr lang="en-US" altLang="en-US" sz="1800" b="0" dirty="0" smtClean="0"/>
              <a:t>. </a:t>
            </a:r>
            <a:r>
              <a:rPr lang="en-US" altLang="en-US" sz="1800" b="0" dirty="0" smtClean="0">
                <a:solidFill>
                  <a:schemeClr val="tx1"/>
                </a:solidFill>
              </a:rPr>
              <a:t>Hepatitis B).</a:t>
            </a:r>
          </a:p>
          <a:p>
            <a:pPr>
              <a:lnSpc>
                <a:spcPct val="150000"/>
              </a:lnSpc>
            </a:pPr>
            <a:r>
              <a:rPr lang="en-US" altLang="en-US" sz="1800" b="0" dirty="0">
                <a:solidFill>
                  <a:schemeClr val="tx1"/>
                </a:solidFill>
              </a:rPr>
              <a:t>Mammalian </a:t>
            </a:r>
            <a:r>
              <a:rPr lang="en-US" altLang="en-US" sz="1800" b="0" dirty="0" smtClean="0">
                <a:solidFill>
                  <a:schemeClr val="tx1"/>
                </a:solidFill>
              </a:rPr>
              <a:t>proteins (</a:t>
            </a:r>
            <a:r>
              <a:rPr lang="en-US" altLang="en-US" sz="1800" b="0" dirty="0" err="1" smtClean="0">
                <a:solidFill>
                  <a:schemeClr val="tx1"/>
                </a:solidFill>
              </a:rPr>
              <a:t>eg</a:t>
            </a:r>
            <a:r>
              <a:rPr lang="en-US" altLang="en-US" sz="1800" b="0" dirty="0" smtClean="0">
                <a:solidFill>
                  <a:schemeClr val="tx1"/>
                </a:solidFill>
              </a:rPr>
              <a:t>. </a:t>
            </a:r>
            <a:r>
              <a:rPr lang="en-US" altLang="en-US" sz="1800" b="0" dirty="0"/>
              <a:t>i</a:t>
            </a:r>
            <a:r>
              <a:rPr lang="en-US" altLang="en-US" sz="1800" b="0" dirty="0" smtClean="0">
                <a:solidFill>
                  <a:schemeClr val="tx1"/>
                </a:solidFill>
              </a:rPr>
              <a:t>nsulin, </a:t>
            </a:r>
            <a:r>
              <a:rPr lang="en-US" altLang="en-US" sz="1800" b="0" dirty="0"/>
              <a:t>i</a:t>
            </a:r>
            <a:r>
              <a:rPr lang="en-US" altLang="en-US" sz="1800" b="0" dirty="0" smtClean="0">
                <a:solidFill>
                  <a:schemeClr val="tx1"/>
                </a:solidFill>
              </a:rPr>
              <a:t>nterferon, clotting factors).</a:t>
            </a:r>
          </a:p>
          <a:p>
            <a:pPr>
              <a:lnSpc>
                <a:spcPct val="150000"/>
              </a:lnSpc>
            </a:pPr>
            <a:endParaRPr lang="en-US" altLang="en-US" sz="1800" b="0" dirty="0" smtClean="0"/>
          </a:p>
          <a:p>
            <a:pPr>
              <a:lnSpc>
                <a:spcPct val="150000"/>
              </a:lnSpc>
            </a:pPr>
            <a:r>
              <a:rPr lang="en-US" altLang="en-US" sz="1800" b="0" dirty="0" smtClean="0">
                <a:solidFill>
                  <a:schemeClr val="tx1"/>
                </a:solidFill>
              </a:rPr>
              <a:t>Transgenic plants and animals (</a:t>
            </a:r>
            <a:r>
              <a:rPr lang="en-US" altLang="en-US" sz="1800" b="0" dirty="0" err="1" smtClean="0">
                <a:solidFill>
                  <a:schemeClr val="tx1"/>
                </a:solidFill>
              </a:rPr>
              <a:t>eg</a:t>
            </a:r>
            <a:r>
              <a:rPr lang="en-US" altLang="en-US" sz="1800" b="0" dirty="0" smtClean="0">
                <a:solidFill>
                  <a:schemeClr val="tx1"/>
                </a:solidFill>
              </a:rPr>
              <a:t>. </a:t>
            </a:r>
            <a:r>
              <a:rPr lang="en-US" altLang="en-US" sz="1800" b="0" dirty="0"/>
              <a:t>i</a:t>
            </a:r>
            <a:r>
              <a:rPr lang="en-US" altLang="en-US" sz="1800" b="0" dirty="0" smtClean="0">
                <a:solidFill>
                  <a:schemeClr val="tx1"/>
                </a:solidFill>
              </a:rPr>
              <a:t>nsect/disease resistance, improved product quality, production of pharmaceuticals).</a:t>
            </a:r>
            <a:endParaRPr lang="en-US" sz="1800" b="0" dirty="0" smtClean="0">
              <a:solidFill>
                <a:schemeClr val="tx1"/>
              </a:solidFill>
            </a:endParaRPr>
          </a:p>
          <a:p>
            <a:pPr>
              <a:lnSpc>
                <a:spcPct val="150000"/>
              </a:lnSpc>
            </a:pPr>
            <a:endParaRPr lang="en-US" altLang="en-US" sz="1800" b="0" dirty="0" smtClean="0">
              <a:solidFill>
                <a:schemeClr val="tx1"/>
              </a:solidFill>
            </a:endParaRPr>
          </a:p>
          <a:p>
            <a:pPr>
              <a:lnSpc>
                <a:spcPct val="150000"/>
              </a:lnSpc>
            </a:pPr>
            <a:r>
              <a:rPr lang="en-US" altLang="en-US" sz="1800" b="0" dirty="0" smtClean="0">
                <a:solidFill>
                  <a:schemeClr val="tx1"/>
                </a:solidFill>
              </a:rPr>
              <a:t>Environmental biotechnology</a:t>
            </a:r>
          </a:p>
          <a:p>
            <a:pPr>
              <a:lnSpc>
                <a:spcPct val="150000"/>
              </a:lnSpc>
            </a:pPr>
            <a:r>
              <a:rPr lang="en-US" altLang="en-US" sz="1800" b="0" dirty="0" smtClean="0">
                <a:solidFill>
                  <a:schemeClr val="tx1"/>
                </a:solidFill>
              </a:rPr>
              <a:t>Gene therapy</a:t>
            </a:r>
            <a:endParaRPr lang="en-US" sz="1800" b="0" dirty="0" smtClean="0">
              <a:solidFill>
                <a:schemeClr val="tx1"/>
              </a:solidFill>
            </a:endParaRPr>
          </a:p>
          <a:p>
            <a:pPr>
              <a:lnSpc>
                <a:spcPct val="150000"/>
              </a:lnSpc>
            </a:pPr>
            <a:endParaRPr lang="en-US" altLang="en-US" sz="1800" b="0" dirty="0">
              <a:solidFill>
                <a:schemeClr val="tx1"/>
              </a:solidFill>
            </a:endParaRPr>
          </a:p>
        </p:txBody>
      </p:sp>
      <p:pic>
        <p:nvPicPr>
          <p:cNvPr id="7" name="Picture 4" descr="http://www.anh-usa.org/wp-content/uploads/2011/12/GMO-protest.jpg"/>
          <p:cNvPicPr>
            <a:picLocks noChangeAspect="1" noChangeArrowheads="1"/>
          </p:cNvPicPr>
          <p:nvPr/>
        </p:nvPicPr>
        <p:blipFill>
          <a:blip r:embed="rId2"/>
          <a:srcRect/>
          <a:stretch>
            <a:fillRect/>
          </a:stretch>
        </p:blipFill>
        <p:spPr bwMode="auto">
          <a:xfrm>
            <a:off x="4559300" y="4292600"/>
            <a:ext cx="3886200" cy="1809750"/>
          </a:xfrm>
          <a:prstGeom prst="rect">
            <a:avLst/>
          </a:prstGeom>
          <a:noFill/>
          <a:ln w="9525">
            <a:noFill/>
            <a:miter lim="800000"/>
            <a:headEnd/>
            <a:tailEnd/>
          </a:ln>
        </p:spPr>
      </p:pic>
      <p:grpSp>
        <p:nvGrpSpPr>
          <p:cNvPr id="2" name="Group 14"/>
          <p:cNvGrpSpPr>
            <a:grpSpLocks/>
          </p:cNvGrpSpPr>
          <p:nvPr/>
        </p:nvGrpSpPr>
        <p:grpSpPr bwMode="auto">
          <a:xfrm>
            <a:off x="0" y="147638"/>
            <a:ext cx="9144000" cy="461962"/>
            <a:chOff x="0" y="147935"/>
            <a:chExt cx="9144000" cy="461665"/>
          </a:xfrm>
          <a:gradFill flip="none" rotWithShape="1">
            <a:gsLst>
              <a:gs pos="0">
                <a:schemeClr val="bg1">
                  <a:lumMod val="65000"/>
                </a:schemeClr>
              </a:gs>
              <a:gs pos="100000">
                <a:srgbClr val="FFFFFF"/>
              </a:gs>
            </a:gsLst>
            <a:lin ang="0" scaled="1"/>
            <a:tileRect/>
          </a:gradFill>
        </p:grpSpPr>
        <p:sp>
          <p:nvSpPr>
            <p:cNvPr id="6" name="Rectangle 5"/>
            <p:cNvSpPr/>
            <p:nvPr/>
          </p:nvSpPr>
          <p:spPr>
            <a:xfrm>
              <a:off x="0" y="152694"/>
              <a:ext cx="9144000" cy="45690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cap="small"/>
            </a:p>
          </p:txBody>
        </p:sp>
        <p:sp>
          <p:nvSpPr>
            <p:cNvPr id="8" name="Rectangle 7"/>
            <p:cNvSpPr/>
            <p:nvPr/>
          </p:nvSpPr>
          <p:spPr>
            <a:xfrm>
              <a:off x="228600" y="147935"/>
              <a:ext cx="8102600" cy="461368"/>
            </a:xfrm>
            <a:prstGeom prst="rect">
              <a:avLst/>
            </a:prstGeom>
            <a:grpFill/>
          </p:spPr>
          <p:txBody>
            <a:bodyPr>
              <a:spAutoFit/>
            </a:bodyPr>
            <a:lstStyle/>
            <a:p>
              <a:pPr algn="ctr">
                <a:defRPr/>
              </a:pPr>
              <a:r>
                <a:rPr lang="en-US" sz="2400" cap="small" dirty="0" smtClean="0">
                  <a:cs typeface="Lantinghei SC Extralight"/>
                </a:rPr>
                <a:t>Genome Editing</a:t>
              </a:r>
              <a:r>
                <a:rPr lang="en-US" sz="2400" cap="small" dirty="0" smtClean="0">
                  <a:cs typeface="Lantinghei SC Extralight"/>
                </a:rPr>
                <a:t> - Applications</a:t>
              </a:r>
              <a:endParaRPr lang="en-US" sz="2400" cap="small" dirty="0">
                <a:latin typeface="+mj-lt"/>
              </a:endParaRPr>
            </a:p>
          </p:txBody>
        </p:sp>
      </p:gr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406400" y="948035"/>
            <a:ext cx="8242300" cy="4939814"/>
          </a:xfrm>
          <a:prstGeom prst="rect">
            <a:avLst/>
          </a:prstGeom>
        </p:spPr>
        <p:txBody>
          <a:bodyPr wrap="square">
            <a:spAutoFit/>
          </a:bodyPr>
          <a:lstStyle/>
          <a:p>
            <a:pPr algn="just">
              <a:lnSpc>
                <a:spcPct val="150000"/>
              </a:lnSpc>
              <a:buFont typeface="Arial"/>
              <a:buChar char="•"/>
            </a:pPr>
            <a:r>
              <a:rPr lang="en-GB" sz="1800" b="0" dirty="0" smtClean="0"/>
              <a:t> CRISPR-Cas9 has improved conventional gene therapy because of its potential precision. </a:t>
            </a:r>
          </a:p>
          <a:p>
            <a:pPr algn="just">
              <a:lnSpc>
                <a:spcPct val="150000"/>
              </a:lnSpc>
              <a:buFont typeface="Arial"/>
              <a:buChar char="•"/>
            </a:pPr>
            <a:r>
              <a:rPr lang="en-GB" sz="1800" b="0" dirty="0" smtClean="0"/>
              <a:t> Cells from patients immune systems were removed, CRISPR was used to genetically edit the cells in the lab, and then returned them back into the patients’ bodies. </a:t>
            </a:r>
          </a:p>
          <a:p>
            <a:pPr algn="just">
              <a:lnSpc>
                <a:spcPct val="150000"/>
              </a:lnSpc>
              <a:buFont typeface="Arial"/>
              <a:buChar char="•"/>
            </a:pPr>
            <a:r>
              <a:rPr lang="en-GB" sz="1800" b="0" dirty="0" smtClean="0"/>
              <a:t> Hundreds of research studies (clinical trials) are under way to test gene therapy as a treatment for genetic conditions, cancer, and HIV/AIDS. </a:t>
            </a:r>
          </a:p>
          <a:p>
            <a:pPr algn="just">
              <a:lnSpc>
                <a:spcPct val="150000"/>
              </a:lnSpc>
              <a:buFont typeface="Arial"/>
              <a:buChar char="•"/>
            </a:pPr>
            <a:r>
              <a:rPr lang="en-GB" sz="1800" b="0" dirty="0" smtClean="0"/>
              <a:t> Recently, scientists begun using CRISPR for cancer treatments, such as multiple myeloma or sarcoma, sickle cell disease. </a:t>
            </a:r>
          </a:p>
          <a:p>
            <a:pPr algn="just">
              <a:lnSpc>
                <a:spcPct val="150000"/>
              </a:lnSpc>
              <a:buFont typeface="Arial"/>
              <a:buChar char="•"/>
            </a:pPr>
            <a:r>
              <a:rPr lang="en-GB" sz="1800" b="0" dirty="0" smtClean="0"/>
              <a:t> Several other CRISPR studies are in the works to treat a range of inherited disorders, including </a:t>
            </a:r>
            <a:r>
              <a:rPr lang="en-GB" sz="1800" b="0" dirty="0" err="1" smtClean="0"/>
              <a:t>hemophilia</a:t>
            </a:r>
            <a:r>
              <a:rPr lang="en-GB" sz="1800" b="0" dirty="0" smtClean="0"/>
              <a:t> and X-SCID.</a:t>
            </a:r>
          </a:p>
          <a:p>
            <a:pPr algn="just">
              <a:buFont typeface="Arial"/>
              <a:buChar char="•"/>
            </a:pPr>
            <a:endParaRPr lang="en-US" sz="1800" b="0" dirty="0"/>
          </a:p>
        </p:txBody>
      </p:sp>
      <p:sp>
        <p:nvSpPr>
          <p:cNvPr id="4" name="Rectangle 3"/>
          <p:cNvSpPr/>
          <p:nvPr/>
        </p:nvSpPr>
        <p:spPr bwMode="auto">
          <a:xfrm>
            <a:off x="-12700" y="317500"/>
            <a:ext cx="9144000" cy="457200"/>
          </a:xfrm>
          <a:prstGeom prst="rect">
            <a:avLst/>
          </a:prstGeom>
          <a:gradFill flip="none" rotWithShape="1">
            <a:gsLst>
              <a:gs pos="0">
                <a:srgbClr val="D89EE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400" cap="small" dirty="0" smtClean="0">
                <a:solidFill>
                  <a:schemeClr val="tx1"/>
                </a:solidFill>
                <a:cs typeface="Lantinghei SC Extralight"/>
              </a:rPr>
              <a:t>Current status of Gene Therapy Research - CRISPR</a:t>
            </a:r>
            <a:endParaRPr lang="en-US" sz="2400" cap="small" dirty="0">
              <a:solidFill>
                <a:schemeClr val="tx1"/>
              </a:solidFill>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596900" y="1066800"/>
            <a:ext cx="8001000" cy="900246"/>
          </a:xfrm>
          <a:prstGeom prst="rect">
            <a:avLst/>
          </a:prstGeom>
          <a:noFill/>
          <a:ln w="9525">
            <a:noFill/>
            <a:miter lim="800000"/>
            <a:headEnd/>
            <a:tailEnd/>
          </a:ln>
          <a:effectLst/>
        </p:spPr>
        <p:txBody>
          <a:bodyPr>
            <a:prstTxWarp prst="textNoShape">
              <a:avLst/>
            </a:prstTxWarp>
            <a:spAutoFit/>
          </a:bodyPr>
          <a:lstStyle/>
          <a:p>
            <a:pPr algn="just">
              <a:lnSpc>
                <a:spcPct val="150000"/>
              </a:lnSpc>
              <a:spcBef>
                <a:spcPct val="50000"/>
              </a:spcBef>
            </a:pPr>
            <a:r>
              <a:rPr lang="en-US" sz="1800" b="0" dirty="0"/>
              <a:t>Two</a:t>
            </a:r>
            <a:r>
              <a:rPr lang="en-US" sz="1800" b="0" dirty="0" smtClean="0"/>
              <a:t> small single-stranded </a:t>
            </a:r>
            <a:r>
              <a:rPr lang="en-US" sz="1800" b="0" dirty="0" err="1" smtClean="0"/>
              <a:t>RNAs</a:t>
            </a:r>
            <a:r>
              <a:rPr lang="en-US" sz="1800" b="0" dirty="0" smtClean="0"/>
              <a:t>, </a:t>
            </a:r>
            <a:r>
              <a:rPr lang="en-US" sz="1800" b="0" dirty="0" err="1" smtClean="0">
                <a:cs typeface="Lantinghei SC Extralight"/>
              </a:rPr>
              <a:t>miRNAs</a:t>
            </a:r>
            <a:r>
              <a:rPr lang="en-US" sz="1800" b="0" dirty="0" smtClean="0">
                <a:cs typeface="Lantinghei SC Extralight"/>
              </a:rPr>
              <a:t> and </a:t>
            </a:r>
            <a:r>
              <a:rPr lang="en-US" sz="1800" b="0" dirty="0" err="1" smtClean="0">
                <a:cs typeface="Lantinghei SC Extralight"/>
              </a:rPr>
              <a:t>siRNAs</a:t>
            </a:r>
            <a:r>
              <a:rPr lang="en-US" sz="1800" b="0" dirty="0" smtClean="0">
                <a:cs typeface="Lantinghei SC Extralight"/>
              </a:rPr>
              <a:t>, that </a:t>
            </a:r>
            <a:r>
              <a:rPr lang="en-US" sz="1800" b="0" dirty="0" smtClean="0"/>
              <a:t>inhibit gene expression through</a:t>
            </a:r>
            <a:r>
              <a:rPr lang="en-US" sz="1800" b="0" dirty="0" smtClean="0">
                <a:cs typeface="Lantinghei SC Extralight"/>
              </a:rPr>
              <a:t> </a:t>
            </a:r>
            <a:r>
              <a:rPr lang="en-US" sz="1800" b="0" dirty="0" smtClean="0"/>
              <a:t>post</a:t>
            </a:r>
            <a:r>
              <a:rPr lang="en-US" sz="1800" b="0" dirty="0"/>
              <a:t>-transcriptional </a:t>
            </a:r>
            <a:r>
              <a:rPr lang="en-US" sz="1800" b="0" dirty="0" smtClean="0"/>
              <a:t>mechanisms.</a:t>
            </a:r>
          </a:p>
        </p:txBody>
      </p:sp>
      <p:sp>
        <p:nvSpPr>
          <p:cNvPr id="6" name="Rectangle 5"/>
          <p:cNvSpPr/>
          <p:nvPr/>
        </p:nvSpPr>
        <p:spPr>
          <a:xfrm>
            <a:off x="0" y="76200"/>
            <a:ext cx="9144000" cy="456528"/>
          </a:xfrm>
          <a:prstGeom prst="rect">
            <a:avLst/>
          </a:prstGeom>
          <a:gradFill flip="none" rotWithShape="1">
            <a:gsLst>
              <a:gs pos="41000">
                <a:schemeClr val="accent5">
                  <a:lumMod val="40000"/>
                  <a:lumOff val="6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cap="small" dirty="0"/>
          </a:p>
        </p:txBody>
      </p:sp>
      <p:sp>
        <p:nvSpPr>
          <p:cNvPr id="8" name="Rectangle 7"/>
          <p:cNvSpPr/>
          <p:nvPr/>
        </p:nvSpPr>
        <p:spPr>
          <a:xfrm>
            <a:off x="698500" y="46335"/>
            <a:ext cx="8102600" cy="461665"/>
          </a:xfrm>
          <a:prstGeom prst="rect">
            <a:avLst/>
          </a:prstGeom>
        </p:spPr>
        <p:txBody>
          <a:bodyPr wrap="square">
            <a:spAutoFit/>
          </a:bodyPr>
          <a:lstStyle/>
          <a:p>
            <a:pPr lvl="0"/>
            <a:r>
              <a:rPr lang="en-US" sz="2400" cap="small" dirty="0" smtClean="0">
                <a:latin typeface="+mj-lt"/>
                <a:cs typeface="Lantinghei SC Extralight"/>
              </a:rPr>
              <a:t>        Gene Regulation by small RNA molecules</a:t>
            </a:r>
            <a:endParaRPr lang="en-US" sz="2400" cap="small" dirty="0">
              <a:latin typeface="+mj-lt"/>
            </a:endParaRPr>
          </a:p>
        </p:txBody>
      </p:sp>
      <p:grpSp>
        <p:nvGrpSpPr>
          <p:cNvPr id="2" name="Group 19"/>
          <p:cNvGrpSpPr/>
          <p:nvPr/>
        </p:nvGrpSpPr>
        <p:grpSpPr>
          <a:xfrm>
            <a:off x="1143000" y="2590800"/>
            <a:ext cx="3581397" cy="2133601"/>
            <a:chOff x="4473207" y="2487404"/>
            <a:chExt cx="4221550" cy="3005307"/>
          </a:xfrm>
        </p:grpSpPr>
        <p:pic>
          <p:nvPicPr>
            <p:cNvPr id="10" name="Picture 22" descr="18_15miRNAsAndGeneExp-U"/>
            <p:cNvPicPr>
              <a:picLocks noChangeAspect="1" noChangeArrowheads="1"/>
            </p:cNvPicPr>
            <p:nvPr/>
          </p:nvPicPr>
          <p:blipFill>
            <a:blip r:embed="rId3">
              <a:lum bright="-5000"/>
            </a:blip>
            <a:srcRect l="37174" t="39513" r="2117"/>
            <a:stretch>
              <a:fillRect/>
            </a:stretch>
          </p:blipFill>
          <p:spPr bwMode="auto">
            <a:xfrm>
              <a:off x="4473207" y="2487404"/>
              <a:ext cx="3571879" cy="3005307"/>
            </a:xfrm>
            <a:prstGeom prst="rect">
              <a:avLst/>
            </a:prstGeom>
            <a:noFill/>
            <a:ln w="9525">
              <a:noFill/>
              <a:miter lim="800000"/>
              <a:headEnd/>
              <a:tailEnd/>
            </a:ln>
          </p:spPr>
        </p:pic>
        <p:sp>
          <p:nvSpPr>
            <p:cNvPr id="11" name="Text Box 30"/>
            <p:cNvSpPr txBox="1">
              <a:spLocks noChangeArrowheads="1"/>
            </p:cNvSpPr>
            <p:nvPr/>
          </p:nvSpPr>
          <p:spPr bwMode="auto">
            <a:xfrm>
              <a:off x="4866178" y="5091519"/>
              <a:ext cx="1798637" cy="269875"/>
            </a:xfrm>
            <a:prstGeom prst="rect">
              <a:avLst/>
            </a:prstGeom>
            <a:noFill/>
            <a:ln w="9525">
              <a:noFill/>
              <a:miter lim="800000"/>
              <a:headEnd/>
              <a:tailEnd/>
            </a:ln>
            <a:effectLst/>
          </p:spPr>
          <p:txBody>
            <a:bodyPr wrap="none" lIns="0" tIns="0" rIns="0" bIns="0">
              <a:prstTxWarp prst="textNoShape">
                <a:avLst/>
              </a:prstTxWarp>
            </a:bodyPr>
            <a:lstStyle/>
            <a:p>
              <a:pPr>
                <a:lnSpc>
                  <a:spcPct val="90000"/>
                </a:lnSpc>
              </a:pPr>
              <a:r>
                <a:rPr lang="en-US" sz="1100" b="1" dirty="0"/>
                <a:t>mRNA degraded</a:t>
              </a:r>
            </a:p>
          </p:txBody>
        </p:sp>
        <p:sp>
          <p:nvSpPr>
            <p:cNvPr id="12" name="Text Box 31"/>
            <p:cNvSpPr txBox="1">
              <a:spLocks noChangeArrowheads="1"/>
            </p:cNvSpPr>
            <p:nvPr/>
          </p:nvSpPr>
          <p:spPr bwMode="auto">
            <a:xfrm>
              <a:off x="6499246" y="5091519"/>
              <a:ext cx="2195511" cy="215900"/>
            </a:xfrm>
            <a:prstGeom prst="rect">
              <a:avLst/>
            </a:prstGeom>
            <a:noFill/>
            <a:ln w="9525">
              <a:noFill/>
              <a:miter lim="800000"/>
              <a:headEnd/>
              <a:tailEnd/>
            </a:ln>
            <a:effectLst/>
          </p:spPr>
          <p:txBody>
            <a:bodyPr wrap="none" lIns="0" tIns="0" rIns="0" bIns="0">
              <a:prstTxWarp prst="textNoShape">
                <a:avLst/>
              </a:prstTxWarp>
            </a:bodyPr>
            <a:lstStyle/>
            <a:p>
              <a:pPr>
                <a:lnSpc>
                  <a:spcPct val="90000"/>
                </a:lnSpc>
              </a:pPr>
              <a:r>
                <a:rPr lang="en-US" sz="1100" b="1" dirty="0" smtClean="0"/>
                <a:t>Translation </a:t>
              </a:r>
              <a:r>
                <a:rPr lang="en-US" sz="1100" b="1" dirty="0"/>
                <a:t>blocked</a:t>
              </a:r>
            </a:p>
          </p:txBody>
        </p:sp>
      </p:grpSp>
      <p:grpSp>
        <p:nvGrpSpPr>
          <p:cNvPr id="3" name="Group 12"/>
          <p:cNvGrpSpPr/>
          <p:nvPr/>
        </p:nvGrpSpPr>
        <p:grpSpPr>
          <a:xfrm>
            <a:off x="3327400" y="5489088"/>
            <a:ext cx="5740400" cy="568812"/>
            <a:chOff x="673100" y="2438400"/>
            <a:chExt cx="5740400" cy="568812"/>
          </a:xfrm>
          <a:noFill/>
        </p:grpSpPr>
        <p:sp>
          <p:nvSpPr>
            <p:cNvPr id="14" name="Rectangle 13"/>
            <p:cNvSpPr/>
            <p:nvPr/>
          </p:nvSpPr>
          <p:spPr bwMode="auto">
            <a:xfrm>
              <a:off x="698500" y="2476500"/>
              <a:ext cx="5346700" cy="520700"/>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xmlns="" xmlns:a="http://schemas.openxmlformats.org/drawingml/2006/main" xmlns:p="http://schemas.openxmlformats.org/presentationml/2006/main" xmlns:mv="urn:schemas-microsoft-com:mac:vml" xmlns:mc="http://schemas.openxmlformats.org/markup-compatibility/2006" xmlns:r="http://schemas.openxmlformats.org/officeDocument/2006/relationship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anose="020B0604020202020204" pitchFamily="34" charset="0"/>
              </a:endParaRPr>
            </a:p>
          </p:txBody>
        </p:sp>
        <p:sp>
          <p:nvSpPr>
            <p:cNvPr id="15" name="Rectangle 9"/>
            <p:cNvSpPr>
              <a:spLocks noChangeArrowheads="1"/>
            </p:cNvSpPr>
            <p:nvPr/>
          </p:nvSpPr>
          <p:spPr bwMode="auto">
            <a:xfrm>
              <a:off x="673100" y="2438400"/>
              <a:ext cx="5383943" cy="307777"/>
            </a:xfrm>
            <a:prstGeom prst="rect">
              <a:avLst/>
            </a:prstGeom>
            <a:grpFill/>
            <a:ln w="9525">
              <a:noFill/>
              <a:miter lim="800000"/>
              <a:headEnd/>
              <a:tailEnd/>
            </a:ln>
          </p:spPr>
          <p:txBody>
            <a:bodyPr wrap="none">
              <a:spAutoFit/>
            </a:bodyPr>
            <a:lstStyle/>
            <a:p>
              <a:r>
                <a:rPr lang="en-US" sz="1400" b="0" dirty="0"/>
                <a:t>http://</a:t>
              </a:r>
              <a:r>
                <a:rPr lang="en-US" sz="1400" b="0" dirty="0" err="1"/>
                <a:t>www.youtube.com/watch?v</a:t>
              </a:r>
              <a:r>
                <a:rPr lang="en-US" sz="1400" b="0" dirty="0"/>
                <a:t>=</a:t>
              </a:r>
              <a:r>
                <a:rPr lang="en-US" sz="1400" b="0" dirty="0" err="1"/>
                <a:t>AfXmDAqgFIg&amp;feature</a:t>
              </a:r>
              <a:r>
                <a:rPr lang="en-US" sz="1400" b="0" dirty="0"/>
                <a:t>=related</a:t>
              </a:r>
            </a:p>
          </p:txBody>
        </p:sp>
        <p:sp>
          <p:nvSpPr>
            <p:cNvPr id="16" name="Rectangle 15"/>
            <p:cNvSpPr/>
            <p:nvPr/>
          </p:nvSpPr>
          <p:spPr>
            <a:xfrm>
              <a:off x="673100" y="2699435"/>
              <a:ext cx="5740400" cy="307777"/>
            </a:xfrm>
            <a:prstGeom prst="rect">
              <a:avLst/>
            </a:prstGeom>
            <a:grpFill/>
          </p:spPr>
          <p:txBody>
            <a:bodyPr wrap="square">
              <a:spAutoFit/>
            </a:bodyPr>
            <a:lstStyle/>
            <a:p>
              <a:r>
                <a:rPr lang="en-US" sz="1400" b="0" dirty="0" smtClean="0"/>
                <a:t>https://</a:t>
              </a:r>
              <a:r>
                <a:rPr lang="en-US" sz="1400" b="0" dirty="0" err="1" smtClean="0"/>
                <a:t>www.youtube.com/watch?v</a:t>
              </a:r>
              <a:r>
                <a:rPr lang="en-US" sz="1400" b="0" dirty="0" smtClean="0"/>
                <a:t>=5YsTW5i0Xro</a:t>
              </a:r>
              <a:endParaRPr lang="en-US" sz="1400" b="0" dirty="0"/>
            </a:p>
          </p:txBody>
        </p:sp>
      </p:grpSp>
      <p:sp>
        <p:nvSpPr>
          <p:cNvPr id="17" name="Rectangle 16"/>
          <p:cNvSpPr/>
          <p:nvPr/>
        </p:nvSpPr>
        <p:spPr>
          <a:xfrm>
            <a:off x="4787900" y="2817673"/>
            <a:ext cx="4051300" cy="1754327"/>
          </a:xfrm>
          <a:prstGeom prst="rect">
            <a:avLst/>
          </a:prstGeom>
          <a:solidFill>
            <a:srgbClr val="FFFFFF"/>
          </a:solidFill>
          <a:ln>
            <a:solidFill>
              <a:srgbClr val="000000"/>
            </a:solidFill>
          </a:ln>
        </p:spPr>
        <p:txBody>
          <a:bodyPr wrap="square">
            <a:spAutoFit/>
          </a:bodyPr>
          <a:lstStyle/>
          <a:p>
            <a:pPr algn="just"/>
            <a:r>
              <a:rPr lang="en-US" sz="1800" b="0" dirty="0" smtClean="0">
                <a:solidFill>
                  <a:srgbClr val="FF0000"/>
                </a:solidFill>
              </a:rPr>
              <a:t>The Nobel Prize in Physiology or Medicine 2006 was awarded jointly to Andrew Z. Fire and Craig C. Mello for their discovery of “RNA interference - gene silencing by double-stranded RNA."</a:t>
            </a:r>
            <a:endParaRPr lang="en-US" sz="1800" b="0" dirty="0">
              <a:solidFill>
                <a:srgbClr val="FF0000"/>
              </a:solidFill>
            </a:endParaRPr>
          </a:p>
        </p:txBody>
      </p:sp>
      <p:sp>
        <p:nvSpPr>
          <p:cNvPr id="18" name="TextBox 1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9" name="Straight Connector 1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596900" y="703872"/>
            <a:ext cx="8001000" cy="5747728"/>
          </a:xfrm>
          <a:prstGeom prst="rect">
            <a:avLst/>
          </a:prstGeom>
          <a:noFill/>
          <a:ln w="9525">
            <a:noFill/>
            <a:miter lim="800000"/>
            <a:headEnd/>
            <a:tailEnd/>
          </a:ln>
          <a:effectLst/>
        </p:spPr>
        <p:txBody>
          <a:bodyPr>
            <a:prstTxWarp prst="textNoShape">
              <a:avLst/>
            </a:prstTxWarp>
            <a:spAutoFit/>
          </a:bodyPr>
          <a:lstStyle/>
          <a:p>
            <a:pPr algn="just">
              <a:lnSpc>
                <a:spcPct val="150000"/>
              </a:lnSpc>
              <a:spcBef>
                <a:spcPct val="50000"/>
              </a:spcBef>
            </a:pPr>
            <a:r>
              <a:rPr lang="en-US" sz="1800" b="0" dirty="0"/>
              <a:t>Two post-transcriptional mechanisms for inhibition of gene expression by small single-stranded </a:t>
            </a:r>
            <a:r>
              <a:rPr lang="en-US" sz="1800" b="0" dirty="0" err="1"/>
              <a:t>RNAs</a:t>
            </a:r>
            <a:r>
              <a:rPr lang="en-US" sz="1800" b="0" dirty="0"/>
              <a:t> were discovered relatively recently in </a:t>
            </a:r>
            <a:r>
              <a:rPr lang="en-US" sz="1800" b="0" i="1" dirty="0"/>
              <a:t>C. </a:t>
            </a:r>
            <a:r>
              <a:rPr lang="en-US" sz="1800" b="0" i="1" dirty="0" err="1"/>
              <a:t>elegans</a:t>
            </a:r>
            <a:r>
              <a:rPr lang="en-US" sz="1800" b="0" dirty="0"/>
              <a:t>.</a:t>
            </a:r>
            <a:r>
              <a:rPr lang="en-US" sz="1800" b="0" dirty="0" smtClean="0"/>
              <a:t> </a:t>
            </a:r>
          </a:p>
          <a:p>
            <a:pPr algn="just">
              <a:lnSpc>
                <a:spcPct val="150000"/>
              </a:lnSpc>
              <a:spcBef>
                <a:spcPct val="50000"/>
              </a:spcBef>
            </a:pPr>
            <a:r>
              <a:rPr lang="en-US" sz="1800" b="0" dirty="0" err="1" smtClean="0"/>
              <a:t>MicroRNAs</a:t>
            </a:r>
            <a:r>
              <a:rPr lang="en-US" sz="1800" b="0" dirty="0" smtClean="0"/>
              <a:t> </a:t>
            </a:r>
            <a:r>
              <a:rPr lang="en-US" sz="1800" b="0" dirty="0"/>
              <a:t>(</a:t>
            </a:r>
            <a:r>
              <a:rPr lang="en-US" sz="1800" b="0" u="sng" dirty="0" err="1"/>
              <a:t>miRNAs</a:t>
            </a:r>
            <a:r>
              <a:rPr lang="en-US" sz="1800" b="0" dirty="0"/>
              <a:t>) inhibit gene expression by blocking the translation of complementary mRNAs. Humans express about 500 </a:t>
            </a:r>
            <a:r>
              <a:rPr lang="en-US" sz="1800" b="0" dirty="0" err="1"/>
              <a:t>miRNAs</a:t>
            </a:r>
            <a:r>
              <a:rPr lang="en-US" sz="1800" b="0" dirty="0"/>
              <a:t>, and some plants express over 10</a:t>
            </a:r>
            <a:r>
              <a:rPr lang="en-US" sz="1800" b="0" baseline="30000" dirty="0"/>
              <a:t>6</a:t>
            </a:r>
            <a:r>
              <a:rPr lang="en-US" sz="1800" b="0" dirty="0"/>
              <a:t> </a:t>
            </a:r>
            <a:r>
              <a:rPr lang="en-US" sz="1800" b="0" dirty="0" err="1"/>
              <a:t>miRNAs</a:t>
            </a:r>
            <a:r>
              <a:rPr lang="en-US" sz="1800" b="0" dirty="0"/>
              <a:t>. Because a single </a:t>
            </a:r>
            <a:r>
              <a:rPr lang="en-US" sz="1800" b="0" dirty="0" err="1"/>
              <a:t>miRNA</a:t>
            </a:r>
            <a:r>
              <a:rPr lang="en-US" sz="1800" b="0" dirty="0"/>
              <a:t> can bind to more than one target mRNA, it is estimated that about 1/3 of all human genes may be regulated by </a:t>
            </a:r>
            <a:r>
              <a:rPr lang="en-US" sz="1800" b="0" dirty="0" err="1"/>
              <a:t>miRNAs</a:t>
            </a:r>
            <a:r>
              <a:rPr lang="en-US" sz="1800" b="0" dirty="0"/>
              <a:t>.</a:t>
            </a:r>
            <a:r>
              <a:rPr lang="en-US" sz="1800" b="0" dirty="0" smtClean="0"/>
              <a:t> </a:t>
            </a:r>
          </a:p>
          <a:p>
            <a:pPr algn="just">
              <a:lnSpc>
                <a:spcPct val="150000"/>
              </a:lnSpc>
              <a:spcBef>
                <a:spcPct val="50000"/>
              </a:spcBef>
            </a:pPr>
            <a:r>
              <a:rPr lang="en-US" sz="1800" b="0" dirty="0" smtClean="0"/>
              <a:t>Short </a:t>
            </a:r>
            <a:r>
              <a:rPr lang="en-US" sz="1800" b="0" dirty="0"/>
              <a:t>interfering </a:t>
            </a:r>
            <a:r>
              <a:rPr lang="en-US" sz="1800" b="0" dirty="0" err="1"/>
              <a:t>RNAs</a:t>
            </a:r>
            <a:r>
              <a:rPr lang="en-US" sz="1800" b="0" dirty="0"/>
              <a:t> (</a:t>
            </a:r>
            <a:r>
              <a:rPr lang="en-US" sz="1800" b="0" u="sng" dirty="0" err="1"/>
              <a:t>siRNAs</a:t>
            </a:r>
            <a:r>
              <a:rPr lang="en-US" sz="1800" b="0" dirty="0"/>
              <a:t>) inhibit gene expression by specifically targeting a complementary mRNA for degradation. The mechanism of gene silencing by </a:t>
            </a:r>
            <a:r>
              <a:rPr lang="en-US" sz="1800" b="0" dirty="0" err="1"/>
              <a:t>siRNA</a:t>
            </a:r>
            <a:r>
              <a:rPr lang="en-US" sz="1800" b="0" dirty="0"/>
              <a:t> is known as </a:t>
            </a:r>
            <a:r>
              <a:rPr lang="en-US" sz="1800" b="0" u="sng" dirty="0"/>
              <a:t>RNA interference</a:t>
            </a:r>
            <a:r>
              <a:rPr lang="en-US" sz="1800" b="0" dirty="0"/>
              <a:t> (</a:t>
            </a:r>
            <a:r>
              <a:rPr lang="en-US" sz="1800" b="0" u="sng" dirty="0" err="1"/>
              <a:t>RNAi</a:t>
            </a:r>
            <a:r>
              <a:rPr lang="en-US" sz="1800" b="0" dirty="0"/>
              <a:t>) and is an important research tool. </a:t>
            </a:r>
            <a:r>
              <a:rPr lang="en-US" sz="1800" b="0" dirty="0" err="1"/>
              <a:t>RNAi</a:t>
            </a:r>
            <a:r>
              <a:rPr lang="en-US" sz="1800" b="0" dirty="0"/>
              <a:t> is thought to play a natural role in protection of cells from RNA viruses and </a:t>
            </a:r>
            <a:r>
              <a:rPr lang="en-US" sz="1800" b="0" dirty="0" err="1"/>
              <a:t>retrotransposons</a:t>
            </a:r>
            <a:r>
              <a:rPr lang="en-US" sz="1800" b="0" dirty="0"/>
              <a:t>.</a:t>
            </a:r>
          </a:p>
        </p:txBody>
      </p:sp>
      <p:sp>
        <p:nvSpPr>
          <p:cNvPr id="6" name="Rectangle 5"/>
          <p:cNvSpPr/>
          <p:nvPr/>
        </p:nvSpPr>
        <p:spPr>
          <a:xfrm>
            <a:off x="0" y="76200"/>
            <a:ext cx="9144000" cy="456528"/>
          </a:xfrm>
          <a:prstGeom prst="rect">
            <a:avLst/>
          </a:prstGeom>
          <a:gradFill flip="none" rotWithShape="1">
            <a:gsLst>
              <a:gs pos="41000">
                <a:schemeClr val="accent5">
                  <a:lumMod val="40000"/>
                  <a:lumOff val="6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90600" y="46335"/>
            <a:ext cx="8102600" cy="461665"/>
          </a:xfrm>
          <a:prstGeom prst="rect">
            <a:avLst/>
          </a:prstGeom>
        </p:spPr>
        <p:txBody>
          <a:bodyPr wrap="square">
            <a:spAutoFit/>
          </a:bodyPr>
          <a:lstStyle/>
          <a:p>
            <a:pPr lvl="0"/>
            <a:r>
              <a:rPr lang="en-US" sz="2400" cap="small" dirty="0" smtClean="0">
                <a:latin typeface="+mj-lt"/>
                <a:cs typeface="Lantinghei SC Extralight"/>
              </a:rPr>
              <a:t>        Gene Repression by </a:t>
            </a:r>
            <a:r>
              <a:rPr lang="en-US" sz="2400" dirty="0" err="1" smtClean="0">
                <a:latin typeface="+mj-lt"/>
                <a:cs typeface="Lantinghei SC Extralight"/>
              </a:rPr>
              <a:t>mi</a:t>
            </a:r>
            <a:r>
              <a:rPr lang="en-US" sz="2400" cap="small" dirty="0" err="1" smtClean="0">
                <a:latin typeface="+mj-lt"/>
                <a:cs typeface="Lantinghei SC Extralight"/>
              </a:rPr>
              <a:t>RNAs</a:t>
            </a:r>
            <a:r>
              <a:rPr lang="en-US" sz="2400" cap="small" dirty="0" smtClean="0">
                <a:latin typeface="+mj-lt"/>
                <a:cs typeface="Lantinghei SC Extralight"/>
              </a:rPr>
              <a:t> &amp; </a:t>
            </a:r>
            <a:r>
              <a:rPr lang="en-US" sz="2400" dirty="0" err="1" smtClean="0">
                <a:cs typeface="Lantinghei SC Extralight"/>
              </a:rPr>
              <a:t>si</a:t>
            </a:r>
            <a:r>
              <a:rPr lang="en-US" sz="2400" cap="small" dirty="0" err="1" smtClean="0">
                <a:cs typeface="Lantinghei SC Extralight"/>
              </a:rPr>
              <a:t>RNAs</a:t>
            </a:r>
            <a:r>
              <a:rPr lang="en-US" sz="2400" cap="small" dirty="0" smtClean="0">
                <a:latin typeface="+mj-lt"/>
                <a:cs typeface="Lantinghei SC Extralight"/>
              </a:rPr>
              <a:t> </a:t>
            </a:r>
            <a:endParaRPr lang="en-US" sz="2400" cap="small" dirty="0">
              <a:latin typeface="+mj-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016000"/>
            <a:ext cx="8229600" cy="4525963"/>
          </a:xfrm>
        </p:spPr>
        <p:txBody>
          <a:bodyPr>
            <a:normAutofit/>
          </a:bodyPr>
          <a:lstStyle/>
          <a:p>
            <a:pPr marL="0">
              <a:lnSpc>
                <a:spcPct val="150000"/>
              </a:lnSpc>
              <a:buNone/>
            </a:pPr>
            <a:endParaRPr lang="en-US" sz="1800" dirty="0" smtClean="0"/>
          </a:p>
          <a:p>
            <a:pPr marL="0">
              <a:lnSpc>
                <a:spcPct val="150000"/>
              </a:lnSpc>
              <a:buNone/>
            </a:pPr>
            <a:r>
              <a:rPr lang="en-US" sz="1800" b="1" dirty="0"/>
              <a:t>Gene therapy</a:t>
            </a:r>
            <a:r>
              <a:rPr lang="en-US" sz="1800" dirty="0"/>
              <a:t> is </a:t>
            </a:r>
            <a:r>
              <a:rPr lang="en-US" sz="1800" dirty="0" smtClean="0"/>
              <a:t>the the </a:t>
            </a:r>
            <a:r>
              <a:rPr lang="en-US" sz="1800" dirty="0"/>
              <a:t>delivery </a:t>
            </a:r>
            <a:r>
              <a:rPr lang="en-US" sz="1800" dirty="0" smtClean="0"/>
              <a:t>of therapeutic gene into </a:t>
            </a:r>
            <a:r>
              <a:rPr lang="en-US" sz="1800" dirty="0"/>
              <a:t>a patient's </a:t>
            </a:r>
            <a:r>
              <a:rPr lang="en-US" sz="1800" dirty="0" smtClean="0"/>
              <a:t>cells to treat disease.</a:t>
            </a:r>
          </a:p>
          <a:p>
            <a:pPr marL="0">
              <a:lnSpc>
                <a:spcPct val="150000"/>
              </a:lnSpc>
              <a:buNone/>
            </a:pPr>
            <a:endParaRPr lang="en-US" sz="1800" dirty="0"/>
          </a:p>
          <a:p>
            <a:pPr marL="0">
              <a:lnSpc>
                <a:spcPct val="150000"/>
              </a:lnSpc>
              <a:buNone/>
            </a:pPr>
            <a:r>
              <a:rPr lang="en-US" sz="1800" b="1" dirty="0" smtClean="0"/>
              <a:t>Cell therapy </a:t>
            </a:r>
            <a:r>
              <a:rPr lang="en-US" sz="1800" dirty="0" smtClean="0"/>
              <a:t>is the delivery of intact, living cells into a patient to treat disease.</a:t>
            </a:r>
          </a:p>
          <a:p>
            <a:pPr marL="0">
              <a:lnSpc>
                <a:spcPct val="150000"/>
              </a:lnSpc>
              <a:buNone/>
            </a:pPr>
            <a:endParaRPr lang="en-US" sz="1800" dirty="0" smtClean="0"/>
          </a:p>
          <a:p>
            <a:pPr marL="0">
              <a:lnSpc>
                <a:spcPct val="150000"/>
              </a:lnSpc>
              <a:buNone/>
            </a:pPr>
            <a:r>
              <a:rPr lang="en-US" sz="1800" dirty="0" smtClean="0"/>
              <a:t>A branch of </a:t>
            </a:r>
            <a:r>
              <a:rPr lang="en-US" sz="1800" b="1" dirty="0" smtClean="0"/>
              <a:t>Regenerative Medicine</a:t>
            </a:r>
            <a:r>
              <a:rPr lang="en-US" sz="1800" dirty="0" smtClean="0"/>
              <a:t>, an emerging field that involves the "process of replacing, engineering or regenerating human cells, tissues or organs to restore or establish normal function” </a:t>
            </a:r>
            <a:r>
              <a:rPr lang="ru-RU" sz="1800" dirty="0" smtClean="0"/>
              <a:t>lost due to age, disease, damage, or congenital defects</a:t>
            </a:r>
            <a:r>
              <a:rPr lang="en-US" sz="1800" dirty="0" smtClean="0"/>
              <a:t>.</a:t>
            </a:r>
          </a:p>
          <a:p>
            <a:pPr marL="0">
              <a:lnSpc>
                <a:spcPct val="150000"/>
              </a:lnSpc>
              <a:buNone/>
            </a:pPr>
            <a:endParaRPr lang="en-US" sz="1800" dirty="0" smtClean="0"/>
          </a:p>
          <a:p>
            <a:pPr marL="0">
              <a:lnSpc>
                <a:spcPct val="150000"/>
              </a:lnSpc>
              <a:buNone/>
            </a:pPr>
            <a:endParaRPr lang="en-US" sz="1800" dirty="0" smtClean="0"/>
          </a:p>
          <a:p>
            <a:pPr marL="0">
              <a:lnSpc>
                <a:spcPct val="150000"/>
              </a:lnSpc>
              <a:buNone/>
            </a:pPr>
            <a:endParaRPr lang="en-US" sz="1800" dirty="0"/>
          </a:p>
        </p:txBody>
      </p:sp>
      <p:sp>
        <p:nvSpPr>
          <p:cNvPr id="4" name="Rectangle 3"/>
          <p:cNvSpPr/>
          <p:nvPr/>
        </p:nvSpPr>
        <p:spPr bwMode="auto">
          <a:xfrm>
            <a:off x="0" y="304800"/>
            <a:ext cx="9144000" cy="457200"/>
          </a:xfrm>
          <a:prstGeom prst="rect">
            <a:avLst/>
          </a:prstGeom>
          <a:gradFill flip="none" rotWithShape="1">
            <a:gsLst>
              <a:gs pos="30000">
                <a:schemeClr val="accent6">
                  <a:lumMod val="40000"/>
                  <a:lumOff val="6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C</a:t>
            </a:r>
            <a:r>
              <a:rPr lang="en-GB" sz="2400" cap="small" dirty="0" smtClean="0">
                <a:solidFill>
                  <a:schemeClr val="tx1"/>
                </a:solidFill>
                <a:cs typeface="Lantinghei SC Extralight"/>
              </a:rPr>
              <a:t>ell Therapy - Terminology</a:t>
            </a:r>
            <a:endParaRPr lang="en-US" sz="2400" cap="small" dirty="0">
              <a:solidFill>
                <a:schemeClr val="tx1"/>
              </a:solidFill>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99364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4572000" y="990600"/>
            <a:ext cx="4191000" cy="5055230"/>
          </a:xfrm>
          <a:prstGeom prst="rect">
            <a:avLst/>
          </a:prstGeom>
        </p:spPr>
        <p:txBody>
          <a:bodyPr wrap="square">
            <a:spAutoFit/>
          </a:bodyPr>
          <a:lstStyle/>
          <a:p>
            <a:pPr lvl="0">
              <a:lnSpc>
                <a:spcPct val="150000"/>
              </a:lnSpc>
            </a:pPr>
            <a:r>
              <a:rPr lang="en-US" sz="1800" b="0" dirty="0" smtClean="0">
                <a:latin typeface="Bell MT" pitchFamily="18" charset="0"/>
              </a:rPr>
              <a:t>Treatment of neural diseases such as Parkinson’s, Huntington’s and Alzheimer’s</a:t>
            </a:r>
            <a:r>
              <a:rPr lang="en-US" sz="1800" b="0" kern="0" dirty="0" smtClean="0">
                <a:solidFill>
                  <a:srgbClr val="000000"/>
                </a:solidFill>
                <a:ea typeface="新細明體" pitchFamily="16" charset="-128"/>
                <a:cs typeface="新細明體" pitchFamily="16" charset="-128"/>
              </a:rPr>
              <a:t>.</a:t>
            </a:r>
          </a:p>
          <a:p>
            <a:pPr>
              <a:lnSpc>
                <a:spcPct val="150000"/>
              </a:lnSpc>
            </a:pPr>
            <a:endParaRPr lang="en-US" sz="1800" b="0" dirty="0" smtClean="0">
              <a:latin typeface="Bell MT" pitchFamily="18" charset="0"/>
            </a:endParaRPr>
          </a:p>
          <a:p>
            <a:pPr lvl="0">
              <a:lnSpc>
                <a:spcPct val="150000"/>
              </a:lnSpc>
              <a:buClr>
                <a:schemeClr val="tx1"/>
              </a:buClr>
            </a:pPr>
            <a:r>
              <a:rPr lang="en-US" sz="1800" b="0" dirty="0" smtClean="0">
                <a:latin typeface="Bell MT" pitchFamily="18" charset="0"/>
              </a:rPr>
              <a:t>Repair </a:t>
            </a:r>
            <a:r>
              <a:rPr lang="en-US" sz="1800" b="0" kern="0" dirty="0" smtClean="0">
                <a:solidFill>
                  <a:srgbClr val="000000"/>
                </a:solidFill>
                <a:ea typeface="新細明體" pitchFamily="16" charset="-128"/>
                <a:cs typeface="新細明體" pitchFamily="16" charset="-128"/>
              </a:rPr>
              <a:t>severe burns,</a:t>
            </a:r>
            <a:r>
              <a:rPr lang="en-US" sz="1800" b="0" dirty="0" smtClean="0">
                <a:latin typeface="Bell MT" pitchFamily="18" charset="0"/>
              </a:rPr>
              <a:t> </a:t>
            </a:r>
            <a:r>
              <a:rPr lang="en-US" sz="1800" b="0" kern="0" dirty="0" smtClean="0">
                <a:solidFill>
                  <a:srgbClr val="000000"/>
                </a:solidFill>
                <a:ea typeface="新細明體" pitchFamily="16" charset="-128"/>
                <a:cs typeface="新細明體" pitchFamily="16" charset="-128"/>
              </a:rPr>
              <a:t>spinal cord injury and skin diseases.</a:t>
            </a:r>
          </a:p>
          <a:p>
            <a:pPr>
              <a:lnSpc>
                <a:spcPct val="150000"/>
              </a:lnSpc>
              <a:buClr>
                <a:schemeClr val="tx1"/>
              </a:buClr>
            </a:pPr>
            <a:endParaRPr lang="en-US" sz="1800" b="0" dirty="0" smtClean="0">
              <a:latin typeface="Bell MT" pitchFamily="18" charset="0"/>
            </a:endParaRPr>
          </a:p>
          <a:p>
            <a:pPr>
              <a:lnSpc>
                <a:spcPct val="150000"/>
              </a:lnSpc>
              <a:buClr>
                <a:schemeClr val="tx1"/>
              </a:buClr>
            </a:pPr>
            <a:r>
              <a:rPr lang="en-US" sz="1800" b="0" dirty="0" smtClean="0">
                <a:latin typeface="Bell MT" pitchFamily="18" charset="0"/>
              </a:rPr>
              <a:t>Repair of damaged organs such as the liver and pancreas (</a:t>
            </a:r>
            <a:r>
              <a:rPr lang="en-US" sz="1800" b="0" dirty="0" err="1" smtClean="0">
                <a:latin typeface="Bell MT" pitchFamily="18" charset="0"/>
              </a:rPr>
              <a:t>eg</a:t>
            </a:r>
            <a:r>
              <a:rPr lang="en-US" sz="1800" b="0" dirty="0" smtClean="0">
                <a:latin typeface="Bell MT" pitchFamily="18" charset="0"/>
              </a:rPr>
              <a:t>. in diabetes).</a:t>
            </a:r>
          </a:p>
          <a:p>
            <a:pPr>
              <a:lnSpc>
                <a:spcPct val="150000"/>
              </a:lnSpc>
              <a:buClr>
                <a:schemeClr val="tx1"/>
              </a:buClr>
            </a:pPr>
            <a:r>
              <a:rPr lang="en-US" sz="1800" b="0" dirty="0" smtClean="0">
                <a:latin typeface="Bell MT" pitchFamily="18" charset="0"/>
              </a:rPr>
              <a:t> </a:t>
            </a:r>
          </a:p>
          <a:p>
            <a:pPr>
              <a:lnSpc>
                <a:spcPct val="150000"/>
              </a:lnSpc>
              <a:buClr>
                <a:schemeClr val="tx1"/>
              </a:buClr>
            </a:pPr>
            <a:r>
              <a:rPr lang="en-US" sz="1800" b="0" dirty="0" smtClean="0">
                <a:latin typeface="Bell MT" pitchFamily="18" charset="0"/>
              </a:rPr>
              <a:t>Treatments for AIDS, heart disease, cancer, etc.. </a:t>
            </a:r>
            <a:endParaRPr lang="en-US" sz="1800" b="0" dirty="0">
              <a:latin typeface="Bell MT" pitchFamily="18" charset="0"/>
            </a:endParaRPr>
          </a:p>
        </p:txBody>
      </p:sp>
      <p:pic>
        <p:nvPicPr>
          <p:cNvPr id="7" name="Picture 4" descr="pdil166020"/>
          <p:cNvPicPr>
            <a:picLocks noChangeAspect="1" noChangeArrowheads="1"/>
          </p:cNvPicPr>
          <p:nvPr/>
        </p:nvPicPr>
        <p:blipFill>
          <a:blip r:embed="rId2"/>
          <a:srcRect/>
          <a:stretch>
            <a:fillRect/>
          </a:stretch>
        </p:blipFill>
        <p:spPr bwMode="auto">
          <a:xfrm>
            <a:off x="381000" y="1447800"/>
            <a:ext cx="4191000" cy="4572000"/>
          </a:xfrm>
          <a:prstGeom prst="rect">
            <a:avLst/>
          </a:prstGeom>
          <a:noFill/>
          <a:ln w="9525">
            <a:noFill/>
            <a:miter lim="800000"/>
            <a:headEnd/>
            <a:tailEnd/>
          </a:ln>
          <a:effectLst/>
        </p:spPr>
      </p:pic>
      <p:sp>
        <p:nvSpPr>
          <p:cNvPr id="8" name="Rectangle 7"/>
          <p:cNvSpPr/>
          <p:nvPr/>
        </p:nvSpPr>
        <p:spPr bwMode="auto">
          <a:xfrm>
            <a:off x="0" y="304800"/>
            <a:ext cx="9144000" cy="457200"/>
          </a:xfrm>
          <a:prstGeom prst="rect">
            <a:avLst/>
          </a:prstGeom>
          <a:gradFill flip="none" rotWithShape="1">
            <a:gsLst>
              <a:gs pos="30000">
                <a:schemeClr val="accent6">
                  <a:lumMod val="40000"/>
                  <a:lumOff val="6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C</a:t>
            </a:r>
            <a:r>
              <a:rPr lang="en-GB" sz="2400" cap="small" dirty="0" smtClean="0">
                <a:solidFill>
                  <a:schemeClr val="tx1"/>
                </a:solidFill>
                <a:cs typeface="Lantinghei SC Extralight"/>
              </a:rPr>
              <a:t>ell Therapy - Applications</a:t>
            </a:r>
            <a:endParaRPr lang="en-US" sz="2400" cap="small" dirty="0">
              <a:solidFill>
                <a:schemeClr val="tx1"/>
              </a:solidFill>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111500" y="1073150"/>
            <a:ext cx="184150" cy="366713"/>
          </a:xfrm>
          <a:prstGeom prst="rect">
            <a:avLst/>
          </a:prstGeom>
          <a:noFill/>
          <a:ln w="9525">
            <a:noFill/>
            <a:miter lim="800000"/>
            <a:headEnd/>
            <a:tailEnd/>
          </a:ln>
        </p:spPr>
        <p:txBody>
          <a:bodyPr wrap="none">
            <a:prstTxWarp prst="textNoShape">
              <a:avLst/>
            </a:prstTxWarp>
            <a:spAutoFit/>
          </a:bodyPr>
          <a:lstStyle/>
          <a:p>
            <a:endParaRPr lang="en-GB"/>
          </a:p>
        </p:txBody>
      </p:sp>
      <p:sp>
        <p:nvSpPr>
          <p:cNvPr id="58372" name="Text Box 4"/>
          <p:cNvSpPr txBox="1">
            <a:spLocks noChangeArrowheads="1"/>
          </p:cNvSpPr>
          <p:nvPr/>
        </p:nvSpPr>
        <p:spPr bwMode="auto">
          <a:xfrm>
            <a:off x="990600" y="865087"/>
            <a:ext cx="7251700" cy="900246"/>
          </a:xfrm>
          <a:prstGeom prst="rect">
            <a:avLst/>
          </a:prstGeom>
          <a:noFill/>
          <a:ln w="9525">
            <a:noFill/>
            <a:miter lim="800000"/>
            <a:headEnd/>
            <a:tailEnd/>
          </a:ln>
        </p:spPr>
        <p:txBody>
          <a:bodyPr wrap="square">
            <a:prstTxWarp prst="textNoShape">
              <a:avLst/>
            </a:prstTxWarp>
            <a:spAutoFit/>
          </a:bodyPr>
          <a:lstStyle/>
          <a:p>
            <a:pPr algn="just">
              <a:lnSpc>
                <a:spcPct val="150000"/>
              </a:lnSpc>
            </a:pPr>
            <a:r>
              <a:rPr lang="en-GB" sz="1800" b="0" dirty="0" smtClean="0"/>
              <a:t>The stem cells are progenitor, undifferentiated cells that have the ability to differentiate to various cell types under specific conditions.</a:t>
            </a:r>
          </a:p>
        </p:txBody>
      </p:sp>
      <p:pic>
        <p:nvPicPr>
          <p:cNvPr id="59398" name="Picture 8"/>
          <p:cNvPicPr>
            <a:picLocks noChangeAspect="1" noChangeArrowheads="1"/>
          </p:cNvPicPr>
          <p:nvPr/>
        </p:nvPicPr>
        <p:blipFill>
          <a:blip r:embed="rId3"/>
          <a:srcRect/>
          <a:stretch>
            <a:fillRect/>
          </a:stretch>
        </p:blipFill>
        <p:spPr bwMode="auto">
          <a:xfrm>
            <a:off x="863600" y="2459038"/>
            <a:ext cx="2405063" cy="2878460"/>
          </a:xfrm>
          <a:prstGeom prst="rect">
            <a:avLst/>
          </a:prstGeom>
          <a:noFill/>
          <a:ln w="9525">
            <a:solidFill>
              <a:srgbClr val="5F5F5F"/>
            </a:solidFill>
            <a:miter lim="800000"/>
            <a:headEnd/>
            <a:tailEnd/>
          </a:ln>
        </p:spPr>
      </p:pic>
      <p:sp>
        <p:nvSpPr>
          <p:cNvPr id="59399" name="Rectangle 9"/>
          <p:cNvSpPr>
            <a:spLocks noChangeArrowheads="1"/>
          </p:cNvSpPr>
          <p:nvPr/>
        </p:nvSpPr>
        <p:spPr bwMode="auto">
          <a:xfrm>
            <a:off x="1547813" y="6254750"/>
            <a:ext cx="1079500" cy="304800"/>
          </a:xfrm>
          <a:prstGeom prst="rect">
            <a:avLst/>
          </a:prstGeom>
          <a:noFill/>
          <a:ln w="9525">
            <a:noFill/>
            <a:miter lim="800000"/>
            <a:headEnd/>
            <a:tailEnd/>
          </a:ln>
        </p:spPr>
        <p:txBody>
          <a:bodyPr wrap="none">
            <a:prstTxWarp prst="textNoShape">
              <a:avLst/>
            </a:prstTxWarp>
            <a:spAutoFit/>
          </a:bodyPr>
          <a:lstStyle/>
          <a:p>
            <a:r>
              <a:rPr lang="el-GR" sz="700" b="1" i="1">
                <a:solidFill>
                  <a:schemeClr val="bg1"/>
                </a:solidFill>
              </a:rPr>
              <a:t>2001 Terese Winslow</a:t>
            </a:r>
            <a:endParaRPr lang="en-US" sz="700" b="1" i="1">
              <a:solidFill>
                <a:schemeClr val="bg1"/>
              </a:solidFill>
            </a:endParaRPr>
          </a:p>
          <a:p>
            <a:endParaRPr lang="el-GR" sz="700" b="1" i="1">
              <a:solidFill>
                <a:schemeClr val="bg1"/>
              </a:solidFill>
            </a:endParaRPr>
          </a:p>
        </p:txBody>
      </p:sp>
      <p:sp>
        <p:nvSpPr>
          <p:cNvPr id="10" name="Rectangle 9"/>
          <p:cNvSpPr/>
          <p:nvPr/>
        </p:nvSpPr>
        <p:spPr bwMode="auto">
          <a:xfrm>
            <a:off x="0" y="304800"/>
            <a:ext cx="9144000" cy="457200"/>
          </a:xfrm>
          <a:prstGeom prst="rect">
            <a:avLst/>
          </a:prstGeom>
          <a:gradFill flip="none" rotWithShape="1">
            <a:gsLst>
              <a:gs pos="10000">
                <a:srgbClr val="FFC96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Stem Cells - Definition</a:t>
            </a:r>
            <a:endParaRPr lang="en-US" sz="2400" cap="small" dirty="0">
              <a:solidFill>
                <a:schemeClr val="tx1"/>
              </a:solidFill>
            </a:endParaRPr>
          </a:p>
        </p:txBody>
      </p:sp>
      <p:sp>
        <p:nvSpPr>
          <p:cNvPr id="12" name="TextBox 11"/>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3" name="Straight Connector 12"/>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4" name="Picture 13"/>
          <p:cNvPicPr>
            <a:picLocks noChangeAspect="1"/>
          </p:cNvPicPr>
          <p:nvPr/>
        </p:nvPicPr>
        <p:blipFill>
          <a:blip r:embed="rId4"/>
          <a:stretch>
            <a:fillRect/>
          </a:stretch>
        </p:blipFill>
        <p:spPr>
          <a:xfrm>
            <a:off x="3937000" y="1943100"/>
            <a:ext cx="4248897" cy="444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ppt_x"/>
                                          </p:val>
                                        </p:tav>
                                        <p:tav tm="100000">
                                          <p:val>
                                            <p:strVal val="#ppt_x"/>
                                          </p:val>
                                        </p:tav>
                                      </p:tavLst>
                                    </p:anim>
                                    <p:anim calcmode="lin" valueType="num">
                                      <p:cBhvr additive="base">
                                        <p:cTn id="8"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111500" y="1073150"/>
            <a:ext cx="184150" cy="366713"/>
          </a:xfrm>
          <a:prstGeom prst="rect">
            <a:avLst/>
          </a:prstGeom>
          <a:noFill/>
          <a:ln w="9525">
            <a:noFill/>
            <a:miter lim="800000"/>
            <a:headEnd/>
            <a:tailEnd/>
          </a:ln>
        </p:spPr>
        <p:txBody>
          <a:bodyPr wrap="none">
            <a:prstTxWarp prst="textNoShape">
              <a:avLst/>
            </a:prstTxWarp>
            <a:spAutoFit/>
          </a:bodyPr>
          <a:lstStyle/>
          <a:p>
            <a:endParaRPr lang="en-GB"/>
          </a:p>
        </p:txBody>
      </p:sp>
      <p:sp>
        <p:nvSpPr>
          <p:cNvPr id="59399" name="Rectangle 9"/>
          <p:cNvSpPr>
            <a:spLocks noChangeArrowheads="1"/>
          </p:cNvSpPr>
          <p:nvPr/>
        </p:nvSpPr>
        <p:spPr bwMode="auto">
          <a:xfrm>
            <a:off x="1547813" y="6254750"/>
            <a:ext cx="1079500" cy="304800"/>
          </a:xfrm>
          <a:prstGeom prst="rect">
            <a:avLst/>
          </a:prstGeom>
          <a:noFill/>
          <a:ln w="9525">
            <a:noFill/>
            <a:miter lim="800000"/>
            <a:headEnd/>
            <a:tailEnd/>
          </a:ln>
        </p:spPr>
        <p:txBody>
          <a:bodyPr wrap="none">
            <a:prstTxWarp prst="textNoShape">
              <a:avLst/>
            </a:prstTxWarp>
            <a:spAutoFit/>
          </a:bodyPr>
          <a:lstStyle/>
          <a:p>
            <a:r>
              <a:rPr lang="el-GR" sz="700" b="1" i="1">
                <a:solidFill>
                  <a:schemeClr val="bg1"/>
                </a:solidFill>
              </a:rPr>
              <a:t>2001 Terese Winslow</a:t>
            </a:r>
            <a:endParaRPr lang="en-US" sz="700" b="1" i="1">
              <a:solidFill>
                <a:schemeClr val="bg1"/>
              </a:solidFill>
            </a:endParaRPr>
          </a:p>
          <a:p>
            <a:endParaRPr lang="el-GR" sz="700" b="1" i="1">
              <a:solidFill>
                <a:schemeClr val="bg1"/>
              </a:solidFill>
            </a:endParaRPr>
          </a:p>
        </p:txBody>
      </p:sp>
      <p:sp>
        <p:nvSpPr>
          <p:cNvPr id="10" name="Rectangle 9"/>
          <p:cNvSpPr/>
          <p:nvPr/>
        </p:nvSpPr>
        <p:spPr bwMode="auto">
          <a:xfrm>
            <a:off x="0" y="304800"/>
            <a:ext cx="9144000" cy="457200"/>
          </a:xfrm>
          <a:prstGeom prst="rect">
            <a:avLst/>
          </a:prstGeom>
          <a:gradFill flip="none" rotWithShape="1">
            <a:gsLst>
              <a:gs pos="10000">
                <a:srgbClr val="FFC96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Cell Differentiation</a:t>
            </a:r>
            <a:endParaRPr lang="en-US" sz="2400" cap="small" dirty="0">
              <a:solidFill>
                <a:schemeClr val="tx1"/>
              </a:solidFill>
            </a:endParaRPr>
          </a:p>
        </p:txBody>
      </p:sp>
      <p:sp>
        <p:nvSpPr>
          <p:cNvPr id="12" name="TextBox 11"/>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3" name="Straight Connector 12"/>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Rectangle 8"/>
          <p:cNvSpPr/>
          <p:nvPr/>
        </p:nvSpPr>
        <p:spPr>
          <a:xfrm>
            <a:off x="444500" y="1073120"/>
            <a:ext cx="8318500" cy="4524316"/>
          </a:xfrm>
          <a:prstGeom prst="rect">
            <a:avLst/>
          </a:prstGeom>
        </p:spPr>
        <p:txBody>
          <a:bodyPr wrap="square">
            <a:spAutoFit/>
          </a:bodyPr>
          <a:lstStyle/>
          <a:p>
            <a:r>
              <a:rPr lang="en-US" sz="1800" b="0" dirty="0" smtClean="0"/>
              <a:t>Within </a:t>
            </a:r>
            <a:r>
              <a:rPr lang="en-US" sz="1800" b="0" dirty="0" err="1" smtClean="0"/>
              <a:t>multicellular</a:t>
            </a:r>
            <a:r>
              <a:rPr lang="en-US" sz="1800" b="0" dirty="0" smtClean="0"/>
              <a:t> organisms, cells work together to carry out a specific function and are organized in communities, the tissues. </a:t>
            </a:r>
          </a:p>
          <a:p>
            <a:endParaRPr lang="en-US" sz="1800" b="0" dirty="0" smtClean="0"/>
          </a:p>
          <a:p>
            <a:r>
              <a:rPr lang="en-US" sz="1800" b="0" dirty="0" smtClean="0"/>
              <a:t>The spatial organization of the cells that form a tissue depends in part on polarity, or the orientation of particular cells in their place. </a:t>
            </a:r>
          </a:p>
          <a:p>
            <a:endParaRPr lang="en-US" sz="1800" b="0" dirty="0" smtClean="0"/>
          </a:p>
          <a:p>
            <a:r>
              <a:rPr lang="en-US" sz="1800" b="0" dirty="0" smtClean="0"/>
              <a:t>External signals from neighboring cells or from the extracellular matrix are also important influences on the arrangement of cells in a tissue.</a:t>
            </a:r>
          </a:p>
          <a:p>
            <a:r>
              <a:rPr lang="en-US" sz="1800" b="0" dirty="0" smtClean="0"/>
              <a:t>The signals dictate different transcriptional programs and dividing rates. Proper regulation of these rates is essential to tissue maintenance and repair. </a:t>
            </a:r>
          </a:p>
          <a:p>
            <a:endParaRPr lang="en-US" sz="1800" b="0" dirty="0" smtClean="0"/>
          </a:p>
          <a:p>
            <a:r>
              <a:rPr lang="en-US" sz="1800" b="0" dirty="0" smtClean="0"/>
              <a:t>The exact role of a tissue in an organism depends on what types of cells it contains. For example, the endothelial tissue that lines the human gastrointestinal tract consists of several cell types. Some of these cells absorb nutrients from the digestive contents, whereas others (called goblet cells) secrete a lubricating mucus that helps the contents travel smoothly.</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111500" y="1073150"/>
            <a:ext cx="184150" cy="366713"/>
          </a:xfrm>
          <a:prstGeom prst="rect">
            <a:avLst/>
          </a:prstGeom>
          <a:noFill/>
          <a:ln w="9525">
            <a:noFill/>
            <a:miter lim="800000"/>
            <a:headEnd/>
            <a:tailEnd/>
          </a:ln>
        </p:spPr>
        <p:txBody>
          <a:bodyPr wrap="none">
            <a:prstTxWarp prst="textNoShape">
              <a:avLst/>
            </a:prstTxWarp>
            <a:spAutoFit/>
          </a:bodyPr>
          <a:lstStyle/>
          <a:p>
            <a:endParaRPr lang="en-GB"/>
          </a:p>
        </p:txBody>
      </p:sp>
      <p:sp>
        <p:nvSpPr>
          <p:cNvPr id="59399" name="Rectangle 9"/>
          <p:cNvSpPr>
            <a:spLocks noChangeArrowheads="1"/>
          </p:cNvSpPr>
          <p:nvPr/>
        </p:nvSpPr>
        <p:spPr bwMode="auto">
          <a:xfrm>
            <a:off x="1547813" y="6254750"/>
            <a:ext cx="1079500" cy="304800"/>
          </a:xfrm>
          <a:prstGeom prst="rect">
            <a:avLst/>
          </a:prstGeom>
          <a:noFill/>
          <a:ln w="9525">
            <a:noFill/>
            <a:miter lim="800000"/>
            <a:headEnd/>
            <a:tailEnd/>
          </a:ln>
        </p:spPr>
        <p:txBody>
          <a:bodyPr wrap="none">
            <a:prstTxWarp prst="textNoShape">
              <a:avLst/>
            </a:prstTxWarp>
            <a:spAutoFit/>
          </a:bodyPr>
          <a:lstStyle/>
          <a:p>
            <a:r>
              <a:rPr lang="el-GR" sz="700" b="1" i="1">
                <a:solidFill>
                  <a:schemeClr val="bg1"/>
                </a:solidFill>
              </a:rPr>
              <a:t>2001 Terese Winslow</a:t>
            </a:r>
            <a:endParaRPr lang="en-US" sz="700" b="1" i="1">
              <a:solidFill>
                <a:schemeClr val="bg1"/>
              </a:solidFill>
            </a:endParaRPr>
          </a:p>
          <a:p>
            <a:endParaRPr lang="el-GR" sz="700" b="1" i="1">
              <a:solidFill>
                <a:schemeClr val="bg1"/>
              </a:solidFill>
            </a:endParaRPr>
          </a:p>
        </p:txBody>
      </p:sp>
      <p:sp>
        <p:nvSpPr>
          <p:cNvPr id="10" name="Rectangle 9"/>
          <p:cNvSpPr/>
          <p:nvPr/>
        </p:nvSpPr>
        <p:spPr bwMode="auto">
          <a:xfrm>
            <a:off x="0" y="304800"/>
            <a:ext cx="9144000" cy="457200"/>
          </a:xfrm>
          <a:prstGeom prst="rect">
            <a:avLst/>
          </a:prstGeom>
          <a:gradFill flip="none" rotWithShape="1">
            <a:gsLst>
              <a:gs pos="10000">
                <a:srgbClr val="FFC96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Cell Differentiation</a:t>
            </a:r>
            <a:endParaRPr lang="en-US" sz="2400" cap="small" dirty="0">
              <a:solidFill>
                <a:schemeClr val="tx1"/>
              </a:solidFill>
            </a:endParaRPr>
          </a:p>
        </p:txBody>
      </p:sp>
      <p:sp>
        <p:nvSpPr>
          <p:cNvPr id="12" name="TextBox 11"/>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3" name="Straight Connector 12"/>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Rectangle 8"/>
          <p:cNvSpPr/>
          <p:nvPr/>
        </p:nvSpPr>
        <p:spPr>
          <a:xfrm>
            <a:off x="444500" y="1073120"/>
            <a:ext cx="8318500" cy="1477328"/>
          </a:xfrm>
          <a:prstGeom prst="rect">
            <a:avLst/>
          </a:prstGeom>
        </p:spPr>
        <p:txBody>
          <a:bodyPr wrap="square">
            <a:spAutoFit/>
          </a:bodyPr>
          <a:lstStyle/>
          <a:p>
            <a:r>
              <a:rPr lang="en-US" sz="1800" b="0" dirty="0" smtClean="0"/>
              <a:t>When cells express specific genes that </a:t>
            </a:r>
            <a:r>
              <a:rPr lang="en-US" sz="1800" b="0" dirty="0" err="1" smtClean="0"/>
              <a:t>characterise</a:t>
            </a:r>
            <a:r>
              <a:rPr lang="en-US" sz="1800" b="0" dirty="0" smtClean="0"/>
              <a:t> a certain type, the cell has become differentiated.</a:t>
            </a:r>
          </a:p>
          <a:p>
            <a:endParaRPr lang="en-US" sz="1800" b="0" dirty="0" smtClean="0"/>
          </a:p>
          <a:p>
            <a:r>
              <a:rPr lang="en-US" sz="1800" b="0" dirty="0" smtClean="0"/>
              <a:t>Once a cell becomes differentiated it only expresses the genes that produce the proteins characteristic for that cell type.</a:t>
            </a:r>
          </a:p>
        </p:txBody>
      </p:sp>
      <p:pic>
        <p:nvPicPr>
          <p:cNvPr id="8" name="Picture 7"/>
          <p:cNvPicPr>
            <a:picLocks noChangeAspect="1"/>
          </p:cNvPicPr>
          <p:nvPr/>
        </p:nvPicPr>
        <p:blipFill>
          <a:blip r:embed="rId3"/>
          <a:stretch>
            <a:fillRect/>
          </a:stretch>
        </p:blipFill>
        <p:spPr>
          <a:xfrm>
            <a:off x="4657392" y="2362200"/>
            <a:ext cx="4245308" cy="4089400"/>
          </a:xfrm>
          <a:prstGeom prst="rect">
            <a:avLst/>
          </a:prstGeom>
        </p:spPr>
      </p:pic>
      <p:pic>
        <p:nvPicPr>
          <p:cNvPr id="14" name="Picture 13"/>
          <p:cNvPicPr>
            <a:picLocks noChangeAspect="1"/>
          </p:cNvPicPr>
          <p:nvPr/>
        </p:nvPicPr>
        <p:blipFill>
          <a:blip r:embed="rId4"/>
          <a:stretch>
            <a:fillRect/>
          </a:stretch>
        </p:blipFill>
        <p:spPr>
          <a:xfrm>
            <a:off x="546100" y="2641599"/>
            <a:ext cx="4102100" cy="385373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838200" y="990600"/>
            <a:ext cx="7696200" cy="5470728"/>
          </a:xfrm>
          <a:prstGeom prst="rect">
            <a:avLst/>
          </a:prstGeom>
        </p:spPr>
        <p:txBody>
          <a:bodyPr wrap="square">
            <a:spAutoFit/>
          </a:bodyPr>
          <a:lstStyle/>
          <a:p>
            <a:pPr>
              <a:lnSpc>
                <a:spcPct val="150000"/>
              </a:lnSpc>
            </a:pPr>
            <a:r>
              <a:rPr lang="en-US" sz="1800" b="0" dirty="0" smtClean="0"/>
              <a:t>Promoter Element</a:t>
            </a:r>
          </a:p>
          <a:p>
            <a:pPr>
              <a:lnSpc>
                <a:spcPct val="150000"/>
              </a:lnSpc>
            </a:pPr>
            <a:r>
              <a:rPr lang="en-US" sz="1800" b="0" dirty="0" smtClean="0"/>
              <a:t>– Site for initial RNA polymerase binding (</a:t>
            </a:r>
            <a:r>
              <a:rPr lang="en-US" sz="1800" b="0" dirty="0" err="1" smtClean="0"/>
              <a:t>eg.TATA</a:t>
            </a:r>
            <a:r>
              <a:rPr lang="en-US" sz="1800" b="0" dirty="0" smtClean="0"/>
              <a:t>-Box required at about 25 </a:t>
            </a:r>
            <a:r>
              <a:rPr lang="en-US" sz="1800" b="0" dirty="0" err="1" smtClean="0"/>
              <a:t>bp</a:t>
            </a:r>
            <a:r>
              <a:rPr lang="en-US" sz="1800" b="0" dirty="0" smtClean="0"/>
              <a:t> upstream of start </a:t>
            </a:r>
            <a:r>
              <a:rPr lang="en-US" sz="1800" b="0" dirty="0" err="1" smtClean="0"/>
              <a:t>codon</a:t>
            </a:r>
            <a:r>
              <a:rPr lang="en-US" sz="1800" b="0" dirty="0" smtClean="0"/>
              <a:t>)</a:t>
            </a:r>
          </a:p>
          <a:p>
            <a:pPr>
              <a:lnSpc>
                <a:spcPct val="150000"/>
              </a:lnSpc>
            </a:pPr>
            <a:r>
              <a:rPr lang="en-US" sz="1800" b="0" dirty="0" smtClean="0"/>
              <a:t>Enhancer Sequences</a:t>
            </a:r>
          </a:p>
          <a:p>
            <a:pPr>
              <a:lnSpc>
                <a:spcPct val="150000"/>
              </a:lnSpc>
            </a:pPr>
            <a:r>
              <a:rPr lang="en-US" sz="1800" b="0" dirty="0" smtClean="0"/>
              <a:t>– Usually located a few hundred </a:t>
            </a:r>
            <a:r>
              <a:rPr lang="en-US" sz="1800" b="0" dirty="0" err="1" smtClean="0"/>
              <a:t>bp</a:t>
            </a:r>
            <a:r>
              <a:rPr lang="en-US" sz="1800" b="0" dirty="0" smtClean="0"/>
              <a:t> upstream that stimulate the expression of genes</a:t>
            </a:r>
          </a:p>
          <a:p>
            <a:pPr>
              <a:lnSpc>
                <a:spcPct val="150000"/>
              </a:lnSpc>
            </a:pPr>
            <a:r>
              <a:rPr lang="en-US" sz="1800" b="0" dirty="0" smtClean="0"/>
              <a:t>Transcription Factor Sequences</a:t>
            </a:r>
          </a:p>
          <a:p>
            <a:pPr>
              <a:lnSpc>
                <a:spcPct val="150000"/>
              </a:lnSpc>
            </a:pPr>
            <a:r>
              <a:rPr lang="en-US" sz="1800" b="0" dirty="0" smtClean="0"/>
              <a:t>– Mediate the binding of RNA polymerase</a:t>
            </a:r>
          </a:p>
          <a:p>
            <a:pPr>
              <a:lnSpc>
                <a:spcPct val="150000"/>
              </a:lnSpc>
            </a:pPr>
            <a:endParaRPr lang="en-US" sz="1800" b="0" dirty="0" smtClean="0"/>
          </a:p>
          <a:p>
            <a:pPr>
              <a:lnSpc>
                <a:spcPct val="150000"/>
              </a:lnSpc>
            </a:pPr>
            <a:r>
              <a:rPr lang="en-US" sz="1800" b="0" dirty="0" smtClean="0"/>
              <a:t>Coding sequence</a:t>
            </a:r>
          </a:p>
          <a:p>
            <a:pPr>
              <a:lnSpc>
                <a:spcPct val="150000"/>
              </a:lnSpc>
            </a:pPr>
            <a:endParaRPr lang="en-US" sz="1800" b="0" dirty="0" smtClean="0"/>
          </a:p>
          <a:p>
            <a:pPr>
              <a:lnSpc>
                <a:spcPct val="150000"/>
              </a:lnSpc>
            </a:pPr>
            <a:r>
              <a:rPr lang="en-US" sz="1800" b="0" dirty="0" smtClean="0"/>
              <a:t>STOP </a:t>
            </a:r>
            <a:r>
              <a:rPr lang="en-US" sz="1800" b="0" dirty="0" err="1" smtClean="0"/>
              <a:t>codons</a:t>
            </a:r>
            <a:r>
              <a:rPr lang="en-US" sz="1800" b="0" dirty="0" smtClean="0"/>
              <a:t> and </a:t>
            </a:r>
            <a:r>
              <a:rPr lang="en-US" sz="1800" b="0" dirty="0" err="1" smtClean="0"/>
              <a:t>polyA</a:t>
            </a:r>
            <a:r>
              <a:rPr lang="en-US" sz="1800" b="0" dirty="0" smtClean="0"/>
              <a:t> tail</a:t>
            </a:r>
          </a:p>
          <a:p>
            <a:pPr>
              <a:lnSpc>
                <a:spcPct val="150000"/>
              </a:lnSpc>
            </a:pPr>
            <a:endParaRPr lang="en-US" sz="1800" b="0" dirty="0"/>
          </a:p>
        </p:txBody>
      </p:sp>
      <p:pic>
        <p:nvPicPr>
          <p:cNvPr id="4" name="Picture 11"/>
          <p:cNvPicPr>
            <a:picLocks noChangeAspect="1" noChangeArrowheads="1"/>
          </p:cNvPicPr>
          <p:nvPr/>
        </p:nvPicPr>
        <p:blipFill>
          <a:blip r:embed="rId2"/>
          <a:srcRect/>
          <a:stretch>
            <a:fillRect/>
          </a:stretch>
        </p:blipFill>
        <p:spPr bwMode="auto">
          <a:xfrm>
            <a:off x="4227195" y="4495800"/>
            <a:ext cx="4307205" cy="1295400"/>
          </a:xfrm>
          <a:prstGeom prst="rect">
            <a:avLst/>
          </a:prstGeom>
          <a:noFill/>
          <a:ln w="9525">
            <a:noFill/>
            <a:miter lim="800000"/>
            <a:headEnd/>
            <a:tailEnd/>
          </a:ln>
        </p:spPr>
      </p:pic>
      <p:sp>
        <p:nvSpPr>
          <p:cNvPr id="5" name="Rectangle 4"/>
          <p:cNvSpPr/>
          <p:nvPr/>
        </p:nvSpPr>
        <p:spPr>
          <a:xfrm>
            <a:off x="0" y="368300"/>
            <a:ext cx="9144000" cy="461665"/>
          </a:xfrm>
          <a:prstGeom prst="rect">
            <a:avLst/>
          </a:prstGeom>
          <a:gradFill flip="none" rotWithShape="1">
            <a:gsLst>
              <a:gs pos="32000">
                <a:srgbClr val="FF9562"/>
              </a:gs>
              <a:gs pos="100000">
                <a:srgbClr val="FFFFFF"/>
              </a:gs>
            </a:gsLst>
            <a:lin ang="0" scaled="1"/>
            <a:tileRect/>
          </a:gradFill>
        </p:spPr>
        <p:txBody>
          <a:bodyPr wrap="square">
            <a:spAutoFit/>
          </a:bodyPr>
          <a:lstStyle/>
          <a:p>
            <a:pPr algn="ctr"/>
            <a:r>
              <a:rPr lang="en-US" sz="2400" cap="small" dirty="0" smtClean="0"/>
              <a:t>Transcriptional control Sequences</a:t>
            </a:r>
            <a:endParaRPr lang="en-US" sz="2400" b="1" cap="small" dirty="0" smtClean="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111500" y="1073150"/>
            <a:ext cx="184150" cy="366713"/>
          </a:xfrm>
          <a:prstGeom prst="rect">
            <a:avLst/>
          </a:prstGeom>
          <a:noFill/>
          <a:ln w="9525">
            <a:noFill/>
            <a:miter lim="800000"/>
            <a:headEnd/>
            <a:tailEnd/>
          </a:ln>
        </p:spPr>
        <p:txBody>
          <a:bodyPr wrap="none">
            <a:prstTxWarp prst="textNoShape">
              <a:avLst/>
            </a:prstTxWarp>
            <a:spAutoFit/>
          </a:bodyPr>
          <a:lstStyle/>
          <a:p>
            <a:endParaRPr lang="en-GB"/>
          </a:p>
        </p:txBody>
      </p:sp>
      <p:grpSp>
        <p:nvGrpSpPr>
          <p:cNvPr id="2" name="Group 5"/>
          <p:cNvGrpSpPr>
            <a:grpSpLocks/>
          </p:cNvGrpSpPr>
          <p:nvPr/>
        </p:nvGrpSpPr>
        <p:grpSpPr bwMode="auto">
          <a:xfrm>
            <a:off x="6926263" y="4703763"/>
            <a:ext cx="1379537" cy="1328737"/>
            <a:chOff x="3847" y="2236"/>
            <a:chExt cx="1500" cy="2014"/>
          </a:xfrm>
        </p:grpSpPr>
        <p:pic>
          <p:nvPicPr>
            <p:cNvPr id="59400" name="Picture 6" descr="Stem cells electron microscope"/>
            <p:cNvPicPr>
              <a:picLocks noChangeAspect="1" noChangeArrowheads="1"/>
            </p:cNvPicPr>
            <p:nvPr/>
          </p:nvPicPr>
          <p:blipFill>
            <a:blip r:embed="rId3"/>
            <a:srcRect/>
            <a:stretch>
              <a:fillRect/>
            </a:stretch>
          </p:blipFill>
          <p:spPr bwMode="auto">
            <a:xfrm>
              <a:off x="3847" y="2236"/>
              <a:ext cx="1500" cy="1879"/>
            </a:xfrm>
            <a:prstGeom prst="rect">
              <a:avLst/>
            </a:prstGeom>
            <a:noFill/>
            <a:ln w="9525">
              <a:noFill/>
              <a:miter lim="800000"/>
              <a:headEnd/>
              <a:tailEnd/>
            </a:ln>
          </p:spPr>
        </p:pic>
        <p:sp>
          <p:nvSpPr>
            <p:cNvPr id="59401" name="Rectangle 7"/>
            <p:cNvSpPr>
              <a:spLocks noChangeArrowheads="1"/>
            </p:cNvSpPr>
            <p:nvPr/>
          </p:nvSpPr>
          <p:spPr bwMode="auto">
            <a:xfrm>
              <a:off x="4246" y="4097"/>
              <a:ext cx="1068" cy="153"/>
            </a:xfrm>
            <a:prstGeom prst="rect">
              <a:avLst/>
            </a:prstGeom>
            <a:noFill/>
            <a:ln w="9525">
              <a:noFill/>
              <a:miter lim="800000"/>
              <a:headEnd/>
              <a:tailEnd/>
            </a:ln>
          </p:spPr>
          <p:txBody>
            <a:bodyPr wrap="none" anchor="ctr">
              <a:prstTxWarp prst="textNoShape">
                <a:avLst/>
              </a:prstTxWarp>
              <a:spAutoFit/>
            </a:bodyPr>
            <a:lstStyle/>
            <a:p>
              <a:r>
                <a:rPr lang="en-GB" sz="700" i="1">
                  <a:solidFill>
                    <a:schemeClr val="bg1"/>
                  </a:solidFill>
                </a:rPr>
                <a:t>www.family.org.au/bioethics/cloning</a:t>
              </a:r>
              <a:r>
                <a:rPr lang="en-GB" sz="700" u="sng">
                  <a:solidFill>
                    <a:schemeClr val="bg1"/>
                  </a:solidFill>
                </a:rPr>
                <a:t> </a:t>
              </a:r>
              <a:endParaRPr lang="el-GR" sz="700" u="sng">
                <a:solidFill>
                  <a:schemeClr val="bg1"/>
                </a:solidFill>
              </a:endParaRPr>
            </a:p>
          </p:txBody>
        </p:sp>
      </p:grpSp>
      <p:pic>
        <p:nvPicPr>
          <p:cNvPr id="59398" name="Picture 8"/>
          <p:cNvPicPr>
            <a:picLocks noChangeAspect="1" noChangeArrowheads="1"/>
          </p:cNvPicPr>
          <p:nvPr/>
        </p:nvPicPr>
        <p:blipFill>
          <a:blip r:embed="rId4"/>
          <a:srcRect/>
          <a:stretch>
            <a:fillRect/>
          </a:stretch>
        </p:blipFill>
        <p:spPr bwMode="auto">
          <a:xfrm>
            <a:off x="698500" y="1404938"/>
            <a:ext cx="2405063" cy="2878460"/>
          </a:xfrm>
          <a:prstGeom prst="rect">
            <a:avLst/>
          </a:prstGeom>
          <a:noFill/>
          <a:ln w="9525">
            <a:solidFill>
              <a:srgbClr val="5F5F5F"/>
            </a:solidFill>
            <a:miter lim="800000"/>
            <a:headEnd/>
            <a:tailEnd/>
          </a:ln>
        </p:spPr>
      </p:pic>
      <p:sp>
        <p:nvSpPr>
          <p:cNvPr id="59399" name="Rectangle 9"/>
          <p:cNvSpPr>
            <a:spLocks noChangeArrowheads="1"/>
          </p:cNvSpPr>
          <p:nvPr/>
        </p:nvSpPr>
        <p:spPr bwMode="auto">
          <a:xfrm>
            <a:off x="1547813" y="6254750"/>
            <a:ext cx="1079500" cy="304800"/>
          </a:xfrm>
          <a:prstGeom prst="rect">
            <a:avLst/>
          </a:prstGeom>
          <a:noFill/>
          <a:ln w="9525">
            <a:noFill/>
            <a:miter lim="800000"/>
            <a:headEnd/>
            <a:tailEnd/>
          </a:ln>
        </p:spPr>
        <p:txBody>
          <a:bodyPr wrap="none">
            <a:prstTxWarp prst="textNoShape">
              <a:avLst/>
            </a:prstTxWarp>
            <a:spAutoFit/>
          </a:bodyPr>
          <a:lstStyle/>
          <a:p>
            <a:r>
              <a:rPr lang="el-GR" sz="700" b="1" i="1">
                <a:solidFill>
                  <a:schemeClr val="bg1"/>
                </a:solidFill>
              </a:rPr>
              <a:t>2001 Terese Winslow</a:t>
            </a:r>
            <a:endParaRPr lang="en-US" sz="700" b="1" i="1">
              <a:solidFill>
                <a:schemeClr val="bg1"/>
              </a:solidFill>
            </a:endParaRPr>
          </a:p>
          <a:p>
            <a:endParaRPr lang="el-GR" sz="700" b="1" i="1">
              <a:solidFill>
                <a:schemeClr val="bg1"/>
              </a:solidFill>
            </a:endParaRPr>
          </a:p>
        </p:txBody>
      </p:sp>
      <p:sp>
        <p:nvSpPr>
          <p:cNvPr id="10" name="Rectangle 9"/>
          <p:cNvSpPr/>
          <p:nvPr/>
        </p:nvSpPr>
        <p:spPr bwMode="auto">
          <a:xfrm>
            <a:off x="0" y="304800"/>
            <a:ext cx="9144000" cy="457200"/>
          </a:xfrm>
          <a:prstGeom prst="rect">
            <a:avLst/>
          </a:prstGeom>
          <a:gradFill flip="none" rotWithShape="1">
            <a:gsLst>
              <a:gs pos="10000">
                <a:srgbClr val="FFC96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Stem Cells - Definition</a:t>
            </a:r>
            <a:endParaRPr lang="en-US" sz="2400" cap="small" dirty="0">
              <a:solidFill>
                <a:schemeClr val="tx1"/>
              </a:solidFill>
            </a:endParaRPr>
          </a:p>
        </p:txBody>
      </p:sp>
      <p:sp>
        <p:nvSpPr>
          <p:cNvPr id="11" name="Rectangle 3"/>
          <p:cNvSpPr>
            <a:spLocks noChangeArrowheads="1"/>
          </p:cNvSpPr>
          <p:nvPr/>
        </p:nvSpPr>
        <p:spPr bwMode="auto">
          <a:xfrm>
            <a:off x="3340100" y="1054100"/>
            <a:ext cx="5359400" cy="4180632"/>
          </a:xfrm>
          <a:prstGeom prst="rect">
            <a:avLst/>
          </a:prstGeom>
          <a:noFill/>
          <a:ln w="9525">
            <a:noFill/>
            <a:miter lim="800000"/>
            <a:headEnd/>
            <a:tailEnd/>
          </a:ln>
        </p:spPr>
        <p:txBody>
          <a:bodyPr wrap="square">
            <a:prstTxWarp prst="textNoShape">
              <a:avLst/>
            </a:prstTxWarp>
            <a:spAutoFit/>
          </a:bodyPr>
          <a:lstStyle/>
          <a:p>
            <a:pPr indent="-323850">
              <a:lnSpc>
                <a:spcPct val="150000"/>
              </a:lnSpc>
              <a:spcBef>
                <a:spcPts val="700"/>
              </a:spcBef>
              <a:spcAft>
                <a:spcPts val="1050"/>
              </a:spcAft>
              <a:buClr>
                <a:srgbClr val="FFFFFF"/>
              </a:buClr>
              <a:buSzPct val="45000"/>
              <a:tabLst>
                <a:tab pos="1000125" algn="l"/>
                <a:tab pos="1914525" algn="l"/>
                <a:tab pos="2828925" algn="l"/>
                <a:tab pos="3743325" algn="l"/>
                <a:tab pos="4657725" algn="l"/>
                <a:tab pos="5572125" algn="l"/>
                <a:tab pos="6486525" algn="l"/>
                <a:tab pos="7400925" algn="l"/>
                <a:tab pos="8315325" algn="l"/>
                <a:tab pos="9229725" algn="l"/>
                <a:tab pos="10144125" algn="l"/>
              </a:tabLst>
            </a:pPr>
            <a:r>
              <a:rPr lang="en-US" sz="1800" b="0" dirty="0" smtClean="0"/>
              <a:t>Stem cells have the ability to continually reproduce themselves while maintaining the capacity to give rise to other more specialized cells. </a:t>
            </a:r>
          </a:p>
          <a:p>
            <a:pPr indent="-323850">
              <a:lnSpc>
                <a:spcPct val="150000"/>
              </a:lnSpc>
              <a:spcBef>
                <a:spcPts val="700"/>
              </a:spcBef>
              <a:spcAft>
                <a:spcPts val="1050"/>
              </a:spcAft>
              <a:buClr>
                <a:srgbClr val="FFFFFF"/>
              </a:buClr>
              <a:buSzPct val="45000"/>
              <a:tabLst>
                <a:tab pos="1000125" algn="l"/>
                <a:tab pos="1914525" algn="l"/>
                <a:tab pos="2828925" algn="l"/>
                <a:tab pos="3743325" algn="l"/>
                <a:tab pos="4657725" algn="l"/>
                <a:tab pos="5572125" algn="l"/>
                <a:tab pos="6486525" algn="l"/>
                <a:tab pos="7400925" algn="l"/>
                <a:tab pos="8315325" algn="l"/>
                <a:tab pos="9229725" algn="l"/>
                <a:tab pos="10144125" algn="l"/>
              </a:tabLst>
            </a:pPr>
            <a:r>
              <a:rPr lang="en-US" sz="1800" b="0" dirty="0" smtClean="0"/>
              <a:t>Stem cells are found at all stages of development, from embryonic stem (ES) cells that can differentiate into all specialized cells found in the human body, to adult stem cells capable of regenerating their tissue of origin. </a:t>
            </a:r>
          </a:p>
          <a:p>
            <a:pPr indent="-342900">
              <a:lnSpc>
                <a:spcPct val="150000"/>
              </a:lnSpc>
            </a:pPr>
            <a:endParaRPr lang="el-GR" sz="1800" b="0" dirty="0"/>
          </a:p>
        </p:txBody>
      </p:sp>
      <p:sp>
        <p:nvSpPr>
          <p:cNvPr id="12" name="TextBox 11"/>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3" name="Straight Connector 12"/>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charRg st="69" end="123"/>
                                            </p:txEl>
                                          </p:spTgt>
                                        </p:tgtEl>
                                        <p:attrNameLst>
                                          <p:attrName>style.visibility</p:attrName>
                                        </p:attrNameLst>
                                      </p:cBhvr>
                                      <p:to>
                                        <p:strVal val="visible"/>
                                      </p:to>
                                    </p:set>
                                    <p:anim calcmode="lin" valueType="num">
                                      <p:cBhvr additive="base">
                                        <p:cTn id="13" dur="500" fill="hold"/>
                                        <p:tgtEl>
                                          <p:spTgt spid="11">
                                            <p:txEl>
                                              <p:charRg st="69" end="12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charRg st="69" end="12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2627313" y="1844675"/>
            <a:ext cx="184150" cy="369888"/>
          </a:xfrm>
          <a:prstGeom prst="rect">
            <a:avLst/>
          </a:prstGeom>
          <a:noFill/>
          <a:ln w="9525">
            <a:noFill/>
            <a:miter lim="800000"/>
            <a:headEnd/>
            <a:tailEnd/>
          </a:ln>
        </p:spPr>
        <p:txBody>
          <a:bodyPr wrap="none">
            <a:prstTxWarp prst="textNoShape">
              <a:avLst/>
            </a:prstTxWarp>
            <a:spAutoFit/>
          </a:bodyPr>
          <a:lstStyle/>
          <a:p>
            <a:endParaRPr lang="en-GB"/>
          </a:p>
        </p:txBody>
      </p:sp>
      <p:sp>
        <p:nvSpPr>
          <p:cNvPr id="111619" name="Rectangle 4"/>
          <p:cNvSpPr>
            <a:spLocks noChangeArrowheads="1"/>
          </p:cNvSpPr>
          <p:nvPr/>
        </p:nvSpPr>
        <p:spPr bwMode="auto">
          <a:xfrm>
            <a:off x="1009650" y="977900"/>
            <a:ext cx="7143750" cy="2146742"/>
          </a:xfrm>
          <a:prstGeom prst="rect">
            <a:avLst/>
          </a:prstGeom>
          <a:noFill/>
          <a:ln w="9525">
            <a:noFill/>
            <a:miter lim="800000"/>
            <a:headEnd/>
            <a:tailEnd/>
          </a:ln>
        </p:spPr>
        <p:txBody>
          <a:bodyPr anchor="ctr">
            <a:prstTxWarp prst="textNoShape">
              <a:avLst/>
            </a:prstTxWarp>
            <a:spAutoFit/>
          </a:bodyPr>
          <a:lstStyle/>
          <a:p>
            <a:pPr>
              <a:lnSpc>
                <a:spcPct val="150000"/>
              </a:lnSpc>
              <a:buClr>
                <a:schemeClr val="tx1"/>
              </a:buClr>
            </a:pPr>
            <a:r>
              <a:rPr lang="en-US" sz="1800" b="0" dirty="0" smtClean="0">
                <a:solidFill>
                  <a:srgbClr val="000000"/>
                </a:solidFill>
                <a:latin typeface="Bell MT" pitchFamily="18" charset="0"/>
              </a:rPr>
              <a:t>Stem cells can be found in:</a:t>
            </a:r>
          </a:p>
          <a:p>
            <a:pPr>
              <a:lnSpc>
                <a:spcPct val="150000"/>
              </a:lnSpc>
              <a:buClr>
                <a:schemeClr val="tx1"/>
              </a:buClr>
            </a:pPr>
            <a:r>
              <a:rPr lang="en-US" sz="1800" b="0" dirty="0" smtClean="0">
                <a:solidFill>
                  <a:srgbClr val="000000"/>
                </a:solidFill>
                <a:latin typeface="Bell MT" pitchFamily="18" charset="0"/>
              </a:rPr>
              <a:t>Embryos, stem cells function to generate new organs and tissues. </a:t>
            </a:r>
          </a:p>
          <a:p>
            <a:pPr>
              <a:lnSpc>
                <a:spcPct val="150000"/>
              </a:lnSpc>
              <a:buClr>
                <a:schemeClr val="tx1"/>
              </a:buClr>
            </a:pPr>
            <a:r>
              <a:rPr lang="en-US" sz="1800" b="0" dirty="0" smtClean="0">
                <a:solidFill>
                  <a:srgbClr val="000000"/>
                </a:solidFill>
                <a:latin typeface="Bell MT" pitchFamily="18" charset="0"/>
              </a:rPr>
              <a:t>Adults, they function to replace cells during the natural course of cell turnover. </a:t>
            </a:r>
            <a:endParaRPr lang="el-GR" sz="1800" b="0" dirty="0" smtClean="0">
              <a:solidFill>
                <a:srgbClr val="000000"/>
              </a:solidFill>
            </a:endParaRPr>
          </a:p>
          <a:p>
            <a:pPr marL="444500" indent="-266700">
              <a:lnSpc>
                <a:spcPct val="150000"/>
              </a:lnSpc>
              <a:tabLst>
                <a:tab pos="622300" algn="l"/>
              </a:tabLst>
            </a:pPr>
            <a:endParaRPr lang="el-GR" sz="1800" b="0" dirty="0">
              <a:solidFill>
                <a:srgbClr val="000000"/>
              </a:solidFill>
            </a:endParaRPr>
          </a:p>
        </p:txBody>
      </p:sp>
      <p:pic>
        <p:nvPicPr>
          <p:cNvPr id="69637" name="Picture 5" descr="stem cells"/>
          <p:cNvPicPr>
            <a:picLocks noChangeAspect="1" noChangeArrowheads="1"/>
          </p:cNvPicPr>
          <p:nvPr/>
        </p:nvPicPr>
        <p:blipFill>
          <a:blip r:embed="rId3"/>
          <a:srcRect/>
          <a:stretch>
            <a:fillRect/>
          </a:stretch>
        </p:blipFill>
        <p:spPr bwMode="auto">
          <a:xfrm>
            <a:off x="725487" y="2819400"/>
            <a:ext cx="7656513" cy="3543300"/>
          </a:xfrm>
          <a:prstGeom prst="rect">
            <a:avLst/>
          </a:prstGeom>
          <a:noFill/>
          <a:ln w="9525">
            <a:noFill/>
            <a:miter lim="800000"/>
            <a:headEnd/>
            <a:tailEnd/>
          </a:ln>
        </p:spPr>
      </p:pic>
      <p:sp>
        <p:nvSpPr>
          <p:cNvPr id="7" name="Rectangle 6"/>
          <p:cNvSpPr/>
          <p:nvPr/>
        </p:nvSpPr>
        <p:spPr bwMode="auto">
          <a:xfrm>
            <a:off x="0" y="317500"/>
            <a:ext cx="9144000" cy="457200"/>
          </a:xfrm>
          <a:prstGeom prst="rect">
            <a:avLst/>
          </a:prstGeom>
          <a:gradFill flip="none" rotWithShape="1">
            <a:gsLst>
              <a:gs pos="10000">
                <a:srgbClr val="FFC96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Stem Cells - Sources</a:t>
            </a:r>
            <a:endParaRPr lang="en-US" sz="2400" cap="small" dirty="0">
              <a:solidFill>
                <a:schemeClr val="tx1"/>
              </a:solidFill>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46" name="Text Box 6"/>
          <p:cNvSpPr txBox="1">
            <a:spLocks noChangeArrowheads="1"/>
          </p:cNvSpPr>
          <p:nvPr/>
        </p:nvSpPr>
        <p:spPr bwMode="auto">
          <a:xfrm>
            <a:off x="671513" y="1066800"/>
            <a:ext cx="3671887" cy="5470728"/>
          </a:xfrm>
          <a:prstGeom prst="rect">
            <a:avLst/>
          </a:prstGeom>
          <a:noFill/>
          <a:ln w="9525">
            <a:noFill/>
            <a:miter lim="800000"/>
            <a:headEnd/>
            <a:tailEnd/>
          </a:ln>
        </p:spPr>
        <p:txBody>
          <a:bodyPr>
            <a:prstTxWarp prst="textNoShape">
              <a:avLst/>
            </a:prstTxWarp>
            <a:spAutoFit/>
          </a:bodyPr>
          <a:lstStyle/>
          <a:p>
            <a:pPr algn="just">
              <a:lnSpc>
                <a:spcPct val="150000"/>
              </a:lnSpc>
              <a:buFont typeface="Wingdings" charset="2"/>
              <a:buChar char="§"/>
            </a:pPr>
            <a:r>
              <a:rPr lang="el-GR" sz="1800" b="0" dirty="0" smtClean="0"/>
              <a:t> </a:t>
            </a:r>
            <a:r>
              <a:rPr lang="en-US" sz="1800" b="0" dirty="0" smtClean="0"/>
              <a:t>ES cells are found at the </a:t>
            </a:r>
            <a:r>
              <a:rPr lang="en-US" sz="1800" b="0" dirty="0" err="1" smtClean="0"/>
              <a:t>blastocyst</a:t>
            </a:r>
            <a:r>
              <a:rPr lang="en-US" sz="1800" b="0" dirty="0" smtClean="0"/>
              <a:t> stage, four to five days after the union of the sperm and egg, before the embryo implants in the uterus. </a:t>
            </a:r>
          </a:p>
          <a:p>
            <a:pPr algn="just">
              <a:lnSpc>
                <a:spcPct val="150000"/>
              </a:lnSpc>
            </a:pPr>
            <a:endParaRPr lang="el-GR" sz="1800" b="0" dirty="0" smtClean="0"/>
          </a:p>
          <a:p>
            <a:pPr algn="just">
              <a:lnSpc>
                <a:spcPct val="150000"/>
              </a:lnSpc>
              <a:buFont typeface="Wingdings" charset="2"/>
              <a:buChar char="§"/>
            </a:pPr>
            <a:r>
              <a:rPr lang="el-GR" sz="1800" b="0" dirty="0"/>
              <a:t> 1998:</a:t>
            </a:r>
            <a:r>
              <a:rPr lang="el-GR" sz="1800" b="0" dirty="0" smtClean="0"/>
              <a:t> </a:t>
            </a:r>
            <a:r>
              <a:rPr lang="en-US" sz="1800" b="0" dirty="0" smtClean="0"/>
              <a:t>1st report of isolation of human embryonic cells from in vitro fertilization embryos</a:t>
            </a:r>
            <a:r>
              <a:rPr lang="el-GR" sz="1800" b="0" dirty="0" smtClean="0"/>
              <a:t> </a:t>
            </a:r>
            <a:r>
              <a:rPr lang="el-GR" sz="1800" b="0" dirty="0"/>
              <a:t>(</a:t>
            </a:r>
            <a:r>
              <a:rPr lang="en-US" sz="1800" b="0" dirty="0"/>
              <a:t>IVF</a:t>
            </a:r>
            <a:r>
              <a:rPr lang="el-GR" sz="1800" b="0" dirty="0" smtClean="0"/>
              <a:t>)</a:t>
            </a:r>
            <a:r>
              <a:rPr lang="en-GB" sz="1800" b="0" dirty="0" smtClean="0"/>
              <a:t>.</a:t>
            </a:r>
            <a:endParaRPr lang="el-GR" sz="1800" b="0" dirty="0" smtClean="0"/>
          </a:p>
          <a:p>
            <a:pPr algn="just">
              <a:lnSpc>
                <a:spcPct val="150000"/>
              </a:lnSpc>
            </a:pPr>
            <a:endParaRPr lang="el-GR" sz="1800" b="0" dirty="0" smtClean="0"/>
          </a:p>
          <a:p>
            <a:pPr algn="just">
              <a:lnSpc>
                <a:spcPct val="150000"/>
              </a:lnSpc>
              <a:buFont typeface="Wingdings" charset="2"/>
              <a:buChar char="§"/>
            </a:pPr>
            <a:r>
              <a:rPr lang="el-GR" sz="1800" b="0" dirty="0" smtClean="0"/>
              <a:t> </a:t>
            </a:r>
            <a:r>
              <a:rPr lang="en-GB" sz="1800" b="0" dirty="0" smtClean="0"/>
              <a:t>ability to differentiate to all cell types of an organism. </a:t>
            </a:r>
            <a:endParaRPr lang="el-GR" sz="1800" b="0" dirty="0" smtClean="0"/>
          </a:p>
          <a:p>
            <a:pPr algn="just">
              <a:lnSpc>
                <a:spcPct val="150000"/>
              </a:lnSpc>
            </a:pPr>
            <a:r>
              <a:rPr lang="el-GR" sz="1800" b="0" u="sng" dirty="0"/>
              <a:t> </a:t>
            </a:r>
          </a:p>
        </p:txBody>
      </p:sp>
      <p:pic>
        <p:nvPicPr>
          <p:cNvPr id="71684" name="figure1" descr="Human Blastocyst Showing Inner Cell Mass and Trophectoderm"/>
          <p:cNvPicPr>
            <a:picLocks noChangeAspect="1" noChangeArrowheads="1"/>
          </p:cNvPicPr>
          <p:nvPr/>
        </p:nvPicPr>
        <p:blipFill>
          <a:blip r:embed="rId4"/>
          <a:srcRect/>
          <a:stretch>
            <a:fillRect/>
          </a:stretch>
        </p:blipFill>
        <p:spPr bwMode="auto">
          <a:xfrm>
            <a:off x="4821238" y="4613275"/>
            <a:ext cx="1773237" cy="1662113"/>
          </a:xfrm>
          <a:prstGeom prst="rect">
            <a:avLst/>
          </a:prstGeom>
          <a:noFill/>
          <a:ln w="9525">
            <a:noFill/>
            <a:miter lim="800000"/>
            <a:headEnd/>
            <a:tailEnd/>
          </a:ln>
        </p:spPr>
      </p:pic>
      <p:pic>
        <p:nvPicPr>
          <p:cNvPr id="71685" name="Picture 10"/>
          <p:cNvPicPr>
            <a:picLocks noChangeAspect="1" noChangeArrowheads="1"/>
          </p:cNvPicPr>
          <p:nvPr/>
        </p:nvPicPr>
        <p:blipFill>
          <a:blip r:embed="rId5"/>
          <a:srcRect/>
          <a:stretch>
            <a:fillRect/>
          </a:stretch>
        </p:blipFill>
        <p:spPr bwMode="auto">
          <a:xfrm>
            <a:off x="4775200" y="1276350"/>
            <a:ext cx="3754438" cy="3168650"/>
          </a:xfrm>
          <a:prstGeom prst="rect">
            <a:avLst/>
          </a:prstGeom>
          <a:noFill/>
          <a:ln w="9525">
            <a:noFill/>
            <a:miter lim="800000"/>
            <a:headEnd/>
            <a:tailEnd/>
          </a:ln>
        </p:spPr>
      </p:pic>
      <p:graphicFrame>
        <p:nvGraphicFramePr>
          <p:cNvPr id="66562" name="Object 4"/>
          <p:cNvGraphicFramePr>
            <a:graphicFrameLocks noChangeAspect="1"/>
          </p:cNvGraphicFramePr>
          <p:nvPr/>
        </p:nvGraphicFramePr>
        <p:xfrm>
          <a:off x="6731000" y="4876800"/>
          <a:ext cx="1584325" cy="1185862"/>
        </p:xfrm>
        <a:graphic>
          <a:graphicData uri="http://schemas.openxmlformats.org/presentationml/2006/ole">
            <p:oleObj spid="_x0000_s1936386" name="Photo Editor Photo" r:id="rId6" imgW="1933333" imgH="1448002" progId="">
              <p:embed/>
            </p:oleObj>
          </a:graphicData>
        </a:graphic>
      </p:graphicFrame>
      <p:sp>
        <p:nvSpPr>
          <p:cNvPr id="7" name="Rectangle 6"/>
          <p:cNvSpPr/>
          <p:nvPr/>
        </p:nvSpPr>
        <p:spPr bwMode="auto">
          <a:xfrm>
            <a:off x="0" y="292100"/>
            <a:ext cx="9144000" cy="457200"/>
          </a:xfrm>
          <a:prstGeom prst="rect">
            <a:avLst/>
          </a:prstGeom>
          <a:gradFill flip="none" rotWithShape="1">
            <a:gsLst>
              <a:gs pos="10000">
                <a:srgbClr val="FFC96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Embryonic Stem Cells</a:t>
            </a:r>
            <a:endParaRPr lang="en-US" sz="2400" cap="small" dirty="0">
              <a:solidFill>
                <a:schemeClr val="tx1"/>
              </a:solidFill>
            </a:endParaRPr>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5546">
                                            <p:txEl>
                                              <p:pRg st="0" end="0"/>
                                            </p:txEl>
                                          </p:spTgt>
                                        </p:tgtEl>
                                        <p:attrNameLst>
                                          <p:attrName>style.visibility</p:attrName>
                                        </p:attrNameLst>
                                      </p:cBhvr>
                                      <p:to>
                                        <p:strVal val="visible"/>
                                      </p:to>
                                    </p:set>
                                    <p:anim calcmode="lin" valueType="num">
                                      <p:cBhvr additive="base">
                                        <p:cTn id="7" dur="500" fill="hold"/>
                                        <p:tgtEl>
                                          <p:spTgt spid="655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5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5546">
                                            <p:txEl>
                                              <p:pRg st="2" end="2"/>
                                            </p:txEl>
                                          </p:spTgt>
                                        </p:tgtEl>
                                        <p:attrNameLst>
                                          <p:attrName>style.visibility</p:attrName>
                                        </p:attrNameLst>
                                      </p:cBhvr>
                                      <p:to>
                                        <p:strVal val="visible"/>
                                      </p:to>
                                    </p:set>
                                    <p:anim calcmode="lin" valueType="num">
                                      <p:cBhvr additive="base">
                                        <p:cTn id="13" dur="500" fill="hold"/>
                                        <p:tgtEl>
                                          <p:spTgt spid="6554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546">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5546">
                                            <p:txEl>
                                              <p:pRg st="4" end="4"/>
                                            </p:txEl>
                                          </p:spTgt>
                                        </p:tgtEl>
                                        <p:attrNameLst>
                                          <p:attrName>style.visibility</p:attrName>
                                        </p:attrNameLst>
                                      </p:cBhvr>
                                      <p:to>
                                        <p:strVal val="visible"/>
                                      </p:to>
                                    </p:set>
                                    <p:anim calcmode="lin" valueType="num">
                                      <p:cBhvr additive="base">
                                        <p:cTn id="17" dur="500" fill="hold"/>
                                        <p:tgtEl>
                                          <p:spTgt spid="6554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554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65546">
                                            <p:txEl>
                                              <p:pRg st="4" end="4"/>
                                            </p:txEl>
                                          </p:spTgt>
                                        </p:tgtEl>
                                        <p:attrNameLst>
                                          <p:attrName>style.opacity</p:attrName>
                                        </p:attrNameLst>
                                      </p:cBhvr>
                                      <p:to>
                                        <p:fltVal val="0.5"/>
                                      </p:to>
                                    </p:set>
                                    <p:animEffect filter="image" prLst="opacity: 0.5">
                                      <p:cBhvr rctx="IE">
                                        <p:cTn id="23" dur="indefinite"/>
                                        <p:tgtEl>
                                          <p:spTgt spid="655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762000" y="1539418"/>
            <a:ext cx="4572000" cy="1731243"/>
          </a:xfrm>
          <a:prstGeom prst="rect">
            <a:avLst/>
          </a:prstGeom>
        </p:spPr>
        <p:txBody>
          <a:bodyPr>
            <a:spAutoFit/>
          </a:bodyPr>
          <a:lstStyle/>
          <a:p>
            <a:pPr>
              <a:lnSpc>
                <a:spcPct val="150000"/>
              </a:lnSpc>
            </a:pPr>
            <a:r>
              <a:rPr lang="en-US" sz="1800" b="0" dirty="0" smtClean="0">
                <a:solidFill>
                  <a:srgbClr val="000000"/>
                </a:solidFill>
                <a:latin typeface="Bell MT" pitchFamily="18" charset="0"/>
              </a:rPr>
              <a:t>Stem cells are present within most of  the adult tissues, such as bone marrow, liver, epidermis, retina, skeletal muscle, intestine, brain, dental pulp and elsewhere. </a:t>
            </a:r>
          </a:p>
        </p:txBody>
      </p:sp>
      <p:pic>
        <p:nvPicPr>
          <p:cNvPr id="7" name="Picture 2" descr="Medical Illustration of Multipotent Stem Cells"/>
          <p:cNvPicPr>
            <a:picLocks noChangeAspect="1" noChangeArrowheads="1"/>
          </p:cNvPicPr>
          <p:nvPr/>
        </p:nvPicPr>
        <p:blipFill>
          <a:blip r:embed="rId2">
            <a:lum bright="-18000" contrast="36000"/>
          </a:blip>
          <a:srcRect/>
          <a:stretch>
            <a:fillRect/>
          </a:stretch>
        </p:blipFill>
        <p:spPr bwMode="auto">
          <a:xfrm>
            <a:off x="5562600" y="1371600"/>
            <a:ext cx="3200400" cy="2743200"/>
          </a:xfrm>
          <a:prstGeom prst="rect">
            <a:avLst/>
          </a:prstGeom>
          <a:noFill/>
          <a:ln w="57150">
            <a:solidFill>
              <a:srgbClr val="FFFF00"/>
            </a:solidFill>
            <a:miter lim="800000"/>
            <a:headEnd/>
            <a:tailEnd/>
          </a:ln>
          <a:effectLst>
            <a:prstShdw prst="shdw13" dist="53882" dir="13500000">
              <a:srgbClr val="000000">
                <a:alpha val="50000"/>
              </a:srgbClr>
            </a:prstShdw>
          </a:effectLst>
        </p:spPr>
      </p:pic>
      <p:sp>
        <p:nvSpPr>
          <p:cNvPr id="8" name="Rectangle 7"/>
          <p:cNvSpPr/>
          <p:nvPr/>
        </p:nvSpPr>
        <p:spPr>
          <a:xfrm>
            <a:off x="685800" y="3762360"/>
            <a:ext cx="8077200" cy="2146742"/>
          </a:xfrm>
          <a:prstGeom prst="rect">
            <a:avLst/>
          </a:prstGeom>
        </p:spPr>
        <p:txBody>
          <a:bodyPr wrap="square">
            <a:spAutoFit/>
          </a:bodyPr>
          <a:lstStyle/>
          <a:p>
            <a:pPr>
              <a:lnSpc>
                <a:spcPct val="150000"/>
              </a:lnSpc>
              <a:buClr>
                <a:schemeClr val="tx1"/>
              </a:buClr>
            </a:pPr>
            <a:r>
              <a:rPr lang="en-US" sz="1800" b="0" dirty="0" smtClean="0">
                <a:solidFill>
                  <a:srgbClr val="000000"/>
                </a:solidFill>
                <a:latin typeface="Bell MT" pitchFamily="18" charset="0"/>
              </a:rPr>
              <a:t>Adult stem cells are undifferentiated cells.</a:t>
            </a:r>
          </a:p>
          <a:p>
            <a:pPr>
              <a:lnSpc>
                <a:spcPct val="150000"/>
              </a:lnSpc>
              <a:buClr>
                <a:schemeClr val="tx1"/>
              </a:buClr>
            </a:pPr>
            <a:r>
              <a:rPr lang="en-US" sz="1800" b="0" dirty="0" smtClean="0">
                <a:solidFill>
                  <a:srgbClr val="000000"/>
                </a:solidFill>
                <a:latin typeface="Bell MT" pitchFamily="18" charset="0"/>
              </a:rPr>
              <a:t>They are found in small numbers in most adult tissues. </a:t>
            </a:r>
          </a:p>
          <a:p>
            <a:pPr>
              <a:lnSpc>
                <a:spcPct val="150000"/>
              </a:lnSpc>
              <a:buClr>
                <a:schemeClr val="tx1"/>
              </a:buClr>
            </a:pPr>
            <a:r>
              <a:rPr lang="en-US" sz="1800" b="0" dirty="0" smtClean="0">
                <a:solidFill>
                  <a:srgbClr val="000000"/>
                </a:solidFill>
                <a:latin typeface="Bell MT" pitchFamily="18" charset="0"/>
              </a:rPr>
              <a:t>They are also called “somatic stem cells,” </a:t>
            </a:r>
          </a:p>
          <a:p>
            <a:pPr>
              <a:lnSpc>
                <a:spcPct val="150000"/>
              </a:lnSpc>
              <a:buClr>
                <a:schemeClr val="tx1"/>
              </a:buClr>
            </a:pPr>
            <a:r>
              <a:rPr lang="en-US" sz="1800" b="0" dirty="0" smtClean="0">
                <a:solidFill>
                  <a:srgbClr val="000000"/>
                </a:solidFill>
                <a:latin typeface="Bell MT" pitchFamily="18" charset="0"/>
              </a:rPr>
              <a:t>They are </a:t>
            </a:r>
            <a:r>
              <a:rPr lang="en-US" sz="1800" b="0" dirty="0" err="1" smtClean="0">
                <a:solidFill>
                  <a:srgbClr val="000000"/>
                </a:solidFill>
                <a:latin typeface="Bell MT" pitchFamily="18" charset="0"/>
              </a:rPr>
              <a:t>multipotent</a:t>
            </a:r>
            <a:r>
              <a:rPr lang="en-US" sz="1800" b="0" dirty="0" smtClean="0">
                <a:solidFill>
                  <a:srgbClr val="000000"/>
                </a:solidFill>
                <a:latin typeface="Bell MT" pitchFamily="18" charset="0"/>
              </a:rPr>
              <a:t> in nature. </a:t>
            </a:r>
          </a:p>
          <a:p>
            <a:pPr>
              <a:lnSpc>
                <a:spcPct val="150000"/>
              </a:lnSpc>
              <a:buClr>
                <a:schemeClr val="tx1"/>
              </a:buClr>
            </a:pPr>
            <a:r>
              <a:rPr lang="en-US" sz="1800" b="0" dirty="0" smtClean="0">
                <a:solidFill>
                  <a:srgbClr val="000000"/>
                </a:solidFill>
                <a:latin typeface="Bell MT" pitchFamily="18" charset="0"/>
              </a:rPr>
              <a:t>They give rise to a closely related family of cells within the tissue. </a:t>
            </a:r>
            <a:endParaRPr lang="en-US" sz="1800" b="0" dirty="0">
              <a:solidFill>
                <a:srgbClr val="000000"/>
              </a:solidFill>
              <a:latin typeface="Bell MT" pitchFamily="18" charset="0"/>
            </a:endParaRPr>
          </a:p>
        </p:txBody>
      </p:sp>
      <p:sp>
        <p:nvSpPr>
          <p:cNvPr id="9" name="Rectangle 8"/>
          <p:cNvSpPr/>
          <p:nvPr/>
        </p:nvSpPr>
        <p:spPr bwMode="auto">
          <a:xfrm>
            <a:off x="0" y="368300"/>
            <a:ext cx="9144000" cy="457200"/>
          </a:xfrm>
          <a:prstGeom prst="rect">
            <a:avLst/>
          </a:prstGeom>
          <a:gradFill flip="none" rotWithShape="1">
            <a:gsLst>
              <a:gs pos="10000">
                <a:srgbClr val="FFC96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Adult Stem Cells</a:t>
            </a:r>
            <a:endParaRPr lang="en-US" sz="2400" cap="small" dirty="0">
              <a:solidFill>
                <a:schemeClr val="tx1"/>
              </a:solidFill>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Line 1"/>
          <p:cNvSpPr>
            <a:spLocks noChangeShapeType="1"/>
          </p:cNvSpPr>
          <p:nvPr/>
        </p:nvSpPr>
        <p:spPr bwMode="auto">
          <a:xfrm flipH="1">
            <a:off x="5067300" y="3780142"/>
            <a:ext cx="139700" cy="194958"/>
          </a:xfrm>
          <a:prstGeom prst="line">
            <a:avLst/>
          </a:prstGeom>
          <a:noFill/>
          <a:ln w="9360">
            <a:solidFill>
              <a:schemeClr val="tx1"/>
            </a:solidFill>
            <a:miter lim="800000"/>
            <a:headEnd/>
            <a:tailEnd type="triangle" w="med" len="med"/>
          </a:ln>
          <a:effectLst/>
        </p:spPr>
        <p:txBody>
          <a:bodyPr>
            <a:prstTxWarp prst="textNoShape">
              <a:avLst/>
            </a:prstTxWarp>
          </a:bodyPr>
          <a:lstStyle/>
          <a:p>
            <a:endParaRPr lang="en-US" sz="1600" b="0"/>
          </a:p>
        </p:txBody>
      </p:sp>
      <p:sp>
        <p:nvSpPr>
          <p:cNvPr id="3" name="Rectangle 2"/>
          <p:cNvSpPr>
            <a:spLocks noChangeArrowheads="1"/>
          </p:cNvSpPr>
          <p:nvPr/>
        </p:nvSpPr>
        <p:spPr bwMode="auto">
          <a:xfrm>
            <a:off x="4017074" y="4051300"/>
            <a:ext cx="1313058" cy="326922"/>
          </a:xfrm>
          <a:prstGeom prst="rect">
            <a:avLst/>
          </a:prstGeom>
          <a:noFill/>
          <a:ln w="9525">
            <a:solidFill>
              <a:schemeClr val="tx1"/>
            </a:solidFill>
            <a:round/>
            <a:headEnd/>
            <a:tailEnd/>
          </a:ln>
          <a:effectLst/>
        </p:spPr>
        <p:txBody>
          <a:bodyPr wrap="none" lIns="79920" tIns="39960" rIns="79920" bIns="39960">
            <a:prstTxWarp prst="textNoShape">
              <a:avLst/>
            </a:prstTxWarp>
            <a:spAutoFit/>
          </a:bodyPr>
          <a:lstStyle/>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Somatic Cell</a:t>
            </a:r>
          </a:p>
        </p:txBody>
      </p:sp>
      <p:sp>
        <p:nvSpPr>
          <p:cNvPr id="4" name="Rectangle 3"/>
          <p:cNvSpPr>
            <a:spLocks noChangeArrowheads="1"/>
          </p:cNvSpPr>
          <p:nvPr/>
        </p:nvSpPr>
        <p:spPr bwMode="auto">
          <a:xfrm>
            <a:off x="2507099" y="4482727"/>
            <a:ext cx="4209484" cy="326922"/>
          </a:xfrm>
          <a:prstGeom prst="rect">
            <a:avLst/>
          </a:prstGeom>
          <a:noFill/>
          <a:ln w="9525">
            <a:solidFill>
              <a:schemeClr val="tx1"/>
            </a:solidFill>
            <a:round/>
            <a:headEnd/>
            <a:tailEnd/>
          </a:ln>
          <a:effectLst/>
        </p:spPr>
        <p:txBody>
          <a:bodyPr wrap="none" lIns="79920" tIns="39960" rIns="79920" bIns="39960">
            <a:prstTxWarp prst="textNoShape">
              <a:avLst/>
            </a:prstTxWarp>
            <a:spAutoFit/>
          </a:bodyPr>
          <a:lstStyle/>
          <a:p>
            <a:pPr eaLnBrk="0" hangingPunct="0">
              <a:tabLst>
                <a:tab pos="0" algn="l"/>
                <a:tab pos="795338" algn="l"/>
                <a:tab pos="1593850" algn="l"/>
                <a:tab pos="2392363" algn="l"/>
                <a:tab pos="3190875" algn="l"/>
                <a:tab pos="3989388" algn="l"/>
                <a:tab pos="4787900" algn="l"/>
                <a:tab pos="5586413" algn="l"/>
                <a:tab pos="6384925" algn="l"/>
                <a:tab pos="7183438" algn="l"/>
                <a:tab pos="7981950" algn="l"/>
                <a:tab pos="8780463" algn="l"/>
                <a:tab pos="9578975" algn="l"/>
                <a:tab pos="10377488" algn="l"/>
                <a:tab pos="10780713" algn="l"/>
              </a:tabLst>
            </a:pPr>
            <a:r>
              <a:rPr lang="en-US" sz="1600" b="0" dirty="0"/>
              <a:t>Endoderm       </a:t>
            </a:r>
            <a:r>
              <a:rPr lang="en-US" sz="1600" b="0" dirty="0" smtClean="0"/>
              <a:t>    Ectoderm           </a:t>
            </a:r>
            <a:r>
              <a:rPr lang="en-US" sz="1600" b="0" dirty="0"/>
              <a:t>Mesoderm</a:t>
            </a:r>
          </a:p>
        </p:txBody>
      </p:sp>
      <p:sp>
        <p:nvSpPr>
          <p:cNvPr id="5" name="AutoShape 4"/>
          <p:cNvSpPr>
            <a:spLocks noChangeArrowheads="1"/>
          </p:cNvSpPr>
          <p:nvPr/>
        </p:nvSpPr>
        <p:spPr bwMode="auto">
          <a:xfrm>
            <a:off x="2751574" y="4911353"/>
            <a:ext cx="444500" cy="600448"/>
          </a:xfrm>
          <a:prstGeom prst="triangle">
            <a:avLst>
              <a:gd name="adj" fmla="val 50000"/>
            </a:avLst>
          </a:prstGeom>
          <a:gradFill rotWithShape="0">
            <a:gsLst>
              <a:gs pos="0">
                <a:srgbClr val="750075"/>
              </a:gs>
              <a:gs pos="100000">
                <a:srgbClr val="FF00FF"/>
              </a:gs>
            </a:gsLst>
            <a:lin ang="5400000" scaled="1"/>
          </a:gra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6" name="AutoShape 5"/>
          <p:cNvSpPr>
            <a:spLocks noChangeArrowheads="1"/>
          </p:cNvSpPr>
          <p:nvPr/>
        </p:nvSpPr>
        <p:spPr bwMode="auto">
          <a:xfrm>
            <a:off x="4394637" y="4911353"/>
            <a:ext cx="442912" cy="600448"/>
          </a:xfrm>
          <a:prstGeom prst="triangle">
            <a:avLst>
              <a:gd name="adj" fmla="val 50000"/>
            </a:avLst>
          </a:prstGeom>
          <a:gradFill rotWithShape="0">
            <a:gsLst>
              <a:gs pos="0">
                <a:srgbClr val="08D41B"/>
              </a:gs>
              <a:gs pos="100000">
                <a:srgbClr val="99FF99"/>
              </a:gs>
            </a:gsLst>
            <a:lin ang="5400000" scaled="1"/>
          </a:gra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7" name="AutoShape 6"/>
          <p:cNvSpPr>
            <a:spLocks noChangeArrowheads="1"/>
          </p:cNvSpPr>
          <p:nvPr/>
        </p:nvSpPr>
        <p:spPr bwMode="auto">
          <a:xfrm>
            <a:off x="5945624" y="4911353"/>
            <a:ext cx="442913" cy="600448"/>
          </a:xfrm>
          <a:prstGeom prst="triangle">
            <a:avLst>
              <a:gd name="adj" fmla="val 50000"/>
            </a:avLst>
          </a:prstGeom>
          <a:gradFill rotWithShape="0">
            <a:gsLst>
              <a:gs pos="0">
                <a:srgbClr val="4949FF"/>
              </a:gs>
              <a:gs pos="100000">
                <a:srgbClr val="CCFFFF"/>
              </a:gs>
            </a:gsLst>
            <a:lin ang="5400000" scaled="1"/>
          </a:gra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8" name="AutoShape 7"/>
          <p:cNvSpPr>
            <a:spLocks noChangeArrowheads="1"/>
          </p:cNvSpPr>
          <p:nvPr/>
        </p:nvSpPr>
        <p:spPr bwMode="auto">
          <a:xfrm rot="10800000">
            <a:off x="3259574" y="4914527"/>
            <a:ext cx="190500" cy="557491"/>
          </a:xfrm>
          <a:prstGeom prst="curvedRightArrow">
            <a:avLst>
              <a:gd name="adj1" fmla="val 94630"/>
              <a:gd name="adj2" fmla="val 193765"/>
              <a:gd name="adj3" fmla="val 33333"/>
            </a:avLst>
          </a:prstGeom>
          <a:solidFill>
            <a:srgbClr val="F92F39"/>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9" name="AutoShape 8"/>
          <p:cNvSpPr>
            <a:spLocks noChangeArrowheads="1"/>
          </p:cNvSpPr>
          <p:nvPr/>
        </p:nvSpPr>
        <p:spPr bwMode="auto">
          <a:xfrm rot="10800000">
            <a:off x="4901049" y="4914527"/>
            <a:ext cx="190500" cy="557491"/>
          </a:xfrm>
          <a:prstGeom prst="curvedRightArrow">
            <a:avLst>
              <a:gd name="adj1" fmla="val 94630"/>
              <a:gd name="adj2" fmla="val 193765"/>
              <a:gd name="adj3" fmla="val 33333"/>
            </a:avLst>
          </a:prstGeom>
          <a:solidFill>
            <a:srgbClr val="F92F39"/>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10" name="AutoShape 9"/>
          <p:cNvSpPr>
            <a:spLocks noChangeArrowheads="1"/>
          </p:cNvSpPr>
          <p:nvPr/>
        </p:nvSpPr>
        <p:spPr bwMode="auto">
          <a:xfrm rot="10800000">
            <a:off x="6452037" y="4914527"/>
            <a:ext cx="190500" cy="557491"/>
          </a:xfrm>
          <a:prstGeom prst="curvedRightArrow">
            <a:avLst>
              <a:gd name="adj1" fmla="val 94630"/>
              <a:gd name="adj2" fmla="val 193765"/>
              <a:gd name="adj3" fmla="val 33333"/>
            </a:avLst>
          </a:prstGeom>
          <a:solidFill>
            <a:srgbClr val="F92F39"/>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11" name="Rectangle 10"/>
          <p:cNvSpPr>
            <a:spLocks noChangeArrowheads="1"/>
          </p:cNvSpPr>
          <p:nvPr/>
        </p:nvSpPr>
        <p:spPr bwMode="auto">
          <a:xfrm>
            <a:off x="2449949" y="5563814"/>
            <a:ext cx="1028225" cy="819364"/>
          </a:xfrm>
          <a:prstGeom prst="rect">
            <a:avLst/>
          </a:prstGeom>
          <a:noFill/>
          <a:ln w="9525">
            <a:solidFill>
              <a:schemeClr val="tx1"/>
            </a:solidFill>
            <a:round/>
            <a:headEnd/>
            <a:tailEnd/>
          </a:ln>
          <a:effectLst/>
        </p:spPr>
        <p:txBody>
          <a:bodyPr wrap="square" lIns="79920" tIns="39960" rIns="79920" bIns="39960">
            <a:prstTxWarp prst="textNoShape">
              <a:avLst/>
            </a:prstTxWarp>
            <a:spAutoFit/>
          </a:bodyP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Liver</a:t>
            </a:r>
          </a:p>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Intestine</a:t>
            </a:r>
          </a:p>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smtClean="0"/>
              <a:t>Pancreas</a:t>
            </a:r>
            <a:endParaRPr lang="en-US" sz="1600" b="0" dirty="0"/>
          </a:p>
        </p:txBody>
      </p:sp>
      <p:sp>
        <p:nvSpPr>
          <p:cNvPr id="12" name="Rectangle 11"/>
          <p:cNvSpPr>
            <a:spLocks noChangeArrowheads="1"/>
          </p:cNvSpPr>
          <p:nvPr/>
        </p:nvSpPr>
        <p:spPr bwMode="auto">
          <a:xfrm>
            <a:off x="4189849" y="5563814"/>
            <a:ext cx="811318" cy="819364"/>
          </a:xfrm>
          <a:prstGeom prst="rect">
            <a:avLst/>
          </a:prstGeom>
          <a:noFill/>
          <a:ln w="9525">
            <a:solidFill>
              <a:schemeClr val="tx1"/>
            </a:solidFill>
            <a:round/>
            <a:headEnd/>
            <a:tailEnd/>
          </a:ln>
          <a:effectLst/>
        </p:spPr>
        <p:txBody>
          <a:bodyPr wrap="none" lIns="79920" tIns="39960" rIns="79920" bIns="39960">
            <a:prstTxWarp prst="textNoShape">
              <a:avLst/>
            </a:prstTxWarp>
            <a:spAutoFit/>
          </a:bodyP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a:t>Skin</a:t>
            </a:r>
          </a:p>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a:t>Hair</a:t>
            </a:r>
          </a:p>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a:t>Nerves</a:t>
            </a:r>
          </a:p>
        </p:txBody>
      </p:sp>
      <p:sp>
        <p:nvSpPr>
          <p:cNvPr id="13" name="Rectangle 12"/>
          <p:cNvSpPr>
            <a:spLocks noChangeArrowheads="1"/>
          </p:cNvSpPr>
          <p:nvPr/>
        </p:nvSpPr>
        <p:spPr bwMode="auto">
          <a:xfrm>
            <a:off x="5707499" y="5551114"/>
            <a:ext cx="982539" cy="1065586"/>
          </a:xfrm>
          <a:prstGeom prst="rect">
            <a:avLst/>
          </a:prstGeom>
          <a:noFill/>
          <a:ln w="9525">
            <a:solidFill>
              <a:schemeClr val="tx1"/>
            </a:solidFill>
            <a:round/>
            <a:headEnd/>
            <a:tailEnd/>
          </a:ln>
          <a:effectLst/>
        </p:spPr>
        <p:txBody>
          <a:bodyPr wrap="none" lIns="79920" tIns="39960" rIns="79920" bIns="39960">
            <a:prstTxWarp prst="textNoShape">
              <a:avLst/>
            </a:prstTxWarp>
            <a:spAutoFit/>
          </a:bodyP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Blood</a:t>
            </a:r>
          </a:p>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Muscle</a:t>
            </a:r>
          </a:p>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Bone</a:t>
            </a:r>
          </a:p>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Cartilage</a:t>
            </a:r>
          </a:p>
        </p:txBody>
      </p:sp>
      <p:sp>
        <p:nvSpPr>
          <p:cNvPr id="15" name="Line 14"/>
          <p:cNvSpPr>
            <a:spLocks noChangeShapeType="1"/>
          </p:cNvSpPr>
          <p:nvPr/>
        </p:nvSpPr>
        <p:spPr bwMode="auto">
          <a:xfrm flipH="1">
            <a:off x="5577324" y="2678113"/>
            <a:ext cx="766763" cy="357187"/>
          </a:xfrm>
          <a:prstGeom prst="line">
            <a:avLst/>
          </a:prstGeom>
          <a:noFill/>
          <a:ln w="9360">
            <a:solidFill>
              <a:schemeClr val="tx1"/>
            </a:solidFill>
            <a:miter lim="800000"/>
            <a:headEnd/>
            <a:tailEnd type="triangle" w="med" len="med"/>
          </a:ln>
          <a:effectLst/>
        </p:spPr>
        <p:txBody>
          <a:bodyPr>
            <a:prstTxWarp prst="textNoShape">
              <a:avLst/>
            </a:prstTxWarp>
          </a:bodyPr>
          <a:lstStyle/>
          <a:p>
            <a:endParaRPr lang="en-US" sz="1600" b="0"/>
          </a:p>
        </p:txBody>
      </p:sp>
      <p:sp>
        <p:nvSpPr>
          <p:cNvPr id="16" name="Text Box 15"/>
          <p:cNvSpPr txBox="1">
            <a:spLocks noChangeArrowheads="1"/>
          </p:cNvSpPr>
          <p:nvPr/>
        </p:nvSpPr>
        <p:spPr bwMode="auto">
          <a:xfrm>
            <a:off x="4832972" y="3194050"/>
            <a:ext cx="970917" cy="505432"/>
          </a:xfrm>
          <a:prstGeom prst="rect">
            <a:avLst/>
          </a:prstGeom>
          <a:noFill/>
          <a:ln w="9525">
            <a:solidFill>
              <a:schemeClr val="tx1"/>
            </a:solidFill>
            <a:round/>
            <a:headEnd/>
            <a:tailEnd/>
          </a:ln>
          <a:effectLst/>
        </p:spPr>
        <p:txBody>
          <a:bodyPr wrap="none" lIns="79920" tIns="39960" rIns="79920" bIns="39960">
            <a:prstTxWarp prst="textNoShape">
              <a:avLst/>
            </a:prstTxWarp>
            <a:spAutoFit/>
          </a:bodyPr>
          <a:lstStyle/>
          <a:p>
            <a:pPr algn="ctr" eaLnBrk="0" hangingPunct="0">
              <a:lnSpc>
                <a:spcPct val="8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Somatic</a:t>
            </a:r>
          </a:p>
          <a:p>
            <a:pPr algn="ctr" eaLnBrk="0" hangingPunct="0">
              <a:lnSpc>
                <a:spcPct val="8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stem cell</a:t>
            </a:r>
          </a:p>
        </p:txBody>
      </p:sp>
      <p:sp>
        <p:nvSpPr>
          <p:cNvPr id="17" name="Text Box 16"/>
          <p:cNvSpPr txBox="1">
            <a:spLocks noChangeArrowheads="1"/>
          </p:cNvSpPr>
          <p:nvPr/>
        </p:nvSpPr>
        <p:spPr bwMode="auto">
          <a:xfrm>
            <a:off x="6960037" y="3194050"/>
            <a:ext cx="1005182" cy="505432"/>
          </a:xfrm>
          <a:prstGeom prst="rect">
            <a:avLst/>
          </a:prstGeom>
          <a:noFill/>
          <a:ln w="9360">
            <a:solidFill>
              <a:schemeClr val="tx1"/>
            </a:solidFill>
            <a:miter lim="800000"/>
            <a:headEnd/>
            <a:tailEnd/>
          </a:ln>
          <a:effectLst/>
        </p:spPr>
        <p:txBody>
          <a:bodyPr wrap="none" lIns="79920" tIns="39960" rIns="79920" bIns="39960">
            <a:prstTxWarp prst="textNoShape">
              <a:avLst/>
            </a:prstTxWarp>
            <a:spAutoFit/>
          </a:bodyPr>
          <a:lstStyle/>
          <a:p>
            <a:pPr algn="ctr" eaLnBrk="0" hangingPunct="0">
              <a:lnSpc>
                <a:spcPct val="8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Germ</a:t>
            </a:r>
            <a:r>
              <a:rPr lang="en-US" sz="1600" b="0" dirty="0" smtClean="0"/>
              <a:t> </a:t>
            </a:r>
          </a:p>
          <a:p>
            <a:pPr algn="ctr" eaLnBrk="0" hangingPunct="0">
              <a:lnSpc>
                <a:spcPct val="8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smtClean="0"/>
              <a:t>Stem cell</a:t>
            </a:r>
            <a:endParaRPr lang="en-US" sz="1600" b="0" dirty="0"/>
          </a:p>
        </p:txBody>
      </p:sp>
      <p:sp>
        <p:nvSpPr>
          <p:cNvPr id="18" name="Line 17"/>
          <p:cNvSpPr>
            <a:spLocks noChangeShapeType="1"/>
          </p:cNvSpPr>
          <p:nvPr/>
        </p:nvSpPr>
        <p:spPr bwMode="auto">
          <a:xfrm>
            <a:off x="6340912" y="2678113"/>
            <a:ext cx="762000" cy="357187"/>
          </a:xfrm>
          <a:prstGeom prst="line">
            <a:avLst/>
          </a:prstGeom>
          <a:noFill/>
          <a:ln w="9360">
            <a:solidFill>
              <a:schemeClr val="tx1"/>
            </a:solidFill>
            <a:miter lim="800000"/>
            <a:headEnd/>
            <a:tailEnd type="triangle" w="med" len="med"/>
          </a:ln>
          <a:effectLst/>
        </p:spPr>
        <p:txBody>
          <a:bodyPr>
            <a:prstTxWarp prst="textNoShape">
              <a:avLst/>
            </a:prstTxWarp>
          </a:bodyPr>
          <a:lstStyle/>
          <a:p>
            <a:endParaRPr lang="en-US" sz="1600" b="0"/>
          </a:p>
        </p:txBody>
      </p:sp>
      <p:sp>
        <p:nvSpPr>
          <p:cNvPr id="19" name="Oval 18"/>
          <p:cNvSpPr>
            <a:spLocks noChangeArrowheads="1"/>
          </p:cNvSpPr>
          <p:nvPr/>
        </p:nvSpPr>
        <p:spPr bwMode="auto">
          <a:xfrm>
            <a:off x="3140774" y="1893888"/>
            <a:ext cx="442913" cy="498475"/>
          </a:xfrm>
          <a:prstGeom prst="ellipse">
            <a:avLst/>
          </a:prstGeom>
          <a:solidFill>
            <a:srgbClr val="FFFF66"/>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20" name="Oval 19"/>
          <p:cNvSpPr>
            <a:spLocks noChangeArrowheads="1"/>
          </p:cNvSpPr>
          <p:nvPr/>
        </p:nvSpPr>
        <p:spPr bwMode="auto">
          <a:xfrm>
            <a:off x="3199512" y="1995487"/>
            <a:ext cx="357187" cy="374650"/>
          </a:xfrm>
          <a:prstGeom prst="ellipse">
            <a:avLst/>
          </a:prstGeom>
          <a:solidFill>
            <a:srgbClr val="FF99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21" name="Line 20"/>
          <p:cNvSpPr>
            <a:spLocks noChangeShapeType="1"/>
          </p:cNvSpPr>
          <p:nvPr/>
        </p:nvSpPr>
        <p:spPr bwMode="auto">
          <a:xfrm>
            <a:off x="3647187" y="2219325"/>
            <a:ext cx="381000" cy="1587"/>
          </a:xfrm>
          <a:prstGeom prst="line">
            <a:avLst/>
          </a:prstGeom>
          <a:noFill/>
          <a:ln w="9360">
            <a:solidFill>
              <a:schemeClr val="tx1"/>
            </a:solidFill>
            <a:miter lim="800000"/>
            <a:headEnd/>
            <a:tailEnd type="triangle" w="med" len="med"/>
          </a:ln>
          <a:effectLst/>
        </p:spPr>
        <p:txBody>
          <a:bodyPr>
            <a:prstTxWarp prst="textNoShape">
              <a:avLst/>
            </a:prstTxWarp>
          </a:bodyPr>
          <a:lstStyle/>
          <a:p>
            <a:endParaRPr lang="en-US" sz="1600" b="0"/>
          </a:p>
        </p:txBody>
      </p:sp>
      <p:sp>
        <p:nvSpPr>
          <p:cNvPr id="22" name="Oval 21"/>
          <p:cNvSpPr>
            <a:spLocks noChangeArrowheads="1"/>
          </p:cNvSpPr>
          <p:nvPr/>
        </p:nvSpPr>
        <p:spPr bwMode="auto">
          <a:xfrm>
            <a:off x="4218687" y="1893888"/>
            <a:ext cx="252412" cy="355600"/>
          </a:xfrm>
          <a:prstGeom prst="ellipse">
            <a:avLst/>
          </a:prstGeom>
          <a:solidFill>
            <a:srgbClr val="FFFF66"/>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23" name="Oval 22"/>
          <p:cNvSpPr>
            <a:spLocks noChangeArrowheads="1"/>
          </p:cNvSpPr>
          <p:nvPr/>
        </p:nvSpPr>
        <p:spPr bwMode="auto">
          <a:xfrm>
            <a:off x="4252024" y="1968500"/>
            <a:ext cx="203200" cy="266700"/>
          </a:xfrm>
          <a:prstGeom prst="ellipse">
            <a:avLst/>
          </a:prstGeom>
          <a:solidFill>
            <a:srgbClr val="FF99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24" name="Oval 23"/>
          <p:cNvSpPr>
            <a:spLocks noChangeArrowheads="1"/>
          </p:cNvSpPr>
          <p:nvPr/>
        </p:nvSpPr>
        <p:spPr bwMode="auto">
          <a:xfrm>
            <a:off x="4407599" y="2179638"/>
            <a:ext cx="254000" cy="355600"/>
          </a:xfrm>
          <a:prstGeom prst="ellipse">
            <a:avLst/>
          </a:prstGeom>
          <a:solidFill>
            <a:srgbClr val="FFFF66"/>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25" name="Oval 24"/>
          <p:cNvSpPr>
            <a:spLocks noChangeArrowheads="1"/>
          </p:cNvSpPr>
          <p:nvPr/>
        </p:nvSpPr>
        <p:spPr bwMode="auto">
          <a:xfrm>
            <a:off x="4442524" y="2224088"/>
            <a:ext cx="203200" cy="266700"/>
          </a:xfrm>
          <a:prstGeom prst="ellipse">
            <a:avLst/>
          </a:prstGeom>
          <a:solidFill>
            <a:srgbClr val="FF99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26" name="Oval 25"/>
          <p:cNvSpPr>
            <a:spLocks noChangeArrowheads="1"/>
          </p:cNvSpPr>
          <p:nvPr/>
        </p:nvSpPr>
        <p:spPr bwMode="auto">
          <a:xfrm>
            <a:off x="4091687" y="2179638"/>
            <a:ext cx="252412" cy="355600"/>
          </a:xfrm>
          <a:prstGeom prst="ellipse">
            <a:avLst/>
          </a:prstGeom>
          <a:solidFill>
            <a:srgbClr val="FFFF66"/>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27" name="Oval 26"/>
          <p:cNvSpPr>
            <a:spLocks noChangeArrowheads="1"/>
          </p:cNvSpPr>
          <p:nvPr/>
        </p:nvSpPr>
        <p:spPr bwMode="auto">
          <a:xfrm>
            <a:off x="4125024" y="2224088"/>
            <a:ext cx="203200" cy="266700"/>
          </a:xfrm>
          <a:prstGeom prst="ellipse">
            <a:avLst/>
          </a:prstGeom>
          <a:solidFill>
            <a:srgbClr val="FF99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28" name="Oval 27"/>
          <p:cNvSpPr>
            <a:spLocks noChangeArrowheads="1"/>
          </p:cNvSpPr>
          <p:nvPr/>
        </p:nvSpPr>
        <p:spPr bwMode="auto">
          <a:xfrm>
            <a:off x="4471099" y="1878012"/>
            <a:ext cx="254000" cy="357188"/>
          </a:xfrm>
          <a:prstGeom prst="ellipse">
            <a:avLst/>
          </a:prstGeom>
          <a:solidFill>
            <a:srgbClr val="FFFF66"/>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29" name="Oval 28"/>
          <p:cNvSpPr>
            <a:spLocks noChangeArrowheads="1"/>
          </p:cNvSpPr>
          <p:nvPr/>
        </p:nvSpPr>
        <p:spPr bwMode="auto">
          <a:xfrm>
            <a:off x="4506024" y="1968500"/>
            <a:ext cx="203200" cy="266700"/>
          </a:xfrm>
          <a:prstGeom prst="ellipse">
            <a:avLst/>
          </a:prstGeom>
          <a:solidFill>
            <a:srgbClr val="FF99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30" name="Oval 29"/>
          <p:cNvSpPr>
            <a:spLocks noChangeArrowheads="1"/>
          </p:cNvSpPr>
          <p:nvPr/>
        </p:nvSpPr>
        <p:spPr bwMode="auto">
          <a:xfrm>
            <a:off x="4534599" y="2108200"/>
            <a:ext cx="254000" cy="355600"/>
          </a:xfrm>
          <a:prstGeom prst="ellipse">
            <a:avLst/>
          </a:prstGeom>
          <a:solidFill>
            <a:srgbClr val="FFFF66"/>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31" name="Oval 30"/>
          <p:cNvSpPr>
            <a:spLocks noChangeArrowheads="1"/>
          </p:cNvSpPr>
          <p:nvPr/>
        </p:nvSpPr>
        <p:spPr bwMode="auto">
          <a:xfrm>
            <a:off x="4569524" y="2152650"/>
            <a:ext cx="203200" cy="266700"/>
          </a:xfrm>
          <a:prstGeom prst="ellipse">
            <a:avLst/>
          </a:prstGeom>
          <a:solidFill>
            <a:srgbClr val="FF99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32" name="Oval 31"/>
          <p:cNvSpPr>
            <a:spLocks noChangeArrowheads="1"/>
          </p:cNvSpPr>
          <p:nvPr/>
        </p:nvSpPr>
        <p:spPr bwMode="auto">
          <a:xfrm>
            <a:off x="4344099" y="2036763"/>
            <a:ext cx="254000" cy="355600"/>
          </a:xfrm>
          <a:prstGeom prst="ellipse">
            <a:avLst/>
          </a:prstGeom>
          <a:solidFill>
            <a:srgbClr val="FFFF66"/>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33" name="Oval 32"/>
          <p:cNvSpPr>
            <a:spLocks noChangeArrowheads="1"/>
          </p:cNvSpPr>
          <p:nvPr/>
        </p:nvSpPr>
        <p:spPr bwMode="auto">
          <a:xfrm>
            <a:off x="4379024" y="2120900"/>
            <a:ext cx="203200" cy="266700"/>
          </a:xfrm>
          <a:prstGeom prst="ellipse">
            <a:avLst/>
          </a:prstGeom>
          <a:solidFill>
            <a:srgbClr val="FF99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34" name="Oval 33"/>
          <p:cNvSpPr>
            <a:spLocks noChangeArrowheads="1"/>
          </p:cNvSpPr>
          <p:nvPr/>
        </p:nvSpPr>
        <p:spPr bwMode="auto">
          <a:xfrm>
            <a:off x="4218687" y="2249488"/>
            <a:ext cx="252412" cy="357187"/>
          </a:xfrm>
          <a:prstGeom prst="ellipse">
            <a:avLst/>
          </a:prstGeom>
          <a:solidFill>
            <a:srgbClr val="FFFF66"/>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35" name="Oval 34"/>
          <p:cNvSpPr>
            <a:spLocks noChangeArrowheads="1"/>
          </p:cNvSpPr>
          <p:nvPr/>
        </p:nvSpPr>
        <p:spPr bwMode="auto">
          <a:xfrm>
            <a:off x="4252024" y="2295525"/>
            <a:ext cx="203200" cy="266700"/>
          </a:xfrm>
          <a:prstGeom prst="ellipse">
            <a:avLst/>
          </a:prstGeom>
          <a:solidFill>
            <a:srgbClr val="FF99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36" name="Line 35"/>
          <p:cNvSpPr>
            <a:spLocks noChangeShapeType="1"/>
          </p:cNvSpPr>
          <p:nvPr/>
        </p:nvSpPr>
        <p:spPr bwMode="auto">
          <a:xfrm flipV="1">
            <a:off x="5642412" y="1292225"/>
            <a:ext cx="950912" cy="506413"/>
          </a:xfrm>
          <a:prstGeom prst="line">
            <a:avLst/>
          </a:prstGeom>
          <a:noFill/>
          <a:ln w="28440">
            <a:solidFill>
              <a:schemeClr val="tx1"/>
            </a:solidFill>
            <a:miter lim="800000"/>
            <a:headEnd type="triangle" w="med" len="med"/>
            <a:tailEnd/>
          </a:ln>
          <a:effectLst/>
        </p:spPr>
        <p:txBody>
          <a:bodyPr>
            <a:prstTxWarp prst="textNoShape">
              <a:avLst/>
            </a:prstTxWarp>
          </a:bodyPr>
          <a:lstStyle/>
          <a:p>
            <a:endParaRPr lang="en-US" sz="1600" b="0"/>
          </a:p>
        </p:txBody>
      </p:sp>
      <p:sp>
        <p:nvSpPr>
          <p:cNvPr id="37" name="Oval 36"/>
          <p:cNvSpPr>
            <a:spLocks noChangeArrowheads="1"/>
          </p:cNvSpPr>
          <p:nvPr/>
        </p:nvSpPr>
        <p:spPr bwMode="auto">
          <a:xfrm>
            <a:off x="5272524" y="2225675"/>
            <a:ext cx="204788" cy="273050"/>
          </a:xfrm>
          <a:prstGeom prst="ellipse">
            <a:avLst/>
          </a:prstGeom>
          <a:solidFill>
            <a:srgbClr val="FF33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38" name="Oval 37"/>
          <p:cNvSpPr>
            <a:spLocks noChangeArrowheads="1"/>
          </p:cNvSpPr>
          <p:nvPr/>
        </p:nvSpPr>
        <p:spPr bwMode="auto">
          <a:xfrm>
            <a:off x="5299512" y="2259013"/>
            <a:ext cx="165100" cy="204787"/>
          </a:xfrm>
          <a:prstGeom prst="ellipse">
            <a:avLst/>
          </a:prstGeom>
          <a:solidFill>
            <a:srgbClr val="0058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39" name="Oval 38"/>
          <p:cNvSpPr>
            <a:spLocks noChangeArrowheads="1"/>
          </p:cNvSpPr>
          <p:nvPr/>
        </p:nvSpPr>
        <p:spPr bwMode="auto">
          <a:xfrm rot="5400000">
            <a:off x="5294749" y="1827213"/>
            <a:ext cx="219075" cy="257175"/>
          </a:xfrm>
          <a:prstGeom prst="ellipse">
            <a:avLst/>
          </a:prstGeom>
          <a:solidFill>
            <a:srgbClr val="FF9999"/>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40" name="Oval 39"/>
          <p:cNvSpPr>
            <a:spLocks noChangeArrowheads="1"/>
          </p:cNvSpPr>
          <p:nvPr/>
        </p:nvSpPr>
        <p:spPr bwMode="auto">
          <a:xfrm rot="5400000">
            <a:off x="5315387" y="1865313"/>
            <a:ext cx="174625" cy="193675"/>
          </a:xfrm>
          <a:prstGeom prst="ellipse">
            <a:avLst/>
          </a:prstGeom>
          <a:solidFill>
            <a:srgbClr val="CC0000"/>
          </a:solidFill>
          <a:ln w="9360">
            <a:solidFill>
              <a:schemeClr val="tx1"/>
            </a:solidFill>
            <a:miter lim="800000"/>
            <a:headEnd/>
            <a:tailEnd/>
          </a:ln>
          <a:effectLst/>
        </p:spPr>
        <p:txBody>
          <a:bodyPr rot="10800000" wrap="none" anchor="ctr">
            <a:prstTxWarp prst="textNoShape">
              <a:avLst/>
            </a:prstTxWarp>
          </a:bodyPr>
          <a:lstStyle/>
          <a:p>
            <a:endParaRPr lang="en-US" sz="1600" b="0"/>
          </a:p>
        </p:txBody>
      </p:sp>
      <p:sp>
        <p:nvSpPr>
          <p:cNvPr id="41" name="Oval 40"/>
          <p:cNvSpPr>
            <a:spLocks noChangeArrowheads="1"/>
          </p:cNvSpPr>
          <p:nvPr/>
        </p:nvSpPr>
        <p:spPr bwMode="auto">
          <a:xfrm rot="5400000">
            <a:off x="5088374" y="1990725"/>
            <a:ext cx="219075" cy="257175"/>
          </a:xfrm>
          <a:prstGeom prst="ellipse">
            <a:avLst/>
          </a:prstGeom>
          <a:solidFill>
            <a:srgbClr val="FF9999"/>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42" name="Oval 41"/>
          <p:cNvSpPr>
            <a:spLocks noChangeArrowheads="1"/>
          </p:cNvSpPr>
          <p:nvPr/>
        </p:nvSpPr>
        <p:spPr bwMode="auto">
          <a:xfrm rot="5400000">
            <a:off x="5112980" y="2029619"/>
            <a:ext cx="174625" cy="192088"/>
          </a:xfrm>
          <a:prstGeom prst="ellipse">
            <a:avLst/>
          </a:prstGeom>
          <a:solidFill>
            <a:srgbClr val="CC0000"/>
          </a:solidFill>
          <a:ln w="9360">
            <a:solidFill>
              <a:schemeClr val="tx1"/>
            </a:solidFill>
            <a:miter lim="800000"/>
            <a:headEnd/>
            <a:tailEnd/>
          </a:ln>
          <a:effectLst/>
        </p:spPr>
        <p:txBody>
          <a:bodyPr rot="10800000" wrap="none" anchor="ctr">
            <a:prstTxWarp prst="textNoShape">
              <a:avLst/>
            </a:prstTxWarp>
          </a:bodyPr>
          <a:lstStyle/>
          <a:p>
            <a:endParaRPr lang="en-US" sz="1600" b="0"/>
          </a:p>
        </p:txBody>
      </p:sp>
      <p:sp>
        <p:nvSpPr>
          <p:cNvPr id="43" name="Oval 42"/>
          <p:cNvSpPr>
            <a:spLocks noChangeArrowheads="1"/>
          </p:cNvSpPr>
          <p:nvPr/>
        </p:nvSpPr>
        <p:spPr bwMode="auto">
          <a:xfrm rot="10800000">
            <a:off x="5116949" y="2122488"/>
            <a:ext cx="206375" cy="271462"/>
          </a:xfrm>
          <a:prstGeom prst="ellipse">
            <a:avLst/>
          </a:prstGeom>
          <a:solidFill>
            <a:srgbClr val="FF9999"/>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44" name="Oval 43"/>
          <p:cNvSpPr>
            <a:spLocks noChangeArrowheads="1"/>
          </p:cNvSpPr>
          <p:nvPr/>
        </p:nvSpPr>
        <p:spPr bwMode="auto">
          <a:xfrm rot="10800000">
            <a:off x="5129649" y="2151063"/>
            <a:ext cx="165100" cy="203200"/>
          </a:xfrm>
          <a:prstGeom prst="ellipse">
            <a:avLst/>
          </a:prstGeom>
          <a:solidFill>
            <a:srgbClr val="CC0000"/>
          </a:solidFill>
          <a:ln w="9360">
            <a:solidFill>
              <a:schemeClr val="tx1"/>
            </a:solidFill>
            <a:miter lim="800000"/>
            <a:headEnd/>
            <a:tailEnd/>
          </a:ln>
          <a:effectLst/>
        </p:spPr>
        <p:txBody>
          <a:bodyPr rot="10800000" wrap="none" anchor="ctr">
            <a:prstTxWarp prst="textNoShape">
              <a:avLst/>
            </a:prstTxWarp>
          </a:bodyPr>
          <a:lstStyle/>
          <a:p>
            <a:endParaRPr lang="en-US" sz="1600" b="0"/>
          </a:p>
        </p:txBody>
      </p:sp>
      <p:sp>
        <p:nvSpPr>
          <p:cNvPr id="45" name="Oval 44"/>
          <p:cNvSpPr>
            <a:spLocks noChangeArrowheads="1"/>
          </p:cNvSpPr>
          <p:nvPr/>
        </p:nvSpPr>
        <p:spPr bwMode="auto">
          <a:xfrm rot="5400000">
            <a:off x="5143143" y="1826419"/>
            <a:ext cx="219075" cy="258763"/>
          </a:xfrm>
          <a:prstGeom prst="ellipse">
            <a:avLst/>
          </a:prstGeom>
          <a:solidFill>
            <a:srgbClr val="FF33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46" name="Oval 45"/>
          <p:cNvSpPr>
            <a:spLocks noChangeArrowheads="1"/>
          </p:cNvSpPr>
          <p:nvPr/>
        </p:nvSpPr>
        <p:spPr bwMode="auto">
          <a:xfrm rot="5400000">
            <a:off x="5161399" y="1865313"/>
            <a:ext cx="174625" cy="193675"/>
          </a:xfrm>
          <a:prstGeom prst="ellipse">
            <a:avLst/>
          </a:prstGeom>
          <a:solidFill>
            <a:srgbClr val="005800"/>
          </a:solidFill>
          <a:ln w="9360">
            <a:solidFill>
              <a:schemeClr val="tx1"/>
            </a:solidFill>
            <a:miter lim="800000"/>
            <a:headEnd/>
            <a:tailEnd/>
          </a:ln>
          <a:effectLst/>
        </p:spPr>
        <p:txBody>
          <a:bodyPr rot="10800000" wrap="none" anchor="ctr">
            <a:prstTxWarp prst="textNoShape">
              <a:avLst/>
            </a:prstTxWarp>
          </a:bodyPr>
          <a:lstStyle/>
          <a:p>
            <a:endParaRPr lang="en-US" sz="1600" b="0"/>
          </a:p>
        </p:txBody>
      </p:sp>
      <p:sp>
        <p:nvSpPr>
          <p:cNvPr id="47" name="Oval 46"/>
          <p:cNvSpPr>
            <a:spLocks noChangeArrowheads="1"/>
          </p:cNvSpPr>
          <p:nvPr/>
        </p:nvSpPr>
        <p:spPr bwMode="auto">
          <a:xfrm>
            <a:off x="5272524" y="2006600"/>
            <a:ext cx="204788" cy="273050"/>
          </a:xfrm>
          <a:prstGeom prst="ellipse">
            <a:avLst/>
          </a:prstGeom>
          <a:solidFill>
            <a:srgbClr val="FFFF66"/>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48" name="Oval 47"/>
          <p:cNvSpPr>
            <a:spLocks noChangeArrowheads="1"/>
          </p:cNvSpPr>
          <p:nvPr/>
        </p:nvSpPr>
        <p:spPr bwMode="auto">
          <a:xfrm>
            <a:off x="5299512" y="2039938"/>
            <a:ext cx="165100" cy="206375"/>
          </a:xfrm>
          <a:prstGeom prst="ellipse">
            <a:avLst/>
          </a:prstGeom>
          <a:solidFill>
            <a:srgbClr val="FF9900"/>
          </a:soli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49" name="Line 48"/>
          <p:cNvSpPr>
            <a:spLocks noChangeShapeType="1"/>
          </p:cNvSpPr>
          <p:nvPr/>
        </p:nvSpPr>
        <p:spPr bwMode="auto">
          <a:xfrm>
            <a:off x="5643999" y="2108200"/>
            <a:ext cx="696913" cy="1588"/>
          </a:xfrm>
          <a:prstGeom prst="line">
            <a:avLst/>
          </a:prstGeom>
          <a:noFill/>
          <a:ln w="9360">
            <a:solidFill>
              <a:schemeClr val="tx1"/>
            </a:solidFill>
            <a:miter lim="800000"/>
            <a:headEnd/>
            <a:tailEnd/>
          </a:ln>
          <a:effectLst/>
        </p:spPr>
        <p:txBody>
          <a:bodyPr>
            <a:prstTxWarp prst="textNoShape">
              <a:avLst/>
            </a:prstTxWarp>
          </a:bodyPr>
          <a:lstStyle/>
          <a:p>
            <a:endParaRPr lang="en-US" sz="1600" b="0"/>
          </a:p>
        </p:txBody>
      </p:sp>
      <p:sp>
        <p:nvSpPr>
          <p:cNvPr id="50" name="Line 49"/>
          <p:cNvSpPr>
            <a:spLocks noChangeShapeType="1"/>
          </p:cNvSpPr>
          <p:nvPr/>
        </p:nvSpPr>
        <p:spPr bwMode="auto">
          <a:xfrm>
            <a:off x="6340912" y="2108200"/>
            <a:ext cx="1587" cy="569913"/>
          </a:xfrm>
          <a:prstGeom prst="line">
            <a:avLst/>
          </a:prstGeom>
          <a:noFill/>
          <a:ln w="9360">
            <a:solidFill>
              <a:schemeClr val="tx1"/>
            </a:solidFill>
            <a:miter lim="800000"/>
            <a:headEnd/>
            <a:tailEnd/>
          </a:ln>
          <a:effectLst/>
        </p:spPr>
        <p:txBody>
          <a:bodyPr>
            <a:prstTxWarp prst="textNoShape">
              <a:avLst/>
            </a:prstTxWarp>
          </a:bodyPr>
          <a:lstStyle/>
          <a:p>
            <a:endParaRPr lang="en-US" sz="1600" b="0"/>
          </a:p>
        </p:txBody>
      </p:sp>
      <p:sp>
        <p:nvSpPr>
          <p:cNvPr id="51" name="Rectangle 50"/>
          <p:cNvSpPr>
            <a:spLocks noChangeArrowheads="1"/>
          </p:cNvSpPr>
          <p:nvPr/>
        </p:nvSpPr>
        <p:spPr bwMode="auto">
          <a:xfrm>
            <a:off x="7379399" y="4348162"/>
            <a:ext cx="993760" cy="505432"/>
          </a:xfrm>
          <a:prstGeom prst="rect">
            <a:avLst/>
          </a:prstGeom>
          <a:noFill/>
          <a:ln w="9525">
            <a:solidFill>
              <a:schemeClr val="tx1"/>
            </a:solidFill>
            <a:round/>
            <a:headEnd/>
            <a:tailEnd/>
          </a:ln>
          <a:effectLst/>
        </p:spPr>
        <p:txBody>
          <a:bodyPr wrap="none" lIns="79920" tIns="39960" rIns="79920" bIns="39960">
            <a:prstTxWarp prst="textNoShape">
              <a:avLst/>
            </a:prstTxWarp>
            <a:spAutoFit/>
          </a:bodyPr>
          <a:lstStyle/>
          <a:p>
            <a:pPr algn="ctr" eaLnBrk="0" hangingPunct="0">
              <a:lnSpc>
                <a:spcPct val="8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Primitive</a:t>
            </a:r>
          </a:p>
          <a:p>
            <a:pPr algn="ctr" eaLnBrk="0" hangingPunct="0">
              <a:lnSpc>
                <a:spcPct val="8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germ cell</a:t>
            </a:r>
          </a:p>
        </p:txBody>
      </p:sp>
      <p:sp>
        <p:nvSpPr>
          <p:cNvPr id="52" name="Line 51"/>
          <p:cNvSpPr>
            <a:spLocks noChangeShapeType="1"/>
          </p:cNvSpPr>
          <p:nvPr/>
        </p:nvSpPr>
        <p:spPr bwMode="auto">
          <a:xfrm>
            <a:off x="7645400" y="3797300"/>
            <a:ext cx="281423" cy="447675"/>
          </a:xfrm>
          <a:prstGeom prst="line">
            <a:avLst/>
          </a:prstGeom>
          <a:noFill/>
          <a:ln w="9360">
            <a:solidFill>
              <a:schemeClr val="tx1"/>
            </a:solidFill>
            <a:miter lim="800000"/>
            <a:headEnd/>
            <a:tailEnd type="triangle" w="med" len="med"/>
          </a:ln>
          <a:effectLst/>
        </p:spPr>
        <p:txBody>
          <a:bodyPr>
            <a:prstTxWarp prst="textNoShape">
              <a:avLst/>
            </a:prstTxWarp>
          </a:bodyPr>
          <a:lstStyle/>
          <a:p>
            <a:endParaRPr lang="en-US" sz="1600" b="0"/>
          </a:p>
        </p:txBody>
      </p:sp>
      <p:sp>
        <p:nvSpPr>
          <p:cNvPr id="54" name="Rectangle 53"/>
          <p:cNvSpPr>
            <a:spLocks noChangeArrowheads="1"/>
          </p:cNvSpPr>
          <p:nvPr/>
        </p:nvSpPr>
        <p:spPr bwMode="auto">
          <a:xfrm>
            <a:off x="7421999" y="5565878"/>
            <a:ext cx="993860" cy="326922"/>
          </a:xfrm>
          <a:prstGeom prst="rect">
            <a:avLst/>
          </a:prstGeom>
          <a:noFill/>
          <a:ln w="9525">
            <a:solidFill>
              <a:schemeClr val="tx1"/>
            </a:solidFill>
            <a:round/>
            <a:headEnd/>
            <a:tailEnd/>
          </a:ln>
          <a:effectLst/>
        </p:spPr>
        <p:txBody>
          <a:bodyPr wrap="none" lIns="79920" tIns="39960" rIns="79920" bIns="39960">
            <a:prstTxWarp prst="textNoShape">
              <a:avLst/>
            </a:prstTxWarp>
            <a:spAutoFit/>
          </a:bodyP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0" dirty="0"/>
              <a:t>Gametes</a:t>
            </a:r>
          </a:p>
        </p:txBody>
      </p:sp>
      <p:sp>
        <p:nvSpPr>
          <p:cNvPr id="55" name="AutoShape 54"/>
          <p:cNvSpPr>
            <a:spLocks noChangeArrowheads="1"/>
          </p:cNvSpPr>
          <p:nvPr/>
        </p:nvSpPr>
        <p:spPr bwMode="auto">
          <a:xfrm rot="5400000">
            <a:off x="7647423" y="5086350"/>
            <a:ext cx="582613" cy="3159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E513D6"/>
              </a:gs>
              <a:gs pos="100000">
                <a:srgbClr val="FFCCFF"/>
              </a:gs>
            </a:gsLst>
            <a:lin ang="5400000" scaled="1"/>
          </a:gradFill>
          <a:ln w="9360">
            <a:solidFill>
              <a:schemeClr val="tx1"/>
            </a:solidFill>
            <a:miter lim="800000"/>
            <a:headEnd/>
            <a:tailEnd/>
          </a:ln>
          <a:effectLst/>
        </p:spPr>
        <p:txBody>
          <a:bodyPr wrap="none" anchor="ctr">
            <a:prstTxWarp prst="textNoShape">
              <a:avLst/>
            </a:prstTxWarp>
          </a:bodyPr>
          <a:lstStyle/>
          <a:p>
            <a:endParaRPr lang="en-US" sz="1600" b="0"/>
          </a:p>
        </p:txBody>
      </p:sp>
      <p:sp>
        <p:nvSpPr>
          <p:cNvPr id="56" name="Text Box 55"/>
          <p:cNvSpPr txBox="1">
            <a:spLocks noChangeArrowheads="1"/>
          </p:cNvSpPr>
          <p:nvPr/>
        </p:nvSpPr>
        <p:spPr bwMode="auto">
          <a:xfrm>
            <a:off x="6628249" y="1016000"/>
            <a:ext cx="2029018" cy="586957"/>
          </a:xfrm>
          <a:prstGeom prst="rect">
            <a:avLst/>
          </a:prstGeom>
          <a:noFill/>
          <a:ln w="9525">
            <a:solidFill>
              <a:schemeClr val="tx1"/>
            </a:solidFill>
            <a:round/>
            <a:headEnd/>
            <a:tailEnd/>
          </a:ln>
          <a:effectLst/>
        </p:spPr>
        <p:txBody>
          <a:bodyPr wrap="none" lIns="90000" tIns="46800" rIns="90000" bIns="46800">
            <a:prstTxWarp prst="textNoShape">
              <a:avLst/>
            </a:prstTxWarp>
            <a:spAutoFit/>
          </a:bodyP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1600" b="0" dirty="0"/>
              <a:t>Pluripotent</a:t>
            </a:r>
          </a:p>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1600" b="0" dirty="0"/>
              <a:t>Embryonal stem cell</a:t>
            </a:r>
          </a:p>
        </p:txBody>
      </p:sp>
      <p:sp>
        <p:nvSpPr>
          <p:cNvPr id="57" name="Text Box 56"/>
          <p:cNvSpPr txBox="1">
            <a:spLocks noChangeArrowheads="1"/>
          </p:cNvSpPr>
          <p:nvPr/>
        </p:nvSpPr>
        <p:spPr bwMode="auto">
          <a:xfrm>
            <a:off x="2857500" y="1422401"/>
            <a:ext cx="2070099" cy="340735"/>
          </a:xfrm>
          <a:prstGeom prst="rect">
            <a:avLst/>
          </a:prstGeom>
          <a:solidFill>
            <a:srgbClr val="FFFF99"/>
          </a:solidFill>
          <a:ln w="9525">
            <a:solidFill>
              <a:schemeClr val="tx1"/>
            </a:solidFill>
            <a:round/>
            <a:headEnd/>
            <a:tailEnd/>
          </a:ln>
          <a:effectLst/>
        </p:spPr>
        <p:txBody>
          <a:bodyPr wrap="square" lIns="90000" tIns="46800" rIns="90000" bIns="46800">
            <a:prstTxWarp prst="textNoShape">
              <a:avLst/>
            </a:prstTxWarp>
            <a:spAutoFit/>
          </a:bodyP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1600" b="0" dirty="0"/>
              <a:t>Totipotent</a:t>
            </a:r>
            <a:r>
              <a:rPr lang="es-ES" sz="1600" b="0" dirty="0" smtClean="0"/>
              <a:t> stem </a:t>
            </a:r>
            <a:r>
              <a:rPr lang="es-ES" sz="1600" b="0" dirty="0"/>
              <a:t>cells</a:t>
            </a:r>
          </a:p>
        </p:txBody>
      </p:sp>
      <p:sp>
        <p:nvSpPr>
          <p:cNvPr id="58" name="Text Box 57"/>
          <p:cNvSpPr txBox="1">
            <a:spLocks noChangeArrowheads="1"/>
          </p:cNvSpPr>
          <p:nvPr/>
        </p:nvSpPr>
        <p:spPr bwMode="auto">
          <a:xfrm>
            <a:off x="6655499" y="1993900"/>
            <a:ext cx="1162695" cy="586957"/>
          </a:xfrm>
          <a:prstGeom prst="rect">
            <a:avLst/>
          </a:prstGeom>
          <a:solidFill>
            <a:srgbClr val="FFFF99"/>
          </a:solidFill>
          <a:ln w="9525">
            <a:solidFill>
              <a:schemeClr val="tx1"/>
            </a:solidFill>
            <a:round/>
            <a:headEnd/>
            <a:tailEnd/>
          </a:ln>
          <a:effectLst/>
        </p:spPr>
        <p:txBody>
          <a:bodyPr wrap="none" lIns="90000" tIns="46800" rIns="90000" bIns="46800">
            <a:prstTxWarp prst="textNoShape">
              <a:avLst/>
            </a:prstTxWarp>
            <a:spAutoFit/>
          </a:bodyPr>
          <a:lstStyle/>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1600" b="0" dirty="0"/>
              <a:t>Pluripotent</a:t>
            </a:r>
          </a:p>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1600" b="0" dirty="0"/>
              <a:t>stem cells</a:t>
            </a:r>
          </a:p>
        </p:txBody>
      </p:sp>
      <p:sp>
        <p:nvSpPr>
          <p:cNvPr id="59" name="Text Box 58"/>
          <p:cNvSpPr txBox="1">
            <a:spLocks noChangeArrowheads="1"/>
          </p:cNvSpPr>
          <p:nvPr/>
        </p:nvSpPr>
        <p:spPr bwMode="auto">
          <a:xfrm>
            <a:off x="685800" y="4874839"/>
            <a:ext cx="1747332" cy="586957"/>
          </a:xfrm>
          <a:prstGeom prst="rect">
            <a:avLst/>
          </a:prstGeom>
          <a:solidFill>
            <a:srgbClr val="FFFF99"/>
          </a:solidFill>
          <a:ln w="9525">
            <a:solidFill>
              <a:schemeClr val="tx1"/>
            </a:solidFill>
            <a:round/>
            <a:headEnd/>
            <a:tailEnd/>
          </a:ln>
          <a:effectLst/>
        </p:spPr>
        <p:txBody>
          <a:bodyPr wrap="square" lIns="90000" tIns="46800" rIns="90000" bIns="46800">
            <a:prstTxWarp prst="textNoShape">
              <a:avLst/>
            </a:prstTxWarp>
            <a:spAutoFit/>
          </a:bodyP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s-ES" sz="1600" b="0" dirty="0"/>
              <a:t>Adult Multipotent</a:t>
            </a:r>
            <a:r>
              <a:rPr lang="es-ES" sz="1600" b="0" dirty="0" smtClean="0"/>
              <a:t> stem </a:t>
            </a:r>
            <a:r>
              <a:rPr lang="es-ES" sz="1600" b="0" dirty="0"/>
              <a:t>cell</a:t>
            </a:r>
          </a:p>
        </p:txBody>
      </p:sp>
      <p:sp>
        <p:nvSpPr>
          <p:cNvPr id="61" name="Oval 60"/>
          <p:cNvSpPr>
            <a:spLocks noChangeArrowheads="1"/>
          </p:cNvSpPr>
          <p:nvPr/>
        </p:nvSpPr>
        <p:spPr bwMode="auto">
          <a:xfrm>
            <a:off x="4826437" y="1712913"/>
            <a:ext cx="823912" cy="927100"/>
          </a:xfrm>
          <a:prstGeom prst="ellipse">
            <a:avLst/>
          </a:prstGeom>
          <a:noFill/>
          <a:ln w="19080">
            <a:solidFill>
              <a:schemeClr val="tx1"/>
            </a:solidFill>
            <a:miter lim="800000"/>
            <a:headEnd/>
            <a:tailEnd/>
          </a:ln>
          <a:effectLst/>
        </p:spPr>
        <p:txBody>
          <a:bodyPr wrap="none" anchor="ctr">
            <a:prstTxWarp prst="textNoShape">
              <a:avLst/>
            </a:prstTxWarp>
          </a:bodyPr>
          <a:lstStyle/>
          <a:p>
            <a:endParaRPr lang="en-US" sz="1600" b="0"/>
          </a:p>
        </p:txBody>
      </p:sp>
      <p:sp>
        <p:nvSpPr>
          <p:cNvPr id="62" name="Rectangle 61"/>
          <p:cNvSpPr/>
          <p:nvPr/>
        </p:nvSpPr>
        <p:spPr>
          <a:xfrm>
            <a:off x="457899" y="2354977"/>
            <a:ext cx="3847401" cy="2031325"/>
          </a:xfrm>
          <a:prstGeom prst="rect">
            <a:avLst/>
          </a:prstGeom>
        </p:spPr>
        <p:txBody>
          <a:bodyPr wrap="square">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800" b="0" dirty="0" smtClean="0">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0" dirty="0" err="1" smtClean="0">
                <a:solidFill>
                  <a:srgbClr val="000000"/>
                </a:solidFill>
                <a:latin typeface="Arial Black" charset="0"/>
              </a:rPr>
              <a:t>Pluripotent</a:t>
            </a:r>
            <a:r>
              <a:rPr lang="en-US" sz="1800" b="0" dirty="0" smtClean="0">
                <a:solidFill>
                  <a:srgbClr val="000000"/>
                </a:solidFill>
                <a:latin typeface="Arial Black" charset="0"/>
              </a:rPr>
              <a:t>:</a:t>
            </a:r>
            <a:r>
              <a:rPr lang="en-US" sz="1800" b="0" dirty="0" smtClean="0">
                <a:solidFill>
                  <a:srgbClr val="000000"/>
                </a:solidFill>
              </a:rPr>
              <a:t> Can become any cell in body.</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800" b="0" dirty="0" smtClean="0">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0" dirty="0" err="1" smtClean="0">
                <a:solidFill>
                  <a:srgbClr val="000000"/>
                </a:solidFill>
                <a:latin typeface="Arial Black" charset="0"/>
              </a:rPr>
              <a:t>Multipotent</a:t>
            </a:r>
            <a:r>
              <a:rPr lang="en-US" sz="1800" b="0" dirty="0" smtClean="0">
                <a:solidFill>
                  <a:srgbClr val="000000"/>
                </a:solidFill>
                <a:latin typeface="Arial Black" charset="0"/>
              </a:rPr>
              <a:t>:</a:t>
            </a:r>
            <a:r>
              <a:rPr lang="en-US" sz="1800" b="0" dirty="0" smtClean="0">
                <a:solidFill>
                  <a:srgbClr val="000000"/>
                </a:solidFill>
              </a:rPr>
              <a:t> Can become any cell within a specific germ layer or cell lineage.</a:t>
            </a:r>
          </a:p>
        </p:txBody>
      </p:sp>
      <p:sp>
        <p:nvSpPr>
          <p:cNvPr id="63" name="Rectangle 62"/>
          <p:cNvSpPr/>
          <p:nvPr/>
        </p:nvSpPr>
        <p:spPr>
          <a:xfrm>
            <a:off x="457899" y="1576457"/>
            <a:ext cx="2146300" cy="923330"/>
          </a:xfrm>
          <a:prstGeom prst="rect">
            <a:avLst/>
          </a:prstGeom>
        </p:spPr>
        <p:txBody>
          <a:bodyPr wrap="square">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0" dirty="0" err="1" smtClean="0">
                <a:solidFill>
                  <a:srgbClr val="000000"/>
                </a:solidFill>
                <a:latin typeface="Arial Black" charset="0"/>
              </a:rPr>
              <a:t>Totipotent</a:t>
            </a:r>
            <a:r>
              <a:rPr lang="en-US" sz="1800" b="0" dirty="0" smtClean="0">
                <a:solidFill>
                  <a:srgbClr val="000000"/>
                </a:solidFill>
              </a:rPr>
              <a:t>: Can become any cell in body or placenta.</a:t>
            </a:r>
          </a:p>
        </p:txBody>
      </p:sp>
      <p:sp>
        <p:nvSpPr>
          <p:cNvPr id="65" name="Rectangle 64"/>
          <p:cNvSpPr/>
          <p:nvPr/>
        </p:nvSpPr>
        <p:spPr bwMode="auto">
          <a:xfrm>
            <a:off x="0" y="292100"/>
            <a:ext cx="9144000" cy="457200"/>
          </a:xfrm>
          <a:prstGeom prst="rect">
            <a:avLst/>
          </a:prstGeom>
          <a:gradFill flip="none" rotWithShape="1">
            <a:gsLst>
              <a:gs pos="10000">
                <a:srgbClr val="FFC96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Stem Cells - Types</a:t>
            </a:r>
            <a:endParaRPr lang="en-US" sz="2400" cap="small" dirty="0">
              <a:solidFill>
                <a:schemeClr val="tx1"/>
              </a:solidFill>
            </a:endParaRPr>
          </a:p>
        </p:txBody>
      </p:sp>
      <p:sp>
        <p:nvSpPr>
          <p:cNvPr id="64" name="TextBox 6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6" name="Straight Connector 6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10000" y="1371600"/>
            <a:ext cx="2121974" cy="4271962"/>
          </a:xfrm>
          <a:prstGeom prst="rect">
            <a:avLst/>
          </a:prstGeom>
        </p:spPr>
      </p:pic>
      <p:grpSp>
        <p:nvGrpSpPr>
          <p:cNvPr id="2" name="Group 6"/>
          <p:cNvGrpSpPr/>
          <p:nvPr/>
        </p:nvGrpSpPr>
        <p:grpSpPr>
          <a:xfrm>
            <a:off x="5181600" y="1661455"/>
            <a:ext cx="3809999" cy="3151877"/>
            <a:chOff x="4876800" y="1480661"/>
            <a:chExt cx="3809999" cy="3151877"/>
          </a:xfrm>
        </p:grpSpPr>
        <p:grpSp>
          <p:nvGrpSpPr>
            <p:cNvPr id="3" name="Group 7"/>
            <p:cNvGrpSpPr/>
            <p:nvPr/>
          </p:nvGrpSpPr>
          <p:grpSpPr>
            <a:xfrm>
              <a:off x="4876800" y="1480661"/>
              <a:ext cx="3809999" cy="3151877"/>
              <a:chOff x="4876800" y="1480661"/>
              <a:chExt cx="3809999" cy="3151877"/>
            </a:xfrm>
          </p:grpSpPr>
          <p:sp>
            <p:nvSpPr>
              <p:cNvPr id="10" name="Curved Down Arrow 9"/>
              <p:cNvSpPr/>
              <p:nvPr/>
            </p:nvSpPr>
            <p:spPr>
              <a:xfrm>
                <a:off x="5029200" y="1775822"/>
                <a:ext cx="1919413" cy="293785"/>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a:blip r:embed="rId4"/>
              <a:stretch>
                <a:fillRect/>
              </a:stretch>
            </p:blipFill>
            <p:spPr>
              <a:xfrm>
                <a:off x="5314803" y="2261465"/>
                <a:ext cx="2777412" cy="2075429"/>
              </a:xfrm>
              <a:prstGeom prst="rect">
                <a:avLst/>
              </a:prstGeom>
            </p:spPr>
          </p:pic>
          <p:sp>
            <p:nvSpPr>
              <p:cNvPr id="12" name="Flowchart: Process 11"/>
              <p:cNvSpPr/>
              <p:nvPr/>
            </p:nvSpPr>
            <p:spPr>
              <a:xfrm>
                <a:off x="4876800" y="2748734"/>
                <a:ext cx="62007" cy="7859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94373" y="4297522"/>
                <a:ext cx="706427" cy="246221"/>
              </a:xfrm>
              <a:prstGeom prst="rect">
                <a:avLst/>
              </a:prstGeom>
              <a:noFill/>
            </p:spPr>
            <p:txBody>
              <a:bodyPr wrap="square" rtlCol="0">
                <a:spAutoFit/>
              </a:bodyPr>
              <a:lstStyle/>
              <a:p>
                <a:r>
                  <a:rPr lang="en-US" sz="1000" dirty="0">
                    <a:latin typeface="Calibri" panose="020F0502020204030204" pitchFamily="34" charset="0"/>
                  </a:rPr>
                  <a:t>T</a:t>
                </a:r>
                <a:r>
                  <a:rPr lang="en-US" sz="1000" dirty="0" smtClean="0">
                    <a:latin typeface="Calibri" panose="020F0502020204030204" pitchFamily="34" charset="0"/>
                  </a:rPr>
                  <a:t>ransfer</a:t>
                </a:r>
                <a:endParaRPr lang="en-US" sz="1000" dirty="0">
                  <a:latin typeface="Calibri" panose="020F0502020204030204" pitchFamily="34" charset="0"/>
                </a:endParaRPr>
              </a:p>
            </p:txBody>
          </p:sp>
          <p:sp>
            <p:nvSpPr>
              <p:cNvPr id="14" name="TextBox 13"/>
              <p:cNvSpPr txBox="1"/>
              <p:nvPr/>
            </p:nvSpPr>
            <p:spPr>
              <a:xfrm>
                <a:off x="5361786" y="1480661"/>
                <a:ext cx="918337" cy="246221"/>
              </a:xfrm>
              <a:prstGeom prst="rect">
                <a:avLst/>
              </a:prstGeom>
              <a:noFill/>
            </p:spPr>
            <p:txBody>
              <a:bodyPr wrap="square" rtlCol="0">
                <a:spAutoFit/>
              </a:bodyPr>
              <a:lstStyle/>
              <a:p>
                <a:r>
                  <a:rPr lang="en-US" sz="1000" dirty="0" smtClean="0">
                    <a:latin typeface="Calibri" panose="020F0502020204030204" pitchFamily="34" charset="0"/>
                  </a:rPr>
                  <a:t>Skin biopsy</a:t>
                </a:r>
                <a:endParaRPr lang="en-US" sz="1000" dirty="0">
                  <a:latin typeface="Calibri" panose="020F0502020204030204" pitchFamily="34" charset="0"/>
                </a:endParaRPr>
              </a:p>
            </p:txBody>
          </p:sp>
          <p:sp>
            <p:nvSpPr>
              <p:cNvPr id="15" name="Curved Down Arrow 14"/>
              <p:cNvSpPr/>
              <p:nvPr/>
            </p:nvSpPr>
            <p:spPr>
              <a:xfrm rot="10800000">
                <a:off x="4938808" y="4297522"/>
                <a:ext cx="2044401" cy="335016"/>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436776" y="2254952"/>
                <a:ext cx="1250023" cy="400110"/>
              </a:xfrm>
              <a:prstGeom prst="rect">
                <a:avLst/>
              </a:prstGeom>
              <a:noFill/>
            </p:spPr>
            <p:txBody>
              <a:bodyPr wrap="square" rtlCol="0">
                <a:spAutoFit/>
              </a:bodyPr>
              <a:lstStyle/>
              <a:p>
                <a:r>
                  <a:rPr lang="en-US" sz="1000" dirty="0" smtClean="0">
                    <a:latin typeface="Calibri" panose="020F0502020204030204" pitchFamily="34" charset="0"/>
                  </a:rPr>
                  <a:t>Fibroblast reprogramming</a:t>
                </a:r>
                <a:endParaRPr lang="en-US" sz="1000" dirty="0">
                  <a:latin typeface="Calibri" panose="020F0502020204030204" pitchFamily="34" charset="0"/>
                </a:endParaRPr>
              </a:p>
            </p:txBody>
          </p:sp>
          <p:sp>
            <p:nvSpPr>
              <p:cNvPr id="17" name="TextBox 16"/>
              <p:cNvSpPr txBox="1"/>
              <p:nvPr/>
            </p:nvSpPr>
            <p:spPr>
              <a:xfrm>
                <a:off x="7205843" y="2896350"/>
                <a:ext cx="1011410" cy="400110"/>
              </a:xfrm>
              <a:prstGeom prst="rect">
                <a:avLst/>
              </a:prstGeom>
              <a:noFill/>
            </p:spPr>
            <p:txBody>
              <a:bodyPr wrap="square" rtlCol="0">
                <a:spAutoFit/>
              </a:bodyPr>
              <a:lstStyle/>
              <a:p>
                <a:r>
                  <a:rPr lang="en-US" sz="1000" dirty="0" err="1" smtClean="0">
                    <a:latin typeface="Calibri" panose="020F0502020204030204" pitchFamily="34" charset="0"/>
                  </a:rPr>
                  <a:t>iPSCs</a:t>
                </a:r>
                <a:r>
                  <a:rPr lang="en-US" sz="1000" dirty="0" smtClean="0">
                    <a:latin typeface="Calibri" panose="020F0502020204030204" pitchFamily="34" charset="0"/>
                  </a:rPr>
                  <a:t> generation</a:t>
                </a:r>
                <a:endParaRPr lang="en-US" sz="1000" dirty="0">
                  <a:latin typeface="Calibri" panose="020F0502020204030204" pitchFamily="34" charset="0"/>
                </a:endParaRPr>
              </a:p>
            </p:txBody>
          </p:sp>
          <p:sp>
            <p:nvSpPr>
              <p:cNvPr id="20" name="Flowchart: Process 19"/>
              <p:cNvSpPr/>
              <p:nvPr/>
            </p:nvSpPr>
            <p:spPr>
              <a:xfrm>
                <a:off x="5094622" y="2169203"/>
                <a:ext cx="62007" cy="78590"/>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6546416" y="3879303"/>
              <a:ext cx="706427" cy="400110"/>
            </a:xfrm>
            <a:prstGeom prst="rect">
              <a:avLst/>
            </a:prstGeom>
            <a:noFill/>
          </p:spPr>
          <p:txBody>
            <a:bodyPr wrap="square" rtlCol="0">
              <a:spAutoFit/>
            </a:bodyPr>
            <a:lstStyle/>
            <a:p>
              <a:r>
                <a:rPr lang="en-US" sz="1000" dirty="0" smtClean="0">
                  <a:latin typeface="Calibri" panose="020F0502020204030204" pitchFamily="34" charset="0"/>
                </a:rPr>
                <a:t>Gene-modified</a:t>
              </a:r>
              <a:endParaRPr lang="en-US" sz="1000" dirty="0">
                <a:latin typeface="Calibri" panose="020F0502020204030204" pitchFamily="34" charset="0"/>
              </a:endParaRPr>
            </a:p>
          </p:txBody>
        </p:sp>
      </p:grpSp>
      <p:sp>
        <p:nvSpPr>
          <p:cNvPr id="4" name="TextBox 3"/>
          <p:cNvSpPr txBox="1"/>
          <p:nvPr/>
        </p:nvSpPr>
        <p:spPr>
          <a:xfrm>
            <a:off x="969269" y="1498600"/>
            <a:ext cx="2993131" cy="3808735"/>
          </a:xfrm>
          <a:prstGeom prst="rect">
            <a:avLst/>
          </a:prstGeom>
          <a:noFill/>
        </p:spPr>
        <p:txBody>
          <a:bodyPr wrap="square" rtlCol="0">
            <a:spAutoFit/>
          </a:bodyPr>
          <a:lstStyle/>
          <a:p>
            <a:pPr indent="-342900">
              <a:lnSpc>
                <a:spcPct val="150000"/>
              </a:lnSpc>
            </a:pPr>
            <a:r>
              <a:rPr lang="en-US" sz="1800" b="0" dirty="0" smtClean="0">
                <a:latin typeface="Calibri" panose="020F0502020204030204" pitchFamily="34" charset="0"/>
              </a:rPr>
              <a:t>Skin cells are converted back into embryo-like state (</a:t>
            </a:r>
            <a:r>
              <a:rPr lang="en-US" sz="1800" b="0" dirty="0" err="1" smtClean="0">
                <a:latin typeface="Calibri" panose="020F0502020204030204" pitchFamily="34" charset="0"/>
              </a:rPr>
              <a:t>pluripotency</a:t>
            </a:r>
            <a:r>
              <a:rPr lang="en-US" sz="1800" b="0" dirty="0" smtClean="0">
                <a:latin typeface="Calibri" panose="020F0502020204030204" pitchFamily="34" charset="0"/>
              </a:rPr>
              <a:t>).</a:t>
            </a:r>
          </a:p>
          <a:p>
            <a:pPr indent="-342900">
              <a:lnSpc>
                <a:spcPct val="150000"/>
              </a:lnSpc>
            </a:pPr>
            <a:endParaRPr lang="en-US" sz="1800" b="0" dirty="0" smtClean="0">
              <a:latin typeface="Calibri" panose="020F0502020204030204" pitchFamily="34" charset="0"/>
            </a:endParaRPr>
          </a:p>
          <a:p>
            <a:pPr indent="-342900">
              <a:lnSpc>
                <a:spcPct val="150000"/>
              </a:lnSpc>
            </a:pPr>
            <a:r>
              <a:rPr lang="en-US" sz="1800" b="0" dirty="0" smtClean="0">
                <a:latin typeface="Calibri" panose="020F0502020204030204" pitchFamily="34" charset="0"/>
              </a:rPr>
              <a:t>The pluripotent cells are modified.</a:t>
            </a:r>
            <a:endParaRPr lang="en-US" sz="1800" b="0" dirty="0" smtClean="0">
              <a:solidFill>
                <a:prstClr val="black"/>
              </a:solidFill>
              <a:latin typeface="Calibri"/>
            </a:endParaRPr>
          </a:p>
          <a:p>
            <a:pPr indent="-342900">
              <a:lnSpc>
                <a:spcPct val="150000"/>
              </a:lnSpc>
            </a:pPr>
            <a:endParaRPr lang="en-US" sz="1800" b="0" dirty="0">
              <a:solidFill>
                <a:prstClr val="black"/>
              </a:solidFill>
              <a:latin typeface="Calibri"/>
            </a:endParaRPr>
          </a:p>
          <a:p>
            <a:pPr indent="-342900">
              <a:lnSpc>
                <a:spcPct val="150000"/>
              </a:lnSpc>
            </a:pPr>
            <a:r>
              <a:rPr lang="en-US" sz="1800" b="0" dirty="0" smtClean="0">
                <a:solidFill>
                  <a:prstClr val="black"/>
                </a:solidFill>
                <a:latin typeface="Calibri"/>
              </a:rPr>
              <a:t>Modified cells differentiated and returned.</a:t>
            </a:r>
            <a:endParaRPr lang="en-US" sz="1800" b="0" dirty="0">
              <a:latin typeface="Calibri" panose="020F0502020204030204" pitchFamily="34" charset="0"/>
            </a:endParaRPr>
          </a:p>
        </p:txBody>
      </p:sp>
      <p:sp>
        <p:nvSpPr>
          <p:cNvPr id="18" name="Rectangle 17"/>
          <p:cNvSpPr/>
          <p:nvPr/>
        </p:nvSpPr>
        <p:spPr bwMode="auto">
          <a:xfrm>
            <a:off x="0" y="292100"/>
            <a:ext cx="9144000" cy="457200"/>
          </a:xfrm>
          <a:prstGeom prst="rect">
            <a:avLst/>
          </a:prstGeom>
          <a:gradFill flip="none" rotWithShape="1">
            <a:gsLst>
              <a:gs pos="10000">
                <a:srgbClr val="FFC96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Induced </a:t>
            </a:r>
            <a:r>
              <a:rPr lang="en-US" sz="2400" cap="small" dirty="0" err="1" smtClean="0">
                <a:solidFill>
                  <a:schemeClr val="tx1"/>
                </a:solidFill>
                <a:cs typeface="Lantinghei SC Extralight"/>
              </a:rPr>
              <a:t>Pluripotent</a:t>
            </a:r>
            <a:r>
              <a:rPr lang="en-US" sz="2400" cap="small" dirty="0" smtClean="0">
                <a:solidFill>
                  <a:schemeClr val="tx1"/>
                </a:solidFill>
                <a:cs typeface="Lantinghei SC Extralight"/>
              </a:rPr>
              <a:t> Stem Cells (</a:t>
            </a:r>
            <a:r>
              <a:rPr lang="en-US" sz="2400" dirty="0" err="1" smtClean="0">
                <a:solidFill>
                  <a:schemeClr val="tx1"/>
                </a:solidFill>
                <a:cs typeface="Lantinghei SC Extralight"/>
              </a:rPr>
              <a:t>iPSC</a:t>
            </a:r>
            <a:r>
              <a:rPr lang="en-US" sz="2400" dirty="0" smtClean="0">
                <a:solidFill>
                  <a:schemeClr val="tx1"/>
                </a:solidFill>
                <a:cs typeface="Lantinghei SC Extralight"/>
              </a:rPr>
              <a:t>)</a:t>
            </a:r>
            <a:endParaRPr lang="en-US" sz="2400" cap="small" dirty="0">
              <a:solidFill>
                <a:schemeClr val="tx1"/>
              </a:solidFill>
            </a:endParaRPr>
          </a:p>
        </p:txBody>
      </p:sp>
      <p:sp>
        <p:nvSpPr>
          <p:cNvPr id="19" name="TextBox 1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21" name="Straight Connector 2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03836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9" name="Content Placeholder 3" descr="ips diagram.png"/>
          <p:cNvPicPr>
            <a:picLocks noGrp="1" noChangeAspect="1"/>
          </p:cNvPicPr>
          <p:nvPr>
            <p:ph idx="1"/>
          </p:nvPr>
        </p:nvPicPr>
        <p:blipFill>
          <a:blip r:embed="rId3"/>
          <a:srcRect/>
          <a:stretch>
            <a:fillRect/>
          </a:stretch>
        </p:blipFill>
        <p:spPr>
          <a:xfrm>
            <a:off x="119063" y="982663"/>
            <a:ext cx="8885237" cy="4441825"/>
          </a:xfrm>
        </p:spPr>
      </p:pic>
      <p:sp>
        <p:nvSpPr>
          <p:cNvPr id="31748" name="TextBox 4"/>
          <p:cNvSpPr txBox="1">
            <a:spLocks noChangeArrowheads="1"/>
          </p:cNvSpPr>
          <p:nvPr/>
        </p:nvSpPr>
        <p:spPr bwMode="auto">
          <a:xfrm>
            <a:off x="1285695" y="4991100"/>
            <a:ext cx="1013005" cy="307777"/>
          </a:xfrm>
          <a:prstGeom prst="rect">
            <a:avLst/>
          </a:prstGeom>
          <a:noFill/>
          <a:ln w="9525">
            <a:noFill/>
            <a:miter lim="800000"/>
            <a:headEnd/>
            <a:tailEnd/>
          </a:ln>
        </p:spPr>
        <p:txBody>
          <a:bodyPr wrap="none">
            <a:prstTxWarp prst="textNoShape">
              <a:avLst/>
            </a:prstTxWarp>
            <a:spAutoFit/>
          </a:bodyPr>
          <a:lstStyle/>
          <a:p>
            <a:r>
              <a:rPr lang="en-US" sz="1400" b="1">
                <a:solidFill>
                  <a:srgbClr val="000000"/>
                </a:solidFill>
                <a:latin typeface="Calibri" pitchFamily="34" charset="0"/>
                <a:ea typeface="Arial" charset="0"/>
                <a:cs typeface="Arial" charset="0"/>
              </a:rPr>
              <a:t>Skin cells</a:t>
            </a:r>
          </a:p>
        </p:txBody>
      </p:sp>
      <p:sp>
        <p:nvSpPr>
          <p:cNvPr id="31749" name="TextBox 5"/>
          <p:cNvSpPr txBox="1">
            <a:spLocks noChangeArrowheads="1"/>
          </p:cNvSpPr>
          <p:nvPr/>
        </p:nvSpPr>
        <p:spPr bwMode="auto">
          <a:xfrm>
            <a:off x="7242863" y="4991100"/>
            <a:ext cx="923237" cy="307777"/>
          </a:xfrm>
          <a:prstGeom prst="rect">
            <a:avLst/>
          </a:prstGeom>
          <a:noFill/>
          <a:ln w="9525">
            <a:noFill/>
            <a:miter lim="800000"/>
            <a:headEnd/>
            <a:tailEnd/>
          </a:ln>
        </p:spPr>
        <p:txBody>
          <a:bodyPr wrap="none">
            <a:prstTxWarp prst="textNoShape">
              <a:avLst/>
            </a:prstTxWarp>
            <a:spAutoFit/>
          </a:bodyPr>
          <a:lstStyle/>
          <a:p>
            <a:r>
              <a:rPr lang="en-US" sz="1400" b="1" dirty="0" err="1">
                <a:solidFill>
                  <a:srgbClr val="000000"/>
                </a:solidFill>
                <a:latin typeface="Calibri" pitchFamily="34" charset="0"/>
                <a:ea typeface="Arial" charset="0"/>
                <a:cs typeface="Arial" charset="0"/>
              </a:rPr>
              <a:t>iPS</a:t>
            </a:r>
            <a:r>
              <a:rPr lang="en-US" sz="1400" b="1" dirty="0">
                <a:solidFill>
                  <a:srgbClr val="000000"/>
                </a:solidFill>
                <a:latin typeface="Calibri" pitchFamily="34" charset="0"/>
                <a:ea typeface="Arial" charset="0"/>
                <a:cs typeface="Arial" charset="0"/>
              </a:rPr>
              <a:t> cells</a:t>
            </a:r>
          </a:p>
        </p:txBody>
      </p:sp>
      <p:sp>
        <p:nvSpPr>
          <p:cNvPr id="6" name="TextBox 5"/>
          <p:cNvSpPr txBox="1"/>
          <p:nvPr/>
        </p:nvSpPr>
        <p:spPr>
          <a:xfrm>
            <a:off x="3213100" y="4610775"/>
            <a:ext cx="3670300" cy="2031325"/>
          </a:xfrm>
          <a:prstGeom prst="rect">
            <a:avLst/>
          </a:prstGeom>
          <a:noFill/>
        </p:spPr>
        <p:txBody>
          <a:bodyPr wrap="square">
            <a:prstTxWarp prst="textNoShape">
              <a:avLst/>
            </a:prstTxWarp>
            <a:spAutoFit/>
          </a:bodyPr>
          <a:lstStyle/>
          <a:p>
            <a:r>
              <a:rPr lang="en-US" sz="1800" b="0" dirty="0">
                <a:solidFill>
                  <a:srgbClr val="000000"/>
                </a:solidFill>
                <a:latin typeface="+mn-lt"/>
                <a:ea typeface="Arial" charset="0"/>
                <a:cs typeface="Arial" charset="0"/>
              </a:rPr>
              <a:t>Pros: No embryos required</a:t>
            </a:r>
          </a:p>
          <a:p>
            <a:r>
              <a:rPr lang="en-US" sz="1800" b="0" dirty="0">
                <a:solidFill>
                  <a:srgbClr val="000000"/>
                </a:solidFill>
                <a:latin typeface="+mn-lt"/>
                <a:ea typeface="Arial" charset="0"/>
                <a:cs typeface="Arial" charset="0"/>
              </a:rPr>
              <a:t>           No immune rejection?</a:t>
            </a:r>
          </a:p>
          <a:p>
            <a:r>
              <a:rPr lang="en-US" sz="1800" b="0" dirty="0">
                <a:solidFill>
                  <a:srgbClr val="000000"/>
                </a:solidFill>
                <a:latin typeface="+mn-lt"/>
                <a:ea typeface="Arial" charset="0"/>
                <a:cs typeface="Arial" charset="0"/>
              </a:rPr>
              <a:t>           Disease in a dish?</a:t>
            </a:r>
          </a:p>
          <a:p>
            <a:endParaRPr lang="en-US" sz="1800" b="0" dirty="0">
              <a:solidFill>
                <a:srgbClr val="000000"/>
              </a:solidFill>
              <a:latin typeface="+mn-lt"/>
              <a:ea typeface="Arial" charset="0"/>
              <a:cs typeface="Arial" charset="0"/>
            </a:endParaRPr>
          </a:p>
          <a:p>
            <a:r>
              <a:rPr lang="en-US" sz="1800" b="0" dirty="0">
                <a:solidFill>
                  <a:srgbClr val="000000"/>
                </a:solidFill>
                <a:latin typeface="+mn-lt"/>
                <a:ea typeface="Arial" charset="0"/>
                <a:cs typeface="Arial" charset="0"/>
              </a:rPr>
              <a:t>Cons: May not be = to </a:t>
            </a:r>
            <a:r>
              <a:rPr lang="en-US" sz="1800" b="0" dirty="0" err="1">
                <a:solidFill>
                  <a:srgbClr val="000000"/>
                </a:solidFill>
                <a:latin typeface="+mn-lt"/>
                <a:ea typeface="Arial" charset="0"/>
                <a:cs typeface="Arial" charset="0"/>
              </a:rPr>
              <a:t>ESCs</a:t>
            </a:r>
            <a:endParaRPr lang="en-US" sz="1800" b="0" dirty="0">
              <a:solidFill>
                <a:srgbClr val="000000"/>
              </a:solidFill>
              <a:latin typeface="+mn-lt"/>
              <a:ea typeface="Arial" charset="0"/>
              <a:cs typeface="Arial" charset="0"/>
            </a:endParaRPr>
          </a:p>
          <a:p>
            <a:r>
              <a:rPr lang="en-US" sz="1800" b="0" dirty="0">
                <a:solidFill>
                  <a:srgbClr val="000000"/>
                </a:solidFill>
                <a:latin typeface="+mn-lt"/>
                <a:ea typeface="Arial" charset="0"/>
                <a:cs typeface="Arial" charset="0"/>
              </a:rPr>
              <a:t>            Genetically engineered</a:t>
            </a:r>
          </a:p>
          <a:p>
            <a:endParaRPr lang="en-US" sz="1800" b="0" dirty="0">
              <a:solidFill>
                <a:srgbClr val="000000"/>
              </a:solidFill>
              <a:latin typeface="+mn-lt"/>
              <a:ea typeface="Arial" charset="0"/>
              <a:cs typeface="Arial" charset="0"/>
            </a:endParaRPr>
          </a:p>
        </p:txBody>
      </p:sp>
      <p:sp>
        <p:nvSpPr>
          <p:cNvPr id="29703" name="TextBox 6"/>
          <p:cNvSpPr txBox="1">
            <a:spLocks noChangeArrowheads="1"/>
          </p:cNvSpPr>
          <p:nvPr/>
        </p:nvSpPr>
        <p:spPr bwMode="auto">
          <a:xfrm>
            <a:off x="469900" y="1358900"/>
            <a:ext cx="2209800" cy="1077218"/>
          </a:xfrm>
          <a:prstGeom prst="rect">
            <a:avLst/>
          </a:prstGeom>
          <a:noFill/>
          <a:ln w="9525">
            <a:noFill/>
            <a:miter lim="800000"/>
            <a:headEnd/>
            <a:tailEnd/>
          </a:ln>
        </p:spPr>
        <p:txBody>
          <a:bodyPr>
            <a:prstTxWarp prst="textNoShape">
              <a:avLst/>
            </a:prstTxWarp>
            <a:spAutoFit/>
          </a:bodyPr>
          <a:lstStyle/>
          <a:p>
            <a:r>
              <a:rPr lang="en-US" sz="1600" b="0" dirty="0">
                <a:solidFill>
                  <a:srgbClr val="000000"/>
                </a:solidFill>
                <a:latin typeface="Calibri" pitchFamily="34" charset="0"/>
              </a:rPr>
              <a:t>Virus engineered</a:t>
            </a:r>
          </a:p>
          <a:p>
            <a:r>
              <a:rPr lang="en-US" sz="1600" b="0" dirty="0">
                <a:solidFill>
                  <a:srgbClr val="000000"/>
                </a:solidFill>
                <a:latin typeface="Calibri" pitchFamily="34" charset="0"/>
              </a:rPr>
              <a:t>to express four</a:t>
            </a:r>
          </a:p>
          <a:p>
            <a:r>
              <a:rPr lang="en-US" sz="1600" b="0" dirty="0">
                <a:solidFill>
                  <a:srgbClr val="000000"/>
                </a:solidFill>
                <a:latin typeface="Calibri" pitchFamily="34" charset="0"/>
              </a:rPr>
              <a:t>key </a:t>
            </a:r>
            <a:r>
              <a:rPr lang="ja-JP" altLang="en-US" sz="1600" b="0" dirty="0">
                <a:solidFill>
                  <a:srgbClr val="000000"/>
                </a:solidFill>
                <a:latin typeface="Calibri" pitchFamily="34" charset="0"/>
              </a:rPr>
              <a:t>“</a:t>
            </a:r>
            <a:r>
              <a:rPr lang="en-US" altLang="ja-JP" sz="1600" b="0" dirty="0" err="1">
                <a:solidFill>
                  <a:srgbClr val="000000"/>
                </a:solidFill>
                <a:latin typeface="Calibri" pitchFamily="34" charset="0"/>
              </a:rPr>
              <a:t>pluripotency</a:t>
            </a:r>
            <a:r>
              <a:rPr lang="ja-JP" altLang="en-US" sz="1600" b="0" dirty="0">
                <a:solidFill>
                  <a:srgbClr val="000000"/>
                </a:solidFill>
                <a:latin typeface="Calibri" pitchFamily="34" charset="0"/>
              </a:rPr>
              <a:t>”</a:t>
            </a:r>
            <a:endParaRPr lang="en-US" altLang="ja-JP" sz="1600" b="0" dirty="0" smtClean="0">
              <a:solidFill>
                <a:srgbClr val="000000"/>
              </a:solidFill>
              <a:latin typeface="Calibri" pitchFamily="34" charset="0"/>
            </a:endParaRPr>
          </a:p>
          <a:p>
            <a:r>
              <a:rPr lang="en-US" sz="1600" b="0" dirty="0" smtClean="0">
                <a:solidFill>
                  <a:srgbClr val="000000"/>
                </a:solidFill>
                <a:latin typeface="Calibri" pitchFamily="34" charset="0"/>
              </a:rPr>
              <a:t>genes </a:t>
            </a:r>
            <a:endParaRPr lang="en-US" sz="1600" b="0" dirty="0">
              <a:solidFill>
                <a:srgbClr val="000000"/>
              </a:solidFill>
              <a:latin typeface="Calibri" pitchFamily="34" charset="0"/>
            </a:endParaRPr>
          </a:p>
        </p:txBody>
      </p:sp>
      <p:sp>
        <p:nvSpPr>
          <p:cNvPr id="8" name="Rectangle 7"/>
          <p:cNvSpPr/>
          <p:nvPr/>
        </p:nvSpPr>
        <p:spPr>
          <a:xfrm>
            <a:off x="3175000" y="3083123"/>
            <a:ext cx="2864286" cy="338554"/>
          </a:xfrm>
          <a:prstGeom prst="rect">
            <a:avLst/>
          </a:prstGeom>
        </p:spPr>
        <p:txBody>
          <a:bodyPr wrap="none">
            <a:spAutoFit/>
          </a:bodyPr>
          <a:lstStyle/>
          <a:p>
            <a:r>
              <a:rPr lang="en-US" sz="1600" dirty="0" smtClean="0">
                <a:solidFill>
                  <a:srgbClr val="000000"/>
                </a:solidFill>
              </a:rPr>
              <a:t>Oct4, Sox2, Klf4, and </a:t>
            </a:r>
            <a:r>
              <a:rPr lang="en-US" sz="1600" dirty="0" err="1" smtClean="0">
                <a:solidFill>
                  <a:srgbClr val="000000"/>
                </a:solidFill>
              </a:rPr>
              <a:t>c-Myc</a:t>
            </a:r>
            <a:endParaRPr lang="en-US" sz="1600" dirty="0">
              <a:solidFill>
                <a:srgbClr val="000000"/>
              </a:solidFill>
            </a:endParaRPr>
          </a:p>
        </p:txBody>
      </p:sp>
      <p:sp>
        <p:nvSpPr>
          <p:cNvPr id="10" name="Rectangle 9"/>
          <p:cNvSpPr/>
          <p:nvPr/>
        </p:nvSpPr>
        <p:spPr bwMode="auto">
          <a:xfrm>
            <a:off x="0" y="292100"/>
            <a:ext cx="9144000" cy="457200"/>
          </a:xfrm>
          <a:prstGeom prst="rect">
            <a:avLst/>
          </a:prstGeom>
          <a:gradFill flip="none" rotWithShape="1">
            <a:gsLst>
              <a:gs pos="10000">
                <a:srgbClr val="FFC962"/>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cap="small" dirty="0" smtClean="0">
                <a:solidFill>
                  <a:schemeClr val="tx1"/>
                </a:solidFill>
                <a:cs typeface="Lantinghei SC Extralight"/>
              </a:rPr>
              <a:t>Induced </a:t>
            </a:r>
            <a:r>
              <a:rPr lang="en-US" sz="2400" cap="small" dirty="0" err="1" smtClean="0">
                <a:solidFill>
                  <a:schemeClr val="tx1"/>
                </a:solidFill>
                <a:cs typeface="Lantinghei SC Extralight"/>
              </a:rPr>
              <a:t>Pluripotent</a:t>
            </a:r>
            <a:r>
              <a:rPr lang="en-US" sz="2400" cap="small" dirty="0" smtClean="0">
                <a:solidFill>
                  <a:schemeClr val="tx1"/>
                </a:solidFill>
                <a:cs typeface="Lantinghei SC Extralight"/>
              </a:rPr>
              <a:t> Stem Cells (</a:t>
            </a:r>
            <a:r>
              <a:rPr lang="en-US" sz="2400" dirty="0" err="1" smtClean="0">
                <a:solidFill>
                  <a:schemeClr val="tx1"/>
                </a:solidFill>
                <a:cs typeface="Lantinghei SC Extralight"/>
              </a:rPr>
              <a:t>iPSC</a:t>
            </a:r>
            <a:r>
              <a:rPr lang="en-US" sz="2400" dirty="0" smtClean="0">
                <a:solidFill>
                  <a:schemeClr val="tx1"/>
                </a:solidFill>
                <a:cs typeface="Lantinghei SC Extralight"/>
              </a:rPr>
              <a:t>)</a:t>
            </a:r>
            <a:endParaRPr lang="en-US" sz="2400" cap="small" dirty="0">
              <a:solidFill>
                <a:schemeClr val="tx1"/>
              </a:solidFill>
            </a:endParaRP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6" name="Picture 5"/>
          <p:cNvPicPr>
            <a:picLocks noChangeAspect="1"/>
          </p:cNvPicPr>
          <p:nvPr/>
        </p:nvPicPr>
        <p:blipFill>
          <a:blip r:embed="rId2"/>
          <a:stretch>
            <a:fillRect/>
          </a:stretch>
        </p:blipFill>
        <p:spPr>
          <a:xfrm>
            <a:off x="711200" y="419100"/>
            <a:ext cx="7946615" cy="595284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0" y="0"/>
            <a:ext cx="9144000" cy="6857997"/>
          </a:xfrm>
          <a:prstGeom prst="rect">
            <a:avLst/>
          </a:prstGeom>
          <a:blipFill>
            <a:blip r:embed="rId3" cstate="print"/>
            <a:stretch>
              <a:fillRect/>
            </a:stretch>
          </a:blipFill>
        </p:spPr>
        <p:txBody>
          <a:bodyPr wrap="square" lIns="0" tIns="0" rIns="0" bIns="0" rtlCol="0"/>
          <a:lstStyle/>
          <a:p>
            <a:pPr defTabSz="914400"/>
            <a:endParaRPr dirty="0">
              <a:solidFill>
                <a:prstClr val="black"/>
              </a:solidFill>
            </a:endParaRPr>
          </a:p>
        </p:txBody>
      </p:sp>
      <p:sp>
        <p:nvSpPr>
          <p:cNvPr id="3" name="object 3"/>
          <p:cNvSpPr/>
          <p:nvPr/>
        </p:nvSpPr>
        <p:spPr>
          <a:xfrm>
            <a:off x="6649211" y="6219443"/>
            <a:ext cx="637031" cy="638554"/>
          </a:xfrm>
          <a:prstGeom prst="rect">
            <a:avLst/>
          </a:prstGeom>
          <a:blipFill>
            <a:blip r:embed="rId4" cstate="print"/>
            <a:stretch>
              <a:fillRect/>
            </a:stretch>
          </a:blipFill>
        </p:spPr>
        <p:txBody>
          <a:bodyPr wrap="square" lIns="0" tIns="0" rIns="0" bIns="0" rtlCol="0"/>
          <a:lstStyle/>
          <a:p>
            <a:pPr defTabSz="914400"/>
            <a:endParaRPr>
              <a:solidFill>
                <a:prstClr val="black"/>
              </a:solidFill>
            </a:endParaRPr>
          </a:p>
        </p:txBody>
      </p:sp>
      <p:sp>
        <p:nvSpPr>
          <p:cNvPr id="4" name="object 4"/>
          <p:cNvSpPr/>
          <p:nvPr/>
        </p:nvSpPr>
        <p:spPr>
          <a:xfrm>
            <a:off x="8093964" y="6187439"/>
            <a:ext cx="1050035" cy="670558"/>
          </a:xfrm>
          <a:prstGeom prst="rect">
            <a:avLst/>
          </a:prstGeom>
          <a:blipFill>
            <a:blip r:embed="rId5" cstate="print"/>
            <a:stretch>
              <a:fillRect/>
            </a:stretch>
          </a:blipFill>
        </p:spPr>
        <p:txBody>
          <a:bodyPr wrap="square" lIns="0" tIns="0" rIns="0" bIns="0" rtlCol="0"/>
          <a:lstStyle/>
          <a:p>
            <a:pPr defTabSz="914400"/>
            <a:endParaRPr>
              <a:solidFill>
                <a:prstClr val="black"/>
              </a:solidFill>
            </a:endParaRPr>
          </a:p>
        </p:txBody>
      </p:sp>
      <p:sp>
        <p:nvSpPr>
          <p:cNvPr id="5" name="object 5"/>
          <p:cNvSpPr/>
          <p:nvPr/>
        </p:nvSpPr>
        <p:spPr>
          <a:xfrm>
            <a:off x="7467600" y="6324600"/>
            <a:ext cx="685800" cy="432816"/>
          </a:xfrm>
          <a:prstGeom prst="rect">
            <a:avLst/>
          </a:prstGeom>
          <a:blipFill>
            <a:blip r:embed="rId6" cstate="print"/>
            <a:stretch>
              <a:fillRect/>
            </a:stretch>
          </a:blipFill>
        </p:spPr>
        <p:txBody>
          <a:bodyPr wrap="square" lIns="0" tIns="0" rIns="0" bIns="0" rtlCol="0"/>
          <a:lstStyle/>
          <a:p>
            <a:pPr defTabSz="914400"/>
            <a:endParaRPr>
              <a:solidFill>
                <a:prstClr val="black"/>
              </a:solidFill>
            </a:endParaRPr>
          </a:p>
        </p:txBody>
      </p:sp>
      <p:sp>
        <p:nvSpPr>
          <p:cNvPr id="6" name="object 6"/>
          <p:cNvSpPr txBox="1"/>
          <p:nvPr/>
        </p:nvSpPr>
        <p:spPr>
          <a:xfrm>
            <a:off x="6176264" y="3486402"/>
            <a:ext cx="2955290" cy="3359150"/>
          </a:xfrm>
          <a:prstGeom prst="rect">
            <a:avLst/>
          </a:prstGeom>
        </p:spPr>
        <p:txBody>
          <a:bodyPr vert="horz" wrap="square" lIns="0" tIns="0" rIns="0" bIns="0" rtlCol="0">
            <a:spAutoFit/>
          </a:bodyPr>
          <a:lstStyle/>
          <a:p>
            <a:pPr marR="528955" algn="r" defTabSz="914400"/>
            <a:r>
              <a:rPr sz="1200" dirty="0">
                <a:solidFill>
                  <a:srgbClr val="888888"/>
                </a:solidFill>
                <a:latin typeface="Times New Roman"/>
                <a:cs typeface="Times New Roman"/>
              </a:rPr>
              <a:t>1</a:t>
            </a:r>
            <a:endParaRPr sz="1200">
              <a:solidFill>
                <a:prstClr val="black"/>
              </a:solidFill>
              <a:latin typeface="Times New Roman"/>
              <a:cs typeface="Times New Roman"/>
            </a:endParaRPr>
          </a:p>
        </p:txBody>
      </p:sp>
      <p:sp>
        <p:nvSpPr>
          <p:cNvPr id="7" name="object 7"/>
          <p:cNvSpPr/>
          <p:nvPr/>
        </p:nvSpPr>
        <p:spPr>
          <a:xfrm>
            <a:off x="6181344" y="0"/>
            <a:ext cx="2962655" cy="3505200"/>
          </a:xfrm>
          <a:prstGeom prst="rect">
            <a:avLst/>
          </a:prstGeom>
          <a:blipFill>
            <a:blip r:embed="rId7" cstate="print"/>
            <a:stretch>
              <a:fillRect/>
            </a:stretch>
          </a:blipFill>
        </p:spPr>
        <p:txBody>
          <a:bodyPr wrap="square" lIns="0" tIns="0" rIns="0" bIns="0" rtlCol="0"/>
          <a:lstStyle/>
          <a:p>
            <a:pPr defTabSz="914400"/>
            <a:endParaRPr>
              <a:solidFill>
                <a:prstClr val="black"/>
              </a:solidFill>
            </a:endParaRPr>
          </a:p>
        </p:txBody>
      </p:sp>
      <p:sp>
        <p:nvSpPr>
          <p:cNvPr id="8" name="object 8"/>
          <p:cNvSpPr/>
          <p:nvPr/>
        </p:nvSpPr>
        <p:spPr>
          <a:xfrm>
            <a:off x="6176264" y="3486402"/>
            <a:ext cx="2955290" cy="3359150"/>
          </a:xfrm>
          <a:custGeom>
            <a:avLst/>
            <a:gdLst/>
            <a:ahLst/>
            <a:cxnLst/>
            <a:rect l="l" t="t" r="r" b="b"/>
            <a:pathLst>
              <a:path w="2955290" h="3359150">
                <a:moveTo>
                  <a:pt x="0" y="3358896"/>
                </a:moveTo>
                <a:lnTo>
                  <a:pt x="2955036" y="3358896"/>
                </a:lnTo>
                <a:lnTo>
                  <a:pt x="2955036" y="0"/>
                </a:lnTo>
                <a:lnTo>
                  <a:pt x="0" y="0"/>
                </a:lnTo>
                <a:lnTo>
                  <a:pt x="0" y="3358896"/>
                </a:lnTo>
                <a:close/>
              </a:path>
            </a:pathLst>
          </a:custGeom>
          <a:solidFill>
            <a:srgbClr val="2E4D70"/>
          </a:solidFill>
        </p:spPr>
        <p:txBody>
          <a:bodyPr wrap="square" lIns="0" tIns="0" rIns="0" bIns="0" rtlCol="0"/>
          <a:lstStyle/>
          <a:p>
            <a:pPr defTabSz="914400"/>
            <a:endParaRPr>
              <a:solidFill>
                <a:prstClr val="black"/>
              </a:solidFill>
            </a:endParaRPr>
          </a:p>
        </p:txBody>
      </p:sp>
      <p:sp>
        <p:nvSpPr>
          <p:cNvPr id="9" name="object 9"/>
          <p:cNvSpPr/>
          <p:nvPr/>
        </p:nvSpPr>
        <p:spPr>
          <a:xfrm>
            <a:off x="6188964" y="3499103"/>
            <a:ext cx="2955035" cy="3358894"/>
          </a:xfrm>
          <a:prstGeom prst="rect">
            <a:avLst/>
          </a:prstGeom>
          <a:blipFill>
            <a:blip r:embed="rId8" cstate="print"/>
            <a:stretch>
              <a:fillRect/>
            </a:stretch>
          </a:blipFill>
        </p:spPr>
        <p:txBody>
          <a:bodyPr wrap="square" lIns="0" tIns="0" rIns="0" bIns="0" rtlCol="0"/>
          <a:lstStyle/>
          <a:p>
            <a:pPr defTabSz="914400"/>
            <a:endParaRPr>
              <a:solidFill>
                <a:prstClr val="black"/>
              </a:solidFill>
            </a:endParaRPr>
          </a:p>
        </p:txBody>
      </p:sp>
      <p:sp>
        <p:nvSpPr>
          <p:cNvPr id="10" name="object 10"/>
          <p:cNvSpPr/>
          <p:nvPr/>
        </p:nvSpPr>
        <p:spPr>
          <a:xfrm>
            <a:off x="0" y="0"/>
            <a:ext cx="2743200" cy="3601212"/>
          </a:xfrm>
          <a:prstGeom prst="rect">
            <a:avLst/>
          </a:prstGeom>
          <a:blipFill>
            <a:blip r:embed="rId9" cstate="print"/>
            <a:stretch>
              <a:fillRect/>
            </a:stretch>
          </a:blipFill>
        </p:spPr>
        <p:txBody>
          <a:bodyPr wrap="square" lIns="0" tIns="0" rIns="0" bIns="0" rtlCol="0"/>
          <a:lstStyle/>
          <a:p>
            <a:pPr defTabSz="914400"/>
            <a:endParaRPr>
              <a:solidFill>
                <a:prstClr val="black"/>
              </a:solidFill>
            </a:endParaRPr>
          </a:p>
        </p:txBody>
      </p:sp>
      <p:sp>
        <p:nvSpPr>
          <p:cNvPr id="11" name="object 11"/>
          <p:cNvSpPr/>
          <p:nvPr/>
        </p:nvSpPr>
        <p:spPr>
          <a:xfrm>
            <a:off x="0" y="3569207"/>
            <a:ext cx="3272028" cy="3288789"/>
          </a:xfrm>
          <a:prstGeom prst="rect">
            <a:avLst/>
          </a:prstGeom>
          <a:blipFill>
            <a:blip r:embed="rId10" cstate="print"/>
            <a:stretch>
              <a:fillRect/>
            </a:stretch>
          </a:blipFill>
        </p:spPr>
        <p:txBody>
          <a:bodyPr wrap="square" lIns="0" tIns="0" rIns="0" bIns="0" rtlCol="0"/>
          <a:lstStyle/>
          <a:p>
            <a:pPr defTabSz="914400"/>
            <a:endParaRPr>
              <a:solidFill>
                <a:prstClr val="black"/>
              </a:solidFill>
            </a:endParaRPr>
          </a:p>
        </p:txBody>
      </p:sp>
      <p:sp>
        <p:nvSpPr>
          <p:cNvPr id="12" name="object 12"/>
          <p:cNvSpPr/>
          <p:nvPr/>
        </p:nvSpPr>
        <p:spPr>
          <a:xfrm>
            <a:off x="1766316" y="2171700"/>
            <a:ext cx="5426963" cy="4419600"/>
          </a:xfrm>
          <a:prstGeom prst="rect">
            <a:avLst/>
          </a:prstGeom>
          <a:blipFill>
            <a:blip r:embed="rId11" cstate="print"/>
            <a:stretch>
              <a:fillRect/>
            </a:stretch>
          </a:blipFill>
        </p:spPr>
        <p:txBody>
          <a:bodyPr wrap="square" lIns="0" tIns="0" rIns="0" bIns="0" rtlCol="0"/>
          <a:lstStyle/>
          <a:p>
            <a:pPr defTabSz="914400"/>
            <a:r>
              <a:rPr lang="en-US" dirty="0" err="1" smtClean="0">
                <a:solidFill>
                  <a:prstClr val="black"/>
                </a:solidFill>
              </a:rPr>
              <a:t>ll</a:t>
            </a:r>
            <a:endParaRPr dirty="0">
              <a:solidFill>
                <a:prstClr val="black"/>
              </a:solidFill>
            </a:endParaRPr>
          </a:p>
        </p:txBody>
      </p:sp>
      <p:sp>
        <p:nvSpPr>
          <p:cNvPr id="13" name="TextBox 12"/>
          <p:cNvSpPr txBox="1"/>
          <p:nvPr/>
        </p:nvSpPr>
        <p:spPr>
          <a:xfrm>
            <a:off x="3965248" y="6324600"/>
            <a:ext cx="1367327" cy="415498"/>
          </a:xfrm>
          <a:prstGeom prst="rect">
            <a:avLst/>
          </a:prstGeom>
          <a:noFill/>
        </p:spPr>
        <p:txBody>
          <a:bodyPr wrap="square" rtlCol="0">
            <a:spAutoFit/>
          </a:bodyPr>
          <a:lstStyle/>
          <a:p>
            <a:r>
              <a:rPr lang="en-US" sz="1050" dirty="0" smtClean="0"/>
              <a:t>       </a:t>
            </a:r>
            <a:r>
              <a:rPr lang="en-US" sz="1050" dirty="0" err="1" smtClean="0">
                <a:latin typeface="Times New Roman" panose="02020603050405020304" pitchFamily="18" charset="0"/>
                <a:cs typeface="Times New Roman" panose="02020603050405020304" pitchFamily="18" charset="0"/>
              </a:rPr>
              <a:t>Lita</a:t>
            </a:r>
            <a:r>
              <a:rPr lang="en-US" sz="1050" dirty="0" smtClean="0">
                <a:latin typeface="Times New Roman" panose="02020603050405020304" pitchFamily="18" charset="0"/>
                <a:cs typeface="Times New Roman" panose="02020603050405020304" pitchFamily="18" charset="0"/>
              </a:rPr>
              <a:t> Proctor</a:t>
            </a:r>
          </a:p>
          <a:p>
            <a:r>
              <a:rPr lang="en-US" sz="1050" dirty="0">
                <a:latin typeface="Times New Roman" panose="02020603050405020304" pitchFamily="18" charset="0"/>
                <a:cs typeface="Times New Roman" panose="02020603050405020304" pitchFamily="18" charset="0"/>
              </a:rPr>
              <a:t> </a:t>
            </a:r>
            <a:r>
              <a:rPr lang="en-US" sz="1050" dirty="0" smtClean="0">
                <a:latin typeface="Times New Roman" panose="02020603050405020304" pitchFamily="18" charset="0"/>
                <a:cs typeface="Times New Roman" panose="02020603050405020304" pitchFamily="18" charset="0"/>
              </a:rPr>
              <a:t>           HMP</a:t>
            </a:r>
            <a:endParaRPr lang="en-US" sz="1050" dirty="0">
              <a:latin typeface="Times New Roman" panose="02020603050405020304" pitchFamily="18" charset="0"/>
              <a:cs typeface="Times New Roman" panose="02020603050405020304" pitchFamily="18" charset="0"/>
            </a:endParaRPr>
          </a:p>
        </p:txBody>
      </p:sp>
      <p:sp>
        <p:nvSpPr>
          <p:cNvPr id="14" name="Rectangle 13"/>
          <p:cNvSpPr/>
          <p:nvPr/>
        </p:nvSpPr>
        <p:spPr>
          <a:xfrm>
            <a:off x="3179774" y="616803"/>
            <a:ext cx="2459026" cy="830997"/>
          </a:xfrm>
          <a:prstGeom prst="rect">
            <a:avLst/>
          </a:prstGeom>
          <a:solidFill>
            <a:schemeClr val="bg1">
              <a:lumMod val="85000"/>
            </a:schemeClr>
          </a:solidFill>
        </p:spPr>
        <p:txBody>
          <a:bodyPr wrap="none">
            <a:spAutoFit/>
          </a:bodyPr>
          <a:lstStyle/>
          <a:p>
            <a:pPr algn="ctr"/>
            <a:r>
              <a:rPr lang="en-GB" sz="2400" b="1" cap="small" dirty="0" smtClean="0"/>
              <a:t>Overview of </a:t>
            </a:r>
          </a:p>
          <a:p>
            <a:pPr algn="ctr"/>
            <a:r>
              <a:rPr lang="en-GB" sz="2400" b="1" cap="small" dirty="0" smtClean="0"/>
              <a:t>the </a:t>
            </a:r>
            <a:r>
              <a:rPr lang="en-GB" sz="2400" b="1" cap="small" dirty="0" err="1" smtClean="0"/>
              <a:t>Microbiome</a:t>
            </a:r>
            <a:endParaRPr lang="en-US" sz="2400" b="1" cap="small"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513645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533400" y="2286000"/>
            <a:ext cx="8229600" cy="1524000"/>
          </a:xfrm>
        </p:spPr>
        <p:txBody>
          <a:bodyPr>
            <a:normAutofit/>
          </a:bodyPr>
          <a:lstStyle/>
          <a:p>
            <a:pPr algn="just">
              <a:lnSpc>
                <a:spcPct val="150000"/>
              </a:lnSpc>
              <a:buNone/>
            </a:pPr>
            <a:r>
              <a:rPr lang="en-US" sz="1800" dirty="0" smtClean="0">
                <a:ea typeface="Arial Narrow" charset="0"/>
                <a:cs typeface="Arial Narrow" charset="0"/>
              </a:rPr>
              <a:t>   </a:t>
            </a:r>
            <a:r>
              <a:rPr lang="en-US" sz="1800" dirty="0" err="1" smtClean="0">
                <a:ea typeface="Arial Narrow" charset="0"/>
                <a:cs typeface="Arial Narrow" charset="0"/>
              </a:rPr>
              <a:t>Microbiome</a:t>
            </a:r>
            <a:r>
              <a:rPr lang="en-US" sz="1800" dirty="0" smtClean="0">
                <a:ea typeface="Arial Narrow" charset="0"/>
                <a:cs typeface="Arial Narrow" charset="0"/>
              </a:rPr>
              <a:t>: the collection of all genomes of microbes (including bacteria, </a:t>
            </a:r>
            <a:r>
              <a:rPr lang="en-US" sz="1800" dirty="0" err="1" smtClean="0">
                <a:ea typeface="Arial Narrow" charset="0"/>
                <a:cs typeface="Arial Narrow" charset="0"/>
              </a:rPr>
              <a:t>bacteriophage</a:t>
            </a:r>
            <a:r>
              <a:rPr lang="en-US" sz="1800" dirty="0" smtClean="0">
                <a:ea typeface="Arial Narrow" charset="0"/>
                <a:cs typeface="Arial Narrow" charset="0"/>
              </a:rPr>
              <a:t>, fungi, protozoa, and viruses) in an ecosystem, particularly the collection living in and on the human body.</a:t>
            </a:r>
            <a:endParaRPr lang="en-US" sz="1800" dirty="0">
              <a:ea typeface="Arial Narrow" charset="0"/>
              <a:cs typeface="Arial Narrow" charset="0"/>
            </a:endParaRPr>
          </a:p>
        </p:txBody>
      </p:sp>
      <p:sp>
        <p:nvSpPr>
          <p:cNvPr id="5" name="Title 1"/>
          <p:cNvSpPr>
            <a:spLocks noGrp="1"/>
          </p:cNvSpPr>
          <p:nvPr>
            <p:ph type="title"/>
          </p:nvPr>
        </p:nvSpPr>
        <p:spPr>
          <a:xfrm>
            <a:off x="0" y="628737"/>
            <a:ext cx="9144000" cy="438063"/>
          </a:xfrm>
          <a:gradFill flip="none" rotWithShape="1">
            <a:gsLst>
              <a:gs pos="13000">
                <a:schemeClr val="bg1">
                  <a:lumMod val="65000"/>
                </a:schemeClr>
              </a:gs>
              <a:gs pos="100000">
                <a:srgbClr val="FFFFFF"/>
              </a:gs>
            </a:gsLst>
            <a:lin ang="0" scaled="1"/>
            <a:tileRect/>
          </a:gradFill>
        </p:spPr>
        <p:txBody>
          <a:bodyPr>
            <a:noAutofit/>
          </a:bodyPr>
          <a:lstStyle/>
          <a:p>
            <a:pPr algn="ctr"/>
            <a:r>
              <a:rPr lang="en-US" sz="2400" b="1" cap="small" dirty="0" smtClean="0"/>
              <a:t>Definition</a:t>
            </a:r>
            <a:endParaRPr lang="en-US" sz="2400" b="1" cap="small" dirty="0"/>
          </a:p>
        </p:txBody>
      </p:sp>
      <p:sp>
        <p:nvSpPr>
          <p:cNvPr id="8" name="Rectangle 7"/>
          <p:cNvSpPr/>
          <p:nvPr/>
        </p:nvSpPr>
        <p:spPr>
          <a:xfrm>
            <a:off x="914400" y="1764268"/>
            <a:ext cx="6629400" cy="369332"/>
          </a:xfrm>
          <a:prstGeom prst="rect">
            <a:avLst/>
          </a:prstGeom>
        </p:spPr>
        <p:txBody>
          <a:bodyPr wrap="square">
            <a:spAutoFit/>
          </a:bodyPr>
          <a:lstStyle/>
          <a:p>
            <a:r>
              <a:rPr lang="en-US" sz="1800" b="0" dirty="0" err="1" smtClean="0"/>
              <a:t>Microbiota</a:t>
            </a:r>
            <a:r>
              <a:rPr lang="en-US" sz="1800" b="0" dirty="0" smtClean="0"/>
              <a:t>: the collective microorganisms</a:t>
            </a:r>
          </a:p>
        </p:txBody>
      </p:sp>
      <p:sp>
        <p:nvSpPr>
          <p:cNvPr id="9" name="Rectangle 8"/>
          <p:cNvSpPr/>
          <p:nvPr/>
        </p:nvSpPr>
        <p:spPr>
          <a:xfrm>
            <a:off x="914400" y="3849469"/>
            <a:ext cx="7696200" cy="900246"/>
          </a:xfrm>
          <a:prstGeom prst="rect">
            <a:avLst/>
          </a:prstGeom>
        </p:spPr>
        <p:txBody>
          <a:bodyPr wrap="square">
            <a:spAutoFit/>
          </a:bodyPr>
          <a:lstStyle/>
          <a:p>
            <a:pPr>
              <a:lnSpc>
                <a:spcPct val="150000"/>
              </a:lnSpc>
            </a:pPr>
            <a:r>
              <a:rPr lang="en-US" sz="1800" b="0" dirty="0" err="1" smtClean="0"/>
              <a:t>Dysbiosis</a:t>
            </a:r>
            <a:r>
              <a:rPr lang="en-US" sz="1800" b="0" dirty="0" smtClean="0"/>
              <a:t>: </a:t>
            </a:r>
            <a:r>
              <a:rPr lang="en-US" sz="1800" b="0" dirty="0" err="1" smtClean="0"/>
              <a:t>dysregulated</a:t>
            </a:r>
            <a:r>
              <a:rPr lang="en-US" sz="1800" b="0" dirty="0" smtClean="0"/>
              <a:t> (abnormal) </a:t>
            </a:r>
            <a:r>
              <a:rPr lang="en-US" sz="1800" b="0" dirty="0" err="1" smtClean="0"/>
              <a:t>microbiota</a:t>
            </a:r>
            <a:r>
              <a:rPr lang="en-US" sz="1800" b="0" dirty="0" smtClean="0"/>
              <a:t>. Common to many diseases including diabetes, colon cancer, and IBD</a:t>
            </a:r>
            <a:endParaRPr lang="en-US" sz="1800" b="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14400" y="873963"/>
            <a:ext cx="7924800" cy="3393237"/>
          </a:xfrm>
          <a:prstGeom prst="rect">
            <a:avLst/>
          </a:prstGeom>
        </p:spPr>
        <p:txBody>
          <a:bodyPr wrap="square">
            <a:spAutoFit/>
          </a:bodyPr>
          <a:lstStyle/>
          <a:p>
            <a:pPr>
              <a:lnSpc>
                <a:spcPct val="150000"/>
              </a:lnSpc>
            </a:pPr>
            <a:r>
              <a:rPr lang="en-US" sz="1800" b="0" dirty="0" smtClean="0">
                <a:latin typeface="+mn-lt"/>
              </a:rPr>
              <a:t>(Werner Arber, Daniel Nathans and Hamilton O. Smith Nobel Prize 1978)</a:t>
            </a:r>
          </a:p>
          <a:p>
            <a:pPr>
              <a:lnSpc>
                <a:spcPct val="150000"/>
              </a:lnSpc>
            </a:pPr>
            <a:endParaRPr lang="en-US" sz="1800" b="0" dirty="0" smtClean="0">
              <a:latin typeface="+mn-lt"/>
            </a:endParaRPr>
          </a:p>
          <a:p>
            <a:pPr>
              <a:lnSpc>
                <a:spcPct val="150000"/>
              </a:lnSpc>
            </a:pPr>
            <a:r>
              <a:rPr lang="en-US" sz="1800" b="0" dirty="0" smtClean="0">
                <a:latin typeface="+mn-lt"/>
              </a:rPr>
              <a:t>Recognize a specific DNA sequence (4 to 6 </a:t>
            </a:r>
            <a:r>
              <a:rPr lang="en-US" sz="1800" b="0" dirty="0" err="1" smtClean="0">
                <a:latin typeface="+mn-lt"/>
              </a:rPr>
              <a:t>bp</a:t>
            </a:r>
            <a:r>
              <a:rPr lang="en-US" sz="1800" b="0" dirty="0">
                <a:latin typeface="+mn-lt"/>
              </a:rPr>
              <a:t>) and cut the </a:t>
            </a:r>
            <a:r>
              <a:rPr lang="en-US" sz="1800" b="0" dirty="0" smtClean="0">
                <a:latin typeface="+mn-lt"/>
              </a:rPr>
              <a:t>DNA. </a:t>
            </a:r>
          </a:p>
          <a:p>
            <a:pPr>
              <a:lnSpc>
                <a:spcPct val="150000"/>
              </a:lnSpc>
            </a:pPr>
            <a:r>
              <a:rPr lang="en-US" sz="1800" b="0" dirty="0">
                <a:latin typeface="+mn-lt"/>
              </a:rPr>
              <a:t>Only found in </a:t>
            </a:r>
            <a:r>
              <a:rPr lang="en-US" sz="1800" b="0" dirty="0" smtClean="0">
                <a:latin typeface="+mn-lt"/>
              </a:rPr>
              <a:t>prokaryotes for protection from foreign DNA (phages=bacterial viruses).</a:t>
            </a:r>
          </a:p>
          <a:p>
            <a:pPr>
              <a:lnSpc>
                <a:spcPct val="150000"/>
              </a:lnSpc>
            </a:pPr>
            <a:r>
              <a:rPr lang="en-US" sz="1800" b="0" dirty="0" smtClean="0">
                <a:latin typeface="+mn-lt"/>
              </a:rPr>
              <a:t>Over </a:t>
            </a:r>
            <a:r>
              <a:rPr lang="en-US" sz="1800" b="0" dirty="0">
                <a:latin typeface="+mn-lt"/>
              </a:rPr>
              <a:t>100 different enzymes have been isolated from </a:t>
            </a:r>
            <a:r>
              <a:rPr lang="en-US" sz="1800" b="0" dirty="0" smtClean="0">
                <a:latin typeface="+mn-lt"/>
              </a:rPr>
              <a:t>bacteria. </a:t>
            </a:r>
          </a:p>
          <a:p>
            <a:pPr>
              <a:lnSpc>
                <a:spcPct val="150000"/>
              </a:lnSpc>
            </a:pPr>
            <a:endParaRPr lang="en-US" sz="1800" b="0" dirty="0" smtClean="0">
              <a:latin typeface="+mn-lt"/>
            </a:endParaRPr>
          </a:p>
          <a:p>
            <a:pPr>
              <a:lnSpc>
                <a:spcPct val="150000"/>
              </a:lnSpc>
            </a:pPr>
            <a:endParaRPr lang="en-US" sz="1800" b="0" dirty="0" smtClean="0">
              <a:latin typeface="+mn-lt"/>
            </a:endParaRPr>
          </a:p>
        </p:txBody>
      </p:sp>
      <p:pic>
        <p:nvPicPr>
          <p:cNvPr id="6" name="Picture 2" descr="cummings-12-08"/>
          <p:cNvPicPr>
            <a:picLocks noChangeAspect="1" noChangeArrowheads="1"/>
          </p:cNvPicPr>
          <p:nvPr/>
        </p:nvPicPr>
        <p:blipFill>
          <a:blip r:embed="rId2"/>
          <a:srcRect t="25255" b="30971"/>
          <a:stretch>
            <a:fillRect/>
          </a:stretch>
        </p:blipFill>
        <p:spPr bwMode="auto">
          <a:xfrm>
            <a:off x="1295400" y="3657600"/>
            <a:ext cx="6553200" cy="2819400"/>
          </a:xfrm>
          <a:prstGeom prst="rect">
            <a:avLst/>
          </a:prstGeom>
          <a:noFill/>
          <a:ln w="9525">
            <a:noFill/>
            <a:miter lim="800000"/>
            <a:headEnd/>
            <a:tailEnd/>
          </a:ln>
        </p:spPr>
      </p:pic>
      <p:sp>
        <p:nvSpPr>
          <p:cNvPr id="5" name="Rectangle 4"/>
          <p:cNvSpPr/>
          <p:nvPr/>
        </p:nvSpPr>
        <p:spPr>
          <a:xfrm>
            <a:off x="0" y="292100"/>
            <a:ext cx="9144000" cy="461665"/>
          </a:xfrm>
          <a:prstGeom prst="rect">
            <a:avLst/>
          </a:prstGeom>
          <a:gradFill flip="none" rotWithShape="1">
            <a:gsLst>
              <a:gs pos="32000">
                <a:srgbClr val="FF9562"/>
              </a:gs>
              <a:gs pos="100000">
                <a:srgbClr val="FFFFFF"/>
              </a:gs>
            </a:gsLst>
            <a:lin ang="0" scaled="1"/>
            <a:tileRect/>
          </a:gradFill>
        </p:spPr>
        <p:txBody>
          <a:bodyPr wrap="square">
            <a:spAutoFit/>
          </a:bodyPr>
          <a:lstStyle/>
          <a:p>
            <a:pPr algn="ctr"/>
            <a:r>
              <a:rPr lang="en-US" sz="2400" cap="small" dirty="0" smtClean="0"/>
              <a:t>Restriction Enzymes</a:t>
            </a:r>
            <a:endParaRPr lang="en-US" sz="2400" b="1" cap="small" dirty="0" smtClean="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3"/>
          <p:cNvPicPr>
            <a:picLocks noChangeAspect="1" noChangeArrowheads="1"/>
          </p:cNvPicPr>
          <p:nvPr/>
        </p:nvPicPr>
        <p:blipFill>
          <a:blip r:embed="rId2"/>
          <a:srcRect l="31683" t="33757" r="31665" b="12692"/>
          <a:stretch>
            <a:fillRect/>
          </a:stretch>
        </p:blipFill>
        <p:spPr bwMode="auto">
          <a:xfrm>
            <a:off x="1785938" y="2057400"/>
            <a:ext cx="5757861" cy="3886200"/>
          </a:xfrm>
          <a:prstGeom prst="rect">
            <a:avLst/>
          </a:prstGeom>
          <a:noFill/>
          <a:ln w="9525">
            <a:noFill/>
            <a:miter lim="800000"/>
            <a:headEnd/>
            <a:tailEnd/>
          </a:ln>
        </p:spPr>
      </p:pic>
      <p:sp>
        <p:nvSpPr>
          <p:cNvPr id="4" name="Title 1"/>
          <p:cNvSpPr>
            <a:spLocks noGrp="1"/>
          </p:cNvSpPr>
          <p:nvPr>
            <p:ph type="title"/>
          </p:nvPr>
        </p:nvSpPr>
        <p:spPr>
          <a:xfrm>
            <a:off x="0" y="628737"/>
            <a:ext cx="9144000" cy="438063"/>
          </a:xfrm>
          <a:gradFill flip="none" rotWithShape="1">
            <a:gsLst>
              <a:gs pos="13000">
                <a:schemeClr val="bg1">
                  <a:lumMod val="65000"/>
                </a:schemeClr>
              </a:gs>
              <a:gs pos="100000">
                <a:srgbClr val="FFFFFF"/>
              </a:gs>
            </a:gsLst>
            <a:lin ang="0" scaled="1"/>
            <a:tileRect/>
          </a:gradFill>
        </p:spPr>
        <p:txBody>
          <a:bodyPr>
            <a:noAutofit/>
          </a:bodyPr>
          <a:lstStyle/>
          <a:p>
            <a:pPr algn="ctr"/>
            <a:r>
              <a:rPr lang="en-US" sz="2400" b="1" cap="small" dirty="0" smtClean="0"/>
              <a:t>Increasing Interest</a:t>
            </a:r>
            <a:endParaRPr lang="en-US" sz="2400" b="1" cap="small"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3"/>
          <p:cNvSpPr>
            <a:spLocks noGrp="1"/>
          </p:cNvSpPr>
          <p:nvPr>
            <p:ph type="title"/>
          </p:nvPr>
        </p:nvSpPr>
        <p:spPr>
          <a:xfrm>
            <a:off x="457200" y="76200"/>
            <a:ext cx="8229600" cy="1143000"/>
          </a:xfrm>
        </p:spPr>
        <p:txBody>
          <a:bodyPr>
            <a:normAutofit/>
          </a:bodyPr>
          <a:lstStyle/>
          <a:p>
            <a:r>
              <a:rPr lang="en-US" sz="2400" b="1" cap="all" dirty="0" err="1">
                <a:latin typeface="+mn-lt"/>
                <a:cs typeface="Cambria" pitchFamily="18" charset="0"/>
              </a:rPr>
              <a:t>Microbiome</a:t>
            </a:r>
            <a:r>
              <a:rPr lang="en-US" sz="2400" b="1" cap="all" dirty="0">
                <a:latin typeface="+mn-lt"/>
                <a:cs typeface="Cambria" pitchFamily="18" charset="0"/>
              </a:rPr>
              <a:t> By the Numbers</a:t>
            </a:r>
          </a:p>
        </p:txBody>
      </p:sp>
      <p:sp>
        <p:nvSpPr>
          <p:cNvPr id="18435" name="Content Placeholder 4"/>
          <p:cNvSpPr>
            <a:spLocks noGrp="1"/>
          </p:cNvSpPr>
          <p:nvPr>
            <p:ph sz="half" idx="1"/>
          </p:nvPr>
        </p:nvSpPr>
        <p:spPr>
          <a:xfrm>
            <a:off x="457200" y="1447800"/>
            <a:ext cx="4038600" cy="3946525"/>
          </a:xfrm>
        </p:spPr>
        <p:txBody>
          <a:bodyPr>
            <a:noAutofit/>
          </a:bodyPr>
          <a:lstStyle/>
          <a:p>
            <a:pPr>
              <a:lnSpc>
                <a:spcPct val="150000"/>
              </a:lnSpc>
            </a:pPr>
            <a:r>
              <a:rPr lang="en-US" sz="1800" dirty="0">
                <a:ea typeface="Arial Narrow" charset="0"/>
                <a:cs typeface="Arial Narrow" charset="0"/>
              </a:rPr>
              <a:t>Humans harbor 100+ trillion bacteria</a:t>
            </a:r>
          </a:p>
          <a:p>
            <a:pPr>
              <a:lnSpc>
                <a:spcPct val="150000"/>
              </a:lnSpc>
            </a:pPr>
            <a:r>
              <a:rPr lang="en-US" sz="1800" dirty="0">
                <a:ea typeface="Arial Narrow" charset="0"/>
                <a:cs typeface="Arial Narrow" charset="0"/>
              </a:rPr>
              <a:t>90% of human cells are microbial </a:t>
            </a:r>
          </a:p>
          <a:p>
            <a:pPr>
              <a:lnSpc>
                <a:spcPct val="150000"/>
              </a:lnSpc>
            </a:pPr>
            <a:r>
              <a:rPr lang="en-US" sz="1800" dirty="0">
                <a:ea typeface="Arial Narrow" charset="0"/>
                <a:cs typeface="Arial Narrow" charset="0"/>
              </a:rPr>
              <a:t>100x more microbial genes as compared to human genes</a:t>
            </a:r>
          </a:p>
          <a:p>
            <a:pPr>
              <a:lnSpc>
                <a:spcPct val="150000"/>
              </a:lnSpc>
            </a:pPr>
            <a:r>
              <a:rPr lang="en-US" sz="1800" dirty="0">
                <a:ea typeface="Arial Narrow" charset="0"/>
                <a:cs typeface="Arial Narrow" charset="0"/>
              </a:rPr>
              <a:t>Between individuals, 99% of human genome is similar, whereas &lt; 20% of microbial genome is similar</a:t>
            </a:r>
          </a:p>
        </p:txBody>
      </p:sp>
      <p:grpSp>
        <p:nvGrpSpPr>
          <p:cNvPr id="2" name="Group 1"/>
          <p:cNvGrpSpPr>
            <a:grpSpLocks/>
          </p:cNvGrpSpPr>
          <p:nvPr/>
        </p:nvGrpSpPr>
        <p:grpSpPr bwMode="auto">
          <a:xfrm>
            <a:off x="4597400" y="1600200"/>
            <a:ext cx="4089400" cy="2765425"/>
            <a:chOff x="4279900" y="1930400"/>
            <a:chExt cx="4937125" cy="3133725"/>
          </a:xfrm>
        </p:grpSpPr>
        <p:pic>
          <p:nvPicPr>
            <p:cNvPr id="18438" name="Content Placeholder 3"/>
            <p:cNvPicPr>
              <a:picLocks noChangeAspect="1"/>
            </p:cNvPicPr>
            <p:nvPr/>
          </p:nvPicPr>
          <p:blipFill>
            <a:blip r:embed="rId2"/>
            <a:srcRect l="39526" t="25537" r="47385" b="49455"/>
            <a:stretch>
              <a:fillRect/>
            </a:stretch>
          </p:blipFill>
          <p:spPr bwMode="auto">
            <a:xfrm>
              <a:off x="4279900" y="2360613"/>
              <a:ext cx="2468562" cy="2651125"/>
            </a:xfrm>
            <a:prstGeom prst="rect">
              <a:avLst/>
            </a:prstGeom>
            <a:noFill/>
            <a:ln w="9525">
              <a:noFill/>
              <a:miter lim="800000"/>
              <a:headEnd/>
              <a:tailEnd/>
            </a:ln>
          </p:spPr>
        </p:pic>
        <p:pic>
          <p:nvPicPr>
            <p:cNvPr id="18439" name="Content Placeholder 3"/>
            <p:cNvPicPr>
              <a:picLocks noChangeAspect="1"/>
            </p:cNvPicPr>
            <p:nvPr/>
          </p:nvPicPr>
          <p:blipFill>
            <a:blip r:embed="rId2"/>
            <a:srcRect l="39526" t="50433" r="47385" b="21437"/>
            <a:stretch>
              <a:fillRect/>
            </a:stretch>
          </p:blipFill>
          <p:spPr bwMode="auto">
            <a:xfrm>
              <a:off x="6748462" y="2297113"/>
              <a:ext cx="2468563" cy="2767012"/>
            </a:xfrm>
            <a:prstGeom prst="rect">
              <a:avLst/>
            </a:prstGeom>
            <a:noFill/>
            <a:ln w="9525">
              <a:noFill/>
              <a:miter lim="800000"/>
              <a:headEnd/>
              <a:tailEnd/>
            </a:ln>
          </p:spPr>
        </p:pic>
        <p:pic>
          <p:nvPicPr>
            <p:cNvPr id="18440" name="Content Placeholder 3"/>
            <p:cNvPicPr>
              <a:picLocks noChangeAspect="1"/>
            </p:cNvPicPr>
            <p:nvPr/>
          </p:nvPicPr>
          <p:blipFill>
            <a:blip r:embed="rId2"/>
            <a:srcRect l="39526" t="22118" r="47385" b="74432"/>
            <a:stretch>
              <a:fillRect/>
            </a:stretch>
          </p:blipFill>
          <p:spPr bwMode="auto">
            <a:xfrm>
              <a:off x="5514975" y="1930400"/>
              <a:ext cx="2468562" cy="366713"/>
            </a:xfrm>
            <a:prstGeom prst="rect">
              <a:avLst/>
            </a:prstGeom>
            <a:noFill/>
            <a:ln w="9525">
              <a:noFill/>
              <a:miter lim="800000"/>
              <a:headEnd/>
              <a:tailEnd/>
            </a:ln>
          </p:spPr>
        </p:pic>
      </p:grpSp>
      <p:sp>
        <p:nvSpPr>
          <p:cNvPr id="18437" name="TextBox 9"/>
          <p:cNvSpPr txBox="1">
            <a:spLocks noChangeArrowheads="1"/>
          </p:cNvSpPr>
          <p:nvPr/>
        </p:nvSpPr>
        <p:spPr bwMode="auto">
          <a:xfrm>
            <a:off x="5724318" y="6035675"/>
            <a:ext cx="2962482" cy="307777"/>
          </a:xfrm>
          <a:prstGeom prst="rect">
            <a:avLst/>
          </a:prstGeom>
          <a:noFill/>
          <a:ln w="9525">
            <a:noFill/>
            <a:miter lim="800000"/>
            <a:headEnd/>
            <a:tailEnd/>
          </a:ln>
        </p:spPr>
        <p:txBody>
          <a:bodyPr wrap="none">
            <a:prstTxWarp prst="textNoShape">
              <a:avLst/>
            </a:prstTxWarp>
            <a:spAutoFit/>
          </a:bodyPr>
          <a:lstStyle/>
          <a:p>
            <a:r>
              <a:rPr lang="en-US" sz="1400" b="0" dirty="0">
                <a:ea typeface="Arial Narrow" charset="0"/>
                <a:cs typeface="Arial Narrow" charset="0"/>
              </a:rPr>
              <a:t>Lynch. NEJM 2016; 375(24): 2369.</a:t>
            </a:r>
          </a:p>
        </p:txBody>
      </p:sp>
      <p:sp>
        <p:nvSpPr>
          <p:cNvPr id="9" name="Title 1"/>
          <p:cNvSpPr txBox="1">
            <a:spLocks/>
          </p:cNvSpPr>
          <p:nvPr/>
        </p:nvSpPr>
        <p:spPr bwMode="auto">
          <a:xfrm>
            <a:off x="0" y="4890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err="1" smtClean="0">
                <a:solidFill>
                  <a:schemeClr val="tx2"/>
                </a:solidFill>
                <a:latin typeface="+mj-lt"/>
                <a:ea typeface="+mj-ea"/>
                <a:cs typeface="+mj-cs"/>
              </a:rPr>
              <a:t>Microbiome</a:t>
            </a:r>
            <a:r>
              <a:rPr lang="en-US" sz="2400" kern="0" cap="small" dirty="0" smtClean="0">
                <a:solidFill>
                  <a:schemeClr val="tx2"/>
                </a:solidFill>
                <a:latin typeface="+mj-lt"/>
                <a:ea typeface="+mj-ea"/>
                <a:cs typeface="+mj-cs"/>
              </a:rPr>
              <a:t> by the Numbers</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Diagram 2"/>
          <p:cNvGraphicFramePr/>
          <p:nvPr/>
        </p:nvGraphicFramePr>
        <p:xfrm>
          <a:off x="1371600" y="1600200"/>
          <a:ext cx="6096000" cy="43434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Title 1"/>
          <p:cNvSpPr>
            <a:spLocks noGrp="1"/>
          </p:cNvSpPr>
          <p:nvPr>
            <p:ph type="title"/>
          </p:nvPr>
        </p:nvSpPr>
        <p:spPr>
          <a:xfrm>
            <a:off x="0" y="552537"/>
            <a:ext cx="9144000" cy="438063"/>
          </a:xfrm>
          <a:gradFill flip="none" rotWithShape="1">
            <a:gsLst>
              <a:gs pos="13000">
                <a:schemeClr val="bg1">
                  <a:lumMod val="65000"/>
                </a:schemeClr>
              </a:gs>
              <a:gs pos="100000">
                <a:srgbClr val="FFFFFF"/>
              </a:gs>
            </a:gsLst>
            <a:lin ang="0" scaled="1"/>
            <a:tileRect/>
          </a:gradFill>
        </p:spPr>
        <p:txBody>
          <a:bodyPr>
            <a:noAutofit/>
          </a:bodyPr>
          <a:lstStyle/>
          <a:p>
            <a:pPr algn="ctr"/>
            <a:r>
              <a:rPr lang="en-US" sz="2400" b="1" cap="small" dirty="0" smtClean="0"/>
              <a:t>Microbes Functional Roles</a:t>
            </a:r>
            <a:endParaRPr lang="en-US" sz="2400" b="1" cap="small"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7401" y="1358900"/>
            <a:ext cx="4483100" cy="4826213"/>
          </a:xfrm>
          <a:prstGeom prst="rect">
            <a:avLst/>
          </a:prstGeom>
        </p:spPr>
      </p:pic>
      <p:sp>
        <p:nvSpPr>
          <p:cNvPr id="6" name="TextBox 5"/>
          <p:cNvSpPr txBox="1"/>
          <p:nvPr/>
        </p:nvSpPr>
        <p:spPr>
          <a:xfrm>
            <a:off x="5537200" y="2108200"/>
            <a:ext cx="3149600" cy="2562240"/>
          </a:xfrm>
          <a:prstGeom prst="rect">
            <a:avLst/>
          </a:prstGeom>
          <a:noFill/>
        </p:spPr>
        <p:txBody>
          <a:bodyPr wrap="square" rtlCol="0">
            <a:spAutoFit/>
          </a:bodyPr>
          <a:lstStyle/>
          <a:p>
            <a:pPr>
              <a:lnSpc>
                <a:spcPct val="150000"/>
              </a:lnSpc>
            </a:pPr>
            <a:r>
              <a:rPr lang="en-US" sz="1800" b="0" dirty="0" smtClean="0"/>
              <a:t>CVD: cardiovascular disease </a:t>
            </a:r>
          </a:p>
          <a:p>
            <a:pPr>
              <a:lnSpc>
                <a:spcPct val="150000"/>
              </a:lnSpc>
            </a:pPr>
            <a:r>
              <a:rPr lang="en-US" sz="1800" b="0" dirty="0" smtClean="0"/>
              <a:t>IPA: </a:t>
            </a:r>
            <a:r>
              <a:rPr lang="en-US" sz="1800" b="0" dirty="0" err="1" smtClean="0"/>
              <a:t>indolepropionic</a:t>
            </a:r>
            <a:r>
              <a:rPr lang="en-US" sz="1800" b="0" dirty="0" smtClean="0"/>
              <a:t> acid LPS: </a:t>
            </a:r>
            <a:r>
              <a:rPr lang="en-US" sz="1800" b="0" dirty="0" err="1" smtClean="0"/>
              <a:t>lipopolysaccharide</a:t>
            </a:r>
            <a:r>
              <a:rPr lang="en-US" sz="1800" b="0" dirty="0" smtClean="0"/>
              <a:t> SCFA: short chain fatty acids</a:t>
            </a:r>
          </a:p>
          <a:p>
            <a:pPr>
              <a:lnSpc>
                <a:spcPct val="150000"/>
              </a:lnSpc>
            </a:pPr>
            <a:r>
              <a:rPr lang="en-US" sz="1800" b="0" dirty="0" smtClean="0"/>
              <a:t>TMAO: </a:t>
            </a:r>
            <a:r>
              <a:rPr lang="en-US" sz="1800" b="0" dirty="0" err="1" smtClean="0"/>
              <a:t>trimethylamine</a:t>
            </a:r>
            <a:r>
              <a:rPr lang="en-US" sz="1800" b="0" dirty="0" smtClean="0"/>
              <a:t> N-oxide</a:t>
            </a:r>
            <a:endParaRPr lang="en-US" sz="1800" b="0" dirty="0"/>
          </a:p>
        </p:txBody>
      </p:sp>
      <p:sp>
        <p:nvSpPr>
          <p:cNvPr id="7" name="Title 1"/>
          <p:cNvSpPr txBox="1">
            <a:spLocks/>
          </p:cNvSpPr>
          <p:nvPr/>
        </p:nvSpPr>
        <p:spPr bwMode="auto">
          <a:xfrm>
            <a:off x="0" y="5144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The Role of Gut </a:t>
            </a:r>
            <a:r>
              <a:rPr lang="en-US" sz="2400" kern="0" cap="small" dirty="0" err="1" smtClean="0">
                <a:solidFill>
                  <a:schemeClr val="tx2"/>
                </a:solidFill>
                <a:latin typeface="+mj-lt"/>
                <a:ea typeface="+mj-ea"/>
                <a:cs typeface="+mj-cs"/>
              </a:rPr>
              <a:t>Microbiota</a:t>
            </a:r>
            <a:r>
              <a:rPr lang="en-US" sz="2400" kern="0" cap="small" dirty="0" smtClean="0">
                <a:solidFill>
                  <a:schemeClr val="tx2"/>
                </a:solidFill>
                <a:latin typeface="+mj-lt"/>
                <a:ea typeface="+mj-ea"/>
                <a:cs typeface="+mj-cs"/>
              </a:rPr>
              <a:t> in Health and Disease</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1189037"/>
            <a:ext cx="7762377" cy="5440363"/>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Title 1"/>
          <p:cNvSpPr txBox="1">
            <a:spLocks/>
          </p:cNvSpPr>
          <p:nvPr/>
        </p:nvSpPr>
        <p:spPr bwMode="auto">
          <a:xfrm>
            <a:off x="0" y="406400"/>
            <a:ext cx="9144000" cy="723899"/>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The Western </a:t>
            </a:r>
            <a:r>
              <a:rPr lang="en-US" sz="2400" kern="0" cap="small" dirty="0" err="1" smtClean="0">
                <a:solidFill>
                  <a:schemeClr val="tx2"/>
                </a:solidFill>
                <a:latin typeface="+mj-lt"/>
                <a:ea typeface="+mj-ea"/>
                <a:cs typeface="+mj-cs"/>
              </a:rPr>
              <a:t>Microbiota</a:t>
            </a:r>
            <a:r>
              <a:rPr lang="en-US" sz="2400" kern="0" cap="small" dirty="0" smtClean="0">
                <a:solidFill>
                  <a:schemeClr val="tx2"/>
                </a:solidFill>
                <a:latin typeface="+mj-lt"/>
                <a:ea typeface="+mj-ea"/>
                <a:cs typeface="+mj-cs"/>
              </a:rPr>
              <a:t> Diverges from that of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Non-Western Populations </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18648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69605" y="1511300"/>
            <a:ext cx="6831395" cy="4525963"/>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Title 1"/>
          <p:cNvSpPr txBox="1">
            <a:spLocks/>
          </p:cNvSpPr>
          <p:nvPr/>
        </p:nvSpPr>
        <p:spPr bwMode="auto">
          <a:xfrm>
            <a:off x="0" y="5144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The Gut </a:t>
            </a:r>
            <a:r>
              <a:rPr lang="en-US" sz="2400" kern="0" cap="small" dirty="0" err="1" smtClean="0">
                <a:solidFill>
                  <a:schemeClr val="tx2"/>
                </a:solidFill>
                <a:latin typeface="+mj-lt"/>
                <a:ea typeface="+mj-ea"/>
                <a:cs typeface="+mj-cs"/>
              </a:rPr>
              <a:t>Microbiota</a:t>
            </a:r>
            <a:r>
              <a:rPr lang="en-US" sz="2400" kern="0" cap="small" dirty="0" smtClean="0">
                <a:solidFill>
                  <a:schemeClr val="tx2"/>
                </a:solidFill>
                <a:latin typeface="+mj-lt"/>
                <a:ea typeface="+mj-ea"/>
                <a:cs typeface="+mj-cs"/>
              </a:rPr>
              <a:t> during the human Lifespan</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87444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3"/>
          <p:cNvPicPr>
            <a:picLocks noGrp="1" noChangeAspect="1" noChangeArrowheads="1"/>
          </p:cNvPicPr>
          <p:nvPr>
            <p:ph idx="1"/>
          </p:nvPr>
        </p:nvPicPr>
        <p:blipFill>
          <a:blip r:embed="rId2"/>
          <a:srcRect l="22510" t="17461" r="35602" b="5708"/>
          <a:stretch>
            <a:fillRect/>
          </a:stretch>
        </p:blipFill>
        <p:spPr>
          <a:xfrm>
            <a:off x="2395538" y="1371600"/>
            <a:ext cx="4919662" cy="5073962"/>
          </a:xfrm>
        </p:spPr>
      </p:pic>
      <p:sp>
        <p:nvSpPr>
          <p:cNvPr id="4" name="Title 1"/>
          <p:cNvSpPr txBox="1">
            <a:spLocks/>
          </p:cNvSpPr>
          <p:nvPr/>
        </p:nvSpPr>
        <p:spPr bwMode="auto">
          <a:xfrm>
            <a:off x="0" y="4509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Intra-Individual Diversity</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14744" y="1981200"/>
            <a:ext cx="7414875" cy="4525963"/>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TextBox 3"/>
          <p:cNvSpPr txBox="1"/>
          <p:nvPr/>
        </p:nvSpPr>
        <p:spPr>
          <a:xfrm>
            <a:off x="5836778" y="6011729"/>
            <a:ext cx="3170489" cy="246221"/>
          </a:xfrm>
          <a:prstGeom prst="rect">
            <a:avLst/>
          </a:prstGeom>
          <a:noFill/>
        </p:spPr>
        <p:txBody>
          <a:bodyPr wrap="square" rtlCol="0">
            <a:spAutoFit/>
          </a:bodyPr>
          <a:lstStyle/>
          <a:p>
            <a:r>
              <a:rPr lang="en-US" sz="1000" dirty="0" smtClean="0"/>
              <a:t>			</a:t>
            </a:r>
            <a:r>
              <a:rPr lang="en-US" sz="900" dirty="0" smtClean="0"/>
              <a:t>Gastroenterology 2008 134(2</a:t>
            </a:r>
            <a:r>
              <a:rPr lang="en-US" sz="1000" dirty="0" smtClean="0"/>
              <a:t>)</a:t>
            </a:r>
            <a:endParaRPr lang="en-US" sz="1000" dirty="0"/>
          </a:p>
        </p:txBody>
      </p:sp>
      <p:sp>
        <p:nvSpPr>
          <p:cNvPr id="5" name="Title 1"/>
          <p:cNvSpPr txBox="1">
            <a:spLocks/>
          </p:cNvSpPr>
          <p:nvPr/>
        </p:nvSpPr>
        <p:spPr bwMode="auto">
          <a:xfrm>
            <a:off x="0" y="419101"/>
            <a:ext cx="9144000" cy="939800"/>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lvl="0" algn="ctr"/>
            <a:r>
              <a:rPr lang="en-US" sz="2400" cap="small" dirty="0" smtClean="0"/>
              <a:t>Composition and luminal concentrations of dominant microbial species in regions of the gastrointestinal tract</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23313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605" y="609600"/>
            <a:ext cx="9020195" cy="5486400"/>
          </a:xfrm>
          <a:prstGeom prst="rect">
            <a:avLst/>
          </a:prstGeom>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9" name="Content Placeholder 6"/>
          <p:cNvPicPr>
            <a:picLocks noGrp="1" noChangeAspect="1" noChangeArrowheads="1"/>
          </p:cNvPicPr>
          <p:nvPr>
            <p:ph idx="1"/>
          </p:nvPr>
        </p:nvPicPr>
        <p:blipFill>
          <a:blip r:embed="rId2"/>
          <a:srcRect l="27740" t="16693" r="26421" b="21983"/>
          <a:stretch>
            <a:fillRect/>
          </a:stretch>
        </p:blipFill>
        <p:spPr>
          <a:xfrm>
            <a:off x="838200" y="685800"/>
            <a:ext cx="7799933" cy="5867400"/>
          </a:xfrm>
        </p:spPr>
      </p:pic>
      <p:sp>
        <p:nvSpPr>
          <p:cNvPr id="39940" name="TextBox 7"/>
          <p:cNvSpPr txBox="1">
            <a:spLocks noChangeArrowheads="1"/>
          </p:cNvSpPr>
          <p:nvPr/>
        </p:nvSpPr>
        <p:spPr bwMode="auto">
          <a:xfrm>
            <a:off x="6352641" y="6261100"/>
            <a:ext cx="2689759" cy="307777"/>
          </a:xfrm>
          <a:prstGeom prst="rect">
            <a:avLst/>
          </a:prstGeom>
          <a:noFill/>
          <a:ln w="9525">
            <a:noFill/>
            <a:miter lim="800000"/>
            <a:headEnd/>
            <a:tailEnd/>
          </a:ln>
        </p:spPr>
        <p:txBody>
          <a:bodyPr wrap="none">
            <a:prstTxWarp prst="textNoShape">
              <a:avLst/>
            </a:prstTxWarp>
            <a:spAutoFit/>
          </a:bodyPr>
          <a:lstStyle/>
          <a:p>
            <a:r>
              <a:rPr lang="en-US" sz="1400" b="0" dirty="0">
                <a:ea typeface="Arial Narrow" charset="0"/>
                <a:cs typeface="Arial Narrow" charset="0"/>
              </a:rPr>
              <a:t>Haas. </a:t>
            </a:r>
            <a:r>
              <a:rPr lang="en-US" sz="1400" b="0" dirty="0" err="1">
                <a:ea typeface="Arial Narrow" charset="0"/>
                <a:cs typeface="Arial Narrow" charset="0"/>
              </a:rPr>
              <a:t>Immunol</a:t>
            </a:r>
            <a:r>
              <a:rPr lang="en-US" sz="1400" b="0" dirty="0">
                <a:ea typeface="Arial Narrow" charset="0"/>
                <a:cs typeface="Arial Narrow" charset="0"/>
              </a:rPr>
              <a:t> 2018; 154: 230.</a:t>
            </a:r>
          </a:p>
        </p:txBody>
      </p:sp>
      <p:sp>
        <p:nvSpPr>
          <p:cNvPr id="5" name="Title 1"/>
          <p:cNvSpPr txBox="1">
            <a:spLocks/>
          </p:cNvSpPr>
          <p:nvPr/>
        </p:nvSpPr>
        <p:spPr bwMode="auto">
          <a:xfrm>
            <a:off x="0" y="1842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Gut – CNS Axis</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219200" y="1676400"/>
            <a:ext cx="7086600" cy="1315745"/>
          </a:xfrm>
          <a:prstGeom prst="rect">
            <a:avLst/>
          </a:prstGeom>
        </p:spPr>
        <p:txBody>
          <a:bodyPr wrap="square">
            <a:spAutoFit/>
          </a:bodyPr>
          <a:lstStyle/>
          <a:p>
            <a:pPr>
              <a:lnSpc>
                <a:spcPct val="150000"/>
              </a:lnSpc>
            </a:pPr>
            <a:r>
              <a:rPr lang="en-US" sz="1800" b="0" dirty="0" smtClean="0"/>
              <a:t>Seals single stranded nicks between adjacent nucleotides in a duplex DNA chain (catalyze the formation of a </a:t>
            </a:r>
            <a:r>
              <a:rPr lang="en-US" sz="1800" b="0" dirty="0" err="1" smtClean="0"/>
              <a:t>phosphodiester</a:t>
            </a:r>
            <a:r>
              <a:rPr lang="en-US" sz="1800" b="0" dirty="0" smtClean="0"/>
              <a:t> bond between adjacent 3’ hydroxyl and 5’ phosphate termini in DNA).</a:t>
            </a:r>
            <a:endParaRPr lang="en-US" sz="1800" b="0" dirty="0"/>
          </a:p>
        </p:txBody>
      </p:sp>
      <p:sp>
        <p:nvSpPr>
          <p:cNvPr id="3" name="Rectangle 2"/>
          <p:cNvSpPr/>
          <p:nvPr/>
        </p:nvSpPr>
        <p:spPr>
          <a:xfrm>
            <a:off x="0" y="762000"/>
            <a:ext cx="9144000" cy="461665"/>
          </a:xfrm>
          <a:prstGeom prst="rect">
            <a:avLst/>
          </a:prstGeom>
          <a:gradFill flip="none" rotWithShape="1">
            <a:gsLst>
              <a:gs pos="32000">
                <a:srgbClr val="FF9562"/>
              </a:gs>
              <a:gs pos="100000">
                <a:srgbClr val="FFFFFF"/>
              </a:gs>
            </a:gsLst>
            <a:lin ang="0" scaled="1"/>
            <a:tileRect/>
          </a:gradFill>
        </p:spPr>
        <p:txBody>
          <a:bodyPr wrap="square">
            <a:spAutoFit/>
          </a:bodyPr>
          <a:lstStyle/>
          <a:p>
            <a:pPr algn="ctr"/>
            <a:r>
              <a:rPr lang="en-US" sz="2400" b="1" cap="small" dirty="0" smtClean="0"/>
              <a:t>DNA </a:t>
            </a:r>
            <a:r>
              <a:rPr lang="en-US" sz="2400" b="1" cap="small" dirty="0" err="1" smtClean="0"/>
              <a:t>Ligase</a:t>
            </a:r>
            <a:endParaRPr lang="en-US" sz="2400" b="1" cap="small"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3"/>
          <p:cNvPicPr>
            <a:picLocks noGrp="1" noChangeAspect="1" noChangeArrowheads="1"/>
          </p:cNvPicPr>
          <p:nvPr>
            <p:ph idx="1"/>
          </p:nvPr>
        </p:nvPicPr>
        <p:blipFill>
          <a:blip r:embed="rId2"/>
          <a:srcRect l="30362" t="26772" r="27750" b="15022"/>
          <a:stretch>
            <a:fillRect/>
          </a:stretch>
        </p:blipFill>
        <p:spPr>
          <a:xfrm>
            <a:off x="228600" y="482601"/>
            <a:ext cx="8763000" cy="6207984"/>
          </a:xfrm>
        </p:spPr>
      </p:pic>
      <p:sp>
        <p:nvSpPr>
          <p:cNvPr id="4" name="Title 1"/>
          <p:cNvSpPr txBox="1">
            <a:spLocks/>
          </p:cNvSpPr>
          <p:nvPr/>
        </p:nvSpPr>
        <p:spPr bwMode="auto">
          <a:xfrm>
            <a:off x="0" y="1080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Bacterial </a:t>
            </a:r>
            <a:r>
              <a:rPr lang="en-US" sz="2400" kern="0" cap="small" dirty="0" err="1" smtClean="0">
                <a:solidFill>
                  <a:schemeClr val="tx2"/>
                </a:solidFill>
                <a:latin typeface="+mj-lt"/>
                <a:ea typeface="+mj-ea"/>
                <a:cs typeface="+mj-cs"/>
              </a:rPr>
              <a:t>Dysbiosis</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1"/>
          <p:cNvPicPr>
            <a:picLocks noGrp="1" noChangeAspect="1" noChangeArrowheads="1"/>
          </p:cNvPicPr>
          <p:nvPr>
            <p:ph idx="1"/>
          </p:nvPr>
        </p:nvPicPr>
        <p:blipFill>
          <a:blip r:embed="rId2"/>
          <a:srcRect l="27753" t="17461" r="30362" b="8035"/>
          <a:stretch>
            <a:fillRect/>
          </a:stretch>
        </p:blipFill>
        <p:spPr>
          <a:xfrm>
            <a:off x="1806575" y="914400"/>
            <a:ext cx="5737225" cy="5737225"/>
          </a:xfrm>
        </p:spPr>
      </p:pic>
      <p:sp>
        <p:nvSpPr>
          <p:cNvPr id="6" name="Title 1"/>
          <p:cNvSpPr txBox="1">
            <a:spLocks/>
          </p:cNvSpPr>
          <p:nvPr/>
        </p:nvSpPr>
        <p:spPr bwMode="auto">
          <a:xfrm>
            <a:off x="0" y="2477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Fecal </a:t>
            </a:r>
            <a:r>
              <a:rPr lang="en-US" sz="2400" kern="0" cap="small" dirty="0" err="1" smtClean="0">
                <a:solidFill>
                  <a:schemeClr val="tx2"/>
                </a:solidFill>
                <a:latin typeface="+mj-lt"/>
                <a:ea typeface="+mj-ea"/>
                <a:cs typeface="+mj-cs"/>
              </a:rPr>
              <a:t>Microbiota</a:t>
            </a:r>
            <a:r>
              <a:rPr lang="en-US" sz="2400" kern="0" cap="small" dirty="0" smtClean="0">
                <a:solidFill>
                  <a:schemeClr val="tx2"/>
                </a:solidFill>
                <a:latin typeface="+mj-lt"/>
                <a:ea typeface="+mj-ea"/>
                <a:cs typeface="+mj-cs"/>
              </a:rPr>
              <a:t> Transplantation</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1" y="838200"/>
            <a:ext cx="8534400" cy="546136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Title 1"/>
          <p:cNvSpPr txBox="1">
            <a:spLocks/>
          </p:cNvSpPr>
          <p:nvPr/>
        </p:nvSpPr>
        <p:spPr bwMode="auto">
          <a:xfrm>
            <a:off x="0" y="2096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Human </a:t>
            </a:r>
            <a:r>
              <a:rPr lang="en-US" sz="2400" kern="0" cap="small" dirty="0" err="1" smtClean="0">
                <a:solidFill>
                  <a:schemeClr val="tx2"/>
                </a:solidFill>
                <a:latin typeface="+mj-lt"/>
                <a:ea typeface="+mj-ea"/>
                <a:cs typeface="+mj-cs"/>
              </a:rPr>
              <a:t>Microbiome</a:t>
            </a:r>
            <a:r>
              <a:rPr lang="en-US" sz="2400" kern="0" cap="small" dirty="0" smtClean="0">
                <a:solidFill>
                  <a:schemeClr val="tx2"/>
                </a:solidFill>
                <a:latin typeface="+mj-lt"/>
                <a:ea typeface="+mj-ea"/>
                <a:cs typeface="+mj-cs"/>
              </a:rPr>
              <a:t> Project</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278068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8422" y="1046162"/>
            <a:ext cx="8096978" cy="5583238"/>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8" name="TextBox 7"/>
          <p:cNvSpPr txBox="1"/>
          <p:nvPr/>
        </p:nvSpPr>
        <p:spPr>
          <a:xfrm>
            <a:off x="5059110" y="5529129"/>
            <a:ext cx="811851" cy="369332"/>
          </a:xfrm>
          <a:prstGeom prst="rect">
            <a:avLst/>
          </a:prstGeom>
          <a:noFill/>
        </p:spPr>
        <p:txBody>
          <a:bodyPr wrap="square" rtlCol="0">
            <a:spAutoFit/>
          </a:bodyPr>
          <a:lstStyle/>
          <a:p>
            <a:endParaRPr lang="en-US" dirty="0"/>
          </a:p>
        </p:txBody>
      </p:sp>
      <p:sp>
        <p:nvSpPr>
          <p:cNvPr id="5" name="Title 1"/>
          <p:cNvSpPr txBox="1">
            <a:spLocks/>
          </p:cNvSpPr>
          <p:nvPr/>
        </p:nvSpPr>
        <p:spPr bwMode="auto">
          <a:xfrm>
            <a:off x="0" y="3747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Methods to study the </a:t>
            </a:r>
            <a:r>
              <a:rPr lang="en-US" sz="2400" kern="0" cap="small" dirty="0" err="1" smtClean="0">
                <a:solidFill>
                  <a:schemeClr val="tx2"/>
                </a:solidFill>
                <a:latin typeface="+mj-lt"/>
                <a:ea typeface="+mj-ea"/>
                <a:cs typeface="+mj-cs"/>
              </a:rPr>
              <a:t>Microbiome</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14841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15052"/>
          <a:stretch>
            <a:fillRect/>
          </a:stretch>
        </p:blipFill>
        <p:spPr bwMode="auto">
          <a:xfrm>
            <a:off x="415349" y="1381895"/>
            <a:ext cx="8423851" cy="458710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Title 1"/>
          <p:cNvSpPr txBox="1">
            <a:spLocks/>
          </p:cNvSpPr>
          <p:nvPr/>
        </p:nvSpPr>
        <p:spPr bwMode="auto">
          <a:xfrm>
            <a:off x="0" y="6160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err="1" smtClean="0">
                <a:solidFill>
                  <a:schemeClr val="tx2"/>
                </a:solidFill>
                <a:latin typeface="+mj-lt"/>
                <a:ea typeface="+mj-ea"/>
                <a:cs typeface="+mj-cs"/>
              </a:rPr>
              <a:t>Virome</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6172200" y="5486400"/>
            <a:ext cx="2299252" cy="276999"/>
          </a:xfrm>
          <a:prstGeom prst="rect">
            <a:avLst/>
          </a:prstGeom>
          <a:noFill/>
        </p:spPr>
        <p:txBody>
          <a:bodyPr wrap="none" rtlCol="0">
            <a:spAutoFit/>
          </a:bodyPr>
          <a:lstStyle/>
          <a:p>
            <a:r>
              <a:rPr lang="en-US" sz="1200" b="0" dirty="0" smtClean="0"/>
              <a:t>Virgin et al., 2014 Cell 157:142</a:t>
            </a:r>
            <a:endParaRPr lang="en-US" sz="1200" b="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20735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57943</TotalTime>
  <Words>9697</Words>
  <Application>Microsoft Office PowerPoint</Application>
  <PresentationFormat>On-screen Show (4:3)</PresentationFormat>
  <Paragraphs>873</Paragraphs>
  <Slides>94</Slides>
  <Notes>23</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94</vt:i4>
      </vt:variant>
    </vt:vector>
  </HeadingPairs>
  <TitlesOfParts>
    <vt:vector size="97" baseType="lpstr">
      <vt:lpstr>Default Design</vt:lpstr>
      <vt:lpstr>Photo Editor Photo</vt:lpstr>
      <vt:lpstr>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Definition</vt:lpstr>
      <vt:lpstr>Increasing Interest</vt:lpstr>
      <vt:lpstr>Microbiome By the Numbers</vt:lpstr>
      <vt:lpstr>Microbes Functional Roles</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anastasiadou</dc:creator>
  <cp:lastModifiedBy>EMBL</cp:lastModifiedBy>
  <cp:revision>185</cp:revision>
  <dcterms:created xsi:type="dcterms:W3CDTF">2022-11-03T07:52:20Z</dcterms:created>
  <dcterms:modified xsi:type="dcterms:W3CDTF">2022-11-03T11:38:38Z</dcterms:modified>
</cp:coreProperties>
</file>