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3"/>
  </p:notesMasterIdLst>
  <p:handoutMasterIdLst>
    <p:handoutMasterId r:id="rId34"/>
  </p:handoutMasterIdLst>
  <p:sldIdLst>
    <p:sldId id="256" r:id="rId2"/>
    <p:sldId id="336" r:id="rId3"/>
    <p:sldId id="337" r:id="rId4"/>
    <p:sldId id="339" r:id="rId5"/>
    <p:sldId id="338" r:id="rId6"/>
    <p:sldId id="340" r:id="rId7"/>
    <p:sldId id="341" r:id="rId8"/>
    <p:sldId id="342" r:id="rId9"/>
    <p:sldId id="343" r:id="rId10"/>
    <p:sldId id="344" r:id="rId11"/>
    <p:sldId id="346" r:id="rId12"/>
    <p:sldId id="363" r:id="rId13"/>
    <p:sldId id="347" r:id="rId14"/>
    <p:sldId id="364" r:id="rId15"/>
    <p:sldId id="348" r:id="rId16"/>
    <p:sldId id="349" r:id="rId17"/>
    <p:sldId id="350" r:id="rId18"/>
    <p:sldId id="351" r:id="rId19"/>
    <p:sldId id="365" r:id="rId20"/>
    <p:sldId id="353" r:id="rId21"/>
    <p:sldId id="352" r:id="rId22"/>
    <p:sldId id="354" r:id="rId23"/>
    <p:sldId id="355" r:id="rId24"/>
    <p:sldId id="356" r:id="rId25"/>
    <p:sldId id="357" r:id="rId26"/>
    <p:sldId id="358" r:id="rId27"/>
    <p:sldId id="359" r:id="rId28"/>
    <p:sldId id="360" r:id="rId29"/>
    <p:sldId id="361" r:id="rId30"/>
    <p:sldId id="362" r:id="rId31"/>
    <p:sldId id="335" r:id="rId32"/>
  </p:sldIdLst>
  <p:sldSz cx="12188825" cy="6858000"/>
  <p:notesSz cx="6858000" cy="9144000"/>
  <p:defaultTextStyle>
    <a:defPPr rtl="0">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5" pos="3839">
          <p15:clr>
            <a:srgbClr val="A4A3A4"/>
          </p15:clr>
        </p15:guide>
        <p15:guide id="6" pos="1007">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73A0DAA-6AF3-43AB-8588-CEC1D06C72B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howGuides="1">
      <p:cViewPr varScale="1">
        <p:scale>
          <a:sx n="108" d="100"/>
          <a:sy n="108" d="100"/>
        </p:scale>
        <p:origin x="576" y="102"/>
      </p:cViewPr>
      <p:guideLst>
        <p:guide orient="horz" pos="2160"/>
        <p:guide pos="3839"/>
        <p:guide pos="1007"/>
      </p:guideLst>
    </p:cSldViewPr>
  </p:slideViewPr>
  <p:notesTextViewPr>
    <p:cViewPr>
      <p:scale>
        <a:sx n="1" d="1"/>
        <a:sy n="1" d="1"/>
      </p:scale>
      <p:origin x="0" y="0"/>
    </p:cViewPr>
  </p:notesTextViewPr>
  <p:notesViewPr>
    <p:cSldViewPr showGuides="1">
      <p:cViewPr varScale="1">
        <p:scale>
          <a:sx n="88" d="100"/>
          <a:sy n="88" d="100"/>
        </p:scale>
        <p:origin x="3072" y="6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el-GR" dirty="0"/>
          </a:p>
        </p:txBody>
      </p:sp>
      <p:sp>
        <p:nvSpPr>
          <p:cNvPr id="3" name="Θέση ημερομηνίας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rtl="0"/>
            <a:fld id="{0541D5F5-6E49-41BD-A135-A87EE057E2F6}" type="datetime1">
              <a:rPr lang="el-GR" smtClean="0"/>
              <a:t>18/11/2025</a:t>
            </a:fld>
            <a:endParaRPr lang="el-GR" dirty="0"/>
          </a:p>
        </p:txBody>
      </p:sp>
      <p:sp>
        <p:nvSpPr>
          <p:cNvPr id="4" name="Θέση υποσέλιδου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el-GR" dirty="0"/>
          </a:p>
        </p:txBody>
      </p:sp>
      <p:sp>
        <p:nvSpPr>
          <p:cNvPr id="5" name="Θέση αριθμού διαφάνειας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04360E59-1627-4404-ACC5-51C744AB0F27}" type="slidenum">
              <a:rPr lang="el-GR" smtClean="0"/>
              <a:t>‹#›</a:t>
            </a:fld>
            <a:endParaRPr lang="el-GR" dirty="0"/>
          </a:p>
        </p:txBody>
      </p:sp>
    </p:spTree>
    <p:extLst>
      <p:ext uri="{BB962C8B-B14F-4D97-AF65-F5344CB8AC3E}">
        <p14:creationId xmlns:p14="http://schemas.microsoft.com/office/powerpoint/2010/main" val="51622542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solidFill>
                  <a:schemeClr val="tx1"/>
                </a:solidFill>
              </a:defRPr>
            </a:lvl1pPr>
          </a:lstStyle>
          <a:p>
            <a:pPr rtl="0"/>
            <a:endParaRPr lang="el-GR" dirty="0"/>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solidFill>
                  <a:schemeClr val="tx1"/>
                </a:solidFill>
              </a:defRPr>
            </a:lvl1pPr>
          </a:lstStyle>
          <a:p>
            <a:pPr rtl="0"/>
            <a:fld id="{24A0433C-7446-4B14-9B3D-7BAA16BCFE87}" type="datetime1">
              <a:rPr lang="el-GR" smtClean="0"/>
              <a:t>18/11/2025</a:t>
            </a:fld>
            <a:endParaRPr lang="el-GR" dirty="0"/>
          </a:p>
        </p:txBody>
      </p:sp>
      <p:sp>
        <p:nvSpPr>
          <p:cNvPr id="4" name="Θέση εικόνας διαφάνειας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pPr rtl="0"/>
            <a:endParaRPr lang="el-GR" dirty="0"/>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rtl="0"/>
            <a:r>
              <a:rPr lang="el-GR" dirty="0"/>
              <a:t>Στυλ υποδείγματος κειμένου</a:t>
            </a:r>
          </a:p>
          <a:p>
            <a:pPr lvl="1" rtl="0"/>
            <a:r>
              <a:rPr lang="el-GR" dirty="0"/>
              <a:t>Δεύτερου επιπέδου</a:t>
            </a:r>
          </a:p>
          <a:p>
            <a:pPr lvl="2" rtl="0"/>
            <a:r>
              <a:rPr lang="el-GR" dirty="0"/>
              <a:t>Τρίτου επιπέδου</a:t>
            </a:r>
          </a:p>
          <a:p>
            <a:pPr lvl="3" rtl="0"/>
            <a:r>
              <a:rPr lang="el-GR" dirty="0"/>
              <a:t>Τέταρτου επιπέδου</a:t>
            </a:r>
          </a:p>
          <a:p>
            <a:pPr lvl="4" rtl="0"/>
            <a:r>
              <a:rPr lang="el-GR" dirty="0"/>
              <a:t>Πέμπτου επιπέδου</a:t>
            </a: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solidFill>
                  <a:schemeClr val="tx1"/>
                </a:solidFill>
              </a:defRPr>
            </a:lvl1pPr>
          </a:lstStyle>
          <a:p>
            <a:pPr rtl="0"/>
            <a:endParaRPr lang="el-GR" dirty="0"/>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solidFill>
                  <a:schemeClr val="tx1"/>
                </a:solidFill>
              </a:defRPr>
            </a:lvl1pPr>
          </a:lstStyle>
          <a:p>
            <a:pPr rtl="0"/>
            <a:fld id="{841221E5-7225-48EB-A4EE-420E7BFCF705}" type="slidenum">
              <a:rPr lang="el-GR" smtClean="0"/>
              <a:pPr/>
              <a:t>‹#›</a:t>
            </a:fld>
            <a:endParaRPr lang="el-GR" dirty="0"/>
          </a:p>
        </p:txBody>
      </p:sp>
    </p:spTree>
    <p:extLst>
      <p:ext uri="{BB962C8B-B14F-4D97-AF65-F5344CB8AC3E}">
        <p14:creationId xmlns:p14="http://schemas.microsoft.com/office/powerpoint/2010/main" val="1556669918"/>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2"/>
        </a:solidFill>
        <a:latin typeface="+mn-lt"/>
        <a:ea typeface="+mn-ea"/>
        <a:cs typeface="+mn-cs"/>
      </a:defRPr>
    </a:lvl1pPr>
    <a:lvl2pPr marL="457200" algn="l" defTabSz="914400" rtl="0" eaLnBrk="1" latinLnBrk="0" hangingPunct="1">
      <a:defRPr sz="1200" kern="1200">
        <a:solidFill>
          <a:schemeClr val="tx2"/>
        </a:solidFill>
        <a:latin typeface="+mn-lt"/>
        <a:ea typeface="+mn-ea"/>
        <a:cs typeface="+mn-cs"/>
      </a:defRPr>
    </a:lvl2pPr>
    <a:lvl3pPr marL="914400" algn="l" defTabSz="914400" rtl="0" eaLnBrk="1" latinLnBrk="0" hangingPunct="1">
      <a:defRPr sz="1200" kern="1200">
        <a:solidFill>
          <a:schemeClr val="tx2"/>
        </a:solidFill>
        <a:latin typeface="+mn-lt"/>
        <a:ea typeface="+mn-ea"/>
        <a:cs typeface="+mn-cs"/>
      </a:defRPr>
    </a:lvl3pPr>
    <a:lvl4pPr marL="1371600" algn="l" defTabSz="914400" rtl="0" eaLnBrk="1" latinLnBrk="0" hangingPunct="1">
      <a:defRPr sz="1200" kern="1200">
        <a:solidFill>
          <a:schemeClr val="tx2"/>
        </a:solidFill>
        <a:latin typeface="+mn-lt"/>
        <a:ea typeface="+mn-ea"/>
        <a:cs typeface="+mn-cs"/>
      </a:defRPr>
    </a:lvl4pPr>
    <a:lvl5pPr marL="1828800" algn="l" defTabSz="914400" rtl="0" eaLnBrk="1" latinLnBrk="0" hangingPunct="1">
      <a:defRPr sz="1200" kern="1200">
        <a:solidFill>
          <a:schemeClr val="tx2"/>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rtl="0"/>
            <a:fld id="{841221E5-7225-48EB-A4EE-420E7BFCF705}" type="slidenum">
              <a:rPr lang="el-GR" smtClean="0"/>
              <a:pPr rtl="0"/>
              <a:t>1</a:t>
            </a:fld>
            <a:endParaRPr lang="el-GR" dirty="0"/>
          </a:p>
        </p:txBody>
      </p:sp>
    </p:spTree>
    <p:extLst>
      <p:ext uri="{BB962C8B-B14F-4D97-AF65-F5344CB8AC3E}">
        <p14:creationId xmlns:p14="http://schemas.microsoft.com/office/powerpoint/2010/main" val="41603245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8" name="Ορθογώνιο 7"/>
          <p:cNvSpPr/>
          <p:nvPr/>
        </p:nvSpPr>
        <p:spPr bwMode="ltGray">
          <a:xfrm>
            <a:off x="11579384" y="5638800"/>
            <a:ext cx="609441" cy="1219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l-GR" dirty="0"/>
          </a:p>
        </p:txBody>
      </p:sp>
      <p:sp>
        <p:nvSpPr>
          <p:cNvPr id="9" name="Ορθογώνιο 8"/>
          <p:cNvSpPr/>
          <p:nvPr/>
        </p:nvSpPr>
        <p:spPr bwMode="gray">
          <a:xfrm>
            <a:off x="11274663" y="5638800"/>
            <a:ext cx="304721" cy="1219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l-GR" dirty="0"/>
          </a:p>
        </p:txBody>
      </p:sp>
      <p:sp>
        <p:nvSpPr>
          <p:cNvPr id="10" name="Ορθογώνιο 9"/>
          <p:cNvSpPr/>
          <p:nvPr/>
        </p:nvSpPr>
        <p:spPr bwMode="ltGray">
          <a:xfrm>
            <a:off x="1218883" y="0"/>
            <a:ext cx="60944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l-GR" dirty="0"/>
          </a:p>
        </p:txBody>
      </p:sp>
      <p:sp>
        <p:nvSpPr>
          <p:cNvPr id="11" name="Ορθογώνιο 10"/>
          <p:cNvSpPr/>
          <p:nvPr/>
        </p:nvSpPr>
        <p:spPr bwMode="gray">
          <a:xfrm>
            <a:off x="0" y="0"/>
            <a:ext cx="1218883"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l-GR" dirty="0"/>
          </a:p>
        </p:txBody>
      </p:sp>
      <p:sp>
        <p:nvSpPr>
          <p:cNvPr id="12" name="Ορθογώνιο 11"/>
          <p:cNvSpPr/>
          <p:nvPr/>
        </p:nvSpPr>
        <p:spPr bwMode="ltGray">
          <a:xfrm>
            <a:off x="0" y="5638800"/>
            <a:ext cx="12188825" cy="1219200"/>
          </a:xfrm>
          <a:prstGeom prst="rect">
            <a:avLst/>
          </a:prstGeom>
          <a:solidFill>
            <a:schemeClr val="accent1">
              <a:lumMod val="75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l-GR" dirty="0"/>
          </a:p>
        </p:txBody>
      </p:sp>
      <p:cxnSp>
        <p:nvCxnSpPr>
          <p:cNvPr id="13" name="Ευθεία γραμμή σύνδεσης 12"/>
          <p:cNvCxnSpPr/>
          <p:nvPr/>
        </p:nvCxnSpPr>
        <p:spPr bwMode="white">
          <a:xfrm>
            <a:off x="11573293" y="5638800"/>
            <a:ext cx="0" cy="12192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Ορθογώνιο 13"/>
          <p:cNvSpPr/>
          <p:nvPr/>
        </p:nvSpPr>
        <p:spPr bwMode="black">
          <a:xfrm>
            <a:off x="0" y="5643132"/>
            <a:ext cx="1216152" cy="1214868"/>
          </a:xfrm>
          <a:prstGeom prst="rect">
            <a:avLst/>
          </a:prstGeom>
          <a:solidFill>
            <a:schemeClr val="accent1">
              <a:lumMod val="50000"/>
              <a:alpha val="74902"/>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l-GR" dirty="0"/>
          </a:p>
        </p:txBody>
      </p:sp>
      <p:cxnSp>
        <p:nvCxnSpPr>
          <p:cNvPr id="15" name="Ευθεία γραμμή σύνδεσης 14"/>
          <p:cNvCxnSpPr/>
          <p:nvPr/>
        </p:nvCxnSpPr>
        <p:spPr bwMode="white">
          <a:xfrm>
            <a:off x="1218884" y="0"/>
            <a:ext cx="0" cy="68580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 name="Ευθεία γραμμή σύνδεσης 15"/>
          <p:cNvCxnSpPr/>
          <p:nvPr/>
        </p:nvCxnSpPr>
        <p:spPr bwMode="white">
          <a:xfrm>
            <a:off x="0" y="5631204"/>
            <a:ext cx="1828325"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7" name="π"/>
          <p:cNvSpPr>
            <a:spLocks/>
          </p:cNvSpPr>
          <p:nvPr/>
        </p:nvSpPr>
        <p:spPr bwMode="white">
          <a:xfrm>
            <a:off x="276462" y="6032500"/>
            <a:ext cx="593189" cy="519176"/>
          </a:xfrm>
          <a:custGeom>
            <a:avLst/>
            <a:gdLst>
              <a:gd name="T0" fmla="*/ 411 w 426"/>
              <a:gd name="T1" fmla="*/ 0 h 372"/>
              <a:gd name="T2" fmla="*/ 90 w 426"/>
              <a:gd name="T3" fmla="*/ 0 h 372"/>
              <a:gd name="T4" fmla="*/ 3 w 426"/>
              <a:gd name="T5" fmla="*/ 64 h 372"/>
              <a:gd name="T6" fmla="*/ 12 w 426"/>
              <a:gd name="T7" fmla="*/ 83 h 372"/>
              <a:gd name="T8" fmla="*/ 17 w 426"/>
              <a:gd name="T9" fmla="*/ 83 h 372"/>
              <a:gd name="T10" fmla="*/ 31 w 426"/>
              <a:gd name="T11" fmla="*/ 73 h 372"/>
              <a:gd name="T12" fmla="*/ 90 w 426"/>
              <a:gd name="T13" fmla="*/ 30 h 372"/>
              <a:gd name="T14" fmla="*/ 131 w 426"/>
              <a:gd name="T15" fmla="*/ 30 h 372"/>
              <a:gd name="T16" fmla="*/ 61 w 426"/>
              <a:gd name="T17" fmla="*/ 334 h 372"/>
              <a:gd name="T18" fmla="*/ 61 w 426"/>
              <a:gd name="T19" fmla="*/ 355 h 372"/>
              <a:gd name="T20" fmla="*/ 72 w 426"/>
              <a:gd name="T21" fmla="*/ 359 h 372"/>
              <a:gd name="T22" fmla="*/ 83 w 426"/>
              <a:gd name="T23" fmla="*/ 355 h 372"/>
              <a:gd name="T24" fmla="*/ 161 w 426"/>
              <a:gd name="T25" fmla="*/ 30 h 372"/>
              <a:gd name="T26" fmla="*/ 272 w 426"/>
              <a:gd name="T27" fmla="*/ 30 h 372"/>
              <a:gd name="T28" fmla="*/ 253 w 426"/>
              <a:gd name="T29" fmla="*/ 270 h 372"/>
              <a:gd name="T30" fmla="*/ 277 w 426"/>
              <a:gd name="T31" fmla="*/ 355 h 372"/>
              <a:gd name="T32" fmla="*/ 322 w 426"/>
              <a:gd name="T33" fmla="*/ 372 h 372"/>
              <a:gd name="T34" fmla="*/ 335 w 426"/>
              <a:gd name="T35" fmla="*/ 371 h 372"/>
              <a:gd name="T36" fmla="*/ 417 w 426"/>
              <a:gd name="T37" fmla="*/ 280 h 372"/>
              <a:gd name="T38" fmla="*/ 406 w 426"/>
              <a:gd name="T39" fmla="*/ 262 h 372"/>
              <a:gd name="T40" fmla="*/ 388 w 426"/>
              <a:gd name="T41" fmla="*/ 273 h 372"/>
              <a:gd name="T42" fmla="*/ 331 w 426"/>
              <a:gd name="T43" fmla="*/ 341 h 372"/>
              <a:gd name="T44" fmla="*/ 298 w 426"/>
              <a:gd name="T45" fmla="*/ 333 h 372"/>
              <a:gd name="T46" fmla="*/ 283 w 426"/>
              <a:gd name="T47" fmla="*/ 272 h 372"/>
              <a:gd name="T48" fmla="*/ 302 w 426"/>
              <a:gd name="T49" fmla="*/ 30 h 372"/>
              <a:gd name="T50" fmla="*/ 411 w 426"/>
              <a:gd name="T51" fmla="*/ 30 h 372"/>
              <a:gd name="T52" fmla="*/ 426 w 426"/>
              <a:gd name="T53" fmla="*/ 15 h 372"/>
              <a:gd name="T54" fmla="*/ 411 w 426"/>
              <a:gd name="T55" fmla="*/ 0 h 3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26" h="372">
                <a:moveTo>
                  <a:pt x="411" y="0"/>
                </a:moveTo>
                <a:cubicBezTo>
                  <a:pt x="90" y="0"/>
                  <a:pt x="90" y="0"/>
                  <a:pt x="90" y="0"/>
                </a:cubicBezTo>
                <a:cubicBezTo>
                  <a:pt x="25" y="0"/>
                  <a:pt x="4" y="61"/>
                  <a:pt x="3" y="64"/>
                </a:cubicBezTo>
                <a:cubicBezTo>
                  <a:pt x="0" y="71"/>
                  <a:pt x="4" y="80"/>
                  <a:pt x="12" y="83"/>
                </a:cubicBezTo>
                <a:cubicBezTo>
                  <a:pt x="14" y="83"/>
                  <a:pt x="15" y="83"/>
                  <a:pt x="17" y="83"/>
                </a:cubicBezTo>
                <a:cubicBezTo>
                  <a:pt x="23" y="83"/>
                  <a:pt x="29" y="80"/>
                  <a:pt x="31" y="73"/>
                </a:cubicBezTo>
                <a:cubicBezTo>
                  <a:pt x="31" y="73"/>
                  <a:pt x="46" y="30"/>
                  <a:pt x="90" y="30"/>
                </a:cubicBezTo>
                <a:cubicBezTo>
                  <a:pt x="131" y="30"/>
                  <a:pt x="131" y="30"/>
                  <a:pt x="131" y="30"/>
                </a:cubicBezTo>
                <a:cubicBezTo>
                  <a:pt x="129" y="83"/>
                  <a:pt x="118" y="274"/>
                  <a:pt x="61" y="334"/>
                </a:cubicBezTo>
                <a:cubicBezTo>
                  <a:pt x="55" y="340"/>
                  <a:pt x="55" y="350"/>
                  <a:pt x="61" y="355"/>
                </a:cubicBezTo>
                <a:cubicBezTo>
                  <a:pt x="64" y="358"/>
                  <a:pt x="68" y="359"/>
                  <a:pt x="72" y="359"/>
                </a:cubicBezTo>
                <a:cubicBezTo>
                  <a:pt x="76" y="359"/>
                  <a:pt x="80" y="358"/>
                  <a:pt x="83" y="355"/>
                </a:cubicBezTo>
                <a:cubicBezTo>
                  <a:pt x="148" y="286"/>
                  <a:pt x="159" y="84"/>
                  <a:pt x="161" y="30"/>
                </a:cubicBezTo>
                <a:cubicBezTo>
                  <a:pt x="272" y="30"/>
                  <a:pt x="272" y="30"/>
                  <a:pt x="272" y="30"/>
                </a:cubicBezTo>
                <a:cubicBezTo>
                  <a:pt x="253" y="270"/>
                  <a:pt x="253" y="270"/>
                  <a:pt x="253" y="270"/>
                </a:cubicBezTo>
                <a:cubicBezTo>
                  <a:pt x="253" y="272"/>
                  <a:pt x="248" y="327"/>
                  <a:pt x="277" y="355"/>
                </a:cubicBezTo>
                <a:cubicBezTo>
                  <a:pt x="289" y="366"/>
                  <a:pt x="304" y="372"/>
                  <a:pt x="322" y="372"/>
                </a:cubicBezTo>
                <a:cubicBezTo>
                  <a:pt x="326" y="372"/>
                  <a:pt x="330" y="372"/>
                  <a:pt x="335" y="371"/>
                </a:cubicBezTo>
                <a:cubicBezTo>
                  <a:pt x="398" y="362"/>
                  <a:pt x="416" y="283"/>
                  <a:pt x="417" y="280"/>
                </a:cubicBezTo>
                <a:cubicBezTo>
                  <a:pt x="419" y="271"/>
                  <a:pt x="414" y="264"/>
                  <a:pt x="406" y="262"/>
                </a:cubicBezTo>
                <a:cubicBezTo>
                  <a:pt x="398" y="260"/>
                  <a:pt x="390" y="265"/>
                  <a:pt x="388" y="273"/>
                </a:cubicBezTo>
                <a:cubicBezTo>
                  <a:pt x="388" y="274"/>
                  <a:pt x="373" y="335"/>
                  <a:pt x="331" y="341"/>
                </a:cubicBezTo>
                <a:cubicBezTo>
                  <a:pt x="316" y="343"/>
                  <a:pt x="306" y="341"/>
                  <a:pt x="298" y="333"/>
                </a:cubicBezTo>
                <a:cubicBezTo>
                  <a:pt x="282" y="318"/>
                  <a:pt x="282" y="284"/>
                  <a:pt x="283" y="272"/>
                </a:cubicBezTo>
                <a:cubicBezTo>
                  <a:pt x="302" y="30"/>
                  <a:pt x="302" y="30"/>
                  <a:pt x="302" y="30"/>
                </a:cubicBezTo>
                <a:cubicBezTo>
                  <a:pt x="411" y="30"/>
                  <a:pt x="411" y="30"/>
                  <a:pt x="411" y="30"/>
                </a:cubicBezTo>
                <a:cubicBezTo>
                  <a:pt x="419" y="30"/>
                  <a:pt x="426" y="24"/>
                  <a:pt x="426" y="15"/>
                </a:cubicBezTo>
                <a:cubicBezTo>
                  <a:pt x="426" y="7"/>
                  <a:pt x="419" y="0"/>
                  <a:pt x="411" y="0"/>
                </a:cubicBezTo>
                <a:close/>
              </a:path>
            </a:pathLst>
          </a:custGeom>
          <a:solidFill>
            <a:schemeClr val="bg1"/>
          </a:solidFill>
          <a:ln>
            <a:solidFill>
              <a:schemeClr val="bg1"/>
            </a:solidFill>
          </a:ln>
        </p:spPr>
        <p:txBody>
          <a:bodyPr vert="horz" wrap="square" lIns="121899" tIns="60949" rIns="121899" bIns="60949" numCol="1" rtlCol="0" anchor="t" anchorCtr="0" compatLnSpc="1">
            <a:prstTxWarp prst="textNoShape">
              <a:avLst/>
            </a:prstTxWarp>
          </a:bodyPr>
          <a:lstStyle/>
          <a:p>
            <a:pPr rtl="0"/>
            <a:endParaRPr lang="el-GR" dirty="0"/>
          </a:p>
        </p:txBody>
      </p:sp>
      <p:sp>
        <p:nvSpPr>
          <p:cNvPr id="2" name="Τίτλος 1"/>
          <p:cNvSpPr>
            <a:spLocks noGrp="1"/>
          </p:cNvSpPr>
          <p:nvPr>
            <p:ph type="ctrTitle"/>
          </p:nvPr>
        </p:nvSpPr>
        <p:spPr>
          <a:xfrm>
            <a:off x="2428669" y="1600200"/>
            <a:ext cx="8329031" cy="2680127"/>
          </a:xfrm>
        </p:spPr>
        <p:txBody>
          <a:bodyPr rtlCol="0">
            <a:noAutofit/>
          </a:bodyPr>
          <a:lstStyle>
            <a:lvl1pPr>
              <a:defRPr sz="5400"/>
            </a:lvl1pPr>
          </a:lstStyle>
          <a:p>
            <a:pPr rtl="0"/>
            <a:r>
              <a:rPr lang="el-GR"/>
              <a:t>Κάντε κλικ για να επεξεργαστείτε τον τίτλο υποδείγματος</a:t>
            </a:r>
            <a:endParaRPr lang="el-GR" dirty="0"/>
          </a:p>
        </p:txBody>
      </p:sp>
      <p:sp>
        <p:nvSpPr>
          <p:cNvPr id="3" name="Υπότιτλος 2"/>
          <p:cNvSpPr>
            <a:spLocks noGrp="1"/>
          </p:cNvSpPr>
          <p:nvPr>
            <p:ph type="subTitle" idx="1"/>
          </p:nvPr>
        </p:nvSpPr>
        <p:spPr>
          <a:xfrm>
            <a:off x="2428669" y="4344915"/>
            <a:ext cx="7516442" cy="1116085"/>
          </a:xfrm>
        </p:spPr>
        <p:txBody>
          <a:bodyPr rtlCol="0">
            <a:normAutofit/>
          </a:bodyPr>
          <a:lstStyle>
            <a:lvl1pPr marL="0" indent="0" algn="l">
              <a:spcBef>
                <a:spcPts val="0"/>
              </a:spcBef>
              <a:buNone/>
              <a:defRPr sz="3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el-GR"/>
              <a:t>Κάντε κλικ για να επεξεργαστείτε τον υπότιτλο του υποδείγματος</a:t>
            </a:r>
            <a:endParaRPr lang="el-GR" dirty="0"/>
          </a:p>
        </p:txBody>
      </p:sp>
      <p:sp>
        <p:nvSpPr>
          <p:cNvPr id="4" name="Θέση ημερομηνίας 3"/>
          <p:cNvSpPr>
            <a:spLocks noGrp="1"/>
          </p:cNvSpPr>
          <p:nvPr>
            <p:ph type="dt" sz="half" idx="10"/>
          </p:nvPr>
        </p:nvSpPr>
        <p:spPr/>
        <p:txBody>
          <a:bodyPr rtlCol="0"/>
          <a:lstStyle>
            <a:lvl1pPr>
              <a:defRPr baseline="0">
                <a:solidFill>
                  <a:schemeClr val="tx2"/>
                </a:solidFill>
              </a:defRPr>
            </a:lvl1pPr>
          </a:lstStyle>
          <a:p>
            <a:pPr rtl="0"/>
            <a:fld id="{226CD5AF-41BF-4A97-96EB-BBF7291C9F48}" type="datetime1">
              <a:rPr lang="el-GR" smtClean="0"/>
              <a:t>18/11/2025</a:t>
            </a:fld>
            <a:endParaRPr lang="el-GR" dirty="0"/>
          </a:p>
        </p:txBody>
      </p:sp>
      <p:sp>
        <p:nvSpPr>
          <p:cNvPr id="5" name="Θέση υποσέλιδου 4"/>
          <p:cNvSpPr>
            <a:spLocks noGrp="1"/>
          </p:cNvSpPr>
          <p:nvPr>
            <p:ph type="ftr" sz="quarter" idx="11"/>
          </p:nvPr>
        </p:nvSpPr>
        <p:spPr/>
        <p:txBody>
          <a:bodyPr rtlCol="0"/>
          <a:lstStyle>
            <a:lvl1pPr>
              <a:defRPr baseline="0">
                <a:solidFill>
                  <a:schemeClr val="tx2"/>
                </a:solidFill>
              </a:defRPr>
            </a:lvl1pPr>
          </a:lstStyle>
          <a:p>
            <a:pPr rtl="0"/>
            <a:r>
              <a:rPr lang="el-GR" dirty="0"/>
              <a:t>Προσθήκη υποσέλιδου</a:t>
            </a:r>
          </a:p>
        </p:txBody>
      </p:sp>
      <p:sp>
        <p:nvSpPr>
          <p:cNvPr id="6" name="Θέση αριθμού διαφάνειας 5"/>
          <p:cNvSpPr>
            <a:spLocks noGrp="1"/>
          </p:cNvSpPr>
          <p:nvPr>
            <p:ph type="sldNum" sz="quarter" idx="12"/>
          </p:nvPr>
        </p:nvSpPr>
        <p:spPr>
          <a:xfrm>
            <a:off x="10666412" y="6356351"/>
            <a:ext cx="609441" cy="365125"/>
          </a:xfrm>
        </p:spPr>
        <p:txBody>
          <a:bodyPr rtlCol="0"/>
          <a:lstStyle>
            <a:lvl1pPr>
              <a:defRPr baseline="0">
                <a:solidFill>
                  <a:schemeClr val="tx2"/>
                </a:solidFill>
              </a:defRPr>
            </a:lvl1pPr>
          </a:lstStyle>
          <a:p>
            <a:pPr rtl="0"/>
            <a:fld id="{7DC1BBB0-96F0-4077-A278-0F3FB5C104D3}" type="slidenum">
              <a:rPr lang="el-GR" smtClean="0"/>
              <a:pPr/>
              <a:t>‹#›</a:t>
            </a:fld>
            <a:endParaRPr lang="el-GR" dirty="0"/>
          </a:p>
        </p:txBody>
      </p:sp>
    </p:spTree>
    <p:extLst>
      <p:ext uri="{BB962C8B-B14F-4D97-AF65-F5344CB8AC3E}">
        <p14:creationId xmlns:p14="http://schemas.microsoft.com/office/powerpoint/2010/main" val="38179559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pPr rtl="0"/>
            <a:r>
              <a:rPr lang="el-GR"/>
              <a:t>Κάντε κλικ για να επεξεργαστείτε τον τίτλο υποδείγματος</a:t>
            </a:r>
            <a:endParaRPr lang="el-GR" dirty="0"/>
          </a:p>
        </p:txBody>
      </p:sp>
      <p:sp>
        <p:nvSpPr>
          <p:cNvPr id="3" name="Σύμβολο κράτησης θέσης κατακόρυφου κειμένου 2"/>
          <p:cNvSpPr>
            <a:spLocks noGrp="1"/>
          </p:cNvSpPr>
          <p:nvPr>
            <p:ph type="body" orient="vert" idx="1"/>
          </p:nvPr>
        </p:nvSpPr>
        <p:spPr/>
        <p:txBody>
          <a:bodyPr vert="eaVert" rtlCol="0"/>
          <a:lstStyle>
            <a:lvl5pPr>
              <a:defRPr/>
            </a:lvl5pPr>
            <a:lvl6pPr>
              <a:defRPr/>
            </a:lvl6pPr>
            <a:lvl7pPr>
              <a:defRPr/>
            </a:lvl7pPr>
            <a:lvl8pPr>
              <a:defRPr/>
            </a:lvl8pPr>
            <a:lvl9pPr>
              <a:defRPr/>
            </a:lvl9pPr>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l-GR" dirty="0"/>
          </a:p>
        </p:txBody>
      </p:sp>
      <p:sp>
        <p:nvSpPr>
          <p:cNvPr id="4" name="Θέση ημερομηνίας 3"/>
          <p:cNvSpPr>
            <a:spLocks noGrp="1"/>
          </p:cNvSpPr>
          <p:nvPr>
            <p:ph type="dt" sz="half" idx="10"/>
          </p:nvPr>
        </p:nvSpPr>
        <p:spPr/>
        <p:txBody>
          <a:bodyPr rtlCol="0"/>
          <a:lstStyle/>
          <a:p>
            <a:pPr rtl="0"/>
            <a:fld id="{A010E00A-DA7F-4AB8-BE51-3D6B30282F20}" type="datetime1">
              <a:rPr lang="el-GR" smtClean="0"/>
              <a:t>18/11/2025</a:t>
            </a:fld>
            <a:endParaRPr lang="el-GR" dirty="0"/>
          </a:p>
        </p:txBody>
      </p:sp>
      <p:sp>
        <p:nvSpPr>
          <p:cNvPr id="5" name="Θέση υποσέλιδου 4"/>
          <p:cNvSpPr>
            <a:spLocks noGrp="1"/>
          </p:cNvSpPr>
          <p:nvPr>
            <p:ph type="ftr" sz="quarter" idx="11"/>
          </p:nvPr>
        </p:nvSpPr>
        <p:spPr/>
        <p:txBody>
          <a:bodyPr rtlCol="0"/>
          <a:lstStyle/>
          <a:p>
            <a:pPr rtl="0"/>
            <a:r>
              <a:rPr lang="el-GR" dirty="0"/>
              <a:t>Προσθήκη υποσέλιδου</a:t>
            </a:r>
          </a:p>
        </p:txBody>
      </p:sp>
      <p:sp>
        <p:nvSpPr>
          <p:cNvPr id="6" name="Θέση αριθμού διαφάνειας 5"/>
          <p:cNvSpPr>
            <a:spLocks noGrp="1"/>
          </p:cNvSpPr>
          <p:nvPr>
            <p:ph type="sldNum" sz="quarter" idx="12"/>
          </p:nvPr>
        </p:nvSpPr>
        <p:spPr/>
        <p:txBody>
          <a:bodyPr rtlCol="0"/>
          <a:lstStyle/>
          <a:p>
            <a:pPr rtl="0"/>
            <a:fld id="{7DC1BBB0-96F0-4077-A278-0F3FB5C104D3}" type="slidenum">
              <a:rPr lang="el-GR"/>
              <a:t>‹#›</a:t>
            </a:fld>
            <a:endParaRPr lang="el-GR" dirty="0"/>
          </a:p>
        </p:txBody>
      </p:sp>
    </p:spTree>
    <p:extLst>
      <p:ext uri="{BB962C8B-B14F-4D97-AF65-F5344CB8AC3E}">
        <p14:creationId xmlns:p14="http://schemas.microsoft.com/office/powerpoint/2010/main" val="20408808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7" name="Ορθογώνιο 6"/>
          <p:cNvSpPr/>
          <p:nvPr/>
        </p:nvSpPr>
        <p:spPr bwMode="black">
          <a:xfrm>
            <a:off x="11884104" y="0"/>
            <a:ext cx="304721" cy="6858000"/>
          </a:xfrm>
          <a:prstGeom prst="rect">
            <a:avLst/>
          </a:pr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rtl="0"/>
            <a:endParaRPr lang="el-GR" dirty="0"/>
          </a:p>
        </p:txBody>
      </p:sp>
      <p:sp>
        <p:nvSpPr>
          <p:cNvPr id="8" name="Ορθογώνιο 7"/>
          <p:cNvSpPr/>
          <p:nvPr/>
        </p:nvSpPr>
        <p:spPr bwMode="ltGray">
          <a:xfrm>
            <a:off x="617143" y="0"/>
            <a:ext cx="60944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l-GR" dirty="0"/>
          </a:p>
        </p:txBody>
      </p:sp>
      <p:sp>
        <p:nvSpPr>
          <p:cNvPr id="9" name="Ορθογώνιο 8"/>
          <p:cNvSpPr/>
          <p:nvPr/>
        </p:nvSpPr>
        <p:spPr bwMode="gray">
          <a:xfrm>
            <a:off x="0" y="0"/>
            <a:ext cx="609441" cy="6858000"/>
          </a:xfrm>
          <a:prstGeom prst="rect">
            <a:avLst/>
          </a:prstGeom>
          <a:solidFill>
            <a:schemeClr val="accent1">
              <a:lumMod val="75000"/>
              <a:alpha val="8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l-GR" dirty="0"/>
          </a:p>
        </p:txBody>
      </p:sp>
      <p:sp>
        <p:nvSpPr>
          <p:cNvPr id="10" name="Ορθογώνιο 9"/>
          <p:cNvSpPr/>
          <p:nvPr/>
        </p:nvSpPr>
        <p:spPr bwMode="black">
          <a:xfrm>
            <a:off x="617143" y="736219"/>
            <a:ext cx="609441" cy="609600"/>
          </a:xfrm>
          <a:prstGeom prst="rect">
            <a:avLst/>
          </a:prstGeom>
          <a:solidFill>
            <a:schemeClr val="accent1">
              <a:lumMod val="50000"/>
              <a:alpha val="74902"/>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cxnSp>
        <p:nvCxnSpPr>
          <p:cNvPr id="11" name="Ευθεία γραμμή σύνδεσης 10"/>
          <p:cNvCxnSpPr/>
          <p:nvPr/>
        </p:nvCxnSpPr>
        <p:spPr bwMode="white">
          <a:xfrm>
            <a:off x="617143" y="736219"/>
            <a:ext cx="60944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2" name="Ευθεία γραμμή σύνδεσης 11"/>
          <p:cNvCxnSpPr/>
          <p:nvPr/>
        </p:nvCxnSpPr>
        <p:spPr bwMode="white">
          <a:xfrm>
            <a:off x="617143" y="1345819"/>
            <a:ext cx="60944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3" name="π"/>
          <p:cNvSpPr>
            <a:spLocks/>
          </p:cNvSpPr>
          <p:nvPr/>
        </p:nvSpPr>
        <p:spPr bwMode="white">
          <a:xfrm rot="5400000">
            <a:off x="756095" y="898102"/>
            <a:ext cx="336023" cy="294097"/>
          </a:xfrm>
          <a:custGeom>
            <a:avLst/>
            <a:gdLst>
              <a:gd name="T0" fmla="*/ 411 w 426"/>
              <a:gd name="T1" fmla="*/ 0 h 372"/>
              <a:gd name="T2" fmla="*/ 90 w 426"/>
              <a:gd name="T3" fmla="*/ 0 h 372"/>
              <a:gd name="T4" fmla="*/ 3 w 426"/>
              <a:gd name="T5" fmla="*/ 64 h 372"/>
              <a:gd name="T6" fmla="*/ 12 w 426"/>
              <a:gd name="T7" fmla="*/ 83 h 372"/>
              <a:gd name="T8" fmla="*/ 17 w 426"/>
              <a:gd name="T9" fmla="*/ 83 h 372"/>
              <a:gd name="T10" fmla="*/ 31 w 426"/>
              <a:gd name="T11" fmla="*/ 73 h 372"/>
              <a:gd name="T12" fmla="*/ 90 w 426"/>
              <a:gd name="T13" fmla="*/ 30 h 372"/>
              <a:gd name="T14" fmla="*/ 131 w 426"/>
              <a:gd name="T15" fmla="*/ 30 h 372"/>
              <a:gd name="T16" fmla="*/ 61 w 426"/>
              <a:gd name="T17" fmla="*/ 334 h 372"/>
              <a:gd name="T18" fmla="*/ 61 w 426"/>
              <a:gd name="T19" fmla="*/ 355 h 372"/>
              <a:gd name="T20" fmla="*/ 72 w 426"/>
              <a:gd name="T21" fmla="*/ 359 h 372"/>
              <a:gd name="T22" fmla="*/ 83 w 426"/>
              <a:gd name="T23" fmla="*/ 355 h 372"/>
              <a:gd name="T24" fmla="*/ 161 w 426"/>
              <a:gd name="T25" fmla="*/ 30 h 372"/>
              <a:gd name="T26" fmla="*/ 272 w 426"/>
              <a:gd name="T27" fmla="*/ 30 h 372"/>
              <a:gd name="T28" fmla="*/ 253 w 426"/>
              <a:gd name="T29" fmla="*/ 270 h 372"/>
              <a:gd name="T30" fmla="*/ 277 w 426"/>
              <a:gd name="T31" fmla="*/ 355 h 372"/>
              <a:gd name="T32" fmla="*/ 322 w 426"/>
              <a:gd name="T33" fmla="*/ 372 h 372"/>
              <a:gd name="T34" fmla="*/ 335 w 426"/>
              <a:gd name="T35" fmla="*/ 371 h 372"/>
              <a:gd name="T36" fmla="*/ 417 w 426"/>
              <a:gd name="T37" fmla="*/ 280 h 372"/>
              <a:gd name="T38" fmla="*/ 406 w 426"/>
              <a:gd name="T39" fmla="*/ 262 h 372"/>
              <a:gd name="T40" fmla="*/ 388 w 426"/>
              <a:gd name="T41" fmla="*/ 273 h 372"/>
              <a:gd name="T42" fmla="*/ 331 w 426"/>
              <a:gd name="T43" fmla="*/ 341 h 372"/>
              <a:gd name="T44" fmla="*/ 298 w 426"/>
              <a:gd name="T45" fmla="*/ 333 h 372"/>
              <a:gd name="T46" fmla="*/ 283 w 426"/>
              <a:gd name="T47" fmla="*/ 272 h 372"/>
              <a:gd name="T48" fmla="*/ 302 w 426"/>
              <a:gd name="T49" fmla="*/ 30 h 372"/>
              <a:gd name="T50" fmla="*/ 411 w 426"/>
              <a:gd name="T51" fmla="*/ 30 h 372"/>
              <a:gd name="T52" fmla="*/ 426 w 426"/>
              <a:gd name="T53" fmla="*/ 15 h 372"/>
              <a:gd name="T54" fmla="*/ 411 w 426"/>
              <a:gd name="T55" fmla="*/ 0 h 3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26" h="372">
                <a:moveTo>
                  <a:pt x="411" y="0"/>
                </a:moveTo>
                <a:cubicBezTo>
                  <a:pt x="90" y="0"/>
                  <a:pt x="90" y="0"/>
                  <a:pt x="90" y="0"/>
                </a:cubicBezTo>
                <a:cubicBezTo>
                  <a:pt x="25" y="0"/>
                  <a:pt x="4" y="61"/>
                  <a:pt x="3" y="64"/>
                </a:cubicBezTo>
                <a:cubicBezTo>
                  <a:pt x="0" y="71"/>
                  <a:pt x="4" y="80"/>
                  <a:pt x="12" y="83"/>
                </a:cubicBezTo>
                <a:cubicBezTo>
                  <a:pt x="14" y="83"/>
                  <a:pt x="15" y="83"/>
                  <a:pt x="17" y="83"/>
                </a:cubicBezTo>
                <a:cubicBezTo>
                  <a:pt x="23" y="83"/>
                  <a:pt x="29" y="80"/>
                  <a:pt x="31" y="73"/>
                </a:cubicBezTo>
                <a:cubicBezTo>
                  <a:pt x="31" y="73"/>
                  <a:pt x="46" y="30"/>
                  <a:pt x="90" y="30"/>
                </a:cubicBezTo>
                <a:cubicBezTo>
                  <a:pt x="131" y="30"/>
                  <a:pt x="131" y="30"/>
                  <a:pt x="131" y="30"/>
                </a:cubicBezTo>
                <a:cubicBezTo>
                  <a:pt x="129" y="83"/>
                  <a:pt x="118" y="274"/>
                  <a:pt x="61" y="334"/>
                </a:cubicBezTo>
                <a:cubicBezTo>
                  <a:pt x="55" y="340"/>
                  <a:pt x="55" y="350"/>
                  <a:pt x="61" y="355"/>
                </a:cubicBezTo>
                <a:cubicBezTo>
                  <a:pt x="64" y="358"/>
                  <a:pt x="68" y="359"/>
                  <a:pt x="72" y="359"/>
                </a:cubicBezTo>
                <a:cubicBezTo>
                  <a:pt x="76" y="359"/>
                  <a:pt x="80" y="358"/>
                  <a:pt x="83" y="355"/>
                </a:cubicBezTo>
                <a:cubicBezTo>
                  <a:pt x="148" y="286"/>
                  <a:pt x="159" y="84"/>
                  <a:pt x="161" y="30"/>
                </a:cubicBezTo>
                <a:cubicBezTo>
                  <a:pt x="272" y="30"/>
                  <a:pt x="272" y="30"/>
                  <a:pt x="272" y="30"/>
                </a:cubicBezTo>
                <a:cubicBezTo>
                  <a:pt x="253" y="270"/>
                  <a:pt x="253" y="270"/>
                  <a:pt x="253" y="270"/>
                </a:cubicBezTo>
                <a:cubicBezTo>
                  <a:pt x="253" y="272"/>
                  <a:pt x="248" y="327"/>
                  <a:pt x="277" y="355"/>
                </a:cubicBezTo>
                <a:cubicBezTo>
                  <a:pt x="289" y="366"/>
                  <a:pt x="304" y="372"/>
                  <a:pt x="322" y="372"/>
                </a:cubicBezTo>
                <a:cubicBezTo>
                  <a:pt x="326" y="372"/>
                  <a:pt x="330" y="372"/>
                  <a:pt x="335" y="371"/>
                </a:cubicBezTo>
                <a:cubicBezTo>
                  <a:pt x="398" y="362"/>
                  <a:pt x="416" y="283"/>
                  <a:pt x="417" y="280"/>
                </a:cubicBezTo>
                <a:cubicBezTo>
                  <a:pt x="419" y="271"/>
                  <a:pt x="414" y="264"/>
                  <a:pt x="406" y="262"/>
                </a:cubicBezTo>
                <a:cubicBezTo>
                  <a:pt x="398" y="260"/>
                  <a:pt x="390" y="265"/>
                  <a:pt x="388" y="273"/>
                </a:cubicBezTo>
                <a:cubicBezTo>
                  <a:pt x="388" y="274"/>
                  <a:pt x="373" y="335"/>
                  <a:pt x="331" y="341"/>
                </a:cubicBezTo>
                <a:cubicBezTo>
                  <a:pt x="316" y="343"/>
                  <a:pt x="306" y="341"/>
                  <a:pt x="298" y="333"/>
                </a:cubicBezTo>
                <a:cubicBezTo>
                  <a:pt x="282" y="318"/>
                  <a:pt x="282" y="284"/>
                  <a:pt x="283" y="272"/>
                </a:cubicBezTo>
                <a:cubicBezTo>
                  <a:pt x="302" y="30"/>
                  <a:pt x="302" y="30"/>
                  <a:pt x="302" y="30"/>
                </a:cubicBezTo>
                <a:cubicBezTo>
                  <a:pt x="411" y="30"/>
                  <a:pt x="411" y="30"/>
                  <a:pt x="411" y="30"/>
                </a:cubicBezTo>
                <a:cubicBezTo>
                  <a:pt x="419" y="30"/>
                  <a:pt x="426" y="24"/>
                  <a:pt x="426" y="15"/>
                </a:cubicBezTo>
                <a:cubicBezTo>
                  <a:pt x="426" y="7"/>
                  <a:pt x="419" y="0"/>
                  <a:pt x="411" y="0"/>
                </a:cubicBezTo>
                <a:close/>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el-GR" dirty="0"/>
          </a:p>
        </p:txBody>
      </p:sp>
      <p:cxnSp>
        <p:nvCxnSpPr>
          <p:cNvPr id="14" name="Ευθεία γραμμή σύνδεσης 13"/>
          <p:cNvCxnSpPr/>
          <p:nvPr/>
        </p:nvCxnSpPr>
        <p:spPr bwMode="white">
          <a:xfrm>
            <a:off x="617143" y="0"/>
            <a:ext cx="0" cy="68580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Κατακόρυφος τίτλος 1"/>
          <p:cNvSpPr>
            <a:spLocks noGrp="1"/>
          </p:cNvSpPr>
          <p:nvPr>
            <p:ph type="title" orient="vert"/>
          </p:nvPr>
        </p:nvSpPr>
        <p:spPr>
          <a:xfrm>
            <a:off x="9599612" y="685800"/>
            <a:ext cx="1787526" cy="5486400"/>
          </a:xfrm>
        </p:spPr>
        <p:txBody>
          <a:bodyPr vert="eaVert" rtlCol="0"/>
          <a:lstStyle/>
          <a:p>
            <a:pPr rtl="0"/>
            <a:r>
              <a:rPr lang="el-GR"/>
              <a:t>Κάντε κλικ για να επεξεργαστείτε τον τίτλο υποδείγματος</a:t>
            </a:r>
            <a:endParaRPr lang="el-GR" dirty="0"/>
          </a:p>
        </p:txBody>
      </p:sp>
      <p:sp>
        <p:nvSpPr>
          <p:cNvPr id="3" name="Σύμβολο κράτησης θέσης κατακόρυφου κειμένου 2"/>
          <p:cNvSpPr>
            <a:spLocks noGrp="1"/>
          </p:cNvSpPr>
          <p:nvPr>
            <p:ph type="body" orient="vert" idx="1"/>
          </p:nvPr>
        </p:nvSpPr>
        <p:spPr>
          <a:xfrm>
            <a:off x="1598613" y="685800"/>
            <a:ext cx="7848599" cy="5486400"/>
          </a:xfrm>
        </p:spPr>
        <p:txBody>
          <a:bodyPr vert="eaVert" rtlCol="0"/>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l-GR" dirty="0"/>
          </a:p>
        </p:txBody>
      </p:sp>
      <p:sp>
        <p:nvSpPr>
          <p:cNvPr id="4" name="Θέση ημερομηνίας 3"/>
          <p:cNvSpPr>
            <a:spLocks noGrp="1"/>
          </p:cNvSpPr>
          <p:nvPr>
            <p:ph type="dt" sz="half" idx="10"/>
          </p:nvPr>
        </p:nvSpPr>
        <p:spPr/>
        <p:txBody>
          <a:bodyPr rtlCol="0"/>
          <a:lstStyle/>
          <a:p>
            <a:pPr rtl="0"/>
            <a:fld id="{3B2FEFA5-66F6-4F7A-BB9D-88DD81254C46}" type="datetime1">
              <a:rPr lang="el-GR" smtClean="0"/>
              <a:t>18/11/2025</a:t>
            </a:fld>
            <a:endParaRPr lang="el-GR" dirty="0"/>
          </a:p>
        </p:txBody>
      </p:sp>
      <p:sp>
        <p:nvSpPr>
          <p:cNvPr id="5" name="Θέση υποσέλιδου 4"/>
          <p:cNvSpPr>
            <a:spLocks noGrp="1"/>
          </p:cNvSpPr>
          <p:nvPr>
            <p:ph type="ftr" sz="quarter" idx="11"/>
          </p:nvPr>
        </p:nvSpPr>
        <p:spPr/>
        <p:txBody>
          <a:bodyPr rtlCol="0"/>
          <a:lstStyle/>
          <a:p>
            <a:pPr rtl="0"/>
            <a:r>
              <a:rPr lang="el-GR" dirty="0"/>
              <a:t>Προσθήκη υποσέλιδου</a:t>
            </a:r>
          </a:p>
        </p:txBody>
      </p:sp>
      <p:sp>
        <p:nvSpPr>
          <p:cNvPr id="6" name="Θέση αριθμού διαφάνειας 5"/>
          <p:cNvSpPr>
            <a:spLocks noGrp="1"/>
          </p:cNvSpPr>
          <p:nvPr>
            <p:ph type="sldNum" sz="quarter" idx="12"/>
          </p:nvPr>
        </p:nvSpPr>
        <p:spPr/>
        <p:txBody>
          <a:bodyPr rtlCol="0"/>
          <a:lstStyle/>
          <a:p>
            <a:pPr rtl="0"/>
            <a:fld id="{7DC1BBB0-96F0-4077-A278-0F3FB5C104D3}" type="slidenum">
              <a:rPr lang="el-GR"/>
              <a:t>‹#›</a:t>
            </a:fld>
            <a:endParaRPr lang="el-GR" dirty="0"/>
          </a:p>
        </p:txBody>
      </p:sp>
    </p:spTree>
    <p:extLst>
      <p:ext uri="{BB962C8B-B14F-4D97-AF65-F5344CB8AC3E}">
        <p14:creationId xmlns:p14="http://schemas.microsoft.com/office/powerpoint/2010/main" val="6128176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pPr rtl="0"/>
            <a:r>
              <a:rPr lang="el-GR"/>
              <a:t>Κάντε κλικ για να επεξεργαστείτε τον τίτλο υποδείγματος</a:t>
            </a:r>
            <a:endParaRPr lang="el-GR" dirty="0"/>
          </a:p>
        </p:txBody>
      </p:sp>
      <p:sp>
        <p:nvSpPr>
          <p:cNvPr id="3" name="Θέση περιεχομένου 2"/>
          <p:cNvSpPr>
            <a:spLocks noGrp="1"/>
          </p:cNvSpPr>
          <p:nvPr>
            <p:ph idx="1"/>
          </p:nvPr>
        </p:nvSpPr>
        <p:spPr/>
        <p:txBody>
          <a:bodyPr rtlCol="0"/>
          <a:lstStyle>
            <a:lvl5pPr>
              <a:defRPr/>
            </a:lvl5pPr>
            <a:lvl6pPr>
              <a:defRPr/>
            </a:lvl6pPr>
            <a:lvl7pPr>
              <a:defRPr/>
            </a:lvl7pPr>
            <a:lvl8pPr>
              <a:defRPr/>
            </a:lvl8pPr>
            <a:lvl9pPr>
              <a:defRPr/>
            </a:lvl9pPr>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l-GR" dirty="0"/>
          </a:p>
        </p:txBody>
      </p:sp>
      <p:sp>
        <p:nvSpPr>
          <p:cNvPr id="4" name="Θέση ημερομηνίας 3"/>
          <p:cNvSpPr>
            <a:spLocks noGrp="1"/>
          </p:cNvSpPr>
          <p:nvPr>
            <p:ph type="dt" sz="half" idx="10"/>
          </p:nvPr>
        </p:nvSpPr>
        <p:spPr/>
        <p:txBody>
          <a:bodyPr rtlCol="0"/>
          <a:lstStyle/>
          <a:p>
            <a:pPr rtl="0"/>
            <a:fld id="{00970C8C-7521-4333-A2D4-8FDE755E311E}" type="datetime1">
              <a:rPr lang="el-GR" smtClean="0"/>
              <a:t>18/11/2025</a:t>
            </a:fld>
            <a:endParaRPr lang="el-GR" dirty="0"/>
          </a:p>
        </p:txBody>
      </p:sp>
      <p:sp>
        <p:nvSpPr>
          <p:cNvPr id="5" name="Θέση υποσέλιδου 4"/>
          <p:cNvSpPr>
            <a:spLocks noGrp="1"/>
          </p:cNvSpPr>
          <p:nvPr>
            <p:ph type="ftr" sz="quarter" idx="11"/>
          </p:nvPr>
        </p:nvSpPr>
        <p:spPr/>
        <p:txBody>
          <a:bodyPr rtlCol="0"/>
          <a:lstStyle/>
          <a:p>
            <a:pPr rtl="0"/>
            <a:r>
              <a:rPr lang="el-GR" dirty="0"/>
              <a:t>Προσθήκη υποσέλιδου</a:t>
            </a:r>
          </a:p>
        </p:txBody>
      </p:sp>
      <p:sp>
        <p:nvSpPr>
          <p:cNvPr id="6" name="Θέση αριθμού διαφάνειας 5"/>
          <p:cNvSpPr>
            <a:spLocks noGrp="1"/>
          </p:cNvSpPr>
          <p:nvPr>
            <p:ph type="sldNum" sz="quarter" idx="12"/>
          </p:nvPr>
        </p:nvSpPr>
        <p:spPr/>
        <p:txBody>
          <a:bodyPr rtlCol="0"/>
          <a:lstStyle/>
          <a:p>
            <a:pPr rtl="0"/>
            <a:fld id="{7DC1BBB0-96F0-4077-A278-0F3FB5C104D3}" type="slidenum">
              <a:rPr lang="el-GR"/>
              <a:t>‹#›</a:t>
            </a:fld>
            <a:endParaRPr lang="el-GR" dirty="0"/>
          </a:p>
        </p:txBody>
      </p:sp>
    </p:spTree>
    <p:extLst>
      <p:ext uri="{BB962C8B-B14F-4D97-AF65-F5344CB8AC3E}">
        <p14:creationId xmlns:p14="http://schemas.microsoft.com/office/powerpoint/2010/main" val="21855328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19" name="Ορθογώνιο 18"/>
          <p:cNvSpPr/>
          <p:nvPr/>
        </p:nvSpPr>
        <p:spPr bwMode="black">
          <a:xfrm>
            <a:off x="11579384" y="5638800"/>
            <a:ext cx="609441" cy="1219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l-GR" dirty="0"/>
          </a:p>
        </p:txBody>
      </p:sp>
      <p:sp>
        <p:nvSpPr>
          <p:cNvPr id="20" name="Ορθογώνιο 19"/>
          <p:cNvSpPr/>
          <p:nvPr/>
        </p:nvSpPr>
        <p:spPr bwMode="gray">
          <a:xfrm>
            <a:off x="11274663" y="5638800"/>
            <a:ext cx="304721" cy="1219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l-GR" dirty="0"/>
          </a:p>
        </p:txBody>
      </p:sp>
      <p:sp>
        <p:nvSpPr>
          <p:cNvPr id="24" name="Ορθογώνιο 23"/>
          <p:cNvSpPr/>
          <p:nvPr/>
        </p:nvSpPr>
        <p:spPr bwMode="gray">
          <a:xfrm>
            <a:off x="1216152" y="5638800"/>
            <a:ext cx="609441" cy="1219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l-GR" dirty="0"/>
          </a:p>
        </p:txBody>
      </p:sp>
      <p:sp>
        <p:nvSpPr>
          <p:cNvPr id="21" name="Ορθογώνιο 20"/>
          <p:cNvSpPr/>
          <p:nvPr/>
        </p:nvSpPr>
        <p:spPr bwMode="ltGray">
          <a:xfrm>
            <a:off x="0" y="5638800"/>
            <a:ext cx="12188825" cy="1219200"/>
          </a:xfrm>
          <a:prstGeom prst="rect">
            <a:avLst/>
          </a:prstGeom>
          <a:solidFill>
            <a:schemeClr val="accent1">
              <a:lumMod val="75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l-GR" dirty="0"/>
          </a:p>
        </p:txBody>
      </p:sp>
      <p:cxnSp>
        <p:nvCxnSpPr>
          <p:cNvPr id="22" name="Ευθεία γραμμή σύνδεσης 21"/>
          <p:cNvCxnSpPr/>
          <p:nvPr/>
        </p:nvCxnSpPr>
        <p:spPr bwMode="white">
          <a:xfrm>
            <a:off x="11573293" y="5638800"/>
            <a:ext cx="0" cy="12192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6" name="Ορθογώνιο 15"/>
          <p:cNvSpPr/>
          <p:nvPr/>
        </p:nvSpPr>
        <p:spPr bwMode="black">
          <a:xfrm>
            <a:off x="0" y="5643132"/>
            <a:ext cx="1216152" cy="1214868"/>
          </a:xfrm>
          <a:prstGeom prst="rect">
            <a:avLst/>
          </a:prstGeom>
          <a:solidFill>
            <a:schemeClr val="accent1">
              <a:lumMod val="50000"/>
              <a:alpha val="74902"/>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l-GR" dirty="0"/>
          </a:p>
        </p:txBody>
      </p:sp>
      <p:sp>
        <p:nvSpPr>
          <p:cNvPr id="18" name="π"/>
          <p:cNvSpPr>
            <a:spLocks/>
          </p:cNvSpPr>
          <p:nvPr/>
        </p:nvSpPr>
        <p:spPr bwMode="white">
          <a:xfrm>
            <a:off x="276462" y="6032500"/>
            <a:ext cx="593189" cy="519176"/>
          </a:xfrm>
          <a:custGeom>
            <a:avLst/>
            <a:gdLst>
              <a:gd name="T0" fmla="*/ 411 w 426"/>
              <a:gd name="T1" fmla="*/ 0 h 372"/>
              <a:gd name="T2" fmla="*/ 90 w 426"/>
              <a:gd name="T3" fmla="*/ 0 h 372"/>
              <a:gd name="T4" fmla="*/ 3 w 426"/>
              <a:gd name="T5" fmla="*/ 64 h 372"/>
              <a:gd name="T6" fmla="*/ 12 w 426"/>
              <a:gd name="T7" fmla="*/ 83 h 372"/>
              <a:gd name="T8" fmla="*/ 17 w 426"/>
              <a:gd name="T9" fmla="*/ 83 h 372"/>
              <a:gd name="T10" fmla="*/ 31 w 426"/>
              <a:gd name="T11" fmla="*/ 73 h 372"/>
              <a:gd name="T12" fmla="*/ 90 w 426"/>
              <a:gd name="T13" fmla="*/ 30 h 372"/>
              <a:gd name="T14" fmla="*/ 131 w 426"/>
              <a:gd name="T15" fmla="*/ 30 h 372"/>
              <a:gd name="T16" fmla="*/ 61 w 426"/>
              <a:gd name="T17" fmla="*/ 334 h 372"/>
              <a:gd name="T18" fmla="*/ 61 w 426"/>
              <a:gd name="T19" fmla="*/ 355 h 372"/>
              <a:gd name="T20" fmla="*/ 72 w 426"/>
              <a:gd name="T21" fmla="*/ 359 h 372"/>
              <a:gd name="T22" fmla="*/ 83 w 426"/>
              <a:gd name="T23" fmla="*/ 355 h 372"/>
              <a:gd name="T24" fmla="*/ 161 w 426"/>
              <a:gd name="T25" fmla="*/ 30 h 372"/>
              <a:gd name="T26" fmla="*/ 272 w 426"/>
              <a:gd name="T27" fmla="*/ 30 h 372"/>
              <a:gd name="T28" fmla="*/ 253 w 426"/>
              <a:gd name="T29" fmla="*/ 270 h 372"/>
              <a:gd name="T30" fmla="*/ 277 w 426"/>
              <a:gd name="T31" fmla="*/ 355 h 372"/>
              <a:gd name="T32" fmla="*/ 322 w 426"/>
              <a:gd name="T33" fmla="*/ 372 h 372"/>
              <a:gd name="T34" fmla="*/ 335 w 426"/>
              <a:gd name="T35" fmla="*/ 371 h 372"/>
              <a:gd name="T36" fmla="*/ 417 w 426"/>
              <a:gd name="T37" fmla="*/ 280 h 372"/>
              <a:gd name="T38" fmla="*/ 406 w 426"/>
              <a:gd name="T39" fmla="*/ 262 h 372"/>
              <a:gd name="T40" fmla="*/ 388 w 426"/>
              <a:gd name="T41" fmla="*/ 273 h 372"/>
              <a:gd name="T42" fmla="*/ 331 w 426"/>
              <a:gd name="T43" fmla="*/ 341 h 372"/>
              <a:gd name="T44" fmla="*/ 298 w 426"/>
              <a:gd name="T45" fmla="*/ 333 h 372"/>
              <a:gd name="T46" fmla="*/ 283 w 426"/>
              <a:gd name="T47" fmla="*/ 272 h 372"/>
              <a:gd name="T48" fmla="*/ 302 w 426"/>
              <a:gd name="T49" fmla="*/ 30 h 372"/>
              <a:gd name="T50" fmla="*/ 411 w 426"/>
              <a:gd name="T51" fmla="*/ 30 h 372"/>
              <a:gd name="T52" fmla="*/ 426 w 426"/>
              <a:gd name="T53" fmla="*/ 15 h 372"/>
              <a:gd name="T54" fmla="*/ 411 w 426"/>
              <a:gd name="T55" fmla="*/ 0 h 3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26" h="372">
                <a:moveTo>
                  <a:pt x="411" y="0"/>
                </a:moveTo>
                <a:cubicBezTo>
                  <a:pt x="90" y="0"/>
                  <a:pt x="90" y="0"/>
                  <a:pt x="90" y="0"/>
                </a:cubicBezTo>
                <a:cubicBezTo>
                  <a:pt x="25" y="0"/>
                  <a:pt x="4" y="61"/>
                  <a:pt x="3" y="64"/>
                </a:cubicBezTo>
                <a:cubicBezTo>
                  <a:pt x="0" y="71"/>
                  <a:pt x="4" y="80"/>
                  <a:pt x="12" y="83"/>
                </a:cubicBezTo>
                <a:cubicBezTo>
                  <a:pt x="14" y="83"/>
                  <a:pt x="15" y="83"/>
                  <a:pt x="17" y="83"/>
                </a:cubicBezTo>
                <a:cubicBezTo>
                  <a:pt x="23" y="83"/>
                  <a:pt x="29" y="80"/>
                  <a:pt x="31" y="73"/>
                </a:cubicBezTo>
                <a:cubicBezTo>
                  <a:pt x="31" y="73"/>
                  <a:pt x="46" y="30"/>
                  <a:pt x="90" y="30"/>
                </a:cubicBezTo>
                <a:cubicBezTo>
                  <a:pt x="131" y="30"/>
                  <a:pt x="131" y="30"/>
                  <a:pt x="131" y="30"/>
                </a:cubicBezTo>
                <a:cubicBezTo>
                  <a:pt x="129" y="83"/>
                  <a:pt x="118" y="274"/>
                  <a:pt x="61" y="334"/>
                </a:cubicBezTo>
                <a:cubicBezTo>
                  <a:pt x="55" y="340"/>
                  <a:pt x="55" y="350"/>
                  <a:pt x="61" y="355"/>
                </a:cubicBezTo>
                <a:cubicBezTo>
                  <a:pt x="64" y="358"/>
                  <a:pt x="68" y="359"/>
                  <a:pt x="72" y="359"/>
                </a:cubicBezTo>
                <a:cubicBezTo>
                  <a:pt x="76" y="359"/>
                  <a:pt x="80" y="358"/>
                  <a:pt x="83" y="355"/>
                </a:cubicBezTo>
                <a:cubicBezTo>
                  <a:pt x="148" y="286"/>
                  <a:pt x="159" y="84"/>
                  <a:pt x="161" y="30"/>
                </a:cubicBezTo>
                <a:cubicBezTo>
                  <a:pt x="272" y="30"/>
                  <a:pt x="272" y="30"/>
                  <a:pt x="272" y="30"/>
                </a:cubicBezTo>
                <a:cubicBezTo>
                  <a:pt x="253" y="270"/>
                  <a:pt x="253" y="270"/>
                  <a:pt x="253" y="270"/>
                </a:cubicBezTo>
                <a:cubicBezTo>
                  <a:pt x="253" y="272"/>
                  <a:pt x="248" y="327"/>
                  <a:pt x="277" y="355"/>
                </a:cubicBezTo>
                <a:cubicBezTo>
                  <a:pt x="289" y="366"/>
                  <a:pt x="304" y="372"/>
                  <a:pt x="322" y="372"/>
                </a:cubicBezTo>
                <a:cubicBezTo>
                  <a:pt x="326" y="372"/>
                  <a:pt x="330" y="372"/>
                  <a:pt x="335" y="371"/>
                </a:cubicBezTo>
                <a:cubicBezTo>
                  <a:pt x="398" y="362"/>
                  <a:pt x="416" y="283"/>
                  <a:pt x="417" y="280"/>
                </a:cubicBezTo>
                <a:cubicBezTo>
                  <a:pt x="419" y="271"/>
                  <a:pt x="414" y="264"/>
                  <a:pt x="406" y="262"/>
                </a:cubicBezTo>
                <a:cubicBezTo>
                  <a:pt x="398" y="260"/>
                  <a:pt x="390" y="265"/>
                  <a:pt x="388" y="273"/>
                </a:cubicBezTo>
                <a:cubicBezTo>
                  <a:pt x="388" y="274"/>
                  <a:pt x="373" y="335"/>
                  <a:pt x="331" y="341"/>
                </a:cubicBezTo>
                <a:cubicBezTo>
                  <a:pt x="316" y="343"/>
                  <a:pt x="306" y="341"/>
                  <a:pt x="298" y="333"/>
                </a:cubicBezTo>
                <a:cubicBezTo>
                  <a:pt x="282" y="318"/>
                  <a:pt x="282" y="284"/>
                  <a:pt x="283" y="272"/>
                </a:cubicBezTo>
                <a:cubicBezTo>
                  <a:pt x="302" y="30"/>
                  <a:pt x="302" y="30"/>
                  <a:pt x="302" y="30"/>
                </a:cubicBezTo>
                <a:cubicBezTo>
                  <a:pt x="411" y="30"/>
                  <a:pt x="411" y="30"/>
                  <a:pt x="411" y="30"/>
                </a:cubicBezTo>
                <a:cubicBezTo>
                  <a:pt x="419" y="30"/>
                  <a:pt x="426" y="24"/>
                  <a:pt x="426" y="15"/>
                </a:cubicBezTo>
                <a:cubicBezTo>
                  <a:pt x="426" y="7"/>
                  <a:pt x="419" y="0"/>
                  <a:pt x="411" y="0"/>
                </a:cubicBezTo>
                <a:close/>
              </a:path>
            </a:pathLst>
          </a:custGeom>
          <a:solidFill>
            <a:schemeClr val="bg1"/>
          </a:solidFill>
          <a:ln>
            <a:solidFill>
              <a:schemeClr val="bg1"/>
            </a:solidFill>
          </a:ln>
        </p:spPr>
        <p:txBody>
          <a:bodyPr vert="horz" wrap="square" lIns="121899" tIns="60949" rIns="121899" bIns="60949" numCol="1" rtlCol="0" anchor="t" anchorCtr="0" compatLnSpc="1">
            <a:prstTxWarp prst="textNoShape">
              <a:avLst/>
            </a:prstTxWarp>
          </a:bodyPr>
          <a:lstStyle/>
          <a:p>
            <a:pPr rtl="0"/>
            <a:endParaRPr lang="el-GR" dirty="0"/>
          </a:p>
        </p:txBody>
      </p:sp>
      <p:cxnSp>
        <p:nvCxnSpPr>
          <p:cNvPr id="23" name="Ευθεία γραμμή σύνδεσης 22"/>
          <p:cNvCxnSpPr/>
          <p:nvPr/>
        </p:nvCxnSpPr>
        <p:spPr bwMode="white">
          <a:xfrm>
            <a:off x="1216152" y="5638800"/>
            <a:ext cx="0" cy="12192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6" name="Ορθογώνιο 25"/>
          <p:cNvSpPr/>
          <p:nvPr/>
        </p:nvSpPr>
        <p:spPr bwMode="black">
          <a:xfrm>
            <a:off x="11579384" y="0"/>
            <a:ext cx="609441" cy="609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l-GR" dirty="0"/>
          </a:p>
        </p:txBody>
      </p:sp>
      <p:sp>
        <p:nvSpPr>
          <p:cNvPr id="27" name="Ορθογώνιο 26"/>
          <p:cNvSpPr/>
          <p:nvPr/>
        </p:nvSpPr>
        <p:spPr bwMode="gray">
          <a:xfrm>
            <a:off x="11274663" y="0"/>
            <a:ext cx="304721" cy="6096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l-GR" dirty="0"/>
          </a:p>
        </p:txBody>
      </p:sp>
      <p:sp>
        <p:nvSpPr>
          <p:cNvPr id="28" name="Ορθογώνιο 27"/>
          <p:cNvSpPr/>
          <p:nvPr/>
        </p:nvSpPr>
        <p:spPr bwMode="gray">
          <a:xfrm>
            <a:off x="1218883" y="0"/>
            <a:ext cx="609441" cy="609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l-GR" dirty="0"/>
          </a:p>
        </p:txBody>
      </p:sp>
      <p:sp>
        <p:nvSpPr>
          <p:cNvPr id="29" name="Ορθογώνιο 28"/>
          <p:cNvSpPr/>
          <p:nvPr/>
        </p:nvSpPr>
        <p:spPr>
          <a:xfrm>
            <a:off x="-2" y="0"/>
            <a:ext cx="1218883" cy="6096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l-GR" dirty="0"/>
          </a:p>
        </p:txBody>
      </p:sp>
      <p:sp>
        <p:nvSpPr>
          <p:cNvPr id="30" name="Ορθογώνιο 29"/>
          <p:cNvSpPr/>
          <p:nvPr/>
        </p:nvSpPr>
        <p:spPr bwMode="ltGray">
          <a:xfrm>
            <a:off x="0" y="0"/>
            <a:ext cx="12188825" cy="609600"/>
          </a:xfrm>
          <a:prstGeom prst="rect">
            <a:avLst/>
          </a:prstGeom>
          <a:solidFill>
            <a:schemeClr val="accent1">
              <a:lumMod val="75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l-GR" dirty="0"/>
          </a:p>
        </p:txBody>
      </p:sp>
      <p:cxnSp>
        <p:nvCxnSpPr>
          <p:cNvPr id="31" name="Ευθεία γραμμή σύνδεσης 30"/>
          <p:cNvCxnSpPr/>
          <p:nvPr/>
        </p:nvCxnSpPr>
        <p:spPr bwMode="white">
          <a:xfrm>
            <a:off x="11573293" y="0"/>
            <a:ext cx="0" cy="6096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32" name="Ορθογώνιο 31"/>
          <p:cNvSpPr/>
          <p:nvPr/>
        </p:nvSpPr>
        <p:spPr bwMode="black">
          <a:xfrm>
            <a:off x="0" y="0"/>
            <a:ext cx="1216152" cy="609600"/>
          </a:xfrm>
          <a:prstGeom prst="rect">
            <a:avLst/>
          </a:prstGeom>
          <a:solidFill>
            <a:schemeClr val="accent1">
              <a:lumMod val="50000"/>
              <a:alpha val="74902"/>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l-GR" dirty="0"/>
          </a:p>
        </p:txBody>
      </p:sp>
      <p:cxnSp>
        <p:nvCxnSpPr>
          <p:cNvPr id="33" name="Ευθεία γραμμή σύνδεσης 32"/>
          <p:cNvCxnSpPr/>
          <p:nvPr/>
        </p:nvCxnSpPr>
        <p:spPr bwMode="white">
          <a:xfrm>
            <a:off x="1218884" y="0"/>
            <a:ext cx="0" cy="6096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Τίτλος 1"/>
          <p:cNvSpPr>
            <a:spLocks noGrp="1"/>
          </p:cNvSpPr>
          <p:nvPr>
            <p:ph type="title"/>
          </p:nvPr>
        </p:nvSpPr>
        <p:spPr>
          <a:xfrm>
            <a:off x="1598613" y="1600201"/>
            <a:ext cx="8283272" cy="2654064"/>
          </a:xfrm>
        </p:spPr>
        <p:txBody>
          <a:bodyPr rtlCol="0" anchor="b">
            <a:normAutofit/>
          </a:bodyPr>
          <a:lstStyle>
            <a:lvl1pPr algn="l">
              <a:defRPr sz="5400" b="0" cap="none" baseline="0"/>
            </a:lvl1pPr>
          </a:lstStyle>
          <a:p>
            <a:pPr rtl="0"/>
            <a:r>
              <a:rPr lang="el-GR"/>
              <a:t>Κάντε κλικ για να επεξεργαστείτε τον τίτλο υποδείγματος</a:t>
            </a:r>
            <a:endParaRPr lang="el-GR" dirty="0"/>
          </a:p>
        </p:txBody>
      </p:sp>
      <p:sp>
        <p:nvSpPr>
          <p:cNvPr id="3" name="Θέση κειμένου 2"/>
          <p:cNvSpPr>
            <a:spLocks noGrp="1"/>
          </p:cNvSpPr>
          <p:nvPr>
            <p:ph type="body" idx="1"/>
          </p:nvPr>
        </p:nvSpPr>
        <p:spPr>
          <a:xfrm>
            <a:off x="1598613" y="4259996"/>
            <a:ext cx="7264623" cy="1150203"/>
          </a:xfrm>
        </p:spPr>
        <p:txBody>
          <a:bodyPr rtlCol="0" anchor="t">
            <a:normAutofit/>
          </a:bodyPr>
          <a:lstStyle>
            <a:lvl1pPr marL="0" indent="0">
              <a:spcBef>
                <a:spcPts val="0"/>
              </a:spcBef>
              <a:buNone/>
              <a:defRPr sz="32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el-GR"/>
              <a:t>Στυλ κειμένου υποδείγματος</a:t>
            </a:r>
          </a:p>
        </p:txBody>
      </p:sp>
      <p:sp>
        <p:nvSpPr>
          <p:cNvPr id="4" name="Θέση ημερομηνίας 3"/>
          <p:cNvSpPr>
            <a:spLocks noGrp="1"/>
          </p:cNvSpPr>
          <p:nvPr>
            <p:ph type="dt" sz="half" idx="10"/>
          </p:nvPr>
        </p:nvSpPr>
        <p:spPr/>
        <p:txBody>
          <a:bodyPr rtlCol="0"/>
          <a:lstStyle>
            <a:lvl1pPr>
              <a:defRPr baseline="0">
                <a:solidFill>
                  <a:schemeClr val="tx2"/>
                </a:solidFill>
              </a:defRPr>
            </a:lvl1pPr>
          </a:lstStyle>
          <a:p>
            <a:pPr rtl="0"/>
            <a:fld id="{6F8701D3-BB76-4576-BBEC-D6511536E842}" type="datetime1">
              <a:rPr lang="el-GR" smtClean="0"/>
              <a:t>18/11/2025</a:t>
            </a:fld>
            <a:endParaRPr lang="el-GR" dirty="0"/>
          </a:p>
        </p:txBody>
      </p:sp>
      <p:sp>
        <p:nvSpPr>
          <p:cNvPr id="5" name="Θέση υποσέλιδου 4"/>
          <p:cNvSpPr>
            <a:spLocks noGrp="1"/>
          </p:cNvSpPr>
          <p:nvPr>
            <p:ph type="ftr" sz="quarter" idx="11"/>
          </p:nvPr>
        </p:nvSpPr>
        <p:spPr/>
        <p:txBody>
          <a:bodyPr rtlCol="0"/>
          <a:lstStyle>
            <a:lvl1pPr>
              <a:defRPr baseline="0">
                <a:solidFill>
                  <a:schemeClr val="tx2"/>
                </a:solidFill>
              </a:defRPr>
            </a:lvl1pPr>
          </a:lstStyle>
          <a:p>
            <a:pPr rtl="0"/>
            <a:r>
              <a:rPr lang="el-GR" dirty="0"/>
              <a:t>Προσθήκη υποσέλιδου</a:t>
            </a:r>
          </a:p>
        </p:txBody>
      </p:sp>
      <p:sp>
        <p:nvSpPr>
          <p:cNvPr id="6" name="Θέση αριθμού διαφάνειας 5"/>
          <p:cNvSpPr>
            <a:spLocks noGrp="1"/>
          </p:cNvSpPr>
          <p:nvPr>
            <p:ph type="sldNum" sz="quarter" idx="12"/>
          </p:nvPr>
        </p:nvSpPr>
        <p:spPr>
          <a:xfrm>
            <a:off x="10666571" y="6356351"/>
            <a:ext cx="609441" cy="365125"/>
          </a:xfrm>
        </p:spPr>
        <p:txBody>
          <a:bodyPr rtlCol="0"/>
          <a:lstStyle>
            <a:lvl1pPr>
              <a:defRPr baseline="0">
                <a:solidFill>
                  <a:schemeClr val="tx2"/>
                </a:solidFill>
              </a:defRPr>
            </a:lvl1pPr>
          </a:lstStyle>
          <a:p>
            <a:pPr rtl="0"/>
            <a:fld id="{7DC1BBB0-96F0-4077-A278-0F3FB5C104D3}" type="slidenum">
              <a:rPr lang="el-GR" smtClean="0"/>
              <a:pPr/>
              <a:t>‹#›</a:t>
            </a:fld>
            <a:endParaRPr lang="el-GR" dirty="0"/>
          </a:p>
        </p:txBody>
      </p:sp>
    </p:spTree>
    <p:extLst>
      <p:ext uri="{BB962C8B-B14F-4D97-AF65-F5344CB8AC3E}">
        <p14:creationId xmlns:p14="http://schemas.microsoft.com/office/powerpoint/2010/main" val="32344675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pPr rtl="0"/>
            <a:r>
              <a:rPr lang="el-GR"/>
              <a:t>Κάντε κλικ για να επεξεργαστείτε τον τίτλο υποδείγματος</a:t>
            </a:r>
            <a:endParaRPr lang="el-GR" dirty="0"/>
          </a:p>
        </p:txBody>
      </p:sp>
      <p:sp>
        <p:nvSpPr>
          <p:cNvPr id="3" name="Θέση περιεχομένου 2"/>
          <p:cNvSpPr>
            <a:spLocks noGrp="1"/>
          </p:cNvSpPr>
          <p:nvPr>
            <p:ph sz="half" idx="1"/>
          </p:nvPr>
        </p:nvSpPr>
        <p:spPr>
          <a:xfrm>
            <a:off x="1593436" y="1600200"/>
            <a:ext cx="4814586" cy="4572000"/>
          </a:xfrm>
        </p:spPr>
        <p:txBody>
          <a:bodyPr rtlCol="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l-GR" dirty="0"/>
          </a:p>
        </p:txBody>
      </p:sp>
      <p:sp>
        <p:nvSpPr>
          <p:cNvPr id="4" name="Θέση περιεχομένου 3"/>
          <p:cNvSpPr>
            <a:spLocks noGrp="1"/>
          </p:cNvSpPr>
          <p:nvPr>
            <p:ph sz="half" idx="2"/>
          </p:nvPr>
        </p:nvSpPr>
        <p:spPr>
          <a:xfrm>
            <a:off x="6561651" y="1600200"/>
            <a:ext cx="4814586" cy="4572000"/>
          </a:xfrm>
        </p:spPr>
        <p:txBody>
          <a:bodyPr rtlCol="0"/>
          <a:lstStyle>
            <a:lvl1pPr>
              <a:defRPr sz="2800"/>
            </a:lvl1pPr>
            <a:lvl2pPr>
              <a:defRPr sz="2400"/>
            </a:lvl2pPr>
            <a:lvl3pPr>
              <a:defRPr sz="2000"/>
            </a:lvl3pPr>
            <a:lvl4pPr>
              <a:defRPr sz="1800"/>
            </a:lvl4pPr>
            <a:lvl5pPr>
              <a:defRPr sz="1800"/>
            </a:lvl5pPr>
            <a:lvl6pPr>
              <a:defRPr sz="1800" baseline="0"/>
            </a:lvl6pPr>
            <a:lvl7pPr>
              <a:defRPr sz="1800" baseline="0"/>
            </a:lvl7pPr>
            <a:lvl8pPr>
              <a:defRPr sz="1800" baseline="0"/>
            </a:lvl8pPr>
            <a:lvl9pPr>
              <a:defRPr sz="1800" baseline="0"/>
            </a:lvl9pPr>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l-GR" dirty="0"/>
          </a:p>
        </p:txBody>
      </p:sp>
      <p:sp>
        <p:nvSpPr>
          <p:cNvPr id="5" name="Θέση ημερομηνίας 4"/>
          <p:cNvSpPr>
            <a:spLocks noGrp="1"/>
          </p:cNvSpPr>
          <p:nvPr>
            <p:ph type="dt" sz="half" idx="10"/>
          </p:nvPr>
        </p:nvSpPr>
        <p:spPr/>
        <p:txBody>
          <a:bodyPr rtlCol="0"/>
          <a:lstStyle/>
          <a:p>
            <a:pPr rtl="0"/>
            <a:fld id="{9F8E28EC-16A4-4C84-9505-D9615340AE9F}" type="datetime1">
              <a:rPr lang="el-GR" smtClean="0"/>
              <a:t>18/11/2025</a:t>
            </a:fld>
            <a:endParaRPr lang="el-GR" dirty="0"/>
          </a:p>
        </p:txBody>
      </p:sp>
      <p:sp>
        <p:nvSpPr>
          <p:cNvPr id="6" name="Θέση υποσέλιδου 5"/>
          <p:cNvSpPr>
            <a:spLocks noGrp="1"/>
          </p:cNvSpPr>
          <p:nvPr>
            <p:ph type="ftr" sz="quarter" idx="11"/>
          </p:nvPr>
        </p:nvSpPr>
        <p:spPr/>
        <p:txBody>
          <a:bodyPr rtlCol="0"/>
          <a:lstStyle/>
          <a:p>
            <a:pPr rtl="0"/>
            <a:r>
              <a:rPr lang="el-GR" dirty="0"/>
              <a:t>Προσθήκη υποσέλιδου</a:t>
            </a:r>
          </a:p>
        </p:txBody>
      </p:sp>
      <p:sp>
        <p:nvSpPr>
          <p:cNvPr id="7" name="Θέση αριθμού διαφάνειας 6"/>
          <p:cNvSpPr>
            <a:spLocks noGrp="1"/>
          </p:cNvSpPr>
          <p:nvPr>
            <p:ph type="sldNum" sz="quarter" idx="12"/>
          </p:nvPr>
        </p:nvSpPr>
        <p:spPr/>
        <p:txBody>
          <a:bodyPr rtlCol="0"/>
          <a:lstStyle/>
          <a:p>
            <a:pPr rtl="0"/>
            <a:fld id="{7DC1BBB0-96F0-4077-A278-0F3FB5C104D3}" type="slidenum">
              <a:rPr lang="el-GR"/>
              <a:t>‹#›</a:t>
            </a:fld>
            <a:endParaRPr lang="el-GR" dirty="0"/>
          </a:p>
        </p:txBody>
      </p:sp>
    </p:spTree>
    <p:extLst>
      <p:ext uri="{BB962C8B-B14F-4D97-AF65-F5344CB8AC3E}">
        <p14:creationId xmlns:p14="http://schemas.microsoft.com/office/powerpoint/2010/main" val="12391137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lvl1pPr>
              <a:defRPr/>
            </a:lvl1pPr>
          </a:lstStyle>
          <a:p>
            <a:pPr rtl="0"/>
            <a:r>
              <a:rPr lang="el-GR"/>
              <a:t>Κάντε κλικ για να επεξεργαστείτε τον τίτλο υποδείγματος</a:t>
            </a:r>
            <a:endParaRPr lang="el-GR" dirty="0"/>
          </a:p>
        </p:txBody>
      </p:sp>
      <p:sp>
        <p:nvSpPr>
          <p:cNvPr id="3" name="Θέση κειμένου 2"/>
          <p:cNvSpPr>
            <a:spLocks noGrp="1"/>
          </p:cNvSpPr>
          <p:nvPr>
            <p:ph type="body" idx="1"/>
          </p:nvPr>
        </p:nvSpPr>
        <p:spPr>
          <a:xfrm>
            <a:off x="1593436" y="1499616"/>
            <a:ext cx="4818888" cy="938784"/>
          </a:xfrm>
        </p:spPr>
        <p:txBody>
          <a:bodyPr rtlCol="0" anchor="b">
            <a:noAutofit/>
          </a:bodyPr>
          <a:lstStyle>
            <a:lvl1pPr marL="0" indent="0">
              <a:spcBef>
                <a:spcPts val="0"/>
              </a:spcBef>
              <a:buNone/>
              <a:defRPr sz="24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l-GR"/>
              <a:t>Στυλ κειμένου υποδείγματος</a:t>
            </a:r>
          </a:p>
        </p:txBody>
      </p:sp>
      <p:sp>
        <p:nvSpPr>
          <p:cNvPr id="4" name="Θέση περιεχομένου 3"/>
          <p:cNvSpPr>
            <a:spLocks noGrp="1"/>
          </p:cNvSpPr>
          <p:nvPr>
            <p:ph sz="half" idx="2"/>
          </p:nvPr>
        </p:nvSpPr>
        <p:spPr>
          <a:xfrm>
            <a:off x="1593436" y="2514706"/>
            <a:ext cx="4814586" cy="3657493"/>
          </a:xfrm>
        </p:spPr>
        <p:txBody>
          <a:bodyPr rtlCol="0">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baseline="0"/>
            </a:lvl8pPr>
            <a:lvl9pPr>
              <a:defRPr sz="1600" baseline="0"/>
            </a:lvl9pPr>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l-GR" dirty="0"/>
          </a:p>
        </p:txBody>
      </p:sp>
      <p:sp>
        <p:nvSpPr>
          <p:cNvPr id="5" name="Θέση κειμένου 4"/>
          <p:cNvSpPr>
            <a:spLocks noGrp="1"/>
          </p:cNvSpPr>
          <p:nvPr>
            <p:ph type="body" sz="quarter" idx="3"/>
          </p:nvPr>
        </p:nvSpPr>
        <p:spPr>
          <a:xfrm>
            <a:off x="6557349" y="1499616"/>
            <a:ext cx="4818888" cy="938784"/>
          </a:xfrm>
        </p:spPr>
        <p:txBody>
          <a:bodyPr rtlCol="0" anchor="b">
            <a:noAutofit/>
          </a:bodyPr>
          <a:lstStyle>
            <a:lvl1pPr marL="0" indent="0">
              <a:spcBef>
                <a:spcPts val="0"/>
              </a:spcBef>
              <a:buNone/>
              <a:defRPr sz="24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l-GR"/>
              <a:t>Στυλ κειμένου υποδείγματος</a:t>
            </a:r>
          </a:p>
        </p:txBody>
      </p:sp>
      <p:sp>
        <p:nvSpPr>
          <p:cNvPr id="6" name="Θέση περιεχομένου 5"/>
          <p:cNvSpPr>
            <a:spLocks noGrp="1"/>
          </p:cNvSpPr>
          <p:nvPr>
            <p:ph sz="quarter" idx="4"/>
          </p:nvPr>
        </p:nvSpPr>
        <p:spPr>
          <a:xfrm>
            <a:off x="6557349" y="2514600"/>
            <a:ext cx="4818888" cy="3655568"/>
          </a:xfrm>
        </p:spPr>
        <p:txBody>
          <a:bodyPr rtlCol="0">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l-GR" dirty="0"/>
          </a:p>
        </p:txBody>
      </p:sp>
      <p:sp>
        <p:nvSpPr>
          <p:cNvPr id="7" name="Θέση ημερομηνίας 6"/>
          <p:cNvSpPr>
            <a:spLocks noGrp="1"/>
          </p:cNvSpPr>
          <p:nvPr>
            <p:ph type="dt" sz="half" idx="10"/>
          </p:nvPr>
        </p:nvSpPr>
        <p:spPr/>
        <p:txBody>
          <a:bodyPr rtlCol="0"/>
          <a:lstStyle/>
          <a:p>
            <a:pPr rtl="0"/>
            <a:fld id="{C1891DA8-0051-4982-8D40-4AA13BC8B551}" type="datetime1">
              <a:rPr lang="el-GR" smtClean="0"/>
              <a:t>18/11/2025</a:t>
            </a:fld>
            <a:endParaRPr lang="el-GR" dirty="0"/>
          </a:p>
        </p:txBody>
      </p:sp>
      <p:sp>
        <p:nvSpPr>
          <p:cNvPr id="8" name="Θέση υποσέλιδου 7"/>
          <p:cNvSpPr>
            <a:spLocks noGrp="1"/>
          </p:cNvSpPr>
          <p:nvPr>
            <p:ph type="ftr" sz="quarter" idx="11"/>
          </p:nvPr>
        </p:nvSpPr>
        <p:spPr/>
        <p:txBody>
          <a:bodyPr rtlCol="0"/>
          <a:lstStyle/>
          <a:p>
            <a:pPr rtl="0"/>
            <a:r>
              <a:rPr lang="el-GR" dirty="0"/>
              <a:t>Προσθήκη υποσέλιδου</a:t>
            </a:r>
          </a:p>
        </p:txBody>
      </p:sp>
      <p:sp>
        <p:nvSpPr>
          <p:cNvPr id="9" name="Θέση αριθμού διαφάνειας 8"/>
          <p:cNvSpPr>
            <a:spLocks noGrp="1"/>
          </p:cNvSpPr>
          <p:nvPr>
            <p:ph type="sldNum" sz="quarter" idx="12"/>
          </p:nvPr>
        </p:nvSpPr>
        <p:spPr/>
        <p:txBody>
          <a:bodyPr rtlCol="0"/>
          <a:lstStyle/>
          <a:p>
            <a:pPr rtl="0"/>
            <a:fld id="{7DC1BBB0-96F0-4077-A278-0F3FB5C104D3}" type="slidenum">
              <a:rPr lang="el-GR"/>
              <a:t>‹#›</a:t>
            </a:fld>
            <a:endParaRPr lang="el-GR" dirty="0"/>
          </a:p>
        </p:txBody>
      </p:sp>
    </p:spTree>
    <p:extLst>
      <p:ext uri="{BB962C8B-B14F-4D97-AF65-F5344CB8AC3E}">
        <p14:creationId xmlns:p14="http://schemas.microsoft.com/office/powerpoint/2010/main" val="21383580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rtlCol="0"/>
          <a:lstStyle/>
          <a:p>
            <a:pPr rtl="0"/>
            <a:r>
              <a:rPr lang="el-GR"/>
              <a:t>Κάντε κλικ για να επεξεργαστείτε τον τίτλο υποδείγματος</a:t>
            </a:r>
            <a:endParaRPr lang="el-GR" dirty="0"/>
          </a:p>
        </p:txBody>
      </p:sp>
      <p:sp>
        <p:nvSpPr>
          <p:cNvPr id="3" name="Θέση ημερομηνίας 2"/>
          <p:cNvSpPr>
            <a:spLocks noGrp="1"/>
          </p:cNvSpPr>
          <p:nvPr>
            <p:ph type="dt" sz="half" idx="10"/>
          </p:nvPr>
        </p:nvSpPr>
        <p:spPr/>
        <p:txBody>
          <a:bodyPr rtlCol="0"/>
          <a:lstStyle/>
          <a:p>
            <a:pPr rtl="0"/>
            <a:fld id="{943A2E94-2C9F-4369-9E33-5C30AA775F7A}" type="datetime1">
              <a:rPr lang="el-GR" smtClean="0"/>
              <a:t>18/11/2025</a:t>
            </a:fld>
            <a:endParaRPr lang="el-GR" dirty="0"/>
          </a:p>
        </p:txBody>
      </p:sp>
      <p:sp>
        <p:nvSpPr>
          <p:cNvPr id="4" name="Θέση υποσέλιδου 3"/>
          <p:cNvSpPr>
            <a:spLocks noGrp="1"/>
          </p:cNvSpPr>
          <p:nvPr>
            <p:ph type="ftr" sz="quarter" idx="11"/>
          </p:nvPr>
        </p:nvSpPr>
        <p:spPr/>
        <p:txBody>
          <a:bodyPr rtlCol="0"/>
          <a:lstStyle/>
          <a:p>
            <a:pPr rtl="0"/>
            <a:r>
              <a:rPr lang="el-GR" dirty="0"/>
              <a:t>Προσθήκη υποσέλιδου</a:t>
            </a:r>
          </a:p>
        </p:txBody>
      </p:sp>
      <p:sp>
        <p:nvSpPr>
          <p:cNvPr id="5" name="Θέση αριθμού διαφάνειας 4"/>
          <p:cNvSpPr>
            <a:spLocks noGrp="1"/>
          </p:cNvSpPr>
          <p:nvPr>
            <p:ph type="sldNum" sz="quarter" idx="12"/>
          </p:nvPr>
        </p:nvSpPr>
        <p:spPr/>
        <p:txBody>
          <a:bodyPr rtlCol="0"/>
          <a:lstStyle/>
          <a:p>
            <a:pPr rtl="0"/>
            <a:fld id="{7DC1BBB0-96F0-4077-A278-0F3FB5C104D3}" type="slidenum">
              <a:rPr lang="el-GR"/>
              <a:t>‹#›</a:t>
            </a:fld>
            <a:endParaRPr lang="el-GR" dirty="0"/>
          </a:p>
        </p:txBody>
      </p:sp>
    </p:spTree>
    <p:extLst>
      <p:ext uri="{BB962C8B-B14F-4D97-AF65-F5344CB8AC3E}">
        <p14:creationId xmlns:p14="http://schemas.microsoft.com/office/powerpoint/2010/main" val="31635788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ό">
    <p:spTree>
      <p:nvGrpSpPr>
        <p:cNvPr id="1" name=""/>
        <p:cNvGrpSpPr/>
        <p:nvPr/>
      </p:nvGrpSpPr>
      <p:grpSpPr>
        <a:xfrm>
          <a:off x="0" y="0"/>
          <a:ext cx="0" cy="0"/>
          <a:chOff x="0" y="0"/>
          <a:chExt cx="0" cy="0"/>
        </a:xfrm>
      </p:grpSpPr>
      <p:sp>
        <p:nvSpPr>
          <p:cNvPr id="5" name="Ορθογώνιο 4"/>
          <p:cNvSpPr/>
          <p:nvPr/>
        </p:nvSpPr>
        <p:spPr bwMode="ltGray">
          <a:xfrm>
            <a:off x="626239" y="0"/>
            <a:ext cx="30472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rtl="0"/>
            <a:endParaRPr lang="el-GR" dirty="0"/>
          </a:p>
        </p:txBody>
      </p:sp>
      <p:sp>
        <p:nvSpPr>
          <p:cNvPr id="6" name="Ορθογώνιο 5"/>
          <p:cNvSpPr/>
          <p:nvPr/>
        </p:nvSpPr>
        <p:spPr bwMode="gray">
          <a:xfrm>
            <a:off x="0" y="0"/>
            <a:ext cx="609441" cy="6858000"/>
          </a:xfrm>
          <a:prstGeom prst="rect">
            <a:avLst/>
          </a:prstGeom>
          <a:solidFill>
            <a:schemeClr val="accent1">
              <a:lumMod val="75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rtl="0"/>
            <a:endParaRPr lang="el-GR" dirty="0"/>
          </a:p>
        </p:txBody>
      </p:sp>
      <p:cxnSp>
        <p:nvCxnSpPr>
          <p:cNvPr id="7" name="Ευθεία γραμμή σύνδεσης 6"/>
          <p:cNvCxnSpPr/>
          <p:nvPr/>
        </p:nvCxnSpPr>
        <p:spPr bwMode="white">
          <a:xfrm>
            <a:off x="617143" y="0"/>
            <a:ext cx="0" cy="68580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8" name="Ορθογώνιο 7"/>
          <p:cNvSpPr/>
          <p:nvPr/>
        </p:nvSpPr>
        <p:spPr bwMode="gray">
          <a:xfrm>
            <a:off x="10969942" y="0"/>
            <a:ext cx="922621" cy="6858000"/>
          </a:xfrm>
          <a:prstGeom prst="rect">
            <a:avLst/>
          </a:prstGeom>
          <a:solidFill>
            <a:schemeClr val="accent1">
              <a:lumMod val="75000"/>
              <a:alpha val="8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rtl="0"/>
            <a:endParaRPr lang="el-GR" dirty="0"/>
          </a:p>
        </p:txBody>
      </p:sp>
      <p:sp>
        <p:nvSpPr>
          <p:cNvPr id="9" name="Ορθογώνιο 8"/>
          <p:cNvSpPr/>
          <p:nvPr/>
        </p:nvSpPr>
        <p:spPr bwMode="black">
          <a:xfrm>
            <a:off x="11892563" y="0"/>
            <a:ext cx="304721" cy="6858000"/>
          </a:xfrm>
          <a:prstGeom prst="rect">
            <a:avLst/>
          </a:pr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rtl="0"/>
            <a:endParaRPr lang="el-GR" dirty="0"/>
          </a:p>
        </p:txBody>
      </p:sp>
      <p:sp>
        <p:nvSpPr>
          <p:cNvPr id="2" name="Θέση ημερομηνίας 1"/>
          <p:cNvSpPr>
            <a:spLocks noGrp="1"/>
          </p:cNvSpPr>
          <p:nvPr>
            <p:ph type="dt" sz="half" idx="10"/>
          </p:nvPr>
        </p:nvSpPr>
        <p:spPr/>
        <p:txBody>
          <a:bodyPr rtlCol="0"/>
          <a:lstStyle/>
          <a:p>
            <a:pPr rtl="0"/>
            <a:fld id="{C6411D2D-BE5D-4550-91E5-2DC7D930CDD3}" type="datetime1">
              <a:rPr lang="el-GR" smtClean="0"/>
              <a:t>18/11/2025</a:t>
            </a:fld>
            <a:endParaRPr lang="el-GR" dirty="0"/>
          </a:p>
        </p:txBody>
      </p:sp>
      <p:sp>
        <p:nvSpPr>
          <p:cNvPr id="3" name="Θέση υποσέλιδου 2"/>
          <p:cNvSpPr>
            <a:spLocks noGrp="1"/>
          </p:cNvSpPr>
          <p:nvPr>
            <p:ph type="ftr" sz="quarter" idx="11"/>
          </p:nvPr>
        </p:nvSpPr>
        <p:spPr/>
        <p:txBody>
          <a:bodyPr rtlCol="0"/>
          <a:lstStyle/>
          <a:p>
            <a:pPr rtl="0"/>
            <a:r>
              <a:rPr lang="el-GR" dirty="0"/>
              <a:t>Προσθήκη υποσέλιδου</a:t>
            </a:r>
          </a:p>
        </p:txBody>
      </p:sp>
      <p:sp>
        <p:nvSpPr>
          <p:cNvPr id="4" name="Θέση αριθμού διαφάνειας 3"/>
          <p:cNvSpPr>
            <a:spLocks noGrp="1"/>
          </p:cNvSpPr>
          <p:nvPr>
            <p:ph type="sldNum" sz="quarter" idx="12"/>
          </p:nvPr>
        </p:nvSpPr>
        <p:spPr/>
        <p:txBody>
          <a:bodyPr rtlCol="0"/>
          <a:lstStyle>
            <a:lvl1pPr>
              <a:defRPr>
                <a:solidFill>
                  <a:schemeClr val="bg1"/>
                </a:solidFill>
              </a:defRPr>
            </a:lvl1pPr>
          </a:lstStyle>
          <a:p>
            <a:pPr rtl="0"/>
            <a:fld id="{7DC1BBB0-96F0-4077-A278-0F3FB5C104D3}" type="slidenum">
              <a:rPr lang="el-GR"/>
              <a:pPr/>
              <a:t>‹#›</a:t>
            </a:fld>
            <a:endParaRPr lang="el-GR" dirty="0"/>
          </a:p>
        </p:txBody>
      </p:sp>
    </p:spTree>
    <p:extLst>
      <p:ext uri="{BB962C8B-B14F-4D97-AF65-F5344CB8AC3E}">
        <p14:creationId xmlns:p14="http://schemas.microsoft.com/office/powerpoint/2010/main" val="1783816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8" name="Ορθογώνιο 7"/>
          <p:cNvSpPr/>
          <p:nvPr/>
        </p:nvSpPr>
        <p:spPr bwMode="gray">
          <a:xfrm>
            <a:off x="621792" y="0"/>
            <a:ext cx="4147717" cy="6858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rtl="0"/>
            <a:endParaRPr lang="el-GR" dirty="0"/>
          </a:p>
        </p:txBody>
      </p:sp>
      <p:sp>
        <p:nvSpPr>
          <p:cNvPr id="9" name="Ορθογώνιο 8"/>
          <p:cNvSpPr/>
          <p:nvPr/>
        </p:nvSpPr>
        <p:spPr bwMode="ltGray">
          <a:xfrm>
            <a:off x="0" y="0"/>
            <a:ext cx="609441" cy="6858000"/>
          </a:xfrm>
          <a:prstGeom prst="rect">
            <a:avLst/>
          </a:prstGeom>
          <a:solidFill>
            <a:schemeClr val="accent1">
              <a:lumMod val="75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rtl="0"/>
            <a:endParaRPr lang="el-GR" dirty="0"/>
          </a:p>
        </p:txBody>
      </p:sp>
      <p:cxnSp>
        <p:nvCxnSpPr>
          <p:cNvPr id="10" name="Ευθεία γραμμή σύνδεσης 9"/>
          <p:cNvCxnSpPr/>
          <p:nvPr/>
        </p:nvCxnSpPr>
        <p:spPr bwMode="white">
          <a:xfrm>
            <a:off x="621792" y="0"/>
            <a:ext cx="0" cy="68580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1" name="Ορθογώνιο 10"/>
          <p:cNvSpPr/>
          <p:nvPr/>
        </p:nvSpPr>
        <p:spPr bwMode="gray">
          <a:xfrm>
            <a:off x="11884104" y="0"/>
            <a:ext cx="304721" cy="6858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rtl="0"/>
            <a:endParaRPr lang="el-GR" dirty="0"/>
          </a:p>
        </p:txBody>
      </p:sp>
      <p:sp>
        <p:nvSpPr>
          <p:cNvPr id="2" name="Τίτλος 1"/>
          <p:cNvSpPr>
            <a:spLocks noGrp="1"/>
          </p:cNvSpPr>
          <p:nvPr>
            <p:ph type="title"/>
          </p:nvPr>
        </p:nvSpPr>
        <p:spPr bwMode="white">
          <a:xfrm>
            <a:off x="1074240" y="381000"/>
            <a:ext cx="3293422" cy="1371600"/>
          </a:xfrm>
        </p:spPr>
        <p:txBody>
          <a:bodyPr rtlCol="0" anchor="b">
            <a:normAutofit/>
          </a:bodyPr>
          <a:lstStyle>
            <a:lvl1pPr algn="l">
              <a:defRPr sz="2800" b="0" cap="all" baseline="0">
                <a:solidFill>
                  <a:schemeClr val="bg1"/>
                </a:solidFill>
              </a:defRPr>
            </a:lvl1pPr>
          </a:lstStyle>
          <a:p>
            <a:pPr rtl="0"/>
            <a:r>
              <a:rPr lang="el-GR"/>
              <a:t>Κάντε κλικ για να επεξεργαστείτε τον τίτλο υποδείγματος</a:t>
            </a:r>
            <a:endParaRPr lang="el-GR" dirty="0"/>
          </a:p>
        </p:txBody>
      </p:sp>
      <p:sp>
        <p:nvSpPr>
          <p:cNvPr id="3" name="Θέση περιεχομένου 2"/>
          <p:cNvSpPr>
            <a:spLocks noGrp="1"/>
          </p:cNvSpPr>
          <p:nvPr>
            <p:ph idx="1"/>
          </p:nvPr>
        </p:nvSpPr>
        <p:spPr>
          <a:xfrm>
            <a:off x="5180251" y="482600"/>
            <a:ext cx="6195986" cy="5689600"/>
          </a:xfrm>
        </p:spPr>
        <p:txBody>
          <a:bodyPr rtlCol="0">
            <a:normAutofit/>
          </a:bodyPr>
          <a:lstStyle>
            <a:lvl1pPr>
              <a:defRPr sz="2800"/>
            </a:lvl1pPr>
            <a:lvl2pPr>
              <a:defRPr sz="2400"/>
            </a:lvl2pPr>
            <a:lvl3pPr>
              <a:defRPr sz="2000"/>
            </a:lvl3pPr>
            <a:lvl4pPr>
              <a:defRPr sz="1800"/>
            </a:lvl4pPr>
            <a:lvl5pPr>
              <a:defRPr sz="1800"/>
            </a:lvl5pPr>
            <a:lvl6pPr>
              <a:defRPr sz="1800"/>
            </a:lvl6pPr>
            <a:lvl7pPr>
              <a:defRPr sz="1800"/>
            </a:lvl7pPr>
            <a:lvl8pPr>
              <a:defRPr sz="1800" baseline="0"/>
            </a:lvl8pPr>
            <a:lvl9pPr>
              <a:defRPr sz="1800" baseline="0"/>
            </a:lvl9pPr>
          </a:lstStyle>
          <a:p>
            <a:pPr lvl="0" rtl="0"/>
            <a:r>
              <a:rPr lang="el-GR"/>
              <a:t>Στυλ κειμένου υποδείγματος</a:t>
            </a:r>
          </a:p>
          <a:p>
            <a:pPr lvl="1" rtl="0"/>
            <a:r>
              <a:rPr lang="el-GR"/>
              <a:t>Δεύτερο επίπεδο</a:t>
            </a:r>
          </a:p>
          <a:p>
            <a:pPr lvl="2" rtl="0"/>
            <a:r>
              <a:rPr lang="el-GR"/>
              <a:t>Τρίτο επίπεδο</a:t>
            </a:r>
          </a:p>
          <a:p>
            <a:pPr lvl="3" rtl="0"/>
            <a:r>
              <a:rPr lang="el-GR"/>
              <a:t>Τέταρτο επίπεδο</a:t>
            </a:r>
          </a:p>
          <a:p>
            <a:pPr lvl="4" rtl="0"/>
            <a:r>
              <a:rPr lang="el-GR"/>
              <a:t>Πέμπτο επίπεδο</a:t>
            </a:r>
            <a:endParaRPr lang="el-GR" dirty="0"/>
          </a:p>
        </p:txBody>
      </p:sp>
      <p:sp>
        <p:nvSpPr>
          <p:cNvPr id="4" name="Θέση κειμένου 3"/>
          <p:cNvSpPr>
            <a:spLocks noGrp="1"/>
          </p:cNvSpPr>
          <p:nvPr>
            <p:ph type="body" sz="half" idx="2"/>
          </p:nvPr>
        </p:nvSpPr>
        <p:spPr bwMode="white">
          <a:xfrm>
            <a:off x="1074240" y="1828800"/>
            <a:ext cx="3293422" cy="4343400"/>
          </a:xfrm>
        </p:spPr>
        <p:txBody>
          <a:bodyPr rtlCol="0">
            <a:normAutofit/>
          </a:bodyPr>
          <a:lstStyle>
            <a:lvl1pPr marL="0" indent="0">
              <a:buNone/>
              <a:defRPr sz="20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l-GR"/>
              <a:t>Στυλ κειμένου υποδείγματος</a:t>
            </a:r>
          </a:p>
        </p:txBody>
      </p:sp>
      <p:sp>
        <p:nvSpPr>
          <p:cNvPr id="5" name="Θέση ημερομηνίας 4"/>
          <p:cNvSpPr>
            <a:spLocks noGrp="1"/>
          </p:cNvSpPr>
          <p:nvPr>
            <p:ph type="dt" sz="half" idx="10"/>
          </p:nvPr>
        </p:nvSpPr>
        <p:spPr/>
        <p:txBody>
          <a:bodyPr rtlCol="0"/>
          <a:lstStyle/>
          <a:p>
            <a:pPr rtl="0"/>
            <a:fld id="{D7B2FD9D-0080-49F7-8B52-E0679D6C3F48}" type="datetime1">
              <a:rPr lang="el-GR" smtClean="0"/>
              <a:t>18/11/2025</a:t>
            </a:fld>
            <a:endParaRPr lang="el-GR" dirty="0"/>
          </a:p>
        </p:txBody>
      </p:sp>
      <p:sp>
        <p:nvSpPr>
          <p:cNvPr id="6" name="Θέση υποσέλιδου 5"/>
          <p:cNvSpPr>
            <a:spLocks noGrp="1"/>
          </p:cNvSpPr>
          <p:nvPr>
            <p:ph type="ftr" sz="quarter" idx="11"/>
          </p:nvPr>
        </p:nvSpPr>
        <p:spPr/>
        <p:txBody>
          <a:bodyPr rtlCol="0"/>
          <a:lstStyle/>
          <a:p>
            <a:pPr rtl="0"/>
            <a:r>
              <a:rPr lang="el-GR" dirty="0"/>
              <a:t>Προσθήκη υποσέλιδου</a:t>
            </a:r>
          </a:p>
        </p:txBody>
      </p:sp>
      <p:sp>
        <p:nvSpPr>
          <p:cNvPr id="7" name="Θέση αριθμού διαφάνειας 6"/>
          <p:cNvSpPr>
            <a:spLocks noGrp="1"/>
          </p:cNvSpPr>
          <p:nvPr>
            <p:ph type="sldNum" sz="quarter" idx="12"/>
          </p:nvPr>
        </p:nvSpPr>
        <p:spPr/>
        <p:txBody>
          <a:bodyPr rtlCol="0"/>
          <a:lstStyle/>
          <a:p>
            <a:pPr rtl="0"/>
            <a:fld id="{7DC1BBB0-96F0-4077-A278-0F3FB5C104D3}" type="slidenum">
              <a:rPr lang="el-GR"/>
              <a:t>‹#›</a:t>
            </a:fld>
            <a:endParaRPr lang="el-GR" dirty="0"/>
          </a:p>
        </p:txBody>
      </p:sp>
    </p:spTree>
    <p:extLst>
      <p:ext uri="{BB962C8B-B14F-4D97-AF65-F5344CB8AC3E}">
        <p14:creationId xmlns:p14="http://schemas.microsoft.com/office/powerpoint/2010/main" val="35180431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11" name="Ορθογώνιο 10"/>
          <p:cNvSpPr/>
          <p:nvPr/>
        </p:nvSpPr>
        <p:spPr bwMode="gray">
          <a:xfrm>
            <a:off x="0" y="0"/>
            <a:ext cx="609441" cy="6858000"/>
          </a:xfrm>
          <a:prstGeom prst="rect">
            <a:avLst/>
          </a:prstGeom>
          <a:solidFill>
            <a:schemeClr val="accent1">
              <a:lumMod val="75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rtl="0"/>
            <a:endParaRPr lang="el-GR" dirty="0"/>
          </a:p>
        </p:txBody>
      </p:sp>
      <p:sp>
        <p:nvSpPr>
          <p:cNvPr id="8" name="Ορθογώνιο 7"/>
          <p:cNvSpPr/>
          <p:nvPr/>
        </p:nvSpPr>
        <p:spPr bwMode="black">
          <a:xfrm>
            <a:off x="11884104" y="0"/>
            <a:ext cx="304721" cy="6858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rtl="0"/>
            <a:endParaRPr lang="el-GR" dirty="0"/>
          </a:p>
        </p:txBody>
      </p:sp>
      <p:sp>
        <p:nvSpPr>
          <p:cNvPr id="9" name="Ορθογώνιο 8"/>
          <p:cNvSpPr/>
          <p:nvPr/>
        </p:nvSpPr>
        <p:spPr bwMode="ltGray">
          <a:xfrm>
            <a:off x="4875530" y="0"/>
            <a:ext cx="7017034" cy="685800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rtl="0"/>
            <a:endParaRPr lang="el-GR" dirty="0"/>
          </a:p>
        </p:txBody>
      </p:sp>
      <p:sp>
        <p:nvSpPr>
          <p:cNvPr id="2" name="Τίτλος 1"/>
          <p:cNvSpPr>
            <a:spLocks noGrp="1"/>
          </p:cNvSpPr>
          <p:nvPr>
            <p:ph type="title"/>
          </p:nvPr>
        </p:nvSpPr>
        <p:spPr>
          <a:xfrm>
            <a:off x="1074240" y="381000"/>
            <a:ext cx="3293422" cy="1371600"/>
          </a:xfrm>
        </p:spPr>
        <p:txBody>
          <a:bodyPr rtlCol="0" anchor="b">
            <a:normAutofit/>
          </a:bodyPr>
          <a:lstStyle>
            <a:lvl1pPr algn="l">
              <a:defRPr sz="2800" b="0" cap="all" baseline="0">
                <a:solidFill>
                  <a:schemeClr val="tx1">
                    <a:lumMod val="75000"/>
                  </a:schemeClr>
                </a:solidFill>
              </a:defRPr>
            </a:lvl1pPr>
          </a:lstStyle>
          <a:p>
            <a:pPr rtl="0"/>
            <a:r>
              <a:rPr lang="el-GR"/>
              <a:t>Κάντε κλικ για να επεξεργαστείτε τον τίτλο υποδείγματος</a:t>
            </a:r>
            <a:endParaRPr lang="el-GR" dirty="0"/>
          </a:p>
        </p:txBody>
      </p:sp>
      <p:sp>
        <p:nvSpPr>
          <p:cNvPr id="3" name="Θέση εικόνας 2" descr="Ένα κενό πλαίσιο κράτησης θέσης για να προσθέσετε μια εικόνα. Κάντε κλικ στο πλαίσιο κράτησης θέσης και επιλέξτε την εικόνα που θέλετε να προσθέσετε"/>
          <p:cNvSpPr>
            <a:spLocks noGrp="1"/>
          </p:cNvSpPr>
          <p:nvPr>
            <p:ph type="pic" idx="1"/>
          </p:nvPr>
        </p:nvSpPr>
        <p:spPr bwMode="auto">
          <a:xfrm>
            <a:off x="5180251" y="482600"/>
            <a:ext cx="6195986" cy="5689600"/>
          </a:xfrm>
          <a:ln w="19050">
            <a:solidFill>
              <a:schemeClr val="bg1"/>
            </a:solidFill>
          </a:ln>
        </p:spPr>
        <p:txBody>
          <a:bodyPr rtlCol="0">
            <a:normAutofit/>
          </a:bodyPr>
          <a:lstStyle>
            <a:lvl1pPr marL="0" indent="0">
              <a:buNone/>
              <a:defRPr sz="2800" baseline="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el-GR"/>
              <a:t>Κάντε κλικ στο εικονίδιο για να προσθέσετε εικόνα</a:t>
            </a:r>
            <a:endParaRPr lang="el-GR" dirty="0"/>
          </a:p>
        </p:txBody>
      </p:sp>
      <p:sp>
        <p:nvSpPr>
          <p:cNvPr id="4" name="Θέση κειμένου 3"/>
          <p:cNvSpPr>
            <a:spLocks noGrp="1"/>
          </p:cNvSpPr>
          <p:nvPr>
            <p:ph type="body" sz="half" idx="2"/>
          </p:nvPr>
        </p:nvSpPr>
        <p:spPr>
          <a:xfrm>
            <a:off x="1074240" y="1828800"/>
            <a:ext cx="3293422" cy="4343400"/>
          </a:xfrm>
        </p:spPr>
        <p:txBody>
          <a:bodyPr rtlCol="0">
            <a:normAutofit/>
          </a:bodyPr>
          <a:lstStyle>
            <a:lvl1pPr marL="0" indent="0">
              <a:buNone/>
              <a:defRPr sz="20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l-GR"/>
              <a:t>Στυλ κειμένου υποδείγματος</a:t>
            </a:r>
          </a:p>
        </p:txBody>
      </p:sp>
      <p:sp>
        <p:nvSpPr>
          <p:cNvPr id="5" name="Θέση ημερομηνίας 4"/>
          <p:cNvSpPr>
            <a:spLocks noGrp="1"/>
          </p:cNvSpPr>
          <p:nvPr>
            <p:ph type="dt" sz="half" idx="10"/>
          </p:nvPr>
        </p:nvSpPr>
        <p:spPr/>
        <p:txBody>
          <a:bodyPr rtlCol="0"/>
          <a:lstStyle>
            <a:lvl1pPr>
              <a:defRPr baseline="0">
                <a:solidFill>
                  <a:schemeClr val="tx2"/>
                </a:solidFill>
              </a:defRPr>
            </a:lvl1pPr>
          </a:lstStyle>
          <a:p>
            <a:pPr rtl="0"/>
            <a:fld id="{1294F10B-4B65-4452-9D0E-1AFA71F8F9C3}" type="datetime1">
              <a:rPr lang="el-GR" smtClean="0"/>
              <a:t>18/11/2025</a:t>
            </a:fld>
            <a:endParaRPr lang="el-GR" dirty="0"/>
          </a:p>
        </p:txBody>
      </p:sp>
      <p:sp>
        <p:nvSpPr>
          <p:cNvPr id="6" name="Θέση υποσέλιδου 5"/>
          <p:cNvSpPr>
            <a:spLocks noGrp="1"/>
          </p:cNvSpPr>
          <p:nvPr>
            <p:ph type="ftr" sz="quarter" idx="11"/>
          </p:nvPr>
        </p:nvSpPr>
        <p:spPr/>
        <p:txBody>
          <a:bodyPr rtlCol="0"/>
          <a:lstStyle>
            <a:lvl1pPr>
              <a:defRPr baseline="0">
                <a:solidFill>
                  <a:schemeClr val="tx2"/>
                </a:solidFill>
              </a:defRPr>
            </a:lvl1pPr>
          </a:lstStyle>
          <a:p>
            <a:pPr rtl="0"/>
            <a:r>
              <a:rPr lang="el-GR" dirty="0"/>
              <a:t>Προσθήκη υποσέλιδου</a:t>
            </a:r>
          </a:p>
        </p:txBody>
      </p:sp>
      <p:sp>
        <p:nvSpPr>
          <p:cNvPr id="7" name="Θέση αριθμού διαφάνειας 6"/>
          <p:cNvSpPr>
            <a:spLocks noGrp="1"/>
          </p:cNvSpPr>
          <p:nvPr>
            <p:ph type="sldNum" sz="quarter" idx="12"/>
          </p:nvPr>
        </p:nvSpPr>
        <p:spPr/>
        <p:txBody>
          <a:bodyPr rtlCol="0"/>
          <a:lstStyle>
            <a:lvl1pPr>
              <a:defRPr baseline="0">
                <a:solidFill>
                  <a:schemeClr val="tx2"/>
                </a:solidFill>
              </a:defRPr>
            </a:lvl1pPr>
          </a:lstStyle>
          <a:p>
            <a:pPr rtl="0"/>
            <a:fld id="{7DC1BBB0-96F0-4077-A278-0F3FB5C104D3}" type="slidenum">
              <a:rPr lang="el-GR" smtClean="0"/>
              <a:pPr/>
              <a:t>‹#›</a:t>
            </a:fld>
            <a:endParaRPr lang="el-GR" dirty="0"/>
          </a:p>
        </p:txBody>
      </p:sp>
      <p:cxnSp>
        <p:nvCxnSpPr>
          <p:cNvPr id="10" name="Ευθεία γραμμή σύνδεσης 9"/>
          <p:cNvCxnSpPr/>
          <p:nvPr/>
        </p:nvCxnSpPr>
        <p:spPr bwMode="white">
          <a:xfrm>
            <a:off x="11879867" y="0"/>
            <a:ext cx="0" cy="68580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739002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Ορθογώνιο 6"/>
          <p:cNvSpPr/>
          <p:nvPr/>
        </p:nvSpPr>
        <p:spPr bwMode="gray">
          <a:xfrm>
            <a:off x="11884104" y="0"/>
            <a:ext cx="304721" cy="6858000"/>
          </a:xfrm>
          <a:prstGeom prst="rect">
            <a:avLst/>
          </a:prstGeom>
          <a:solidFill>
            <a:schemeClr val="accent1">
              <a:lumMod val="50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lvl="0" algn="ctr" rtl="0"/>
            <a:endParaRPr lang="el-GR" dirty="0"/>
          </a:p>
        </p:txBody>
      </p:sp>
      <p:sp>
        <p:nvSpPr>
          <p:cNvPr id="8" name="Ορθογώνιο 7"/>
          <p:cNvSpPr/>
          <p:nvPr/>
        </p:nvSpPr>
        <p:spPr bwMode="ltGray">
          <a:xfrm>
            <a:off x="617143" y="0"/>
            <a:ext cx="60944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l-GR" dirty="0"/>
          </a:p>
        </p:txBody>
      </p:sp>
      <p:sp>
        <p:nvSpPr>
          <p:cNvPr id="9" name="Ορθογώνιο 8"/>
          <p:cNvSpPr/>
          <p:nvPr/>
        </p:nvSpPr>
        <p:spPr bwMode="gray">
          <a:xfrm>
            <a:off x="0" y="0"/>
            <a:ext cx="609441" cy="6858000"/>
          </a:xfrm>
          <a:prstGeom prst="rect">
            <a:avLst/>
          </a:prstGeom>
          <a:solidFill>
            <a:schemeClr val="accent1">
              <a:lumMod val="75000"/>
              <a:alpha val="8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0" anchor="ctr"/>
          <a:lstStyle/>
          <a:p>
            <a:pPr algn="ctr" rtl="0"/>
            <a:endParaRPr lang="el-GR" dirty="0"/>
          </a:p>
        </p:txBody>
      </p:sp>
      <p:sp>
        <p:nvSpPr>
          <p:cNvPr id="13" name="Ορθογώνιο 12"/>
          <p:cNvSpPr/>
          <p:nvPr/>
        </p:nvSpPr>
        <p:spPr bwMode="black">
          <a:xfrm>
            <a:off x="617143" y="736219"/>
            <a:ext cx="609441" cy="609600"/>
          </a:xfrm>
          <a:prstGeom prst="rect">
            <a:avLst/>
          </a:prstGeom>
          <a:solidFill>
            <a:schemeClr val="accent1">
              <a:lumMod val="50000"/>
              <a:alpha val="74902"/>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dirty="0"/>
          </a:p>
        </p:txBody>
      </p:sp>
      <p:cxnSp>
        <p:nvCxnSpPr>
          <p:cNvPr id="14" name="Ευθεία γραμμή σύνδεσης 13"/>
          <p:cNvCxnSpPr/>
          <p:nvPr/>
        </p:nvCxnSpPr>
        <p:spPr bwMode="white">
          <a:xfrm>
            <a:off x="617143" y="736219"/>
            <a:ext cx="60944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 name="Ευθεία γραμμή σύνδεσης 14"/>
          <p:cNvCxnSpPr/>
          <p:nvPr/>
        </p:nvCxnSpPr>
        <p:spPr bwMode="white">
          <a:xfrm>
            <a:off x="617143" y="1345819"/>
            <a:ext cx="60944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12" name="π"/>
          <p:cNvSpPr>
            <a:spLocks/>
          </p:cNvSpPr>
          <p:nvPr/>
        </p:nvSpPr>
        <p:spPr bwMode="white">
          <a:xfrm>
            <a:off x="756095" y="898102"/>
            <a:ext cx="336023" cy="294097"/>
          </a:xfrm>
          <a:custGeom>
            <a:avLst/>
            <a:gdLst>
              <a:gd name="T0" fmla="*/ 411 w 426"/>
              <a:gd name="T1" fmla="*/ 0 h 372"/>
              <a:gd name="T2" fmla="*/ 90 w 426"/>
              <a:gd name="T3" fmla="*/ 0 h 372"/>
              <a:gd name="T4" fmla="*/ 3 w 426"/>
              <a:gd name="T5" fmla="*/ 64 h 372"/>
              <a:gd name="T6" fmla="*/ 12 w 426"/>
              <a:gd name="T7" fmla="*/ 83 h 372"/>
              <a:gd name="T8" fmla="*/ 17 w 426"/>
              <a:gd name="T9" fmla="*/ 83 h 372"/>
              <a:gd name="T10" fmla="*/ 31 w 426"/>
              <a:gd name="T11" fmla="*/ 73 h 372"/>
              <a:gd name="T12" fmla="*/ 90 w 426"/>
              <a:gd name="T13" fmla="*/ 30 h 372"/>
              <a:gd name="T14" fmla="*/ 131 w 426"/>
              <a:gd name="T15" fmla="*/ 30 h 372"/>
              <a:gd name="T16" fmla="*/ 61 w 426"/>
              <a:gd name="T17" fmla="*/ 334 h 372"/>
              <a:gd name="T18" fmla="*/ 61 w 426"/>
              <a:gd name="T19" fmla="*/ 355 h 372"/>
              <a:gd name="T20" fmla="*/ 72 w 426"/>
              <a:gd name="T21" fmla="*/ 359 h 372"/>
              <a:gd name="T22" fmla="*/ 83 w 426"/>
              <a:gd name="T23" fmla="*/ 355 h 372"/>
              <a:gd name="T24" fmla="*/ 161 w 426"/>
              <a:gd name="T25" fmla="*/ 30 h 372"/>
              <a:gd name="T26" fmla="*/ 272 w 426"/>
              <a:gd name="T27" fmla="*/ 30 h 372"/>
              <a:gd name="T28" fmla="*/ 253 w 426"/>
              <a:gd name="T29" fmla="*/ 270 h 372"/>
              <a:gd name="T30" fmla="*/ 277 w 426"/>
              <a:gd name="T31" fmla="*/ 355 h 372"/>
              <a:gd name="T32" fmla="*/ 322 w 426"/>
              <a:gd name="T33" fmla="*/ 372 h 372"/>
              <a:gd name="T34" fmla="*/ 335 w 426"/>
              <a:gd name="T35" fmla="*/ 371 h 372"/>
              <a:gd name="T36" fmla="*/ 417 w 426"/>
              <a:gd name="T37" fmla="*/ 280 h 372"/>
              <a:gd name="T38" fmla="*/ 406 w 426"/>
              <a:gd name="T39" fmla="*/ 262 h 372"/>
              <a:gd name="T40" fmla="*/ 388 w 426"/>
              <a:gd name="T41" fmla="*/ 273 h 372"/>
              <a:gd name="T42" fmla="*/ 331 w 426"/>
              <a:gd name="T43" fmla="*/ 341 h 372"/>
              <a:gd name="T44" fmla="*/ 298 w 426"/>
              <a:gd name="T45" fmla="*/ 333 h 372"/>
              <a:gd name="T46" fmla="*/ 283 w 426"/>
              <a:gd name="T47" fmla="*/ 272 h 372"/>
              <a:gd name="T48" fmla="*/ 302 w 426"/>
              <a:gd name="T49" fmla="*/ 30 h 372"/>
              <a:gd name="T50" fmla="*/ 411 w 426"/>
              <a:gd name="T51" fmla="*/ 30 h 372"/>
              <a:gd name="T52" fmla="*/ 426 w 426"/>
              <a:gd name="T53" fmla="*/ 15 h 372"/>
              <a:gd name="T54" fmla="*/ 411 w 426"/>
              <a:gd name="T55" fmla="*/ 0 h 3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426" h="372">
                <a:moveTo>
                  <a:pt x="411" y="0"/>
                </a:moveTo>
                <a:cubicBezTo>
                  <a:pt x="90" y="0"/>
                  <a:pt x="90" y="0"/>
                  <a:pt x="90" y="0"/>
                </a:cubicBezTo>
                <a:cubicBezTo>
                  <a:pt x="25" y="0"/>
                  <a:pt x="4" y="61"/>
                  <a:pt x="3" y="64"/>
                </a:cubicBezTo>
                <a:cubicBezTo>
                  <a:pt x="0" y="71"/>
                  <a:pt x="4" y="80"/>
                  <a:pt x="12" y="83"/>
                </a:cubicBezTo>
                <a:cubicBezTo>
                  <a:pt x="14" y="83"/>
                  <a:pt x="15" y="83"/>
                  <a:pt x="17" y="83"/>
                </a:cubicBezTo>
                <a:cubicBezTo>
                  <a:pt x="23" y="83"/>
                  <a:pt x="29" y="80"/>
                  <a:pt x="31" y="73"/>
                </a:cubicBezTo>
                <a:cubicBezTo>
                  <a:pt x="31" y="73"/>
                  <a:pt x="46" y="30"/>
                  <a:pt x="90" y="30"/>
                </a:cubicBezTo>
                <a:cubicBezTo>
                  <a:pt x="131" y="30"/>
                  <a:pt x="131" y="30"/>
                  <a:pt x="131" y="30"/>
                </a:cubicBezTo>
                <a:cubicBezTo>
                  <a:pt x="129" y="83"/>
                  <a:pt x="118" y="274"/>
                  <a:pt x="61" y="334"/>
                </a:cubicBezTo>
                <a:cubicBezTo>
                  <a:pt x="55" y="340"/>
                  <a:pt x="55" y="350"/>
                  <a:pt x="61" y="355"/>
                </a:cubicBezTo>
                <a:cubicBezTo>
                  <a:pt x="64" y="358"/>
                  <a:pt x="68" y="359"/>
                  <a:pt x="72" y="359"/>
                </a:cubicBezTo>
                <a:cubicBezTo>
                  <a:pt x="76" y="359"/>
                  <a:pt x="80" y="358"/>
                  <a:pt x="83" y="355"/>
                </a:cubicBezTo>
                <a:cubicBezTo>
                  <a:pt x="148" y="286"/>
                  <a:pt x="159" y="84"/>
                  <a:pt x="161" y="30"/>
                </a:cubicBezTo>
                <a:cubicBezTo>
                  <a:pt x="272" y="30"/>
                  <a:pt x="272" y="30"/>
                  <a:pt x="272" y="30"/>
                </a:cubicBezTo>
                <a:cubicBezTo>
                  <a:pt x="253" y="270"/>
                  <a:pt x="253" y="270"/>
                  <a:pt x="253" y="270"/>
                </a:cubicBezTo>
                <a:cubicBezTo>
                  <a:pt x="253" y="272"/>
                  <a:pt x="248" y="327"/>
                  <a:pt x="277" y="355"/>
                </a:cubicBezTo>
                <a:cubicBezTo>
                  <a:pt x="289" y="366"/>
                  <a:pt x="304" y="372"/>
                  <a:pt x="322" y="372"/>
                </a:cubicBezTo>
                <a:cubicBezTo>
                  <a:pt x="326" y="372"/>
                  <a:pt x="330" y="372"/>
                  <a:pt x="335" y="371"/>
                </a:cubicBezTo>
                <a:cubicBezTo>
                  <a:pt x="398" y="362"/>
                  <a:pt x="416" y="283"/>
                  <a:pt x="417" y="280"/>
                </a:cubicBezTo>
                <a:cubicBezTo>
                  <a:pt x="419" y="271"/>
                  <a:pt x="414" y="264"/>
                  <a:pt x="406" y="262"/>
                </a:cubicBezTo>
                <a:cubicBezTo>
                  <a:pt x="398" y="260"/>
                  <a:pt x="390" y="265"/>
                  <a:pt x="388" y="273"/>
                </a:cubicBezTo>
                <a:cubicBezTo>
                  <a:pt x="388" y="274"/>
                  <a:pt x="373" y="335"/>
                  <a:pt x="331" y="341"/>
                </a:cubicBezTo>
                <a:cubicBezTo>
                  <a:pt x="316" y="343"/>
                  <a:pt x="306" y="341"/>
                  <a:pt x="298" y="333"/>
                </a:cubicBezTo>
                <a:cubicBezTo>
                  <a:pt x="282" y="318"/>
                  <a:pt x="282" y="284"/>
                  <a:pt x="283" y="272"/>
                </a:cubicBezTo>
                <a:cubicBezTo>
                  <a:pt x="302" y="30"/>
                  <a:pt x="302" y="30"/>
                  <a:pt x="302" y="30"/>
                </a:cubicBezTo>
                <a:cubicBezTo>
                  <a:pt x="411" y="30"/>
                  <a:pt x="411" y="30"/>
                  <a:pt x="411" y="30"/>
                </a:cubicBezTo>
                <a:cubicBezTo>
                  <a:pt x="419" y="30"/>
                  <a:pt x="426" y="24"/>
                  <a:pt x="426" y="15"/>
                </a:cubicBezTo>
                <a:cubicBezTo>
                  <a:pt x="426" y="7"/>
                  <a:pt x="419" y="0"/>
                  <a:pt x="411" y="0"/>
                </a:cubicBezTo>
                <a:close/>
              </a:path>
            </a:pathLst>
          </a:custGeom>
          <a:solidFill>
            <a:schemeClr val="bg1"/>
          </a:solidFill>
          <a:ln>
            <a:noFill/>
          </a:ln>
        </p:spPr>
        <p:txBody>
          <a:bodyPr vert="horz" wrap="square" lIns="91440" tIns="45720" rIns="91440" bIns="45720" numCol="1" rtlCol="0" anchor="t" anchorCtr="0" compatLnSpc="1">
            <a:prstTxWarp prst="textNoShape">
              <a:avLst/>
            </a:prstTxWarp>
          </a:bodyPr>
          <a:lstStyle/>
          <a:p>
            <a:pPr rtl="0"/>
            <a:endParaRPr lang="el-GR" dirty="0"/>
          </a:p>
        </p:txBody>
      </p:sp>
      <p:cxnSp>
        <p:nvCxnSpPr>
          <p:cNvPr id="16" name="Ευθεία γραμμή σύνδεσης 15"/>
          <p:cNvCxnSpPr/>
          <p:nvPr/>
        </p:nvCxnSpPr>
        <p:spPr bwMode="white">
          <a:xfrm>
            <a:off x="617143" y="0"/>
            <a:ext cx="0" cy="685800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Θέση τίτλου 1"/>
          <p:cNvSpPr>
            <a:spLocks noGrp="1"/>
          </p:cNvSpPr>
          <p:nvPr>
            <p:ph type="title"/>
          </p:nvPr>
        </p:nvSpPr>
        <p:spPr>
          <a:xfrm>
            <a:off x="1593436" y="177800"/>
            <a:ext cx="9782801" cy="1239837"/>
          </a:xfrm>
          <a:prstGeom prst="rect">
            <a:avLst/>
          </a:prstGeom>
        </p:spPr>
        <p:txBody>
          <a:bodyPr vert="horz" lIns="91440" tIns="45720" rIns="91440" bIns="45720" rtlCol="0" anchor="b">
            <a:normAutofit/>
          </a:bodyPr>
          <a:lstStyle/>
          <a:p>
            <a:pPr rtl="0"/>
            <a:r>
              <a:rPr lang="el-GR" dirty="0"/>
              <a:t>Κάντε κλικ για να επεξεργαστείτε το στυλ τίτλου του υποδείγματος</a:t>
            </a:r>
          </a:p>
        </p:txBody>
      </p:sp>
      <p:sp>
        <p:nvSpPr>
          <p:cNvPr id="3" name="Θέση κειμένου 2"/>
          <p:cNvSpPr>
            <a:spLocks noGrp="1"/>
          </p:cNvSpPr>
          <p:nvPr>
            <p:ph type="body" idx="1"/>
          </p:nvPr>
        </p:nvSpPr>
        <p:spPr>
          <a:xfrm>
            <a:off x="1593436" y="1600200"/>
            <a:ext cx="9782801" cy="4572000"/>
          </a:xfrm>
          <a:prstGeom prst="rect">
            <a:avLst/>
          </a:prstGeom>
        </p:spPr>
        <p:txBody>
          <a:bodyPr vert="horz" lIns="91440" tIns="45720" rIns="91440" bIns="45720" rtlCol="0">
            <a:normAutofit/>
          </a:bodyPr>
          <a:lstStyle/>
          <a:p>
            <a:pPr lvl="0" rtl="0"/>
            <a:r>
              <a:rPr lang="el-GR" dirty="0"/>
              <a:t>Στυλ υποδείγματος κειμένου</a:t>
            </a:r>
          </a:p>
          <a:p>
            <a:pPr lvl="1" rtl="0"/>
            <a:r>
              <a:rPr lang="el-GR" dirty="0"/>
              <a:t>Δεύτερου επιπέδου</a:t>
            </a:r>
          </a:p>
          <a:p>
            <a:pPr lvl="2" rtl="0"/>
            <a:r>
              <a:rPr lang="el-GR" dirty="0"/>
              <a:t>Τρίτου επιπέδου</a:t>
            </a:r>
          </a:p>
          <a:p>
            <a:pPr lvl="3" rtl="0"/>
            <a:r>
              <a:rPr lang="el-GR" dirty="0"/>
              <a:t>Τέταρτου επιπέδου</a:t>
            </a:r>
          </a:p>
          <a:p>
            <a:pPr lvl="4" rtl="0"/>
            <a:r>
              <a:rPr lang="el-GR" dirty="0"/>
              <a:t>Πέμπτου επιπέδου</a:t>
            </a:r>
          </a:p>
        </p:txBody>
      </p:sp>
      <p:sp>
        <p:nvSpPr>
          <p:cNvPr id="4" name="Θέση ημερομηνίας 3"/>
          <p:cNvSpPr>
            <a:spLocks noGrp="1"/>
          </p:cNvSpPr>
          <p:nvPr>
            <p:ph type="dt" sz="half" idx="2"/>
          </p:nvPr>
        </p:nvSpPr>
        <p:spPr>
          <a:xfrm>
            <a:off x="5180250" y="6356351"/>
            <a:ext cx="1218883" cy="365125"/>
          </a:xfrm>
          <a:prstGeom prst="rect">
            <a:avLst/>
          </a:prstGeom>
        </p:spPr>
        <p:txBody>
          <a:bodyPr vert="horz" lIns="91440" tIns="45720" rIns="91440" bIns="45720" rtlCol="0" anchor="ctr"/>
          <a:lstStyle>
            <a:lvl1pPr algn="l">
              <a:defRPr sz="1200" cap="all" baseline="0">
                <a:solidFill>
                  <a:schemeClr val="tx1"/>
                </a:solidFill>
              </a:defRPr>
            </a:lvl1pPr>
          </a:lstStyle>
          <a:p>
            <a:pPr rtl="0"/>
            <a:fld id="{3B67B838-77EF-40C9-87FB-20C22202D488}" type="datetime1">
              <a:rPr lang="el-GR" smtClean="0"/>
              <a:t>18/11/2025</a:t>
            </a:fld>
            <a:endParaRPr lang="el-GR" dirty="0"/>
          </a:p>
        </p:txBody>
      </p:sp>
      <p:sp>
        <p:nvSpPr>
          <p:cNvPr id="5" name="Θέση υποσέλιδου 4"/>
          <p:cNvSpPr>
            <a:spLocks noGrp="1"/>
          </p:cNvSpPr>
          <p:nvPr>
            <p:ph type="ftr" sz="quarter" idx="3"/>
          </p:nvPr>
        </p:nvSpPr>
        <p:spPr>
          <a:xfrm>
            <a:off x="6595933" y="6356351"/>
            <a:ext cx="3974065" cy="365125"/>
          </a:xfrm>
          <a:prstGeom prst="rect">
            <a:avLst/>
          </a:prstGeom>
        </p:spPr>
        <p:txBody>
          <a:bodyPr vert="horz" lIns="91440" tIns="45720" rIns="91440" bIns="45720" rtlCol="0" anchor="ctr"/>
          <a:lstStyle>
            <a:lvl1pPr algn="ctr">
              <a:defRPr sz="1200" cap="all" baseline="0">
                <a:solidFill>
                  <a:schemeClr val="tx1"/>
                </a:solidFill>
              </a:defRPr>
            </a:lvl1pPr>
          </a:lstStyle>
          <a:p>
            <a:pPr rtl="0"/>
            <a:r>
              <a:rPr lang="el-GR" dirty="0"/>
              <a:t>Προσθήκη υποσέλιδου</a:t>
            </a:r>
          </a:p>
        </p:txBody>
      </p:sp>
      <p:sp>
        <p:nvSpPr>
          <p:cNvPr id="6" name="Θέση αριθμού διαφάνειας 5"/>
          <p:cNvSpPr>
            <a:spLocks noGrp="1"/>
          </p:cNvSpPr>
          <p:nvPr>
            <p:ph type="sldNum" sz="quarter" idx="4"/>
          </p:nvPr>
        </p:nvSpPr>
        <p:spPr>
          <a:xfrm>
            <a:off x="10766796" y="6356351"/>
            <a:ext cx="609441" cy="365125"/>
          </a:xfrm>
          <a:prstGeom prst="rect">
            <a:avLst/>
          </a:prstGeom>
        </p:spPr>
        <p:txBody>
          <a:bodyPr vert="horz" lIns="91440" tIns="45720" rIns="91440" bIns="45720" rtlCol="0" anchor="ctr"/>
          <a:lstStyle>
            <a:lvl1pPr algn="r">
              <a:defRPr sz="1200" cap="all" baseline="0">
                <a:solidFill>
                  <a:schemeClr val="tx1"/>
                </a:solidFill>
              </a:defRPr>
            </a:lvl1pPr>
          </a:lstStyle>
          <a:p>
            <a:pPr rtl="0"/>
            <a:fld id="{7DC1BBB0-96F0-4077-A278-0F3FB5C104D3}" type="slidenum">
              <a:rPr lang="el-GR" smtClean="0"/>
              <a:pPr/>
              <a:t>‹#›</a:t>
            </a:fld>
            <a:endParaRPr lang="el-GR" dirty="0"/>
          </a:p>
        </p:txBody>
      </p:sp>
    </p:spTree>
    <p:extLst>
      <p:ext uri="{BB962C8B-B14F-4D97-AF65-F5344CB8AC3E}">
        <p14:creationId xmlns:p14="http://schemas.microsoft.com/office/powerpoint/2010/main" val="20543223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3600" kern="1200">
          <a:solidFill>
            <a:schemeClr val="tx1">
              <a:lumMod val="75000"/>
            </a:schemeClr>
          </a:solidFill>
          <a:latin typeface="+mj-lt"/>
          <a:ea typeface="+mj-ea"/>
          <a:cs typeface="+mj-cs"/>
        </a:defRPr>
      </a:lvl1pPr>
    </p:titleStyle>
    <p:bodyStyle>
      <a:lvl1pPr marL="246888" indent="-246888" algn="l" defTabSz="914400" rtl="0" eaLnBrk="1" latinLnBrk="0" hangingPunct="1">
        <a:lnSpc>
          <a:spcPct val="90000"/>
        </a:lnSpc>
        <a:spcBef>
          <a:spcPts val="1400"/>
        </a:spcBef>
        <a:buFont typeface="Euphemia" pitchFamily="34" charset="0"/>
        <a:buChar char="›"/>
        <a:defRPr sz="2800" kern="1200">
          <a:solidFill>
            <a:schemeClr val="tx1"/>
          </a:solidFill>
          <a:latin typeface="+mn-lt"/>
          <a:ea typeface="+mn-ea"/>
          <a:cs typeface="+mn-cs"/>
        </a:defRPr>
      </a:lvl1pPr>
      <a:lvl2pPr marL="612648" indent="-246888" algn="l" defTabSz="914400" rtl="0" eaLnBrk="1" latinLnBrk="0" hangingPunct="1">
        <a:lnSpc>
          <a:spcPct val="90000"/>
        </a:lnSpc>
        <a:spcBef>
          <a:spcPts val="600"/>
        </a:spcBef>
        <a:buFont typeface="Euphemia" pitchFamily="34" charset="0"/>
        <a:buChar char="–"/>
        <a:defRPr sz="2400" kern="1200">
          <a:solidFill>
            <a:schemeClr val="tx1"/>
          </a:solidFill>
          <a:latin typeface="+mn-lt"/>
          <a:ea typeface="+mn-ea"/>
          <a:cs typeface="+mn-cs"/>
        </a:defRPr>
      </a:lvl2pPr>
      <a:lvl3pPr marL="978408" indent="-246888" algn="l" defTabSz="914400" rtl="0" eaLnBrk="1" latinLnBrk="0" hangingPunct="1">
        <a:lnSpc>
          <a:spcPct val="90000"/>
        </a:lnSpc>
        <a:spcBef>
          <a:spcPts val="600"/>
        </a:spcBef>
        <a:buFont typeface="Euphemia" pitchFamily="34" charset="0"/>
        <a:buChar char="›"/>
        <a:defRPr sz="2000" kern="1200">
          <a:solidFill>
            <a:schemeClr val="tx1"/>
          </a:solidFill>
          <a:latin typeface="+mn-lt"/>
          <a:ea typeface="+mn-ea"/>
          <a:cs typeface="+mn-cs"/>
        </a:defRPr>
      </a:lvl3pPr>
      <a:lvl4pPr marL="1344168" indent="-246888" algn="l" defTabSz="914400" rtl="0" eaLnBrk="1" latinLnBrk="0" hangingPunct="1">
        <a:lnSpc>
          <a:spcPct val="90000"/>
        </a:lnSpc>
        <a:spcBef>
          <a:spcPts val="600"/>
        </a:spcBef>
        <a:buFont typeface="Arial" pitchFamily="34" charset="0"/>
        <a:buChar char="–"/>
        <a:defRPr sz="1800" kern="1200">
          <a:solidFill>
            <a:schemeClr val="tx1"/>
          </a:solidFill>
          <a:latin typeface="+mn-lt"/>
          <a:ea typeface="+mn-ea"/>
          <a:cs typeface="+mn-cs"/>
        </a:defRPr>
      </a:lvl4pPr>
      <a:lvl5pPr marL="170992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5pPr>
      <a:lvl6pPr marL="207568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6pPr>
      <a:lvl7pPr marL="2441448" indent="-246888" algn="l" defTabSz="914400" rtl="0" eaLnBrk="1" latinLnBrk="0" hangingPunct="1">
        <a:lnSpc>
          <a:spcPct val="90000"/>
        </a:lnSpc>
        <a:spcBef>
          <a:spcPts val="600"/>
        </a:spcBef>
        <a:buFont typeface="Euphemia" pitchFamily="34" charset="0"/>
        <a:buChar char="›"/>
        <a:defRPr sz="1800" kern="1200">
          <a:solidFill>
            <a:schemeClr val="tx1"/>
          </a:solidFill>
          <a:latin typeface="+mn-lt"/>
          <a:ea typeface="+mn-ea"/>
          <a:cs typeface="+mn-cs"/>
        </a:defRPr>
      </a:lvl7pPr>
      <a:lvl8pPr marL="280720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8pPr>
      <a:lvl9pPr marL="3172968" indent="-246888" algn="l" defTabSz="914400" rtl="0" eaLnBrk="1" latinLnBrk="0" hangingPunct="1">
        <a:lnSpc>
          <a:spcPct val="90000"/>
        </a:lnSpc>
        <a:spcBef>
          <a:spcPts val="600"/>
        </a:spcBef>
        <a:buFont typeface="Euphemia" pitchFamily="34" charset="0"/>
        <a:buChar char="›"/>
        <a:defRPr sz="18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rtlCol="0"/>
          <a:lstStyle/>
          <a:p>
            <a:pPr rtl="0"/>
            <a:r>
              <a:rPr lang="el-GR" sz="4400" dirty="0"/>
              <a:t>Τεχνικές Ανάλυσης και Πρόβλεψης Τηλεπικοινωνιακών Αγορών</a:t>
            </a:r>
          </a:p>
        </p:txBody>
      </p:sp>
      <p:sp>
        <p:nvSpPr>
          <p:cNvPr id="3" name="Υπότιτλος 2"/>
          <p:cNvSpPr>
            <a:spLocks noGrp="1"/>
          </p:cNvSpPr>
          <p:nvPr>
            <p:ph type="subTitle" idx="1"/>
          </p:nvPr>
        </p:nvSpPr>
        <p:spPr/>
        <p:txBody>
          <a:bodyPr rtlCol="0">
            <a:normAutofit/>
          </a:bodyPr>
          <a:lstStyle/>
          <a:p>
            <a:pPr rtl="0"/>
            <a:r>
              <a:rPr lang="en-US" sz="2400" dirty="0"/>
              <a:t>BOX-JENKINS (ARIMA)</a:t>
            </a:r>
            <a:endParaRPr lang="el-GR" sz="2400" dirty="0"/>
          </a:p>
        </p:txBody>
      </p:sp>
      <p:pic>
        <p:nvPicPr>
          <p:cNvPr id="4" name="Picture 3">
            <a:extLst>
              <a:ext uri="{FF2B5EF4-FFF2-40B4-BE49-F238E27FC236}">
                <a16:creationId xmlns:a16="http://schemas.microsoft.com/office/drawing/2014/main" id="{D7D2D83D-2414-BD85-3B99-7EE41F4AAC6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34572" y="615950"/>
            <a:ext cx="4006850" cy="156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067614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E5D6266-0A77-B8D3-83F4-7515C73A0CE4}"/>
              </a:ext>
            </a:extLst>
          </p:cNvPr>
          <p:cNvSpPr>
            <a:spLocks noGrp="1"/>
          </p:cNvSpPr>
          <p:nvPr>
            <p:ph type="title"/>
          </p:nvPr>
        </p:nvSpPr>
        <p:spPr>
          <a:xfrm>
            <a:off x="1593436" y="177800"/>
            <a:ext cx="9782801" cy="1239837"/>
          </a:xfrm>
        </p:spPr>
        <p:txBody>
          <a:bodyPr anchor="b">
            <a:normAutofit/>
          </a:bodyPr>
          <a:lstStyle/>
          <a:p>
            <a:r>
              <a:rPr lang="el-GR" dirty="0"/>
              <a:t>Αυτοπαλίνδρομα Μοντέλα</a:t>
            </a:r>
          </a:p>
        </p:txBody>
      </p:sp>
      <p:sp>
        <p:nvSpPr>
          <p:cNvPr id="3" name="Θέση περιεχομένου 2">
            <a:extLst>
              <a:ext uri="{FF2B5EF4-FFF2-40B4-BE49-F238E27FC236}">
                <a16:creationId xmlns:a16="http://schemas.microsoft.com/office/drawing/2014/main" id="{E31F7D18-3335-708F-3CB8-921B87A4EB89}"/>
              </a:ext>
            </a:extLst>
          </p:cNvPr>
          <p:cNvSpPr>
            <a:spLocks noGrp="1"/>
          </p:cNvSpPr>
          <p:nvPr>
            <p:ph sz="half" idx="1"/>
          </p:nvPr>
        </p:nvSpPr>
        <p:spPr>
          <a:xfrm>
            <a:off x="1593436" y="1600200"/>
            <a:ext cx="4814586" cy="4572000"/>
          </a:xfrm>
        </p:spPr>
        <p:txBody>
          <a:bodyPr>
            <a:normAutofit/>
          </a:bodyPr>
          <a:lstStyle/>
          <a:p>
            <a:r>
              <a:rPr lang="el-GR" dirty="0"/>
              <a:t>Ένα </a:t>
            </a:r>
            <a:r>
              <a:rPr lang="el-GR" dirty="0" err="1"/>
              <a:t>αυτοπαλινδρομικό</a:t>
            </a:r>
            <a:r>
              <a:rPr lang="el-GR" dirty="0"/>
              <a:t> μοντέλο p τάξης – AR(p) – παίρνει τη μορφή: </a:t>
            </a:r>
          </a:p>
        </p:txBody>
      </p:sp>
      <p:pic>
        <p:nvPicPr>
          <p:cNvPr id="5" name="Εικόνα 4">
            <a:extLst>
              <a:ext uri="{FF2B5EF4-FFF2-40B4-BE49-F238E27FC236}">
                <a16:creationId xmlns:a16="http://schemas.microsoft.com/office/drawing/2014/main" id="{ACD1D792-B758-402E-71AC-F50463D26125}"/>
              </a:ext>
            </a:extLst>
          </p:cNvPr>
          <p:cNvPicPr>
            <a:picLocks noChangeAspect="1"/>
          </p:cNvPicPr>
          <p:nvPr/>
        </p:nvPicPr>
        <p:blipFill>
          <a:blip r:embed="rId2"/>
          <a:stretch>
            <a:fillRect/>
          </a:stretch>
        </p:blipFill>
        <p:spPr>
          <a:xfrm>
            <a:off x="5230316" y="2636912"/>
            <a:ext cx="6145921" cy="3918024"/>
          </a:xfrm>
          <a:prstGeom prst="rect">
            <a:avLst/>
          </a:prstGeom>
          <a:noFill/>
          <a:ln w="19050">
            <a:solidFill>
              <a:schemeClr val="bg1"/>
            </a:solidFill>
          </a:ln>
        </p:spPr>
      </p:pic>
    </p:spTree>
    <p:extLst>
      <p:ext uri="{BB962C8B-B14F-4D97-AF65-F5344CB8AC3E}">
        <p14:creationId xmlns:p14="http://schemas.microsoft.com/office/powerpoint/2010/main" val="10955325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F2B2CFC-6464-DDBC-1C5A-7DF2CB6ED3C5}"/>
              </a:ext>
            </a:extLst>
          </p:cNvPr>
          <p:cNvSpPr>
            <a:spLocks noGrp="1"/>
          </p:cNvSpPr>
          <p:nvPr>
            <p:ph type="title"/>
          </p:nvPr>
        </p:nvSpPr>
        <p:spPr>
          <a:xfrm>
            <a:off x="1074240" y="381000"/>
            <a:ext cx="3293422" cy="1371600"/>
          </a:xfrm>
        </p:spPr>
        <p:txBody>
          <a:bodyPr anchor="b">
            <a:normAutofit/>
          </a:bodyPr>
          <a:lstStyle/>
          <a:p>
            <a:r>
              <a:rPr lang="el-GR" cap="none" dirty="0"/>
              <a:t>Αυτοπαλίνδρομα Μοντέλα</a:t>
            </a:r>
          </a:p>
        </p:txBody>
      </p:sp>
      <p:pic>
        <p:nvPicPr>
          <p:cNvPr id="5" name="Θέση περιεχομένου 4">
            <a:extLst>
              <a:ext uri="{FF2B5EF4-FFF2-40B4-BE49-F238E27FC236}">
                <a16:creationId xmlns:a16="http://schemas.microsoft.com/office/drawing/2014/main" id="{4A997433-7784-B168-974A-EC82C57E6995}"/>
              </a:ext>
            </a:extLst>
          </p:cNvPr>
          <p:cNvPicPr>
            <a:picLocks noGrp="1" noChangeAspect="1"/>
          </p:cNvPicPr>
          <p:nvPr>
            <p:ph type="pic" idx="1"/>
          </p:nvPr>
        </p:nvPicPr>
        <p:blipFill rotWithShape="1">
          <a:blip r:embed="rId2"/>
          <a:stretch/>
        </p:blipFill>
        <p:spPr>
          <a:xfrm>
            <a:off x="6094412" y="75998"/>
            <a:ext cx="4248472" cy="6690508"/>
          </a:xfrm>
          <a:noFill/>
        </p:spPr>
      </p:pic>
      <p:sp>
        <p:nvSpPr>
          <p:cNvPr id="10" name="Text Placeholder 3">
            <a:extLst>
              <a:ext uri="{FF2B5EF4-FFF2-40B4-BE49-F238E27FC236}">
                <a16:creationId xmlns:a16="http://schemas.microsoft.com/office/drawing/2014/main" id="{AC85595A-DEDA-458F-69B8-E2D319031168}"/>
              </a:ext>
            </a:extLst>
          </p:cNvPr>
          <p:cNvSpPr>
            <a:spLocks noGrp="1"/>
          </p:cNvSpPr>
          <p:nvPr>
            <p:ph type="body" sz="half" idx="2"/>
          </p:nvPr>
        </p:nvSpPr>
        <p:spPr>
          <a:xfrm>
            <a:off x="1074240" y="1828800"/>
            <a:ext cx="3293422" cy="4343400"/>
          </a:xfrm>
        </p:spPr>
        <p:txBody>
          <a:bodyPr/>
          <a:lstStyle/>
          <a:p>
            <a:endParaRPr lang="en-US"/>
          </a:p>
        </p:txBody>
      </p:sp>
    </p:spTree>
    <p:extLst>
      <p:ext uri="{BB962C8B-B14F-4D97-AF65-F5344CB8AC3E}">
        <p14:creationId xmlns:p14="http://schemas.microsoft.com/office/powerpoint/2010/main" val="34956455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F2B2CFC-6464-DDBC-1C5A-7DF2CB6ED3C5}"/>
              </a:ext>
            </a:extLst>
          </p:cNvPr>
          <p:cNvSpPr>
            <a:spLocks noGrp="1"/>
          </p:cNvSpPr>
          <p:nvPr>
            <p:ph type="title"/>
          </p:nvPr>
        </p:nvSpPr>
        <p:spPr/>
        <p:txBody>
          <a:bodyPr/>
          <a:lstStyle/>
          <a:p>
            <a:r>
              <a:rPr lang="el-GR" dirty="0"/>
              <a:t>Αυτοπαλίνδρομα Μοντέλα</a:t>
            </a:r>
          </a:p>
        </p:txBody>
      </p:sp>
      <p:sp>
        <p:nvSpPr>
          <p:cNvPr id="3" name="Θέση περιεχομένου 2">
            <a:extLst>
              <a:ext uri="{FF2B5EF4-FFF2-40B4-BE49-F238E27FC236}">
                <a16:creationId xmlns:a16="http://schemas.microsoft.com/office/drawing/2014/main" id="{AA7282EF-74B0-A321-D267-E46F546E54D9}"/>
              </a:ext>
            </a:extLst>
          </p:cNvPr>
          <p:cNvSpPr>
            <a:spLocks noGrp="1"/>
          </p:cNvSpPr>
          <p:nvPr>
            <p:ph idx="1"/>
          </p:nvPr>
        </p:nvSpPr>
        <p:spPr/>
        <p:txBody>
          <a:bodyPr>
            <a:normAutofit/>
          </a:bodyPr>
          <a:lstStyle/>
          <a:p>
            <a:r>
              <a:rPr lang="el-GR" dirty="0"/>
              <a:t>Η Εξίσωση του </a:t>
            </a:r>
            <a:r>
              <a:rPr lang="el-GR" dirty="0" err="1"/>
              <a:t>αυτοπαλίνδρομου</a:t>
            </a:r>
            <a:r>
              <a:rPr lang="el-GR" dirty="0"/>
              <a:t> μοντέλου έχει την εμφάνιση ενός μοντέλου παλινδρόμησης με καθυστερημένες (</a:t>
            </a:r>
            <a:r>
              <a:rPr lang="el-GR" dirty="0" err="1"/>
              <a:t>lagged</a:t>
            </a:r>
            <a:r>
              <a:rPr lang="el-GR" dirty="0"/>
              <a:t>) τιμές της εξαρτημένης μεταβλητής στις θέσεις της ανεξάρτητης μεταβλητής, ως εκ τούτου και το όνομα </a:t>
            </a:r>
            <a:r>
              <a:rPr lang="el-GR" dirty="0" err="1"/>
              <a:t>αυτοπαλινδρομικό</a:t>
            </a:r>
            <a:r>
              <a:rPr lang="el-GR" dirty="0"/>
              <a:t> μοντέλο.</a:t>
            </a:r>
          </a:p>
          <a:p>
            <a:r>
              <a:rPr lang="el-GR" dirty="0"/>
              <a:t>Τα </a:t>
            </a:r>
            <a:r>
              <a:rPr lang="el-GR" dirty="0" err="1"/>
              <a:t>αυτοπαλινδρομικά</a:t>
            </a:r>
            <a:r>
              <a:rPr lang="el-GR" dirty="0"/>
              <a:t> μοντέλα είναι κατάλληλα και για στάσιμες </a:t>
            </a:r>
            <a:r>
              <a:rPr lang="el-GR" dirty="0" err="1"/>
              <a:t>χρονοσειρές</a:t>
            </a:r>
            <a:r>
              <a:rPr lang="el-GR" dirty="0"/>
              <a:t> και ο συντελεστής φ</a:t>
            </a:r>
            <a:r>
              <a:rPr lang="el-GR" baseline="-25000" dirty="0"/>
              <a:t>0</a:t>
            </a:r>
            <a:r>
              <a:rPr lang="el-GR" dirty="0"/>
              <a:t> σχετίζεται με το σταθερό επίπεδο των σειρών.</a:t>
            </a:r>
          </a:p>
        </p:txBody>
      </p:sp>
    </p:spTree>
    <p:extLst>
      <p:ext uri="{BB962C8B-B14F-4D97-AF65-F5344CB8AC3E}">
        <p14:creationId xmlns:p14="http://schemas.microsoft.com/office/powerpoint/2010/main" val="8741785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72C545C-EFE1-5635-9A27-501B6D7F5143}"/>
              </a:ext>
            </a:extLst>
          </p:cNvPr>
          <p:cNvSpPr>
            <a:spLocks noGrp="1"/>
          </p:cNvSpPr>
          <p:nvPr>
            <p:ph type="title"/>
          </p:nvPr>
        </p:nvSpPr>
        <p:spPr/>
        <p:txBody>
          <a:bodyPr/>
          <a:lstStyle/>
          <a:p>
            <a:r>
              <a:rPr lang="el-GR" dirty="0"/>
              <a:t>Μοντέλα Κινητού Μέσου</a:t>
            </a:r>
          </a:p>
        </p:txBody>
      </p:sp>
      <p:sp>
        <p:nvSpPr>
          <p:cNvPr id="3" name="Θέση περιεχομένου 2">
            <a:extLst>
              <a:ext uri="{FF2B5EF4-FFF2-40B4-BE49-F238E27FC236}">
                <a16:creationId xmlns:a16="http://schemas.microsoft.com/office/drawing/2014/main" id="{478839AB-4E72-53B4-10B6-0D2D62184403}"/>
              </a:ext>
            </a:extLst>
          </p:cNvPr>
          <p:cNvSpPr>
            <a:spLocks noGrp="1"/>
          </p:cNvSpPr>
          <p:nvPr>
            <p:ph idx="1"/>
          </p:nvPr>
        </p:nvSpPr>
        <p:spPr/>
        <p:txBody>
          <a:bodyPr>
            <a:normAutofit fontScale="85000" lnSpcReduction="10000"/>
          </a:bodyPr>
          <a:lstStyle/>
          <a:p>
            <a:r>
              <a:rPr lang="el-GR" dirty="0"/>
              <a:t>Ένα μοντέλο κινούμενου μέσου (</a:t>
            </a:r>
            <a:r>
              <a:rPr lang="el-GR" dirty="0" err="1"/>
              <a:t>moving</a:t>
            </a:r>
            <a:r>
              <a:rPr lang="el-GR" dirty="0"/>
              <a:t> </a:t>
            </a:r>
            <a:r>
              <a:rPr lang="el-GR" dirty="0" err="1"/>
              <a:t>average</a:t>
            </a:r>
            <a:r>
              <a:rPr lang="el-GR" dirty="0"/>
              <a:t>) q τάξης – MA(q) – παίρνει τη μορφή:</a:t>
            </a:r>
          </a:p>
          <a:p>
            <a:endParaRPr lang="el-GR" dirty="0"/>
          </a:p>
          <a:p>
            <a:pPr marL="0" indent="0">
              <a:buNone/>
            </a:pPr>
            <a:r>
              <a:rPr lang="el-GR" dirty="0"/>
              <a:t>όπου:</a:t>
            </a:r>
          </a:p>
          <a:p>
            <a:r>
              <a:rPr lang="el-GR" dirty="0" err="1"/>
              <a:t>Y</a:t>
            </a:r>
            <a:r>
              <a:rPr lang="el-GR" baseline="-25000" dirty="0" err="1"/>
              <a:t>t</a:t>
            </a:r>
            <a:r>
              <a:rPr lang="el-GR" dirty="0"/>
              <a:t> = Η εξαρτημένη μεταβλητή στον χρόνο t</a:t>
            </a:r>
          </a:p>
          <a:p>
            <a:r>
              <a:rPr lang="el-GR" dirty="0"/>
              <a:t>μ = Ο σταθερός μέσος της διαδικασίας</a:t>
            </a:r>
          </a:p>
          <a:p>
            <a:r>
              <a:rPr lang="el-GR" dirty="0"/>
              <a:t>ω</a:t>
            </a:r>
            <a:r>
              <a:rPr lang="el-GR" baseline="-25000" dirty="0"/>
              <a:t>0</a:t>
            </a:r>
            <a:r>
              <a:rPr lang="el-GR" dirty="0"/>
              <a:t>, ω</a:t>
            </a:r>
            <a:r>
              <a:rPr lang="el-GR" baseline="-25000" dirty="0"/>
              <a:t>1</a:t>
            </a:r>
            <a:r>
              <a:rPr lang="el-GR" dirty="0"/>
              <a:t>, ω</a:t>
            </a:r>
            <a:r>
              <a:rPr lang="el-GR" baseline="-25000" dirty="0"/>
              <a:t>2</a:t>
            </a:r>
            <a:r>
              <a:rPr lang="el-GR" dirty="0"/>
              <a:t>, ..., </a:t>
            </a:r>
            <a:r>
              <a:rPr lang="el-GR" dirty="0" err="1"/>
              <a:t>ω</a:t>
            </a:r>
            <a:r>
              <a:rPr lang="el-GR" baseline="-25000" dirty="0" err="1"/>
              <a:t>p</a:t>
            </a:r>
            <a:r>
              <a:rPr lang="el-GR" dirty="0"/>
              <a:t>, = Οι συντελεστές που πρέπει να εκτιμηθούν.</a:t>
            </a:r>
          </a:p>
          <a:p>
            <a:r>
              <a:rPr lang="el-GR" dirty="0" err="1"/>
              <a:t>ε</a:t>
            </a:r>
            <a:r>
              <a:rPr lang="el-GR" baseline="-25000" dirty="0" err="1"/>
              <a:t>t</a:t>
            </a:r>
            <a:r>
              <a:rPr lang="el-GR" dirty="0"/>
              <a:t> = Ο όρος σφάλματος στο χρόνο t, ο οποίος αναπαριστά τις επιδράσεις των μεταβλητών, που δεν ερμηνεύονται από το μοντέλο. </a:t>
            </a:r>
          </a:p>
          <a:p>
            <a:r>
              <a:rPr lang="el-GR" dirty="0"/>
              <a:t>ε</a:t>
            </a:r>
            <a:r>
              <a:rPr lang="el-GR" baseline="-25000" dirty="0"/>
              <a:t>0</a:t>
            </a:r>
            <a:r>
              <a:rPr lang="el-GR" dirty="0"/>
              <a:t>, ε</a:t>
            </a:r>
            <a:r>
              <a:rPr lang="el-GR" baseline="-25000" dirty="0"/>
              <a:t>1</a:t>
            </a:r>
            <a:r>
              <a:rPr lang="el-GR" dirty="0"/>
              <a:t>, ε</a:t>
            </a:r>
            <a:r>
              <a:rPr lang="el-GR" baseline="-25000" dirty="0"/>
              <a:t>2</a:t>
            </a:r>
            <a:r>
              <a:rPr lang="el-GR" dirty="0"/>
              <a:t>, ..., </a:t>
            </a:r>
            <a:r>
              <a:rPr lang="el-GR" dirty="0" err="1"/>
              <a:t>ε</a:t>
            </a:r>
            <a:r>
              <a:rPr lang="el-GR" baseline="-25000" dirty="0" err="1"/>
              <a:t>t</a:t>
            </a:r>
            <a:r>
              <a:rPr lang="el-GR" dirty="0"/>
              <a:t>=q = Σφάλματα από προηγούμενες χρονικές περιόδους.</a:t>
            </a:r>
          </a:p>
        </p:txBody>
      </p:sp>
      <p:pic>
        <p:nvPicPr>
          <p:cNvPr id="5" name="Εικόνα 4">
            <a:extLst>
              <a:ext uri="{FF2B5EF4-FFF2-40B4-BE49-F238E27FC236}">
                <a16:creationId xmlns:a16="http://schemas.microsoft.com/office/drawing/2014/main" id="{24BCAA31-C75E-155F-D565-AB23A7DE0310}"/>
              </a:ext>
            </a:extLst>
          </p:cNvPr>
          <p:cNvPicPr>
            <a:picLocks noChangeAspect="1"/>
          </p:cNvPicPr>
          <p:nvPr/>
        </p:nvPicPr>
        <p:blipFill>
          <a:blip r:embed="rId2"/>
          <a:stretch>
            <a:fillRect/>
          </a:stretch>
        </p:blipFill>
        <p:spPr>
          <a:xfrm>
            <a:off x="3596109" y="2420888"/>
            <a:ext cx="4996605" cy="632101"/>
          </a:xfrm>
          <a:prstGeom prst="rect">
            <a:avLst/>
          </a:prstGeom>
        </p:spPr>
      </p:pic>
    </p:spTree>
    <p:extLst>
      <p:ext uri="{BB962C8B-B14F-4D97-AF65-F5344CB8AC3E}">
        <p14:creationId xmlns:p14="http://schemas.microsoft.com/office/powerpoint/2010/main" val="30932449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72C545C-EFE1-5635-9A27-501B6D7F5143}"/>
              </a:ext>
            </a:extLst>
          </p:cNvPr>
          <p:cNvSpPr>
            <a:spLocks noGrp="1"/>
          </p:cNvSpPr>
          <p:nvPr>
            <p:ph type="title"/>
          </p:nvPr>
        </p:nvSpPr>
        <p:spPr>
          <a:xfrm>
            <a:off x="1074240" y="381000"/>
            <a:ext cx="3293422" cy="1371600"/>
          </a:xfrm>
        </p:spPr>
        <p:txBody>
          <a:bodyPr anchor="b">
            <a:normAutofit/>
          </a:bodyPr>
          <a:lstStyle/>
          <a:p>
            <a:r>
              <a:rPr lang="el-GR" cap="none" dirty="0"/>
              <a:t>Μοντέλα Κινητού Μέσου</a:t>
            </a:r>
          </a:p>
        </p:txBody>
      </p:sp>
      <p:pic>
        <p:nvPicPr>
          <p:cNvPr id="6" name="Θέση περιεχομένου 5">
            <a:extLst>
              <a:ext uri="{FF2B5EF4-FFF2-40B4-BE49-F238E27FC236}">
                <a16:creationId xmlns:a16="http://schemas.microsoft.com/office/drawing/2014/main" id="{18D785AF-43D9-00E7-74D2-1FA5860EDCF6}"/>
              </a:ext>
            </a:extLst>
          </p:cNvPr>
          <p:cNvPicPr>
            <a:picLocks noGrp="1" noChangeAspect="1"/>
          </p:cNvPicPr>
          <p:nvPr>
            <p:ph type="pic" idx="1"/>
          </p:nvPr>
        </p:nvPicPr>
        <p:blipFill rotWithShape="1">
          <a:blip r:embed="rId2"/>
          <a:stretch/>
        </p:blipFill>
        <p:spPr>
          <a:xfrm>
            <a:off x="6166420" y="74123"/>
            <a:ext cx="4104456" cy="6701153"/>
          </a:xfrm>
          <a:noFill/>
        </p:spPr>
      </p:pic>
      <p:sp>
        <p:nvSpPr>
          <p:cNvPr id="11" name="Text Placeholder 3">
            <a:extLst>
              <a:ext uri="{FF2B5EF4-FFF2-40B4-BE49-F238E27FC236}">
                <a16:creationId xmlns:a16="http://schemas.microsoft.com/office/drawing/2014/main" id="{A863DA0C-F780-F443-2004-87E5404A6A10}"/>
              </a:ext>
            </a:extLst>
          </p:cNvPr>
          <p:cNvSpPr>
            <a:spLocks noGrp="1"/>
          </p:cNvSpPr>
          <p:nvPr>
            <p:ph type="body" sz="half" idx="2"/>
          </p:nvPr>
        </p:nvSpPr>
        <p:spPr>
          <a:xfrm>
            <a:off x="1074240" y="1828800"/>
            <a:ext cx="3293422" cy="4343400"/>
          </a:xfrm>
        </p:spPr>
        <p:txBody>
          <a:bodyPr/>
          <a:lstStyle/>
          <a:p>
            <a:endParaRPr lang="en-US"/>
          </a:p>
        </p:txBody>
      </p:sp>
    </p:spTree>
    <p:extLst>
      <p:ext uri="{BB962C8B-B14F-4D97-AF65-F5344CB8AC3E}">
        <p14:creationId xmlns:p14="http://schemas.microsoft.com/office/powerpoint/2010/main" val="844235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72C545C-EFE1-5635-9A27-501B6D7F5143}"/>
              </a:ext>
            </a:extLst>
          </p:cNvPr>
          <p:cNvSpPr>
            <a:spLocks noGrp="1"/>
          </p:cNvSpPr>
          <p:nvPr>
            <p:ph type="title"/>
          </p:nvPr>
        </p:nvSpPr>
        <p:spPr/>
        <p:txBody>
          <a:bodyPr/>
          <a:lstStyle/>
          <a:p>
            <a:r>
              <a:rPr lang="el-GR" dirty="0"/>
              <a:t>Μοντέλα Κινητού Μέσου</a:t>
            </a:r>
          </a:p>
        </p:txBody>
      </p:sp>
      <p:sp>
        <p:nvSpPr>
          <p:cNvPr id="3" name="Θέση περιεχομένου 2">
            <a:extLst>
              <a:ext uri="{FF2B5EF4-FFF2-40B4-BE49-F238E27FC236}">
                <a16:creationId xmlns:a16="http://schemas.microsoft.com/office/drawing/2014/main" id="{478839AB-4E72-53B4-10B6-0D2D62184403}"/>
              </a:ext>
            </a:extLst>
          </p:cNvPr>
          <p:cNvSpPr>
            <a:spLocks noGrp="1"/>
          </p:cNvSpPr>
          <p:nvPr>
            <p:ph idx="1"/>
          </p:nvPr>
        </p:nvSpPr>
        <p:spPr/>
        <p:txBody>
          <a:bodyPr>
            <a:normAutofit lnSpcReduction="10000"/>
          </a:bodyPr>
          <a:lstStyle/>
          <a:p>
            <a:r>
              <a:rPr lang="el-GR" dirty="0"/>
              <a:t>Η εξίσωση είναι παρόμοια με την Εξίσωση του AR μοντέλου, εκτός από το ότι η εξαρτημένη μεταβλητή </a:t>
            </a:r>
            <a:r>
              <a:rPr lang="el-GR" dirty="0" err="1"/>
              <a:t>Υ</a:t>
            </a:r>
            <a:r>
              <a:rPr lang="el-GR" baseline="-25000" dirty="0" err="1"/>
              <a:t>t</a:t>
            </a:r>
            <a:r>
              <a:rPr lang="el-GR" dirty="0"/>
              <a:t> εξαρτάται από τις προηγούμενες τιμές των σφαλμάτων, παρά από την ίδια τη μεταβλητή. </a:t>
            </a:r>
          </a:p>
          <a:p>
            <a:r>
              <a:rPr lang="el-GR" dirty="0"/>
              <a:t>Τα μοντέλα κινούμενου μέσου (MA) παρέχουν προβλέψεις βασιζόμενα σε ένα γραμμικό συνδυασμό ενός πεπερασμένου αριθμού παρελθοντικών σφαλμάτων, ενώ τα </a:t>
            </a:r>
            <a:r>
              <a:rPr lang="el-GR" dirty="0" err="1"/>
              <a:t>αυτοπαλινδρομικά</a:t>
            </a:r>
            <a:r>
              <a:rPr lang="el-GR" dirty="0"/>
              <a:t> μοντέλα (AR) προβλέπουν το </a:t>
            </a:r>
            <a:r>
              <a:rPr lang="el-GR" dirty="0" err="1"/>
              <a:t>Υ</a:t>
            </a:r>
            <a:r>
              <a:rPr lang="el-GR" baseline="-25000" dirty="0" err="1"/>
              <a:t>t</a:t>
            </a:r>
            <a:r>
              <a:rPr lang="el-GR" dirty="0"/>
              <a:t> σαν μία γραμμική συνάρτηση ενός πεπερασμένου αριθμού παρελθοντικών τιμών του </a:t>
            </a:r>
            <a:r>
              <a:rPr lang="el-GR" dirty="0" err="1"/>
              <a:t>Υ</a:t>
            </a:r>
            <a:r>
              <a:rPr lang="el-GR" baseline="-25000" dirty="0" err="1"/>
              <a:t>t</a:t>
            </a:r>
            <a:r>
              <a:rPr lang="el-GR" dirty="0"/>
              <a:t>. </a:t>
            </a:r>
          </a:p>
          <a:p>
            <a:r>
              <a:rPr lang="el-GR" dirty="0"/>
              <a:t>Είναι κατάλληλα για στάσιμες </a:t>
            </a:r>
            <a:r>
              <a:rPr lang="el-GR" dirty="0" err="1"/>
              <a:t>χρονοσειρές</a:t>
            </a:r>
            <a:r>
              <a:rPr lang="el-GR" dirty="0"/>
              <a:t>. </a:t>
            </a:r>
          </a:p>
        </p:txBody>
      </p:sp>
    </p:spTree>
    <p:extLst>
      <p:ext uri="{BB962C8B-B14F-4D97-AF65-F5344CB8AC3E}">
        <p14:creationId xmlns:p14="http://schemas.microsoft.com/office/powerpoint/2010/main" val="25940436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72C545C-EFE1-5635-9A27-501B6D7F5143}"/>
              </a:ext>
            </a:extLst>
          </p:cNvPr>
          <p:cNvSpPr>
            <a:spLocks noGrp="1"/>
          </p:cNvSpPr>
          <p:nvPr>
            <p:ph type="title"/>
          </p:nvPr>
        </p:nvSpPr>
        <p:spPr/>
        <p:txBody>
          <a:bodyPr/>
          <a:lstStyle/>
          <a:p>
            <a:r>
              <a:rPr lang="el-GR" dirty="0"/>
              <a:t>Μοντέλα Κινητού Μέσου</a:t>
            </a:r>
          </a:p>
        </p:txBody>
      </p:sp>
      <p:sp>
        <p:nvSpPr>
          <p:cNvPr id="3" name="Θέση περιεχομένου 2">
            <a:extLst>
              <a:ext uri="{FF2B5EF4-FFF2-40B4-BE49-F238E27FC236}">
                <a16:creationId xmlns:a16="http://schemas.microsoft.com/office/drawing/2014/main" id="{478839AB-4E72-53B4-10B6-0D2D62184403}"/>
              </a:ext>
            </a:extLst>
          </p:cNvPr>
          <p:cNvSpPr>
            <a:spLocks noGrp="1"/>
          </p:cNvSpPr>
          <p:nvPr>
            <p:ph idx="1"/>
          </p:nvPr>
        </p:nvSpPr>
        <p:spPr/>
        <p:txBody>
          <a:bodyPr>
            <a:normAutofit/>
          </a:bodyPr>
          <a:lstStyle/>
          <a:p>
            <a:r>
              <a:rPr lang="el-GR" dirty="0"/>
              <a:t>Ο όρος κινούμενος μέσος για το μοντέλο είναι ιστορικός και δεν θα πρέπει να μπερδεύεται με τις διαδικασίες κινούμενου μέσου. </a:t>
            </a:r>
          </a:p>
          <a:p>
            <a:r>
              <a:rPr lang="el-GR" dirty="0"/>
              <a:t>Ο όρος κινούμενος μέσος αναφέρεται στο γεγονός, ότι η απόκλιση της απόκρισης από το μέσο, </a:t>
            </a:r>
            <a:r>
              <a:rPr lang="el-GR" dirty="0" err="1"/>
              <a:t>Υ</a:t>
            </a:r>
            <a:r>
              <a:rPr lang="el-GR" baseline="-25000" dirty="0" err="1"/>
              <a:t>t</a:t>
            </a:r>
            <a:r>
              <a:rPr lang="el-GR" dirty="0"/>
              <a:t> – μ, είναι ένας γραμμικός συνδυασμός των τωρινών και παρελθοντικών σφαλμάτων και ότι καθώς ο χρόνος προχωράει μπροστά, τα σφάλματα, που περιλαμβάνονται σε αυτό το γραμμικό συνδυασμό, προχωράνε επίσης μπροστά.</a:t>
            </a:r>
          </a:p>
        </p:txBody>
      </p:sp>
    </p:spTree>
    <p:extLst>
      <p:ext uri="{BB962C8B-B14F-4D97-AF65-F5344CB8AC3E}">
        <p14:creationId xmlns:p14="http://schemas.microsoft.com/office/powerpoint/2010/main" val="17296696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6D8DFC5-2CCF-35AD-FF31-DAB00C302314}"/>
              </a:ext>
            </a:extLst>
          </p:cNvPr>
          <p:cNvSpPr>
            <a:spLocks noGrp="1"/>
          </p:cNvSpPr>
          <p:nvPr>
            <p:ph type="title"/>
          </p:nvPr>
        </p:nvSpPr>
        <p:spPr/>
        <p:txBody>
          <a:bodyPr/>
          <a:lstStyle/>
          <a:p>
            <a:r>
              <a:rPr lang="el-GR" dirty="0" err="1"/>
              <a:t>Αυτοπαλινδρομικά</a:t>
            </a:r>
            <a:r>
              <a:rPr lang="el-GR" dirty="0"/>
              <a:t> Μοντέλα Κινητού Μέσου</a:t>
            </a:r>
          </a:p>
        </p:txBody>
      </p:sp>
      <p:sp>
        <p:nvSpPr>
          <p:cNvPr id="3" name="Θέση περιεχομένου 2">
            <a:extLst>
              <a:ext uri="{FF2B5EF4-FFF2-40B4-BE49-F238E27FC236}">
                <a16:creationId xmlns:a16="http://schemas.microsoft.com/office/drawing/2014/main" id="{33ED7AFE-2AC2-70F2-B479-79FC82484B53}"/>
              </a:ext>
            </a:extLst>
          </p:cNvPr>
          <p:cNvSpPr>
            <a:spLocks noGrp="1"/>
          </p:cNvSpPr>
          <p:nvPr>
            <p:ph idx="1"/>
          </p:nvPr>
        </p:nvSpPr>
        <p:spPr/>
        <p:txBody>
          <a:bodyPr/>
          <a:lstStyle/>
          <a:p>
            <a:r>
              <a:rPr lang="el-GR" dirty="0"/>
              <a:t>Ένα μοντέλο με </a:t>
            </a:r>
            <a:r>
              <a:rPr lang="el-GR" dirty="0" err="1"/>
              <a:t>αυτοπαλινδρομικούς</a:t>
            </a:r>
            <a:r>
              <a:rPr lang="el-GR" dirty="0"/>
              <a:t> όρους μπορεί να συνδυαστεί με ένα μοντέλο, που έχει όρους κινούμενου μέσου και να οδηγήσει σε ένα μεικτό </a:t>
            </a:r>
            <a:r>
              <a:rPr lang="el-GR" dirty="0" err="1"/>
              <a:t>αυτοπαλινδρομικό</a:t>
            </a:r>
            <a:r>
              <a:rPr lang="el-GR" dirty="0"/>
              <a:t> μοντέλο κινούμενου μέσου (</a:t>
            </a:r>
            <a:r>
              <a:rPr lang="el-GR" dirty="0" err="1"/>
              <a:t>autoregressive-moving</a:t>
            </a:r>
            <a:r>
              <a:rPr lang="el-GR" dirty="0"/>
              <a:t> </a:t>
            </a:r>
            <a:r>
              <a:rPr lang="el-GR" dirty="0" err="1"/>
              <a:t>average</a:t>
            </a:r>
            <a:r>
              <a:rPr lang="el-GR" dirty="0"/>
              <a:t> </a:t>
            </a:r>
            <a:r>
              <a:rPr lang="el-GR" dirty="0" err="1"/>
              <a:t>model</a:t>
            </a:r>
            <a:r>
              <a:rPr lang="el-GR" dirty="0"/>
              <a:t>). </a:t>
            </a:r>
          </a:p>
          <a:p>
            <a:r>
              <a:rPr lang="el-GR" dirty="0"/>
              <a:t>Γίνεται χρήση του συμβολισμού ARMA(</a:t>
            </a:r>
            <a:r>
              <a:rPr lang="el-GR" dirty="0" err="1"/>
              <a:t>p,q</a:t>
            </a:r>
            <a:r>
              <a:rPr lang="el-GR" dirty="0"/>
              <a:t>), όπου το p είναι η τάξη του </a:t>
            </a:r>
            <a:r>
              <a:rPr lang="el-GR" dirty="0" err="1"/>
              <a:t>αυτοπαλινδρομικού</a:t>
            </a:r>
            <a:r>
              <a:rPr lang="el-GR" dirty="0"/>
              <a:t> μέρους και q είναι η τάξη του μέρους κινούμενου μέσου.</a:t>
            </a:r>
          </a:p>
        </p:txBody>
      </p:sp>
    </p:spTree>
    <p:extLst>
      <p:ext uri="{BB962C8B-B14F-4D97-AF65-F5344CB8AC3E}">
        <p14:creationId xmlns:p14="http://schemas.microsoft.com/office/powerpoint/2010/main" val="21622973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6D8DFC5-2CCF-35AD-FF31-DAB00C302314}"/>
              </a:ext>
            </a:extLst>
          </p:cNvPr>
          <p:cNvSpPr>
            <a:spLocks noGrp="1"/>
          </p:cNvSpPr>
          <p:nvPr>
            <p:ph type="title"/>
          </p:nvPr>
        </p:nvSpPr>
        <p:spPr/>
        <p:txBody>
          <a:bodyPr/>
          <a:lstStyle/>
          <a:p>
            <a:r>
              <a:rPr lang="el-GR" dirty="0" err="1"/>
              <a:t>Αυτοπαλινδρομικά</a:t>
            </a:r>
            <a:r>
              <a:rPr lang="el-GR" dirty="0"/>
              <a:t> Μοντέλα Κινητού Μέσου</a:t>
            </a:r>
          </a:p>
        </p:txBody>
      </p:sp>
      <p:sp>
        <p:nvSpPr>
          <p:cNvPr id="3" name="Θέση περιεχομένου 2">
            <a:extLst>
              <a:ext uri="{FF2B5EF4-FFF2-40B4-BE49-F238E27FC236}">
                <a16:creationId xmlns:a16="http://schemas.microsoft.com/office/drawing/2014/main" id="{33ED7AFE-2AC2-70F2-B479-79FC82484B53}"/>
              </a:ext>
            </a:extLst>
          </p:cNvPr>
          <p:cNvSpPr>
            <a:spLocks noGrp="1"/>
          </p:cNvSpPr>
          <p:nvPr>
            <p:ph idx="1"/>
          </p:nvPr>
        </p:nvSpPr>
        <p:spPr/>
        <p:txBody>
          <a:bodyPr/>
          <a:lstStyle/>
          <a:p>
            <a:r>
              <a:rPr lang="el-GR" dirty="0"/>
              <a:t>Ένα ARMA(</a:t>
            </a:r>
            <a:r>
              <a:rPr lang="el-GR" dirty="0" err="1"/>
              <a:t>p,q</a:t>
            </a:r>
            <a:r>
              <a:rPr lang="el-GR" dirty="0"/>
              <a:t>) μοντέλο έχει τη γενική μορφή:</a:t>
            </a:r>
          </a:p>
          <a:p>
            <a:endParaRPr lang="el-GR" dirty="0"/>
          </a:p>
          <a:p>
            <a:endParaRPr lang="el-GR" dirty="0"/>
          </a:p>
          <a:p>
            <a:r>
              <a:rPr lang="el-GR" dirty="0"/>
              <a:t>Τα ARMA(</a:t>
            </a:r>
            <a:r>
              <a:rPr lang="el-GR" dirty="0" err="1"/>
              <a:t>p,q</a:t>
            </a:r>
            <a:r>
              <a:rPr lang="el-GR" dirty="0"/>
              <a:t>) μοντέλα μπορούν να περιγράψουν μία ευρεία ποικιλία συμπεριφορών για στάσιμες </a:t>
            </a:r>
            <a:r>
              <a:rPr lang="el-GR" dirty="0" err="1"/>
              <a:t>χρονοσειρές</a:t>
            </a:r>
            <a:r>
              <a:rPr lang="el-GR" dirty="0"/>
              <a:t>. </a:t>
            </a:r>
          </a:p>
          <a:p>
            <a:r>
              <a:rPr lang="el-GR" dirty="0"/>
              <a:t>Προβλέψεις που παράγονται από ένα ARMA(</a:t>
            </a:r>
            <a:r>
              <a:rPr lang="el-GR" dirty="0" err="1"/>
              <a:t>p,q</a:t>
            </a:r>
            <a:r>
              <a:rPr lang="el-GR" dirty="0"/>
              <a:t>) μοντέλο, θα εξαρτώνται από τις πρόσφατες και περασμένες τιμές της απόκρισης, Υ, καθώς επίσης από τις πρόσφατες και περασμένες τιμές των σφαλμάτων (καταλοίπων), e.</a:t>
            </a:r>
          </a:p>
        </p:txBody>
      </p:sp>
      <p:pic>
        <p:nvPicPr>
          <p:cNvPr id="5" name="Εικόνα 4">
            <a:extLst>
              <a:ext uri="{FF2B5EF4-FFF2-40B4-BE49-F238E27FC236}">
                <a16:creationId xmlns:a16="http://schemas.microsoft.com/office/drawing/2014/main" id="{F262CA1B-59C3-5822-3609-979974C76934}"/>
              </a:ext>
            </a:extLst>
          </p:cNvPr>
          <p:cNvPicPr>
            <a:picLocks noChangeAspect="1"/>
          </p:cNvPicPr>
          <p:nvPr/>
        </p:nvPicPr>
        <p:blipFill>
          <a:blip r:embed="rId2"/>
          <a:stretch>
            <a:fillRect/>
          </a:stretch>
        </p:blipFill>
        <p:spPr>
          <a:xfrm>
            <a:off x="1485900" y="2276872"/>
            <a:ext cx="9445563" cy="589232"/>
          </a:xfrm>
          <a:prstGeom prst="rect">
            <a:avLst/>
          </a:prstGeom>
        </p:spPr>
      </p:pic>
    </p:spTree>
    <p:extLst>
      <p:ext uri="{BB962C8B-B14F-4D97-AF65-F5344CB8AC3E}">
        <p14:creationId xmlns:p14="http://schemas.microsoft.com/office/powerpoint/2010/main" val="28233733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6D8DFC5-2CCF-35AD-FF31-DAB00C302314}"/>
              </a:ext>
            </a:extLst>
          </p:cNvPr>
          <p:cNvSpPr>
            <a:spLocks noGrp="1"/>
          </p:cNvSpPr>
          <p:nvPr>
            <p:ph type="title"/>
          </p:nvPr>
        </p:nvSpPr>
        <p:spPr>
          <a:xfrm>
            <a:off x="1074240" y="381000"/>
            <a:ext cx="3293422" cy="1371600"/>
          </a:xfrm>
        </p:spPr>
        <p:txBody>
          <a:bodyPr anchor="b">
            <a:normAutofit/>
          </a:bodyPr>
          <a:lstStyle/>
          <a:p>
            <a:r>
              <a:rPr lang="el-GR" cap="none" dirty="0" err="1"/>
              <a:t>Αυτοπαλινδρομικά</a:t>
            </a:r>
            <a:r>
              <a:rPr lang="el-GR" cap="none" dirty="0"/>
              <a:t> Μοντέλα Κινητού Μέσου</a:t>
            </a:r>
          </a:p>
        </p:txBody>
      </p:sp>
      <p:pic>
        <p:nvPicPr>
          <p:cNvPr id="6" name="Θέση περιεχομένου 5">
            <a:extLst>
              <a:ext uri="{FF2B5EF4-FFF2-40B4-BE49-F238E27FC236}">
                <a16:creationId xmlns:a16="http://schemas.microsoft.com/office/drawing/2014/main" id="{B5C5F120-0219-B3EF-9E84-913A9B33E8B5}"/>
              </a:ext>
            </a:extLst>
          </p:cNvPr>
          <p:cNvPicPr>
            <a:picLocks noGrp="1" noChangeAspect="1"/>
          </p:cNvPicPr>
          <p:nvPr>
            <p:ph type="pic" idx="1"/>
          </p:nvPr>
        </p:nvPicPr>
        <p:blipFill rotWithShape="1">
          <a:blip r:embed="rId2"/>
          <a:stretch/>
        </p:blipFill>
        <p:spPr>
          <a:xfrm>
            <a:off x="6166420" y="87346"/>
            <a:ext cx="4104456" cy="6673914"/>
          </a:xfrm>
          <a:noFill/>
        </p:spPr>
      </p:pic>
      <p:sp>
        <p:nvSpPr>
          <p:cNvPr id="11" name="Text Placeholder 3">
            <a:extLst>
              <a:ext uri="{FF2B5EF4-FFF2-40B4-BE49-F238E27FC236}">
                <a16:creationId xmlns:a16="http://schemas.microsoft.com/office/drawing/2014/main" id="{FF7796B0-E59B-E909-2DCA-0A4AEC018A3D}"/>
              </a:ext>
            </a:extLst>
          </p:cNvPr>
          <p:cNvSpPr>
            <a:spLocks noGrp="1"/>
          </p:cNvSpPr>
          <p:nvPr>
            <p:ph type="body" sz="half" idx="2"/>
          </p:nvPr>
        </p:nvSpPr>
        <p:spPr>
          <a:xfrm>
            <a:off x="1074240" y="1828800"/>
            <a:ext cx="3293422" cy="4343400"/>
          </a:xfrm>
        </p:spPr>
        <p:txBody>
          <a:bodyPr/>
          <a:lstStyle/>
          <a:p>
            <a:endParaRPr lang="en-US"/>
          </a:p>
        </p:txBody>
      </p:sp>
    </p:spTree>
    <p:extLst>
      <p:ext uri="{BB962C8B-B14F-4D97-AF65-F5344CB8AC3E}">
        <p14:creationId xmlns:p14="http://schemas.microsoft.com/office/powerpoint/2010/main" val="38325048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B525920-1086-0BB3-1308-EF0F9820124A}"/>
              </a:ext>
            </a:extLst>
          </p:cNvPr>
          <p:cNvSpPr>
            <a:spLocks noGrp="1"/>
          </p:cNvSpPr>
          <p:nvPr>
            <p:ph type="title"/>
          </p:nvPr>
        </p:nvSpPr>
        <p:spPr/>
        <p:txBody>
          <a:bodyPr/>
          <a:lstStyle/>
          <a:p>
            <a:r>
              <a:rPr lang="en-US" dirty="0"/>
              <a:t>ARIMA</a:t>
            </a:r>
            <a:endParaRPr lang="el-GR" dirty="0"/>
          </a:p>
        </p:txBody>
      </p:sp>
      <p:sp>
        <p:nvSpPr>
          <p:cNvPr id="3" name="Θέση περιεχομένου 2">
            <a:extLst>
              <a:ext uri="{FF2B5EF4-FFF2-40B4-BE49-F238E27FC236}">
                <a16:creationId xmlns:a16="http://schemas.microsoft.com/office/drawing/2014/main" id="{6C45034C-0D8E-BD9F-3BCB-E12E300A0D6E}"/>
              </a:ext>
            </a:extLst>
          </p:cNvPr>
          <p:cNvSpPr>
            <a:spLocks noGrp="1"/>
          </p:cNvSpPr>
          <p:nvPr>
            <p:ph idx="1"/>
          </p:nvPr>
        </p:nvSpPr>
        <p:spPr/>
        <p:txBody>
          <a:bodyPr>
            <a:normAutofit fontScale="92500" lnSpcReduction="10000"/>
          </a:bodyPr>
          <a:lstStyle/>
          <a:p>
            <a:pPr marL="0" indent="0">
              <a:buNone/>
            </a:pPr>
            <a:r>
              <a:rPr lang="en-US" dirty="0">
                <a:solidFill>
                  <a:srgbClr val="FF0000"/>
                </a:solidFill>
              </a:rPr>
              <a:t>AR</a:t>
            </a:r>
            <a:r>
              <a:rPr lang="en-US" dirty="0"/>
              <a:t>	</a:t>
            </a:r>
            <a:r>
              <a:rPr lang="en-US" dirty="0" err="1"/>
              <a:t>AutoRegressive</a:t>
            </a:r>
            <a:endParaRPr lang="en-US" dirty="0"/>
          </a:p>
          <a:p>
            <a:pPr marL="0" indent="0">
              <a:buNone/>
            </a:pPr>
            <a:r>
              <a:rPr lang="en-US" dirty="0">
                <a:solidFill>
                  <a:srgbClr val="FF0000"/>
                </a:solidFill>
              </a:rPr>
              <a:t>I</a:t>
            </a:r>
            <a:r>
              <a:rPr lang="en-US" dirty="0"/>
              <a:t>	Integrated</a:t>
            </a:r>
          </a:p>
          <a:p>
            <a:pPr marL="0" indent="0">
              <a:buNone/>
            </a:pPr>
            <a:r>
              <a:rPr lang="en-US" dirty="0">
                <a:solidFill>
                  <a:srgbClr val="FF0000"/>
                </a:solidFill>
              </a:rPr>
              <a:t>MA</a:t>
            </a:r>
            <a:r>
              <a:rPr lang="en-US" dirty="0"/>
              <a:t>	Moving Average</a:t>
            </a:r>
          </a:p>
          <a:p>
            <a:endParaRPr lang="en-US" dirty="0"/>
          </a:p>
          <a:p>
            <a:r>
              <a:rPr lang="en-US" dirty="0"/>
              <a:t>E</a:t>
            </a:r>
            <a:r>
              <a:rPr lang="el-GR" dirty="0"/>
              <a:t>ίναι μία κατηγορία γραμμικών μοντέλων, που είναι ικανά να</a:t>
            </a:r>
            <a:r>
              <a:rPr lang="en-US" dirty="0"/>
              <a:t> </a:t>
            </a:r>
            <a:r>
              <a:rPr lang="el-GR" dirty="0"/>
              <a:t>αναπαραστήσουν στάσιμες και μη στάσιμες </a:t>
            </a:r>
            <a:r>
              <a:rPr lang="el-GR" dirty="0" err="1"/>
              <a:t>χρονοσειρές</a:t>
            </a:r>
            <a:r>
              <a:rPr lang="el-GR" dirty="0"/>
              <a:t>.</a:t>
            </a:r>
            <a:endParaRPr lang="en-US" dirty="0"/>
          </a:p>
          <a:p>
            <a:r>
              <a:rPr lang="el-GR" dirty="0"/>
              <a:t>Η μεθοδολογία για αναγνώριση, προσαρμογή και έλεγχο</a:t>
            </a:r>
            <a:r>
              <a:rPr lang="en-US" dirty="0"/>
              <a:t> </a:t>
            </a:r>
            <a:r>
              <a:rPr lang="el-GR" dirty="0"/>
              <a:t>καταλοίπων των ARIMA μοντέλων εξελίχθηκε ιδιαίτερα από τη δουλειά</a:t>
            </a:r>
            <a:r>
              <a:rPr lang="en-US" dirty="0"/>
              <a:t> </a:t>
            </a:r>
            <a:r>
              <a:rPr lang="el-GR" dirty="0"/>
              <a:t>των G.E.P. </a:t>
            </a:r>
            <a:r>
              <a:rPr lang="el-GR" dirty="0" err="1"/>
              <a:t>Box</a:t>
            </a:r>
            <a:r>
              <a:rPr lang="el-GR" dirty="0"/>
              <a:t> και G.M. </a:t>
            </a:r>
            <a:r>
              <a:rPr lang="el-GR" dirty="0" err="1"/>
              <a:t>Jenkins</a:t>
            </a:r>
            <a:r>
              <a:rPr lang="el-GR" dirty="0"/>
              <a:t>. Για αυτό το λόγο, η μοντελοποίηση</a:t>
            </a:r>
            <a:r>
              <a:rPr lang="en-US" dirty="0"/>
              <a:t> </a:t>
            </a:r>
            <a:r>
              <a:rPr lang="el-GR" dirty="0"/>
              <a:t>και πρόβλεψη ARIMA συχνά αναφέρεται ως </a:t>
            </a:r>
            <a:r>
              <a:rPr lang="el-GR" dirty="0" err="1"/>
              <a:t>Box-Jenkins</a:t>
            </a:r>
            <a:r>
              <a:rPr lang="el-GR" dirty="0"/>
              <a:t> μεθοδολογία.</a:t>
            </a:r>
          </a:p>
          <a:p>
            <a:endParaRPr lang="el-GR" dirty="0"/>
          </a:p>
        </p:txBody>
      </p:sp>
    </p:spTree>
    <p:extLst>
      <p:ext uri="{BB962C8B-B14F-4D97-AF65-F5344CB8AC3E}">
        <p14:creationId xmlns:p14="http://schemas.microsoft.com/office/powerpoint/2010/main" val="40933450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1F2FEA1-9ADC-4F2E-9048-3625DE32696A}"/>
              </a:ext>
            </a:extLst>
          </p:cNvPr>
          <p:cNvSpPr>
            <a:spLocks noGrp="1"/>
          </p:cNvSpPr>
          <p:nvPr>
            <p:ph type="title"/>
          </p:nvPr>
        </p:nvSpPr>
        <p:spPr>
          <a:xfrm>
            <a:off x="1593436" y="177800"/>
            <a:ext cx="9782801" cy="1239837"/>
          </a:xfrm>
        </p:spPr>
        <p:txBody>
          <a:bodyPr anchor="b">
            <a:normAutofit/>
          </a:bodyPr>
          <a:lstStyle/>
          <a:p>
            <a:r>
              <a:rPr lang="el-GR" dirty="0"/>
              <a:t>Σύνοψη </a:t>
            </a:r>
            <a:r>
              <a:rPr lang="en-US" dirty="0"/>
              <a:t>ARMA</a:t>
            </a:r>
            <a:endParaRPr lang="el-GR" dirty="0"/>
          </a:p>
        </p:txBody>
      </p:sp>
      <p:pic>
        <p:nvPicPr>
          <p:cNvPr id="5" name="Θέση περιεχομένου 4">
            <a:extLst>
              <a:ext uri="{FF2B5EF4-FFF2-40B4-BE49-F238E27FC236}">
                <a16:creationId xmlns:a16="http://schemas.microsoft.com/office/drawing/2014/main" id="{7E4FBCA2-0EFA-D8CA-F1FF-69BC86714C7F}"/>
              </a:ext>
            </a:extLst>
          </p:cNvPr>
          <p:cNvPicPr>
            <a:picLocks noGrp="1" noChangeAspect="1"/>
          </p:cNvPicPr>
          <p:nvPr>
            <p:ph idx="1"/>
          </p:nvPr>
        </p:nvPicPr>
        <p:blipFill>
          <a:blip r:embed="rId2"/>
          <a:stretch>
            <a:fillRect/>
          </a:stretch>
        </p:blipFill>
        <p:spPr>
          <a:xfrm>
            <a:off x="1593436" y="1966325"/>
            <a:ext cx="9782801" cy="3839749"/>
          </a:xfrm>
          <a:noFill/>
        </p:spPr>
      </p:pic>
    </p:spTree>
    <p:extLst>
      <p:ext uri="{BB962C8B-B14F-4D97-AF65-F5344CB8AC3E}">
        <p14:creationId xmlns:p14="http://schemas.microsoft.com/office/powerpoint/2010/main" val="13365491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270FEB3-14CE-5704-5B36-88B92CE52444}"/>
              </a:ext>
            </a:extLst>
          </p:cNvPr>
          <p:cNvSpPr>
            <a:spLocks noGrp="1"/>
          </p:cNvSpPr>
          <p:nvPr>
            <p:ph type="title"/>
          </p:nvPr>
        </p:nvSpPr>
        <p:spPr/>
        <p:txBody>
          <a:bodyPr/>
          <a:lstStyle/>
          <a:p>
            <a:r>
              <a:rPr lang="el-GR" dirty="0"/>
              <a:t>Ολοκληρωμένη Διαδικασία</a:t>
            </a:r>
          </a:p>
        </p:txBody>
      </p:sp>
      <p:sp>
        <p:nvSpPr>
          <p:cNvPr id="3" name="Θέση περιεχομένου 2">
            <a:extLst>
              <a:ext uri="{FF2B5EF4-FFF2-40B4-BE49-F238E27FC236}">
                <a16:creationId xmlns:a16="http://schemas.microsoft.com/office/drawing/2014/main" id="{1A72D22D-DF8D-76A8-F56D-A4FA8CCFD1E5}"/>
              </a:ext>
            </a:extLst>
          </p:cNvPr>
          <p:cNvSpPr>
            <a:spLocks noGrp="1"/>
          </p:cNvSpPr>
          <p:nvPr>
            <p:ph idx="1"/>
          </p:nvPr>
        </p:nvSpPr>
        <p:spPr/>
        <p:txBody>
          <a:bodyPr/>
          <a:lstStyle/>
          <a:p>
            <a:r>
              <a:rPr lang="el-GR" dirty="0"/>
              <a:t>Όταν μία σειρά μετατρέπεται σε στάσιμη παίρνοντας τις πρώτες διαφορές, λέμε ότι η σειρά είναι ολοκληρωμένη πρώτης τάξης (</a:t>
            </a:r>
            <a:r>
              <a:rPr lang="el-GR" dirty="0" err="1"/>
              <a:t>integrated</a:t>
            </a:r>
            <a:r>
              <a:rPr lang="el-GR" dirty="0"/>
              <a:t> </a:t>
            </a:r>
            <a:r>
              <a:rPr lang="el-GR" dirty="0" err="1"/>
              <a:t>first</a:t>
            </a:r>
            <a:r>
              <a:rPr lang="el-GR" dirty="0"/>
              <a:t> </a:t>
            </a:r>
            <a:r>
              <a:rPr lang="el-GR" dirty="0" err="1"/>
              <a:t>order</a:t>
            </a:r>
            <a:r>
              <a:rPr lang="el-GR" dirty="0"/>
              <a:t>) και παριστάνεται με Ι(1). </a:t>
            </a:r>
            <a:endParaRPr lang="en-US" dirty="0"/>
          </a:p>
          <a:p>
            <a:r>
              <a:rPr lang="el-GR" dirty="0"/>
              <a:t>Αν πάρουμε τις δεύτερες διαφορές τότε η σειρά είναι ολοκληρωμένη δεύτερης τάξης και παριστάνεται με Ι(2).</a:t>
            </a:r>
            <a:endParaRPr lang="en-US" dirty="0"/>
          </a:p>
          <a:p>
            <a:r>
              <a:rPr lang="el-GR" dirty="0"/>
              <a:t>Αν πάρουμε d διαφορές, τότε η σειρά είναι ολοκληρωμένη d τάξης.</a:t>
            </a:r>
          </a:p>
        </p:txBody>
      </p:sp>
    </p:spTree>
    <p:extLst>
      <p:ext uri="{BB962C8B-B14F-4D97-AF65-F5344CB8AC3E}">
        <p14:creationId xmlns:p14="http://schemas.microsoft.com/office/powerpoint/2010/main" val="31435230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D7DEC81-0329-ED79-A9C0-0DEBFE410099}"/>
              </a:ext>
            </a:extLst>
          </p:cNvPr>
          <p:cNvSpPr>
            <a:spLocks noGrp="1"/>
          </p:cNvSpPr>
          <p:nvPr>
            <p:ph type="title"/>
          </p:nvPr>
        </p:nvSpPr>
        <p:spPr/>
        <p:txBody>
          <a:bodyPr/>
          <a:lstStyle/>
          <a:p>
            <a:r>
              <a:rPr lang="el-GR" dirty="0"/>
              <a:t>Περιοριστικοί Όροι</a:t>
            </a:r>
          </a:p>
        </p:txBody>
      </p:sp>
      <p:sp>
        <p:nvSpPr>
          <p:cNvPr id="3" name="Θέση περιεχομένου 2">
            <a:extLst>
              <a:ext uri="{FF2B5EF4-FFF2-40B4-BE49-F238E27FC236}">
                <a16:creationId xmlns:a16="http://schemas.microsoft.com/office/drawing/2014/main" id="{9C4CC650-F4DF-4FD4-B846-42BE3B189010}"/>
              </a:ext>
            </a:extLst>
          </p:cNvPr>
          <p:cNvSpPr>
            <a:spLocks noGrp="1"/>
          </p:cNvSpPr>
          <p:nvPr>
            <p:ph idx="1"/>
          </p:nvPr>
        </p:nvSpPr>
        <p:spPr/>
        <p:txBody>
          <a:bodyPr/>
          <a:lstStyle/>
          <a:p>
            <a:r>
              <a:rPr lang="el-GR" dirty="0"/>
              <a:t>Είναι καλή πρακτική να ξεκινάμε με ένα μικρό αριθμό ξεκάθαρα αιτιολογημένων παραμέτρων και να προσθέτουμε μία παράμετρο τη φορά, όταν χρειάζεται. </a:t>
            </a:r>
          </a:p>
          <a:p>
            <a:r>
              <a:rPr lang="el-GR" dirty="0"/>
              <a:t>Από την άλλη πλευρά, αν οι παράμετροι σε ένα προσαρμοσμένο ARIMA μοντέλο δεν είναι σημαντικές (όπως αυτό κρίνεται από τους t λόγους), διαγράφουμε μία παράμετρο τη φορά και αναπροσαρμόζουμε το μοντέλο. Εξαιτίας της υψηλής συσχέτισης μεταξύ των εκτιμώμενων παραμέτρων, μπορεί να έχουμε την περίπτωση, κατά την οποία μία προηγουμένως μη σημαντική παράμετρος γίνεται σημαντική.</a:t>
            </a:r>
          </a:p>
        </p:txBody>
      </p:sp>
    </p:spTree>
    <p:extLst>
      <p:ext uri="{BB962C8B-B14F-4D97-AF65-F5344CB8AC3E}">
        <p14:creationId xmlns:p14="http://schemas.microsoft.com/office/powerpoint/2010/main" val="15504672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67BF949-3967-C717-2E16-CCB98BE5254D}"/>
              </a:ext>
            </a:extLst>
          </p:cNvPr>
          <p:cNvSpPr>
            <a:spLocks noGrp="1"/>
          </p:cNvSpPr>
          <p:nvPr>
            <p:ph type="title"/>
          </p:nvPr>
        </p:nvSpPr>
        <p:spPr/>
        <p:txBody>
          <a:bodyPr/>
          <a:lstStyle/>
          <a:p>
            <a:r>
              <a:rPr lang="el-GR" dirty="0"/>
              <a:t>Κριτήρια Επιλογής Μοντέλου</a:t>
            </a:r>
          </a:p>
        </p:txBody>
      </p:sp>
      <p:sp>
        <p:nvSpPr>
          <p:cNvPr id="3" name="Θέση περιεχομένου 2">
            <a:extLst>
              <a:ext uri="{FF2B5EF4-FFF2-40B4-BE49-F238E27FC236}">
                <a16:creationId xmlns:a16="http://schemas.microsoft.com/office/drawing/2014/main" id="{63EA4047-38E6-42CC-0170-96933170978D}"/>
              </a:ext>
            </a:extLst>
          </p:cNvPr>
          <p:cNvSpPr>
            <a:spLocks noGrp="1"/>
          </p:cNvSpPr>
          <p:nvPr>
            <p:ph idx="1"/>
          </p:nvPr>
        </p:nvSpPr>
        <p:spPr/>
        <p:txBody>
          <a:bodyPr/>
          <a:lstStyle/>
          <a:p>
            <a:r>
              <a:rPr lang="el-GR" dirty="0"/>
              <a:t>Τα ARIMA μοντέλα αναγνωρίζονται (επιλέγονται) κοιτάζοντας ένα διάγραμμα των σειρών και ταιριάζοντας μοτίβα </a:t>
            </a:r>
            <a:r>
              <a:rPr lang="el-GR" dirty="0" err="1"/>
              <a:t>αυτοσυσχέτισης</a:t>
            </a:r>
            <a:r>
              <a:rPr lang="el-GR" dirty="0"/>
              <a:t> δείγματος και μερικής </a:t>
            </a:r>
            <a:r>
              <a:rPr lang="el-GR" dirty="0" err="1"/>
              <a:t>αυτοσυσχέτισης</a:t>
            </a:r>
            <a:r>
              <a:rPr lang="el-GR" dirty="0"/>
              <a:t> δείγματος με τα γνωστά θεωρητικά μοτίβα των ARIMA διαδικασιών.</a:t>
            </a:r>
          </a:p>
          <a:p>
            <a:r>
              <a:rPr lang="el-GR" dirty="0"/>
              <a:t>Έχει αναπτυχθεί μία προσέγγιση στην επιλογή μοντέλου, που θεωρεί και την προσαρμογή μοντέλου και τον αριθμό των παραμέτρων.</a:t>
            </a:r>
          </a:p>
        </p:txBody>
      </p:sp>
    </p:spTree>
    <p:extLst>
      <p:ext uri="{BB962C8B-B14F-4D97-AF65-F5344CB8AC3E}">
        <p14:creationId xmlns:p14="http://schemas.microsoft.com/office/powerpoint/2010/main" val="2338685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67BF949-3967-C717-2E16-CCB98BE5254D}"/>
              </a:ext>
            </a:extLst>
          </p:cNvPr>
          <p:cNvSpPr>
            <a:spLocks noGrp="1"/>
          </p:cNvSpPr>
          <p:nvPr>
            <p:ph type="title"/>
          </p:nvPr>
        </p:nvSpPr>
        <p:spPr/>
        <p:txBody>
          <a:bodyPr/>
          <a:lstStyle/>
          <a:p>
            <a:r>
              <a:rPr lang="en-US" dirty="0"/>
              <a:t>AIC</a:t>
            </a:r>
            <a:endParaRPr lang="el-GR" dirty="0"/>
          </a:p>
        </p:txBody>
      </p:sp>
      <p:sp>
        <p:nvSpPr>
          <p:cNvPr id="3" name="Θέση περιεχομένου 2">
            <a:extLst>
              <a:ext uri="{FF2B5EF4-FFF2-40B4-BE49-F238E27FC236}">
                <a16:creationId xmlns:a16="http://schemas.microsoft.com/office/drawing/2014/main" id="{63EA4047-38E6-42CC-0170-96933170978D}"/>
              </a:ext>
            </a:extLst>
          </p:cNvPr>
          <p:cNvSpPr>
            <a:spLocks noGrp="1"/>
          </p:cNvSpPr>
          <p:nvPr>
            <p:ph idx="1"/>
          </p:nvPr>
        </p:nvSpPr>
        <p:spPr/>
        <p:txBody>
          <a:bodyPr>
            <a:normAutofit fontScale="92500" lnSpcReduction="20000"/>
          </a:bodyPr>
          <a:lstStyle/>
          <a:p>
            <a:r>
              <a:rPr lang="el-GR" dirty="0"/>
              <a:t>Το κριτήριο πληροφόρησης του </a:t>
            </a:r>
            <a:r>
              <a:rPr lang="el-GR" dirty="0" err="1"/>
              <a:t>Akaike</a:t>
            </a:r>
            <a:r>
              <a:rPr lang="el-GR" dirty="0"/>
              <a:t> (1974), ή AIC, επιλέγει το καλύτερο μοντέλο από ένα σύνολο υποψήφιων μοντέλων σαν αυτό που ελαχιστοποιεί: </a:t>
            </a:r>
            <a:endParaRPr lang="en-US" dirty="0"/>
          </a:p>
          <a:p>
            <a:pPr marL="0" indent="0">
              <a:buNone/>
            </a:pPr>
            <a:endParaRPr lang="en-US" dirty="0"/>
          </a:p>
          <a:p>
            <a:pPr marL="0" indent="0">
              <a:buNone/>
            </a:pPr>
            <a:endParaRPr lang="en-US" dirty="0"/>
          </a:p>
          <a:p>
            <a:pPr marL="0" indent="0">
              <a:buNone/>
            </a:pPr>
            <a:r>
              <a:rPr lang="el-GR" dirty="0"/>
              <a:t>όπου:</a:t>
            </a:r>
            <a:endParaRPr lang="en-US" dirty="0"/>
          </a:p>
          <a:p>
            <a:r>
              <a:rPr lang="el-GR" dirty="0"/>
              <a:t>σ</a:t>
            </a:r>
            <a:r>
              <a:rPr lang="el-GR" baseline="30000" dirty="0"/>
              <a:t>2</a:t>
            </a:r>
            <a:r>
              <a:rPr lang="el-GR" dirty="0"/>
              <a:t> = το άθροισμα των τετραγώνων των καταλοίπων διαιρεμένο με τον αριθμό των παρατηρήσεων n και όχι με τους βαθμούς ελευθερίας</a:t>
            </a:r>
            <a:endParaRPr lang="en-US" dirty="0"/>
          </a:p>
          <a:p>
            <a:r>
              <a:rPr lang="el-GR" dirty="0"/>
              <a:t>n = ο αριθμός των παρατηρήσεων</a:t>
            </a:r>
            <a:endParaRPr lang="en-US" dirty="0"/>
          </a:p>
          <a:p>
            <a:r>
              <a:rPr lang="el-GR" dirty="0"/>
              <a:t>r = ο συνολικός αριθμός των παραμέτρων μαζί με τον σταθερό όρο στο μοντέλο ARIMA.</a:t>
            </a:r>
          </a:p>
        </p:txBody>
      </p:sp>
      <p:pic>
        <p:nvPicPr>
          <p:cNvPr id="5" name="Εικόνα 4">
            <a:extLst>
              <a:ext uri="{FF2B5EF4-FFF2-40B4-BE49-F238E27FC236}">
                <a16:creationId xmlns:a16="http://schemas.microsoft.com/office/drawing/2014/main" id="{6E255C6A-B56D-7F31-D749-FADE09BA587A}"/>
              </a:ext>
            </a:extLst>
          </p:cNvPr>
          <p:cNvPicPr>
            <a:picLocks noChangeAspect="1"/>
          </p:cNvPicPr>
          <p:nvPr/>
        </p:nvPicPr>
        <p:blipFill>
          <a:blip r:embed="rId2"/>
          <a:stretch>
            <a:fillRect/>
          </a:stretch>
        </p:blipFill>
        <p:spPr>
          <a:xfrm>
            <a:off x="4621050" y="2492896"/>
            <a:ext cx="2946723" cy="1060821"/>
          </a:xfrm>
          <a:prstGeom prst="rect">
            <a:avLst/>
          </a:prstGeom>
        </p:spPr>
      </p:pic>
    </p:spTree>
    <p:extLst>
      <p:ext uri="{BB962C8B-B14F-4D97-AF65-F5344CB8AC3E}">
        <p14:creationId xmlns:p14="http://schemas.microsoft.com/office/powerpoint/2010/main" val="1199700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FBC18D7-1AC3-7534-6987-3856AAECA0EE}"/>
              </a:ext>
            </a:extLst>
          </p:cNvPr>
          <p:cNvSpPr>
            <a:spLocks noGrp="1"/>
          </p:cNvSpPr>
          <p:nvPr>
            <p:ph type="title"/>
          </p:nvPr>
        </p:nvSpPr>
        <p:spPr/>
        <p:txBody>
          <a:bodyPr/>
          <a:lstStyle/>
          <a:p>
            <a:r>
              <a:rPr lang="en-US" dirty="0"/>
              <a:t>BIC</a:t>
            </a:r>
            <a:endParaRPr lang="el-GR" dirty="0"/>
          </a:p>
        </p:txBody>
      </p:sp>
      <p:sp>
        <p:nvSpPr>
          <p:cNvPr id="3" name="Θέση περιεχομένου 2">
            <a:extLst>
              <a:ext uri="{FF2B5EF4-FFF2-40B4-BE49-F238E27FC236}">
                <a16:creationId xmlns:a16="http://schemas.microsoft.com/office/drawing/2014/main" id="{0F367A7D-EE75-3BAA-BA85-1382D9F05593}"/>
              </a:ext>
            </a:extLst>
          </p:cNvPr>
          <p:cNvSpPr>
            <a:spLocks noGrp="1"/>
          </p:cNvSpPr>
          <p:nvPr>
            <p:ph idx="1"/>
          </p:nvPr>
        </p:nvSpPr>
        <p:spPr/>
        <p:txBody>
          <a:bodyPr/>
          <a:lstStyle/>
          <a:p>
            <a:r>
              <a:rPr lang="el-GR" dirty="0"/>
              <a:t>Το </a:t>
            </a:r>
            <a:r>
              <a:rPr lang="el-GR" dirty="0" err="1"/>
              <a:t>Bayesian</a:t>
            </a:r>
            <a:r>
              <a:rPr lang="el-GR" dirty="0"/>
              <a:t> κριτήριο πληροφόρησης, που αναπτύχθηκε από τον </a:t>
            </a:r>
            <a:r>
              <a:rPr lang="el-GR" dirty="0" err="1"/>
              <a:t>Schwarz</a:t>
            </a:r>
            <a:r>
              <a:rPr lang="el-GR" dirty="0"/>
              <a:t> (1978), ή BIC, επιλέγει το μοντέλο, που ελαχιστοποιεί το:</a:t>
            </a:r>
            <a:endParaRPr lang="en-US" dirty="0"/>
          </a:p>
          <a:p>
            <a:endParaRPr lang="en-US" dirty="0"/>
          </a:p>
          <a:p>
            <a:endParaRPr lang="el-GR" dirty="0"/>
          </a:p>
        </p:txBody>
      </p:sp>
      <p:pic>
        <p:nvPicPr>
          <p:cNvPr id="5" name="Εικόνα 4">
            <a:extLst>
              <a:ext uri="{FF2B5EF4-FFF2-40B4-BE49-F238E27FC236}">
                <a16:creationId xmlns:a16="http://schemas.microsoft.com/office/drawing/2014/main" id="{35592415-6D3D-4C5B-82C3-9543E553A629}"/>
              </a:ext>
            </a:extLst>
          </p:cNvPr>
          <p:cNvPicPr>
            <a:picLocks noChangeAspect="1"/>
          </p:cNvPicPr>
          <p:nvPr/>
        </p:nvPicPr>
        <p:blipFill>
          <a:blip r:embed="rId2"/>
          <a:stretch>
            <a:fillRect/>
          </a:stretch>
        </p:blipFill>
        <p:spPr>
          <a:xfrm>
            <a:off x="4392180" y="2880254"/>
            <a:ext cx="3404463" cy="1097491"/>
          </a:xfrm>
          <a:prstGeom prst="rect">
            <a:avLst/>
          </a:prstGeom>
        </p:spPr>
      </p:pic>
    </p:spTree>
    <p:extLst>
      <p:ext uri="{BB962C8B-B14F-4D97-AF65-F5344CB8AC3E}">
        <p14:creationId xmlns:p14="http://schemas.microsoft.com/office/powerpoint/2010/main" val="9190015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67BF949-3967-C717-2E16-CCB98BE5254D}"/>
              </a:ext>
            </a:extLst>
          </p:cNvPr>
          <p:cNvSpPr>
            <a:spLocks noGrp="1"/>
          </p:cNvSpPr>
          <p:nvPr>
            <p:ph type="title"/>
          </p:nvPr>
        </p:nvSpPr>
        <p:spPr/>
        <p:txBody>
          <a:bodyPr/>
          <a:lstStyle/>
          <a:p>
            <a:r>
              <a:rPr lang="el-GR" dirty="0"/>
              <a:t>Κριτήρια Επιλογής Μοντέλου</a:t>
            </a:r>
          </a:p>
        </p:txBody>
      </p:sp>
      <p:sp>
        <p:nvSpPr>
          <p:cNvPr id="3" name="Θέση περιεχομένου 2">
            <a:extLst>
              <a:ext uri="{FF2B5EF4-FFF2-40B4-BE49-F238E27FC236}">
                <a16:creationId xmlns:a16="http://schemas.microsoft.com/office/drawing/2014/main" id="{63EA4047-38E6-42CC-0170-96933170978D}"/>
              </a:ext>
            </a:extLst>
          </p:cNvPr>
          <p:cNvSpPr>
            <a:spLocks noGrp="1"/>
          </p:cNvSpPr>
          <p:nvPr>
            <p:ph idx="1"/>
          </p:nvPr>
        </p:nvSpPr>
        <p:spPr/>
        <p:txBody>
          <a:bodyPr>
            <a:normAutofit fontScale="92500" lnSpcReduction="10000"/>
          </a:bodyPr>
          <a:lstStyle/>
          <a:p>
            <a:r>
              <a:rPr lang="el-GR" dirty="0"/>
              <a:t>Ο δεύτερος όρος στο AIC και στο BIC είναι ένας παράγοντας που «τιμωρεί» τη χρησιμοποίηση μιας επιπλέον παραμέτρου στο μοντέλο. Δεδομένου ότι το BIC κριτήριο επιβάλλει μία μεγαλύτερη τιμωρία για τον αριθμό των παραμέτρων από το AIC κριτήριο, η χρήση του ελάχιστου BIC για την επιλογή μοντέλου θα οδηγήσει σε ένα μοντέλο, του οποίου ο αριθμός των παραμέτρων δεν είναι μεγαλύτερος από αυτόν, που επιλέχθηκε από το AIC. </a:t>
            </a:r>
            <a:endParaRPr lang="en-US" dirty="0"/>
          </a:p>
          <a:p>
            <a:r>
              <a:rPr lang="el-GR" dirty="0"/>
              <a:t>Τα AIC και BIC θα πρέπει να αντιμετωπίζονται σαν επιπρόσθετες διαδικασίες, που βοηθούν στην επιλογή μοντέλου. Δεν πρέπει να χρησιμοποιούνται σαν υποκατάστατα για μία προσεκτική εξέταση των </a:t>
            </a:r>
            <a:r>
              <a:rPr lang="el-GR" dirty="0" err="1"/>
              <a:t>αυτοσυσχετίσεων</a:t>
            </a:r>
            <a:r>
              <a:rPr lang="el-GR" dirty="0"/>
              <a:t> και μερικών </a:t>
            </a:r>
            <a:r>
              <a:rPr lang="el-GR" dirty="0" err="1"/>
              <a:t>αυτοσυσχετίσεων</a:t>
            </a:r>
            <a:r>
              <a:rPr lang="el-GR" dirty="0"/>
              <a:t> δείγματος.</a:t>
            </a:r>
          </a:p>
        </p:txBody>
      </p:sp>
    </p:spTree>
    <p:extLst>
      <p:ext uri="{BB962C8B-B14F-4D97-AF65-F5344CB8AC3E}">
        <p14:creationId xmlns:p14="http://schemas.microsoft.com/office/powerpoint/2010/main" val="19104108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7866371-8041-FF35-2BD3-0E72E40C6B57}"/>
              </a:ext>
            </a:extLst>
          </p:cNvPr>
          <p:cNvSpPr>
            <a:spLocks noGrp="1"/>
          </p:cNvSpPr>
          <p:nvPr>
            <p:ph type="title"/>
          </p:nvPr>
        </p:nvSpPr>
        <p:spPr/>
        <p:txBody>
          <a:bodyPr/>
          <a:lstStyle/>
          <a:p>
            <a:r>
              <a:rPr lang="en-US" dirty="0"/>
              <a:t>ARIMA </a:t>
            </a:r>
            <a:r>
              <a:rPr lang="el-GR" dirty="0"/>
              <a:t>Μοντέλα για Εποχικά Δεδομένα</a:t>
            </a:r>
          </a:p>
        </p:txBody>
      </p:sp>
      <p:sp>
        <p:nvSpPr>
          <p:cNvPr id="3" name="Θέση περιεχομένου 2">
            <a:extLst>
              <a:ext uri="{FF2B5EF4-FFF2-40B4-BE49-F238E27FC236}">
                <a16:creationId xmlns:a16="http://schemas.microsoft.com/office/drawing/2014/main" id="{FEFDD3C8-F694-BF26-E69C-0551A5E62A51}"/>
              </a:ext>
            </a:extLst>
          </p:cNvPr>
          <p:cNvSpPr>
            <a:spLocks noGrp="1"/>
          </p:cNvSpPr>
          <p:nvPr>
            <p:ph idx="1"/>
          </p:nvPr>
        </p:nvSpPr>
        <p:spPr/>
        <p:txBody>
          <a:bodyPr/>
          <a:lstStyle/>
          <a:p>
            <a:r>
              <a:rPr lang="el-GR" dirty="0"/>
              <a:t>Εποχικά ARIMA μοντέλα περιέχουν κανονικούς </a:t>
            </a:r>
            <a:r>
              <a:rPr lang="el-GR" dirty="0" err="1"/>
              <a:t>αυτοπαλινδρομικούς</a:t>
            </a:r>
            <a:r>
              <a:rPr lang="el-GR" dirty="0"/>
              <a:t> όρους και όρους κινούμενου μέσου, που εξηγούν τη συσχέτιση σε χαμηλά </a:t>
            </a:r>
            <a:r>
              <a:rPr lang="el-GR" dirty="0" err="1"/>
              <a:t>lags</a:t>
            </a:r>
            <a:r>
              <a:rPr lang="el-GR" dirty="0"/>
              <a:t> και εποχικούς </a:t>
            </a:r>
            <a:r>
              <a:rPr lang="el-GR" dirty="0" err="1"/>
              <a:t>αυτοπαλινδρομικούς</a:t>
            </a:r>
            <a:r>
              <a:rPr lang="el-GR" dirty="0"/>
              <a:t> όρους και όρους κινούμενου μέσου, που εξηγούν τη συσχέτιση σε εποχικά </a:t>
            </a:r>
            <a:r>
              <a:rPr lang="el-GR" dirty="0" err="1"/>
              <a:t>lags</a:t>
            </a:r>
            <a:r>
              <a:rPr lang="el-GR" dirty="0"/>
              <a:t>. </a:t>
            </a:r>
          </a:p>
          <a:p>
            <a:r>
              <a:rPr lang="el-GR" dirty="0"/>
              <a:t>Για μη στάσιμες εποχικές σειρές, μία επιπλέον εποχική διαφορά απαιτείται συχνά για να καθοριστεί ολοκληρωτικά το μοντέλο.</a:t>
            </a:r>
          </a:p>
        </p:txBody>
      </p:sp>
    </p:spTree>
    <p:extLst>
      <p:ext uri="{BB962C8B-B14F-4D97-AF65-F5344CB8AC3E}">
        <p14:creationId xmlns:p14="http://schemas.microsoft.com/office/powerpoint/2010/main" val="7344448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7866371-8041-FF35-2BD3-0E72E40C6B57}"/>
              </a:ext>
            </a:extLst>
          </p:cNvPr>
          <p:cNvSpPr>
            <a:spLocks noGrp="1"/>
          </p:cNvSpPr>
          <p:nvPr>
            <p:ph type="title"/>
          </p:nvPr>
        </p:nvSpPr>
        <p:spPr/>
        <p:txBody>
          <a:bodyPr/>
          <a:lstStyle/>
          <a:p>
            <a:r>
              <a:rPr lang="en-US" dirty="0"/>
              <a:t>ARIMA </a:t>
            </a:r>
            <a:r>
              <a:rPr lang="el-GR" dirty="0"/>
              <a:t>Μοντέλα για Εποχικά Δεδομένα</a:t>
            </a:r>
          </a:p>
        </p:txBody>
      </p:sp>
      <p:sp>
        <p:nvSpPr>
          <p:cNvPr id="3" name="Θέση περιεχομένου 2">
            <a:extLst>
              <a:ext uri="{FF2B5EF4-FFF2-40B4-BE49-F238E27FC236}">
                <a16:creationId xmlns:a16="http://schemas.microsoft.com/office/drawing/2014/main" id="{FEFDD3C8-F694-BF26-E69C-0551A5E62A51}"/>
              </a:ext>
            </a:extLst>
          </p:cNvPr>
          <p:cNvSpPr>
            <a:spLocks noGrp="1"/>
          </p:cNvSpPr>
          <p:nvPr>
            <p:ph idx="1"/>
          </p:nvPr>
        </p:nvSpPr>
        <p:spPr/>
        <p:txBody>
          <a:bodyPr>
            <a:normAutofit/>
          </a:bodyPr>
          <a:lstStyle/>
          <a:p>
            <a:pPr marL="0" indent="0">
              <a:buNone/>
            </a:pPr>
            <a:r>
              <a:rPr lang="el-GR" dirty="0"/>
              <a:t>Τα εποχικά ARIMA μοντέλα συμβολίζονται με ARIMA(</a:t>
            </a:r>
            <a:r>
              <a:rPr lang="el-GR" dirty="0" err="1"/>
              <a:t>p,d,q</a:t>
            </a:r>
            <a:r>
              <a:rPr lang="el-GR" dirty="0"/>
              <a:t>)(P,D,Q)</a:t>
            </a:r>
            <a:r>
              <a:rPr lang="el-GR" baseline="-25000" dirty="0"/>
              <a:t>s </a:t>
            </a:r>
            <a:r>
              <a:rPr lang="el-GR" dirty="0"/>
              <a:t>με s την εποχικότητα, όπου:</a:t>
            </a:r>
          </a:p>
          <a:p>
            <a:r>
              <a:rPr lang="el-GR" dirty="0"/>
              <a:t>p: κανονικοί </a:t>
            </a:r>
            <a:r>
              <a:rPr lang="el-GR" dirty="0" err="1"/>
              <a:t>αυτοπαλινδρομικοί</a:t>
            </a:r>
            <a:r>
              <a:rPr lang="el-GR" dirty="0"/>
              <a:t> όροι</a:t>
            </a:r>
          </a:p>
          <a:p>
            <a:r>
              <a:rPr lang="el-GR" dirty="0"/>
              <a:t>d: κανονικές διαφορές</a:t>
            </a:r>
          </a:p>
          <a:p>
            <a:r>
              <a:rPr lang="el-GR" dirty="0"/>
              <a:t>q: κανονικοί όροι κινούμενου μέσου</a:t>
            </a:r>
          </a:p>
          <a:p>
            <a:r>
              <a:rPr lang="el-GR" dirty="0"/>
              <a:t>P: εποχικοί </a:t>
            </a:r>
            <a:r>
              <a:rPr lang="el-GR" dirty="0" err="1"/>
              <a:t>αυτοπαλινδρομικοί</a:t>
            </a:r>
            <a:r>
              <a:rPr lang="el-GR" dirty="0"/>
              <a:t> όροι</a:t>
            </a:r>
          </a:p>
          <a:p>
            <a:r>
              <a:rPr lang="el-GR" dirty="0"/>
              <a:t>D: εποχικές διαφορές</a:t>
            </a:r>
          </a:p>
          <a:p>
            <a:r>
              <a:rPr lang="el-GR" dirty="0"/>
              <a:t>Q: εποχικοί όροι κινούμενου μέσου</a:t>
            </a:r>
          </a:p>
        </p:txBody>
      </p:sp>
    </p:spTree>
    <p:extLst>
      <p:ext uri="{BB962C8B-B14F-4D97-AF65-F5344CB8AC3E}">
        <p14:creationId xmlns:p14="http://schemas.microsoft.com/office/powerpoint/2010/main" val="7243579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36739B4-188F-9F14-5845-D85ACAAADCE9}"/>
              </a:ext>
            </a:extLst>
          </p:cNvPr>
          <p:cNvSpPr>
            <a:spLocks noGrp="1"/>
          </p:cNvSpPr>
          <p:nvPr>
            <p:ph type="title"/>
          </p:nvPr>
        </p:nvSpPr>
        <p:spPr/>
        <p:txBody>
          <a:bodyPr/>
          <a:lstStyle/>
          <a:p>
            <a:r>
              <a:rPr lang="el-GR" dirty="0"/>
              <a:t>Πλεονεκτήματα </a:t>
            </a:r>
            <a:r>
              <a:rPr lang="en-US" dirty="0"/>
              <a:t>ARIMA </a:t>
            </a:r>
            <a:r>
              <a:rPr lang="el-GR" dirty="0"/>
              <a:t>Μοντέλων</a:t>
            </a:r>
          </a:p>
        </p:txBody>
      </p:sp>
      <p:sp>
        <p:nvSpPr>
          <p:cNvPr id="3" name="Θέση περιεχομένου 2">
            <a:extLst>
              <a:ext uri="{FF2B5EF4-FFF2-40B4-BE49-F238E27FC236}">
                <a16:creationId xmlns:a16="http://schemas.microsoft.com/office/drawing/2014/main" id="{89410791-029B-5E94-DE4D-A79FC21024E6}"/>
              </a:ext>
            </a:extLst>
          </p:cNvPr>
          <p:cNvSpPr>
            <a:spLocks noGrp="1"/>
          </p:cNvSpPr>
          <p:nvPr>
            <p:ph idx="1"/>
          </p:nvPr>
        </p:nvSpPr>
        <p:spPr/>
        <p:txBody>
          <a:bodyPr/>
          <a:lstStyle/>
          <a:p>
            <a:r>
              <a:rPr lang="el-GR" dirty="0"/>
              <a:t>Παροχή ακριβών βραχυπρόθεσμων</a:t>
            </a:r>
            <a:r>
              <a:rPr lang="en-US" dirty="0"/>
              <a:t>-</a:t>
            </a:r>
            <a:r>
              <a:rPr lang="el-GR" dirty="0"/>
              <a:t>μεσοπρόθεσμων προβλέψεων.</a:t>
            </a:r>
          </a:p>
          <a:p>
            <a:r>
              <a:rPr lang="el-GR" dirty="0"/>
              <a:t>Είναι αρκετά ευέλικτα και μπορούν να αναπαριστούν ένα ευρύ φάσμα των χαρακτηριστικών των </a:t>
            </a:r>
            <a:r>
              <a:rPr lang="el-GR" dirty="0" err="1"/>
              <a:t>χρονοσειρών</a:t>
            </a:r>
            <a:r>
              <a:rPr lang="el-GR" dirty="0"/>
              <a:t>, που μπορούν να συμβούν στην πράξη.</a:t>
            </a:r>
          </a:p>
          <a:p>
            <a:r>
              <a:rPr lang="el-GR" dirty="0"/>
              <a:t>Οι τυπικές διαδικασίες για έλεγχο της επάρκειας του μοντέλου είναι διαθέσιμες. </a:t>
            </a:r>
          </a:p>
          <a:p>
            <a:r>
              <a:rPr lang="el-GR" dirty="0"/>
              <a:t>Προβλέψεις και διαστήματα πρόβλεψης έπονται απευθείας από το προσαρμοσμένο μοντέλο.</a:t>
            </a:r>
          </a:p>
        </p:txBody>
      </p:sp>
    </p:spTree>
    <p:extLst>
      <p:ext uri="{BB962C8B-B14F-4D97-AF65-F5344CB8AC3E}">
        <p14:creationId xmlns:p14="http://schemas.microsoft.com/office/powerpoint/2010/main" val="33288437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FA56B43-C748-90B7-24A4-C0ADDC55E7B7}"/>
              </a:ext>
            </a:extLst>
          </p:cNvPr>
          <p:cNvSpPr>
            <a:spLocks noGrp="1"/>
          </p:cNvSpPr>
          <p:nvPr>
            <p:ph type="title"/>
          </p:nvPr>
        </p:nvSpPr>
        <p:spPr/>
        <p:txBody>
          <a:bodyPr/>
          <a:lstStyle/>
          <a:p>
            <a:r>
              <a:rPr lang="en-US" dirty="0"/>
              <a:t>ARIMA</a:t>
            </a:r>
            <a:endParaRPr lang="el-GR" dirty="0"/>
          </a:p>
        </p:txBody>
      </p:sp>
      <p:sp>
        <p:nvSpPr>
          <p:cNvPr id="3" name="Θέση περιεχομένου 2">
            <a:extLst>
              <a:ext uri="{FF2B5EF4-FFF2-40B4-BE49-F238E27FC236}">
                <a16:creationId xmlns:a16="http://schemas.microsoft.com/office/drawing/2014/main" id="{29A04855-45D5-946E-468D-BFDF34A8C1AC}"/>
              </a:ext>
            </a:extLst>
          </p:cNvPr>
          <p:cNvSpPr>
            <a:spLocks noGrp="1"/>
          </p:cNvSpPr>
          <p:nvPr>
            <p:ph idx="1"/>
          </p:nvPr>
        </p:nvSpPr>
        <p:spPr/>
        <p:txBody>
          <a:bodyPr/>
          <a:lstStyle/>
          <a:p>
            <a:r>
              <a:rPr lang="el-GR" dirty="0"/>
              <a:t>Τα ARIMA μοντέλα συνδυάζουν τις ιδιότητες τριών διαφορετικών </a:t>
            </a:r>
            <a:r>
              <a:rPr lang="el-GR" dirty="0" err="1"/>
              <a:t>υπο</a:t>
            </a:r>
            <a:r>
              <a:rPr lang="el-GR" dirty="0"/>
              <a:t>-μοντέλων (</a:t>
            </a:r>
            <a:r>
              <a:rPr lang="el-GR" dirty="0" err="1"/>
              <a:t>υπο</a:t>
            </a:r>
            <a:r>
              <a:rPr lang="el-GR" dirty="0"/>
              <a:t>-συστημάτων):</a:t>
            </a:r>
            <a:endParaRPr lang="en-US" dirty="0"/>
          </a:p>
          <a:p>
            <a:pPr lvl="1"/>
            <a:r>
              <a:rPr lang="el-GR" sz="2800" dirty="0" err="1"/>
              <a:t>Αυτοπαλινδρόμησης</a:t>
            </a:r>
            <a:r>
              <a:rPr lang="el-GR" sz="2800" dirty="0"/>
              <a:t> (</a:t>
            </a:r>
            <a:r>
              <a:rPr lang="el-GR" sz="2800" dirty="0" err="1"/>
              <a:t>autoregression</a:t>
            </a:r>
            <a:r>
              <a:rPr lang="el-GR" sz="2800" dirty="0"/>
              <a:t>)</a:t>
            </a:r>
            <a:endParaRPr lang="en-US" sz="2800" dirty="0"/>
          </a:p>
          <a:p>
            <a:pPr lvl="1"/>
            <a:r>
              <a:rPr lang="el-GR" sz="2800" dirty="0"/>
              <a:t>Ολοκλήρωσης (</a:t>
            </a:r>
            <a:r>
              <a:rPr lang="el-GR" sz="2800" dirty="0" err="1"/>
              <a:t>integration</a:t>
            </a:r>
            <a:r>
              <a:rPr lang="el-GR" sz="2800" dirty="0"/>
              <a:t>)</a:t>
            </a:r>
            <a:endParaRPr lang="en-US" sz="2800" dirty="0"/>
          </a:p>
          <a:p>
            <a:pPr lvl="1"/>
            <a:r>
              <a:rPr lang="el-GR" sz="2800" dirty="0"/>
              <a:t>Εξομάλυνσης με κινητό μέσο (</a:t>
            </a:r>
            <a:r>
              <a:rPr lang="el-GR" sz="2800" dirty="0" err="1"/>
              <a:t>moving</a:t>
            </a:r>
            <a:r>
              <a:rPr lang="el-GR" sz="2800" dirty="0"/>
              <a:t> </a:t>
            </a:r>
            <a:r>
              <a:rPr lang="el-GR" sz="2800" dirty="0" err="1"/>
              <a:t>average</a:t>
            </a:r>
            <a:r>
              <a:rPr lang="el-GR" sz="2800" dirty="0"/>
              <a:t>)</a:t>
            </a:r>
            <a:endParaRPr lang="en-US" sz="2800" dirty="0"/>
          </a:p>
          <a:p>
            <a:endParaRPr lang="en-US" dirty="0"/>
          </a:p>
          <a:p>
            <a:r>
              <a:rPr lang="el-GR" dirty="0"/>
              <a:t>Ένα ARIMA μοντέλο μπορεί να διαθέτει και τα τρία υποσυστήματα. </a:t>
            </a:r>
          </a:p>
        </p:txBody>
      </p:sp>
    </p:spTree>
    <p:extLst>
      <p:ext uri="{BB962C8B-B14F-4D97-AF65-F5344CB8AC3E}">
        <p14:creationId xmlns:p14="http://schemas.microsoft.com/office/powerpoint/2010/main" val="28467968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5B5F268-2880-1CD7-CBF5-3CC3E998DCF9}"/>
              </a:ext>
            </a:extLst>
          </p:cNvPr>
          <p:cNvSpPr>
            <a:spLocks noGrp="1"/>
          </p:cNvSpPr>
          <p:nvPr>
            <p:ph type="title"/>
          </p:nvPr>
        </p:nvSpPr>
        <p:spPr/>
        <p:txBody>
          <a:bodyPr/>
          <a:lstStyle/>
          <a:p>
            <a:r>
              <a:rPr lang="el-GR" dirty="0"/>
              <a:t>Μειονεκτήματα </a:t>
            </a:r>
            <a:r>
              <a:rPr lang="en-US" dirty="0"/>
              <a:t>ARIMA </a:t>
            </a:r>
            <a:r>
              <a:rPr lang="el-GR" dirty="0"/>
              <a:t>Μοντέλων</a:t>
            </a:r>
          </a:p>
        </p:txBody>
      </p:sp>
      <p:sp>
        <p:nvSpPr>
          <p:cNvPr id="3" name="Θέση περιεχομένου 2">
            <a:extLst>
              <a:ext uri="{FF2B5EF4-FFF2-40B4-BE49-F238E27FC236}">
                <a16:creationId xmlns:a16="http://schemas.microsoft.com/office/drawing/2014/main" id="{18212110-97FA-8D11-13EE-613498AB07CA}"/>
              </a:ext>
            </a:extLst>
          </p:cNvPr>
          <p:cNvSpPr>
            <a:spLocks noGrp="1"/>
          </p:cNvSpPr>
          <p:nvPr>
            <p:ph idx="1"/>
          </p:nvPr>
        </p:nvSpPr>
        <p:spPr/>
        <p:txBody>
          <a:bodyPr/>
          <a:lstStyle/>
          <a:p>
            <a:r>
              <a:rPr lang="el-GR" dirty="0"/>
              <a:t>Απαιτείται μία σχετικά μεγάλη ποσότητα δεδομένων. </a:t>
            </a:r>
          </a:p>
          <a:p>
            <a:r>
              <a:rPr lang="el-GR" dirty="0"/>
              <a:t>Δεν υπάρχουν εύκολοι τρόποι, για να αναβαθμιστούν οι παράμετροι ενός ARIMA μοντέλου, καθώς νέα δεδομένα γίνονται διαθέσιμα.</a:t>
            </a:r>
          </a:p>
          <a:p>
            <a:r>
              <a:rPr lang="el-GR" dirty="0"/>
              <a:t>Η κατασκευή ενός ικανοποιητικού ARIMA μοντέλου συχνά απαιτεί μεγάλο χρόνο επένδυσης και άλλες πηγές.</a:t>
            </a:r>
          </a:p>
        </p:txBody>
      </p:sp>
    </p:spTree>
    <p:extLst>
      <p:ext uri="{BB962C8B-B14F-4D97-AF65-F5344CB8AC3E}">
        <p14:creationId xmlns:p14="http://schemas.microsoft.com/office/powerpoint/2010/main" val="41326416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a:extLst>
              <a:ext uri="{FF2B5EF4-FFF2-40B4-BE49-F238E27FC236}">
                <a16:creationId xmlns:a16="http://schemas.microsoft.com/office/drawing/2014/main" id="{257E2281-AAF8-F3FC-02CB-E68C5CA55AA8}"/>
              </a:ext>
            </a:extLst>
          </p:cNvPr>
          <p:cNvSpPr>
            <a:spLocks noGrp="1" noChangeArrowheads="1"/>
          </p:cNvSpPr>
          <p:nvPr>
            <p:ph type="title"/>
          </p:nvPr>
        </p:nvSpPr>
        <p:spPr/>
        <p:txBody>
          <a:bodyPr/>
          <a:lstStyle/>
          <a:p>
            <a:pPr algn="ctr" eaLnBrk="1" hangingPunct="1"/>
            <a:r>
              <a:rPr lang="el-GR" altLang="el-GR"/>
              <a:t>Ερωτήσεις???</a:t>
            </a:r>
          </a:p>
        </p:txBody>
      </p:sp>
      <p:pic>
        <p:nvPicPr>
          <p:cNvPr id="53251" name="Picture 2">
            <a:extLst>
              <a:ext uri="{FF2B5EF4-FFF2-40B4-BE49-F238E27FC236}">
                <a16:creationId xmlns:a16="http://schemas.microsoft.com/office/drawing/2014/main" id="{365D0028-0EDE-FAB2-3F90-97E44D183E1E}"/>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3775075" y="2052638"/>
            <a:ext cx="3600450" cy="4195762"/>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345DAB0-7D6F-FFCA-3B18-7DF1FB3DA375}"/>
              </a:ext>
            </a:extLst>
          </p:cNvPr>
          <p:cNvSpPr>
            <a:spLocks noGrp="1"/>
          </p:cNvSpPr>
          <p:nvPr>
            <p:ph type="title"/>
          </p:nvPr>
        </p:nvSpPr>
        <p:spPr/>
        <p:txBody>
          <a:bodyPr/>
          <a:lstStyle/>
          <a:p>
            <a:r>
              <a:rPr lang="en-US" dirty="0"/>
              <a:t>ARIMA</a:t>
            </a:r>
            <a:endParaRPr lang="el-GR" dirty="0"/>
          </a:p>
        </p:txBody>
      </p:sp>
      <p:sp>
        <p:nvSpPr>
          <p:cNvPr id="3" name="Θέση περιεχομένου 2">
            <a:extLst>
              <a:ext uri="{FF2B5EF4-FFF2-40B4-BE49-F238E27FC236}">
                <a16:creationId xmlns:a16="http://schemas.microsoft.com/office/drawing/2014/main" id="{0755D12E-CA18-C2A3-6DA8-B6A9826DD028}"/>
              </a:ext>
            </a:extLst>
          </p:cNvPr>
          <p:cNvSpPr>
            <a:spLocks noGrp="1"/>
          </p:cNvSpPr>
          <p:nvPr>
            <p:ph idx="1"/>
          </p:nvPr>
        </p:nvSpPr>
        <p:spPr/>
        <p:txBody>
          <a:bodyPr/>
          <a:lstStyle/>
          <a:p>
            <a:r>
              <a:rPr lang="el-GR" dirty="0"/>
              <a:t>Τα ARIMA μοντέλα δεν περιλαμβάνουν ανεξάρτητες μεταβλητές στην κατασκευή τους. </a:t>
            </a:r>
            <a:endParaRPr lang="en-US" dirty="0"/>
          </a:p>
          <a:p>
            <a:endParaRPr lang="en-US" dirty="0"/>
          </a:p>
          <a:p>
            <a:r>
              <a:rPr lang="el-GR" dirty="0"/>
              <a:t>Αντί για αυτό κάνουν χρήση της διαθέσιμης πληροφορίας, που κρύβουν οι </a:t>
            </a:r>
            <a:r>
              <a:rPr lang="el-GR" dirty="0" err="1"/>
              <a:t>χρονοσειρές</a:t>
            </a:r>
            <a:r>
              <a:rPr lang="el-GR" dirty="0"/>
              <a:t>, για τη δημιουργία προβλέψεων.</a:t>
            </a:r>
          </a:p>
        </p:txBody>
      </p:sp>
    </p:spTree>
    <p:extLst>
      <p:ext uri="{BB962C8B-B14F-4D97-AF65-F5344CB8AC3E}">
        <p14:creationId xmlns:p14="http://schemas.microsoft.com/office/powerpoint/2010/main" val="22207209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8E5EC21-716C-1BD0-404A-7C1A96D362ED}"/>
              </a:ext>
            </a:extLst>
          </p:cNvPr>
          <p:cNvSpPr>
            <a:spLocks noGrp="1"/>
          </p:cNvSpPr>
          <p:nvPr>
            <p:ph type="title"/>
          </p:nvPr>
        </p:nvSpPr>
        <p:spPr>
          <a:xfrm>
            <a:off x="1593436" y="177800"/>
            <a:ext cx="9782801" cy="1239837"/>
          </a:xfrm>
        </p:spPr>
        <p:txBody>
          <a:bodyPr anchor="b">
            <a:normAutofit/>
          </a:bodyPr>
          <a:lstStyle/>
          <a:p>
            <a:r>
              <a:rPr lang="el-GR" dirty="0"/>
              <a:t>Μεθοδολογία </a:t>
            </a:r>
            <a:r>
              <a:rPr lang="en-US" dirty="0"/>
              <a:t>Box – Jenkins</a:t>
            </a:r>
            <a:endParaRPr lang="el-GR" dirty="0"/>
          </a:p>
        </p:txBody>
      </p:sp>
      <p:sp>
        <p:nvSpPr>
          <p:cNvPr id="10" name="Content Placeholder 2">
            <a:extLst>
              <a:ext uri="{FF2B5EF4-FFF2-40B4-BE49-F238E27FC236}">
                <a16:creationId xmlns:a16="http://schemas.microsoft.com/office/drawing/2014/main" id="{53A1CF5E-E9D7-8C08-C2C9-1120997A7A5F}"/>
              </a:ext>
            </a:extLst>
          </p:cNvPr>
          <p:cNvSpPr>
            <a:spLocks noGrp="1"/>
          </p:cNvSpPr>
          <p:nvPr>
            <p:ph sz="half" idx="1"/>
          </p:nvPr>
        </p:nvSpPr>
        <p:spPr>
          <a:xfrm>
            <a:off x="1593436" y="1600200"/>
            <a:ext cx="4814586" cy="4572000"/>
          </a:xfrm>
        </p:spPr>
        <p:txBody>
          <a:bodyPr/>
          <a:lstStyle/>
          <a:p>
            <a:r>
              <a:rPr lang="el-GR" dirty="0"/>
              <a:t>Η </a:t>
            </a:r>
            <a:r>
              <a:rPr lang="el-GR" dirty="0" err="1"/>
              <a:t>Box-Jenkins</a:t>
            </a:r>
            <a:r>
              <a:rPr lang="el-GR" dirty="0"/>
              <a:t> μεθοδολογία αναφέρεται σε ένα σύνολο διαδικασιών για αναγνώριση, προσαρμογή και έλεγχο ARIMA μοντέλων με δεδομένα </a:t>
            </a:r>
            <a:r>
              <a:rPr lang="el-GR" dirty="0" err="1"/>
              <a:t>χρονοσειρών</a:t>
            </a:r>
            <a:r>
              <a:rPr lang="el-GR" dirty="0"/>
              <a:t>. </a:t>
            </a:r>
            <a:endParaRPr lang="en-US" dirty="0"/>
          </a:p>
          <a:p>
            <a:r>
              <a:rPr lang="el-GR" dirty="0"/>
              <a:t>Οι προβλέψεις έπονται απευθείας από τη μορφή του προσαρμοσμένου μοντέλου.</a:t>
            </a:r>
            <a:endParaRPr lang="en-US" dirty="0"/>
          </a:p>
        </p:txBody>
      </p:sp>
      <p:pic>
        <p:nvPicPr>
          <p:cNvPr id="5" name="Θέση περιεχομένου 4" descr="Εικόνα που περιέχει κείμενο&#10;&#10;Περιγραφή που δημιουργήθηκε αυτόματα">
            <a:extLst>
              <a:ext uri="{FF2B5EF4-FFF2-40B4-BE49-F238E27FC236}">
                <a16:creationId xmlns:a16="http://schemas.microsoft.com/office/drawing/2014/main" id="{608B573F-C002-0EDC-EF8C-FEFEE4CB383E}"/>
              </a:ext>
            </a:extLst>
          </p:cNvPr>
          <p:cNvPicPr>
            <a:picLocks noGrp="1" noChangeAspect="1"/>
          </p:cNvPicPr>
          <p:nvPr>
            <p:ph sz="half" idx="2"/>
          </p:nvPr>
        </p:nvPicPr>
        <p:blipFill>
          <a:blip r:embed="rId2"/>
          <a:stretch>
            <a:fillRect/>
          </a:stretch>
        </p:blipFill>
        <p:spPr>
          <a:xfrm>
            <a:off x="7237126" y="1600200"/>
            <a:ext cx="3463636" cy="4572000"/>
          </a:xfrm>
          <a:noFill/>
        </p:spPr>
      </p:pic>
    </p:spTree>
    <p:extLst>
      <p:ext uri="{BB962C8B-B14F-4D97-AF65-F5344CB8AC3E}">
        <p14:creationId xmlns:p14="http://schemas.microsoft.com/office/powerpoint/2010/main" val="33559303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0666E59-43BD-CD2B-13C5-1E7256D3AB1C}"/>
              </a:ext>
            </a:extLst>
          </p:cNvPr>
          <p:cNvSpPr>
            <a:spLocks noGrp="1"/>
          </p:cNvSpPr>
          <p:nvPr>
            <p:ph type="title"/>
          </p:nvPr>
        </p:nvSpPr>
        <p:spPr/>
        <p:txBody>
          <a:bodyPr/>
          <a:lstStyle/>
          <a:p>
            <a:r>
              <a:rPr lang="el-GR" dirty="0"/>
              <a:t>Μεθοδολογία </a:t>
            </a:r>
            <a:r>
              <a:rPr lang="en-US" dirty="0"/>
              <a:t>Box – Jenkins</a:t>
            </a:r>
            <a:endParaRPr lang="el-GR" dirty="0"/>
          </a:p>
        </p:txBody>
      </p:sp>
      <p:sp>
        <p:nvSpPr>
          <p:cNvPr id="3" name="Θέση περιεχομένου 2">
            <a:extLst>
              <a:ext uri="{FF2B5EF4-FFF2-40B4-BE49-F238E27FC236}">
                <a16:creationId xmlns:a16="http://schemas.microsoft.com/office/drawing/2014/main" id="{5E6D5095-8A00-8C6F-FF67-D2FD1704C2C2}"/>
              </a:ext>
            </a:extLst>
          </p:cNvPr>
          <p:cNvSpPr>
            <a:spLocks noGrp="1"/>
          </p:cNvSpPr>
          <p:nvPr>
            <p:ph idx="1"/>
          </p:nvPr>
        </p:nvSpPr>
        <p:spPr/>
        <p:txBody>
          <a:bodyPr>
            <a:normAutofit lnSpcReduction="10000"/>
          </a:bodyPr>
          <a:lstStyle/>
          <a:p>
            <a:r>
              <a:rPr lang="el-GR" dirty="0"/>
              <a:t>Η αρχική επιλογή ενός ARIMA μοντέλου βασίζεται στην εξέταση ενός διαγράμματος των </a:t>
            </a:r>
            <a:r>
              <a:rPr lang="el-GR" dirty="0" err="1"/>
              <a:t>χρονοσειρών</a:t>
            </a:r>
            <a:r>
              <a:rPr lang="el-GR" dirty="0"/>
              <a:t> σαν συνάρτηση του χρόνου και στην εξέταση της </a:t>
            </a:r>
            <a:r>
              <a:rPr lang="el-GR" dirty="0" err="1"/>
              <a:t>αυτοσυσχέτισής</a:t>
            </a:r>
            <a:r>
              <a:rPr lang="el-GR" dirty="0"/>
              <a:t> τους για μερικές χρονικές καθυστερήσεις (</a:t>
            </a:r>
            <a:r>
              <a:rPr lang="el-GR" dirty="0" err="1"/>
              <a:t>lags</a:t>
            </a:r>
            <a:r>
              <a:rPr lang="el-GR" dirty="0"/>
              <a:t>). </a:t>
            </a:r>
            <a:endParaRPr lang="en-US" dirty="0"/>
          </a:p>
          <a:p>
            <a:r>
              <a:rPr lang="el-GR" dirty="0"/>
              <a:t>Το μοτίβο των </a:t>
            </a:r>
            <a:r>
              <a:rPr lang="el-GR" dirty="0" err="1"/>
              <a:t>αυτοσυσχετίσεων</a:t>
            </a:r>
            <a:r>
              <a:rPr lang="el-GR" dirty="0"/>
              <a:t> δείγματος, το οποίο υπολογίζεται από τις </a:t>
            </a:r>
            <a:r>
              <a:rPr lang="el-GR" dirty="0" err="1"/>
              <a:t>χρονοσειρές</a:t>
            </a:r>
            <a:r>
              <a:rPr lang="el-GR" dirty="0"/>
              <a:t>, συνδυάζεται με το γνωστό μοτίβο </a:t>
            </a:r>
            <a:r>
              <a:rPr lang="el-GR" dirty="0" err="1"/>
              <a:t>αυτοσυσχέτισης</a:t>
            </a:r>
            <a:r>
              <a:rPr lang="el-GR" dirty="0"/>
              <a:t>, που αντιστοιχεί σε ένα συγκεκριμένο ARIMA μοντέλο. </a:t>
            </a:r>
          </a:p>
          <a:p>
            <a:r>
              <a:rPr lang="el-GR" dirty="0"/>
              <a:t>Αυτός ο συνδυασμός γίνεται και για τις </a:t>
            </a:r>
            <a:r>
              <a:rPr lang="el-GR" dirty="0" err="1"/>
              <a:t>αυτοσυσχετίσεις</a:t>
            </a:r>
            <a:r>
              <a:rPr lang="el-GR" dirty="0"/>
              <a:t> και για τις μερικές </a:t>
            </a:r>
            <a:r>
              <a:rPr lang="el-GR" dirty="0" err="1"/>
              <a:t>αυτοσυσχετίσεις</a:t>
            </a:r>
            <a:r>
              <a:rPr lang="el-GR" dirty="0"/>
              <a:t>.</a:t>
            </a:r>
          </a:p>
        </p:txBody>
      </p:sp>
    </p:spTree>
    <p:extLst>
      <p:ext uri="{BB962C8B-B14F-4D97-AF65-F5344CB8AC3E}">
        <p14:creationId xmlns:p14="http://schemas.microsoft.com/office/powerpoint/2010/main" val="35128135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0666E59-43BD-CD2B-13C5-1E7256D3AB1C}"/>
              </a:ext>
            </a:extLst>
          </p:cNvPr>
          <p:cNvSpPr>
            <a:spLocks noGrp="1"/>
          </p:cNvSpPr>
          <p:nvPr>
            <p:ph type="title"/>
          </p:nvPr>
        </p:nvSpPr>
        <p:spPr/>
        <p:txBody>
          <a:bodyPr/>
          <a:lstStyle/>
          <a:p>
            <a:r>
              <a:rPr lang="el-GR" dirty="0"/>
              <a:t>Μεθοδολογία </a:t>
            </a:r>
            <a:r>
              <a:rPr lang="en-US" dirty="0"/>
              <a:t>Box – Jenkins</a:t>
            </a:r>
            <a:endParaRPr lang="el-GR" dirty="0"/>
          </a:p>
        </p:txBody>
      </p:sp>
      <p:sp>
        <p:nvSpPr>
          <p:cNvPr id="3" name="Θέση περιεχομένου 2">
            <a:extLst>
              <a:ext uri="{FF2B5EF4-FFF2-40B4-BE49-F238E27FC236}">
                <a16:creationId xmlns:a16="http://schemas.microsoft.com/office/drawing/2014/main" id="{5E6D5095-8A00-8C6F-FF67-D2FD1704C2C2}"/>
              </a:ext>
            </a:extLst>
          </p:cNvPr>
          <p:cNvSpPr>
            <a:spLocks noGrp="1"/>
          </p:cNvSpPr>
          <p:nvPr>
            <p:ph idx="1"/>
          </p:nvPr>
        </p:nvSpPr>
        <p:spPr/>
        <p:txBody>
          <a:bodyPr>
            <a:normAutofit/>
          </a:bodyPr>
          <a:lstStyle/>
          <a:p>
            <a:pPr marL="0" indent="0">
              <a:buNone/>
            </a:pPr>
            <a:r>
              <a:rPr lang="el-GR" dirty="0"/>
              <a:t>Στην επιλογή του μοντέλου, να έχουμε υπόψη, ότι:</a:t>
            </a:r>
          </a:p>
          <a:p>
            <a:r>
              <a:rPr lang="el-GR" dirty="0"/>
              <a:t>Οι </a:t>
            </a:r>
            <a:r>
              <a:rPr lang="el-GR" dirty="0" err="1"/>
              <a:t>αυτοσυσχετίσεις</a:t>
            </a:r>
            <a:r>
              <a:rPr lang="el-GR" dirty="0"/>
              <a:t>, οι οποίες υπολογίζονται από τα δεδομένα, δεν ταιριάζουν ακριβώς με κάποιο μοτίβο από το σύνολο των θεωρητικών </a:t>
            </a:r>
            <a:r>
              <a:rPr lang="el-GR" dirty="0" err="1"/>
              <a:t>αυτοσυσχετίσεων</a:t>
            </a:r>
            <a:r>
              <a:rPr lang="el-GR" dirty="0"/>
              <a:t> ARIMA μοντέλων και </a:t>
            </a:r>
          </a:p>
          <a:p>
            <a:r>
              <a:rPr lang="el-GR" dirty="0"/>
              <a:t>Οι </a:t>
            </a:r>
            <a:r>
              <a:rPr lang="el-GR" dirty="0" err="1"/>
              <a:t>αυτοσυσχετίσεις</a:t>
            </a:r>
            <a:r>
              <a:rPr lang="el-GR" dirty="0"/>
              <a:t> υπόκεινται στη μεταβολή του δείγματος.</a:t>
            </a:r>
          </a:p>
        </p:txBody>
      </p:sp>
    </p:spTree>
    <p:extLst>
      <p:ext uri="{BB962C8B-B14F-4D97-AF65-F5344CB8AC3E}">
        <p14:creationId xmlns:p14="http://schemas.microsoft.com/office/powerpoint/2010/main" val="17371630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1D3BFED-AB67-B955-9B3D-E121423305C4}"/>
              </a:ext>
            </a:extLst>
          </p:cNvPr>
          <p:cNvSpPr>
            <a:spLocks noGrp="1"/>
          </p:cNvSpPr>
          <p:nvPr>
            <p:ph type="title"/>
          </p:nvPr>
        </p:nvSpPr>
        <p:spPr/>
        <p:txBody>
          <a:bodyPr/>
          <a:lstStyle/>
          <a:p>
            <a:r>
              <a:rPr lang="el-GR" dirty="0"/>
              <a:t>Μερική </a:t>
            </a:r>
            <a:r>
              <a:rPr lang="el-GR" dirty="0" err="1"/>
              <a:t>Αυτοσυσχέτιση</a:t>
            </a:r>
            <a:endParaRPr lang="el-GR" dirty="0"/>
          </a:p>
        </p:txBody>
      </p:sp>
      <p:sp>
        <p:nvSpPr>
          <p:cNvPr id="3" name="Θέση περιεχομένου 2">
            <a:extLst>
              <a:ext uri="{FF2B5EF4-FFF2-40B4-BE49-F238E27FC236}">
                <a16:creationId xmlns:a16="http://schemas.microsoft.com/office/drawing/2014/main" id="{1BD82A4A-5CFE-DD12-7D5E-89D50DA07075}"/>
              </a:ext>
            </a:extLst>
          </p:cNvPr>
          <p:cNvSpPr>
            <a:spLocks noGrp="1"/>
          </p:cNvSpPr>
          <p:nvPr>
            <p:ph idx="1"/>
          </p:nvPr>
        </p:nvSpPr>
        <p:spPr/>
        <p:txBody>
          <a:bodyPr/>
          <a:lstStyle/>
          <a:p>
            <a:r>
              <a:rPr lang="el-GR" dirty="0"/>
              <a:t>Η μερική </a:t>
            </a:r>
            <a:r>
              <a:rPr lang="el-GR" dirty="0" err="1"/>
              <a:t>αυτοσυσχέτιση</a:t>
            </a:r>
            <a:r>
              <a:rPr lang="el-GR" dirty="0"/>
              <a:t> ανάμεσα στα </a:t>
            </a:r>
            <a:r>
              <a:rPr lang="el-GR" dirty="0" err="1"/>
              <a:t>Υ</a:t>
            </a:r>
            <a:r>
              <a:rPr lang="el-GR" baseline="-25000" dirty="0" err="1"/>
              <a:t>t</a:t>
            </a:r>
            <a:r>
              <a:rPr lang="el-GR" dirty="0"/>
              <a:t> και </a:t>
            </a:r>
            <a:r>
              <a:rPr lang="el-GR" dirty="0" err="1"/>
              <a:t>Y</a:t>
            </a:r>
            <a:r>
              <a:rPr lang="el-GR" baseline="-25000" dirty="0" err="1"/>
              <a:t>t</a:t>
            </a:r>
            <a:r>
              <a:rPr lang="el-GR" baseline="-25000" dirty="0"/>
              <a:t>-s </a:t>
            </a:r>
            <a:r>
              <a:rPr lang="el-GR" dirty="0"/>
              <a:t>αναφέρεται στη συσχέτιση ανάμεσα στην </a:t>
            </a:r>
            <a:r>
              <a:rPr lang="el-GR" dirty="0" err="1"/>
              <a:t>Υ</a:t>
            </a:r>
            <a:r>
              <a:rPr lang="el-GR" baseline="-25000" dirty="0" err="1"/>
              <a:t>t</a:t>
            </a:r>
            <a:r>
              <a:rPr lang="el-GR" dirty="0"/>
              <a:t> και στην </a:t>
            </a:r>
            <a:r>
              <a:rPr lang="el-GR" dirty="0" err="1"/>
              <a:t>Y</a:t>
            </a:r>
            <a:r>
              <a:rPr lang="el-GR" baseline="-25000" dirty="0" err="1"/>
              <a:t>t</a:t>
            </a:r>
            <a:r>
              <a:rPr lang="el-GR" baseline="-25000" dirty="0"/>
              <a:t>-s</a:t>
            </a:r>
            <a:r>
              <a:rPr lang="el-GR" dirty="0"/>
              <a:t>, όταν έχουν αφαιρεθεί οι γραμμικές επιδράσεις όλων των ενδιάμεσων μεταβλητών Υ</a:t>
            </a:r>
            <a:r>
              <a:rPr lang="el-GR" baseline="-25000" dirty="0"/>
              <a:t>t-1</a:t>
            </a:r>
            <a:r>
              <a:rPr lang="el-GR" dirty="0"/>
              <a:t>, Υ</a:t>
            </a:r>
            <a:r>
              <a:rPr lang="el-GR" baseline="-25000" dirty="0"/>
              <a:t>t-2</a:t>
            </a:r>
            <a:r>
              <a:rPr lang="el-GR" dirty="0"/>
              <a:t>, ..., </a:t>
            </a:r>
            <a:r>
              <a:rPr lang="el-GR" dirty="0" err="1"/>
              <a:t>Υ</a:t>
            </a:r>
            <a:r>
              <a:rPr lang="el-GR" baseline="-25000" dirty="0" err="1"/>
              <a:t>t</a:t>
            </a:r>
            <a:r>
              <a:rPr lang="el-GR" baseline="-25000" dirty="0"/>
              <a:t>-(s-1)</a:t>
            </a:r>
          </a:p>
          <a:p>
            <a:endParaRPr lang="el-GR" baseline="-25000" dirty="0"/>
          </a:p>
        </p:txBody>
      </p:sp>
    </p:spTree>
    <p:extLst>
      <p:ext uri="{BB962C8B-B14F-4D97-AF65-F5344CB8AC3E}">
        <p14:creationId xmlns:p14="http://schemas.microsoft.com/office/powerpoint/2010/main" val="29795441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1D3BFED-AB67-B955-9B3D-E121423305C4}"/>
              </a:ext>
            </a:extLst>
          </p:cNvPr>
          <p:cNvSpPr>
            <a:spLocks noGrp="1"/>
          </p:cNvSpPr>
          <p:nvPr>
            <p:ph type="title"/>
          </p:nvPr>
        </p:nvSpPr>
        <p:spPr/>
        <p:txBody>
          <a:bodyPr/>
          <a:lstStyle/>
          <a:p>
            <a:r>
              <a:rPr lang="el-GR" dirty="0"/>
              <a:t>Μερική </a:t>
            </a:r>
            <a:r>
              <a:rPr lang="el-GR" dirty="0" err="1"/>
              <a:t>Αυτοσυσχέτιση</a:t>
            </a:r>
            <a:endParaRPr lang="el-GR" dirty="0"/>
          </a:p>
        </p:txBody>
      </p:sp>
      <p:sp>
        <p:nvSpPr>
          <p:cNvPr id="3" name="Θέση περιεχομένου 2">
            <a:extLst>
              <a:ext uri="{FF2B5EF4-FFF2-40B4-BE49-F238E27FC236}">
                <a16:creationId xmlns:a16="http://schemas.microsoft.com/office/drawing/2014/main" id="{1BD82A4A-5CFE-DD12-7D5E-89D50DA07075}"/>
              </a:ext>
            </a:extLst>
          </p:cNvPr>
          <p:cNvSpPr>
            <a:spLocks noGrp="1"/>
          </p:cNvSpPr>
          <p:nvPr>
            <p:ph idx="1"/>
          </p:nvPr>
        </p:nvSpPr>
        <p:spPr/>
        <p:txBody>
          <a:bodyPr>
            <a:normAutofit fontScale="92500"/>
          </a:bodyPr>
          <a:lstStyle/>
          <a:p>
            <a:r>
              <a:rPr lang="el-GR" dirty="0"/>
              <a:t>Αν </a:t>
            </a:r>
            <a:r>
              <a:rPr lang="el-GR" dirty="0" err="1"/>
              <a:t>παραστήσουμε</a:t>
            </a:r>
            <a:r>
              <a:rPr lang="el-GR" dirty="0"/>
              <a:t> με </a:t>
            </a:r>
            <a:r>
              <a:rPr lang="el-GR" dirty="0" err="1"/>
              <a:t>ρ</a:t>
            </a:r>
            <a:r>
              <a:rPr lang="el-GR" baseline="-25000" dirty="0" err="1"/>
              <a:t>ss</a:t>
            </a:r>
            <a:r>
              <a:rPr lang="el-GR" baseline="-25000" dirty="0"/>
              <a:t> </a:t>
            </a:r>
            <a:r>
              <a:rPr lang="el-GR" dirty="0"/>
              <a:t>το συντελεστή μερικής </a:t>
            </a:r>
            <a:r>
              <a:rPr lang="el-GR" dirty="0" err="1"/>
              <a:t>αυτοσυσχέτισης</a:t>
            </a:r>
            <a:r>
              <a:rPr lang="el-GR" dirty="0"/>
              <a:t> s τάξης, δηλαδή το συντελεστή </a:t>
            </a:r>
            <a:r>
              <a:rPr lang="el-GR" dirty="0" err="1"/>
              <a:t>αυτοσυσχέτισης</a:t>
            </a:r>
            <a:r>
              <a:rPr lang="el-GR" dirty="0"/>
              <a:t> ανάμεσα στην </a:t>
            </a:r>
            <a:r>
              <a:rPr lang="el-GR" dirty="0" err="1"/>
              <a:t>Υ</a:t>
            </a:r>
            <a:r>
              <a:rPr lang="el-GR" baseline="-25000" dirty="0" err="1"/>
              <a:t>t</a:t>
            </a:r>
            <a:r>
              <a:rPr lang="el-GR" dirty="0"/>
              <a:t> και στην </a:t>
            </a:r>
            <a:r>
              <a:rPr lang="el-GR" dirty="0" err="1"/>
              <a:t>Y</a:t>
            </a:r>
            <a:r>
              <a:rPr lang="el-GR" baseline="-25000" dirty="0" err="1"/>
              <a:t>t</a:t>
            </a:r>
            <a:r>
              <a:rPr lang="el-GR" baseline="-25000" dirty="0"/>
              <a:t>-s</a:t>
            </a:r>
            <a:r>
              <a:rPr lang="el-GR" dirty="0"/>
              <a:t>, για s=1, 2, …, τότε:</a:t>
            </a:r>
          </a:p>
          <a:p>
            <a:endParaRPr lang="el-GR" dirty="0"/>
          </a:p>
          <a:p>
            <a:endParaRPr lang="el-GR" dirty="0"/>
          </a:p>
          <a:p>
            <a:endParaRPr lang="el-GR" dirty="0"/>
          </a:p>
          <a:p>
            <a:endParaRPr lang="el-GR" dirty="0"/>
          </a:p>
          <a:p>
            <a:r>
              <a:rPr lang="el-GR" dirty="0"/>
              <a:t>Είναι προφανές, ότι ο μερικός συντελεστής </a:t>
            </a:r>
            <a:r>
              <a:rPr lang="el-GR" dirty="0" err="1"/>
              <a:t>αυτοσυσχέτισης</a:t>
            </a:r>
            <a:r>
              <a:rPr lang="el-GR" dirty="0"/>
              <a:t> ρ</a:t>
            </a:r>
            <a:r>
              <a:rPr lang="el-GR" baseline="-25000" dirty="0"/>
              <a:t>11</a:t>
            </a:r>
            <a:r>
              <a:rPr lang="el-GR" dirty="0"/>
              <a:t> συμπίπτει με τον συντελεστή </a:t>
            </a:r>
            <a:r>
              <a:rPr lang="el-GR" dirty="0" err="1"/>
              <a:t>αυτοσυσχέτισης</a:t>
            </a:r>
            <a:r>
              <a:rPr lang="el-GR" dirty="0"/>
              <a:t> r</a:t>
            </a:r>
            <a:r>
              <a:rPr lang="el-GR" baseline="-25000" dirty="0"/>
              <a:t>1</a:t>
            </a:r>
            <a:r>
              <a:rPr lang="el-GR" dirty="0"/>
              <a:t>.         Δηλαδή r</a:t>
            </a:r>
            <a:r>
              <a:rPr lang="el-GR" baseline="-25000" dirty="0"/>
              <a:t>1</a:t>
            </a:r>
            <a:r>
              <a:rPr lang="el-GR" dirty="0"/>
              <a:t>= ρ</a:t>
            </a:r>
            <a:r>
              <a:rPr lang="el-GR" baseline="-25000" dirty="0"/>
              <a:t>11</a:t>
            </a:r>
            <a:r>
              <a:rPr lang="el-GR" dirty="0"/>
              <a:t>.</a:t>
            </a:r>
          </a:p>
          <a:p>
            <a:endParaRPr lang="el-GR" baseline="-25000" dirty="0"/>
          </a:p>
        </p:txBody>
      </p:sp>
      <p:pic>
        <p:nvPicPr>
          <p:cNvPr id="5" name="Εικόνα 4">
            <a:extLst>
              <a:ext uri="{FF2B5EF4-FFF2-40B4-BE49-F238E27FC236}">
                <a16:creationId xmlns:a16="http://schemas.microsoft.com/office/drawing/2014/main" id="{63355FE5-8BFF-E36B-601F-D2FECF14D0D5}"/>
              </a:ext>
            </a:extLst>
          </p:cNvPr>
          <p:cNvPicPr>
            <a:picLocks noChangeAspect="1"/>
          </p:cNvPicPr>
          <p:nvPr/>
        </p:nvPicPr>
        <p:blipFill>
          <a:blip r:embed="rId2"/>
          <a:stretch>
            <a:fillRect/>
          </a:stretch>
        </p:blipFill>
        <p:spPr>
          <a:xfrm>
            <a:off x="2026911" y="3140968"/>
            <a:ext cx="8135002" cy="1944216"/>
          </a:xfrm>
          <a:prstGeom prst="rect">
            <a:avLst/>
          </a:prstGeom>
        </p:spPr>
      </p:pic>
    </p:spTree>
    <p:extLst>
      <p:ext uri="{BB962C8B-B14F-4D97-AF65-F5344CB8AC3E}">
        <p14:creationId xmlns:p14="http://schemas.microsoft.com/office/powerpoint/2010/main" val="33440089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Μαθηματικά 16x9">
  <a:themeElements>
    <a:clrScheme name="Math_16x9">
      <a:dk1>
        <a:srgbClr val="465562"/>
      </a:dk1>
      <a:lt1>
        <a:srgbClr val="FFFFFF"/>
      </a:lt1>
      <a:dk2>
        <a:srgbClr val="000000"/>
      </a:dk2>
      <a:lt2>
        <a:srgbClr val="F2ECE2"/>
      </a:lt2>
      <a:accent1>
        <a:srgbClr val="9BAAB7"/>
      </a:accent1>
      <a:accent2>
        <a:srgbClr val="B8D082"/>
      </a:accent2>
      <a:accent3>
        <a:srgbClr val="EFDB85"/>
      </a:accent3>
      <a:accent4>
        <a:srgbClr val="E8A565"/>
      </a:accent4>
      <a:accent5>
        <a:srgbClr val="BC9AAE"/>
      </a:accent5>
      <a:accent6>
        <a:srgbClr val="BABABA"/>
      </a:accent6>
      <a:hlink>
        <a:srgbClr val="8FC48C"/>
      </a:hlink>
      <a:folHlink>
        <a:srgbClr val="969696"/>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16309069_TF02787947" id="{2ECA0662-E560-4C85-9505-8FB881E127DB}" vid="{E7585C38-25F1-4E29-85F2-804F5C85FCFD}"/>
    </a:ext>
  </a:extLst>
</a:theme>
</file>

<file path=ppt/theme/theme2.xml><?xml version="1.0" encoding="utf-8"?>
<a:theme xmlns:a="http://schemas.openxmlformats.org/drawingml/2006/main" name="Θέμα του Office">
  <a:themeElements>
    <a:clrScheme name="Math_16x9">
      <a:dk1>
        <a:srgbClr val="465562"/>
      </a:dk1>
      <a:lt1>
        <a:srgbClr val="FFFFFF"/>
      </a:lt1>
      <a:dk2>
        <a:srgbClr val="000000"/>
      </a:dk2>
      <a:lt2>
        <a:srgbClr val="F2ECE2"/>
      </a:lt2>
      <a:accent1>
        <a:srgbClr val="9BAAB7"/>
      </a:accent1>
      <a:accent2>
        <a:srgbClr val="B8D082"/>
      </a:accent2>
      <a:accent3>
        <a:srgbClr val="EFDB85"/>
      </a:accent3>
      <a:accent4>
        <a:srgbClr val="E8A565"/>
      </a:accent4>
      <a:accent5>
        <a:srgbClr val="BC9AAE"/>
      </a:accent5>
      <a:accent6>
        <a:srgbClr val="BABABA"/>
      </a:accent6>
      <a:hlink>
        <a:srgbClr val="8FC48C"/>
      </a:hlink>
      <a:folHlink>
        <a:srgbClr val="A97C96"/>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Θέμα του Office">
  <a:themeElements>
    <a:clrScheme name="Math_16x9">
      <a:dk1>
        <a:srgbClr val="465562"/>
      </a:dk1>
      <a:lt1>
        <a:srgbClr val="FFFFFF"/>
      </a:lt1>
      <a:dk2>
        <a:srgbClr val="000000"/>
      </a:dk2>
      <a:lt2>
        <a:srgbClr val="F2ECE2"/>
      </a:lt2>
      <a:accent1>
        <a:srgbClr val="9BAAB7"/>
      </a:accent1>
      <a:accent2>
        <a:srgbClr val="B8D082"/>
      </a:accent2>
      <a:accent3>
        <a:srgbClr val="EFDB85"/>
      </a:accent3>
      <a:accent4>
        <a:srgbClr val="E8A565"/>
      </a:accent4>
      <a:accent5>
        <a:srgbClr val="BC9AAE"/>
      </a:accent5>
      <a:accent6>
        <a:srgbClr val="BABABA"/>
      </a:accent6>
      <a:hlink>
        <a:srgbClr val="8FC48C"/>
      </a:hlink>
      <a:folHlink>
        <a:srgbClr val="A97C96"/>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Εκπαιδευτική παρουσίαση μαθηματικών με το σύμβολο π (ευρεία οθόνη)</Template>
  <TotalTime>1035</TotalTime>
  <Words>1538</Words>
  <Application>Microsoft Office PowerPoint</Application>
  <PresentationFormat>Προσαρμογή</PresentationFormat>
  <Paragraphs>119</Paragraphs>
  <Slides>31</Slides>
  <Notes>1</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31</vt:i4>
      </vt:variant>
    </vt:vector>
  </HeadingPairs>
  <TitlesOfParts>
    <vt:vector size="34" baseType="lpstr">
      <vt:lpstr>Arial</vt:lpstr>
      <vt:lpstr>Euphemia</vt:lpstr>
      <vt:lpstr>Μαθηματικά 16x9</vt:lpstr>
      <vt:lpstr>Τεχνικές Ανάλυσης και Πρόβλεψης Τηλεπικοινωνιακών Αγορών</vt:lpstr>
      <vt:lpstr>ARIMA</vt:lpstr>
      <vt:lpstr>ARIMA</vt:lpstr>
      <vt:lpstr>ARIMA</vt:lpstr>
      <vt:lpstr>Μεθοδολογία Box – Jenkins</vt:lpstr>
      <vt:lpstr>Μεθοδολογία Box – Jenkins</vt:lpstr>
      <vt:lpstr>Μεθοδολογία Box – Jenkins</vt:lpstr>
      <vt:lpstr>Μερική Αυτοσυσχέτιση</vt:lpstr>
      <vt:lpstr>Μερική Αυτοσυσχέτιση</vt:lpstr>
      <vt:lpstr>Αυτοπαλίνδρομα Μοντέλα</vt:lpstr>
      <vt:lpstr>Αυτοπαλίνδρομα Μοντέλα</vt:lpstr>
      <vt:lpstr>Αυτοπαλίνδρομα Μοντέλα</vt:lpstr>
      <vt:lpstr>Μοντέλα Κινητού Μέσου</vt:lpstr>
      <vt:lpstr>Μοντέλα Κινητού Μέσου</vt:lpstr>
      <vt:lpstr>Μοντέλα Κινητού Μέσου</vt:lpstr>
      <vt:lpstr>Μοντέλα Κινητού Μέσου</vt:lpstr>
      <vt:lpstr>Αυτοπαλινδρομικά Μοντέλα Κινητού Μέσου</vt:lpstr>
      <vt:lpstr>Αυτοπαλινδρομικά Μοντέλα Κινητού Μέσου</vt:lpstr>
      <vt:lpstr>Αυτοπαλινδρομικά Μοντέλα Κινητού Μέσου</vt:lpstr>
      <vt:lpstr>Σύνοψη ARMA</vt:lpstr>
      <vt:lpstr>Ολοκληρωμένη Διαδικασία</vt:lpstr>
      <vt:lpstr>Περιοριστικοί Όροι</vt:lpstr>
      <vt:lpstr>Κριτήρια Επιλογής Μοντέλου</vt:lpstr>
      <vt:lpstr>AIC</vt:lpstr>
      <vt:lpstr>BIC</vt:lpstr>
      <vt:lpstr>Κριτήρια Επιλογής Μοντέλου</vt:lpstr>
      <vt:lpstr>ARIMA Μοντέλα για Εποχικά Δεδομένα</vt:lpstr>
      <vt:lpstr>ARIMA Μοντέλα για Εποχικά Δεδομένα</vt:lpstr>
      <vt:lpstr>Πλεονεκτήματα ARIMA Μοντέλων</vt:lpstr>
      <vt:lpstr>Μειονεκτήματα ARIMA Μοντέλων</vt:lpstr>
      <vt:lpstr>Ερωτήσεις???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Τεχνικές Ανάλυσης και Πρόβλεψης Τηλεπικοινωνιακών Αγορών</dc:title>
  <dc:creator>Nick Kanetza</dc:creator>
  <cp:lastModifiedBy>Nikolaos Kanellos</cp:lastModifiedBy>
  <cp:revision>113</cp:revision>
  <dcterms:created xsi:type="dcterms:W3CDTF">2022-10-08T11:10:38Z</dcterms:created>
  <dcterms:modified xsi:type="dcterms:W3CDTF">2025-11-18T14:08:44Z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0x010100AA3F7D94069FF64A86F7DFF56D60E3BE</vt:lpwstr>
  </property>
  <property fmtid="{D5CDD505-2E9C-101B-9397-08002B2CF9AE}" pid="4" name="FeatureTags">
    <vt:lpwstr/>
  </property>
  <property fmtid="{D5CDD505-2E9C-101B-9397-08002B2CF9AE}" pid="5" name="LocalizationTags">
    <vt:lpwstr/>
  </property>
  <property fmtid="{D5CDD505-2E9C-101B-9397-08002B2CF9AE}" pid="6" name="CampaignTags">
    <vt:lpwstr/>
  </property>
  <property fmtid="{D5CDD505-2E9C-101B-9397-08002B2CF9AE}" pid="7" name="ScenarioTags">
    <vt:lpwstr/>
  </property>
</Properties>
</file>