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57" r:id="rId3"/>
    <p:sldId id="258" r:id="rId4"/>
    <p:sldId id="266" r:id="rId5"/>
    <p:sldId id="265" r:id="rId6"/>
    <p:sldId id="259" r:id="rId7"/>
    <p:sldId id="260" r:id="rId8"/>
    <p:sldId id="264" r:id="rId9"/>
    <p:sldId id="263" r:id="rId10"/>
    <p:sldId id="262" r:id="rId11"/>
    <p:sldId id="267" r:id="rId12"/>
    <p:sldId id="261" r:id="rId13"/>
    <p:sldId id="268" r:id="rId14"/>
    <p:sldId id="269" r:id="rId15"/>
    <p:sldId id="270" r:id="rId16"/>
    <p:sldId id="271" r:id="rId17"/>
    <p:sldId id="272" r:id="rId18"/>
    <p:sldId id="273" r:id="rId19"/>
    <p:sldId id="274" r:id="rId20"/>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85" d="100"/>
          <a:sy n="85" d="100"/>
        </p:scale>
        <p:origin x="249" y="4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88" d="100"/>
          <a:sy n="88" d="100"/>
        </p:scale>
        <p:origin x="307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541D5F5-6E49-41BD-A135-A87EE057E2F6}" type="datetime1">
              <a:rPr lang="el-GR" smtClean="0"/>
              <a:t>9/12/2025</a:t>
            </a:fld>
            <a:endParaRPr lang="el-GR" dirty="0"/>
          </a:p>
        </p:txBody>
      </p:sp>
      <p:sp>
        <p:nvSpPr>
          <p:cNvPr id="4" name="Θέση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4360E59-1627-4404-ACC5-51C744AB0F27}" type="slidenum">
              <a:rPr lang="el-GR" smtClean="0"/>
              <a:t>‹#›</a:t>
            </a:fld>
            <a:endParaRPr lang="el-GR" dirty="0"/>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rtl="0"/>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pPr rtl="0"/>
            <a:fld id="{24A0433C-7446-4B14-9B3D-7BAA16BCFE87}" type="datetime1">
              <a:rPr lang="el-GR" smtClean="0"/>
              <a:t>9/12/2025</a:t>
            </a:fld>
            <a:endParaRPr lang="el-GR" dirty="0"/>
          </a:p>
        </p:txBody>
      </p:sp>
      <p:sp>
        <p:nvSpPr>
          <p:cNvPr id="4" name="Θέση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rtl="0"/>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rtl="0"/>
            <a:fld id="{841221E5-7225-48EB-A4EE-420E7BFCF705}" type="slidenum">
              <a:rPr lang="el-GR" smtClean="0"/>
              <a:pPr/>
              <a:t>‹#›</a:t>
            </a:fld>
            <a:endParaRPr lang="el-GR" dirty="0"/>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41221E5-7225-48EB-A4EE-420E7BFCF705}" type="slidenum">
              <a:rPr lang="el-GR" smtClean="0"/>
              <a:pPr rtl="0"/>
              <a:t>1</a:t>
            </a:fld>
            <a:endParaRPr lang="el-GR" dirty="0"/>
          </a:p>
        </p:txBody>
      </p:sp>
    </p:spTree>
    <p:extLst>
      <p:ext uri="{BB962C8B-B14F-4D97-AF65-F5344CB8AC3E}">
        <p14:creationId xmlns:p14="http://schemas.microsoft.com/office/powerpoint/2010/main" val="416032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bwMode="ltGray">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ltGray">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1" name="Ορθογώνιο 10"/>
          <p:cNvSpPr/>
          <p:nvPr/>
        </p:nvSpPr>
        <p:spPr bwMode="gray">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2" name="Ορθογώνιο 11"/>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3" name="Ευθεία γραμμή σύνδεσης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Ορθογώνιο 13"/>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5" name="Ευθεία γραμμή σύνδεσης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sp>
        <p:nvSpPr>
          <p:cNvPr id="2" name="Τίτλος 1"/>
          <p:cNvSpPr>
            <a:spLocks noGrp="1"/>
          </p:cNvSpPr>
          <p:nvPr>
            <p:ph type="ctrTitle"/>
          </p:nvPr>
        </p:nvSpPr>
        <p:spPr>
          <a:xfrm>
            <a:off x="2428669" y="1600200"/>
            <a:ext cx="8329031" cy="2680127"/>
          </a:xfrm>
        </p:spPr>
        <p:txBody>
          <a:bodyPr rtlCol="0">
            <a:noAutofit/>
          </a:bodyPr>
          <a:lstStyle>
            <a:lvl1pPr>
              <a:defRPr sz="5400"/>
            </a:lvl1pPr>
          </a:lstStyle>
          <a:p>
            <a:pPr rtl="0"/>
            <a:r>
              <a:rPr lang="el-GR"/>
              <a:t>Κάντε κλικ για να επεξεργαστείτε τον τίτλο υποδείγματος</a:t>
            </a:r>
            <a:endParaRPr lang="el-GR" dirty="0"/>
          </a:p>
        </p:txBody>
      </p:sp>
      <p:sp>
        <p:nvSpPr>
          <p:cNvPr id="3" name="Υπότιτλος 2"/>
          <p:cNvSpPr>
            <a:spLocks noGrp="1"/>
          </p:cNvSpPr>
          <p:nvPr>
            <p:ph type="subTitle" idx="1"/>
          </p:nvPr>
        </p:nvSpPr>
        <p:spPr>
          <a:xfrm>
            <a:off x="2428669" y="4344915"/>
            <a:ext cx="7516442" cy="1116085"/>
          </a:xfrm>
        </p:spPr>
        <p:txBody>
          <a:bodyPr rtlCol="0">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l-GR"/>
              <a:t>Κάντε κλικ για να επεξεργαστείτε τον υπότιτλο του υποδείγματος</a:t>
            </a:r>
            <a:endParaRPr lang="el-GR" dirty="0"/>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226CD5AF-41BF-4A97-96EB-BBF7291C9F48}" type="datetime1">
              <a:rPr lang="el-GR" smtClean="0"/>
              <a:t>9/12/2025</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412"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p:txBody>
          <a:bodyPr vert="eaVert"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A010E00A-DA7F-4AB8-BE51-3D6B30282F20}" type="datetime1">
              <a:rPr lang="el-GR" smtClean="0"/>
              <a:t>9/12/2025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Ορθογώνιο 6"/>
          <p:cNvSpPr/>
          <p:nvPr/>
        </p:nvSpPr>
        <p:spPr bwMode="black">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1" name="Ευθεία γραμμή σύνδεσης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Ευθεία γραμμή σύνδεσης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π"/>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4" name="Ευθεία γραμμή σύνδεσης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Κατακόρυφος τίτλος 1"/>
          <p:cNvSpPr>
            <a:spLocks noGrp="1"/>
          </p:cNvSpPr>
          <p:nvPr>
            <p:ph type="title" orient="vert"/>
          </p:nvPr>
        </p:nvSpPr>
        <p:spPr>
          <a:xfrm>
            <a:off x="9599612" y="685800"/>
            <a:ext cx="1787526" cy="5486400"/>
          </a:xfrm>
        </p:spPr>
        <p:txBody>
          <a:bodyPr vert="eaVert"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a:xfrm>
            <a:off x="1598613" y="685800"/>
            <a:ext cx="7848599" cy="5486400"/>
          </a:xfrm>
        </p:spPr>
        <p:txBody>
          <a:bodyPr vert="eaVert"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3B2FEFA5-66F6-4F7A-BB9D-88DD81254C46}" type="datetime1">
              <a:rPr lang="el-GR" smtClean="0"/>
              <a:t>9/12/2025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p:txBody>
          <a:bodyPr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00970C8C-7521-4333-A2D4-8FDE755E311E}" type="datetime1">
              <a:rPr lang="el-GR" smtClean="0"/>
              <a:t>9/12/2025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9" name="Ορθογώνιο 18"/>
          <p:cNvSpPr/>
          <p:nvPr/>
        </p:nvSpPr>
        <p:spPr bwMode="black">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0" name="Ορθογώνιο 19"/>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4" name="Ορθογώνιο 23"/>
          <p:cNvSpPr/>
          <p:nvPr/>
        </p:nvSpPr>
        <p:spPr bwMode="gray">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1" name="Ορθογώνιο 20"/>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22" name="Ευθεία γραμμή σύνδεσης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Ορθογώνιο 15"/>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8"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cxnSp>
        <p:nvCxnSpPr>
          <p:cNvPr id="23" name="Ευθεία γραμμή σύνδεσης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Ορθογώνιο 25"/>
          <p:cNvSpPr/>
          <p:nvPr/>
        </p:nvSpPr>
        <p:spPr bwMode="black">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7" name="Ορθογώνιο 26"/>
          <p:cNvSpPr/>
          <p:nvPr/>
        </p:nvSpPr>
        <p:spPr bwMode="gray">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8" name="Ορθογώνιο 27"/>
          <p:cNvSpPr/>
          <p:nvPr/>
        </p:nvSpPr>
        <p:spPr bwMode="gray">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9" name="Ορθογώνιο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30" name="Ορθογώνιο 29"/>
          <p:cNvSpPr/>
          <p:nvPr/>
        </p:nvSpPr>
        <p:spPr bwMode="ltGray">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1" name="Ευθεία γραμμή σύνδεσης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Ορθογώνιο 31"/>
          <p:cNvSpPr/>
          <p:nvPr/>
        </p:nvSpPr>
        <p:spPr bwMode="black">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3" name="Ευθεία γραμμή σύνδεσης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Τίτλος 1"/>
          <p:cNvSpPr>
            <a:spLocks noGrp="1"/>
          </p:cNvSpPr>
          <p:nvPr>
            <p:ph type="title"/>
          </p:nvPr>
        </p:nvSpPr>
        <p:spPr>
          <a:xfrm>
            <a:off x="1598613" y="1600201"/>
            <a:ext cx="8283272" cy="2654064"/>
          </a:xfrm>
        </p:spPr>
        <p:txBody>
          <a:bodyPr rtlCol="0" anchor="b">
            <a:normAutofit/>
          </a:bodyPr>
          <a:lstStyle>
            <a:lvl1pPr algn="l">
              <a:defRPr sz="5400" b="0" cap="none" baseline="0"/>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8613" y="4259996"/>
            <a:ext cx="7264623" cy="1150203"/>
          </a:xfrm>
        </p:spPr>
        <p:txBody>
          <a:bodyPr rtlCol="0"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6F8701D3-BB76-4576-BBEC-D6511536E842}" type="datetime1">
              <a:rPr lang="el-GR" smtClean="0"/>
              <a:t>9/12/2025</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571"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sz="half" idx="1"/>
          </p:nvPr>
        </p:nvSpPr>
        <p:spPr>
          <a:xfrm>
            <a:off x="1593436" y="1600200"/>
            <a:ext cx="4814586" cy="45720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περιεχομένου 3"/>
          <p:cNvSpPr>
            <a:spLocks noGrp="1"/>
          </p:cNvSpPr>
          <p:nvPr>
            <p:ph sz="half" idx="2"/>
          </p:nvPr>
        </p:nvSpPr>
        <p:spPr>
          <a:xfrm>
            <a:off x="6561651" y="1600200"/>
            <a:ext cx="4814586" cy="4572000"/>
          </a:xfrm>
        </p:spPr>
        <p:txBody>
          <a:bodyPr rtlCol="0"/>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ημερομηνίας 4"/>
          <p:cNvSpPr>
            <a:spLocks noGrp="1"/>
          </p:cNvSpPr>
          <p:nvPr>
            <p:ph type="dt" sz="half" idx="10"/>
          </p:nvPr>
        </p:nvSpPr>
        <p:spPr/>
        <p:txBody>
          <a:bodyPr rtlCol="0"/>
          <a:lstStyle/>
          <a:p>
            <a:pPr rtl="0"/>
            <a:fld id="{9F8E28EC-16A4-4C84-9505-D9615340AE9F}" type="datetime1">
              <a:rPr lang="el-GR" smtClean="0"/>
              <a:t>9/12/2025</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3436"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593436" y="2514706"/>
            <a:ext cx="4814586" cy="3657493"/>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κειμένου 4"/>
          <p:cNvSpPr>
            <a:spLocks noGrp="1"/>
          </p:cNvSpPr>
          <p:nvPr>
            <p:ph type="body" sz="quarter" idx="3"/>
          </p:nvPr>
        </p:nvSpPr>
        <p:spPr>
          <a:xfrm>
            <a:off x="6557349"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557349" y="2514600"/>
            <a:ext cx="4818888" cy="3655568"/>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7" name="Θέση ημερομηνίας 6"/>
          <p:cNvSpPr>
            <a:spLocks noGrp="1"/>
          </p:cNvSpPr>
          <p:nvPr>
            <p:ph type="dt" sz="half" idx="10"/>
          </p:nvPr>
        </p:nvSpPr>
        <p:spPr/>
        <p:txBody>
          <a:bodyPr rtlCol="0"/>
          <a:lstStyle/>
          <a:p>
            <a:pPr rtl="0"/>
            <a:fld id="{C1891DA8-0051-4982-8D40-4AA13BC8B551}" type="datetime1">
              <a:rPr lang="el-GR" smtClean="0"/>
              <a:t>9/12/2025</a:t>
            </a:fld>
            <a:endParaRPr lang="el-GR" dirty="0"/>
          </a:p>
        </p:txBody>
      </p:sp>
      <p:sp>
        <p:nvSpPr>
          <p:cNvPr id="8" name="Θέση υποσέλιδου 7"/>
          <p:cNvSpPr>
            <a:spLocks noGrp="1"/>
          </p:cNvSpPr>
          <p:nvPr>
            <p:ph type="ftr" sz="quarter" idx="11"/>
          </p:nvPr>
        </p:nvSpPr>
        <p:spPr/>
        <p:txBody>
          <a:bodyPr rtlCol="0"/>
          <a:lstStyle/>
          <a:p>
            <a:pPr rtl="0"/>
            <a:r>
              <a:rPr lang="el-GR" dirty="0"/>
              <a:t>Προσθήκη υποσέλιδου</a:t>
            </a:r>
          </a:p>
        </p:txBody>
      </p:sp>
      <p:sp>
        <p:nvSpPr>
          <p:cNvPr id="9" name="Θέση αριθμού διαφάνειας 8"/>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ημερομηνίας 2"/>
          <p:cNvSpPr>
            <a:spLocks noGrp="1"/>
          </p:cNvSpPr>
          <p:nvPr>
            <p:ph type="dt" sz="half" idx="10"/>
          </p:nvPr>
        </p:nvSpPr>
        <p:spPr/>
        <p:txBody>
          <a:bodyPr rtlCol="0"/>
          <a:lstStyle/>
          <a:p>
            <a:pPr rtl="0"/>
            <a:fld id="{943A2E94-2C9F-4369-9E33-5C30AA775F7A}" type="datetime1">
              <a:rPr lang="el-GR" smtClean="0"/>
              <a:t>9/12/2025</a:t>
            </a:fld>
            <a:endParaRPr lang="el-GR" dirty="0"/>
          </a:p>
        </p:txBody>
      </p:sp>
      <p:sp>
        <p:nvSpPr>
          <p:cNvPr id="4" name="Θέση υποσέλιδου 3"/>
          <p:cNvSpPr>
            <a:spLocks noGrp="1"/>
          </p:cNvSpPr>
          <p:nvPr>
            <p:ph type="ftr" sz="quarter" idx="11"/>
          </p:nvPr>
        </p:nvSpPr>
        <p:spPr/>
        <p:txBody>
          <a:bodyPr rtlCol="0"/>
          <a:lstStyle/>
          <a:p>
            <a:pPr rtl="0"/>
            <a:r>
              <a:rPr lang="el-GR" dirty="0"/>
              <a:t>Προσθήκη υποσέλιδου</a:t>
            </a:r>
          </a:p>
        </p:txBody>
      </p:sp>
      <p:sp>
        <p:nvSpPr>
          <p:cNvPr id="5" name="Θέση αριθμού διαφάνειας 4"/>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Ορθογώνιο 4"/>
          <p:cNvSpPr/>
          <p:nvPr/>
        </p:nvSpPr>
        <p:spPr bwMode="ltGray">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6" name="Ορθογώνιο 5"/>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7" name="Ευθεία γραμμή σύνδεσης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Ορθογώνιο 7"/>
          <p:cNvSpPr/>
          <p:nvPr/>
        </p:nvSpPr>
        <p:spPr bwMode="gray">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black">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Θέση ημερομηνίας 1"/>
          <p:cNvSpPr>
            <a:spLocks noGrp="1"/>
          </p:cNvSpPr>
          <p:nvPr>
            <p:ph type="dt" sz="half" idx="10"/>
          </p:nvPr>
        </p:nvSpPr>
        <p:spPr/>
        <p:txBody>
          <a:bodyPr rtlCol="0"/>
          <a:lstStyle/>
          <a:p>
            <a:pPr rtl="0"/>
            <a:fld id="{C6411D2D-BE5D-4550-91E5-2DC7D930CDD3}" type="datetime1">
              <a:rPr lang="el-GR" smtClean="0"/>
              <a:t>9/12/2025</a:t>
            </a:fld>
            <a:endParaRPr lang="el-GR" dirty="0"/>
          </a:p>
        </p:txBody>
      </p:sp>
      <p:sp>
        <p:nvSpPr>
          <p:cNvPr id="3" name="Θέση υποσέλιδου 2"/>
          <p:cNvSpPr>
            <a:spLocks noGrp="1"/>
          </p:cNvSpPr>
          <p:nvPr>
            <p:ph type="ftr" sz="quarter" idx="11"/>
          </p:nvPr>
        </p:nvSpPr>
        <p:spPr/>
        <p:txBody>
          <a:bodyPr rtlCol="0"/>
          <a:lstStyle/>
          <a:p>
            <a:pPr rtl="0"/>
            <a:r>
              <a:rPr lang="el-GR" dirty="0"/>
              <a:t>Προσθήκη υποσέλιδου</a:t>
            </a:r>
          </a:p>
        </p:txBody>
      </p:sp>
      <p:sp>
        <p:nvSpPr>
          <p:cNvPr id="4" name="Θέση αριθμού διαφάνειας 3"/>
          <p:cNvSpPr>
            <a:spLocks noGrp="1"/>
          </p:cNvSpPr>
          <p:nvPr>
            <p:ph type="sldNum" sz="quarter" idx="12"/>
          </p:nvPr>
        </p:nvSpPr>
        <p:spPr/>
        <p:txBody>
          <a:bodyPr rtlCol="0"/>
          <a:lstStyle>
            <a:lvl1pPr>
              <a:defRPr>
                <a:solidFill>
                  <a:schemeClr val="bg1"/>
                </a:solidFill>
              </a:defRPr>
            </a:lvl1pPr>
          </a:lstStyle>
          <a:p>
            <a:pPr rtl="0"/>
            <a:fld id="{7DC1BBB0-96F0-4077-A278-0F3FB5C104D3}" type="slidenum">
              <a:rPr lang="el-GR"/>
              <a:pPr/>
              <a:t>‹#›</a:t>
            </a:fld>
            <a:endParaRPr lang="el-GR" dirty="0"/>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Ορθογώνιο 7"/>
          <p:cNvSpPr/>
          <p:nvPr/>
        </p:nvSpPr>
        <p:spPr bwMode="gray">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10" name="Ευθεία γραμμή σύνδεσης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Ορθογώνιο 10"/>
          <p:cNvSpPr/>
          <p:nvPr/>
        </p:nvSpPr>
        <p:spPr bwMode="gray">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bwMode="white">
          <a:xfrm>
            <a:off x="1074240" y="381000"/>
            <a:ext cx="3293422" cy="1371600"/>
          </a:xfrm>
        </p:spPr>
        <p:txBody>
          <a:bodyPr rtlCol="0" anchor="b">
            <a:normAutofit/>
          </a:bodyPr>
          <a:lstStyle>
            <a:lvl1pPr algn="l">
              <a:defRPr sz="2800" b="0" cap="all" baseline="0">
                <a:solidFill>
                  <a:schemeClr val="bg1"/>
                </a:solidFill>
              </a:defRPr>
            </a:lvl1pPr>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a:xfrm>
            <a:off x="5180251" y="482600"/>
            <a:ext cx="6195986" cy="5689600"/>
          </a:xfrm>
        </p:spPr>
        <p:txBody>
          <a:bodyPr rtlCol="0">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κειμένου 3"/>
          <p:cNvSpPr>
            <a:spLocks noGrp="1"/>
          </p:cNvSpPr>
          <p:nvPr>
            <p:ph type="body" sz="half" idx="2"/>
          </p:nvPr>
        </p:nvSpPr>
        <p:spPr bwMode="white">
          <a:xfrm>
            <a:off x="1074240" y="1828800"/>
            <a:ext cx="3293422" cy="4343400"/>
          </a:xfrm>
        </p:spPr>
        <p:txBody>
          <a:bodyPr rtlCol="0">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p>
            <a:pPr rtl="0"/>
            <a:fld id="{D7B2FD9D-0080-49F7-8B52-E0679D6C3F48}" type="datetime1">
              <a:rPr lang="el-GR" smtClean="0"/>
              <a:t>9/12/2025</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black">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a:xfrm>
            <a:off x="1074240" y="381000"/>
            <a:ext cx="3293422" cy="1371600"/>
          </a:xfrm>
        </p:spPr>
        <p:txBody>
          <a:bodyPr rtlCol="0" anchor="b">
            <a:normAutofit/>
          </a:bodyPr>
          <a:lstStyle>
            <a:lvl1pPr algn="l">
              <a:defRPr sz="2800" b="0" cap="all" baseline="0">
                <a:solidFill>
                  <a:schemeClr val="tx1">
                    <a:lumMod val="75000"/>
                  </a:schemeClr>
                </a:solidFill>
              </a:defRPr>
            </a:lvl1pPr>
          </a:lstStyle>
          <a:p>
            <a:pPr rtl="0"/>
            <a:r>
              <a:rPr lang="el-GR"/>
              <a:t>Κάντε κλικ για να επεξεργαστείτε τον τίτλο υποδείγματος</a:t>
            </a:r>
            <a:endParaRPr lang="el-GR"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bwMode="auto">
          <a:xfrm>
            <a:off x="5180251" y="482600"/>
            <a:ext cx="6195986" cy="5689600"/>
          </a:xfrm>
          <a:ln w="19050">
            <a:solidFill>
              <a:schemeClr val="bg1"/>
            </a:solidFill>
          </a:ln>
        </p:spPr>
        <p:txBody>
          <a:bodyPr rtlCol="0">
            <a:normAutofit/>
          </a:bodyPr>
          <a:lstStyle>
            <a:lvl1pPr marL="0" indent="0">
              <a:buNone/>
              <a:defRPr sz="2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lvl1pPr>
              <a:defRPr baseline="0">
                <a:solidFill>
                  <a:schemeClr val="tx2"/>
                </a:solidFill>
              </a:defRPr>
            </a:lvl1pPr>
          </a:lstStyle>
          <a:p>
            <a:pPr rtl="0"/>
            <a:fld id="{1294F10B-4B65-4452-9D0E-1AFA71F8F9C3}" type="datetime1">
              <a:rPr lang="el-GR" smtClean="0"/>
              <a:t>9/12/2025</a:t>
            </a:fld>
            <a:endParaRPr lang="el-GR" dirty="0"/>
          </a:p>
        </p:txBody>
      </p:sp>
      <p:sp>
        <p:nvSpPr>
          <p:cNvPr id="6" name="Θέση υποσέλιδου 5"/>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cxnSp>
        <p:nvCxnSpPr>
          <p:cNvPr id="10" name="Ευθεία γραμμή σύνδεσης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Ορθογώνιο 6"/>
          <p:cNvSpPr/>
          <p:nvPr/>
        </p:nvSpPr>
        <p:spPr bwMode="gray">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3" name="Ορθογώνιο 12"/>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4" name="Ευθεία γραμμή σύνδεσης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π"/>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6" name="Ευθεία γραμμή σύνδεσης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Θέση τίτλου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pPr rtl="0"/>
            <a:r>
              <a:rPr lang="el-GR" dirty="0"/>
              <a:t>Κάντε κλικ για να επεξεργαστείτε το στυλ τίτλου του υποδείγματος</a:t>
            </a:r>
          </a:p>
        </p:txBody>
      </p:sp>
      <p:sp>
        <p:nvSpPr>
          <p:cNvPr id="3" name="Θέση κειμένου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4" name="Θέση ημερομηνίας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pPr rtl="0"/>
            <a:fld id="{3B67B838-77EF-40C9-87FB-20C22202D488}" type="datetime1">
              <a:rPr lang="el-GR" smtClean="0"/>
              <a:t>9/12/2025</a:t>
            </a:fld>
            <a:endParaRPr lang="el-GR" dirty="0"/>
          </a:p>
        </p:txBody>
      </p:sp>
      <p:sp>
        <p:nvSpPr>
          <p:cNvPr id="5" name="Θέση υποσέλιδου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pPr rtl="0"/>
            <a:r>
              <a:rPr lang="el-GR" dirty="0"/>
              <a:t>Προσθήκη υποσέλιδου</a:t>
            </a:r>
          </a:p>
        </p:txBody>
      </p:sp>
      <p:sp>
        <p:nvSpPr>
          <p:cNvPr id="6" name="Θέση αριθμού διαφάνειας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sz="4400" dirty="0"/>
              <a:t>Τεχνικές Ανάλυσης και Πρόβλεψης Τηλεπικοινωνιακών Αγορών</a:t>
            </a:r>
          </a:p>
        </p:txBody>
      </p:sp>
      <p:sp>
        <p:nvSpPr>
          <p:cNvPr id="3" name="Υπότιτλος 2"/>
          <p:cNvSpPr>
            <a:spLocks noGrp="1"/>
          </p:cNvSpPr>
          <p:nvPr>
            <p:ph type="subTitle" idx="1"/>
          </p:nvPr>
        </p:nvSpPr>
        <p:spPr/>
        <p:txBody>
          <a:bodyPr rtlCol="0">
            <a:normAutofit/>
          </a:bodyPr>
          <a:lstStyle/>
          <a:p>
            <a:pPr rtl="0"/>
            <a:r>
              <a:rPr lang="en-US" sz="2400" dirty="0"/>
              <a:t>Durbin-Watson Statistic</a:t>
            </a:r>
          </a:p>
          <a:p>
            <a:pPr rtl="0"/>
            <a:r>
              <a:rPr lang="en-US" sz="2400" dirty="0"/>
              <a:t>Heteroscedasticity</a:t>
            </a:r>
            <a:endParaRPr lang="el-GR" sz="2400" dirty="0"/>
          </a:p>
          <a:p>
            <a:pPr rtl="0"/>
            <a:r>
              <a:rPr lang="en-US" sz="2400" dirty="0"/>
              <a:t>Special Topics</a:t>
            </a:r>
            <a:endParaRPr lang="el-GR" sz="2400" dirty="0"/>
          </a:p>
        </p:txBody>
      </p:sp>
      <p:pic>
        <p:nvPicPr>
          <p:cNvPr id="4" name="Picture 3">
            <a:extLst>
              <a:ext uri="{FF2B5EF4-FFF2-40B4-BE49-F238E27FC236}">
                <a16:creationId xmlns:a16="http://schemas.microsoft.com/office/drawing/2014/main" id="{D7D2D83D-2414-BD85-3B99-7EE41F4AA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4572" y="615950"/>
            <a:ext cx="40068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8321E-765C-9D8C-CC06-548CAAED02C7}"/>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3CC9549F-5284-C7E8-9A5A-463E350E628F}"/>
              </a:ext>
            </a:extLst>
          </p:cNvPr>
          <p:cNvSpPr>
            <a:spLocks noGrp="1"/>
          </p:cNvSpPr>
          <p:nvPr>
            <p:ph idx="1"/>
          </p:nvPr>
        </p:nvSpPr>
        <p:spPr/>
        <p:txBody>
          <a:bodyPr/>
          <a:lstStyle/>
          <a:p>
            <a:r>
              <a:rPr lang="el-GR" dirty="0"/>
              <a:t>Η στατιστική </a:t>
            </a:r>
            <a:r>
              <a:rPr lang="el-GR" dirty="0" err="1"/>
              <a:t>Durbin</a:t>
            </a:r>
            <a:r>
              <a:rPr lang="el-GR" dirty="0"/>
              <a:t> </a:t>
            </a:r>
            <a:r>
              <a:rPr lang="el-GR" dirty="0" err="1"/>
              <a:t>Watson</a:t>
            </a:r>
            <a:r>
              <a:rPr lang="el-GR" dirty="0"/>
              <a:t> έχει τιμές από 0 έως 4.</a:t>
            </a:r>
          </a:p>
          <a:p>
            <a:pPr lvl="1"/>
            <a:r>
              <a:rPr lang="el-GR" dirty="0"/>
              <a:t>Μια τιμή DW κοντά στο 2 υποδηλώνει ότι δεν υπάρχει </a:t>
            </a:r>
            <a:r>
              <a:rPr lang="el-GR" dirty="0" err="1"/>
              <a:t>αυτοσυσχέτιση</a:t>
            </a:r>
            <a:r>
              <a:rPr lang="el-GR" dirty="0"/>
              <a:t>.</a:t>
            </a:r>
            <a:r>
              <a:rPr lang="en-US" dirty="0"/>
              <a:t> </a:t>
            </a:r>
          </a:p>
          <a:p>
            <a:pPr lvl="1"/>
            <a:r>
              <a:rPr lang="el-GR" dirty="0"/>
              <a:t>Μια τιμή DW μικρότερη από 2 υποδηλώνει θετική </a:t>
            </a:r>
            <a:r>
              <a:rPr lang="el-GR" dirty="0" err="1"/>
              <a:t>αυτοσυσχέτιση</a:t>
            </a:r>
            <a:r>
              <a:rPr lang="el-GR" dirty="0"/>
              <a:t>.</a:t>
            </a:r>
            <a:r>
              <a:rPr lang="en-US" dirty="0"/>
              <a:t> </a:t>
            </a:r>
          </a:p>
          <a:p>
            <a:pPr lvl="1"/>
            <a:r>
              <a:rPr lang="el-GR" dirty="0"/>
              <a:t>Μια τιμή DW μεγαλύτερη από 2 υποδηλώνει αρνητική </a:t>
            </a:r>
            <a:r>
              <a:rPr lang="el-GR" dirty="0" err="1"/>
              <a:t>αυτοσυσχέτιση</a:t>
            </a:r>
            <a:r>
              <a:rPr lang="el-GR" dirty="0"/>
              <a:t>.</a:t>
            </a:r>
          </a:p>
          <a:p>
            <a:endParaRPr lang="el-GR" dirty="0"/>
          </a:p>
        </p:txBody>
      </p:sp>
    </p:spTree>
    <p:extLst>
      <p:ext uri="{BB962C8B-B14F-4D97-AF65-F5344CB8AC3E}">
        <p14:creationId xmlns:p14="http://schemas.microsoft.com/office/powerpoint/2010/main" val="1059912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19D4F-5BA4-FFE0-055B-F361949E07E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ABC70D5-1E33-4728-5E2B-EB15E65A7175}"/>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B8166F0E-756B-101A-01A6-DD65F733AF42}"/>
              </a:ext>
            </a:extLst>
          </p:cNvPr>
          <p:cNvSpPr>
            <a:spLocks noGrp="1"/>
          </p:cNvSpPr>
          <p:nvPr>
            <p:ph idx="1"/>
          </p:nvPr>
        </p:nvSpPr>
        <p:spPr/>
        <p:txBody>
          <a:bodyPr/>
          <a:lstStyle/>
          <a:p>
            <a:r>
              <a:rPr lang="el-GR" dirty="0"/>
              <a:t>Αντιμετώπιση </a:t>
            </a:r>
            <a:r>
              <a:rPr lang="el-GR" dirty="0" err="1"/>
              <a:t>Αυτοσυσχέτισης</a:t>
            </a:r>
            <a:r>
              <a:rPr lang="el-GR" dirty="0"/>
              <a:t> Καταλοίπων:</a:t>
            </a:r>
          </a:p>
          <a:p>
            <a:pPr marL="514350" indent="-514350">
              <a:buFont typeface="+mj-lt"/>
              <a:buAutoNum type="arabicPeriod"/>
            </a:pPr>
            <a:r>
              <a:rPr lang="el-GR" dirty="0"/>
              <a:t>Προσαρμόζω το γραμμικό μοντέλο.</a:t>
            </a:r>
          </a:p>
          <a:p>
            <a:pPr marL="514350" indent="-514350">
              <a:buFont typeface="+mj-lt"/>
              <a:buAutoNum type="arabicPeriod"/>
            </a:pPr>
            <a:r>
              <a:rPr lang="el-GR" dirty="0"/>
              <a:t>Υπολογίζω τα κατάλοιπα και τη στατιστική </a:t>
            </a:r>
            <a:r>
              <a:rPr lang="el-GR" dirty="0" err="1"/>
              <a:t>Durbin</a:t>
            </a:r>
            <a:r>
              <a:rPr lang="el-GR" dirty="0"/>
              <a:t>–</a:t>
            </a:r>
            <a:r>
              <a:rPr lang="el-GR" dirty="0" err="1"/>
              <a:t>Watson</a:t>
            </a:r>
            <a:r>
              <a:rPr lang="el-GR" dirty="0"/>
              <a:t>.</a:t>
            </a:r>
          </a:p>
          <a:p>
            <a:pPr marL="514350" indent="-514350">
              <a:buFont typeface="+mj-lt"/>
              <a:buAutoNum type="arabicPeriod"/>
            </a:pPr>
            <a:r>
              <a:rPr lang="el-GR" dirty="0"/>
              <a:t>Ελέγχω την τιμή σε σχέση με το 2 και τους κανόνες που αναφέραμε. </a:t>
            </a:r>
          </a:p>
          <a:p>
            <a:r>
              <a:rPr lang="el-GR" dirty="0"/>
              <a:t>Αν υπάρχει </a:t>
            </a:r>
            <a:r>
              <a:rPr lang="el-GR" dirty="0" err="1"/>
              <a:t>αυτοσυσχέτιση</a:t>
            </a:r>
            <a:r>
              <a:rPr lang="el-GR" dirty="0"/>
              <a:t>, σκέφτομαι δυναμικό μοντέλο ή άλλες διορθώσεις.</a:t>
            </a:r>
          </a:p>
        </p:txBody>
      </p:sp>
    </p:spTree>
    <p:extLst>
      <p:ext uri="{BB962C8B-B14F-4D97-AF65-F5344CB8AC3E}">
        <p14:creationId xmlns:p14="http://schemas.microsoft.com/office/powerpoint/2010/main" val="40925271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8321E-765C-9D8C-CC06-548CAAED02C7}"/>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3CC9549F-5284-C7E8-9A5A-463E350E628F}"/>
              </a:ext>
            </a:extLst>
          </p:cNvPr>
          <p:cNvSpPr>
            <a:spLocks noGrp="1"/>
          </p:cNvSpPr>
          <p:nvPr>
            <p:ph idx="1"/>
          </p:nvPr>
        </p:nvSpPr>
        <p:spPr/>
        <p:txBody>
          <a:bodyPr>
            <a:normAutofit fontScale="92500" lnSpcReduction="20000"/>
          </a:bodyPr>
          <a:lstStyle/>
          <a:p>
            <a:r>
              <a:rPr lang="el-GR" dirty="0"/>
              <a:t>Τα κριτήρια για την ερμηνεία της στατιστικής </a:t>
            </a:r>
            <a:r>
              <a:rPr lang="el-GR" dirty="0" err="1"/>
              <a:t>Durbin</a:t>
            </a:r>
            <a:r>
              <a:rPr lang="el-GR" dirty="0"/>
              <a:t> </a:t>
            </a:r>
            <a:r>
              <a:rPr lang="el-GR" dirty="0" err="1"/>
              <a:t>Watson</a:t>
            </a:r>
            <a:r>
              <a:rPr lang="el-GR" dirty="0"/>
              <a:t> βασίζονται στο μέγεθος του δείγματος.</a:t>
            </a:r>
          </a:p>
          <a:p>
            <a:r>
              <a:rPr lang="el-GR" dirty="0"/>
              <a:t>Για δείγματα μικρότερα από 25, η στατιστική </a:t>
            </a:r>
            <a:r>
              <a:rPr lang="el-GR" dirty="0" err="1"/>
              <a:t>Durbin</a:t>
            </a:r>
            <a:r>
              <a:rPr lang="el-GR" dirty="0"/>
              <a:t> </a:t>
            </a:r>
            <a:r>
              <a:rPr lang="el-GR" dirty="0" err="1"/>
              <a:t>Watson</a:t>
            </a:r>
            <a:r>
              <a:rPr lang="el-GR" dirty="0"/>
              <a:t> είναι λιγότερο αξιόπιστη.</a:t>
            </a:r>
            <a:r>
              <a:rPr lang="en-US" dirty="0"/>
              <a:t> </a:t>
            </a:r>
            <a:r>
              <a:rPr lang="el-GR" dirty="0"/>
              <a:t>μπορούν να χρησιμοποιηθούν πιο εξελιγμένοι έλεγχοι για την </a:t>
            </a:r>
            <a:r>
              <a:rPr lang="el-GR" dirty="0" err="1"/>
              <a:t>αυτοσυσχέτιση</a:t>
            </a:r>
            <a:r>
              <a:rPr lang="el-GR" dirty="0"/>
              <a:t>, όπως ο έλεγχος </a:t>
            </a:r>
            <a:r>
              <a:rPr lang="el-GR" dirty="0" err="1"/>
              <a:t>Breusch-Godfrey</a:t>
            </a:r>
            <a:r>
              <a:rPr lang="el-GR" dirty="0"/>
              <a:t> ή ο έλεγχος </a:t>
            </a:r>
            <a:r>
              <a:rPr lang="el-GR" dirty="0" err="1"/>
              <a:t>Ljung-Box</a:t>
            </a:r>
            <a:r>
              <a:rPr lang="el-GR" dirty="0"/>
              <a:t>.</a:t>
            </a:r>
          </a:p>
          <a:p>
            <a:r>
              <a:rPr lang="el-GR" dirty="0"/>
              <a:t>Για δείγματα μεγαλύτερα από 25, τα ακόλουθα κριτήρια μπορούν να χρησιμοποιηθούν για την ερμηνεία της στατιστικής </a:t>
            </a:r>
            <a:r>
              <a:rPr lang="el-GR" dirty="0" err="1"/>
              <a:t>Durbin</a:t>
            </a:r>
            <a:r>
              <a:rPr lang="el-GR" dirty="0"/>
              <a:t> </a:t>
            </a:r>
            <a:r>
              <a:rPr lang="el-GR" dirty="0" err="1"/>
              <a:t>Watson</a:t>
            </a:r>
            <a:r>
              <a:rPr lang="el-GR" dirty="0"/>
              <a:t>:</a:t>
            </a:r>
          </a:p>
          <a:p>
            <a:pPr lvl="1"/>
            <a:r>
              <a:rPr lang="el-GR" dirty="0"/>
              <a:t>DW &lt; 1-4/T υποδηλώνει θετική </a:t>
            </a:r>
            <a:r>
              <a:rPr lang="el-GR" dirty="0" err="1"/>
              <a:t>αυτοσυσχέτιση</a:t>
            </a:r>
            <a:r>
              <a:rPr lang="el-GR" dirty="0"/>
              <a:t> με υψηλή πιθανότητα</a:t>
            </a:r>
          </a:p>
          <a:p>
            <a:pPr lvl="1"/>
            <a:r>
              <a:rPr lang="el-GR" dirty="0"/>
              <a:t>DW &gt; 1+4/T υποδηλώνει αρνητική </a:t>
            </a:r>
            <a:r>
              <a:rPr lang="el-GR" dirty="0" err="1"/>
              <a:t>αυτοσυσχέτιση</a:t>
            </a:r>
            <a:r>
              <a:rPr lang="el-GR" dirty="0"/>
              <a:t> με υψηλή πιθανότητα</a:t>
            </a:r>
          </a:p>
          <a:p>
            <a:pPr lvl="1"/>
            <a:r>
              <a:rPr lang="el-GR" dirty="0"/>
              <a:t>1-4/T &lt; DW &lt; 1+4/T υποδηλώνει ότι δεν υπάρχει </a:t>
            </a:r>
            <a:r>
              <a:rPr lang="el-GR" dirty="0" err="1"/>
              <a:t>αυτοσυσχέτιση</a:t>
            </a:r>
            <a:r>
              <a:rPr lang="el-GR" dirty="0"/>
              <a:t> με υψηλή πιθανότητα</a:t>
            </a:r>
          </a:p>
        </p:txBody>
      </p:sp>
    </p:spTree>
    <p:extLst>
      <p:ext uri="{BB962C8B-B14F-4D97-AF65-F5344CB8AC3E}">
        <p14:creationId xmlns:p14="http://schemas.microsoft.com/office/powerpoint/2010/main" val="970660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1B4B61-30F8-F7C9-230E-C2E2F6AFA7FB}"/>
              </a:ext>
            </a:extLst>
          </p:cNvPr>
          <p:cNvSpPr>
            <a:spLocks noGrp="1"/>
          </p:cNvSpPr>
          <p:nvPr>
            <p:ph type="title"/>
          </p:nvPr>
        </p:nvSpPr>
        <p:spPr/>
        <p:txBody>
          <a:bodyPr/>
          <a:lstStyle/>
          <a:p>
            <a:r>
              <a:rPr lang="el-GR" dirty="0"/>
              <a:t>Ειδικά Θέματα</a:t>
            </a:r>
          </a:p>
        </p:txBody>
      </p:sp>
      <p:sp>
        <p:nvSpPr>
          <p:cNvPr id="3" name="Θέση περιεχομένου 2">
            <a:extLst>
              <a:ext uri="{FF2B5EF4-FFF2-40B4-BE49-F238E27FC236}">
                <a16:creationId xmlns:a16="http://schemas.microsoft.com/office/drawing/2014/main" id="{FBBD8998-9C19-895D-6958-6891BB63ECC9}"/>
              </a:ext>
            </a:extLst>
          </p:cNvPr>
          <p:cNvSpPr>
            <a:spLocks noGrp="1"/>
          </p:cNvSpPr>
          <p:nvPr>
            <p:ph idx="1"/>
          </p:nvPr>
        </p:nvSpPr>
        <p:spPr/>
        <p:txBody>
          <a:bodyPr/>
          <a:lstStyle/>
          <a:p>
            <a:r>
              <a:rPr lang="el-GR" dirty="0"/>
              <a:t>Προχωρημένες Τεχνικές </a:t>
            </a:r>
            <a:r>
              <a:rPr lang="en-US" dirty="0"/>
              <a:t>Least Squares (GLS, WLS, robust, regularization)</a:t>
            </a:r>
            <a:endParaRPr lang="el-GR" dirty="0"/>
          </a:p>
          <a:p>
            <a:r>
              <a:rPr lang="en-US" dirty="0"/>
              <a:t>Panel Data</a:t>
            </a:r>
            <a:endParaRPr lang="el-GR" dirty="0"/>
          </a:p>
          <a:p>
            <a:r>
              <a:rPr lang="en-US" dirty="0"/>
              <a:t>Panel Models – Pooled / Fixed Effects / Random Effects</a:t>
            </a:r>
            <a:endParaRPr lang="el-GR" dirty="0"/>
          </a:p>
          <a:p>
            <a:r>
              <a:rPr lang="en-US" dirty="0"/>
              <a:t>Dynamic Panels &amp; Forecasting</a:t>
            </a:r>
            <a:endParaRPr lang="el-GR" dirty="0"/>
          </a:p>
          <a:p>
            <a:r>
              <a:rPr lang="el-GR" dirty="0"/>
              <a:t>Αιτιώδης ανάλυση σε </a:t>
            </a:r>
            <a:r>
              <a:rPr lang="el-GR" dirty="0" err="1"/>
              <a:t>χρονοσειρές</a:t>
            </a:r>
            <a:r>
              <a:rPr lang="el-GR" dirty="0"/>
              <a:t>/</a:t>
            </a:r>
            <a:r>
              <a:rPr lang="en-US" dirty="0"/>
              <a:t>panel</a:t>
            </a:r>
          </a:p>
        </p:txBody>
      </p:sp>
    </p:spTree>
    <p:extLst>
      <p:ext uri="{BB962C8B-B14F-4D97-AF65-F5344CB8AC3E}">
        <p14:creationId xmlns:p14="http://schemas.microsoft.com/office/powerpoint/2010/main" val="85011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0EAEF5-A103-1CD3-24FD-65B700E2F454}"/>
              </a:ext>
            </a:extLst>
          </p:cNvPr>
          <p:cNvSpPr>
            <a:spLocks noGrp="1"/>
          </p:cNvSpPr>
          <p:nvPr>
            <p:ph type="title"/>
          </p:nvPr>
        </p:nvSpPr>
        <p:spPr/>
        <p:txBody>
          <a:bodyPr/>
          <a:lstStyle/>
          <a:p>
            <a:r>
              <a:rPr lang="el-GR" dirty="0"/>
              <a:t>Από το </a:t>
            </a:r>
            <a:r>
              <a:rPr lang="en-US" dirty="0"/>
              <a:t>OLS </a:t>
            </a:r>
            <a:r>
              <a:rPr lang="el-GR" dirty="0"/>
              <a:t>σε </a:t>
            </a:r>
            <a:r>
              <a:rPr lang="en-US" dirty="0"/>
              <a:t>WLS/GLS</a:t>
            </a:r>
            <a:endParaRPr lang="el-GR" dirty="0"/>
          </a:p>
        </p:txBody>
      </p:sp>
      <p:sp>
        <p:nvSpPr>
          <p:cNvPr id="3" name="Θέση περιεχομένου 2">
            <a:extLst>
              <a:ext uri="{FF2B5EF4-FFF2-40B4-BE49-F238E27FC236}">
                <a16:creationId xmlns:a16="http://schemas.microsoft.com/office/drawing/2014/main" id="{6B725491-E0F0-6011-06CD-7002A5ED5BD6}"/>
              </a:ext>
            </a:extLst>
          </p:cNvPr>
          <p:cNvSpPr>
            <a:spLocks noGrp="1"/>
          </p:cNvSpPr>
          <p:nvPr>
            <p:ph idx="1"/>
          </p:nvPr>
        </p:nvSpPr>
        <p:spPr>
          <a:xfrm>
            <a:off x="1593436" y="1600200"/>
            <a:ext cx="9782801" cy="5141168"/>
          </a:xfrm>
        </p:spPr>
        <p:txBody>
          <a:bodyPr>
            <a:normAutofit fontScale="92500" lnSpcReduction="10000"/>
          </a:bodyPr>
          <a:lstStyle/>
          <a:p>
            <a:r>
              <a:rPr lang="el-GR" dirty="0"/>
              <a:t>OLS (</a:t>
            </a:r>
            <a:r>
              <a:rPr lang="el-GR" dirty="0" err="1"/>
              <a:t>Ordinary</a:t>
            </a:r>
            <a:r>
              <a:rPr lang="el-GR" dirty="0"/>
              <a:t> </a:t>
            </a:r>
            <a:r>
              <a:rPr lang="el-GR" dirty="0" err="1"/>
              <a:t>Least</a:t>
            </a:r>
            <a:r>
              <a:rPr lang="el-GR" dirty="0"/>
              <a:t> </a:t>
            </a:r>
            <a:r>
              <a:rPr lang="el-GR" dirty="0" err="1"/>
              <a:t>Squares</a:t>
            </a:r>
            <a:r>
              <a:rPr lang="el-GR" dirty="0"/>
              <a:t>)</a:t>
            </a:r>
          </a:p>
          <a:p>
            <a:pPr lvl="1"/>
            <a:r>
              <a:rPr lang="el-GR" dirty="0"/>
              <a:t>Υποθέτει σταθερή διασπορά σφαλμάτων (</a:t>
            </a:r>
            <a:r>
              <a:rPr lang="el-GR" dirty="0" err="1"/>
              <a:t>ομοσκεδαστικότητα</a:t>
            </a:r>
            <a:r>
              <a:rPr lang="el-GR" dirty="0"/>
              <a:t>), χωρίς </a:t>
            </a:r>
            <a:r>
              <a:rPr lang="el-GR" dirty="0" err="1"/>
              <a:t>αυτοσυσχέτιση</a:t>
            </a:r>
            <a:r>
              <a:rPr lang="el-GR" dirty="0"/>
              <a:t> και σωστή προδιαγραφή του μοντέλου.</a:t>
            </a:r>
          </a:p>
          <a:p>
            <a:pPr lvl="1"/>
            <a:r>
              <a:rPr lang="el-GR" dirty="0"/>
              <a:t>Όταν έχουμε </a:t>
            </a:r>
            <a:r>
              <a:rPr lang="el-GR" dirty="0" err="1"/>
              <a:t>ετεροσκορπισμό</a:t>
            </a:r>
            <a:r>
              <a:rPr lang="el-GR" dirty="0"/>
              <a:t> ή </a:t>
            </a:r>
            <a:r>
              <a:rPr lang="el-GR" dirty="0" err="1"/>
              <a:t>αυτοσυσχέτιση</a:t>
            </a:r>
            <a:r>
              <a:rPr lang="el-GR" dirty="0"/>
              <a:t>, τα OLS παραμένουν αμερόληπτα αλλά τα τυπικά σφάλματα είναι λάθος.</a:t>
            </a:r>
          </a:p>
          <a:p>
            <a:r>
              <a:rPr lang="el-GR" dirty="0"/>
              <a:t>WLS (</a:t>
            </a:r>
            <a:r>
              <a:rPr lang="el-GR" dirty="0" err="1"/>
              <a:t>Weighted</a:t>
            </a:r>
            <a:r>
              <a:rPr lang="el-GR" dirty="0"/>
              <a:t> </a:t>
            </a:r>
            <a:r>
              <a:rPr lang="el-GR" dirty="0" err="1"/>
              <a:t>Least</a:t>
            </a:r>
            <a:r>
              <a:rPr lang="el-GR" dirty="0"/>
              <a:t> </a:t>
            </a:r>
            <a:r>
              <a:rPr lang="el-GR" dirty="0" err="1"/>
              <a:t>Squares</a:t>
            </a:r>
            <a:r>
              <a:rPr lang="el-GR" dirty="0"/>
              <a:t>)</a:t>
            </a:r>
          </a:p>
          <a:p>
            <a:pPr lvl="1"/>
            <a:r>
              <a:rPr lang="el-GR" dirty="0"/>
              <a:t>Χρησιμοποιούμε όταν η διασπορά διαφέρει συστηματικά μεταξύ παρατηρήσεων.</a:t>
            </a:r>
          </a:p>
          <a:p>
            <a:pPr lvl="1"/>
            <a:r>
              <a:rPr lang="el-GR" dirty="0"/>
              <a:t>Δίνουμε μεγαλύτερο βάρος σε παρατηρήσεις με μικρότερη διασπορά (w = 1/σ²).</a:t>
            </a:r>
          </a:p>
          <a:p>
            <a:r>
              <a:rPr lang="el-GR" dirty="0"/>
              <a:t>GLS (</a:t>
            </a:r>
            <a:r>
              <a:rPr lang="el-GR" dirty="0" err="1"/>
              <a:t>Generalized</a:t>
            </a:r>
            <a:r>
              <a:rPr lang="el-GR" dirty="0"/>
              <a:t> </a:t>
            </a:r>
            <a:r>
              <a:rPr lang="el-GR" dirty="0" err="1"/>
              <a:t>Least</a:t>
            </a:r>
            <a:r>
              <a:rPr lang="el-GR" dirty="0"/>
              <a:t> </a:t>
            </a:r>
            <a:r>
              <a:rPr lang="el-GR" dirty="0" err="1"/>
              <a:t>Squares</a:t>
            </a:r>
            <a:r>
              <a:rPr lang="el-GR" dirty="0"/>
              <a:t>)</a:t>
            </a:r>
          </a:p>
          <a:p>
            <a:pPr lvl="1"/>
            <a:r>
              <a:rPr lang="el-GR" dirty="0"/>
              <a:t>Γενίκευση του WLS, λαμβάνει υπόψη πλήρη δομή συσχέτισης &amp; διασπορών στα σφάλματα.</a:t>
            </a:r>
          </a:p>
          <a:p>
            <a:pPr lvl="1"/>
            <a:r>
              <a:rPr lang="el-GR" dirty="0"/>
              <a:t>Χρήσιμο σε </a:t>
            </a:r>
            <a:r>
              <a:rPr lang="el-GR" dirty="0" err="1"/>
              <a:t>χρονοσειρές</a:t>
            </a:r>
            <a:r>
              <a:rPr lang="el-GR" dirty="0"/>
              <a:t> με </a:t>
            </a:r>
            <a:r>
              <a:rPr lang="el-GR" dirty="0" err="1"/>
              <a:t>αυτοσυσχέτιση</a:t>
            </a:r>
            <a:r>
              <a:rPr lang="el-GR" dirty="0"/>
              <a:t> (π.χ. AR(1)) και </a:t>
            </a:r>
            <a:r>
              <a:rPr lang="el-GR" dirty="0" err="1"/>
              <a:t>ετεροσκεδαστικότητα</a:t>
            </a:r>
            <a:r>
              <a:rPr lang="el-GR" dirty="0"/>
              <a:t>.</a:t>
            </a:r>
          </a:p>
        </p:txBody>
      </p:sp>
    </p:spTree>
    <p:extLst>
      <p:ext uri="{BB962C8B-B14F-4D97-AF65-F5344CB8AC3E}">
        <p14:creationId xmlns:p14="http://schemas.microsoft.com/office/powerpoint/2010/main" val="647827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0B7763-E07A-321F-7BDC-A319F3F978FC}"/>
              </a:ext>
            </a:extLst>
          </p:cNvPr>
          <p:cNvSpPr>
            <a:spLocks noGrp="1"/>
          </p:cNvSpPr>
          <p:nvPr>
            <p:ph type="title"/>
          </p:nvPr>
        </p:nvSpPr>
        <p:spPr/>
        <p:txBody>
          <a:bodyPr/>
          <a:lstStyle/>
          <a:p>
            <a:r>
              <a:rPr lang="en-US" dirty="0"/>
              <a:t>Robust &amp; Regularized Least Squares</a:t>
            </a:r>
            <a:endParaRPr lang="el-GR" dirty="0"/>
          </a:p>
        </p:txBody>
      </p:sp>
      <p:sp>
        <p:nvSpPr>
          <p:cNvPr id="3" name="Θέση περιεχομένου 2">
            <a:extLst>
              <a:ext uri="{FF2B5EF4-FFF2-40B4-BE49-F238E27FC236}">
                <a16:creationId xmlns:a16="http://schemas.microsoft.com/office/drawing/2014/main" id="{D929755C-1FA8-06DA-80EC-44548C058C7C}"/>
              </a:ext>
            </a:extLst>
          </p:cNvPr>
          <p:cNvSpPr>
            <a:spLocks noGrp="1"/>
          </p:cNvSpPr>
          <p:nvPr>
            <p:ph idx="1"/>
          </p:nvPr>
        </p:nvSpPr>
        <p:spPr>
          <a:xfrm>
            <a:off x="1593436" y="1600200"/>
            <a:ext cx="9782801" cy="4997152"/>
          </a:xfrm>
        </p:spPr>
        <p:txBody>
          <a:bodyPr>
            <a:normAutofit fontScale="92500" lnSpcReduction="20000"/>
          </a:bodyPr>
          <a:lstStyle/>
          <a:p>
            <a:r>
              <a:rPr lang="el-GR" dirty="0" err="1"/>
              <a:t>Robust</a:t>
            </a:r>
            <a:r>
              <a:rPr lang="el-GR" dirty="0"/>
              <a:t> </a:t>
            </a:r>
            <a:r>
              <a:rPr lang="el-GR" dirty="0" err="1"/>
              <a:t>Regression</a:t>
            </a:r>
            <a:r>
              <a:rPr lang="el-GR" dirty="0"/>
              <a:t> (M-</a:t>
            </a:r>
            <a:r>
              <a:rPr lang="el-GR" dirty="0" err="1"/>
              <a:t>estimators</a:t>
            </a:r>
            <a:r>
              <a:rPr lang="el-GR" dirty="0"/>
              <a:t>)</a:t>
            </a:r>
            <a:endParaRPr lang="en-US" dirty="0"/>
          </a:p>
          <a:p>
            <a:pPr lvl="1"/>
            <a:r>
              <a:rPr lang="el-GR" dirty="0"/>
              <a:t>Μειώνει την επιρροή των ακραίων τιμών (</a:t>
            </a:r>
            <a:r>
              <a:rPr lang="el-GR" dirty="0" err="1"/>
              <a:t>outliers</a:t>
            </a:r>
            <a:r>
              <a:rPr lang="el-GR" dirty="0"/>
              <a:t>).– Χρήσιμο όταν έχουμε λίγα αλλά έντονα </a:t>
            </a:r>
            <a:r>
              <a:rPr lang="el-GR" dirty="0" err="1"/>
              <a:t>outliers</a:t>
            </a:r>
            <a:r>
              <a:rPr lang="el-GR" dirty="0"/>
              <a:t> (π.χ. ανώμαλες χρονικές περιόδους).</a:t>
            </a:r>
            <a:endParaRPr lang="en-US" dirty="0"/>
          </a:p>
          <a:p>
            <a:r>
              <a:rPr lang="el-GR" dirty="0" err="1"/>
              <a:t>Ridge</a:t>
            </a:r>
            <a:r>
              <a:rPr lang="el-GR" dirty="0"/>
              <a:t> </a:t>
            </a:r>
            <a:r>
              <a:rPr lang="el-GR" dirty="0" err="1"/>
              <a:t>Regression</a:t>
            </a:r>
            <a:r>
              <a:rPr lang="el-GR" dirty="0"/>
              <a:t> (L2 </a:t>
            </a:r>
            <a:r>
              <a:rPr lang="el-GR" dirty="0" err="1"/>
              <a:t>Regularization</a:t>
            </a:r>
            <a:r>
              <a:rPr lang="el-GR" dirty="0"/>
              <a:t>)</a:t>
            </a:r>
            <a:endParaRPr lang="en-US" dirty="0"/>
          </a:p>
          <a:p>
            <a:pPr lvl="1"/>
            <a:r>
              <a:rPr lang="el-GR" dirty="0"/>
              <a:t>Προσθέτουμε ποινή στο άθροισμα τετραγώνων των συντελεστών.</a:t>
            </a:r>
            <a:endParaRPr lang="en-US" dirty="0"/>
          </a:p>
          <a:p>
            <a:pPr lvl="1"/>
            <a:r>
              <a:rPr lang="el-GR" dirty="0"/>
              <a:t>Αντιμετωπίζει </a:t>
            </a:r>
            <a:r>
              <a:rPr lang="el-GR" dirty="0" err="1"/>
              <a:t>πολυσυγγραμμικότητα</a:t>
            </a:r>
            <a:r>
              <a:rPr lang="el-GR" dirty="0"/>
              <a:t> και σταθεροποιεί τις εκτιμήσεις όταν έχουμε πολλές, συσχετισμένες μεταβλητές.</a:t>
            </a:r>
            <a:endParaRPr lang="en-US" dirty="0"/>
          </a:p>
          <a:p>
            <a:r>
              <a:rPr lang="el-GR" dirty="0"/>
              <a:t>LASSO (L1 </a:t>
            </a:r>
            <a:r>
              <a:rPr lang="el-GR" dirty="0" err="1"/>
              <a:t>Regularization</a:t>
            </a:r>
            <a:r>
              <a:rPr lang="el-GR" dirty="0"/>
              <a:t>)</a:t>
            </a:r>
            <a:endParaRPr lang="en-US" dirty="0"/>
          </a:p>
          <a:p>
            <a:pPr lvl="1"/>
            <a:r>
              <a:rPr lang="el-GR" dirty="0"/>
              <a:t>Μπορεί να “μηδενίσει” συντελεστές → αυτόματη επιλογή μεταβλητών.</a:t>
            </a:r>
            <a:endParaRPr lang="en-US" dirty="0"/>
          </a:p>
          <a:p>
            <a:pPr lvl="1"/>
            <a:r>
              <a:rPr lang="el-GR" dirty="0"/>
              <a:t>Χρήσιμο όταν έχουμε πολλές υποψήφιες μεταβλητές (π.χ. πολλούς δείκτες αγοράς, προσφορές, τιμοκαταλόγους).</a:t>
            </a:r>
            <a:endParaRPr lang="en-US" dirty="0"/>
          </a:p>
          <a:p>
            <a:r>
              <a:rPr lang="el-GR" dirty="0"/>
              <a:t>Αυτές οι τεχνικές είναι ιδιαίτερα χρήσιμες όταν μας ενδιαφέρει κυρίως η πρόβλεψη και λιγότερο η πλήρης ερμηνεία κάθε συντελεστή.</a:t>
            </a:r>
          </a:p>
        </p:txBody>
      </p:sp>
    </p:spTree>
    <p:extLst>
      <p:ext uri="{BB962C8B-B14F-4D97-AF65-F5344CB8AC3E}">
        <p14:creationId xmlns:p14="http://schemas.microsoft.com/office/powerpoint/2010/main" val="599304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468272-34BA-02EE-95A6-752A3A33D2C0}"/>
              </a:ext>
            </a:extLst>
          </p:cNvPr>
          <p:cNvSpPr>
            <a:spLocks noGrp="1"/>
          </p:cNvSpPr>
          <p:nvPr>
            <p:ph type="title"/>
          </p:nvPr>
        </p:nvSpPr>
        <p:spPr/>
        <p:txBody>
          <a:bodyPr/>
          <a:lstStyle/>
          <a:p>
            <a:r>
              <a:rPr lang="en-US" dirty="0"/>
              <a:t>Panel Data</a:t>
            </a:r>
            <a:endParaRPr lang="el-GR" dirty="0"/>
          </a:p>
        </p:txBody>
      </p:sp>
      <p:sp>
        <p:nvSpPr>
          <p:cNvPr id="3" name="Θέση περιεχομένου 2">
            <a:extLst>
              <a:ext uri="{FF2B5EF4-FFF2-40B4-BE49-F238E27FC236}">
                <a16:creationId xmlns:a16="http://schemas.microsoft.com/office/drawing/2014/main" id="{181A7DD8-F51B-37C8-31F8-EBB997FFEDB0}"/>
              </a:ext>
            </a:extLst>
          </p:cNvPr>
          <p:cNvSpPr>
            <a:spLocks noGrp="1"/>
          </p:cNvSpPr>
          <p:nvPr>
            <p:ph idx="1"/>
          </p:nvPr>
        </p:nvSpPr>
        <p:spPr>
          <a:xfrm>
            <a:off x="1593436" y="1600200"/>
            <a:ext cx="9782801" cy="5080000"/>
          </a:xfrm>
        </p:spPr>
        <p:txBody>
          <a:bodyPr>
            <a:normAutofit/>
          </a:bodyPr>
          <a:lstStyle/>
          <a:p>
            <a:r>
              <a:rPr lang="el-GR" dirty="0" err="1"/>
              <a:t>Panel</a:t>
            </a:r>
            <a:r>
              <a:rPr lang="el-GR" dirty="0"/>
              <a:t> </a:t>
            </a:r>
            <a:r>
              <a:rPr lang="el-GR" dirty="0" err="1"/>
              <a:t>data</a:t>
            </a:r>
            <a:r>
              <a:rPr lang="el-GR" dirty="0"/>
              <a:t> = παρατηρούμε πολλές οντότητες σε πολλές χρονικές περιόδους.</a:t>
            </a:r>
            <a:endParaRPr lang="en-US" dirty="0"/>
          </a:p>
          <a:p>
            <a:pPr lvl="1"/>
            <a:r>
              <a:rPr lang="el-GR" dirty="0"/>
              <a:t>π.χ. χώρες × έτη, εταιρείες × τρίμηνα, πελάτες × λογαριασμούς.</a:t>
            </a:r>
            <a:endParaRPr lang="en-US" dirty="0"/>
          </a:p>
          <a:p>
            <a:pPr lvl="1"/>
            <a:r>
              <a:rPr lang="el-GR" dirty="0"/>
              <a:t>Στις τηλεπικοινωνιακές αγορές:</a:t>
            </a:r>
            <a:r>
              <a:rPr lang="en-US" dirty="0"/>
              <a:t> </a:t>
            </a:r>
            <a:r>
              <a:rPr lang="el-GR" dirty="0"/>
              <a:t>χώρες της ΕΕ × έτος για τιμές, ARPU, μερίδια αγοράς κ.λπ.</a:t>
            </a:r>
            <a:endParaRPr lang="en-US" dirty="0"/>
          </a:p>
          <a:p>
            <a:r>
              <a:rPr lang="el-GR" dirty="0"/>
              <a:t>Πλεονεκτήματα:</a:t>
            </a:r>
            <a:endParaRPr lang="en-US" dirty="0"/>
          </a:p>
          <a:p>
            <a:pPr lvl="1"/>
            <a:r>
              <a:rPr lang="el-GR" dirty="0"/>
              <a:t>Περισσότερη πληροφορία (συνδυάζει </a:t>
            </a:r>
            <a:r>
              <a:rPr lang="el-GR" dirty="0" err="1"/>
              <a:t>χρονοσειρά</a:t>
            </a:r>
            <a:r>
              <a:rPr lang="el-GR" dirty="0"/>
              <a:t> + </a:t>
            </a:r>
            <a:r>
              <a:rPr lang="el-GR" dirty="0" err="1"/>
              <a:t>διαστρωματικά</a:t>
            </a:r>
            <a:r>
              <a:rPr lang="el-GR" dirty="0"/>
              <a:t> δεδομένα).</a:t>
            </a:r>
            <a:endParaRPr lang="en-US" dirty="0"/>
          </a:p>
          <a:p>
            <a:pPr lvl="1"/>
            <a:r>
              <a:rPr lang="el-GR" dirty="0"/>
              <a:t>Μπορούμε να ελέγξουμε μη </a:t>
            </a:r>
            <a:r>
              <a:rPr lang="el-GR" dirty="0" err="1"/>
              <a:t>παρατηρήσιμες</a:t>
            </a:r>
            <a:r>
              <a:rPr lang="el-GR" dirty="0"/>
              <a:t> σταθερές διαφορές μεταξύ οντοτήτων (π.χ. κουλτούρα αγοράς, θεσμικό πλαίσιο).</a:t>
            </a:r>
            <a:endParaRPr lang="en-US" dirty="0"/>
          </a:p>
          <a:p>
            <a:r>
              <a:rPr lang="el-GR" dirty="0"/>
              <a:t>Το </a:t>
            </a:r>
            <a:r>
              <a:rPr lang="el-GR" dirty="0" err="1"/>
              <a:t>panel</a:t>
            </a:r>
            <a:r>
              <a:rPr lang="el-GR" dirty="0"/>
              <a:t> μπορεί να θεωρηθεί ως “δέσμη </a:t>
            </a:r>
            <a:r>
              <a:rPr lang="el-GR" dirty="0" err="1"/>
              <a:t>χρονοσειρών</a:t>
            </a:r>
            <a:r>
              <a:rPr lang="el-GR" dirty="0"/>
              <a:t>” – μία για κάθε οντότητα.</a:t>
            </a:r>
          </a:p>
        </p:txBody>
      </p:sp>
    </p:spTree>
    <p:extLst>
      <p:ext uri="{BB962C8B-B14F-4D97-AF65-F5344CB8AC3E}">
        <p14:creationId xmlns:p14="http://schemas.microsoft.com/office/powerpoint/2010/main" val="203990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23561D-5560-F013-7319-6354EE5FECBE}"/>
              </a:ext>
            </a:extLst>
          </p:cNvPr>
          <p:cNvSpPr>
            <a:spLocks noGrp="1"/>
          </p:cNvSpPr>
          <p:nvPr>
            <p:ph type="title"/>
          </p:nvPr>
        </p:nvSpPr>
        <p:spPr/>
        <p:txBody>
          <a:bodyPr/>
          <a:lstStyle/>
          <a:p>
            <a:r>
              <a:rPr lang="en-US" dirty="0" err="1"/>
              <a:t>Μοντέλ</a:t>
            </a:r>
            <a:r>
              <a:rPr lang="en-US" dirty="0"/>
              <a:t>α Panel: Pooled, Fixed &amp; Random Effects</a:t>
            </a:r>
            <a:endParaRPr lang="el-GR" dirty="0"/>
          </a:p>
        </p:txBody>
      </p:sp>
      <p:sp>
        <p:nvSpPr>
          <p:cNvPr id="3" name="Θέση περιεχομένου 2">
            <a:extLst>
              <a:ext uri="{FF2B5EF4-FFF2-40B4-BE49-F238E27FC236}">
                <a16:creationId xmlns:a16="http://schemas.microsoft.com/office/drawing/2014/main" id="{468AF5AB-D56E-B174-DD6E-EC8B2A982667}"/>
              </a:ext>
            </a:extLst>
          </p:cNvPr>
          <p:cNvSpPr>
            <a:spLocks noGrp="1"/>
          </p:cNvSpPr>
          <p:nvPr>
            <p:ph idx="1"/>
          </p:nvPr>
        </p:nvSpPr>
        <p:spPr>
          <a:xfrm>
            <a:off x="1593436" y="1600200"/>
            <a:ext cx="9782801" cy="5141168"/>
          </a:xfrm>
        </p:spPr>
        <p:txBody>
          <a:bodyPr>
            <a:normAutofit fontScale="85000" lnSpcReduction="20000"/>
          </a:bodyPr>
          <a:lstStyle/>
          <a:p>
            <a:r>
              <a:rPr lang="el-GR" dirty="0" err="1"/>
              <a:t>Pooled</a:t>
            </a:r>
            <a:r>
              <a:rPr lang="el-GR" dirty="0"/>
              <a:t> OL</a:t>
            </a:r>
            <a:r>
              <a:rPr lang="en-US" dirty="0"/>
              <a:t>S</a:t>
            </a:r>
          </a:p>
          <a:p>
            <a:pPr lvl="1"/>
            <a:r>
              <a:rPr lang="el-GR" dirty="0"/>
              <a:t>Αντιμετωπίζει όλα τα δεδομένα σαν ένα μεγάλο δείγμα, αγνοώντας τη δομή </a:t>
            </a:r>
            <a:r>
              <a:rPr lang="el-GR" dirty="0" err="1"/>
              <a:t>panel</a:t>
            </a:r>
            <a:r>
              <a:rPr lang="en-US" dirty="0"/>
              <a:t>.</a:t>
            </a:r>
          </a:p>
          <a:p>
            <a:pPr lvl="1"/>
            <a:r>
              <a:rPr lang="el-GR" dirty="0"/>
              <a:t>Κατάλληλο μόνο αν οι διαφορές μεταξύ οντοτήτων είναι μικρές ή άσχετες.</a:t>
            </a:r>
            <a:endParaRPr lang="en-US" dirty="0"/>
          </a:p>
          <a:p>
            <a:r>
              <a:rPr lang="el-GR" dirty="0" err="1"/>
              <a:t>Fixed</a:t>
            </a:r>
            <a:r>
              <a:rPr lang="el-GR" dirty="0"/>
              <a:t> </a:t>
            </a:r>
            <a:r>
              <a:rPr lang="el-GR" dirty="0" err="1"/>
              <a:t>Effects</a:t>
            </a:r>
            <a:r>
              <a:rPr lang="el-GR" dirty="0"/>
              <a:t> (FE</a:t>
            </a:r>
            <a:r>
              <a:rPr lang="en-US" dirty="0"/>
              <a:t>)</a:t>
            </a:r>
          </a:p>
          <a:p>
            <a:pPr lvl="1"/>
            <a:r>
              <a:rPr lang="el-GR" dirty="0"/>
              <a:t>Κάθε οντότητα έχει τη δική της σταθερά (αόρατα χαρακτηριστικά που δεν αλλάζουν στον χρόνο).</a:t>
            </a:r>
            <a:endParaRPr lang="en-US" dirty="0"/>
          </a:p>
          <a:p>
            <a:pPr lvl="1"/>
            <a:r>
              <a:rPr lang="el-GR" dirty="0"/>
              <a:t>Χρήσιμο όταν αυτά τα χαρακτηριστικά συσχετίζονται με τις εξηγητικές μεταβλητές.</a:t>
            </a:r>
            <a:endParaRPr lang="en-US" dirty="0"/>
          </a:p>
          <a:p>
            <a:pPr lvl="1"/>
            <a:r>
              <a:rPr lang="el-GR" dirty="0"/>
              <a:t>Εστιάζει στην εντός-οντότητας μεταβολή (π.χ. πώς αλλάζει η τιμή μέσα στην ίδια χώρα στο χρόνο).</a:t>
            </a:r>
            <a:endParaRPr lang="en-US" dirty="0"/>
          </a:p>
          <a:p>
            <a:r>
              <a:rPr lang="el-GR" dirty="0" err="1"/>
              <a:t>Random</a:t>
            </a:r>
            <a:r>
              <a:rPr lang="el-GR" dirty="0"/>
              <a:t> </a:t>
            </a:r>
            <a:r>
              <a:rPr lang="el-GR" dirty="0" err="1"/>
              <a:t>Effects</a:t>
            </a:r>
            <a:r>
              <a:rPr lang="el-GR" dirty="0"/>
              <a:t> (RE)</a:t>
            </a:r>
            <a:endParaRPr lang="en-US" dirty="0"/>
          </a:p>
          <a:p>
            <a:pPr lvl="1"/>
            <a:r>
              <a:rPr lang="el-GR" dirty="0"/>
              <a:t>Οι διαφορές μεταξύ οντοτήτων αντιμετωπίζονται ως τυχαίος όρος, ανεξάρτητος από τις εξηγητικές μεταβλητές.</a:t>
            </a:r>
            <a:endParaRPr lang="en-US" dirty="0"/>
          </a:p>
          <a:p>
            <a:pPr lvl="1"/>
            <a:r>
              <a:rPr lang="el-GR" dirty="0"/>
              <a:t>Πιο αποδοτικό από το FE, αν η υπόθεση ανεξαρτησίας ισχύει.</a:t>
            </a:r>
            <a:endParaRPr lang="en-US" dirty="0"/>
          </a:p>
          <a:p>
            <a:r>
              <a:rPr lang="el-GR" dirty="0"/>
              <a:t>Στην πράξη συχνά συγκρίνουμε FE </a:t>
            </a:r>
            <a:r>
              <a:rPr lang="el-GR" dirty="0" err="1"/>
              <a:t>vs</a:t>
            </a:r>
            <a:r>
              <a:rPr lang="el-GR" dirty="0"/>
              <a:t> RE (π.χ. με τεστ τύπου </a:t>
            </a:r>
            <a:r>
              <a:rPr lang="el-GR" dirty="0" err="1"/>
              <a:t>Hausman</a:t>
            </a:r>
            <a:r>
              <a:rPr lang="el-GR" dirty="0"/>
              <a:t>) για να δούμε ποιο μοντέλο είναι πιο κατάλληλο.</a:t>
            </a:r>
          </a:p>
        </p:txBody>
      </p:sp>
    </p:spTree>
    <p:extLst>
      <p:ext uri="{BB962C8B-B14F-4D97-AF65-F5344CB8AC3E}">
        <p14:creationId xmlns:p14="http://schemas.microsoft.com/office/powerpoint/2010/main" val="2936623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47D4D4-36C3-6C92-27C3-BA10C649A54A}"/>
              </a:ext>
            </a:extLst>
          </p:cNvPr>
          <p:cNvSpPr>
            <a:spLocks noGrp="1"/>
          </p:cNvSpPr>
          <p:nvPr>
            <p:ph type="title"/>
          </p:nvPr>
        </p:nvSpPr>
        <p:spPr/>
        <p:txBody>
          <a:bodyPr/>
          <a:lstStyle/>
          <a:p>
            <a:r>
              <a:rPr lang="en-US" dirty="0"/>
              <a:t>Dynamic Panels &amp; Forecasting</a:t>
            </a:r>
            <a:endParaRPr lang="el-GR" dirty="0"/>
          </a:p>
        </p:txBody>
      </p:sp>
      <p:sp>
        <p:nvSpPr>
          <p:cNvPr id="3" name="Θέση περιεχομένου 2">
            <a:extLst>
              <a:ext uri="{FF2B5EF4-FFF2-40B4-BE49-F238E27FC236}">
                <a16:creationId xmlns:a16="http://schemas.microsoft.com/office/drawing/2014/main" id="{3FD8A511-BA57-2695-0983-7C184BE2238F}"/>
              </a:ext>
            </a:extLst>
          </p:cNvPr>
          <p:cNvSpPr>
            <a:spLocks noGrp="1"/>
          </p:cNvSpPr>
          <p:nvPr>
            <p:ph idx="1"/>
          </p:nvPr>
        </p:nvSpPr>
        <p:spPr>
          <a:xfrm>
            <a:off x="1593436" y="1600200"/>
            <a:ext cx="9782801" cy="4925144"/>
          </a:xfrm>
        </p:spPr>
        <p:txBody>
          <a:bodyPr>
            <a:normAutofit lnSpcReduction="10000"/>
          </a:bodyPr>
          <a:lstStyle/>
          <a:p>
            <a:r>
              <a:rPr lang="el-GR" dirty="0"/>
              <a:t>Σε πολλές εφαρμογές η εξαρτημένη μεταβλητή έχει αδράνεια.</a:t>
            </a:r>
            <a:endParaRPr lang="en-US" dirty="0"/>
          </a:p>
          <a:p>
            <a:pPr lvl="1"/>
            <a:r>
              <a:rPr lang="el-GR" dirty="0"/>
              <a:t>π.χ. ο αριθμός συνδρομητών σήμερα εξαρτάται έντονα από τον αριθμό συνδρομητών χθες.</a:t>
            </a:r>
            <a:endParaRPr lang="en-US" dirty="0"/>
          </a:p>
          <a:p>
            <a:r>
              <a:rPr lang="el-GR" dirty="0" err="1"/>
              <a:t>Dynamic</a:t>
            </a:r>
            <a:r>
              <a:rPr lang="el-GR" dirty="0"/>
              <a:t> </a:t>
            </a:r>
            <a:r>
              <a:rPr lang="el-GR" dirty="0" err="1"/>
              <a:t>panel</a:t>
            </a:r>
            <a:r>
              <a:rPr lang="el-GR" dirty="0"/>
              <a:t> </a:t>
            </a:r>
            <a:r>
              <a:rPr lang="el-GR" dirty="0" err="1"/>
              <a:t>models</a:t>
            </a:r>
            <a:r>
              <a:rPr lang="el-GR" dirty="0"/>
              <a:t>:</a:t>
            </a:r>
            <a:endParaRPr lang="en-US" dirty="0"/>
          </a:p>
          <a:p>
            <a:pPr lvl="1"/>
            <a:r>
              <a:rPr lang="el-GR" dirty="0"/>
              <a:t>Συμπεριλαμβάνουν υστερημένους όρους της εξαρτημένης (Yᵢ,ₜ₋₁).</a:t>
            </a:r>
            <a:endParaRPr lang="en-US" dirty="0"/>
          </a:p>
          <a:p>
            <a:r>
              <a:rPr lang="el-GR" dirty="0"/>
              <a:t>Τα κλασικά FE/OLS έχουν προβλήματα με τέτοιες υστερήσεις → χρησιμοποιούνται ειδικοί εκτιμητές (π.χ. </a:t>
            </a:r>
            <a:r>
              <a:rPr lang="el-GR" dirty="0" err="1"/>
              <a:t>Arellano</a:t>
            </a:r>
            <a:r>
              <a:rPr lang="el-GR" dirty="0"/>
              <a:t>–</a:t>
            </a:r>
            <a:r>
              <a:rPr lang="el-GR" dirty="0" err="1"/>
              <a:t>Bond</a:t>
            </a:r>
            <a:r>
              <a:rPr lang="el-GR" dirty="0"/>
              <a:t> GMM).</a:t>
            </a:r>
            <a:endParaRPr lang="en-US" dirty="0"/>
          </a:p>
          <a:p>
            <a:r>
              <a:rPr lang="el-GR" dirty="0"/>
              <a:t>Αυτά τα μοντέλα είναι ιδιαίτερα χρήσιμα όταν μας ενδιαφέρει πρόβλεψη στο χρόνο για πολλές οντότητες ταυτόχρονα.</a:t>
            </a:r>
          </a:p>
        </p:txBody>
      </p:sp>
    </p:spTree>
    <p:extLst>
      <p:ext uri="{BB962C8B-B14F-4D97-AF65-F5344CB8AC3E}">
        <p14:creationId xmlns:p14="http://schemas.microsoft.com/office/powerpoint/2010/main" val="3247465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6E91DB-0A6B-36D6-23A2-4B2F08FC88BA}"/>
              </a:ext>
            </a:extLst>
          </p:cNvPr>
          <p:cNvSpPr>
            <a:spLocks noGrp="1"/>
          </p:cNvSpPr>
          <p:nvPr>
            <p:ph type="title"/>
          </p:nvPr>
        </p:nvSpPr>
        <p:spPr/>
        <p:txBody>
          <a:bodyPr/>
          <a:lstStyle/>
          <a:p>
            <a:r>
              <a:rPr lang="el-GR" dirty="0"/>
              <a:t>Πέρα από την Πρόβλεψη: Αιτιώδης Ανάλυση σε </a:t>
            </a:r>
            <a:r>
              <a:rPr lang="el-GR" dirty="0" err="1"/>
              <a:t>Χρονοσειρές</a:t>
            </a:r>
            <a:r>
              <a:rPr lang="el-GR" dirty="0"/>
              <a:t> &amp; </a:t>
            </a:r>
            <a:r>
              <a:rPr lang="el-GR" dirty="0" err="1"/>
              <a:t>Panel</a:t>
            </a:r>
            <a:endParaRPr lang="el-GR" dirty="0"/>
          </a:p>
        </p:txBody>
      </p:sp>
      <p:sp>
        <p:nvSpPr>
          <p:cNvPr id="3" name="Θέση περιεχομένου 2">
            <a:extLst>
              <a:ext uri="{FF2B5EF4-FFF2-40B4-BE49-F238E27FC236}">
                <a16:creationId xmlns:a16="http://schemas.microsoft.com/office/drawing/2014/main" id="{712B4273-36C6-4468-5935-B6DE64ACF163}"/>
              </a:ext>
            </a:extLst>
          </p:cNvPr>
          <p:cNvSpPr>
            <a:spLocks noGrp="1"/>
          </p:cNvSpPr>
          <p:nvPr>
            <p:ph idx="1"/>
          </p:nvPr>
        </p:nvSpPr>
        <p:spPr>
          <a:xfrm>
            <a:off x="1593436" y="1600200"/>
            <a:ext cx="9782801" cy="5141168"/>
          </a:xfrm>
        </p:spPr>
        <p:txBody>
          <a:bodyPr>
            <a:normAutofit/>
          </a:bodyPr>
          <a:lstStyle/>
          <a:p>
            <a:r>
              <a:rPr lang="el-GR" dirty="0"/>
              <a:t>Τα μοντέλα </a:t>
            </a:r>
            <a:r>
              <a:rPr lang="el-GR" dirty="0" err="1"/>
              <a:t>χρονοσειρών</a:t>
            </a:r>
            <a:r>
              <a:rPr lang="el-GR" dirty="0"/>
              <a:t> &amp; </a:t>
            </a:r>
            <a:r>
              <a:rPr lang="el-GR" dirty="0" err="1"/>
              <a:t>panel</a:t>
            </a:r>
            <a:r>
              <a:rPr lang="el-GR" dirty="0"/>
              <a:t> δεν χρησιμοποιούνται μόνο για πρόβλεψη, αλλά και για:</a:t>
            </a:r>
            <a:endParaRPr lang="en-US" dirty="0"/>
          </a:p>
          <a:p>
            <a:pPr lvl="1"/>
            <a:r>
              <a:rPr lang="el-GR" dirty="0"/>
              <a:t>Αξιολόγηση πολιτικών (π.χ. ρύθμιση τιμών, είσοδος νέου </a:t>
            </a:r>
            <a:r>
              <a:rPr lang="el-GR" dirty="0" err="1"/>
              <a:t>παρόχου</a:t>
            </a:r>
            <a:r>
              <a:rPr lang="el-GR" dirty="0"/>
              <a:t>).</a:t>
            </a:r>
            <a:endParaRPr lang="en-US" dirty="0"/>
          </a:p>
          <a:p>
            <a:pPr lvl="1"/>
            <a:r>
              <a:rPr lang="el-GR" dirty="0"/>
              <a:t>Εκτίμηση του αιτιώδους αποτελέσματος μιας παρέμβασης (τι θα γινόταν αν δεν υπήρχε η παρέμβαση).</a:t>
            </a:r>
            <a:endParaRPr lang="en-US" dirty="0"/>
          </a:p>
          <a:p>
            <a:r>
              <a:rPr lang="el-GR" dirty="0"/>
              <a:t>Σε </a:t>
            </a:r>
            <a:r>
              <a:rPr lang="el-GR" dirty="0" err="1"/>
              <a:t>panel</a:t>
            </a:r>
            <a:r>
              <a:rPr lang="el-GR" dirty="0"/>
              <a:t> </a:t>
            </a:r>
            <a:r>
              <a:rPr lang="el-GR" dirty="0" err="1"/>
              <a:t>data</a:t>
            </a:r>
            <a:r>
              <a:rPr lang="el-GR" dirty="0"/>
              <a:t> χρησιμοποιούνται συχνά:</a:t>
            </a:r>
            <a:endParaRPr lang="en-US" dirty="0"/>
          </a:p>
          <a:p>
            <a:pPr lvl="1"/>
            <a:r>
              <a:rPr lang="el-GR" dirty="0"/>
              <a:t>Σχεδιασμοί </a:t>
            </a:r>
            <a:r>
              <a:rPr lang="el-GR" dirty="0" err="1"/>
              <a:t>difference</a:t>
            </a:r>
            <a:r>
              <a:rPr lang="el-GR" dirty="0"/>
              <a:t>-in-</a:t>
            </a:r>
            <a:r>
              <a:rPr lang="el-GR" dirty="0" err="1"/>
              <a:t>differences</a:t>
            </a:r>
            <a:r>
              <a:rPr lang="el-GR" dirty="0"/>
              <a:t>,</a:t>
            </a:r>
            <a:endParaRPr lang="en-US" dirty="0"/>
          </a:p>
          <a:p>
            <a:pPr lvl="1"/>
            <a:r>
              <a:rPr lang="el-GR" dirty="0"/>
              <a:t>Μελέτες γεγονότων (</a:t>
            </a:r>
            <a:r>
              <a:rPr lang="el-GR" dirty="0" err="1"/>
              <a:t>event</a:t>
            </a:r>
            <a:r>
              <a:rPr lang="el-GR" dirty="0"/>
              <a:t> </a:t>
            </a:r>
            <a:r>
              <a:rPr lang="el-GR" dirty="0" err="1"/>
              <a:t>studies</a:t>
            </a:r>
            <a:r>
              <a:rPr lang="el-GR" dirty="0"/>
              <a:t>).</a:t>
            </a:r>
            <a:endParaRPr lang="en-US" dirty="0"/>
          </a:p>
          <a:p>
            <a:r>
              <a:rPr lang="el-GR" dirty="0"/>
              <a:t>Έτσι, η οικονομετρία </a:t>
            </a:r>
            <a:r>
              <a:rPr lang="el-GR" dirty="0" err="1"/>
              <a:t>χρονοσειρών</a:t>
            </a:r>
            <a:r>
              <a:rPr lang="el-GR" dirty="0"/>
              <a:t> &amp; </a:t>
            </a:r>
            <a:r>
              <a:rPr lang="el-GR" dirty="0" err="1"/>
              <a:t>panel</a:t>
            </a:r>
            <a:r>
              <a:rPr lang="el-GR" dirty="0"/>
              <a:t> συνδέει την πρόβλεψη με την πολιτική ανάλυση και τις στρατηγικές αποφάσεις.</a:t>
            </a:r>
          </a:p>
        </p:txBody>
      </p:sp>
    </p:spTree>
    <p:extLst>
      <p:ext uri="{BB962C8B-B14F-4D97-AF65-F5344CB8AC3E}">
        <p14:creationId xmlns:p14="http://schemas.microsoft.com/office/powerpoint/2010/main" val="2556404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6D487-B393-3A64-C862-69BE78B96CF5}"/>
              </a:ext>
            </a:extLst>
          </p:cNvPr>
          <p:cNvSpPr>
            <a:spLocks noGrp="1"/>
          </p:cNvSpPr>
          <p:nvPr>
            <p:ph type="title"/>
          </p:nvPr>
        </p:nvSpPr>
        <p:spPr/>
        <p:txBody>
          <a:bodyPr/>
          <a:lstStyle/>
          <a:p>
            <a:r>
              <a:rPr lang="el-GR" dirty="0" err="1"/>
              <a:t>Ετεροσκεδαστικότητα</a:t>
            </a:r>
            <a:endParaRPr lang="el-GR" dirty="0"/>
          </a:p>
        </p:txBody>
      </p:sp>
      <p:sp>
        <p:nvSpPr>
          <p:cNvPr id="3" name="Θέση περιεχομένου 2">
            <a:extLst>
              <a:ext uri="{FF2B5EF4-FFF2-40B4-BE49-F238E27FC236}">
                <a16:creationId xmlns:a16="http://schemas.microsoft.com/office/drawing/2014/main" id="{F6FA1727-CCAA-1F04-F09F-3E07C04A6052}"/>
              </a:ext>
            </a:extLst>
          </p:cNvPr>
          <p:cNvSpPr>
            <a:spLocks noGrp="1"/>
          </p:cNvSpPr>
          <p:nvPr>
            <p:ph idx="1"/>
          </p:nvPr>
        </p:nvSpPr>
        <p:spPr/>
        <p:txBody>
          <a:bodyPr/>
          <a:lstStyle/>
          <a:p>
            <a:r>
              <a:rPr lang="el-GR" dirty="0"/>
              <a:t>Η διασπορά των σημείων δεδομένων του πληθυσμού γύρω από τη γραμμή παλινδρόμησης του πληθυσμού παραμένει σταθερή οπουδήποτε πάνω στη γραμμή. Αυτό ισχύει γιατί η διακύμανση του πληθυσμού δεν μεγαλώνει ή μικραίνει καθώς οι Χ τιμές του των σημείων δεδομένων αυξάνουν.</a:t>
            </a:r>
          </a:p>
          <a:p>
            <a:endParaRPr lang="el-GR" dirty="0"/>
          </a:p>
          <a:p>
            <a:r>
              <a:rPr lang="el-GR" dirty="0"/>
              <a:t>Μια παραβίαση αυτής της υπόθεσης καλείται </a:t>
            </a:r>
            <a:r>
              <a:rPr lang="el-GR" dirty="0" err="1"/>
              <a:t>ετεροσκεδαστικότητα</a:t>
            </a:r>
            <a:r>
              <a:rPr lang="el-GR" dirty="0"/>
              <a:t>.</a:t>
            </a:r>
          </a:p>
          <a:p>
            <a:endParaRPr lang="el-GR" dirty="0"/>
          </a:p>
        </p:txBody>
      </p:sp>
    </p:spTree>
    <p:extLst>
      <p:ext uri="{BB962C8B-B14F-4D97-AF65-F5344CB8AC3E}">
        <p14:creationId xmlns:p14="http://schemas.microsoft.com/office/powerpoint/2010/main" val="272646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5A14BE-99B5-C159-EF4F-90571D1CDA62}"/>
              </a:ext>
            </a:extLst>
          </p:cNvPr>
          <p:cNvSpPr>
            <a:spLocks noGrp="1"/>
          </p:cNvSpPr>
          <p:nvPr>
            <p:ph type="title"/>
          </p:nvPr>
        </p:nvSpPr>
        <p:spPr/>
        <p:txBody>
          <a:bodyPr/>
          <a:lstStyle/>
          <a:p>
            <a:r>
              <a:rPr lang="el-GR" dirty="0" err="1"/>
              <a:t>Ετεροσκεδαστικότητα</a:t>
            </a:r>
            <a:endParaRPr lang="el-GR" dirty="0"/>
          </a:p>
        </p:txBody>
      </p:sp>
      <p:sp>
        <p:nvSpPr>
          <p:cNvPr id="3" name="Θέση περιεχομένου 2">
            <a:extLst>
              <a:ext uri="{FF2B5EF4-FFF2-40B4-BE49-F238E27FC236}">
                <a16:creationId xmlns:a16="http://schemas.microsoft.com/office/drawing/2014/main" id="{D00520E6-8083-92C8-4B82-3ABA62141DA8}"/>
              </a:ext>
            </a:extLst>
          </p:cNvPr>
          <p:cNvSpPr>
            <a:spLocks noGrp="1"/>
          </p:cNvSpPr>
          <p:nvPr>
            <p:ph idx="1"/>
          </p:nvPr>
        </p:nvSpPr>
        <p:spPr/>
        <p:txBody>
          <a:bodyPr>
            <a:normAutofit lnSpcReduction="10000"/>
          </a:bodyPr>
          <a:lstStyle/>
          <a:p>
            <a:r>
              <a:rPr lang="el-GR" dirty="0"/>
              <a:t>Σε ένα πλαίσιο παλινδρόμησης, η </a:t>
            </a:r>
            <a:r>
              <a:rPr lang="el-GR" dirty="0" err="1"/>
              <a:t>ετεροσκεδαστικότητα</a:t>
            </a:r>
            <a:r>
              <a:rPr lang="el-GR" dirty="0"/>
              <a:t> συμβαίνει αν η διασπορά του όρου σφάλματος ε δεν είναι σταθερή.</a:t>
            </a:r>
          </a:p>
          <a:p>
            <a:r>
              <a:rPr lang="el-GR" dirty="0"/>
              <a:t>Αν η μεταβλητότητα για πρόσφατες χρονικές περιόδους είναι μεγαλύτερη από ότι ήταν για προηγούμενες χρονικές περιόδους, τότε το τυπικό σφάλμα εκτίμησης υποτιμά την τωρινή τυπική απόκλιση του όρου σφάλματος. </a:t>
            </a:r>
          </a:p>
          <a:p>
            <a:r>
              <a:rPr lang="el-GR" dirty="0"/>
              <a:t>Επομένως, αν χρησιμοποιηθεί η τυπική απόκλιση της εκτίμησης για τη δημιουργία ορίων πρόβλεψης για μελλοντικές παρατηρήσεις, αυτά τα όρια μπορεί να είναι πολύ στενά για το καθορισμένο επίπεδο εμπιστοσύνης.</a:t>
            </a:r>
          </a:p>
        </p:txBody>
      </p:sp>
    </p:spTree>
    <p:extLst>
      <p:ext uri="{BB962C8B-B14F-4D97-AF65-F5344CB8AC3E}">
        <p14:creationId xmlns:p14="http://schemas.microsoft.com/office/powerpoint/2010/main" val="1529454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374E740D-6F84-B96D-CF77-A876D0EE2D84}"/>
              </a:ext>
            </a:extLst>
          </p:cNvPr>
          <p:cNvSpPr>
            <a:spLocks noGrp="1"/>
          </p:cNvSpPr>
          <p:nvPr>
            <p:ph type="title"/>
          </p:nvPr>
        </p:nvSpPr>
        <p:spPr>
          <a:xfrm>
            <a:off x="1593436" y="177800"/>
            <a:ext cx="9782801" cy="1239837"/>
          </a:xfrm>
        </p:spPr>
        <p:txBody>
          <a:bodyPr anchor="b">
            <a:normAutofit/>
          </a:bodyPr>
          <a:lstStyle/>
          <a:p>
            <a:r>
              <a:rPr lang="el-GR" dirty="0" err="1"/>
              <a:t>Ετεροσκεδαστικότητα</a:t>
            </a:r>
            <a:endParaRPr lang="en-US" dirty="0"/>
          </a:p>
        </p:txBody>
      </p:sp>
      <p:pic>
        <p:nvPicPr>
          <p:cNvPr id="1026" name="Picture 2" descr="Ετεροσκεδαστικότητα - Βικιπαίδεια">
            <a:extLst>
              <a:ext uri="{FF2B5EF4-FFF2-40B4-BE49-F238E27FC236}">
                <a16:creationId xmlns:a16="http://schemas.microsoft.com/office/drawing/2014/main" id="{1E042CE2-400C-FB58-853C-555336040AE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924568" y="1600200"/>
            <a:ext cx="7120537"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7240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40C87E-1EED-64ED-DF0A-81CC371EC80F}"/>
              </a:ext>
            </a:extLst>
          </p:cNvPr>
          <p:cNvSpPr>
            <a:spLocks noGrp="1"/>
          </p:cNvSpPr>
          <p:nvPr>
            <p:ph type="title"/>
          </p:nvPr>
        </p:nvSpPr>
        <p:spPr/>
        <p:txBody>
          <a:bodyPr/>
          <a:lstStyle/>
          <a:p>
            <a:r>
              <a:rPr lang="el-GR" dirty="0" err="1"/>
              <a:t>Ετεροσκεδαστικότητα</a:t>
            </a:r>
            <a:endParaRPr lang="el-GR" dirty="0"/>
          </a:p>
        </p:txBody>
      </p:sp>
      <p:sp>
        <p:nvSpPr>
          <p:cNvPr id="3" name="Θέση περιεχομένου 2">
            <a:extLst>
              <a:ext uri="{FF2B5EF4-FFF2-40B4-BE49-F238E27FC236}">
                <a16:creationId xmlns:a16="http://schemas.microsoft.com/office/drawing/2014/main" id="{68B100CA-8F63-00E5-57FE-DC69248EF916}"/>
              </a:ext>
            </a:extLst>
          </p:cNvPr>
          <p:cNvSpPr>
            <a:spLocks noGrp="1"/>
          </p:cNvSpPr>
          <p:nvPr>
            <p:ph idx="1"/>
          </p:nvPr>
        </p:nvSpPr>
        <p:spPr/>
        <p:txBody>
          <a:bodyPr/>
          <a:lstStyle/>
          <a:p>
            <a:pPr marL="0" indent="0" algn="ctr">
              <a:buNone/>
            </a:pPr>
            <a:endParaRPr lang="el-GR" sz="3600" dirty="0"/>
          </a:p>
          <a:p>
            <a:pPr marL="0" indent="0" algn="ctr">
              <a:buNone/>
            </a:pPr>
            <a:r>
              <a:rPr lang="el-GR" sz="3600" dirty="0"/>
              <a:t>Κατανάλωση </a:t>
            </a:r>
            <a:r>
              <a:rPr lang="en-US" sz="3600" dirty="0"/>
              <a:t>VS </a:t>
            </a:r>
            <a:r>
              <a:rPr lang="el-GR" sz="3600" dirty="0"/>
              <a:t>Εισόδημα </a:t>
            </a:r>
          </a:p>
          <a:p>
            <a:endParaRPr lang="el-GR" dirty="0"/>
          </a:p>
          <a:p>
            <a:r>
              <a:rPr lang="el-GR" dirty="0"/>
              <a:t>Για χαμηλά εισοδήματα οι καταναλωτικές δαπάνες είναι παρόμοιες. Καθώς όμως αυξάνεται το εισόδημα, κάποιοι ξοδεύουν πολύ περισσότερο και άλλοι αποταμιεύουν — η διασπορά στην κατανάλωση μεγαλώνει. Αυτό είναι ένα κλασικό παράδειγμα </a:t>
            </a:r>
            <a:r>
              <a:rPr lang="el-GR" dirty="0" err="1"/>
              <a:t>ετεροσκεδαστικότητας</a:t>
            </a:r>
            <a:r>
              <a:rPr lang="el-GR" dirty="0"/>
              <a:t>.</a:t>
            </a:r>
          </a:p>
        </p:txBody>
      </p:sp>
    </p:spTree>
    <p:extLst>
      <p:ext uri="{BB962C8B-B14F-4D97-AF65-F5344CB8AC3E}">
        <p14:creationId xmlns:p14="http://schemas.microsoft.com/office/powerpoint/2010/main" val="238000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0A1F70-8A82-6FFD-19B1-8CF35485603E}"/>
              </a:ext>
            </a:extLst>
          </p:cNvPr>
          <p:cNvSpPr>
            <a:spLocks noGrp="1"/>
          </p:cNvSpPr>
          <p:nvPr>
            <p:ph type="title"/>
          </p:nvPr>
        </p:nvSpPr>
        <p:spPr/>
        <p:txBody>
          <a:bodyPr/>
          <a:lstStyle/>
          <a:p>
            <a:r>
              <a:rPr lang="el-GR" dirty="0" err="1"/>
              <a:t>Ετεροσκεδαστικότητα</a:t>
            </a:r>
            <a:endParaRPr lang="el-GR" dirty="0"/>
          </a:p>
        </p:txBody>
      </p:sp>
      <p:sp>
        <p:nvSpPr>
          <p:cNvPr id="3" name="Θέση περιεχομένου 2">
            <a:extLst>
              <a:ext uri="{FF2B5EF4-FFF2-40B4-BE49-F238E27FC236}">
                <a16:creationId xmlns:a16="http://schemas.microsoft.com/office/drawing/2014/main" id="{3B0D76DC-C171-CC45-3C16-DD37481AC369}"/>
              </a:ext>
            </a:extLst>
          </p:cNvPr>
          <p:cNvSpPr>
            <a:spLocks noGrp="1"/>
          </p:cNvSpPr>
          <p:nvPr>
            <p:ph idx="1"/>
          </p:nvPr>
        </p:nvSpPr>
        <p:spPr/>
        <p:txBody>
          <a:bodyPr>
            <a:normAutofit fontScale="70000" lnSpcReduction="20000"/>
          </a:bodyPr>
          <a:lstStyle/>
          <a:p>
            <a:r>
              <a:rPr lang="el-GR" dirty="0"/>
              <a:t>Μερικές φορές το πρόβλημα της </a:t>
            </a:r>
            <a:r>
              <a:rPr lang="el-GR" dirty="0" err="1"/>
              <a:t>ετεροσκεδαστικότητας</a:t>
            </a:r>
            <a:r>
              <a:rPr lang="el-GR" dirty="0"/>
              <a:t> μπορεί να λυθεί με απλό μετασχηματισμό των δεδομένων, πχ. λογαριθμικό γραμμικό μοντέλο.</a:t>
            </a:r>
          </a:p>
          <a:p>
            <a:r>
              <a:rPr lang="el-GR" dirty="0"/>
              <a:t>Άλλες περιπτώσεις περιλαμβάνουν:</a:t>
            </a:r>
          </a:p>
          <a:p>
            <a:pPr lvl="1"/>
            <a:r>
              <a:rPr lang="en-US" b="1" dirty="0"/>
              <a:t>Heteroscedasticity-consistent standard errors (HCSE)</a:t>
            </a:r>
            <a:r>
              <a:rPr lang="el-GR" b="1" dirty="0"/>
              <a:t>: </a:t>
            </a:r>
            <a:r>
              <a:rPr lang="en-US" dirty="0"/>
              <a:t>HCSE are a type of standard error that is robust to heteroscedasticity. This means that they are not affected by the presence of heteroscedasticity in the data. HCSE are typically calculated using a White correction or a Newey-West correction.</a:t>
            </a:r>
          </a:p>
          <a:p>
            <a:pPr lvl="1"/>
            <a:r>
              <a:rPr lang="en-US" b="1" dirty="0"/>
              <a:t>Generalized least squares (GLS)</a:t>
            </a:r>
            <a:r>
              <a:rPr lang="el-GR" b="1" dirty="0"/>
              <a:t>: </a:t>
            </a:r>
            <a:r>
              <a:rPr lang="en-US" dirty="0"/>
              <a:t>GLS is a regression method that is specifically designed to handle heteroscedasticity. GLS estimates the regression coefficients by minimizing the sum of weighted squared residuals. The weights are chosen to inversely weight the variance of the error term.</a:t>
            </a:r>
          </a:p>
          <a:p>
            <a:pPr lvl="1"/>
            <a:r>
              <a:rPr lang="en-US" b="1" dirty="0"/>
              <a:t>Autoregressive conditional heteroscedasticity (ARCH) models</a:t>
            </a:r>
            <a:r>
              <a:rPr lang="el-GR" b="1" dirty="0"/>
              <a:t>: </a:t>
            </a:r>
            <a:r>
              <a:rPr lang="en-US" dirty="0"/>
              <a:t>ARCH models are a type of econometric model that is specifically designed to model heteroscedasticity in time series data. ARCH models assume that the variance of the error term is a function of its own past values. This allows for a more flexible and accurate representation of heteroscedasticity than other methods.</a:t>
            </a:r>
            <a:endParaRPr lang="el-GR" dirty="0"/>
          </a:p>
          <a:p>
            <a:pPr lvl="1"/>
            <a:r>
              <a:rPr lang="en-US" b="1" dirty="0"/>
              <a:t>Generalized autoregressive conditional heteroscedasticity (GARCH) models</a:t>
            </a:r>
            <a:r>
              <a:rPr lang="el-GR" b="1" dirty="0"/>
              <a:t>: </a:t>
            </a:r>
            <a:r>
              <a:rPr lang="en-US" dirty="0"/>
              <a:t>GARCH models are an extension of ARCH models that allow for the variance of the error term to be a function of multiple lags of itself. This makes GARCH models even more flexible and accurate than ARCH models.</a:t>
            </a:r>
            <a:endParaRPr lang="el-GR" dirty="0"/>
          </a:p>
        </p:txBody>
      </p:sp>
    </p:spTree>
    <p:extLst>
      <p:ext uri="{BB962C8B-B14F-4D97-AF65-F5344CB8AC3E}">
        <p14:creationId xmlns:p14="http://schemas.microsoft.com/office/powerpoint/2010/main" val="3099473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8321E-765C-9D8C-CC06-548CAAED02C7}"/>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3CC9549F-5284-C7E8-9A5A-463E350E628F}"/>
              </a:ext>
            </a:extLst>
          </p:cNvPr>
          <p:cNvSpPr>
            <a:spLocks noGrp="1"/>
          </p:cNvSpPr>
          <p:nvPr>
            <p:ph idx="1"/>
          </p:nvPr>
        </p:nvSpPr>
        <p:spPr/>
        <p:txBody>
          <a:bodyPr>
            <a:normAutofit lnSpcReduction="10000"/>
          </a:bodyPr>
          <a:lstStyle/>
          <a:p>
            <a:r>
              <a:rPr lang="el-GR" dirty="0"/>
              <a:t>Η </a:t>
            </a:r>
            <a:r>
              <a:rPr lang="el-GR" dirty="0" err="1"/>
              <a:t>αυτοσυσχέτιση</a:t>
            </a:r>
            <a:r>
              <a:rPr lang="el-GR" dirty="0"/>
              <a:t> είναι μια κατάσταση κατά την οποία τα κατάλοιπα μιας γραμμικής παλινδρόμησης σχετίζονται μεταξύ τους.</a:t>
            </a:r>
          </a:p>
          <a:p>
            <a:r>
              <a:rPr lang="el-GR" dirty="0"/>
              <a:t>Η </a:t>
            </a:r>
            <a:r>
              <a:rPr lang="el-GR" dirty="0" err="1"/>
              <a:t>αυτοσυσχέτιση</a:t>
            </a:r>
            <a:r>
              <a:rPr lang="el-GR" dirty="0"/>
              <a:t> μπορεί να προκύψει από διάφορους παράγοντες, όπως η ύπαρξη χρονικής υστέρησης μεταξύ των μεταβλητών, η παρουσία μη παρατηρούμενων μεταβλητών ή η χρήση μη κατάλληλης μεθόδου παλινδρόμησης.</a:t>
            </a:r>
          </a:p>
          <a:p>
            <a:r>
              <a:rPr lang="el-GR" dirty="0"/>
              <a:t>Η </a:t>
            </a:r>
            <a:r>
              <a:rPr lang="el-GR" dirty="0" err="1"/>
              <a:t>αυτοσυσχέτιση</a:t>
            </a:r>
            <a:r>
              <a:rPr lang="el-GR" dirty="0"/>
              <a:t> μπορεί να επηρεάσει τη στατιστική σημαντικότητα των συντελεστών της παλινδρόμησης και τη διακύμανσή τους.</a:t>
            </a:r>
          </a:p>
        </p:txBody>
      </p:sp>
    </p:spTree>
    <p:extLst>
      <p:ext uri="{BB962C8B-B14F-4D97-AF65-F5344CB8AC3E}">
        <p14:creationId xmlns:p14="http://schemas.microsoft.com/office/powerpoint/2010/main" val="419347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8321E-765C-9D8C-CC06-548CAAED02C7}"/>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3CC9549F-5284-C7E8-9A5A-463E350E628F}"/>
              </a:ext>
            </a:extLst>
          </p:cNvPr>
          <p:cNvSpPr>
            <a:spLocks noGrp="1"/>
          </p:cNvSpPr>
          <p:nvPr>
            <p:ph idx="1"/>
          </p:nvPr>
        </p:nvSpPr>
        <p:spPr/>
        <p:txBody>
          <a:bodyPr/>
          <a:lstStyle/>
          <a:p>
            <a:r>
              <a:rPr lang="el-GR" dirty="0"/>
              <a:t>Σε μια </a:t>
            </a:r>
            <a:r>
              <a:rPr lang="el-GR" dirty="0" err="1"/>
              <a:t>χρονοσειρά</a:t>
            </a:r>
            <a:r>
              <a:rPr lang="el-GR" dirty="0"/>
              <a:t>, η </a:t>
            </a:r>
            <a:r>
              <a:rPr lang="el-GR" dirty="0" err="1"/>
              <a:t>αυτοσυσχέτιση</a:t>
            </a:r>
            <a:r>
              <a:rPr lang="el-GR" dirty="0"/>
              <a:t> μπορεί να ερευνηθεί κατασκευάζοντας τους συντελεστές </a:t>
            </a:r>
            <a:r>
              <a:rPr lang="el-GR" dirty="0" err="1"/>
              <a:t>αυτοσυσχέτισης</a:t>
            </a:r>
            <a:r>
              <a:rPr lang="el-GR" dirty="0"/>
              <a:t> και συγκρίνοντάς τους με τα τυπικά σφάλματα. Επιπλέον, ένας ολικός έλεγχος για τη σημαντικότητα της </a:t>
            </a:r>
            <a:r>
              <a:rPr lang="el-GR" dirty="0" err="1"/>
              <a:t>αυτοσυσχέτισης</a:t>
            </a:r>
            <a:r>
              <a:rPr lang="el-GR" dirty="0"/>
              <a:t> παρέχεται από τη στατιστική </a:t>
            </a:r>
            <a:r>
              <a:rPr lang="en-US" dirty="0" err="1"/>
              <a:t>Ljung</a:t>
            </a:r>
            <a:r>
              <a:rPr lang="en-US" dirty="0"/>
              <a:t>-Box Q.</a:t>
            </a:r>
            <a:endParaRPr lang="el-GR" dirty="0"/>
          </a:p>
        </p:txBody>
      </p:sp>
    </p:spTree>
    <p:extLst>
      <p:ext uri="{BB962C8B-B14F-4D97-AF65-F5344CB8AC3E}">
        <p14:creationId xmlns:p14="http://schemas.microsoft.com/office/powerpoint/2010/main" val="3730415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08321E-765C-9D8C-CC06-548CAAED02C7}"/>
              </a:ext>
            </a:extLst>
          </p:cNvPr>
          <p:cNvSpPr>
            <a:spLocks noGrp="1"/>
          </p:cNvSpPr>
          <p:nvPr>
            <p:ph type="title"/>
          </p:nvPr>
        </p:nvSpPr>
        <p:spPr/>
        <p:txBody>
          <a:bodyPr/>
          <a:lstStyle/>
          <a:p>
            <a:r>
              <a:rPr lang="en-US" dirty="0"/>
              <a:t>Durbin – Watson Statistic</a:t>
            </a:r>
            <a:endParaRPr lang="el-GR" dirty="0"/>
          </a:p>
        </p:txBody>
      </p:sp>
      <p:sp>
        <p:nvSpPr>
          <p:cNvPr id="3" name="Θέση περιεχομένου 2">
            <a:extLst>
              <a:ext uri="{FF2B5EF4-FFF2-40B4-BE49-F238E27FC236}">
                <a16:creationId xmlns:a16="http://schemas.microsoft.com/office/drawing/2014/main" id="{3CC9549F-5284-C7E8-9A5A-463E350E628F}"/>
              </a:ext>
            </a:extLst>
          </p:cNvPr>
          <p:cNvSpPr>
            <a:spLocks noGrp="1"/>
          </p:cNvSpPr>
          <p:nvPr>
            <p:ph idx="1"/>
          </p:nvPr>
        </p:nvSpPr>
        <p:spPr/>
        <p:txBody>
          <a:bodyPr>
            <a:normAutofit/>
          </a:bodyPr>
          <a:lstStyle/>
          <a:p>
            <a:r>
              <a:rPr lang="el-GR" dirty="0"/>
              <a:t>Η στατιστική </a:t>
            </a:r>
            <a:r>
              <a:rPr lang="el-GR" dirty="0" err="1"/>
              <a:t>Durbin</a:t>
            </a:r>
            <a:r>
              <a:rPr lang="el-GR" dirty="0"/>
              <a:t> </a:t>
            </a:r>
            <a:r>
              <a:rPr lang="el-GR" dirty="0" err="1"/>
              <a:t>Watson</a:t>
            </a:r>
            <a:r>
              <a:rPr lang="el-GR" dirty="0"/>
              <a:t> είναι ένας αριθμός που χρησιμοποιείται για τον έλεγχο της </a:t>
            </a:r>
            <a:r>
              <a:rPr lang="el-GR" dirty="0" err="1"/>
              <a:t>αυτοσυσχέτισης</a:t>
            </a:r>
            <a:r>
              <a:rPr lang="el-GR" dirty="0"/>
              <a:t> πρώτης τάξης.</a:t>
            </a:r>
          </a:p>
          <a:p>
            <a:r>
              <a:rPr lang="el-GR" dirty="0"/>
              <a:t>Η στατιστική </a:t>
            </a:r>
            <a:r>
              <a:rPr lang="el-GR" dirty="0" err="1"/>
              <a:t>Durbin</a:t>
            </a:r>
            <a:r>
              <a:rPr lang="el-GR" dirty="0"/>
              <a:t> </a:t>
            </a:r>
            <a:r>
              <a:rPr lang="el-GR" dirty="0" err="1"/>
              <a:t>Watson</a:t>
            </a:r>
            <a:r>
              <a:rPr lang="el-GR" dirty="0"/>
              <a:t> υπολογίζεται ως εξής:</a:t>
            </a:r>
            <a:endParaRPr lang="en-US" dirty="0"/>
          </a:p>
          <a:p>
            <a:endParaRPr lang="el-GR" dirty="0"/>
          </a:p>
        </p:txBody>
      </p:sp>
      <p:pic>
        <p:nvPicPr>
          <p:cNvPr id="7" name="Εικόνα 6">
            <a:extLst>
              <a:ext uri="{FF2B5EF4-FFF2-40B4-BE49-F238E27FC236}">
                <a16:creationId xmlns:a16="http://schemas.microsoft.com/office/drawing/2014/main" id="{9294A4E2-8138-3293-A124-48CEEB126652}"/>
              </a:ext>
            </a:extLst>
          </p:cNvPr>
          <p:cNvPicPr>
            <a:picLocks noChangeAspect="1"/>
          </p:cNvPicPr>
          <p:nvPr/>
        </p:nvPicPr>
        <p:blipFill>
          <a:blip r:embed="rId2"/>
          <a:stretch>
            <a:fillRect/>
          </a:stretch>
        </p:blipFill>
        <p:spPr>
          <a:xfrm>
            <a:off x="3131723" y="3645024"/>
            <a:ext cx="5925377" cy="2905530"/>
          </a:xfrm>
          <a:prstGeom prst="rect">
            <a:avLst/>
          </a:prstGeom>
        </p:spPr>
      </p:pic>
    </p:spTree>
    <p:extLst>
      <p:ext uri="{BB962C8B-B14F-4D97-AF65-F5344CB8AC3E}">
        <p14:creationId xmlns:p14="http://schemas.microsoft.com/office/powerpoint/2010/main" val="2903605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Μαθηματικά 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069_TF02787947" id="{2ECA0662-E560-4C85-9505-8FB881E127DB}" vid="{E7585C38-25F1-4E29-85F2-804F5C85FCFD}"/>
    </a:ext>
  </a:extLst>
</a:theme>
</file>

<file path=ppt/theme/theme2.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Εκπαιδευτική παρουσίαση μαθηματικών με το σύμβολο π (ευρεία οθόνη)</Template>
  <TotalTime>1182</TotalTime>
  <Words>1451</Words>
  <Application>Microsoft Office PowerPoint</Application>
  <PresentationFormat>Προσαρμογή</PresentationFormat>
  <Paragraphs>114</Paragraphs>
  <Slides>19</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19</vt:i4>
      </vt:variant>
    </vt:vector>
  </HeadingPairs>
  <TitlesOfParts>
    <vt:vector size="22" baseType="lpstr">
      <vt:lpstr>Arial</vt:lpstr>
      <vt:lpstr>Euphemia</vt:lpstr>
      <vt:lpstr>Μαθηματικά 16x9</vt:lpstr>
      <vt:lpstr>Τεχνικές Ανάλυσης και Πρόβλεψης Τηλεπικοινωνιακών Αγορών</vt:lpstr>
      <vt:lpstr>Ετεροσκεδαστικότητα</vt:lpstr>
      <vt:lpstr>Ετεροσκεδαστικότητα</vt:lpstr>
      <vt:lpstr>Ετεροσκεδαστικότητα</vt:lpstr>
      <vt:lpstr>Ετεροσκεδαστικότητα</vt:lpstr>
      <vt:lpstr>Ετεροσκεδαστικότητα</vt:lpstr>
      <vt:lpstr>Durbin – Watson Statistic</vt:lpstr>
      <vt:lpstr>Durbin – Watson Statistic</vt:lpstr>
      <vt:lpstr>Durbin – Watson Statistic</vt:lpstr>
      <vt:lpstr>Durbin – Watson Statistic</vt:lpstr>
      <vt:lpstr>Durbin – Watson Statistic</vt:lpstr>
      <vt:lpstr>Durbin – Watson Statistic</vt:lpstr>
      <vt:lpstr>Ειδικά Θέματα</vt:lpstr>
      <vt:lpstr>Από το OLS σε WLS/GLS</vt:lpstr>
      <vt:lpstr>Robust &amp; Regularized Least Squares</vt:lpstr>
      <vt:lpstr>Panel Data</vt:lpstr>
      <vt:lpstr>Μοντέλα Panel: Pooled, Fixed &amp; Random Effects</vt:lpstr>
      <vt:lpstr>Dynamic Panels &amp; Forecasting</vt:lpstr>
      <vt:lpstr>Πέρα από την Πρόβλεψη: Αιτιώδης Ανάλυση σε Χρονοσειρές &amp; Panel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Τεχνικές Ανάλυσης και Πρόβλεψης Τηλεπικοινωνιακών Αγορών</dc:title>
  <dc:creator>Nick Kanetza</dc:creator>
  <cp:lastModifiedBy>Nikolaos Kanellos</cp:lastModifiedBy>
  <cp:revision>150</cp:revision>
  <dcterms:created xsi:type="dcterms:W3CDTF">2022-10-08T11:10:38Z</dcterms:created>
  <dcterms:modified xsi:type="dcterms:W3CDTF">2025-12-09T14:33:39Z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