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0"/>
  </p:notesMasterIdLst>
  <p:handoutMasterIdLst>
    <p:handoutMasterId r:id="rId61"/>
  </p:handoutMasterIdLst>
  <p:sldIdLst>
    <p:sldId id="256" r:id="rId2"/>
    <p:sldId id="337" r:id="rId3"/>
    <p:sldId id="336" r:id="rId4"/>
    <p:sldId id="338" r:id="rId5"/>
    <p:sldId id="339" r:id="rId6"/>
    <p:sldId id="340" r:id="rId7"/>
    <p:sldId id="341" r:id="rId8"/>
    <p:sldId id="342" r:id="rId9"/>
    <p:sldId id="343" r:id="rId10"/>
    <p:sldId id="344" r:id="rId11"/>
    <p:sldId id="345" r:id="rId12"/>
    <p:sldId id="346" r:id="rId13"/>
    <p:sldId id="347" r:id="rId14"/>
    <p:sldId id="348" r:id="rId15"/>
    <p:sldId id="349" r:id="rId16"/>
    <p:sldId id="350" r:id="rId17"/>
    <p:sldId id="351" r:id="rId18"/>
    <p:sldId id="352" r:id="rId19"/>
    <p:sldId id="353" r:id="rId20"/>
    <p:sldId id="354" r:id="rId21"/>
    <p:sldId id="355" r:id="rId22"/>
    <p:sldId id="356" r:id="rId23"/>
    <p:sldId id="357" r:id="rId24"/>
    <p:sldId id="358" r:id="rId25"/>
    <p:sldId id="359" r:id="rId26"/>
    <p:sldId id="360" r:id="rId27"/>
    <p:sldId id="361" r:id="rId28"/>
    <p:sldId id="362" r:id="rId29"/>
    <p:sldId id="364" r:id="rId30"/>
    <p:sldId id="363" r:id="rId31"/>
    <p:sldId id="365" r:id="rId32"/>
    <p:sldId id="366" r:id="rId33"/>
    <p:sldId id="367" r:id="rId34"/>
    <p:sldId id="368" r:id="rId35"/>
    <p:sldId id="369" r:id="rId36"/>
    <p:sldId id="370" r:id="rId37"/>
    <p:sldId id="371" r:id="rId38"/>
    <p:sldId id="372" r:id="rId39"/>
    <p:sldId id="373" r:id="rId40"/>
    <p:sldId id="374" r:id="rId41"/>
    <p:sldId id="375" r:id="rId42"/>
    <p:sldId id="377" r:id="rId43"/>
    <p:sldId id="376" r:id="rId44"/>
    <p:sldId id="378" r:id="rId45"/>
    <p:sldId id="379" r:id="rId46"/>
    <p:sldId id="380" r:id="rId47"/>
    <p:sldId id="382" r:id="rId48"/>
    <p:sldId id="383" r:id="rId49"/>
    <p:sldId id="384" r:id="rId50"/>
    <p:sldId id="385" r:id="rId51"/>
    <p:sldId id="386" r:id="rId52"/>
    <p:sldId id="387" r:id="rId53"/>
    <p:sldId id="388" r:id="rId54"/>
    <p:sldId id="389" r:id="rId55"/>
    <p:sldId id="390" r:id="rId56"/>
    <p:sldId id="391" r:id="rId57"/>
    <p:sldId id="392" r:id="rId58"/>
    <p:sldId id="335" r:id="rId59"/>
  </p:sldIdLst>
  <p:sldSz cx="12188825" cy="6858000"/>
  <p:notesSz cx="6858000" cy="9144000"/>
  <p:defaultTextStyle>
    <a:defPPr rtl="0">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5" pos="3839">
          <p15:clr>
            <a:srgbClr val="A4A3A4"/>
          </p15:clr>
        </p15:guide>
        <p15:guide id="6" pos="100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howGuides="1">
      <p:cViewPr varScale="1">
        <p:scale>
          <a:sx n="110" d="100"/>
          <a:sy n="110" d="100"/>
        </p:scale>
        <p:origin x="492" y="108"/>
      </p:cViewPr>
      <p:guideLst>
        <p:guide orient="horz" pos="2160"/>
        <p:guide pos="3839"/>
        <p:guide pos="1007"/>
      </p:guideLst>
    </p:cSldViewPr>
  </p:slideViewPr>
  <p:notesTextViewPr>
    <p:cViewPr>
      <p:scale>
        <a:sx n="1" d="1"/>
        <a:sy n="1" d="1"/>
      </p:scale>
      <p:origin x="0" y="0"/>
    </p:cViewPr>
  </p:notesTextViewPr>
  <p:notesViewPr>
    <p:cSldViewPr showGuides="1">
      <p:cViewPr varScale="1">
        <p:scale>
          <a:sx n="88" d="100"/>
          <a:sy n="88" d="100"/>
        </p:scale>
        <p:origin x="3072" y="6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el-GR" dirty="0"/>
          </a:p>
        </p:txBody>
      </p:sp>
      <p:sp>
        <p:nvSpPr>
          <p:cNvPr id="3" name="Θέση ημερομηνίας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rtl="0"/>
            <a:fld id="{0541D5F5-6E49-41BD-A135-A87EE057E2F6}" type="datetime1">
              <a:rPr lang="el-GR" smtClean="0"/>
              <a:t>12/12/2022</a:t>
            </a:fld>
            <a:endParaRPr lang="el-GR" dirty="0"/>
          </a:p>
        </p:txBody>
      </p:sp>
      <p:sp>
        <p:nvSpPr>
          <p:cNvPr id="4" name="Θέση υποσέλιδου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el-GR" dirty="0"/>
          </a:p>
        </p:txBody>
      </p:sp>
      <p:sp>
        <p:nvSpPr>
          <p:cNvPr id="5" name="Θέση αριθμού διαφάνειας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04360E59-1627-4404-ACC5-51C744AB0F27}" type="slidenum">
              <a:rPr lang="el-GR" smtClean="0"/>
              <a:t>‹#›</a:t>
            </a:fld>
            <a:endParaRPr lang="el-GR" dirty="0"/>
          </a:p>
        </p:txBody>
      </p:sp>
    </p:spTree>
    <p:extLst>
      <p:ext uri="{BB962C8B-B14F-4D97-AF65-F5344CB8AC3E}">
        <p14:creationId xmlns:p14="http://schemas.microsoft.com/office/powerpoint/2010/main" val="51622542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1"/>
                </a:solidFill>
              </a:defRPr>
            </a:lvl1pPr>
          </a:lstStyle>
          <a:p>
            <a:pPr rtl="0"/>
            <a:endParaRPr lang="el-GR" dirty="0"/>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1"/>
                </a:solidFill>
              </a:defRPr>
            </a:lvl1pPr>
          </a:lstStyle>
          <a:p>
            <a:pPr rtl="0"/>
            <a:fld id="{24A0433C-7446-4B14-9B3D-7BAA16BCFE87}" type="datetime1">
              <a:rPr lang="el-GR" smtClean="0"/>
              <a:t>12/12/2022</a:t>
            </a:fld>
            <a:endParaRPr lang="el-GR" dirty="0"/>
          </a:p>
        </p:txBody>
      </p:sp>
      <p:sp>
        <p:nvSpPr>
          <p:cNvPr id="4" name="Θέση εικόνας διαφάνειας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lang="el-GR" dirty="0"/>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el-GR" dirty="0"/>
              <a:t>Στυλ υποδείγματος κειμένου</a:t>
            </a:r>
          </a:p>
          <a:p>
            <a:pPr lvl="1" rtl="0"/>
            <a:r>
              <a:rPr lang="el-GR" dirty="0"/>
              <a:t>Δεύτερου επιπέδου</a:t>
            </a:r>
          </a:p>
          <a:p>
            <a:pPr lvl="2" rtl="0"/>
            <a:r>
              <a:rPr lang="el-GR" dirty="0"/>
              <a:t>Τρίτου επιπέδου</a:t>
            </a:r>
          </a:p>
          <a:p>
            <a:pPr lvl="3" rtl="0"/>
            <a:r>
              <a:rPr lang="el-GR" dirty="0"/>
              <a:t>Τέταρτου επιπέδου</a:t>
            </a:r>
          </a:p>
          <a:p>
            <a:pPr lvl="4" rtl="0"/>
            <a:r>
              <a:rPr lang="el-GR" dirty="0"/>
              <a:t>Πέμπτου επιπέδου</a:t>
            </a: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1"/>
                </a:solidFill>
              </a:defRPr>
            </a:lvl1pPr>
          </a:lstStyle>
          <a:p>
            <a:pPr rtl="0"/>
            <a:endParaRPr lang="el-GR" dirty="0"/>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1"/>
                </a:solidFill>
              </a:defRPr>
            </a:lvl1pPr>
          </a:lstStyle>
          <a:p>
            <a:pPr rtl="0"/>
            <a:fld id="{841221E5-7225-48EB-A4EE-420E7BFCF705}" type="slidenum">
              <a:rPr lang="el-GR" smtClean="0"/>
              <a:pPr/>
              <a:t>‹#›</a:t>
            </a:fld>
            <a:endParaRPr lang="el-GR" dirty="0"/>
          </a:p>
        </p:txBody>
      </p:sp>
    </p:spTree>
    <p:extLst>
      <p:ext uri="{BB962C8B-B14F-4D97-AF65-F5344CB8AC3E}">
        <p14:creationId xmlns:p14="http://schemas.microsoft.com/office/powerpoint/2010/main" val="155666991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200" kern="1200">
        <a:solidFill>
          <a:schemeClr val="tx2"/>
        </a:solidFill>
        <a:latin typeface="+mn-lt"/>
        <a:ea typeface="+mn-ea"/>
        <a:cs typeface="+mn-cs"/>
      </a:defRPr>
    </a:lvl2pPr>
    <a:lvl3pPr marL="914400" algn="l" defTabSz="914400" rtl="0" eaLnBrk="1" latinLnBrk="0" hangingPunct="1">
      <a:defRPr sz="1200" kern="1200">
        <a:solidFill>
          <a:schemeClr val="tx2"/>
        </a:solidFill>
        <a:latin typeface="+mn-lt"/>
        <a:ea typeface="+mn-ea"/>
        <a:cs typeface="+mn-cs"/>
      </a:defRPr>
    </a:lvl3pPr>
    <a:lvl4pPr marL="1371600" algn="l" defTabSz="914400" rtl="0" eaLnBrk="1" latinLnBrk="0" hangingPunct="1">
      <a:defRPr sz="1200" kern="1200">
        <a:solidFill>
          <a:schemeClr val="tx2"/>
        </a:solidFill>
        <a:latin typeface="+mn-lt"/>
        <a:ea typeface="+mn-ea"/>
        <a:cs typeface="+mn-cs"/>
      </a:defRPr>
    </a:lvl4pPr>
    <a:lvl5pPr marL="1828800" algn="l" defTabSz="914400" rtl="0" eaLnBrk="1" latinLnBrk="0" hangingPunct="1">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rtl="0"/>
            <a:fld id="{841221E5-7225-48EB-A4EE-420E7BFCF705}" type="slidenum">
              <a:rPr lang="el-GR" smtClean="0"/>
              <a:pPr rtl="0"/>
              <a:t>1</a:t>
            </a:fld>
            <a:endParaRPr lang="el-GR" dirty="0"/>
          </a:p>
        </p:txBody>
      </p:sp>
    </p:spTree>
    <p:extLst>
      <p:ext uri="{BB962C8B-B14F-4D97-AF65-F5344CB8AC3E}">
        <p14:creationId xmlns:p14="http://schemas.microsoft.com/office/powerpoint/2010/main" val="41603245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8" name="Ορθογώνιο 7"/>
          <p:cNvSpPr/>
          <p:nvPr/>
        </p:nvSpPr>
        <p:spPr bwMode="ltGray">
          <a:xfrm>
            <a:off x="11579384" y="5638800"/>
            <a:ext cx="609441"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l-GR" dirty="0"/>
          </a:p>
        </p:txBody>
      </p:sp>
      <p:sp>
        <p:nvSpPr>
          <p:cNvPr id="9" name="Ορθογώνιο 8"/>
          <p:cNvSpPr/>
          <p:nvPr/>
        </p:nvSpPr>
        <p:spPr bwMode="gray">
          <a:xfrm>
            <a:off x="11274663" y="5638800"/>
            <a:ext cx="304721" cy="1219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l-GR" dirty="0"/>
          </a:p>
        </p:txBody>
      </p:sp>
      <p:sp>
        <p:nvSpPr>
          <p:cNvPr id="10" name="Ορθογώνιο 9"/>
          <p:cNvSpPr/>
          <p:nvPr/>
        </p:nvSpPr>
        <p:spPr bwMode="ltGray">
          <a:xfrm>
            <a:off x="1218883" y="0"/>
            <a:ext cx="60944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l-GR" dirty="0"/>
          </a:p>
        </p:txBody>
      </p:sp>
      <p:sp>
        <p:nvSpPr>
          <p:cNvPr id="11" name="Ορθογώνιο 10"/>
          <p:cNvSpPr/>
          <p:nvPr/>
        </p:nvSpPr>
        <p:spPr bwMode="gray">
          <a:xfrm>
            <a:off x="0" y="0"/>
            <a:ext cx="1218883"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l-GR" dirty="0"/>
          </a:p>
        </p:txBody>
      </p:sp>
      <p:sp>
        <p:nvSpPr>
          <p:cNvPr id="12" name="Ορθογώνιο 11"/>
          <p:cNvSpPr/>
          <p:nvPr/>
        </p:nvSpPr>
        <p:spPr bwMode="ltGray">
          <a:xfrm>
            <a:off x="0" y="5638800"/>
            <a:ext cx="12188825" cy="12192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l-GR" dirty="0"/>
          </a:p>
        </p:txBody>
      </p:sp>
      <p:cxnSp>
        <p:nvCxnSpPr>
          <p:cNvPr id="13" name="Ευθεία γραμμή σύνδεσης 12"/>
          <p:cNvCxnSpPr/>
          <p:nvPr/>
        </p:nvCxnSpPr>
        <p:spPr bwMode="white">
          <a:xfrm>
            <a:off x="11573293"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Ορθογώνιο 13"/>
          <p:cNvSpPr/>
          <p:nvPr/>
        </p:nvSpPr>
        <p:spPr bwMode="black">
          <a:xfrm>
            <a:off x="0" y="5643132"/>
            <a:ext cx="1216152" cy="1214868"/>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l-GR" dirty="0"/>
          </a:p>
        </p:txBody>
      </p:sp>
      <p:cxnSp>
        <p:nvCxnSpPr>
          <p:cNvPr id="15" name="Ευθεία γραμμή σύνδεσης 14"/>
          <p:cNvCxnSpPr/>
          <p:nvPr/>
        </p:nvCxnSpPr>
        <p:spPr bwMode="white">
          <a:xfrm>
            <a:off x="1218884"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Ευθεία γραμμή σύνδεσης 15"/>
          <p:cNvCxnSpPr/>
          <p:nvPr/>
        </p:nvCxnSpPr>
        <p:spPr bwMode="white">
          <a:xfrm>
            <a:off x="0" y="5631204"/>
            <a:ext cx="182832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π"/>
          <p:cNvSpPr>
            <a:spLocks/>
          </p:cNvSpPr>
          <p:nvPr/>
        </p:nvSpPr>
        <p:spPr bwMode="white">
          <a:xfrm>
            <a:off x="276462" y="6032500"/>
            <a:ext cx="593189" cy="519176"/>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solidFill>
              <a:schemeClr val="bg1"/>
            </a:solidFill>
          </a:ln>
        </p:spPr>
        <p:txBody>
          <a:bodyPr vert="horz" wrap="square" lIns="121899" tIns="60949" rIns="121899" bIns="60949" numCol="1" rtlCol="0" anchor="t" anchorCtr="0" compatLnSpc="1">
            <a:prstTxWarp prst="textNoShape">
              <a:avLst/>
            </a:prstTxWarp>
          </a:bodyPr>
          <a:lstStyle/>
          <a:p>
            <a:pPr rtl="0"/>
            <a:endParaRPr lang="el-GR" dirty="0"/>
          </a:p>
        </p:txBody>
      </p:sp>
      <p:sp>
        <p:nvSpPr>
          <p:cNvPr id="2" name="Τίτλος 1"/>
          <p:cNvSpPr>
            <a:spLocks noGrp="1"/>
          </p:cNvSpPr>
          <p:nvPr>
            <p:ph type="ctrTitle"/>
          </p:nvPr>
        </p:nvSpPr>
        <p:spPr>
          <a:xfrm>
            <a:off x="2428669" y="1600200"/>
            <a:ext cx="8329031" cy="2680127"/>
          </a:xfrm>
        </p:spPr>
        <p:txBody>
          <a:bodyPr rtlCol="0">
            <a:noAutofit/>
          </a:bodyPr>
          <a:lstStyle>
            <a:lvl1pPr>
              <a:defRPr sz="5400"/>
            </a:lvl1pPr>
          </a:lstStyle>
          <a:p>
            <a:pPr rtl="0"/>
            <a:r>
              <a:rPr lang="el-GR"/>
              <a:t>Κάντε κλικ για να επεξεργαστείτε τον τίτλο υποδείγματος</a:t>
            </a:r>
            <a:endParaRPr lang="el-GR" dirty="0"/>
          </a:p>
        </p:txBody>
      </p:sp>
      <p:sp>
        <p:nvSpPr>
          <p:cNvPr id="3" name="Υπότιτλος 2"/>
          <p:cNvSpPr>
            <a:spLocks noGrp="1"/>
          </p:cNvSpPr>
          <p:nvPr>
            <p:ph type="subTitle" idx="1"/>
          </p:nvPr>
        </p:nvSpPr>
        <p:spPr>
          <a:xfrm>
            <a:off x="2428669" y="4344915"/>
            <a:ext cx="7516442" cy="1116085"/>
          </a:xfrm>
        </p:spPr>
        <p:txBody>
          <a:bodyPr rtlCol="0">
            <a:normAutofit/>
          </a:bodyPr>
          <a:lstStyle>
            <a:lvl1pPr marL="0" indent="0" algn="l">
              <a:spcBef>
                <a:spcPts val="0"/>
              </a:spcBef>
              <a:buNone/>
              <a:defRPr sz="3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el-GR"/>
              <a:t>Κάντε κλικ για να επεξεργαστείτε τον υπότιτλο του υποδείγματος</a:t>
            </a:r>
            <a:endParaRPr lang="el-GR" dirty="0"/>
          </a:p>
        </p:txBody>
      </p:sp>
      <p:sp>
        <p:nvSpPr>
          <p:cNvPr id="4" name="Θέση ημερομηνίας 3"/>
          <p:cNvSpPr>
            <a:spLocks noGrp="1"/>
          </p:cNvSpPr>
          <p:nvPr>
            <p:ph type="dt" sz="half" idx="10"/>
          </p:nvPr>
        </p:nvSpPr>
        <p:spPr/>
        <p:txBody>
          <a:bodyPr rtlCol="0"/>
          <a:lstStyle>
            <a:lvl1pPr>
              <a:defRPr baseline="0">
                <a:solidFill>
                  <a:schemeClr val="tx2"/>
                </a:solidFill>
              </a:defRPr>
            </a:lvl1pPr>
          </a:lstStyle>
          <a:p>
            <a:pPr rtl="0"/>
            <a:fld id="{226CD5AF-41BF-4A97-96EB-BBF7291C9F48}" type="datetime1">
              <a:rPr lang="el-GR" smtClean="0"/>
              <a:t>12/12/2022</a:t>
            </a:fld>
            <a:endParaRPr lang="el-GR" dirty="0"/>
          </a:p>
        </p:txBody>
      </p:sp>
      <p:sp>
        <p:nvSpPr>
          <p:cNvPr id="5" name="Θέση υποσέλιδου 4"/>
          <p:cNvSpPr>
            <a:spLocks noGrp="1"/>
          </p:cNvSpPr>
          <p:nvPr>
            <p:ph type="ftr" sz="quarter" idx="11"/>
          </p:nvPr>
        </p:nvSpPr>
        <p:spPr/>
        <p:txBody>
          <a:bodyPr rtlCol="0"/>
          <a:lstStyle>
            <a:lvl1pPr>
              <a:defRPr baseline="0">
                <a:solidFill>
                  <a:schemeClr val="tx2"/>
                </a:solidFill>
              </a:defRPr>
            </a:lvl1pPr>
          </a:lstStyle>
          <a:p>
            <a:pPr rtl="0"/>
            <a:r>
              <a:rPr lang="el-GR" dirty="0"/>
              <a:t>Προσθήκη υποσέλιδου</a:t>
            </a:r>
          </a:p>
        </p:txBody>
      </p:sp>
      <p:sp>
        <p:nvSpPr>
          <p:cNvPr id="6" name="Θέση αριθμού διαφάνειας 5"/>
          <p:cNvSpPr>
            <a:spLocks noGrp="1"/>
          </p:cNvSpPr>
          <p:nvPr>
            <p:ph type="sldNum" sz="quarter" idx="12"/>
          </p:nvPr>
        </p:nvSpPr>
        <p:spPr>
          <a:xfrm>
            <a:off x="10666412" y="6356351"/>
            <a:ext cx="609441" cy="365125"/>
          </a:xfrm>
        </p:spPr>
        <p:txBody>
          <a:bodyPr rtlCol="0"/>
          <a:lstStyle>
            <a:lvl1pPr>
              <a:defRPr baseline="0">
                <a:solidFill>
                  <a:schemeClr val="tx2"/>
                </a:solidFill>
              </a:defRPr>
            </a:lvl1pPr>
          </a:lstStyle>
          <a:p>
            <a:pPr rtl="0"/>
            <a:fld id="{7DC1BBB0-96F0-4077-A278-0F3FB5C104D3}" type="slidenum">
              <a:rPr lang="el-GR" smtClean="0"/>
              <a:pPr/>
              <a:t>‹#›</a:t>
            </a:fld>
            <a:endParaRPr lang="el-GR" dirty="0"/>
          </a:p>
        </p:txBody>
      </p:sp>
    </p:spTree>
    <p:extLst>
      <p:ext uri="{BB962C8B-B14F-4D97-AF65-F5344CB8AC3E}">
        <p14:creationId xmlns:p14="http://schemas.microsoft.com/office/powerpoint/2010/main" val="3817955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p>
            <a:pPr rtl="0"/>
            <a:r>
              <a:rPr lang="el-GR"/>
              <a:t>Κάντε κλικ για να επεξεργαστείτε τον τίτλο υποδείγματος</a:t>
            </a:r>
            <a:endParaRPr lang="el-GR" dirty="0"/>
          </a:p>
        </p:txBody>
      </p:sp>
      <p:sp>
        <p:nvSpPr>
          <p:cNvPr id="3" name="Σύμβολο κράτησης θέσης κατακόρυφου κειμένου 2"/>
          <p:cNvSpPr>
            <a:spLocks noGrp="1"/>
          </p:cNvSpPr>
          <p:nvPr>
            <p:ph type="body" orient="vert" idx="1"/>
          </p:nvPr>
        </p:nvSpPr>
        <p:spPr/>
        <p:txBody>
          <a:bodyPr vert="eaVert" rtlCol="0"/>
          <a:lstStyle>
            <a:lvl5pPr>
              <a:defRPr/>
            </a:lvl5pPr>
            <a:lvl6pPr>
              <a:defRPr/>
            </a:lvl6pPr>
            <a:lvl7pPr>
              <a:defRPr/>
            </a:lvl7pPr>
            <a:lvl8pPr>
              <a:defRPr/>
            </a:lvl8pPr>
            <a:lvl9pPr>
              <a:defRPr/>
            </a:lvl9pPr>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l-GR" dirty="0"/>
          </a:p>
        </p:txBody>
      </p:sp>
      <p:sp>
        <p:nvSpPr>
          <p:cNvPr id="4" name="Θέση ημερομηνίας 3"/>
          <p:cNvSpPr>
            <a:spLocks noGrp="1"/>
          </p:cNvSpPr>
          <p:nvPr>
            <p:ph type="dt" sz="half" idx="10"/>
          </p:nvPr>
        </p:nvSpPr>
        <p:spPr/>
        <p:txBody>
          <a:bodyPr rtlCol="0"/>
          <a:lstStyle/>
          <a:p>
            <a:pPr rtl="0"/>
            <a:fld id="{A010E00A-DA7F-4AB8-BE51-3D6B30282F20}" type="datetime1">
              <a:rPr lang="el-GR" smtClean="0"/>
              <a:t>12/12/2022</a:t>
            </a:fld>
            <a:endParaRPr lang="el-GR" dirty="0"/>
          </a:p>
        </p:txBody>
      </p:sp>
      <p:sp>
        <p:nvSpPr>
          <p:cNvPr id="5" name="Θέση υποσέλιδου 4"/>
          <p:cNvSpPr>
            <a:spLocks noGrp="1"/>
          </p:cNvSpPr>
          <p:nvPr>
            <p:ph type="ftr" sz="quarter" idx="11"/>
          </p:nvPr>
        </p:nvSpPr>
        <p:spPr/>
        <p:txBody>
          <a:bodyPr rtlCol="0"/>
          <a:lstStyle/>
          <a:p>
            <a:pPr rtl="0"/>
            <a:r>
              <a:rPr lang="el-GR" dirty="0"/>
              <a:t>Προσθήκη υποσέλιδου</a:t>
            </a:r>
          </a:p>
        </p:txBody>
      </p:sp>
      <p:sp>
        <p:nvSpPr>
          <p:cNvPr id="6" name="Θέση αριθμού διαφάνειας 5"/>
          <p:cNvSpPr>
            <a:spLocks noGrp="1"/>
          </p:cNvSpPr>
          <p:nvPr>
            <p:ph type="sldNum" sz="quarter" idx="12"/>
          </p:nvPr>
        </p:nvSpPr>
        <p:spPr/>
        <p:txBody>
          <a:bodyPr rtlCol="0"/>
          <a:lstStyle/>
          <a:p>
            <a:pPr rtl="0"/>
            <a:fld id="{7DC1BBB0-96F0-4077-A278-0F3FB5C104D3}" type="slidenum">
              <a:rPr lang="el-GR"/>
              <a:t>‹#›</a:t>
            </a:fld>
            <a:endParaRPr lang="el-GR" dirty="0"/>
          </a:p>
        </p:txBody>
      </p:sp>
    </p:spTree>
    <p:extLst>
      <p:ext uri="{BB962C8B-B14F-4D97-AF65-F5344CB8AC3E}">
        <p14:creationId xmlns:p14="http://schemas.microsoft.com/office/powerpoint/2010/main" val="2040880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7" name="Ορθογώνιο 6"/>
          <p:cNvSpPr/>
          <p:nvPr/>
        </p:nvSpPr>
        <p:spPr bwMode="black">
          <a:xfrm>
            <a:off x="11884104" y="0"/>
            <a:ext cx="304721"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rtl="0"/>
            <a:endParaRPr lang="el-GR" dirty="0"/>
          </a:p>
        </p:txBody>
      </p:sp>
      <p:sp>
        <p:nvSpPr>
          <p:cNvPr id="8" name="Ορθογώνιο 7"/>
          <p:cNvSpPr/>
          <p:nvPr/>
        </p:nvSpPr>
        <p:spPr bwMode="ltGray">
          <a:xfrm>
            <a:off x="617143" y="0"/>
            <a:ext cx="60944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l-GR" dirty="0"/>
          </a:p>
        </p:txBody>
      </p:sp>
      <p:sp>
        <p:nvSpPr>
          <p:cNvPr id="9" name="Ορθογώνιο 8"/>
          <p:cNvSpPr/>
          <p:nvPr/>
        </p:nvSpPr>
        <p:spPr bwMode="gray">
          <a:xfrm>
            <a:off x="0" y="0"/>
            <a:ext cx="609441" cy="6858000"/>
          </a:xfrm>
          <a:prstGeom prst="rect">
            <a:avLst/>
          </a:prstGeom>
          <a:solidFill>
            <a:schemeClr val="accent1">
              <a:lumMod val="75000"/>
              <a:alpha val="8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l-GR" dirty="0"/>
          </a:p>
        </p:txBody>
      </p:sp>
      <p:sp>
        <p:nvSpPr>
          <p:cNvPr id="10" name="Ορθογώνιο 9"/>
          <p:cNvSpPr/>
          <p:nvPr/>
        </p:nvSpPr>
        <p:spPr bwMode="black">
          <a:xfrm>
            <a:off x="617143" y="736219"/>
            <a:ext cx="609441"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cxnSp>
        <p:nvCxnSpPr>
          <p:cNvPr id="11" name="Ευθεία γραμμή σύνδεσης 10"/>
          <p:cNvCxnSpPr/>
          <p:nvPr/>
        </p:nvCxnSpPr>
        <p:spPr bwMode="white">
          <a:xfrm>
            <a:off x="617143" y="736219"/>
            <a:ext cx="60944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Ευθεία γραμμή σύνδεσης 11"/>
          <p:cNvCxnSpPr/>
          <p:nvPr/>
        </p:nvCxnSpPr>
        <p:spPr bwMode="white">
          <a:xfrm>
            <a:off x="617143" y="1345819"/>
            <a:ext cx="60944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π"/>
          <p:cNvSpPr>
            <a:spLocks/>
          </p:cNvSpPr>
          <p:nvPr/>
        </p:nvSpPr>
        <p:spPr bwMode="white">
          <a:xfrm rot="5400000">
            <a:off x="756095" y="898102"/>
            <a:ext cx="336023" cy="294097"/>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el-GR" dirty="0"/>
          </a:p>
        </p:txBody>
      </p:sp>
      <p:cxnSp>
        <p:nvCxnSpPr>
          <p:cNvPr id="14" name="Ευθεία γραμμή σύνδεσης 13"/>
          <p:cNvCxnSpPr/>
          <p:nvPr/>
        </p:nvCxnSpPr>
        <p:spPr bwMode="white">
          <a:xfrm>
            <a:off x="617143"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Κατακόρυφος τίτλος 1"/>
          <p:cNvSpPr>
            <a:spLocks noGrp="1"/>
          </p:cNvSpPr>
          <p:nvPr>
            <p:ph type="title" orient="vert"/>
          </p:nvPr>
        </p:nvSpPr>
        <p:spPr>
          <a:xfrm>
            <a:off x="9599612" y="685800"/>
            <a:ext cx="1787526" cy="5486400"/>
          </a:xfrm>
        </p:spPr>
        <p:txBody>
          <a:bodyPr vert="eaVert" rtlCol="0"/>
          <a:lstStyle/>
          <a:p>
            <a:pPr rtl="0"/>
            <a:r>
              <a:rPr lang="el-GR"/>
              <a:t>Κάντε κλικ για να επεξεργαστείτε τον τίτλο υποδείγματος</a:t>
            </a:r>
            <a:endParaRPr lang="el-GR" dirty="0"/>
          </a:p>
        </p:txBody>
      </p:sp>
      <p:sp>
        <p:nvSpPr>
          <p:cNvPr id="3" name="Σύμβολο κράτησης θέσης κατακόρυφου κειμένου 2"/>
          <p:cNvSpPr>
            <a:spLocks noGrp="1"/>
          </p:cNvSpPr>
          <p:nvPr>
            <p:ph type="body" orient="vert" idx="1"/>
          </p:nvPr>
        </p:nvSpPr>
        <p:spPr>
          <a:xfrm>
            <a:off x="1598613" y="685800"/>
            <a:ext cx="7848599" cy="5486400"/>
          </a:xfrm>
        </p:spPr>
        <p:txBody>
          <a:bodyPr vert="eaVert" rtlCol="0"/>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l-GR" dirty="0"/>
          </a:p>
        </p:txBody>
      </p:sp>
      <p:sp>
        <p:nvSpPr>
          <p:cNvPr id="4" name="Θέση ημερομηνίας 3"/>
          <p:cNvSpPr>
            <a:spLocks noGrp="1"/>
          </p:cNvSpPr>
          <p:nvPr>
            <p:ph type="dt" sz="half" idx="10"/>
          </p:nvPr>
        </p:nvSpPr>
        <p:spPr/>
        <p:txBody>
          <a:bodyPr rtlCol="0"/>
          <a:lstStyle/>
          <a:p>
            <a:pPr rtl="0"/>
            <a:fld id="{3B2FEFA5-66F6-4F7A-BB9D-88DD81254C46}" type="datetime1">
              <a:rPr lang="el-GR" smtClean="0"/>
              <a:t>12/12/2022</a:t>
            </a:fld>
            <a:endParaRPr lang="el-GR" dirty="0"/>
          </a:p>
        </p:txBody>
      </p:sp>
      <p:sp>
        <p:nvSpPr>
          <p:cNvPr id="5" name="Θέση υποσέλιδου 4"/>
          <p:cNvSpPr>
            <a:spLocks noGrp="1"/>
          </p:cNvSpPr>
          <p:nvPr>
            <p:ph type="ftr" sz="quarter" idx="11"/>
          </p:nvPr>
        </p:nvSpPr>
        <p:spPr/>
        <p:txBody>
          <a:bodyPr rtlCol="0"/>
          <a:lstStyle/>
          <a:p>
            <a:pPr rtl="0"/>
            <a:r>
              <a:rPr lang="el-GR" dirty="0"/>
              <a:t>Προσθήκη υποσέλιδου</a:t>
            </a:r>
          </a:p>
        </p:txBody>
      </p:sp>
      <p:sp>
        <p:nvSpPr>
          <p:cNvPr id="6" name="Θέση αριθμού διαφάνειας 5"/>
          <p:cNvSpPr>
            <a:spLocks noGrp="1"/>
          </p:cNvSpPr>
          <p:nvPr>
            <p:ph type="sldNum" sz="quarter" idx="12"/>
          </p:nvPr>
        </p:nvSpPr>
        <p:spPr/>
        <p:txBody>
          <a:bodyPr rtlCol="0"/>
          <a:lstStyle/>
          <a:p>
            <a:pPr rtl="0"/>
            <a:fld id="{7DC1BBB0-96F0-4077-A278-0F3FB5C104D3}" type="slidenum">
              <a:rPr lang="el-GR"/>
              <a:t>‹#›</a:t>
            </a:fld>
            <a:endParaRPr lang="el-GR" dirty="0"/>
          </a:p>
        </p:txBody>
      </p:sp>
    </p:spTree>
    <p:extLst>
      <p:ext uri="{BB962C8B-B14F-4D97-AF65-F5344CB8AC3E}">
        <p14:creationId xmlns:p14="http://schemas.microsoft.com/office/powerpoint/2010/main" val="612817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p>
            <a:pPr rtl="0"/>
            <a:r>
              <a:rPr lang="el-GR"/>
              <a:t>Κάντε κλικ για να επεξεργαστείτε τον τίτλο υποδείγματος</a:t>
            </a:r>
            <a:endParaRPr lang="el-GR" dirty="0"/>
          </a:p>
        </p:txBody>
      </p:sp>
      <p:sp>
        <p:nvSpPr>
          <p:cNvPr id="3" name="Θέση περιεχομένου 2"/>
          <p:cNvSpPr>
            <a:spLocks noGrp="1"/>
          </p:cNvSpPr>
          <p:nvPr>
            <p:ph idx="1"/>
          </p:nvPr>
        </p:nvSpPr>
        <p:spPr/>
        <p:txBody>
          <a:bodyPr rtlCol="0"/>
          <a:lstStyle>
            <a:lvl5pPr>
              <a:defRPr/>
            </a:lvl5pPr>
            <a:lvl6pPr>
              <a:defRPr/>
            </a:lvl6pPr>
            <a:lvl7pPr>
              <a:defRPr/>
            </a:lvl7pPr>
            <a:lvl8pPr>
              <a:defRPr/>
            </a:lvl8pPr>
            <a:lvl9pPr>
              <a:defRPr/>
            </a:lvl9pPr>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l-GR" dirty="0"/>
          </a:p>
        </p:txBody>
      </p:sp>
      <p:sp>
        <p:nvSpPr>
          <p:cNvPr id="4" name="Θέση ημερομηνίας 3"/>
          <p:cNvSpPr>
            <a:spLocks noGrp="1"/>
          </p:cNvSpPr>
          <p:nvPr>
            <p:ph type="dt" sz="half" idx="10"/>
          </p:nvPr>
        </p:nvSpPr>
        <p:spPr/>
        <p:txBody>
          <a:bodyPr rtlCol="0"/>
          <a:lstStyle/>
          <a:p>
            <a:pPr rtl="0"/>
            <a:fld id="{00970C8C-7521-4333-A2D4-8FDE755E311E}" type="datetime1">
              <a:rPr lang="el-GR" smtClean="0"/>
              <a:t>12/12/2022</a:t>
            </a:fld>
            <a:endParaRPr lang="el-GR" dirty="0"/>
          </a:p>
        </p:txBody>
      </p:sp>
      <p:sp>
        <p:nvSpPr>
          <p:cNvPr id="5" name="Θέση υποσέλιδου 4"/>
          <p:cNvSpPr>
            <a:spLocks noGrp="1"/>
          </p:cNvSpPr>
          <p:nvPr>
            <p:ph type="ftr" sz="quarter" idx="11"/>
          </p:nvPr>
        </p:nvSpPr>
        <p:spPr/>
        <p:txBody>
          <a:bodyPr rtlCol="0"/>
          <a:lstStyle/>
          <a:p>
            <a:pPr rtl="0"/>
            <a:r>
              <a:rPr lang="el-GR" dirty="0"/>
              <a:t>Προσθήκη υποσέλιδου</a:t>
            </a:r>
          </a:p>
        </p:txBody>
      </p:sp>
      <p:sp>
        <p:nvSpPr>
          <p:cNvPr id="6" name="Θέση αριθμού διαφάνειας 5"/>
          <p:cNvSpPr>
            <a:spLocks noGrp="1"/>
          </p:cNvSpPr>
          <p:nvPr>
            <p:ph type="sldNum" sz="quarter" idx="12"/>
          </p:nvPr>
        </p:nvSpPr>
        <p:spPr/>
        <p:txBody>
          <a:bodyPr rtlCol="0"/>
          <a:lstStyle/>
          <a:p>
            <a:pPr rtl="0"/>
            <a:fld id="{7DC1BBB0-96F0-4077-A278-0F3FB5C104D3}" type="slidenum">
              <a:rPr lang="el-GR"/>
              <a:t>‹#›</a:t>
            </a:fld>
            <a:endParaRPr lang="el-GR" dirty="0"/>
          </a:p>
        </p:txBody>
      </p:sp>
    </p:spTree>
    <p:extLst>
      <p:ext uri="{BB962C8B-B14F-4D97-AF65-F5344CB8AC3E}">
        <p14:creationId xmlns:p14="http://schemas.microsoft.com/office/powerpoint/2010/main" val="2185532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sp>
        <p:nvSpPr>
          <p:cNvPr id="19" name="Ορθογώνιο 18"/>
          <p:cNvSpPr/>
          <p:nvPr/>
        </p:nvSpPr>
        <p:spPr bwMode="black">
          <a:xfrm>
            <a:off x="11579384" y="5638800"/>
            <a:ext cx="609441"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l-GR" dirty="0"/>
          </a:p>
        </p:txBody>
      </p:sp>
      <p:sp>
        <p:nvSpPr>
          <p:cNvPr id="20" name="Ορθογώνιο 19"/>
          <p:cNvSpPr/>
          <p:nvPr/>
        </p:nvSpPr>
        <p:spPr bwMode="gray">
          <a:xfrm>
            <a:off x="11274663" y="5638800"/>
            <a:ext cx="304721" cy="1219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l-GR" dirty="0"/>
          </a:p>
        </p:txBody>
      </p:sp>
      <p:sp>
        <p:nvSpPr>
          <p:cNvPr id="24" name="Ορθογώνιο 23"/>
          <p:cNvSpPr/>
          <p:nvPr/>
        </p:nvSpPr>
        <p:spPr bwMode="gray">
          <a:xfrm>
            <a:off x="1216152" y="5638800"/>
            <a:ext cx="609441"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l-GR" dirty="0"/>
          </a:p>
        </p:txBody>
      </p:sp>
      <p:sp>
        <p:nvSpPr>
          <p:cNvPr id="21" name="Ορθογώνιο 20"/>
          <p:cNvSpPr/>
          <p:nvPr/>
        </p:nvSpPr>
        <p:spPr bwMode="ltGray">
          <a:xfrm>
            <a:off x="0" y="5638800"/>
            <a:ext cx="12188825" cy="12192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l-GR" dirty="0"/>
          </a:p>
        </p:txBody>
      </p:sp>
      <p:cxnSp>
        <p:nvCxnSpPr>
          <p:cNvPr id="22" name="Ευθεία γραμμή σύνδεσης 21"/>
          <p:cNvCxnSpPr/>
          <p:nvPr/>
        </p:nvCxnSpPr>
        <p:spPr bwMode="white">
          <a:xfrm>
            <a:off x="11573293"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Ορθογώνιο 15"/>
          <p:cNvSpPr/>
          <p:nvPr/>
        </p:nvSpPr>
        <p:spPr bwMode="black">
          <a:xfrm>
            <a:off x="0" y="5643132"/>
            <a:ext cx="1216152" cy="1214868"/>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l-GR" dirty="0"/>
          </a:p>
        </p:txBody>
      </p:sp>
      <p:sp>
        <p:nvSpPr>
          <p:cNvPr id="18" name="π"/>
          <p:cNvSpPr>
            <a:spLocks/>
          </p:cNvSpPr>
          <p:nvPr/>
        </p:nvSpPr>
        <p:spPr bwMode="white">
          <a:xfrm>
            <a:off x="276462" y="6032500"/>
            <a:ext cx="593189" cy="519176"/>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solidFill>
              <a:schemeClr val="bg1"/>
            </a:solidFill>
          </a:ln>
        </p:spPr>
        <p:txBody>
          <a:bodyPr vert="horz" wrap="square" lIns="121899" tIns="60949" rIns="121899" bIns="60949" numCol="1" rtlCol="0" anchor="t" anchorCtr="0" compatLnSpc="1">
            <a:prstTxWarp prst="textNoShape">
              <a:avLst/>
            </a:prstTxWarp>
          </a:bodyPr>
          <a:lstStyle/>
          <a:p>
            <a:pPr rtl="0"/>
            <a:endParaRPr lang="el-GR" dirty="0"/>
          </a:p>
        </p:txBody>
      </p:sp>
      <p:cxnSp>
        <p:nvCxnSpPr>
          <p:cNvPr id="23" name="Ευθεία γραμμή σύνδεσης 22"/>
          <p:cNvCxnSpPr/>
          <p:nvPr/>
        </p:nvCxnSpPr>
        <p:spPr bwMode="white">
          <a:xfrm>
            <a:off x="1216152"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Ορθογώνιο 25"/>
          <p:cNvSpPr/>
          <p:nvPr/>
        </p:nvSpPr>
        <p:spPr bwMode="black">
          <a:xfrm>
            <a:off x="11579384" y="0"/>
            <a:ext cx="609441"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l-GR" dirty="0"/>
          </a:p>
        </p:txBody>
      </p:sp>
      <p:sp>
        <p:nvSpPr>
          <p:cNvPr id="27" name="Ορθογώνιο 26"/>
          <p:cNvSpPr/>
          <p:nvPr/>
        </p:nvSpPr>
        <p:spPr bwMode="gray">
          <a:xfrm>
            <a:off x="11274663" y="0"/>
            <a:ext cx="304721"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l-GR" dirty="0"/>
          </a:p>
        </p:txBody>
      </p:sp>
      <p:sp>
        <p:nvSpPr>
          <p:cNvPr id="28" name="Ορθογώνιο 27"/>
          <p:cNvSpPr/>
          <p:nvPr/>
        </p:nvSpPr>
        <p:spPr bwMode="gray">
          <a:xfrm>
            <a:off x="1218883" y="0"/>
            <a:ext cx="609441"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l-GR" dirty="0"/>
          </a:p>
        </p:txBody>
      </p:sp>
      <p:sp>
        <p:nvSpPr>
          <p:cNvPr id="29" name="Ορθογώνιο 28"/>
          <p:cNvSpPr/>
          <p:nvPr/>
        </p:nvSpPr>
        <p:spPr>
          <a:xfrm>
            <a:off x="-2" y="0"/>
            <a:ext cx="1218883"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l-GR" dirty="0"/>
          </a:p>
        </p:txBody>
      </p:sp>
      <p:sp>
        <p:nvSpPr>
          <p:cNvPr id="30" name="Ορθογώνιο 29"/>
          <p:cNvSpPr/>
          <p:nvPr/>
        </p:nvSpPr>
        <p:spPr bwMode="ltGray">
          <a:xfrm>
            <a:off x="0" y="0"/>
            <a:ext cx="12188825" cy="6096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l-GR" dirty="0"/>
          </a:p>
        </p:txBody>
      </p:sp>
      <p:cxnSp>
        <p:nvCxnSpPr>
          <p:cNvPr id="31" name="Ευθεία γραμμή σύνδεσης 30"/>
          <p:cNvCxnSpPr/>
          <p:nvPr/>
        </p:nvCxnSpPr>
        <p:spPr bwMode="white">
          <a:xfrm>
            <a:off x="11573293" y="0"/>
            <a:ext cx="0" cy="609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Ορθογώνιο 31"/>
          <p:cNvSpPr/>
          <p:nvPr/>
        </p:nvSpPr>
        <p:spPr bwMode="black">
          <a:xfrm>
            <a:off x="0" y="0"/>
            <a:ext cx="1216152"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l-GR" dirty="0"/>
          </a:p>
        </p:txBody>
      </p:sp>
      <p:cxnSp>
        <p:nvCxnSpPr>
          <p:cNvPr id="33" name="Ευθεία γραμμή σύνδεσης 32"/>
          <p:cNvCxnSpPr/>
          <p:nvPr/>
        </p:nvCxnSpPr>
        <p:spPr bwMode="white">
          <a:xfrm>
            <a:off x="1218884" y="0"/>
            <a:ext cx="0" cy="609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Τίτλος 1"/>
          <p:cNvSpPr>
            <a:spLocks noGrp="1"/>
          </p:cNvSpPr>
          <p:nvPr>
            <p:ph type="title"/>
          </p:nvPr>
        </p:nvSpPr>
        <p:spPr>
          <a:xfrm>
            <a:off x="1598613" y="1600201"/>
            <a:ext cx="8283272" cy="2654064"/>
          </a:xfrm>
        </p:spPr>
        <p:txBody>
          <a:bodyPr rtlCol="0" anchor="b">
            <a:normAutofit/>
          </a:bodyPr>
          <a:lstStyle>
            <a:lvl1pPr algn="l">
              <a:defRPr sz="5400" b="0" cap="none" baseline="0"/>
            </a:lvl1pPr>
          </a:lstStyle>
          <a:p>
            <a:pPr rtl="0"/>
            <a:r>
              <a:rPr lang="el-GR"/>
              <a:t>Κάντε κλικ για να επεξεργαστείτε τον τίτλο υποδείγματος</a:t>
            </a:r>
            <a:endParaRPr lang="el-GR" dirty="0"/>
          </a:p>
        </p:txBody>
      </p:sp>
      <p:sp>
        <p:nvSpPr>
          <p:cNvPr id="3" name="Θέση κειμένου 2"/>
          <p:cNvSpPr>
            <a:spLocks noGrp="1"/>
          </p:cNvSpPr>
          <p:nvPr>
            <p:ph type="body" idx="1"/>
          </p:nvPr>
        </p:nvSpPr>
        <p:spPr>
          <a:xfrm>
            <a:off x="1598613" y="4259996"/>
            <a:ext cx="7264623" cy="1150203"/>
          </a:xfrm>
        </p:spPr>
        <p:txBody>
          <a:bodyPr rtlCol="0" anchor="t">
            <a:normAutofit/>
          </a:bodyPr>
          <a:lstStyle>
            <a:lvl1pPr marL="0" indent="0">
              <a:spcBef>
                <a:spcPts val="0"/>
              </a:spcBef>
              <a:buNone/>
              <a:defRPr sz="3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l-GR"/>
              <a:t>Στυλ κειμένου υποδείγματος</a:t>
            </a:r>
          </a:p>
        </p:txBody>
      </p:sp>
      <p:sp>
        <p:nvSpPr>
          <p:cNvPr id="4" name="Θέση ημερομηνίας 3"/>
          <p:cNvSpPr>
            <a:spLocks noGrp="1"/>
          </p:cNvSpPr>
          <p:nvPr>
            <p:ph type="dt" sz="half" idx="10"/>
          </p:nvPr>
        </p:nvSpPr>
        <p:spPr/>
        <p:txBody>
          <a:bodyPr rtlCol="0"/>
          <a:lstStyle>
            <a:lvl1pPr>
              <a:defRPr baseline="0">
                <a:solidFill>
                  <a:schemeClr val="tx2"/>
                </a:solidFill>
              </a:defRPr>
            </a:lvl1pPr>
          </a:lstStyle>
          <a:p>
            <a:pPr rtl="0"/>
            <a:fld id="{6F8701D3-BB76-4576-BBEC-D6511536E842}" type="datetime1">
              <a:rPr lang="el-GR" smtClean="0"/>
              <a:t>12/12/2022</a:t>
            </a:fld>
            <a:endParaRPr lang="el-GR" dirty="0"/>
          </a:p>
        </p:txBody>
      </p:sp>
      <p:sp>
        <p:nvSpPr>
          <p:cNvPr id="5" name="Θέση υποσέλιδου 4"/>
          <p:cNvSpPr>
            <a:spLocks noGrp="1"/>
          </p:cNvSpPr>
          <p:nvPr>
            <p:ph type="ftr" sz="quarter" idx="11"/>
          </p:nvPr>
        </p:nvSpPr>
        <p:spPr/>
        <p:txBody>
          <a:bodyPr rtlCol="0"/>
          <a:lstStyle>
            <a:lvl1pPr>
              <a:defRPr baseline="0">
                <a:solidFill>
                  <a:schemeClr val="tx2"/>
                </a:solidFill>
              </a:defRPr>
            </a:lvl1pPr>
          </a:lstStyle>
          <a:p>
            <a:pPr rtl="0"/>
            <a:r>
              <a:rPr lang="el-GR" dirty="0"/>
              <a:t>Προσθήκη υποσέλιδου</a:t>
            </a:r>
          </a:p>
        </p:txBody>
      </p:sp>
      <p:sp>
        <p:nvSpPr>
          <p:cNvPr id="6" name="Θέση αριθμού διαφάνειας 5"/>
          <p:cNvSpPr>
            <a:spLocks noGrp="1"/>
          </p:cNvSpPr>
          <p:nvPr>
            <p:ph type="sldNum" sz="quarter" idx="12"/>
          </p:nvPr>
        </p:nvSpPr>
        <p:spPr>
          <a:xfrm>
            <a:off x="10666571" y="6356351"/>
            <a:ext cx="609441" cy="365125"/>
          </a:xfrm>
        </p:spPr>
        <p:txBody>
          <a:bodyPr rtlCol="0"/>
          <a:lstStyle>
            <a:lvl1pPr>
              <a:defRPr baseline="0">
                <a:solidFill>
                  <a:schemeClr val="tx2"/>
                </a:solidFill>
              </a:defRPr>
            </a:lvl1pPr>
          </a:lstStyle>
          <a:p>
            <a:pPr rtl="0"/>
            <a:fld id="{7DC1BBB0-96F0-4077-A278-0F3FB5C104D3}" type="slidenum">
              <a:rPr lang="el-GR" smtClean="0"/>
              <a:pPr/>
              <a:t>‹#›</a:t>
            </a:fld>
            <a:endParaRPr lang="el-GR" dirty="0"/>
          </a:p>
        </p:txBody>
      </p:sp>
    </p:spTree>
    <p:extLst>
      <p:ext uri="{BB962C8B-B14F-4D97-AF65-F5344CB8AC3E}">
        <p14:creationId xmlns:p14="http://schemas.microsoft.com/office/powerpoint/2010/main" val="3234467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p>
            <a:pPr rtl="0"/>
            <a:r>
              <a:rPr lang="el-GR"/>
              <a:t>Κάντε κλικ για να επεξεργαστείτε τον τίτλο υποδείγματος</a:t>
            </a:r>
            <a:endParaRPr lang="el-GR" dirty="0"/>
          </a:p>
        </p:txBody>
      </p:sp>
      <p:sp>
        <p:nvSpPr>
          <p:cNvPr id="3" name="Θέση περιεχομένου 2"/>
          <p:cNvSpPr>
            <a:spLocks noGrp="1"/>
          </p:cNvSpPr>
          <p:nvPr>
            <p:ph sz="half" idx="1"/>
          </p:nvPr>
        </p:nvSpPr>
        <p:spPr>
          <a:xfrm>
            <a:off x="1593436" y="1600200"/>
            <a:ext cx="4814586" cy="4572000"/>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l-GR" dirty="0"/>
          </a:p>
        </p:txBody>
      </p:sp>
      <p:sp>
        <p:nvSpPr>
          <p:cNvPr id="4" name="Θέση περιεχομένου 3"/>
          <p:cNvSpPr>
            <a:spLocks noGrp="1"/>
          </p:cNvSpPr>
          <p:nvPr>
            <p:ph sz="half" idx="2"/>
          </p:nvPr>
        </p:nvSpPr>
        <p:spPr>
          <a:xfrm>
            <a:off x="6561651" y="1600200"/>
            <a:ext cx="4814586" cy="4572000"/>
          </a:xfrm>
        </p:spPr>
        <p:txBody>
          <a:bodyPr rtlCol="0"/>
          <a:lstStyle>
            <a:lvl1pPr>
              <a:defRPr sz="2800"/>
            </a:lvl1pPr>
            <a:lvl2pPr>
              <a:defRPr sz="2400"/>
            </a:lvl2pPr>
            <a:lvl3pPr>
              <a:defRPr sz="2000"/>
            </a:lvl3pPr>
            <a:lvl4pPr>
              <a:defRPr sz="1800"/>
            </a:lvl4pPr>
            <a:lvl5pPr>
              <a:defRPr sz="1800"/>
            </a:lvl5pPr>
            <a:lvl6pPr>
              <a:defRPr sz="1800" baseline="0"/>
            </a:lvl6pPr>
            <a:lvl7pPr>
              <a:defRPr sz="1800" baseline="0"/>
            </a:lvl7pPr>
            <a:lvl8pPr>
              <a:defRPr sz="1800" baseline="0"/>
            </a:lvl8pPr>
            <a:lvl9pPr>
              <a:defRPr sz="1800" baseline="0"/>
            </a:lvl9pPr>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l-GR" dirty="0"/>
          </a:p>
        </p:txBody>
      </p:sp>
      <p:sp>
        <p:nvSpPr>
          <p:cNvPr id="5" name="Θέση ημερομηνίας 4"/>
          <p:cNvSpPr>
            <a:spLocks noGrp="1"/>
          </p:cNvSpPr>
          <p:nvPr>
            <p:ph type="dt" sz="half" idx="10"/>
          </p:nvPr>
        </p:nvSpPr>
        <p:spPr/>
        <p:txBody>
          <a:bodyPr rtlCol="0"/>
          <a:lstStyle/>
          <a:p>
            <a:pPr rtl="0"/>
            <a:fld id="{9F8E28EC-16A4-4C84-9505-D9615340AE9F}" type="datetime1">
              <a:rPr lang="el-GR" smtClean="0"/>
              <a:t>12/12/2022</a:t>
            </a:fld>
            <a:endParaRPr lang="el-GR" dirty="0"/>
          </a:p>
        </p:txBody>
      </p:sp>
      <p:sp>
        <p:nvSpPr>
          <p:cNvPr id="6" name="Θέση υποσέλιδου 5"/>
          <p:cNvSpPr>
            <a:spLocks noGrp="1"/>
          </p:cNvSpPr>
          <p:nvPr>
            <p:ph type="ftr" sz="quarter" idx="11"/>
          </p:nvPr>
        </p:nvSpPr>
        <p:spPr/>
        <p:txBody>
          <a:bodyPr rtlCol="0"/>
          <a:lstStyle/>
          <a:p>
            <a:pPr rtl="0"/>
            <a:r>
              <a:rPr lang="el-GR" dirty="0"/>
              <a:t>Προσθήκη υποσέλιδου</a:t>
            </a:r>
          </a:p>
        </p:txBody>
      </p:sp>
      <p:sp>
        <p:nvSpPr>
          <p:cNvPr id="7" name="Θέση αριθμού διαφάνειας 6"/>
          <p:cNvSpPr>
            <a:spLocks noGrp="1"/>
          </p:cNvSpPr>
          <p:nvPr>
            <p:ph type="sldNum" sz="quarter" idx="12"/>
          </p:nvPr>
        </p:nvSpPr>
        <p:spPr/>
        <p:txBody>
          <a:bodyPr rtlCol="0"/>
          <a:lstStyle/>
          <a:p>
            <a:pPr rtl="0"/>
            <a:fld id="{7DC1BBB0-96F0-4077-A278-0F3FB5C104D3}" type="slidenum">
              <a:rPr lang="el-GR"/>
              <a:t>‹#›</a:t>
            </a:fld>
            <a:endParaRPr lang="el-GR" dirty="0"/>
          </a:p>
        </p:txBody>
      </p:sp>
    </p:spTree>
    <p:extLst>
      <p:ext uri="{BB962C8B-B14F-4D97-AF65-F5344CB8AC3E}">
        <p14:creationId xmlns:p14="http://schemas.microsoft.com/office/powerpoint/2010/main" val="1239113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lvl1pPr>
              <a:defRPr/>
            </a:lvl1pPr>
          </a:lstStyle>
          <a:p>
            <a:pPr rtl="0"/>
            <a:r>
              <a:rPr lang="el-GR"/>
              <a:t>Κάντε κλικ για να επεξεργαστείτε τον τίτλο υποδείγματος</a:t>
            </a:r>
            <a:endParaRPr lang="el-GR" dirty="0"/>
          </a:p>
        </p:txBody>
      </p:sp>
      <p:sp>
        <p:nvSpPr>
          <p:cNvPr id="3" name="Θέση κειμένου 2"/>
          <p:cNvSpPr>
            <a:spLocks noGrp="1"/>
          </p:cNvSpPr>
          <p:nvPr>
            <p:ph type="body" idx="1"/>
          </p:nvPr>
        </p:nvSpPr>
        <p:spPr>
          <a:xfrm>
            <a:off x="1593436" y="1499616"/>
            <a:ext cx="4818888" cy="938784"/>
          </a:xfrm>
        </p:spPr>
        <p:txBody>
          <a:bodyPr rtlCol="0" anchor="b">
            <a:noAutofit/>
          </a:bodyPr>
          <a:lstStyle>
            <a:lvl1pPr marL="0" indent="0">
              <a:spcBef>
                <a:spcPts val="0"/>
              </a:spcBef>
              <a:buNone/>
              <a:defRPr sz="24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l-GR"/>
              <a:t>Στυλ κειμένου υποδείγματος</a:t>
            </a:r>
          </a:p>
        </p:txBody>
      </p:sp>
      <p:sp>
        <p:nvSpPr>
          <p:cNvPr id="4" name="Θέση περιεχομένου 3"/>
          <p:cNvSpPr>
            <a:spLocks noGrp="1"/>
          </p:cNvSpPr>
          <p:nvPr>
            <p:ph sz="half" idx="2"/>
          </p:nvPr>
        </p:nvSpPr>
        <p:spPr>
          <a:xfrm>
            <a:off x="1593436" y="2514706"/>
            <a:ext cx="4814586" cy="3657493"/>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baseline="0"/>
            </a:lvl8pPr>
            <a:lvl9pPr>
              <a:defRPr sz="1600" baseline="0"/>
            </a:lvl9pPr>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l-GR" dirty="0"/>
          </a:p>
        </p:txBody>
      </p:sp>
      <p:sp>
        <p:nvSpPr>
          <p:cNvPr id="5" name="Θέση κειμένου 4"/>
          <p:cNvSpPr>
            <a:spLocks noGrp="1"/>
          </p:cNvSpPr>
          <p:nvPr>
            <p:ph type="body" sz="quarter" idx="3"/>
          </p:nvPr>
        </p:nvSpPr>
        <p:spPr>
          <a:xfrm>
            <a:off x="6557349" y="1499616"/>
            <a:ext cx="4818888" cy="938784"/>
          </a:xfrm>
        </p:spPr>
        <p:txBody>
          <a:bodyPr rtlCol="0" anchor="b">
            <a:noAutofit/>
          </a:bodyPr>
          <a:lstStyle>
            <a:lvl1pPr marL="0" indent="0">
              <a:spcBef>
                <a:spcPts val="0"/>
              </a:spcBef>
              <a:buNone/>
              <a:defRPr sz="24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l-GR"/>
              <a:t>Στυλ κειμένου υποδείγματος</a:t>
            </a:r>
          </a:p>
        </p:txBody>
      </p:sp>
      <p:sp>
        <p:nvSpPr>
          <p:cNvPr id="6" name="Θέση περιεχομένου 5"/>
          <p:cNvSpPr>
            <a:spLocks noGrp="1"/>
          </p:cNvSpPr>
          <p:nvPr>
            <p:ph sz="quarter" idx="4"/>
          </p:nvPr>
        </p:nvSpPr>
        <p:spPr>
          <a:xfrm>
            <a:off x="6557349" y="2514600"/>
            <a:ext cx="4818888" cy="3655568"/>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l-GR" dirty="0"/>
          </a:p>
        </p:txBody>
      </p:sp>
      <p:sp>
        <p:nvSpPr>
          <p:cNvPr id="7" name="Θέση ημερομηνίας 6"/>
          <p:cNvSpPr>
            <a:spLocks noGrp="1"/>
          </p:cNvSpPr>
          <p:nvPr>
            <p:ph type="dt" sz="half" idx="10"/>
          </p:nvPr>
        </p:nvSpPr>
        <p:spPr/>
        <p:txBody>
          <a:bodyPr rtlCol="0"/>
          <a:lstStyle/>
          <a:p>
            <a:pPr rtl="0"/>
            <a:fld id="{C1891DA8-0051-4982-8D40-4AA13BC8B551}" type="datetime1">
              <a:rPr lang="el-GR" smtClean="0"/>
              <a:t>12/12/2022</a:t>
            </a:fld>
            <a:endParaRPr lang="el-GR" dirty="0"/>
          </a:p>
        </p:txBody>
      </p:sp>
      <p:sp>
        <p:nvSpPr>
          <p:cNvPr id="8" name="Θέση υποσέλιδου 7"/>
          <p:cNvSpPr>
            <a:spLocks noGrp="1"/>
          </p:cNvSpPr>
          <p:nvPr>
            <p:ph type="ftr" sz="quarter" idx="11"/>
          </p:nvPr>
        </p:nvSpPr>
        <p:spPr/>
        <p:txBody>
          <a:bodyPr rtlCol="0"/>
          <a:lstStyle/>
          <a:p>
            <a:pPr rtl="0"/>
            <a:r>
              <a:rPr lang="el-GR" dirty="0"/>
              <a:t>Προσθήκη υποσέλιδου</a:t>
            </a:r>
          </a:p>
        </p:txBody>
      </p:sp>
      <p:sp>
        <p:nvSpPr>
          <p:cNvPr id="9" name="Θέση αριθμού διαφάνειας 8"/>
          <p:cNvSpPr>
            <a:spLocks noGrp="1"/>
          </p:cNvSpPr>
          <p:nvPr>
            <p:ph type="sldNum" sz="quarter" idx="12"/>
          </p:nvPr>
        </p:nvSpPr>
        <p:spPr/>
        <p:txBody>
          <a:bodyPr rtlCol="0"/>
          <a:lstStyle/>
          <a:p>
            <a:pPr rtl="0"/>
            <a:fld id="{7DC1BBB0-96F0-4077-A278-0F3FB5C104D3}" type="slidenum">
              <a:rPr lang="el-GR"/>
              <a:t>‹#›</a:t>
            </a:fld>
            <a:endParaRPr lang="el-GR" dirty="0"/>
          </a:p>
        </p:txBody>
      </p:sp>
    </p:spTree>
    <p:extLst>
      <p:ext uri="{BB962C8B-B14F-4D97-AF65-F5344CB8AC3E}">
        <p14:creationId xmlns:p14="http://schemas.microsoft.com/office/powerpoint/2010/main" val="2138358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p>
            <a:pPr rtl="0"/>
            <a:r>
              <a:rPr lang="el-GR"/>
              <a:t>Κάντε κλικ για να επεξεργαστείτε τον τίτλο υποδείγματος</a:t>
            </a:r>
            <a:endParaRPr lang="el-GR" dirty="0"/>
          </a:p>
        </p:txBody>
      </p:sp>
      <p:sp>
        <p:nvSpPr>
          <p:cNvPr id="3" name="Θέση ημερομηνίας 2"/>
          <p:cNvSpPr>
            <a:spLocks noGrp="1"/>
          </p:cNvSpPr>
          <p:nvPr>
            <p:ph type="dt" sz="half" idx="10"/>
          </p:nvPr>
        </p:nvSpPr>
        <p:spPr/>
        <p:txBody>
          <a:bodyPr rtlCol="0"/>
          <a:lstStyle/>
          <a:p>
            <a:pPr rtl="0"/>
            <a:fld id="{943A2E94-2C9F-4369-9E33-5C30AA775F7A}" type="datetime1">
              <a:rPr lang="el-GR" smtClean="0"/>
              <a:t>12/12/2022</a:t>
            </a:fld>
            <a:endParaRPr lang="el-GR" dirty="0"/>
          </a:p>
        </p:txBody>
      </p:sp>
      <p:sp>
        <p:nvSpPr>
          <p:cNvPr id="4" name="Θέση υποσέλιδου 3"/>
          <p:cNvSpPr>
            <a:spLocks noGrp="1"/>
          </p:cNvSpPr>
          <p:nvPr>
            <p:ph type="ftr" sz="quarter" idx="11"/>
          </p:nvPr>
        </p:nvSpPr>
        <p:spPr/>
        <p:txBody>
          <a:bodyPr rtlCol="0"/>
          <a:lstStyle/>
          <a:p>
            <a:pPr rtl="0"/>
            <a:r>
              <a:rPr lang="el-GR" dirty="0"/>
              <a:t>Προσθήκη υποσέλιδου</a:t>
            </a:r>
          </a:p>
        </p:txBody>
      </p:sp>
      <p:sp>
        <p:nvSpPr>
          <p:cNvPr id="5" name="Θέση αριθμού διαφάνειας 4"/>
          <p:cNvSpPr>
            <a:spLocks noGrp="1"/>
          </p:cNvSpPr>
          <p:nvPr>
            <p:ph type="sldNum" sz="quarter" idx="12"/>
          </p:nvPr>
        </p:nvSpPr>
        <p:spPr/>
        <p:txBody>
          <a:bodyPr rtlCol="0"/>
          <a:lstStyle/>
          <a:p>
            <a:pPr rtl="0"/>
            <a:fld id="{7DC1BBB0-96F0-4077-A278-0F3FB5C104D3}" type="slidenum">
              <a:rPr lang="el-GR"/>
              <a:t>‹#›</a:t>
            </a:fld>
            <a:endParaRPr lang="el-GR" dirty="0"/>
          </a:p>
        </p:txBody>
      </p:sp>
    </p:spTree>
    <p:extLst>
      <p:ext uri="{BB962C8B-B14F-4D97-AF65-F5344CB8AC3E}">
        <p14:creationId xmlns:p14="http://schemas.microsoft.com/office/powerpoint/2010/main" val="3163578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ό">
    <p:spTree>
      <p:nvGrpSpPr>
        <p:cNvPr id="1" name=""/>
        <p:cNvGrpSpPr/>
        <p:nvPr/>
      </p:nvGrpSpPr>
      <p:grpSpPr>
        <a:xfrm>
          <a:off x="0" y="0"/>
          <a:ext cx="0" cy="0"/>
          <a:chOff x="0" y="0"/>
          <a:chExt cx="0" cy="0"/>
        </a:xfrm>
      </p:grpSpPr>
      <p:sp>
        <p:nvSpPr>
          <p:cNvPr id="5" name="Ορθογώνιο 4"/>
          <p:cNvSpPr/>
          <p:nvPr/>
        </p:nvSpPr>
        <p:spPr bwMode="ltGray">
          <a:xfrm>
            <a:off x="626239" y="0"/>
            <a:ext cx="30472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rtl="0"/>
            <a:endParaRPr lang="el-GR" dirty="0"/>
          </a:p>
        </p:txBody>
      </p:sp>
      <p:sp>
        <p:nvSpPr>
          <p:cNvPr id="6" name="Ορθογώνιο 5"/>
          <p:cNvSpPr/>
          <p:nvPr/>
        </p:nvSpPr>
        <p:spPr bwMode="gray">
          <a:xfrm>
            <a:off x="0" y="0"/>
            <a:ext cx="609441"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rtl="0"/>
            <a:endParaRPr lang="el-GR" dirty="0"/>
          </a:p>
        </p:txBody>
      </p:sp>
      <p:cxnSp>
        <p:nvCxnSpPr>
          <p:cNvPr id="7" name="Ευθεία γραμμή σύνδεσης 6"/>
          <p:cNvCxnSpPr/>
          <p:nvPr/>
        </p:nvCxnSpPr>
        <p:spPr bwMode="white">
          <a:xfrm>
            <a:off x="617143"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Ορθογώνιο 7"/>
          <p:cNvSpPr/>
          <p:nvPr/>
        </p:nvSpPr>
        <p:spPr bwMode="gray">
          <a:xfrm>
            <a:off x="10969942" y="0"/>
            <a:ext cx="922621" cy="6858000"/>
          </a:xfrm>
          <a:prstGeom prst="rect">
            <a:avLst/>
          </a:prstGeom>
          <a:solidFill>
            <a:schemeClr val="accent1">
              <a:lumMod val="75000"/>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rtl="0"/>
            <a:endParaRPr lang="el-GR" dirty="0"/>
          </a:p>
        </p:txBody>
      </p:sp>
      <p:sp>
        <p:nvSpPr>
          <p:cNvPr id="9" name="Ορθογώνιο 8"/>
          <p:cNvSpPr/>
          <p:nvPr/>
        </p:nvSpPr>
        <p:spPr bwMode="black">
          <a:xfrm>
            <a:off x="11892563" y="0"/>
            <a:ext cx="304721"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rtl="0"/>
            <a:endParaRPr lang="el-GR" dirty="0"/>
          </a:p>
        </p:txBody>
      </p:sp>
      <p:sp>
        <p:nvSpPr>
          <p:cNvPr id="2" name="Θέση ημερομηνίας 1"/>
          <p:cNvSpPr>
            <a:spLocks noGrp="1"/>
          </p:cNvSpPr>
          <p:nvPr>
            <p:ph type="dt" sz="half" idx="10"/>
          </p:nvPr>
        </p:nvSpPr>
        <p:spPr/>
        <p:txBody>
          <a:bodyPr rtlCol="0"/>
          <a:lstStyle/>
          <a:p>
            <a:pPr rtl="0"/>
            <a:fld id="{C6411D2D-BE5D-4550-91E5-2DC7D930CDD3}" type="datetime1">
              <a:rPr lang="el-GR" smtClean="0"/>
              <a:t>12/12/2022</a:t>
            </a:fld>
            <a:endParaRPr lang="el-GR" dirty="0"/>
          </a:p>
        </p:txBody>
      </p:sp>
      <p:sp>
        <p:nvSpPr>
          <p:cNvPr id="3" name="Θέση υποσέλιδου 2"/>
          <p:cNvSpPr>
            <a:spLocks noGrp="1"/>
          </p:cNvSpPr>
          <p:nvPr>
            <p:ph type="ftr" sz="quarter" idx="11"/>
          </p:nvPr>
        </p:nvSpPr>
        <p:spPr/>
        <p:txBody>
          <a:bodyPr rtlCol="0"/>
          <a:lstStyle/>
          <a:p>
            <a:pPr rtl="0"/>
            <a:r>
              <a:rPr lang="el-GR" dirty="0"/>
              <a:t>Προσθήκη υποσέλιδου</a:t>
            </a:r>
          </a:p>
        </p:txBody>
      </p:sp>
      <p:sp>
        <p:nvSpPr>
          <p:cNvPr id="4" name="Θέση αριθμού διαφάνειας 3"/>
          <p:cNvSpPr>
            <a:spLocks noGrp="1"/>
          </p:cNvSpPr>
          <p:nvPr>
            <p:ph type="sldNum" sz="quarter" idx="12"/>
          </p:nvPr>
        </p:nvSpPr>
        <p:spPr/>
        <p:txBody>
          <a:bodyPr rtlCol="0"/>
          <a:lstStyle>
            <a:lvl1pPr>
              <a:defRPr>
                <a:solidFill>
                  <a:schemeClr val="bg1"/>
                </a:solidFill>
              </a:defRPr>
            </a:lvl1pPr>
          </a:lstStyle>
          <a:p>
            <a:pPr rtl="0"/>
            <a:fld id="{7DC1BBB0-96F0-4077-A278-0F3FB5C104D3}" type="slidenum">
              <a:rPr lang="el-GR"/>
              <a:pPr/>
              <a:t>‹#›</a:t>
            </a:fld>
            <a:endParaRPr lang="el-GR" dirty="0"/>
          </a:p>
        </p:txBody>
      </p:sp>
    </p:spTree>
    <p:extLst>
      <p:ext uri="{BB962C8B-B14F-4D97-AF65-F5344CB8AC3E}">
        <p14:creationId xmlns:p14="http://schemas.microsoft.com/office/powerpoint/2010/main" val="178381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8" name="Ορθογώνιο 7"/>
          <p:cNvSpPr/>
          <p:nvPr/>
        </p:nvSpPr>
        <p:spPr bwMode="gray">
          <a:xfrm>
            <a:off x="621792" y="0"/>
            <a:ext cx="4147717"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rtl="0"/>
            <a:endParaRPr lang="el-GR" dirty="0"/>
          </a:p>
        </p:txBody>
      </p:sp>
      <p:sp>
        <p:nvSpPr>
          <p:cNvPr id="9" name="Ορθογώνιο 8"/>
          <p:cNvSpPr/>
          <p:nvPr/>
        </p:nvSpPr>
        <p:spPr bwMode="ltGray">
          <a:xfrm>
            <a:off x="0" y="0"/>
            <a:ext cx="609441"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rtl="0"/>
            <a:endParaRPr lang="el-GR" dirty="0"/>
          </a:p>
        </p:txBody>
      </p:sp>
      <p:cxnSp>
        <p:nvCxnSpPr>
          <p:cNvPr id="10" name="Ευθεία γραμμή σύνδεσης 9"/>
          <p:cNvCxnSpPr/>
          <p:nvPr/>
        </p:nvCxnSpPr>
        <p:spPr bwMode="white">
          <a:xfrm>
            <a:off x="621792"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Ορθογώνιο 10"/>
          <p:cNvSpPr/>
          <p:nvPr/>
        </p:nvSpPr>
        <p:spPr bwMode="gray">
          <a:xfrm>
            <a:off x="11884104" y="0"/>
            <a:ext cx="304721"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rtl="0"/>
            <a:endParaRPr lang="el-GR" dirty="0"/>
          </a:p>
        </p:txBody>
      </p:sp>
      <p:sp>
        <p:nvSpPr>
          <p:cNvPr id="2" name="Τίτλος 1"/>
          <p:cNvSpPr>
            <a:spLocks noGrp="1"/>
          </p:cNvSpPr>
          <p:nvPr>
            <p:ph type="title"/>
          </p:nvPr>
        </p:nvSpPr>
        <p:spPr bwMode="white">
          <a:xfrm>
            <a:off x="1074240" y="381000"/>
            <a:ext cx="3293422" cy="1371600"/>
          </a:xfrm>
        </p:spPr>
        <p:txBody>
          <a:bodyPr rtlCol="0" anchor="b">
            <a:normAutofit/>
          </a:bodyPr>
          <a:lstStyle>
            <a:lvl1pPr algn="l">
              <a:defRPr sz="2800" b="0" cap="all" baseline="0">
                <a:solidFill>
                  <a:schemeClr val="bg1"/>
                </a:solidFill>
              </a:defRPr>
            </a:lvl1pPr>
          </a:lstStyle>
          <a:p>
            <a:pPr rtl="0"/>
            <a:r>
              <a:rPr lang="el-GR"/>
              <a:t>Κάντε κλικ για να επεξεργαστείτε τον τίτλο υποδείγματος</a:t>
            </a:r>
            <a:endParaRPr lang="el-GR" dirty="0"/>
          </a:p>
        </p:txBody>
      </p:sp>
      <p:sp>
        <p:nvSpPr>
          <p:cNvPr id="3" name="Θέση περιεχομένου 2"/>
          <p:cNvSpPr>
            <a:spLocks noGrp="1"/>
          </p:cNvSpPr>
          <p:nvPr>
            <p:ph idx="1"/>
          </p:nvPr>
        </p:nvSpPr>
        <p:spPr>
          <a:xfrm>
            <a:off x="5180251" y="482600"/>
            <a:ext cx="6195986" cy="5689600"/>
          </a:xfrm>
        </p:spPr>
        <p:txBody>
          <a:bodyPr rtlCol="0">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baseline="0"/>
            </a:lvl8pPr>
            <a:lvl9pPr>
              <a:defRPr sz="1800" baseline="0"/>
            </a:lvl9pPr>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l-GR" dirty="0"/>
          </a:p>
        </p:txBody>
      </p:sp>
      <p:sp>
        <p:nvSpPr>
          <p:cNvPr id="4" name="Θέση κειμένου 3"/>
          <p:cNvSpPr>
            <a:spLocks noGrp="1"/>
          </p:cNvSpPr>
          <p:nvPr>
            <p:ph type="body" sz="half" idx="2"/>
          </p:nvPr>
        </p:nvSpPr>
        <p:spPr bwMode="white">
          <a:xfrm>
            <a:off x="1074240" y="1828800"/>
            <a:ext cx="3293422" cy="4343400"/>
          </a:xfrm>
        </p:spPr>
        <p:txBody>
          <a:bodyPr rtlCol="0">
            <a:normAutofit/>
          </a:bodyPr>
          <a:lstStyle>
            <a:lvl1pPr marL="0" indent="0">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l-GR"/>
              <a:t>Στυλ κειμένου υποδείγματος</a:t>
            </a:r>
          </a:p>
        </p:txBody>
      </p:sp>
      <p:sp>
        <p:nvSpPr>
          <p:cNvPr id="5" name="Θέση ημερομηνίας 4"/>
          <p:cNvSpPr>
            <a:spLocks noGrp="1"/>
          </p:cNvSpPr>
          <p:nvPr>
            <p:ph type="dt" sz="half" idx="10"/>
          </p:nvPr>
        </p:nvSpPr>
        <p:spPr/>
        <p:txBody>
          <a:bodyPr rtlCol="0"/>
          <a:lstStyle/>
          <a:p>
            <a:pPr rtl="0"/>
            <a:fld id="{D7B2FD9D-0080-49F7-8B52-E0679D6C3F48}" type="datetime1">
              <a:rPr lang="el-GR" smtClean="0"/>
              <a:t>12/12/2022</a:t>
            </a:fld>
            <a:endParaRPr lang="el-GR" dirty="0"/>
          </a:p>
        </p:txBody>
      </p:sp>
      <p:sp>
        <p:nvSpPr>
          <p:cNvPr id="6" name="Θέση υποσέλιδου 5"/>
          <p:cNvSpPr>
            <a:spLocks noGrp="1"/>
          </p:cNvSpPr>
          <p:nvPr>
            <p:ph type="ftr" sz="quarter" idx="11"/>
          </p:nvPr>
        </p:nvSpPr>
        <p:spPr/>
        <p:txBody>
          <a:bodyPr rtlCol="0"/>
          <a:lstStyle/>
          <a:p>
            <a:pPr rtl="0"/>
            <a:r>
              <a:rPr lang="el-GR" dirty="0"/>
              <a:t>Προσθήκη υποσέλιδου</a:t>
            </a:r>
          </a:p>
        </p:txBody>
      </p:sp>
      <p:sp>
        <p:nvSpPr>
          <p:cNvPr id="7" name="Θέση αριθμού διαφάνειας 6"/>
          <p:cNvSpPr>
            <a:spLocks noGrp="1"/>
          </p:cNvSpPr>
          <p:nvPr>
            <p:ph type="sldNum" sz="quarter" idx="12"/>
          </p:nvPr>
        </p:nvSpPr>
        <p:spPr/>
        <p:txBody>
          <a:bodyPr rtlCol="0"/>
          <a:lstStyle/>
          <a:p>
            <a:pPr rtl="0"/>
            <a:fld id="{7DC1BBB0-96F0-4077-A278-0F3FB5C104D3}" type="slidenum">
              <a:rPr lang="el-GR"/>
              <a:t>‹#›</a:t>
            </a:fld>
            <a:endParaRPr lang="el-GR" dirty="0"/>
          </a:p>
        </p:txBody>
      </p:sp>
    </p:spTree>
    <p:extLst>
      <p:ext uri="{BB962C8B-B14F-4D97-AF65-F5344CB8AC3E}">
        <p14:creationId xmlns:p14="http://schemas.microsoft.com/office/powerpoint/2010/main" val="3518043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11" name="Ορθογώνιο 10"/>
          <p:cNvSpPr/>
          <p:nvPr/>
        </p:nvSpPr>
        <p:spPr bwMode="gray">
          <a:xfrm>
            <a:off x="0" y="0"/>
            <a:ext cx="609441"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rtl="0"/>
            <a:endParaRPr lang="el-GR" dirty="0"/>
          </a:p>
        </p:txBody>
      </p:sp>
      <p:sp>
        <p:nvSpPr>
          <p:cNvPr id="8" name="Ορθογώνιο 7"/>
          <p:cNvSpPr/>
          <p:nvPr/>
        </p:nvSpPr>
        <p:spPr bwMode="black">
          <a:xfrm>
            <a:off x="11884104" y="0"/>
            <a:ext cx="304721"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rtl="0"/>
            <a:endParaRPr lang="el-GR" dirty="0"/>
          </a:p>
        </p:txBody>
      </p:sp>
      <p:sp>
        <p:nvSpPr>
          <p:cNvPr id="9" name="Ορθογώνιο 8"/>
          <p:cNvSpPr/>
          <p:nvPr/>
        </p:nvSpPr>
        <p:spPr bwMode="ltGray">
          <a:xfrm>
            <a:off x="4875530" y="0"/>
            <a:ext cx="7017034"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rtl="0"/>
            <a:endParaRPr lang="el-GR" dirty="0"/>
          </a:p>
        </p:txBody>
      </p:sp>
      <p:sp>
        <p:nvSpPr>
          <p:cNvPr id="2" name="Τίτλος 1"/>
          <p:cNvSpPr>
            <a:spLocks noGrp="1"/>
          </p:cNvSpPr>
          <p:nvPr>
            <p:ph type="title"/>
          </p:nvPr>
        </p:nvSpPr>
        <p:spPr>
          <a:xfrm>
            <a:off x="1074240" y="381000"/>
            <a:ext cx="3293422" cy="1371600"/>
          </a:xfrm>
        </p:spPr>
        <p:txBody>
          <a:bodyPr rtlCol="0" anchor="b">
            <a:normAutofit/>
          </a:bodyPr>
          <a:lstStyle>
            <a:lvl1pPr algn="l">
              <a:defRPr sz="2800" b="0" cap="all" baseline="0">
                <a:solidFill>
                  <a:schemeClr val="tx1">
                    <a:lumMod val="75000"/>
                  </a:schemeClr>
                </a:solidFill>
              </a:defRPr>
            </a:lvl1pPr>
          </a:lstStyle>
          <a:p>
            <a:pPr rtl="0"/>
            <a:r>
              <a:rPr lang="el-GR"/>
              <a:t>Κάντε κλικ για να επεξεργαστείτε τον τίτλο υποδείγματος</a:t>
            </a:r>
            <a:endParaRPr lang="el-GR" dirty="0"/>
          </a:p>
        </p:txBody>
      </p:sp>
      <p:sp>
        <p:nvSpPr>
          <p:cNvPr id="3" name="Θέση εικόνας 2" descr="Ένα κενό πλαίσιο κράτησης θέσης για να προσθέσετε μια εικόνα. Κάντε κλικ στο πλαίσιο κράτησης θέσης και επιλέξτε την εικόνα που θέλετε να προσθέσετε"/>
          <p:cNvSpPr>
            <a:spLocks noGrp="1"/>
          </p:cNvSpPr>
          <p:nvPr>
            <p:ph type="pic" idx="1"/>
          </p:nvPr>
        </p:nvSpPr>
        <p:spPr bwMode="auto">
          <a:xfrm>
            <a:off x="5180251" y="482600"/>
            <a:ext cx="6195986" cy="5689600"/>
          </a:xfrm>
          <a:ln w="19050">
            <a:solidFill>
              <a:schemeClr val="bg1"/>
            </a:solidFill>
          </a:ln>
        </p:spPr>
        <p:txBody>
          <a:bodyPr rtlCol="0">
            <a:normAutofit/>
          </a:bodyPr>
          <a:lstStyle>
            <a:lvl1pPr marL="0" indent="0">
              <a:buNone/>
              <a:defRPr sz="2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l-GR"/>
              <a:t>Κάντε κλικ στο εικονίδιο για να προσθέσετε εικόνα</a:t>
            </a:r>
            <a:endParaRPr lang="el-GR" dirty="0"/>
          </a:p>
        </p:txBody>
      </p:sp>
      <p:sp>
        <p:nvSpPr>
          <p:cNvPr id="4" name="Θέση κειμένου 3"/>
          <p:cNvSpPr>
            <a:spLocks noGrp="1"/>
          </p:cNvSpPr>
          <p:nvPr>
            <p:ph type="body" sz="half" idx="2"/>
          </p:nvPr>
        </p:nvSpPr>
        <p:spPr>
          <a:xfrm>
            <a:off x="1074240" y="1828800"/>
            <a:ext cx="3293422" cy="4343400"/>
          </a:xfrm>
        </p:spPr>
        <p:txBody>
          <a:bodyPr rtlCol="0">
            <a:normAutofit/>
          </a:bodyPr>
          <a:lstStyle>
            <a:lvl1pPr marL="0" indent="0">
              <a:buNone/>
              <a:defRPr sz="20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l-GR"/>
              <a:t>Στυλ κειμένου υποδείγματος</a:t>
            </a:r>
          </a:p>
        </p:txBody>
      </p:sp>
      <p:sp>
        <p:nvSpPr>
          <p:cNvPr id="5" name="Θέση ημερομηνίας 4"/>
          <p:cNvSpPr>
            <a:spLocks noGrp="1"/>
          </p:cNvSpPr>
          <p:nvPr>
            <p:ph type="dt" sz="half" idx="10"/>
          </p:nvPr>
        </p:nvSpPr>
        <p:spPr/>
        <p:txBody>
          <a:bodyPr rtlCol="0"/>
          <a:lstStyle>
            <a:lvl1pPr>
              <a:defRPr baseline="0">
                <a:solidFill>
                  <a:schemeClr val="tx2"/>
                </a:solidFill>
              </a:defRPr>
            </a:lvl1pPr>
          </a:lstStyle>
          <a:p>
            <a:pPr rtl="0"/>
            <a:fld id="{1294F10B-4B65-4452-9D0E-1AFA71F8F9C3}" type="datetime1">
              <a:rPr lang="el-GR" smtClean="0"/>
              <a:t>12/12/2022</a:t>
            </a:fld>
            <a:endParaRPr lang="el-GR" dirty="0"/>
          </a:p>
        </p:txBody>
      </p:sp>
      <p:sp>
        <p:nvSpPr>
          <p:cNvPr id="6" name="Θέση υποσέλιδου 5"/>
          <p:cNvSpPr>
            <a:spLocks noGrp="1"/>
          </p:cNvSpPr>
          <p:nvPr>
            <p:ph type="ftr" sz="quarter" idx="11"/>
          </p:nvPr>
        </p:nvSpPr>
        <p:spPr/>
        <p:txBody>
          <a:bodyPr rtlCol="0"/>
          <a:lstStyle>
            <a:lvl1pPr>
              <a:defRPr baseline="0">
                <a:solidFill>
                  <a:schemeClr val="tx2"/>
                </a:solidFill>
              </a:defRPr>
            </a:lvl1pPr>
          </a:lstStyle>
          <a:p>
            <a:pPr rtl="0"/>
            <a:r>
              <a:rPr lang="el-GR" dirty="0"/>
              <a:t>Προσθήκη υποσέλιδου</a:t>
            </a:r>
          </a:p>
        </p:txBody>
      </p:sp>
      <p:sp>
        <p:nvSpPr>
          <p:cNvPr id="7" name="Θέση αριθμού διαφάνειας 6"/>
          <p:cNvSpPr>
            <a:spLocks noGrp="1"/>
          </p:cNvSpPr>
          <p:nvPr>
            <p:ph type="sldNum" sz="quarter" idx="12"/>
          </p:nvPr>
        </p:nvSpPr>
        <p:spPr/>
        <p:txBody>
          <a:bodyPr rtlCol="0"/>
          <a:lstStyle>
            <a:lvl1pPr>
              <a:defRPr baseline="0">
                <a:solidFill>
                  <a:schemeClr val="tx2"/>
                </a:solidFill>
              </a:defRPr>
            </a:lvl1pPr>
          </a:lstStyle>
          <a:p>
            <a:pPr rtl="0"/>
            <a:fld id="{7DC1BBB0-96F0-4077-A278-0F3FB5C104D3}" type="slidenum">
              <a:rPr lang="el-GR" smtClean="0"/>
              <a:pPr/>
              <a:t>‹#›</a:t>
            </a:fld>
            <a:endParaRPr lang="el-GR" dirty="0"/>
          </a:p>
        </p:txBody>
      </p:sp>
      <p:cxnSp>
        <p:nvCxnSpPr>
          <p:cNvPr id="10" name="Ευθεία γραμμή σύνδεσης 9"/>
          <p:cNvCxnSpPr/>
          <p:nvPr/>
        </p:nvCxnSpPr>
        <p:spPr bwMode="white">
          <a:xfrm>
            <a:off x="11879867"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3900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Ορθογώνιο 6"/>
          <p:cNvSpPr/>
          <p:nvPr/>
        </p:nvSpPr>
        <p:spPr bwMode="gray">
          <a:xfrm>
            <a:off x="11884104" y="0"/>
            <a:ext cx="304721"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rtl="0"/>
            <a:endParaRPr lang="el-GR" dirty="0"/>
          </a:p>
        </p:txBody>
      </p:sp>
      <p:sp>
        <p:nvSpPr>
          <p:cNvPr id="8" name="Ορθογώνιο 7"/>
          <p:cNvSpPr/>
          <p:nvPr/>
        </p:nvSpPr>
        <p:spPr bwMode="ltGray">
          <a:xfrm>
            <a:off x="617143" y="0"/>
            <a:ext cx="60944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l-GR" dirty="0"/>
          </a:p>
        </p:txBody>
      </p:sp>
      <p:sp>
        <p:nvSpPr>
          <p:cNvPr id="9" name="Ορθογώνιο 8"/>
          <p:cNvSpPr/>
          <p:nvPr/>
        </p:nvSpPr>
        <p:spPr bwMode="gray">
          <a:xfrm>
            <a:off x="0" y="0"/>
            <a:ext cx="609441" cy="6858000"/>
          </a:xfrm>
          <a:prstGeom prst="rect">
            <a:avLst/>
          </a:prstGeom>
          <a:solidFill>
            <a:schemeClr val="accent1">
              <a:lumMod val="75000"/>
              <a:alpha val="8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l-GR" dirty="0"/>
          </a:p>
        </p:txBody>
      </p:sp>
      <p:sp>
        <p:nvSpPr>
          <p:cNvPr id="13" name="Ορθογώνιο 12"/>
          <p:cNvSpPr/>
          <p:nvPr/>
        </p:nvSpPr>
        <p:spPr bwMode="black">
          <a:xfrm>
            <a:off x="617143" y="736219"/>
            <a:ext cx="609441"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cxnSp>
        <p:nvCxnSpPr>
          <p:cNvPr id="14" name="Ευθεία γραμμή σύνδεσης 13"/>
          <p:cNvCxnSpPr/>
          <p:nvPr/>
        </p:nvCxnSpPr>
        <p:spPr bwMode="white">
          <a:xfrm>
            <a:off x="617143" y="736219"/>
            <a:ext cx="60944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Ευθεία γραμμή σύνδεσης 14"/>
          <p:cNvCxnSpPr/>
          <p:nvPr/>
        </p:nvCxnSpPr>
        <p:spPr bwMode="white">
          <a:xfrm>
            <a:off x="617143" y="1345819"/>
            <a:ext cx="60944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π"/>
          <p:cNvSpPr>
            <a:spLocks/>
          </p:cNvSpPr>
          <p:nvPr/>
        </p:nvSpPr>
        <p:spPr bwMode="white">
          <a:xfrm>
            <a:off x="756095" y="898102"/>
            <a:ext cx="336023" cy="294097"/>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el-GR" dirty="0"/>
          </a:p>
        </p:txBody>
      </p:sp>
      <p:cxnSp>
        <p:nvCxnSpPr>
          <p:cNvPr id="16" name="Ευθεία γραμμή σύνδεσης 15"/>
          <p:cNvCxnSpPr/>
          <p:nvPr/>
        </p:nvCxnSpPr>
        <p:spPr bwMode="white">
          <a:xfrm>
            <a:off x="617143"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Θέση τίτλου 1"/>
          <p:cNvSpPr>
            <a:spLocks noGrp="1"/>
          </p:cNvSpPr>
          <p:nvPr>
            <p:ph type="title"/>
          </p:nvPr>
        </p:nvSpPr>
        <p:spPr>
          <a:xfrm>
            <a:off x="1593436" y="177800"/>
            <a:ext cx="9782801" cy="1239837"/>
          </a:xfrm>
          <a:prstGeom prst="rect">
            <a:avLst/>
          </a:prstGeom>
        </p:spPr>
        <p:txBody>
          <a:bodyPr vert="horz" lIns="91440" tIns="45720" rIns="91440" bIns="45720" rtlCol="0" anchor="b">
            <a:normAutofit/>
          </a:bodyPr>
          <a:lstStyle/>
          <a:p>
            <a:pPr rtl="0"/>
            <a:r>
              <a:rPr lang="el-GR" dirty="0"/>
              <a:t>Κάντε κλικ για να επεξεργαστείτε το στυλ τίτλου του υποδείγματος</a:t>
            </a:r>
          </a:p>
        </p:txBody>
      </p:sp>
      <p:sp>
        <p:nvSpPr>
          <p:cNvPr id="3" name="Θέση κειμένου 2"/>
          <p:cNvSpPr>
            <a:spLocks noGrp="1"/>
          </p:cNvSpPr>
          <p:nvPr>
            <p:ph type="body" idx="1"/>
          </p:nvPr>
        </p:nvSpPr>
        <p:spPr>
          <a:xfrm>
            <a:off x="1593436" y="1600200"/>
            <a:ext cx="9782801" cy="4572000"/>
          </a:xfrm>
          <a:prstGeom prst="rect">
            <a:avLst/>
          </a:prstGeom>
        </p:spPr>
        <p:txBody>
          <a:bodyPr vert="horz" lIns="91440" tIns="45720" rIns="91440" bIns="45720" rtlCol="0">
            <a:normAutofit/>
          </a:bodyPr>
          <a:lstStyle/>
          <a:p>
            <a:pPr lvl="0" rtl="0"/>
            <a:r>
              <a:rPr lang="el-GR" dirty="0"/>
              <a:t>Στυλ υποδείγματος κειμένου</a:t>
            </a:r>
          </a:p>
          <a:p>
            <a:pPr lvl="1" rtl="0"/>
            <a:r>
              <a:rPr lang="el-GR" dirty="0"/>
              <a:t>Δεύτερου επιπέδου</a:t>
            </a:r>
          </a:p>
          <a:p>
            <a:pPr lvl="2" rtl="0"/>
            <a:r>
              <a:rPr lang="el-GR" dirty="0"/>
              <a:t>Τρίτου επιπέδου</a:t>
            </a:r>
          </a:p>
          <a:p>
            <a:pPr lvl="3" rtl="0"/>
            <a:r>
              <a:rPr lang="el-GR" dirty="0"/>
              <a:t>Τέταρτου επιπέδου</a:t>
            </a:r>
          </a:p>
          <a:p>
            <a:pPr lvl="4" rtl="0"/>
            <a:r>
              <a:rPr lang="el-GR" dirty="0"/>
              <a:t>Πέμπτου επιπέδου</a:t>
            </a:r>
          </a:p>
        </p:txBody>
      </p:sp>
      <p:sp>
        <p:nvSpPr>
          <p:cNvPr id="4" name="Θέση ημερομηνίας 3"/>
          <p:cNvSpPr>
            <a:spLocks noGrp="1"/>
          </p:cNvSpPr>
          <p:nvPr>
            <p:ph type="dt" sz="half" idx="2"/>
          </p:nvPr>
        </p:nvSpPr>
        <p:spPr>
          <a:xfrm>
            <a:off x="5180250" y="6356351"/>
            <a:ext cx="1218883" cy="365125"/>
          </a:xfrm>
          <a:prstGeom prst="rect">
            <a:avLst/>
          </a:prstGeom>
        </p:spPr>
        <p:txBody>
          <a:bodyPr vert="horz" lIns="91440" tIns="45720" rIns="91440" bIns="45720" rtlCol="0" anchor="ctr"/>
          <a:lstStyle>
            <a:lvl1pPr algn="l">
              <a:defRPr sz="1200" cap="all" baseline="0">
                <a:solidFill>
                  <a:schemeClr val="tx1"/>
                </a:solidFill>
              </a:defRPr>
            </a:lvl1pPr>
          </a:lstStyle>
          <a:p>
            <a:pPr rtl="0"/>
            <a:fld id="{3B67B838-77EF-40C9-87FB-20C22202D488}" type="datetime1">
              <a:rPr lang="el-GR" smtClean="0"/>
              <a:t>12/12/2022</a:t>
            </a:fld>
            <a:endParaRPr lang="el-GR" dirty="0"/>
          </a:p>
        </p:txBody>
      </p:sp>
      <p:sp>
        <p:nvSpPr>
          <p:cNvPr id="5" name="Θέση υποσέλιδου 4"/>
          <p:cNvSpPr>
            <a:spLocks noGrp="1"/>
          </p:cNvSpPr>
          <p:nvPr>
            <p:ph type="ftr" sz="quarter" idx="3"/>
          </p:nvPr>
        </p:nvSpPr>
        <p:spPr>
          <a:xfrm>
            <a:off x="6595933" y="6356351"/>
            <a:ext cx="3974065" cy="365125"/>
          </a:xfrm>
          <a:prstGeom prst="rect">
            <a:avLst/>
          </a:prstGeom>
        </p:spPr>
        <p:txBody>
          <a:bodyPr vert="horz" lIns="91440" tIns="45720" rIns="91440" bIns="45720" rtlCol="0" anchor="ctr"/>
          <a:lstStyle>
            <a:lvl1pPr algn="ctr">
              <a:defRPr sz="1200" cap="all" baseline="0">
                <a:solidFill>
                  <a:schemeClr val="tx1"/>
                </a:solidFill>
              </a:defRPr>
            </a:lvl1pPr>
          </a:lstStyle>
          <a:p>
            <a:pPr rtl="0"/>
            <a:r>
              <a:rPr lang="el-GR" dirty="0"/>
              <a:t>Προσθήκη υποσέλιδου</a:t>
            </a:r>
          </a:p>
        </p:txBody>
      </p:sp>
      <p:sp>
        <p:nvSpPr>
          <p:cNvPr id="6" name="Θέση αριθμού διαφάνειας 5"/>
          <p:cNvSpPr>
            <a:spLocks noGrp="1"/>
          </p:cNvSpPr>
          <p:nvPr>
            <p:ph type="sldNum" sz="quarter" idx="4"/>
          </p:nvPr>
        </p:nvSpPr>
        <p:spPr>
          <a:xfrm>
            <a:off x="10766796" y="6356351"/>
            <a:ext cx="609441" cy="365125"/>
          </a:xfrm>
          <a:prstGeom prst="rect">
            <a:avLst/>
          </a:prstGeom>
        </p:spPr>
        <p:txBody>
          <a:bodyPr vert="horz" lIns="91440" tIns="45720" rIns="91440" bIns="45720" rtlCol="0" anchor="ctr"/>
          <a:lstStyle>
            <a:lvl1pPr algn="r">
              <a:defRPr sz="1200" cap="all" baseline="0">
                <a:solidFill>
                  <a:schemeClr val="tx1"/>
                </a:solidFill>
              </a:defRPr>
            </a:lvl1pPr>
          </a:lstStyle>
          <a:p>
            <a:pPr rtl="0"/>
            <a:fld id="{7DC1BBB0-96F0-4077-A278-0F3FB5C104D3}" type="slidenum">
              <a:rPr lang="el-GR" smtClean="0"/>
              <a:pPr/>
              <a:t>‹#›</a:t>
            </a:fld>
            <a:endParaRPr lang="el-GR" dirty="0"/>
          </a:p>
        </p:txBody>
      </p:sp>
    </p:spTree>
    <p:extLst>
      <p:ext uri="{BB962C8B-B14F-4D97-AF65-F5344CB8AC3E}">
        <p14:creationId xmlns:p14="http://schemas.microsoft.com/office/powerpoint/2010/main" val="20543223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600" kern="1200">
          <a:solidFill>
            <a:schemeClr val="tx1">
              <a:lumMod val="75000"/>
            </a:schemeClr>
          </a:solidFill>
          <a:latin typeface="+mj-lt"/>
          <a:ea typeface="+mj-ea"/>
          <a:cs typeface="+mj-cs"/>
        </a:defRPr>
      </a:lvl1pPr>
    </p:titleStyle>
    <p:body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rtlCol="0"/>
          <a:lstStyle/>
          <a:p>
            <a:pPr rtl="0"/>
            <a:r>
              <a:rPr lang="el-GR" sz="4400" dirty="0"/>
              <a:t>Τεχνικές Ανάλυσης και Πρόβλεψης Τηλεπικοινωνιακών Αγορών</a:t>
            </a:r>
          </a:p>
        </p:txBody>
      </p:sp>
      <p:sp>
        <p:nvSpPr>
          <p:cNvPr id="3" name="Υπότιτλος 2"/>
          <p:cNvSpPr>
            <a:spLocks noGrp="1"/>
          </p:cNvSpPr>
          <p:nvPr>
            <p:ph type="subTitle" idx="1"/>
          </p:nvPr>
        </p:nvSpPr>
        <p:spPr/>
        <p:txBody>
          <a:bodyPr rtlCol="0">
            <a:normAutofit/>
          </a:bodyPr>
          <a:lstStyle/>
          <a:p>
            <a:pPr rtl="0"/>
            <a:r>
              <a:rPr lang="el-GR" sz="2400" dirty="0"/>
              <a:t>Απλή Γραμμική Παλινδρόμηση</a:t>
            </a:r>
          </a:p>
        </p:txBody>
      </p:sp>
      <p:pic>
        <p:nvPicPr>
          <p:cNvPr id="4" name="Picture 3">
            <a:extLst>
              <a:ext uri="{FF2B5EF4-FFF2-40B4-BE49-F238E27FC236}">
                <a16:creationId xmlns:a16="http://schemas.microsoft.com/office/drawing/2014/main" id="{D7D2D83D-2414-BD85-3B99-7EE41F4AAC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4572" y="615950"/>
            <a:ext cx="4006850"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6761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8DB248A-2549-BB8A-D328-9E9ED9C4D518}"/>
              </a:ext>
            </a:extLst>
          </p:cNvPr>
          <p:cNvSpPr>
            <a:spLocks noGrp="1"/>
          </p:cNvSpPr>
          <p:nvPr>
            <p:ph type="title"/>
          </p:nvPr>
        </p:nvSpPr>
        <p:spPr/>
        <p:txBody>
          <a:bodyPr/>
          <a:lstStyle/>
          <a:p>
            <a:r>
              <a:rPr lang="el-GR" dirty="0"/>
              <a:t>Τυπικό Σφάλμα Εκτίμησης</a:t>
            </a:r>
          </a:p>
        </p:txBody>
      </p:sp>
      <p:sp>
        <p:nvSpPr>
          <p:cNvPr id="3" name="Θέση περιεχομένου 2">
            <a:extLst>
              <a:ext uri="{FF2B5EF4-FFF2-40B4-BE49-F238E27FC236}">
                <a16:creationId xmlns:a16="http://schemas.microsoft.com/office/drawing/2014/main" id="{C341B26A-89D9-CB5C-E496-8A93CF34C16A}"/>
              </a:ext>
            </a:extLst>
          </p:cNvPr>
          <p:cNvSpPr>
            <a:spLocks noGrp="1"/>
          </p:cNvSpPr>
          <p:nvPr>
            <p:ph idx="1"/>
          </p:nvPr>
        </p:nvSpPr>
        <p:spPr/>
        <p:txBody>
          <a:bodyPr/>
          <a:lstStyle/>
          <a:p>
            <a:r>
              <a:rPr lang="el-GR" dirty="0"/>
              <a:t>Για σχετικά μεγάλα δείγματα, περιμένουμε περίπου το 67% των διαφορών Y−Y^ να είναι σε ένα διάστημα ±</a:t>
            </a:r>
            <a:r>
              <a:rPr lang="el-GR" dirty="0" err="1"/>
              <a:t>s</a:t>
            </a:r>
            <a:r>
              <a:rPr lang="el-GR" baseline="-25000" dirty="0" err="1"/>
              <a:t>y⋅x</a:t>
            </a:r>
            <a:r>
              <a:rPr lang="el-GR" baseline="-25000" dirty="0"/>
              <a:t> </a:t>
            </a:r>
            <a:r>
              <a:rPr lang="el-GR" dirty="0"/>
              <a:t>από το 0 και περίπου το 95% αυτών των διαφορών να είναι σε ένα διάστημα 2(±</a:t>
            </a:r>
            <a:r>
              <a:rPr lang="el-GR" dirty="0" err="1"/>
              <a:t>s</a:t>
            </a:r>
            <a:r>
              <a:rPr lang="el-GR" baseline="-25000" dirty="0" err="1"/>
              <a:t>y⋅x</a:t>
            </a:r>
            <a:r>
              <a:rPr lang="el-GR" dirty="0"/>
              <a:t>) από το 0.</a:t>
            </a:r>
          </a:p>
          <a:p>
            <a:r>
              <a:rPr lang="el-GR" dirty="0"/>
              <a:t>Μία ανάλυση παλινδρόμησης με ένα μικρό τυπικό σφάλμα εκτίμησης σημαίνει, ότι όλα τα σημεία δεδομένων βρίσκονται πολύ κοντά στην προσαρμοσμένη γραμμή παλινδρόμησης. Αν το τυπικό σφάλμα εκτίμησης είναι μεγάλο, τα σημεία δεδομένων είναι ευρέως διασκορπισμένα γύρω από την προσαρμοσμένη γραμμή.</a:t>
            </a:r>
          </a:p>
        </p:txBody>
      </p:sp>
    </p:spTree>
    <p:extLst>
      <p:ext uri="{BB962C8B-B14F-4D97-AF65-F5344CB8AC3E}">
        <p14:creationId xmlns:p14="http://schemas.microsoft.com/office/powerpoint/2010/main" val="4153100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3F1B216-0B97-024B-91A1-B643549A7FD6}"/>
              </a:ext>
            </a:extLst>
          </p:cNvPr>
          <p:cNvSpPr>
            <a:spLocks noGrp="1"/>
          </p:cNvSpPr>
          <p:nvPr>
            <p:ph type="title"/>
          </p:nvPr>
        </p:nvSpPr>
        <p:spPr/>
        <p:txBody>
          <a:bodyPr/>
          <a:lstStyle/>
          <a:p>
            <a:r>
              <a:rPr lang="el-GR" dirty="0"/>
              <a:t>Πρόβλεψη του Υ</a:t>
            </a:r>
          </a:p>
        </p:txBody>
      </p:sp>
      <p:sp>
        <p:nvSpPr>
          <p:cNvPr id="3" name="Θέση περιεχομένου 2">
            <a:extLst>
              <a:ext uri="{FF2B5EF4-FFF2-40B4-BE49-F238E27FC236}">
                <a16:creationId xmlns:a16="http://schemas.microsoft.com/office/drawing/2014/main" id="{1C59BE9C-D535-002B-5184-FE54E1A5D770}"/>
              </a:ext>
            </a:extLst>
          </p:cNvPr>
          <p:cNvSpPr>
            <a:spLocks noGrp="1"/>
          </p:cNvSpPr>
          <p:nvPr>
            <p:ph idx="1"/>
          </p:nvPr>
        </p:nvSpPr>
        <p:spPr/>
        <p:txBody>
          <a:bodyPr/>
          <a:lstStyle/>
          <a:p>
            <a:r>
              <a:rPr lang="el-GR" dirty="0"/>
              <a:t>Η προσαρμοσμένη γραμμή παλινδρόμησης μπορεί να χρησιμοποιηθεί για να εκτιμήσει την τιμή του Υ για μία δεδομένη τιμή του Χ. </a:t>
            </a:r>
          </a:p>
          <a:p>
            <a:endParaRPr lang="el-GR" dirty="0"/>
          </a:p>
          <a:p>
            <a:r>
              <a:rPr lang="el-GR" dirty="0"/>
              <a:t>Για να βρούμε ένα σημείο πρόβλεψης (</a:t>
            </a:r>
            <a:r>
              <a:rPr lang="el-GR" dirty="0" err="1"/>
              <a:t>point</a:t>
            </a:r>
            <a:r>
              <a:rPr lang="el-GR" dirty="0"/>
              <a:t> </a:t>
            </a:r>
            <a:r>
              <a:rPr lang="el-GR" dirty="0" err="1"/>
              <a:t>forecast</a:t>
            </a:r>
            <a:r>
              <a:rPr lang="el-GR" dirty="0"/>
              <a:t>), ή για να προβλέψουμε το Υ για μία δεδομένη τιμή του Χ, απλά υπολογίζουμε την εκτιμώμενη συνάρτηση παλινδρόμησης στο Χ.</a:t>
            </a:r>
          </a:p>
        </p:txBody>
      </p:sp>
    </p:spTree>
    <p:extLst>
      <p:ext uri="{BB962C8B-B14F-4D97-AF65-F5344CB8AC3E}">
        <p14:creationId xmlns:p14="http://schemas.microsoft.com/office/powerpoint/2010/main" val="1718731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3F1B216-0B97-024B-91A1-B643549A7FD6}"/>
              </a:ext>
            </a:extLst>
          </p:cNvPr>
          <p:cNvSpPr>
            <a:spLocks noGrp="1"/>
          </p:cNvSpPr>
          <p:nvPr>
            <p:ph type="title"/>
          </p:nvPr>
        </p:nvSpPr>
        <p:spPr/>
        <p:txBody>
          <a:bodyPr/>
          <a:lstStyle/>
          <a:p>
            <a:r>
              <a:rPr lang="el-GR" dirty="0"/>
              <a:t>Πρόβλεψη του Υ</a:t>
            </a:r>
          </a:p>
        </p:txBody>
      </p:sp>
      <p:sp>
        <p:nvSpPr>
          <p:cNvPr id="3" name="Θέση περιεχομένου 2">
            <a:extLst>
              <a:ext uri="{FF2B5EF4-FFF2-40B4-BE49-F238E27FC236}">
                <a16:creationId xmlns:a16="http://schemas.microsoft.com/office/drawing/2014/main" id="{1C59BE9C-D535-002B-5184-FE54E1A5D770}"/>
              </a:ext>
            </a:extLst>
          </p:cNvPr>
          <p:cNvSpPr>
            <a:spLocks noGrp="1"/>
          </p:cNvSpPr>
          <p:nvPr>
            <p:ph idx="1"/>
          </p:nvPr>
        </p:nvSpPr>
        <p:spPr/>
        <p:txBody>
          <a:bodyPr/>
          <a:lstStyle/>
          <a:p>
            <a:r>
              <a:rPr lang="en-US" dirty="0"/>
              <a:t>H</a:t>
            </a:r>
            <a:r>
              <a:rPr lang="el-GR" dirty="0"/>
              <a:t> (προσαρμοσμένη) γραμμή παλινδρόμησης του δείγματος είναι μία εκτίμηση της γραμμής παλινδρόμησης του πληθυσμού (</a:t>
            </a:r>
            <a:r>
              <a:rPr lang="el-GR" dirty="0" err="1"/>
              <a:t>population</a:t>
            </a:r>
            <a:r>
              <a:rPr lang="el-GR" dirty="0"/>
              <a:t> </a:t>
            </a:r>
            <a:r>
              <a:rPr lang="el-GR" dirty="0" err="1"/>
              <a:t>regression</a:t>
            </a:r>
            <a:r>
              <a:rPr lang="el-GR" dirty="0"/>
              <a:t> </a:t>
            </a:r>
            <a:r>
              <a:rPr lang="el-GR" dirty="0" err="1"/>
              <a:t>line</a:t>
            </a:r>
            <a:r>
              <a:rPr lang="el-GR" dirty="0"/>
              <a:t>), που βασίζεται στα σημεία δεδομένων. </a:t>
            </a:r>
            <a:endParaRPr lang="en-US" dirty="0"/>
          </a:p>
          <a:p>
            <a:r>
              <a:rPr lang="el-GR" dirty="0"/>
              <a:t>Άλλα τυχαία ζεύγη τιμών θα έδειχναν διαφορετική προσαρμοσμένη γραμμή παλινδρόμησης</a:t>
            </a:r>
            <a:endParaRPr lang="en-US" dirty="0"/>
          </a:p>
          <a:p>
            <a:r>
              <a:rPr lang="el-GR" dirty="0"/>
              <a:t>Για ν δείγματα ν διαφορετικές γραμμές παλινδρόμησης, όπως και στην περίπτωση, στην οποία πολλά διαφορετικά δείγματα από τον ίδιο πληθυσμό έχουν διαφορετικούς μέσους δείγματος.</a:t>
            </a:r>
          </a:p>
        </p:txBody>
      </p:sp>
    </p:spTree>
    <p:extLst>
      <p:ext uri="{BB962C8B-B14F-4D97-AF65-F5344CB8AC3E}">
        <p14:creationId xmlns:p14="http://schemas.microsoft.com/office/powerpoint/2010/main" val="1592997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3F1B216-0B97-024B-91A1-B643549A7FD6}"/>
              </a:ext>
            </a:extLst>
          </p:cNvPr>
          <p:cNvSpPr>
            <a:spLocks noGrp="1"/>
          </p:cNvSpPr>
          <p:nvPr>
            <p:ph type="title"/>
          </p:nvPr>
        </p:nvSpPr>
        <p:spPr/>
        <p:txBody>
          <a:bodyPr/>
          <a:lstStyle/>
          <a:p>
            <a:r>
              <a:rPr lang="el-GR" dirty="0"/>
              <a:t>Πρόβλεψη του Υ</a:t>
            </a:r>
          </a:p>
        </p:txBody>
      </p:sp>
      <p:sp>
        <p:nvSpPr>
          <p:cNvPr id="3" name="Θέση περιεχομένου 2">
            <a:extLst>
              <a:ext uri="{FF2B5EF4-FFF2-40B4-BE49-F238E27FC236}">
                <a16:creationId xmlns:a16="http://schemas.microsoft.com/office/drawing/2014/main" id="{1C59BE9C-D535-002B-5184-FE54E1A5D770}"/>
              </a:ext>
            </a:extLst>
          </p:cNvPr>
          <p:cNvSpPr>
            <a:spLocks noGrp="1"/>
          </p:cNvSpPr>
          <p:nvPr>
            <p:ph idx="1"/>
          </p:nvPr>
        </p:nvSpPr>
        <p:spPr/>
        <p:txBody>
          <a:bodyPr>
            <a:normAutofit/>
          </a:bodyPr>
          <a:lstStyle/>
          <a:p>
            <a:r>
              <a:rPr lang="el-GR" dirty="0"/>
              <a:t>Υπάρχουν δύο πηγές αβεβαιότητας, που σχετίζονται με ένα σημείο πρόβλεψης, το οποίο παράγεται από μία προσαρμοσμένη εξίσωση παλινδρόμησης: </a:t>
            </a:r>
          </a:p>
          <a:p>
            <a:pPr lvl="1"/>
            <a:r>
              <a:rPr lang="el-GR" dirty="0"/>
              <a:t>Αβεβαιότητα λόγω της διασποράς των σημείων δεδομένων γύρω από τη γραμμή παλινδρόμησης του δείγματος.</a:t>
            </a:r>
          </a:p>
          <a:p>
            <a:pPr lvl="1"/>
            <a:r>
              <a:rPr lang="el-GR" dirty="0"/>
              <a:t>Αβεβαιότητα λόγω της διασποράς της γραμμής παλινδρόμησης του δείγματος γύρω από τη γραμμή παλινδρόμησης του πληθυσμού.</a:t>
            </a:r>
          </a:p>
          <a:p>
            <a:r>
              <a:rPr lang="el-GR" dirty="0"/>
              <a:t>Μπορεί να κατασκευαστεί ένα διάστημα πρόβλεψης (</a:t>
            </a:r>
            <a:r>
              <a:rPr lang="el-GR" dirty="0" err="1"/>
              <a:t>interval</a:t>
            </a:r>
            <a:r>
              <a:rPr lang="el-GR" dirty="0"/>
              <a:t> </a:t>
            </a:r>
            <a:r>
              <a:rPr lang="el-GR" dirty="0" err="1"/>
              <a:t>forecast</a:t>
            </a:r>
            <a:r>
              <a:rPr lang="el-GR" dirty="0"/>
              <a:t>) του Υ, λαμβάνοντας υπόψη τις παραπάνω δύο αβεβαιότητες.</a:t>
            </a:r>
          </a:p>
        </p:txBody>
      </p:sp>
    </p:spTree>
    <p:extLst>
      <p:ext uri="{BB962C8B-B14F-4D97-AF65-F5344CB8AC3E}">
        <p14:creationId xmlns:p14="http://schemas.microsoft.com/office/powerpoint/2010/main" val="2719716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6ACFE89-8871-56D3-6DC9-A165859D859A}"/>
              </a:ext>
            </a:extLst>
          </p:cNvPr>
          <p:cNvSpPr>
            <a:spLocks noGrp="1"/>
          </p:cNvSpPr>
          <p:nvPr>
            <p:ph type="title"/>
          </p:nvPr>
        </p:nvSpPr>
        <p:spPr/>
        <p:txBody>
          <a:bodyPr/>
          <a:lstStyle/>
          <a:p>
            <a:r>
              <a:rPr lang="el-GR" dirty="0"/>
              <a:t>Τυπικό Σφάλμα Πρόβλεψης</a:t>
            </a:r>
          </a:p>
        </p:txBody>
      </p:sp>
      <p:sp>
        <p:nvSpPr>
          <p:cNvPr id="3" name="Θέση περιεχομένου 2">
            <a:extLst>
              <a:ext uri="{FF2B5EF4-FFF2-40B4-BE49-F238E27FC236}">
                <a16:creationId xmlns:a16="http://schemas.microsoft.com/office/drawing/2014/main" id="{C8AA5BA4-31E5-1C55-3A49-FD731F26F73B}"/>
              </a:ext>
            </a:extLst>
          </p:cNvPr>
          <p:cNvSpPr>
            <a:spLocks noGrp="1"/>
          </p:cNvSpPr>
          <p:nvPr>
            <p:ph idx="1"/>
          </p:nvPr>
        </p:nvSpPr>
        <p:spPr/>
        <p:txBody>
          <a:bodyPr/>
          <a:lstStyle/>
          <a:p>
            <a:r>
              <a:rPr lang="el-GR" dirty="0"/>
              <a:t>Το τυπικό σφάλμα της πρόβλεψης (</a:t>
            </a:r>
            <a:r>
              <a:rPr lang="el-GR" dirty="0" err="1"/>
              <a:t>standard</a:t>
            </a:r>
            <a:r>
              <a:rPr lang="el-GR" dirty="0"/>
              <a:t> </a:t>
            </a:r>
            <a:r>
              <a:rPr lang="el-GR" dirty="0" err="1"/>
              <a:t>error</a:t>
            </a:r>
            <a:r>
              <a:rPr lang="el-GR" dirty="0"/>
              <a:t> of the </a:t>
            </a:r>
            <a:r>
              <a:rPr lang="el-GR" dirty="0" err="1"/>
              <a:t>forecast</a:t>
            </a:r>
            <a:r>
              <a:rPr lang="el-GR" dirty="0"/>
              <a:t>) </a:t>
            </a:r>
            <a:r>
              <a:rPr lang="el-GR" dirty="0" err="1"/>
              <a:t>s</a:t>
            </a:r>
            <a:r>
              <a:rPr lang="el-GR" baseline="-25000" dirty="0" err="1"/>
              <a:t>f</a:t>
            </a:r>
            <a:r>
              <a:rPr lang="el-GR" baseline="-25000" dirty="0"/>
              <a:t> </a:t>
            </a:r>
            <a:r>
              <a:rPr lang="el-GR" dirty="0"/>
              <a:t>υπολογίζει τη μεταβλητότητα της προβλεπόμενης τιμής Υ, από την γραμμική σχέση, γύρω από την πραγματική τιμή του Υ για μία τιμή Χ.</a:t>
            </a:r>
          </a:p>
        </p:txBody>
      </p:sp>
      <p:pic>
        <p:nvPicPr>
          <p:cNvPr id="5" name="Εικόνα 4">
            <a:extLst>
              <a:ext uri="{FF2B5EF4-FFF2-40B4-BE49-F238E27FC236}">
                <a16:creationId xmlns:a16="http://schemas.microsoft.com/office/drawing/2014/main" id="{955CFDBD-58DB-994E-93DE-6FD7DF65260A}"/>
              </a:ext>
            </a:extLst>
          </p:cNvPr>
          <p:cNvPicPr>
            <a:picLocks noChangeAspect="1"/>
          </p:cNvPicPr>
          <p:nvPr/>
        </p:nvPicPr>
        <p:blipFill>
          <a:blip r:embed="rId2"/>
          <a:stretch>
            <a:fillRect/>
          </a:stretch>
        </p:blipFill>
        <p:spPr>
          <a:xfrm>
            <a:off x="3717782" y="3605109"/>
            <a:ext cx="4753260" cy="2567091"/>
          </a:xfrm>
          <a:prstGeom prst="rect">
            <a:avLst/>
          </a:prstGeom>
        </p:spPr>
      </p:pic>
    </p:spTree>
    <p:extLst>
      <p:ext uri="{BB962C8B-B14F-4D97-AF65-F5344CB8AC3E}">
        <p14:creationId xmlns:p14="http://schemas.microsoft.com/office/powerpoint/2010/main" val="3585970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6ACFE89-8871-56D3-6DC9-A165859D859A}"/>
              </a:ext>
            </a:extLst>
          </p:cNvPr>
          <p:cNvSpPr>
            <a:spLocks noGrp="1"/>
          </p:cNvSpPr>
          <p:nvPr>
            <p:ph type="title"/>
          </p:nvPr>
        </p:nvSpPr>
        <p:spPr/>
        <p:txBody>
          <a:bodyPr/>
          <a:lstStyle/>
          <a:p>
            <a:r>
              <a:rPr lang="el-GR" dirty="0"/>
              <a:t>Τυπικό Σφάλμα Πρόβλεψης</a:t>
            </a:r>
          </a:p>
        </p:txBody>
      </p:sp>
      <p:sp>
        <p:nvSpPr>
          <p:cNvPr id="3" name="Θέση περιεχομένου 2">
            <a:extLst>
              <a:ext uri="{FF2B5EF4-FFF2-40B4-BE49-F238E27FC236}">
                <a16:creationId xmlns:a16="http://schemas.microsoft.com/office/drawing/2014/main" id="{C8AA5BA4-31E5-1C55-3A49-FD731F26F73B}"/>
              </a:ext>
            </a:extLst>
          </p:cNvPr>
          <p:cNvSpPr>
            <a:spLocks noGrp="1"/>
          </p:cNvSpPr>
          <p:nvPr>
            <p:ph idx="1"/>
          </p:nvPr>
        </p:nvSpPr>
        <p:spPr/>
        <p:txBody>
          <a:bodyPr/>
          <a:lstStyle/>
          <a:p>
            <a:r>
              <a:rPr lang="el-GR" dirty="0"/>
              <a:t>Ο πρώτος όρος κάτω από την ρίζα, s</a:t>
            </a:r>
            <a:r>
              <a:rPr lang="el-GR" baseline="-25000" dirty="0"/>
              <a:t>y⋅x</a:t>
            </a:r>
            <a:r>
              <a:rPr lang="el-GR" baseline="30000" dirty="0"/>
              <a:t>2</a:t>
            </a:r>
            <a:r>
              <a:rPr lang="el-GR" dirty="0"/>
              <a:t>, υπολογίζει τη διασπορά των σημείων δεδομένων γύρω από τη γραμμή παλινδρόμησης του δείγματος (πρώτη πηγή αβεβαιότητας). </a:t>
            </a:r>
          </a:p>
          <a:p>
            <a:endParaRPr lang="el-GR" dirty="0"/>
          </a:p>
          <a:p>
            <a:r>
              <a:rPr lang="el-GR" dirty="0"/>
              <a:t>Ο δεύτερος όρος κάτω από τη ρίζα υπολογίζει τη διασπορά της γραμμής παλινδρόμησης του δείγματος γύρω από της γραμμή παλινδρόμησης του πληθυσμού (δεύτερη πηγή αβεβαιότητας). </a:t>
            </a:r>
          </a:p>
        </p:txBody>
      </p:sp>
    </p:spTree>
    <p:extLst>
      <p:ext uri="{BB962C8B-B14F-4D97-AF65-F5344CB8AC3E}">
        <p14:creationId xmlns:p14="http://schemas.microsoft.com/office/powerpoint/2010/main" val="991140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6ACFE89-8871-56D3-6DC9-A165859D859A}"/>
              </a:ext>
            </a:extLst>
          </p:cNvPr>
          <p:cNvSpPr>
            <a:spLocks noGrp="1"/>
          </p:cNvSpPr>
          <p:nvPr>
            <p:ph type="title"/>
          </p:nvPr>
        </p:nvSpPr>
        <p:spPr/>
        <p:txBody>
          <a:bodyPr/>
          <a:lstStyle/>
          <a:p>
            <a:r>
              <a:rPr lang="el-GR" dirty="0"/>
              <a:t>Τυπικό Σφάλμα Πρόβλεψης</a:t>
            </a:r>
          </a:p>
        </p:txBody>
      </p:sp>
      <mc:AlternateContent xmlns:mc="http://schemas.openxmlformats.org/markup-compatibility/2006" xmlns:a14="http://schemas.microsoft.com/office/drawing/2010/main">
        <mc:Choice Requires="a14">
          <p:sp>
            <p:nvSpPr>
              <p:cNvPr id="3" name="Θέση περιεχομένου 2">
                <a:extLst>
                  <a:ext uri="{FF2B5EF4-FFF2-40B4-BE49-F238E27FC236}">
                    <a16:creationId xmlns:a16="http://schemas.microsoft.com/office/drawing/2014/main" id="{C8AA5BA4-31E5-1C55-3A49-FD731F26F73B}"/>
                  </a:ext>
                </a:extLst>
              </p:cNvPr>
              <p:cNvSpPr>
                <a:spLocks noGrp="1"/>
              </p:cNvSpPr>
              <p:nvPr>
                <p:ph idx="1"/>
              </p:nvPr>
            </p:nvSpPr>
            <p:spPr/>
            <p:txBody>
              <a:bodyPr/>
              <a:lstStyle/>
              <a:p>
                <a:r>
                  <a:rPr lang="el-GR" dirty="0"/>
                  <a:t>Το τυπικό σφάλμα της πρόβλεψης εξαρτάται από το Χ, την τιμή του Χ για την οποία επιθυμούμε μία πρόβλεψη του Υ. </a:t>
                </a:r>
              </a:p>
              <a:p>
                <a:r>
                  <a:rPr lang="el-GR" dirty="0"/>
                  <a:t>Το </a:t>
                </a:r>
                <a:r>
                  <a:rPr lang="el-GR" dirty="0" err="1"/>
                  <a:t>s</a:t>
                </a:r>
                <a:r>
                  <a:rPr lang="el-GR" baseline="-25000" dirty="0" err="1"/>
                  <a:t>f</a:t>
                </a:r>
                <a:r>
                  <a:rPr lang="el-GR" baseline="-25000" dirty="0"/>
                  <a:t>  </a:t>
                </a:r>
                <a:r>
                  <a:rPr lang="el-GR" dirty="0"/>
                  <a:t>έχει ελάχιστη τιμή όταν X=</a:t>
                </a:r>
                <a14:m>
                  <m:oMath xmlns:m="http://schemas.openxmlformats.org/officeDocument/2006/math">
                    <m:acc>
                      <m:accPr>
                        <m:chr m:val="̅"/>
                        <m:ctrlPr>
                          <a:rPr lang="el-GR" i="1" dirty="0" smtClean="0">
                            <a:latin typeface="Cambria Math" panose="02040503050406030204" pitchFamily="18" charset="0"/>
                          </a:rPr>
                        </m:ctrlPr>
                      </m:accPr>
                      <m:e>
                        <m:r>
                          <m:rPr>
                            <m:sty m:val="p"/>
                          </m:rPr>
                          <a:rPr lang="el-GR" b="0" i="0" dirty="0" smtClean="0">
                            <a:latin typeface="Cambria Math" panose="02040503050406030204" pitchFamily="18" charset="0"/>
                          </a:rPr>
                          <m:t>Χ</m:t>
                        </m:r>
                      </m:e>
                    </m:acc>
                  </m:oMath>
                </a14:m>
                <a:r>
                  <a:rPr lang="el-GR" dirty="0"/>
                  <a:t>, δεδομένου ότι ο αριθμητής στον τρίτο όρο κάτω από τη ρίζα της Εξίσωσης (κάτω εξίσωση) θα είναι </a:t>
                </a:r>
                <a14:m>
                  <m:oMath xmlns:m="http://schemas.openxmlformats.org/officeDocument/2006/math">
                    <m:sSup>
                      <m:sSupPr>
                        <m:ctrlPr>
                          <a:rPr lang="el-GR" i="1" smtClean="0">
                            <a:latin typeface="Cambria Math" panose="02040503050406030204" pitchFamily="18" charset="0"/>
                          </a:rPr>
                        </m:ctrlPr>
                      </m:sSupPr>
                      <m:e>
                        <m:d>
                          <m:dPr>
                            <m:ctrlPr>
                              <a:rPr lang="el-GR" i="1">
                                <a:latin typeface="Cambria Math" panose="02040503050406030204" pitchFamily="18" charset="0"/>
                              </a:rPr>
                            </m:ctrlPr>
                          </m:dPr>
                          <m:e>
                            <m:acc>
                              <m:accPr>
                                <m:chr m:val="̅"/>
                                <m:ctrlPr>
                                  <a:rPr lang="el-GR" i="1">
                                    <a:latin typeface="Cambria Math" panose="02040503050406030204" pitchFamily="18" charset="0"/>
                                  </a:rPr>
                                </m:ctrlPr>
                              </m:accPr>
                              <m:e>
                                <m:r>
                                  <m:rPr>
                                    <m:sty m:val="p"/>
                                  </m:rPr>
                                  <a:rPr lang="el-GR" b="0" i="0" smtClean="0">
                                    <a:latin typeface="Cambria Math" panose="02040503050406030204" pitchFamily="18" charset="0"/>
                                  </a:rPr>
                                  <m:t>Χ</m:t>
                                </m:r>
                              </m:e>
                            </m:acc>
                            <m:r>
                              <a:rPr lang="el-GR" i="1">
                                <a:latin typeface="Cambria Math" panose="02040503050406030204" pitchFamily="18" charset="0"/>
                              </a:rPr>
                              <m:t>−</m:t>
                            </m:r>
                            <m:acc>
                              <m:accPr>
                                <m:chr m:val="̅"/>
                                <m:ctrlPr>
                                  <a:rPr lang="el-GR" i="1">
                                    <a:latin typeface="Cambria Math" panose="02040503050406030204" pitchFamily="18" charset="0"/>
                                  </a:rPr>
                                </m:ctrlPr>
                              </m:accPr>
                              <m:e>
                                <m:r>
                                  <m:rPr>
                                    <m:sty m:val="p"/>
                                  </m:rPr>
                                  <a:rPr lang="el-GR" b="0" i="0" smtClean="0">
                                    <a:latin typeface="Cambria Math" panose="02040503050406030204" pitchFamily="18" charset="0"/>
                                  </a:rPr>
                                  <m:t>Χ</m:t>
                                </m:r>
                              </m:e>
                            </m:acc>
                          </m:e>
                        </m:d>
                      </m:e>
                      <m:sup>
                        <m:r>
                          <a:rPr lang="el-GR" b="0" i="1" smtClean="0">
                            <a:latin typeface="Cambria Math" panose="02040503050406030204" pitchFamily="18" charset="0"/>
                          </a:rPr>
                          <m:t>2</m:t>
                        </m:r>
                      </m:sup>
                    </m:sSup>
                  </m:oMath>
                </a14:m>
                <a:r>
                  <a:rPr lang="el-GR" dirty="0"/>
                  <a:t>=0. </a:t>
                </a:r>
              </a:p>
              <a:p>
                <a:r>
                  <a:rPr lang="el-GR" dirty="0"/>
                  <a:t>Αν κρατήσουμε όλα τα άλλα σταθερά, όσο πιο μακριά είναι το Χ από το </a:t>
                </a:r>
                <a14:m>
                  <m:oMath xmlns:m="http://schemas.openxmlformats.org/officeDocument/2006/math">
                    <m:acc>
                      <m:accPr>
                        <m:chr m:val="̅"/>
                        <m:ctrlPr>
                          <a:rPr lang="el-GR" i="1" smtClean="0">
                            <a:latin typeface="Cambria Math" panose="02040503050406030204" pitchFamily="18" charset="0"/>
                          </a:rPr>
                        </m:ctrlPr>
                      </m:accPr>
                      <m:e>
                        <m:r>
                          <m:rPr>
                            <m:sty m:val="p"/>
                          </m:rPr>
                          <a:rPr lang="el-GR" b="0" i="0" smtClean="0">
                            <a:latin typeface="Cambria Math" panose="02040503050406030204" pitchFamily="18" charset="0"/>
                          </a:rPr>
                          <m:t>Χ</m:t>
                        </m:r>
                      </m:e>
                    </m:acc>
                  </m:oMath>
                </a14:m>
                <a:r>
                  <a:rPr lang="el-GR" dirty="0"/>
                  <a:t>, τόσο πιο μεγάλο είναι το τυπικό σφάλμα της πρόβλεψης</a:t>
                </a:r>
              </a:p>
            </p:txBody>
          </p:sp>
        </mc:Choice>
        <mc:Fallback xmlns="">
          <p:sp>
            <p:nvSpPr>
              <p:cNvPr id="3" name="Θέση περιεχομένου 2">
                <a:extLst>
                  <a:ext uri="{FF2B5EF4-FFF2-40B4-BE49-F238E27FC236}">
                    <a16:creationId xmlns:a16="http://schemas.microsoft.com/office/drawing/2014/main" id="{C8AA5BA4-31E5-1C55-3A49-FD731F26F73B}"/>
                  </a:ext>
                </a:extLst>
              </p:cNvPr>
              <p:cNvSpPr>
                <a:spLocks noGrp="1" noRot="1" noChangeAspect="1" noMove="1" noResize="1" noEditPoints="1" noAdjustHandles="1" noChangeArrowheads="1" noChangeShapeType="1" noTextEdit="1"/>
              </p:cNvSpPr>
              <p:nvPr>
                <p:ph idx="1"/>
              </p:nvPr>
            </p:nvSpPr>
            <p:spPr>
              <a:blipFill>
                <a:blip r:embed="rId2"/>
                <a:stretch>
                  <a:fillRect l="-1433" t="-3600" r="-312"/>
                </a:stretch>
              </a:blipFill>
            </p:spPr>
            <p:txBody>
              <a:bodyPr/>
              <a:lstStyle/>
              <a:p>
                <a:r>
                  <a:rPr lang="el-GR">
                    <a:noFill/>
                  </a:rPr>
                  <a:t> </a:t>
                </a:r>
              </a:p>
            </p:txBody>
          </p:sp>
        </mc:Fallback>
      </mc:AlternateContent>
    </p:spTree>
    <p:extLst>
      <p:ext uri="{BB962C8B-B14F-4D97-AF65-F5344CB8AC3E}">
        <p14:creationId xmlns:p14="http://schemas.microsoft.com/office/powerpoint/2010/main" val="3289924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6ACFE89-8871-56D3-6DC9-A165859D859A}"/>
              </a:ext>
            </a:extLst>
          </p:cNvPr>
          <p:cNvSpPr>
            <a:spLocks noGrp="1"/>
          </p:cNvSpPr>
          <p:nvPr>
            <p:ph type="title"/>
          </p:nvPr>
        </p:nvSpPr>
        <p:spPr/>
        <p:txBody>
          <a:bodyPr/>
          <a:lstStyle/>
          <a:p>
            <a:r>
              <a:rPr lang="el-GR" dirty="0"/>
              <a:t>Διάστημα Πρόβλεψης</a:t>
            </a:r>
          </a:p>
        </p:txBody>
      </p:sp>
      <p:sp>
        <p:nvSpPr>
          <p:cNvPr id="3" name="Θέση περιεχομένου 2">
            <a:extLst>
              <a:ext uri="{FF2B5EF4-FFF2-40B4-BE49-F238E27FC236}">
                <a16:creationId xmlns:a16="http://schemas.microsoft.com/office/drawing/2014/main" id="{C8AA5BA4-31E5-1C55-3A49-FD731F26F73B}"/>
              </a:ext>
            </a:extLst>
          </p:cNvPr>
          <p:cNvSpPr>
            <a:spLocks noGrp="1"/>
          </p:cNvSpPr>
          <p:nvPr>
            <p:ph idx="1"/>
          </p:nvPr>
        </p:nvSpPr>
        <p:spPr/>
        <p:txBody>
          <a:bodyPr>
            <a:normAutofit lnSpcReduction="10000"/>
          </a:bodyPr>
          <a:lstStyle/>
          <a:p>
            <a:r>
              <a:rPr lang="el-GR" dirty="0"/>
              <a:t>Αν το στατιστικό μοντέλο της απλής γραμμικής παλινδρόμησης είναι κατάλληλο, ένα διάστημα πρόβλεψης για το Υ δίνεται από τη σχέση: </a:t>
            </a:r>
          </a:p>
          <a:p>
            <a:endParaRPr lang="el-GR" dirty="0"/>
          </a:p>
          <a:p>
            <a:endParaRPr lang="el-GR" dirty="0"/>
          </a:p>
          <a:p>
            <a:r>
              <a:rPr lang="el-GR" dirty="0"/>
              <a:t>όπου το t είναι ένα εκατοστιαίο σημείο της t κατανομής με </a:t>
            </a:r>
            <a:r>
              <a:rPr lang="el-GR" dirty="0" err="1"/>
              <a:t>df</a:t>
            </a:r>
            <a:r>
              <a:rPr lang="el-GR" dirty="0"/>
              <a:t>=n-2. </a:t>
            </a:r>
          </a:p>
          <a:p>
            <a:r>
              <a:rPr lang="el-GR" dirty="0"/>
              <a:t>Αν το μέγεθος του δείγματος είναι μεγάλο (n-2≥30), το t εκατοστιαίο σημείο μπορεί να αντικατασταθεί με το αντίστοιχο εκατοστιαίο σημείο Ζ της τυπικής κανονικής κατανομής.</a:t>
            </a:r>
          </a:p>
        </p:txBody>
      </p:sp>
      <p:pic>
        <p:nvPicPr>
          <p:cNvPr id="5" name="Εικόνα 4">
            <a:extLst>
              <a:ext uri="{FF2B5EF4-FFF2-40B4-BE49-F238E27FC236}">
                <a16:creationId xmlns:a16="http://schemas.microsoft.com/office/drawing/2014/main" id="{570C6175-6F54-944E-AF41-1CCE246F9B1E}"/>
              </a:ext>
            </a:extLst>
          </p:cNvPr>
          <p:cNvPicPr>
            <a:picLocks noChangeAspect="1"/>
          </p:cNvPicPr>
          <p:nvPr/>
        </p:nvPicPr>
        <p:blipFill>
          <a:blip r:embed="rId2"/>
          <a:stretch>
            <a:fillRect/>
          </a:stretch>
        </p:blipFill>
        <p:spPr>
          <a:xfrm>
            <a:off x="5435553" y="2852936"/>
            <a:ext cx="1317718" cy="851449"/>
          </a:xfrm>
          <a:prstGeom prst="rect">
            <a:avLst/>
          </a:prstGeom>
        </p:spPr>
      </p:pic>
    </p:spTree>
    <p:extLst>
      <p:ext uri="{BB962C8B-B14F-4D97-AF65-F5344CB8AC3E}">
        <p14:creationId xmlns:p14="http://schemas.microsoft.com/office/powerpoint/2010/main" val="1154358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6ACFE89-8871-56D3-6DC9-A165859D859A}"/>
              </a:ext>
            </a:extLst>
          </p:cNvPr>
          <p:cNvSpPr>
            <a:spLocks noGrp="1"/>
          </p:cNvSpPr>
          <p:nvPr>
            <p:ph type="title"/>
          </p:nvPr>
        </p:nvSpPr>
        <p:spPr>
          <a:xfrm>
            <a:off x="1593436" y="177800"/>
            <a:ext cx="9782801" cy="1239837"/>
          </a:xfrm>
        </p:spPr>
        <p:txBody>
          <a:bodyPr anchor="b">
            <a:normAutofit/>
          </a:bodyPr>
          <a:lstStyle/>
          <a:p>
            <a:r>
              <a:rPr lang="el-GR" dirty="0"/>
              <a:t>Διάστημα Πρόβλεψης</a:t>
            </a:r>
          </a:p>
        </p:txBody>
      </p:sp>
      <p:pic>
        <p:nvPicPr>
          <p:cNvPr id="6" name="Θέση περιεχομένου 5">
            <a:extLst>
              <a:ext uri="{FF2B5EF4-FFF2-40B4-BE49-F238E27FC236}">
                <a16:creationId xmlns:a16="http://schemas.microsoft.com/office/drawing/2014/main" id="{C2916556-5031-4DFD-6492-7B7309DF309E}"/>
              </a:ext>
            </a:extLst>
          </p:cNvPr>
          <p:cNvPicPr>
            <a:picLocks noGrp="1" noChangeAspect="1"/>
          </p:cNvPicPr>
          <p:nvPr>
            <p:ph idx="1"/>
          </p:nvPr>
        </p:nvPicPr>
        <p:blipFill>
          <a:blip r:embed="rId2"/>
          <a:stretch>
            <a:fillRect/>
          </a:stretch>
        </p:blipFill>
        <p:spPr>
          <a:xfrm>
            <a:off x="2926860" y="1600200"/>
            <a:ext cx="7115952" cy="4572000"/>
          </a:xfrm>
          <a:noFill/>
        </p:spPr>
      </p:pic>
    </p:spTree>
    <p:extLst>
      <p:ext uri="{BB962C8B-B14F-4D97-AF65-F5344CB8AC3E}">
        <p14:creationId xmlns:p14="http://schemas.microsoft.com/office/powerpoint/2010/main" val="1431609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CEF5E09-CB9D-328B-3CB4-CFFADEA85748}"/>
              </a:ext>
            </a:extLst>
          </p:cNvPr>
          <p:cNvSpPr>
            <a:spLocks noGrp="1"/>
          </p:cNvSpPr>
          <p:nvPr>
            <p:ph type="title"/>
          </p:nvPr>
        </p:nvSpPr>
        <p:spPr/>
        <p:txBody>
          <a:bodyPr/>
          <a:lstStyle/>
          <a:p>
            <a:r>
              <a:rPr lang="el-GR" dirty="0"/>
              <a:t>Ανάλυση της Διασποράς</a:t>
            </a:r>
          </a:p>
        </p:txBody>
      </p:sp>
      <p:sp>
        <p:nvSpPr>
          <p:cNvPr id="3" name="Θέση περιεχομένου 2">
            <a:extLst>
              <a:ext uri="{FF2B5EF4-FFF2-40B4-BE49-F238E27FC236}">
                <a16:creationId xmlns:a16="http://schemas.microsoft.com/office/drawing/2014/main" id="{1D565AF2-771C-CD84-39FF-31DB2EB92B24}"/>
              </a:ext>
            </a:extLst>
          </p:cNvPr>
          <p:cNvSpPr>
            <a:spLocks noGrp="1"/>
          </p:cNvSpPr>
          <p:nvPr>
            <p:ph idx="1"/>
          </p:nvPr>
        </p:nvSpPr>
        <p:spPr/>
        <p:txBody>
          <a:bodyPr/>
          <a:lstStyle/>
          <a:p>
            <a:r>
              <a:rPr lang="el-GR" dirty="0"/>
              <a:t>Από τις παρατηρούμενες τιμές έχουμε: </a:t>
            </a:r>
          </a:p>
          <a:p>
            <a:endParaRPr lang="el-GR" dirty="0"/>
          </a:p>
          <a:p>
            <a:endParaRPr lang="el-GR" dirty="0"/>
          </a:p>
          <a:p>
            <a:endParaRPr lang="el-GR" dirty="0"/>
          </a:p>
          <a:p>
            <a:r>
              <a:rPr lang="el-GR" dirty="0"/>
              <a:t>όπου Υ είναι η παρατηρούμενη τιμή, ο όρος εκτός παρένθεσης ερμηνεύεται από τη γραμμική σχέση και ο όρος εντός παρένθεσης είναι το κατάλοιπο (</a:t>
            </a:r>
            <a:r>
              <a:rPr lang="el-GR" dirty="0" err="1"/>
              <a:t>residual</a:t>
            </a:r>
            <a:r>
              <a:rPr lang="el-GR" dirty="0"/>
              <a:t>), ή η απόκλιση από τη γραμμική σχέση.</a:t>
            </a:r>
          </a:p>
        </p:txBody>
      </p:sp>
      <p:pic>
        <p:nvPicPr>
          <p:cNvPr id="5" name="Εικόνα 4">
            <a:extLst>
              <a:ext uri="{FF2B5EF4-FFF2-40B4-BE49-F238E27FC236}">
                <a16:creationId xmlns:a16="http://schemas.microsoft.com/office/drawing/2014/main" id="{62D9CDFF-14BF-D051-3DC4-45279EC7F9A8}"/>
              </a:ext>
            </a:extLst>
          </p:cNvPr>
          <p:cNvPicPr>
            <a:picLocks noChangeAspect="1"/>
          </p:cNvPicPr>
          <p:nvPr/>
        </p:nvPicPr>
        <p:blipFill>
          <a:blip r:embed="rId2"/>
          <a:stretch>
            <a:fillRect/>
          </a:stretch>
        </p:blipFill>
        <p:spPr>
          <a:xfrm>
            <a:off x="4201179" y="2132856"/>
            <a:ext cx="3786465" cy="1686280"/>
          </a:xfrm>
          <a:prstGeom prst="rect">
            <a:avLst/>
          </a:prstGeom>
        </p:spPr>
      </p:pic>
    </p:spTree>
    <p:extLst>
      <p:ext uri="{BB962C8B-B14F-4D97-AF65-F5344CB8AC3E}">
        <p14:creationId xmlns:p14="http://schemas.microsoft.com/office/powerpoint/2010/main" val="1981364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9704D08-29D1-8B3B-3059-458FEFD65473}"/>
              </a:ext>
            </a:extLst>
          </p:cNvPr>
          <p:cNvSpPr>
            <a:spLocks noGrp="1"/>
          </p:cNvSpPr>
          <p:nvPr>
            <p:ph type="title"/>
          </p:nvPr>
        </p:nvSpPr>
        <p:spPr/>
        <p:txBody>
          <a:bodyPr/>
          <a:lstStyle/>
          <a:p>
            <a:r>
              <a:rPr lang="el-GR" dirty="0"/>
              <a:t>Απλή Γραμμική Παλινδρόμηση</a:t>
            </a:r>
          </a:p>
        </p:txBody>
      </p:sp>
      <p:pic>
        <p:nvPicPr>
          <p:cNvPr id="5" name="Θέση περιεχομένου 4">
            <a:extLst>
              <a:ext uri="{FF2B5EF4-FFF2-40B4-BE49-F238E27FC236}">
                <a16:creationId xmlns:a16="http://schemas.microsoft.com/office/drawing/2014/main" id="{8FBD47E7-5EDF-9C92-C3E3-5DEBB968EF01}"/>
              </a:ext>
            </a:extLst>
          </p:cNvPr>
          <p:cNvPicPr>
            <a:picLocks noGrp="1" noChangeAspect="1"/>
          </p:cNvPicPr>
          <p:nvPr>
            <p:ph idx="1"/>
          </p:nvPr>
        </p:nvPicPr>
        <p:blipFill>
          <a:blip r:embed="rId2"/>
          <a:stretch>
            <a:fillRect/>
          </a:stretch>
        </p:blipFill>
        <p:spPr>
          <a:xfrm>
            <a:off x="2714970" y="1700808"/>
            <a:ext cx="6758884" cy="4525826"/>
          </a:xfrm>
        </p:spPr>
      </p:pic>
    </p:spTree>
    <p:extLst>
      <p:ext uri="{BB962C8B-B14F-4D97-AF65-F5344CB8AC3E}">
        <p14:creationId xmlns:p14="http://schemas.microsoft.com/office/powerpoint/2010/main" val="2404202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CEF5E09-CB9D-328B-3CB4-CFFADEA85748}"/>
              </a:ext>
            </a:extLst>
          </p:cNvPr>
          <p:cNvSpPr>
            <a:spLocks noGrp="1"/>
          </p:cNvSpPr>
          <p:nvPr>
            <p:ph type="title"/>
          </p:nvPr>
        </p:nvSpPr>
        <p:spPr>
          <a:xfrm>
            <a:off x="1593436" y="177800"/>
            <a:ext cx="9782801" cy="1239837"/>
          </a:xfrm>
        </p:spPr>
        <p:txBody>
          <a:bodyPr anchor="b">
            <a:normAutofit/>
          </a:bodyPr>
          <a:lstStyle/>
          <a:p>
            <a:r>
              <a:rPr lang="el-GR" dirty="0"/>
              <a:t>Ανάλυση της Διασποράς</a:t>
            </a:r>
          </a:p>
        </p:txBody>
      </p:sp>
      <p:pic>
        <p:nvPicPr>
          <p:cNvPr id="6" name="Θέση περιεχομένου 5">
            <a:extLst>
              <a:ext uri="{FF2B5EF4-FFF2-40B4-BE49-F238E27FC236}">
                <a16:creationId xmlns:a16="http://schemas.microsoft.com/office/drawing/2014/main" id="{0D2D60C9-E38F-958C-73CB-F828215E2028}"/>
              </a:ext>
            </a:extLst>
          </p:cNvPr>
          <p:cNvPicPr>
            <a:picLocks noGrp="1" noChangeAspect="1"/>
          </p:cNvPicPr>
          <p:nvPr>
            <p:ph idx="1"/>
          </p:nvPr>
        </p:nvPicPr>
        <p:blipFill>
          <a:blip r:embed="rId2"/>
          <a:stretch>
            <a:fillRect/>
          </a:stretch>
        </p:blipFill>
        <p:spPr>
          <a:xfrm>
            <a:off x="2767763" y="1600200"/>
            <a:ext cx="7434146" cy="4572000"/>
          </a:xfrm>
          <a:noFill/>
        </p:spPr>
      </p:pic>
    </p:spTree>
    <p:extLst>
      <p:ext uri="{BB962C8B-B14F-4D97-AF65-F5344CB8AC3E}">
        <p14:creationId xmlns:p14="http://schemas.microsoft.com/office/powerpoint/2010/main" val="3652312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CEF5E09-CB9D-328B-3CB4-CFFADEA85748}"/>
              </a:ext>
            </a:extLst>
          </p:cNvPr>
          <p:cNvSpPr>
            <a:spLocks noGrp="1"/>
          </p:cNvSpPr>
          <p:nvPr>
            <p:ph type="title"/>
          </p:nvPr>
        </p:nvSpPr>
        <p:spPr>
          <a:xfrm>
            <a:off x="1593436" y="177800"/>
            <a:ext cx="9782801" cy="1239837"/>
          </a:xfrm>
        </p:spPr>
        <p:txBody>
          <a:bodyPr anchor="b">
            <a:normAutofit/>
          </a:bodyPr>
          <a:lstStyle/>
          <a:p>
            <a:r>
              <a:rPr lang="el-GR" dirty="0"/>
              <a:t>Ανάλυση της Διασποράς</a:t>
            </a:r>
          </a:p>
        </p:txBody>
      </p:sp>
      <p:sp>
        <p:nvSpPr>
          <p:cNvPr id="4" name="Θέση περιεχομένου 3">
            <a:extLst>
              <a:ext uri="{FF2B5EF4-FFF2-40B4-BE49-F238E27FC236}">
                <a16:creationId xmlns:a16="http://schemas.microsoft.com/office/drawing/2014/main" id="{89C2FFD9-E538-2488-AB08-535A2B9160F8}"/>
              </a:ext>
            </a:extLst>
          </p:cNvPr>
          <p:cNvSpPr>
            <a:spLocks noGrp="1"/>
          </p:cNvSpPr>
          <p:nvPr>
            <p:ph idx="1"/>
          </p:nvPr>
        </p:nvSpPr>
        <p:spPr/>
        <p:txBody>
          <a:bodyPr/>
          <a:lstStyle/>
          <a:p>
            <a:r>
              <a:rPr lang="el-GR" dirty="0"/>
              <a:t>Διαιρώντας με n-1 και τροποποιώντας τη σχέση των αθροισμάτων των τετραγώνων των διαφορών παίρνουμε:</a:t>
            </a:r>
          </a:p>
          <a:p>
            <a:endParaRPr lang="el-GR" dirty="0"/>
          </a:p>
          <a:p>
            <a:endParaRPr lang="el-GR" dirty="0"/>
          </a:p>
        </p:txBody>
      </p:sp>
      <p:pic>
        <p:nvPicPr>
          <p:cNvPr id="7" name="Εικόνα 6">
            <a:extLst>
              <a:ext uri="{FF2B5EF4-FFF2-40B4-BE49-F238E27FC236}">
                <a16:creationId xmlns:a16="http://schemas.microsoft.com/office/drawing/2014/main" id="{9081C14D-2A51-9FF3-0BB3-E642F0899790}"/>
              </a:ext>
            </a:extLst>
          </p:cNvPr>
          <p:cNvPicPr>
            <a:picLocks noChangeAspect="1"/>
          </p:cNvPicPr>
          <p:nvPr/>
        </p:nvPicPr>
        <p:blipFill>
          <a:blip r:embed="rId2"/>
          <a:stretch>
            <a:fillRect/>
          </a:stretch>
        </p:blipFill>
        <p:spPr>
          <a:xfrm>
            <a:off x="2984428" y="2871008"/>
            <a:ext cx="6219968" cy="1115983"/>
          </a:xfrm>
          <a:prstGeom prst="rect">
            <a:avLst/>
          </a:prstGeom>
        </p:spPr>
      </p:pic>
      <p:pic>
        <p:nvPicPr>
          <p:cNvPr id="9" name="Εικόνα 8">
            <a:extLst>
              <a:ext uri="{FF2B5EF4-FFF2-40B4-BE49-F238E27FC236}">
                <a16:creationId xmlns:a16="http://schemas.microsoft.com/office/drawing/2014/main" id="{062C3CE7-552D-0812-B3C8-1F67418CEE43}"/>
              </a:ext>
            </a:extLst>
          </p:cNvPr>
          <p:cNvPicPr>
            <a:picLocks noChangeAspect="1"/>
          </p:cNvPicPr>
          <p:nvPr/>
        </p:nvPicPr>
        <p:blipFill>
          <a:blip r:embed="rId3"/>
          <a:stretch>
            <a:fillRect/>
          </a:stretch>
        </p:blipFill>
        <p:spPr>
          <a:xfrm>
            <a:off x="4501435" y="4169554"/>
            <a:ext cx="3185953" cy="1115983"/>
          </a:xfrm>
          <a:prstGeom prst="rect">
            <a:avLst/>
          </a:prstGeom>
        </p:spPr>
      </p:pic>
    </p:spTree>
    <p:extLst>
      <p:ext uri="{BB962C8B-B14F-4D97-AF65-F5344CB8AC3E}">
        <p14:creationId xmlns:p14="http://schemas.microsoft.com/office/powerpoint/2010/main" val="2412568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CEF5E09-CB9D-328B-3CB4-CFFADEA85748}"/>
              </a:ext>
            </a:extLst>
          </p:cNvPr>
          <p:cNvSpPr>
            <a:spLocks noGrp="1"/>
          </p:cNvSpPr>
          <p:nvPr>
            <p:ph type="title"/>
          </p:nvPr>
        </p:nvSpPr>
        <p:spPr>
          <a:xfrm>
            <a:off x="1593436" y="177800"/>
            <a:ext cx="9782801" cy="1239837"/>
          </a:xfrm>
        </p:spPr>
        <p:txBody>
          <a:bodyPr anchor="b">
            <a:normAutofit/>
          </a:bodyPr>
          <a:lstStyle/>
          <a:p>
            <a:r>
              <a:rPr lang="el-GR" dirty="0"/>
              <a:t>Ανάλυση της Διασποράς</a:t>
            </a:r>
          </a:p>
        </p:txBody>
      </p:sp>
      <p:sp>
        <p:nvSpPr>
          <p:cNvPr id="4" name="Θέση περιεχομένου 3">
            <a:extLst>
              <a:ext uri="{FF2B5EF4-FFF2-40B4-BE49-F238E27FC236}">
                <a16:creationId xmlns:a16="http://schemas.microsoft.com/office/drawing/2014/main" id="{89C2FFD9-E538-2488-AB08-535A2B9160F8}"/>
              </a:ext>
            </a:extLst>
          </p:cNvPr>
          <p:cNvSpPr>
            <a:spLocks noGrp="1"/>
          </p:cNvSpPr>
          <p:nvPr>
            <p:ph idx="1"/>
          </p:nvPr>
        </p:nvSpPr>
        <p:spPr/>
        <p:txBody>
          <a:bodyPr/>
          <a:lstStyle/>
          <a:p>
            <a:r>
              <a:rPr lang="el-GR" dirty="0"/>
              <a:t>Τα αθροίσματα τετραγώνων, που σχετίζονται με την ανάλυση της μεταβλητότητας του Υ και τους αντίστοιχους βαθμούς ελευθερίας, φαίνονται στον Πίνακα, ο οποίος είναι γνωστός ως ANOVA πίνακας, ή πίνακας ανάλυσης της διασποράς (</a:t>
            </a:r>
            <a:r>
              <a:rPr lang="el-GR" dirty="0" err="1"/>
              <a:t>ANalysis</a:t>
            </a:r>
            <a:r>
              <a:rPr lang="el-GR" dirty="0"/>
              <a:t> Of </a:t>
            </a:r>
            <a:r>
              <a:rPr lang="el-GR" dirty="0" err="1"/>
              <a:t>VAriance</a:t>
            </a:r>
            <a:r>
              <a:rPr lang="el-GR" dirty="0"/>
              <a:t> </a:t>
            </a:r>
            <a:r>
              <a:rPr lang="el-GR" dirty="0" err="1"/>
              <a:t>table</a:t>
            </a:r>
            <a:r>
              <a:rPr lang="el-GR" dirty="0"/>
              <a:t>).</a:t>
            </a:r>
          </a:p>
          <a:p>
            <a:endParaRPr lang="el-GR" dirty="0"/>
          </a:p>
        </p:txBody>
      </p:sp>
      <p:pic>
        <p:nvPicPr>
          <p:cNvPr id="5" name="Εικόνα 4">
            <a:extLst>
              <a:ext uri="{FF2B5EF4-FFF2-40B4-BE49-F238E27FC236}">
                <a16:creationId xmlns:a16="http://schemas.microsoft.com/office/drawing/2014/main" id="{02B64E5F-57E7-393E-699F-1766C00E1377}"/>
              </a:ext>
            </a:extLst>
          </p:cNvPr>
          <p:cNvPicPr>
            <a:picLocks noChangeAspect="1"/>
          </p:cNvPicPr>
          <p:nvPr/>
        </p:nvPicPr>
        <p:blipFill>
          <a:blip r:embed="rId2"/>
          <a:stretch>
            <a:fillRect/>
          </a:stretch>
        </p:blipFill>
        <p:spPr>
          <a:xfrm>
            <a:off x="2446946" y="3886200"/>
            <a:ext cx="7294932" cy="2652703"/>
          </a:xfrm>
          <a:prstGeom prst="rect">
            <a:avLst/>
          </a:prstGeom>
        </p:spPr>
      </p:pic>
    </p:spTree>
    <p:extLst>
      <p:ext uri="{BB962C8B-B14F-4D97-AF65-F5344CB8AC3E}">
        <p14:creationId xmlns:p14="http://schemas.microsoft.com/office/powerpoint/2010/main" val="269844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CEF5E09-CB9D-328B-3CB4-CFFADEA85748}"/>
              </a:ext>
            </a:extLst>
          </p:cNvPr>
          <p:cNvSpPr>
            <a:spLocks noGrp="1"/>
          </p:cNvSpPr>
          <p:nvPr>
            <p:ph type="title"/>
          </p:nvPr>
        </p:nvSpPr>
        <p:spPr>
          <a:xfrm>
            <a:off x="1593436" y="177800"/>
            <a:ext cx="9782801" cy="1239837"/>
          </a:xfrm>
        </p:spPr>
        <p:txBody>
          <a:bodyPr anchor="b">
            <a:normAutofit/>
          </a:bodyPr>
          <a:lstStyle/>
          <a:p>
            <a:r>
              <a:rPr lang="el-GR" dirty="0"/>
              <a:t>Ανάλυση της Διασποράς</a:t>
            </a:r>
          </a:p>
        </p:txBody>
      </p:sp>
      <p:sp>
        <p:nvSpPr>
          <p:cNvPr id="4" name="Θέση περιεχομένου 3">
            <a:extLst>
              <a:ext uri="{FF2B5EF4-FFF2-40B4-BE49-F238E27FC236}">
                <a16:creationId xmlns:a16="http://schemas.microsoft.com/office/drawing/2014/main" id="{89C2FFD9-E538-2488-AB08-535A2B9160F8}"/>
              </a:ext>
            </a:extLst>
          </p:cNvPr>
          <p:cNvSpPr>
            <a:spLocks noGrp="1"/>
          </p:cNvSpPr>
          <p:nvPr>
            <p:ph idx="1"/>
          </p:nvPr>
        </p:nvSpPr>
        <p:spPr/>
        <p:txBody>
          <a:bodyPr/>
          <a:lstStyle/>
          <a:p>
            <a:r>
              <a:rPr lang="el-GR" dirty="0"/>
              <a:t>Έστω ότι ισχύει:</a:t>
            </a:r>
          </a:p>
          <a:p>
            <a:endParaRPr lang="el-GR" dirty="0"/>
          </a:p>
          <a:p>
            <a:endParaRPr lang="el-GR" dirty="0"/>
          </a:p>
          <a:p>
            <a:endParaRPr lang="el-GR" dirty="0"/>
          </a:p>
          <a:p>
            <a:r>
              <a:rPr lang="el-GR" dirty="0"/>
              <a:t>Η ανάλυση της μεταβλητότητας είναι:</a:t>
            </a:r>
          </a:p>
          <a:p>
            <a:endParaRPr lang="el-GR" dirty="0"/>
          </a:p>
          <a:p>
            <a:endParaRPr lang="el-GR" dirty="0"/>
          </a:p>
        </p:txBody>
      </p:sp>
      <p:pic>
        <p:nvPicPr>
          <p:cNvPr id="6" name="Εικόνα 5">
            <a:extLst>
              <a:ext uri="{FF2B5EF4-FFF2-40B4-BE49-F238E27FC236}">
                <a16:creationId xmlns:a16="http://schemas.microsoft.com/office/drawing/2014/main" id="{618CEF98-6A29-392A-AAE7-6C8C73FFC68C}"/>
              </a:ext>
            </a:extLst>
          </p:cNvPr>
          <p:cNvPicPr>
            <a:picLocks noChangeAspect="1"/>
          </p:cNvPicPr>
          <p:nvPr/>
        </p:nvPicPr>
        <p:blipFill>
          <a:blip r:embed="rId2"/>
          <a:stretch>
            <a:fillRect/>
          </a:stretch>
        </p:blipFill>
        <p:spPr>
          <a:xfrm>
            <a:off x="4935153" y="1741110"/>
            <a:ext cx="6320260" cy="1723708"/>
          </a:xfrm>
          <a:prstGeom prst="rect">
            <a:avLst/>
          </a:prstGeom>
        </p:spPr>
      </p:pic>
      <p:pic>
        <p:nvPicPr>
          <p:cNvPr id="8" name="Εικόνα 7">
            <a:extLst>
              <a:ext uri="{FF2B5EF4-FFF2-40B4-BE49-F238E27FC236}">
                <a16:creationId xmlns:a16="http://schemas.microsoft.com/office/drawing/2014/main" id="{DE8DEE36-632E-50F4-F963-2E3D86E022D8}"/>
              </a:ext>
            </a:extLst>
          </p:cNvPr>
          <p:cNvPicPr>
            <a:picLocks noChangeAspect="1"/>
          </p:cNvPicPr>
          <p:nvPr/>
        </p:nvPicPr>
        <p:blipFill>
          <a:blip r:embed="rId3"/>
          <a:stretch>
            <a:fillRect/>
          </a:stretch>
        </p:blipFill>
        <p:spPr>
          <a:xfrm>
            <a:off x="5158308" y="4581128"/>
            <a:ext cx="5873950" cy="1917192"/>
          </a:xfrm>
          <a:prstGeom prst="rect">
            <a:avLst/>
          </a:prstGeom>
        </p:spPr>
      </p:pic>
    </p:spTree>
    <p:extLst>
      <p:ext uri="{BB962C8B-B14F-4D97-AF65-F5344CB8AC3E}">
        <p14:creationId xmlns:p14="http://schemas.microsoft.com/office/powerpoint/2010/main" val="1850548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CEF5E09-CB9D-328B-3CB4-CFFADEA85748}"/>
              </a:ext>
            </a:extLst>
          </p:cNvPr>
          <p:cNvSpPr>
            <a:spLocks noGrp="1"/>
          </p:cNvSpPr>
          <p:nvPr>
            <p:ph type="title"/>
          </p:nvPr>
        </p:nvSpPr>
        <p:spPr>
          <a:xfrm>
            <a:off x="1593436" y="177800"/>
            <a:ext cx="9782801" cy="1239837"/>
          </a:xfrm>
        </p:spPr>
        <p:txBody>
          <a:bodyPr anchor="b">
            <a:normAutofit/>
          </a:bodyPr>
          <a:lstStyle/>
          <a:p>
            <a:r>
              <a:rPr lang="el-GR" dirty="0"/>
              <a:t>Ανάλυση της Διασποράς</a:t>
            </a:r>
          </a:p>
        </p:txBody>
      </p:sp>
      <mc:AlternateContent xmlns:mc="http://schemas.openxmlformats.org/markup-compatibility/2006" xmlns:a14="http://schemas.microsoft.com/office/drawing/2010/main">
        <mc:Choice Requires="a14">
          <p:sp>
            <p:nvSpPr>
              <p:cNvPr id="4" name="Θέση περιεχομένου 3">
                <a:extLst>
                  <a:ext uri="{FF2B5EF4-FFF2-40B4-BE49-F238E27FC236}">
                    <a16:creationId xmlns:a16="http://schemas.microsoft.com/office/drawing/2014/main" id="{89C2FFD9-E538-2488-AB08-535A2B9160F8}"/>
                  </a:ext>
                </a:extLst>
              </p:cNvPr>
              <p:cNvSpPr>
                <a:spLocks noGrp="1"/>
              </p:cNvSpPr>
              <p:nvPr>
                <p:ph idx="1"/>
              </p:nvPr>
            </p:nvSpPr>
            <p:spPr/>
            <p:txBody>
              <a:bodyPr/>
              <a:lstStyle/>
              <a:p>
                <a:r>
                  <a:rPr lang="el-GR" dirty="0"/>
                  <a:t>Από τη μεταβλητότητα που παραμένει μετά την πρόβλεψη ένα ποσοστό αυτής:</a:t>
                </a:r>
              </a:p>
              <a:p>
                <a:endParaRPr lang="el-GR" dirty="0"/>
              </a:p>
              <a:p>
                <a:r>
                  <a:rPr lang="el-GR" dirty="0"/>
                  <a:t>έχει ερμηνευθεί από τη σχέση του Υ με το Χ. Ένα ποσοστό, 1-0,69=0,31, της μεταβλητότητας του Υ γύρω από το </a:t>
                </a:r>
                <a14:m>
                  <m:oMath xmlns:m="http://schemas.openxmlformats.org/officeDocument/2006/math">
                    <m:acc>
                      <m:accPr>
                        <m:chr m:val="̅"/>
                        <m:ctrlPr>
                          <a:rPr lang="el-GR" i="1" smtClean="0">
                            <a:latin typeface="Cambria Math" panose="02040503050406030204" pitchFamily="18" charset="0"/>
                          </a:rPr>
                        </m:ctrlPr>
                      </m:accPr>
                      <m:e>
                        <m:r>
                          <m:rPr>
                            <m:sty m:val="p"/>
                          </m:rPr>
                          <a:rPr lang="el-GR" b="0" i="0" smtClean="0">
                            <a:latin typeface="Cambria Math" panose="02040503050406030204" pitchFamily="18" charset="0"/>
                          </a:rPr>
                          <m:t>Υ</m:t>
                        </m:r>
                      </m:e>
                    </m:acc>
                  </m:oMath>
                </a14:m>
                <a:r>
                  <a:rPr lang="el-GR" dirty="0"/>
                  <a:t> παραμένει μη ερμηνεύσιμο. </a:t>
                </a:r>
              </a:p>
              <a:p>
                <a:r>
                  <a:rPr lang="el-GR" dirty="0"/>
                  <a:t>Από αυτή την οπτική γωνία, η γνώση της σχετικής μεταβλητής Χ οδηγεί σε καλύτερες προβλέψεις του Υ, από αυτές που μπορούν να γίνουν από το </a:t>
                </a:r>
                <a14:m>
                  <m:oMath xmlns:m="http://schemas.openxmlformats.org/officeDocument/2006/math">
                    <m:acc>
                      <m:accPr>
                        <m:chr m:val="̅"/>
                        <m:ctrlPr>
                          <a:rPr lang="el-GR" i="1" smtClean="0">
                            <a:latin typeface="Cambria Math" panose="02040503050406030204" pitchFamily="18" charset="0"/>
                          </a:rPr>
                        </m:ctrlPr>
                      </m:accPr>
                      <m:e>
                        <m:r>
                          <m:rPr>
                            <m:sty m:val="p"/>
                          </m:rPr>
                          <a:rPr lang="el-GR" b="0" i="0" smtClean="0">
                            <a:latin typeface="Cambria Math" panose="02040503050406030204" pitchFamily="18" charset="0"/>
                          </a:rPr>
                          <m:t>Υ</m:t>
                        </m:r>
                      </m:e>
                    </m:acc>
                  </m:oMath>
                </a14:m>
                <a:r>
                  <a:rPr lang="el-GR" dirty="0"/>
                  <a:t> μία ποσότητα που δεν εξαρτάται από το Χ. </a:t>
                </a:r>
              </a:p>
            </p:txBody>
          </p:sp>
        </mc:Choice>
        <mc:Fallback xmlns="">
          <p:sp>
            <p:nvSpPr>
              <p:cNvPr id="4" name="Θέση περιεχομένου 3">
                <a:extLst>
                  <a:ext uri="{FF2B5EF4-FFF2-40B4-BE49-F238E27FC236}">
                    <a16:creationId xmlns:a16="http://schemas.microsoft.com/office/drawing/2014/main" id="{89C2FFD9-E538-2488-AB08-535A2B9160F8}"/>
                  </a:ext>
                </a:extLst>
              </p:cNvPr>
              <p:cNvSpPr>
                <a:spLocks noGrp="1" noRot="1" noChangeAspect="1" noMove="1" noResize="1" noEditPoints="1" noAdjustHandles="1" noChangeArrowheads="1" noChangeShapeType="1" noTextEdit="1"/>
              </p:cNvSpPr>
              <p:nvPr>
                <p:ph idx="1"/>
              </p:nvPr>
            </p:nvSpPr>
            <p:spPr>
              <a:blipFill>
                <a:blip r:embed="rId2"/>
                <a:stretch>
                  <a:fillRect l="-1433" t="-3600" b="-1467"/>
                </a:stretch>
              </a:blipFill>
            </p:spPr>
            <p:txBody>
              <a:bodyPr/>
              <a:lstStyle/>
              <a:p>
                <a:r>
                  <a:rPr lang="el-GR">
                    <a:noFill/>
                  </a:rPr>
                  <a:t> </a:t>
                </a:r>
              </a:p>
            </p:txBody>
          </p:sp>
        </mc:Fallback>
      </mc:AlternateContent>
      <p:pic>
        <p:nvPicPr>
          <p:cNvPr id="5" name="Εικόνα 4">
            <a:extLst>
              <a:ext uri="{FF2B5EF4-FFF2-40B4-BE49-F238E27FC236}">
                <a16:creationId xmlns:a16="http://schemas.microsoft.com/office/drawing/2014/main" id="{DAA943FB-7816-7A78-E763-6BF8758D7638}"/>
              </a:ext>
            </a:extLst>
          </p:cNvPr>
          <p:cNvPicPr>
            <a:picLocks noChangeAspect="1"/>
          </p:cNvPicPr>
          <p:nvPr/>
        </p:nvPicPr>
        <p:blipFill>
          <a:blip r:embed="rId3"/>
          <a:stretch>
            <a:fillRect/>
          </a:stretch>
        </p:blipFill>
        <p:spPr>
          <a:xfrm>
            <a:off x="5446340" y="2132856"/>
            <a:ext cx="2721664" cy="827722"/>
          </a:xfrm>
          <a:prstGeom prst="rect">
            <a:avLst/>
          </a:prstGeom>
        </p:spPr>
      </p:pic>
    </p:spTree>
    <p:extLst>
      <p:ext uri="{BB962C8B-B14F-4D97-AF65-F5344CB8AC3E}">
        <p14:creationId xmlns:p14="http://schemas.microsoft.com/office/powerpoint/2010/main" val="1005330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CEF5E09-CB9D-328B-3CB4-CFFADEA85748}"/>
              </a:ext>
            </a:extLst>
          </p:cNvPr>
          <p:cNvSpPr>
            <a:spLocks noGrp="1"/>
          </p:cNvSpPr>
          <p:nvPr>
            <p:ph type="title"/>
          </p:nvPr>
        </p:nvSpPr>
        <p:spPr>
          <a:xfrm>
            <a:off x="1593436" y="177800"/>
            <a:ext cx="9782801" cy="1239837"/>
          </a:xfrm>
        </p:spPr>
        <p:txBody>
          <a:bodyPr anchor="b">
            <a:normAutofit/>
          </a:bodyPr>
          <a:lstStyle/>
          <a:p>
            <a:r>
              <a:rPr lang="el-GR" dirty="0"/>
              <a:t>Ανάλυση της Διασποράς</a:t>
            </a:r>
          </a:p>
        </p:txBody>
      </p:sp>
      <p:sp>
        <p:nvSpPr>
          <p:cNvPr id="4" name="Θέση περιεχομένου 3">
            <a:extLst>
              <a:ext uri="{FF2B5EF4-FFF2-40B4-BE49-F238E27FC236}">
                <a16:creationId xmlns:a16="http://schemas.microsoft.com/office/drawing/2014/main" id="{89C2FFD9-E538-2488-AB08-535A2B9160F8}"/>
              </a:ext>
            </a:extLst>
          </p:cNvPr>
          <p:cNvSpPr>
            <a:spLocks noGrp="1"/>
          </p:cNvSpPr>
          <p:nvPr>
            <p:ph idx="1"/>
          </p:nvPr>
        </p:nvSpPr>
        <p:spPr/>
        <p:txBody>
          <a:bodyPr/>
          <a:lstStyle/>
          <a:p>
            <a:r>
              <a:rPr lang="el-GR" dirty="0"/>
              <a:t>Ο αντίστοιχος πίνακας </a:t>
            </a:r>
            <a:r>
              <a:rPr lang="en-US" dirty="0"/>
              <a:t>ANOVA </a:t>
            </a:r>
            <a:r>
              <a:rPr lang="el-GR" dirty="0"/>
              <a:t>είναι:</a:t>
            </a:r>
          </a:p>
          <a:p>
            <a:endParaRPr lang="el-GR" dirty="0"/>
          </a:p>
        </p:txBody>
      </p:sp>
      <p:graphicFrame>
        <p:nvGraphicFramePr>
          <p:cNvPr id="3" name="Πίνακας 5">
            <a:extLst>
              <a:ext uri="{FF2B5EF4-FFF2-40B4-BE49-F238E27FC236}">
                <a16:creationId xmlns:a16="http://schemas.microsoft.com/office/drawing/2014/main" id="{46233B25-B6B3-F165-E1D2-35B281BC99AA}"/>
              </a:ext>
            </a:extLst>
          </p:cNvPr>
          <p:cNvGraphicFramePr>
            <a:graphicFrameLocks noGrp="1"/>
          </p:cNvGraphicFramePr>
          <p:nvPr>
            <p:extLst>
              <p:ext uri="{D42A27DB-BD31-4B8C-83A1-F6EECF244321}">
                <p14:modId xmlns:p14="http://schemas.microsoft.com/office/powerpoint/2010/main" val="611184178"/>
              </p:ext>
            </p:extLst>
          </p:nvPr>
        </p:nvGraphicFramePr>
        <p:xfrm>
          <a:off x="2190733" y="2708920"/>
          <a:ext cx="7807358" cy="2194560"/>
        </p:xfrm>
        <a:graphic>
          <a:graphicData uri="http://schemas.openxmlformats.org/drawingml/2006/table">
            <a:tbl>
              <a:tblPr firstRow="1" bandRow="1">
                <a:tableStyleId>{073A0DAA-6AF3-43AB-8588-CEC1D06C72B9}</a:tableStyleId>
              </a:tblPr>
              <a:tblGrid>
                <a:gridCol w="2461484">
                  <a:extLst>
                    <a:ext uri="{9D8B030D-6E8A-4147-A177-3AD203B41FA5}">
                      <a16:colId xmlns:a16="http://schemas.microsoft.com/office/drawing/2014/main" val="2504655206"/>
                    </a:ext>
                  </a:extLst>
                </a:gridCol>
                <a:gridCol w="2283712">
                  <a:extLst>
                    <a:ext uri="{9D8B030D-6E8A-4147-A177-3AD203B41FA5}">
                      <a16:colId xmlns:a16="http://schemas.microsoft.com/office/drawing/2014/main" val="3533627857"/>
                    </a:ext>
                  </a:extLst>
                </a:gridCol>
                <a:gridCol w="778450">
                  <a:extLst>
                    <a:ext uri="{9D8B030D-6E8A-4147-A177-3AD203B41FA5}">
                      <a16:colId xmlns:a16="http://schemas.microsoft.com/office/drawing/2014/main" val="2749396300"/>
                    </a:ext>
                  </a:extLst>
                </a:gridCol>
                <a:gridCol w="2283712">
                  <a:extLst>
                    <a:ext uri="{9D8B030D-6E8A-4147-A177-3AD203B41FA5}">
                      <a16:colId xmlns:a16="http://schemas.microsoft.com/office/drawing/2014/main" val="3996112457"/>
                    </a:ext>
                  </a:extLst>
                </a:gridCol>
              </a:tblGrid>
              <a:tr h="370840">
                <a:tc>
                  <a:txBody>
                    <a:bodyPr/>
                    <a:lstStyle/>
                    <a:p>
                      <a:pPr algn="ctr"/>
                      <a:r>
                        <a:rPr lang="el-GR" sz="2400" dirty="0"/>
                        <a:t>Πηγή</a:t>
                      </a:r>
                    </a:p>
                  </a:txBody>
                  <a:tcPr anchor="ctr"/>
                </a:tc>
                <a:tc>
                  <a:txBody>
                    <a:bodyPr/>
                    <a:lstStyle/>
                    <a:p>
                      <a:pPr algn="ctr"/>
                      <a:r>
                        <a:rPr lang="el-GR" sz="2400" dirty="0"/>
                        <a:t>Άθροισμα Τετραγώνων</a:t>
                      </a:r>
                    </a:p>
                  </a:txBody>
                  <a:tcPr anchor="ctr"/>
                </a:tc>
                <a:tc>
                  <a:txBody>
                    <a:bodyPr/>
                    <a:lstStyle/>
                    <a:p>
                      <a:pPr algn="ctr"/>
                      <a:r>
                        <a:rPr lang="en-US" sz="2400" dirty="0" err="1"/>
                        <a:t>Df</a:t>
                      </a:r>
                      <a:endParaRPr lang="el-GR" sz="2400" dirty="0"/>
                    </a:p>
                  </a:txBody>
                  <a:tcPr anchor="ctr"/>
                </a:tc>
                <a:tc>
                  <a:txBody>
                    <a:bodyPr/>
                    <a:lstStyle/>
                    <a:p>
                      <a:pPr algn="ctr"/>
                      <a:r>
                        <a:rPr lang="el-GR" sz="2400" dirty="0"/>
                        <a:t>Τετράγωνο Μέσου</a:t>
                      </a:r>
                    </a:p>
                  </a:txBody>
                  <a:tcPr anchor="ctr"/>
                </a:tc>
                <a:extLst>
                  <a:ext uri="{0D108BD9-81ED-4DB2-BD59-A6C34878D82A}">
                    <a16:rowId xmlns:a16="http://schemas.microsoft.com/office/drawing/2014/main" val="4248006469"/>
                  </a:ext>
                </a:extLst>
              </a:tr>
              <a:tr h="370840">
                <a:tc>
                  <a:txBody>
                    <a:bodyPr/>
                    <a:lstStyle/>
                    <a:p>
                      <a:pPr algn="ctr"/>
                      <a:r>
                        <a:rPr lang="el-GR" sz="2400" dirty="0"/>
                        <a:t>Παλινδρόμηση</a:t>
                      </a:r>
                    </a:p>
                  </a:txBody>
                  <a:tcPr anchor="ctr"/>
                </a:tc>
                <a:tc>
                  <a:txBody>
                    <a:bodyPr/>
                    <a:lstStyle/>
                    <a:p>
                      <a:pPr algn="ctr"/>
                      <a:r>
                        <a:rPr lang="el-GR" sz="2400" dirty="0"/>
                        <a:t>2,33</a:t>
                      </a:r>
                    </a:p>
                  </a:txBody>
                  <a:tcPr anchor="ctr"/>
                </a:tc>
                <a:tc>
                  <a:txBody>
                    <a:bodyPr/>
                    <a:lstStyle/>
                    <a:p>
                      <a:pPr algn="ctr"/>
                      <a:r>
                        <a:rPr lang="el-GR" sz="2400" dirty="0"/>
                        <a:t>1</a:t>
                      </a:r>
                    </a:p>
                  </a:txBody>
                  <a:tcPr anchor="ctr"/>
                </a:tc>
                <a:tc>
                  <a:txBody>
                    <a:bodyPr/>
                    <a:lstStyle/>
                    <a:p>
                      <a:pPr algn="ctr"/>
                      <a:r>
                        <a:rPr lang="el-GR" sz="2400" dirty="0"/>
                        <a:t>2,33</a:t>
                      </a:r>
                    </a:p>
                  </a:txBody>
                  <a:tcPr anchor="ctr"/>
                </a:tc>
                <a:extLst>
                  <a:ext uri="{0D108BD9-81ED-4DB2-BD59-A6C34878D82A}">
                    <a16:rowId xmlns:a16="http://schemas.microsoft.com/office/drawing/2014/main" val="2621917866"/>
                  </a:ext>
                </a:extLst>
              </a:tr>
              <a:tr h="370840">
                <a:tc>
                  <a:txBody>
                    <a:bodyPr/>
                    <a:lstStyle/>
                    <a:p>
                      <a:pPr algn="ctr"/>
                      <a:r>
                        <a:rPr lang="el-GR" sz="2400" dirty="0"/>
                        <a:t>Σφάλμα</a:t>
                      </a:r>
                    </a:p>
                  </a:txBody>
                  <a:tcPr anchor="ctr"/>
                </a:tc>
                <a:tc>
                  <a:txBody>
                    <a:bodyPr/>
                    <a:lstStyle/>
                    <a:p>
                      <a:pPr algn="ctr"/>
                      <a:r>
                        <a:rPr lang="el-GR" sz="2400" dirty="0"/>
                        <a:t>1,06</a:t>
                      </a:r>
                    </a:p>
                  </a:txBody>
                  <a:tcPr anchor="ctr"/>
                </a:tc>
                <a:tc>
                  <a:txBody>
                    <a:bodyPr/>
                    <a:lstStyle/>
                    <a:p>
                      <a:pPr algn="ctr"/>
                      <a:r>
                        <a:rPr lang="el-GR" sz="2400" dirty="0"/>
                        <a:t>21</a:t>
                      </a:r>
                    </a:p>
                  </a:txBody>
                  <a:tcPr anchor="ctr"/>
                </a:tc>
                <a:tc>
                  <a:txBody>
                    <a:bodyPr/>
                    <a:lstStyle/>
                    <a:p>
                      <a:pPr algn="ctr"/>
                      <a:r>
                        <a:rPr lang="el-GR" sz="2400" dirty="0"/>
                        <a:t>0,05</a:t>
                      </a:r>
                    </a:p>
                  </a:txBody>
                  <a:tcPr anchor="ctr"/>
                </a:tc>
                <a:extLst>
                  <a:ext uri="{0D108BD9-81ED-4DB2-BD59-A6C34878D82A}">
                    <a16:rowId xmlns:a16="http://schemas.microsoft.com/office/drawing/2014/main" val="3268495766"/>
                  </a:ext>
                </a:extLst>
              </a:tr>
              <a:tr h="370840">
                <a:tc>
                  <a:txBody>
                    <a:bodyPr/>
                    <a:lstStyle/>
                    <a:p>
                      <a:pPr algn="ctr"/>
                      <a:r>
                        <a:rPr lang="el-GR" sz="2400" dirty="0"/>
                        <a:t>Σύνολο</a:t>
                      </a:r>
                    </a:p>
                  </a:txBody>
                  <a:tcPr anchor="ctr"/>
                </a:tc>
                <a:tc>
                  <a:txBody>
                    <a:bodyPr/>
                    <a:lstStyle/>
                    <a:p>
                      <a:pPr algn="ctr"/>
                      <a:r>
                        <a:rPr lang="el-GR" sz="2400" dirty="0"/>
                        <a:t>3,39</a:t>
                      </a:r>
                    </a:p>
                  </a:txBody>
                  <a:tcPr anchor="ctr"/>
                </a:tc>
                <a:tc>
                  <a:txBody>
                    <a:bodyPr/>
                    <a:lstStyle/>
                    <a:p>
                      <a:pPr algn="ctr"/>
                      <a:r>
                        <a:rPr lang="el-GR" sz="2400" dirty="0"/>
                        <a:t>22</a:t>
                      </a:r>
                    </a:p>
                  </a:txBody>
                  <a:tcPr anchor="ctr"/>
                </a:tc>
                <a:tc>
                  <a:txBody>
                    <a:bodyPr/>
                    <a:lstStyle/>
                    <a:p>
                      <a:pPr algn="ctr"/>
                      <a:endParaRPr lang="el-GR" sz="2400" dirty="0"/>
                    </a:p>
                  </a:txBody>
                  <a:tcPr anchor="ctr"/>
                </a:tc>
                <a:extLst>
                  <a:ext uri="{0D108BD9-81ED-4DB2-BD59-A6C34878D82A}">
                    <a16:rowId xmlns:a16="http://schemas.microsoft.com/office/drawing/2014/main" val="2742094428"/>
                  </a:ext>
                </a:extLst>
              </a:tr>
            </a:tbl>
          </a:graphicData>
        </a:graphic>
      </p:graphicFrame>
    </p:spTree>
    <p:extLst>
      <p:ext uri="{BB962C8B-B14F-4D97-AF65-F5344CB8AC3E}">
        <p14:creationId xmlns:p14="http://schemas.microsoft.com/office/powerpoint/2010/main" val="490411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ACEB51E-D0EA-51C1-B5BF-16CE641164D5}"/>
              </a:ext>
            </a:extLst>
          </p:cNvPr>
          <p:cNvSpPr>
            <a:spLocks noGrp="1"/>
          </p:cNvSpPr>
          <p:nvPr>
            <p:ph type="title"/>
          </p:nvPr>
        </p:nvSpPr>
        <p:spPr>
          <a:xfrm>
            <a:off x="1593436" y="177800"/>
            <a:ext cx="9782801" cy="1239837"/>
          </a:xfrm>
        </p:spPr>
        <p:txBody>
          <a:bodyPr anchor="b">
            <a:normAutofit/>
          </a:bodyPr>
          <a:lstStyle/>
          <a:p>
            <a:r>
              <a:rPr lang="el-GR" dirty="0"/>
              <a:t>Συντελεστής Προσδιορισμού</a:t>
            </a:r>
          </a:p>
        </p:txBody>
      </p:sp>
      <p:pic>
        <p:nvPicPr>
          <p:cNvPr id="5" name="Θέση περιεχομένου 4">
            <a:extLst>
              <a:ext uri="{FF2B5EF4-FFF2-40B4-BE49-F238E27FC236}">
                <a16:creationId xmlns:a16="http://schemas.microsoft.com/office/drawing/2014/main" id="{AB2523AD-718D-45CE-2660-FD3219D76E89}"/>
              </a:ext>
            </a:extLst>
          </p:cNvPr>
          <p:cNvPicPr>
            <a:picLocks noGrp="1" noChangeAspect="1"/>
          </p:cNvPicPr>
          <p:nvPr>
            <p:ph idx="1"/>
          </p:nvPr>
        </p:nvPicPr>
        <p:blipFill>
          <a:blip r:embed="rId2"/>
          <a:stretch>
            <a:fillRect/>
          </a:stretch>
        </p:blipFill>
        <p:spPr>
          <a:xfrm>
            <a:off x="1819531" y="1600200"/>
            <a:ext cx="9330610" cy="4572000"/>
          </a:xfrm>
          <a:noFill/>
        </p:spPr>
      </p:pic>
    </p:spTree>
    <p:extLst>
      <p:ext uri="{BB962C8B-B14F-4D97-AF65-F5344CB8AC3E}">
        <p14:creationId xmlns:p14="http://schemas.microsoft.com/office/powerpoint/2010/main" val="2140491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ACEB51E-D0EA-51C1-B5BF-16CE641164D5}"/>
              </a:ext>
            </a:extLst>
          </p:cNvPr>
          <p:cNvSpPr>
            <a:spLocks noGrp="1"/>
          </p:cNvSpPr>
          <p:nvPr>
            <p:ph type="title"/>
          </p:nvPr>
        </p:nvSpPr>
        <p:spPr>
          <a:xfrm>
            <a:off x="1593436" y="177800"/>
            <a:ext cx="9782801" cy="1239837"/>
          </a:xfrm>
        </p:spPr>
        <p:txBody>
          <a:bodyPr anchor="b">
            <a:normAutofit/>
          </a:bodyPr>
          <a:lstStyle/>
          <a:p>
            <a:r>
              <a:rPr lang="el-GR" dirty="0"/>
              <a:t>Συντελεστής Προσδιορισμού</a:t>
            </a:r>
          </a:p>
        </p:txBody>
      </p:sp>
      <mc:AlternateContent xmlns:mc="http://schemas.openxmlformats.org/markup-compatibility/2006" xmlns:a14="http://schemas.microsoft.com/office/drawing/2010/main">
        <mc:Choice Requires="a14">
          <p:sp>
            <p:nvSpPr>
              <p:cNvPr id="4" name="Θέση περιεχομένου 3">
                <a:extLst>
                  <a:ext uri="{FF2B5EF4-FFF2-40B4-BE49-F238E27FC236}">
                    <a16:creationId xmlns:a16="http://schemas.microsoft.com/office/drawing/2014/main" id="{DA257652-ADA3-AD57-FB13-BD24EECEB93F}"/>
                  </a:ext>
                </a:extLst>
              </p:cNvPr>
              <p:cNvSpPr>
                <a:spLocks noGrp="1"/>
              </p:cNvSpPr>
              <p:nvPr>
                <p:ph idx="1"/>
              </p:nvPr>
            </p:nvSpPr>
            <p:spPr/>
            <p:txBody>
              <a:bodyPr/>
              <a:lstStyle/>
              <a:p>
                <a:r>
                  <a:rPr lang="el-GR" dirty="0"/>
                  <a:t>Το SST υπολογίζει την συνολική διασπορά γύρω από το </a:t>
                </a:r>
                <a14:m>
                  <m:oMath xmlns:m="http://schemas.openxmlformats.org/officeDocument/2006/math">
                    <m:acc>
                      <m:accPr>
                        <m:chr m:val="̅"/>
                        <m:ctrlPr>
                          <a:rPr lang="el-GR" b="0" i="1" smtClean="0">
                            <a:latin typeface="Cambria Math" panose="02040503050406030204" pitchFamily="18" charset="0"/>
                          </a:rPr>
                        </m:ctrlPr>
                      </m:accPr>
                      <m:e>
                        <m:r>
                          <m:rPr>
                            <m:sty m:val="p"/>
                          </m:rPr>
                          <a:rPr lang="el-GR" b="0" i="0" smtClean="0">
                            <a:latin typeface="Cambria Math" panose="02040503050406030204" pitchFamily="18" charset="0"/>
                          </a:rPr>
                          <m:t>Υ</m:t>
                        </m:r>
                      </m:e>
                    </m:acc>
                  </m:oMath>
                </a14:m>
                <a:endParaRPr lang="el-GR" b="0" dirty="0"/>
              </a:p>
              <a:p>
                <a:endParaRPr lang="el-GR" dirty="0"/>
              </a:p>
              <a:p>
                <a:r>
                  <a:rPr lang="el-GR" dirty="0"/>
                  <a:t>Το μέρος του συνόλου που ερμηνεύεται από την κίνηση στο Χ είναι το SSR. </a:t>
                </a:r>
              </a:p>
              <a:p>
                <a:endParaRPr lang="el-GR" dirty="0"/>
              </a:p>
              <a:p>
                <a:r>
                  <a:rPr lang="el-GR" dirty="0"/>
                  <a:t>Η υπόλοιπη ή μη ερμηνευμένη διασπορά είναι το SSE. </a:t>
                </a:r>
              </a:p>
              <a:p>
                <a:endParaRPr lang="el-GR" dirty="0"/>
              </a:p>
            </p:txBody>
          </p:sp>
        </mc:Choice>
        <mc:Fallback xmlns="">
          <p:sp>
            <p:nvSpPr>
              <p:cNvPr id="4" name="Θέση περιεχομένου 3">
                <a:extLst>
                  <a:ext uri="{FF2B5EF4-FFF2-40B4-BE49-F238E27FC236}">
                    <a16:creationId xmlns:a16="http://schemas.microsoft.com/office/drawing/2014/main" id="{DA257652-ADA3-AD57-FB13-BD24EECEB93F}"/>
                  </a:ext>
                </a:extLst>
              </p:cNvPr>
              <p:cNvSpPr>
                <a:spLocks noGrp="1" noRot="1" noChangeAspect="1" noMove="1" noResize="1" noEditPoints="1" noAdjustHandles="1" noChangeArrowheads="1" noChangeShapeType="1" noTextEdit="1"/>
              </p:cNvSpPr>
              <p:nvPr>
                <p:ph idx="1"/>
              </p:nvPr>
            </p:nvSpPr>
            <p:spPr>
              <a:blipFill>
                <a:blip r:embed="rId2"/>
                <a:stretch>
                  <a:fillRect l="-1433" t="-3600"/>
                </a:stretch>
              </a:blipFill>
            </p:spPr>
            <p:txBody>
              <a:bodyPr/>
              <a:lstStyle/>
              <a:p>
                <a:r>
                  <a:rPr lang="el-GR">
                    <a:noFill/>
                  </a:rPr>
                  <a:t> </a:t>
                </a:r>
              </a:p>
            </p:txBody>
          </p:sp>
        </mc:Fallback>
      </mc:AlternateContent>
    </p:spTree>
    <p:extLst>
      <p:ext uri="{BB962C8B-B14F-4D97-AF65-F5344CB8AC3E}">
        <p14:creationId xmlns:p14="http://schemas.microsoft.com/office/powerpoint/2010/main" val="1186962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ACEB51E-D0EA-51C1-B5BF-16CE641164D5}"/>
              </a:ext>
            </a:extLst>
          </p:cNvPr>
          <p:cNvSpPr>
            <a:spLocks noGrp="1"/>
          </p:cNvSpPr>
          <p:nvPr>
            <p:ph type="title"/>
          </p:nvPr>
        </p:nvSpPr>
        <p:spPr>
          <a:xfrm>
            <a:off x="1593436" y="177800"/>
            <a:ext cx="9782801" cy="1239837"/>
          </a:xfrm>
        </p:spPr>
        <p:txBody>
          <a:bodyPr anchor="b">
            <a:normAutofit/>
          </a:bodyPr>
          <a:lstStyle/>
          <a:p>
            <a:r>
              <a:rPr lang="el-GR" dirty="0"/>
              <a:t>Συντελεστής Προσδιορισμού</a:t>
            </a:r>
          </a:p>
        </p:txBody>
      </p:sp>
      <p:sp>
        <p:nvSpPr>
          <p:cNvPr id="4" name="Θέση περιεχομένου 3">
            <a:extLst>
              <a:ext uri="{FF2B5EF4-FFF2-40B4-BE49-F238E27FC236}">
                <a16:creationId xmlns:a16="http://schemas.microsoft.com/office/drawing/2014/main" id="{DA257652-ADA3-AD57-FB13-BD24EECEB93F}"/>
              </a:ext>
            </a:extLst>
          </p:cNvPr>
          <p:cNvSpPr>
            <a:spLocks noGrp="1"/>
          </p:cNvSpPr>
          <p:nvPr>
            <p:ph idx="1"/>
          </p:nvPr>
        </p:nvSpPr>
        <p:spPr/>
        <p:txBody>
          <a:bodyPr>
            <a:normAutofit fontScale="92500" lnSpcReduction="10000"/>
          </a:bodyPr>
          <a:lstStyle/>
          <a:p>
            <a:r>
              <a:rPr lang="el-GR" dirty="0"/>
              <a:t>Ο λόγος της ερμηνευμένης προς τη συνολική μεταβολή καλείται συντελεστής προσδιορισμού του δείγματος και συμβολίζεται με r</a:t>
            </a:r>
            <a:r>
              <a:rPr lang="el-GR" baseline="30000" dirty="0"/>
              <a:t>2</a:t>
            </a:r>
            <a:r>
              <a:rPr lang="el-GR" dirty="0"/>
              <a:t>.</a:t>
            </a:r>
          </a:p>
          <a:p>
            <a:endParaRPr lang="el-GR" dirty="0"/>
          </a:p>
          <a:p>
            <a:endParaRPr lang="el-GR" dirty="0"/>
          </a:p>
          <a:p>
            <a:endParaRPr lang="el-GR" dirty="0"/>
          </a:p>
          <a:p>
            <a:endParaRPr lang="el-GR" dirty="0"/>
          </a:p>
          <a:p>
            <a:r>
              <a:rPr lang="el-GR" dirty="0"/>
              <a:t>Ο συντελεστής προσδιορισμού υπολογίζει το ποσοστό της μεταβλητότητας στο Υ, το οποίο μπορεί να ερμηνευθεί μέσω της γνώσης της μεταβλητότητας (διαφορές) στην ανεξάρτητη μεταβλητή Χ.</a:t>
            </a:r>
          </a:p>
        </p:txBody>
      </p:sp>
      <p:pic>
        <p:nvPicPr>
          <p:cNvPr id="5" name="Εικόνα 4">
            <a:extLst>
              <a:ext uri="{FF2B5EF4-FFF2-40B4-BE49-F238E27FC236}">
                <a16:creationId xmlns:a16="http://schemas.microsoft.com/office/drawing/2014/main" id="{C505F726-54FF-361B-9392-1775D30115CF}"/>
              </a:ext>
            </a:extLst>
          </p:cNvPr>
          <p:cNvPicPr>
            <a:picLocks noChangeAspect="1"/>
          </p:cNvPicPr>
          <p:nvPr/>
        </p:nvPicPr>
        <p:blipFill>
          <a:blip r:embed="rId2"/>
          <a:stretch>
            <a:fillRect/>
          </a:stretch>
        </p:blipFill>
        <p:spPr>
          <a:xfrm>
            <a:off x="3079987" y="2708920"/>
            <a:ext cx="6028849" cy="1858115"/>
          </a:xfrm>
          <a:prstGeom prst="rect">
            <a:avLst/>
          </a:prstGeom>
        </p:spPr>
      </p:pic>
    </p:spTree>
    <p:extLst>
      <p:ext uri="{BB962C8B-B14F-4D97-AF65-F5344CB8AC3E}">
        <p14:creationId xmlns:p14="http://schemas.microsoft.com/office/powerpoint/2010/main" val="3411965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ACEB51E-D0EA-51C1-B5BF-16CE641164D5}"/>
              </a:ext>
            </a:extLst>
          </p:cNvPr>
          <p:cNvSpPr>
            <a:spLocks noGrp="1"/>
          </p:cNvSpPr>
          <p:nvPr>
            <p:ph type="title"/>
          </p:nvPr>
        </p:nvSpPr>
        <p:spPr>
          <a:xfrm>
            <a:off x="1593436" y="177800"/>
            <a:ext cx="9782801" cy="1239837"/>
          </a:xfrm>
        </p:spPr>
        <p:txBody>
          <a:bodyPr anchor="b">
            <a:normAutofit/>
          </a:bodyPr>
          <a:lstStyle/>
          <a:p>
            <a:r>
              <a:rPr lang="el-GR" dirty="0"/>
              <a:t>Συντελεστής Προσδιορισμού</a:t>
            </a:r>
          </a:p>
        </p:txBody>
      </p:sp>
      <p:pic>
        <p:nvPicPr>
          <p:cNvPr id="6" name="Θέση περιεχομένου 5">
            <a:extLst>
              <a:ext uri="{FF2B5EF4-FFF2-40B4-BE49-F238E27FC236}">
                <a16:creationId xmlns:a16="http://schemas.microsoft.com/office/drawing/2014/main" id="{8F7682DA-4C74-2F8C-CFAD-A1CE62191365}"/>
              </a:ext>
            </a:extLst>
          </p:cNvPr>
          <p:cNvPicPr>
            <a:picLocks noGrp="1" noChangeAspect="1"/>
          </p:cNvPicPr>
          <p:nvPr>
            <p:ph idx="1"/>
          </p:nvPr>
        </p:nvPicPr>
        <p:blipFill>
          <a:blip r:embed="rId2"/>
          <a:stretch>
            <a:fillRect/>
          </a:stretch>
        </p:blipFill>
        <p:spPr>
          <a:xfrm>
            <a:off x="2271010" y="1600200"/>
            <a:ext cx="8427652" cy="4572000"/>
          </a:xfrm>
          <a:noFill/>
        </p:spPr>
      </p:pic>
    </p:spTree>
    <p:extLst>
      <p:ext uri="{BB962C8B-B14F-4D97-AF65-F5344CB8AC3E}">
        <p14:creationId xmlns:p14="http://schemas.microsoft.com/office/powerpoint/2010/main" val="1900263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A4C144C-DBB7-4D8E-3386-4A7366434470}"/>
              </a:ext>
            </a:extLst>
          </p:cNvPr>
          <p:cNvSpPr>
            <a:spLocks noGrp="1"/>
          </p:cNvSpPr>
          <p:nvPr>
            <p:ph type="title"/>
          </p:nvPr>
        </p:nvSpPr>
        <p:spPr/>
        <p:txBody>
          <a:bodyPr/>
          <a:lstStyle/>
          <a:p>
            <a:r>
              <a:rPr lang="el-GR" dirty="0"/>
              <a:t>Ευθεία Παλινδρόμησης</a:t>
            </a:r>
          </a:p>
        </p:txBody>
      </p:sp>
      <p:sp>
        <p:nvSpPr>
          <p:cNvPr id="3" name="Θέση περιεχομένου 2">
            <a:extLst>
              <a:ext uri="{FF2B5EF4-FFF2-40B4-BE49-F238E27FC236}">
                <a16:creationId xmlns:a16="http://schemas.microsoft.com/office/drawing/2014/main" id="{F67F5A0A-CBBC-9253-B1C0-1E52B3E78354}"/>
              </a:ext>
            </a:extLst>
          </p:cNvPr>
          <p:cNvSpPr>
            <a:spLocks noGrp="1"/>
          </p:cNvSpPr>
          <p:nvPr>
            <p:ph idx="1"/>
          </p:nvPr>
        </p:nvSpPr>
        <p:spPr/>
        <p:txBody>
          <a:bodyPr/>
          <a:lstStyle/>
          <a:p>
            <a:r>
              <a:rPr lang="el-GR" dirty="0"/>
              <a:t>Η ευθεία που προσαρμόζεται καλύτερα σε μία συλλογή  Χ–Υ σημείων είναι η γραμμή αυτή, που ελαχιστοποιεί το άθροισμα των τετραγωνικών κάθετων αποστάσεων της γραμμής από τα προς μελέτη σημεία. </a:t>
            </a:r>
          </a:p>
          <a:p>
            <a:r>
              <a:rPr lang="el-GR" dirty="0"/>
              <a:t>Αυτή η γραμμή είναι γνωστή ως γραμμή ελαχίστων τετραγώνων ή προσαρμοσμένη γραμμή παλινδρόμησης (</a:t>
            </a:r>
            <a:r>
              <a:rPr lang="el-GR" dirty="0" err="1"/>
              <a:t>fitted</a:t>
            </a:r>
            <a:r>
              <a:rPr lang="el-GR" dirty="0"/>
              <a:t> </a:t>
            </a:r>
            <a:r>
              <a:rPr lang="el-GR" dirty="0" err="1"/>
              <a:t>regression</a:t>
            </a:r>
            <a:r>
              <a:rPr lang="el-GR" dirty="0"/>
              <a:t> </a:t>
            </a:r>
            <a:r>
              <a:rPr lang="el-GR" dirty="0" err="1"/>
              <a:t>line</a:t>
            </a:r>
            <a:r>
              <a:rPr lang="el-GR" dirty="0"/>
              <a:t>) και η εξίσωσή της ονομάζεται προσαρμοσμένη εξίσωση παλινδρόμησης (</a:t>
            </a:r>
            <a:r>
              <a:rPr lang="el-GR" dirty="0" err="1"/>
              <a:t>fitted</a:t>
            </a:r>
            <a:r>
              <a:rPr lang="el-GR" dirty="0"/>
              <a:t> </a:t>
            </a:r>
            <a:r>
              <a:rPr lang="el-GR" dirty="0" err="1"/>
              <a:t>regression</a:t>
            </a:r>
            <a:r>
              <a:rPr lang="el-GR" dirty="0"/>
              <a:t> </a:t>
            </a:r>
            <a:r>
              <a:rPr lang="el-GR" dirty="0" err="1"/>
              <a:t>equation</a:t>
            </a:r>
            <a:r>
              <a:rPr lang="el-GR" dirty="0"/>
              <a:t>)</a:t>
            </a:r>
          </a:p>
        </p:txBody>
      </p:sp>
    </p:spTree>
    <p:extLst>
      <p:ext uri="{BB962C8B-B14F-4D97-AF65-F5344CB8AC3E}">
        <p14:creationId xmlns:p14="http://schemas.microsoft.com/office/powerpoint/2010/main" val="2893333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ACEB51E-D0EA-51C1-B5BF-16CE641164D5}"/>
              </a:ext>
            </a:extLst>
          </p:cNvPr>
          <p:cNvSpPr>
            <a:spLocks noGrp="1"/>
          </p:cNvSpPr>
          <p:nvPr>
            <p:ph type="title"/>
          </p:nvPr>
        </p:nvSpPr>
        <p:spPr>
          <a:xfrm>
            <a:off x="1593436" y="177800"/>
            <a:ext cx="9782801" cy="1239837"/>
          </a:xfrm>
        </p:spPr>
        <p:txBody>
          <a:bodyPr anchor="b">
            <a:normAutofit/>
          </a:bodyPr>
          <a:lstStyle/>
          <a:p>
            <a:r>
              <a:rPr lang="el-GR" dirty="0"/>
              <a:t>Προσαρμοσμένος Συντελεστής Προσδιορισμού</a:t>
            </a:r>
          </a:p>
        </p:txBody>
      </p:sp>
      <p:sp>
        <p:nvSpPr>
          <p:cNvPr id="4" name="Θέση περιεχομένου 3">
            <a:extLst>
              <a:ext uri="{FF2B5EF4-FFF2-40B4-BE49-F238E27FC236}">
                <a16:creationId xmlns:a16="http://schemas.microsoft.com/office/drawing/2014/main" id="{DA257652-ADA3-AD57-FB13-BD24EECEB93F}"/>
              </a:ext>
            </a:extLst>
          </p:cNvPr>
          <p:cNvSpPr>
            <a:spLocks noGrp="1"/>
          </p:cNvSpPr>
          <p:nvPr>
            <p:ph idx="1"/>
          </p:nvPr>
        </p:nvSpPr>
        <p:spPr/>
        <p:txBody>
          <a:bodyPr>
            <a:normAutofit/>
          </a:bodyPr>
          <a:lstStyle/>
          <a:p>
            <a:r>
              <a:rPr lang="el-GR" dirty="0"/>
              <a:t>Ο προσαρμοσμένος συντελεστής προσδιορισμού, προσαρμοσμένος με τους βαθμούς ελευθερίας:</a:t>
            </a:r>
          </a:p>
        </p:txBody>
      </p:sp>
      <p:pic>
        <p:nvPicPr>
          <p:cNvPr id="6" name="Εικόνα 5">
            <a:extLst>
              <a:ext uri="{FF2B5EF4-FFF2-40B4-BE49-F238E27FC236}">
                <a16:creationId xmlns:a16="http://schemas.microsoft.com/office/drawing/2014/main" id="{7A047994-84CA-257A-EB50-F596F5ED2AF1}"/>
              </a:ext>
            </a:extLst>
          </p:cNvPr>
          <p:cNvPicPr>
            <a:picLocks noChangeAspect="1"/>
          </p:cNvPicPr>
          <p:nvPr/>
        </p:nvPicPr>
        <p:blipFill>
          <a:blip r:embed="rId2"/>
          <a:stretch>
            <a:fillRect/>
          </a:stretch>
        </p:blipFill>
        <p:spPr>
          <a:xfrm>
            <a:off x="2127694" y="2809081"/>
            <a:ext cx="8714284" cy="1239837"/>
          </a:xfrm>
          <a:prstGeom prst="rect">
            <a:avLst/>
          </a:prstGeom>
        </p:spPr>
      </p:pic>
    </p:spTree>
    <p:extLst>
      <p:ext uri="{BB962C8B-B14F-4D97-AF65-F5344CB8AC3E}">
        <p14:creationId xmlns:p14="http://schemas.microsoft.com/office/powerpoint/2010/main" val="739440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5574779-D720-BA8F-7BE4-BED08A4B0D67}"/>
              </a:ext>
            </a:extLst>
          </p:cNvPr>
          <p:cNvSpPr>
            <a:spLocks noGrp="1"/>
          </p:cNvSpPr>
          <p:nvPr>
            <p:ph type="title"/>
          </p:nvPr>
        </p:nvSpPr>
        <p:spPr/>
        <p:txBody>
          <a:bodyPr/>
          <a:lstStyle/>
          <a:p>
            <a:r>
              <a:rPr lang="el-GR" dirty="0"/>
              <a:t>Έλεγχος Υποθέσεων</a:t>
            </a:r>
          </a:p>
        </p:txBody>
      </p:sp>
      <p:sp>
        <p:nvSpPr>
          <p:cNvPr id="3" name="Θέση περιεχομένου 2">
            <a:extLst>
              <a:ext uri="{FF2B5EF4-FFF2-40B4-BE49-F238E27FC236}">
                <a16:creationId xmlns:a16="http://schemas.microsoft.com/office/drawing/2014/main" id="{8FF975A2-237E-95A0-69C0-77F221D401E4}"/>
              </a:ext>
            </a:extLst>
          </p:cNvPr>
          <p:cNvSpPr>
            <a:spLocks noGrp="1"/>
          </p:cNvSpPr>
          <p:nvPr>
            <p:ph idx="1"/>
          </p:nvPr>
        </p:nvSpPr>
        <p:spPr/>
        <p:txBody>
          <a:bodyPr/>
          <a:lstStyle/>
          <a:p>
            <a:r>
              <a:rPr lang="el-GR" dirty="0"/>
              <a:t>Το στατιστικό μοντέλο για την απλή γραμμική παλινδρόμηση προϋποθέτει, ότι η γραμμική σχέση μεταξύ του Υ και του Χ ισχύει για όλες τις επιλογές των Χ-Υ ζευγών του πληθυσμού. Αυτό γίνεται, γιατί υπάρχει – αν υπάρχει – μία αληθής σχέση μεταξύ του Χ και του Υ της μορφής </a:t>
            </a:r>
            <a:r>
              <a:rPr lang="el-GR" dirty="0" err="1"/>
              <a:t>μ</a:t>
            </a:r>
            <a:r>
              <a:rPr lang="el-GR" baseline="-25000" dirty="0" err="1"/>
              <a:t>y</a:t>
            </a:r>
            <a:r>
              <a:rPr lang="el-GR" dirty="0"/>
              <a:t>=β</a:t>
            </a:r>
            <a:r>
              <a:rPr lang="el-GR" baseline="-25000" dirty="0"/>
              <a:t>0</a:t>
            </a:r>
            <a:r>
              <a:rPr lang="el-GR" dirty="0"/>
              <a:t>+ β</a:t>
            </a:r>
            <a:r>
              <a:rPr lang="el-GR" baseline="-25000" dirty="0"/>
              <a:t>1</a:t>
            </a:r>
            <a:r>
              <a:rPr lang="el-GR" dirty="0"/>
              <a:t>Χ . </a:t>
            </a:r>
          </a:p>
          <a:p>
            <a:r>
              <a:rPr lang="el-GR" dirty="0"/>
              <a:t>Δεδομένης της ένδειξης του δείγματος, μπορούμε εμείς να συμπεράνουμε, ότι η αληθινή αυτή σχέση ισχύει για όλα τα Χ και Υ;</a:t>
            </a:r>
          </a:p>
        </p:txBody>
      </p:sp>
    </p:spTree>
    <p:extLst>
      <p:ext uri="{BB962C8B-B14F-4D97-AF65-F5344CB8AC3E}">
        <p14:creationId xmlns:p14="http://schemas.microsoft.com/office/powerpoint/2010/main" val="1014500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5574779-D720-BA8F-7BE4-BED08A4B0D67}"/>
              </a:ext>
            </a:extLst>
          </p:cNvPr>
          <p:cNvSpPr>
            <a:spLocks noGrp="1"/>
          </p:cNvSpPr>
          <p:nvPr>
            <p:ph type="title"/>
          </p:nvPr>
        </p:nvSpPr>
        <p:spPr/>
        <p:txBody>
          <a:bodyPr/>
          <a:lstStyle/>
          <a:p>
            <a:r>
              <a:rPr lang="el-GR" dirty="0"/>
              <a:t>Έλεγχος Υποθέσεων</a:t>
            </a:r>
          </a:p>
        </p:txBody>
      </p:sp>
      <p:sp>
        <p:nvSpPr>
          <p:cNvPr id="3" name="Θέση περιεχομένου 2">
            <a:extLst>
              <a:ext uri="{FF2B5EF4-FFF2-40B4-BE49-F238E27FC236}">
                <a16:creationId xmlns:a16="http://schemas.microsoft.com/office/drawing/2014/main" id="{8FF975A2-237E-95A0-69C0-77F221D401E4}"/>
              </a:ext>
            </a:extLst>
          </p:cNvPr>
          <p:cNvSpPr>
            <a:spLocks noGrp="1"/>
          </p:cNvSpPr>
          <p:nvPr>
            <p:ph idx="1"/>
          </p:nvPr>
        </p:nvSpPr>
        <p:spPr/>
        <p:txBody>
          <a:bodyPr>
            <a:normAutofit fontScale="85000" lnSpcReduction="10000"/>
          </a:bodyPr>
          <a:lstStyle/>
          <a:p>
            <a:r>
              <a:rPr lang="el-GR" dirty="0"/>
              <a:t>Λαμβάνοντας υπόψη την παρακάτω υπόθεση ως μηδενική υπόθεση: </a:t>
            </a:r>
          </a:p>
          <a:p>
            <a:pPr marL="0" indent="0" algn="ctr">
              <a:buNone/>
            </a:pPr>
            <a:r>
              <a:rPr lang="el-GR" dirty="0"/>
              <a:t>Η</a:t>
            </a:r>
            <a:r>
              <a:rPr lang="el-GR" baseline="-25000" dirty="0"/>
              <a:t>0</a:t>
            </a:r>
            <a:r>
              <a:rPr lang="el-GR" dirty="0"/>
              <a:t>:β</a:t>
            </a:r>
            <a:r>
              <a:rPr lang="el-GR" baseline="-25000" dirty="0"/>
              <a:t>1</a:t>
            </a:r>
            <a:r>
              <a:rPr lang="el-GR" dirty="0"/>
              <a:t>=0, </a:t>
            </a:r>
          </a:p>
          <a:p>
            <a:pPr marL="0" indent="0">
              <a:buNone/>
            </a:pPr>
            <a:r>
              <a:rPr lang="el-GR" dirty="0"/>
              <a:t>όπου το β</a:t>
            </a:r>
            <a:r>
              <a:rPr lang="el-GR" baseline="-25000" dirty="0"/>
              <a:t>1</a:t>
            </a:r>
            <a:r>
              <a:rPr lang="el-GR" dirty="0"/>
              <a:t> είναι η κλίση της γραμμής παλινδρόμησης του πληθυσμού</a:t>
            </a:r>
            <a:endParaRPr lang="en-US" dirty="0"/>
          </a:p>
          <a:p>
            <a:r>
              <a:rPr lang="en-US" dirty="0"/>
              <a:t>A</a:t>
            </a:r>
            <a:r>
              <a:rPr lang="el-GR" dirty="0"/>
              <a:t>ν αυτή η υπόθεση είναι αληθής, δεν υπάρχει σχέση μεταξύ του Υ και του Χ στον πληθυσμό. </a:t>
            </a:r>
          </a:p>
          <a:p>
            <a:r>
              <a:rPr lang="el-GR" dirty="0"/>
              <a:t>Αν το Η</a:t>
            </a:r>
            <a:r>
              <a:rPr lang="el-GR" baseline="-25000" dirty="0"/>
              <a:t>0</a:t>
            </a:r>
            <a:r>
              <a:rPr lang="el-GR" dirty="0"/>
              <a:t> δεν απορριφθεί σημαίνει, ότι παρά το γεγονός, ότι το δείγμα έχει παράξει μία προσαρμοσμένη γραμμή με μία μη μηδενική τιμή για το b</a:t>
            </a:r>
            <a:r>
              <a:rPr lang="el-GR" baseline="-25000" dirty="0"/>
              <a:t>1</a:t>
            </a:r>
            <a:r>
              <a:rPr lang="el-GR" dirty="0"/>
              <a:t>, εμείς πρέπει να συμπεράνουμε, ότι δεν υπάρχουν επαρκείς ενδείξεις, που να υποδεικνύουν, ότι το Υ σχετίζεται με το Χ. Αυτό συμβαίνει γιατί δεν μπορούμε να αποκλείσουμε την πιθανότητα, η γραμμή παλινδρόμησης του πληθυσμού να είναι οριζόντια. </a:t>
            </a:r>
          </a:p>
        </p:txBody>
      </p:sp>
    </p:spTree>
    <p:extLst>
      <p:ext uri="{BB962C8B-B14F-4D97-AF65-F5344CB8AC3E}">
        <p14:creationId xmlns:p14="http://schemas.microsoft.com/office/powerpoint/2010/main" val="2100809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5574779-D720-BA8F-7BE4-BED08A4B0D67}"/>
              </a:ext>
            </a:extLst>
          </p:cNvPr>
          <p:cNvSpPr>
            <a:spLocks noGrp="1"/>
          </p:cNvSpPr>
          <p:nvPr>
            <p:ph type="title"/>
          </p:nvPr>
        </p:nvSpPr>
        <p:spPr>
          <a:xfrm>
            <a:off x="1593436" y="177800"/>
            <a:ext cx="9782801" cy="1239837"/>
          </a:xfrm>
        </p:spPr>
        <p:txBody>
          <a:bodyPr anchor="b">
            <a:normAutofit/>
          </a:bodyPr>
          <a:lstStyle/>
          <a:p>
            <a:r>
              <a:rPr lang="el-GR" dirty="0"/>
              <a:t>Έλεγχος Υποθέσεων</a:t>
            </a:r>
          </a:p>
        </p:txBody>
      </p:sp>
      <p:pic>
        <p:nvPicPr>
          <p:cNvPr id="5" name="Θέση περιεχομένου 4">
            <a:extLst>
              <a:ext uri="{FF2B5EF4-FFF2-40B4-BE49-F238E27FC236}">
                <a16:creationId xmlns:a16="http://schemas.microsoft.com/office/drawing/2014/main" id="{B8A869E9-C32D-6F28-3A3D-B1DF3C5C3361}"/>
              </a:ext>
            </a:extLst>
          </p:cNvPr>
          <p:cNvPicPr>
            <a:picLocks noGrp="1" noChangeAspect="1"/>
          </p:cNvPicPr>
          <p:nvPr>
            <p:ph idx="1"/>
          </p:nvPr>
        </p:nvPicPr>
        <p:blipFill>
          <a:blip r:embed="rId2"/>
          <a:stretch>
            <a:fillRect/>
          </a:stretch>
        </p:blipFill>
        <p:spPr>
          <a:xfrm>
            <a:off x="3572734" y="1600200"/>
            <a:ext cx="5824205" cy="4572000"/>
          </a:xfrm>
          <a:noFill/>
        </p:spPr>
      </p:pic>
    </p:spTree>
    <p:extLst>
      <p:ext uri="{BB962C8B-B14F-4D97-AF65-F5344CB8AC3E}">
        <p14:creationId xmlns:p14="http://schemas.microsoft.com/office/powerpoint/2010/main" val="2876823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5574779-D720-BA8F-7BE4-BED08A4B0D67}"/>
              </a:ext>
            </a:extLst>
          </p:cNvPr>
          <p:cNvSpPr>
            <a:spLocks noGrp="1"/>
          </p:cNvSpPr>
          <p:nvPr>
            <p:ph type="title"/>
          </p:nvPr>
        </p:nvSpPr>
        <p:spPr>
          <a:xfrm>
            <a:off x="1593436" y="177800"/>
            <a:ext cx="9782801" cy="1239837"/>
          </a:xfrm>
        </p:spPr>
        <p:txBody>
          <a:bodyPr anchor="b">
            <a:normAutofit/>
          </a:bodyPr>
          <a:lstStyle/>
          <a:p>
            <a:r>
              <a:rPr lang="el-GR" dirty="0"/>
              <a:t>Έλεγχος Υποθέσεων</a:t>
            </a:r>
          </a:p>
        </p:txBody>
      </p:sp>
      <mc:AlternateContent xmlns:mc="http://schemas.openxmlformats.org/markup-compatibility/2006" xmlns:a14="http://schemas.microsoft.com/office/drawing/2010/main">
        <mc:Choice Requires="a14">
          <p:sp>
            <p:nvSpPr>
              <p:cNvPr id="4" name="Θέση περιεχομένου 3">
                <a:extLst>
                  <a:ext uri="{FF2B5EF4-FFF2-40B4-BE49-F238E27FC236}">
                    <a16:creationId xmlns:a16="http://schemas.microsoft.com/office/drawing/2014/main" id="{AAAC4C38-EFF4-7DA3-ABC7-2C837F7DE0FB}"/>
                  </a:ext>
                </a:extLst>
              </p:cNvPr>
              <p:cNvSpPr>
                <a:spLocks noGrp="1"/>
              </p:cNvSpPr>
              <p:nvPr>
                <p:ph idx="1"/>
              </p:nvPr>
            </p:nvSpPr>
            <p:spPr/>
            <p:txBody>
              <a:bodyPr/>
              <a:lstStyle/>
              <a:p>
                <a:r>
                  <a:rPr lang="el-GR" dirty="0"/>
                  <a:t>Αν η μηδενική υπόθεση Η0:β</a:t>
                </a:r>
                <a:r>
                  <a:rPr lang="el-GR" baseline="-25000" dirty="0"/>
                  <a:t>1</a:t>
                </a:r>
                <a:r>
                  <a:rPr lang="el-GR" dirty="0"/>
                  <a:t>=0 είναι αληθής, τότε η στατιστική t με τιμή </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𝑡</m:t>
                      </m:r>
                      <m:r>
                        <a:rPr lang="en-US" b="0" i="1" smtClean="0">
                          <a:latin typeface="Cambria Math" panose="02040503050406030204" pitchFamily="18" charset="0"/>
                        </a:rPr>
                        <m:t>=</m:t>
                      </m:r>
                      <m:f>
                        <m:fPr>
                          <m:ctrlPr>
                            <a:rPr lang="en-US" b="0" i="1" smtClean="0">
                              <a:latin typeface="Cambria Math" panose="02040503050406030204" pitchFamily="18" charset="0"/>
                            </a:rPr>
                          </m:ctrlPr>
                        </m:fPr>
                        <m:num>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l-GR" b="0" i="1" smtClean="0">
                                      <a:latin typeface="Cambria Math" panose="02040503050406030204" pitchFamily="18" charset="0"/>
                                    </a:rPr>
                                    <m:t>𝛽</m:t>
                                  </m:r>
                                </m:e>
                                <m:sub>
                                  <m:r>
                                    <a:rPr lang="el-GR" b="0" i="1" smtClean="0">
                                      <a:latin typeface="Cambria Math" panose="02040503050406030204" pitchFamily="18" charset="0"/>
                                    </a:rPr>
                                    <m:t>1</m:t>
                                  </m:r>
                                </m:sub>
                              </m:sSub>
                            </m:e>
                          </m:d>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sSub>
                                <m:sSubPr>
                                  <m:ctrlPr>
                                    <a:rPr lang="en-US" b="0"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1</m:t>
                                  </m:r>
                                </m:sub>
                              </m:sSub>
                            </m:sub>
                          </m:sSub>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1</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sSub>
                                <m:sSubPr>
                                  <m:ctrlPr>
                                    <a:rPr lang="en-US" b="0"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1</m:t>
                                  </m:r>
                                </m:sub>
                              </m:sSub>
                            </m:sub>
                          </m:sSub>
                        </m:den>
                      </m:f>
                    </m:oMath>
                  </m:oMathPara>
                </a14:m>
                <a:endParaRPr lang="el-GR" dirty="0"/>
              </a:p>
              <a:p>
                <a:pPr marL="0" indent="0">
                  <a:buNone/>
                </a:pPr>
                <a:r>
                  <a:rPr lang="el-GR" dirty="0"/>
                  <a:t>ακολουθεί την t κατανομή με n-2 βαθμούς ελευθερίας.</a:t>
                </a:r>
              </a:p>
              <a:p>
                <a:r>
                  <a:rPr lang="el-GR" dirty="0"/>
                  <a:t>Το s</a:t>
                </a:r>
                <a:r>
                  <a:rPr lang="el-GR" baseline="-25000" dirty="0"/>
                  <a:t>b</a:t>
                </a:r>
                <a:r>
                  <a:rPr lang="el-GR" baseline="-40000" dirty="0"/>
                  <a:t>1</a:t>
                </a:r>
                <a:r>
                  <a:rPr lang="el-GR" dirty="0"/>
                  <a:t> είναι η τυπική απόκλιση του b</a:t>
                </a:r>
                <a:r>
                  <a:rPr lang="el-GR" baseline="-25000" dirty="0"/>
                  <a:t>1</a:t>
                </a:r>
                <a:r>
                  <a:rPr lang="el-GR" dirty="0"/>
                  <a:t> και δίδεται από τη σχέση:</a:t>
                </a:r>
              </a:p>
            </p:txBody>
          </p:sp>
        </mc:Choice>
        <mc:Fallback xmlns="">
          <p:sp>
            <p:nvSpPr>
              <p:cNvPr id="4" name="Θέση περιεχομένου 3">
                <a:extLst>
                  <a:ext uri="{FF2B5EF4-FFF2-40B4-BE49-F238E27FC236}">
                    <a16:creationId xmlns:a16="http://schemas.microsoft.com/office/drawing/2014/main" id="{AAAC4C38-EFF4-7DA3-ABC7-2C837F7DE0FB}"/>
                  </a:ext>
                </a:extLst>
              </p:cNvPr>
              <p:cNvSpPr>
                <a:spLocks noGrp="1" noRot="1" noChangeAspect="1" noMove="1" noResize="1" noEditPoints="1" noAdjustHandles="1" noChangeArrowheads="1" noChangeShapeType="1" noTextEdit="1"/>
              </p:cNvSpPr>
              <p:nvPr>
                <p:ph idx="1"/>
              </p:nvPr>
            </p:nvSpPr>
            <p:spPr>
              <a:blipFill>
                <a:blip r:embed="rId2"/>
                <a:stretch>
                  <a:fillRect l="-1433" t="-3600"/>
                </a:stretch>
              </a:blipFill>
            </p:spPr>
            <p:txBody>
              <a:bodyPr/>
              <a:lstStyle/>
              <a:p>
                <a:r>
                  <a:rPr lang="el-GR">
                    <a:noFill/>
                  </a:rPr>
                  <a:t> </a:t>
                </a:r>
              </a:p>
            </p:txBody>
          </p:sp>
        </mc:Fallback>
      </mc:AlternateContent>
      <p:pic>
        <p:nvPicPr>
          <p:cNvPr id="7" name="Εικόνα 6">
            <a:extLst>
              <a:ext uri="{FF2B5EF4-FFF2-40B4-BE49-F238E27FC236}">
                <a16:creationId xmlns:a16="http://schemas.microsoft.com/office/drawing/2014/main" id="{B9C5DC87-CDE3-D95A-86C0-3E605B1D5608}"/>
              </a:ext>
            </a:extLst>
          </p:cNvPr>
          <p:cNvPicPr>
            <a:picLocks noChangeAspect="1"/>
          </p:cNvPicPr>
          <p:nvPr/>
        </p:nvPicPr>
        <p:blipFill>
          <a:blip r:embed="rId3"/>
          <a:stretch>
            <a:fillRect/>
          </a:stretch>
        </p:blipFill>
        <p:spPr>
          <a:xfrm>
            <a:off x="4728260" y="4797152"/>
            <a:ext cx="3077342" cy="1224136"/>
          </a:xfrm>
          <a:prstGeom prst="rect">
            <a:avLst/>
          </a:prstGeom>
        </p:spPr>
      </p:pic>
    </p:spTree>
    <p:extLst>
      <p:ext uri="{BB962C8B-B14F-4D97-AF65-F5344CB8AC3E}">
        <p14:creationId xmlns:p14="http://schemas.microsoft.com/office/powerpoint/2010/main" val="1254437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5574779-D720-BA8F-7BE4-BED08A4B0D67}"/>
              </a:ext>
            </a:extLst>
          </p:cNvPr>
          <p:cNvSpPr>
            <a:spLocks noGrp="1"/>
          </p:cNvSpPr>
          <p:nvPr>
            <p:ph type="title"/>
          </p:nvPr>
        </p:nvSpPr>
        <p:spPr>
          <a:xfrm>
            <a:off x="1593436" y="177800"/>
            <a:ext cx="9782801" cy="1239837"/>
          </a:xfrm>
        </p:spPr>
        <p:txBody>
          <a:bodyPr anchor="b">
            <a:normAutofit/>
          </a:bodyPr>
          <a:lstStyle/>
          <a:p>
            <a:r>
              <a:rPr lang="el-GR" dirty="0"/>
              <a:t>Έλεγχος Υποθέσεων</a:t>
            </a:r>
          </a:p>
        </p:txBody>
      </p:sp>
      <p:sp>
        <p:nvSpPr>
          <p:cNvPr id="4" name="Θέση περιεχομένου 3">
            <a:extLst>
              <a:ext uri="{FF2B5EF4-FFF2-40B4-BE49-F238E27FC236}">
                <a16:creationId xmlns:a16="http://schemas.microsoft.com/office/drawing/2014/main" id="{AAAC4C38-EFF4-7DA3-ABC7-2C837F7DE0FB}"/>
              </a:ext>
            </a:extLst>
          </p:cNvPr>
          <p:cNvSpPr>
            <a:spLocks noGrp="1"/>
          </p:cNvSpPr>
          <p:nvPr>
            <p:ph idx="1"/>
          </p:nvPr>
        </p:nvSpPr>
        <p:spPr/>
        <p:txBody>
          <a:bodyPr/>
          <a:lstStyle/>
          <a:p>
            <a:r>
              <a:rPr lang="el-GR" dirty="0"/>
              <a:t>Ένας εναλλακτικός έλεγχος για την μηδενική υπόθεση</a:t>
            </a:r>
            <a:r>
              <a:rPr lang="en-US" dirty="0"/>
              <a:t> </a:t>
            </a:r>
            <a:r>
              <a:rPr lang="el-GR" dirty="0"/>
              <a:t>H</a:t>
            </a:r>
            <a:r>
              <a:rPr lang="el-GR" baseline="-25000" dirty="0"/>
              <a:t>0</a:t>
            </a:r>
            <a:r>
              <a:rPr lang="en-US" dirty="0"/>
              <a:t>:</a:t>
            </a:r>
            <a:r>
              <a:rPr lang="el-GR" dirty="0"/>
              <a:t> β</a:t>
            </a:r>
            <a:r>
              <a:rPr lang="el-GR" baseline="-25000" dirty="0"/>
              <a:t>1</a:t>
            </a:r>
            <a:r>
              <a:rPr lang="el-GR" dirty="0"/>
              <a:t>=0 είναι επίσης διαθέσιμος από τον πίνακα ANOVA.</a:t>
            </a:r>
            <a:endParaRPr lang="en-US" dirty="0"/>
          </a:p>
          <a:p>
            <a:r>
              <a:rPr lang="el-GR" dirty="0"/>
              <a:t>Αν οι υποθέσεις του στατιστικού μοντέλου για τη γραμμική παλινδρόμηση είναι κατάλληλες και αν η μηδενική υπόθεση H</a:t>
            </a:r>
            <a:r>
              <a:rPr lang="el-GR" baseline="-25000" dirty="0"/>
              <a:t>0</a:t>
            </a:r>
            <a:r>
              <a:rPr lang="en-US" dirty="0"/>
              <a:t>:</a:t>
            </a:r>
            <a:r>
              <a:rPr lang="el-GR" dirty="0"/>
              <a:t>β</a:t>
            </a:r>
            <a:r>
              <a:rPr lang="el-GR" baseline="-25000" dirty="0"/>
              <a:t>1</a:t>
            </a:r>
            <a:r>
              <a:rPr lang="el-GR" dirty="0"/>
              <a:t>=0 είναι αληθής, ο λόγος: </a:t>
            </a:r>
            <a:endParaRPr lang="en-US" dirty="0"/>
          </a:p>
          <a:p>
            <a:endParaRPr lang="en-US" dirty="0"/>
          </a:p>
          <a:p>
            <a:endParaRPr lang="en-US" dirty="0"/>
          </a:p>
          <a:p>
            <a:r>
              <a:rPr lang="el-GR" dirty="0"/>
              <a:t>ακολουθεί την F κατανομή με </a:t>
            </a:r>
            <a:r>
              <a:rPr lang="el-GR" dirty="0" err="1"/>
              <a:t>df</a:t>
            </a:r>
            <a:r>
              <a:rPr lang="el-GR" dirty="0"/>
              <a:t> = 1, n-2.</a:t>
            </a:r>
          </a:p>
        </p:txBody>
      </p:sp>
      <p:pic>
        <p:nvPicPr>
          <p:cNvPr id="5" name="Εικόνα 4">
            <a:extLst>
              <a:ext uri="{FF2B5EF4-FFF2-40B4-BE49-F238E27FC236}">
                <a16:creationId xmlns:a16="http://schemas.microsoft.com/office/drawing/2014/main" id="{A2B50A76-4FE7-3ADF-97EA-1863DCF2BFC2}"/>
              </a:ext>
            </a:extLst>
          </p:cNvPr>
          <p:cNvPicPr>
            <a:picLocks noChangeAspect="1"/>
          </p:cNvPicPr>
          <p:nvPr/>
        </p:nvPicPr>
        <p:blipFill>
          <a:blip r:embed="rId2"/>
          <a:stretch>
            <a:fillRect/>
          </a:stretch>
        </p:blipFill>
        <p:spPr>
          <a:xfrm>
            <a:off x="5014292" y="3789040"/>
            <a:ext cx="1705776" cy="1150407"/>
          </a:xfrm>
          <a:prstGeom prst="rect">
            <a:avLst/>
          </a:prstGeom>
        </p:spPr>
      </p:pic>
    </p:spTree>
    <p:extLst>
      <p:ext uri="{BB962C8B-B14F-4D97-AF65-F5344CB8AC3E}">
        <p14:creationId xmlns:p14="http://schemas.microsoft.com/office/powerpoint/2010/main" val="1166479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5574779-D720-BA8F-7BE4-BED08A4B0D67}"/>
              </a:ext>
            </a:extLst>
          </p:cNvPr>
          <p:cNvSpPr>
            <a:spLocks noGrp="1"/>
          </p:cNvSpPr>
          <p:nvPr>
            <p:ph type="title"/>
          </p:nvPr>
        </p:nvSpPr>
        <p:spPr>
          <a:xfrm>
            <a:off x="1593436" y="177800"/>
            <a:ext cx="9782801" cy="1239837"/>
          </a:xfrm>
        </p:spPr>
        <p:txBody>
          <a:bodyPr anchor="b">
            <a:normAutofit/>
          </a:bodyPr>
          <a:lstStyle/>
          <a:p>
            <a:r>
              <a:rPr lang="el-GR" dirty="0"/>
              <a:t>Έλεγχος Υποθέσεων</a:t>
            </a:r>
          </a:p>
        </p:txBody>
      </p:sp>
      <p:sp>
        <p:nvSpPr>
          <p:cNvPr id="4" name="Θέση περιεχομένου 3">
            <a:extLst>
              <a:ext uri="{FF2B5EF4-FFF2-40B4-BE49-F238E27FC236}">
                <a16:creationId xmlns:a16="http://schemas.microsoft.com/office/drawing/2014/main" id="{AAAC4C38-EFF4-7DA3-ABC7-2C837F7DE0FB}"/>
              </a:ext>
            </a:extLst>
          </p:cNvPr>
          <p:cNvSpPr>
            <a:spLocks noGrp="1"/>
          </p:cNvSpPr>
          <p:nvPr>
            <p:ph idx="1"/>
          </p:nvPr>
        </p:nvSpPr>
        <p:spPr/>
        <p:txBody>
          <a:bodyPr>
            <a:normAutofit lnSpcReduction="10000"/>
          </a:bodyPr>
          <a:lstStyle/>
          <a:p>
            <a:r>
              <a:rPr lang="el-GR" dirty="0"/>
              <a:t>Όταν η H</a:t>
            </a:r>
            <a:r>
              <a:rPr lang="el-GR" baseline="-25000" dirty="0"/>
              <a:t>0</a:t>
            </a:r>
            <a:r>
              <a:rPr lang="el-GR" dirty="0"/>
              <a:t> είναι αληθής, το MSE είναι εκτιμητής του σ</a:t>
            </a:r>
            <a:r>
              <a:rPr lang="el-GR" baseline="30000" dirty="0"/>
              <a:t>2</a:t>
            </a:r>
            <a:r>
              <a:rPr lang="el-GR" dirty="0"/>
              <a:t> και της διασποράς του σφάλματος (ε) στο στατιστικό μοντέλο για παλινδρόμηση ευθείας γραμμής. </a:t>
            </a:r>
            <a:endParaRPr lang="en-US" dirty="0"/>
          </a:p>
          <a:p>
            <a:endParaRPr lang="en-US" dirty="0"/>
          </a:p>
          <a:p>
            <a:r>
              <a:rPr lang="el-GR" dirty="0"/>
              <a:t>Από την άλλη μεριά, αν η εναλλακτική υπόθεση H</a:t>
            </a:r>
            <a:r>
              <a:rPr lang="el-GR" baseline="-25000" dirty="0"/>
              <a:t>1</a:t>
            </a:r>
            <a:r>
              <a:rPr lang="en-US" dirty="0"/>
              <a:t>:</a:t>
            </a:r>
            <a:r>
              <a:rPr lang="el-GR" dirty="0"/>
              <a:t>β</a:t>
            </a:r>
            <a:r>
              <a:rPr lang="el-GR" baseline="-25000" dirty="0"/>
              <a:t>1</a:t>
            </a:r>
            <a:r>
              <a:rPr lang="el-GR" dirty="0"/>
              <a:t>≠0 είναι αληθής, ο αριθμητής του F-λόγου τείνει να είναι μεγαλύτερος από τον παρονομαστή. Στην περίπτωση αυτή οι μεγάλοι F-λόγοι είναι συνεπείς με την εναλλακτική υπόθεση.</a:t>
            </a:r>
            <a:endParaRPr lang="en-US" dirty="0"/>
          </a:p>
          <a:p>
            <a:r>
              <a:rPr lang="el-GR" dirty="0"/>
              <a:t>Σε επίπεδο σημαντικότητας α, η περιοχή απόρριψης είναι η F&gt;</a:t>
            </a:r>
            <a:r>
              <a:rPr lang="el-GR" dirty="0" err="1"/>
              <a:t>F</a:t>
            </a:r>
            <a:r>
              <a:rPr lang="el-GR" baseline="-25000" dirty="0" err="1"/>
              <a:t>α</a:t>
            </a:r>
            <a:r>
              <a:rPr lang="el-GR" dirty="0"/>
              <a:t>.  </a:t>
            </a:r>
          </a:p>
        </p:txBody>
      </p:sp>
    </p:spTree>
    <p:extLst>
      <p:ext uri="{BB962C8B-B14F-4D97-AF65-F5344CB8AC3E}">
        <p14:creationId xmlns:p14="http://schemas.microsoft.com/office/powerpoint/2010/main" val="3177636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3FC1202-E3D4-EAC7-B4C3-1D869EEB7488}"/>
              </a:ext>
            </a:extLst>
          </p:cNvPr>
          <p:cNvSpPr>
            <a:spLocks noGrp="1"/>
          </p:cNvSpPr>
          <p:nvPr>
            <p:ph type="title"/>
          </p:nvPr>
        </p:nvSpPr>
        <p:spPr/>
        <p:txBody>
          <a:bodyPr/>
          <a:lstStyle/>
          <a:p>
            <a:r>
              <a:rPr lang="el-GR" dirty="0"/>
              <a:t>Ανάλυση Καταλοίπων</a:t>
            </a:r>
          </a:p>
        </p:txBody>
      </p:sp>
      <p:sp>
        <p:nvSpPr>
          <p:cNvPr id="3" name="Θέση περιεχομένου 2">
            <a:extLst>
              <a:ext uri="{FF2B5EF4-FFF2-40B4-BE49-F238E27FC236}">
                <a16:creationId xmlns:a16="http://schemas.microsoft.com/office/drawing/2014/main" id="{38C7D022-8667-4E48-3E73-20D341DE0D09}"/>
              </a:ext>
            </a:extLst>
          </p:cNvPr>
          <p:cNvSpPr>
            <a:spLocks noGrp="1"/>
          </p:cNvSpPr>
          <p:nvPr>
            <p:ph idx="1"/>
          </p:nvPr>
        </p:nvSpPr>
        <p:spPr/>
        <p:txBody>
          <a:bodyPr/>
          <a:lstStyle/>
          <a:p>
            <a:r>
              <a:rPr lang="el-GR" dirty="0"/>
              <a:t>Τα συμπεράσματα μπορεί να είναι παραπλανητικά, αν οι υποθέσεις, που έγιναν στη διαμόρφωση του μοντέλου, είναι συνολικά ασυμβίβαστες με τα δεδομένα.</a:t>
            </a:r>
          </a:p>
          <a:p>
            <a:endParaRPr lang="el-GR" dirty="0"/>
          </a:p>
          <a:p>
            <a:r>
              <a:rPr lang="el-GR" dirty="0"/>
              <a:t>Είναι απαραίτητο να ελέγξουμε τα δεδομένα προσεκτικά για ενδείξεις κάποιας παραβίασης των υποθέσεων.</a:t>
            </a:r>
          </a:p>
        </p:txBody>
      </p:sp>
    </p:spTree>
    <p:extLst>
      <p:ext uri="{BB962C8B-B14F-4D97-AF65-F5344CB8AC3E}">
        <p14:creationId xmlns:p14="http://schemas.microsoft.com/office/powerpoint/2010/main" val="754637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3FC1202-E3D4-EAC7-B4C3-1D869EEB7488}"/>
              </a:ext>
            </a:extLst>
          </p:cNvPr>
          <p:cNvSpPr>
            <a:spLocks noGrp="1"/>
          </p:cNvSpPr>
          <p:nvPr>
            <p:ph type="title"/>
          </p:nvPr>
        </p:nvSpPr>
        <p:spPr/>
        <p:txBody>
          <a:bodyPr/>
          <a:lstStyle/>
          <a:p>
            <a:r>
              <a:rPr lang="el-GR" dirty="0"/>
              <a:t>Ανάλυση Καταλοίπων</a:t>
            </a:r>
          </a:p>
        </p:txBody>
      </p:sp>
      <p:sp>
        <p:nvSpPr>
          <p:cNvPr id="3" name="Θέση περιεχομένου 2">
            <a:extLst>
              <a:ext uri="{FF2B5EF4-FFF2-40B4-BE49-F238E27FC236}">
                <a16:creationId xmlns:a16="http://schemas.microsoft.com/office/drawing/2014/main" id="{38C7D022-8667-4E48-3E73-20D341DE0D09}"/>
              </a:ext>
            </a:extLst>
          </p:cNvPr>
          <p:cNvSpPr>
            <a:spLocks noGrp="1"/>
          </p:cNvSpPr>
          <p:nvPr>
            <p:ph idx="1"/>
          </p:nvPr>
        </p:nvSpPr>
        <p:spPr/>
        <p:txBody>
          <a:bodyPr/>
          <a:lstStyle/>
          <a:p>
            <a:r>
              <a:rPr lang="el-GR" dirty="0"/>
              <a:t>Οι υποθέσεις για το μοντέλο παλινδρόμησης ευθείας γραμμής είναι:</a:t>
            </a:r>
          </a:p>
          <a:p>
            <a:pPr marL="514350" indent="-514350">
              <a:buFont typeface="+mj-lt"/>
              <a:buAutoNum type="arabicPeriod"/>
            </a:pPr>
            <a:r>
              <a:rPr lang="el-GR" dirty="0"/>
              <a:t>Η υποκείμενη σχέση είναι γραμμική</a:t>
            </a:r>
          </a:p>
          <a:p>
            <a:pPr marL="514350" indent="-514350">
              <a:buFont typeface="+mj-lt"/>
              <a:buAutoNum type="arabicPeriod"/>
            </a:pPr>
            <a:r>
              <a:rPr lang="el-GR" dirty="0"/>
              <a:t>Τα σφάλματα είναι ανεξάρτητα</a:t>
            </a:r>
          </a:p>
          <a:p>
            <a:pPr marL="514350" indent="-514350">
              <a:buFont typeface="+mj-lt"/>
              <a:buAutoNum type="arabicPeriod"/>
            </a:pPr>
            <a:r>
              <a:rPr lang="el-GR" dirty="0"/>
              <a:t>Τα σφάλματα έχουν σταθερή διασπορά</a:t>
            </a:r>
          </a:p>
          <a:p>
            <a:pPr marL="514350" indent="-514350">
              <a:buFont typeface="+mj-lt"/>
              <a:buAutoNum type="arabicPeriod"/>
            </a:pPr>
            <a:r>
              <a:rPr lang="el-GR" dirty="0"/>
              <a:t>Τα σφάλματα είναι κανονικά κατανεμημένα</a:t>
            </a:r>
          </a:p>
        </p:txBody>
      </p:sp>
    </p:spTree>
    <p:extLst>
      <p:ext uri="{BB962C8B-B14F-4D97-AF65-F5344CB8AC3E}">
        <p14:creationId xmlns:p14="http://schemas.microsoft.com/office/powerpoint/2010/main" val="558000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3FC1202-E3D4-EAC7-B4C3-1D869EEB7488}"/>
              </a:ext>
            </a:extLst>
          </p:cNvPr>
          <p:cNvSpPr>
            <a:spLocks noGrp="1"/>
          </p:cNvSpPr>
          <p:nvPr>
            <p:ph type="title"/>
          </p:nvPr>
        </p:nvSpPr>
        <p:spPr/>
        <p:txBody>
          <a:bodyPr/>
          <a:lstStyle/>
          <a:p>
            <a:r>
              <a:rPr lang="el-GR" dirty="0"/>
              <a:t>Ανάλυση Καταλοίπων</a:t>
            </a:r>
          </a:p>
        </p:txBody>
      </p:sp>
      <p:sp>
        <p:nvSpPr>
          <p:cNvPr id="3" name="Θέση περιεχομένου 2">
            <a:extLst>
              <a:ext uri="{FF2B5EF4-FFF2-40B4-BE49-F238E27FC236}">
                <a16:creationId xmlns:a16="http://schemas.microsoft.com/office/drawing/2014/main" id="{38C7D022-8667-4E48-3E73-20D341DE0D09}"/>
              </a:ext>
            </a:extLst>
          </p:cNvPr>
          <p:cNvSpPr>
            <a:spLocks noGrp="1"/>
          </p:cNvSpPr>
          <p:nvPr>
            <p:ph idx="1"/>
          </p:nvPr>
        </p:nvSpPr>
        <p:spPr/>
        <p:txBody>
          <a:bodyPr>
            <a:normAutofit fontScale="85000" lnSpcReduction="10000"/>
          </a:bodyPr>
          <a:lstStyle/>
          <a:p>
            <a:r>
              <a:rPr lang="el-GR" dirty="0"/>
              <a:t>Η πληροφόρηση στην διασπορά, που δεν μπορεί να ερμηνευθεί από την προσαρμοσμένη συνάρτηση παλινδρόμησης, περιέχεται στα κατάλοιπα</a:t>
            </a:r>
          </a:p>
          <a:p>
            <a:r>
              <a:rPr lang="el-GR" dirty="0"/>
              <a:t>Για να ελέγξουμε τις μετρικές ενός δοκιμαστικού μοντέλου, μπορούμε να εξετάσουμε τα κατάλοιπα, χαράζοντάς τα με διάφορους τρόπους:</a:t>
            </a:r>
          </a:p>
          <a:p>
            <a:pPr marL="514350" indent="-514350">
              <a:buFont typeface="+mj-lt"/>
              <a:buAutoNum type="arabicPeriod"/>
            </a:pPr>
            <a:r>
              <a:rPr lang="el-GR" dirty="0"/>
              <a:t>Γράφημα ιστογράμματος καταλοίπων</a:t>
            </a:r>
          </a:p>
          <a:p>
            <a:pPr marL="514350" indent="-514350">
              <a:buFont typeface="+mj-lt"/>
              <a:buAutoNum type="arabicPeriod"/>
            </a:pPr>
            <a:r>
              <a:rPr lang="el-GR" dirty="0"/>
              <a:t>Γράφημα καταλοίπων σαν συνάρτηση των προσαρμοσμένων τιμών</a:t>
            </a:r>
          </a:p>
          <a:p>
            <a:pPr marL="514350" indent="-514350">
              <a:buFont typeface="+mj-lt"/>
              <a:buAutoNum type="arabicPeriod"/>
            </a:pPr>
            <a:r>
              <a:rPr lang="el-GR" dirty="0"/>
              <a:t>Γράφημα καταλοίπων σαν συνάρτηση της ανεξάρτητης μεταβλητής</a:t>
            </a:r>
          </a:p>
          <a:p>
            <a:pPr marL="514350" indent="-514350">
              <a:buFont typeface="+mj-lt"/>
              <a:buAutoNum type="arabicPeriod"/>
            </a:pPr>
            <a:r>
              <a:rPr lang="el-GR" dirty="0"/>
              <a:t>Γράφημα καταλοίπων στο χρόνο αν τα δεδομένα είναι χρονολογικά </a:t>
            </a:r>
          </a:p>
        </p:txBody>
      </p:sp>
    </p:spTree>
    <p:extLst>
      <p:ext uri="{BB962C8B-B14F-4D97-AF65-F5344CB8AC3E}">
        <p14:creationId xmlns:p14="http://schemas.microsoft.com/office/powerpoint/2010/main" val="792010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A4C144C-DBB7-4D8E-3386-4A7366434470}"/>
              </a:ext>
            </a:extLst>
          </p:cNvPr>
          <p:cNvSpPr>
            <a:spLocks noGrp="1"/>
          </p:cNvSpPr>
          <p:nvPr>
            <p:ph type="title"/>
          </p:nvPr>
        </p:nvSpPr>
        <p:spPr/>
        <p:txBody>
          <a:bodyPr/>
          <a:lstStyle/>
          <a:p>
            <a:r>
              <a:rPr lang="el-GR" dirty="0"/>
              <a:t>Ευθεία Παλινδρόμησης</a:t>
            </a:r>
          </a:p>
        </p:txBody>
      </p:sp>
      <p:sp>
        <p:nvSpPr>
          <p:cNvPr id="3" name="Θέση περιεχομένου 2">
            <a:extLst>
              <a:ext uri="{FF2B5EF4-FFF2-40B4-BE49-F238E27FC236}">
                <a16:creationId xmlns:a16="http://schemas.microsoft.com/office/drawing/2014/main" id="{F67F5A0A-CBBC-9253-B1C0-1E52B3E78354}"/>
              </a:ext>
            </a:extLst>
          </p:cNvPr>
          <p:cNvSpPr>
            <a:spLocks noGrp="1"/>
          </p:cNvSpPr>
          <p:nvPr>
            <p:ph idx="1"/>
          </p:nvPr>
        </p:nvSpPr>
        <p:spPr/>
        <p:txBody>
          <a:bodyPr/>
          <a:lstStyle/>
          <a:p>
            <a:r>
              <a:rPr lang="el-GR" dirty="0"/>
              <a:t>Η προσαρμοσμένη ευθεία γραμμή είναι της μορφής:</a:t>
            </a:r>
          </a:p>
          <a:p>
            <a:endParaRPr lang="el-GR" dirty="0"/>
          </a:p>
          <a:p>
            <a:endParaRPr lang="el-GR" dirty="0"/>
          </a:p>
          <a:p>
            <a:r>
              <a:rPr lang="el-GR" dirty="0"/>
              <a:t>Ο πρώτος όρος, είναι η τομή της ευθείας με τον άξονα Υ (Υ-</a:t>
            </a:r>
            <a:r>
              <a:rPr lang="el-GR" dirty="0" err="1"/>
              <a:t>intercept</a:t>
            </a:r>
            <a:r>
              <a:rPr lang="el-GR" dirty="0"/>
              <a:t>) και ο δεύτερος όρος, είναι η κλίση (</a:t>
            </a:r>
            <a:r>
              <a:rPr lang="el-GR" dirty="0" err="1"/>
              <a:t>slope</a:t>
            </a:r>
            <a:r>
              <a:rPr lang="el-GR" dirty="0"/>
              <a:t>). </a:t>
            </a:r>
          </a:p>
          <a:p>
            <a:r>
              <a:rPr lang="el-GR" dirty="0"/>
              <a:t>Η κλίση αναπαριστά, το πόσο αλλάζει το Υ, όταν το Χ αυξάνει κατά μία μονάδα. </a:t>
            </a:r>
          </a:p>
          <a:p>
            <a:r>
              <a:rPr lang="el-GR" dirty="0"/>
              <a:t>Το άμεσο αντικείμενό μας είναι να καθοριστούν τιμές για τα b</a:t>
            </a:r>
            <a:r>
              <a:rPr lang="el-GR" baseline="-25000" dirty="0"/>
              <a:t>0</a:t>
            </a:r>
            <a:r>
              <a:rPr lang="el-GR" dirty="0"/>
              <a:t> και b</a:t>
            </a:r>
            <a:r>
              <a:rPr lang="el-GR" baseline="-25000" dirty="0"/>
              <a:t>1</a:t>
            </a:r>
            <a:r>
              <a:rPr lang="el-GR" dirty="0"/>
              <a:t>.</a:t>
            </a:r>
          </a:p>
        </p:txBody>
      </p:sp>
      <p:pic>
        <p:nvPicPr>
          <p:cNvPr id="5" name="Εικόνα 4">
            <a:extLst>
              <a:ext uri="{FF2B5EF4-FFF2-40B4-BE49-F238E27FC236}">
                <a16:creationId xmlns:a16="http://schemas.microsoft.com/office/drawing/2014/main" id="{251B1FC8-1A4D-AF23-CB04-C1792D8E4072}"/>
              </a:ext>
            </a:extLst>
          </p:cNvPr>
          <p:cNvPicPr>
            <a:picLocks noChangeAspect="1"/>
          </p:cNvPicPr>
          <p:nvPr/>
        </p:nvPicPr>
        <p:blipFill>
          <a:blip r:embed="rId2"/>
          <a:stretch>
            <a:fillRect/>
          </a:stretch>
        </p:blipFill>
        <p:spPr>
          <a:xfrm>
            <a:off x="4582244" y="2132856"/>
            <a:ext cx="2646084" cy="882027"/>
          </a:xfrm>
          <a:prstGeom prst="rect">
            <a:avLst/>
          </a:prstGeom>
        </p:spPr>
      </p:pic>
    </p:spTree>
    <p:extLst>
      <p:ext uri="{BB962C8B-B14F-4D97-AF65-F5344CB8AC3E}">
        <p14:creationId xmlns:p14="http://schemas.microsoft.com/office/powerpoint/2010/main" val="913012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3FC1202-E3D4-EAC7-B4C3-1D869EEB7488}"/>
              </a:ext>
            </a:extLst>
          </p:cNvPr>
          <p:cNvSpPr>
            <a:spLocks noGrp="1"/>
          </p:cNvSpPr>
          <p:nvPr>
            <p:ph type="title"/>
          </p:nvPr>
        </p:nvSpPr>
        <p:spPr/>
        <p:txBody>
          <a:bodyPr/>
          <a:lstStyle/>
          <a:p>
            <a:r>
              <a:rPr lang="el-GR" dirty="0"/>
              <a:t>Ανάλυση Καταλοίπων</a:t>
            </a:r>
          </a:p>
        </p:txBody>
      </p:sp>
      <p:sp>
        <p:nvSpPr>
          <p:cNvPr id="3" name="Θέση περιεχομένου 2">
            <a:extLst>
              <a:ext uri="{FF2B5EF4-FFF2-40B4-BE49-F238E27FC236}">
                <a16:creationId xmlns:a16="http://schemas.microsoft.com/office/drawing/2014/main" id="{38C7D022-8667-4E48-3E73-20D341DE0D09}"/>
              </a:ext>
            </a:extLst>
          </p:cNvPr>
          <p:cNvSpPr>
            <a:spLocks noGrp="1"/>
          </p:cNvSpPr>
          <p:nvPr>
            <p:ph idx="1"/>
          </p:nvPr>
        </p:nvSpPr>
        <p:spPr/>
        <p:txBody>
          <a:bodyPr>
            <a:normAutofit/>
          </a:bodyPr>
          <a:lstStyle/>
          <a:p>
            <a:r>
              <a:rPr lang="el-GR" dirty="0"/>
              <a:t>Ένα ιστόγραμμα των καταλοίπων παρέχει έναν έλεγχο της κανονικότητας της υπόθεσης.</a:t>
            </a:r>
          </a:p>
          <a:p>
            <a:r>
              <a:rPr lang="el-GR" dirty="0"/>
              <a:t>Τυπικά, μέτριες αποκλίσεις από μία καμπύλη σε σχήμα καμπάνας δεν αποδυναμώνουν τις υποθέσεις από τους ελέγχους, ή τα διαστήματα πρόβλεψης, που βασίζονται στην t κατανομή, ειδικά αν το σετ δεδομένων είναι μεγάλο. </a:t>
            </a:r>
          </a:p>
          <a:p>
            <a:r>
              <a:rPr lang="el-GR" dirty="0"/>
              <a:t>Η παραβίαση της υπόθεσης της κανονικότητας μόνο, συνήθως δεν είναι τόσο σοβαρή, όσο η παραβίαση κάποιας από τις υπόλοιπες υποθέσεις. </a:t>
            </a:r>
          </a:p>
        </p:txBody>
      </p:sp>
    </p:spTree>
    <p:extLst>
      <p:ext uri="{BB962C8B-B14F-4D97-AF65-F5344CB8AC3E}">
        <p14:creationId xmlns:p14="http://schemas.microsoft.com/office/powerpoint/2010/main" val="3038588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3FC1202-E3D4-EAC7-B4C3-1D869EEB7488}"/>
              </a:ext>
            </a:extLst>
          </p:cNvPr>
          <p:cNvSpPr>
            <a:spLocks noGrp="1"/>
          </p:cNvSpPr>
          <p:nvPr>
            <p:ph type="title"/>
          </p:nvPr>
        </p:nvSpPr>
        <p:spPr/>
        <p:txBody>
          <a:bodyPr/>
          <a:lstStyle/>
          <a:p>
            <a:r>
              <a:rPr lang="el-GR" dirty="0"/>
              <a:t>Ανάλυση Καταλοίπων</a:t>
            </a:r>
          </a:p>
        </p:txBody>
      </p:sp>
      <p:sp>
        <p:nvSpPr>
          <p:cNvPr id="3" name="Θέση περιεχομένου 2">
            <a:extLst>
              <a:ext uri="{FF2B5EF4-FFF2-40B4-BE49-F238E27FC236}">
                <a16:creationId xmlns:a16="http://schemas.microsoft.com/office/drawing/2014/main" id="{38C7D022-8667-4E48-3E73-20D341DE0D09}"/>
              </a:ext>
            </a:extLst>
          </p:cNvPr>
          <p:cNvSpPr>
            <a:spLocks noGrp="1"/>
          </p:cNvSpPr>
          <p:nvPr>
            <p:ph idx="1"/>
          </p:nvPr>
        </p:nvSpPr>
        <p:spPr/>
        <p:txBody>
          <a:bodyPr>
            <a:normAutofit/>
          </a:bodyPr>
          <a:lstStyle/>
          <a:p>
            <a:r>
              <a:rPr lang="el-GR" dirty="0"/>
              <a:t>Αν μία γραφική παράσταση των καταλοίπων με τις προσαρμοσμένες τιμές υποδεικνύει, ότι η γενική φύση της σχέσης μεταξύ του Υ και του Χ διαμορφώνει μία καμπύλη αντί για μία ευθεία γραμμή, ένας κατάλληλος μετασχηματισμός των δεδομένων μπορεί να μετατρέψει μία μη γραμμική σχέση σε μία άλλη, που είναι σχεδόν γραμμική.</a:t>
            </a:r>
          </a:p>
          <a:p>
            <a:r>
              <a:rPr lang="el-GR" dirty="0"/>
              <a:t>Ένας μετασχηματισμός μπορεί ακόμα να σταθεροποιήσει τη διασπορά. </a:t>
            </a:r>
          </a:p>
        </p:txBody>
      </p:sp>
    </p:spTree>
    <p:extLst>
      <p:ext uri="{BB962C8B-B14F-4D97-AF65-F5344CB8AC3E}">
        <p14:creationId xmlns:p14="http://schemas.microsoft.com/office/powerpoint/2010/main" val="4111248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3FC1202-E3D4-EAC7-B4C3-1D869EEB7488}"/>
              </a:ext>
            </a:extLst>
          </p:cNvPr>
          <p:cNvSpPr>
            <a:spLocks noGrp="1"/>
          </p:cNvSpPr>
          <p:nvPr>
            <p:ph type="title"/>
          </p:nvPr>
        </p:nvSpPr>
        <p:spPr>
          <a:xfrm>
            <a:off x="1593436" y="177800"/>
            <a:ext cx="9782801" cy="1239837"/>
          </a:xfrm>
        </p:spPr>
        <p:txBody>
          <a:bodyPr anchor="b">
            <a:normAutofit/>
          </a:bodyPr>
          <a:lstStyle/>
          <a:p>
            <a:r>
              <a:rPr lang="el-GR" dirty="0"/>
              <a:t>Ανάλυση Καταλοίπων</a:t>
            </a:r>
          </a:p>
        </p:txBody>
      </p:sp>
      <p:pic>
        <p:nvPicPr>
          <p:cNvPr id="5" name="Θέση περιεχομένου 4">
            <a:extLst>
              <a:ext uri="{FF2B5EF4-FFF2-40B4-BE49-F238E27FC236}">
                <a16:creationId xmlns:a16="http://schemas.microsoft.com/office/drawing/2014/main" id="{783916AF-A602-2B49-D7D8-D6C73824193A}"/>
              </a:ext>
            </a:extLst>
          </p:cNvPr>
          <p:cNvPicPr>
            <a:picLocks noGrp="1" noChangeAspect="1"/>
          </p:cNvPicPr>
          <p:nvPr>
            <p:ph idx="1"/>
          </p:nvPr>
        </p:nvPicPr>
        <p:blipFill>
          <a:blip r:embed="rId2"/>
          <a:stretch>
            <a:fillRect/>
          </a:stretch>
        </p:blipFill>
        <p:spPr>
          <a:xfrm>
            <a:off x="3600293" y="1600200"/>
            <a:ext cx="5769086" cy="4572000"/>
          </a:xfrm>
          <a:noFill/>
        </p:spPr>
      </p:pic>
    </p:spTree>
    <p:extLst>
      <p:ext uri="{BB962C8B-B14F-4D97-AF65-F5344CB8AC3E}">
        <p14:creationId xmlns:p14="http://schemas.microsoft.com/office/powerpoint/2010/main" val="3761998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3FC1202-E3D4-EAC7-B4C3-1D869EEB7488}"/>
              </a:ext>
            </a:extLst>
          </p:cNvPr>
          <p:cNvSpPr>
            <a:spLocks noGrp="1"/>
          </p:cNvSpPr>
          <p:nvPr>
            <p:ph type="title"/>
          </p:nvPr>
        </p:nvSpPr>
        <p:spPr/>
        <p:txBody>
          <a:bodyPr/>
          <a:lstStyle/>
          <a:p>
            <a:r>
              <a:rPr lang="el-GR" dirty="0"/>
              <a:t>Ανάλυση Καταλοίπων</a:t>
            </a:r>
          </a:p>
        </p:txBody>
      </p:sp>
      <p:sp>
        <p:nvSpPr>
          <p:cNvPr id="3" name="Θέση περιεχομένου 2">
            <a:extLst>
              <a:ext uri="{FF2B5EF4-FFF2-40B4-BE49-F238E27FC236}">
                <a16:creationId xmlns:a16="http://schemas.microsoft.com/office/drawing/2014/main" id="{38C7D022-8667-4E48-3E73-20D341DE0D09}"/>
              </a:ext>
            </a:extLst>
          </p:cNvPr>
          <p:cNvSpPr>
            <a:spLocks noGrp="1"/>
          </p:cNvSpPr>
          <p:nvPr>
            <p:ph idx="1"/>
          </p:nvPr>
        </p:nvSpPr>
        <p:spPr/>
        <p:txBody>
          <a:bodyPr>
            <a:normAutofit/>
          </a:bodyPr>
          <a:lstStyle/>
          <a:p>
            <a:r>
              <a:rPr lang="el-GR" dirty="0"/>
              <a:t>Η υπόθεση της ανεξαρτησίας είναι η πιο κρίσιμη. Η έλλειψη ανεξαρτησίας μπορεί δραστικά να διαστρεβλώσει τα συμπεράσματα, που βγήκαν από τους t ελέγχους. </a:t>
            </a:r>
          </a:p>
          <a:p>
            <a:endParaRPr lang="el-GR" dirty="0"/>
          </a:p>
          <a:p>
            <a:r>
              <a:rPr lang="el-GR" dirty="0"/>
              <a:t>Η υπόθεση ανεξαρτησίας είναι ιδιαίτερα επικίνδυνη για τις </a:t>
            </a:r>
            <a:r>
              <a:rPr lang="el-GR" dirty="0" err="1"/>
              <a:t>χρονοσειρές</a:t>
            </a:r>
            <a:r>
              <a:rPr lang="el-GR" dirty="0"/>
              <a:t> δεδομένων, τα οποία προκύπτουν συχνά σε επιχειρηματικά και οικονομικά προβλήματα πρόβλεψης.</a:t>
            </a:r>
          </a:p>
        </p:txBody>
      </p:sp>
    </p:spTree>
    <p:extLst>
      <p:ext uri="{BB962C8B-B14F-4D97-AF65-F5344CB8AC3E}">
        <p14:creationId xmlns:p14="http://schemas.microsoft.com/office/powerpoint/2010/main" val="461596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3FC1202-E3D4-EAC7-B4C3-1D869EEB7488}"/>
              </a:ext>
            </a:extLst>
          </p:cNvPr>
          <p:cNvSpPr>
            <a:spLocks noGrp="1"/>
          </p:cNvSpPr>
          <p:nvPr>
            <p:ph type="title"/>
          </p:nvPr>
        </p:nvSpPr>
        <p:spPr/>
        <p:txBody>
          <a:bodyPr/>
          <a:lstStyle/>
          <a:p>
            <a:r>
              <a:rPr lang="el-GR" dirty="0"/>
              <a:t>Ανάλυση Καταλοίπων</a:t>
            </a:r>
          </a:p>
        </p:txBody>
      </p:sp>
      <p:sp>
        <p:nvSpPr>
          <p:cNvPr id="3" name="Θέση περιεχομένου 2">
            <a:extLst>
              <a:ext uri="{FF2B5EF4-FFF2-40B4-BE49-F238E27FC236}">
                <a16:creationId xmlns:a16="http://schemas.microsoft.com/office/drawing/2014/main" id="{38C7D022-8667-4E48-3E73-20D341DE0D09}"/>
              </a:ext>
            </a:extLst>
          </p:cNvPr>
          <p:cNvSpPr>
            <a:spLocks noGrp="1"/>
          </p:cNvSpPr>
          <p:nvPr>
            <p:ph idx="1"/>
          </p:nvPr>
        </p:nvSpPr>
        <p:spPr/>
        <p:txBody>
          <a:bodyPr>
            <a:normAutofit/>
          </a:bodyPr>
          <a:lstStyle/>
          <a:p>
            <a:r>
              <a:rPr lang="el-GR" dirty="0"/>
              <a:t>Για κατάλοιπα σειρών δεδομένων – το οποίο σημαίνει, για κατάλοιπα, που παράγονται χρησιμοποιώντας μεθόδους παλινδρόμησης σε </a:t>
            </a:r>
            <a:r>
              <a:rPr lang="el-GR" dirty="0" err="1"/>
              <a:t>χρονο</a:t>
            </a:r>
            <a:r>
              <a:rPr lang="el-GR" dirty="0"/>
              <a:t>-διατεταγμένα δεδομένα – η ανεξαρτησία μπορεί να ελεγχθεί με ένα διάγραμμα των καταλοίπων με το χρόνο. </a:t>
            </a:r>
          </a:p>
        </p:txBody>
      </p:sp>
    </p:spTree>
    <p:extLst>
      <p:ext uri="{BB962C8B-B14F-4D97-AF65-F5344CB8AC3E}">
        <p14:creationId xmlns:p14="http://schemas.microsoft.com/office/powerpoint/2010/main" val="4188128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3FC1202-E3D4-EAC7-B4C3-1D869EEB7488}"/>
              </a:ext>
            </a:extLst>
          </p:cNvPr>
          <p:cNvSpPr>
            <a:spLocks noGrp="1"/>
          </p:cNvSpPr>
          <p:nvPr>
            <p:ph type="title"/>
          </p:nvPr>
        </p:nvSpPr>
        <p:spPr/>
        <p:txBody>
          <a:bodyPr/>
          <a:lstStyle/>
          <a:p>
            <a:r>
              <a:rPr lang="el-GR" dirty="0"/>
              <a:t>Ανάλυση Καταλοίπων</a:t>
            </a:r>
          </a:p>
        </p:txBody>
      </p:sp>
      <p:sp>
        <p:nvSpPr>
          <p:cNvPr id="3" name="Θέση περιεχομένου 2">
            <a:extLst>
              <a:ext uri="{FF2B5EF4-FFF2-40B4-BE49-F238E27FC236}">
                <a16:creationId xmlns:a16="http://schemas.microsoft.com/office/drawing/2014/main" id="{38C7D022-8667-4E48-3E73-20D341DE0D09}"/>
              </a:ext>
            </a:extLst>
          </p:cNvPr>
          <p:cNvSpPr>
            <a:spLocks noGrp="1"/>
          </p:cNvSpPr>
          <p:nvPr>
            <p:ph idx="1"/>
          </p:nvPr>
        </p:nvSpPr>
        <p:spPr/>
        <p:txBody>
          <a:bodyPr>
            <a:normAutofit fontScale="85000" lnSpcReduction="20000"/>
          </a:bodyPr>
          <a:lstStyle/>
          <a:p>
            <a:r>
              <a:rPr lang="el-GR" dirty="0"/>
              <a:t>Δεν θα έπρεπε να υπάρχει συστηματικό σχέδιο, όπως μία σειρά από υψηλές τιμές ακολουθούμενη από μία σειρά με χαμηλές τιμές. Επιπλέον, οι </a:t>
            </a:r>
            <a:r>
              <a:rPr lang="el-GR" dirty="0" err="1"/>
              <a:t>αυτοσυσχετίσεις</a:t>
            </a:r>
            <a:r>
              <a:rPr lang="el-GR" dirty="0"/>
              <a:t> δείγματος των καταλοίπων (</a:t>
            </a:r>
            <a:r>
              <a:rPr lang="el-GR" dirty="0" err="1"/>
              <a:t>sample</a:t>
            </a:r>
            <a:r>
              <a:rPr lang="el-GR" dirty="0"/>
              <a:t> </a:t>
            </a:r>
            <a:r>
              <a:rPr lang="el-GR" dirty="0" err="1"/>
              <a:t>autocorrelations</a:t>
            </a:r>
            <a:r>
              <a:rPr lang="el-GR" dirty="0"/>
              <a:t> of the </a:t>
            </a:r>
            <a:r>
              <a:rPr lang="el-GR" dirty="0" err="1"/>
              <a:t>residuals</a:t>
            </a:r>
            <a:r>
              <a:rPr lang="el-GR" dirty="0"/>
              <a:t>):</a:t>
            </a:r>
          </a:p>
          <a:p>
            <a:endParaRPr lang="el-GR" dirty="0"/>
          </a:p>
          <a:p>
            <a:endParaRPr lang="el-GR" dirty="0"/>
          </a:p>
          <a:p>
            <a:pPr marL="0" indent="0">
              <a:buNone/>
            </a:pPr>
            <a:endParaRPr lang="el-GR" dirty="0"/>
          </a:p>
          <a:p>
            <a:pPr marL="0" indent="0">
              <a:buNone/>
            </a:pPr>
            <a:endParaRPr lang="el-GR" dirty="0"/>
          </a:p>
          <a:p>
            <a:pPr marL="0" indent="0">
              <a:buNone/>
            </a:pPr>
            <a:r>
              <a:rPr lang="el-GR" dirty="0"/>
              <a:t>όπου n είναι ο αριθμός των καταλοίπων και Κ είναι χαρακτηριστικά n/4, θα έπρεπε να είναι όλες μικρές. </a:t>
            </a:r>
          </a:p>
          <a:p>
            <a:r>
              <a:rPr lang="el-GR" dirty="0"/>
              <a:t>Η ανεξαρτησία γίνεται εμφανής, αν ο κάθε ένας από τους συντελεστές </a:t>
            </a:r>
            <a:r>
              <a:rPr lang="el-GR" dirty="0" err="1"/>
              <a:t>αυτοσυσχέτισης</a:t>
            </a:r>
            <a:r>
              <a:rPr lang="el-GR" dirty="0"/>
              <a:t> των καταλοίπων είναι μέσα στο διάστημα 0±2/√n για όλα τα k.</a:t>
            </a:r>
          </a:p>
        </p:txBody>
      </p:sp>
      <p:pic>
        <p:nvPicPr>
          <p:cNvPr id="5" name="Εικόνα 4">
            <a:extLst>
              <a:ext uri="{FF2B5EF4-FFF2-40B4-BE49-F238E27FC236}">
                <a16:creationId xmlns:a16="http://schemas.microsoft.com/office/drawing/2014/main" id="{1C1692E5-AF66-9A65-F8E1-C13D79CE2AEF}"/>
              </a:ext>
            </a:extLst>
          </p:cNvPr>
          <p:cNvPicPr>
            <a:picLocks noChangeAspect="1"/>
          </p:cNvPicPr>
          <p:nvPr/>
        </p:nvPicPr>
        <p:blipFill>
          <a:blip r:embed="rId2"/>
          <a:stretch>
            <a:fillRect/>
          </a:stretch>
        </p:blipFill>
        <p:spPr>
          <a:xfrm>
            <a:off x="3860263" y="2708920"/>
            <a:ext cx="4468298" cy="1728612"/>
          </a:xfrm>
          <a:prstGeom prst="rect">
            <a:avLst/>
          </a:prstGeom>
        </p:spPr>
      </p:pic>
    </p:spTree>
    <p:extLst>
      <p:ext uri="{BB962C8B-B14F-4D97-AF65-F5344CB8AC3E}">
        <p14:creationId xmlns:p14="http://schemas.microsoft.com/office/powerpoint/2010/main" val="2113222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3FC1202-E3D4-EAC7-B4C3-1D869EEB7488}"/>
              </a:ext>
            </a:extLst>
          </p:cNvPr>
          <p:cNvSpPr>
            <a:spLocks noGrp="1"/>
          </p:cNvSpPr>
          <p:nvPr>
            <p:ph type="title"/>
          </p:nvPr>
        </p:nvSpPr>
        <p:spPr>
          <a:xfrm>
            <a:off x="1593436" y="177800"/>
            <a:ext cx="9782801" cy="1239837"/>
          </a:xfrm>
        </p:spPr>
        <p:txBody>
          <a:bodyPr anchor="b">
            <a:normAutofit/>
          </a:bodyPr>
          <a:lstStyle/>
          <a:p>
            <a:r>
              <a:rPr lang="el-GR" dirty="0"/>
              <a:t>Ανάλυση Καταλοίπων</a:t>
            </a:r>
          </a:p>
        </p:txBody>
      </p:sp>
      <p:pic>
        <p:nvPicPr>
          <p:cNvPr id="6" name="Θέση περιεχομένου 5">
            <a:extLst>
              <a:ext uri="{FF2B5EF4-FFF2-40B4-BE49-F238E27FC236}">
                <a16:creationId xmlns:a16="http://schemas.microsoft.com/office/drawing/2014/main" id="{3EFA7149-46A1-0998-A16E-52FE792C9401}"/>
              </a:ext>
            </a:extLst>
          </p:cNvPr>
          <p:cNvPicPr>
            <a:picLocks noGrp="1" noChangeAspect="1"/>
          </p:cNvPicPr>
          <p:nvPr>
            <p:ph idx="1"/>
          </p:nvPr>
        </p:nvPicPr>
        <p:blipFill>
          <a:blip r:embed="rId2"/>
          <a:stretch>
            <a:fillRect/>
          </a:stretch>
        </p:blipFill>
        <p:spPr>
          <a:xfrm>
            <a:off x="3072896" y="1600200"/>
            <a:ext cx="6823881" cy="4572000"/>
          </a:xfrm>
          <a:noFill/>
        </p:spPr>
      </p:pic>
    </p:spTree>
    <p:extLst>
      <p:ext uri="{BB962C8B-B14F-4D97-AF65-F5344CB8AC3E}">
        <p14:creationId xmlns:p14="http://schemas.microsoft.com/office/powerpoint/2010/main" val="93306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501439E-4376-EFDC-F0B2-B26A86AF7FE3}"/>
              </a:ext>
            </a:extLst>
          </p:cNvPr>
          <p:cNvSpPr>
            <a:spLocks noGrp="1"/>
          </p:cNvSpPr>
          <p:nvPr>
            <p:ph type="title"/>
          </p:nvPr>
        </p:nvSpPr>
        <p:spPr/>
        <p:txBody>
          <a:bodyPr/>
          <a:lstStyle/>
          <a:p>
            <a:r>
              <a:rPr lang="el-GR" dirty="0"/>
              <a:t>Εφαρμογή</a:t>
            </a:r>
          </a:p>
        </p:txBody>
      </p:sp>
      <p:graphicFrame>
        <p:nvGraphicFramePr>
          <p:cNvPr id="4" name="Πίνακας 4">
            <a:extLst>
              <a:ext uri="{FF2B5EF4-FFF2-40B4-BE49-F238E27FC236}">
                <a16:creationId xmlns:a16="http://schemas.microsoft.com/office/drawing/2014/main" id="{B65E199C-C952-3D86-008D-1697D3418A24}"/>
              </a:ext>
            </a:extLst>
          </p:cNvPr>
          <p:cNvGraphicFramePr>
            <a:graphicFrameLocks noGrp="1"/>
          </p:cNvGraphicFramePr>
          <p:nvPr>
            <p:ph idx="1"/>
            <p:extLst>
              <p:ext uri="{D42A27DB-BD31-4B8C-83A1-F6EECF244321}">
                <p14:modId xmlns:p14="http://schemas.microsoft.com/office/powerpoint/2010/main" val="4190706278"/>
              </p:ext>
            </p:extLst>
          </p:nvPr>
        </p:nvGraphicFramePr>
        <p:xfrm>
          <a:off x="1593436" y="1662241"/>
          <a:ext cx="2357692" cy="4820920"/>
        </p:xfrm>
        <a:graphic>
          <a:graphicData uri="http://schemas.openxmlformats.org/drawingml/2006/table">
            <a:tbl>
              <a:tblPr firstRow="1" bandRow="1">
                <a:tableStyleId>{073A0DAA-6AF3-43AB-8588-CEC1D06C72B9}</a:tableStyleId>
              </a:tblPr>
              <a:tblGrid>
                <a:gridCol w="1074674">
                  <a:extLst>
                    <a:ext uri="{9D8B030D-6E8A-4147-A177-3AD203B41FA5}">
                      <a16:colId xmlns:a16="http://schemas.microsoft.com/office/drawing/2014/main" val="1655913802"/>
                    </a:ext>
                  </a:extLst>
                </a:gridCol>
                <a:gridCol w="1283018">
                  <a:extLst>
                    <a:ext uri="{9D8B030D-6E8A-4147-A177-3AD203B41FA5}">
                      <a16:colId xmlns:a16="http://schemas.microsoft.com/office/drawing/2014/main" val="702685614"/>
                    </a:ext>
                  </a:extLst>
                </a:gridCol>
              </a:tblGrid>
              <a:tr h="370840">
                <a:tc>
                  <a:txBody>
                    <a:bodyPr/>
                    <a:lstStyle/>
                    <a:p>
                      <a:r>
                        <a:rPr lang="el-GR" dirty="0"/>
                        <a:t>Τρίμηνο</a:t>
                      </a:r>
                    </a:p>
                  </a:txBody>
                  <a:tcPr/>
                </a:tc>
                <a:tc>
                  <a:txBody>
                    <a:bodyPr/>
                    <a:lstStyle/>
                    <a:p>
                      <a:r>
                        <a:rPr lang="el-GR" dirty="0"/>
                        <a:t>Διείσδυση</a:t>
                      </a:r>
                    </a:p>
                  </a:txBody>
                  <a:tcPr/>
                </a:tc>
                <a:extLst>
                  <a:ext uri="{0D108BD9-81ED-4DB2-BD59-A6C34878D82A}">
                    <a16:rowId xmlns:a16="http://schemas.microsoft.com/office/drawing/2014/main" val="1102077488"/>
                  </a:ext>
                </a:extLst>
              </a:tr>
              <a:tr h="370840">
                <a:tc>
                  <a:txBody>
                    <a:bodyPr/>
                    <a:lstStyle/>
                    <a:p>
                      <a:r>
                        <a:rPr lang="el-GR" dirty="0"/>
                        <a:t>1</a:t>
                      </a:r>
                    </a:p>
                  </a:txBody>
                  <a:tcPr/>
                </a:tc>
                <a:tc>
                  <a:txBody>
                    <a:bodyPr/>
                    <a:lstStyle/>
                    <a:p>
                      <a:r>
                        <a:rPr lang="el-GR" dirty="0"/>
                        <a:t>0,6</a:t>
                      </a:r>
                    </a:p>
                  </a:txBody>
                  <a:tcPr/>
                </a:tc>
                <a:extLst>
                  <a:ext uri="{0D108BD9-81ED-4DB2-BD59-A6C34878D82A}">
                    <a16:rowId xmlns:a16="http://schemas.microsoft.com/office/drawing/2014/main" val="619053754"/>
                  </a:ext>
                </a:extLst>
              </a:tr>
              <a:tr h="370840">
                <a:tc>
                  <a:txBody>
                    <a:bodyPr/>
                    <a:lstStyle/>
                    <a:p>
                      <a:r>
                        <a:rPr lang="el-GR" dirty="0"/>
                        <a:t>2</a:t>
                      </a:r>
                    </a:p>
                  </a:txBody>
                  <a:tcPr/>
                </a:tc>
                <a:tc>
                  <a:txBody>
                    <a:bodyPr/>
                    <a:lstStyle/>
                    <a:p>
                      <a:r>
                        <a:rPr lang="el-GR" dirty="0"/>
                        <a:t>0,6</a:t>
                      </a:r>
                    </a:p>
                  </a:txBody>
                  <a:tcPr/>
                </a:tc>
                <a:extLst>
                  <a:ext uri="{0D108BD9-81ED-4DB2-BD59-A6C34878D82A}">
                    <a16:rowId xmlns:a16="http://schemas.microsoft.com/office/drawing/2014/main" val="2490390976"/>
                  </a:ext>
                </a:extLst>
              </a:tr>
              <a:tr h="370840">
                <a:tc>
                  <a:txBody>
                    <a:bodyPr/>
                    <a:lstStyle/>
                    <a:p>
                      <a:r>
                        <a:rPr lang="el-GR" dirty="0"/>
                        <a:t>3</a:t>
                      </a:r>
                    </a:p>
                  </a:txBody>
                  <a:tcPr/>
                </a:tc>
                <a:tc>
                  <a:txBody>
                    <a:bodyPr/>
                    <a:lstStyle/>
                    <a:p>
                      <a:r>
                        <a:rPr lang="el-GR" dirty="0"/>
                        <a:t>0,5</a:t>
                      </a:r>
                    </a:p>
                  </a:txBody>
                  <a:tcPr/>
                </a:tc>
                <a:extLst>
                  <a:ext uri="{0D108BD9-81ED-4DB2-BD59-A6C34878D82A}">
                    <a16:rowId xmlns:a16="http://schemas.microsoft.com/office/drawing/2014/main" val="3167304697"/>
                  </a:ext>
                </a:extLst>
              </a:tr>
              <a:tr h="370840">
                <a:tc>
                  <a:txBody>
                    <a:bodyPr/>
                    <a:lstStyle/>
                    <a:p>
                      <a:r>
                        <a:rPr lang="el-GR" dirty="0"/>
                        <a:t>4</a:t>
                      </a:r>
                    </a:p>
                  </a:txBody>
                  <a:tcPr/>
                </a:tc>
                <a:tc>
                  <a:txBody>
                    <a:bodyPr/>
                    <a:lstStyle/>
                    <a:p>
                      <a:r>
                        <a:rPr lang="el-GR" dirty="0"/>
                        <a:t>0,5</a:t>
                      </a:r>
                    </a:p>
                  </a:txBody>
                  <a:tcPr/>
                </a:tc>
                <a:extLst>
                  <a:ext uri="{0D108BD9-81ED-4DB2-BD59-A6C34878D82A}">
                    <a16:rowId xmlns:a16="http://schemas.microsoft.com/office/drawing/2014/main" val="811370680"/>
                  </a:ext>
                </a:extLst>
              </a:tr>
              <a:tr h="370840">
                <a:tc>
                  <a:txBody>
                    <a:bodyPr/>
                    <a:lstStyle/>
                    <a:p>
                      <a:r>
                        <a:rPr lang="el-GR" dirty="0"/>
                        <a:t>5</a:t>
                      </a:r>
                    </a:p>
                  </a:txBody>
                  <a:tcPr/>
                </a:tc>
                <a:tc>
                  <a:txBody>
                    <a:bodyPr/>
                    <a:lstStyle/>
                    <a:p>
                      <a:r>
                        <a:rPr lang="el-GR" dirty="0"/>
                        <a:t>0,9</a:t>
                      </a:r>
                    </a:p>
                  </a:txBody>
                  <a:tcPr/>
                </a:tc>
                <a:extLst>
                  <a:ext uri="{0D108BD9-81ED-4DB2-BD59-A6C34878D82A}">
                    <a16:rowId xmlns:a16="http://schemas.microsoft.com/office/drawing/2014/main" val="960394548"/>
                  </a:ext>
                </a:extLst>
              </a:tr>
              <a:tr h="370840">
                <a:tc>
                  <a:txBody>
                    <a:bodyPr/>
                    <a:lstStyle/>
                    <a:p>
                      <a:r>
                        <a:rPr lang="el-GR" dirty="0"/>
                        <a:t>6</a:t>
                      </a:r>
                    </a:p>
                  </a:txBody>
                  <a:tcPr/>
                </a:tc>
                <a:tc>
                  <a:txBody>
                    <a:bodyPr/>
                    <a:lstStyle/>
                    <a:p>
                      <a:r>
                        <a:rPr lang="el-GR" dirty="0"/>
                        <a:t>0,8</a:t>
                      </a:r>
                    </a:p>
                  </a:txBody>
                  <a:tcPr/>
                </a:tc>
                <a:extLst>
                  <a:ext uri="{0D108BD9-81ED-4DB2-BD59-A6C34878D82A}">
                    <a16:rowId xmlns:a16="http://schemas.microsoft.com/office/drawing/2014/main" val="3407242991"/>
                  </a:ext>
                </a:extLst>
              </a:tr>
              <a:tr h="370840">
                <a:tc>
                  <a:txBody>
                    <a:bodyPr/>
                    <a:lstStyle/>
                    <a:p>
                      <a:r>
                        <a:rPr lang="el-GR" dirty="0"/>
                        <a:t>7</a:t>
                      </a:r>
                    </a:p>
                  </a:txBody>
                  <a:tcPr/>
                </a:tc>
                <a:tc>
                  <a:txBody>
                    <a:bodyPr/>
                    <a:lstStyle/>
                    <a:p>
                      <a:r>
                        <a:rPr lang="el-GR" dirty="0"/>
                        <a:t>0,7</a:t>
                      </a:r>
                    </a:p>
                  </a:txBody>
                  <a:tcPr/>
                </a:tc>
                <a:extLst>
                  <a:ext uri="{0D108BD9-81ED-4DB2-BD59-A6C34878D82A}">
                    <a16:rowId xmlns:a16="http://schemas.microsoft.com/office/drawing/2014/main" val="714323584"/>
                  </a:ext>
                </a:extLst>
              </a:tr>
              <a:tr h="370840">
                <a:tc>
                  <a:txBody>
                    <a:bodyPr/>
                    <a:lstStyle/>
                    <a:p>
                      <a:r>
                        <a:rPr lang="el-GR" dirty="0"/>
                        <a:t>8</a:t>
                      </a:r>
                    </a:p>
                  </a:txBody>
                  <a:tcPr/>
                </a:tc>
                <a:tc>
                  <a:txBody>
                    <a:bodyPr/>
                    <a:lstStyle/>
                    <a:p>
                      <a:r>
                        <a:rPr lang="el-GR" dirty="0"/>
                        <a:t>0,8</a:t>
                      </a:r>
                    </a:p>
                  </a:txBody>
                  <a:tcPr/>
                </a:tc>
                <a:extLst>
                  <a:ext uri="{0D108BD9-81ED-4DB2-BD59-A6C34878D82A}">
                    <a16:rowId xmlns:a16="http://schemas.microsoft.com/office/drawing/2014/main" val="1910740935"/>
                  </a:ext>
                </a:extLst>
              </a:tr>
              <a:tr h="370840">
                <a:tc>
                  <a:txBody>
                    <a:bodyPr/>
                    <a:lstStyle/>
                    <a:p>
                      <a:r>
                        <a:rPr lang="el-GR" dirty="0"/>
                        <a:t>9</a:t>
                      </a:r>
                    </a:p>
                  </a:txBody>
                  <a:tcPr/>
                </a:tc>
                <a:tc>
                  <a:txBody>
                    <a:bodyPr/>
                    <a:lstStyle/>
                    <a:p>
                      <a:r>
                        <a:rPr lang="el-GR" dirty="0"/>
                        <a:t>1,1</a:t>
                      </a:r>
                    </a:p>
                  </a:txBody>
                  <a:tcPr/>
                </a:tc>
                <a:extLst>
                  <a:ext uri="{0D108BD9-81ED-4DB2-BD59-A6C34878D82A}">
                    <a16:rowId xmlns:a16="http://schemas.microsoft.com/office/drawing/2014/main" val="2613121064"/>
                  </a:ext>
                </a:extLst>
              </a:tr>
              <a:tr h="370840">
                <a:tc>
                  <a:txBody>
                    <a:bodyPr/>
                    <a:lstStyle/>
                    <a:p>
                      <a:r>
                        <a:rPr lang="el-GR" dirty="0"/>
                        <a:t>10</a:t>
                      </a:r>
                    </a:p>
                  </a:txBody>
                  <a:tcPr/>
                </a:tc>
                <a:tc>
                  <a:txBody>
                    <a:bodyPr/>
                    <a:lstStyle/>
                    <a:p>
                      <a:r>
                        <a:rPr lang="el-GR" dirty="0"/>
                        <a:t>1,2</a:t>
                      </a:r>
                    </a:p>
                  </a:txBody>
                  <a:tcPr/>
                </a:tc>
                <a:extLst>
                  <a:ext uri="{0D108BD9-81ED-4DB2-BD59-A6C34878D82A}">
                    <a16:rowId xmlns:a16="http://schemas.microsoft.com/office/drawing/2014/main" val="2608949911"/>
                  </a:ext>
                </a:extLst>
              </a:tr>
              <a:tr h="370840">
                <a:tc>
                  <a:txBody>
                    <a:bodyPr/>
                    <a:lstStyle/>
                    <a:p>
                      <a:r>
                        <a:rPr lang="el-GR" dirty="0"/>
                        <a:t>11</a:t>
                      </a:r>
                    </a:p>
                  </a:txBody>
                  <a:tcPr/>
                </a:tc>
                <a:tc>
                  <a:txBody>
                    <a:bodyPr/>
                    <a:lstStyle/>
                    <a:p>
                      <a:r>
                        <a:rPr lang="el-GR" dirty="0"/>
                        <a:t>1</a:t>
                      </a:r>
                    </a:p>
                  </a:txBody>
                  <a:tcPr/>
                </a:tc>
                <a:extLst>
                  <a:ext uri="{0D108BD9-81ED-4DB2-BD59-A6C34878D82A}">
                    <a16:rowId xmlns:a16="http://schemas.microsoft.com/office/drawing/2014/main" val="3284000275"/>
                  </a:ext>
                </a:extLst>
              </a:tr>
              <a:tr h="370840">
                <a:tc>
                  <a:txBody>
                    <a:bodyPr/>
                    <a:lstStyle/>
                    <a:p>
                      <a:r>
                        <a:rPr lang="el-GR" dirty="0"/>
                        <a:t>12</a:t>
                      </a:r>
                    </a:p>
                  </a:txBody>
                  <a:tcPr/>
                </a:tc>
                <a:tc>
                  <a:txBody>
                    <a:bodyPr/>
                    <a:lstStyle/>
                    <a:p>
                      <a:r>
                        <a:rPr lang="el-GR" dirty="0"/>
                        <a:t>1,2</a:t>
                      </a:r>
                    </a:p>
                  </a:txBody>
                  <a:tcPr/>
                </a:tc>
                <a:extLst>
                  <a:ext uri="{0D108BD9-81ED-4DB2-BD59-A6C34878D82A}">
                    <a16:rowId xmlns:a16="http://schemas.microsoft.com/office/drawing/2014/main" val="3082765625"/>
                  </a:ext>
                </a:extLst>
              </a:tr>
            </a:tbl>
          </a:graphicData>
        </a:graphic>
      </p:graphicFrame>
      <p:graphicFrame>
        <p:nvGraphicFramePr>
          <p:cNvPr id="5" name="Πίνακας 4">
            <a:extLst>
              <a:ext uri="{FF2B5EF4-FFF2-40B4-BE49-F238E27FC236}">
                <a16:creationId xmlns:a16="http://schemas.microsoft.com/office/drawing/2014/main" id="{47E45030-A6F3-F1BD-D73D-FED12CB09502}"/>
              </a:ext>
            </a:extLst>
          </p:cNvPr>
          <p:cNvGraphicFramePr>
            <a:graphicFrameLocks/>
          </p:cNvGraphicFramePr>
          <p:nvPr>
            <p:extLst>
              <p:ext uri="{D42A27DB-BD31-4B8C-83A1-F6EECF244321}">
                <p14:modId xmlns:p14="http://schemas.microsoft.com/office/powerpoint/2010/main" val="3262954664"/>
              </p:ext>
            </p:extLst>
          </p:nvPr>
        </p:nvGraphicFramePr>
        <p:xfrm>
          <a:off x="6598468" y="1662241"/>
          <a:ext cx="2357692" cy="4820920"/>
        </p:xfrm>
        <a:graphic>
          <a:graphicData uri="http://schemas.openxmlformats.org/drawingml/2006/table">
            <a:tbl>
              <a:tblPr firstRow="1" bandRow="1">
                <a:tableStyleId>{073A0DAA-6AF3-43AB-8588-CEC1D06C72B9}</a:tableStyleId>
              </a:tblPr>
              <a:tblGrid>
                <a:gridCol w="1074674">
                  <a:extLst>
                    <a:ext uri="{9D8B030D-6E8A-4147-A177-3AD203B41FA5}">
                      <a16:colId xmlns:a16="http://schemas.microsoft.com/office/drawing/2014/main" val="1655913802"/>
                    </a:ext>
                  </a:extLst>
                </a:gridCol>
                <a:gridCol w="1283018">
                  <a:extLst>
                    <a:ext uri="{9D8B030D-6E8A-4147-A177-3AD203B41FA5}">
                      <a16:colId xmlns:a16="http://schemas.microsoft.com/office/drawing/2014/main" val="702685614"/>
                    </a:ext>
                  </a:extLst>
                </a:gridCol>
              </a:tblGrid>
              <a:tr h="370840">
                <a:tc>
                  <a:txBody>
                    <a:bodyPr/>
                    <a:lstStyle/>
                    <a:p>
                      <a:r>
                        <a:rPr lang="el-GR" dirty="0"/>
                        <a:t>Τρίμηνο</a:t>
                      </a:r>
                    </a:p>
                  </a:txBody>
                  <a:tcPr/>
                </a:tc>
                <a:tc>
                  <a:txBody>
                    <a:bodyPr/>
                    <a:lstStyle/>
                    <a:p>
                      <a:r>
                        <a:rPr lang="el-GR" dirty="0"/>
                        <a:t>Διείσδυση</a:t>
                      </a:r>
                    </a:p>
                  </a:txBody>
                  <a:tcPr/>
                </a:tc>
                <a:extLst>
                  <a:ext uri="{0D108BD9-81ED-4DB2-BD59-A6C34878D82A}">
                    <a16:rowId xmlns:a16="http://schemas.microsoft.com/office/drawing/2014/main" val="1102077488"/>
                  </a:ext>
                </a:extLst>
              </a:tr>
              <a:tr h="370840">
                <a:tc>
                  <a:txBody>
                    <a:bodyPr/>
                    <a:lstStyle/>
                    <a:p>
                      <a:r>
                        <a:rPr lang="el-GR" dirty="0"/>
                        <a:t>13</a:t>
                      </a:r>
                    </a:p>
                  </a:txBody>
                  <a:tcPr/>
                </a:tc>
                <a:tc>
                  <a:txBody>
                    <a:bodyPr/>
                    <a:lstStyle/>
                    <a:p>
                      <a:r>
                        <a:rPr lang="el-GR" dirty="0"/>
                        <a:t>1,5</a:t>
                      </a:r>
                    </a:p>
                  </a:txBody>
                  <a:tcPr/>
                </a:tc>
                <a:extLst>
                  <a:ext uri="{0D108BD9-81ED-4DB2-BD59-A6C34878D82A}">
                    <a16:rowId xmlns:a16="http://schemas.microsoft.com/office/drawing/2014/main" val="619053754"/>
                  </a:ext>
                </a:extLst>
              </a:tr>
              <a:tr h="370840">
                <a:tc>
                  <a:txBody>
                    <a:bodyPr/>
                    <a:lstStyle/>
                    <a:p>
                      <a:r>
                        <a:rPr lang="el-GR" dirty="0"/>
                        <a:t>14</a:t>
                      </a:r>
                    </a:p>
                  </a:txBody>
                  <a:tcPr/>
                </a:tc>
                <a:tc>
                  <a:txBody>
                    <a:bodyPr/>
                    <a:lstStyle/>
                    <a:p>
                      <a:r>
                        <a:rPr lang="el-GR" dirty="0"/>
                        <a:t>1,5</a:t>
                      </a:r>
                    </a:p>
                  </a:txBody>
                  <a:tcPr/>
                </a:tc>
                <a:extLst>
                  <a:ext uri="{0D108BD9-81ED-4DB2-BD59-A6C34878D82A}">
                    <a16:rowId xmlns:a16="http://schemas.microsoft.com/office/drawing/2014/main" val="2490390976"/>
                  </a:ext>
                </a:extLst>
              </a:tr>
              <a:tr h="370840">
                <a:tc>
                  <a:txBody>
                    <a:bodyPr/>
                    <a:lstStyle/>
                    <a:p>
                      <a:r>
                        <a:rPr lang="el-GR" dirty="0"/>
                        <a:t>15</a:t>
                      </a:r>
                    </a:p>
                  </a:txBody>
                  <a:tcPr/>
                </a:tc>
                <a:tc>
                  <a:txBody>
                    <a:bodyPr/>
                    <a:lstStyle/>
                    <a:p>
                      <a:r>
                        <a:rPr lang="el-GR" dirty="0"/>
                        <a:t>1,2</a:t>
                      </a:r>
                    </a:p>
                  </a:txBody>
                  <a:tcPr/>
                </a:tc>
                <a:extLst>
                  <a:ext uri="{0D108BD9-81ED-4DB2-BD59-A6C34878D82A}">
                    <a16:rowId xmlns:a16="http://schemas.microsoft.com/office/drawing/2014/main" val="3167304697"/>
                  </a:ext>
                </a:extLst>
              </a:tr>
              <a:tr h="370840">
                <a:tc>
                  <a:txBody>
                    <a:bodyPr/>
                    <a:lstStyle/>
                    <a:p>
                      <a:r>
                        <a:rPr lang="el-GR" dirty="0"/>
                        <a:t>16</a:t>
                      </a:r>
                    </a:p>
                  </a:txBody>
                  <a:tcPr/>
                </a:tc>
                <a:tc>
                  <a:txBody>
                    <a:bodyPr/>
                    <a:lstStyle/>
                    <a:p>
                      <a:r>
                        <a:rPr lang="el-GR" dirty="0"/>
                        <a:t>1,4</a:t>
                      </a:r>
                    </a:p>
                  </a:txBody>
                  <a:tcPr/>
                </a:tc>
                <a:extLst>
                  <a:ext uri="{0D108BD9-81ED-4DB2-BD59-A6C34878D82A}">
                    <a16:rowId xmlns:a16="http://schemas.microsoft.com/office/drawing/2014/main" val="811370680"/>
                  </a:ext>
                </a:extLst>
              </a:tr>
              <a:tr h="370840">
                <a:tc>
                  <a:txBody>
                    <a:bodyPr/>
                    <a:lstStyle/>
                    <a:p>
                      <a:r>
                        <a:rPr lang="el-GR" dirty="0"/>
                        <a:t>17</a:t>
                      </a:r>
                    </a:p>
                  </a:txBody>
                  <a:tcPr/>
                </a:tc>
                <a:tc>
                  <a:txBody>
                    <a:bodyPr/>
                    <a:lstStyle/>
                    <a:p>
                      <a:r>
                        <a:rPr lang="el-GR" dirty="0"/>
                        <a:t>1,9</a:t>
                      </a:r>
                    </a:p>
                  </a:txBody>
                  <a:tcPr/>
                </a:tc>
                <a:extLst>
                  <a:ext uri="{0D108BD9-81ED-4DB2-BD59-A6C34878D82A}">
                    <a16:rowId xmlns:a16="http://schemas.microsoft.com/office/drawing/2014/main" val="960394548"/>
                  </a:ext>
                </a:extLst>
              </a:tr>
              <a:tr h="370840">
                <a:tc>
                  <a:txBody>
                    <a:bodyPr/>
                    <a:lstStyle/>
                    <a:p>
                      <a:r>
                        <a:rPr lang="el-GR" dirty="0"/>
                        <a:t>18</a:t>
                      </a:r>
                    </a:p>
                  </a:txBody>
                  <a:tcPr/>
                </a:tc>
                <a:tc>
                  <a:txBody>
                    <a:bodyPr/>
                    <a:lstStyle/>
                    <a:p>
                      <a:r>
                        <a:rPr lang="el-GR" dirty="0"/>
                        <a:t>1,5</a:t>
                      </a:r>
                    </a:p>
                  </a:txBody>
                  <a:tcPr/>
                </a:tc>
                <a:extLst>
                  <a:ext uri="{0D108BD9-81ED-4DB2-BD59-A6C34878D82A}">
                    <a16:rowId xmlns:a16="http://schemas.microsoft.com/office/drawing/2014/main" val="3407242991"/>
                  </a:ext>
                </a:extLst>
              </a:tr>
              <a:tr h="370840">
                <a:tc>
                  <a:txBody>
                    <a:bodyPr/>
                    <a:lstStyle/>
                    <a:p>
                      <a:r>
                        <a:rPr lang="el-GR" dirty="0"/>
                        <a:t>19</a:t>
                      </a:r>
                    </a:p>
                  </a:txBody>
                  <a:tcPr/>
                </a:tc>
                <a:tc>
                  <a:txBody>
                    <a:bodyPr/>
                    <a:lstStyle/>
                    <a:p>
                      <a:r>
                        <a:rPr lang="el-GR" dirty="0"/>
                        <a:t>1,1</a:t>
                      </a:r>
                    </a:p>
                  </a:txBody>
                  <a:tcPr/>
                </a:tc>
                <a:extLst>
                  <a:ext uri="{0D108BD9-81ED-4DB2-BD59-A6C34878D82A}">
                    <a16:rowId xmlns:a16="http://schemas.microsoft.com/office/drawing/2014/main" val="714323584"/>
                  </a:ext>
                </a:extLst>
              </a:tr>
              <a:tr h="370840">
                <a:tc>
                  <a:txBody>
                    <a:bodyPr/>
                    <a:lstStyle/>
                    <a:p>
                      <a:r>
                        <a:rPr lang="el-GR" dirty="0"/>
                        <a:t>20</a:t>
                      </a:r>
                    </a:p>
                  </a:txBody>
                  <a:tcPr/>
                </a:tc>
                <a:tc>
                  <a:txBody>
                    <a:bodyPr/>
                    <a:lstStyle/>
                    <a:p>
                      <a:r>
                        <a:rPr lang="el-GR" dirty="0"/>
                        <a:t>1,2</a:t>
                      </a:r>
                    </a:p>
                  </a:txBody>
                  <a:tcPr/>
                </a:tc>
                <a:extLst>
                  <a:ext uri="{0D108BD9-81ED-4DB2-BD59-A6C34878D82A}">
                    <a16:rowId xmlns:a16="http://schemas.microsoft.com/office/drawing/2014/main" val="1910740935"/>
                  </a:ext>
                </a:extLst>
              </a:tr>
              <a:tr h="370840">
                <a:tc>
                  <a:txBody>
                    <a:bodyPr/>
                    <a:lstStyle/>
                    <a:p>
                      <a:r>
                        <a:rPr lang="el-GR" dirty="0"/>
                        <a:t>21</a:t>
                      </a:r>
                    </a:p>
                  </a:txBody>
                  <a:tcPr/>
                </a:tc>
                <a:tc>
                  <a:txBody>
                    <a:bodyPr/>
                    <a:lstStyle/>
                    <a:p>
                      <a:r>
                        <a:rPr lang="el-GR" dirty="0"/>
                        <a:t>1,6</a:t>
                      </a:r>
                    </a:p>
                  </a:txBody>
                  <a:tcPr/>
                </a:tc>
                <a:extLst>
                  <a:ext uri="{0D108BD9-81ED-4DB2-BD59-A6C34878D82A}">
                    <a16:rowId xmlns:a16="http://schemas.microsoft.com/office/drawing/2014/main" val="2613121064"/>
                  </a:ext>
                </a:extLst>
              </a:tr>
              <a:tr h="370840">
                <a:tc>
                  <a:txBody>
                    <a:bodyPr/>
                    <a:lstStyle/>
                    <a:p>
                      <a:r>
                        <a:rPr lang="el-GR" dirty="0"/>
                        <a:t>22</a:t>
                      </a:r>
                    </a:p>
                  </a:txBody>
                  <a:tcPr/>
                </a:tc>
                <a:tc>
                  <a:txBody>
                    <a:bodyPr/>
                    <a:lstStyle/>
                    <a:p>
                      <a:r>
                        <a:rPr lang="el-GR" dirty="0"/>
                        <a:t>1,6</a:t>
                      </a:r>
                    </a:p>
                  </a:txBody>
                  <a:tcPr/>
                </a:tc>
                <a:extLst>
                  <a:ext uri="{0D108BD9-81ED-4DB2-BD59-A6C34878D82A}">
                    <a16:rowId xmlns:a16="http://schemas.microsoft.com/office/drawing/2014/main" val="2608949911"/>
                  </a:ext>
                </a:extLst>
              </a:tr>
              <a:tr h="370840">
                <a:tc>
                  <a:txBody>
                    <a:bodyPr/>
                    <a:lstStyle/>
                    <a:p>
                      <a:r>
                        <a:rPr lang="el-GR" dirty="0"/>
                        <a:t>23</a:t>
                      </a:r>
                    </a:p>
                  </a:txBody>
                  <a:tcPr/>
                </a:tc>
                <a:tc>
                  <a:txBody>
                    <a:bodyPr/>
                    <a:lstStyle/>
                    <a:p>
                      <a:r>
                        <a:rPr lang="el-GR"/>
                        <a:t>1,3</a:t>
                      </a:r>
                      <a:endParaRPr lang="el-GR" dirty="0"/>
                    </a:p>
                  </a:txBody>
                  <a:tcPr/>
                </a:tc>
                <a:extLst>
                  <a:ext uri="{0D108BD9-81ED-4DB2-BD59-A6C34878D82A}">
                    <a16:rowId xmlns:a16="http://schemas.microsoft.com/office/drawing/2014/main" val="3284000275"/>
                  </a:ext>
                </a:extLst>
              </a:tr>
              <a:tr h="370840">
                <a:tc>
                  <a:txBody>
                    <a:bodyPr/>
                    <a:lstStyle/>
                    <a:p>
                      <a:endParaRPr lang="el-GR" dirty="0"/>
                    </a:p>
                  </a:txBody>
                  <a:tcPr/>
                </a:tc>
                <a:tc>
                  <a:txBody>
                    <a:bodyPr/>
                    <a:lstStyle/>
                    <a:p>
                      <a:endParaRPr lang="el-GR" dirty="0"/>
                    </a:p>
                  </a:txBody>
                  <a:tcPr/>
                </a:tc>
                <a:extLst>
                  <a:ext uri="{0D108BD9-81ED-4DB2-BD59-A6C34878D82A}">
                    <a16:rowId xmlns:a16="http://schemas.microsoft.com/office/drawing/2014/main" val="3082765625"/>
                  </a:ext>
                </a:extLst>
              </a:tr>
            </a:tbl>
          </a:graphicData>
        </a:graphic>
      </p:graphicFrame>
    </p:spTree>
    <p:extLst>
      <p:ext uri="{BB962C8B-B14F-4D97-AF65-F5344CB8AC3E}">
        <p14:creationId xmlns:p14="http://schemas.microsoft.com/office/powerpoint/2010/main" val="3358067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F762CA6-A887-F7FE-5E86-AE918B3A5C7B}"/>
              </a:ext>
            </a:extLst>
          </p:cNvPr>
          <p:cNvSpPr>
            <a:spLocks noGrp="1"/>
          </p:cNvSpPr>
          <p:nvPr>
            <p:ph type="title"/>
          </p:nvPr>
        </p:nvSpPr>
        <p:spPr/>
        <p:txBody>
          <a:bodyPr/>
          <a:lstStyle/>
          <a:p>
            <a:r>
              <a:rPr lang="el-GR" dirty="0"/>
              <a:t>Μετασχηματισμοί Μεταβλητών</a:t>
            </a:r>
          </a:p>
        </p:txBody>
      </p:sp>
      <p:sp>
        <p:nvSpPr>
          <p:cNvPr id="3" name="Θέση περιεχομένου 2">
            <a:extLst>
              <a:ext uri="{FF2B5EF4-FFF2-40B4-BE49-F238E27FC236}">
                <a16:creationId xmlns:a16="http://schemas.microsoft.com/office/drawing/2014/main" id="{2DAA26F6-42E6-83B7-91F5-F6102DA7B518}"/>
              </a:ext>
            </a:extLst>
          </p:cNvPr>
          <p:cNvSpPr>
            <a:spLocks noGrp="1"/>
          </p:cNvSpPr>
          <p:nvPr>
            <p:ph idx="1"/>
          </p:nvPr>
        </p:nvSpPr>
        <p:spPr/>
        <p:txBody>
          <a:bodyPr/>
          <a:lstStyle/>
          <a:p>
            <a:pPr marL="0" indent="0">
              <a:buNone/>
            </a:pPr>
            <a:r>
              <a:rPr lang="el-GR" dirty="0"/>
              <a:t>Όταν ένα διάγραμμα διασποράς υποδεικνύει ότι υπάρχει μία μη γραμμική σχέση μεταξύ του Υ και του Χ, υπάρχουν δύο βασικές προσεγγίσεις: </a:t>
            </a:r>
          </a:p>
          <a:p>
            <a:r>
              <a:rPr lang="el-GR" dirty="0"/>
              <a:t>Η πρώτη είναι να προσαρμόσουμε τα δεδομένα με μία καμπύλη – μη γραμμική – συνάρτηση παλινδρόμησης και να χρησιμοποιήσουμε τη προσαρμοσμένη σχέση για σκοπούς πρόβλεψης. </a:t>
            </a:r>
          </a:p>
          <a:p>
            <a:r>
              <a:rPr lang="el-GR" dirty="0"/>
              <a:t>Η δεύτερη προσέγγιση περιλαμβάνει το μετασχηματισμό της μεταβλητής Χ σε άλλη μορφή, έτσι ώστε η </a:t>
            </a:r>
            <a:r>
              <a:rPr lang="el-GR" dirty="0" err="1"/>
              <a:t>προκύπτουσα</a:t>
            </a:r>
            <a:r>
              <a:rPr lang="el-GR" dirty="0"/>
              <a:t> σχέση με το Υ να είναι γραμμική.</a:t>
            </a:r>
          </a:p>
        </p:txBody>
      </p:sp>
    </p:spTree>
    <p:extLst>
      <p:ext uri="{BB962C8B-B14F-4D97-AF65-F5344CB8AC3E}">
        <p14:creationId xmlns:p14="http://schemas.microsoft.com/office/powerpoint/2010/main" val="1604410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F762CA6-A887-F7FE-5E86-AE918B3A5C7B}"/>
              </a:ext>
            </a:extLst>
          </p:cNvPr>
          <p:cNvSpPr>
            <a:spLocks noGrp="1"/>
          </p:cNvSpPr>
          <p:nvPr>
            <p:ph type="title"/>
          </p:nvPr>
        </p:nvSpPr>
        <p:spPr/>
        <p:txBody>
          <a:bodyPr/>
          <a:lstStyle/>
          <a:p>
            <a:r>
              <a:rPr lang="el-GR" dirty="0"/>
              <a:t>Μετασχηματισμοί Μεταβλητών</a:t>
            </a:r>
          </a:p>
        </p:txBody>
      </p:sp>
      <p:sp>
        <p:nvSpPr>
          <p:cNvPr id="3" name="Θέση περιεχομένου 2">
            <a:extLst>
              <a:ext uri="{FF2B5EF4-FFF2-40B4-BE49-F238E27FC236}">
                <a16:creationId xmlns:a16="http://schemas.microsoft.com/office/drawing/2014/main" id="{2DAA26F6-42E6-83B7-91F5-F6102DA7B518}"/>
              </a:ext>
            </a:extLst>
          </p:cNvPr>
          <p:cNvSpPr>
            <a:spLocks noGrp="1"/>
          </p:cNvSpPr>
          <p:nvPr>
            <p:ph idx="1"/>
          </p:nvPr>
        </p:nvSpPr>
        <p:spPr/>
        <p:txBody>
          <a:bodyPr>
            <a:normAutofit lnSpcReduction="10000"/>
          </a:bodyPr>
          <a:lstStyle/>
          <a:p>
            <a:r>
              <a:rPr lang="el-GR" dirty="0"/>
              <a:t>Τέσσερις από τους πιο κοινούς μετασχηματισμούς (συναρτήσεις), που χρησιμοποιούνται για να παραχθούν νέες μεταβλητές πρόβλεψης, είναι οι: αντίστροφη, λογαριθμική, τετραγωνική ρίζα και τετράγωνο:</a:t>
            </a:r>
          </a:p>
          <a:p>
            <a:pPr marL="0" indent="0">
              <a:buNone/>
            </a:pPr>
            <a:endParaRPr lang="el-GR" dirty="0"/>
          </a:p>
          <a:p>
            <a:endParaRPr lang="el-GR" dirty="0"/>
          </a:p>
          <a:p>
            <a:r>
              <a:rPr lang="el-GR" dirty="0"/>
              <a:t>Όταν για όλες αυτές τις μεταβλητές δημιουργηθούν γραφικές παραστάσεις με το Υ, η ελπίδα είναι ότι η μη γραμμική σχέση μεταξύ του Υ και του Χ θα γίνει μία γραμμική σχέση μεταξύ του Υ και ενός εκ των μετασχηματισμών του Χ.</a:t>
            </a:r>
          </a:p>
        </p:txBody>
      </p:sp>
      <p:pic>
        <p:nvPicPr>
          <p:cNvPr id="5" name="Εικόνα 4">
            <a:extLst>
              <a:ext uri="{FF2B5EF4-FFF2-40B4-BE49-F238E27FC236}">
                <a16:creationId xmlns:a16="http://schemas.microsoft.com/office/drawing/2014/main" id="{3558DEF6-B82E-10A7-2C24-85F43F820EE2}"/>
              </a:ext>
            </a:extLst>
          </p:cNvPr>
          <p:cNvPicPr>
            <a:picLocks noChangeAspect="1"/>
          </p:cNvPicPr>
          <p:nvPr/>
        </p:nvPicPr>
        <p:blipFill>
          <a:blip r:embed="rId2"/>
          <a:stretch>
            <a:fillRect/>
          </a:stretch>
        </p:blipFill>
        <p:spPr>
          <a:xfrm>
            <a:off x="3934172" y="3068960"/>
            <a:ext cx="3439367" cy="1049299"/>
          </a:xfrm>
          <a:prstGeom prst="rect">
            <a:avLst/>
          </a:prstGeom>
        </p:spPr>
      </p:pic>
    </p:spTree>
    <p:extLst>
      <p:ext uri="{BB962C8B-B14F-4D97-AF65-F5344CB8AC3E}">
        <p14:creationId xmlns:p14="http://schemas.microsoft.com/office/powerpoint/2010/main" val="2313583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A4C144C-DBB7-4D8E-3386-4A7366434470}"/>
              </a:ext>
            </a:extLst>
          </p:cNvPr>
          <p:cNvSpPr>
            <a:spLocks noGrp="1"/>
          </p:cNvSpPr>
          <p:nvPr>
            <p:ph type="title"/>
          </p:nvPr>
        </p:nvSpPr>
        <p:spPr>
          <a:xfrm>
            <a:off x="1593436" y="177800"/>
            <a:ext cx="9782801" cy="1239837"/>
          </a:xfrm>
        </p:spPr>
        <p:txBody>
          <a:bodyPr anchor="b">
            <a:normAutofit/>
          </a:bodyPr>
          <a:lstStyle/>
          <a:p>
            <a:r>
              <a:rPr lang="el-GR" dirty="0"/>
              <a:t>Ευθεία Παλινδρόμησης</a:t>
            </a:r>
          </a:p>
        </p:txBody>
      </p:sp>
      <p:sp>
        <p:nvSpPr>
          <p:cNvPr id="3" name="Θέση περιεχομένου 2">
            <a:extLst>
              <a:ext uri="{FF2B5EF4-FFF2-40B4-BE49-F238E27FC236}">
                <a16:creationId xmlns:a16="http://schemas.microsoft.com/office/drawing/2014/main" id="{F67F5A0A-CBBC-9253-B1C0-1E52B3E78354}"/>
              </a:ext>
            </a:extLst>
          </p:cNvPr>
          <p:cNvSpPr>
            <a:spLocks noGrp="1"/>
          </p:cNvSpPr>
          <p:nvPr>
            <p:ph sz="half" idx="1"/>
          </p:nvPr>
        </p:nvSpPr>
        <p:spPr>
          <a:xfrm>
            <a:off x="1593436" y="1600200"/>
            <a:ext cx="4814586" cy="4572000"/>
          </a:xfrm>
        </p:spPr>
        <p:txBody>
          <a:bodyPr>
            <a:normAutofit/>
          </a:bodyPr>
          <a:lstStyle/>
          <a:p>
            <a:r>
              <a:rPr lang="el-GR" dirty="0"/>
              <a:t>Η μέθοδος των ελαχίστων τετραγώνων επιλέγει τις τιμές για τα b</a:t>
            </a:r>
            <a:r>
              <a:rPr lang="el-GR" baseline="-25000" dirty="0"/>
              <a:t>0</a:t>
            </a:r>
            <a:r>
              <a:rPr lang="el-GR" dirty="0"/>
              <a:t> και b</a:t>
            </a:r>
            <a:r>
              <a:rPr lang="el-GR" baseline="-25000" dirty="0"/>
              <a:t>1</a:t>
            </a:r>
            <a:r>
              <a:rPr lang="el-GR" dirty="0"/>
              <a:t>, οι οποίες ελαχιστοποιούν το άθροισμα των τετραγωνικών σφαλμάτων (αποστάσεις).</a:t>
            </a:r>
          </a:p>
        </p:txBody>
      </p:sp>
      <p:pic>
        <p:nvPicPr>
          <p:cNvPr id="6" name="Εικόνα 5">
            <a:extLst>
              <a:ext uri="{FF2B5EF4-FFF2-40B4-BE49-F238E27FC236}">
                <a16:creationId xmlns:a16="http://schemas.microsoft.com/office/drawing/2014/main" id="{6B03EDD0-9A9A-539F-17FC-D467FD78F16F}"/>
              </a:ext>
            </a:extLst>
          </p:cNvPr>
          <p:cNvPicPr>
            <a:picLocks noChangeAspect="1"/>
          </p:cNvPicPr>
          <p:nvPr/>
        </p:nvPicPr>
        <p:blipFill>
          <a:blip r:embed="rId2"/>
          <a:stretch>
            <a:fillRect/>
          </a:stretch>
        </p:blipFill>
        <p:spPr>
          <a:xfrm>
            <a:off x="6443294" y="2924944"/>
            <a:ext cx="5372906" cy="2520280"/>
          </a:xfrm>
          <a:prstGeom prst="rect">
            <a:avLst/>
          </a:prstGeom>
          <a:noFill/>
        </p:spPr>
      </p:pic>
    </p:spTree>
    <p:extLst>
      <p:ext uri="{BB962C8B-B14F-4D97-AF65-F5344CB8AC3E}">
        <p14:creationId xmlns:p14="http://schemas.microsoft.com/office/powerpoint/2010/main" val="1787526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F762CA6-A887-F7FE-5E86-AE918B3A5C7B}"/>
              </a:ext>
            </a:extLst>
          </p:cNvPr>
          <p:cNvSpPr>
            <a:spLocks noGrp="1"/>
          </p:cNvSpPr>
          <p:nvPr>
            <p:ph type="title"/>
          </p:nvPr>
        </p:nvSpPr>
        <p:spPr>
          <a:xfrm>
            <a:off x="1593436" y="177800"/>
            <a:ext cx="9782801" cy="1239837"/>
          </a:xfrm>
        </p:spPr>
        <p:txBody>
          <a:bodyPr anchor="b">
            <a:normAutofit/>
          </a:bodyPr>
          <a:lstStyle/>
          <a:p>
            <a:r>
              <a:rPr lang="el-GR" dirty="0"/>
              <a:t>Μετασχηματισμοί Μεταβλητών</a:t>
            </a:r>
          </a:p>
        </p:txBody>
      </p:sp>
      <p:pic>
        <p:nvPicPr>
          <p:cNvPr id="6" name="Θέση περιεχομένου 5">
            <a:extLst>
              <a:ext uri="{FF2B5EF4-FFF2-40B4-BE49-F238E27FC236}">
                <a16:creationId xmlns:a16="http://schemas.microsoft.com/office/drawing/2014/main" id="{99655102-1FE3-BF8F-A231-F5AE8911BBBE}"/>
              </a:ext>
            </a:extLst>
          </p:cNvPr>
          <p:cNvPicPr>
            <a:picLocks noGrp="1" noChangeAspect="1"/>
          </p:cNvPicPr>
          <p:nvPr>
            <p:ph idx="1"/>
          </p:nvPr>
        </p:nvPicPr>
        <p:blipFill>
          <a:blip r:embed="rId2"/>
          <a:stretch>
            <a:fillRect/>
          </a:stretch>
        </p:blipFill>
        <p:spPr>
          <a:xfrm>
            <a:off x="3123072" y="1600200"/>
            <a:ext cx="6723528" cy="4572000"/>
          </a:xfrm>
          <a:noFill/>
        </p:spPr>
      </p:pic>
    </p:spTree>
    <p:extLst>
      <p:ext uri="{BB962C8B-B14F-4D97-AF65-F5344CB8AC3E}">
        <p14:creationId xmlns:p14="http://schemas.microsoft.com/office/powerpoint/2010/main" val="3803755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F762CA6-A887-F7FE-5E86-AE918B3A5C7B}"/>
              </a:ext>
            </a:extLst>
          </p:cNvPr>
          <p:cNvSpPr>
            <a:spLocks noGrp="1"/>
          </p:cNvSpPr>
          <p:nvPr>
            <p:ph type="title"/>
          </p:nvPr>
        </p:nvSpPr>
        <p:spPr>
          <a:xfrm>
            <a:off x="1593436" y="177800"/>
            <a:ext cx="9782801" cy="1239837"/>
          </a:xfrm>
        </p:spPr>
        <p:txBody>
          <a:bodyPr anchor="b">
            <a:normAutofit/>
          </a:bodyPr>
          <a:lstStyle/>
          <a:p>
            <a:r>
              <a:rPr lang="el-GR" dirty="0"/>
              <a:t>Μετασχηματισμοί Μεταβλητών</a:t>
            </a:r>
          </a:p>
        </p:txBody>
      </p:sp>
      <p:pic>
        <p:nvPicPr>
          <p:cNvPr id="9" name="Θέση περιεχομένου 8">
            <a:extLst>
              <a:ext uri="{FF2B5EF4-FFF2-40B4-BE49-F238E27FC236}">
                <a16:creationId xmlns:a16="http://schemas.microsoft.com/office/drawing/2014/main" id="{6710997D-A040-3D9E-CCAD-EDD9F8C8452F}"/>
              </a:ext>
            </a:extLst>
          </p:cNvPr>
          <p:cNvPicPr>
            <a:picLocks noGrp="1" noChangeAspect="1"/>
          </p:cNvPicPr>
          <p:nvPr>
            <p:ph idx="1"/>
          </p:nvPr>
        </p:nvPicPr>
        <p:blipFill>
          <a:blip r:embed="rId2"/>
          <a:stretch>
            <a:fillRect/>
          </a:stretch>
        </p:blipFill>
        <p:spPr>
          <a:xfrm>
            <a:off x="3072896" y="1600200"/>
            <a:ext cx="6823881" cy="4572000"/>
          </a:xfrm>
          <a:noFill/>
        </p:spPr>
      </p:pic>
    </p:spTree>
    <p:extLst>
      <p:ext uri="{BB962C8B-B14F-4D97-AF65-F5344CB8AC3E}">
        <p14:creationId xmlns:p14="http://schemas.microsoft.com/office/powerpoint/2010/main" val="3202931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F762CA6-A887-F7FE-5E86-AE918B3A5C7B}"/>
              </a:ext>
            </a:extLst>
          </p:cNvPr>
          <p:cNvSpPr>
            <a:spLocks noGrp="1"/>
          </p:cNvSpPr>
          <p:nvPr>
            <p:ph type="title"/>
          </p:nvPr>
        </p:nvSpPr>
        <p:spPr>
          <a:xfrm>
            <a:off x="1593436" y="177800"/>
            <a:ext cx="9782801" cy="1239837"/>
          </a:xfrm>
        </p:spPr>
        <p:txBody>
          <a:bodyPr anchor="b">
            <a:normAutofit/>
          </a:bodyPr>
          <a:lstStyle/>
          <a:p>
            <a:r>
              <a:rPr lang="el-GR" dirty="0"/>
              <a:t>Μετασχηματισμοί Μεταβλητών</a:t>
            </a:r>
          </a:p>
        </p:txBody>
      </p:sp>
      <p:pic>
        <p:nvPicPr>
          <p:cNvPr id="6" name="Θέση περιεχομένου 5">
            <a:extLst>
              <a:ext uri="{FF2B5EF4-FFF2-40B4-BE49-F238E27FC236}">
                <a16:creationId xmlns:a16="http://schemas.microsoft.com/office/drawing/2014/main" id="{1EEBC618-1A80-60EA-35BD-C133CF1C0E7D}"/>
              </a:ext>
            </a:extLst>
          </p:cNvPr>
          <p:cNvPicPr>
            <a:picLocks noGrp="1" noChangeAspect="1"/>
          </p:cNvPicPr>
          <p:nvPr>
            <p:ph idx="1"/>
          </p:nvPr>
        </p:nvPicPr>
        <p:blipFill>
          <a:blip r:embed="rId2"/>
          <a:stretch>
            <a:fillRect/>
          </a:stretch>
        </p:blipFill>
        <p:spPr>
          <a:xfrm>
            <a:off x="3098170" y="1600200"/>
            <a:ext cx="6773333" cy="4572000"/>
          </a:xfrm>
          <a:noFill/>
        </p:spPr>
      </p:pic>
    </p:spTree>
    <p:extLst>
      <p:ext uri="{BB962C8B-B14F-4D97-AF65-F5344CB8AC3E}">
        <p14:creationId xmlns:p14="http://schemas.microsoft.com/office/powerpoint/2010/main" val="267740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F762CA6-A887-F7FE-5E86-AE918B3A5C7B}"/>
              </a:ext>
            </a:extLst>
          </p:cNvPr>
          <p:cNvSpPr>
            <a:spLocks noGrp="1"/>
          </p:cNvSpPr>
          <p:nvPr>
            <p:ph type="title"/>
          </p:nvPr>
        </p:nvSpPr>
        <p:spPr>
          <a:xfrm>
            <a:off x="1593436" y="177800"/>
            <a:ext cx="9782801" cy="1239837"/>
          </a:xfrm>
        </p:spPr>
        <p:txBody>
          <a:bodyPr anchor="b">
            <a:normAutofit/>
          </a:bodyPr>
          <a:lstStyle/>
          <a:p>
            <a:r>
              <a:rPr lang="el-GR" dirty="0"/>
              <a:t>Μετασχηματισμοί Μεταβλητών</a:t>
            </a:r>
          </a:p>
        </p:txBody>
      </p:sp>
      <p:pic>
        <p:nvPicPr>
          <p:cNvPr id="7" name="Θέση περιεχομένου 6">
            <a:extLst>
              <a:ext uri="{FF2B5EF4-FFF2-40B4-BE49-F238E27FC236}">
                <a16:creationId xmlns:a16="http://schemas.microsoft.com/office/drawing/2014/main" id="{ED3D08CC-92B5-4B95-E089-6A4284AB9028}"/>
              </a:ext>
            </a:extLst>
          </p:cNvPr>
          <p:cNvPicPr>
            <a:picLocks noGrp="1" noChangeAspect="1"/>
          </p:cNvPicPr>
          <p:nvPr>
            <p:ph idx="1"/>
          </p:nvPr>
        </p:nvPicPr>
        <p:blipFill>
          <a:blip r:embed="rId2"/>
          <a:stretch>
            <a:fillRect/>
          </a:stretch>
        </p:blipFill>
        <p:spPr>
          <a:xfrm>
            <a:off x="3085580" y="1600200"/>
            <a:ext cx="6798512" cy="4572000"/>
          </a:xfrm>
          <a:noFill/>
        </p:spPr>
      </p:pic>
    </p:spTree>
    <p:extLst>
      <p:ext uri="{BB962C8B-B14F-4D97-AF65-F5344CB8AC3E}">
        <p14:creationId xmlns:p14="http://schemas.microsoft.com/office/powerpoint/2010/main" val="857475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F762CA6-A887-F7FE-5E86-AE918B3A5C7B}"/>
              </a:ext>
            </a:extLst>
          </p:cNvPr>
          <p:cNvSpPr>
            <a:spLocks noGrp="1"/>
          </p:cNvSpPr>
          <p:nvPr>
            <p:ph type="title"/>
          </p:nvPr>
        </p:nvSpPr>
        <p:spPr>
          <a:xfrm>
            <a:off x="1593436" y="177800"/>
            <a:ext cx="9782801" cy="1239837"/>
          </a:xfrm>
        </p:spPr>
        <p:txBody>
          <a:bodyPr anchor="b">
            <a:normAutofit/>
          </a:bodyPr>
          <a:lstStyle/>
          <a:p>
            <a:r>
              <a:rPr lang="el-GR" dirty="0"/>
              <a:t>Μετασχηματισμοί Μεταβλητών</a:t>
            </a:r>
          </a:p>
        </p:txBody>
      </p:sp>
      <p:pic>
        <p:nvPicPr>
          <p:cNvPr id="6" name="Θέση περιεχομένου 5">
            <a:extLst>
              <a:ext uri="{FF2B5EF4-FFF2-40B4-BE49-F238E27FC236}">
                <a16:creationId xmlns:a16="http://schemas.microsoft.com/office/drawing/2014/main" id="{BDB6BEB8-6ACE-DD46-390D-AE48F52022A4}"/>
              </a:ext>
            </a:extLst>
          </p:cNvPr>
          <p:cNvPicPr>
            <a:picLocks noGrp="1" noChangeAspect="1"/>
          </p:cNvPicPr>
          <p:nvPr>
            <p:ph idx="1"/>
          </p:nvPr>
        </p:nvPicPr>
        <p:blipFill>
          <a:blip r:embed="rId2"/>
          <a:stretch>
            <a:fillRect/>
          </a:stretch>
        </p:blipFill>
        <p:spPr>
          <a:xfrm>
            <a:off x="3085580" y="1600200"/>
            <a:ext cx="6798512" cy="4572000"/>
          </a:xfrm>
          <a:noFill/>
        </p:spPr>
      </p:pic>
    </p:spTree>
    <p:extLst>
      <p:ext uri="{BB962C8B-B14F-4D97-AF65-F5344CB8AC3E}">
        <p14:creationId xmlns:p14="http://schemas.microsoft.com/office/powerpoint/2010/main" val="1170754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F762CA6-A887-F7FE-5E86-AE918B3A5C7B}"/>
              </a:ext>
            </a:extLst>
          </p:cNvPr>
          <p:cNvSpPr>
            <a:spLocks noGrp="1"/>
          </p:cNvSpPr>
          <p:nvPr>
            <p:ph type="title"/>
          </p:nvPr>
        </p:nvSpPr>
        <p:spPr>
          <a:xfrm>
            <a:off x="1593436" y="177800"/>
            <a:ext cx="9782801" cy="1239837"/>
          </a:xfrm>
        </p:spPr>
        <p:txBody>
          <a:bodyPr anchor="b">
            <a:normAutofit/>
          </a:bodyPr>
          <a:lstStyle/>
          <a:p>
            <a:r>
              <a:rPr lang="el-GR" dirty="0"/>
              <a:t>Μετασχηματισμοί Μεταβλητών</a:t>
            </a:r>
          </a:p>
        </p:txBody>
      </p:sp>
      <p:pic>
        <p:nvPicPr>
          <p:cNvPr id="7" name="Θέση περιεχομένου 6">
            <a:extLst>
              <a:ext uri="{FF2B5EF4-FFF2-40B4-BE49-F238E27FC236}">
                <a16:creationId xmlns:a16="http://schemas.microsoft.com/office/drawing/2014/main" id="{131608EA-10AF-4820-63D8-E614D72FE1CF}"/>
              </a:ext>
            </a:extLst>
          </p:cNvPr>
          <p:cNvPicPr>
            <a:picLocks noGrp="1" noChangeAspect="1"/>
          </p:cNvPicPr>
          <p:nvPr>
            <p:ph idx="1"/>
          </p:nvPr>
        </p:nvPicPr>
        <p:blipFill>
          <a:blip r:embed="rId2"/>
          <a:stretch>
            <a:fillRect/>
          </a:stretch>
        </p:blipFill>
        <p:spPr>
          <a:xfrm>
            <a:off x="3923492" y="1600200"/>
            <a:ext cx="5122688" cy="4572000"/>
          </a:xfrm>
          <a:noFill/>
        </p:spPr>
      </p:pic>
    </p:spTree>
    <p:extLst>
      <p:ext uri="{BB962C8B-B14F-4D97-AF65-F5344CB8AC3E}">
        <p14:creationId xmlns:p14="http://schemas.microsoft.com/office/powerpoint/2010/main" val="3594539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A7B51ED-0541-00C0-055C-7647EBA6C0E3}"/>
              </a:ext>
            </a:extLst>
          </p:cNvPr>
          <p:cNvSpPr>
            <a:spLocks noGrp="1"/>
          </p:cNvSpPr>
          <p:nvPr>
            <p:ph type="title"/>
          </p:nvPr>
        </p:nvSpPr>
        <p:spPr/>
        <p:txBody>
          <a:bodyPr/>
          <a:lstStyle/>
          <a:p>
            <a:r>
              <a:rPr lang="el-GR" dirty="0"/>
              <a:t>Καμπύλες Ανάπτυξης</a:t>
            </a:r>
          </a:p>
        </p:txBody>
      </p:sp>
      <p:sp>
        <p:nvSpPr>
          <p:cNvPr id="3" name="Θέση περιεχομένου 2">
            <a:extLst>
              <a:ext uri="{FF2B5EF4-FFF2-40B4-BE49-F238E27FC236}">
                <a16:creationId xmlns:a16="http://schemas.microsoft.com/office/drawing/2014/main" id="{9A2205EE-9B14-B376-A1BB-F87DA4226BA8}"/>
              </a:ext>
            </a:extLst>
          </p:cNvPr>
          <p:cNvSpPr>
            <a:spLocks noGrp="1"/>
          </p:cNvSpPr>
          <p:nvPr>
            <p:ph idx="1"/>
          </p:nvPr>
        </p:nvSpPr>
        <p:spPr/>
        <p:txBody>
          <a:bodyPr/>
          <a:lstStyle/>
          <a:p>
            <a:r>
              <a:rPr lang="el-GR" dirty="0"/>
              <a:t>Οι καμπύλες ανάπτυξης είναι καμπυλόγραμμες σχέσεις μεταξύ της μεταβλητής του ενδιαφέροντος και του χρόνου.</a:t>
            </a:r>
          </a:p>
          <a:p>
            <a:r>
              <a:rPr lang="el-GR" dirty="0"/>
              <a:t>Δείχνουν τον ετήσιο ρυθμό ανάπτυξης, που πρέπει να διατηρείται, έτσι ώστε να επιτυγχάνονται τα προσχεδιασμένα μελλοντικά επίπεδα τιμών. Αυτός ο ετήσιος ρυθμός ανάπτυξης μπορεί να είναι, ή να μην είναι λογικός. </a:t>
            </a:r>
          </a:p>
        </p:txBody>
      </p:sp>
    </p:spTree>
    <p:extLst>
      <p:ext uri="{BB962C8B-B14F-4D97-AF65-F5344CB8AC3E}">
        <p14:creationId xmlns:p14="http://schemas.microsoft.com/office/powerpoint/2010/main" val="1518236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A7B51ED-0541-00C0-055C-7647EBA6C0E3}"/>
              </a:ext>
            </a:extLst>
          </p:cNvPr>
          <p:cNvSpPr>
            <a:spLocks noGrp="1"/>
          </p:cNvSpPr>
          <p:nvPr>
            <p:ph type="title"/>
          </p:nvPr>
        </p:nvSpPr>
        <p:spPr/>
        <p:txBody>
          <a:bodyPr/>
          <a:lstStyle/>
          <a:p>
            <a:r>
              <a:rPr lang="el-GR" dirty="0"/>
              <a:t>Καμπύλες Ανάπτυξης</a:t>
            </a:r>
          </a:p>
        </p:txBody>
      </p:sp>
      <p:sp>
        <p:nvSpPr>
          <p:cNvPr id="3" name="Θέση περιεχομένου 2">
            <a:extLst>
              <a:ext uri="{FF2B5EF4-FFF2-40B4-BE49-F238E27FC236}">
                <a16:creationId xmlns:a16="http://schemas.microsoft.com/office/drawing/2014/main" id="{9A2205EE-9B14-B376-A1BB-F87DA4226BA8}"/>
              </a:ext>
            </a:extLst>
          </p:cNvPr>
          <p:cNvSpPr>
            <a:spLocks noGrp="1"/>
          </p:cNvSpPr>
          <p:nvPr>
            <p:ph idx="1"/>
          </p:nvPr>
        </p:nvSpPr>
        <p:spPr/>
        <p:txBody>
          <a:bodyPr/>
          <a:lstStyle/>
          <a:p>
            <a:r>
              <a:rPr lang="el-GR" dirty="0"/>
              <a:t>Αν μία μεταβλητή, που υπολογίζεται με την πάροδο του χρόνου, αυξάνει στο ίδιο ποσοστό σε κάθε χρονική περίοδο, λέγεται ότι παρουσιάζει εκθετική ανάπτυξη (</a:t>
            </a:r>
            <a:r>
              <a:rPr lang="el-GR" dirty="0" err="1"/>
              <a:t>exponential</a:t>
            </a:r>
            <a:r>
              <a:rPr lang="el-GR" dirty="0"/>
              <a:t> </a:t>
            </a:r>
            <a:r>
              <a:rPr lang="el-GR" dirty="0" err="1"/>
              <a:t>growth</a:t>
            </a:r>
            <a:r>
              <a:rPr lang="el-GR" dirty="0"/>
              <a:t>). </a:t>
            </a:r>
          </a:p>
          <a:p>
            <a:r>
              <a:rPr lang="el-GR" dirty="0"/>
              <a:t>Αν η μεταβλητή αυξάνει κατά την ίδια ποσότητα κάθε χρονική περίοδο, λέγεται ότι παρουσιάζει γραμμική ανάπτυξη (</a:t>
            </a:r>
            <a:r>
              <a:rPr lang="el-GR" dirty="0" err="1"/>
              <a:t>linear</a:t>
            </a:r>
            <a:r>
              <a:rPr lang="el-GR" dirty="0"/>
              <a:t> </a:t>
            </a:r>
            <a:r>
              <a:rPr lang="el-GR" dirty="0" err="1"/>
              <a:t>growth</a:t>
            </a:r>
            <a:r>
              <a:rPr lang="el-GR" dirty="0"/>
              <a:t>). </a:t>
            </a:r>
          </a:p>
          <a:p>
            <a:r>
              <a:rPr lang="el-GR" dirty="0"/>
              <a:t>Μερικές φορές ένας απλός μετασχηματισμός θα μετατρέψει μία μεταβλητή, που έχει εκθετική ανάπτυξη, σε μία μεταβλητή, που έχει γραμμική ανάπτυξη. </a:t>
            </a:r>
          </a:p>
        </p:txBody>
      </p:sp>
    </p:spTree>
    <p:extLst>
      <p:ext uri="{BB962C8B-B14F-4D97-AF65-F5344CB8AC3E}">
        <p14:creationId xmlns:p14="http://schemas.microsoft.com/office/powerpoint/2010/main" val="956470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a:extLst>
              <a:ext uri="{FF2B5EF4-FFF2-40B4-BE49-F238E27FC236}">
                <a16:creationId xmlns:a16="http://schemas.microsoft.com/office/drawing/2014/main" id="{257E2281-AAF8-F3FC-02CB-E68C5CA55AA8}"/>
              </a:ext>
            </a:extLst>
          </p:cNvPr>
          <p:cNvSpPr>
            <a:spLocks noGrp="1" noChangeArrowheads="1"/>
          </p:cNvSpPr>
          <p:nvPr>
            <p:ph type="title"/>
          </p:nvPr>
        </p:nvSpPr>
        <p:spPr/>
        <p:txBody>
          <a:bodyPr/>
          <a:lstStyle/>
          <a:p>
            <a:pPr algn="ctr" eaLnBrk="1" hangingPunct="1"/>
            <a:r>
              <a:rPr lang="el-GR" altLang="el-GR"/>
              <a:t>Ερωτήσεις???</a:t>
            </a:r>
          </a:p>
        </p:txBody>
      </p:sp>
      <p:pic>
        <p:nvPicPr>
          <p:cNvPr id="53251" name="Picture 2">
            <a:extLst>
              <a:ext uri="{FF2B5EF4-FFF2-40B4-BE49-F238E27FC236}">
                <a16:creationId xmlns:a16="http://schemas.microsoft.com/office/drawing/2014/main" id="{365D0028-0EDE-FAB2-3F90-97E44D183E1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775075" y="2052638"/>
            <a:ext cx="3600450" cy="419576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3018A6E-3C2F-79CD-E22D-FD0C12B36AEF}"/>
              </a:ext>
            </a:extLst>
          </p:cNvPr>
          <p:cNvSpPr>
            <a:spLocks noGrp="1"/>
          </p:cNvSpPr>
          <p:nvPr>
            <p:ph type="title"/>
          </p:nvPr>
        </p:nvSpPr>
        <p:spPr/>
        <p:txBody>
          <a:bodyPr/>
          <a:lstStyle/>
          <a:p>
            <a:r>
              <a:rPr lang="el-GR" dirty="0"/>
              <a:t>Στατιστικό Μοντέλο για Παλινδρόμηση Ευθείας Γραμμής</a:t>
            </a:r>
          </a:p>
        </p:txBody>
      </p:sp>
      <p:sp>
        <p:nvSpPr>
          <p:cNvPr id="3" name="Θέση περιεχομένου 2">
            <a:extLst>
              <a:ext uri="{FF2B5EF4-FFF2-40B4-BE49-F238E27FC236}">
                <a16:creationId xmlns:a16="http://schemas.microsoft.com/office/drawing/2014/main" id="{0A08E37A-C5C6-ABBB-CA2F-5F023F5E340D}"/>
              </a:ext>
            </a:extLst>
          </p:cNvPr>
          <p:cNvSpPr>
            <a:spLocks noGrp="1"/>
          </p:cNvSpPr>
          <p:nvPr>
            <p:ph idx="1"/>
          </p:nvPr>
        </p:nvSpPr>
        <p:spPr/>
        <p:txBody>
          <a:bodyPr/>
          <a:lstStyle/>
          <a:p>
            <a:r>
              <a:rPr lang="el-GR" dirty="0"/>
              <a:t>Η εξαρτημένη μεταβλητή Υ σχετίζεται με την ανεξάρτητη μεταβλητή Χ, με τη σχέση: </a:t>
            </a:r>
          </a:p>
          <a:p>
            <a:endParaRPr lang="el-GR" dirty="0"/>
          </a:p>
          <a:p>
            <a:endParaRPr lang="el-GR" dirty="0"/>
          </a:p>
          <a:p>
            <a:r>
              <a:rPr lang="el-GR" dirty="0"/>
              <a:t>Το β</a:t>
            </a:r>
            <a:r>
              <a:rPr lang="el-GR" baseline="-25000" dirty="0"/>
              <a:t>0</a:t>
            </a:r>
            <a:r>
              <a:rPr lang="el-GR" dirty="0"/>
              <a:t>+ β</a:t>
            </a:r>
            <a:r>
              <a:rPr lang="el-GR" baseline="-25000" dirty="0"/>
              <a:t>1</a:t>
            </a:r>
            <a:r>
              <a:rPr lang="el-GR" dirty="0"/>
              <a:t>X είναι η μέση τιμή για ένα δεδομένο Χ.</a:t>
            </a:r>
          </a:p>
          <a:p>
            <a:r>
              <a:rPr lang="el-GR" dirty="0"/>
              <a:t>Οι αποκλίσεις (ε) υποθέτουμε, ότι είναι ανεξάρτητες, τυχαίες και κανονικά κατανεμημένες, με μέσο 0 (Ε(ε)=0) και τυπική απόκλιση σ (Ε(ε</a:t>
            </a:r>
            <a:r>
              <a:rPr lang="el-GR" baseline="30000" dirty="0"/>
              <a:t>2</a:t>
            </a:r>
            <a:r>
              <a:rPr lang="el-GR" dirty="0"/>
              <a:t>)=σ</a:t>
            </a:r>
            <a:r>
              <a:rPr lang="el-GR" baseline="30000" dirty="0"/>
              <a:t>2</a:t>
            </a:r>
            <a:r>
              <a:rPr lang="el-GR" dirty="0"/>
              <a:t> ), δηλαδή ε=Ν(0, σ</a:t>
            </a:r>
            <a:r>
              <a:rPr lang="el-GR" baseline="30000" dirty="0"/>
              <a:t>2</a:t>
            </a:r>
            <a:r>
              <a:rPr lang="el-GR" dirty="0"/>
              <a:t>). Οι άγνωστες σταθερές είναι οι β</a:t>
            </a:r>
            <a:r>
              <a:rPr lang="el-GR" baseline="-25000" dirty="0"/>
              <a:t>0</a:t>
            </a:r>
            <a:r>
              <a:rPr lang="el-GR" dirty="0"/>
              <a:t>, β</a:t>
            </a:r>
            <a:r>
              <a:rPr lang="el-GR" baseline="-25000" dirty="0"/>
              <a:t>1</a:t>
            </a:r>
            <a:r>
              <a:rPr lang="el-GR" dirty="0"/>
              <a:t> και σ. </a:t>
            </a:r>
          </a:p>
        </p:txBody>
      </p:sp>
      <p:pic>
        <p:nvPicPr>
          <p:cNvPr id="5" name="Εικόνα 4">
            <a:extLst>
              <a:ext uri="{FF2B5EF4-FFF2-40B4-BE49-F238E27FC236}">
                <a16:creationId xmlns:a16="http://schemas.microsoft.com/office/drawing/2014/main" id="{AEAE72FD-E4CB-7BA1-FCF7-ACE7681D1D07}"/>
              </a:ext>
            </a:extLst>
          </p:cNvPr>
          <p:cNvPicPr>
            <a:picLocks noChangeAspect="1"/>
          </p:cNvPicPr>
          <p:nvPr/>
        </p:nvPicPr>
        <p:blipFill>
          <a:blip r:embed="rId2"/>
          <a:stretch>
            <a:fillRect/>
          </a:stretch>
        </p:blipFill>
        <p:spPr>
          <a:xfrm>
            <a:off x="4294212" y="2492896"/>
            <a:ext cx="3959598" cy="1180013"/>
          </a:xfrm>
          <a:prstGeom prst="rect">
            <a:avLst/>
          </a:prstGeom>
        </p:spPr>
      </p:pic>
    </p:spTree>
    <p:extLst>
      <p:ext uri="{BB962C8B-B14F-4D97-AF65-F5344CB8AC3E}">
        <p14:creationId xmlns:p14="http://schemas.microsoft.com/office/powerpoint/2010/main" val="1284762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3018A6E-3C2F-79CD-E22D-FD0C12B36AEF}"/>
              </a:ext>
            </a:extLst>
          </p:cNvPr>
          <p:cNvSpPr>
            <a:spLocks noGrp="1"/>
          </p:cNvSpPr>
          <p:nvPr>
            <p:ph type="title"/>
          </p:nvPr>
        </p:nvSpPr>
        <p:spPr>
          <a:xfrm>
            <a:off x="1593436" y="177800"/>
            <a:ext cx="9782801" cy="1239837"/>
          </a:xfrm>
        </p:spPr>
        <p:txBody>
          <a:bodyPr anchor="b">
            <a:normAutofit/>
          </a:bodyPr>
          <a:lstStyle/>
          <a:p>
            <a:r>
              <a:rPr lang="el-GR" dirty="0"/>
              <a:t>Στατιστικό Μοντέλο για Παλινδρόμηση Ευθείας Γραμμής</a:t>
            </a:r>
          </a:p>
        </p:txBody>
      </p:sp>
      <p:pic>
        <p:nvPicPr>
          <p:cNvPr id="6" name="Θέση περιεχομένου 5">
            <a:extLst>
              <a:ext uri="{FF2B5EF4-FFF2-40B4-BE49-F238E27FC236}">
                <a16:creationId xmlns:a16="http://schemas.microsoft.com/office/drawing/2014/main" id="{7F27B34C-AA33-0B5B-EC90-22E21DE2D63C}"/>
              </a:ext>
            </a:extLst>
          </p:cNvPr>
          <p:cNvPicPr>
            <a:picLocks noGrp="1" noChangeAspect="1"/>
          </p:cNvPicPr>
          <p:nvPr>
            <p:ph idx="1"/>
          </p:nvPr>
        </p:nvPicPr>
        <p:blipFill>
          <a:blip r:embed="rId2"/>
          <a:stretch>
            <a:fillRect/>
          </a:stretch>
        </p:blipFill>
        <p:spPr>
          <a:xfrm>
            <a:off x="1593436" y="2064154"/>
            <a:ext cx="9782801" cy="3644092"/>
          </a:xfrm>
          <a:noFill/>
        </p:spPr>
      </p:pic>
    </p:spTree>
    <p:extLst>
      <p:ext uri="{BB962C8B-B14F-4D97-AF65-F5344CB8AC3E}">
        <p14:creationId xmlns:p14="http://schemas.microsoft.com/office/powerpoint/2010/main" val="3407344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8DB248A-2549-BB8A-D328-9E9ED9C4D518}"/>
              </a:ext>
            </a:extLst>
          </p:cNvPr>
          <p:cNvSpPr>
            <a:spLocks noGrp="1"/>
          </p:cNvSpPr>
          <p:nvPr>
            <p:ph type="title"/>
          </p:nvPr>
        </p:nvSpPr>
        <p:spPr/>
        <p:txBody>
          <a:bodyPr/>
          <a:lstStyle/>
          <a:p>
            <a:r>
              <a:rPr lang="el-GR" dirty="0"/>
              <a:t>Τυπικό Σφάλμα Εκτίμησης</a:t>
            </a:r>
          </a:p>
        </p:txBody>
      </p:sp>
      <p:sp>
        <p:nvSpPr>
          <p:cNvPr id="3" name="Θέση περιεχομένου 2">
            <a:extLst>
              <a:ext uri="{FF2B5EF4-FFF2-40B4-BE49-F238E27FC236}">
                <a16:creationId xmlns:a16="http://schemas.microsoft.com/office/drawing/2014/main" id="{C341B26A-89D9-CB5C-E496-8A93CF34C16A}"/>
              </a:ext>
            </a:extLst>
          </p:cNvPr>
          <p:cNvSpPr>
            <a:spLocks noGrp="1"/>
          </p:cNvSpPr>
          <p:nvPr>
            <p:ph idx="1"/>
          </p:nvPr>
        </p:nvSpPr>
        <p:spPr/>
        <p:txBody>
          <a:bodyPr/>
          <a:lstStyle/>
          <a:p>
            <a:r>
              <a:rPr lang="el-GR" dirty="0"/>
              <a:t>Το τυπικό σφάλμα εκτίμησης (</a:t>
            </a:r>
            <a:r>
              <a:rPr lang="el-GR" dirty="0" err="1"/>
              <a:t>standard</a:t>
            </a:r>
            <a:r>
              <a:rPr lang="el-GR" dirty="0"/>
              <a:t> </a:t>
            </a:r>
            <a:r>
              <a:rPr lang="el-GR" dirty="0" err="1"/>
              <a:t>error</a:t>
            </a:r>
            <a:r>
              <a:rPr lang="el-GR" dirty="0"/>
              <a:t> of the </a:t>
            </a:r>
            <a:r>
              <a:rPr lang="el-GR" dirty="0" err="1"/>
              <a:t>estimate</a:t>
            </a:r>
            <a:r>
              <a:rPr lang="el-GR" dirty="0"/>
              <a:t>) υπολογίζει την κατανομή των σημείων δεδομένων γύρω από την προσαρμοσμένη γραμμή στην κατεύθυνση Υ.</a:t>
            </a:r>
          </a:p>
          <a:p>
            <a:endParaRPr lang="el-GR" dirty="0"/>
          </a:p>
          <a:p>
            <a:r>
              <a:rPr lang="el-GR" dirty="0"/>
              <a:t>Αποτελεί ένα μέτρο για τη διασπορά (</a:t>
            </a:r>
            <a:r>
              <a:rPr lang="el-GR" dirty="0" err="1"/>
              <a:t>dispersion</a:t>
            </a:r>
            <a:r>
              <a:rPr lang="el-GR" dirty="0"/>
              <a:t>) ανάλογο της τυπικής απόκλισης του δείγματος.</a:t>
            </a:r>
          </a:p>
        </p:txBody>
      </p:sp>
    </p:spTree>
    <p:extLst>
      <p:ext uri="{BB962C8B-B14F-4D97-AF65-F5344CB8AC3E}">
        <p14:creationId xmlns:p14="http://schemas.microsoft.com/office/powerpoint/2010/main" val="692927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8DB248A-2549-BB8A-D328-9E9ED9C4D518}"/>
              </a:ext>
            </a:extLst>
          </p:cNvPr>
          <p:cNvSpPr>
            <a:spLocks noGrp="1"/>
          </p:cNvSpPr>
          <p:nvPr>
            <p:ph type="title"/>
          </p:nvPr>
        </p:nvSpPr>
        <p:spPr/>
        <p:txBody>
          <a:bodyPr/>
          <a:lstStyle/>
          <a:p>
            <a:r>
              <a:rPr lang="el-GR" dirty="0"/>
              <a:t>Τυπικό Σφάλμα Εκτίμησης</a:t>
            </a:r>
          </a:p>
        </p:txBody>
      </p:sp>
      <p:sp>
        <p:nvSpPr>
          <p:cNvPr id="3" name="Θέση περιεχομένου 2">
            <a:extLst>
              <a:ext uri="{FF2B5EF4-FFF2-40B4-BE49-F238E27FC236}">
                <a16:creationId xmlns:a16="http://schemas.microsoft.com/office/drawing/2014/main" id="{C341B26A-89D9-CB5C-E496-8A93CF34C16A}"/>
              </a:ext>
            </a:extLst>
          </p:cNvPr>
          <p:cNvSpPr>
            <a:spLocks noGrp="1"/>
          </p:cNvSpPr>
          <p:nvPr>
            <p:ph idx="1"/>
          </p:nvPr>
        </p:nvSpPr>
        <p:spPr/>
        <p:txBody>
          <a:bodyPr/>
          <a:lstStyle/>
          <a:p>
            <a:r>
              <a:rPr lang="el-GR" dirty="0"/>
              <a:t>Το τυπικό σφάλμα εκτίμησης υπολογίζει την ποσότητα, κατά την οποία οι πραγματικές τιμές του Υ διαφέρουν από τις εκτιμημένες τιμές. </a:t>
            </a:r>
          </a:p>
        </p:txBody>
      </p:sp>
      <p:pic>
        <p:nvPicPr>
          <p:cNvPr id="5" name="Εικόνα 4">
            <a:extLst>
              <a:ext uri="{FF2B5EF4-FFF2-40B4-BE49-F238E27FC236}">
                <a16:creationId xmlns:a16="http://schemas.microsoft.com/office/drawing/2014/main" id="{1D3994DA-002D-879F-69B2-58A34A5F3091}"/>
              </a:ext>
            </a:extLst>
          </p:cNvPr>
          <p:cNvPicPr>
            <a:picLocks noChangeAspect="1"/>
          </p:cNvPicPr>
          <p:nvPr/>
        </p:nvPicPr>
        <p:blipFill>
          <a:blip r:embed="rId2"/>
          <a:stretch>
            <a:fillRect/>
          </a:stretch>
        </p:blipFill>
        <p:spPr>
          <a:xfrm>
            <a:off x="2298946" y="3573016"/>
            <a:ext cx="7590932" cy="1418305"/>
          </a:xfrm>
          <a:prstGeom prst="rect">
            <a:avLst/>
          </a:prstGeom>
        </p:spPr>
      </p:pic>
    </p:spTree>
    <p:extLst>
      <p:ext uri="{BB962C8B-B14F-4D97-AF65-F5344CB8AC3E}">
        <p14:creationId xmlns:p14="http://schemas.microsoft.com/office/powerpoint/2010/main" val="1306761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Μαθηματικά 16x9">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969696"/>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16309069_TF02787947" id="{2ECA0662-E560-4C85-9505-8FB881E127DB}" vid="{E7585C38-25F1-4E29-85F2-804F5C85FCFD}"/>
    </a:ext>
  </a:extLst>
</a:theme>
</file>

<file path=ppt/theme/theme2.xml><?xml version="1.0" encoding="utf-8"?>
<a:theme xmlns:a="http://schemas.openxmlformats.org/drawingml/2006/main" name="Θέμα του Office">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A97C96"/>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Θέμα του Office">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A97C96"/>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Εκπαιδευτική παρουσίαση μαθηματικών με το σύμβολο π (ευρεία οθόνη)</Template>
  <TotalTime>1325</TotalTime>
  <Words>2424</Words>
  <Application>Microsoft Office PowerPoint</Application>
  <PresentationFormat>Προσαρμογή</PresentationFormat>
  <Paragraphs>258</Paragraphs>
  <Slides>58</Slides>
  <Notes>1</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58</vt:i4>
      </vt:variant>
    </vt:vector>
  </HeadingPairs>
  <TitlesOfParts>
    <vt:vector size="62" baseType="lpstr">
      <vt:lpstr>Arial</vt:lpstr>
      <vt:lpstr>Cambria Math</vt:lpstr>
      <vt:lpstr>Euphemia</vt:lpstr>
      <vt:lpstr>Μαθηματικά 16x9</vt:lpstr>
      <vt:lpstr>Τεχνικές Ανάλυσης και Πρόβλεψης Τηλεπικοινωνιακών Αγορών</vt:lpstr>
      <vt:lpstr>Απλή Γραμμική Παλινδρόμηση</vt:lpstr>
      <vt:lpstr>Ευθεία Παλινδρόμησης</vt:lpstr>
      <vt:lpstr>Ευθεία Παλινδρόμησης</vt:lpstr>
      <vt:lpstr>Ευθεία Παλινδρόμησης</vt:lpstr>
      <vt:lpstr>Στατιστικό Μοντέλο για Παλινδρόμηση Ευθείας Γραμμής</vt:lpstr>
      <vt:lpstr>Στατιστικό Μοντέλο για Παλινδρόμηση Ευθείας Γραμμής</vt:lpstr>
      <vt:lpstr>Τυπικό Σφάλμα Εκτίμησης</vt:lpstr>
      <vt:lpstr>Τυπικό Σφάλμα Εκτίμησης</vt:lpstr>
      <vt:lpstr>Τυπικό Σφάλμα Εκτίμησης</vt:lpstr>
      <vt:lpstr>Πρόβλεψη του Υ</vt:lpstr>
      <vt:lpstr>Πρόβλεψη του Υ</vt:lpstr>
      <vt:lpstr>Πρόβλεψη του Υ</vt:lpstr>
      <vt:lpstr>Τυπικό Σφάλμα Πρόβλεψης</vt:lpstr>
      <vt:lpstr>Τυπικό Σφάλμα Πρόβλεψης</vt:lpstr>
      <vt:lpstr>Τυπικό Σφάλμα Πρόβλεψης</vt:lpstr>
      <vt:lpstr>Διάστημα Πρόβλεψης</vt:lpstr>
      <vt:lpstr>Διάστημα Πρόβλεψης</vt:lpstr>
      <vt:lpstr>Ανάλυση της Διασποράς</vt:lpstr>
      <vt:lpstr>Ανάλυση της Διασποράς</vt:lpstr>
      <vt:lpstr>Ανάλυση της Διασποράς</vt:lpstr>
      <vt:lpstr>Ανάλυση της Διασποράς</vt:lpstr>
      <vt:lpstr>Ανάλυση της Διασποράς</vt:lpstr>
      <vt:lpstr>Ανάλυση της Διασποράς</vt:lpstr>
      <vt:lpstr>Ανάλυση της Διασποράς</vt:lpstr>
      <vt:lpstr>Συντελεστής Προσδιορισμού</vt:lpstr>
      <vt:lpstr>Συντελεστής Προσδιορισμού</vt:lpstr>
      <vt:lpstr>Συντελεστής Προσδιορισμού</vt:lpstr>
      <vt:lpstr>Συντελεστής Προσδιορισμού</vt:lpstr>
      <vt:lpstr>Προσαρμοσμένος Συντελεστής Προσδιορισμού</vt:lpstr>
      <vt:lpstr>Έλεγχος Υποθέσεων</vt:lpstr>
      <vt:lpstr>Έλεγχος Υποθέσεων</vt:lpstr>
      <vt:lpstr>Έλεγχος Υποθέσεων</vt:lpstr>
      <vt:lpstr>Έλεγχος Υποθέσεων</vt:lpstr>
      <vt:lpstr>Έλεγχος Υποθέσεων</vt:lpstr>
      <vt:lpstr>Έλεγχος Υποθέσεων</vt:lpstr>
      <vt:lpstr>Ανάλυση Καταλοίπων</vt:lpstr>
      <vt:lpstr>Ανάλυση Καταλοίπων</vt:lpstr>
      <vt:lpstr>Ανάλυση Καταλοίπων</vt:lpstr>
      <vt:lpstr>Ανάλυση Καταλοίπων</vt:lpstr>
      <vt:lpstr>Ανάλυση Καταλοίπων</vt:lpstr>
      <vt:lpstr>Ανάλυση Καταλοίπων</vt:lpstr>
      <vt:lpstr>Ανάλυση Καταλοίπων</vt:lpstr>
      <vt:lpstr>Ανάλυση Καταλοίπων</vt:lpstr>
      <vt:lpstr>Ανάλυση Καταλοίπων</vt:lpstr>
      <vt:lpstr>Ανάλυση Καταλοίπων</vt:lpstr>
      <vt:lpstr>Εφαρμογή</vt:lpstr>
      <vt:lpstr>Μετασχηματισμοί Μεταβλητών</vt:lpstr>
      <vt:lpstr>Μετασχηματισμοί Μεταβλητών</vt:lpstr>
      <vt:lpstr>Μετασχηματισμοί Μεταβλητών</vt:lpstr>
      <vt:lpstr>Μετασχηματισμοί Μεταβλητών</vt:lpstr>
      <vt:lpstr>Μετασχηματισμοί Μεταβλητών</vt:lpstr>
      <vt:lpstr>Μετασχηματισμοί Μεταβλητών</vt:lpstr>
      <vt:lpstr>Μετασχηματισμοί Μεταβλητών</vt:lpstr>
      <vt:lpstr>Μετασχηματισμοί Μεταβλητών</vt:lpstr>
      <vt:lpstr>Καμπύλες Ανάπτυξης</vt:lpstr>
      <vt:lpstr>Καμπύλες Ανάπτυξης</vt:lpstr>
      <vt:lpstr>Ερωτήσεις???</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Τεχνικές Ανάλυσης και Πρόβλεψης Τηλεπικοινωνιακών Αγορών</dc:title>
  <dc:creator>Nick Kanetza</dc:creator>
  <cp:lastModifiedBy>Nick Kanetza</cp:lastModifiedBy>
  <cp:revision>156</cp:revision>
  <dcterms:created xsi:type="dcterms:W3CDTF">2022-10-08T11:10:38Z</dcterms:created>
  <dcterms:modified xsi:type="dcterms:W3CDTF">2022-12-11T22:46:58Z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