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2"/>
  </p:notesMasterIdLst>
  <p:handoutMasterIdLst>
    <p:handoutMasterId r:id="rId53"/>
  </p:handoutMasterIdLst>
  <p:sldIdLst>
    <p:sldId id="256" r:id="rId2"/>
    <p:sldId id="336" r:id="rId3"/>
    <p:sldId id="337" r:id="rId4"/>
    <p:sldId id="338" r:id="rId5"/>
    <p:sldId id="339" r:id="rId6"/>
    <p:sldId id="340" r:id="rId7"/>
    <p:sldId id="341" r:id="rId8"/>
    <p:sldId id="342" r:id="rId9"/>
    <p:sldId id="343" r:id="rId10"/>
    <p:sldId id="344" r:id="rId11"/>
    <p:sldId id="345" r:id="rId12"/>
    <p:sldId id="346" r:id="rId13"/>
    <p:sldId id="347" r:id="rId14"/>
    <p:sldId id="348" r:id="rId15"/>
    <p:sldId id="349" r:id="rId16"/>
    <p:sldId id="350" r:id="rId17"/>
    <p:sldId id="351" r:id="rId18"/>
    <p:sldId id="352" r:id="rId19"/>
    <p:sldId id="353" r:id="rId20"/>
    <p:sldId id="354" r:id="rId21"/>
    <p:sldId id="355" r:id="rId22"/>
    <p:sldId id="356" r:id="rId23"/>
    <p:sldId id="357" r:id="rId24"/>
    <p:sldId id="358" r:id="rId25"/>
    <p:sldId id="359" r:id="rId26"/>
    <p:sldId id="360" r:id="rId27"/>
    <p:sldId id="361" r:id="rId28"/>
    <p:sldId id="362" r:id="rId29"/>
    <p:sldId id="363" r:id="rId30"/>
    <p:sldId id="364" r:id="rId31"/>
    <p:sldId id="365" r:id="rId32"/>
    <p:sldId id="366" r:id="rId33"/>
    <p:sldId id="367" r:id="rId34"/>
    <p:sldId id="368" r:id="rId35"/>
    <p:sldId id="369" r:id="rId36"/>
    <p:sldId id="370" r:id="rId37"/>
    <p:sldId id="371" r:id="rId38"/>
    <p:sldId id="372" r:id="rId39"/>
    <p:sldId id="373" r:id="rId40"/>
    <p:sldId id="376" r:id="rId41"/>
    <p:sldId id="374" r:id="rId42"/>
    <p:sldId id="375" r:id="rId43"/>
    <p:sldId id="377" r:id="rId44"/>
    <p:sldId id="378" r:id="rId45"/>
    <p:sldId id="379" r:id="rId46"/>
    <p:sldId id="380" r:id="rId47"/>
    <p:sldId id="381" r:id="rId48"/>
    <p:sldId id="382" r:id="rId49"/>
    <p:sldId id="383" r:id="rId50"/>
    <p:sldId id="335" r:id="rId51"/>
  </p:sldIdLst>
  <p:sldSz cx="12188825"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howGuides="1">
      <p:cViewPr varScale="1">
        <p:scale>
          <a:sx n="110" d="100"/>
          <a:sy n="110" d="100"/>
        </p:scale>
        <p:origin x="492" y="108"/>
      </p:cViewPr>
      <p:guideLst>
        <p:guide orient="horz" pos="2160"/>
        <p:guide pos="3839"/>
        <p:guide pos="1007"/>
      </p:guideLst>
    </p:cSldViewPr>
  </p:slideViewPr>
  <p:notesTextViewPr>
    <p:cViewPr>
      <p:scale>
        <a:sx n="1" d="1"/>
        <a:sy n="1" d="1"/>
      </p:scale>
      <p:origin x="0" y="0"/>
    </p:cViewPr>
  </p:notesTextViewPr>
  <p:notesViewPr>
    <p:cSldViewPr showGuides="1">
      <p:cViewPr varScale="1">
        <p:scale>
          <a:sx n="88" d="100"/>
          <a:sy n="88" d="100"/>
        </p:scale>
        <p:origin x="3072"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F47BEE-B3CD-41D8-BCAB-F2B6CD2AE35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l-GR"/>
        </a:p>
      </dgm:t>
    </dgm:pt>
    <dgm:pt modelId="{A8B1DC0E-ABD8-4A60-B58C-E53E84789948}">
      <dgm:prSet phldrT="[Κείμενο]"/>
      <dgm:spPr/>
      <dgm:t>
        <a:bodyPr/>
        <a:lstStyle/>
        <a:p>
          <a:r>
            <a:rPr lang="el-GR" dirty="0"/>
            <a:t>Επιλογή συνόλου πιθανών μεταβλητών πρόβλεψης</a:t>
          </a:r>
        </a:p>
      </dgm:t>
    </dgm:pt>
    <dgm:pt modelId="{499F4FAA-A7DE-45FE-91FB-202C0C60FE66}" type="parTrans" cxnId="{964ABE79-E4BD-4517-AC57-1A0026535AFC}">
      <dgm:prSet/>
      <dgm:spPr/>
      <dgm:t>
        <a:bodyPr/>
        <a:lstStyle/>
        <a:p>
          <a:endParaRPr lang="el-GR"/>
        </a:p>
      </dgm:t>
    </dgm:pt>
    <dgm:pt modelId="{F6F057E1-9AC8-4C75-B0C3-9C19C74E6960}" type="sibTrans" cxnId="{964ABE79-E4BD-4517-AC57-1A0026535AFC}">
      <dgm:prSet/>
      <dgm:spPr/>
      <dgm:t>
        <a:bodyPr/>
        <a:lstStyle/>
        <a:p>
          <a:endParaRPr lang="el-GR"/>
        </a:p>
      </dgm:t>
    </dgm:pt>
    <dgm:pt modelId="{D3223817-B992-48D2-9999-E18822FB468E}">
      <dgm:prSet phldrT="[Κείμενο]"/>
      <dgm:spPr/>
      <dgm:t>
        <a:bodyPr/>
        <a:lstStyle/>
        <a:p>
          <a:r>
            <a:rPr lang="el-GR" dirty="0"/>
            <a:t>Απαλοιφή μη βασικών ανεξάρτητων μεταβλητών</a:t>
          </a:r>
        </a:p>
      </dgm:t>
    </dgm:pt>
    <dgm:pt modelId="{526F62D3-757F-49E8-8D31-6BA3F076CCD5}" type="parTrans" cxnId="{1E540A09-5281-4542-8DC5-909864A83E3E}">
      <dgm:prSet/>
      <dgm:spPr/>
      <dgm:t>
        <a:bodyPr/>
        <a:lstStyle/>
        <a:p>
          <a:endParaRPr lang="el-GR"/>
        </a:p>
      </dgm:t>
    </dgm:pt>
    <dgm:pt modelId="{8B6E43A3-07B4-474B-A880-693158A5F668}" type="sibTrans" cxnId="{1E540A09-5281-4542-8DC5-909864A83E3E}">
      <dgm:prSet/>
      <dgm:spPr/>
      <dgm:t>
        <a:bodyPr/>
        <a:lstStyle/>
        <a:p>
          <a:endParaRPr lang="el-GR"/>
        </a:p>
      </dgm:t>
    </dgm:pt>
    <dgm:pt modelId="{41166C3A-2F50-461F-ABD1-769FDFE94F7C}">
      <dgm:prSet phldrT="[Κείμενο]"/>
      <dgm:spPr/>
      <dgm:t>
        <a:bodyPr/>
        <a:lstStyle/>
        <a:p>
          <a:r>
            <a:rPr lang="el-GR" dirty="0"/>
            <a:t>Περιορισμός λίστας μεταβλητών πρόβλεψης βάσει στατιστικής σημαντικότητας</a:t>
          </a:r>
        </a:p>
      </dgm:t>
    </dgm:pt>
    <dgm:pt modelId="{C02AE8AB-7A9D-4DA4-9489-E9CC06D6EBB2}" type="parTrans" cxnId="{2D272863-27DE-4A31-A301-E36D971793D0}">
      <dgm:prSet/>
      <dgm:spPr/>
      <dgm:t>
        <a:bodyPr/>
        <a:lstStyle/>
        <a:p>
          <a:endParaRPr lang="el-GR"/>
        </a:p>
      </dgm:t>
    </dgm:pt>
    <dgm:pt modelId="{5640C469-73B7-4FEE-8BD5-2D4CFCF7E58E}" type="sibTrans" cxnId="{2D272863-27DE-4A31-A301-E36D971793D0}">
      <dgm:prSet/>
      <dgm:spPr/>
      <dgm:t>
        <a:bodyPr/>
        <a:lstStyle/>
        <a:p>
          <a:endParaRPr lang="el-GR"/>
        </a:p>
      </dgm:t>
    </dgm:pt>
    <dgm:pt modelId="{94FB28F6-4B0B-4EB7-8BC2-A07042D3003F}" type="pres">
      <dgm:prSet presAssocID="{66F47BEE-B3CD-41D8-BCAB-F2B6CD2AE356}" presName="outerComposite" presStyleCnt="0">
        <dgm:presLayoutVars>
          <dgm:chMax val="5"/>
          <dgm:dir/>
          <dgm:resizeHandles val="exact"/>
        </dgm:presLayoutVars>
      </dgm:prSet>
      <dgm:spPr/>
    </dgm:pt>
    <dgm:pt modelId="{90F54F76-6031-4C13-B776-90B248938F01}" type="pres">
      <dgm:prSet presAssocID="{66F47BEE-B3CD-41D8-BCAB-F2B6CD2AE356}" presName="dummyMaxCanvas" presStyleCnt="0">
        <dgm:presLayoutVars/>
      </dgm:prSet>
      <dgm:spPr/>
    </dgm:pt>
    <dgm:pt modelId="{5B7E16B8-03C5-4203-A288-51DB812C4510}" type="pres">
      <dgm:prSet presAssocID="{66F47BEE-B3CD-41D8-BCAB-F2B6CD2AE356}" presName="ThreeNodes_1" presStyleLbl="node1" presStyleIdx="0" presStyleCnt="3">
        <dgm:presLayoutVars>
          <dgm:bulletEnabled val="1"/>
        </dgm:presLayoutVars>
      </dgm:prSet>
      <dgm:spPr/>
    </dgm:pt>
    <dgm:pt modelId="{E0A3D81B-11C1-4798-8089-F36BA8DF10A9}" type="pres">
      <dgm:prSet presAssocID="{66F47BEE-B3CD-41D8-BCAB-F2B6CD2AE356}" presName="ThreeNodes_2" presStyleLbl="node1" presStyleIdx="1" presStyleCnt="3">
        <dgm:presLayoutVars>
          <dgm:bulletEnabled val="1"/>
        </dgm:presLayoutVars>
      </dgm:prSet>
      <dgm:spPr/>
    </dgm:pt>
    <dgm:pt modelId="{9B668E81-CBB3-4A9F-B115-D5ECCADF5410}" type="pres">
      <dgm:prSet presAssocID="{66F47BEE-B3CD-41D8-BCAB-F2B6CD2AE356}" presName="ThreeNodes_3" presStyleLbl="node1" presStyleIdx="2" presStyleCnt="3">
        <dgm:presLayoutVars>
          <dgm:bulletEnabled val="1"/>
        </dgm:presLayoutVars>
      </dgm:prSet>
      <dgm:spPr/>
    </dgm:pt>
    <dgm:pt modelId="{1D3223F5-92FF-4F45-A991-7F9FBFE96D4C}" type="pres">
      <dgm:prSet presAssocID="{66F47BEE-B3CD-41D8-BCAB-F2B6CD2AE356}" presName="ThreeConn_1-2" presStyleLbl="fgAccFollowNode1" presStyleIdx="0" presStyleCnt="2">
        <dgm:presLayoutVars>
          <dgm:bulletEnabled val="1"/>
        </dgm:presLayoutVars>
      </dgm:prSet>
      <dgm:spPr/>
    </dgm:pt>
    <dgm:pt modelId="{97724FFD-474F-4EA7-A8A9-FD6D10157F2F}" type="pres">
      <dgm:prSet presAssocID="{66F47BEE-B3CD-41D8-BCAB-F2B6CD2AE356}" presName="ThreeConn_2-3" presStyleLbl="fgAccFollowNode1" presStyleIdx="1" presStyleCnt="2">
        <dgm:presLayoutVars>
          <dgm:bulletEnabled val="1"/>
        </dgm:presLayoutVars>
      </dgm:prSet>
      <dgm:spPr/>
    </dgm:pt>
    <dgm:pt modelId="{17E4A41D-4043-47D5-BE20-28CE648CE8A1}" type="pres">
      <dgm:prSet presAssocID="{66F47BEE-B3CD-41D8-BCAB-F2B6CD2AE356}" presName="ThreeNodes_1_text" presStyleLbl="node1" presStyleIdx="2" presStyleCnt="3">
        <dgm:presLayoutVars>
          <dgm:bulletEnabled val="1"/>
        </dgm:presLayoutVars>
      </dgm:prSet>
      <dgm:spPr/>
    </dgm:pt>
    <dgm:pt modelId="{B35AD857-2EE8-42BA-8467-0F2F426E7085}" type="pres">
      <dgm:prSet presAssocID="{66F47BEE-B3CD-41D8-BCAB-F2B6CD2AE356}" presName="ThreeNodes_2_text" presStyleLbl="node1" presStyleIdx="2" presStyleCnt="3">
        <dgm:presLayoutVars>
          <dgm:bulletEnabled val="1"/>
        </dgm:presLayoutVars>
      </dgm:prSet>
      <dgm:spPr/>
    </dgm:pt>
    <dgm:pt modelId="{FAD7E52B-F1BF-4B26-8256-39A9607FB217}" type="pres">
      <dgm:prSet presAssocID="{66F47BEE-B3CD-41D8-BCAB-F2B6CD2AE356}" presName="ThreeNodes_3_text" presStyleLbl="node1" presStyleIdx="2" presStyleCnt="3">
        <dgm:presLayoutVars>
          <dgm:bulletEnabled val="1"/>
        </dgm:presLayoutVars>
      </dgm:prSet>
      <dgm:spPr/>
    </dgm:pt>
  </dgm:ptLst>
  <dgm:cxnLst>
    <dgm:cxn modelId="{EDA51908-28FF-446F-ABC3-0F69F4AB2FFB}" type="presOf" srcId="{41166C3A-2F50-461F-ABD1-769FDFE94F7C}" destId="{9B668E81-CBB3-4A9F-B115-D5ECCADF5410}" srcOrd="0" destOrd="0" presId="urn:microsoft.com/office/officeart/2005/8/layout/vProcess5"/>
    <dgm:cxn modelId="{1E540A09-5281-4542-8DC5-909864A83E3E}" srcId="{66F47BEE-B3CD-41D8-BCAB-F2B6CD2AE356}" destId="{D3223817-B992-48D2-9999-E18822FB468E}" srcOrd="1" destOrd="0" parTransId="{526F62D3-757F-49E8-8D31-6BA3F076CCD5}" sibTransId="{8B6E43A3-07B4-474B-A880-693158A5F668}"/>
    <dgm:cxn modelId="{22804021-BAA8-4BF4-91BA-64200902269C}" type="presOf" srcId="{A8B1DC0E-ABD8-4A60-B58C-E53E84789948}" destId="{5B7E16B8-03C5-4203-A288-51DB812C4510}" srcOrd="0" destOrd="0" presId="urn:microsoft.com/office/officeart/2005/8/layout/vProcess5"/>
    <dgm:cxn modelId="{9315B640-6557-472A-A95A-6782AA28E6BC}" type="presOf" srcId="{8B6E43A3-07B4-474B-A880-693158A5F668}" destId="{97724FFD-474F-4EA7-A8A9-FD6D10157F2F}" srcOrd="0" destOrd="0" presId="urn:microsoft.com/office/officeart/2005/8/layout/vProcess5"/>
    <dgm:cxn modelId="{2D272863-27DE-4A31-A301-E36D971793D0}" srcId="{66F47BEE-B3CD-41D8-BCAB-F2B6CD2AE356}" destId="{41166C3A-2F50-461F-ABD1-769FDFE94F7C}" srcOrd="2" destOrd="0" parTransId="{C02AE8AB-7A9D-4DA4-9489-E9CC06D6EBB2}" sibTransId="{5640C469-73B7-4FEE-8BD5-2D4CFCF7E58E}"/>
    <dgm:cxn modelId="{1AC7F166-3B28-43F6-9F74-A89EBB5E863C}" type="presOf" srcId="{D3223817-B992-48D2-9999-E18822FB468E}" destId="{E0A3D81B-11C1-4798-8089-F36BA8DF10A9}" srcOrd="0" destOrd="0" presId="urn:microsoft.com/office/officeart/2005/8/layout/vProcess5"/>
    <dgm:cxn modelId="{964ABE79-E4BD-4517-AC57-1A0026535AFC}" srcId="{66F47BEE-B3CD-41D8-BCAB-F2B6CD2AE356}" destId="{A8B1DC0E-ABD8-4A60-B58C-E53E84789948}" srcOrd="0" destOrd="0" parTransId="{499F4FAA-A7DE-45FE-91FB-202C0C60FE66}" sibTransId="{F6F057E1-9AC8-4C75-B0C3-9C19C74E6960}"/>
    <dgm:cxn modelId="{A7B078D9-D190-487B-846D-D0E04CB207D6}" type="presOf" srcId="{66F47BEE-B3CD-41D8-BCAB-F2B6CD2AE356}" destId="{94FB28F6-4B0B-4EB7-8BC2-A07042D3003F}" srcOrd="0" destOrd="0" presId="urn:microsoft.com/office/officeart/2005/8/layout/vProcess5"/>
    <dgm:cxn modelId="{9DA8C7DA-4A56-451E-9F31-A534FE8FE961}" type="presOf" srcId="{F6F057E1-9AC8-4C75-B0C3-9C19C74E6960}" destId="{1D3223F5-92FF-4F45-A991-7F9FBFE96D4C}" srcOrd="0" destOrd="0" presId="urn:microsoft.com/office/officeart/2005/8/layout/vProcess5"/>
    <dgm:cxn modelId="{27E36DE1-D962-446D-93B8-69BD7F872573}" type="presOf" srcId="{A8B1DC0E-ABD8-4A60-B58C-E53E84789948}" destId="{17E4A41D-4043-47D5-BE20-28CE648CE8A1}" srcOrd="1" destOrd="0" presId="urn:microsoft.com/office/officeart/2005/8/layout/vProcess5"/>
    <dgm:cxn modelId="{CC214AE9-AACE-40FC-A2A9-5BC7497B0316}" type="presOf" srcId="{41166C3A-2F50-461F-ABD1-769FDFE94F7C}" destId="{FAD7E52B-F1BF-4B26-8256-39A9607FB217}" srcOrd="1" destOrd="0" presId="urn:microsoft.com/office/officeart/2005/8/layout/vProcess5"/>
    <dgm:cxn modelId="{210F25F7-E27E-4BFF-9A81-608EF53EE0B1}" type="presOf" srcId="{D3223817-B992-48D2-9999-E18822FB468E}" destId="{B35AD857-2EE8-42BA-8467-0F2F426E7085}" srcOrd="1" destOrd="0" presId="urn:microsoft.com/office/officeart/2005/8/layout/vProcess5"/>
    <dgm:cxn modelId="{D8734F90-C3CE-4EE4-A125-AEE62ACFECFE}" type="presParOf" srcId="{94FB28F6-4B0B-4EB7-8BC2-A07042D3003F}" destId="{90F54F76-6031-4C13-B776-90B248938F01}" srcOrd="0" destOrd="0" presId="urn:microsoft.com/office/officeart/2005/8/layout/vProcess5"/>
    <dgm:cxn modelId="{7DDCFFDA-89B7-40F7-9BB3-63E90B4773FE}" type="presParOf" srcId="{94FB28F6-4B0B-4EB7-8BC2-A07042D3003F}" destId="{5B7E16B8-03C5-4203-A288-51DB812C4510}" srcOrd="1" destOrd="0" presId="urn:microsoft.com/office/officeart/2005/8/layout/vProcess5"/>
    <dgm:cxn modelId="{0CFE5394-483F-4841-A698-6AA6DDAF8EB3}" type="presParOf" srcId="{94FB28F6-4B0B-4EB7-8BC2-A07042D3003F}" destId="{E0A3D81B-11C1-4798-8089-F36BA8DF10A9}" srcOrd="2" destOrd="0" presId="urn:microsoft.com/office/officeart/2005/8/layout/vProcess5"/>
    <dgm:cxn modelId="{D72192AB-D228-441C-B475-E81F6B90F1D3}" type="presParOf" srcId="{94FB28F6-4B0B-4EB7-8BC2-A07042D3003F}" destId="{9B668E81-CBB3-4A9F-B115-D5ECCADF5410}" srcOrd="3" destOrd="0" presId="urn:microsoft.com/office/officeart/2005/8/layout/vProcess5"/>
    <dgm:cxn modelId="{ED4F325F-93E3-4ADD-A716-A0FAAB4278E6}" type="presParOf" srcId="{94FB28F6-4B0B-4EB7-8BC2-A07042D3003F}" destId="{1D3223F5-92FF-4F45-A991-7F9FBFE96D4C}" srcOrd="4" destOrd="0" presId="urn:microsoft.com/office/officeart/2005/8/layout/vProcess5"/>
    <dgm:cxn modelId="{2A1BD216-8C5F-4492-B703-82DB8534F3D1}" type="presParOf" srcId="{94FB28F6-4B0B-4EB7-8BC2-A07042D3003F}" destId="{97724FFD-474F-4EA7-A8A9-FD6D10157F2F}" srcOrd="5" destOrd="0" presId="urn:microsoft.com/office/officeart/2005/8/layout/vProcess5"/>
    <dgm:cxn modelId="{40C120B0-F225-448C-9687-F69F0C2C11DD}" type="presParOf" srcId="{94FB28F6-4B0B-4EB7-8BC2-A07042D3003F}" destId="{17E4A41D-4043-47D5-BE20-28CE648CE8A1}" srcOrd="6" destOrd="0" presId="urn:microsoft.com/office/officeart/2005/8/layout/vProcess5"/>
    <dgm:cxn modelId="{EA0972AF-9559-40A7-8C90-5295BBBB17ED}" type="presParOf" srcId="{94FB28F6-4B0B-4EB7-8BC2-A07042D3003F}" destId="{B35AD857-2EE8-42BA-8467-0F2F426E7085}" srcOrd="7" destOrd="0" presId="urn:microsoft.com/office/officeart/2005/8/layout/vProcess5"/>
    <dgm:cxn modelId="{7E764719-C2D1-470F-8250-F5411AB78354}" type="presParOf" srcId="{94FB28F6-4B0B-4EB7-8BC2-A07042D3003F}" destId="{FAD7E52B-F1BF-4B26-8256-39A9607FB217}"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E16B8-03C5-4203-A288-51DB812C4510}">
      <dsp:nvSpPr>
        <dsp:cNvPr id="0" name=""/>
        <dsp:cNvSpPr/>
      </dsp:nvSpPr>
      <dsp:spPr>
        <a:xfrm>
          <a:off x="0" y="0"/>
          <a:ext cx="8314848" cy="13716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l-GR" sz="2600" kern="1200" dirty="0"/>
            <a:t>Επιλογή συνόλου πιθανών μεταβλητών πρόβλεψης</a:t>
          </a:r>
        </a:p>
      </dsp:txBody>
      <dsp:txXfrm>
        <a:off x="40173" y="40173"/>
        <a:ext cx="6834784" cy="1291254"/>
      </dsp:txXfrm>
    </dsp:sp>
    <dsp:sp modelId="{E0A3D81B-11C1-4798-8089-F36BA8DF10A9}">
      <dsp:nvSpPr>
        <dsp:cNvPr id="0" name=""/>
        <dsp:cNvSpPr/>
      </dsp:nvSpPr>
      <dsp:spPr>
        <a:xfrm>
          <a:off x="733663" y="1600199"/>
          <a:ext cx="8314848" cy="13716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l-GR" sz="2600" kern="1200" dirty="0"/>
            <a:t>Απαλοιφή μη βασικών ανεξάρτητων μεταβλητών</a:t>
          </a:r>
        </a:p>
      </dsp:txBody>
      <dsp:txXfrm>
        <a:off x="773836" y="1640372"/>
        <a:ext cx="6609299" cy="1291254"/>
      </dsp:txXfrm>
    </dsp:sp>
    <dsp:sp modelId="{9B668E81-CBB3-4A9F-B115-D5ECCADF5410}">
      <dsp:nvSpPr>
        <dsp:cNvPr id="0" name=""/>
        <dsp:cNvSpPr/>
      </dsp:nvSpPr>
      <dsp:spPr>
        <a:xfrm>
          <a:off x="1467326" y="3200399"/>
          <a:ext cx="8314848" cy="13716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l-GR" sz="2600" kern="1200" dirty="0"/>
            <a:t>Περιορισμός λίστας μεταβλητών πρόβλεψης βάσει στατιστικής σημαντικότητας</a:t>
          </a:r>
        </a:p>
      </dsp:txBody>
      <dsp:txXfrm>
        <a:off x="1507499" y="3240572"/>
        <a:ext cx="6609299" cy="1291254"/>
      </dsp:txXfrm>
    </dsp:sp>
    <dsp:sp modelId="{1D3223F5-92FF-4F45-A991-7F9FBFE96D4C}">
      <dsp:nvSpPr>
        <dsp:cNvPr id="0" name=""/>
        <dsp:cNvSpPr/>
      </dsp:nvSpPr>
      <dsp:spPr>
        <a:xfrm>
          <a:off x="7423308" y="1040130"/>
          <a:ext cx="891540" cy="89154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l-GR" sz="3600" kern="1200"/>
        </a:p>
      </dsp:txBody>
      <dsp:txXfrm>
        <a:off x="7623904" y="1040130"/>
        <a:ext cx="490348" cy="670884"/>
      </dsp:txXfrm>
    </dsp:sp>
    <dsp:sp modelId="{97724FFD-474F-4EA7-A8A9-FD6D10157F2F}">
      <dsp:nvSpPr>
        <dsp:cNvPr id="0" name=""/>
        <dsp:cNvSpPr/>
      </dsp:nvSpPr>
      <dsp:spPr>
        <a:xfrm>
          <a:off x="8156971" y="2631186"/>
          <a:ext cx="891540" cy="89154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l-GR" sz="3600" kern="1200"/>
        </a:p>
      </dsp:txBody>
      <dsp:txXfrm>
        <a:off x="8357567" y="2631186"/>
        <a:ext cx="490348" cy="67088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0541D5F5-6E49-41BD-A135-A87EE057E2F6}" type="datetime1">
              <a:rPr lang="el-GR" smtClean="0"/>
              <a:t>19/12/2022</a:t>
            </a:fld>
            <a:endParaRPr lang="el-GR" dirty="0"/>
          </a:p>
        </p:txBody>
      </p:sp>
      <p:sp>
        <p:nvSpPr>
          <p:cNvPr id="4" name="Θέση υποσέλιδου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4360E59-1627-4404-ACC5-51C744AB0F27}" type="slidenum">
              <a:rPr lang="el-GR" smtClean="0"/>
              <a:t>‹#›</a:t>
            </a:fld>
            <a:endParaRPr lang="el-GR" dirty="0"/>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pPr rtl="0"/>
            <a:endParaRPr lang="el-GR" dirty="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pPr rtl="0"/>
            <a:fld id="{24A0433C-7446-4B14-9B3D-7BAA16BCFE87}" type="datetime1">
              <a:rPr lang="el-GR" smtClean="0"/>
              <a:t>19/12/2022</a:t>
            </a:fld>
            <a:endParaRPr lang="el-GR" dirty="0"/>
          </a:p>
        </p:txBody>
      </p:sp>
      <p:sp>
        <p:nvSpPr>
          <p:cNvPr id="4" name="Θέση εικόνας διαφάνειας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el-GR" dirty="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el-GR" dirty="0"/>
              <a:t>Στυλ υποδείγματος κειμένου</a:t>
            </a:r>
          </a:p>
          <a:p>
            <a:pPr lvl="1" rtl="0"/>
            <a:r>
              <a:rPr lang="el-GR" dirty="0"/>
              <a:t>Δεύτερου επιπέδου</a:t>
            </a:r>
          </a:p>
          <a:p>
            <a:pPr lvl="2" rtl="0"/>
            <a:r>
              <a:rPr lang="el-GR" dirty="0"/>
              <a:t>Τρίτου επιπέδου</a:t>
            </a:r>
          </a:p>
          <a:p>
            <a:pPr lvl="3" rtl="0"/>
            <a:r>
              <a:rPr lang="el-GR" dirty="0"/>
              <a:t>Τέταρτου επιπέδου</a:t>
            </a:r>
          </a:p>
          <a:p>
            <a:pPr lvl="4" rtl="0"/>
            <a:r>
              <a:rPr lang="el-GR" dirty="0"/>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pPr rtl="0"/>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pPr rtl="0"/>
            <a:fld id="{841221E5-7225-48EB-A4EE-420E7BFCF705}" type="slidenum">
              <a:rPr lang="el-GR" smtClean="0"/>
              <a:pPr/>
              <a:t>‹#›</a:t>
            </a:fld>
            <a:endParaRPr lang="el-GR" dirty="0"/>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41221E5-7225-48EB-A4EE-420E7BFCF705}" type="slidenum">
              <a:rPr lang="el-GR" smtClean="0"/>
              <a:pPr rtl="0"/>
              <a:t>1</a:t>
            </a:fld>
            <a:endParaRPr lang="el-GR" dirty="0"/>
          </a:p>
        </p:txBody>
      </p:sp>
    </p:spTree>
    <p:extLst>
      <p:ext uri="{BB962C8B-B14F-4D97-AF65-F5344CB8AC3E}">
        <p14:creationId xmlns:p14="http://schemas.microsoft.com/office/powerpoint/2010/main" val="4160324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Ορθογώνιο 7"/>
          <p:cNvSpPr/>
          <p:nvPr/>
        </p:nvSpPr>
        <p:spPr bwMode="ltGray">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9" name="Ορθογώνιο 8"/>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0" name="Ορθογώνιο 9"/>
          <p:cNvSpPr/>
          <p:nvPr/>
        </p:nvSpPr>
        <p:spPr bwMode="ltGray">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1" name="Ορθογώνιο 10"/>
          <p:cNvSpPr/>
          <p:nvPr/>
        </p:nvSpPr>
        <p:spPr bwMode="gray">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2" name="Ορθογώνιο 11"/>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13" name="Ευθεία γραμμή σύνδεσης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Ορθογώνιο 13"/>
          <p:cNvSpPr/>
          <p:nvPr/>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15" name="Ευθεία γραμμή σύνδεσης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π"/>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rtlCol="0" anchor="t" anchorCtr="0" compatLnSpc="1">
            <a:prstTxWarp prst="textNoShape">
              <a:avLst/>
            </a:prstTxWarp>
          </a:bodyPr>
          <a:lstStyle/>
          <a:p>
            <a:pPr rtl="0"/>
            <a:endParaRPr lang="el-GR" dirty="0"/>
          </a:p>
        </p:txBody>
      </p:sp>
      <p:sp>
        <p:nvSpPr>
          <p:cNvPr id="2" name="Τίτλος 1"/>
          <p:cNvSpPr>
            <a:spLocks noGrp="1"/>
          </p:cNvSpPr>
          <p:nvPr>
            <p:ph type="ctrTitle"/>
          </p:nvPr>
        </p:nvSpPr>
        <p:spPr>
          <a:xfrm>
            <a:off x="2428669" y="1600200"/>
            <a:ext cx="8329031" cy="2680127"/>
          </a:xfrm>
        </p:spPr>
        <p:txBody>
          <a:bodyPr rtlCol="0">
            <a:noAutofit/>
          </a:bodyPr>
          <a:lstStyle>
            <a:lvl1pPr>
              <a:defRPr sz="5400"/>
            </a:lvl1pPr>
          </a:lstStyle>
          <a:p>
            <a:pPr rtl="0"/>
            <a:r>
              <a:rPr lang="el-GR"/>
              <a:t>Κάντε κλικ για να επεξεργαστείτε τον τίτλο υποδείγματος</a:t>
            </a:r>
            <a:endParaRPr lang="el-GR" dirty="0"/>
          </a:p>
        </p:txBody>
      </p:sp>
      <p:sp>
        <p:nvSpPr>
          <p:cNvPr id="3" name="Υπότιτλος 2"/>
          <p:cNvSpPr>
            <a:spLocks noGrp="1"/>
          </p:cNvSpPr>
          <p:nvPr>
            <p:ph type="subTitle" idx="1"/>
          </p:nvPr>
        </p:nvSpPr>
        <p:spPr>
          <a:xfrm>
            <a:off x="2428669" y="4344915"/>
            <a:ext cx="7516442" cy="1116085"/>
          </a:xfrm>
        </p:spPr>
        <p:txBody>
          <a:bodyPr rtlCol="0">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l-GR"/>
              <a:t>Κάντε κλικ για να επεξεργαστείτε τον υπότιτλο του υποδείγματος</a:t>
            </a:r>
            <a:endParaRPr lang="el-GR" dirty="0"/>
          </a:p>
        </p:txBody>
      </p:sp>
      <p:sp>
        <p:nvSpPr>
          <p:cNvPr id="4" name="Θέση ημερομηνίας 3"/>
          <p:cNvSpPr>
            <a:spLocks noGrp="1"/>
          </p:cNvSpPr>
          <p:nvPr>
            <p:ph type="dt" sz="half" idx="10"/>
          </p:nvPr>
        </p:nvSpPr>
        <p:spPr/>
        <p:txBody>
          <a:bodyPr rtlCol="0"/>
          <a:lstStyle>
            <a:lvl1pPr>
              <a:defRPr baseline="0">
                <a:solidFill>
                  <a:schemeClr val="tx2"/>
                </a:solidFill>
              </a:defRPr>
            </a:lvl1pPr>
          </a:lstStyle>
          <a:p>
            <a:pPr rtl="0"/>
            <a:fld id="{226CD5AF-41BF-4A97-96EB-BBF7291C9F48}" type="datetime1">
              <a:rPr lang="el-GR" smtClean="0"/>
              <a:t>19/12/2022</a:t>
            </a:fld>
            <a:endParaRPr lang="el-GR" dirty="0"/>
          </a:p>
        </p:txBody>
      </p:sp>
      <p:sp>
        <p:nvSpPr>
          <p:cNvPr id="5" name="Θέση υποσέλιδου 4"/>
          <p:cNvSpPr>
            <a:spLocks noGrp="1"/>
          </p:cNvSpPr>
          <p:nvPr>
            <p:ph type="ftr" sz="quarter" idx="11"/>
          </p:nvPr>
        </p:nvSpPr>
        <p:spPr/>
        <p:txBody>
          <a:bodyPr rtlCol="0"/>
          <a:lstStyle>
            <a:lvl1pPr>
              <a:defRPr baseline="0">
                <a:solidFill>
                  <a:schemeClr val="tx2"/>
                </a:solidFill>
              </a:defRPr>
            </a:lvl1pPr>
          </a:lstStyle>
          <a:p>
            <a:pPr rtl="0"/>
            <a:r>
              <a:rPr lang="el-GR" dirty="0"/>
              <a:t>Προσθήκη υποσέλιδου</a:t>
            </a:r>
          </a:p>
        </p:txBody>
      </p:sp>
      <p:sp>
        <p:nvSpPr>
          <p:cNvPr id="6" name="Θέση αριθμού διαφάνειας 5"/>
          <p:cNvSpPr>
            <a:spLocks noGrp="1"/>
          </p:cNvSpPr>
          <p:nvPr>
            <p:ph type="sldNum" sz="quarter" idx="12"/>
          </p:nvPr>
        </p:nvSpPr>
        <p:spPr>
          <a:xfrm>
            <a:off x="10666412" y="6356351"/>
            <a:ext cx="609441" cy="365125"/>
          </a:xfrm>
        </p:spPr>
        <p:txBody>
          <a:bodyPr rtlCol="0"/>
          <a:lstStyle>
            <a:lvl1pPr>
              <a:defRPr baseline="0">
                <a:solidFill>
                  <a:schemeClr val="tx2"/>
                </a:solidFill>
              </a:defRPr>
            </a:lvl1pPr>
          </a:lstStyle>
          <a:p>
            <a:pPr rtl="0"/>
            <a:fld id="{7DC1BBB0-96F0-4077-A278-0F3FB5C104D3}" type="slidenum">
              <a:rPr lang="el-GR" smtClean="0"/>
              <a:pPr/>
              <a:t>‹#›</a:t>
            </a:fld>
            <a:endParaRPr lang="el-GR" dirty="0"/>
          </a:p>
        </p:txBody>
      </p:sp>
    </p:spTree>
    <p:extLst>
      <p:ext uri="{BB962C8B-B14F-4D97-AF65-F5344CB8AC3E}">
        <p14:creationId xmlns:p14="http://schemas.microsoft.com/office/powerpoint/2010/main" val="381795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Σύμβολο κράτησης θέσης κατακόρυφου κειμένου 2"/>
          <p:cNvSpPr>
            <a:spLocks noGrp="1"/>
          </p:cNvSpPr>
          <p:nvPr>
            <p:ph type="body" orient="vert" idx="1"/>
          </p:nvPr>
        </p:nvSpPr>
        <p:spPr/>
        <p:txBody>
          <a:bodyPr vert="eaVert" rtlCol="0"/>
          <a:lstStyle>
            <a:lvl5pPr>
              <a:defRPr/>
            </a:lvl5pPr>
            <a:lvl6pPr>
              <a:defRPr/>
            </a:lvl6pPr>
            <a:lvl7pPr>
              <a:defRPr/>
            </a:lvl7pPr>
            <a:lvl8pPr>
              <a:defRPr/>
            </a:lvl8pPr>
            <a:lvl9pPr>
              <a:defRPr/>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ημερομηνίας 3"/>
          <p:cNvSpPr>
            <a:spLocks noGrp="1"/>
          </p:cNvSpPr>
          <p:nvPr>
            <p:ph type="dt" sz="half" idx="10"/>
          </p:nvPr>
        </p:nvSpPr>
        <p:spPr/>
        <p:txBody>
          <a:bodyPr rtlCol="0"/>
          <a:lstStyle/>
          <a:p>
            <a:pPr rtl="0"/>
            <a:fld id="{A010E00A-DA7F-4AB8-BE51-3D6B30282F20}" type="datetime1">
              <a:rPr lang="el-GR" smtClean="0"/>
              <a:t>19/12/2022</a:t>
            </a:fld>
            <a:endParaRPr lang="el-GR" dirty="0"/>
          </a:p>
        </p:txBody>
      </p:sp>
      <p:sp>
        <p:nvSpPr>
          <p:cNvPr id="5" name="Θέση υποσέλιδου 4"/>
          <p:cNvSpPr>
            <a:spLocks noGrp="1"/>
          </p:cNvSpPr>
          <p:nvPr>
            <p:ph type="ftr" sz="quarter" idx="11"/>
          </p:nvPr>
        </p:nvSpPr>
        <p:spPr/>
        <p:txBody>
          <a:bodyPr rtlCol="0"/>
          <a:lstStyle/>
          <a:p>
            <a:pPr rtl="0"/>
            <a:r>
              <a:rPr lang="el-GR"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2040880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Ορθογώνιο 6"/>
          <p:cNvSpPr/>
          <p:nvPr/>
        </p:nvSpPr>
        <p:spPr bwMode="black">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8" name="Ορθογώνιο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9" name="Ορθογώνιο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0" name="Ορθογώνιο 9"/>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cxnSp>
        <p:nvCxnSpPr>
          <p:cNvPr id="11" name="Ευθεία γραμμή σύνδεσης 10"/>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Ευθεία γραμμή σύνδεσης 11"/>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π"/>
          <p:cNvSpPr>
            <a:spLocks/>
          </p:cNvSpPr>
          <p:nvPr/>
        </p:nvSpPr>
        <p:spPr bwMode="white">
          <a:xfrm rot="5400000">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l-GR" dirty="0"/>
          </a:p>
        </p:txBody>
      </p:sp>
      <p:cxnSp>
        <p:nvCxnSpPr>
          <p:cNvPr id="14" name="Ευθεία γραμμή σύνδεσης 13"/>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Κατακόρυφος τίτλος 1"/>
          <p:cNvSpPr>
            <a:spLocks noGrp="1"/>
          </p:cNvSpPr>
          <p:nvPr>
            <p:ph type="title" orient="vert"/>
          </p:nvPr>
        </p:nvSpPr>
        <p:spPr>
          <a:xfrm>
            <a:off x="9599612" y="685800"/>
            <a:ext cx="1787526" cy="5486400"/>
          </a:xfrm>
        </p:spPr>
        <p:txBody>
          <a:bodyPr vert="eaVert" rtlCol="0"/>
          <a:lstStyle/>
          <a:p>
            <a:pPr rtl="0"/>
            <a:r>
              <a:rPr lang="el-GR"/>
              <a:t>Κάντε κλικ για να επεξεργαστείτε τον τίτλο υποδείγματος</a:t>
            </a:r>
            <a:endParaRPr lang="el-GR" dirty="0"/>
          </a:p>
        </p:txBody>
      </p:sp>
      <p:sp>
        <p:nvSpPr>
          <p:cNvPr id="3" name="Σύμβολο κράτησης θέσης κατακόρυφου κειμένου 2"/>
          <p:cNvSpPr>
            <a:spLocks noGrp="1"/>
          </p:cNvSpPr>
          <p:nvPr>
            <p:ph type="body" orient="vert" idx="1"/>
          </p:nvPr>
        </p:nvSpPr>
        <p:spPr>
          <a:xfrm>
            <a:off x="1598613" y="685800"/>
            <a:ext cx="7848599" cy="5486400"/>
          </a:xfrm>
        </p:spPr>
        <p:txBody>
          <a:bodyPr vert="eaVert"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ημερομηνίας 3"/>
          <p:cNvSpPr>
            <a:spLocks noGrp="1"/>
          </p:cNvSpPr>
          <p:nvPr>
            <p:ph type="dt" sz="half" idx="10"/>
          </p:nvPr>
        </p:nvSpPr>
        <p:spPr/>
        <p:txBody>
          <a:bodyPr rtlCol="0"/>
          <a:lstStyle/>
          <a:p>
            <a:pPr rtl="0"/>
            <a:fld id="{3B2FEFA5-66F6-4F7A-BB9D-88DD81254C46}" type="datetime1">
              <a:rPr lang="el-GR" smtClean="0"/>
              <a:t>19/12/2022</a:t>
            </a:fld>
            <a:endParaRPr lang="el-GR" dirty="0"/>
          </a:p>
        </p:txBody>
      </p:sp>
      <p:sp>
        <p:nvSpPr>
          <p:cNvPr id="5" name="Θέση υποσέλιδου 4"/>
          <p:cNvSpPr>
            <a:spLocks noGrp="1"/>
          </p:cNvSpPr>
          <p:nvPr>
            <p:ph type="ftr" sz="quarter" idx="11"/>
          </p:nvPr>
        </p:nvSpPr>
        <p:spPr/>
        <p:txBody>
          <a:bodyPr rtlCol="0"/>
          <a:lstStyle/>
          <a:p>
            <a:pPr rtl="0"/>
            <a:r>
              <a:rPr lang="el-GR"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612817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Θέση περιεχομένου 2"/>
          <p:cNvSpPr>
            <a:spLocks noGrp="1"/>
          </p:cNvSpPr>
          <p:nvPr>
            <p:ph idx="1"/>
          </p:nvPr>
        </p:nvSpPr>
        <p:spPr/>
        <p:txBody>
          <a:bodyPr rtlCol="0"/>
          <a:lstStyle>
            <a:lvl5pPr>
              <a:defRPr/>
            </a:lvl5pPr>
            <a:lvl6pPr>
              <a:defRPr/>
            </a:lvl6pPr>
            <a:lvl7pPr>
              <a:defRPr/>
            </a:lvl7pPr>
            <a:lvl8pPr>
              <a:defRPr/>
            </a:lvl8pPr>
            <a:lvl9pPr>
              <a:defRPr/>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ημερομηνίας 3"/>
          <p:cNvSpPr>
            <a:spLocks noGrp="1"/>
          </p:cNvSpPr>
          <p:nvPr>
            <p:ph type="dt" sz="half" idx="10"/>
          </p:nvPr>
        </p:nvSpPr>
        <p:spPr/>
        <p:txBody>
          <a:bodyPr rtlCol="0"/>
          <a:lstStyle/>
          <a:p>
            <a:pPr rtl="0"/>
            <a:fld id="{00970C8C-7521-4333-A2D4-8FDE755E311E}" type="datetime1">
              <a:rPr lang="el-GR" smtClean="0"/>
              <a:t>19/12/2022</a:t>
            </a:fld>
            <a:endParaRPr lang="el-GR" dirty="0"/>
          </a:p>
        </p:txBody>
      </p:sp>
      <p:sp>
        <p:nvSpPr>
          <p:cNvPr id="5" name="Θέση υποσέλιδου 4"/>
          <p:cNvSpPr>
            <a:spLocks noGrp="1"/>
          </p:cNvSpPr>
          <p:nvPr>
            <p:ph type="ftr" sz="quarter" idx="11"/>
          </p:nvPr>
        </p:nvSpPr>
        <p:spPr/>
        <p:txBody>
          <a:bodyPr rtlCol="0"/>
          <a:lstStyle/>
          <a:p>
            <a:pPr rtl="0"/>
            <a:r>
              <a:rPr lang="el-GR"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218553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9" name="Ορθογώνιο 18"/>
          <p:cNvSpPr/>
          <p:nvPr/>
        </p:nvSpPr>
        <p:spPr bwMode="black">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0" name="Ορθογώνιο 19"/>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4" name="Ορθογώνιο 23"/>
          <p:cNvSpPr/>
          <p:nvPr/>
        </p:nvSpPr>
        <p:spPr bwMode="gray">
          <a:xfrm>
            <a:off x="1216152"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1" name="Ορθογώνιο 20"/>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22" name="Ευθεία γραμμή σύνδεσης 21"/>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Ορθογώνιο 15"/>
          <p:cNvSpPr/>
          <p:nvPr/>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8" name="π"/>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rtlCol="0" anchor="t" anchorCtr="0" compatLnSpc="1">
            <a:prstTxWarp prst="textNoShape">
              <a:avLst/>
            </a:prstTxWarp>
          </a:bodyPr>
          <a:lstStyle/>
          <a:p>
            <a:pPr rtl="0"/>
            <a:endParaRPr lang="el-GR" dirty="0"/>
          </a:p>
        </p:txBody>
      </p:sp>
      <p:cxnSp>
        <p:nvCxnSpPr>
          <p:cNvPr id="23" name="Ευθεία γραμμή σύνδεσης 22"/>
          <p:cNvCxnSpPr/>
          <p:nvPr/>
        </p:nvCxnSpPr>
        <p:spPr bwMode="white">
          <a:xfrm>
            <a:off x="1216152"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Ορθογώνιο 25"/>
          <p:cNvSpPr/>
          <p:nvPr/>
        </p:nvSpPr>
        <p:spPr bwMode="black">
          <a:xfrm>
            <a:off x="11579384"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7" name="Ορθογώνιο 26"/>
          <p:cNvSpPr/>
          <p:nvPr/>
        </p:nvSpPr>
        <p:spPr bwMode="gray">
          <a:xfrm>
            <a:off x="11274663" y="0"/>
            <a:ext cx="304721"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8" name="Ορθογώνιο 27"/>
          <p:cNvSpPr/>
          <p:nvPr/>
        </p:nvSpPr>
        <p:spPr bwMode="gray">
          <a:xfrm>
            <a:off x="1218883"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9" name="Ορθογώνιο 28"/>
          <p:cNvSpPr/>
          <p:nvPr/>
        </p:nvSpPr>
        <p:spPr>
          <a:xfrm>
            <a:off x="-2" y="0"/>
            <a:ext cx="1218883"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30" name="Ορθογώνιο 29"/>
          <p:cNvSpPr/>
          <p:nvPr/>
        </p:nvSpPr>
        <p:spPr bwMode="ltGray">
          <a:xfrm>
            <a:off x="0" y="0"/>
            <a:ext cx="12188825" cy="6096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31" name="Ευθεία γραμμή σύνδεσης 30"/>
          <p:cNvCxnSpPr/>
          <p:nvPr/>
        </p:nvCxnSpPr>
        <p:spPr bwMode="white">
          <a:xfrm>
            <a:off x="11573293"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Ορθογώνιο 31"/>
          <p:cNvSpPr/>
          <p:nvPr/>
        </p:nvSpPr>
        <p:spPr bwMode="black">
          <a:xfrm>
            <a:off x="0" y="0"/>
            <a:ext cx="1216152"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33" name="Ευθεία γραμμή σύνδεσης 32"/>
          <p:cNvCxnSpPr/>
          <p:nvPr/>
        </p:nvCxnSpPr>
        <p:spPr bwMode="white">
          <a:xfrm>
            <a:off x="1218884"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Τίτλος 1"/>
          <p:cNvSpPr>
            <a:spLocks noGrp="1"/>
          </p:cNvSpPr>
          <p:nvPr>
            <p:ph type="title"/>
          </p:nvPr>
        </p:nvSpPr>
        <p:spPr>
          <a:xfrm>
            <a:off x="1598613" y="1600201"/>
            <a:ext cx="8283272" cy="2654064"/>
          </a:xfrm>
        </p:spPr>
        <p:txBody>
          <a:bodyPr rtlCol="0" anchor="b">
            <a:normAutofit/>
          </a:bodyPr>
          <a:lstStyle>
            <a:lvl1pPr algn="l">
              <a:defRPr sz="5400" b="0" cap="none" baseline="0"/>
            </a:lvl1pPr>
          </a:lstStyle>
          <a:p>
            <a:pPr rtl="0"/>
            <a:r>
              <a:rPr lang="el-GR"/>
              <a:t>Κάντε κλικ για να επεξεργαστείτε τον τίτλο υποδείγματος</a:t>
            </a:r>
            <a:endParaRPr lang="el-GR" dirty="0"/>
          </a:p>
        </p:txBody>
      </p:sp>
      <p:sp>
        <p:nvSpPr>
          <p:cNvPr id="3" name="Θέση κειμένου 2"/>
          <p:cNvSpPr>
            <a:spLocks noGrp="1"/>
          </p:cNvSpPr>
          <p:nvPr>
            <p:ph type="body" idx="1"/>
          </p:nvPr>
        </p:nvSpPr>
        <p:spPr>
          <a:xfrm>
            <a:off x="1598613" y="4259996"/>
            <a:ext cx="7264623" cy="1150203"/>
          </a:xfrm>
        </p:spPr>
        <p:txBody>
          <a:bodyPr rtlCol="0"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p>
        </p:txBody>
      </p:sp>
      <p:sp>
        <p:nvSpPr>
          <p:cNvPr id="4" name="Θέση ημερομηνίας 3"/>
          <p:cNvSpPr>
            <a:spLocks noGrp="1"/>
          </p:cNvSpPr>
          <p:nvPr>
            <p:ph type="dt" sz="half" idx="10"/>
          </p:nvPr>
        </p:nvSpPr>
        <p:spPr/>
        <p:txBody>
          <a:bodyPr rtlCol="0"/>
          <a:lstStyle>
            <a:lvl1pPr>
              <a:defRPr baseline="0">
                <a:solidFill>
                  <a:schemeClr val="tx2"/>
                </a:solidFill>
              </a:defRPr>
            </a:lvl1pPr>
          </a:lstStyle>
          <a:p>
            <a:pPr rtl="0"/>
            <a:fld id="{6F8701D3-BB76-4576-BBEC-D6511536E842}" type="datetime1">
              <a:rPr lang="el-GR" smtClean="0"/>
              <a:t>19/12/2022</a:t>
            </a:fld>
            <a:endParaRPr lang="el-GR" dirty="0"/>
          </a:p>
        </p:txBody>
      </p:sp>
      <p:sp>
        <p:nvSpPr>
          <p:cNvPr id="5" name="Θέση υποσέλιδου 4"/>
          <p:cNvSpPr>
            <a:spLocks noGrp="1"/>
          </p:cNvSpPr>
          <p:nvPr>
            <p:ph type="ftr" sz="quarter" idx="11"/>
          </p:nvPr>
        </p:nvSpPr>
        <p:spPr/>
        <p:txBody>
          <a:bodyPr rtlCol="0"/>
          <a:lstStyle>
            <a:lvl1pPr>
              <a:defRPr baseline="0">
                <a:solidFill>
                  <a:schemeClr val="tx2"/>
                </a:solidFill>
              </a:defRPr>
            </a:lvl1pPr>
          </a:lstStyle>
          <a:p>
            <a:pPr rtl="0"/>
            <a:r>
              <a:rPr lang="el-GR" dirty="0"/>
              <a:t>Προσθήκη υποσέλιδου</a:t>
            </a:r>
          </a:p>
        </p:txBody>
      </p:sp>
      <p:sp>
        <p:nvSpPr>
          <p:cNvPr id="6" name="Θέση αριθμού διαφάνειας 5"/>
          <p:cNvSpPr>
            <a:spLocks noGrp="1"/>
          </p:cNvSpPr>
          <p:nvPr>
            <p:ph type="sldNum" sz="quarter" idx="12"/>
          </p:nvPr>
        </p:nvSpPr>
        <p:spPr>
          <a:xfrm>
            <a:off x="10666571" y="6356351"/>
            <a:ext cx="609441" cy="365125"/>
          </a:xfrm>
        </p:spPr>
        <p:txBody>
          <a:bodyPr rtlCol="0"/>
          <a:lstStyle>
            <a:lvl1pPr>
              <a:defRPr baseline="0">
                <a:solidFill>
                  <a:schemeClr val="tx2"/>
                </a:solidFill>
              </a:defRPr>
            </a:lvl1pPr>
          </a:lstStyle>
          <a:p>
            <a:pPr rtl="0"/>
            <a:fld id="{7DC1BBB0-96F0-4077-A278-0F3FB5C104D3}" type="slidenum">
              <a:rPr lang="el-GR" smtClean="0"/>
              <a:pPr/>
              <a:t>‹#›</a:t>
            </a:fld>
            <a:endParaRPr lang="el-GR" dirty="0"/>
          </a:p>
        </p:txBody>
      </p:sp>
    </p:spTree>
    <p:extLst>
      <p:ext uri="{BB962C8B-B14F-4D97-AF65-F5344CB8AC3E}">
        <p14:creationId xmlns:p14="http://schemas.microsoft.com/office/powerpoint/2010/main" val="323446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Θέση περιεχομένου 2"/>
          <p:cNvSpPr>
            <a:spLocks noGrp="1"/>
          </p:cNvSpPr>
          <p:nvPr>
            <p:ph sz="half" idx="1"/>
          </p:nvPr>
        </p:nvSpPr>
        <p:spPr>
          <a:xfrm>
            <a:off x="1593436" y="1600200"/>
            <a:ext cx="4814586" cy="45720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περιεχομένου 3"/>
          <p:cNvSpPr>
            <a:spLocks noGrp="1"/>
          </p:cNvSpPr>
          <p:nvPr>
            <p:ph sz="half" idx="2"/>
          </p:nvPr>
        </p:nvSpPr>
        <p:spPr>
          <a:xfrm>
            <a:off x="6561651" y="1600200"/>
            <a:ext cx="4814586" cy="4572000"/>
          </a:xfrm>
        </p:spPr>
        <p:txBody>
          <a:bodyPr rtlCol="0"/>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5" name="Θέση ημερομηνίας 4"/>
          <p:cNvSpPr>
            <a:spLocks noGrp="1"/>
          </p:cNvSpPr>
          <p:nvPr>
            <p:ph type="dt" sz="half" idx="10"/>
          </p:nvPr>
        </p:nvSpPr>
        <p:spPr/>
        <p:txBody>
          <a:bodyPr rtlCol="0"/>
          <a:lstStyle/>
          <a:p>
            <a:pPr rtl="0"/>
            <a:fld id="{9F8E28EC-16A4-4C84-9505-D9615340AE9F}" type="datetime1">
              <a:rPr lang="el-GR" smtClean="0"/>
              <a:t>19/12/2022</a:t>
            </a:fld>
            <a:endParaRPr lang="el-GR" dirty="0"/>
          </a:p>
        </p:txBody>
      </p:sp>
      <p:sp>
        <p:nvSpPr>
          <p:cNvPr id="6" name="Θέση υποσέλιδου 5"/>
          <p:cNvSpPr>
            <a:spLocks noGrp="1"/>
          </p:cNvSpPr>
          <p:nvPr>
            <p:ph type="ftr" sz="quarter" idx="11"/>
          </p:nvPr>
        </p:nvSpPr>
        <p:spPr/>
        <p:txBody>
          <a:bodyPr rtlCol="0"/>
          <a:lstStyle/>
          <a:p>
            <a:pPr rtl="0"/>
            <a:r>
              <a:rPr lang="el-GR"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123911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vl1pPr>
          </a:lstStyle>
          <a:p>
            <a:pPr rtl="0"/>
            <a:r>
              <a:rPr lang="el-GR"/>
              <a:t>Κάντε κλικ για να επεξεργαστείτε τον τίτλο υποδείγματος</a:t>
            </a:r>
            <a:endParaRPr lang="el-GR" dirty="0"/>
          </a:p>
        </p:txBody>
      </p:sp>
      <p:sp>
        <p:nvSpPr>
          <p:cNvPr id="3" name="Θέση κειμένου 2"/>
          <p:cNvSpPr>
            <a:spLocks noGrp="1"/>
          </p:cNvSpPr>
          <p:nvPr>
            <p:ph type="body" idx="1"/>
          </p:nvPr>
        </p:nvSpPr>
        <p:spPr>
          <a:xfrm>
            <a:off x="1593436" y="1499616"/>
            <a:ext cx="4818888" cy="938784"/>
          </a:xfrm>
        </p:spPr>
        <p:txBody>
          <a:bodyPr rtlCol="0"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4" name="Θέση περιεχομένου 3"/>
          <p:cNvSpPr>
            <a:spLocks noGrp="1"/>
          </p:cNvSpPr>
          <p:nvPr>
            <p:ph sz="half" idx="2"/>
          </p:nvPr>
        </p:nvSpPr>
        <p:spPr>
          <a:xfrm>
            <a:off x="1593436" y="2514706"/>
            <a:ext cx="4814586" cy="3657493"/>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5" name="Θέση κειμένου 4"/>
          <p:cNvSpPr>
            <a:spLocks noGrp="1"/>
          </p:cNvSpPr>
          <p:nvPr>
            <p:ph type="body" sz="quarter" idx="3"/>
          </p:nvPr>
        </p:nvSpPr>
        <p:spPr>
          <a:xfrm>
            <a:off x="6557349" y="1499616"/>
            <a:ext cx="4818888" cy="938784"/>
          </a:xfrm>
        </p:spPr>
        <p:txBody>
          <a:bodyPr rtlCol="0"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6" name="Θέση περιεχομένου 5"/>
          <p:cNvSpPr>
            <a:spLocks noGrp="1"/>
          </p:cNvSpPr>
          <p:nvPr>
            <p:ph sz="quarter" idx="4"/>
          </p:nvPr>
        </p:nvSpPr>
        <p:spPr>
          <a:xfrm>
            <a:off x="6557349" y="2514600"/>
            <a:ext cx="4818888" cy="3655568"/>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7" name="Θέση ημερομηνίας 6"/>
          <p:cNvSpPr>
            <a:spLocks noGrp="1"/>
          </p:cNvSpPr>
          <p:nvPr>
            <p:ph type="dt" sz="half" idx="10"/>
          </p:nvPr>
        </p:nvSpPr>
        <p:spPr/>
        <p:txBody>
          <a:bodyPr rtlCol="0"/>
          <a:lstStyle/>
          <a:p>
            <a:pPr rtl="0"/>
            <a:fld id="{C1891DA8-0051-4982-8D40-4AA13BC8B551}" type="datetime1">
              <a:rPr lang="el-GR" smtClean="0"/>
              <a:t>19/12/2022</a:t>
            </a:fld>
            <a:endParaRPr lang="el-GR" dirty="0"/>
          </a:p>
        </p:txBody>
      </p:sp>
      <p:sp>
        <p:nvSpPr>
          <p:cNvPr id="8" name="Θέση υποσέλιδου 7"/>
          <p:cNvSpPr>
            <a:spLocks noGrp="1"/>
          </p:cNvSpPr>
          <p:nvPr>
            <p:ph type="ftr" sz="quarter" idx="11"/>
          </p:nvPr>
        </p:nvSpPr>
        <p:spPr/>
        <p:txBody>
          <a:bodyPr rtlCol="0"/>
          <a:lstStyle/>
          <a:p>
            <a:pPr rtl="0"/>
            <a:r>
              <a:rPr lang="el-GR" dirty="0"/>
              <a:t>Προσθήκη υποσέλιδου</a:t>
            </a:r>
          </a:p>
        </p:txBody>
      </p:sp>
      <p:sp>
        <p:nvSpPr>
          <p:cNvPr id="9" name="Θέση αριθμού διαφάνειας 8"/>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213835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Θέση ημερομηνίας 2"/>
          <p:cNvSpPr>
            <a:spLocks noGrp="1"/>
          </p:cNvSpPr>
          <p:nvPr>
            <p:ph type="dt" sz="half" idx="10"/>
          </p:nvPr>
        </p:nvSpPr>
        <p:spPr/>
        <p:txBody>
          <a:bodyPr rtlCol="0"/>
          <a:lstStyle/>
          <a:p>
            <a:pPr rtl="0"/>
            <a:fld id="{943A2E94-2C9F-4369-9E33-5C30AA775F7A}" type="datetime1">
              <a:rPr lang="el-GR" smtClean="0"/>
              <a:t>19/12/2022</a:t>
            </a:fld>
            <a:endParaRPr lang="el-GR" dirty="0"/>
          </a:p>
        </p:txBody>
      </p:sp>
      <p:sp>
        <p:nvSpPr>
          <p:cNvPr id="4" name="Θέση υποσέλιδου 3"/>
          <p:cNvSpPr>
            <a:spLocks noGrp="1"/>
          </p:cNvSpPr>
          <p:nvPr>
            <p:ph type="ftr" sz="quarter" idx="11"/>
          </p:nvPr>
        </p:nvSpPr>
        <p:spPr/>
        <p:txBody>
          <a:bodyPr rtlCol="0"/>
          <a:lstStyle/>
          <a:p>
            <a:pPr rtl="0"/>
            <a:r>
              <a:rPr lang="el-GR" dirty="0"/>
              <a:t>Προσθήκη υποσέλιδου</a:t>
            </a:r>
          </a:p>
        </p:txBody>
      </p:sp>
      <p:sp>
        <p:nvSpPr>
          <p:cNvPr id="5" name="Θέση αριθμού διαφάνειας 4"/>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31635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Ορθογώνιο 4"/>
          <p:cNvSpPr/>
          <p:nvPr/>
        </p:nvSpPr>
        <p:spPr bwMode="ltGray">
          <a:xfrm>
            <a:off x="626239" y="0"/>
            <a:ext cx="30472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6" name="Ορθογώνιο 5"/>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cxnSp>
        <p:nvCxnSpPr>
          <p:cNvPr id="7" name="Ευθεία γραμμή σύνδεσης 6"/>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Ορθογώνιο 7"/>
          <p:cNvSpPr/>
          <p:nvPr/>
        </p:nvSpPr>
        <p:spPr bwMode="gray">
          <a:xfrm>
            <a:off x="10969942" y="0"/>
            <a:ext cx="922621" cy="6858000"/>
          </a:xfrm>
          <a:prstGeom prst="rect">
            <a:avLst/>
          </a:prstGeom>
          <a:solidFill>
            <a:schemeClr val="accent1">
              <a:lumMod val="75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9" name="Ορθογώνιο 8"/>
          <p:cNvSpPr/>
          <p:nvPr/>
        </p:nvSpPr>
        <p:spPr bwMode="black">
          <a:xfrm>
            <a:off x="11892563"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2" name="Θέση ημερομηνίας 1"/>
          <p:cNvSpPr>
            <a:spLocks noGrp="1"/>
          </p:cNvSpPr>
          <p:nvPr>
            <p:ph type="dt" sz="half" idx="10"/>
          </p:nvPr>
        </p:nvSpPr>
        <p:spPr/>
        <p:txBody>
          <a:bodyPr rtlCol="0"/>
          <a:lstStyle/>
          <a:p>
            <a:pPr rtl="0"/>
            <a:fld id="{C6411D2D-BE5D-4550-91E5-2DC7D930CDD3}" type="datetime1">
              <a:rPr lang="el-GR" smtClean="0"/>
              <a:t>19/12/2022</a:t>
            </a:fld>
            <a:endParaRPr lang="el-GR" dirty="0"/>
          </a:p>
        </p:txBody>
      </p:sp>
      <p:sp>
        <p:nvSpPr>
          <p:cNvPr id="3" name="Θέση υποσέλιδου 2"/>
          <p:cNvSpPr>
            <a:spLocks noGrp="1"/>
          </p:cNvSpPr>
          <p:nvPr>
            <p:ph type="ftr" sz="quarter" idx="11"/>
          </p:nvPr>
        </p:nvSpPr>
        <p:spPr/>
        <p:txBody>
          <a:bodyPr rtlCol="0"/>
          <a:lstStyle/>
          <a:p>
            <a:pPr rtl="0"/>
            <a:r>
              <a:rPr lang="el-GR" dirty="0"/>
              <a:t>Προσθήκη υποσέλιδου</a:t>
            </a:r>
          </a:p>
        </p:txBody>
      </p:sp>
      <p:sp>
        <p:nvSpPr>
          <p:cNvPr id="4" name="Θέση αριθμού διαφάνειας 3"/>
          <p:cNvSpPr>
            <a:spLocks noGrp="1"/>
          </p:cNvSpPr>
          <p:nvPr>
            <p:ph type="sldNum" sz="quarter" idx="12"/>
          </p:nvPr>
        </p:nvSpPr>
        <p:spPr/>
        <p:txBody>
          <a:bodyPr rtlCol="0"/>
          <a:lstStyle>
            <a:lvl1pPr>
              <a:defRPr>
                <a:solidFill>
                  <a:schemeClr val="bg1"/>
                </a:solidFill>
              </a:defRPr>
            </a:lvl1pPr>
          </a:lstStyle>
          <a:p>
            <a:pPr rtl="0"/>
            <a:fld id="{7DC1BBB0-96F0-4077-A278-0F3FB5C104D3}" type="slidenum">
              <a:rPr lang="el-GR"/>
              <a:pPr/>
              <a:t>‹#›</a:t>
            </a:fld>
            <a:endParaRPr lang="el-GR" dirty="0"/>
          </a:p>
        </p:txBody>
      </p:sp>
    </p:spTree>
    <p:extLst>
      <p:ext uri="{BB962C8B-B14F-4D97-AF65-F5344CB8AC3E}">
        <p14:creationId xmlns:p14="http://schemas.microsoft.com/office/powerpoint/2010/main" val="178381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Ορθογώνιο 7"/>
          <p:cNvSpPr/>
          <p:nvPr/>
        </p:nvSpPr>
        <p:spPr bwMode="gray">
          <a:xfrm>
            <a:off x="621792" y="0"/>
            <a:ext cx="4147717"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9" name="Ορθογώνιο 8"/>
          <p:cNvSpPr/>
          <p:nvPr/>
        </p:nvSpPr>
        <p:spPr bwMode="lt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cxnSp>
        <p:nvCxnSpPr>
          <p:cNvPr id="10" name="Ευθεία γραμμή σύνδεσης 9"/>
          <p:cNvCxnSpPr/>
          <p:nvPr/>
        </p:nvCxnSpPr>
        <p:spPr bwMode="white">
          <a:xfrm>
            <a:off x="621792"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Ορθογώνιο 10"/>
          <p:cNvSpPr/>
          <p:nvPr/>
        </p:nvSpPr>
        <p:spPr bwMode="gray">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2" name="Τίτλος 1"/>
          <p:cNvSpPr>
            <a:spLocks noGrp="1"/>
          </p:cNvSpPr>
          <p:nvPr>
            <p:ph type="title"/>
          </p:nvPr>
        </p:nvSpPr>
        <p:spPr bwMode="white">
          <a:xfrm>
            <a:off x="1074240" y="381000"/>
            <a:ext cx="3293422" cy="1371600"/>
          </a:xfrm>
        </p:spPr>
        <p:txBody>
          <a:bodyPr rtlCol="0" anchor="b">
            <a:normAutofit/>
          </a:bodyPr>
          <a:lstStyle>
            <a:lvl1pPr algn="l">
              <a:defRPr sz="2800" b="0" cap="all" baseline="0">
                <a:solidFill>
                  <a:schemeClr val="bg1"/>
                </a:solidFill>
              </a:defRPr>
            </a:lvl1pPr>
          </a:lstStyle>
          <a:p>
            <a:pPr rtl="0"/>
            <a:r>
              <a:rPr lang="el-GR"/>
              <a:t>Κάντε κλικ για να επεξεργαστείτε τον τίτλο υποδείγματος</a:t>
            </a:r>
            <a:endParaRPr lang="el-GR" dirty="0"/>
          </a:p>
        </p:txBody>
      </p:sp>
      <p:sp>
        <p:nvSpPr>
          <p:cNvPr id="3" name="Θέση περιεχομένου 2"/>
          <p:cNvSpPr>
            <a:spLocks noGrp="1"/>
          </p:cNvSpPr>
          <p:nvPr>
            <p:ph idx="1"/>
          </p:nvPr>
        </p:nvSpPr>
        <p:spPr>
          <a:xfrm>
            <a:off x="5180251" y="482600"/>
            <a:ext cx="6195986" cy="5689600"/>
          </a:xfrm>
        </p:spPr>
        <p:txBody>
          <a:bodyPr rtlCol="0">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κειμένου 3"/>
          <p:cNvSpPr>
            <a:spLocks noGrp="1"/>
          </p:cNvSpPr>
          <p:nvPr>
            <p:ph type="body" sz="half" idx="2"/>
          </p:nvPr>
        </p:nvSpPr>
        <p:spPr bwMode="white">
          <a:xfrm>
            <a:off x="1074240" y="1828800"/>
            <a:ext cx="3293422" cy="4343400"/>
          </a:xfrm>
        </p:spPr>
        <p:txBody>
          <a:bodyPr rtlCol="0">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5" name="Θέση ημερομηνίας 4"/>
          <p:cNvSpPr>
            <a:spLocks noGrp="1"/>
          </p:cNvSpPr>
          <p:nvPr>
            <p:ph type="dt" sz="half" idx="10"/>
          </p:nvPr>
        </p:nvSpPr>
        <p:spPr/>
        <p:txBody>
          <a:bodyPr rtlCol="0"/>
          <a:lstStyle/>
          <a:p>
            <a:pPr rtl="0"/>
            <a:fld id="{D7B2FD9D-0080-49F7-8B52-E0679D6C3F48}" type="datetime1">
              <a:rPr lang="el-GR" smtClean="0"/>
              <a:t>19/12/2022</a:t>
            </a:fld>
            <a:endParaRPr lang="el-GR" dirty="0"/>
          </a:p>
        </p:txBody>
      </p:sp>
      <p:sp>
        <p:nvSpPr>
          <p:cNvPr id="6" name="Θέση υποσέλιδου 5"/>
          <p:cNvSpPr>
            <a:spLocks noGrp="1"/>
          </p:cNvSpPr>
          <p:nvPr>
            <p:ph type="ftr" sz="quarter" idx="11"/>
          </p:nvPr>
        </p:nvSpPr>
        <p:spPr/>
        <p:txBody>
          <a:bodyPr rtlCol="0"/>
          <a:lstStyle/>
          <a:p>
            <a:pPr rtl="0"/>
            <a:r>
              <a:rPr lang="el-GR"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3518043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Ορθογώνιο 10"/>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8" name="Ορθογώνιο 7"/>
          <p:cNvSpPr/>
          <p:nvPr/>
        </p:nvSpPr>
        <p:spPr bwMode="black">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9" name="Ορθογώνιο 8"/>
          <p:cNvSpPr/>
          <p:nvPr/>
        </p:nvSpPr>
        <p:spPr bwMode="ltGray">
          <a:xfrm>
            <a:off x="4875530" y="0"/>
            <a:ext cx="7017034"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2" name="Τίτλος 1"/>
          <p:cNvSpPr>
            <a:spLocks noGrp="1"/>
          </p:cNvSpPr>
          <p:nvPr>
            <p:ph type="title"/>
          </p:nvPr>
        </p:nvSpPr>
        <p:spPr>
          <a:xfrm>
            <a:off x="1074240" y="381000"/>
            <a:ext cx="3293422" cy="1371600"/>
          </a:xfrm>
        </p:spPr>
        <p:txBody>
          <a:bodyPr rtlCol="0" anchor="b">
            <a:normAutofit/>
          </a:bodyPr>
          <a:lstStyle>
            <a:lvl1pPr algn="l">
              <a:defRPr sz="2800" b="0" cap="all" baseline="0">
                <a:solidFill>
                  <a:schemeClr val="tx1">
                    <a:lumMod val="75000"/>
                  </a:schemeClr>
                </a:solidFill>
              </a:defRPr>
            </a:lvl1pPr>
          </a:lstStyle>
          <a:p>
            <a:pPr rtl="0"/>
            <a:r>
              <a:rPr lang="el-GR"/>
              <a:t>Κάντε κλικ για να επεξεργαστείτε τον τίτλο υποδείγματος</a:t>
            </a:r>
            <a:endParaRPr lang="el-GR"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bwMode="auto">
          <a:xfrm>
            <a:off x="5180251" y="482600"/>
            <a:ext cx="6195986" cy="5689600"/>
          </a:xfrm>
          <a:ln w="19050">
            <a:solidFill>
              <a:schemeClr val="bg1"/>
            </a:solidFill>
          </a:ln>
        </p:spPr>
        <p:txBody>
          <a:bodyPr rtlCol="0">
            <a:normAutofit/>
          </a:bodyPr>
          <a:lstStyle>
            <a:lvl1pPr marL="0" indent="0">
              <a:buNone/>
              <a:defRPr sz="2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a:t>Κάντε κλικ στο εικονίδιο για να προσθέσετε εικόνα</a:t>
            </a:r>
            <a:endParaRPr lang="el-GR" dirty="0"/>
          </a:p>
        </p:txBody>
      </p:sp>
      <p:sp>
        <p:nvSpPr>
          <p:cNvPr id="4" name="Θέση κειμένου 3"/>
          <p:cNvSpPr>
            <a:spLocks noGrp="1"/>
          </p:cNvSpPr>
          <p:nvPr>
            <p:ph type="body" sz="half" idx="2"/>
          </p:nvPr>
        </p:nvSpPr>
        <p:spPr>
          <a:xfrm>
            <a:off x="1074240" y="1828800"/>
            <a:ext cx="3293422" cy="4343400"/>
          </a:xfrm>
        </p:spPr>
        <p:txBody>
          <a:bodyPr rtlCol="0">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5" name="Θέση ημερομηνίας 4"/>
          <p:cNvSpPr>
            <a:spLocks noGrp="1"/>
          </p:cNvSpPr>
          <p:nvPr>
            <p:ph type="dt" sz="half" idx="10"/>
          </p:nvPr>
        </p:nvSpPr>
        <p:spPr/>
        <p:txBody>
          <a:bodyPr rtlCol="0"/>
          <a:lstStyle>
            <a:lvl1pPr>
              <a:defRPr baseline="0">
                <a:solidFill>
                  <a:schemeClr val="tx2"/>
                </a:solidFill>
              </a:defRPr>
            </a:lvl1pPr>
          </a:lstStyle>
          <a:p>
            <a:pPr rtl="0"/>
            <a:fld id="{1294F10B-4B65-4452-9D0E-1AFA71F8F9C3}" type="datetime1">
              <a:rPr lang="el-GR" smtClean="0"/>
              <a:t>19/12/2022</a:t>
            </a:fld>
            <a:endParaRPr lang="el-GR" dirty="0"/>
          </a:p>
        </p:txBody>
      </p:sp>
      <p:sp>
        <p:nvSpPr>
          <p:cNvPr id="6" name="Θέση υποσέλιδου 5"/>
          <p:cNvSpPr>
            <a:spLocks noGrp="1"/>
          </p:cNvSpPr>
          <p:nvPr>
            <p:ph type="ftr" sz="quarter" idx="11"/>
          </p:nvPr>
        </p:nvSpPr>
        <p:spPr/>
        <p:txBody>
          <a:bodyPr rtlCol="0"/>
          <a:lstStyle>
            <a:lvl1pPr>
              <a:defRPr baseline="0">
                <a:solidFill>
                  <a:schemeClr val="tx2"/>
                </a:solidFill>
              </a:defRPr>
            </a:lvl1pPr>
          </a:lstStyle>
          <a:p>
            <a:pPr rtl="0"/>
            <a:r>
              <a:rPr lang="el-GR" dirty="0"/>
              <a:t>Προσθήκη υποσέλιδου</a:t>
            </a:r>
          </a:p>
        </p:txBody>
      </p:sp>
      <p:sp>
        <p:nvSpPr>
          <p:cNvPr id="7" name="Θέση αριθμού διαφάνειας 6"/>
          <p:cNvSpPr>
            <a:spLocks noGrp="1"/>
          </p:cNvSpPr>
          <p:nvPr>
            <p:ph type="sldNum" sz="quarter" idx="12"/>
          </p:nvPr>
        </p:nvSpPr>
        <p:spPr/>
        <p:txBody>
          <a:bodyPr rtlCol="0"/>
          <a:lstStyle>
            <a:lvl1pPr>
              <a:defRPr baseline="0">
                <a:solidFill>
                  <a:schemeClr val="tx2"/>
                </a:solidFill>
              </a:defRPr>
            </a:lvl1pPr>
          </a:lstStyle>
          <a:p>
            <a:pPr rtl="0"/>
            <a:fld id="{7DC1BBB0-96F0-4077-A278-0F3FB5C104D3}" type="slidenum">
              <a:rPr lang="el-GR" smtClean="0"/>
              <a:pPr/>
              <a:t>‹#›</a:t>
            </a:fld>
            <a:endParaRPr lang="el-GR" dirty="0"/>
          </a:p>
        </p:txBody>
      </p:sp>
      <p:cxnSp>
        <p:nvCxnSpPr>
          <p:cNvPr id="10" name="Ευθεία γραμμή σύνδεσης 9"/>
          <p:cNvCxnSpPr/>
          <p:nvPr/>
        </p:nvCxnSpPr>
        <p:spPr bwMode="white">
          <a:xfrm>
            <a:off x="11879867"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900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Ορθογώνιο 6"/>
          <p:cNvSpPr/>
          <p:nvPr/>
        </p:nvSpPr>
        <p:spPr bwMode="gray">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8" name="Ορθογώνιο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9" name="Ορθογώνιο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3" name="Ορθογώνιο 12"/>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cxnSp>
        <p:nvCxnSpPr>
          <p:cNvPr id="14" name="Ευθεία γραμμή σύνδεσης 13"/>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Ευθεία γραμμή σύνδεσης 14"/>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π"/>
          <p:cNvSpPr>
            <a:spLocks/>
          </p:cNvSpPr>
          <p:nvPr/>
        </p:nvSpPr>
        <p:spPr bwMode="white">
          <a:xfrm>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l-GR" dirty="0"/>
          </a:p>
        </p:txBody>
      </p:sp>
      <p:cxnSp>
        <p:nvCxnSpPr>
          <p:cNvPr id="16" name="Ευθεία γραμμή σύνδεσης 15"/>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Θέση τίτλου 1"/>
          <p:cNvSpPr>
            <a:spLocks noGrp="1"/>
          </p:cNvSpPr>
          <p:nvPr>
            <p:ph type="title"/>
          </p:nvPr>
        </p:nvSpPr>
        <p:spPr>
          <a:xfrm>
            <a:off x="1593436" y="177800"/>
            <a:ext cx="9782801" cy="1239837"/>
          </a:xfrm>
          <a:prstGeom prst="rect">
            <a:avLst/>
          </a:prstGeom>
        </p:spPr>
        <p:txBody>
          <a:bodyPr vert="horz" lIns="91440" tIns="45720" rIns="91440" bIns="45720" rtlCol="0" anchor="b">
            <a:normAutofit/>
          </a:bodyPr>
          <a:lstStyle/>
          <a:p>
            <a:pPr rtl="0"/>
            <a:r>
              <a:rPr lang="el-GR" dirty="0"/>
              <a:t>Κάντε κλικ για να επεξεργαστείτε το στυλ τίτλου του υποδείγματος</a:t>
            </a:r>
          </a:p>
        </p:txBody>
      </p:sp>
      <p:sp>
        <p:nvSpPr>
          <p:cNvPr id="3" name="Θέση κειμένου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rtl="0"/>
            <a:r>
              <a:rPr lang="el-GR" dirty="0"/>
              <a:t>Στυλ υποδείγματος κειμένου</a:t>
            </a:r>
          </a:p>
          <a:p>
            <a:pPr lvl="1" rtl="0"/>
            <a:r>
              <a:rPr lang="el-GR" dirty="0"/>
              <a:t>Δεύτερου επιπέδου</a:t>
            </a:r>
          </a:p>
          <a:p>
            <a:pPr lvl="2" rtl="0"/>
            <a:r>
              <a:rPr lang="el-GR" dirty="0"/>
              <a:t>Τρίτου επιπέδου</a:t>
            </a:r>
          </a:p>
          <a:p>
            <a:pPr lvl="3" rtl="0"/>
            <a:r>
              <a:rPr lang="el-GR" dirty="0"/>
              <a:t>Τέταρτου επιπέδου</a:t>
            </a:r>
          </a:p>
          <a:p>
            <a:pPr lvl="4" rtl="0"/>
            <a:r>
              <a:rPr lang="el-GR" dirty="0"/>
              <a:t>Πέμπτου επιπέδου</a:t>
            </a:r>
          </a:p>
        </p:txBody>
      </p:sp>
      <p:sp>
        <p:nvSpPr>
          <p:cNvPr id="4" name="Θέση ημερομηνίας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200" cap="all" baseline="0">
                <a:solidFill>
                  <a:schemeClr val="tx1"/>
                </a:solidFill>
              </a:defRPr>
            </a:lvl1pPr>
          </a:lstStyle>
          <a:p>
            <a:pPr rtl="0"/>
            <a:fld id="{3B67B838-77EF-40C9-87FB-20C22202D488}" type="datetime1">
              <a:rPr lang="el-GR" smtClean="0"/>
              <a:t>19/12/2022</a:t>
            </a:fld>
            <a:endParaRPr lang="el-GR" dirty="0"/>
          </a:p>
        </p:txBody>
      </p:sp>
      <p:sp>
        <p:nvSpPr>
          <p:cNvPr id="5" name="Θέση υποσέλιδου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200" cap="all" baseline="0">
                <a:solidFill>
                  <a:schemeClr val="tx1"/>
                </a:solidFill>
              </a:defRPr>
            </a:lvl1pPr>
          </a:lstStyle>
          <a:p>
            <a:pPr rtl="0"/>
            <a:r>
              <a:rPr lang="el-GR" dirty="0"/>
              <a:t>Προσθήκη υποσέλιδου</a:t>
            </a:r>
          </a:p>
        </p:txBody>
      </p:sp>
      <p:sp>
        <p:nvSpPr>
          <p:cNvPr id="6" name="Θέση αριθμού διαφάνειας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200" cap="all" baseline="0">
                <a:solidFill>
                  <a:schemeClr val="tx1"/>
                </a:solidFill>
              </a:defRPr>
            </a:lvl1pPr>
          </a:lstStyle>
          <a:p>
            <a:pPr rtl="0"/>
            <a:fld id="{7DC1BBB0-96F0-4077-A278-0F3FB5C104D3}" type="slidenum">
              <a:rPr lang="el-GR" smtClean="0"/>
              <a:pPr/>
              <a:t>‹#›</a:t>
            </a:fld>
            <a:endParaRPr lang="el-GR" dirty="0"/>
          </a:p>
        </p:txBody>
      </p:sp>
    </p:spTree>
    <p:extLst>
      <p:ext uri="{BB962C8B-B14F-4D97-AF65-F5344CB8AC3E}">
        <p14:creationId xmlns:p14="http://schemas.microsoft.com/office/powerpoint/2010/main"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lumMod val="75000"/>
            </a:schemeClr>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rtlCol="0"/>
          <a:lstStyle/>
          <a:p>
            <a:pPr rtl="0"/>
            <a:r>
              <a:rPr lang="el-GR" sz="4400" dirty="0"/>
              <a:t>Τεχνικές Ανάλυσης και Πρόβλεψης Τηλεπικοινωνιακών Αγορών</a:t>
            </a:r>
          </a:p>
        </p:txBody>
      </p:sp>
      <p:sp>
        <p:nvSpPr>
          <p:cNvPr id="3" name="Υπότιτλος 2"/>
          <p:cNvSpPr>
            <a:spLocks noGrp="1"/>
          </p:cNvSpPr>
          <p:nvPr>
            <p:ph type="subTitle" idx="1"/>
          </p:nvPr>
        </p:nvSpPr>
        <p:spPr/>
        <p:txBody>
          <a:bodyPr rtlCol="0">
            <a:normAutofit/>
          </a:bodyPr>
          <a:lstStyle/>
          <a:p>
            <a:pPr rtl="0"/>
            <a:r>
              <a:rPr lang="el-GR" sz="2400" dirty="0" err="1"/>
              <a:t>Πολυμεταβλητή</a:t>
            </a:r>
            <a:r>
              <a:rPr lang="el-GR" sz="2400" dirty="0"/>
              <a:t> Παλινδρόμηση</a:t>
            </a:r>
          </a:p>
        </p:txBody>
      </p:sp>
      <p:pic>
        <p:nvPicPr>
          <p:cNvPr id="4" name="Picture 3">
            <a:extLst>
              <a:ext uri="{FF2B5EF4-FFF2-40B4-BE49-F238E27FC236}">
                <a16:creationId xmlns:a16="http://schemas.microsoft.com/office/drawing/2014/main" id="{D7D2D83D-2414-BD85-3B99-7EE41F4AAC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4572" y="615950"/>
            <a:ext cx="4006850"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6761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62911B-1FB2-987C-59F4-004A0BA10125}"/>
              </a:ext>
            </a:extLst>
          </p:cNvPr>
          <p:cNvSpPr>
            <a:spLocks noGrp="1"/>
          </p:cNvSpPr>
          <p:nvPr>
            <p:ph type="title"/>
          </p:nvPr>
        </p:nvSpPr>
        <p:spPr>
          <a:xfrm>
            <a:off x="1593436" y="177800"/>
            <a:ext cx="9782801" cy="1239837"/>
          </a:xfrm>
        </p:spPr>
        <p:txBody>
          <a:bodyPr anchor="b">
            <a:normAutofit/>
          </a:bodyPr>
          <a:lstStyle/>
          <a:p>
            <a:r>
              <a:rPr lang="el-GR" dirty="0"/>
              <a:t>Στατιστικό Μοντέλο για </a:t>
            </a:r>
            <a:r>
              <a:rPr lang="el-GR" dirty="0" err="1"/>
              <a:t>Πολυμεταβλητή</a:t>
            </a:r>
            <a:r>
              <a:rPr lang="el-GR" dirty="0"/>
              <a:t> Παλινδρόμηση</a:t>
            </a:r>
          </a:p>
        </p:txBody>
      </p:sp>
      <p:pic>
        <p:nvPicPr>
          <p:cNvPr id="5" name="Θέση περιεχομένου 4">
            <a:extLst>
              <a:ext uri="{FF2B5EF4-FFF2-40B4-BE49-F238E27FC236}">
                <a16:creationId xmlns:a16="http://schemas.microsoft.com/office/drawing/2014/main" id="{D78850B2-1EF7-4C47-A0B4-C9CDED06EDD0}"/>
              </a:ext>
            </a:extLst>
          </p:cNvPr>
          <p:cNvPicPr>
            <a:picLocks noGrp="1" noChangeAspect="1"/>
          </p:cNvPicPr>
          <p:nvPr>
            <p:ph idx="1"/>
          </p:nvPr>
        </p:nvPicPr>
        <p:blipFill>
          <a:blip r:embed="rId2"/>
          <a:stretch>
            <a:fillRect/>
          </a:stretch>
        </p:blipFill>
        <p:spPr>
          <a:xfrm>
            <a:off x="3432622" y="1628800"/>
            <a:ext cx="5323579" cy="4897694"/>
          </a:xfrm>
          <a:noFill/>
        </p:spPr>
      </p:pic>
    </p:spTree>
    <p:extLst>
      <p:ext uri="{BB962C8B-B14F-4D97-AF65-F5344CB8AC3E}">
        <p14:creationId xmlns:p14="http://schemas.microsoft.com/office/powerpoint/2010/main" val="4020670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5848B5-632D-1B23-2649-B030B07F0CAB}"/>
              </a:ext>
            </a:extLst>
          </p:cNvPr>
          <p:cNvSpPr>
            <a:spLocks noGrp="1"/>
          </p:cNvSpPr>
          <p:nvPr>
            <p:ph type="title"/>
          </p:nvPr>
        </p:nvSpPr>
        <p:spPr/>
        <p:txBody>
          <a:bodyPr/>
          <a:lstStyle/>
          <a:p>
            <a:r>
              <a:rPr lang="el-GR" dirty="0"/>
              <a:t>Ερμηνεία Συντελεστών Παλινδρόμησης</a:t>
            </a:r>
          </a:p>
        </p:txBody>
      </p:sp>
      <p:sp>
        <p:nvSpPr>
          <p:cNvPr id="3" name="Θέση περιεχομένου 2">
            <a:extLst>
              <a:ext uri="{FF2B5EF4-FFF2-40B4-BE49-F238E27FC236}">
                <a16:creationId xmlns:a16="http://schemas.microsoft.com/office/drawing/2014/main" id="{80837DAC-6E79-D1A9-2744-2D00616FDDF5}"/>
              </a:ext>
            </a:extLst>
          </p:cNvPr>
          <p:cNvSpPr>
            <a:spLocks noGrp="1"/>
          </p:cNvSpPr>
          <p:nvPr>
            <p:ph idx="1"/>
          </p:nvPr>
        </p:nvSpPr>
        <p:spPr/>
        <p:txBody>
          <a:bodyPr/>
          <a:lstStyle/>
          <a:p>
            <a:r>
              <a:rPr lang="el-GR" dirty="0"/>
              <a:t>Ο συντελεστής μερικής παλινδρόμησης (</a:t>
            </a:r>
            <a:r>
              <a:rPr lang="el-GR" dirty="0" err="1"/>
              <a:t>partial</a:t>
            </a:r>
            <a:r>
              <a:rPr lang="el-GR" dirty="0"/>
              <a:t>, or </a:t>
            </a:r>
            <a:r>
              <a:rPr lang="el-GR" dirty="0" err="1"/>
              <a:t>net</a:t>
            </a:r>
            <a:r>
              <a:rPr lang="el-GR" dirty="0"/>
              <a:t>, </a:t>
            </a:r>
            <a:r>
              <a:rPr lang="el-GR" dirty="0" err="1"/>
              <a:t>regression</a:t>
            </a:r>
            <a:r>
              <a:rPr lang="el-GR" dirty="0"/>
              <a:t> </a:t>
            </a:r>
            <a:r>
              <a:rPr lang="el-GR" dirty="0" err="1"/>
              <a:t>coefficient</a:t>
            </a:r>
            <a:r>
              <a:rPr lang="el-GR" dirty="0"/>
              <a:t>) υπολογίζει τη μέση αλλαγή στην εξαρτημένη μεταβλητή για κάθε μονάδα αλλαγής στην αντίστοιχη ανεξάρτητη μεταβλητή, κρατώντας όλες τις υπόλοιπες ανεξάρτητες μεταβλητές σταθερές. </a:t>
            </a:r>
          </a:p>
        </p:txBody>
      </p:sp>
    </p:spTree>
    <p:extLst>
      <p:ext uri="{BB962C8B-B14F-4D97-AF65-F5344CB8AC3E}">
        <p14:creationId xmlns:p14="http://schemas.microsoft.com/office/powerpoint/2010/main" val="1904833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BE8102-59F1-4E84-9E01-7D88D2CAC6C5}"/>
              </a:ext>
            </a:extLst>
          </p:cNvPr>
          <p:cNvSpPr>
            <a:spLocks noGrp="1"/>
          </p:cNvSpPr>
          <p:nvPr>
            <p:ph type="title"/>
          </p:nvPr>
        </p:nvSpPr>
        <p:spPr/>
        <p:txBody>
          <a:bodyPr/>
          <a:lstStyle/>
          <a:p>
            <a:r>
              <a:rPr lang="el-GR" dirty="0"/>
              <a:t>Συμπεράσματα </a:t>
            </a:r>
            <a:r>
              <a:rPr lang="el-GR" dirty="0" err="1"/>
              <a:t>Πολυμεταβλητής</a:t>
            </a:r>
            <a:r>
              <a:rPr lang="el-GR" dirty="0"/>
              <a:t> Παλινδρόμησης</a:t>
            </a:r>
          </a:p>
        </p:txBody>
      </p:sp>
      <p:sp>
        <p:nvSpPr>
          <p:cNvPr id="3" name="Θέση περιεχομένου 2">
            <a:extLst>
              <a:ext uri="{FF2B5EF4-FFF2-40B4-BE49-F238E27FC236}">
                <a16:creationId xmlns:a16="http://schemas.microsoft.com/office/drawing/2014/main" id="{EAD73415-0580-D313-5F0A-9CAA0C0D2CC7}"/>
              </a:ext>
            </a:extLst>
          </p:cNvPr>
          <p:cNvSpPr>
            <a:spLocks noGrp="1"/>
          </p:cNvSpPr>
          <p:nvPr>
            <p:ph idx="1"/>
          </p:nvPr>
        </p:nvSpPr>
        <p:spPr/>
        <p:txBody>
          <a:bodyPr/>
          <a:lstStyle/>
          <a:p>
            <a:r>
              <a:rPr lang="el-GR" dirty="0"/>
              <a:t>Τα συμπεράσματα για την </a:t>
            </a:r>
            <a:r>
              <a:rPr lang="el-GR" dirty="0" err="1"/>
              <a:t>πολυμεταβλητή</a:t>
            </a:r>
            <a:r>
              <a:rPr lang="el-GR" dirty="0"/>
              <a:t> παλινδρόμηση είναι ανάλογα με αυτά για την απλή γραμμική παλινδρόμηση.</a:t>
            </a:r>
          </a:p>
          <a:p>
            <a:r>
              <a:rPr lang="el-GR" dirty="0"/>
              <a:t>Κάθε παρατήρηση Υ μπορεί να γραφεί ως:</a:t>
            </a:r>
          </a:p>
        </p:txBody>
      </p:sp>
      <p:pic>
        <p:nvPicPr>
          <p:cNvPr id="5" name="Εικόνα 4">
            <a:extLst>
              <a:ext uri="{FF2B5EF4-FFF2-40B4-BE49-F238E27FC236}">
                <a16:creationId xmlns:a16="http://schemas.microsoft.com/office/drawing/2014/main" id="{F1FAD66B-43F1-3A2F-678F-EFD5AC0623B0}"/>
              </a:ext>
            </a:extLst>
          </p:cNvPr>
          <p:cNvPicPr>
            <a:picLocks noChangeAspect="1"/>
          </p:cNvPicPr>
          <p:nvPr/>
        </p:nvPicPr>
        <p:blipFill>
          <a:blip r:embed="rId2"/>
          <a:stretch>
            <a:fillRect/>
          </a:stretch>
        </p:blipFill>
        <p:spPr>
          <a:xfrm>
            <a:off x="2960135" y="3861048"/>
            <a:ext cx="6268553" cy="2160240"/>
          </a:xfrm>
          <a:prstGeom prst="rect">
            <a:avLst/>
          </a:prstGeom>
        </p:spPr>
      </p:pic>
    </p:spTree>
    <p:extLst>
      <p:ext uri="{BB962C8B-B14F-4D97-AF65-F5344CB8AC3E}">
        <p14:creationId xmlns:p14="http://schemas.microsoft.com/office/powerpoint/2010/main" val="1656172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BE8102-59F1-4E84-9E01-7D88D2CAC6C5}"/>
              </a:ext>
            </a:extLst>
          </p:cNvPr>
          <p:cNvSpPr>
            <a:spLocks noGrp="1"/>
          </p:cNvSpPr>
          <p:nvPr>
            <p:ph type="title"/>
          </p:nvPr>
        </p:nvSpPr>
        <p:spPr/>
        <p:txBody>
          <a:bodyPr/>
          <a:lstStyle/>
          <a:p>
            <a:r>
              <a:rPr lang="el-GR" dirty="0"/>
              <a:t>Συμπεράσματα </a:t>
            </a:r>
            <a:r>
              <a:rPr lang="el-GR" dirty="0" err="1"/>
              <a:t>Πολυμεταβλητής</a:t>
            </a:r>
            <a:r>
              <a:rPr lang="el-GR" dirty="0"/>
              <a:t> Παλινδρόμησης</a:t>
            </a:r>
          </a:p>
        </p:txBody>
      </p:sp>
      <p:sp>
        <p:nvSpPr>
          <p:cNvPr id="3" name="Θέση περιεχομένου 2">
            <a:extLst>
              <a:ext uri="{FF2B5EF4-FFF2-40B4-BE49-F238E27FC236}">
                <a16:creationId xmlns:a16="http://schemas.microsoft.com/office/drawing/2014/main" id="{EAD73415-0580-D313-5F0A-9CAA0C0D2CC7}"/>
              </a:ext>
            </a:extLst>
          </p:cNvPr>
          <p:cNvSpPr>
            <a:spLocks noGrp="1"/>
          </p:cNvSpPr>
          <p:nvPr>
            <p:ph idx="1"/>
          </p:nvPr>
        </p:nvSpPr>
        <p:spPr/>
        <p:txBody>
          <a:bodyPr/>
          <a:lstStyle/>
          <a:p>
            <a:r>
              <a:rPr lang="el-GR" dirty="0"/>
              <a:t>Η ανάλυση του αθροίσματος των τετραγώνων και οι σχετικοί βαθμοί ελευθερίας είναι:</a:t>
            </a:r>
          </a:p>
        </p:txBody>
      </p:sp>
      <p:pic>
        <p:nvPicPr>
          <p:cNvPr id="6" name="Εικόνα 5">
            <a:extLst>
              <a:ext uri="{FF2B5EF4-FFF2-40B4-BE49-F238E27FC236}">
                <a16:creationId xmlns:a16="http://schemas.microsoft.com/office/drawing/2014/main" id="{E256F4EF-96D0-9419-5260-5FC973913EE6}"/>
              </a:ext>
            </a:extLst>
          </p:cNvPr>
          <p:cNvPicPr>
            <a:picLocks noChangeAspect="1"/>
          </p:cNvPicPr>
          <p:nvPr/>
        </p:nvPicPr>
        <p:blipFill>
          <a:blip r:embed="rId2"/>
          <a:stretch>
            <a:fillRect/>
          </a:stretch>
        </p:blipFill>
        <p:spPr>
          <a:xfrm>
            <a:off x="2608141" y="3284984"/>
            <a:ext cx="6972541" cy="2161080"/>
          </a:xfrm>
          <a:prstGeom prst="rect">
            <a:avLst/>
          </a:prstGeom>
        </p:spPr>
      </p:pic>
    </p:spTree>
    <p:extLst>
      <p:ext uri="{BB962C8B-B14F-4D97-AF65-F5344CB8AC3E}">
        <p14:creationId xmlns:p14="http://schemas.microsoft.com/office/powerpoint/2010/main" val="3920782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DE7194-41A6-3FAB-89C2-7AC49B6066E1}"/>
              </a:ext>
            </a:extLst>
          </p:cNvPr>
          <p:cNvSpPr>
            <a:spLocks noGrp="1"/>
          </p:cNvSpPr>
          <p:nvPr>
            <p:ph type="title"/>
          </p:nvPr>
        </p:nvSpPr>
        <p:spPr/>
        <p:txBody>
          <a:bodyPr/>
          <a:lstStyle/>
          <a:p>
            <a:r>
              <a:rPr lang="el-GR" dirty="0"/>
              <a:t>Τυπικό Σφάλμα Εκτίμησης</a:t>
            </a:r>
          </a:p>
        </p:txBody>
      </p:sp>
      <p:sp>
        <p:nvSpPr>
          <p:cNvPr id="3" name="Θέση περιεχομένου 2">
            <a:extLst>
              <a:ext uri="{FF2B5EF4-FFF2-40B4-BE49-F238E27FC236}">
                <a16:creationId xmlns:a16="http://schemas.microsoft.com/office/drawing/2014/main" id="{46603F4D-8C53-BB22-C8BE-71F531E61F74}"/>
              </a:ext>
            </a:extLst>
          </p:cNvPr>
          <p:cNvSpPr>
            <a:spLocks noGrp="1"/>
          </p:cNvSpPr>
          <p:nvPr>
            <p:ph idx="1"/>
          </p:nvPr>
        </p:nvSpPr>
        <p:spPr/>
        <p:txBody>
          <a:bodyPr/>
          <a:lstStyle/>
          <a:p>
            <a:r>
              <a:rPr lang="el-GR" dirty="0"/>
              <a:t>Το τυπικό σφάλμα εκτίμησης είναι: </a:t>
            </a:r>
          </a:p>
        </p:txBody>
      </p:sp>
      <p:pic>
        <p:nvPicPr>
          <p:cNvPr id="5" name="Εικόνα 4">
            <a:extLst>
              <a:ext uri="{FF2B5EF4-FFF2-40B4-BE49-F238E27FC236}">
                <a16:creationId xmlns:a16="http://schemas.microsoft.com/office/drawing/2014/main" id="{7A149AAA-9C3B-AF92-F75E-46FFB69DEB6C}"/>
              </a:ext>
            </a:extLst>
          </p:cNvPr>
          <p:cNvPicPr>
            <a:picLocks noChangeAspect="1"/>
          </p:cNvPicPr>
          <p:nvPr/>
        </p:nvPicPr>
        <p:blipFill>
          <a:blip r:embed="rId2"/>
          <a:stretch>
            <a:fillRect/>
          </a:stretch>
        </p:blipFill>
        <p:spPr>
          <a:xfrm>
            <a:off x="2086483" y="2078972"/>
            <a:ext cx="8015857" cy="4457940"/>
          </a:xfrm>
          <a:prstGeom prst="rect">
            <a:avLst/>
          </a:prstGeom>
        </p:spPr>
      </p:pic>
    </p:spTree>
    <p:extLst>
      <p:ext uri="{BB962C8B-B14F-4D97-AF65-F5344CB8AC3E}">
        <p14:creationId xmlns:p14="http://schemas.microsoft.com/office/powerpoint/2010/main" val="1543434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DE7194-41A6-3FAB-89C2-7AC49B6066E1}"/>
              </a:ext>
            </a:extLst>
          </p:cNvPr>
          <p:cNvSpPr>
            <a:spLocks noGrp="1"/>
          </p:cNvSpPr>
          <p:nvPr>
            <p:ph type="title"/>
          </p:nvPr>
        </p:nvSpPr>
        <p:spPr/>
        <p:txBody>
          <a:bodyPr/>
          <a:lstStyle/>
          <a:p>
            <a:r>
              <a:rPr lang="el-GR" dirty="0"/>
              <a:t>Τυπικό Σφάλμα Εκτίμησης</a:t>
            </a:r>
          </a:p>
        </p:txBody>
      </p:sp>
      <p:sp>
        <p:nvSpPr>
          <p:cNvPr id="3" name="Θέση περιεχομένου 2">
            <a:extLst>
              <a:ext uri="{FF2B5EF4-FFF2-40B4-BE49-F238E27FC236}">
                <a16:creationId xmlns:a16="http://schemas.microsoft.com/office/drawing/2014/main" id="{46603F4D-8C53-BB22-C8BE-71F531E61F74}"/>
              </a:ext>
            </a:extLst>
          </p:cNvPr>
          <p:cNvSpPr>
            <a:spLocks noGrp="1"/>
          </p:cNvSpPr>
          <p:nvPr>
            <p:ph idx="1"/>
          </p:nvPr>
        </p:nvSpPr>
        <p:spPr/>
        <p:txBody>
          <a:bodyPr>
            <a:normAutofit lnSpcReduction="10000"/>
          </a:bodyPr>
          <a:lstStyle/>
          <a:p>
            <a:r>
              <a:rPr lang="el-GR" dirty="0"/>
              <a:t>Το </a:t>
            </a:r>
            <a:r>
              <a:rPr lang="el-GR" dirty="0" err="1"/>
              <a:t>s</a:t>
            </a:r>
            <a:r>
              <a:rPr lang="el-GR" baseline="-25000" dirty="0" err="1"/>
              <a:t>y⋅x's</a:t>
            </a:r>
            <a:r>
              <a:rPr lang="el-GR" baseline="-25000" dirty="0"/>
              <a:t> </a:t>
            </a:r>
            <a:r>
              <a:rPr lang="el-GR" dirty="0"/>
              <a:t>είναι ένας άριστος εκτιμητής του σ, διότι όπως αποδεικνύεται η αναμενόμενη τιμή του s</a:t>
            </a:r>
            <a:r>
              <a:rPr lang="el-GR" baseline="-25000" dirty="0"/>
              <a:t>y⋅x's</a:t>
            </a:r>
            <a:r>
              <a:rPr lang="el-GR" baseline="30000" dirty="0"/>
              <a:t>2</a:t>
            </a:r>
            <a:r>
              <a:rPr lang="el-GR" dirty="0"/>
              <a:t> είναι το σ</a:t>
            </a:r>
            <a:r>
              <a:rPr lang="el-GR" baseline="30000" dirty="0"/>
              <a:t>2</a:t>
            </a:r>
            <a:r>
              <a:rPr lang="el-GR" dirty="0"/>
              <a:t> , η διασπορά των σφαλμάτων. Δηλαδή: </a:t>
            </a:r>
          </a:p>
          <a:p>
            <a:endParaRPr lang="el-GR" dirty="0"/>
          </a:p>
          <a:p>
            <a:endParaRPr lang="el-GR" dirty="0"/>
          </a:p>
          <a:p>
            <a:endParaRPr lang="el-GR" dirty="0"/>
          </a:p>
          <a:p>
            <a:r>
              <a:rPr lang="el-GR" dirty="0"/>
              <a:t>Ενώ ο παρονομαστής για τη διασπορά είναι n, ο αντίστοιχος αριθμός για τον εκτιμητή είναι πάντα οι βαθμοί ελευθερίας του συστήματος δηλαδή του αριθμού των μεταβλητών (παρατηρήσεων) μείον των σχέσεων, που δυνητικά τις συνδέουν.</a:t>
            </a:r>
          </a:p>
        </p:txBody>
      </p:sp>
      <p:pic>
        <p:nvPicPr>
          <p:cNvPr id="6" name="Εικόνα 5">
            <a:extLst>
              <a:ext uri="{FF2B5EF4-FFF2-40B4-BE49-F238E27FC236}">
                <a16:creationId xmlns:a16="http://schemas.microsoft.com/office/drawing/2014/main" id="{B0993521-A1C1-1E7A-4A56-4012D3EBEE46}"/>
              </a:ext>
            </a:extLst>
          </p:cNvPr>
          <p:cNvPicPr>
            <a:picLocks noChangeAspect="1"/>
          </p:cNvPicPr>
          <p:nvPr/>
        </p:nvPicPr>
        <p:blipFill>
          <a:blip r:embed="rId2"/>
          <a:stretch>
            <a:fillRect/>
          </a:stretch>
        </p:blipFill>
        <p:spPr>
          <a:xfrm>
            <a:off x="3991345" y="2803763"/>
            <a:ext cx="4206134" cy="1250473"/>
          </a:xfrm>
          <a:prstGeom prst="rect">
            <a:avLst/>
          </a:prstGeom>
        </p:spPr>
      </p:pic>
    </p:spTree>
    <p:extLst>
      <p:ext uri="{BB962C8B-B14F-4D97-AF65-F5344CB8AC3E}">
        <p14:creationId xmlns:p14="http://schemas.microsoft.com/office/powerpoint/2010/main" val="3093656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2D2EF5-D35E-5B18-38DA-01EEB9C3FD43}"/>
              </a:ext>
            </a:extLst>
          </p:cNvPr>
          <p:cNvSpPr>
            <a:spLocks noGrp="1"/>
          </p:cNvSpPr>
          <p:nvPr>
            <p:ph type="title"/>
          </p:nvPr>
        </p:nvSpPr>
        <p:spPr>
          <a:xfrm>
            <a:off x="1593436" y="177800"/>
            <a:ext cx="9782801" cy="1239837"/>
          </a:xfrm>
        </p:spPr>
        <p:txBody>
          <a:bodyPr anchor="b">
            <a:normAutofit/>
          </a:bodyPr>
          <a:lstStyle/>
          <a:p>
            <a:r>
              <a:rPr lang="el-GR" dirty="0"/>
              <a:t>Σημαντικότητα Παλινδρόμησης</a:t>
            </a:r>
          </a:p>
        </p:txBody>
      </p:sp>
      <p:pic>
        <p:nvPicPr>
          <p:cNvPr id="5" name="Θέση περιεχομένου 4">
            <a:extLst>
              <a:ext uri="{FF2B5EF4-FFF2-40B4-BE49-F238E27FC236}">
                <a16:creationId xmlns:a16="http://schemas.microsoft.com/office/drawing/2014/main" id="{7D3D8FD7-5EB0-3A05-64C4-67C8658C69AD}"/>
              </a:ext>
            </a:extLst>
          </p:cNvPr>
          <p:cNvPicPr>
            <a:picLocks noGrp="1" noChangeAspect="1"/>
          </p:cNvPicPr>
          <p:nvPr>
            <p:ph idx="1"/>
          </p:nvPr>
        </p:nvPicPr>
        <p:blipFill>
          <a:blip r:embed="rId2"/>
          <a:stretch>
            <a:fillRect/>
          </a:stretch>
        </p:blipFill>
        <p:spPr>
          <a:xfrm>
            <a:off x="2632060" y="1612537"/>
            <a:ext cx="6924703" cy="5245463"/>
          </a:xfrm>
          <a:noFill/>
        </p:spPr>
      </p:pic>
    </p:spTree>
    <p:extLst>
      <p:ext uri="{BB962C8B-B14F-4D97-AF65-F5344CB8AC3E}">
        <p14:creationId xmlns:p14="http://schemas.microsoft.com/office/powerpoint/2010/main" val="3016571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2D2EF5-D35E-5B18-38DA-01EEB9C3FD43}"/>
              </a:ext>
            </a:extLst>
          </p:cNvPr>
          <p:cNvSpPr>
            <a:spLocks noGrp="1"/>
          </p:cNvSpPr>
          <p:nvPr>
            <p:ph type="title"/>
          </p:nvPr>
        </p:nvSpPr>
        <p:spPr>
          <a:xfrm>
            <a:off x="1593436" y="177800"/>
            <a:ext cx="9782801" cy="1239837"/>
          </a:xfrm>
        </p:spPr>
        <p:txBody>
          <a:bodyPr anchor="b">
            <a:normAutofit/>
          </a:bodyPr>
          <a:lstStyle/>
          <a:p>
            <a:r>
              <a:rPr lang="el-GR" dirty="0"/>
              <a:t>Σημαντικότητα Παλινδρόμησης</a:t>
            </a:r>
          </a:p>
        </p:txBody>
      </p:sp>
      <p:sp>
        <p:nvSpPr>
          <p:cNvPr id="4" name="Θέση περιεχομένου 3">
            <a:extLst>
              <a:ext uri="{FF2B5EF4-FFF2-40B4-BE49-F238E27FC236}">
                <a16:creationId xmlns:a16="http://schemas.microsoft.com/office/drawing/2014/main" id="{17320E20-CAF4-0141-8089-0A75E3361280}"/>
              </a:ext>
            </a:extLst>
          </p:cNvPr>
          <p:cNvSpPr>
            <a:spLocks noGrp="1"/>
          </p:cNvSpPr>
          <p:nvPr>
            <p:ph idx="1"/>
          </p:nvPr>
        </p:nvSpPr>
        <p:spPr/>
        <p:txBody>
          <a:bodyPr/>
          <a:lstStyle/>
          <a:p>
            <a:r>
              <a:rPr lang="el-GR" dirty="0"/>
              <a:t>Ο συντελεστής προσδιορισμού R</a:t>
            </a:r>
            <a:r>
              <a:rPr lang="el-GR" baseline="30000" dirty="0"/>
              <a:t>2</a:t>
            </a:r>
            <a:r>
              <a:rPr lang="el-GR" dirty="0"/>
              <a:t> έχει την ίδια μορφή και ερμηνεία, όπως το r</a:t>
            </a:r>
            <a:r>
              <a:rPr lang="el-GR" baseline="30000" dirty="0"/>
              <a:t>2</a:t>
            </a:r>
            <a:r>
              <a:rPr lang="el-GR" dirty="0"/>
              <a:t> στην απλή γραμμική παλινδρόμηση. </a:t>
            </a:r>
          </a:p>
          <a:p>
            <a:r>
              <a:rPr lang="el-GR" dirty="0"/>
              <a:t>Αντιπροσωπεύει την αναλογία της μεταβλητότητας της απόκρισης Υ, που ερμηνεύεται από τη σχέση του Υ με τα Χ.</a:t>
            </a:r>
          </a:p>
          <a:p>
            <a:r>
              <a:rPr lang="el-GR" dirty="0"/>
              <a:t>Δίνεται από τον τύπο:</a:t>
            </a:r>
          </a:p>
        </p:txBody>
      </p:sp>
      <p:pic>
        <p:nvPicPr>
          <p:cNvPr id="7" name="Εικόνα 6">
            <a:extLst>
              <a:ext uri="{FF2B5EF4-FFF2-40B4-BE49-F238E27FC236}">
                <a16:creationId xmlns:a16="http://schemas.microsoft.com/office/drawing/2014/main" id="{D2EA0DA5-250F-DA30-EC29-A6DC203B5514}"/>
              </a:ext>
            </a:extLst>
          </p:cNvPr>
          <p:cNvPicPr>
            <a:picLocks noChangeAspect="1"/>
          </p:cNvPicPr>
          <p:nvPr/>
        </p:nvPicPr>
        <p:blipFill>
          <a:blip r:embed="rId2"/>
          <a:stretch>
            <a:fillRect/>
          </a:stretch>
        </p:blipFill>
        <p:spPr>
          <a:xfrm>
            <a:off x="2718195" y="4581128"/>
            <a:ext cx="6752433" cy="1087404"/>
          </a:xfrm>
          <a:prstGeom prst="rect">
            <a:avLst/>
          </a:prstGeom>
        </p:spPr>
      </p:pic>
    </p:spTree>
    <p:extLst>
      <p:ext uri="{BB962C8B-B14F-4D97-AF65-F5344CB8AC3E}">
        <p14:creationId xmlns:p14="http://schemas.microsoft.com/office/powerpoint/2010/main" val="3356055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2D2EF5-D35E-5B18-38DA-01EEB9C3FD43}"/>
              </a:ext>
            </a:extLst>
          </p:cNvPr>
          <p:cNvSpPr>
            <a:spLocks noGrp="1"/>
          </p:cNvSpPr>
          <p:nvPr>
            <p:ph type="title"/>
          </p:nvPr>
        </p:nvSpPr>
        <p:spPr>
          <a:xfrm>
            <a:off x="1593436" y="177800"/>
            <a:ext cx="9782801" cy="1239837"/>
          </a:xfrm>
        </p:spPr>
        <p:txBody>
          <a:bodyPr anchor="b">
            <a:normAutofit/>
          </a:bodyPr>
          <a:lstStyle/>
          <a:p>
            <a:r>
              <a:rPr lang="el-GR" dirty="0"/>
              <a:t>Σημαντικότητα Παλινδρόμησης</a:t>
            </a:r>
          </a:p>
        </p:txBody>
      </p:sp>
      <p:sp>
        <p:nvSpPr>
          <p:cNvPr id="4" name="Θέση περιεχομένου 3">
            <a:extLst>
              <a:ext uri="{FF2B5EF4-FFF2-40B4-BE49-F238E27FC236}">
                <a16:creationId xmlns:a16="http://schemas.microsoft.com/office/drawing/2014/main" id="{17320E20-CAF4-0141-8089-0A75E3361280}"/>
              </a:ext>
            </a:extLst>
          </p:cNvPr>
          <p:cNvSpPr>
            <a:spLocks noGrp="1"/>
          </p:cNvSpPr>
          <p:nvPr>
            <p:ph idx="1"/>
          </p:nvPr>
        </p:nvSpPr>
        <p:spPr/>
        <p:txBody>
          <a:bodyPr>
            <a:normAutofit/>
          </a:bodyPr>
          <a:lstStyle/>
          <a:p>
            <a:r>
              <a:rPr lang="el-GR" dirty="0"/>
              <a:t>Μία τιμή του R</a:t>
            </a:r>
            <a:r>
              <a:rPr lang="el-GR" baseline="30000" dirty="0"/>
              <a:t>2</a:t>
            </a:r>
            <a:r>
              <a:rPr lang="el-GR" dirty="0"/>
              <a:t>=1 σημαίνει, ότι όλες οι παρατηρούμενες Υ τιμές πέφτουν ακριβώς πάνω στην προσαρμοσμένη συνάρτηση παλινδρόμησης. Όλη η μεταβλητότητα στην απόκριση ερμηνεύεται από την παλινδρόμηση. </a:t>
            </a:r>
          </a:p>
          <a:p>
            <a:r>
              <a:rPr lang="el-GR" dirty="0"/>
              <a:t>Μία τιμή του R</a:t>
            </a:r>
            <a:r>
              <a:rPr lang="el-GR" baseline="30000" dirty="0"/>
              <a:t>2</a:t>
            </a:r>
            <a:r>
              <a:rPr lang="el-GR" dirty="0"/>
              <a:t>=0 σημαίνει ότι Ŷ=Y, (SSR=0) και ότι καμία μεταβολή στο Υ δεν ερμηνεύεται από την παλινδρόμηση.</a:t>
            </a:r>
          </a:p>
          <a:p>
            <a:r>
              <a:rPr lang="el-GR" dirty="0"/>
              <a:t>Η ποσότητα R=√R</a:t>
            </a:r>
            <a:r>
              <a:rPr lang="el-GR" baseline="30000" dirty="0"/>
              <a:t>2</a:t>
            </a:r>
            <a:r>
              <a:rPr lang="el-GR" dirty="0"/>
              <a:t> καλείται συντελεστής </a:t>
            </a:r>
            <a:r>
              <a:rPr lang="el-GR" dirty="0" err="1"/>
              <a:t>πολυμεταβλητής</a:t>
            </a:r>
            <a:r>
              <a:rPr lang="el-GR" dirty="0"/>
              <a:t> συσχέτισης και είναι η συσχέτιση μεταξύ των αποκρίσεων - παρατηρούμενων τιμών και των προσαρμοσμένων τιμών.</a:t>
            </a:r>
          </a:p>
        </p:txBody>
      </p:sp>
    </p:spTree>
    <p:extLst>
      <p:ext uri="{BB962C8B-B14F-4D97-AF65-F5344CB8AC3E}">
        <p14:creationId xmlns:p14="http://schemas.microsoft.com/office/powerpoint/2010/main" val="2634717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2D2EF5-D35E-5B18-38DA-01EEB9C3FD43}"/>
              </a:ext>
            </a:extLst>
          </p:cNvPr>
          <p:cNvSpPr>
            <a:spLocks noGrp="1"/>
          </p:cNvSpPr>
          <p:nvPr>
            <p:ph type="title"/>
          </p:nvPr>
        </p:nvSpPr>
        <p:spPr>
          <a:xfrm>
            <a:off x="1593436" y="177800"/>
            <a:ext cx="9782801" cy="1239837"/>
          </a:xfrm>
        </p:spPr>
        <p:txBody>
          <a:bodyPr anchor="b">
            <a:normAutofit/>
          </a:bodyPr>
          <a:lstStyle/>
          <a:p>
            <a:r>
              <a:rPr lang="el-GR" dirty="0"/>
              <a:t>Σημαντικότητα Παλινδρόμησης</a:t>
            </a:r>
          </a:p>
        </p:txBody>
      </p:sp>
      <p:sp>
        <p:nvSpPr>
          <p:cNvPr id="4" name="Θέση περιεχομένου 3">
            <a:extLst>
              <a:ext uri="{FF2B5EF4-FFF2-40B4-BE49-F238E27FC236}">
                <a16:creationId xmlns:a16="http://schemas.microsoft.com/office/drawing/2014/main" id="{17320E20-CAF4-0141-8089-0A75E3361280}"/>
              </a:ext>
            </a:extLst>
          </p:cNvPr>
          <p:cNvSpPr>
            <a:spLocks noGrp="1"/>
          </p:cNvSpPr>
          <p:nvPr>
            <p:ph idx="1"/>
          </p:nvPr>
        </p:nvSpPr>
        <p:spPr/>
        <p:txBody>
          <a:bodyPr/>
          <a:lstStyle/>
          <a:p>
            <a:r>
              <a:rPr lang="el-GR" dirty="0"/>
              <a:t>Ο συντελεστής προσδιορισμού (R</a:t>
            </a:r>
            <a:r>
              <a:rPr lang="el-GR" baseline="30000" dirty="0"/>
              <a:t>2</a:t>
            </a:r>
            <a:r>
              <a:rPr lang="el-GR" dirty="0"/>
              <a:t>) μπορεί πάντα να αυξηθεί προσθέτοντας μία επιπλέον ανεξάρτητη μεταβλητή, Χ, στη συνάρτηση παλινδρόμησης, ακόμα κι αν η επιπλέον μεταβλητή δεν είναι στατιστικά σημαντική. </a:t>
            </a:r>
          </a:p>
          <a:p>
            <a:r>
              <a:rPr lang="el-GR" dirty="0"/>
              <a:t>Για αυτό το λόγο, μερικοί αναλυτές προτιμούν να ερμηνεύουν το R</a:t>
            </a:r>
            <a:r>
              <a:rPr lang="el-GR" baseline="30000" dirty="0"/>
              <a:t>2</a:t>
            </a:r>
            <a:r>
              <a:rPr lang="el-GR" dirty="0"/>
              <a:t> προσαρμοσμένο για τον αριθμό των όρων στη συνάρτηση παλινδρόμησης. </a:t>
            </a:r>
          </a:p>
        </p:txBody>
      </p:sp>
    </p:spTree>
    <p:extLst>
      <p:ext uri="{BB962C8B-B14F-4D97-AF65-F5344CB8AC3E}">
        <p14:creationId xmlns:p14="http://schemas.microsoft.com/office/powerpoint/2010/main" val="1443722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41C869-8B0D-1ECD-D638-06547E06CD66}"/>
              </a:ext>
            </a:extLst>
          </p:cNvPr>
          <p:cNvSpPr>
            <a:spLocks noGrp="1"/>
          </p:cNvSpPr>
          <p:nvPr>
            <p:ph type="title"/>
          </p:nvPr>
        </p:nvSpPr>
        <p:spPr/>
        <p:txBody>
          <a:bodyPr/>
          <a:lstStyle/>
          <a:p>
            <a:r>
              <a:rPr lang="el-GR" dirty="0" err="1"/>
              <a:t>Πολυμεταβλητή</a:t>
            </a:r>
            <a:r>
              <a:rPr lang="el-GR" dirty="0"/>
              <a:t> Παλινδρόμηση</a:t>
            </a:r>
          </a:p>
        </p:txBody>
      </p:sp>
      <p:sp>
        <p:nvSpPr>
          <p:cNvPr id="3" name="Θέση περιεχομένου 2">
            <a:extLst>
              <a:ext uri="{FF2B5EF4-FFF2-40B4-BE49-F238E27FC236}">
                <a16:creationId xmlns:a16="http://schemas.microsoft.com/office/drawing/2014/main" id="{59F90806-8C61-1DF8-8EB0-0736F1E892B1}"/>
              </a:ext>
            </a:extLst>
          </p:cNvPr>
          <p:cNvSpPr>
            <a:spLocks noGrp="1"/>
          </p:cNvSpPr>
          <p:nvPr>
            <p:ph idx="1"/>
          </p:nvPr>
        </p:nvSpPr>
        <p:spPr/>
        <p:txBody>
          <a:bodyPr/>
          <a:lstStyle/>
          <a:p>
            <a:r>
              <a:rPr lang="el-GR" dirty="0"/>
              <a:t>Η </a:t>
            </a:r>
            <a:r>
              <a:rPr lang="el-GR" dirty="0" err="1"/>
              <a:t>πολυμεταβλητή</a:t>
            </a:r>
            <a:r>
              <a:rPr lang="el-GR" dirty="0"/>
              <a:t> παλινδρόμηση περιλαμβάνει τη χρήση περισσότερων από μία ανεξάρτητων μεταβλητών για την πρόβλεψη μίας εξαρτημένης μεταβλητής.</a:t>
            </a:r>
          </a:p>
        </p:txBody>
      </p:sp>
    </p:spTree>
    <p:extLst>
      <p:ext uri="{BB962C8B-B14F-4D97-AF65-F5344CB8AC3E}">
        <p14:creationId xmlns:p14="http://schemas.microsoft.com/office/powerpoint/2010/main" val="251015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2D2EF5-D35E-5B18-38DA-01EEB9C3FD43}"/>
              </a:ext>
            </a:extLst>
          </p:cNvPr>
          <p:cNvSpPr>
            <a:spLocks noGrp="1"/>
          </p:cNvSpPr>
          <p:nvPr>
            <p:ph type="title"/>
          </p:nvPr>
        </p:nvSpPr>
        <p:spPr>
          <a:xfrm>
            <a:off x="1593436" y="177800"/>
            <a:ext cx="9782801" cy="1239837"/>
          </a:xfrm>
        </p:spPr>
        <p:txBody>
          <a:bodyPr anchor="b">
            <a:normAutofit/>
          </a:bodyPr>
          <a:lstStyle/>
          <a:p>
            <a:r>
              <a:rPr lang="el-GR" dirty="0"/>
              <a:t>Σημαντικότητα Παλινδρόμησης</a:t>
            </a:r>
          </a:p>
        </p:txBody>
      </p:sp>
      <p:sp>
        <p:nvSpPr>
          <p:cNvPr id="4" name="Θέση περιεχομένου 3">
            <a:extLst>
              <a:ext uri="{FF2B5EF4-FFF2-40B4-BE49-F238E27FC236}">
                <a16:creationId xmlns:a16="http://schemas.microsoft.com/office/drawing/2014/main" id="{17320E20-CAF4-0141-8089-0A75E3361280}"/>
              </a:ext>
            </a:extLst>
          </p:cNvPr>
          <p:cNvSpPr>
            <a:spLocks noGrp="1"/>
          </p:cNvSpPr>
          <p:nvPr>
            <p:ph idx="1"/>
          </p:nvPr>
        </p:nvSpPr>
        <p:spPr/>
        <p:txBody>
          <a:bodyPr/>
          <a:lstStyle/>
          <a:p>
            <a:r>
              <a:rPr lang="el-GR" dirty="0"/>
              <a:t>Ο προσαρμοσμένος συντελεστής προσδιορισμού (</a:t>
            </a:r>
            <a:r>
              <a:rPr lang="el-GR" dirty="0" err="1"/>
              <a:t>adjusted</a:t>
            </a:r>
            <a:r>
              <a:rPr lang="el-GR" dirty="0"/>
              <a:t> </a:t>
            </a:r>
            <a:r>
              <a:rPr lang="el-GR" dirty="0" err="1"/>
              <a:t>coefficient</a:t>
            </a:r>
            <a:r>
              <a:rPr lang="el-GR" dirty="0"/>
              <a:t> of </a:t>
            </a:r>
            <a:r>
              <a:rPr lang="el-GR" dirty="0" err="1"/>
              <a:t>determination</a:t>
            </a:r>
            <a:r>
              <a:rPr lang="el-GR" dirty="0"/>
              <a:t>) δίνεται από τον τύπο: </a:t>
            </a:r>
          </a:p>
          <a:p>
            <a:endParaRPr lang="el-GR" dirty="0"/>
          </a:p>
          <a:p>
            <a:endParaRPr lang="el-GR" dirty="0"/>
          </a:p>
          <a:p>
            <a:endParaRPr lang="el-GR" dirty="0"/>
          </a:p>
          <a:p>
            <a:endParaRPr lang="el-GR" dirty="0"/>
          </a:p>
          <a:p>
            <a:r>
              <a:rPr lang="el-GR" dirty="0"/>
              <a:t>Στην περίπτωση που το k είναι 0 ή το n είναι πολύ μεγάλο, τότε οι δύο συντελεστές συγκλίνουν.</a:t>
            </a:r>
          </a:p>
        </p:txBody>
      </p:sp>
      <p:pic>
        <p:nvPicPr>
          <p:cNvPr id="5" name="Εικόνα 4">
            <a:extLst>
              <a:ext uri="{FF2B5EF4-FFF2-40B4-BE49-F238E27FC236}">
                <a16:creationId xmlns:a16="http://schemas.microsoft.com/office/drawing/2014/main" id="{0E4DFB8A-4623-9DC5-4404-E4F3AA0C7076}"/>
              </a:ext>
            </a:extLst>
          </p:cNvPr>
          <p:cNvPicPr>
            <a:picLocks noChangeAspect="1"/>
          </p:cNvPicPr>
          <p:nvPr/>
        </p:nvPicPr>
        <p:blipFill>
          <a:blip r:embed="rId2"/>
          <a:stretch>
            <a:fillRect/>
          </a:stretch>
        </p:blipFill>
        <p:spPr>
          <a:xfrm>
            <a:off x="3286773" y="3140968"/>
            <a:ext cx="5615278" cy="1054062"/>
          </a:xfrm>
          <a:prstGeom prst="rect">
            <a:avLst/>
          </a:prstGeom>
        </p:spPr>
      </p:pic>
    </p:spTree>
    <p:extLst>
      <p:ext uri="{BB962C8B-B14F-4D97-AF65-F5344CB8AC3E}">
        <p14:creationId xmlns:p14="http://schemas.microsoft.com/office/powerpoint/2010/main" val="2318415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2D2EF5-D35E-5B18-38DA-01EEB9C3FD43}"/>
              </a:ext>
            </a:extLst>
          </p:cNvPr>
          <p:cNvSpPr>
            <a:spLocks noGrp="1"/>
          </p:cNvSpPr>
          <p:nvPr>
            <p:ph type="title"/>
          </p:nvPr>
        </p:nvSpPr>
        <p:spPr>
          <a:xfrm>
            <a:off x="1593436" y="177800"/>
            <a:ext cx="9782801" cy="1239837"/>
          </a:xfrm>
        </p:spPr>
        <p:txBody>
          <a:bodyPr anchor="b">
            <a:normAutofit/>
          </a:bodyPr>
          <a:lstStyle/>
          <a:p>
            <a:r>
              <a:rPr lang="el-GR" dirty="0"/>
              <a:t>Σημαντικότητα Παλινδρόμησης</a:t>
            </a:r>
          </a:p>
        </p:txBody>
      </p:sp>
      <p:pic>
        <p:nvPicPr>
          <p:cNvPr id="6" name="Θέση περιεχομένου 5">
            <a:extLst>
              <a:ext uri="{FF2B5EF4-FFF2-40B4-BE49-F238E27FC236}">
                <a16:creationId xmlns:a16="http://schemas.microsoft.com/office/drawing/2014/main" id="{D2E99AB9-395E-4A7B-1686-305344FA0E4A}"/>
              </a:ext>
            </a:extLst>
          </p:cNvPr>
          <p:cNvPicPr>
            <a:picLocks noGrp="1" noChangeAspect="1"/>
          </p:cNvPicPr>
          <p:nvPr>
            <p:ph idx="1"/>
          </p:nvPr>
        </p:nvPicPr>
        <p:blipFill>
          <a:blip r:embed="rId2"/>
          <a:stretch>
            <a:fillRect/>
          </a:stretch>
        </p:blipFill>
        <p:spPr>
          <a:xfrm>
            <a:off x="1993844" y="2899684"/>
            <a:ext cx="8201136" cy="1459277"/>
          </a:xfrm>
        </p:spPr>
      </p:pic>
    </p:spTree>
    <p:extLst>
      <p:ext uri="{BB962C8B-B14F-4D97-AF65-F5344CB8AC3E}">
        <p14:creationId xmlns:p14="http://schemas.microsoft.com/office/powerpoint/2010/main" val="57176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2D2EF5-D35E-5B18-38DA-01EEB9C3FD43}"/>
              </a:ext>
            </a:extLst>
          </p:cNvPr>
          <p:cNvSpPr>
            <a:spLocks noGrp="1"/>
          </p:cNvSpPr>
          <p:nvPr>
            <p:ph type="title"/>
          </p:nvPr>
        </p:nvSpPr>
        <p:spPr>
          <a:xfrm>
            <a:off x="1593436" y="177800"/>
            <a:ext cx="9782801" cy="1239837"/>
          </a:xfrm>
        </p:spPr>
        <p:txBody>
          <a:bodyPr anchor="b">
            <a:normAutofit/>
          </a:bodyPr>
          <a:lstStyle/>
          <a:p>
            <a:r>
              <a:rPr lang="el-GR" dirty="0"/>
              <a:t>Μεμονωμένες Μεταβλητές Πρόβλεψης</a:t>
            </a:r>
          </a:p>
        </p:txBody>
      </p:sp>
      <p:sp>
        <p:nvSpPr>
          <p:cNvPr id="4" name="Θέση περιεχομένου 3">
            <a:extLst>
              <a:ext uri="{FF2B5EF4-FFF2-40B4-BE49-F238E27FC236}">
                <a16:creationId xmlns:a16="http://schemas.microsoft.com/office/drawing/2014/main" id="{CE743998-7B80-59B6-09BC-C0B940073B7A}"/>
              </a:ext>
            </a:extLst>
          </p:cNvPr>
          <p:cNvSpPr>
            <a:spLocks noGrp="1"/>
          </p:cNvSpPr>
          <p:nvPr>
            <p:ph idx="1"/>
          </p:nvPr>
        </p:nvSpPr>
        <p:spPr/>
        <p:txBody>
          <a:bodyPr/>
          <a:lstStyle/>
          <a:p>
            <a:r>
              <a:rPr lang="el-GR" dirty="0"/>
              <a:t>Ο συντελεστής ενός μεμονωμένου Χ στη συνάρτηση παλινδρόμησης υπολογίζει τη μερική ή οριακή επίδραση εκείνου του Χ στην απόκριση Υ, κρατώντας όλα τα υπόλοιπα Χ στη εξίσωση σταθερά.</a:t>
            </a:r>
          </a:p>
          <a:p>
            <a:endParaRPr lang="el-GR" dirty="0"/>
          </a:p>
          <a:p>
            <a:r>
              <a:rPr lang="el-GR" dirty="0"/>
              <a:t>Για να κρίνουμε τη σημαντικότητα του j όρου, j=0,1,…,k, στην εξίσωση παλινδρόμησης, ο έλεγχος του στατιστικού t, συγκρίνεται με ένα ποσοστιαίο σημείο της t κατανομής με n-k-1 βαθμούς ελευθερίας.</a:t>
            </a:r>
          </a:p>
        </p:txBody>
      </p:sp>
    </p:spTree>
    <p:extLst>
      <p:ext uri="{BB962C8B-B14F-4D97-AF65-F5344CB8AC3E}">
        <p14:creationId xmlns:p14="http://schemas.microsoft.com/office/powerpoint/2010/main" val="3125494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0D8061-FCA6-B557-B76B-5D8CEEA3B9E3}"/>
              </a:ext>
            </a:extLst>
          </p:cNvPr>
          <p:cNvSpPr>
            <a:spLocks noGrp="1"/>
          </p:cNvSpPr>
          <p:nvPr>
            <p:ph type="title"/>
          </p:nvPr>
        </p:nvSpPr>
        <p:spPr/>
        <p:txBody>
          <a:bodyPr/>
          <a:lstStyle/>
          <a:p>
            <a:r>
              <a:rPr lang="el-GR" dirty="0" err="1"/>
              <a:t>Ψευδομεταβλητές</a:t>
            </a:r>
            <a:endParaRPr lang="el-GR" dirty="0"/>
          </a:p>
        </p:txBody>
      </p:sp>
      <p:sp>
        <p:nvSpPr>
          <p:cNvPr id="3" name="Θέση περιεχομένου 2">
            <a:extLst>
              <a:ext uri="{FF2B5EF4-FFF2-40B4-BE49-F238E27FC236}">
                <a16:creationId xmlns:a16="http://schemas.microsoft.com/office/drawing/2014/main" id="{A9134F2D-1C8F-CFE9-7B86-73E239224C05}"/>
              </a:ext>
            </a:extLst>
          </p:cNvPr>
          <p:cNvSpPr>
            <a:spLocks noGrp="1"/>
          </p:cNvSpPr>
          <p:nvPr>
            <p:ph idx="1"/>
          </p:nvPr>
        </p:nvSpPr>
        <p:spPr/>
        <p:txBody>
          <a:bodyPr/>
          <a:lstStyle/>
          <a:p>
            <a:r>
              <a:rPr lang="el-GR" dirty="0"/>
              <a:t>Μερικές φορές είναι απαραίτητο να καθοριστεί, με ποιον τρόπο μία εξαρτημένη μεταβλητή σχετίζεται με μία ανεξάρτητη μεταβλητή, όταν ένας ποιοτικός παράγοντας εισέρχεται στο σύστημα και επηρεάζει την κατάσταση. </a:t>
            </a:r>
            <a:endParaRPr lang="en-US" dirty="0"/>
          </a:p>
          <a:p>
            <a:r>
              <a:rPr lang="el-GR" dirty="0"/>
              <a:t>Αυτή η σχέση ολοκληρώνεται δημιουργώντας μία </a:t>
            </a:r>
            <a:r>
              <a:rPr lang="el-GR" dirty="0" err="1"/>
              <a:t>ψευδομεταβλητή</a:t>
            </a:r>
            <a:r>
              <a:rPr lang="el-GR" dirty="0"/>
              <a:t>. </a:t>
            </a:r>
          </a:p>
        </p:txBody>
      </p:sp>
    </p:spTree>
    <p:extLst>
      <p:ext uri="{BB962C8B-B14F-4D97-AF65-F5344CB8AC3E}">
        <p14:creationId xmlns:p14="http://schemas.microsoft.com/office/powerpoint/2010/main" val="4072156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0D8061-FCA6-B557-B76B-5D8CEEA3B9E3}"/>
              </a:ext>
            </a:extLst>
          </p:cNvPr>
          <p:cNvSpPr>
            <a:spLocks noGrp="1"/>
          </p:cNvSpPr>
          <p:nvPr>
            <p:ph type="title"/>
          </p:nvPr>
        </p:nvSpPr>
        <p:spPr>
          <a:xfrm>
            <a:off x="1593436" y="177800"/>
            <a:ext cx="9782801" cy="1239837"/>
          </a:xfrm>
        </p:spPr>
        <p:txBody>
          <a:bodyPr anchor="b">
            <a:normAutofit/>
          </a:bodyPr>
          <a:lstStyle/>
          <a:p>
            <a:r>
              <a:rPr lang="el-GR" dirty="0" err="1"/>
              <a:t>Ψευδομεταβλητές</a:t>
            </a:r>
            <a:endParaRPr lang="el-GR" dirty="0"/>
          </a:p>
        </p:txBody>
      </p:sp>
      <p:pic>
        <p:nvPicPr>
          <p:cNvPr id="5" name="Θέση περιεχομένου 4">
            <a:extLst>
              <a:ext uri="{FF2B5EF4-FFF2-40B4-BE49-F238E27FC236}">
                <a16:creationId xmlns:a16="http://schemas.microsoft.com/office/drawing/2014/main" id="{F9D16FDA-BC6E-1B5A-0308-218E7BD133ED}"/>
              </a:ext>
            </a:extLst>
          </p:cNvPr>
          <p:cNvPicPr>
            <a:picLocks noGrp="1" noChangeAspect="1"/>
          </p:cNvPicPr>
          <p:nvPr>
            <p:ph idx="1"/>
          </p:nvPr>
        </p:nvPicPr>
        <p:blipFill>
          <a:blip r:embed="rId2"/>
          <a:stretch>
            <a:fillRect/>
          </a:stretch>
        </p:blipFill>
        <p:spPr>
          <a:xfrm>
            <a:off x="3085580" y="1600200"/>
            <a:ext cx="6798512" cy="4572000"/>
          </a:xfrm>
          <a:noFill/>
        </p:spPr>
      </p:pic>
    </p:spTree>
    <p:extLst>
      <p:ext uri="{BB962C8B-B14F-4D97-AF65-F5344CB8AC3E}">
        <p14:creationId xmlns:p14="http://schemas.microsoft.com/office/powerpoint/2010/main" val="928849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E903F7-DF52-B83F-57F2-D4F8F100EDDF}"/>
              </a:ext>
            </a:extLst>
          </p:cNvPr>
          <p:cNvSpPr>
            <a:spLocks noGrp="1"/>
          </p:cNvSpPr>
          <p:nvPr>
            <p:ph type="title"/>
          </p:nvPr>
        </p:nvSpPr>
        <p:spPr/>
        <p:txBody>
          <a:bodyPr/>
          <a:lstStyle/>
          <a:p>
            <a:r>
              <a:rPr lang="el-GR" dirty="0" err="1"/>
              <a:t>Πολυσυγγραμικότητα</a:t>
            </a:r>
            <a:endParaRPr lang="el-GR" dirty="0"/>
          </a:p>
        </p:txBody>
      </p:sp>
      <p:sp>
        <p:nvSpPr>
          <p:cNvPr id="3" name="Θέση περιεχομένου 2">
            <a:extLst>
              <a:ext uri="{FF2B5EF4-FFF2-40B4-BE49-F238E27FC236}">
                <a16:creationId xmlns:a16="http://schemas.microsoft.com/office/drawing/2014/main" id="{8768D0E2-4325-DBBF-3E1F-A88F279F333C}"/>
              </a:ext>
            </a:extLst>
          </p:cNvPr>
          <p:cNvSpPr>
            <a:spLocks noGrp="1"/>
          </p:cNvSpPr>
          <p:nvPr>
            <p:ph idx="1"/>
          </p:nvPr>
        </p:nvSpPr>
        <p:spPr/>
        <p:txBody>
          <a:bodyPr/>
          <a:lstStyle/>
          <a:p>
            <a:r>
              <a:rPr lang="el-GR" dirty="0"/>
              <a:t>Η </a:t>
            </a:r>
            <a:r>
              <a:rPr lang="el-GR" dirty="0" err="1"/>
              <a:t>πολυσυγγραμικότητα</a:t>
            </a:r>
            <a:r>
              <a:rPr lang="el-GR" dirty="0"/>
              <a:t> είναι η κατάσταση, κατά την οποία οι ανεξάρτητες μεταβλητές σε μία εξίσωση </a:t>
            </a:r>
            <a:r>
              <a:rPr lang="el-GR" dirty="0" err="1"/>
              <a:t>πολυμεταβλητής</a:t>
            </a:r>
            <a:r>
              <a:rPr lang="el-GR" dirty="0"/>
              <a:t> παλινδρόμησης είναι υψηλά συσχετισμένες. Αυτό γίνεται, όταν υπάρχει μία γραμμική σχέση μεταξύ δύο ή περισσότερων ανεξάρτητων μεταβλητών.</a:t>
            </a:r>
          </a:p>
        </p:txBody>
      </p:sp>
    </p:spTree>
    <p:extLst>
      <p:ext uri="{BB962C8B-B14F-4D97-AF65-F5344CB8AC3E}">
        <p14:creationId xmlns:p14="http://schemas.microsoft.com/office/powerpoint/2010/main" val="4263148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E903F7-DF52-B83F-57F2-D4F8F100EDDF}"/>
              </a:ext>
            </a:extLst>
          </p:cNvPr>
          <p:cNvSpPr>
            <a:spLocks noGrp="1"/>
          </p:cNvSpPr>
          <p:nvPr>
            <p:ph type="title"/>
          </p:nvPr>
        </p:nvSpPr>
        <p:spPr/>
        <p:txBody>
          <a:bodyPr/>
          <a:lstStyle/>
          <a:p>
            <a:r>
              <a:rPr lang="el-GR" dirty="0" err="1"/>
              <a:t>Πολυσυγγραμικότητα</a:t>
            </a:r>
            <a:endParaRPr lang="el-GR" dirty="0"/>
          </a:p>
        </p:txBody>
      </p:sp>
      <p:sp>
        <p:nvSpPr>
          <p:cNvPr id="3" name="Θέση περιεχομένου 2">
            <a:extLst>
              <a:ext uri="{FF2B5EF4-FFF2-40B4-BE49-F238E27FC236}">
                <a16:creationId xmlns:a16="http://schemas.microsoft.com/office/drawing/2014/main" id="{8768D0E2-4325-DBBF-3E1F-A88F279F333C}"/>
              </a:ext>
            </a:extLst>
          </p:cNvPr>
          <p:cNvSpPr>
            <a:spLocks noGrp="1"/>
          </p:cNvSpPr>
          <p:nvPr>
            <p:ph idx="1"/>
          </p:nvPr>
        </p:nvSpPr>
        <p:spPr/>
        <p:txBody>
          <a:bodyPr>
            <a:normAutofit lnSpcReduction="10000"/>
          </a:bodyPr>
          <a:lstStyle/>
          <a:p>
            <a:r>
              <a:rPr lang="el-GR" dirty="0"/>
              <a:t>Ο βαθμός της </a:t>
            </a:r>
            <a:r>
              <a:rPr lang="el-GR" dirty="0" err="1"/>
              <a:t>πολυσυγγραμμικότητας</a:t>
            </a:r>
            <a:r>
              <a:rPr lang="el-GR" dirty="0"/>
              <a:t> υπολογίζεται από τον συντελεστή διόγκωσης της διακύμανσης (</a:t>
            </a:r>
            <a:r>
              <a:rPr lang="el-GR" dirty="0" err="1"/>
              <a:t>Variance</a:t>
            </a:r>
            <a:r>
              <a:rPr lang="el-GR" dirty="0"/>
              <a:t> </a:t>
            </a:r>
            <a:r>
              <a:rPr lang="el-GR" dirty="0" err="1"/>
              <a:t>Inflation</a:t>
            </a:r>
            <a:r>
              <a:rPr lang="el-GR" dirty="0"/>
              <a:t> </a:t>
            </a:r>
            <a:r>
              <a:rPr lang="el-GR" dirty="0" err="1"/>
              <a:t>Factor</a:t>
            </a:r>
            <a:r>
              <a:rPr lang="el-GR" dirty="0"/>
              <a:t>), VIF:</a:t>
            </a:r>
          </a:p>
          <a:p>
            <a:endParaRPr lang="el-GR" dirty="0"/>
          </a:p>
          <a:p>
            <a:endParaRPr lang="el-GR" dirty="0"/>
          </a:p>
          <a:p>
            <a:r>
              <a:rPr lang="el-GR" dirty="0"/>
              <a:t>Όπου το R</a:t>
            </a:r>
            <a:r>
              <a:rPr lang="el-GR" baseline="-25000" dirty="0"/>
              <a:t>j</a:t>
            </a:r>
            <a:r>
              <a:rPr lang="el-GR" baseline="30000" dirty="0"/>
              <a:t>2</a:t>
            </a:r>
            <a:r>
              <a:rPr lang="el-GR" dirty="0"/>
              <a:t>, είναι ο συντελεστής προσδιορισμού, που προκύπτει από την παλινδρόμηση της j ανεξάρτητης μεταβλητής σε σχέση με τις υπόλοιπες k-1 ανεξάρτητες μεταβλητές. Για k=2 ανεξάρτητες μεταβλητές, το R</a:t>
            </a:r>
            <a:r>
              <a:rPr lang="el-GR" baseline="-25000" dirty="0"/>
              <a:t>j</a:t>
            </a:r>
            <a:r>
              <a:rPr lang="el-GR" baseline="30000" dirty="0"/>
              <a:t>2 </a:t>
            </a:r>
            <a:r>
              <a:rPr lang="el-GR" dirty="0"/>
              <a:t>είναι το τετράγωνο του συντελεστή συσχέτισης των δύο ανεξάρτητων μεταβλητών r από το δείγμα τους.</a:t>
            </a:r>
          </a:p>
        </p:txBody>
      </p:sp>
      <p:pic>
        <p:nvPicPr>
          <p:cNvPr id="5" name="Εικόνα 4">
            <a:extLst>
              <a:ext uri="{FF2B5EF4-FFF2-40B4-BE49-F238E27FC236}">
                <a16:creationId xmlns:a16="http://schemas.microsoft.com/office/drawing/2014/main" id="{64594452-4E18-2BC7-DA04-FCC8A1A1F5C1}"/>
              </a:ext>
            </a:extLst>
          </p:cNvPr>
          <p:cNvPicPr>
            <a:picLocks noChangeAspect="1"/>
          </p:cNvPicPr>
          <p:nvPr/>
        </p:nvPicPr>
        <p:blipFill>
          <a:blip r:embed="rId2"/>
          <a:stretch>
            <a:fillRect/>
          </a:stretch>
        </p:blipFill>
        <p:spPr>
          <a:xfrm>
            <a:off x="5878388" y="2420888"/>
            <a:ext cx="2284922" cy="1263632"/>
          </a:xfrm>
          <a:prstGeom prst="rect">
            <a:avLst/>
          </a:prstGeom>
        </p:spPr>
      </p:pic>
    </p:spTree>
    <p:extLst>
      <p:ext uri="{BB962C8B-B14F-4D97-AF65-F5344CB8AC3E}">
        <p14:creationId xmlns:p14="http://schemas.microsoft.com/office/powerpoint/2010/main" val="1481497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E903F7-DF52-B83F-57F2-D4F8F100EDDF}"/>
              </a:ext>
            </a:extLst>
          </p:cNvPr>
          <p:cNvSpPr>
            <a:spLocks noGrp="1"/>
          </p:cNvSpPr>
          <p:nvPr>
            <p:ph type="title"/>
          </p:nvPr>
        </p:nvSpPr>
        <p:spPr/>
        <p:txBody>
          <a:bodyPr/>
          <a:lstStyle/>
          <a:p>
            <a:r>
              <a:rPr lang="el-GR" dirty="0" err="1"/>
              <a:t>Πολυσυγγραμικότητα</a:t>
            </a:r>
            <a:endParaRPr lang="el-GR" dirty="0"/>
          </a:p>
        </p:txBody>
      </p:sp>
      <p:sp>
        <p:nvSpPr>
          <p:cNvPr id="3" name="Θέση περιεχομένου 2">
            <a:extLst>
              <a:ext uri="{FF2B5EF4-FFF2-40B4-BE49-F238E27FC236}">
                <a16:creationId xmlns:a16="http://schemas.microsoft.com/office/drawing/2014/main" id="{8768D0E2-4325-DBBF-3E1F-A88F279F333C}"/>
              </a:ext>
            </a:extLst>
          </p:cNvPr>
          <p:cNvSpPr>
            <a:spLocks noGrp="1"/>
          </p:cNvSpPr>
          <p:nvPr>
            <p:ph idx="1"/>
          </p:nvPr>
        </p:nvSpPr>
        <p:spPr/>
        <p:txBody>
          <a:bodyPr>
            <a:normAutofit/>
          </a:bodyPr>
          <a:lstStyle/>
          <a:p>
            <a:r>
              <a:rPr lang="el-GR" dirty="0"/>
              <a:t>Αν η j μεταβλητή πρόβλεψης, </a:t>
            </a:r>
            <a:r>
              <a:rPr lang="el-GR" dirty="0" err="1"/>
              <a:t>Χ</a:t>
            </a:r>
            <a:r>
              <a:rPr lang="el-GR" baseline="-25000" dirty="0" err="1"/>
              <a:t>j</a:t>
            </a:r>
            <a:r>
              <a:rPr lang="el-GR" dirty="0"/>
              <a:t>, δεν σχετίζεται με τα εναπομένοντα Χ, το R</a:t>
            </a:r>
            <a:r>
              <a:rPr lang="el-GR" baseline="-25000" dirty="0"/>
              <a:t>j</a:t>
            </a:r>
            <a:r>
              <a:rPr lang="el-GR" baseline="30000" dirty="0"/>
              <a:t>2</a:t>
            </a:r>
            <a:r>
              <a:rPr lang="el-GR" dirty="0"/>
              <a:t>=0 και το </a:t>
            </a:r>
            <a:r>
              <a:rPr lang="el-GR" dirty="0" err="1"/>
              <a:t>VIF</a:t>
            </a:r>
            <a:r>
              <a:rPr lang="el-GR" baseline="-25000" dirty="0" err="1"/>
              <a:t>j</a:t>
            </a:r>
            <a:r>
              <a:rPr lang="el-GR" dirty="0"/>
              <a:t>=1. </a:t>
            </a:r>
          </a:p>
          <a:p>
            <a:endParaRPr lang="el-GR" dirty="0"/>
          </a:p>
          <a:p>
            <a:r>
              <a:rPr lang="el-GR" dirty="0"/>
              <a:t>Αν υπάρχει σχέση, τότε </a:t>
            </a:r>
            <a:r>
              <a:rPr lang="el-GR" dirty="0" err="1"/>
              <a:t>VIF</a:t>
            </a:r>
            <a:r>
              <a:rPr lang="el-GR" baseline="-25000" dirty="0" err="1"/>
              <a:t>j</a:t>
            </a:r>
            <a:r>
              <a:rPr lang="el-GR" dirty="0"/>
              <a:t>&gt;1. Για παράδειγμα, όταν το R</a:t>
            </a:r>
            <a:r>
              <a:rPr lang="el-GR" baseline="-25000" dirty="0"/>
              <a:t>j</a:t>
            </a:r>
            <a:r>
              <a:rPr lang="el-GR" baseline="30000" dirty="0"/>
              <a:t>2</a:t>
            </a:r>
            <a:r>
              <a:rPr lang="el-GR" dirty="0"/>
              <a:t>=0,90 </a:t>
            </a:r>
            <a:r>
              <a:rPr lang="en-US" dirty="0"/>
              <a:t> </a:t>
            </a:r>
            <a:r>
              <a:rPr lang="el-GR" dirty="0" err="1"/>
              <a:t>VIF</a:t>
            </a:r>
            <a:r>
              <a:rPr lang="el-GR" baseline="-25000" dirty="0" err="1"/>
              <a:t>j</a:t>
            </a:r>
            <a:r>
              <a:rPr lang="el-GR" dirty="0"/>
              <a:t>=1/(1−0,9)=10.</a:t>
            </a:r>
          </a:p>
        </p:txBody>
      </p:sp>
    </p:spTree>
    <p:extLst>
      <p:ext uri="{BB962C8B-B14F-4D97-AF65-F5344CB8AC3E}">
        <p14:creationId xmlns:p14="http://schemas.microsoft.com/office/powerpoint/2010/main" val="3343802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E903F7-DF52-B83F-57F2-D4F8F100EDDF}"/>
              </a:ext>
            </a:extLst>
          </p:cNvPr>
          <p:cNvSpPr>
            <a:spLocks noGrp="1"/>
          </p:cNvSpPr>
          <p:nvPr>
            <p:ph type="title"/>
          </p:nvPr>
        </p:nvSpPr>
        <p:spPr/>
        <p:txBody>
          <a:bodyPr/>
          <a:lstStyle/>
          <a:p>
            <a:r>
              <a:rPr lang="el-GR" dirty="0" err="1"/>
              <a:t>Πολυσυγγραμικότητα</a:t>
            </a:r>
            <a:endParaRPr lang="el-GR" dirty="0"/>
          </a:p>
        </p:txBody>
      </p:sp>
      <p:sp>
        <p:nvSpPr>
          <p:cNvPr id="3" name="Θέση περιεχομένου 2">
            <a:extLst>
              <a:ext uri="{FF2B5EF4-FFF2-40B4-BE49-F238E27FC236}">
                <a16:creationId xmlns:a16="http://schemas.microsoft.com/office/drawing/2014/main" id="{8768D0E2-4325-DBBF-3E1F-A88F279F333C}"/>
              </a:ext>
            </a:extLst>
          </p:cNvPr>
          <p:cNvSpPr>
            <a:spLocks noGrp="1"/>
          </p:cNvSpPr>
          <p:nvPr>
            <p:ph idx="1"/>
          </p:nvPr>
        </p:nvSpPr>
        <p:spPr/>
        <p:txBody>
          <a:bodyPr>
            <a:normAutofit fontScale="92500" lnSpcReduction="20000"/>
          </a:bodyPr>
          <a:lstStyle/>
          <a:p>
            <a:r>
              <a:rPr lang="el-GR" dirty="0"/>
              <a:t>Υπάρχουν αρκετοί τρόποι να ελαχιστοποιήσουμε την </a:t>
            </a:r>
            <a:r>
              <a:rPr lang="el-GR" dirty="0" err="1"/>
              <a:t>πολυσυγραμμικότητα</a:t>
            </a:r>
            <a:r>
              <a:rPr lang="el-GR" dirty="0"/>
              <a:t>. Μερικοί από αυτούς είναι:</a:t>
            </a:r>
          </a:p>
          <a:p>
            <a:pPr lvl="1"/>
            <a:r>
              <a:rPr lang="el-GR" dirty="0"/>
              <a:t>Δημιουργία νέων μεταβλητών (εξαρτημένης και ανεξάρτητης) σύμφωνα με τη σχέση</a:t>
            </a:r>
          </a:p>
          <a:p>
            <a:endParaRPr lang="el-GR" dirty="0"/>
          </a:p>
          <a:p>
            <a:endParaRPr lang="el-GR" dirty="0"/>
          </a:p>
          <a:p>
            <a:pPr lvl="1"/>
            <a:r>
              <a:rPr lang="el-GR" dirty="0"/>
              <a:t>Αφαίρεση από το μοντέλο της παλινδρόμησης των εξαρτώμενων μεταβλητών.</a:t>
            </a:r>
          </a:p>
          <a:p>
            <a:pPr lvl="1"/>
            <a:r>
              <a:rPr lang="el-GR" dirty="0"/>
              <a:t>Καλό είναι από την αρχή της κατασκευής του μοντέλου να δοθεί ιδιαίτερη μνεία, στο να βρεθούν ανεξάρτητες μεταβλητές, που να μην είναι </a:t>
            </a:r>
            <a:r>
              <a:rPr lang="el-GR" dirty="0" err="1"/>
              <a:t>συγγραμμικές</a:t>
            </a:r>
            <a:r>
              <a:rPr lang="el-GR" dirty="0"/>
              <a:t>.</a:t>
            </a:r>
          </a:p>
          <a:p>
            <a:pPr lvl="1"/>
            <a:r>
              <a:rPr lang="el-GR" dirty="0"/>
              <a:t>Εφαρμογή της μεθόδου “</a:t>
            </a:r>
            <a:r>
              <a:rPr lang="el-GR" dirty="0" err="1"/>
              <a:t>Principal</a:t>
            </a:r>
            <a:r>
              <a:rPr lang="el-GR" dirty="0"/>
              <a:t> </a:t>
            </a:r>
            <a:r>
              <a:rPr lang="el-GR" dirty="0" err="1"/>
              <a:t>Components</a:t>
            </a:r>
            <a:r>
              <a:rPr lang="el-GR" dirty="0"/>
              <a:t>” για την εύρεση νέων ανεξάρτητων και </a:t>
            </a:r>
            <a:r>
              <a:rPr lang="el-GR" dirty="0" err="1"/>
              <a:t>ορθοκανονικών</a:t>
            </a:r>
            <a:r>
              <a:rPr lang="el-GR" dirty="0"/>
              <a:t> μεταβλητών ως γραμμικός συνδυασμός των πρώτων. </a:t>
            </a:r>
          </a:p>
        </p:txBody>
      </p:sp>
      <p:pic>
        <p:nvPicPr>
          <p:cNvPr id="5" name="Εικόνα 4">
            <a:extLst>
              <a:ext uri="{FF2B5EF4-FFF2-40B4-BE49-F238E27FC236}">
                <a16:creationId xmlns:a16="http://schemas.microsoft.com/office/drawing/2014/main" id="{E7ADD201-4A66-759B-1611-9140A82B1B3A}"/>
              </a:ext>
            </a:extLst>
          </p:cNvPr>
          <p:cNvPicPr>
            <a:picLocks noChangeAspect="1"/>
          </p:cNvPicPr>
          <p:nvPr/>
        </p:nvPicPr>
        <p:blipFill>
          <a:blip r:embed="rId2"/>
          <a:stretch>
            <a:fillRect/>
          </a:stretch>
        </p:blipFill>
        <p:spPr>
          <a:xfrm>
            <a:off x="4078188" y="2564904"/>
            <a:ext cx="2663803" cy="1120747"/>
          </a:xfrm>
          <a:prstGeom prst="rect">
            <a:avLst/>
          </a:prstGeom>
        </p:spPr>
      </p:pic>
    </p:spTree>
    <p:extLst>
      <p:ext uri="{BB962C8B-B14F-4D97-AF65-F5344CB8AC3E}">
        <p14:creationId xmlns:p14="http://schemas.microsoft.com/office/powerpoint/2010/main" val="3302551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6FAAFD-46F7-F7D4-D25F-851BC0DBD666}"/>
              </a:ext>
            </a:extLst>
          </p:cNvPr>
          <p:cNvSpPr>
            <a:spLocks noGrp="1"/>
          </p:cNvSpPr>
          <p:nvPr>
            <p:ph type="title"/>
          </p:nvPr>
        </p:nvSpPr>
        <p:spPr/>
        <p:txBody>
          <a:bodyPr/>
          <a:lstStyle/>
          <a:p>
            <a:r>
              <a:rPr lang="el-GR" dirty="0"/>
              <a:t>Επιλέγοντας την καλύτερη εξίσωση παλινδρόμησης</a:t>
            </a:r>
          </a:p>
        </p:txBody>
      </p:sp>
      <p:graphicFrame>
        <p:nvGraphicFramePr>
          <p:cNvPr id="4" name="Θέση περιεχομένου 3">
            <a:extLst>
              <a:ext uri="{FF2B5EF4-FFF2-40B4-BE49-F238E27FC236}">
                <a16:creationId xmlns:a16="http://schemas.microsoft.com/office/drawing/2014/main" id="{3A866C5E-912F-0C27-842F-7AAD236C0A72}"/>
              </a:ext>
            </a:extLst>
          </p:cNvPr>
          <p:cNvGraphicFramePr>
            <a:graphicFrameLocks noGrp="1"/>
          </p:cNvGraphicFramePr>
          <p:nvPr>
            <p:ph idx="1"/>
            <p:extLst>
              <p:ext uri="{D42A27DB-BD31-4B8C-83A1-F6EECF244321}">
                <p14:modId xmlns:p14="http://schemas.microsoft.com/office/powerpoint/2010/main" val="978185238"/>
              </p:ext>
            </p:extLst>
          </p:nvPr>
        </p:nvGraphicFramePr>
        <p:xfrm>
          <a:off x="1593850" y="1600200"/>
          <a:ext cx="9782175"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8954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EA59F6-F577-B074-263A-F540D9AC8ADC}"/>
              </a:ext>
            </a:extLst>
          </p:cNvPr>
          <p:cNvSpPr>
            <a:spLocks noGrp="1"/>
          </p:cNvSpPr>
          <p:nvPr>
            <p:ph type="title"/>
          </p:nvPr>
        </p:nvSpPr>
        <p:spPr/>
        <p:txBody>
          <a:bodyPr/>
          <a:lstStyle/>
          <a:p>
            <a:r>
              <a:rPr lang="el-GR" dirty="0"/>
              <a:t>Πίνακας Συσχέτισης</a:t>
            </a:r>
          </a:p>
        </p:txBody>
      </p:sp>
      <p:sp>
        <p:nvSpPr>
          <p:cNvPr id="3" name="Θέση περιεχομένου 2">
            <a:extLst>
              <a:ext uri="{FF2B5EF4-FFF2-40B4-BE49-F238E27FC236}">
                <a16:creationId xmlns:a16="http://schemas.microsoft.com/office/drawing/2014/main" id="{62BF4867-3BCF-D904-4BB0-13C102331954}"/>
              </a:ext>
            </a:extLst>
          </p:cNvPr>
          <p:cNvSpPr>
            <a:spLocks noGrp="1"/>
          </p:cNvSpPr>
          <p:nvPr>
            <p:ph idx="1"/>
          </p:nvPr>
        </p:nvSpPr>
        <p:spPr/>
        <p:txBody>
          <a:bodyPr/>
          <a:lstStyle/>
          <a:p>
            <a:r>
              <a:rPr lang="el-GR" dirty="0"/>
              <a:t>Αν οι δυο ανεξάρτητες μεταβλητές σχετίζονται πολύ μεταξύ τους, θα ερμηνεύουν την ίδια μεταβολή και η προσθήκη της δεύτερης μεταβλητής δεν θα βελτιώσει την πρόβλεψη.</a:t>
            </a:r>
          </a:p>
        </p:txBody>
      </p:sp>
    </p:spTree>
    <p:extLst>
      <p:ext uri="{BB962C8B-B14F-4D97-AF65-F5344CB8AC3E}">
        <p14:creationId xmlns:p14="http://schemas.microsoft.com/office/powerpoint/2010/main" val="3423590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6FAAFD-46F7-F7D4-D25F-851BC0DBD666}"/>
              </a:ext>
            </a:extLst>
          </p:cNvPr>
          <p:cNvSpPr>
            <a:spLocks noGrp="1"/>
          </p:cNvSpPr>
          <p:nvPr>
            <p:ph type="title"/>
          </p:nvPr>
        </p:nvSpPr>
        <p:spPr/>
        <p:txBody>
          <a:bodyPr/>
          <a:lstStyle/>
          <a:p>
            <a:r>
              <a:rPr lang="el-GR" dirty="0"/>
              <a:t>Επιλογή Συνόλου Πιθανών Μεταβλητών Πρόβλεψης</a:t>
            </a:r>
          </a:p>
        </p:txBody>
      </p:sp>
      <p:sp>
        <p:nvSpPr>
          <p:cNvPr id="5" name="Θέση περιεχομένου 4">
            <a:extLst>
              <a:ext uri="{FF2B5EF4-FFF2-40B4-BE49-F238E27FC236}">
                <a16:creationId xmlns:a16="http://schemas.microsoft.com/office/drawing/2014/main" id="{B283EA7E-D529-1C77-CB88-3033D4C58F57}"/>
              </a:ext>
            </a:extLst>
          </p:cNvPr>
          <p:cNvSpPr>
            <a:spLocks noGrp="1"/>
          </p:cNvSpPr>
          <p:nvPr>
            <p:ph idx="1"/>
          </p:nvPr>
        </p:nvSpPr>
        <p:spPr/>
        <p:txBody>
          <a:bodyPr>
            <a:normAutofit fontScale="92500" lnSpcReduction="20000"/>
          </a:bodyPr>
          <a:lstStyle/>
          <a:p>
            <a:r>
              <a:rPr lang="el-GR" dirty="0"/>
              <a:t>Όταν επιλέγει μεταβλητές πρόβλεψης για να συμπεριλάβει στην τελική εξίσωση, ο αναλυτής πρέπει να τις αξιολογήσει χρησιμοποιώντας τα ακόλουθα δύο αντίθετα κριτήρια: </a:t>
            </a:r>
          </a:p>
          <a:p>
            <a:pPr marL="822960" lvl="1" indent="-457200">
              <a:buFont typeface="+mj-lt"/>
              <a:buAutoNum type="arabicPeriod"/>
            </a:pPr>
            <a:r>
              <a:rPr lang="el-GR" dirty="0"/>
              <a:t>Ο αναλυτής θέλει η εξίσωση να περιέχει, όσο το δυνατόν περισσότερες χρήσιμες μεταβλητές πρόβλεψης, ώστε να υπάρχει μεγαλύτερη </a:t>
            </a:r>
            <a:r>
              <a:rPr lang="el-GR" dirty="0" err="1"/>
              <a:t>επεξηγησιμότητα</a:t>
            </a:r>
            <a:r>
              <a:rPr lang="el-GR" dirty="0"/>
              <a:t> και μεγαλύτερη διασπορά κινδύνου σε περίπτωση αστοχίας στην πρόβλεψη μιας μεταβλητής πρόβλεψης.</a:t>
            </a:r>
          </a:p>
          <a:p>
            <a:pPr marL="822960" lvl="1" indent="-457200">
              <a:buFont typeface="+mj-lt"/>
              <a:buAutoNum type="arabicPeriod"/>
            </a:pPr>
            <a:r>
              <a:rPr lang="el-GR" dirty="0"/>
              <a:t>Δεδομένου ότι το να αποκτηθούν και να καταγραφούν πληροφορίες για μεγάλο αριθμό Χ κοστίζει χρήματα, η εξίσωση πρέπει να περιέχει, όσο το δυνατόν λιγότερες μεταβλητές. Η απλούστερη εξίσωση είναι συνήθως και η καλύτερη εξίσωση. </a:t>
            </a:r>
          </a:p>
          <a:p>
            <a:r>
              <a:rPr lang="el-GR" dirty="0"/>
              <a:t>Η επιλογή της καλύτερης εξίσωσης παλινδρόμησης συνήθως περιλαμβάνει ένα συμβιβασμό μεταξύ των δύο αυτών ακραίων προτάσεων και η σωστή κρίση είναι απαραίτητο μέρος της λύσης.</a:t>
            </a:r>
          </a:p>
        </p:txBody>
      </p:sp>
    </p:spTree>
    <p:extLst>
      <p:ext uri="{BB962C8B-B14F-4D97-AF65-F5344CB8AC3E}">
        <p14:creationId xmlns:p14="http://schemas.microsoft.com/office/powerpoint/2010/main" val="2778878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2A1653-808C-77EB-1F63-8E61052865A4}"/>
              </a:ext>
            </a:extLst>
          </p:cNvPr>
          <p:cNvSpPr>
            <a:spLocks noGrp="1"/>
          </p:cNvSpPr>
          <p:nvPr>
            <p:ph type="title"/>
          </p:nvPr>
        </p:nvSpPr>
        <p:spPr/>
        <p:txBody>
          <a:bodyPr>
            <a:normAutofit/>
          </a:bodyPr>
          <a:lstStyle/>
          <a:p>
            <a:r>
              <a:rPr lang="el-GR" dirty="0"/>
              <a:t>Απαλοιφή μη Βασικών Ανεξάρτητων Μεταβλητών</a:t>
            </a:r>
          </a:p>
        </p:txBody>
      </p:sp>
      <p:sp>
        <p:nvSpPr>
          <p:cNvPr id="3" name="Θέση περιεχομένου 2">
            <a:extLst>
              <a:ext uri="{FF2B5EF4-FFF2-40B4-BE49-F238E27FC236}">
                <a16:creationId xmlns:a16="http://schemas.microsoft.com/office/drawing/2014/main" id="{3326C4A1-A76D-82D5-A9B6-53751BC54BCC}"/>
              </a:ext>
            </a:extLst>
          </p:cNvPr>
          <p:cNvSpPr>
            <a:spLocks noGrp="1"/>
          </p:cNvSpPr>
          <p:nvPr>
            <p:ph idx="1"/>
          </p:nvPr>
        </p:nvSpPr>
        <p:spPr/>
        <p:txBody>
          <a:bodyPr>
            <a:normAutofit lnSpcReduction="10000"/>
          </a:bodyPr>
          <a:lstStyle/>
          <a:p>
            <a:r>
              <a:rPr lang="el-GR" dirty="0"/>
              <a:t>Μία ανεξάρτητη μεταβλητή: </a:t>
            </a:r>
          </a:p>
          <a:p>
            <a:pPr marL="514350" indent="-514350">
              <a:buFont typeface="+mj-lt"/>
              <a:buAutoNum type="arabicPeriod"/>
            </a:pPr>
            <a:r>
              <a:rPr lang="el-GR" dirty="0"/>
              <a:t>Μπορεί να μην είναι απαραίτητη στο πρόβλημα (πρέπει να υπάρχει εύλογη σχέση μεταξύ της εξαρτημένης μεταβλητής και μίας ανεξάρτητης μεταβλητής).</a:t>
            </a:r>
          </a:p>
          <a:p>
            <a:pPr marL="514350" indent="-514350">
              <a:buFont typeface="+mj-lt"/>
              <a:buAutoNum type="arabicPeriod"/>
            </a:pPr>
            <a:r>
              <a:rPr lang="el-GR" dirty="0"/>
              <a:t>Μπορεί να ευθύνεται για μεγάλα υπολογιστικά σφάλματα.</a:t>
            </a:r>
          </a:p>
          <a:p>
            <a:pPr marL="514350" indent="-514350">
              <a:buFont typeface="+mj-lt"/>
              <a:buAutoNum type="arabicPeriod"/>
            </a:pPr>
            <a:r>
              <a:rPr lang="el-GR" dirty="0"/>
              <a:t>Μπορεί να είναι ίδια με άλλες ανεξάρτητες μεταβλητές (</a:t>
            </a:r>
            <a:r>
              <a:rPr lang="el-GR" dirty="0" err="1"/>
              <a:t>πολυσυγγραμικότητα</a:t>
            </a:r>
            <a:r>
              <a:rPr lang="el-GR" dirty="0"/>
              <a:t>) ή</a:t>
            </a:r>
          </a:p>
          <a:p>
            <a:pPr marL="514350" indent="-514350">
              <a:buFont typeface="+mj-lt"/>
              <a:buAutoNum type="arabicPeriod"/>
            </a:pPr>
            <a:r>
              <a:rPr lang="el-GR" dirty="0"/>
              <a:t>Μπορεί να είναι δύσκολο να υπολογιστεί με ακρίβεια (τα ακριβή δεδομένα είναι μη διαθέσιμα, ή ακριβά να αποκτηθούν).</a:t>
            </a:r>
          </a:p>
        </p:txBody>
      </p:sp>
    </p:spTree>
    <p:extLst>
      <p:ext uri="{BB962C8B-B14F-4D97-AF65-F5344CB8AC3E}">
        <p14:creationId xmlns:p14="http://schemas.microsoft.com/office/powerpoint/2010/main" val="2049572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B998B8-014E-555E-A925-A00663CAF627}"/>
              </a:ext>
            </a:extLst>
          </p:cNvPr>
          <p:cNvSpPr>
            <a:spLocks noGrp="1"/>
          </p:cNvSpPr>
          <p:nvPr>
            <p:ph type="title"/>
          </p:nvPr>
        </p:nvSpPr>
        <p:spPr/>
        <p:txBody>
          <a:bodyPr>
            <a:normAutofit/>
          </a:bodyPr>
          <a:lstStyle/>
          <a:p>
            <a:r>
              <a:rPr lang="el-GR" dirty="0"/>
              <a:t>Περιορισμός Λίστας Μεταβλητών Πρόβλεψης Βάσει Στατιστικής Σημαντικότητας</a:t>
            </a:r>
          </a:p>
        </p:txBody>
      </p:sp>
      <p:sp>
        <p:nvSpPr>
          <p:cNvPr id="3" name="Θέση περιεχομένου 2">
            <a:extLst>
              <a:ext uri="{FF2B5EF4-FFF2-40B4-BE49-F238E27FC236}">
                <a16:creationId xmlns:a16="http://schemas.microsoft.com/office/drawing/2014/main" id="{C28221B1-6F76-EC13-1E70-20337CA8659F}"/>
              </a:ext>
            </a:extLst>
          </p:cNvPr>
          <p:cNvSpPr>
            <a:spLocks noGrp="1"/>
          </p:cNvSpPr>
          <p:nvPr>
            <p:ph idx="1"/>
          </p:nvPr>
        </p:nvSpPr>
        <p:spPr/>
        <p:txBody>
          <a:bodyPr>
            <a:normAutofit fontScale="85000" lnSpcReduction="20000"/>
          </a:bodyPr>
          <a:lstStyle/>
          <a:p>
            <a:r>
              <a:rPr lang="el-GR" dirty="0"/>
              <a:t>Αποσκοπεί στην απόκτηση της καλύτερης επιλογής των ανεξάρτητων μεταβλητών. </a:t>
            </a:r>
          </a:p>
          <a:p>
            <a:r>
              <a:rPr lang="el-GR" dirty="0"/>
              <a:t>Καμία από τις διαδικασίες έρευνας, δεν μπορεί να ειπωθεί, ότι οδηγεί στο καλύτερο σύνολο ανεξάρτητων μεταβλητών.</a:t>
            </a:r>
          </a:p>
          <a:p>
            <a:r>
              <a:rPr lang="el-GR" dirty="0"/>
              <a:t>Συνήθως δεν υπάρχει ένα μοναδικό «καλύτερο» σύνολο. Μπορεί να υπάρχουν περισσότερα του ενός και η επιλογή του εξαρτάται από τη φύση του προβλήματος. </a:t>
            </a:r>
          </a:p>
          <a:p>
            <a:r>
              <a:rPr lang="el-GR" dirty="0"/>
              <a:t>Οι διάφορες τεχνικές συνήθως δεν οδηγούν στην ίδια τελική εξίσωση πρόβλεψης. </a:t>
            </a:r>
          </a:p>
          <a:p>
            <a:r>
              <a:rPr lang="el-GR" dirty="0"/>
              <a:t>Η όλη διαδικασία επιλογής μεταβλητών είναι πολύ υποκειμενική. Το κύριο πλεονέκτημα των διαδικασιών αυτόματης εύρεσης, είναι ότι οι αναλυτές μπορούν, τότε να εστιάσουν στην κρίση των κεντρικών περιοχών του προβλήματος.</a:t>
            </a:r>
          </a:p>
        </p:txBody>
      </p:sp>
    </p:spTree>
    <p:extLst>
      <p:ext uri="{BB962C8B-B14F-4D97-AF65-F5344CB8AC3E}">
        <p14:creationId xmlns:p14="http://schemas.microsoft.com/office/powerpoint/2010/main" val="1082167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B998B8-014E-555E-A925-A00663CAF627}"/>
              </a:ext>
            </a:extLst>
          </p:cNvPr>
          <p:cNvSpPr>
            <a:spLocks noGrp="1"/>
          </p:cNvSpPr>
          <p:nvPr>
            <p:ph type="title"/>
          </p:nvPr>
        </p:nvSpPr>
        <p:spPr/>
        <p:txBody>
          <a:bodyPr>
            <a:normAutofit/>
          </a:bodyPr>
          <a:lstStyle/>
          <a:p>
            <a:r>
              <a:rPr lang="el-GR" dirty="0"/>
              <a:t>Περιορισμός Λίστας Μεταβλητών Πρόβλεψης Βάσει Στατιστικής Σημαντικότητας</a:t>
            </a:r>
          </a:p>
        </p:txBody>
      </p:sp>
      <p:sp>
        <p:nvSpPr>
          <p:cNvPr id="3" name="Θέση περιεχομένου 2">
            <a:extLst>
              <a:ext uri="{FF2B5EF4-FFF2-40B4-BE49-F238E27FC236}">
                <a16:creationId xmlns:a16="http://schemas.microsoft.com/office/drawing/2014/main" id="{C28221B1-6F76-EC13-1E70-20337CA8659F}"/>
              </a:ext>
            </a:extLst>
          </p:cNvPr>
          <p:cNvSpPr>
            <a:spLocks noGrp="1"/>
          </p:cNvSpPr>
          <p:nvPr>
            <p:ph idx="1"/>
          </p:nvPr>
        </p:nvSpPr>
        <p:spPr/>
        <p:txBody>
          <a:bodyPr>
            <a:normAutofit/>
          </a:bodyPr>
          <a:lstStyle/>
          <a:p>
            <a:r>
              <a:rPr lang="el-GR" dirty="0"/>
              <a:t>Παρουσιάζονται τέσσερις διαδικασίες: </a:t>
            </a:r>
          </a:p>
          <a:p>
            <a:pPr marL="514350" indent="-514350">
              <a:buFont typeface="+mj-lt"/>
              <a:buAutoNum type="arabicPeriod"/>
            </a:pPr>
            <a:r>
              <a:rPr lang="el-GR" dirty="0"/>
              <a:t>Όλες οι πιθανές παλινδρομήσεις (</a:t>
            </a:r>
            <a:r>
              <a:rPr lang="en-US" dirty="0"/>
              <a:t>all possible regressions </a:t>
            </a:r>
            <a:r>
              <a:rPr lang="el-GR" dirty="0"/>
              <a:t>ή </a:t>
            </a:r>
            <a:r>
              <a:rPr lang="en-US" dirty="0"/>
              <a:t>best subset)</a:t>
            </a:r>
            <a:endParaRPr lang="el-GR" dirty="0"/>
          </a:p>
          <a:p>
            <a:pPr marL="514350" indent="-514350">
              <a:buFont typeface="+mj-lt"/>
              <a:buAutoNum type="arabicPeriod"/>
            </a:pPr>
            <a:r>
              <a:rPr lang="el-GR" dirty="0"/>
              <a:t>Βήμα-προς-βήμα παλινδρόμηση (</a:t>
            </a:r>
            <a:r>
              <a:rPr lang="en-US" dirty="0"/>
              <a:t>stepwise regression)</a:t>
            </a:r>
            <a:endParaRPr lang="el-GR" dirty="0"/>
          </a:p>
          <a:p>
            <a:pPr marL="514350" indent="-514350">
              <a:buFont typeface="+mj-lt"/>
              <a:buAutoNum type="arabicPeriod"/>
            </a:pPr>
            <a:r>
              <a:rPr lang="el-GR" dirty="0"/>
              <a:t>Ανάστροφη παλινδρόμηση (</a:t>
            </a:r>
            <a:r>
              <a:rPr lang="en-US" dirty="0"/>
              <a:t>backward regression) </a:t>
            </a:r>
            <a:r>
              <a:rPr lang="el-GR" dirty="0"/>
              <a:t>και </a:t>
            </a:r>
          </a:p>
          <a:p>
            <a:pPr marL="514350" indent="-514350">
              <a:buFont typeface="+mj-lt"/>
              <a:buAutoNum type="arabicPeriod"/>
            </a:pPr>
            <a:r>
              <a:rPr lang="el-GR" dirty="0"/>
              <a:t>Εμπρόσθια παλινδρόμηση (</a:t>
            </a:r>
            <a:r>
              <a:rPr lang="en-US" dirty="0"/>
              <a:t>forward regression)</a:t>
            </a:r>
            <a:endParaRPr lang="el-GR" dirty="0"/>
          </a:p>
        </p:txBody>
      </p:sp>
    </p:spTree>
    <p:extLst>
      <p:ext uri="{BB962C8B-B14F-4D97-AF65-F5344CB8AC3E}">
        <p14:creationId xmlns:p14="http://schemas.microsoft.com/office/powerpoint/2010/main" val="853356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A381E9-B59B-49B5-9A7C-88306793780F}"/>
              </a:ext>
            </a:extLst>
          </p:cNvPr>
          <p:cNvSpPr>
            <a:spLocks noGrp="1"/>
          </p:cNvSpPr>
          <p:nvPr>
            <p:ph type="title"/>
          </p:nvPr>
        </p:nvSpPr>
        <p:spPr/>
        <p:txBody>
          <a:bodyPr/>
          <a:lstStyle/>
          <a:p>
            <a:r>
              <a:rPr lang="el-GR" dirty="0"/>
              <a:t>Όλες οι Πιθανές Παλινδρομήσεις </a:t>
            </a:r>
          </a:p>
        </p:txBody>
      </p:sp>
      <p:sp>
        <p:nvSpPr>
          <p:cNvPr id="3" name="Θέση περιεχομένου 2">
            <a:extLst>
              <a:ext uri="{FF2B5EF4-FFF2-40B4-BE49-F238E27FC236}">
                <a16:creationId xmlns:a16="http://schemas.microsoft.com/office/drawing/2014/main" id="{BA773A74-76B9-4190-FF31-8A9D55044868}"/>
              </a:ext>
            </a:extLst>
          </p:cNvPr>
          <p:cNvSpPr>
            <a:spLocks noGrp="1"/>
          </p:cNvSpPr>
          <p:nvPr>
            <p:ph idx="1"/>
          </p:nvPr>
        </p:nvSpPr>
        <p:spPr/>
        <p:txBody>
          <a:bodyPr>
            <a:normAutofit/>
          </a:bodyPr>
          <a:lstStyle/>
          <a:p>
            <a:r>
              <a:rPr lang="el-GR" dirty="0"/>
              <a:t>Η διαδικασία αυτή ερευνά όλες τις πιθανές εξισώσεις παλινδρόμησης, που περιλαμβάνουν τις πιθανές ανεξάρτητες μεταβλητές. </a:t>
            </a:r>
          </a:p>
          <a:p>
            <a:r>
              <a:rPr lang="el-GR" dirty="0"/>
              <a:t>Ο αναλυτής ξεκινά με μία εξίσωση, που δεν περιέχει καμία ανεξάρτητη μεταβλητή και μετά συνεχίζει στην ανάλυση κάθε πιθανού συνδυασμού, έτσι ώστε να επιλέξει το καλύτερο σύνολο μεταβλητών. </a:t>
            </a:r>
          </a:p>
          <a:p>
            <a:r>
              <a:rPr lang="el-GR" dirty="0"/>
              <a:t>Διαφορετικά κριτήρια για σύγκριση των διαφόρων εξισώσεων παλινδρόμησης μπορεί να χρησιμοποιηθούν με την προσέγγιση όλων των πιθανών παλινδρομήσεων.</a:t>
            </a:r>
          </a:p>
        </p:txBody>
      </p:sp>
    </p:spTree>
    <p:extLst>
      <p:ext uri="{BB962C8B-B14F-4D97-AF65-F5344CB8AC3E}">
        <p14:creationId xmlns:p14="http://schemas.microsoft.com/office/powerpoint/2010/main" val="1883825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A381E9-B59B-49B5-9A7C-88306793780F}"/>
              </a:ext>
            </a:extLst>
          </p:cNvPr>
          <p:cNvSpPr>
            <a:spLocks noGrp="1"/>
          </p:cNvSpPr>
          <p:nvPr>
            <p:ph type="title"/>
          </p:nvPr>
        </p:nvSpPr>
        <p:spPr/>
        <p:txBody>
          <a:bodyPr/>
          <a:lstStyle/>
          <a:p>
            <a:r>
              <a:rPr lang="el-GR" dirty="0"/>
              <a:t>Όλες οι Πιθανές Παλινδρομήσεις</a:t>
            </a:r>
            <a:r>
              <a:rPr lang="en-US" dirty="0"/>
              <a:t> - </a:t>
            </a:r>
            <a:r>
              <a:rPr lang="el-GR" dirty="0"/>
              <a:t>Τεχνική </a:t>
            </a:r>
            <a:r>
              <a:rPr lang="en-US" dirty="0"/>
              <a:t>R</a:t>
            </a:r>
            <a:r>
              <a:rPr lang="en-US" baseline="30000" dirty="0"/>
              <a:t>2</a:t>
            </a:r>
            <a:r>
              <a:rPr lang="el-GR" dirty="0"/>
              <a:t> </a:t>
            </a:r>
          </a:p>
        </p:txBody>
      </p:sp>
      <p:sp>
        <p:nvSpPr>
          <p:cNvPr id="3" name="Θέση περιεχομένου 2">
            <a:extLst>
              <a:ext uri="{FF2B5EF4-FFF2-40B4-BE49-F238E27FC236}">
                <a16:creationId xmlns:a16="http://schemas.microsoft.com/office/drawing/2014/main" id="{BA773A74-76B9-4190-FF31-8A9D55044868}"/>
              </a:ext>
            </a:extLst>
          </p:cNvPr>
          <p:cNvSpPr>
            <a:spLocks noGrp="1"/>
          </p:cNvSpPr>
          <p:nvPr>
            <p:ph idx="1"/>
          </p:nvPr>
        </p:nvSpPr>
        <p:spPr/>
        <p:txBody>
          <a:bodyPr>
            <a:normAutofit fontScale="92500" lnSpcReduction="10000"/>
          </a:bodyPr>
          <a:lstStyle/>
          <a:p>
            <a:r>
              <a:rPr lang="el-GR" dirty="0"/>
              <a:t>Το πρώτο βήμα απαιτεί την προσαρμογή κάθε δυνατού μοντέλου παλινδρόμησης, που περιλαμβάνει την εξαρτημένη μεταβλητή και κάθε αριθμό ανεξάρτητων μεταβλητών. Κάθε ανεξάρτητη μεταβλητή μπορεί να είναι, ή να μην είναι στην εξίσωση (δύο δηλαδή πιθανά αποτελέσματα) και αυτό ισχύει για κάθε ανεξάρτητη μεταβλητή. Κατά συνέπεια, συνολικά έχουμε 2</a:t>
            </a:r>
            <a:r>
              <a:rPr lang="el-GR" baseline="30000" dirty="0"/>
              <a:t>k</a:t>
            </a:r>
            <a:r>
              <a:rPr lang="el-GR" dirty="0"/>
              <a:t> εξισώσεις (όπου το k ισούται με τον αριθμό των ανεξάρτητων μεταβλητών). Έτσι, αν υπάρχουν οκτώ ανεξάρτητες μεταβλητές (k=8) πρέπει να θεωρηθούν 2</a:t>
            </a:r>
            <a:r>
              <a:rPr lang="el-GR" baseline="30000" dirty="0"/>
              <a:t>8</a:t>
            </a:r>
            <a:r>
              <a:rPr lang="el-GR" dirty="0"/>
              <a:t>=256 εξισώσεις, που πρέπει να εξεταστούν. </a:t>
            </a:r>
          </a:p>
          <a:p>
            <a:r>
              <a:rPr lang="el-GR" dirty="0"/>
              <a:t>Το δεύτερο βήμα στη διαδικασία είναι να διαχωριστούν οι εξισώσεις σε σύνολα (ομάδες) σύμφωνα με τον αριθμό των παραμέτρων, που πρέπει να εκτιμηθούν. </a:t>
            </a:r>
            <a:endParaRPr lang="el-GR" baseline="30000" dirty="0"/>
          </a:p>
        </p:txBody>
      </p:sp>
    </p:spTree>
    <p:extLst>
      <p:ext uri="{BB962C8B-B14F-4D97-AF65-F5344CB8AC3E}">
        <p14:creationId xmlns:p14="http://schemas.microsoft.com/office/powerpoint/2010/main" val="2162878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A381E9-B59B-49B5-9A7C-88306793780F}"/>
              </a:ext>
            </a:extLst>
          </p:cNvPr>
          <p:cNvSpPr>
            <a:spLocks noGrp="1"/>
          </p:cNvSpPr>
          <p:nvPr>
            <p:ph type="title"/>
          </p:nvPr>
        </p:nvSpPr>
        <p:spPr/>
        <p:txBody>
          <a:bodyPr/>
          <a:lstStyle/>
          <a:p>
            <a:r>
              <a:rPr lang="el-GR" dirty="0"/>
              <a:t>Όλες οι Πιθανές Παλινδρομήσεις</a:t>
            </a:r>
            <a:r>
              <a:rPr lang="en-US" dirty="0"/>
              <a:t> - </a:t>
            </a:r>
            <a:r>
              <a:rPr lang="el-GR" dirty="0"/>
              <a:t>Τεχνική </a:t>
            </a:r>
            <a:r>
              <a:rPr lang="en-US" dirty="0"/>
              <a:t>R</a:t>
            </a:r>
            <a:r>
              <a:rPr lang="en-US" baseline="30000" dirty="0"/>
              <a:t>2</a:t>
            </a:r>
            <a:r>
              <a:rPr lang="el-GR" dirty="0"/>
              <a:t> </a:t>
            </a:r>
          </a:p>
        </p:txBody>
      </p:sp>
      <p:sp>
        <p:nvSpPr>
          <p:cNvPr id="3" name="Θέση περιεχομένου 2">
            <a:extLst>
              <a:ext uri="{FF2B5EF4-FFF2-40B4-BE49-F238E27FC236}">
                <a16:creationId xmlns:a16="http://schemas.microsoft.com/office/drawing/2014/main" id="{BA773A74-76B9-4190-FF31-8A9D55044868}"/>
              </a:ext>
            </a:extLst>
          </p:cNvPr>
          <p:cNvSpPr>
            <a:spLocks noGrp="1"/>
          </p:cNvSpPr>
          <p:nvPr>
            <p:ph idx="1"/>
          </p:nvPr>
        </p:nvSpPr>
        <p:spPr/>
        <p:txBody>
          <a:bodyPr>
            <a:normAutofit lnSpcReduction="10000"/>
          </a:bodyPr>
          <a:lstStyle/>
          <a:p>
            <a:r>
              <a:rPr lang="el-GR" dirty="0"/>
              <a:t>Το τρίτο βήμα περιλαμβάνει την επιλογή της καλύτερης ανεξάρτητης μεταβλητής (ή μεταβλητών) για κάθε γκρουπ παραμέτρων, τον καλύτερο συνδυασμό. Η εξίσωση με το υψηλότερο R</a:t>
            </a:r>
            <a:r>
              <a:rPr lang="el-GR" baseline="30000" dirty="0"/>
              <a:t>2</a:t>
            </a:r>
            <a:r>
              <a:rPr lang="el-GR" dirty="0"/>
              <a:t> θεωρείται η καλύτερη. </a:t>
            </a:r>
          </a:p>
          <a:p>
            <a:r>
              <a:rPr lang="el-GR" dirty="0"/>
              <a:t>Το τέταρτο βήμα περιλαμβάνει την υποκειμενική απόφαση: «Ποια εξίσωση είναι η καλύτερη;» </a:t>
            </a:r>
          </a:p>
          <a:p>
            <a:pPr lvl="1"/>
            <a:r>
              <a:rPr lang="el-GR" dirty="0"/>
              <a:t>Από τη μία, ο αναλυτής επιθυμεί το υψηλότερο δυνατό R</a:t>
            </a:r>
            <a:r>
              <a:rPr lang="el-GR" baseline="30000" dirty="0"/>
              <a:t>2</a:t>
            </a:r>
            <a:r>
              <a:rPr lang="el-GR" dirty="0"/>
              <a:t>.</a:t>
            </a:r>
          </a:p>
          <a:p>
            <a:pPr lvl="1"/>
            <a:r>
              <a:rPr lang="el-GR" dirty="0"/>
              <a:t>Από την άλλη πλευρά θέλει την απλούστερη δυνατή εξίσωση. </a:t>
            </a:r>
          </a:p>
          <a:p>
            <a:r>
              <a:rPr lang="el-GR" dirty="0"/>
              <a:t>Η προσέγγιση των όλων πιθανών παλινδρομήσεων υποθέτει, ότι ο αριθμός των σημείων δεδομένων n, υπερβαίνει τον αριθμό των παραμέτρων k+1. </a:t>
            </a:r>
            <a:endParaRPr lang="el-GR" baseline="30000" dirty="0"/>
          </a:p>
        </p:txBody>
      </p:sp>
    </p:spTree>
    <p:extLst>
      <p:ext uri="{BB962C8B-B14F-4D97-AF65-F5344CB8AC3E}">
        <p14:creationId xmlns:p14="http://schemas.microsoft.com/office/powerpoint/2010/main" val="2056974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EEFA24-32BA-F0BC-108D-AE4054E727C6}"/>
              </a:ext>
            </a:extLst>
          </p:cNvPr>
          <p:cNvSpPr>
            <a:spLocks noGrp="1"/>
          </p:cNvSpPr>
          <p:nvPr>
            <p:ph type="title"/>
          </p:nvPr>
        </p:nvSpPr>
        <p:spPr/>
        <p:txBody>
          <a:bodyPr/>
          <a:lstStyle/>
          <a:p>
            <a:r>
              <a:rPr lang="el-GR" dirty="0"/>
              <a:t>Βήμα προς Βήμα Παλινδρόμηση</a:t>
            </a:r>
          </a:p>
        </p:txBody>
      </p:sp>
      <p:sp>
        <p:nvSpPr>
          <p:cNvPr id="3" name="Θέση περιεχομένου 2">
            <a:extLst>
              <a:ext uri="{FF2B5EF4-FFF2-40B4-BE49-F238E27FC236}">
                <a16:creationId xmlns:a16="http://schemas.microsoft.com/office/drawing/2014/main" id="{E1F689B1-00E8-B0F2-0E2D-38AF55610A44}"/>
              </a:ext>
            </a:extLst>
          </p:cNvPr>
          <p:cNvSpPr>
            <a:spLocks noGrp="1"/>
          </p:cNvSpPr>
          <p:nvPr>
            <p:ph idx="1"/>
          </p:nvPr>
        </p:nvSpPr>
        <p:spPr/>
        <p:txBody>
          <a:bodyPr/>
          <a:lstStyle/>
          <a:p>
            <a:r>
              <a:rPr lang="el-GR" dirty="0"/>
              <a:t>Η βήμα – προς – βήμα παλινδρόμηση επιτρέπει στις μεταβλητές πρόβλεψης να εισαχθούν, ή να διαγραφούν στη συνάρτηση παλινδρόμησης σε διαφορετικά στάδια της εξέλιξή της.</a:t>
            </a:r>
          </a:p>
          <a:p>
            <a:r>
              <a:rPr lang="el-GR" dirty="0"/>
              <a:t>Μία ανεξάρτητη μεταβλητή αφαιρείται από το μοντέλο αν δεν συνεχίζει να έχει σημαντική συνεισφορά, όταν μία νέα μεταβλητή προστίθεται.</a:t>
            </a:r>
          </a:p>
        </p:txBody>
      </p:sp>
    </p:spTree>
    <p:extLst>
      <p:ext uri="{BB962C8B-B14F-4D97-AF65-F5344CB8AC3E}">
        <p14:creationId xmlns:p14="http://schemas.microsoft.com/office/powerpoint/2010/main" val="1439118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EEFA24-32BA-F0BC-108D-AE4054E727C6}"/>
              </a:ext>
            </a:extLst>
          </p:cNvPr>
          <p:cNvSpPr>
            <a:spLocks noGrp="1"/>
          </p:cNvSpPr>
          <p:nvPr>
            <p:ph type="title"/>
          </p:nvPr>
        </p:nvSpPr>
        <p:spPr/>
        <p:txBody>
          <a:bodyPr/>
          <a:lstStyle/>
          <a:p>
            <a:r>
              <a:rPr lang="el-GR" dirty="0"/>
              <a:t>Βήμα προς Βήμα Παλινδρόμηση – Αλγόριθμος </a:t>
            </a:r>
          </a:p>
        </p:txBody>
      </p:sp>
      <p:sp>
        <p:nvSpPr>
          <p:cNvPr id="3" name="Θέση περιεχομένου 2">
            <a:extLst>
              <a:ext uri="{FF2B5EF4-FFF2-40B4-BE49-F238E27FC236}">
                <a16:creationId xmlns:a16="http://schemas.microsoft.com/office/drawing/2014/main" id="{E1F689B1-00E8-B0F2-0E2D-38AF55610A44}"/>
              </a:ext>
            </a:extLst>
          </p:cNvPr>
          <p:cNvSpPr>
            <a:spLocks noGrp="1"/>
          </p:cNvSpPr>
          <p:nvPr>
            <p:ph idx="1"/>
          </p:nvPr>
        </p:nvSpPr>
        <p:spPr/>
        <p:txBody>
          <a:bodyPr>
            <a:normAutofit lnSpcReduction="10000"/>
          </a:bodyPr>
          <a:lstStyle/>
          <a:p>
            <a:pPr marL="514350" indent="-514350">
              <a:buFont typeface="+mj-lt"/>
              <a:buAutoNum type="arabicPeriod"/>
            </a:pPr>
            <a:r>
              <a:rPr lang="el-GR" dirty="0"/>
              <a:t>Θεωρούνται όλες οι δυνατές απλές γραμμικές παλινδρομήσεις. Η μεταβλητή πρόβλεψης, που ερμηνεύει το μεγαλύτερο σημαντικό ποσοστό της μεταβολής στο Υ (έχει το μεγαλύτερο r άρα και r</a:t>
            </a:r>
            <a:r>
              <a:rPr lang="el-GR" baseline="30000" dirty="0"/>
              <a:t>2</a:t>
            </a:r>
            <a:r>
              <a:rPr lang="el-GR" dirty="0"/>
              <a:t> ), είναι η πρώτη μεταβλητή, που εισάγεται στην εξίσωση παλινδρόμησης.</a:t>
            </a:r>
          </a:p>
          <a:p>
            <a:pPr marL="514350" indent="-514350">
              <a:buFont typeface="+mj-lt"/>
              <a:buAutoNum type="arabicPeriod"/>
            </a:pPr>
            <a:r>
              <a:rPr lang="el-GR" dirty="0"/>
              <a:t>Η επόμενη μεταβλητή, που εισάγεται, είναι αυτή που έχει τη μεγαλύτερη σημαντική συνεισφορά στο άθροισμα των τετραγώνων της παλινδρόμησης (SSR). Η σημαντικότητα της συνεισφοράς καθορίζεται από τον F ή t έλεγχο. Η τιμή του στατιστικού F, που πρέπει να είναι η ελάχιστη, πριν η συνεισφορά μιας μεταβλητής κριθεί σημαντική, συχνά καλείται F to </a:t>
            </a:r>
            <a:r>
              <a:rPr lang="el-GR" dirty="0" err="1"/>
              <a:t>enter</a:t>
            </a:r>
            <a:r>
              <a:rPr lang="el-GR" dirty="0"/>
              <a:t>.</a:t>
            </a:r>
          </a:p>
        </p:txBody>
      </p:sp>
    </p:spTree>
    <p:extLst>
      <p:ext uri="{BB962C8B-B14F-4D97-AF65-F5344CB8AC3E}">
        <p14:creationId xmlns:p14="http://schemas.microsoft.com/office/powerpoint/2010/main" val="394034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EEFA24-32BA-F0BC-108D-AE4054E727C6}"/>
              </a:ext>
            </a:extLst>
          </p:cNvPr>
          <p:cNvSpPr>
            <a:spLocks noGrp="1"/>
          </p:cNvSpPr>
          <p:nvPr>
            <p:ph type="title"/>
          </p:nvPr>
        </p:nvSpPr>
        <p:spPr/>
        <p:txBody>
          <a:bodyPr/>
          <a:lstStyle/>
          <a:p>
            <a:r>
              <a:rPr lang="el-GR" dirty="0"/>
              <a:t>Βήμα προς Βήμα Παλινδρόμηση – Αλγόριθμος </a:t>
            </a:r>
          </a:p>
        </p:txBody>
      </p:sp>
      <p:sp>
        <p:nvSpPr>
          <p:cNvPr id="3" name="Θέση περιεχομένου 2">
            <a:extLst>
              <a:ext uri="{FF2B5EF4-FFF2-40B4-BE49-F238E27FC236}">
                <a16:creationId xmlns:a16="http://schemas.microsoft.com/office/drawing/2014/main" id="{E1F689B1-00E8-B0F2-0E2D-38AF55610A44}"/>
              </a:ext>
            </a:extLst>
          </p:cNvPr>
          <p:cNvSpPr>
            <a:spLocks noGrp="1"/>
          </p:cNvSpPr>
          <p:nvPr>
            <p:ph idx="1"/>
          </p:nvPr>
        </p:nvSpPr>
        <p:spPr/>
        <p:txBody>
          <a:bodyPr>
            <a:normAutofit lnSpcReduction="10000"/>
          </a:bodyPr>
          <a:lstStyle/>
          <a:p>
            <a:pPr marL="514350" indent="-514350">
              <a:buFont typeface="+mj-lt"/>
              <a:buAutoNum type="arabicPeriod" startAt="3"/>
            </a:pPr>
            <a:r>
              <a:rPr lang="el-GR" dirty="0"/>
              <a:t>Όταν μία επιπλέον μεταβλητή εισαχθεί στην εξίσωση, οι μεμονωμένες συνεισφορές στο άθροισμα των τετραγώνων της παλινδρόμησης (SSR) των υπόλοιπων μεταβλητών, που είναι ήδη στην εξίσωση ελέγχονται για τη σημαντικότητά τους χρησιμοποιώντας τους F ή t ελέγχους. Αν η στατιστική F είναι μικρότερη από μία τιμή, που λέγεται F to </a:t>
            </a:r>
            <a:r>
              <a:rPr lang="el-GR" dirty="0" err="1"/>
              <a:t>remove</a:t>
            </a:r>
            <a:r>
              <a:rPr lang="el-GR" dirty="0"/>
              <a:t>, η μεταβλητή διαγράφεται από την εξίσωση παλινδρόμησης.</a:t>
            </a:r>
          </a:p>
          <a:p>
            <a:pPr marL="514350" indent="-514350">
              <a:buFont typeface="+mj-lt"/>
              <a:buAutoNum type="arabicPeriod" startAt="3"/>
            </a:pPr>
            <a:r>
              <a:rPr lang="el-GR" dirty="0"/>
              <a:t>Τα βήματα 2 και 3 επαναλαμβάνονται μέχρι όλες οι δυνατές προσθήκες να είναι μη σημαντικές και όλες οι δυνατές διαγραφές να είναι σημαντικές. Σε αυτό το σημείο, η επιλογή σταματάει. </a:t>
            </a:r>
          </a:p>
        </p:txBody>
      </p:sp>
    </p:spTree>
    <p:extLst>
      <p:ext uri="{BB962C8B-B14F-4D97-AF65-F5344CB8AC3E}">
        <p14:creationId xmlns:p14="http://schemas.microsoft.com/office/powerpoint/2010/main" val="3355101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EA59F6-F577-B074-263A-F540D9AC8ADC}"/>
              </a:ext>
            </a:extLst>
          </p:cNvPr>
          <p:cNvSpPr>
            <a:spLocks noGrp="1"/>
          </p:cNvSpPr>
          <p:nvPr>
            <p:ph type="title"/>
          </p:nvPr>
        </p:nvSpPr>
        <p:spPr>
          <a:xfrm>
            <a:off x="1593436" y="177800"/>
            <a:ext cx="9782801" cy="1239837"/>
          </a:xfrm>
        </p:spPr>
        <p:txBody>
          <a:bodyPr anchor="b">
            <a:normAutofit/>
          </a:bodyPr>
          <a:lstStyle/>
          <a:p>
            <a:r>
              <a:rPr lang="el-GR" dirty="0"/>
              <a:t>Πίνακας Συσχέτισης</a:t>
            </a:r>
          </a:p>
        </p:txBody>
      </p:sp>
      <p:pic>
        <p:nvPicPr>
          <p:cNvPr id="5" name="Θέση περιεχομένου 4">
            <a:extLst>
              <a:ext uri="{FF2B5EF4-FFF2-40B4-BE49-F238E27FC236}">
                <a16:creationId xmlns:a16="http://schemas.microsoft.com/office/drawing/2014/main" id="{131250D3-3E60-4AE7-4A3D-F3F64448016C}"/>
              </a:ext>
            </a:extLst>
          </p:cNvPr>
          <p:cNvPicPr>
            <a:picLocks noGrp="1" noChangeAspect="1"/>
          </p:cNvPicPr>
          <p:nvPr>
            <p:ph idx="1"/>
          </p:nvPr>
        </p:nvPicPr>
        <p:blipFill>
          <a:blip r:embed="rId2"/>
          <a:stretch>
            <a:fillRect/>
          </a:stretch>
        </p:blipFill>
        <p:spPr>
          <a:xfrm>
            <a:off x="2721873" y="1600200"/>
            <a:ext cx="7525926" cy="4572000"/>
          </a:xfrm>
          <a:noFill/>
        </p:spPr>
      </p:pic>
    </p:spTree>
    <p:extLst>
      <p:ext uri="{BB962C8B-B14F-4D97-AF65-F5344CB8AC3E}">
        <p14:creationId xmlns:p14="http://schemas.microsoft.com/office/powerpoint/2010/main" val="3936686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EEFA24-32BA-F0BC-108D-AE4054E727C6}"/>
              </a:ext>
            </a:extLst>
          </p:cNvPr>
          <p:cNvSpPr>
            <a:spLocks noGrp="1"/>
          </p:cNvSpPr>
          <p:nvPr>
            <p:ph type="title"/>
          </p:nvPr>
        </p:nvSpPr>
        <p:spPr/>
        <p:txBody>
          <a:bodyPr/>
          <a:lstStyle/>
          <a:p>
            <a:r>
              <a:rPr lang="el-GR" dirty="0"/>
              <a:t>Βήμα προς Βήμα Παλινδρόμηση</a:t>
            </a:r>
          </a:p>
        </p:txBody>
      </p:sp>
      <p:sp>
        <p:nvSpPr>
          <p:cNvPr id="3" name="Θέση περιεχομένου 2">
            <a:extLst>
              <a:ext uri="{FF2B5EF4-FFF2-40B4-BE49-F238E27FC236}">
                <a16:creationId xmlns:a16="http://schemas.microsoft.com/office/drawing/2014/main" id="{E1F689B1-00E8-B0F2-0E2D-38AF55610A44}"/>
              </a:ext>
            </a:extLst>
          </p:cNvPr>
          <p:cNvSpPr>
            <a:spLocks noGrp="1"/>
          </p:cNvSpPr>
          <p:nvPr>
            <p:ph idx="1"/>
          </p:nvPr>
        </p:nvSpPr>
        <p:spPr/>
        <p:txBody>
          <a:bodyPr>
            <a:normAutofit/>
          </a:bodyPr>
          <a:lstStyle/>
          <a:p>
            <a:r>
              <a:rPr lang="el-GR" dirty="0"/>
              <a:t>Η τεχνική της βήμα-προς-βήμα παλινδρόμησης είναι εξαιρετικά εύκολη στη χρήση. </a:t>
            </a:r>
          </a:p>
          <a:p>
            <a:r>
              <a:rPr lang="el-GR" dirty="0"/>
              <a:t>Είναι επίσης εξαιρετικά εύκολο να χρησιμοποιηθεί λανθασμένα:</a:t>
            </a:r>
          </a:p>
          <a:p>
            <a:pPr lvl="1"/>
            <a:r>
              <a:rPr lang="el-GR" dirty="0"/>
              <a:t>Σφάλματα κατά τα </a:t>
            </a:r>
            <a:r>
              <a:rPr lang="en-US" dirty="0"/>
              <a:t>t test.</a:t>
            </a:r>
          </a:p>
          <a:p>
            <a:pPr lvl="1"/>
            <a:r>
              <a:rPr lang="el-GR" dirty="0"/>
              <a:t>Παράλειψη σημαντικών μεταβλητών κατά την αρχική επιλογή.</a:t>
            </a:r>
          </a:p>
        </p:txBody>
      </p:sp>
    </p:spTree>
    <p:extLst>
      <p:ext uri="{BB962C8B-B14F-4D97-AF65-F5344CB8AC3E}">
        <p14:creationId xmlns:p14="http://schemas.microsoft.com/office/powerpoint/2010/main" val="3130533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2E17E2-E464-D588-80EF-EF18E5D42E12}"/>
              </a:ext>
            </a:extLst>
          </p:cNvPr>
          <p:cNvSpPr>
            <a:spLocks noGrp="1"/>
          </p:cNvSpPr>
          <p:nvPr>
            <p:ph type="title"/>
          </p:nvPr>
        </p:nvSpPr>
        <p:spPr/>
        <p:txBody>
          <a:bodyPr/>
          <a:lstStyle/>
          <a:p>
            <a:r>
              <a:rPr lang="el-GR" dirty="0"/>
              <a:t>Ανάστροφη Παλινδρόμηση</a:t>
            </a:r>
          </a:p>
        </p:txBody>
      </p:sp>
      <p:sp>
        <p:nvSpPr>
          <p:cNvPr id="3" name="Θέση περιεχομένου 2">
            <a:extLst>
              <a:ext uri="{FF2B5EF4-FFF2-40B4-BE49-F238E27FC236}">
                <a16:creationId xmlns:a16="http://schemas.microsoft.com/office/drawing/2014/main" id="{39FEEAAF-7F02-0BB0-521E-933B248377A6}"/>
              </a:ext>
            </a:extLst>
          </p:cNvPr>
          <p:cNvSpPr>
            <a:spLocks noGrp="1"/>
          </p:cNvSpPr>
          <p:nvPr>
            <p:ph idx="1"/>
          </p:nvPr>
        </p:nvSpPr>
        <p:spPr/>
        <p:txBody>
          <a:bodyPr/>
          <a:lstStyle/>
          <a:p>
            <a:r>
              <a:rPr lang="el-GR" dirty="0"/>
              <a:t>Κατά την ανάστροφη παλινδρόμηση εισέρχονται από την αρχή όλες οι ανεξάρτητες μεταβλητές και αφαιρούνται μία κάθε φορά οι μη στατιστικά σημαντικές ανεξάρτητες μεταβλητές, ξεκινώντας με αυτή που έχει την μεγαλύτερη p-τιμή. </a:t>
            </a:r>
          </a:p>
          <a:p>
            <a:r>
              <a:rPr lang="el-GR" dirty="0"/>
              <a:t>Μετά από κάθε αφαίρεση ανεξάρτητης μεταβλητής γίνεται παλινδρόμηση για τον υπολογισμό των συντελεστών των εναπομεινάντων μεταβλητών και των στατιστικών τους και επαναλαμβάνεται η διαδικασία.</a:t>
            </a:r>
          </a:p>
        </p:txBody>
      </p:sp>
    </p:spTree>
    <p:extLst>
      <p:ext uri="{BB962C8B-B14F-4D97-AF65-F5344CB8AC3E}">
        <p14:creationId xmlns:p14="http://schemas.microsoft.com/office/powerpoint/2010/main" val="1508927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41AB84-B6B8-3322-3466-DE2BEF1F1684}"/>
              </a:ext>
            </a:extLst>
          </p:cNvPr>
          <p:cNvSpPr>
            <a:spLocks noGrp="1"/>
          </p:cNvSpPr>
          <p:nvPr>
            <p:ph type="title"/>
          </p:nvPr>
        </p:nvSpPr>
        <p:spPr/>
        <p:txBody>
          <a:bodyPr/>
          <a:lstStyle/>
          <a:p>
            <a:r>
              <a:rPr lang="el-GR" dirty="0"/>
              <a:t>Εμπρόσθια Παλινδρόμηση</a:t>
            </a:r>
          </a:p>
        </p:txBody>
      </p:sp>
      <p:sp>
        <p:nvSpPr>
          <p:cNvPr id="3" name="Θέση περιεχομένου 2">
            <a:extLst>
              <a:ext uri="{FF2B5EF4-FFF2-40B4-BE49-F238E27FC236}">
                <a16:creationId xmlns:a16="http://schemas.microsoft.com/office/drawing/2014/main" id="{C87EA7D6-F141-20B5-2120-B8DC0FDAD3CB}"/>
              </a:ext>
            </a:extLst>
          </p:cNvPr>
          <p:cNvSpPr>
            <a:spLocks noGrp="1"/>
          </p:cNvSpPr>
          <p:nvPr>
            <p:ph idx="1"/>
          </p:nvPr>
        </p:nvSpPr>
        <p:spPr/>
        <p:txBody>
          <a:bodyPr/>
          <a:lstStyle/>
          <a:p>
            <a:r>
              <a:rPr lang="el-GR" dirty="0"/>
              <a:t>Κατά αυτήν μόνο εισάγονται νέες ανεξάρτητες μεταβλητές, που είναι σημαντικές.</a:t>
            </a:r>
          </a:p>
          <a:p>
            <a:r>
              <a:rPr lang="el-GR" dirty="0"/>
              <a:t>Δεν αφαιρεί όμως ανεξάρτητες μεταβλητές στην περίπτωση, που με την εισαγωγή μιας νέας χαλάσει η στατιστική κάποιας από τις προηγούμενες, που έχει εισάγει.</a:t>
            </a:r>
          </a:p>
        </p:txBody>
      </p:sp>
    </p:spTree>
    <p:extLst>
      <p:ext uri="{BB962C8B-B14F-4D97-AF65-F5344CB8AC3E}">
        <p14:creationId xmlns:p14="http://schemas.microsoft.com/office/powerpoint/2010/main" val="9139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B55FCA-A915-29E6-1304-D84B6D468A81}"/>
              </a:ext>
            </a:extLst>
          </p:cNvPr>
          <p:cNvSpPr>
            <a:spLocks noGrp="1"/>
          </p:cNvSpPr>
          <p:nvPr>
            <p:ph type="title"/>
          </p:nvPr>
        </p:nvSpPr>
        <p:spPr/>
        <p:txBody>
          <a:bodyPr/>
          <a:lstStyle/>
          <a:p>
            <a:r>
              <a:rPr lang="el-GR" dirty="0"/>
              <a:t>Αναγνώριση Ακραίων Τιμών</a:t>
            </a:r>
          </a:p>
        </p:txBody>
      </p:sp>
      <p:sp>
        <p:nvSpPr>
          <p:cNvPr id="3" name="Θέση περιεχομένου 2">
            <a:extLst>
              <a:ext uri="{FF2B5EF4-FFF2-40B4-BE49-F238E27FC236}">
                <a16:creationId xmlns:a16="http://schemas.microsoft.com/office/drawing/2014/main" id="{FDF3D42C-0AB4-E00A-6255-829B496652BA}"/>
              </a:ext>
            </a:extLst>
          </p:cNvPr>
          <p:cNvSpPr>
            <a:spLocks noGrp="1"/>
          </p:cNvSpPr>
          <p:nvPr>
            <p:ph idx="1"/>
          </p:nvPr>
        </p:nvSpPr>
        <p:spPr/>
        <p:txBody>
          <a:bodyPr>
            <a:normAutofit lnSpcReduction="10000"/>
          </a:bodyPr>
          <a:lstStyle/>
          <a:p>
            <a:r>
              <a:rPr lang="el-GR" dirty="0"/>
              <a:t>Ακραίες παρατηρήσεις είναι συχνά κρυμμένες από την διαδικασία προσαρμογής και μπορεί να μην είναι εύκολο να εντοπιστούν από μία εξέταση των διαγραμμάτων καταλοίπων. Ωστόσο μπορεί να έχουν σημαντικό ρόλο στο καθορισμό της προσαρμοσμένης συνάρτησης παλινδρόμησης. </a:t>
            </a:r>
          </a:p>
          <a:p>
            <a:r>
              <a:rPr lang="el-GR" dirty="0"/>
              <a:t>Είναι σημαντικό να μελετήσει κανείς ακραίες παρατηρήσεις, για να αποφασίσει αν πρέπει να διατηρηθούν, ή να αποκλειστούν και αν τελικά διατηρηθούν, να αποφασίσει για το αν η επιρροή τους θα έπρεπε να μειωθεί στην αναθεώρηση της διαδικασίας προσαρμογής, ή της συνάρτησης παλινδρόμησης.</a:t>
            </a:r>
          </a:p>
          <a:p>
            <a:endParaRPr lang="el-GR" dirty="0"/>
          </a:p>
        </p:txBody>
      </p:sp>
    </p:spTree>
    <p:extLst>
      <p:ext uri="{BB962C8B-B14F-4D97-AF65-F5344CB8AC3E}">
        <p14:creationId xmlns:p14="http://schemas.microsoft.com/office/powerpoint/2010/main" val="1486129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B55FCA-A915-29E6-1304-D84B6D468A81}"/>
              </a:ext>
            </a:extLst>
          </p:cNvPr>
          <p:cNvSpPr>
            <a:spLocks noGrp="1"/>
          </p:cNvSpPr>
          <p:nvPr>
            <p:ph type="title"/>
          </p:nvPr>
        </p:nvSpPr>
        <p:spPr/>
        <p:txBody>
          <a:bodyPr/>
          <a:lstStyle/>
          <a:p>
            <a:r>
              <a:rPr lang="el-GR" dirty="0"/>
              <a:t>Αναγνώριση Ακραίων Τιμών</a:t>
            </a:r>
          </a:p>
        </p:txBody>
      </p:sp>
      <p:sp>
        <p:nvSpPr>
          <p:cNvPr id="3" name="Θέση περιεχομένου 2">
            <a:extLst>
              <a:ext uri="{FF2B5EF4-FFF2-40B4-BE49-F238E27FC236}">
                <a16:creationId xmlns:a16="http://schemas.microsoft.com/office/drawing/2014/main" id="{FDF3D42C-0AB4-E00A-6255-829B496652BA}"/>
              </a:ext>
            </a:extLst>
          </p:cNvPr>
          <p:cNvSpPr>
            <a:spLocks noGrp="1"/>
          </p:cNvSpPr>
          <p:nvPr>
            <p:ph idx="1"/>
          </p:nvPr>
        </p:nvSpPr>
        <p:spPr/>
        <p:txBody>
          <a:bodyPr>
            <a:normAutofit/>
          </a:bodyPr>
          <a:lstStyle/>
          <a:p>
            <a:r>
              <a:rPr lang="el-GR" dirty="0"/>
              <a:t>Ένας υπολογισμός της επιρροής των i σημείων δεδομένων στη προσαρμοσμένη συνάρτηση παλινδρόμησης παρέχεται από το </a:t>
            </a:r>
            <a:r>
              <a:rPr lang="el-GR" b="1" dirty="0" err="1"/>
              <a:t>leverage</a:t>
            </a:r>
            <a:r>
              <a:rPr lang="el-GR" dirty="0"/>
              <a:t>. </a:t>
            </a:r>
          </a:p>
          <a:p>
            <a:r>
              <a:rPr lang="el-GR" dirty="0"/>
              <a:t>Το </a:t>
            </a:r>
            <a:r>
              <a:rPr lang="el-GR" dirty="0" err="1"/>
              <a:t>leverage</a:t>
            </a:r>
            <a:r>
              <a:rPr lang="el-GR" dirty="0"/>
              <a:t> εξαρτάται μόνο από τις μεταβλητές πρόβλεψης (ανεξάρτητες μεταβλητές). Δεν εξαρτάται από την εξαρτημένη μεταβλητή. </a:t>
            </a:r>
          </a:p>
          <a:p>
            <a:r>
              <a:rPr lang="el-GR" dirty="0"/>
              <a:t>Για την απλή γραμμική παλινδρόμηση με μία μεταβλητή πρόβλεψης, Χ, έχουμε:</a:t>
            </a:r>
          </a:p>
        </p:txBody>
      </p:sp>
      <p:pic>
        <p:nvPicPr>
          <p:cNvPr id="5" name="Εικόνα 4">
            <a:extLst>
              <a:ext uri="{FF2B5EF4-FFF2-40B4-BE49-F238E27FC236}">
                <a16:creationId xmlns:a16="http://schemas.microsoft.com/office/drawing/2014/main" id="{83836B5D-90B7-815E-880A-4A18D3C07C79}"/>
              </a:ext>
            </a:extLst>
          </p:cNvPr>
          <p:cNvPicPr>
            <a:picLocks noChangeAspect="1"/>
          </p:cNvPicPr>
          <p:nvPr/>
        </p:nvPicPr>
        <p:blipFill>
          <a:blip r:embed="rId2"/>
          <a:stretch>
            <a:fillRect/>
          </a:stretch>
        </p:blipFill>
        <p:spPr>
          <a:xfrm>
            <a:off x="5590356" y="4941168"/>
            <a:ext cx="4045311" cy="1667024"/>
          </a:xfrm>
          <a:prstGeom prst="rect">
            <a:avLst/>
          </a:prstGeom>
        </p:spPr>
      </p:pic>
    </p:spTree>
    <p:extLst>
      <p:ext uri="{BB962C8B-B14F-4D97-AF65-F5344CB8AC3E}">
        <p14:creationId xmlns:p14="http://schemas.microsoft.com/office/powerpoint/2010/main" val="244361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B55FCA-A915-29E6-1304-D84B6D468A81}"/>
              </a:ext>
            </a:extLst>
          </p:cNvPr>
          <p:cNvSpPr>
            <a:spLocks noGrp="1"/>
          </p:cNvSpPr>
          <p:nvPr>
            <p:ph type="title"/>
          </p:nvPr>
        </p:nvSpPr>
        <p:spPr/>
        <p:txBody>
          <a:bodyPr/>
          <a:lstStyle/>
          <a:p>
            <a:r>
              <a:rPr lang="el-GR" dirty="0"/>
              <a:t>Αναγνώριση Ακραίων Τιμών</a:t>
            </a:r>
          </a:p>
        </p:txBody>
      </p:sp>
      <p:sp>
        <p:nvSpPr>
          <p:cNvPr id="3" name="Θέση περιεχομένου 2">
            <a:extLst>
              <a:ext uri="{FF2B5EF4-FFF2-40B4-BE49-F238E27FC236}">
                <a16:creationId xmlns:a16="http://schemas.microsoft.com/office/drawing/2014/main" id="{FDF3D42C-0AB4-E00A-6255-829B496652BA}"/>
              </a:ext>
            </a:extLst>
          </p:cNvPr>
          <p:cNvSpPr>
            <a:spLocks noGrp="1"/>
          </p:cNvSpPr>
          <p:nvPr>
            <p:ph idx="1"/>
          </p:nvPr>
        </p:nvSpPr>
        <p:spPr/>
        <p:txBody>
          <a:bodyPr>
            <a:normAutofit/>
          </a:bodyPr>
          <a:lstStyle/>
          <a:p>
            <a:r>
              <a:rPr lang="el-GR" dirty="0"/>
              <a:t>Αν το i σημείο δεδομένων έχει υψηλό </a:t>
            </a:r>
            <a:r>
              <a:rPr lang="el-GR" dirty="0" err="1"/>
              <a:t>leverage</a:t>
            </a:r>
            <a:r>
              <a:rPr lang="el-GR" dirty="0"/>
              <a:t> (</a:t>
            </a:r>
            <a:r>
              <a:rPr lang="el-GR" dirty="0" err="1"/>
              <a:t>h</a:t>
            </a:r>
            <a:r>
              <a:rPr lang="el-GR" baseline="-25000" dirty="0" err="1"/>
              <a:t>ii</a:t>
            </a:r>
            <a:r>
              <a:rPr lang="el-GR" baseline="-25000" dirty="0"/>
              <a:t> </a:t>
            </a:r>
            <a:r>
              <a:rPr lang="el-GR" dirty="0"/>
              <a:t>είναι κοντά στο 1), η προσαρμοσμένη απόκριση σε εκείνο το Χ καθορίζεται σχεδόν ολοκληρωτικά από το </a:t>
            </a:r>
            <a:r>
              <a:rPr lang="el-GR" dirty="0" err="1"/>
              <a:t>Χ</a:t>
            </a:r>
            <a:r>
              <a:rPr lang="el-GR" baseline="-25000" dirty="0" err="1"/>
              <a:t>i</a:t>
            </a:r>
            <a:r>
              <a:rPr lang="el-GR" dirty="0"/>
              <a:t>, με τα υπόλοιπα δεδομένα να έχουν πολύ μικρή επιρροή. </a:t>
            </a:r>
          </a:p>
          <a:p>
            <a:r>
              <a:rPr lang="el-GR" dirty="0"/>
              <a:t>Το υψηλό </a:t>
            </a:r>
            <a:r>
              <a:rPr lang="el-GR" dirty="0" err="1"/>
              <a:t>leverage</a:t>
            </a:r>
            <a:r>
              <a:rPr lang="el-GR" dirty="0"/>
              <a:t> σημείο δεδομένων είναι επίσης ακραίο ανάμεσα στα Χ (μακριά από τους άλλους συνδυασμούς των Χ τιμών). </a:t>
            </a:r>
          </a:p>
          <a:p>
            <a:r>
              <a:rPr lang="el-GR" dirty="0"/>
              <a:t>Ένας εμπειρικός κανόνας υποδεικνύει, ότι το </a:t>
            </a:r>
            <a:r>
              <a:rPr lang="el-GR" dirty="0" err="1"/>
              <a:t>hii</a:t>
            </a:r>
            <a:r>
              <a:rPr lang="el-GR" dirty="0"/>
              <a:t> είναι αρκετά μεγάλο, αν h</a:t>
            </a:r>
            <a:r>
              <a:rPr lang="el-GR" baseline="-25000" dirty="0"/>
              <a:t>ii</a:t>
            </a:r>
            <a:r>
              <a:rPr lang="el-GR" dirty="0"/>
              <a:t>≥3(k+1)/n. </a:t>
            </a:r>
          </a:p>
        </p:txBody>
      </p:sp>
    </p:spTree>
    <p:extLst>
      <p:ext uri="{BB962C8B-B14F-4D97-AF65-F5344CB8AC3E}">
        <p14:creationId xmlns:p14="http://schemas.microsoft.com/office/powerpoint/2010/main" val="68328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B55FCA-A915-29E6-1304-D84B6D468A81}"/>
              </a:ext>
            </a:extLst>
          </p:cNvPr>
          <p:cNvSpPr>
            <a:spLocks noGrp="1"/>
          </p:cNvSpPr>
          <p:nvPr>
            <p:ph type="title"/>
          </p:nvPr>
        </p:nvSpPr>
        <p:spPr/>
        <p:txBody>
          <a:bodyPr/>
          <a:lstStyle/>
          <a:p>
            <a:r>
              <a:rPr lang="el-GR" dirty="0"/>
              <a:t>Αναγνώριση Ακραίων Τιμών</a:t>
            </a:r>
          </a:p>
        </p:txBody>
      </p:sp>
      <p:sp>
        <p:nvSpPr>
          <p:cNvPr id="3" name="Θέση περιεχομένου 2">
            <a:extLst>
              <a:ext uri="{FF2B5EF4-FFF2-40B4-BE49-F238E27FC236}">
                <a16:creationId xmlns:a16="http://schemas.microsoft.com/office/drawing/2014/main" id="{FDF3D42C-0AB4-E00A-6255-829B496652BA}"/>
              </a:ext>
            </a:extLst>
          </p:cNvPr>
          <p:cNvSpPr>
            <a:spLocks noGrp="1"/>
          </p:cNvSpPr>
          <p:nvPr>
            <p:ph idx="1"/>
          </p:nvPr>
        </p:nvSpPr>
        <p:spPr/>
        <p:txBody>
          <a:bodyPr>
            <a:normAutofit/>
          </a:bodyPr>
          <a:lstStyle/>
          <a:p>
            <a:r>
              <a:rPr lang="el-GR" dirty="0"/>
              <a:t>Η ανίχνευση των ακραίων Υ τιμών βασίζεται στο μέγεθος των καταλοίπων.</a:t>
            </a:r>
          </a:p>
          <a:p>
            <a:r>
              <a:rPr lang="el-GR" dirty="0"/>
              <a:t>Μεγάλα κατάλοιπα υποδεικνύουν, ότι μία Υ τιμή είναι «μακριά» από την προσαρμοσμένη ή </a:t>
            </a:r>
            <a:r>
              <a:rPr lang="el-GR" dirty="0" err="1"/>
              <a:t>προβλεφθείσα</a:t>
            </a:r>
            <a:r>
              <a:rPr lang="el-GR" dirty="0"/>
              <a:t> τιμή.</a:t>
            </a:r>
          </a:p>
          <a:p>
            <a:r>
              <a:rPr lang="el-GR" dirty="0"/>
              <a:t>Ένα μεγάλο κατάλοιπο θα φανεί σε ένα ιστόγραμμα των καταλοίπων σαν μία τιμή μακριά από το μηδέν (προς οποιαδήποτε κατεύθυνση). </a:t>
            </a:r>
          </a:p>
          <a:p>
            <a:r>
              <a:rPr lang="el-GR" dirty="0"/>
              <a:t>Ένα μεγάλο κατάλοιπο θα φανεί σε ένα διάγραμμα των καταλοίπων με τις προσαρμοσμένες τιμές σαν ένα σημείο μακριά πάνω ή κάτω από τον οριζόντιο άξονα. </a:t>
            </a:r>
          </a:p>
        </p:txBody>
      </p:sp>
    </p:spTree>
    <p:extLst>
      <p:ext uri="{BB962C8B-B14F-4D97-AF65-F5344CB8AC3E}">
        <p14:creationId xmlns:p14="http://schemas.microsoft.com/office/powerpoint/2010/main" val="2731487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F11DE2-36B3-96E3-5E95-59F481BADC9E}"/>
              </a:ext>
            </a:extLst>
          </p:cNvPr>
          <p:cNvSpPr>
            <a:spLocks noGrp="1"/>
          </p:cNvSpPr>
          <p:nvPr>
            <p:ph type="title"/>
          </p:nvPr>
        </p:nvSpPr>
        <p:spPr/>
        <p:txBody>
          <a:bodyPr/>
          <a:lstStyle/>
          <a:p>
            <a:r>
              <a:rPr lang="en-US" dirty="0"/>
              <a:t>Overfitting</a:t>
            </a:r>
            <a:endParaRPr lang="el-GR" dirty="0"/>
          </a:p>
        </p:txBody>
      </p:sp>
      <p:sp>
        <p:nvSpPr>
          <p:cNvPr id="3" name="Θέση περιεχομένου 2">
            <a:extLst>
              <a:ext uri="{FF2B5EF4-FFF2-40B4-BE49-F238E27FC236}">
                <a16:creationId xmlns:a16="http://schemas.microsoft.com/office/drawing/2014/main" id="{F31080A7-E00B-F628-410C-9123189FA8AB}"/>
              </a:ext>
            </a:extLst>
          </p:cNvPr>
          <p:cNvSpPr>
            <a:spLocks noGrp="1"/>
          </p:cNvSpPr>
          <p:nvPr>
            <p:ph idx="1"/>
          </p:nvPr>
        </p:nvSpPr>
        <p:spPr/>
        <p:txBody>
          <a:bodyPr>
            <a:normAutofit fontScale="85000" lnSpcReduction="10000"/>
          </a:bodyPr>
          <a:lstStyle/>
          <a:p>
            <a:r>
              <a:rPr lang="el-GR" dirty="0"/>
              <a:t>Το </a:t>
            </a:r>
            <a:r>
              <a:rPr lang="el-GR" dirty="0" err="1"/>
              <a:t>overfitting</a:t>
            </a:r>
            <a:r>
              <a:rPr lang="el-GR" dirty="0"/>
              <a:t> αναφέρεται στην προσθήκη ανεξάρτητων μεταβλητών στην συνάρτηση παλινδρόμησης, οι οποίες σε μεγάλο βαθμό, επεξηγούν όλες τις “εκκεντρικότητες-ιδιαιτερότητες” των δεδομένων του υπό ανάλυση δείγματος. Ή με άλλα λόγια χρησιμοποιούμε περισσότερες ανεξάρτητες μεταβλητές, από όσες χρειαζόμαστε. </a:t>
            </a:r>
            <a:endParaRPr lang="en-US" dirty="0"/>
          </a:p>
          <a:p>
            <a:r>
              <a:rPr lang="el-GR" dirty="0"/>
              <a:t>Όταν ένα τέτοιο μοντέλο εφαρμόζεται σε άλλα δεδομένα του ίδιου πληθυσμού, δίνει χειρότερα αποτελέσματα από τα αρχικά της προσαρμογής. </a:t>
            </a:r>
            <a:endParaRPr lang="en-US" dirty="0"/>
          </a:p>
          <a:p>
            <a:r>
              <a:rPr lang="el-GR" dirty="0"/>
              <a:t>Το </a:t>
            </a:r>
            <a:r>
              <a:rPr lang="el-GR" dirty="0" err="1"/>
              <a:t>overfitting</a:t>
            </a:r>
            <a:r>
              <a:rPr lang="el-GR" dirty="0"/>
              <a:t> εμφανίζεται συνήθως σε μικρά δείγματα. Αν έχουμε n ανεξάρτητες μεταβλητές θα χρειαστούμε τουλάχιστον nx10 τιμές. Για να ελέγξουμε το μοντέλο μας για </a:t>
            </a:r>
            <a:r>
              <a:rPr lang="el-GR" dirty="0" err="1"/>
              <a:t>overfitting</a:t>
            </a:r>
            <a:r>
              <a:rPr lang="el-GR" dirty="0"/>
              <a:t>, εφαρμόζουμε το μοντέλο σε άλλο μέρος του δείγματος και αν τα σφάλματα είναι μεγαλύτερα από αυτά της προσαρμογής, τότε λέμε ότι λαμβάνει χώρα </a:t>
            </a:r>
            <a:r>
              <a:rPr lang="el-GR" dirty="0" err="1"/>
              <a:t>overfitting</a:t>
            </a:r>
            <a:r>
              <a:rPr lang="el-GR" dirty="0"/>
              <a:t>.</a:t>
            </a:r>
          </a:p>
        </p:txBody>
      </p:sp>
    </p:spTree>
    <p:extLst>
      <p:ext uri="{BB962C8B-B14F-4D97-AF65-F5344CB8AC3E}">
        <p14:creationId xmlns:p14="http://schemas.microsoft.com/office/powerpoint/2010/main" val="3033966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F11DE2-36B3-96E3-5E95-59F481BADC9E}"/>
              </a:ext>
            </a:extLst>
          </p:cNvPr>
          <p:cNvSpPr>
            <a:spLocks noGrp="1"/>
          </p:cNvSpPr>
          <p:nvPr>
            <p:ph type="title"/>
          </p:nvPr>
        </p:nvSpPr>
        <p:spPr>
          <a:xfrm>
            <a:off x="1593436" y="177800"/>
            <a:ext cx="9782801" cy="1239837"/>
          </a:xfrm>
        </p:spPr>
        <p:txBody>
          <a:bodyPr anchor="b">
            <a:normAutofit/>
          </a:bodyPr>
          <a:lstStyle/>
          <a:p>
            <a:r>
              <a:rPr lang="en-US" dirty="0"/>
              <a:t>Overfitting</a:t>
            </a:r>
            <a:endParaRPr lang="el-GR" dirty="0"/>
          </a:p>
        </p:txBody>
      </p:sp>
      <p:pic>
        <p:nvPicPr>
          <p:cNvPr id="1028" name="Picture 4">
            <a:extLst>
              <a:ext uri="{FF2B5EF4-FFF2-40B4-BE49-F238E27FC236}">
                <a16:creationId xmlns:a16="http://schemas.microsoft.com/office/drawing/2014/main" id="{2F0615A5-9E32-AD5A-68F9-7E322D4E18A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118344" y="1600200"/>
            <a:ext cx="6732984" cy="4572000"/>
          </a:xfrm>
          <a:prstGeom prst="rect">
            <a:avLst/>
          </a:prstGeom>
          <a:solidFill>
            <a:srgbClr val="FFFFFF"/>
          </a:solidFill>
        </p:spPr>
      </p:pic>
    </p:spTree>
    <p:extLst>
      <p:ext uri="{BB962C8B-B14F-4D97-AF65-F5344CB8AC3E}">
        <p14:creationId xmlns:p14="http://schemas.microsoft.com/office/powerpoint/2010/main" val="2061239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0991D8-0061-8561-A118-FE6213C697EC}"/>
              </a:ext>
            </a:extLst>
          </p:cNvPr>
          <p:cNvSpPr>
            <a:spLocks noGrp="1"/>
          </p:cNvSpPr>
          <p:nvPr>
            <p:ph type="title"/>
          </p:nvPr>
        </p:nvSpPr>
        <p:spPr/>
        <p:txBody>
          <a:bodyPr/>
          <a:lstStyle/>
          <a:p>
            <a:r>
              <a:rPr lang="el-GR" dirty="0"/>
              <a:t>Χρήσιμες Παλινδρομήσεις</a:t>
            </a:r>
          </a:p>
        </p:txBody>
      </p:sp>
      <p:sp>
        <p:nvSpPr>
          <p:cNvPr id="3" name="Θέση περιεχομένου 2">
            <a:extLst>
              <a:ext uri="{FF2B5EF4-FFF2-40B4-BE49-F238E27FC236}">
                <a16:creationId xmlns:a16="http://schemas.microsoft.com/office/drawing/2014/main" id="{93E8E526-9F8B-3CCF-509F-264ADFA0E30F}"/>
              </a:ext>
            </a:extLst>
          </p:cNvPr>
          <p:cNvSpPr>
            <a:spLocks noGrp="1"/>
          </p:cNvSpPr>
          <p:nvPr>
            <p:ph idx="1"/>
          </p:nvPr>
        </p:nvSpPr>
        <p:spPr/>
        <p:txBody>
          <a:bodyPr>
            <a:normAutofit lnSpcReduction="10000"/>
          </a:bodyPr>
          <a:lstStyle/>
          <a:p>
            <a:r>
              <a:rPr lang="el-GR" dirty="0"/>
              <a:t>Μία στατιστικά σημαντική παλινδρόμηση δεν σημαίνει, ότι είναι αναγκαία και χρήσιμη.</a:t>
            </a:r>
          </a:p>
          <a:p>
            <a:r>
              <a:rPr lang="el-GR" dirty="0"/>
              <a:t>Σε ένα σχετικά μεγάλο δείγμα δεν είναι ασύνηθες να έχουμε μεγάλους F-λόγους και μικρό R</a:t>
            </a:r>
            <a:r>
              <a:rPr lang="el-GR" baseline="30000" dirty="0"/>
              <a:t>2</a:t>
            </a:r>
            <a:r>
              <a:rPr lang="el-GR" dirty="0"/>
              <a:t> . Σε αυτή τη περίπτωση έχουμε σημαντική παλινδρόμηση αλλά με χαμηλή εξήγηση της μεταβλητότητας. </a:t>
            </a:r>
          </a:p>
          <a:p>
            <a:r>
              <a:rPr lang="el-GR" dirty="0"/>
              <a:t>Ένας πρακτικός κανόνας υποδεικνύει, ότι ο υπολογισμένος F-λόγος πρέπει να είναι τουλάχιστον τέσσερις φορές μεγαλύτερος της F-τιμής, που αντιστοιχεί στο επίπεδο σημαντικότητας α%, πριν χρησιμοποιήσουμε τη παλινδρόμηση για προβλέψεις.</a:t>
            </a:r>
          </a:p>
        </p:txBody>
      </p:sp>
    </p:spTree>
    <p:extLst>
      <p:ext uri="{BB962C8B-B14F-4D97-AF65-F5344CB8AC3E}">
        <p14:creationId xmlns:p14="http://schemas.microsoft.com/office/powerpoint/2010/main" val="3206831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96AEF8-C690-94A1-294B-133DFFCAE06F}"/>
              </a:ext>
            </a:extLst>
          </p:cNvPr>
          <p:cNvSpPr>
            <a:spLocks noGrp="1"/>
          </p:cNvSpPr>
          <p:nvPr>
            <p:ph type="title"/>
          </p:nvPr>
        </p:nvSpPr>
        <p:spPr/>
        <p:txBody>
          <a:bodyPr/>
          <a:lstStyle/>
          <a:p>
            <a:r>
              <a:rPr lang="el-GR" dirty="0"/>
              <a:t>Μοντέλο </a:t>
            </a:r>
            <a:r>
              <a:rPr lang="el-GR" dirty="0" err="1"/>
              <a:t>Πολυμεταβλητής</a:t>
            </a:r>
            <a:r>
              <a:rPr lang="el-GR" dirty="0"/>
              <a:t> Παλινδρόμησης</a:t>
            </a:r>
          </a:p>
        </p:txBody>
      </p:sp>
      <p:sp>
        <p:nvSpPr>
          <p:cNvPr id="3" name="Θέση περιεχομένου 2">
            <a:extLst>
              <a:ext uri="{FF2B5EF4-FFF2-40B4-BE49-F238E27FC236}">
                <a16:creationId xmlns:a16="http://schemas.microsoft.com/office/drawing/2014/main" id="{34ED0456-1EBF-9E25-0BFB-B38716AE3CF4}"/>
              </a:ext>
            </a:extLst>
          </p:cNvPr>
          <p:cNvSpPr>
            <a:spLocks noGrp="1"/>
          </p:cNvSpPr>
          <p:nvPr>
            <p:ph idx="1"/>
          </p:nvPr>
        </p:nvSpPr>
        <p:spPr/>
        <p:txBody>
          <a:bodyPr/>
          <a:lstStyle/>
          <a:p>
            <a:r>
              <a:rPr lang="el-GR" dirty="0"/>
              <a:t>Στην απλή παλινδρόμηση, η εξαρτημένη μεταβλητή συμβολίζεται με Υ και η ανεξάρτητη μεταβλητή με Χ. </a:t>
            </a:r>
          </a:p>
          <a:p>
            <a:r>
              <a:rPr lang="el-GR" dirty="0"/>
              <a:t>Στην ανάλυση </a:t>
            </a:r>
            <a:r>
              <a:rPr lang="el-GR" dirty="0" err="1"/>
              <a:t>πολυμεταβλητής</a:t>
            </a:r>
            <a:r>
              <a:rPr lang="el-GR" dirty="0"/>
              <a:t> παλινδρόμησης, τα Χ με κάτω δείκτες χρησιμοποιούνται για να συμβολίσουν τις ανεξάρτητες μεταβλητές. Η εξαρτημένη μεταβλητή ακόμα συμβολίζεται με Υ, και οι ανεξάρτητες μεταβλητές με Χ</a:t>
            </a:r>
            <a:r>
              <a:rPr lang="el-GR" baseline="-25000" dirty="0"/>
              <a:t>1</a:t>
            </a:r>
            <a:r>
              <a:rPr lang="el-GR" dirty="0"/>
              <a:t>, Χ</a:t>
            </a:r>
            <a:r>
              <a:rPr lang="el-GR" baseline="-25000" dirty="0"/>
              <a:t>2</a:t>
            </a:r>
            <a:r>
              <a:rPr lang="el-GR" dirty="0"/>
              <a:t>, ..., </a:t>
            </a:r>
            <a:r>
              <a:rPr lang="el-GR" dirty="0" err="1"/>
              <a:t>Χ</a:t>
            </a:r>
            <a:r>
              <a:rPr lang="el-GR" baseline="-25000" dirty="0" err="1"/>
              <a:t>k</a:t>
            </a:r>
            <a:r>
              <a:rPr lang="el-GR" dirty="0"/>
              <a:t>. </a:t>
            </a:r>
          </a:p>
          <a:p>
            <a:r>
              <a:rPr lang="el-GR" dirty="0"/>
              <a:t>Όταν καθοριστεί τα αρχικό σύνολο ανεξάρτητων μεταβλητών, η σχέση μεταξύ του Υ και των Χ μπορεί να εκφραστεί σαν μοντέλο </a:t>
            </a:r>
            <a:r>
              <a:rPr lang="el-GR" dirty="0" err="1"/>
              <a:t>πολυμεταβλητής</a:t>
            </a:r>
            <a:r>
              <a:rPr lang="el-GR" dirty="0"/>
              <a:t> παλινδρόμησης. </a:t>
            </a:r>
          </a:p>
        </p:txBody>
      </p:sp>
    </p:spTree>
    <p:extLst>
      <p:ext uri="{BB962C8B-B14F-4D97-AF65-F5344CB8AC3E}">
        <p14:creationId xmlns:p14="http://schemas.microsoft.com/office/powerpoint/2010/main" val="1587193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257E2281-AAF8-F3FC-02CB-E68C5CA55AA8}"/>
              </a:ext>
            </a:extLst>
          </p:cNvPr>
          <p:cNvSpPr>
            <a:spLocks noGrp="1" noChangeArrowheads="1"/>
          </p:cNvSpPr>
          <p:nvPr>
            <p:ph type="title"/>
          </p:nvPr>
        </p:nvSpPr>
        <p:spPr/>
        <p:txBody>
          <a:bodyPr/>
          <a:lstStyle/>
          <a:p>
            <a:pPr algn="ctr" eaLnBrk="1" hangingPunct="1"/>
            <a:r>
              <a:rPr lang="el-GR" altLang="el-GR"/>
              <a:t>Ερωτήσεις???</a:t>
            </a:r>
          </a:p>
        </p:txBody>
      </p:sp>
      <p:pic>
        <p:nvPicPr>
          <p:cNvPr id="53251" name="Picture 2">
            <a:extLst>
              <a:ext uri="{FF2B5EF4-FFF2-40B4-BE49-F238E27FC236}">
                <a16:creationId xmlns:a16="http://schemas.microsoft.com/office/drawing/2014/main" id="{365D0028-0EDE-FAB2-3F90-97E44D183E1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775075" y="2052638"/>
            <a:ext cx="3600450" cy="419576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96AEF8-C690-94A1-294B-133DFFCAE06F}"/>
              </a:ext>
            </a:extLst>
          </p:cNvPr>
          <p:cNvSpPr>
            <a:spLocks noGrp="1"/>
          </p:cNvSpPr>
          <p:nvPr>
            <p:ph type="title"/>
          </p:nvPr>
        </p:nvSpPr>
        <p:spPr/>
        <p:txBody>
          <a:bodyPr/>
          <a:lstStyle/>
          <a:p>
            <a:r>
              <a:rPr lang="el-GR" dirty="0"/>
              <a:t>Μοντέλο </a:t>
            </a:r>
            <a:r>
              <a:rPr lang="el-GR" dirty="0" err="1"/>
              <a:t>Πολυμεταβλητής</a:t>
            </a:r>
            <a:r>
              <a:rPr lang="el-GR" dirty="0"/>
              <a:t> Παλινδρόμησης</a:t>
            </a:r>
          </a:p>
        </p:txBody>
      </p:sp>
      <p:sp>
        <p:nvSpPr>
          <p:cNvPr id="3" name="Θέση περιεχομένου 2">
            <a:extLst>
              <a:ext uri="{FF2B5EF4-FFF2-40B4-BE49-F238E27FC236}">
                <a16:creationId xmlns:a16="http://schemas.microsoft.com/office/drawing/2014/main" id="{34ED0456-1EBF-9E25-0BFB-B38716AE3CF4}"/>
              </a:ext>
            </a:extLst>
          </p:cNvPr>
          <p:cNvSpPr>
            <a:spLocks noGrp="1"/>
          </p:cNvSpPr>
          <p:nvPr>
            <p:ph idx="1"/>
          </p:nvPr>
        </p:nvSpPr>
        <p:spPr/>
        <p:txBody>
          <a:bodyPr/>
          <a:lstStyle/>
          <a:p>
            <a:r>
              <a:rPr lang="el-GR" dirty="0"/>
              <a:t>Στο μοντέλο </a:t>
            </a:r>
            <a:r>
              <a:rPr lang="el-GR" dirty="0" err="1"/>
              <a:t>πολυμεταβλητής</a:t>
            </a:r>
            <a:r>
              <a:rPr lang="el-GR" dirty="0"/>
              <a:t> παλινδρόμησης, η μέση παρατηρούμενη τιμή είναι η ακόλουθη γραμμική συνάρτηση των ανεξάρτητων μεταβλητών:</a:t>
            </a:r>
          </a:p>
          <a:p>
            <a:endParaRPr lang="el-GR" dirty="0"/>
          </a:p>
          <a:p>
            <a:endParaRPr lang="el-GR" dirty="0"/>
          </a:p>
          <a:p>
            <a:endParaRPr lang="el-GR" dirty="0"/>
          </a:p>
          <a:p>
            <a:r>
              <a:rPr lang="el-GR" dirty="0"/>
              <a:t>Αυτή η έκφραση είναι η συνάρτηση </a:t>
            </a:r>
            <a:r>
              <a:rPr lang="el-GR" dirty="0" err="1"/>
              <a:t>πολυμεταβλητής</a:t>
            </a:r>
            <a:r>
              <a:rPr lang="el-GR" dirty="0"/>
              <a:t> παλινδρόμησης του πληθυσμού.</a:t>
            </a:r>
          </a:p>
        </p:txBody>
      </p:sp>
      <p:pic>
        <p:nvPicPr>
          <p:cNvPr id="5" name="Εικόνα 4">
            <a:extLst>
              <a:ext uri="{FF2B5EF4-FFF2-40B4-BE49-F238E27FC236}">
                <a16:creationId xmlns:a16="http://schemas.microsoft.com/office/drawing/2014/main" id="{365431DB-532C-4066-5436-378E817D40D5}"/>
              </a:ext>
            </a:extLst>
          </p:cNvPr>
          <p:cNvPicPr>
            <a:picLocks noChangeAspect="1"/>
          </p:cNvPicPr>
          <p:nvPr/>
        </p:nvPicPr>
        <p:blipFill>
          <a:blip r:embed="rId2"/>
          <a:stretch>
            <a:fillRect/>
          </a:stretch>
        </p:blipFill>
        <p:spPr>
          <a:xfrm>
            <a:off x="3593874" y="3356992"/>
            <a:ext cx="5001076" cy="680293"/>
          </a:xfrm>
          <a:prstGeom prst="rect">
            <a:avLst/>
          </a:prstGeom>
        </p:spPr>
      </p:pic>
    </p:spTree>
    <p:extLst>
      <p:ext uri="{BB962C8B-B14F-4D97-AF65-F5344CB8AC3E}">
        <p14:creationId xmlns:p14="http://schemas.microsoft.com/office/powerpoint/2010/main" val="1422437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0776EA-64F3-8A26-EAB9-86B053957452}"/>
              </a:ext>
            </a:extLst>
          </p:cNvPr>
          <p:cNvSpPr>
            <a:spLocks noGrp="1"/>
          </p:cNvSpPr>
          <p:nvPr>
            <p:ph type="title"/>
          </p:nvPr>
        </p:nvSpPr>
        <p:spPr>
          <a:xfrm>
            <a:off x="1593436" y="177800"/>
            <a:ext cx="9782801" cy="1239837"/>
          </a:xfrm>
        </p:spPr>
        <p:txBody>
          <a:bodyPr anchor="b">
            <a:normAutofit/>
          </a:bodyPr>
          <a:lstStyle/>
          <a:p>
            <a:r>
              <a:rPr lang="el-GR" dirty="0"/>
              <a:t>Δομή Δεδομένων για </a:t>
            </a:r>
            <a:r>
              <a:rPr lang="el-GR" dirty="0" err="1"/>
              <a:t>Πολυμεταβλητή</a:t>
            </a:r>
            <a:r>
              <a:rPr lang="el-GR" dirty="0"/>
              <a:t> Παλινδρόμηση</a:t>
            </a:r>
          </a:p>
        </p:txBody>
      </p:sp>
      <p:pic>
        <p:nvPicPr>
          <p:cNvPr id="5" name="Θέση περιεχομένου 4">
            <a:extLst>
              <a:ext uri="{FF2B5EF4-FFF2-40B4-BE49-F238E27FC236}">
                <a16:creationId xmlns:a16="http://schemas.microsoft.com/office/drawing/2014/main" id="{59DFC26F-217C-C66A-2F6C-0B9FB84BB510}"/>
              </a:ext>
            </a:extLst>
          </p:cNvPr>
          <p:cNvPicPr>
            <a:picLocks noGrp="1" noChangeAspect="1"/>
          </p:cNvPicPr>
          <p:nvPr>
            <p:ph idx="1"/>
          </p:nvPr>
        </p:nvPicPr>
        <p:blipFill>
          <a:blip r:embed="rId2"/>
          <a:stretch>
            <a:fillRect/>
          </a:stretch>
        </p:blipFill>
        <p:spPr>
          <a:xfrm>
            <a:off x="1593436" y="1880726"/>
            <a:ext cx="9782801" cy="4010948"/>
          </a:xfrm>
          <a:noFill/>
        </p:spPr>
      </p:pic>
    </p:spTree>
    <p:extLst>
      <p:ext uri="{BB962C8B-B14F-4D97-AF65-F5344CB8AC3E}">
        <p14:creationId xmlns:p14="http://schemas.microsoft.com/office/powerpoint/2010/main" val="710871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62911B-1FB2-987C-59F4-004A0BA10125}"/>
              </a:ext>
            </a:extLst>
          </p:cNvPr>
          <p:cNvSpPr>
            <a:spLocks noGrp="1"/>
          </p:cNvSpPr>
          <p:nvPr>
            <p:ph type="title"/>
          </p:nvPr>
        </p:nvSpPr>
        <p:spPr/>
        <p:txBody>
          <a:bodyPr/>
          <a:lstStyle/>
          <a:p>
            <a:r>
              <a:rPr lang="el-GR" dirty="0"/>
              <a:t>Στατιστικό Μοντέλο για </a:t>
            </a:r>
            <a:r>
              <a:rPr lang="el-GR" dirty="0" err="1"/>
              <a:t>Πολυμεταβλητή</a:t>
            </a:r>
            <a:r>
              <a:rPr lang="el-GR" dirty="0"/>
              <a:t> Παλινδρόμηση</a:t>
            </a:r>
          </a:p>
        </p:txBody>
      </p:sp>
      <p:sp>
        <p:nvSpPr>
          <p:cNvPr id="3" name="Θέση περιεχομένου 2">
            <a:extLst>
              <a:ext uri="{FF2B5EF4-FFF2-40B4-BE49-F238E27FC236}">
                <a16:creationId xmlns:a16="http://schemas.microsoft.com/office/drawing/2014/main" id="{73F35E1E-E621-997F-FF65-54690C3677BB}"/>
              </a:ext>
            </a:extLst>
          </p:cNvPr>
          <p:cNvSpPr>
            <a:spLocks noGrp="1"/>
          </p:cNvSpPr>
          <p:nvPr>
            <p:ph idx="1"/>
          </p:nvPr>
        </p:nvSpPr>
        <p:spPr/>
        <p:txBody>
          <a:bodyPr/>
          <a:lstStyle/>
          <a:p>
            <a:r>
              <a:rPr lang="el-GR" dirty="0"/>
              <a:t>Η παρατηρούμενη τιμή (</a:t>
            </a:r>
            <a:r>
              <a:rPr lang="el-GR" dirty="0" err="1"/>
              <a:t>response</a:t>
            </a:r>
            <a:r>
              <a:rPr lang="el-GR" dirty="0"/>
              <a:t>), Υ, είναι η τυχαία μεταβλητή, που σχετίζεται με τις ανεξάρτητες (</a:t>
            </a:r>
            <a:r>
              <a:rPr lang="el-GR" dirty="0" err="1"/>
              <a:t>predictor</a:t>
            </a:r>
            <a:r>
              <a:rPr lang="el-GR" dirty="0"/>
              <a:t>) μεταβλητές, Χ</a:t>
            </a:r>
            <a:r>
              <a:rPr lang="el-GR" baseline="-25000" dirty="0"/>
              <a:t>1</a:t>
            </a:r>
            <a:r>
              <a:rPr lang="el-GR" dirty="0"/>
              <a:t>, Χ</a:t>
            </a:r>
            <a:r>
              <a:rPr lang="el-GR" baseline="-25000" dirty="0"/>
              <a:t>2</a:t>
            </a:r>
            <a:r>
              <a:rPr lang="el-GR" dirty="0"/>
              <a:t>, ..., </a:t>
            </a:r>
            <a:r>
              <a:rPr lang="el-GR" dirty="0" err="1"/>
              <a:t>Χ</a:t>
            </a:r>
            <a:r>
              <a:rPr lang="el-GR" baseline="-25000" dirty="0" err="1"/>
              <a:t>k</a:t>
            </a:r>
            <a:r>
              <a:rPr lang="el-GR" baseline="-25000" dirty="0"/>
              <a:t> </a:t>
            </a:r>
            <a:r>
              <a:rPr lang="el-GR" dirty="0"/>
              <a:t>με τη σχέση: </a:t>
            </a:r>
          </a:p>
        </p:txBody>
      </p:sp>
      <p:pic>
        <p:nvPicPr>
          <p:cNvPr id="5" name="Εικόνα 4">
            <a:extLst>
              <a:ext uri="{FF2B5EF4-FFF2-40B4-BE49-F238E27FC236}">
                <a16:creationId xmlns:a16="http://schemas.microsoft.com/office/drawing/2014/main" id="{51716CB0-D809-78D0-1153-7C53E891BC3C}"/>
              </a:ext>
            </a:extLst>
          </p:cNvPr>
          <p:cNvPicPr>
            <a:picLocks noChangeAspect="1"/>
          </p:cNvPicPr>
          <p:nvPr/>
        </p:nvPicPr>
        <p:blipFill>
          <a:blip r:embed="rId2"/>
          <a:stretch>
            <a:fillRect/>
          </a:stretch>
        </p:blipFill>
        <p:spPr>
          <a:xfrm>
            <a:off x="2645238" y="3429000"/>
            <a:ext cx="6898348" cy="905844"/>
          </a:xfrm>
          <a:prstGeom prst="rect">
            <a:avLst/>
          </a:prstGeom>
        </p:spPr>
      </p:pic>
    </p:spTree>
    <p:extLst>
      <p:ext uri="{BB962C8B-B14F-4D97-AF65-F5344CB8AC3E}">
        <p14:creationId xmlns:p14="http://schemas.microsoft.com/office/powerpoint/2010/main" val="3780742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62911B-1FB2-987C-59F4-004A0BA10125}"/>
              </a:ext>
            </a:extLst>
          </p:cNvPr>
          <p:cNvSpPr>
            <a:spLocks noGrp="1"/>
          </p:cNvSpPr>
          <p:nvPr>
            <p:ph type="title"/>
          </p:nvPr>
        </p:nvSpPr>
        <p:spPr/>
        <p:txBody>
          <a:bodyPr/>
          <a:lstStyle/>
          <a:p>
            <a:r>
              <a:rPr lang="el-GR" dirty="0"/>
              <a:t>Στατιστικό Μοντέλο για </a:t>
            </a:r>
            <a:r>
              <a:rPr lang="el-GR" dirty="0" err="1"/>
              <a:t>Πολυμεταβλητή</a:t>
            </a:r>
            <a:r>
              <a:rPr lang="el-GR" dirty="0"/>
              <a:t> Παλινδρόμηση</a:t>
            </a:r>
          </a:p>
        </p:txBody>
      </p:sp>
      <p:sp>
        <p:nvSpPr>
          <p:cNvPr id="3" name="Θέση περιεχομένου 2">
            <a:extLst>
              <a:ext uri="{FF2B5EF4-FFF2-40B4-BE49-F238E27FC236}">
                <a16:creationId xmlns:a16="http://schemas.microsoft.com/office/drawing/2014/main" id="{73F35E1E-E621-997F-FF65-54690C3677BB}"/>
              </a:ext>
            </a:extLst>
          </p:cNvPr>
          <p:cNvSpPr>
            <a:spLocks noGrp="1"/>
          </p:cNvSpPr>
          <p:nvPr>
            <p:ph idx="1"/>
          </p:nvPr>
        </p:nvSpPr>
        <p:spPr/>
        <p:txBody>
          <a:bodyPr>
            <a:normAutofit/>
          </a:bodyPr>
          <a:lstStyle/>
          <a:p>
            <a:pPr marL="0" indent="0">
              <a:buNone/>
            </a:pPr>
            <a:r>
              <a:rPr lang="el-GR" dirty="0"/>
              <a:t>όπου: </a:t>
            </a:r>
          </a:p>
          <a:p>
            <a:pPr marL="514350" indent="-514350">
              <a:buAutoNum type="arabicPeriod"/>
            </a:pPr>
            <a:r>
              <a:rPr lang="el-GR" dirty="0"/>
              <a:t>Για κάθε i παρατήρηση, Υ=</a:t>
            </a:r>
            <a:r>
              <a:rPr lang="el-GR" dirty="0" err="1"/>
              <a:t>Υ</a:t>
            </a:r>
            <a:r>
              <a:rPr lang="el-GR" baseline="-25000" dirty="0" err="1"/>
              <a:t>i</a:t>
            </a:r>
            <a:r>
              <a:rPr lang="el-GR" baseline="-25000" dirty="0"/>
              <a:t> </a:t>
            </a:r>
            <a:r>
              <a:rPr lang="el-GR" dirty="0"/>
              <a:t>και τα Χ</a:t>
            </a:r>
            <a:r>
              <a:rPr lang="el-GR" baseline="-25000" dirty="0"/>
              <a:t>1</a:t>
            </a:r>
            <a:r>
              <a:rPr lang="el-GR" dirty="0"/>
              <a:t>, Χ</a:t>
            </a:r>
            <a:r>
              <a:rPr lang="el-GR" baseline="-25000" dirty="0"/>
              <a:t>2</a:t>
            </a:r>
            <a:r>
              <a:rPr lang="el-GR" dirty="0"/>
              <a:t>, ..., </a:t>
            </a:r>
            <a:r>
              <a:rPr lang="el-GR" dirty="0" err="1"/>
              <a:t>Χ</a:t>
            </a:r>
            <a:r>
              <a:rPr lang="el-GR" baseline="-25000" dirty="0" err="1"/>
              <a:t>k</a:t>
            </a:r>
            <a:r>
              <a:rPr lang="el-GR" dirty="0"/>
              <a:t> αντιστοιχούν στις τιμές Χ</a:t>
            </a:r>
            <a:r>
              <a:rPr lang="el-GR" baseline="-25000" dirty="0"/>
              <a:t>i1</a:t>
            </a:r>
            <a:r>
              <a:rPr lang="el-GR" dirty="0"/>
              <a:t>, Χ</a:t>
            </a:r>
            <a:r>
              <a:rPr lang="el-GR" baseline="-25000" dirty="0"/>
              <a:t>i2</a:t>
            </a:r>
            <a:r>
              <a:rPr lang="el-GR" dirty="0"/>
              <a:t>, ..., </a:t>
            </a:r>
            <a:r>
              <a:rPr lang="el-GR" dirty="0" err="1"/>
              <a:t>Χ</a:t>
            </a:r>
            <a:r>
              <a:rPr lang="el-GR" baseline="-25000" dirty="0" err="1"/>
              <a:t>ik</a:t>
            </a:r>
            <a:r>
              <a:rPr lang="el-GR" dirty="0"/>
              <a:t>. Για τις Χ</a:t>
            </a:r>
            <a:r>
              <a:rPr lang="el-GR" baseline="-25000" dirty="0"/>
              <a:t>1</a:t>
            </a:r>
            <a:r>
              <a:rPr lang="el-GR" dirty="0"/>
              <a:t>, Χ</a:t>
            </a:r>
            <a:r>
              <a:rPr lang="el-GR" baseline="-25000" dirty="0"/>
              <a:t>2</a:t>
            </a:r>
            <a:r>
              <a:rPr lang="el-GR" dirty="0"/>
              <a:t>, ..., </a:t>
            </a:r>
            <a:r>
              <a:rPr lang="el-GR" dirty="0" err="1"/>
              <a:t>Χ</a:t>
            </a:r>
            <a:r>
              <a:rPr lang="el-GR" baseline="-25000" dirty="0" err="1"/>
              <a:t>k</a:t>
            </a:r>
            <a:r>
              <a:rPr lang="el-GR" baseline="-25000" dirty="0"/>
              <a:t> </a:t>
            </a:r>
            <a:r>
              <a:rPr lang="el-GR" dirty="0"/>
              <a:t>δεν υπάρχουν γραμμικές σχέσεις μεταξύ τους. </a:t>
            </a:r>
          </a:p>
          <a:p>
            <a:pPr marL="514350" indent="-514350">
              <a:buAutoNum type="arabicPeriod"/>
            </a:pPr>
            <a:r>
              <a:rPr lang="el-GR" dirty="0"/>
              <a:t>Τα ε, είναι συντελεστές σφάλματος, που αντιπροσωπεύουν τις αποκλίσεις της προβλεπόμενης τιμής από την αληθή σχέση.</a:t>
            </a:r>
          </a:p>
          <a:p>
            <a:pPr marL="514350" indent="-514350">
              <a:buAutoNum type="arabicPeriod"/>
            </a:pPr>
            <a:r>
              <a:rPr lang="el-GR" dirty="0"/>
              <a:t>Οι συντελεστές παλινδρόμησης, β</a:t>
            </a:r>
            <a:r>
              <a:rPr lang="el-GR" baseline="-25000" dirty="0"/>
              <a:t>0</a:t>
            </a:r>
            <a:r>
              <a:rPr lang="el-GR" dirty="0"/>
              <a:t>, β</a:t>
            </a:r>
            <a:r>
              <a:rPr lang="el-GR" baseline="-25000" dirty="0"/>
              <a:t>1</a:t>
            </a:r>
            <a:r>
              <a:rPr lang="el-GR" dirty="0"/>
              <a:t>,..., </a:t>
            </a:r>
            <a:r>
              <a:rPr lang="el-GR" dirty="0" err="1"/>
              <a:t>β</a:t>
            </a:r>
            <a:r>
              <a:rPr lang="el-GR" baseline="-25000" dirty="0" err="1"/>
              <a:t>k</a:t>
            </a:r>
            <a:r>
              <a:rPr lang="el-GR" dirty="0"/>
              <a:t>, που μαζί ορίζουν τη συνάρτηση παλινδρόμησης είναι άγνωστοι, όπως συνήθως και η διασπορά.</a:t>
            </a:r>
          </a:p>
        </p:txBody>
      </p:sp>
    </p:spTree>
    <p:extLst>
      <p:ext uri="{BB962C8B-B14F-4D97-AF65-F5344CB8AC3E}">
        <p14:creationId xmlns:p14="http://schemas.microsoft.com/office/powerpoint/2010/main" val="2637507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Μαθηματικά 16x9">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9069_TF02787947" id="{2ECA0662-E560-4C85-9505-8FB881E127DB}" vid="{E7585C38-25F1-4E29-85F2-804F5C85FCFD}"/>
    </a:ext>
  </a:extLst>
</a:theme>
</file>

<file path=ppt/theme/theme2.xml><?xml version="1.0" encoding="utf-8"?>
<a:theme xmlns:a="http://schemas.openxmlformats.org/drawingml/2006/main" name="Θέμα του Offic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Εκπαιδευτική παρουσίαση μαθηματικών με το σύμβολο π (ευρεία οθόνη)</Template>
  <TotalTime>1527</TotalTime>
  <Words>2643</Words>
  <Application>Microsoft Office PowerPoint</Application>
  <PresentationFormat>Προσαρμογή</PresentationFormat>
  <Paragraphs>175</Paragraphs>
  <Slides>50</Slides>
  <Notes>1</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50</vt:i4>
      </vt:variant>
    </vt:vector>
  </HeadingPairs>
  <TitlesOfParts>
    <vt:vector size="53" baseType="lpstr">
      <vt:lpstr>Arial</vt:lpstr>
      <vt:lpstr>Euphemia</vt:lpstr>
      <vt:lpstr>Μαθηματικά 16x9</vt:lpstr>
      <vt:lpstr>Τεχνικές Ανάλυσης και Πρόβλεψης Τηλεπικοινωνιακών Αγορών</vt:lpstr>
      <vt:lpstr>Πολυμεταβλητή Παλινδρόμηση</vt:lpstr>
      <vt:lpstr>Πίνακας Συσχέτισης</vt:lpstr>
      <vt:lpstr>Πίνακας Συσχέτισης</vt:lpstr>
      <vt:lpstr>Μοντέλο Πολυμεταβλητής Παλινδρόμησης</vt:lpstr>
      <vt:lpstr>Μοντέλο Πολυμεταβλητής Παλινδρόμησης</vt:lpstr>
      <vt:lpstr>Δομή Δεδομένων για Πολυμεταβλητή Παλινδρόμηση</vt:lpstr>
      <vt:lpstr>Στατιστικό Μοντέλο για Πολυμεταβλητή Παλινδρόμηση</vt:lpstr>
      <vt:lpstr>Στατιστικό Μοντέλο για Πολυμεταβλητή Παλινδρόμηση</vt:lpstr>
      <vt:lpstr>Στατιστικό Μοντέλο για Πολυμεταβλητή Παλινδρόμηση</vt:lpstr>
      <vt:lpstr>Ερμηνεία Συντελεστών Παλινδρόμησης</vt:lpstr>
      <vt:lpstr>Συμπεράσματα Πολυμεταβλητής Παλινδρόμησης</vt:lpstr>
      <vt:lpstr>Συμπεράσματα Πολυμεταβλητής Παλινδρόμησης</vt:lpstr>
      <vt:lpstr>Τυπικό Σφάλμα Εκτίμησης</vt:lpstr>
      <vt:lpstr>Τυπικό Σφάλμα Εκτίμησης</vt:lpstr>
      <vt:lpstr>Σημαντικότητα Παλινδρόμησης</vt:lpstr>
      <vt:lpstr>Σημαντικότητα Παλινδρόμησης</vt:lpstr>
      <vt:lpstr>Σημαντικότητα Παλινδρόμησης</vt:lpstr>
      <vt:lpstr>Σημαντικότητα Παλινδρόμησης</vt:lpstr>
      <vt:lpstr>Σημαντικότητα Παλινδρόμησης</vt:lpstr>
      <vt:lpstr>Σημαντικότητα Παλινδρόμησης</vt:lpstr>
      <vt:lpstr>Μεμονωμένες Μεταβλητές Πρόβλεψης</vt:lpstr>
      <vt:lpstr>Ψευδομεταβλητές</vt:lpstr>
      <vt:lpstr>Ψευδομεταβλητές</vt:lpstr>
      <vt:lpstr>Πολυσυγγραμικότητα</vt:lpstr>
      <vt:lpstr>Πολυσυγγραμικότητα</vt:lpstr>
      <vt:lpstr>Πολυσυγγραμικότητα</vt:lpstr>
      <vt:lpstr>Πολυσυγγραμικότητα</vt:lpstr>
      <vt:lpstr>Επιλέγοντας την καλύτερη εξίσωση παλινδρόμησης</vt:lpstr>
      <vt:lpstr>Επιλογή Συνόλου Πιθανών Μεταβλητών Πρόβλεψης</vt:lpstr>
      <vt:lpstr>Απαλοιφή μη Βασικών Ανεξάρτητων Μεταβλητών</vt:lpstr>
      <vt:lpstr>Περιορισμός Λίστας Μεταβλητών Πρόβλεψης Βάσει Στατιστικής Σημαντικότητας</vt:lpstr>
      <vt:lpstr>Περιορισμός Λίστας Μεταβλητών Πρόβλεψης Βάσει Στατιστικής Σημαντικότητας</vt:lpstr>
      <vt:lpstr>Όλες οι Πιθανές Παλινδρομήσεις </vt:lpstr>
      <vt:lpstr>Όλες οι Πιθανές Παλινδρομήσεις - Τεχνική R2 </vt:lpstr>
      <vt:lpstr>Όλες οι Πιθανές Παλινδρομήσεις - Τεχνική R2 </vt:lpstr>
      <vt:lpstr>Βήμα προς Βήμα Παλινδρόμηση</vt:lpstr>
      <vt:lpstr>Βήμα προς Βήμα Παλινδρόμηση – Αλγόριθμος </vt:lpstr>
      <vt:lpstr>Βήμα προς Βήμα Παλινδρόμηση – Αλγόριθμος </vt:lpstr>
      <vt:lpstr>Βήμα προς Βήμα Παλινδρόμηση</vt:lpstr>
      <vt:lpstr>Ανάστροφη Παλινδρόμηση</vt:lpstr>
      <vt:lpstr>Εμπρόσθια Παλινδρόμηση</vt:lpstr>
      <vt:lpstr>Αναγνώριση Ακραίων Τιμών</vt:lpstr>
      <vt:lpstr>Αναγνώριση Ακραίων Τιμών</vt:lpstr>
      <vt:lpstr>Αναγνώριση Ακραίων Τιμών</vt:lpstr>
      <vt:lpstr>Αναγνώριση Ακραίων Τιμών</vt:lpstr>
      <vt:lpstr>Overfitting</vt:lpstr>
      <vt:lpstr>Overfitting</vt:lpstr>
      <vt:lpstr>Χρήσιμες Παλινδρομήσεις</vt:lpstr>
      <vt:lpstr>Ερωτήσεις???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Τεχνικές Ανάλυσης και Πρόβλεψης Τηλεπικοινωνιακών Αγορών</dc:title>
  <dc:creator>Nick Kanetza</dc:creator>
  <cp:lastModifiedBy>Nick Kanetza</cp:lastModifiedBy>
  <cp:revision>182</cp:revision>
  <dcterms:created xsi:type="dcterms:W3CDTF">2022-10-08T11:10:38Z</dcterms:created>
  <dcterms:modified xsi:type="dcterms:W3CDTF">2022-12-19T13:55:17Z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