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14" r:id="rId2"/>
    <p:sldId id="257" r:id="rId3"/>
    <p:sldId id="342" r:id="rId4"/>
    <p:sldId id="274" r:id="rId5"/>
    <p:sldId id="259" r:id="rId6"/>
    <p:sldId id="341" r:id="rId7"/>
    <p:sldId id="275" r:id="rId8"/>
    <p:sldId id="276" r:id="rId9"/>
    <p:sldId id="277" r:id="rId10"/>
    <p:sldId id="263" r:id="rId11"/>
    <p:sldId id="278" r:id="rId12"/>
    <p:sldId id="265" r:id="rId13"/>
    <p:sldId id="266" r:id="rId14"/>
    <p:sldId id="279" r:id="rId15"/>
    <p:sldId id="280" r:id="rId16"/>
    <p:sldId id="281" r:id="rId17"/>
    <p:sldId id="270" r:id="rId18"/>
    <p:sldId id="282" r:id="rId19"/>
    <p:sldId id="283" r:id="rId20"/>
    <p:sldId id="284" r:id="rId21"/>
    <p:sldId id="340" r:id="rId22"/>
    <p:sldId id="285" r:id="rId23"/>
    <p:sldId id="286" r:id="rId24"/>
    <p:sldId id="287" r:id="rId25"/>
    <p:sldId id="288" r:id="rId26"/>
    <p:sldId id="289" r:id="rId27"/>
    <p:sldId id="339" r:id="rId28"/>
    <p:sldId id="290" r:id="rId29"/>
    <p:sldId id="291" r:id="rId30"/>
    <p:sldId id="292" r:id="rId31"/>
    <p:sldId id="293" r:id="rId32"/>
    <p:sldId id="294" r:id="rId33"/>
    <p:sldId id="295" r:id="rId34"/>
    <p:sldId id="338" r:id="rId35"/>
    <p:sldId id="296" r:id="rId36"/>
    <p:sldId id="297" r:id="rId37"/>
    <p:sldId id="298" r:id="rId38"/>
    <p:sldId id="299" r:id="rId39"/>
    <p:sldId id="300" r:id="rId40"/>
    <p:sldId id="337" r:id="rId41"/>
    <p:sldId id="301" r:id="rId42"/>
    <p:sldId id="302" r:id="rId43"/>
    <p:sldId id="343" r:id="rId44"/>
    <p:sldId id="303" r:id="rId45"/>
    <p:sldId id="304" r:id="rId46"/>
    <p:sldId id="305" r:id="rId47"/>
    <p:sldId id="306" r:id="rId48"/>
    <p:sldId id="307" r:id="rId49"/>
    <p:sldId id="308" r:id="rId50"/>
    <p:sldId id="344" r:id="rId51"/>
    <p:sldId id="310" r:id="rId52"/>
    <p:sldId id="345" r:id="rId53"/>
    <p:sldId id="336" r:id="rId54"/>
    <p:sldId id="309" r:id="rId55"/>
    <p:sldId id="311" r:id="rId56"/>
    <p:sldId id="313" r:id="rId57"/>
    <p:sldId id="312" r:id="rId58"/>
    <p:sldId id="335" r:id="rId59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5221B-3169-4A50-B211-D9E8B97AD88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04679-50C1-4DE9-8128-1666CEAA0DBB}">
      <dgm:prSet phldrT="[Text]"/>
      <dgm:spPr/>
      <dgm:t>
        <a:bodyPr/>
        <a:lstStyle/>
        <a:p>
          <a:r>
            <a:rPr lang="el-GR" dirty="0" err="1"/>
            <a:t>Δειγματοχώρος</a:t>
          </a:r>
          <a:endParaRPr lang="en-US" dirty="0"/>
        </a:p>
      </dgm:t>
    </dgm:pt>
    <dgm:pt modelId="{047966CC-EE53-418A-A7C3-6EC8D270DEA4}" type="parTrans" cxnId="{413F5D93-64CB-472D-A20F-98AC3F17B46C}">
      <dgm:prSet/>
      <dgm:spPr/>
      <dgm:t>
        <a:bodyPr/>
        <a:lstStyle/>
        <a:p>
          <a:endParaRPr lang="en-US"/>
        </a:p>
      </dgm:t>
    </dgm:pt>
    <dgm:pt modelId="{FD023609-13F6-4C75-B2F2-39EB68D82FDC}" type="sibTrans" cxnId="{413F5D93-64CB-472D-A20F-98AC3F17B46C}">
      <dgm:prSet/>
      <dgm:spPr/>
      <dgm:t>
        <a:bodyPr/>
        <a:lstStyle/>
        <a:p>
          <a:endParaRPr lang="en-US"/>
        </a:p>
      </dgm:t>
    </dgm:pt>
    <dgm:pt modelId="{1E26F5C5-945D-4D86-83AD-61EF5C9CFBF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l-GR" dirty="0"/>
            <a:t>Πεπερασμένος</a:t>
          </a:r>
          <a:endParaRPr lang="en-US" dirty="0"/>
        </a:p>
      </dgm:t>
    </dgm:pt>
    <dgm:pt modelId="{1A867083-6E91-4764-8D35-CE88C457B97B}" type="parTrans" cxnId="{90511C11-DD03-4F56-929A-C5D1A7DE539F}">
      <dgm:prSet/>
      <dgm:spPr/>
      <dgm:t>
        <a:bodyPr/>
        <a:lstStyle/>
        <a:p>
          <a:endParaRPr lang="en-US"/>
        </a:p>
      </dgm:t>
    </dgm:pt>
    <dgm:pt modelId="{098885C3-A989-4304-9479-06189346C393}" type="sibTrans" cxnId="{90511C11-DD03-4F56-929A-C5D1A7DE539F}">
      <dgm:prSet/>
      <dgm:spPr/>
      <dgm:t>
        <a:bodyPr/>
        <a:lstStyle/>
        <a:p>
          <a:endParaRPr lang="en-US"/>
        </a:p>
      </dgm:t>
    </dgm:pt>
    <dgm:pt modelId="{15443AF7-BFAE-4C3F-AA99-F894D94E60A1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l-GR" dirty="0"/>
            <a:t>Άπειρος</a:t>
          </a:r>
          <a:endParaRPr lang="en-US" dirty="0"/>
        </a:p>
      </dgm:t>
    </dgm:pt>
    <dgm:pt modelId="{54E06FBD-55BB-4320-8CC5-EA8C81105902}" type="parTrans" cxnId="{E1E13C09-47EA-407F-BCB3-415EE322CEC6}">
      <dgm:prSet/>
      <dgm:spPr/>
      <dgm:t>
        <a:bodyPr/>
        <a:lstStyle/>
        <a:p>
          <a:endParaRPr lang="en-US"/>
        </a:p>
      </dgm:t>
    </dgm:pt>
    <dgm:pt modelId="{51AAB8FA-BF10-45DA-8784-8E69AFE4E1E3}" type="sibTrans" cxnId="{E1E13C09-47EA-407F-BCB3-415EE322CEC6}">
      <dgm:prSet/>
      <dgm:spPr/>
      <dgm:t>
        <a:bodyPr/>
        <a:lstStyle/>
        <a:p>
          <a:endParaRPr lang="en-US"/>
        </a:p>
      </dgm:t>
    </dgm:pt>
    <dgm:pt modelId="{5AFA63AB-9D23-4F94-A1DA-2E6220BF5BF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l-GR" dirty="0"/>
            <a:t>Διακριτός</a:t>
          </a:r>
          <a:endParaRPr lang="en-US" dirty="0"/>
        </a:p>
      </dgm:t>
    </dgm:pt>
    <dgm:pt modelId="{E6D1242D-2CDC-414D-9A68-07D2F56B3607}" type="parTrans" cxnId="{6C22EA4F-3BDB-434C-B1E2-34545FC519DA}">
      <dgm:prSet/>
      <dgm:spPr/>
      <dgm:t>
        <a:bodyPr/>
        <a:lstStyle/>
        <a:p>
          <a:endParaRPr lang="en-US"/>
        </a:p>
      </dgm:t>
    </dgm:pt>
    <dgm:pt modelId="{CE3AB07B-EE66-42A3-AA18-72772F19D619}" type="sibTrans" cxnId="{6C22EA4F-3BDB-434C-B1E2-34545FC519DA}">
      <dgm:prSet/>
      <dgm:spPr/>
      <dgm:t>
        <a:bodyPr/>
        <a:lstStyle/>
        <a:p>
          <a:endParaRPr lang="en-US"/>
        </a:p>
      </dgm:t>
    </dgm:pt>
    <dgm:pt modelId="{2BE91809-EED0-4776-96FA-500E3A8EF953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l-GR" dirty="0"/>
            <a:t>Συνεχής</a:t>
          </a:r>
          <a:endParaRPr lang="en-US" dirty="0"/>
        </a:p>
      </dgm:t>
    </dgm:pt>
    <dgm:pt modelId="{C981BC78-B868-4CD6-92BA-2C045EC7EEEE}" type="parTrans" cxnId="{A96B7E32-608C-4552-9A17-4DA1D4946175}">
      <dgm:prSet/>
      <dgm:spPr/>
      <dgm:t>
        <a:bodyPr/>
        <a:lstStyle/>
        <a:p>
          <a:endParaRPr lang="en-US"/>
        </a:p>
      </dgm:t>
    </dgm:pt>
    <dgm:pt modelId="{93F21D18-EFCA-47B4-88E5-F6CD08E53F69}" type="sibTrans" cxnId="{A96B7E32-608C-4552-9A17-4DA1D4946175}">
      <dgm:prSet/>
      <dgm:spPr/>
      <dgm:t>
        <a:bodyPr/>
        <a:lstStyle/>
        <a:p>
          <a:endParaRPr lang="en-US"/>
        </a:p>
      </dgm:t>
    </dgm:pt>
    <dgm:pt modelId="{0B6CBE58-D24B-4022-823A-99D4B9FC75F9}" type="pres">
      <dgm:prSet presAssocID="{1E85221B-3169-4A50-B211-D9E8B97AD8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608F600-AD03-491A-AF7F-46DC5454CAF6}" type="pres">
      <dgm:prSet presAssocID="{30204679-50C1-4DE9-8128-1666CEAA0DBB}" presName="root1" presStyleCnt="0"/>
      <dgm:spPr/>
    </dgm:pt>
    <dgm:pt modelId="{5364DAF0-D1DC-43D9-83DF-2E61CFA971D9}" type="pres">
      <dgm:prSet presAssocID="{30204679-50C1-4DE9-8128-1666CEAA0DBB}" presName="LevelOneTextNode" presStyleLbl="node0" presStyleIdx="0" presStyleCnt="1">
        <dgm:presLayoutVars>
          <dgm:chPref val="3"/>
        </dgm:presLayoutVars>
      </dgm:prSet>
      <dgm:spPr/>
    </dgm:pt>
    <dgm:pt modelId="{88E14F74-EFE1-40CB-AFEA-DA32B1636962}" type="pres">
      <dgm:prSet presAssocID="{30204679-50C1-4DE9-8128-1666CEAA0DBB}" presName="level2hierChild" presStyleCnt="0"/>
      <dgm:spPr/>
    </dgm:pt>
    <dgm:pt modelId="{2BD7F75F-9A11-4C2B-B741-9FDB40AFB891}" type="pres">
      <dgm:prSet presAssocID="{1A867083-6E91-4764-8D35-CE88C457B97B}" presName="conn2-1" presStyleLbl="parChTrans1D2" presStyleIdx="0" presStyleCnt="2"/>
      <dgm:spPr/>
    </dgm:pt>
    <dgm:pt modelId="{078F85E1-0B87-44B8-A7ED-7D1ADEE3E7DD}" type="pres">
      <dgm:prSet presAssocID="{1A867083-6E91-4764-8D35-CE88C457B97B}" presName="connTx" presStyleLbl="parChTrans1D2" presStyleIdx="0" presStyleCnt="2"/>
      <dgm:spPr/>
    </dgm:pt>
    <dgm:pt modelId="{E68E5E38-C48B-4ACF-8E5F-97C00118D402}" type="pres">
      <dgm:prSet presAssocID="{1E26F5C5-945D-4D86-83AD-61EF5C9CFBF7}" presName="root2" presStyleCnt="0"/>
      <dgm:spPr/>
    </dgm:pt>
    <dgm:pt modelId="{4C6DA605-7DA9-4596-AD66-F63382C18BAE}" type="pres">
      <dgm:prSet presAssocID="{1E26F5C5-945D-4D86-83AD-61EF5C9CFBF7}" presName="LevelTwoTextNode" presStyleLbl="node2" presStyleIdx="0" presStyleCnt="2">
        <dgm:presLayoutVars>
          <dgm:chPref val="3"/>
        </dgm:presLayoutVars>
      </dgm:prSet>
      <dgm:spPr/>
    </dgm:pt>
    <dgm:pt modelId="{305CAD5C-B7C4-4C00-8EE7-FBBADAA3C83A}" type="pres">
      <dgm:prSet presAssocID="{1E26F5C5-945D-4D86-83AD-61EF5C9CFBF7}" presName="level3hierChild" presStyleCnt="0"/>
      <dgm:spPr/>
    </dgm:pt>
    <dgm:pt modelId="{9C54A4F0-4163-45CF-A0B0-3CDC3E69A4A5}" type="pres">
      <dgm:prSet presAssocID="{54E06FBD-55BB-4320-8CC5-EA8C81105902}" presName="conn2-1" presStyleLbl="parChTrans1D3" presStyleIdx="0" presStyleCnt="2"/>
      <dgm:spPr/>
    </dgm:pt>
    <dgm:pt modelId="{4D8BB74E-9847-4A0D-9990-F08C84051F01}" type="pres">
      <dgm:prSet presAssocID="{54E06FBD-55BB-4320-8CC5-EA8C81105902}" presName="connTx" presStyleLbl="parChTrans1D3" presStyleIdx="0" presStyleCnt="2"/>
      <dgm:spPr/>
    </dgm:pt>
    <dgm:pt modelId="{0031E156-53B2-4E29-9342-7B58717B4D1A}" type="pres">
      <dgm:prSet presAssocID="{15443AF7-BFAE-4C3F-AA99-F894D94E60A1}" presName="root2" presStyleCnt="0"/>
      <dgm:spPr/>
    </dgm:pt>
    <dgm:pt modelId="{531E7B33-269A-47CB-BE51-20D4258F95D5}" type="pres">
      <dgm:prSet presAssocID="{15443AF7-BFAE-4C3F-AA99-F894D94E60A1}" presName="LevelTwoTextNode" presStyleLbl="node3" presStyleIdx="0" presStyleCnt="2">
        <dgm:presLayoutVars>
          <dgm:chPref val="3"/>
        </dgm:presLayoutVars>
      </dgm:prSet>
      <dgm:spPr/>
    </dgm:pt>
    <dgm:pt modelId="{100E412B-9CA4-4A67-BDDB-61B8D0839108}" type="pres">
      <dgm:prSet presAssocID="{15443AF7-BFAE-4C3F-AA99-F894D94E60A1}" presName="level3hierChild" presStyleCnt="0"/>
      <dgm:spPr/>
    </dgm:pt>
    <dgm:pt modelId="{30E9F79F-547A-4F81-8A6F-F0164616B025}" type="pres">
      <dgm:prSet presAssocID="{E6D1242D-2CDC-414D-9A68-07D2F56B3607}" presName="conn2-1" presStyleLbl="parChTrans1D2" presStyleIdx="1" presStyleCnt="2"/>
      <dgm:spPr/>
    </dgm:pt>
    <dgm:pt modelId="{0CF99919-BAA2-4F40-81EF-070289BDFE08}" type="pres">
      <dgm:prSet presAssocID="{E6D1242D-2CDC-414D-9A68-07D2F56B3607}" presName="connTx" presStyleLbl="parChTrans1D2" presStyleIdx="1" presStyleCnt="2"/>
      <dgm:spPr/>
    </dgm:pt>
    <dgm:pt modelId="{D255B850-76D7-469E-A416-C221DFC17AF4}" type="pres">
      <dgm:prSet presAssocID="{5AFA63AB-9D23-4F94-A1DA-2E6220BF5BFD}" presName="root2" presStyleCnt="0"/>
      <dgm:spPr/>
    </dgm:pt>
    <dgm:pt modelId="{CAC07DE4-6EB0-451F-8A67-9A0CD8649C43}" type="pres">
      <dgm:prSet presAssocID="{5AFA63AB-9D23-4F94-A1DA-2E6220BF5BFD}" presName="LevelTwoTextNode" presStyleLbl="node2" presStyleIdx="1" presStyleCnt="2">
        <dgm:presLayoutVars>
          <dgm:chPref val="3"/>
        </dgm:presLayoutVars>
      </dgm:prSet>
      <dgm:spPr/>
    </dgm:pt>
    <dgm:pt modelId="{54B7DCD1-CFF3-4FDD-9FFD-C457C7373BB6}" type="pres">
      <dgm:prSet presAssocID="{5AFA63AB-9D23-4F94-A1DA-2E6220BF5BFD}" presName="level3hierChild" presStyleCnt="0"/>
      <dgm:spPr/>
    </dgm:pt>
    <dgm:pt modelId="{3D9400F6-22A3-4A0D-AF94-A00BFB01BBDB}" type="pres">
      <dgm:prSet presAssocID="{C981BC78-B868-4CD6-92BA-2C045EC7EEEE}" presName="conn2-1" presStyleLbl="parChTrans1D3" presStyleIdx="1" presStyleCnt="2"/>
      <dgm:spPr/>
    </dgm:pt>
    <dgm:pt modelId="{90EC47D6-7966-459B-B58D-47B990C7588A}" type="pres">
      <dgm:prSet presAssocID="{C981BC78-B868-4CD6-92BA-2C045EC7EEEE}" presName="connTx" presStyleLbl="parChTrans1D3" presStyleIdx="1" presStyleCnt="2"/>
      <dgm:spPr/>
    </dgm:pt>
    <dgm:pt modelId="{37911139-86F4-48AA-AA91-F7A3BA789230}" type="pres">
      <dgm:prSet presAssocID="{2BE91809-EED0-4776-96FA-500E3A8EF953}" presName="root2" presStyleCnt="0"/>
      <dgm:spPr/>
    </dgm:pt>
    <dgm:pt modelId="{FC58F36A-5311-4C1D-81D9-BB6E5D2D5488}" type="pres">
      <dgm:prSet presAssocID="{2BE91809-EED0-4776-96FA-500E3A8EF953}" presName="LevelTwoTextNode" presStyleLbl="node3" presStyleIdx="1" presStyleCnt="2">
        <dgm:presLayoutVars>
          <dgm:chPref val="3"/>
        </dgm:presLayoutVars>
      </dgm:prSet>
      <dgm:spPr/>
    </dgm:pt>
    <dgm:pt modelId="{ED5F2751-3516-4E8D-A529-AFB04874A688}" type="pres">
      <dgm:prSet presAssocID="{2BE91809-EED0-4776-96FA-500E3A8EF953}" presName="level3hierChild" presStyleCnt="0"/>
      <dgm:spPr/>
    </dgm:pt>
  </dgm:ptLst>
  <dgm:cxnLst>
    <dgm:cxn modelId="{E1E13C09-47EA-407F-BCB3-415EE322CEC6}" srcId="{1E26F5C5-945D-4D86-83AD-61EF5C9CFBF7}" destId="{15443AF7-BFAE-4C3F-AA99-F894D94E60A1}" srcOrd="0" destOrd="0" parTransId="{54E06FBD-55BB-4320-8CC5-EA8C81105902}" sibTransId="{51AAB8FA-BF10-45DA-8784-8E69AFE4E1E3}"/>
    <dgm:cxn modelId="{90511C11-DD03-4F56-929A-C5D1A7DE539F}" srcId="{30204679-50C1-4DE9-8128-1666CEAA0DBB}" destId="{1E26F5C5-945D-4D86-83AD-61EF5C9CFBF7}" srcOrd="0" destOrd="0" parTransId="{1A867083-6E91-4764-8D35-CE88C457B97B}" sibTransId="{098885C3-A989-4304-9479-06189346C393}"/>
    <dgm:cxn modelId="{18008F15-1AFA-472F-897C-E6F31E7932A8}" type="presOf" srcId="{1A867083-6E91-4764-8D35-CE88C457B97B}" destId="{078F85E1-0B87-44B8-A7ED-7D1ADEE3E7DD}" srcOrd="1" destOrd="0" presId="urn:microsoft.com/office/officeart/2005/8/layout/hierarchy2"/>
    <dgm:cxn modelId="{8149AB1F-9E38-42C0-AAEA-4603A07CF7D3}" type="presOf" srcId="{C981BC78-B868-4CD6-92BA-2C045EC7EEEE}" destId="{3D9400F6-22A3-4A0D-AF94-A00BFB01BBDB}" srcOrd="0" destOrd="0" presId="urn:microsoft.com/office/officeart/2005/8/layout/hierarchy2"/>
    <dgm:cxn modelId="{BED49D23-F1F7-439B-8D30-09893D572458}" type="presOf" srcId="{15443AF7-BFAE-4C3F-AA99-F894D94E60A1}" destId="{531E7B33-269A-47CB-BE51-20D4258F95D5}" srcOrd="0" destOrd="0" presId="urn:microsoft.com/office/officeart/2005/8/layout/hierarchy2"/>
    <dgm:cxn modelId="{A96B7E32-608C-4552-9A17-4DA1D4946175}" srcId="{5AFA63AB-9D23-4F94-A1DA-2E6220BF5BFD}" destId="{2BE91809-EED0-4776-96FA-500E3A8EF953}" srcOrd="0" destOrd="0" parTransId="{C981BC78-B868-4CD6-92BA-2C045EC7EEEE}" sibTransId="{93F21D18-EFCA-47B4-88E5-F6CD08E53F69}"/>
    <dgm:cxn modelId="{85C79C3E-2101-4E8E-8F19-2D0318787C16}" type="presOf" srcId="{E6D1242D-2CDC-414D-9A68-07D2F56B3607}" destId="{30E9F79F-547A-4F81-8A6F-F0164616B025}" srcOrd="0" destOrd="0" presId="urn:microsoft.com/office/officeart/2005/8/layout/hierarchy2"/>
    <dgm:cxn modelId="{BE9FF35E-809A-488E-8550-276A09B552D6}" type="presOf" srcId="{1E85221B-3169-4A50-B211-D9E8B97AD88D}" destId="{0B6CBE58-D24B-4022-823A-99D4B9FC75F9}" srcOrd="0" destOrd="0" presId="urn:microsoft.com/office/officeart/2005/8/layout/hierarchy2"/>
    <dgm:cxn modelId="{6C22EA4F-3BDB-434C-B1E2-34545FC519DA}" srcId="{30204679-50C1-4DE9-8128-1666CEAA0DBB}" destId="{5AFA63AB-9D23-4F94-A1DA-2E6220BF5BFD}" srcOrd="1" destOrd="0" parTransId="{E6D1242D-2CDC-414D-9A68-07D2F56B3607}" sibTransId="{CE3AB07B-EE66-42A3-AA18-72772F19D619}"/>
    <dgm:cxn modelId="{15F3C885-3139-4479-B9B0-8FA5259708F0}" type="presOf" srcId="{1A867083-6E91-4764-8D35-CE88C457B97B}" destId="{2BD7F75F-9A11-4C2B-B741-9FDB40AFB891}" srcOrd="0" destOrd="0" presId="urn:microsoft.com/office/officeart/2005/8/layout/hierarchy2"/>
    <dgm:cxn modelId="{413F5D93-64CB-472D-A20F-98AC3F17B46C}" srcId="{1E85221B-3169-4A50-B211-D9E8B97AD88D}" destId="{30204679-50C1-4DE9-8128-1666CEAA0DBB}" srcOrd="0" destOrd="0" parTransId="{047966CC-EE53-418A-A7C3-6EC8D270DEA4}" sibTransId="{FD023609-13F6-4C75-B2F2-39EB68D82FDC}"/>
    <dgm:cxn modelId="{9E4A7895-9AB0-491B-9970-1602228A7544}" type="presOf" srcId="{E6D1242D-2CDC-414D-9A68-07D2F56B3607}" destId="{0CF99919-BAA2-4F40-81EF-070289BDFE08}" srcOrd="1" destOrd="0" presId="urn:microsoft.com/office/officeart/2005/8/layout/hierarchy2"/>
    <dgm:cxn modelId="{3DB78098-F201-4F72-8B1F-63B1BAE23BF6}" type="presOf" srcId="{30204679-50C1-4DE9-8128-1666CEAA0DBB}" destId="{5364DAF0-D1DC-43D9-83DF-2E61CFA971D9}" srcOrd="0" destOrd="0" presId="urn:microsoft.com/office/officeart/2005/8/layout/hierarchy2"/>
    <dgm:cxn modelId="{DF1C3BC3-3015-4407-A043-3F28E533DE51}" type="presOf" srcId="{54E06FBD-55BB-4320-8CC5-EA8C81105902}" destId="{4D8BB74E-9847-4A0D-9990-F08C84051F01}" srcOrd="1" destOrd="0" presId="urn:microsoft.com/office/officeart/2005/8/layout/hierarchy2"/>
    <dgm:cxn modelId="{92E3F6C8-F54A-4073-82A9-4080FD680FE4}" type="presOf" srcId="{2BE91809-EED0-4776-96FA-500E3A8EF953}" destId="{FC58F36A-5311-4C1D-81D9-BB6E5D2D5488}" srcOrd="0" destOrd="0" presId="urn:microsoft.com/office/officeart/2005/8/layout/hierarchy2"/>
    <dgm:cxn modelId="{F2A055D8-3CEC-4AAC-A4C1-C7C12125B6C6}" type="presOf" srcId="{5AFA63AB-9D23-4F94-A1DA-2E6220BF5BFD}" destId="{CAC07DE4-6EB0-451F-8A67-9A0CD8649C43}" srcOrd="0" destOrd="0" presId="urn:microsoft.com/office/officeart/2005/8/layout/hierarchy2"/>
    <dgm:cxn modelId="{7ABE1BDF-02CD-48B9-9843-2A61D54F4955}" type="presOf" srcId="{54E06FBD-55BB-4320-8CC5-EA8C81105902}" destId="{9C54A4F0-4163-45CF-A0B0-3CDC3E69A4A5}" srcOrd="0" destOrd="0" presId="urn:microsoft.com/office/officeart/2005/8/layout/hierarchy2"/>
    <dgm:cxn modelId="{AFDF29FD-5ABD-4B3D-ABBD-BE7551D55159}" type="presOf" srcId="{C981BC78-B868-4CD6-92BA-2C045EC7EEEE}" destId="{90EC47D6-7966-459B-B58D-47B990C7588A}" srcOrd="1" destOrd="0" presId="urn:microsoft.com/office/officeart/2005/8/layout/hierarchy2"/>
    <dgm:cxn modelId="{6B2F58FE-E025-4BAC-9956-C0324C46AEA3}" type="presOf" srcId="{1E26F5C5-945D-4D86-83AD-61EF5C9CFBF7}" destId="{4C6DA605-7DA9-4596-AD66-F63382C18BAE}" srcOrd="0" destOrd="0" presId="urn:microsoft.com/office/officeart/2005/8/layout/hierarchy2"/>
    <dgm:cxn modelId="{A7CCE7E7-7E42-40E8-A2E7-C25C4EC115C8}" type="presParOf" srcId="{0B6CBE58-D24B-4022-823A-99D4B9FC75F9}" destId="{F608F600-AD03-491A-AF7F-46DC5454CAF6}" srcOrd="0" destOrd="0" presId="urn:microsoft.com/office/officeart/2005/8/layout/hierarchy2"/>
    <dgm:cxn modelId="{6A9E66E7-1141-4EC9-A66E-D2B5AFFF2F61}" type="presParOf" srcId="{F608F600-AD03-491A-AF7F-46DC5454CAF6}" destId="{5364DAF0-D1DC-43D9-83DF-2E61CFA971D9}" srcOrd="0" destOrd="0" presId="urn:microsoft.com/office/officeart/2005/8/layout/hierarchy2"/>
    <dgm:cxn modelId="{AC938574-F1EF-4232-88E6-F483E4F806D6}" type="presParOf" srcId="{F608F600-AD03-491A-AF7F-46DC5454CAF6}" destId="{88E14F74-EFE1-40CB-AFEA-DA32B1636962}" srcOrd="1" destOrd="0" presId="urn:microsoft.com/office/officeart/2005/8/layout/hierarchy2"/>
    <dgm:cxn modelId="{E06438F3-2953-40C4-955B-7C81EE5F5553}" type="presParOf" srcId="{88E14F74-EFE1-40CB-AFEA-DA32B1636962}" destId="{2BD7F75F-9A11-4C2B-B741-9FDB40AFB891}" srcOrd="0" destOrd="0" presId="urn:microsoft.com/office/officeart/2005/8/layout/hierarchy2"/>
    <dgm:cxn modelId="{72C2538A-6C5E-4971-88A1-AAD6BF8AE382}" type="presParOf" srcId="{2BD7F75F-9A11-4C2B-B741-9FDB40AFB891}" destId="{078F85E1-0B87-44B8-A7ED-7D1ADEE3E7DD}" srcOrd="0" destOrd="0" presId="urn:microsoft.com/office/officeart/2005/8/layout/hierarchy2"/>
    <dgm:cxn modelId="{1CB64ADF-4736-47D7-9336-36B1FF5A200E}" type="presParOf" srcId="{88E14F74-EFE1-40CB-AFEA-DA32B1636962}" destId="{E68E5E38-C48B-4ACF-8E5F-97C00118D402}" srcOrd="1" destOrd="0" presId="urn:microsoft.com/office/officeart/2005/8/layout/hierarchy2"/>
    <dgm:cxn modelId="{F3A2E2AA-752C-4A8E-BCB4-64FAED81427C}" type="presParOf" srcId="{E68E5E38-C48B-4ACF-8E5F-97C00118D402}" destId="{4C6DA605-7DA9-4596-AD66-F63382C18BAE}" srcOrd="0" destOrd="0" presId="urn:microsoft.com/office/officeart/2005/8/layout/hierarchy2"/>
    <dgm:cxn modelId="{4DF7AC50-2345-45C0-9653-C6154093D835}" type="presParOf" srcId="{E68E5E38-C48B-4ACF-8E5F-97C00118D402}" destId="{305CAD5C-B7C4-4C00-8EE7-FBBADAA3C83A}" srcOrd="1" destOrd="0" presId="urn:microsoft.com/office/officeart/2005/8/layout/hierarchy2"/>
    <dgm:cxn modelId="{1050EF5D-EA74-4E66-A044-2447E1FFB18E}" type="presParOf" srcId="{305CAD5C-B7C4-4C00-8EE7-FBBADAA3C83A}" destId="{9C54A4F0-4163-45CF-A0B0-3CDC3E69A4A5}" srcOrd="0" destOrd="0" presId="urn:microsoft.com/office/officeart/2005/8/layout/hierarchy2"/>
    <dgm:cxn modelId="{0C769521-2BC6-4423-A1C6-1BECD6138482}" type="presParOf" srcId="{9C54A4F0-4163-45CF-A0B0-3CDC3E69A4A5}" destId="{4D8BB74E-9847-4A0D-9990-F08C84051F01}" srcOrd="0" destOrd="0" presId="urn:microsoft.com/office/officeart/2005/8/layout/hierarchy2"/>
    <dgm:cxn modelId="{A1C7CA69-05D2-4D43-863F-95800BA9C8FC}" type="presParOf" srcId="{305CAD5C-B7C4-4C00-8EE7-FBBADAA3C83A}" destId="{0031E156-53B2-4E29-9342-7B58717B4D1A}" srcOrd="1" destOrd="0" presId="urn:microsoft.com/office/officeart/2005/8/layout/hierarchy2"/>
    <dgm:cxn modelId="{A9EF5F78-60D5-4798-ADD9-0933EC785A12}" type="presParOf" srcId="{0031E156-53B2-4E29-9342-7B58717B4D1A}" destId="{531E7B33-269A-47CB-BE51-20D4258F95D5}" srcOrd="0" destOrd="0" presId="urn:microsoft.com/office/officeart/2005/8/layout/hierarchy2"/>
    <dgm:cxn modelId="{FB453F63-601E-41E9-BCA4-2DC24D224030}" type="presParOf" srcId="{0031E156-53B2-4E29-9342-7B58717B4D1A}" destId="{100E412B-9CA4-4A67-BDDB-61B8D0839108}" srcOrd="1" destOrd="0" presId="urn:microsoft.com/office/officeart/2005/8/layout/hierarchy2"/>
    <dgm:cxn modelId="{DE7FACD5-2EAD-4263-822F-DC32179235D8}" type="presParOf" srcId="{88E14F74-EFE1-40CB-AFEA-DA32B1636962}" destId="{30E9F79F-547A-4F81-8A6F-F0164616B025}" srcOrd="2" destOrd="0" presId="urn:microsoft.com/office/officeart/2005/8/layout/hierarchy2"/>
    <dgm:cxn modelId="{C8CFE1D0-E59E-488F-A1AF-D405C6942697}" type="presParOf" srcId="{30E9F79F-547A-4F81-8A6F-F0164616B025}" destId="{0CF99919-BAA2-4F40-81EF-070289BDFE08}" srcOrd="0" destOrd="0" presId="urn:microsoft.com/office/officeart/2005/8/layout/hierarchy2"/>
    <dgm:cxn modelId="{D085C4E4-6109-49A6-A546-18E2800C3613}" type="presParOf" srcId="{88E14F74-EFE1-40CB-AFEA-DA32B1636962}" destId="{D255B850-76D7-469E-A416-C221DFC17AF4}" srcOrd="3" destOrd="0" presId="urn:microsoft.com/office/officeart/2005/8/layout/hierarchy2"/>
    <dgm:cxn modelId="{205B9E28-38FA-45C1-80BF-4D1EC43D46FF}" type="presParOf" srcId="{D255B850-76D7-469E-A416-C221DFC17AF4}" destId="{CAC07DE4-6EB0-451F-8A67-9A0CD8649C43}" srcOrd="0" destOrd="0" presId="urn:microsoft.com/office/officeart/2005/8/layout/hierarchy2"/>
    <dgm:cxn modelId="{0F391EBB-46A1-469C-A584-94FE7FF46E03}" type="presParOf" srcId="{D255B850-76D7-469E-A416-C221DFC17AF4}" destId="{54B7DCD1-CFF3-4FDD-9FFD-C457C7373BB6}" srcOrd="1" destOrd="0" presId="urn:microsoft.com/office/officeart/2005/8/layout/hierarchy2"/>
    <dgm:cxn modelId="{3960097C-EE5C-48D8-B38F-58B3087F3C42}" type="presParOf" srcId="{54B7DCD1-CFF3-4FDD-9FFD-C457C7373BB6}" destId="{3D9400F6-22A3-4A0D-AF94-A00BFB01BBDB}" srcOrd="0" destOrd="0" presId="urn:microsoft.com/office/officeart/2005/8/layout/hierarchy2"/>
    <dgm:cxn modelId="{47C02552-967D-4E5D-AAAB-F1F795682F45}" type="presParOf" srcId="{3D9400F6-22A3-4A0D-AF94-A00BFB01BBDB}" destId="{90EC47D6-7966-459B-B58D-47B990C7588A}" srcOrd="0" destOrd="0" presId="urn:microsoft.com/office/officeart/2005/8/layout/hierarchy2"/>
    <dgm:cxn modelId="{053CD07E-2DFE-41F7-88BC-BBC9747CFD4B}" type="presParOf" srcId="{54B7DCD1-CFF3-4FDD-9FFD-C457C7373BB6}" destId="{37911139-86F4-48AA-AA91-F7A3BA789230}" srcOrd="1" destOrd="0" presId="urn:microsoft.com/office/officeart/2005/8/layout/hierarchy2"/>
    <dgm:cxn modelId="{3F972C08-35B8-4EDF-9C80-6BCECF1F5DDA}" type="presParOf" srcId="{37911139-86F4-48AA-AA91-F7A3BA789230}" destId="{FC58F36A-5311-4C1D-81D9-BB6E5D2D5488}" srcOrd="0" destOrd="0" presId="urn:microsoft.com/office/officeart/2005/8/layout/hierarchy2"/>
    <dgm:cxn modelId="{945C9FCF-8BB7-450C-9669-5EDDFA1BA9F4}" type="presParOf" srcId="{37911139-86F4-48AA-AA91-F7A3BA789230}" destId="{ED5F2751-3516-4E8D-A529-AFB04874A6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A9479-E353-4CE6-BEB0-F1946426174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180762-A5C7-4EB4-8EE8-3BFA86B770CD}">
      <dgm:prSet phldrT="[Text]"/>
      <dgm:spPr/>
      <dgm:t>
        <a:bodyPr/>
        <a:lstStyle/>
        <a:p>
          <a:r>
            <a:rPr lang="el-GR" dirty="0"/>
            <a:t>Υπολογισμός Πιθανότητας</a:t>
          </a:r>
          <a:endParaRPr lang="en-US" dirty="0"/>
        </a:p>
      </dgm:t>
    </dgm:pt>
    <dgm:pt modelId="{BC5564D0-4B98-4862-B65F-11151D1262BF}" type="parTrans" cxnId="{120C4656-0F97-47CC-8F7A-B4C70C28C7FF}">
      <dgm:prSet/>
      <dgm:spPr/>
      <dgm:t>
        <a:bodyPr/>
        <a:lstStyle/>
        <a:p>
          <a:endParaRPr lang="en-US"/>
        </a:p>
      </dgm:t>
    </dgm:pt>
    <dgm:pt modelId="{9CEF130B-7C1A-46C1-A0F2-F5A05C09D48D}" type="sibTrans" cxnId="{120C4656-0F97-47CC-8F7A-B4C70C28C7FF}">
      <dgm:prSet/>
      <dgm:spPr/>
      <dgm:t>
        <a:bodyPr/>
        <a:lstStyle/>
        <a:p>
          <a:endParaRPr lang="en-US"/>
        </a:p>
      </dgm:t>
    </dgm:pt>
    <dgm:pt modelId="{6B45A1A8-BDA5-4D94-BB84-6CD6804409F4}">
      <dgm:prSet phldrT="[Text]"/>
      <dgm:spPr/>
      <dgm:t>
        <a:bodyPr/>
        <a:lstStyle/>
        <a:p>
          <a:r>
            <a:rPr lang="el-GR" dirty="0"/>
            <a:t>Κλασσική Μέθοδος</a:t>
          </a:r>
          <a:endParaRPr lang="en-US" dirty="0"/>
        </a:p>
      </dgm:t>
    </dgm:pt>
    <dgm:pt modelId="{DB79FABA-6CD2-4251-BFD7-DD9635FECA04}" type="parTrans" cxnId="{3E07F50D-BB9F-422B-8BF2-4BC111F67C56}">
      <dgm:prSet/>
      <dgm:spPr/>
      <dgm:t>
        <a:bodyPr/>
        <a:lstStyle/>
        <a:p>
          <a:endParaRPr lang="en-US"/>
        </a:p>
      </dgm:t>
    </dgm:pt>
    <dgm:pt modelId="{E04B34A6-3778-4CB3-ADA7-C0C5B3E44E3B}" type="sibTrans" cxnId="{3E07F50D-BB9F-422B-8BF2-4BC111F67C56}">
      <dgm:prSet/>
      <dgm:spPr/>
      <dgm:t>
        <a:bodyPr/>
        <a:lstStyle/>
        <a:p>
          <a:endParaRPr lang="en-US"/>
        </a:p>
      </dgm:t>
    </dgm:pt>
    <dgm:pt modelId="{57E5FE5B-D16C-4948-B186-FA4C4AD66E73}">
      <dgm:prSet phldrT="[Text]"/>
      <dgm:spPr/>
      <dgm:t>
        <a:bodyPr/>
        <a:lstStyle/>
        <a:p>
          <a:r>
            <a:rPr lang="el-GR" dirty="0"/>
            <a:t>Μέθοδος της Σχετικής Συχνότητας</a:t>
          </a:r>
          <a:endParaRPr lang="en-US" dirty="0"/>
        </a:p>
      </dgm:t>
    </dgm:pt>
    <dgm:pt modelId="{42192E8C-56A6-4251-9EE4-5D17CDFE94E6}" type="parTrans" cxnId="{DDA7A0EA-8253-4E20-8F63-4DCB0EE2BF59}">
      <dgm:prSet/>
      <dgm:spPr/>
      <dgm:t>
        <a:bodyPr/>
        <a:lstStyle/>
        <a:p>
          <a:endParaRPr lang="en-US"/>
        </a:p>
      </dgm:t>
    </dgm:pt>
    <dgm:pt modelId="{C95071E4-33C9-4F1C-A200-23875D92DB72}" type="sibTrans" cxnId="{DDA7A0EA-8253-4E20-8F63-4DCB0EE2BF59}">
      <dgm:prSet/>
      <dgm:spPr/>
      <dgm:t>
        <a:bodyPr/>
        <a:lstStyle/>
        <a:p>
          <a:endParaRPr lang="en-US"/>
        </a:p>
      </dgm:t>
    </dgm:pt>
    <dgm:pt modelId="{D82F881A-49D2-4800-BFDA-009F388A2C99}" type="pres">
      <dgm:prSet presAssocID="{781A9479-E353-4CE6-BEB0-F194642617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DE1718-6ABC-4E28-9137-46E33F54F0E8}" type="pres">
      <dgm:prSet presAssocID="{4D180762-A5C7-4EB4-8EE8-3BFA86B770CD}" presName="root1" presStyleCnt="0"/>
      <dgm:spPr/>
    </dgm:pt>
    <dgm:pt modelId="{80AB7F91-1BA8-40D7-B025-A1EF859F98BE}" type="pres">
      <dgm:prSet presAssocID="{4D180762-A5C7-4EB4-8EE8-3BFA86B770CD}" presName="LevelOneTextNode" presStyleLbl="node0" presStyleIdx="0" presStyleCnt="1">
        <dgm:presLayoutVars>
          <dgm:chPref val="3"/>
        </dgm:presLayoutVars>
      </dgm:prSet>
      <dgm:spPr/>
    </dgm:pt>
    <dgm:pt modelId="{C2F6F842-C379-45A1-81B8-513B15E93B38}" type="pres">
      <dgm:prSet presAssocID="{4D180762-A5C7-4EB4-8EE8-3BFA86B770CD}" presName="level2hierChild" presStyleCnt="0"/>
      <dgm:spPr/>
    </dgm:pt>
    <dgm:pt modelId="{CA2F6F0F-FCE6-4EE6-B0F3-C174FC373998}" type="pres">
      <dgm:prSet presAssocID="{DB79FABA-6CD2-4251-BFD7-DD9635FECA04}" presName="conn2-1" presStyleLbl="parChTrans1D2" presStyleIdx="0" presStyleCnt="2"/>
      <dgm:spPr/>
    </dgm:pt>
    <dgm:pt modelId="{22E31B5A-5B53-44DE-889E-D395EFABEA5E}" type="pres">
      <dgm:prSet presAssocID="{DB79FABA-6CD2-4251-BFD7-DD9635FECA04}" presName="connTx" presStyleLbl="parChTrans1D2" presStyleIdx="0" presStyleCnt="2"/>
      <dgm:spPr/>
    </dgm:pt>
    <dgm:pt modelId="{85218F79-DB4C-48BC-9B13-D32523F99545}" type="pres">
      <dgm:prSet presAssocID="{6B45A1A8-BDA5-4D94-BB84-6CD6804409F4}" presName="root2" presStyleCnt="0"/>
      <dgm:spPr/>
    </dgm:pt>
    <dgm:pt modelId="{8E53CAEB-B2DF-41AC-933F-250CEFE0C5DB}" type="pres">
      <dgm:prSet presAssocID="{6B45A1A8-BDA5-4D94-BB84-6CD6804409F4}" presName="LevelTwoTextNode" presStyleLbl="node2" presStyleIdx="0" presStyleCnt="2" custLinFactNeighborY="728">
        <dgm:presLayoutVars>
          <dgm:chPref val="3"/>
        </dgm:presLayoutVars>
      </dgm:prSet>
      <dgm:spPr/>
    </dgm:pt>
    <dgm:pt modelId="{823659CE-D83F-42F1-A32C-8706989E7EE2}" type="pres">
      <dgm:prSet presAssocID="{6B45A1A8-BDA5-4D94-BB84-6CD6804409F4}" presName="level3hierChild" presStyleCnt="0"/>
      <dgm:spPr/>
    </dgm:pt>
    <dgm:pt modelId="{1A8EE76E-5CE4-46C2-B87A-6629CBB73A43}" type="pres">
      <dgm:prSet presAssocID="{42192E8C-56A6-4251-9EE4-5D17CDFE94E6}" presName="conn2-1" presStyleLbl="parChTrans1D2" presStyleIdx="1" presStyleCnt="2"/>
      <dgm:spPr/>
    </dgm:pt>
    <dgm:pt modelId="{57DAE93F-3EFF-40DC-B562-41D142CF5320}" type="pres">
      <dgm:prSet presAssocID="{42192E8C-56A6-4251-9EE4-5D17CDFE94E6}" presName="connTx" presStyleLbl="parChTrans1D2" presStyleIdx="1" presStyleCnt="2"/>
      <dgm:spPr/>
    </dgm:pt>
    <dgm:pt modelId="{706E1EEC-6659-4E56-B95C-AC727846654C}" type="pres">
      <dgm:prSet presAssocID="{57E5FE5B-D16C-4948-B186-FA4C4AD66E73}" presName="root2" presStyleCnt="0"/>
      <dgm:spPr/>
    </dgm:pt>
    <dgm:pt modelId="{FAE37B83-E2EB-4528-A9FB-2F7D86992E6D}" type="pres">
      <dgm:prSet presAssocID="{57E5FE5B-D16C-4948-B186-FA4C4AD66E73}" presName="LevelTwoTextNode" presStyleLbl="node2" presStyleIdx="1" presStyleCnt="2">
        <dgm:presLayoutVars>
          <dgm:chPref val="3"/>
        </dgm:presLayoutVars>
      </dgm:prSet>
      <dgm:spPr/>
    </dgm:pt>
    <dgm:pt modelId="{CD497976-E298-4CF1-BD37-DBCA4518300C}" type="pres">
      <dgm:prSet presAssocID="{57E5FE5B-D16C-4948-B186-FA4C4AD66E73}" presName="level3hierChild" presStyleCnt="0"/>
      <dgm:spPr/>
    </dgm:pt>
  </dgm:ptLst>
  <dgm:cxnLst>
    <dgm:cxn modelId="{3E07F50D-BB9F-422B-8BF2-4BC111F67C56}" srcId="{4D180762-A5C7-4EB4-8EE8-3BFA86B770CD}" destId="{6B45A1A8-BDA5-4D94-BB84-6CD6804409F4}" srcOrd="0" destOrd="0" parTransId="{DB79FABA-6CD2-4251-BFD7-DD9635FECA04}" sibTransId="{E04B34A6-3778-4CB3-ADA7-C0C5B3E44E3B}"/>
    <dgm:cxn modelId="{2D563739-2567-4AEB-A165-5D3629A7313F}" type="presOf" srcId="{4D180762-A5C7-4EB4-8EE8-3BFA86B770CD}" destId="{80AB7F91-1BA8-40D7-B025-A1EF859F98BE}" srcOrd="0" destOrd="0" presId="urn:microsoft.com/office/officeart/2005/8/layout/hierarchy2"/>
    <dgm:cxn modelId="{DD2AD342-C38D-4CD7-8FAA-7955DEA3C95E}" type="presOf" srcId="{42192E8C-56A6-4251-9EE4-5D17CDFE94E6}" destId="{57DAE93F-3EFF-40DC-B562-41D142CF5320}" srcOrd="1" destOrd="0" presId="urn:microsoft.com/office/officeart/2005/8/layout/hierarchy2"/>
    <dgm:cxn modelId="{58B43943-042E-4B20-B2BB-3ADB60C5ADD0}" type="presOf" srcId="{781A9479-E353-4CE6-BEB0-F19464261748}" destId="{D82F881A-49D2-4800-BFDA-009F388A2C99}" srcOrd="0" destOrd="0" presId="urn:microsoft.com/office/officeart/2005/8/layout/hierarchy2"/>
    <dgm:cxn modelId="{8A787765-EEC8-4DA1-A8EE-036CDCEF46E5}" type="presOf" srcId="{DB79FABA-6CD2-4251-BFD7-DD9635FECA04}" destId="{CA2F6F0F-FCE6-4EE6-B0F3-C174FC373998}" srcOrd="0" destOrd="0" presId="urn:microsoft.com/office/officeart/2005/8/layout/hierarchy2"/>
    <dgm:cxn modelId="{EDC5D675-96D8-4CD3-A126-9AD9967C0865}" type="presOf" srcId="{57E5FE5B-D16C-4948-B186-FA4C4AD66E73}" destId="{FAE37B83-E2EB-4528-A9FB-2F7D86992E6D}" srcOrd="0" destOrd="0" presId="urn:microsoft.com/office/officeart/2005/8/layout/hierarchy2"/>
    <dgm:cxn modelId="{120C4656-0F97-47CC-8F7A-B4C70C28C7FF}" srcId="{781A9479-E353-4CE6-BEB0-F19464261748}" destId="{4D180762-A5C7-4EB4-8EE8-3BFA86B770CD}" srcOrd="0" destOrd="0" parTransId="{BC5564D0-4B98-4862-B65F-11151D1262BF}" sibTransId="{9CEF130B-7C1A-46C1-A0F2-F5A05C09D48D}"/>
    <dgm:cxn modelId="{6721267C-8692-4BBB-A3F5-A1B23D1A8A88}" type="presOf" srcId="{6B45A1A8-BDA5-4D94-BB84-6CD6804409F4}" destId="{8E53CAEB-B2DF-41AC-933F-250CEFE0C5DB}" srcOrd="0" destOrd="0" presId="urn:microsoft.com/office/officeart/2005/8/layout/hierarchy2"/>
    <dgm:cxn modelId="{01D175DD-5DB7-4B7E-804E-F8D6A2718542}" type="presOf" srcId="{42192E8C-56A6-4251-9EE4-5D17CDFE94E6}" destId="{1A8EE76E-5CE4-46C2-B87A-6629CBB73A43}" srcOrd="0" destOrd="0" presId="urn:microsoft.com/office/officeart/2005/8/layout/hierarchy2"/>
    <dgm:cxn modelId="{AE407CE7-AC65-4F9D-9F1E-E02C6F42E282}" type="presOf" srcId="{DB79FABA-6CD2-4251-BFD7-DD9635FECA04}" destId="{22E31B5A-5B53-44DE-889E-D395EFABEA5E}" srcOrd="1" destOrd="0" presId="urn:microsoft.com/office/officeart/2005/8/layout/hierarchy2"/>
    <dgm:cxn modelId="{DDA7A0EA-8253-4E20-8F63-4DCB0EE2BF59}" srcId="{4D180762-A5C7-4EB4-8EE8-3BFA86B770CD}" destId="{57E5FE5B-D16C-4948-B186-FA4C4AD66E73}" srcOrd="1" destOrd="0" parTransId="{42192E8C-56A6-4251-9EE4-5D17CDFE94E6}" sibTransId="{C95071E4-33C9-4F1C-A200-23875D92DB72}"/>
    <dgm:cxn modelId="{5B287176-686F-4312-9B6A-3726048D4A91}" type="presParOf" srcId="{D82F881A-49D2-4800-BFDA-009F388A2C99}" destId="{A0DE1718-6ABC-4E28-9137-46E33F54F0E8}" srcOrd="0" destOrd="0" presId="urn:microsoft.com/office/officeart/2005/8/layout/hierarchy2"/>
    <dgm:cxn modelId="{3F887437-E3FF-4230-86E0-4E8C4BF37634}" type="presParOf" srcId="{A0DE1718-6ABC-4E28-9137-46E33F54F0E8}" destId="{80AB7F91-1BA8-40D7-B025-A1EF859F98BE}" srcOrd="0" destOrd="0" presId="urn:microsoft.com/office/officeart/2005/8/layout/hierarchy2"/>
    <dgm:cxn modelId="{048E2A68-DE86-4C6C-90AE-7E207CCCC950}" type="presParOf" srcId="{A0DE1718-6ABC-4E28-9137-46E33F54F0E8}" destId="{C2F6F842-C379-45A1-81B8-513B15E93B38}" srcOrd="1" destOrd="0" presId="urn:microsoft.com/office/officeart/2005/8/layout/hierarchy2"/>
    <dgm:cxn modelId="{AEA025DF-A0A0-409F-B908-0EB740F0C0DA}" type="presParOf" srcId="{C2F6F842-C379-45A1-81B8-513B15E93B38}" destId="{CA2F6F0F-FCE6-4EE6-B0F3-C174FC373998}" srcOrd="0" destOrd="0" presId="urn:microsoft.com/office/officeart/2005/8/layout/hierarchy2"/>
    <dgm:cxn modelId="{06713E93-8ACB-47DA-A5B9-8ED06A076C2C}" type="presParOf" srcId="{CA2F6F0F-FCE6-4EE6-B0F3-C174FC373998}" destId="{22E31B5A-5B53-44DE-889E-D395EFABEA5E}" srcOrd="0" destOrd="0" presId="urn:microsoft.com/office/officeart/2005/8/layout/hierarchy2"/>
    <dgm:cxn modelId="{EBE9495E-B9FA-40F7-BF6A-8EB3B434E015}" type="presParOf" srcId="{C2F6F842-C379-45A1-81B8-513B15E93B38}" destId="{85218F79-DB4C-48BC-9B13-D32523F99545}" srcOrd="1" destOrd="0" presId="urn:microsoft.com/office/officeart/2005/8/layout/hierarchy2"/>
    <dgm:cxn modelId="{887F46BA-3F9E-4B4D-9796-7560D41CA991}" type="presParOf" srcId="{85218F79-DB4C-48BC-9B13-D32523F99545}" destId="{8E53CAEB-B2DF-41AC-933F-250CEFE0C5DB}" srcOrd="0" destOrd="0" presId="urn:microsoft.com/office/officeart/2005/8/layout/hierarchy2"/>
    <dgm:cxn modelId="{21E1FBF3-E995-4898-A639-F62D97609C8A}" type="presParOf" srcId="{85218F79-DB4C-48BC-9B13-D32523F99545}" destId="{823659CE-D83F-42F1-A32C-8706989E7EE2}" srcOrd="1" destOrd="0" presId="urn:microsoft.com/office/officeart/2005/8/layout/hierarchy2"/>
    <dgm:cxn modelId="{A5CC6FDE-03FE-4E99-BDC0-17388C41A214}" type="presParOf" srcId="{C2F6F842-C379-45A1-81B8-513B15E93B38}" destId="{1A8EE76E-5CE4-46C2-B87A-6629CBB73A43}" srcOrd="2" destOrd="0" presId="urn:microsoft.com/office/officeart/2005/8/layout/hierarchy2"/>
    <dgm:cxn modelId="{33915AE2-0A04-48A0-A576-F8219EC30851}" type="presParOf" srcId="{1A8EE76E-5CE4-46C2-B87A-6629CBB73A43}" destId="{57DAE93F-3EFF-40DC-B562-41D142CF5320}" srcOrd="0" destOrd="0" presId="urn:microsoft.com/office/officeart/2005/8/layout/hierarchy2"/>
    <dgm:cxn modelId="{FA5475C7-AAFA-4695-BF29-D7F7951A72FC}" type="presParOf" srcId="{C2F6F842-C379-45A1-81B8-513B15E93B38}" destId="{706E1EEC-6659-4E56-B95C-AC727846654C}" srcOrd="3" destOrd="0" presId="urn:microsoft.com/office/officeart/2005/8/layout/hierarchy2"/>
    <dgm:cxn modelId="{CBAA8429-1DA7-41C4-AA1F-02450F87C690}" type="presParOf" srcId="{706E1EEC-6659-4E56-B95C-AC727846654C}" destId="{FAE37B83-E2EB-4528-A9FB-2F7D86992E6D}" srcOrd="0" destOrd="0" presId="urn:microsoft.com/office/officeart/2005/8/layout/hierarchy2"/>
    <dgm:cxn modelId="{96BE05FB-EB99-433A-A57D-8E8BA0C85B2B}" type="presParOf" srcId="{706E1EEC-6659-4E56-B95C-AC727846654C}" destId="{CD497976-E298-4CF1-BD37-DBCA451830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82AB21-CB46-47BF-AE8A-E42CD763FA3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2EB970-75C7-457D-AED3-834469AE6E86}">
      <dgm:prSet phldrT="[Text]"/>
      <dgm:spPr/>
      <dgm:t>
        <a:bodyPr/>
        <a:lstStyle/>
        <a:p>
          <a:r>
            <a:rPr lang="el-GR" dirty="0"/>
            <a:t>Τυχαία Μεταβλητή</a:t>
          </a:r>
          <a:endParaRPr lang="en-US" dirty="0"/>
        </a:p>
      </dgm:t>
    </dgm:pt>
    <dgm:pt modelId="{53A0C619-3EB8-47A2-B054-48A9B124021C}" type="parTrans" cxnId="{56BE214E-A88F-4514-A1B7-1D00DFE83304}">
      <dgm:prSet/>
      <dgm:spPr/>
      <dgm:t>
        <a:bodyPr/>
        <a:lstStyle/>
        <a:p>
          <a:endParaRPr lang="en-US"/>
        </a:p>
      </dgm:t>
    </dgm:pt>
    <dgm:pt modelId="{E8103433-3267-410A-A00E-73A5EBE6347F}" type="sibTrans" cxnId="{56BE214E-A88F-4514-A1B7-1D00DFE83304}">
      <dgm:prSet/>
      <dgm:spPr/>
      <dgm:t>
        <a:bodyPr/>
        <a:lstStyle/>
        <a:p>
          <a:endParaRPr lang="en-US"/>
        </a:p>
      </dgm:t>
    </dgm:pt>
    <dgm:pt modelId="{A7B743CA-C9D9-4DD3-B15D-7CF25F081912}">
      <dgm:prSet phldrT="[Text]"/>
      <dgm:spPr/>
      <dgm:t>
        <a:bodyPr/>
        <a:lstStyle/>
        <a:p>
          <a:r>
            <a:rPr lang="el-GR" dirty="0"/>
            <a:t>Διακριτή</a:t>
          </a:r>
          <a:endParaRPr lang="en-US" dirty="0"/>
        </a:p>
      </dgm:t>
    </dgm:pt>
    <dgm:pt modelId="{76BB2F36-B6B2-456C-AD0D-61DCB4E1F400}" type="parTrans" cxnId="{7B268BFC-2A17-42CA-B5DB-642C4C72BAD5}">
      <dgm:prSet/>
      <dgm:spPr/>
      <dgm:t>
        <a:bodyPr/>
        <a:lstStyle/>
        <a:p>
          <a:endParaRPr lang="en-US"/>
        </a:p>
      </dgm:t>
    </dgm:pt>
    <dgm:pt modelId="{892B55CC-C985-4C28-AFB0-6696BD228B5B}" type="sibTrans" cxnId="{7B268BFC-2A17-42CA-B5DB-642C4C72BAD5}">
      <dgm:prSet/>
      <dgm:spPr/>
      <dgm:t>
        <a:bodyPr/>
        <a:lstStyle/>
        <a:p>
          <a:endParaRPr lang="en-US"/>
        </a:p>
      </dgm:t>
    </dgm:pt>
    <dgm:pt modelId="{D8664F97-A222-4A16-AF66-9AB5B9214E12}">
      <dgm:prSet phldrT="[Text]"/>
      <dgm:spPr/>
      <dgm:t>
        <a:bodyPr/>
        <a:lstStyle/>
        <a:p>
          <a:r>
            <a:rPr lang="el-GR" dirty="0"/>
            <a:t>Συνεχής</a:t>
          </a:r>
          <a:endParaRPr lang="en-US" dirty="0"/>
        </a:p>
      </dgm:t>
    </dgm:pt>
    <dgm:pt modelId="{F5DB5F63-9574-4A9E-9917-A0E7370DE823}" type="parTrans" cxnId="{870209C8-F991-4CCB-A27E-67A9C8231132}">
      <dgm:prSet/>
      <dgm:spPr/>
      <dgm:t>
        <a:bodyPr/>
        <a:lstStyle/>
        <a:p>
          <a:endParaRPr lang="en-US"/>
        </a:p>
      </dgm:t>
    </dgm:pt>
    <dgm:pt modelId="{6EBBB56B-4DA6-4759-BF5E-F02DB188A743}" type="sibTrans" cxnId="{870209C8-F991-4CCB-A27E-67A9C8231132}">
      <dgm:prSet/>
      <dgm:spPr/>
      <dgm:t>
        <a:bodyPr/>
        <a:lstStyle/>
        <a:p>
          <a:endParaRPr lang="en-US"/>
        </a:p>
      </dgm:t>
    </dgm:pt>
    <dgm:pt modelId="{D0485B0C-9F79-473B-94A2-8B18ECD3D516}" type="pres">
      <dgm:prSet presAssocID="{DE82AB21-CB46-47BF-AE8A-E42CD763FA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C64B935-D1DC-45E4-B00C-EAB8D2B545C5}" type="pres">
      <dgm:prSet presAssocID="{362EB970-75C7-457D-AED3-834469AE6E86}" presName="root1" presStyleCnt="0"/>
      <dgm:spPr/>
    </dgm:pt>
    <dgm:pt modelId="{74BE60FB-9105-40E5-9929-7C1424B028B6}" type="pres">
      <dgm:prSet presAssocID="{362EB970-75C7-457D-AED3-834469AE6E86}" presName="LevelOneTextNode" presStyleLbl="node0" presStyleIdx="0" presStyleCnt="1">
        <dgm:presLayoutVars>
          <dgm:chPref val="3"/>
        </dgm:presLayoutVars>
      </dgm:prSet>
      <dgm:spPr/>
    </dgm:pt>
    <dgm:pt modelId="{872C1723-1B4B-4E71-8A29-C41CA775DADC}" type="pres">
      <dgm:prSet presAssocID="{362EB970-75C7-457D-AED3-834469AE6E86}" presName="level2hierChild" presStyleCnt="0"/>
      <dgm:spPr/>
    </dgm:pt>
    <dgm:pt modelId="{C7EA375F-C583-4010-8F46-828C467FE613}" type="pres">
      <dgm:prSet presAssocID="{76BB2F36-B6B2-456C-AD0D-61DCB4E1F400}" presName="conn2-1" presStyleLbl="parChTrans1D2" presStyleIdx="0" presStyleCnt="2"/>
      <dgm:spPr/>
    </dgm:pt>
    <dgm:pt modelId="{F88EA158-9EDD-4830-88F7-D1F99D8A3CE3}" type="pres">
      <dgm:prSet presAssocID="{76BB2F36-B6B2-456C-AD0D-61DCB4E1F400}" presName="connTx" presStyleLbl="parChTrans1D2" presStyleIdx="0" presStyleCnt="2"/>
      <dgm:spPr/>
    </dgm:pt>
    <dgm:pt modelId="{7A311563-BEF1-43EF-BFFD-F2168099D38D}" type="pres">
      <dgm:prSet presAssocID="{A7B743CA-C9D9-4DD3-B15D-7CF25F081912}" presName="root2" presStyleCnt="0"/>
      <dgm:spPr/>
    </dgm:pt>
    <dgm:pt modelId="{C1D58C99-ECAB-4B0F-AF46-C89B5ACB3AFF}" type="pres">
      <dgm:prSet presAssocID="{A7B743CA-C9D9-4DD3-B15D-7CF25F081912}" presName="LevelTwoTextNode" presStyleLbl="node2" presStyleIdx="0" presStyleCnt="2">
        <dgm:presLayoutVars>
          <dgm:chPref val="3"/>
        </dgm:presLayoutVars>
      </dgm:prSet>
      <dgm:spPr/>
    </dgm:pt>
    <dgm:pt modelId="{58869162-E635-46DA-9DA6-3DD2434457BA}" type="pres">
      <dgm:prSet presAssocID="{A7B743CA-C9D9-4DD3-B15D-7CF25F081912}" presName="level3hierChild" presStyleCnt="0"/>
      <dgm:spPr/>
    </dgm:pt>
    <dgm:pt modelId="{4290BA78-8C58-481F-8498-772CDAA2A987}" type="pres">
      <dgm:prSet presAssocID="{F5DB5F63-9574-4A9E-9917-A0E7370DE823}" presName="conn2-1" presStyleLbl="parChTrans1D2" presStyleIdx="1" presStyleCnt="2"/>
      <dgm:spPr/>
    </dgm:pt>
    <dgm:pt modelId="{B62B7628-DACC-4E13-AA67-E5CF52F43DEA}" type="pres">
      <dgm:prSet presAssocID="{F5DB5F63-9574-4A9E-9917-A0E7370DE823}" presName="connTx" presStyleLbl="parChTrans1D2" presStyleIdx="1" presStyleCnt="2"/>
      <dgm:spPr/>
    </dgm:pt>
    <dgm:pt modelId="{CC9477AC-8149-4A48-9A74-D0FE8340C692}" type="pres">
      <dgm:prSet presAssocID="{D8664F97-A222-4A16-AF66-9AB5B9214E12}" presName="root2" presStyleCnt="0"/>
      <dgm:spPr/>
    </dgm:pt>
    <dgm:pt modelId="{682CCFE3-5097-411B-B6FF-421E314D5150}" type="pres">
      <dgm:prSet presAssocID="{D8664F97-A222-4A16-AF66-9AB5B9214E12}" presName="LevelTwoTextNode" presStyleLbl="node2" presStyleIdx="1" presStyleCnt="2">
        <dgm:presLayoutVars>
          <dgm:chPref val="3"/>
        </dgm:presLayoutVars>
      </dgm:prSet>
      <dgm:spPr/>
    </dgm:pt>
    <dgm:pt modelId="{09B35FB4-32F9-4C43-A418-489EBBDC34CA}" type="pres">
      <dgm:prSet presAssocID="{D8664F97-A222-4A16-AF66-9AB5B9214E12}" presName="level3hierChild" presStyleCnt="0"/>
      <dgm:spPr/>
    </dgm:pt>
  </dgm:ptLst>
  <dgm:cxnLst>
    <dgm:cxn modelId="{7BD06464-1639-46CD-BB0F-60E1D47263DF}" type="presOf" srcId="{362EB970-75C7-457D-AED3-834469AE6E86}" destId="{74BE60FB-9105-40E5-9929-7C1424B028B6}" srcOrd="0" destOrd="0" presId="urn:microsoft.com/office/officeart/2005/8/layout/hierarchy2"/>
    <dgm:cxn modelId="{63B6114D-F9BD-47AE-9BEB-F149FFF0429F}" type="presOf" srcId="{D8664F97-A222-4A16-AF66-9AB5B9214E12}" destId="{682CCFE3-5097-411B-B6FF-421E314D5150}" srcOrd="0" destOrd="0" presId="urn:microsoft.com/office/officeart/2005/8/layout/hierarchy2"/>
    <dgm:cxn modelId="{56BE214E-A88F-4514-A1B7-1D00DFE83304}" srcId="{DE82AB21-CB46-47BF-AE8A-E42CD763FA35}" destId="{362EB970-75C7-457D-AED3-834469AE6E86}" srcOrd="0" destOrd="0" parTransId="{53A0C619-3EB8-47A2-B054-48A9B124021C}" sibTransId="{E8103433-3267-410A-A00E-73A5EBE6347F}"/>
    <dgm:cxn modelId="{950E55A2-A7FE-4173-9386-3D46D73EB078}" type="presOf" srcId="{A7B743CA-C9D9-4DD3-B15D-7CF25F081912}" destId="{C1D58C99-ECAB-4B0F-AF46-C89B5ACB3AFF}" srcOrd="0" destOrd="0" presId="urn:microsoft.com/office/officeart/2005/8/layout/hierarchy2"/>
    <dgm:cxn modelId="{65841DAA-022B-48F4-A85B-AEFC762BF678}" type="presOf" srcId="{DE82AB21-CB46-47BF-AE8A-E42CD763FA35}" destId="{D0485B0C-9F79-473B-94A2-8B18ECD3D516}" srcOrd="0" destOrd="0" presId="urn:microsoft.com/office/officeart/2005/8/layout/hierarchy2"/>
    <dgm:cxn modelId="{54D4FEB3-7ABE-446A-B778-927E2B1A965C}" type="presOf" srcId="{F5DB5F63-9574-4A9E-9917-A0E7370DE823}" destId="{4290BA78-8C58-481F-8498-772CDAA2A987}" srcOrd="0" destOrd="0" presId="urn:microsoft.com/office/officeart/2005/8/layout/hierarchy2"/>
    <dgm:cxn modelId="{870209C8-F991-4CCB-A27E-67A9C8231132}" srcId="{362EB970-75C7-457D-AED3-834469AE6E86}" destId="{D8664F97-A222-4A16-AF66-9AB5B9214E12}" srcOrd="1" destOrd="0" parTransId="{F5DB5F63-9574-4A9E-9917-A0E7370DE823}" sibTransId="{6EBBB56B-4DA6-4759-BF5E-F02DB188A743}"/>
    <dgm:cxn modelId="{05FE1EF7-303D-4CE4-85AA-35408BD7D5FB}" type="presOf" srcId="{F5DB5F63-9574-4A9E-9917-A0E7370DE823}" destId="{B62B7628-DACC-4E13-AA67-E5CF52F43DEA}" srcOrd="1" destOrd="0" presId="urn:microsoft.com/office/officeart/2005/8/layout/hierarchy2"/>
    <dgm:cxn modelId="{C93B86F7-1FA1-420B-A14F-F068F4E741F0}" type="presOf" srcId="{76BB2F36-B6B2-456C-AD0D-61DCB4E1F400}" destId="{F88EA158-9EDD-4830-88F7-D1F99D8A3CE3}" srcOrd="1" destOrd="0" presId="urn:microsoft.com/office/officeart/2005/8/layout/hierarchy2"/>
    <dgm:cxn modelId="{7B268BFC-2A17-42CA-B5DB-642C4C72BAD5}" srcId="{362EB970-75C7-457D-AED3-834469AE6E86}" destId="{A7B743CA-C9D9-4DD3-B15D-7CF25F081912}" srcOrd="0" destOrd="0" parTransId="{76BB2F36-B6B2-456C-AD0D-61DCB4E1F400}" sibTransId="{892B55CC-C985-4C28-AFB0-6696BD228B5B}"/>
    <dgm:cxn modelId="{37069FFE-73A2-435E-ABC6-494A8D7FEE94}" type="presOf" srcId="{76BB2F36-B6B2-456C-AD0D-61DCB4E1F400}" destId="{C7EA375F-C583-4010-8F46-828C467FE613}" srcOrd="0" destOrd="0" presId="urn:microsoft.com/office/officeart/2005/8/layout/hierarchy2"/>
    <dgm:cxn modelId="{729F6A4F-33D0-4A56-AECC-99F96D404F2A}" type="presParOf" srcId="{D0485B0C-9F79-473B-94A2-8B18ECD3D516}" destId="{3C64B935-D1DC-45E4-B00C-EAB8D2B545C5}" srcOrd="0" destOrd="0" presId="urn:microsoft.com/office/officeart/2005/8/layout/hierarchy2"/>
    <dgm:cxn modelId="{D530C1AE-0138-4032-B0FF-4C8A5383B759}" type="presParOf" srcId="{3C64B935-D1DC-45E4-B00C-EAB8D2B545C5}" destId="{74BE60FB-9105-40E5-9929-7C1424B028B6}" srcOrd="0" destOrd="0" presId="urn:microsoft.com/office/officeart/2005/8/layout/hierarchy2"/>
    <dgm:cxn modelId="{35C65EE3-C918-45AA-A5AB-08CDA2995D4F}" type="presParOf" srcId="{3C64B935-D1DC-45E4-B00C-EAB8D2B545C5}" destId="{872C1723-1B4B-4E71-8A29-C41CA775DADC}" srcOrd="1" destOrd="0" presId="urn:microsoft.com/office/officeart/2005/8/layout/hierarchy2"/>
    <dgm:cxn modelId="{184B74ED-1E20-4DBD-AC79-76A19BE9D2B2}" type="presParOf" srcId="{872C1723-1B4B-4E71-8A29-C41CA775DADC}" destId="{C7EA375F-C583-4010-8F46-828C467FE613}" srcOrd="0" destOrd="0" presId="urn:microsoft.com/office/officeart/2005/8/layout/hierarchy2"/>
    <dgm:cxn modelId="{161ECACE-8C1F-4316-89E0-7A75FF4ECB9E}" type="presParOf" srcId="{C7EA375F-C583-4010-8F46-828C467FE613}" destId="{F88EA158-9EDD-4830-88F7-D1F99D8A3CE3}" srcOrd="0" destOrd="0" presId="urn:microsoft.com/office/officeart/2005/8/layout/hierarchy2"/>
    <dgm:cxn modelId="{179FFB24-4BAE-48B8-BD08-CBC4B231314E}" type="presParOf" srcId="{872C1723-1B4B-4E71-8A29-C41CA775DADC}" destId="{7A311563-BEF1-43EF-BFFD-F2168099D38D}" srcOrd="1" destOrd="0" presId="urn:microsoft.com/office/officeart/2005/8/layout/hierarchy2"/>
    <dgm:cxn modelId="{389636EA-DABA-484D-901D-D973FC18CA48}" type="presParOf" srcId="{7A311563-BEF1-43EF-BFFD-F2168099D38D}" destId="{C1D58C99-ECAB-4B0F-AF46-C89B5ACB3AFF}" srcOrd="0" destOrd="0" presId="urn:microsoft.com/office/officeart/2005/8/layout/hierarchy2"/>
    <dgm:cxn modelId="{C0EEEEAA-CBEE-45C1-978B-54B4657FEE8F}" type="presParOf" srcId="{7A311563-BEF1-43EF-BFFD-F2168099D38D}" destId="{58869162-E635-46DA-9DA6-3DD2434457BA}" srcOrd="1" destOrd="0" presId="urn:microsoft.com/office/officeart/2005/8/layout/hierarchy2"/>
    <dgm:cxn modelId="{6690EE39-718E-4CA2-8ADF-F364F93DA4C6}" type="presParOf" srcId="{872C1723-1B4B-4E71-8A29-C41CA775DADC}" destId="{4290BA78-8C58-481F-8498-772CDAA2A987}" srcOrd="2" destOrd="0" presId="urn:microsoft.com/office/officeart/2005/8/layout/hierarchy2"/>
    <dgm:cxn modelId="{AC457608-42A2-4A2A-8551-DBB8FD6AE4F2}" type="presParOf" srcId="{4290BA78-8C58-481F-8498-772CDAA2A987}" destId="{B62B7628-DACC-4E13-AA67-E5CF52F43DEA}" srcOrd="0" destOrd="0" presId="urn:microsoft.com/office/officeart/2005/8/layout/hierarchy2"/>
    <dgm:cxn modelId="{0D828B81-28B6-4F83-AFCD-10C9919A6CD7}" type="presParOf" srcId="{872C1723-1B4B-4E71-8A29-C41CA775DADC}" destId="{CC9477AC-8149-4A48-9A74-D0FE8340C692}" srcOrd="3" destOrd="0" presId="urn:microsoft.com/office/officeart/2005/8/layout/hierarchy2"/>
    <dgm:cxn modelId="{4BFD9A2D-8428-4E5A-A7E3-1F2998DC30B1}" type="presParOf" srcId="{CC9477AC-8149-4A48-9A74-D0FE8340C692}" destId="{682CCFE3-5097-411B-B6FF-421E314D5150}" srcOrd="0" destOrd="0" presId="urn:microsoft.com/office/officeart/2005/8/layout/hierarchy2"/>
    <dgm:cxn modelId="{0F48F7BA-F5F3-4FD7-8330-F352EC4492DD}" type="presParOf" srcId="{CC9477AC-8149-4A48-9A74-D0FE8340C692}" destId="{09B35FB4-32F9-4C43-A418-489EBBDC34C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B6F905-60CA-4749-887F-7E6FBE7853B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AFCB2A-8F48-49E2-A83D-86D384D7DCFB}">
      <dgm:prSet phldrT="[Text]"/>
      <dgm:spPr/>
      <dgm:t>
        <a:bodyPr/>
        <a:lstStyle/>
        <a:p>
          <a:r>
            <a:rPr lang="el-GR" dirty="0"/>
            <a:t>Δειγματοληψία</a:t>
          </a:r>
          <a:endParaRPr lang="en-US" dirty="0"/>
        </a:p>
      </dgm:t>
    </dgm:pt>
    <dgm:pt modelId="{06E717CC-F18A-4EA0-8716-DE6CAB1F8311}" type="parTrans" cxnId="{BCC1A612-7283-474E-8C0B-0B0B47724889}">
      <dgm:prSet/>
      <dgm:spPr/>
      <dgm:t>
        <a:bodyPr/>
        <a:lstStyle/>
        <a:p>
          <a:endParaRPr lang="en-US"/>
        </a:p>
      </dgm:t>
    </dgm:pt>
    <dgm:pt modelId="{2F8D5DAA-091F-470A-A50F-C5E3B71CF1FE}" type="sibTrans" cxnId="{BCC1A612-7283-474E-8C0B-0B0B47724889}">
      <dgm:prSet/>
      <dgm:spPr/>
      <dgm:t>
        <a:bodyPr/>
        <a:lstStyle/>
        <a:p>
          <a:endParaRPr lang="en-US"/>
        </a:p>
      </dgm:t>
    </dgm:pt>
    <dgm:pt modelId="{BEAED870-F485-4120-8F34-43479A0B3116}">
      <dgm:prSet phldrT="[Text]"/>
      <dgm:spPr/>
      <dgm:t>
        <a:bodyPr/>
        <a:lstStyle/>
        <a:p>
          <a:r>
            <a:rPr lang="el-GR" dirty="0"/>
            <a:t>Με επανατοποθέτηση</a:t>
          </a:r>
          <a:endParaRPr lang="en-US" dirty="0"/>
        </a:p>
      </dgm:t>
    </dgm:pt>
    <dgm:pt modelId="{F8D1216B-188B-481C-99A5-A5392F18A557}" type="parTrans" cxnId="{F0B9B409-A413-42A0-82BF-9F2580CEFBDC}">
      <dgm:prSet/>
      <dgm:spPr/>
      <dgm:t>
        <a:bodyPr/>
        <a:lstStyle/>
        <a:p>
          <a:endParaRPr lang="en-US"/>
        </a:p>
      </dgm:t>
    </dgm:pt>
    <dgm:pt modelId="{C2E94102-EF93-4950-AE3B-4F8FF7B3E9C7}" type="sibTrans" cxnId="{F0B9B409-A413-42A0-82BF-9F2580CEFBDC}">
      <dgm:prSet/>
      <dgm:spPr/>
      <dgm:t>
        <a:bodyPr/>
        <a:lstStyle/>
        <a:p>
          <a:endParaRPr lang="en-US"/>
        </a:p>
      </dgm:t>
    </dgm:pt>
    <dgm:pt modelId="{04163023-E2A3-4F60-9DF5-D5D5E78DEBDD}">
      <dgm:prSet phldrT="[Text]"/>
      <dgm:spPr/>
      <dgm:t>
        <a:bodyPr/>
        <a:lstStyle/>
        <a:p>
          <a:r>
            <a:rPr lang="el-GR"/>
            <a:t>Χωρίς Επανατοποθέτηση</a:t>
          </a:r>
          <a:endParaRPr lang="en-US" dirty="0"/>
        </a:p>
      </dgm:t>
    </dgm:pt>
    <dgm:pt modelId="{FDFC8292-FE67-4A2E-B117-64C7C2402F8F}" type="parTrans" cxnId="{43B130FC-EF7D-417F-919F-97507B1FC56F}">
      <dgm:prSet/>
      <dgm:spPr/>
      <dgm:t>
        <a:bodyPr/>
        <a:lstStyle/>
        <a:p>
          <a:endParaRPr lang="en-US"/>
        </a:p>
      </dgm:t>
    </dgm:pt>
    <dgm:pt modelId="{85250C17-A9EC-4344-808B-CABAC31A0543}" type="sibTrans" cxnId="{43B130FC-EF7D-417F-919F-97507B1FC56F}">
      <dgm:prSet/>
      <dgm:spPr/>
      <dgm:t>
        <a:bodyPr/>
        <a:lstStyle/>
        <a:p>
          <a:endParaRPr lang="en-US"/>
        </a:p>
      </dgm:t>
    </dgm:pt>
    <dgm:pt modelId="{6F046CBE-8BF9-4B08-B795-D2C28CDA4E53}" type="pres">
      <dgm:prSet presAssocID="{EEB6F905-60CA-4749-887F-7E6FBE7853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C18DD9B-DAAA-4C3F-A2DC-4E7F1DDB2C65}" type="pres">
      <dgm:prSet presAssocID="{56AFCB2A-8F48-49E2-A83D-86D384D7DCFB}" presName="root1" presStyleCnt="0"/>
      <dgm:spPr/>
    </dgm:pt>
    <dgm:pt modelId="{FC76C7B4-0D00-4630-AD22-8B3F02BB9E21}" type="pres">
      <dgm:prSet presAssocID="{56AFCB2A-8F48-49E2-A83D-86D384D7DCFB}" presName="LevelOneTextNode" presStyleLbl="node0" presStyleIdx="0" presStyleCnt="1">
        <dgm:presLayoutVars>
          <dgm:chPref val="3"/>
        </dgm:presLayoutVars>
      </dgm:prSet>
      <dgm:spPr/>
    </dgm:pt>
    <dgm:pt modelId="{5351C5F4-2721-452E-89EA-5AE57442902E}" type="pres">
      <dgm:prSet presAssocID="{56AFCB2A-8F48-49E2-A83D-86D384D7DCFB}" presName="level2hierChild" presStyleCnt="0"/>
      <dgm:spPr/>
    </dgm:pt>
    <dgm:pt modelId="{1065D279-7804-4F78-A70D-D59BF6583D24}" type="pres">
      <dgm:prSet presAssocID="{F8D1216B-188B-481C-99A5-A5392F18A557}" presName="conn2-1" presStyleLbl="parChTrans1D2" presStyleIdx="0" presStyleCnt="2"/>
      <dgm:spPr/>
    </dgm:pt>
    <dgm:pt modelId="{01DB3A60-3804-4708-A56F-A5D1874343FA}" type="pres">
      <dgm:prSet presAssocID="{F8D1216B-188B-481C-99A5-A5392F18A557}" presName="connTx" presStyleLbl="parChTrans1D2" presStyleIdx="0" presStyleCnt="2"/>
      <dgm:spPr/>
    </dgm:pt>
    <dgm:pt modelId="{97C57A04-9C2C-4D2D-A848-AA8164EB4CDD}" type="pres">
      <dgm:prSet presAssocID="{BEAED870-F485-4120-8F34-43479A0B3116}" presName="root2" presStyleCnt="0"/>
      <dgm:spPr/>
    </dgm:pt>
    <dgm:pt modelId="{ED436F1F-8679-482C-B250-C2C367BEB29B}" type="pres">
      <dgm:prSet presAssocID="{BEAED870-F485-4120-8F34-43479A0B3116}" presName="LevelTwoTextNode" presStyleLbl="node2" presStyleIdx="0" presStyleCnt="2">
        <dgm:presLayoutVars>
          <dgm:chPref val="3"/>
        </dgm:presLayoutVars>
      </dgm:prSet>
      <dgm:spPr/>
    </dgm:pt>
    <dgm:pt modelId="{063FA7AD-F06B-46AA-A19F-11F1962DFF39}" type="pres">
      <dgm:prSet presAssocID="{BEAED870-F485-4120-8F34-43479A0B3116}" presName="level3hierChild" presStyleCnt="0"/>
      <dgm:spPr/>
    </dgm:pt>
    <dgm:pt modelId="{72082138-2A38-4FD9-8935-EBB2C9E121D1}" type="pres">
      <dgm:prSet presAssocID="{FDFC8292-FE67-4A2E-B117-64C7C2402F8F}" presName="conn2-1" presStyleLbl="parChTrans1D2" presStyleIdx="1" presStyleCnt="2"/>
      <dgm:spPr/>
    </dgm:pt>
    <dgm:pt modelId="{1DEFD8B3-D4E6-4C0A-97AF-8C4A3D665AA3}" type="pres">
      <dgm:prSet presAssocID="{FDFC8292-FE67-4A2E-B117-64C7C2402F8F}" presName="connTx" presStyleLbl="parChTrans1D2" presStyleIdx="1" presStyleCnt="2"/>
      <dgm:spPr/>
    </dgm:pt>
    <dgm:pt modelId="{3EDC9D50-DAF9-4600-9BB6-9E75A9CEC7ED}" type="pres">
      <dgm:prSet presAssocID="{04163023-E2A3-4F60-9DF5-D5D5E78DEBDD}" presName="root2" presStyleCnt="0"/>
      <dgm:spPr/>
    </dgm:pt>
    <dgm:pt modelId="{AA9A72BF-FAC2-4FF1-8C58-FB2FA390AF3D}" type="pres">
      <dgm:prSet presAssocID="{04163023-E2A3-4F60-9DF5-D5D5E78DEBDD}" presName="LevelTwoTextNode" presStyleLbl="node2" presStyleIdx="1" presStyleCnt="2">
        <dgm:presLayoutVars>
          <dgm:chPref val="3"/>
        </dgm:presLayoutVars>
      </dgm:prSet>
      <dgm:spPr/>
    </dgm:pt>
    <dgm:pt modelId="{7FFFE118-562B-4AF4-AD60-BCAFC5C425E6}" type="pres">
      <dgm:prSet presAssocID="{04163023-E2A3-4F60-9DF5-D5D5E78DEBDD}" presName="level3hierChild" presStyleCnt="0"/>
      <dgm:spPr/>
    </dgm:pt>
  </dgm:ptLst>
  <dgm:cxnLst>
    <dgm:cxn modelId="{38046C04-9D8C-4647-A39F-A4E76EBAB951}" type="presOf" srcId="{F8D1216B-188B-481C-99A5-A5392F18A557}" destId="{01DB3A60-3804-4708-A56F-A5D1874343FA}" srcOrd="1" destOrd="0" presId="urn:microsoft.com/office/officeart/2005/8/layout/hierarchy2"/>
    <dgm:cxn modelId="{F0B9B409-A413-42A0-82BF-9F2580CEFBDC}" srcId="{56AFCB2A-8F48-49E2-A83D-86D384D7DCFB}" destId="{BEAED870-F485-4120-8F34-43479A0B3116}" srcOrd="0" destOrd="0" parTransId="{F8D1216B-188B-481C-99A5-A5392F18A557}" sibTransId="{C2E94102-EF93-4950-AE3B-4F8FF7B3E9C7}"/>
    <dgm:cxn modelId="{5AA37D0D-1A02-4ABD-9715-D4A7E64CA2C6}" type="presOf" srcId="{56AFCB2A-8F48-49E2-A83D-86D384D7DCFB}" destId="{FC76C7B4-0D00-4630-AD22-8B3F02BB9E21}" srcOrd="0" destOrd="0" presId="urn:microsoft.com/office/officeart/2005/8/layout/hierarchy2"/>
    <dgm:cxn modelId="{BCC1A612-7283-474E-8C0B-0B0B47724889}" srcId="{EEB6F905-60CA-4749-887F-7E6FBE7853B2}" destId="{56AFCB2A-8F48-49E2-A83D-86D384D7DCFB}" srcOrd="0" destOrd="0" parTransId="{06E717CC-F18A-4EA0-8716-DE6CAB1F8311}" sibTransId="{2F8D5DAA-091F-470A-A50F-C5E3B71CF1FE}"/>
    <dgm:cxn modelId="{D2361A1A-6C3A-4762-922C-38F82A2DD9EC}" type="presOf" srcId="{04163023-E2A3-4F60-9DF5-D5D5E78DEBDD}" destId="{AA9A72BF-FAC2-4FF1-8C58-FB2FA390AF3D}" srcOrd="0" destOrd="0" presId="urn:microsoft.com/office/officeart/2005/8/layout/hierarchy2"/>
    <dgm:cxn modelId="{83807325-22F4-4486-95A2-6BF65808C405}" type="presOf" srcId="{BEAED870-F485-4120-8F34-43479A0B3116}" destId="{ED436F1F-8679-482C-B250-C2C367BEB29B}" srcOrd="0" destOrd="0" presId="urn:microsoft.com/office/officeart/2005/8/layout/hierarchy2"/>
    <dgm:cxn modelId="{F6FC0961-4265-4575-B9FD-3A182FB0FCA3}" type="presOf" srcId="{EEB6F905-60CA-4749-887F-7E6FBE7853B2}" destId="{6F046CBE-8BF9-4B08-B795-D2C28CDA4E53}" srcOrd="0" destOrd="0" presId="urn:microsoft.com/office/officeart/2005/8/layout/hierarchy2"/>
    <dgm:cxn modelId="{EACD7B8D-11CA-44D7-AF49-13467D0C1E37}" type="presOf" srcId="{FDFC8292-FE67-4A2E-B117-64C7C2402F8F}" destId="{72082138-2A38-4FD9-8935-EBB2C9E121D1}" srcOrd="0" destOrd="0" presId="urn:microsoft.com/office/officeart/2005/8/layout/hierarchy2"/>
    <dgm:cxn modelId="{322A669E-C10B-4A06-AB8B-44E354682BBC}" type="presOf" srcId="{F8D1216B-188B-481C-99A5-A5392F18A557}" destId="{1065D279-7804-4F78-A70D-D59BF6583D24}" srcOrd="0" destOrd="0" presId="urn:microsoft.com/office/officeart/2005/8/layout/hierarchy2"/>
    <dgm:cxn modelId="{271F96C3-0CFA-4682-92C3-FF5EB65F9713}" type="presOf" srcId="{FDFC8292-FE67-4A2E-B117-64C7C2402F8F}" destId="{1DEFD8B3-D4E6-4C0A-97AF-8C4A3D665AA3}" srcOrd="1" destOrd="0" presId="urn:microsoft.com/office/officeart/2005/8/layout/hierarchy2"/>
    <dgm:cxn modelId="{43B130FC-EF7D-417F-919F-97507B1FC56F}" srcId="{56AFCB2A-8F48-49E2-A83D-86D384D7DCFB}" destId="{04163023-E2A3-4F60-9DF5-D5D5E78DEBDD}" srcOrd="1" destOrd="0" parTransId="{FDFC8292-FE67-4A2E-B117-64C7C2402F8F}" sibTransId="{85250C17-A9EC-4344-808B-CABAC31A0543}"/>
    <dgm:cxn modelId="{2D098CBA-A2AE-40D1-9BA9-121B57E74D8A}" type="presParOf" srcId="{6F046CBE-8BF9-4B08-B795-D2C28CDA4E53}" destId="{4C18DD9B-DAAA-4C3F-A2DC-4E7F1DDB2C65}" srcOrd="0" destOrd="0" presId="urn:microsoft.com/office/officeart/2005/8/layout/hierarchy2"/>
    <dgm:cxn modelId="{6CEA6ECE-8691-4BD4-A5C8-20BAD4E7C9FB}" type="presParOf" srcId="{4C18DD9B-DAAA-4C3F-A2DC-4E7F1DDB2C65}" destId="{FC76C7B4-0D00-4630-AD22-8B3F02BB9E21}" srcOrd="0" destOrd="0" presId="urn:microsoft.com/office/officeart/2005/8/layout/hierarchy2"/>
    <dgm:cxn modelId="{3C0B66D9-AA13-4438-B908-831002B1D7E3}" type="presParOf" srcId="{4C18DD9B-DAAA-4C3F-A2DC-4E7F1DDB2C65}" destId="{5351C5F4-2721-452E-89EA-5AE57442902E}" srcOrd="1" destOrd="0" presId="urn:microsoft.com/office/officeart/2005/8/layout/hierarchy2"/>
    <dgm:cxn modelId="{C817C05F-A771-4C74-88DC-06AC0A2C87DD}" type="presParOf" srcId="{5351C5F4-2721-452E-89EA-5AE57442902E}" destId="{1065D279-7804-4F78-A70D-D59BF6583D24}" srcOrd="0" destOrd="0" presId="urn:microsoft.com/office/officeart/2005/8/layout/hierarchy2"/>
    <dgm:cxn modelId="{9CF9882B-393F-46F2-A54A-315CE9E19F25}" type="presParOf" srcId="{1065D279-7804-4F78-A70D-D59BF6583D24}" destId="{01DB3A60-3804-4708-A56F-A5D1874343FA}" srcOrd="0" destOrd="0" presId="urn:microsoft.com/office/officeart/2005/8/layout/hierarchy2"/>
    <dgm:cxn modelId="{51204696-7375-4208-8959-B82665AED91A}" type="presParOf" srcId="{5351C5F4-2721-452E-89EA-5AE57442902E}" destId="{97C57A04-9C2C-4D2D-A848-AA8164EB4CDD}" srcOrd="1" destOrd="0" presId="urn:microsoft.com/office/officeart/2005/8/layout/hierarchy2"/>
    <dgm:cxn modelId="{FB482F5E-D400-473D-9E59-D950CF49021D}" type="presParOf" srcId="{97C57A04-9C2C-4D2D-A848-AA8164EB4CDD}" destId="{ED436F1F-8679-482C-B250-C2C367BEB29B}" srcOrd="0" destOrd="0" presId="urn:microsoft.com/office/officeart/2005/8/layout/hierarchy2"/>
    <dgm:cxn modelId="{418967D1-B995-4E63-8B90-5AB6BC08BF2C}" type="presParOf" srcId="{97C57A04-9C2C-4D2D-A848-AA8164EB4CDD}" destId="{063FA7AD-F06B-46AA-A19F-11F1962DFF39}" srcOrd="1" destOrd="0" presId="urn:microsoft.com/office/officeart/2005/8/layout/hierarchy2"/>
    <dgm:cxn modelId="{ED47280A-16B0-4F34-9E36-8424358FA989}" type="presParOf" srcId="{5351C5F4-2721-452E-89EA-5AE57442902E}" destId="{72082138-2A38-4FD9-8935-EBB2C9E121D1}" srcOrd="2" destOrd="0" presId="urn:microsoft.com/office/officeart/2005/8/layout/hierarchy2"/>
    <dgm:cxn modelId="{598A3E3E-31D0-47EF-A526-ABC2E52691C5}" type="presParOf" srcId="{72082138-2A38-4FD9-8935-EBB2C9E121D1}" destId="{1DEFD8B3-D4E6-4C0A-97AF-8C4A3D665AA3}" srcOrd="0" destOrd="0" presId="urn:microsoft.com/office/officeart/2005/8/layout/hierarchy2"/>
    <dgm:cxn modelId="{5F0EFBFC-A22D-4E46-AA49-BE13382C58CE}" type="presParOf" srcId="{5351C5F4-2721-452E-89EA-5AE57442902E}" destId="{3EDC9D50-DAF9-4600-9BB6-9E75A9CEC7ED}" srcOrd="3" destOrd="0" presId="urn:microsoft.com/office/officeart/2005/8/layout/hierarchy2"/>
    <dgm:cxn modelId="{E6DF9C39-036D-4BA0-9E3F-20D5F1D3E4BF}" type="presParOf" srcId="{3EDC9D50-DAF9-4600-9BB6-9E75A9CEC7ED}" destId="{AA9A72BF-FAC2-4FF1-8C58-FB2FA390AF3D}" srcOrd="0" destOrd="0" presId="urn:microsoft.com/office/officeart/2005/8/layout/hierarchy2"/>
    <dgm:cxn modelId="{56265281-BF51-4F25-9D12-4E3A8F9A0528}" type="presParOf" srcId="{3EDC9D50-DAF9-4600-9BB6-9E75A9CEC7ED}" destId="{7FFFE118-562B-4AF4-AD60-BCAFC5C425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D0105E-EF3B-45AF-A70C-1EE48B3709C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CFB834EB-FEF3-44CE-A1F2-E708C4C0F99D}">
      <dgm:prSet phldrT="[Κείμενο]"/>
      <dgm:spPr/>
      <dgm:t>
        <a:bodyPr/>
        <a:lstStyle/>
        <a:p>
          <a:r>
            <a:rPr lang="el-GR" dirty="0"/>
            <a:t>Εκτίμηση</a:t>
          </a:r>
        </a:p>
      </dgm:t>
    </dgm:pt>
    <dgm:pt modelId="{5584DB80-AD05-4CF4-A480-71E2FF91C907}" type="parTrans" cxnId="{0E94813B-BF15-4121-AF95-6D672630B10A}">
      <dgm:prSet/>
      <dgm:spPr/>
      <dgm:t>
        <a:bodyPr/>
        <a:lstStyle/>
        <a:p>
          <a:endParaRPr lang="el-GR"/>
        </a:p>
      </dgm:t>
    </dgm:pt>
    <dgm:pt modelId="{B2C30A91-E4FF-4A84-B49A-E28731625E84}" type="sibTrans" cxnId="{0E94813B-BF15-4121-AF95-6D672630B10A}">
      <dgm:prSet/>
      <dgm:spPr/>
      <dgm:t>
        <a:bodyPr/>
        <a:lstStyle/>
        <a:p>
          <a:endParaRPr lang="el-GR"/>
        </a:p>
      </dgm:t>
    </dgm:pt>
    <dgm:pt modelId="{A66D0734-6BD9-43C7-9334-3CC64C12E66A}">
      <dgm:prSet phldrT="[Κείμενο]"/>
      <dgm:spPr/>
      <dgm:t>
        <a:bodyPr/>
        <a:lstStyle/>
        <a:p>
          <a:r>
            <a:rPr lang="en-US" dirty="0"/>
            <a:t>Interval Estimate</a:t>
          </a:r>
          <a:endParaRPr lang="el-GR" dirty="0"/>
        </a:p>
      </dgm:t>
    </dgm:pt>
    <dgm:pt modelId="{4DC0BAFB-6E0F-496B-8859-C185722A1E54}" type="parTrans" cxnId="{B17CF130-1CAD-4250-8099-DD8A8680D087}">
      <dgm:prSet/>
      <dgm:spPr/>
      <dgm:t>
        <a:bodyPr/>
        <a:lstStyle/>
        <a:p>
          <a:endParaRPr lang="el-GR"/>
        </a:p>
      </dgm:t>
    </dgm:pt>
    <dgm:pt modelId="{0A399532-4286-4404-A4D8-0F3A1ECDB8A7}" type="sibTrans" cxnId="{B17CF130-1CAD-4250-8099-DD8A8680D087}">
      <dgm:prSet/>
      <dgm:spPr/>
      <dgm:t>
        <a:bodyPr/>
        <a:lstStyle/>
        <a:p>
          <a:endParaRPr lang="el-GR"/>
        </a:p>
      </dgm:t>
    </dgm:pt>
    <dgm:pt modelId="{C877536A-F180-4740-B805-112F8309DF2A}">
      <dgm:prSet phldrT="[Κείμενο]"/>
      <dgm:spPr/>
      <dgm:t>
        <a:bodyPr/>
        <a:lstStyle/>
        <a:p>
          <a:r>
            <a:rPr lang="el-GR" dirty="0"/>
            <a:t>Σημειακή</a:t>
          </a:r>
          <a:br>
            <a:rPr lang="en-US" dirty="0"/>
          </a:br>
          <a:r>
            <a:rPr lang="el-GR" dirty="0"/>
            <a:t>(</a:t>
          </a:r>
          <a:r>
            <a:rPr lang="en-US" dirty="0"/>
            <a:t>Point Estimate)</a:t>
          </a:r>
          <a:endParaRPr lang="el-GR" dirty="0"/>
        </a:p>
      </dgm:t>
    </dgm:pt>
    <dgm:pt modelId="{B9FE2222-8976-4299-A77F-F3B5979758B1}" type="sibTrans" cxnId="{AC93CEAC-73C2-4C75-8903-C1AAF70EB26D}">
      <dgm:prSet/>
      <dgm:spPr/>
      <dgm:t>
        <a:bodyPr/>
        <a:lstStyle/>
        <a:p>
          <a:endParaRPr lang="el-GR"/>
        </a:p>
      </dgm:t>
    </dgm:pt>
    <dgm:pt modelId="{D03FD8EA-8E6A-4A83-8881-EB99ECEFD577}" type="parTrans" cxnId="{AC93CEAC-73C2-4C75-8903-C1AAF70EB26D}">
      <dgm:prSet/>
      <dgm:spPr/>
      <dgm:t>
        <a:bodyPr/>
        <a:lstStyle/>
        <a:p>
          <a:endParaRPr lang="el-GR"/>
        </a:p>
      </dgm:t>
    </dgm:pt>
    <dgm:pt modelId="{3C6FC8C5-F2A4-4DE8-A9BA-CA3319A87F2A}" type="pres">
      <dgm:prSet presAssocID="{DFD0105E-EF3B-45AF-A70C-1EE48B3709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EF71A4B-CB3E-4EA7-8D62-6894326E41CE}" type="pres">
      <dgm:prSet presAssocID="{CFB834EB-FEF3-44CE-A1F2-E708C4C0F99D}" presName="root1" presStyleCnt="0"/>
      <dgm:spPr/>
    </dgm:pt>
    <dgm:pt modelId="{E558591C-4BBA-4363-9D1B-791AF607E9D1}" type="pres">
      <dgm:prSet presAssocID="{CFB834EB-FEF3-44CE-A1F2-E708C4C0F99D}" presName="LevelOneTextNode" presStyleLbl="node0" presStyleIdx="0" presStyleCnt="1">
        <dgm:presLayoutVars>
          <dgm:chPref val="3"/>
        </dgm:presLayoutVars>
      </dgm:prSet>
      <dgm:spPr/>
    </dgm:pt>
    <dgm:pt modelId="{52CB09F3-63B5-49E1-8AB8-39BAC6051AAB}" type="pres">
      <dgm:prSet presAssocID="{CFB834EB-FEF3-44CE-A1F2-E708C4C0F99D}" presName="level2hierChild" presStyleCnt="0"/>
      <dgm:spPr/>
    </dgm:pt>
    <dgm:pt modelId="{D8112C8E-C7B4-491F-A756-AD731B9CD35B}" type="pres">
      <dgm:prSet presAssocID="{D03FD8EA-8E6A-4A83-8881-EB99ECEFD577}" presName="conn2-1" presStyleLbl="parChTrans1D2" presStyleIdx="0" presStyleCnt="2"/>
      <dgm:spPr/>
    </dgm:pt>
    <dgm:pt modelId="{FDF9759D-33F2-48E4-9B07-73ED8FA84CED}" type="pres">
      <dgm:prSet presAssocID="{D03FD8EA-8E6A-4A83-8881-EB99ECEFD577}" presName="connTx" presStyleLbl="parChTrans1D2" presStyleIdx="0" presStyleCnt="2"/>
      <dgm:spPr/>
    </dgm:pt>
    <dgm:pt modelId="{BAC51BF4-1B9B-4F47-BE52-B8BA7FD7DDBC}" type="pres">
      <dgm:prSet presAssocID="{C877536A-F180-4740-B805-112F8309DF2A}" presName="root2" presStyleCnt="0"/>
      <dgm:spPr/>
    </dgm:pt>
    <dgm:pt modelId="{5EADC3C8-B035-4967-AED0-EE5D0B3DD45F}" type="pres">
      <dgm:prSet presAssocID="{C877536A-F180-4740-B805-112F8309DF2A}" presName="LevelTwoTextNode" presStyleLbl="node2" presStyleIdx="0" presStyleCnt="2">
        <dgm:presLayoutVars>
          <dgm:chPref val="3"/>
        </dgm:presLayoutVars>
      </dgm:prSet>
      <dgm:spPr/>
    </dgm:pt>
    <dgm:pt modelId="{B7D9AABA-8696-423B-AD1A-39DDE73A4E72}" type="pres">
      <dgm:prSet presAssocID="{C877536A-F180-4740-B805-112F8309DF2A}" presName="level3hierChild" presStyleCnt="0"/>
      <dgm:spPr/>
    </dgm:pt>
    <dgm:pt modelId="{E2A06166-FFCC-4CFE-86AF-DC812DE44C11}" type="pres">
      <dgm:prSet presAssocID="{4DC0BAFB-6E0F-496B-8859-C185722A1E54}" presName="conn2-1" presStyleLbl="parChTrans1D2" presStyleIdx="1" presStyleCnt="2"/>
      <dgm:spPr/>
    </dgm:pt>
    <dgm:pt modelId="{09B4D2F7-3984-4571-B97B-8D1E21D327B5}" type="pres">
      <dgm:prSet presAssocID="{4DC0BAFB-6E0F-496B-8859-C185722A1E54}" presName="connTx" presStyleLbl="parChTrans1D2" presStyleIdx="1" presStyleCnt="2"/>
      <dgm:spPr/>
    </dgm:pt>
    <dgm:pt modelId="{C89594FD-CD1A-4930-8114-DB6FE9416E08}" type="pres">
      <dgm:prSet presAssocID="{A66D0734-6BD9-43C7-9334-3CC64C12E66A}" presName="root2" presStyleCnt="0"/>
      <dgm:spPr/>
    </dgm:pt>
    <dgm:pt modelId="{8F467594-67A0-4C2F-8878-11E6FF363EFF}" type="pres">
      <dgm:prSet presAssocID="{A66D0734-6BD9-43C7-9334-3CC64C12E66A}" presName="LevelTwoTextNode" presStyleLbl="node2" presStyleIdx="1" presStyleCnt="2">
        <dgm:presLayoutVars>
          <dgm:chPref val="3"/>
        </dgm:presLayoutVars>
      </dgm:prSet>
      <dgm:spPr/>
    </dgm:pt>
    <dgm:pt modelId="{97E824D5-BE50-4FC4-AAEB-C3F3CAB65AAC}" type="pres">
      <dgm:prSet presAssocID="{A66D0734-6BD9-43C7-9334-3CC64C12E66A}" presName="level3hierChild" presStyleCnt="0"/>
      <dgm:spPr/>
    </dgm:pt>
  </dgm:ptLst>
  <dgm:cxnLst>
    <dgm:cxn modelId="{BCC7C91A-5797-4570-AAAB-F5E84BA61723}" type="presOf" srcId="{D03FD8EA-8E6A-4A83-8881-EB99ECEFD577}" destId="{D8112C8E-C7B4-491F-A756-AD731B9CD35B}" srcOrd="0" destOrd="0" presId="urn:microsoft.com/office/officeart/2005/8/layout/hierarchy2"/>
    <dgm:cxn modelId="{B17CF130-1CAD-4250-8099-DD8A8680D087}" srcId="{CFB834EB-FEF3-44CE-A1F2-E708C4C0F99D}" destId="{A66D0734-6BD9-43C7-9334-3CC64C12E66A}" srcOrd="1" destOrd="0" parTransId="{4DC0BAFB-6E0F-496B-8859-C185722A1E54}" sibTransId="{0A399532-4286-4404-A4D8-0F3A1ECDB8A7}"/>
    <dgm:cxn modelId="{0E94813B-BF15-4121-AF95-6D672630B10A}" srcId="{DFD0105E-EF3B-45AF-A70C-1EE48B3709CD}" destId="{CFB834EB-FEF3-44CE-A1F2-E708C4C0F99D}" srcOrd="0" destOrd="0" parTransId="{5584DB80-AD05-4CF4-A480-71E2FF91C907}" sibTransId="{B2C30A91-E4FF-4A84-B49A-E28731625E84}"/>
    <dgm:cxn modelId="{BF9B6443-9300-4AEF-BE58-045C23237E02}" type="presOf" srcId="{4DC0BAFB-6E0F-496B-8859-C185722A1E54}" destId="{E2A06166-FFCC-4CFE-86AF-DC812DE44C11}" srcOrd="0" destOrd="0" presId="urn:microsoft.com/office/officeart/2005/8/layout/hierarchy2"/>
    <dgm:cxn modelId="{16FCFC67-4E10-40C7-ADDF-580D7E3FC2D8}" type="presOf" srcId="{D03FD8EA-8E6A-4A83-8881-EB99ECEFD577}" destId="{FDF9759D-33F2-48E4-9B07-73ED8FA84CED}" srcOrd="1" destOrd="0" presId="urn:microsoft.com/office/officeart/2005/8/layout/hierarchy2"/>
    <dgm:cxn modelId="{697D4D69-CA9D-43ED-9F49-FC8698F13A87}" type="presOf" srcId="{C877536A-F180-4740-B805-112F8309DF2A}" destId="{5EADC3C8-B035-4967-AED0-EE5D0B3DD45F}" srcOrd="0" destOrd="0" presId="urn:microsoft.com/office/officeart/2005/8/layout/hierarchy2"/>
    <dgm:cxn modelId="{676D5170-4D91-49E1-A3C9-954F86D37A87}" type="presOf" srcId="{A66D0734-6BD9-43C7-9334-3CC64C12E66A}" destId="{8F467594-67A0-4C2F-8878-11E6FF363EFF}" srcOrd="0" destOrd="0" presId="urn:microsoft.com/office/officeart/2005/8/layout/hierarchy2"/>
    <dgm:cxn modelId="{4FA34696-8BEC-4DDB-82B5-5AC475261191}" type="presOf" srcId="{4DC0BAFB-6E0F-496B-8859-C185722A1E54}" destId="{09B4D2F7-3984-4571-B97B-8D1E21D327B5}" srcOrd="1" destOrd="0" presId="urn:microsoft.com/office/officeart/2005/8/layout/hierarchy2"/>
    <dgm:cxn modelId="{AC93CEAC-73C2-4C75-8903-C1AAF70EB26D}" srcId="{CFB834EB-FEF3-44CE-A1F2-E708C4C0F99D}" destId="{C877536A-F180-4740-B805-112F8309DF2A}" srcOrd="0" destOrd="0" parTransId="{D03FD8EA-8E6A-4A83-8881-EB99ECEFD577}" sibTransId="{B9FE2222-8976-4299-A77F-F3B5979758B1}"/>
    <dgm:cxn modelId="{6311E4C7-66CE-46D2-8D06-453196F2BC21}" type="presOf" srcId="{CFB834EB-FEF3-44CE-A1F2-E708C4C0F99D}" destId="{E558591C-4BBA-4363-9D1B-791AF607E9D1}" srcOrd="0" destOrd="0" presId="urn:microsoft.com/office/officeart/2005/8/layout/hierarchy2"/>
    <dgm:cxn modelId="{0457E9FD-DE13-4FFC-92FA-8EA14A9E77DD}" type="presOf" srcId="{DFD0105E-EF3B-45AF-A70C-1EE48B3709CD}" destId="{3C6FC8C5-F2A4-4DE8-A9BA-CA3319A87F2A}" srcOrd="0" destOrd="0" presId="urn:microsoft.com/office/officeart/2005/8/layout/hierarchy2"/>
    <dgm:cxn modelId="{6A27A155-C5EF-4937-8B11-6741D1C82B78}" type="presParOf" srcId="{3C6FC8C5-F2A4-4DE8-A9BA-CA3319A87F2A}" destId="{AEF71A4B-CB3E-4EA7-8D62-6894326E41CE}" srcOrd="0" destOrd="0" presId="urn:microsoft.com/office/officeart/2005/8/layout/hierarchy2"/>
    <dgm:cxn modelId="{064FBF4F-05EB-4E45-B548-9E9B68803693}" type="presParOf" srcId="{AEF71A4B-CB3E-4EA7-8D62-6894326E41CE}" destId="{E558591C-4BBA-4363-9D1B-791AF607E9D1}" srcOrd="0" destOrd="0" presId="urn:microsoft.com/office/officeart/2005/8/layout/hierarchy2"/>
    <dgm:cxn modelId="{5F56BCE2-B0BF-4F06-B4D5-39C61481A0CE}" type="presParOf" srcId="{AEF71A4B-CB3E-4EA7-8D62-6894326E41CE}" destId="{52CB09F3-63B5-49E1-8AB8-39BAC6051AAB}" srcOrd="1" destOrd="0" presId="urn:microsoft.com/office/officeart/2005/8/layout/hierarchy2"/>
    <dgm:cxn modelId="{7B597ACF-7042-4213-B817-9714738FBAF7}" type="presParOf" srcId="{52CB09F3-63B5-49E1-8AB8-39BAC6051AAB}" destId="{D8112C8E-C7B4-491F-A756-AD731B9CD35B}" srcOrd="0" destOrd="0" presId="urn:microsoft.com/office/officeart/2005/8/layout/hierarchy2"/>
    <dgm:cxn modelId="{D5618030-CDB0-4D1D-9124-2C7762784401}" type="presParOf" srcId="{D8112C8E-C7B4-491F-A756-AD731B9CD35B}" destId="{FDF9759D-33F2-48E4-9B07-73ED8FA84CED}" srcOrd="0" destOrd="0" presId="urn:microsoft.com/office/officeart/2005/8/layout/hierarchy2"/>
    <dgm:cxn modelId="{6A9C8060-3F13-4C1B-91D7-472FCF74D852}" type="presParOf" srcId="{52CB09F3-63B5-49E1-8AB8-39BAC6051AAB}" destId="{BAC51BF4-1B9B-4F47-BE52-B8BA7FD7DDBC}" srcOrd="1" destOrd="0" presId="urn:microsoft.com/office/officeart/2005/8/layout/hierarchy2"/>
    <dgm:cxn modelId="{F71AC0C2-AE67-4754-8CDA-6A57B0959A57}" type="presParOf" srcId="{BAC51BF4-1B9B-4F47-BE52-B8BA7FD7DDBC}" destId="{5EADC3C8-B035-4967-AED0-EE5D0B3DD45F}" srcOrd="0" destOrd="0" presId="urn:microsoft.com/office/officeart/2005/8/layout/hierarchy2"/>
    <dgm:cxn modelId="{7726C1EF-06E6-4D0E-91E0-87E67B87B852}" type="presParOf" srcId="{BAC51BF4-1B9B-4F47-BE52-B8BA7FD7DDBC}" destId="{B7D9AABA-8696-423B-AD1A-39DDE73A4E72}" srcOrd="1" destOrd="0" presId="urn:microsoft.com/office/officeart/2005/8/layout/hierarchy2"/>
    <dgm:cxn modelId="{AAE67BA5-2700-4100-9CCC-D23A309CF6AD}" type="presParOf" srcId="{52CB09F3-63B5-49E1-8AB8-39BAC6051AAB}" destId="{E2A06166-FFCC-4CFE-86AF-DC812DE44C11}" srcOrd="2" destOrd="0" presId="urn:microsoft.com/office/officeart/2005/8/layout/hierarchy2"/>
    <dgm:cxn modelId="{46132BED-F08F-464D-A4A9-62AAC3FD4DE7}" type="presParOf" srcId="{E2A06166-FFCC-4CFE-86AF-DC812DE44C11}" destId="{09B4D2F7-3984-4571-B97B-8D1E21D327B5}" srcOrd="0" destOrd="0" presId="urn:microsoft.com/office/officeart/2005/8/layout/hierarchy2"/>
    <dgm:cxn modelId="{022EC26C-AC74-4824-9340-91AD011773C5}" type="presParOf" srcId="{52CB09F3-63B5-49E1-8AB8-39BAC6051AAB}" destId="{C89594FD-CD1A-4930-8114-DB6FE9416E08}" srcOrd="3" destOrd="0" presId="urn:microsoft.com/office/officeart/2005/8/layout/hierarchy2"/>
    <dgm:cxn modelId="{A8A0E82B-4530-4F7C-8DAC-AD929295E446}" type="presParOf" srcId="{C89594FD-CD1A-4930-8114-DB6FE9416E08}" destId="{8F467594-67A0-4C2F-8878-11E6FF363EFF}" srcOrd="0" destOrd="0" presId="urn:microsoft.com/office/officeart/2005/8/layout/hierarchy2"/>
    <dgm:cxn modelId="{1376BCF6-3C16-45DE-9D8C-D69155A34F6A}" type="presParOf" srcId="{C89594FD-CD1A-4930-8114-DB6FE9416E08}" destId="{97E824D5-BE50-4FC4-AAEB-C3F3CAB65A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4DAF0-D1DC-43D9-83DF-2E61CFA971D9}">
      <dsp:nvSpPr>
        <dsp:cNvPr id="0" name=""/>
        <dsp:cNvSpPr/>
      </dsp:nvSpPr>
      <dsp:spPr>
        <a:xfrm>
          <a:off x="1304" y="1049516"/>
          <a:ext cx="2137703" cy="1068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 err="1"/>
            <a:t>Δειγματοχώρος</a:t>
          </a:r>
          <a:endParaRPr lang="en-US" sz="2500" kern="1200" dirty="0"/>
        </a:p>
      </dsp:txBody>
      <dsp:txXfrm>
        <a:off x="32610" y="1080822"/>
        <a:ext cx="2075091" cy="1006239"/>
      </dsp:txXfrm>
    </dsp:sp>
    <dsp:sp modelId="{2BD7F75F-9A11-4C2B-B741-9FDB40AFB891}">
      <dsp:nvSpPr>
        <dsp:cNvPr id="0" name=""/>
        <dsp:cNvSpPr/>
      </dsp:nvSpPr>
      <dsp:spPr>
        <a:xfrm rot="19457599">
          <a:off x="2040030" y="1246281"/>
          <a:ext cx="1053036" cy="60732"/>
        </a:xfrm>
        <a:custGeom>
          <a:avLst/>
          <a:gdLst/>
          <a:ahLst/>
          <a:cxnLst/>
          <a:rect l="0" t="0" r="0" b="0"/>
          <a:pathLst>
            <a:path>
              <a:moveTo>
                <a:pt x="0" y="30366"/>
              </a:moveTo>
              <a:lnTo>
                <a:pt x="1053036" y="30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0223" y="1250321"/>
        <a:ext cx="52651" cy="52651"/>
      </dsp:txXfrm>
    </dsp:sp>
    <dsp:sp modelId="{4C6DA605-7DA9-4596-AD66-F63382C18BAE}">
      <dsp:nvSpPr>
        <dsp:cNvPr id="0" name=""/>
        <dsp:cNvSpPr/>
      </dsp:nvSpPr>
      <dsp:spPr>
        <a:xfrm>
          <a:off x="2994089" y="434926"/>
          <a:ext cx="2137703" cy="106885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Πεπερασμένος</a:t>
          </a:r>
          <a:endParaRPr lang="en-US" sz="2500" kern="1200" dirty="0"/>
        </a:p>
      </dsp:txBody>
      <dsp:txXfrm>
        <a:off x="3025395" y="466232"/>
        <a:ext cx="2075091" cy="1006239"/>
      </dsp:txXfrm>
    </dsp:sp>
    <dsp:sp modelId="{9C54A4F0-4163-45CF-A0B0-3CDC3E69A4A5}">
      <dsp:nvSpPr>
        <dsp:cNvPr id="0" name=""/>
        <dsp:cNvSpPr/>
      </dsp:nvSpPr>
      <dsp:spPr>
        <a:xfrm>
          <a:off x="5131793" y="938986"/>
          <a:ext cx="855081" cy="60732"/>
        </a:xfrm>
        <a:custGeom>
          <a:avLst/>
          <a:gdLst/>
          <a:ahLst/>
          <a:cxnLst/>
          <a:rect l="0" t="0" r="0" b="0"/>
          <a:pathLst>
            <a:path>
              <a:moveTo>
                <a:pt x="0" y="30366"/>
              </a:moveTo>
              <a:lnTo>
                <a:pt x="855081" y="303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7957" y="947975"/>
        <a:ext cx="42754" cy="42754"/>
      </dsp:txXfrm>
    </dsp:sp>
    <dsp:sp modelId="{531E7B33-269A-47CB-BE51-20D4258F95D5}">
      <dsp:nvSpPr>
        <dsp:cNvPr id="0" name=""/>
        <dsp:cNvSpPr/>
      </dsp:nvSpPr>
      <dsp:spPr>
        <a:xfrm>
          <a:off x="5986874" y="434926"/>
          <a:ext cx="2137703" cy="106885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Άπειρος</a:t>
          </a:r>
          <a:endParaRPr lang="en-US" sz="2500" kern="1200" dirty="0"/>
        </a:p>
      </dsp:txBody>
      <dsp:txXfrm>
        <a:off x="6018180" y="466232"/>
        <a:ext cx="2075091" cy="1006239"/>
      </dsp:txXfrm>
    </dsp:sp>
    <dsp:sp modelId="{30E9F79F-547A-4F81-8A6F-F0164616B025}">
      <dsp:nvSpPr>
        <dsp:cNvPr id="0" name=""/>
        <dsp:cNvSpPr/>
      </dsp:nvSpPr>
      <dsp:spPr>
        <a:xfrm rot="2142401">
          <a:off x="2040030" y="1860871"/>
          <a:ext cx="1053036" cy="60732"/>
        </a:xfrm>
        <a:custGeom>
          <a:avLst/>
          <a:gdLst/>
          <a:ahLst/>
          <a:cxnLst/>
          <a:rect l="0" t="0" r="0" b="0"/>
          <a:pathLst>
            <a:path>
              <a:moveTo>
                <a:pt x="0" y="30366"/>
              </a:moveTo>
              <a:lnTo>
                <a:pt x="1053036" y="30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0223" y="1864911"/>
        <a:ext cx="52651" cy="52651"/>
      </dsp:txXfrm>
    </dsp:sp>
    <dsp:sp modelId="{CAC07DE4-6EB0-451F-8A67-9A0CD8649C43}">
      <dsp:nvSpPr>
        <dsp:cNvPr id="0" name=""/>
        <dsp:cNvSpPr/>
      </dsp:nvSpPr>
      <dsp:spPr>
        <a:xfrm>
          <a:off x="2994089" y="1664106"/>
          <a:ext cx="2137703" cy="106885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Διακριτός</a:t>
          </a:r>
          <a:endParaRPr lang="en-US" sz="2500" kern="1200" dirty="0"/>
        </a:p>
      </dsp:txBody>
      <dsp:txXfrm>
        <a:off x="3025395" y="1695412"/>
        <a:ext cx="2075091" cy="1006239"/>
      </dsp:txXfrm>
    </dsp:sp>
    <dsp:sp modelId="{3D9400F6-22A3-4A0D-AF94-A00BFB01BBDB}">
      <dsp:nvSpPr>
        <dsp:cNvPr id="0" name=""/>
        <dsp:cNvSpPr/>
      </dsp:nvSpPr>
      <dsp:spPr>
        <a:xfrm>
          <a:off x="5131793" y="2168166"/>
          <a:ext cx="855081" cy="60732"/>
        </a:xfrm>
        <a:custGeom>
          <a:avLst/>
          <a:gdLst/>
          <a:ahLst/>
          <a:cxnLst/>
          <a:rect l="0" t="0" r="0" b="0"/>
          <a:pathLst>
            <a:path>
              <a:moveTo>
                <a:pt x="0" y="30366"/>
              </a:moveTo>
              <a:lnTo>
                <a:pt x="855081" y="303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7957" y="2177155"/>
        <a:ext cx="42754" cy="42754"/>
      </dsp:txXfrm>
    </dsp:sp>
    <dsp:sp modelId="{FC58F36A-5311-4C1D-81D9-BB6E5D2D5488}">
      <dsp:nvSpPr>
        <dsp:cNvPr id="0" name=""/>
        <dsp:cNvSpPr/>
      </dsp:nvSpPr>
      <dsp:spPr>
        <a:xfrm>
          <a:off x="5986874" y="1664106"/>
          <a:ext cx="2137703" cy="106885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Συνεχής</a:t>
          </a:r>
          <a:endParaRPr lang="en-US" sz="2500" kern="1200" dirty="0"/>
        </a:p>
      </dsp:txBody>
      <dsp:txXfrm>
        <a:off x="6018180" y="1695412"/>
        <a:ext cx="2075091" cy="1006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B7F91-1BA8-40D7-B025-A1EF859F98BE}">
      <dsp:nvSpPr>
        <dsp:cNvPr id="0" name=""/>
        <dsp:cNvSpPr/>
      </dsp:nvSpPr>
      <dsp:spPr>
        <a:xfrm>
          <a:off x="868724" y="766120"/>
          <a:ext cx="2661847" cy="1330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Υπολογισμός Πιθανότητας</a:t>
          </a:r>
          <a:endParaRPr lang="en-US" sz="2600" kern="1200" dirty="0"/>
        </a:p>
      </dsp:txBody>
      <dsp:txXfrm>
        <a:off x="907705" y="805101"/>
        <a:ext cx="2583885" cy="1252961"/>
      </dsp:txXfrm>
    </dsp:sp>
    <dsp:sp modelId="{CA2F6F0F-FCE6-4EE6-B0F3-C174FC373998}">
      <dsp:nvSpPr>
        <dsp:cNvPr id="0" name=""/>
        <dsp:cNvSpPr/>
      </dsp:nvSpPr>
      <dsp:spPr>
        <a:xfrm rot="19478315">
          <a:off x="3410141" y="1011950"/>
          <a:ext cx="1305599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305599" y="418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0301" y="1021145"/>
        <a:ext cx="65279" cy="65279"/>
      </dsp:txXfrm>
    </dsp:sp>
    <dsp:sp modelId="{8E53CAEB-B2DF-41AC-933F-250CEFE0C5DB}">
      <dsp:nvSpPr>
        <dsp:cNvPr id="0" name=""/>
        <dsp:cNvSpPr/>
      </dsp:nvSpPr>
      <dsp:spPr>
        <a:xfrm>
          <a:off x="4595311" y="10527"/>
          <a:ext cx="2661847" cy="1330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Κλασσική Μέθοδος</a:t>
          </a:r>
          <a:endParaRPr lang="en-US" sz="2600" kern="1200" dirty="0"/>
        </a:p>
      </dsp:txBody>
      <dsp:txXfrm>
        <a:off x="4634292" y="49508"/>
        <a:ext cx="2583885" cy="1252961"/>
      </dsp:txXfrm>
    </dsp:sp>
    <dsp:sp modelId="{1A8EE76E-5CE4-46C2-B87A-6629CBB73A43}">
      <dsp:nvSpPr>
        <dsp:cNvPr id="0" name=""/>
        <dsp:cNvSpPr/>
      </dsp:nvSpPr>
      <dsp:spPr>
        <a:xfrm rot="2142401">
          <a:off x="3407326" y="1772386"/>
          <a:ext cx="131123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311230" y="418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0160" y="1781441"/>
        <a:ext cx="65561" cy="65561"/>
      </dsp:txXfrm>
    </dsp:sp>
    <dsp:sp modelId="{FAE37B83-E2EB-4528-A9FB-2F7D86992E6D}">
      <dsp:nvSpPr>
        <dsp:cNvPr id="0" name=""/>
        <dsp:cNvSpPr/>
      </dsp:nvSpPr>
      <dsp:spPr>
        <a:xfrm>
          <a:off x="4595311" y="1531401"/>
          <a:ext cx="2661847" cy="1330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Μέθοδος της Σχετικής Συχνότητας</a:t>
          </a:r>
          <a:endParaRPr lang="en-US" sz="2600" kern="1200" dirty="0"/>
        </a:p>
      </dsp:txBody>
      <dsp:txXfrm>
        <a:off x="4634292" y="1570382"/>
        <a:ext cx="2583885" cy="1252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E60FB-9105-40E5-9929-7C1424B028B6}">
      <dsp:nvSpPr>
        <dsp:cNvPr id="0" name=""/>
        <dsp:cNvSpPr/>
      </dsp:nvSpPr>
      <dsp:spPr>
        <a:xfrm>
          <a:off x="163768" y="607706"/>
          <a:ext cx="2111445" cy="1055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Τυχαία Μεταβλητή</a:t>
          </a:r>
          <a:endParaRPr lang="en-US" sz="3000" kern="1200" dirty="0"/>
        </a:p>
      </dsp:txBody>
      <dsp:txXfrm>
        <a:off x="194689" y="638627"/>
        <a:ext cx="2049603" cy="993880"/>
      </dsp:txXfrm>
    </dsp:sp>
    <dsp:sp modelId="{C7EA375F-C583-4010-8F46-828C467FE613}">
      <dsp:nvSpPr>
        <dsp:cNvPr id="0" name=""/>
        <dsp:cNvSpPr/>
      </dsp:nvSpPr>
      <dsp:spPr>
        <a:xfrm rot="19457599">
          <a:off x="2177452" y="790211"/>
          <a:ext cx="104010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40101" y="418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1500" y="806044"/>
        <a:ext cx="52005" cy="52005"/>
      </dsp:txXfrm>
    </dsp:sp>
    <dsp:sp modelId="{C1D58C99-ECAB-4B0F-AF46-C89B5ACB3AFF}">
      <dsp:nvSpPr>
        <dsp:cNvPr id="0" name=""/>
        <dsp:cNvSpPr/>
      </dsp:nvSpPr>
      <dsp:spPr>
        <a:xfrm>
          <a:off x="3119792" y="665"/>
          <a:ext cx="2111445" cy="10557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Διακριτή</a:t>
          </a:r>
          <a:endParaRPr lang="en-US" sz="3000" kern="1200" dirty="0"/>
        </a:p>
      </dsp:txBody>
      <dsp:txXfrm>
        <a:off x="3150713" y="31586"/>
        <a:ext cx="2049603" cy="993880"/>
      </dsp:txXfrm>
    </dsp:sp>
    <dsp:sp modelId="{4290BA78-8C58-481F-8498-772CDAA2A987}">
      <dsp:nvSpPr>
        <dsp:cNvPr id="0" name=""/>
        <dsp:cNvSpPr/>
      </dsp:nvSpPr>
      <dsp:spPr>
        <a:xfrm rot="2142401">
          <a:off x="2177452" y="1397251"/>
          <a:ext cx="104010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40101" y="418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1500" y="1413085"/>
        <a:ext cx="52005" cy="52005"/>
      </dsp:txXfrm>
    </dsp:sp>
    <dsp:sp modelId="{682CCFE3-5097-411B-B6FF-421E314D5150}">
      <dsp:nvSpPr>
        <dsp:cNvPr id="0" name=""/>
        <dsp:cNvSpPr/>
      </dsp:nvSpPr>
      <dsp:spPr>
        <a:xfrm>
          <a:off x="3119792" y="1214746"/>
          <a:ext cx="2111445" cy="10557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Συνεχής</a:t>
          </a:r>
          <a:endParaRPr lang="en-US" sz="3000" kern="1200" dirty="0"/>
        </a:p>
      </dsp:txBody>
      <dsp:txXfrm>
        <a:off x="3150713" y="1245667"/>
        <a:ext cx="2049603" cy="993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6C7B4-0D00-4630-AD22-8B3F02BB9E21}">
      <dsp:nvSpPr>
        <dsp:cNvPr id="0" name=""/>
        <dsp:cNvSpPr/>
      </dsp:nvSpPr>
      <dsp:spPr>
        <a:xfrm>
          <a:off x="471182" y="591398"/>
          <a:ext cx="2054786" cy="1027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Δειγματοληψία</a:t>
          </a:r>
          <a:endParaRPr lang="en-US" sz="2000" kern="1200" dirty="0"/>
        </a:p>
      </dsp:txBody>
      <dsp:txXfrm>
        <a:off x="501273" y="621489"/>
        <a:ext cx="1994604" cy="967211"/>
      </dsp:txXfrm>
    </dsp:sp>
    <dsp:sp modelId="{1065D279-7804-4F78-A70D-D59BF6583D24}">
      <dsp:nvSpPr>
        <dsp:cNvPr id="0" name=""/>
        <dsp:cNvSpPr/>
      </dsp:nvSpPr>
      <dsp:spPr>
        <a:xfrm rot="19457599">
          <a:off x="2430830" y="767883"/>
          <a:ext cx="101219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12191" y="418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1621" y="784415"/>
        <a:ext cx="50609" cy="50609"/>
      </dsp:txXfrm>
    </dsp:sp>
    <dsp:sp modelId="{ED436F1F-8679-482C-B250-C2C367BEB29B}">
      <dsp:nvSpPr>
        <dsp:cNvPr id="0" name=""/>
        <dsp:cNvSpPr/>
      </dsp:nvSpPr>
      <dsp:spPr>
        <a:xfrm>
          <a:off x="3347883" y="647"/>
          <a:ext cx="2054786" cy="10273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Με επανατοποθέτηση</a:t>
          </a:r>
          <a:endParaRPr lang="en-US" sz="2000" kern="1200" dirty="0"/>
        </a:p>
      </dsp:txBody>
      <dsp:txXfrm>
        <a:off x="3377974" y="30738"/>
        <a:ext cx="1994604" cy="967211"/>
      </dsp:txXfrm>
    </dsp:sp>
    <dsp:sp modelId="{72082138-2A38-4FD9-8935-EBB2C9E121D1}">
      <dsp:nvSpPr>
        <dsp:cNvPr id="0" name=""/>
        <dsp:cNvSpPr/>
      </dsp:nvSpPr>
      <dsp:spPr>
        <a:xfrm rot="2142401">
          <a:off x="2430830" y="1358635"/>
          <a:ext cx="101219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12191" y="418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1621" y="1375166"/>
        <a:ext cx="50609" cy="50609"/>
      </dsp:txXfrm>
    </dsp:sp>
    <dsp:sp modelId="{AA9A72BF-FAC2-4FF1-8C58-FB2FA390AF3D}">
      <dsp:nvSpPr>
        <dsp:cNvPr id="0" name=""/>
        <dsp:cNvSpPr/>
      </dsp:nvSpPr>
      <dsp:spPr>
        <a:xfrm>
          <a:off x="3347883" y="1182150"/>
          <a:ext cx="2054786" cy="10273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Χωρίς Επανατοποθέτηση</a:t>
          </a:r>
          <a:endParaRPr lang="en-US" sz="2000" kern="1200" dirty="0"/>
        </a:p>
      </dsp:txBody>
      <dsp:txXfrm>
        <a:off x="3377974" y="1212241"/>
        <a:ext cx="1994604" cy="9672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8591C-4BBA-4363-9D1B-791AF607E9D1}">
      <dsp:nvSpPr>
        <dsp:cNvPr id="0" name=""/>
        <dsp:cNvSpPr/>
      </dsp:nvSpPr>
      <dsp:spPr>
        <a:xfrm>
          <a:off x="17769" y="724769"/>
          <a:ext cx="2518177" cy="1259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Εκτίμηση</a:t>
          </a:r>
        </a:p>
      </dsp:txBody>
      <dsp:txXfrm>
        <a:off x="54646" y="761646"/>
        <a:ext cx="2444423" cy="1185334"/>
      </dsp:txXfrm>
    </dsp:sp>
    <dsp:sp modelId="{D8112C8E-C7B4-491F-A756-AD731B9CD35B}">
      <dsp:nvSpPr>
        <dsp:cNvPr id="0" name=""/>
        <dsp:cNvSpPr/>
      </dsp:nvSpPr>
      <dsp:spPr>
        <a:xfrm rot="19457599">
          <a:off x="2419353" y="950490"/>
          <a:ext cx="124045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240458" y="418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008571" y="961314"/>
        <a:ext cx="62022" cy="62022"/>
      </dsp:txXfrm>
    </dsp:sp>
    <dsp:sp modelId="{5EADC3C8-B035-4967-AED0-EE5D0B3DD45F}">
      <dsp:nvSpPr>
        <dsp:cNvPr id="0" name=""/>
        <dsp:cNvSpPr/>
      </dsp:nvSpPr>
      <dsp:spPr>
        <a:xfrm>
          <a:off x="3543218" y="793"/>
          <a:ext cx="2518177" cy="12590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Σημειακή</a:t>
          </a:r>
          <a:br>
            <a:rPr lang="en-US" sz="2600" kern="1200" dirty="0"/>
          </a:br>
          <a:r>
            <a:rPr lang="el-GR" sz="2600" kern="1200" dirty="0"/>
            <a:t>(</a:t>
          </a:r>
          <a:r>
            <a:rPr lang="en-US" sz="2600" kern="1200" dirty="0"/>
            <a:t>Point Estimate)</a:t>
          </a:r>
          <a:endParaRPr lang="el-GR" sz="2600" kern="1200" dirty="0"/>
        </a:p>
      </dsp:txBody>
      <dsp:txXfrm>
        <a:off x="3580095" y="37670"/>
        <a:ext cx="2444423" cy="1185334"/>
      </dsp:txXfrm>
    </dsp:sp>
    <dsp:sp modelId="{E2A06166-FFCC-4CFE-86AF-DC812DE44C11}">
      <dsp:nvSpPr>
        <dsp:cNvPr id="0" name=""/>
        <dsp:cNvSpPr/>
      </dsp:nvSpPr>
      <dsp:spPr>
        <a:xfrm rot="2142401">
          <a:off x="2419353" y="1674466"/>
          <a:ext cx="124045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240458" y="418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008571" y="1685290"/>
        <a:ext cx="62022" cy="62022"/>
      </dsp:txXfrm>
    </dsp:sp>
    <dsp:sp modelId="{8F467594-67A0-4C2F-8878-11E6FF363EFF}">
      <dsp:nvSpPr>
        <dsp:cNvPr id="0" name=""/>
        <dsp:cNvSpPr/>
      </dsp:nvSpPr>
      <dsp:spPr>
        <a:xfrm>
          <a:off x="3543218" y="1448745"/>
          <a:ext cx="2518177" cy="12590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Interval Estimate</a:t>
          </a:r>
          <a:endParaRPr lang="el-GR" sz="2600" kern="1200" dirty="0"/>
        </a:p>
      </dsp:txBody>
      <dsp:txXfrm>
        <a:off x="3580095" y="1485622"/>
        <a:ext cx="2444423" cy="1185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41D5F5-6E49-41BD-A135-A87EE057E2F6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24A0433C-7446-4B14-9B3D-7BAA16BCFE87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el-GR" smtClean="0"/>
              <a:pPr rtl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032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10" name="Ορθογώνιο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11" name="Ορθογώνιο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12" name="Ορθογώνιο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cxnSp>
        <p:nvCxnSpPr>
          <p:cNvPr id="13" name="Ευθεία γραμμή σύνδεσης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cxnSp>
        <p:nvCxnSpPr>
          <p:cNvPr id="15" name="Ευθεία γραμμή σύνδεσης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π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226CD5AF-41BF-4A97-96EB-BBF7291C9F48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10E00A-DA7F-4AB8-BE51-3D6B30282F20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l-GR" dirty="0"/>
          </a:p>
        </p:txBody>
      </p:sp>
      <p:sp>
        <p:nvSpPr>
          <p:cNvPr id="8" name="Ορθογώνιο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10" name="Ορθογώνιο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cxnSp>
        <p:nvCxnSpPr>
          <p:cNvPr id="11" name="Ευθεία γραμμή σύνδεσης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π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dirty="0"/>
          </a:p>
        </p:txBody>
      </p:sp>
      <p:cxnSp>
        <p:nvCxnSpPr>
          <p:cNvPr id="14" name="Ευθεία γραμμή σύνδεσης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FEFA5-66F6-4F7A-BB9D-88DD81254C46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970C8C-7521-4333-A2D4-8FDE755E311E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20" name="Ορθογώνιο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24" name="Ορθογώνιο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21" name="Ορθογώνιο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cxnSp>
        <p:nvCxnSpPr>
          <p:cNvPr id="22" name="Ευθεία γραμμή σύνδεσης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Ορθογώνιο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18" name="π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dirty="0"/>
          </a:p>
        </p:txBody>
      </p:sp>
      <p:cxnSp>
        <p:nvCxnSpPr>
          <p:cNvPr id="23" name="Ευθεία γραμμή σύνδεσης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Ορθογώνιο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27" name="Ορθογώνιο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28" name="Ορθογώνιο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29" name="Ορθογώνιο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30" name="Ορθογώνιο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cxnSp>
        <p:nvCxnSpPr>
          <p:cNvPr id="31" name="Ευθεία γραμμή σύνδεσης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Ορθογώνιο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cxnSp>
        <p:nvCxnSpPr>
          <p:cNvPr id="33" name="Ευθεία γραμμή σύνδεσης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F8701D3-BB76-4576-BBEC-D6511536E842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8E28EC-16A4-4C84-9505-D9615340AE9F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891DA8-0051-4982-8D40-4AA13BC8B551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3A2E94-2C9F-4369-9E33-5C30AA775F7A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l-GR" dirty="0"/>
          </a:p>
        </p:txBody>
      </p:sp>
      <p:sp>
        <p:nvSpPr>
          <p:cNvPr id="6" name="Ορθογώνιο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l-GR" dirty="0"/>
          </a:p>
        </p:txBody>
      </p:sp>
      <p:cxnSp>
        <p:nvCxnSpPr>
          <p:cNvPr id="7" name="Ευθεία γραμμή σύνδεσης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l-GR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411D2D-BE5D-4550-91E5-2DC7D930CDD3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l-GR" dirty="0"/>
          </a:p>
        </p:txBody>
      </p:sp>
      <p:cxnSp>
        <p:nvCxnSpPr>
          <p:cNvPr id="10" name="Ευθεία γραμμή σύνδεσης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B2FD9D-0080-49F7-8B52-E0679D6C3F48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l-GR" dirty="0"/>
          </a:p>
        </p:txBody>
      </p:sp>
      <p:sp>
        <p:nvSpPr>
          <p:cNvPr id="8" name="Ορθογώνιο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294F10B-4B65-4452-9D0E-1AFA71F8F9C3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el-GR" smtClean="0"/>
              <a:pPr/>
              <a:t>‹#›</a:t>
            </a:fld>
            <a:endParaRPr lang="el-GR" dirty="0"/>
          </a:p>
        </p:txBody>
      </p:sp>
      <p:cxnSp>
        <p:nvCxnSpPr>
          <p:cNvPr id="10" name="Ευθεία γραμμή σύνδεσης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el-GR" dirty="0"/>
          </a:p>
        </p:txBody>
      </p:sp>
      <p:sp>
        <p:nvSpPr>
          <p:cNvPr id="8" name="Ορθογώνιο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/>
          </a:p>
        </p:txBody>
      </p:sp>
      <p:sp>
        <p:nvSpPr>
          <p:cNvPr id="13" name="Ορθογώνιο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cxnSp>
        <p:nvCxnSpPr>
          <p:cNvPr id="14" name="Ευθεία γραμμή σύνδεσης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π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l-GR" dirty="0"/>
          </a:p>
        </p:txBody>
      </p:sp>
      <p:cxnSp>
        <p:nvCxnSpPr>
          <p:cNvPr id="16" name="Ευθεία γραμμή σύνδεσης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Κάντε κλικ για να επεξεργαστείτε το στυλ τίτλου του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3B67B838-77EF-40C9-87FB-20C22202D488}" type="datetime1">
              <a:rPr lang="el-GR" smtClean="0"/>
              <a:t>13/10/2025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sz="4400" dirty="0"/>
              <a:t>Τεχνικές Ανάλυσης και Πρόβλεψης Τηλεπικοινωνιακών Αγορών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sz="2400" dirty="0"/>
              <a:t>ΤΕ-3011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D83D-2414-BD85-3B99-7EE41F4A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615950"/>
            <a:ext cx="40068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5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Αξιώματα Πιθανότητας (</a:t>
            </a:r>
            <a:r>
              <a:rPr lang="en-US" dirty="0" err="1"/>
              <a:t>Kolmogoroff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196" indent="-514196">
              <a:buFont typeface="+mj-lt"/>
              <a:buAutoNum type="arabicPeriod"/>
            </a:pPr>
            <a:r>
              <a:rPr lang="el-GR" dirty="0"/>
              <a:t>Για κάθε γεγονός Α ενός συνόλου είναι P(A)≥0 .</a:t>
            </a:r>
            <a:endParaRPr lang="en-US" dirty="0"/>
          </a:p>
          <a:p>
            <a:pPr marL="514196" indent="-514196">
              <a:buFont typeface="+mj-lt"/>
              <a:buAutoNum type="arabicPeriod"/>
            </a:pPr>
            <a:r>
              <a:rPr lang="el-GR" dirty="0"/>
              <a:t>Για το βέβαιο γεγονός δ είναι P(δ )=1. Αν δηλαδή το δ είναι όλος ο </a:t>
            </a:r>
            <a:r>
              <a:rPr lang="el-GR" dirty="0" err="1"/>
              <a:t>δειγματοχώρος</a:t>
            </a:r>
            <a:r>
              <a:rPr lang="el-GR" dirty="0"/>
              <a:t>, τότε η πιθανότητα είναι 1. </a:t>
            </a:r>
            <a:endParaRPr lang="en-US" dirty="0"/>
          </a:p>
          <a:p>
            <a:pPr marL="514196" indent="-514196">
              <a:buFont typeface="+mj-lt"/>
              <a:buAutoNum type="arabicPeriod"/>
            </a:pPr>
            <a:r>
              <a:rPr lang="el-GR" dirty="0"/>
              <a:t>Προσθετική Ιδιότητα: Αν τα γεγονότα Α και Β είναι ασυμβίβαστα, τότε P(A∪B)=P(A)+P(B).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Τυχαία μεταβλητή</a:t>
            </a:r>
            <a:r>
              <a:rPr lang="el-GR" dirty="0"/>
              <a:t> ή </a:t>
            </a:r>
            <a:r>
              <a:rPr lang="el-GR" b="1" dirty="0"/>
              <a:t>στοχαστική συνάρτηση </a:t>
            </a:r>
            <a:r>
              <a:rPr lang="el-GR" dirty="0"/>
              <a:t>καλείται μία συνάρτηση ορισμένη στο </a:t>
            </a:r>
            <a:r>
              <a:rPr lang="el-GR" dirty="0" err="1"/>
              <a:t>δειγματοχώρο</a:t>
            </a:r>
            <a:r>
              <a:rPr lang="el-GR" dirty="0"/>
              <a:t>, μέσω της οποίας κάθε σημείο του </a:t>
            </a:r>
            <a:r>
              <a:rPr lang="el-GR" dirty="0" err="1"/>
              <a:t>δειγματοχώρου</a:t>
            </a:r>
            <a:r>
              <a:rPr lang="el-GR" dirty="0"/>
              <a:t> αντιστοιχίζεται σε έναν αριθμό.</a:t>
            </a:r>
          </a:p>
          <a:p>
            <a:r>
              <a:rPr lang="el-GR" dirty="0"/>
              <a:t>Για δύο νομίσματα έχουμε: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50586"/>
              </p:ext>
            </p:extLst>
          </p:nvPr>
        </p:nvGraphicFramePr>
        <p:xfrm>
          <a:off x="1845940" y="3789040"/>
          <a:ext cx="4489735" cy="74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Σημείο </a:t>
                      </a:r>
                      <a:r>
                        <a:rPr lang="el-GR" sz="1800" dirty="0" err="1"/>
                        <a:t>Δειγματοχώρου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ΚΚ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ΚΓ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ΓΚ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ΓΓ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Χ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2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0</a:t>
                      </a:r>
                      <a:endParaRPr lang="en-US" sz="18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1814349"/>
              </p:ext>
            </p:extLst>
          </p:nvPr>
        </p:nvGraphicFramePr>
        <p:xfrm>
          <a:off x="5734372" y="4382060"/>
          <a:ext cx="5395006" cy="227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1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Έστω Χ μία τυχαία διακριτή μεταβλητή με τιμές x</a:t>
                </a:r>
                <a:r>
                  <a:rPr lang="en-US" baseline="-25000" dirty="0"/>
                  <a:t>1</a:t>
                </a:r>
                <a:r>
                  <a:rPr lang="el-GR" dirty="0"/>
                  <a:t>, x</a:t>
                </a:r>
                <a:r>
                  <a:rPr lang="el-GR" baseline="-25000" dirty="0"/>
                  <a:t>2</a:t>
                </a:r>
                <a:r>
                  <a:rPr lang="el-GR" dirty="0"/>
                  <a:t>, x</a:t>
                </a:r>
                <a:r>
                  <a:rPr lang="el-GR" baseline="-25000" dirty="0"/>
                  <a:t>3</a:t>
                </a:r>
                <a:r>
                  <a:rPr lang="el-GR" dirty="0"/>
                  <a:t>..... Ας υποθέσουμε, ότι οι πιθανότητες να πάρει η μεταβλητή τις τιμές αυτές είναι: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Συνάρτηση πυκνότητας πιθανότητας ή κατανομή πιθανότητας </a:t>
                </a:r>
              </a:p>
              <a:p>
                <a:pPr marL="0" indent="0" algn="ctr">
                  <a:buNone/>
                </a:pPr>
                <a:r>
                  <a:rPr lang="el-GR" dirty="0"/>
                  <a:t>P(X=x)= f (x)</a:t>
                </a:r>
              </a:p>
              <a:p>
                <a:pPr marL="0" indent="0">
                  <a:buNone/>
                </a:pPr>
                <a:r>
                  <a:rPr lang="el-GR" dirty="0"/>
                  <a:t>έτσι ώστε:</a:t>
                </a:r>
              </a:p>
              <a:p>
                <a:pPr marL="514196" indent="-514196">
                  <a:buFont typeface="+mj-lt"/>
                  <a:buAutoNum type="arabicPeriod"/>
                </a:pPr>
                <a:r>
                  <a:rPr lang="el-GR" dirty="0"/>
                  <a:t>f(x)≥0</a:t>
                </a:r>
              </a:p>
              <a:p>
                <a:pPr marL="514196" indent="-514196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3" t="-44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Αθροιστική συνάρτηση κατανομής ή συνάρτηση κατανομής ορίζεται με τη σχέση</a:t>
                </a:r>
              </a:p>
              <a:p>
                <a:pPr marL="0" indent="0" algn="ctr">
                  <a:buNone/>
                </a:pPr>
                <a:r>
                  <a:rPr lang="en-US" dirty="0"/>
                  <a:t>P(</a:t>
                </a:r>
                <a:r>
                  <a:rPr lang="en-US" dirty="0" err="1"/>
                  <a:t>X⩽x</a:t>
                </a:r>
                <a:r>
                  <a:rPr lang="en-US" dirty="0"/>
                  <a:t>) = F(x), −∞&lt;x&lt; ∞ </a:t>
                </a:r>
                <a:endParaRPr lang="el-GR" dirty="0"/>
              </a:p>
              <a:p>
                <a:r>
                  <a:rPr lang="el-GR" dirty="0"/>
                  <a:t>Η συνάρτηση κατανομής μπορεί να ληφθεί από τη συνάρτηση πιθανότητας ως: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Κατ’ αντιστοιχία για συνεχείς τυχαίες μεταβλητές.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3" t="-3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Μέση</a:t>
                </a:r>
                <a:r>
                  <a:rPr lang="el-GR" dirty="0"/>
                  <a:t> ή </a:t>
                </a:r>
                <a:r>
                  <a:rPr lang="el-GR" b="1" dirty="0"/>
                  <a:t>Αναμενόμενη Τιμή </a:t>
                </a:r>
                <a:r>
                  <a:rPr lang="el-GR" dirty="0"/>
                  <a:t>ή </a:t>
                </a:r>
                <a:r>
                  <a:rPr lang="el-GR" b="1" dirty="0"/>
                  <a:t>Μαθηματική Ελπίδα </a:t>
                </a:r>
                <a:r>
                  <a:rPr lang="el-GR" dirty="0"/>
                  <a:t>για μια τυχαία διακριτή μεταβλητή ορίζεται:</a:t>
                </a:r>
                <a:endParaRPr lang="en-US" dirty="0"/>
              </a:p>
              <a:p>
                <a:pPr marL="0" indent="0" algn="ctr">
                  <a:buNone/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Ε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+…+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Η αναμενόμενη τιμή συμβολίζεται με </a:t>
                </a:r>
                <a:r>
                  <a:rPr lang="el-GR" b="1" dirty="0"/>
                  <a:t>μ</a:t>
                </a:r>
                <a:r>
                  <a:rPr lang="el-GR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3" t="-3600" r="-8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</a:t>
            </a:r>
            <a:r>
              <a:rPr lang="el-GR" b="1" dirty="0"/>
              <a:t>διασπορά</a:t>
            </a:r>
            <a:r>
              <a:rPr lang="el-GR" dirty="0"/>
              <a:t> ή </a:t>
            </a:r>
            <a:r>
              <a:rPr lang="el-GR" b="1" dirty="0"/>
              <a:t>διακύμανση</a:t>
            </a:r>
            <a:r>
              <a:rPr lang="el-GR" dirty="0"/>
              <a:t> ή </a:t>
            </a:r>
            <a:r>
              <a:rPr lang="el-GR" b="1" dirty="0"/>
              <a:t>μεταβλητότητα</a:t>
            </a:r>
            <a:r>
              <a:rPr lang="el-GR" dirty="0"/>
              <a:t> ορίζεται από τη σχέση: 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 err="1"/>
              <a:t>Var</a:t>
            </a:r>
            <a:r>
              <a:rPr lang="el-GR" dirty="0"/>
              <a:t>(x)=</a:t>
            </a:r>
            <a:r>
              <a:rPr lang="en-US" dirty="0"/>
              <a:t> </a:t>
            </a:r>
            <a:r>
              <a:rPr lang="el-GR" dirty="0"/>
              <a:t>σ</a:t>
            </a:r>
            <a:r>
              <a:rPr lang="el-GR" baseline="30000" dirty="0"/>
              <a:t>2</a:t>
            </a:r>
            <a:r>
              <a:rPr lang="en-US" baseline="30000" dirty="0"/>
              <a:t> 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l-GR" dirty="0"/>
              <a:t>E[(X −μ)</a:t>
            </a:r>
            <a:r>
              <a:rPr lang="el-GR" baseline="30000" dirty="0"/>
              <a:t>2</a:t>
            </a:r>
            <a:r>
              <a:rPr lang="el-GR" dirty="0"/>
              <a:t>]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Μας δίνει το ποσό της μεταβλητότητας των τιμών της μεταβλητής γύρο από το μέσο της</a:t>
            </a:r>
          </a:p>
          <a:p>
            <a:r>
              <a:rPr lang="el-GR" dirty="0"/>
              <a:t>Η θετική τετραγωνική ρίζα της διασποράς ονομάζεται </a:t>
            </a:r>
            <a:r>
              <a:rPr lang="el-GR" b="1" dirty="0"/>
              <a:t>τυπική απόκλιση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34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πολυδιάστατες κατανομές, η </a:t>
            </a:r>
            <a:r>
              <a:rPr lang="el-GR" b="1" dirty="0" err="1"/>
              <a:t>συνδιακύμανση</a:t>
            </a:r>
            <a:r>
              <a:rPr lang="el-GR" b="1" dirty="0"/>
              <a:t> ή </a:t>
            </a:r>
            <a:r>
              <a:rPr lang="el-GR" b="1" dirty="0" err="1"/>
              <a:t>συνδιασπορά</a:t>
            </a:r>
            <a:r>
              <a:rPr lang="el-GR" b="1" dirty="0"/>
              <a:t> (</a:t>
            </a:r>
            <a:r>
              <a:rPr lang="en-US" b="1" dirty="0"/>
              <a:t>Covariance)</a:t>
            </a:r>
            <a:r>
              <a:rPr lang="en-US" dirty="0"/>
              <a:t> </a:t>
            </a:r>
            <a:r>
              <a:rPr lang="el-GR" dirty="0"/>
              <a:t>μας δίνει το μέσο ποσό της ταυτόχρονης μεταβλητότητας των δύο μεταβλητών από τον μέσο τους.</a:t>
            </a:r>
          </a:p>
          <a:p>
            <a:r>
              <a:rPr lang="el-GR" dirty="0"/>
              <a:t>Η </a:t>
            </a:r>
            <a:r>
              <a:rPr lang="el-GR" dirty="0" err="1"/>
              <a:t>συνδιασπορά</a:t>
            </a:r>
            <a:r>
              <a:rPr lang="el-GR" dirty="0"/>
              <a:t> είναι το μέτρο σχέσης των δύο μεταβλητών. Δηλαδή αν οι δύο μεταβλητές συσχετίζονται τότε όπως μεταβάλλεται η μία γύρο από τον μέσο της, με τον παρόμοιο τρόπο ή τον αντίθετο θα μεταβάλλεται και η άλλη γύρο από το μέσο της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διάμεσος</a:t>
            </a:r>
            <a:r>
              <a:rPr lang="el-GR" dirty="0"/>
              <a:t> (</a:t>
            </a:r>
            <a:r>
              <a:rPr lang="el-GR" dirty="0" err="1"/>
              <a:t>median</a:t>
            </a:r>
            <a:r>
              <a:rPr lang="el-GR" dirty="0"/>
              <a:t>) ενός συνόλου n τιμών είναι η τιμή της μεσαίας παρατήρησης, όταν όλες οι παρατηρήσεις είναι ταξινομημένες σε αύξουσα ή φθίνουσα σειρά </a:t>
            </a:r>
          </a:p>
          <a:p>
            <a:r>
              <a:rPr lang="el-GR" dirty="0"/>
              <a:t>Μισές παρατηρήσεις έχουν τιμή μεγαλύτερη από τη διάμεσο και μισές έχουν τιμή μικρότερη από αυτήν </a:t>
            </a:r>
          </a:p>
          <a:p>
            <a:pPr lvl="1"/>
            <a:r>
              <a:rPr lang="el-GR" dirty="0"/>
              <a:t>Αν n είναι περιττός αριθμός η διάμεσος είναι η τιμή της (n+1)/2 παρατήρησης </a:t>
            </a:r>
          </a:p>
          <a:p>
            <a:pPr lvl="1"/>
            <a:r>
              <a:rPr lang="el-GR" dirty="0"/>
              <a:t>Εάν είναι ζυγός η διάμεσος τιμή είναι ο μέσος όρος των δύο μεσαίων τιμών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επικρατούσα</a:t>
            </a:r>
            <a:r>
              <a:rPr lang="el-GR" dirty="0"/>
              <a:t> ή </a:t>
            </a:r>
            <a:r>
              <a:rPr lang="el-GR" b="1" dirty="0"/>
              <a:t>τυπική τιμή </a:t>
            </a:r>
            <a:r>
              <a:rPr lang="el-GR" dirty="0"/>
              <a:t>(</a:t>
            </a:r>
            <a:r>
              <a:rPr lang="el-GR" dirty="0" err="1"/>
              <a:t>mode</a:t>
            </a:r>
            <a:r>
              <a:rPr lang="el-GR" dirty="0"/>
              <a:t>) ενός συνόλου παρατηρήσεων ορίζεται ως η τιμή με τη μεγαλύτερη συχνότητα</a:t>
            </a:r>
          </a:p>
          <a:p>
            <a:r>
              <a:rPr lang="el-GR" dirty="0"/>
              <a:t>Ως </a:t>
            </a:r>
            <a:r>
              <a:rPr lang="el-GR" b="1" dirty="0"/>
              <a:t>εύρος</a:t>
            </a:r>
            <a:r>
              <a:rPr lang="el-GR" dirty="0"/>
              <a:t> (</a:t>
            </a:r>
            <a:r>
              <a:rPr lang="en-US" dirty="0"/>
              <a:t>range) </a:t>
            </a:r>
            <a:r>
              <a:rPr lang="el-GR" dirty="0"/>
              <a:t>των τιμών ενός συνόλου ορίζεται η διαφορά της μικρότερης από τη μεγαλύτερη τιμή τους</a:t>
            </a:r>
          </a:p>
          <a:p>
            <a:endParaRPr lang="el-GR" dirty="0"/>
          </a:p>
          <a:p>
            <a:r>
              <a:rPr lang="el-GR" b="1" dirty="0"/>
              <a:t>Ακραίες</a:t>
            </a:r>
            <a:r>
              <a:rPr lang="el-GR" dirty="0"/>
              <a:t> (</a:t>
            </a:r>
            <a:r>
              <a:rPr lang="el-GR" dirty="0" err="1"/>
              <a:t>outliers</a:t>
            </a:r>
            <a:r>
              <a:rPr lang="el-GR" dirty="0"/>
              <a:t>) λέγονται οι τιμές, οι οποίες είναι, είτε πολύ μεγαλύτερες, είτε πολύ μικρότερες από τον κύριο όγκο των δεδομένων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b="1" dirty="0"/>
              <a:t>βαθμοί ελευθερίας </a:t>
            </a:r>
            <a:r>
              <a:rPr lang="el-GR" dirty="0"/>
              <a:t>είναι ο αριθμός των ελεύθερων επιλογών που έχουμε στον προσδιορισμό της τιμής των μεταβλητών</a:t>
            </a:r>
          </a:p>
          <a:p>
            <a:endParaRPr lang="el-GR" dirty="0"/>
          </a:p>
          <a:p>
            <a:pPr marL="0" indent="0" algn="ctr">
              <a:buNone/>
            </a:pPr>
            <a:r>
              <a:rPr lang="el-GR" b="1" dirty="0"/>
              <a:t>Αριθμός των βαθμών ελευθερίας = αριθμός μεταβλητών – αριθμός περιορισμών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10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Μαθήματος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Σύνολα</a:t>
            </a:r>
          </a:p>
          <a:p>
            <a:r>
              <a:rPr lang="el-GR" dirty="0"/>
              <a:t>Πιθανότητες</a:t>
            </a:r>
          </a:p>
          <a:p>
            <a:r>
              <a:rPr lang="el-GR" dirty="0"/>
              <a:t>Κατανομές</a:t>
            </a:r>
          </a:p>
          <a:p>
            <a:r>
              <a:rPr lang="el-GR" dirty="0"/>
              <a:t>Δειγματοληψία</a:t>
            </a:r>
          </a:p>
          <a:p>
            <a:r>
              <a:rPr lang="el-GR" dirty="0"/>
              <a:t>Παρουσίαση Στατιστικών Δεδομένων</a:t>
            </a:r>
          </a:p>
          <a:p>
            <a:r>
              <a:rPr lang="el-GR" dirty="0"/>
              <a:t>Εκτιμητική</a:t>
            </a:r>
          </a:p>
          <a:p>
            <a:r>
              <a:rPr lang="el-GR" dirty="0"/>
              <a:t>Συσχέτιση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Μία κατανομή που είναι συγκεντρωμένη κοντά στη μέση τιμή παρουσιάζει έντονη </a:t>
                </a:r>
                <a:r>
                  <a:rPr lang="el-GR" b="1" dirty="0"/>
                  <a:t>κύρτωση</a:t>
                </a:r>
                <a:r>
                  <a:rPr lang="el-GR" dirty="0"/>
                  <a:t>. </a:t>
                </a:r>
              </a:p>
              <a:p>
                <a:r>
                  <a:rPr lang="el-GR" dirty="0"/>
                  <a:t>Σαν μέτρο της κύρτωσης παίρνουμε την τιμή της </a:t>
                </a:r>
                <a:r>
                  <a:rPr lang="el-GR" dirty="0" err="1"/>
                  <a:t>αδιάστατης</a:t>
                </a:r>
                <a:r>
                  <a:rPr lang="el-GR" dirty="0"/>
                  <a:t> ποσότητας: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Χ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Όσο πιο μεγάλη είναι αυτή η ποσότητα, τόσο μεγαλύτερη κύρτωση έχει η κατανομή, δηλαδή τόσο πιο συγκεντρωμένη είναι κοντά στη μέση τιμή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3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8938B8-0852-27DA-8603-CAEFBBE4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Κατανομές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C6849E4-94B9-891F-045E-41F4A87F7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3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Κατανομές – </a:t>
            </a:r>
            <a:r>
              <a:rPr lang="el-GR" dirty="0" err="1"/>
              <a:t>Δυωνυμική</a:t>
            </a:r>
            <a:r>
              <a:rPr lang="el-GR" dirty="0"/>
              <a:t> Κατανομή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Έστω p η πιθανότητα να πραγματοποιηθεί το γεγονός σε μία μόνο δοκιμή και 1-p η πιθανότητα να μη πραγματοποιηθεί. Η πιθανότητα να πραγματοποιηθεί το γεγονός x φορές σε n δοκιμές είναι: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3430069"/>
            <a:ext cx="5628761" cy="3070685"/>
          </a:xfrm>
          <a:prstGeom prst="rect">
            <a:avLst/>
          </a:prstGeom>
        </p:spPr>
      </p:pic>
      <p:pic>
        <p:nvPicPr>
          <p:cNvPr id="1026" name="Picture 2" descr="https://upload.wikimedia.org/wikipedia/commons/thumb/7/75/Binomial_distribution_pmf.svg/300px-Binomial_distribution_pmf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84" y="3772434"/>
            <a:ext cx="4074459" cy="271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Κατανομές – Κανονική Κατανομή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Η κανονική κατανομή χρησιμοποιείται ως μία πρώτη προσέγγιση για να </a:t>
            </a:r>
            <a:r>
              <a:rPr lang="el-GR" dirty="0" err="1"/>
              <a:t>περιγραφούν</a:t>
            </a:r>
            <a:r>
              <a:rPr lang="el-GR" dirty="0"/>
              <a:t> τυχαίες μεταβλητές πραγματικών τιμών, οι οποίες τείνουν να συγκεντρώνονται γύρω από μια μέση τιμή. </a:t>
            </a:r>
          </a:p>
          <a:p>
            <a:r>
              <a:rPr lang="el-GR" dirty="0"/>
              <a:t>Η κανονική κατανομή αποτελεί την πιο σημαντική κατανομή της στατιστικής μεθοδολογίας για τους εξής βασικούς λόγους:</a:t>
            </a:r>
          </a:p>
          <a:p>
            <a:pPr lvl="1"/>
            <a:r>
              <a:rPr lang="el-GR" dirty="0"/>
              <a:t>Την κανονική κατανομή ακολουθούν είτε με ακρίβεια είτε με μεγάλη προσέγγιση τα περισσότερα συνεχή φαινόμενα.</a:t>
            </a:r>
          </a:p>
          <a:p>
            <a:pPr lvl="1"/>
            <a:r>
              <a:rPr lang="el-GR" dirty="0"/>
              <a:t>Πολλές ασυνεχείς κατανομές πιθανοτήτων μπορούν να προσεγγιστούν μέσω της κανονικής κατανομής. Για παράδειγμα πολλά πληθυσμιακά χαρακτηριστικά, όπως το ύψος, το βάρος η βαθμολογία σε διαγώνισμα, κ.λπ.</a:t>
            </a:r>
          </a:p>
          <a:p>
            <a:pPr lvl="1"/>
            <a:r>
              <a:rPr lang="el-GR" dirty="0"/>
              <a:t>Η κανονική κατανομή αποτελεί σύμφωνα με το κεντρικό οριακό θεώρημα  τη βάση της στατιστικής </a:t>
            </a:r>
            <a:r>
              <a:rPr lang="el-GR" dirty="0" err="1"/>
              <a:t>συμπερασματολογίας</a:t>
            </a:r>
            <a:r>
              <a:rPr lang="el-GR" dirty="0"/>
              <a:t> ή επαγωγικής στατιστικής.</a:t>
            </a:r>
          </a:p>
          <a:p>
            <a:pPr lvl="1"/>
            <a:r>
              <a:rPr lang="el-GR" dirty="0"/>
              <a:t>Τυχαία σφάλματα που εμφανίζονται σε διάφορες μετρήσεις έχουν κανονική κατανομή. Γι' αυτό το λόγο αναφέρεται πολλές φορές και ως κατανομή σφαλμάτων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Κατανομές – Κανονική Κατανομή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691140"/>
            <a:ext cx="5214960" cy="4350205"/>
          </a:xfrm>
        </p:spPr>
      </p:pic>
      <p:pic>
        <p:nvPicPr>
          <p:cNvPr id="2050" name="Picture 2" descr="https://upload.wikimedia.org/wikipedia/commons/thumb/c/ca/Normal_Distribution_CDF.svg/300px-Normal_Distribution_CDF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29" y="2239797"/>
            <a:ext cx="5082645" cy="3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Κατανομές – Κανονική Κατανομή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5" y="1691140"/>
            <a:ext cx="6174255" cy="4835173"/>
          </a:xfrm>
        </p:spPr>
      </p:pic>
    </p:spTree>
    <p:extLst>
      <p:ext uri="{BB962C8B-B14F-4D97-AF65-F5344CB8AC3E}">
        <p14:creationId xmlns:p14="http://schemas.microsoft.com/office/powerpoint/2010/main" val="41409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l-GR" baseline="30000" dirty="0"/>
              <a:t>2</a:t>
            </a:r>
            <a:endParaRPr lang="en-US" baseline="30000" dirty="0"/>
          </a:p>
          <a:p>
            <a:r>
              <a:rPr lang="en-US" dirty="0"/>
              <a:t>Student</a:t>
            </a:r>
          </a:p>
          <a:p>
            <a:r>
              <a:rPr lang="en-US" dirty="0"/>
              <a:t>F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59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D46556-5721-C6FF-A72C-A6603F12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F42F50-9FFD-A146-B15A-3DC11349C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2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θέλουμε να βγάλουμε συμπεράσματα για μια μεγάλη ομάδα ατόμων ή αντικειμένων, αντί να μελετήσουμε ολόκληρη την ομάδα, τον </a:t>
            </a:r>
            <a:r>
              <a:rPr lang="el-GR" b="1" dirty="0"/>
              <a:t>πληθυσμό</a:t>
            </a:r>
            <a:r>
              <a:rPr lang="el-GR" dirty="0"/>
              <a:t>, εξετάζουμε ένα μικρό εύρος αυτού του πληθυσμού, δηλαδή ένα </a:t>
            </a:r>
            <a:r>
              <a:rPr lang="el-GR" b="1" dirty="0"/>
              <a:t>δείγμα</a:t>
            </a:r>
            <a:r>
              <a:rPr lang="el-GR" dirty="0"/>
              <a:t> </a:t>
            </a:r>
          </a:p>
          <a:p>
            <a:r>
              <a:rPr lang="el-GR" dirty="0"/>
              <a:t>Η διαδικασία λήψεως ενός δείγματος λέγεται δειγματοληψία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39866" y="4258276"/>
          <a:ext cx="5873853" cy="221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3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Ως </a:t>
            </a:r>
            <a:r>
              <a:rPr lang="el-GR" b="1" dirty="0"/>
              <a:t>στατιστική δειγματική συνάρτηση </a:t>
            </a:r>
            <a:r>
              <a:rPr lang="el-GR" dirty="0"/>
              <a:t>(που είναι συνάρτηση των τυχαίων μεταβλητών του δείγματος) ορίζουμε κάθε ποσότητα, που προκύπτει από ένα δείγμα στη διάρκεια εκτίμησης των παραμέτρων του πληθυσμού, έστω π.χ. το δειγματικό μέσο.</a:t>
            </a:r>
          </a:p>
          <a:p>
            <a:r>
              <a:rPr lang="el-GR" dirty="0"/>
              <a:t>Για κάθε παράμετρο θα έχουμε διαφορετική συνάρτηση. </a:t>
            </a:r>
          </a:p>
          <a:p>
            <a:r>
              <a:rPr lang="el-GR" dirty="0"/>
              <a:t>Η τιμή μιας στατιστικής συνάρτησης μεταβάλλεται από δείγμα σε δείγμα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4E0D61-6DA3-E827-092F-397A8EEB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Σύνολα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48E2C5-C24D-496D-8246-436A626D0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25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τιμή μιας στατιστικής συνάρτησης μεταβάλλεται από δείγμα σε δείγμα</a:t>
            </a:r>
          </a:p>
          <a:p>
            <a:endParaRPr lang="el-GR" dirty="0"/>
          </a:p>
          <a:p>
            <a:r>
              <a:rPr lang="el-GR" dirty="0"/>
              <a:t>Η τιμή μιας στατιστικής συνάρτησης είναι και η ίδια τυχαία μεταβλητή και για κάθε δείγμα θα έχουμε μία τιμή αυτής της στατιστικής συνάρτησης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b="1" dirty="0"/>
              <a:t>κατανομή δειγματοληψίας </a:t>
            </a:r>
            <a:r>
              <a:rPr lang="en-US" dirty="0"/>
              <a:t>(sampling distribution)</a:t>
            </a:r>
            <a:r>
              <a:rPr lang="el-GR" dirty="0"/>
              <a:t> είναι η κατανομή πιθανότητας αυτής της στατιστικής συνάρτησης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493678" y="2276872"/>
            <a:ext cx="600735" cy="644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" name="Down Arrow 4"/>
          <p:cNvSpPr/>
          <p:nvPr/>
        </p:nvSpPr>
        <p:spPr>
          <a:xfrm>
            <a:off x="5493677" y="4296901"/>
            <a:ext cx="600735" cy="644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105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Στη δειγματοληψία είναι επιθυμητό να πάρουμε ένα δείγμα, το οποίο να αποτελεί μια μικρογραφία του πληθυσμού, να είναι δηλαδή </a:t>
            </a:r>
            <a:r>
              <a:rPr lang="el-GR" b="1" dirty="0"/>
              <a:t>αντιπροσωπευτικό</a:t>
            </a:r>
          </a:p>
          <a:p>
            <a:r>
              <a:rPr lang="el-GR" dirty="0"/>
              <a:t>Τέλεια αντιπροσωπευτικό δείγμα δεν υπάρχει. Συμπεραίνοντας για τον πληθυσμό με βάση τις πληροφορίες του δείγματος θα κάνουμε αναπόφευκτα ένα σφάλμα, το οποίο ονομάζεται </a:t>
            </a:r>
            <a:r>
              <a:rPr lang="el-GR" b="1" dirty="0"/>
              <a:t>σφάλμα δειγματοληψίας</a:t>
            </a:r>
            <a:r>
              <a:rPr lang="el-GR" dirty="0"/>
              <a:t> (</a:t>
            </a:r>
            <a:r>
              <a:rPr lang="el-GR" dirty="0" err="1"/>
              <a:t>sampling</a:t>
            </a:r>
            <a:r>
              <a:rPr lang="el-GR" dirty="0"/>
              <a:t> </a:t>
            </a:r>
            <a:r>
              <a:rPr lang="el-GR" dirty="0" err="1"/>
              <a:t>error</a:t>
            </a:r>
            <a:r>
              <a:rPr lang="el-GR" dirty="0"/>
              <a:t>)</a:t>
            </a:r>
          </a:p>
          <a:p>
            <a:r>
              <a:rPr lang="el-GR" dirty="0"/>
              <a:t>Όταν το σφάλμα οφείλεται στην κακή μεθοδολογία μέτρησης ή στη μη </a:t>
            </a:r>
            <a:r>
              <a:rPr lang="el-GR" dirty="0" err="1"/>
              <a:t>τυχαιότητα</a:t>
            </a:r>
            <a:r>
              <a:rPr lang="el-GR" dirty="0"/>
              <a:t> του δείγματος ονομάζεται </a:t>
            </a:r>
            <a:r>
              <a:rPr lang="el-GR" b="1" dirty="0"/>
              <a:t>σφάλμα μεροληψίας </a:t>
            </a:r>
            <a:r>
              <a:rPr lang="el-GR" dirty="0"/>
              <a:t>(</a:t>
            </a:r>
            <a:r>
              <a:rPr lang="el-GR" dirty="0" err="1"/>
              <a:t>bias</a:t>
            </a:r>
            <a:r>
              <a:rPr lang="el-GR" dirty="0"/>
              <a:t> </a:t>
            </a:r>
            <a:r>
              <a:rPr lang="el-GR" dirty="0" err="1"/>
              <a:t>error</a:t>
            </a:r>
            <a:r>
              <a:rPr lang="el-GR" dirty="0"/>
              <a:t>) και δεν μπορεί να μετρηθεί σε καμιά περίπτωση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Εάν οι Χ</a:t>
            </a:r>
            <a:r>
              <a:rPr lang="el-GR" baseline="-25000" dirty="0"/>
              <a:t>1</a:t>
            </a:r>
            <a:r>
              <a:rPr lang="el-GR" dirty="0"/>
              <a:t>, Χ</a:t>
            </a:r>
            <a:r>
              <a:rPr lang="el-GR" baseline="-25000" dirty="0"/>
              <a:t>2</a:t>
            </a:r>
            <a:r>
              <a:rPr lang="el-GR" dirty="0"/>
              <a:t>, Χ</a:t>
            </a:r>
            <a:r>
              <a:rPr lang="el-GR" baseline="-25000" dirty="0"/>
              <a:t>3</a:t>
            </a:r>
            <a:r>
              <a:rPr lang="el-GR" dirty="0"/>
              <a:t>, ..., </a:t>
            </a:r>
            <a:r>
              <a:rPr lang="el-GR" dirty="0" err="1"/>
              <a:t>Χ</a:t>
            </a:r>
            <a:r>
              <a:rPr lang="el-GR" baseline="-25000" dirty="0" err="1"/>
              <a:t>n</a:t>
            </a:r>
            <a:r>
              <a:rPr lang="el-GR" dirty="0"/>
              <a:t> ανεξάρτητες και ισόνομες τυχαίες μεταβλητές για ένα δείγμα (αντιπροσωπευτικό) μεγέθους n, ως </a:t>
            </a:r>
            <a:r>
              <a:rPr lang="el-GR" b="1" dirty="0"/>
              <a:t>δειγματική μέση τιμή</a:t>
            </a:r>
            <a:r>
              <a:rPr lang="el-GR" dirty="0"/>
              <a:t> ορίζεται η τυχαία μεταβλητή: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7" t="52773" r="25418"/>
          <a:stretch/>
        </p:blipFill>
        <p:spPr>
          <a:xfrm>
            <a:off x="3268146" y="3100336"/>
            <a:ext cx="5673226" cy="17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Δειγματοληψία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Εάν Χ</a:t>
            </a:r>
            <a:r>
              <a:rPr lang="el-GR" baseline="-25000" dirty="0"/>
              <a:t>1</a:t>
            </a:r>
            <a:r>
              <a:rPr lang="el-GR" dirty="0"/>
              <a:t>, Χ</a:t>
            </a:r>
            <a:r>
              <a:rPr lang="el-GR" baseline="-25000" dirty="0"/>
              <a:t>2</a:t>
            </a:r>
            <a:r>
              <a:rPr lang="el-GR" dirty="0"/>
              <a:t>, Χ</a:t>
            </a:r>
            <a:r>
              <a:rPr lang="el-GR" baseline="-25000" dirty="0"/>
              <a:t>3</a:t>
            </a:r>
            <a:r>
              <a:rPr lang="el-GR" dirty="0"/>
              <a:t>, ..., </a:t>
            </a:r>
            <a:r>
              <a:rPr lang="el-GR" dirty="0" err="1"/>
              <a:t>Χ</a:t>
            </a:r>
            <a:r>
              <a:rPr lang="el-GR" baseline="-25000" dirty="0" err="1"/>
              <a:t>n</a:t>
            </a:r>
            <a:r>
              <a:rPr lang="el-GR" dirty="0"/>
              <a:t> ανεξάρτητες και τυχαίες μεταβλητές για ένα δείγμα μεγέθους n, τότε η τυχαία μεταβλητή, που δίνει τη </a:t>
            </a:r>
            <a:r>
              <a:rPr lang="el-GR" b="1" dirty="0"/>
              <a:t>δειγματική διασπορά </a:t>
            </a:r>
            <a:r>
              <a:rPr lang="el-GR" dirty="0"/>
              <a:t>ή</a:t>
            </a:r>
            <a:r>
              <a:rPr lang="el-GR" b="1" dirty="0"/>
              <a:t> διακύμανση </a:t>
            </a:r>
            <a:r>
              <a:rPr lang="el-GR" dirty="0"/>
              <a:t>είναι: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48" y="3141250"/>
            <a:ext cx="9042329" cy="171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A9AF2D-141D-AB0D-53F9-941D7CCD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Στατιστικών Δεδομένων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4C109B6-E889-09B5-66CD-5D302D61C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7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Στατιστικών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err="1"/>
              <a:t>Διαγράμμα</a:t>
            </a:r>
            <a:r>
              <a:rPr lang="el-GR" dirty="0"/>
              <a:t> διασποράς (</a:t>
            </a:r>
            <a:r>
              <a:rPr lang="en-US" dirty="0"/>
              <a:t>scatter diagram)</a:t>
            </a:r>
            <a:endParaRPr lang="el-GR" dirty="0"/>
          </a:p>
          <a:p>
            <a:r>
              <a:rPr lang="el-GR" dirty="0"/>
              <a:t>Χρησιμοποιείται για να απεικονίσει τη σχέση μεταξύ δύο μεταβλητών</a:t>
            </a:r>
          </a:p>
          <a:p>
            <a:endParaRPr lang="el-GR" dirty="0"/>
          </a:p>
        </p:txBody>
      </p:sp>
      <p:pic>
        <p:nvPicPr>
          <p:cNvPr id="3078" name="Picture 6" descr="Scatter Plots | A Complete Guide to Scatter Pl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74" y="3142781"/>
            <a:ext cx="5155858" cy="30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Στατιστικών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err="1"/>
              <a:t>Ραβδόγραμμα</a:t>
            </a:r>
            <a:r>
              <a:rPr lang="el-GR" dirty="0"/>
              <a:t> (</a:t>
            </a:r>
            <a:r>
              <a:rPr lang="en-US" dirty="0"/>
              <a:t>bar chart)</a:t>
            </a:r>
            <a:endParaRPr lang="el-GR" dirty="0"/>
          </a:p>
          <a:p>
            <a:r>
              <a:rPr lang="el-GR" dirty="0"/>
              <a:t>Στον οριζόντιο άξονα υψώνονται σε </a:t>
            </a:r>
            <a:r>
              <a:rPr lang="el-GR" dirty="0" err="1"/>
              <a:t>ισαπέχοντα</a:t>
            </a:r>
            <a:r>
              <a:rPr lang="el-GR" dirty="0"/>
              <a:t> σημεία ορθογώνια παραλληλόγραμμα με ύψος ίσο με την αντίστοιχη συχνότητα</a:t>
            </a:r>
          </a:p>
        </p:txBody>
      </p:sp>
      <p:pic>
        <p:nvPicPr>
          <p:cNvPr id="4098" name="Picture 2" descr="What is a Bar Char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40" y="3302107"/>
            <a:ext cx="3804020" cy="32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Στατιστικών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Χρονολογικό διάγραμμα (</a:t>
            </a:r>
            <a:r>
              <a:rPr lang="el-GR" dirty="0" err="1"/>
              <a:t>time</a:t>
            </a:r>
            <a:r>
              <a:rPr lang="el-GR" dirty="0"/>
              <a:t> </a:t>
            </a:r>
            <a:r>
              <a:rPr lang="el-GR" dirty="0" err="1"/>
              <a:t>plot</a:t>
            </a:r>
            <a:r>
              <a:rPr lang="el-GR" dirty="0"/>
              <a:t>, </a:t>
            </a:r>
            <a:r>
              <a:rPr lang="el-GR" dirty="0" err="1"/>
              <a:t>run</a:t>
            </a:r>
            <a:r>
              <a:rPr lang="el-GR" dirty="0"/>
              <a:t> </a:t>
            </a:r>
            <a:r>
              <a:rPr lang="el-GR" dirty="0" err="1"/>
              <a:t>chart</a:t>
            </a:r>
            <a:r>
              <a:rPr lang="el-GR" dirty="0"/>
              <a:t>)</a:t>
            </a:r>
          </a:p>
          <a:p>
            <a:r>
              <a:rPr lang="el-GR" dirty="0"/>
              <a:t>Τα δεδομένα απεικονίζονται στην πάροδο του χρόνου.</a:t>
            </a:r>
          </a:p>
          <a:p>
            <a:r>
              <a:rPr lang="el-GR" dirty="0"/>
              <a:t>Στον οριζόντιο άξονα μετρούμε τον χρόνο και στον κάθετο την τιμή του μεγέθους, οπότε για κάθε παρατήρηση παίρνουμε ένα σημείο στο γράφημα</a:t>
            </a:r>
          </a:p>
        </p:txBody>
      </p:sp>
      <p:pic>
        <p:nvPicPr>
          <p:cNvPr id="5122" name="Picture 2" descr="Timeplot / Time Series: Definition, Examples &amp; Analysis - Statistics How 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01" y="3890297"/>
            <a:ext cx="5360342" cy="28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Στατιστικών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916" y="1826042"/>
            <a:ext cx="5360645" cy="43502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Ιστόγραμμα (</a:t>
            </a:r>
            <a:r>
              <a:rPr lang="en-US" dirty="0"/>
              <a:t>histogram)</a:t>
            </a:r>
            <a:endParaRPr lang="el-GR" dirty="0"/>
          </a:p>
          <a:p>
            <a:r>
              <a:rPr lang="el-GR" dirty="0"/>
              <a:t>Αποτελεί μια ακολουθία ορθογωνίων παραλληλογράμμων, όσα και οι τάξεις της κατανομής.</a:t>
            </a:r>
          </a:p>
          <a:p>
            <a:r>
              <a:rPr lang="el-GR" dirty="0"/>
              <a:t>Κάθε παραλληλόγραμμο έχει πλάτος και ύψος ίσα με το εύρος και τη συχνότητα της αντίστοιχης κλάσης. </a:t>
            </a:r>
          </a:p>
          <a:p>
            <a:r>
              <a:rPr lang="el-GR" dirty="0"/>
              <a:t>Το σχήμα του αναπαριστά την κατανομή πιθανότητας ή πυκνότητα πιθανότητας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60" y="1910045"/>
            <a:ext cx="5360645" cy="41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Στατιστικών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Κυκλικό διάγραμμα (</a:t>
            </a:r>
            <a:r>
              <a:rPr lang="en-US" dirty="0"/>
              <a:t>pie chart)</a:t>
            </a:r>
            <a:endParaRPr lang="el-GR" dirty="0"/>
          </a:p>
          <a:p>
            <a:r>
              <a:rPr lang="el-GR" dirty="0"/>
              <a:t>Χρησιμοποιείται για την παρουσίαση της ποσοστιαίας αναλογίας των διαφόρων κατηγοριών ενός ολικού μεγέθους</a:t>
            </a:r>
            <a:endParaRPr lang="en-US" dirty="0"/>
          </a:p>
        </p:txBody>
      </p:sp>
      <p:pic>
        <p:nvPicPr>
          <p:cNvPr id="7172" name="Picture 4" descr="Help Online - Origin Help - 2D Color Pi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45" y="3184226"/>
            <a:ext cx="4208954" cy="35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Σύνολα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Σύνολο</a:t>
            </a:r>
            <a:r>
              <a:rPr lang="el-GR" dirty="0"/>
              <a:t> είναι κάθε συλλογή από αντικείμενα</a:t>
            </a:r>
          </a:p>
          <a:p>
            <a:r>
              <a:rPr lang="el-GR" b="1" dirty="0"/>
              <a:t>Στοιχείο</a:t>
            </a:r>
            <a:r>
              <a:rPr lang="el-GR" dirty="0"/>
              <a:t> ενός συνόλου ονομάζουμε κάθε αντικείμενο που περιέχεται σε ένα σύνολο</a:t>
            </a:r>
          </a:p>
          <a:p>
            <a:r>
              <a:rPr lang="el-GR" dirty="0"/>
              <a:t>Δύο σύνολα είναι </a:t>
            </a:r>
            <a:r>
              <a:rPr lang="el-GR" b="1" dirty="0"/>
              <a:t>ίσα</a:t>
            </a:r>
            <a:r>
              <a:rPr lang="el-GR" dirty="0"/>
              <a:t> όταν έχουν τα ίδια ακριβώς στοιχεία</a:t>
            </a:r>
          </a:p>
          <a:p>
            <a:r>
              <a:rPr lang="el-GR" dirty="0"/>
              <a:t>Ένα σύνολο Α ονομάζεται </a:t>
            </a:r>
            <a:r>
              <a:rPr lang="el-GR" b="1" dirty="0"/>
              <a:t>υποσύνολο</a:t>
            </a:r>
            <a:r>
              <a:rPr lang="el-GR" dirty="0"/>
              <a:t> ενός συνόλου Β, όταν κάθε στοιχείο του Α είναι και στοιχείο του Β</a:t>
            </a:r>
          </a:p>
          <a:p>
            <a:r>
              <a:rPr lang="el-GR" b="1" dirty="0"/>
              <a:t>Κενό σύνολο </a:t>
            </a:r>
            <a:r>
              <a:rPr lang="el-GR" dirty="0"/>
              <a:t>ονομάζεται το σύνολο που δεν περιέχει καθόλου στοιχεία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E4B6F2-5969-AF68-65BC-283B1EA1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Εκτιμητική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2FAE91A-7FA1-829E-BFE2-05D08B7AE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58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Εκτιμητική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μέση τιμή και η διακύμανση, όταν αναφέρονται στον πληθυσμό, ονομάζονται </a:t>
            </a:r>
            <a:r>
              <a:rPr lang="el-GR" b="1" dirty="0"/>
              <a:t>παράμετροι</a:t>
            </a:r>
            <a:r>
              <a:rPr lang="el-GR" dirty="0"/>
              <a:t> (</a:t>
            </a:r>
            <a:r>
              <a:rPr lang="el-GR" dirty="0" err="1"/>
              <a:t>parameters</a:t>
            </a:r>
            <a:r>
              <a:rPr lang="el-GR" dirty="0"/>
              <a:t>) </a:t>
            </a:r>
            <a:endParaRPr lang="en-US" dirty="0"/>
          </a:p>
          <a:p>
            <a:r>
              <a:rPr lang="el-GR" dirty="0"/>
              <a:t>Οι παράμετροι είναι σταθερές και σχεδόν πάντα άγνωστες ποσότητες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DBE5AF8F-EB34-184D-4774-21C2E15A1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814697"/>
              </p:ext>
            </p:extLst>
          </p:nvPr>
        </p:nvGraphicFramePr>
        <p:xfrm>
          <a:off x="4942284" y="3661375"/>
          <a:ext cx="6079165" cy="270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8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953CB8-74DF-0F0C-B4ED-19D8863F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Εκτιμητική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405714-5A49-7253-D948-FCD85A970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Το διάστημα εμπιστοσύνης (</a:t>
            </a:r>
            <a:r>
              <a:rPr lang="el-GR" dirty="0" err="1"/>
              <a:t>Confidence</a:t>
            </a:r>
            <a:r>
              <a:rPr lang="el-GR" dirty="0"/>
              <a:t> </a:t>
            </a:r>
            <a:r>
              <a:rPr lang="el-GR" dirty="0" err="1"/>
              <a:t>Interval</a:t>
            </a:r>
            <a:r>
              <a:rPr lang="el-GR" dirty="0"/>
              <a:t> – CI) είναι ένα διάστημα εκτίμησης μιας παραμέτρου</a:t>
            </a:r>
          </a:p>
          <a:p>
            <a:r>
              <a:rPr lang="el-GR" dirty="0"/>
              <a:t>Αντί να εκτιμούμε την παράμετρο με μία μόνο τιμή, δίνουμε μαζί και το διάστημα πιθανότητας για την παράμετρο α</a:t>
            </a:r>
          </a:p>
          <a:p>
            <a:pPr marL="0" indent="0" algn="ctr">
              <a:buNone/>
            </a:pPr>
            <a:r>
              <a:rPr lang="en-US" dirty="0"/>
              <a:t>P(u ≤ </a:t>
            </a:r>
            <a:r>
              <a:rPr lang="el-GR" dirty="0"/>
              <a:t>Θ ≤ </a:t>
            </a:r>
            <a:r>
              <a:rPr lang="en-US" dirty="0"/>
              <a:t>v) = 1-</a:t>
            </a:r>
            <a:r>
              <a:rPr lang="el-GR" dirty="0"/>
              <a:t>α, με 0 ≤ α ≤ 1</a:t>
            </a:r>
          </a:p>
          <a:p>
            <a:pPr lvl="1"/>
            <a:r>
              <a:rPr lang="el-GR" dirty="0"/>
              <a:t>Το [</a:t>
            </a:r>
            <a:r>
              <a:rPr lang="en-US" dirty="0" err="1"/>
              <a:t>u,v</a:t>
            </a:r>
            <a:r>
              <a:rPr lang="en-US" dirty="0"/>
              <a:t>] </a:t>
            </a:r>
            <a:r>
              <a:rPr lang="el-GR" dirty="0"/>
              <a:t>ονομάζεται διάστημα εμπιστοσύνης (</a:t>
            </a:r>
            <a:r>
              <a:rPr lang="en-US" dirty="0"/>
              <a:t>confidence interval) </a:t>
            </a:r>
            <a:r>
              <a:rPr lang="el-GR" dirty="0"/>
              <a:t>με </a:t>
            </a:r>
            <a:r>
              <a:rPr lang="el-GR" b="1" dirty="0"/>
              <a:t>πιθανότητα</a:t>
            </a:r>
            <a:r>
              <a:rPr lang="el-GR" dirty="0"/>
              <a:t> ή </a:t>
            </a:r>
            <a:r>
              <a:rPr lang="el-GR" b="1" dirty="0"/>
              <a:t>επίπεδο εμπιστοσύνης </a:t>
            </a:r>
            <a:r>
              <a:rPr lang="el-GR" dirty="0"/>
              <a:t>(</a:t>
            </a:r>
            <a:r>
              <a:rPr lang="en-US" dirty="0"/>
              <a:t>level of confidence) 1-</a:t>
            </a:r>
            <a:r>
              <a:rPr lang="el-GR" dirty="0"/>
              <a:t>α. </a:t>
            </a:r>
          </a:p>
          <a:p>
            <a:pPr lvl="1"/>
            <a:r>
              <a:rPr lang="el-GR" dirty="0"/>
              <a:t>Οι τιμές </a:t>
            </a:r>
            <a:r>
              <a:rPr lang="en-US" dirty="0"/>
              <a:t>u, v </a:t>
            </a:r>
            <a:r>
              <a:rPr lang="el-GR" dirty="0"/>
              <a:t>ονομάζονται </a:t>
            </a:r>
            <a:r>
              <a:rPr lang="el-GR" b="1" dirty="0"/>
              <a:t>όρια εμπιστοσύνης </a:t>
            </a:r>
            <a:r>
              <a:rPr lang="el-GR" dirty="0"/>
              <a:t>(</a:t>
            </a:r>
            <a:r>
              <a:rPr lang="en-US" dirty="0"/>
              <a:t>confidence limits) </a:t>
            </a:r>
            <a:r>
              <a:rPr lang="el-GR" dirty="0"/>
              <a:t>του διαστήματος και η πιθανότητα α ονομάζεται </a:t>
            </a:r>
            <a:r>
              <a:rPr lang="el-GR" b="1" dirty="0"/>
              <a:t>επίπεδο σημαντικότητας</a:t>
            </a:r>
            <a:r>
              <a:rPr lang="el-GR" dirty="0"/>
              <a:t> (</a:t>
            </a:r>
            <a:r>
              <a:rPr lang="en-US" dirty="0"/>
              <a:t>level of significance).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7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953CB8-74DF-0F0C-B4ED-19D8863F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Εκτιμητική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B69F2F9-17EB-2B84-427F-B64171CD4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744" y="1600200"/>
            <a:ext cx="6808387" cy="4572000"/>
          </a:xfrm>
        </p:spPr>
      </p:pic>
    </p:spTree>
    <p:extLst>
      <p:ext uri="{BB962C8B-B14F-4D97-AF65-F5344CB8AC3E}">
        <p14:creationId xmlns:p14="http://schemas.microsoft.com/office/powerpoint/2010/main" val="450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8004F6-226E-7A7B-9585-3D52F219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Εκτιμητική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56802A-75BD-43D5-5344-718566CED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στατιστική υπόθεση </a:t>
            </a:r>
            <a:r>
              <a:rPr lang="el-GR" dirty="0"/>
              <a:t>είναι μία δήλωση για μια ή περισσότερες παραμέτρους του πληθυσμού, η οποία ελέγχεται με βάση τις παρατηρήσεις ενός ή περισσότερων, αντίστοιχα, τυχαίων δειγμάτων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21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A3B57E-646A-2350-4F1E-41F39696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Εκτιμητική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37F7CC-97F8-5E89-8AFC-284487F70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Πολλές φορές κάνουμε μία υπόθεση για να την απορρίψουμε</a:t>
            </a:r>
          </a:p>
          <a:p>
            <a:pPr marL="0" indent="0">
              <a:buNone/>
            </a:pPr>
            <a:r>
              <a:rPr lang="el-GR" dirty="0"/>
              <a:t>Ορίζουμε:</a:t>
            </a:r>
          </a:p>
          <a:p>
            <a:r>
              <a:rPr lang="el-GR" dirty="0"/>
              <a:t>Τη μηδενική υπόθεση (</a:t>
            </a:r>
            <a:r>
              <a:rPr lang="el-GR" dirty="0" err="1"/>
              <a:t>null</a:t>
            </a:r>
            <a:r>
              <a:rPr lang="el-GR" dirty="0"/>
              <a:t> </a:t>
            </a:r>
            <a:r>
              <a:rPr lang="el-GR" dirty="0" err="1"/>
              <a:t>hypothesis</a:t>
            </a:r>
            <a:r>
              <a:rPr lang="el-GR" dirty="0"/>
              <a:t>), η οποία είναι αυτή που περιγράφει την υπάρχουσα κατάσταση (status quo) και συμβολίζεται με Η</a:t>
            </a:r>
            <a:r>
              <a:rPr lang="el-GR" baseline="-25000" dirty="0"/>
              <a:t>0</a:t>
            </a:r>
            <a:r>
              <a:rPr lang="el-GR" dirty="0"/>
              <a:t>. Η μηδενική υπόθεση είναι αυτό που περιμένουμε</a:t>
            </a:r>
          </a:p>
          <a:p>
            <a:r>
              <a:rPr lang="el-GR" dirty="0"/>
              <a:t>Την εναλλακτική υπόθεση (</a:t>
            </a:r>
            <a:r>
              <a:rPr lang="el-GR" dirty="0" err="1"/>
              <a:t>alternative</a:t>
            </a:r>
            <a:r>
              <a:rPr lang="el-GR" dirty="0"/>
              <a:t> </a:t>
            </a:r>
            <a:r>
              <a:rPr lang="el-GR" dirty="0" err="1"/>
              <a:t>hypothesis</a:t>
            </a:r>
            <a:r>
              <a:rPr lang="el-GR" dirty="0"/>
              <a:t>), η οποία είναι αντίθετη, ασυμβίβαστη της μηδενικής και η οποία υπαγορεύει αλλαγή ενεργειών. Η εναλλακτική υπόθεση συμβολίζεται με Η</a:t>
            </a:r>
            <a:r>
              <a:rPr lang="el-GR" baseline="-25000" dirty="0"/>
              <a:t>1</a:t>
            </a:r>
          </a:p>
          <a:p>
            <a:r>
              <a:rPr lang="el-GR" dirty="0"/>
              <a:t>Οι δύο υποθέσεις είναι ξένες δηλαδή αμοιβαία </a:t>
            </a:r>
            <a:r>
              <a:rPr lang="el-GR" dirty="0" err="1"/>
              <a:t>αποκλειόμενες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97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D5200E-B439-4203-7883-22395578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l-GR" dirty="0"/>
              <a:t>Εκτιμητική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B9DFC3-5CAD-F248-E342-45BB60511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dirty="0"/>
              <a:t>Διαδικασία Ελέγχου μιας Στατιστικής Υπόθεσης 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l-GR" dirty="0"/>
              <a:t>Προσδιορίζουμε τις υποθέσεις, οι οποίες γίνονται δεκτές. 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l-GR" dirty="0"/>
              <a:t>Εξειδικεύουμε την μηδενική και την εναλλακτική υπόθεση, έτσι ώστε οι δύο υποθέσεις να διαμερίζουν το σύνολο των δυνατών περιπτώσεων σε δύο υποσύνολα ξένα μεταξύ τους. 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l-GR" dirty="0"/>
              <a:t>Ορίζουμε το κριτήριο αποφάσεως για την αποδοχή, ή την απόρριψη της μηδενικής υπόθεσης, δηλαδή ορίζουμε κανόνες απόφασης. Για τον σκοπό επιλέγουμε: </a:t>
            </a:r>
            <a:endParaRPr lang="en-US" dirty="0"/>
          </a:p>
          <a:p>
            <a:pPr marL="880110" lvl="1" indent="-514350" algn="just">
              <a:buFont typeface="+mj-lt"/>
              <a:buAutoNum type="romanLcPeriod"/>
            </a:pPr>
            <a:r>
              <a:rPr lang="el-GR" dirty="0"/>
              <a:t>Τη στατιστική του ελέγχου (</a:t>
            </a:r>
            <a:r>
              <a:rPr lang="el-GR" dirty="0" err="1"/>
              <a:t>test</a:t>
            </a:r>
            <a:r>
              <a:rPr lang="el-GR" dirty="0"/>
              <a:t> </a:t>
            </a:r>
            <a:r>
              <a:rPr lang="el-GR" dirty="0" err="1"/>
              <a:t>statistic</a:t>
            </a:r>
            <a:r>
              <a:rPr lang="el-GR" dirty="0"/>
              <a:t>), της οποίας η κατανομή πιθανοτήτων προσδιορίζεται από τις υποθέσεις, που γίνονται δεκτές και τη μηδενική υπόθεση και </a:t>
            </a:r>
            <a:endParaRPr lang="en-US" dirty="0"/>
          </a:p>
          <a:p>
            <a:pPr marL="880110" lvl="1" indent="-514350" algn="just">
              <a:buFont typeface="+mj-lt"/>
              <a:buAutoNum type="romanLcPeriod"/>
            </a:pPr>
            <a:r>
              <a:rPr lang="el-GR" dirty="0"/>
              <a:t>Το επίπεδο σημαντικότητας α του ελέγχου.</a:t>
            </a:r>
          </a:p>
        </p:txBody>
      </p:sp>
    </p:spTree>
    <p:extLst>
      <p:ext uri="{BB962C8B-B14F-4D97-AF65-F5344CB8AC3E}">
        <p14:creationId xmlns:p14="http://schemas.microsoft.com/office/powerpoint/2010/main" val="17539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7D0CDD-A120-B29F-799E-5C45144F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Εκτιμητική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03450A-86B8-83D9-3F93-8E3C54E21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 startAt="4"/>
            </a:pPr>
            <a:r>
              <a:rPr lang="el-GR" dirty="0"/>
              <a:t>Παίρνουμε την απόφαση ως εξής: </a:t>
            </a:r>
            <a:endParaRPr lang="en-US" dirty="0"/>
          </a:p>
          <a:p>
            <a:pPr lvl="1" algn="just"/>
            <a:r>
              <a:rPr lang="el-GR" dirty="0"/>
              <a:t>Αν η τιμή της στατιστικής του ελέγχου βρίσκεται στην περιοχή αποδοχής Η</a:t>
            </a:r>
            <a:r>
              <a:rPr lang="el-GR" baseline="-25000" dirty="0"/>
              <a:t>0</a:t>
            </a:r>
            <a:r>
              <a:rPr lang="el-GR" dirty="0"/>
              <a:t>, την δεχόμαστε, διαφορετικά, </a:t>
            </a:r>
            <a:endParaRPr lang="en-US" dirty="0"/>
          </a:p>
          <a:p>
            <a:pPr lvl="1" algn="just"/>
            <a:r>
              <a:rPr lang="el-GR" dirty="0"/>
              <a:t>αν τα αποτελέσματα του δείγματος είναι σημαντικά διαφορετικά, τότε θα πρέπει να απορρίψουμε τη μηδενική</a:t>
            </a:r>
            <a:r>
              <a:rPr lang="en-US" dirty="0"/>
              <a:t> </a:t>
            </a:r>
            <a:r>
              <a:rPr lang="el-GR" dirty="0"/>
              <a:t>υπόθεση προς χάριν της εναλλακτικής.</a:t>
            </a:r>
          </a:p>
        </p:txBody>
      </p:sp>
    </p:spTree>
    <p:extLst>
      <p:ext uri="{BB962C8B-B14F-4D97-AF65-F5344CB8AC3E}">
        <p14:creationId xmlns:p14="http://schemas.microsoft.com/office/powerpoint/2010/main" val="19951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0B5259-B40B-E64E-061E-9EDF400C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Εκτιμητική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58F33D-A87E-5536-370F-1C150C3E0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Υπάρχουν 4 ξένες μεταξύ τους δυνατές περιπτώσεις: </a:t>
            </a:r>
          </a:p>
          <a:p>
            <a:pPr lvl="1" algn="just"/>
            <a:r>
              <a:rPr lang="el-GR" dirty="0"/>
              <a:t>Δεχόμαστε την Η</a:t>
            </a:r>
            <a:r>
              <a:rPr lang="el-GR" baseline="-25000" dirty="0"/>
              <a:t>0</a:t>
            </a:r>
            <a:r>
              <a:rPr lang="el-GR" dirty="0"/>
              <a:t> και η Η</a:t>
            </a:r>
            <a:r>
              <a:rPr lang="el-GR" baseline="-25000" dirty="0"/>
              <a:t>0</a:t>
            </a:r>
            <a:r>
              <a:rPr lang="el-GR" dirty="0"/>
              <a:t> είναι ορθή</a:t>
            </a:r>
          </a:p>
          <a:p>
            <a:pPr lvl="1" algn="just"/>
            <a:r>
              <a:rPr lang="el-GR" dirty="0">
                <a:solidFill>
                  <a:srgbClr val="FF0000"/>
                </a:solidFill>
              </a:rPr>
              <a:t>Δεχόμαστε την Η</a:t>
            </a:r>
            <a:r>
              <a:rPr lang="el-GR" baseline="-25000" dirty="0">
                <a:solidFill>
                  <a:srgbClr val="FF0000"/>
                </a:solidFill>
              </a:rPr>
              <a:t>0</a:t>
            </a:r>
            <a:r>
              <a:rPr lang="el-GR" dirty="0">
                <a:solidFill>
                  <a:srgbClr val="FF0000"/>
                </a:solidFill>
              </a:rPr>
              <a:t> και η Η</a:t>
            </a:r>
            <a:r>
              <a:rPr lang="el-GR" baseline="-25000" dirty="0">
                <a:solidFill>
                  <a:srgbClr val="FF0000"/>
                </a:solidFill>
              </a:rPr>
              <a:t>0</a:t>
            </a:r>
            <a:r>
              <a:rPr lang="el-GR" dirty="0">
                <a:solidFill>
                  <a:srgbClr val="FF0000"/>
                </a:solidFill>
              </a:rPr>
              <a:t> είναι λανθασμένη</a:t>
            </a:r>
          </a:p>
          <a:p>
            <a:pPr lvl="1" algn="just"/>
            <a:r>
              <a:rPr lang="el-GR" dirty="0">
                <a:solidFill>
                  <a:srgbClr val="FF0000"/>
                </a:solidFill>
              </a:rPr>
              <a:t>Απορρίπτουμε την Η</a:t>
            </a:r>
            <a:r>
              <a:rPr lang="el-GR" baseline="-25000" dirty="0">
                <a:solidFill>
                  <a:srgbClr val="FF0000"/>
                </a:solidFill>
              </a:rPr>
              <a:t>0</a:t>
            </a:r>
            <a:r>
              <a:rPr lang="el-GR" dirty="0">
                <a:solidFill>
                  <a:srgbClr val="FF0000"/>
                </a:solidFill>
              </a:rPr>
              <a:t> και η Η</a:t>
            </a:r>
            <a:r>
              <a:rPr lang="el-GR" baseline="-25000" dirty="0">
                <a:solidFill>
                  <a:srgbClr val="FF0000"/>
                </a:solidFill>
              </a:rPr>
              <a:t>0</a:t>
            </a:r>
            <a:r>
              <a:rPr lang="el-GR" dirty="0">
                <a:solidFill>
                  <a:srgbClr val="FF0000"/>
                </a:solidFill>
              </a:rPr>
              <a:t> να είναι ορθή</a:t>
            </a:r>
          </a:p>
          <a:p>
            <a:pPr lvl="1" algn="just"/>
            <a:r>
              <a:rPr lang="el-GR" dirty="0"/>
              <a:t>Απορρίπτουμε την Η</a:t>
            </a:r>
            <a:r>
              <a:rPr lang="el-GR" baseline="-25000" dirty="0"/>
              <a:t>0</a:t>
            </a:r>
            <a:r>
              <a:rPr lang="el-GR" dirty="0"/>
              <a:t> και η Η</a:t>
            </a:r>
            <a:r>
              <a:rPr lang="el-GR" baseline="-25000" dirty="0"/>
              <a:t>0</a:t>
            </a:r>
            <a:r>
              <a:rPr lang="el-GR" dirty="0"/>
              <a:t> να είναι λανθασμένη</a:t>
            </a:r>
          </a:p>
          <a:p>
            <a:pPr marL="365760" lvl="1" indent="0" algn="just">
              <a:buNone/>
            </a:pPr>
            <a:endParaRPr lang="el-GR" sz="2800" dirty="0"/>
          </a:p>
          <a:p>
            <a:pPr marL="269875" lvl="1" indent="-269875" algn="just">
              <a:buFont typeface="Arial" panose="020B0604020202020204" pitchFamily="34" charset="0"/>
              <a:buChar char="•"/>
            </a:pPr>
            <a:r>
              <a:rPr lang="el-GR" sz="2800" dirty="0"/>
              <a:t>Όταν απορρίπτουμε την Η</a:t>
            </a:r>
            <a:r>
              <a:rPr lang="el-GR" sz="2800" baseline="-25000" dirty="0"/>
              <a:t>0</a:t>
            </a:r>
            <a:r>
              <a:rPr lang="el-GR" sz="2800" dirty="0"/>
              <a:t>, ενώ είναι σωστή, τότε έχουμε σφάλμα τύπου Ι. Η πιθανότητα του σφάλματος αυτού ισούται με το επίπεδο σημαντικότητας α του ελέγχου.</a:t>
            </a:r>
          </a:p>
          <a:p>
            <a:pPr marL="269875" lvl="1" indent="-269875" algn="just">
              <a:buFont typeface="Arial" panose="020B0604020202020204" pitchFamily="34" charset="0"/>
              <a:buChar char="•"/>
            </a:pPr>
            <a:r>
              <a:rPr lang="el-GR" sz="2800" dirty="0"/>
              <a:t>Όταν δεχόμαστε την Η</a:t>
            </a:r>
            <a:r>
              <a:rPr lang="el-GR" sz="2800" baseline="-25000" dirty="0"/>
              <a:t>0</a:t>
            </a:r>
            <a:r>
              <a:rPr lang="el-GR" sz="2800" dirty="0"/>
              <a:t>, ενώ είναι λανθασμένη, τότε έχουμε σφάλμα τύπου ΙΙ. Η πιθανότητα του σφάλματος αυτού συμβολίζεται με β.</a:t>
            </a:r>
          </a:p>
        </p:txBody>
      </p:sp>
    </p:spTree>
    <p:extLst>
      <p:ext uri="{BB962C8B-B14F-4D97-AF65-F5344CB8AC3E}">
        <p14:creationId xmlns:p14="http://schemas.microsoft.com/office/powerpoint/2010/main" val="35260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81BF16-54CA-AE80-EB6C-D0270E05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Εκτιμητική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56BC20-0974-D19D-1E03-AD2A33793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/>
              <a:t>Ένα πρόβλημα ελέγχου ονομάζεται </a:t>
            </a:r>
            <a:r>
              <a:rPr lang="el-GR" b="1" dirty="0"/>
              <a:t>δίπλευρο</a:t>
            </a:r>
            <a:r>
              <a:rPr lang="el-GR" dirty="0"/>
              <a:t> (</a:t>
            </a:r>
            <a:r>
              <a:rPr lang="el-GR" dirty="0" err="1"/>
              <a:t>two</a:t>
            </a:r>
            <a:r>
              <a:rPr lang="el-GR" dirty="0"/>
              <a:t> – </a:t>
            </a:r>
            <a:r>
              <a:rPr lang="el-GR" dirty="0" err="1"/>
              <a:t>sided</a:t>
            </a:r>
            <a:r>
              <a:rPr lang="el-GR" dirty="0"/>
              <a:t>), αν οι αποκλίσεις προς οποιαδήποτε κατεύθυνση από τη μηδενική υπόθεση επιβάλλουν διαφορετική ενέργεια, από αυτήν που υπαγορεύεται από την μηδενική υπόθεση</a:t>
            </a:r>
            <a:r>
              <a:rPr lang="en-US" dirty="0"/>
              <a:t>.</a:t>
            </a:r>
          </a:p>
          <a:p>
            <a:pPr algn="just"/>
            <a:r>
              <a:rPr lang="el-GR" dirty="0"/>
              <a:t>Ένα πρόβλημα ελέγχου ονομάζεται </a:t>
            </a:r>
            <a:r>
              <a:rPr lang="el-GR" b="1" dirty="0"/>
              <a:t>μονόπλευρο</a:t>
            </a:r>
            <a:r>
              <a:rPr lang="el-GR" dirty="0"/>
              <a:t> (</a:t>
            </a:r>
            <a:r>
              <a:rPr lang="el-GR" dirty="0" err="1"/>
              <a:t>one</a:t>
            </a:r>
            <a:r>
              <a:rPr lang="el-GR" dirty="0"/>
              <a:t> – </a:t>
            </a:r>
            <a:r>
              <a:rPr lang="el-GR" dirty="0" err="1"/>
              <a:t>sided</a:t>
            </a:r>
            <a:r>
              <a:rPr lang="el-GR" dirty="0"/>
              <a:t>), αν μόνον οι αποκλίσεις προς μια κατεύθυνση από τη μηδενική υπόθεση επιβάλλουν διαφορετική ενέργεια από ότι στην μηδενική</a:t>
            </a:r>
            <a:r>
              <a:rPr lang="en-US" dirty="0"/>
              <a:t>.</a:t>
            </a:r>
          </a:p>
          <a:p>
            <a:pPr algn="just"/>
            <a:r>
              <a:rPr lang="el-GR" dirty="0"/>
              <a:t>Το επίπεδο σημαντικότητας μοιράζεται και στα δύο άκρα της κατανομής αν έχουμε δίπλευρο έλεγχο. Για μονόπλευρο πηγαίνει όλο στη μια πλευρά.</a:t>
            </a:r>
          </a:p>
        </p:txBody>
      </p:sp>
    </p:spTree>
    <p:extLst>
      <p:ext uri="{BB962C8B-B14F-4D97-AF65-F5344CB8AC3E}">
        <p14:creationId xmlns:p14="http://schemas.microsoft.com/office/powerpoint/2010/main" val="193642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Σύνολα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4" y="1691141"/>
            <a:ext cx="3018472" cy="21681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1" y="4254911"/>
            <a:ext cx="2853065" cy="2171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73" y="1694972"/>
            <a:ext cx="4622738" cy="2164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71" y="4254911"/>
            <a:ext cx="7193854" cy="26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81BF16-54CA-AE80-EB6C-D0270E05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Εκτιμητική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67C5045B-2152-5E49-AB30-3B6ED5AED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Οι κατανομές που παίρνουμε για τους ελέγχους είναι:</a:t>
            </a:r>
          </a:p>
          <a:p>
            <a:r>
              <a:rPr lang="el-GR" dirty="0"/>
              <a:t>Για μεγάλα δείγματα την κανονική κατανομή.</a:t>
            </a:r>
          </a:p>
          <a:p>
            <a:r>
              <a:rPr lang="el-GR" dirty="0"/>
              <a:t>Για μικρά δείγματα ή κανονικό πληθυσμό με άγνωστη διασπορά την </a:t>
            </a:r>
            <a:r>
              <a:rPr lang="en-US" dirty="0"/>
              <a:t>t </a:t>
            </a:r>
            <a:r>
              <a:rPr lang="el-GR" dirty="0"/>
              <a:t>κατανομή.</a:t>
            </a:r>
          </a:p>
          <a:p>
            <a:r>
              <a:rPr lang="el-GR" dirty="0"/>
              <a:t>Για μικρά δείγματα και για ελέγχους λόγων διασπορών την </a:t>
            </a:r>
            <a:r>
              <a:rPr lang="en-US" dirty="0"/>
              <a:t>F </a:t>
            </a:r>
            <a:r>
              <a:rPr lang="el-GR" dirty="0"/>
              <a:t>κατανομή.</a:t>
            </a:r>
          </a:p>
          <a:p>
            <a:r>
              <a:rPr lang="el-GR" dirty="0"/>
              <a:t>Για τον λόγο της εκτιμήτριας του σ και του συντελεστή </a:t>
            </a:r>
            <a:r>
              <a:rPr lang="el-GR" dirty="0" err="1"/>
              <a:t>αυτοσυσχέτισης</a:t>
            </a:r>
            <a:r>
              <a:rPr lang="el-GR" dirty="0"/>
              <a:t> παίρνουμε τη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15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22A7AB-7161-C544-BE57-B556FCDC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Εκτιμητική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EFE532-07B1-855D-9A72-0EC2051E8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Μετά την παρατήρηση των στοιχείων του δείγματος μπορούμε να προσδιορίσουμε το ελάχιστο επίπεδο σημαντικότητας, στο οποίο μπορεί να απορριφθεί η μηδενική υπόθεση και το οποίο ονομάζεται </a:t>
            </a:r>
            <a:r>
              <a:rPr lang="el-GR" b="1" dirty="0"/>
              <a:t>p-τιμή</a:t>
            </a:r>
            <a:r>
              <a:rPr lang="el-GR" dirty="0"/>
              <a:t> (</a:t>
            </a:r>
            <a:r>
              <a:rPr lang="el-GR" dirty="0" err="1"/>
              <a:t>pvalue</a:t>
            </a:r>
            <a:r>
              <a:rPr lang="el-GR" dirty="0"/>
              <a:t>, </a:t>
            </a:r>
            <a:r>
              <a:rPr lang="el-GR" dirty="0" err="1"/>
              <a:t>prob</a:t>
            </a:r>
            <a:r>
              <a:rPr lang="el-GR" dirty="0"/>
              <a:t> </a:t>
            </a:r>
            <a:r>
              <a:rPr lang="el-GR" dirty="0" err="1"/>
              <a:t>value</a:t>
            </a:r>
            <a:r>
              <a:rPr lang="el-GR" dirty="0"/>
              <a:t>) ή </a:t>
            </a:r>
            <a:r>
              <a:rPr lang="el-GR" b="1" dirty="0"/>
              <a:t>πιθανότητα σημαντικότητας</a:t>
            </a:r>
            <a:r>
              <a:rPr lang="el-GR" dirty="0"/>
              <a:t> (</a:t>
            </a:r>
            <a:r>
              <a:rPr lang="el-GR" dirty="0" err="1"/>
              <a:t>significance</a:t>
            </a:r>
            <a:r>
              <a:rPr lang="el-GR" dirty="0"/>
              <a:t> </a:t>
            </a:r>
            <a:r>
              <a:rPr lang="el-GR" dirty="0" err="1"/>
              <a:t>probability</a:t>
            </a:r>
            <a:r>
              <a:rPr lang="el-GR" dirty="0"/>
              <a:t>) του ελέγχου.</a:t>
            </a:r>
          </a:p>
          <a:p>
            <a:pPr lvl="1"/>
            <a:r>
              <a:rPr lang="el-GR" dirty="0"/>
              <a:t>Όταν απορρίπτουμε την μηδενική υπόθεση, λέμε ότι η διαφορά ανάμεσα στην παρατηρούμενη μέση τιμή του δείγματος και την μ</a:t>
            </a:r>
            <a:r>
              <a:rPr lang="el-GR" baseline="-25000" dirty="0"/>
              <a:t>0</a:t>
            </a:r>
            <a:r>
              <a:rPr lang="el-GR" dirty="0"/>
              <a:t> είναι στατιστικά σημαντική και με πιθανότητα σφάλματος α και δεν μπορεί να αποδοθεί στις διακυμάνσεις της δειγματοληψίας. </a:t>
            </a:r>
          </a:p>
          <a:p>
            <a:pPr lvl="1"/>
            <a:r>
              <a:rPr lang="el-GR" dirty="0"/>
              <a:t>Όταν η p-τιμή του ελέγχου είναι μικρότερη από α, έχουμε μεγαλύτερη εμπιστοσύνη για την στατιστική σημαντικότητα της παρατηρούμενης διαφοράς και συνεπώς για την ισχύ της H</a:t>
            </a:r>
            <a:r>
              <a:rPr lang="el-GR" baseline="-25000" dirty="0"/>
              <a:t>1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1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78D59D-DA81-F131-4430-7F682E84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Εκτιμητική - Παράδειγμα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8B76FF-BC05-919D-E36E-9C879B0D2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Θέλουμε να ελέγξουμε αν ένα νόμισμα είναι δίκαιο:</a:t>
            </a:r>
          </a:p>
          <a:p>
            <a:r>
              <a:rPr lang="el-GR" b="1" dirty="0"/>
              <a:t>H₀:</a:t>
            </a:r>
            <a:r>
              <a:rPr lang="el-GR" dirty="0"/>
              <a:t> p = 0.5</a:t>
            </a:r>
          </a:p>
          <a:p>
            <a:pPr marL="0" indent="0">
              <a:buNone/>
            </a:pPr>
            <a:r>
              <a:rPr lang="el-GR" dirty="0"/>
              <a:t>Ρίχνουμε το νόμισμα 20 φορές και βλέπουμε 16 φορές «κορώνα» → </a:t>
            </a:r>
            <a:r>
              <a:rPr lang="el-GR" b="1" dirty="0"/>
              <a:t>p = 0.012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Αν ορίσουμε:</a:t>
            </a:r>
          </a:p>
          <a:p>
            <a:r>
              <a:rPr lang="el-GR" b="1" dirty="0"/>
              <a:t>α = 0.05 → 0.012 &lt; 0.05 → απορρίπτεται η H₀ → πιθανότατα το νόμισμα είναι πειραγμένο (όχι δίκαιο).</a:t>
            </a:r>
            <a:endParaRPr lang="el-GR" dirty="0"/>
          </a:p>
          <a:p>
            <a:r>
              <a:rPr lang="el-GR" b="1" dirty="0"/>
              <a:t>α = 0.01 → 0.012 &gt; 0.01 → δεν απορρίπτεται η H₀ → δεν υπάρχουν αρκετά ισχυρά στοιχεία.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Άρα, </a:t>
            </a:r>
            <a:r>
              <a:rPr lang="el-GR" b="1" dirty="0"/>
              <a:t>η ίδια τιμή p</a:t>
            </a:r>
            <a:r>
              <a:rPr lang="el-GR" dirty="0"/>
              <a:t> μπορεί να οδηγήσει σε </a:t>
            </a:r>
            <a:r>
              <a:rPr lang="el-GR" b="1" dirty="0"/>
              <a:t>διαφορετική απόφαση</a:t>
            </a:r>
            <a:r>
              <a:rPr lang="el-GR" dirty="0"/>
              <a:t>, ανάλογα με το </a:t>
            </a:r>
            <a:r>
              <a:rPr lang="el-GR" b="1" dirty="0"/>
              <a:t>ποιο επίπεδο σημαντικότητας (α)</a:t>
            </a:r>
            <a:r>
              <a:rPr lang="el-GR" dirty="0"/>
              <a:t> έχει επιλεγεί.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12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0D408B-6569-EED9-29F6-75A33BC8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Συσχέτιση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FFCEA2-FE20-0233-6C22-2D16938B5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8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378A81-AA43-8A2E-51F0-184CD4D1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Συσχέτιση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1441F6-055B-4A4B-A995-A151DE3F7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b="1" dirty="0"/>
              <a:t>συντελεστής συσχέτισης </a:t>
            </a:r>
            <a:r>
              <a:rPr lang="el-GR" dirty="0"/>
              <a:t>(</a:t>
            </a:r>
            <a:r>
              <a:rPr lang="el-GR" dirty="0" err="1"/>
              <a:t>correlation</a:t>
            </a:r>
            <a:r>
              <a:rPr lang="el-GR" dirty="0"/>
              <a:t> </a:t>
            </a:r>
            <a:r>
              <a:rPr lang="el-GR" dirty="0" err="1"/>
              <a:t>coefficient</a:t>
            </a:r>
            <a:r>
              <a:rPr lang="el-GR" dirty="0"/>
              <a:t>) μετρά το βαθμό, κατά τον οποίο δύο μεταβλητές σχετίζονται γραμμικά μεταξύ τους</a:t>
            </a:r>
          </a:p>
          <a:p>
            <a:r>
              <a:rPr lang="el-GR" dirty="0"/>
              <a:t>Δεν είναι τίποτε άλλο παρά μόνο ένα μέτρο γραμμικής </a:t>
            </a:r>
            <a:r>
              <a:rPr lang="el-GR" dirty="0" err="1"/>
              <a:t>συμμεταβολής</a:t>
            </a:r>
            <a:r>
              <a:rPr lang="el-GR" dirty="0"/>
              <a:t> δύο τυχαίων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42942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C52610-61CA-77A0-212B-CB4AE904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Συσχέτιση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39493E-463E-8435-B3E5-29B13139C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Η γραμμική συσχέτιση μεταξύ δύο μεταβλητών μπορεί να είναι θετική, αρνητική ή οι μεταβλητές να μη συσχετίζονται καθόλου </a:t>
            </a:r>
          </a:p>
          <a:p>
            <a:pPr lvl="1"/>
            <a:r>
              <a:rPr lang="el-GR" dirty="0"/>
              <a:t>Θετική συσχέτιση υπάρχει όταν δύο μεταβλητές τείνουν να μεταβάλλονται προς την ίδια κατεύθυνση. Στην περίπτωση αυτή οι τιμές και των δύο μεταβλητών τείνουν να αυξάνονται ή να μειώνονται </a:t>
            </a:r>
          </a:p>
          <a:p>
            <a:pPr lvl="1"/>
            <a:r>
              <a:rPr lang="el-GR" dirty="0"/>
              <a:t>Αρνητική συσχέτιση υφίσταται, όταν δύο μεταβλητές τείνουν να μεταβάλλονται προς αντίθετη κατεύθυνση. Στην περίπτωση αυτή όταν οι τιμές της μιας μεταβλητής αυξάνονται οι τιμές της άλλης μειώνονται και αντίστροφα </a:t>
            </a:r>
          </a:p>
          <a:p>
            <a:pPr lvl="1"/>
            <a:r>
              <a:rPr lang="el-GR" dirty="0"/>
              <a:t>Μηδενική συσχέτιση παρατηρείται, όταν οι μεταβολές των τιμών της μιας μεταβλητής δεν συνοδεύονται καθόλου με τις μεταβολές των τιμών της άλλης, ή με άλλα λόγια όταν οι μεταβλητές είναι ανεξάρτητες μεταξύ τους</a:t>
            </a:r>
          </a:p>
        </p:txBody>
      </p:sp>
    </p:spTree>
    <p:extLst>
      <p:ext uri="{BB962C8B-B14F-4D97-AF65-F5344CB8AC3E}">
        <p14:creationId xmlns:p14="http://schemas.microsoft.com/office/powerpoint/2010/main" val="20883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669B3B-E57E-AF10-7144-D0968969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anchor="b">
            <a:normAutofit/>
          </a:bodyPr>
          <a:lstStyle/>
          <a:p>
            <a:r>
              <a:rPr lang="el-GR" dirty="0"/>
              <a:t>Συσχέτιση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00B2544-072B-AB87-5EAC-B40A11999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927" y="1600200"/>
            <a:ext cx="5541818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6791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590832-EE1E-217C-D4D1-D6DDA08E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anchor="b">
            <a:normAutofit/>
          </a:bodyPr>
          <a:lstStyle/>
          <a:p>
            <a:r>
              <a:rPr lang="el-GR" dirty="0"/>
              <a:t>Συσχέτιση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9F3305D-66C1-8A9B-82FA-354159D57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942" y="1600200"/>
            <a:ext cx="6015789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3290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257E2281-AAF8-F3FC-02CB-E68C5CA55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/>
              <a:t>Ερωτήσεις???</a:t>
            </a:r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365D0028-0EDE-FAB2-3F90-97E44D183E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5075" y="2052638"/>
            <a:ext cx="3600450" cy="419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E49E81-00EC-CDA0-35E9-F436B7BD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BE5A5D5-79DF-03CA-B8A4-681B0143E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15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err="1"/>
              <a:t>Δειγματοχώρος</a:t>
            </a:r>
            <a:r>
              <a:rPr lang="el-GR" dirty="0"/>
              <a:t> ονομάζεται το σύνολο όλων των δυνατών αποτελεσμάτων κατά την εκτέλεση ενός πειράματος τύχης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8746068"/>
              </p:ext>
            </p:extLst>
          </p:nvPr>
        </p:nvGraphicFramePr>
        <p:xfrm>
          <a:off x="2031470" y="2708920"/>
          <a:ext cx="8125883" cy="316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8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Γεγονός </a:t>
            </a:r>
            <a:r>
              <a:rPr lang="el-GR" dirty="0"/>
              <a:t>ή</a:t>
            </a:r>
            <a:r>
              <a:rPr lang="el-GR" b="1" dirty="0"/>
              <a:t> ενδεχόμενο</a:t>
            </a:r>
            <a:r>
              <a:rPr lang="el-GR" dirty="0"/>
              <a:t> ονομάζεται ένα υποσύνολο δυνατών αποτελεσμάτων του </a:t>
            </a:r>
            <a:r>
              <a:rPr lang="el-GR" dirty="0" err="1"/>
              <a:t>δειγματοχώρου</a:t>
            </a:r>
            <a:endParaRPr lang="el-GR" dirty="0"/>
          </a:p>
          <a:p>
            <a:r>
              <a:rPr lang="el-GR" dirty="0"/>
              <a:t>Εάν τα σύνολα που αντιστοιχούν στα γεγονότα Α και Β είναι ξένα δηλαδή Α∩Β=∅, τότε τα γεγονότα αυτά λέγονται </a:t>
            </a:r>
            <a:r>
              <a:rPr lang="el-GR" b="1" dirty="0"/>
              <a:t>ασυμβίβαστα</a:t>
            </a:r>
            <a:r>
              <a:rPr lang="el-GR" dirty="0"/>
              <a:t> ή</a:t>
            </a:r>
            <a:r>
              <a:rPr lang="el-GR" b="1" dirty="0"/>
              <a:t> αμοιβαίως </a:t>
            </a:r>
            <a:r>
              <a:rPr lang="el-GR" b="1" dirty="0" err="1"/>
              <a:t>αποκλειόμενα</a:t>
            </a:r>
            <a:r>
              <a:rPr lang="el-GR" dirty="0"/>
              <a:t>. Τα ενδεχόμενα αυτά δεν μπορούν να συμβούν ταυτόχρονα. </a:t>
            </a:r>
          </a:p>
          <a:p>
            <a:r>
              <a:rPr lang="el-GR" dirty="0"/>
              <a:t>Ο ίδιος ο </a:t>
            </a:r>
            <a:r>
              <a:rPr lang="el-GR" dirty="0" err="1"/>
              <a:t>δειγματοχώρος</a:t>
            </a:r>
            <a:r>
              <a:rPr lang="el-GR" dirty="0"/>
              <a:t> καλείται </a:t>
            </a:r>
            <a:r>
              <a:rPr lang="el-GR" b="1" dirty="0"/>
              <a:t>βέβαιο γεγονός</a:t>
            </a:r>
            <a:r>
              <a:rPr lang="el-GR" dirty="0"/>
              <a:t>, ενώ το κενό υποσύνολο </a:t>
            </a:r>
            <a:r>
              <a:rPr lang="el-GR" b="1" dirty="0"/>
              <a:t>αδύνατο γεγονός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Έννοια της πιθανότητας: </a:t>
            </a:r>
            <a:r>
              <a:rPr lang="el-GR" dirty="0"/>
              <a:t>Σε ένα τυχαίο πείραμα υπάρχει πάντα η αβεβαιότητα, για το αν θα συμβεί ένα ορισμένο γεγονός ή όχι</a:t>
            </a:r>
          </a:p>
          <a:p>
            <a:r>
              <a:rPr lang="el-GR" dirty="0"/>
              <a:t>Ως </a:t>
            </a:r>
            <a:r>
              <a:rPr lang="el-GR" b="1" dirty="0"/>
              <a:t>μέτρο της πιθανότητας </a:t>
            </a:r>
            <a:r>
              <a:rPr lang="el-GR" dirty="0"/>
              <a:t>ορίζουμε έναν αριθμό μεταξύ 0 και 1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5597200"/>
              </p:ext>
            </p:extLst>
          </p:nvPr>
        </p:nvGraphicFramePr>
        <p:xfrm>
          <a:off x="2937081" y="3662180"/>
          <a:ext cx="8125883" cy="2863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2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Μαθηματικά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69_TF02787947" id="{2ECA0662-E560-4C85-9505-8FB881E127DB}" vid="{E7585C38-25F1-4E29-85F2-804F5C85FCFD}"/>
    </a:ext>
  </a:extLst>
</a:theme>
</file>

<file path=ppt/theme/theme2.xml><?xml version="1.0" encoding="utf-8"?>
<a:theme xmlns:a="http://schemas.openxmlformats.org/drawingml/2006/main" name="Θέμα του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 μαθηματικών με το σύμβολο π (ευρεία οθόνη)</Template>
  <TotalTime>162</TotalTime>
  <Words>2484</Words>
  <Application>Microsoft Office PowerPoint</Application>
  <PresentationFormat>Προσαρμογή</PresentationFormat>
  <Paragraphs>248</Paragraphs>
  <Slides>58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58</vt:i4>
      </vt:variant>
    </vt:vector>
  </HeadingPairs>
  <TitlesOfParts>
    <vt:vector size="62" baseType="lpstr">
      <vt:lpstr>Arial</vt:lpstr>
      <vt:lpstr>Cambria Math</vt:lpstr>
      <vt:lpstr>Euphemia</vt:lpstr>
      <vt:lpstr>Μαθηματικά 16x9</vt:lpstr>
      <vt:lpstr>Τεχνικές Ανάλυσης και Πρόβλεψης Τηλεπικοινωνιακών Αγορών</vt:lpstr>
      <vt:lpstr>Περιεχόμενα Μαθήματος</vt:lpstr>
      <vt:lpstr>Σύνολα</vt:lpstr>
      <vt:lpstr>Σύνολα</vt:lpstr>
      <vt:lpstr>Σύνολα</vt:lpstr>
      <vt:lpstr>Πιθανότητες</vt:lpstr>
      <vt:lpstr>Πιθανότητες</vt:lpstr>
      <vt:lpstr>Πιθανότητες</vt:lpstr>
      <vt:lpstr>Πιθανότητες</vt:lpstr>
      <vt:lpstr>Αξιώματα Πιθανότητας (Kolmogoroff)</vt:lpstr>
      <vt:lpstr>Πιθανότητες</vt:lpstr>
      <vt:lpstr>Πιθανότητες</vt:lpstr>
      <vt:lpstr>Πιθανότητες</vt:lpstr>
      <vt:lpstr>Πιθανότητες</vt:lpstr>
      <vt:lpstr>Πιθανότητες</vt:lpstr>
      <vt:lpstr>Πιθανότητες</vt:lpstr>
      <vt:lpstr>Πιθανότητες</vt:lpstr>
      <vt:lpstr>Πιθανότητες</vt:lpstr>
      <vt:lpstr>Πιθανότητες</vt:lpstr>
      <vt:lpstr>Πιθανότητες</vt:lpstr>
      <vt:lpstr>Κατανομές</vt:lpstr>
      <vt:lpstr>Κατανομές – Δυωνυμική Κατανομή</vt:lpstr>
      <vt:lpstr>Κατανομές – Κανονική Κατανομή</vt:lpstr>
      <vt:lpstr>Κατανομές – Κανονική Κατανομή</vt:lpstr>
      <vt:lpstr>Κατανομές – Κανονική Κατανομή</vt:lpstr>
      <vt:lpstr>Κατανομές</vt:lpstr>
      <vt:lpstr>Δειγματοληψία</vt:lpstr>
      <vt:lpstr>Δειγματοληψία</vt:lpstr>
      <vt:lpstr>Δειγματοληψία</vt:lpstr>
      <vt:lpstr>Δειγματοληψία</vt:lpstr>
      <vt:lpstr>Δειγματοληψία</vt:lpstr>
      <vt:lpstr>Δειγματοληψία</vt:lpstr>
      <vt:lpstr>Δειγματοληψία</vt:lpstr>
      <vt:lpstr>Παρουσίαση Στατιστικών Δεδομένων</vt:lpstr>
      <vt:lpstr>Παρουσίαση Στατιστικών Δεδομένων</vt:lpstr>
      <vt:lpstr>Παρουσίαση Στατιστικών Δεδομένων</vt:lpstr>
      <vt:lpstr>Παρουσίαση Στατιστικών Δεδομένων</vt:lpstr>
      <vt:lpstr>Παρουσίαση Στατιστικών Δεδομένων</vt:lpstr>
      <vt:lpstr>Παρουσίαση Στατιστικών Δεδομένων</vt:lpstr>
      <vt:lpstr>Εκτιμητική</vt:lpstr>
      <vt:lpstr>Εκτιμητική</vt:lpstr>
      <vt:lpstr>Εκτιμητική</vt:lpstr>
      <vt:lpstr>Εκτιμητική</vt:lpstr>
      <vt:lpstr>Εκτιμητική</vt:lpstr>
      <vt:lpstr>Εκτιμητική</vt:lpstr>
      <vt:lpstr>Εκτιμητική</vt:lpstr>
      <vt:lpstr>Εκτιμητική</vt:lpstr>
      <vt:lpstr>Εκτιμητική</vt:lpstr>
      <vt:lpstr>Εκτιμητική</vt:lpstr>
      <vt:lpstr>Εκτιμητική</vt:lpstr>
      <vt:lpstr>Εκτιμητική</vt:lpstr>
      <vt:lpstr>Εκτιμητική - Παράδειγμα</vt:lpstr>
      <vt:lpstr>Συσχέτιση</vt:lpstr>
      <vt:lpstr>Συσχέτιση</vt:lpstr>
      <vt:lpstr>Συσχέτιση</vt:lpstr>
      <vt:lpstr>Συσχέτιση</vt:lpstr>
      <vt:lpstr>Συσχέτιση</vt:lpstr>
      <vt:lpstr>Ερωτήσεις???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Nick Kanetza</dc:creator>
  <cp:lastModifiedBy>Nikolaos Kanellos</cp:lastModifiedBy>
  <cp:revision>38</cp:revision>
  <dcterms:created xsi:type="dcterms:W3CDTF">2022-10-12T12:47:22Z</dcterms:created>
  <dcterms:modified xsi:type="dcterms:W3CDTF">2025-10-13T19:48:22Z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