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14" r:id="rId2"/>
    <p:sldId id="257" r:id="rId3"/>
    <p:sldId id="343" r:id="rId4"/>
    <p:sldId id="344" r:id="rId5"/>
    <p:sldId id="345" r:id="rId6"/>
    <p:sldId id="346" r:id="rId7"/>
    <p:sldId id="347" r:id="rId8"/>
    <p:sldId id="348" r:id="rId9"/>
    <p:sldId id="349" r:id="rId10"/>
    <p:sldId id="350" r:id="rId11"/>
    <p:sldId id="351" r:id="rId12"/>
    <p:sldId id="335" r:id="rId13"/>
  </p:sldIdLst>
  <p:sldSz cx="12188825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howGuides="1">
      <p:cViewPr varScale="1">
        <p:scale>
          <a:sx n="84" d="100"/>
          <a:sy n="84" d="100"/>
        </p:scale>
        <p:origin x="538" y="82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072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541D5F5-6E49-41BD-A135-A87EE057E2F6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24A0433C-7446-4B14-9B3D-7BAA16BCFE87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dirty="0"/>
              <a:t>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el-GR" smtClean="0"/>
              <a:pPr rtl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60324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0" name="Ορθογώνιο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1" name="Ορθογώνιο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2" name="Ορθογώνιο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13" name="Ευθεία γραμμή σύνδεσης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Ορθογώνιο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15" name="Ευθεία γραμμή σύνδεσης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Ευθεία γραμμή σύνδεσης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π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l-GR"/>
              <a:t>Κάντε κλικ για να επεξεργαστείτε τον υπότιτλο του υποδείγματος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226CD5AF-41BF-4A97-96EB-BBF7291C9F48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10E00A-DA7F-4AB8-BE51-3D6B30282F20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8" name="Ορθογώνιο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0" name="Ορθογώνιο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dirty="0"/>
          </a:p>
        </p:txBody>
      </p:sp>
      <p:cxnSp>
        <p:nvCxnSpPr>
          <p:cNvPr id="11" name="Ευθεία γραμμή σύνδεσης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εία γραμμή σύνδεσης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π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cxnSp>
        <p:nvCxnSpPr>
          <p:cNvPr id="14" name="Ευθεία γραμμή σύνδεσης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/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2FEFA5-66F6-4F7A-BB9D-88DD81254C46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970C8C-7521-4333-A2D4-8FDE755E311E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0" name="Ορθογώνιο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4" name="Ορθογώνιο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1" name="Ορθογώνιο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22" name="Ευθεία γραμμή σύνδεσης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Ορθογώνιο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8" name="π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cxnSp>
        <p:nvCxnSpPr>
          <p:cNvPr id="23" name="Ευθεία γραμμή σύνδεσης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Ορθογώνιο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7" name="Ορθογώνιο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8" name="Ορθογώνιο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29" name="Ορθογώνιο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30" name="Ορθογώνιο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31" name="Ευθεία γραμμή σύνδεσης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Ορθογώνιο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cxnSp>
        <p:nvCxnSpPr>
          <p:cNvPr id="33" name="Ευθεία γραμμή σύνδεσης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6F8701D3-BB76-4576-BBEC-D6511536E842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8E28EC-16A4-4C84-9505-D9615340AE9F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891DA8-0051-4982-8D40-4AA13BC8B551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3A2E94-2C9F-4369-9E33-5C30AA775F7A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6" name="Ορθογώνιο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cxnSp>
        <p:nvCxnSpPr>
          <p:cNvPr id="7" name="Ευθεία γραμμή σύνδεσης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Ορθογώνιο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411D2D-BE5D-4550-91E5-2DC7D930CDD3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l-GR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cxnSp>
        <p:nvCxnSpPr>
          <p:cNvPr id="10" name="Ευθεία γραμμή σύνδεσης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Ορθογώνιο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B2FD9D-0080-49F7-8B52-E0679D6C3F48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8" name="Ορθογώνιο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1294F10B-4B65-4452-9D0E-1AFA71F8F9C3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el-GR" smtClean="0"/>
              <a:pPr/>
              <a:t>‹#›</a:t>
            </a:fld>
            <a:endParaRPr lang="el-GR" dirty="0"/>
          </a:p>
        </p:txBody>
      </p:sp>
      <p:cxnSp>
        <p:nvCxnSpPr>
          <p:cNvPr id="10" name="Ευθεία γραμμή σύνδεσης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dirty="0"/>
          </a:p>
        </p:txBody>
      </p:sp>
      <p:sp>
        <p:nvSpPr>
          <p:cNvPr id="8" name="Ορθογώνιο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9" name="Ορθογώνιο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l-GR" dirty="0"/>
          </a:p>
        </p:txBody>
      </p:sp>
      <p:sp>
        <p:nvSpPr>
          <p:cNvPr id="13" name="Ορθογώνιο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dirty="0"/>
          </a:p>
        </p:txBody>
      </p:sp>
      <p:cxnSp>
        <p:nvCxnSpPr>
          <p:cNvPr id="14" name="Ευθεία γραμμή σύνδεσης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Ευθεία γραμμή σύνδεσης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π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l-GR" dirty="0"/>
          </a:p>
        </p:txBody>
      </p:sp>
      <p:cxnSp>
        <p:nvCxnSpPr>
          <p:cNvPr id="16" name="Ευθεία γραμμή σύνδεσης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l-GR" dirty="0"/>
              <a:t>Κάντε κλικ για να επεξεργαστείτε το στυλ τίτλου του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-GR" dirty="0"/>
              <a:t>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3B67B838-77EF-40C9-87FB-20C22202D488}" type="datetime1">
              <a:rPr lang="el-GR" smtClean="0"/>
              <a:t>23/10/2022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l-GR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l-GR" sz="4400" dirty="0"/>
              <a:t>Τεχνικές Ανάλυσης και Πρόβλεψης Τηλεπικοινωνιακών Αγορών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el-GR" sz="2400" dirty="0"/>
              <a:t>ΤΕ-3011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D2D83D-2414-BD85-3B99-7EE41F4AAC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572" y="615950"/>
            <a:ext cx="400685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452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Παλινδρόμηση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Όσο </a:t>
            </a:r>
            <a:r>
              <a:rPr lang="el-GR" dirty="0"/>
              <a:t>μεγαλύτερο είναι το μέγεθος του δείγματος, τόσο μικρότερο θα είναι το τυπικό σφάλμα εκτίμησης του μέσου και έτσι τόσο περισσότερο αξιόπιστη θα είναι η εκτίμηση του</a:t>
            </a:r>
          </a:p>
        </p:txBody>
      </p:sp>
    </p:spTree>
    <p:extLst>
      <p:ext uri="{BB962C8B-B14F-4D97-AF65-F5344CB8AC3E}">
        <p14:creationId xmlns:p14="http://schemas.microsoft.com/office/powerpoint/2010/main" val="3300918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Εφαρμογές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962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257E2281-AAF8-F3FC-02CB-E68C5CA55A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altLang="el-GR"/>
              <a:t>Ερωτήσεις???</a:t>
            </a:r>
          </a:p>
        </p:txBody>
      </p:sp>
      <p:pic>
        <p:nvPicPr>
          <p:cNvPr id="53251" name="Picture 2">
            <a:extLst>
              <a:ext uri="{FF2B5EF4-FFF2-40B4-BE49-F238E27FC236}">
                <a16:creationId xmlns:a16="http://schemas.microsoft.com/office/drawing/2014/main" id="{365D0028-0EDE-FAB2-3F90-97E44D183E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75075" y="2052638"/>
            <a:ext cx="3600450" cy="4195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Περιεχόμενα Μαθήματος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Παλινδρόμηση</a:t>
            </a:r>
          </a:p>
          <a:p>
            <a:r>
              <a:rPr lang="el-GR" dirty="0" smtClean="0"/>
              <a:t>Εφαρμογές</a:t>
            </a:r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2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Παλινδρόμηση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 την ανάλυση της παλινδρόμησης (</a:t>
            </a:r>
            <a:r>
              <a:rPr lang="el-GR" dirty="0" err="1"/>
              <a:t>Regression</a:t>
            </a:r>
            <a:r>
              <a:rPr lang="el-GR" dirty="0"/>
              <a:t> </a:t>
            </a:r>
            <a:r>
              <a:rPr lang="el-GR" dirty="0" err="1"/>
              <a:t>Analysis</a:t>
            </a:r>
            <a:r>
              <a:rPr lang="el-GR" dirty="0"/>
              <a:t>) επιδιώκουμε να βρούμε ένα μοντέλο ή υπόδειγμα, δηλαδή μια μαθηματική σχέση, η οποία εκφράζει την εξάρτηση μιας μεταβλητής Υ από μία άλλη Χ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r>
              <a:rPr lang="el-GR" dirty="0" smtClean="0"/>
              <a:t>Τα </a:t>
            </a:r>
            <a:r>
              <a:rPr lang="el-GR" dirty="0"/>
              <a:t>ζεύγη (</a:t>
            </a:r>
            <a:r>
              <a:rPr lang="el-GR" dirty="0" err="1"/>
              <a:t>X</a:t>
            </a:r>
            <a:r>
              <a:rPr lang="el-GR" baseline="-25000" dirty="0" err="1"/>
              <a:t>i</a:t>
            </a:r>
            <a:r>
              <a:rPr lang="el-GR" dirty="0" err="1"/>
              <a:t>,Y</a:t>
            </a:r>
            <a:r>
              <a:rPr lang="el-GR" baseline="-25000" dirty="0" err="1"/>
              <a:t>i</a:t>
            </a:r>
            <a:r>
              <a:rPr lang="el-GR" dirty="0"/>
              <a:t>) ονομάζονται σημεία των δεδομένων (</a:t>
            </a:r>
            <a:r>
              <a:rPr lang="el-GR" dirty="0" err="1"/>
              <a:t>data</a:t>
            </a:r>
            <a:r>
              <a:rPr lang="el-GR" dirty="0"/>
              <a:t> </a:t>
            </a:r>
            <a:r>
              <a:rPr lang="el-GR" dirty="0" err="1"/>
              <a:t>points</a:t>
            </a:r>
            <a:r>
              <a:rPr lang="el-GR" dirty="0" smtClean="0"/>
              <a:t>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2669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Παλινδρόμηση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σημεία τείνουν να συγκεντρώνονται γύρω από μια ευθεία γραμμή ή </a:t>
            </a:r>
            <a:r>
              <a:rPr lang="el-GR" dirty="0" smtClean="0"/>
              <a:t>μία </a:t>
            </a:r>
            <a:r>
              <a:rPr lang="el-GR" dirty="0"/>
              <a:t>καμπύλη. </a:t>
            </a:r>
            <a:endParaRPr lang="el-GR" dirty="0" smtClean="0"/>
          </a:p>
          <a:p>
            <a:endParaRPr lang="el-GR" dirty="0"/>
          </a:p>
          <a:p>
            <a:r>
              <a:rPr lang="el-GR" dirty="0"/>
              <a:t>Η γραφική παράσταση των σημείων (X,Y) στο ορθογώνιο σύστημα καρτεσιανών συντεταγμένων ονομάζεται διάγραμμα διασποράς (</a:t>
            </a:r>
            <a:r>
              <a:rPr lang="el-GR" dirty="0" err="1"/>
              <a:t>scatter</a:t>
            </a:r>
            <a:r>
              <a:rPr lang="el-GR" dirty="0"/>
              <a:t> </a:t>
            </a:r>
            <a:r>
              <a:rPr lang="el-GR" dirty="0" err="1"/>
              <a:t>diagram</a:t>
            </a:r>
            <a:r>
              <a:rPr lang="el-GR" dirty="0"/>
              <a:t>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4144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4172" y="3382144"/>
            <a:ext cx="5040560" cy="6949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Παλινδρόμηση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Σε ένα σμήνος σημείων μπορούν να προσαρμοστούν πολλές </a:t>
            </a:r>
            <a:r>
              <a:rPr lang="el-GR" dirty="0" smtClean="0"/>
              <a:t>καμπύλες</a:t>
            </a:r>
          </a:p>
          <a:p>
            <a:r>
              <a:rPr lang="el-GR" dirty="0" smtClean="0"/>
              <a:t>Από </a:t>
            </a:r>
            <a:r>
              <a:rPr lang="el-GR" dirty="0"/>
              <a:t>όλες τις προσεγγιστικές καμπύλες για ένα δεδομένο σμήνος σημείων η καμπύλη με την </a:t>
            </a:r>
            <a:r>
              <a:rPr lang="el-GR" dirty="0" smtClean="0"/>
              <a:t>ιδιότητα </a:t>
            </a:r>
            <a:endParaRPr lang="el-GR" dirty="0" smtClean="0"/>
          </a:p>
          <a:p>
            <a:pPr marL="0" indent="0" algn="ctr">
              <a:buNone/>
            </a:pPr>
            <a:r>
              <a:rPr lang="el-GR" b="1" dirty="0" smtClean="0"/>
              <a:t>d</a:t>
            </a:r>
            <a:r>
              <a:rPr lang="el-GR" b="1" baseline="-25000" dirty="0" smtClean="0"/>
              <a:t>1</a:t>
            </a:r>
            <a:r>
              <a:rPr lang="el-GR" b="1" baseline="30000" dirty="0" smtClean="0"/>
              <a:t>2</a:t>
            </a:r>
            <a:r>
              <a:rPr lang="el-GR" b="1" dirty="0" smtClean="0"/>
              <a:t> </a:t>
            </a:r>
            <a:r>
              <a:rPr lang="el-GR" b="1" dirty="0"/>
              <a:t>+ </a:t>
            </a:r>
            <a:r>
              <a:rPr lang="el-GR" b="1" dirty="0" smtClean="0"/>
              <a:t>d</a:t>
            </a:r>
            <a:r>
              <a:rPr lang="el-GR" b="1" baseline="-25000" dirty="0" smtClean="0"/>
              <a:t>2</a:t>
            </a:r>
            <a:r>
              <a:rPr lang="el-GR" b="1" baseline="30000" dirty="0" smtClean="0"/>
              <a:t>2</a:t>
            </a:r>
            <a:r>
              <a:rPr lang="el-GR" b="1" dirty="0" smtClean="0"/>
              <a:t> </a:t>
            </a:r>
            <a:r>
              <a:rPr lang="el-GR" b="1" dirty="0"/>
              <a:t>+ ...+ </a:t>
            </a:r>
            <a:r>
              <a:rPr lang="el-GR" b="1" dirty="0" smtClean="0"/>
              <a:t>d</a:t>
            </a:r>
            <a:r>
              <a:rPr lang="el-GR" b="1" baseline="-25000" dirty="0" smtClean="0"/>
              <a:t>n</a:t>
            </a:r>
            <a:r>
              <a:rPr lang="el-GR" b="1" baseline="30000" dirty="0" smtClean="0"/>
              <a:t>2</a:t>
            </a:r>
            <a:r>
              <a:rPr lang="el-GR" b="1" dirty="0" smtClean="0"/>
              <a:t>=ελάχιστο</a:t>
            </a:r>
            <a:r>
              <a:rPr lang="el-GR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είναι </a:t>
            </a:r>
            <a:r>
              <a:rPr lang="el-GR" dirty="0"/>
              <a:t>η καμπύλη με την καλύτερη </a:t>
            </a:r>
            <a:r>
              <a:rPr lang="el-GR" dirty="0" smtClean="0"/>
              <a:t>προσαρμογή </a:t>
            </a:r>
          </a:p>
          <a:p>
            <a:r>
              <a:rPr lang="el-GR" dirty="0" smtClean="0"/>
              <a:t>Τα </a:t>
            </a:r>
            <a:r>
              <a:rPr lang="el-GR" dirty="0" err="1"/>
              <a:t>di</a:t>
            </a:r>
            <a:r>
              <a:rPr lang="el-GR" dirty="0"/>
              <a:t> είναι οι αποστάσεις της προσαρμοσμένης καμπύλης από τα πραγματικά σημεία</a:t>
            </a:r>
          </a:p>
        </p:txBody>
      </p:sp>
    </p:spTree>
    <p:extLst>
      <p:ext uri="{BB962C8B-B14F-4D97-AF65-F5344CB8AC3E}">
        <p14:creationId xmlns:p14="http://schemas.microsoft.com/office/powerpoint/2010/main" val="419281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Παλινδρόμηση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μέθοδος των ελαχίστων τετραγώνων (</a:t>
            </a:r>
            <a:r>
              <a:rPr lang="el-GR" dirty="0" err="1"/>
              <a:t>method</a:t>
            </a:r>
            <a:r>
              <a:rPr lang="el-GR" dirty="0"/>
              <a:t> of </a:t>
            </a:r>
            <a:r>
              <a:rPr lang="el-GR" dirty="0" err="1"/>
              <a:t>least</a:t>
            </a:r>
            <a:r>
              <a:rPr lang="el-GR" dirty="0"/>
              <a:t> </a:t>
            </a:r>
            <a:r>
              <a:rPr lang="el-GR" dirty="0" err="1"/>
              <a:t>squares</a:t>
            </a:r>
            <a:r>
              <a:rPr lang="el-GR" dirty="0"/>
              <a:t>) ορίζει ως κριτήριο καλής προσαρμογής την ελαχιστοποίηση του αθροίσματος των τετραγωνικών σφαλμάτων και είναι μια γενική μέθοδος </a:t>
            </a:r>
            <a:r>
              <a:rPr lang="el-GR" dirty="0" smtClean="0"/>
              <a:t>εκτίμησης</a:t>
            </a:r>
          </a:p>
          <a:p>
            <a:endParaRPr lang="el-GR" dirty="0"/>
          </a:p>
          <a:p>
            <a:r>
              <a:rPr lang="el-GR" dirty="0"/>
              <a:t>Η μέθοδος των ελαχίστων τετραγώνων υπολογίζει τις τιμές για </a:t>
            </a:r>
            <a:r>
              <a:rPr lang="el-GR" dirty="0" smtClean="0"/>
              <a:t>την </a:t>
            </a:r>
            <a:r>
              <a:rPr lang="el-GR" dirty="0"/>
              <a:t>κλίση και το σημείο τομής της ευθείας με τον άξονα Y που ελαχιστοποιούν το άθροισμα των τετραγώνων των σφαλμάτων μεταξύ των τιμών της Υ και της ευθείας </a:t>
            </a:r>
            <a:r>
              <a:rPr lang="el-GR" dirty="0" smtClean="0"/>
              <a:t>γραμμής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973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Παλινδρόμηση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 smtClean="0"/>
                  <a:t>Το άθροισμα των τετραγώνων των σφαλμάτων (Sum of </a:t>
                </a:r>
                <a:r>
                  <a:rPr lang="el-GR" dirty="0" err="1"/>
                  <a:t>Squared</a:t>
                </a:r>
                <a:r>
                  <a:rPr lang="el-GR" dirty="0"/>
                  <a:t> </a:t>
                </a:r>
                <a:r>
                  <a:rPr lang="el-GR" dirty="0" err="1"/>
                  <a:t>Errors</a:t>
                </a:r>
                <a:r>
                  <a:rPr lang="el-GR" dirty="0" smtClean="0"/>
                  <a:t>)</a:t>
                </a:r>
              </a:p>
              <a:p>
                <a:endParaRPr lang="el-G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𝑆𝑆𝐸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̂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𝑏𝑥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21" t="-24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162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Παλινδρόμηση</a:t>
            </a:r>
            <a:endParaRPr lang="el-G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020" y="1417127"/>
            <a:ext cx="7992887" cy="4844174"/>
          </a:xfrm>
        </p:spPr>
      </p:pic>
    </p:spTree>
    <p:extLst>
      <p:ext uri="{BB962C8B-B14F-4D97-AF65-F5344CB8AC3E}">
        <p14:creationId xmlns:p14="http://schemas.microsoft.com/office/powerpoint/2010/main" val="102561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Παλινδρόμηση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 smtClean="0"/>
                  <a:t>Τυπικό σφάλμα εκτίμησης (</a:t>
                </a:r>
                <a:r>
                  <a:rPr lang="el-GR" dirty="0" err="1"/>
                  <a:t>standard</a:t>
                </a:r>
                <a:r>
                  <a:rPr lang="el-GR" dirty="0"/>
                  <a:t> </a:t>
                </a:r>
                <a:r>
                  <a:rPr lang="el-GR" dirty="0" err="1"/>
                  <a:t>error</a:t>
                </a:r>
                <a:r>
                  <a:rPr lang="el-GR" dirty="0"/>
                  <a:t> of </a:t>
                </a:r>
                <a:r>
                  <a:rPr lang="el-GR" dirty="0" err="1"/>
                  <a:t>estimation</a:t>
                </a:r>
                <a:r>
                  <a:rPr lang="el-GR" dirty="0"/>
                  <a:t>) είναι ένα μέτρο του βαθμού διασποράς των τιμών γύρω από τη γραμμή παλινδρόμησης της Y =a</a:t>
                </a:r>
                <a:r>
                  <a:rPr lang="el-GR" baseline="-25000" dirty="0"/>
                  <a:t>0</a:t>
                </a:r>
                <a:r>
                  <a:rPr lang="el-GR" dirty="0"/>
                  <a:t>+ </a:t>
                </a:r>
                <a:r>
                  <a:rPr lang="el-GR" dirty="0" smtClean="0"/>
                  <a:t>a</a:t>
                </a:r>
                <a:r>
                  <a:rPr lang="el-GR" baseline="-25000" dirty="0" smtClean="0"/>
                  <a:t>1</a:t>
                </a:r>
                <a:r>
                  <a:rPr lang="el-GR" dirty="0" smtClean="0"/>
                  <a:t>x </a:t>
                </a:r>
                <a:r>
                  <a:rPr lang="el-GR" dirty="0"/>
                  <a:t>ή αλλιώς της διασποράς των σφαλμάτων από την προσαρμοσμένη </a:t>
                </a:r>
                <a:r>
                  <a:rPr lang="el-GR" dirty="0" smtClean="0"/>
                  <a:t>ευθεία</a:t>
                </a:r>
                <a:endParaRPr lang="en-US" dirty="0" smtClean="0"/>
              </a:p>
              <a:p>
                <a:endParaRPr lang="el-G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𝑒𝑠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21" t="-24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513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Μαθηματικά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9069_TF02787947" id="{2ECA0662-E560-4C85-9505-8FB881E127DB}" vid="{E7585C38-25F1-4E29-85F2-804F5C85FCFD}"/>
    </a:ext>
  </a:extLst>
</a:theme>
</file>

<file path=ppt/theme/theme2.xml><?xml version="1.0" encoding="utf-8"?>
<a:theme xmlns:a="http://schemas.openxmlformats.org/drawingml/2006/main" name="Θέμα του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Εκπαιδευτική παρουσίαση μαθηματικών με το σύμβολο π (ευρεία οθόνη)</Template>
  <TotalTime>172</TotalTime>
  <Words>302</Words>
  <Application>Microsoft Office PowerPoint</Application>
  <PresentationFormat>Custom</PresentationFormat>
  <Paragraphs>38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Cambria Math</vt:lpstr>
      <vt:lpstr>Euphemia</vt:lpstr>
      <vt:lpstr>Μαθηματικά 16x9</vt:lpstr>
      <vt:lpstr>Τεχνικές Ανάλυσης και Πρόβλεψης Τηλεπικοινωνιακών Αγορών</vt:lpstr>
      <vt:lpstr>Περιεχόμενα Μαθήματος</vt:lpstr>
      <vt:lpstr>Παλινδρόμηση</vt:lpstr>
      <vt:lpstr>Παλινδρόμηση</vt:lpstr>
      <vt:lpstr>Παλινδρόμηση</vt:lpstr>
      <vt:lpstr>Παλινδρόμηση</vt:lpstr>
      <vt:lpstr>Παλινδρόμηση</vt:lpstr>
      <vt:lpstr>Παλινδρόμηση</vt:lpstr>
      <vt:lpstr>Παλινδρόμηση</vt:lpstr>
      <vt:lpstr>Παλινδρόμηση</vt:lpstr>
      <vt:lpstr>Εφαρμογές</vt:lpstr>
      <vt:lpstr>Ερωτήσεις???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Διάταξη τίτλου</dc:title>
  <dc:creator>Nick Kanetza</dc:creator>
  <cp:lastModifiedBy>Nick Kanetza</cp:lastModifiedBy>
  <cp:revision>46</cp:revision>
  <dcterms:created xsi:type="dcterms:W3CDTF">2022-10-12T12:47:22Z</dcterms:created>
  <dcterms:modified xsi:type="dcterms:W3CDTF">2022-10-23T10:19:21Z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