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56" r:id="rId2"/>
    <p:sldId id="362" r:id="rId3"/>
    <p:sldId id="364" r:id="rId4"/>
    <p:sldId id="336" r:id="rId5"/>
    <p:sldId id="363" r:id="rId6"/>
    <p:sldId id="365" r:id="rId7"/>
    <p:sldId id="366" r:id="rId8"/>
    <p:sldId id="367" r:id="rId9"/>
    <p:sldId id="368" r:id="rId10"/>
    <p:sldId id="369" r:id="rId11"/>
    <p:sldId id="370" r:id="rId12"/>
    <p:sldId id="373" r:id="rId13"/>
    <p:sldId id="371"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9"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424" r:id="rId63"/>
    <p:sldId id="335" r:id="rId64"/>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110" d="100"/>
          <a:sy n="110" d="100"/>
        </p:scale>
        <p:origin x="492" y="10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8" d="100"/>
          <a:sy n="88" d="100"/>
        </p:scale>
        <p:origin x="307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845B6-B2EB-4381-8421-554D273995B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l-GR"/>
        </a:p>
      </dgm:t>
    </dgm:pt>
    <dgm:pt modelId="{3F18C4EC-9458-4BDA-A67C-59F9BD3A6526}">
      <dgm:prSet phldrT="[Κείμενο]"/>
      <dgm:spPr/>
      <dgm:t>
        <a:bodyPr/>
        <a:lstStyle/>
        <a:p>
          <a:r>
            <a:rPr lang="el-GR" dirty="0"/>
            <a:t>Εξομάλυνση του επιπέδου των τιμών</a:t>
          </a:r>
        </a:p>
      </dgm:t>
    </dgm:pt>
    <dgm:pt modelId="{8E5FB9DC-EB12-4F17-9D57-CBC695F86BF4}" type="parTrans" cxnId="{86E836F6-4C90-460E-9265-019AEA3E9917}">
      <dgm:prSet/>
      <dgm:spPr/>
      <dgm:t>
        <a:bodyPr/>
        <a:lstStyle/>
        <a:p>
          <a:endParaRPr lang="el-GR"/>
        </a:p>
      </dgm:t>
    </dgm:pt>
    <dgm:pt modelId="{E2ACBBBB-1154-4D92-AB41-D9BEAA45E8A8}" type="sibTrans" cxnId="{86E836F6-4C90-460E-9265-019AEA3E9917}">
      <dgm:prSet/>
      <dgm:spPr/>
      <dgm:t>
        <a:bodyPr/>
        <a:lstStyle/>
        <a:p>
          <a:endParaRPr lang="el-GR"/>
        </a:p>
      </dgm:t>
    </dgm:pt>
    <dgm:pt modelId="{DEDE429A-50F5-40DC-8E04-CB842D2CFA44}">
      <dgm:prSet phldrT="[Κείμενο]"/>
      <dgm:spPr/>
      <dgm:t>
        <a:bodyPr/>
        <a:lstStyle/>
        <a:p>
          <a:r>
            <a:rPr lang="el-GR" dirty="0"/>
            <a:t>Εξομάλυνση της τάσης</a:t>
          </a:r>
        </a:p>
      </dgm:t>
    </dgm:pt>
    <dgm:pt modelId="{CB4FB248-CDFB-4911-B4B3-DAF940741A95}" type="parTrans" cxnId="{4CA0E59C-B3DB-4589-91B9-5292052CAA56}">
      <dgm:prSet/>
      <dgm:spPr/>
      <dgm:t>
        <a:bodyPr/>
        <a:lstStyle/>
        <a:p>
          <a:endParaRPr lang="el-GR"/>
        </a:p>
      </dgm:t>
    </dgm:pt>
    <dgm:pt modelId="{2A28DD9C-1015-4596-84FF-1D0AEB0BA8A3}" type="sibTrans" cxnId="{4CA0E59C-B3DB-4589-91B9-5292052CAA56}">
      <dgm:prSet/>
      <dgm:spPr/>
      <dgm:t>
        <a:bodyPr/>
        <a:lstStyle/>
        <a:p>
          <a:endParaRPr lang="el-GR"/>
        </a:p>
      </dgm:t>
    </dgm:pt>
    <dgm:pt modelId="{F2F12584-2B4E-49B8-8DF6-1A5D94A6C2F5}">
      <dgm:prSet phldrT="[Κείμενο]"/>
      <dgm:spPr/>
      <dgm:t>
        <a:bodyPr/>
        <a:lstStyle/>
        <a:p>
          <a:r>
            <a:rPr lang="el-GR" dirty="0"/>
            <a:t>Πρόβλεψη</a:t>
          </a:r>
        </a:p>
      </dgm:t>
    </dgm:pt>
    <dgm:pt modelId="{4560FD37-0CEB-401B-8769-0EE7F6AA4065}" type="parTrans" cxnId="{1315E4A6-5271-4AF6-AC66-EB5EAFC32AD7}">
      <dgm:prSet/>
      <dgm:spPr/>
      <dgm:t>
        <a:bodyPr/>
        <a:lstStyle/>
        <a:p>
          <a:endParaRPr lang="el-GR"/>
        </a:p>
      </dgm:t>
    </dgm:pt>
    <dgm:pt modelId="{F45797E2-0F75-40E9-9BC1-F367CF0576B5}" type="sibTrans" cxnId="{1315E4A6-5271-4AF6-AC66-EB5EAFC32AD7}">
      <dgm:prSet/>
      <dgm:spPr/>
      <dgm:t>
        <a:bodyPr/>
        <a:lstStyle/>
        <a:p>
          <a:endParaRPr lang="el-GR"/>
        </a:p>
      </dgm:t>
    </dgm:pt>
    <dgm:pt modelId="{25C352E0-2949-4209-B642-E8579A56637E}" type="pres">
      <dgm:prSet presAssocID="{6FD845B6-B2EB-4381-8421-554D273995B8}" presName="outerComposite" presStyleCnt="0">
        <dgm:presLayoutVars>
          <dgm:chMax val="5"/>
          <dgm:dir/>
          <dgm:resizeHandles val="exact"/>
        </dgm:presLayoutVars>
      </dgm:prSet>
      <dgm:spPr/>
    </dgm:pt>
    <dgm:pt modelId="{0E1FC755-9AC0-4237-931F-7371EE052DC0}" type="pres">
      <dgm:prSet presAssocID="{6FD845B6-B2EB-4381-8421-554D273995B8}" presName="dummyMaxCanvas" presStyleCnt="0">
        <dgm:presLayoutVars/>
      </dgm:prSet>
      <dgm:spPr/>
    </dgm:pt>
    <dgm:pt modelId="{63D6E04B-23A7-47A7-BFCC-59D3ED223D2C}" type="pres">
      <dgm:prSet presAssocID="{6FD845B6-B2EB-4381-8421-554D273995B8}" presName="ThreeNodes_1" presStyleLbl="node1" presStyleIdx="0" presStyleCnt="3">
        <dgm:presLayoutVars>
          <dgm:bulletEnabled val="1"/>
        </dgm:presLayoutVars>
      </dgm:prSet>
      <dgm:spPr/>
    </dgm:pt>
    <dgm:pt modelId="{880FA69F-71AC-4C52-A528-7081C7D31CDF}" type="pres">
      <dgm:prSet presAssocID="{6FD845B6-B2EB-4381-8421-554D273995B8}" presName="ThreeNodes_2" presStyleLbl="node1" presStyleIdx="1" presStyleCnt="3">
        <dgm:presLayoutVars>
          <dgm:bulletEnabled val="1"/>
        </dgm:presLayoutVars>
      </dgm:prSet>
      <dgm:spPr/>
    </dgm:pt>
    <dgm:pt modelId="{59C18433-D903-41B8-876E-B8612B04EB4B}" type="pres">
      <dgm:prSet presAssocID="{6FD845B6-B2EB-4381-8421-554D273995B8}" presName="ThreeNodes_3" presStyleLbl="node1" presStyleIdx="2" presStyleCnt="3">
        <dgm:presLayoutVars>
          <dgm:bulletEnabled val="1"/>
        </dgm:presLayoutVars>
      </dgm:prSet>
      <dgm:spPr/>
    </dgm:pt>
    <dgm:pt modelId="{AC2CF4BC-EB26-4F95-85E5-A4E4D456BCC4}" type="pres">
      <dgm:prSet presAssocID="{6FD845B6-B2EB-4381-8421-554D273995B8}" presName="ThreeConn_1-2" presStyleLbl="fgAccFollowNode1" presStyleIdx="0" presStyleCnt="2">
        <dgm:presLayoutVars>
          <dgm:bulletEnabled val="1"/>
        </dgm:presLayoutVars>
      </dgm:prSet>
      <dgm:spPr/>
    </dgm:pt>
    <dgm:pt modelId="{EAD96976-1B93-49EA-9833-7BA2E1079031}" type="pres">
      <dgm:prSet presAssocID="{6FD845B6-B2EB-4381-8421-554D273995B8}" presName="ThreeConn_2-3" presStyleLbl="fgAccFollowNode1" presStyleIdx="1" presStyleCnt="2">
        <dgm:presLayoutVars>
          <dgm:bulletEnabled val="1"/>
        </dgm:presLayoutVars>
      </dgm:prSet>
      <dgm:spPr/>
    </dgm:pt>
    <dgm:pt modelId="{DD3F544E-C314-4F68-9DD9-013E2A7D43D5}" type="pres">
      <dgm:prSet presAssocID="{6FD845B6-B2EB-4381-8421-554D273995B8}" presName="ThreeNodes_1_text" presStyleLbl="node1" presStyleIdx="2" presStyleCnt="3">
        <dgm:presLayoutVars>
          <dgm:bulletEnabled val="1"/>
        </dgm:presLayoutVars>
      </dgm:prSet>
      <dgm:spPr/>
    </dgm:pt>
    <dgm:pt modelId="{2275894F-71E1-4DC7-93CB-EE77C451DF3E}" type="pres">
      <dgm:prSet presAssocID="{6FD845B6-B2EB-4381-8421-554D273995B8}" presName="ThreeNodes_2_text" presStyleLbl="node1" presStyleIdx="2" presStyleCnt="3">
        <dgm:presLayoutVars>
          <dgm:bulletEnabled val="1"/>
        </dgm:presLayoutVars>
      </dgm:prSet>
      <dgm:spPr/>
    </dgm:pt>
    <dgm:pt modelId="{7EA409B1-BA62-4527-AD32-53F9AC6FFD10}" type="pres">
      <dgm:prSet presAssocID="{6FD845B6-B2EB-4381-8421-554D273995B8}" presName="ThreeNodes_3_text" presStyleLbl="node1" presStyleIdx="2" presStyleCnt="3">
        <dgm:presLayoutVars>
          <dgm:bulletEnabled val="1"/>
        </dgm:presLayoutVars>
      </dgm:prSet>
      <dgm:spPr/>
    </dgm:pt>
  </dgm:ptLst>
  <dgm:cxnLst>
    <dgm:cxn modelId="{B4895804-86A8-4E35-B87D-C92777BC3A1A}" type="presOf" srcId="{DEDE429A-50F5-40DC-8E04-CB842D2CFA44}" destId="{2275894F-71E1-4DC7-93CB-EE77C451DF3E}" srcOrd="1" destOrd="0" presId="urn:microsoft.com/office/officeart/2005/8/layout/vProcess5"/>
    <dgm:cxn modelId="{F07BA712-CAE8-4DBB-8E47-7CCCC456F638}" type="presOf" srcId="{2A28DD9C-1015-4596-84FF-1D0AEB0BA8A3}" destId="{EAD96976-1B93-49EA-9833-7BA2E1079031}" srcOrd="0" destOrd="0" presId="urn:microsoft.com/office/officeart/2005/8/layout/vProcess5"/>
    <dgm:cxn modelId="{2F4ECF76-FF22-4F25-85AB-AAE6DF3891D5}" type="presOf" srcId="{F2F12584-2B4E-49B8-8DF6-1A5D94A6C2F5}" destId="{7EA409B1-BA62-4527-AD32-53F9AC6FFD10}" srcOrd="1" destOrd="0" presId="urn:microsoft.com/office/officeart/2005/8/layout/vProcess5"/>
    <dgm:cxn modelId="{4CA0E59C-B3DB-4589-91B9-5292052CAA56}" srcId="{6FD845B6-B2EB-4381-8421-554D273995B8}" destId="{DEDE429A-50F5-40DC-8E04-CB842D2CFA44}" srcOrd="1" destOrd="0" parTransId="{CB4FB248-CDFB-4911-B4B3-DAF940741A95}" sibTransId="{2A28DD9C-1015-4596-84FF-1D0AEB0BA8A3}"/>
    <dgm:cxn modelId="{1315E4A6-5271-4AF6-AC66-EB5EAFC32AD7}" srcId="{6FD845B6-B2EB-4381-8421-554D273995B8}" destId="{F2F12584-2B4E-49B8-8DF6-1A5D94A6C2F5}" srcOrd="2" destOrd="0" parTransId="{4560FD37-0CEB-401B-8769-0EE7F6AA4065}" sibTransId="{F45797E2-0F75-40E9-9BC1-F367CF0576B5}"/>
    <dgm:cxn modelId="{609DF7AA-480B-4A17-88A2-9FF3F66E6560}" type="presOf" srcId="{6FD845B6-B2EB-4381-8421-554D273995B8}" destId="{25C352E0-2949-4209-B642-E8579A56637E}" srcOrd="0" destOrd="0" presId="urn:microsoft.com/office/officeart/2005/8/layout/vProcess5"/>
    <dgm:cxn modelId="{C5CCB1B2-02D5-4B41-BF6B-F344D2893533}" type="presOf" srcId="{F2F12584-2B4E-49B8-8DF6-1A5D94A6C2F5}" destId="{59C18433-D903-41B8-876E-B8612B04EB4B}" srcOrd="0" destOrd="0" presId="urn:microsoft.com/office/officeart/2005/8/layout/vProcess5"/>
    <dgm:cxn modelId="{B4EFCBD6-0AF2-4D15-93DE-AC74ACDA8395}" type="presOf" srcId="{3F18C4EC-9458-4BDA-A67C-59F9BD3A6526}" destId="{DD3F544E-C314-4F68-9DD9-013E2A7D43D5}" srcOrd="1" destOrd="0" presId="urn:microsoft.com/office/officeart/2005/8/layout/vProcess5"/>
    <dgm:cxn modelId="{6FEE3BE0-16B7-491C-952E-826438D5BF0E}" type="presOf" srcId="{3F18C4EC-9458-4BDA-A67C-59F9BD3A6526}" destId="{63D6E04B-23A7-47A7-BFCC-59D3ED223D2C}" srcOrd="0" destOrd="0" presId="urn:microsoft.com/office/officeart/2005/8/layout/vProcess5"/>
    <dgm:cxn modelId="{5A2632F5-5ADD-465D-850D-B395B7CEC14F}" type="presOf" srcId="{E2ACBBBB-1154-4D92-AB41-D9BEAA45E8A8}" destId="{AC2CF4BC-EB26-4F95-85E5-A4E4D456BCC4}" srcOrd="0" destOrd="0" presId="urn:microsoft.com/office/officeart/2005/8/layout/vProcess5"/>
    <dgm:cxn modelId="{86E836F6-4C90-460E-9265-019AEA3E9917}" srcId="{6FD845B6-B2EB-4381-8421-554D273995B8}" destId="{3F18C4EC-9458-4BDA-A67C-59F9BD3A6526}" srcOrd="0" destOrd="0" parTransId="{8E5FB9DC-EB12-4F17-9D57-CBC695F86BF4}" sibTransId="{E2ACBBBB-1154-4D92-AB41-D9BEAA45E8A8}"/>
    <dgm:cxn modelId="{DCF086FE-CF9E-4EB0-9C09-74513FCC7BAF}" type="presOf" srcId="{DEDE429A-50F5-40DC-8E04-CB842D2CFA44}" destId="{880FA69F-71AC-4C52-A528-7081C7D31CDF}" srcOrd="0" destOrd="0" presId="urn:microsoft.com/office/officeart/2005/8/layout/vProcess5"/>
    <dgm:cxn modelId="{05A3DCFA-9AED-4D95-8465-3FC5F015D72B}" type="presParOf" srcId="{25C352E0-2949-4209-B642-E8579A56637E}" destId="{0E1FC755-9AC0-4237-931F-7371EE052DC0}" srcOrd="0" destOrd="0" presId="urn:microsoft.com/office/officeart/2005/8/layout/vProcess5"/>
    <dgm:cxn modelId="{2B740AB1-A631-4BA3-83D4-DB50EEE6D2B2}" type="presParOf" srcId="{25C352E0-2949-4209-B642-E8579A56637E}" destId="{63D6E04B-23A7-47A7-BFCC-59D3ED223D2C}" srcOrd="1" destOrd="0" presId="urn:microsoft.com/office/officeart/2005/8/layout/vProcess5"/>
    <dgm:cxn modelId="{F244B4A5-3D9D-4265-B642-D2A443B6601E}" type="presParOf" srcId="{25C352E0-2949-4209-B642-E8579A56637E}" destId="{880FA69F-71AC-4C52-A528-7081C7D31CDF}" srcOrd="2" destOrd="0" presId="urn:microsoft.com/office/officeart/2005/8/layout/vProcess5"/>
    <dgm:cxn modelId="{7ECDAD5E-8BA0-47B3-AECC-F59BF2B1FCFB}" type="presParOf" srcId="{25C352E0-2949-4209-B642-E8579A56637E}" destId="{59C18433-D903-41B8-876E-B8612B04EB4B}" srcOrd="3" destOrd="0" presId="urn:microsoft.com/office/officeart/2005/8/layout/vProcess5"/>
    <dgm:cxn modelId="{C7D6631A-DD61-45E0-958B-3668C380BE86}" type="presParOf" srcId="{25C352E0-2949-4209-B642-E8579A56637E}" destId="{AC2CF4BC-EB26-4F95-85E5-A4E4D456BCC4}" srcOrd="4" destOrd="0" presId="urn:microsoft.com/office/officeart/2005/8/layout/vProcess5"/>
    <dgm:cxn modelId="{13ECAFED-C704-4FEF-AFB7-C77CA611BB1E}" type="presParOf" srcId="{25C352E0-2949-4209-B642-E8579A56637E}" destId="{EAD96976-1B93-49EA-9833-7BA2E1079031}" srcOrd="5" destOrd="0" presId="urn:microsoft.com/office/officeart/2005/8/layout/vProcess5"/>
    <dgm:cxn modelId="{85C5B15A-708A-42A1-8E63-EDFDF01C8848}" type="presParOf" srcId="{25C352E0-2949-4209-B642-E8579A56637E}" destId="{DD3F544E-C314-4F68-9DD9-013E2A7D43D5}" srcOrd="6" destOrd="0" presId="urn:microsoft.com/office/officeart/2005/8/layout/vProcess5"/>
    <dgm:cxn modelId="{531688EF-3224-4281-8DE5-A1F0D641BA00}" type="presParOf" srcId="{25C352E0-2949-4209-B642-E8579A56637E}" destId="{2275894F-71E1-4DC7-93CB-EE77C451DF3E}" srcOrd="7" destOrd="0" presId="urn:microsoft.com/office/officeart/2005/8/layout/vProcess5"/>
    <dgm:cxn modelId="{66F527CC-5B22-47F2-8E83-2107B1E1A166}" type="presParOf" srcId="{25C352E0-2949-4209-B642-E8579A56637E}" destId="{7EA409B1-BA62-4527-AD32-53F9AC6FFD1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6E04B-23A7-47A7-BFCC-59D3ED223D2C}">
      <dsp:nvSpPr>
        <dsp:cNvPr id="0" name=""/>
        <dsp:cNvSpPr/>
      </dsp:nvSpPr>
      <dsp:spPr>
        <a:xfrm>
          <a:off x="0" y="0"/>
          <a:ext cx="4922463" cy="1093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dirty="0"/>
            <a:t>Εξομάλυνση του επιπέδου των τιμών</a:t>
          </a:r>
        </a:p>
      </dsp:txBody>
      <dsp:txXfrm>
        <a:off x="32025" y="32025"/>
        <a:ext cx="3742579" cy="1029369"/>
      </dsp:txXfrm>
    </dsp:sp>
    <dsp:sp modelId="{880FA69F-71AC-4C52-A528-7081C7D31CDF}">
      <dsp:nvSpPr>
        <dsp:cNvPr id="0" name=""/>
        <dsp:cNvSpPr/>
      </dsp:nvSpPr>
      <dsp:spPr>
        <a:xfrm>
          <a:off x="434335" y="1275656"/>
          <a:ext cx="4922463" cy="1093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dirty="0"/>
            <a:t>Εξομάλυνση της τάσης</a:t>
          </a:r>
        </a:p>
      </dsp:txBody>
      <dsp:txXfrm>
        <a:off x="466360" y="1307681"/>
        <a:ext cx="3713356" cy="1029369"/>
      </dsp:txXfrm>
    </dsp:sp>
    <dsp:sp modelId="{59C18433-D903-41B8-876E-B8612B04EB4B}">
      <dsp:nvSpPr>
        <dsp:cNvPr id="0" name=""/>
        <dsp:cNvSpPr/>
      </dsp:nvSpPr>
      <dsp:spPr>
        <a:xfrm>
          <a:off x="868670" y="2551312"/>
          <a:ext cx="4922463" cy="10934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dirty="0"/>
            <a:t>Πρόβλεψη</a:t>
          </a:r>
        </a:p>
      </dsp:txBody>
      <dsp:txXfrm>
        <a:off x="900695" y="2583337"/>
        <a:ext cx="3713356" cy="1029369"/>
      </dsp:txXfrm>
    </dsp:sp>
    <dsp:sp modelId="{AC2CF4BC-EB26-4F95-85E5-A4E4D456BCC4}">
      <dsp:nvSpPr>
        <dsp:cNvPr id="0" name=""/>
        <dsp:cNvSpPr/>
      </dsp:nvSpPr>
      <dsp:spPr>
        <a:xfrm>
          <a:off x="4211741" y="829176"/>
          <a:ext cx="710722" cy="71072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l-GR" sz="3000" kern="1200"/>
        </a:p>
      </dsp:txBody>
      <dsp:txXfrm>
        <a:off x="4371653" y="829176"/>
        <a:ext cx="390898" cy="534818"/>
      </dsp:txXfrm>
    </dsp:sp>
    <dsp:sp modelId="{EAD96976-1B93-49EA-9833-7BA2E1079031}">
      <dsp:nvSpPr>
        <dsp:cNvPr id="0" name=""/>
        <dsp:cNvSpPr/>
      </dsp:nvSpPr>
      <dsp:spPr>
        <a:xfrm>
          <a:off x="4646076" y="2097543"/>
          <a:ext cx="710722" cy="71072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l-GR" sz="3000" kern="1200"/>
        </a:p>
      </dsp:txBody>
      <dsp:txXfrm>
        <a:off x="4805988" y="2097543"/>
        <a:ext cx="390898" cy="53481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541D5F5-6E49-41BD-A135-A87EE057E2F6}" type="datetime1">
              <a:rPr lang="el-GR" smtClean="0"/>
              <a:t>21/11/2022</a:t>
            </a:fld>
            <a:endParaRPr lang="el-GR" dirty="0"/>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el-GR" smtClean="0"/>
              <a:t>‹#›</a:t>
            </a:fld>
            <a:endParaRPr lang="el-GR"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24A0433C-7446-4B14-9B3D-7BAA16BCFE87}" type="datetime1">
              <a:rPr lang="el-GR" smtClean="0"/>
              <a:t>21/11/2022</a:t>
            </a:fld>
            <a:endParaRPr lang="el-GR" dirty="0"/>
          </a:p>
        </p:txBody>
      </p:sp>
      <p:sp>
        <p:nvSpPr>
          <p:cNvPr id="4" name="Θέση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el-GR" smtClean="0"/>
              <a:pPr/>
              <a:t>‹#›</a:t>
            </a:fld>
            <a:endParaRPr lang="el-GR"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41221E5-7225-48EB-A4EE-420E7BFCF705}" type="slidenum">
              <a:rPr lang="el-GR" smtClean="0"/>
              <a:pPr rtl="0"/>
              <a:t>1</a:t>
            </a:fld>
            <a:endParaRPr lang="el-GR" dirty="0"/>
          </a:p>
        </p:txBody>
      </p:sp>
    </p:spTree>
    <p:extLst>
      <p:ext uri="{BB962C8B-B14F-4D97-AF65-F5344CB8AC3E}">
        <p14:creationId xmlns:p14="http://schemas.microsoft.com/office/powerpoint/2010/main" val="416032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Ορθογώνιο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9" name="Ορθογώνιο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0" name="Ορθογώνιο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1" name="Ορθογώνιο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2" name="Ορθογώνιο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13" name="Ευθεία γραμμή σύνδεσης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15" name="Ευθεία γραμμή σύνδεσης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π"/>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el-GR" dirty="0"/>
          </a:p>
        </p:txBody>
      </p:sp>
      <p:sp>
        <p:nvSpPr>
          <p:cNvPr id="2" name="Τίτλος 1"/>
          <p:cNvSpPr>
            <a:spLocks noGrp="1"/>
          </p:cNvSpPr>
          <p:nvPr>
            <p:ph type="ctrTitle"/>
          </p:nvPr>
        </p:nvSpPr>
        <p:spPr>
          <a:xfrm>
            <a:off x="2428669" y="1600200"/>
            <a:ext cx="8329031" cy="2680127"/>
          </a:xfrm>
        </p:spPr>
        <p:txBody>
          <a:bodyPr rtlCol="0">
            <a:noAutofit/>
          </a:bodyPr>
          <a:lstStyle>
            <a:lvl1pPr>
              <a:defRPr sz="54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a:t>Κάντε κλικ για να επεξεργαστείτε τον υπότιτλο του υποδείγματος</a:t>
            </a:r>
            <a:endParaRPr lang="el-GR" dirty="0"/>
          </a:p>
        </p:txBody>
      </p:sp>
      <p:sp>
        <p:nvSpPr>
          <p:cNvPr id="4" name="Θέση ημερομηνίας 3"/>
          <p:cNvSpPr>
            <a:spLocks noGrp="1"/>
          </p:cNvSpPr>
          <p:nvPr>
            <p:ph type="dt" sz="half" idx="10"/>
          </p:nvPr>
        </p:nvSpPr>
        <p:spPr/>
        <p:txBody>
          <a:bodyPr rtlCol="0"/>
          <a:lstStyle>
            <a:lvl1pPr>
              <a:defRPr baseline="0">
                <a:solidFill>
                  <a:schemeClr val="tx2"/>
                </a:solidFill>
              </a:defRPr>
            </a:lvl1pPr>
          </a:lstStyle>
          <a:p>
            <a:pPr rtl="0"/>
            <a:fld id="{226CD5AF-41BF-4A97-96EB-BBF7291C9F48}" type="datetime1">
              <a:rPr lang="el-GR" smtClean="0"/>
              <a:t>21/11/2022</a:t>
            </a:fld>
            <a:endParaRPr lang="el-GR" dirty="0"/>
          </a:p>
        </p:txBody>
      </p:sp>
      <p:sp>
        <p:nvSpPr>
          <p:cNvPr id="5" name="Θέση υποσέλιδου 4"/>
          <p:cNvSpPr>
            <a:spLocks noGrp="1"/>
          </p:cNvSpPr>
          <p:nvPr>
            <p:ph type="ftr" sz="quarter" idx="11"/>
          </p:nvPr>
        </p:nvSpPr>
        <p:spPr/>
        <p:txBody>
          <a:bodyPr rtlCol="0"/>
          <a:lstStyle>
            <a:lvl1pPr>
              <a:defRPr baseline="0">
                <a:solidFill>
                  <a:schemeClr val="tx2"/>
                </a:solidFill>
              </a:defRPr>
            </a:lvl1pPr>
          </a:lstStyle>
          <a:p>
            <a:pPr rtl="0"/>
            <a:r>
              <a:rPr lang="el-GR" dirty="0"/>
              <a:t>Προσθήκη υποσέλιδου</a:t>
            </a:r>
          </a:p>
        </p:txBody>
      </p:sp>
      <p:sp>
        <p:nvSpPr>
          <p:cNvPr id="6" name="Θέση αριθμού διαφάνειας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el-GR" smtClean="0"/>
              <a:pPr/>
              <a:t>‹#›</a:t>
            </a:fld>
            <a:endParaRPr lang="el-GR"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ημερομηνίας 3"/>
          <p:cNvSpPr>
            <a:spLocks noGrp="1"/>
          </p:cNvSpPr>
          <p:nvPr>
            <p:ph type="dt" sz="half" idx="10"/>
          </p:nvPr>
        </p:nvSpPr>
        <p:spPr/>
        <p:txBody>
          <a:bodyPr rtlCol="0"/>
          <a:lstStyle/>
          <a:p>
            <a:pPr rtl="0"/>
            <a:fld id="{A010E00A-DA7F-4AB8-BE51-3D6B30282F20}" type="datetime1">
              <a:rPr lang="el-GR" smtClean="0"/>
              <a:t>21/11/2022</a:t>
            </a:fld>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Ορθογώνιο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8" name="Ορθογώνιο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9" name="Ορθογώνιο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0" name="Ορθογώνιο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cxnSp>
        <p:nvCxnSpPr>
          <p:cNvPr id="11" name="Ευθεία γραμμή σύνδεσης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π"/>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cxnSp>
        <p:nvCxnSpPr>
          <p:cNvPr id="14" name="Ευθεία γραμμή σύνδεσης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Κατακόρυφος τίτλος 1"/>
          <p:cNvSpPr>
            <a:spLocks noGrp="1"/>
          </p:cNvSpPr>
          <p:nvPr>
            <p:ph type="title" orient="vert"/>
          </p:nvPr>
        </p:nvSpPr>
        <p:spPr>
          <a:xfrm>
            <a:off x="9599612" y="685800"/>
            <a:ext cx="1787526" cy="5486400"/>
          </a:xfrm>
        </p:spPr>
        <p:txBody>
          <a:bodyPr vert="eaVert"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598613" y="685800"/>
            <a:ext cx="7848599" cy="5486400"/>
          </a:xfrm>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ημερομηνίας 3"/>
          <p:cNvSpPr>
            <a:spLocks noGrp="1"/>
          </p:cNvSpPr>
          <p:nvPr>
            <p:ph type="dt" sz="half" idx="10"/>
          </p:nvPr>
        </p:nvSpPr>
        <p:spPr/>
        <p:txBody>
          <a:bodyPr rtlCol="0"/>
          <a:lstStyle/>
          <a:p>
            <a:pPr rtl="0"/>
            <a:fld id="{3B2FEFA5-66F6-4F7A-BB9D-88DD81254C46}" type="datetime1">
              <a:rPr lang="el-GR" smtClean="0"/>
              <a:t>21/11/2022</a:t>
            </a:fld>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idx="1"/>
          </p:nvPr>
        </p:nvSpPr>
        <p:spPr/>
        <p:txBody>
          <a:bodyPr rtlCol="0"/>
          <a:lstStyle>
            <a:lvl5pPr>
              <a:defRPr/>
            </a:lvl5pPr>
            <a:lvl6pPr>
              <a:defRPr/>
            </a:lvl6pPr>
            <a:lvl7pPr>
              <a:defRPr/>
            </a:lvl7pPr>
            <a:lvl8pPr>
              <a:defRPr/>
            </a:lvl8pPr>
            <a:lvl9pPr>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ημερομηνίας 3"/>
          <p:cNvSpPr>
            <a:spLocks noGrp="1"/>
          </p:cNvSpPr>
          <p:nvPr>
            <p:ph type="dt" sz="half" idx="10"/>
          </p:nvPr>
        </p:nvSpPr>
        <p:spPr/>
        <p:txBody>
          <a:bodyPr rtlCol="0"/>
          <a:lstStyle/>
          <a:p>
            <a:pPr rtl="0"/>
            <a:fld id="{00970C8C-7521-4333-A2D4-8FDE755E311E}" type="datetime1">
              <a:rPr lang="el-GR" smtClean="0"/>
              <a:t>21/11/2022</a:t>
            </a:fld>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9" name="Ορθογώνιο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0" name="Ορθογώνιο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4" name="Ορθογώνιο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1" name="Ορθογώνιο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22" name="Ευθεία γραμμή σύνδεσης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8" name="π"/>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el-GR" dirty="0"/>
          </a:p>
        </p:txBody>
      </p:sp>
      <p:cxnSp>
        <p:nvCxnSpPr>
          <p:cNvPr id="23" name="Ευθεία γραμμή σύνδεσης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7" name="Ορθογώνιο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8" name="Ορθογώνιο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9" name="Ορθογώνιο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0" name="Ορθογώνιο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31" name="Ευθεία γραμμή σύνδεσης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33" name="Ευθεία γραμμή σύνδεσης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el-GR"/>
              <a:t>Κάντε κλικ για να επεξεργαστείτε τον τίτλο υποδείγματος</a:t>
            </a:r>
            <a:endParaRPr lang="el-GR" dirty="0"/>
          </a:p>
        </p:txBody>
      </p:sp>
      <p:sp>
        <p:nvSpPr>
          <p:cNvPr id="3" name="Θέση κειμένου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4" name="Θέση ημερομηνίας 3"/>
          <p:cNvSpPr>
            <a:spLocks noGrp="1"/>
          </p:cNvSpPr>
          <p:nvPr>
            <p:ph type="dt" sz="half" idx="10"/>
          </p:nvPr>
        </p:nvSpPr>
        <p:spPr/>
        <p:txBody>
          <a:bodyPr rtlCol="0"/>
          <a:lstStyle>
            <a:lvl1pPr>
              <a:defRPr baseline="0">
                <a:solidFill>
                  <a:schemeClr val="tx2"/>
                </a:solidFill>
              </a:defRPr>
            </a:lvl1pPr>
          </a:lstStyle>
          <a:p>
            <a:pPr rtl="0"/>
            <a:fld id="{6F8701D3-BB76-4576-BBEC-D6511536E842}" type="datetime1">
              <a:rPr lang="el-GR" smtClean="0"/>
              <a:t>21/11/2022</a:t>
            </a:fld>
            <a:endParaRPr lang="el-GR" dirty="0"/>
          </a:p>
        </p:txBody>
      </p:sp>
      <p:sp>
        <p:nvSpPr>
          <p:cNvPr id="5" name="Θέση υποσέλιδου 4"/>
          <p:cNvSpPr>
            <a:spLocks noGrp="1"/>
          </p:cNvSpPr>
          <p:nvPr>
            <p:ph type="ftr" sz="quarter" idx="11"/>
          </p:nvPr>
        </p:nvSpPr>
        <p:spPr/>
        <p:txBody>
          <a:bodyPr rtlCol="0"/>
          <a:lstStyle>
            <a:lvl1pPr>
              <a:defRPr baseline="0">
                <a:solidFill>
                  <a:schemeClr val="tx2"/>
                </a:solidFill>
              </a:defRPr>
            </a:lvl1pPr>
          </a:lstStyle>
          <a:p>
            <a:pPr rtl="0"/>
            <a:r>
              <a:rPr lang="el-GR" dirty="0"/>
              <a:t>Προσθήκη υποσέλιδου</a:t>
            </a:r>
          </a:p>
        </p:txBody>
      </p:sp>
      <p:sp>
        <p:nvSpPr>
          <p:cNvPr id="6" name="Θέση αριθμού διαφάνειας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el-GR" smtClean="0"/>
              <a:pPr/>
              <a:t>‹#›</a:t>
            </a:fld>
            <a:endParaRPr lang="el-GR" dirty="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περιεχομένου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ημερομηνίας 4"/>
          <p:cNvSpPr>
            <a:spLocks noGrp="1"/>
          </p:cNvSpPr>
          <p:nvPr>
            <p:ph type="dt" sz="half" idx="10"/>
          </p:nvPr>
        </p:nvSpPr>
        <p:spPr/>
        <p:txBody>
          <a:bodyPr rtlCol="0"/>
          <a:lstStyle/>
          <a:p>
            <a:pPr rtl="0"/>
            <a:fld id="{9F8E28EC-16A4-4C84-9505-D9615340AE9F}" type="datetime1">
              <a:rPr lang="el-GR" smtClean="0"/>
              <a:t>21/11/2022</a:t>
            </a:fld>
            <a:endParaRPr lang="el-GR" dirty="0"/>
          </a:p>
        </p:txBody>
      </p:sp>
      <p:sp>
        <p:nvSpPr>
          <p:cNvPr id="6" name="Θέση υποσέλιδου 5"/>
          <p:cNvSpPr>
            <a:spLocks noGrp="1"/>
          </p:cNvSpPr>
          <p:nvPr>
            <p:ph type="ftr" sz="quarter" idx="11"/>
          </p:nvPr>
        </p:nvSpPr>
        <p:spPr/>
        <p:txBody>
          <a:bodyPr rtlCol="0"/>
          <a:lstStyle/>
          <a:p>
            <a:pPr rtl="0"/>
            <a:r>
              <a:rPr lang="el-GR"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vl1pPr>
          </a:lstStyle>
          <a:p>
            <a:pPr rtl="0"/>
            <a:r>
              <a:rPr lang="el-GR"/>
              <a:t>Κάντε κλικ για να επεξεργαστείτε τον τίτλο υποδείγματος</a:t>
            </a:r>
            <a:endParaRPr lang="el-GR" dirty="0"/>
          </a:p>
        </p:txBody>
      </p:sp>
      <p:sp>
        <p:nvSpPr>
          <p:cNvPr id="3" name="Θέση κειμένου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κειμένου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Θέση ημερομηνίας 6"/>
          <p:cNvSpPr>
            <a:spLocks noGrp="1"/>
          </p:cNvSpPr>
          <p:nvPr>
            <p:ph type="dt" sz="half" idx="10"/>
          </p:nvPr>
        </p:nvSpPr>
        <p:spPr/>
        <p:txBody>
          <a:bodyPr rtlCol="0"/>
          <a:lstStyle/>
          <a:p>
            <a:pPr rtl="0"/>
            <a:fld id="{C1891DA8-0051-4982-8D40-4AA13BC8B551}" type="datetime1">
              <a:rPr lang="el-GR" smtClean="0"/>
              <a:t>21/11/2022</a:t>
            </a:fld>
            <a:endParaRPr lang="el-GR" dirty="0"/>
          </a:p>
        </p:txBody>
      </p:sp>
      <p:sp>
        <p:nvSpPr>
          <p:cNvPr id="8" name="Θέση υποσέλιδου 7"/>
          <p:cNvSpPr>
            <a:spLocks noGrp="1"/>
          </p:cNvSpPr>
          <p:nvPr>
            <p:ph type="ftr" sz="quarter" idx="11"/>
          </p:nvPr>
        </p:nvSpPr>
        <p:spPr/>
        <p:txBody>
          <a:bodyPr rtlCol="0"/>
          <a:lstStyle/>
          <a:p>
            <a:pPr rtl="0"/>
            <a:r>
              <a:rPr lang="el-GR" dirty="0"/>
              <a:t>Προσθήκη υποσέλιδου</a:t>
            </a:r>
          </a:p>
        </p:txBody>
      </p:sp>
      <p:sp>
        <p:nvSpPr>
          <p:cNvPr id="9" name="Θέση αριθμού διαφάνειας 8"/>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ημερομηνίας 2"/>
          <p:cNvSpPr>
            <a:spLocks noGrp="1"/>
          </p:cNvSpPr>
          <p:nvPr>
            <p:ph type="dt" sz="half" idx="10"/>
          </p:nvPr>
        </p:nvSpPr>
        <p:spPr/>
        <p:txBody>
          <a:bodyPr rtlCol="0"/>
          <a:lstStyle/>
          <a:p>
            <a:pPr rtl="0"/>
            <a:fld id="{943A2E94-2C9F-4369-9E33-5C30AA775F7A}" type="datetime1">
              <a:rPr lang="el-GR" smtClean="0"/>
              <a:t>21/11/2022</a:t>
            </a:fld>
            <a:endParaRPr lang="el-GR" dirty="0"/>
          </a:p>
        </p:txBody>
      </p:sp>
      <p:sp>
        <p:nvSpPr>
          <p:cNvPr id="4" name="Θέση υποσέλιδου 3"/>
          <p:cNvSpPr>
            <a:spLocks noGrp="1"/>
          </p:cNvSpPr>
          <p:nvPr>
            <p:ph type="ftr" sz="quarter" idx="11"/>
          </p:nvPr>
        </p:nvSpPr>
        <p:spPr/>
        <p:txBody>
          <a:bodyPr rtlCol="0"/>
          <a:lstStyle/>
          <a:p>
            <a:pPr rtl="0"/>
            <a:r>
              <a:rPr lang="el-GR" dirty="0"/>
              <a:t>Προσθήκη υποσέλιδου</a:t>
            </a:r>
          </a:p>
        </p:txBody>
      </p:sp>
      <p:sp>
        <p:nvSpPr>
          <p:cNvPr id="5" name="Θέση αριθμού διαφάνειας 4"/>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Ορθογώνιο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6" name="Ορθογώνιο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cxnSp>
        <p:nvCxnSpPr>
          <p:cNvPr id="7" name="Ευθεία γραμμή σύνδεσης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9" name="Ορθογώνιο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2" name="Θέση ημερομηνίας 1"/>
          <p:cNvSpPr>
            <a:spLocks noGrp="1"/>
          </p:cNvSpPr>
          <p:nvPr>
            <p:ph type="dt" sz="half" idx="10"/>
          </p:nvPr>
        </p:nvSpPr>
        <p:spPr/>
        <p:txBody>
          <a:bodyPr rtlCol="0"/>
          <a:lstStyle/>
          <a:p>
            <a:pPr rtl="0"/>
            <a:fld id="{C6411D2D-BE5D-4550-91E5-2DC7D930CDD3}" type="datetime1">
              <a:rPr lang="el-GR" smtClean="0"/>
              <a:t>21/11/2022</a:t>
            </a:fld>
            <a:endParaRPr lang="el-GR" dirty="0"/>
          </a:p>
        </p:txBody>
      </p:sp>
      <p:sp>
        <p:nvSpPr>
          <p:cNvPr id="3" name="Θέση υποσέλιδου 2"/>
          <p:cNvSpPr>
            <a:spLocks noGrp="1"/>
          </p:cNvSpPr>
          <p:nvPr>
            <p:ph type="ftr" sz="quarter" idx="11"/>
          </p:nvPr>
        </p:nvSpPr>
        <p:spPr/>
        <p:txBody>
          <a:bodyPr rtlCol="0"/>
          <a:lstStyle/>
          <a:p>
            <a:pPr rtl="0"/>
            <a:r>
              <a:rPr lang="el-GR" dirty="0"/>
              <a:t>Προσθήκη υποσέλιδου</a:t>
            </a:r>
          </a:p>
        </p:txBody>
      </p:sp>
      <p:sp>
        <p:nvSpPr>
          <p:cNvPr id="4" name="Θέση αριθμού διαφάνειας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el-GR"/>
              <a:pPr/>
              <a:t>‹#›</a:t>
            </a:fld>
            <a:endParaRPr lang="el-GR"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9" name="Ορθογώνιο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cxnSp>
        <p:nvCxnSpPr>
          <p:cNvPr id="10" name="Ευθεία γραμμή σύνδεσης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2" name="Τίτλος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κειμένου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p>
            <a:pPr rtl="0"/>
            <a:fld id="{D7B2FD9D-0080-49F7-8B52-E0679D6C3F48}" type="datetime1">
              <a:rPr lang="el-GR" smtClean="0"/>
              <a:t>21/11/2022</a:t>
            </a:fld>
            <a:endParaRPr lang="el-GR" dirty="0"/>
          </a:p>
        </p:txBody>
      </p:sp>
      <p:sp>
        <p:nvSpPr>
          <p:cNvPr id="6" name="Θέση υποσέλιδου 5"/>
          <p:cNvSpPr>
            <a:spLocks noGrp="1"/>
          </p:cNvSpPr>
          <p:nvPr>
            <p:ph type="ftr" sz="quarter" idx="11"/>
          </p:nvPr>
        </p:nvSpPr>
        <p:spPr/>
        <p:txBody>
          <a:bodyPr rtlCol="0"/>
          <a:lstStyle/>
          <a:p>
            <a:pPr rtl="0"/>
            <a:r>
              <a:rPr lang="el-GR"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Ορθογώνιο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8" name="Ορθογώνιο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9" name="Ορθογώνιο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2" name="Τίτλος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el-GR"/>
              <a:t>Κάντε κλικ για να επεξεργαστείτε τον τίτλο υποδείγματος</a:t>
            </a:r>
            <a:endParaRPr lang="el-GR" dirty="0"/>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lvl1pPr>
              <a:defRPr baseline="0">
                <a:solidFill>
                  <a:schemeClr val="tx2"/>
                </a:solidFill>
              </a:defRPr>
            </a:lvl1pPr>
          </a:lstStyle>
          <a:p>
            <a:pPr rtl="0"/>
            <a:fld id="{1294F10B-4B65-4452-9D0E-1AFA71F8F9C3}" type="datetime1">
              <a:rPr lang="el-GR" smtClean="0"/>
              <a:t>21/11/2022</a:t>
            </a:fld>
            <a:endParaRPr lang="el-GR" dirty="0"/>
          </a:p>
        </p:txBody>
      </p:sp>
      <p:sp>
        <p:nvSpPr>
          <p:cNvPr id="6" name="Θέση υποσέλιδου 5"/>
          <p:cNvSpPr>
            <a:spLocks noGrp="1"/>
          </p:cNvSpPr>
          <p:nvPr>
            <p:ph type="ftr" sz="quarter" idx="11"/>
          </p:nvPr>
        </p:nvSpPr>
        <p:spPr/>
        <p:txBody>
          <a:bodyPr rtlCol="0"/>
          <a:lstStyle>
            <a:lvl1pPr>
              <a:defRPr baseline="0">
                <a:solidFill>
                  <a:schemeClr val="tx2"/>
                </a:solidFill>
              </a:defRPr>
            </a:lvl1pPr>
          </a:lstStyle>
          <a:p>
            <a:pPr rtl="0"/>
            <a:r>
              <a:rPr lang="el-GR" dirty="0"/>
              <a:t>Προσθήκη υποσέλιδου</a:t>
            </a:r>
          </a:p>
        </p:txBody>
      </p:sp>
      <p:sp>
        <p:nvSpPr>
          <p:cNvPr id="7" name="Θέση αριθμού διαφάνειας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el-GR" smtClean="0"/>
              <a:pPr/>
              <a:t>‹#›</a:t>
            </a:fld>
            <a:endParaRPr lang="el-GR" dirty="0"/>
          </a:p>
        </p:txBody>
      </p:sp>
      <p:cxnSp>
        <p:nvCxnSpPr>
          <p:cNvPr id="10" name="Ευθεία γραμμή σύνδεσης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8" name="Ορθογώνιο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9" name="Ορθογώνιο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3" name="Ορθογώνιο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cxnSp>
        <p:nvCxnSpPr>
          <p:cNvPr id="14" name="Ευθεία γραμμή σύνδεσης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π"/>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cxnSp>
        <p:nvCxnSpPr>
          <p:cNvPr id="16" name="Ευθεία γραμμή σύνδεσης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Θέση τίτλου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el-GR" dirty="0"/>
              <a:t>Κάντε κλικ για να επεξεργαστείτε το στυλ τίτλου του υποδείγματος</a:t>
            </a:r>
          </a:p>
        </p:txBody>
      </p:sp>
      <p:sp>
        <p:nvSpPr>
          <p:cNvPr id="3" name="Θέση κειμένου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Θέση ημερομηνίας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3B67B838-77EF-40C9-87FB-20C22202D488}" type="datetime1">
              <a:rPr lang="el-GR" smtClean="0"/>
              <a:t>21/11/2022</a:t>
            </a:fld>
            <a:endParaRPr lang="el-GR" dirty="0"/>
          </a:p>
        </p:txBody>
      </p:sp>
      <p:sp>
        <p:nvSpPr>
          <p:cNvPr id="5" name="Θέση υποσέλιδου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el-GR" dirty="0"/>
              <a:t>Προσθήκη υποσέλιδου</a:t>
            </a:r>
          </a:p>
        </p:txBody>
      </p:sp>
      <p:sp>
        <p:nvSpPr>
          <p:cNvPr id="6" name="Θέση αριθμού διαφάνειας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el-GR" smtClean="0"/>
              <a:pPr/>
              <a:t>‹#›</a:t>
            </a:fld>
            <a:endParaRPr lang="el-GR"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sz="4400" dirty="0"/>
              <a:t>Τεχνικές Ανάλυσης και Πρόβλεψης Τηλεπικοινωνιακών Αγορών</a:t>
            </a:r>
          </a:p>
        </p:txBody>
      </p:sp>
      <p:sp>
        <p:nvSpPr>
          <p:cNvPr id="3" name="Υπότιτλος 2"/>
          <p:cNvSpPr>
            <a:spLocks noGrp="1"/>
          </p:cNvSpPr>
          <p:nvPr>
            <p:ph type="subTitle" idx="1"/>
          </p:nvPr>
        </p:nvSpPr>
        <p:spPr/>
        <p:txBody>
          <a:bodyPr rtlCol="0">
            <a:normAutofit/>
          </a:bodyPr>
          <a:lstStyle/>
          <a:p>
            <a:pPr rtl="0"/>
            <a:r>
              <a:rPr lang="el-GR" sz="2400" dirty="0"/>
              <a:t>Κινητοί Μέσοι &amp; Εξομάλυνση</a:t>
            </a:r>
          </a:p>
        </p:txBody>
      </p:sp>
      <p:pic>
        <p:nvPicPr>
          <p:cNvPr id="4" name="Picture 3">
            <a:extLst>
              <a:ext uri="{FF2B5EF4-FFF2-40B4-BE49-F238E27FC236}">
                <a16:creationId xmlns:a16="http://schemas.microsoft.com/office/drawing/2014/main" id="{D7D2D83D-2414-BD85-3B99-7EE41F4AA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572" y="615950"/>
            <a:ext cx="40068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E22F3E-EB78-71D3-931B-02E2AD749717}"/>
              </a:ext>
            </a:extLst>
          </p:cNvPr>
          <p:cNvSpPr>
            <a:spLocks noGrp="1"/>
          </p:cNvSpPr>
          <p:nvPr>
            <p:ph type="title"/>
          </p:nvPr>
        </p:nvSpPr>
        <p:spPr/>
        <p:txBody>
          <a:bodyPr/>
          <a:lstStyle/>
          <a:p>
            <a:r>
              <a:rPr lang="en-US" dirty="0"/>
              <a:t>Naive</a:t>
            </a:r>
            <a:endParaRPr lang="el-GR" dirty="0"/>
          </a:p>
        </p:txBody>
      </p:sp>
      <p:sp>
        <p:nvSpPr>
          <p:cNvPr id="3" name="Θέση περιεχομένου 2">
            <a:extLst>
              <a:ext uri="{FF2B5EF4-FFF2-40B4-BE49-F238E27FC236}">
                <a16:creationId xmlns:a16="http://schemas.microsoft.com/office/drawing/2014/main" id="{8269BD81-7B87-1833-4945-60E5F3AA8C3A}"/>
              </a:ext>
            </a:extLst>
          </p:cNvPr>
          <p:cNvSpPr>
            <a:spLocks noGrp="1"/>
          </p:cNvSpPr>
          <p:nvPr>
            <p:ph idx="1"/>
          </p:nvPr>
        </p:nvSpPr>
        <p:spPr/>
        <p:txBody>
          <a:bodyPr/>
          <a:lstStyle/>
          <a:p>
            <a:r>
              <a:rPr lang="el-GR" dirty="0"/>
              <a:t>Μπορούμε να συνδυάσουμε εποχικά δεδομένα αλλά και δεδομένα τάσης με την ακόλουθη εξίσωση:</a:t>
            </a:r>
          </a:p>
        </p:txBody>
      </p:sp>
      <p:pic>
        <p:nvPicPr>
          <p:cNvPr id="5" name="Εικόνα 4">
            <a:extLst>
              <a:ext uri="{FF2B5EF4-FFF2-40B4-BE49-F238E27FC236}">
                <a16:creationId xmlns:a16="http://schemas.microsoft.com/office/drawing/2014/main" id="{EAC828C9-10E7-73F1-07BB-F63097998EFB}"/>
              </a:ext>
            </a:extLst>
          </p:cNvPr>
          <p:cNvPicPr>
            <a:picLocks noChangeAspect="1"/>
          </p:cNvPicPr>
          <p:nvPr/>
        </p:nvPicPr>
        <p:blipFill>
          <a:blip r:embed="rId2"/>
          <a:stretch>
            <a:fillRect/>
          </a:stretch>
        </p:blipFill>
        <p:spPr>
          <a:xfrm>
            <a:off x="2638028" y="2914157"/>
            <a:ext cx="7318696" cy="1029686"/>
          </a:xfrm>
          <a:prstGeom prst="rect">
            <a:avLst/>
          </a:prstGeom>
        </p:spPr>
      </p:pic>
    </p:spTree>
    <p:extLst>
      <p:ext uri="{BB962C8B-B14F-4D97-AF65-F5344CB8AC3E}">
        <p14:creationId xmlns:p14="http://schemas.microsoft.com/office/powerpoint/2010/main" val="317357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E22F3E-EB78-71D3-931B-02E2AD749717}"/>
              </a:ext>
            </a:extLst>
          </p:cNvPr>
          <p:cNvSpPr>
            <a:spLocks noGrp="1"/>
          </p:cNvSpPr>
          <p:nvPr>
            <p:ph type="title"/>
          </p:nvPr>
        </p:nvSpPr>
        <p:spPr/>
        <p:txBody>
          <a:bodyPr/>
          <a:lstStyle/>
          <a:p>
            <a:r>
              <a:rPr lang="en-US" dirty="0"/>
              <a:t>Naive</a:t>
            </a:r>
            <a:endParaRPr lang="el-GR" dirty="0"/>
          </a:p>
        </p:txBody>
      </p:sp>
      <p:pic>
        <p:nvPicPr>
          <p:cNvPr id="6" name="Θέση περιεχομένου 5">
            <a:extLst>
              <a:ext uri="{FF2B5EF4-FFF2-40B4-BE49-F238E27FC236}">
                <a16:creationId xmlns:a16="http://schemas.microsoft.com/office/drawing/2014/main" id="{22895078-7364-A73C-7BD5-2BBDB1F564FD}"/>
              </a:ext>
            </a:extLst>
          </p:cNvPr>
          <p:cNvPicPr>
            <a:picLocks noGrp="1" noChangeAspect="1"/>
          </p:cNvPicPr>
          <p:nvPr>
            <p:ph idx="1"/>
          </p:nvPr>
        </p:nvPicPr>
        <p:blipFill>
          <a:blip r:embed="rId2"/>
          <a:stretch>
            <a:fillRect/>
          </a:stretch>
        </p:blipFill>
        <p:spPr>
          <a:xfrm>
            <a:off x="3015609" y="1417637"/>
            <a:ext cx="6157605" cy="5410831"/>
          </a:xfrm>
        </p:spPr>
      </p:pic>
      <p:cxnSp>
        <p:nvCxnSpPr>
          <p:cNvPr id="8" name="Ευθεία γραμμή σύνδεσης 7">
            <a:extLst>
              <a:ext uri="{FF2B5EF4-FFF2-40B4-BE49-F238E27FC236}">
                <a16:creationId xmlns:a16="http://schemas.microsoft.com/office/drawing/2014/main" id="{200A66A5-37F9-1B87-90DD-D70813B12249}"/>
              </a:ext>
            </a:extLst>
          </p:cNvPr>
          <p:cNvCxnSpPr/>
          <p:nvPr/>
        </p:nvCxnSpPr>
        <p:spPr>
          <a:xfrm>
            <a:off x="2710036" y="2780928"/>
            <a:ext cx="69847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D9C75169-541B-15DC-F332-BA76034F3F6E}"/>
              </a:ext>
            </a:extLst>
          </p:cNvPr>
          <p:cNvCxnSpPr/>
          <p:nvPr/>
        </p:nvCxnSpPr>
        <p:spPr>
          <a:xfrm>
            <a:off x="2710036" y="4581128"/>
            <a:ext cx="6984776"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3" name="Πίνακας 4">
            <a:extLst>
              <a:ext uri="{FF2B5EF4-FFF2-40B4-BE49-F238E27FC236}">
                <a16:creationId xmlns:a16="http://schemas.microsoft.com/office/drawing/2014/main" id="{9C201A31-0395-B9EA-7174-FCE2E0580BC0}"/>
              </a:ext>
            </a:extLst>
          </p:cNvPr>
          <p:cNvGraphicFramePr>
            <a:graphicFrameLocks noGrp="1"/>
          </p:cNvGraphicFramePr>
          <p:nvPr>
            <p:extLst>
              <p:ext uri="{D42A27DB-BD31-4B8C-83A1-F6EECF244321}">
                <p14:modId xmlns:p14="http://schemas.microsoft.com/office/powerpoint/2010/main" val="1717665949"/>
              </p:ext>
            </p:extLst>
          </p:nvPr>
        </p:nvGraphicFramePr>
        <p:xfrm>
          <a:off x="1701924" y="2204864"/>
          <a:ext cx="1791335" cy="2595880"/>
        </p:xfrm>
        <a:graphic>
          <a:graphicData uri="http://schemas.openxmlformats.org/drawingml/2006/table">
            <a:tbl>
              <a:tblPr firstRow="1" bandRow="1">
                <a:tableStyleId>{073A0DAA-6AF3-43AB-8588-CEC1D06C72B9}</a:tableStyleId>
              </a:tblPr>
              <a:tblGrid>
                <a:gridCol w="563880">
                  <a:extLst>
                    <a:ext uri="{9D8B030D-6E8A-4147-A177-3AD203B41FA5}">
                      <a16:colId xmlns:a16="http://schemas.microsoft.com/office/drawing/2014/main" val="90350666"/>
                    </a:ext>
                  </a:extLst>
                </a:gridCol>
                <a:gridCol w="1227455">
                  <a:extLst>
                    <a:ext uri="{9D8B030D-6E8A-4147-A177-3AD203B41FA5}">
                      <a16:colId xmlns:a16="http://schemas.microsoft.com/office/drawing/2014/main" val="3383995556"/>
                    </a:ext>
                  </a:extLst>
                </a:gridCol>
              </a:tblGrid>
              <a:tr h="370840">
                <a:tc>
                  <a:txBody>
                    <a:bodyPr/>
                    <a:lstStyle/>
                    <a:p>
                      <a:pPr algn="ctr"/>
                      <a:r>
                        <a:rPr lang="en-US" dirty="0"/>
                        <a:t>T</a:t>
                      </a:r>
                      <a:endParaRPr lang="el-GR" dirty="0"/>
                    </a:p>
                  </a:txBody>
                  <a:tcPr anchor="ctr"/>
                </a:tc>
                <a:tc>
                  <a:txBody>
                    <a:bodyPr/>
                    <a:lstStyle/>
                    <a:p>
                      <a:pPr algn="ctr"/>
                      <a:r>
                        <a:rPr lang="el-GR" dirty="0"/>
                        <a:t>Πωλήσεις</a:t>
                      </a:r>
                    </a:p>
                  </a:txBody>
                  <a:tcPr anchor="ctr"/>
                </a:tc>
                <a:extLst>
                  <a:ext uri="{0D108BD9-81ED-4DB2-BD59-A6C34878D82A}">
                    <a16:rowId xmlns:a16="http://schemas.microsoft.com/office/drawing/2014/main" val="4259175937"/>
                  </a:ext>
                </a:extLst>
              </a:tr>
              <a:tr h="370840">
                <a:tc>
                  <a:txBody>
                    <a:bodyPr/>
                    <a:lstStyle/>
                    <a:p>
                      <a:pPr algn="ctr"/>
                      <a:r>
                        <a:rPr lang="en-US" dirty="0"/>
                        <a:t>20</a:t>
                      </a:r>
                      <a:endParaRPr lang="el-GR" dirty="0"/>
                    </a:p>
                  </a:txBody>
                  <a:tcPr anchor="ctr"/>
                </a:tc>
                <a:tc>
                  <a:txBody>
                    <a:bodyPr/>
                    <a:lstStyle/>
                    <a:p>
                      <a:pPr algn="ctr"/>
                      <a:r>
                        <a:rPr lang="en-US" dirty="0"/>
                        <a:t>600</a:t>
                      </a:r>
                      <a:endParaRPr lang="el-GR" dirty="0"/>
                    </a:p>
                  </a:txBody>
                  <a:tcPr anchor="ctr"/>
                </a:tc>
                <a:extLst>
                  <a:ext uri="{0D108BD9-81ED-4DB2-BD59-A6C34878D82A}">
                    <a16:rowId xmlns:a16="http://schemas.microsoft.com/office/drawing/2014/main" val="3857869903"/>
                  </a:ext>
                </a:extLst>
              </a:tr>
              <a:tr h="370840">
                <a:tc>
                  <a:txBody>
                    <a:bodyPr/>
                    <a:lstStyle/>
                    <a:p>
                      <a:pPr algn="ctr"/>
                      <a:r>
                        <a:rPr lang="en-US" dirty="0"/>
                        <a:t>21</a:t>
                      </a:r>
                      <a:endParaRPr lang="el-GR" dirty="0"/>
                    </a:p>
                  </a:txBody>
                  <a:tcPr anchor="ctr"/>
                </a:tc>
                <a:tc>
                  <a:txBody>
                    <a:bodyPr/>
                    <a:lstStyle/>
                    <a:p>
                      <a:pPr algn="ctr"/>
                      <a:r>
                        <a:rPr lang="en-US" dirty="0"/>
                        <a:t>750</a:t>
                      </a:r>
                      <a:endParaRPr lang="el-GR" dirty="0"/>
                    </a:p>
                  </a:txBody>
                  <a:tcPr anchor="ctr"/>
                </a:tc>
                <a:extLst>
                  <a:ext uri="{0D108BD9-81ED-4DB2-BD59-A6C34878D82A}">
                    <a16:rowId xmlns:a16="http://schemas.microsoft.com/office/drawing/2014/main" val="321539192"/>
                  </a:ext>
                </a:extLst>
              </a:tr>
              <a:tr h="370840">
                <a:tc>
                  <a:txBody>
                    <a:bodyPr/>
                    <a:lstStyle/>
                    <a:p>
                      <a:pPr algn="ctr"/>
                      <a:r>
                        <a:rPr lang="en-US" dirty="0"/>
                        <a:t>22</a:t>
                      </a:r>
                      <a:endParaRPr lang="el-GR" dirty="0"/>
                    </a:p>
                  </a:txBody>
                  <a:tcPr anchor="ctr"/>
                </a:tc>
                <a:tc>
                  <a:txBody>
                    <a:bodyPr/>
                    <a:lstStyle/>
                    <a:p>
                      <a:pPr algn="ctr"/>
                      <a:r>
                        <a:rPr lang="en-US" dirty="0"/>
                        <a:t>500</a:t>
                      </a:r>
                      <a:endParaRPr lang="el-GR" dirty="0"/>
                    </a:p>
                  </a:txBody>
                  <a:tcPr anchor="ctr"/>
                </a:tc>
                <a:extLst>
                  <a:ext uri="{0D108BD9-81ED-4DB2-BD59-A6C34878D82A}">
                    <a16:rowId xmlns:a16="http://schemas.microsoft.com/office/drawing/2014/main" val="4239948405"/>
                  </a:ext>
                </a:extLst>
              </a:tr>
              <a:tr h="370840">
                <a:tc>
                  <a:txBody>
                    <a:bodyPr/>
                    <a:lstStyle/>
                    <a:p>
                      <a:pPr algn="ctr"/>
                      <a:r>
                        <a:rPr lang="en-US" dirty="0"/>
                        <a:t>23</a:t>
                      </a:r>
                      <a:endParaRPr lang="el-GR" dirty="0"/>
                    </a:p>
                  </a:txBody>
                  <a:tcPr anchor="ctr"/>
                </a:tc>
                <a:tc>
                  <a:txBody>
                    <a:bodyPr/>
                    <a:lstStyle/>
                    <a:p>
                      <a:pPr algn="ctr"/>
                      <a:r>
                        <a:rPr lang="en-US" dirty="0"/>
                        <a:t>400</a:t>
                      </a:r>
                      <a:endParaRPr lang="el-GR" dirty="0"/>
                    </a:p>
                  </a:txBody>
                  <a:tcPr anchor="ctr"/>
                </a:tc>
                <a:extLst>
                  <a:ext uri="{0D108BD9-81ED-4DB2-BD59-A6C34878D82A}">
                    <a16:rowId xmlns:a16="http://schemas.microsoft.com/office/drawing/2014/main" val="399450567"/>
                  </a:ext>
                </a:extLst>
              </a:tr>
              <a:tr h="370840">
                <a:tc>
                  <a:txBody>
                    <a:bodyPr/>
                    <a:lstStyle/>
                    <a:p>
                      <a:pPr algn="ctr"/>
                      <a:r>
                        <a:rPr lang="en-US" dirty="0"/>
                        <a:t>24</a:t>
                      </a:r>
                      <a:endParaRPr lang="el-GR" dirty="0"/>
                    </a:p>
                  </a:txBody>
                  <a:tcPr anchor="ctr"/>
                </a:tc>
                <a:tc>
                  <a:txBody>
                    <a:bodyPr/>
                    <a:lstStyle/>
                    <a:p>
                      <a:pPr algn="ctr"/>
                      <a:r>
                        <a:rPr lang="en-US" dirty="0"/>
                        <a:t>650</a:t>
                      </a:r>
                      <a:endParaRPr lang="el-GR" dirty="0"/>
                    </a:p>
                  </a:txBody>
                  <a:tcPr anchor="ctr"/>
                </a:tc>
                <a:extLst>
                  <a:ext uri="{0D108BD9-81ED-4DB2-BD59-A6C34878D82A}">
                    <a16:rowId xmlns:a16="http://schemas.microsoft.com/office/drawing/2014/main" val="3122799940"/>
                  </a:ext>
                </a:extLst>
              </a:tr>
              <a:tr h="370840">
                <a:tc>
                  <a:txBody>
                    <a:bodyPr/>
                    <a:lstStyle/>
                    <a:p>
                      <a:pPr algn="ctr"/>
                      <a:r>
                        <a:rPr lang="en-US" dirty="0"/>
                        <a:t>25</a:t>
                      </a:r>
                      <a:endParaRPr lang="el-GR" dirty="0"/>
                    </a:p>
                  </a:txBody>
                  <a:tcPr anchor="ctr"/>
                </a:tc>
                <a:tc>
                  <a:txBody>
                    <a:bodyPr/>
                    <a:lstStyle/>
                    <a:p>
                      <a:pPr algn="ctr"/>
                      <a:r>
                        <a:rPr lang="en-US" dirty="0"/>
                        <a:t>850</a:t>
                      </a:r>
                      <a:endParaRPr lang="el-GR" dirty="0"/>
                    </a:p>
                  </a:txBody>
                  <a:tcPr anchor="ctr"/>
                </a:tc>
                <a:extLst>
                  <a:ext uri="{0D108BD9-81ED-4DB2-BD59-A6C34878D82A}">
                    <a16:rowId xmlns:a16="http://schemas.microsoft.com/office/drawing/2014/main" val="2367034820"/>
                  </a:ext>
                </a:extLst>
              </a:tr>
            </a:tbl>
          </a:graphicData>
        </a:graphic>
      </p:graphicFrame>
    </p:spTree>
    <p:extLst>
      <p:ext uri="{BB962C8B-B14F-4D97-AF65-F5344CB8AC3E}">
        <p14:creationId xmlns:p14="http://schemas.microsoft.com/office/powerpoint/2010/main" val="14472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EBAEAD-2372-3648-6BAC-8DC0CB5C2AD1}"/>
              </a:ext>
            </a:extLst>
          </p:cNvPr>
          <p:cNvSpPr>
            <a:spLocks noGrp="1"/>
          </p:cNvSpPr>
          <p:nvPr>
            <p:ph type="title"/>
          </p:nvPr>
        </p:nvSpPr>
        <p:spPr/>
        <p:txBody>
          <a:bodyPr/>
          <a:lstStyle/>
          <a:p>
            <a:r>
              <a:rPr lang="en-US" dirty="0"/>
              <a:t>Naive</a:t>
            </a:r>
            <a:endParaRPr lang="el-GR" dirty="0"/>
          </a:p>
        </p:txBody>
      </p:sp>
      <p:pic>
        <p:nvPicPr>
          <p:cNvPr id="6" name="Θέση περιεχομένου 5">
            <a:extLst>
              <a:ext uri="{FF2B5EF4-FFF2-40B4-BE49-F238E27FC236}">
                <a16:creationId xmlns:a16="http://schemas.microsoft.com/office/drawing/2014/main" id="{E7469DFC-CD2E-6A72-AE5F-700CC1824B19}"/>
              </a:ext>
            </a:extLst>
          </p:cNvPr>
          <p:cNvPicPr>
            <a:picLocks noGrp="1" noChangeAspect="1"/>
          </p:cNvPicPr>
          <p:nvPr>
            <p:ph sz="half" idx="1"/>
          </p:nvPr>
        </p:nvPicPr>
        <p:blipFill>
          <a:blip r:embed="rId2"/>
          <a:stretch>
            <a:fillRect/>
          </a:stretch>
        </p:blipFill>
        <p:spPr>
          <a:xfrm>
            <a:off x="1723301" y="1600200"/>
            <a:ext cx="4555985" cy="4572000"/>
          </a:xfrm>
        </p:spPr>
      </p:pic>
      <p:sp>
        <p:nvSpPr>
          <p:cNvPr id="4" name="Θέση περιεχομένου 3">
            <a:extLst>
              <a:ext uri="{FF2B5EF4-FFF2-40B4-BE49-F238E27FC236}">
                <a16:creationId xmlns:a16="http://schemas.microsoft.com/office/drawing/2014/main" id="{66D246D7-AFAB-6D63-DB87-B32C3A49F336}"/>
              </a:ext>
            </a:extLst>
          </p:cNvPr>
          <p:cNvSpPr>
            <a:spLocks noGrp="1"/>
          </p:cNvSpPr>
          <p:nvPr>
            <p:ph sz="half" idx="2"/>
          </p:nvPr>
        </p:nvSpPr>
        <p:spPr/>
        <p:txBody>
          <a:bodyPr/>
          <a:lstStyle/>
          <a:p>
            <a:r>
              <a:rPr lang="el-GR" dirty="0"/>
              <a:t>Η τιμή της LBQ είναι μεγαλύτερη από την οριακή τιμή ισχύος της μηδενικής υπόθεσης, που είναι 14,07. Άρα τα σφάλματα </a:t>
            </a:r>
            <a:r>
              <a:rPr lang="el-GR" dirty="0" err="1"/>
              <a:t>αυτοσυσχετίζονται</a:t>
            </a:r>
            <a:r>
              <a:rPr lang="en-US" dirty="0"/>
              <a:t>.</a:t>
            </a:r>
            <a:endParaRPr lang="el-GR" dirty="0"/>
          </a:p>
        </p:txBody>
      </p:sp>
      <p:pic>
        <p:nvPicPr>
          <p:cNvPr id="8" name="Εικόνα 7">
            <a:extLst>
              <a:ext uri="{FF2B5EF4-FFF2-40B4-BE49-F238E27FC236}">
                <a16:creationId xmlns:a16="http://schemas.microsoft.com/office/drawing/2014/main" id="{DAAB0F49-81C0-D5A9-60AD-F33EFDE2AF2C}"/>
              </a:ext>
            </a:extLst>
          </p:cNvPr>
          <p:cNvPicPr>
            <a:picLocks noChangeAspect="1"/>
          </p:cNvPicPr>
          <p:nvPr/>
        </p:nvPicPr>
        <p:blipFill>
          <a:blip r:embed="rId3"/>
          <a:stretch>
            <a:fillRect/>
          </a:stretch>
        </p:blipFill>
        <p:spPr>
          <a:xfrm>
            <a:off x="6886500" y="4097458"/>
            <a:ext cx="3879491" cy="2606854"/>
          </a:xfrm>
          <a:prstGeom prst="rect">
            <a:avLst/>
          </a:prstGeom>
        </p:spPr>
      </p:pic>
    </p:spTree>
    <p:extLst>
      <p:ext uri="{BB962C8B-B14F-4D97-AF65-F5344CB8AC3E}">
        <p14:creationId xmlns:p14="http://schemas.microsoft.com/office/powerpoint/2010/main" val="289708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495C46-E317-0442-CF25-EC6A6FF2CBAF}"/>
              </a:ext>
            </a:extLst>
          </p:cNvPr>
          <p:cNvSpPr>
            <a:spLocks noGrp="1"/>
          </p:cNvSpPr>
          <p:nvPr>
            <p:ph type="title"/>
          </p:nvPr>
        </p:nvSpPr>
        <p:spPr/>
        <p:txBody>
          <a:bodyPr/>
          <a:lstStyle/>
          <a:p>
            <a:r>
              <a:rPr lang="el-GR" dirty="0"/>
              <a:t>Μέθοδοι Μέσου Όρου</a:t>
            </a:r>
          </a:p>
        </p:txBody>
      </p:sp>
      <p:sp>
        <p:nvSpPr>
          <p:cNvPr id="3" name="Θέση περιεχομένου 2">
            <a:extLst>
              <a:ext uri="{FF2B5EF4-FFF2-40B4-BE49-F238E27FC236}">
                <a16:creationId xmlns:a16="http://schemas.microsoft.com/office/drawing/2014/main" id="{7911ABB3-C485-7B22-6354-5889810FF968}"/>
              </a:ext>
            </a:extLst>
          </p:cNvPr>
          <p:cNvSpPr>
            <a:spLocks noGrp="1"/>
          </p:cNvSpPr>
          <p:nvPr>
            <p:ph idx="1"/>
          </p:nvPr>
        </p:nvSpPr>
        <p:spPr/>
        <p:txBody>
          <a:bodyPr/>
          <a:lstStyle/>
          <a:p>
            <a:r>
              <a:rPr lang="el-GR" dirty="0"/>
              <a:t>Η πρόβλεψη </a:t>
            </a:r>
            <a:r>
              <a:rPr lang="el-GR" dirty="0" err="1"/>
              <a:t>χρονοσειρών</a:t>
            </a:r>
            <a:r>
              <a:rPr lang="el-GR" dirty="0"/>
              <a:t> με τη μέθοδο των μέσων εμπεριέχει τον υπολογισμό του μέσου όρου του δείγματος παρατηρήσεων, καθώς και τη χρησιμοποίηση αυτού του μέσου σαν πρόβλεψη για την επόμενη περίοδο. </a:t>
            </a:r>
            <a:endParaRPr lang="en-US" dirty="0"/>
          </a:p>
          <a:p>
            <a:endParaRPr lang="en-US" dirty="0"/>
          </a:p>
          <a:p>
            <a:r>
              <a:rPr lang="el-GR" dirty="0"/>
              <a:t>Ο αριθμός των παρατηρήσεων του δείγματος που συμπεριλαμβάνονται στον υπολογισμό του μέσου προσδιορίζεται στην αρχή της διαδικασίας πρόβλεψης.</a:t>
            </a:r>
          </a:p>
        </p:txBody>
      </p:sp>
    </p:spTree>
    <p:extLst>
      <p:ext uri="{BB962C8B-B14F-4D97-AF65-F5344CB8AC3E}">
        <p14:creationId xmlns:p14="http://schemas.microsoft.com/office/powerpoint/2010/main" val="15848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495C46-E317-0442-CF25-EC6A6FF2CBAF}"/>
              </a:ext>
            </a:extLst>
          </p:cNvPr>
          <p:cNvSpPr>
            <a:spLocks noGrp="1"/>
          </p:cNvSpPr>
          <p:nvPr>
            <p:ph type="title"/>
          </p:nvPr>
        </p:nvSpPr>
        <p:spPr/>
        <p:txBody>
          <a:bodyPr/>
          <a:lstStyle/>
          <a:p>
            <a:r>
              <a:rPr lang="el-GR" dirty="0"/>
              <a:t>Μέθοδος Απλού Μέσου Όρου</a:t>
            </a:r>
          </a:p>
        </p:txBody>
      </p:sp>
      <p:sp>
        <p:nvSpPr>
          <p:cNvPr id="3" name="Θέση περιεχομένου 2">
            <a:extLst>
              <a:ext uri="{FF2B5EF4-FFF2-40B4-BE49-F238E27FC236}">
                <a16:creationId xmlns:a16="http://schemas.microsoft.com/office/drawing/2014/main" id="{7911ABB3-C485-7B22-6354-5889810FF968}"/>
              </a:ext>
            </a:extLst>
          </p:cNvPr>
          <p:cNvSpPr>
            <a:spLocks noGrp="1"/>
          </p:cNvSpPr>
          <p:nvPr>
            <p:ph idx="1"/>
          </p:nvPr>
        </p:nvSpPr>
        <p:spPr/>
        <p:txBody>
          <a:bodyPr>
            <a:normAutofit fontScale="92500" lnSpcReduction="10000"/>
          </a:bodyPr>
          <a:lstStyle/>
          <a:p>
            <a:r>
              <a:rPr lang="el-GR" dirty="0"/>
              <a:t>Αλγεβρικά ο μέσος όρος εκφράζεται:</a:t>
            </a:r>
            <a:endParaRPr lang="en-US" dirty="0"/>
          </a:p>
          <a:p>
            <a:endParaRPr lang="en-US" dirty="0"/>
          </a:p>
          <a:p>
            <a:endParaRPr lang="en-US" dirty="0"/>
          </a:p>
          <a:p>
            <a:r>
              <a:rPr lang="el-GR" dirty="0"/>
              <a:t>Ο μέσος όρος προκύπτει από την μέθοδο των ελαχίστων τετραγώνων εφαρμοσμένη στο άθροισμα τετραγωνικών σφαλμάτων για κάποια σταθερά.</a:t>
            </a:r>
            <a:endParaRPr lang="en-US" dirty="0"/>
          </a:p>
          <a:p>
            <a:endParaRPr lang="en-US" dirty="0"/>
          </a:p>
          <a:p>
            <a:endParaRPr lang="en-US" dirty="0"/>
          </a:p>
          <a:p>
            <a:r>
              <a:rPr lang="el-GR" dirty="0"/>
              <a:t>Ελαχιστοποιώντας αυτή τη σχέση παίρνουμε ως σημείο ελαχιστοποίησης τον μέσο όρο.</a:t>
            </a:r>
          </a:p>
        </p:txBody>
      </p:sp>
      <p:pic>
        <p:nvPicPr>
          <p:cNvPr id="5" name="Εικόνα 4">
            <a:extLst>
              <a:ext uri="{FF2B5EF4-FFF2-40B4-BE49-F238E27FC236}">
                <a16:creationId xmlns:a16="http://schemas.microsoft.com/office/drawing/2014/main" id="{5463E6F3-15C4-9872-1E6A-A0993D19B129}"/>
              </a:ext>
            </a:extLst>
          </p:cNvPr>
          <p:cNvPicPr>
            <a:picLocks noChangeAspect="1"/>
          </p:cNvPicPr>
          <p:nvPr/>
        </p:nvPicPr>
        <p:blipFill>
          <a:blip r:embed="rId2"/>
          <a:stretch>
            <a:fillRect/>
          </a:stretch>
        </p:blipFill>
        <p:spPr>
          <a:xfrm>
            <a:off x="4870276" y="1988840"/>
            <a:ext cx="2022655" cy="936104"/>
          </a:xfrm>
          <a:prstGeom prst="rect">
            <a:avLst/>
          </a:prstGeom>
        </p:spPr>
      </p:pic>
      <p:pic>
        <p:nvPicPr>
          <p:cNvPr id="7" name="Εικόνα 6">
            <a:extLst>
              <a:ext uri="{FF2B5EF4-FFF2-40B4-BE49-F238E27FC236}">
                <a16:creationId xmlns:a16="http://schemas.microsoft.com/office/drawing/2014/main" id="{9AC1FC84-A5DA-CE70-50C0-99FF9ABA47BE}"/>
              </a:ext>
            </a:extLst>
          </p:cNvPr>
          <p:cNvPicPr>
            <a:picLocks noChangeAspect="1"/>
          </p:cNvPicPr>
          <p:nvPr/>
        </p:nvPicPr>
        <p:blipFill>
          <a:blip r:embed="rId3"/>
          <a:stretch>
            <a:fillRect/>
          </a:stretch>
        </p:blipFill>
        <p:spPr>
          <a:xfrm>
            <a:off x="4726260" y="4149080"/>
            <a:ext cx="2446671" cy="792088"/>
          </a:xfrm>
          <a:prstGeom prst="rect">
            <a:avLst/>
          </a:prstGeom>
        </p:spPr>
      </p:pic>
    </p:spTree>
    <p:extLst>
      <p:ext uri="{BB962C8B-B14F-4D97-AF65-F5344CB8AC3E}">
        <p14:creationId xmlns:p14="http://schemas.microsoft.com/office/powerpoint/2010/main" val="272289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495C46-E317-0442-CF25-EC6A6FF2CBAF}"/>
              </a:ext>
            </a:extLst>
          </p:cNvPr>
          <p:cNvSpPr>
            <a:spLocks noGrp="1"/>
          </p:cNvSpPr>
          <p:nvPr>
            <p:ph type="title"/>
          </p:nvPr>
        </p:nvSpPr>
        <p:spPr/>
        <p:txBody>
          <a:bodyPr/>
          <a:lstStyle/>
          <a:p>
            <a:r>
              <a:rPr lang="el-GR" dirty="0"/>
              <a:t>Μέθοδος Απλού Μέσου Όρου</a:t>
            </a:r>
          </a:p>
        </p:txBody>
      </p:sp>
      <p:sp>
        <p:nvSpPr>
          <p:cNvPr id="3" name="Θέση περιεχομένου 2">
            <a:extLst>
              <a:ext uri="{FF2B5EF4-FFF2-40B4-BE49-F238E27FC236}">
                <a16:creationId xmlns:a16="http://schemas.microsoft.com/office/drawing/2014/main" id="{7911ABB3-C485-7B22-6354-5889810FF968}"/>
              </a:ext>
            </a:extLst>
          </p:cNvPr>
          <p:cNvSpPr>
            <a:spLocks noGrp="1"/>
          </p:cNvSpPr>
          <p:nvPr>
            <p:ph idx="1"/>
          </p:nvPr>
        </p:nvSpPr>
        <p:spPr/>
        <p:txBody>
          <a:bodyPr>
            <a:normAutofit/>
          </a:bodyPr>
          <a:lstStyle/>
          <a:p>
            <a:r>
              <a:rPr lang="el-GR" dirty="0"/>
              <a:t>Για τον προσδιορισμό της επόμενης προβλεπόμενης τιμής χρησιμοποιούμε τη σχέση:</a:t>
            </a:r>
            <a:endParaRPr lang="en-US" dirty="0"/>
          </a:p>
          <a:p>
            <a:endParaRPr lang="en-US" dirty="0"/>
          </a:p>
          <a:p>
            <a:endParaRPr lang="el-GR" dirty="0"/>
          </a:p>
        </p:txBody>
      </p:sp>
      <p:pic>
        <p:nvPicPr>
          <p:cNvPr id="6" name="Εικόνα 5">
            <a:extLst>
              <a:ext uri="{FF2B5EF4-FFF2-40B4-BE49-F238E27FC236}">
                <a16:creationId xmlns:a16="http://schemas.microsoft.com/office/drawing/2014/main" id="{FA42071E-C754-E4D9-DAF7-C9E32E7B472C}"/>
              </a:ext>
            </a:extLst>
          </p:cNvPr>
          <p:cNvPicPr>
            <a:picLocks noChangeAspect="1"/>
          </p:cNvPicPr>
          <p:nvPr/>
        </p:nvPicPr>
        <p:blipFill>
          <a:blip r:embed="rId2"/>
          <a:stretch>
            <a:fillRect/>
          </a:stretch>
        </p:blipFill>
        <p:spPr>
          <a:xfrm>
            <a:off x="4400978" y="2861201"/>
            <a:ext cx="3386867" cy="1135597"/>
          </a:xfrm>
          <a:prstGeom prst="rect">
            <a:avLst/>
          </a:prstGeom>
        </p:spPr>
      </p:pic>
    </p:spTree>
    <p:extLst>
      <p:ext uri="{BB962C8B-B14F-4D97-AF65-F5344CB8AC3E}">
        <p14:creationId xmlns:p14="http://schemas.microsoft.com/office/powerpoint/2010/main" val="82472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495C46-E317-0442-CF25-EC6A6FF2CBAF}"/>
              </a:ext>
            </a:extLst>
          </p:cNvPr>
          <p:cNvSpPr>
            <a:spLocks noGrp="1"/>
          </p:cNvSpPr>
          <p:nvPr>
            <p:ph type="title"/>
          </p:nvPr>
        </p:nvSpPr>
        <p:spPr/>
        <p:txBody>
          <a:bodyPr/>
          <a:lstStyle/>
          <a:p>
            <a:r>
              <a:rPr lang="el-GR" dirty="0"/>
              <a:t>Μέθοδος Απλού Μέσου Όρου</a:t>
            </a:r>
          </a:p>
        </p:txBody>
      </p:sp>
      <p:sp>
        <p:nvSpPr>
          <p:cNvPr id="3" name="Θέση περιεχομένου 2">
            <a:extLst>
              <a:ext uri="{FF2B5EF4-FFF2-40B4-BE49-F238E27FC236}">
                <a16:creationId xmlns:a16="http://schemas.microsoft.com/office/drawing/2014/main" id="{7911ABB3-C485-7B22-6354-5889810FF968}"/>
              </a:ext>
            </a:extLst>
          </p:cNvPr>
          <p:cNvSpPr>
            <a:spLocks noGrp="1"/>
          </p:cNvSpPr>
          <p:nvPr>
            <p:ph idx="1"/>
          </p:nvPr>
        </p:nvSpPr>
        <p:spPr/>
        <p:txBody>
          <a:bodyPr>
            <a:normAutofit/>
          </a:bodyPr>
          <a:lstStyle/>
          <a:p>
            <a:r>
              <a:rPr lang="el-GR" dirty="0"/>
              <a:t>Η μέθοδος πρόβλεψης του απλού μέσου λειτουργεί με καλά αποτελέσματα, όταν οι συνθήκες που παράγουν τις </a:t>
            </a:r>
            <a:r>
              <a:rPr lang="el-GR" dirty="0" err="1"/>
              <a:t>χρονοσειρές</a:t>
            </a:r>
            <a:r>
              <a:rPr lang="el-GR" dirty="0"/>
              <a:t> έχουν σταθεροποιηθεί και το περιβάλλον παραμένει αμετάβλητο. </a:t>
            </a:r>
            <a:endParaRPr lang="en-US" dirty="0"/>
          </a:p>
          <a:p>
            <a:r>
              <a:rPr lang="el-GR" dirty="0"/>
              <a:t>Ο απλός μέσος χρησιμοποιεί όλα τα παρελθόντα δεδομένα, ώστε να γίνει πρόβλεψη για την επόμενη περίοδο.</a:t>
            </a:r>
            <a:endParaRPr lang="en-US" dirty="0"/>
          </a:p>
          <a:p>
            <a:r>
              <a:rPr lang="el-GR" dirty="0"/>
              <a:t>Μπορούμε να δημιουργήσουμε και ένα διάστημα εμπιστοσύνης με κάποιο επίπεδο σημαντικότητας.</a:t>
            </a:r>
            <a:endParaRPr lang="en-US" dirty="0"/>
          </a:p>
          <a:p>
            <a:endParaRPr lang="el-GR" dirty="0"/>
          </a:p>
        </p:txBody>
      </p:sp>
    </p:spTree>
    <p:extLst>
      <p:ext uri="{BB962C8B-B14F-4D97-AF65-F5344CB8AC3E}">
        <p14:creationId xmlns:p14="http://schemas.microsoft.com/office/powerpoint/2010/main" val="278849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495C46-E317-0442-CF25-EC6A6FF2CBAF}"/>
              </a:ext>
            </a:extLst>
          </p:cNvPr>
          <p:cNvSpPr>
            <a:spLocks noGrp="1"/>
          </p:cNvSpPr>
          <p:nvPr>
            <p:ph type="title"/>
          </p:nvPr>
        </p:nvSpPr>
        <p:spPr/>
        <p:txBody>
          <a:bodyPr/>
          <a:lstStyle/>
          <a:p>
            <a:r>
              <a:rPr lang="el-GR" dirty="0"/>
              <a:t>Μέθοδος Απλού Μέσου Όρου</a:t>
            </a:r>
          </a:p>
        </p:txBody>
      </p:sp>
      <p:pic>
        <p:nvPicPr>
          <p:cNvPr id="5" name="Θέση περιεχομένου 4">
            <a:extLst>
              <a:ext uri="{FF2B5EF4-FFF2-40B4-BE49-F238E27FC236}">
                <a16:creationId xmlns:a16="http://schemas.microsoft.com/office/drawing/2014/main" id="{804B55A2-083F-6CCF-31E7-0CEA29816960}"/>
              </a:ext>
            </a:extLst>
          </p:cNvPr>
          <p:cNvPicPr>
            <a:picLocks noGrp="1" noChangeAspect="1"/>
          </p:cNvPicPr>
          <p:nvPr>
            <p:ph idx="1"/>
          </p:nvPr>
        </p:nvPicPr>
        <p:blipFill>
          <a:blip r:embed="rId2"/>
          <a:stretch>
            <a:fillRect/>
          </a:stretch>
        </p:blipFill>
        <p:spPr>
          <a:xfrm>
            <a:off x="1593437" y="1417637"/>
            <a:ext cx="4500975" cy="3027064"/>
          </a:xfrm>
        </p:spPr>
      </p:pic>
      <p:pic>
        <p:nvPicPr>
          <p:cNvPr id="7" name="Εικόνα 6">
            <a:extLst>
              <a:ext uri="{FF2B5EF4-FFF2-40B4-BE49-F238E27FC236}">
                <a16:creationId xmlns:a16="http://schemas.microsoft.com/office/drawing/2014/main" id="{2AD2B373-C303-F9A0-24B1-4F17C67E6D6C}"/>
              </a:ext>
            </a:extLst>
          </p:cNvPr>
          <p:cNvPicPr>
            <a:picLocks noChangeAspect="1"/>
          </p:cNvPicPr>
          <p:nvPr/>
        </p:nvPicPr>
        <p:blipFill>
          <a:blip r:embed="rId3"/>
          <a:stretch>
            <a:fillRect/>
          </a:stretch>
        </p:blipFill>
        <p:spPr>
          <a:xfrm>
            <a:off x="7054159" y="3882191"/>
            <a:ext cx="3913076" cy="1401304"/>
          </a:xfrm>
          <a:prstGeom prst="rect">
            <a:avLst/>
          </a:prstGeom>
        </p:spPr>
      </p:pic>
      <p:pic>
        <p:nvPicPr>
          <p:cNvPr id="9" name="Εικόνα 8">
            <a:extLst>
              <a:ext uri="{FF2B5EF4-FFF2-40B4-BE49-F238E27FC236}">
                <a16:creationId xmlns:a16="http://schemas.microsoft.com/office/drawing/2014/main" id="{8916FF2E-0869-FA92-4E19-8EB91582484A}"/>
              </a:ext>
            </a:extLst>
          </p:cNvPr>
          <p:cNvPicPr>
            <a:picLocks noChangeAspect="1"/>
          </p:cNvPicPr>
          <p:nvPr/>
        </p:nvPicPr>
        <p:blipFill>
          <a:blip r:embed="rId4"/>
          <a:stretch>
            <a:fillRect/>
          </a:stretch>
        </p:blipFill>
        <p:spPr>
          <a:xfrm>
            <a:off x="6873231" y="1750598"/>
            <a:ext cx="4094004" cy="1401304"/>
          </a:xfrm>
          <a:prstGeom prst="rect">
            <a:avLst/>
          </a:prstGeom>
        </p:spPr>
      </p:pic>
      <p:cxnSp>
        <p:nvCxnSpPr>
          <p:cNvPr id="11" name="Ευθεία γραμμή σύνδεσης 10">
            <a:extLst>
              <a:ext uri="{FF2B5EF4-FFF2-40B4-BE49-F238E27FC236}">
                <a16:creationId xmlns:a16="http://schemas.microsoft.com/office/drawing/2014/main" id="{0CD65D52-EB3F-89AE-6304-98AB25A3EF73}"/>
              </a:ext>
            </a:extLst>
          </p:cNvPr>
          <p:cNvCxnSpPr/>
          <p:nvPr/>
        </p:nvCxnSpPr>
        <p:spPr>
          <a:xfrm>
            <a:off x="6742484" y="3429000"/>
            <a:ext cx="439248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18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0ADC26-7964-F7C0-6A12-6C053916904A}"/>
              </a:ext>
            </a:extLst>
          </p:cNvPr>
          <p:cNvSpPr>
            <a:spLocks noGrp="1"/>
          </p:cNvSpPr>
          <p:nvPr>
            <p:ph type="title"/>
          </p:nvPr>
        </p:nvSpPr>
        <p:spPr/>
        <p:txBody>
          <a:bodyPr/>
          <a:lstStyle/>
          <a:p>
            <a:r>
              <a:rPr lang="el-GR" dirty="0"/>
              <a:t>Μέθοδος Κινητού Μέσου</a:t>
            </a:r>
          </a:p>
        </p:txBody>
      </p:sp>
      <p:sp>
        <p:nvSpPr>
          <p:cNvPr id="3" name="Θέση περιεχομένου 2">
            <a:extLst>
              <a:ext uri="{FF2B5EF4-FFF2-40B4-BE49-F238E27FC236}">
                <a16:creationId xmlns:a16="http://schemas.microsoft.com/office/drawing/2014/main" id="{ED1D6B66-0230-B72B-76C9-289FDDF08098}"/>
              </a:ext>
            </a:extLst>
          </p:cNvPr>
          <p:cNvSpPr>
            <a:spLocks noGrp="1"/>
          </p:cNvSpPr>
          <p:nvPr>
            <p:ph idx="1"/>
          </p:nvPr>
        </p:nvSpPr>
        <p:spPr/>
        <p:txBody>
          <a:bodyPr>
            <a:normAutofit lnSpcReduction="10000"/>
          </a:bodyPr>
          <a:lstStyle/>
          <a:p>
            <a:r>
              <a:rPr lang="el-GR" dirty="0"/>
              <a:t>Στον απλό μέσο χρησιμοποιούμε όλα τα δεδομένα. Στην περίπτωση, που θέλουμε να συγκεντρωθούμε περισσότερο στα πρόσφατα γεγονότα, τότε χρησιμοποιούμε τον κινητό μέσο. </a:t>
            </a:r>
          </a:p>
          <a:p>
            <a:r>
              <a:rPr lang="el-GR" dirty="0"/>
              <a:t>Η ονομασία κινητός μέσος όρος χρησιμοποιείται για να περιγράψει την διαδικασία, κατά την οποία καθώς μια νέα παρατήρηση γίνεται διαθέσιμη, ένας νέος μέσος όρος μπορεί να υπολογιστεί, στον οποίο παραλείπεται η πιο παλιά παρατήρηση, προκειμένου να συμπεριληφθεί η πιο πρόσφατη. </a:t>
            </a:r>
          </a:p>
          <a:p>
            <a:r>
              <a:rPr lang="el-GR" dirty="0"/>
              <a:t>Ο αριθμός των δεδομένων, που χρησιμοποιούνται στον υπολογισμό του μέσου όρου, παραμένει σταθερός. </a:t>
            </a:r>
          </a:p>
        </p:txBody>
      </p:sp>
    </p:spTree>
    <p:extLst>
      <p:ext uri="{BB962C8B-B14F-4D97-AF65-F5344CB8AC3E}">
        <p14:creationId xmlns:p14="http://schemas.microsoft.com/office/powerpoint/2010/main" val="186088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0ADC26-7964-F7C0-6A12-6C053916904A}"/>
              </a:ext>
            </a:extLst>
          </p:cNvPr>
          <p:cNvSpPr>
            <a:spLocks noGrp="1"/>
          </p:cNvSpPr>
          <p:nvPr>
            <p:ph type="title"/>
          </p:nvPr>
        </p:nvSpPr>
        <p:spPr/>
        <p:txBody>
          <a:bodyPr/>
          <a:lstStyle/>
          <a:p>
            <a:r>
              <a:rPr lang="el-GR" dirty="0"/>
              <a:t>Μέθοδος Κινητού Μέσου</a:t>
            </a:r>
          </a:p>
        </p:txBody>
      </p:sp>
      <p:sp>
        <p:nvSpPr>
          <p:cNvPr id="3" name="Θέση περιεχομένου 2">
            <a:extLst>
              <a:ext uri="{FF2B5EF4-FFF2-40B4-BE49-F238E27FC236}">
                <a16:creationId xmlns:a16="http://schemas.microsoft.com/office/drawing/2014/main" id="{ED1D6B66-0230-B72B-76C9-289FDDF08098}"/>
              </a:ext>
            </a:extLst>
          </p:cNvPr>
          <p:cNvSpPr>
            <a:spLocks noGrp="1"/>
          </p:cNvSpPr>
          <p:nvPr>
            <p:ph idx="1"/>
          </p:nvPr>
        </p:nvSpPr>
        <p:spPr/>
        <p:txBody>
          <a:bodyPr>
            <a:normAutofit lnSpcReduction="10000"/>
          </a:bodyPr>
          <a:lstStyle/>
          <a:p>
            <a:r>
              <a:rPr lang="el-GR" dirty="0"/>
              <a:t>Ως κινητός μέσος τάξης k είναι η μέση τιμή των k διαδοχικών παρατηρήσεων και υπολογίζεται από την ακόλουθη σχέση:</a:t>
            </a:r>
          </a:p>
          <a:p>
            <a:pPr marL="0" indent="0">
              <a:buNone/>
            </a:pPr>
            <a:endParaRPr lang="el-GR" dirty="0"/>
          </a:p>
          <a:p>
            <a:pPr marL="0" indent="0">
              <a:buNone/>
            </a:pPr>
            <a:endParaRPr lang="el-GR" dirty="0"/>
          </a:p>
          <a:p>
            <a:pPr marL="0" indent="0">
              <a:buNone/>
            </a:pPr>
            <a:r>
              <a:rPr lang="el-GR" dirty="0"/>
              <a:t>όπου, </a:t>
            </a:r>
          </a:p>
          <a:p>
            <a:pPr>
              <a:buFont typeface="Arial" panose="020B0604020202020204" pitchFamily="34" charset="0"/>
              <a:buChar char="•"/>
            </a:pPr>
            <a:r>
              <a:rPr lang="el-GR" dirty="0"/>
              <a:t>Ŷ</a:t>
            </a:r>
            <a:r>
              <a:rPr lang="el-GR" baseline="-25000" dirty="0"/>
              <a:t>t+1</a:t>
            </a:r>
            <a:r>
              <a:rPr lang="el-GR" dirty="0"/>
              <a:t> = η πρόβλεψη για την επόμενη περίοδο</a:t>
            </a:r>
          </a:p>
          <a:p>
            <a:pPr>
              <a:buFont typeface="Arial" panose="020B0604020202020204" pitchFamily="34" charset="0"/>
              <a:buChar char="•"/>
            </a:pPr>
            <a:r>
              <a:rPr lang="el-GR" dirty="0" err="1"/>
              <a:t>Y</a:t>
            </a:r>
            <a:r>
              <a:rPr lang="el-GR" baseline="-25000" dirty="0" err="1"/>
              <a:t>t</a:t>
            </a:r>
            <a:r>
              <a:rPr lang="el-GR" dirty="0"/>
              <a:t> = η πραγματική τιμή</a:t>
            </a:r>
          </a:p>
          <a:p>
            <a:pPr>
              <a:buFont typeface="Arial" panose="020B0604020202020204" pitchFamily="34" charset="0"/>
              <a:buChar char="•"/>
            </a:pPr>
            <a:r>
              <a:rPr lang="el-GR" dirty="0"/>
              <a:t>k = ο αριθμός των παραγόντων του κινητού μέσου</a:t>
            </a:r>
          </a:p>
        </p:txBody>
      </p:sp>
      <p:pic>
        <p:nvPicPr>
          <p:cNvPr id="5" name="Εικόνα 4">
            <a:extLst>
              <a:ext uri="{FF2B5EF4-FFF2-40B4-BE49-F238E27FC236}">
                <a16:creationId xmlns:a16="http://schemas.microsoft.com/office/drawing/2014/main" id="{4051C17F-EBB5-0C98-D7F6-25379B998279}"/>
              </a:ext>
            </a:extLst>
          </p:cNvPr>
          <p:cNvPicPr>
            <a:picLocks noChangeAspect="1"/>
          </p:cNvPicPr>
          <p:nvPr/>
        </p:nvPicPr>
        <p:blipFill>
          <a:blip r:embed="rId2"/>
          <a:stretch>
            <a:fillRect/>
          </a:stretch>
        </p:blipFill>
        <p:spPr>
          <a:xfrm>
            <a:off x="4168689" y="2636912"/>
            <a:ext cx="3851445" cy="1283815"/>
          </a:xfrm>
          <a:prstGeom prst="rect">
            <a:avLst/>
          </a:prstGeom>
        </p:spPr>
      </p:pic>
    </p:spTree>
    <p:extLst>
      <p:ext uri="{BB962C8B-B14F-4D97-AF65-F5344CB8AC3E}">
        <p14:creationId xmlns:p14="http://schemas.microsoft.com/office/powerpoint/2010/main" val="415267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B62632-FEFC-26F5-1AFA-1BFC3AC1B98F}"/>
              </a:ext>
            </a:extLst>
          </p:cNvPr>
          <p:cNvSpPr>
            <a:spLocks noGrp="1"/>
          </p:cNvSpPr>
          <p:nvPr>
            <p:ph type="title"/>
          </p:nvPr>
        </p:nvSpPr>
        <p:spPr/>
        <p:txBody>
          <a:bodyPr/>
          <a:lstStyle/>
          <a:p>
            <a:r>
              <a:rPr lang="el-GR" dirty="0"/>
              <a:t>Πρόβλεψη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9082C10B-5454-00D4-F6AF-4E9ACD081A40}"/>
              </a:ext>
            </a:extLst>
          </p:cNvPr>
          <p:cNvSpPr>
            <a:spLocks noGrp="1"/>
          </p:cNvSpPr>
          <p:nvPr>
            <p:ph idx="1"/>
          </p:nvPr>
        </p:nvSpPr>
        <p:spPr/>
        <p:txBody>
          <a:bodyPr>
            <a:normAutofit/>
          </a:bodyPr>
          <a:lstStyle/>
          <a:p>
            <a:r>
              <a:rPr lang="el-GR" dirty="0"/>
              <a:t>Υπάρχουν διάφοροι τύποι κινήτρων και ανάλυσης δεδομένων για χρονολογικές σειρές που είναι κατάλληλες για διαφορετικούς σκοπούς.</a:t>
            </a:r>
          </a:p>
          <a:p>
            <a:r>
              <a:rPr lang="el-GR" dirty="0"/>
              <a:t>Στο πλαίσιο της στατιστικής, της οικονομετρίας, της ποσοτικής χρηματοδότησης, της σεισμολογίας, της μετεωρολογίας και της γεωφυσικής, ο πρωταρχικός στόχος της ανάλυσης </a:t>
            </a:r>
            <a:r>
              <a:rPr lang="el-GR" dirty="0" err="1"/>
              <a:t>χρονοσειρών</a:t>
            </a:r>
            <a:r>
              <a:rPr lang="el-GR" dirty="0"/>
              <a:t> είναι η </a:t>
            </a:r>
            <a:r>
              <a:rPr lang="el-GR" i="1" u="sng" dirty="0"/>
              <a:t>πρόβλεψη</a:t>
            </a:r>
            <a:r>
              <a:rPr lang="el-GR" dirty="0"/>
              <a:t>. </a:t>
            </a:r>
          </a:p>
        </p:txBody>
      </p:sp>
    </p:spTree>
    <p:extLst>
      <p:ext uri="{BB962C8B-B14F-4D97-AF65-F5344CB8AC3E}">
        <p14:creationId xmlns:p14="http://schemas.microsoft.com/office/powerpoint/2010/main" val="186310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0ADC26-7964-F7C0-6A12-6C053916904A}"/>
              </a:ext>
            </a:extLst>
          </p:cNvPr>
          <p:cNvSpPr>
            <a:spLocks noGrp="1"/>
          </p:cNvSpPr>
          <p:nvPr>
            <p:ph type="title"/>
          </p:nvPr>
        </p:nvSpPr>
        <p:spPr/>
        <p:txBody>
          <a:bodyPr/>
          <a:lstStyle/>
          <a:p>
            <a:r>
              <a:rPr lang="el-GR" dirty="0"/>
              <a:t>Μέθοδος Κινητού Μέσου</a:t>
            </a:r>
          </a:p>
        </p:txBody>
      </p:sp>
      <p:sp>
        <p:nvSpPr>
          <p:cNvPr id="3" name="Θέση περιεχομένου 2">
            <a:extLst>
              <a:ext uri="{FF2B5EF4-FFF2-40B4-BE49-F238E27FC236}">
                <a16:creationId xmlns:a16="http://schemas.microsoft.com/office/drawing/2014/main" id="{ED1D6B66-0230-B72B-76C9-289FDDF08098}"/>
              </a:ext>
            </a:extLst>
          </p:cNvPr>
          <p:cNvSpPr>
            <a:spLocks noGrp="1"/>
          </p:cNvSpPr>
          <p:nvPr>
            <p:ph idx="1"/>
          </p:nvPr>
        </p:nvSpPr>
        <p:spPr/>
        <p:txBody>
          <a:bodyPr>
            <a:normAutofit/>
          </a:bodyPr>
          <a:lstStyle/>
          <a:p>
            <a:r>
              <a:rPr lang="el-GR" dirty="0"/>
              <a:t>Η σχέση αυτή προκύπτει ελαχιστοποιώντας το άθροισμα τετραγωνικών σφαλμάτων:</a:t>
            </a:r>
            <a:endParaRPr lang="en-US" dirty="0"/>
          </a:p>
          <a:p>
            <a:endParaRPr lang="en-US" dirty="0"/>
          </a:p>
          <a:p>
            <a:endParaRPr lang="en-US" dirty="0"/>
          </a:p>
          <a:p>
            <a:endParaRPr lang="en-US" dirty="0"/>
          </a:p>
          <a:p>
            <a:r>
              <a:rPr lang="el-GR" dirty="0"/>
              <a:t>για έναν δεδομένο αριθμό k όρων. Ο αριθμός k μπορεί να ορισθεί, έτσι ώστε το MSE να γίνει ελάχιστο, κάνοντας διάφορες δοκιμές.</a:t>
            </a:r>
          </a:p>
        </p:txBody>
      </p:sp>
      <p:pic>
        <p:nvPicPr>
          <p:cNvPr id="6" name="Εικόνα 5">
            <a:extLst>
              <a:ext uri="{FF2B5EF4-FFF2-40B4-BE49-F238E27FC236}">
                <a16:creationId xmlns:a16="http://schemas.microsoft.com/office/drawing/2014/main" id="{B7D65594-55E7-6224-C580-8DA8DF4948CD}"/>
              </a:ext>
            </a:extLst>
          </p:cNvPr>
          <p:cNvPicPr>
            <a:picLocks noChangeAspect="1"/>
          </p:cNvPicPr>
          <p:nvPr/>
        </p:nvPicPr>
        <p:blipFill>
          <a:blip r:embed="rId2"/>
          <a:stretch>
            <a:fillRect/>
          </a:stretch>
        </p:blipFill>
        <p:spPr>
          <a:xfrm>
            <a:off x="4519514" y="2636912"/>
            <a:ext cx="3149796" cy="1068352"/>
          </a:xfrm>
          <a:prstGeom prst="rect">
            <a:avLst/>
          </a:prstGeom>
        </p:spPr>
      </p:pic>
    </p:spTree>
    <p:extLst>
      <p:ext uri="{BB962C8B-B14F-4D97-AF65-F5344CB8AC3E}">
        <p14:creationId xmlns:p14="http://schemas.microsoft.com/office/powerpoint/2010/main" val="127296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0ADC26-7964-F7C0-6A12-6C053916904A}"/>
              </a:ext>
            </a:extLst>
          </p:cNvPr>
          <p:cNvSpPr>
            <a:spLocks noGrp="1"/>
          </p:cNvSpPr>
          <p:nvPr>
            <p:ph type="title"/>
          </p:nvPr>
        </p:nvSpPr>
        <p:spPr/>
        <p:txBody>
          <a:bodyPr/>
          <a:lstStyle/>
          <a:p>
            <a:r>
              <a:rPr lang="el-GR" dirty="0"/>
              <a:t>Μέθοδος Κινητού Μέσου</a:t>
            </a:r>
          </a:p>
        </p:txBody>
      </p:sp>
      <p:sp>
        <p:nvSpPr>
          <p:cNvPr id="3" name="Θέση περιεχομένου 2">
            <a:extLst>
              <a:ext uri="{FF2B5EF4-FFF2-40B4-BE49-F238E27FC236}">
                <a16:creationId xmlns:a16="http://schemas.microsoft.com/office/drawing/2014/main" id="{ED1D6B66-0230-B72B-76C9-289FDDF08098}"/>
              </a:ext>
            </a:extLst>
          </p:cNvPr>
          <p:cNvSpPr>
            <a:spLocks noGrp="1"/>
          </p:cNvSpPr>
          <p:nvPr>
            <p:ph idx="1"/>
          </p:nvPr>
        </p:nvSpPr>
        <p:spPr/>
        <p:txBody>
          <a:bodyPr>
            <a:normAutofit/>
          </a:bodyPr>
          <a:lstStyle/>
          <a:p>
            <a:r>
              <a:rPr lang="el-GR" dirty="0"/>
              <a:t>Τη μέθοδο αυτή τη χρησιμοποιούμε, όταν έχουμε τάση, δίνοντας καλύτερα αποτελέσματα από τον απλό μέσο όρο, χωρίς αυτό να σημαίνει ότι είναι και η πλέον κατάλληλη μέθοδος για πρόβλεψη με τάση, γιατί δεν λαμβάνει υπόψη του την επίδραση του κάθε όρου ξεχωριστά αλλά θεωρεί την βαρύτητα του κάθε όρου στη σχέση σταθερή. </a:t>
            </a:r>
            <a:endParaRPr lang="en-US" dirty="0"/>
          </a:p>
          <a:p>
            <a:endParaRPr lang="en-US" dirty="0"/>
          </a:p>
          <a:p>
            <a:r>
              <a:rPr lang="el-GR" dirty="0"/>
              <a:t>Μπορούμε να δημιουργήσουμε και ένα διάστημα εμπιστοσύνης με κάποιο επίπεδο σημαντικότητας.</a:t>
            </a:r>
          </a:p>
        </p:txBody>
      </p:sp>
    </p:spTree>
    <p:extLst>
      <p:ext uri="{BB962C8B-B14F-4D97-AF65-F5344CB8AC3E}">
        <p14:creationId xmlns:p14="http://schemas.microsoft.com/office/powerpoint/2010/main" val="30672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0ADC26-7964-F7C0-6A12-6C053916904A}"/>
              </a:ext>
            </a:extLst>
          </p:cNvPr>
          <p:cNvSpPr>
            <a:spLocks noGrp="1"/>
          </p:cNvSpPr>
          <p:nvPr>
            <p:ph type="title"/>
          </p:nvPr>
        </p:nvSpPr>
        <p:spPr/>
        <p:txBody>
          <a:bodyPr/>
          <a:lstStyle/>
          <a:p>
            <a:r>
              <a:rPr lang="el-GR" dirty="0"/>
              <a:t>Μέθοδος Κινητού Μέσου</a:t>
            </a:r>
          </a:p>
        </p:txBody>
      </p:sp>
      <p:pic>
        <p:nvPicPr>
          <p:cNvPr id="5" name="Θέση περιεχομένου 4">
            <a:extLst>
              <a:ext uri="{FF2B5EF4-FFF2-40B4-BE49-F238E27FC236}">
                <a16:creationId xmlns:a16="http://schemas.microsoft.com/office/drawing/2014/main" id="{E0F08BE4-3B7D-E1FB-0A91-D2CAF63235D2}"/>
              </a:ext>
            </a:extLst>
          </p:cNvPr>
          <p:cNvPicPr>
            <a:picLocks noGrp="1" noChangeAspect="1"/>
          </p:cNvPicPr>
          <p:nvPr>
            <p:ph idx="1"/>
          </p:nvPr>
        </p:nvPicPr>
        <p:blipFill>
          <a:blip r:embed="rId2"/>
          <a:stretch>
            <a:fillRect/>
          </a:stretch>
        </p:blipFill>
        <p:spPr>
          <a:xfrm>
            <a:off x="3803276" y="2009513"/>
            <a:ext cx="5363323" cy="3753374"/>
          </a:xfrm>
        </p:spPr>
      </p:pic>
    </p:spTree>
    <p:extLst>
      <p:ext uri="{BB962C8B-B14F-4D97-AF65-F5344CB8AC3E}">
        <p14:creationId xmlns:p14="http://schemas.microsoft.com/office/powerpoint/2010/main" val="46990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47B8E-8210-2486-B528-73162566819B}"/>
              </a:ext>
            </a:extLst>
          </p:cNvPr>
          <p:cNvSpPr>
            <a:spLocks noGrp="1"/>
          </p:cNvSpPr>
          <p:nvPr>
            <p:ph type="title"/>
          </p:nvPr>
        </p:nvSpPr>
        <p:spPr/>
        <p:txBody>
          <a:bodyPr/>
          <a:lstStyle/>
          <a:p>
            <a:r>
              <a:rPr lang="el-GR" dirty="0"/>
              <a:t>Μέθοδος Διπλού Κινητού Μέσου</a:t>
            </a:r>
          </a:p>
        </p:txBody>
      </p:sp>
      <p:sp>
        <p:nvSpPr>
          <p:cNvPr id="3" name="Θέση περιεχομένου 2">
            <a:extLst>
              <a:ext uri="{FF2B5EF4-FFF2-40B4-BE49-F238E27FC236}">
                <a16:creationId xmlns:a16="http://schemas.microsoft.com/office/drawing/2014/main" id="{24004EFF-5EB9-E9A8-77B1-BC3BBD7EC660}"/>
              </a:ext>
            </a:extLst>
          </p:cNvPr>
          <p:cNvSpPr>
            <a:spLocks noGrp="1"/>
          </p:cNvSpPr>
          <p:nvPr>
            <p:ph idx="1"/>
          </p:nvPr>
        </p:nvSpPr>
        <p:spPr/>
        <p:txBody>
          <a:bodyPr>
            <a:normAutofit lnSpcReduction="10000"/>
          </a:bodyPr>
          <a:lstStyle/>
          <a:p>
            <a:r>
              <a:rPr lang="el-GR" dirty="0"/>
              <a:t>Για να προβλέψουμε νέους όρους σε </a:t>
            </a:r>
            <a:r>
              <a:rPr lang="el-GR" dirty="0" err="1"/>
              <a:t>χρονοσειρές</a:t>
            </a:r>
            <a:r>
              <a:rPr lang="el-GR" dirty="0"/>
              <a:t>, που διαθέτουν γραμμική τάση, χρησιμοποιούμε το διπλό κινητό μέσο. </a:t>
            </a:r>
            <a:endParaRPr lang="en-US" dirty="0"/>
          </a:p>
          <a:p>
            <a:r>
              <a:rPr lang="el-GR" dirty="0"/>
              <a:t>Επειδή με τη μέθοδο των ελαχίστων τετραγώνων κάθε φορά που εμφανίζονται νέες τιμές στις </a:t>
            </a:r>
            <a:r>
              <a:rPr lang="el-GR" dirty="0" err="1"/>
              <a:t>χρονοσειρές</a:t>
            </a:r>
            <a:r>
              <a:rPr lang="el-GR" dirty="0"/>
              <a:t> χρειάζεται να επανεκτιμήσουμε τις παραμέτρους του γραμμικού μοντέλου για να προχωρήσουμε σε νέες προβλέψεις, δεν είναι αναγκαίο να πάρουμε όλες τις προηγούμενες τιμές του μακρινού παρελθόντος, γιατί δεν έχουν κάποια σχέση με το παρόν.</a:t>
            </a:r>
            <a:endParaRPr lang="en-US" dirty="0"/>
          </a:p>
          <a:p>
            <a:r>
              <a:rPr lang="el-GR" dirty="0"/>
              <a:t>Προσπαθούμε να εκτιμήσουμε (προσαρμόσουμε) τη καμπύλη με ευθύγραμμα τμήματα.  </a:t>
            </a:r>
          </a:p>
        </p:txBody>
      </p:sp>
    </p:spTree>
    <p:extLst>
      <p:ext uri="{BB962C8B-B14F-4D97-AF65-F5344CB8AC3E}">
        <p14:creationId xmlns:p14="http://schemas.microsoft.com/office/powerpoint/2010/main" val="68949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47B8E-8210-2486-B528-73162566819B}"/>
              </a:ext>
            </a:extLst>
          </p:cNvPr>
          <p:cNvSpPr>
            <a:spLocks noGrp="1"/>
          </p:cNvSpPr>
          <p:nvPr>
            <p:ph type="title"/>
          </p:nvPr>
        </p:nvSpPr>
        <p:spPr/>
        <p:txBody>
          <a:bodyPr/>
          <a:lstStyle/>
          <a:p>
            <a:r>
              <a:rPr lang="el-GR" dirty="0"/>
              <a:t>Μέθοδος Διπλού Κινητού Μέσου</a:t>
            </a:r>
          </a:p>
        </p:txBody>
      </p:sp>
      <p:sp>
        <p:nvSpPr>
          <p:cNvPr id="3" name="Θέση περιεχομένου 2">
            <a:extLst>
              <a:ext uri="{FF2B5EF4-FFF2-40B4-BE49-F238E27FC236}">
                <a16:creationId xmlns:a16="http://schemas.microsoft.com/office/drawing/2014/main" id="{24004EFF-5EB9-E9A8-77B1-BC3BBD7EC660}"/>
              </a:ext>
            </a:extLst>
          </p:cNvPr>
          <p:cNvSpPr>
            <a:spLocks noGrp="1"/>
          </p:cNvSpPr>
          <p:nvPr>
            <p:ph idx="1"/>
          </p:nvPr>
        </p:nvSpPr>
        <p:spPr/>
        <p:txBody>
          <a:bodyPr>
            <a:normAutofit lnSpcReduction="10000"/>
          </a:bodyPr>
          <a:lstStyle/>
          <a:p>
            <a:r>
              <a:rPr lang="el-GR" dirty="0"/>
              <a:t>Στην περίπτωση αυτή εφαρμόζουμε τη μέθοδο των ελαχίστων τετραγώνων αλλά όχι για όλες τις τιμές αλλά για κάποιες k τιμές:</a:t>
            </a:r>
          </a:p>
          <a:p>
            <a:endParaRPr lang="el-GR" dirty="0"/>
          </a:p>
          <a:p>
            <a:endParaRPr lang="el-GR" dirty="0"/>
          </a:p>
          <a:p>
            <a:endParaRPr lang="el-GR" dirty="0"/>
          </a:p>
          <a:p>
            <a:r>
              <a:rPr lang="el-GR" dirty="0"/>
              <a:t>Οπότε η εφαρμογή της μεθόδου ελαχίστων τετραγώνων δεν οδηγεί σε μία μέση ευθεία αλλά σε ευθύγραμμα τμήματα. Η περιγραφή γίνεται με την ακόλουθη συλλογιστική και τις ακόλουθες σχέσεις.</a:t>
            </a:r>
          </a:p>
        </p:txBody>
      </p:sp>
      <p:pic>
        <p:nvPicPr>
          <p:cNvPr id="5" name="Εικόνα 4">
            <a:extLst>
              <a:ext uri="{FF2B5EF4-FFF2-40B4-BE49-F238E27FC236}">
                <a16:creationId xmlns:a16="http://schemas.microsoft.com/office/drawing/2014/main" id="{18D003A5-C660-6C85-C51E-532FC26BF974}"/>
              </a:ext>
            </a:extLst>
          </p:cNvPr>
          <p:cNvPicPr>
            <a:picLocks noChangeAspect="1"/>
          </p:cNvPicPr>
          <p:nvPr/>
        </p:nvPicPr>
        <p:blipFill>
          <a:blip r:embed="rId2"/>
          <a:stretch>
            <a:fillRect/>
          </a:stretch>
        </p:blipFill>
        <p:spPr>
          <a:xfrm>
            <a:off x="3277163" y="2930828"/>
            <a:ext cx="5634498" cy="996344"/>
          </a:xfrm>
          <a:prstGeom prst="rect">
            <a:avLst/>
          </a:prstGeom>
        </p:spPr>
      </p:pic>
    </p:spTree>
    <p:extLst>
      <p:ext uri="{BB962C8B-B14F-4D97-AF65-F5344CB8AC3E}">
        <p14:creationId xmlns:p14="http://schemas.microsoft.com/office/powerpoint/2010/main" val="208392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47B8E-8210-2486-B528-73162566819B}"/>
              </a:ext>
            </a:extLst>
          </p:cNvPr>
          <p:cNvSpPr>
            <a:spLocks noGrp="1"/>
          </p:cNvSpPr>
          <p:nvPr>
            <p:ph type="title"/>
          </p:nvPr>
        </p:nvSpPr>
        <p:spPr/>
        <p:txBody>
          <a:bodyPr/>
          <a:lstStyle/>
          <a:p>
            <a:r>
              <a:rPr lang="el-GR" dirty="0"/>
              <a:t>Μέθοδος Διπλού Κινητού Μέσου</a:t>
            </a:r>
          </a:p>
        </p:txBody>
      </p:sp>
      <p:sp>
        <p:nvSpPr>
          <p:cNvPr id="3" name="Θέση περιεχομένου 2">
            <a:extLst>
              <a:ext uri="{FF2B5EF4-FFF2-40B4-BE49-F238E27FC236}">
                <a16:creationId xmlns:a16="http://schemas.microsoft.com/office/drawing/2014/main" id="{24004EFF-5EB9-E9A8-77B1-BC3BBD7EC660}"/>
              </a:ext>
            </a:extLst>
          </p:cNvPr>
          <p:cNvSpPr>
            <a:spLocks noGrp="1"/>
          </p:cNvSpPr>
          <p:nvPr>
            <p:ph idx="1"/>
          </p:nvPr>
        </p:nvSpPr>
        <p:spPr/>
        <p:txBody>
          <a:bodyPr>
            <a:normAutofit/>
          </a:bodyPr>
          <a:lstStyle/>
          <a:p>
            <a:r>
              <a:rPr lang="el-GR" dirty="0"/>
              <a:t>Στην αρχή παίρνουμε τον πρώτο κινητό μέσο και μετά το κινητό μέσο των πρώτων κινητών μέσων πάντα με τον ίδιο αριθμό όρων. </a:t>
            </a:r>
          </a:p>
          <a:p>
            <a:r>
              <a:rPr lang="el-GR" dirty="0"/>
              <a:t>Οι τιμές του πρώτου κινητού μέσου είναι μικρότερες από τις πραγματικές τιμές, ενώ οι τιμές του διπλού κινητού μέσου είναι μικρότερες και από αυτές του πρώτου κινητού μέσου. </a:t>
            </a:r>
          </a:p>
          <a:p>
            <a:r>
              <a:rPr lang="el-GR" dirty="0"/>
              <a:t>Στο τέλος με τη βοήθεια μιας ευθείας κάνουμε την πρόβλεψη για p περιόδους μπροστά.</a:t>
            </a:r>
          </a:p>
        </p:txBody>
      </p:sp>
    </p:spTree>
    <p:extLst>
      <p:ext uri="{BB962C8B-B14F-4D97-AF65-F5344CB8AC3E}">
        <p14:creationId xmlns:p14="http://schemas.microsoft.com/office/powerpoint/2010/main" val="400995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47B8E-8210-2486-B528-73162566819B}"/>
              </a:ext>
            </a:extLst>
          </p:cNvPr>
          <p:cNvSpPr>
            <a:spLocks noGrp="1"/>
          </p:cNvSpPr>
          <p:nvPr>
            <p:ph type="title"/>
          </p:nvPr>
        </p:nvSpPr>
        <p:spPr/>
        <p:txBody>
          <a:bodyPr/>
          <a:lstStyle/>
          <a:p>
            <a:r>
              <a:rPr lang="el-GR" dirty="0"/>
              <a:t>Μέθοδος Διπλού Κινητού Μέσου</a:t>
            </a:r>
          </a:p>
        </p:txBody>
      </p:sp>
      <p:sp>
        <p:nvSpPr>
          <p:cNvPr id="3" name="Θέση περιεχομένου 2">
            <a:extLst>
              <a:ext uri="{FF2B5EF4-FFF2-40B4-BE49-F238E27FC236}">
                <a16:creationId xmlns:a16="http://schemas.microsoft.com/office/drawing/2014/main" id="{24004EFF-5EB9-E9A8-77B1-BC3BBD7EC660}"/>
              </a:ext>
            </a:extLst>
          </p:cNvPr>
          <p:cNvSpPr>
            <a:spLocks noGrp="1"/>
          </p:cNvSpPr>
          <p:nvPr>
            <p:ph idx="1"/>
          </p:nvPr>
        </p:nvSpPr>
        <p:spPr/>
        <p:txBody>
          <a:bodyPr>
            <a:normAutofit fontScale="85000" lnSpcReduction="20000"/>
          </a:bodyPr>
          <a:lstStyle/>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όπου,</a:t>
            </a:r>
          </a:p>
          <a:p>
            <a:pPr>
              <a:buFont typeface="Arial" panose="020B0604020202020204" pitchFamily="34" charset="0"/>
              <a:buChar char="•"/>
            </a:pPr>
            <a:r>
              <a:rPr lang="el-GR" dirty="0" err="1"/>
              <a:t>M</a:t>
            </a:r>
            <a:r>
              <a:rPr lang="el-GR" baseline="-25000" dirty="0" err="1"/>
              <a:t>t</a:t>
            </a:r>
            <a:r>
              <a:rPr lang="el-GR" dirty="0"/>
              <a:t> = ο πρώτος κινητός μέσος</a:t>
            </a:r>
          </a:p>
          <a:p>
            <a:pPr>
              <a:buFont typeface="Arial" panose="020B0604020202020204" pitchFamily="34" charset="0"/>
              <a:buChar char="•"/>
            </a:pPr>
            <a:r>
              <a:rPr lang="el-GR" dirty="0" err="1"/>
              <a:t>M</a:t>
            </a:r>
            <a:r>
              <a:rPr lang="el-GR" baseline="-25000" dirty="0" err="1"/>
              <a:t>t</a:t>
            </a:r>
            <a:r>
              <a:rPr lang="el-GR" dirty="0"/>
              <a:t>' = ο διπλός κινητός μέσος</a:t>
            </a:r>
          </a:p>
          <a:p>
            <a:pPr>
              <a:buFont typeface="Arial" panose="020B0604020202020204" pitchFamily="34" charset="0"/>
              <a:buChar char="•"/>
            </a:pPr>
            <a:r>
              <a:rPr lang="el-GR" dirty="0" err="1"/>
              <a:t>a</a:t>
            </a:r>
            <a:r>
              <a:rPr lang="el-GR" baseline="-25000" dirty="0" err="1"/>
              <a:t>t</a:t>
            </a:r>
            <a:r>
              <a:rPr lang="el-GR" dirty="0"/>
              <a:t> = ο πρώτος κινητός μέσος συν την διαφορά του με το διπλό</a:t>
            </a:r>
          </a:p>
          <a:p>
            <a:pPr>
              <a:buFont typeface="Arial" panose="020B0604020202020204" pitchFamily="34" charset="0"/>
              <a:buChar char="•"/>
            </a:pPr>
            <a:r>
              <a:rPr lang="el-GR" dirty="0" err="1"/>
              <a:t>b</a:t>
            </a:r>
            <a:r>
              <a:rPr lang="el-GR" baseline="-25000" dirty="0" err="1"/>
              <a:t>t</a:t>
            </a:r>
            <a:r>
              <a:rPr lang="el-GR" dirty="0"/>
              <a:t> = η κλίση της ευθείας πρόβλεψης από σημείο σε σημείο. Η κλίση δεν είναι σταθερή παντού.</a:t>
            </a:r>
          </a:p>
        </p:txBody>
      </p:sp>
      <p:pic>
        <p:nvPicPr>
          <p:cNvPr id="5" name="Εικόνα 4">
            <a:extLst>
              <a:ext uri="{FF2B5EF4-FFF2-40B4-BE49-F238E27FC236}">
                <a16:creationId xmlns:a16="http://schemas.microsoft.com/office/drawing/2014/main" id="{B61DA7A2-7FF6-BF15-B927-4C493305D835}"/>
              </a:ext>
            </a:extLst>
          </p:cNvPr>
          <p:cNvPicPr>
            <a:picLocks noChangeAspect="1"/>
          </p:cNvPicPr>
          <p:nvPr/>
        </p:nvPicPr>
        <p:blipFill rotWithShape="1">
          <a:blip r:embed="rId2"/>
          <a:srcRect t="48497"/>
          <a:stretch/>
        </p:blipFill>
        <p:spPr>
          <a:xfrm>
            <a:off x="6566959" y="1600200"/>
            <a:ext cx="4239494" cy="1867347"/>
          </a:xfrm>
          <a:prstGeom prst="rect">
            <a:avLst/>
          </a:prstGeom>
        </p:spPr>
      </p:pic>
      <p:pic>
        <p:nvPicPr>
          <p:cNvPr id="6" name="Εικόνα 5">
            <a:extLst>
              <a:ext uri="{FF2B5EF4-FFF2-40B4-BE49-F238E27FC236}">
                <a16:creationId xmlns:a16="http://schemas.microsoft.com/office/drawing/2014/main" id="{27F5D8F8-1CF8-8038-EB67-890293B8C77D}"/>
              </a:ext>
            </a:extLst>
          </p:cNvPr>
          <p:cNvPicPr>
            <a:picLocks noChangeAspect="1"/>
          </p:cNvPicPr>
          <p:nvPr/>
        </p:nvPicPr>
        <p:blipFill rotWithShape="1">
          <a:blip r:embed="rId2"/>
          <a:srcRect b="51503"/>
          <a:stretch/>
        </p:blipFill>
        <p:spPr>
          <a:xfrm>
            <a:off x="1752925" y="1700808"/>
            <a:ext cx="4502296" cy="1867347"/>
          </a:xfrm>
          <a:prstGeom prst="rect">
            <a:avLst/>
          </a:prstGeom>
        </p:spPr>
      </p:pic>
    </p:spTree>
    <p:extLst>
      <p:ext uri="{BB962C8B-B14F-4D97-AF65-F5344CB8AC3E}">
        <p14:creationId xmlns:p14="http://schemas.microsoft.com/office/powerpoint/2010/main" val="255494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47B8E-8210-2486-B528-73162566819B}"/>
              </a:ext>
            </a:extLst>
          </p:cNvPr>
          <p:cNvSpPr>
            <a:spLocks noGrp="1"/>
          </p:cNvSpPr>
          <p:nvPr>
            <p:ph type="title"/>
          </p:nvPr>
        </p:nvSpPr>
        <p:spPr/>
        <p:txBody>
          <a:bodyPr/>
          <a:lstStyle/>
          <a:p>
            <a:r>
              <a:rPr lang="el-GR" dirty="0"/>
              <a:t>Μέθοδος Διπλού Κινητού Μέσου</a:t>
            </a:r>
          </a:p>
        </p:txBody>
      </p:sp>
      <p:sp>
        <p:nvSpPr>
          <p:cNvPr id="3" name="Θέση περιεχομένου 2">
            <a:extLst>
              <a:ext uri="{FF2B5EF4-FFF2-40B4-BE49-F238E27FC236}">
                <a16:creationId xmlns:a16="http://schemas.microsoft.com/office/drawing/2014/main" id="{24004EFF-5EB9-E9A8-77B1-BC3BBD7EC660}"/>
              </a:ext>
            </a:extLst>
          </p:cNvPr>
          <p:cNvSpPr>
            <a:spLocks noGrp="1"/>
          </p:cNvSpPr>
          <p:nvPr>
            <p:ph idx="1"/>
          </p:nvPr>
        </p:nvSpPr>
        <p:spPr/>
        <p:txBody>
          <a:bodyPr>
            <a:normAutofit fontScale="92500" lnSpcReduction="20000"/>
          </a:bodyPr>
          <a:lstStyle/>
          <a:p>
            <a:r>
              <a:rPr lang="el-GR" dirty="0"/>
              <a:t>Η μέθοδος του διπλού κινητού μέσου μπορεί να χρησιμοποιηθεί με p &gt; 1 για τη διενέργεια προβλέψεων για περισσότερες από μια μελλοντικές περιόδους.</a:t>
            </a:r>
          </a:p>
          <a:p>
            <a:r>
              <a:rPr lang="el-GR" dirty="0"/>
              <a:t>Για p = 1 δίνει την πρόβλεψη για την επόμενη περίοδο. </a:t>
            </a:r>
          </a:p>
          <a:p>
            <a:r>
              <a:rPr lang="el-GR" dirty="0"/>
              <a:t>Η χρήση της προϋποθέτει την ύπαρξη μεγάλου αριθμού παρατηρήσεων, ιδιαίτερα μάλιστα, όταν η τιμή του k είναι σχετικά μεγάλη. </a:t>
            </a:r>
          </a:p>
          <a:p>
            <a:r>
              <a:rPr lang="el-GR" dirty="0"/>
              <a:t>Όπως και στη μέθοδο του απλού κινητού μέσου μπορούμε να επιλέξουμε εκείνη την τιμή του k, που ελαχιστοποιεί την τιμή του κριτηρίου MSE, ή κάποιου άλλου κριτηρίου στα δεδομένα της </a:t>
            </a:r>
            <a:r>
              <a:rPr lang="el-GR" dirty="0" err="1"/>
              <a:t>χρονοσειράς</a:t>
            </a:r>
            <a:r>
              <a:rPr lang="el-GR" dirty="0"/>
              <a:t>. </a:t>
            </a:r>
          </a:p>
          <a:p>
            <a:r>
              <a:rPr lang="el-GR" dirty="0"/>
              <a:t>Μπορούμε να δημιουργήσουμε και εδώ ένα διάστημα εμπιστοσύνης με κάποιο επίπεδο σημαντικότητας.</a:t>
            </a:r>
          </a:p>
        </p:txBody>
      </p:sp>
    </p:spTree>
    <p:extLst>
      <p:ext uri="{BB962C8B-B14F-4D97-AF65-F5344CB8AC3E}">
        <p14:creationId xmlns:p14="http://schemas.microsoft.com/office/powerpoint/2010/main" val="233896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255A3F-2416-79DF-65B9-654F93D617EC}"/>
              </a:ext>
            </a:extLst>
          </p:cNvPr>
          <p:cNvSpPr>
            <a:spLocks noGrp="1"/>
          </p:cNvSpPr>
          <p:nvPr>
            <p:ph type="title"/>
          </p:nvPr>
        </p:nvSpPr>
        <p:spPr/>
        <p:txBody>
          <a:bodyPr/>
          <a:lstStyle/>
          <a:p>
            <a:r>
              <a:rPr lang="el-GR" dirty="0"/>
              <a:t>Μέθοδος Διπλού Κινητού Μέσου</a:t>
            </a:r>
          </a:p>
        </p:txBody>
      </p:sp>
      <p:pic>
        <p:nvPicPr>
          <p:cNvPr id="6" name="Θέση περιεχομένου 5">
            <a:extLst>
              <a:ext uri="{FF2B5EF4-FFF2-40B4-BE49-F238E27FC236}">
                <a16:creationId xmlns:a16="http://schemas.microsoft.com/office/drawing/2014/main" id="{6223AD97-CBAD-A966-A5CE-886B8D2C1ADB}"/>
              </a:ext>
            </a:extLst>
          </p:cNvPr>
          <p:cNvPicPr>
            <a:picLocks noGrp="1" noChangeAspect="1"/>
          </p:cNvPicPr>
          <p:nvPr>
            <p:ph sz="half" idx="1"/>
          </p:nvPr>
        </p:nvPicPr>
        <p:blipFill>
          <a:blip r:embed="rId2"/>
          <a:stretch>
            <a:fillRect/>
          </a:stretch>
        </p:blipFill>
        <p:spPr>
          <a:xfrm>
            <a:off x="1593850" y="2235626"/>
            <a:ext cx="4814888" cy="3301148"/>
          </a:xfrm>
        </p:spPr>
      </p:pic>
      <p:pic>
        <p:nvPicPr>
          <p:cNvPr id="8" name="Θέση περιεχομένου 7">
            <a:extLst>
              <a:ext uri="{FF2B5EF4-FFF2-40B4-BE49-F238E27FC236}">
                <a16:creationId xmlns:a16="http://schemas.microsoft.com/office/drawing/2014/main" id="{F8F79155-4AE7-3005-E48F-4FB67EEF6DA9}"/>
              </a:ext>
            </a:extLst>
          </p:cNvPr>
          <p:cNvPicPr>
            <a:picLocks noGrp="1" noChangeAspect="1"/>
          </p:cNvPicPr>
          <p:nvPr>
            <p:ph sz="half" idx="2"/>
          </p:nvPr>
        </p:nvPicPr>
        <p:blipFill>
          <a:blip r:embed="rId3"/>
          <a:stretch>
            <a:fillRect/>
          </a:stretch>
        </p:blipFill>
        <p:spPr>
          <a:xfrm>
            <a:off x="7413615" y="1696961"/>
            <a:ext cx="3196662" cy="4070963"/>
          </a:xfrm>
        </p:spPr>
      </p:pic>
    </p:spTree>
    <p:extLst>
      <p:ext uri="{BB962C8B-B14F-4D97-AF65-F5344CB8AC3E}">
        <p14:creationId xmlns:p14="http://schemas.microsoft.com/office/powerpoint/2010/main" val="92129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CDAD0-DB74-8C24-E02E-DE5A709AA66C}"/>
              </a:ext>
            </a:extLst>
          </p:cNvPr>
          <p:cNvSpPr>
            <a:spLocks noGrp="1"/>
          </p:cNvSpPr>
          <p:nvPr>
            <p:ph type="title"/>
          </p:nvPr>
        </p:nvSpPr>
        <p:spPr/>
        <p:txBody>
          <a:bodyPr/>
          <a:lstStyle/>
          <a:p>
            <a:r>
              <a:rPr lang="el-GR" dirty="0"/>
              <a:t>Απλή Εκθετική Εξομάλυνση</a:t>
            </a:r>
          </a:p>
        </p:txBody>
      </p:sp>
      <p:sp>
        <p:nvSpPr>
          <p:cNvPr id="3" name="Θέση περιεχομένου 2">
            <a:extLst>
              <a:ext uri="{FF2B5EF4-FFF2-40B4-BE49-F238E27FC236}">
                <a16:creationId xmlns:a16="http://schemas.microsoft.com/office/drawing/2014/main" id="{17027411-181B-79AC-EA9C-1BC4313C617D}"/>
              </a:ext>
            </a:extLst>
          </p:cNvPr>
          <p:cNvSpPr>
            <a:spLocks noGrp="1"/>
          </p:cNvSpPr>
          <p:nvPr>
            <p:ph idx="1"/>
          </p:nvPr>
        </p:nvSpPr>
        <p:spPr/>
        <p:txBody>
          <a:bodyPr/>
          <a:lstStyle/>
          <a:p>
            <a:r>
              <a:rPr lang="el-GR" dirty="0"/>
              <a:t>Ενώ η μέθοδος του κινητού μέσου όρου λαμβάνει υπόψη της μόνο τις τελευταίες παρατηρήσεις, η μέθοδος της εκθετικής εξομάλυνσης (</a:t>
            </a:r>
            <a:r>
              <a:rPr lang="el-GR" dirty="0" err="1"/>
              <a:t>exponential</a:t>
            </a:r>
            <a:r>
              <a:rPr lang="el-GR" dirty="0"/>
              <a:t> </a:t>
            </a:r>
            <a:r>
              <a:rPr lang="el-GR" dirty="0" err="1"/>
              <a:t>smoothing</a:t>
            </a:r>
            <a:r>
              <a:rPr lang="el-GR" dirty="0"/>
              <a:t>) παίρνει υπόψη της όλες τις τιμές με διαφορετικό όμως βάρος. </a:t>
            </a:r>
          </a:p>
          <a:p>
            <a:endParaRPr lang="el-GR" dirty="0"/>
          </a:p>
          <a:p>
            <a:r>
              <a:rPr lang="el-GR" dirty="0"/>
              <a:t>Η μέθοδος αυτή χρησιμοποιείται για πρόβλεψη στο άμεσο μέλλον και κυρίως σε προβλήματα αποθεματικών.</a:t>
            </a:r>
          </a:p>
        </p:txBody>
      </p:sp>
    </p:spTree>
    <p:extLst>
      <p:ext uri="{BB962C8B-B14F-4D97-AF65-F5344CB8AC3E}">
        <p14:creationId xmlns:p14="http://schemas.microsoft.com/office/powerpoint/2010/main" val="393827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63879A-BCF8-F217-A0B5-0683028ED7E8}"/>
              </a:ext>
            </a:extLst>
          </p:cNvPr>
          <p:cNvSpPr>
            <a:spLocks noGrp="1"/>
          </p:cNvSpPr>
          <p:nvPr>
            <p:ph type="title"/>
          </p:nvPr>
        </p:nvSpPr>
        <p:spPr/>
        <p:txBody>
          <a:bodyPr/>
          <a:lstStyle/>
          <a:p>
            <a:r>
              <a:rPr lang="el-GR" dirty="0"/>
              <a:t>Πρόβλεψη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7126B777-3460-168E-9BD2-F161CC95266B}"/>
              </a:ext>
            </a:extLst>
          </p:cNvPr>
          <p:cNvSpPr>
            <a:spLocks noGrp="1"/>
          </p:cNvSpPr>
          <p:nvPr>
            <p:ph idx="1"/>
          </p:nvPr>
        </p:nvSpPr>
        <p:spPr/>
        <p:txBody>
          <a:bodyPr>
            <a:normAutofit fontScale="85000" lnSpcReduction="10000"/>
          </a:bodyPr>
          <a:lstStyle/>
          <a:p>
            <a:r>
              <a:rPr lang="el-GR" dirty="0"/>
              <a:t>Η στρατηγική που ακολουθούμε για την πρόβλεψη μιας </a:t>
            </a:r>
            <a:r>
              <a:rPr lang="el-GR" dirty="0" err="1"/>
              <a:t>χρονοσειράς</a:t>
            </a:r>
            <a:r>
              <a:rPr lang="el-GR" dirty="0"/>
              <a:t> είναι: </a:t>
            </a:r>
          </a:p>
          <a:p>
            <a:pPr marL="514350" indent="-514350">
              <a:buFont typeface="+mj-lt"/>
              <a:buAutoNum type="arabicPeriod"/>
            </a:pPr>
            <a:r>
              <a:rPr lang="el-GR" dirty="0"/>
              <a:t>Επιλογή μιας μεθόδου πρόβλεψης, η οποία βασίζεται στη διαίσθηση του αναλυτή και στα υπάρχοντα δεδομένα. </a:t>
            </a:r>
          </a:p>
          <a:p>
            <a:pPr marL="514350" indent="-514350">
              <a:buFont typeface="+mj-lt"/>
              <a:buAutoNum type="arabicPeriod"/>
            </a:pPr>
            <a:r>
              <a:rPr lang="el-GR" dirty="0"/>
              <a:t>Τα δεδομένα επιλέγονται σε δύο τμήματα: Το αρχικό ή </a:t>
            </a:r>
            <a:r>
              <a:rPr lang="el-GR" dirty="0" err="1"/>
              <a:t>fitting</a:t>
            </a:r>
            <a:r>
              <a:rPr lang="el-GR" dirty="0"/>
              <a:t> τμήμα και το δεύτερο τμήμα για το τεστ της πρόβλεψης. </a:t>
            </a:r>
          </a:p>
          <a:p>
            <a:pPr marL="514350" indent="-514350">
              <a:buFont typeface="+mj-lt"/>
              <a:buAutoNum type="arabicPeriod"/>
            </a:pPr>
            <a:r>
              <a:rPr lang="el-GR" dirty="0"/>
              <a:t>Η επιλεγμένη μέθοδος εφαρμόζεται για την προσαρμογή των τιμών (</a:t>
            </a:r>
            <a:r>
              <a:rPr lang="el-GR" dirty="0" err="1"/>
              <a:t>fitting</a:t>
            </a:r>
            <a:r>
              <a:rPr lang="el-GR" dirty="0"/>
              <a:t>) για το πρώτο τμήμα των δεδομένων. </a:t>
            </a:r>
          </a:p>
          <a:p>
            <a:pPr marL="514350" indent="-514350">
              <a:buFont typeface="+mj-lt"/>
              <a:buAutoNum type="arabicPeriod"/>
            </a:pPr>
            <a:r>
              <a:rPr lang="el-GR" dirty="0"/>
              <a:t>Η τεχνική χρησιμοποιείται για την δοκιμαστική πρόβλεψη και εκτιμώνται τα σφάλματα. </a:t>
            </a:r>
          </a:p>
          <a:p>
            <a:pPr marL="514350" indent="-514350">
              <a:buFont typeface="+mj-lt"/>
              <a:buAutoNum type="arabicPeriod"/>
            </a:pPr>
            <a:r>
              <a:rPr lang="el-GR" dirty="0"/>
              <a:t>Λήψη της απόφασης. Ή χρησιμοποιούμε την τεχνική όπως είναι, ή την τροποποιούμε, ή την αλλάζουμε.</a:t>
            </a:r>
          </a:p>
        </p:txBody>
      </p:sp>
    </p:spTree>
    <p:extLst>
      <p:ext uri="{BB962C8B-B14F-4D97-AF65-F5344CB8AC3E}">
        <p14:creationId xmlns:p14="http://schemas.microsoft.com/office/powerpoint/2010/main" val="13668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CDAD0-DB74-8C24-E02E-DE5A709AA66C}"/>
              </a:ext>
            </a:extLst>
          </p:cNvPr>
          <p:cNvSpPr>
            <a:spLocks noGrp="1"/>
          </p:cNvSpPr>
          <p:nvPr>
            <p:ph type="title"/>
          </p:nvPr>
        </p:nvSpPr>
        <p:spPr/>
        <p:txBody>
          <a:bodyPr/>
          <a:lstStyle/>
          <a:p>
            <a:r>
              <a:rPr lang="el-GR" dirty="0"/>
              <a:t>Απλή Εκθετική Εξομάλυνση</a:t>
            </a:r>
          </a:p>
        </p:txBody>
      </p:sp>
      <p:sp>
        <p:nvSpPr>
          <p:cNvPr id="3" name="Θέση περιεχομένου 2">
            <a:extLst>
              <a:ext uri="{FF2B5EF4-FFF2-40B4-BE49-F238E27FC236}">
                <a16:creationId xmlns:a16="http://schemas.microsoft.com/office/drawing/2014/main" id="{17027411-181B-79AC-EA9C-1BC4313C617D}"/>
              </a:ext>
            </a:extLst>
          </p:cNvPr>
          <p:cNvSpPr>
            <a:spLocks noGrp="1"/>
          </p:cNvSpPr>
          <p:nvPr>
            <p:ph idx="1"/>
          </p:nvPr>
        </p:nvSpPr>
        <p:spPr/>
        <p:txBody>
          <a:bodyPr>
            <a:normAutofit fontScale="92500" lnSpcReduction="20000"/>
          </a:bodyPr>
          <a:lstStyle/>
          <a:p>
            <a:r>
              <a:rPr lang="el-GR" dirty="0"/>
              <a:t>Η εξίσωση της απλής εκθετικής εξομάλυνσης (</a:t>
            </a:r>
            <a:r>
              <a:rPr lang="el-GR" dirty="0" err="1"/>
              <a:t>simple</a:t>
            </a:r>
            <a:r>
              <a:rPr lang="el-GR" dirty="0"/>
              <a:t> </a:t>
            </a:r>
            <a:r>
              <a:rPr lang="el-GR" dirty="0" err="1"/>
              <a:t>exponential</a:t>
            </a:r>
            <a:r>
              <a:rPr lang="el-GR" dirty="0"/>
              <a:t> </a:t>
            </a:r>
            <a:r>
              <a:rPr lang="el-GR" dirty="0" err="1"/>
              <a:t>smoothing</a:t>
            </a:r>
            <a:r>
              <a:rPr lang="el-GR" dirty="0"/>
              <a:t>) είναι:</a:t>
            </a:r>
          </a:p>
          <a:p>
            <a:endParaRPr lang="el-GR" dirty="0"/>
          </a:p>
          <a:p>
            <a:endParaRPr lang="el-GR" dirty="0"/>
          </a:p>
          <a:p>
            <a:pPr marL="0" indent="0">
              <a:buNone/>
            </a:pPr>
            <a:r>
              <a:rPr lang="el-GR" dirty="0"/>
              <a:t>όπου t είναι η τρέχουσα περίοδος, τα Ŷ</a:t>
            </a:r>
            <a:r>
              <a:rPr lang="el-GR" baseline="-25000" dirty="0"/>
              <a:t>t+1</a:t>
            </a:r>
            <a:r>
              <a:rPr lang="el-GR" dirty="0"/>
              <a:t> και </a:t>
            </a:r>
            <a:r>
              <a:rPr lang="el-GR" dirty="0" err="1"/>
              <a:t>Ŷ</a:t>
            </a:r>
            <a:r>
              <a:rPr lang="el-GR" baseline="-25000" dirty="0" err="1"/>
              <a:t>t</a:t>
            </a:r>
            <a:r>
              <a:rPr lang="el-GR" dirty="0"/>
              <a:t> , είναι τιμές πρόβλεψης για την επόμενη και την τρέχουσα περίοδο και </a:t>
            </a:r>
            <a:r>
              <a:rPr lang="el-GR" dirty="0" err="1"/>
              <a:t>Υ</a:t>
            </a:r>
            <a:r>
              <a:rPr lang="el-GR" baseline="-25000" dirty="0" err="1"/>
              <a:t>t</a:t>
            </a:r>
            <a:r>
              <a:rPr lang="el-GR" dirty="0"/>
              <a:t> είναι η τιμή που παρατηρήθηκε την τρέχουσα περίοδο. Το α ονομάζεται σταθερά εξομάλυνσης και παίρνει τιμές από 0 έως 1. </a:t>
            </a:r>
          </a:p>
          <a:p>
            <a:r>
              <a:rPr lang="el-GR" dirty="0"/>
              <a:t>Αφού η παραπάνω εξίσωση περιλαμβάνει μόνο μία σταθερά, το μοντέλο αυτό είναι μοντέλο εκθετικής εξομάλυνσης μιας παραμέτρου.</a:t>
            </a:r>
          </a:p>
        </p:txBody>
      </p:sp>
      <p:pic>
        <p:nvPicPr>
          <p:cNvPr id="5" name="Εικόνα 4">
            <a:extLst>
              <a:ext uri="{FF2B5EF4-FFF2-40B4-BE49-F238E27FC236}">
                <a16:creationId xmlns:a16="http://schemas.microsoft.com/office/drawing/2014/main" id="{6B776799-465F-B22B-4215-57131D1F19FA}"/>
              </a:ext>
            </a:extLst>
          </p:cNvPr>
          <p:cNvPicPr>
            <a:picLocks noChangeAspect="1"/>
          </p:cNvPicPr>
          <p:nvPr/>
        </p:nvPicPr>
        <p:blipFill>
          <a:blip r:embed="rId2"/>
          <a:stretch>
            <a:fillRect/>
          </a:stretch>
        </p:blipFill>
        <p:spPr>
          <a:xfrm>
            <a:off x="4150196" y="2204864"/>
            <a:ext cx="3505835" cy="910606"/>
          </a:xfrm>
          <a:prstGeom prst="rect">
            <a:avLst/>
          </a:prstGeom>
        </p:spPr>
      </p:pic>
    </p:spTree>
    <p:extLst>
      <p:ext uri="{BB962C8B-B14F-4D97-AF65-F5344CB8AC3E}">
        <p14:creationId xmlns:p14="http://schemas.microsoft.com/office/powerpoint/2010/main" val="153741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CDAD0-DB74-8C24-E02E-DE5A709AA66C}"/>
              </a:ext>
            </a:extLst>
          </p:cNvPr>
          <p:cNvSpPr>
            <a:spLocks noGrp="1"/>
          </p:cNvSpPr>
          <p:nvPr>
            <p:ph type="title"/>
          </p:nvPr>
        </p:nvSpPr>
        <p:spPr/>
        <p:txBody>
          <a:bodyPr/>
          <a:lstStyle/>
          <a:p>
            <a:r>
              <a:rPr lang="el-GR" dirty="0"/>
              <a:t>Απλή Εκθετική Εξομάλυνση</a:t>
            </a:r>
          </a:p>
        </p:txBody>
      </p:sp>
      <p:sp>
        <p:nvSpPr>
          <p:cNvPr id="3" name="Θέση περιεχομένου 2">
            <a:extLst>
              <a:ext uri="{FF2B5EF4-FFF2-40B4-BE49-F238E27FC236}">
                <a16:creationId xmlns:a16="http://schemas.microsoft.com/office/drawing/2014/main" id="{17027411-181B-79AC-EA9C-1BC4313C617D}"/>
              </a:ext>
            </a:extLst>
          </p:cNvPr>
          <p:cNvSpPr>
            <a:spLocks noGrp="1"/>
          </p:cNvSpPr>
          <p:nvPr>
            <p:ph idx="1"/>
          </p:nvPr>
        </p:nvSpPr>
        <p:spPr/>
        <p:txBody>
          <a:bodyPr>
            <a:normAutofit/>
          </a:bodyPr>
          <a:lstStyle/>
          <a:p>
            <a:r>
              <a:rPr lang="el-GR" dirty="0"/>
              <a:t>Η εξίσωση αυτή παράγεται αν ορίσουμε και ελαχιστοποιήσουμε την ακόλουθη σχέση: </a:t>
            </a:r>
          </a:p>
          <a:p>
            <a:endParaRPr lang="el-GR" dirty="0"/>
          </a:p>
          <a:p>
            <a:endParaRPr lang="el-GR" dirty="0"/>
          </a:p>
          <a:p>
            <a:pPr marL="0" indent="0">
              <a:buNone/>
            </a:pPr>
            <a:endParaRPr lang="el-GR" dirty="0"/>
          </a:p>
          <a:p>
            <a:pPr marL="0" indent="0">
              <a:buNone/>
            </a:pPr>
            <a:r>
              <a:rPr lang="el-GR" dirty="0"/>
              <a:t>και μετά θέσουμε 1-</a:t>
            </a:r>
            <a:r>
              <a:rPr lang="en-US" dirty="0"/>
              <a:t>b = a </a:t>
            </a:r>
            <a:r>
              <a:rPr lang="el-GR" dirty="0"/>
              <a:t>και </a:t>
            </a:r>
            <a:r>
              <a:rPr lang="en-US" dirty="0"/>
              <a:t>b’ = 0 </a:t>
            </a:r>
            <a:r>
              <a:rPr lang="el-GR" dirty="0"/>
              <a:t>για </a:t>
            </a:r>
            <a:r>
              <a:rPr lang="en-US" dirty="0"/>
              <a:t>t </a:t>
            </a:r>
            <a:r>
              <a:rPr lang="el-GR" dirty="0"/>
              <a:t>πάρα πολύ μεγάλο.</a:t>
            </a:r>
          </a:p>
        </p:txBody>
      </p:sp>
      <p:pic>
        <p:nvPicPr>
          <p:cNvPr id="6" name="Εικόνα 5">
            <a:extLst>
              <a:ext uri="{FF2B5EF4-FFF2-40B4-BE49-F238E27FC236}">
                <a16:creationId xmlns:a16="http://schemas.microsoft.com/office/drawing/2014/main" id="{D0F9A190-DDE5-2675-245A-401A6389E536}"/>
              </a:ext>
            </a:extLst>
          </p:cNvPr>
          <p:cNvPicPr>
            <a:picLocks noChangeAspect="1"/>
          </p:cNvPicPr>
          <p:nvPr/>
        </p:nvPicPr>
        <p:blipFill>
          <a:blip r:embed="rId2"/>
          <a:stretch>
            <a:fillRect/>
          </a:stretch>
        </p:blipFill>
        <p:spPr>
          <a:xfrm>
            <a:off x="3730233" y="2780928"/>
            <a:ext cx="4728358" cy="1020160"/>
          </a:xfrm>
          <a:prstGeom prst="rect">
            <a:avLst/>
          </a:prstGeom>
        </p:spPr>
      </p:pic>
    </p:spTree>
    <p:extLst>
      <p:ext uri="{BB962C8B-B14F-4D97-AF65-F5344CB8AC3E}">
        <p14:creationId xmlns:p14="http://schemas.microsoft.com/office/powerpoint/2010/main" val="414289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CDAD0-DB74-8C24-E02E-DE5A709AA66C}"/>
              </a:ext>
            </a:extLst>
          </p:cNvPr>
          <p:cNvSpPr>
            <a:spLocks noGrp="1"/>
          </p:cNvSpPr>
          <p:nvPr>
            <p:ph type="title"/>
          </p:nvPr>
        </p:nvSpPr>
        <p:spPr/>
        <p:txBody>
          <a:bodyPr/>
          <a:lstStyle/>
          <a:p>
            <a:r>
              <a:rPr lang="el-GR" dirty="0"/>
              <a:t>Απλή Εκθετική Εξομάλυνση</a:t>
            </a:r>
          </a:p>
        </p:txBody>
      </p:sp>
      <p:sp>
        <p:nvSpPr>
          <p:cNvPr id="3" name="Θέση περιεχομένου 2">
            <a:extLst>
              <a:ext uri="{FF2B5EF4-FFF2-40B4-BE49-F238E27FC236}">
                <a16:creationId xmlns:a16="http://schemas.microsoft.com/office/drawing/2014/main" id="{17027411-181B-79AC-EA9C-1BC4313C617D}"/>
              </a:ext>
            </a:extLst>
          </p:cNvPr>
          <p:cNvSpPr>
            <a:spLocks noGrp="1"/>
          </p:cNvSpPr>
          <p:nvPr>
            <p:ph idx="1"/>
          </p:nvPr>
        </p:nvSpPr>
        <p:spPr/>
        <p:txBody>
          <a:bodyPr>
            <a:normAutofit/>
          </a:bodyPr>
          <a:lstStyle/>
          <a:p>
            <a:r>
              <a:rPr lang="el-GR" dirty="0"/>
              <a:t>Η εκθετική εξομάλυνση μιας παραμέτρου είναι πολύ απλή μέθοδος, αφού μόνο μια τιμή, η πρόβλεψη της τελευταίας περιόδου, είναι αυτή που πρέπει να διασωθεί. </a:t>
            </a:r>
          </a:p>
          <a:p>
            <a:r>
              <a:rPr lang="el-GR" dirty="0"/>
              <a:t>Στην ουσία, ολόκληρη η </a:t>
            </a:r>
            <a:r>
              <a:rPr lang="el-GR" dirty="0" err="1"/>
              <a:t>χρονοσειρά</a:t>
            </a:r>
            <a:r>
              <a:rPr lang="el-GR" dirty="0"/>
              <a:t> εμπεριέχεται σ' αυτή την πρόβλεψη. </a:t>
            </a:r>
          </a:p>
        </p:txBody>
      </p:sp>
    </p:spTree>
    <p:extLst>
      <p:ext uri="{BB962C8B-B14F-4D97-AF65-F5344CB8AC3E}">
        <p14:creationId xmlns:p14="http://schemas.microsoft.com/office/powerpoint/2010/main" val="31296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CDAD0-DB74-8C24-E02E-DE5A709AA66C}"/>
              </a:ext>
            </a:extLst>
          </p:cNvPr>
          <p:cNvSpPr>
            <a:spLocks noGrp="1"/>
          </p:cNvSpPr>
          <p:nvPr>
            <p:ph type="title"/>
          </p:nvPr>
        </p:nvSpPr>
        <p:spPr/>
        <p:txBody>
          <a:bodyPr/>
          <a:lstStyle/>
          <a:p>
            <a:r>
              <a:rPr lang="el-GR" dirty="0"/>
              <a:t>Απλή Εκθετική Εξομάλυνση</a:t>
            </a:r>
          </a:p>
        </p:txBody>
      </p:sp>
      <p:sp>
        <p:nvSpPr>
          <p:cNvPr id="3" name="Θέση περιεχομένου 2">
            <a:extLst>
              <a:ext uri="{FF2B5EF4-FFF2-40B4-BE49-F238E27FC236}">
                <a16:creationId xmlns:a16="http://schemas.microsoft.com/office/drawing/2014/main" id="{17027411-181B-79AC-EA9C-1BC4313C617D}"/>
              </a:ext>
            </a:extLst>
          </p:cNvPr>
          <p:cNvSpPr>
            <a:spLocks noGrp="1"/>
          </p:cNvSpPr>
          <p:nvPr>
            <p:ph idx="1"/>
          </p:nvPr>
        </p:nvSpPr>
        <p:spPr/>
        <p:txBody>
          <a:bodyPr>
            <a:normAutofit lnSpcReduction="10000"/>
          </a:bodyPr>
          <a:lstStyle/>
          <a:p>
            <a:r>
              <a:rPr lang="el-GR" dirty="0"/>
              <a:t>Εάν εκφράσουμε το </a:t>
            </a:r>
            <a:r>
              <a:rPr lang="el-GR" dirty="0" err="1"/>
              <a:t>Ŷ</a:t>
            </a:r>
            <a:r>
              <a:rPr lang="el-GR" baseline="-25000" dirty="0" err="1"/>
              <a:t>t</a:t>
            </a:r>
            <a:r>
              <a:rPr lang="el-GR" dirty="0"/>
              <a:t> , σε όρους της </a:t>
            </a:r>
            <a:r>
              <a:rPr lang="el-GR" dirty="0" err="1"/>
              <a:t>προηγηθείσας</a:t>
            </a:r>
            <a:r>
              <a:rPr lang="el-GR" dirty="0"/>
              <a:t> παρατήρησης Y</a:t>
            </a:r>
            <a:r>
              <a:rPr lang="el-GR" baseline="-25000" dirty="0"/>
              <a:t>t−1 </a:t>
            </a:r>
            <a:r>
              <a:rPr lang="el-GR" dirty="0"/>
              <a:t>και των τιμών της πρόβλεψης Ŷ</a:t>
            </a:r>
            <a:r>
              <a:rPr lang="el-GR" baseline="-25000" dirty="0"/>
              <a:t>t−1</a:t>
            </a:r>
            <a:r>
              <a:rPr lang="el-GR" dirty="0"/>
              <a:t> , τότε το ισοδύναμο για την πρόβλεψη της επόμενης περιόδου γίνεται: </a:t>
            </a:r>
          </a:p>
          <a:p>
            <a:endParaRPr lang="el-GR" dirty="0"/>
          </a:p>
          <a:p>
            <a:endParaRPr lang="el-GR" dirty="0"/>
          </a:p>
          <a:p>
            <a:endParaRPr lang="el-GR" dirty="0"/>
          </a:p>
          <a:p>
            <a:endParaRPr lang="el-GR" dirty="0"/>
          </a:p>
          <a:p>
            <a:r>
              <a:rPr lang="el-GR" dirty="0"/>
              <a:t>Η νέα αυτή εξίσωση είναι μοντέλο δευτεροβάθμιας εκθετικής εξομάλυνσης μιας παραμέτρου.</a:t>
            </a:r>
          </a:p>
        </p:txBody>
      </p:sp>
      <p:pic>
        <p:nvPicPr>
          <p:cNvPr id="5" name="Εικόνα 4">
            <a:extLst>
              <a:ext uri="{FF2B5EF4-FFF2-40B4-BE49-F238E27FC236}">
                <a16:creationId xmlns:a16="http://schemas.microsoft.com/office/drawing/2014/main" id="{7164F192-E77B-748A-7672-73F352B21067}"/>
              </a:ext>
            </a:extLst>
          </p:cNvPr>
          <p:cNvPicPr>
            <a:picLocks noChangeAspect="1"/>
          </p:cNvPicPr>
          <p:nvPr/>
        </p:nvPicPr>
        <p:blipFill>
          <a:blip r:embed="rId2"/>
          <a:stretch>
            <a:fillRect/>
          </a:stretch>
        </p:blipFill>
        <p:spPr>
          <a:xfrm>
            <a:off x="3430558" y="3083531"/>
            <a:ext cx="5327708" cy="2001653"/>
          </a:xfrm>
          <a:prstGeom prst="rect">
            <a:avLst/>
          </a:prstGeom>
        </p:spPr>
      </p:pic>
    </p:spTree>
    <p:extLst>
      <p:ext uri="{BB962C8B-B14F-4D97-AF65-F5344CB8AC3E}">
        <p14:creationId xmlns:p14="http://schemas.microsoft.com/office/powerpoint/2010/main" val="231743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CDAD0-DB74-8C24-E02E-DE5A709AA66C}"/>
              </a:ext>
            </a:extLst>
          </p:cNvPr>
          <p:cNvSpPr>
            <a:spLocks noGrp="1"/>
          </p:cNvSpPr>
          <p:nvPr>
            <p:ph type="title"/>
          </p:nvPr>
        </p:nvSpPr>
        <p:spPr/>
        <p:txBody>
          <a:bodyPr/>
          <a:lstStyle/>
          <a:p>
            <a:r>
              <a:rPr lang="el-GR" dirty="0"/>
              <a:t>Απλή Εκθετική Εξομάλυνση</a:t>
            </a:r>
          </a:p>
        </p:txBody>
      </p:sp>
      <p:sp>
        <p:nvSpPr>
          <p:cNvPr id="3" name="Θέση περιεχομένου 2">
            <a:extLst>
              <a:ext uri="{FF2B5EF4-FFF2-40B4-BE49-F238E27FC236}">
                <a16:creationId xmlns:a16="http://schemas.microsoft.com/office/drawing/2014/main" id="{17027411-181B-79AC-EA9C-1BC4313C617D}"/>
              </a:ext>
            </a:extLst>
          </p:cNvPr>
          <p:cNvSpPr>
            <a:spLocks noGrp="1"/>
          </p:cNvSpPr>
          <p:nvPr>
            <p:ph idx="1"/>
          </p:nvPr>
        </p:nvSpPr>
        <p:spPr/>
        <p:txBody>
          <a:bodyPr>
            <a:normAutofit fontScale="92500" lnSpcReduction="10000"/>
          </a:bodyPr>
          <a:lstStyle/>
          <a:p>
            <a:r>
              <a:rPr lang="el-GR" dirty="0"/>
              <a:t>Μπορούμε να συνεχίσουμε, έτσι για έναν αριθμό προηγούμενων περιόδων, πράγμα που δείχνει, ότι όλες οι </a:t>
            </a:r>
            <a:r>
              <a:rPr lang="el-GR" dirty="0" err="1"/>
              <a:t>προηγηθείσες</a:t>
            </a:r>
            <a:r>
              <a:rPr lang="el-GR" dirty="0"/>
              <a:t> τιμές του Υ αντανακλώνται στην τρέχουσα πρόβλεψη. Έτσι, το όνομα αυτής της διαδικασίας προέρχεται από τις διαδοχικές σταθμίσεις α, α(1-α), α(1-α)</a:t>
            </a:r>
            <a:r>
              <a:rPr lang="el-GR" baseline="30000" dirty="0"/>
              <a:t>2</a:t>
            </a:r>
            <a:r>
              <a:rPr lang="el-GR" dirty="0"/>
              <a:t> , α(1-α)</a:t>
            </a:r>
            <a:r>
              <a:rPr lang="el-GR" baseline="30000" dirty="0"/>
              <a:t>3</a:t>
            </a:r>
            <a:r>
              <a:rPr lang="el-GR" dirty="0"/>
              <a:t> ,..., οι οποίες μειώνονται εκθετικά. </a:t>
            </a:r>
          </a:p>
          <a:p>
            <a:endParaRPr lang="el-GR" dirty="0"/>
          </a:p>
          <a:p>
            <a:endParaRPr lang="el-GR" dirty="0"/>
          </a:p>
          <a:p>
            <a:endParaRPr lang="el-GR" dirty="0"/>
          </a:p>
          <a:p>
            <a:r>
              <a:rPr lang="el-GR" dirty="0"/>
              <a:t>Το άθροισμα S=</a:t>
            </a:r>
            <a:r>
              <a:rPr lang="el-GR" dirty="0" err="1"/>
              <a:t>α+α</a:t>
            </a:r>
            <a:r>
              <a:rPr lang="el-GR" dirty="0"/>
              <a:t>(1−α)+α(1−α)</a:t>
            </a:r>
            <a:r>
              <a:rPr lang="el-GR" baseline="30000" dirty="0"/>
              <a:t>2</a:t>
            </a:r>
            <a:r>
              <a:rPr lang="el-GR" dirty="0"/>
              <a:t>+α(1−α)</a:t>
            </a:r>
            <a:r>
              <a:rPr lang="el-GR" baseline="30000" dirty="0"/>
              <a:t>3</a:t>
            </a:r>
            <a:r>
              <a:rPr lang="el-GR" dirty="0"/>
              <a:t>+...=1 και αυτό υποδηλώνει ότι η πρόβλεψη είναι σταθμισμένος μέσος όρος.</a:t>
            </a:r>
          </a:p>
        </p:txBody>
      </p:sp>
      <p:pic>
        <p:nvPicPr>
          <p:cNvPr id="6" name="Εικόνα 5">
            <a:extLst>
              <a:ext uri="{FF2B5EF4-FFF2-40B4-BE49-F238E27FC236}">
                <a16:creationId xmlns:a16="http://schemas.microsoft.com/office/drawing/2014/main" id="{073A71F6-76FE-B586-62B1-F76BBCB9AAD8}"/>
              </a:ext>
            </a:extLst>
          </p:cNvPr>
          <p:cNvPicPr>
            <a:picLocks noChangeAspect="1"/>
          </p:cNvPicPr>
          <p:nvPr/>
        </p:nvPicPr>
        <p:blipFill>
          <a:blip r:embed="rId2"/>
          <a:stretch>
            <a:fillRect/>
          </a:stretch>
        </p:blipFill>
        <p:spPr>
          <a:xfrm>
            <a:off x="2133972" y="3886200"/>
            <a:ext cx="8352784" cy="713635"/>
          </a:xfrm>
          <a:prstGeom prst="rect">
            <a:avLst/>
          </a:prstGeom>
        </p:spPr>
      </p:pic>
    </p:spTree>
    <p:extLst>
      <p:ext uri="{BB962C8B-B14F-4D97-AF65-F5344CB8AC3E}">
        <p14:creationId xmlns:p14="http://schemas.microsoft.com/office/powerpoint/2010/main" val="212922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CDAD0-DB74-8C24-E02E-DE5A709AA66C}"/>
              </a:ext>
            </a:extLst>
          </p:cNvPr>
          <p:cNvSpPr>
            <a:spLocks noGrp="1"/>
          </p:cNvSpPr>
          <p:nvPr>
            <p:ph type="title"/>
          </p:nvPr>
        </p:nvSpPr>
        <p:spPr/>
        <p:txBody>
          <a:bodyPr/>
          <a:lstStyle/>
          <a:p>
            <a:r>
              <a:rPr lang="el-GR" dirty="0"/>
              <a:t>Απλή Εκθετική Εξομάλυνση</a:t>
            </a:r>
          </a:p>
        </p:txBody>
      </p:sp>
      <p:sp>
        <p:nvSpPr>
          <p:cNvPr id="3" name="Θέση περιεχομένου 2">
            <a:extLst>
              <a:ext uri="{FF2B5EF4-FFF2-40B4-BE49-F238E27FC236}">
                <a16:creationId xmlns:a16="http://schemas.microsoft.com/office/drawing/2014/main" id="{17027411-181B-79AC-EA9C-1BC4313C617D}"/>
              </a:ext>
            </a:extLst>
          </p:cNvPr>
          <p:cNvSpPr>
            <a:spLocks noGrp="1"/>
          </p:cNvSpPr>
          <p:nvPr>
            <p:ph idx="1"/>
          </p:nvPr>
        </p:nvSpPr>
        <p:spPr/>
        <p:txBody>
          <a:bodyPr>
            <a:normAutofit fontScale="92500" lnSpcReduction="20000"/>
          </a:bodyPr>
          <a:lstStyle/>
          <a:p>
            <a:r>
              <a:rPr lang="el-GR" dirty="0"/>
              <a:t>Οι πιο πρόσφατες περίοδοι στη </a:t>
            </a:r>
            <a:r>
              <a:rPr lang="el-GR" dirty="0" err="1"/>
              <a:t>χρονοσειρά</a:t>
            </a:r>
            <a:r>
              <a:rPr lang="el-GR" dirty="0"/>
              <a:t> λαμβάνουν μεγαλύτερη στάθμιση στον υπολογισμό της πρόβλεψης. Πρακτικά, οι αρκετά παλιές τιμές της Υ εξαιρούνται. </a:t>
            </a:r>
          </a:p>
          <a:p>
            <a:r>
              <a:rPr lang="el-GR" dirty="0"/>
              <a:t>Η διαδικασία πρόβλεψης μπορεί να τροποποιηθεί οποιαδήποτε στιγμή με τη μεταβολή της τιμής της α. </a:t>
            </a:r>
          </a:p>
          <a:p>
            <a:r>
              <a:rPr lang="el-GR" dirty="0"/>
              <a:t>Μπορούμε να ξαναγράψουμε την εξίσωση ως εξής:</a:t>
            </a:r>
          </a:p>
          <a:p>
            <a:endParaRPr lang="el-GR" dirty="0"/>
          </a:p>
          <a:p>
            <a:endParaRPr lang="el-GR" dirty="0"/>
          </a:p>
          <a:p>
            <a:r>
              <a:rPr lang="el-GR" dirty="0"/>
              <a:t>Δηλαδή η πρόβλεψη στο t+1 είναι η πρόβλεψη στο t συν έναν παράγοντα επί της διαφοράς της πραγματικής τιμής μείον την τιμή της πρόβλεψης στο t, όπου το </a:t>
            </a:r>
            <a:r>
              <a:rPr lang="el-GR" dirty="0" err="1"/>
              <a:t>αe</a:t>
            </a:r>
            <a:r>
              <a:rPr lang="el-GR" baseline="-25000" dirty="0" err="1"/>
              <a:t>t</a:t>
            </a:r>
            <a:r>
              <a:rPr lang="el-GR" dirty="0"/>
              <a:t> το σφάλμα πρόβλεψης για την περίοδο t.  </a:t>
            </a:r>
          </a:p>
        </p:txBody>
      </p:sp>
      <p:pic>
        <p:nvPicPr>
          <p:cNvPr id="5" name="Εικόνα 4">
            <a:extLst>
              <a:ext uri="{FF2B5EF4-FFF2-40B4-BE49-F238E27FC236}">
                <a16:creationId xmlns:a16="http://schemas.microsoft.com/office/drawing/2014/main" id="{8E585F3D-CDD1-14BA-F951-201689EAE269}"/>
              </a:ext>
            </a:extLst>
          </p:cNvPr>
          <p:cNvPicPr>
            <a:picLocks noChangeAspect="1"/>
          </p:cNvPicPr>
          <p:nvPr/>
        </p:nvPicPr>
        <p:blipFill>
          <a:blip r:embed="rId2"/>
          <a:stretch>
            <a:fillRect/>
          </a:stretch>
        </p:blipFill>
        <p:spPr>
          <a:xfrm>
            <a:off x="3790156" y="3645024"/>
            <a:ext cx="5146395" cy="872887"/>
          </a:xfrm>
          <a:prstGeom prst="rect">
            <a:avLst/>
          </a:prstGeom>
        </p:spPr>
      </p:pic>
    </p:spTree>
    <p:extLst>
      <p:ext uri="{BB962C8B-B14F-4D97-AF65-F5344CB8AC3E}">
        <p14:creationId xmlns:p14="http://schemas.microsoft.com/office/powerpoint/2010/main" val="422016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CDAD0-DB74-8C24-E02E-DE5A709AA66C}"/>
              </a:ext>
            </a:extLst>
          </p:cNvPr>
          <p:cNvSpPr>
            <a:spLocks noGrp="1"/>
          </p:cNvSpPr>
          <p:nvPr>
            <p:ph type="title"/>
          </p:nvPr>
        </p:nvSpPr>
        <p:spPr/>
        <p:txBody>
          <a:bodyPr/>
          <a:lstStyle/>
          <a:p>
            <a:r>
              <a:rPr lang="el-GR" dirty="0"/>
              <a:t>Απλή Εκθετική Εξομάλυνση</a:t>
            </a:r>
          </a:p>
        </p:txBody>
      </p:sp>
      <p:sp>
        <p:nvSpPr>
          <p:cNvPr id="3" name="Θέση περιεχομένου 2">
            <a:extLst>
              <a:ext uri="{FF2B5EF4-FFF2-40B4-BE49-F238E27FC236}">
                <a16:creationId xmlns:a16="http://schemas.microsoft.com/office/drawing/2014/main" id="{17027411-181B-79AC-EA9C-1BC4313C617D}"/>
              </a:ext>
            </a:extLst>
          </p:cNvPr>
          <p:cNvSpPr>
            <a:spLocks noGrp="1"/>
          </p:cNvSpPr>
          <p:nvPr>
            <p:ph idx="1"/>
          </p:nvPr>
        </p:nvSpPr>
        <p:spPr/>
        <p:txBody>
          <a:bodyPr>
            <a:normAutofit/>
          </a:bodyPr>
          <a:lstStyle/>
          <a:p>
            <a:r>
              <a:rPr lang="el-GR" dirty="0"/>
              <a:t>Η πρόβλεψη που δίνεται από την εκθετική εξομάλυνση, είναι η παλαιά πρόβλεψη συν μια προσαρμογή για το σφάλμα, που έγινε στην τελευταία πρόβλεψη. </a:t>
            </a:r>
          </a:p>
          <a:p>
            <a:r>
              <a:rPr lang="el-GR" dirty="0"/>
              <a:t>Όταν το α βρίσκεται πλησίον του 1, η νέα πρόβλεψη περιέχει μια ουσιώδη προσαρμογή για το σφάλμα της προηγούμενης πρόβλεψης. </a:t>
            </a:r>
          </a:p>
          <a:p>
            <a:r>
              <a:rPr lang="el-GR" dirty="0"/>
              <a:t>Αντίθετα, εάν το α βρίσκεται πολύ κοντά στο 0, η νέα πρόβλεψη θα περιέχει μικρή μόνο προσαρμογή για το σφάλμα. </a:t>
            </a:r>
          </a:p>
        </p:txBody>
      </p:sp>
    </p:spTree>
    <p:extLst>
      <p:ext uri="{BB962C8B-B14F-4D97-AF65-F5344CB8AC3E}">
        <p14:creationId xmlns:p14="http://schemas.microsoft.com/office/powerpoint/2010/main" val="36297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CDAD0-DB74-8C24-E02E-DE5A709AA66C}"/>
              </a:ext>
            </a:extLst>
          </p:cNvPr>
          <p:cNvSpPr>
            <a:spLocks noGrp="1"/>
          </p:cNvSpPr>
          <p:nvPr>
            <p:ph type="title"/>
          </p:nvPr>
        </p:nvSpPr>
        <p:spPr/>
        <p:txBody>
          <a:bodyPr/>
          <a:lstStyle/>
          <a:p>
            <a:r>
              <a:rPr lang="el-GR" dirty="0"/>
              <a:t>Απλή Εκθετική Εξομάλυνση</a:t>
            </a:r>
          </a:p>
        </p:txBody>
      </p:sp>
      <p:sp>
        <p:nvSpPr>
          <p:cNvPr id="3" name="Θέση περιεχομένου 2">
            <a:extLst>
              <a:ext uri="{FF2B5EF4-FFF2-40B4-BE49-F238E27FC236}">
                <a16:creationId xmlns:a16="http://schemas.microsoft.com/office/drawing/2014/main" id="{17027411-181B-79AC-EA9C-1BC4313C617D}"/>
              </a:ext>
            </a:extLst>
          </p:cNvPr>
          <p:cNvSpPr>
            <a:spLocks noGrp="1"/>
          </p:cNvSpPr>
          <p:nvPr>
            <p:ph idx="1"/>
          </p:nvPr>
        </p:nvSpPr>
        <p:spPr/>
        <p:txBody>
          <a:bodyPr>
            <a:normAutofit/>
          </a:bodyPr>
          <a:lstStyle/>
          <a:p>
            <a:r>
              <a:rPr lang="el-GR" dirty="0"/>
              <a:t>Ένας τρόπος υπολογισμού του α είναι να ελαχιστοποιήσουμε το MSE, το οποίο εξαρτάται από το α. </a:t>
            </a:r>
          </a:p>
          <a:p>
            <a:r>
              <a:rPr lang="el-GR" dirty="0"/>
              <a:t>Ο υπολογισμός μπορεί να γίνει και με επαναληπτική μέθοδο. </a:t>
            </a:r>
          </a:p>
          <a:p>
            <a:r>
              <a:rPr lang="el-GR" dirty="0"/>
              <a:t>Ως αρχική τιμή παίρνουμε:</a:t>
            </a:r>
          </a:p>
          <a:p>
            <a:endParaRPr lang="el-GR" dirty="0"/>
          </a:p>
        </p:txBody>
      </p:sp>
      <p:pic>
        <p:nvPicPr>
          <p:cNvPr id="5" name="Εικόνα 4">
            <a:extLst>
              <a:ext uri="{FF2B5EF4-FFF2-40B4-BE49-F238E27FC236}">
                <a16:creationId xmlns:a16="http://schemas.microsoft.com/office/drawing/2014/main" id="{910CD7CB-2222-51C6-E8BF-8C6E97589626}"/>
              </a:ext>
            </a:extLst>
          </p:cNvPr>
          <p:cNvPicPr>
            <a:picLocks noChangeAspect="1"/>
          </p:cNvPicPr>
          <p:nvPr/>
        </p:nvPicPr>
        <p:blipFill>
          <a:blip r:embed="rId2"/>
          <a:stretch>
            <a:fillRect/>
          </a:stretch>
        </p:blipFill>
        <p:spPr>
          <a:xfrm>
            <a:off x="4294212" y="3976726"/>
            <a:ext cx="4040017" cy="1756530"/>
          </a:xfrm>
          <a:prstGeom prst="rect">
            <a:avLst/>
          </a:prstGeom>
        </p:spPr>
      </p:pic>
    </p:spTree>
    <p:extLst>
      <p:ext uri="{BB962C8B-B14F-4D97-AF65-F5344CB8AC3E}">
        <p14:creationId xmlns:p14="http://schemas.microsoft.com/office/powerpoint/2010/main" val="759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CDAD0-DB74-8C24-E02E-DE5A709AA66C}"/>
              </a:ext>
            </a:extLst>
          </p:cNvPr>
          <p:cNvSpPr>
            <a:spLocks noGrp="1"/>
          </p:cNvSpPr>
          <p:nvPr>
            <p:ph type="title"/>
          </p:nvPr>
        </p:nvSpPr>
        <p:spPr/>
        <p:txBody>
          <a:bodyPr/>
          <a:lstStyle/>
          <a:p>
            <a:r>
              <a:rPr lang="el-GR" dirty="0"/>
              <a:t>Απλή Εκθετική Εξομάλυνση</a:t>
            </a:r>
          </a:p>
        </p:txBody>
      </p:sp>
      <p:sp>
        <p:nvSpPr>
          <p:cNvPr id="3" name="Θέση περιεχομένου 2">
            <a:extLst>
              <a:ext uri="{FF2B5EF4-FFF2-40B4-BE49-F238E27FC236}">
                <a16:creationId xmlns:a16="http://schemas.microsoft.com/office/drawing/2014/main" id="{17027411-181B-79AC-EA9C-1BC4313C617D}"/>
              </a:ext>
            </a:extLst>
          </p:cNvPr>
          <p:cNvSpPr>
            <a:spLocks noGrp="1"/>
          </p:cNvSpPr>
          <p:nvPr>
            <p:ph idx="1"/>
          </p:nvPr>
        </p:nvSpPr>
        <p:spPr/>
        <p:txBody>
          <a:bodyPr>
            <a:normAutofit/>
          </a:bodyPr>
          <a:lstStyle/>
          <a:p>
            <a:r>
              <a:rPr lang="el-GR" dirty="0"/>
              <a:t>Για τα έτη 2000 – 2006 μια εταιρία προσαρμόζει τις τιμές και προβλέπει με την μέθοδο της εκθετικής εξομάλυνσης, χρησιμοποιώντας τις σταθερές εξομάλυνσης 0.1 και 0.6. </a:t>
            </a:r>
          </a:p>
          <a:p>
            <a:r>
              <a:rPr lang="el-GR" dirty="0"/>
              <a:t>Η εξομάλυνση των τιμών της </a:t>
            </a:r>
            <a:r>
              <a:rPr lang="el-GR" dirty="0" err="1"/>
              <a:t>χρονοσειράς</a:t>
            </a:r>
            <a:r>
              <a:rPr lang="el-GR" dirty="0"/>
              <a:t> υπολογίζεται καθορίζοντας το Y</a:t>
            </a:r>
            <a:r>
              <a:rPr lang="el-GR" baseline="-25000" dirty="0"/>
              <a:t>1</a:t>
            </a:r>
            <a:r>
              <a:rPr lang="el-GR" dirty="0"/>
              <a:t>=500. </a:t>
            </a:r>
          </a:p>
          <a:p>
            <a:r>
              <a:rPr lang="el-GR" dirty="0"/>
              <a:t>Από τη χρονική περίοδο 2 η πρόβλεψη για την περίοδο 3 με α = 0.1 είναι:</a:t>
            </a:r>
          </a:p>
        </p:txBody>
      </p:sp>
      <p:pic>
        <p:nvPicPr>
          <p:cNvPr id="6" name="Εικόνα 5">
            <a:extLst>
              <a:ext uri="{FF2B5EF4-FFF2-40B4-BE49-F238E27FC236}">
                <a16:creationId xmlns:a16="http://schemas.microsoft.com/office/drawing/2014/main" id="{EB85B2AC-C30F-C45D-E554-B8F3696E6317}"/>
              </a:ext>
            </a:extLst>
          </p:cNvPr>
          <p:cNvPicPr>
            <a:picLocks noChangeAspect="1"/>
          </p:cNvPicPr>
          <p:nvPr/>
        </p:nvPicPr>
        <p:blipFill>
          <a:blip r:embed="rId2"/>
          <a:stretch>
            <a:fillRect/>
          </a:stretch>
        </p:blipFill>
        <p:spPr>
          <a:xfrm>
            <a:off x="2652566" y="5078264"/>
            <a:ext cx="6883692" cy="1608467"/>
          </a:xfrm>
          <a:prstGeom prst="rect">
            <a:avLst/>
          </a:prstGeom>
        </p:spPr>
      </p:pic>
    </p:spTree>
    <p:extLst>
      <p:ext uri="{BB962C8B-B14F-4D97-AF65-F5344CB8AC3E}">
        <p14:creationId xmlns:p14="http://schemas.microsoft.com/office/powerpoint/2010/main" val="5841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CDAD0-DB74-8C24-E02E-DE5A709AA66C}"/>
              </a:ext>
            </a:extLst>
          </p:cNvPr>
          <p:cNvSpPr>
            <a:spLocks noGrp="1"/>
          </p:cNvSpPr>
          <p:nvPr>
            <p:ph type="title"/>
          </p:nvPr>
        </p:nvSpPr>
        <p:spPr/>
        <p:txBody>
          <a:bodyPr/>
          <a:lstStyle/>
          <a:p>
            <a:r>
              <a:rPr lang="el-GR" dirty="0"/>
              <a:t>Απλή Εκθετική Εξομάλυνση</a:t>
            </a:r>
          </a:p>
        </p:txBody>
      </p:sp>
      <p:sp>
        <p:nvSpPr>
          <p:cNvPr id="3" name="Θέση περιεχομένου 2">
            <a:extLst>
              <a:ext uri="{FF2B5EF4-FFF2-40B4-BE49-F238E27FC236}">
                <a16:creationId xmlns:a16="http://schemas.microsoft.com/office/drawing/2014/main" id="{17027411-181B-79AC-EA9C-1BC4313C617D}"/>
              </a:ext>
            </a:extLst>
          </p:cNvPr>
          <p:cNvSpPr>
            <a:spLocks noGrp="1"/>
          </p:cNvSpPr>
          <p:nvPr>
            <p:ph idx="1"/>
          </p:nvPr>
        </p:nvSpPr>
        <p:spPr/>
        <p:txBody>
          <a:bodyPr>
            <a:normAutofit/>
          </a:bodyPr>
          <a:lstStyle/>
          <a:p>
            <a:r>
              <a:rPr lang="el-GR" dirty="0"/>
              <a:t>Η πρόβλεψη για την τέταρτη περίοδο είναι:</a:t>
            </a:r>
          </a:p>
          <a:p>
            <a:endParaRPr lang="el-GR" dirty="0"/>
          </a:p>
        </p:txBody>
      </p:sp>
      <p:pic>
        <p:nvPicPr>
          <p:cNvPr id="5" name="Εικόνα 4">
            <a:extLst>
              <a:ext uri="{FF2B5EF4-FFF2-40B4-BE49-F238E27FC236}">
                <a16:creationId xmlns:a16="http://schemas.microsoft.com/office/drawing/2014/main" id="{78A5E7A8-3C27-95B2-DFA1-CB4F4D76B340}"/>
              </a:ext>
            </a:extLst>
          </p:cNvPr>
          <p:cNvPicPr>
            <a:picLocks noChangeAspect="1"/>
          </p:cNvPicPr>
          <p:nvPr/>
        </p:nvPicPr>
        <p:blipFill>
          <a:blip r:embed="rId2"/>
          <a:stretch>
            <a:fillRect/>
          </a:stretch>
        </p:blipFill>
        <p:spPr>
          <a:xfrm>
            <a:off x="2635809" y="2276872"/>
            <a:ext cx="6917205" cy="1565403"/>
          </a:xfrm>
          <a:prstGeom prst="rect">
            <a:avLst/>
          </a:prstGeom>
        </p:spPr>
      </p:pic>
      <p:pic>
        <p:nvPicPr>
          <p:cNvPr id="8" name="Εικόνα 7">
            <a:extLst>
              <a:ext uri="{FF2B5EF4-FFF2-40B4-BE49-F238E27FC236}">
                <a16:creationId xmlns:a16="http://schemas.microsoft.com/office/drawing/2014/main" id="{0A3AE861-A395-6AB5-8897-441B7EB2298F}"/>
              </a:ext>
            </a:extLst>
          </p:cNvPr>
          <p:cNvPicPr>
            <a:picLocks noChangeAspect="1"/>
          </p:cNvPicPr>
          <p:nvPr/>
        </p:nvPicPr>
        <p:blipFill>
          <a:blip r:embed="rId3"/>
          <a:stretch>
            <a:fillRect/>
          </a:stretch>
        </p:blipFill>
        <p:spPr>
          <a:xfrm>
            <a:off x="7311949" y="3924639"/>
            <a:ext cx="4064288" cy="2755561"/>
          </a:xfrm>
          <a:prstGeom prst="rect">
            <a:avLst/>
          </a:prstGeom>
        </p:spPr>
      </p:pic>
    </p:spTree>
    <p:extLst>
      <p:ext uri="{BB962C8B-B14F-4D97-AF65-F5344CB8AC3E}">
        <p14:creationId xmlns:p14="http://schemas.microsoft.com/office/powerpoint/2010/main" val="263466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10625D-DD6A-54CF-A1DB-FA746E770886}"/>
              </a:ext>
            </a:extLst>
          </p:cNvPr>
          <p:cNvSpPr>
            <a:spLocks noGrp="1"/>
          </p:cNvSpPr>
          <p:nvPr>
            <p:ph type="title"/>
          </p:nvPr>
        </p:nvSpPr>
        <p:spPr/>
        <p:txBody>
          <a:bodyPr/>
          <a:lstStyle/>
          <a:p>
            <a:r>
              <a:rPr lang="el-GR" dirty="0"/>
              <a:t>Πρόβλεψη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92D832EB-9B5F-B11C-6B9E-694913067744}"/>
              </a:ext>
            </a:extLst>
          </p:cNvPr>
          <p:cNvSpPr>
            <a:spLocks noGrp="1"/>
          </p:cNvSpPr>
          <p:nvPr>
            <p:ph idx="1"/>
          </p:nvPr>
        </p:nvSpPr>
        <p:spPr/>
        <p:txBody>
          <a:bodyPr/>
          <a:lstStyle/>
          <a:p>
            <a:r>
              <a:rPr lang="en-US" dirty="0"/>
              <a:t>Naïve</a:t>
            </a:r>
          </a:p>
          <a:p>
            <a:r>
              <a:rPr lang="el-GR" dirty="0"/>
              <a:t>Μέθοδοι Μέσου Όρου</a:t>
            </a:r>
            <a:endParaRPr lang="en-US" dirty="0"/>
          </a:p>
          <a:p>
            <a:pPr lvl="1"/>
            <a:r>
              <a:rPr lang="el-GR" dirty="0"/>
              <a:t>Απλού Μέσου Όρου</a:t>
            </a:r>
          </a:p>
          <a:p>
            <a:pPr lvl="1"/>
            <a:r>
              <a:rPr lang="el-GR" dirty="0"/>
              <a:t>Κινητού Μέσου Όρου</a:t>
            </a:r>
          </a:p>
          <a:p>
            <a:pPr lvl="1"/>
            <a:r>
              <a:rPr lang="el-GR" dirty="0"/>
              <a:t>Διπλού Κινητού Μέσου Όρου</a:t>
            </a:r>
          </a:p>
          <a:p>
            <a:r>
              <a:rPr lang="el-GR" dirty="0"/>
              <a:t>Εκθετική Εξομάλυνση</a:t>
            </a:r>
          </a:p>
          <a:p>
            <a:pPr lvl="1"/>
            <a:r>
              <a:rPr lang="el-GR" dirty="0"/>
              <a:t>Απλή εκθετική εξομάλυνση</a:t>
            </a:r>
          </a:p>
          <a:p>
            <a:pPr lvl="1"/>
            <a:r>
              <a:rPr lang="el-GR" dirty="0"/>
              <a:t>Διπλή εκθετική εξομάλυνση ή μέθοδος </a:t>
            </a:r>
            <a:r>
              <a:rPr lang="el-GR" dirty="0" err="1"/>
              <a:t>Holt</a:t>
            </a:r>
            <a:endParaRPr lang="el-GR" dirty="0"/>
          </a:p>
          <a:p>
            <a:pPr lvl="1"/>
            <a:r>
              <a:rPr lang="el-GR" dirty="0"/>
              <a:t>Τριπλή εκθετική εξομάλυνση ή μέθοδος </a:t>
            </a:r>
            <a:r>
              <a:rPr lang="el-GR" dirty="0" err="1"/>
              <a:t>Winters</a:t>
            </a:r>
            <a:endParaRPr lang="el-GR" dirty="0"/>
          </a:p>
        </p:txBody>
      </p:sp>
    </p:spTree>
    <p:extLst>
      <p:ext uri="{BB962C8B-B14F-4D97-AF65-F5344CB8AC3E}">
        <p14:creationId xmlns:p14="http://schemas.microsoft.com/office/powerpoint/2010/main" val="204202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CDAD0-DB74-8C24-E02E-DE5A709AA66C}"/>
              </a:ext>
            </a:extLst>
          </p:cNvPr>
          <p:cNvSpPr>
            <a:spLocks noGrp="1"/>
          </p:cNvSpPr>
          <p:nvPr>
            <p:ph type="title"/>
          </p:nvPr>
        </p:nvSpPr>
        <p:spPr/>
        <p:txBody>
          <a:bodyPr/>
          <a:lstStyle/>
          <a:p>
            <a:r>
              <a:rPr lang="el-GR" dirty="0"/>
              <a:t>Απλή Εκθετική Εξομάλυνση</a:t>
            </a:r>
          </a:p>
        </p:txBody>
      </p:sp>
      <p:sp>
        <p:nvSpPr>
          <p:cNvPr id="3" name="Θέση περιεχομένου 2">
            <a:extLst>
              <a:ext uri="{FF2B5EF4-FFF2-40B4-BE49-F238E27FC236}">
                <a16:creationId xmlns:a16="http://schemas.microsoft.com/office/drawing/2014/main" id="{17027411-181B-79AC-EA9C-1BC4313C617D}"/>
              </a:ext>
            </a:extLst>
          </p:cNvPr>
          <p:cNvSpPr>
            <a:spLocks noGrp="1"/>
          </p:cNvSpPr>
          <p:nvPr>
            <p:ph idx="1"/>
          </p:nvPr>
        </p:nvSpPr>
        <p:spPr/>
        <p:txBody>
          <a:bodyPr>
            <a:normAutofit/>
          </a:bodyPr>
          <a:lstStyle/>
          <a:p>
            <a:r>
              <a:rPr lang="el-GR" dirty="0"/>
              <a:t>Το </a:t>
            </a:r>
            <a:r>
              <a:rPr lang="en-US" dirty="0"/>
              <a:t>Minitab </a:t>
            </a:r>
            <a:r>
              <a:rPr lang="el-GR" dirty="0"/>
              <a:t>έχει τη δυνατότητα να υπολογίσει την παράμετρο α αυτόματα, έτσι ώστε το </a:t>
            </a:r>
            <a:r>
              <a:rPr lang="en-US" dirty="0"/>
              <a:t>MSE</a:t>
            </a:r>
            <a:r>
              <a:rPr lang="el-GR" dirty="0"/>
              <a:t> να είναι ελάχιστο.</a:t>
            </a:r>
          </a:p>
        </p:txBody>
      </p:sp>
    </p:spTree>
    <p:extLst>
      <p:ext uri="{BB962C8B-B14F-4D97-AF65-F5344CB8AC3E}">
        <p14:creationId xmlns:p14="http://schemas.microsoft.com/office/powerpoint/2010/main" val="183010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46A6D-2C55-4515-15D5-599928C27F83}"/>
              </a:ext>
            </a:extLst>
          </p:cNvPr>
          <p:cNvSpPr>
            <a:spLocks noGrp="1"/>
          </p:cNvSpPr>
          <p:nvPr>
            <p:ph type="title"/>
          </p:nvPr>
        </p:nvSpPr>
        <p:spPr/>
        <p:txBody>
          <a:bodyPr/>
          <a:lstStyle/>
          <a:p>
            <a:r>
              <a:rPr lang="el-GR" dirty="0"/>
              <a:t>Εκθετική Εξομάλυνση με Προσαρμογή στην Τάση (Διπλή)</a:t>
            </a:r>
          </a:p>
        </p:txBody>
      </p:sp>
      <p:sp>
        <p:nvSpPr>
          <p:cNvPr id="3" name="Θέση περιεχομένου 2">
            <a:extLst>
              <a:ext uri="{FF2B5EF4-FFF2-40B4-BE49-F238E27FC236}">
                <a16:creationId xmlns:a16="http://schemas.microsoft.com/office/drawing/2014/main" id="{305E55EE-1AA1-2141-93D3-42F1B17A2CAF}"/>
              </a:ext>
            </a:extLst>
          </p:cNvPr>
          <p:cNvSpPr>
            <a:spLocks noGrp="1"/>
          </p:cNvSpPr>
          <p:nvPr>
            <p:ph idx="1"/>
          </p:nvPr>
        </p:nvSpPr>
        <p:spPr/>
        <p:txBody>
          <a:bodyPr/>
          <a:lstStyle/>
          <a:p>
            <a:r>
              <a:rPr lang="el-GR" dirty="0"/>
              <a:t>Ονομάζεται επίσης μέθοδος </a:t>
            </a:r>
            <a:r>
              <a:rPr lang="el-GR" dirty="0" err="1"/>
              <a:t>Holt</a:t>
            </a:r>
            <a:r>
              <a:rPr lang="el-GR" dirty="0"/>
              <a:t> και χρησιμοποιείται, όταν υπάρχει τάση στις παρατηρήσεις της </a:t>
            </a:r>
            <a:r>
              <a:rPr lang="el-GR" dirty="0" err="1"/>
              <a:t>χρονοσειράς</a:t>
            </a:r>
            <a:r>
              <a:rPr lang="el-GR" dirty="0"/>
              <a:t>. </a:t>
            </a:r>
          </a:p>
          <a:p>
            <a:r>
              <a:rPr lang="el-GR" dirty="0"/>
              <a:t>Η μέθοδος </a:t>
            </a:r>
            <a:r>
              <a:rPr lang="el-GR" dirty="0" err="1"/>
              <a:t>Holt</a:t>
            </a:r>
            <a:r>
              <a:rPr lang="el-GR" dirty="0"/>
              <a:t> έχει δύο παραμέτρους εξομάλυνσης:</a:t>
            </a:r>
          </a:p>
          <a:p>
            <a:pPr lvl="1"/>
            <a:r>
              <a:rPr lang="el-GR" dirty="0"/>
              <a:t>Την παράμετρο α για την εξομάλυνση του επιπέδου των τιμών της </a:t>
            </a:r>
            <a:r>
              <a:rPr lang="el-GR" dirty="0" err="1"/>
              <a:t>χρονοσειράς</a:t>
            </a:r>
            <a:r>
              <a:rPr lang="el-GR" dirty="0"/>
              <a:t> και </a:t>
            </a:r>
          </a:p>
          <a:p>
            <a:pPr lvl="1"/>
            <a:r>
              <a:rPr lang="el-GR" dirty="0"/>
              <a:t>Την παράμετρο β για την εξομάλυνση της τάσης, </a:t>
            </a:r>
          </a:p>
          <a:p>
            <a:pPr marL="0" indent="0">
              <a:buNone/>
            </a:pPr>
            <a:r>
              <a:rPr lang="el-GR" dirty="0"/>
              <a:t>σε αντίθεση με τη μέθοδο της απλής εκθετικής εξομάλυνσης που έχει μόνο μία. </a:t>
            </a:r>
          </a:p>
        </p:txBody>
      </p:sp>
    </p:spTree>
    <p:extLst>
      <p:ext uri="{BB962C8B-B14F-4D97-AF65-F5344CB8AC3E}">
        <p14:creationId xmlns:p14="http://schemas.microsoft.com/office/powerpoint/2010/main" val="8086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46A6D-2C55-4515-15D5-599928C27F83}"/>
              </a:ext>
            </a:extLst>
          </p:cNvPr>
          <p:cNvSpPr>
            <a:spLocks noGrp="1"/>
          </p:cNvSpPr>
          <p:nvPr>
            <p:ph type="title"/>
          </p:nvPr>
        </p:nvSpPr>
        <p:spPr/>
        <p:txBody>
          <a:bodyPr/>
          <a:lstStyle/>
          <a:p>
            <a:r>
              <a:rPr lang="el-GR" dirty="0"/>
              <a:t>Εκθετική Εξομάλυνση με Προσαρμογή στην Τάση (Διπλή)</a:t>
            </a:r>
          </a:p>
        </p:txBody>
      </p:sp>
      <p:sp>
        <p:nvSpPr>
          <p:cNvPr id="3" name="Θέση περιεχομένου 2">
            <a:extLst>
              <a:ext uri="{FF2B5EF4-FFF2-40B4-BE49-F238E27FC236}">
                <a16:creationId xmlns:a16="http://schemas.microsoft.com/office/drawing/2014/main" id="{305E55EE-1AA1-2141-93D3-42F1B17A2CAF}"/>
              </a:ext>
            </a:extLst>
          </p:cNvPr>
          <p:cNvSpPr>
            <a:spLocks noGrp="1"/>
          </p:cNvSpPr>
          <p:nvPr>
            <p:ph idx="1"/>
          </p:nvPr>
        </p:nvSpPr>
        <p:spPr/>
        <p:txBody>
          <a:bodyPr/>
          <a:lstStyle/>
          <a:p>
            <a:r>
              <a:rPr lang="el-GR" dirty="0"/>
              <a:t>Η εφαρμογή της μεθόδου βασίζεται στην ακόλουθη διαδικασία: </a:t>
            </a:r>
          </a:p>
          <a:p>
            <a:endParaRPr lang="el-GR" dirty="0"/>
          </a:p>
        </p:txBody>
      </p:sp>
      <p:graphicFrame>
        <p:nvGraphicFramePr>
          <p:cNvPr id="4" name="Διάγραμμα 3">
            <a:extLst>
              <a:ext uri="{FF2B5EF4-FFF2-40B4-BE49-F238E27FC236}">
                <a16:creationId xmlns:a16="http://schemas.microsoft.com/office/drawing/2014/main" id="{070A0B45-4069-B673-78EC-7730EF5257BA}"/>
              </a:ext>
            </a:extLst>
          </p:cNvPr>
          <p:cNvGraphicFramePr/>
          <p:nvPr>
            <p:extLst>
              <p:ext uri="{D42A27DB-BD31-4B8C-83A1-F6EECF244321}">
                <p14:modId xmlns:p14="http://schemas.microsoft.com/office/powerpoint/2010/main" val="82751996"/>
              </p:ext>
            </p:extLst>
          </p:nvPr>
        </p:nvGraphicFramePr>
        <p:xfrm>
          <a:off x="3198845" y="2710031"/>
          <a:ext cx="5791134" cy="3644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79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46A6D-2C55-4515-15D5-599928C27F83}"/>
              </a:ext>
            </a:extLst>
          </p:cNvPr>
          <p:cNvSpPr>
            <a:spLocks noGrp="1"/>
          </p:cNvSpPr>
          <p:nvPr>
            <p:ph type="title"/>
          </p:nvPr>
        </p:nvSpPr>
        <p:spPr/>
        <p:txBody>
          <a:bodyPr/>
          <a:lstStyle/>
          <a:p>
            <a:r>
              <a:rPr lang="el-GR" dirty="0"/>
              <a:t>Εκθετική Εξομάλυνση με Προσαρμογή στην Τάση (Διπλή)</a:t>
            </a:r>
          </a:p>
        </p:txBody>
      </p:sp>
      <p:sp>
        <p:nvSpPr>
          <p:cNvPr id="3" name="Θέση περιεχομένου 2">
            <a:extLst>
              <a:ext uri="{FF2B5EF4-FFF2-40B4-BE49-F238E27FC236}">
                <a16:creationId xmlns:a16="http://schemas.microsoft.com/office/drawing/2014/main" id="{305E55EE-1AA1-2141-93D3-42F1B17A2CAF}"/>
              </a:ext>
            </a:extLst>
          </p:cNvPr>
          <p:cNvSpPr>
            <a:spLocks noGrp="1"/>
          </p:cNvSpPr>
          <p:nvPr>
            <p:ph idx="1"/>
          </p:nvPr>
        </p:nvSpPr>
        <p:spPr/>
        <p:txBody>
          <a:bodyPr>
            <a:normAutofit fontScale="77500" lnSpcReduction="20000"/>
          </a:bodyPr>
          <a:lstStyle/>
          <a:p>
            <a:r>
              <a:rPr lang="el-GR" dirty="0"/>
              <a:t>Η εξομάλυνση του επιπέδου των τιμών (</a:t>
            </a:r>
            <a:r>
              <a:rPr lang="el-GR" dirty="0" err="1"/>
              <a:t>current</a:t>
            </a:r>
            <a:r>
              <a:rPr lang="el-GR" dirty="0"/>
              <a:t> </a:t>
            </a:r>
            <a:r>
              <a:rPr lang="el-GR" dirty="0" err="1"/>
              <a:t>Level</a:t>
            </a:r>
            <a:r>
              <a:rPr lang="el-GR" dirty="0"/>
              <a:t>) της </a:t>
            </a:r>
            <a:r>
              <a:rPr lang="el-GR" dirty="0" err="1"/>
              <a:t>χρονοσειράς</a:t>
            </a:r>
            <a:r>
              <a:rPr lang="el-GR" dirty="0"/>
              <a:t> γίνεται με την ακόλουθη σχέση:</a:t>
            </a:r>
          </a:p>
          <a:p>
            <a:endParaRPr lang="el-GR" dirty="0"/>
          </a:p>
          <a:p>
            <a:endParaRPr lang="el-GR" dirty="0"/>
          </a:p>
          <a:p>
            <a:pPr marL="0" indent="0">
              <a:buNone/>
            </a:pPr>
            <a:r>
              <a:rPr lang="el-GR" dirty="0"/>
              <a:t>όπου α είναι η σταθερά για την εξομάλυνση για 0≤α≤1, </a:t>
            </a:r>
            <a:r>
              <a:rPr lang="el-GR" dirty="0" err="1"/>
              <a:t>L</a:t>
            </a:r>
            <a:r>
              <a:rPr lang="el-GR" baseline="-25000" dirty="0" err="1"/>
              <a:t>t</a:t>
            </a:r>
            <a:r>
              <a:rPr lang="el-GR" dirty="0"/>
              <a:t> οι εξομαλυνθείσες τιμές της </a:t>
            </a:r>
            <a:r>
              <a:rPr lang="el-GR" dirty="0" err="1"/>
              <a:t>χρονοσειράς</a:t>
            </a:r>
            <a:r>
              <a:rPr lang="el-GR" dirty="0"/>
              <a:t>, που προκύπτουν από την εξομάλυνση, για t=2, 3, ..., n, ενώ για t=1 ορίζεται ως αρχική συνθήκη L</a:t>
            </a:r>
            <a:r>
              <a:rPr lang="el-GR" baseline="-25000" dirty="0"/>
              <a:t>1</a:t>
            </a:r>
            <a:r>
              <a:rPr lang="el-GR" dirty="0"/>
              <a:t>=Y</a:t>
            </a:r>
            <a:r>
              <a:rPr lang="el-GR" baseline="-25000" dirty="0"/>
              <a:t>1</a:t>
            </a:r>
            <a:r>
              <a:rPr lang="el-GR" dirty="0"/>
              <a:t>. </a:t>
            </a:r>
          </a:p>
          <a:p>
            <a:r>
              <a:rPr lang="el-GR" dirty="0"/>
              <a:t>Η σχέση αυτή είναι όμοια με τη σχέση της απλής εκθετικής εξομάλυνσης εκτός από τον παράγοντα T</a:t>
            </a:r>
            <a:r>
              <a:rPr lang="el-GR" baseline="-25000" dirty="0"/>
              <a:t>t−1 </a:t>
            </a:r>
            <a:r>
              <a:rPr lang="el-GR" dirty="0"/>
              <a:t>, ο οποίος εισήχθη προκειμένου να ενσωματώσουμε τη τάση στη περίπτωση που υπάρχει. Χωρίς τον παράγοντα αυτό η σχέση είναι ίδια με τη σχέση της απλής εκθετικής εξομάλυνσης. </a:t>
            </a:r>
          </a:p>
          <a:p>
            <a:r>
              <a:rPr lang="el-GR" dirty="0"/>
              <a:t>Το </a:t>
            </a:r>
            <a:r>
              <a:rPr lang="el-GR" dirty="0" err="1"/>
              <a:t>Level</a:t>
            </a:r>
            <a:r>
              <a:rPr lang="el-GR" dirty="0"/>
              <a:t> είναι η εξομαλυνθείσα τιμή των δεδομένων στο τέλος μιας περιόδου.</a:t>
            </a:r>
          </a:p>
        </p:txBody>
      </p:sp>
      <p:pic>
        <p:nvPicPr>
          <p:cNvPr id="6" name="Εικόνα 5">
            <a:extLst>
              <a:ext uri="{FF2B5EF4-FFF2-40B4-BE49-F238E27FC236}">
                <a16:creationId xmlns:a16="http://schemas.microsoft.com/office/drawing/2014/main" id="{F63B29DC-144F-4DA8-61B9-70B8E7041CDE}"/>
              </a:ext>
            </a:extLst>
          </p:cNvPr>
          <p:cNvPicPr>
            <a:picLocks noChangeAspect="1"/>
          </p:cNvPicPr>
          <p:nvPr/>
        </p:nvPicPr>
        <p:blipFill>
          <a:blip r:embed="rId2"/>
          <a:stretch>
            <a:fillRect/>
          </a:stretch>
        </p:blipFill>
        <p:spPr>
          <a:xfrm>
            <a:off x="3970176" y="2204864"/>
            <a:ext cx="4248471" cy="648072"/>
          </a:xfrm>
          <a:prstGeom prst="rect">
            <a:avLst/>
          </a:prstGeom>
        </p:spPr>
      </p:pic>
    </p:spTree>
    <p:extLst>
      <p:ext uri="{BB962C8B-B14F-4D97-AF65-F5344CB8AC3E}">
        <p14:creationId xmlns:p14="http://schemas.microsoft.com/office/powerpoint/2010/main" val="13976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46A6D-2C55-4515-15D5-599928C27F83}"/>
              </a:ext>
            </a:extLst>
          </p:cNvPr>
          <p:cNvSpPr>
            <a:spLocks noGrp="1"/>
          </p:cNvSpPr>
          <p:nvPr>
            <p:ph type="title"/>
          </p:nvPr>
        </p:nvSpPr>
        <p:spPr/>
        <p:txBody>
          <a:bodyPr/>
          <a:lstStyle/>
          <a:p>
            <a:r>
              <a:rPr lang="el-GR" dirty="0"/>
              <a:t>Εκθετική Εξομάλυνση με Προσαρμογή στην Τάση (Διπλή)</a:t>
            </a:r>
          </a:p>
        </p:txBody>
      </p:sp>
      <p:sp>
        <p:nvSpPr>
          <p:cNvPr id="3" name="Θέση περιεχομένου 2">
            <a:extLst>
              <a:ext uri="{FF2B5EF4-FFF2-40B4-BE49-F238E27FC236}">
                <a16:creationId xmlns:a16="http://schemas.microsoft.com/office/drawing/2014/main" id="{305E55EE-1AA1-2141-93D3-42F1B17A2CAF}"/>
              </a:ext>
            </a:extLst>
          </p:cNvPr>
          <p:cNvSpPr>
            <a:spLocks noGrp="1"/>
          </p:cNvSpPr>
          <p:nvPr>
            <p:ph idx="1"/>
          </p:nvPr>
        </p:nvSpPr>
        <p:spPr/>
        <p:txBody>
          <a:bodyPr>
            <a:normAutofit fontScale="85000" lnSpcReduction="10000"/>
          </a:bodyPr>
          <a:lstStyle/>
          <a:p>
            <a:r>
              <a:rPr lang="el-GR" dirty="0"/>
              <a:t>Η εξομάλυνση της τάσης (</a:t>
            </a:r>
            <a:r>
              <a:rPr lang="el-GR" dirty="0" err="1"/>
              <a:t>Trend</a:t>
            </a:r>
            <a:r>
              <a:rPr lang="el-GR" dirty="0"/>
              <a:t> </a:t>
            </a:r>
            <a:r>
              <a:rPr lang="el-GR" dirty="0" err="1"/>
              <a:t>estimate</a:t>
            </a:r>
            <a:r>
              <a:rPr lang="el-GR" dirty="0"/>
              <a:t>) γίνεται ως εξής:</a:t>
            </a:r>
          </a:p>
          <a:p>
            <a:endParaRPr lang="el-GR" dirty="0"/>
          </a:p>
          <a:p>
            <a:endParaRPr lang="el-GR" dirty="0"/>
          </a:p>
          <a:p>
            <a:pPr marL="0" indent="0">
              <a:buNone/>
            </a:pPr>
            <a:r>
              <a:rPr lang="el-GR" dirty="0"/>
              <a:t>όπου β, για 0≤β≤1, είναι η σταθερά για την εξομάλυνση της τάσης, </a:t>
            </a:r>
            <a:r>
              <a:rPr lang="el-GR" dirty="0" err="1"/>
              <a:t>Τt</a:t>
            </a:r>
            <a:r>
              <a:rPr lang="el-GR" dirty="0"/>
              <a:t> οι εξομαλυνθείσες τιμές της τάσης, για t=2, 3, ..., n, ενώ για t=1 ορίζεται ως αρχική συνθήκη η Τ</a:t>
            </a:r>
            <a:r>
              <a:rPr lang="el-GR" baseline="-25000" dirty="0"/>
              <a:t>1</a:t>
            </a:r>
            <a:r>
              <a:rPr lang="el-GR" dirty="0"/>
              <a:t>=0. </a:t>
            </a:r>
          </a:p>
          <a:p>
            <a:r>
              <a:rPr lang="el-GR" dirty="0"/>
              <a:t>Η παρούσα τάση σταθμίζεται με δύο παράγοντες: </a:t>
            </a:r>
          </a:p>
          <a:p>
            <a:pPr lvl="1"/>
            <a:r>
              <a:rPr lang="el-GR" dirty="0"/>
              <a:t>Ο πρώτος προέρχεται από τη διαδοχική διαφορά των εξομαλυνθέντων τιμών της </a:t>
            </a:r>
            <a:r>
              <a:rPr lang="el-GR" dirty="0" err="1"/>
              <a:t>χρονοσειράς</a:t>
            </a:r>
            <a:r>
              <a:rPr lang="el-GR" dirty="0"/>
              <a:t> ενώ </a:t>
            </a:r>
          </a:p>
          <a:p>
            <a:pPr lvl="1"/>
            <a:r>
              <a:rPr lang="el-GR" dirty="0"/>
              <a:t>Ο δεύτερος από την εξομαλυνθείσα τιμή τάσης της προηγούμενης περιόδου. </a:t>
            </a:r>
          </a:p>
          <a:p>
            <a:r>
              <a:rPr lang="el-GR" dirty="0"/>
              <a:t>Το </a:t>
            </a:r>
            <a:r>
              <a:rPr lang="el-GR" dirty="0" err="1"/>
              <a:t>Trend</a:t>
            </a:r>
            <a:r>
              <a:rPr lang="el-GR" dirty="0"/>
              <a:t> λοιπόν είναι η εξομαλυνθείσα τιμή της αύξησης, ή της μείωσης των δεδομένων στο τέλος μιας περιόδου.</a:t>
            </a:r>
          </a:p>
        </p:txBody>
      </p:sp>
      <p:pic>
        <p:nvPicPr>
          <p:cNvPr id="5" name="Εικόνα 4">
            <a:extLst>
              <a:ext uri="{FF2B5EF4-FFF2-40B4-BE49-F238E27FC236}">
                <a16:creationId xmlns:a16="http://schemas.microsoft.com/office/drawing/2014/main" id="{7048E226-7FE2-B6C5-D42F-7B639D7D8926}"/>
              </a:ext>
            </a:extLst>
          </p:cNvPr>
          <p:cNvPicPr>
            <a:picLocks noChangeAspect="1"/>
          </p:cNvPicPr>
          <p:nvPr/>
        </p:nvPicPr>
        <p:blipFill>
          <a:blip r:embed="rId2"/>
          <a:stretch>
            <a:fillRect/>
          </a:stretch>
        </p:blipFill>
        <p:spPr>
          <a:xfrm>
            <a:off x="3734312" y="2060848"/>
            <a:ext cx="4720199" cy="792088"/>
          </a:xfrm>
          <a:prstGeom prst="rect">
            <a:avLst/>
          </a:prstGeom>
        </p:spPr>
      </p:pic>
    </p:spTree>
    <p:extLst>
      <p:ext uri="{BB962C8B-B14F-4D97-AF65-F5344CB8AC3E}">
        <p14:creationId xmlns:p14="http://schemas.microsoft.com/office/powerpoint/2010/main" val="47684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46A6D-2C55-4515-15D5-599928C27F83}"/>
              </a:ext>
            </a:extLst>
          </p:cNvPr>
          <p:cNvSpPr>
            <a:spLocks noGrp="1"/>
          </p:cNvSpPr>
          <p:nvPr>
            <p:ph type="title"/>
          </p:nvPr>
        </p:nvSpPr>
        <p:spPr/>
        <p:txBody>
          <a:bodyPr/>
          <a:lstStyle/>
          <a:p>
            <a:r>
              <a:rPr lang="el-GR" dirty="0"/>
              <a:t>Εκθετική Εξομάλυνση με Προσαρμογή στην Τάση (Διπλή)</a:t>
            </a:r>
          </a:p>
        </p:txBody>
      </p:sp>
      <p:sp>
        <p:nvSpPr>
          <p:cNvPr id="3" name="Θέση περιεχομένου 2">
            <a:extLst>
              <a:ext uri="{FF2B5EF4-FFF2-40B4-BE49-F238E27FC236}">
                <a16:creationId xmlns:a16="http://schemas.microsoft.com/office/drawing/2014/main" id="{305E55EE-1AA1-2141-93D3-42F1B17A2CAF}"/>
              </a:ext>
            </a:extLst>
          </p:cNvPr>
          <p:cNvSpPr>
            <a:spLocks noGrp="1"/>
          </p:cNvSpPr>
          <p:nvPr>
            <p:ph idx="1"/>
          </p:nvPr>
        </p:nvSpPr>
        <p:spPr/>
        <p:txBody>
          <a:bodyPr>
            <a:normAutofit/>
          </a:bodyPr>
          <a:lstStyle/>
          <a:p>
            <a:r>
              <a:rPr lang="el-GR" dirty="0"/>
              <a:t>Η πρόβλεψη, για την p μελλοντική περίοδο υπολογίζεται ως:</a:t>
            </a:r>
          </a:p>
          <a:p>
            <a:endParaRPr lang="el-GR" dirty="0"/>
          </a:p>
          <a:p>
            <a:endParaRPr lang="el-GR" dirty="0"/>
          </a:p>
          <a:p>
            <a:pPr marL="0" indent="0">
              <a:buNone/>
            </a:pPr>
            <a:r>
              <a:rPr lang="el-GR" dirty="0"/>
              <a:t>όπου p = 1, 2, 3, …. </a:t>
            </a:r>
          </a:p>
        </p:txBody>
      </p:sp>
      <p:pic>
        <p:nvPicPr>
          <p:cNvPr id="6" name="Εικόνα 5">
            <a:extLst>
              <a:ext uri="{FF2B5EF4-FFF2-40B4-BE49-F238E27FC236}">
                <a16:creationId xmlns:a16="http://schemas.microsoft.com/office/drawing/2014/main" id="{38350B6A-E809-42A4-A865-9959C730CC22}"/>
              </a:ext>
            </a:extLst>
          </p:cNvPr>
          <p:cNvPicPr>
            <a:picLocks noChangeAspect="1"/>
          </p:cNvPicPr>
          <p:nvPr/>
        </p:nvPicPr>
        <p:blipFill>
          <a:blip r:embed="rId2"/>
          <a:stretch>
            <a:fillRect/>
          </a:stretch>
        </p:blipFill>
        <p:spPr>
          <a:xfrm>
            <a:off x="4543470" y="2348880"/>
            <a:ext cx="3101884" cy="1008112"/>
          </a:xfrm>
          <a:prstGeom prst="rect">
            <a:avLst/>
          </a:prstGeom>
        </p:spPr>
      </p:pic>
    </p:spTree>
    <p:extLst>
      <p:ext uri="{BB962C8B-B14F-4D97-AF65-F5344CB8AC3E}">
        <p14:creationId xmlns:p14="http://schemas.microsoft.com/office/powerpoint/2010/main" val="203159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46A6D-2C55-4515-15D5-599928C27F83}"/>
              </a:ext>
            </a:extLst>
          </p:cNvPr>
          <p:cNvSpPr>
            <a:spLocks noGrp="1"/>
          </p:cNvSpPr>
          <p:nvPr>
            <p:ph type="title"/>
          </p:nvPr>
        </p:nvSpPr>
        <p:spPr/>
        <p:txBody>
          <a:bodyPr/>
          <a:lstStyle/>
          <a:p>
            <a:r>
              <a:rPr lang="el-GR" dirty="0"/>
              <a:t>Εκθετική Εξομάλυνση με Προσαρμογή στην Τάση (Διπλή)</a:t>
            </a:r>
          </a:p>
        </p:txBody>
      </p:sp>
      <p:sp>
        <p:nvSpPr>
          <p:cNvPr id="3" name="Θέση περιεχομένου 2">
            <a:extLst>
              <a:ext uri="{FF2B5EF4-FFF2-40B4-BE49-F238E27FC236}">
                <a16:creationId xmlns:a16="http://schemas.microsoft.com/office/drawing/2014/main" id="{305E55EE-1AA1-2141-93D3-42F1B17A2CAF}"/>
              </a:ext>
            </a:extLst>
          </p:cNvPr>
          <p:cNvSpPr>
            <a:spLocks noGrp="1"/>
          </p:cNvSpPr>
          <p:nvPr>
            <p:ph idx="1"/>
          </p:nvPr>
        </p:nvSpPr>
        <p:spPr/>
        <p:txBody>
          <a:bodyPr>
            <a:normAutofit/>
          </a:bodyPr>
          <a:lstStyle/>
          <a:p>
            <a:r>
              <a:rPr lang="el-GR" dirty="0"/>
              <a:t>Οι τιμές των παραμέτρων α και β για μια συγκεκριμένη </a:t>
            </a:r>
            <a:r>
              <a:rPr lang="el-GR" dirty="0" err="1"/>
              <a:t>χρονοσειρά</a:t>
            </a:r>
            <a:r>
              <a:rPr lang="el-GR" dirty="0"/>
              <a:t> είναι αυτές, που ελαχιστοποιούν την τιμή του κριτηρίου MSE, ή κάποιου άλλου κριτηρίου στα δεδομένα της </a:t>
            </a:r>
            <a:r>
              <a:rPr lang="el-GR" dirty="0" err="1"/>
              <a:t>χρονοσειράς</a:t>
            </a:r>
            <a:r>
              <a:rPr lang="el-GR" dirty="0"/>
              <a:t>. </a:t>
            </a:r>
          </a:p>
          <a:p>
            <a:r>
              <a:rPr lang="el-GR" dirty="0"/>
              <a:t>Οι σχέσεις αυτές προκύπτουν αν πάρουμε την αναμενόμενη τιμή της εξομαλυνθείσας τιμής στην απλή εκθετική εξομάλυνση και μετά ορίσουμε δεύτερη εξομάλυνση στην αναμενόμενη τιμή της πρώτης εξομάλυνσης. </a:t>
            </a:r>
          </a:p>
        </p:txBody>
      </p:sp>
    </p:spTree>
    <p:extLst>
      <p:ext uri="{BB962C8B-B14F-4D97-AF65-F5344CB8AC3E}">
        <p14:creationId xmlns:p14="http://schemas.microsoft.com/office/powerpoint/2010/main" val="15305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46A6D-2C55-4515-15D5-599928C27F83}"/>
              </a:ext>
            </a:extLst>
          </p:cNvPr>
          <p:cNvSpPr>
            <a:spLocks noGrp="1"/>
          </p:cNvSpPr>
          <p:nvPr>
            <p:ph type="title"/>
          </p:nvPr>
        </p:nvSpPr>
        <p:spPr/>
        <p:txBody>
          <a:bodyPr/>
          <a:lstStyle/>
          <a:p>
            <a:r>
              <a:rPr lang="el-GR" dirty="0"/>
              <a:t>Εκθετική Εξομάλυνση με Προσαρμογή στην Τάση (Διπλή)</a:t>
            </a:r>
          </a:p>
        </p:txBody>
      </p:sp>
      <p:sp>
        <p:nvSpPr>
          <p:cNvPr id="3" name="Θέση περιεχομένου 2">
            <a:extLst>
              <a:ext uri="{FF2B5EF4-FFF2-40B4-BE49-F238E27FC236}">
                <a16:creationId xmlns:a16="http://schemas.microsoft.com/office/drawing/2014/main" id="{305E55EE-1AA1-2141-93D3-42F1B17A2CAF}"/>
              </a:ext>
            </a:extLst>
          </p:cNvPr>
          <p:cNvSpPr>
            <a:spLocks noGrp="1"/>
          </p:cNvSpPr>
          <p:nvPr>
            <p:ph idx="1"/>
          </p:nvPr>
        </p:nvSpPr>
        <p:spPr/>
        <p:txBody>
          <a:bodyPr>
            <a:normAutofit/>
          </a:bodyPr>
          <a:lstStyle/>
          <a:p>
            <a:r>
              <a:rPr lang="el-GR" dirty="0"/>
              <a:t>Στο προηγούμενο παράδειγμα η απλή εκθετική εξομάλυνση δεν είχε επιτυχείς προβλέψεις για την εταιρία. Επειδή, ίσως να υπάρχει τάση στα δεδομένα αυτά χρησιμοποιείται η μέθοδος </a:t>
            </a:r>
            <a:r>
              <a:rPr lang="el-GR" dirty="0" err="1"/>
              <a:t>Holt</a:t>
            </a:r>
            <a:r>
              <a:rPr lang="el-GR" dirty="0"/>
              <a:t>. </a:t>
            </a:r>
          </a:p>
          <a:p>
            <a:r>
              <a:rPr lang="el-GR" dirty="0"/>
              <a:t>Έχουμε α = 0.3 και β = 0.1. Η εξομάλυνση των τιμών της </a:t>
            </a:r>
            <a:r>
              <a:rPr lang="el-GR" dirty="0" err="1"/>
              <a:t>χρονοσειράς</a:t>
            </a:r>
            <a:r>
              <a:rPr lang="el-GR" dirty="0"/>
              <a:t> είναι:</a:t>
            </a:r>
          </a:p>
        </p:txBody>
      </p:sp>
    </p:spTree>
    <p:extLst>
      <p:ext uri="{BB962C8B-B14F-4D97-AF65-F5344CB8AC3E}">
        <p14:creationId xmlns:p14="http://schemas.microsoft.com/office/powerpoint/2010/main" val="273283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46A6D-2C55-4515-15D5-599928C27F83}"/>
              </a:ext>
            </a:extLst>
          </p:cNvPr>
          <p:cNvSpPr>
            <a:spLocks noGrp="1"/>
          </p:cNvSpPr>
          <p:nvPr>
            <p:ph type="title"/>
          </p:nvPr>
        </p:nvSpPr>
        <p:spPr/>
        <p:txBody>
          <a:bodyPr/>
          <a:lstStyle/>
          <a:p>
            <a:r>
              <a:rPr lang="el-GR" dirty="0"/>
              <a:t>Εκθετική Εξομάλυνση με Προσαρμογή στην Τάση (Διπλή)</a:t>
            </a:r>
          </a:p>
        </p:txBody>
      </p:sp>
      <p:sp>
        <p:nvSpPr>
          <p:cNvPr id="3" name="Θέση περιεχομένου 2">
            <a:extLst>
              <a:ext uri="{FF2B5EF4-FFF2-40B4-BE49-F238E27FC236}">
                <a16:creationId xmlns:a16="http://schemas.microsoft.com/office/drawing/2014/main" id="{305E55EE-1AA1-2141-93D3-42F1B17A2CAF}"/>
              </a:ext>
            </a:extLst>
          </p:cNvPr>
          <p:cNvSpPr>
            <a:spLocks noGrp="1"/>
          </p:cNvSpPr>
          <p:nvPr>
            <p:ph idx="1"/>
          </p:nvPr>
        </p:nvSpPr>
        <p:spPr/>
        <p:txBody>
          <a:bodyPr>
            <a:normAutofit/>
          </a:bodyPr>
          <a:lstStyle/>
          <a:p>
            <a:r>
              <a:rPr lang="el-GR" dirty="0"/>
              <a:t>Η εξομάλυνση των τιμών της </a:t>
            </a:r>
            <a:r>
              <a:rPr lang="el-GR" dirty="0" err="1"/>
              <a:t>χρονοσειράς</a:t>
            </a:r>
            <a:r>
              <a:rPr lang="el-GR" dirty="0"/>
              <a:t> είναι:</a:t>
            </a:r>
          </a:p>
          <a:p>
            <a:endParaRPr lang="el-GR" dirty="0"/>
          </a:p>
          <a:p>
            <a:endParaRPr lang="el-GR" dirty="0"/>
          </a:p>
          <a:p>
            <a:endParaRPr lang="el-GR" dirty="0"/>
          </a:p>
          <a:p>
            <a:r>
              <a:rPr lang="el-GR" dirty="0"/>
              <a:t>Η εξομάλυνση της τάσης είναι:</a:t>
            </a:r>
          </a:p>
        </p:txBody>
      </p:sp>
      <p:pic>
        <p:nvPicPr>
          <p:cNvPr id="5" name="Εικόνα 4">
            <a:extLst>
              <a:ext uri="{FF2B5EF4-FFF2-40B4-BE49-F238E27FC236}">
                <a16:creationId xmlns:a16="http://schemas.microsoft.com/office/drawing/2014/main" id="{96C259F2-20E2-15B7-CF97-EBE8A2788C5C}"/>
              </a:ext>
            </a:extLst>
          </p:cNvPr>
          <p:cNvPicPr>
            <a:picLocks noChangeAspect="1"/>
          </p:cNvPicPr>
          <p:nvPr/>
        </p:nvPicPr>
        <p:blipFill>
          <a:blip r:embed="rId2"/>
          <a:stretch>
            <a:fillRect/>
          </a:stretch>
        </p:blipFill>
        <p:spPr>
          <a:xfrm>
            <a:off x="4014727" y="2132856"/>
            <a:ext cx="4159369" cy="1668804"/>
          </a:xfrm>
          <a:prstGeom prst="rect">
            <a:avLst/>
          </a:prstGeom>
        </p:spPr>
      </p:pic>
      <p:pic>
        <p:nvPicPr>
          <p:cNvPr id="7" name="Εικόνα 6">
            <a:extLst>
              <a:ext uri="{FF2B5EF4-FFF2-40B4-BE49-F238E27FC236}">
                <a16:creationId xmlns:a16="http://schemas.microsoft.com/office/drawing/2014/main" id="{1AD94739-DF0E-BF29-A555-165D22CFA50F}"/>
              </a:ext>
            </a:extLst>
          </p:cNvPr>
          <p:cNvPicPr>
            <a:picLocks noChangeAspect="1"/>
          </p:cNvPicPr>
          <p:nvPr/>
        </p:nvPicPr>
        <p:blipFill>
          <a:blip r:embed="rId3"/>
          <a:stretch>
            <a:fillRect/>
          </a:stretch>
        </p:blipFill>
        <p:spPr>
          <a:xfrm>
            <a:off x="3845926" y="4509120"/>
            <a:ext cx="4496969" cy="1663080"/>
          </a:xfrm>
          <a:prstGeom prst="rect">
            <a:avLst/>
          </a:prstGeom>
        </p:spPr>
      </p:pic>
    </p:spTree>
    <p:extLst>
      <p:ext uri="{BB962C8B-B14F-4D97-AF65-F5344CB8AC3E}">
        <p14:creationId xmlns:p14="http://schemas.microsoft.com/office/powerpoint/2010/main" val="252226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46A6D-2C55-4515-15D5-599928C27F83}"/>
              </a:ext>
            </a:extLst>
          </p:cNvPr>
          <p:cNvSpPr>
            <a:spLocks noGrp="1"/>
          </p:cNvSpPr>
          <p:nvPr>
            <p:ph type="title"/>
          </p:nvPr>
        </p:nvSpPr>
        <p:spPr/>
        <p:txBody>
          <a:bodyPr/>
          <a:lstStyle/>
          <a:p>
            <a:r>
              <a:rPr lang="el-GR" dirty="0"/>
              <a:t>Εκθετική Εξομάλυνση με Προσαρμογή στην Τάση (Διπλή)</a:t>
            </a:r>
          </a:p>
        </p:txBody>
      </p:sp>
      <p:sp>
        <p:nvSpPr>
          <p:cNvPr id="3" name="Θέση περιεχομένου 2">
            <a:extLst>
              <a:ext uri="{FF2B5EF4-FFF2-40B4-BE49-F238E27FC236}">
                <a16:creationId xmlns:a16="http://schemas.microsoft.com/office/drawing/2014/main" id="{305E55EE-1AA1-2141-93D3-42F1B17A2CAF}"/>
              </a:ext>
            </a:extLst>
          </p:cNvPr>
          <p:cNvSpPr>
            <a:spLocks noGrp="1"/>
          </p:cNvSpPr>
          <p:nvPr>
            <p:ph idx="1"/>
          </p:nvPr>
        </p:nvSpPr>
        <p:spPr/>
        <p:txBody>
          <a:bodyPr>
            <a:normAutofit/>
          </a:bodyPr>
          <a:lstStyle/>
          <a:p>
            <a:r>
              <a:rPr lang="el-GR" dirty="0"/>
              <a:t>Η πρόβλεψη για μία μελλοντική περίοδο είναι: </a:t>
            </a:r>
          </a:p>
          <a:p>
            <a:endParaRPr lang="el-GR" dirty="0"/>
          </a:p>
          <a:p>
            <a:endParaRPr lang="el-GR" dirty="0"/>
          </a:p>
          <a:p>
            <a:endParaRPr lang="el-GR" dirty="0"/>
          </a:p>
          <a:p>
            <a:r>
              <a:rPr lang="el-GR" dirty="0"/>
              <a:t>Το σφάλμα πρόβλεψης είναι: </a:t>
            </a:r>
          </a:p>
        </p:txBody>
      </p:sp>
      <p:pic>
        <p:nvPicPr>
          <p:cNvPr id="6" name="Εικόνα 5">
            <a:extLst>
              <a:ext uri="{FF2B5EF4-FFF2-40B4-BE49-F238E27FC236}">
                <a16:creationId xmlns:a16="http://schemas.microsoft.com/office/drawing/2014/main" id="{BFCD0DC2-C57D-3155-D0AD-EF27EC476E9A}"/>
              </a:ext>
            </a:extLst>
          </p:cNvPr>
          <p:cNvPicPr>
            <a:picLocks noChangeAspect="1"/>
          </p:cNvPicPr>
          <p:nvPr/>
        </p:nvPicPr>
        <p:blipFill>
          <a:blip r:embed="rId2"/>
          <a:stretch>
            <a:fillRect/>
          </a:stretch>
        </p:blipFill>
        <p:spPr>
          <a:xfrm>
            <a:off x="3895165" y="2209852"/>
            <a:ext cx="4398493" cy="1219148"/>
          </a:xfrm>
          <a:prstGeom prst="rect">
            <a:avLst/>
          </a:prstGeom>
        </p:spPr>
      </p:pic>
      <p:pic>
        <p:nvPicPr>
          <p:cNvPr id="9" name="Εικόνα 8">
            <a:extLst>
              <a:ext uri="{FF2B5EF4-FFF2-40B4-BE49-F238E27FC236}">
                <a16:creationId xmlns:a16="http://schemas.microsoft.com/office/drawing/2014/main" id="{74DBCC07-52C2-3CE2-2FB9-1330BA6F286B}"/>
              </a:ext>
            </a:extLst>
          </p:cNvPr>
          <p:cNvPicPr>
            <a:picLocks noChangeAspect="1"/>
          </p:cNvPicPr>
          <p:nvPr/>
        </p:nvPicPr>
        <p:blipFill>
          <a:blip r:embed="rId3"/>
          <a:stretch>
            <a:fillRect/>
          </a:stretch>
        </p:blipFill>
        <p:spPr>
          <a:xfrm>
            <a:off x="3825461" y="4618843"/>
            <a:ext cx="4537902" cy="638957"/>
          </a:xfrm>
          <a:prstGeom prst="rect">
            <a:avLst/>
          </a:prstGeom>
        </p:spPr>
      </p:pic>
    </p:spTree>
    <p:extLst>
      <p:ext uri="{BB962C8B-B14F-4D97-AF65-F5344CB8AC3E}">
        <p14:creationId xmlns:p14="http://schemas.microsoft.com/office/powerpoint/2010/main" val="227819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22EDD8-A6FA-B5DA-BA9B-4EC97538B5F6}"/>
              </a:ext>
            </a:extLst>
          </p:cNvPr>
          <p:cNvSpPr>
            <a:spLocks noGrp="1"/>
          </p:cNvSpPr>
          <p:nvPr>
            <p:ph type="title"/>
          </p:nvPr>
        </p:nvSpPr>
        <p:spPr/>
        <p:txBody>
          <a:bodyPr/>
          <a:lstStyle/>
          <a:p>
            <a:r>
              <a:rPr lang="en-US" dirty="0"/>
              <a:t>Naive</a:t>
            </a:r>
            <a:endParaRPr lang="el-GR" dirty="0"/>
          </a:p>
        </p:txBody>
      </p:sp>
      <p:sp>
        <p:nvSpPr>
          <p:cNvPr id="3" name="Θέση περιεχομένου 2">
            <a:extLst>
              <a:ext uri="{FF2B5EF4-FFF2-40B4-BE49-F238E27FC236}">
                <a16:creationId xmlns:a16="http://schemas.microsoft.com/office/drawing/2014/main" id="{850FCC06-0D33-6234-0817-ACE332CF109E}"/>
              </a:ext>
            </a:extLst>
          </p:cNvPr>
          <p:cNvSpPr>
            <a:spLocks noGrp="1"/>
          </p:cNvSpPr>
          <p:nvPr>
            <p:ph idx="1"/>
          </p:nvPr>
        </p:nvSpPr>
        <p:spPr/>
        <p:txBody>
          <a:bodyPr>
            <a:normAutofit fontScale="92500" lnSpcReduction="20000"/>
          </a:bodyPr>
          <a:lstStyle/>
          <a:p>
            <a:r>
              <a:rPr lang="el-GR" dirty="0"/>
              <a:t>Η «απλοϊκή» (</a:t>
            </a:r>
            <a:r>
              <a:rPr lang="el-GR" dirty="0" err="1"/>
              <a:t>Naïve</a:t>
            </a:r>
            <a:r>
              <a:rPr lang="el-GR" dirty="0"/>
              <a:t>) μέθοδος είναι η πιο απλή μέθοδος πρόβλεψης.</a:t>
            </a:r>
          </a:p>
          <a:p>
            <a:r>
              <a:rPr lang="el-GR" dirty="0"/>
              <a:t>Αποτελεί σημείο αναφοράς (και </a:t>
            </a:r>
            <a:r>
              <a:rPr lang="el-GR" dirty="0" err="1"/>
              <a:t>benchmark</a:t>
            </a:r>
            <a:r>
              <a:rPr lang="el-GR" dirty="0"/>
              <a:t>) για όλες τις άλλες μεθόδους πρόβλεψης. Κάθε μέθοδος, για να θεωρηθεί αποτελεσματική, πρέπει να δίνει αποτελέσματα πιο ακριβή από τα αποτελέσματα της </a:t>
            </a:r>
            <a:r>
              <a:rPr lang="el-GR" dirty="0" err="1"/>
              <a:t>Naïve</a:t>
            </a:r>
            <a:r>
              <a:rPr lang="el-GR" dirty="0"/>
              <a:t>. </a:t>
            </a:r>
          </a:p>
          <a:p>
            <a:r>
              <a:rPr lang="el-GR" dirty="0"/>
              <a:t>Λέγεται και “</a:t>
            </a:r>
            <a:r>
              <a:rPr lang="el-GR" dirty="0" err="1"/>
              <a:t>no</a:t>
            </a:r>
            <a:r>
              <a:rPr lang="el-GR" dirty="0"/>
              <a:t> </a:t>
            </a:r>
            <a:r>
              <a:rPr lang="el-GR" dirty="0" err="1"/>
              <a:t>change</a:t>
            </a:r>
            <a:r>
              <a:rPr lang="el-GR" dirty="0"/>
              <a:t> </a:t>
            </a:r>
            <a:r>
              <a:rPr lang="el-GR" dirty="0" err="1"/>
              <a:t>forecast</a:t>
            </a:r>
            <a:r>
              <a:rPr lang="el-GR" dirty="0"/>
              <a:t>” καθώς δίνει ως πρόβλεψη την τελευταία γνωστή παρατήρηση.</a:t>
            </a:r>
          </a:p>
          <a:p>
            <a:r>
              <a:rPr lang="el-GR" dirty="0"/>
              <a:t>Έχει καλές επιδόσεις για πρόβλεψη μιας περιόδου μπροστά, καθώς η αναμενόμενη τιμή της πρόβλεψης δεν διαφέρει σημαντικά από την τελευταία παρατήρηση,</a:t>
            </a:r>
            <a:r>
              <a:rPr lang="en-US" dirty="0"/>
              <a:t> </a:t>
            </a:r>
            <a:r>
              <a:rPr lang="el-GR" dirty="0"/>
              <a:t>που έχουμε στην διάθεση μας. </a:t>
            </a:r>
          </a:p>
          <a:p>
            <a:r>
              <a:rPr lang="el-GR" dirty="0"/>
              <a:t>Μεταφέρονται οι τυχαίες διακυμάνσεις.</a:t>
            </a:r>
          </a:p>
        </p:txBody>
      </p:sp>
    </p:spTree>
    <p:extLst>
      <p:ext uri="{BB962C8B-B14F-4D97-AF65-F5344CB8AC3E}">
        <p14:creationId xmlns:p14="http://schemas.microsoft.com/office/powerpoint/2010/main" val="377678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46A6D-2C55-4515-15D5-599928C27F83}"/>
              </a:ext>
            </a:extLst>
          </p:cNvPr>
          <p:cNvSpPr>
            <a:spLocks noGrp="1"/>
          </p:cNvSpPr>
          <p:nvPr>
            <p:ph type="title"/>
          </p:nvPr>
        </p:nvSpPr>
        <p:spPr/>
        <p:txBody>
          <a:bodyPr/>
          <a:lstStyle/>
          <a:p>
            <a:r>
              <a:rPr lang="el-GR" dirty="0"/>
              <a:t>Εκθετική Εξομάλυνση με Προσαρμογή στην Τάση (Διπλή)</a:t>
            </a:r>
          </a:p>
        </p:txBody>
      </p:sp>
      <p:sp>
        <p:nvSpPr>
          <p:cNvPr id="3" name="Θέση περιεχομένου 2">
            <a:extLst>
              <a:ext uri="{FF2B5EF4-FFF2-40B4-BE49-F238E27FC236}">
                <a16:creationId xmlns:a16="http://schemas.microsoft.com/office/drawing/2014/main" id="{305E55EE-1AA1-2141-93D3-42F1B17A2CAF}"/>
              </a:ext>
            </a:extLst>
          </p:cNvPr>
          <p:cNvSpPr>
            <a:spLocks noGrp="1"/>
          </p:cNvSpPr>
          <p:nvPr>
            <p:ph idx="1"/>
          </p:nvPr>
        </p:nvSpPr>
        <p:spPr/>
        <p:txBody>
          <a:bodyPr>
            <a:normAutofit/>
          </a:bodyPr>
          <a:lstStyle/>
          <a:p>
            <a:r>
              <a:rPr lang="el-GR" dirty="0"/>
              <a:t>Η εξομάλυνση των τιμών της </a:t>
            </a:r>
            <a:r>
              <a:rPr lang="el-GR" dirty="0" err="1"/>
              <a:t>χρονοσειράς</a:t>
            </a:r>
            <a:r>
              <a:rPr lang="el-GR" dirty="0"/>
              <a:t> είναι:</a:t>
            </a:r>
          </a:p>
          <a:p>
            <a:endParaRPr lang="el-GR" dirty="0"/>
          </a:p>
          <a:p>
            <a:endParaRPr lang="el-GR" dirty="0"/>
          </a:p>
          <a:p>
            <a:r>
              <a:rPr lang="el-GR" dirty="0"/>
              <a:t>Η εξομάλυνση της τάσης είναι:</a:t>
            </a:r>
          </a:p>
          <a:p>
            <a:endParaRPr lang="el-GR" dirty="0"/>
          </a:p>
          <a:p>
            <a:endParaRPr lang="el-GR" dirty="0"/>
          </a:p>
          <a:p>
            <a:r>
              <a:rPr lang="el-GR" dirty="0"/>
              <a:t>Η πρόβλεψη για μία μελλοντική περίοδο είναι:</a:t>
            </a:r>
          </a:p>
        </p:txBody>
      </p:sp>
      <p:pic>
        <p:nvPicPr>
          <p:cNvPr id="5" name="Εικόνα 4">
            <a:extLst>
              <a:ext uri="{FF2B5EF4-FFF2-40B4-BE49-F238E27FC236}">
                <a16:creationId xmlns:a16="http://schemas.microsoft.com/office/drawing/2014/main" id="{82ABF1A7-08CF-87CE-5243-E56403939EF0}"/>
              </a:ext>
            </a:extLst>
          </p:cNvPr>
          <p:cNvPicPr>
            <a:picLocks noChangeAspect="1"/>
          </p:cNvPicPr>
          <p:nvPr/>
        </p:nvPicPr>
        <p:blipFill>
          <a:blip r:embed="rId2"/>
          <a:stretch>
            <a:fillRect/>
          </a:stretch>
        </p:blipFill>
        <p:spPr>
          <a:xfrm>
            <a:off x="3445312" y="2070216"/>
            <a:ext cx="4649074" cy="1067390"/>
          </a:xfrm>
          <a:prstGeom prst="rect">
            <a:avLst/>
          </a:prstGeom>
        </p:spPr>
      </p:pic>
      <p:pic>
        <p:nvPicPr>
          <p:cNvPr id="8" name="Εικόνα 7">
            <a:extLst>
              <a:ext uri="{FF2B5EF4-FFF2-40B4-BE49-F238E27FC236}">
                <a16:creationId xmlns:a16="http://schemas.microsoft.com/office/drawing/2014/main" id="{03BF30C3-0FF6-439B-FA03-F9E054A4ACAA}"/>
              </a:ext>
            </a:extLst>
          </p:cNvPr>
          <p:cNvPicPr>
            <a:picLocks noChangeAspect="1"/>
          </p:cNvPicPr>
          <p:nvPr/>
        </p:nvPicPr>
        <p:blipFill>
          <a:blip r:embed="rId3"/>
          <a:stretch>
            <a:fillRect/>
          </a:stretch>
        </p:blipFill>
        <p:spPr>
          <a:xfrm>
            <a:off x="3358108" y="3861048"/>
            <a:ext cx="4525288" cy="1067390"/>
          </a:xfrm>
          <a:prstGeom prst="rect">
            <a:avLst/>
          </a:prstGeom>
        </p:spPr>
      </p:pic>
      <p:pic>
        <p:nvPicPr>
          <p:cNvPr id="11" name="Εικόνα 10">
            <a:extLst>
              <a:ext uri="{FF2B5EF4-FFF2-40B4-BE49-F238E27FC236}">
                <a16:creationId xmlns:a16="http://schemas.microsoft.com/office/drawing/2014/main" id="{D75BD9BA-1D81-CB42-5732-28EFE106A1B9}"/>
              </a:ext>
            </a:extLst>
          </p:cNvPr>
          <p:cNvPicPr>
            <a:picLocks noChangeAspect="1"/>
          </p:cNvPicPr>
          <p:nvPr/>
        </p:nvPicPr>
        <p:blipFill>
          <a:blip r:embed="rId4"/>
          <a:stretch>
            <a:fillRect/>
          </a:stretch>
        </p:blipFill>
        <p:spPr>
          <a:xfrm>
            <a:off x="3516857" y="5606395"/>
            <a:ext cx="5155110" cy="565805"/>
          </a:xfrm>
          <a:prstGeom prst="rect">
            <a:avLst/>
          </a:prstGeom>
        </p:spPr>
      </p:pic>
    </p:spTree>
    <p:extLst>
      <p:ext uri="{BB962C8B-B14F-4D97-AF65-F5344CB8AC3E}">
        <p14:creationId xmlns:p14="http://schemas.microsoft.com/office/powerpoint/2010/main" val="59303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F46A6D-2C55-4515-15D5-599928C27F83}"/>
              </a:ext>
            </a:extLst>
          </p:cNvPr>
          <p:cNvSpPr>
            <a:spLocks noGrp="1"/>
          </p:cNvSpPr>
          <p:nvPr>
            <p:ph type="title"/>
          </p:nvPr>
        </p:nvSpPr>
        <p:spPr/>
        <p:txBody>
          <a:bodyPr/>
          <a:lstStyle/>
          <a:p>
            <a:r>
              <a:rPr lang="el-GR" dirty="0"/>
              <a:t>Εκθετική Εξομάλυνση με Προσαρμογή στην Τάση (Διπλή)</a:t>
            </a:r>
          </a:p>
        </p:txBody>
      </p:sp>
      <p:pic>
        <p:nvPicPr>
          <p:cNvPr id="9" name="Θέση περιεχομένου 8">
            <a:extLst>
              <a:ext uri="{FF2B5EF4-FFF2-40B4-BE49-F238E27FC236}">
                <a16:creationId xmlns:a16="http://schemas.microsoft.com/office/drawing/2014/main" id="{D776C30D-D1FE-B0A7-B100-369A54B1BEF3}"/>
              </a:ext>
            </a:extLst>
          </p:cNvPr>
          <p:cNvPicPr>
            <a:picLocks noGrp="1" noChangeAspect="1"/>
          </p:cNvPicPr>
          <p:nvPr>
            <p:ph idx="1"/>
          </p:nvPr>
        </p:nvPicPr>
        <p:blipFill>
          <a:blip r:embed="rId2"/>
          <a:stretch>
            <a:fillRect/>
          </a:stretch>
        </p:blipFill>
        <p:spPr>
          <a:xfrm>
            <a:off x="1485900" y="1417637"/>
            <a:ext cx="4475180" cy="3019475"/>
          </a:xfrm>
        </p:spPr>
      </p:pic>
      <p:pic>
        <p:nvPicPr>
          <p:cNvPr id="12" name="Εικόνα 11">
            <a:extLst>
              <a:ext uri="{FF2B5EF4-FFF2-40B4-BE49-F238E27FC236}">
                <a16:creationId xmlns:a16="http://schemas.microsoft.com/office/drawing/2014/main" id="{B585AEF3-7EB9-28EC-6058-74F8E23FB3B5}"/>
              </a:ext>
            </a:extLst>
          </p:cNvPr>
          <p:cNvPicPr>
            <a:picLocks noChangeAspect="1"/>
          </p:cNvPicPr>
          <p:nvPr/>
        </p:nvPicPr>
        <p:blipFill>
          <a:blip r:embed="rId3"/>
          <a:stretch>
            <a:fillRect/>
          </a:stretch>
        </p:blipFill>
        <p:spPr>
          <a:xfrm>
            <a:off x="6872219" y="3660461"/>
            <a:ext cx="4504018" cy="3019739"/>
          </a:xfrm>
          <a:prstGeom prst="rect">
            <a:avLst/>
          </a:prstGeom>
        </p:spPr>
      </p:pic>
    </p:spTree>
    <p:extLst>
      <p:ext uri="{BB962C8B-B14F-4D97-AF65-F5344CB8AC3E}">
        <p14:creationId xmlns:p14="http://schemas.microsoft.com/office/powerpoint/2010/main" val="12143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38260-3253-5E77-A797-CFD13E9EC4C5}"/>
              </a:ext>
            </a:extLst>
          </p:cNvPr>
          <p:cNvSpPr>
            <a:spLocks noGrp="1"/>
          </p:cNvSpPr>
          <p:nvPr>
            <p:ph type="title"/>
          </p:nvPr>
        </p:nvSpPr>
        <p:spPr/>
        <p:txBody>
          <a:bodyPr/>
          <a:lstStyle/>
          <a:p>
            <a:r>
              <a:rPr lang="el-GR" dirty="0"/>
              <a:t>Εκθετική Εξομάλυνση με Προσαρμογή στην Τάση και στην Εποχικότητα (Τριπλή)</a:t>
            </a:r>
          </a:p>
        </p:txBody>
      </p:sp>
      <p:sp>
        <p:nvSpPr>
          <p:cNvPr id="3" name="Θέση περιεχομένου 2">
            <a:extLst>
              <a:ext uri="{FF2B5EF4-FFF2-40B4-BE49-F238E27FC236}">
                <a16:creationId xmlns:a16="http://schemas.microsoft.com/office/drawing/2014/main" id="{09F3827F-A4CF-5344-5DB8-9FD2FFAF62A6}"/>
              </a:ext>
            </a:extLst>
          </p:cNvPr>
          <p:cNvSpPr>
            <a:spLocks noGrp="1"/>
          </p:cNvSpPr>
          <p:nvPr>
            <p:ph idx="1"/>
          </p:nvPr>
        </p:nvSpPr>
        <p:spPr/>
        <p:txBody>
          <a:bodyPr/>
          <a:lstStyle/>
          <a:p>
            <a:r>
              <a:rPr lang="el-GR" dirty="0"/>
              <a:t>Ο </a:t>
            </a:r>
            <a:r>
              <a:rPr lang="el-GR" dirty="0" err="1"/>
              <a:t>Winters</a:t>
            </a:r>
            <a:r>
              <a:rPr lang="el-GR" dirty="0"/>
              <a:t> ανέπτυξε μια μέθοδο για την προσαρμογή της </a:t>
            </a:r>
            <a:r>
              <a:rPr lang="el-GR" dirty="0" err="1"/>
              <a:t>εποχικής,ή</a:t>
            </a:r>
            <a:r>
              <a:rPr lang="el-GR" dirty="0"/>
              <a:t> περιοδικής κίνησης μέσα στο πλαίσιο της γραμμικής εκθετικής εξομάλυνσης με ή χωρίς τάση.</a:t>
            </a:r>
          </a:p>
          <a:p>
            <a:r>
              <a:rPr lang="el-GR" dirty="0"/>
              <a:t>Η διαδικασία του </a:t>
            </a:r>
            <a:r>
              <a:rPr lang="el-GR" dirty="0" err="1"/>
              <a:t>Winters</a:t>
            </a:r>
            <a:r>
              <a:rPr lang="el-GR" dirty="0"/>
              <a:t> μπορεί να εφαρμοστεί για προβλέψεις με βάση μια </a:t>
            </a:r>
            <a:r>
              <a:rPr lang="el-GR" dirty="0" err="1"/>
              <a:t>χρονοσειρά</a:t>
            </a:r>
            <a:r>
              <a:rPr lang="el-GR" dirty="0"/>
              <a:t>, που εμφανίζει και τάση και εποχικό πρότυπο. </a:t>
            </a:r>
          </a:p>
          <a:p>
            <a:r>
              <a:rPr lang="el-GR" dirty="0"/>
              <a:t>Η επέκταση συνίσταται στην ύπαρξη επιπλέον εξίσωσης για τον υπολογισμό της εποχικής συνιστώσας της </a:t>
            </a:r>
            <a:r>
              <a:rPr lang="el-GR" dirty="0" err="1"/>
              <a:t>χρονοσειράς</a:t>
            </a:r>
            <a:r>
              <a:rPr lang="el-GR" dirty="0"/>
              <a:t>.</a:t>
            </a:r>
          </a:p>
        </p:txBody>
      </p:sp>
    </p:spTree>
    <p:extLst>
      <p:ext uri="{BB962C8B-B14F-4D97-AF65-F5344CB8AC3E}">
        <p14:creationId xmlns:p14="http://schemas.microsoft.com/office/powerpoint/2010/main" val="12963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38260-3253-5E77-A797-CFD13E9EC4C5}"/>
              </a:ext>
            </a:extLst>
          </p:cNvPr>
          <p:cNvSpPr>
            <a:spLocks noGrp="1"/>
          </p:cNvSpPr>
          <p:nvPr>
            <p:ph type="title"/>
          </p:nvPr>
        </p:nvSpPr>
        <p:spPr/>
        <p:txBody>
          <a:bodyPr/>
          <a:lstStyle/>
          <a:p>
            <a:r>
              <a:rPr lang="el-GR" dirty="0"/>
              <a:t>Εκθετική Εξομάλυνση με Προσαρμογή στην Τάση και στην Εποχικότητα (Τριπλή)</a:t>
            </a:r>
          </a:p>
        </p:txBody>
      </p:sp>
      <p:sp>
        <p:nvSpPr>
          <p:cNvPr id="3" name="Θέση περιεχομένου 2">
            <a:extLst>
              <a:ext uri="{FF2B5EF4-FFF2-40B4-BE49-F238E27FC236}">
                <a16:creationId xmlns:a16="http://schemas.microsoft.com/office/drawing/2014/main" id="{09F3827F-A4CF-5344-5DB8-9FD2FFAF62A6}"/>
              </a:ext>
            </a:extLst>
          </p:cNvPr>
          <p:cNvSpPr>
            <a:spLocks noGrp="1"/>
          </p:cNvSpPr>
          <p:nvPr>
            <p:ph idx="1"/>
          </p:nvPr>
        </p:nvSpPr>
        <p:spPr/>
        <p:txBody>
          <a:bodyPr/>
          <a:lstStyle/>
          <a:p>
            <a:r>
              <a:rPr lang="el-GR" dirty="0"/>
              <a:t>Για την ανάπτυξη της μεθόδου αυτής θεωρούμε το </a:t>
            </a:r>
            <a:r>
              <a:rPr lang="el-GR" dirty="0" err="1"/>
              <a:t>Multiplicative</a:t>
            </a:r>
            <a:r>
              <a:rPr lang="el-GR" dirty="0"/>
              <a:t> </a:t>
            </a:r>
            <a:r>
              <a:rPr lang="el-GR" dirty="0" err="1"/>
              <a:t>Model</a:t>
            </a:r>
            <a:r>
              <a:rPr lang="el-GR" dirty="0"/>
              <a:t> για την αναπαράσταση των δεδομένων μέσω των συνιστωσών. </a:t>
            </a:r>
          </a:p>
          <a:p>
            <a:pPr marL="0" indent="0" algn="ctr">
              <a:buNone/>
            </a:pPr>
            <a:endParaRPr lang="el-GR" dirty="0"/>
          </a:p>
          <a:p>
            <a:pPr marL="0" indent="0" algn="ctr">
              <a:buNone/>
            </a:pPr>
            <a:r>
              <a:rPr lang="el-GR" dirty="0"/>
              <a:t>Y = L x S</a:t>
            </a:r>
          </a:p>
          <a:p>
            <a:endParaRPr lang="el-GR" dirty="0"/>
          </a:p>
          <a:p>
            <a:r>
              <a:rPr lang="el-GR" dirty="0"/>
              <a:t>Μέσα στο L “κρύβεται” η τάση, η κυκλικότητα και η </a:t>
            </a:r>
            <a:r>
              <a:rPr lang="el-GR" dirty="0" err="1"/>
              <a:t>τυχαιότητα</a:t>
            </a:r>
            <a:r>
              <a:rPr lang="el-GR" dirty="0"/>
              <a:t>.</a:t>
            </a:r>
          </a:p>
        </p:txBody>
      </p:sp>
    </p:spTree>
    <p:extLst>
      <p:ext uri="{BB962C8B-B14F-4D97-AF65-F5344CB8AC3E}">
        <p14:creationId xmlns:p14="http://schemas.microsoft.com/office/powerpoint/2010/main" val="400751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38260-3253-5E77-A797-CFD13E9EC4C5}"/>
              </a:ext>
            </a:extLst>
          </p:cNvPr>
          <p:cNvSpPr>
            <a:spLocks noGrp="1"/>
          </p:cNvSpPr>
          <p:nvPr>
            <p:ph type="title"/>
          </p:nvPr>
        </p:nvSpPr>
        <p:spPr/>
        <p:txBody>
          <a:bodyPr/>
          <a:lstStyle/>
          <a:p>
            <a:r>
              <a:rPr lang="el-GR" dirty="0"/>
              <a:t>Εκθετική Εξομάλυνση με Προσαρμογή στην Τάση και στην Εποχικότητα (Τριπλή)</a:t>
            </a:r>
          </a:p>
        </p:txBody>
      </p:sp>
      <p:sp>
        <p:nvSpPr>
          <p:cNvPr id="3" name="Θέση περιεχομένου 2">
            <a:extLst>
              <a:ext uri="{FF2B5EF4-FFF2-40B4-BE49-F238E27FC236}">
                <a16:creationId xmlns:a16="http://schemas.microsoft.com/office/drawing/2014/main" id="{09F3827F-A4CF-5344-5DB8-9FD2FFAF62A6}"/>
              </a:ext>
            </a:extLst>
          </p:cNvPr>
          <p:cNvSpPr>
            <a:spLocks noGrp="1"/>
          </p:cNvSpPr>
          <p:nvPr>
            <p:ph idx="1"/>
          </p:nvPr>
        </p:nvSpPr>
        <p:spPr/>
        <p:txBody>
          <a:bodyPr>
            <a:normAutofit fontScale="92500" lnSpcReduction="10000"/>
          </a:bodyPr>
          <a:lstStyle/>
          <a:p>
            <a:r>
              <a:rPr lang="el-GR" dirty="0"/>
              <a:t>Προκειμένου να κάνουμε πρόβλεψη με αυτό το μοντέλο χρειαζόμαστε τέσσερις εξισώσεις: </a:t>
            </a:r>
          </a:p>
          <a:p>
            <a:pPr marL="514350" indent="-514350">
              <a:buFont typeface="+mj-lt"/>
              <a:buAutoNum type="arabicPeriod"/>
            </a:pPr>
            <a:r>
              <a:rPr lang="el-GR" dirty="0"/>
              <a:t>Η εκθετικά εξομαλυνθείσα σειρά είναι η εξής:</a:t>
            </a:r>
          </a:p>
          <a:p>
            <a:pPr marL="514350" indent="-514350">
              <a:buFont typeface="+mj-lt"/>
              <a:buAutoNum type="arabicPeriod"/>
            </a:pPr>
            <a:endParaRPr lang="el-GR" dirty="0"/>
          </a:p>
          <a:p>
            <a:pPr marL="514350" indent="-514350">
              <a:buFont typeface="+mj-lt"/>
              <a:buAutoNum type="arabicPeriod"/>
            </a:pPr>
            <a:endParaRPr lang="el-GR" dirty="0"/>
          </a:p>
          <a:p>
            <a:pPr marL="514350" indent="-514350">
              <a:buFont typeface="+mj-lt"/>
              <a:buAutoNum type="arabicPeriod"/>
            </a:pPr>
            <a:r>
              <a:rPr lang="el-GR" dirty="0"/>
              <a:t>Η εκτίμηση της εποχικότητας είναι η εξής:</a:t>
            </a:r>
          </a:p>
          <a:p>
            <a:pPr marL="514350" indent="-514350">
              <a:buFont typeface="+mj-lt"/>
              <a:buAutoNum type="arabicPeriod"/>
            </a:pPr>
            <a:endParaRPr lang="el-GR" dirty="0"/>
          </a:p>
          <a:p>
            <a:pPr marL="514350" indent="-514350">
              <a:buFont typeface="+mj-lt"/>
              <a:buAutoNum type="arabicPeriod"/>
            </a:pPr>
            <a:endParaRPr lang="el-GR" dirty="0"/>
          </a:p>
          <a:p>
            <a:pPr marL="0" indent="0">
              <a:buNone/>
            </a:pPr>
            <a:r>
              <a:rPr lang="el-GR" dirty="0"/>
              <a:t>όπου S είναι ο παράγοντας προσαρμογής της εποχικότητας και το s είναι το μήκος της εποχικότητας.</a:t>
            </a:r>
          </a:p>
        </p:txBody>
      </p:sp>
      <p:pic>
        <p:nvPicPr>
          <p:cNvPr id="5" name="Εικόνα 4">
            <a:extLst>
              <a:ext uri="{FF2B5EF4-FFF2-40B4-BE49-F238E27FC236}">
                <a16:creationId xmlns:a16="http://schemas.microsoft.com/office/drawing/2014/main" id="{78DFC38F-5844-EA30-D73F-0E0D12C09526}"/>
              </a:ext>
            </a:extLst>
          </p:cNvPr>
          <p:cNvPicPr>
            <a:picLocks noChangeAspect="1"/>
          </p:cNvPicPr>
          <p:nvPr/>
        </p:nvPicPr>
        <p:blipFill>
          <a:blip r:embed="rId2"/>
          <a:stretch>
            <a:fillRect/>
          </a:stretch>
        </p:blipFill>
        <p:spPr>
          <a:xfrm>
            <a:off x="3740678" y="2780928"/>
            <a:ext cx="4707468" cy="1154089"/>
          </a:xfrm>
          <a:prstGeom prst="rect">
            <a:avLst/>
          </a:prstGeom>
        </p:spPr>
      </p:pic>
      <p:pic>
        <p:nvPicPr>
          <p:cNvPr id="7" name="Εικόνα 6">
            <a:extLst>
              <a:ext uri="{FF2B5EF4-FFF2-40B4-BE49-F238E27FC236}">
                <a16:creationId xmlns:a16="http://schemas.microsoft.com/office/drawing/2014/main" id="{032D579D-415C-9C9D-9210-336CDAFA77CC}"/>
              </a:ext>
            </a:extLst>
          </p:cNvPr>
          <p:cNvPicPr>
            <a:picLocks noChangeAspect="1"/>
          </p:cNvPicPr>
          <p:nvPr/>
        </p:nvPicPr>
        <p:blipFill>
          <a:blip r:embed="rId3"/>
          <a:stretch>
            <a:fillRect/>
          </a:stretch>
        </p:blipFill>
        <p:spPr>
          <a:xfrm>
            <a:off x="4365230" y="4293096"/>
            <a:ext cx="3458364" cy="1136997"/>
          </a:xfrm>
          <a:prstGeom prst="rect">
            <a:avLst/>
          </a:prstGeom>
        </p:spPr>
      </p:pic>
    </p:spTree>
    <p:extLst>
      <p:ext uri="{BB962C8B-B14F-4D97-AF65-F5344CB8AC3E}">
        <p14:creationId xmlns:p14="http://schemas.microsoft.com/office/powerpoint/2010/main" val="112164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38260-3253-5E77-A797-CFD13E9EC4C5}"/>
              </a:ext>
            </a:extLst>
          </p:cNvPr>
          <p:cNvSpPr>
            <a:spLocks noGrp="1"/>
          </p:cNvSpPr>
          <p:nvPr>
            <p:ph type="title"/>
          </p:nvPr>
        </p:nvSpPr>
        <p:spPr/>
        <p:txBody>
          <a:bodyPr/>
          <a:lstStyle/>
          <a:p>
            <a:r>
              <a:rPr lang="el-GR" dirty="0"/>
              <a:t>Εκθετική Εξομάλυνση με Προσαρμογή στην Τάση και στην Εποχικότητα (Τριπλή)</a:t>
            </a:r>
          </a:p>
        </p:txBody>
      </p:sp>
      <p:sp>
        <p:nvSpPr>
          <p:cNvPr id="3" name="Θέση περιεχομένου 2">
            <a:extLst>
              <a:ext uri="{FF2B5EF4-FFF2-40B4-BE49-F238E27FC236}">
                <a16:creationId xmlns:a16="http://schemas.microsoft.com/office/drawing/2014/main" id="{09F3827F-A4CF-5344-5DB8-9FD2FFAF62A6}"/>
              </a:ext>
            </a:extLst>
          </p:cNvPr>
          <p:cNvSpPr>
            <a:spLocks noGrp="1"/>
          </p:cNvSpPr>
          <p:nvPr>
            <p:ph idx="1"/>
          </p:nvPr>
        </p:nvSpPr>
        <p:spPr/>
        <p:txBody>
          <a:bodyPr/>
          <a:lstStyle/>
          <a:p>
            <a:pPr marL="514350" indent="-514350">
              <a:buFont typeface="+mj-lt"/>
              <a:buAutoNum type="arabicPeriod" startAt="3"/>
            </a:pPr>
            <a:r>
              <a:rPr lang="el-GR" dirty="0"/>
              <a:t>Η εκτίμηση της τάσης παραμένει η ίδια:</a:t>
            </a:r>
          </a:p>
          <a:p>
            <a:pPr marL="514350" indent="-514350">
              <a:buFont typeface="+mj-lt"/>
              <a:buAutoNum type="arabicPeriod" startAt="3"/>
            </a:pPr>
            <a:endParaRPr lang="el-GR" dirty="0"/>
          </a:p>
          <a:p>
            <a:pPr marL="514350" indent="-514350">
              <a:buFont typeface="+mj-lt"/>
              <a:buAutoNum type="arabicPeriod" startAt="3"/>
            </a:pPr>
            <a:endParaRPr lang="el-GR" dirty="0"/>
          </a:p>
          <a:p>
            <a:pPr marL="514350" indent="-514350">
              <a:buFont typeface="+mj-lt"/>
              <a:buAutoNum type="arabicPeriod" startAt="3"/>
            </a:pPr>
            <a:r>
              <a:rPr lang="el-GR" dirty="0"/>
              <a:t>Η πρόβλεψη για </a:t>
            </a:r>
            <a:r>
              <a:rPr lang="en-US" dirty="0"/>
              <a:t>p </a:t>
            </a:r>
            <a:r>
              <a:rPr lang="el-GR" dirty="0"/>
              <a:t>περιόδους γίνεται ως εξής:</a:t>
            </a:r>
          </a:p>
        </p:txBody>
      </p:sp>
      <p:pic>
        <p:nvPicPr>
          <p:cNvPr id="6" name="Εικόνα 5">
            <a:extLst>
              <a:ext uri="{FF2B5EF4-FFF2-40B4-BE49-F238E27FC236}">
                <a16:creationId xmlns:a16="http://schemas.microsoft.com/office/drawing/2014/main" id="{BBECD9E6-F6B8-56C1-BA4E-66A8F14731A8}"/>
              </a:ext>
            </a:extLst>
          </p:cNvPr>
          <p:cNvPicPr>
            <a:picLocks noChangeAspect="1"/>
          </p:cNvPicPr>
          <p:nvPr/>
        </p:nvPicPr>
        <p:blipFill>
          <a:blip r:embed="rId2"/>
          <a:stretch>
            <a:fillRect/>
          </a:stretch>
        </p:blipFill>
        <p:spPr>
          <a:xfrm>
            <a:off x="3846088" y="2276872"/>
            <a:ext cx="4496648" cy="659508"/>
          </a:xfrm>
          <a:prstGeom prst="rect">
            <a:avLst/>
          </a:prstGeom>
        </p:spPr>
      </p:pic>
      <p:pic>
        <p:nvPicPr>
          <p:cNvPr id="9" name="Εικόνα 8">
            <a:extLst>
              <a:ext uri="{FF2B5EF4-FFF2-40B4-BE49-F238E27FC236}">
                <a16:creationId xmlns:a16="http://schemas.microsoft.com/office/drawing/2014/main" id="{D007281B-43E3-87A4-DB0D-F7730ADE2B43}"/>
              </a:ext>
            </a:extLst>
          </p:cNvPr>
          <p:cNvPicPr>
            <a:picLocks noChangeAspect="1"/>
          </p:cNvPicPr>
          <p:nvPr/>
        </p:nvPicPr>
        <p:blipFill>
          <a:blip r:embed="rId3"/>
          <a:stretch>
            <a:fillRect/>
          </a:stretch>
        </p:blipFill>
        <p:spPr>
          <a:xfrm>
            <a:off x="4222204" y="3921620"/>
            <a:ext cx="3361587" cy="730779"/>
          </a:xfrm>
          <a:prstGeom prst="rect">
            <a:avLst/>
          </a:prstGeom>
        </p:spPr>
      </p:pic>
    </p:spTree>
    <p:extLst>
      <p:ext uri="{BB962C8B-B14F-4D97-AF65-F5344CB8AC3E}">
        <p14:creationId xmlns:p14="http://schemas.microsoft.com/office/powerpoint/2010/main" val="199284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38260-3253-5E77-A797-CFD13E9EC4C5}"/>
              </a:ext>
            </a:extLst>
          </p:cNvPr>
          <p:cNvSpPr>
            <a:spLocks noGrp="1"/>
          </p:cNvSpPr>
          <p:nvPr>
            <p:ph type="title"/>
          </p:nvPr>
        </p:nvSpPr>
        <p:spPr/>
        <p:txBody>
          <a:bodyPr/>
          <a:lstStyle/>
          <a:p>
            <a:r>
              <a:rPr lang="el-GR" dirty="0"/>
              <a:t>Εκθετική Εξομάλυνση με Προσαρμογή στην Τάση και στην Εποχικότητα (Τριπλή)</a:t>
            </a:r>
          </a:p>
        </p:txBody>
      </p:sp>
      <p:sp>
        <p:nvSpPr>
          <p:cNvPr id="3" name="Θέση περιεχομένου 2">
            <a:extLst>
              <a:ext uri="{FF2B5EF4-FFF2-40B4-BE49-F238E27FC236}">
                <a16:creationId xmlns:a16="http://schemas.microsoft.com/office/drawing/2014/main" id="{09F3827F-A4CF-5344-5DB8-9FD2FFAF62A6}"/>
              </a:ext>
            </a:extLst>
          </p:cNvPr>
          <p:cNvSpPr>
            <a:spLocks noGrp="1"/>
          </p:cNvSpPr>
          <p:nvPr>
            <p:ph idx="1"/>
          </p:nvPr>
        </p:nvSpPr>
        <p:spPr/>
        <p:txBody>
          <a:bodyPr/>
          <a:lstStyle/>
          <a:p>
            <a:r>
              <a:rPr lang="el-GR" dirty="0"/>
              <a:t>Με την πρώτη εξίσωση γίνονται επίκαιρες οι εξομαλυνθείσες τιμές της σειράς. </a:t>
            </a:r>
          </a:p>
          <a:p>
            <a:r>
              <a:rPr lang="el-GR" dirty="0"/>
              <a:t>Το L δεν εμπεριέχει την εποχικότητα. </a:t>
            </a:r>
          </a:p>
          <a:p>
            <a:r>
              <a:rPr lang="el-GR" dirty="0"/>
              <a:t>Στην εξίσωση αυτή το </a:t>
            </a:r>
            <a:r>
              <a:rPr lang="el-GR" dirty="0" err="1"/>
              <a:t>Υ</a:t>
            </a:r>
            <a:r>
              <a:rPr lang="el-GR" baseline="-25000" dirty="0" err="1"/>
              <a:t>t</a:t>
            </a:r>
            <a:r>
              <a:rPr lang="el-GR" dirty="0"/>
              <a:t> διαιρείται δια του </a:t>
            </a:r>
            <a:r>
              <a:rPr lang="el-GR" dirty="0" err="1"/>
              <a:t>S</a:t>
            </a:r>
            <a:r>
              <a:rPr lang="el-GR" baseline="-25000" dirty="0" err="1"/>
              <a:t>t</a:t>
            </a:r>
            <a:r>
              <a:rPr lang="el-GR" baseline="-25000" dirty="0"/>
              <a:t>-s</a:t>
            </a:r>
            <a:r>
              <a:rPr lang="el-GR" dirty="0"/>
              <a:t> που προσαρμόζει τις αρχικές παρατηρήσεις </a:t>
            </a:r>
            <a:r>
              <a:rPr lang="el-GR" dirty="0" err="1"/>
              <a:t>Υ</a:t>
            </a:r>
            <a:r>
              <a:rPr lang="el-GR" baseline="-25000" dirty="0" err="1"/>
              <a:t>t</a:t>
            </a:r>
            <a:r>
              <a:rPr lang="el-GR" dirty="0"/>
              <a:t> για εποχικότητα και αναιρεί τις επιδράσεις της εποχικότητας, όσο καλύτερα αυτές μπορεί να μετρηθούν από τη χρονολογική σειρά.</a:t>
            </a:r>
          </a:p>
        </p:txBody>
      </p:sp>
    </p:spTree>
    <p:extLst>
      <p:ext uri="{BB962C8B-B14F-4D97-AF65-F5344CB8AC3E}">
        <p14:creationId xmlns:p14="http://schemas.microsoft.com/office/powerpoint/2010/main" val="429261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38260-3253-5E77-A797-CFD13E9EC4C5}"/>
              </a:ext>
            </a:extLst>
          </p:cNvPr>
          <p:cNvSpPr>
            <a:spLocks noGrp="1"/>
          </p:cNvSpPr>
          <p:nvPr>
            <p:ph type="title"/>
          </p:nvPr>
        </p:nvSpPr>
        <p:spPr/>
        <p:txBody>
          <a:bodyPr/>
          <a:lstStyle/>
          <a:p>
            <a:r>
              <a:rPr lang="el-GR" dirty="0"/>
              <a:t>Εκθετική Εξομάλυνση με Προσαρμογή στην Τάση και στην Εποχικότητα (Τριπλή)</a:t>
            </a:r>
          </a:p>
        </p:txBody>
      </p:sp>
      <p:sp>
        <p:nvSpPr>
          <p:cNvPr id="3" name="Θέση περιεχομένου 2">
            <a:extLst>
              <a:ext uri="{FF2B5EF4-FFF2-40B4-BE49-F238E27FC236}">
                <a16:creationId xmlns:a16="http://schemas.microsoft.com/office/drawing/2014/main" id="{09F3827F-A4CF-5344-5DB8-9FD2FFAF62A6}"/>
              </a:ext>
            </a:extLst>
          </p:cNvPr>
          <p:cNvSpPr>
            <a:spLocks noGrp="1"/>
          </p:cNvSpPr>
          <p:nvPr>
            <p:ph idx="1"/>
          </p:nvPr>
        </p:nvSpPr>
        <p:spPr/>
        <p:txBody>
          <a:bodyPr>
            <a:normAutofit lnSpcReduction="10000"/>
          </a:bodyPr>
          <a:lstStyle/>
          <a:p>
            <a:r>
              <a:rPr lang="el-GR" dirty="0"/>
              <a:t>Η δεύτερη εξίσωση δίνει την εκτίμηση της εποχικής συνιστώσας, </a:t>
            </a:r>
            <a:r>
              <a:rPr lang="el-GR" dirty="0" err="1"/>
              <a:t>Υ</a:t>
            </a:r>
            <a:r>
              <a:rPr lang="el-GR" baseline="-25000" dirty="0" err="1"/>
              <a:t>t</a:t>
            </a:r>
            <a:r>
              <a:rPr lang="el-GR" dirty="0"/>
              <a:t>/</a:t>
            </a:r>
            <a:r>
              <a:rPr lang="el-GR" dirty="0" err="1"/>
              <a:t>L</a:t>
            </a:r>
            <a:r>
              <a:rPr lang="el-GR" baseline="-25000" dirty="0" err="1"/>
              <a:t>t</a:t>
            </a:r>
            <a:r>
              <a:rPr lang="el-GR" baseline="-25000" dirty="0"/>
              <a:t> </a:t>
            </a:r>
            <a:r>
              <a:rPr lang="el-GR" dirty="0"/>
              <a:t>πολλαπλασιασμένη επί τη σταθερά γ συν την παλαιά εποχική εκτίμηση, </a:t>
            </a:r>
            <a:r>
              <a:rPr lang="el-GR" dirty="0" err="1"/>
              <a:t>S</a:t>
            </a:r>
            <a:r>
              <a:rPr lang="el-GR" baseline="-25000" dirty="0" err="1"/>
              <a:t>t</a:t>
            </a:r>
            <a:r>
              <a:rPr lang="el-GR" baseline="-25000" dirty="0"/>
              <a:t>-s </a:t>
            </a:r>
            <a:r>
              <a:rPr lang="el-GR" dirty="0"/>
              <a:t>πολλαπλασιασμένη επί (1–γ). </a:t>
            </a:r>
          </a:p>
          <a:p>
            <a:r>
              <a:rPr lang="el-GR" dirty="0"/>
              <a:t>Επομένως, η </a:t>
            </a:r>
            <a:r>
              <a:rPr lang="el-GR" dirty="0" err="1"/>
              <a:t>επικαιροποίηση</a:t>
            </a:r>
            <a:r>
              <a:rPr lang="el-GR" dirty="0"/>
              <a:t> των εποχικών εκτιμήσεων είναι από μόνη της μια διαδικασία εκθετικής εξομάλυνσης. </a:t>
            </a:r>
          </a:p>
          <a:p>
            <a:r>
              <a:rPr lang="el-GR" dirty="0"/>
              <a:t>Επίσης, ο </a:t>
            </a:r>
            <a:r>
              <a:rPr lang="el-GR" dirty="0" err="1"/>
              <a:t>Υ</a:t>
            </a:r>
            <a:r>
              <a:rPr lang="el-GR" baseline="-25000" dirty="0" err="1"/>
              <a:t>t</a:t>
            </a:r>
            <a:r>
              <a:rPr lang="el-GR" baseline="-25000" dirty="0"/>
              <a:t> </a:t>
            </a:r>
            <a:r>
              <a:rPr lang="el-GR" dirty="0"/>
              <a:t>διαιρείται με </a:t>
            </a:r>
            <a:r>
              <a:rPr lang="el-GR" dirty="0" err="1"/>
              <a:t>L</a:t>
            </a:r>
            <a:r>
              <a:rPr lang="el-GR" baseline="-25000" dirty="0" err="1"/>
              <a:t>t</a:t>
            </a:r>
            <a:r>
              <a:rPr lang="el-GR" dirty="0"/>
              <a:t>, προκειμένου να εκφραστεί η τιμή ως δείκτης παρά ως απόλυτο μέγεθος. Αυτό επιτρέπει την εύρεση του μέσου όρου των νέων εποχικών εκτιμήσεων με βάση τον εποχικό δείκτη της προηγούμενης περιόδου.</a:t>
            </a:r>
          </a:p>
        </p:txBody>
      </p:sp>
    </p:spTree>
    <p:extLst>
      <p:ext uri="{BB962C8B-B14F-4D97-AF65-F5344CB8AC3E}">
        <p14:creationId xmlns:p14="http://schemas.microsoft.com/office/powerpoint/2010/main" val="316901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38260-3253-5E77-A797-CFD13E9EC4C5}"/>
              </a:ext>
            </a:extLst>
          </p:cNvPr>
          <p:cNvSpPr>
            <a:spLocks noGrp="1"/>
          </p:cNvSpPr>
          <p:nvPr>
            <p:ph type="title"/>
          </p:nvPr>
        </p:nvSpPr>
        <p:spPr/>
        <p:txBody>
          <a:bodyPr/>
          <a:lstStyle/>
          <a:p>
            <a:r>
              <a:rPr lang="el-GR" dirty="0"/>
              <a:t>Εκθετική Εξομάλυνση με Προσαρμογή στην Τάση και στην Εποχικότητα (Τριπλή)</a:t>
            </a:r>
          </a:p>
        </p:txBody>
      </p:sp>
      <p:sp>
        <p:nvSpPr>
          <p:cNvPr id="3" name="Θέση περιεχομένου 2">
            <a:extLst>
              <a:ext uri="{FF2B5EF4-FFF2-40B4-BE49-F238E27FC236}">
                <a16:creationId xmlns:a16="http://schemas.microsoft.com/office/drawing/2014/main" id="{09F3827F-A4CF-5344-5DB8-9FD2FFAF62A6}"/>
              </a:ext>
            </a:extLst>
          </p:cNvPr>
          <p:cNvSpPr>
            <a:spLocks noGrp="1"/>
          </p:cNvSpPr>
          <p:nvPr>
            <p:ph idx="1"/>
          </p:nvPr>
        </p:nvSpPr>
        <p:spPr/>
        <p:txBody>
          <a:bodyPr>
            <a:normAutofit/>
          </a:bodyPr>
          <a:lstStyle/>
          <a:p>
            <a:r>
              <a:rPr lang="el-GR" dirty="0"/>
              <a:t>Η τρίτη εξίσωση εκφράζει τη σύγχρονη τιμή της συνιστώσας της τάσης, που επιτυγχάνεται με τη συνηθισμένη διαδικασία εκθετικής εξομάλυνσης. </a:t>
            </a:r>
          </a:p>
        </p:txBody>
      </p:sp>
    </p:spTree>
    <p:extLst>
      <p:ext uri="{BB962C8B-B14F-4D97-AF65-F5344CB8AC3E}">
        <p14:creationId xmlns:p14="http://schemas.microsoft.com/office/powerpoint/2010/main" val="22534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38260-3253-5E77-A797-CFD13E9EC4C5}"/>
              </a:ext>
            </a:extLst>
          </p:cNvPr>
          <p:cNvSpPr>
            <a:spLocks noGrp="1"/>
          </p:cNvSpPr>
          <p:nvPr>
            <p:ph type="title"/>
          </p:nvPr>
        </p:nvSpPr>
        <p:spPr/>
        <p:txBody>
          <a:bodyPr/>
          <a:lstStyle/>
          <a:p>
            <a:r>
              <a:rPr lang="el-GR" dirty="0"/>
              <a:t>Εκθετική Εξομάλυνση με Προσαρμογή στην Τάση και στην Εποχικότητα (Τριπλή)</a:t>
            </a:r>
          </a:p>
        </p:txBody>
      </p:sp>
      <p:sp>
        <p:nvSpPr>
          <p:cNvPr id="3" name="Θέση περιεχομένου 2">
            <a:extLst>
              <a:ext uri="{FF2B5EF4-FFF2-40B4-BE49-F238E27FC236}">
                <a16:creationId xmlns:a16="http://schemas.microsoft.com/office/drawing/2014/main" id="{09F3827F-A4CF-5344-5DB8-9FD2FFAF62A6}"/>
              </a:ext>
            </a:extLst>
          </p:cNvPr>
          <p:cNvSpPr>
            <a:spLocks noGrp="1"/>
          </p:cNvSpPr>
          <p:nvPr>
            <p:ph idx="1"/>
          </p:nvPr>
        </p:nvSpPr>
        <p:spPr/>
        <p:txBody>
          <a:bodyPr>
            <a:normAutofit/>
          </a:bodyPr>
          <a:lstStyle/>
          <a:p>
            <a:r>
              <a:rPr lang="el-GR" dirty="0"/>
              <a:t>Τέλος, μετά από αυτή την εξίσωση λαμβάνουμε την εξίσωση για τις μελλοντικές περιόδους. </a:t>
            </a:r>
          </a:p>
          <a:p>
            <a:r>
              <a:rPr lang="el-GR" dirty="0"/>
              <a:t>Η διαφορά είναι ότι αυτή η εκτίμηση για τη μελλοντική περίοδο, </a:t>
            </a:r>
            <a:r>
              <a:rPr lang="el-GR" dirty="0" err="1"/>
              <a:t>t+p</a:t>
            </a:r>
            <a:r>
              <a:rPr lang="el-GR" dirty="0"/>
              <a:t>, πολλαπλασιάζεται επί </a:t>
            </a:r>
            <a:r>
              <a:rPr lang="el-GR" dirty="0" err="1"/>
              <a:t>S</a:t>
            </a:r>
            <a:r>
              <a:rPr lang="el-GR" baseline="-25000" dirty="0" err="1"/>
              <a:t>t-s+p</a:t>
            </a:r>
            <a:r>
              <a:rPr lang="el-GR" dirty="0"/>
              <a:t>. Αυτός είναι ο τελικός διαθέσιμος εποχικός δείκτης και αποτελεί την προσαρμογή της πρόβλεψης για εποχικότητα. </a:t>
            </a:r>
          </a:p>
          <a:p>
            <a:r>
              <a:rPr lang="el-GR" dirty="0"/>
              <a:t>Οι αρχικές τιμές είναι S</a:t>
            </a:r>
            <a:r>
              <a:rPr lang="el-GR" baseline="-25000" dirty="0"/>
              <a:t>1</a:t>
            </a:r>
            <a:r>
              <a:rPr lang="el-GR" dirty="0"/>
              <a:t> = 1.0, T</a:t>
            </a:r>
            <a:r>
              <a:rPr lang="el-GR" baseline="-25000" dirty="0"/>
              <a:t>1</a:t>
            </a:r>
            <a:r>
              <a:rPr lang="el-GR" dirty="0"/>
              <a:t> = 0, L</a:t>
            </a:r>
            <a:r>
              <a:rPr lang="el-GR" baseline="-25000" dirty="0"/>
              <a:t>1</a:t>
            </a:r>
            <a:r>
              <a:rPr lang="el-GR" dirty="0"/>
              <a:t> = Y</a:t>
            </a:r>
            <a:r>
              <a:rPr lang="el-GR" baseline="-25000" dirty="0"/>
              <a:t>1</a:t>
            </a:r>
            <a:r>
              <a:rPr lang="el-GR" dirty="0"/>
              <a:t>. </a:t>
            </a:r>
          </a:p>
          <a:p>
            <a:r>
              <a:rPr lang="el-GR" dirty="0"/>
              <a:t>Οι παράμετροι </a:t>
            </a:r>
            <a:r>
              <a:rPr lang="el-GR" dirty="0" err="1"/>
              <a:t>α,β,γ</a:t>
            </a:r>
            <a:r>
              <a:rPr lang="el-GR" dirty="0"/>
              <a:t> ορίζονται με τέτοιο τρόπο, ώστε το MSE να γίνει ελάχιστο, κάτι που σ' αυτή την περίπτωση είναι πολύ χρονοβόρο.</a:t>
            </a:r>
          </a:p>
        </p:txBody>
      </p:sp>
    </p:spTree>
    <p:extLst>
      <p:ext uri="{BB962C8B-B14F-4D97-AF65-F5344CB8AC3E}">
        <p14:creationId xmlns:p14="http://schemas.microsoft.com/office/powerpoint/2010/main" val="393877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14D80C-87AB-CB87-E877-5F0BD1D16E1F}"/>
              </a:ext>
            </a:extLst>
          </p:cNvPr>
          <p:cNvSpPr>
            <a:spLocks noGrp="1"/>
          </p:cNvSpPr>
          <p:nvPr>
            <p:ph type="title"/>
          </p:nvPr>
        </p:nvSpPr>
        <p:spPr/>
        <p:txBody>
          <a:bodyPr/>
          <a:lstStyle/>
          <a:p>
            <a:r>
              <a:rPr lang="en-US" dirty="0"/>
              <a:t>Naive</a:t>
            </a:r>
            <a:endParaRPr lang="el-GR" dirty="0"/>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BDE17A75-2D4F-573E-7159-B23A84FD48B4}"/>
                  </a:ext>
                </a:extLst>
              </p:cNvPr>
              <p:cNvSpPr>
                <a:spLocks noGrp="1"/>
              </p:cNvSpPr>
              <p:nvPr>
                <p:ph idx="1"/>
              </p:nvPr>
            </p:nvSpPr>
            <p:spPr/>
            <p:txBody>
              <a:bodyPr>
                <a:normAutofit lnSpcReduction="10000"/>
              </a:bodyPr>
              <a:lstStyle/>
              <a:p>
                <a:pPr marL="0" indent="0">
                  <a:buNone/>
                </a:pPr>
                <a:r>
                  <a:rPr lang="el-GR" dirty="0"/>
                  <a:t>Η μέθοδος </a:t>
                </a:r>
                <a:r>
                  <a:rPr lang="el-GR" dirty="0" err="1"/>
                  <a:t>Naïve</a:t>
                </a:r>
                <a:r>
                  <a:rPr lang="el-GR" dirty="0"/>
                  <a:t> περιγράφεται από την ακόλουθη</a:t>
                </a:r>
                <a:r>
                  <a:rPr lang="en-US" dirty="0"/>
                  <a:t> </a:t>
                </a:r>
                <a:r>
                  <a:rPr lang="el-GR" dirty="0"/>
                  <a:t>εξίσωση:</a:t>
                </a:r>
                <a:endParaRPr lang="en-US" dirty="0"/>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oMath>
                  </m:oMathPara>
                </a14:m>
                <a:endParaRPr lang="el-GR" dirty="0"/>
              </a:p>
              <a:p>
                <a:pPr marL="0" indent="0">
                  <a:buNone/>
                </a:pPr>
                <a:r>
                  <a:rPr lang="el-GR" dirty="0"/>
                  <a:t>όπου,</a:t>
                </a:r>
              </a:p>
              <a:p>
                <a:pPr>
                  <a:buFont typeface="Arial" panose="020B0604020202020204" pitchFamily="34" charset="0"/>
                  <a:buChar char="•"/>
                </a:pPr>
                <a14:m>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l-GR" dirty="0"/>
                  <a:t>: η πρόβλεψη για την περίοδο t+1</a:t>
                </a:r>
              </a:p>
              <a:p>
                <a:pPr>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 </m:t>
                    </m:r>
                  </m:oMath>
                </a14:m>
                <a:r>
                  <a:rPr lang="el-GR" dirty="0"/>
                  <a:t>: η παρατήρηση την χρονική περίοδο t</a:t>
                </a:r>
              </a:p>
              <a:p>
                <a:endParaRPr lang="en-US" dirty="0"/>
              </a:p>
              <a:p>
                <a:r>
                  <a:rPr lang="el-GR" dirty="0"/>
                  <a:t>Στην ουσία η </a:t>
                </a:r>
                <a:r>
                  <a:rPr lang="el-GR" dirty="0" err="1"/>
                  <a:t>χρονοσειρά</a:t>
                </a:r>
                <a:r>
                  <a:rPr lang="el-GR" dirty="0"/>
                  <a:t> της πρόβλεψης αντικαθίσταται από το</a:t>
                </a:r>
                <a:r>
                  <a:rPr lang="en-US" dirty="0"/>
                  <a:t> </a:t>
                </a:r>
                <a:r>
                  <a:rPr lang="el-GR" dirty="0" err="1"/>
                  <a:t>lag</a:t>
                </a:r>
                <a:r>
                  <a:rPr lang="el-GR" dirty="0"/>
                  <a:t> 1 αυτής.</a:t>
                </a:r>
              </a:p>
            </p:txBody>
          </p:sp>
        </mc:Choice>
        <mc:Fallback xmlns="">
          <p:sp>
            <p:nvSpPr>
              <p:cNvPr id="3" name="Θέση περιεχομένου 2">
                <a:extLst>
                  <a:ext uri="{FF2B5EF4-FFF2-40B4-BE49-F238E27FC236}">
                    <a16:creationId xmlns:a16="http://schemas.microsoft.com/office/drawing/2014/main" id="{BDE17A75-2D4F-573E-7159-B23A84FD48B4}"/>
                  </a:ext>
                </a:extLst>
              </p:cNvPr>
              <p:cNvSpPr>
                <a:spLocks noGrp="1" noRot="1" noChangeAspect="1" noMove="1" noResize="1" noEditPoints="1" noAdjustHandles="1" noChangeArrowheads="1" noChangeShapeType="1" noTextEdit="1"/>
              </p:cNvSpPr>
              <p:nvPr>
                <p:ph idx="1"/>
              </p:nvPr>
            </p:nvSpPr>
            <p:spPr>
              <a:blipFill>
                <a:blip r:embed="rId2"/>
                <a:stretch>
                  <a:fillRect l="-1433" t="-3600"/>
                </a:stretch>
              </a:blipFill>
            </p:spPr>
            <p:txBody>
              <a:bodyPr/>
              <a:lstStyle/>
              <a:p>
                <a:r>
                  <a:rPr lang="el-GR">
                    <a:noFill/>
                  </a:rPr>
                  <a:t> </a:t>
                </a:r>
              </a:p>
            </p:txBody>
          </p:sp>
        </mc:Fallback>
      </mc:AlternateContent>
    </p:spTree>
    <p:extLst>
      <p:ext uri="{BB962C8B-B14F-4D97-AF65-F5344CB8AC3E}">
        <p14:creationId xmlns:p14="http://schemas.microsoft.com/office/powerpoint/2010/main" val="118813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38260-3253-5E77-A797-CFD13E9EC4C5}"/>
              </a:ext>
            </a:extLst>
          </p:cNvPr>
          <p:cNvSpPr>
            <a:spLocks noGrp="1"/>
          </p:cNvSpPr>
          <p:nvPr>
            <p:ph type="title"/>
          </p:nvPr>
        </p:nvSpPr>
        <p:spPr>
          <a:xfrm>
            <a:off x="1074240" y="381000"/>
            <a:ext cx="3293422" cy="1371600"/>
          </a:xfrm>
        </p:spPr>
        <p:txBody>
          <a:bodyPr anchor="b">
            <a:normAutofit/>
          </a:bodyPr>
          <a:lstStyle/>
          <a:p>
            <a:r>
              <a:rPr lang="el-GR" sz="2200" cap="none" dirty="0"/>
              <a:t>Εκθετική Εξομάλυνση με Προσαρμογή στην Τάση και στην Εποχικότητα (Τριπλή)</a:t>
            </a:r>
          </a:p>
        </p:txBody>
      </p:sp>
      <p:pic>
        <p:nvPicPr>
          <p:cNvPr id="5" name="Εικόνα 4">
            <a:extLst>
              <a:ext uri="{FF2B5EF4-FFF2-40B4-BE49-F238E27FC236}">
                <a16:creationId xmlns:a16="http://schemas.microsoft.com/office/drawing/2014/main" id="{1D27AE54-80FC-BBB7-F844-0E127B328269}"/>
              </a:ext>
            </a:extLst>
          </p:cNvPr>
          <p:cNvPicPr>
            <a:picLocks noChangeAspect="1"/>
          </p:cNvPicPr>
          <p:nvPr/>
        </p:nvPicPr>
        <p:blipFill>
          <a:blip r:embed="rId2"/>
          <a:stretch>
            <a:fillRect/>
          </a:stretch>
        </p:blipFill>
        <p:spPr>
          <a:xfrm>
            <a:off x="5180251" y="918711"/>
            <a:ext cx="6195986" cy="4817378"/>
          </a:xfrm>
          <a:prstGeom prst="rect">
            <a:avLst/>
          </a:prstGeom>
          <a:noFill/>
          <a:ln w="19050">
            <a:solidFill>
              <a:schemeClr val="bg1"/>
            </a:solidFill>
          </a:ln>
        </p:spPr>
      </p:pic>
      <p:sp>
        <p:nvSpPr>
          <p:cNvPr id="3" name="Θέση περιεχομένου 2">
            <a:extLst>
              <a:ext uri="{FF2B5EF4-FFF2-40B4-BE49-F238E27FC236}">
                <a16:creationId xmlns:a16="http://schemas.microsoft.com/office/drawing/2014/main" id="{09F3827F-A4CF-5344-5DB8-9FD2FFAF62A6}"/>
              </a:ext>
            </a:extLst>
          </p:cNvPr>
          <p:cNvSpPr>
            <a:spLocks noGrp="1"/>
          </p:cNvSpPr>
          <p:nvPr>
            <p:ph type="body" sz="half" idx="2"/>
          </p:nvPr>
        </p:nvSpPr>
        <p:spPr>
          <a:xfrm>
            <a:off x="1074240" y="1828800"/>
            <a:ext cx="3293422" cy="4343400"/>
          </a:xfrm>
        </p:spPr>
        <p:txBody>
          <a:bodyPr>
            <a:normAutofit/>
          </a:bodyPr>
          <a:lstStyle/>
          <a:p>
            <a:r>
              <a:rPr lang="el-GR" dirty="0"/>
              <a:t> </a:t>
            </a:r>
          </a:p>
          <a:p>
            <a:r>
              <a:rPr lang="el-GR" dirty="0"/>
              <a:t>α = 0,4</a:t>
            </a:r>
          </a:p>
          <a:p>
            <a:r>
              <a:rPr lang="el-GR" dirty="0"/>
              <a:t>β = 0,1 </a:t>
            </a:r>
          </a:p>
          <a:p>
            <a:r>
              <a:rPr lang="el-GR" dirty="0"/>
              <a:t>γ = 0,3</a:t>
            </a:r>
          </a:p>
        </p:txBody>
      </p:sp>
    </p:spTree>
    <p:extLst>
      <p:ext uri="{BB962C8B-B14F-4D97-AF65-F5344CB8AC3E}">
        <p14:creationId xmlns:p14="http://schemas.microsoft.com/office/powerpoint/2010/main" val="403318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38260-3253-5E77-A797-CFD13E9EC4C5}"/>
              </a:ext>
            </a:extLst>
          </p:cNvPr>
          <p:cNvSpPr>
            <a:spLocks noGrp="1"/>
          </p:cNvSpPr>
          <p:nvPr>
            <p:ph type="title"/>
          </p:nvPr>
        </p:nvSpPr>
        <p:spPr>
          <a:xfrm>
            <a:off x="1074240" y="381000"/>
            <a:ext cx="3293422" cy="1371600"/>
          </a:xfrm>
        </p:spPr>
        <p:txBody>
          <a:bodyPr anchor="b">
            <a:normAutofit/>
          </a:bodyPr>
          <a:lstStyle/>
          <a:p>
            <a:r>
              <a:rPr lang="el-GR" sz="2200" cap="none" dirty="0"/>
              <a:t>Εκθετική Εξομάλυνση με Προσαρμογή στην Τάση και στην Εποχικότητα (Τριπλή)</a:t>
            </a:r>
          </a:p>
        </p:txBody>
      </p:sp>
      <p:pic>
        <p:nvPicPr>
          <p:cNvPr id="6" name="Εικόνα 5">
            <a:extLst>
              <a:ext uri="{FF2B5EF4-FFF2-40B4-BE49-F238E27FC236}">
                <a16:creationId xmlns:a16="http://schemas.microsoft.com/office/drawing/2014/main" id="{9B23E20D-8E1E-339D-FFB3-D413E025751B}"/>
              </a:ext>
            </a:extLst>
          </p:cNvPr>
          <p:cNvPicPr>
            <a:picLocks noChangeAspect="1"/>
          </p:cNvPicPr>
          <p:nvPr/>
        </p:nvPicPr>
        <p:blipFill>
          <a:blip r:embed="rId2"/>
          <a:stretch>
            <a:fillRect/>
          </a:stretch>
        </p:blipFill>
        <p:spPr>
          <a:xfrm>
            <a:off x="5180251" y="879986"/>
            <a:ext cx="6195986" cy="4894828"/>
          </a:xfrm>
          <a:prstGeom prst="rect">
            <a:avLst/>
          </a:prstGeom>
          <a:noFill/>
          <a:ln w="19050">
            <a:solidFill>
              <a:schemeClr val="bg1"/>
            </a:solidFill>
          </a:ln>
        </p:spPr>
      </p:pic>
      <p:sp>
        <p:nvSpPr>
          <p:cNvPr id="3" name="Θέση περιεχομένου 2">
            <a:extLst>
              <a:ext uri="{FF2B5EF4-FFF2-40B4-BE49-F238E27FC236}">
                <a16:creationId xmlns:a16="http://schemas.microsoft.com/office/drawing/2014/main" id="{09F3827F-A4CF-5344-5DB8-9FD2FFAF62A6}"/>
              </a:ext>
            </a:extLst>
          </p:cNvPr>
          <p:cNvSpPr>
            <a:spLocks noGrp="1"/>
          </p:cNvSpPr>
          <p:nvPr>
            <p:ph type="body" sz="half" idx="2"/>
          </p:nvPr>
        </p:nvSpPr>
        <p:spPr>
          <a:xfrm>
            <a:off x="1074240" y="1828800"/>
            <a:ext cx="3293422" cy="4343400"/>
          </a:xfrm>
        </p:spPr>
        <p:txBody>
          <a:bodyPr>
            <a:normAutofit/>
          </a:bodyPr>
          <a:lstStyle/>
          <a:p>
            <a:r>
              <a:rPr lang="el-GR" dirty="0"/>
              <a:t> </a:t>
            </a:r>
          </a:p>
          <a:p>
            <a:r>
              <a:rPr lang="el-GR" dirty="0"/>
              <a:t>α = 0,4</a:t>
            </a:r>
          </a:p>
          <a:p>
            <a:r>
              <a:rPr lang="el-GR" dirty="0"/>
              <a:t>β = 0,1 </a:t>
            </a:r>
          </a:p>
          <a:p>
            <a:r>
              <a:rPr lang="el-GR" dirty="0"/>
              <a:t>γ = 0,3</a:t>
            </a:r>
          </a:p>
        </p:txBody>
      </p:sp>
      <p:pic>
        <p:nvPicPr>
          <p:cNvPr id="8" name="Εικόνα 7">
            <a:extLst>
              <a:ext uri="{FF2B5EF4-FFF2-40B4-BE49-F238E27FC236}">
                <a16:creationId xmlns:a16="http://schemas.microsoft.com/office/drawing/2014/main" id="{0C7E074D-5EDC-8B86-219E-5AEE92CDDD8E}"/>
              </a:ext>
            </a:extLst>
          </p:cNvPr>
          <p:cNvPicPr>
            <a:picLocks noChangeAspect="1"/>
          </p:cNvPicPr>
          <p:nvPr/>
        </p:nvPicPr>
        <p:blipFill rotWithShape="1">
          <a:blip r:embed="rId3"/>
          <a:srcRect t="-7366" r="4427" b="-1"/>
          <a:stretch/>
        </p:blipFill>
        <p:spPr>
          <a:xfrm>
            <a:off x="5180251" y="879987"/>
            <a:ext cx="2570345" cy="455918"/>
          </a:xfrm>
          <a:prstGeom prst="rect">
            <a:avLst/>
          </a:prstGeom>
        </p:spPr>
      </p:pic>
    </p:spTree>
    <p:extLst>
      <p:ext uri="{BB962C8B-B14F-4D97-AF65-F5344CB8AC3E}">
        <p14:creationId xmlns:p14="http://schemas.microsoft.com/office/powerpoint/2010/main" val="39056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38260-3253-5E77-A797-CFD13E9EC4C5}"/>
              </a:ext>
            </a:extLst>
          </p:cNvPr>
          <p:cNvSpPr>
            <a:spLocks noGrp="1"/>
          </p:cNvSpPr>
          <p:nvPr>
            <p:ph type="title"/>
          </p:nvPr>
        </p:nvSpPr>
        <p:spPr/>
        <p:txBody>
          <a:bodyPr/>
          <a:lstStyle/>
          <a:p>
            <a:r>
              <a:rPr lang="el-GR" dirty="0"/>
              <a:t>Εκθετική Εξομάλυνση με Προσαρμογή στην Τάση και στην Εποχικότητα (Τριπλή)</a:t>
            </a:r>
          </a:p>
        </p:txBody>
      </p:sp>
      <p:pic>
        <p:nvPicPr>
          <p:cNvPr id="5" name="Θέση περιεχομένου 4">
            <a:extLst>
              <a:ext uri="{FF2B5EF4-FFF2-40B4-BE49-F238E27FC236}">
                <a16:creationId xmlns:a16="http://schemas.microsoft.com/office/drawing/2014/main" id="{7525851E-C38D-EC09-4269-B937054BBDD1}"/>
              </a:ext>
            </a:extLst>
          </p:cNvPr>
          <p:cNvPicPr>
            <a:picLocks noGrp="1" noChangeAspect="1"/>
          </p:cNvPicPr>
          <p:nvPr>
            <p:ph idx="1"/>
          </p:nvPr>
        </p:nvPicPr>
        <p:blipFill>
          <a:blip r:embed="rId2"/>
          <a:stretch>
            <a:fillRect/>
          </a:stretch>
        </p:blipFill>
        <p:spPr>
          <a:xfrm>
            <a:off x="3141196" y="1652275"/>
            <a:ext cx="6687483" cy="4467849"/>
          </a:xfrm>
        </p:spPr>
      </p:pic>
    </p:spTree>
    <p:extLst>
      <p:ext uri="{BB962C8B-B14F-4D97-AF65-F5344CB8AC3E}">
        <p14:creationId xmlns:p14="http://schemas.microsoft.com/office/powerpoint/2010/main" val="388038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257E2281-AAF8-F3FC-02CB-E68C5CA55AA8}"/>
              </a:ext>
            </a:extLst>
          </p:cNvPr>
          <p:cNvSpPr>
            <a:spLocks noGrp="1" noChangeArrowheads="1"/>
          </p:cNvSpPr>
          <p:nvPr>
            <p:ph type="title"/>
          </p:nvPr>
        </p:nvSpPr>
        <p:spPr/>
        <p:txBody>
          <a:bodyPr/>
          <a:lstStyle/>
          <a:p>
            <a:pPr algn="ctr" eaLnBrk="1" hangingPunct="1"/>
            <a:r>
              <a:rPr lang="el-GR" altLang="el-GR"/>
              <a:t>Ερωτήσεις???</a:t>
            </a:r>
          </a:p>
        </p:txBody>
      </p:sp>
      <p:pic>
        <p:nvPicPr>
          <p:cNvPr id="53251" name="Picture 2">
            <a:extLst>
              <a:ext uri="{FF2B5EF4-FFF2-40B4-BE49-F238E27FC236}">
                <a16:creationId xmlns:a16="http://schemas.microsoft.com/office/drawing/2014/main" id="{365D0028-0EDE-FAB2-3F90-97E44D183E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75075" y="2052638"/>
            <a:ext cx="3600450" cy="41957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F039E9-8A67-FB91-A9C1-FAB14F3FBF66}"/>
              </a:ext>
            </a:extLst>
          </p:cNvPr>
          <p:cNvSpPr>
            <a:spLocks noGrp="1"/>
          </p:cNvSpPr>
          <p:nvPr>
            <p:ph type="title"/>
          </p:nvPr>
        </p:nvSpPr>
        <p:spPr/>
        <p:txBody>
          <a:bodyPr/>
          <a:lstStyle/>
          <a:p>
            <a:r>
              <a:rPr lang="en-US" dirty="0"/>
              <a:t>Naive</a:t>
            </a:r>
            <a:endParaRPr lang="el-GR" dirty="0"/>
          </a:p>
        </p:txBody>
      </p:sp>
      <p:graphicFrame>
        <p:nvGraphicFramePr>
          <p:cNvPr id="4" name="Πίνακας 4">
            <a:extLst>
              <a:ext uri="{FF2B5EF4-FFF2-40B4-BE49-F238E27FC236}">
                <a16:creationId xmlns:a16="http://schemas.microsoft.com/office/drawing/2014/main" id="{42432388-3CE8-51D0-0DAB-01D039EC4F47}"/>
              </a:ext>
            </a:extLst>
          </p:cNvPr>
          <p:cNvGraphicFramePr>
            <a:graphicFrameLocks noGrp="1"/>
          </p:cNvGraphicFramePr>
          <p:nvPr>
            <p:extLst>
              <p:ext uri="{D42A27DB-BD31-4B8C-83A1-F6EECF244321}">
                <p14:modId xmlns:p14="http://schemas.microsoft.com/office/powerpoint/2010/main" val="3404493712"/>
              </p:ext>
            </p:extLst>
          </p:nvPr>
        </p:nvGraphicFramePr>
        <p:xfrm>
          <a:off x="1593436" y="1417637"/>
          <a:ext cx="1791335" cy="2595880"/>
        </p:xfrm>
        <a:graphic>
          <a:graphicData uri="http://schemas.openxmlformats.org/drawingml/2006/table">
            <a:tbl>
              <a:tblPr firstRow="1" bandRow="1">
                <a:tableStyleId>{073A0DAA-6AF3-43AB-8588-CEC1D06C72B9}</a:tableStyleId>
              </a:tblPr>
              <a:tblGrid>
                <a:gridCol w="563880">
                  <a:extLst>
                    <a:ext uri="{9D8B030D-6E8A-4147-A177-3AD203B41FA5}">
                      <a16:colId xmlns:a16="http://schemas.microsoft.com/office/drawing/2014/main" val="90350666"/>
                    </a:ext>
                  </a:extLst>
                </a:gridCol>
                <a:gridCol w="1227455">
                  <a:extLst>
                    <a:ext uri="{9D8B030D-6E8A-4147-A177-3AD203B41FA5}">
                      <a16:colId xmlns:a16="http://schemas.microsoft.com/office/drawing/2014/main" val="3383995556"/>
                    </a:ext>
                  </a:extLst>
                </a:gridCol>
              </a:tblGrid>
              <a:tr h="370840">
                <a:tc>
                  <a:txBody>
                    <a:bodyPr/>
                    <a:lstStyle/>
                    <a:p>
                      <a:pPr algn="ctr"/>
                      <a:r>
                        <a:rPr lang="en-US" dirty="0"/>
                        <a:t>T</a:t>
                      </a:r>
                      <a:endParaRPr lang="el-GR" dirty="0"/>
                    </a:p>
                  </a:txBody>
                  <a:tcPr anchor="ctr"/>
                </a:tc>
                <a:tc>
                  <a:txBody>
                    <a:bodyPr/>
                    <a:lstStyle/>
                    <a:p>
                      <a:pPr algn="ctr"/>
                      <a:r>
                        <a:rPr lang="el-GR" dirty="0"/>
                        <a:t>Πωλήσεις</a:t>
                      </a:r>
                    </a:p>
                  </a:txBody>
                  <a:tcPr anchor="ctr"/>
                </a:tc>
                <a:extLst>
                  <a:ext uri="{0D108BD9-81ED-4DB2-BD59-A6C34878D82A}">
                    <a16:rowId xmlns:a16="http://schemas.microsoft.com/office/drawing/2014/main" val="4259175937"/>
                  </a:ext>
                </a:extLst>
              </a:tr>
              <a:tr h="370840">
                <a:tc>
                  <a:txBody>
                    <a:bodyPr/>
                    <a:lstStyle/>
                    <a:p>
                      <a:pPr algn="ctr"/>
                      <a:r>
                        <a:rPr lang="en-US" dirty="0"/>
                        <a:t>20</a:t>
                      </a:r>
                      <a:endParaRPr lang="el-GR" dirty="0"/>
                    </a:p>
                  </a:txBody>
                  <a:tcPr anchor="ctr"/>
                </a:tc>
                <a:tc>
                  <a:txBody>
                    <a:bodyPr/>
                    <a:lstStyle/>
                    <a:p>
                      <a:pPr algn="ctr"/>
                      <a:r>
                        <a:rPr lang="en-US" dirty="0"/>
                        <a:t>600</a:t>
                      </a:r>
                      <a:endParaRPr lang="el-GR" dirty="0"/>
                    </a:p>
                  </a:txBody>
                  <a:tcPr anchor="ctr"/>
                </a:tc>
                <a:extLst>
                  <a:ext uri="{0D108BD9-81ED-4DB2-BD59-A6C34878D82A}">
                    <a16:rowId xmlns:a16="http://schemas.microsoft.com/office/drawing/2014/main" val="3857869903"/>
                  </a:ext>
                </a:extLst>
              </a:tr>
              <a:tr h="370840">
                <a:tc>
                  <a:txBody>
                    <a:bodyPr/>
                    <a:lstStyle/>
                    <a:p>
                      <a:pPr algn="ctr"/>
                      <a:r>
                        <a:rPr lang="en-US" dirty="0"/>
                        <a:t>21</a:t>
                      </a:r>
                      <a:endParaRPr lang="el-GR" dirty="0"/>
                    </a:p>
                  </a:txBody>
                  <a:tcPr anchor="ctr"/>
                </a:tc>
                <a:tc>
                  <a:txBody>
                    <a:bodyPr/>
                    <a:lstStyle/>
                    <a:p>
                      <a:pPr algn="ctr"/>
                      <a:r>
                        <a:rPr lang="en-US" dirty="0"/>
                        <a:t>750</a:t>
                      </a:r>
                      <a:endParaRPr lang="el-GR" dirty="0"/>
                    </a:p>
                  </a:txBody>
                  <a:tcPr anchor="ctr"/>
                </a:tc>
                <a:extLst>
                  <a:ext uri="{0D108BD9-81ED-4DB2-BD59-A6C34878D82A}">
                    <a16:rowId xmlns:a16="http://schemas.microsoft.com/office/drawing/2014/main" val="321539192"/>
                  </a:ext>
                </a:extLst>
              </a:tr>
              <a:tr h="370840">
                <a:tc>
                  <a:txBody>
                    <a:bodyPr/>
                    <a:lstStyle/>
                    <a:p>
                      <a:pPr algn="ctr"/>
                      <a:r>
                        <a:rPr lang="en-US" dirty="0"/>
                        <a:t>22</a:t>
                      </a:r>
                      <a:endParaRPr lang="el-GR" dirty="0"/>
                    </a:p>
                  </a:txBody>
                  <a:tcPr anchor="ctr"/>
                </a:tc>
                <a:tc>
                  <a:txBody>
                    <a:bodyPr/>
                    <a:lstStyle/>
                    <a:p>
                      <a:pPr algn="ctr"/>
                      <a:r>
                        <a:rPr lang="en-US" dirty="0"/>
                        <a:t>500</a:t>
                      </a:r>
                      <a:endParaRPr lang="el-GR" dirty="0"/>
                    </a:p>
                  </a:txBody>
                  <a:tcPr anchor="ctr"/>
                </a:tc>
                <a:extLst>
                  <a:ext uri="{0D108BD9-81ED-4DB2-BD59-A6C34878D82A}">
                    <a16:rowId xmlns:a16="http://schemas.microsoft.com/office/drawing/2014/main" val="4239948405"/>
                  </a:ext>
                </a:extLst>
              </a:tr>
              <a:tr h="370840">
                <a:tc>
                  <a:txBody>
                    <a:bodyPr/>
                    <a:lstStyle/>
                    <a:p>
                      <a:pPr algn="ctr"/>
                      <a:r>
                        <a:rPr lang="en-US" dirty="0"/>
                        <a:t>23</a:t>
                      </a:r>
                      <a:endParaRPr lang="el-GR" dirty="0"/>
                    </a:p>
                  </a:txBody>
                  <a:tcPr anchor="ctr"/>
                </a:tc>
                <a:tc>
                  <a:txBody>
                    <a:bodyPr/>
                    <a:lstStyle/>
                    <a:p>
                      <a:pPr algn="ctr"/>
                      <a:r>
                        <a:rPr lang="en-US" dirty="0"/>
                        <a:t>400</a:t>
                      </a:r>
                      <a:endParaRPr lang="el-GR" dirty="0"/>
                    </a:p>
                  </a:txBody>
                  <a:tcPr anchor="ctr"/>
                </a:tc>
                <a:extLst>
                  <a:ext uri="{0D108BD9-81ED-4DB2-BD59-A6C34878D82A}">
                    <a16:rowId xmlns:a16="http://schemas.microsoft.com/office/drawing/2014/main" val="399450567"/>
                  </a:ext>
                </a:extLst>
              </a:tr>
              <a:tr h="370840">
                <a:tc>
                  <a:txBody>
                    <a:bodyPr/>
                    <a:lstStyle/>
                    <a:p>
                      <a:pPr algn="ctr"/>
                      <a:r>
                        <a:rPr lang="en-US" dirty="0"/>
                        <a:t>24</a:t>
                      </a:r>
                      <a:endParaRPr lang="el-GR" dirty="0"/>
                    </a:p>
                  </a:txBody>
                  <a:tcPr anchor="ctr"/>
                </a:tc>
                <a:tc>
                  <a:txBody>
                    <a:bodyPr/>
                    <a:lstStyle/>
                    <a:p>
                      <a:pPr algn="ctr"/>
                      <a:r>
                        <a:rPr lang="en-US" dirty="0"/>
                        <a:t>650</a:t>
                      </a:r>
                      <a:endParaRPr lang="el-GR" dirty="0"/>
                    </a:p>
                  </a:txBody>
                  <a:tcPr anchor="ctr"/>
                </a:tc>
                <a:extLst>
                  <a:ext uri="{0D108BD9-81ED-4DB2-BD59-A6C34878D82A}">
                    <a16:rowId xmlns:a16="http://schemas.microsoft.com/office/drawing/2014/main" val="3122799940"/>
                  </a:ext>
                </a:extLst>
              </a:tr>
              <a:tr h="370840">
                <a:tc>
                  <a:txBody>
                    <a:bodyPr/>
                    <a:lstStyle/>
                    <a:p>
                      <a:pPr algn="ctr"/>
                      <a:r>
                        <a:rPr lang="en-US" dirty="0"/>
                        <a:t>25</a:t>
                      </a:r>
                      <a:endParaRPr lang="el-GR" dirty="0"/>
                    </a:p>
                  </a:txBody>
                  <a:tcPr anchor="ctr"/>
                </a:tc>
                <a:tc>
                  <a:txBody>
                    <a:bodyPr/>
                    <a:lstStyle/>
                    <a:p>
                      <a:pPr algn="ctr"/>
                      <a:r>
                        <a:rPr lang="en-US" dirty="0"/>
                        <a:t>850</a:t>
                      </a:r>
                      <a:endParaRPr lang="el-GR" dirty="0"/>
                    </a:p>
                  </a:txBody>
                  <a:tcPr anchor="ctr"/>
                </a:tc>
                <a:extLst>
                  <a:ext uri="{0D108BD9-81ED-4DB2-BD59-A6C34878D82A}">
                    <a16:rowId xmlns:a16="http://schemas.microsoft.com/office/drawing/2014/main" val="2367034820"/>
                  </a:ext>
                </a:extLst>
              </a:tr>
            </a:tbl>
          </a:graphicData>
        </a:graphic>
      </p:graphicFrame>
      <p:pic>
        <p:nvPicPr>
          <p:cNvPr id="6" name="Εικόνα 5">
            <a:extLst>
              <a:ext uri="{FF2B5EF4-FFF2-40B4-BE49-F238E27FC236}">
                <a16:creationId xmlns:a16="http://schemas.microsoft.com/office/drawing/2014/main" id="{63176011-C378-0E23-58B6-7624382B798C}"/>
              </a:ext>
            </a:extLst>
          </p:cNvPr>
          <p:cNvPicPr>
            <a:picLocks noChangeAspect="1"/>
          </p:cNvPicPr>
          <p:nvPr/>
        </p:nvPicPr>
        <p:blipFill>
          <a:blip r:embed="rId2"/>
          <a:stretch>
            <a:fillRect/>
          </a:stretch>
        </p:blipFill>
        <p:spPr>
          <a:xfrm>
            <a:off x="4545810" y="3554185"/>
            <a:ext cx="1579314" cy="1239836"/>
          </a:xfrm>
          <a:prstGeom prst="rect">
            <a:avLst/>
          </a:prstGeom>
        </p:spPr>
      </p:pic>
      <p:pic>
        <p:nvPicPr>
          <p:cNvPr id="8" name="Εικόνα 7">
            <a:extLst>
              <a:ext uri="{FF2B5EF4-FFF2-40B4-BE49-F238E27FC236}">
                <a16:creationId xmlns:a16="http://schemas.microsoft.com/office/drawing/2014/main" id="{EBBD0ADB-FF5C-D6A0-03CC-A0D6F3991BA5}"/>
              </a:ext>
            </a:extLst>
          </p:cNvPr>
          <p:cNvPicPr>
            <a:picLocks noChangeAspect="1"/>
          </p:cNvPicPr>
          <p:nvPr/>
        </p:nvPicPr>
        <p:blipFill>
          <a:blip r:embed="rId3"/>
          <a:stretch>
            <a:fillRect/>
          </a:stretch>
        </p:blipFill>
        <p:spPr>
          <a:xfrm>
            <a:off x="3718148" y="5710558"/>
            <a:ext cx="3540009" cy="432048"/>
          </a:xfrm>
          <a:prstGeom prst="rect">
            <a:avLst/>
          </a:prstGeom>
        </p:spPr>
      </p:pic>
      <p:pic>
        <p:nvPicPr>
          <p:cNvPr id="10" name="Εικόνα 9">
            <a:extLst>
              <a:ext uri="{FF2B5EF4-FFF2-40B4-BE49-F238E27FC236}">
                <a16:creationId xmlns:a16="http://schemas.microsoft.com/office/drawing/2014/main" id="{17A46DB1-BF1C-9F15-812A-4D6E943015DD}"/>
              </a:ext>
            </a:extLst>
          </p:cNvPr>
          <p:cNvPicPr>
            <a:picLocks noChangeAspect="1"/>
          </p:cNvPicPr>
          <p:nvPr/>
        </p:nvPicPr>
        <p:blipFill>
          <a:blip r:embed="rId4"/>
          <a:stretch>
            <a:fillRect/>
          </a:stretch>
        </p:blipFill>
        <p:spPr>
          <a:xfrm>
            <a:off x="7922606" y="2900996"/>
            <a:ext cx="2780317" cy="2545361"/>
          </a:xfrm>
          <a:prstGeom prst="rect">
            <a:avLst/>
          </a:prstGeom>
        </p:spPr>
      </p:pic>
      <p:pic>
        <p:nvPicPr>
          <p:cNvPr id="12" name="Εικόνα 11">
            <a:extLst>
              <a:ext uri="{FF2B5EF4-FFF2-40B4-BE49-F238E27FC236}">
                <a16:creationId xmlns:a16="http://schemas.microsoft.com/office/drawing/2014/main" id="{B09BA2BD-8699-3ED7-A369-8B6F0F11354E}"/>
              </a:ext>
            </a:extLst>
          </p:cNvPr>
          <p:cNvPicPr>
            <a:picLocks noChangeAspect="1"/>
          </p:cNvPicPr>
          <p:nvPr/>
        </p:nvPicPr>
        <p:blipFill>
          <a:blip r:embed="rId5"/>
          <a:stretch>
            <a:fillRect/>
          </a:stretch>
        </p:blipFill>
        <p:spPr>
          <a:xfrm>
            <a:off x="7750509" y="5561547"/>
            <a:ext cx="3378253" cy="581059"/>
          </a:xfrm>
          <a:prstGeom prst="rect">
            <a:avLst/>
          </a:prstGeom>
        </p:spPr>
      </p:pic>
      <p:sp>
        <p:nvSpPr>
          <p:cNvPr id="13" name="TextBox 12">
            <a:extLst>
              <a:ext uri="{FF2B5EF4-FFF2-40B4-BE49-F238E27FC236}">
                <a16:creationId xmlns:a16="http://schemas.microsoft.com/office/drawing/2014/main" id="{5A735C64-E6E1-FB8F-B16D-A6694D2F71B5}"/>
              </a:ext>
            </a:extLst>
          </p:cNvPr>
          <p:cNvSpPr txBox="1"/>
          <p:nvPr/>
        </p:nvSpPr>
        <p:spPr>
          <a:xfrm>
            <a:off x="4533437" y="2206268"/>
            <a:ext cx="1791335" cy="369332"/>
          </a:xfrm>
          <a:prstGeom prst="rect">
            <a:avLst/>
          </a:prstGeom>
          <a:noFill/>
        </p:spPr>
        <p:txBody>
          <a:bodyPr wrap="square" rtlCol="0">
            <a:spAutoFit/>
          </a:bodyPr>
          <a:lstStyle/>
          <a:p>
            <a:r>
              <a:rPr lang="el-GR" b="1" u="sng" dirty="0"/>
              <a:t>Για 1 περίοδο:</a:t>
            </a:r>
          </a:p>
        </p:txBody>
      </p:sp>
      <p:sp>
        <p:nvSpPr>
          <p:cNvPr id="14" name="TextBox 13">
            <a:extLst>
              <a:ext uri="{FF2B5EF4-FFF2-40B4-BE49-F238E27FC236}">
                <a16:creationId xmlns:a16="http://schemas.microsoft.com/office/drawing/2014/main" id="{AF098EDB-38B7-8482-E5D6-1050A8BF6CD4}"/>
              </a:ext>
            </a:extLst>
          </p:cNvPr>
          <p:cNvSpPr txBox="1"/>
          <p:nvPr/>
        </p:nvSpPr>
        <p:spPr>
          <a:xfrm>
            <a:off x="8376660" y="2206268"/>
            <a:ext cx="1872208" cy="369332"/>
          </a:xfrm>
          <a:prstGeom prst="rect">
            <a:avLst/>
          </a:prstGeom>
          <a:noFill/>
        </p:spPr>
        <p:txBody>
          <a:bodyPr wrap="square" rtlCol="0">
            <a:spAutoFit/>
          </a:bodyPr>
          <a:lstStyle/>
          <a:p>
            <a:r>
              <a:rPr lang="el-GR" b="1" u="sng" dirty="0"/>
              <a:t>Για 2 περιόδους:</a:t>
            </a:r>
          </a:p>
        </p:txBody>
      </p:sp>
      <p:cxnSp>
        <p:nvCxnSpPr>
          <p:cNvPr id="16" name="Ευθεία γραμμή σύνδεσης 15">
            <a:extLst>
              <a:ext uri="{FF2B5EF4-FFF2-40B4-BE49-F238E27FC236}">
                <a16:creationId xmlns:a16="http://schemas.microsoft.com/office/drawing/2014/main" id="{D75C75A9-82BC-8632-4839-995C4A4FE3B3}"/>
              </a:ext>
            </a:extLst>
          </p:cNvPr>
          <p:cNvCxnSpPr/>
          <p:nvPr/>
        </p:nvCxnSpPr>
        <p:spPr>
          <a:xfrm>
            <a:off x="7402173" y="2060848"/>
            <a:ext cx="60391" cy="43924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84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E22F3E-EB78-71D3-931B-02E2AD749717}"/>
              </a:ext>
            </a:extLst>
          </p:cNvPr>
          <p:cNvSpPr>
            <a:spLocks noGrp="1"/>
          </p:cNvSpPr>
          <p:nvPr>
            <p:ph type="title"/>
          </p:nvPr>
        </p:nvSpPr>
        <p:spPr/>
        <p:txBody>
          <a:bodyPr/>
          <a:lstStyle/>
          <a:p>
            <a:r>
              <a:rPr lang="en-US" dirty="0"/>
              <a:t>Naive</a:t>
            </a:r>
            <a:endParaRPr lang="el-GR" dirty="0"/>
          </a:p>
        </p:txBody>
      </p:sp>
      <p:sp>
        <p:nvSpPr>
          <p:cNvPr id="3" name="Θέση περιεχομένου 2">
            <a:extLst>
              <a:ext uri="{FF2B5EF4-FFF2-40B4-BE49-F238E27FC236}">
                <a16:creationId xmlns:a16="http://schemas.microsoft.com/office/drawing/2014/main" id="{8269BD81-7B87-1833-4945-60E5F3AA8C3A}"/>
              </a:ext>
            </a:extLst>
          </p:cNvPr>
          <p:cNvSpPr>
            <a:spLocks noGrp="1"/>
          </p:cNvSpPr>
          <p:nvPr>
            <p:ph idx="1"/>
          </p:nvPr>
        </p:nvSpPr>
        <p:spPr/>
        <p:txBody>
          <a:bodyPr/>
          <a:lstStyle/>
          <a:p>
            <a:r>
              <a:rPr lang="el-GR" dirty="0"/>
              <a:t>Μπορούμε επίσης να χρησιμοποιήσουμε ποσοστιαία μεταβολή, αντί να προσθέτουμε διαφορές</a:t>
            </a:r>
            <a:r>
              <a:rPr lang="en-US" dirty="0"/>
              <a:t>:</a:t>
            </a:r>
            <a:endParaRPr lang="el-GR" dirty="0"/>
          </a:p>
        </p:txBody>
      </p:sp>
      <p:pic>
        <p:nvPicPr>
          <p:cNvPr id="5" name="Εικόνα 4">
            <a:extLst>
              <a:ext uri="{FF2B5EF4-FFF2-40B4-BE49-F238E27FC236}">
                <a16:creationId xmlns:a16="http://schemas.microsoft.com/office/drawing/2014/main" id="{A52F150E-72D1-E7FE-4BC8-49CFD7A81C17}"/>
              </a:ext>
            </a:extLst>
          </p:cNvPr>
          <p:cNvPicPr>
            <a:picLocks noChangeAspect="1"/>
          </p:cNvPicPr>
          <p:nvPr/>
        </p:nvPicPr>
        <p:blipFill>
          <a:blip r:embed="rId2"/>
          <a:stretch>
            <a:fillRect/>
          </a:stretch>
        </p:blipFill>
        <p:spPr>
          <a:xfrm>
            <a:off x="5007640" y="2894824"/>
            <a:ext cx="2173544" cy="1068352"/>
          </a:xfrm>
          <a:prstGeom prst="rect">
            <a:avLst/>
          </a:prstGeom>
        </p:spPr>
      </p:pic>
    </p:spTree>
    <p:extLst>
      <p:ext uri="{BB962C8B-B14F-4D97-AF65-F5344CB8AC3E}">
        <p14:creationId xmlns:p14="http://schemas.microsoft.com/office/powerpoint/2010/main" val="318588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E22F3E-EB78-71D3-931B-02E2AD749717}"/>
              </a:ext>
            </a:extLst>
          </p:cNvPr>
          <p:cNvSpPr>
            <a:spLocks noGrp="1"/>
          </p:cNvSpPr>
          <p:nvPr>
            <p:ph type="title"/>
          </p:nvPr>
        </p:nvSpPr>
        <p:spPr/>
        <p:txBody>
          <a:bodyPr/>
          <a:lstStyle/>
          <a:p>
            <a:r>
              <a:rPr lang="en-US" dirty="0"/>
              <a:t>Naive</a:t>
            </a:r>
            <a:endParaRPr lang="el-GR" dirty="0"/>
          </a:p>
        </p:txBody>
      </p:sp>
      <p:sp>
        <p:nvSpPr>
          <p:cNvPr id="3" name="Θέση περιεχομένου 2">
            <a:extLst>
              <a:ext uri="{FF2B5EF4-FFF2-40B4-BE49-F238E27FC236}">
                <a16:creationId xmlns:a16="http://schemas.microsoft.com/office/drawing/2014/main" id="{8269BD81-7B87-1833-4945-60E5F3AA8C3A}"/>
              </a:ext>
            </a:extLst>
          </p:cNvPr>
          <p:cNvSpPr>
            <a:spLocks noGrp="1"/>
          </p:cNvSpPr>
          <p:nvPr>
            <p:ph idx="1"/>
          </p:nvPr>
        </p:nvSpPr>
        <p:spPr/>
        <p:txBody>
          <a:bodyPr/>
          <a:lstStyle/>
          <a:p>
            <a:r>
              <a:rPr lang="el-GR" dirty="0"/>
              <a:t>Στην περίπτωση που υπάρχει εποχικότητα στα</a:t>
            </a:r>
            <a:r>
              <a:rPr lang="en-US" dirty="0"/>
              <a:t> </a:t>
            </a:r>
            <a:r>
              <a:rPr lang="el-GR" dirty="0"/>
              <a:t>δεδομένα, τότε μπορούμε να χρησιμοποιήσουμε μία εξίσωση της μορφής: </a:t>
            </a:r>
            <a:endParaRPr lang="en-US" dirty="0"/>
          </a:p>
          <a:p>
            <a:endParaRPr lang="en-US" dirty="0"/>
          </a:p>
          <a:p>
            <a:endParaRPr lang="en-US" dirty="0"/>
          </a:p>
          <a:p>
            <a:endParaRPr lang="en-US" dirty="0"/>
          </a:p>
          <a:p>
            <a:r>
              <a:rPr lang="el-GR" dirty="0"/>
              <a:t>Μία εξίσωση αυτής της μορφής δεν λαμβάνει υπόψη της καθόλου τα δεδομένα του τελευταίου έτους. </a:t>
            </a:r>
            <a:endParaRPr lang="en-US" dirty="0"/>
          </a:p>
        </p:txBody>
      </p:sp>
      <p:pic>
        <p:nvPicPr>
          <p:cNvPr id="6" name="Εικόνα 5">
            <a:extLst>
              <a:ext uri="{FF2B5EF4-FFF2-40B4-BE49-F238E27FC236}">
                <a16:creationId xmlns:a16="http://schemas.microsoft.com/office/drawing/2014/main" id="{EDEA9BA8-4DD2-5AA0-FB37-81E46769E390}"/>
              </a:ext>
            </a:extLst>
          </p:cNvPr>
          <p:cNvPicPr>
            <a:picLocks noChangeAspect="1"/>
          </p:cNvPicPr>
          <p:nvPr/>
        </p:nvPicPr>
        <p:blipFill>
          <a:blip r:embed="rId2"/>
          <a:stretch>
            <a:fillRect/>
          </a:stretch>
        </p:blipFill>
        <p:spPr>
          <a:xfrm>
            <a:off x="4951670" y="2921115"/>
            <a:ext cx="2285483" cy="1015769"/>
          </a:xfrm>
          <a:prstGeom prst="rect">
            <a:avLst/>
          </a:prstGeom>
        </p:spPr>
      </p:pic>
    </p:spTree>
    <p:extLst>
      <p:ext uri="{BB962C8B-B14F-4D97-AF65-F5344CB8AC3E}">
        <p14:creationId xmlns:p14="http://schemas.microsoft.com/office/powerpoint/2010/main" val="160931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Μαθηματικά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69_TF02787947" id="{2ECA0662-E560-4C85-9505-8FB881E127DB}" vid="{E7585C38-25F1-4E29-85F2-804F5C85FCFD}"/>
    </a:ext>
  </a:extLst>
</a:theme>
</file>

<file path=ppt/theme/theme2.xml><?xml version="1.0" encoding="utf-8"?>
<a:theme xmlns:a="http://schemas.openxmlformats.org/drawingml/2006/main" name="Θέμα του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Εκπαιδευτική παρουσίαση μαθηματικών με το σύμβολο π (ευρεία οθόνη)</Template>
  <TotalTime>1067</TotalTime>
  <Words>3117</Words>
  <Application>Microsoft Office PowerPoint</Application>
  <PresentationFormat>Προσαρμογή</PresentationFormat>
  <Paragraphs>321</Paragraphs>
  <Slides>63</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63</vt:i4>
      </vt:variant>
    </vt:vector>
  </HeadingPairs>
  <TitlesOfParts>
    <vt:vector size="67" baseType="lpstr">
      <vt:lpstr>Arial</vt:lpstr>
      <vt:lpstr>Cambria Math</vt:lpstr>
      <vt:lpstr>Euphemia</vt:lpstr>
      <vt:lpstr>Μαθηματικά 16x9</vt:lpstr>
      <vt:lpstr>Τεχνικές Ανάλυσης και Πρόβλεψης Τηλεπικοινωνιακών Αγορών</vt:lpstr>
      <vt:lpstr>Πρόβλεψη Χρονοσειράς</vt:lpstr>
      <vt:lpstr>Πρόβλεψη Χρονοσειράς</vt:lpstr>
      <vt:lpstr>Πρόβλεψη Χρονοσειράς</vt:lpstr>
      <vt:lpstr>Naive</vt:lpstr>
      <vt:lpstr>Naive</vt:lpstr>
      <vt:lpstr>Naive</vt:lpstr>
      <vt:lpstr>Naive</vt:lpstr>
      <vt:lpstr>Naive</vt:lpstr>
      <vt:lpstr>Naive</vt:lpstr>
      <vt:lpstr>Naive</vt:lpstr>
      <vt:lpstr>Naive</vt:lpstr>
      <vt:lpstr>Μέθοδοι Μέσου Όρου</vt:lpstr>
      <vt:lpstr>Μέθοδος Απλού Μέσου Όρου</vt:lpstr>
      <vt:lpstr>Μέθοδος Απλού Μέσου Όρου</vt:lpstr>
      <vt:lpstr>Μέθοδος Απλού Μέσου Όρου</vt:lpstr>
      <vt:lpstr>Μέθοδος Απλού Μέσου Όρου</vt:lpstr>
      <vt:lpstr>Μέθοδος Κινητού Μέσου</vt:lpstr>
      <vt:lpstr>Μέθοδος Κινητού Μέσου</vt:lpstr>
      <vt:lpstr>Μέθοδος Κινητού Μέσου</vt:lpstr>
      <vt:lpstr>Μέθοδος Κινητού Μέσου</vt:lpstr>
      <vt:lpstr>Μέθοδος Κινητού Μέσου</vt:lpstr>
      <vt:lpstr>Μέθοδος Διπλού Κινητού Μέσου</vt:lpstr>
      <vt:lpstr>Μέθοδος Διπλού Κινητού Μέσου</vt:lpstr>
      <vt:lpstr>Μέθοδος Διπλού Κινητού Μέσου</vt:lpstr>
      <vt:lpstr>Μέθοδος Διπλού Κινητού Μέσου</vt:lpstr>
      <vt:lpstr>Μέθοδος Διπλού Κινητού Μέσου</vt:lpstr>
      <vt:lpstr>Μέθοδος Διπλού Κινητού Μέσου</vt:lpstr>
      <vt:lpstr>Απλή Εκθετική Εξομάλυνση</vt:lpstr>
      <vt:lpstr>Απλή Εκθετική Εξομάλυνση</vt:lpstr>
      <vt:lpstr>Απλή Εκθετική Εξομάλυνση</vt:lpstr>
      <vt:lpstr>Απλή Εκθετική Εξομάλυνση</vt:lpstr>
      <vt:lpstr>Απλή Εκθετική Εξομάλυνση</vt:lpstr>
      <vt:lpstr>Απλή Εκθετική Εξομάλυνση</vt:lpstr>
      <vt:lpstr>Απλή Εκθετική Εξομάλυνση</vt:lpstr>
      <vt:lpstr>Απλή Εκθετική Εξομάλυνση</vt:lpstr>
      <vt:lpstr>Απλή Εκθετική Εξομάλυνση</vt:lpstr>
      <vt:lpstr>Απλή Εκθετική Εξομάλυνση</vt:lpstr>
      <vt:lpstr>Απλή Εκθετική Εξομάλυνση</vt:lpstr>
      <vt:lpstr>Απλή Εκθετική Εξομάλυνση</vt:lpstr>
      <vt:lpstr>Εκθετική Εξομάλυνση με Προσαρμογή στην Τάση (Διπλή)</vt:lpstr>
      <vt:lpstr>Εκθετική Εξομάλυνση με Προσαρμογή στην Τάση (Διπλή)</vt:lpstr>
      <vt:lpstr>Εκθετική Εξομάλυνση με Προσαρμογή στην Τάση (Διπλή)</vt:lpstr>
      <vt:lpstr>Εκθετική Εξομάλυνση με Προσαρμογή στην Τάση (Διπλή)</vt:lpstr>
      <vt:lpstr>Εκθετική Εξομάλυνση με Προσαρμογή στην Τάση (Διπλή)</vt:lpstr>
      <vt:lpstr>Εκθετική Εξομάλυνση με Προσαρμογή στην Τάση (Διπλή)</vt:lpstr>
      <vt:lpstr>Εκθετική Εξομάλυνση με Προσαρμογή στην Τάση (Διπλή)</vt:lpstr>
      <vt:lpstr>Εκθετική Εξομάλυνση με Προσαρμογή στην Τάση (Διπλή)</vt:lpstr>
      <vt:lpstr>Εκθετική Εξομάλυνση με Προσαρμογή στην Τάση (Διπλή)</vt:lpstr>
      <vt:lpstr>Εκθετική Εξομάλυνση με Προσαρμογή στην Τάση (Διπλή)</vt:lpstr>
      <vt:lpstr>Εκθετική Εξομάλυνση με Προσαρμογή στην Τάση (Διπλή)</vt:lpstr>
      <vt:lpstr>Εκθετική Εξομάλυνση με Προσαρμογή στην Τάση και στην Εποχικότητα (Τριπλή)</vt:lpstr>
      <vt:lpstr>Εκθετική Εξομάλυνση με Προσαρμογή στην Τάση και στην Εποχικότητα (Τριπλή)</vt:lpstr>
      <vt:lpstr>Εκθετική Εξομάλυνση με Προσαρμογή στην Τάση και στην Εποχικότητα (Τριπλή)</vt:lpstr>
      <vt:lpstr>Εκθετική Εξομάλυνση με Προσαρμογή στην Τάση και στην Εποχικότητα (Τριπλή)</vt:lpstr>
      <vt:lpstr>Εκθετική Εξομάλυνση με Προσαρμογή στην Τάση και στην Εποχικότητα (Τριπλή)</vt:lpstr>
      <vt:lpstr>Εκθετική Εξομάλυνση με Προσαρμογή στην Τάση και στην Εποχικότητα (Τριπλή)</vt:lpstr>
      <vt:lpstr>Εκθετική Εξομάλυνση με Προσαρμογή στην Τάση και στην Εποχικότητα (Τριπλή)</vt:lpstr>
      <vt:lpstr>Εκθετική Εξομάλυνση με Προσαρμογή στην Τάση και στην Εποχικότητα (Τριπλή)</vt:lpstr>
      <vt:lpstr>Εκθετική Εξομάλυνση με Προσαρμογή στην Τάση και στην Εποχικότητα (Τριπλή)</vt:lpstr>
      <vt:lpstr>Εκθετική Εξομάλυνση με Προσαρμογή στην Τάση και στην Εποχικότητα (Τριπλή)</vt:lpstr>
      <vt:lpstr>Εκθετική Εξομάλυνση με Προσαρμογή στην Τάση και στην Εποχικότητα (Τριπλή)</vt:lpstr>
      <vt:lpstr>Ερωτήσεις???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Ανάλυσης και Πρόβλεψης Τηλεπικοινωνιακών Αγορών</dc:title>
  <dc:creator>Nick Kanetza</dc:creator>
  <cp:lastModifiedBy>Nick Kanetza</cp:lastModifiedBy>
  <cp:revision>130</cp:revision>
  <dcterms:created xsi:type="dcterms:W3CDTF">2022-10-08T11:10:38Z</dcterms:created>
  <dcterms:modified xsi:type="dcterms:W3CDTF">2022-11-21T13:54:55Z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