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256" r:id="rId2"/>
    <p:sldId id="341" r:id="rId3"/>
    <p:sldId id="342" r:id="rId4"/>
    <p:sldId id="352" r:id="rId5"/>
    <p:sldId id="351" r:id="rId6"/>
    <p:sldId id="343" r:id="rId7"/>
    <p:sldId id="344" r:id="rId8"/>
    <p:sldId id="345" r:id="rId9"/>
    <p:sldId id="346" r:id="rId10"/>
    <p:sldId id="347" r:id="rId11"/>
    <p:sldId id="348" r:id="rId12"/>
    <p:sldId id="349" r:id="rId13"/>
    <p:sldId id="350" r:id="rId14"/>
    <p:sldId id="353" r:id="rId15"/>
    <p:sldId id="355" r:id="rId16"/>
    <p:sldId id="356" r:id="rId17"/>
    <p:sldId id="357" r:id="rId18"/>
    <p:sldId id="354" r:id="rId19"/>
    <p:sldId id="363" r:id="rId20"/>
    <p:sldId id="358" r:id="rId21"/>
    <p:sldId id="362" r:id="rId22"/>
    <p:sldId id="359" r:id="rId23"/>
    <p:sldId id="360" r:id="rId24"/>
    <p:sldId id="361" r:id="rId25"/>
    <p:sldId id="364" r:id="rId26"/>
    <p:sldId id="365" r:id="rId27"/>
    <p:sldId id="366" r:id="rId28"/>
    <p:sldId id="367" r:id="rId29"/>
    <p:sldId id="368" r:id="rId30"/>
    <p:sldId id="369" r:id="rId31"/>
    <p:sldId id="370" r:id="rId32"/>
    <p:sldId id="371" r:id="rId33"/>
    <p:sldId id="372" r:id="rId34"/>
    <p:sldId id="373" r:id="rId35"/>
    <p:sldId id="374" r:id="rId36"/>
    <p:sldId id="375" r:id="rId37"/>
    <p:sldId id="376" r:id="rId38"/>
    <p:sldId id="377" r:id="rId39"/>
    <p:sldId id="378" r:id="rId40"/>
    <p:sldId id="379" r:id="rId41"/>
    <p:sldId id="382" r:id="rId42"/>
    <p:sldId id="383" r:id="rId43"/>
    <p:sldId id="384" r:id="rId44"/>
    <p:sldId id="385" r:id="rId45"/>
    <p:sldId id="380" r:id="rId46"/>
    <p:sldId id="381" r:id="rId47"/>
    <p:sldId id="388" r:id="rId48"/>
    <p:sldId id="386" r:id="rId49"/>
    <p:sldId id="387" r:id="rId50"/>
    <p:sldId id="393" r:id="rId51"/>
    <p:sldId id="389" r:id="rId52"/>
    <p:sldId id="391" r:id="rId53"/>
    <p:sldId id="390" r:id="rId54"/>
    <p:sldId id="392" r:id="rId55"/>
    <p:sldId id="335" r:id="rId56"/>
  </p:sldIdLst>
  <p:sldSz cx="12188825"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howGuides="1">
      <p:cViewPr varScale="1">
        <p:scale>
          <a:sx n="108" d="100"/>
          <a:sy n="108" d="100"/>
        </p:scale>
        <p:origin x="576" y="102"/>
      </p:cViewPr>
      <p:guideLst>
        <p:guide orient="horz" pos="2160"/>
        <p:guide pos="3839"/>
        <p:guide pos="1007"/>
      </p:guideLst>
    </p:cSldViewPr>
  </p:slideViewPr>
  <p:notesTextViewPr>
    <p:cViewPr>
      <p:scale>
        <a:sx n="1" d="1"/>
        <a:sy n="1" d="1"/>
      </p:scale>
      <p:origin x="0" y="0"/>
    </p:cViewPr>
  </p:notesTextViewPr>
  <p:notesViewPr>
    <p:cSldViewPr showGuides="1">
      <p:cViewPr varScale="1">
        <p:scale>
          <a:sx n="88" d="100"/>
          <a:sy n="88" d="100"/>
        </p:scale>
        <p:origin x="307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0541D5F5-6E49-41BD-A135-A87EE057E2F6}" type="datetime1">
              <a:rPr lang="el-GR" smtClean="0"/>
              <a:t>20/10/2025</a:t>
            </a:fld>
            <a:endParaRPr lang="el-GR" dirty="0"/>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4360E59-1627-4404-ACC5-51C744AB0F27}" type="slidenum">
              <a:rPr lang="el-GR" smtClean="0"/>
              <a:t>‹#›</a:t>
            </a:fld>
            <a:endParaRPr lang="el-GR" dirty="0"/>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pPr rtl="0"/>
            <a:endParaRPr lang="el-GR" dirty="0"/>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pPr rtl="0"/>
            <a:fld id="{24A0433C-7446-4B14-9B3D-7BAA16BCFE87}" type="datetime1">
              <a:rPr lang="el-GR" smtClean="0"/>
              <a:t>20/10/2025</a:t>
            </a:fld>
            <a:endParaRPr lang="el-GR" dirty="0"/>
          </a:p>
        </p:txBody>
      </p:sp>
      <p:sp>
        <p:nvSpPr>
          <p:cNvPr id="4" name="Θέση εικόνας διαφάνειας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l-GR" dirty="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pPr rtl="0"/>
            <a:endParaRPr lang="el-GR" dirty="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pPr rtl="0"/>
            <a:fld id="{841221E5-7225-48EB-A4EE-420E7BFCF705}" type="slidenum">
              <a:rPr lang="el-GR" smtClean="0"/>
              <a:pPr/>
              <a:t>‹#›</a:t>
            </a:fld>
            <a:endParaRPr lang="el-GR" dirty="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rtl="0"/>
            <a:fld id="{841221E5-7225-48EB-A4EE-420E7BFCF705}" type="slidenum">
              <a:rPr lang="el-GR" smtClean="0"/>
              <a:pPr rtl="0"/>
              <a:t>1</a:t>
            </a:fld>
            <a:endParaRPr lang="el-GR" dirty="0"/>
          </a:p>
        </p:txBody>
      </p:sp>
    </p:spTree>
    <p:extLst>
      <p:ext uri="{BB962C8B-B14F-4D97-AF65-F5344CB8AC3E}">
        <p14:creationId xmlns:p14="http://schemas.microsoft.com/office/powerpoint/2010/main" val="4160324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Ορθογώνιο 7"/>
          <p:cNvSpPr/>
          <p:nvPr/>
        </p:nvSpPr>
        <p:spPr bwMode="ltGray">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9" name="Ορθογώνιο 8"/>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10" name="Ορθογώνιο 9"/>
          <p:cNvSpPr/>
          <p:nvPr/>
        </p:nvSpPr>
        <p:spPr bwMode="ltGray">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11" name="Ορθογώνιο 10"/>
          <p:cNvSpPr/>
          <p:nvPr/>
        </p:nvSpPr>
        <p:spPr bwMode="gray">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12" name="Ορθογώνιο 11"/>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cxnSp>
        <p:nvCxnSpPr>
          <p:cNvPr id="13" name="Ευθεία γραμμή σύνδεσης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Ορθογώνιο 13"/>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cxnSp>
        <p:nvCxnSpPr>
          <p:cNvPr id="15" name="Ευθεία γραμμή σύνδεσης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π"/>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rtlCol="0" anchor="t" anchorCtr="0" compatLnSpc="1">
            <a:prstTxWarp prst="textNoShape">
              <a:avLst/>
            </a:prstTxWarp>
          </a:bodyPr>
          <a:lstStyle/>
          <a:p>
            <a:pPr rtl="0"/>
            <a:endParaRPr lang="el-GR" dirty="0"/>
          </a:p>
        </p:txBody>
      </p:sp>
      <p:sp>
        <p:nvSpPr>
          <p:cNvPr id="2" name="Τίτλος 1"/>
          <p:cNvSpPr>
            <a:spLocks noGrp="1"/>
          </p:cNvSpPr>
          <p:nvPr>
            <p:ph type="ctrTitle"/>
          </p:nvPr>
        </p:nvSpPr>
        <p:spPr>
          <a:xfrm>
            <a:off x="2428669" y="1600200"/>
            <a:ext cx="8329031" cy="2680127"/>
          </a:xfrm>
        </p:spPr>
        <p:txBody>
          <a:bodyPr rtlCol="0">
            <a:noAutofit/>
          </a:bodyPr>
          <a:lstStyle>
            <a:lvl1pPr>
              <a:defRPr sz="5400"/>
            </a:lvl1pPr>
          </a:lstStyle>
          <a:p>
            <a:pPr rtl="0"/>
            <a:r>
              <a:rPr lang="el-GR"/>
              <a:t>Κάντε κλικ για να επεξεργαστείτε τον τίτλο υποδείγματος</a:t>
            </a:r>
            <a:endParaRPr lang="el-GR" dirty="0"/>
          </a:p>
        </p:txBody>
      </p:sp>
      <p:sp>
        <p:nvSpPr>
          <p:cNvPr id="3" name="Υπότιτλος 2"/>
          <p:cNvSpPr>
            <a:spLocks noGrp="1"/>
          </p:cNvSpPr>
          <p:nvPr>
            <p:ph type="subTitle" idx="1"/>
          </p:nvPr>
        </p:nvSpPr>
        <p:spPr>
          <a:xfrm>
            <a:off x="2428669" y="4344915"/>
            <a:ext cx="7516442" cy="1116085"/>
          </a:xfrm>
        </p:spPr>
        <p:txBody>
          <a:bodyPr rtlCol="0">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l-GR"/>
              <a:t>Κάντε κλικ για να επεξεργαστείτε τον υπότιτλο του υποδείγματος</a:t>
            </a:r>
            <a:endParaRPr lang="el-GR" dirty="0"/>
          </a:p>
        </p:txBody>
      </p:sp>
      <p:sp>
        <p:nvSpPr>
          <p:cNvPr id="4" name="Θέση ημερομηνίας 3"/>
          <p:cNvSpPr>
            <a:spLocks noGrp="1"/>
          </p:cNvSpPr>
          <p:nvPr>
            <p:ph type="dt" sz="half" idx="10"/>
          </p:nvPr>
        </p:nvSpPr>
        <p:spPr/>
        <p:txBody>
          <a:bodyPr rtlCol="0"/>
          <a:lstStyle>
            <a:lvl1pPr>
              <a:defRPr baseline="0">
                <a:solidFill>
                  <a:schemeClr val="tx2"/>
                </a:solidFill>
              </a:defRPr>
            </a:lvl1pPr>
          </a:lstStyle>
          <a:p>
            <a:pPr rtl="0"/>
            <a:fld id="{226CD5AF-41BF-4A97-96EB-BBF7291C9F48}" type="datetime1">
              <a:rPr lang="el-GR" smtClean="0"/>
              <a:t>20/10/2025</a:t>
            </a:fld>
            <a:endParaRPr lang="el-GR" dirty="0"/>
          </a:p>
        </p:txBody>
      </p:sp>
      <p:sp>
        <p:nvSpPr>
          <p:cNvPr id="5" name="Θέση υποσέλιδου 4"/>
          <p:cNvSpPr>
            <a:spLocks noGrp="1"/>
          </p:cNvSpPr>
          <p:nvPr>
            <p:ph type="ftr" sz="quarter" idx="11"/>
          </p:nvPr>
        </p:nvSpPr>
        <p:spPr/>
        <p:txBody>
          <a:bodyPr rtlCol="0"/>
          <a:lstStyle>
            <a:lvl1pPr>
              <a:defRPr baseline="0">
                <a:solidFill>
                  <a:schemeClr val="tx2"/>
                </a:solidFill>
              </a:defRPr>
            </a:lvl1pPr>
          </a:lstStyle>
          <a:p>
            <a:pPr rtl="0"/>
            <a:r>
              <a:rPr lang="el-GR" dirty="0"/>
              <a:t>Προσθήκη υποσέλιδου</a:t>
            </a:r>
          </a:p>
        </p:txBody>
      </p:sp>
      <p:sp>
        <p:nvSpPr>
          <p:cNvPr id="6" name="Θέση αριθμού διαφάνειας 5"/>
          <p:cNvSpPr>
            <a:spLocks noGrp="1"/>
          </p:cNvSpPr>
          <p:nvPr>
            <p:ph type="sldNum" sz="quarter" idx="12"/>
          </p:nvPr>
        </p:nvSpPr>
        <p:spPr>
          <a:xfrm>
            <a:off x="10666412" y="6356351"/>
            <a:ext cx="609441" cy="365125"/>
          </a:xfrm>
        </p:spPr>
        <p:txBody>
          <a:bodyPr rtlCol="0"/>
          <a:lstStyle>
            <a:lvl1pPr>
              <a:defRPr baseline="0">
                <a:solidFill>
                  <a:schemeClr val="tx2"/>
                </a:solidFill>
              </a:defRPr>
            </a:lvl1pPr>
          </a:lstStyle>
          <a:p>
            <a:pPr rtl="0"/>
            <a:fld id="{7DC1BBB0-96F0-4077-A278-0F3FB5C104D3}" type="slidenum">
              <a:rPr lang="el-GR" smtClean="0"/>
              <a:pPr/>
              <a:t>‹#›</a:t>
            </a:fld>
            <a:endParaRPr lang="el-GR" dirty="0"/>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lvl5pPr>
              <a:defRPr/>
            </a:lvl5pPr>
            <a:lvl6pPr>
              <a:defRPr/>
            </a:lvl6pPr>
            <a:lvl7pPr>
              <a:defRPr/>
            </a:lvl7pPr>
            <a:lvl8pPr>
              <a:defRPr/>
            </a:lvl8pPr>
            <a:lvl9pPr>
              <a:defRPr/>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Θέση ημερομηνίας 3"/>
          <p:cNvSpPr>
            <a:spLocks noGrp="1"/>
          </p:cNvSpPr>
          <p:nvPr>
            <p:ph type="dt" sz="half" idx="10"/>
          </p:nvPr>
        </p:nvSpPr>
        <p:spPr/>
        <p:txBody>
          <a:bodyPr rtlCol="0"/>
          <a:lstStyle/>
          <a:p>
            <a:pPr rtl="0"/>
            <a:fld id="{A010E00A-DA7F-4AB8-BE51-3D6B30282F20}" type="datetime1">
              <a:rPr lang="el-GR" smtClean="0"/>
              <a:t>20/10/2025</a:t>
            </a:fld>
            <a:endParaRPr lang="el-GR" dirty="0"/>
          </a:p>
        </p:txBody>
      </p:sp>
      <p:sp>
        <p:nvSpPr>
          <p:cNvPr id="5" name="Θέση υποσέλιδου 4"/>
          <p:cNvSpPr>
            <a:spLocks noGrp="1"/>
          </p:cNvSpPr>
          <p:nvPr>
            <p:ph type="ftr" sz="quarter" idx="11"/>
          </p:nvPr>
        </p:nvSpPr>
        <p:spPr/>
        <p:txBody>
          <a:bodyPr rtlCol="0"/>
          <a:lstStyle/>
          <a:p>
            <a:pPr rtl="0"/>
            <a:r>
              <a:rPr lang="el-GR" dirty="0"/>
              <a:t>Προσθήκη υποσέλιδου</a:t>
            </a:r>
          </a:p>
        </p:txBody>
      </p:sp>
      <p:sp>
        <p:nvSpPr>
          <p:cNvPr id="6" name="Θέση αριθμού διαφάνειας 5"/>
          <p:cNvSpPr>
            <a:spLocks noGrp="1"/>
          </p:cNvSpPr>
          <p:nvPr>
            <p:ph type="sldNum" sz="quarter" idx="12"/>
          </p:nvPr>
        </p:nvSpPr>
        <p:spPr/>
        <p:txBody>
          <a:bodyPr rtlCol="0"/>
          <a:lstStyle/>
          <a:p>
            <a:pPr rtl="0"/>
            <a:fld id="{7DC1BBB0-96F0-4077-A278-0F3FB5C104D3}" type="slidenum">
              <a:rPr lang="el-GR"/>
              <a:t>‹#›</a:t>
            </a:fld>
            <a:endParaRPr lang="el-GR" dirty="0"/>
          </a:p>
        </p:txBody>
      </p:sp>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Ορθογώνιο 6"/>
          <p:cNvSpPr/>
          <p:nvPr/>
        </p:nvSpPr>
        <p:spPr bwMode="black">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sp>
        <p:nvSpPr>
          <p:cNvPr id="8" name="Ορθογώνιο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9" name="Ορθογώνιο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10" name="Ορθογώνιο 9"/>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cxnSp>
        <p:nvCxnSpPr>
          <p:cNvPr id="11" name="Ευθεία γραμμή σύνδεσης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Ευθεία γραμμή σύνδεσης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π"/>
          <p:cNvSpPr>
            <a:spLocks/>
          </p:cNvSpPr>
          <p:nvPr/>
        </p:nvSpPr>
        <p:spPr bwMode="white">
          <a:xfrm rot="5400000">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cxnSp>
        <p:nvCxnSpPr>
          <p:cNvPr id="14" name="Ευθεία γραμμή σύνδεσης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Κατακόρυφος τίτλος 1"/>
          <p:cNvSpPr>
            <a:spLocks noGrp="1"/>
          </p:cNvSpPr>
          <p:nvPr>
            <p:ph type="title" orient="vert"/>
          </p:nvPr>
        </p:nvSpPr>
        <p:spPr>
          <a:xfrm>
            <a:off x="9599612" y="685800"/>
            <a:ext cx="1787526" cy="5486400"/>
          </a:xfrm>
        </p:spPr>
        <p:txBody>
          <a:bodyPr vert="eaVert" rtlCol="0"/>
          <a:lstStyle/>
          <a:p>
            <a:pPr rtl="0"/>
            <a:r>
              <a:rPr lang="el-GR"/>
              <a:t>Κάντε κλικ για να επεξεργαστείτε τον τίτλο υποδείγματος</a:t>
            </a:r>
            <a:endParaRPr lang="el-GR" dirty="0"/>
          </a:p>
        </p:txBody>
      </p:sp>
      <p:sp>
        <p:nvSpPr>
          <p:cNvPr id="3" name="Σύμβολο κράτησης θέσης κατακόρυφου κειμένου 2"/>
          <p:cNvSpPr>
            <a:spLocks noGrp="1"/>
          </p:cNvSpPr>
          <p:nvPr>
            <p:ph type="body" orient="vert" idx="1"/>
          </p:nvPr>
        </p:nvSpPr>
        <p:spPr>
          <a:xfrm>
            <a:off x="1598613" y="685800"/>
            <a:ext cx="7848599" cy="5486400"/>
          </a:xfrm>
        </p:spPr>
        <p:txBody>
          <a:bodyPr vert="eaVert" rtlCol="0"/>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Θέση ημερομηνίας 3"/>
          <p:cNvSpPr>
            <a:spLocks noGrp="1"/>
          </p:cNvSpPr>
          <p:nvPr>
            <p:ph type="dt" sz="half" idx="10"/>
          </p:nvPr>
        </p:nvSpPr>
        <p:spPr/>
        <p:txBody>
          <a:bodyPr rtlCol="0"/>
          <a:lstStyle/>
          <a:p>
            <a:pPr rtl="0"/>
            <a:fld id="{3B2FEFA5-66F6-4F7A-BB9D-88DD81254C46}" type="datetime1">
              <a:rPr lang="el-GR" smtClean="0"/>
              <a:t>20/10/2025</a:t>
            </a:fld>
            <a:endParaRPr lang="el-GR" dirty="0"/>
          </a:p>
        </p:txBody>
      </p:sp>
      <p:sp>
        <p:nvSpPr>
          <p:cNvPr id="5" name="Θέση υποσέλιδου 4"/>
          <p:cNvSpPr>
            <a:spLocks noGrp="1"/>
          </p:cNvSpPr>
          <p:nvPr>
            <p:ph type="ftr" sz="quarter" idx="11"/>
          </p:nvPr>
        </p:nvSpPr>
        <p:spPr/>
        <p:txBody>
          <a:bodyPr rtlCol="0"/>
          <a:lstStyle/>
          <a:p>
            <a:pPr rtl="0"/>
            <a:r>
              <a:rPr lang="el-GR" dirty="0"/>
              <a:t>Προσθήκη υποσέλιδου</a:t>
            </a:r>
          </a:p>
        </p:txBody>
      </p:sp>
      <p:sp>
        <p:nvSpPr>
          <p:cNvPr id="6" name="Θέση αριθμού διαφάνειας 5"/>
          <p:cNvSpPr>
            <a:spLocks noGrp="1"/>
          </p:cNvSpPr>
          <p:nvPr>
            <p:ph type="sldNum" sz="quarter" idx="12"/>
          </p:nvPr>
        </p:nvSpPr>
        <p:spPr/>
        <p:txBody>
          <a:bodyPr rtlCol="0"/>
          <a:lstStyle/>
          <a:p>
            <a:pPr rtl="0"/>
            <a:fld id="{7DC1BBB0-96F0-4077-A278-0F3FB5C104D3}" type="slidenum">
              <a:rPr lang="el-GR"/>
              <a:t>‹#›</a:t>
            </a:fld>
            <a:endParaRPr lang="el-GR" dirty="0"/>
          </a:p>
        </p:txBody>
      </p:sp>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Θέση περιεχομένου 2"/>
          <p:cNvSpPr>
            <a:spLocks noGrp="1"/>
          </p:cNvSpPr>
          <p:nvPr>
            <p:ph idx="1"/>
          </p:nvPr>
        </p:nvSpPr>
        <p:spPr/>
        <p:txBody>
          <a:bodyPr rtlCol="0"/>
          <a:lstStyle>
            <a:lvl5pPr>
              <a:defRPr/>
            </a:lvl5pPr>
            <a:lvl6pPr>
              <a:defRPr/>
            </a:lvl6pPr>
            <a:lvl7pPr>
              <a:defRPr/>
            </a:lvl7pPr>
            <a:lvl8pPr>
              <a:defRPr/>
            </a:lvl8pPr>
            <a:lvl9pPr>
              <a:defRPr/>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Θέση ημερομηνίας 3"/>
          <p:cNvSpPr>
            <a:spLocks noGrp="1"/>
          </p:cNvSpPr>
          <p:nvPr>
            <p:ph type="dt" sz="half" idx="10"/>
          </p:nvPr>
        </p:nvSpPr>
        <p:spPr/>
        <p:txBody>
          <a:bodyPr rtlCol="0"/>
          <a:lstStyle/>
          <a:p>
            <a:pPr rtl="0"/>
            <a:fld id="{00970C8C-7521-4333-A2D4-8FDE755E311E}" type="datetime1">
              <a:rPr lang="el-GR" smtClean="0"/>
              <a:t>20/10/2025</a:t>
            </a:fld>
            <a:endParaRPr lang="el-GR" dirty="0"/>
          </a:p>
        </p:txBody>
      </p:sp>
      <p:sp>
        <p:nvSpPr>
          <p:cNvPr id="5" name="Θέση υποσέλιδου 4"/>
          <p:cNvSpPr>
            <a:spLocks noGrp="1"/>
          </p:cNvSpPr>
          <p:nvPr>
            <p:ph type="ftr" sz="quarter" idx="11"/>
          </p:nvPr>
        </p:nvSpPr>
        <p:spPr/>
        <p:txBody>
          <a:bodyPr rtlCol="0"/>
          <a:lstStyle/>
          <a:p>
            <a:pPr rtl="0"/>
            <a:r>
              <a:rPr lang="el-GR" dirty="0"/>
              <a:t>Προσθήκη υποσέλιδου</a:t>
            </a:r>
          </a:p>
        </p:txBody>
      </p:sp>
      <p:sp>
        <p:nvSpPr>
          <p:cNvPr id="6" name="Θέση αριθμού διαφάνειας 5"/>
          <p:cNvSpPr>
            <a:spLocks noGrp="1"/>
          </p:cNvSpPr>
          <p:nvPr>
            <p:ph type="sldNum" sz="quarter" idx="12"/>
          </p:nvPr>
        </p:nvSpPr>
        <p:spPr/>
        <p:txBody>
          <a:bodyPr rtlCol="0"/>
          <a:lstStyle/>
          <a:p>
            <a:pPr rtl="0"/>
            <a:fld id="{7DC1BBB0-96F0-4077-A278-0F3FB5C104D3}" type="slidenum">
              <a:rPr lang="el-GR"/>
              <a:t>‹#›</a:t>
            </a:fld>
            <a:endParaRPr lang="el-GR" dirty="0"/>
          </a:p>
        </p:txBody>
      </p:sp>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19" name="Ορθογώνιο 18"/>
          <p:cNvSpPr/>
          <p:nvPr/>
        </p:nvSpPr>
        <p:spPr bwMode="black">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20" name="Ορθογώνιο 19"/>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24" name="Ορθογώνιο 23"/>
          <p:cNvSpPr/>
          <p:nvPr/>
        </p:nvSpPr>
        <p:spPr bwMode="gray">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21" name="Ορθογώνιο 20"/>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cxnSp>
        <p:nvCxnSpPr>
          <p:cNvPr id="22" name="Ευθεία γραμμή σύνδεσης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Ορθογώνιο 15"/>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18" name="π"/>
          <p:cNvSpPr>
            <a:spLocks/>
          </p:cNvSpPr>
          <p:nvPr/>
        </p:nvSpPr>
        <p:spPr bwMode="white">
          <a:xfrm>
            <a:off x="276462" y="6032500"/>
            <a:ext cx="593189"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rtlCol="0" anchor="t" anchorCtr="0" compatLnSpc="1">
            <a:prstTxWarp prst="textNoShape">
              <a:avLst/>
            </a:prstTxWarp>
          </a:bodyPr>
          <a:lstStyle/>
          <a:p>
            <a:pPr rtl="0"/>
            <a:endParaRPr lang="el-GR" dirty="0"/>
          </a:p>
        </p:txBody>
      </p:sp>
      <p:cxnSp>
        <p:nvCxnSpPr>
          <p:cNvPr id="23" name="Ευθεία γραμμή σύνδεσης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Ορθογώνιο 25"/>
          <p:cNvSpPr/>
          <p:nvPr/>
        </p:nvSpPr>
        <p:spPr bwMode="black">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27" name="Ορθογώνιο 26"/>
          <p:cNvSpPr/>
          <p:nvPr/>
        </p:nvSpPr>
        <p:spPr bwMode="gray">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28" name="Ορθογώνιο 27"/>
          <p:cNvSpPr/>
          <p:nvPr/>
        </p:nvSpPr>
        <p:spPr bwMode="gray">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29" name="Ορθογώνιο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30" name="Ορθογώνιο 29"/>
          <p:cNvSpPr/>
          <p:nvPr/>
        </p:nvSpPr>
        <p:spPr bwMode="ltGray">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cxnSp>
        <p:nvCxnSpPr>
          <p:cNvPr id="31" name="Ευθεία γραμμή σύνδεσης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Ορθογώνιο 31"/>
          <p:cNvSpPr/>
          <p:nvPr/>
        </p:nvSpPr>
        <p:spPr bwMode="black">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cxnSp>
        <p:nvCxnSpPr>
          <p:cNvPr id="33" name="Ευθεία γραμμή σύνδεσης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Τίτλος 1"/>
          <p:cNvSpPr>
            <a:spLocks noGrp="1"/>
          </p:cNvSpPr>
          <p:nvPr>
            <p:ph type="title"/>
          </p:nvPr>
        </p:nvSpPr>
        <p:spPr>
          <a:xfrm>
            <a:off x="1598613" y="1600201"/>
            <a:ext cx="8283272" cy="2654064"/>
          </a:xfrm>
        </p:spPr>
        <p:txBody>
          <a:bodyPr rtlCol="0" anchor="b">
            <a:normAutofit/>
          </a:bodyPr>
          <a:lstStyle>
            <a:lvl1pPr algn="l">
              <a:defRPr sz="5400" b="0" cap="none" baseline="0"/>
            </a:lvl1pPr>
          </a:lstStyle>
          <a:p>
            <a:pPr rtl="0"/>
            <a:r>
              <a:rPr lang="el-GR"/>
              <a:t>Κάντε κλικ για να επεξεργαστείτε τον τίτλο υποδείγματος</a:t>
            </a:r>
            <a:endParaRPr lang="el-GR" dirty="0"/>
          </a:p>
        </p:txBody>
      </p:sp>
      <p:sp>
        <p:nvSpPr>
          <p:cNvPr id="3" name="Θέση κειμένου 2"/>
          <p:cNvSpPr>
            <a:spLocks noGrp="1"/>
          </p:cNvSpPr>
          <p:nvPr>
            <p:ph type="body" idx="1"/>
          </p:nvPr>
        </p:nvSpPr>
        <p:spPr>
          <a:xfrm>
            <a:off x="1598613" y="4259996"/>
            <a:ext cx="7264623" cy="1150203"/>
          </a:xfrm>
        </p:spPr>
        <p:txBody>
          <a:bodyPr rtlCol="0"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l-GR"/>
              <a:t>Στυλ κειμένου υποδείγματος</a:t>
            </a:r>
          </a:p>
        </p:txBody>
      </p:sp>
      <p:sp>
        <p:nvSpPr>
          <p:cNvPr id="4" name="Θέση ημερομηνίας 3"/>
          <p:cNvSpPr>
            <a:spLocks noGrp="1"/>
          </p:cNvSpPr>
          <p:nvPr>
            <p:ph type="dt" sz="half" idx="10"/>
          </p:nvPr>
        </p:nvSpPr>
        <p:spPr/>
        <p:txBody>
          <a:bodyPr rtlCol="0"/>
          <a:lstStyle>
            <a:lvl1pPr>
              <a:defRPr baseline="0">
                <a:solidFill>
                  <a:schemeClr val="tx2"/>
                </a:solidFill>
              </a:defRPr>
            </a:lvl1pPr>
          </a:lstStyle>
          <a:p>
            <a:pPr rtl="0"/>
            <a:fld id="{6F8701D3-BB76-4576-BBEC-D6511536E842}" type="datetime1">
              <a:rPr lang="el-GR" smtClean="0"/>
              <a:t>20/10/2025</a:t>
            </a:fld>
            <a:endParaRPr lang="el-GR" dirty="0"/>
          </a:p>
        </p:txBody>
      </p:sp>
      <p:sp>
        <p:nvSpPr>
          <p:cNvPr id="5" name="Θέση υποσέλιδου 4"/>
          <p:cNvSpPr>
            <a:spLocks noGrp="1"/>
          </p:cNvSpPr>
          <p:nvPr>
            <p:ph type="ftr" sz="quarter" idx="11"/>
          </p:nvPr>
        </p:nvSpPr>
        <p:spPr/>
        <p:txBody>
          <a:bodyPr rtlCol="0"/>
          <a:lstStyle>
            <a:lvl1pPr>
              <a:defRPr baseline="0">
                <a:solidFill>
                  <a:schemeClr val="tx2"/>
                </a:solidFill>
              </a:defRPr>
            </a:lvl1pPr>
          </a:lstStyle>
          <a:p>
            <a:pPr rtl="0"/>
            <a:r>
              <a:rPr lang="el-GR" dirty="0"/>
              <a:t>Προσθήκη υποσέλιδου</a:t>
            </a:r>
          </a:p>
        </p:txBody>
      </p:sp>
      <p:sp>
        <p:nvSpPr>
          <p:cNvPr id="6" name="Θέση αριθμού διαφάνειας 5"/>
          <p:cNvSpPr>
            <a:spLocks noGrp="1"/>
          </p:cNvSpPr>
          <p:nvPr>
            <p:ph type="sldNum" sz="quarter" idx="12"/>
          </p:nvPr>
        </p:nvSpPr>
        <p:spPr>
          <a:xfrm>
            <a:off x="10666571" y="6356351"/>
            <a:ext cx="609441" cy="365125"/>
          </a:xfrm>
        </p:spPr>
        <p:txBody>
          <a:bodyPr rtlCol="0"/>
          <a:lstStyle>
            <a:lvl1pPr>
              <a:defRPr baseline="0">
                <a:solidFill>
                  <a:schemeClr val="tx2"/>
                </a:solidFill>
              </a:defRPr>
            </a:lvl1pPr>
          </a:lstStyle>
          <a:p>
            <a:pPr rtl="0"/>
            <a:fld id="{7DC1BBB0-96F0-4077-A278-0F3FB5C104D3}" type="slidenum">
              <a:rPr lang="el-GR" smtClean="0"/>
              <a:pPr/>
              <a:t>‹#›</a:t>
            </a:fld>
            <a:endParaRPr lang="el-GR" dirty="0"/>
          </a:p>
        </p:txBody>
      </p:sp>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Θέση περιεχομένου 2"/>
          <p:cNvSpPr>
            <a:spLocks noGrp="1"/>
          </p:cNvSpPr>
          <p:nvPr>
            <p:ph sz="half" idx="1"/>
          </p:nvPr>
        </p:nvSpPr>
        <p:spPr>
          <a:xfrm>
            <a:off x="1593436" y="1600200"/>
            <a:ext cx="4814586" cy="4572000"/>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Θέση περιεχομένου 3"/>
          <p:cNvSpPr>
            <a:spLocks noGrp="1"/>
          </p:cNvSpPr>
          <p:nvPr>
            <p:ph sz="half" idx="2"/>
          </p:nvPr>
        </p:nvSpPr>
        <p:spPr>
          <a:xfrm>
            <a:off x="6561651" y="1600200"/>
            <a:ext cx="4814586" cy="4572000"/>
          </a:xfrm>
        </p:spPr>
        <p:txBody>
          <a:bodyPr rtlCol="0"/>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Θέση ημερομηνίας 4"/>
          <p:cNvSpPr>
            <a:spLocks noGrp="1"/>
          </p:cNvSpPr>
          <p:nvPr>
            <p:ph type="dt" sz="half" idx="10"/>
          </p:nvPr>
        </p:nvSpPr>
        <p:spPr/>
        <p:txBody>
          <a:bodyPr rtlCol="0"/>
          <a:lstStyle/>
          <a:p>
            <a:pPr rtl="0"/>
            <a:fld id="{9F8E28EC-16A4-4C84-9505-D9615340AE9F}" type="datetime1">
              <a:rPr lang="el-GR" smtClean="0"/>
              <a:t>20/10/2025</a:t>
            </a:fld>
            <a:endParaRPr lang="el-GR" dirty="0"/>
          </a:p>
        </p:txBody>
      </p:sp>
      <p:sp>
        <p:nvSpPr>
          <p:cNvPr id="6" name="Θέση υποσέλιδου 5"/>
          <p:cNvSpPr>
            <a:spLocks noGrp="1"/>
          </p:cNvSpPr>
          <p:nvPr>
            <p:ph type="ftr" sz="quarter" idx="11"/>
          </p:nvPr>
        </p:nvSpPr>
        <p:spPr/>
        <p:txBody>
          <a:bodyPr rtlCol="0"/>
          <a:lstStyle/>
          <a:p>
            <a:pPr rtl="0"/>
            <a:r>
              <a:rPr lang="el-GR" dirty="0"/>
              <a:t>Προσθήκη υποσέλιδου</a:t>
            </a:r>
          </a:p>
        </p:txBody>
      </p:sp>
      <p:sp>
        <p:nvSpPr>
          <p:cNvPr id="7" name="Θέση αριθμού διαφάνειας 6"/>
          <p:cNvSpPr>
            <a:spLocks noGrp="1"/>
          </p:cNvSpPr>
          <p:nvPr>
            <p:ph type="sldNum" sz="quarter" idx="12"/>
          </p:nvPr>
        </p:nvSpPr>
        <p:spPr/>
        <p:txBody>
          <a:bodyPr rtlCol="0"/>
          <a:lstStyle/>
          <a:p>
            <a:pPr rtl="0"/>
            <a:fld id="{7DC1BBB0-96F0-4077-A278-0F3FB5C104D3}" type="slidenum">
              <a:rPr lang="el-GR"/>
              <a:t>‹#›</a:t>
            </a:fld>
            <a:endParaRPr lang="el-GR" dirty="0"/>
          </a:p>
        </p:txBody>
      </p:sp>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a:defRPr/>
            </a:lvl1pPr>
          </a:lstStyle>
          <a:p>
            <a:pPr rtl="0"/>
            <a:r>
              <a:rPr lang="el-GR"/>
              <a:t>Κάντε κλικ για να επεξεργαστείτε τον τίτλο υποδείγματος</a:t>
            </a:r>
            <a:endParaRPr lang="el-GR" dirty="0"/>
          </a:p>
        </p:txBody>
      </p:sp>
      <p:sp>
        <p:nvSpPr>
          <p:cNvPr id="3" name="Θέση κειμένου 2"/>
          <p:cNvSpPr>
            <a:spLocks noGrp="1"/>
          </p:cNvSpPr>
          <p:nvPr>
            <p:ph type="body" idx="1"/>
          </p:nvPr>
        </p:nvSpPr>
        <p:spPr>
          <a:xfrm>
            <a:off x="1593436"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4" name="Θέση περιεχομένου 3"/>
          <p:cNvSpPr>
            <a:spLocks noGrp="1"/>
          </p:cNvSpPr>
          <p:nvPr>
            <p:ph sz="half" idx="2"/>
          </p:nvPr>
        </p:nvSpPr>
        <p:spPr>
          <a:xfrm>
            <a:off x="1593436" y="2514706"/>
            <a:ext cx="4814586" cy="3657493"/>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5" name="Θέση κειμένου 4"/>
          <p:cNvSpPr>
            <a:spLocks noGrp="1"/>
          </p:cNvSpPr>
          <p:nvPr>
            <p:ph type="body" sz="quarter" idx="3"/>
          </p:nvPr>
        </p:nvSpPr>
        <p:spPr>
          <a:xfrm>
            <a:off x="6557349" y="1499616"/>
            <a:ext cx="4818888" cy="938784"/>
          </a:xfrm>
        </p:spPr>
        <p:txBody>
          <a:bodyPr rtlCol="0"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l-GR"/>
              <a:t>Στυλ κειμένου υποδείγματος</a:t>
            </a:r>
          </a:p>
        </p:txBody>
      </p:sp>
      <p:sp>
        <p:nvSpPr>
          <p:cNvPr id="6" name="Θέση περιεχομένου 5"/>
          <p:cNvSpPr>
            <a:spLocks noGrp="1"/>
          </p:cNvSpPr>
          <p:nvPr>
            <p:ph sz="quarter" idx="4"/>
          </p:nvPr>
        </p:nvSpPr>
        <p:spPr>
          <a:xfrm>
            <a:off x="6557349" y="2514600"/>
            <a:ext cx="4818888" cy="3655568"/>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7" name="Θέση ημερομηνίας 6"/>
          <p:cNvSpPr>
            <a:spLocks noGrp="1"/>
          </p:cNvSpPr>
          <p:nvPr>
            <p:ph type="dt" sz="half" idx="10"/>
          </p:nvPr>
        </p:nvSpPr>
        <p:spPr/>
        <p:txBody>
          <a:bodyPr rtlCol="0"/>
          <a:lstStyle/>
          <a:p>
            <a:pPr rtl="0"/>
            <a:fld id="{C1891DA8-0051-4982-8D40-4AA13BC8B551}" type="datetime1">
              <a:rPr lang="el-GR" smtClean="0"/>
              <a:t>20/10/2025</a:t>
            </a:fld>
            <a:endParaRPr lang="el-GR" dirty="0"/>
          </a:p>
        </p:txBody>
      </p:sp>
      <p:sp>
        <p:nvSpPr>
          <p:cNvPr id="8" name="Θέση υποσέλιδου 7"/>
          <p:cNvSpPr>
            <a:spLocks noGrp="1"/>
          </p:cNvSpPr>
          <p:nvPr>
            <p:ph type="ftr" sz="quarter" idx="11"/>
          </p:nvPr>
        </p:nvSpPr>
        <p:spPr/>
        <p:txBody>
          <a:bodyPr rtlCol="0"/>
          <a:lstStyle/>
          <a:p>
            <a:pPr rtl="0"/>
            <a:r>
              <a:rPr lang="el-GR" dirty="0"/>
              <a:t>Προσθήκη υποσέλιδου</a:t>
            </a:r>
          </a:p>
        </p:txBody>
      </p:sp>
      <p:sp>
        <p:nvSpPr>
          <p:cNvPr id="9" name="Θέση αριθμού διαφάνειας 8"/>
          <p:cNvSpPr>
            <a:spLocks noGrp="1"/>
          </p:cNvSpPr>
          <p:nvPr>
            <p:ph type="sldNum" sz="quarter" idx="12"/>
          </p:nvPr>
        </p:nvSpPr>
        <p:spPr/>
        <p:txBody>
          <a:bodyPr rtlCol="0"/>
          <a:lstStyle/>
          <a:p>
            <a:pPr rtl="0"/>
            <a:fld id="{7DC1BBB0-96F0-4077-A278-0F3FB5C104D3}" type="slidenum">
              <a:rPr lang="el-GR"/>
              <a:t>‹#›</a:t>
            </a:fld>
            <a:endParaRPr lang="el-GR" dirty="0"/>
          </a:p>
        </p:txBody>
      </p:sp>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a:t>Κάντε κλικ για να επεξεργαστείτε τον τίτλο υποδείγματος</a:t>
            </a:r>
            <a:endParaRPr lang="el-GR" dirty="0"/>
          </a:p>
        </p:txBody>
      </p:sp>
      <p:sp>
        <p:nvSpPr>
          <p:cNvPr id="3" name="Θέση ημερομηνίας 2"/>
          <p:cNvSpPr>
            <a:spLocks noGrp="1"/>
          </p:cNvSpPr>
          <p:nvPr>
            <p:ph type="dt" sz="half" idx="10"/>
          </p:nvPr>
        </p:nvSpPr>
        <p:spPr/>
        <p:txBody>
          <a:bodyPr rtlCol="0"/>
          <a:lstStyle/>
          <a:p>
            <a:pPr rtl="0"/>
            <a:fld id="{943A2E94-2C9F-4369-9E33-5C30AA775F7A}" type="datetime1">
              <a:rPr lang="el-GR" smtClean="0"/>
              <a:t>20/10/2025</a:t>
            </a:fld>
            <a:endParaRPr lang="el-GR" dirty="0"/>
          </a:p>
        </p:txBody>
      </p:sp>
      <p:sp>
        <p:nvSpPr>
          <p:cNvPr id="4" name="Θέση υποσέλιδου 3"/>
          <p:cNvSpPr>
            <a:spLocks noGrp="1"/>
          </p:cNvSpPr>
          <p:nvPr>
            <p:ph type="ftr" sz="quarter" idx="11"/>
          </p:nvPr>
        </p:nvSpPr>
        <p:spPr/>
        <p:txBody>
          <a:bodyPr rtlCol="0"/>
          <a:lstStyle/>
          <a:p>
            <a:pPr rtl="0"/>
            <a:r>
              <a:rPr lang="el-GR" dirty="0"/>
              <a:t>Προσθήκη υποσέλιδου</a:t>
            </a:r>
          </a:p>
        </p:txBody>
      </p:sp>
      <p:sp>
        <p:nvSpPr>
          <p:cNvPr id="5" name="Θέση αριθμού διαφάνειας 4"/>
          <p:cNvSpPr>
            <a:spLocks noGrp="1"/>
          </p:cNvSpPr>
          <p:nvPr>
            <p:ph type="sldNum" sz="quarter" idx="12"/>
          </p:nvPr>
        </p:nvSpPr>
        <p:spPr/>
        <p:txBody>
          <a:bodyPr rtlCol="0"/>
          <a:lstStyle/>
          <a:p>
            <a:pPr rtl="0"/>
            <a:fld id="{7DC1BBB0-96F0-4077-A278-0F3FB5C104D3}" type="slidenum">
              <a:rPr lang="el-GR"/>
              <a:t>‹#›</a:t>
            </a:fld>
            <a:endParaRPr lang="el-GR" dirty="0"/>
          </a:p>
        </p:txBody>
      </p:sp>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5" name="Ορθογώνιο 4"/>
          <p:cNvSpPr/>
          <p:nvPr/>
        </p:nvSpPr>
        <p:spPr bwMode="ltGray">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sp>
        <p:nvSpPr>
          <p:cNvPr id="6" name="Ορθογώνιο 5"/>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cxnSp>
        <p:nvCxnSpPr>
          <p:cNvPr id="7" name="Ευθεία γραμμή σύνδεσης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Ορθογώνιο 7"/>
          <p:cNvSpPr/>
          <p:nvPr/>
        </p:nvSpPr>
        <p:spPr bwMode="gray">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sp>
        <p:nvSpPr>
          <p:cNvPr id="9" name="Ορθογώνιο 8"/>
          <p:cNvSpPr/>
          <p:nvPr/>
        </p:nvSpPr>
        <p:spPr bwMode="black">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sp>
        <p:nvSpPr>
          <p:cNvPr id="2" name="Θέση ημερομηνίας 1"/>
          <p:cNvSpPr>
            <a:spLocks noGrp="1"/>
          </p:cNvSpPr>
          <p:nvPr>
            <p:ph type="dt" sz="half" idx="10"/>
          </p:nvPr>
        </p:nvSpPr>
        <p:spPr/>
        <p:txBody>
          <a:bodyPr rtlCol="0"/>
          <a:lstStyle/>
          <a:p>
            <a:pPr rtl="0"/>
            <a:fld id="{C6411D2D-BE5D-4550-91E5-2DC7D930CDD3}" type="datetime1">
              <a:rPr lang="el-GR" smtClean="0"/>
              <a:t>20/10/2025</a:t>
            </a:fld>
            <a:endParaRPr lang="el-GR" dirty="0"/>
          </a:p>
        </p:txBody>
      </p:sp>
      <p:sp>
        <p:nvSpPr>
          <p:cNvPr id="3" name="Θέση υποσέλιδου 2"/>
          <p:cNvSpPr>
            <a:spLocks noGrp="1"/>
          </p:cNvSpPr>
          <p:nvPr>
            <p:ph type="ftr" sz="quarter" idx="11"/>
          </p:nvPr>
        </p:nvSpPr>
        <p:spPr/>
        <p:txBody>
          <a:bodyPr rtlCol="0"/>
          <a:lstStyle/>
          <a:p>
            <a:pPr rtl="0"/>
            <a:r>
              <a:rPr lang="el-GR" dirty="0"/>
              <a:t>Προσθήκη υποσέλιδου</a:t>
            </a:r>
          </a:p>
        </p:txBody>
      </p:sp>
      <p:sp>
        <p:nvSpPr>
          <p:cNvPr id="4" name="Θέση αριθμού διαφάνειας 3"/>
          <p:cNvSpPr>
            <a:spLocks noGrp="1"/>
          </p:cNvSpPr>
          <p:nvPr>
            <p:ph type="sldNum" sz="quarter" idx="12"/>
          </p:nvPr>
        </p:nvSpPr>
        <p:spPr/>
        <p:txBody>
          <a:bodyPr rtlCol="0"/>
          <a:lstStyle>
            <a:lvl1pPr>
              <a:defRPr>
                <a:solidFill>
                  <a:schemeClr val="bg1"/>
                </a:solidFill>
              </a:defRPr>
            </a:lvl1pPr>
          </a:lstStyle>
          <a:p>
            <a:pPr rtl="0"/>
            <a:fld id="{7DC1BBB0-96F0-4077-A278-0F3FB5C104D3}" type="slidenum">
              <a:rPr lang="el-GR"/>
              <a:pPr/>
              <a:t>‹#›</a:t>
            </a:fld>
            <a:endParaRPr lang="el-GR" dirty="0"/>
          </a:p>
        </p:txBody>
      </p:sp>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Ορθογώνιο 7"/>
          <p:cNvSpPr/>
          <p:nvPr/>
        </p:nvSpPr>
        <p:spPr bwMode="gray">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sp>
        <p:nvSpPr>
          <p:cNvPr id="9" name="Ορθογώνιο 8"/>
          <p:cNvSpPr/>
          <p:nvPr/>
        </p:nvSpPr>
        <p:spPr bwMode="lt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cxnSp>
        <p:nvCxnSpPr>
          <p:cNvPr id="10" name="Ευθεία γραμμή σύνδεσης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Ορθογώνιο 10"/>
          <p:cNvSpPr/>
          <p:nvPr/>
        </p:nvSpPr>
        <p:spPr bwMode="gray">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sp>
        <p:nvSpPr>
          <p:cNvPr id="2" name="Τίτλος 1"/>
          <p:cNvSpPr>
            <a:spLocks noGrp="1"/>
          </p:cNvSpPr>
          <p:nvPr>
            <p:ph type="title"/>
          </p:nvPr>
        </p:nvSpPr>
        <p:spPr bwMode="white">
          <a:xfrm>
            <a:off x="1074240" y="381000"/>
            <a:ext cx="3293422" cy="1371600"/>
          </a:xfrm>
        </p:spPr>
        <p:txBody>
          <a:bodyPr rtlCol="0" anchor="b">
            <a:normAutofit/>
          </a:bodyPr>
          <a:lstStyle>
            <a:lvl1pPr algn="l">
              <a:defRPr sz="2800" b="0" cap="all" baseline="0">
                <a:solidFill>
                  <a:schemeClr val="bg1"/>
                </a:solidFill>
              </a:defRPr>
            </a:lvl1pPr>
          </a:lstStyle>
          <a:p>
            <a:pPr rtl="0"/>
            <a:r>
              <a:rPr lang="el-GR"/>
              <a:t>Κάντε κλικ για να επεξεργαστείτε τον τίτλο υποδείγματος</a:t>
            </a:r>
            <a:endParaRPr lang="el-GR" dirty="0"/>
          </a:p>
        </p:txBody>
      </p:sp>
      <p:sp>
        <p:nvSpPr>
          <p:cNvPr id="3" name="Θέση περιεχομένου 2"/>
          <p:cNvSpPr>
            <a:spLocks noGrp="1"/>
          </p:cNvSpPr>
          <p:nvPr>
            <p:ph idx="1"/>
          </p:nvPr>
        </p:nvSpPr>
        <p:spPr>
          <a:xfrm>
            <a:off x="5180251" y="482600"/>
            <a:ext cx="6195986" cy="5689600"/>
          </a:xfrm>
        </p:spPr>
        <p:txBody>
          <a:bodyPr rtlCol="0">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rtl="0"/>
            <a:r>
              <a:rPr lang="el-GR"/>
              <a:t>Στυλ κειμένου υποδείγματος</a:t>
            </a:r>
          </a:p>
          <a:p>
            <a:pPr lvl="1" rtl="0"/>
            <a:r>
              <a:rPr lang="el-GR"/>
              <a:t>Δεύτερο επίπεδο</a:t>
            </a:r>
          </a:p>
          <a:p>
            <a:pPr lvl="2" rtl="0"/>
            <a:r>
              <a:rPr lang="el-GR"/>
              <a:t>Τρίτο επίπεδο</a:t>
            </a:r>
          </a:p>
          <a:p>
            <a:pPr lvl="3" rtl="0"/>
            <a:r>
              <a:rPr lang="el-GR"/>
              <a:t>Τέταρτο επίπεδο</a:t>
            </a:r>
          </a:p>
          <a:p>
            <a:pPr lvl="4" rtl="0"/>
            <a:r>
              <a:rPr lang="el-GR"/>
              <a:t>Πέμπτο επίπεδο</a:t>
            </a:r>
            <a:endParaRPr lang="el-GR" dirty="0"/>
          </a:p>
        </p:txBody>
      </p:sp>
      <p:sp>
        <p:nvSpPr>
          <p:cNvPr id="4" name="Θέση κειμένου 3"/>
          <p:cNvSpPr>
            <a:spLocks noGrp="1"/>
          </p:cNvSpPr>
          <p:nvPr>
            <p:ph type="body" sz="half" idx="2"/>
          </p:nvPr>
        </p:nvSpPr>
        <p:spPr bwMode="white">
          <a:xfrm>
            <a:off x="1074240" y="1828800"/>
            <a:ext cx="3293422" cy="4343400"/>
          </a:xfrm>
        </p:spPr>
        <p:txBody>
          <a:bodyPr rtlCol="0">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
        <p:nvSpPr>
          <p:cNvPr id="5" name="Θέση ημερομηνίας 4"/>
          <p:cNvSpPr>
            <a:spLocks noGrp="1"/>
          </p:cNvSpPr>
          <p:nvPr>
            <p:ph type="dt" sz="half" idx="10"/>
          </p:nvPr>
        </p:nvSpPr>
        <p:spPr/>
        <p:txBody>
          <a:bodyPr rtlCol="0"/>
          <a:lstStyle/>
          <a:p>
            <a:pPr rtl="0"/>
            <a:fld id="{D7B2FD9D-0080-49F7-8B52-E0679D6C3F48}" type="datetime1">
              <a:rPr lang="el-GR" smtClean="0"/>
              <a:t>20/10/2025</a:t>
            </a:fld>
            <a:endParaRPr lang="el-GR" dirty="0"/>
          </a:p>
        </p:txBody>
      </p:sp>
      <p:sp>
        <p:nvSpPr>
          <p:cNvPr id="6" name="Θέση υποσέλιδου 5"/>
          <p:cNvSpPr>
            <a:spLocks noGrp="1"/>
          </p:cNvSpPr>
          <p:nvPr>
            <p:ph type="ftr" sz="quarter" idx="11"/>
          </p:nvPr>
        </p:nvSpPr>
        <p:spPr/>
        <p:txBody>
          <a:bodyPr rtlCol="0"/>
          <a:lstStyle/>
          <a:p>
            <a:pPr rtl="0"/>
            <a:r>
              <a:rPr lang="el-GR" dirty="0"/>
              <a:t>Προσθήκη υποσέλιδου</a:t>
            </a:r>
          </a:p>
        </p:txBody>
      </p:sp>
      <p:sp>
        <p:nvSpPr>
          <p:cNvPr id="7" name="Θέση αριθμού διαφάνειας 6"/>
          <p:cNvSpPr>
            <a:spLocks noGrp="1"/>
          </p:cNvSpPr>
          <p:nvPr>
            <p:ph type="sldNum" sz="quarter" idx="12"/>
          </p:nvPr>
        </p:nvSpPr>
        <p:spPr/>
        <p:txBody>
          <a:bodyPr rtlCol="0"/>
          <a:lstStyle/>
          <a:p>
            <a:pPr rtl="0"/>
            <a:fld id="{7DC1BBB0-96F0-4077-A278-0F3FB5C104D3}" type="slidenum">
              <a:rPr lang="el-GR"/>
              <a:t>‹#›</a:t>
            </a:fld>
            <a:endParaRPr lang="el-GR" dirty="0"/>
          </a:p>
        </p:txBody>
      </p:sp>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1" name="Ορθογώνιο 10"/>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sp>
        <p:nvSpPr>
          <p:cNvPr id="8" name="Ορθογώνιο 7"/>
          <p:cNvSpPr/>
          <p:nvPr/>
        </p:nvSpPr>
        <p:spPr bwMode="black">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sp>
        <p:nvSpPr>
          <p:cNvPr id="9" name="Ορθογώνιο 8"/>
          <p:cNvSpPr/>
          <p:nvPr/>
        </p:nvSpPr>
        <p:spPr bwMode="ltGray">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sp>
        <p:nvSpPr>
          <p:cNvPr id="2" name="Τίτλος 1"/>
          <p:cNvSpPr>
            <a:spLocks noGrp="1"/>
          </p:cNvSpPr>
          <p:nvPr>
            <p:ph type="title"/>
          </p:nvPr>
        </p:nvSpPr>
        <p:spPr>
          <a:xfrm>
            <a:off x="1074240" y="381000"/>
            <a:ext cx="3293422" cy="1371600"/>
          </a:xfrm>
        </p:spPr>
        <p:txBody>
          <a:bodyPr rtlCol="0" anchor="b">
            <a:normAutofit/>
          </a:bodyPr>
          <a:lstStyle>
            <a:lvl1pPr algn="l">
              <a:defRPr sz="2800" b="0" cap="all" baseline="0">
                <a:solidFill>
                  <a:schemeClr val="tx1">
                    <a:lumMod val="75000"/>
                  </a:schemeClr>
                </a:solidFill>
              </a:defRPr>
            </a:lvl1pPr>
          </a:lstStyle>
          <a:p>
            <a:pPr rtl="0"/>
            <a:r>
              <a:rPr lang="el-GR"/>
              <a:t>Κάντε κλικ για να επεξεργαστείτε τον τίτλο υποδείγματος</a:t>
            </a:r>
            <a:endParaRPr lang="el-GR" dirty="0"/>
          </a:p>
        </p:txBody>
      </p:sp>
      <p:sp>
        <p:nvSpPr>
          <p:cNvPr id="3" name="Θέση εικόνας 2" descr="Ένα κενό πλαίσιο κράτησης θέσης για να προσθέσετε μια εικόνα. Κάντε κλικ στο πλαίσιο κράτησης θέσης και επιλέξτε την εικόνα που θέλετε να προσθέσετε"/>
          <p:cNvSpPr>
            <a:spLocks noGrp="1"/>
          </p:cNvSpPr>
          <p:nvPr>
            <p:ph type="pic" idx="1"/>
          </p:nvPr>
        </p:nvSpPr>
        <p:spPr bwMode="auto">
          <a:xfrm>
            <a:off x="5180251" y="482600"/>
            <a:ext cx="6195986" cy="5689600"/>
          </a:xfrm>
          <a:ln w="19050">
            <a:solidFill>
              <a:schemeClr val="bg1"/>
            </a:solidFill>
          </a:ln>
        </p:spPr>
        <p:txBody>
          <a:bodyPr rtlCol="0">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l-GR"/>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074240" y="1828800"/>
            <a:ext cx="3293422" cy="4343400"/>
          </a:xfrm>
        </p:spPr>
        <p:txBody>
          <a:bodyPr rtlCol="0">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l-GR"/>
              <a:t>Στυλ κειμένου υποδείγματος</a:t>
            </a:r>
          </a:p>
        </p:txBody>
      </p:sp>
      <p:sp>
        <p:nvSpPr>
          <p:cNvPr id="5" name="Θέση ημερομηνίας 4"/>
          <p:cNvSpPr>
            <a:spLocks noGrp="1"/>
          </p:cNvSpPr>
          <p:nvPr>
            <p:ph type="dt" sz="half" idx="10"/>
          </p:nvPr>
        </p:nvSpPr>
        <p:spPr/>
        <p:txBody>
          <a:bodyPr rtlCol="0"/>
          <a:lstStyle>
            <a:lvl1pPr>
              <a:defRPr baseline="0">
                <a:solidFill>
                  <a:schemeClr val="tx2"/>
                </a:solidFill>
              </a:defRPr>
            </a:lvl1pPr>
          </a:lstStyle>
          <a:p>
            <a:pPr rtl="0"/>
            <a:fld id="{1294F10B-4B65-4452-9D0E-1AFA71F8F9C3}" type="datetime1">
              <a:rPr lang="el-GR" smtClean="0"/>
              <a:t>20/10/2025</a:t>
            </a:fld>
            <a:endParaRPr lang="el-GR" dirty="0"/>
          </a:p>
        </p:txBody>
      </p:sp>
      <p:sp>
        <p:nvSpPr>
          <p:cNvPr id="6" name="Θέση υποσέλιδου 5"/>
          <p:cNvSpPr>
            <a:spLocks noGrp="1"/>
          </p:cNvSpPr>
          <p:nvPr>
            <p:ph type="ftr" sz="quarter" idx="11"/>
          </p:nvPr>
        </p:nvSpPr>
        <p:spPr/>
        <p:txBody>
          <a:bodyPr rtlCol="0"/>
          <a:lstStyle>
            <a:lvl1pPr>
              <a:defRPr baseline="0">
                <a:solidFill>
                  <a:schemeClr val="tx2"/>
                </a:solidFill>
              </a:defRPr>
            </a:lvl1pPr>
          </a:lstStyle>
          <a:p>
            <a:pPr rtl="0"/>
            <a:r>
              <a:rPr lang="el-GR" dirty="0"/>
              <a:t>Προσθήκη υποσέλιδου</a:t>
            </a:r>
          </a:p>
        </p:txBody>
      </p:sp>
      <p:sp>
        <p:nvSpPr>
          <p:cNvPr id="7" name="Θέση αριθμού διαφάνειας 6"/>
          <p:cNvSpPr>
            <a:spLocks noGrp="1"/>
          </p:cNvSpPr>
          <p:nvPr>
            <p:ph type="sldNum" sz="quarter" idx="12"/>
          </p:nvPr>
        </p:nvSpPr>
        <p:spPr/>
        <p:txBody>
          <a:bodyPr rtlCol="0"/>
          <a:lstStyle>
            <a:lvl1pPr>
              <a:defRPr baseline="0">
                <a:solidFill>
                  <a:schemeClr val="tx2"/>
                </a:solidFill>
              </a:defRPr>
            </a:lvl1pPr>
          </a:lstStyle>
          <a:p>
            <a:pPr rtl="0"/>
            <a:fld id="{7DC1BBB0-96F0-4077-A278-0F3FB5C104D3}" type="slidenum">
              <a:rPr lang="el-GR" smtClean="0"/>
              <a:pPr/>
              <a:t>‹#›</a:t>
            </a:fld>
            <a:endParaRPr lang="el-GR" dirty="0"/>
          </a:p>
        </p:txBody>
      </p:sp>
      <p:cxnSp>
        <p:nvCxnSpPr>
          <p:cNvPr id="10" name="Ευθεία γραμμή σύνδεσης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Ορθογώνιο 6"/>
          <p:cNvSpPr/>
          <p:nvPr/>
        </p:nvSpPr>
        <p:spPr bwMode="gray">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rtl="0"/>
            <a:endParaRPr lang="el-GR" dirty="0"/>
          </a:p>
        </p:txBody>
      </p:sp>
      <p:sp>
        <p:nvSpPr>
          <p:cNvPr id="8" name="Ορθογώνιο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9" name="Ορθογώνιο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l-GR" dirty="0"/>
          </a:p>
        </p:txBody>
      </p:sp>
      <p:sp>
        <p:nvSpPr>
          <p:cNvPr id="13" name="Ορθογώνιο 12"/>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cxnSp>
        <p:nvCxnSpPr>
          <p:cNvPr id="14" name="Ευθεία γραμμή σύνδεσης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π"/>
          <p:cNvSpPr>
            <a:spLocks/>
          </p:cNvSpPr>
          <p:nvPr/>
        </p:nvSpPr>
        <p:spPr bwMode="white">
          <a:xfrm>
            <a:off x="756095" y="898102"/>
            <a:ext cx="336023"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rtl="0"/>
            <a:endParaRPr lang="el-GR" dirty="0"/>
          </a:p>
        </p:txBody>
      </p:sp>
      <p:cxnSp>
        <p:nvCxnSpPr>
          <p:cNvPr id="16" name="Ευθεία γραμμή σύνδεσης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Θέση τίτλου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pPr rtl="0"/>
            <a:r>
              <a:rPr lang="el-GR" dirty="0"/>
              <a:t>Κάντε κλικ για να επεξεργαστείτε το στυλ τίτλου του υποδείγματος</a:t>
            </a:r>
          </a:p>
        </p:txBody>
      </p:sp>
      <p:sp>
        <p:nvSpPr>
          <p:cNvPr id="3" name="Θέση κειμένου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rtl="0"/>
            <a:r>
              <a:rPr lang="el-GR" dirty="0"/>
              <a:t>Στυλ υποδείγματος κειμένου</a:t>
            </a:r>
          </a:p>
          <a:p>
            <a:pPr lvl="1" rtl="0"/>
            <a:r>
              <a:rPr lang="el-GR" dirty="0"/>
              <a:t>Δεύτερου 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4" name="Θέση ημερομηνίας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cap="all" baseline="0">
                <a:solidFill>
                  <a:schemeClr val="tx1"/>
                </a:solidFill>
              </a:defRPr>
            </a:lvl1pPr>
          </a:lstStyle>
          <a:p>
            <a:pPr rtl="0"/>
            <a:fld id="{3B67B838-77EF-40C9-87FB-20C22202D488}" type="datetime1">
              <a:rPr lang="el-GR" smtClean="0"/>
              <a:t>20/10/2025</a:t>
            </a:fld>
            <a:endParaRPr lang="el-GR" dirty="0"/>
          </a:p>
        </p:txBody>
      </p:sp>
      <p:sp>
        <p:nvSpPr>
          <p:cNvPr id="5" name="Θέση υποσέλιδου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cap="all" baseline="0">
                <a:solidFill>
                  <a:schemeClr val="tx1"/>
                </a:solidFill>
              </a:defRPr>
            </a:lvl1pPr>
          </a:lstStyle>
          <a:p>
            <a:pPr rtl="0"/>
            <a:r>
              <a:rPr lang="el-GR" dirty="0"/>
              <a:t>Προσθήκη υποσέλιδου</a:t>
            </a:r>
          </a:p>
        </p:txBody>
      </p:sp>
      <p:sp>
        <p:nvSpPr>
          <p:cNvPr id="6" name="Θέση αριθμού διαφάνειας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pPr rtl="0"/>
            <a:fld id="{7DC1BBB0-96F0-4077-A278-0F3FB5C104D3}" type="slidenum">
              <a:rPr lang="el-GR" smtClean="0"/>
              <a:pPr/>
              <a:t>‹#›</a:t>
            </a:fld>
            <a:endParaRPr lang="el-GR" dirty="0"/>
          </a:p>
        </p:txBody>
      </p:sp>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pPr rtl="0"/>
            <a:r>
              <a:rPr lang="el-GR" sz="4400" dirty="0"/>
              <a:t>Τεχνικές Ανάλυσης και Πρόβλεψης Τηλεπικοινωνιακών Αγορών</a:t>
            </a:r>
          </a:p>
        </p:txBody>
      </p:sp>
      <p:sp>
        <p:nvSpPr>
          <p:cNvPr id="3" name="Υπότιτλος 2"/>
          <p:cNvSpPr>
            <a:spLocks noGrp="1"/>
          </p:cNvSpPr>
          <p:nvPr>
            <p:ph type="subTitle" idx="1"/>
          </p:nvPr>
        </p:nvSpPr>
        <p:spPr/>
        <p:txBody>
          <a:bodyPr rtlCol="0">
            <a:normAutofit/>
          </a:bodyPr>
          <a:lstStyle/>
          <a:p>
            <a:pPr rtl="0"/>
            <a:r>
              <a:rPr lang="el-GR" sz="2400" dirty="0"/>
              <a:t>Ανάλυση </a:t>
            </a:r>
            <a:r>
              <a:rPr lang="el-GR" sz="2400" dirty="0" err="1"/>
              <a:t>Χρονοσειρών</a:t>
            </a:r>
            <a:endParaRPr lang="el-GR" sz="2400" dirty="0"/>
          </a:p>
        </p:txBody>
      </p:sp>
      <p:pic>
        <p:nvPicPr>
          <p:cNvPr id="4" name="Picture 3">
            <a:extLst>
              <a:ext uri="{FF2B5EF4-FFF2-40B4-BE49-F238E27FC236}">
                <a16:creationId xmlns:a16="http://schemas.microsoft.com/office/drawing/2014/main" id="{D7D2D83D-2414-BD85-3B99-7EE41F4AA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572" y="615950"/>
            <a:ext cx="40068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3532BA-E0AD-4362-CD39-981B7C4ACA2F}"/>
              </a:ext>
            </a:extLst>
          </p:cNvPr>
          <p:cNvSpPr>
            <a:spLocks noGrp="1"/>
          </p:cNvSpPr>
          <p:nvPr>
            <p:ph type="title"/>
          </p:nvPr>
        </p:nvSpPr>
        <p:spPr/>
        <p:txBody>
          <a:bodyPr/>
          <a:lstStyle/>
          <a:p>
            <a:r>
              <a:rPr lang="el-GR" dirty="0"/>
              <a:t>Κυκλικότητα </a:t>
            </a:r>
            <a:r>
              <a:rPr lang="el-GR" dirty="0" err="1"/>
              <a:t>Χρονοσειράς</a:t>
            </a:r>
            <a:endParaRPr lang="el-GR" dirty="0"/>
          </a:p>
        </p:txBody>
      </p:sp>
      <p:sp>
        <p:nvSpPr>
          <p:cNvPr id="3" name="Θέση περιεχομένου 2">
            <a:extLst>
              <a:ext uri="{FF2B5EF4-FFF2-40B4-BE49-F238E27FC236}">
                <a16:creationId xmlns:a16="http://schemas.microsoft.com/office/drawing/2014/main" id="{669E0DF4-8D2F-150A-B62D-3E89F053670C}"/>
              </a:ext>
            </a:extLst>
          </p:cNvPr>
          <p:cNvSpPr>
            <a:spLocks noGrp="1"/>
          </p:cNvSpPr>
          <p:nvPr>
            <p:ph idx="1"/>
          </p:nvPr>
        </p:nvSpPr>
        <p:spPr/>
        <p:txBody>
          <a:bodyPr/>
          <a:lstStyle/>
          <a:p>
            <a:r>
              <a:rPr lang="el-GR" dirty="0"/>
              <a:t>Η κυκλική συνιστώσα αντιπροσωπεύει εκείνες τις επαναλαμβανόμενες κυμάνσεις γύρω από την τάση</a:t>
            </a:r>
          </a:p>
          <a:p>
            <a:r>
              <a:rPr lang="el-GR" dirty="0"/>
              <a:t>Οι κυμάνσεις αυτές έχουν ανοδικές και καθοδικές φάσεις </a:t>
            </a:r>
          </a:p>
          <a:p>
            <a:r>
              <a:rPr lang="el-GR" dirty="0"/>
              <a:t>Ο χρόνος μεταξύ δύο διαδοχικών κάτω ή άνω σημείων καμπής αποτελεί την </a:t>
            </a:r>
            <a:r>
              <a:rPr lang="el-GR" b="1" dirty="0"/>
              <a:t>περίοδο</a:t>
            </a:r>
            <a:r>
              <a:rPr lang="el-GR" dirty="0"/>
              <a:t> της κυκλικής κύμανσης.</a:t>
            </a:r>
          </a:p>
        </p:txBody>
      </p:sp>
      <p:pic>
        <p:nvPicPr>
          <p:cNvPr id="5" name="Εικόνα 4">
            <a:extLst>
              <a:ext uri="{FF2B5EF4-FFF2-40B4-BE49-F238E27FC236}">
                <a16:creationId xmlns:a16="http://schemas.microsoft.com/office/drawing/2014/main" id="{6731170E-4BDD-DC46-61F9-60F8685FE391}"/>
              </a:ext>
            </a:extLst>
          </p:cNvPr>
          <p:cNvPicPr>
            <a:picLocks noChangeAspect="1"/>
          </p:cNvPicPr>
          <p:nvPr/>
        </p:nvPicPr>
        <p:blipFill>
          <a:blip r:embed="rId2"/>
          <a:stretch>
            <a:fillRect/>
          </a:stretch>
        </p:blipFill>
        <p:spPr>
          <a:xfrm>
            <a:off x="7195964" y="3964295"/>
            <a:ext cx="4180273" cy="2734391"/>
          </a:xfrm>
          <a:prstGeom prst="rect">
            <a:avLst/>
          </a:prstGeom>
        </p:spPr>
      </p:pic>
    </p:spTree>
    <p:extLst>
      <p:ext uri="{BB962C8B-B14F-4D97-AF65-F5344CB8AC3E}">
        <p14:creationId xmlns:p14="http://schemas.microsoft.com/office/powerpoint/2010/main" val="274406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C7EBF6-699D-162B-BC7F-046B5222ECC9}"/>
              </a:ext>
            </a:extLst>
          </p:cNvPr>
          <p:cNvSpPr>
            <a:spLocks noGrp="1"/>
          </p:cNvSpPr>
          <p:nvPr>
            <p:ph type="title"/>
          </p:nvPr>
        </p:nvSpPr>
        <p:spPr/>
        <p:txBody>
          <a:bodyPr/>
          <a:lstStyle/>
          <a:p>
            <a:r>
              <a:rPr lang="el-GR" dirty="0"/>
              <a:t>Εποχικότητα </a:t>
            </a:r>
            <a:r>
              <a:rPr lang="el-GR" dirty="0" err="1"/>
              <a:t>Χρονοσειράς</a:t>
            </a:r>
            <a:endParaRPr lang="el-GR" dirty="0"/>
          </a:p>
        </p:txBody>
      </p:sp>
      <p:sp>
        <p:nvSpPr>
          <p:cNvPr id="3" name="Θέση περιεχομένου 2">
            <a:extLst>
              <a:ext uri="{FF2B5EF4-FFF2-40B4-BE49-F238E27FC236}">
                <a16:creationId xmlns:a16="http://schemas.microsoft.com/office/drawing/2014/main" id="{3CC1B6A8-EAAE-18F2-8071-2981D659E71C}"/>
              </a:ext>
            </a:extLst>
          </p:cNvPr>
          <p:cNvSpPr>
            <a:spLocks noGrp="1"/>
          </p:cNvSpPr>
          <p:nvPr>
            <p:ph idx="1"/>
          </p:nvPr>
        </p:nvSpPr>
        <p:spPr/>
        <p:txBody>
          <a:bodyPr/>
          <a:lstStyle/>
          <a:p>
            <a:r>
              <a:rPr lang="el-GR" dirty="0"/>
              <a:t>Η εποχική συνιστώσα είναι μια κυκλική κύμανση με περίοδο όμως το χρονικό διάστημα μέσα στο οποίο εξαντλεί όλες τις ανοδικές και καθοδικές κινήσεις. </a:t>
            </a:r>
          </a:p>
          <a:p>
            <a:r>
              <a:rPr lang="el-GR" dirty="0"/>
              <a:t>Είναι περιοδική, διότι επαναλαμβάνεται ρυθμικά κάθε περίοδο. </a:t>
            </a:r>
          </a:p>
        </p:txBody>
      </p:sp>
    </p:spTree>
    <p:extLst>
      <p:ext uri="{BB962C8B-B14F-4D97-AF65-F5344CB8AC3E}">
        <p14:creationId xmlns:p14="http://schemas.microsoft.com/office/powerpoint/2010/main" val="119375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A35D34-31FF-BBCC-E11F-10ED878DDA8F}"/>
              </a:ext>
            </a:extLst>
          </p:cNvPr>
          <p:cNvSpPr>
            <a:spLocks noGrp="1"/>
          </p:cNvSpPr>
          <p:nvPr>
            <p:ph type="title"/>
          </p:nvPr>
        </p:nvSpPr>
        <p:spPr/>
        <p:txBody>
          <a:bodyPr/>
          <a:lstStyle/>
          <a:p>
            <a:r>
              <a:rPr lang="el-GR" dirty="0" err="1"/>
              <a:t>Τυχαιότητα</a:t>
            </a:r>
            <a:r>
              <a:rPr lang="el-GR" dirty="0"/>
              <a:t> </a:t>
            </a:r>
            <a:r>
              <a:rPr lang="el-GR" dirty="0" err="1"/>
              <a:t>Χρονοσειράς</a:t>
            </a:r>
            <a:endParaRPr lang="el-GR" dirty="0"/>
          </a:p>
        </p:txBody>
      </p:sp>
      <p:sp>
        <p:nvSpPr>
          <p:cNvPr id="3" name="Θέση περιεχομένου 2">
            <a:extLst>
              <a:ext uri="{FF2B5EF4-FFF2-40B4-BE49-F238E27FC236}">
                <a16:creationId xmlns:a16="http://schemas.microsoft.com/office/drawing/2014/main" id="{540636E7-6D2D-5DA1-3738-F976CFCD24EB}"/>
              </a:ext>
            </a:extLst>
          </p:cNvPr>
          <p:cNvSpPr>
            <a:spLocks noGrp="1"/>
          </p:cNvSpPr>
          <p:nvPr>
            <p:ph idx="1"/>
          </p:nvPr>
        </p:nvSpPr>
        <p:spPr/>
        <p:txBody>
          <a:bodyPr/>
          <a:lstStyle/>
          <a:p>
            <a:r>
              <a:rPr lang="el-GR" dirty="0"/>
              <a:t>Οποιαδήποτε επίδραση στη διαμόρφωση της τιμής της μεταβλητής, που δεν οφείλεται σε κάποια από τις παραπάνω συνιστώσες, θεωρείται τυχαία ή άρρυθμος κύμανση. </a:t>
            </a:r>
          </a:p>
          <a:p>
            <a:r>
              <a:rPr lang="el-GR" dirty="0"/>
              <a:t>Η τυχαία συνιστώσα εμφανίζεται ακανόνιστα με επιδράσεις, που άλλοτε είναι θετικές και άλλοτε αρνητικές. </a:t>
            </a:r>
          </a:p>
          <a:p>
            <a:r>
              <a:rPr lang="el-GR" dirty="0"/>
              <a:t>Οι τυχαίες κυμάνσεις οφείλονται σε όλες εκείνες τις επιδράσεις, που δεν είναι συστηματικές και επομένως δεν μπορούν να προβλεφθούν.</a:t>
            </a:r>
          </a:p>
        </p:txBody>
      </p:sp>
    </p:spTree>
    <p:extLst>
      <p:ext uri="{BB962C8B-B14F-4D97-AF65-F5344CB8AC3E}">
        <p14:creationId xmlns:p14="http://schemas.microsoft.com/office/powerpoint/2010/main" val="300630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E1D014A-C38E-9629-F19F-727D1615D41C}"/>
              </a:ext>
            </a:extLst>
          </p:cNvPr>
          <p:cNvSpPr>
            <a:spLocks noGrp="1"/>
          </p:cNvSpPr>
          <p:nvPr>
            <p:ph type="title"/>
          </p:nvPr>
        </p:nvSpPr>
        <p:spPr/>
        <p:txBody>
          <a:bodyPr/>
          <a:lstStyle/>
          <a:p>
            <a:r>
              <a:rPr lang="el-GR" dirty="0"/>
              <a:t>Συνιστώσες </a:t>
            </a:r>
            <a:r>
              <a:rPr lang="el-GR" dirty="0" err="1"/>
              <a:t>Χρονοσειρών</a:t>
            </a:r>
            <a:endParaRPr lang="el-GR" dirty="0"/>
          </a:p>
        </p:txBody>
      </p:sp>
      <p:pic>
        <p:nvPicPr>
          <p:cNvPr id="5" name="Θέση περιεχομένου 4">
            <a:extLst>
              <a:ext uri="{FF2B5EF4-FFF2-40B4-BE49-F238E27FC236}">
                <a16:creationId xmlns:a16="http://schemas.microsoft.com/office/drawing/2014/main" id="{D34975FB-FB3F-93D3-97CD-A9403756E4AF}"/>
              </a:ext>
            </a:extLst>
          </p:cNvPr>
          <p:cNvPicPr>
            <a:picLocks noGrp="1" noChangeAspect="1"/>
          </p:cNvPicPr>
          <p:nvPr>
            <p:ph idx="1"/>
          </p:nvPr>
        </p:nvPicPr>
        <p:blipFill>
          <a:blip r:embed="rId2"/>
          <a:stretch>
            <a:fillRect/>
          </a:stretch>
        </p:blipFill>
        <p:spPr>
          <a:xfrm>
            <a:off x="1773932" y="1772816"/>
            <a:ext cx="9441668" cy="4320480"/>
          </a:xfrm>
        </p:spPr>
      </p:pic>
    </p:spTree>
    <p:extLst>
      <p:ext uri="{BB962C8B-B14F-4D97-AF65-F5344CB8AC3E}">
        <p14:creationId xmlns:p14="http://schemas.microsoft.com/office/powerpoint/2010/main" val="90204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640D59-97AE-8FE1-9C09-D9F323A7182D}"/>
              </a:ext>
            </a:extLst>
          </p:cNvPr>
          <p:cNvSpPr>
            <a:spLocks noGrp="1"/>
          </p:cNvSpPr>
          <p:nvPr>
            <p:ph type="title"/>
          </p:nvPr>
        </p:nvSpPr>
        <p:spPr/>
        <p:txBody>
          <a:bodyPr/>
          <a:lstStyle/>
          <a:p>
            <a:r>
              <a:rPr lang="el-GR" dirty="0"/>
              <a:t>Στασιμότητα </a:t>
            </a:r>
            <a:r>
              <a:rPr lang="el-GR" dirty="0" err="1"/>
              <a:t>Χρονοσειράς</a:t>
            </a:r>
            <a:endParaRPr lang="el-GR" dirty="0"/>
          </a:p>
        </p:txBody>
      </p:sp>
      <p:sp>
        <p:nvSpPr>
          <p:cNvPr id="3" name="Θέση περιεχομένου 2">
            <a:extLst>
              <a:ext uri="{FF2B5EF4-FFF2-40B4-BE49-F238E27FC236}">
                <a16:creationId xmlns:a16="http://schemas.microsoft.com/office/drawing/2014/main" id="{2CA0033A-C7C3-7936-AB98-B72A9DABA096}"/>
              </a:ext>
            </a:extLst>
          </p:cNvPr>
          <p:cNvSpPr>
            <a:spLocks noGrp="1"/>
          </p:cNvSpPr>
          <p:nvPr>
            <p:ph idx="1"/>
          </p:nvPr>
        </p:nvSpPr>
        <p:spPr/>
        <p:txBody>
          <a:bodyPr/>
          <a:lstStyle/>
          <a:p>
            <a:r>
              <a:rPr lang="el-GR" dirty="0"/>
              <a:t>Η στασιμότητα αποτελεί ένα βασικό χαρακτηριστικό των χρονολογικών σειρών, καθώς απλοποιεί την μελέτη τους.</a:t>
            </a:r>
          </a:p>
          <a:p>
            <a:endParaRPr lang="el-GR" dirty="0"/>
          </a:p>
          <a:p>
            <a:r>
              <a:rPr lang="el-GR" dirty="0"/>
              <a:t>Βασικός σκοπός της μεθόδου της ανάλυσης είναι να διαχωριστούν και να απομονωθούν τα διάφορα χαρακτηριστικά μιας χρονολογικής σειράς και κυρίως τα στάσιμα από τα μη – στάσιμα χαρακτηριστικά (η τάση, η περιοδικότητα – εποχικότητα και ο θόρυβος).</a:t>
            </a:r>
          </a:p>
        </p:txBody>
      </p:sp>
    </p:spTree>
    <p:extLst>
      <p:ext uri="{BB962C8B-B14F-4D97-AF65-F5344CB8AC3E}">
        <p14:creationId xmlns:p14="http://schemas.microsoft.com/office/powerpoint/2010/main" val="230680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640D59-97AE-8FE1-9C09-D9F323A7182D}"/>
              </a:ext>
            </a:extLst>
          </p:cNvPr>
          <p:cNvSpPr>
            <a:spLocks noGrp="1"/>
          </p:cNvSpPr>
          <p:nvPr>
            <p:ph type="title"/>
          </p:nvPr>
        </p:nvSpPr>
        <p:spPr/>
        <p:txBody>
          <a:bodyPr/>
          <a:lstStyle/>
          <a:p>
            <a:r>
              <a:rPr lang="el-GR" dirty="0"/>
              <a:t>Στασιμότητα </a:t>
            </a:r>
            <a:r>
              <a:rPr lang="el-GR" dirty="0" err="1"/>
              <a:t>Χρονοσειράς</a:t>
            </a:r>
            <a:endParaRPr lang="el-GR" dirty="0"/>
          </a:p>
        </p:txBody>
      </p:sp>
      <p:sp>
        <p:nvSpPr>
          <p:cNvPr id="3" name="Θέση περιεχομένου 2">
            <a:extLst>
              <a:ext uri="{FF2B5EF4-FFF2-40B4-BE49-F238E27FC236}">
                <a16:creationId xmlns:a16="http://schemas.microsoft.com/office/drawing/2014/main" id="{2CA0033A-C7C3-7936-AB98-B72A9DABA096}"/>
              </a:ext>
            </a:extLst>
          </p:cNvPr>
          <p:cNvSpPr>
            <a:spLocks noGrp="1"/>
          </p:cNvSpPr>
          <p:nvPr>
            <p:ph idx="1"/>
          </p:nvPr>
        </p:nvSpPr>
        <p:spPr/>
        <p:txBody>
          <a:bodyPr/>
          <a:lstStyle/>
          <a:p>
            <a:pPr marL="0" indent="0">
              <a:buNone/>
            </a:pPr>
            <a:r>
              <a:rPr lang="el-GR" dirty="0"/>
              <a:t>Υπάρχουν δύο ορισμοί της στασιμότητας:</a:t>
            </a:r>
          </a:p>
          <a:p>
            <a:r>
              <a:rPr lang="el-GR" b="1" dirty="0"/>
              <a:t>Ισχυρή στασιμότητα: </a:t>
            </a:r>
            <a:r>
              <a:rPr lang="el-GR" dirty="0"/>
              <a:t>Όταν όλες οι ροπές της </a:t>
            </a:r>
            <a:r>
              <a:rPr lang="el-GR" dirty="0" err="1"/>
              <a:t>χρονοσειράς</a:t>
            </a:r>
            <a:r>
              <a:rPr lang="el-GR" dirty="0"/>
              <a:t> είναι ανεξάρτητες του χρόνου</a:t>
            </a:r>
            <a:r>
              <a:rPr lang="en-US" dirty="0"/>
              <a:t> </a:t>
            </a:r>
            <a:r>
              <a:rPr lang="el-GR" dirty="0"/>
              <a:t>ή όταν οι ιδιότητες της δεν επηρεάζονται από μια αλλαγή στην αρχή μετρήσεως του χρόνου</a:t>
            </a:r>
          </a:p>
          <a:p>
            <a:r>
              <a:rPr lang="el-GR" b="1" dirty="0"/>
              <a:t>Ασθενής στασιμότητα: </a:t>
            </a:r>
            <a:r>
              <a:rPr lang="el-GR" dirty="0"/>
              <a:t>Όταν οι δύο πρώτες ροπές (μέση τιμή – διασπορά) είναι ανεξάρτητες του χρόνου, δηλαδή σταθερές.</a:t>
            </a:r>
          </a:p>
          <a:p>
            <a:r>
              <a:rPr lang="el-GR" i="1" u="sng" dirty="0"/>
              <a:t>Εάν μια </a:t>
            </a:r>
            <a:r>
              <a:rPr lang="el-GR" i="1" u="sng" dirty="0" err="1"/>
              <a:t>χρονοσειρά</a:t>
            </a:r>
            <a:r>
              <a:rPr lang="el-GR" i="1" u="sng" dirty="0"/>
              <a:t> παρουσιάζει τάση, τότε αυτή δεν θα είναι στάσιμη.</a:t>
            </a:r>
          </a:p>
        </p:txBody>
      </p:sp>
    </p:spTree>
    <p:extLst>
      <p:ext uri="{BB962C8B-B14F-4D97-AF65-F5344CB8AC3E}">
        <p14:creationId xmlns:p14="http://schemas.microsoft.com/office/powerpoint/2010/main" val="56522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640D59-97AE-8FE1-9C09-D9F323A7182D}"/>
              </a:ext>
            </a:extLst>
          </p:cNvPr>
          <p:cNvSpPr>
            <a:spLocks noGrp="1"/>
          </p:cNvSpPr>
          <p:nvPr>
            <p:ph type="title"/>
          </p:nvPr>
        </p:nvSpPr>
        <p:spPr/>
        <p:txBody>
          <a:bodyPr/>
          <a:lstStyle/>
          <a:p>
            <a:r>
              <a:rPr lang="el-GR" dirty="0"/>
              <a:t>Στασιμότητα </a:t>
            </a:r>
            <a:r>
              <a:rPr lang="el-GR" dirty="0" err="1"/>
              <a:t>Χρονοσειράς</a:t>
            </a:r>
            <a:endParaRPr lang="el-GR" dirty="0"/>
          </a:p>
        </p:txBody>
      </p:sp>
      <p:sp>
        <p:nvSpPr>
          <p:cNvPr id="3" name="Θέση περιεχομένου 2">
            <a:extLst>
              <a:ext uri="{FF2B5EF4-FFF2-40B4-BE49-F238E27FC236}">
                <a16:creationId xmlns:a16="http://schemas.microsoft.com/office/drawing/2014/main" id="{2CA0033A-C7C3-7936-AB98-B72A9DABA096}"/>
              </a:ext>
            </a:extLst>
          </p:cNvPr>
          <p:cNvSpPr>
            <a:spLocks noGrp="1"/>
          </p:cNvSpPr>
          <p:nvPr>
            <p:ph idx="1"/>
          </p:nvPr>
        </p:nvSpPr>
        <p:spPr/>
        <p:txBody>
          <a:bodyPr>
            <a:normAutofit/>
          </a:bodyPr>
          <a:lstStyle/>
          <a:p>
            <a:r>
              <a:rPr lang="el-GR" dirty="0"/>
              <a:t>Εάν η </a:t>
            </a:r>
            <a:r>
              <a:rPr lang="el-GR" dirty="0" err="1"/>
              <a:t>χρονοσειρά</a:t>
            </a:r>
            <a:r>
              <a:rPr lang="el-GR" dirty="0"/>
              <a:t> είναι στάσιμη, τότε τα δεδομένα κυμαίνονται γύρω από ένα σταθερό μέσο, είναι δηλαδή ανεξάρτητα του χρόνου και η διακύμανση να παραμένει σταθερή ή όχι.</a:t>
            </a:r>
          </a:p>
          <a:p>
            <a:pPr lvl="1"/>
            <a:r>
              <a:rPr lang="el-GR" dirty="0"/>
              <a:t>Εάν δεν παρατηρείται αλλαγή της μέσης τιμής με την πάροδο του χρόνου, τότε η </a:t>
            </a:r>
            <a:r>
              <a:rPr lang="el-GR" dirty="0" err="1"/>
              <a:t>χρονοσειρά</a:t>
            </a:r>
            <a:r>
              <a:rPr lang="el-GR" dirty="0"/>
              <a:t> είναι στάσιμη ως προς τη μέση τιμή.</a:t>
            </a:r>
          </a:p>
          <a:p>
            <a:pPr lvl="1"/>
            <a:r>
              <a:rPr lang="el-GR" dirty="0"/>
              <a:t>Εάν δεν παρατηρείται αλλαγή της διακύμανσης με την πάροδο του χρόνου, τότε η </a:t>
            </a:r>
            <a:r>
              <a:rPr lang="el-GR" dirty="0" err="1"/>
              <a:t>χρονοσειρά</a:t>
            </a:r>
            <a:r>
              <a:rPr lang="el-GR" dirty="0"/>
              <a:t> είναι στάσιμη ως προς τη διακύμανση.</a:t>
            </a:r>
          </a:p>
        </p:txBody>
      </p:sp>
    </p:spTree>
    <p:extLst>
      <p:ext uri="{BB962C8B-B14F-4D97-AF65-F5344CB8AC3E}">
        <p14:creationId xmlns:p14="http://schemas.microsoft.com/office/powerpoint/2010/main" val="2332505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640D59-97AE-8FE1-9C09-D9F323A7182D}"/>
              </a:ext>
            </a:extLst>
          </p:cNvPr>
          <p:cNvSpPr>
            <a:spLocks noGrp="1"/>
          </p:cNvSpPr>
          <p:nvPr>
            <p:ph type="title"/>
          </p:nvPr>
        </p:nvSpPr>
        <p:spPr/>
        <p:txBody>
          <a:bodyPr/>
          <a:lstStyle/>
          <a:p>
            <a:r>
              <a:rPr lang="el-GR" dirty="0"/>
              <a:t>Έλεγχος Στασιμότητας </a:t>
            </a:r>
            <a:r>
              <a:rPr lang="el-GR" dirty="0" err="1"/>
              <a:t>Χρονοσειράς</a:t>
            </a:r>
            <a:endParaRPr lang="el-GR" dirty="0"/>
          </a:p>
        </p:txBody>
      </p:sp>
      <p:sp>
        <p:nvSpPr>
          <p:cNvPr id="3" name="Θέση περιεχομένου 2">
            <a:extLst>
              <a:ext uri="{FF2B5EF4-FFF2-40B4-BE49-F238E27FC236}">
                <a16:creationId xmlns:a16="http://schemas.microsoft.com/office/drawing/2014/main" id="{2CA0033A-C7C3-7936-AB98-B72A9DABA096}"/>
              </a:ext>
            </a:extLst>
          </p:cNvPr>
          <p:cNvSpPr>
            <a:spLocks noGrp="1"/>
          </p:cNvSpPr>
          <p:nvPr>
            <p:ph idx="1"/>
          </p:nvPr>
        </p:nvSpPr>
        <p:spPr/>
        <p:txBody>
          <a:bodyPr>
            <a:normAutofit/>
          </a:bodyPr>
          <a:lstStyle/>
          <a:p>
            <a:r>
              <a:rPr lang="el-GR" dirty="0"/>
              <a:t>Η μέση τιμή και η διακύμανση της </a:t>
            </a:r>
            <a:r>
              <a:rPr lang="el-GR" dirty="0" err="1"/>
              <a:t>χρονοσειράς</a:t>
            </a:r>
            <a:r>
              <a:rPr lang="el-GR" dirty="0"/>
              <a:t> μπορούν να ελεγχθούν με τη χρήση της γραφικής παράστασής της.</a:t>
            </a:r>
          </a:p>
          <a:p>
            <a:r>
              <a:rPr lang="el-GR" dirty="0"/>
              <a:t>Η μέση τιμή μπορεί επίσης να ελεγχθεί με το διάγραμμα </a:t>
            </a:r>
            <a:r>
              <a:rPr lang="el-GR" dirty="0" err="1"/>
              <a:t>αυτοσυσχετίσεων</a:t>
            </a:r>
            <a:r>
              <a:rPr lang="el-GR" dirty="0"/>
              <a:t>.</a:t>
            </a:r>
          </a:p>
          <a:p>
            <a:pPr lvl="1"/>
            <a:r>
              <a:rPr lang="el-GR" dirty="0"/>
              <a:t>Οι </a:t>
            </a:r>
            <a:r>
              <a:rPr lang="el-GR" dirty="0" err="1"/>
              <a:t>αυτοσυσχετίσεις</a:t>
            </a:r>
            <a:r>
              <a:rPr lang="el-GR" dirty="0"/>
              <a:t> στάσιμων </a:t>
            </a:r>
            <a:r>
              <a:rPr lang="el-GR" dirty="0" err="1"/>
              <a:t>χρονοσειρών</a:t>
            </a:r>
            <a:r>
              <a:rPr lang="el-GR" dirty="0"/>
              <a:t> φθίνουν στο μηδέν με γρήγορο ρυθμό, ενώ για μη στάσιμες </a:t>
            </a:r>
            <a:r>
              <a:rPr lang="el-GR" dirty="0" err="1"/>
              <a:t>χρονοσειρές</a:t>
            </a:r>
            <a:r>
              <a:rPr lang="el-GR" dirty="0"/>
              <a:t> φθίνουν με αργό ρυθμό, καθώς αυξάνει ο αριθμός των καθυστερήσεων (</a:t>
            </a:r>
            <a:r>
              <a:rPr lang="el-GR" dirty="0" err="1"/>
              <a:t>Lags</a:t>
            </a:r>
            <a:r>
              <a:rPr lang="el-GR" dirty="0"/>
              <a:t>).</a:t>
            </a:r>
          </a:p>
        </p:txBody>
      </p:sp>
    </p:spTree>
    <p:extLst>
      <p:ext uri="{BB962C8B-B14F-4D97-AF65-F5344CB8AC3E}">
        <p14:creationId xmlns:p14="http://schemas.microsoft.com/office/powerpoint/2010/main" val="144585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B62632-FEFC-26F5-1AFA-1BFC3AC1B98F}"/>
              </a:ext>
            </a:extLst>
          </p:cNvPr>
          <p:cNvSpPr>
            <a:spLocks noGrp="1"/>
          </p:cNvSpPr>
          <p:nvPr>
            <p:ph type="title"/>
          </p:nvPr>
        </p:nvSpPr>
        <p:spPr/>
        <p:txBody>
          <a:bodyPr/>
          <a:lstStyle/>
          <a:p>
            <a:r>
              <a:rPr lang="el-GR" dirty="0"/>
              <a:t>Ανάλυση – Πρόβλεψη </a:t>
            </a:r>
            <a:r>
              <a:rPr lang="el-GR" dirty="0" err="1"/>
              <a:t>Χρονοσειράς</a:t>
            </a:r>
            <a:endParaRPr lang="el-GR" dirty="0"/>
          </a:p>
        </p:txBody>
      </p:sp>
      <p:sp>
        <p:nvSpPr>
          <p:cNvPr id="3" name="Θέση περιεχομένου 2">
            <a:extLst>
              <a:ext uri="{FF2B5EF4-FFF2-40B4-BE49-F238E27FC236}">
                <a16:creationId xmlns:a16="http://schemas.microsoft.com/office/drawing/2014/main" id="{9082C10B-5454-00D4-F6AF-4E9ACD081A40}"/>
              </a:ext>
            </a:extLst>
          </p:cNvPr>
          <p:cNvSpPr>
            <a:spLocks noGrp="1"/>
          </p:cNvSpPr>
          <p:nvPr>
            <p:ph idx="1"/>
          </p:nvPr>
        </p:nvSpPr>
        <p:spPr/>
        <p:txBody>
          <a:bodyPr/>
          <a:lstStyle/>
          <a:p>
            <a:r>
              <a:rPr lang="el-GR" dirty="0"/>
              <a:t>Η </a:t>
            </a:r>
            <a:r>
              <a:rPr lang="el-GR" b="1" i="1" dirty="0"/>
              <a:t>ανάλυση</a:t>
            </a:r>
            <a:r>
              <a:rPr lang="el-GR" dirty="0"/>
              <a:t> χρονολογικών σειρών περιλαμβάνει μεθόδους για την ανάλυση δεδομένων </a:t>
            </a:r>
            <a:r>
              <a:rPr lang="el-GR" dirty="0" err="1"/>
              <a:t>χρονοσειρών</a:t>
            </a:r>
            <a:r>
              <a:rPr lang="el-GR" dirty="0"/>
              <a:t> προκειμένου να εξαχθούν σημαντικά στατιστικά στοιχεία και άλλα χαρακτηριστικά των δεδομένων. </a:t>
            </a:r>
          </a:p>
          <a:p>
            <a:r>
              <a:rPr lang="el-GR" dirty="0"/>
              <a:t>Η </a:t>
            </a:r>
            <a:r>
              <a:rPr lang="el-GR" b="1" i="1" dirty="0"/>
              <a:t>πρόβλεψη</a:t>
            </a:r>
            <a:r>
              <a:rPr lang="el-GR" dirty="0"/>
              <a:t> χρονολογικών σειρών είναι η χρήση ενός μοντέλου για την πρόβλεψη μελλοντικών τιμών βάσει προηγούμενων τιμών. </a:t>
            </a:r>
          </a:p>
        </p:txBody>
      </p:sp>
    </p:spTree>
    <p:extLst>
      <p:ext uri="{BB962C8B-B14F-4D97-AF65-F5344CB8AC3E}">
        <p14:creationId xmlns:p14="http://schemas.microsoft.com/office/powerpoint/2010/main" val="17754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972648E-8726-7788-78CA-F5074623C767}"/>
              </a:ext>
            </a:extLst>
          </p:cNvPr>
          <p:cNvSpPr>
            <a:spLocks noGrp="1"/>
          </p:cNvSpPr>
          <p:nvPr>
            <p:ph type="title"/>
          </p:nvPr>
        </p:nvSpPr>
        <p:spPr/>
        <p:txBody>
          <a:bodyPr/>
          <a:lstStyle/>
          <a:p>
            <a:r>
              <a:rPr lang="el-GR" dirty="0"/>
              <a:t>Ανάλυση </a:t>
            </a:r>
            <a:r>
              <a:rPr lang="el-GR" dirty="0" err="1"/>
              <a:t>Χρονοσειράς</a:t>
            </a:r>
            <a:endParaRPr lang="el-GR" dirty="0"/>
          </a:p>
        </p:txBody>
      </p:sp>
      <p:sp>
        <p:nvSpPr>
          <p:cNvPr id="3" name="Θέση περιεχομένου 2">
            <a:extLst>
              <a:ext uri="{FF2B5EF4-FFF2-40B4-BE49-F238E27FC236}">
                <a16:creationId xmlns:a16="http://schemas.microsoft.com/office/drawing/2014/main" id="{FCB1359E-81D7-130E-BD93-5BF46BB87322}"/>
              </a:ext>
            </a:extLst>
          </p:cNvPr>
          <p:cNvSpPr>
            <a:spLocks noGrp="1"/>
          </p:cNvSpPr>
          <p:nvPr>
            <p:ph idx="1"/>
          </p:nvPr>
        </p:nvSpPr>
        <p:spPr/>
        <p:txBody>
          <a:bodyPr>
            <a:normAutofit fontScale="92500" lnSpcReduction="10000"/>
          </a:bodyPr>
          <a:lstStyle/>
          <a:p>
            <a:r>
              <a:rPr lang="el-GR" dirty="0"/>
              <a:t>Η ανάλυση </a:t>
            </a:r>
            <a:r>
              <a:rPr lang="el-GR" dirty="0" err="1"/>
              <a:t>χρονοσειρών</a:t>
            </a:r>
            <a:r>
              <a:rPr lang="el-GR" dirty="0"/>
              <a:t> είναι ένας ειδικός τρόπος ανάλυσης μιας ακολουθίας σημείων δεδομένων που συλλέγονται σε ένα χρονικό διάστημα. </a:t>
            </a:r>
            <a:endParaRPr lang="en-US" dirty="0"/>
          </a:p>
          <a:p>
            <a:r>
              <a:rPr lang="el-GR" dirty="0"/>
              <a:t>Στην ανάλυση </a:t>
            </a:r>
            <a:r>
              <a:rPr lang="el-GR" dirty="0" err="1"/>
              <a:t>χρονοσειρών</a:t>
            </a:r>
            <a:r>
              <a:rPr lang="el-GR" dirty="0"/>
              <a:t>, οι αναλυτές καταγράφουν τα σημεία δεδομένων σε σταθερά διαστήματα κατά τη διάρκεια μιας καθορισμένης χρονικής περιόδου και όχι απλώς καταγράφουν τα σημεία δεδομένων διακεκομμένα ή τυχαία. </a:t>
            </a:r>
            <a:endParaRPr lang="en-US" dirty="0"/>
          </a:p>
          <a:p>
            <a:r>
              <a:rPr lang="el-GR" dirty="0"/>
              <a:t>Αυτό που διαφοροποιεί τα δεδομένα χρονολογικών σειρών από άλλα δεδομένα είναι ότι η ανάλυση μπορεί να δείξει πώς οι μεταβλητές αλλάζουν με την πάροδο του χρόνου. Παρέχει μια πρόσθετη πηγή πληροφοριών και μια καθορισμένη σειρά εξαρτήσεων μεταξύ των δεδομένων.</a:t>
            </a:r>
          </a:p>
        </p:txBody>
      </p:sp>
    </p:spTree>
    <p:extLst>
      <p:ext uri="{BB962C8B-B14F-4D97-AF65-F5344CB8AC3E}">
        <p14:creationId xmlns:p14="http://schemas.microsoft.com/office/powerpoint/2010/main" val="405721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E1BD2C9-A686-765B-A249-57EC50DA4EBB}"/>
              </a:ext>
            </a:extLst>
          </p:cNvPr>
          <p:cNvSpPr>
            <a:spLocks noGrp="1"/>
          </p:cNvSpPr>
          <p:nvPr>
            <p:ph type="title"/>
          </p:nvPr>
        </p:nvSpPr>
        <p:spPr/>
        <p:txBody>
          <a:bodyPr/>
          <a:lstStyle/>
          <a:p>
            <a:r>
              <a:rPr lang="el-GR" dirty="0"/>
              <a:t>Ορισμός </a:t>
            </a:r>
            <a:r>
              <a:rPr lang="el-GR" dirty="0" err="1"/>
              <a:t>Χρονοσειράς</a:t>
            </a:r>
            <a:endParaRPr lang="el-GR" dirty="0"/>
          </a:p>
        </p:txBody>
      </p:sp>
      <p:sp>
        <p:nvSpPr>
          <p:cNvPr id="3" name="Θέση περιεχομένου 2">
            <a:extLst>
              <a:ext uri="{FF2B5EF4-FFF2-40B4-BE49-F238E27FC236}">
                <a16:creationId xmlns:a16="http://schemas.microsoft.com/office/drawing/2014/main" id="{F0D05938-24F3-C6FB-216C-86C7C5589843}"/>
              </a:ext>
            </a:extLst>
          </p:cNvPr>
          <p:cNvSpPr>
            <a:spLocks noGrp="1"/>
          </p:cNvSpPr>
          <p:nvPr>
            <p:ph idx="1"/>
          </p:nvPr>
        </p:nvSpPr>
        <p:spPr/>
        <p:txBody>
          <a:bodyPr/>
          <a:lstStyle/>
          <a:p>
            <a:r>
              <a:rPr lang="el-GR" dirty="0"/>
              <a:t>Οι παρατηρήσεις μιας τυχαίας μεταβλητής, οι οποίες συλλέγονται σε διαδοχικά </a:t>
            </a:r>
            <a:r>
              <a:rPr lang="el-GR" dirty="0" err="1"/>
              <a:t>ισαπέχοντα</a:t>
            </a:r>
            <a:r>
              <a:rPr lang="el-GR" dirty="0"/>
              <a:t> σημεία του χρόνου, αποτελούν μια </a:t>
            </a:r>
            <a:r>
              <a:rPr lang="el-GR" b="1" dirty="0"/>
              <a:t>χρονολογική σειρά </a:t>
            </a:r>
            <a:r>
              <a:rPr lang="el-GR" dirty="0"/>
              <a:t>ή </a:t>
            </a:r>
            <a:r>
              <a:rPr lang="el-GR" b="1" dirty="0" err="1"/>
              <a:t>χρονοσειρά</a:t>
            </a:r>
            <a:r>
              <a:rPr lang="el-GR" dirty="0"/>
              <a:t> (</a:t>
            </a:r>
            <a:r>
              <a:rPr lang="el-GR" b="1" dirty="0" err="1"/>
              <a:t>time</a:t>
            </a:r>
            <a:r>
              <a:rPr lang="el-GR" dirty="0"/>
              <a:t> </a:t>
            </a:r>
            <a:r>
              <a:rPr lang="el-GR" b="1" dirty="0" err="1"/>
              <a:t>series</a:t>
            </a:r>
            <a:r>
              <a:rPr lang="el-GR" dirty="0"/>
              <a:t>)</a:t>
            </a:r>
          </a:p>
        </p:txBody>
      </p:sp>
    </p:spTree>
    <p:extLst>
      <p:ext uri="{BB962C8B-B14F-4D97-AF65-F5344CB8AC3E}">
        <p14:creationId xmlns:p14="http://schemas.microsoft.com/office/powerpoint/2010/main" val="2084362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B62632-FEFC-26F5-1AFA-1BFC3AC1B98F}"/>
              </a:ext>
            </a:extLst>
          </p:cNvPr>
          <p:cNvSpPr>
            <a:spLocks noGrp="1"/>
          </p:cNvSpPr>
          <p:nvPr>
            <p:ph type="title"/>
          </p:nvPr>
        </p:nvSpPr>
        <p:spPr/>
        <p:txBody>
          <a:bodyPr/>
          <a:lstStyle/>
          <a:p>
            <a:r>
              <a:rPr lang="el-GR" dirty="0"/>
              <a:t>Ανάλυση </a:t>
            </a:r>
            <a:r>
              <a:rPr lang="el-GR" dirty="0" err="1"/>
              <a:t>Χρονοσειράς</a:t>
            </a:r>
            <a:endParaRPr lang="el-GR" dirty="0"/>
          </a:p>
        </p:txBody>
      </p:sp>
      <p:sp>
        <p:nvSpPr>
          <p:cNvPr id="3" name="Θέση περιεχομένου 2">
            <a:extLst>
              <a:ext uri="{FF2B5EF4-FFF2-40B4-BE49-F238E27FC236}">
                <a16:creationId xmlns:a16="http://schemas.microsoft.com/office/drawing/2014/main" id="{9082C10B-5454-00D4-F6AF-4E9ACD081A40}"/>
              </a:ext>
            </a:extLst>
          </p:cNvPr>
          <p:cNvSpPr>
            <a:spLocks noGrp="1"/>
          </p:cNvSpPr>
          <p:nvPr>
            <p:ph idx="1"/>
          </p:nvPr>
        </p:nvSpPr>
        <p:spPr/>
        <p:txBody>
          <a:bodyPr>
            <a:normAutofit lnSpcReduction="10000"/>
          </a:bodyPr>
          <a:lstStyle/>
          <a:p>
            <a:pPr marL="0" indent="0">
              <a:buNone/>
            </a:pPr>
            <a:r>
              <a:rPr lang="el-GR" dirty="0"/>
              <a:t>Η </a:t>
            </a:r>
            <a:r>
              <a:rPr lang="el-GR" b="1" i="1" dirty="0"/>
              <a:t>ανάλυση</a:t>
            </a:r>
            <a:r>
              <a:rPr lang="el-GR" dirty="0"/>
              <a:t> χρονολογικών σειρών μπορεί να εφαρμοστεί όταν: </a:t>
            </a:r>
          </a:p>
          <a:p>
            <a:r>
              <a:rPr lang="el-GR" dirty="0"/>
              <a:t>Τα δεδομένα είναι </a:t>
            </a:r>
            <a:r>
              <a:rPr lang="el-GR" b="1" i="1" dirty="0"/>
              <a:t>αξιόπιστα και ακριβή</a:t>
            </a:r>
            <a:r>
              <a:rPr lang="el-GR" dirty="0"/>
              <a:t>. Συλλέγονται από αξιόπιστη πηγή και δίνεται σημασία στην ακρίβεια.</a:t>
            </a:r>
          </a:p>
          <a:p>
            <a:r>
              <a:rPr lang="el-GR" dirty="0"/>
              <a:t>Τα δεδομένα είναι </a:t>
            </a:r>
            <a:r>
              <a:rPr lang="el-GR" b="1" i="1" dirty="0"/>
              <a:t>σχετικά και αντιπροσωπευτικά </a:t>
            </a:r>
            <a:r>
              <a:rPr lang="el-GR" dirty="0"/>
              <a:t>των περιστάσεων, για τις οποίες θα χρησιμοποιηθούν. </a:t>
            </a:r>
          </a:p>
          <a:p>
            <a:r>
              <a:rPr lang="el-GR" dirty="0"/>
              <a:t>Τα δεδομένα είναι </a:t>
            </a:r>
            <a:r>
              <a:rPr lang="el-GR" b="1" i="1" dirty="0"/>
              <a:t>συνεπή</a:t>
            </a:r>
            <a:r>
              <a:rPr lang="el-GR" dirty="0"/>
              <a:t>. Αναπροσαρμόζονται ανάλογα με τις συνθήκες.</a:t>
            </a:r>
          </a:p>
          <a:p>
            <a:r>
              <a:rPr lang="el-GR" dirty="0"/>
              <a:t>Τα δεδομένα είναι </a:t>
            </a:r>
            <a:r>
              <a:rPr lang="el-GR" b="1" i="1" dirty="0"/>
              <a:t>έγκαιρα</a:t>
            </a:r>
            <a:r>
              <a:rPr lang="el-GR" dirty="0"/>
              <a:t>. Συλλέγονται σε τακτά χρονικά διαστήματα.</a:t>
            </a:r>
          </a:p>
        </p:txBody>
      </p:sp>
    </p:spTree>
    <p:extLst>
      <p:ext uri="{BB962C8B-B14F-4D97-AF65-F5344CB8AC3E}">
        <p14:creationId xmlns:p14="http://schemas.microsoft.com/office/powerpoint/2010/main" val="360444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B62632-FEFC-26F5-1AFA-1BFC3AC1B98F}"/>
              </a:ext>
            </a:extLst>
          </p:cNvPr>
          <p:cNvSpPr>
            <a:spLocks noGrp="1"/>
          </p:cNvSpPr>
          <p:nvPr>
            <p:ph type="title"/>
          </p:nvPr>
        </p:nvSpPr>
        <p:spPr/>
        <p:txBody>
          <a:bodyPr/>
          <a:lstStyle/>
          <a:p>
            <a:r>
              <a:rPr lang="el-GR" dirty="0"/>
              <a:t>Πρόβλεψη </a:t>
            </a:r>
            <a:r>
              <a:rPr lang="el-GR" dirty="0" err="1"/>
              <a:t>Χρονοσειράς</a:t>
            </a:r>
            <a:endParaRPr lang="el-GR" dirty="0"/>
          </a:p>
        </p:txBody>
      </p:sp>
      <p:sp>
        <p:nvSpPr>
          <p:cNvPr id="3" name="Θέση περιεχομένου 2">
            <a:extLst>
              <a:ext uri="{FF2B5EF4-FFF2-40B4-BE49-F238E27FC236}">
                <a16:creationId xmlns:a16="http://schemas.microsoft.com/office/drawing/2014/main" id="{9082C10B-5454-00D4-F6AF-4E9ACD081A40}"/>
              </a:ext>
            </a:extLst>
          </p:cNvPr>
          <p:cNvSpPr>
            <a:spLocks noGrp="1"/>
          </p:cNvSpPr>
          <p:nvPr>
            <p:ph idx="1"/>
          </p:nvPr>
        </p:nvSpPr>
        <p:spPr/>
        <p:txBody>
          <a:bodyPr>
            <a:normAutofit/>
          </a:bodyPr>
          <a:lstStyle/>
          <a:p>
            <a:r>
              <a:rPr lang="el-GR" dirty="0"/>
              <a:t>Υπάρχουν διάφοροι τύποι κινήτρων και ανάλυσης δεδομένων για χρονολογικές σειρές που είναι κατάλληλες για διαφορετικούς σκοπούς.</a:t>
            </a:r>
          </a:p>
          <a:p>
            <a:r>
              <a:rPr lang="el-GR" dirty="0"/>
              <a:t>Στο πλαίσιο της στατιστικής, της οικονομετρίας, της ποσοτικής χρηματοδότησης, της σεισμολογίας, της μετεωρολογίας και της γεωφυσικής, ο πρωταρχικός στόχος της ανάλυσης </a:t>
            </a:r>
            <a:r>
              <a:rPr lang="el-GR" dirty="0" err="1"/>
              <a:t>χρονοσειρών</a:t>
            </a:r>
            <a:r>
              <a:rPr lang="el-GR" dirty="0"/>
              <a:t> είναι η </a:t>
            </a:r>
            <a:r>
              <a:rPr lang="el-GR" i="1" u="sng" dirty="0"/>
              <a:t>πρόβλεψη</a:t>
            </a:r>
            <a:r>
              <a:rPr lang="el-GR" dirty="0"/>
              <a:t>. </a:t>
            </a:r>
          </a:p>
        </p:txBody>
      </p:sp>
    </p:spTree>
    <p:extLst>
      <p:ext uri="{BB962C8B-B14F-4D97-AF65-F5344CB8AC3E}">
        <p14:creationId xmlns:p14="http://schemas.microsoft.com/office/powerpoint/2010/main" val="186310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C61264-D90C-C122-E220-F4750F7C0ADC}"/>
              </a:ext>
            </a:extLst>
          </p:cNvPr>
          <p:cNvSpPr>
            <a:spLocks noGrp="1"/>
          </p:cNvSpPr>
          <p:nvPr>
            <p:ph type="title"/>
          </p:nvPr>
        </p:nvSpPr>
        <p:spPr/>
        <p:txBody>
          <a:bodyPr/>
          <a:lstStyle/>
          <a:p>
            <a:r>
              <a:rPr lang="el-GR" dirty="0"/>
              <a:t>Πρόβλεψη </a:t>
            </a:r>
            <a:r>
              <a:rPr lang="el-GR" dirty="0" err="1"/>
              <a:t>Χρονοσειράς</a:t>
            </a:r>
            <a:endParaRPr lang="el-GR" dirty="0"/>
          </a:p>
        </p:txBody>
      </p:sp>
      <p:sp>
        <p:nvSpPr>
          <p:cNvPr id="3" name="Θέση περιεχομένου 2">
            <a:extLst>
              <a:ext uri="{FF2B5EF4-FFF2-40B4-BE49-F238E27FC236}">
                <a16:creationId xmlns:a16="http://schemas.microsoft.com/office/drawing/2014/main" id="{2A329FFF-1011-18C0-99BA-E4FC84FF5489}"/>
              </a:ext>
            </a:extLst>
          </p:cNvPr>
          <p:cNvSpPr>
            <a:spLocks noGrp="1"/>
          </p:cNvSpPr>
          <p:nvPr>
            <p:ph idx="1"/>
          </p:nvPr>
        </p:nvSpPr>
        <p:spPr/>
        <p:txBody>
          <a:bodyPr>
            <a:normAutofit/>
          </a:bodyPr>
          <a:lstStyle/>
          <a:p>
            <a:r>
              <a:rPr lang="el-GR" dirty="0"/>
              <a:t>Το μοντέλο </a:t>
            </a:r>
            <a:r>
              <a:rPr lang="el-GR" dirty="0" err="1"/>
              <a:t>χρονοσειρών</a:t>
            </a:r>
            <a:r>
              <a:rPr lang="el-GR" dirty="0"/>
              <a:t> (</a:t>
            </a:r>
            <a:r>
              <a:rPr lang="el-GR" dirty="0" err="1"/>
              <a:t>time</a:t>
            </a:r>
            <a:r>
              <a:rPr lang="el-GR" dirty="0"/>
              <a:t> </a:t>
            </a:r>
            <a:r>
              <a:rPr lang="el-GR" dirty="0" err="1"/>
              <a:t>series</a:t>
            </a:r>
            <a:r>
              <a:rPr lang="el-GR" dirty="0"/>
              <a:t> </a:t>
            </a:r>
            <a:r>
              <a:rPr lang="el-GR" dirty="0" err="1"/>
              <a:t>model</a:t>
            </a:r>
            <a:r>
              <a:rPr lang="el-GR" dirty="0"/>
              <a:t>) αποτελεί το πιο διαδεδομένο είδος </a:t>
            </a:r>
            <a:r>
              <a:rPr lang="el-GR" b="1" dirty="0"/>
              <a:t>ποσοτικού μοντέλου πρόβλεψης</a:t>
            </a:r>
            <a:r>
              <a:rPr lang="el-GR" dirty="0"/>
              <a:t>. </a:t>
            </a:r>
          </a:p>
          <a:p>
            <a:r>
              <a:rPr lang="el-GR" dirty="0"/>
              <a:t>Βασίζεται στην υπόθεση, ότι η μεταβολή της τιμής του μεγέθους ακολουθεί ένα συγκεκριμένο πρότυπο (λανθάνον πρότυπο), που επαναλαμβάνεται στον χρόνο και παραμένει σταθερό.</a:t>
            </a:r>
          </a:p>
          <a:p>
            <a:r>
              <a:rPr lang="el-GR" dirty="0"/>
              <a:t>Βασικός στόχος των μοντέλων είναι η αναγνώριση του ακολουθούμενου προτύπου των ιστορικών δεδομένων και η προέκτασή του στο μέλλον υπό το καθεστώς των σημερινών συνθηκών.</a:t>
            </a:r>
          </a:p>
        </p:txBody>
      </p:sp>
    </p:spTree>
    <p:extLst>
      <p:ext uri="{BB962C8B-B14F-4D97-AF65-F5344CB8AC3E}">
        <p14:creationId xmlns:p14="http://schemas.microsoft.com/office/powerpoint/2010/main" val="3607732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C61264-D90C-C122-E220-F4750F7C0ADC}"/>
              </a:ext>
            </a:extLst>
          </p:cNvPr>
          <p:cNvSpPr>
            <a:spLocks noGrp="1"/>
          </p:cNvSpPr>
          <p:nvPr>
            <p:ph type="title"/>
          </p:nvPr>
        </p:nvSpPr>
        <p:spPr/>
        <p:txBody>
          <a:bodyPr/>
          <a:lstStyle/>
          <a:p>
            <a:r>
              <a:rPr lang="el-GR" dirty="0"/>
              <a:t>Πρόβλεψη </a:t>
            </a:r>
            <a:r>
              <a:rPr lang="el-GR" dirty="0" err="1"/>
              <a:t>Χρονοσειράς</a:t>
            </a:r>
            <a:endParaRPr lang="el-GR" dirty="0"/>
          </a:p>
        </p:txBody>
      </p:sp>
      <p:sp>
        <p:nvSpPr>
          <p:cNvPr id="3" name="Θέση περιεχομένου 2">
            <a:extLst>
              <a:ext uri="{FF2B5EF4-FFF2-40B4-BE49-F238E27FC236}">
                <a16:creationId xmlns:a16="http://schemas.microsoft.com/office/drawing/2014/main" id="{2A329FFF-1011-18C0-99BA-E4FC84FF5489}"/>
              </a:ext>
            </a:extLst>
          </p:cNvPr>
          <p:cNvSpPr>
            <a:spLocks noGrp="1"/>
          </p:cNvSpPr>
          <p:nvPr>
            <p:ph idx="1"/>
          </p:nvPr>
        </p:nvSpPr>
        <p:spPr/>
        <p:txBody>
          <a:bodyPr>
            <a:normAutofit lnSpcReduction="10000"/>
          </a:bodyPr>
          <a:lstStyle/>
          <a:p>
            <a:pPr marL="0" indent="0">
              <a:buNone/>
            </a:pPr>
            <a:r>
              <a:rPr lang="el-GR" dirty="0"/>
              <a:t>Ως ποσοτικό μοντέλο μπορεί να εφαρμοστεί όταν πληρούνται οι ακόλουθες τρεις βασικές προϋποθέσεις:</a:t>
            </a:r>
          </a:p>
          <a:p>
            <a:r>
              <a:rPr lang="el-GR" dirty="0"/>
              <a:t>Υπάρχει διαθέσιμη πληροφορία από το παρελθόν.</a:t>
            </a:r>
          </a:p>
          <a:p>
            <a:r>
              <a:rPr lang="el-GR" dirty="0"/>
              <a:t>Η πληροφορία αυτή μπορεί να </a:t>
            </a:r>
            <a:r>
              <a:rPr lang="el-GR" dirty="0" err="1"/>
              <a:t>ποσοτικοποιηθεί</a:t>
            </a:r>
            <a:r>
              <a:rPr lang="el-GR" dirty="0"/>
              <a:t> σε αριθμητικά δεδομένα.</a:t>
            </a:r>
          </a:p>
          <a:p>
            <a:r>
              <a:rPr lang="el-GR" dirty="0"/>
              <a:t>Μπορεί να θεωρηθεί, ότι οι βασικές συνθήκες του παρελθόντος προτύπου συνεχίζονται και στο μέλλον. (υπόθεση της συνέχειας – </a:t>
            </a:r>
            <a:r>
              <a:rPr lang="el-GR" dirty="0" err="1"/>
              <a:t>assumption</a:t>
            </a:r>
            <a:r>
              <a:rPr lang="el-GR" dirty="0"/>
              <a:t> of </a:t>
            </a:r>
            <a:r>
              <a:rPr lang="el-GR" dirty="0" err="1"/>
              <a:t>continuity</a:t>
            </a:r>
            <a:r>
              <a:rPr lang="el-GR" dirty="0"/>
              <a:t>).</a:t>
            </a:r>
          </a:p>
          <a:p>
            <a:pPr marL="0" indent="0">
              <a:buNone/>
            </a:pPr>
            <a:r>
              <a:rPr lang="el-GR" u="sng" dirty="0"/>
              <a:t>Γενικός αποδεκτός κανόνας</a:t>
            </a:r>
            <a:r>
              <a:rPr lang="el-GR" dirty="0"/>
              <a:t>: </a:t>
            </a:r>
            <a:r>
              <a:rPr lang="el-GR" b="1" i="1" dirty="0"/>
              <a:t>ο ιστορικός ορίζοντας πρέπει να είναι τουλάχιστον τετραπλάσιος του ορίζοντα πρόβλεψης</a:t>
            </a:r>
            <a:r>
              <a:rPr lang="el-GR" dirty="0"/>
              <a:t> </a:t>
            </a:r>
          </a:p>
          <a:p>
            <a:endParaRPr lang="el-GR" dirty="0"/>
          </a:p>
        </p:txBody>
      </p:sp>
    </p:spTree>
    <p:extLst>
      <p:ext uri="{BB962C8B-B14F-4D97-AF65-F5344CB8AC3E}">
        <p14:creationId xmlns:p14="http://schemas.microsoft.com/office/powerpoint/2010/main" val="401736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C61264-D90C-C122-E220-F4750F7C0ADC}"/>
              </a:ext>
            </a:extLst>
          </p:cNvPr>
          <p:cNvSpPr>
            <a:spLocks noGrp="1"/>
          </p:cNvSpPr>
          <p:nvPr>
            <p:ph type="title"/>
          </p:nvPr>
        </p:nvSpPr>
        <p:spPr/>
        <p:txBody>
          <a:bodyPr/>
          <a:lstStyle/>
          <a:p>
            <a:r>
              <a:rPr lang="el-GR" dirty="0"/>
              <a:t>Πρόβλεψη </a:t>
            </a:r>
            <a:r>
              <a:rPr lang="el-GR" dirty="0" err="1"/>
              <a:t>Χρονοσειράς</a:t>
            </a:r>
            <a:endParaRPr lang="el-GR" dirty="0"/>
          </a:p>
        </p:txBody>
      </p:sp>
      <p:sp>
        <p:nvSpPr>
          <p:cNvPr id="3" name="Θέση περιεχομένου 2">
            <a:extLst>
              <a:ext uri="{FF2B5EF4-FFF2-40B4-BE49-F238E27FC236}">
                <a16:creationId xmlns:a16="http://schemas.microsoft.com/office/drawing/2014/main" id="{2A329FFF-1011-18C0-99BA-E4FC84FF5489}"/>
              </a:ext>
            </a:extLst>
          </p:cNvPr>
          <p:cNvSpPr>
            <a:spLocks noGrp="1"/>
          </p:cNvSpPr>
          <p:nvPr>
            <p:ph idx="1"/>
          </p:nvPr>
        </p:nvSpPr>
        <p:spPr/>
        <p:txBody>
          <a:bodyPr>
            <a:normAutofit lnSpcReduction="10000"/>
          </a:bodyPr>
          <a:lstStyle/>
          <a:p>
            <a:r>
              <a:rPr lang="el-GR" dirty="0"/>
              <a:t>Το μοντέλο πρόβλεψης </a:t>
            </a:r>
            <a:r>
              <a:rPr lang="el-GR" dirty="0" err="1"/>
              <a:t>χρονοσειρών</a:t>
            </a:r>
            <a:r>
              <a:rPr lang="el-GR" dirty="0"/>
              <a:t> θεωρείται σαν "μαύρο κουτί" (</a:t>
            </a:r>
            <a:r>
              <a:rPr lang="el-GR" dirty="0" err="1"/>
              <a:t>black</a:t>
            </a:r>
            <a:r>
              <a:rPr lang="el-GR" dirty="0"/>
              <a:t> </a:t>
            </a:r>
            <a:r>
              <a:rPr lang="el-GR" dirty="0" err="1"/>
              <a:t>box</a:t>
            </a:r>
            <a:r>
              <a:rPr lang="el-GR" dirty="0"/>
              <a:t>) – δεν κάνει καμία προσπάθεια να ανακαλύψει τους συντελεστές που επηρεάζουν τη συμπεριφορά του. </a:t>
            </a:r>
          </a:p>
          <a:p>
            <a:r>
              <a:rPr lang="el-GR" dirty="0"/>
              <a:t>Βασικά χαρακτηριστικά:</a:t>
            </a:r>
          </a:p>
          <a:p>
            <a:pPr lvl="1"/>
            <a:r>
              <a:rPr lang="el-GR" dirty="0"/>
              <a:t>Δεν υπάρχει πάντα η δυνατότητα να συσχετίσουμε ένα μεταβαλλόμενο μέγεθος με κάποιους παράγοντες και πολύ περισσότερο να προσδιορίσουμε τον τρόπο αλληλεπίδρασής τους.</a:t>
            </a:r>
          </a:p>
          <a:p>
            <a:pPr lvl="1"/>
            <a:r>
              <a:rPr lang="el-GR" dirty="0"/>
              <a:t>Σε πολλές περιπτώσεις ενδιαφερόμαστε να προσδιορίσουμε μόνο, το τι θα συμβεί και όχι το γιατί.</a:t>
            </a:r>
          </a:p>
          <a:p>
            <a:pPr lvl="1"/>
            <a:r>
              <a:rPr lang="el-GR" dirty="0"/>
              <a:t>Το κόστος που απαιτείται στην περίπτωση αυτή είναι πολύ μικρότερο σε σχέση με άλλες κατηγορίες μοντέλων (όπως το επεξηγηματικό).</a:t>
            </a:r>
          </a:p>
        </p:txBody>
      </p:sp>
    </p:spTree>
    <p:extLst>
      <p:ext uri="{BB962C8B-B14F-4D97-AF65-F5344CB8AC3E}">
        <p14:creationId xmlns:p14="http://schemas.microsoft.com/office/powerpoint/2010/main" val="285796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2A8894-A278-7B61-AFCD-A5847C65DC12}"/>
              </a:ext>
            </a:extLst>
          </p:cNvPr>
          <p:cNvSpPr>
            <a:spLocks noGrp="1"/>
          </p:cNvSpPr>
          <p:nvPr>
            <p:ph type="title"/>
          </p:nvPr>
        </p:nvSpPr>
        <p:spPr/>
        <p:txBody>
          <a:bodyPr/>
          <a:lstStyle/>
          <a:p>
            <a:r>
              <a:rPr lang="el-GR" dirty="0"/>
              <a:t>Εργαλεία Διερεύνησης </a:t>
            </a:r>
            <a:r>
              <a:rPr lang="el-GR"/>
              <a:t>- Ανάλυσης </a:t>
            </a:r>
            <a:r>
              <a:rPr lang="el-GR" dirty="0"/>
              <a:t>Δεδομένων </a:t>
            </a:r>
            <a:r>
              <a:rPr lang="el-GR" dirty="0" err="1"/>
              <a:t>Χρονοσειρών</a:t>
            </a:r>
            <a:r>
              <a:rPr lang="el-GR" dirty="0"/>
              <a:t> </a:t>
            </a:r>
          </a:p>
        </p:txBody>
      </p:sp>
      <p:sp>
        <p:nvSpPr>
          <p:cNvPr id="3" name="Θέση περιεχομένου 2">
            <a:extLst>
              <a:ext uri="{FF2B5EF4-FFF2-40B4-BE49-F238E27FC236}">
                <a16:creationId xmlns:a16="http://schemas.microsoft.com/office/drawing/2014/main" id="{9679E023-56EC-66BC-6567-1ADB217838C0}"/>
              </a:ext>
            </a:extLst>
          </p:cNvPr>
          <p:cNvSpPr>
            <a:spLocks noGrp="1"/>
          </p:cNvSpPr>
          <p:nvPr>
            <p:ph idx="1"/>
          </p:nvPr>
        </p:nvSpPr>
        <p:spPr/>
        <p:txBody>
          <a:bodyPr/>
          <a:lstStyle/>
          <a:p>
            <a:r>
              <a:rPr lang="el-GR" dirty="0"/>
              <a:t>Εξέταση της συνάρτησης </a:t>
            </a:r>
            <a:r>
              <a:rPr lang="el-GR" dirty="0" err="1"/>
              <a:t>αυτοσυσχέτισης</a:t>
            </a:r>
            <a:endParaRPr lang="el-GR" dirty="0"/>
          </a:p>
          <a:p>
            <a:r>
              <a:rPr lang="el-GR" dirty="0"/>
              <a:t>Μέθοδος των διαφορών</a:t>
            </a:r>
          </a:p>
          <a:p>
            <a:endParaRPr lang="el-GR" dirty="0"/>
          </a:p>
        </p:txBody>
      </p:sp>
    </p:spTree>
    <p:extLst>
      <p:ext uri="{BB962C8B-B14F-4D97-AF65-F5344CB8AC3E}">
        <p14:creationId xmlns:p14="http://schemas.microsoft.com/office/powerpoint/2010/main" val="75266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878D54-D304-7391-F20E-7F2BB4179AC1}"/>
              </a:ext>
            </a:extLst>
          </p:cNvPr>
          <p:cNvSpPr>
            <a:spLocks noGrp="1"/>
          </p:cNvSpPr>
          <p:nvPr>
            <p:ph type="title"/>
          </p:nvPr>
        </p:nvSpPr>
        <p:spPr/>
        <p:txBody>
          <a:bodyPr/>
          <a:lstStyle/>
          <a:p>
            <a:r>
              <a:rPr lang="el-GR" dirty="0" err="1"/>
              <a:t>Αυτοσυχέτιση</a:t>
            </a:r>
            <a:endParaRPr lang="el-GR" dirty="0"/>
          </a:p>
        </p:txBody>
      </p:sp>
      <p:sp>
        <p:nvSpPr>
          <p:cNvPr id="3" name="Θέση περιεχομένου 2">
            <a:extLst>
              <a:ext uri="{FF2B5EF4-FFF2-40B4-BE49-F238E27FC236}">
                <a16:creationId xmlns:a16="http://schemas.microsoft.com/office/drawing/2014/main" id="{6B5BDA9A-FEAA-E3AE-1A60-D71056124DD9}"/>
              </a:ext>
            </a:extLst>
          </p:cNvPr>
          <p:cNvSpPr>
            <a:spLocks noGrp="1"/>
          </p:cNvSpPr>
          <p:nvPr>
            <p:ph idx="1"/>
          </p:nvPr>
        </p:nvSpPr>
        <p:spPr/>
        <p:txBody>
          <a:bodyPr/>
          <a:lstStyle/>
          <a:p>
            <a:r>
              <a:rPr lang="el-GR" dirty="0"/>
              <a:t>Ως </a:t>
            </a:r>
            <a:r>
              <a:rPr lang="el-GR" dirty="0" err="1"/>
              <a:t>αυτοσυσχέτιση</a:t>
            </a:r>
            <a:r>
              <a:rPr lang="el-GR" dirty="0"/>
              <a:t> εννοούμε τη συσχέτιση μιας μεταβλητής με καθυστέρηση μίας ή περισσοτέρων χρονικών περιόδων της ίδιας της μεταβλητής</a:t>
            </a:r>
          </a:p>
          <a:p>
            <a:r>
              <a:rPr lang="el-GR" u="sng" dirty="0"/>
              <a:t>Βασική θεώρηση</a:t>
            </a:r>
            <a:r>
              <a:rPr lang="el-GR" dirty="0"/>
              <a:t>: Η συμπεριφορά των παραγόντων που επηρεάζουν τη συμπεριφορά των τιμών της εξαρτημένης μεταβλητής κατά την τρέχουσα περίοδο είναι πολύ πιθανόν, να είναι όμοια με εκείνη της προηγούμενης περιόδου, δηλώνοντας με αυτόν τον τρόπο την ύπαρξη πιθανής και ιδιαίτερα θετικής συσχέτισης μεταξύ των τιμών, οι οποίες βρίσκονται χρονικά πλησίον μεταξύ τους</a:t>
            </a:r>
          </a:p>
        </p:txBody>
      </p:sp>
    </p:spTree>
    <p:extLst>
      <p:ext uri="{BB962C8B-B14F-4D97-AF65-F5344CB8AC3E}">
        <p14:creationId xmlns:p14="http://schemas.microsoft.com/office/powerpoint/2010/main" val="42681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878D54-D304-7391-F20E-7F2BB4179AC1}"/>
              </a:ext>
            </a:extLst>
          </p:cNvPr>
          <p:cNvSpPr>
            <a:spLocks noGrp="1"/>
          </p:cNvSpPr>
          <p:nvPr>
            <p:ph type="title"/>
          </p:nvPr>
        </p:nvSpPr>
        <p:spPr/>
        <p:txBody>
          <a:bodyPr/>
          <a:lstStyle/>
          <a:p>
            <a:r>
              <a:rPr lang="el-GR" dirty="0"/>
              <a:t>Συντελεστής </a:t>
            </a:r>
            <a:r>
              <a:rPr lang="el-GR" dirty="0" err="1"/>
              <a:t>Αυτοσυχέτισης</a:t>
            </a:r>
            <a:endParaRPr lang="el-GR" dirty="0"/>
          </a:p>
        </p:txBody>
      </p:sp>
      <p:sp>
        <p:nvSpPr>
          <p:cNvPr id="3" name="Θέση περιεχομένου 2">
            <a:extLst>
              <a:ext uri="{FF2B5EF4-FFF2-40B4-BE49-F238E27FC236}">
                <a16:creationId xmlns:a16="http://schemas.microsoft.com/office/drawing/2014/main" id="{6B5BDA9A-FEAA-E3AE-1A60-D71056124DD9}"/>
              </a:ext>
            </a:extLst>
          </p:cNvPr>
          <p:cNvSpPr>
            <a:spLocks noGrp="1"/>
          </p:cNvSpPr>
          <p:nvPr>
            <p:ph idx="1"/>
          </p:nvPr>
        </p:nvSpPr>
        <p:spPr/>
        <p:txBody>
          <a:bodyPr/>
          <a:lstStyle/>
          <a:p>
            <a:r>
              <a:rPr lang="el-GR" dirty="0"/>
              <a:t>Ο συντελεστής </a:t>
            </a:r>
            <a:r>
              <a:rPr lang="el-GR" dirty="0" err="1"/>
              <a:t>αυτοσυσχέτισης</a:t>
            </a:r>
            <a:r>
              <a:rPr lang="el-GR" dirty="0"/>
              <a:t> (</a:t>
            </a:r>
            <a:r>
              <a:rPr lang="el-GR" dirty="0" err="1"/>
              <a:t>autocorrelation</a:t>
            </a:r>
            <a:r>
              <a:rPr lang="el-GR" dirty="0"/>
              <a:t> </a:t>
            </a:r>
            <a:r>
              <a:rPr lang="el-GR" dirty="0" err="1"/>
              <a:t>coefficient</a:t>
            </a:r>
            <a:r>
              <a:rPr lang="el-GR" dirty="0"/>
              <a:t>) συμβολίζεται με </a:t>
            </a:r>
            <a:r>
              <a:rPr lang="el-GR" dirty="0" err="1"/>
              <a:t>r</a:t>
            </a:r>
            <a:r>
              <a:rPr lang="el-GR" baseline="-25000" dirty="0" err="1"/>
              <a:t>k</a:t>
            </a:r>
            <a:r>
              <a:rPr lang="el-GR" dirty="0"/>
              <a:t> και υπολογίζεται ως εξής:</a:t>
            </a:r>
          </a:p>
          <a:p>
            <a:endParaRPr lang="el-GR" dirty="0"/>
          </a:p>
          <a:p>
            <a:endParaRPr lang="el-GR" dirty="0"/>
          </a:p>
          <a:p>
            <a:endParaRPr lang="el-GR" dirty="0"/>
          </a:p>
          <a:p>
            <a:endParaRPr lang="el-GR" dirty="0"/>
          </a:p>
          <a:p>
            <a:pPr marL="0" indent="0">
              <a:buNone/>
            </a:pPr>
            <a:r>
              <a:rPr lang="el-GR" dirty="0"/>
              <a:t>όπου </a:t>
            </a:r>
            <a:r>
              <a:rPr lang="en-US" dirty="0"/>
              <a:t>k </a:t>
            </a:r>
            <a:r>
              <a:rPr lang="el-GR" dirty="0"/>
              <a:t>η καθυστέρηση ή </a:t>
            </a:r>
            <a:r>
              <a:rPr lang="el-GR" dirty="0" err="1"/>
              <a:t>χρονοκαθυστέρηση</a:t>
            </a:r>
            <a:r>
              <a:rPr lang="el-GR" dirty="0"/>
              <a:t> (</a:t>
            </a:r>
            <a:r>
              <a:rPr lang="en-US" dirty="0"/>
              <a:t>lag k)</a:t>
            </a:r>
            <a:r>
              <a:rPr lang="el-GR" dirty="0"/>
              <a:t> μεταξύ των διαδοχικών παρατηρήσεων.</a:t>
            </a:r>
          </a:p>
          <a:p>
            <a:endParaRPr lang="el-GR" dirty="0"/>
          </a:p>
        </p:txBody>
      </p:sp>
      <p:pic>
        <p:nvPicPr>
          <p:cNvPr id="5" name="Εικόνα 4">
            <a:extLst>
              <a:ext uri="{FF2B5EF4-FFF2-40B4-BE49-F238E27FC236}">
                <a16:creationId xmlns:a16="http://schemas.microsoft.com/office/drawing/2014/main" id="{E7C6FA56-ED3D-C1A1-36C2-1D236CC10C12}"/>
              </a:ext>
            </a:extLst>
          </p:cNvPr>
          <p:cNvPicPr>
            <a:picLocks noChangeAspect="1"/>
          </p:cNvPicPr>
          <p:nvPr/>
        </p:nvPicPr>
        <p:blipFill>
          <a:blip r:embed="rId2"/>
          <a:stretch>
            <a:fillRect/>
          </a:stretch>
        </p:blipFill>
        <p:spPr>
          <a:xfrm>
            <a:off x="3934172" y="2636912"/>
            <a:ext cx="4153480" cy="2010056"/>
          </a:xfrm>
          <a:prstGeom prst="rect">
            <a:avLst/>
          </a:prstGeom>
        </p:spPr>
      </p:pic>
    </p:spTree>
    <p:extLst>
      <p:ext uri="{BB962C8B-B14F-4D97-AF65-F5344CB8AC3E}">
        <p14:creationId xmlns:p14="http://schemas.microsoft.com/office/powerpoint/2010/main" val="216163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F81FC4-0B7C-FAC3-ED1F-948FA7CF9A3B}"/>
              </a:ext>
            </a:extLst>
          </p:cNvPr>
          <p:cNvSpPr>
            <a:spLocks noGrp="1"/>
          </p:cNvSpPr>
          <p:nvPr>
            <p:ph type="title"/>
          </p:nvPr>
        </p:nvSpPr>
        <p:spPr/>
        <p:txBody>
          <a:bodyPr/>
          <a:lstStyle/>
          <a:p>
            <a:r>
              <a:rPr lang="el-GR" dirty="0" err="1"/>
              <a:t>Αυτοσυσχέτιση</a:t>
            </a:r>
            <a:endParaRPr lang="el-GR" dirty="0"/>
          </a:p>
        </p:txBody>
      </p:sp>
      <p:sp>
        <p:nvSpPr>
          <p:cNvPr id="3" name="Θέση περιεχομένου 2">
            <a:extLst>
              <a:ext uri="{FF2B5EF4-FFF2-40B4-BE49-F238E27FC236}">
                <a16:creationId xmlns:a16="http://schemas.microsoft.com/office/drawing/2014/main" id="{6A594515-170B-2852-794D-35964E8108B1}"/>
              </a:ext>
            </a:extLst>
          </p:cNvPr>
          <p:cNvSpPr>
            <a:spLocks noGrp="1"/>
          </p:cNvSpPr>
          <p:nvPr>
            <p:ph idx="1"/>
          </p:nvPr>
        </p:nvSpPr>
        <p:spPr/>
        <p:txBody>
          <a:bodyPr/>
          <a:lstStyle/>
          <a:p>
            <a:r>
              <a:rPr lang="el-GR" dirty="0"/>
              <a:t>Οι συντελεστές </a:t>
            </a:r>
            <a:r>
              <a:rPr lang="el-GR" dirty="0" err="1"/>
              <a:t>αυτοσυσχέτισης</a:t>
            </a:r>
            <a:r>
              <a:rPr lang="el-GR" dirty="0"/>
              <a:t> για καθυστερήσεις 1, 2, ..., n δημιουργούν τη συνάρτηση </a:t>
            </a:r>
            <a:r>
              <a:rPr lang="el-GR" dirty="0" err="1"/>
              <a:t>αυτοσυσχέτισης</a:t>
            </a:r>
            <a:r>
              <a:rPr lang="el-GR" dirty="0"/>
              <a:t> (</a:t>
            </a:r>
            <a:r>
              <a:rPr lang="el-GR" dirty="0" err="1"/>
              <a:t>autocorrelation</a:t>
            </a:r>
            <a:r>
              <a:rPr lang="el-GR" dirty="0"/>
              <a:t> </a:t>
            </a:r>
            <a:r>
              <a:rPr lang="el-GR" dirty="0" err="1"/>
              <a:t>function</a:t>
            </a:r>
            <a:r>
              <a:rPr lang="el-GR" dirty="0"/>
              <a:t>).</a:t>
            </a:r>
          </a:p>
          <a:p>
            <a:r>
              <a:rPr lang="el-GR" dirty="0"/>
              <a:t>Η γραφική απεικόνιση της σχέσης που υπάρχει ανάμεσα στο συντελεστή </a:t>
            </a:r>
            <a:r>
              <a:rPr lang="el-GR" dirty="0" err="1"/>
              <a:t>αυτοσυσχέτισης</a:t>
            </a:r>
            <a:r>
              <a:rPr lang="el-GR" dirty="0"/>
              <a:t> </a:t>
            </a:r>
            <a:r>
              <a:rPr lang="el-GR" dirty="0" err="1"/>
              <a:t>r</a:t>
            </a:r>
            <a:r>
              <a:rPr lang="el-GR" baseline="-25000" dirty="0" err="1"/>
              <a:t>k</a:t>
            </a:r>
            <a:r>
              <a:rPr lang="el-GR" dirty="0"/>
              <a:t> και στο k απεικονίζεται με το διάγραμμα </a:t>
            </a:r>
            <a:r>
              <a:rPr lang="el-GR" dirty="0" err="1"/>
              <a:t>αυτοσυσχέτισης</a:t>
            </a:r>
            <a:r>
              <a:rPr lang="el-GR" dirty="0"/>
              <a:t> (</a:t>
            </a:r>
            <a:r>
              <a:rPr lang="el-GR" dirty="0" err="1"/>
              <a:t>correlogram</a:t>
            </a:r>
            <a:r>
              <a:rPr lang="el-GR" dirty="0"/>
              <a:t>).</a:t>
            </a:r>
          </a:p>
        </p:txBody>
      </p:sp>
      <p:pic>
        <p:nvPicPr>
          <p:cNvPr id="5122" name="Picture 2" descr="time series - Interpretation of correlogram - Cross Validated">
            <a:extLst>
              <a:ext uri="{FF2B5EF4-FFF2-40B4-BE49-F238E27FC236}">
                <a16:creationId xmlns:a16="http://schemas.microsoft.com/office/drawing/2014/main" id="{29094541-7F12-F8D6-B535-0AFA0FF8C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7189" y="4293096"/>
            <a:ext cx="5239048" cy="2387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138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8000FC-EAF6-E8B2-F883-DBE3E762FC93}"/>
              </a:ext>
            </a:extLst>
          </p:cNvPr>
          <p:cNvSpPr>
            <a:spLocks noGrp="1"/>
          </p:cNvSpPr>
          <p:nvPr>
            <p:ph type="title"/>
          </p:nvPr>
        </p:nvSpPr>
        <p:spPr/>
        <p:txBody>
          <a:bodyPr/>
          <a:lstStyle/>
          <a:p>
            <a:r>
              <a:rPr lang="el-GR" dirty="0" err="1"/>
              <a:t>Αυτοσυσχέτιση</a:t>
            </a:r>
            <a:endParaRPr lang="el-GR" dirty="0"/>
          </a:p>
        </p:txBody>
      </p:sp>
      <p:sp>
        <p:nvSpPr>
          <p:cNvPr id="3" name="Θέση περιεχομένου 2">
            <a:extLst>
              <a:ext uri="{FF2B5EF4-FFF2-40B4-BE49-F238E27FC236}">
                <a16:creationId xmlns:a16="http://schemas.microsoft.com/office/drawing/2014/main" id="{0ED048C2-65FF-44DC-2DC5-1C7374C02FE9}"/>
              </a:ext>
            </a:extLst>
          </p:cNvPr>
          <p:cNvSpPr>
            <a:spLocks noGrp="1"/>
          </p:cNvSpPr>
          <p:nvPr>
            <p:ph idx="1"/>
          </p:nvPr>
        </p:nvSpPr>
        <p:spPr/>
        <p:txBody>
          <a:bodyPr/>
          <a:lstStyle/>
          <a:p>
            <a:pPr marL="0" indent="0">
              <a:buNone/>
            </a:pPr>
            <a:r>
              <a:rPr lang="el-GR" dirty="0"/>
              <a:t>Η σημασία της συνάρτησης </a:t>
            </a:r>
            <a:r>
              <a:rPr lang="el-GR" dirty="0" err="1"/>
              <a:t>αυτοσυσχέτισης</a:t>
            </a:r>
            <a:r>
              <a:rPr lang="el-GR" dirty="0"/>
              <a:t> είναι πολύ μεγάλη καθώς: </a:t>
            </a:r>
          </a:p>
          <a:p>
            <a:r>
              <a:rPr lang="el-GR" dirty="0"/>
              <a:t>Δίνει το μέτρο της συσχέτισης των παρατηρήσεων – μετρήσεων, οι οποίες απέχουν χρονικό διάστημα </a:t>
            </a:r>
            <a:r>
              <a:rPr lang="en-US" dirty="0"/>
              <a:t>k</a:t>
            </a:r>
            <a:r>
              <a:rPr lang="el-GR" dirty="0"/>
              <a:t> και </a:t>
            </a:r>
          </a:p>
          <a:p>
            <a:r>
              <a:rPr lang="el-GR" dirty="0"/>
              <a:t>Δείχνει το βαθμό (ένταση) και το μήκος (χρονική διάρκεια) της μνήμης της στοχαστικής διαδικασίας. </a:t>
            </a:r>
          </a:p>
          <a:p>
            <a:endParaRPr lang="el-GR" dirty="0"/>
          </a:p>
          <a:p>
            <a:r>
              <a:rPr lang="el-GR" i="1" u="sng" dirty="0"/>
              <a:t>Εκφράζει κατά πόσο οι μετρήσεις με χρονική απόσταση </a:t>
            </a:r>
            <a:r>
              <a:rPr lang="en-US" i="1" u="sng" dirty="0"/>
              <a:t>k</a:t>
            </a:r>
            <a:r>
              <a:rPr lang="el-GR" i="1" u="sng" dirty="0"/>
              <a:t> έχουν σχέση μεταξύ τους</a:t>
            </a:r>
          </a:p>
        </p:txBody>
      </p:sp>
    </p:spTree>
    <p:extLst>
      <p:ext uri="{BB962C8B-B14F-4D97-AF65-F5344CB8AC3E}">
        <p14:creationId xmlns:p14="http://schemas.microsoft.com/office/powerpoint/2010/main" val="227174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BA1AC8-031C-D7C1-CAD6-85756AA13177}"/>
              </a:ext>
            </a:extLst>
          </p:cNvPr>
          <p:cNvSpPr>
            <a:spLocks noGrp="1"/>
          </p:cNvSpPr>
          <p:nvPr>
            <p:ph type="title"/>
          </p:nvPr>
        </p:nvSpPr>
        <p:spPr/>
        <p:txBody>
          <a:bodyPr/>
          <a:lstStyle/>
          <a:p>
            <a:r>
              <a:rPr lang="el-GR" dirty="0"/>
              <a:t>Αναπαράσταση </a:t>
            </a:r>
            <a:r>
              <a:rPr lang="el-GR" dirty="0" err="1"/>
              <a:t>Χρονοσειράς</a:t>
            </a:r>
            <a:endParaRPr lang="el-GR" dirty="0"/>
          </a:p>
        </p:txBody>
      </p:sp>
      <p:sp>
        <p:nvSpPr>
          <p:cNvPr id="3" name="Θέση περιεχομένου 2">
            <a:extLst>
              <a:ext uri="{FF2B5EF4-FFF2-40B4-BE49-F238E27FC236}">
                <a16:creationId xmlns:a16="http://schemas.microsoft.com/office/drawing/2014/main" id="{96E6385E-307D-558D-87A3-32CBF60763A6}"/>
              </a:ext>
            </a:extLst>
          </p:cNvPr>
          <p:cNvSpPr>
            <a:spLocks noGrp="1"/>
          </p:cNvSpPr>
          <p:nvPr>
            <p:ph idx="1"/>
          </p:nvPr>
        </p:nvSpPr>
        <p:spPr/>
        <p:txBody>
          <a:bodyPr>
            <a:normAutofit/>
          </a:bodyPr>
          <a:lstStyle/>
          <a:p>
            <a:pPr marL="0" indent="0">
              <a:buNone/>
            </a:pPr>
            <a:r>
              <a:rPr lang="el-GR" dirty="0"/>
              <a:t>Οι χρονολογικές σειρές μπορούν να απεικονιστούν με δύο κατηγορίες διαγραμμάτων:</a:t>
            </a:r>
          </a:p>
          <a:p>
            <a:r>
              <a:rPr lang="el-GR" dirty="0"/>
              <a:t>Επικαλυπτόμενα διαγράμματα </a:t>
            </a:r>
          </a:p>
          <a:p>
            <a:r>
              <a:rPr lang="el-GR" dirty="0"/>
              <a:t>Χωριστά διαγράμματα. </a:t>
            </a:r>
          </a:p>
        </p:txBody>
      </p:sp>
    </p:spTree>
    <p:extLst>
      <p:ext uri="{BB962C8B-B14F-4D97-AF65-F5344CB8AC3E}">
        <p14:creationId xmlns:p14="http://schemas.microsoft.com/office/powerpoint/2010/main" val="164285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469DCA-A067-1417-FFB1-3B8A4695F162}"/>
              </a:ext>
            </a:extLst>
          </p:cNvPr>
          <p:cNvSpPr>
            <a:spLocks noGrp="1"/>
          </p:cNvSpPr>
          <p:nvPr>
            <p:ph type="title"/>
          </p:nvPr>
        </p:nvSpPr>
        <p:spPr/>
        <p:txBody>
          <a:bodyPr/>
          <a:lstStyle/>
          <a:p>
            <a:r>
              <a:rPr lang="el-GR" dirty="0" err="1"/>
              <a:t>Αυτοσυσχέτιση</a:t>
            </a:r>
            <a:endParaRPr lang="el-GR" dirty="0"/>
          </a:p>
        </p:txBody>
      </p:sp>
      <p:sp>
        <p:nvSpPr>
          <p:cNvPr id="3" name="Θέση περιεχομένου 2">
            <a:extLst>
              <a:ext uri="{FF2B5EF4-FFF2-40B4-BE49-F238E27FC236}">
                <a16:creationId xmlns:a16="http://schemas.microsoft.com/office/drawing/2014/main" id="{B1C7F931-0FCB-C2A3-CAA4-DF653B7BD8FD}"/>
              </a:ext>
            </a:extLst>
          </p:cNvPr>
          <p:cNvSpPr>
            <a:spLocks noGrp="1"/>
          </p:cNvSpPr>
          <p:nvPr>
            <p:ph idx="1"/>
          </p:nvPr>
        </p:nvSpPr>
        <p:spPr/>
        <p:txBody>
          <a:bodyPr>
            <a:normAutofit fontScale="85000" lnSpcReduction="20000"/>
          </a:bodyPr>
          <a:lstStyle/>
          <a:p>
            <a:pPr marL="0" indent="0">
              <a:buNone/>
            </a:pPr>
            <a:r>
              <a:rPr lang="el-GR" dirty="0"/>
              <a:t>Με τον συντελεστή </a:t>
            </a:r>
            <a:r>
              <a:rPr lang="el-GR" dirty="0" err="1"/>
              <a:t>αυτοσυσχέτισης</a:t>
            </a:r>
            <a:r>
              <a:rPr lang="el-GR" dirty="0"/>
              <a:t> απαντάμε λοιπόν στα ερωτήματα:</a:t>
            </a:r>
          </a:p>
          <a:p>
            <a:r>
              <a:rPr lang="el-GR" b="1" dirty="0"/>
              <a:t>Είναι τα δεδομένα τυχαία; </a:t>
            </a:r>
            <a:endParaRPr lang="en-US" b="1" dirty="0"/>
          </a:p>
          <a:p>
            <a:pPr marL="0" indent="0">
              <a:buNone/>
            </a:pPr>
            <a:r>
              <a:rPr lang="el-GR" dirty="0"/>
              <a:t>Στην περίπτωση, που τα δεδομένα είναι τυχαία, ο συντελεστής </a:t>
            </a:r>
            <a:r>
              <a:rPr lang="el-GR" dirty="0" err="1"/>
              <a:t>αυτοσυσχέτισης</a:t>
            </a:r>
            <a:r>
              <a:rPr lang="el-GR" dirty="0"/>
              <a:t> θα είναι κοντά στο 0.</a:t>
            </a:r>
          </a:p>
          <a:p>
            <a:r>
              <a:rPr lang="el-GR" b="1" dirty="0"/>
              <a:t>Έχουν τα δεδομένα τάση; </a:t>
            </a:r>
            <a:endParaRPr lang="en-US" b="1" dirty="0"/>
          </a:p>
          <a:p>
            <a:pPr marL="0" indent="0">
              <a:buNone/>
            </a:pPr>
            <a:r>
              <a:rPr lang="el-GR" dirty="0"/>
              <a:t>Εάν υπάρχει τάση στα δεδομένα, ο συντελεστής </a:t>
            </a:r>
            <a:r>
              <a:rPr lang="el-GR" dirty="0" err="1"/>
              <a:t>αυτοσυσχέτισης</a:t>
            </a:r>
            <a:r>
              <a:rPr lang="el-GR" dirty="0"/>
              <a:t> της πρώτης </a:t>
            </a:r>
            <a:r>
              <a:rPr lang="el-GR" dirty="0" err="1"/>
              <a:t>χρονοκαθυστέρησης</a:t>
            </a:r>
            <a:r>
              <a:rPr lang="el-GR" dirty="0"/>
              <a:t> θα είναι συνήθως κοντά στο 1.</a:t>
            </a:r>
          </a:p>
          <a:p>
            <a:r>
              <a:rPr lang="el-GR" b="1" dirty="0"/>
              <a:t>Είναι τα δεδομένα στάσιμα; </a:t>
            </a:r>
          </a:p>
          <a:p>
            <a:r>
              <a:rPr lang="el-GR" b="1" dirty="0"/>
              <a:t>Είναι τα δεδομένα εποχικά; </a:t>
            </a:r>
            <a:endParaRPr lang="en-US" b="1" dirty="0"/>
          </a:p>
          <a:p>
            <a:pPr marL="0" indent="0">
              <a:buNone/>
            </a:pPr>
            <a:r>
              <a:rPr lang="el-GR" dirty="0"/>
              <a:t>Στην περίπτωση, που υπάρχει κάποια εποχικότητα στα δεδομένα, ο συντελεστής </a:t>
            </a:r>
            <a:r>
              <a:rPr lang="el-GR" dirty="0" err="1"/>
              <a:t>αυτοσυσχέτισης</a:t>
            </a:r>
            <a:r>
              <a:rPr lang="el-GR" dirty="0"/>
              <a:t> θα παρουσιάζει κάποιο </a:t>
            </a:r>
            <a:r>
              <a:rPr lang="el-GR" dirty="0" err="1"/>
              <a:t>peak</a:t>
            </a:r>
            <a:r>
              <a:rPr lang="el-GR" dirty="0"/>
              <a:t> στη δεδομένη </a:t>
            </a:r>
            <a:r>
              <a:rPr lang="el-GR" dirty="0" err="1"/>
              <a:t>χρονοκαθυστέρηση</a:t>
            </a:r>
            <a:r>
              <a:rPr lang="el-GR" dirty="0"/>
              <a:t>.</a:t>
            </a:r>
          </a:p>
        </p:txBody>
      </p:sp>
    </p:spTree>
    <p:extLst>
      <p:ext uri="{BB962C8B-B14F-4D97-AF65-F5344CB8AC3E}">
        <p14:creationId xmlns:p14="http://schemas.microsoft.com/office/powerpoint/2010/main" val="183060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D97E4A-8EA0-A952-A88D-FD91BE4B13F0}"/>
              </a:ext>
            </a:extLst>
          </p:cNvPr>
          <p:cNvSpPr>
            <a:spLocks noGrp="1"/>
          </p:cNvSpPr>
          <p:nvPr>
            <p:ph type="title"/>
          </p:nvPr>
        </p:nvSpPr>
        <p:spPr/>
        <p:txBody>
          <a:bodyPr/>
          <a:lstStyle/>
          <a:p>
            <a:r>
              <a:rPr lang="el-GR" dirty="0"/>
              <a:t>Προβλήματα Εφαρμογής Ανάλυσης </a:t>
            </a:r>
            <a:r>
              <a:rPr lang="el-GR" dirty="0" err="1"/>
              <a:t>Αυτοσυσχέτισης</a:t>
            </a:r>
            <a:endParaRPr lang="el-GR" dirty="0"/>
          </a:p>
        </p:txBody>
      </p:sp>
      <p:sp>
        <p:nvSpPr>
          <p:cNvPr id="3" name="Θέση περιεχομένου 2">
            <a:extLst>
              <a:ext uri="{FF2B5EF4-FFF2-40B4-BE49-F238E27FC236}">
                <a16:creationId xmlns:a16="http://schemas.microsoft.com/office/drawing/2014/main" id="{3F95A466-A4BD-CD90-14ED-3FDD33EC818D}"/>
              </a:ext>
            </a:extLst>
          </p:cNvPr>
          <p:cNvSpPr>
            <a:spLocks noGrp="1"/>
          </p:cNvSpPr>
          <p:nvPr>
            <p:ph idx="1"/>
          </p:nvPr>
        </p:nvSpPr>
        <p:spPr/>
        <p:txBody>
          <a:bodyPr/>
          <a:lstStyle/>
          <a:p>
            <a:endParaRPr lang="el-GR" dirty="0"/>
          </a:p>
          <a:p>
            <a:r>
              <a:rPr lang="el-GR" dirty="0"/>
              <a:t>Πως κάποιος αναλυτής μπορεί να ορίσει, αν ο συντελεστής </a:t>
            </a:r>
            <a:r>
              <a:rPr lang="el-GR" dirty="0" err="1"/>
              <a:t>αυτοσυσχέτισης</a:t>
            </a:r>
            <a:r>
              <a:rPr lang="el-GR" dirty="0"/>
              <a:t> είναι κοντά στο μηδέν ή όχι;</a:t>
            </a:r>
          </a:p>
          <a:p>
            <a:endParaRPr lang="el-GR" dirty="0"/>
          </a:p>
          <a:p>
            <a:r>
              <a:rPr lang="el-GR" dirty="0"/>
              <a:t>Για κάποιο συγκεκριμένο επίπεδο εμπιστοσύνης, πότε μία </a:t>
            </a:r>
            <a:r>
              <a:rPr lang="el-GR" dirty="0" err="1"/>
              <a:t>χρονοσειρά</a:t>
            </a:r>
            <a:r>
              <a:rPr lang="el-GR" dirty="0"/>
              <a:t> μπορεί να θεωρηθεί τυχαία;</a:t>
            </a:r>
          </a:p>
        </p:txBody>
      </p:sp>
    </p:spTree>
    <p:extLst>
      <p:ext uri="{BB962C8B-B14F-4D97-AF65-F5344CB8AC3E}">
        <p14:creationId xmlns:p14="http://schemas.microsoft.com/office/powerpoint/2010/main" val="38069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915E95-12B9-D30C-AC28-6DFD47912507}"/>
              </a:ext>
            </a:extLst>
          </p:cNvPr>
          <p:cNvSpPr>
            <a:spLocks noGrp="1"/>
          </p:cNvSpPr>
          <p:nvPr>
            <p:ph type="title"/>
          </p:nvPr>
        </p:nvSpPr>
        <p:spPr/>
        <p:txBody>
          <a:bodyPr/>
          <a:lstStyle/>
          <a:p>
            <a:r>
              <a:rPr lang="el-GR" dirty="0"/>
              <a:t>Εύρεση Μηδενικής Περιοχής</a:t>
            </a:r>
          </a:p>
        </p:txBody>
      </p:sp>
      <mc:AlternateContent xmlns:mc="http://schemas.openxmlformats.org/markup-compatibility/2006" xmlns:a14="http://schemas.microsoft.com/office/drawing/2010/main">
        <mc:Choice Requires="a14">
          <p:sp>
            <p:nvSpPr>
              <p:cNvPr id="3" name="Θέση περιεχομένου 2">
                <a:extLst>
                  <a:ext uri="{FF2B5EF4-FFF2-40B4-BE49-F238E27FC236}">
                    <a16:creationId xmlns:a16="http://schemas.microsoft.com/office/drawing/2014/main" id="{9C3BE3D3-2127-1212-0A00-3463BC102325}"/>
                  </a:ext>
                </a:extLst>
              </p:cNvPr>
              <p:cNvSpPr>
                <a:spLocks noGrp="1"/>
              </p:cNvSpPr>
              <p:nvPr>
                <p:ph idx="1"/>
              </p:nvPr>
            </p:nvSpPr>
            <p:spPr/>
            <p:txBody>
              <a:bodyPr>
                <a:normAutofit fontScale="92500" lnSpcReduction="10000"/>
              </a:bodyPr>
              <a:lstStyle/>
              <a:p>
                <a:r>
                  <a:rPr lang="el-GR" dirty="0"/>
                  <a:t>Ο </a:t>
                </a:r>
                <a:r>
                  <a:rPr lang="el-GR" dirty="0" err="1"/>
                  <a:t>Quenouille</a:t>
                </a:r>
                <a:r>
                  <a:rPr lang="el-GR" dirty="0"/>
                  <a:t> (1949) έδειξε, ότι η δειγματική κατανομή του συντελεστή </a:t>
                </a:r>
                <a:r>
                  <a:rPr lang="el-GR" dirty="0" err="1"/>
                  <a:t>αυτοσυσχέτισης</a:t>
                </a:r>
                <a:r>
                  <a:rPr lang="el-GR" dirty="0"/>
                  <a:t> τυχαίων δεδομένων ακολουθεί προσεγγιστικά την κανονική κατανομή με μέση τιμή μ=0 και τυπική απόκλιση</a:t>
                </a:r>
              </a:p>
              <a:p>
                <a:endParaRPr lang="el-GR" dirty="0"/>
              </a:p>
              <a:p>
                <a:pPr marL="0" indent="2690813">
                  <a:buNone/>
                </a:pP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𝑛</m:t>
                            </m:r>
                          </m:e>
                        </m:rad>
                      </m:den>
                    </m:f>
                  </m:oMath>
                </a14:m>
                <a:r>
                  <a:rPr lang="en-US" dirty="0"/>
                  <a:t>  </a:t>
                </a:r>
                <a:r>
                  <a:rPr lang="el-GR" dirty="0"/>
                  <a:t>ή </a:t>
                </a:r>
              </a:p>
              <a:p>
                <a:pPr marL="0" indent="0">
                  <a:buNone/>
                </a:pPr>
                <a:r>
                  <a:rPr lang="el-GR" dirty="0"/>
                  <a:t>όπου:</a:t>
                </a:r>
              </a:p>
              <a:p>
                <a:pPr lvl="1">
                  <a:buFont typeface="Wingdings" panose="05000000000000000000" pitchFamily="2" charset="2"/>
                  <a:buChar char="§"/>
                </a:pPr>
                <a:r>
                  <a:rPr lang="el-GR" dirty="0"/>
                  <a:t>SE(</a:t>
                </a:r>
                <a:r>
                  <a:rPr lang="el-GR" dirty="0" err="1"/>
                  <a:t>r</a:t>
                </a:r>
                <a:r>
                  <a:rPr lang="el-GR" baseline="-25000" dirty="0" err="1"/>
                  <a:t>k</a:t>
                </a:r>
                <a:r>
                  <a:rPr lang="el-GR" dirty="0"/>
                  <a:t>) = η εκτιμώμενη τυπική απόκλιση του συντελεστή </a:t>
                </a:r>
                <a:r>
                  <a:rPr lang="el-GR" dirty="0" err="1"/>
                  <a:t>αυτοσυσχέτισης</a:t>
                </a:r>
                <a:endParaRPr lang="el-GR" dirty="0"/>
              </a:p>
              <a:p>
                <a:pPr lvl="1">
                  <a:buFont typeface="Wingdings" panose="05000000000000000000" pitchFamily="2" charset="2"/>
                  <a:buChar char="§"/>
                </a:pPr>
                <a:r>
                  <a:rPr lang="el-GR" dirty="0" err="1"/>
                  <a:t>r</a:t>
                </a:r>
                <a:r>
                  <a:rPr lang="el-GR" baseline="-25000" dirty="0" err="1"/>
                  <a:t>i</a:t>
                </a:r>
                <a:r>
                  <a:rPr lang="el-GR" baseline="-25000" dirty="0"/>
                  <a:t> </a:t>
                </a:r>
                <a:r>
                  <a:rPr lang="el-GR" dirty="0"/>
                  <a:t>= ο συντελεστής </a:t>
                </a:r>
                <a:r>
                  <a:rPr lang="el-GR" dirty="0" err="1"/>
                  <a:t>αυτοσυσχέτισης</a:t>
                </a:r>
                <a:r>
                  <a:rPr lang="el-GR" dirty="0"/>
                  <a:t> στη </a:t>
                </a:r>
                <a:r>
                  <a:rPr lang="el-GR" dirty="0" err="1"/>
                  <a:t>χρονοκαθυστέρηση</a:t>
                </a:r>
                <a:r>
                  <a:rPr lang="el-GR" dirty="0"/>
                  <a:t> i</a:t>
                </a:r>
              </a:p>
              <a:p>
                <a:pPr lvl="1">
                  <a:buFont typeface="Wingdings" panose="05000000000000000000" pitchFamily="2" charset="2"/>
                  <a:buChar char="§"/>
                </a:pPr>
                <a:r>
                  <a:rPr lang="el-GR" dirty="0"/>
                  <a:t>k = η </a:t>
                </a:r>
                <a:r>
                  <a:rPr lang="el-GR" dirty="0" err="1"/>
                  <a:t>χρονοκαθυστέρηση</a:t>
                </a:r>
                <a:endParaRPr lang="el-GR" dirty="0"/>
              </a:p>
              <a:p>
                <a:pPr lvl="1">
                  <a:buFont typeface="Wingdings" panose="05000000000000000000" pitchFamily="2" charset="2"/>
                  <a:buChar char="§"/>
                </a:pPr>
                <a:r>
                  <a:rPr lang="el-GR" dirty="0"/>
                  <a:t>n = ο αριθμός των παρατηρήσεων</a:t>
                </a:r>
              </a:p>
            </p:txBody>
          </p:sp>
        </mc:Choice>
        <mc:Fallback xmlns="">
          <p:sp>
            <p:nvSpPr>
              <p:cNvPr id="3" name="Θέση περιεχομένου 2">
                <a:extLst>
                  <a:ext uri="{FF2B5EF4-FFF2-40B4-BE49-F238E27FC236}">
                    <a16:creationId xmlns:a16="http://schemas.microsoft.com/office/drawing/2014/main" id="{9C3BE3D3-2127-1212-0A00-3463BC102325}"/>
                  </a:ext>
                </a:extLst>
              </p:cNvPr>
              <p:cNvSpPr>
                <a:spLocks noGrp="1" noRot="1" noChangeAspect="1" noMove="1" noResize="1" noEditPoints="1" noAdjustHandles="1" noChangeArrowheads="1" noChangeShapeType="1" noTextEdit="1"/>
              </p:cNvSpPr>
              <p:nvPr>
                <p:ph idx="1"/>
              </p:nvPr>
            </p:nvSpPr>
            <p:spPr>
              <a:blipFill>
                <a:blip r:embed="rId2"/>
                <a:stretch>
                  <a:fillRect l="-1308" t="-4133"/>
                </a:stretch>
              </a:blipFill>
            </p:spPr>
            <p:txBody>
              <a:bodyPr/>
              <a:lstStyle/>
              <a:p>
                <a:r>
                  <a:rPr lang="el-GR">
                    <a:noFill/>
                  </a:rPr>
                  <a:t> </a:t>
                </a:r>
              </a:p>
            </p:txBody>
          </p:sp>
        </mc:Fallback>
      </mc:AlternateContent>
      <p:pic>
        <p:nvPicPr>
          <p:cNvPr id="5" name="Εικόνα 4">
            <a:extLst>
              <a:ext uri="{FF2B5EF4-FFF2-40B4-BE49-F238E27FC236}">
                <a16:creationId xmlns:a16="http://schemas.microsoft.com/office/drawing/2014/main" id="{A58B0317-289A-9431-B8BA-B02E90C4630E}"/>
              </a:ext>
            </a:extLst>
          </p:cNvPr>
          <p:cNvPicPr>
            <a:picLocks noChangeAspect="1"/>
          </p:cNvPicPr>
          <p:nvPr/>
        </p:nvPicPr>
        <p:blipFill>
          <a:blip r:embed="rId3"/>
          <a:stretch>
            <a:fillRect/>
          </a:stretch>
        </p:blipFill>
        <p:spPr>
          <a:xfrm>
            <a:off x="6122195" y="2758801"/>
            <a:ext cx="2683373" cy="1462287"/>
          </a:xfrm>
          <a:prstGeom prst="rect">
            <a:avLst/>
          </a:prstGeom>
        </p:spPr>
      </p:pic>
    </p:spTree>
    <p:extLst>
      <p:ext uri="{BB962C8B-B14F-4D97-AF65-F5344CB8AC3E}">
        <p14:creationId xmlns:p14="http://schemas.microsoft.com/office/powerpoint/2010/main" val="78127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0B67B0-B362-9F27-3402-D8607D3C838D}"/>
              </a:ext>
            </a:extLst>
          </p:cNvPr>
          <p:cNvSpPr>
            <a:spLocks noGrp="1"/>
          </p:cNvSpPr>
          <p:nvPr>
            <p:ph type="title"/>
          </p:nvPr>
        </p:nvSpPr>
        <p:spPr/>
        <p:txBody>
          <a:bodyPr/>
          <a:lstStyle/>
          <a:p>
            <a:r>
              <a:rPr lang="el-GR" dirty="0"/>
              <a:t>Εύρεση Μηδενικής Περιοχής</a:t>
            </a:r>
          </a:p>
        </p:txBody>
      </p:sp>
      <p:sp>
        <p:nvSpPr>
          <p:cNvPr id="3" name="Θέση περιεχομένου 2">
            <a:extLst>
              <a:ext uri="{FF2B5EF4-FFF2-40B4-BE49-F238E27FC236}">
                <a16:creationId xmlns:a16="http://schemas.microsoft.com/office/drawing/2014/main" id="{89BF3927-2AD2-C737-D843-1DC73C4732BB}"/>
              </a:ext>
            </a:extLst>
          </p:cNvPr>
          <p:cNvSpPr>
            <a:spLocks noGrp="1"/>
          </p:cNvSpPr>
          <p:nvPr>
            <p:ph idx="1"/>
          </p:nvPr>
        </p:nvSpPr>
        <p:spPr/>
        <p:txBody>
          <a:bodyPr/>
          <a:lstStyle/>
          <a:p>
            <a:r>
              <a:rPr lang="el-GR" dirty="0"/>
              <a:t>Η σχέση αυτή υποθέτει, ότι κάθε </a:t>
            </a:r>
            <a:r>
              <a:rPr lang="el-GR" dirty="0" err="1"/>
              <a:t>αυτοσυσχέτιση</a:t>
            </a:r>
            <a:r>
              <a:rPr lang="el-GR" dirty="0"/>
              <a:t> πριν τη </a:t>
            </a:r>
            <a:r>
              <a:rPr lang="el-GR" dirty="0" err="1"/>
              <a:t>χρονοκαθυστέρηση</a:t>
            </a:r>
            <a:r>
              <a:rPr lang="el-GR" dirty="0"/>
              <a:t> k είναι διαφορετική του μηδενός και κάθε </a:t>
            </a:r>
            <a:r>
              <a:rPr lang="el-GR" dirty="0" err="1"/>
              <a:t>αυτοσυσχέτιση</a:t>
            </a:r>
            <a:r>
              <a:rPr lang="el-GR" dirty="0"/>
              <a:t> για </a:t>
            </a:r>
            <a:r>
              <a:rPr lang="el-GR" dirty="0" err="1"/>
              <a:t>χρονοκαθυστέρηση</a:t>
            </a:r>
            <a:r>
              <a:rPr lang="el-GR" dirty="0"/>
              <a:t> μεγαλύτερη ή ίση του k είναι μηδέν.</a:t>
            </a:r>
          </a:p>
        </p:txBody>
      </p:sp>
      <p:pic>
        <p:nvPicPr>
          <p:cNvPr id="5" name="Εικόνα 4">
            <a:extLst>
              <a:ext uri="{FF2B5EF4-FFF2-40B4-BE49-F238E27FC236}">
                <a16:creationId xmlns:a16="http://schemas.microsoft.com/office/drawing/2014/main" id="{BE7C1FE6-6B29-0ADB-A54C-A5EFB30EE520}"/>
              </a:ext>
            </a:extLst>
          </p:cNvPr>
          <p:cNvPicPr>
            <a:picLocks noChangeAspect="1"/>
          </p:cNvPicPr>
          <p:nvPr/>
        </p:nvPicPr>
        <p:blipFill>
          <a:blip r:embed="rId2"/>
          <a:stretch>
            <a:fillRect/>
          </a:stretch>
        </p:blipFill>
        <p:spPr>
          <a:xfrm>
            <a:off x="2953085" y="3429000"/>
            <a:ext cx="7063502" cy="2462277"/>
          </a:xfrm>
          <a:prstGeom prst="rect">
            <a:avLst/>
          </a:prstGeom>
        </p:spPr>
      </p:pic>
    </p:spTree>
    <p:extLst>
      <p:ext uri="{BB962C8B-B14F-4D97-AF65-F5344CB8AC3E}">
        <p14:creationId xmlns:p14="http://schemas.microsoft.com/office/powerpoint/2010/main" val="422032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A17366-F183-C347-0D90-3121E61651FA}"/>
              </a:ext>
            </a:extLst>
          </p:cNvPr>
          <p:cNvSpPr>
            <a:spLocks noGrp="1"/>
          </p:cNvSpPr>
          <p:nvPr>
            <p:ph type="title"/>
          </p:nvPr>
        </p:nvSpPr>
        <p:spPr/>
        <p:txBody>
          <a:bodyPr/>
          <a:lstStyle/>
          <a:p>
            <a:r>
              <a:rPr lang="el-GR" dirty="0" err="1"/>
              <a:t>Τυχαιότητα</a:t>
            </a:r>
            <a:r>
              <a:rPr lang="el-GR" dirty="0"/>
              <a:t> </a:t>
            </a:r>
            <a:r>
              <a:rPr lang="el-GR" dirty="0" err="1"/>
              <a:t>Χρονοσειράς</a:t>
            </a:r>
            <a:endParaRPr lang="el-GR" dirty="0"/>
          </a:p>
        </p:txBody>
      </p:sp>
      <p:sp>
        <p:nvSpPr>
          <p:cNvPr id="3" name="Θέση περιεχομένου 2">
            <a:extLst>
              <a:ext uri="{FF2B5EF4-FFF2-40B4-BE49-F238E27FC236}">
                <a16:creationId xmlns:a16="http://schemas.microsoft.com/office/drawing/2014/main" id="{714628BE-7776-AECC-FCE7-178B8BF8CBC5}"/>
              </a:ext>
            </a:extLst>
          </p:cNvPr>
          <p:cNvSpPr>
            <a:spLocks noGrp="1"/>
          </p:cNvSpPr>
          <p:nvPr>
            <p:ph idx="1"/>
          </p:nvPr>
        </p:nvSpPr>
        <p:spPr/>
        <p:txBody>
          <a:bodyPr>
            <a:normAutofit lnSpcReduction="10000"/>
          </a:bodyPr>
          <a:lstStyle/>
          <a:p>
            <a:r>
              <a:rPr lang="el-GR" dirty="0"/>
              <a:t>Για κάποιο συγκεκριμένο επίπεδο εμπιστοσύνης μία </a:t>
            </a:r>
            <a:r>
              <a:rPr lang="el-GR" dirty="0" err="1"/>
              <a:t>χρονοσειρά</a:t>
            </a:r>
            <a:r>
              <a:rPr lang="el-GR" dirty="0"/>
              <a:t> μπορεί να θεωρηθεί τυχαία, όταν κάθε συντελεστής </a:t>
            </a:r>
            <a:r>
              <a:rPr lang="el-GR" dirty="0" err="1"/>
              <a:t>αυτοσυσχέτισης</a:t>
            </a:r>
            <a:r>
              <a:rPr lang="el-GR" dirty="0"/>
              <a:t> βρίσκεται σε ένα διάστημα γύρω από το 0. </a:t>
            </a:r>
          </a:p>
          <a:p>
            <a:endParaRPr lang="el-GR" dirty="0"/>
          </a:p>
          <a:p>
            <a:r>
              <a:rPr lang="el-GR" dirty="0"/>
              <a:t>Το διάστημα ορίζεται ως 0±t∗SE(</a:t>
            </a:r>
            <a:r>
              <a:rPr lang="el-GR" dirty="0" err="1"/>
              <a:t>r</a:t>
            </a:r>
            <a:r>
              <a:rPr lang="el-GR" baseline="-25000" dirty="0" err="1"/>
              <a:t>k</a:t>
            </a:r>
            <a:r>
              <a:rPr lang="el-GR" dirty="0"/>
              <a:t>), όπου t είναι εκατοστιαίο σημείο της κατανομής </a:t>
            </a:r>
            <a:r>
              <a:rPr lang="el-GR" dirty="0" err="1"/>
              <a:t>Student</a:t>
            </a:r>
            <a:r>
              <a:rPr lang="el-GR" dirty="0"/>
              <a:t> ή της κανονικής κατανομής ανάλογα με το n.</a:t>
            </a:r>
          </a:p>
          <a:p>
            <a:endParaRPr lang="el-GR" dirty="0"/>
          </a:p>
          <a:p>
            <a:r>
              <a:rPr lang="el-GR" dirty="0"/>
              <a:t>Μπορούμε να εξετάσουμε κάθε υπολογισμένο συντελεστή </a:t>
            </a:r>
            <a:r>
              <a:rPr lang="el-GR" dirty="0" err="1"/>
              <a:t>αυτοσυσχέτισης</a:t>
            </a:r>
            <a:r>
              <a:rPr lang="el-GR" dirty="0"/>
              <a:t> ξεχωριστά ή όλους μαζί σαν ομάδα.</a:t>
            </a:r>
          </a:p>
          <a:p>
            <a:endParaRPr lang="el-GR" dirty="0"/>
          </a:p>
        </p:txBody>
      </p:sp>
    </p:spTree>
    <p:extLst>
      <p:ext uri="{BB962C8B-B14F-4D97-AF65-F5344CB8AC3E}">
        <p14:creationId xmlns:p14="http://schemas.microsoft.com/office/powerpoint/2010/main" val="400331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A17366-F183-C347-0D90-3121E61651FA}"/>
              </a:ext>
            </a:extLst>
          </p:cNvPr>
          <p:cNvSpPr>
            <a:spLocks noGrp="1"/>
          </p:cNvSpPr>
          <p:nvPr>
            <p:ph type="title"/>
          </p:nvPr>
        </p:nvSpPr>
        <p:spPr/>
        <p:txBody>
          <a:bodyPr/>
          <a:lstStyle/>
          <a:p>
            <a:r>
              <a:rPr lang="el-GR" dirty="0" err="1"/>
              <a:t>Τυχαιότητα</a:t>
            </a:r>
            <a:r>
              <a:rPr lang="el-GR" dirty="0"/>
              <a:t> </a:t>
            </a:r>
            <a:r>
              <a:rPr lang="el-GR" dirty="0" err="1"/>
              <a:t>Χρονοσειράς</a:t>
            </a:r>
            <a:endParaRPr lang="el-GR" dirty="0"/>
          </a:p>
        </p:txBody>
      </p:sp>
      <p:sp>
        <p:nvSpPr>
          <p:cNvPr id="3" name="Θέση περιεχομένου 2">
            <a:extLst>
              <a:ext uri="{FF2B5EF4-FFF2-40B4-BE49-F238E27FC236}">
                <a16:creationId xmlns:a16="http://schemas.microsoft.com/office/drawing/2014/main" id="{714628BE-7776-AECC-FCE7-178B8BF8CBC5}"/>
              </a:ext>
            </a:extLst>
          </p:cNvPr>
          <p:cNvSpPr>
            <a:spLocks noGrp="1"/>
          </p:cNvSpPr>
          <p:nvPr>
            <p:ph idx="1"/>
          </p:nvPr>
        </p:nvSpPr>
        <p:spPr/>
        <p:txBody>
          <a:bodyPr>
            <a:normAutofit lnSpcReduction="10000"/>
          </a:bodyPr>
          <a:lstStyle/>
          <a:p>
            <a:r>
              <a:rPr lang="el-GR" dirty="0"/>
              <a:t>Όταν εξετάζουμε τους συντελεστές </a:t>
            </a:r>
            <a:r>
              <a:rPr lang="el-GR" dirty="0" err="1"/>
              <a:t>αυτοσυσχέτισης</a:t>
            </a:r>
            <a:r>
              <a:rPr lang="el-GR" dirty="0"/>
              <a:t> σαν ομάδα χρησιμοποιούμε τη στατιστική Q των </a:t>
            </a:r>
            <a:r>
              <a:rPr lang="el-GR" dirty="0" err="1"/>
              <a:t>Ljung</a:t>
            </a:r>
            <a:r>
              <a:rPr lang="el-GR" dirty="0"/>
              <a:t> – </a:t>
            </a:r>
            <a:r>
              <a:rPr lang="el-GR" dirty="0" err="1"/>
              <a:t>Box</a:t>
            </a:r>
            <a:r>
              <a:rPr lang="el-GR" dirty="0"/>
              <a:t>, η οποία ορίζεται ως:</a:t>
            </a:r>
          </a:p>
          <a:p>
            <a:pPr marL="0" indent="0">
              <a:buNone/>
            </a:pPr>
            <a:endParaRPr lang="el-GR" dirty="0"/>
          </a:p>
          <a:p>
            <a:pPr marL="0" indent="0">
              <a:buNone/>
            </a:pPr>
            <a:endParaRPr lang="el-GR" dirty="0"/>
          </a:p>
          <a:p>
            <a:pPr marL="0" indent="0">
              <a:buNone/>
            </a:pPr>
            <a:r>
              <a:rPr lang="el-GR" dirty="0"/>
              <a:t>όπου:</a:t>
            </a:r>
          </a:p>
          <a:p>
            <a:pPr lvl="1">
              <a:buFont typeface="Wingdings" panose="05000000000000000000" pitchFamily="2" charset="2"/>
              <a:buChar char="§"/>
            </a:pPr>
            <a:r>
              <a:rPr lang="el-GR" dirty="0" err="1"/>
              <a:t>r</a:t>
            </a:r>
            <a:r>
              <a:rPr lang="el-GR" baseline="-25000" dirty="0" err="1"/>
              <a:t>k</a:t>
            </a:r>
            <a:r>
              <a:rPr lang="el-GR" dirty="0"/>
              <a:t> = είναι οι συντελεστές </a:t>
            </a:r>
            <a:r>
              <a:rPr lang="el-GR" dirty="0" err="1"/>
              <a:t>αυτοσυσχέτισης</a:t>
            </a:r>
            <a:endParaRPr lang="el-GR" dirty="0"/>
          </a:p>
          <a:p>
            <a:pPr lvl="1">
              <a:buFont typeface="Wingdings" panose="05000000000000000000" pitchFamily="2" charset="2"/>
              <a:buChar char="§"/>
            </a:pPr>
            <a:r>
              <a:rPr lang="el-GR" dirty="0"/>
              <a:t>n = ο αριθμός των παρατηρήσεων της </a:t>
            </a:r>
            <a:r>
              <a:rPr lang="el-GR" dirty="0" err="1"/>
              <a:t>χρονοσειράς</a:t>
            </a:r>
            <a:endParaRPr lang="el-GR" dirty="0"/>
          </a:p>
          <a:p>
            <a:pPr lvl="1">
              <a:buFont typeface="Wingdings" panose="05000000000000000000" pitchFamily="2" charset="2"/>
              <a:buChar char="§"/>
            </a:pPr>
            <a:r>
              <a:rPr lang="el-GR" dirty="0"/>
              <a:t>m = ο αριθμός των </a:t>
            </a:r>
            <a:r>
              <a:rPr lang="el-GR" dirty="0" err="1"/>
              <a:t>χρονοκαθυστερήσεων</a:t>
            </a:r>
            <a:r>
              <a:rPr lang="el-GR" dirty="0"/>
              <a:t>, που πρέπει να ελεγχθούν</a:t>
            </a:r>
          </a:p>
          <a:p>
            <a:pPr lvl="1">
              <a:buFont typeface="Wingdings" panose="05000000000000000000" pitchFamily="2" charset="2"/>
              <a:buChar char="§"/>
            </a:pPr>
            <a:r>
              <a:rPr lang="el-GR" dirty="0"/>
              <a:t>k = η εκάστοτε </a:t>
            </a:r>
            <a:r>
              <a:rPr lang="el-GR" dirty="0" err="1"/>
              <a:t>χρονοκαθυστέρηση</a:t>
            </a:r>
            <a:r>
              <a:rPr lang="el-GR" dirty="0"/>
              <a:t> (</a:t>
            </a:r>
            <a:r>
              <a:rPr lang="el-GR" dirty="0" err="1"/>
              <a:t>lag</a:t>
            </a:r>
            <a:r>
              <a:rPr lang="el-GR" dirty="0"/>
              <a:t>)</a:t>
            </a:r>
          </a:p>
        </p:txBody>
      </p:sp>
      <p:pic>
        <p:nvPicPr>
          <p:cNvPr id="5" name="Εικόνα 4">
            <a:extLst>
              <a:ext uri="{FF2B5EF4-FFF2-40B4-BE49-F238E27FC236}">
                <a16:creationId xmlns:a16="http://schemas.microsoft.com/office/drawing/2014/main" id="{DE173C61-0047-7602-F7D3-AF6F19E2F36F}"/>
              </a:ext>
            </a:extLst>
          </p:cNvPr>
          <p:cNvPicPr>
            <a:picLocks noChangeAspect="1"/>
          </p:cNvPicPr>
          <p:nvPr/>
        </p:nvPicPr>
        <p:blipFill>
          <a:blip r:embed="rId2"/>
          <a:stretch>
            <a:fillRect/>
          </a:stretch>
        </p:blipFill>
        <p:spPr>
          <a:xfrm>
            <a:off x="4654252" y="2848221"/>
            <a:ext cx="3209965" cy="1015396"/>
          </a:xfrm>
          <a:prstGeom prst="rect">
            <a:avLst/>
          </a:prstGeom>
        </p:spPr>
      </p:pic>
    </p:spTree>
    <p:extLst>
      <p:ext uri="{BB962C8B-B14F-4D97-AF65-F5344CB8AC3E}">
        <p14:creationId xmlns:p14="http://schemas.microsoft.com/office/powerpoint/2010/main" val="67992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01FC85F-222E-F566-4D71-44B13EF1EB25}"/>
              </a:ext>
            </a:extLst>
          </p:cNvPr>
          <p:cNvSpPr>
            <a:spLocks noGrp="1"/>
          </p:cNvSpPr>
          <p:nvPr>
            <p:ph type="title"/>
          </p:nvPr>
        </p:nvSpPr>
        <p:spPr/>
        <p:txBody>
          <a:bodyPr/>
          <a:lstStyle/>
          <a:p>
            <a:r>
              <a:rPr lang="el-GR" dirty="0" err="1"/>
              <a:t>Τυχαιότητα</a:t>
            </a:r>
            <a:r>
              <a:rPr lang="el-GR" dirty="0"/>
              <a:t> </a:t>
            </a:r>
            <a:r>
              <a:rPr lang="el-GR" dirty="0" err="1"/>
              <a:t>Χρονοσειράς</a:t>
            </a:r>
            <a:endParaRPr lang="el-GR" dirty="0"/>
          </a:p>
        </p:txBody>
      </p:sp>
      <p:sp>
        <p:nvSpPr>
          <p:cNvPr id="3" name="Θέση περιεχομένου 2">
            <a:extLst>
              <a:ext uri="{FF2B5EF4-FFF2-40B4-BE49-F238E27FC236}">
                <a16:creationId xmlns:a16="http://schemas.microsoft.com/office/drawing/2014/main" id="{EE6D499F-FEA8-7A8F-A475-F2B82005935C}"/>
              </a:ext>
            </a:extLst>
          </p:cNvPr>
          <p:cNvSpPr>
            <a:spLocks noGrp="1"/>
          </p:cNvSpPr>
          <p:nvPr>
            <p:ph idx="1"/>
          </p:nvPr>
        </p:nvSpPr>
        <p:spPr/>
        <p:txBody>
          <a:bodyPr/>
          <a:lstStyle/>
          <a:p>
            <a:r>
              <a:rPr lang="el-GR" dirty="0"/>
              <a:t>Η στατιστική Q εξετάζει τους συντελεστές </a:t>
            </a:r>
            <a:r>
              <a:rPr lang="el-GR" dirty="0" err="1"/>
              <a:t>αυτοσυσχέτισης</a:t>
            </a:r>
            <a:r>
              <a:rPr lang="el-GR" dirty="0"/>
              <a:t> σαν ομάδα και όχι ανεξάρτητα τον κάθε ένα. Δηλαδή ο κάθε συντελεστής συνεισφέρει κάτι στη συνολική συσχέτιση μιας </a:t>
            </a:r>
            <a:r>
              <a:rPr lang="el-GR" dirty="0" err="1"/>
              <a:t>χρονοσειράς</a:t>
            </a:r>
            <a:r>
              <a:rPr lang="el-GR" dirty="0"/>
              <a:t> με τον εαυτό της ή οι παράγοντες επιδρούν αθροιστικά σε κάθε χρονική περίοδο.</a:t>
            </a:r>
          </a:p>
          <a:p>
            <a:endParaRPr lang="el-GR" dirty="0"/>
          </a:p>
          <a:p>
            <a:r>
              <a:rPr lang="el-GR" dirty="0"/>
              <a:t>Η στατιστική αυτή ακολουθεί την χ</a:t>
            </a:r>
            <a:r>
              <a:rPr lang="el-GR" baseline="30000" dirty="0"/>
              <a:t>2</a:t>
            </a:r>
            <a:r>
              <a:rPr lang="el-GR" dirty="0"/>
              <a:t> κατανομή με m βαθμούς ελευθερίας, τον αριθμό δηλαδή των </a:t>
            </a:r>
            <a:r>
              <a:rPr lang="el-GR" dirty="0" err="1"/>
              <a:t>χρονοκαθυστερήσεων</a:t>
            </a:r>
            <a:r>
              <a:rPr lang="el-GR" dirty="0"/>
              <a:t>. Η στατιστική αυτή εφαρμόζεται συνήθως στα κατάλοιπα (</a:t>
            </a:r>
            <a:r>
              <a:rPr lang="el-GR" dirty="0" err="1"/>
              <a:t>residuals</a:t>
            </a:r>
            <a:r>
              <a:rPr lang="el-GR" dirty="0"/>
              <a:t>).</a:t>
            </a:r>
          </a:p>
        </p:txBody>
      </p:sp>
    </p:spTree>
    <p:extLst>
      <p:ext uri="{BB962C8B-B14F-4D97-AF65-F5344CB8AC3E}">
        <p14:creationId xmlns:p14="http://schemas.microsoft.com/office/powerpoint/2010/main" val="127614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573A06-BDB9-09DB-E5C7-9F647AF8F88A}"/>
              </a:ext>
            </a:extLst>
          </p:cNvPr>
          <p:cNvSpPr>
            <a:spLocks noGrp="1"/>
          </p:cNvSpPr>
          <p:nvPr>
            <p:ph type="title"/>
          </p:nvPr>
        </p:nvSpPr>
        <p:spPr/>
        <p:txBody>
          <a:bodyPr/>
          <a:lstStyle/>
          <a:p>
            <a:r>
              <a:rPr lang="el-GR" dirty="0"/>
              <a:t>Μέθοδος των Διαφορών</a:t>
            </a:r>
          </a:p>
        </p:txBody>
      </p:sp>
      <p:sp>
        <p:nvSpPr>
          <p:cNvPr id="3" name="Θέση περιεχομένου 2">
            <a:extLst>
              <a:ext uri="{FF2B5EF4-FFF2-40B4-BE49-F238E27FC236}">
                <a16:creationId xmlns:a16="http://schemas.microsoft.com/office/drawing/2014/main" id="{23B7B53C-0CC5-FA4E-005B-D9142A17E36B}"/>
              </a:ext>
            </a:extLst>
          </p:cNvPr>
          <p:cNvSpPr>
            <a:spLocks noGrp="1"/>
          </p:cNvSpPr>
          <p:nvPr>
            <p:ph idx="1"/>
          </p:nvPr>
        </p:nvSpPr>
        <p:spPr/>
        <p:txBody>
          <a:bodyPr/>
          <a:lstStyle/>
          <a:p>
            <a:r>
              <a:rPr lang="el-GR" dirty="0"/>
              <a:t>Η μέθοδος των διαφορών χρησιμοποιείται για την απομάκρυνση της τάσης από μη στάσιμα δεδομένα. </a:t>
            </a:r>
          </a:p>
          <a:p>
            <a:r>
              <a:rPr lang="el-GR" dirty="0"/>
              <a:t>Είναι καλή για:</a:t>
            </a:r>
          </a:p>
          <a:p>
            <a:pPr lvl="1"/>
            <a:r>
              <a:rPr lang="el-GR" dirty="0"/>
              <a:t>Τον προσδιορισμό του θορύβου </a:t>
            </a:r>
          </a:p>
          <a:p>
            <a:pPr lvl="1"/>
            <a:r>
              <a:rPr lang="el-GR" dirty="0"/>
              <a:t>Την μετατροπή των μη στάσιμων </a:t>
            </a:r>
            <a:r>
              <a:rPr lang="el-GR" dirty="0" err="1"/>
              <a:t>χρονοσειρών</a:t>
            </a:r>
            <a:r>
              <a:rPr lang="el-GR" dirty="0"/>
              <a:t> σε στάσιμες. </a:t>
            </a:r>
          </a:p>
          <a:p>
            <a:endParaRPr lang="el-GR" dirty="0"/>
          </a:p>
          <a:p>
            <a:r>
              <a:rPr lang="el-GR" dirty="0"/>
              <a:t>Οι διαφορές Y</a:t>
            </a:r>
            <a:r>
              <a:rPr lang="el-GR" baseline="-25000" dirty="0"/>
              <a:t>t</a:t>
            </a:r>
            <a:r>
              <a:rPr lang="el-GR" dirty="0"/>
              <a:t>−Y</a:t>
            </a:r>
            <a:r>
              <a:rPr lang="el-GR" baseline="-25000" dirty="0"/>
              <a:t>t−1 </a:t>
            </a:r>
            <a:r>
              <a:rPr lang="el-GR" dirty="0"/>
              <a:t>αφαιρούν την τάση και αφήνουν τα κατάλοιπα</a:t>
            </a:r>
          </a:p>
        </p:txBody>
      </p:sp>
    </p:spTree>
    <p:extLst>
      <p:ext uri="{BB962C8B-B14F-4D97-AF65-F5344CB8AC3E}">
        <p14:creationId xmlns:p14="http://schemas.microsoft.com/office/powerpoint/2010/main" val="196021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11478A-2DC2-DD94-F886-482D83A803C8}"/>
              </a:ext>
            </a:extLst>
          </p:cNvPr>
          <p:cNvSpPr>
            <a:spLocks noGrp="1"/>
          </p:cNvSpPr>
          <p:nvPr>
            <p:ph type="title"/>
          </p:nvPr>
        </p:nvSpPr>
        <p:spPr/>
        <p:txBody>
          <a:bodyPr/>
          <a:lstStyle/>
          <a:p>
            <a:r>
              <a:rPr lang="el-GR" dirty="0"/>
              <a:t>Μέθοδος των Διαφορών</a:t>
            </a:r>
          </a:p>
        </p:txBody>
      </p:sp>
      <p:sp>
        <p:nvSpPr>
          <p:cNvPr id="3" name="Θέση περιεχομένου 2">
            <a:extLst>
              <a:ext uri="{FF2B5EF4-FFF2-40B4-BE49-F238E27FC236}">
                <a16:creationId xmlns:a16="http://schemas.microsoft.com/office/drawing/2014/main" id="{9560C1CA-7A76-4977-A86F-4DAE1F5A23FC}"/>
              </a:ext>
            </a:extLst>
          </p:cNvPr>
          <p:cNvSpPr>
            <a:spLocks noGrp="1"/>
          </p:cNvSpPr>
          <p:nvPr>
            <p:ph idx="1"/>
          </p:nvPr>
        </p:nvSpPr>
        <p:spPr/>
        <p:txBody>
          <a:bodyPr/>
          <a:lstStyle/>
          <a:p>
            <a:r>
              <a:rPr lang="el-GR" dirty="0"/>
              <a:t>Η </a:t>
            </a:r>
            <a:r>
              <a:rPr lang="el-GR" dirty="0" err="1"/>
              <a:t>χρονοσειρά</a:t>
            </a:r>
            <a:r>
              <a:rPr lang="el-GR" dirty="0"/>
              <a:t> των διαφορών είναι πιο μικρή καθώς χάνουμε ένα σημείο (το τελευταίο). Απόρροια του παραπάνω είναι, ότι μειώθηκε το πλάτος, αλλά αυξήθηκε ο θόρυβος.</a:t>
            </a:r>
          </a:p>
        </p:txBody>
      </p:sp>
      <p:pic>
        <p:nvPicPr>
          <p:cNvPr id="5" name="Εικόνα 4">
            <a:extLst>
              <a:ext uri="{FF2B5EF4-FFF2-40B4-BE49-F238E27FC236}">
                <a16:creationId xmlns:a16="http://schemas.microsoft.com/office/drawing/2014/main" id="{65B1E93B-7B37-1B4B-2C56-D09C8D41F9A9}"/>
              </a:ext>
            </a:extLst>
          </p:cNvPr>
          <p:cNvPicPr>
            <a:picLocks noChangeAspect="1"/>
          </p:cNvPicPr>
          <p:nvPr/>
        </p:nvPicPr>
        <p:blipFill>
          <a:blip r:embed="rId2"/>
          <a:stretch>
            <a:fillRect/>
          </a:stretch>
        </p:blipFill>
        <p:spPr>
          <a:xfrm>
            <a:off x="4510236" y="3068960"/>
            <a:ext cx="5926506" cy="3518445"/>
          </a:xfrm>
          <a:prstGeom prst="rect">
            <a:avLst/>
          </a:prstGeom>
        </p:spPr>
      </p:pic>
    </p:spTree>
    <p:extLst>
      <p:ext uri="{BB962C8B-B14F-4D97-AF65-F5344CB8AC3E}">
        <p14:creationId xmlns:p14="http://schemas.microsoft.com/office/powerpoint/2010/main" val="2324471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1D86AE-4171-620D-66D1-BEB9D9E5DAAB}"/>
              </a:ext>
            </a:extLst>
          </p:cNvPr>
          <p:cNvSpPr>
            <a:spLocks noGrp="1"/>
          </p:cNvSpPr>
          <p:nvPr>
            <p:ph type="title"/>
          </p:nvPr>
        </p:nvSpPr>
        <p:spPr/>
        <p:txBody>
          <a:bodyPr/>
          <a:lstStyle/>
          <a:p>
            <a:r>
              <a:rPr lang="el-GR" dirty="0"/>
              <a:t>Έλεγχος Καταλοίπων</a:t>
            </a:r>
          </a:p>
        </p:txBody>
      </p:sp>
      <p:sp>
        <p:nvSpPr>
          <p:cNvPr id="3" name="Θέση περιεχομένου 2">
            <a:extLst>
              <a:ext uri="{FF2B5EF4-FFF2-40B4-BE49-F238E27FC236}">
                <a16:creationId xmlns:a16="http://schemas.microsoft.com/office/drawing/2014/main" id="{D267552B-85D4-45E6-246B-1A0475EEC2A3}"/>
              </a:ext>
            </a:extLst>
          </p:cNvPr>
          <p:cNvSpPr>
            <a:spLocks noGrp="1"/>
          </p:cNvSpPr>
          <p:nvPr>
            <p:ph idx="1"/>
          </p:nvPr>
        </p:nvSpPr>
        <p:spPr/>
        <p:txBody>
          <a:bodyPr/>
          <a:lstStyle/>
          <a:p>
            <a:r>
              <a:rPr lang="el-GR" dirty="0"/>
              <a:t>Θεωρώντας τα κατάλοιπα ως τυχαίους αριθμούς δεν θα πρέπει να </a:t>
            </a:r>
            <a:r>
              <a:rPr lang="el-GR" dirty="0" err="1"/>
              <a:t>αυτοσυσχετίζονται</a:t>
            </a:r>
            <a:r>
              <a:rPr lang="el-GR" dirty="0"/>
              <a:t>. </a:t>
            </a:r>
          </a:p>
          <a:p>
            <a:endParaRPr lang="el-GR" dirty="0"/>
          </a:p>
          <a:p>
            <a:r>
              <a:rPr lang="el-GR" dirty="0"/>
              <a:t>Ο έλεγχος των καταλοίπων γίνεται με τη στατιστική Q των </a:t>
            </a:r>
            <a:r>
              <a:rPr lang="el-GR" dirty="0" err="1"/>
              <a:t>Ljung</a:t>
            </a:r>
            <a:r>
              <a:rPr lang="el-GR" dirty="0"/>
              <a:t> &amp; </a:t>
            </a:r>
            <a:r>
              <a:rPr lang="el-GR" dirty="0" err="1"/>
              <a:t>Box</a:t>
            </a:r>
            <a:r>
              <a:rPr lang="el-GR" dirty="0"/>
              <a:t>, με την οποία ελέγχεται η σημαντικότητα από κοινού ενός αριθμού συντελεστών </a:t>
            </a:r>
            <a:r>
              <a:rPr lang="el-GR" dirty="0" err="1"/>
              <a:t>αυτοσυσχέτισης</a:t>
            </a:r>
            <a:r>
              <a:rPr lang="el-GR" dirty="0"/>
              <a:t>.</a:t>
            </a:r>
          </a:p>
        </p:txBody>
      </p:sp>
    </p:spTree>
    <p:extLst>
      <p:ext uri="{BB962C8B-B14F-4D97-AF65-F5344CB8AC3E}">
        <p14:creationId xmlns:p14="http://schemas.microsoft.com/office/powerpoint/2010/main" val="223234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BA1AC8-031C-D7C1-CAD6-85756AA13177}"/>
              </a:ext>
            </a:extLst>
          </p:cNvPr>
          <p:cNvSpPr>
            <a:spLocks noGrp="1"/>
          </p:cNvSpPr>
          <p:nvPr>
            <p:ph type="title"/>
          </p:nvPr>
        </p:nvSpPr>
        <p:spPr/>
        <p:txBody>
          <a:bodyPr/>
          <a:lstStyle/>
          <a:p>
            <a:r>
              <a:rPr lang="el-GR" dirty="0"/>
              <a:t>Επικαλυπτόμενα Διαγράμματα</a:t>
            </a:r>
          </a:p>
        </p:txBody>
      </p:sp>
      <p:sp>
        <p:nvSpPr>
          <p:cNvPr id="3" name="Θέση περιεχομένου 2">
            <a:extLst>
              <a:ext uri="{FF2B5EF4-FFF2-40B4-BE49-F238E27FC236}">
                <a16:creationId xmlns:a16="http://schemas.microsoft.com/office/drawing/2014/main" id="{96E6385E-307D-558D-87A3-32CBF60763A6}"/>
              </a:ext>
            </a:extLst>
          </p:cNvPr>
          <p:cNvSpPr>
            <a:spLocks noGrp="1"/>
          </p:cNvSpPr>
          <p:nvPr>
            <p:ph idx="1"/>
          </p:nvPr>
        </p:nvSpPr>
        <p:spPr/>
        <p:txBody>
          <a:bodyPr>
            <a:normAutofit/>
          </a:bodyPr>
          <a:lstStyle/>
          <a:p>
            <a:r>
              <a:rPr lang="el-GR" dirty="0"/>
              <a:t>Τα επικαλυπτόμενα γραφήματα εμφανίζουν τις συνεχόμενες σειρές με την ίδια διάταξη. Παραδείγματα:</a:t>
            </a:r>
          </a:p>
          <a:p>
            <a:pPr lvl="1"/>
            <a:r>
              <a:rPr lang="el-GR" sz="2800" dirty="0"/>
              <a:t>Πλεγμένα γραφήματα</a:t>
            </a:r>
          </a:p>
          <a:p>
            <a:pPr lvl="1"/>
            <a:r>
              <a:rPr lang="el-GR" sz="2800" dirty="0"/>
              <a:t>Γραφήματα γραμμής</a:t>
            </a:r>
          </a:p>
          <a:p>
            <a:pPr lvl="1"/>
            <a:r>
              <a:rPr lang="el-GR" sz="2800" dirty="0"/>
              <a:t>Γραφήματα κλίσης</a:t>
            </a:r>
          </a:p>
          <a:p>
            <a:pPr lvl="1"/>
            <a:r>
              <a:rPr lang="el-GR" sz="2800" dirty="0" err="1"/>
              <a:t>GapChart</a:t>
            </a:r>
            <a:endParaRPr lang="el-GR" sz="2800" dirty="0"/>
          </a:p>
        </p:txBody>
      </p:sp>
      <p:pic>
        <p:nvPicPr>
          <p:cNvPr id="2050" name="Picture 2" descr="Basic line chart: daily history of currency exchange rates">
            <a:extLst>
              <a:ext uri="{FF2B5EF4-FFF2-40B4-BE49-F238E27FC236}">
                <a16:creationId xmlns:a16="http://schemas.microsoft.com/office/drawing/2014/main" id="{276FDAFA-E280-3A61-DA65-E14C10202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6460" y="2992278"/>
            <a:ext cx="4554463" cy="3378374"/>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66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EE504B-569D-8957-C7F6-DC8DB075E9D9}"/>
              </a:ext>
            </a:extLst>
          </p:cNvPr>
          <p:cNvSpPr>
            <a:spLocks noGrp="1"/>
          </p:cNvSpPr>
          <p:nvPr>
            <p:ph type="title"/>
          </p:nvPr>
        </p:nvSpPr>
        <p:spPr/>
        <p:txBody>
          <a:bodyPr/>
          <a:lstStyle/>
          <a:p>
            <a:r>
              <a:rPr lang="el-GR" dirty="0"/>
              <a:t>Εφαρμογή</a:t>
            </a:r>
          </a:p>
        </p:txBody>
      </p:sp>
      <p:sp>
        <p:nvSpPr>
          <p:cNvPr id="3" name="Θέση κειμένου 2">
            <a:extLst>
              <a:ext uri="{FF2B5EF4-FFF2-40B4-BE49-F238E27FC236}">
                <a16:creationId xmlns:a16="http://schemas.microsoft.com/office/drawing/2014/main" id="{73FE0255-DC18-4D89-5CC1-5A20988455E2}"/>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229841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93F278-37C6-E7F8-FB0A-5102A03D6BA0}"/>
              </a:ext>
            </a:extLst>
          </p:cNvPr>
          <p:cNvSpPr>
            <a:spLocks noGrp="1"/>
          </p:cNvSpPr>
          <p:nvPr>
            <p:ph type="title"/>
          </p:nvPr>
        </p:nvSpPr>
        <p:spPr/>
        <p:txBody>
          <a:bodyPr/>
          <a:lstStyle/>
          <a:p>
            <a:r>
              <a:rPr lang="el-GR" dirty="0"/>
              <a:t>Έλεγχος Σημαντικότητας Συντελεστών </a:t>
            </a:r>
            <a:r>
              <a:rPr lang="el-GR" dirty="0" err="1"/>
              <a:t>Αυτοσυσχέτισης</a:t>
            </a:r>
            <a:endParaRPr lang="el-GR" dirty="0"/>
          </a:p>
        </p:txBody>
      </p:sp>
      <p:sp>
        <p:nvSpPr>
          <p:cNvPr id="3" name="Θέση περιεχομένου 2">
            <a:extLst>
              <a:ext uri="{FF2B5EF4-FFF2-40B4-BE49-F238E27FC236}">
                <a16:creationId xmlns:a16="http://schemas.microsoft.com/office/drawing/2014/main" id="{D821F3D5-9D8B-2772-41E7-48854B893FCD}"/>
              </a:ext>
            </a:extLst>
          </p:cNvPr>
          <p:cNvSpPr>
            <a:spLocks noGrp="1"/>
          </p:cNvSpPr>
          <p:nvPr>
            <p:ph idx="1"/>
          </p:nvPr>
        </p:nvSpPr>
        <p:spPr/>
        <p:txBody>
          <a:bodyPr/>
          <a:lstStyle/>
          <a:p>
            <a:r>
              <a:rPr lang="el-GR" i="1" u="sng" dirty="0"/>
              <a:t>Βήμα 1</a:t>
            </a:r>
          </a:p>
          <a:p>
            <a:pPr marL="0" indent="0">
              <a:buNone/>
            </a:pPr>
            <a:r>
              <a:rPr lang="el-GR" b="1" dirty="0"/>
              <a:t>Υποθέσεις που γίνονται δεκτές: </a:t>
            </a:r>
            <a:r>
              <a:rPr lang="el-GR" dirty="0"/>
              <a:t>Για κάθε συντελεστή ο έλεγχος σημαντικότητας βασίζεται στη στατιστική συνάρτηση:</a:t>
            </a:r>
          </a:p>
          <a:p>
            <a:pPr marL="0" indent="0">
              <a:buNone/>
            </a:pPr>
            <a:endParaRPr lang="el-GR" dirty="0"/>
          </a:p>
          <a:p>
            <a:pPr marL="0" indent="0">
              <a:buNone/>
            </a:pPr>
            <a:endParaRPr lang="el-GR" dirty="0"/>
          </a:p>
          <a:p>
            <a:pPr marL="0" indent="0">
              <a:buNone/>
            </a:pPr>
            <a:r>
              <a:rPr lang="el-GR" dirty="0"/>
              <a:t>η οποία είναι η </a:t>
            </a:r>
            <a:r>
              <a:rPr lang="el-GR" dirty="0" err="1"/>
              <a:t>Student</a:t>
            </a:r>
            <a:r>
              <a:rPr lang="el-GR" dirty="0"/>
              <a:t> κατανομή με n-1 βαθμούς ελευθερίας, ή η κανονική κατανομή, επειδή ο πληθυσμός είναι κανονικός με γνωστή διασπορά ή αν το n-1 είναι μεγαλύτερο ή ίσο του 30.</a:t>
            </a:r>
          </a:p>
        </p:txBody>
      </p:sp>
      <p:pic>
        <p:nvPicPr>
          <p:cNvPr id="5" name="Εικόνα 4">
            <a:extLst>
              <a:ext uri="{FF2B5EF4-FFF2-40B4-BE49-F238E27FC236}">
                <a16:creationId xmlns:a16="http://schemas.microsoft.com/office/drawing/2014/main" id="{3C546636-9A05-5FFE-5344-8A41E39BD34C}"/>
              </a:ext>
            </a:extLst>
          </p:cNvPr>
          <p:cNvPicPr>
            <a:picLocks noChangeAspect="1"/>
          </p:cNvPicPr>
          <p:nvPr/>
        </p:nvPicPr>
        <p:blipFill>
          <a:blip r:embed="rId2"/>
          <a:stretch>
            <a:fillRect/>
          </a:stretch>
        </p:blipFill>
        <p:spPr>
          <a:xfrm>
            <a:off x="3744354" y="3068960"/>
            <a:ext cx="4700116" cy="1001107"/>
          </a:xfrm>
          <a:prstGeom prst="rect">
            <a:avLst/>
          </a:prstGeom>
        </p:spPr>
      </p:pic>
    </p:spTree>
    <p:extLst>
      <p:ext uri="{BB962C8B-B14F-4D97-AF65-F5344CB8AC3E}">
        <p14:creationId xmlns:p14="http://schemas.microsoft.com/office/powerpoint/2010/main" val="3024744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93F278-37C6-E7F8-FB0A-5102A03D6BA0}"/>
              </a:ext>
            </a:extLst>
          </p:cNvPr>
          <p:cNvSpPr>
            <a:spLocks noGrp="1"/>
          </p:cNvSpPr>
          <p:nvPr>
            <p:ph type="title"/>
          </p:nvPr>
        </p:nvSpPr>
        <p:spPr/>
        <p:txBody>
          <a:bodyPr/>
          <a:lstStyle/>
          <a:p>
            <a:r>
              <a:rPr lang="el-GR" dirty="0"/>
              <a:t>Έλεγχος Σημαντικότητας Συντελεστών </a:t>
            </a:r>
            <a:r>
              <a:rPr lang="el-GR" dirty="0" err="1"/>
              <a:t>Αυτοσυσχέτισης</a:t>
            </a:r>
            <a:endParaRPr lang="el-GR" dirty="0"/>
          </a:p>
        </p:txBody>
      </p:sp>
      <p:sp>
        <p:nvSpPr>
          <p:cNvPr id="3" name="Θέση περιεχομένου 2">
            <a:extLst>
              <a:ext uri="{FF2B5EF4-FFF2-40B4-BE49-F238E27FC236}">
                <a16:creationId xmlns:a16="http://schemas.microsoft.com/office/drawing/2014/main" id="{D821F3D5-9D8B-2772-41E7-48854B893FCD}"/>
              </a:ext>
            </a:extLst>
          </p:cNvPr>
          <p:cNvSpPr>
            <a:spLocks noGrp="1"/>
          </p:cNvSpPr>
          <p:nvPr>
            <p:ph idx="1"/>
          </p:nvPr>
        </p:nvSpPr>
        <p:spPr/>
        <p:txBody>
          <a:bodyPr/>
          <a:lstStyle/>
          <a:p>
            <a:r>
              <a:rPr lang="el-GR" i="1" u="sng" dirty="0"/>
              <a:t>Βήμα 2</a:t>
            </a:r>
          </a:p>
          <a:p>
            <a:pPr marL="0" indent="0">
              <a:buNone/>
            </a:pPr>
            <a:r>
              <a:rPr lang="el-GR" b="1" dirty="0"/>
              <a:t>Η μηδενική και η εναλλακτική υπόθεση: </a:t>
            </a:r>
          </a:p>
          <a:p>
            <a:pPr marL="0" indent="0">
              <a:buNone/>
            </a:pPr>
            <a:r>
              <a:rPr lang="el-GR" dirty="0"/>
              <a:t>Με τον έλεγχο t ελέγχουμε τις υποθέσεις: </a:t>
            </a:r>
          </a:p>
          <a:p>
            <a:pPr>
              <a:buFont typeface="Wingdings" panose="05000000000000000000" pitchFamily="2" charset="2"/>
              <a:buChar char="q"/>
            </a:pPr>
            <a:r>
              <a:rPr lang="el-GR" dirty="0"/>
              <a:t>H</a:t>
            </a:r>
            <a:r>
              <a:rPr lang="el-GR" baseline="-25000" dirty="0"/>
              <a:t>0</a:t>
            </a:r>
            <a:r>
              <a:rPr lang="el-GR" dirty="0"/>
              <a:t> : ρ</a:t>
            </a:r>
            <a:r>
              <a:rPr lang="el-GR" baseline="-25000" dirty="0"/>
              <a:t>1</a:t>
            </a:r>
            <a:r>
              <a:rPr lang="el-GR" dirty="0"/>
              <a:t> = 0 με εναλλακτική H</a:t>
            </a:r>
            <a:r>
              <a:rPr lang="el-GR" baseline="-25000" dirty="0"/>
              <a:t>1</a:t>
            </a:r>
            <a:r>
              <a:rPr lang="el-GR" dirty="0"/>
              <a:t> : ρ</a:t>
            </a:r>
            <a:r>
              <a:rPr lang="el-GR" baseline="-25000" dirty="0"/>
              <a:t>1</a:t>
            </a:r>
            <a:r>
              <a:rPr lang="el-GR" dirty="0"/>
              <a:t> # 0</a:t>
            </a:r>
          </a:p>
          <a:p>
            <a:pPr>
              <a:buFont typeface="Wingdings" panose="05000000000000000000" pitchFamily="2" charset="2"/>
              <a:buChar char="q"/>
            </a:pPr>
            <a:r>
              <a:rPr lang="el-GR" dirty="0"/>
              <a:t>H</a:t>
            </a:r>
            <a:r>
              <a:rPr lang="el-GR" baseline="-25000" dirty="0"/>
              <a:t>0</a:t>
            </a:r>
            <a:r>
              <a:rPr lang="el-GR" dirty="0"/>
              <a:t> : ρ</a:t>
            </a:r>
            <a:r>
              <a:rPr lang="el-GR" baseline="-25000" dirty="0"/>
              <a:t>2 </a:t>
            </a:r>
            <a:r>
              <a:rPr lang="el-GR" dirty="0"/>
              <a:t>= 0 με εναλλακτική H</a:t>
            </a:r>
            <a:r>
              <a:rPr lang="el-GR" baseline="-25000" dirty="0"/>
              <a:t>1</a:t>
            </a:r>
            <a:r>
              <a:rPr lang="el-GR" dirty="0"/>
              <a:t> : ρ</a:t>
            </a:r>
            <a:r>
              <a:rPr lang="el-GR" baseline="-25000" dirty="0"/>
              <a:t>2</a:t>
            </a:r>
            <a:r>
              <a:rPr lang="el-GR" dirty="0"/>
              <a:t> # 0</a:t>
            </a:r>
          </a:p>
        </p:txBody>
      </p:sp>
    </p:spTree>
    <p:extLst>
      <p:ext uri="{BB962C8B-B14F-4D97-AF65-F5344CB8AC3E}">
        <p14:creationId xmlns:p14="http://schemas.microsoft.com/office/powerpoint/2010/main" val="547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93F278-37C6-E7F8-FB0A-5102A03D6BA0}"/>
              </a:ext>
            </a:extLst>
          </p:cNvPr>
          <p:cNvSpPr>
            <a:spLocks noGrp="1"/>
          </p:cNvSpPr>
          <p:nvPr>
            <p:ph type="title"/>
          </p:nvPr>
        </p:nvSpPr>
        <p:spPr/>
        <p:txBody>
          <a:bodyPr/>
          <a:lstStyle/>
          <a:p>
            <a:r>
              <a:rPr lang="el-GR" dirty="0"/>
              <a:t>Έλεγχος Σημαντικότητας Συντελεστών </a:t>
            </a:r>
            <a:r>
              <a:rPr lang="el-GR" dirty="0" err="1"/>
              <a:t>Αυτοσυσχέτισης</a:t>
            </a:r>
            <a:endParaRPr lang="el-GR" dirty="0"/>
          </a:p>
        </p:txBody>
      </p:sp>
      <p:sp>
        <p:nvSpPr>
          <p:cNvPr id="3" name="Θέση περιεχομένου 2">
            <a:extLst>
              <a:ext uri="{FF2B5EF4-FFF2-40B4-BE49-F238E27FC236}">
                <a16:creationId xmlns:a16="http://schemas.microsoft.com/office/drawing/2014/main" id="{D821F3D5-9D8B-2772-41E7-48854B893FCD}"/>
              </a:ext>
            </a:extLst>
          </p:cNvPr>
          <p:cNvSpPr>
            <a:spLocks noGrp="1"/>
          </p:cNvSpPr>
          <p:nvPr>
            <p:ph idx="1"/>
          </p:nvPr>
        </p:nvSpPr>
        <p:spPr/>
        <p:txBody>
          <a:bodyPr/>
          <a:lstStyle/>
          <a:p>
            <a:r>
              <a:rPr lang="el-GR" i="1" u="sng" dirty="0"/>
              <a:t>Βήμα 3</a:t>
            </a:r>
          </a:p>
          <a:p>
            <a:pPr marL="0" indent="0">
              <a:buNone/>
            </a:pPr>
            <a:r>
              <a:rPr lang="el-GR" dirty="0"/>
              <a:t>Για α = 0.05 και δίπλευρο έλεγχο έχουμε: </a:t>
            </a:r>
          </a:p>
        </p:txBody>
      </p:sp>
      <p:pic>
        <p:nvPicPr>
          <p:cNvPr id="5" name="Εικόνα 4">
            <a:extLst>
              <a:ext uri="{FF2B5EF4-FFF2-40B4-BE49-F238E27FC236}">
                <a16:creationId xmlns:a16="http://schemas.microsoft.com/office/drawing/2014/main" id="{4E2C10CB-F4E0-C097-A990-5D6F9896F073}"/>
              </a:ext>
            </a:extLst>
          </p:cNvPr>
          <p:cNvPicPr>
            <a:picLocks noChangeAspect="1"/>
          </p:cNvPicPr>
          <p:nvPr/>
        </p:nvPicPr>
        <p:blipFill>
          <a:blip r:embed="rId2"/>
          <a:stretch>
            <a:fillRect/>
          </a:stretch>
        </p:blipFill>
        <p:spPr>
          <a:xfrm>
            <a:off x="4203530" y="2852936"/>
            <a:ext cx="3781764" cy="940543"/>
          </a:xfrm>
          <a:prstGeom prst="rect">
            <a:avLst/>
          </a:prstGeom>
        </p:spPr>
      </p:pic>
    </p:spTree>
    <p:extLst>
      <p:ext uri="{BB962C8B-B14F-4D97-AF65-F5344CB8AC3E}">
        <p14:creationId xmlns:p14="http://schemas.microsoft.com/office/powerpoint/2010/main" val="14359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93F278-37C6-E7F8-FB0A-5102A03D6BA0}"/>
              </a:ext>
            </a:extLst>
          </p:cNvPr>
          <p:cNvSpPr>
            <a:spLocks noGrp="1"/>
          </p:cNvSpPr>
          <p:nvPr>
            <p:ph type="title"/>
          </p:nvPr>
        </p:nvSpPr>
        <p:spPr/>
        <p:txBody>
          <a:bodyPr/>
          <a:lstStyle/>
          <a:p>
            <a:r>
              <a:rPr lang="el-GR" dirty="0"/>
              <a:t>Έλεγχος Σημαντικότητας Συντελεστών </a:t>
            </a:r>
            <a:r>
              <a:rPr lang="el-GR" dirty="0" err="1"/>
              <a:t>Αυτοσυσχέτισης</a:t>
            </a:r>
            <a:endParaRPr lang="el-GR" dirty="0"/>
          </a:p>
        </p:txBody>
      </p:sp>
      <p:sp>
        <p:nvSpPr>
          <p:cNvPr id="3" name="Θέση περιεχομένου 2">
            <a:extLst>
              <a:ext uri="{FF2B5EF4-FFF2-40B4-BE49-F238E27FC236}">
                <a16:creationId xmlns:a16="http://schemas.microsoft.com/office/drawing/2014/main" id="{D821F3D5-9D8B-2772-41E7-48854B893FCD}"/>
              </a:ext>
            </a:extLst>
          </p:cNvPr>
          <p:cNvSpPr>
            <a:spLocks noGrp="1"/>
          </p:cNvSpPr>
          <p:nvPr>
            <p:ph idx="1"/>
          </p:nvPr>
        </p:nvSpPr>
        <p:spPr/>
        <p:txBody>
          <a:bodyPr/>
          <a:lstStyle/>
          <a:p>
            <a:r>
              <a:rPr lang="el-GR" i="1" u="sng" dirty="0"/>
              <a:t>Βήμα 4</a:t>
            </a:r>
          </a:p>
          <a:p>
            <a:pPr marL="0" indent="0">
              <a:buNone/>
            </a:pPr>
            <a:r>
              <a:rPr lang="el-GR" b="1" dirty="0"/>
              <a:t>Απόφαση: </a:t>
            </a:r>
            <a:r>
              <a:rPr lang="el-GR" dirty="0"/>
              <a:t>Η απόφαση παίρνεται ανάλογα με τη τιμή της t σε σχέση με το διάστημα ισχύος της μηδενικής υπόθεσης και τα όρια του διαστήματος. </a:t>
            </a:r>
          </a:p>
        </p:txBody>
      </p:sp>
    </p:spTree>
    <p:extLst>
      <p:ext uri="{BB962C8B-B14F-4D97-AF65-F5344CB8AC3E}">
        <p14:creationId xmlns:p14="http://schemas.microsoft.com/office/powerpoint/2010/main" val="191476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4E87F4-F482-43CE-27A9-02D2A02A7712}"/>
              </a:ext>
            </a:extLst>
          </p:cNvPr>
          <p:cNvSpPr>
            <a:spLocks noGrp="1"/>
          </p:cNvSpPr>
          <p:nvPr>
            <p:ph type="title"/>
          </p:nvPr>
        </p:nvSpPr>
        <p:spPr/>
        <p:txBody>
          <a:bodyPr/>
          <a:lstStyle/>
          <a:p>
            <a:r>
              <a:rPr lang="el-GR" dirty="0"/>
              <a:t>Εφαρμογή</a:t>
            </a:r>
          </a:p>
        </p:txBody>
      </p:sp>
      <p:graphicFrame>
        <p:nvGraphicFramePr>
          <p:cNvPr id="4" name="Πίνακας 4">
            <a:extLst>
              <a:ext uri="{FF2B5EF4-FFF2-40B4-BE49-F238E27FC236}">
                <a16:creationId xmlns:a16="http://schemas.microsoft.com/office/drawing/2014/main" id="{ECA71C69-64FE-9E77-D8C8-6D4CCCA9212E}"/>
              </a:ext>
            </a:extLst>
          </p:cNvPr>
          <p:cNvGraphicFramePr>
            <a:graphicFrameLocks noGrp="1"/>
          </p:cNvGraphicFramePr>
          <p:nvPr>
            <p:ph idx="1"/>
            <p:extLst>
              <p:ext uri="{D42A27DB-BD31-4B8C-83A1-F6EECF244321}">
                <p14:modId xmlns:p14="http://schemas.microsoft.com/office/powerpoint/2010/main" val="222996764"/>
              </p:ext>
            </p:extLst>
          </p:nvPr>
        </p:nvGraphicFramePr>
        <p:xfrm>
          <a:off x="3973310" y="1700808"/>
          <a:ext cx="4242204" cy="4754880"/>
        </p:xfrm>
        <a:graphic>
          <a:graphicData uri="http://schemas.openxmlformats.org/drawingml/2006/table">
            <a:tbl>
              <a:tblPr firstRow="1" bandRow="1">
                <a:tableStyleId>{073A0DAA-6AF3-43AB-8588-CEC1D06C72B9}</a:tableStyleId>
              </a:tblPr>
              <a:tblGrid>
                <a:gridCol w="989330">
                  <a:extLst>
                    <a:ext uri="{9D8B030D-6E8A-4147-A177-3AD203B41FA5}">
                      <a16:colId xmlns:a16="http://schemas.microsoft.com/office/drawing/2014/main" val="203047566"/>
                    </a:ext>
                  </a:extLst>
                </a:gridCol>
                <a:gridCol w="3252874">
                  <a:extLst>
                    <a:ext uri="{9D8B030D-6E8A-4147-A177-3AD203B41FA5}">
                      <a16:colId xmlns:a16="http://schemas.microsoft.com/office/drawing/2014/main" val="316432845"/>
                    </a:ext>
                  </a:extLst>
                </a:gridCol>
              </a:tblGrid>
              <a:tr h="280015">
                <a:tc>
                  <a:txBody>
                    <a:bodyPr/>
                    <a:lstStyle/>
                    <a:p>
                      <a:pPr algn="ctr"/>
                      <a:r>
                        <a:rPr lang="el-GR" dirty="0"/>
                        <a:t>Χρόνος</a:t>
                      </a:r>
                    </a:p>
                  </a:txBody>
                  <a:tcPr anchor="ctr"/>
                </a:tc>
                <a:tc>
                  <a:txBody>
                    <a:bodyPr/>
                    <a:lstStyle/>
                    <a:p>
                      <a:pPr algn="ctr"/>
                      <a:r>
                        <a:rPr lang="el-GR" dirty="0"/>
                        <a:t>Πωλήσεις</a:t>
                      </a:r>
                    </a:p>
                  </a:txBody>
                  <a:tcPr anchor="ctr"/>
                </a:tc>
                <a:extLst>
                  <a:ext uri="{0D108BD9-81ED-4DB2-BD59-A6C34878D82A}">
                    <a16:rowId xmlns:a16="http://schemas.microsoft.com/office/drawing/2014/main" val="3394983504"/>
                  </a:ext>
                </a:extLst>
              </a:tr>
              <a:tr h="280015">
                <a:tc>
                  <a:txBody>
                    <a:bodyPr/>
                    <a:lstStyle/>
                    <a:p>
                      <a:pPr algn="ctr"/>
                      <a:r>
                        <a:rPr lang="el-GR" dirty="0"/>
                        <a:t>1</a:t>
                      </a:r>
                    </a:p>
                  </a:txBody>
                  <a:tcPr anchor="ctr"/>
                </a:tc>
                <a:tc>
                  <a:txBody>
                    <a:bodyPr/>
                    <a:lstStyle/>
                    <a:p>
                      <a:pPr algn="ctr"/>
                      <a:r>
                        <a:rPr lang="el-GR" dirty="0"/>
                        <a:t>123</a:t>
                      </a:r>
                    </a:p>
                  </a:txBody>
                  <a:tcPr anchor="ctr"/>
                </a:tc>
                <a:extLst>
                  <a:ext uri="{0D108BD9-81ED-4DB2-BD59-A6C34878D82A}">
                    <a16:rowId xmlns:a16="http://schemas.microsoft.com/office/drawing/2014/main" val="1006303629"/>
                  </a:ext>
                </a:extLst>
              </a:tr>
              <a:tr h="280015">
                <a:tc>
                  <a:txBody>
                    <a:bodyPr/>
                    <a:lstStyle/>
                    <a:p>
                      <a:pPr algn="ctr"/>
                      <a:r>
                        <a:rPr lang="el-GR" dirty="0"/>
                        <a:t>2</a:t>
                      </a:r>
                    </a:p>
                  </a:txBody>
                  <a:tcPr anchor="ctr"/>
                </a:tc>
                <a:tc>
                  <a:txBody>
                    <a:bodyPr/>
                    <a:lstStyle/>
                    <a:p>
                      <a:pPr algn="ctr"/>
                      <a:r>
                        <a:rPr lang="el-GR" dirty="0"/>
                        <a:t>130</a:t>
                      </a:r>
                    </a:p>
                  </a:txBody>
                  <a:tcPr anchor="ctr"/>
                </a:tc>
                <a:extLst>
                  <a:ext uri="{0D108BD9-81ED-4DB2-BD59-A6C34878D82A}">
                    <a16:rowId xmlns:a16="http://schemas.microsoft.com/office/drawing/2014/main" val="4108628095"/>
                  </a:ext>
                </a:extLst>
              </a:tr>
              <a:tr h="280015">
                <a:tc>
                  <a:txBody>
                    <a:bodyPr/>
                    <a:lstStyle/>
                    <a:p>
                      <a:pPr algn="ctr"/>
                      <a:r>
                        <a:rPr lang="el-GR" dirty="0"/>
                        <a:t>3</a:t>
                      </a:r>
                    </a:p>
                  </a:txBody>
                  <a:tcPr anchor="ctr"/>
                </a:tc>
                <a:tc>
                  <a:txBody>
                    <a:bodyPr/>
                    <a:lstStyle/>
                    <a:p>
                      <a:pPr algn="ctr"/>
                      <a:r>
                        <a:rPr lang="el-GR" dirty="0"/>
                        <a:t>125</a:t>
                      </a:r>
                    </a:p>
                  </a:txBody>
                  <a:tcPr anchor="ctr"/>
                </a:tc>
                <a:extLst>
                  <a:ext uri="{0D108BD9-81ED-4DB2-BD59-A6C34878D82A}">
                    <a16:rowId xmlns:a16="http://schemas.microsoft.com/office/drawing/2014/main" val="3467734761"/>
                  </a:ext>
                </a:extLst>
              </a:tr>
              <a:tr h="280015">
                <a:tc>
                  <a:txBody>
                    <a:bodyPr/>
                    <a:lstStyle/>
                    <a:p>
                      <a:pPr algn="ctr"/>
                      <a:r>
                        <a:rPr lang="el-GR" dirty="0"/>
                        <a:t>4</a:t>
                      </a:r>
                    </a:p>
                  </a:txBody>
                  <a:tcPr anchor="ctr"/>
                </a:tc>
                <a:tc>
                  <a:txBody>
                    <a:bodyPr/>
                    <a:lstStyle/>
                    <a:p>
                      <a:pPr algn="ctr"/>
                      <a:r>
                        <a:rPr lang="el-GR" dirty="0"/>
                        <a:t>138</a:t>
                      </a:r>
                    </a:p>
                  </a:txBody>
                  <a:tcPr anchor="ctr"/>
                </a:tc>
                <a:extLst>
                  <a:ext uri="{0D108BD9-81ED-4DB2-BD59-A6C34878D82A}">
                    <a16:rowId xmlns:a16="http://schemas.microsoft.com/office/drawing/2014/main" val="358062859"/>
                  </a:ext>
                </a:extLst>
              </a:tr>
              <a:tr h="280015">
                <a:tc>
                  <a:txBody>
                    <a:bodyPr/>
                    <a:lstStyle/>
                    <a:p>
                      <a:pPr algn="ctr"/>
                      <a:r>
                        <a:rPr lang="el-GR" dirty="0"/>
                        <a:t>5</a:t>
                      </a:r>
                    </a:p>
                  </a:txBody>
                  <a:tcPr anchor="ctr"/>
                </a:tc>
                <a:tc>
                  <a:txBody>
                    <a:bodyPr/>
                    <a:lstStyle/>
                    <a:p>
                      <a:pPr algn="ctr"/>
                      <a:r>
                        <a:rPr lang="el-GR" dirty="0"/>
                        <a:t>145</a:t>
                      </a:r>
                    </a:p>
                  </a:txBody>
                  <a:tcPr anchor="ctr"/>
                </a:tc>
                <a:extLst>
                  <a:ext uri="{0D108BD9-81ED-4DB2-BD59-A6C34878D82A}">
                    <a16:rowId xmlns:a16="http://schemas.microsoft.com/office/drawing/2014/main" val="2063051968"/>
                  </a:ext>
                </a:extLst>
              </a:tr>
              <a:tr h="280015">
                <a:tc>
                  <a:txBody>
                    <a:bodyPr/>
                    <a:lstStyle/>
                    <a:p>
                      <a:pPr algn="ctr"/>
                      <a:r>
                        <a:rPr lang="el-GR" dirty="0"/>
                        <a:t>6</a:t>
                      </a:r>
                    </a:p>
                  </a:txBody>
                  <a:tcPr anchor="ctr"/>
                </a:tc>
                <a:tc>
                  <a:txBody>
                    <a:bodyPr/>
                    <a:lstStyle/>
                    <a:p>
                      <a:pPr algn="ctr"/>
                      <a:r>
                        <a:rPr lang="el-GR" dirty="0"/>
                        <a:t>142</a:t>
                      </a:r>
                    </a:p>
                  </a:txBody>
                  <a:tcPr anchor="ctr"/>
                </a:tc>
                <a:extLst>
                  <a:ext uri="{0D108BD9-81ED-4DB2-BD59-A6C34878D82A}">
                    <a16:rowId xmlns:a16="http://schemas.microsoft.com/office/drawing/2014/main" val="1399311108"/>
                  </a:ext>
                </a:extLst>
              </a:tr>
              <a:tr h="280015">
                <a:tc>
                  <a:txBody>
                    <a:bodyPr/>
                    <a:lstStyle/>
                    <a:p>
                      <a:pPr algn="ctr"/>
                      <a:r>
                        <a:rPr lang="el-GR" dirty="0"/>
                        <a:t>7</a:t>
                      </a:r>
                    </a:p>
                  </a:txBody>
                  <a:tcPr anchor="ctr"/>
                </a:tc>
                <a:tc>
                  <a:txBody>
                    <a:bodyPr/>
                    <a:lstStyle/>
                    <a:p>
                      <a:pPr algn="ctr"/>
                      <a:r>
                        <a:rPr lang="el-GR" dirty="0"/>
                        <a:t>141</a:t>
                      </a:r>
                    </a:p>
                  </a:txBody>
                  <a:tcPr anchor="ctr"/>
                </a:tc>
                <a:extLst>
                  <a:ext uri="{0D108BD9-81ED-4DB2-BD59-A6C34878D82A}">
                    <a16:rowId xmlns:a16="http://schemas.microsoft.com/office/drawing/2014/main" val="90533372"/>
                  </a:ext>
                </a:extLst>
              </a:tr>
              <a:tr h="280015">
                <a:tc>
                  <a:txBody>
                    <a:bodyPr/>
                    <a:lstStyle/>
                    <a:p>
                      <a:pPr algn="ctr"/>
                      <a:r>
                        <a:rPr lang="el-GR" dirty="0"/>
                        <a:t>8</a:t>
                      </a:r>
                    </a:p>
                  </a:txBody>
                  <a:tcPr anchor="ctr"/>
                </a:tc>
                <a:tc>
                  <a:txBody>
                    <a:bodyPr/>
                    <a:lstStyle/>
                    <a:p>
                      <a:pPr algn="ctr"/>
                      <a:r>
                        <a:rPr lang="el-GR" dirty="0"/>
                        <a:t>146</a:t>
                      </a:r>
                    </a:p>
                  </a:txBody>
                  <a:tcPr anchor="ctr"/>
                </a:tc>
                <a:extLst>
                  <a:ext uri="{0D108BD9-81ED-4DB2-BD59-A6C34878D82A}">
                    <a16:rowId xmlns:a16="http://schemas.microsoft.com/office/drawing/2014/main" val="1137077661"/>
                  </a:ext>
                </a:extLst>
              </a:tr>
              <a:tr h="280015">
                <a:tc>
                  <a:txBody>
                    <a:bodyPr/>
                    <a:lstStyle/>
                    <a:p>
                      <a:pPr algn="ctr"/>
                      <a:r>
                        <a:rPr lang="el-GR" dirty="0"/>
                        <a:t>9</a:t>
                      </a:r>
                    </a:p>
                  </a:txBody>
                  <a:tcPr anchor="ctr"/>
                </a:tc>
                <a:tc>
                  <a:txBody>
                    <a:bodyPr/>
                    <a:lstStyle/>
                    <a:p>
                      <a:pPr algn="ctr"/>
                      <a:r>
                        <a:rPr lang="el-GR" dirty="0"/>
                        <a:t>147</a:t>
                      </a:r>
                    </a:p>
                  </a:txBody>
                  <a:tcPr anchor="ctr"/>
                </a:tc>
                <a:extLst>
                  <a:ext uri="{0D108BD9-81ED-4DB2-BD59-A6C34878D82A}">
                    <a16:rowId xmlns:a16="http://schemas.microsoft.com/office/drawing/2014/main" val="875903947"/>
                  </a:ext>
                </a:extLst>
              </a:tr>
              <a:tr h="280015">
                <a:tc>
                  <a:txBody>
                    <a:bodyPr/>
                    <a:lstStyle/>
                    <a:p>
                      <a:pPr algn="ctr"/>
                      <a:r>
                        <a:rPr lang="el-GR" dirty="0"/>
                        <a:t>10</a:t>
                      </a:r>
                    </a:p>
                  </a:txBody>
                  <a:tcPr anchor="ctr"/>
                </a:tc>
                <a:tc>
                  <a:txBody>
                    <a:bodyPr/>
                    <a:lstStyle/>
                    <a:p>
                      <a:pPr algn="ctr"/>
                      <a:r>
                        <a:rPr lang="el-GR" dirty="0"/>
                        <a:t>157</a:t>
                      </a:r>
                    </a:p>
                  </a:txBody>
                  <a:tcPr anchor="ctr"/>
                </a:tc>
                <a:extLst>
                  <a:ext uri="{0D108BD9-81ED-4DB2-BD59-A6C34878D82A}">
                    <a16:rowId xmlns:a16="http://schemas.microsoft.com/office/drawing/2014/main" val="3669639646"/>
                  </a:ext>
                </a:extLst>
              </a:tr>
              <a:tr h="280015">
                <a:tc>
                  <a:txBody>
                    <a:bodyPr/>
                    <a:lstStyle/>
                    <a:p>
                      <a:pPr algn="ctr"/>
                      <a:r>
                        <a:rPr lang="el-GR" dirty="0"/>
                        <a:t>11</a:t>
                      </a:r>
                    </a:p>
                  </a:txBody>
                  <a:tcPr anchor="ctr"/>
                </a:tc>
                <a:tc>
                  <a:txBody>
                    <a:bodyPr/>
                    <a:lstStyle/>
                    <a:p>
                      <a:pPr algn="ctr"/>
                      <a:r>
                        <a:rPr lang="el-GR" dirty="0"/>
                        <a:t>150</a:t>
                      </a:r>
                    </a:p>
                  </a:txBody>
                  <a:tcPr anchor="ctr"/>
                </a:tc>
                <a:extLst>
                  <a:ext uri="{0D108BD9-81ED-4DB2-BD59-A6C34878D82A}">
                    <a16:rowId xmlns:a16="http://schemas.microsoft.com/office/drawing/2014/main" val="3801973105"/>
                  </a:ext>
                </a:extLst>
              </a:tr>
              <a:tr h="280015">
                <a:tc>
                  <a:txBody>
                    <a:bodyPr/>
                    <a:lstStyle/>
                    <a:p>
                      <a:pPr algn="ctr"/>
                      <a:r>
                        <a:rPr lang="el-GR" dirty="0"/>
                        <a:t>12</a:t>
                      </a:r>
                    </a:p>
                  </a:txBody>
                  <a:tcPr anchor="ctr"/>
                </a:tc>
                <a:tc>
                  <a:txBody>
                    <a:bodyPr/>
                    <a:lstStyle/>
                    <a:p>
                      <a:pPr algn="ctr"/>
                      <a:r>
                        <a:rPr lang="el-GR" dirty="0"/>
                        <a:t>160</a:t>
                      </a:r>
                    </a:p>
                  </a:txBody>
                  <a:tcPr anchor="ctr"/>
                </a:tc>
                <a:extLst>
                  <a:ext uri="{0D108BD9-81ED-4DB2-BD59-A6C34878D82A}">
                    <a16:rowId xmlns:a16="http://schemas.microsoft.com/office/drawing/2014/main" val="2691064400"/>
                  </a:ext>
                </a:extLst>
              </a:tr>
            </a:tbl>
          </a:graphicData>
        </a:graphic>
      </p:graphicFrame>
    </p:spTree>
    <p:extLst>
      <p:ext uri="{BB962C8B-B14F-4D97-AF65-F5344CB8AC3E}">
        <p14:creationId xmlns:p14="http://schemas.microsoft.com/office/powerpoint/2010/main" val="268002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19E6D8D-AC2B-61DB-5B90-89DE91AEFC9A}"/>
              </a:ext>
            </a:extLst>
          </p:cNvPr>
          <p:cNvSpPr>
            <a:spLocks noGrp="1"/>
          </p:cNvSpPr>
          <p:nvPr>
            <p:ph type="title"/>
          </p:nvPr>
        </p:nvSpPr>
        <p:spPr/>
        <p:txBody>
          <a:bodyPr/>
          <a:lstStyle/>
          <a:p>
            <a:r>
              <a:rPr lang="el-GR" dirty="0"/>
              <a:t>Εφαρμογή</a:t>
            </a:r>
          </a:p>
        </p:txBody>
      </p:sp>
      <p:pic>
        <p:nvPicPr>
          <p:cNvPr id="5" name="Θέση περιεχομένου 4">
            <a:extLst>
              <a:ext uri="{FF2B5EF4-FFF2-40B4-BE49-F238E27FC236}">
                <a16:creationId xmlns:a16="http://schemas.microsoft.com/office/drawing/2014/main" id="{A86C7BEC-7DC9-B398-DDCD-5D3896C3C3E0}"/>
              </a:ext>
            </a:extLst>
          </p:cNvPr>
          <p:cNvPicPr>
            <a:picLocks noGrp="1" noChangeAspect="1"/>
          </p:cNvPicPr>
          <p:nvPr>
            <p:ph idx="1"/>
          </p:nvPr>
        </p:nvPicPr>
        <p:blipFill>
          <a:blip r:embed="rId2"/>
          <a:stretch>
            <a:fillRect/>
          </a:stretch>
        </p:blipFill>
        <p:spPr>
          <a:xfrm>
            <a:off x="3574132" y="1670236"/>
            <a:ext cx="5939209" cy="3517527"/>
          </a:xfrm>
        </p:spPr>
      </p:pic>
    </p:spTree>
    <p:extLst>
      <p:ext uri="{BB962C8B-B14F-4D97-AF65-F5344CB8AC3E}">
        <p14:creationId xmlns:p14="http://schemas.microsoft.com/office/powerpoint/2010/main" val="1440262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4BF0E83-5B88-E9DC-7AA3-FB1F278E76DB}"/>
              </a:ext>
            </a:extLst>
          </p:cNvPr>
          <p:cNvPicPr>
            <a:picLocks noChangeAspect="1"/>
          </p:cNvPicPr>
          <p:nvPr/>
        </p:nvPicPr>
        <p:blipFill>
          <a:blip r:embed="rId2"/>
          <a:stretch>
            <a:fillRect/>
          </a:stretch>
        </p:blipFill>
        <p:spPr>
          <a:xfrm>
            <a:off x="716645" y="0"/>
            <a:ext cx="10755534" cy="6858000"/>
          </a:xfrm>
          <a:prstGeom prst="rect">
            <a:avLst/>
          </a:prstGeom>
        </p:spPr>
      </p:pic>
    </p:spTree>
    <p:extLst>
      <p:ext uri="{BB962C8B-B14F-4D97-AF65-F5344CB8AC3E}">
        <p14:creationId xmlns:p14="http://schemas.microsoft.com/office/powerpoint/2010/main" val="1652810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CEBE0B-DE41-9C65-22DE-17BB2D7614B1}"/>
              </a:ext>
            </a:extLst>
          </p:cNvPr>
          <p:cNvSpPr>
            <a:spLocks noGrp="1"/>
          </p:cNvSpPr>
          <p:nvPr>
            <p:ph type="title"/>
          </p:nvPr>
        </p:nvSpPr>
        <p:spPr/>
        <p:txBody>
          <a:bodyPr/>
          <a:lstStyle/>
          <a:p>
            <a:r>
              <a:rPr lang="el-GR" dirty="0"/>
              <a:t>Εφαρμογή</a:t>
            </a:r>
          </a:p>
        </p:txBody>
      </p:sp>
      <p:pic>
        <p:nvPicPr>
          <p:cNvPr id="5" name="Θέση περιεχομένου 4">
            <a:extLst>
              <a:ext uri="{FF2B5EF4-FFF2-40B4-BE49-F238E27FC236}">
                <a16:creationId xmlns:a16="http://schemas.microsoft.com/office/drawing/2014/main" id="{FF560D5B-AFE2-AD82-4095-6ED1EDECD13D}"/>
              </a:ext>
            </a:extLst>
          </p:cNvPr>
          <p:cNvPicPr>
            <a:picLocks noGrp="1" noChangeAspect="1"/>
          </p:cNvPicPr>
          <p:nvPr>
            <p:ph idx="1"/>
          </p:nvPr>
        </p:nvPicPr>
        <p:blipFill>
          <a:blip r:embed="rId2"/>
          <a:stretch>
            <a:fillRect/>
          </a:stretch>
        </p:blipFill>
        <p:spPr>
          <a:xfrm>
            <a:off x="3070076" y="1700808"/>
            <a:ext cx="6825569" cy="4648448"/>
          </a:xfrm>
        </p:spPr>
      </p:pic>
    </p:spTree>
    <p:extLst>
      <p:ext uri="{BB962C8B-B14F-4D97-AF65-F5344CB8AC3E}">
        <p14:creationId xmlns:p14="http://schemas.microsoft.com/office/powerpoint/2010/main" val="380219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6A7CC2-8915-A4C6-D31B-8B7ED9C8D4FB}"/>
              </a:ext>
            </a:extLst>
          </p:cNvPr>
          <p:cNvSpPr>
            <a:spLocks noGrp="1"/>
          </p:cNvSpPr>
          <p:nvPr>
            <p:ph type="title"/>
          </p:nvPr>
        </p:nvSpPr>
        <p:spPr/>
        <p:txBody>
          <a:bodyPr/>
          <a:lstStyle/>
          <a:p>
            <a:r>
              <a:rPr lang="el-GR" dirty="0"/>
              <a:t>Εφαρμογή</a:t>
            </a:r>
          </a:p>
        </p:txBody>
      </p:sp>
      <p:pic>
        <p:nvPicPr>
          <p:cNvPr id="5" name="Θέση περιεχομένου 4">
            <a:extLst>
              <a:ext uri="{FF2B5EF4-FFF2-40B4-BE49-F238E27FC236}">
                <a16:creationId xmlns:a16="http://schemas.microsoft.com/office/drawing/2014/main" id="{65168420-C701-BA1C-6C39-96189A10A0B1}"/>
              </a:ext>
            </a:extLst>
          </p:cNvPr>
          <p:cNvPicPr>
            <a:picLocks noGrp="1" noChangeAspect="1"/>
          </p:cNvPicPr>
          <p:nvPr>
            <p:ph idx="1"/>
          </p:nvPr>
        </p:nvPicPr>
        <p:blipFill>
          <a:blip r:embed="rId2"/>
          <a:stretch>
            <a:fillRect/>
          </a:stretch>
        </p:blipFill>
        <p:spPr>
          <a:xfrm>
            <a:off x="3646140" y="1535514"/>
            <a:ext cx="5667760" cy="2250434"/>
          </a:xfrm>
        </p:spPr>
      </p:pic>
      <p:pic>
        <p:nvPicPr>
          <p:cNvPr id="7" name="Εικόνα 6">
            <a:extLst>
              <a:ext uri="{FF2B5EF4-FFF2-40B4-BE49-F238E27FC236}">
                <a16:creationId xmlns:a16="http://schemas.microsoft.com/office/drawing/2014/main" id="{765B8023-7B7B-188C-005E-CACC0696E896}"/>
              </a:ext>
            </a:extLst>
          </p:cNvPr>
          <p:cNvPicPr>
            <a:picLocks noChangeAspect="1"/>
          </p:cNvPicPr>
          <p:nvPr/>
        </p:nvPicPr>
        <p:blipFill>
          <a:blip r:embed="rId3"/>
          <a:stretch>
            <a:fillRect/>
          </a:stretch>
        </p:blipFill>
        <p:spPr>
          <a:xfrm>
            <a:off x="2579315" y="3901518"/>
            <a:ext cx="7030194" cy="1537855"/>
          </a:xfrm>
          <a:prstGeom prst="rect">
            <a:avLst/>
          </a:prstGeom>
        </p:spPr>
      </p:pic>
    </p:spTree>
    <p:extLst>
      <p:ext uri="{BB962C8B-B14F-4D97-AF65-F5344CB8AC3E}">
        <p14:creationId xmlns:p14="http://schemas.microsoft.com/office/powerpoint/2010/main" val="2095055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BBA1AC8-031C-D7C1-CAD6-85756AA13177}"/>
              </a:ext>
            </a:extLst>
          </p:cNvPr>
          <p:cNvSpPr>
            <a:spLocks noGrp="1"/>
          </p:cNvSpPr>
          <p:nvPr>
            <p:ph type="title"/>
          </p:nvPr>
        </p:nvSpPr>
        <p:spPr/>
        <p:txBody>
          <a:bodyPr/>
          <a:lstStyle/>
          <a:p>
            <a:r>
              <a:rPr lang="el-GR" dirty="0"/>
              <a:t>Χωριστά Διαγράμματα</a:t>
            </a:r>
          </a:p>
        </p:txBody>
      </p:sp>
      <p:sp>
        <p:nvSpPr>
          <p:cNvPr id="3" name="Θέση περιεχομένου 2">
            <a:extLst>
              <a:ext uri="{FF2B5EF4-FFF2-40B4-BE49-F238E27FC236}">
                <a16:creationId xmlns:a16="http://schemas.microsoft.com/office/drawing/2014/main" id="{96E6385E-307D-558D-87A3-32CBF60763A6}"/>
              </a:ext>
            </a:extLst>
          </p:cNvPr>
          <p:cNvSpPr>
            <a:spLocks noGrp="1"/>
          </p:cNvSpPr>
          <p:nvPr>
            <p:ph idx="1"/>
          </p:nvPr>
        </p:nvSpPr>
        <p:spPr/>
        <p:txBody>
          <a:bodyPr>
            <a:normAutofit/>
          </a:bodyPr>
          <a:lstStyle/>
          <a:p>
            <a:r>
              <a:rPr lang="el-GR" dirty="0"/>
              <a:t>Τα χωριστά διαγράμματα παρουσιάζουν τις </a:t>
            </a:r>
            <a:r>
              <a:rPr lang="el-GR" dirty="0" err="1"/>
              <a:t>χρονοσειρές</a:t>
            </a:r>
            <a:r>
              <a:rPr lang="el-GR" dirty="0"/>
              <a:t> σε διαφορετικές διατάξεις (αλλά ευθυγραμμισμένες για λόγους σύγκρισης). Παραδείγματα:</a:t>
            </a:r>
          </a:p>
          <a:p>
            <a:pPr lvl="1"/>
            <a:r>
              <a:rPr lang="el-GR" sz="2800" dirty="0"/>
              <a:t>Γραφήματα </a:t>
            </a:r>
            <a:r>
              <a:rPr lang="el-GR" sz="2800" dirty="0" err="1"/>
              <a:t>Horizon</a:t>
            </a:r>
            <a:endParaRPr lang="el-GR" sz="2800" dirty="0"/>
          </a:p>
          <a:p>
            <a:pPr lvl="1"/>
            <a:r>
              <a:rPr lang="el-GR" sz="2800" dirty="0"/>
              <a:t>Μειωμένο διάγραμμα γραμμής (μικρά πολλαπλάσια)</a:t>
            </a:r>
          </a:p>
          <a:p>
            <a:pPr lvl="1"/>
            <a:r>
              <a:rPr lang="el-GR" sz="2800" dirty="0"/>
              <a:t>Γραφική παράσταση σιλουέτας</a:t>
            </a:r>
          </a:p>
          <a:p>
            <a:pPr lvl="1"/>
            <a:r>
              <a:rPr lang="el-GR" sz="2800" dirty="0"/>
              <a:t>Κυκλικό γράφημα σιλουέτας</a:t>
            </a:r>
          </a:p>
        </p:txBody>
      </p:sp>
      <p:pic>
        <p:nvPicPr>
          <p:cNvPr id="4098" name="Picture 2" descr="Selecting the number of clusters with silhouette analysis on ...">
            <a:extLst>
              <a:ext uri="{FF2B5EF4-FFF2-40B4-BE49-F238E27FC236}">
                <a16:creationId xmlns:a16="http://schemas.microsoft.com/office/drawing/2014/main" id="{2A07A185-5718-DB82-2C68-50B40182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488" r="8302"/>
          <a:stretch/>
        </p:blipFill>
        <p:spPr bwMode="auto">
          <a:xfrm>
            <a:off x="6598468" y="4359363"/>
            <a:ext cx="5281826" cy="249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15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E618C3-7939-11D9-D268-929149EC4DAC}"/>
              </a:ext>
            </a:extLst>
          </p:cNvPr>
          <p:cNvSpPr>
            <a:spLocks noGrp="1"/>
          </p:cNvSpPr>
          <p:nvPr>
            <p:ph type="title"/>
          </p:nvPr>
        </p:nvSpPr>
        <p:spPr/>
        <p:txBody>
          <a:bodyPr/>
          <a:lstStyle/>
          <a:p>
            <a:r>
              <a:rPr lang="el-GR" dirty="0"/>
              <a:t>Εφαρμογή</a:t>
            </a:r>
          </a:p>
        </p:txBody>
      </p:sp>
      <p:sp>
        <p:nvSpPr>
          <p:cNvPr id="3" name="Θέση περιεχομένου 2">
            <a:extLst>
              <a:ext uri="{FF2B5EF4-FFF2-40B4-BE49-F238E27FC236}">
                <a16:creationId xmlns:a16="http://schemas.microsoft.com/office/drawing/2014/main" id="{2BF136EA-9D96-9BCA-BE97-09CD842B3AA4}"/>
              </a:ext>
            </a:extLst>
          </p:cNvPr>
          <p:cNvSpPr>
            <a:spLocks noGrp="1"/>
          </p:cNvSpPr>
          <p:nvPr>
            <p:ph idx="1"/>
          </p:nvPr>
        </p:nvSpPr>
        <p:spPr/>
        <p:txBody>
          <a:bodyPr/>
          <a:lstStyle/>
          <a:p>
            <a:r>
              <a:rPr lang="el-GR" dirty="0"/>
              <a:t>Ένας εναλλακτικός τρόπος για να ελέγξουμε τα όρια εμπιστοσύνης είναι να δημιουργήσουμε το διάστημα εμπιστοσύνης με κέντρο το 0.</a:t>
            </a:r>
          </a:p>
        </p:txBody>
      </p:sp>
      <p:pic>
        <p:nvPicPr>
          <p:cNvPr id="5" name="Εικόνα 4">
            <a:extLst>
              <a:ext uri="{FF2B5EF4-FFF2-40B4-BE49-F238E27FC236}">
                <a16:creationId xmlns:a16="http://schemas.microsoft.com/office/drawing/2014/main" id="{4CB5AD80-EFB1-685F-C15E-777233A70940}"/>
              </a:ext>
            </a:extLst>
          </p:cNvPr>
          <p:cNvPicPr>
            <a:picLocks noChangeAspect="1"/>
          </p:cNvPicPr>
          <p:nvPr/>
        </p:nvPicPr>
        <p:blipFill>
          <a:blip r:embed="rId2"/>
          <a:stretch>
            <a:fillRect/>
          </a:stretch>
        </p:blipFill>
        <p:spPr>
          <a:xfrm>
            <a:off x="2926060" y="3140968"/>
            <a:ext cx="7081019" cy="1512168"/>
          </a:xfrm>
          <a:prstGeom prst="rect">
            <a:avLst/>
          </a:prstGeom>
        </p:spPr>
      </p:pic>
    </p:spTree>
    <p:extLst>
      <p:ext uri="{BB962C8B-B14F-4D97-AF65-F5344CB8AC3E}">
        <p14:creationId xmlns:p14="http://schemas.microsoft.com/office/powerpoint/2010/main" val="30390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40CA07-FC63-7D3B-925B-302F69DF1CE3}"/>
              </a:ext>
            </a:extLst>
          </p:cNvPr>
          <p:cNvSpPr>
            <a:spLocks noGrp="1"/>
          </p:cNvSpPr>
          <p:nvPr>
            <p:ph type="title"/>
          </p:nvPr>
        </p:nvSpPr>
        <p:spPr/>
        <p:txBody>
          <a:bodyPr/>
          <a:lstStyle/>
          <a:p>
            <a:r>
              <a:rPr lang="el-GR" dirty="0"/>
              <a:t>Εφαρμογή</a:t>
            </a:r>
          </a:p>
        </p:txBody>
      </p:sp>
      <p:pic>
        <p:nvPicPr>
          <p:cNvPr id="5" name="Θέση περιεχομένου 4">
            <a:extLst>
              <a:ext uri="{FF2B5EF4-FFF2-40B4-BE49-F238E27FC236}">
                <a16:creationId xmlns:a16="http://schemas.microsoft.com/office/drawing/2014/main" id="{7C2A8BBA-D8A8-57F1-7DF3-7B91B3663A6C}"/>
              </a:ext>
            </a:extLst>
          </p:cNvPr>
          <p:cNvPicPr>
            <a:picLocks noGrp="1" noChangeAspect="1"/>
          </p:cNvPicPr>
          <p:nvPr>
            <p:ph idx="1"/>
          </p:nvPr>
        </p:nvPicPr>
        <p:blipFill>
          <a:blip r:embed="rId2"/>
          <a:stretch>
            <a:fillRect/>
          </a:stretch>
        </p:blipFill>
        <p:spPr>
          <a:xfrm>
            <a:off x="3861957" y="1600200"/>
            <a:ext cx="5245960" cy="4572000"/>
          </a:xfrm>
        </p:spPr>
      </p:pic>
    </p:spTree>
    <p:extLst>
      <p:ext uri="{BB962C8B-B14F-4D97-AF65-F5344CB8AC3E}">
        <p14:creationId xmlns:p14="http://schemas.microsoft.com/office/powerpoint/2010/main" val="248205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3572A5AC-9ED3-4E52-766E-834608BB8474}"/>
              </a:ext>
            </a:extLst>
          </p:cNvPr>
          <p:cNvPicPr>
            <a:picLocks noChangeAspect="1"/>
          </p:cNvPicPr>
          <p:nvPr/>
        </p:nvPicPr>
        <p:blipFill>
          <a:blip r:embed="rId2"/>
          <a:stretch>
            <a:fillRect/>
          </a:stretch>
        </p:blipFill>
        <p:spPr>
          <a:xfrm>
            <a:off x="981844" y="2038156"/>
            <a:ext cx="9916909" cy="2781688"/>
          </a:xfrm>
          <a:prstGeom prst="rect">
            <a:avLst/>
          </a:prstGeom>
        </p:spPr>
      </p:pic>
    </p:spTree>
    <p:extLst>
      <p:ext uri="{BB962C8B-B14F-4D97-AF65-F5344CB8AC3E}">
        <p14:creationId xmlns:p14="http://schemas.microsoft.com/office/powerpoint/2010/main" val="125393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08F9F7-6339-36BD-3E49-C354FBBA1806}"/>
              </a:ext>
            </a:extLst>
          </p:cNvPr>
          <p:cNvSpPr>
            <a:spLocks noGrp="1"/>
          </p:cNvSpPr>
          <p:nvPr>
            <p:ph type="title"/>
          </p:nvPr>
        </p:nvSpPr>
        <p:spPr/>
        <p:txBody>
          <a:bodyPr/>
          <a:lstStyle/>
          <a:p>
            <a:r>
              <a:rPr lang="el-GR" dirty="0"/>
              <a:t>Εφαρμογή</a:t>
            </a:r>
          </a:p>
        </p:txBody>
      </p:sp>
      <p:sp>
        <p:nvSpPr>
          <p:cNvPr id="3" name="Θέση περιεχομένου 2">
            <a:extLst>
              <a:ext uri="{FF2B5EF4-FFF2-40B4-BE49-F238E27FC236}">
                <a16:creationId xmlns:a16="http://schemas.microsoft.com/office/drawing/2014/main" id="{9311BD5A-E166-5744-3408-53C91F5F9DE1}"/>
              </a:ext>
            </a:extLst>
          </p:cNvPr>
          <p:cNvSpPr>
            <a:spLocks noGrp="1"/>
          </p:cNvSpPr>
          <p:nvPr>
            <p:ph idx="1"/>
          </p:nvPr>
        </p:nvSpPr>
        <p:spPr/>
        <p:txBody>
          <a:bodyPr/>
          <a:lstStyle/>
          <a:p>
            <a:r>
              <a:rPr lang="el-GR" dirty="0"/>
              <a:t>Η χ</a:t>
            </a:r>
            <a:r>
              <a:rPr lang="el-GR" baseline="30000" dirty="0"/>
              <a:t>2</a:t>
            </a:r>
            <a:r>
              <a:rPr lang="el-GR" dirty="0"/>
              <a:t> με 3 βαθμούς ελευθερίας, με 95% διάστημα εμπιστοσύνης και μονόπλευρο έλεγχο είναι 7.81, που είναι μικρότερο από το 8.82. Επομένως η μηδενική υπόθεση απορρίπτεται.</a:t>
            </a:r>
          </a:p>
        </p:txBody>
      </p:sp>
    </p:spTree>
    <p:extLst>
      <p:ext uri="{BB962C8B-B14F-4D97-AF65-F5344CB8AC3E}">
        <p14:creationId xmlns:p14="http://schemas.microsoft.com/office/powerpoint/2010/main" val="35865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94B9A5-8DFD-A0BC-BE9B-A5835DDD4C25}"/>
              </a:ext>
            </a:extLst>
          </p:cNvPr>
          <p:cNvSpPr>
            <a:spLocks noGrp="1"/>
          </p:cNvSpPr>
          <p:nvPr>
            <p:ph type="title"/>
          </p:nvPr>
        </p:nvSpPr>
        <p:spPr/>
        <p:txBody>
          <a:bodyPr/>
          <a:lstStyle/>
          <a:p>
            <a:r>
              <a:rPr lang="el-GR" dirty="0"/>
              <a:t>Εφαρμογή</a:t>
            </a:r>
          </a:p>
        </p:txBody>
      </p:sp>
      <p:pic>
        <p:nvPicPr>
          <p:cNvPr id="5" name="Θέση περιεχομένου 4">
            <a:extLst>
              <a:ext uri="{FF2B5EF4-FFF2-40B4-BE49-F238E27FC236}">
                <a16:creationId xmlns:a16="http://schemas.microsoft.com/office/drawing/2014/main" id="{E408DEE8-588E-B6CF-4276-8F8255CC4785}"/>
              </a:ext>
            </a:extLst>
          </p:cNvPr>
          <p:cNvPicPr>
            <a:picLocks noGrp="1" noChangeAspect="1"/>
          </p:cNvPicPr>
          <p:nvPr>
            <p:ph idx="1"/>
          </p:nvPr>
        </p:nvPicPr>
        <p:blipFill rotWithShape="1">
          <a:blip r:embed="rId2"/>
          <a:srcRect b="20990"/>
          <a:stretch/>
        </p:blipFill>
        <p:spPr>
          <a:xfrm>
            <a:off x="3090953" y="1503493"/>
            <a:ext cx="6006917" cy="5196129"/>
          </a:xfrm>
        </p:spPr>
      </p:pic>
    </p:spTree>
    <p:extLst>
      <p:ext uri="{BB962C8B-B14F-4D97-AF65-F5344CB8AC3E}">
        <p14:creationId xmlns:p14="http://schemas.microsoft.com/office/powerpoint/2010/main" val="71195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257E2281-AAF8-F3FC-02CB-E68C5CA55AA8}"/>
              </a:ext>
            </a:extLst>
          </p:cNvPr>
          <p:cNvSpPr>
            <a:spLocks noGrp="1" noChangeArrowheads="1"/>
          </p:cNvSpPr>
          <p:nvPr>
            <p:ph type="title"/>
          </p:nvPr>
        </p:nvSpPr>
        <p:spPr/>
        <p:txBody>
          <a:bodyPr/>
          <a:lstStyle/>
          <a:p>
            <a:pPr algn="ctr" eaLnBrk="1" hangingPunct="1"/>
            <a:r>
              <a:rPr lang="el-GR" altLang="el-GR"/>
              <a:t>Ερωτήσεις???</a:t>
            </a:r>
          </a:p>
        </p:txBody>
      </p:sp>
      <p:pic>
        <p:nvPicPr>
          <p:cNvPr id="53251" name="Picture 2">
            <a:extLst>
              <a:ext uri="{FF2B5EF4-FFF2-40B4-BE49-F238E27FC236}">
                <a16:creationId xmlns:a16="http://schemas.microsoft.com/office/drawing/2014/main" id="{365D0028-0EDE-FAB2-3F90-97E44D183E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75075" y="2052638"/>
            <a:ext cx="3600450" cy="41957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138D50-5FE0-2E32-36A8-C4D13545D67B}"/>
              </a:ext>
            </a:extLst>
          </p:cNvPr>
          <p:cNvSpPr>
            <a:spLocks noGrp="1"/>
          </p:cNvSpPr>
          <p:nvPr>
            <p:ph type="title"/>
          </p:nvPr>
        </p:nvSpPr>
        <p:spPr/>
        <p:txBody>
          <a:bodyPr/>
          <a:lstStyle/>
          <a:p>
            <a:r>
              <a:rPr lang="el-GR" dirty="0" err="1"/>
              <a:t>Χρονοσειρές</a:t>
            </a:r>
            <a:endParaRPr lang="el-GR" dirty="0"/>
          </a:p>
        </p:txBody>
      </p:sp>
      <p:sp>
        <p:nvSpPr>
          <p:cNvPr id="3" name="Θέση περιεχομένου 2">
            <a:extLst>
              <a:ext uri="{FF2B5EF4-FFF2-40B4-BE49-F238E27FC236}">
                <a16:creationId xmlns:a16="http://schemas.microsoft.com/office/drawing/2014/main" id="{A2D1B89D-CA4B-0E54-166D-65830381AA5C}"/>
              </a:ext>
            </a:extLst>
          </p:cNvPr>
          <p:cNvSpPr>
            <a:spLocks noGrp="1"/>
          </p:cNvSpPr>
          <p:nvPr>
            <p:ph idx="1"/>
          </p:nvPr>
        </p:nvSpPr>
        <p:spPr/>
        <p:txBody>
          <a:bodyPr>
            <a:normAutofit/>
          </a:bodyPr>
          <a:lstStyle/>
          <a:p>
            <a:pPr marL="0" indent="0">
              <a:buNone/>
            </a:pPr>
            <a:r>
              <a:rPr lang="el-GR" dirty="0"/>
              <a:t>Διακρίνονται σε: </a:t>
            </a:r>
          </a:p>
          <a:p>
            <a:r>
              <a:rPr lang="el-GR" b="1" dirty="0"/>
              <a:t>Συνεχείς (</a:t>
            </a:r>
            <a:r>
              <a:rPr lang="el-GR" b="1" dirty="0" err="1"/>
              <a:t>continuous</a:t>
            </a:r>
            <a:r>
              <a:rPr lang="el-GR" b="1" dirty="0"/>
              <a:t>) </a:t>
            </a:r>
            <a:r>
              <a:rPr lang="el-GR" dirty="0"/>
              <a:t>χρονολογικές σειρές είναι αυτές, όπου η τιμή του φαινόμενου παρατηρείται συνεχώς. Πχ. η συνεχόμενη καταγραφή της θερμοκρασίας του αέρα. </a:t>
            </a:r>
          </a:p>
          <a:p>
            <a:endParaRPr lang="el-GR" dirty="0"/>
          </a:p>
          <a:p>
            <a:r>
              <a:rPr lang="el-GR" b="1" dirty="0"/>
              <a:t>Διακριτές (</a:t>
            </a:r>
            <a:r>
              <a:rPr lang="el-GR" b="1" dirty="0" err="1"/>
              <a:t>discrete</a:t>
            </a:r>
            <a:r>
              <a:rPr lang="el-GR" b="1" dirty="0"/>
              <a:t>) </a:t>
            </a:r>
            <a:r>
              <a:rPr lang="el-GR" dirty="0"/>
              <a:t>χρονολογικές σειρές είναι αυτές, όπου η τιμή του φαινομένου καταγράφεται σε ορισμένα χρονικά διαστήματα. Πχ. η τιμή μιας μετοχής ανά ημέρα.</a:t>
            </a:r>
          </a:p>
        </p:txBody>
      </p:sp>
    </p:spTree>
    <p:extLst>
      <p:ext uri="{BB962C8B-B14F-4D97-AF65-F5344CB8AC3E}">
        <p14:creationId xmlns:p14="http://schemas.microsoft.com/office/powerpoint/2010/main" val="48145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A72B99-54C0-68AD-FFEB-86A76B205127}"/>
              </a:ext>
            </a:extLst>
          </p:cNvPr>
          <p:cNvSpPr>
            <a:spLocks noGrp="1"/>
          </p:cNvSpPr>
          <p:nvPr>
            <p:ph type="title"/>
          </p:nvPr>
        </p:nvSpPr>
        <p:spPr/>
        <p:txBody>
          <a:bodyPr/>
          <a:lstStyle/>
          <a:p>
            <a:r>
              <a:rPr lang="el-GR" dirty="0" err="1"/>
              <a:t>Χρονοσειρές</a:t>
            </a:r>
            <a:endParaRPr lang="el-GR" dirty="0"/>
          </a:p>
        </p:txBody>
      </p:sp>
      <p:sp>
        <p:nvSpPr>
          <p:cNvPr id="3" name="Θέση περιεχομένου 2">
            <a:extLst>
              <a:ext uri="{FF2B5EF4-FFF2-40B4-BE49-F238E27FC236}">
                <a16:creationId xmlns:a16="http://schemas.microsoft.com/office/drawing/2014/main" id="{5D098E61-9338-20CA-D19D-BA1836C865AA}"/>
              </a:ext>
            </a:extLst>
          </p:cNvPr>
          <p:cNvSpPr>
            <a:spLocks noGrp="1"/>
          </p:cNvSpPr>
          <p:nvPr>
            <p:ph idx="1"/>
          </p:nvPr>
        </p:nvSpPr>
        <p:spPr/>
        <p:txBody>
          <a:bodyPr/>
          <a:lstStyle/>
          <a:p>
            <a:pPr marL="0" indent="0">
              <a:buNone/>
            </a:pPr>
            <a:r>
              <a:rPr lang="el-GR" dirty="0"/>
              <a:t>Οι τιμές των χρονολογικών σειρών που παρατηρούμε είναι το αποτέλεσμα της ταυτόχρονης επίδρασης τεσσάρων διαφορετικών συνιστωσών: </a:t>
            </a:r>
          </a:p>
          <a:p>
            <a:r>
              <a:rPr lang="el-GR" dirty="0"/>
              <a:t>Τάση</a:t>
            </a:r>
          </a:p>
          <a:p>
            <a:r>
              <a:rPr lang="el-GR" dirty="0"/>
              <a:t>Κυκλικότητα</a:t>
            </a:r>
          </a:p>
          <a:p>
            <a:r>
              <a:rPr lang="el-GR" dirty="0"/>
              <a:t>Εποχικότητα</a:t>
            </a:r>
          </a:p>
          <a:p>
            <a:r>
              <a:rPr lang="el-GR" dirty="0"/>
              <a:t>Τυχαίες κυμάνσεις</a:t>
            </a:r>
          </a:p>
        </p:txBody>
      </p:sp>
    </p:spTree>
    <p:extLst>
      <p:ext uri="{BB962C8B-B14F-4D97-AF65-F5344CB8AC3E}">
        <p14:creationId xmlns:p14="http://schemas.microsoft.com/office/powerpoint/2010/main" val="2384048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F44631-1FCD-8DE0-2463-EB791BB4A6F2}"/>
              </a:ext>
            </a:extLst>
          </p:cNvPr>
          <p:cNvSpPr>
            <a:spLocks noGrp="1"/>
          </p:cNvSpPr>
          <p:nvPr>
            <p:ph type="title"/>
          </p:nvPr>
        </p:nvSpPr>
        <p:spPr/>
        <p:txBody>
          <a:bodyPr/>
          <a:lstStyle/>
          <a:p>
            <a:r>
              <a:rPr lang="el-GR" dirty="0"/>
              <a:t>Τάση </a:t>
            </a:r>
            <a:r>
              <a:rPr lang="el-GR" dirty="0" err="1"/>
              <a:t>Χρονοσειράς</a:t>
            </a:r>
            <a:endParaRPr lang="el-GR" dirty="0"/>
          </a:p>
        </p:txBody>
      </p:sp>
      <p:sp>
        <p:nvSpPr>
          <p:cNvPr id="3" name="Θέση περιεχομένου 2">
            <a:extLst>
              <a:ext uri="{FF2B5EF4-FFF2-40B4-BE49-F238E27FC236}">
                <a16:creationId xmlns:a16="http://schemas.microsoft.com/office/drawing/2014/main" id="{0F63431A-88B7-AE4A-6D19-0BD4754991FE}"/>
              </a:ext>
            </a:extLst>
          </p:cNvPr>
          <p:cNvSpPr>
            <a:spLocks noGrp="1"/>
          </p:cNvSpPr>
          <p:nvPr>
            <p:ph idx="1"/>
          </p:nvPr>
        </p:nvSpPr>
        <p:spPr/>
        <p:txBody>
          <a:bodyPr>
            <a:normAutofit lnSpcReduction="10000"/>
          </a:bodyPr>
          <a:lstStyle/>
          <a:p>
            <a:r>
              <a:rPr lang="el-GR" dirty="0"/>
              <a:t>Τάση είναι η </a:t>
            </a:r>
            <a:r>
              <a:rPr lang="el-GR" b="1" dirty="0"/>
              <a:t>μακροχρόνια</a:t>
            </a:r>
            <a:r>
              <a:rPr lang="el-GR" dirty="0"/>
              <a:t> γενική κίνηση, που ακολουθεί η </a:t>
            </a:r>
            <a:r>
              <a:rPr lang="el-GR" dirty="0" err="1"/>
              <a:t>χρονοσειρά</a:t>
            </a:r>
            <a:r>
              <a:rPr lang="el-GR" dirty="0"/>
              <a:t>, που αναπαριστά την αύξηση, ή την πτώση των τιμών της σειράς σε μία εκτεταμένη περίοδο του χρόνου.</a:t>
            </a:r>
          </a:p>
          <a:p>
            <a:endParaRPr lang="en-US" b="1" dirty="0"/>
          </a:p>
          <a:p>
            <a:r>
              <a:rPr lang="el-GR" b="1" dirty="0"/>
              <a:t>Ανοδική ή Καθοδική</a:t>
            </a:r>
          </a:p>
          <a:p>
            <a:endParaRPr lang="en-US" dirty="0"/>
          </a:p>
          <a:p>
            <a:r>
              <a:rPr lang="el-GR" dirty="0"/>
              <a:t>Ορισμένες μέθοδοι προσδιορισμού της μακροχρόνιας τάσης είναι η μέθοδος των κινητών μέσων, η μέθοδος της ευθείας ελαχίστων τετραγώνων, η μέθοδος της καμπύλης ελαχίστων τετραγώνων και άλλα</a:t>
            </a:r>
            <a:r>
              <a:rPr lang="en-US" dirty="0"/>
              <a:t>.</a:t>
            </a:r>
            <a:endParaRPr lang="el-GR" dirty="0"/>
          </a:p>
        </p:txBody>
      </p:sp>
    </p:spTree>
    <p:extLst>
      <p:ext uri="{BB962C8B-B14F-4D97-AF65-F5344CB8AC3E}">
        <p14:creationId xmlns:p14="http://schemas.microsoft.com/office/powerpoint/2010/main" val="397883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01FDC1-9693-8B7D-D88E-7B72C3189118}"/>
              </a:ext>
            </a:extLst>
          </p:cNvPr>
          <p:cNvSpPr>
            <a:spLocks noGrp="1"/>
          </p:cNvSpPr>
          <p:nvPr>
            <p:ph type="title"/>
          </p:nvPr>
        </p:nvSpPr>
        <p:spPr/>
        <p:txBody>
          <a:bodyPr/>
          <a:lstStyle/>
          <a:p>
            <a:r>
              <a:rPr lang="el-GR" dirty="0"/>
              <a:t>Τάση </a:t>
            </a:r>
            <a:r>
              <a:rPr lang="el-GR" dirty="0" err="1"/>
              <a:t>Χρονοσειράς</a:t>
            </a:r>
            <a:endParaRPr lang="el-GR" dirty="0"/>
          </a:p>
        </p:txBody>
      </p:sp>
      <p:pic>
        <p:nvPicPr>
          <p:cNvPr id="5" name="Θέση περιεχομένου 4">
            <a:extLst>
              <a:ext uri="{FF2B5EF4-FFF2-40B4-BE49-F238E27FC236}">
                <a16:creationId xmlns:a16="http://schemas.microsoft.com/office/drawing/2014/main" id="{20CA37B1-686C-1A72-663A-525C402AE02C}"/>
              </a:ext>
            </a:extLst>
          </p:cNvPr>
          <p:cNvPicPr>
            <a:picLocks noGrp="1" noChangeAspect="1"/>
          </p:cNvPicPr>
          <p:nvPr>
            <p:ph idx="1"/>
          </p:nvPr>
        </p:nvPicPr>
        <p:blipFill>
          <a:blip r:embed="rId2"/>
          <a:stretch>
            <a:fillRect/>
          </a:stretch>
        </p:blipFill>
        <p:spPr>
          <a:xfrm>
            <a:off x="2807291" y="1988840"/>
            <a:ext cx="6574242" cy="4113861"/>
          </a:xfrm>
        </p:spPr>
      </p:pic>
    </p:spTree>
    <p:extLst>
      <p:ext uri="{BB962C8B-B14F-4D97-AF65-F5344CB8AC3E}">
        <p14:creationId xmlns:p14="http://schemas.microsoft.com/office/powerpoint/2010/main" val="3293013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Μαθηματικά 16x9">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069_TF02787947" id="{2ECA0662-E560-4C85-9505-8FB881E127DB}" vid="{E7585C38-25F1-4E29-85F2-804F5C85FCFD}"/>
    </a:ext>
  </a:extLst>
</a:theme>
</file>

<file path=ppt/theme/theme2.xml><?xml version="1.0" encoding="utf-8"?>
<a:theme xmlns:a="http://schemas.openxmlformats.org/drawingml/2006/main" name="Θέμα του Offic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Θέμα του Offic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Εκπαιδευτική παρουσίαση μαθηματικών με το σύμβολο π (ευρεία οθόνη)</Template>
  <TotalTime>478</TotalTime>
  <Words>2174</Words>
  <Application>Microsoft Office PowerPoint</Application>
  <PresentationFormat>Προσαρμογή</PresentationFormat>
  <Paragraphs>235</Paragraphs>
  <Slides>55</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55</vt:i4>
      </vt:variant>
    </vt:vector>
  </HeadingPairs>
  <TitlesOfParts>
    <vt:vector size="60" baseType="lpstr">
      <vt:lpstr>Arial</vt:lpstr>
      <vt:lpstr>Cambria Math</vt:lpstr>
      <vt:lpstr>Euphemia</vt:lpstr>
      <vt:lpstr>Wingdings</vt:lpstr>
      <vt:lpstr>Μαθηματικά 16x9</vt:lpstr>
      <vt:lpstr>Τεχνικές Ανάλυσης και Πρόβλεψης Τηλεπικοινωνιακών Αγορών</vt:lpstr>
      <vt:lpstr>Ορισμός Χρονοσειράς</vt:lpstr>
      <vt:lpstr>Αναπαράσταση Χρονοσειράς</vt:lpstr>
      <vt:lpstr>Επικαλυπτόμενα Διαγράμματα</vt:lpstr>
      <vt:lpstr>Χωριστά Διαγράμματα</vt:lpstr>
      <vt:lpstr>Χρονοσειρές</vt:lpstr>
      <vt:lpstr>Χρονοσειρές</vt:lpstr>
      <vt:lpstr>Τάση Χρονοσειράς</vt:lpstr>
      <vt:lpstr>Τάση Χρονοσειράς</vt:lpstr>
      <vt:lpstr>Κυκλικότητα Χρονοσειράς</vt:lpstr>
      <vt:lpstr>Εποχικότητα Χρονοσειράς</vt:lpstr>
      <vt:lpstr>Τυχαιότητα Χρονοσειράς</vt:lpstr>
      <vt:lpstr>Συνιστώσες Χρονοσειρών</vt:lpstr>
      <vt:lpstr>Στασιμότητα Χρονοσειράς</vt:lpstr>
      <vt:lpstr>Στασιμότητα Χρονοσειράς</vt:lpstr>
      <vt:lpstr>Στασιμότητα Χρονοσειράς</vt:lpstr>
      <vt:lpstr>Έλεγχος Στασιμότητας Χρονοσειράς</vt:lpstr>
      <vt:lpstr>Ανάλυση – Πρόβλεψη Χρονοσειράς</vt:lpstr>
      <vt:lpstr>Ανάλυση Χρονοσειράς</vt:lpstr>
      <vt:lpstr>Ανάλυση Χρονοσειράς</vt:lpstr>
      <vt:lpstr>Πρόβλεψη Χρονοσειράς</vt:lpstr>
      <vt:lpstr>Πρόβλεψη Χρονοσειράς</vt:lpstr>
      <vt:lpstr>Πρόβλεψη Χρονοσειράς</vt:lpstr>
      <vt:lpstr>Πρόβλεψη Χρονοσειράς</vt:lpstr>
      <vt:lpstr>Εργαλεία Διερεύνησης - Ανάλυσης Δεδομένων Χρονοσειρών </vt:lpstr>
      <vt:lpstr>Αυτοσυχέτιση</vt:lpstr>
      <vt:lpstr>Συντελεστής Αυτοσυχέτισης</vt:lpstr>
      <vt:lpstr>Αυτοσυσχέτιση</vt:lpstr>
      <vt:lpstr>Αυτοσυσχέτιση</vt:lpstr>
      <vt:lpstr>Αυτοσυσχέτιση</vt:lpstr>
      <vt:lpstr>Προβλήματα Εφαρμογής Ανάλυσης Αυτοσυσχέτισης</vt:lpstr>
      <vt:lpstr>Εύρεση Μηδενικής Περιοχής</vt:lpstr>
      <vt:lpstr>Εύρεση Μηδενικής Περιοχής</vt:lpstr>
      <vt:lpstr>Τυχαιότητα Χρονοσειράς</vt:lpstr>
      <vt:lpstr>Τυχαιότητα Χρονοσειράς</vt:lpstr>
      <vt:lpstr>Τυχαιότητα Χρονοσειράς</vt:lpstr>
      <vt:lpstr>Μέθοδος των Διαφορών</vt:lpstr>
      <vt:lpstr>Μέθοδος των Διαφορών</vt:lpstr>
      <vt:lpstr>Έλεγχος Καταλοίπων</vt:lpstr>
      <vt:lpstr>Εφαρμογή</vt:lpstr>
      <vt:lpstr>Έλεγχος Σημαντικότητας Συντελεστών Αυτοσυσχέτισης</vt:lpstr>
      <vt:lpstr>Έλεγχος Σημαντικότητας Συντελεστών Αυτοσυσχέτισης</vt:lpstr>
      <vt:lpstr>Έλεγχος Σημαντικότητας Συντελεστών Αυτοσυσχέτισης</vt:lpstr>
      <vt:lpstr>Έλεγχος Σημαντικότητας Συντελεστών Αυτοσυσχέτισης</vt:lpstr>
      <vt:lpstr>Εφαρμογή</vt:lpstr>
      <vt:lpstr>Εφαρμογή</vt:lpstr>
      <vt:lpstr>Παρουσίαση του PowerPoint</vt:lpstr>
      <vt:lpstr>Εφαρμογή</vt:lpstr>
      <vt:lpstr>Εφαρμογή</vt:lpstr>
      <vt:lpstr>Εφαρμογή</vt:lpstr>
      <vt:lpstr>Εφαρμογή</vt:lpstr>
      <vt:lpstr>Παρουσίαση του PowerPoint</vt:lpstr>
      <vt:lpstr>Εφαρμογή</vt:lpstr>
      <vt:lpstr>Εφαρμογή</vt:lpstr>
      <vt:lpstr>Ερωτήσεις???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Τεχνικές Ανάλυσης και Πρόβλεψης Τηλεπικοινωνιακών Αγορών</dc:title>
  <dc:creator>Nick Kanetza</dc:creator>
  <cp:lastModifiedBy>Nikolaos Kanellos</cp:lastModifiedBy>
  <cp:revision>68</cp:revision>
  <dcterms:created xsi:type="dcterms:W3CDTF">2022-10-08T11:10:38Z</dcterms:created>
  <dcterms:modified xsi:type="dcterms:W3CDTF">2025-10-20T18:30:39Z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