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394" r:id="rId2"/>
    <p:sldId id="304" r:id="rId3"/>
    <p:sldId id="264" r:id="rId4"/>
    <p:sldId id="301" r:id="rId5"/>
    <p:sldId id="302" r:id="rId6"/>
    <p:sldId id="303" r:id="rId7"/>
    <p:sldId id="305" r:id="rId8"/>
    <p:sldId id="307" r:id="rId9"/>
    <p:sldId id="308" r:id="rId10"/>
    <p:sldId id="309" r:id="rId11"/>
    <p:sldId id="306" r:id="rId12"/>
    <p:sldId id="488" r:id="rId13"/>
    <p:sldId id="310" r:id="rId14"/>
    <p:sldId id="312" r:id="rId15"/>
    <p:sldId id="311" r:id="rId16"/>
    <p:sldId id="348" r:id="rId17"/>
    <p:sldId id="313" r:id="rId18"/>
    <p:sldId id="501" r:id="rId19"/>
    <p:sldId id="314" r:id="rId20"/>
    <p:sldId id="489" r:id="rId21"/>
    <p:sldId id="315" r:id="rId22"/>
    <p:sldId id="502" r:id="rId23"/>
    <p:sldId id="316" r:id="rId24"/>
    <p:sldId id="318" r:id="rId25"/>
    <p:sldId id="317" r:id="rId26"/>
    <p:sldId id="339" r:id="rId27"/>
    <p:sldId id="319" r:id="rId28"/>
    <p:sldId id="320" r:id="rId29"/>
    <p:sldId id="481" r:id="rId30"/>
    <p:sldId id="321" r:id="rId31"/>
    <p:sldId id="497" r:id="rId32"/>
    <p:sldId id="322" r:id="rId33"/>
    <p:sldId id="503" r:id="rId34"/>
    <p:sldId id="323" r:id="rId35"/>
    <p:sldId id="324" r:id="rId36"/>
    <p:sldId id="325" r:id="rId37"/>
    <p:sldId id="326" r:id="rId38"/>
    <p:sldId id="327" r:id="rId39"/>
    <p:sldId id="328" r:id="rId40"/>
    <p:sldId id="504" r:id="rId41"/>
    <p:sldId id="498" r:id="rId42"/>
    <p:sldId id="336" r:id="rId43"/>
    <p:sldId id="337" r:id="rId44"/>
    <p:sldId id="494" r:id="rId45"/>
    <p:sldId id="495" r:id="rId46"/>
    <p:sldId id="329" r:id="rId47"/>
    <p:sldId id="330" r:id="rId48"/>
    <p:sldId id="492" r:id="rId49"/>
    <p:sldId id="331" r:id="rId50"/>
    <p:sldId id="333" r:id="rId51"/>
    <p:sldId id="332" r:id="rId52"/>
    <p:sldId id="334" r:id="rId53"/>
    <p:sldId id="505" r:id="rId54"/>
    <p:sldId id="340" r:id="rId55"/>
    <p:sldId id="338" r:id="rId56"/>
    <p:sldId id="341" r:id="rId57"/>
    <p:sldId id="342" r:id="rId58"/>
    <p:sldId id="506" r:id="rId59"/>
    <p:sldId id="507" r:id="rId60"/>
    <p:sldId id="343" r:id="rId61"/>
    <p:sldId id="422" r:id="rId62"/>
    <p:sldId id="446" r:id="rId63"/>
    <p:sldId id="500" r:id="rId64"/>
    <p:sldId id="424" r:id="rId65"/>
    <p:sldId id="447" r:id="rId66"/>
    <p:sldId id="344" r:id="rId67"/>
    <p:sldId id="345" r:id="rId68"/>
    <p:sldId id="349" r:id="rId69"/>
    <p:sldId id="346" r:id="rId70"/>
    <p:sldId id="351" r:id="rId71"/>
    <p:sldId id="473" r:id="rId72"/>
    <p:sldId id="474" r:id="rId73"/>
    <p:sldId id="347" r:id="rId74"/>
    <p:sldId id="350" r:id="rId75"/>
    <p:sldId id="477" r:id="rId76"/>
    <p:sldId id="475" r:id="rId77"/>
    <p:sldId id="353" r:id="rId78"/>
    <p:sldId id="476" r:id="rId79"/>
    <p:sldId id="352" r:id="rId80"/>
    <p:sldId id="359" r:id="rId81"/>
    <p:sldId id="358" r:id="rId82"/>
    <p:sldId id="360" r:id="rId83"/>
    <p:sldId id="361" r:id="rId84"/>
    <p:sldId id="483" r:id="rId85"/>
    <p:sldId id="362" r:id="rId86"/>
    <p:sldId id="363" r:id="rId87"/>
    <p:sldId id="364" r:id="rId88"/>
    <p:sldId id="365" r:id="rId89"/>
    <p:sldId id="367" r:id="rId90"/>
    <p:sldId id="366" r:id="rId91"/>
    <p:sldId id="369" r:id="rId92"/>
    <p:sldId id="370" r:id="rId93"/>
    <p:sldId id="371" r:id="rId94"/>
    <p:sldId id="372" r:id="rId95"/>
    <p:sldId id="373" r:id="rId96"/>
    <p:sldId id="374" r:id="rId97"/>
    <p:sldId id="499" r:id="rId98"/>
    <p:sldId id="378" r:id="rId99"/>
    <p:sldId id="379" r:id="rId100"/>
    <p:sldId id="380" r:id="rId101"/>
    <p:sldId id="381" r:id="rId102"/>
    <p:sldId id="382" r:id="rId103"/>
    <p:sldId id="383" r:id="rId104"/>
    <p:sldId id="384" r:id="rId105"/>
    <p:sldId id="375" r:id="rId106"/>
    <p:sldId id="385" r:id="rId107"/>
    <p:sldId id="376" r:id="rId108"/>
    <p:sldId id="377" r:id="rId109"/>
    <p:sldId id="508" r:id="rId110"/>
    <p:sldId id="439" r:id="rId111"/>
    <p:sldId id="440" r:id="rId112"/>
    <p:sldId id="441" r:id="rId113"/>
    <p:sldId id="510" r:id="rId114"/>
    <p:sldId id="442" r:id="rId115"/>
    <p:sldId id="386" r:id="rId116"/>
    <p:sldId id="387" r:id="rId117"/>
    <p:sldId id="493" r:id="rId118"/>
    <p:sldId id="390" r:id="rId119"/>
    <p:sldId id="512" r:id="rId120"/>
    <p:sldId id="389" r:id="rId121"/>
    <p:sldId id="391" r:id="rId122"/>
    <p:sldId id="484" r:id="rId123"/>
    <p:sldId id="392" r:id="rId124"/>
    <p:sldId id="393" r:id="rId125"/>
    <p:sldId id="509" r:id="rId126"/>
    <p:sldId id="280" r:id="rId127"/>
    <p:sldId id="295" r:id="rId128"/>
    <p:sldId id="299" r:id="rId129"/>
    <p:sldId id="292" r:id="rId130"/>
    <p:sldId id="291" r:id="rId131"/>
    <p:sldId id="294" r:id="rId132"/>
    <p:sldId id="293" r:id="rId1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04"/>
            <p14:sldId id="264"/>
            <p14:sldId id="301"/>
            <p14:sldId id="302"/>
            <p14:sldId id="303"/>
            <p14:sldId id="305"/>
            <p14:sldId id="307"/>
            <p14:sldId id="308"/>
            <p14:sldId id="309"/>
            <p14:sldId id="306"/>
            <p14:sldId id="488"/>
            <p14:sldId id="310"/>
            <p14:sldId id="312"/>
            <p14:sldId id="311"/>
            <p14:sldId id="348"/>
            <p14:sldId id="313"/>
            <p14:sldId id="501"/>
            <p14:sldId id="314"/>
            <p14:sldId id="489"/>
            <p14:sldId id="315"/>
            <p14:sldId id="502"/>
            <p14:sldId id="316"/>
            <p14:sldId id="318"/>
            <p14:sldId id="317"/>
            <p14:sldId id="339"/>
            <p14:sldId id="319"/>
            <p14:sldId id="320"/>
            <p14:sldId id="481"/>
            <p14:sldId id="321"/>
            <p14:sldId id="497"/>
            <p14:sldId id="322"/>
            <p14:sldId id="503"/>
            <p14:sldId id="323"/>
            <p14:sldId id="324"/>
            <p14:sldId id="325"/>
            <p14:sldId id="326"/>
            <p14:sldId id="327"/>
            <p14:sldId id="328"/>
            <p14:sldId id="504"/>
            <p14:sldId id="498"/>
            <p14:sldId id="336"/>
            <p14:sldId id="337"/>
            <p14:sldId id="494"/>
            <p14:sldId id="495"/>
            <p14:sldId id="329"/>
            <p14:sldId id="330"/>
            <p14:sldId id="492"/>
            <p14:sldId id="331"/>
            <p14:sldId id="333"/>
            <p14:sldId id="332"/>
            <p14:sldId id="334"/>
            <p14:sldId id="505"/>
            <p14:sldId id="340"/>
            <p14:sldId id="338"/>
            <p14:sldId id="341"/>
            <p14:sldId id="342"/>
            <p14:sldId id="506"/>
            <p14:sldId id="507"/>
            <p14:sldId id="343"/>
            <p14:sldId id="422"/>
            <p14:sldId id="446"/>
            <p14:sldId id="500"/>
            <p14:sldId id="424"/>
            <p14:sldId id="447"/>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499"/>
            <p14:sldId id="378"/>
            <p14:sldId id="379"/>
            <p14:sldId id="380"/>
            <p14:sldId id="381"/>
            <p14:sldId id="382"/>
            <p14:sldId id="383"/>
            <p14:sldId id="384"/>
            <p14:sldId id="375"/>
            <p14:sldId id="385"/>
            <p14:sldId id="376"/>
            <p14:sldId id="377"/>
            <p14:sldId id="508"/>
            <p14:sldId id="439"/>
            <p14:sldId id="440"/>
            <p14:sldId id="441"/>
            <p14:sldId id="510"/>
            <p14:sldId id="442"/>
            <p14:sldId id="386"/>
            <p14:sldId id="387"/>
            <p14:sldId id="493"/>
            <p14:sldId id="390"/>
            <p14:sldId id="512"/>
            <p14:sldId id="389"/>
            <p14:sldId id="391"/>
            <p14:sldId id="484"/>
            <p14:sldId id="392"/>
            <p14:sldId id="393"/>
            <p14:sldId id="509"/>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06525-32CC-4C2C-9D99-7CD832DA0DF8}" v="36" dt="2020-12-14T21:17:30.25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balaouras" userId="25e8755020fc1734" providerId="LiveId" clId="{36006525-32CC-4C2C-9D99-7CD832DA0DF8}"/>
    <pc:docChg chg="undo custSel addSld delSld modSld modSection">
      <pc:chgData name="pantelis bbalaouras" userId="25e8755020fc1734" providerId="LiveId" clId="{36006525-32CC-4C2C-9D99-7CD832DA0DF8}" dt="2020-12-14T21:17:30.257" v="856" actId="1076"/>
      <pc:docMkLst>
        <pc:docMk/>
      </pc:docMkLst>
      <pc:sldChg chg="modSp mod">
        <pc:chgData name="pantelis bbalaouras" userId="25e8755020fc1734" providerId="LiveId" clId="{36006525-32CC-4C2C-9D99-7CD832DA0DF8}" dt="2020-12-08T15:25:05.474" v="2" actId="113"/>
        <pc:sldMkLst>
          <pc:docMk/>
          <pc:sldMk cId="554386319" sldId="306"/>
        </pc:sldMkLst>
        <pc:spChg chg="mod">
          <ac:chgData name="pantelis bbalaouras" userId="25e8755020fc1734" providerId="LiveId" clId="{36006525-32CC-4C2C-9D99-7CD832DA0DF8}" dt="2020-12-08T15:25:05.474" v="2" actId="113"/>
          <ac:spMkLst>
            <pc:docMk/>
            <pc:sldMk cId="554386319" sldId="306"/>
            <ac:spMk id="3" creationId="{0F70AB38-A1CC-4AA8-8C22-76CE69442142}"/>
          </ac:spMkLst>
        </pc:spChg>
      </pc:sldChg>
      <pc:sldChg chg="modSp mod">
        <pc:chgData name="pantelis bbalaouras" userId="25e8755020fc1734" providerId="LiveId" clId="{36006525-32CC-4C2C-9D99-7CD832DA0DF8}" dt="2020-12-08T15:23:45.419" v="0" actId="113"/>
        <pc:sldMkLst>
          <pc:docMk/>
          <pc:sldMk cId="1944811654" sldId="307"/>
        </pc:sldMkLst>
        <pc:spChg chg="mod">
          <ac:chgData name="pantelis bbalaouras" userId="25e8755020fc1734" providerId="LiveId" clId="{36006525-32CC-4C2C-9D99-7CD832DA0DF8}" dt="2020-12-08T15:23:45.419" v="0" actId="113"/>
          <ac:spMkLst>
            <pc:docMk/>
            <pc:sldMk cId="1944811654" sldId="307"/>
            <ac:spMk id="3" creationId="{BD088307-A7DA-45C2-A151-FEBA7B19A537}"/>
          </ac:spMkLst>
        </pc:spChg>
      </pc:sldChg>
      <pc:sldChg chg="modSp mod">
        <pc:chgData name="pantelis bbalaouras" userId="25e8755020fc1734" providerId="LiveId" clId="{36006525-32CC-4C2C-9D99-7CD832DA0DF8}" dt="2020-12-08T15:23:56.885" v="1" actId="14100"/>
        <pc:sldMkLst>
          <pc:docMk/>
          <pc:sldMk cId="303498555" sldId="308"/>
        </pc:sldMkLst>
        <pc:spChg chg="mod">
          <ac:chgData name="pantelis bbalaouras" userId="25e8755020fc1734" providerId="LiveId" clId="{36006525-32CC-4C2C-9D99-7CD832DA0DF8}" dt="2020-12-08T15:23:56.885" v="1" actId="14100"/>
          <ac:spMkLst>
            <pc:docMk/>
            <pc:sldMk cId="303498555" sldId="308"/>
            <ac:spMk id="3" creationId="{BD088307-A7DA-45C2-A151-FEBA7B19A537}"/>
          </ac:spMkLst>
        </pc:spChg>
      </pc:sldChg>
      <pc:sldChg chg="modSp mod">
        <pc:chgData name="pantelis bbalaouras" userId="25e8755020fc1734" providerId="LiveId" clId="{36006525-32CC-4C2C-9D99-7CD832DA0DF8}" dt="2020-12-08T15:26:35.795" v="5" actId="14100"/>
        <pc:sldMkLst>
          <pc:docMk/>
          <pc:sldMk cId="2532786057" sldId="310"/>
        </pc:sldMkLst>
        <pc:spChg chg="mod">
          <ac:chgData name="pantelis bbalaouras" userId="25e8755020fc1734" providerId="LiveId" clId="{36006525-32CC-4C2C-9D99-7CD832DA0DF8}" dt="2020-12-08T15:26:35.795" v="5" actId="14100"/>
          <ac:spMkLst>
            <pc:docMk/>
            <pc:sldMk cId="2532786057" sldId="310"/>
            <ac:spMk id="3" creationId="{BEA489AA-2125-4914-8A49-07EE107E4BD7}"/>
          </ac:spMkLst>
        </pc:spChg>
      </pc:sldChg>
      <pc:sldChg chg="modSp mod">
        <pc:chgData name="pantelis bbalaouras" userId="25e8755020fc1734" providerId="LiveId" clId="{36006525-32CC-4C2C-9D99-7CD832DA0DF8}" dt="2020-12-08T15:34:23.008" v="6" actId="1076"/>
        <pc:sldMkLst>
          <pc:docMk/>
          <pc:sldMk cId="3323280762" sldId="321"/>
        </pc:sldMkLst>
        <pc:spChg chg="mod">
          <ac:chgData name="pantelis bbalaouras" userId="25e8755020fc1734" providerId="LiveId" clId="{36006525-32CC-4C2C-9D99-7CD832DA0DF8}" dt="2020-12-08T15:34:23.008" v="6" actId="1076"/>
          <ac:spMkLst>
            <pc:docMk/>
            <pc:sldMk cId="3323280762" sldId="321"/>
            <ac:spMk id="3" creationId="{5B1D89F1-1AB9-48F4-BB04-43D06C50DA03}"/>
          </ac:spMkLst>
        </pc:spChg>
      </pc:sldChg>
      <pc:sldChg chg="modSp mod">
        <pc:chgData name="pantelis bbalaouras" userId="25e8755020fc1734" providerId="LiveId" clId="{36006525-32CC-4C2C-9D99-7CD832DA0DF8}" dt="2020-12-14T19:45:55.182" v="28" actId="20577"/>
        <pc:sldMkLst>
          <pc:docMk/>
          <pc:sldMk cId="3647722480" sldId="386"/>
        </pc:sldMkLst>
        <pc:spChg chg="mod">
          <ac:chgData name="pantelis bbalaouras" userId="25e8755020fc1734" providerId="LiveId" clId="{36006525-32CC-4C2C-9D99-7CD832DA0DF8}" dt="2020-12-14T19:45:55.182" v="28" actId="20577"/>
          <ac:spMkLst>
            <pc:docMk/>
            <pc:sldMk cId="3647722480" sldId="386"/>
            <ac:spMk id="5" creationId="{00000000-0000-0000-0000-000000000000}"/>
          </ac:spMkLst>
        </pc:spChg>
      </pc:sldChg>
      <pc:sldChg chg="modSp mod">
        <pc:chgData name="pantelis bbalaouras" userId="25e8755020fc1734" providerId="LiveId" clId="{36006525-32CC-4C2C-9D99-7CD832DA0DF8}" dt="2020-12-10T19:49:04.282" v="8" actId="20577"/>
        <pc:sldMkLst>
          <pc:docMk/>
          <pc:sldMk cId="2245751551" sldId="394"/>
        </pc:sldMkLst>
        <pc:spChg chg="mod">
          <ac:chgData name="pantelis bbalaouras" userId="25e8755020fc1734" providerId="LiveId" clId="{36006525-32CC-4C2C-9D99-7CD832DA0DF8}" dt="2020-12-10T19:49:04.282" v="8" actId="20577"/>
          <ac:spMkLst>
            <pc:docMk/>
            <pc:sldMk cId="2245751551" sldId="394"/>
            <ac:spMk id="2" creationId="{00000000-0000-0000-0000-000000000000}"/>
          </ac:spMkLst>
        </pc:spChg>
      </pc:sldChg>
      <pc:sldChg chg="modSp mod">
        <pc:chgData name="pantelis bbalaouras" userId="25e8755020fc1734" providerId="LiveId" clId="{36006525-32CC-4C2C-9D99-7CD832DA0DF8}" dt="2020-12-08T15:25:46.842" v="4" actId="12"/>
        <pc:sldMkLst>
          <pc:docMk/>
          <pc:sldMk cId="0" sldId="488"/>
        </pc:sldMkLst>
        <pc:spChg chg="mod">
          <ac:chgData name="pantelis bbalaouras" userId="25e8755020fc1734" providerId="LiveId" clId="{36006525-32CC-4C2C-9D99-7CD832DA0DF8}" dt="2020-12-08T15:25:46.842" v="4" actId="12"/>
          <ac:spMkLst>
            <pc:docMk/>
            <pc:sldMk cId="0" sldId="488"/>
            <ac:spMk id="17417" creationId="{00000000-0000-0000-0000-000000000000}"/>
          </ac:spMkLst>
        </pc:spChg>
      </pc:sldChg>
      <pc:sldChg chg="modNotesTx">
        <pc:chgData name="pantelis bbalaouras" userId="25e8755020fc1734" providerId="LiveId" clId="{36006525-32CC-4C2C-9D99-7CD832DA0DF8}" dt="2020-12-14T19:44:58.990" v="21" actId="20577"/>
        <pc:sldMkLst>
          <pc:docMk/>
          <pc:sldMk cId="434960164" sldId="509"/>
        </pc:sldMkLst>
      </pc:sldChg>
      <pc:sldChg chg="addSp modSp new mod">
        <pc:chgData name="pantelis bbalaouras" userId="25e8755020fc1734" providerId="LiveId" clId="{36006525-32CC-4C2C-9D99-7CD832DA0DF8}" dt="2020-12-14T20:25:56.425" v="577" actId="948"/>
        <pc:sldMkLst>
          <pc:docMk/>
          <pc:sldMk cId="2132217144" sldId="511"/>
        </pc:sldMkLst>
        <pc:spChg chg="mod">
          <ac:chgData name="pantelis bbalaouras" userId="25e8755020fc1734" providerId="LiveId" clId="{36006525-32CC-4C2C-9D99-7CD832DA0DF8}" dt="2020-12-14T19:55:26.582" v="62" actId="20577"/>
          <ac:spMkLst>
            <pc:docMk/>
            <pc:sldMk cId="2132217144" sldId="511"/>
            <ac:spMk id="2" creationId="{F9DFD51E-862C-4BB6-BE89-131497BD927D}"/>
          </ac:spMkLst>
        </pc:spChg>
        <pc:spChg chg="mod">
          <ac:chgData name="pantelis bbalaouras" userId="25e8755020fc1734" providerId="LiveId" clId="{36006525-32CC-4C2C-9D99-7CD832DA0DF8}" dt="2020-12-14T20:25:56.425" v="577" actId="948"/>
          <ac:spMkLst>
            <pc:docMk/>
            <pc:sldMk cId="2132217144" sldId="511"/>
            <ac:spMk id="3" creationId="{01BF8D2B-8DEB-42B4-A97E-5972CA7C6738}"/>
          </ac:spMkLst>
        </pc:spChg>
        <pc:spChg chg="add mod">
          <ac:chgData name="pantelis bbalaouras" userId="25e8755020fc1734" providerId="LiveId" clId="{36006525-32CC-4C2C-9D99-7CD832DA0DF8}" dt="2020-12-14T20:25:18.303" v="569" actId="1076"/>
          <ac:spMkLst>
            <pc:docMk/>
            <pc:sldMk cId="2132217144" sldId="511"/>
            <ac:spMk id="5" creationId="{7DB9DFCD-18E1-4CA0-ACAD-51C25D81222F}"/>
          </ac:spMkLst>
        </pc:spChg>
      </pc:sldChg>
      <pc:sldChg chg="addSp delSp modSp new mod setBg">
        <pc:chgData name="pantelis bbalaouras" userId="25e8755020fc1734" providerId="LiveId" clId="{36006525-32CC-4C2C-9D99-7CD832DA0DF8}" dt="2020-12-14T19:49:47.314" v="43" actId="207"/>
        <pc:sldMkLst>
          <pc:docMk/>
          <pc:sldMk cId="308034692" sldId="512"/>
        </pc:sldMkLst>
        <pc:spChg chg="mod">
          <ac:chgData name="pantelis bbalaouras" userId="25e8755020fc1734" providerId="LiveId" clId="{36006525-32CC-4C2C-9D99-7CD832DA0DF8}" dt="2020-12-14T19:49:24.531" v="42" actId="27636"/>
          <ac:spMkLst>
            <pc:docMk/>
            <pc:sldMk cId="308034692" sldId="512"/>
            <ac:spMk id="2" creationId="{C63340B5-3175-4FF9-AED6-B760615E0CA9}"/>
          </ac:spMkLst>
        </pc:spChg>
        <pc:spChg chg="del">
          <ac:chgData name="pantelis bbalaouras" userId="25e8755020fc1734" providerId="LiveId" clId="{36006525-32CC-4C2C-9D99-7CD832DA0DF8}" dt="2020-12-14T19:46:36.393" v="30"/>
          <ac:spMkLst>
            <pc:docMk/>
            <pc:sldMk cId="308034692" sldId="512"/>
            <ac:spMk id="3" creationId="{8AAE266B-4ABB-4E7D-A04D-B8C07EF09D72}"/>
          </ac:spMkLst>
        </pc:spChg>
        <pc:spChg chg="add mod">
          <ac:chgData name="pantelis bbalaouras" userId="25e8755020fc1734" providerId="LiveId" clId="{36006525-32CC-4C2C-9D99-7CD832DA0DF8}" dt="2020-12-14T19:46:36.393" v="30"/>
          <ac:spMkLst>
            <pc:docMk/>
            <pc:sldMk cId="308034692" sldId="512"/>
            <ac:spMk id="5" creationId="{F1CF384F-9D54-4B79-B804-DFD71CEB39D0}"/>
          </ac:spMkLst>
        </pc:spChg>
        <pc:spChg chg="add mod">
          <ac:chgData name="pantelis bbalaouras" userId="25e8755020fc1734" providerId="LiveId" clId="{36006525-32CC-4C2C-9D99-7CD832DA0DF8}" dt="2020-12-14T19:49:16.967" v="38"/>
          <ac:spMkLst>
            <pc:docMk/>
            <pc:sldMk cId="308034692" sldId="512"/>
            <ac:spMk id="6" creationId="{C7831DA6-D132-4B0C-B873-B729BB93382F}"/>
          </ac:spMkLst>
        </pc:spChg>
        <pc:graphicFrameChg chg="add mod modGraphic">
          <ac:chgData name="pantelis bbalaouras" userId="25e8755020fc1734" providerId="LiveId" clId="{36006525-32CC-4C2C-9D99-7CD832DA0DF8}" dt="2020-12-14T19:49:47.314" v="43" actId="207"/>
          <ac:graphicFrameMkLst>
            <pc:docMk/>
            <pc:sldMk cId="308034692" sldId="512"/>
            <ac:graphicFrameMk id="4" creationId="{343ABBF0-ED90-4982-A4C4-9C552375CAE8}"/>
          </ac:graphicFrameMkLst>
        </pc:graphicFrameChg>
      </pc:sldChg>
      <pc:sldChg chg="modSp new mod">
        <pc:chgData name="pantelis bbalaouras" userId="25e8755020fc1734" providerId="LiveId" clId="{36006525-32CC-4C2C-9D99-7CD832DA0DF8}" dt="2020-12-14T20:28:28.405" v="751" actId="403"/>
        <pc:sldMkLst>
          <pc:docMk/>
          <pc:sldMk cId="1412041793" sldId="513"/>
        </pc:sldMkLst>
        <pc:spChg chg="mod">
          <ac:chgData name="pantelis bbalaouras" userId="25e8755020fc1734" providerId="LiveId" clId="{36006525-32CC-4C2C-9D99-7CD832DA0DF8}" dt="2020-12-14T19:57:09.356" v="82" actId="20577"/>
          <ac:spMkLst>
            <pc:docMk/>
            <pc:sldMk cId="1412041793" sldId="513"/>
            <ac:spMk id="2" creationId="{B93494CB-0E8A-46F6-84A6-723A40E2DBD8}"/>
          </ac:spMkLst>
        </pc:spChg>
        <pc:spChg chg="mod">
          <ac:chgData name="pantelis bbalaouras" userId="25e8755020fc1734" providerId="LiveId" clId="{36006525-32CC-4C2C-9D99-7CD832DA0DF8}" dt="2020-12-14T20:28:28.405" v="751" actId="403"/>
          <ac:spMkLst>
            <pc:docMk/>
            <pc:sldMk cId="1412041793" sldId="513"/>
            <ac:spMk id="3" creationId="{01DE71DC-E09C-46F9-AA67-C4580DA95DB0}"/>
          </ac:spMkLst>
        </pc:spChg>
      </pc:sldChg>
      <pc:sldChg chg="addSp delSp modSp new del">
        <pc:chgData name="pantelis bbalaouras" userId="25e8755020fc1734" providerId="LiveId" clId="{36006525-32CC-4C2C-9D99-7CD832DA0DF8}" dt="2020-12-14T19:52:46.688" v="55" actId="47"/>
        <pc:sldMkLst>
          <pc:docMk/>
          <pc:sldMk cId="4145860341" sldId="513"/>
        </pc:sldMkLst>
        <pc:spChg chg="del">
          <ac:chgData name="pantelis bbalaouras" userId="25e8755020fc1734" providerId="LiveId" clId="{36006525-32CC-4C2C-9D99-7CD832DA0DF8}" dt="2020-12-14T19:51:58.767" v="45"/>
          <ac:spMkLst>
            <pc:docMk/>
            <pc:sldMk cId="4145860341" sldId="513"/>
            <ac:spMk id="3" creationId="{1D43FDDD-79E6-4465-B5CC-2122B62133AE}"/>
          </ac:spMkLst>
        </pc:spChg>
        <pc:spChg chg="add del mod">
          <ac:chgData name="pantelis bbalaouras" userId="25e8755020fc1734" providerId="LiveId" clId="{36006525-32CC-4C2C-9D99-7CD832DA0DF8}" dt="2020-12-14T19:52:14.360" v="49" actId="478"/>
          <ac:spMkLst>
            <pc:docMk/>
            <pc:sldMk cId="4145860341" sldId="513"/>
            <ac:spMk id="5" creationId="{5E5BE44F-475B-43BE-B856-1F2527D01079}"/>
          </ac:spMkLst>
        </pc:spChg>
        <pc:spChg chg="add del mod">
          <ac:chgData name="pantelis bbalaouras" userId="25e8755020fc1734" providerId="LiveId" clId="{36006525-32CC-4C2C-9D99-7CD832DA0DF8}" dt="2020-12-14T19:52:25.629" v="50"/>
          <ac:spMkLst>
            <pc:docMk/>
            <pc:sldMk cId="4145860341" sldId="513"/>
            <ac:spMk id="6" creationId="{50EE1E1A-19B9-49A7-B33E-658193492E28}"/>
          </ac:spMkLst>
        </pc:spChg>
        <pc:spChg chg="add del mod">
          <ac:chgData name="pantelis bbalaouras" userId="25e8755020fc1734" providerId="LiveId" clId="{36006525-32CC-4C2C-9D99-7CD832DA0DF8}" dt="2020-12-14T19:52:41.204" v="54" actId="478"/>
          <ac:spMkLst>
            <pc:docMk/>
            <pc:sldMk cId="4145860341" sldId="513"/>
            <ac:spMk id="8" creationId="{DBB19E49-E466-4733-9345-E02040D8CF3D}"/>
          </ac:spMkLst>
        </pc:spChg>
        <pc:spChg chg="add mod">
          <ac:chgData name="pantelis bbalaouras" userId="25e8755020fc1734" providerId="LiveId" clId="{36006525-32CC-4C2C-9D99-7CD832DA0DF8}" dt="2020-12-14T19:52:41.204" v="54" actId="478"/>
          <ac:spMkLst>
            <pc:docMk/>
            <pc:sldMk cId="4145860341" sldId="513"/>
            <ac:spMk id="9" creationId="{FEC7ECF0-8921-4839-B298-182E3C8E3D49}"/>
          </ac:spMkLst>
        </pc:spChg>
        <pc:graphicFrameChg chg="add del mod">
          <ac:chgData name="pantelis bbalaouras" userId="25e8755020fc1734" providerId="LiveId" clId="{36006525-32CC-4C2C-9D99-7CD832DA0DF8}" dt="2020-12-14T19:52:14.360" v="49" actId="478"/>
          <ac:graphicFrameMkLst>
            <pc:docMk/>
            <pc:sldMk cId="4145860341" sldId="513"/>
            <ac:graphicFrameMk id="4" creationId="{E654D03C-78FA-4713-8B6D-7DE89D2B15A4}"/>
          </ac:graphicFrameMkLst>
        </pc:graphicFrameChg>
        <pc:graphicFrameChg chg="add del mod">
          <ac:chgData name="pantelis bbalaouras" userId="25e8755020fc1734" providerId="LiveId" clId="{36006525-32CC-4C2C-9D99-7CD832DA0DF8}" dt="2020-12-14T19:52:41.204" v="54" actId="478"/>
          <ac:graphicFrameMkLst>
            <pc:docMk/>
            <pc:sldMk cId="4145860341" sldId="513"/>
            <ac:graphicFrameMk id="7" creationId="{09EAD157-8274-4141-8F46-5E5F9DFBC46D}"/>
          </ac:graphicFrameMkLst>
        </pc:graphicFrameChg>
      </pc:sldChg>
      <pc:sldChg chg="addSp delSp modSp new mod modNotesTx">
        <pc:chgData name="pantelis bbalaouras" userId="25e8755020fc1734" providerId="LiveId" clId="{36006525-32CC-4C2C-9D99-7CD832DA0DF8}" dt="2020-12-14T21:15:06.808" v="825" actId="27636"/>
        <pc:sldMkLst>
          <pc:docMk/>
          <pc:sldMk cId="460015437" sldId="514"/>
        </pc:sldMkLst>
        <pc:spChg chg="mod">
          <ac:chgData name="pantelis bbalaouras" userId="25e8755020fc1734" providerId="LiveId" clId="{36006525-32CC-4C2C-9D99-7CD832DA0DF8}" dt="2020-12-14T21:12:12.991" v="762" actId="108"/>
          <ac:spMkLst>
            <pc:docMk/>
            <pc:sldMk cId="460015437" sldId="514"/>
            <ac:spMk id="2" creationId="{229CEC5F-BE9D-45B3-B4A3-6FBCE325E4F9}"/>
          </ac:spMkLst>
        </pc:spChg>
        <pc:spChg chg="mod">
          <ac:chgData name="pantelis bbalaouras" userId="25e8755020fc1734" providerId="LiveId" clId="{36006525-32CC-4C2C-9D99-7CD832DA0DF8}" dt="2020-12-14T21:15:06.808" v="825" actId="27636"/>
          <ac:spMkLst>
            <pc:docMk/>
            <pc:sldMk cId="460015437" sldId="514"/>
            <ac:spMk id="3" creationId="{1E717D8C-23D2-4FD0-86AA-653A8B1549B2}"/>
          </ac:spMkLst>
        </pc:spChg>
        <pc:picChg chg="add del mod">
          <ac:chgData name="pantelis bbalaouras" userId="25e8755020fc1734" providerId="LiveId" clId="{36006525-32CC-4C2C-9D99-7CD832DA0DF8}" dt="2020-12-14T21:11:56.837" v="760" actId="478"/>
          <ac:picMkLst>
            <pc:docMk/>
            <pc:sldMk cId="460015437" sldId="514"/>
            <ac:picMk id="3074" creationId="{20D85D66-BC62-4E25-BF74-A84E2F1A7EEA}"/>
          </ac:picMkLst>
        </pc:picChg>
      </pc:sldChg>
      <pc:sldChg chg="modSp new mod">
        <pc:chgData name="pantelis bbalaouras" userId="25e8755020fc1734" providerId="LiveId" clId="{36006525-32CC-4C2C-9D99-7CD832DA0DF8}" dt="2020-12-14T20:24:31.230" v="565" actId="12"/>
        <pc:sldMkLst>
          <pc:docMk/>
          <pc:sldMk cId="3768303036" sldId="515"/>
        </pc:sldMkLst>
        <pc:spChg chg="mod">
          <ac:chgData name="pantelis bbalaouras" userId="25e8755020fc1734" providerId="LiveId" clId="{36006525-32CC-4C2C-9D99-7CD832DA0DF8}" dt="2020-12-14T20:24:24.765" v="564" actId="6549"/>
          <ac:spMkLst>
            <pc:docMk/>
            <pc:sldMk cId="3768303036" sldId="515"/>
            <ac:spMk id="2" creationId="{6BB6CBFB-CE8E-4487-A1F7-E0509C6D06E0}"/>
          </ac:spMkLst>
        </pc:spChg>
        <pc:spChg chg="mod">
          <ac:chgData name="pantelis bbalaouras" userId="25e8755020fc1734" providerId="LiveId" clId="{36006525-32CC-4C2C-9D99-7CD832DA0DF8}" dt="2020-12-14T20:24:31.230" v="565" actId="12"/>
          <ac:spMkLst>
            <pc:docMk/>
            <pc:sldMk cId="3768303036" sldId="515"/>
            <ac:spMk id="3" creationId="{58CD0F64-058E-4B3B-BB3D-760223649829}"/>
          </ac:spMkLst>
        </pc:spChg>
      </pc:sldChg>
      <pc:sldChg chg="modSp add mod">
        <pc:chgData name="pantelis bbalaouras" userId="25e8755020fc1734" providerId="LiveId" clId="{36006525-32CC-4C2C-9D99-7CD832DA0DF8}" dt="2020-12-14T20:13:46.351" v="403" actId="20577"/>
        <pc:sldMkLst>
          <pc:docMk/>
          <pc:sldMk cId="1867863627" sldId="516"/>
        </pc:sldMkLst>
        <pc:spChg chg="mod">
          <ac:chgData name="pantelis bbalaouras" userId="25e8755020fc1734" providerId="LiveId" clId="{36006525-32CC-4C2C-9D99-7CD832DA0DF8}" dt="2020-12-14T20:13:46.351" v="403" actId="20577"/>
          <ac:spMkLst>
            <pc:docMk/>
            <pc:sldMk cId="1867863627" sldId="516"/>
            <ac:spMk id="2" creationId="{6BB6CBFB-CE8E-4487-A1F7-E0509C6D06E0}"/>
          </ac:spMkLst>
        </pc:spChg>
        <pc:spChg chg="mod">
          <ac:chgData name="pantelis bbalaouras" userId="25e8755020fc1734" providerId="LiveId" clId="{36006525-32CC-4C2C-9D99-7CD832DA0DF8}" dt="2020-12-14T20:10:46.077" v="198" actId="27636"/>
          <ac:spMkLst>
            <pc:docMk/>
            <pc:sldMk cId="1867863627" sldId="516"/>
            <ac:spMk id="3" creationId="{58CD0F64-058E-4B3B-BB3D-760223649829}"/>
          </ac:spMkLst>
        </pc:spChg>
      </pc:sldChg>
      <pc:sldChg chg="addSp delSp modSp new mod setBg">
        <pc:chgData name="pantelis bbalaouras" userId="25e8755020fc1734" providerId="LiveId" clId="{36006525-32CC-4C2C-9D99-7CD832DA0DF8}" dt="2020-12-14T20:13:16.351" v="372" actId="20577"/>
        <pc:sldMkLst>
          <pc:docMk/>
          <pc:sldMk cId="339985277" sldId="517"/>
        </pc:sldMkLst>
        <pc:spChg chg="mod">
          <ac:chgData name="pantelis bbalaouras" userId="25e8755020fc1734" providerId="LiveId" clId="{36006525-32CC-4C2C-9D99-7CD832DA0DF8}" dt="2020-12-14T20:13:16.351" v="372" actId="20577"/>
          <ac:spMkLst>
            <pc:docMk/>
            <pc:sldMk cId="339985277" sldId="517"/>
            <ac:spMk id="2" creationId="{E6202FF7-23A4-4638-BAC0-3D9704191138}"/>
          </ac:spMkLst>
        </pc:spChg>
        <pc:spChg chg="add del mod">
          <ac:chgData name="pantelis bbalaouras" userId="25e8755020fc1734" providerId="LiveId" clId="{36006525-32CC-4C2C-9D99-7CD832DA0DF8}" dt="2020-12-14T20:12:47.478" v="333" actId="27636"/>
          <ac:spMkLst>
            <pc:docMk/>
            <pc:sldMk cId="339985277" sldId="517"/>
            <ac:spMk id="3" creationId="{803C6B7C-1B5C-43F3-ACCF-B3AE239C0B1E}"/>
          </ac:spMkLst>
        </pc:spChg>
        <pc:spChg chg="add del mod">
          <ac:chgData name="pantelis bbalaouras" userId="25e8755020fc1734" providerId="LiveId" clId="{36006525-32CC-4C2C-9D99-7CD832DA0DF8}" dt="2020-12-14T20:11:38.465" v="201"/>
          <ac:spMkLst>
            <pc:docMk/>
            <pc:sldMk cId="339985277" sldId="517"/>
            <ac:spMk id="4" creationId="{FFD69B28-B149-4610-AE44-53A42B09B10B}"/>
          </ac:spMkLst>
        </pc:spChg>
        <pc:spChg chg="add del mod">
          <ac:chgData name="pantelis bbalaouras" userId="25e8755020fc1734" providerId="LiveId" clId="{36006525-32CC-4C2C-9D99-7CD832DA0DF8}" dt="2020-12-14T20:11:42.463" v="203"/>
          <ac:spMkLst>
            <pc:docMk/>
            <pc:sldMk cId="339985277" sldId="517"/>
            <ac:spMk id="5" creationId="{25A5A545-E945-4C84-ADE4-C0FFC4BCC500}"/>
          </ac:spMkLst>
        </pc:spChg>
      </pc:sldChg>
      <pc:sldChg chg="addSp delSp modSp new mod setBg">
        <pc:chgData name="pantelis bbalaouras" userId="25e8755020fc1734" providerId="LiveId" clId="{36006525-32CC-4C2C-9D99-7CD832DA0DF8}" dt="2020-12-14T20:14:58.256" v="440" actId="20577"/>
        <pc:sldMkLst>
          <pc:docMk/>
          <pc:sldMk cId="216700571" sldId="518"/>
        </pc:sldMkLst>
        <pc:spChg chg="mod">
          <ac:chgData name="pantelis bbalaouras" userId="25e8755020fc1734" providerId="LiveId" clId="{36006525-32CC-4C2C-9D99-7CD832DA0DF8}" dt="2020-12-14T20:14:58.256" v="440" actId="20577"/>
          <ac:spMkLst>
            <pc:docMk/>
            <pc:sldMk cId="216700571" sldId="518"/>
            <ac:spMk id="2" creationId="{8D30E547-0588-4526-ADAD-0D0E236D0653}"/>
          </ac:spMkLst>
        </pc:spChg>
        <pc:spChg chg="add del mod">
          <ac:chgData name="pantelis bbalaouras" userId="25e8755020fc1734" providerId="LiveId" clId="{36006525-32CC-4C2C-9D99-7CD832DA0DF8}" dt="2020-12-14T20:14:43.792" v="414" actId="12"/>
          <ac:spMkLst>
            <pc:docMk/>
            <pc:sldMk cId="216700571" sldId="518"/>
            <ac:spMk id="3" creationId="{83D70255-8104-41A5-AC03-794DB42C9A01}"/>
          </ac:spMkLst>
        </pc:spChg>
        <pc:spChg chg="add del mod">
          <ac:chgData name="pantelis bbalaouras" userId="25e8755020fc1734" providerId="LiveId" clId="{36006525-32CC-4C2C-9D99-7CD832DA0DF8}" dt="2020-12-14T20:14:26.322" v="406"/>
          <ac:spMkLst>
            <pc:docMk/>
            <pc:sldMk cId="216700571" sldId="518"/>
            <ac:spMk id="4" creationId="{9BFCF80A-06F6-464F-AEA0-32CB1C01F0F4}"/>
          </ac:spMkLst>
        </pc:spChg>
      </pc:sldChg>
      <pc:sldChg chg="addSp delSp modSp new mod">
        <pc:chgData name="pantelis bbalaouras" userId="25e8755020fc1734" providerId="LiveId" clId="{36006525-32CC-4C2C-9D99-7CD832DA0DF8}" dt="2020-12-14T20:18:12.901" v="476" actId="12"/>
        <pc:sldMkLst>
          <pc:docMk/>
          <pc:sldMk cId="3333440342" sldId="519"/>
        </pc:sldMkLst>
        <pc:spChg chg="mod">
          <ac:chgData name="pantelis bbalaouras" userId="25e8755020fc1734" providerId="LiveId" clId="{36006525-32CC-4C2C-9D99-7CD832DA0DF8}" dt="2020-12-14T20:18:07.875" v="475" actId="20577"/>
          <ac:spMkLst>
            <pc:docMk/>
            <pc:sldMk cId="3333440342" sldId="519"/>
            <ac:spMk id="2" creationId="{518590EF-507E-4979-90BF-08708F4DA7F5}"/>
          </ac:spMkLst>
        </pc:spChg>
        <pc:spChg chg="add del mod">
          <ac:chgData name="pantelis bbalaouras" userId="25e8755020fc1734" providerId="LiveId" clId="{36006525-32CC-4C2C-9D99-7CD832DA0DF8}" dt="2020-12-14T20:18:12.901" v="476" actId="12"/>
          <ac:spMkLst>
            <pc:docMk/>
            <pc:sldMk cId="3333440342" sldId="519"/>
            <ac:spMk id="3" creationId="{D6D3481D-64F0-4FFC-970E-57FF175270F5}"/>
          </ac:spMkLst>
        </pc:spChg>
        <pc:spChg chg="add del mod">
          <ac:chgData name="pantelis bbalaouras" userId="25e8755020fc1734" providerId="LiveId" clId="{36006525-32CC-4C2C-9D99-7CD832DA0DF8}" dt="2020-12-14T20:17:43.572" v="443"/>
          <ac:spMkLst>
            <pc:docMk/>
            <pc:sldMk cId="3333440342" sldId="519"/>
            <ac:spMk id="4" creationId="{A2B12A32-9A9C-46F6-88A1-0B21787910EA}"/>
          </ac:spMkLst>
        </pc:spChg>
      </pc:sldChg>
      <pc:sldChg chg="addSp delSp modSp new mod setBg">
        <pc:chgData name="pantelis bbalaouras" userId="25e8755020fc1734" providerId="LiveId" clId="{36006525-32CC-4C2C-9D99-7CD832DA0DF8}" dt="2020-12-14T20:20:59.172" v="501" actId="20577"/>
        <pc:sldMkLst>
          <pc:docMk/>
          <pc:sldMk cId="887750154" sldId="520"/>
        </pc:sldMkLst>
        <pc:spChg chg="mod">
          <ac:chgData name="pantelis bbalaouras" userId="25e8755020fc1734" providerId="LiveId" clId="{36006525-32CC-4C2C-9D99-7CD832DA0DF8}" dt="2020-12-14T20:20:59.172" v="501" actId="20577"/>
          <ac:spMkLst>
            <pc:docMk/>
            <pc:sldMk cId="887750154" sldId="520"/>
            <ac:spMk id="2" creationId="{77164E82-E470-4240-946D-473E24824AF9}"/>
          </ac:spMkLst>
        </pc:spChg>
        <pc:spChg chg="del">
          <ac:chgData name="pantelis bbalaouras" userId="25e8755020fc1734" providerId="LiveId" clId="{36006525-32CC-4C2C-9D99-7CD832DA0DF8}" dt="2020-12-14T20:19:27.195" v="484"/>
          <ac:spMkLst>
            <pc:docMk/>
            <pc:sldMk cId="887750154" sldId="520"/>
            <ac:spMk id="3" creationId="{11F68C03-CDE8-4AE3-A033-439115ED3C0E}"/>
          </ac:spMkLst>
        </pc:spChg>
        <pc:spChg chg="add mod">
          <ac:chgData name="pantelis bbalaouras" userId="25e8755020fc1734" providerId="LiveId" clId="{36006525-32CC-4C2C-9D99-7CD832DA0DF8}" dt="2020-12-14T20:19:27.195" v="484"/>
          <ac:spMkLst>
            <pc:docMk/>
            <pc:sldMk cId="887750154" sldId="520"/>
            <ac:spMk id="5" creationId="{86917D77-D393-4255-8557-69F467F4DF2A}"/>
          </ac:spMkLst>
        </pc:spChg>
        <pc:graphicFrameChg chg="add mod modGraphic">
          <ac:chgData name="pantelis bbalaouras" userId="25e8755020fc1734" providerId="LiveId" clId="{36006525-32CC-4C2C-9D99-7CD832DA0DF8}" dt="2020-12-14T20:20:43.520" v="497" actId="2165"/>
          <ac:graphicFrameMkLst>
            <pc:docMk/>
            <pc:sldMk cId="887750154" sldId="520"/>
            <ac:graphicFrameMk id="4" creationId="{D9218889-A625-4CEB-BBEF-74B12A80E759}"/>
          </ac:graphicFrameMkLst>
        </pc:graphicFrameChg>
      </pc:sldChg>
      <pc:sldChg chg="modSp add mod setBg">
        <pc:chgData name="pantelis bbalaouras" userId="25e8755020fc1734" providerId="LiveId" clId="{36006525-32CC-4C2C-9D99-7CD832DA0DF8}" dt="2020-12-14T20:22:59.237" v="536" actId="20577"/>
        <pc:sldMkLst>
          <pc:docMk/>
          <pc:sldMk cId="2077490390" sldId="521"/>
        </pc:sldMkLst>
        <pc:spChg chg="mod">
          <ac:chgData name="pantelis bbalaouras" userId="25e8755020fc1734" providerId="LiveId" clId="{36006525-32CC-4C2C-9D99-7CD832DA0DF8}" dt="2020-12-14T20:22:59.237" v="536" actId="20577"/>
          <ac:spMkLst>
            <pc:docMk/>
            <pc:sldMk cId="2077490390" sldId="521"/>
            <ac:spMk id="2" creationId="{77164E82-E470-4240-946D-473E24824AF9}"/>
          </ac:spMkLst>
        </pc:spChg>
        <pc:graphicFrameChg chg="mod modGraphic">
          <ac:chgData name="pantelis bbalaouras" userId="25e8755020fc1734" providerId="LiveId" clId="{36006525-32CC-4C2C-9D99-7CD832DA0DF8}" dt="2020-12-14T20:22:55.029" v="532" actId="1035"/>
          <ac:graphicFrameMkLst>
            <pc:docMk/>
            <pc:sldMk cId="2077490390" sldId="521"/>
            <ac:graphicFrameMk id="4" creationId="{D9218889-A625-4CEB-BBEF-74B12A80E759}"/>
          </ac:graphicFrameMkLst>
        </pc:graphicFrameChg>
      </pc:sldChg>
      <pc:sldChg chg="modSp add mod">
        <pc:chgData name="pantelis bbalaouras" userId="25e8755020fc1734" providerId="LiveId" clId="{36006525-32CC-4C2C-9D99-7CD832DA0DF8}" dt="2020-12-14T21:12:05.543" v="761" actId="108"/>
        <pc:sldMkLst>
          <pc:docMk/>
          <pc:sldMk cId="2432190749" sldId="522"/>
        </pc:sldMkLst>
        <pc:spChg chg="mod">
          <ac:chgData name="pantelis bbalaouras" userId="25e8755020fc1734" providerId="LiveId" clId="{36006525-32CC-4C2C-9D99-7CD832DA0DF8}" dt="2020-12-14T21:12:05.543" v="761" actId="108"/>
          <ac:spMkLst>
            <pc:docMk/>
            <pc:sldMk cId="2432190749" sldId="522"/>
            <ac:spMk id="2" creationId="{B93494CB-0E8A-46F6-84A6-723A40E2DBD8}"/>
          </ac:spMkLst>
        </pc:spChg>
        <pc:spChg chg="mod">
          <ac:chgData name="pantelis bbalaouras" userId="25e8755020fc1734" providerId="LiveId" clId="{36006525-32CC-4C2C-9D99-7CD832DA0DF8}" dt="2020-12-14T20:28:35.583" v="752" actId="403"/>
          <ac:spMkLst>
            <pc:docMk/>
            <pc:sldMk cId="2432190749" sldId="522"/>
            <ac:spMk id="3" creationId="{01DE71DC-E09C-46F9-AA67-C4580DA95DB0}"/>
          </ac:spMkLst>
        </pc:spChg>
      </pc:sldChg>
      <pc:sldChg chg="modSp add">
        <pc:chgData name="pantelis bbalaouras" userId="25e8755020fc1734" providerId="LiveId" clId="{36006525-32CC-4C2C-9D99-7CD832DA0DF8}" dt="2020-12-14T21:17:30.257" v="856" actId="1076"/>
        <pc:sldMkLst>
          <pc:docMk/>
          <pc:sldMk cId="971735501" sldId="523"/>
        </pc:sldMkLst>
        <pc:picChg chg="mod">
          <ac:chgData name="pantelis bbalaouras" userId="25e8755020fc1734" providerId="LiveId" clId="{36006525-32CC-4C2C-9D99-7CD832DA0DF8}" dt="2020-12-14T21:17:30.257" v="856" actId="1076"/>
          <ac:picMkLst>
            <pc:docMk/>
            <pc:sldMk cId="971735501" sldId="523"/>
            <ac:picMk id="3074" creationId="{20D85D66-BC62-4E25-BF74-A84E2F1A7EEA}"/>
          </ac:picMkLst>
        </pc:picChg>
      </pc:sldChg>
      <pc:sldChg chg="modSp add mod">
        <pc:chgData name="pantelis bbalaouras" userId="25e8755020fc1734" providerId="LiveId" clId="{36006525-32CC-4C2C-9D99-7CD832DA0DF8}" dt="2020-12-14T21:15:20.471" v="828" actId="5793"/>
        <pc:sldMkLst>
          <pc:docMk/>
          <pc:sldMk cId="200078804" sldId="524"/>
        </pc:sldMkLst>
        <pc:spChg chg="mod">
          <ac:chgData name="pantelis bbalaouras" userId="25e8755020fc1734" providerId="LiveId" clId="{36006525-32CC-4C2C-9D99-7CD832DA0DF8}" dt="2020-12-14T21:15:20.471" v="828" actId="5793"/>
          <ac:spMkLst>
            <pc:docMk/>
            <pc:sldMk cId="200078804" sldId="524"/>
            <ac:spMk id="3" creationId="{1E717D8C-23D2-4FD0-86AA-653A8B1549B2}"/>
          </ac:spMkLst>
        </pc:spChg>
      </pc:sldChg>
      <pc:sldChg chg="modSp new mod">
        <pc:chgData name="pantelis bbalaouras" userId="25e8755020fc1734" providerId="LiveId" clId="{36006525-32CC-4C2C-9D99-7CD832DA0DF8}" dt="2020-12-14T21:16:31.759" v="847" actId="27636"/>
        <pc:sldMkLst>
          <pc:docMk/>
          <pc:sldMk cId="1590459254" sldId="525"/>
        </pc:sldMkLst>
        <pc:spChg chg="mod">
          <ac:chgData name="pantelis bbalaouras" userId="25e8755020fc1734" providerId="LiveId" clId="{36006525-32CC-4C2C-9D99-7CD832DA0DF8}" dt="2020-12-14T21:16:26.201" v="845" actId="20577"/>
          <ac:spMkLst>
            <pc:docMk/>
            <pc:sldMk cId="1590459254" sldId="525"/>
            <ac:spMk id="2" creationId="{5EB297FA-FBCF-43E3-9154-114688E5E589}"/>
          </ac:spMkLst>
        </pc:spChg>
        <pc:spChg chg="mod">
          <ac:chgData name="pantelis bbalaouras" userId="25e8755020fc1734" providerId="LiveId" clId="{36006525-32CC-4C2C-9D99-7CD832DA0DF8}" dt="2020-12-14T21:16:31.759" v="847" actId="27636"/>
          <ac:spMkLst>
            <pc:docMk/>
            <pc:sldMk cId="1590459254" sldId="525"/>
            <ac:spMk id="3" creationId="{5AB2DACB-B86C-4BB7-8D6D-4DBE5BB67A99}"/>
          </ac:spMkLst>
        </pc:spChg>
      </pc:sldChg>
      <pc:sldChg chg="addSp delSp modSp new mod">
        <pc:chgData name="pantelis bbalaouras" userId="25e8755020fc1734" providerId="LiveId" clId="{36006525-32CC-4C2C-9D99-7CD832DA0DF8}" dt="2020-12-14T21:17:12.317" v="853"/>
        <pc:sldMkLst>
          <pc:docMk/>
          <pc:sldMk cId="801484761" sldId="526"/>
        </pc:sldMkLst>
        <pc:spChg chg="mod">
          <ac:chgData name="pantelis bbalaouras" userId="25e8755020fc1734" providerId="LiveId" clId="{36006525-32CC-4C2C-9D99-7CD832DA0DF8}" dt="2020-12-14T21:17:12.317" v="853"/>
          <ac:spMkLst>
            <pc:docMk/>
            <pc:sldMk cId="801484761" sldId="526"/>
            <ac:spMk id="2" creationId="{4E84E8A9-480E-4375-BDD4-2D5E0B1389ED}"/>
          </ac:spMkLst>
        </pc:spChg>
        <pc:spChg chg="mod">
          <ac:chgData name="pantelis bbalaouras" userId="25e8755020fc1734" providerId="LiveId" clId="{36006525-32CC-4C2C-9D99-7CD832DA0DF8}" dt="2020-12-14T21:17:04.791" v="852" actId="27636"/>
          <ac:spMkLst>
            <pc:docMk/>
            <pc:sldMk cId="801484761" sldId="526"/>
            <ac:spMk id="3" creationId="{5952BC6A-C32E-4391-A25A-7DA5D976F6BB}"/>
          </ac:spMkLst>
        </pc:spChg>
        <pc:spChg chg="add del">
          <ac:chgData name="pantelis bbalaouras" userId="25e8755020fc1734" providerId="LiveId" clId="{36006525-32CC-4C2C-9D99-7CD832DA0DF8}" dt="2020-12-14T21:17:02.906" v="850" actId="22"/>
          <ac:spMkLst>
            <pc:docMk/>
            <pc:sldMk cId="801484761" sldId="526"/>
            <ac:spMk id="5" creationId="{B48517C2-3DCE-4623-B0A5-5B7120195CAB}"/>
          </ac:spMkLst>
        </pc:spChg>
      </pc:sldChg>
    </pc:docChg>
  </pc:docChgLst>
  <pc:docChgLst>
    <pc:chgData name="pantelis bbalaouras" userId="25e8755020fc1734" providerId="LiveId" clId="{524841C7-7EE9-495A-BDBB-D1D6CC95DF07}"/>
    <pc:docChg chg="undo custSel addSld delSld modSld sldOrd modSection">
      <pc:chgData name="pantelis bbalaouras" userId="25e8755020fc1734" providerId="LiveId" clId="{524841C7-7EE9-495A-BDBB-D1D6CC95DF07}" dt="2020-12-15T15:47:38.641" v="4775" actId="47"/>
      <pc:docMkLst>
        <pc:docMk/>
      </pc:docMkLst>
      <pc:sldChg chg="modSp mod">
        <pc:chgData name="pantelis bbalaouras" userId="25e8755020fc1734" providerId="LiveId" clId="{524841C7-7EE9-495A-BDBB-D1D6CC95DF07}" dt="2020-12-09T09:25:56.846" v="1321" actId="20577"/>
        <pc:sldMkLst>
          <pc:docMk/>
          <pc:sldMk cId="2578796378" sldId="301"/>
        </pc:sldMkLst>
        <pc:spChg chg="mod">
          <ac:chgData name="pantelis bbalaouras" userId="25e8755020fc1734" providerId="LiveId" clId="{524841C7-7EE9-495A-BDBB-D1D6CC95DF07}" dt="2020-12-09T09:25:50.238" v="1311" actId="20577"/>
          <ac:spMkLst>
            <pc:docMk/>
            <pc:sldMk cId="2578796378" sldId="301"/>
            <ac:spMk id="5" creationId="{923E4F45-F031-43F3-96B7-0C31E8203916}"/>
          </ac:spMkLst>
        </pc:spChg>
        <pc:spChg chg="mod">
          <ac:chgData name="pantelis bbalaouras" userId="25e8755020fc1734" providerId="LiveId" clId="{524841C7-7EE9-495A-BDBB-D1D6CC95DF07}" dt="2020-12-09T09:25:56.846" v="1321" actId="20577"/>
          <ac:spMkLst>
            <pc:docMk/>
            <pc:sldMk cId="2578796378" sldId="301"/>
            <ac:spMk id="6" creationId="{7B6F1B5F-490D-40DD-8480-E82453AB56EE}"/>
          </ac:spMkLst>
        </pc:spChg>
      </pc:sldChg>
      <pc:sldChg chg="modSp mod">
        <pc:chgData name="pantelis bbalaouras" userId="25e8755020fc1734" providerId="LiveId" clId="{524841C7-7EE9-495A-BDBB-D1D6CC95DF07}" dt="2020-12-09T09:27:02.929" v="1335" actId="20577"/>
        <pc:sldMkLst>
          <pc:docMk/>
          <pc:sldMk cId="1944811654" sldId="307"/>
        </pc:sldMkLst>
        <pc:spChg chg="mod">
          <ac:chgData name="pantelis bbalaouras" userId="25e8755020fc1734" providerId="LiveId" clId="{524841C7-7EE9-495A-BDBB-D1D6CC95DF07}" dt="2020-12-09T09:27:02.929" v="1335" actId="20577"/>
          <ac:spMkLst>
            <pc:docMk/>
            <pc:sldMk cId="1944811654" sldId="307"/>
            <ac:spMk id="3" creationId="{BD088307-A7DA-45C2-A151-FEBA7B19A537}"/>
          </ac:spMkLst>
        </pc:spChg>
      </pc:sldChg>
      <pc:sldChg chg="modSp mod">
        <pc:chgData name="pantelis bbalaouras" userId="25e8755020fc1734" providerId="LiveId" clId="{524841C7-7EE9-495A-BDBB-D1D6CC95DF07}" dt="2020-12-09T09:28:39.135" v="1380" actId="113"/>
        <pc:sldMkLst>
          <pc:docMk/>
          <pc:sldMk cId="303498555" sldId="308"/>
        </pc:sldMkLst>
        <pc:spChg chg="mod">
          <ac:chgData name="pantelis bbalaouras" userId="25e8755020fc1734" providerId="LiveId" clId="{524841C7-7EE9-495A-BDBB-D1D6CC95DF07}" dt="2020-12-09T09:28:39.135" v="1380" actId="113"/>
          <ac:spMkLst>
            <pc:docMk/>
            <pc:sldMk cId="303498555" sldId="308"/>
            <ac:spMk id="3" creationId="{BD088307-A7DA-45C2-A151-FEBA7B19A537}"/>
          </ac:spMkLst>
        </pc:spChg>
      </pc:sldChg>
      <pc:sldChg chg="modSp mod">
        <pc:chgData name="pantelis bbalaouras" userId="25e8755020fc1734" providerId="LiveId" clId="{524841C7-7EE9-495A-BDBB-D1D6CC95DF07}" dt="2020-11-30T18:10:29.805" v="13" actId="947"/>
        <pc:sldMkLst>
          <pc:docMk/>
          <pc:sldMk cId="2532786057" sldId="310"/>
        </pc:sldMkLst>
        <pc:spChg chg="mod">
          <ac:chgData name="pantelis bbalaouras" userId="25e8755020fc1734" providerId="LiveId" clId="{524841C7-7EE9-495A-BDBB-D1D6CC95DF07}" dt="2020-11-30T18:10:29.805" v="13" actId="947"/>
          <ac:spMkLst>
            <pc:docMk/>
            <pc:sldMk cId="2532786057" sldId="310"/>
            <ac:spMk id="3" creationId="{BEA489AA-2125-4914-8A49-07EE107E4BD7}"/>
          </ac:spMkLst>
        </pc:spChg>
      </pc:sldChg>
      <pc:sldChg chg="modSp mod">
        <pc:chgData name="pantelis bbalaouras" userId="25e8755020fc1734" providerId="LiveId" clId="{524841C7-7EE9-495A-BDBB-D1D6CC95DF07}" dt="2020-12-09T09:37:44.424" v="1416" actId="113"/>
        <pc:sldMkLst>
          <pc:docMk/>
          <pc:sldMk cId="4033127835" sldId="313"/>
        </pc:sldMkLst>
        <pc:spChg chg="mod">
          <ac:chgData name="pantelis bbalaouras" userId="25e8755020fc1734" providerId="LiveId" clId="{524841C7-7EE9-495A-BDBB-D1D6CC95DF07}" dt="2020-12-09T09:37:44.424" v="1416" actId="113"/>
          <ac:spMkLst>
            <pc:docMk/>
            <pc:sldMk cId="4033127835" sldId="313"/>
            <ac:spMk id="3" creationId="{302E6110-712F-44E1-A9AD-8D1C6E3E81B7}"/>
          </ac:spMkLst>
        </pc:spChg>
      </pc:sldChg>
      <pc:sldChg chg="modSp mod">
        <pc:chgData name="pantelis bbalaouras" userId="25e8755020fc1734" providerId="LiveId" clId="{524841C7-7EE9-495A-BDBB-D1D6CC95DF07}" dt="2020-12-09T09:39:11.074" v="1417" actId="113"/>
        <pc:sldMkLst>
          <pc:docMk/>
          <pc:sldMk cId="205968681" sldId="315"/>
        </pc:sldMkLst>
        <pc:spChg chg="mod">
          <ac:chgData name="pantelis bbalaouras" userId="25e8755020fc1734" providerId="LiveId" clId="{524841C7-7EE9-495A-BDBB-D1D6CC95DF07}" dt="2020-12-09T09:39:11.074" v="1417" actId="113"/>
          <ac:spMkLst>
            <pc:docMk/>
            <pc:sldMk cId="205968681" sldId="315"/>
            <ac:spMk id="3" creationId="{302E6110-712F-44E1-A9AD-8D1C6E3E81B7}"/>
          </ac:spMkLst>
        </pc:spChg>
      </pc:sldChg>
      <pc:sldChg chg="addSp modSp mod modClrScheme chgLayout">
        <pc:chgData name="pantelis bbalaouras" userId="25e8755020fc1734" providerId="LiveId" clId="{524841C7-7EE9-495A-BDBB-D1D6CC95DF07}" dt="2020-12-09T09:52:24.337" v="1429" actId="14100"/>
        <pc:sldMkLst>
          <pc:docMk/>
          <pc:sldMk cId="4217128691" sldId="316"/>
        </pc:sldMkLst>
        <pc:spChg chg="mod">
          <ac:chgData name="pantelis bbalaouras" userId="25e8755020fc1734" providerId="LiveId" clId="{524841C7-7EE9-495A-BDBB-D1D6CC95DF07}" dt="2020-12-09T09:42:13.830" v="1425" actId="26606"/>
          <ac:spMkLst>
            <pc:docMk/>
            <pc:sldMk cId="4217128691" sldId="316"/>
            <ac:spMk id="2" creationId="{3381252F-6B0F-4C7D-9D8F-1530D3ADF095}"/>
          </ac:spMkLst>
        </pc:spChg>
        <pc:spChg chg="mod ord">
          <ac:chgData name="pantelis bbalaouras" userId="25e8755020fc1734" providerId="LiveId" clId="{524841C7-7EE9-495A-BDBB-D1D6CC95DF07}" dt="2020-12-09T09:52:24.337" v="1429" actId="14100"/>
          <ac:spMkLst>
            <pc:docMk/>
            <pc:sldMk cId="4217128691" sldId="316"/>
            <ac:spMk id="3" creationId="{302E6110-712F-44E1-A9AD-8D1C6E3E81B7}"/>
          </ac:spMkLst>
        </pc:spChg>
        <pc:picChg chg="add mod modCrop">
          <ac:chgData name="pantelis bbalaouras" userId="25e8755020fc1734" providerId="LiveId" clId="{524841C7-7EE9-495A-BDBB-D1D6CC95DF07}" dt="2020-12-09T09:52:21.912" v="1428" actId="1076"/>
          <ac:picMkLst>
            <pc:docMk/>
            <pc:sldMk cId="4217128691" sldId="316"/>
            <ac:picMk id="4" creationId="{675B13A2-F787-4107-923A-A24E6C161A71}"/>
          </ac:picMkLst>
        </pc:picChg>
      </pc:sldChg>
      <pc:sldChg chg="addSp delSp modSp mod">
        <pc:chgData name="pantelis bbalaouras" userId="25e8755020fc1734" providerId="LiveId" clId="{524841C7-7EE9-495A-BDBB-D1D6CC95DF07}" dt="2020-12-09T09:57:10.755" v="1485" actId="1076"/>
        <pc:sldMkLst>
          <pc:docMk/>
          <pc:sldMk cId="3580166590" sldId="317"/>
        </pc:sldMkLst>
        <pc:spChg chg="add mod ord">
          <ac:chgData name="pantelis bbalaouras" userId="25e8755020fc1734" providerId="LiveId" clId="{524841C7-7EE9-495A-BDBB-D1D6CC95DF07}" dt="2020-12-09T09:56:04.722" v="1480" actId="171"/>
          <ac:spMkLst>
            <pc:docMk/>
            <pc:sldMk cId="3580166590" sldId="317"/>
            <ac:spMk id="3" creationId="{D94F4B79-E6E8-4444-908C-12B8C8889281}"/>
          </ac:spMkLst>
        </pc:spChg>
        <pc:spChg chg="mod">
          <ac:chgData name="pantelis bbalaouras" userId="25e8755020fc1734" providerId="LiveId" clId="{524841C7-7EE9-495A-BDBB-D1D6CC95DF07}" dt="2020-12-09T09:55:42.036" v="1476" actId="1076"/>
          <ac:spMkLst>
            <pc:docMk/>
            <pc:sldMk cId="3580166590" sldId="317"/>
            <ac:spMk id="6" creationId="{B53E2728-0630-4BAA-849E-8044EE9F4046}"/>
          </ac:spMkLst>
        </pc:spChg>
        <pc:spChg chg="mod">
          <ac:chgData name="pantelis bbalaouras" userId="25e8755020fc1734" providerId="LiveId" clId="{524841C7-7EE9-495A-BDBB-D1D6CC95DF07}" dt="2020-12-09T09:55:36.789" v="1475" actId="1076"/>
          <ac:spMkLst>
            <pc:docMk/>
            <pc:sldMk cId="3580166590" sldId="317"/>
            <ac:spMk id="7" creationId="{3DA4C0E7-9901-4FBE-B102-282B61EB4D13}"/>
          </ac:spMkLst>
        </pc:spChg>
        <pc:spChg chg="add del mod">
          <ac:chgData name="pantelis bbalaouras" userId="25e8755020fc1734" providerId="LiveId" clId="{524841C7-7EE9-495A-BDBB-D1D6CC95DF07}" dt="2020-12-09T09:54:00.048" v="1437"/>
          <ac:spMkLst>
            <pc:docMk/>
            <pc:sldMk cId="3580166590" sldId="317"/>
            <ac:spMk id="8" creationId="{1B7F0EED-BD9F-4550-81EF-42EE159DBE63}"/>
          </ac:spMkLst>
        </pc:spChg>
        <pc:spChg chg="add del mod">
          <ac:chgData name="pantelis bbalaouras" userId="25e8755020fc1734" providerId="LiveId" clId="{524841C7-7EE9-495A-BDBB-D1D6CC95DF07}" dt="2020-12-09T09:54:00.048" v="1437"/>
          <ac:spMkLst>
            <pc:docMk/>
            <pc:sldMk cId="3580166590" sldId="317"/>
            <ac:spMk id="9" creationId="{FACB20A1-14FA-4A44-90AD-6DBC9A2AD47C}"/>
          </ac:spMkLst>
        </pc:spChg>
        <pc:spChg chg="add del mod">
          <ac:chgData name="pantelis bbalaouras" userId="25e8755020fc1734" providerId="LiveId" clId="{524841C7-7EE9-495A-BDBB-D1D6CC95DF07}" dt="2020-12-09T09:54:00.048" v="1437"/>
          <ac:spMkLst>
            <pc:docMk/>
            <pc:sldMk cId="3580166590" sldId="317"/>
            <ac:spMk id="10" creationId="{05B8C35B-6562-456C-B0CC-BBE4DE766BA5}"/>
          </ac:spMkLst>
        </pc:spChg>
        <pc:spChg chg="add del mod">
          <ac:chgData name="pantelis bbalaouras" userId="25e8755020fc1734" providerId="LiveId" clId="{524841C7-7EE9-495A-BDBB-D1D6CC95DF07}" dt="2020-12-09T09:54:42.945" v="1446"/>
          <ac:spMkLst>
            <pc:docMk/>
            <pc:sldMk cId="3580166590" sldId="317"/>
            <ac:spMk id="11" creationId="{72EC6CAD-008E-4837-A955-9DC558156EE8}"/>
          </ac:spMkLst>
        </pc:spChg>
        <pc:spChg chg="add del mod">
          <ac:chgData name="pantelis bbalaouras" userId="25e8755020fc1734" providerId="LiveId" clId="{524841C7-7EE9-495A-BDBB-D1D6CC95DF07}" dt="2020-12-09T09:54:42.945" v="1446"/>
          <ac:spMkLst>
            <pc:docMk/>
            <pc:sldMk cId="3580166590" sldId="317"/>
            <ac:spMk id="12" creationId="{87F3A494-3FA1-49B7-9793-34E30632A525}"/>
          </ac:spMkLst>
        </pc:spChg>
        <pc:spChg chg="add del mod">
          <ac:chgData name="pantelis bbalaouras" userId="25e8755020fc1734" providerId="LiveId" clId="{524841C7-7EE9-495A-BDBB-D1D6CC95DF07}" dt="2020-12-09T09:54:42.945" v="1446"/>
          <ac:spMkLst>
            <pc:docMk/>
            <pc:sldMk cId="3580166590" sldId="317"/>
            <ac:spMk id="14" creationId="{0F7EEBF5-DF97-4A86-A813-328761209CCB}"/>
          </ac:spMkLst>
        </pc:spChg>
        <pc:spChg chg="add mod">
          <ac:chgData name="pantelis bbalaouras" userId="25e8755020fc1734" providerId="LiveId" clId="{524841C7-7EE9-495A-BDBB-D1D6CC95DF07}" dt="2020-12-09T09:55:23.920" v="1474" actId="1035"/>
          <ac:spMkLst>
            <pc:docMk/>
            <pc:sldMk cId="3580166590" sldId="317"/>
            <ac:spMk id="15" creationId="{7E5CB796-7B64-4F00-9892-45B884A4E95E}"/>
          </ac:spMkLst>
        </pc:spChg>
        <pc:spChg chg="add mod">
          <ac:chgData name="pantelis bbalaouras" userId="25e8755020fc1734" providerId="LiveId" clId="{524841C7-7EE9-495A-BDBB-D1D6CC95DF07}" dt="2020-12-09T09:55:23.920" v="1474" actId="1035"/>
          <ac:spMkLst>
            <pc:docMk/>
            <pc:sldMk cId="3580166590" sldId="317"/>
            <ac:spMk id="16" creationId="{8BAD50E5-30DA-4C1D-AA38-EC8E1AD45A81}"/>
          </ac:spMkLst>
        </pc:spChg>
        <pc:spChg chg="add mod">
          <ac:chgData name="pantelis bbalaouras" userId="25e8755020fc1734" providerId="LiveId" clId="{524841C7-7EE9-495A-BDBB-D1D6CC95DF07}" dt="2020-12-09T09:55:23.920" v="1474" actId="1035"/>
          <ac:spMkLst>
            <pc:docMk/>
            <pc:sldMk cId="3580166590" sldId="317"/>
            <ac:spMk id="18" creationId="{EDB0B428-0A20-4DD0-82E6-9DE16A307C2B}"/>
          </ac:spMkLst>
        </pc:spChg>
        <pc:graphicFrameChg chg="add del mod">
          <ac:chgData name="pantelis bbalaouras" userId="25e8755020fc1734" providerId="LiveId" clId="{524841C7-7EE9-495A-BDBB-D1D6CC95DF07}" dt="2020-12-09T09:54:42.945" v="1446"/>
          <ac:graphicFrameMkLst>
            <pc:docMk/>
            <pc:sldMk cId="3580166590" sldId="317"/>
            <ac:graphicFrameMk id="13" creationId="{D416EBFA-6B63-44AC-97E4-ADCF76A1A463}"/>
          </ac:graphicFrameMkLst>
        </pc:graphicFrameChg>
        <pc:graphicFrameChg chg="add mod">
          <ac:chgData name="pantelis bbalaouras" userId="25e8755020fc1734" providerId="LiveId" clId="{524841C7-7EE9-495A-BDBB-D1D6CC95DF07}" dt="2020-12-09T09:57:06.263" v="1484" actId="207"/>
          <ac:graphicFrameMkLst>
            <pc:docMk/>
            <pc:sldMk cId="3580166590" sldId="317"/>
            <ac:graphicFrameMk id="17" creationId="{FB0A806C-205B-49CC-A2DF-B4C7FD31052E}"/>
          </ac:graphicFrameMkLst>
        </pc:graphicFrameChg>
        <pc:picChg chg="mod ord">
          <ac:chgData name="pantelis bbalaouras" userId="25e8755020fc1734" providerId="LiveId" clId="{524841C7-7EE9-495A-BDBB-D1D6CC95DF07}" dt="2020-12-09T09:57:10.755" v="1485" actId="1076"/>
          <ac:picMkLst>
            <pc:docMk/>
            <pc:sldMk cId="3580166590" sldId="317"/>
            <ac:picMk id="5" creationId="{9FFB5F74-B1BA-4287-8726-B19809CF35A7}"/>
          </ac:picMkLst>
        </pc:picChg>
      </pc:sldChg>
      <pc:sldChg chg="addSp modSp mod">
        <pc:chgData name="pantelis bbalaouras" userId="25e8755020fc1734" providerId="LiveId" clId="{524841C7-7EE9-495A-BDBB-D1D6CC95DF07}" dt="2020-12-09T09:52:51.595" v="1435" actId="1076"/>
        <pc:sldMkLst>
          <pc:docMk/>
          <pc:sldMk cId="548383253" sldId="318"/>
        </pc:sldMkLst>
        <pc:spChg chg="mod">
          <ac:chgData name="pantelis bbalaouras" userId="25e8755020fc1734" providerId="LiveId" clId="{524841C7-7EE9-495A-BDBB-D1D6CC95DF07}" dt="2020-12-09T09:52:28.640" v="1431" actId="27636"/>
          <ac:spMkLst>
            <pc:docMk/>
            <pc:sldMk cId="548383253" sldId="318"/>
            <ac:spMk id="3" creationId="{302E6110-712F-44E1-A9AD-8D1C6E3E81B7}"/>
          </ac:spMkLst>
        </pc:spChg>
        <pc:picChg chg="add mod modCrop">
          <ac:chgData name="pantelis bbalaouras" userId="25e8755020fc1734" providerId="LiveId" clId="{524841C7-7EE9-495A-BDBB-D1D6CC95DF07}" dt="2020-12-09T09:52:51.595" v="1435" actId="1076"/>
          <ac:picMkLst>
            <pc:docMk/>
            <pc:sldMk cId="548383253" sldId="318"/>
            <ac:picMk id="4" creationId="{4E1711EB-2466-4C45-A3F5-1E046D985D3E}"/>
          </ac:picMkLst>
        </pc:picChg>
      </pc:sldChg>
      <pc:sldChg chg="addSp modSp mod modAnim modNotesTx">
        <pc:chgData name="pantelis bbalaouras" userId="25e8755020fc1734" providerId="LiveId" clId="{524841C7-7EE9-495A-BDBB-D1D6CC95DF07}" dt="2020-12-09T10:25:28.381" v="1714"/>
        <pc:sldMkLst>
          <pc:docMk/>
          <pc:sldMk cId="193801261" sldId="319"/>
        </pc:sldMkLst>
        <pc:spChg chg="mod">
          <ac:chgData name="pantelis bbalaouras" userId="25e8755020fc1734" providerId="LiveId" clId="{524841C7-7EE9-495A-BDBB-D1D6CC95DF07}" dt="2020-12-09T10:00:12.938" v="1498" actId="20577"/>
          <ac:spMkLst>
            <pc:docMk/>
            <pc:sldMk cId="193801261" sldId="319"/>
            <ac:spMk id="2" creationId="{489304DB-5F9C-46A2-99F5-35C593F896EA}"/>
          </ac:spMkLst>
        </pc:spChg>
        <pc:spChg chg="mod">
          <ac:chgData name="pantelis bbalaouras" userId="25e8755020fc1734" providerId="LiveId" clId="{524841C7-7EE9-495A-BDBB-D1D6CC95DF07}" dt="2020-12-09T10:03:56.125" v="1546" actId="113"/>
          <ac:spMkLst>
            <pc:docMk/>
            <pc:sldMk cId="193801261" sldId="319"/>
            <ac:spMk id="3" creationId="{E22E933B-5B2B-4C1B-9B8B-86C88A2DE92A}"/>
          </ac:spMkLst>
        </pc:spChg>
        <pc:spChg chg="add mod">
          <ac:chgData name="pantelis bbalaouras" userId="25e8755020fc1734" providerId="LiveId" clId="{524841C7-7EE9-495A-BDBB-D1D6CC95DF07}" dt="2020-12-09T10:02:05.632" v="1514" actId="1076"/>
          <ac:spMkLst>
            <pc:docMk/>
            <pc:sldMk cId="193801261" sldId="319"/>
            <ac:spMk id="6" creationId="{B64F9A47-D6EA-43D1-BC18-D594944E3F17}"/>
          </ac:spMkLst>
        </pc:spChg>
        <pc:spChg chg="add mod">
          <ac:chgData name="pantelis bbalaouras" userId="25e8755020fc1734" providerId="LiveId" clId="{524841C7-7EE9-495A-BDBB-D1D6CC95DF07}" dt="2020-12-09T10:02:09.020" v="1515" actId="1076"/>
          <ac:spMkLst>
            <pc:docMk/>
            <pc:sldMk cId="193801261" sldId="319"/>
            <ac:spMk id="7" creationId="{72F296FA-FA39-4EAF-A359-F1E363EC425C}"/>
          </ac:spMkLst>
        </pc:spChg>
        <pc:spChg chg="add mod">
          <ac:chgData name="pantelis bbalaouras" userId="25e8755020fc1734" providerId="LiveId" clId="{524841C7-7EE9-495A-BDBB-D1D6CC95DF07}" dt="2020-12-09T10:03:30.455" v="1537" actId="207"/>
          <ac:spMkLst>
            <pc:docMk/>
            <pc:sldMk cId="193801261" sldId="319"/>
            <ac:spMk id="9" creationId="{D224527E-6794-4DB0-8F06-B52B83C816C9}"/>
          </ac:spMkLst>
        </pc:spChg>
        <pc:picChg chg="add mod">
          <ac:chgData name="pantelis bbalaouras" userId="25e8755020fc1734" providerId="LiveId" clId="{524841C7-7EE9-495A-BDBB-D1D6CC95DF07}" dt="2020-12-09T10:01:57.754" v="1512" actId="1076"/>
          <ac:picMkLst>
            <pc:docMk/>
            <pc:sldMk cId="193801261" sldId="319"/>
            <ac:picMk id="4" creationId="{0BCA5543-6502-4466-BFD3-37EA64A59A28}"/>
          </ac:picMkLst>
        </pc:picChg>
        <pc:picChg chg="add mod">
          <ac:chgData name="pantelis bbalaouras" userId="25e8755020fc1734" providerId="LiveId" clId="{524841C7-7EE9-495A-BDBB-D1D6CC95DF07}" dt="2020-12-09T10:01:55.789" v="1511" actId="14100"/>
          <ac:picMkLst>
            <pc:docMk/>
            <pc:sldMk cId="193801261" sldId="319"/>
            <ac:picMk id="5" creationId="{9436FC7F-C643-4F4C-A02C-8C7FE570946B}"/>
          </ac:picMkLst>
        </pc:picChg>
      </pc:sldChg>
      <pc:sldChg chg="modSp mod">
        <pc:chgData name="pantelis bbalaouras" userId="25e8755020fc1734" providerId="LiveId" clId="{524841C7-7EE9-495A-BDBB-D1D6CC95DF07}" dt="2020-12-09T10:04:45.042" v="1580" actId="6549"/>
        <pc:sldMkLst>
          <pc:docMk/>
          <pc:sldMk cId="3126278839" sldId="320"/>
        </pc:sldMkLst>
        <pc:spChg chg="mod">
          <ac:chgData name="pantelis bbalaouras" userId="25e8755020fc1734" providerId="LiveId" clId="{524841C7-7EE9-495A-BDBB-D1D6CC95DF07}" dt="2020-12-09T10:04:45.042" v="1580" actId="6549"/>
          <ac:spMkLst>
            <pc:docMk/>
            <pc:sldMk cId="3126278839" sldId="320"/>
            <ac:spMk id="3" creationId="{AA4247C2-3ED7-4CB4-A5E3-0BF1C12902E9}"/>
          </ac:spMkLst>
        </pc:spChg>
      </pc:sldChg>
      <pc:sldChg chg="modSp mod">
        <pc:chgData name="pantelis bbalaouras" userId="25e8755020fc1734" providerId="LiveId" clId="{524841C7-7EE9-495A-BDBB-D1D6CC95DF07}" dt="2020-12-09T10:41:19.332" v="1996" actId="113"/>
        <pc:sldMkLst>
          <pc:docMk/>
          <pc:sldMk cId="3323280762" sldId="321"/>
        </pc:sldMkLst>
        <pc:spChg chg="mod">
          <ac:chgData name="pantelis bbalaouras" userId="25e8755020fc1734" providerId="LiveId" clId="{524841C7-7EE9-495A-BDBB-D1D6CC95DF07}" dt="2020-12-09T10:07:49.992" v="1661" actId="14100"/>
          <ac:spMkLst>
            <pc:docMk/>
            <pc:sldMk cId="3323280762" sldId="321"/>
            <ac:spMk id="2" creationId="{727AC745-8582-4AA2-8BFD-DB2C00440E89}"/>
          </ac:spMkLst>
        </pc:spChg>
        <pc:spChg chg="mod">
          <ac:chgData name="pantelis bbalaouras" userId="25e8755020fc1734" providerId="LiveId" clId="{524841C7-7EE9-495A-BDBB-D1D6CC95DF07}" dt="2020-12-09T10:41:19.332" v="1996" actId="113"/>
          <ac:spMkLst>
            <pc:docMk/>
            <pc:sldMk cId="3323280762" sldId="321"/>
            <ac:spMk id="3" creationId="{5B1D89F1-1AB9-48F4-BB04-43D06C50DA03}"/>
          </ac:spMkLst>
        </pc:spChg>
      </pc:sldChg>
      <pc:sldChg chg="modSp mod">
        <pc:chgData name="pantelis bbalaouras" userId="25e8755020fc1734" providerId="LiveId" clId="{524841C7-7EE9-495A-BDBB-D1D6CC95DF07}" dt="2020-12-09T10:42:32.621" v="2022" actId="20577"/>
        <pc:sldMkLst>
          <pc:docMk/>
          <pc:sldMk cId="3097839570" sldId="322"/>
        </pc:sldMkLst>
        <pc:spChg chg="mod">
          <ac:chgData name="pantelis bbalaouras" userId="25e8755020fc1734" providerId="LiveId" clId="{524841C7-7EE9-495A-BDBB-D1D6CC95DF07}" dt="2020-12-09T10:08:49.217" v="1680" actId="20577"/>
          <ac:spMkLst>
            <pc:docMk/>
            <pc:sldMk cId="3097839570" sldId="322"/>
            <ac:spMk id="2" creationId="{C5E8EB78-7919-4167-B007-9342095E97E0}"/>
          </ac:spMkLst>
        </pc:spChg>
        <pc:spChg chg="mod">
          <ac:chgData name="pantelis bbalaouras" userId="25e8755020fc1734" providerId="LiveId" clId="{524841C7-7EE9-495A-BDBB-D1D6CC95DF07}" dt="2020-12-09T10:42:32.621" v="2022" actId="20577"/>
          <ac:spMkLst>
            <pc:docMk/>
            <pc:sldMk cId="3097839570" sldId="322"/>
            <ac:spMk id="3" creationId="{30364E38-91E4-439D-BF90-5BA86955D841}"/>
          </ac:spMkLst>
        </pc:spChg>
      </pc:sldChg>
      <pc:sldChg chg="modSp mod modNotesTx">
        <pc:chgData name="pantelis bbalaouras" userId="25e8755020fc1734" providerId="LiveId" clId="{524841C7-7EE9-495A-BDBB-D1D6CC95DF07}" dt="2020-12-09T10:57:29.226" v="2257" actId="6549"/>
        <pc:sldMkLst>
          <pc:docMk/>
          <pc:sldMk cId="4214654043" sldId="323"/>
        </pc:sldMkLst>
        <pc:spChg chg="mod">
          <ac:chgData name="pantelis bbalaouras" userId="25e8755020fc1734" providerId="LiveId" clId="{524841C7-7EE9-495A-BDBB-D1D6CC95DF07}" dt="2020-12-09T10:08:56.156" v="1686" actId="20577"/>
          <ac:spMkLst>
            <pc:docMk/>
            <pc:sldMk cId="4214654043" sldId="323"/>
            <ac:spMk id="2" creationId="{C5E8EB78-7919-4167-B007-9342095E97E0}"/>
          </ac:spMkLst>
        </pc:spChg>
        <pc:spChg chg="mod">
          <ac:chgData name="pantelis bbalaouras" userId="25e8755020fc1734" providerId="LiveId" clId="{524841C7-7EE9-495A-BDBB-D1D6CC95DF07}" dt="2020-12-09T10:57:04.208" v="2255" actId="113"/>
          <ac:spMkLst>
            <pc:docMk/>
            <pc:sldMk cId="4214654043" sldId="323"/>
            <ac:spMk id="3" creationId="{30364E38-91E4-439D-BF90-5BA86955D841}"/>
          </ac:spMkLst>
        </pc:spChg>
      </pc:sldChg>
      <pc:sldChg chg="modSp mod">
        <pc:chgData name="pantelis bbalaouras" userId="25e8755020fc1734" providerId="LiveId" clId="{524841C7-7EE9-495A-BDBB-D1D6CC95DF07}" dt="2020-12-09T11:01:39.003" v="2369" actId="20577"/>
        <pc:sldMkLst>
          <pc:docMk/>
          <pc:sldMk cId="1773387254" sldId="324"/>
        </pc:sldMkLst>
        <pc:spChg chg="mod">
          <ac:chgData name="pantelis bbalaouras" userId="25e8755020fc1734" providerId="LiveId" clId="{524841C7-7EE9-495A-BDBB-D1D6CC95DF07}" dt="2020-12-09T10:09:20.480" v="1696" actId="14100"/>
          <ac:spMkLst>
            <pc:docMk/>
            <pc:sldMk cId="1773387254" sldId="324"/>
            <ac:spMk id="2" creationId="{C5E8EB78-7919-4167-B007-9342095E97E0}"/>
          </ac:spMkLst>
        </pc:spChg>
        <pc:spChg chg="mod">
          <ac:chgData name="pantelis bbalaouras" userId="25e8755020fc1734" providerId="LiveId" clId="{524841C7-7EE9-495A-BDBB-D1D6CC95DF07}" dt="2020-12-09T11:01:39.003" v="2369" actId="20577"/>
          <ac:spMkLst>
            <pc:docMk/>
            <pc:sldMk cId="1773387254" sldId="324"/>
            <ac:spMk id="3" creationId="{30364E38-91E4-439D-BF90-5BA86955D841}"/>
          </ac:spMkLst>
        </pc:spChg>
      </pc:sldChg>
      <pc:sldChg chg="addSp modSp mod">
        <pc:chgData name="pantelis bbalaouras" userId="25e8755020fc1734" providerId="LiveId" clId="{524841C7-7EE9-495A-BDBB-D1D6CC95DF07}" dt="2020-12-09T11:07:52.504" v="2374" actId="14100"/>
        <pc:sldMkLst>
          <pc:docMk/>
          <pc:sldMk cId="3661614222" sldId="325"/>
        </pc:sldMkLst>
        <pc:picChg chg="mod">
          <ac:chgData name="pantelis bbalaouras" userId="25e8755020fc1734" providerId="LiveId" clId="{524841C7-7EE9-495A-BDBB-D1D6CC95DF07}" dt="2020-12-09T11:06:01.514" v="2370" actId="1076"/>
          <ac:picMkLst>
            <pc:docMk/>
            <pc:sldMk cId="3661614222" sldId="325"/>
            <ac:picMk id="5" creationId="{CCBEBE76-09A9-434C-B71B-C53743AB62B6}"/>
          </ac:picMkLst>
        </pc:picChg>
        <pc:picChg chg="add mod">
          <ac:chgData name="pantelis bbalaouras" userId="25e8755020fc1734" providerId="LiveId" clId="{524841C7-7EE9-495A-BDBB-D1D6CC95DF07}" dt="2020-12-09T11:07:52.504" v="2374" actId="14100"/>
          <ac:picMkLst>
            <pc:docMk/>
            <pc:sldMk cId="3661614222" sldId="325"/>
            <ac:picMk id="6" creationId="{9991D367-54F5-4C66-A2DA-6B9E6189E2FF}"/>
          </ac:picMkLst>
        </pc:picChg>
      </pc:sldChg>
      <pc:sldChg chg="addSp modSp mod">
        <pc:chgData name="pantelis bbalaouras" userId="25e8755020fc1734" providerId="LiveId" clId="{524841C7-7EE9-495A-BDBB-D1D6CC95DF07}" dt="2020-12-09T11:58:41.082" v="2568" actId="6549"/>
        <pc:sldMkLst>
          <pc:docMk/>
          <pc:sldMk cId="3263261294" sldId="326"/>
        </pc:sldMkLst>
        <pc:spChg chg="mod">
          <ac:chgData name="pantelis bbalaouras" userId="25e8755020fc1734" providerId="LiveId" clId="{524841C7-7EE9-495A-BDBB-D1D6CC95DF07}" dt="2020-12-09T11:58:41.082" v="2568" actId="6549"/>
          <ac:spMkLst>
            <pc:docMk/>
            <pc:sldMk cId="3263261294" sldId="326"/>
            <ac:spMk id="3" creationId="{5E6BAC87-D1A5-45AE-BDBC-360D3EB653CC}"/>
          </ac:spMkLst>
        </pc:spChg>
        <pc:picChg chg="add mod">
          <ac:chgData name="pantelis bbalaouras" userId="25e8755020fc1734" providerId="LiveId" clId="{524841C7-7EE9-495A-BDBB-D1D6CC95DF07}" dt="2020-12-09T11:08:21.634" v="2378" actId="14100"/>
          <ac:picMkLst>
            <pc:docMk/>
            <pc:sldMk cId="3263261294" sldId="326"/>
            <ac:picMk id="6" creationId="{3AB88B86-05A6-4BFC-A5A7-A54088835ECE}"/>
          </ac:picMkLst>
        </pc:picChg>
      </pc:sldChg>
      <pc:sldChg chg="addSp modSp mod">
        <pc:chgData name="pantelis bbalaouras" userId="25e8755020fc1734" providerId="LiveId" clId="{524841C7-7EE9-495A-BDBB-D1D6CC95DF07}" dt="2020-12-09T11:08:46.226" v="2381" actId="1076"/>
        <pc:sldMkLst>
          <pc:docMk/>
          <pc:sldMk cId="2085507929" sldId="327"/>
        </pc:sldMkLst>
        <pc:spChg chg="mod">
          <ac:chgData name="pantelis bbalaouras" userId="25e8755020fc1734" providerId="LiveId" clId="{524841C7-7EE9-495A-BDBB-D1D6CC95DF07}" dt="2020-12-08T17:18:33.668" v="234" actId="20577"/>
          <ac:spMkLst>
            <pc:docMk/>
            <pc:sldMk cId="2085507929" sldId="327"/>
            <ac:spMk id="3" creationId="{25CC96A6-B2AC-40BD-94D2-6B62C576FD81}"/>
          </ac:spMkLst>
        </pc:spChg>
        <pc:picChg chg="add mod">
          <ac:chgData name="pantelis bbalaouras" userId="25e8755020fc1734" providerId="LiveId" clId="{524841C7-7EE9-495A-BDBB-D1D6CC95DF07}" dt="2020-12-09T11:08:46.226" v="2381" actId="1076"/>
          <ac:picMkLst>
            <pc:docMk/>
            <pc:sldMk cId="2085507929" sldId="327"/>
            <ac:picMk id="6" creationId="{30768E0B-3D61-46D5-BDC9-0F8B8D795FB9}"/>
          </ac:picMkLst>
        </pc:picChg>
      </pc:sldChg>
      <pc:sldChg chg="addSp modSp mod">
        <pc:chgData name="pantelis bbalaouras" userId="25e8755020fc1734" providerId="LiveId" clId="{524841C7-7EE9-495A-BDBB-D1D6CC95DF07}" dt="2020-12-09T11:09:04.929" v="2384" actId="1076"/>
        <pc:sldMkLst>
          <pc:docMk/>
          <pc:sldMk cId="1982160407" sldId="328"/>
        </pc:sldMkLst>
        <pc:picChg chg="add mod">
          <ac:chgData name="pantelis bbalaouras" userId="25e8755020fc1734" providerId="LiveId" clId="{524841C7-7EE9-495A-BDBB-D1D6CC95DF07}" dt="2020-12-09T11:09:04.929" v="2384" actId="1076"/>
          <ac:picMkLst>
            <pc:docMk/>
            <pc:sldMk cId="1982160407" sldId="328"/>
            <ac:picMk id="6" creationId="{7B473F88-A7D6-4DDF-B195-16BE8D333959}"/>
          </ac:picMkLst>
        </pc:picChg>
      </pc:sldChg>
      <pc:sldChg chg="modSp mod">
        <pc:chgData name="pantelis bbalaouras" userId="25e8755020fc1734" providerId="LiveId" clId="{524841C7-7EE9-495A-BDBB-D1D6CC95DF07}" dt="2020-12-09T11:24:24.013" v="2547" actId="20577"/>
        <pc:sldMkLst>
          <pc:docMk/>
          <pc:sldMk cId="2604552932" sldId="329"/>
        </pc:sldMkLst>
        <pc:spChg chg="mod">
          <ac:chgData name="pantelis bbalaouras" userId="25e8755020fc1734" providerId="LiveId" clId="{524841C7-7EE9-495A-BDBB-D1D6CC95DF07}" dt="2020-12-09T11:24:24.013" v="2547" actId="20577"/>
          <ac:spMkLst>
            <pc:docMk/>
            <pc:sldMk cId="2604552932" sldId="329"/>
            <ac:spMk id="3" creationId="{9BF646A8-4AD9-44F8-967E-F6875BFA4EC0}"/>
          </ac:spMkLst>
        </pc:spChg>
      </pc:sldChg>
      <pc:sldChg chg="modSp mod">
        <pc:chgData name="pantelis bbalaouras" userId="25e8755020fc1734" providerId="LiveId" clId="{524841C7-7EE9-495A-BDBB-D1D6CC95DF07}" dt="2020-12-09T11:19:09.244" v="2439" actId="20577"/>
        <pc:sldMkLst>
          <pc:docMk/>
          <pc:sldMk cId="3931427245" sldId="330"/>
        </pc:sldMkLst>
        <pc:spChg chg="mod">
          <ac:chgData name="pantelis bbalaouras" userId="25e8755020fc1734" providerId="LiveId" clId="{524841C7-7EE9-495A-BDBB-D1D6CC95DF07}" dt="2020-12-09T11:19:09.244" v="2439" actId="20577"/>
          <ac:spMkLst>
            <pc:docMk/>
            <pc:sldMk cId="3931427245" sldId="330"/>
            <ac:spMk id="3" creationId="{6776B007-2B27-4A77-ADD4-B06BFBAAAB1D}"/>
          </ac:spMkLst>
        </pc:spChg>
      </pc:sldChg>
      <pc:sldChg chg="modSp mod">
        <pc:chgData name="pantelis bbalaouras" userId="25e8755020fc1734" providerId="LiveId" clId="{524841C7-7EE9-495A-BDBB-D1D6CC95DF07}" dt="2020-12-09T11:20:30.831" v="2475" actId="20577"/>
        <pc:sldMkLst>
          <pc:docMk/>
          <pc:sldMk cId="2695689307" sldId="332"/>
        </pc:sldMkLst>
        <pc:spChg chg="mod">
          <ac:chgData name="pantelis bbalaouras" userId="25e8755020fc1734" providerId="LiveId" clId="{524841C7-7EE9-495A-BDBB-D1D6CC95DF07}" dt="2020-12-09T11:20:30.831" v="2475" actId="20577"/>
          <ac:spMkLst>
            <pc:docMk/>
            <pc:sldMk cId="2695689307" sldId="332"/>
            <ac:spMk id="3" creationId="{C042AA36-033D-4D82-BE13-E45961DD3FF2}"/>
          </ac:spMkLst>
        </pc:spChg>
      </pc:sldChg>
      <pc:sldChg chg="ord">
        <pc:chgData name="pantelis bbalaouras" userId="25e8755020fc1734" providerId="LiveId" clId="{524841C7-7EE9-495A-BDBB-D1D6CC95DF07}" dt="2020-12-09T11:25:23.487" v="2549"/>
        <pc:sldMkLst>
          <pc:docMk/>
          <pc:sldMk cId="994916015" sldId="333"/>
        </pc:sldMkLst>
      </pc:sldChg>
      <pc:sldChg chg="addSp modSp del mod">
        <pc:chgData name="pantelis bbalaouras" userId="25e8755020fc1734" providerId="LiveId" clId="{524841C7-7EE9-495A-BDBB-D1D6CC95DF07}" dt="2020-12-09T11:13:18.517" v="2401" actId="2696"/>
        <pc:sldMkLst>
          <pc:docMk/>
          <pc:sldMk cId="1278907414" sldId="336"/>
        </pc:sldMkLst>
        <pc:spChg chg="mod ord">
          <ac:chgData name="pantelis bbalaouras" userId="25e8755020fc1734" providerId="LiveId" clId="{524841C7-7EE9-495A-BDBB-D1D6CC95DF07}" dt="2020-12-08T17:49:49.076" v="260" actId="113"/>
          <ac:spMkLst>
            <pc:docMk/>
            <pc:sldMk cId="1278907414" sldId="336"/>
            <ac:spMk id="5" creationId="{4CC89345-59AF-4808-AD0B-909D8ED7519E}"/>
          </ac:spMkLst>
        </pc:spChg>
        <pc:picChg chg="add mod modCrop">
          <ac:chgData name="pantelis bbalaouras" userId="25e8755020fc1734" providerId="LiveId" clId="{524841C7-7EE9-495A-BDBB-D1D6CC95DF07}" dt="2020-12-08T17:49:07.387" v="258" actId="1076"/>
          <ac:picMkLst>
            <pc:docMk/>
            <pc:sldMk cId="1278907414" sldId="336"/>
            <ac:picMk id="6" creationId="{AB5CEDF9-D2F4-4F65-90FD-E044CFEB50D4}"/>
          </ac:picMkLst>
        </pc:picChg>
      </pc:sldChg>
      <pc:sldChg chg="add">
        <pc:chgData name="pantelis bbalaouras" userId="25e8755020fc1734" providerId="LiveId" clId="{524841C7-7EE9-495A-BDBB-D1D6CC95DF07}" dt="2020-12-09T11:13:24.285" v="2402"/>
        <pc:sldMkLst>
          <pc:docMk/>
          <pc:sldMk cId="2389649805" sldId="336"/>
        </pc:sldMkLst>
      </pc:sldChg>
      <pc:sldChg chg="add">
        <pc:chgData name="pantelis bbalaouras" userId="25e8755020fc1734" providerId="LiveId" clId="{524841C7-7EE9-495A-BDBB-D1D6CC95DF07}" dt="2020-12-09T11:13:24.285" v="2402"/>
        <pc:sldMkLst>
          <pc:docMk/>
          <pc:sldMk cId="1821165028" sldId="337"/>
        </pc:sldMkLst>
      </pc:sldChg>
      <pc:sldChg chg="modSp del mod">
        <pc:chgData name="pantelis bbalaouras" userId="25e8755020fc1734" providerId="LiveId" clId="{524841C7-7EE9-495A-BDBB-D1D6CC95DF07}" dt="2020-12-09T11:13:18.517" v="2401" actId="2696"/>
        <pc:sldMkLst>
          <pc:docMk/>
          <pc:sldMk cId="4122374614" sldId="337"/>
        </pc:sldMkLst>
        <pc:picChg chg="mod">
          <ac:chgData name="pantelis bbalaouras" userId="25e8755020fc1734" providerId="LiveId" clId="{524841C7-7EE9-495A-BDBB-D1D6CC95DF07}" dt="2020-12-08T17:49:59.939" v="261" actId="1076"/>
          <ac:picMkLst>
            <pc:docMk/>
            <pc:sldMk cId="4122374614" sldId="337"/>
            <ac:picMk id="4" creationId="{CCA872A9-50E9-4A9C-BFDF-07EC9B019E75}"/>
          </ac:picMkLst>
        </pc:picChg>
      </pc:sldChg>
      <pc:sldChg chg="modSp mod modNotesTx">
        <pc:chgData name="pantelis bbalaouras" userId="25e8755020fc1734" providerId="LiveId" clId="{524841C7-7EE9-495A-BDBB-D1D6CC95DF07}" dt="2020-12-09T12:24:53.996" v="3064" actId="20577"/>
        <pc:sldMkLst>
          <pc:docMk/>
          <pc:sldMk cId="241109480" sldId="338"/>
        </pc:sldMkLst>
        <pc:spChg chg="mod">
          <ac:chgData name="pantelis bbalaouras" userId="25e8755020fc1734" providerId="LiveId" clId="{524841C7-7EE9-495A-BDBB-D1D6CC95DF07}" dt="2020-12-09T12:04:26.942" v="2687" actId="113"/>
          <ac:spMkLst>
            <pc:docMk/>
            <pc:sldMk cId="241109480" sldId="338"/>
            <ac:spMk id="3" creationId="{E22E933B-5B2B-4C1B-9B8B-86C88A2DE92A}"/>
          </ac:spMkLst>
        </pc:spChg>
      </pc:sldChg>
      <pc:sldChg chg="modSp">
        <pc:chgData name="pantelis bbalaouras" userId="25e8755020fc1734" providerId="LiveId" clId="{524841C7-7EE9-495A-BDBB-D1D6CC95DF07}" dt="2020-12-09T12:03:24.902" v="2621"/>
        <pc:sldMkLst>
          <pc:docMk/>
          <pc:sldMk cId="2633721808" sldId="339"/>
        </pc:sldMkLst>
        <pc:graphicFrameChg chg="mod">
          <ac:chgData name="pantelis bbalaouras" userId="25e8755020fc1734" providerId="LiveId" clId="{524841C7-7EE9-495A-BDBB-D1D6CC95DF07}" dt="2020-12-09T12:03:24.902" v="2621"/>
          <ac:graphicFrameMkLst>
            <pc:docMk/>
            <pc:sldMk cId="2633721808" sldId="339"/>
            <ac:graphicFrameMk id="4" creationId="{4CF7125D-F903-4788-A654-6FD429A15872}"/>
          </ac:graphicFrameMkLst>
        </pc:graphicFrameChg>
      </pc:sldChg>
      <pc:sldChg chg="modSp">
        <pc:chgData name="pantelis bbalaouras" userId="25e8755020fc1734" providerId="LiveId" clId="{524841C7-7EE9-495A-BDBB-D1D6CC95DF07}" dt="2020-12-09T12:03:36.016" v="2622" actId="108"/>
        <pc:sldMkLst>
          <pc:docMk/>
          <pc:sldMk cId="2380864433" sldId="340"/>
        </pc:sldMkLst>
        <pc:graphicFrameChg chg="mod">
          <ac:chgData name="pantelis bbalaouras" userId="25e8755020fc1734" providerId="LiveId" clId="{524841C7-7EE9-495A-BDBB-D1D6CC95DF07}" dt="2020-12-09T12:03:36.016" v="2622" actId="108"/>
          <ac:graphicFrameMkLst>
            <pc:docMk/>
            <pc:sldMk cId="2380864433" sldId="340"/>
            <ac:graphicFrameMk id="4" creationId="{4CF7125D-F903-4788-A654-6FD429A15872}"/>
          </ac:graphicFrameMkLst>
        </pc:graphicFrameChg>
      </pc:sldChg>
      <pc:sldChg chg="modSp mod">
        <pc:chgData name="pantelis bbalaouras" userId="25e8755020fc1734" providerId="LiveId" clId="{524841C7-7EE9-495A-BDBB-D1D6CC95DF07}" dt="2020-12-14T15:42:19.990" v="4736" actId="113"/>
        <pc:sldMkLst>
          <pc:docMk/>
          <pc:sldMk cId="1996737347" sldId="341"/>
        </pc:sldMkLst>
        <pc:spChg chg="mod">
          <ac:chgData name="pantelis bbalaouras" userId="25e8755020fc1734" providerId="LiveId" clId="{524841C7-7EE9-495A-BDBB-D1D6CC95DF07}" dt="2020-12-08T18:08:03.971" v="423" actId="20577"/>
          <ac:spMkLst>
            <pc:docMk/>
            <pc:sldMk cId="1996737347" sldId="341"/>
            <ac:spMk id="2" creationId="{489304DB-5F9C-46A2-99F5-35C593F896EA}"/>
          </ac:spMkLst>
        </pc:spChg>
        <pc:spChg chg="mod">
          <ac:chgData name="pantelis bbalaouras" userId="25e8755020fc1734" providerId="LiveId" clId="{524841C7-7EE9-495A-BDBB-D1D6CC95DF07}" dt="2020-12-14T15:42:19.990" v="4736" actId="113"/>
          <ac:spMkLst>
            <pc:docMk/>
            <pc:sldMk cId="1996737347" sldId="341"/>
            <ac:spMk id="3" creationId="{E22E933B-5B2B-4C1B-9B8B-86C88A2DE92A}"/>
          </ac:spMkLst>
        </pc:spChg>
      </pc:sldChg>
      <pc:sldChg chg="modSp mod">
        <pc:chgData name="pantelis bbalaouras" userId="25e8755020fc1734" providerId="LiveId" clId="{524841C7-7EE9-495A-BDBB-D1D6CC95DF07}" dt="2020-12-08T20:24:35.907" v="988" actId="14100"/>
        <pc:sldMkLst>
          <pc:docMk/>
          <pc:sldMk cId="2504642755" sldId="342"/>
        </pc:sldMkLst>
        <pc:spChg chg="mod">
          <ac:chgData name="pantelis bbalaouras" userId="25e8755020fc1734" providerId="LiveId" clId="{524841C7-7EE9-495A-BDBB-D1D6CC95DF07}" dt="2020-12-08T20:24:35.907" v="988" actId="14100"/>
          <ac:spMkLst>
            <pc:docMk/>
            <pc:sldMk cId="2504642755" sldId="342"/>
            <ac:spMk id="3" creationId="{0500FE7A-3072-42CB-A73F-BE1DEAE39D45}"/>
          </ac:spMkLst>
        </pc:spChg>
      </pc:sldChg>
      <pc:sldChg chg="modSp mod">
        <pc:chgData name="pantelis bbalaouras" userId="25e8755020fc1734" providerId="LiveId" clId="{524841C7-7EE9-495A-BDBB-D1D6CC95DF07}" dt="2020-12-08T20:26:03.811" v="1009" actId="20577"/>
        <pc:sldMkLst>
          <pc:docMk/>
          <pc:sldMk cId="2136927770" sldId="343"/>
        </pc:sldMkLst>
        <pc:spChg chg="mod">
          <ac:chgData name="pantelis bbalaouras" userId="25e8755020fc1734" providerId="LiveId" clId="{524841C7-7EE9-495A-BDBB-D1D6CC95DF07}" dt="2020-12-08T20:26:03.811" v="1009" actId="20577"/>
          <ac:spMkLst>
            <pc:docMk/>
            <pc:sldMk cId="2136927770" sldId="343"/>
            <ac:spMk id="3" creationId="{B28A4F67-2265-44FD-93F0-EA59685F0E7D}"/>
          </ac:spMkLst>
        </pc:spChg>
      </pc:sldChg>
      <pc:sldChg chg="modSp mod">
        <pc:chgData name="pantelis bbalaouras" userId="25e8755020fc1734" providerId="LiveId" clId="{524841C7-7EE9-495A-BDBB-D1D6CC95DF07}" dt="2020-12-08T20:28:38.467" v="1012" actId="14100"/>
        <pc:sldMkLst>
          <pc:docMk/>
          <pc:sldMk cId="3176439121" sldId="345"/>
        </pc:sldMkLst>
        <pc:spChg chg="mod">
          <ac:chgData name="pantelis bbalaouras" userId="25e8755020fc1734" providerId="LiveId" clId="{524841C7-7EE9-495A-BDBB-D1D6CC95DF07}" dt="2020-12-08T20:28:38.467" v="1012" actId="14100"/>
          <ac:spMkLst>
            <pc:docMk/>
            <pc:sldMk cId="3176439121" sldId="345"/>
            <ac:spMk id="3" creationId="{4C152A75-7A11-42FE-BBAC-61E5215C3B3A}"/>
          </ac:spMkLst>
        </pc:spChg>
      </pc:sldChg>
      <pc:sldChg chg="modSp mod">
        <pc:chgData name="pantelis bbalaouras" userId="25e8755020fc1734" providerId="LiveId" clId="{524841C7-7EE9-495A-BDBB-D1D6CC95DF07}" dt="2020-12-08T22:39:48.224" v="1243" actId="14100"/>
        <pc:sldMkLst>
          <pc:docMk/>
          <pc:sldMk cId="2973632899" sldId="346"/>
        </pc:sldMkLst>
        <pc:spChg chg="mod">
          <ac:chgData name="pantelis bbalaouras" userId="25e8755020fc1734" providerId="LiveId" clId="{524841C7-7EE9-495A-BDBB-D1D6CC95DF07}" dt="2020-12-08T22:39:48.224" v="1243" actId="14100"/>
          <ac:spMkLst>
            <pc:docMk/>
            <pc:sldMk cId="2973632899" sldId="346"/>
            <ac:spMk id="3" creationId="{78675441-CE69-446D-B7DD-40557D045C3E}"/>
          </ac:spMkLst>
        </pc:spChg>
      </pc:sldChg>
      <pc:sldChg chg="modSp mod">
        <pc:chgData name="pantelis bbalaouras" userId="25e8755020fc1734" providerId="LiveId" clId="{524841C7-7EE9-495A-BDBB-D1D6CC95DF07}" dt="2020-12-09T13:09:09.361" v="4108" actId="27636"/>
        <pc:sldMkLst>
          <pc:docMk/>
          <pc:sldMk cId="1551421239" sldId="347"/>
        </pc:sldMkLst>
        <pc:spChg chg="mod">
          <ac:chgData name="pantelis bbalaouras" userId="25e8755020fc1734" providerId="LiveId" clId="{524841C7-7EE9-495A-BDBB-D1D6CC95DF07}" dt="2020-12-09T13:09:09.361" v="4108" actId="27636"/>
          <ac:spMkLst>
            <pc:docMk/>
            <pc:sldMk cId="1551421239" sldId="347"/>
            <ac:spMk id="3" creationId="{87BB4078-E97B-4368-BD40-31C4DD6DBE26}"/>
          </ac:spMkLst>
        </pc:spChg>
      </pc:sldChg>
      <pc:sldChg chg="modSp">
        <pc:chgData name="pantelis bbalaouras" userId="25e8755020fc1734" providerId="LiveId" clId="{524841C7-7EE9-495A-BDBB-D1D6CC95DF07}" dt="2020-12-09T09:36:11.314" v="1407" actId="207"/>
        <pc:sldMkLst>
          <pc:docMk/>
          <pc:sldMk cId="3566617336" sldId="348"/>
        </pc:sldMkLst>
        <pc:graphicFrameChg chg="mod">
          <ac:chgData name="pantelis bbalaouras" userId="25e8755020fc1734" providerId="LiveId" clId="{524841C7-7EE9-495A-BDBB-D1D6CC95DF07}" dt="2020-12-09T09:36:11.314" v="1407" actId="207"/>
          <ac:graphicFrameMkLst>
            <pc:docMk/>
            <pc:sldMk cId="3566617336" sldId="348"/>
            <ac:graphicFrameMk id="4" creationId="{4CF7125D-F903-4788-A654-6FD429A15872}"/>
          </ac:graphicFrameMkLst>
        </pc:graphicFrameChg>
      </pc:sldChg>
      <pc:sldChg chg="modSp mod">
        <pc:chgData name="pantelis bbalaouras" userId="25e8755020fc1734" providerId="LiveId" clId="{524841C7-7EE9-495A-BDBB-D1D6CC95DF07}" dt="2020-12-09T13:11:02.321" v="4149" actId="20577"/>
        <pc:sldMkLst>
          <pc:docMk/>
          <pc:sldMk cId="1273758336" sldId="350"/>
        </pc:sldMkLst>
        <pc:spChg chg="mod">
          <ac:chgData name="pantelis bbalaouras" userId="25e8755020fc1734" providerId="LiveId" clId="{524841C7-7EE9-495A-BDBB-D1D6CC95DF07}" dt="2020-12-09T13:10:13.534" v="4131" actId="20577"/>
          <ac:spMkLst>
            <pc:docMk/>
            <pc:sldMk cId="1273758336" sldId="350"/>
            <ac:spMk id="2" creationId="{8363F8FD-8487-44F0-BA6B-118AAD2390B9}"/>
          </ac:spMkLst>
        </pc:spChg>
        <pc:spChg chg="mod">
          <ac:chgData name="pantelis bbalaouras" userId="25e8755020fc1734" providerId="LiveId" clId="{524841C7-7EE9-495A-BDBB-D1D6CC95DF07}" dt="2020-12-09T13:11:02.321" v="4149" actId="20577"/>
          <ac:spMkLst>
            <pc:docMk/>
            <pc:sldMk cId="1273758336" sldId="350"/>
            <ac:spMk id="3" creationId="{2288544E-89AF-44BA-8BB7-06527B615773}"/>
          </ac:spMkLst>
        </pc:spChg>
      </pc:sldChg>
      <pc:sldChg chg="modNotesTx">
        <pc:chgData name="pantelis bbalaouras" userId="25e8755020fc1734" providerId="LiveId" clId="{524841C7-7EE9-495A-BDBB-D1D6CC95DF07}" dt="2020-12-08T22:39:22.218" v="1242"/>
        <pc:sldMkLst>
          <pc:docMk/>
          <pc:sldMk cId="462461871" sldId="351"/>
        </pc:sldMkLst>
      </pc:sldChg>
      <pc:sldChg chg="modSp mod">
        <pc:chgData name="pantelis bbalaouras" userId="25e8755020fc1734" providerId="LiveId" clId="{524841C7-7EE9-495A-BDBB-D1D6CC95DF07}" dt="2020-12-09T15:13:27.236" v="4601" actId="113"/>
        <pc:sldMkLst>
          <pc:docMk/>
          <pc:sldMk cId="1065614719" sldId="353"/>
        </pc:sldMkLst>
        <pc:spChg chg="mod">
          <ac:chgData name="pantelis bbalaouras" userId="25e8755020fc1734" providerId="LiveId" clId="{524841C7-7EE9-495A-BDBB-D1D6CC95DF07}" dt="2020-12-09T15:13:27.236" v="4601" actId="113"/>
          <ac:spMkLst>
            <pc:docMk/>
            <pc:sldMk cId="1065614719" sldId="353"/>
            <ac:spMk id="3" creationId="{6C9F0849-B8B2-4113-AB08-636677BC1082}"/>
          </ac:spMkLst>
        </pc:spChg>
      </pc:sldChg>
      <pc:sldChg chg="modSp mod">
        <pc:chgData name="pantelis bbalaouras" userId="25e8755020fc1734" providerId="LiveId" clId="{524841C7-7EE9-495A-BDBB-D1D6CC95DF07}" dt="2020-12-09T13:13:28.495" v="4204" actId="20577"/>
        <pc:sldMkLst>
          <pc:docMk/>
          <pc:sldMk cId="3773444471" sldId="359"/>
        </pc:sldMkLst>
        <pc:spChg chg="mod">
          <ac:chgData name="pantelis bbalaouras" userId="25e8755020fc1734" providerId="LiveId" clId="{524841C7-7EE9-495A-BDBB-D1D6CC95DF07}" dt="2020-12-09T13:13:28.495" v="4204" actId="20577"/>
          <ac:spMkLst>
            <pc:docMk/>
            <pc:sldMk cId="3773444471" sldId="359"/>
            <ac:spMk id="3" creationId="{4F78B524-B409-465D-B342-6587097DC16A}"/>
          </ac:spMkLst>
        </pc:spChg>
      </pc:sldChg>
      <pc:sldChg chg="modSp mod">
        <pc:chgData name="pantelis bbalaouras" userId="25e8755020fc1734" providerId="LiveId" clId="{524841C7-7EE9-495A-BDBB-D1D6CC95DF07}" dt="2020-12-09T14:45:26.255" v="4507" actId="113"/>
        <pc:sldMkLst>
          <pc:docMk/>
          <pc:sldMk cId="243094375" sldId="366"/>
        </pc:sldMkLst>
        <pc:spChg chg="mod">
          <ac:chgData name="pantelis bbalaouras" userId="25e8755020fc1734" providerId="LiveId" clId="{524841C7-7EE9-495A-BDBB-D1D6CC95DF07}" dt="2020-12-09T14:45:26.255" v="4507" actId="113"/>
          <ac:spMkLst>
            <pc:docMk/>
            <pc:sldMk cId="243094375" sldId="366"/>
            <ac:spMk id="3" creationId="{69157B0C-DB4E-44BB-8745-CF99C9ECEC1A}"/>
          </ac:spMkLst>
        </pc:spChg>
      </pc:sldChg>
      <pc:sldChg chg="modSp mod">
        <pc:chgData name="pantelis bbalaouras" userId="25e8755020fc1734" providerId="LiveId" clId="{524841C7-7EE9-495A-BDBB-D1D6CC95DF07}" dt="2020-12-08T20:55:56.502" v="1023" actId="113"/>
        <pc:sldMkLst>
          <pc:docMk/>
          <pc:sldMk cId="2436802373" sldId="369"/>
        </pc:sldMkLst>
        <pc:spChg chg="mod">
          <ac:chgData name="pantelis bbalaouras" userId="25e8755020fc1734" providerId="LiveId" clId="{524841C7-7EE9-495A-BDBB-D1D6CC95DF07}" dt="2020-12-08T20:55:56.502" v="1023" actId="113"/>
          <ac:spMkLst>
            <pc:docMk/>
            <pc:sldMk cId="2436802373" sldId="369"/>
            <ac:spMk id="3" creationId="{A5FF47EB-29CA-4ECF-8434-5FE5CC148FA7}"/>
          </ac:spMkLst>
        </pc:spChg>
      </pc:sldChg>
      <pc:sldChg chg="modSp mod">
        <pc:chgData name="pantelis bbalaouras" userId="25e8755020fc1734" providerId="LiveId" clId="{524841C7-7EE9-495A-BDBB-D1D6CC95DF07}" dt="2020-12-08T21:00:54.519" v="1043" actId="20577"/>
        <pc:sldMkLst>
          <pc:docMk/>
          <pc:sldMk cId="1842483443" sldId="370"/>
        </pc:sldMkLst>
        <pc:spChg chg="mod">
          <ac:chgData name="pantelis bbalaouras" userId="25e8755020fc1734" providerId="LiveId" clId="{524841C7-7EE9-495A-BDBB-D1D6CC95DF07}" dt="2020-12-08T21:00:54.519" v="1043" actId="20577"/>
          <ac:spMkLst>
            <pc:docMk/>
            <pc:sldMk cId="1842483443" sldId="370"/>
            <ac:spMk id="3" creationId="{6CB12D80-F7AF-48F1-934F-890D54DE2FB4}"/>
          </ac:spMkLst>
        </pc:spChg>
      </pc:sldChg>
      <pc:sldChg chg="modSp mod">
        <pc:chgData name="pantelis bbalaouras" userId="25e8755020fc1734" providerId="LiveId" clId="{524841C7-7EE9-495A-BDBB-D1D6CC95DF07}" dt="2020-12-08T21:04:44.736" v="1054" actId="113"/>
        <pc:sldMkLst>
          <pc:docMk/>
          <pc:sldMk cId="759893257" sldId="371"/>
        </pc:sldMkLst>
        <pc:spChg chg="mod">
          <ac:chgData name="pantelis bbalaouras" userId="25e8755020fc1734" providerId="LiveId" clId="{524841C7-7EE9-495A-BDBB-D1D6CC95DF07}" dt="2020-12-08T21:04:44.736" v="1054" actId="113"/>
          <ac:spMkLst>
            <pc:docMk/>
            <pc:sldMk cId="759893257" sldId="371"/>
            <ac:spMk id="3" creationId="{483B6C16-FF31-44E1-BB14-B0BF01093A95}"/>
          </ac:spMkLst>
        </pc:spChg>
      </pc:sldChg>
      <pc:sldChg chg="modSp mod">
        <pc:chgData name="pantelis bbalaouras" userId="25e8755020fc1734" providerId="LiveId" clId="{524841C7-7EE9-495A-BDBB-D1D6CC95DF07}" dt="2020-12-08T21:27:05.578" v="1059" actId="113"/>
        <pc:sldMkLst>
          <pc:docMk/>
          <pc:sldMk cId="3181553159" sldId="372"/>
        </pc:sldMkLst>
        <pc:spChg chg="mod">
          <ac:chgData name="pantelis bbalaouras" userId="25e8755020fc1734" providerId="LiveId" clId="{524841C7-7EE9-495A-BDBB-D1D6CC95DF07}" dt="2020-12-08T21:27:05.578" v="1059" actId="113"/>
          <ac:spMkLst>
            <pc:docMk/>
            <pc:sldMk cId="3181553159" sldId="372"/>
            <ac:spMk id="3" creationId="{FCC8816F-AD1E-4654-AE8B-CFCCFBB6DB67}"/>
          </ac:spMkLst>
        </pc:spChg>
        <pc:picChg chg="mod">
          <ac:chgData name="pantelis bbalaouras" userId="25e8755020fc1734" providerId="LiveId" clId="{524841C7-7EE9-495A-BDBB-D1D6CC95DF07}" dt="2020-12-08T21:26:52.465" v="1057" actId="1076"/>
          <ac:picMkLst>
            <pc:docMk/>
            <pc:sldMk cId="3181553159" sldId="372"/>
            <ac:picMk id="4" creationId="{45E79F41-EBE1-4E98-8C0C-0DCFC2CAAFF0}"/>
          </ac:picMkLst>
        </pc:picChg>
      </pc:sldChg>
      <pc:sldChg chg="modSp mod">
        <pc:chgData name="pantelis bbalaouras" userId="25e8755020fc1734" providerId="LiveId" clId="{524841C7-7EE9-495A-BDBB-D1D6CC95DF07}" dt="2020-12-08T21:27:25.144" v="1060" actId="113"/>
        <pc:sldMkLst>
          <pc:docMk/>
          <pc:sldMk cId="2082599822" sldId="373"/>
        </pc:sldMkLst>
        <pc:spChg chg="mod">
          <ac:chgData name="pantelis bbalaouras" userId="25e8755020fc1734" providerId="LiveId" clId="{524841C7-7EE9-495A-BDBB-D1D6CC95DF07}" dt="2020-12-08T21:27:25.144" v="1060" actId="113"/>
          <ac:spMkLst>
            <pc:docMk/>
            <pc:sldMk cId="2082599822" sldId="373"/>
            <ac:spMk id="3" creationId="{520693C9-9C4D-4EC1-B483-8D26589B3FFA}"/>
          </ac:spMkLst>
        </pc:spChg>
      </pc:sldChg>
      <pc:sldChg chg="modSp mod">
        <pc:chgData name="pantelis bbalaouras" userId="25e8755020fc1734" providerId="LiveId" clId="{524841C7-7EE9-495A-BDBB-D1D6CC95DF07}" dt="2020-12-08T21:36:35.296" v="1187" actId="113"/>
        <pc:sldMkLst>
          <pc:docMk/>
          <pc:sldMk cId="1207987201" sldId="374"/>
        </pc:sldMkLst>
        <pc:spChg chg="mod">
          <ac:chgData name="pantelis bbalaouras" userId="25e8755020fc1734" providerId="LiveId" clId="{524841C7-7EE9-495A-BDBB-D1D6CC95DF07}" dt="2020-12-08T21:29:55.029" v="1067" actId="20577"/>
          <ac:spMkLst>
            <pc:docMk/>
            <pc:sldMk cId="1207987201" sldId="374"/>
            <ac:spMk id="2" creationId="{6B537EDF-378C-40DE-9B85-50900D879614}"/>
          </ac:spMkLst>
        </pc:spChg>
        <pc:spChg chg="mod">
          <ac:chgData name="pantelis bbalaouras" userId="25e8755020fc1734" providerId="LiveId" clId="{524841C7-7EE9-495A-BDBB-D1D6CC95DF07}" dt="2020-12-08T21:36:35.296" v="1187" actId="113"/>
          <ac:spMkLst>
            <pc:docMk/>
            <pc:sldMk cId="1207987201" sldId="374"/>
            <ac:spMk id="3" creationId="{2117E33F-77B4-4707-9EB4-BA370E752D23}"/>
          </ac:spMkLst>
        </pc:spChg>
      </pc:sldChg>
      <pc:sldChg chg="modSp mod">
        <pc:chgData name="pantelis bbalaouras" userId="25e8755020fc1734" providerId="LiveId" clId="{524841C7-7EE9-495A-BDBB-D1D6CC95DF07}" dt="2020-12-08T21:39:33.126" v="1189" actId="113"/>
        <pc:sldMkLst>
          <pc:docMk/>
          <pc:sldMk cId="1286917019" sldId="375"/>
        </pc:sldMkLst>
        <pc:spChg chg="mod">
          <ac:chgData name="pantelis bbalaouras" userId="25e8755020fc1734" providerId="LiveId" clId="{524841C7-7EE9-495A-BDBB-D1D6CC95DF07}" dt="2020-12-08T21:39:33.126" v="1189" actId="113"/>
          <ac:spMkLst>
            <pc:docMk/>
            <pc:sldMk cId="1286917019" sldId="375"/>
            <ac:spMk id="3" creationId="{01DC3A05-FECB-476F-B0B3-5EABC3F60102}"/>
          </ac:spMkLst>
        </pc:spChg>
      </pc:sldChg>
      <pc:sldChg chg="modSp mod">
        <pc:chgData name="pantelis bbalaouras" userId="25e8755020fc1734" providerId="LiveId" clId="{524841C7-7EE9-495A-BDBB-D1D6CC95DF07}" dt="2020-12-08T21:42:02.712" v="1193" actId="113"/>
        <pc:sldMkLst>
          <pc:docMk/>
          <pc:sldMk cId="1455222304" sldId="376"/>
        </pc:sldMkLst>
        <pc:spChg chg="mod">
          <ac:chgData name="pantelis bbalaouras" userId="25e8755020fc1734" providerId="LiveId" clId="{524841C7-7EE9-495A-BDBB-D1D6CC95DF07}" dt="2020-12-08T21:42:02.712" v="1193" actId="113"/>
          <ac:spMkLst>
            <pc:docMk/>
            <pc:sldMk cId="1455222304" sldId="376"/>
            <ac:spMk id="3" creationId="{3D0932D2-9818-446A-ABC8-99482E8C6FCB}"/>
          </ac:spMkLst>
        </pc:spChg>
      </pc:sldChg>
      <pc:sldChg chg="modSp mod">
        <pc:chgData name="pantelis bbalaouras" userId="25e8755020fc1734" providerId="LiveId" clId="{524841C7-7EE9-495A-BDBB-D1D6CC95DF07}" dt="2020-12-08T21:45:47.268" v="1199" actId="1035"/>
        <pc:sldMkLst>
          <pc:docMk/>
          <pc:sldMk cId="1884055128" sldId="377"/>
        </pc:sldMkLst>
        <pc:spChg chg="mod">
          <ac:chgData name="pantelis bbalaouras" userId="25e8755020fc1734" providerId="LiveId" clId="{524841C7-7EE9-495A-BDBB-D1D6CC95DF07}" dt="2020-12-08T21:45:47.268" v="1199" actId="1035"/>
          <ac:spMkLst>
            <pc:docMk/>
            <pc:sldMk cId="1884055128" sldId="377"/>
            <ac:spMk id="3" creationId="{E2D58C12-B539-4317-A046-25DC153205D0}"/>
          </ac:spMkLst>
        </pc:spChg>
      </pc:sldChg>
      <pc:sldChg chg="modSp mod">
        <pc:chgData name="pantelis bbalaouras" userId="25e8755020fc1734" providerId="LiveId" clId="{524841C7-7EE9-495A-BDBB-D1D6CC95DF07}" dt="2020-12-08T21:41:32.461" v="1190" actId="14100"/>
        <pc:sldMkLst>
          <pc:docMk/>
          <pc:sldMk cId="887516517" sldId="385"/>
        </pc:sldMkLst>
        <pc:spChg chg="mod">
          <ac:chgData name="pantelis bbalaouras" userId="25e8755020fc1734" providerId="LiveId" clId="{524841C7-7EE9-495A-BDBB-D1D6CC95DF07}" dt="2020-12-08T21:41:32.461" v="1190" actId="14100"/>
          <ac:spMkLst>
            <pc:docMk/>
            <pc:sldMk cId="887516517" sldId="385"/>
            <ac:spMk id="3" creationId="{F24409A9-E05F-42E8-8EA2-A05E23F10BDA}"/>
          </ac:spMkLst>
        </pc:spChg>
      </pc:sldChg>
      <pc:sldChg chg="modSp mod">
        <pc:chgData name="pantelis bbalaouras" userId="25e8755020fc1734" providerId="LiveId" clId="{524841C7-7EE9-495A-BDBB-D1D6CC95DF07}" dt="2020-12-09T15:16:06.327" v="4605" actId="20577"/>
        <pc:sldMkLst>
          <pc:docMk/>
          <pc:sldMk cId="3455574447" sldId="387"/>
        </pc:sldMkLst>
        <pc:spChg chg="mod">
          <ac:chgData name="pantelis bbalaouras" userId="25e8755020fc1734" providerId="LiveId" clId="{524841C7-7EE9-495A-BDBB-D1D6CC95DF07}" dt="2020-12-09T15:16:06.327" v="4605" actId="20577"/>
          <ac:spMkLst>
            <pc:docMk/>
            <pc:sldMk cId="3455574447" sldId="387"/>
            <ac:spMk id="5" creationId="{58810914-0004-4E48-A8A4-CB5AA6D58AD8}"/>
          </ac:spMkLst>
        </pc:spChg>
      </pc:sldChg>
      <pc:sldChg chg="modSp mod">
        <pc:chgData name="pantelis bbalaouras" userId="25e8755020fc1734" providerId="LiveId" clId="{524841C7-7EE9-495A-BDBB-D1D6CC95DF07}" dt="2020-12-14T15:49:07.390" v="4757" actId="113"/>
        <pc:sldMkLst>
          <pc:docMk/>
          <pc:sldMk cId="3018206824" sldId="389"/>
        </pc:sldMkLst>
        <pc:spChg chg="mod">
          <ac:chgData name="pantelis bbalaouras" userId="25e8755020fc1734" providerId="LiveId" clId="{524841C7-7EE9-495A-BDBB-D1D6CC95DF07}" dt="2020-12-14T15:49:07.390" v="4757" actId="113"/>
          <ac:spMkLst>
            <pc:docMk/>
            <pc:sldMk cId="3018206824" sldId="389"/>
            <ac:spMk id="3" creationId="{45482B18-255C-4AAB-A011-FD6CAB0562A3}"/>
          </ac:spMkLst>
        </pc:spChg>
      </pc:sldChg>
      <pc:sldChg chg="addSp delSp modSp mod">
        <pc:chgData name="pantelis bbalaouras" userId="25e8755020fc1734" providerId="LiveId" clId="{524841C7-7EE9-495A-BDBB-D1D6CC95DF07}" dt="2020-12-14T15:48:51.317" v="4755" actId="1076"/>
        <pc:sldMkLst>
          <pc:docMk/>
          <pc:sldMk cId="4045116341" sldId="390"/>
        </pc:sldMkLst>
        <pc:spChg chg="add mod">
          <ac:chgData name="pantelis bbalaouras" userId="25e8755020fc1734" providerId="LiveId" clId="{524841C7-7EE9-495A-BDBB-D1D6CC95DF07}" dt="2020-12-08T21:59:42.831" v="1216" actId="1037"/>
          <ac:spMkLst>
            <pc:docMk/>
            <pc:sldMk cId="4045116341" sldId="390"/>
            <ac:spMk id="6" creationId="{67F6AB2A-3417-4BC5-B521-7C984C4BBE82}"/>
          </ac:spMkLst>
        </pc:spChg>
        <pc:spChg chg="add mod">
          <ac:chgData name="pantelis bbalaouras" userId="25e8755020fc1734" providerId="LiveId" clId="{524841C7-7EE9-495A-BDBB-D1D6CC95DF07}" dt="2020-12-09T15:18:16.294" v="4694" actId="1076"/>
          <ac:spMkLst>
            <pc:docMk/>
            <pc:sldMk cId="4045116341" sldId="390"/>
            <ac:spMk id="7" creationId="{CB27669A-4459-449F-8BB1-D3E7977ACDF8}"/>
          </ac:spMkLst>
        </pc:spChg>
        <pc:picChg chg="mod">
          <ac:chgData name="pantelis bbalaouras" userId="25e8755020fc1734" providerId="LiveId" clId="{524841C7-7EE9-495A-BDBB-D1D6CC95DF07}" dt="2020-12-09T15:22:35.803" v="4704" actId="1076"/>
          <ac:picMkLst>
            <pc:docMk/>
            <pc:sldMk cId="4045116341" sldId="390"/>
            <ac:picMk id="4" creationId="{F0F963CD-25FA-4680-9CE6-B09BA79B4351}"/>
          </ac:picMkLst>
        </pc:picChg>
        <pc:cxnChg chg="add del mod">
          <ac:chgData name="pantelis bbalaouras" userId="25e8755020fc1734" providerId="LiveId" clId="{524841C7-7EE9-495A-BDBB-D1D6CC95DF07}" dt="2020-12-14T15:48:29.446" v="4754" actId="1076"/>
          <ac:cxnSpMkLst>
            <pc:docMk/>
            <pc:sldMk cId="4045116341" sldId="390"/>
            <ac:cxnSpMk id="9" creationId="{18FF4BBA-8856-4224-8E57-B839CCC17439}"/>
          </ac:cxnSpMkLst>
        </pc:cxnChg>
        <pc:cxnChg chg="add mod">
          <ac:chgData name="pantelis bbalaouras" userId="25e8755020fc1734" providerId="LiveId" clId="{524841C7-7EE9-495A-BDBB-D1D6CC95DF07}" dt="2020-12-14T15:48:25.366" v="4753" actId="1076"/>
          <ac:cxnSpMkLst>
            <pc:docMk/>
            <pc:sldMk cId="4045116341" sldId="390"/>
            <ac:cxnSpMk id="10" creationId="{DC82C85D-E6A5-4B99-B105-73D64B127DD2}"/>
          </ac:cxnSpMkLst>
        </pc:cxnChg>
        <pc:cxnChg chg="add mod">
          <ac:chgData name="pantelis bbalaouras" userId="25e8755020fc1734" providerId="LiveId" clId="{524841C7-7EE9-495A-BDBB-D1D6CC95DF07}" dt="2020-12-09T15:22:43.789" v="4706" actId="14100"/>
          <ac:cxnSpMkLst>
            <pc:docMk/>
            <pc:sldMk cId="4045116341" sldId="390"/>
            <ac:cxnSpMk id="12" creationId="{961FADBA-7B75-469E-9ABB-DA8BD0C8FFEC}"/>
          </ac:cxnSpMkLst>
        </pc:cxnChg>
        <pc:cxnChg chg="add mod">
          <ac:chgData name="pantelis bbalaouras" userId="25e8755020fc1734" providerId="LiveId" clId="{524841C7-7EE9-495A-BDBB-D1D6CC95DF07}" dt="2020-12-09T15:22:57.857" v="4710" actId="1076"/>
          <ac:cxnSpMkLst>
            <pc:docMk/>
            <pc:sldMk cId="4045116341" sldId="390"/>
            <ac:cxnSpMk id="14" creationId="{291DCB61-A0F1-4C5B-86B6-18041688BB9A}"/>
          </ac:cxnSpMkLst>
        </pc:cxnChg>
        <pc:cxnChg chg="add mod">
          <ac:chgData name="pantelis bbalaouras" userId="25e8755020fc1734" providerId="LiveId" clId="{524841C7-7EE9-495A-BDBB-D1D6CC95DF07}" dt="2020-12-09T15:23:19.877" v="4712" actId="1076"/>
          <ac:cxnSpMkLst>
            <pc:docMk/>
            <pc:sldMk cId="4045116341" sldId="390"/>
            <ac:cxnSpMk id="15" creationId="{7504764B-94A4-4B37-A613-CF20451ED601}"/>
          </ac:cxnSpMkLst>
        </pc:cxnChg>
        <pc:cxnChg chg="add mod">
          <ac:chgData name="pantelis bbalaouras" userId="25e8755020fc1734" providerId="LiveId" clId="{524841C7-7EE9-495A-BDBB-D1D6CC95DF07}" dt="2020-12-14T15:48:51.317" v="4755" actId="1076"/>
          <ac:cxnSpMkLst>
            <pc:docMk/>
            <pc:sldMk cId="4045116341" sldId="390"/>
            <ac:cxnSpMk id="16" creationId="{4F5C459D-E390-4BA2-8581-07C255EBAEC0}"/>
          </ac:cxnSpMkLst>
        </pc:cxnChg>
      </pc:sldChg>
      <pc:sldChg chg="modSp mod">
        <pc:chgData name="pantelis bbalaouras" userId="25e8755020fc1734" providerId="LiveId" clId="{524841C7-7EE9-495A-BDBB-D1D6CC95DF07}" dt="2020-12-14T15:49:54.230" v="4760" actId="947"/>
        <pc:sldMkLst>
          <pc:docMk/>
          <pc:sldMk cId="3243527290" sldId="391"/>
        </pc:sldMkLst>
        <pc:spChg chg="mod">
          <ac:chgData name="pantelis bbalaouras" userId="25e8755020fc1734" providerId="LiveId" clId="{524841C7-7EE9-495A-BDBB-D1D6CC95DF07}" dt="2020-12-14T15:49:54.230" v="4760" actId="947"/>
          <ac:spMkLst>
            <pc:docMk/>
            <pc:sldMk cId="3243527290" sldId="391"/>
            <ac:spMk id="3" creationId="{87DDC1C5-DB74-46FE-B41D-E80541DAA6DE}"/>
          </ac:spMkLst>
        </pc:spChg>
      </pc:sldChg>
      <pc:sldChg chg="addSp modSp mod">
        <pc:chgData name="pantelis bbalaouras" userId="25e8755020fc1734" providerId="LiveId" clId="{524841C7-7EE9-495A-BDBB-D1D6CC95DF07}" dt="2020-12-08T22:11:12.406" v="1234" actId="1076"/>
        <pc:sldMkLst>
          <pc:docMk/>
          <pc:sldMk cId="2411530379" sldId="392"/>
        </pc:sldMkLst>
        <pc:spChg chg="add mod">
          <ac:chgData name="pantelis bbalaouras" userId="25e8755020fc1734" providerId="LiveId" clId="{524841C7-7EE9-495A-BDBB-D1D6CC95DF07}" dt="2020-12-08T22:11:12.406" v="1234" actId="1076"/>
          <ac:spMkLst>
            <pc:docMk/>
            <pc:sldMk cId="2411530379" sldId="392"/>
            <ac:spMk id="6" creationId="{0DB5AA2D-EFF7-4C00-8F37-8E32BC976D58}"/>
          </ac:spMkLst>
        </pc:spChg>
      </pc:sldChg>
      <pc:sldChg chg="addSp modSp mod">
        <pc:chgData name="pantelis bbalaouras" userId="25e8755020fc1734" providerId="LiveId" clId="{524841C7-7EE9-495A-BDBB-D1D6CC95DF07}" dt="2020-12-08T22:12:01.472" v="1238" actId="1076"/>
        <pc:sldMkLst>
          <pc:docMk/>
          <pc:sldMk cId="3119536385" sldId="393"/>
        </pc:sldMkLst>
        <pc:spChg chg="add mod">
          <ac:chgData name="pantelis bbalaouras" userId="25e8755020fc1734" providerId="LiveId" clId="{524841C7-7EE9-495A-BDBB-D1D6CC95DF07}" dt="2020-12-08T22:12:01.472" v="1238" actId="1076"/>
          <ac:spMkLst>
            <pc:docMk/>
            <pc:sldMk cId="3119536385" sldId="393"/>
            <ac:spMk id="4" creationId="{6FAF148E-077D-4056-A0AE-303E2B28F363}"/>
          </ac:spMkLst>
        </pc:spChg>
      </pc:sldChg>
      <pc:sldChg chg="modSp mod">
        <pc:chgData name="pantelis bbalaouras" userId="25e8755020fc1734" providerId="LiveId" clId="{524841C7-7EE9-495A-BDBB-D1D6CC95DF07}" dt="2020-12-09T11:58:08.419" v="2567" actId="20577"/>
        <pc:sldMkLst>
          <pc:docMk/>
          <pc:sldMk cId="2245751551" sldId="394"/>
        </pc:sldMkLst>
        <pc:spChg chg="mod">
          <ac:chgData name="pantelis bbalaouras" userId="25e8755020fc1734" providerId="LiveId" clId="{524841C7-7EE9-495A-BDBB-D1D6CC95DF07}" dt="2020-12-09T11:58:08.419" v="2567" actId="20577"/>
          <ac:spMkLst>
            <pc:docMk/>
            <pc:sldMk cId="2245751551" sldId="394"/>
            <ac:spMk id="2" creationId="{00000000-0000-0000-0000-000000000000}"/>
          </ac:spMkLst>
        </pc:spChg>
        <pc:spChg chg="mod">
          <ac:chgData name="pantelis bbalaouras" userId="25e8755020fc1734" providerId="LiveId" clId="{524841C7-7EE9-495A-BDBB-D1D6CC95DF07}" dt="2020-11-30T17:32:31.434" v="11" actId="20577"/>
          <ac:spMkLst>
            <pc:docMk/>
            <pc:sldMk cId="2245751551" sldId="394"/>
            <ac:spMk id="3" creationId="{00000000-0000-0000-0000-000000000000}"/>
          </ac:spMkLst>
        </pc:spChg>
      </pc:sldChg>
      <pc:sldChg chg="delSp modSp mod modNotesTx">
        <pc:chgData name="pantelis bbalaouras" userId="25e8755020fc1734" providerId="LiveId" clId="{524841C7-7EE9-495A-BDBB-D1D6CC95DF07}" dt="2020-12-09T15:02:52.924" v="4580" actId="6549"/>
        <pc:sldMkLst>
          <pc:docMk/>
          <pc:sldMk cId="2273430208" sldId="422"/>
        </pc:sldMkLst>
        <pc:spChg chg="mod">
          <ac:chgData name="pantelis bbalaouras" userId="25e8755020fc1734" providerId="LiveId" clId="{524841C7-7EE9-495A-BDBB-D1D6CC95DF07}" dt="2020-12-09T15:02:52.924" v="4580" actId="6549"/>
          <ac:spMkLst>
            <pc:docMk/>
            <pc:sldMk cId="2273430208" sldId="422"/>
            <ac:spMk id="6150" creationId="{00000000-0000-0000-0000-000000000000}"/>
          </ac:spMkLst>
        </pc:spChg>
        <pc:spChg chg="mod">
          <ac:chgData name="pantelis bbalaouras" userId="25e8755020fc1734" providerId="LiveId" clId="{524841C7-7EE9-495A-BDBB-D1D6CC95DF07}" dt="2020-12-09T13:05:35.291" v="4007" actId="1076"/>
          <ac:spMkLst>
            <pc:docMk/>
            <pc:sldMk cId="2273430208" sldId="422"/>
            <ac:spMk id="6151" creationId="{00000000-0000-0000-0000-000000000000}"/>
          </ac:spMkLst>
        </pc:spChg>
        <pc:picChg chg="del mod">
          <ac:chgData name="pantelis bbalaouras" userId="25e8755020fc1734" providerId="LiveId" clId="{524841C7-7EE9-495A-BDBB-D1D6CC95DF07}" dt="2020-12-09T13:05:30.086" v="4006" actId="478"/>
          <ac:picMkLst>
            <pc:docMk/>
            <pc:sldMk cId="2273430208" sldId="422"/>
            <ac:picMk id="26628" creationId="{00000000-0000-0000-0000-000000000000}"/>
          </ac:picMkLst>
        </pc:picChg>
      </pc:sldChg>
      <pc:sldChg chg="del">
        <pc:chgData name="pantelis bbalaouras" userId="25e8755020fc1734" providerId="LiveId" clId="{524841C7-7EE9-495A-BDBB-D1D6CC95DF07}" dt="2020-12-08T23:09:00.156" v="1273" actId="47"/>
        <pc:sldMkLst>
          <pc:docMk/>
          <pc:sldMk cId="273093491" sldId="423"/>
        </pc:sldMkLst>
      </pc:sldChg>
      <pc:sldChg chg="modSp mod modNotesTx">
        <pc:chgData name="pantelis bbalaouras" userId="25e8755020fc1734" providerId="LiveId" clId="{524841C7-7EE9-495A-BDBB-D1D6CC95DF07}" dt="2020-12-09T15:03:39.262" v="4593" actId="20577"/>
        <pc:sldMkLst>
          <pc:docMk/>
          <pc:sldMk cId="3030316681" sldId="424"/>
        </pc:sldMkLst>
        <pc:spChg chg="mod">
          <ac:chgData name="pantelis bbalaouras" userId="25e8755020fc1734" providerId="LiveId" clId="{524841C7-7EE9-495A-BDBB-D1D6CC95DF07}" dt="2020-12-09T15:03:39.262" v="4593" actId="20577"/>
          <ac:spMkLst>
            <pc:docMk/>
            <pc:sldMk cId="3030316681" sldId="424"/>
            <ac:spMk id="8197" creationId="{00000000-0000-0000-0000-000000000000}"/>
          </ac:spMkLst>
        </pc:spChg>
      </pc:sldChg>
      <pc:sldChg chg="modSp add mod modNotesTx">
        <pc:chgData name="pantelis bbalaouras" userId="25e8755020fc1734" providerId="LiveId" clId="{524841C7-7EE9-495A-BDBB-D1D6CC95DF07}" dt="2020-12-09T13:46:28.907" v="4276" actId="20577"/>
        <pc:sldMkLst>
          <pc:docMk/>
          <pc:sldMk cId="3335902865" sldId="439"/>
        </pc:sldMkLst>
        <pc:spChg chg="mod">
          <ac:chgData name="pantelis bbalaouras" userId="25e8755020fc1734" providerId="LiveId" clId="{524841C7-7EE9-495A-BDBB-D1D6CC95DF07}" dt="2020-12-09T13:44:54.676" v="4248"/>
          <ac:spMkLst>
            <pc:docMk/>
            <pc:sldMk cId="3335902865" sldId="439"/>
            <ac:spMk id="2" creationId="{00000000-0000-0000-0000-000000000000}"/>
          </ac:spMkLst>
        </pc:spChg>
        <pc:spChg chg="mod">
          <ac:chgData name="pantelis bbalaouras" userId="25e8755020fc1734" providerId="LiveId" clId="{524841C7-7EE9-495A-BDBB-D1D6CC95DF07}" dt="2020-12-09T13:46:19.436" v="4266" actId="20577"/>
          <ac:spMkLst>
            <pc:docMk/>
            <pc:sldMk cId="3335902865" sldId="439"/>
            <ac:spMk id="3077" creationId="{00000000-0000-0000-0000-000000000000}"/>
          </ac:spMkLst>
        </pc:spChg>
        <pc:spChg chg="mod">
          <ac:chgData name="pantelis bbalaouras" userId="25e8755020fc1734" providerId="LiveId" clId="{524841C7-7EE9-495A-BDBB-D1D6CC95DF07}" dt="2020-12-09T13:46:28.907" v="4276" actId="20577"/>
          <ac:spMkLst>
            <pc:docMk/>
            <pc:sldMk cId="3335902865" sldId="439"/>
            <ac:spMk id="3078" creationId="{00000000-0000-0000-0000-000000000000}"/>
          </ac:spMkLst>
        </pc:spChg>
      </pc:sldChg>
      <pc:sldChg chg="modSp add mod modNotesTx">
        <pc:chgData name="pantelis bbalaouras" userId="25e8755020fc1734" providerId="LiveId" clId="{524841C7-7EE9-495A-BDBB-D1D6CC95DF07}" dt="2020-12-09T14:37:23.492" v="4412" actId="20577"/>
        <pc:sldMkLst>
          <pc:docMk/>
          <pc:sldMk cId="3930483148" sldId="440"/>
        </pc:sldMkLst>
        <pc:spChg chg="mod">
          <ac:chgData name="pantelis bbalaouras" userId="25e8755020fc1734" providerId="LiveId" clId="{524841C7-7EE9-495A-BDBB-D1D6CC95DF07}" dt="2020-12-09T13:44:54.676" v="4248"/>
          <ac:spMkLst>
            <pc:docMk/>
            <pc:sldMk cId="3930483148" sldId="440"/>
            <ac:spMk id="2" creationId="{00000000-0000-0000-0000-000000000000}"/>
          </ac:spMkLst>
        </pc:spChg>
        <pc:spChg chg="mod">
          <ac:chgData name="pantelis bbalaouras" userId="25e8755020fc1734" providerId="LiveId" clId="{524841C7-7EE9-495A-BDBB-D1D6CC95DF07}" dt="2020-12-09T13:47:00.253" v="4298" actId="20577"/>
          <ac:spMkLst>
            <pc:docMk/>
            <pc:sldMk cId="3930483148" sldId="440"/>
            <ac:spMk id="4101" creationId="{00000000-0000-0000-0000-000000000000}"/>
          </ac:spMkLst>
        </pc:spChg>
        <pc:spChg chg="mod">
          <ac:chgData name="pantelis bbalaouras" userId="25e8755020fc1734" providerId="LiveId" clId="{524841C7-7EE9-495A-BDBB-D1D6CC95DF07}" dt="2020-12-09T14:37:23.492" v="4412" actId="20577"/>
          <ac:spMkLst>
            <pc:docMk/>
            <pc:sldMk cId="3930483148" sldId="440"/>
            <ac:spMk id="4102" creationId="{00000000-0000-0000-0000-000000000000}"/>
          </ac:spMkLst>
        </pc:spChg>
      </pc:sldChg>
      <pc:sldChg chg="modSp add mod modNotesTx">
        <pc:chgData name="pantelis bbalaouras" userId="25e8755020fc1734" providerId="LiveId" clId="{524841C7-7EE9-495A-BDBB-D1D6CC95DF07}" dt="2020-12-09T13:48:15.668" v="4355" actId="6549"/>
        <pc:sldMkLst>
          <pc:docMk/>
          <pc:sldMk cId="921663827" sldId="441"/>
        </pc:sldMkLst>
        <pc:spChg chg="mod">
          <ac:chgData name="pantelis bbalaouras" userId="25e8755020fc1734" providerId="LiveId" clId="{524841C7-7EE9-495A-BDBB-D1D6CC95DF07}" dt="2020-12-09T13:44:54.676" v="4248"/>
          <ac:spMkLst>
            <pc:docMk/>
            <pc:sldMk cId="921663827" sldId="441"/>
            <ac:spMk id="2" creationId="{00000000-0000-0000-0000-000000000000}"/>
          </ac:spMkLst>
        </pc:spChg>
        <pc:spChg chg="mod">
          <ac:chgData name="pantelis bbalaouras" userId="25e8755020fc1734" providerId="LiveId" clId="{524841C7-7EE9-495A-BDBB-D1D6CC95DF07}" dt="2020-12-09T13:47:45.380" v="4314" actId="20577"/>
          <ac:spMkLst>
            <pc:docMk/>
            <pc:sldMk cId="921663827" sldId="441"/>
            <ac:spMk id="5125" creationId="{00000000-0000-0000-0000-000000000000}"/>
          </ac:spMkLst>
        </pc:spChg>
        <pc:spChg chg="mod">
          <ac:chgData name="pantelis bbalaouras" userId="25e8755020fc1734" providerId="LiveId" clId="{524841C7-7EE9-495A-BDBB-D1D6CC95DF07}" dt="2020-12-09T13:48:15.668" v="4355" actId="6549"/>
          <ac:spMkLst>
            <pc:docMk/>
            <pc:sldMk cId="921663827" sldId="441"/>
            <ac:spMk id="5126" creationId="{00000000-0000-0000-0000-000000000000}"/>
          </ac:spMkLst>
        </pc:spChg>
      </pc:sldChg>
      <pc:sldChg chg="modSp add modNotesTx">
        <pc:chgData name="pantelis bbalaouras" userId="25e8755020fc1734" providerId="LiveId" clId="{524841C7-7EE9-495A-BDBB-D1D6CC95DF07}" dt="2020-12-09T13:45:52.398" v="4255"/>
        <pc:sldMkLst>
          <pc:docMk/>
          <pc:sldMk cId="2983346811" sldId="442"/>
        </pc:sldMkLst>
        <pc:spChg chg="mod">
          <ac:chgData name="pantelis bbalaouras" userId="25e8755020fc1734" providerId="LiveId" clId="{524841C7-7EE9-495A-BDBB-D1D6CC95DF07}" dt="2020-12-09T13:44:54.676" v="4248"/>
          <ac:spMkLst>
            <pc:docMk/>
            <pc:sldMk cId="2983346811" sldId="442"/>
            <ac:spMk id="2" creationId="{00000000-0000-0000-0000-000000000000}"/>
          </ac:spMkLst>
        </pc:spChg>
      </pc:sldChg>
      <pc:sldChg chg="modSp mod modNotesTx">
        <pc:chgData name="pantelis bbalaouras" userId="25e8755020fc1734" providerId="LiveId" clId="{524841C7-7EE9-495A-BDBB-D1D6CC95DF07}" dt="2020-12-09T15:03:12.930" v="4587" actId="113"/>
        <pc:sldMkLst>
          <pc:docMk/>
          <pc:sldMk cId="1457409528" sldId="446"/>
        </pc:sldMkLst>
        <pc:spChg chg="mod">
          <ac:chgData name="pantelis bbalaouras" userId="25e8755020fc1734" providerId="LiveId" clId="{524841C7-7EE9-495A-BDBB-D1D6CC95DF07}" dt="2020-12-09T15:03:03.364" v="4586" actId="20577"/>
          <ac:spMkLst>
            <pc:docMk/>
            <pc:sldMk cId="1457409528" sldId="446"/>
            <ac:spMk id="6150" creationId="{00000000-0000-0000-0000-000000000000}"/>
          </ac:spMkLst>
        </pc:spChg>
        <pc:spChg chg="mod">
          <ac:chgData name="pantelis bbalaouras" userId="25e8755020fc1734" providerId="LiveId" clId="{524841C7-7EE9-495A-BDBB-D1D6CC95DF07}" dt="2020-12-09T15:03:12.930" v="4587" actId="113"/>
          <ac:spMkLst>
            <pc:docMk/>
            <pc:sldMk cId="1457409528" sldId="446"/>
            <ac:spMk id="6151" creationId="{00000000-0000-0000-0000-000000000000}"/>
          </ac:spMkLst>
        </pc:spChg>
      </pc:sldChg>
      <pc:sldChg chg="addSp delSp modSp mod">
        <pc:chgData name="pantelis bbalaouras" userId="25e8755020fc1734" providerId="LiveId" clId="{524841C7-7EE9-495A-BDBB-D1D6CC95DF07}" dt="2020-12-09T15:12:35.601" v="4599" actId="1076"/>
        <pc:sldMkLst>
          <pc:docMk/>
          <pc:sldMk cId="3478093466" sldId="477"/>
        </pc:sldMkLst>
        <pc:spChg chg="add del">
          <ac:chgData name="pantelis bbalaouras" userId="25e8755020fc1734" providerId="LiveId" clId="{524841C7-7EE9-495A-BDBB-D1D6CC95DF07}" dt="2020-12-09T15:12:11.088" v="4595" actId="22"/>
          <ac:spMkLst>
            <pc:docMk/>
            <pc:sldMk cId="3478093466" sldId="477"/>
            <ac:spMk id="7" creationId="{63DBE7EB-0295-4112-95EC-15B8C91666A6}"/>
          </ac:spMkLst>
        </pc:spChg>
        <pc:picChg chg="mod">
          <ac:chgData name="pantelis bbalaouras" userId="25e8755020fc1734" providerId="LiveId" clId="{524841C7-7EE9-495A-BDBB-D1D6CC95DF07}" dt="2020-12-09T15:12:32.314" v="4598" actId="1076"/>
          <ac:picMkLst>
            <pc:docMk/>
            <pc:sldMk cId="3478093466" sldId="477"/>
            <ac:picMk id="4" creationId="{79C30B09-FBDE-4100-969E-CD1BCD55A2C0}"/>
          </ac:picMkLst>
        </pc:picChg>
        <pc:picChg chg="add mod">
          <ac:chgData name="pantelis bbalaouras" userId="25e8755020fc1734" providerId="LiveId" clId="{524841C7-7EE9-495A-BDBB-D1D6CC95DF07}" dt="2020-12-09T15:12:35.601" v="4599" actId="1076"/>
          <ac:picMkLst>
            <pc:docMk/>
            <pc:sldMk cId="3478093466" sldId="477"/>
            <ac:picMk id="8" creationId="{AC6C89FC-1FA7-4124-9C57-1BB4E0142386}"/>
          </ac:picMkLst>
        </pc:picChg>
      </pc:sldChg>
      <pc:sldChg chg="modSp mod">
        <pc:chgData name="pantelis bbalaouras" userId="25e8755020fc1734" providerId="LiveId" clId="{524841C7-7EE9-495A-BDBB-D1D6CC95DF07}" dt="2020-12-09T10:41:03.560" v="1994" actId="20577"/>
        <pc:sldMkLst>
          <pc:docMk/>
          <pc:sldMk cId="1507246553" sldId="481"/>
        </pc:sldMkLst>
        <pc:spChg chg="mod">
          <ac:chgData name="pantelis bbalaouras" userId="25e8755020fc1734" providerId="LiveId" clId="{524841C7-7EE9-495A-BDBB-D1D6CC95DF07}" dt="2020-12-09T10:41:03.560" v="1994" actId="20577"/>
          <ac:spMkLst>
            <pc:docMk/>
            <pc:sldMk cId="1507246553" sldId="481"/>
            <ac:spMk id="3" creationId="{AA4247C2-3ED7-4CB4-A5E3-0BF1C12902E9}"/>
          </ac:spMkLst>
        </pc:spChg>
      </pc:sldChg>
      <pc:sldChg chg="modSp mod">
        <pc:chgData name="pantelis bbalaouras" userId="25e8755020fc1734" providerId="LiveId" clId="{524841C7-7EE9-495A-BDBB-D1D6CC95DF07}" dt="2020-12-08T22:04:14.726" v="1224" actId="113"/>
        <pc:sldMkLst>
          <pc:docMk/>
          <pc:sldMk cId="139045192" sldId="484"/>
        </pc:sldMkLst>
        <pc:spChg chg="mod">
          <ac:chgData name="pantelis bbalaouras" userId="25e8755020fc1734" providerId="LiveId" clId="{524841C7-7EE9-495A-BDBB-D1D6CC95DF07}" dt="2020-12-08T22:04:14.726" v="1224" actId="113"/>
          <ac:spMkLst>
            <pc:docMk/>
            <pc:sldMk cId="139045192" sldId="484"/>
            <ac:spMk id="3" creationId="{87DDC1C5-DB74-46FE-B41D-E80541DAA6DE}"/>
          </ac:spMkLst>
        </pc:spChg>
      </pc:sldChg>
      <pc:sldChg chg="modSp mod">
        <pc:chgData name="pantelis bbalaouras" userId="25e8755020fc1734" providerId="LiveId" clId="{524841C7-7EE9-495A-BDBB-D1D6CC95DF07}" dt="2020-12-09T09:34:39.769" v="1406" actId="14100"/>
        <pc:sldMkLst>
          <pc:docMk/>
          <pc:sldMk cId="0" sldId="488"/>
        </pc:sldMkLst>
        <pc:spChg chg="mod">
          <ac:chgData name="pantelis bbalaouras" userId="25e8755020fc1734" providerId="LiveId" clId="{524841C7-7EE9-495A-BDBB-D1D6CC95DF07}" dt="2020-12-09T09:34:31.354" v="1404" actId="1076"/>
          <ac:spMkLst>
            <pc:docMk/>
            <pc:sldMk cId="0" sldId="488"/>
            <ac:spMk id="18" creationId="{00000000-0000-0000-0000-000000000000}"/>
          </ac:spMkLst>
        </pc:spChg>
        <pc:spChg chg="mod">
          <ac:chgData name="pantelis bbalaouras" userId="25e8755020fc1734" providerId="LiveId" clId="{524841C7-7EE9-495A-BDBB-D1D6CC95DF07}" dt="2020-12-09T09:34:28.383" v="1403" actId="1076"/>
          <ac:spMkLst>
            <pc:docMk/>
            <pc:sldMk cId="0" sldId="488"/>
            <ac:spMk id="24" creationId="{00000000-0000-0000-0000-000000000000}"/>
          </ac:spMkLst>
        </pc:spChg>
        <pc:spChg chg="mod">
          <ac:chgData name="pantelis bbalaouras" userId="25e8755020fc1734" providerId="LiveId" clId="{524841C7-7EE9-495A-BDBB-D1D6CC95DF07}" dt="2020-12-09T09:34:39.769" v="1406" actId="14100"/>
          <ac:spMkLst>
            <pc:docMk/>
            <pc:sldMk cId="0" sldId="488"/>
            <ac:spMk id="27" creationId="{00000000-0000-0000-0000-000000000000}"/>
          </ac:spMkLst>
        </pc:spChg>
        <pc:spChg chg="mod">
          <ac:chgData name="pantelis bbalaouras" userId="25e8755020fc1734" providerId="LiveId" clId="{524841C7-7EE9-495A-BDBB-D1D6CC95DF07}" dt="2020-12-09T09:32:40.898" v="1383" actId="948"/>
          <ac:spMkLst>
            <pc:docMk/>
            <pc:sldMk cId="0" sldId="488"/>
            <ac:spMk id="17417" creationId="{00000000-0000-0000-0000-000000000000}"/>
          </ac:spMkLst>
        </pc:spChg>
        <pc:spChg chg="mod">
          <ac:chgData name="pantelis bbalaouras" userId="25e8755020fc1734" providerId="LiveId" clId="{524841C7-7EE9-495A-BDBB-D1D6CC95DF07}" dt="2020-12-09T09:34:13.460" v="1399" actId="1076"/>
          <ac:spMkLst>
            <pc:docMk/>
            <pc:sldMk cId="0" sldId="488"/>
            <ac:spMk id="17422" creationId="{00000000-0000-0000-0000-000000000000}"/>
          </ac:spMkLst>
        </pc:spChg>
        <pc:picChg chg="mod">
          <ac:chgData name="pantelis bbalaouras" userId="25e8755020fc1734" providerId="LiveId" clId="{524841C7-7EE9-495A-BDBB-D1D6CC95DF07}" dt="2020-12-09T09:34:26.410" v="1402" actId="14100"/>
          <ac:picMkLst>
            <pc:docMk/>
            <pc:sldMk cId="0" sldId="488"/>
            <ac:picMk id="21" creationId="{00000000-0000-0000-0000-000000000000}"/>
          </ac:picMkLst>
        </pc:picChg>
        <pc:picChg chg="mod">
          <ac:chgData name="pantelis bbalaouras" userId="25e8755020fc1734" providerId="LiveId" clId="{524841C7-7EE9-495A-BDBB-D1D6CC95DF07}" dt="2020-12-09T09:34:17.471" v="1400" actId="14100"/>
          <ac:picMkLst>
            <pc:docMk/>
            <pc:sldMk cId="0" sldId="488"/>
            <ac:picMk id="17411" creationId="{00000000-0000-0000-0000-000000000000}"/>
          </ac:picMkLst>
        </pc:picChg>
      </pc:sldChg>
      <pc:sldChg chg="modSp mod">
        <pc:chgData name="pantelis bbalaouras" userId="25e8755020fc1734" providerId="LiveId" clId="{524841C7-7EE9-495A-BDBB-D1D6CC95DF07}" dt="2020-12-09T11:20:03.350" v="2474" actId="20577"/>
        <pc:sldMkLst>
          <pc:docMk/>
          <pc:sldMk cId="2086701071" sldId="492"/>
        </pc:sldMkLst>
        <pc:spChg chg="mod">
          <ac:chgData name="pantelis bbalaouras" userId="25e8755020fc1734" providerId="LiveId" clId="{524841C7-7EE9-495A-BDBB-D1D6CC95DF07}" dt="2020-12-09T11:20:03.350" v="2474" actId="20577"/>
          <ac:spMkLst>
            <pc:docMk/>
            <pc:sldMk cId="2086701071" sldId="492"/>
            <ac:spMk id="3" creationId="{6776B007-2B27-4A77-ADD4-B06BFBAAAB1D}"/>
          </ac:spMkLst>
        </pc:spChg>
      </pc:sldChg>
      <pc:sldChg chg="modSp mod">
        <pc:chgData name="pantelis bbalaouras" userId="25e8755020fc1734" providerId="LiveId" clId="{524841C7-7EE9-495A-BDBB-D1D6CC95DF07}" dt="2020-12-14T15:47:28.887" v="4752" actId="207"/>
        <pc:sldMkLst>
          <pc:docMk/>
          <pc:sldMk cId="3527371636" sldId="493"/>
        </pc:sldMkLst>
        <pc:spChg chg="mod">
          <ac:chgData name="pantelis bbalaouras" userId="25e8755020fc1734" providerId="LiveId" clId="{524841C7-7EE9-495A-BDBB-D1D6CC95DF07}" dt="2020-12-14T15:47:28.887" v="4752" actId="207"/>
          <ac:spMkLst>
            <pc:docMk/>
            <pc:sldMk cId="3527371636" sldId="493"/>
            <ac:spMk id="3" creationId="{7987A7A6-F8D2-4D23-A435-6A78FC7D4CFE}"/>
          </ac:spMkLst>
        </pc:spChg>
      </pc:sldChg>
      <pc:sldChg chg="del">
        <pc:chgData name="pantelis bbalaouras" userId="25e8755020fc1734" providerId="LiveId" clId="{524841C7-7EE9-495A-BDBB-D1D6CC95DF07}" dt="2020-12-09T11:13:18.517" v="2401" actId="2696"/>
        <pc:sldMkLst>
          <pc:docMk/>
          <pc:sldMk cId="73961073" sldId="494"/>
        </pc:sldMkLst>
      </pc:sldChg>
      <pc:sldChg chg="add">
        <pc:chgData name="pantelis bbalaouras" userId="25e8755020fc1734" providerId="LiveId" clId="{524841C7-7EE9-495A-BDBB-D1D6CC95DF07}" dt="2020-12-09T11:13:24.285" v="2402"/>
        <pc:sldMkLst>
          <pc:docMk/>
          <pc:sldMk cId="2823891499" sldId="494"/>
        </pc:sldMkLst>
      </pc:sldChg>
      <pc:sldChg chg="add">
        <pc:chgData name="pantelis bbalaouras" userId="25e8755020fc1734" providerId="LiveId" clId="{524841C7-7EE9-495A-BDBB-D1D6CC95DF07}" dt="2020-12-09T11:13:24.285" v="2402"/>
        <pc:sldMkLst>
          <pc:docMk/>
          <pc:sldMk cId="1735594268" sldId="495"/>
        </pc:sldMkLst>
      </pc:sldChg>
      <pc:sldChg chg="addSp modSp del mod">
        <pc:chgData name="pantelis bbalaouras" userId="25e8755020fc1734" providerId="LiveId" clId="{524841C7-7EE9-495A-BDBB-D1D6CC95DF07}" dt="2020-12-09T11:13:18.517" v="2401" actId="2696"/>
        <pc:sldMkLst>
          <pc:docMk/>
          <pc:sldMk cId="1793769333" sldId="495"/>
        </pc:sldMkLst>
        <pc:spChg chg="add mod">
          <ac:chgData name="pantelis bbalaouras" userId="25e8755020fc1734" providerId="LiveId" clId="{524841C7-7EE9-495A-BDBB-D1D6CC95DF07}" dt="2020-12-08T17:52:54.245" v="274" actId="1076"/>
          <ac:spMkLst>
            <pc:docMk/>
            <pc:sldMk cId="1793769333" sldId="495"/>
            <ac:spMk id="7" creationId="{2326F36C-693A-4045-97BF-42641EDAE2FD}"/>
          </ac:spMkLst>
        </pc:spChg>
        <pc:spChg chg="add mod">
          <ac:chgData name="pantelis bbalaouras" userId="25e8755020fc1734" providerId="LiveId" clId="{524841C7-7EE9-495A-BDBB-D1D6CC95DF07}" dt="2020-12-08T18:02:38.715" v="347" actId="20577"/>
          <ac:spMkLst>
            <pc:docMk/>
            <pc:sldMk cId="1793769333" sldId="495"/>
            <ac:spMk id="8" creationId="{7A9A1A84-49FE-4632-9969-DD55BD680F70}"/>
          </ac:spMkLst>
        </pc:spChg>
      </pc:sldChg>
      <pc:sldChg chg="addSp delSp modSp new del mod chgLayout modNotesTx">
        <pc:chgData name="pantelis bbalaouras" userId="25e8755020fc1734" providerId="LiveId" clId="{524841C7-7EE9-495A-BDBB-D1D6CC95DF07}" dt="2020-12-08T17:11:24.073" v="161" actId="47"/>
        <pc:sldMkLst>
          <pc:docMk/>
          <pc:sldMk cId="1942218405" sldId="496"/>
        </pc:sldMkLst>
        <pc:spChg chg="mod ord">
          <ac:chgData name="pantelis bbalaouras" userId="25e8755020fc1734" providerId="LiveId" clId="{524841C7-7EE9-495A-BDBB-D1D6CC95DF07}" dt="2020-12-08T17:10:12.736" v="126" actId="700"/>
          <ac:spMkLst>
            <pc:docMk/>
            <pc:sldMk cId="1942218405" sldId="496"/>
            <ac:spMk id="2" creationId="{055B3242-98B4-452A-8050-46567466EA66}"/>
          </ac:spMkLst>
        </pc:spChg>
        <pc:spChg chg="del">
          <ac:chgData name="pantelis bbalaouras" userId="25e8755020fc1734" providerId="LiveId" clId="{524841C7-7EE9-495A-BDBB-D1D6CC95DF07}" dt="2020-12-08T16:54:41.708" v="15"/>
          <ac:spMkLst>
            <pc:docMk/>
            <pc:sldMk cId="1942218405" sldId="496"/>
            <ac:spMk id="3" creationId="{3E7A69AB-34ED-4259-A641-8D728C61326D}"/>
          </ac:spMkLst>
        </pc:spChg>
        <pc:spChg chg="add del">
          <ac:chgData name="pantelis bbalaouras" userId="25e8755020fc1734" providerId="LiveId" clId="{524841C7-7EE9-495A-BDBB-D1D6CC95DF07}" dt="2020-12-08T16:55:08.465" v="19" actId="478"/>
          <ac:spMkLst>
            <pc:docMk/>
            <pc:sldMk cId="1942218405" sldId="496"/>
            <ac:spMk id="7" creationId="{7EE0539D-D6F3-4F75-B3FB-B6AFE14DA3B6}"/>
          </ac:spMkLst>
        </pc:spChg>
        <pc:spChg chg="add del mod">
          <ac:chgData name="pantelis bbalaouras" userId="25e8755020fc1734" providerId="LiveId" clId="{524841C7-7EE9-495A-BDBB-D1D6CC95DF07}" dt="2020-12-08T17:09:47.925" v="123" actId="478"/>
          <ac:spMkLst>
            <pc:docMk/>
            <pc:sldMk cId="1942218405" sldId="496"/>
            <ac:spMk id="9" creationId="{78EADF65-224B-4C97-9C0C-3BCFF8A48ACC}"/>
          </ac:spMkLst>
        </pc:spChg>
        <pc:spChg chg="add mod">
          <ac:chgData name="pantelis bbalaouras" userId="25e8755020fc1734" providerId="LiveId" clId="{524841C7-7EE9-495A-BDBB-D1D6CC95DF07}" dt="2020-12-08T17:10:51.165" v="138" actId="21"/>
          <ac:spMkLst>
            <pc:docMk/>
            <pc:sldMk cId="1942218405" sldId="496"/>
            <ac:spMk id="13" creationId="{6A9976B0-8D7E-4C99-9EE3-011D9F9DC771}"/>
          </ac:spMkLst>
        </pc:spChg>
        <pc:picChg chg="add del mod ord">
          <ac:chgData name="pantelis bbalaouras" userId="25e8755020fc1734" providerId="LiveId" clId="{524841C7-7EE9-495A-BDBB-D1D6CC95DF07}" dt="2020-12-08T17:10:51.165" v="138" actId="21"/>
          <ac:picMkLst>
            <pc:docMk/>
            <pc:sldMk cId="1942218405" sldId="496"/>
            <ac:picMk id="5" creationId="{47A57919-CD78-4592-AFD4-B6E332D83358}"/>
          </ac:picMkLst>
        </pc:picChg>
        <pc:picChg chg="add del mod modCrop">
          <ac:chgData name="pantelis bbalaouras" userId="25e8755020fc1734" providerId="LiveId" clId="{524841C7-7EE9-495A-BDBB-D1D6CC95DF07}" dt="2020-12-08T17:10:51.165" v="138" actId="21"/>
          <ac:picMkLst>
            <pc:docMk/>
            <pc:sldMk cId="1942218405" sldId="496"/>
            <ac:picMk id="8" creationId="{4BF37824-884C-4B34-9657-D2D122602F07}"/>
          </ac:picMkLst>
        </pc:picChg>
        <pc:cxnChg chg="add del">
          <ac:chgData name="pantelis bbalaouras" userId="25e8755020fc1734" providerId="LiveId" clId="{524841C7-7EE9-495A-BDBB-D1D6CC95DF07}" dt="2020-12-08T17:09:43.904" v="122" actId="478"/>
          <ac:cxnSpMkLst>
            <pc:docMk/>
            <pc:sldMk cId="1942218405" sldId="496"/>
            <ac:cxnSpMk id="11" creationId="{1C42A80A-4D6D-4A93-A7E6-38065735654A}"/>
          </ac:cxnSpMkLst>
        </pc:cxnChg>
      </pc:sldChg>
      <pc:sldChg chg="addSp modSp new mod">
        <pc:chgData name="pantelis bbalaouras" userId="25e8755020fc1734" providerId="LiveId" clId="{524841C7-7EE9-495A-BDBB-D1D6CC95DF07}" dt="2020-12-08T17:11:29.138" v="162" actId="1076"/>
        <pc:sldMkLst>
          <pc:docMk/>
          <pc:sldMk cId="2245319029" sldId="497"/>
        </pc:sldMkLst>
        <pc:spChg chg="mod">
          <ac:chgData name="pantelis bbalaouras" userId="25e8755020fc1734" providerId="LiveId" clId="{524841C7-7EE9-495A-BDBB-D1D6CC95DF07}" dt="2020-12-08T17:11:04.028" v="141"/>
          <ac:spMkLst>
            <pc:docMk/>
            <pc:sldMk cId="2245319029" sldId="497"/>
            <ac:spMk id="2" creationId="{3467F445-5033-4CFE-B02F-79D0BB93C3B3}"/>
          </ac:spMkLst>
        </pc:spChg>
        <pc:spChg chg="mod">
          <ac:chgData name="pantelis bbalaouras" userId="25e8755020fc1734" providerId="LiveId" clId="{524841C7-7EE9-495A-BDBB-D1D6CC95DF07}" dt="2020-12-08T17:11:18.713" v="160" actId="20577"/>
          <ac:spMkLst>
            <pc:docMk/>
            <pc:sldMk cId="2245319029" sldId="497"/>
            <ac:spMk id="3" creationId="{203ED138-0658-459B-93D3-C9C765A5A52D}"/>
          </ac:spMkLst>
        </pc:spChg>
        <pc:picChg chg="add mod">
          <ac:chgData name="pantelis bbalaouras" userId="25e8755020fc1734" providerId="LiveId" clId="{524841C7-7EE9-495A-BDBB-D1D6CC95DF07}" dt="2020-12-08T17:11:29.138" v="162" actId="1076"/>
          <ac:picMkLst>
            <pc:docMk/>
            <pc:sldMk cId="2245319029" sldId="497"/>
            <ac:picMk id="4" creationId="{63B8C2E1-E5D2-4BDF-9351-F47B2A3A0260}"/>
          </ac:picMkLst>
        </pc:picChg>
        <pc:picChg chg="add mod">
          <ac:chgData name="pantelis bbalaouras" userId="25e8755020fc1734" providerId="LiveId" clId="{524841C7-7EE9-495A-BDBB-D1D6CC95DF07}" dt="2020-12-08T17:10:54.373" v="140" actId="1076"/>
          <ac:picMkLst>
            <pc:docMk/>
            <pc:sldMk cId="2245319029" sldId="497"/>
            <ac:picMk id="5" creationId="{3DD1CDF1-9A08-48CE-8639-94C197710877}"/>
          </ac:picMkLst>
        </pc:picChg>
      </pc:sldChg>
      <pc:sldChg chg="addSp delSp modSp new mod modNotesTx">
        <pc:chgData name="pantelis bbalaouras" userId="25e8755020fc1734" providerId="LiveId" clId="{524841C7-7EE9-495A-BDBB-D1D6CC95DF07}" dt="2020-12-08T22:15:54.220" v="1240" actId="1076"/>
        <pc:sldMkLst>
          <pc:docMk/>
          <pc:sldMk cId="1219954852" sldId="498"/>
        </pc:sldMkLst>
        <pc:spChg chg="del">
          <ac:chgData name="pantelis bbalaouras" userId="25e8755020fc1734" providerId="LiveId" clId="{524841C7-7EE9-495A-BDBB-D1D6CC95DF07}" dt="2020-12-08T17:41:03.214" v="236"/>
          <ac:spMkLst>
            <pc:docMk/>
            <pc:sldMk cId="1219954852" sldId="498"/>
            <ac:spMk id="3" creationId="{A3029EA5-7BA1-4E13-8001-5BBE168A8A9C}"/>
          </ac:spMkLst>
        </pc:spChg>
        <pc:picChg chg="add mod modCrop">
          <ac:chgData name="pantelis bbalaouras" userId="25e8755020fc1734" providerId="LiveId" clId="{524841C7-7EE9-495A-BDBB-D1D6CC95DF07}" dt="2020-12-08T22:15:54.220" v="1240" actId="1076"/>
          <ac:picMkLst>
            <pc:docMk/>
            <pc:sldMk cId="1219954852" sldId="498"/>
            <ac:picMk id="5" creationId="{3E4DF3F8-5754-4F45-A39C-214359F5B29F}"/>
          </ac:picMkLst>
        </pc:picChg>
      </pc:sldChg>
      <pc:sldChg chg="modSp add mod">
        <pc:chgData name="pantelis bbalaouras" userId="25e8755020fc1734" providerId="LiveId" clId="{524841C7-7EE9-495A-BDBB-D1D6CC95DF07}" dt="2020-12-08T21:31:54.764" v="1077" actId="948"/>
        <pc:sldMkLst>
          <pc:docMk/>
          <pc:sldMk cId="520939292" sldId="499"/>
        </pc:sldMkLst>
        <pc:spChg chg="mod">
          <ac:chgData name="pantelis bbalaouras" userId="25e8755020fc1734" providerId="LiveId" clId="{524841C7-7EE9-495A-BDBB-D1D6CC95DF07}" dt="2020-12-08T21:30:00.604" v="1071" actId="20577"/>
          <ac:spMkLst>
            <pc:docMk/>
            <pc:sldMk cId="520939292" sldId="499"/>
            <ac:spMk id="2" creationId="{6B537EDF-378C-40DE-9B85-50900D879614}"/>
          </ac:spMkLst>
        </pc:spChg>
        <pc:spChg chg="mod">
          <ac:chgData name="pantelis bbalaouras" userId="25e8755020fc1734" providerId="LiveId" clId="{524841C7-7EE9-495A-BDBB-D1D6CC95DF07}" dt="2020-12-08T21:31:54.764" v="1077" actId="948"/>
          <ac:spMkLst>
            <pc:docMk/>
            <pc:sldMk cId="520939292" sldId="499"/>
            <ac:spMk id="3" creationId="{2117E33F-77B4-4707-9EB4-BA370E752D23}"/>
          </ac:spMkLst>
        </pc:spChg>
      </pc:sldChg>
      <pc:sldChg chg="modSp mod modNotesTx">
        <pc:chgData name="pantelis bbalaouras" userId="25e8755020fc1734" providerId="LiveId" clId="{524841C7-7EE9-495A-BDBB-D1D6CC95DF07}" dt="2020-12-09T15:03:23.799" v="4591" actId="20577"/>
        <pc:sldMkLst>
          <pc:docMk/>
          <pc:sldMk cId="2799578361" sldId="500"/>
        </pc:sldMkLst>
        <pc:spChg chg="mod">
          <ac:chgData name="pantelis bbalaouras" userId="25e8755020fc1734" providerId="LiveId" clId="{524841C7-7EE9-495A-BDBB-D1D6CC95DF07}" dt="2020-12-09T15:03:23.799" v="4591" actId="20577"/>
          <ac:spMkLst>
            <pc:docMk/>
            <pc:sldMk cId="2799578361" sldId="500"/>
            <ac:spMk id="7173" creationId="{00000000-0000-0000-0000-000000000000}"/>
          </ac:spMkLst>
        </pc:spChg>
        <pc:spChg chg="mod">
          <ac:chgData name="pantelis bbalaouras" userId="25e8755020fc1734" providerId="LiveId" clId="{524841C7-7EE9-495A-BDBB-D1D6CC95DF07}" dt="2020-12-09T13:06:50.582" v="4077" actId="20577"/>
          <ac:spMkLst>
            <pc:docMk/>
            <pc:sldMk cId="2799578361" sldId="500"/>
            <ac:spMk id="7174" creationId="{00000000-0000-0000-0000-000000000000}"/>
          </ac:spMkLst>
        </pc:spChg>
      </pc:sldChg>
      <pc:sldChg chg="modSp add">
        <pc:chgData name="pantelis bbalaouras" userId="25e8755020fc1734" providerId="LiveId" clId="{524841C7-7EE9-495A-BDBB-D1D6CC95DF07}" dt="2020-12-09T09:37:31.342" v="1415" actId="20577"/>
        <pc:sldMkLst>
          <pc:docMk/>
          <pc:sldMk cId="2100697158" sldId="501"/>
        </pc:sldMkLst>
        <pc:graphicFrameChg chg="mod">
          <ac:chgData name="pantelis bbalaouras" userId="25e8755020fc1734" providerId="LiveId" clId="{524841C7-7EE9-495A-BDBB-D1D6CC95DF07}" dt="2020-12-09T09:37:31.342" v="1415" actId="20577"/>
          <ac:graphicFrameMkLst>
            <pc:docMk/>
            <pc:sldMk cId="2100697158" sldId="501"/>
            <ac:graphicFrameMk id="4" creationId="{4CF7125D-F903-4788-A654-6FD429A15872}"/>
          </ac:graphicFrameMkLst>
        </pc:graphicFrameChg>
      </pc:sldChg>
      <pc:sldChg chg="modSp add">
        <pc:chgData name="pantelis bbalaouras" userId="25e8755020fc1734" providerId="LiveId" clId="{524841C7-7EE9-495A-BDBB-D1D6CC95DF07}" dt="2020-12-09T09:37:10.384" v="1414" actId="207"/>
        <pc:sldMkLst>
          <pc:docMk/>
          <pc:sldMk cId="611568934" sldId="502"/>
        </pc:sldMkLst>
        <pc:graphicFrameChg chg="mod">
          <ac:chgData name="pantelis bbalaouras" userId="25e8755020fc1734" providerId="LiveId" clId="{524841C7-7EE9-495A-BDBB-D1D6CC95DF07}" dt="2020-12-09T09:37:10.384" v="1414" actId="207"/>
          <ac:graphicFrameMkLst>
            <pc:docMk/>
            <pc:sldMk cId="611568934" sldId="502"/>
            <ac:graphicFrameMk id="4" creationId="{4CF7125D-F903-4788-A654-6FD429A15872}"/>
          </ac:graphicFrameMkLst>
        </pc:graphicFrameChg>
      </pc:sldChg>
      <pc:sldChg chg="modSp add mod ord modNotesTx">
        <pc:chgData name="pantelis bbalaouras" userId="25e8755020fc1734" providerId="LiveId" clId="{524841C7-7EE9-495A-BDBB-D1D6CC95DF07}" dt="2020-12-09T10:57:20.010" v="2256" actId="6549"/>
        <pc:sldMkLst>
          <pc:docMk/>
          <pc:sldMk cId="4136035912" sldId="503"/>
        </pc:sldMkLst>
        <pc:spChg chg="mod">
          <ac:chgData name="pantelis bbalaouras" userId="25e8755020fc1734" providerId="LiveId" clId="{524841C7-7EE9-495A-BDBB-D1D6CC95DF07}" dt="2020-12-09T10:52:47.197" v="2125" actId="403"/>
          <ac:spMkLst>
            <pc:docMk/>
            <pc:sldMk cId="4136035912" sldId="503"/>
            <ac:spMk id="3" creationId="{30364E38-91E4-439D-BF90-5BA86955D841}"/>
          </ac:spMkLst>
        </pc:spChg>
      </pc:sldChg>
      <pc:sldChg chg="modSp add del mod">
        <pc:chgData name="pantelis bbalaouras" userId="25e8755020fc1734" providerId="LiveId" clId="{524841C7-7EE9-495A-BDBB-D1D6CC95DF07}" dt="2020-12-09T10:03:59.875" v="1547" actId="47"/>
        <pc:sldMkLst>
          <pc:docMk/>
          <pc:sldMk cId="4274732489" sldId="503"/>
        </pc:sldMkLst>
        <pc:spChg chg="mod">
          <ac:chgData name="pantelis bbalaouras" userId="25e8755020fc1734" providerId="LiveId" clId="{524841C7-7EE9-495A-BDBB-D1D6CC95DF07}" dt="2020-12-09T10:00:19.760" v="1503" actId="20577"/>
          <ac:spMkLst>
            <pc:docMk/>
            <pc:sldMk cId="4274732489" sldId="503"/>
            <ac:spMk id="2" creationId="{489304DB-5F9C-46A2-99F5-35C593F896EA}"/>
          </ac:spMkLst>
        </pc:spChg>
        <pc:spChg chg="mod">
          <ac:chgData name="pantelis bbalaouras" userId="25e8755020fc1734" providerId="LiveId" clId="{524841C7-7EE9-495A-BDBB-D1D6CC95DF07}" dt="2020-12-09T10:02:47.468" v="1521" actId="20577"/>
          <ac:spMkLst>
            <pc:docMk/>
            <pc:sldMk cId="4274732489" sldId="503"/>
            <ac:spMk id="3" creationId="{E22E933B-5B2B-4C1B-9B8B-86C88A2DE92A}"/>
          </ac:spMkLst>
        </pc:spChg>
      </pc:sldChg>
      <pc:sldChg chg="addSp modSp new mod">
        <pc:chgData name="pantelis bbalaouras" userId="25e8755020fc1734" providerId="LiveId" clId="{524841C7-7EE9-495A-BDBB-D1D6CC95DF07}" dt="2020-12-09T11:12:04.804" v="2400"/>
        <pc:sldMkLst>
          <pc:docMk/>
          <pc:sldMk cId="28103246" sldId="504"/>
        </pc:sldMkLst>
        <pc:spChg chg="mod">
          <ac:chgData name="pantelis bbalaouras" userId="25e8755020fc1734" providerId="LiveId" clId="{524841C7-7EE9-495A-BDBB-D1D6CC95DF07}" dt="2020-12-09T11:12:04.804" v="2400"/>
          <ac:spMkLst>
            <pc:docMk/>
            <pc:sldMk cId="28103246" sldId="504"/>
            <ac:spMk id="2" creationId="{32FFAF54-CDE1-4A14-92ED-DA9CB44A465B}"/>
          </ac:spMkLst>
        </pc:spChg>
        <pc:spChg chg="mod">
          <ac:chgData name="pantelis bbalaouras" userId="25e8755020fc1734" providerId="LiveId" clId="{524841C7-7EE9-495A-BDBB-D1D6CC95DF07}" dt="2020-12-09T11:11:56.338" v="2399" actId="15"/>
          <ac:spMkLst>
            <pc:docMk/>
            <pc:sldMk cId="28103246" sldId="504"/>
            <ac:spMk id="3" creationId="{A15C5863-0E9D-4DCD-93FF-CD219BA16480}"/>
          </ac:spMkLst>
        </pc:spChg>
        <pc:picChg chg="add mod">
          <ac:chgData name="pantelis bbalaouras" userId="25e8755020fc1734" providerId="LiveId" clId="{524841C7-7EE9-495A-BDBB-D1D6CC95DF07}" dt="2020-12-09T11:11:28.704" v="2388" actId="1076"/>
          <ac:picMkLst>
            <pc:docMk/>
            <pc:sldMk cId="28103246" sldId="504"/>
            <ac:picMk id="4" creationId="{3B090EFC-A6C1-47B5-901A-8EA94CA317B0}"/>
          </ac:picMkLst>
        </pc:picChg>
      </pc:sldChg>
      <pc:sldChg chg="addSp modSp new mod">
        <pc:chgData name="pantelis bbalaouras" userId="25e8755020fc1734" providerId="LiveId" clId="{524841C7-7EE9-495A-BDBB-D1D6CC95DF07}" dt="2020-12-09T12:02:12.226" v="2619" actId="167"/>
        <pc:sldMkLst>
          <pc:docMk/>
          <pc:sldMk cId="2796183320" sldId="505"/>
        </pc:sldMkLst>
        <pc:spChg chg="mod">
          <ac:chgData name="pantelis bbalaouras" userId="25e8755020fc1734" providerId="LiveId" clId="{524841C7-7EE9-495A-BDBB-D1D6CC95DF07}" dt="2020-12-09T12:01:18.988" v="2602"/>
          <ac:spMkLst>
            <pc:docMk/>
            <pc:sldMk cId="2796183320" sldId="505"/>
            <ac:spMk id="2" creationId="{D76DDFDB-CE6F-4D92-9BD4-016258E3FED4}"/>
          </ac:spMkLst>
        </pc:spChg>
        <pc:spChg chg="mod">
          <ac:chgData name="pantelis bbalaouras" userId="25e8755020fc1734" providerId="LiveId" clId="{524841C7-7EE9-495A-BDBB-D1D6CC95DF07}" dt="2020-12-09T12:01:30.785" v="2615" actId="6549"/>
          <ac:spMkLst>
            <pc:docMk/>
            <pc:sldMk cId="2796183320" sldId="505"/>
            <ac:spMk id="3" creationId="{FB37CEF2-CFA1-42EC-828C-A43BD55F89B1}"/>
          </ac:spMkLst>
        </pc:spChg>
        <pc:spChg chg="add mod ord">
          <ac:chgData name="pantelis bbalaouras" userId="25e8755020fc1734" providerId="LiveId" clId="{524841C7-7EE9-495A-BDBB-D1D6CC95DF07}" dt="2020-12-09T12:02:12.226" v="2619" actId="167"/>
          <ac:spMkLst>
            <pc:docMk/>
            <pc:sldMk cId="2796183320" sldId="505"/>
            <ac:spMk id="4" creationId="{AC14532C-9C16-43D3-8280-E21993510A59}"/>
          </ac:spMkLst>
        </pc:spChg>
      </pc:sldChg>
      <pc:sldChg chg="modSp new mod modNotesTx">
        <pc:chgData name="pantelis bbalaouras" userId="25e8755020fc1734" providerId="LiveId" clId="{524841C7-7EE9-495A-BDBB-D1D6CC95DF07}" dt="2020-12-09T15:01:22.954" v="4559" actId="403"/>
        <pc:sldMkLst>
          <pc:docMk/>
          <pc:sldMk cId="2882195558" sldId="506"/>
        </pc:sldMkLst>
        <pc:spChg chg="mod">
          <ac:chgData name="pantelis bbalaouras" userId="25e8755020fc1734" providerId="LiveId" clId="{524841C7-7EE9-495A-BDBB-D1D6CC95DF07}" dt="2020-12-09T14:59:52.558" v="4528" actId="20577"/>
          <ac:spMkLst>
            <pc:docMk/>
            <pc:sldMk cId="2882195558" sldId="506"/>
            <ac:spMk id="2" creationId="{1BEA075B-336D-47AC-9ADF-DAD18F7201EA}"/>
          </ac:spMkLst>
        </pc:spChg>
        <pc:spChg chg="mod">
          <ac:chgData name="pantelis bbalaouras" userId="25e8755020fc1734" providerId="LiveId" clId="{524841C7-7EE9-495A-BDBB-D1D6CC95DF07}" dt="2020-12-09T15:01:22.954" v="4559" actId="403"/>
          <ac:spMkLst>
            <pc:docMk/>
            <pc:sldMk cId="2882195558" sldId="506"/>
            <ac:spMk id="3" creationId="{B02A83CB-6AD5-4B34-9441-11C1A1E4D51D}"/>
          </ac:spMkLst>
        </pc:spChg>
      </pc:sldChg>
      <pc:sldChg chg="addSp modSp new mod modNotesTx">
        <pc:chgData name="pantelis bbalaouras" userId="25e8755020fc1734" providerId="LiveId" clId="{524841C7-7EE9-495A-BDBB-D1D6CC95DF07}" dt="2020-12-09T12:52:27.722" v="3776" actId="14100"/>
        <pc:sldMkLst>
          <pc:docMk/>
          <pc:sldMk cId="309695986" sldId="507"/>
        </pc:sldMkLst>
        <pc:spChg chg="mod">
          <ac:chgData name="pantelis bbalaouras" userId="25e8755020fc1734" providerId="LiveId" clId="{524841C7-7EE9-495A-BDBB-D1D6CC95DF07}" dt="2020-12-09T12:52:19.042" v="3774" actId="404"/>
          <ac:spMkLst>
            <pc:docMk/>
            <pc:sldMk cId="309695986" sldId="507"/>
            <ac:spMk id="2" creationId="{1DC2B4DC-E375-424E-B95B-770564D9EADD}"/>
          </ac:spMkLst>
        </pc:spChg>
        <pc:spChg chg="add mod">
          <ac:chgData name="pantelis bbalaouras" userId="25e8755020fc1734" providerId="LiveId" clId="{524841C7-7EE9-495A-BDBB-D1D6CC95DF07}" dt="2020-12-09T12:52:02.480" v="3770" actId="1076"/>
          <ac:spMkLst>
            <pc:docMk/>
            <pc:sldMk cId="309695986" sldId="507"/>
            <ac:spMk id="6" creationId="{2476FFB6-234F-45A3-A7A1-8D5410C7CC0B}"/>
          </ac:spMkLst>
        </pc:spChg>
        <pc:picChg chg="add mod">
          <ac:chgData name="pantelis bbalaouras" userId="25e8755020fc1734" providerId="LiveId" clId="{524841C7-7EE9-495A-BDBB-D1D6CC95DF07}" dt="2020-12-09T12:52:27.722" v="3776" actId="14100"/>
          <ac:picMkLst>
            <pc:docMk/>
            <pc:sldMk cId="309695986" sldId="507"/>
            <ac:picMk id="4" creationId="{F2CF7C81-349B-4AD8-884B-92F9FD35E79C}"/>
          </ac:picMkLst>
        </pc:picChg>
      </pc:sldChg>
      <pc:sldChg chg="addSp modSp new mod modNotesTx">
        <pc:chgData name="pantelis bbalaouras" userId="25e8755020fc1734" providerId="LiveId" clId="{524841C7-7EE9-495A-BDBB-D1D6CC95DF07}" dt="2020-12-09T13:23:34.155" v="4240" actId="6549"/>
        <pc:sldMkLst>
          <pc:docMk/>
          <pc:sldMk cId="3605225056" sldId="508"/>
        </pc:sldMkLst>
        <pc:spChg chg="mod">
          <ac:chgData name="pantelis bbalaouras" userId="25e8755020fc1734" providerId="LiveId" clId="{524841C7-7EE9-495A-BDBB-D1D6CC95DF07}" dt="2020-12-09T13:22:51.912" v="4234" actId="14100"/>
          <ac:spMkLst>
            <pc:docMk/>
            <pc:sldMk cId="3605225056" sldId="508"/>
            <ac:spMk id="2" creationId="{E8A064C4-2819-4510-9C72-5FDFF93BC4EE}"/>
          </ac:spMkLst>
        </pc:spChg>
        <pc:picChg chg="add mod">
          <ac:chgData name="pantelis bbalaouras" userId="25e8755020fc1734" providerId="LiveId" clId="{524841C7-7EE9-495A-BDBB-D1D6CC95DF07}" dt="2020-12-09T13:22:31.876" v="4209" actId="1076"/>
          <ac:picMkLst>
            <pc:docMk/>
            <pc:sldMk cId="3605225056" sldId="508"/>
            <ac:picMk id="4" creationId="{34B47448-ABBC-405E-8411-D616ADB65F97}"/>
          </ac:picMkLst>
        </pc:picChg>
      </pc:sldChg>
      <pc:sldChg chg="new modNotesTx">
        <pc:chgData name="pantelis bbalaouras" userId="25e8755020fc1734" providerId="LiveId" clId="{524841C7-7EE9-495A-BDBB-D1D6CC95DF07}" dt="2020-12-09T14:54:02.625" v="4509"/>
        <pc:sldMkLst>
          <pc:docMk/>
          <pc:sldMk cId="434960164" sldId="509"/>
        </pc:sldMkLst>
      </pc:sldChg>
      <pc:sldChg chg="addSp delSp modSp add mod modNotesTx">
        <pc:chgData name="pantelis bbalaouras" userId="25e8755020fc1734" providerId="LiveId" clId="{524841C7-7EE9-495A-BDBB-D1D6CC95DF07}" dt="2020-12-09T13:45:49.893" v="4254"/>
        <pc:sldMkLst>
          <pc:docMk/>
          <pc:sldMk cId="1400861943" sldId="510"/>
        </pc:sldMkLst>
        <pc:spChg chg="mod">
          <ac:chgData name="pantelis bbalaouras" userId="25e8755020fc1734" providerId="LiveId" clId="{524841C7-7EE9-495A-BDBB-D1D6CC95DF07}" dt="2020-12-09T13:44:54.676" v="4248"/>
          <ac:spMkLst>
            <pc:docMk/>
            <pc:sldMk cId="1400861943" sldId="510"/>
            <ac:spMk id="4" creationId="{00000000-0000-0000-0000-000000000000}"/>
          </ac:spMkLst>
        </pc:spChg>
        <pc:spChg chg="add del">
          <ac:chgData name="pantelis bbalaouras" userId="25e8755020fc1734" providerId="LiveId" clId="{524841C7-7EE9-495A-BDBB-D1D6CC95DF07}" dt="2020-12-09T13:45:48.005" v="4253" actId="22"/>
          <ac:spMkLst>
            <pc:docMk/>
            <pc:sldMk cId="1400861943" sldId="510"/>
            <ac:spMk id="7" creationId="{09943047-B4BA-4847-9B07-31CF2B189EFB}"/>
          </ac:spMkLst>
        </pc:spChg>
      </pc:sldChg>
      <pc:sldChg chg="del">
        <pc:chgData name="pantelis bbalaouras" userId="25e8755020fc1734" providerId="LiveId" clId="{524841C7-7EE9-495A-BDBB-D1D6CC95DF07}" dt="2020-12-15T15:47:38.641" v="4775" actId="47"/>
        <pc:sldMkLst>
          <pc:docMk/>
          <pc:sldMk cId="2132217144" sldId="511"/>
        </pc:sldMkLst>
      </pc:sldChg>
      <pc:sldChg chg="del">
        <pc:chgData name="pantelis bbalaouras" userId="25e8755020fc1734" providerId="LiveId" clId="{524841C7-7EE9-495A-BDBB-D1D6CC95DF07}" dt="2020-12-15T15:47:38.102" v="4774" actId="47"/>
        <pc:sldMkLst>
          <pc:docMk/>
          <pc:sldMk cId="1412041793" sldId="513"/>
        </pc:sldMkLst>
      </pc:sldChg>
      <pc:sldChg chg="del">
        <pc:chgData name="pantelis bbalaouras" userId="25e8755020fc1734" providerId="LiveId" clId="{524841C7-7EE9-495A-BDBB-D1D6CC95DF07}" dt="2020-12-15T15:47:37.224" v="4772" actId="47"/>
        <pc:sldMkLst>
          <pc:docMk/>
          <pc:sldMk cId="460015437" sldId="514"/>
        </pc:sldMkLst>
      </pc:sldChg>
      <pc:sldChg chg="del">
        <pc:chgData name="pantelis bbalaouras" userId="25e8755020fc1734" providerId="LiveId" clId="{524841C7-7EE9-495A-BDBB-D1D6CC95DF07}" dt="2020-12-15T15:47:34.898" v="4767" actId="47"/>
        <pc:sldMkLst>
          <pc:docMk/>
          <pc:sldMk cId="3768303036" sldId="515"/>
        </pc:sldMkLst>
      </pc:sldChg>
      <pc:sldChg chg="del">
        <pc:chgData name="pantelis bbalaouras" userId="25e8755020fc1734" providerId="LiveId" clId="{524841C7-7EE9-495A-BDBB-D1D6CC95DF07}" dt="2020-12-15T15:47:34.398" v="4766" actId="47"/>
        <pc:sldMkLst>
          <pc:docMk/>
          <pc:sldMk cId="1867863627" sldId="516"/>
        </pc:sldMkLst>
      </pc:sldChg>
      <pc:sldChg chg="del">
        <pc:chgData name="pantelis bbalaouras" userId="25e8755020fc1734" providerId="LiveId" clId="{524841C7-7EE9-495A-BDBB-D1D6CC95DF07}" dt="2020-12-15T15:47:33.718" v="4765" actId="47"/>
        <pc:sldMkLst>
          <pc:docMk/>
          <pc:sldMk cId="339985277" sldId="517"/>
        </pc:sldMkLst>
      </pc:sldChg>
      <pc:sldChg chg="del">
        <pc:chgData name="pantelis bbalaouras" userId="25e8755020fc1734" providerId="LiveId" clId="{524841C7-7EE9-495A-BDBB-D1D6CC95DF07}" dt="2020-12-15T15:47:33.249" v="4764" actId="47"/>
        <pc:sldMkLst>
          <pc:docMk/>
          <pc:sldMk cId="216700571" sldId="518"/>
        </pc:sldMkLst>
      </pc:sldChg>
      <pc:sldChg chg="del">
        <pc:chgData name="pantelis bbalaouras" userId="25e8755020fc1734" providerId="LiveId" clId="{524841C7-7EE9-495A-BDBB-D1D6CC95DF07}" dt="2020-12-15T15:47:32.648" v="4763" actId="47"/>
        <pc:sldMkLst>
          <pc:docMk/>
          <pc:sldMk cId="3333440342" sldId="519"/>
        </pc:sldMkLst>
      </pc:sldChg>
      <pc:sldChg chg="del">
        <pc:chgData name="pantelis bbalaouras" userId="25e8755020fc1734" providerId="LiveId" clId="{524841C7-7EE9-495A-BDBB-D1D6CC95DF07}" dt="2020-12-15T15:47:32.194" v="4762" actId="47"/>
        <pc:sldMkLst>
          <pc:docMk/>
          <pc:sldMk cId="887750154" sldId="520"/>
        </pc:sldMkLst>
      </pc:sldChg>
      <pc:sldChg chg="del">
        <pc:chgData name="pantelis bbalaouras" userId="25e8755020fc1734" providerId="LiveId" clId="{524841C7-7EE9-495A-BDBB-D1D6CC95DF07}" dt="2020-12-15T15:47:31.793" v="4761" actId="47"/>
        <pc:sldMkLst>
          <pc:docMk/>
          <pc:sldMk cId="2077490390" sldId="521"/>
        </pc:sldMkLst>
      </pc:sldChg>
      <pc:sldChg chg="del">
        <pc:chgData name="pantelis bbalaouras" userId="25e8755020fc1734" providerId="LiveId" clId="{524841C7-7EE9-495A-BDBB-D1D6CC95DF07}" dt="2020-12-15T15:47:37.640" v="4773" actId="47"/>
        <pc:sldMkLst>
          <pc:docMk/>
          <pc:sldMk cId="2432190749" sldId="522"/>
        </pc:sldMkLst>
      </pc:sldChg>
      <pc:sldChg chg="del">
        <pc:chgData name="pantelis bbalaouras" userId="25e8755020fc1734" providerId="LiveId" clId="{524841C7-7EE9-495A-BDBB-D1D6CC95DF07}" dt="2020-12-15T15:47:35.352" v="4768" actId="47"/>
        <pc:sldMkLst>
          <pc:docMk/>
          <pc:sldMk cId="971735501" sldId="523"/>
        </pc:sldMkLst>
      </pc:sldChg>
      <pc:sldChg chg="del">
        <pc:chgData name="pantelis bbalaouras" userId="25e8755020fc1734" providerId="LiveId" clId="{524841C7-7EE9-495A-BDBB-D1D6CC95DF07}" dt="2020-12-15T15:47:36.739" v="4771" actId="47"/>
        <pc:sldMkLst>
          <pc:docMk/>
          <pc:sldMk cId="200078804" sldId="524"/>
        </pc:sldMkLst>
      </pc:sldChg>
      <pc:sldChg chg="del">
        <pc:chgData name="pantelis bbalaouras" userId="25e8755020fc1734" providerId="LiveId" clId="{524841C7-7EE9-495A-BDBB-D1D6CC95DF07}" dt="2020-12-15T15:47:36.138" v="4770" actId="47"/>
        <pc:sldMkLst>
          <pc:docMk/>
          <pc:sldMk cId="1590459254" sldId="525"/>
        </pc:sldMkLst>
      </pc:sldChg>
      <pc:sldChg chg="del">
        <pc:chgData name="pantelis bbalaouras" userId="25e8755020fc1734" providerId="LiveId" clId="{524841C7-7EE9-495A-BDBB-D1D6CC95DF07}" dt="2020-12-15T15:47:35.737" v="4769" actId="47"/>
        <pc:sldMkLst>
          <pc:docMk/>
          <pc:sldMk cId="801484761" sldId="5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4F81BD"/>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solidFill>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rgbClr val="4F81BD"/>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custT="1"/>
      <dgm:spPr>
        <a:solidFill>
          <a:srgbClr val="9BBB59"/>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a:xfrm>
          <a:off x="3033861" y="2695356"/>
          <a:ext cx="2161877" cy="1297126"/>
        </a:xfrm>
        <a:prstGeom prst="roundRect">
          <a:avLst>
            <a:gd name="adj" fmla="val 10000"/>
          </a:avLst>
        </a:prstGeom>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1. Τεμαχισμός εικόνας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a:effectLst>
                <a:outerShdw blurRad="38100" dist="38100" dir="2700000" algn="tl">
                  <a:srgbClr val="000000">
                    <a:alpha val="43137"/>
                  </a:srgbClr>
                </a:outerShdw>
              </a:effectLst>
            </a:rPr>
            <a:t>2. Αφαίρεση μέσης τιμής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3. ΔΜΣ</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4. Προσαρμογή συντελεστών </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5. Σάρωση συντελεστών</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6. Κωδικοποίηση</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rgbClr val="9BBB59"/>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1. Τεμαχισμός εικόνας</a:t>
          </a:r>
          <a:endParaRPr lang="en-US" sz="2500" b="1" kern="120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2. Αφαίρεση μέσης τιμής	</a:t>
          </a:r>
          <a:endParaRPr lang="en-US" sz="2500" b="1" kern="120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3. ΔΜΣ</a:t>
          </a:r>
          <a:endParaRPr lang="en-US" sz="2500" b="1" kern="120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4. Προσαρμογή συντελεστών </a:t>
          </a:r>
          <a:endParaRPr lang="en-US" sz="2500" b="1" kern="120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5. Σάρωση συντελεστών</a:t>
          </a:r>
          <a:endParaRPr lang="en-US" sz="2500" b="1" kern="120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6. Κωδικοποίηση</a:t>
          </a:r>
          <a:endParaRPr lang="en-US" sz="2500" b="1" kern="120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pencourses.auth.gr/modules/units/?course=OCRS469&amp;id=487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08_Multimedia_Technology.pptx"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opencourses.auth.gr/modules/units/index.php?course=OCRS469&amp;id=4864" TargetMode="External"/><Relationship Id="rId4"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delos.aueb.gr/opendelos/player?rid=8309443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a:p>
            <a:pPr marL="171450" indent="-171450">
              <a:buFont typeface="Arial" panose="020B0604020202020204" pitchFamily="34" charset="0"/>
              <a:buChar char="•"/>
            </a:pPr>
            <a:r>
              <a:rPr lang="el-GR"/>
              <a:t>Αρχικά υπολογίζεται ο χωρικός πλεονασμός σε επίπεδο </a:t>
            </a:r>
            <a:r>
              <a:rPr lang="el-GR" err="1"/>
              <a:t>μακρο</a:t>
            </a:r>
            <a:r>
              <a:rPr lang="el-GR"/>
              <a:t>-μπλοκ.</a:t>
            </a:r>
          </a:p>
          <a:p>
            <a:pPr marL="171450" indent="-171450">
              <a:buFont typeface="Arial" panose="020B0604020202020204" pitchFamily="34" charset="0"/>
              <a:buChar char="•"/>
            </a:pPr>
            <a:r>
              <a:rPr lang="el-GR"/>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a:t>Στα υπόλοιπα </a:t>
            </a:r>
            <a:r>
              <a:rPr lang="el-GR" err="1"/>
              <a:t>μακρο</a:t>
            </a:r>
            <a:r>
              <a:rPr lang="el-GR"/>
              <a:t>-μπλοκ (των οποίων η περιγραφή δεν μπορεί να προκύψει από την περιγραφή των προηγουμένων) αλλά και για τις διαφορές του προβλεπόμενου </a:t>
            </a:r>
            <a:r>
              <a:rPr lang="el-GR" err="1"/>
              <a:t>μακρο</a:t>
            </a:r>
            <a:r>
              <a:rPr lang="el-GR"/>
              <a:t>-μπλοκ από το πραγματικό εφαρμόζεται ο Διακριτός Μετασχηματισμός </a:t>
            </a:r>
            <a:r>
              <a:rPr lang="el-GR" err="1"/>
              <a:t>Συνημιτόνου</a:t>
            </a:r>
            <a:r>
              <a:rPr lang="el-GR"/>
              <a:t>.  </a:t>
            </a:r>
          </a:p>
          <a:p>
            <a:pPr marL="171450" indent="-171450">
              <a:buFont typeface="Arial" panose="020B0604020202020204" pitchFamily="34" charset="0"/>
              <a:buChar char="•"/>
            </a:pPr>
            <a:r>
              <a:rPr lang="el-GR"/>
              <a:t>Μετά την </a:t>
            </a:r>
            <a:r>
              <a:rPr lang="el-GR" err="1"/>
              <a:t>κβάντιση</a:t>
            </a:r>
            <a:r>
              <a:rPr lang="el-GR"/>
              <a:t> των συντελεστών του ΔΜΣ, γίνεται κωδικοποίηση μήκους διαδρομής.  </a:t>
            </a:r>
          </a:p>
          <a:p>
            <a:pPr marL="171450" indent="-171450">
              <a:buFont typeface="Arial" panose="020B0604020202020204" pitchFamily="34" charset="0"/>
              <a:buChar char="•"/>
            </a:pPr>
            <a:r>
              <a:rPr lang="el-GR"/>
              <a:t>Στα αποτελέσματα της </a:t>
            </a:r>
            <a:r>
              <a:rPr lang="el-GR" err="1"/>
              <a:t>κβάντισης</a:t>
            </a:r>
            <a:r>
              <a:rPr lang="el-GR"/>
              <a:t> αλλά και στα διανύσματα κίνησης </a:t>
            </a:r>
            <a:r>
              <a:rPr lang="el-GR" b="1"/>
              <a:t>εφαρμόζεται ο αλγόριθμος </a:t>
            </a:r>
            <a:r>
              <a:rPr lang="el-GR" b="1" err="1"/>
              <a:t>Huffman</a:t>
            </a:r>
            <a:r>
              <a:rPr lang="el-GR" b="1"/>
              <a:t>. </a:t>
            </a:r>
            <a:endParaRPr lang="en-US" b="1"/>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20081497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1660979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8626142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38210409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9927687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148020918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a:p>
          <a:p>
            <a:r>
              <a:rPr lang="el-GR"/>
              <a:t> • Χωρικός πλεονασμός, ο οποίος οφείλεται στις ομοιότητες μεταξύ των </a:t>
            </a:r>
            <a:r>
              <a:rPr lang="el-GR" err="1"/>
              <a:t>εικονοστοιχείων</a:t>
            </a:r>
            <a:r>
              <a:rPr lang="el-GR"/>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err="1"/>
              <a:t>Ψυχοοπτικός</a:t>
            </a:r>
            <a:r>
              <a:rPr lang="el-GR"/>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err="1"/>
              <a:t>υποδειγματοληψία</a:t>
            </a:r>
            <a:r>
              <a:rPr lang="el-GR"/>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err="1"/>
              <a:t>κβαντισμού</a:t>
            </a:r>
            <a:r>
              <a:rPr lang="el-GR"/>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err="1"/>
              <a:t>υποδειγματοληψίας</a:t>
            </a:r>
            <a:r>
              <a:rPr lang="el-GR"/>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120</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πρότυπο MPEG2 η κλιμάκωση θεωρείται σε τρία επίπεδα τα οποία είναι:  </a:t>
            </a:r>
          </a:p>
          <a:p>
            <a:r>
              <a:rPr lang="el-GR"/>
              <a:t> </a:t>
            </a:r>
          </a:p>
          <a:p>
            <a:r>
              <a:rPr lang="el-GR"/>
              <a:t>• </a:t>
            </a:r>
            <a:r>
              <a:rPr lang="el-GR" err="1"/>
              <a:t>Σηματοθορυβικό</a:t>
            </a:r>
            <a:r>
              <a:rPr lang="el-GR"/>
              <a:t> (</a:t>
            </a:r>
            <a:r>
              <a:rPr lang="el-GR" err="1"/>
              <a:t>Signal</a:t>
            </a:r>
            <a:r>
              <a:rPr lang="el-GR"/>
              <a:t> </a:t>
            </a:r>
            <a:r>
              <a:rPr lang="el-GR" err="1"/>
              <a:t>to</a:t>
            </a:r>
            <a:r>
              <a:rPr lang="el-GR"/>
              <a:t> </a:t>
            </a:r>
            <a:r>
              <a:rPr lang="el-GR" err="1"/>
              <a:t>Noise</a:t>
            </a:r>
            <a:r>
              <a:rPr lang="el-GR"/>
              <a:t> </a:t>
            </a:r>
            <a:r>
              <a:rPr lang="el-GR" err="1"/>
              <a:t>Ratio</a:t>
            </a:r>
            <a:r>
              <a:rPr lang="el-GR"/>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err="1"/>
              <a:t>όψιν</a:t>
            </a:r>
            <a:r>
              <a:rPr lang="el-GR"/>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a:t>Χωρικό (</a:t>
            </a:r>
            <a:r>
              <a:rPr lang="el-GR" err="1"/>
              <a:t>spatial</a:t>
            </a:r>
            <a:r>
              <a:rPr lang="el-GR"/>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a:t>Χρονικό (</a:t>
            </a:r>
            <a:r>
              <a:rPr lang="el-GR" err="1"/>
              <a:t>temporal</a:t>
            </a:r>
            <a:r>
              <a:rPr lang="el-GR"/>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7959289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πλέον συνηθισμένοι συνδυασμοί προφίλ και επιπέδου περιλαμβάνουν τους επόμενους: MP@ML, 720x480, 30, 4:2:0, 4 </a:t>
            </a:r>
            <a:r>
              <a:rPr lang="el-GR" err="1"/>
              <a:t>Mbps</a:t>
            </a:r>
            <a:r>
              <a:rPr lang="el-GR"/>
              <a:t> ψηφιακή τηλεόραση τυπικής ανάλυσης, MP@ML, 720x576, 25, 4:2:0, 4 </a:t>
            </a:r>
            <a:r>
              <a:rPr lang="el-GR" err="1"/>
              <a:t>Mbps</a:t>
            </a:r>
            <a:r>
              <a:rPr lang="el-GR"/>
              <a:t> ψηφιακή τηλεόραση τυπικής ανάλυσης, MP@HL, 1920x1080, 30, 4:2:0, 80 </a:t>
            </a:r>
            <a:r>
              <a:rPr lang="el-GR" err="1"/>
              <a:t>Mbps</a:t>
            </a:r>
            <a:r>
              <a:rPr lang="el-GR"/>
              <a:t>, ψηφιακή τηλεόραση υψηλής ευκρίνειας και MP@HL, 1920x720, 60, 4:2:0, 80 </a:t>
            </a:r>
            <a:r>
              <a:rPr lang="el-GR" err="1"/>
              <a:t>Mbps</a:t>
            </a:r>
            <a:r>
              <a:rPr lang="el-GR"/>
              <a:t>, ψηφιακή τηλεόραση υψηλής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https://opencourses.auth.gr/modules/units/index.php?course=OCRS469&amp;id=4873</a:t>
            </a:r>
            <a:endParaRPr lang="el-GR"/>
          </a:p>
          <a:p>
            <a:r>
              <a:rPr lang="el-GR"/>
              <a:t>Διαμορφώσεις και Πρότυπα Ψηφιακού Βίντεο </a:t>
            </a:r>
          </a:p>
          <a:p>
            <a:r>
              <a:rPr lang="en-US"/>
              <a:t>https://eclass.aueb.gr/modules/units/?course=INF379&amp;id=1561</a:t>
            </a:r>
            <a:endParaRPr lang="el-GR"/>
          </a:p>
          <a:p>
            <a:r>
              <a:rPr lang="en-US"/>
              <a:t>Update </a:t>
            </a:r>
            <a:r>
              <a:rPr lang="el-GR" err="1"/>
              <a:t>προφιλς</a:t>
            </a:r>
            <a:r>
              <a:rPr lang="el-GR"/>
              <a:t> Μ</a:t>
            </a:r>
          </a:p>
          <a:p>
            <a:r>
              <a:rPr lang="en-US"/>
              <a:t>http://eclass.teipir.gr/openeclass/modules/document/file.php/ENGI128/04%20%CE%A8%CE%B7%CF%86%CE%B9%CE%BF%CF%80%CE%BF%CE%AF%CE%B7%CF%83%CE%B7%20%CE%BA%CE%B1%CE%B9%20%CE%A3%CF%85%CE%BC%CF%80%CE%AF%CE%B5%CF%83%CE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https://eclass.aueb.gr/modules/units/?course=INF379&amp;id=1561</a:t>
            </a:r>
            <a:endParaRPr lang="el-GR" dirty="0"/>
          </a:p>
          <a:p>
            <a:r>
              <a:rPr lang="en-US"/>
              <a:t>%B7%20%CE%A3%CE%B7%CE%BC%CE%AC%CF%84%CF%89%CE%BD%20%CE%95%CE%B9%CE%BA%CF%8C%CE%BD%CE%B1%CF%82.pdf</a:t>
            </a:r>
            <a:endParaRPr lang="en-US" dirty="0"/>
          </a:p>
          <a:p>
            <a:endParaRPr lang="en-US" dirty="0"/>
          </a:p>
          <a:p>
            <a:r>
              <a:rPr lang="en-US" dirty="0"/>
              <a:t>https://en.wikipedia.org/wiki/DVB-T2</a:t>
            </a:r>
          </a:p>
          <a:p>
            <a:endParaRPr lang="en-US" dirty="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42863251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err="1"/>
              <a:t>χρωμοδιαφορών</a:t>
            </a:r>
            <a:r>
              <a:rPr lang="el-GR"/>
              <a:t> μπλε και κόκκινου (</a:t>
            </a:r>
            <a:r>
              <a:rPr lang="el-GR" err="1"/>
              <a:t>Cb</a:t>
            </a:r>
            <a:r>
              <a:rPr lang="el-GR"/>
              <a:t> και </a:t>
            </a:r>
            <a:r>
              <a:rPr lang="el-GR" err="1"/>
              <a:t>Cr</a:t>
            </a:r>
            <a:r>
              <a:rPr lang="el-GR"/>
              <a:t>). Η ανάλυση του χρώματος είναι μισή σε σχέση με την ανάλυση της φωτεινότητας, στην περίπτωση σήματος 4:2:2. Στην περίπτωση που έχουμε </a:t>
            </a:r>
            <a:r>
              <a:rPr lang="el-GR" err="1"/>
              <a:t>κβαντισμό</a:t>
            </a:r>
            <a:r>
              <a:rPr lang="el-GR"/>
              <a:t> 10 </a:t>
            </a:r>
            <a:r>
              <a:rPr lang="el-GR" err="1"/>
              <a:t>bits</a:t>
            </a:r>
            <a:r>
              <a:rPr lang="el-GR"/>
              <a:t>, ο ρυθμός μπορεί να φτάνει και τα 270 </a:t>
            </a:r>
            <a:r>
              <a:rPr lang="el-GR" err="1"/>
              <a:t>Mbps</a:t>
            </a:r>
            <a:r>
              <a:rPr lang="el-GR"/>
              <a:t> σύμφωνα και με το πρότυπο του ITU-BT.R601</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μηχανισμός συμπίεσης του βίντεο αποτελείται από τα επόμενα βήματα:  </a:t>
            </a:r>
          </a:p>
          <a:p>
            <a:r>
              <a:rPr lang="el-GR"/>
              <a:t> </a:t>
            </a:r>
          </a:p>
          <a:p>
            <a:r>
              <a:rPr lang="el-GR"/>
              <a:t>• 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r>
              <a:rPr lang="el-GR"/>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ΣΧΗΜΑ</a:t>
            </a:r>
          </a:p>
          <a:p>
            <a:r>
              <a:rPr lang="el-GR"/>
              <a:t>Οι συνιστώσες Y, </a:t>
            </a:r>
            <a:r>
              <a:rPr lang="el-GR" err="1"/>
              <a:t>Cb</a:t>
            </a:r>
            <a:r>
              <a:rPr lang="el-GR"/>
              <a:t>, </a:t>
            </a:r>
            <a:r>
              <a:rPr lang="el-GR" err="1"/>
              <a:t>Cr</a:t>
            </a:r>
            <a:r>
              <a:rPr lang="el-GR"/>
              <a:t> μπορούν να έχουν ακρίβεια 10 </a:t>
            </a:r>
            <a:r>
              <a:rPr lang="el-GR" err="1"/>
              <a:t>bits</a:t>
            </a:r>
            <a:r>
              <a:rPr lang="el-GR"/>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a:t>Το πλήθος των </a:t>
            </a:r>
            <a:r>
              <a:rPr lang="el-GR" err="1"/>
              <a:t>bits</a:t>
            </a:r>
            <a:r>
              <a:rPr lang="el-GR"/>
              <a:t> που επιλέγουμε για τον </a:t>
            </a:r>
            <a:r>
              <a:rPr lang="el-GR" err="1"/>
              <a:t>κβαντισμό</a:t>
            </a:r>
            <a:r>
              <a:rPr lang="el-GR"/>
              <a:t> σχετίζεται με την ποιότητα του </a:t>
            </a:r>
            <a:r>
              <a:rPr lang="el-GR" err="1"/>
              <a:t>κβαντισμού</a:t>
            </a:r>
            <a:r>
              <a:rPr lang="el-GR"/>
              <a:t> και συγκεκριμένα τον λόγο του σήματος προς τον θόρυβο </a:t>
            </a:r>
            <a:r>
              <a:rPr lang="el-GR" err="1"/>
              <a:t>κβαντισμού</a:t>
            </a:r>
            <a:r>
              <a:rPr lang="el-GR"/>
              <a:t> (</a:t>
            </a:r>
            <a:r>
              <a:rPr lang="el-GR" err="1"/>
              <a:t>Signal</a:t>
            </a:r>
            <a:r>
              <a:rPr lang="el-GR"/>
              <a:t> </a:t>
            </a:r>
            <a:r>
              <a:rPr lang="el-GR" err="1"/>
              <a:t>to</a:t>
            </a:r>
            <a:r>
              <a:rPr lang="el-GR"/>
              <a:t> </a:t>
            </a:r>
            <a:r>
              <a:rPr lang="el-GR" err="1"/>
              <a:t>Quantization</a:t>
            </a:r>
            <a:r>
              <a:rPr lang="el-GR"/>
              <a:t> </a:t>
            </a:r>
            <a:r>
              <a:rPr lang="el-GR" err="1"/>
              <a:t>Noise</a:t>
            </a:r>
            <a:r>
              <a:rPr lang="el-GR"/>
              <a:t> </a:t>
            </a:r>
            <a:r>
              <a:rPr lang="el-GR" err="1"/>
              <a:t>Ratio</a:t>
            </a:r>
            <a:r>
              <a:rPr lang="el-GR"/>
              <a:t>, SQNR). </a:t>
            </a:r>
            <a:r>
              <a:rPr lang="el-GR" err="1"/>
              <a:t>To</a:t>
            </a:r>
            <a:r>
              <a:rPr lang="el-GR"/>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err="1"/>
              <a:t>κβαντισμού</a:t>
            </a:r>
            <a:r>
              <a:rPr lang="el-GR"/>
              <a:t> (ή, αλλιώς, τον θόρυβο </a:t>
            </a:r>
            <a:r>
              <a:rPr lang="el-GR" err="1"/>
              <a:t>κβαντισμού</a:t>
            </a:r>
            <a:r>
              <a:rPr lang="el-GR"/>
              <a:t>). </a:t>
            </a:r>
          </a:p>
          <a:p>
            <a:r>
              <a:rPr lang="el-GR"/>
              <a:t>Ο θόρυβος </a:t>
            </a:r>
            <a:r>
              <a:rPr lang="el-GR" err="1"/>
              <a:t>κβαντισμού</a:t>
            </a:r>
            <a:r>
              <a:rPr lang="el-GR"/>
              <a:t> αυξάνεται κατά περίπου 12 </a:t>
            </a:r>
            <a:r>
              <a:rPr lang="el-GR" err="1"/>
              <a:t>dB</a:t>
            </a:r>
            <a:r>
              <a:rPr lang="el-GR"/>
              <a:t>, με τη μείωση της ακρίβειας από 10 σε 8 </a:t>
            </a:r>
            <a:r>
              <a:rPr lang="el-GR" err="1"/>
              <a:t>bits</a:t>
            </a:r>
            <a:r>
              <a:rPr lang="el-GR"/>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err="1"/>
              <a:t>κβαντισμού</a:t>
            </a:r>
            <a:r>
              <a:rPr lang="el-GR"/>
              <a:t> από τα 10 στα 8 </a:t>
            </a:r>
            <a:r>
              <a:rPr lang="el-GR" err="1"/>
              <a:t>bits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41340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a:t>50 / 625 = 8% </a:t>
            </a:r>
          </a:p>
          <a:p>
            <a:r>
              <a:rPr lang="el-GR"/>
              <a:t>Επιπλέον, υπενθυμίζουμε ότι κάθε γραμμή διαρκεί 64 </a:t>
            </a:r>
            <a:r>
              <a:rPr lang="el-GR" err="1"/>
              <a:t>μsεκ</a:t>
            </a:r>
            <a:r>
              <a:rPr lang="el-GR"/>
              <a:t> των οποίων τα 12 </a:t>
            </a:r>
            <a:r>
              <a:rPr lang="el-GR" err="1"/>
              <a:t>μs</a:t>
            </a:r>
            <a:r>
              <a:rPr lang="el-GR"/>
              <a:t> αφιερώνονται στην επιστροφή της δέσμης από δεξιά προς τα αριστερά. Αυτό αντιστοιχεί στο ποσοστό που δίνεται από την επόμενη σχέση: </a:t>
            </a:r>
          </a:p>
          <a:p>
            <a:r>
              <a:rPr lang="el-GR"/>
              <a:t>12 / 64 = 19% </a:t>
            </a:r>
          </a:p>
          <a:p>
            <a:r>
              <a:rPr lang="el-GR"/>
              <a:t>Αθροιστικά, τα δύο παραπάνω ποσοστά δίνουν περί το 25% του σήματος, λόγω και της επικάλυψης που υπάρχει μεταξύ των παλμών.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290983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err="1"/>
              <a:t>Υποδειγματοληψία</a:t>
            </a:r>
            <a:r>
              <a:rPr lang="el-GR"/>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r>
              <a:rPr lang="el-GR"/>
              <a:t>4 : 2 : 2 </a:t>
            </a:r>
          </a:p>
          <a:p>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Με δεδομένη τη μειωμένη σχετικά ευαισθησία του ανθρώπινου ματιού στο σήμα του χρώματος (δηλαδή των </a:t>
            </a:r>
            <a:r>
              <a:rPr lang="el-GR" err="1"/>
              <a:t>χρωμοδιαφορών</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Είναι δυνατή η περαιτέρω μείωση του ρυθμού του σήματος των </a:t>
            </a:r>
            <a:r>
              <a:rPr lang="el-GR" err="1"/>
              <a:t>χρωμοδιαφορών</a:t>
            </a:r>
            <a:r>
              <a:rPr lang="el-GR"/>
              <a:t> κατά το ήμισυ.  Συγκεκριμένα, το σκεπτικό είναι να λαμβάνονται δείγματα </a:t>
            </a:r>
            <a:r>
              <a:rPr lang="el-GR" err="1"/>
              <a:t>χρωμοδιαφορών</a:t>
            </a:r>
            <a:r>
              <a:rPr lang="el-GR"/>
              <a:t> ανά δύο γραμμές (στη μία, δηλαδή, λαμβάνονται και στην άλλη όχι). Αυτό μας δίνει το πρότυπο:  </a:t>
            </a:r>
          </a:p>
          <a:p>
            <a:r>
              <a:rPr lang="el-GR"/>
              <a:t>4 : 2 :0, </a:t>
            </a:r>
          </a:p>
          <a:p>
            <a:r>
              <a:rPr lang="el-GR"/>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err="1"/>
              <a:t>χρωμοδιαφορές</a:t>
            </a:r>
            <a:r>
              <a:rPr lang="el-GR"/>
              <a:t>. Η υποβάθμιση του ρυθμού αντιστοιχεί στο 25%.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err="1"/>
              <a:t>Mbps</a:t>
            </a:r>
            <a:r>
              <a:rPr lang="el-GR"/>
              <a:t>. </a:t>
            </a:r>
          </a:p>
          <a:p>
            <a:r>
              <a:rPr lang="el-GR"/>
              <a:t> </a:t>
            </a:r>
          </a:p>
          <a:p>
            <a:r>
              <a:rPr lang="el-GR"/>
              <a:t>• Με τη μείωση των επιπέδων </a:t>
            </a:r>
            <a:r>
              <a:rPr lang="el-GR" err="1"/>
              <a:t>κβαντισμού</a:t>
            </a:r>
            <a:r>
              <a:rPr lang="el-GR"/>
              <a:t>, εξοικονομείται το 20%, οπότε ο ρυθμός γίνεται 216 </a:t>
            </a:r>
            <a:r>
              <a:rPr lang="el-GR" err="1"/>
              <a:t>Mbps</a:t>
            </a:r>
            <a:r>
              <a:rPr lang="el-GR"/>
              <a:t>. </a:t>
            </a:r>
            <a:endParaRPr lang="en-US"/>
          </a:p>
          <a:p>
            <a:r>
              <a:rPr lang="el-GR"/>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err="1"/>
              <a:t>Mbps</a:t>
            </a:r>
            <a:r>
              <a:rPr lang="el-GR"/>
              <a:t>. </a:t>
            </a:r>
            <a:endParaRPr lang="en-US"/>
          </a:p>
          <a:p>
            <a:r>
              <a:rPr lang="el-GR"/>
              <a:t>• Με την </a:t>
            </a:r>
            <a:r>
              <a:rPr lang="el-GR" err="1"/>
              <a:t>υποδειγματοληψία</a:t>
            </a:r>
            <a:r>
              <a:rPr lang="el-GR"/>
              <a:t> του χρώματος και τον υποβιβασμό στο 4:2:0 έχουμε περιορισμό του ρυθμού κατά 25% στα 124.5 </a:t>
            </a:r>
            <a:r>
              <a:rPr lang="el-GR" err="1"/>
              <a:t>Mbps</a:t>
            </a:r>
            <a:r>
              <a:rPr lang="el-GR"/>
              <a:t>. </a:t>
            </a:r>
          </a:p>
          <a:p>
            <a:r>
              <a:rPr lang="el-GR"/>
              <a:t> </a:t>
            </a:r>
          </a:p>
          <a:p>
            <a:r>
              <a:rPr lang="el-GR"/>
              <a:t>Τα επόμενα βήματα έχουν να κάνουν με τον περαιτέρω περιορισμό του ρυθμού στα 2-4 </a:t>
            </a:r>
            <a:r>
              <a:rPr lang="el-GR" err="1"/>
              <a:t>Mbps</a:t>
            </a:r>
            <a:r>
              <a:rPr lang="el-GR"/>
              <a:t>. Η επίτευξη αυτού του στόχου γίνεται με πιο περίπλοκους μηχανισμούς.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p>
          <a:p>
            <a:endParaRPr lang="el-GR"/>
          </a:p>
          <a:p>
            <a:r>
              <a:rPr lang="en-US" err="1">
                <a:hlinkClick r:id="rId3"/>
              </a:rPr>
              <a:t>opencourses.auth</a:t>
            </a:r>
            <a:r>
              <a:rPr lang="en-US">
                <a:hlinkClick r:id="rId3"/>
              </a:rPr>
              <a:t> | </a:t>
            </a:r>
            <a:r>
              <a:rPr lang="el-GR">
                <a:hlinkClick r:id="rId3"/>
              </a:rPr>
              <a:t>Ανοικτά Ακαδημαϊκά Μαθήματα ΑΠΘ | Συστήματα πολυμέσων | Συμπίεση Ψηφιακού Βίντεο</a:t>
            </a:r>
            <a:endParaRPr lang="el-GR"/>
          </a:p>
          <a:p>
            <a:r>
              <a:rPr lang="en-US" b="1"/>
              <a:t>https://opencourses.auth.gr/courses/OCRS469/</a:t>
            </a:r>
            <a:r>
              <a:rPr lang="el-GR" b="1"/>
              <a:t> </a:t>
            </a:r>
          </a:p>
          <a:p>
            <a:r>
              <a:rPr lang="en-US" b="1"/>
              <a:t>https://opencourses.auth.gr/modules/units/?course=OCRS469&amp;id=4872</a:t>
            </a:r>
            <a:endParaRPr lang="el-GR" b="1"/>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err="1"/>
              <a:t>υποπεριοχές</a:t>
            </a:r>
            <a:r>
              <a:rPr lang="el-GR"/>
              <a:t> και την κωδικοποίηση των εικόνων κατά Ι, Ρ και Β.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Κατά τον διαχωρισμό της εικόνας σε περιοχές, αναζητούνται οι στατικές και οι δυναμικές περιοχές. Για να είναι </a:t>
            </a:r>
            <a:r>
              <a:rPr lang="el-GR" err="1"/>
              <a:t>διαχειρίσιμη</a:t>
            </a:r>
            <a:r>
              <a:rPr lang="el-GR"/>
              <a:t> η αναζήτηση των περιοχών αυτών εντός μιας εικόνας, αυτή χωρίζεται σε ίσες </a:t>
            </a:r>
            <a:r>
              <a:rPr lang="el-GR" err="1"/>
              <a:t>υποπεριοχές</a:t>
            </a:r>
            <a:r>
              <a:rPr lang="el-GR"/>
              <a:t>. Συγκεκριμένα, σε τμήματα (</a:t>
            </a:r>
            <a:r>
              <a:rPr lang="el-GR" err="1"/>
              <a:t>block</a:t>
            </a:r>
            <a:r>
              <a:rPr lang="el-GR"/>
              <a:t>) των 16x16 </a:t>
            </a:r>
            <a:r>
              <a:rPr lang="el-GR" err="1"/>
              <a:t>εικονοστοιχείων</a:t>
            </a:r>
            <a:r>
              <a:rPr lang="el-GR"/>
              <a:t> (</a:t>
            </a:r>
            <a:r>
              <a:rPr lang="el-GR" err="1"/>
              <a:t>pixels</a:t>
            </a:r>
            <a:r>
              <a:rPr lang="el-GR"/>
              <a:t>). Στις </a:t>
            </a:r>
            <a:r>
              <a:rPr lang="el-GR" err="1"/>
              <a:t>υποπεριοχές</a:t>
            </a:r>
            <a:r>
              <a:rPr lang="el-GR"/>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err="1"/>
              <a:t>κάθεμια</a:t>
            </a:r>
            <a:r>
              <a:rPr lang="el-GR"/>
              <a:t> από τις </a:t>
            </a:r>
            <a:r>
              <a:rPr lang="el-GR" err="1"/>
              <a:t>χρωμοδιαφορές</a:t>
            </a:r>
            <a:r>
              <a:rPr lang="el-GR"/>
              <a:t> </a:t>
            </a:r>
            <a:r>
              <a:rPr lang="el-GR" err="1"/>
              <a:t>Cb</a:t>
            </a:r>
            <a:r>
              <a:rPr lang="el-GR"/>
              <a:t> και </a:t>
            </a:r>
            <a:r>
              <a:rPr lang="el-GR" err="1"/>
              <a:t>Cr</a:t>
            </a:r>
            <a:r>
              <a:rPr lang="el-GR"/>
              <a:t> ενώ το σύνολο των τιμών αυτών αντιστοιχεί σε ένα </a:t>
            </a:r>
            <a:r>
              <a:rPr lang="el-GR" err="1"/>
              <a:t>μακρο</a:t>
            </a:r>
            <a:r>
              <a:rPr lang="el-GR"/>
              <a:t>-μπλοκ. Για πιο εύκολη διαχείριση, η ανάλυση της εικόνας αποτελείται από </a:t>
            </a:r>
            <a:r>
              <a:rPr lang="el-GR" err="1"/>
              <a:t>εικονοστοιχεία</a:t>
            </a:r>
            <a:r>
              <a:rPr lang="el-GR"/>
              <a:t> τέτοιου πλήθους ώστε να διαιρούνται με το 16 (όπως, για παράδειγμα, 720 x 576</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069537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a:t> </a:t>
            </a:r>
          </a:p>
          <a:p>
            <a:r>
              <a:rPr lang="el-GR"/>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err="1"/>
              <a:t>frames</a:t>
            </a:r>
            <a:r>
              <a:rPr lang="el-GR"/>
              <a:t>, </a:t>
            </a:r>
            <a:r>
              <a:rPr lang="el-GR" err="1"/>
              <a:t>intracoded</a:t>
            </a:r>
            <a:r>
              <a:rPr lang="el-GR"/>
              <a:t> </a:t>
            </a:r>
            <a:r>
              <a:rPr lang="el-GR" err="1"/>
              <a:t>frames</a:t>
            </a:r>
            <a:r>
              <a:rPr lang="el-GR"/>
              <a:t>). Αυτού του είδους τα πλαίσια κωδικοποιούνται και αποστέλλονται περιοδικά. </a:t>
            </a:r>
            <a:endParaRPr lang="en-US"/>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err="1"/>
              <a:t>μακρο</a:t>
            </a:r>
            <a:r>
              <a:rPr lang="el-GR"/>
              <a:t>-μπλοκ, δηλαδή σε τμήματα μεγέθους 16x16.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86037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err="1"/>
              <a:t>frames</a:t>
            </a:r>
            <a:r>
              <a:rPr lang="el-GR"/>
              <a:t>, </a:t>
            </a:r>
            <a:r>
              <a:rPr lang="el-GR" err="1"/>
              <a:t>predicted</a:t>
            </a:r>
            <a:r>
              <a:rPr lang="el-GR"/>
              <a:t> </a:t>
            </a:r>
            <a:r>
              <a:rPr lang="el-GR" err="1"/>
              <a:t>frames</a:t>
            </a:r>
            <a:r>
              <a:rPr lang="el-GR"/>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err="1"/>
              <a:t>frames</a:t>
            </a:r>
            <a:r>
              <a:rPr lang="el-GR"/>
              <a:t>, </a:t>
            </a:r>
            <a:r>
              <a:rPr lang="el-GR" err="1"/>
              <a:t>bidirectional</a:t>
            </a:r>
            <a:r>
              <a:rPr lang="el-GR"/>
              <a:t> </a:t>
            </a:r>
            <a:r>
              <a:rPr lang="el-GR" err="1"/>
              <a:t>frames</a:t>
            </a:r>
            <a:r>
              <a:rPr lang="el-GR"/>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05378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err="1"/>
              <a:t>Group</a:t>
            </a:r>
            <a:r>
              <a:rPr lang="el-GR"/>
              <a:t> of </a:t>
            </a:r>
            <a:r>
              <a:rPr lang="el-GR" err="1"/>
              <a:t>Pictures</a:t>
            </a:r>
            <a:r>
              <a:rPr lang="el-GR"/>
              <a:t> (</a:t>
            </a:r>
            <a:r>
              <a:rPr lang="el-GR" err="1"/>
              <a:t>GoP</a:t>
            </a:r>
            <a:r>
              <a:rPr lang="el-GR"/>
              <a:t>), η οποία αποτελείται από </a:t>
            </a:r>
            <a:r>
              <a:rPr lang="el-GR" err="1"/>
              <a:t>μιαν</a:t>
            </a:r>
            <a:r>
              <a:rPr lang="el-GR"/>
              <a:t> αλληλουχία διαφορετικών τύπων πλαισίων, I, P και B. Ένα παράδειγμα </a:t>
            </a:r>
            <a:r>
              <a:rPr lang="el-GR" err="1"/>
              <a:t>GoP</a:t>
            </a:r>
            <a:r>
              <a:rPr lang="el-GR"/>
              <a:t> συνολικά 7 πλαισίων δίνεται στο σχήμα. Παρατηρούμε ότι αποτελείται από τα εξής πλαίσια: I, B, B, P, B, B και 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19699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Ένα </a:t>
            </a:r>
            <a:r>
              <a:rPr lang="el-GR" err="1"/>
              <a:t>GoP</a:t>
            </a:r>
            <a:r>
              <a:rPr lang="el-GR"/>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err="1"/>
              <a:t>GoP</a:t>
            </a:r>
            <a:r>
              <a:rPr lang="el-GR"/>
              <a:t>.</a:t>
            </a:r>
          </a:p>
          <a:p>
            <a:r>
              <a:rPr lang="el-GR"/>
              <a:t>• Ένα </a:t>
            </a:r>
            <a:r>
              <a:rPr lang="el-GR" err="1"/>
              <a:t>GoP</a:t>
            </a:r>
            <a:r>
              <a:rPr lang="el-GR"/>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a:t>• Εάν ένα </a:t>
            </a:r>
            <a:r>
              <a:rPr lang="el-GR" err="1"/>
              <a:t>GoP</a:t>
            </a:r>
            <a:r>
              <a:rPr lang="el-GR"/>
              <a:t> κλείσει με πλαίσιο τύπου Ι, τότε λέμε ότι το </a:t>
            </a:r>
            <a:r>
              <a:rPr lang="el-GR" err="1"/>
              <a:t>GoP</a:t>
            </a:r>
            <a:r>
              <a:rPr lang="el-GR"/>
              <a:t> είναι κλειστό.</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60228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παράδειγμα έχουμε τις εξής αλληλεξαρτήσεις:  </a:t>
            </a:r>
          </a:p>
          <a:p>
            <a:r>
              <a:rPr lang="el-GR"/>
              <a:t> </a:t>
            </a:r>
          </a:p>
          <a:p>
            <a:r>
              <a:rPr lang="el-GR"/>
              <a:t>• Το πλαίσιο 1 είναι τύπου Ι και κωδικοποιείται αυτόνομα. </a:t>
            </a:r>
            <a:endParaRPr lang="en-US"/>
          </a:p>
          <a:p>
            <a:r>
              <a:rPr lang="el-GR"/>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a:p>
          <a:p>
            <a:r>
              <a:rPr lang="el-GR"/>
              <a:t>• Το πλαίσιο 4, ως τύπου Ρ, εξαρτάται από την κωδικοποίηση του πλαισίου 1.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006219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Τα πλαίσια 5 και 6, ως τύπου Β, εξαρτώνται από τις κωδικοποιήσεις των πλαισίων 4 και 7 (Ρ και Ι αντίστοιχα). </a:t>
            </a:r>
            <a:endParaRPr lang="en-US"/>
          </a:p>
          <a:p>
            <a:r>
              <a:rPr lang="el-GR"/>
              <a:t>• Το πλαίσιο 7 κωδικοποιείται αυτόνομα και μάλιστα πριν από τις κωδικοποιήσεις των 5 και 6 λόγω των σχετικών αλληλεξαρτήσεων.  </a:t>
            </a:r>
          </a:p>
          <a:p>
            <a:r>
              <a:rPr lang="el-GR"/>
              <a:t> </a:t>
            </a:r>
          </a:p>
          <a:p>
            <a:r>
              <a:rPr lang="el-GR"/>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56649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https://www.google.com/url?sa=i&amp;url=https%3A%2F%2Fwww.slideshare.net%2Fpptblog%2F85-videocompress&amp;psig=AOvVaw0PwU3Hv4tfUvebI6TsiCAL&amp;ust=1607533993002000&amp;source=images&amp;cd=vfe&amp;ved=0CAIQjRxqFwoTCIDblqb1vu0CFQAAAAAdAAAAABAa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6750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err="1"/>
              <a:t>Definition</a:t>
            </a:r>
            <a:r>
              <a:rPr lang="el-GR"/>
              <a:t>, SD) ο ρυθμός αντιστοιχεί στα 270 </a:t>
            </a:r>
            <a:r>
              <a:rPr lang="el-GR" err="1"/>
              <a:t>Mbps</a:t>
            </a:r>
            <a:r>
              <a:rPr lang="el-GR"/>
              <a:t>, στη δε περίπτωση της υψηλής ευκρίνειας ο ρυθμός αντιστοιχεί σε άνω του 1 </a:t>
            </a:r>
            <a:r>
              <a:rPr lang="el-GR" err="1"/>
              <a:t>Gbps</a:t>
            </a:r>
            <a:r>
              <a:rPr lang="el-GR"/>
              <a:t> ανά περίπτωση. Και στις δύο περιπτώσεις, οι τιμές είναι πολύ υψηλές για μετάδοση και πρέπει να υποβιβαστούν στην τάξη των 2-7 </a:t>
            </a:r>
            <a:r>
              <a:rPr lang="el-GR" err="1"/>
              <a:t>Mbps</a:t>
            </a:r>
            <a:r>
              <a:rPr lang="el-GR"/>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err="1"/>
              <a:t>Mbps</a:t>
            </a:r>
            <a:r>
              <a:rPr lang="el-GR"/>
              <a:t>. Στο παρόν κεφάλαιο θα εξετάσουμε την περίπτωση του βίντεο τυπικής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err="1"/>
              <a:t>GoP</a:t>
            </a:r>
            <a:r>
              <a:rPr lang="el-GR"/>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err="1"/>
              <a:t>GoP</a:t>
            </a:r>
            <a:r>
              <a:rPr lang="el-GR"/>
              <a:t> μπορεί να είναι μεταβλητή. </a:t>
            </a:r>
          </a:p>
          <a:p>
            <a:r>
              <a:rPr lang="el-GR"/>
              <a:t>Εάν, λοιπόν, επιλέξουμε να μη χρειάζεται μεγάλη μνήμη στον δέκτη, η δομή της ομάδας πλαισίων μπορεί να αλλάξει δυναμικά κατά τη μετάδοση. </a:t>
            </a:r>
          </a:p>
          <a:p>
            <a:r>
              <a:rPr lang="el-GR"/>
              <a:t> Η επαναφορά των πλαισίων στην ορθή σειρά γίνεται με χρήση του πεδίου </a:t>
            </a:r>
            <a:r>
              <a:rPr lang="el-GR" err="1"/>
              <a:t>χρονοσήμανσης</a:t>
            </a:r>
            <a:r>
              <a:rPr lang="el-GR"/>
              <a:t> αποκωδικοποίησης (</a:t>
            </a:r>
            <a:r>
              <a:rPr lang="el-GR" err="1"/>
              <a:t>Decoding</a:t>
            </a:r>
            <a:r>
              <a:rPr lang="el-GR"/>
              <a:t> </a:t>
            </a:r>
            <a:r>
              <a:rPr lang="el-GR" err="1"/>
              <a:t>Time</a:t>
            </a:r>
            <a:r>
              <a:rPr lang="el-GR"/>
              <a:t> </a:t>
            </a:r>
            <a:r>
              <a:rPr lang="el-GR" err="1"/>
              <a:t>Stamp</a:t>
            </a:r>
            <a:r>
              <a:rPr lang="el-GR"/>
              <a:t>, DTS) το οποίο βρίσκεται εντός της επικεφαλίδας του </a:t>
            </a:r>
            <a:r>
              <a:rPr lang="el-GR" err="1"/>
              <a:t>πακετοποιημένου</a:t>
            </a:r>
            <a:r>
              <a:rPr lang="el-GR"/>
              <a:t> στοιχειώδους ρυθμού.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142188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err="1"/>
              <a:t>παραμετροποιήσιμες</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52065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err="1"/>
              <a:t>μακρο</a:t>
            </a:r>
            <a:r>
              <a:rPr lang="el-GR"/>
              <a:t>-μπλοκ. Η βασική σύγκριση αφορά τα </a:t>
            </a:r>
            <a:r>
              <a:rPr lang="el-GR" err="1"/>
              <a:t>μακρο</a:t>
            </a:r>
            <a:r>
              <a:rPr lang="el-GR"/>
              <a:t>-μπλοκ γειτονικών πλαισίων. Συγκεκριμένα, κάθε </a:t>
            </a:r>
            <a:r>
              <a:rPr lang="el-GR" err="1"/>
              <a:t>μακρο</a:t>
            </a:r>
            <a:r>
              <a:rPr lang="el-GR"/>
              <a:t>-μπλοκ σε μια εικόνα εξετάζεται ώστε να διαπιστωθεί:  </a:t>
            </a:r>
          </a:p>
          <a:p>
            <a:r>
              <a:rPr lang="el-GR"/>
              <a:t> </a:t>
            </a:r>
          </a:p>
          <a:p>
            <a:r>
              <a:rPr lang="el-GR"/>
              <a:t>• Εάν είναι όμοιο με το </a:t>
            </a:r>
            <a:r>
              <a:rPr lang="el-GR" err="1"/>
              <a:t>μακρο</a:t>
            </a:r>
            <a:r>
              <a:rPr lang="el-GR"/>
              <a:t>-μπλοκ στην αντίστοιχη θέση του προηγούμενου πλαισίου (με κάποιες μικρές διαφοροποιήσεις). </a:t>
            </a:r>
            <a:endParaRPr lang="en-US"/>
          </a:p>
          <a:p>
            <a:r>
              <a:rPr lang="el-GR"/>
              <a:t>• Εάν έχει προκύψει από μεταφορά αντίστοιχου </a:t>
            </a:r>
            <a:r>
              <a:rPr lang="el-GR" err="1"/>
              <a:t>μακρο</a:t>
            </a:r>
            <a:r>
              <a:rPr lang="el-GR"/>
              <a:t>-μπλοκ του προηγούμενου πλαισίου (το οποίο μπορεί να βρίσκεται σε διαφορετική θέση). </a:t>
            </a:r>
            <a:endParaRPr lang="en-US"/>
          </a:p>
          <a:p>
            <a:r>
              <a:rPr lang="el-GR"/>
              <a:t>• Εάν είναι νέο και δεν συναντάται στην προηγούμενη εικόνα.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0706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err="1"/>
              <a:t>επιτυχγάνεται</a:t>
            </a:r>
            <a:r>
              <a:rPr lang="el-GR"/>
              <a:t> και των πραγματικών τιμών του πλαισίου. Ο υπολογισμός του διανύσματος κίνησης μεταξύ δύο πλαισίων, Ν-1 και Ν, παρίσταται στην  εικόνα</a:t>
            </a:r>
            <a:r>
              <a:rPr lang="en-US"/>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Σημειώνουμε ότι παρόλο που στην πλειονότητα των περιπτώσεων η αναζήτηση όμοιων περιοχών γίνεται σε επίπεδο </a:t>
            </a:r>
            <a:r>
              <a:rPr lang="el-GR" err="1"/>
              <a:t>μακρο</a:t>
            </a:r>
            <a:r>
              <a:rPr lang="el-GR"/>
              <a:t>-μπλοκ, αντίστοιχη αναζήτηση μπορεί να γίνει σε επίπεδο: </a:t>
            </a:r>
          </a:p>
          <a:p>
            <a:r>
              <a:rPr lang="el-GR"/>
              <a:t> </a:t>
            </a:r>
          </a:p>
          <a:p>
            <a:r>
              <a:rPr lang="el-GR"/>
              <a:t>• </a:t>
            </a:r>
            <a:r>
              <a:rPr lang="el-GR" err="1"/>
              <a:t>Εικονοστοιχείου</a:t>
            </a:r>
            <a:r>
              <a:rPr lang="el-GR"/>
              <a:t> (</a:t>
            </a:r>
            <a:r>
              <a:rPr lang="el-GR" err="1"/>
              <a:t>pixel</a:t>
            </a:r>
            <a:r>
              <a:rPr lang="el-GR"/>
              <a:t>) με μεγάλο όμως πλήθος υπολογισμών, γεγονός το οποίο την καθιστά ασύμφορη.  </a:t>
            </a:r>
          </a:p>
          <a:p>
            <a:r>
              <a:rPr lang="el-GR"/>
              <a:t>• Αντικειμένων εντός της εικόνας (</a:t>
            </a:r>
            <a:r>
              <a:rPr lang="el-GR" err="1"/>
              <a:t>object-based</a:t>
            </a:r>
            <a:r>
              <a:rPr lang="el-GR"/>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a:t>• Τμήματος της εικόνας (</a:t>
            </a:r>
            <a:r>
              <a:rPr lang="el-GR" err="1"/>
              <a:t>block-based</a:t>
            </a:r>
            <a:r>
              <a:rPr lang="el-GR"/>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err="1"/>
              <a:t>μακρο</a:t>
            </a:r>
            <a:r>
              <a:rPr lang="el-GR"/>
              <a:t>-μπλοκ είναι 16x16 (ή και 8 x 8).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err="1"/>
              <a:t>Pictures</a:t>
            </a:r>
            <a:r>
              <a:rPr lang="el-GR"/>
              <a:t> </a:t>
            </a:r>
            <a:r>
              <a:rPr lang="el-GR" err="1"/>
              <a:t>Expert</a:t>
            </a:r>
            <a:r>
              <a:rPr lang="el-GR"/>
              <a:t> </a:t>
            </a:r>
            <a:r>
              <a:rPr lang="el-GR" err="1"/>
              <a:t>Group</a:t>
            </a:r>
            <a:r>
              <a:rPr lang="el-GR"/>
              <a:t>).  Η εκμετάλλευση του χωρικού πλεονασμού συνίσταται στην αφαίρεση πληροφορίας, η οποία δεν είναι τόσο σημαντική μεταξύ γειτονικών </a:t>
            </a:r>
            <a:r>
              <a:rPr lang="el-GR" err="1"/>
              <a:t>εικονοστοιχείων</a:t>
            </a:r>
            <a:r>
              <a:rPr lang="el-GR"/>
              <a:t>.</a:t>
            </a:r>
          </a:p>
          <a:p>
            <a:endParaRPr lang="el-GR"/>
          </a:p>
          <a:p>
            <a:r>
              <a:rPr lang="en-US"/>
              <a:t>http://skara.di.uoa.gr/communication_systems/transparency/Pr_chapter_6_10_2015_16.pdf </a:t>
            </a:r>
          </a:p>
          <a:p>
            <a:r>
              <a:rPr lang="en-US"/>
              <a:t>http://sites.apam.columbia.edu/courses/ap1601y/Watson_MathJour_94.pdf</a:t>
            </a:r>
          </a:p>
          <a:p>
            <a:r>
              <a:rPr lang="el-GR"/>
              <a:t> </a:t>
            </a:r>
            <a:r>
              <a:rPr lang="el-GR">
                <a:hlinkClick r:id="rId3"/>
              </a:rPr>
              <a:t>Ενότητα 8: Αρχές κωδικοποίησης (aueb.gr)</a:t>
            </a:r>
            <a:endParaRPr lang="el-GR"/>
          </a:p>
          <a:p>
            <a:r>
              <a:rPr lang="el-GR">
                <a:hlinkClick r:id="rId4"/>
              </a:rPr>
              <a:t>Ενότητα 11: Κωδικοποίηση εικόνων: JPEG (aueb.gr)</a:t>
            </a:r>
            <a:endParaRPr lang="el-GR"/>
          </a:p>
          <a:p>
            <a:r>
              <a:rPr lang="el-GR" err="1">
                <a:hlinkClick r:id="rId5"/>
              </a:rPr>
              <a:t>opencourses.auth</a:t>
            </a:r>
            <a:r>
              <a:rPr lang="el-GR">
                <a:hlinkClick r:id="rId5"/>
              </a:rPr>
              <a:t> | Ανοικτά Ακαδημαϊκά Μαθήματα ΑΠΘ | Συστήματα πολυμέσων | Συμπίεση Εικόνας κατά JPEG</a:t>
            </a:r>
            <a:endParaRPr lang="el-GR"/>
          </a:p>
          <a:p>
            <a:endParaRPr lang="el-GR"/>
          </a:p>
          <a:p>
            <a:r>
              <a:rPr lang="en-US"/>
              <a:t>https://opencourses.auth.gr/modules/units/?course=OCRS469&amp;id=4864</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βασικός αλγόριθμος που χρησιμοποιείται στο JPEG είναι ο Διακριτός Μετασχηματισμός </a:t>
            </a:r>
            <a:r>
              <a:rPr lang="el-GR" err="1"/>
              <a:t>Συνημιτόνου</a:t>
            </a:r>
            <a:r>
              <a:rPr lang="el-GR"/>
              <a:t> (</a:t>
            </a:r>
            <a:r>
              <a:rPr lang="el-GR" err="1"/>
              <a:t>Discrete</a:t>
            </a:r>
            <a:r>
              <a:rPr lang="el-GR"/>
              <a:t> </a:t>
            </a:r>
            <a:r>
              <a:rPr lang="el-GR" err="1"/>
              <a:t>Cosine</a:t>
            </a:r>
            <a:r>
              <a:rPr lang="el-GR"/>
              <a:t> </a:t>
            </a:r>
            <a:r>
              <a:rPr lang="el-GR" err="1"/>
              <a:t>Transform</a:t>
            </a:r>
            <a:r>
              <a:rPr lang="el-GR"/>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err="1"/>
              <a:t>εικονοστοιχείων</a:t>
            </a:r>
            <a:r>
              <a:rPr lang="el-GR"/>
              <a:t>, με αποτέλεσμα να αντιστοιχούν σε υψηλές χωρικές συχνότητες) σε </a:t>
            </a:r>
            <a:r>
              <a:rPr lang="el-GR" err="1"/>
              <a:t>μιαν</a:t>
            </a:r>
            <a:r>
              <a:rPr lang="el-GR"/>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err="1"/>
              <a:t>εικονοστοιχείων</a:t>
            </a:r>
            <a:r>
              <a:rPr lang="el-GR"/>
              <a:t> (και αντιστοιχούν σε χαμηλότερες χωρικές συχνότητες) τις οποίες το ανθρώπινο μάτι είναι σε θέση να αντιληφθεί επακριβώς.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2"/>
            <a:r>
              <a:rPr lang="el-GR" sz="2900"/>
              <a:t>απότομες γιατί πραγματοποιούνται σε μικρό σχετικά αριθμό </a:t>
            </a:r>
            <a:r>
              <a:rPr lang="el-GR" sz="2900" err="1"/>
              <a:t>εικονοστοιχείων</a:t>
            </a:r>
            <a:r>
              <a:rPr lang="el-GR" sz="2900"/>
              <a:t> - αντιστοιχούν σε</a:t>
            </a:r>
            <a:r>
              <a:rPr lang="el-GR" sz="2900" b="1"/>
              <a:t> υψηλές χωρικές συχνότητες</a:t>
            </a:r>
            <a:endParaRPr lang="en-US" sz="2900"/>
          </a:p>
          <a:p>
            <a:pPr lvl="1"/>
            <a:r>
              <a:rPr lang="el-GR"/>
              <a:t>αντιλαμβάνεται επακριβώς τις </a:t>
            </a:r>
            <a:r>
              <a:rPr lang="el-GR" b="1"/>
              <a:t>λιγότερο απότομες </a:t>
            </a:r>
            <a:r>
              <a:rPr lang="el-GR"/>
              <a:t>διαφοροποιήσεις εντός της εικόνας</a:t>
            </a:r>
          </a:p>
          <a:p>
            <a:pPr lvl="2"/>
            <a:r>
              <a:rPr lang="el-GR" sz="2900"/>
              <a:t>αυτές δηλαδή που γίνονται σε μεγαλύτερες επιφάνειες </a:t>
            </a:r>
            <a:r>
              <a:rPr lang="el-GR" sz="2900" err="1"/>
              <a:t>εικονοστοιχείων</a:t>
            </a:r>
            <a:r>
              <a:rPr lang="el-GR" sz="2900"/>
              <a:t> -αντιστοιχούν σε </a:t>
            </a:r>
            <a:r>
              <a:rPr lang="el-GR" sz="2900" b="1"/>
              <a:t>χαμηλότερες χωρικές συχνότητες</a:t>
            </a:r>
            <a:r>
              <a:rPr lang="el-GR" sz="2900"/>
              <a:t>)</a:t>
            </a:r>
            <a:endParaRPr lang="en-US" sz="290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9233089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Πηγή: Σεραφείμ Καραμπογιάς </a:t>
            </a:r>
            <a:r>
              <a:rPr lang="en-US"/>
              <a:t>http://skara.di.uoa.gr/communication_systems/transparency/Pr_chapter_6_10_2015_16.pdf</a:t>
            </a:r>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581967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err="1"/>
              <a:t>κβάντιση</a:t>
            </a:r>
            <a:r>
              <a:rPr lang="el-GR"/>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hlinkClick r:id="rId3"/>
              </a:rPr>
              <a:t>Κεφάλαιο 11: Κωδικοποίηση εικόνων: JPEG - Μέρος 3: Μετασχηματισμός εικόνας (aueb.gr)</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002990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602808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6234122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17200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Πλεονάζουσα πληροφορία είναι αυτή η οποία ενδέχεται να:  </a:t>
            </a:r>
          </a:p>
          <a:p>
            <a:r>
              <a:rPr lang="el-GR"/>
              <a:t> </a:t>
            </a:r>
          </a:p>
          <a:p>
            <a:r>
              <a:rPr lang="el-GR"/>
              <a:t>• Εμφανίζεται πολλές φορές στη ροή, οπότε είναι δυνατή η απομάκρυνσή της σε κάποιες από αυτές τις εμφανίσεις. </a:t>
            </a:r>
          </a:p>
          <a:p>
            <a:r>
              <a:rPr lang="el-GR"/>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a:t> • Δεδομένα τα οποία μπορούν να ανασκευαστούν στον δέκτη με τη βοήθεια μαθηματικών υπολογισμών.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Διακριτός Μετασχηματισμός </a:t>
            </a:r>
            <a:r>
              <a:rPr lang="el-GR" err="1"/>
              <a:t>Συνημιτόνου</a:t>
            </a:r>
            <a:r>
              <a:rPr lang="el-GR"/>
              <a:t> (ΔΜΣ), </a:t>
            </a:r>
            <a:r>
              <a:rPr lang="el-GR" err="1"/>
              <a:t>Discrete</a:t>
            </a:r>
            <a:r>
              <a:rPr lang="el-GR"/>
              <a:t> </a:t>
            </a:r>
            <a:r>
              <a:rPr lang="el-GR" err="1"/>
              <a:t>Cosine</a:t>
            </a:r>
            <a:r>
              <a:rPr lang="el-GR"/>
              <a:t> </a:t>
            </a:r>
            <a:r>
              <a:rPr lang="el-GR" err="1"/>
              <a:t>Transform</a:t>
            </a:r>
            <a:r>
              <a:rPr lang="el-GR"/>
              <a:t>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err="1"/>
              <a:t>συνημιτόνου</a:t>
            </a:r>
            <a:r>
              <a:rPr lang="el-GR"/>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βήματα τα οποία ακολουθούνται στην περίπτωση του JPEG και του MPEG περιλαμβάνουν τον τεμαχισμό της εικόνας σε μπλοκ, διαστάσεων συνήθως 8x8 </a:t>
            </a:r>
            <a:r>
              <a:rPr lang="el-GR" err="1"/>
              <a:t>εικονοστοιχείων</a:t>
            </a:r>
            <a:r>
              <a:rPr lang="el-GR"/>
              <a:t>, 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 το μετασχηματισμό κατά Διακριτό Μετασχηματισμό </a:t>
            </a:r>
            <a:r>
              <a:rPr lang="el-GR" err="1"/>
              <a:t>Συνημιτόνου</a:t>
            </a:r>
            <a:r>
              <a:rPr lang="el-GR"/>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για τα αναμενόμενα αποτελέσματα του δισδιάστατου DCT:  </a:t>
            </a:r>
          </a:p>
          <a:p>
            <a:r>
              <a:rPr lang="el-GR"/>
              <a:t> </a:t>
            </a:r>
          </a:p>
          <a:p>
            <a:r>
              <a:rPr lang="el-GR"/>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a:t>• Μια εικόνα με ένα μόνο χρώμα θα δίνει σαν αποτέλεσμα έναν πίνακα με μεγάλη τιμή για τον πρώτο όρο και μηδενικές για τις υπόλοιπες.  </a:t>
            </a:r>
          </a:p>
          <a:p>
            <a:r>
              <a:rPr lang="el-GR"/>
              <a:t>• Μια εικόνα με πολλές εναλλαγές θα δίνει πίνακα με διαφορετικές τιμές.</a:t>
            </a:r>
            <a:endParaRPr lang="en-US"/>
          </a:p>
          <a:p>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Θεωρούμε το παρακάτω </a:t>
            </a:r>
            <a:r>
              <a:rPr lang="el-GR" err="1"/>
              <a:t>block</a:t>
            </a:r>
            <a:r>
              <a:rPr lang="el-GR"/>
              <a:t> μιας εικόνας. Οι τιμές των </a:t>
            </a:r>
            <a:r>
              <a:rPr lang="el-GR" err="1"/>
              <a:t>pixels</a:t>
            </a:r>
            <a:r>
              <a:rPr lang="el-GR"/>
              <a:t> (θεωρούμε τη φωτεινότητα) κυμαίνονται από 0 (μαύρο) έως 255 (άσπρο)</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Αφαιρούμε την τιμή 128 από κάθε </a:t>
            </a:r>
            <a:r>
              <a:rPr lang="el-GR" err="1"/>
              <a:t>pixel</a:t>
            </a:r>
            <a:r>
              <a:rPr lang="el-GR"/>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err="1"/>
              <a:t>κβαντισμό</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Σημειώνεται ότι η προσαρμογή των συντελεστών γίνεται με βάση έτοιμους τους πίνακες, </a:t>
            </a:r>
            <a:r>
              <a:rPr lang="el-GR" err="1"/>
              <a:t>προτυποποιημένους</a:t>
            </a:r>
            <a:r>
              <a:rPr lang="el-GR"/>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Κάνοντας κλιμάκωση των συντελεστών για ποιότητα 50 προκύπτει ο επόμενος πίνακας, έστω C:</a:t>
            </a:r>
            <a:r>
              <a:rPr lang="en-US"/>
              <a:t>.</a:t>
            </a:r>
            <a:endParaRPr lang="el-G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24066663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a:p>
            <a:r>
              <a:rPr lang="el-GR"/>
              <a:t>Από την άλλη, δεν είναι πάντα εφικτό να πετυχαίνουμε την επιθυμητή συμπίεση, μόνο με μη </a:t>
            </a:r>
            <a:r>
              <a:rPr lang="el-GR" err="1"/>
              <a:t>απωλεστικό</a:t>
            </a:r>
            <a:r>
              <a:rPr lang="el-GR"/>
              <a:t> τρόπο. Στις περιπτώσεις αυτές, οι οποίες είναι και οι περισσότερες, απαιτούνται και </a:t>
            </a:r>
            <a:r>
              <a:rPr lang="el-GR" err="1"/>
              <a:t>απωλεστικοί</a:t>
            </a:r>
            <a:r>
              <a:rPr lang="el-GR"/>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Κωδικοποίηση Μήκους Διαδρομής (</a:t>
            </a:r>
            <a:r>
              <a:rPr lang="el-GR" err="1"/>
              <a:t>Run</a:t>
            </a:r>
            <a:r>
              <a:rPr lang="el-GR"/>
              <a:t> </a:t>
            </a:r>
            <a:r>
              <a:rPr lang="el-GR" err="1"/>
              <a:t>Length</a:t>
            </a:r>
            <a:r>
              <a:rPr lang="el-GR"/>
              <a:t> </a:t>
            </a:r>
            <a:r>
              <a:rPr lang="el-GR" err="1"/>
              <a:t>Encoding</a:t>
            </a:r>
            <a:r>
              <a:rPr lang="el-GR"/>
              <a:t>, RLE) στοχεύει σε μια αποτελεσματική από πλευράς συμπίεσης, περιγραφή αλληλουχίας δεδομένων στις οποίες κάποιες τιμές επαναλαμβάνονται </a:t>
            </a:r>
          </a:p>
          <a:p>
            <a:r>
              <a:rPr lang="el-GR"/>
              <a:t>συνεχόμενα. Για παράδειγμα, σε μια εικόνα μπορεί να έχουμε πολλά συνεχόμενα άσπρα </a:t>
            </a:r>
            <a:r>
              <a:rPr lang="el-GR" err="1"/>
              <a:t>pixels</a:t>
            </a:r>
            <a:r>
              <a:rPr lang="el-GR"/>
              <a:t> (W) και κάποια μαύρα (B), όπως φαίνεται στο σχήμα</a:t>
            </a:r>
            <a:r>
              <a:rPr lang="en-US"/>
              <a:t>.</a:t>
            </a:r>
          </a:p>
          <a:p>
            <a:r>
              <a:rPr lang="el-GR"/>
              <a:t>Η πληροφορία που δίνει τα χρώματα των </a:t>
            </a:r>
            <a:r>
              <a:rPr lang="el-GR" err="1"/>
              <a:t>εικονοστοιχείων</a:t>
            </a:r>
            <a:r>
              <a:rPr lang="el-GR"/>
              <a:t> είναι η ακόλουθη (για την πρώτη γραμμή της ακολουθίας):  </a:t>
            </a:r>
          </a:p>
          <a:p>
            <a:r>
              <a:rPr lang="el-GR"/>
              <a:t>WWWWWWWWWWWWBWWWWWWWWWWWWBBBWWWWWWWWWWWWWWWWWWWW WWWWBWWWWWWWWWWWWWW </a:t>
            </a:r>
          </a:p>
          <a:p>
            <a:r>
              <a:rPr lang="el-GR"/>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a:t> (W, 12), (B, 1), (W, 12), (B, 3), (W, 24), (B, 1), (W, 14)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εκμετάλλευση του στατιστικού πλεονασμού αποτελεί μια μη </a:t>
            </a:r>
            <a:r>
              <a:rPr lang="el-GR" err="1"/>
              <a:t>απωλεστική</a:t>
            </a:r>
            <a:r>
              <a:rPr lang="el-GR"/>
              <a:t> μέθοδο συμπίεσης δεδομένων. </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err="1"/>
              <a:t>bits</a:t>
            </a:r>
            <a:r>
              <a:rPr lang="el-GR"/>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βάση το πλήθος των συμβόλων προς κωδικοποίηση, υπολογίζεται το πλήθος των </a:t>
            </a:r>
            <a:r>
              <a:rPr lang="el-GR" err="1"/>
              <a:t>bits</a:t>
            </a:r>
            <a:r>
              <a:rPr lang="el-GR"/>
              <a:t> που χρειαζόμαστε. Η σχέση υπολογισμού είναι N&lt;= 2n, όπου N το πλήθος των συμβόλων προς κωδικοποίηση και n το πλήθος των </a:t>
            </a:r>
            <a:r>
              <a:rPr lang="el-GR" err="1"/>
              <a:t>bits</a:t>
            </a:r>
            <a:r>
              <a:rPr lang="el-GR"/>
              <a:t> που απαιτούνται για την κωδικοποίηση κ</a:t>
            </a:r>
            <a:r>
              <a:rPr lang="en-US"/>
              <a:t>.</a:t>
            </a:r>
            <a:r>
              <a:rPr lang="el-GR" err="1"/>
              <a:t>άθε</a:t>
            </a:r>
            <a:r>
              <a:rPr lang="el-GR"/>
              <a:t> ενός από αυτά τα σύμβολα.  • Σε κάθε σύμβολο αντιστοιχίζεται ένας διαφορετικός συνδυασμός (όσον αφορά τις τιμές που αυτά έχουν 0 ή 1) από n</a:t>
            </a:r>
            <a:r>
              <a:rPr lang="en-US"/>
              <a:t> </a:t>
            </a:r>
            <a:r>
              <a:rPr lang="el-GR" err="1"/>
              <a:t>bits</a:t>
            </a:r>
            <a:r>
              <a:rPr lang="en-US"/>
              <a:t>. </a:t>
            </a:r>
          </a:p>
          <a:p>
            <a:r>
              <a:rPr lang="el-GR"/>
              <a:t>Έτσι, για παράδειγμα, εάν επιθυμούμε κωδικοποίηση 6 συμβόλων, το πλήθος των </a:t>
            </a:r>
            <a:r>
              <a:rPr lang="el-GR" err="1"/>
              <a:t>bits</a:t>
            </a:r>
            <a:r>
              <a:rPr lang="el-GR"/>
              <a:t> που απαιτούνται είναι 3, αφού 22&lt;6 και 23&gt;6. Η ομοιόμορφη κωδικοποίηση θα μας έδινε τις εξής αντιστοιχίσεις: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err="1"/>
              <a:t>Huffman</a:t>
            </a:r>
            <a:r>
              <a:rPr lang="el-GR"/>
              <a:t>, τον οποίο θα περιγράψουμε στη συνέχεια, αλλά και άλλοι συναφείς αλγόριθμοι.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πρόβλημα τίθεται ως εξής: Έστω τα k προς κωδικοποίηση σύμβολα (αλφάβητο)  </a:t>
            </a:r>
          </a:p>
          <a:p>
            <a:r>
              <a:rPr lang="el-GR"/>
              <a:t>A = {a1, a2, …., </a:t>
            </a:r>
            <a:r>
              <a:rPr lang="el-GR" err="1"/>
              <a:t>ak</a:t>
            </a:r>
            <a:r>
              <a:rPr lang="el-GR"/>
              <a:t>) </a:t>
            </a:r>
          </a:p>
          <a:p>
            <a:r>
              <a:rPr lang="el-GR"/>
              <a:t>Και έστω τα βάρη τα οποία αντιστοιχούν στα ανωτέρω σύμβολα, τα οποία αντιστοιχούν στην πιθανότητα εμφάνισης κάθε συμβόλου  </a:t>
            </a:r>
          </a:p>
          <a:p>
            <a:r>
              <a:rPr lang="el-GR"/>
              <a:t>W = {w1, w2, …., </a:t>
            </a:r>
            <a:r>
              <a:rPr lang="el-GR" err="1"/>
              <a:t>wk</a:t>
            </a:r>
            <a:r>
              <a:rPr lang="el-GR"/>
              <a:t>),  </a:t>
            </a:r>
          </a:p>
          <a:p>
            <a:r>
              <a:rPr lang="el-GR"/>
              <a:t>Επιθυμούμε να υπολογίσουμε τις λέξεις κωδικοποίησης (τις ακολουθίες δηλαδή </a:t>
            </a:r>
            <a:r>
              <a:rPr lang="el-GR" err="1"/>
              <a:t>bits</a:t>
            </a:r>
            <a:r>
              <a:rPr lang="el-GR"/>
              <a:t> όπου κάθε ένα από αυτά έχει συγκεκριμένη τιμή) </a:t>
            </a:r>
          </a:p>
          <a:p>
            <a:r>
              <a:rPr lang="el-GR"/>
              <a:t>C(A, W)={c1, c2, …, </a:t>
            </a:r>
            <a:r>
              <a:rPr lang="el-GR" err="1"/>
              <a:t>ck</a:t>
            </a:r>
            <a:r>
              <a:rPr lang="el-GR"/>
              <a:t>), αποτελούμενες από Ν={n1, n2, ..</a:t>
            </a:r>
            <a:r>
              <a:rPr lang="el-GR" err="1"/>
              <a:t>nk</a:t>
            </a:r>
            <a:r>
              <a:rPr lang="el-GR"/>
              <a:t>}</a:t>
            </a:r>
            <a:r>
              <a:rPr lang="el-GR" err="1"/>
              <a:t>bits</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err="1"/>
              <a:t>bits</a:t>
            </a:r>
            <a:r>
              <a:rPr lang="el-GR"/>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err="1"/>
              <a:t>εικονοστοιχείων</a:t>
            </a:r>
            <a:r>
              <a:rPr lang="el-GR"/>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16588202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5282196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από την κωδικοποίηση </a:t>
            </a:r>
            <a:r>
              <a:rPr lang="el-GR" err="1"/>
              <a:t>Huffman</a:t>
            </a:r>
            <a:r>
              <a:rPr lang="el-GR"/>
              <a:t> είναι οι εξής:  </a:t>
            </a:r>
          </a:p>
          <a:p>
            <a:r>
              <a:rPr lang="el-GR"/>
              <a:t> </a:t>
            </a:r>
          </a:p>
          <a:p>
            <a:r>
              <a:rPr lang="el-GR"/>
              <a:t>• Κάθε σύμβολο αντιστοιχεί σε μία μοναδική κωδικοποίηση.  </a:t>
            </a:r>
          </a:p>
          <a:p>
            <a:r>
              <a:rPr lang="el-GR"/>
              <a:t>• Η κωδικοποίηση οποιουδήποτε συμβόλου δεν είναι πρόθεμα της κωδικοποίησης κάποιου άλλου συμβόλου.</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3268622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image" Target="../media/image44.png"/></Relationships>
</file>

<file path=ppt/slides/_rels/slide119.xml.rels><?xml version="1.0" encoding="UTF-8" standalone="yes"?>
<Relationships xmlns="http://schemas.openxmlformats.org/package/2006/relationships"><Relationship Id="rId3" Type="http://schemas.openxmlformats.org/officeDocument/2006/relationships/hyperlink" Target="https://en.wikipedia.org/wiki/H.262/MPEG-2_Part_2#cite_note-spatial-16" TargetMode="External"/><Relationship Id="rId2" Type="http://schemas.openxmlformats.org/officeDocument/2006/relationships/hyperlink" Target="https://en.wikipedia.org/wiki/H.262/MPEG-2_Part_2#cite_note-snr-15" TargetMode="Externa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hyperlink" Target="https://en.wikipedia.org/wiki/H.262/MPEG-2_Part_2#cite_note-temporal-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hyperlink" Target="https://en.wikipedia.org/wiki/H.262/MPEG-2_Part_2"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en.wikipedia.org/wiki/H.262/MPEG-2_Part_2"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kara.di.uoa.gr/communication_systems/transparency/Pr_chapter_6_10_2015_16.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Τεχνικές συμπίεσης βίντεο</a:t>
            </a:r>
            <a:br>
              <a:rPr lang="el-GR">
                <a:solidFill>
                  <a:srgbClr val="5075BC"/>
                </a:solidFill>
              </a:rPr>
            </a:br>
            <a:r>
              <a:rPr lang="el-GR">
                <a:solidFill>
                  <a:srgbClr val="5075BC"/>
                </a:solidFill>
              </a:rPr>
              <a:t>κατά </a:t>
            </a:r>
            <a:r>
              <a:rPr lang="en-US">
                <a:solidFill>
                  <a:srgbClr val="5075BC"/>
                </a:solidFill>
              </a:rPr>
              <a:t>MPEG</a:t>
            </a:r>
            <a:endParaRPr lang="el-GR">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a:p>
          <a:p>
            <a:r>
              <a:rPr lang="el-GR" sz="2800"/>
              <a:t>Παντελής </a:t>
            </a:r>
            <a:r>
              <a:rPr lang="el-GR" sz="2800" err="1"/>
              <a:t>Μπαλαούρας</a:t>
            </a:r>
            <a:endParaRPr lang="el-GR" sz="2800"/>
          </a:p>
          <a:p>
            <a:r>
              <a:rPr lang="el-GR" sz="2800"/>
              <a:t>Τμήμα Πληροφορικής &amp; Τηλεπικοινωνιών</a:t>
            </a:r>
            <a:endParaRPr lang="en-US" sz="2800"/>
          </a:p>
          <a:p>
            <a:r>
              <a:rPr lang="en-US" sz="2800"/>
              <a:t>2020 - 2021</a:t>
            </a:r>
          </a:p>
          <a:p>
            <a:endParaRPr lang="el-GR" sz="2800"/>
          </a:p>
        </p:txBody>
      </p:sp>
    </p:spTree>
    <p:extLst>
      <p:ext uri="{BB962C8B-B14F-4D97-AF65-F5344CB8AC3E}">
        <p14:creationId xmlns:p14="http://schemas.microsoft.com/office/powerpoint/2010/main" val="22457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Μηχανισμοί συμπίεσης</a:t>
            </a:r>
            <a:r>
              <a:rPr lang="en-US" sz="4400"/>
              <a:t> </a:t>
            </a:r>
            <a:r>
              <a:rPr lang="el-GR" sz="4400"/>
              <a:t>βίντεο</a:t>
            </a:r>
            <a:r>
              <a:rPr lang="en-US" sz="4400"/>
              <a:t> </a:t>
            </a:r>
            <a:endParaRPr lang="el-GR" sz="4400"/>
          </a:p>
        </p:txBody>
      </p:sp>
    </p:spTree>
    <p:extLst>
      <p:ext uri="{BB962C8B-B14F-4D97-AF65-F5344CB8AC3E}">
        <p14:creationId xmlns:p14="http://schemas.microsoft.com/office/powerpoint/2010/main" val="34561215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a:t>
            </a:r>
            <a:r>
              <a:rPr lang="en-US"/>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a:t>B</a:t>
            </a:r>
            <a:r>
              <a:rPr lang="el-GR" sz="2400" b="1" err="1"/>
              <a:t>ήμα</a:t>
            </a:r>
            <a:r>
              <a:rPr lang="el-GR" sz="2400" b="1"/>
              <a:t> </a:t>
            </a:r>
            <a:r>
              <a:rPr lang="en-US" sz="2400" b="1"/>
              <a:t>2</a:t>
            </a:r>
            <a:r>
              <a:rPr lang="el-GR" sz="2400" b="1"/>
              <a:t>: </a:t>
            </a:r>
            <a:endParaRPr lang="en-US" sz="2400" b="1"/>
          </a:p>
          <a:p>
            <a:r>
              <a:rPr lang="el-GR" sz="2400"/>
              <a:t>Επιλέγονται οι δύο κόμβους με τα μικρότερα βάρη</a:t>
            </a:r>
          </a:p>
          <a:p>
            <a:r>
              <a:rPr lang="el-GR" sz="2400"/>
              <a:t>Δημιουργείται ένα νέος εσωτερικός κόμβος, ο οποίος συνδέει (έχει, δηλαδή, σαν παιδιά του) τους δύο  κόμβους. </a:t>
            </a:r>
          </a:p>
          <a:p>
            <a:r>
              <a:rPr lang="el-GR" sz="2400"/>
              <a:t>Το βάρος του νέου κόμβου προκύπτει από το άθροισμα των βαρών των δύο κόμβων.  </a:t>
            </a:r>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3</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a:t>B</a:t>
            </a:r>
            <a:r>
              <a:rPr lang="el-GR" sz="2400" b="1" err="1"/>
              <a:t>ήμα</a:t>
            </a:r>
            <a:r>
              <a:rPr lang="el-GR" sz="2400" b="1"/>
              <a:t> 3: </a:t>
            </a:r>
            <a:endParaRPr lang="en-US" sz="2400" b="1"/>
          </a:p>
          <a:p>
            <a:r>
              <a:rPr lang="el-GR" sz="2400"/>
              <a:t>Το βήμα (2) επαναλαμβάνεται μέχρι να εξαντληθούν όλοι οι κόμβοι (είτε φύλλα είτε σύνθετοι κόμβοι). </a:t>
            </a:r>
          </a:p>
          <a:p>
            <a:r>
              <a:rPr lang="el-GR" sz="2400"/>
              <a:t>Δημιουργείται τελικά η ρίζα του δένδρου που έχει βάρος το συνολικό άθροισμα των βαρών, δηλαδή μονάδα.  </a:t>
            </a:r>
          </a:p>
          <a:p>
            <a:endParaRPr lang="el-GR" sz="2400"/>
          </a:p>
          <a:p>
            <a:endParaRPr lang="en-US" sz="240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4</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4: </a:t>
            </a:r>
            <a:endParaRPr lang="en-US" sz="2400" b="1"/>
          </a:p>
          <a:p>
            <a:r>
              <a:rPr lang="el-GR" sz="2400"/>
              <a:t>Ξεκινώντας από τη ρίζα του δένδρου βρίσκουμε τις διαδρομές προς τα φύλλα και σε κάθε κλάδο τοποθετούμε το 0 ή το 1.</a:t>
            </a:r>
          </a:p>
          <a:p>
            <a:pPr marL="0" indent="0">
              <a:buNone/>
            </a:pPr>
            <a:r>
              <a:rPr lang="el-GR" sz="2400"/>
              <a:t>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a:solidFill>
                  <a:srgbClr val="5075BC"/>
                </a:solidFill>
              </a:rPr>
              <a:t>Ρίζα</a:t>
            </a:r>
            <a:endParaRPr lang="en-US" sz="2400" b="1">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5</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5: </a:t>
            </a:r>
            <a:endParaRPr lang="en-US" sz="2400" b="1"/>
          </a:p>
          <a:p>
            <a:r>
              <a:rPr lang="el-GR" sz="2400"/>
              <a:t>Ξεκινώντας από τη </a:t>
            </a:r>
            <a:r>
              <a:rPr lang="el-GR" sz="2400" b="1"/>
              <a:t>ρίζα</a:t>
            </a:r>
            <a:r>
              <a:rPr lang="el-GR" sz="240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a:t>C:  101</a:t>
            </a:r>
          </a:p>
        </p:txBody>
      </p:sp>
    </p:spTree>
    <p:extLst>
      <p:ext uri="{BB962C8B-B14F-4D97-AF65-F5344CB8AC3E}">
        <p14:creationId xmlns:p14="http://schemas.microsoft.com/office/powerpoint/2010/main" val="17581501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a:t>Πίνακας κωδικοποιήσεων</a:t>
            </a:r>
            <a:endParaRPr lang="en-US"/>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n-US"/>
                        <a:t>11</a:t>
                      </a:r>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n-US"/>
                        <a:t>01</a:t>
                      </a:r>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n-US"/>
                        <a:t>101</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1001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a:t>Παρατηρήσεις</a:t>
            </a:r>
            <a:endParaRPr lang="en-US"/>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a:t>Κάθε σύμβολο αντιστοιχεί σε </a:t>
            </a:r>
            <a:r>
              <a:rPr lang="el-GR" b="1"/>
              <a:t>μία μοναδική κωδικοποίηση</a:t>
            </a:r>
            <a:r>
              <a:rPr lang="el-GR"/>
              <a:t>.  </a:t>
            </a:r>
          </a:p>
          <a:p>
            <a:r>
              <a:rPr lang="el-GR"/>
              <a:t>Η κωδικοποίηση οποιουδήποτε συμβόλου </a:t>
            </a:r>
            <a:r>
              <a:rPr lang="el-GR" b="1"/>
              <a:t>δεν είναι πρόθεμα της κωδικοποίησης</a:t>
            </a:r>
            <a:r>
              <a:rPr lang="el-GR"/>
              <a:t> κάποιου άλλου συμβόλου.</a:t>
            </a:r>
            <a:endParaRPr lang="en-US"/>
          </a:p>
        </p:txBody>
      </p:sp>
    </p:spTree>
    <p:extLst>
      <p:ext uri="{BB962C8B-B14F-4D97-AF65-F5344CB8AC3E}">
        <p14:creationId xmlns:p14="http://schemas.microsoft.com/office/powerpoint/2010/main" val="12869170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a:t>Απόδοση κωδικοποίησης </a:t>
            </a:r>
            <a:r>
              <a:rPr lang="en-US"/>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572340" cy="4824536"/>
          </a:xfrm>
        </p:spPr>
        <p:txBody>
          <a:bodyPr>
            <a:normAutofit lnSpcReduction="10000"/>
          </a:bodyPr>
          <a:lstStyle/>
          <a:p>
            <a:r>
              <a:rPr lang="el-GR" sz="2400"/>
              <a:t>Απόδοση κωδικοποίησης </a:t>
            </a:r>
            <a:r>
              <a:rPr lang="en-US" sz="2400"/>
              <a:t>Huffman: </a:t>
            </a:r>
          </a:p>
          <a:p>
            <a:endParaRPr lang="en-US" sz="2400"/>
          </a:p>
          <a:p>
            <a:endParaRPr lang="el-GR" sz="2400"/>
          </a:p>
          <a:p>
            <a:r>
              <a:rPr lang="el-GR" sz="2400"/>
              <a:t>Απόδοση ομοιόμορφης κωδικοποίησης:</a:t>
            </a:r>
          </a:p>
          <a:p>
            <a:endParaRPr lang="el-GR" sz="2400"/>
          </a:p>
          <a:p>
            <a:endParaRPr lang="en-US" sz="2400"/>
          </a:p>
          <a:p>
            <a:r>
              <a:rPr lang="el-GR" sz="2400"/>
              <a:t>Προκύπτει λοιπόν ότι, στο συγκεκριμένο παράδειγμα, η κωδικοποίηση </a:t>
            </a:r>
            <a:r>
              <a:rPr lang="el-GR" sz="2400" err="1"/>
              <a:t>Huffman</a:t>
            </a:r>
            <a:r>
              <a:rPr lang="el-GR" sz="2400"/>
              <a:t> είναι πιο αποδοτική από την ομοιόμορφη κωδικοποίηση κατά περίπου 22%, αφού κάθε σύμβολο στην κωδικοποίηση </a:t>
            </a:r>
            <a:r>
              <a:rPr lang="el-GR" sz="2400" err="1"/>
              <a:t>Huffman</a:t>
            </a:r>
            <a:r>
              <a:rPr lang="el-GR" sz="2400"/>
              <a:t> κωδικοποιείται με 2.45 </a:t>
            </a:r>
            <a:r>
              <a:rPr lang="el-GR" sz="2400" err="1"/>
              <a:t>bits</a:t>
            </a:r>
            <a:r>
              <a:rPr lang="el-GR" sz="2400"/>
              <a:t>, ενώ στην ομοιόμορφη με 3 </a:t>
            </a:r>
            <a:r>
              <a:rPr lang="el-GR" sz="2400" err="1"/>
              <a:t>bits</a:t>
            </a:r>
            <a:r>
              <a:rPr lang="el-GR" sz="2400"/>
              <a:t>. </a:t>
            </a:r>
            <a:endParaRPr lang="en-US" sz="240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a:t>Πότε χρησιμοποιείται</a:t>
            </a:r>
            <a:endParaRPr lang="en-US"/>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a:t>
            </a:r>
          </a:p>
          <a:p>
            <a:r>
              <a:rPr lang="el-GR"/>
              <a:t>Συγκεκριμένα, αποτελεί </a:t>
            </a:r>
            <a:r>
              <a:rPr lang="el-GR" b="1"/>
              <a:t>το τελευταίο στάδιο της κωδικοποίησης / συμπίεσης των δεδομένων.</a:t>
            </a:r>
            <a:endParaRPr lang="en-US" b="1"/>
          </a:p>
        </p:txBody>
      </p:sp>
    </p:spTree>
    <p:extLst>
      <p:ext uri="{BB962C8B-B14F-4D97-AF65-F5344CB8AC3E}">
        <p14:creationId xmlns:p14="http://schemas.microsoft.com/office/powerpoint/2010/main" val="14552223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a:t>Πότε εφαρμόζεται ο αλγόριθμος </a:t>
            </a:r>
            <a:r>
              <a:rPr lang="el-GR" err="1"/>
              <a:t>Huffman</a:t>
            </a:r>
            <a:endParaRPr lang="en-US"/>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107504" y="1556792"/>
            <a:ext cx="8928992" cy="4824536"/>
          </a:xfrm>
        </p:spPr>
        <p:txBody>
          <a:bodyPr>
            <a:normAutofit fontScale="77500" lnSpcReduction="20000"/>
          </a:bodyPr>
          <a:lstStyle/>
          <a:p>
            <a:r>
              <a:rPr lang="el-GR"/>
              <a:t>Αρχικά υπολογίζεται ο </a:t>
            </a:r>
            <a:r>
              <a:rPr lang="el-GR" b="1"/>
              <a:t>χωρικός πλεονασμός </a:t>
            </a:r>
            <a:r>
              <a:rPr lang="el-GR"/>
              <a:t>σε επίπεδο </a:t>
            </a:r>
            <a:r>
              <a:rPr lang="el-GR" err="1"/>
              <a:t>μακρο</a:t>
            </a:r>
            <a:r>
              <a:rPr lang="el-GR"/>
              <a:t>-μπλοκ.</a:t>
            </a:r>
          </a:p>
          <a:p>
            <a:r>
              <a:rPr lang="el-GR"/>
              <a:t>Η περιγραφή κάποιων εξ αυτών μπορεί να βασιστεί στις περιγραφές των προηγουμένων και για αυτόν τον λόγο δημιουργείται το </a:t>
            </a:r>
            <a:r>
              <a:rPr lang="el-GR" b="1"/>
              <a:t>διάνυσμα κίνησης.  </a:t>
            </a:r>
          </a:p>
          <a:p>
            <a:r>
              <a:rPr lang="el-GR"/>
              <a:t>Στα υπόλοιπα </a:t>
            </a:r>
            <a:r>
              <a:rPr lang="el-GR" err="1"/>
              <a:t>μακρο</a:t>
            </a:r>
            <a:r>
              <a:rPr lang="el-GR"/>
              <a:t>-μπλοκ (χωρίς διάνυσμα κίνησης) αλλά και για τις διαφορές του προβλεπόμενου </a:t>
            </a:r>
            <a:r>
              <a:rPr lang="el-GR" err="1"/>
              <a:t>μακρο</a:t>
            </a:r>
            <a:r>
              <a:rPr lang="el-GR"/>
              <a:t>-μπλοκ από το πραγματικό εφαρμόζεται ο </a:t>
            </a:r>
            <a:r>
              <a:rPr lang="el-GR" b="1"/>
              <a:t>Διακριτός Μετασχηματισμός </a:t>
            </a:r>
            <a:r>
              <a:rPr lang="el-GR" b="1" err="1"/>
              <a:t>Συνημιτόνου</a:t>
            </a:r>
            <a:r>
              <a:rPr lang="el-GR"/>
              <a:t>.  </a:t>
            </a:r>
          </a:p>
          <a:p>
            <a:r>
              <a:rPr lang="el-GR"/>
              <a:t>Μετά την </a:t>
            </a:r>
            <a:r>
              <a:rPr lang="el-GR" b="1" err="1"/>
              <a:t>κβάντιση</a:t>
            </a:r>
            <a:r>
              <a:rPr lang="el-GR" b="1"/>
              <a:t> των συντελεστών </a:t>
            </a:r>
            <a:r>
              <a:rPr lang="el-GR"/>
              <a:t>του ΔΜΣ, γίνεται </a:t>
            </a:r>
            <a:r>
              <a:rPr lang="el-GR" b="1"/>
              <a:t>κωδικοποίηση μήκους διαδρομής</a:t>
            </a:r>
            <a:r>
              <a:rPr lang="el-GR"/>
              <a:t>.  </a:t>
            </a:r>
          </a:p>
          <a:p>
            <a:r>
              <a:rPr lang="el-GR"/>
              <a:t>Στα </a:t>
            </a:r>
            <a:r>
              <a:rPr lang="el-GR">
                <a:solidFill>
                  <a:schemeClr val="tx2"/>
                </a:solidFill>
              </a:rPr>
              <a:t>αποτελέσματα της </a:t>
            </a:r>
            <a:r>
              <a:rPr lang="el-GR" err="1">
                <a:solidFill>
                  <a:schemeClr val="tx2"/>
                </a:solidFill>
              </a:rPr>
              <a:t>κβάντισης</a:t>
            </a:r>
            <a:r>
              <a:rPr lang="el-GR">
                <a:solidFill>
                  <a:schemeClr val="tx2"/>
                </a:solidFill>
              </a:rPr>
              <a:t> </a:t>
            </a:r>
            <a:r>
              <a:rPr lang="el-GR"/>
              <a:t>αλλά και στα </a:t>
            </a:r>
            <a:r>
              <a:rPr lang="el-GR">
                <a:solidFill>
                  <a:schemeClr val="tx2"/>
                </a:solidFill>
              </a:rPr>
              <a:t>διανύσματα</a:t>
            </a:r>
            <a:r>
              <a:rPr lang="el-GR"/>
              <a:t> </a:t>
            </a:r>
            <a:r>
              <a:rPr lang="el-GR">
                <a:solidFill>
                  <a:schemeClr val="tx2"/>
                </a:solidFill>
              </a:rPr>
              <a:t>κίνησης</a:t>
            </a:r>
            <a:r>
              <a:rPr lang="el-GR"/>
              <a:t> </a:t>
            </a:r>
            <a:r>
              <a:rPr lang="el-GR" b="1"/>
              <a:t>εφαρμόζεται ο αλγόριθμος </a:t>
            </a:r>
            <a:r>
              <a:rPr lang="el-GR" b="1" err="1"/>
              <a:t>Huffman</a:t>
            </a:r>
            <a:r>
              <a:rPr lang="el-GR" b="1"/>
              <a:t>. </a:t>
            </a:r>
            <a:endParaRPr lang="en-US" b="1"/>
          </a:p>
        </p:txBody>
      </p:sp>
    </p:spTree>
    <p:extLst>
      <p:ext uri="{BB962C8B-B14F-4D97-AF65-F5344CB8AC3E}">
        <p14:creationId xmlns:p14="http://schemas.microsoft.com/office/powerpoint/2010/main" val="18840551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Tree>
    <p:extLst>
      <p:ext uri="{BB962C8B-B14F-4D97-AF65-F5344CB8AC3E}">
        <p14:creationId xmlns:p14="http://schemas.microsoft.com/office/powerpoint/2010/main" val="360522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a:t>Είδη πλεονασμού</a:t>
            </a:r>
            <a:endParaRPr lang="en-US"/>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a:t>Η πλειονότητα των προτύπων κωδικοποίησης και συμπίεσης ψηφιακού βίντεο στηρίζονται στην </a:t>
            </a:r>
            <a:r>
              <a:rPr lang="el-GR" b="1"/>
              <a:t>αξιοποίηση διαφόρων ειδών πλεονασμού στοχεύοντας στη μείωσή του</a:t>
            </a:r>
            <a:r>
              <a:rPr lang="el-GR"/>
              <a:t>, άρα και στη μείωση του όγκου των δεδομένων. </a:t>
            </a:r>
          </a:p>
          <a:p>
            <a:pPr marL="0" indent="0">
              <a:buNone/>
            </a:pPr>
            <a:r>
              <a:rPr lang="el-GR"/>
              <a:t>Τα </a:t>
            </a:r>
            <a:r>
              <a:rPr lang="el-GR" b="1"/>
              <a:t>είδη πλεονασμού</a:t>
            </a:r>
            <a:r>
              <a:rPr lang="el-GR"/>
              <a:t> είναι τα επόμενα:   </a:t>
            </a:r>
          </a:p>
          <a:p>
            <a:r>
              <a:rPr lang="el-GR" b="1"/>
              <a:t>Χωρικός πλεονασμός</a:t>
            </a:r>
            <a:r>
              <a:rPr lang="el-GR"/>
              <a:t>, ο οποίος οφείλεται στις ομοιότητες μεταξύ των </a:t>
            </a:r>
            <a:r>
              <a:rPr lang="el-GR" err="1"/>
              <a:t>εικονοστοιχείων</a:t>
            </a:r>
            <a:r>
              <a:rPr lang="el-GR"/>
              <a:t> που δομούν ένα πλαίσιο. </a:t>
            </a:r>
          </a:p>
          <a:p>
            <a:r>
              <a:rPr lang="el-GR" b="1"/>
              <a:t>Χρονικός πλεονασμός, </a:t>
            </a:r>
            <a:r>
              <a:rPr lang="el-GR"/>
              <a:t>ο οποίος οφείλεται στις ομοιότητες μεταξύ διαδοχικών εικόνων ενός βίντεο.  </a:t>
            </a:r>
          </a:p>
          <a:p>
            <a:r>
              <a:rPr lang="el-GR" b="1"/>
              <a:t>Στατιστικός πλεονασμός</a:t>
            </a:r>
            <a:r>
              <a:rPr lang="el-GR"/>
              <a:t>, ο οποίος οφείλεται στις στατιστικές ιδιότητες της εμφάνισης των διαφόρων συμβόλων προς κωδικοποίηση. </a:t>
            </a:r>
          </a:p>
          <a:p>
            <a:r>
              <a:rPr lang="el-GR" b="1" err="1"/>
              <a:t>Ψυχοοπτικός</a:t>
            </a:r>
            <a:r>
              <a:rPr lang="el-GR" b="1"/>
              <a:t> πλεονασμός, </a:t>
            </a:r>
            <a:r>
              <a:rPr lang="el-GR"/>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a:p>
        </p:txBody>
      </p:sp>
    </p:spTree>
    <p:extLst>
      <p:ext uri="{BB962C8B-B14F-4D97-AF65-F5344CB8AC3E}">
        <p14:creationId xmlns:p14="http://schemas.microsoft.com/office/powerpoint/2010/main" val="554386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altLang="el-GR"/>
              <a:t>Πλαίσιο</a:t>
            </a:r>
            <a:r>
              <a:rPr lang="en-US" altLang="el-GR"/>
              <a:t>-I</a:t>
            </a:r>
            <a:r>
              <a:rPr lang="el-GR" altLang="el-GR"/>
              <a:t> (1 από 2)</a:t>
            </a:r>
            <a:endParaRPr lang="en-US" altLang="el-GR"/>
          </a:p>
        </p:txBody>
      </p:sp>
      <p:sp>
        <p:nvSpPr>
          <p:cNvPr id="3078" name="Rectangle 3"/>
          <p:cNvSpPr>
            <a:spLocks noGrp="1" noChangeArrowheads="1"/>
          </p:cNvSpPr>
          <p:nvPr>
            <p:ph idx="1"/>
          </p:nvPr>
        </p:nvSpPr>
        <p:spPr>
          <a:xfrm>
            <a:off x="457200" y="3068960"/>
            <a:ext cx="8229600" cy="3057203"/>
          </a:xfrm>
        </p:spPr>
        <p:txBody>
          <a:bodyPr>
            <a:normAutofit/>
          </a:bodyPr>
          <a:lstStyle/>
          <a:p>
            <a:pPr eaLnBrk="1" hangingPunct="1"/>
            <a:r>
              <a:rPr lang="el-GR" altLang="el-GR"/>
              <a:t>Πλαίσιο -</a:t>
            </a:r>
            <a:r>
              <a:rPr lang="en-US" altLang="el-GR"/>
              <a:t>I</a:t>
            </a:r>
            <a:r>
              <a:rPr lang="el-GR" altLang="el-GR"/>
              <a:t> (Ι-</a:t>
            </a:r>
            <a:r>
              <a:rPr lang="en-US" altLang="el-GR"/>
              <a:t>frames</a:t>
            </a:r>
            <a:r>
              <a:rPr lang="el-GR" altLang="el-GR"/>
              <a:t>)</a:t>
            </a:r>
          </a:p>
          <a:p>
            <a:pPr lvl="1" eaLnBrk="1" hangingPunct="1"/>
            <a:r>
              <a:rPr lang="el-GR" altLang="el-GR"/>
              <a:t>Κωδικοποίηση χωρίς αναφορές σε άλλα καρέ</a:t>
            </a:r>
          </a:p>
          <a:p>
            <a:pPr lvl="1" eaLnBrk="1" hangingPunct="1"/>
            <a:r>
              <a:rPr lang="el-GR" altLang="el-GR"/>
              <a:t>Κατάλληλα για τυχαία προσπέλαση</a:t>
            </a:r>
          </a:p>
          <a:p>
            <a:pPr lvl="1" eaLnBrk="1" hangingPunct="1"/>
            <a:r>
              <a:rPr lang="en-US" altLang="el-GR"/>
              <a:t>JPEG</a:t>
            </a:r>
            <a:r>
              <a:rPr lang="el-GR" altLang="el-GR"/>
              <a:t> με </a:t>
            </a:r>
            <a:r>
              <a:rPr lang="el-GR" altLang="el-GR" err="1"/>
              <a:t>απωλεστικό</a:t>
            </a:r>
            <a:r>
              <a:rPr lang="el-GR" altLang="el-GR"/>
              <a:t> ακολουθιακό ρυθμό</a:t>
            </a:r>
          </a:p>
          <a:p>
            <a:pPr lvl="2"/>
            <a:r>
              <a:rPr lang="el-GR" altLang="el-GR"/>
              <a:t>Μικρές αποκλίσεις για απλότητα</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110</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94264"/>
            <a:ext cx="4869180"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28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type="title"/>
          </p:nvPr>
        </p:nvSpPr>
        <p:spPr/>
        <p:txBody>
          <a:bodyPr/>
          <a:lstStyle/>
          <a:p>
            <a:r>
              <a:rPr lang="el-GR" altLang="el-GR"/>
              <a:t>Πλαίσιο </a:t>
            </a:r>
            <a:r>
              <a:rPr lang="en-US" altLang="el-GR"/>
              <a:t>-I</a:t>
            </a:r>
            <a:r>
              <a:rPr lang="el-GR" altLang="el-GR"/>
              <a:t> (2 από 2)</a:t>
            </a:r>
            <a:endParaRPr lang="en-US" altLang="el-GR"/>
          </a:p>
        </p:txBody>
      </p:sp>
      <p:sp>
        <p:nvSpPr>
          <p:cNvPr id="4102" name="Rectangle 10"/>
          <p:cNvSpPr>
            <a:spLocks noGrp="1" noChangeArrowheads="1"/>
          </p:cNvSpPr>
          <p:nvPr>
            <p:ph idx="1"/>
          </p:nvPr>
        </p:nvSpPr>
        <p:spPr/>
        <p:txBody>
          <a:bodyPr>
            <a:normAutofit/>
          </a:bodyPr>
          <a:lstStyle/>
          <a:p>
            <a:pPr eaLnBrk="1" hangingPunct="1"/>
            <a:r>
              <a:rPr lang="el-GR" altLang="el-GR"/>
              <a:t>Είσοδος: Μπλοκ (8</a:t>
            </a:r>
            <a:r>
              <a:rPr lang="en-US" altLang="el-GR"/>
              <a:t>x8)</a:t>
            </a:r>
            <a:endParaRPr lang="el-GR" altLang="el-GR"/>
          </a:p>
          <a:p>
            <a:pPr lvl="1" eaLnBrk="1" hangingPunct="1"/>
            <a:r>
              <a:rPr lang="el-GR" altLang="el-GR"/>
              <a:t>Μετασχηματισμός </a:t>
            </a:r>
            <a:r>
              <a:rPr lang="en-US" altLang="el-GR"/>
              <a:t>DCT</a:t>
            </a:r>
            <a:endParaRPr lang="el-GR" altLang="el-GR"/>
          </a:p>
          <a:p>
            <a:pPr lvl="1" eaLnBrk="1" hangingPunct="1"/>
            <a:r>
              <a:rPr lang="el-GR" altLang="el-GR" err="1"/>
              <a:t>Κβαντοποίηση</a:t>
            </a:r>
            <a:r>
              <a:rPr lang="el-GR" altLang="el-GR"/>
              <a:t> συντελεστών</a:t>
            </a:r>
          </a:p>
          <a:p>
            <a:pPr lvl="1" eaLnBrk="1" hangingPunct="1"/>
            <a:r>
              <a:rPr lang="en-US" altLang="el-GR"/>
              <a:t>DPCM</a:t>
            </a:r>
            <a:r>
              <a:rPr lang="el-GR" altLang="el-GR"/>
              <a:t> για συντελεστές </a:t>
            </a:r>
            <a:r>
              <a:rPr lang="en-US" altLang="el-GR"/>
              <a:t>DC</a:t>
            </a:r>
            <a:r>
              <a:rPr lang="el-GR" altLang="el-GR"/>
              <a:t> </a:t>
            </a:r>
            <a:endParaRPr lang="en-US" altLang="el-GR"/>
          </a:p>
          <a:p>
            <a:pPr lvl="1" eaLnBrk="1" hangingPunct="1"/>
            <a:r>
              <a:rPr lang="el-GR" altLang="el-GR"/>
              <a:t>Διάταξη ζιγκ-ζαγκ για συντελεστές </a:t>
            </a:r>
            <a:r>
              <a:rPr lang="en-US" altLang="el-GR"/>
              <a:t>AC</a:t>
            </a:r>
            <a:endParaRPr lang="el-GR" altLang="el-GR"/>
          </a:p>
          <a:p>
            <a:pPr lvl="1" eaLnBrk="1" hangingPunct="1"/>
            <a:r>
              <a:rPr lang="el-GR" altLang="el-GR"/>
              <a:t>Κωδικοποίηση μήκους σειρών (</a:t>
            </a:r>
            <a:r>
              <a:rPr lang="en-US" altLang="el-GR"/>
              <a:t>RLE)</a:t>
            </a:r>
            <a:endParaRPr lang="el-GR" altLang="el-GR"/>
          </a:p>
          <a:p>
            <a:pPr lvl="1" eaLnBrk="1" hangingPunct="1"/>
            <a:r>
              <a:rPr lang="el-GR" altLang="el-GR"/>
              <a:t>Κωδικοποίηση εντροπίας παρόμοια με </a:t>
            </a:r>
            <a:r>
              <a:rPr lang="en-US" altLang="el-GR"/>
              <a:t>Huffman</a:t>
            </a:r>
            <a:endParaRPr lang="el-GR"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111</a:t>
            </a:fld>
            <a:endParaRPr lang="el-GR"/>
          </a:p>
        </p:txBody>
      </p:sp>
    </p:spTree>
    <p:extLst>
      <p:ext uri="{BB962C8B-B14F-4D97-AF65-F5344CB8AC3E}">
        <p14:creationId xmlns:p14="http://schemas.microsoft.com/office/powerpoint/2010/main" val="39304831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l-GR" altLang="el-GR"/>
              <a:t>Πλαίσια </a:t>
            </a:r>
            <a:r>
              <a:rPr lang="en-US" altLang="el-GR"/>
              <a:t>-P</a:t>
            </a:r>
            <a:r>
              <a:rPr lang="el-GR" altLang="el-GR"/>
              <a:t> (</a:t>
            </a:r>
            <a:r>
              <a:rPr lang="en-US" altLang="el-GR"/>
              <a:t>1</a:t>
            </a:r>
            <a:r>
              <a:rPr lang="el-GR" altLang="el-GR"/>
              <a:t> από 2)</a:t>
            </a:r>
            <a:endParaRPr lang="en-US" altLang="el-GR"/>
          </a:p>
        </p:txBody>
      </p:sp>
      <p:sp>
        <p:nvSpPr>
          <p:cNvPr id="5126" name="Rectangle 4"/>
          <p:cNvSpPr>
            <a:spLocks noGrp="1" noChangeArrowheads="1"/>
          </p:cNvSpPr>
          <p:nvPr>
            <p:ph type="body" idx="1"/>
          </p:nvPr>
        </p:nvSpPr>
        <p:spPr>
          <a:xfrm>
            <a:off x="381000" y="3726592"/>
            <a:ext cx="8382000" cy="2674208"/>
          </a:xfrm>
        </p:spPr>
        <p:txBody>
          <a:bodyPr>
            <a:normAutofit fontScale="92500" lnSpcReduction="10000"/>
          </a:bodyPr>
          <a:lstStyle/>
          <a:p>
            <a:pPr eaLnBrk="1" hangingPunct="1"/>
            <a:r>
              <a:rPr lang="el-GR" altLang="el-GR"/>
              <a:t>Πλαίσιο -</a:t>
            </a:r>
            <a:r>
              <a:rPr lang="en-US" altLang="el-GR"/>
              <a:t>P</a:t>
            </a:r>
            <a:r>
              <a:rPr lang="el-GR" altLang="el-GR"/>
              <a:t> (</a:t>
            </a:r>
            <a:r>
              <a:rPr lang="en-US" altLang="el-GR"/>
              <a:t>P</a:t>
            </a:r>
            <a:r>
              <a:rPr lang="el-GR" altLang="el-GR"/>
              <a:t>-</a:t>
            </a:r>
            <a:r>
              <a:rPr lang="en-US" altLang="el-GR"/>
              <a:t>frames</a:t>
            </a:r>
            <a:r>
              <a:rPr lang="el-GR" altLang="el-GR"/>
              <a:t>)</a:t>
            </a:r>
          </a:p>
          <a:p>
            <a:pPr lvl="1" eaLnBrk="1" hangingPunct="1"/>
            <a:r>
              <a:rPr lang="el-GR" altLang="el-GR"/>
              <a:t>Επανόρθωση κίνησης</a:t>
            </a:r>
            <a:r>
              <a:rPr lang="en-US" altLang="el-GR"/>
              <a:t> </a:t>
            </a:r>
            <a:r>
              <a:rPr lang="el-GR" altLang="el-GR"/>
              <a:t>με πλαίσιο αναφοράς</a:t>
            </a:r>
          </a:p>
          <a:p>
            <a:pPr lvl="1"/>
            <a:r>
              <a:rPr lang="el-GR" altLang="el-GR"/>
              <a:t>Αναφορά: αμέσως προηγούμενο πλαίσιο -</a:t>
            </a:r>
            <a:r>
              <a:rPr lang="en-US" altLang="el-GR"/>
              <a:t>I</a:t>
            </a:r>
            <a:r>
              <a:rPr lang="el-GR" altLang="el-GR"/>
              <a:t> ή -</a:t>
            </a:r>
            <a:r>
              <a:rPr lang="en-US" altLang="el-GR"/>
              <a:t>P</a:t>
            </a:r>
            <a:endParaRPr lang="el-GR" altLang="el-GR"/>
          </a:p>
          <a:p>
            <a:pPr lvl="1" eaLnBrk="1" hangingPunct="1"/>
            <a:r>
              <a:rPr lang="el-GR" altLang="el-GR"/>
              <a:t>Εντοπισμός πλέον παρόμοιου </a:t>
            </a:r>
            <a:r>
              <a:rPr lang="el-GR" altLang="el-GR" err="1"/>
              <a:t>μακρομπλόκ</a:t>
            </a:r>
            <a:endParaRPr lang="el-GR" altLang="el-GR"/>
          </a:p>
          <a:p>
            <a:pPr lvl="1" eaLnBrk="1" hangingPunct="1"/>
            <a:r>
              <a:rPr lang="el-GR" altLang="el-GR"/>
              <a:t>Επιτρέπονται και </a:t>
            </a:r>
            <a:r>
              <a:rPr lang="el-GR" altLang="el-GR" err="1"/>
              <a:t>μακρομπλόκ</a:t>
            </a:r>
            <a:r>
              <a:rPr lang="el-GR" altLang="el-GR"/>
              <a:t> χωρίς πρόβλεψη</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112</a:t>
            </a:fld>
            <a:endParaRPr lang="el-G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304800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63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Καρέ</a:t>
            </a:r>
            <a:r>
              <a:rPr lang="en-US" altLang="el-GR"/>
              <a:t>-P</a:t>
            </a:r>
            <a:r>
              <a:rPr lang="el-GR" altLang="el-GR"/>
              <a:t> (</a:t>
            </a:r>
            <a:r>
              <a:rPr lang="en-US" altLang="el-GR"/>
              <a:t>2</a:t>
            </a:r>
            <a:r>
              <a:rPr lang="el-GR" altLang="el-GR"/>
              <a:t> από 2)</a:t>
            </a:r>
            <a:endParaRPr lang="el-GR"/>
          </a:p>
        </p:txBody>
      </p:sp>
      <p:sp>
        <p:nvSpPr>
          <p:cNvPr id="3" name="Content Placeholder 2"/>
          <p:cNvSpPr>
            <a:spLocks noGrp="1"/>
          </p:cNvSpPr>
          <p:nvPr>
            <p:ph idx="1"/>
          </p:nvPr>
        </p:nvSpPr>
        <p:spPr>
          <a:xfrm>
            <a:off x="457200" y="3726592"/>
            <a:ext cx="8229600" cy="2399571"/>
          </a:xfrm>
        </p:spPr>
        <p:txBody>
          <a:bodyPr>
            <a:normAutofit fontScale="92500"/>
          </a:bodyPr>
          <a:lstStyle/>
          <a:p>
            <a:r>
              <a:rPr lang="el-GR" altLang="el-GR"/>
              <a:t>Διάνυσμα κίνησης</a:t>
            </a:r>
          </a:p>
          <a:p>
            <a:pPr lvl="1"/>
            <a:r>
              <a:rPr lang="en-US" altLang="el-GR"/>
              <a:t>DPCM</a:t>
            </a:r>
            <a:r>
              <a:rPr lang="el-GR" altLang="el-GR"/>
              <a:t> σε γειτονικά </a:t>
            </a:r>
            <a:r>
              <a:rPr lang="el-GR" altLang="el-GR" err="1"/>
              <a:t>μακρομπλόκ</a:t>
            </a:r>
            <a:endParaRPr lang="el-GR" altLang="el-GR"/>
          </a:p>
          <a:p>
            <a:r>
              <a:rPr lang="el-GR" altLang="el-GR"/>
              <a:t>Διαφορές μπλοκ: μετασχηματισμός DCT</a:t>
            </a:r>
          </a:p>
          <a:p>
            <a:pPr lvl="1"/>
            <a:r>
              <a:rPr lang="el-GR" altLang="el-GR"/>
              <a:t>Ταυτόχρονη κωδικοποίηση/</a:t>
            </a:r>
            <a:r>
              <a:rPr lang="el-GR" altLang="el-GR" err="1"/>
              <a:t>κβαντοποίηση</a:t>
            </a:r>
            <a:r>
              <a:rPr lang="el-GR" altLang="el-GR"/>
              <a:t> </a:t>
            </a:r>
            <a:r>
              <a:rPr lang="en-US" altLang="el-GR"/>
              <a:t>AC</a:t>
            </a:r>
            <a:r>
              <a:rPr lang="el-GR" altLang="el-GR"/>
              <a:t> και </a:t>
            </a:r>
            <a:r>
              <a:rPr lang="en-US" altLang="el-GR"/>
              <a:t>DC</a:t>
            </a:r>
            <a:endParaRPr lang="el-GR" altLang="el-GR"/>
          </a:p>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113</a:t>
            </a:fld>
            <a:endParaRPr lang="el-G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68760"/>
            <a:ext cx="4762500" cy="244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619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l-GR" altLang="el-GR"/>
              <a:t>Καρέ-</a:t>
            </a:r>
            <a:r>
              <a:rPr lang="en-US" altLang="el-GR"/>
              <a:t>B</a:t>
            </a:r>
            <a:endParaRPr lang="el-GR" altLang="el-GR"/>
          </a:p>
        </p:txBody>
      </p:sp>
      <p:sp>
        <p:nvSpPr>
          <p:cNvPr id="6150" name="Rectangle 3"/>
          <p:cNvSpPr>
            <a:spLocks noGrp="1" noChangeArrowheads="1"/>
          </p:cNvSpPr>
          <p:nvPr>
            <p:ph type="body" idx="1"/>
          </p:nvPr>
        </p:nvSpPr>
        <p:spPr>
          <a:xfrm>
            <a:off x="381000" y="3798600"/>
            <a:ext cx="8382000" cy="2602200"/>
          </a:xfrm>
        </p:spPr>
        <p:txBody>
          <a:bodyPr>
            <a:normAutofit fontScale="92500" lnSpcReduction="10000"/>
          </a:bodyPr>
          <a:lstStyle/>
          <a:p>
            <a:pPr eaLnBrk="1" hangingPunct="1"/>
            <a:r>
              <a:rPr lang="el-GR" altLang="el-GR"/>
              <a:t>Καρέ-</a:t>
            </a:r>
            <a:r>
              <a:rPr lang="en-US" altLang="el-GR"/>
              <a:t>B</a:t>
            </a:r>
            <a:r>
              <a:rPr lang="el-GR" altLang="el-GR"/>
              <a:t> </a:t>
            </a:r>
            <a:r>
              <a:rPr lang="en-US" altLang="el-GR"/>
              <a:t>(B-frames)</a:t>
            </a:r>
            <a:endParaRPr lang="el-GR" altLang="el-GR"/>
          </a:p>
          <a:p>
            <a:pPr lvl="1"/>
            <a:r>
              <a:rPr lang="el-GR" altLang="el-GR"/>
              <a:t>Πρόβλεψη με δύο καρέ αναφοράς</a:t>
            </a:r>
          </a:p>
          <a:p>
            <a:pPr lvl="1" eaLnBrk="1" hangingPunct="1"/>
            <a:r>
              <a:rPr lang="el-GR" altLang="el-GR"/>
              <a:t>Ίδια μέθοδος κωδικοποίησης με τα καρέ-</a:t>
            </a:r>
            <a:r>
              <a:rPr lang="en-US" altLang="el-GR"/>
              <a:t>P</a:t>
            </a:r>
            <a:endParaRPr lang="el-GR" altLang="el-GR"/>
          </a:p>
          <a:p>
            <a:pPr lvl="1" eaLnBrk="1" hangingPunct="1"/>
            <a:r>
              <a:rPr lang="el-GR" altLang="el-GR"/>
              <a:t>Περιοδική χρήση καρέ-</a:t>
            </a:r>
            <a:r>
              <a:rPr lang="en-US" altLang="el-GR"/>
              <a:t>I</a:t>
            </a:r>
            <a:r>
              <a:rPr lang="el-GR" altLang="el-GR"/>
              <a:t> και καρέ-</a:t>
            </a:r>
            <a:r>
              <a:rPr lang="en-US" altLang="el-GR"/>
              <a:t>P</a:t>
            </a:r>
            <a:endParaRPr lang="el-GR" altLang="el-GR"/>
          </a:p>
          <a:p>
            <a:pPr lvl="1" eaLnBrk="1" hangingPunct="1"/>
            <a:r>
              <a:rPr lang="el-GR" altLang="el-GR"/>
              <a:t>Κωδικοποίηση ενδιάμεσων καρέ-</a:t>
            </a:r>
            <a:r>
              <a:rPr lang="en-US" altLang="el-GR"/>
              <a:t>B</a:t>
            </a:r>
            <a:endParaRPr lang="el-GR"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114</a:t>
            </a:fld>
            <a:endParaRPr lang="el-G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1268760"/>
            <a:ext cx="296418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3468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n-US" sz="4400" dirty="0"/>
              <a:t>MPEG </a:t>
            </a:r>
            <a:r>
              <a:rPr lang="el-GR" sz="4400"/>
              <a:t>Προφίλ και επίπεδα </a:t>
            </a:r>
            <a:r>
              <a:rPr lang="en-US" sz="4400"/>
              <a:t> </a:t>
            </a:r>
            <a:endParaRPr lang="el-GR" sz="4400"/>
          </a:p>
        </p:txBody>
      </p:sp>
    </p:spTree>
    <p:extLst>
      <p:ext uri="{BB962C8B-B14F-4D97-AF65-F5344CB8AC3E}">
        <p14:creationId xmlns:p14="http://schemas.microsoft.com/office/powerpoint/2010/main" val="36477224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a:t>Παράμετροι ορίζουν τα επίπεδα συμπίεσης</a:t>
            </a:r>
            <a:endParaRPr lang="en-US"/>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a:xfrm>
            <a:off x="179512" y="1556792"/>
            <a:ext cx="8856984" cy="4896544"/>
          </a:xfrm>
        </p:spPr>
        <p:txBody>
          <a:bodyPr>
            <a:normAutofit fontScale="70000" lnSpcReduction="20000"/>
          </a:bodyPr>
          <a:lstStyle/>
          <a:p>
            <a:pPr>
              <a:lnSpc>
                <a:spcPct val="120000"/>
              </a:lnSpc>
              <a:spcBef>
                <a:spcPts val="600"/>
              </a:spcBef>
              <a:spcAft>
                <a:spcPts val="600"/>
              </a:spcAft>
            </a:pPr>
            <a:r>
              <a:rPr lang="en-US"/>
              <a:t>O </a:t>
            </a:r>
            <a:r>
              <a:rPr lang="el-GR"/>
              <a:t>ρυθμός του βίντεο είναι </a:t>
            </a:r>
            <a:r>
              <a:rPr lang="el-GR" sz="3100"/>
              <a:t>δυνατό</a:t>
            </a:r>
            <a:r>
              <a:rPr lang="el-GR"/>
              <a:t>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a:t>
            </a:r>
            <a:endParaRPr lang="en-US"/>
          </a:p>
          <a:p>
            <a:pPr>
              <a:lnSpc>
                <a:spcPct val="120000"/>
              </a:lnSpc>
              <a:spcBef>
                <a:spcPts val="600"/>
              </a:spcBef>
              <a:spcAft>
                <a:spcPts val="600"/>
              </a:spcAft>
            </a:pPr>
            <a:r>
              <a:rPr lang="el-GR"/>
              <a:t>Με τη χρήση των μεθόδων που αναφέραμε για τη </a:t>
            </a:r>
            <a:r>
              <a:rPr lang="el-GR" b="1"/>
              <a:t>μείωση του πλεονασμού</a:t>
            </a:r>
            <a:r>
              <a:rPr lang="el-GR"/>
              <a:t>, καθώς και κάποιας πληροφορίας η </a:t>
            </a:r>
            <a:r>
              <a:rPr lang="el-GR" b="1"/>
              <a:t>παράλειψη</a:t>
            </a:r>
            <a:r>
              <a:rPr lang="el-GR"/>
              <a:t> της οποίας δεν είναι τόσο σημαντική από την άποψη της ποιότητας</a:t>
            </a:r>
            <a:r>
              <a:rPr lang="en-US"/>
              <a:t>.</a:t>
            </a:r>
          </a:p>
          <a:p>
            <a:pPr>
              <a:lnSpc>
                <a:spcPct val="120000"/>
              </a:lnSpc>
              <a:spcBef>
                <a:spcPts val="600"/>
              </a:spcBef>
              <a:spcAft>
                <a:spcPts val="600"/>
              </a:spcAft>
            </a:pPr>
            <a:r>
              <a:rPr lang="el-GR"/>
              <a:t>Το πιο σημαντικό βήμα στη διαδικασία της συμπίεσης είναι ο περιορισμός του </a:t>
            </a:r>
            <a:r>
              <a:rPr lang="el-GR" b="1"/>
              <a:t>χρονικού πλεονασμού </a:t>
            </a:r>
            <a:r>
              <a:rPr lang="el-GR"/>
              <a:t>σε συνδυασμό με τον </a:t>
            </a:r>
            <a:r>
              <a:rPr lang="el-GR" b="1"/>
              <a:t>χωρικό πλεονασμό </a:t>
            </a:r>
            <a:r>
              <a:rPr lang="el-GR"/>
              <a:t>και την εφαρμογή του</a:t>
            </a:r>
            <a:r>
              <a:rPr lang="el-GR" b="1"/>
              <a:t> ΔΜΣ</a:t>
            </a:r>
            <a:r>
              <a:rPr lang="el-GR"/>
              <a:t>, καθώς επίσης και η περαιτέρω </a:t>
            </a:r>
            <a:r>
              <a:rPr lang="el-GR" b="1" err="1"/>
              <a:t>υποδειγματοληψία</a:t>
            </a:r>
            <a:r>
              <a:rPr lang="el-GR" b="1"/>
              <a:t> του χρώματος (</a:t>
            </a:r>
            <a:r>
              <a:rPr lang="el-GR"/>
              <a:t>με χρήση του μηχανισμού 4:2:0).</a:t>
            </a:r>
            <a:endParaRPr lang="en-US"/>
          </a:p>
          <a:p>
            <a:pPr>
              <a:lnSpc>
                <a:spcPct val="120000"/>
              </a:lnSpc>
              <a:spcBef>
                <a:spcPts val="600"/>
              </a:spcBef>
              <a:spcAft>
                <a:spcPts val="600"/>
              </a:spcAft>
            </a:pPr>
            <a:r>
              <a:rPr lang="el-GR"/>
              <a:t>Από τα παραπάνω μπορούμε να διαπιστώσουμε ότι </a:t>
            </a:r>
            <a:r>
              <a:rPr lang="el-GR" b="1"/>
              <a:t>το επίπεδο συμπίεσης δεν είναι σταθερό </a:t>
            </a:r>
            <a:r>
              <a:rPr lang="el-GR"/>
              <a:t>αλλά εξαρτάται από παραμέτρους τις οποίες μπορεί κάποιος </a:t>
            </a:r>
            <a:r>
              <a:rPr lang="el-GR" b="1"/>
              <a:t>να επιλέξει και να αλλάξει</a:t>
            </a:r>
            <a:r>
              <a:rPr lang="el-GR"/>
              <a:t>. </a:t>
            </a:r>
            <a:endParaRPr lang="en-US"/>
          </a:p>
        </p:txBody>
      </p:sp>
    </p:spTree>
    <p:extLst>
      <p:ext uri="{BB962C8B-B14F-4D97-AF65-F5344CB8AC3E}">
        <p14:creationId xmlns:p14="http://schemas.microsoft.com/office/powerpoint/2010/main" val="34555744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a:t>Προφίλ και </a:t>
            </a:r>
            <a:r>
              <a:rPr lang="en-US"/>
              <a:t>E</a:t>
            </a:r>
            <a:r>
              <a:rPr lang="el-GR" err="1"/>
              <a:t>πίπεδα</a:t>
            </a:r>
            <a:endParaRPr lang="en-US"/>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fontScale="92500" lnSpcReduction="10000"/>
          </a:bodyPr>
          <a:lstStyle/>
          <a:p>
            <a:pPr marL="0" indent="0">
              <a:buNone/>
            </a:pPr>
            <a:r>
              <a:rPr lang="el-GR" sz="2400" dirty="0"/>
              <a:t>Το MPEG έχει δημιουργήσει μια σειρά από </a:t>
            </a:r>
            <a:r>
              <a:rPr lang="el-GR" sz="2400" b="1" dirty="0"/>
              <a:t>προφίλ</a:t>
            </a:r>
            <a:r>
              <a:rPr lang="el-GR" sz="2400" dirty="0"/>
              <a:t> (</a:t>
            </a:r>
            <a:r>
              <a:rPr lang="el-GR" sz="2400" dirty="0" err="1"/>
              <a:t>profile</a:t>
            </a:r>
            <a:r>
              <a:rPr lang="el-GR" sz="2400" dirty="0"/>
              <a:t>) και </a:t>
            </a:r>
            <a:r>
              <a:rPr lang="el-GR" sz="2400" b="1" dirty="0"/>
              <a:t>επίπεδα</a:t>
            </a:r>
            <a:r>
              <a:rPr lang="el-GR" sz="2400" dirty="0"/>
              <a:t> (</a:t>
            </a:r>
            <a:r>
              <a:rPr lang="el-GR" sz="2400" dirty="0" err="1"/>
              <a:t>level</a:t>
            </a:r>
            <a:r>
              <a:rPr lang="el-GR" sz="2400" dirty="0"/>
              <a:t>) με τα οποία ομαδοποιεί τις επιλογές βάση διαφορετικών παραμέτρων. Τα κυριότερα είναι:</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solidFill>
                  <a:schemeClr val="accent6">
                    <a:lumMod val="75000"/>
                  </a:schemeClr>
                </a:solidFill>
              </a:rPr>
              <a:t>προτύπου (4:2:0)</a:t>
            </a:r>
            <a:r>
              <a:rPr lang="el-GR" sz="2400" b="1" dirty="0"/>
              <a:t> </a:t>
            </a:r>
            <a:r>
              <a:rPr lang="el-GR" sz="2400" dirty="0"/>
              <a:t>ονομάζεται κύριο προφίλ του κύριου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dirty="0">
                <a:solidFill>
                  <a:schemeClr val="accent3">
                    <a:lumMod val="75000"/>
                  </a:schemeClr>
                </a:solidFill>
              </a:rPr>
              <a:t>(</a:t>
            </a:r>
            <a:r>
              <a:rPr lang="el-GR" sz="2400" b="1" dirty="0">
                <a:solidFill>
                  <a:schemeClr val="accent3">
                    <a:lumMod val="75000"/>
                  </a:schemeClr>
                </a:solidFill>
              </a:rPr>
              <a:t>4:2:2</a:t>
            </a:r>
            <a:r>
              <a:rPr lang="el-GR" sz="2400" dirty="0">
                <a:solidFill>
                  <a:schemeClr val="accent3">
                    <a:lumMod val="75000"/>
                  </a:schemeClr>
                </a:solidFill>
              </a:rPr>
              <a:t>) </a:t>
            </a:r>
            <a:r>
              <a:rPr lang="el-GR" sz="2400" dirty="0"/>
              <a:t>ονομάζεται υψηλό προφίλ του κύριου επιπέδου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4">
                    <a:lumMod val="75000"/>
                  </a:schemeClr>
                </a:solidFill>
              </a:rPr>
              <a:t>υψηλή ευκρίνεια</a:t>
            </a:r>
            <a:r>
              <a:rPr lang="en-US" sz="2400" b="1" dirty="0">
                <a:solidFill>
                  <a:schemeClr val="accent4">
                    <a:lumMod val="75000"/>
                  </a:schemeClr>
                </a:solidFill>
              </a:rPr>
              <a:t> (HD)</a:t>
            </a:r>
            <a:r>
              <a:rPr lang="el-GR" sz="2400" b="1" dirty="0">
                <a:solidFill>
                  <a:schemeClr val="accent4">
                    <a:lumMod val="75000"/>
                  </a:schemeClr>
                </a:solidFill>
              </a:rPr>
              <a:t> </a:t>
            </a:r>
            <a:r>
              <a:rPr lang="el-GR" sz="2400" dirty="0"/>
              <a:t>με χρήση του </a:t>
            </a:r>
            <a:r>
              <a:rPr lang="el-GR" sz="2400" b="1" dirty="0">
                <a:solidFill>
                  <a:schemeClr val="accent6">
                    <a:lumMod val="75000"/>
                  </a:schemeClr>
                </a:solidFill>
              </a:rPr>
              <a:t>4:2:0</a:t>
            </a:r>
            <a:r>
              <a:rPr lang="el-GR" sz="2400" dirty="0"/>
              <a:t> αντιστοιχεί στο κύριο προφίλ του υψηλού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r>
              <a:rPr lang="el-GR" sz="2400" b="1" dirty="0">
                <a:solidFill>
                  <a:schemeClr val="accent4">
                    <a:lumMod val="75000"/>
                  </a:schemeClr>
                </a:solidFill>
              </a:rPr>
              <a:t> </a:t>
            </a:r>
          </a:p>
          <a:p>
            <a:r>
              <a:rPr lang="el-GR" sz="2400" dirty="0"/>
              <a:t>Η </a:t>
            </a:r>
            <a:r>
              <a:rPr lang="el-GR" sz="2400" b="1" dirty="0">
                <a:solidFill>
                  <a:schemeClr val="accent4">
                    <a:lumMod val="75000"/>
                  </a:schemeClr>
                </a:solidFill>
              </a:rPr>
              <a:t>υψηλή ευκρίνεια </a:t>
            </a:r>
            <a:r>
              <a:rPr lang="en-US" sz="2400" b="1" dirty="0">
                <a:solidFill>
                  <a:schemeClr val="accent4">
                    <a:lumMod val="75000"/>
                  </a:schemeClr>
                </a:solidFill>
              </a:rPr>
              <a:t>(HD) </a:t>
            </a:r>
            <a:r>
              <a:rPr lang="el-GR" sz="2400" dirty="0"/>
              <a:t>με χρήση του </a:t>
            </a:r>
            <a:r>
              <a:rPr lang="el-GR" sz="2400" b="1" dirty="0">
                <a:solidFill>
                  <a:schemeClr val="accent3">
                    <a:lumMod val="75000"/>
                  </a:schemeClr>
                </a:solidFill>
              </a:rPr>
              <a:t>4:2:2</a:t>
            </a:r>
            <a:r>
              <a:rPr lang="el-GR" sz="2400" dirty="0">
                <a:solidFill>
                  <a:schemeClr val="accent3">
                    <a:lumMod val="75000"/>
                  </a:schemeClr>
                </a:solidFill>
              </a:rPr>
              <a:t> </a:t>
            </a:r>
            <a:r>
              <a:rPr lang="el-GR" sz="2400" dirty="0" err="1"/>
              <a:t>signal</a:t>
            </a:r>
            <a:r>
              <a:rPr lang="el-GR" sz="2400" dirty="0"/>
              <a:t> είναι το υψηλό προφίλ στο υψηλό επίπεδο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err="1"/>
              <a:t>Προφίλς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
        <p:nvSpPr>
          <p:cNvPr id="6" name="Ορθογώνιο 5">
            <a:extLst>
              <a:ext uri="{FF2B5EF4-FFF2-40B4-BE49-F238E27FC236}">
                <a16:creationId xmlns:a16="http://schemas.microsoft.com/office/drawing/2014/main" id="{67F6AB2A-3417-4BC5-B521-7C984C4BBE82}"/>
              </a:ext>
            </a:extLst>
          </p:cNvPr>
          <p:cNvSpPr/>
          <p:nvPr/>
        </p:nvSpPr>
        <p:spPr>
          <a:xfrm>
            <a:off x="7524328" y="1052736"/>
            <a:ext cx="1344815" cy="527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CB27669A-4459-449F-8BB1-D3E7977ACDF8}"/>
              </a:ext>
            </a:extLst>
          </p:cNvPr>
          <p:cNvSpPr txBox="1"/>
          <p:nvPr/>
        </p:nvSpPr>
        <p:spPr>
          <a:xfrm>
            <a:off x="3368756" y="6344569"/>
            <a:ext cx="7056784" cy="369332"/>
          </a:xfrm>
          <a:prstGeom prst="rect">
            <a:avLst/>
          </a:prstGeom>
          <a:noFill/>
        </p:spPr>
        <p:txBody>
          <a:bodyPr wrap="square">
            <a:spAutoFit/>
          </a:bodyPr>
          <a:lstStyle/>
          <a:p>
            <a:r>
              <a:rPr lang="el-GR">
                <a:hlinkClick r:id="rId5"/>
              </a:rPr>
              <a:t>https://en.wikipedia.org/wiki/H.262/MPEG-2_Part_2</a:t>
            </a:r>
            <a:r>
              <a:rPr lang="en-US"/>
              <a:t> </a:t>
            </a:r>
            <a:endParaRPr lang="el-GR"/>
          </a:p>
        </p:txBody>
      </p:sp>
      <p:cxnSp>
        <p:nvCxnSpPr>
          <p:cNvPr id="9" name="Ευθεία γραμμή σύνδεσης 8">
            <a:extLst>
              <a:ext uri="{FF2B5EF4-FFF2-40B4-BE49-F238E27FC236}">
                <a16:creationId xmlns:a16="http://schemas.microsoft.com/office/drawing/2014/main" id="{18FF4BBA-8856-4224-8E57-B839CCC17439}"/>
              </a:ext>
            </a:extLst>
          </p:cNvPr>
          <p:cNvCxnSpPr/>
          <p:nvPr/>
        </p:nvCxnSpPr>
        <p:spPr>
          <a:xfrm>
            <a:off x="6319935" y="3449650"/>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C82C85D-E6A5-4B99-B105-73D64B127DD2}"/>
              </a:ext>
            </a:extLst>
          </p:cNvPr>
          <p:cNvCxnSpPr>
            <a:cxnSpLocks/>
          </p:cNvCxnSpPr>
          <p:nvPr/>
        </p:nvCxnSpPr>
        <p:spPr>
          <a:xfrm>
            <a:off x="2857032" y="2671139"/>
            <a:ext cx="186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961FADBA-7B75-469E-9ABB-DA8BD0C8FFEC}"/>
              </a:ext>
            </a:extLst>
          </p:cNvPr>
          <p:cNvCxnSpPr>
            <a:cxnSpLocks/>
          </p:cNvCxnSpPr>
          <p:nvPr/>
        </p:nvCxnSpPr>
        <p:spPr>
          <a:xfrm>
            <a:off x="3875719" y="4676192"/>
            <a:ext cx="285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291DCB61-A0F1-4C5B-86B6-18041688BB9A}"/>
              </a:ext>
            </a:extLst>
          </p:cNvPr>
          <p:cNvCxnSpPr/>
          <p:nvPr/>
        </p:nvCxnSpPr>
        <p:spPr>
          <a:xfrm>
            <a:off x="6319935" y="4075924"/>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7504764B-94A4-4B37-A613-CF20451ED601}"/>
              </a:ext>
            </a:extLst>
          </p:cNvPr>
          <p:cNvCxnSpPr/>
          <p:nvPr/>
        </p:nvCxnSpPr>
        <p:spPr>
          <a:xfrm>
            <a:off x="6407021" y="566243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4F5C459D-E390-4BA2-8581-07C255EBAEC0}"/>
              </a:ext>
            </a:extLst>
          </p:cNvPr>
          <p:cNvCxnSpPr/>
          <p:nvPr/>
        </p:nvCxnSpPr>
        <p:spPr>
          <a:xfrm>
            <a:off x="6375662" y="610441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16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340B5-3175-4FF9-AED6-B760615E0CA9}"/>
              </a:ext>
            </a:extLst>
          </p:cNvPr>
          <p:cNvSpPr>
            <a:spLocks noGrp="1"/>
          </p:cNvSpPr>
          <p:nvPr>
            <p:ph type="title"/>
          </p:nvPr>
        </p:nvSpPr>
        <p:spPr/>
        <p:txBody>
          <a:bodyPr>
            <a:normAutofit/>
          </a:bodyPr>
          <a:lstStyle/>
          <a:p>
            <a:r>
              <a:rPr lang="en-US" dirty="0"/>
              <a:t>MPEG-2 Profiles</a:t>
            </a:r>
            <a:endParaRPr lang="el-GR" dirty="0"/>
          </a:p>
        </p:txBody>
      </p:sp>
      <p:graphicFrame>
        <p:nvGraphicFramePr>
          <p:cNvPr id="4" name="Θέση περιεχομένου 3">
            <a:extLst>
              <a:ext uri="{FF2B5EF4-FFF2-40B4-BE49-F238E27FC236}">
                <a16:creationId xmlns:a16="http://schemas.microsoft.com/office/drawing/2014/main" id="{343ABBF0-ED90-4982-A4C4-9C552375CAE8}"/>
              </a:ext>
            </a:extLst>
          </p:cNvPr>
          <p:cNvGraphicFramePr>
            <a:graphicFrameLocks noGrp="1"/>
          </p:cNvGraphicFramePr>
          <p:nvPr>
            <p:ph idx="1"/>
            <p:extLst>
              <p:ext uri="{D42A27DB-BD31-4B8C-83A1-F6EECF244321}">
                <p14:modId xmlns:p14="http://schemas.microsoft.com/office/powerpoint/2010/main" val="119107413"/>
              </p:ext>
            </p:extLst>
          </p:nvPr>
        </p:nvGraphicFramePr>
        <p:xfrm>
          <a:off x="1345520" y="1557337"/>
          <a:ext cx="6465660" cy="4525965"/>
        </p:xfrm>
        <a:graphic>
          <a:graphicData uri="http://schemas.openxmlformats.org/drawingml/2006/table">
            <a:tbl>
              <a:tblPr/>
              <a:tblGrid>
                <a:gridCol w="1077610">
                  <a:extLst>
                    <a:ext uri="{9D8B030D-6E8A-4147-A177-3AD203B41FA5}">
                      <a16:colId xmlns:a16="http://schemas.microsoft.com/office/drawing/2014/main" val="2962323409"/>
                    </a:ext>
                  </a:extLst>
                </a:gridCol>
                <a:gridCol w="1077610">
                  <a:extLst>
                    <a:ext uri="{9D8B030D-6E8A-4147-A177-3AD203B41FA5}">
                      <a16:colId xmlns:a16="http://schemas.microsoft.com/office/drawing/2014/main" val="921135681"/>
                    </a:ext>
                  </a:extLst>
                </a:gridCol>
                <a:gridCol w="1077610">
                  <a:extLst>
                    <a:ext uri="{9D8B030D-6E8A-4147-A177-3AD203B41FA5}">
                      <a16:colId xmlns:a16="http://schemas.microsoft.com/office/drawing/2014/main" val="394619632"/>
                    </a:ext>
                  </a:extLst>
                </a:gridCol>
                <a:gridCol w="1077610">
                  <a:extLst>
                    <a:ext uri="{9D8B030D-6E8A-4147-A177-3AD203B41FA5}">
                      <a16:colId xmlns:a16="http://schemas.microsoft.com/office/drawing/2014/main" val="1116538883"/>
                    </a:ext>
                  </a:extLst>
                </a:gridCol>
                <a:gridCol w="1077610">
                  <a:extLst>
                    <a:ext uri="{9D8B030D-6E8A-4147-A177-3AD203B41FA5}">
                      <a16:colId xmlns:a16="http://schemas.microsoft.com/office/drawing/2014/main" val="3793033092"/>
                    </a:ext>
                  </a:extLst>
                </a:gridCol>
                <a:gridCol w="1077610">
                  <a:extLst>
                    <a:ext uri="{9D8B030D-6E8A-4147-A177-3AD203B41FA5}">
                      <a16:colId xmlns:a16="http://schemas.microsoft.com/office/drawing/2014/main" val="3444201813"/>
                    </a:ext>
                  </a:extLst>
                </a:gridCol>
              </a:tblGrid>
              <a:tr h="287363">
                <a:tc gridSpan="6">
                  <a:txBody>
                    <a:bodyPr/>
                    <a:lstStyle/>
                    <a:p>
                      <a:endParaRPr lang="en-US" sz="1400" dirty="0"/>
                    </a:p>
                  </a:txBody>
                  <a:tcPr marL="71841" marR="71841" marT="35920" marB="35920" anchor="ctr">
                    <a:solidFill>
                      <a:srgbClr val="F8F9FA"/>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5683524"/>
                  </a:ext>
                </a:extLst>
              </a:tr>
              <a:tr h="718407">
                <a:tc>
                  <a:txBody>
                    <a:bodyPr/>
                    <a:lstStyle/>
                    <a:p>
                      <a:pPr algn="ctr"/>
                      <a:r>
                        <a:rPr lang="en-US" sz="1400">
                          <a:effectLst/>
                        </a:rPr>
                        <a:t>Abbr.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Name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Picture Coding Types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Chroma Format</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Scalable modes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Intra DC Precision</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781866307"/>
                  </a:ext>
                </a:extLst>
              </a:tr>
              <a:tr h="502885">
                <a:tc>
                  <a:txBody>
                    <a:bodyPr/>
                    <a:lstStyle/>
                    <a:p>
                      <a:pPr algn="ctr"/>
                      <a:r>
                        <a:rPr lang="en-US" sz="1400">
                          <a:effectLst/>
                        </a:rPr>
                        <a:t>SP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Simple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01231570"/>
                  </a:ext>
                </a:extLst>
              </a:tr>
              <a:tr h="287363">
                <a:tc>
                  <a:txBody>
                    <a:bodyPr/>
                    <a:lstStyle/>
                    <a:p>
                      <a:pPr algn="ctr"/>
                      <a:r>
                        <a:rPr lang="en-US" sz="1400">
                          <a:effectLst/>
                        </a:rPr>
                        <a:t>MP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Main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I, </a:t>
                      </a:r>
                      <a:r>
                        <a:rPr lang="en-US" sz="1400" dirty="0">
                          <a:solidFill>
                            <a:schemeClr val="tx1"/>
                          </a:solidFill>
                          <a:effectLst/>
                        </a:rPr>
                        <a:t>P</a:t>
                      </a:r>
                      <a:r>
                        <a:rPr lang="en-US" sz="1400" b="1" dirty="0">
                          <a:solidFill>
                            <a:schemeClr val="tx1"/>
                          </a:solidFill>
                          <a:effectLst/>
                        </a:rPr>
                        <a:t>, </a:t>
                      </a:r>
                      <a:r>
                        <a:rPr lang="en-US" sz="1400" b="1" dirty="0">
                          <a:solidFill>
                            <a:srgbClr val="FF0000"/>
                          </a:solidFill>
                          <a:effectLst/>
                        </a:rPr>
                        <a:t>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9175719"/>
                  </a:ext>
                </a:extLst>
              </a:tr>
              <a:tr h="502885">
                <a:tc>
                  <a:txBody>
                    <a:bodyPr/>
                    <a:lstStyle/>
                    <a:p>
                      <a:pPr algn="ctr"/>
                      <a:r>
                        <a:rPr lang="en-US" sz="1400">
                          <a:effectLst/>
                        </a:rPr>
                        <a:t>SNR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SNR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effectLst/>
                        </a:rPr>
                        <a:t>SNR</a:t>
                      </a:r>
                      <a:r>
                        <a:rPr lang="en-US" sz="1400" b="1" i="0" u="none" strike="noStrike" baseline="30000" dirty="0">
                          <a:solidFill>
                            <a:srgbClr val="FF0000"/>
                          </a:solidFill>
                          <a:effectLst/>
                          <a:hlinkClick r:id="rId2">
                            <a:extLst>
                              <a:ext uri="{A12FA001-AC4F-418D-AE19-62706E023703}">
                                <ahyp:hlinkClr xmlns:ahyp="http://schemas.microsoft.com/office/drawing/2018/hyperlinkcolor" val="tx"/>
                              </a:ext>
                            </a:extLst>
                          </a:hlinkClick>
                        </a:rPr>
                        <a:t>[a]</a:t>
                      </a:r>
                      <a:endParaRPr lang="en-US" sz="1400" b="1"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5292849"/>
                  </a:ext>
                </a:extLst>
              </a:tr>
              <a:tr h="718407">
                <a:tc>
                  <a:txBody>
                    <a:bodyPr/>
                    <a:lstStyle/>
                    <a:p>
                      <a:pPr algn="ctr"/>
                      <a:r>
                        <a:rPr lang="en-US" sz="1400">
                          <a:effectLst/>
                        </a:rPr>
                        <a:t>Spatial</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Spatially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a:t>
                      </a:r>
                      <a:r>
                        <a:rPr lang="en-US" sz="1400" dirty="0">
                          <a:solidFill>
                            <a:srgbClr val="FF0000"/>
                          </a:solidFill>
                          <a:effectLst/>
                        </a:rPr>
                        <a:t>spatial</a:t>
                      </a:r>
                      <a:r>
                        <a:rPr lang="en-US" sz="1400" b="0" i="0" u="none" strike="noStrike" baseline="30000" dirty="0">
                          <a:solidFill>
                            <a:srgbClr val="FF0000"/>
                          </a:solidFill>
                          <a:effectLst/>
                          <a:hlinkClick r:id="rId3">
                            <a:extLst>
                              <a:ext uri="{A12FA001-AC4F-418D-AE19-62706E023703}">
                                <ahyp:hlinkClr xmlns:ahyp="http://schemas.microsoft.com/office/drawing/2018/hyperlinkcolor" val="tx"/>
                              </a:ext>
                            </a:extLst>
                          </a:hlinkClick>
                        </a:rPr>
                        <a:t>[b]</a:t>
                      </a:r>
                      <a:endParaRPr lang="en-US" sz="1400"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049878"/>
                  </a:ext>
                </a:extLst>
              </a:tr>
              <a:tr h="502885">
                <a:tc>
                  <a:txBody>
                    <a:bodyPr/>
                    <a:lstStyle/>
                    <a:p>
                      <a:pPr algn="ctr"/>
                      <a:r>
                        <a:rPr lang="en-US" sz="1400">
                          <a:effectLst/>
                        </a:rPr>
                        <a:t>HP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dirty="0">
                          <a:effectLst/>
                        </a:rPr>
                        <a:t>High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4:2:2</a:t>
                      </a:r>
                      <a:r>
                        <a:rPr lang="en-US" sz="1400" dirty="0">
                          <a:effectLst/>
                        </a:rPr>
                        <a:t>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spatial</a:t>
                      </a:r>
                      <a:r>
                        <a:rPr lang="en-US" sz="1400" b="0" i="0" u="none" strike="noStrike" baseline="30000" dirty="0">
                          <a:solidFill>
                            <a:srgbClr val="0B0080"/>
                          </a:solidFill>
                          <a:effectLst/>
                          <a:hlinkClick r:id="rId3"/>
                        </a:rPr>
                        <a:t>[b]</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81016848"/>
                  </a:ext>
                </a:extLst>
              </a:tr>
              <a:tr h="502885">
                <a:tc>
                  <a:txBody>
                    <a:bodyPr/>
                    <a:lstStyle/>
                    <a:p>
                      <a:pPr algn="ctr"/>
                      <a:r>
                        <a:rPr lang="el-GR" sz="1400">
                          <a:effectLst/>
                        </a:rPr>
                        <a:t>422</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4:2:2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4:2:2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6832206"/>
                  </a:ext>
                </a:extLst>
              </a:tr>
              <a:tr h="502885">
                <a:tc>
                  <a:txBody>
                    <a:bodyPr/>
                    <a:lstStyle/>
                    <a:p>
                      <a:pPr algn="ctr"/>
                      <a:r>
                        <a:rPr lang="en-US" sz="1400">
                          <a:effectLst/>
                        </a:rPr>
                        <a:t>MVP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Multi-view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Tempora</a:t>
                      </a:r>
                      <a:r>
                        <a:rPr lang="en-US" sz="1400" dirty="0">
                          <a:effectLst/>
                        </a:rPr>
                        <a:t>l</a:t>
                      </a:r>
                      <a:r>
                        <a:rPr lang="en-US" sz="1400" b="0" i="0" u="none" strike="noStrike" baseline="30000" dirty="0">
                          <a:solidFill>
                            <a:srgbClr val="0B0080"/>
                          </a:solidFill>
                          <a:effectLst/>
                          <a:hlinkClick r:id="rId4"/>
                        </a:rPr>
                        <a:t>[c]</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0327451"/>
                  </a:ext>
                </a:extLst>
              </a:tr>
            </a:tbl>
          </a:graphicData>
        </a:graphic>
      </p:graphicFrame>
      <p:sp>
        <p:nvSpPr>
          <p:cNvPr id="5" name="Rectangle 2">
            <a:extLst>
              <a:ext uri="{FF2B5EF4-FFF2-40B4-BE49-F238E27FC236}">
                <a16:creationId xmlns:a16="http://schemas.microsoft.com/office/drawing/2014/main" id="{F1CF384F-9D54-4B79-B804-DFD71CEB39D0}"/>
              </a:ext>
            </a:extLst>
          </p:cNvPr>
          <p:cNvSpPr>
            <a:spLocks noChangeArrowheads="1"/>
          </p:cNvSpPr>
          <p:nvPr/>
        </p:nvSpPr>
        <p:spPr bwMode="auto">
          <a:xfrm>
            <a:off x="134620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7831DA6-D132-4B0C-B873-B729BB93382F}"/>
              </a:ext>
            </a:extLst>
          </p:cNvPr>
          <p:cNvSpPr txBox="1"/>
          <p:nvPr/>
        </p:nvSpPr>
        <p:spPr>
          <a:xfrm>
            <a:off x="3368756" y="6344569"/>
            <a:ext cx="7056784" cy="369332"/>
          </a:xfrm>
          <a:prstGeom prst="rect">
            <a:avLst/>
          </a:prstGeom>
          <a:noFill/>
        </p:spPr>
        <p:txBody>
          <a:bodyPr wrap="square">
            <a:spAutoFit/>
          </a:bodyPr>
          <a:lstStyle/>
          <a:p>
            <a:r>
              <a:rPr lang="el-GR" dirty="0">
                <a:hlinkClick r:id="rId5"/>
              </a:rPr>
              <a:t>https://en.wikipedia.org/wiki/H.262/MPEG-2_Part_2</a:t>
            </a:r>
            <a:r>
              <a:rPr lang="en-US" dirty="0"/>
              <a:t> </a:t>
            </a:r>
            <a:endParaRPr lang="el-GR" dirty="0"/>
          </a:p>
        </p:txBody>
      </p:sp>
    </p:spTree>
    <p:extLst>
      <p:ext uri="{BB962C8B-B14F-4D97-AF65-F5344CB8AC3E}">
        <p14:creationId xmlns:p14="http://schemas.microsoft.com/office/powerpoint/2010/main" val="30803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46506" y="1257299"/>
            <a:ext cx="2034753" cy="2304257"/>
          </a:xfrm>
          <a:prstGeom prst="rect">
            <a:avLst/>
          </a:prstGeom>
          <a:noFill/>
          <a:ln w="9525">
            <a:noFill/>
            <a:miter lim="800000"/>
            <a:headEnd/>
            <a:tailEnd/>
          </a:ln>
        </p:spPr>
      </p:pic>
      <p:sp>
        <p:nvSpPr>
          <p:cNvPr id="17422" name="TextBox 8"/>
          <p:cNvSpPr txBox="1">
            <a:spLocks noChangeArrowheads="1"/>
          </p:cNvSpPr>
          <p:nvPr/>
        </p:nvSpPr>
        <p:spPr bwMode="auto">
          <a:xfrm>
            <a:off x="4446507" y="4068699"/>
            <a:ext cx="2019608" cy="2031325"/>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χωρικής κωδικοποίησης</a:t>
            </a:r>
            <a:r>
              <a:rPr lang="en-US" sz="1400" i="1">
                <a:solidFill>
                  <a:srgbClr val="FF0000"/>
                </a:solidFill>
                <a:latin typeface="Arial" charset="0"/>
                <a:ea typeface="MS PGothic" pitchFamily="34" charset="-128"/>
                <a:cs typeface="Arial" charset="0"/>
              </a:rPr>
              <a:t>:</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a:t>
            </a:r>
            <a:r>
              <a:rPr lang="en-US" sz="1400" i="1">
                <a:latin typeface="Arial" charset="0"/>
                <a:ea typeface="MS PGothic" pitchFamily="34" charset="-128"/>
              </a:rPr>
              <a:t> N </a:t>
            </a:r>
            <a:r>
              <a:rPr lang="el-GR" sz="1400">
                <a:latin typeface="Arial" charset="0"/>
                <a:cs typeface="Arial" charset="0"/>
              </a:rPr>
              <a:t>τιμές ίδιου χρώματος</a:t>
            </a:r>
            <a:r>
              <a:rPr lang="en-US" sz="1400">
                <a:latin typeface="Arial" charset="0"/>
                <a:ea typeface="MS PGothic" pitchFamily="34" charset="-128"/>
              </a:rPr>
              <a:t> (</a:t>
            </a:r>
            <a:r>
              <a:rPr lang="el-GR" sz="1400">
                <a:latin typeface="Arial" charset="0"/>
                <a:cs typeface="Arial" charset="0"/>
              </a:rPr>
              <a:t>όλα μωβ</a:t>
            </a:r>
            <a:r>
              <a:rPr lang="en-US" sz="1400">
                <a:latin typeface="Arial" charset="0"/>
                <a:ea typeface="MS PGothic" pitchFamily="34" charset="-128"/>
              </a:rPr>
              <a:t>), </a:t>
            </a:r>
            <a:r>
              <a:rPr lang="el-GR" sz="1400">
                <a:latin typeface="Arial" charset="0"/>
                <a:cs typeface="Arial" charset="0"/>
              </a:rPr>
              <a:t>στέλνει μόνο 2 τιμές</a:t>
            </a:r>
            <a:r>
              <a:rPr lang="en-US" sz="1400">
                <a:latin typeface="Arial" charset="0"/>
                <a:ea typeface="MS PGothic" pitchFamily="34" charset="-128"/>
              </a:rPr>
              <a:t>: </a:t>
            </a:r>
            <a:r>
              <a:rPr lang="el-GR" sz="1400">
                <a:latin typeface="Arial" charset="0"/>
                <a:cs typeface="Arial" charset="0"/>
              </a:rPr>
              <a:t>τιμή χρώματος</a:t>
            </a:r>
            <a:r>
              <a:rPr lang="en-US" sz="1400">
                <a:latin typeface="Arial" charset="0"/>
                <a:ea typeface="MS PGothic" pitchFamily="34" charset="-128"/>
              </a:rPr>
              <a:t> (</a:t>
            </a:r>
            <a:r>
              <a:rPr lang="el-GR" sz="1400" i="1">
                <a:latin typeface="Arial" charset="0"/>
                <a:cs typeface="Arial" charset="0"/>
              </a:rPr>
              <a:t>μωβ</a:t>
            </a:r>
            <a:r>
              <a:rPr lang="en-US" sz="1400" i="1">
                <a:latin typeface="Arial" charset="0"/>
                <a:ea typeface="MS PGothic" pitchFamily="34" charset="-128"/>
              </a:rPr>
              <a:t>)  </a:t>
            </a:r>
            <a:r>
              <a:rPr lang="el-GR" sz="1400" i="1">
                <a:latin typeface="Arial" charset="0"/>
                <a:cs typeface="Arial" charset="0"/>
              </a:rPr>
              <a:t>και αριθμό επαναλαμβανόμενων τιμών</a:t>
            </a:r>
            <a:r>
              <a:rPr lang="en-US" sz="1400" i="1">
                <a:latin typeface="Arial" charset="0"/>
                <a:ea typeface="MS PGothic" pitchFamily="34" charset="-128"/>
              </a:rPr>
              <a:t> (</a:t>
            </a:r>
            <a:r>
              <a:rPr lang="en-US" sz="1400">
                <a:latin typeface="Arial" charset="0"/>
                <a:ea typeface="MS PGothic" pitchFamily="34" charset="-128"/>
              </a:rPr>
              <a:t>N)</a:t>
            </a:r>
          </a:p>
        </p:txBody>
      </p:sp>
      <p:pic>
        <p:nvPicPr>
          <p:cNvPr id="21" name="Picture 20"/>
          <p:cNvPicPr>
            <a:picLocks noChangeAspect="1"/>
          </p:cNvPicPr>
          <p:nvPr/>
        </p:nvPicPr>
        <p:blipFill>
          <a:blip r:embed="rId3" cstate="print"/>
          <a:srcRect/>
          <a:stretch>
            <a:fillRect/>
          </a:stretch>
        </p:blipFill>
        <p:spPr bwMode="auto">
          <a:xfrm>
            <a:off x="6669999" y="1257299"/>
            <a:ext cx="2034753" cy="2304257"/>
          </a:xfrm>
          <a:prstGeom prst="rect">
            <a:avLst/>
          </a:prstGeom>
          <a:noFill/>
          <a:ln w="9525">
            <a:noFill/>
            <a:miter lim="800000"/>
            <a:headEnd/>
            <a:tailEnd/>
          </a:ln>
        </p:spPr>
      </p:pic>
      <p:sp>
        <p:nvSpPr>
          <p:cNvPr id="18" name="TextBox 17"/>
          <p:cNvSpPr txBox="1">
            <a:spLocks noChangeArrowheads="1"/>
          </p:cNvSpPr>
          <p:nvPr/>
        </p:nvSpPr>
        <p:spPr bwMode="auto">
          <a:xfrm>
            <a:off x="4794011" y="3561556"/>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046868" y="3561556"/>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6669999" y="4068699"/>
            <a:ext cx="2019608" cy="1600438"/>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ts val="600"/>
              </a:spcBef>
              <a:spcAft>
                <a:spcPts val="600"/>
              </a:spcAft>
              <a:buClr>
                <a:schemeClr val="accent2"/>
              </a:buClr>
              <a:buSzPct val="85000"/>
              <a:buFont typeface="Arial" panose="020B0604020202020204" pitchFamily="34" charset="0"/>
              <a:buChar char="•"/>
            </a:pPr>
            <a:r>
              <a:rPr lang="en-US" sz="2000"/>
              <a:t>video: </a:t>
            </a:r>
            <a:r>
              <a:rPr lang="el-GR" sz="2000"/>
              <a:t>ακολουθία εικόνων</a:t>
            </a:r>
            <a:r>
              <a:rPr lang="en-US" sz="2000"/>
              <a:t> </a:t>
            </a:r>
            <a:r>
              <a:rPr lang="el-GR" sz="2000"/>
              <a:t>που εμφανίζονται με σταθερό ρυθμό</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err="1"/>
              <a:t>π.χ</a:t>
            </a:r>
            <a:r>
              <a:rPr lang="en-US" sz="2000"/>
              <a:t>. 24 </a:t>
            </a:r>
            <a:r>
              <a:rPr lang="el-GR" sz="2000"/>
              <a:t>εικόνες</a:t>
            </a:r>
            <a:r>
              <a:rPr lang="en-US" sz="2000"/>
              <a:t>/sec</a:t>
            </a:r>
          </a:p>
          <a:p>
            <a:pPr marL="342900" indent="-342900">
              <a:spcBef>
                <a:spcPts val="600"/>
              </a:spcBef>
              <a:spcAft>
                <a:spcPts val="600"/>
              </a:spcAft>
              <a:buClr>
                <a:schemeClr val="accent2"/>
              </a:buClr>
              <a:buSzPct val="85000"/>
              <a:buFont typeface="Arial" panose="020B0604020202020204" pitchFamily="34" charset="0"/>
              <a:buChar char="•"/>
            </a:pPr>
            <a:r>
              <a:rPr lang="el-GR" sz="2000"/>
              <a:t>Κωδικοποίηση</a:t>
            </a:r>
            <a:r>
              <a:rPr lang="en-US" sz="2000"/>
              <a:t>/</a:t>
            </a:r>
            <a:r>
              <a:rPr lang="el-GR" sz="2000"/>
              <a:t>συμπίεση</a:t>
            </a:r>
            <a:r>
              <a:rPr lang="en-US" sz="2000"/>
              <a:t>: </a:t>
            </a:r>
            <a:r>
              <a:rPr lang="el-GR" sz="2000"/>
              <a:t>χρησιμοποίησε πλεονασμό</a:t>
            </a:r>
            <a:r>
              <a:rPr lang="en-US" sz="2000"/>
              <a:t> </a:t>
            </a:r>
            <a:r>
              <a:rPr lang="el-GR" sz="2000" i="1">
                <a:solidFill>
                  <a:srgbClr val="FF0000"/>
                </a:solidFill>
              </a:rPr>
              <a:t>εντός</a:t>
            </a:r>
            <a:r>
              <a:rPr lang="en-US" sz="2000"/>
              <a:t> </a:t>
            </a:r>
            <a:r>
              <a:rPr lang="el-GR" sz="2000"/>
              <a:t>και</a:t>
            </a:r>
            <a:r>
              <a:rPr lang="en-US" sz="2000"/>
              <a:t> </a:t>
            </a:r>
            <a:r>
              <a:rPr lang="el-GR" sz="2000" i="1">
                <a:solidFill>
                  <a:srgbClr val="FF0000"/>
                </a:solidFill>
              </a:rPr>
              <a:t>μεταξύ</a:t>
            </a:r>
            <a:r>
              <a:rPr lang="en-US" sz="2000">
                <a:solidFill>
                  <a:srgbClr val="CC0000"/>
                </a:solidFill>
              </a:rPr>
              <a:t> </a:t>
            </a:r>
            <a:r>
              <a:rPr lang="el-GR" sz="2000"/>
              <a:t>των εικόνων για να μειωθεί ο</a:t>
            </a:r>
            <a:r>
              <a:rPr lang="en-US" sz="2000"/>
              <a:t> # bits </a:t>
            </a:r>
            <a:r>
              <a:rPr lang="el-GR" sz="2000"/>
              <a:t>που χρησιμοποιούνται για κωδικοποίηση της εικόνας</a:t>
            </a:r>
            <a:endParaRPr lang="en-US" sz="2000"/>
          </a:p>
          <a:p>
            <a:pPr marL="742950" lvl="1" indent="-285750">
              <a:spcBef>
                <a:spcPts val="600"/>
              </a:spcBef>
              <a:spcAft>
                <a:spcPts val="600"/>
              </a:spcAft>
              <a:buClr>
                <a:schemeClr val="accent2"/>
              </a:buClr>
              <a:buSzPct val="75000"/>
              <a:buFont typeface="Wingdings" pitchFamily="2" charset="2"/>
              <a:buChar char="§"/>
            </a:pPr>
            <a:r>
              <a:rPr lang="el-GR" sz="2000"/>
              <a:t>χωρικό</a:t>
            </a:r>
            <a:r>
              <a:rPr lang="en-US" sz="2000"/>
              <a:t> (</a:t>
            </a:r>
            <a:r>
              <a:rPr lang="el-GR" sz="2000"/>
              <a:t>εντός της εικόνας</a:t>
            </a:r>
            <a:r>
              <a:rPr lang="en-US" sz="2000"/>
              <a:t>)</a:t>
            </a:r>
          </a:p>
          <a:p>
            <a:pPr marL="742950" lvl="1" indent="-285750">
              <a:spcBef>
                <a:spcPts val="600"/>
              </a:spcBef>
              <a:spcAft>
                <a:spcPts val="600"/>
              </a:spcAft>
              <a:buClr>
                <a:schemeClr val="accent2"/>
              </a:buClr>
              <a:buSzPct val="75000"/>
              <a:buFont typeface="Wingdings" pitchFamily="2" charset="2"/>
              <a:buChar char="§"/>
            </a:pPr>
            <a:r>
              <a:rPr lang="el-GR" sz="2000"/>
              <a:t>χρονικό</a:t>
            </a:r>
            <a:r>
              <a:rPr lang="en-US" sz="2000"/>
              <a:t> (</a:t>
            </a:r>
            <a:r>
              <a:rPr lang="el-GR" sz="2000"/>
              <a:t>από μια εικόνα στην άλλη</a:t>
            </a:r>
            <a:r>
              <a:rPr lang="en-US" sz="20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a:t>Κλιμάκωση ποιότητας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a:xfrm>
            <a:off x="464156" y="1556792"/>
            <a:ext cx="8679844" cy="4525963"/>
          </a:xfrm>
        </p:spPr>
        <p:txBody>
          <a:bodyPr>
            <a:normAutofit fontScale="92500" lnSpcReduction="10000"/>
          </a:bodyPr>
          <a:lstStyle/>
          <a:p>
            <a:pPr marL="0" indent="0">
              <a:buNone/>
            </a:pPr>
            <a:r>
              <a:rPr lang="el-GR" dirty="0"/>
              <a:t>Η ανάγκη για κλιμάκωση στην ποιότητα της κωδικοποίησης προκύπτει από τις </a:t>
            </a:r>
            <a:r>
              <a:rPr lang="el-GR" b="1" dirty="0"/>
              <a:t>διαφορετικές δυνατότητες στα υποκείμενα δίκτυα</a:t>
            </a:r>
            <a:r>
              <a:rPr lang="el-GR" dirty="0"/>
              <a:t>  π.χ. IPTV.</a:t>
            </a:r>
          </a:p>
          <a:p>
            <a:r>
              <a:rPr lang="el-GR" b="1" dirty="0"/>
              <a:t>βασική κωδικοποίηση</a:t>
            </a:r>
            <a:r>
              <a:rPr lang="el-GR" dirty="0"/>
              <a:t>: </a:t>
            </a:r>
          </a:p>
          <a:p>
            <a:pPr lvl="1"/>
            <a:r>
              <a:rPr lang="el-GR" dirty="0"/>
              <a:t>κωδικοποίηση του βίντεο με βασική χαμηλή σχετικά ποιότητα </a:t>
            </a:r>
          </a:p>
          <a:p>
            <a:r>
              <a:rPr lang="el-GR" b="1" dirty="0"/>
              <a:t>δεύτερο επίπεδο κωδικοποίησης</a:t>
            </a:r>
            <a:r>
              <a:rPr lang="el-GR" dirty="0"/>
              <a:t>: </a:t>
            </a:r>
          </a:p>
          <a:p>
            <a:pPr lvl="1"/>
            <a:r>
              <a:rPr lang="el-GR" dirty="0"/>
              <a:t>καλύτερη ποιότητα</a:t>
            </a:r>
          </a:p>
          <a:p>
            <a:pPr lvl="1"/>
            <a:r>
              <a:rPr lang="el-GR" dirty="0"/>
              <a:t>επαύξηση της ποιότητας επί της βασικής κωδικοποίησης </a:t>
            </a:r>
            <a:endParaRPr lang="en-US" dirty="0"/>
          </a:p>
        </p:txBody>
      </p:sp>
    </p:spTree>
    <p:extLst>
      <p:ext uri="{BB962C8B-B14F-4D97-AF65-F5344CB8AC3E}">
        <p14:creationId xmlns:p14="http://schemas.microsoft.com/office/powerpoint/2010/main" val="30182068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n-US" sz="2400" dirty="0"/>
              <a:t>A</a:t>
            </a:r>
            <a:r>
              <a:rPr lang="el-GR" sz="2400" dirty="0" err="1"/>
              <a:t>λλαγές</a:t>
            </a:r>
            <a:r>
              <a:rPr lang="el-GR" sz="2400" dirty="0"/>
              <a:t>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κβαντίζονται/κλιμακώνονται οι συντελεστές DCT με χαμηλή ανάλυση </a:t>
            </a:r>
            <a:r>
              <a:rPr lang="el-GR" sz="2400" dirty="0" err="1"/>
              <a:t>π.χ</a:t>
            </a:r>
            <a:r>
              <a:rPr lang="el-GR" sz="2400" dirty="0"/>
              <a:t> </a:t>
            </a:r>
            <a:r>
              <a:rPr lang="en-US" sz="2400" dirty="0"/>
              <a:t>Q</a:t>
            </a:r>
            <a:r>
              <a:rPr lang="en-US" sz="2400" baseline="-25000" dirty="0"/>
              <a:t>50</a:t>
            </a:r>
            <a:r>
              <a:rPr lang="el-GR" sz="2400" dirty="0"/>
              <a:t>.</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a:t>2. Χωρικό (</a:t>
            </a:r>
            <a:r>
              <a:rPr lang="el-GR" b="1" err="1"/>
              <a:t>spatial</a:t>
            </a:r>
            <a:r>
              <a:rPr lang="el-GR" b="1"/>
              <a:t>) επίπεδο</a:t>
            </a:r>
            <a:endParaRPr lang="en-US"/>
          </a:p>
          <a:p>
            <a:pPr marL="914400" lvl="1" indent="-514350"/>
            <a:r>
              <a:rPr lang="el-GR" sz="2400"/>
              <a:t>υποστήριξη διαφορετικών συσκευών με </a:t>
            </a:r>
            <a:r>
              <a:rPr lang="el-GR" sz="2400" b="1"/>
              <a:t>διαφορετικές αναλύσεις</a:t>
            </a:r>
            <a:endParaRPr lang="en-US" sz="2400" b="1"/>
          </a:p>
          <a:p>
            <a:pPr marL="1314450" lvl="2" indent="-514350"/>
            <a:r>
              <a:rPr lang="el-GR" sz="2000"/>
              <a:t>η βασική κωδικοποίηση με βάση την τυπική ανάλυση</a:t>
            </a:r>
          </a:p>
          <a:p>
            <a:pPr marL="1314450" lvl="2" indent="-514350"/>
            <a:r>
              <a:rPr lang="el-GR" sz="2000"/>
              <a:t>η ενισχυμένη κωδικοποίηση να γίνει με βάση την υψηλή ανάλυση </a:t>
            </a:r>
          </a:p>
          <a:p>
            <a:pPr marL="0" indent="0">
              <a:buNone/>
            </a:pPr>
            <a:r>
              <a:rPr lang="el-GR" b="1"/>
              <a:t>3. Χρονικό (</a:t>
            </a:r>
            <a:r>
              <a:rPr lang="el-GR" b="1" err="1"/>
              <a:t>temporal</a:t>
            </a:r>
            <a:r>
              <a:rPr lang="el-GR" b="1"/>
              <a:t>) επίπεδο</a:t>
            </a:r>
          </a:p>
          <a:p>
            <a:pPr lvl="1"/>
            <a:r>
              <a:rPr lang="el-GR" sz="2400"/>
              <a:t>υποστήριξη διαφορετικών </a:t>
            </a:r>
            <a:r>
              <a:rPr lang="el-GR" sz="2400" b="1"/>
              <a:t>ρυθμών ανανέωσης πλαισίων</a:t>
            </a:r>
            <a:r>
              <a:rPr lang="el-GR" sz="2400"/>
              <a:t>.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a:p>
        </p:txBody>
      </p:sp>
    </p:spTree>
    <p:extLst>
      <p:ext uri="{BB962C8B-B14F-4D97-AF65-F5344CB8AC3E}">
        <p14:creationId xmlns:p14="http://schemas.microsoft.com/office/powerpoint/2010/main" val="1390451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a:t>Επίπεδα κατά το MPEG2</a:t>
            </a:r>
            <a:endParaRPr lang="en-US"/>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
        <p:nvSpPr>
          <p:cNvPr id="6" name="TextBox 5">
            <a:extLst>
              <a:ext uri="{FF2B5EF4-FFF2-40B4-BE49-F238E27FC236}">
                <a16:creationId xmlns:a16="http://schemas.microsoft.com/office/drawing/2014/main" id="{0DB5AA2D-EFF7-4C00-8F37-8E32BC976D58}"/>
              </a:ext>
            </a:extLst>
          </p:cNvPr>
          <p:cNvSpPr txBox="1"/>
          <p:nvPr/>
        </p:nvSpPr>
        <p:spPr>
          <a:xfrm>
            <a:off x="683568" y="5839753"/>
            <a:ext cx="7056784" cy="369332"/>
          </a:xfrm>
          <a:prstGeom prst="rect">
            <a:avLst/>
          </a:prstGeom>
          <a:noFill/>
        </p:spPr>
        <p:txBody>
          <a:bodyPr wrap="square">
            <a:spAutoFit/>
          </a:bodyPr>
          <a:lstStyle/>
          <a:p>
            <a:r>
              <a:rPr lang="el-GR">
                <a:hlinkClick r:id="rId4"/>
              </a:rPr>
              <a:t>https://en.wikipedia.org/wiki/H.262/MPEG-2_Part_2</a:t>
            </a:r>
            <a:r>
              <a:rPr lang="en-US"/>
              <a:t> </a:t>
            </a:r>
            <a:endParaRPr lang="el-GR"/>
          </a:p>
        </p:txBody>
      </p:sp>
    </p:spTree>
    <p:extLst>
      <p:ext uri="{BB962C8B-B14F-4D97-AF65-F5344CB8AC3E}">
        <p14:creationId xmlns:p14="http://schemas.microsoft.com/office/powerpoint/2010/main" val="24115303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a:t>Συνήθεις συνδυασμοί προφίλ και επιπέδου </a:t>
            </a:r>
            <a:endParaRPr lang="en-US"/>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a:t>MP@ML, 720x480, 30, 4:2:0, 4 </a:t>
            </a:r>
            <a:r>
              <a:rPr lang="el-GR" sz="2800" err="1"/>
              <a:t>Mbps</a:t>
            </a:r>
            <a:r>
              <a:rPr lang="el-GR" sz="2800"/>
              <a:t> </a:t>
            </a:r>
          </a:p>
          <a:p>
            <a:pPr lvl="1"/>
            <a:r>
              <a:rPr lang="el-GR" sz="2400"/>
              <a:t>ψηφιακή τηλεόραση τυπικής ανάλυσης</a:t>
            </a:r>
          </a:p>
          <a:p>
            <a:r>
              <a:rPr lang="el-GR" sz="2800"/>
              <a:t>MP@ML, 720x576, 25, 4:2:0, 4 </a:t>
            </a:r>
            <a:r>
              <a:rPr lang="el-GR" sz="2800" err="1"/>
              <a:t>Mbps</a:t>
            </a:r>
            <a:endParaRPr lang="el-GR" sz="2800"/>
          </a:p>
          <a:p>
            <a:pPr lvl="1"/>
            <a:r>
              <a:rPr lang="el-GR" sz="2400"/>
              <a:t>ψηφιακή τηλεόραση τυπικής ανάλυσης</a:t>
            </a:r>
          </a:p>
          <a:p>
            <a:r>
              <a:rPr lang="el-GR" sz="2800"/>
              <a:t> MP@HL, 1920x1080, 30, 4:2:0, 80 </a:t>
            </a:r>
            <a:r>
              <a:rPr lang="el-GR" sz="2800" err="1"/>
              <a:t>Mbps</a:t>
            </a:r>
            <a:r>
              <a:rPr lang="el-GR" sz="2800"/>
              <a:t> </a:t>
            </a:r>
          </a:p>
          <a:p>
            <a:pPr lvl="1"/>
            <a:r>
              <a:rPr lang="el-GR" sz="2400"/>
              <a:t>ψηφιακή τηλεόραση υψηλής ευκρίνειας </a:t>
            </a:r>
          </a:p>
          <a:p>
            <a:r>
              <a:rPr lang="el-GR" sz="2800"/>
              <a:t> MP@HL, 1920x720, 60, 4:2:0, 80 </a:t>
            </a:r>
            <a:r>
              <a:rPr lang="el-GR" sz="2800" err="1"/>
              <a:t>Mbps</a:t>
            </a:r>
            <a:endParaRPr lang="el-GR" sz="2800"/>
          </a:p>
          <a:p>
            <a:pPr lvl="1"/>
            <a:r>
              <a:rPr lang="el-GR" sz="2400"/>
              <a:t> ψηφιακή τηλεόραση υψηλής ευκρίνειας </a:t>
            </a:r>
            <a:endParaRPr lang="en-US" sz="2400"/>
          </a:p>
        </p:txBody>
      </p:sp>
      <p:sp>
        <p:nvSpPr>
          <p:cNvPr id="4" name="TextBox 3">
            <a:extLst>
              <a:ext uri="{FF2B5EF4-FFF2-40B4-BE49-F238E27FC236}">
                <a16:creationId xmlns:a16="http://schemas.microsoft.com/office/drawing/2014/main" id="{6FAF148E-077D-4056-A0AE-303E2B28F363}"/>
              </a:ext>
            </a:extLst>
          </p:cNvPr>
          <p:cNvSpPr txBox="1"/>
          <p:nvPr/>
        </p:nvSpPr>
        <p:spPr>
          <a:xfrm>
            <a:off x="2987824" y="6398696"/>
            <a:ext cx="7056784" cy="369332"/>
          </a:xfrm>
          <a:prstGeom prst="rect">
            <a:avLst/>
          </a:prstGeom>
          <a:noFill/>
        </p:spPr>
        <p:txBody>
          <a:bodyPr wrap="square">
            <a:spAutoFit/>
          </a:bodyPr>
          <a:lstStyle/>
          <a:p>
            <a:r>
              <a:rPr lang="el-GR">
                <a:hlinkClick r:id="rId3"/>
              </a:rPr>
              <a:t>https://en.wikipedia.org/wiki/H.262/MPEG-2_Part_2</a:t>
            </a:r>
            <a:r>
              <a:rPr lang="en-US"/>
              <a:t> </a:t>
            </a:r>
            <a:endParaRPr lang="el-GR"/>
          </a:p>
        </p:txBody>
      </p:sp>
    </p:spTree>
    <p:extLst>
      <p:ext uri="{BB962C8B-B14F-4D97-AF65-F5344CB8AC3E}">
        <p14:creationId xmlns:p14="http://schemas.microsoft.com/office/powerpoint/2010/main" val="31195363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4349601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Παραγωγή Τηλεοπτικού Σήματος, Τεχνικές Συμπίεσης Βίντεο και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a:t>Το προς συμπίεση σήμα</a:t>
            </a:r>
            <a:endParaRPr lang="en-US"/>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572340" cy="4525963"/>
          </a:xfrm>
        </p:spPr>
        <p:txBody>
          <a:bodyPr>
            <a:normAutofit fontScale="77500" lnSpcReduction="20000"/>
          </a:bodyPr>
          <a:lstStyle/>
          <a:p>
            <a:r>
              <a:rPr lang="el-GR"/>
              <a:t>Στην περίπτωση της ψηφιακής τηλεόρασης το προς συμπίεση σήμα είναι αυτό που παράγεται από τον εικονολήπτη (κάμερα). </a:t>
            </a:r>
          </a:p>
          <a:p>
            <a:r>
              <a:rPr lang="el-GR"/>
              <a:t>Οι συνιστώσες των βασικών χρωμάτων, τα οποία είναι το </a:t>
            </a:r>
            <a:r>
              <a:rPr lang="el-GR" b="1"/>
              <a:t>κόκκινο</a:t>
            </a:r>
            <a:r>
              <a:rPr lang="el-GR"/>
              <a:t>, το </a:t>
            </a:r>
            <a:r>
              <a:rPr lang="el-GR" b="1"/>
              <a:t>πράσινο</a:t>
            </a:r>
            <a:r>
              <a:rPr lang="el-GR"/>
              <a:t> και το </a:t>
            </a:r>
            <a:r>
              <a:rPr lang="el-GR" b="1"/>
              <a:t>μπλε (R, G, B) </a:t>
            </a:r>
            <a:r>
              <a:rPr lang="el-GR"/>
              <a:t>συνδυάζονται ώστε να δώσουν το σήμα της φωτεινότητας Y και των </a:t>
            </a:r>
            <a:r>
              <a:rPr lang="el-GR" err="1"/>
              <a:t>χρωμοδιαφορών</a:t>
            </a:r>
            <a:r>
              <a:rPr lang="el-GR"/>
              <a:t> μπλε και κόκκινου (</a:t>
            </a:r>
            <a:r>
              <a:rPr lang="el-GR" err="1"/>
              <a:t>C</a:t>
            </a:r>
            <a:r>
              <a:rPr lang="el-GR" baseline="-25000" err="1"/>
              <a:t>b</a:t>
            </a:r>
            <a:r>
              <a:rPr lang="el-GR"/>
              <a:t> και </a:t>
            </a:r>
            <a:r>
              <a:rPr lang="el-GR" err="1"/>
              <a:t>C</a:t>
            </a:r>
            <a:r>
              <a:rPr lang="el-GR" baseline="-25000" err="1"/>
              <a:t>r</a:t>
            </a:r>
            <a:r>
              <a:rPr lang="el-GR"/>
              <a:t>).</a:t>
            </a:r>
          </a:p>
          <a:p>
            <a:r>
              <a:rPr lang="el-GR"/>
              <a:t>Η ανάλυση του χρώματος είναι μισή σε σχέση με την ανάλυση της φωτεινότητας, στην περίπτωση σήματος 4:2:2. </a:t>
            </a:r>
          </a:p>
          <a:p>
            <a:r>
              <a:rPr lang="el-GR"/>
              <a:t>Στην περίπτωση που έχουμε </a:t>
            </a:r>
            <a:r>
              <a:rPr lang="el-GR" err="1"/>
              <a:t>κβαντισμό</a:t>
            </a:r>
            <a:r>
              <a:rPr lang="el-GR"/>
              <a:t> </a:t>
            </a:r>
            <a:r>
              <a:rPr lang="el-GR" b="1"/>
              <a:t>10 </a:t>
            </a:r>
            <a:r>
              <a:rPr lang="el-GR" b="1" err="1"/>
              <a:t>bits</a:t>
            </a:r>
            <a:r>
              <a:rPr lang="el-GR"/>
              <a:t>, ο ρυθμός μπορεί να φτάνει και τα </a:t>
            </a:r>
            <a:r>
              <a:rPr lang="el-GR" b="1"/>
              <a:t>270 </a:t>
            </a:r>
            <a:r>
              <a:rPr lang="el-GR" b="1" err="1"/>
              <a:t>Mbps</a:t>
            </a:r>
            <a:r>
              <a:rPr lang="el-GR" b="1"/>
              <a:t> </a:t>
            </a:r>
            <a:r>
              <a:rPr lang="el-GR"/>
              <a:t>σύμφωνα και με το πρότυπο του ITU-</a:t>
            </a:r>
            <a:r>
              <a:rPr lang="en-US"/>
              <a:t>R </a:t>
            </a:r>
            <a:r>
              <a:rPr lang="el-GR"/>
              <a:t>BT</a:t>
            </a:r>
            <a:r>
              <a:rPr lang="en-US"/>
              <a:t>.6</a:t>
            </a:r>
            <a:r>
              <a:rPr lang="el-GR"/>
              <a:t>01</a:t>
            </a:r>
            <a:endParaRPr lang="en-US"/>
          </a:p>
        </p:txBody>
      </p:sp>
    </p:spTree>
    <p:extLst>
      <p:ext uri="{BB962C8B-B14F-4D97-AF65-F5344CB8AC3E}">
        <p14:creationId xmlns:p14="http://schemas.microsoft.com/office/powerpoint/2010/main" val="25327860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[2] Παπαδάκης, Α. 2015. Συμπίεση Βίντεο. </a:t>
            </a:r>
            <a:r>
              <a:rPr lang="el-GR" sz="2000" i="1"/>
              <a:t>Ψηφιακή τηλεόραση</a:t>
            </a:r>
            <a:r>
              <a:rPr lang="el-GR" sz="2000"/>
              <a:t>. Σύνδεσμος Ελληνικών Ακαδημαϊκών Βιβλιοθηκών. </a:t>
            </a:r>
            <a:r>
              <a:rPr lang="el-GR" sz="2000" err="1"/>
              <a:t>κεφ</a:t>
            </a:r>
            <a:r>
              <a:rPr lang="el-GR" sz="2000"/>
              <a:t> 3. Διαθέσιμο στο: </a:t>
            </a:r>
            <a:r>
              <a:rPr lang="el-GR" sz="2000">
                <a:hlinkClick r:id="rId3"/>
              </a:rPr>
              <a:t>http://hdl.handle.net/11419/5008</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a:t>Βασικά βήματα στη συμπίεση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a:t>Προετοιμασία σήματος βίντεο</a:t>
            </a:r>
            <a:endParaRPr lang="en-US"/>
          </a:p>
        </p:txBody>
      </p:sp>
    </p:spTree>
    <p:extLst>
      <p:ext uri="{BB962C8B-B14F-4D97-AF65-F5344CB8AC3E}">
        <p14:creationId xmlns:p14="http://schemas.microsoft.com/office/powerpoint/2010/main" val="394398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a:t>Ο μηχανισμός συμπίεσης του βίντεο </a:t>
            </a:r>
            <a:endParaRPr lang="en-US"/>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a:t>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pPr marL="514350" indent="-514350">
              <a:buFont typeface="+mj-lt"/>
              <a:buAutoNum type="arabicPeriod"/>
            </a:pPr>
            <a:r>
              <a:rPr lang="el-GR"/>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Tree>
    <p:extLst>
      <p:ext uri="{BB962C8B-B14F-4D97-AF65-F5344CB8AC3E}">
        <p14:creationId xmlns:p14="http://schemas.microsoft.com/office/powerpoint/2010/main" val="362420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585590287"/>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5666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a:t>Προετοιμασία σήματος βίντεο</a:t>
            </a:r>
            <a:br>
              <a:rPr lang="el-GR"/>
            </a:br>
            <a:r>
              <a:rPr lang="el-GR"/>
              <a:t>1. Μείωση ακρίβειας βίντεο</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428324" cy="5026570"/>
          </a:xfrm>
        </p:spPr>
        <p:txBody>
          <a:bodyPr>
            <a:normAutofit fontScale="85000" lnSpcReduction="10000"/>
          </a:bodyPr>
          <a:lstStyle/>
          <a:p>
            <a:pPr marL="0" indent="0">
              <a:buNone/>
            </a:pPr>
            <a:r>
              <a:rPr lang="el-GR"/>
              <a:t>Μείωση της ακρίβειας των τιμών της φωτεινότητας και των </a:t>
            </a:r>
            <a:r>
              <a:rPr lang="el-GR" err="1"/>
              <a:t>χρωμοδιαφορών</a:t>
            </a:r>
            <a:r>
              <a:rPr lang="el-GR"/>
              <a:t>, δηλαδή μείωση του πλήθους των </a:t>
            </a:r>
            <a:r>
              <a:rPr lang="el-GR" b="1"/>
              <a:t>επιπέδων </a:t>
            </a:r>
            <a:r>
              <a:rPr lang="el-GR" b="1" err="1"/>
              <a:t>κβαντισμού</a:t>
            </a:r>
            <a:r>
              <a:rPr lang="el-GR" b="1"/>
              <a:t> </a:t>
            </a:r>
            <a:r>
              <a:rPr lang="el-GR"/>
              <a:t>και συνακόλουθη μείωση των </a:t>
            </a:r>
            <a:r>
              <a:rPr lang="el-GR" err="1"/>
              <a:t>bits</a:t>
            </a:r>
            <a:r>
              <a:rPr lang="el-GR"/>
              <a:t> που χρησιμοποιούνται για την αναπαράσταση των τιμών από 10 σε 8.</a:t>
            </a:r>
          </a:p>
          <a:p>
            <a:r>
              <a:rPr lang="el-GR" sz="2800"/>
              <a:t>Οι συνιστώσες Y, </a:t>
            </a:r>
            <a:r>
              <a:rPr lang="el-GR" sz="2800" err="1"/>
              <a:t>Cb</a:t>
            </a:r>
            <a:r>
              <a:rPr lang="el-GR" sz="2800"/>
              <a:t>, </a:t>
            </a:r>
            <a:r>
              <a:rPr lang="el-GR" sz="2800" err="1"/>
              <a:t>Cr</a:t>
            </a:r>
            <a:r>
              <a:rPr lang="el-GR" sz="2800"/>
              <a:t> μπορούν να έχουν ακρίβεια </a:t>
            </a:r>
            <a:r>
              <a:rPr lang="el-GR" sz="2800" b="1"/>
              <a:t>10 </a:t>
            </a:r>
            <a:r>
              <a:rPr lang="el-GR" sz="2800" b="1" err="1"/>
              <a:t>bits</a:t>
            </a:r>
            <a:r>
              <a:rPr lang="el-GR" sz="2800" b="1"/>
              <a:t> όταν χρησιμοποιούνται εντός του στούντιο αλλά η συγκεκριμένη ακρίβεια δεν είναι απαραίτητη κατά τη μετάδοση του σήματος. </a:t>
            </a:r>
          </a:p>
          <a:p>
            <a:r>
              <a:rPr lang="el-GR" sz="2800"/>
              <a:t>Όσον αφορά τον ρυθμό μετάδοσης</a:t>
            </a:r>
            <a:r>
              <a:rPr lang="el-GR" sz="2800" b="1"/>
              <a:t> η μείωση ανέρχεται στο 20%, </a:t>
            </a:r>
            <a:r>
              <a:rPr lang="el-GR" sz="2800"/>
              <a:t>παραμένει το 80% του αρχικού περιεχομένου (λόγω του υποβιβασμού της ακρίβειας </a:t>
            </a:r>
            <a:r>
              <a:rPr lang="el-GR" sz="2800" err="1"/>
              <a:t>κβαντισμού</a:t>
            </a:r>
            <a:r>
              <a:rPr lang="el-GR" sz="2800"/>
              <a:t> από τα 10 στα 8 </a:t>
            </a:r>
            <a:r>
              <a:rPr lang="el-GR" sz="2800" err="1"/>
              <a:t>bits</a:t>
            </a:r>
            <a:r>
              <a:rPr lang="el-GR" sz="2800"/>
              <a:t>).</a:t>
            </a:r>
            <a:endParaRPr lang="en-US" sz="2800"/>
          </a:p>
          <a:p>
            <a:endParaRPr lang="en-US"/>
          </a:p>
        </p:txBody>
      </p:sp>
    </p:spTree>
    <p:extLst>
      <p:ext uri="{BB962C8B-B14F-4D97-AF65-F5344CB8AC3E}">
        <p14:creationId xmlns:p14="http://schemas.microsoft.com/office/powerpoint/2010/main" val="40331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6496536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10069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a:t>Το σήμα βίντεο το οποίο παράγεται έχει κάποια χρονικά διαστήματα, στα οποία δεν αντιστοιχεί </a:t>
            </a:r>
            <a:r>
              <a:rPr lang="el-GR" b="1"/>
              <a:t>χρήσιμο οπτικό σήμα</a:t>
            </a:r>
          </a:p>
          <a:p>
            <a:pPr lvl="1"/>
            <a:r>
              <a:rPr lang="el-GR"/>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a:t>Αυτά είναι τα διαστήματα που αντιστοιχούν στον </a:t>
            </a:r>
            <a:r>
              <a:rPr lang="el-GR" b="1"/>
              <a:t>οριζόντιο</a:t>
            </a:r>
            <a:r>
              <a:rPr lang="el-GR"/>
              <a:t> και τον </a:t>
            </a:r>
            <a:r>
              <a:rPr lang="el-GR" b="1"/>
              <a:t>κατακόρυφο</a:t>
            </a:r>
            <a:r>
              <a:rPr lang="el-GR"/>
              <a:t> παλμό επιστροφής (ή αμαύρωσης). Τα διαστήματα αυτά δεν φέρουν χρήσιμη πληροφορία. </a:t>
            </a:r>
          </a:p>
          <a:p>
            <a:pPr lvl="1"/>
            <a:r>
              <a:rPr lang="el-GR"/>
              <a:t>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a:t>
            </a:r>
          </a:p>
          <a:p>
            <a:pPr lvl="1"/>
            <a:r>
              <a:rPr lang="el-GR"/>
              <a:t>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Συμπίεση Βίντεο. </a:t>
            </a:r>
            <a:r>
              <a:rPr lang="el-GR" i="1"/>
              <a:t>Ψηφιακή τηλεόραση</a:t>
            </a:r>
            <a:r>
              <a:rPr lang="el-GR"/>
              <a:t>. Σύνδεσμος Ελληνικών Ακαδημαϊκών Βιβλιοθηκών. </a:t>
            </a:r>
            <a:r>
              <a:rPr lang="el-GR" err="1"/>
              <a:t>κεφ</a:t>
            </a:r>
            <a:r>
              <a:rPr lang="el-GR"/>
              <a:t> 3. Διαθέσιμο στο: </a:t>
            </a:r>
            <a:r>
              <a:rPr lang="el-GR">
                <a:hlinkClick r:id="rId3"/>
              </a:rPr>
              <a:t>http://hdl.handle.net/11419/5008</a:t>
            </a:r>
            <a:r>
              <a:rPr lang="el-GR"/>
              <a:t> </a:t>
            </a:r>
          </a:p>
          <a:p>
            <a:pPr marL="0" indent="0">
              <a:buNone/>
            </a:pPr>
            <a:endParaRPr lang="el-GR"/>
          </a:p>
        </p:txBody>
      </p:sp>
    </p:spTree>
    <p:extLst>
      <p:ext uri="{BB962C8B-B14F-4D97-AF65-F5344CB8AC3E}">
        <p14:creationId xmlns:p14="http://schemas.microsoft.com/office/powerpoint/2010/main" val="274153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a:t>Αυτό σημαίνει ότι στην κωδικοποίηση MPEG, τα χρονικά διαστήματα που αντιστοιχούν στους παλμούς επιστροφής δεν αξιοποιούνται.</a:t>
            </a:r>
          </a:p>
          <a:p>
            <a:r>
              <a:rPr lang="el-GR"/>
              <a:t>Επειδή στην πλευρά του δέκτη είναι δυνατή η επαναδημιουργία τους, </a:t>
            </a:r>
            <a:r>
              <a:rPr lang="el-GR" b="1"/>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a:t>Αναφορικά με τον </a:t>
            </a:r>
            <a:r>
              <a:rPr lang="el-GR" sz="2400" b="1"/>
              <a:t>παλμό κατακόρυφης επιστροφής / αμαύρωσης</a:t>
            </a:r>
            <a:r>
              <a:rPr lang="el-GR" sz="2400"/>
              <a:t>, αυτός αντιστοιχεί σε περίπου </a:t>
            </a:r>
            <a:r>
              <a:rPr lang="el-GR" sz="2400" b="1"/>
              <a:t>50 γραμμές από τις 625, άρα στο 8% </a:t>
            </a:r>
            <a:r>
              <a:rPr lang="el-GR" sz="2400"/>
              <a:t>του συνολικού σήματος   50 / 625 = 8% </a:t>
            </a:r>
          </a:p>
          <a:p>
            <a:r>
              <a:rPr lang="el-GR" sz="2400"/>
              <a:t>Επιπλέον, υπενθυμίζουμε ότι κάθε γραμμή διαρκεί </a:t>
            </a:r>
            <a:r>
              <a:rPr lang="el-GR" sz="2400" b="1"/>
              <a:t>64 </a:t>
            </a:r>
            <a:r>
              <a:rPr lang="el-GR" sz="2400" b="1" err="1"/>
              <a:t>μsεκ</a:t>
            </a:r>
            <a:r>
              <a:rPr lang="el-GR" sz="2400" b="1"/>
              <a:t> των οποίων τα 12 </a:t>
            </a:r>
            <a:r>
              <a:rPr lang="el-GR" sz="2400" b="1" err="1"/>
              <a:t>μs</a:t>
            </a:r>
            <a:r>
              <a:rPr lang="el-GR" sz="2400" b="1"/>
              <a:t> </a:t>
            </a:r>
            <a:r>
              <a:rPr lang="el-GR" sz="240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a:t>Αθροιστικά, τα δύο παραπάνω ποσοστά δίνουν </a:t>
            </a:r>
            <a:r>
              <a:rPr lang="el-GR" sz="2400" b="1"/>
              <a:t>περί το 25% </a:t>
            </a:r>
            <a:r>
              <a:rPr lang="el-GR" sz="240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42623374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6115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477820" cy="4608512"/>
          </a:xfrm>
        </p:spPr>
        <p:txBody>
          <a:bodyPr>
            <a:normAutofit fontScale="55000" lnSpcReduction="20000"/>
          </a:bodyPr>
          <a:lstStyle/>
          <a:p>
            <a:pPr>
              <a:lnSpc>
                <a:spcPct val="120000"/>
              </a:lnSpc>
              <a:spcAft>
                <a:spcPts val="600"/>
              </a:spcAft>
            </a:pPr>
            <a:r>
              <a:rPr lang="el-GR" b="1" err="1"/>
              <a:t>Υποδειγματοληψία</a:t>
            </a:r>
            <a:r>
              <a:rPr lang="el-GR" b="1"/>
              <a:t> Χρώματος:  </a:t>
            </a:r>
            <a:r>
              <a:rPr lang="el-GR"/>
              <a:t>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a:t>
            </a:r>
          </a:p>
          <a:p>
            <a:pPr>
              <a:lnSpc>
                <a:spcPct val="120000"/>
              </a:lnSpc>
              <a:spcAft>
                <a:spcPts val="600"/>
              </a:spcAft>
            </a:pPr>
            <a:r>
              <a:rPr lang="el-GR"/>
              <a:t>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pPr marL="0" indent="0" algn="ctr">
              <a:lnSpc>
                <a:spcPct val="120000"/>
              </a:lnSpc>
              <a:spcAft>
                <a:spcPts val="600"/>
              </a:spcAft>
              <a:buNone/>
            </a:pPr>
            <a:r>
              <a:rPr lang="el-GR" b="1"/>
              <a:t>4 : 2 : 2 </a:t>
            </a:r>
          </a:p>
          <a:p>
            <a:pPr>
              <a:lnSpc>
                <a:spcPct val="120000"/>
              </a:lnSpc>
              <a:spcAft>
                <a:spcPts val="600"/>
              </a:spcAft>
            </a:pPr>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a:t>
            </a:r>
          </a:p>
          <a:p>
            <a:pPr>
              <a:lnSpc>
                <a:spcPct val="120000"/>
              </a:lnSpc>
              <a:spcAft>
                <a:spcPts val="600"/>
              </a:spcAft>
            </a:pPr>
            <a:endParaRPr lang="en-US"/>
          </a:p>
        </p:txBody>
      </p:sp>
      <p:pic>
        <p:nvPicPr>
          <p:cNvPr id="4" name="Εικόνα 3">
            <a:extLst>
              <a:ext uri="{FF2B5EF4-FFF2-40B4-BE49-F238E27FC236}">
                <a16:creationId xmlns:a16="http://schemas.microsoft.com/office/drawing/2014/main" id="{675B13A2-F787-4107-923A-A24E6C161A71}"/>
              </a:ext>
            </a:extLst>
          </p:cNvPr>
          <p:cNvPicPr>
            <a:picLocks noChangeAspect="1"/>
          </p:cNvPicPr>
          <p:nvPr/>
        </p:nvPicPr>
        <p:blipFill rotWithShape="1">
          <a:blip r:embed="rId3"/>
          <a:srcRect l="41851" r="39067"/>
          <a:stretch/>
        </p:blipFill>
        <p:spPr>
          <a:xfrm>
            <a:off x="7137918" y="2326214"/>
            <a:ext cx="1744826" cy="3158396"/>
          </a:xfrm>
          <a:prstGeom prst="rect">
            <a:avLst/>
          </a:prstGeom>
        </p:spPr>
      </p:pic>
    </p:spTree>
    <p:extLst>
      <p:ext uri="{BB962C8B-B14F-4D97-AF65-F5344CB8AC3E}">
        <p14:creationId xmlns:p14="http://schemas.microsoft.com/office/powerpoint/2010/main" val="421712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281877" cy="4608512"/>
          </a:xfrm>
        </p:spPr>
        <p:txBody>
          <a:bodyPr>
            <a:normAutofit fontScale="92500" lnSpcReduction="10000"/>
          </a:bodyPr>
          <a:lstStyle/>
          <a:p>
            <a:pPr marL="0" indent="0">
              <a:buNone/>
            </a:pPr>
            <a:r>
              <a:rPr lang="el-GR" sz="2400"/>
              <a:t>Είναι δυνατή η περαιτέρω μείωση του ρυθμού του σήματος των </a:t>
            </a:r>
            <a:r>
              <a:rPr lang="el-GR" sz="2400" err="1"/>
              <a:t>χρωμοδιαφορών</a:t>
            </a:r>
            <a:r>
              <a:rPr lang="el-GR" sz="2400"/>
              <a:t> κατά το ήμισυ. Συγκεκριμένα, το σκεπτικό είναι να λαμβάνονται δείγματα </a:t>
            </a:r>
            <a:r>
              <a:rPr lang="el-GR" sz="2400" err="1"/>
              <a:t>χρωμοδιαφορών</a:t>
            </a:r>
            <a:r>
              <a:rPr lang="el-GR" sz="2400"/>
              <a:t> ανά δύο γραμμές (στη μία, δηλαδή, λαμβάνονται και στην άλλη όχι). Αυτό μας δίνει το πρότυπο:  </a:t>
            </a:r>
          </a:p>
          <a:p>
            <a:pPr marL="0" indent="0" algn="ctr">
              <a:buNone/>
            </a:pPr>
            <a:r>
              <a:rPr lang="el-GR" sz="2400" b="1"/>
              <a:t>4 : 2 : 0 </a:t>
            </a:r>
          </a:p>
          <a:p>
            <a:pPr marL="0" indent="0">
              <a:buNone/>
            </a:pPr>
            <a:r>
              <a:rPr lang="el-GR" sz="2400"/>
              <a:t>το οποίο δεν επιβαρύνει ιδιαίτερα την αντιλαμβανόμενη από τον άνθρωπο ποιότητα. </a:t>
            </a:r>
          </a:p>
          <a:p>
            <a:pPr marL="0" indent="0">
              <a:buNone/>
            </a:pPr>
            <a:r>
              <a:rPr lang="el-GR" sz="2400"/>
              <a:t>Από την πλευρά του απαιτούμενου ρυθμού έχουμε υποβάθμιση αφού 2*4 δείγματα φωτεινότητας αντιστοιχούν σε 2 δείγματα από τις </a:t>
            </a:r>
            <a:r>
              <a:rPr lang="el-GR" sz="2400" err="1"/>
              <a:t>χρωμοδιαφορές</a:t>
            </a:r>
            <a:r>
              <a:rPr lang="el-GR" sz="2400"/>
              <a:t>. Η υποβάθμιση του ρυθμού αντιστοιχεί </a:t>
            </a:r>
            <a:r>
              <a:rPr lang="el-GR" sz="2400" b="1"/>
              <a:t>στο 25%.</a:t>
            </a:r>
            <a:endParaRPr lang="en-US" sz="2400" b="1"/>
          </a:p>
          <a:p>
            <a:pPr marL="0" indent="0">
              <a:buNone/>
            </a:pPr>
            <a:endParaRPr lang="en-US" sz="2400"/>
          </a:p>
        </p:txBody>
      </p:sp>
      <p:pic>
        <p:nvPicPr>
          <p:cNvPr id="4" name="Εικόνα 3">
            <a:extLst>
              <a:ext uri="{FF2B5EF4-FFF2-40B4-BE49-F238E27FC236}">
                <a16:creationId xmlns:a16="http://schemas.microsoft.com/office/drawing/2014/main" id="{4E1711EB-2466-4C45-A3F5-1E046D985D3E}"/>
              </a:ext>
            </a:extLst>
          </p:cNvPr>
          <p:cNvPicPr>
            <a:picLocks noChangeAspect="1"/>
          </p:cNvPicPr>
          <p:nvPr/>
        </p:nvPicPr>
        <p:blipFill rotWithShape="1">
          <a:blip r:embed="rId3"/>
          <a:srcRect l="23280" r="56516"/>
          <a:stretch/>
        </p:blipFill>
        <p:spPr>
          <a:xfrm>
            <a:off x="6832383" y="2497874"/>
            <a:ext cx="1847461" cy="3158396"/>
          </a:xfrm>
          <a:prstGeom prst="rect">
            <a:avLst/>
          </a:prstGeom>
        </p:spPr>
      </p:pic>
    </p:spTree>
    <p:extLst>
      <p:ext uri="{BB962C8B-B14F-4D97-AF65-F5344CB8AC3E}">
        <p14:creationId xmlns:p14="http://schemas.microsoft.com/office/powerpoint/2010/main" val="54838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7E5CB796-7B64-4F00-9892-45B884A4E95E}"/>
              </a:ext>
            </a:extLst>
          </p:cNvPr>
          <p:cNvSpPr/>
          <p:nvPr/>
        </p:nvSpPr>
        <p:spPr>
          <a:xfrm>
            <a:off x="179512" y="1467537"/>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8BAD50E5-30DA-4C1D-AA38-EC8E1AD45A81}"/>
              </a:ext>
            </a:extLst>
          </p:cNvPr>
          <p:cNvSpPr/>
          <p:nvPr/>
        </p:nvSpPr>
        <p:spPr>
          <a:xfrm>
            <a:off x="251520" y="1611553"/>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Θέση περιεχομένου 3">
            <a:extLst>
              <a:ext uri="{FF2B5EF4-FFF2-40B4-BE49-F238E27FC236}">
                <a16:creationId xmlns:a16="http://schemas.microsoft.com/office/drawing/2014/main" id="{FB0A806C-205B-49CC-A2DF-B4C7FD31052E}"/>
              </a:ext>
            </a:extLst>
          </p:cNvPr>
          <p:cNvGraphicFramePr>
            <a:graphicFrameLocks noGrp="1"/>
          </p:cNvGraphicFramePr>
          <p:nvPr>
            <p:ph idx="1"/>
            <p:extLst>
              <p:ext uri="{D42A27DB-BD31-4B8C-83A1-F6EECF244321}">
                <p14:modId xmlns:p14="http://schemas.microsoft.com/office/powerpoint/2010/main" val="281643913"/>
              </p:ext>
            </p:extLst>
          </p:nvPr>
        </p:nvGraphicFramePr>
        <p:xfrm>
          <a:off x="463550" y="132406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DB0B428-0A20-4DD0-82E6-9DE16A307C2B}"/>
              </a:ext>
            </a:extLst>
          </p:cNvPr>
          <p:cNvSpPr txBox="1"/>
          <p:nvPr/>
        </p:nvSpPr>
        <p:spPr>
          <a:xfrm>
            <a:off x="463550" y="1611553"/>
            <a:ext cx="914400" cy="914400"/>
          </a:xfrm>
          <a:prstGeom prst="rect">
            <a:avLst/>
          </a:prstGeom>
        </p:spPr>
        <p:txBody>
          <a:bodyPr vert="horz" wrap="none" lIns="91440" tIns="45720" rIns="91440" bIns="45720" rtlCol="0" anchor="ctr">
            <a:normAutofit/>
          </a:bodyPr>
          <a:lstStyle/>
          <a:p>
            <a:endParaRPr lang="en-US"/>
          </a:p>
        </p:txBody>
      </p:sp>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Συνολικός περιορισμός ρυθμού</a:t>
            </a:r>
            <a:endParaRPr lang="en-US"/>
          </a:p>
        </p:txBody>
      </p:sp>
      <p:sp>
        <p:nvSpPr>
          <p:cNvPr id="6" name="Ορθογώνιο 5">
            <a:extLst>
              <a:ext uri="{FF2B5EF4-FFF2-40B4-BE49-F238E27FC236}">
                <a16:creationId xmlns:a16="http://schemas.microsoft.com/office/drawing/2014/main" id="{B53E2728-0630-4BAA-849E-8044EE9F4046}"/>
              </a:ext>
            </a:extLst>
          </p:cNvPr>
          <p:cNvSpPr/>
          <p:nvPr/>
        </p:nvSpPr>
        <p:spPr>
          <a:xfrm>
            <a:off x="463550" y="6014029"/>
            <a:ext cx="8417049" cy="461665"/>
          </a:xfrm>
          <a:prstGeom prst="rect">
            <a:avLst/>
          </a:prstGeom>
        </p:spPr>
        <p:txBody>
          <a:bodyPr wrap="square">
            <a:spAutoFit/>
          </a:bodyPr>
          <a:lstStyle/>
          <a:p>
            <a:pPr algn="r"/>
            <a:r>
              <a:rPr lang="el-GR" sz="2400"/>
              <a:t>Επόμενος στόχος: πως θα περιοριστεί ο ρυθμός στα 2 - 4 </a:t>
            </a:r>
            <a:r>
              <a:rPr lang="el-GR" sz="2400" err="1"/>
              <a:t>Mbps</a:t>
            </a:r>
            <a:endParaRPr lang="en-US" sz="2400"/>
          </a:p>
        </p:txBody>
      </p:sp>
      <p:sp>
        <p:nvSpPr>
          <p:cNvPr id="3" name="Ορθογώνιο 2">
            <a:extLst>
              <a:ext uri="{FF2B5EF4-FFF2-40B4-BE49-F238E27FC236}">
                <a16:creationId xmlns:a16="http://schemas.microsoft.com/office/drawing/2014/main" id="{D94F4B79-E6E8-4444-908C-12B8C8889281}"/>
              </a:ext>
            </a:extLst>
          </p:cNvPr>
          <p:cNvSpPr/>
          <p:nvPr/>
        </p:nvSpPr>
        <p:spPr>
          <a:xfrm>
            <a:off x="354563" y="3997109"/>
            <a:ext cx="8537917" cy="185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DA4C0E7-9901-4FBE-B102-282B61EB4D13}"/>
              </a:ext>
            </a:extLst>
          </p:cNvPr>
          <p:cNvSpPr/>
          <p:nvPr/>
        </p:nvSpPr>
        <p:spPr>
          <a:xfrm>
            <a:off x="205601" y="3627777"/>
            <a:ext cx="1464247" cy="369332"/>
          </a:xfrm>
          <a:prstGeom prst="rect">
            <a:avLst/>
          </a:prstGeom>
        </p:spPr>
        <p:txBody>
          <a:bodyPr wrap="none">
            <a:spAutoFit/>
          </a:bodyPr>
          <a:lstStyle/>
          <a:p>
            <a:r>
              <a:rPr lang="el-GR"/>
              <a:t>εικονολήπτης</a:t>
            </a:r>
            <a:endParaRPr lang="en-US"/>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8"/>
          <a:stretch>
            <a:fillRect/>
          </a:stretch>
        </p:blipFill>
        <p:spPr>
          <a:xfrm>
            <a:off x="2056522" y="3503745"/>
            <a:ext cx="5822506" cy="2617085"/>
          </a:xfrm>
          <a:prstGeom prst="rect">
            <a:avLst/>
          </a:prstGeom>
        </p:spPr>
      </p:pic>
    </p:spTree>
    <p:extLst>
      <p:ext uri="{BB962C8B-B14F-4D97-AF65-F5344CB8AC3E}">
        <p14:creationId xmlns:p14="http://schemas.microsoft.com/office/powerpoint/2010/main" val="358016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4. Μείωση χρονικού πλεονασμού</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60526560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63372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4. Μείωση χρονικού πλεονασμού (1)</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70729" y="1385061"/>
            <a:ext cx="5743883" cy="4896544"/>
          </a:xfrm>
        </p:spPr>
        <p:txBody>
          <a:bodyPr>
            <a:normAutofit fontScale="85000" lnSpcReduction="10000"/>
          </a:bodyPr>
          <a:lstStyle/>
          <a:p>
            <a:pPr>
              <a:spcBef>
                <a:spcPts val="600"/>
              </a:spcBef>
              <a:spcAft>
                <a:spcPts val="600"/>
              </a:spcAft>
            </a:pPr>
            <a:r>
              <a:rPr lang="el-GR"/>
              <a:t>Το βίντεο είναι </a:t>
            </a:r>
            <a:r>
              <a:rPr lang="el-GR" b="1"/>
              <a:t>συνεχόμενες εικόνες </a:t>
            </a:r>
            <a:r>
              <a:rPr lang="el-GR"/>
              <a:t>οι οποίες λαμβάνονται αρκετές φορές σε ένα δευτερόλεπτο π.χ. 25 πλαίσια/</a:t>
            </a:r>
            <a:r>
              <a:rPr lang="el-GR" err="1"/>
              <a:t>δευτ</a:t>
            </a:r>
            <a:r>
              <a:rPr lang="el-GR"/>
              <a:t>.</a:t>
            </a:r>
          </a:p>
          <a:p>
            <a:pPr>
              <a:spcBef>
                <a:spcPts val="600"/>
              </a:spcBef>
              <a:spcAft>
                <a:spcPts val="600"/>
              </a:spcAft>
            </a:pPr>
            <a:r>
              <a:rPr lang="el-GR"/>
              <a:t>Οι εικόνες αυτές στις </a:t>
            </a:r>
            <a:r>
              <a:rPr lang="el-GR" b="1"/>
              <a:t>περισσότερες περιπτώσεις μοιάζουν (οπτικά) </a:t>
            </a:r>
            <a:r>
              <a:rPr lang="el-GR"/>
              <a:t>μεταξύ τους</a:t>
            </a:r>
          </a:p>
          <a:p>
            <a:pPr lvl="1">
              <a:spcBef>
                <a:spcPts val="600"/>
              </a:spcBef>
              <a:spcAft>
                <a:spcPts val="600"/>
              </a:spcAft>
            </a:pPr>
            <a:r>
              <a:rPr lang="el-GR"/>
              <a:t>το </a:t>
            </a:r>
            <a:r>
              <a:rPr lang="el-GR" b="1"/>
              <a:t>στατικό κομμάτι </a:t>
            </a:r>
            <a:r>
              <a:rPr lang="el-GR"/>
              <a:t>παραμένει σε μεγάλο βαθμό σταθερό από εικόνα σε εικόνα</a:t>
            </a:r>
          </a:p>
          <a:p>
            <a:pPr lvl="1">
              <a:spcBef>
                <a:spcPts val="600"/>
              </a:spcBef>
              <a:spcAft>
                <a:spcPts val="600"/>
              </a:spcAft>
            </a:pPr>
            <a:r>
              <a:rPr lang="el-GR"/>
              <a:t>το</a:t>
            </a:r>
            <a:r>
              <a:rPr lang="el-GR" b="1"/>
              <a:t> δυναμικό κομμάτι</a:t>
            </a:r>
            <a:r>
              <a:rPr lang="el-GR"/>
              <a:t>, σε αυτό, δηλαδή, που υπάρχει </a:t>
            </a:r>
            <a:r>
              <a:rPr lang="el-GR" b="1"/>
              <a:t>κάποια κίνηση</a:t>
            </a:r>
          </a:p>
          <a:p>
            <a:pPr lvl="1">
              <a:spcBef>
                <a:spcPts val="600"/>
              </a:spcBef>
              <a:spcAft>
                <a:spcPts val="600"/>
              </a:spcAft>
            </a:pPr>
            <a:endParaRPr lang="el-GR"/>
          </a:p>
        </p:txBody>
      </p:sp>
      <p:pic>
        <p:nvPicPr>
          <p:cNvPr id="4" name="Picture 4">
            <a:extLst>
              <a:ext uri="{FF2B5EF4-FFF2-40B4-BE49-F238E27FC236}">
                <a16:creationId xmlns:a16="http://schemas.microsoft.com/office/drawing/2014/main" id="{0BCA5543-6502-4466-BFD3-37EA64A59A28}"/>
              </a:ext>
            </a:extLst>
          </p:cNvPr>
          <p:cNvPicPr>
            <a:picLocks noChangeAspect="1"/>
          </p:cNvPicPr>
          <p:nvPr/>
        </p:nvPicPr>
        <p:blipFill>
          <a:blip r:embed="rId3" cstate="print"/>
          <a:srcRect/>
          <a:stretch>
            <a:fillRect/>
          </a:stretch>
        </p:blipFill>
        <p:spPr bwMode="auto">
          <a:xfrm>
            <a:off x="6144657" y="1385061"/>
            <a:ext cx="1248728" cy="1414123"/>
          </a:xfrm>
          <a:prstGeom prst="rect">
            <a:avLst/>
          </a:prstGeom>
          <a:noFill/>
          <a:ln w="9525">
            <a:noFill/>
            <a:miter lim="800000"/>
            <a:headEnd/>
            <a:tailEnd/>
          </a:ln>
        </p:spPr>
      </p:pic>
      <p:pic>
        <p:nvPicPr>
          <p:cNvPr id="5" name="Picture 20">
            <a:extLst>
              <a:ext uri="{FF2B5EF4-FFF2-40B4-BE49-F238E27FC236}">
                <a16:creationId xmlns:a16="http://schemas.microsoft.com/office/drawing/2014/main" id="{9436FC7F-C643-4F4C-A02C-8C7FE570946B}"/>
              </a:ext>
            </a:extLst>
          </p:cNvPr>
          <p:cNvPicPr>
            <a:picLocks noChangeAspect="1"/>
          </p:cNvPicPr>
          <p:nvPr/>
        </p:nvPicPr>
        <p:blipFill>
          <a:blip r:embed="rId3" cstate="print"/>
          <a:srcRect/>
          <a:stretch>
            <a:fillRect/>
          </a:stretch>
        </p:blipFill>
        <p:spPr bwMode="auto">
          <a:xfrm>
            <a:off x="7651967" y="1385061"/>
            <a:ext cx="1248728" cy="1414123"/>
          </a:xfrm>
          <a:prstGeom prst="rect">
            <a:avLst/>
          </a:prstGeom>
          <a:noFill/>
          <a:ln w="9525">
            <a:noFill/>
            <a:miter lim="800000"/>
            <a:headEnd/>
            <a:tailEnd/>
          </a:ln>
        </p:spPr>
      </p:pic>
      <p:sp>
        <p:nvSpPr>
          <p:cNvPr id="6" name="TextBox 5">
            <a:extLst>
              <a:ext uri="{FF2B5EF4-FFF2-40B4-BE49-F238E27FC236}">
                <a16:creationId xmlns:a16="http://schemas.microsoft.com/office/drawing/2014/main" id="{B64F9A47-D6EA-43D1-BC18-D594944E3F17}"/>
              </a:ext>
            </a:extLst>
          </p:cNvPr>
          <p:cNvSpPr txBox="1">
            <a:spLocks noChangeArrowheads="1"/>
          </p:cNvSpPr>
          <p:nvPr/>
        </p:nvSpPr>
        <p:spPr bwMode="auto">
          <a:xfrm>
            <a:off x="6250359" y="2877600"/>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7" name="TextBox 6">
            <a:extLst>
              <a:ext uri="{FF2B5EF4-FFF2-40B4-BE49-F238E27FC236}">
                <a16:creationId xmlns:a16="http://schemas.microsoft.com/office/drawing/2014/main" id="{72F296FA-FA39-4EAF-A359-F1E363EC425C}"/>
              </a:ext>
            </a:extLst>
          </p:cNvPr>
          <p:cNvSpPr txBox="1">
            <a:spLocks noChangeArrowheads="1"/>
          </p:cNvSpPr>
          <p:nvPr/>
        </p:nvSpPr>
        <p:spPr bwMode="auto">
          <a:xfrm>
            <a:off x="7651967" y="290610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9" name="TextBox 8">
            <a:extLst>
              <a:ext uri="{FF2B5EF4-FFF2-40B4-BE49-F238E27FC236}">
                <a16:creationId xmlns:a16="http://schemas.microsoft.com/office/drawing/2014/main" id="{D224527E-6794-4DB0-8F06-B52B83C816C9}"/>
              </a:ext>
            </a:extLst>
          </p:cNvPr>
          <p:cNvSpPr txBox="1"/>
          <p:nvPr/>
        </p:nvSpPr>
        <p:spPr>
          <a:xfrm>
            <a:off x="5942475" y="3909607"/>
            <a:ext cx="2901820" cy="2031325"/>
          </a:xfrm>
          <a:prstGeom prst="rect">
            <a:avLst/>
          </a:prstGeom>
          <a:solidFill>
            <a:schemeClr val="bg2"/>
          </a:solidFill>
        </p:spPr>
        <p:txBody>
          <a:bodyPr wrap="square">
            <a:spAutoFit/>
          </a:bodyPr>
          <a:lstStyle/>
          <a:p>
            <a:r>
              <a:rPr lang="el-GR"/>
              <a:t>Οι </a:t>
            </a:r>
            <a:r>
              <a:rPr lang="el-GR" b="1"/>
              <a:t>διαφοροποιήσεις</a:t>
            </a:r>
            <a:r>
              <a:rPr lang="el-GR"/>
              <a:t> μεταξύ των εικόνων μπορεί να είναι </a:t>
            </a:r>
            <a:r>
              <a:rPr lang="el-GR" b="1"/>
              <a:t>περιορισμένες </a:t>
            </a:r>
            <a:r>
              <a:rPr lang="el-GR"/>
              <a:t>και οι αλλαγές στις εικόνες μπορεί να προέρχονται από </a:t>
            </a:r>
            <a:r>
              <a:rPr lang="el-GR" b="1"/>
              <a:t>μετακινήσεις αντικειμένων </a:t>
            </a:r>
            <a:r>
              <a:rPr lang="el-GR"/>
              <a:t>μεταξύ πλαισίων.</a:t>
            </a:r>
            <a:endParaRPr lang="en-US" b="1"/>
          </a:p>
        </p:txBody>
      </p:sp>
    </p:spTree>
    <p:extLst>
      <p:ext uri="{BB962C8B-B14F-4D97-AF65-F5344CB8AC3E}">
        <p14:creationId xmlns:p14="http://schemas.microsoft.com/office/powerpoint/2010/main" val="193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a:t>H </a:t>
            </a:r>
            <a:r>
              <a:rPr lang="el-GR" sz="2800"/>
              <a:t>μετάδοση </a:t>
            </a:r>
            <a:r>
              <a:rPr lang="el-GR" sz="2800" b="1"/>
              <a:t>ολόκληρης της περιγραφής </a:t>
            </a:r>
            <a:r>
              <a:rPr lang="el-GR" sz="2800"/>
              <a:t>μιας εικόνας οδηγεί στην </a:t>
            </a:r>
          </a:p>
          <a:p>
            <a:pPr lvl="1"/>
            <a:r>
              <a:rPr lang="el-GR" sz="2400"/>
              <a:t>επαναλαμβανόμενη μετάδοση της ίδιας πληροφορίας </a:t>
            </a:r>
          </a:p>
          <a:p>
            <a:pPr lvl="1"/>
            <a:r>
              <a:rPr lang="el-GR" sz="2400"/>
              <a:t>ή πληροφορίας που μπορεί να δημιουργηθεί εκ νέου στον δέκτη</a:t>
            </a:r>
          </a:p>
          <a:p>
            <a:pPr lvl="1"/>
            <a:endParaRPr lang="el-GR" sz="2400"/>
          </a:p>
          <a:p>
            <a:r>
              <a:rPr lang="el-GR" sz="2800"/>
              <a:t>Το σκεπτικό του περιορισμού του χρονικού πλεονασμού </a:t>
            </a:r>
            <a:r>
              <a:rPr lang="el-GR" sz="2800" b="1"/>
              <a:t>είναι να αποστέλλεται μόνο η απαραίτητη πληροφορία</a:t>
            </a:r>
          </a:p>
          <a:p>
            <a:pPr lvl="1"/>
            <a:r>
              <a:rPr lang="el-GR" sz="2400"/>
              <a:t> 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fontScale="92500" lnSpcReduction="10000"/>
          </a:bodyPr>
          <a:lstStyle/>
          <a:p>
            <a:r>
              <a:rPr lang="el-GR" sz="2800"/>
              <a:t>Η απαραίτητη πληροφορία σχετίζεται με τις </a:t>
            </a:r>
            <a:r>
              <a:rPr lang="el-GR" sz="2800" b="1"/>
              <a:t>περιοχές που υπάρχουν διαφοροποιήσεις σε σχέση με τα προηγούμενα πλαίσια</a:t>
            </a:r>
            <a:r>
              <a:rPr lang="el-GR" sz="2800"/>
              <a:t> </a:t>
            </a:r>
          </a:p>
          <a:p>
            <a:pPr lvl="1"/>
            <a:r>
              <a:rPr lang="el-GR"/>
              <a:t> είναι απαραίτητη η μετάδοση της </a:t>
            </a:r>
            <a:r>
              <a:rPr lang="el-GR" b="1"/>
              <a:t>διαφοράς μεταξύ των πλαισίων</a:t>
            </a:r>
          </a:p>
          <a:p>
            <a:r>
              <a:rPr lang="el-GR" sz="2800"/>
              <a:t>Ο μηχανισμός περιορισμού περιλαμβάνει </a:t>
            </a:r>
          </a:p>
          <a:p>
            <a:pPr marL="971550" lvl="1" indent="-514350">
              <a:buFont typeface="+mj-lt"/>
              <a:buAutoNum type="alphaUcPeriod"/>
            </a:pPr>
            <a:r>
              <a:rPr lang="el-GR"/>
              <a:t>τον διαχωρισμό της εικόνας σε </a:t>
            </a:r>
            <a:r>
              <a:rPr lang="el-GR" err="1"/>
              <a:t>υποπεριοχές</a:t>
            </a:r>
            <a:r>
              <a:rPr lang="el-GR"/>
              <a:t> </a:t>
            </a:r>
          </a:p>
          <a:p>
            <a:pPr marL="971550" lvl="1" indent="-514350">
              <a:buFont typeface="+mj-lt"/>
              <a:buAutoNum type="alphaUcPeriod"/>
            </a:pPr>
            <a:r>
              <a:rPr lang="el-GR"/>
              <a:t>την κωδικοποίηση των εικόνων κατά </a:t>
            </a:r>
          </a:p>
          <a:p>
            <a:pPr marL="1371600" lvl="2" indent="-514350">
              <a:buFont typeface="+mj-lt"/>
              <a:buAutoNum type="romanUcPeriod"/>
            </a:pPr>
            <a:r>
              <a:rPr lang="el-GR"/>
              <a:t>Ι πλαίσια – κωδικοποιούνται αυτόνομα &amp; </a:t>
            </a:r>
            <a:r>
              <a:rPr lang="el-GR" err="1"/>
              <a:t>ανεξάρτησα</a:t>
            </a:r>
            <a:endParaRPr lang="el-GR"/>
          </a:p>
          <a:p>
            <a:pPr marL="1371600" lvl="2" indent="-514350">
              <a:buFont typeface="+mj-lt"/>
              <a:buAutoNum type="romanUcPeriod"/>
            </a:pPr>
            <a:r>
              <a:rPr lang="el-GR"/>
              <a:t>Ρ πλαίσια – κωδικοποιούνται οι διαφορές με τα Ι</a:t>
            </a:r>
          </a:p>
          <a:p>
            <a:pPr marL="1371600" lvl="2" indent="-514350">
              <a:buFont typeface="+mj-lt"/>
              <a:buAutoNum type="romanUcPeriod"/>
            </a:pPr>
            <a:r>
              <a:rPr lang="el-GR"/>
              <a:t>Β πλαίσια - κωδικοποιούνται οι διαφορές με τα Ι &amp; </a:t>
            </a:r>
            <a:r>
              <a:rPr lang="en-US"/>
              <a:t>P </a:t>
            </a:r>
            <a:endParaRPr lang="el-GR"/>
          </a:p>
          <a:p>
            <a:pPr marL="1371600" lvl="2" indent="-514350">
              <a:buFont typeface="+mj-lt"/>
              <a:buAutoNum type="romanUcPeriod"/>
            </a:pPr>
            <a:endParaRPr lang="en-US"/>
          </a:p>
        </p:txBody>
      </p:sp>
    </p:spTree>
    <p:extLst>
      <p:ext uri="{BB962C8B-B14F-4D97-AF65-F5344CB8AC3E}">
        <p14:creationId xmlns:p14="http://schemas.microsoft.com/office/powerpoint/2010/main" val="150724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155227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a:xfrm>
            <a:off x="0" y="274638"/>
            <a:ext cx="8957532" cy="1143000"/>
          </a:xfrm>
        </p:spPr>
        <p:txBody>
          <a:bodyPr>
            <a:normAutofit fontScale="90000"/>
          </a:bodyPr>
          <a:lstStyle/>
          <a:p>
            <a:r>
              <a:rPr lang="el-GR"/>
              <a:t>Α. Διαχωρισμός σε </a:t>
            </a:r>
            <a:r>
              <a:rPr lang="el-GR" err="1"/>
              <a:t>Υποπεριοχές</a:t>
            </a:r>
            <a:r>
              <a:rPr lang="el-GR"/>
              <a:t> </a:t>
            </a:r>
            <a:r>
              <a:rPr lang="en-US"/>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0" y="1417638"/>
            <a:ext cx="9237306" cy="5165724"/>
          </a:xfrm>
        </p:spPr>
        <p:txBody>
          <a:bodyPr>
            <a:normAutofit fontScale="70000" lnSpcReduction="20000"/>
          </a:bodyPr>
          <a:lstStyle/>
          <a:p>
            <a:pPr>
              <a:lnSpc>
                <a:spcPct val="120000"/>
              </a:lnSpc>
              <a:spcBef>
                <a:spcPts val="600"/>
              </a:spcBef>
              <a:spcAft>
                <a:spcPts val="600"/>
              </a:spcAft>
            </a:pPr>
            <a:r>
              <a:rPr lang="el-GR"/>
              <a:t>Κατά τον διαχωρισμό της εικόνας σε </a:t>
            </a:r>
            <a:r>
              <a:rPr lang="el-GR" b="1"/>
              <a:t>περιοχές, </a:t>
            </a:r>
            <a:r>
              <a:rPr lang="el-GR"/>
              <a:t>αναζητούνται</a:t>
            </a:r>
          </a:p>
          <a:p>
            <a:pPr lvl="1">
              <a:lnSpc>
                <a:spcPct val="120000"/>
              </a:lnSpc>
              <a:spcBef>
                <a:spcPts val="600"/>
              </a:spcBef>
              <a:spcAft>
                <a:spcPts val="600"/>
              </a:spcAft>
            </a:pPr>
            <a:r>
              <a:rPr lang="el-GR"/>
              <a:t>οι </a:t>
            </a:r>
            <a:r>
              <a:rPr lang="el-GR" b="1"/>
              <a:t>στατικές</a:t>
            </a:r>
            <a:r>
              <a:rPr lang="el-GR"/>
              <a:t> και </a:t>
            </a:r>
          </a:p>
          <a:p>
            <a:pPr lvl="1">
              <a:lnSpc>
                <a:spcPct val="120000"/>
              </a:lnSpc>
              <a:spcBef>
                <a:spcPts val="600"/>
              </a:spcBef>
              <a:spcAft>
                <a:spcPts val="600"/>
              </a:spcAft>
            </a:pPr>
            <a:r>
              <a:rPr lang="el-GR"/>
              <a:t>οι </a:t>
            </a:r>
            <a:r>
              <a:rPr lang="el-GR" b="1"/>
              <a:t>δυναμικές </a:t>
            </a:r>
            <a:r>
              <a:rPr lang="el-GR"/>
              <a:t>περιοχές </a:t>
            </a:r>
          </a:p>
          <a:p>
            <a:pPr>
              <a:lnSpc>
                <a:spcPct val="120000"/>
              </a:lnSpc>
              <a:spcBef>
                <a:spcPts val="600"/>
              </a:spcBef>
              <a:spcAft>
                <a:spcPts val="600"/>
              </a:spcAft>
            </a:pPr>
            <a:r>
              <a:rPr lang="el-GR"/>
              <a:t>Για να είναι </a:t>
            </a:r>
            <a:r>
              <a:rPr lang="el-GR" err="1"/>
              <a:t>διαχειρίσιμη</a:t>
            </a:r>
            <a:r>
              <a:rPr lang="el-GR"/>
              <a:t> η αναζήτηση των περιοχών αυτών εντός μιας εικόνας, αυτή χωρίζεται σε </a:t>
            </a:r>
            <a:r>
              <a:rPr lang="el-GR" b="1"/>
              <a:t>ίσες </a:t>
            </a:r>
            <a:r>
              <a:rPr lang="el-GR" b="1" err="1"/>
              <a:t>υποπεριοχές</a:t>
            </a:r>
            <a:r>
              <a:rPr lang="el-GR" b="1"/>
              <a:t> </a:t>
            </a:r>
          </a:p>
          <a:p>
            <a:pPr lvl="1">
              <a:lnSpc>
                <a:spcPct val="120000"/>
              </a:lnSpc>
              <a:spcBef>
                <a:spcPts val="600"/>
              </a:spcBef>
              <a:spcAft>
                <a:spcPts val="600"/>
              </a:spcAft>
            </a:pPr>
            <a:r>
              <a:rPr lang="el-GR"/>
              <a:t>τμήματα (</a:t>
            </a:r>
            <a:r>
              <a:rPr lang="el-GR" err="1"/>
              <a:t>block</a:t>
            </a:r>
            <a:r>
              <a:rPr lang="el-GR"/>
              <a:t>) των 16x16 </a:t>
            </a:r>
            <a:r>
              <a:rPr lang="el-GR" err="1"/>
              <a:t>εικονοστοιχείων</a:t>
            </a:r>
            <a:r>
              <a:rPr lang="el-GR"/>
              <a:t> (</a:t>
            </a:r>
            <a:r>
              <a:rPr lang="el-GR" err="1"/>
              <a:t>pixels</a:t>
            </a:r>
            <a:r>
              <a:rPr lang="el-GR"/>
              <a:t>)</a:t>
            </a:r>
          </a:p>
          <a:p>
            <a:pPr lvl="1">
              <a:lnSpc>
                <a:spcPct val="120000"/>
              </a:lnSpc>
              <a:spcBef>
                <a:spcPts val="600"/>
              </a:spcBef>
              <a:spcAft>
                <a:spcPts val="600"/>
              </a:spcAft>
            </a:pPr>
            <a:r>
              <a:rPr lang="el-GR"/>
              <a:t>16x16 τιμές φωτεινότητας (256)</a:t>
            </a:r>
          </a:p>
          <a:p>
            <a:pPr lvl="1">
              <a:lnSpc>
                <a:spcPct val="120000"/>
              </a:lnSpc>
              <a:spcBef>
                <a:spcPts val="600"/>
              </a:spcBef>
              <a:spcAft>
                <a:spcPts val="600"/>
              </a:spcAft>
            </a:pPr>
            <a:r>
              <a:rPr lang="el-GR"/>
              <a:t>χρώματα είναι σε πλήθος το 2/8=1/4 αυτών της φωτεινότητας (πρότυπο 4:2:0)</a:t>
            </a:r>
            <a:endParaRPr lang="en-US"/>
          </a:p>
          <a:p>
            <a:pPr lvl="2">
              <a:lnSpc>
                <a:spcPct val="120000"/>
              </a:lnSpc>
              <a:spcBef>
                <a:spcPts val="600"/>
              </a:spcBef>
              <a:spcAft>
                <a:spcPts val="600"/>
              </a:spcAft>
            </a:pPr>
            <a:r>
              <a:rPr lang="en-US"/>
              <a:t>64 </a:t>
            </a:r>
            <a:r>
              <a:rPr lang="el-GR"/>
              <a:t>τιμές για τα </a:t>
            </a:r>
            <a:r>
              <a:rPr lang="en-US" err="1"/>
              <a:t>C</a:t>
            </a:r>
            <a:r>
              <a:rPr lang="en-US" baseline="-25000" err="1"/>
              <a:t>b</a:t>
            </a:r>
            <a:r>
              <a:rPr lang="en-US"/>
              <a:t> &amp; C</a:t>
            </a:r>
            <a:r>
              <a:rPr lang="en-US" baseline="-25000"/>
              <a:t>r</a:t>
            </a:r>
            <a:r>
              <a:rPr lang="en-US"/>
              <a:t> (32 &amp; 32)</a:t>
            </a:r>
            <a:endParaRPr lang="el-GR"/>
          </a:p>
          <a:p>
            <a:pPr lvl="2">
              <a:lnSpc>
                <a:spcPct val="120000"/>
              </a:lnSpc>
              <a:spcBef>
                <a:spcPts val="600"/>
              </a:spcBef>
              <a:spcAft>
                <a:spcPts val="600"/>
              </a:spcAft>
            </a:pPr>
            <a:r>
              <a:rPr lang="el-GR"/>
              <a:t>αντιστοιχούν, δηλαδή, σε μια περιοχή 8x8 για κάθε μια από τις </a:t>
            </a:r>
            <a:r>
              <a:rPr lang="el-GR" err="1"/>
              <a:t>χρωμοδιαφορές</a:t>
            </a:r>
            <a:r>
              <a:rPr lang="el-GR"/>
              <a:t> </a:t>
            </a:r>
            <a:r>
              <a:rPr lang="el-GR" err="1"/>
              <a:t>Cb</a:t>
            </a:r>
            <a:r>
              <a:rPr lang="el-GR"/>
              <a:t> και </a:t>
            </a:r>
            <a:r>
              <a:rPr lang="el-GR" err="1"/>
              <a:t>Cr</a:t>
            </a:r>
            <a:r>
              <a:rPr lang="el-GR"/>
              <a:t> (64 τιμές) </a:t>
            </a:r>
          </a:p>
          <a:p>
            <a:pPr lvl="1">
              <a:lnSpc>
                <a:spcPct val="120000"/>
              </a:lnSpc>
              <a:spcBef>
                <a:spcPts val="600"/>
              </a:spcBef>
              <a:spcAft>
                <a:spcPts val="600"/>
              </a:spcAft>
            </a:pPr>
            <a:r>
              <a:rPr lang="el-GR"/>
              <a:t> το σύνολο των τιμών αυτών (256+</a:t>
            </a:r>
            <a:r>
              <a:rPr lang="en-US"/>
              <a:t>32</a:t>
            </a:r>
            <a:r>
              <a:rPr lang="el-GR"/>
              <a:t>+</a:t>
            </a:r>
            <a:r>
              <a:rPr lang="en-US"/>
              <a:t>32</a:t>
            </a:r>
            <a:r>
              <a:rPr lang="el-GR"/>
              <a:t>) αντιστοιχεί σε ένα </a:t>
            </a:r>
            <a:r>
              <a:rPr lang="el-GR" b="1" err="1"/>
              <a:t>μακρο</a:t>
            </a:r>
            <a:r>
              <a:rPr lang="el-GR" b="1"/>
              <a:t>-μπλοκ</a:t>
            </a:r>
          </a:p>
        </p:txBody>
      </p:sp>
    </p:spTree>
    <p:extLst>
      <p:ext uri="{BB962C8B-B14F-4D97-AF65-F5344CB8AC3E}">
        <p14:creationId xmlns:p14="http://schemas.microsoft.com/office/powerpoint/2010/main" val="332328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7F445-5033-4CFE-B02F-79D0BB93C3B3}"/>
              </a:ext>
            </a:extLst>
          </p:cNvPr>
          <p:cNvSpPr>
            <a:spLocks noGrp="1"/>
          </p:cNvSpPr>
          <p:nvPr>
            <p:ph type="title"/>
          </p:nvPr>
        </p:nvSpPr>
        <p:spPr/>
        <p:txBody>
          <a:bodyPr/>
          <a:lstStyle/>
          <a:p>
            <a:r>
              <a:rPr lang="el-GR" b="1" err="1"/>
              <a:t>μακρο</a:t>
            </a:r>
            <a:r>
              <a:rPr lang="el-GR" b="1"/>
              <a:t>-μπλοκ</a:t>
            </a:r>
            <a:endParaRPr lang="el-GR"/>
          </a:p>
        </p:txBody>
      </p:sp>
      <p:sp>
        <p:nvSpPr>
          <p:cNvPr id="3" name="Θέση περιεχομένου 2">
            <a:extLst>
              <a:ext uri="{FF2B5EF4-FFF2-40B4-BE49-F238E27FC236}">
                <a16:creationId xmlns:a16="http://schemas.microsoft.com/office/drawing/2014/main" id="{203ED138-0658-459B-93D3-C9C765A5A52D}"/>
              </a:ext>
            </a:extLst>
          </p:cNvPr>
          <p:cNvSpPr>
            <a:spLocks noGrp="1"/>
          </p:cNvSpPr>
          <p:nvPr>
            <p:ph idx="1"/>
          </p:nvPr>
        </p:nvSpPr>
        <p:spPr/>
        <p:txBody>
          <a:bodyPr/>
          <a:lstStyle/>
          <a:p>
            <a:r>
              <a:rPr lang="en-US"/>
              <a:t>18, 22 -&gt; 0, 1, 2, 3</a:t>
            </a:r>
            <a:endParaRPr lang="el-GR"/>
          </a:p>
        </p:txBody>
      </p:sp>
      <p:pic>
        <p:nvPicPr>
          <p:cNvPr id="4" name="Θέση περιεχομένου 4">
            <a:extLst>
              <a:ext uri="{FF2B5EF4-FFF2-40B4-BE49-F238E27FC236}">
                <a16:creationId xmlns:a16="http://schemas.microsoft.com/office/drawing/2014/main" id="{63B8C2E1-E5D2-4BDF-9351-F47B2A3A0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38719"/>
            <a:ext cx="6563072" cy="3449104"/>
          </a:xfrm>
          <a:prstGeom prst="rect">
            <a:avLst/>
          </a:prstGeom>
        </p:spPr>
      </p:pic>
      <p:pic>
        <p:nvPicPr>
          <p:cNvPr id="5" name="Εικόνα 4">
            <a:extLst>
              <a:ext uri="{FF2B5EF4-FFF2-40B4-BE49-F238E27FC236}">
                <a16:creationId xmlns:a16="http://schemas.microsoft.com/office/drawing/2014/main" id="{3DD1CDF1-9A08-48CE-8639-94C197710877}"/>
              </a:ext>
            </a:extLst>
          </p:cNvPr>
          <p:cNvPicPr>
            <a:picLocks noChangeAspect="1"/>
          </p:cNvPicPr>
          <p:nvPr/>
        </p:nvPicPr>
        <p:blipFill rotWithShape="1">
          <a:blip r:embed="rId3"/>
          <a:srcRect l="24406" r="56694"/>
          <a:stretch/>
        </p:blipFill>
        <p:spPr>
          <a:xfrm>
            <a:off x="7338508" y="1315849"/>
            <a:ext cx="1728192" cy="3158396"/>
          </a:xfrm>
          <a:prstGeom prst="rect">
            <a:avLst/>
          </a:prstGeom>
        </p:spPr>
      </p:pic>
    </p:spTree>
    <p:extLst>
      <p:ext uri="{BB962C8B-B14F-4D97-AF65-F5344CB8AC3E}">
        <p14:creationId xmlns:p14="http://schemas.microsoft.com/office/powerpoint/2010/main" val="224531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 </a:t>
            </a:r>
            <a:r>
              <a:rPr lang="en-US"/>
              <a:t>K</a:t>
            </a:r>
            <a:r>
              <a:rPr lang="el-GR" err="1"/>
              <a:t>ωδικοποίηση</a:t>
            </a:r>
            <a:r>
              <a:rPr lang="el-GR"/>
              <a:t> των εικόνων κατά Ι</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79919" y="1556792"/>
            <a:ext cx="8724122" cy="4525963"/>
          </a:xfrm>
        </p:spPr>
        <p:txBody>
          <a:bodyPr>
            <a:normAutofit fontScale="92500" lnSpcReduction="10000"/>
          </a:bodyPr>
          <a:lstStyle/>
          <a:p>
            <a:r>
              <a:rPr lang="el-GR"/>
              <a:t>Ορισμένα από τα </a:t>
            </a:r>
            <a:r>
              <a:rPr lang="el-GR" b="1"/>
              <a:t>πλαίσια κωδικοποιούνται ανεξάρτητα</a:t>
            </a:r>
            <a:r>
              <a:rPr lang="el-GR"/>
              <a:t>, χωρίς δηλαδή να λαμβάνεται υπόψη πληροφορία από άλλα πλαίσια</a:t>
            </a:r>
            <a:endParaRPr lang="en-US"/>
          </a:p>
          <a:p>
            <a:pPr marL="457200" lvl="1" indent="0">
              <a:buNone/>
            </a:pPr>
            <a:r>
              <a:rPr lang="el-GR" b="1"/>
              <a:t>I- πλαίσια</a:t>
            </a:r>
            <a:r>
              <a:rPr lang="el-GR"/>
              <a:t> </a:t>
            </a:r>
            <a:r>
              <a:rPr lang="en-US"/>
              <a:t>(</a:t>
            </a:r>
            <a:r>
              <a:rPr lang="el-GR" err="1"/>
              <a:t>intracoded</a:t>
            </a:r>
            <a:r>
              <a:rPr lang="el-GR"/>
              <a:t> </a:t>
            </a:r>
            <a:r>
              <a:rPr lang="el-GR" err="1"/>
              <a:t>frames</a:t>
            </a:r>
            <a:r>
              <a:rPr lang="el-GR"/>
              <a:t>) </a:t>
            </a:r>
            <a:r>
              <a:rPr lang="el-GR" err="1">
                <a:latin typeface="Arial" panose="020B0604020202020204" pitchFamily="34" charset="0"/>
              </a:rPr>
              <a:t>ενδοπλαισιακή</a:t>
            </a:r>
            <a:r>
              <a:rPr lang="el-GR">
                <a:latin typeface="Arial" panose="020B0604020202020204" pitchFamily="34" charset="0"/>
              </a:rPr>
              <a:t> συμπίεση</a:t>
            </a:r>
            <a:endParaRPr lang="en-US"/>
          </a:p>
          <a:p>
            <a:pPr lvl="2"/>
            <a:r>
              <a:rPr lang="el-GR">
                <a:latin typeface="Arial" panose="020B0604020202020204" pitchFamily="34" charset="0"/>
              </a:rPr>
              <a:t>κωδικοποιούνται ανεξάρτητα από άλλα πλαίσια</a:t>
            </a:r>
          </a:p>
          <a:p>
            <a:pPr lvl="3"/>
            <a:r>
              <a:rPr lang="el-GR">
                <a:effectLst/>
                <a:latin typeface="Arial" panose="020B0604020202020204" pitchFamily="34" charset="0"/>
              </a:rPr>
              <a:t>τεχνικές συμπίεσης που εφαρμόζονται στην πληροφορία μόνον μέσα στο ίδιο το πλαίσιο</a:t>
            </a:r>
            <a:endParaRPr lang="el-GR">
              <a:latin typeface="Arial" panose="020B0604020202020204" pitchFamily="34" charset="0"/>
            </a:endParaRPr>
          </a:p>
          <a:p>
            <a:pPr lvl="2"/>
            <a:r>
              <a:rPr lang="el-GR">
                <a:latin typeface="Arial" panose="020B0604020202020204" pitchFamily="34" charset="0"/>
              </a:rPr>
              <a:t>αποστέλλονται περιοδικά</a:t>
            </a:r>
          </a:p>
          <a:p>
            <a:pPr lvl="2"/>
            <a:r>
              <a:rPr lang="el-GR">
                <a:latin typeface="Arial" panose="020B0604020202020204" pitchFamily="34" charset="0"/>
              </a:rPr>
              <a:t>αποτελούν πλαίσια-κλειδιά (</a:t>
            </a:r>
            <a:r>
              <a:rPr lang="el-GR" err="1">
                <a:latin typeface="Arial" panose="020B0604020202020204" pitchFamily="34" charset="0"/>
              </a:rPr>
              <a:t>key</a:t>
            </a:r>
            <a:r>
              <a:rPr lang="el-GR">
                <a:latin typeface="Arial" panose="020B0604020202020204" pitchFamily="34" charset="0"/>
              </a:rPr>
              <a:t> </a:t>
            </a:r>
            <a:r>
              <a:rPr lang="el-GR" err="1">
                <a:latin typeface="Arial" panose="020B0604020202020204" pitchFamily="34" charset="0"/>
              </a:rPr>
              <a:t>frames</a:t>
            </a:r>
            <a:r>
              <a:rPr lang="el-GR">
                <a:latin typeface="Arial" panose="020B0604020202020204" pitchFamily="34" charset="0"/>
              </a:rPr>
              <a:t>) στην αλληλουχία των συμπιεσμένων πλαισίων που δημιουργεί το MPEG.  </a:t>
            </a:r>
            <a:endParaRPr lang="en-US">
              <a:latin typeface="Arial" panose="020B0604020202020204" pitchFamily="34" charset="0"/>
            </a:endParaRPr>
          </a:p>
          <a:p>
            <a:endParaRPr lang="en-US"/>
          </a:p>
        </p:txBody>
      </p:sp>
    </p:spTree>
    <p:extLst>
      <p:ext uri="{BB962C8B-B14F-4D97-AF65-F5344CB8AC3E}">
        <p14:creationId xmlns:p14="http://schemas.microsoft.com/office/powerpoint/2010/main" val="309783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a:bodyPr>
          <a:lstStyle/>
          <a:p>
            <a:r>
              <a:rPr lang="el-GR" sz="2800"/>
              <a:t>Κάποια πλαίσια κωδικοποιούνται </a:t>
            </a:r>
            <a:r>
              <a:rPr lang="el-GR" sz="2800" b="1"/>
              <a:t>λαμβάνοντας υπόψη προηγούμενα πλαίσια</a:t>
            </a:r>
            <a:r>
              <a:rPr lang="el-GR" sz="2800"/>
              <a:t> </a:t>
            </a:r>
            <a:r>
              <a:rPr lang="en-US" sz="2800"/>
              <a:t>- </a:t>
            </a:r>
            <a:r>
              <a:rPr lang="el-GR" sz="2800" err="1"/>
              <a:t>διαπλαισιακή</a:t>
            </a:r>
            <a:r>
              <a:rPr lang="el-GR" sz="2800"/>
              <a:t> </a:t>
            </a:r>
            <a:r>
              <a:rPr lang="en-US" sz="2800"/>
              <a:t>(interframe) </a:t>
            </a:r>
            <a:r>
              <a:rPr lang="el-GR" sz="2800"/>
              <a:t>συμπίεση </a:t>
            </a:r>
            <a:endParaRPr lang="en-US" sz="2800"/>
          </a:p>
          <a:p>
            <a:pPr lvl="1"/>
            <a:r>
              <a:rPr lang="el-GR" sz="2400"/>
              <a:t>Η κωδικοποίηση γίνεται με </a:t>
            </a:r>
            <a:r>
              <a:rPr lang="el-GR" sz="2400" b="1"/>
              <a:t>εκμετάλλευση των ομοιοτήτων </a:t>
            </a:r>
            <a:r>
              <a:rPr lang="el-GR" sz="2400"/>
              <a:t>που τυχόν υπάρχουν μεταξύ του </a:t>
            </a:r>
            <a:r>
              <a:rPr lang="el-GR" sz="2400" b="1"/>
              <a:t>τρέχοντος πλαισίου </a:t>
            </a:r>
            <a:r>
              <a:rPr lang="el-GR" sz="2400"/>
              <a:t>και κάποιου (</a:t>
            </a:r>
            <a:r>
              <a:rPr lang="el-GR" sz="2400" b="1"/>
              <a:t>συγκεκριμένου) προηγούμενου</a:t>
            </a:r>
            <a:endParaRPr lang="en-US" sz="2400"/>
          </a:p>
          <a:p>
            <a:pPr lvl="1"/>
            <a:r>
              <a:rPr lang="el-GR" sz="2400"/>
              <a:t>Οι </a:t>
            </a:r>
            <a:r>
              <a:rPr lang="el-GR" sz="2400" u="sng"/>
              <a:t>ομοιότητες αναζητούνται και εντοπίζονται σε επίπεδο </a:t>
            </a:r>
            <a:r>
              <a:rPr lang="el-GR" sz="2400" err="1"/>
              <a:t>μακρο</a:t>
            </a:r>
            <a:r>
              <a:rPr lang="el-GR" sz="2400"/>
              <a:t>-μπλοκ, δηλαδή σε τμήματα μεγέθους 16x16</a:t>
            </a:r>
            <a:endParaRPr lang="en-US" sz="2400"/>
          </a:p>
          <a:p>
            <a:r>
              <a:rPr lang="el-GR" sz="2800" b="1"/>
              <a:t>P-</a:t>
            </a:r>
            <a:r>
              <a:rPr lang="el-GR" sz="2800" b="1" err="1"/>
              <a:t>frames</a:t>
            </a:r>
            <a:r>
              <a:rPr lang="el-GR" sz="2800" b="1"/>
              <a:t> (</a:t>
            </a:r>
            <a:r>
              <a:rPr lang="el-GR" sz="2800" b="1" err="1"/>
              <a:t>predicted</a:t>
            </a:r>
            <a:r>
              <a:rPr lang="el-GR" sz="2800" b="1"/>
              <a:t> </a:t>
            </a:r>
            <a:r>
              <a:rPr lang="el-GR" sz="2800" b="1" err="1"/>
              <a:t>frames</a:t>
            </a:r>
            <a:r>
              <a:rPr lang="el-GR" sz="2800" b="1"/>
              <a:t>) </a:t>
            </a:r>
            <a:r>
              <a:rPr lang="el-GR" sz="2800"/>
              <a:t>δηλαδή πλαίσια πρόβλεψης</a:t>
            </a:r>
            <a:endParaRPr lang="en-US" sz="2800"/>
          </a:p>
        </p:txBody>
      </p:sp>
    </p:spTree>
    <p:extLst>
      <p:ext uri="{BB962C8B-B14F-4D97-AF65-F5344CB8AC3E}">
        <p14:creationId xmlns:p14="http://schemas.microsoft.com/office/powerpoint/2010/main" val="413603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lnSpcReduction="10000"/>
          </a:bodyPr>
          <a:lstStyle/>
          <a:p>
            <a:r>
              <a:rPr lang="el-GR" sz="2400"/>
              <a:t>Επισημαίνεται ότι ο εντοπισμός της τυχόν ομοιότητας σε ένα πλαίσιο τύπου Ρ, γίνεται αξιοποιώντας το</a:t>
            </a:r>
            <a:r>
              <a:rPr lang="el-GR" sz="2400" b="1"/>
              <a:t> προηγούμενο πλαίσιο τύπου Ι ή Ρ </a:t>
            </a:r>
            <a:r>
              <a:rPr lang="el-GR" sz="2400"/>
              <a:t>(ανάλογα με το πιο είναι πιο κοντινό χρονικά)</a:t>
            </a:r>
            <a:endParaRPr lang="en-US" sz="2400"/>
          </a:p>
          <a:p>
            <a:r>
              <a:rPr lang="el-GR" sz="2400"/>
              <a:t>Αποθηκεύεται στο πλαίσιο </a:t>
            </a:r>
            <a:r>
              <a:rPr lang="en-US" sz="2400"/>
              <a:t>P </a:t>
            </a:r>
            <a:r>
              <a:rPr lang="el-GR" sz="2400"/>
              <a:t>μόνο</a:t>
            </a:r>
            <a:r>
              <a:rPr lang="en-US" sz="2400"/>
              <a:t> </a:t>
            </a:r>
            <a:r>
              <a:rPr lang="el-GR" sz="2400"/>
              <a:t>η πληροφορία που</a:t>
            </a:r>
            <a:r>
              <a:rPr lang="en-US" sz="2400"/>
              <a:t> </a:t>
            </a:r>
            <a:r>
              <a:rPr lang="el-GR" sz="2400"/>
              <a:t>δείχνει το πόσο έχει </a:t>
            </a:r>
            <a:r>
              <a:rPr lang="el-GR" sz="2400" b="1"/>
              <a:t>μεταβληθεί</a:t>
            </a:r>
            <a:r>
              <a:rPr lang="en-US" sz="2400" b="1"/>
              <a:t> </a:t>
            </a:r>
            <a:r>
              <a:rPr lang="el-GR" sz="2400" b="1"/>
              <a:t>αυτό το πλαίσιο σε σχέση με ένα προηγούμενο</a:t>
            </a:r>
            <a:r>
              <a:rPr lang="en-US" sz="2400" b="1"/>
              <a:t> </a:t>
            </a:r>
            <a:r>
              <a:rPr lang="el-GR" sz="2400" b="1"/>
              <a:t>πλαίσιο αναφοράς</a:t>
            </a:r>
            <a:r>
              <a:rPr lang="el-GR" sz="2400"/>
              <a:t> (συνήθως ένα προηγούμενο –Ι ή –Ρ πλαίσιο). </a:t>
            </a:r>
            <a:endParaRPr lang="en-US" sz="2400"/>
          </a:p>
          <a:p>
            <a:r>
              <a:rPr lang="el-GR" sz="2400"/>
              <a:t>Έτσι το πλαίσιο</a:t>
            </a:r>
            <a:r>
              <a:rPr lang="en-US" sz="2400"/>
              <a:t> </a:t>
            </a:r>
            <a:r>
              <a:rPr lang="el-GR" sz="2400"/>
              <a:t>που αντιστοιχεί στο πλαίσιο Ρ αναδημιουργείται προσθέτοντας</a:t>
            </a:r>
            <a:r>
              <a:rPr lang="en-US" sz="2400"/>
              <a:t> </a:t>
            </a:r>
            <a:r>
              <a:rPr lang="el-GR" sz="2400"/>
              <a:t>στο πλαίσιο αναφοράς (</a:t>
            </a:r>
            <a:r>
              <a:rPr lang="en-US" sz="2400"/>
              <a:t>I </a:t>
            </a:r>
            <a:r>
              <a:rPr lang="el-GR" sz="2400"/>
              <a:t>ή </a:t>
            </a:r>
            <a:r>
              <a:rPr lang="en-US" sz="2400"/>
              <a:t>P) </a:t>
            </a:r>
            <a:r>
              <a:rPr lang="el-GR" sz="2400"/>
              <a:t>την </a:t>
            </a:r>
            <a:r>
              <a:rPr lang="el-GR" sz="2400" b="1"/>
              <a:t>πληροφορία μεταβολής</a:t>
            </a:r>
            <a:r>
              <a:rPr lang="en-US" sz="2400" b="1"/>
              <a:t> </a:t>
            </a:r>
            <a:r>
              <a:rPr lang="el-GR" sz="2400"/>
              <a:t>(πλαίσιο </a:t>
            </a:r>
            <a:r>
              <a:rPr lang="en-US" sz="2400"/>
              <a:t>P)</a:t>
            </a:r>
            <a:r>
              <a:rPr lang="el-GR" sz="2400"/>
              <a:t>.</a:t>
            </a:r>
            <a:endParaRPr lang="en-US" sz="2400"/>
          </a:p>
          <a:p>
            <a:r>
              <a:rPr lang="el-GR" sz="2400"/>
              <a:t>Η κωδικοποίηση των πλαισίων τύπου Ρ απαιτεί </a:t>
            </a:r>
            <a:r>
              <a:rPr lang="el-GR" sz="2400" b="1"/>
              <a:t>λιγότερα δεδομένα </a:t>
            </a:r>
            <a:r>
              <a:rPr lang="el-GR" sz="2400"/>
              <a:t>σε σχέση με την κωδικοποίηση πλαισίων τύπου Ι</a:t>
            </a:r>
            <a:endParaRPr lang="en-US" sz="2400"/>
          </a:p>
        </p:txBody>
      </p:sp>
    </p:spTree>
    <p:extLst>
      <p:ext uri="{BB962C8B-B14F-4D97-AF65-F5344CB8AC3E}">
        <p14:creationId xmlns:p14="http://schemas.microsoft.com/office/powerpoint/2010/main" val="4214654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a:xfrm>
            <a:off x="0" y="274638"/>
            <a:ext cx="9144000" cy="1143000"/>
          </a:xfrm>
        </p:spPr>
        <p:txBody>
          <a:bodyPr>
            <a:normAutofit fontScale="90000"/>
          </a:bodyPr>
          <a:lstStyle/>
          <a:p>
            <a:r>
              <a:rPr lang="el-GR"/>
              <a:t>Β- ΙΙΙ </a:t>
            </a:r>
            <a:r>
              <a:rPr lang="en-US"/>
              <a:t>K</a:t>
            </a:r>
            <a:r>
              <a:rPr lang="el-GR" err="1"/>
              <a:t>ωδικοποίηση</a:t>
            </a:r>
            <a:r>
              <a:rPr lang="el-GR"/>
              <a:t> των εικόνων κατά Β</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251520" y="1556792"/>
            <a:ext cx="8892480" cy="4824536"/>
          </a:xfrm>
        </p:spPr>
        <p:txBody>
          <a:bodyPr>
            <a:normAutofit fontScale="77500" lnSpcReduction="20000"/>
          </a:bodyPr>
          <a:lstStyle/>
          <a:p>
            <a:r>
              <a:rPr lang="el-GR" sz="2800"/>
              <a:t>Υπάρχουν πλαίσια τα οποία κωδικοποιούνται αξιοποιώντας τον εντοπισμό ομοιοτήτων με </a:t>
            </a:r>
            <a:r>
              <a:rPr lang="el-GR" sz="2800" b="1"/>
              <a:t>προηγούμενα</a:t>
            </a:r>
            <a:r>
              <a:rPr lang="el-GR" sz="2800"/>
              <a:t> αλλά και </a:t>
            </a:r>
            <a:r>
              <a:rPr lang="el-GR" sz="2800" b="1"/>
              <a:t>επόμενα πλαίσια</a:t>
            </a:r>
            <a:endParaRPr lang="en-US" sz="2800"/>
          </a:p>
          <a:p>
            <a:pPr lvl="1"/>
            <a:r>
              <a:rPr lang="el-GR" sz="2400"/>
              <a:t>από ένα προηγούμενο</a:t>
            </a:r>
            <a:r>
              <a:rPr lang="en-US" sz="2400"/>
              <a:t> </a:t>
            </a:r>
            <a:r>
              <a:rPr lang="el-GR" sz="2400"/>
              <a:t>και ένα επόμενο (χρονικά) πλαίσιο </a:t>
            </a:r>
            <a:endParaRPr lang="en-US" sz="2400"/>
          </a:p>
          <a:p>
            <a:pPr lvl="1"/>
            <a:r>
              <a:rPr lang="el-GR" sz="2400"/>
              <a:t>Ι και Ρ ή </a:t>
            </a:r>
            <a:r>
              <a:rPr lang="en-US" sz="2400"/>
              <a:t>P </a:t>
            </a:r>
            <a:r>
              <a:rPr lang="el-GR" sz="2400"/>
              <a:t>και </a:t>
            </a:r>
            <a:r>
              <a:rPr lang="en-US" sz="2400"/>
              <a:t>P</a:t>
            </a:r>
            <a:endParaRPr lang="el-GR" sz="2400"/>
          </a:p>
          <a:p>
            <a:r>
              <a:rPr lang="el-GR" sz="2800"/>
              <a:t>B-</a:t>
            </a:r>
            <a:r>
              <a:rPr lang="el-GR" sz="2800" err="1"/>
              <a:t>frames</a:t>
            </a:r>
            <a:r>
              <a:rPr lang="el-GR" sz="2800"/>
              <a:t> (</a:t>
            </a:r>
            <a:r>
              <a:rPr lang="el-GR" sz="2800" err="1"/>
              <a:t>bidirectional</a:t>
            </a:r>
            <a:r>
              <a:rPr lang="el-GR" sz="2800"/>
              <a:t> </a:t>
            </a:r>
            <a:r>
              <a:rPr lang="el-GR" sz="2800" err="1"/>
              <a:t>frames</a:t>
            </a:r>
            <a:r>
              <a:rPr lang="el-GR" sz="2800"/>
              <a:t>) δηλαδή </a:t>
            </a:r>
            <a:r>
              <a:rPr lang="el-GR" sz="2800" b="1"/>
              <a:t>πλαίσια αμφίδρομης πρόβλεψης</a:t>
            </a:r>
            <a:r>
              <a:rPr lang="el-GR" sz="2800"/>
              <a:t>)</a:t>
            </a:r>
          </a:p>
          <a:p>
            <a:r>
              <a:rPr lang="el-GR" sz="2800"/>
              <a:t>Αποθηκεύουν</a:t>
            </a:r>
            <a:r>
              <a:rPr lang="en-US" sz="2800"/>
              <a:t> </a:t>
            </a:r>
            <a:r>
              <a:rPr lang="el-GR" sz="2800"/>
              <a:t>μόνον</a:t>
            </a:r>
            <a:r>
              <a:rPr lang="en-US" sz="2800"/>
              <a:t> </a:t>
            </a:r>
            <a:r>
              <a:rPr lang="el-GR" sz="2800"/>
              <a:t>την</a:t>
            </a:r>
            <a:r>
              <a:rPr lang="en-US" sz="2800"/>
              <a:t> </a:t>
            </a:r>
            <a:r>
              <a:rPr lang="el-GR" sz="2800"/>
              <a:t>πληροφορία</a:t>
            </a:r>
            <a:r>
              <a:rPr lang="en-US" sz="2800"/>
              <a:t> </a:t>
            </a:r>
            <a:r>
              <a:rPr lang="el-GR" sz="2800"/>
              <a:t>μεταβολής</a:t>
            </a:r>
            <a:r>
              <a:rPr lang="en-US" sz="2800"/>
              <a:t> </a:t>
            </a:r>
            <a:r>
              <a:rPr lang="el-GR" sz="2800"/>
              <a:t>τους</a:t>
            </a:r>
            <a:r>
              <a:rPr lang="en-US" sz="2800"/>
              <a:t> </a:t>
            </a:r>
            <a:r>
              <a:rPr lang="el-GR" sz="2800"/>
              <a:t>σε</a:t>
            </a:r>
            <a:r>
              <a:rPr lang="en-US" sz="2800"/>
              <a:t> </a:t>
            </a:r>
            <a:r>
              <a:rPr lang="el-GR" sz="2800"/>
              <a:t>σχέση</a:t>
            </a:r>
            <a:r>
              <a:rPr lang="en-US" sz="2800"/>
              <a:t> </a:t>
            </a:r>
            <a:r>
              <a:rPr lang="el-GR" sz="2800"/>
              <a:t>με</a:t>
            </a:r>
            <a:r>
              <a:rPr lang="en-US" sz="2800"/>
              <a:t> </a:t>
            </a:r>
            <a:r>
              <a:rPr lang="el-GR" sz="2800"/>
              <a:t>ένα</a:t>
            </a:r>
            <a:r>
              <a:rPr lang="en-US" sz="2800"/>
              <a:t> </a:t>
            </a:r>
            <a:r>
              <a:rPr lang="el-GR" sz="2800"/>
              <a:t>προηγούμενο</a:t>
            </a:r>
            <a:r>
              <a:rPr lang="en-US" sz="2800"/>
              <a:t> </a:t>
            </a:r>
            <a:r>
              <a:rPr lang="el-GR" sz="2800"/>
              <a:t>και</a:t>
            </a:r>
            <a:r>
              <a:rPr lang="en-US" sz="2800"/>
              <a:t> </a:t>
            </a:r>
            <a:r>
              <a:rPr lang="el-GR" sz="2800"/>
              <a:t>με</a:t>
            </a:r>
            <a:r>
              <a:rPr lang="en-US" sz="2800"/>
              <a:t> </a:t>
            </a:r>
            <a:r>
              <a:rPr lang="el-GR" sz="2800"/>
              <a:t>ένα</a:t>
            </a:r>
            <a:r>
              <a:rPr lang="en-US" sz="2800"/>
              <a:t> </a:t>
            </a:r>
            <a:r>
              <a:rPr lang="el-GR" sz="2800"/>
              <a:t>επόμενο</a:t>
            </a:r>
            <a:r>
              <a:rPr lang="en-US" sz="2800"/>
              <a:t> </a:t>
            </a:r>
            <a:r>
              <a:rPr lang="el-GR" sz="2800"/>
              <a:t>πλαίσιο</a:t>
            </a:r>
            <a:r>
              <a:rPr lang="en-US" sz="2800"/>
              <a:t> </a:t>
            </a:r>
            <a:r>
              <a:rPr lang="el-GR" sz="2800"/>
              <a:t>αναφοράς</a:t>
            </a:r>
            <a:endParaRPr lang="en-US" sz="2800"/>
          </a:p>
          <a:p>
            <a:r>
              <a:rPr lang="el-GR" sz="2800"/>
              <a:t>Το</a:t>
            </a:r>
            <a:r>
              <a:rPr lang="en-US" sz="2800"/>
              <a:t> </a:t>
            </a:r>
            <a:r>
              <a:rPr lang="el-GR" sz="2800"/>
              <a:t>πλαίσιο που αντιστοιχεί στο πλαίσιο-Β</a:t>
            </a:r>
            <a:r>
              <a:rPr lang="en-US" sz="2800"/>
              <a:t> </a:t>
            </a:r>
            <a:r>
              <a:rPr lang="el-GR" sz="2800"/>
              <a:t>αναδημιουργείται</a:t>
            </a:r>
            <a:r>
              <a:rPr lang="en-US" sz="2800"/>
              <a:t> </a:t>
            </a:r>
            <a:r>
              <a:rPr lang="el-GR" sz="2800"/>
              <a:t>λαμβάνοντας</a:t>
            </a:r>
            <a:r>
              <a:rPr lang="en-US" sz="2800"/>
              <a:t> </a:t>
            </a:r>
            <a:r>
              <a:rPr lang="el-GR" sz="2800"/>
              <a:t>υπόψη</a:t>
            </a:r>
            <a:r>
              <a:rPr lang="en-US" sz="2800"/>
              <a:t> </a:t>
            </a:r>
            <a:r>
              <a:rPr lang="el-GR" sz="2800"/>
              <a:t>και</a:t>
            </a:r>
            <a:r>
              <a:rPr lang="en-US" sz="2800"/>
              <a:t> </a:t>
            </a:r>
            <a:r>
              <a:rPr lang="el-GR" sz="2800"/>
              <a:t>τα</a:t>
            </a:r>
            <a:r>
              <a:rPr lang="en-US" sz="2800"/>
              <a:t> </a:t>
            </a:r>
            <a:r>
              <a:rPr lang="el-GR" sz="2800"/>
              <a:t>δύο</a:t>
            </a:r>
            <a:r>
              <a:rPr lang="en-US" sz="2800"/>
              <a:t> </a:t>
            </a:r>
            <a:r>
              <a:rPr lang="el-GR" sz="2800"/>
              <a:t>αυτά</a:t>
            </a:r>
            <a:r>
              <a:rPr lang="en-US" sz="2800"/>
              <a:t> </a:t>
            </a:r>
            <a:r>
              <a:rPr lang="el-GR" sz="2800"/>
              <a:t>πλαίσια</a:t>
            </a:r>
            <a:r>
              <a:rPr lang="en-US" sz="2800"/>
              <a:t> </a:t>
            </a:r>
            <a:r>
              <a:rPr lang="el-GR" sz="2800"/>
              <a:t>(πριν</a:t>
            </a:r>
            <a:r>
              <a:rPr lang="en-US" sz="2800"/>
              <a:t> </a:t>
            </a:r>
            <a:r>
              <a:rPr lang="el-GR" sz="2800"/>
              <a:t>&amp;</a:t>
            </a:r>
            <a:r>
              <a:rPr lang="en-US" sz="2800"/>
              <a:t> </a:t>
            </a:r>
            <a:r>
              <a:rPr lang="el-GR" sz="2800"/>
              <a:t>μετά)</a:t>
            </a:r>
            <a:endParaRPr lang="en-US" sz="2800"/>
          </a:p>
          <a:p>
            <a:r>
              <a:rPr lang="el-GR" sz="2800"/>
              <a:t>Η κωδικοποίηση των πλαισίων τύπου Β απαιτεί λιγότερα δεδομένα σε σχέση με την κωδικοποίηση πλαισίων τύπου Ρ (και βέβαια πλαισίων τύπου Ι)</a:t>
            </a:r>
            <a:endParaRPr lang="en-US" sz="2800"/>
          </a:p>
        </p:txBody>
      </p:sp>
    </p:spTree>
    <p:extLst>
      <p:ext uri="{BB962C8B-B14F-4D97-AF65-F5344CB8AC3E}">
        <p14:creationId xmlns:p14="http://schemas.microsoft.com/office/powerpoint/2010/main" val="1773387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537930" y="3722118"/>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a:t>Η αλληλουχία των πλαισίων Ι, </a:t>
            </a:r>
            <a:r>
              <a:rPr lang="en-US"/>
              <a:t>P</a:t>
            </a:r>
            <a:r>
              <a:rPr lang="el-GR"/>
              <a:t>, Β και ο τρόπος που εναλλάσσονται είναι δεδομένος και αμετάβλητος στο χρόνο. </a:t>
            </a:r>
          </a:p>
          <a:p>
            <a:r>
              <a:rPr lang="el-GR"/>
              <a:t>Συγκεκριμένα, ορίζεται η ομάδα εικόνων, </a:t>
            </a:r>
            <a:r>
              <a:rPr lang="el-GR" b="1" err="1"/>
              <a:t>Group</a:t>
            </a:r>
            <a:r>
              <a:rPr lang="el-GR" b="1"/>
              <a:t> of </a:t>
            </a:r>
            <a:r>
              <a:rPr lang="el-GR" b="1" err="1"/>
              <a:t>Pictures</a:t>
            </a:r>
            <a:r>
              <a:rPr lang="el-GR" b="1"/>
              <a:t> (</a:t>
            </a:r>
            <a:r>
              <a:rPr lang="el-GR" b="1" err="1"/>
              <a:t>GoP</a:t>
            </a:r>
            <a:r>
              <a:rPr lang="el-GR" b="1"/>
              <a:t>), </a:t>
            </a:r>
            <a:r>
              <a:rPr lang="el-GR"/>
              <a:t>η οποία αποτελείται από </a:t>
            </a:r>
            <a:r>
              <a:rPr lang="el-GR" err="1"/>
              <a:t>μιαν</a:t>
            </a:r>
            <a:r>
              <a:rPr lang="el-GR"/>
              <a:t> αλληλουχία διαφορετικών τύπων πλαισίων, I, P και B.</a:t>
            </a:r>
            <a:endParaRPr lang="en-US"/>
          </a:p>
          <a:p>
            <a:r>
              <a:rPr lang="el-GR"/>
              <a:t>Ένα παράδειγμα </a:t>
            </a:r>
            <a:r>
              <a:rPr lang="el-GR" err="1"/>
              <a:t>GoP</a:t>
            </a:r>
            <a:r>
              <a:rPr lang="el-GR"/>
              <a:t> συνολικά 7 πλαισίων: Παρατηρούμε ότι αποτελείται από τα εξής πλαίσια: I, B, B, P, B, B και Ι. </a:t>
            </a:r>
            <a:endParaRPr lang="en-US"/>
          </a:p>
        </p:txBody>
      </p:sp>
      <p:pic>
        <p:nvPicPr>
          <p:cNvPr id="6" name="Εικόνα 5">
            <a:extLst>
              <a:ext uri="{FF2B5EF4-FFF2-40B4-BE49-F238E27FC236}">
                <a16:creationId xmlns:a16="http://schemas.microsoft.com/office/drawing/2014/main" id="{9991D367-54F5-4C66-A2DA-6B9E6189E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551" y="4125028"/>
            <a:ext cx="5184231" cy="1296058"/>
          </a:xfrm>
          <a:prstGeom prst="rect">
            <a:avLst/>
          </a:prstGeom>
        </p:spPr>
      </p:pic>
    </p:spTree>
    <p:extLst>
      <p:ext uri="{BB962C8B-B14F-4D97-AF65-F5344CB8AC3E}">
        <p14:creationId xmlns:p14="http://schemas.microsoft.com/office/powerpoint/2010/main" val="366161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lnSpcReduction="10000"/>
          </a:bodyPr>
          <a:lstStyle/>
          <a:p>
            <a:pPr marL="0" indent="0">
              <a:buNone/>
            </a:pPr>
            <a:r>
              <a:rPr lang="el-GR" sz="2400"/>
              <a:t>Κάποιες παρατηρήσεις:  </a:t>
            </a:r>
          </a:p>
          <a:p>
            <a:r>
              <a:rPr lang="el-GR" sz="2400"/>
              <a:t>Ένα </a:t>
            </a:r>
            <a:r>
              <a:rPr lang="el-GR" sz="2400" err="1"/>
              <a:t>GoP</a:t>
            </a:r>
            <a:r>
              <a:rPr lang="el-GR" sz="240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err="1"/>
              <a:t>GoP</a:t>
            </a:r>
            <a:r>
              <a:rPr lang="el-GR" sz="2400"/>
              <a:t>.  </a:t>
            </a:r>
            <a:endParaRPr lang="en-US" sz="2400"/>
          </a:p>
          <a:p>
            <a:r>
              <a:rPr lang="el-GR" sz="2400"/>
              <a:t>Ένα </a:t>
            </a:r>
            <a:r>
              <a:rPr lang="el-GR" sz="2400" err="1"/>
              <a:t>GoP</a:t>
            </a:r>
            <a:r>
              <a:rPr lang="el-GR" sz="2400"/>
              <a:t> μπορεί να κλείσει με πλαίσιο τύπου Ρ ή Ι. </a:t>
            </a:r>
          </a:p>
          <a:p>
            <a:pPr lvl="1"/>
            <a:r>
              <a:rPr lang="el-GR" sz="2000"/>
              <a:t>Δεν δύναται να κλείσει με πλαίσιο τύπου Β, αφού αυτό θα συνεπάγεται εξάρτηση από επόμενο πλαίσιο. </a:t>
            </a:r>
            <a:endParaRPr lang="en-US" sz="2000"/>
          </a:p>
          <a:p>
            <a:r>
              <a:rPr lang="el-GR" sz="2400"/>
              <a:t>Εάν ένα </a:t>
            </a:r>
            <a:r>
              <a:rPr lang="el-GR" sz="2400" err="1"/>
              <a:t>GoP</a:t>
            </a:r>
            <a:r>
              <a:rPr lang="el-GR" sz="2400"/>
              <a:t> κλείσει με πλαίσιο τύπου Ι, τότε λέμε ότι το </a:t>
            </a:r>
            <a:r>
              <a:rPr lang="el-GR" sz="2400" b="1" err="1"/>
              <a:t>GoP</a:t>
            </a:r>
            <a:r>
              <a:rPr lang="el-GR" sz="2400" b="1"/>
              <a:t> είναι κλειστό.</a:t>
            </a:r>
            <a:endParaRPr lang="en-US" sz="2400" b="1"/>
          </a:p>
        </p:txBody>
      </p:sp>
      <p:pic>
        <p:nvPicPr>
          <p:cNvPr id="6" name="Εικόνα 5">
            <a:extLst>
              <a:ext uri="{FF2B5EF4-FFF2-40B4-BE49-F238E27FC236}">
                <a16:creationId xmlns:a16="http://schemas.microsoft.com/office/drawing/2014/main" id="{3AB88B86-05A6-4BFC-A5A7-A54088835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731" y="4861067"/>
            <a:ext cx="3648269" cy="912067"/>
          </a:xfrm>
          <a:prstGeom prst="rect">
            <a:avLst/>
          </a:prstGeom>
        </p:spPr>
      </p:pic>
    </p:spTree>
    <p:extLst>
      <p:ext uri="{BB962C8B-B14F-4D97-AF65-F5344CB8AC3E}">
        <p14:creationId xmlns:p14="http://schemas.microsoft.com/office/powerpoint/2010/main" val="3263261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a:t>Στο παράδειγμα έχουμε τις εξής αλληλεξαρτήσεις:  </a:t>
            </a:r>
          </a:p>
          <a:p>
            <a:r>
              <a:rPr lang="el-GR" sz="2400"/>
              <a:t>Το πλαίσιο 1 είναι </a:t>
            </a:r>
            <a:r>
              <a:rPr lang="el-GR" sz="2400" b="1"/>
              <a:t>τύπου Ι </a:t>
            </a:r>
            <a:r>
              <a:rPr lang="el-GR" sz="2400"/>
              <a:t>και κωδικοποιείται αυτόνομα.</a:t>
            </a:r>
          </a:p>
          <a:p>
            <a:r>
              <a:rPr lang="el-GR" sz="2400"/>
              <a:t>Τα πλαίσια 2 και 3 είναι </a:t>
            </a:r>
            <a:r>
              <a:rPr lang="el-GR" sz="2400" b="1"/>
              <a:t>τύπου Β </a:t>
            </a:r>
            <a:r>
              <a:rPr lang="el-GR" sz="2400"/>
              <a:t>και κωδικοποιούνται λαμβάνοντας υπόψη τις κωδικοποιήσεις των πλαισίων </a:t>
            </a:r>
            <a:r>
              <a:rPr lang="el-GR" sz="2400" b="1"/>
              <a:t>τύπου </a:t>
            </a:r>
            <a:r>
              <a:rPr lang="el-GR" sz="2400"/>
              <a:t>Ι και </a:t>
            </a:r>
            <a:r>
              <a:rPr lang="el-GR" sz="2400" b="1"/>
              <a:t>Ρ</a:t>
            </a:r>
            <a:r>
              <a:rPr lang="el-GR" sz="2400"/>
              <a:t> που είναι εκατέρωθέν τους, δηλαδή των πλαισίων 1 και 4. Αυτό σημαίνει ότι η κωδικοποίηση του πλαισίου 4 (</a:t>
            </a:r>
            <a:r>
              <a:rPr lang="en-US" sz="2400"/>
              <a:t>P frame)</a:t>
            </a:r>
            <a:r>
              <a:rPr lang="el-GR" sz="2400"/>
              <a:t>, προηγείται της κωδικοποίησης των 2 και 3. </a:t>
            </a:r>
          </a:p>
          <a:p>
            <a:r>
              <a:rPr lang="el-GR" sz="2400"/>
              <a:t>Το πλαίσιο 4, ως </a:t>
            </a:r>
            <a:r>
              <a:rPr lang="el-GR" sz="2400" b="1"/>
              <a:t>τύπου Ρ</a:t>
            </a:r>
            <a:r>
              <a:rPr lang="el-GR" sz="2400"/>
              <a:t>, εξαρτάται από την κωδικοποίηση του πλαισίου 1</a:t>
            </a:r>
            <a:r>
              <a:rPr lang="en-US" sz="2400"/>
              <a:t> (I frame)</a:t>
            </a:r>
            <a:r>
              <a:rPr lang="el-GR" sz="2400"/>
              <a:t>. </a:t>
            </a:r>
            <a:r>
              <a:rPr lang="el-GR" sz="1800"/>
              <a:t> </a:t>
            </a:r>
            <a:endParaRPr lang="en-US" sz="180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pic>
        <p:nvPicPr>
          <p:cNvPr id="6" name="Εικόνα 5">
            <a:extLst>
              <a:ext uri="{FF2B5EF4-FFF2-40B4-BE49-F238E27FC236}">
                <a16:creationId xmlns:a16="http://schemas.microsoft.com/office/drawing/2014/main" id="{30768E0B-3D61-46D5-BDC9-0F8B8D795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576" y="4736008"/>
            <a:ext cx="3116424" cy="779106"/>
          </a:xfrm>
          <a:prstGeom prst="rect">
            <a:avLst/>
          </a:prstGeom>
        </p:spPr>
      </p:pic>
    </p:spTree>
    <p:extLst>
      <p:ext uri="{BB962C8B-B14F-4D97-AF65-F5344CB8AC3E}">
        <p14:creationId xmlns:p14="http://schemas.microsoft.com/office/powerpoint/2010/main" val="2085507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a:t>Τα πλαίσια 5 και 6, ως </a:t>
            </a:r>
            <a:r>
              <a:rPr lang="el-GR" sz="2400" b="1"/>
              <a:t>τύπου Β</a:t>
            </a:r>
            <a:r>
              <a:rPr lang="el-GR" sz="2400"/>
              <a:t>, εξαρτώνται από τις κωδικοποιήσεις των πλαισίων 4 και 7 (Ρ και Ι αντίστοιχα).  </a:t>
            </a:r>
          </a:p>
          <a:p>
            <a:r>
              <a:rPr lang="el-GR" sz="2400"/>
              <a:t>Το πλαίσιο 7 κωδικοποιείται αυτόνομα και μάλιστα πριν από τις κωδικοποιήσεις των 5 και 6 λόγω των σχετικών αλληλεξαρτήσεων.  </a:t>
            </a:r>
          </a:p>
          <a:p>
            <a:r>
              <a:rPr lang="el-GR" sz="2400"/>
              <a:t>Η επόμενη ομάδα πλαισίων επαναλαμβάνει ακριβώς την ίδια δομή. </a:t>
            </a:r>
          </a:p>
          <a:p>
            <a:pPr lvl="1"/>
            <a:r>
              <a:rPr lang="el-GR" sz="1800"/>
              <a:t>Εκκινεί, δηλαδή, με πλαίσιο τύπου Ι, το οποίο σημαίνει ότι έχουμε δύο συναπτά πλαίσια τύπου Ι. </a:t>
            </a:r>
          </a:p>
          <a:p>
            <a:r>
              <a:rPr lang="el-GR" sz="2200"/>
              <a:t>Εάν η ομάδα πλαισίων κλείνει με πλαίσιο το οποίο κωδικοποιείται ως Ρ, τότε λέμε ότι η </a:t>
            </a:r>
            <a:r>
              <a:rPr lang="el-GR" sz="2200" b="1"/>
              <a:t>ομάδα πλαισίων είναι ανοικτή. </a:t>
            </a:r>
            <a:endParaRPr lang="en-US" sz="2200" b="1"/>
          </a:p>
        </p:txBody>
      </p:sp>
      <p:pic>
        <p:nvPicPr>
          <p:cNvPr id="6" name="Εικόνα 5">
            <a:extLst>
              <a:ext uri="{FF2B5EF4-FFF2-40B4-BE49-F238E27FC236}">
                <a16:creationId xmlns:a16="http://schemas.microsoft.com/office/drawing/2014/main" id="{7B473F88-A7D6-4DDF-B195-16BE8D333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286" y="5301208"/>
            <a:ext cx="3265714" cy="816429"/>
          </a:xfrm>
          <a:prstGeom prst="rect">
            <a:avLst/>
          </a:prstGeom>
        </p:spPr>
      </p:pic>
    </p:spTree>
    <p:extLst>
      <p:ext uri="{BB962C8B-B14F-4D97-AF65-F5344CB8AC3E}">
        <p14:creationId xmlns:p14="http://schemas.microsoft.com/office/powerpoint/2010/main" val="198216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a:t>Γιατί απαιτείται η συμπίεση</a:t>
            </a:r>
            <a:endParaRPr lang="en-US"/>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a:solidFill>
            <a:schemeClr val="bg1">
              <a:lumMod val="95000"/>
            </a:schemeClr>
          </a:solidFill>
        </p:spPr>
        <p:txBody>
          <a:bodyPr>
            <a:normAutofit fontScale="92500" lnSpcReduction="10000"/>
          </a:bodyPr>
          <a:lstStyle/>
          <a:p>
            <a:pPr marL="0" indent="0">
              <a:buNone/>
            </a:pPr>
            <a:r>
              <a:rPr lang="el-GR" b="1"/>
              <a:t>Τυπική ευκρίνεια </a:t>
            </a:r>
            <a:r>
              <a:rPr lang="el-GR"/>
              <a:t>(</a:t>
            </a:r>
            <a:r>
              <a:rPr lang="en-US"/>
              <a:t>Standard Definition –SD)</a:t>
            </a:r>
            <a:endParaRPr lang="el-GR"/>
          </a:p>
          <a:p>
            <a:r>
              <a:rPr lang="en-US"/>
              <a:t>270 Mbps</a:t>
            </a:r>
            <a:r>
              <a:rPr lang="el-GR"/>
              <a:t> </a:t>
            </a:r>
          </a:p>
          <a:p>
            <a:r>
              <a:rPr lang="el-GR"/>
              <a:t>δεν υποστηρίζεται από τις τρέχουσες τεχνολογίες μετάδοσης</a:t>
            </a:r>
          </a:p>
          <a:p>
            <a:endParaRPr lang="el-GR"/>
          </a:p>
          <a:p>
            <a:pPr marL="0" indent="0">
              <a:buNone/>
            </a:pPr>
            <a:r>
              <a:rPr lang="el-GR" b="1" err="1"/>
              <a:t>Στόχ</a:t>
            </a:r>
            <a:r>
              <a:rPr lang="en-US" b="1"/>
              <a:t>o</a:t>
            </a:r>
            <a:r>
              <a:rPr lang="el-GR" b="1"/>
              <a:t>ς συμπίεσης</a:t>
            </a:r>
          </a:p>
          <a:p>
            <a:r>
              <a:rPr lang="el-GR"/>
              <a:t>2 – 7 </a:t>
            </a:r>
            <a:r>
              <a:rPr lang="en-US"/>
              <a:t>Mbps   </a:t>
            </a:r>
            <a:endParaRPr lang="el-GR"/>
          </a:p>
          <a:p>
            <a:r>
              <a:rPr lang="en-US"/>
              <a:t>38:1 </a:t>
            </a:r>
            <a:r>
              <a:rPr lang="el-GR"/>
              <a:t>ποσοστό συμπίεσης</a:t>
            </a:r>
            <a:endParaRPr lang="en-US"/>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a:solidFill>
            <a:schemeClr val="bg1">
              <a:lumMod val="95000"/>
            </a:schemeClr>
          </a:solidFill>
        </p:spPr>
        <p:txBody>
          <a:bodyPr>
            <a:normAutofit fontScale="92500" lnSpcReduction="10000"/>
          </a:bodyPr>
          <a:lstStyle/>
          <a:p>
            <a:pPr marL="0" indent="0">
              <a:buNone/>
            </a:pPr>
            <a:r>
              <a:rPr lang="en-US" b="1"/>
              <a:t>Y</a:t>
            </a:r>
            <a:r>
              <a:rPr lang="el-GR" b="1"/>
              <a:t>ψηλή ευκρίνεια </a:t>
            </a:r>
            <a:r>
              <a:rPr lang="el-GR"/>
              <a:t>(</a:t>
            </a:r>
            <a:r>
              <a:rPr lang="en-US"/>
              <a:t>Full High Definition – FHD)</a:t>
            </a:r>
            <a:endParaRPr lang="el-GR"/>
          </a:p>
          <a:p>
            <a:r>
              <a:rPr lang="en-US"/>
              <a:t> </a:t>
            </a:r>
            <a:r>
              <a:rPr lang="el-GR"/>
              <a:t>άνω του </a:t>
            </a:r>
            <a:r>
              <a:rPr lang="en-US"/>
              <a:t>1 Gbps</a:t>
            </a:r>
            <a:endParaRPr lang="el-GR"/>
          </a:p>
          <a:p>
            <a:pPr marL="0" indent="0">
              <a:buNone/>
            </a:pPr>
            <a:endParaRPr lang="el-GR" sz="3200"/>
          </a:p>
          <a:p>
            <a:pPr marL="0" indent="0">
              <a:buNone/>
            </a:pPr>
            <a:endParaRPr lang="el-GR"/>
          </a:p>
          <a:p>
            <a:pPr marL="0" indent="0">
              <a:buNone/>
            </a:pPr>
            <a:endParaRPr lang="el-GR"/>
          </a:p>
          <a:p>
            <a:pPr marL="0" indent="0">
              <a:buNone/>
            </a:pPr>
            <a:r>
              <a:rPr lang="el-GR" b="1"/>
              <a:t>Στόχος συμπίεσης</a:t>
            </a:r>
          </a:p>
          <a:p>
            <a:r>
              <a:rPr lang="el-GR"/>
              <a:t>15 -20 </a:t>
            </a:r>
            <a:r>
              <a:rPr lang="en-US"/>
              <a:t>Mbps </a:t>
            </a:r>
            <a:endParaRPr lang="el-GR"/>
          </a:p>
          <a:p>
            <a:r>
              <a:rPr lang="en-US"/>
              <a:t>137:1 </a:t>
            </a:r>
            <a:r>
              <a:rPr lang="el-GR"/>
              <a:t>ποσοστό συμπίεσης</a:t>
            </a:r>
            <a:endParaRPr lang="en-US"/>
          </a:p>
          <a:p>
            <a:pPr marL="0" indent="0">
              <a:buNone/>
            </a:pPr>
            <a:endParaRPr lang="en-US"/>
          </a:p>
        </p:txBody>
      </p:sp>
    </p:spTree>
    <p:extLst>
      <p:ext uri="{BB962C8B-B14F-4D97-AF65-F5344CB8AC3E}">
        <p14:creationId xmlns:p14="http://schemas.microsoft.com/office/powerpoint/2010/main" val="257879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FAF54-CDE1-4A14-92ED-DA9CB44A465B}"/>
              </a:ext>
            </a:extLst>
          </p:cNvPr>
          <p:cNvSpPr>
            <a:spLocks noGrp="1"/>
          </p:cNvSpPr>
          <p:nvPr>
            <p:ph type="title"/>
          </p:nvPr>
        </p:nvSpPr>
        <p:spPr/>
        <p:txBody>
          <a:bodyPr/>
          <a:lstStyle/>
          <a:p>
            <a:r>
              <a:rPr lang="el-GR">
                <a:effectLst/>
                <a:latin typeface="Arial" panose="020B0604020202020204" pitchFamily="34" charset="0"/>
              </a:rPr>
              <a:t>Αλληλουχία Ι, Β, Ρ πλαισίων</a:t>
            </a:r>
            <a:endParaRPr lang="el-GR"/>
          </a:p>
        </p:txBody>
      </p:sp>
      <p:sp>
        <p:nvSpPr>
          <p:cNvPr id="3" name="Θέση περιεχομένου 2">
            <a:extLst>
              <a:ext uri="{FF2B5EF4-FFF2-40B4-BE49-F238E27FC236}">
                <a16:creationId xmlns:a16="http://schemas.microsoft.com/office/drawing/2014/main" id="{A15C5863-0E9D-4DCD-93FF-CD219BA16480}"/>
              </a:ext>
            </a:extLst>
          </p:cNvPr>
          <p:cNvSpPr>
            <a:spLocks noGrp="1"/>
          </p:cNvSpPr>
          <p:nvPr>
            <p:ph idx="1"/>
          </p:nvPr>
        </p:nvSpPr>
        <p:spPr/>
        <p:txBody>
          <a:bodyPr>
            <a:normAutofit/>
          </a:bodyPr>
          <a:lstStyle/>
          <a:p>
            <a:r>
              <a:rPr lang="el-GR" sz="2000">
                <a:effectLst/>
                <a:latin typeface="Arial" panose="020B0604020202020204" pitchFamily="34" charset="0"/>
              </a:rPr>
              <a:t>Ι: πλαίσιο αναφοράς (</a:t>
            </a:r>
            <a:r>
              <a:rPr lang="el-GR" sz="2000" err="1">
                <a:effectLst/>
                <a:latin typeface="Arial" panose="020B0604020202020204" pitchFamily="34" charset="0"/>
              </a:rPr>
              <a:t>ενδοπλαισιακά</a:t>
            </a:r>
            <a:r>
              <a:rPr lang="el-GR" sz="2000">
                <a:effectLst/>
                <a:latin typeface="Arial" panose="020B0604020202020204" pitchFamily="34" charset="0"/>
              </a:rPr>
              <a:t>)</a:t>
            </a:r>
          </a:p>
          <a:p>
            <a:r>
              <a:rPr lang="el-GR" sz="2000">
                <a:effectLst/>
                <a:latin typeface="Arial" panose="020B0604020202020204" pitchFamily="34" charset="0"/>
              </a:rPr>
              <a:t>Ρ: προβλεπόμενο πλαίσιο (διαφορά με Ι)(</a:t>
            </a:r>
            <a:r>
              <a:rPr lang="el-GR" sz="2000" err="1">
                <a:effectLst/>
                <a:latin typeface="Arial" panose="020B0604020202020204" pitchFamily="34" charset="0"/>
              </a:rPr>
              <a:t>forward</a:t>
            </a:r>
            <a:r>
              <a:rPr lang="el-GR" sz="2000">
                <a:effectLst/>
                <a:latin typeface="Arial" panose="020B0604020202020204" pitchFamily="34" charset="0"/>
              </a:rPr>
              <a:t> </a:t>
            </a:r>
            <a:r>
              <a:rPr lang="el-GR" sz="2000" err="1">
                <a:effectLst/>
                <a:latin typeface="Arial" panose="020B0604020202020204" pitchFamily="34" charset="0"/>
              </a:rPr>
              <a:t>prediction</a:t>
            </a:r>
            <a:r>
              <a:rPr lang="el-GR" sz="2000">
                <a:effectLst/>
                <a:latin typeface="Arial" panose="020B0604020202020204" pitchFamily="34" charset="0"/>
              </a:rPr>
              <a:t>) </a:t>
            </a:r>
          </a:p>
          <a:p>
            <a:r>
              <a:rPr lang="el-GR" sz="2000">
                <a:effectLst/>
                <a:latin typeface="Arial" panose="020B0604020202020204" pitchFamily="34" charset="0"/>
              </a:rPr>
              <a:t>Β: διπλής κατεύθυνσης (διαφορά με Ρ &amp; Ι --ή Ρ και Ρ)</a:t>
            </a:r>
          </a:p>
          <a:p>
            <a:pPr lvl="1"/>
            <a:r>
              <a:rPr lang="el-GR" sz="1600">
                <a:effectLst/>
                <a:latin typeface="Arial" panose="020B0604020202020204" pitchFamily="34" charset="0"/>
              </a:rPr>
              <a:t>(</a:t>
            </a:r>
            <a:r>
              <a:rPr lang="el-GR" sz="1600" err="1">
                <a:effectLst/>
                <a:latin typeface="Arial" panose="020B0604020202020204" pitchFamily="34" charset="0"/>
              </a:rPr>
              <a:t>forward</a:t>
            </a:r>
            <a:r>
              <a:rPr lang="el-GR" sz="1600">
                <a:effectLst/>
                <a:latin typeface="Arial" panose="020B0604020202020204" pitchFamily="34" charset="0"/>
              </a:rPr>
              <a:t> &amp; </a:t>
            </a:r>
            <a:r>
              <a:rPr lang="el-GR" sz="1600" err="1">
                <a:effectLst/>
                <a:latin typeface="Arial" panose="020B0604020202020204" pitchFamily="34" charset="0"/>
              </a:rPr>
              <a:t>backward</a:t>
            </a:r>
            <a:r>
              <a:rPr lang="el-GR" sz="1600">
                <a:effectLst/>
                <a:latin typeface="Arial" panose="020B0604020202020204" pitchFamily="34" charset="0"/>
              </a:rPr>
              <a:t> </a:t>
            </a:r>
            <a:r>
              <a:rPr lang="el-GR" sz="1600" err="1">
                <a:effectLst/>
                <a:latin typeface="Arial" panose="020B0604020202020204" pitchFamily="34" charset="0"/>
              </a:rPr>
              <a:t>prediction</a:t>
            </a:r>
            <a:r>
              <a:rPr lang="el-GR" sz="1600">
                <a:effectLst/>
                <a:latin typeface="Arial" panose="020B0604020202020204" pitchFamily="34" charset="0"/>
              </a:rPr>
              <a:t>, </a:t>
            </a:r>
            <a:r>
              <a:rPr lang="el-GR" sz="1600" err="1">
                <a:effectLst/>
                <a:latin typeface="Arial" panose="020B0604020202020204" pitchFamily="34" charset="0"/>
              </a:rPr>
              <a:t>bidirectional</a:t>
            </a:r>
            <a:r>
              <a:rPr lang="el-GR" sz="1600">
                <a:effectLst/>
                <a:latin typeface="Arial" panose="020B0604020202020204" pitchFamily="34" charset="0"/>
              </a:rPr>
              <a:t>)</a:t>
            </a:r>
            <a:endParaRPr lang="el-GR" sz="1600"/>
          </a:p>
        </p:txBody>
      </p:sp>
      <p:pic>
        <p:nvPicPr>
          <p:cNvPr id="4" name="Εικόνα 3">
            <a:extLst>
              <a:ext uri="{FF2B5EF4-FFF2-40B4-BE49-F238E27FC236}">
                <a16:creationId xmlns:a16="http://schemas.microsoft.com/office/drawing/2014/main" id="{3B090EFC-A6C1-47B5-901A-8EA94CA317B0}"/>
              </a:ext>
            </a:extLst>
          </p:cNvPr>
          <p:cNvPicPr>
            <a:picLocks noChangeAspect="1"/>
          </p:cNvPicPr>
          <p:nvPr/>
        </p:nvPicPr>
        <p:blipFill>
          <a:blip r:embed="rId2"/>
          <a:stretch>
            <a:fillRect/>
          </a:stretch>
        </p:blipFill>
        <p:spPr>
          <a:xfrm>
            <a:off x="111968" y="3332563"/>
            <a:ext cx="9144000" cy="2750192"/>
          </a:xfrm>
          <a:prstGeom prst="rect">
            <a:avLst/>
          </a:prstGeom>
        </p:spPr>
      </p:pic>
    </p:spTree>
    <p:extLst>
      <p:ext uri="{BB962C8B-B14F-4D97-AF65-F5344CB8AC3E}">
        <p14:creationId xmlns:p14="http://schemas.microsoft.com/office/powerpoint/2010/main" val="28103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A25CE-7846-47FE-9C3C-460717C99DD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E4DF3F8-5754-4F45-A39C-214359F5B2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280"/>
          <a:stretch/>
        </p:blipFill>
        <p:spPr>
          <a:xfrm>
            <a:off x="548878" y="1052736"/>
            <a:ext cx="8046243" cy="5112568"/>
          </a:xfrm>
        </p:spPr>
      </p:pic>
    </p:spTree>
    <p:extLst>
      <p:ext uri="{BB962C8B-B14F-4D97-AF65-F5344CB8AC3E}">
        <p14:creationId xmlns:p14="http://schemas.microsoft.com/office/powerpoint/2010/main" val="1219954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a:t>Παράδειγμα διαχείρισης 14 πλαισίων</a:t>
            </a:r>
            <a:endParaRPr lang="en-US"/>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342275" y="1700808"/>
            <a:ext cx="8801725" cy="2553667"/>
          </a:xfrm>
          <a:prstGeom prst="rect">
            <a:avLst/>
          </a:prstGeom>
        </p:spPr>
      </p:pic>
      <p:pic>
        <p:nvPicPr>
          <p:cNvPr id="6" name="Θέση περιεχομένου 4">
            <a:extLst>
              <a:ext uri="{FF2B5EF4-FFF2-40B4-BE49-F238E27FC236}">
                <a16:creationId xmlns:a16="http://schemas.microsoft.com/office/drawing/2014/main" id="{AB5CEDF9-D2F4-4F65-90FD-E044CFEB50D4}"/>
              </a:ext>
            </a:extLst>
          </p:cNvPr>
          <p:cNvPicPr>
            <a:picLocks noChangeAspect="1"/>
          </p:cNvPicPr>
          <p:nvPr/>
        </p:nvPicPr>
        <p:blipFill rotWithShape="1">
          <a:blip r:embed="rId4">
            <a:extLst>
              <a:ext uri="{28A0092B-C50C-407E-A947-70E740481C1C}">
                <a14:useLocalDpi xmlns:a14="http://schemas.microsoft.com/office/drawing/2010/main" val="0"/>
              </a:ext>
            </a:extLst>
          </a:blip>
          <a:srcRect t="15280" b="35797"/>
          <a:stretch/>
        </p:blipFill>
        <p:spPr>
          <a:xfrm>
            <a:off x="3426575" y="4228982"/>
            <a:ext cx="5717425" cy="2097838"/>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432196" y="4139474"/>
            <a:ext cx="3362428" cy="2308324"/>
          </a:xfrm>
          <a:prstGeom prst="rect">
            <a:avLst/>
          </a:prstGeom>
        </p:spPr>
        <p:txBody>
          <a:bodyPr wrap="square">
            <a:spAutoFit/>
          </a:bodyPr>
          <a:lstStyle/>
          <a:p>
            <a:r>
              <a:rPr lang="el-GR"/>
              <a:t>Η επαναφορά των πλαισίων στην ορθή σειρά γίνεται με </a:t>
            </a:r>
            <a:r>
              <a:rPr lang="el-GR" b="1"/>
              <a:t>χρήση του πεδίου </a:t>
            </a:r>
            <a:r>
              <a:rPr lang="el-GR" b="1" err="1"/>
              <a:t>χρονοσήμανσης</a:t>
            </a:r>
            <a:r>
              <a:rPr lang="el-GR" b="1"/>
              <a:t> αποκωδικοποίησης </a:t>
            </a:r>
            <a:r>
              <a:rPr lang="el-GR"/>
              <a:t>(</a:t>
            </a:r>
            <a:r>
              <a:rPr lang="el-GR" err="1"/>
              <a:t>Decoding</a:t>
            </a:r>
            <a:r>
              <a:rPr lang="el-GR"/>
              <a:t> </a:t>
            </a:r>
            <a:r>
              <a:rPr lang="el-GR" err="1"/>
              <a:t>Time</a:t>
            </a:r>
            <a:r>
              <a:rPr lang="el-GR"/>
              <a:t> </a:t>
            </a:r>
            <a:r>
              <a:rPr lang="el-GR" err="1"/>
              <a:t>Stamp</a:t>
            </a:r>
            <a:r>
              <a:rPr lang="el-GR"/>
              <a:t>, DTS) το οποίο βρίσκεται εντός της επικεφαλίδας του </a:t>
            </a:r>
            <a:r>
              <a:rPr lang="el-GR" err="1"/>
              <a:t>πακετοποιημένου</a:t>
            </a:r>
            <a:r>
              <a:rPr lang="el-GR"/>
              <a:t> στοιχειώδους ρυθμού.</a:t>
            </a:r>
          </a:p>
        </p:txBody>
      </p:sp>
    </p:spTree>
    <p:extLst>
      <p:ext uri="{BB962C8B-B14F-4D97-AF65-F5344CB8AC3E}">
        <p14:creationId xmlns:p14="http://schemas.microsoft.com/office/powerpoint/2010/main" val="238964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a:t>Όφελος από την εκμετάλλευση του χρονικού πλεονασμού</a:t>
            </a:r>
            <a:endParaRPr lang="en-US"/>
          </a:p>
        </p:txBody>
      </p:sp>
      <p:sp>
        <p:nvSpPr>
          <p:cNvPr id="3" name="Θέση περιεχομένου 2">
            <a:extLst>
              <a:ext uri="{FF2B5EF4-FFF2-40B4-BE49-F238E27FC236}">
                <a16:creationId xmlns:a16="http://schemas.microsoft.com/office/drawing/2014/main" id="{15D33E62-73EF-4E64-9875-8A7712CB1AB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771800" y="1417638"/>
            <a:ext cx="4248472" cy="4939037"/>
          </a:xfrm>
          <a:prstGeom prst="rect">
            <a:avLst/>
          </a:prstGeom>
        </p:spPr>
      </p:pic>
    </p:spTree>
    <p:extLst>
      <p:ext uri="{BB962C8B-B14F-4D97-AF65-F5344CB8AC3E}">
        <p14:creationId xmlns:p14="http://schemas.microsoft.com/office/powerpoint/2010/main" val="1821165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EBC175-BD52-4B70-9FAB-E014724EFD2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15A568-4E9A-4650-B9E3-7BE9EF54E7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2858BEB4-81C3-4486-A3E3-4FF85969A585}"/>
              </a:ext>
            </a:extLst>
          </p:cNvPr>
          <p:cNvPicPr>
            <a:picLocks noChangeAspect="1"/>
          </p:cNvPicPr>
          <p:nvPr/>
        </p:nvPicPr>
        <p:blipFill>
          <a:blip r:embed="rId2"/>
          <a:stretch>
            <a:fillRect/>
          </a:stretch>
        </p:blipFill>
        <p:spPr>
          <a:xfrm>
            <a:off x="253438" y="274638"/>
            <a:ext cx="8637124" cy="6328584"/>
          </a:xfrm>
          <a:prstGeom prst="rect">
            <a:avLst/>
          </a:prstGeom>
        </p:spPr>
      </p:pic>
    </p:spTree>
    <p:extLst>
      <p:ext uri="{BB962C8B-B14F-4D97-AF65-F5344CB8AC3E}">
        <p14:creationId xmlns:p14="http://schemas.microsoft.com/office/powerpoint/2010/main" val="2823891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85451E-5BF3-4A64-A96C-8420997C6A60}"/>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1277694"/>
            <a:ext cx="8375084" cy="2160240"/>
          </a:xfrm>
          <a:prstGeom prst="rect">
            <a:avLst/>
          </a:prstGeom>
        </p:spPr>
      </p:pic>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724128" y="3978533"/>
            <a:ext cx="3419872" cy="1961397"/>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4"/>
          <a:stretch>
            <a:fillRect/>
          </a:stretch>
        </p:blipFill>
        <p:spPr>
          <a:xfrm>
            <a:off x="450244" y="4149080"/>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1311849" y="5764709"/>
            <a:ext cx="914400" cy="914400"/>
          </a:xfrm>
          <a:prstGeom prst="rect">
            <a:avLst/>
          </a:prstGeom>
        </p:spPr>
        <p:txBody>
          <a:bodyPr vert="horz" wrap="none" lIns="91440" tIns="45720" rIns="91440" bIns="45720" rtlCol="0" anchor="ctr">
            <a:normAutofit/>
          </a:bodyPr>
          <a:lstStyle/>
          <a:p>
            <a:r>
              <a:rPr lang="en-US"/>
              <a:t>Frame 2</a:t>
            </a:r>
            <a:endParaRPr lang="el-GR"/>
          </a:p>
        </p:txBody>
      </p:sp>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r>
              <a:rPr lang="en-US"/>
              <a:t>B Frame = Frame 1 – Frame 2 – P Frame</a:t>
            </a:r>
            <a:endParaRPr lang="el-GR"/>
          </a:p>
        </p:txBody>
      </p:sp>
    </p:spTree>
    <p:extLst>
      <p:ext uri="{BB962C8B-B14F-4D97-AF65-F5344CB8AC3E}">
        <p14:creationId xmlns:p14="http://schemas.microsoft.com/office/powerpoint/2010/main" val="1735594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a:t>Αναζήτηση ομοιοτήτων μεταξύ πλαισίων</a:t>
            </a:r>
            <a:endParaRPr lang="en-US"/>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70"/>
            <a:ext cx="9145016" cy="5323730"/>
          </a:xfrm>
        </p:spPr>
        <p:txBody>
          <a:bodyPr>
            <a:normAutofit fontScale="62500" lnSpcReduction="20000"/>
          </a:bodyPr>
          <a:lstStyle/>
          <a:p>
            <a:r>
              <a:rPr lang="el-GR"/>
              <a:t>Η αναζήτηση γίνεται σε επίπεδο </a:t>
            </a:r>
            <a:r>
              <a:rPr lang="el-GR" err="1"/>
              <a:t>μακρο</a:t>
            </a:r>
            <a:r>
              <a:rPr lang="el-GR"/>
              <a:t>-μπλοκ με </a:t>
            </a:r>
            <a:r>
              <a:rPr lang="el-GR" b="1"/>
              <a:t>σύγκριση των </a:t>
            </a:r>
            <a:r>
              <a:rPr lang="el-GR" b="1" err="1"/>
              <a:t>μακρο</a:t>
            </a:r>
            <a:r>
              <a:rPr lang="el-GR" b="1"/>
              <a:t>-μπλοκ γειτονικών πλαισίων</a:t>
            </a:r>
            <a:r>
              <a:rPr lang="el-GR"/>
              <a:t>. </a:t>
            </a:r>
          </a:p>
          <a:p>
            <a:r>
              <a:rPr lang="el-GR"/>
              <a:t>Κάθε </a:t>
            </a:r>
            <a:r>
              <a:rPr lang="el-GR" err="1"/>
              <a:t>μακρο</a:t>
            </a:r>
            <a:r>
              <a:rPr lang="el-GR"/>
              <a:t>-μπλοκ σε μια εικόνα </a:t>
            </a:r>
            <a:r>
              <a:rPr lang="en-US"/>
              <a:t>P </a:t>
            </a:r>
            <a:r>
              <a:rPr lang="el-GR"/>
              <a:t>ή Β εξετάζεται ώστε να διαπιστωθεί:  </a:t>
            </a:r>
          </a:p>
          <a:p>
            <a:pPr marL="971550" lvl="1" indent="-514350">
              <a:buFont typeface="+mj-lt"/>
              <a:buAutoNum type="arabicPeriod"/>
            </a:pPr>
            <a:r>
              <a:rPr lang="el-GR" b="1"/>
              <a:t>Εάν είναι νέο </a:t>
            </a:r>
            <a:r>
              <a:rPr lang="el-GR"/>
              <a:t>και δεν συναντάται στην εικόνα αναφοράς</a:t>
            </a:r>
          </a:p>
          <a:p>
            <a:pPr marL="1371600" lvl="2" indent="-514350"/>
            <a:r>
              <a:rPr lang="el-GR" sz="2900"/>
              <a:t>Μετάδοση της πληροφορίας, κωδικοποιείται εκ νέου</a:t>
            </a:r>
            <a:endParaRPr lang="en-US" sz="2900"/>
          </a:p>
          <a:p>
            <a:pPr marL="971550" lvl="1" indent="-514350">
              <a:buFont typeface="+mj-lt"/>
              <a:buAutoNum type="arabicPeriod"/>
            </a:pPr>
            <a:r>
              <a:rPr lang="el-GR"/>
              <a:t>Εάν </a:t>
            </a:r>
            <a:r>
              <a:rPr lang="el-GR" b="1"/>
              <a:t>είναι όμοιο </a:t>
            </a:r>
            <a:r>
              <a:rPr lang="el-GR"/>
              <a:t>με το </a:t>
            </a:r>
            <a:r>
              <a:rPr lang="el-GR" err="1"/>
              <a:t>μακρο</a:t>
            </a:r>
            <a:r>
              <a:rPr lang="el-GR"/>
              <a:t>-μπλοκ στην αντίστοιχη θέση του προηγούμενου πλαισίου (με κάποιες μικρές διαφοροποιήσεις). </a:t>
            </a:r>
          </a:p>
          <a:p>
            <a:pPr marL="1371600" lvl="2" indent="-514350"/>
            <a:r>
              <a:rPr lang="el-GR" sz="2900"/>
              <a:t>Δεν απαιτείται διάνυσμα κίνησης </a:t>
            </a:r>
          </a:p>
          <a:p>
            <a:pPr marL="1371600" lvl="2" indent="-514350"/>
            <a:r>
              <a:rPr lang="el-GR" sz="2900"/>
              <a:t>Μετάδοση της διαφοράς τιμών</a:t>
            </a:r>
          </a:p>
          <a:p>
            <a:pPr marL="971550" lvl="1" indent="-514350">
              <a:buFont typeface="+mj-lt"/>
              <a:buAutoNum type="arabicPeriod"/>
            </a:pPr>
            <a:r>
              <a:rPr lang="el-GR"/>
              <a:t>Εάν έχει προκύψει από </a:t>
            </a:r>
            <a:r>
              <a:rPr lang="el-GR" b="1"/>
              <a:t>μεταφορά αντίστοιχου </a:t>
            </a:r>
            <a:r>
              <a:rPr lang="el-GR" b="1" err="1"/>
              <a:t>μακρο</a:t>
            </a:r>
            <a:r>
              <a:rPr lang="el-GR" b="1"/>
              <a:t>-μπλοκ </a:t>
            </a:r>
            <a:r>
              <a:rPr lang="el-GR"/>
              <a:t>του προηγούμενου πλαισίου (το οποίο μπορεί να βρίσκεται σε διαφορετική θέση). </a:t>
            </a:r>
          </a:p>
          <a:p>
            <a:pPr marL="1371600" lvl="2" indent="-514350"/>
            <a:r>
              <a:rPr lang="el-GR" sz="2900"/>
              <a:t>Με </a:t>
            </a:r>
            <a:r>
              <a:rPr lang="el-GR" sz="2900" b="1"/>
              <a:t>διάνυσμα κίνησης </a:t>
            </a:r>
            <a:r>
              <a:rPr lang="el-GR" sz="2900"/>
              <a:t>περιγράφεται η μετακίνηση του </a:t>
            </a:r>
            <a:r>
              <a:rPr lang="el-GR" sz="2900" err="1"/>
              <a:t>ομοίου</a:t>
            </a:r>
            <a:r>
              <a:rPr lang="el-GR" sz="2900"/>
              <a:t> </a:t>
            </a:r>
            <a:r>
              <a:rPr lang="el-GR" sz="2900" err="1"/>
              <a:t>μακρο</a:t>
            </a:r>
            <a:r>
              <a:rPr lang="el-GR" sz="2900"/>
              <a:t>-μπλοκ </a:t>
            </a:r>
          </a:p>
          <a:p>
            <a:pPr marL="1828800" lvl="3" indent="-514350"/>
            <a:r>
              <a:rPr lang="el-GR" sz="2900"/>
              <a:t>ένα ζευγάρι αριθμών (πχ. 0,0, ή 12, 4 ή 25, -4 κλπ.) που δηλώνει τη κίνηση του </a:t>
            </a:r>
            <a:r>
              <a:rPr lang="el-GR" sz="2900" err="1"/>
              <a:t>macroblock</a:t>
            </a:r>
            <a:endParaRPr lang="el-GR" sz="2900"/>
          </a:p>
          <a:p>
            <a:pPr marL="1371600" lvl="2" indent="-514350"/>
            <a:r>
              <a:rPr lang="el-GR" sz="2900"/>
              <a:t>Μετάδοση διαφοράς τιμών</a:t>
            </a:r>
          </a:p>
        </p:txBody>
      </p:sp>
    </p:spTree>
    <p:extLst>
      <p:ext uri="{BB962C8B-B14F-4D97-AF65-F5344CB8AC3E}">
        <p14:creationId xmlns:p14="http://schemas.microsoft.com/office/powerpoint/2010/main" val="2604552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a:t>Διάνυσμα κίνησης </a:t>
            </a:r>
            <a:r>
              <a:rPr lang="en-US"/>
              <a:t>– </a:t>
            </a:r>
            <a:r>
              <a:rPr lang="el-GR"/>
              <a:t>Υπολογισμός </a:t>
            </a:r>
            <a:r>
              <a:rPr lang="el-GR" sz="4000"/>
              <a:t>(1/2)</a:t>
            </a:r>
            <a:endParaRPr lang="en-US"/>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800"/>
              <a:t>Για τον υπολογισμό του διανύσματος κίνησης (μόνο στα </a:t>
            </a:r>
            <a:r>
              <a:rPr lang="en-US" sz="2800"/>
              <a:t>P, B)</a:t>
            </a:r>
            <a:r>
              <a:rPr lang="el-GR" sz="2800"/>
              <a:t>, ο μηχανισμός ξεκινάει από το </a:t>
            </a:r>
            <a:r>
              <a:rPr lang="el-GR" sz="2800" err="1"/>
              <a:t>μακρο</a:t>
            </a:r>
            <a:r>
              <a:rPr lang="el-GR" sz="2800"/>
              <a:t>-μπλοκ του τρέχοντος πλαισίου </a:t>
            </a:r>
          </a:p>
          <a:p>
            <a:pPr lvl="1"/>
            <a:r>
              <a:rPr lang="el-GR" sz="2400"/>
              <a:t>εάν είναι </a:t>
            </a:r>
            <a:r>
              <a:rPr lang="el-GR" sz="2400" b="1"/>
              <a:t>τύπου Ρ </a:t>
            </a:r>
            <a:r>
              <a:rPr lang="el-GR" sz="2400"/>
              <a:t>ελέγχει στο προηγούμενο Ρ ή Ι πλαίσιο για παρόμοια </a:t>
            </a:r>
            <a:r>
              <a:rPr lang="el-GR" sz="2400" err="1"/>
              <a:t>μακρο</a:t>
            </a:r>
            <a:r>
              <a:rPr lang="el-GR" sz="2400"/>
              <a:t>-μπλοκ</a:t>
            </a:r>
          </a:p>
          <a:p>
            <a:pPr lvl="1"/>
            <a:r>
              <a:rPr lang="el-GR" sz="2400"/>
              <a:t>εάν είναι </a:t>
            </a:r>
            <a:r>
              <a:rPr lang="el-GR" sz="2400" b="1"/>
              <a:t>τύπου Β </a:t>
            </a:r>
            <a:r>
              <a:rPr lang="el-GR" sz="2400"/>
              <a:t>ελέγχει στο προηγούμενο και στο επόμενο πλαίσιο για παρόμοια </a:t>
            </a:r>
            <a:r>
              <a:rPr lang="el-GR" sz="2400" err="1"/>
              <a:t>μακρο</a:t>
            </a:r>
            <a:r>
              <a:rPr lang="el-GR" sz="2400"/>
              <a:t>-μπλοκ</a:t>
            </a:r>
          </a:p>
          <a:p>
            <a:r>
              <a:rPr lang="el-GR" sz="2800"/>
              <a:t>Η αναζήτηση γίνεται μέσω του ταιριάσματος σε επίπεδο </a:t>
            </a:r>
            <a:r>
              <a:rPr lang="el-GR" sz="2800" err="1"/>
              <a:t>μακρο</a:t>
            </a:r>
            <a:r>
              <a:rPr lang="el-GR" sz="2800"/>
              <a:t>-μπλοκ.</a:t>
            </a:r>
          </a:p>
        </p:txBody>
      </p:sp>
    </p:spTree>
    <p:extLst>
      <p:ext uri="{BB962C8B-B14F-4D97-AF65-F5344CB8AC3E}">
        <p14:creationId xmlns:p14="http://schemas.microsoft.com/office/powerpoint/2010/main" val="393142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a:t>Διάνυσμα κίνησης </a:t>
            </a:r>
            <a:r>
              <a:rPr lang="en-US"/>
              <a:t>– </a:t>
            </a:r>
            <a:r>
              <a:rPr lang="el-GR"/>
              <a:t>Υπολογισμός </a:t>
            </a:r>
            <a:r>
              <a:rPr lang="el-GR" sz="4000"/>
              <a:t>(2/2)</a:t>
            </a:r>
            <a:endParaRPr lang="en-US"/>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a:t>Η αναζήτηση δεν γίνεται σε ολόκληρη την εικόνα </a:t>
            </a:r>
            <a:r>
              <a:rPr lang="el-GR" sz="2400" b="1"/>
              <a:t>αλλά πέριξ της περιοχής </a:t>
            </a:r>
            <a:r>
              <a:rPr lang="el-GR" sz="2400"/>
              <a:t>του αρχικού </a:t>
            </a:r>
            <a:r>
              <a:rPr lang="el-GR" sz="2400" err="1"/>
              <a:t>μακρο</a:t>
            </a:r>
            <a:r>
              <a:rPr lang="el-GR" sz="2400"/>
              <a:t>-μπλοκ.</a:t>
            </a:r>
          </a:p>
          <a:p>
            <a:pPr lvl="1"/>
            <a:r>
              <a:rPr lang="el-GR" sz="2400"/>
              <a:t>Ο περιορισμός αυτός της περιοχής αναζήτησης γίνεται για να ελαττωθεί</a:t>
            </a:r>
          </a:p>
          <a:p>
            <a:pPr lvl="2"/>
            <a:r>
              <a:rPr lang="el-GR"/>
              <a:t>η πολυπλοκότητα του συνολικού συστήματος </a:t>
            </a:r>
          </a:p>
          <a:p>
            <a:pPr lvl="2"/>
            <a:r>
              <a:rPr lang="el-GR"/>
              <a:t>το χρονικό διάστημα που απαιτείται για την κωδικοποίηση</a:t>
            </a:r>
          </a:p>
          <a:p>
            <a:r>
              <a:rPr lang="en-US" sz="2400"/>
              <a:t>Y</a:t>
            </a:r>
            <a:r>
              <a:rPr lang="el-GR" sz="2400" err="1"/>
              <a:t>πενθύμιση</a:t>
            </a:r>
            <a:endParaRPr lang="en-US" sz="2400"/>
          </a:p>
          <a:p>
            <a:pPr lvl="1"/>
            <a:r>
              <a:rPr lang="el-GR" sz="2000"/>
              <a:t>Εάν βρεθεί κάποιο αντίστοιχο σε τιμές </a:t>
            </a:r>
            <a:r>
              <a:rPr lang="el-GR" sz="2000" err="1"/>
              <a:t>μακρο</a:t>
            </a:r>
            <a:r>
              <a:rPr lang="el-GR" sz="2000"/>
              <a:t>-μπλοκ, τότε </a:t>
            </a:r>
            <a:r>
              <a:rPr lang="el-GR" sz="2000" b="1"/>
              <a:t>υπολογίζεται το διάνυσμα κίνησης</a:t>
            </a:r>
            <a:r>
              <a:rPr lang="el-GR" sz="2000"/>
              <a:t>, το οποίο αντιπροσωπεύει </a:t>
            </a:r>
            <a:r>
              <a:rPr lang="el-GR" sz="2000" b="1"/>
              <a:t>τη διαφορά στη θέση του αρχικού </a:t>
            </a:r>
            <a:r>
              <a:rPr lang="el-GR" sz="2000"/>
              <a:t>με το εντοπισμένο </a:t>
            </a:r>
            <a:r>
              <a:rPr lang="el-GR" sz="2000" err="1"/>
              <a:t>μακρο</a:t>
            </a:r>
            <a:r>
              <a:rPr lang="el-GR" sz="2000"/>
              <a:t>-μπλοκ. </a:t>
            </a:r>
          </a:p>
          <a:p>
            <a:pPr lvl="1"/>
            <a:r>
              <a:rPr lang="el-GR" sz="2000"/>
              <a:t>Υπολογίζεται η διαφορά μεταξύ των δύο </a:t>
            </a:r>
            <a:r>
              <a:rPr lang="el-GR" sz="2000" err="1"/>
              <a:t>μακρο</a:t>
            </a:r>
            <a:r>
              <a:rPr lang="el-GR" sz="2000"/>
              <a:t>-μπλοκ. </a:t>
            </a:r>
            <a:endParaRPr lang="en-US" sz="2000"/>
          </a:p>
        </p:txBody>
      </p:sp>
    </p:spTree>
    <p:extLst>
      <p:ext uri="{BB962C8B-B14F-4D97-AF65-F5344CB8AC3E}">
        <p14:creationId xmlns:p14="http://schemas.microsoft.com/office/powerpoint/2010/main" val="208670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a:t>Διάνυσμα κίνησης</a:t>
            </a:r>
            <a:endParaRPr lang="en-US"/>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a:t>Παράλληλα με το </a:t>
            </a:r>
            <a:r>
              <a:rPr lang="el-GR" b="1"/>
              <a:t>διάνυσμα κίνησης</a:t>
            </a:r>
            <a:r>
              <a:rPr lang="el-GR"/>
              <a:t>, μεταδίδονται επιπλέον απαραίτητες πληροφορίες για να καλυφθούν οι διαφοροποιήσεις μεταξύ των δύο πλαισίων.</a:t>
            </a:r>
            <a:endParaRPr lang="en-US"/>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a:t>E</a:t>
            </a:r>
            <a:r>
              <a:rPr lang="el-GR" err="1"/>
              <a:t>ίδη</a:t>
            </a:r>
            <a:r>
              <a:rPr lang="el-GR"/>
              <a:t> συμπίεσης</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a:t>Μη </a:t>
            </a:r>
            <a:r>
              <a:rPr lang="el-GR" err="1"/>
              <a:t>απωλεστική</a:t>
            </a:r>
            <a:endParaRPr lang="el-GR"/>
          </a:p>
          <a:p>
            <a:pPr lvl="1"/>
            <a:r>
              <a:rPr lang="el-GR"/>
              <a:t>Απομάκρυνση πλεονάζουσας πληροφορίας</a:t>
            </a:r>
          </a:p>
          <a:p>
            <a:r>
              <a:rPr lang="el-GR" err="1"/>
              <a:t>Απωλεστική</a:t>
            </a:r>
            <a:endParaRPr lang="el-GR"/>
          </a:p>
          <a:p>
            <a:pPr lvl="1"/>
            <a:r>
              <a:rPr lang="el-GR"/>
              <a:t>Απώλεια πληροφορίας</a:t>
            </a:r>
          </a:p>
          <a:p>
            <a:pPr lvl="1"/>
            <a:endParaRPr lang="el-GR"/>
          </a:p>
          <a:p>
            <a:endParaRPr lang="el-GR"/>
          </a:p>
          <a:p>
            <a:endParaRPr lang="en-US"/>
          </a:p>
        </p:txBody>
      </p:sp>
    </p:spTree>
    <p:extLst>
      <p:ext uri="{BB962C8B-B14F-4D97-AF65-F5344CB8AC3E}">
        <p14:creationId xmlns:p14="http://schemas.microsoft.com/office/powerpoint/2010/main" val="16891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a:t>Εκτίμηση κίνησης</a:t>
            </a:r>
            <a:endParaRPr lang="en-US"/>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9" y="1556792"/>
            <a:ext cx="4467884" cy="5026570"/>
          </a:xfrm>
        </p:spPr>
        <p:txBody>
          <a:bodyPr>
            <a:normAutofit fontScale="70000" lnSpcReduction="20000"/>
          </a:bodyPr>
          <a:lstStyle/>
          <a:p>
            <a:pPr marL="0" indent="0">
              <a:buNone/>
            </a:pPr>
            <a:r>
              <a:rPr lang="el-GR"/>
              <a:t>Η εκτίμηση κίνησης είναι </a:t>
            </a:r>
            <a:r>
              <a:rPr lang="el-GR" b="1"/>
              <a:t>το πιο χρονοβόρο κομμάτι της συμπίεσης. </a:t>
            </a:r>
            <a:r>
              <a:rPr lang="el-GR"/>
              <a:t>Οι σχετικοί αλγόριθμοι αναζητούν για κάθε </a:t>
            </a:r>
            <a:r>
              <a:rPr lang="el-GR" err="1"/>
              <a:t>μακρο</a:t>
            </a:r>
            <a:r>
              <a:rPr lang="el-GR"/>
              <a:t>-μπλοκ, το αντίστοιχο </a:t>
            </a:r>
            <a:r>
              <a:rPr lang="el-GR" err="1"/>
              <a:t>μακρο</a:t>
            </a:r>
            <a:r>
              <a:rPr lang="el-GR"/>
              <a:t>-μπλοκ σε προηγούμενο (ή επόμενο) πλαίσιο που ταιριάζει.</a:t>
            </a:r>
          </a:p>
          <a:p>
            <a:r>
              <a:rPr lang="el-GR"/>
              <a:t>Εάν υποθέσουμε ανάλυση 720x480, το πλήθος των αναζητήσεων είναι απαγορευτικό από πλευράς απόδοσης. </a:t>
            </a:r>
          </a:p>
          <a:p>
            <a:r>
              <a:rPr lang="el-GR"/>
              <a:t>Απαιτείται να περιορίσουμε την αναζήτηση σε συγκεκριμένες περιοχές.</a:t>
            </a:r>
          </a:p>
          <a:p>
            <a:r>
              <a:rPr lang="el-GR"/>
              <a:t>Συνήθως η περιοχή αναζήτησης εκτείνεται από την</a:t>
            </a:r>
            <a:r>
              <a:rPr lang="el-GR" b="1"/>
              <a:t> τρέχουσα θέση συν p </a:t>
            </a:r>
            <a:r>
              <a:rPr lang="el-GR" b="1" err="1"/>
              <a:t>pixels</a:t>
            </a:r>
            <a:r>
              <a:rPr lang="el-GR" b="1"/>
              <a:t> </a:t>
            </a:r>
            <a:r>
              <a:rPr lang="el-GR"/>
              <a:t>(π.χ. p=7). </a:t>
            </a:r>
            <a:endParaRPr lang="en-US"/>
          </a:p>
        </p:txBody>
      </p:sp>
    </p:spTree>
    <p:extLst>
      <p:ext uri="{BB962C8B-B14F-4D97-AF65-F5344CB8AC3E}">
        <p14:creationId xmlns:p14="http://schemas.microsoft.com/office/powerpoint/2010/main" val="994916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a:t>Αναζήτηση όμοιων περιοχών</a:t>
            </a:r>
            <a:endParaRPr lang="en-US"/>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824536"/>
          </a:xfrm>
        </p:spPr>
        <p:txBody>
          <a:bodyPr>
            <a:normAutofit fontScale="77500" lnSpcReduction="20000"/>
          </a:bodyPr>
          <a:lstStyle/>
          <a:p>
            <a:pPr>
              <a:lnSpc>
                <a:spcPct val="120000"/>
              </a:lnSpc>
              <a:spcBef>
                <a:spcPts val="600"/>
              </a:spcBef>
              <a:spcAft>
                <a:spcPts val="600"/>
              </a:spcAft>
            </a:pPr>
            <a:r>
              <a:rPr lang="el-GR"/>
              <a:t>Σε επίπεδο </a:t>
            </a:r>
            <a:r>
              <a:rPr lang="el-GR" b="1" err="1"/>
              <a:t>εικονοστοιχείου</a:t>
            </a:r>
            <a:r>
              <a:rPr lang="el-GR"/>
              <a:t> (</a:t>
            </a:r>
            <a:r>
              <a:rPr lang="el-GR" err="1"/>
              <a:t>pixel</a:t>
            </a:r>
            <a:r>
              <a:rPr lang="el-GR"/>
              <a:t>) με μεγάλο όμως πλήθος υπολογισμών, γεγονός το οποίο την καθιστά ασύμφορη.  </a:t>
            </a:r>
          </a:p>
          <a:p>
            <a:pPr>
              <a:lnSpc>
                <a:spcPct val="120000"/>
              </a:lnSpc>
              <a:spcBef>
                <a:spcPts val="600"/>
              </a:spcBef>
              <a:spcAft>
                <a:spcPts val="600"/>
              </a:spcAft>
            </a:pPr>
            <a:r>
              <a:rPr lang="el-GR"/>
              <a:t>Σε επίπεδο </a:t>
            </a:r>
            <a:r>
              <a:rPr lang="el-GR" b="1"/>
              <a:t>τμήματος της εικόνας </a:t>
            </a:r>
            <a:r>
              <a:rPr lang="el-GR"/>
              <a:t>(</a:t>
            </a:r>
            <a:r>
              <a:rPr lang="el-GR" err="1"/>
              <a:t>block-based</a:t>
            </a:r>
            <a:r>
              <a:rPr lang="el-GR"/>
              <a:t>), </a:t>
            </a:r>
            <a:endParaRPr lang="en-US"/>
          </a:p>
          <a:p>
            <a:pPr lvl="1">
              <a:lnSpc>
                <a:spcPct val="120000"/>
              </a:lnSpc>
              <a:spcBef>
                <a:spcPts val="600"/>
              </a:spcBef>
              <a:spcAft>
                <a:spcPts val="600"/>
              </a:spcAft>
            </a:pPr>
            <a:r>
              <a:rPr lang="el-GR"/>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a:t>
            </a:r>
          </a:p>
          <a:p>
            <a:pPr lvl="1">
              <a:lnSpc>
                <a:spcPct val="120000"/>
              </a:lnSpc>
              <a:spcBef>
                <a:spcPts val="600"/>
              </a:spcBef>
              <a:spcAft>
                <a:spcPts val="600"/>
              </a:spcAft>
            </a:pPr>
            <a:r>
              <a:rPr lang="el-GR"/>
              <a:t>Τυπικές διαστάσεις του </a:t>
            </a:r>
            <a:r>
              <a:rPr lang="el-GR" err="1"/>
              <a:t>μακρο</a:t>
            </a:r>
            <a:r>
              <a:rPr lang="el-GR"/>
              <a:t>-μπλοκ είναι 16x16 (ή και 8 x 8). </a:t>
            </a:r>
          </a:p>
          <a:p>
            <a:pPr>
              <a:lnSpc>
                <a:spcPct val="120000"/>
              </a:lnSpc>
              <a:spcBef>
                <a:spcPts val="600"/>
              </a:spcBef>
              <a:spcAft>
                <a:spcPts val="600"/>
              </a:spcAft>
            </a:pPr>
            <a:r>
              <a:rPr lang="el-GR"/>
              <a:t>Σε επίπεδο </a:t>
            </a:r>
            <a:r>
              <a:rPr lang="el-GR" b="1"/>
              <a:t>αντικειμένων</a:t>
            </a:r>
            <a:r>
              <a:rPr lang="el-GR"/>
              <a:t> εντός της εικόνας (</a:t>
            </a:r>
            <a:r>
              <a:rPr lang="el-GR" err="1"/>
              <a:t>object-based</a:t>
            </a:r>
            <a:r>
              <a:rPr lang="el-GR"/>
              <a:t>), όπου τα αντικείμενα αναγνωρίζονται αυτόματα εντός της εικόνας και παρακολουθούνται στα διάφορα πλαίσια. </a:t>
            </a:r>
          </a:p>
          <a:p>
            <a:pPr>
              <a:lnSpc>
                <a:spcPct val="120000"/>
              </a:lnSpc>
              <a:spcBef>
                <a:spcPts val="600"/>
              </a:spcBef>
              <a:spcAft>
                <a:spcPts val="600"/>
              </a:spcAft>
            </a:pPr>
            <a:endParaRPr lang="en-US"/>
          </a:p>
        </p:txBody>
      </p:sp>
    </p:spTree>
    <p:extLst>
      <p:ext uri="{BB962C8B-B14F-4D97-AF65-F5344CB8AC3E}">
        <p14:creationId xmlns:p14="http://schemas.microsoft.com/office/powerpoint/2010/main" val="269568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a:t>Συναρτήσεις καλύτερου ταιριάσματος </a:t>
            </a:r>
            <a:endParaRPr lang="en-US"/>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err="1"/>
              <a:t>Mean</a:t>
            </a:r>
            <a:r>
              <a:rPr lang="el-GR" sz="2400"/>
              <a:t> </a:t>
            </a:r>
            <a:r>
              <a:rPr lang="el-GR" sz="2400" err="1"/>
              <a:t>Absolute</a:t>
            </a:r>
            <a:r>
              <a:rPr lang="el-GR" sz="2400"/>
              <a:t> </a:t>
            </a:r>
            <a:r>
              <a:rPr lang="el-GR" sz="2400" err="1"/>
              <a:t>Difference</a:t>
            </a:r>
            <a:r>
              <a:rPr lang="el-GR" sz="2400"/>
              <a:t> (MAD) – Μέση τιμή των απόλυτων διαφορών  </a:t>
            </a:r>
          </a:p>
          <a:p>
            <a:r>
              <a:rPr lang="el-GR" sz="2400" err="1"/>
              <a:t>Mean</a:t>
            </a:r>
            <a:r>
              <a:rPr lang="el-GR" sz="2400"/>
              <a:t> </a:t>
            </a:r>
            <a:r>
              <a:rPr lang="el-GR" sz="2400" err="1"/>
              <a:t>Squared</a:t>
            </a:r>
            <a:r>
              <a:rPr lang="el-GR" sz="2400"/>
              <a:t> </a:t>
            </a:r>
            <a:r>
              <a:rPr lang="el-GR" sz="2400" err="1"/>
              <a:t>Error</a:t>
            </a:r>
            <a:r>
              <a:rPr lang="el-GR" sz="2400"/>
              <a:t> (MSE) – Μέση τιμή τετραγώνων των σφαλμάτων </a:t>
            </a:r>
          </a:p>
          <a:p>
            <a:endParaRPr lang="el-GR" sz="2800"/>
          </a:p>
          <a:p>
            <a:endParaRPr lang="el-GR" sz="2800"/>
          </a:p>
          <a:p>
            <a:endParaRPr lang="el-GR" sz="2800"/>
          </a:p>
          <a:p>
            <a:pPr marL="0" indent="0">
              <a:buNone/>
            </a:pPr>
            <a:endParaRPr lang="el-GR" sz="2000"/>
          </a:p>
          <a:p>
            <a:pPr marL="0" indent="0">
              <a:buNone/>
            </a:pPr>
            <a:endParaRPr lang="el-GR" sz="2000"/>
          </a:p>
          <a:p>
            <a:pPr marL="0" indent="0">
              <a:buNone/>
            </a:pPr>
            <a:r>
              <a:rPr lang="el-GR" sz="2000"/>
              <a:t>όπου Ν είναι η διάσταση (του τετραγωνικού) </a:t>
            </a:r>
            <a:r>
              <a:rPr lang="el-GR" sz="2000" err="1"/>
              <a:t>μακρο</a:t>
            </a:r>
            <a:r>
              <a:rPr lang="el-GR" sz="2000"/>
              <a:t>-μπλοκ, C τιμή στο τρέχον πλαίσιο και R στο πλαίσιο αναφοράς</a:t>
            </a:r>
            <a:endParaRPr lang="en-US" sz="200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C14532C-9C16-43D3-8280-E21993510A59}"/>
              </a:ext>
            </a:extLst>
          </p:cNvPr>
          <p:cNvSpPr/>
          <p:nvPr/>
        </p:nvSpPr>
        <p:spPr>
          <a:xfrm>
            <a:off x="382555" y="1556792"/>
            <a:ext cx="8537510" cy="2931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D76DDFDB-CE6F-4D92-9BD4-016258E3FED4}"/>
              </a:ext>
            </a:extLst>
          </p:cNvPr>
          <p:cNvSpPr>
            <a:spLocks noGrp="1"/>
          </p:cNvSpPr>
          <p:nvPr>
            <p:ph type="title"/>
          </p:nvPr>
        </p:nvSpPr>
        <p:spPr/>
        <p:txBody>
          <a:bodyPr/>
          <a:lstStyle/>
          <a:p>
            <a:r>
              <a:rPr lang="el-GR">
                <a:effectLst/>
                <a:latin typeface="Arial" panose="020B0604020202020204" pitchFamily="34" charset="0"/>
              </a:rPr>
              <a:t>Τα βήματα του </a:t>
            </a:r>
            <a:r>
              <a:rPr lang="en-US">
                <a:effectLst/>
                <a:latin typeface="Arial" panose="020B0604020202020204" pitchFamily="34" charset="0"/>
              </a:rPr>
              <a:t>MPEG</a:t>
            </a:r>
            <a:endParaRPr lang="el-GR"/>
          </a:p>
        </p:txBody>
      </p:sp>
      <p:sp>
        <p:nvSpPr>
          <p:cNvPr id="3" name="Θέση περιεχομένου 2">
            <a:extLst>
              <a:ext uri="{FF2B5EF4-FFF2-40B4-BE49-F238E27FC236}">
                <a16:creationId xmlns:a16="http://schemas.microsoft.com/office/drawing/2014/main" id="{FB37CEF2-CFA1-42EC-828C-A43BD55F89B1}"/>
              </a:ext>
            </a:extLst>
          </p:cNvPr>
          <p:cNvSpPr>
            <a:spLocks noGrp="1"/>
          </p:cNvSpPr>
          <p:nvPr>
            <p:ph idx="1"/>
          </p:nvPr>
        </p:nvSpPr>
        <p:spPr/>
        <p:txBody>
          <a:bodyPr>
            <a:normAutofit fontScale="77500" lnSpcReduction="20000"/>
          </a:bodyPr>
          <a:lstStyle/>
          <a:p>
            <a:pPr marL="514350" indent="-514350">
              <a:buFont typeface="+mj-lt"/>
              <a:buAutoNum type="arabicPeriod"/>
            </a:pPr>
            <a:r>
              <a:rPr lang="el-GR">
                <a:effectLst/>
                <a:latin typeface="Arial" panose="020B0604020202020204" pitchFamily="34" charset="0"/>
              </a:rPr>
              <a:t>Αναλύεται</a:t>
            </a:r>
            <a:r>
              <a:rPr lang="en-US">
                <a:effectLst/>
                <a:latin typeface="Arial" panose="020B0604020202020204" pitchFamily="34" charset="0"/>
              </a:rPr>
              <a:t> </a:t>
            </a:r>
            <a:r>
              <a:rPr lang="el-GR">
                <a:effectLst/>
                <a:latin typeface="Arial" panose="020B0604020202020204" pitchFamily="34" charset="0"/>
              </a:rPr>
              <a:t>το αρχείο </a:t>
            </a:r>
            <a:r>
              <a:rPr lang="el-GR" err="1">
                <a:effectLst/>
                <a:latin typeface="Arial" panose="020B0604020202020204" pitchFamily="34" charset="0"/>
              </a:rPr>
              <a:t>video</a:t>
            </a:r>
            <a:r>
              <a:rPr lang="en-US">
                <a:effectLst/>
                <a:latin typeface="Arial" panose="020B0604020202020204" pitchFamily="34" charset="0"/>
              </a:rPr>
              <a:t> </a:t>
            </a:r>
            <a:r>
              <a:rPr lang="el-GR">
                <a:effectLst/>
                <a:latin typeface="Arial" panose="020B0604020202020204" pitchFamily="34" charset="0"/>
              </a:rPr>
              <a:t>για να καθοριστεί το ποια πλαίσια θα κωδικοποιηθούν ως πλαίσια-Ι, ποια ως πλαίσια–Ρ</a:t>
            </a:r>
            <a:r>
              <a:rPr lang="en-US">
                <a:effectLst/>
                <a:latin typeface="Arial" panose="020B0604020202020204" pitchFamily="34" charset="0"/>
              </a:rPr>
              <a:t> </a:t>
            </a:r>
            <a:r>
              <a:rPr lang="el-GR">
                <a:effectLst/>
                <a:latin typeface="Arial" panose="020B0604020202020204" pitchFamily="34" charset="0"/>
              </a:rPr>
              <a:t>και ποια ως πλαίσια–Β.</a:t>
            </a:r>
            <a:endParaRPr lang="en-US">
              <a:effectLst/>
              <a:latin typeface="Arial" panose="020B0604020202020204" pitchFamily="34" charset="0"/>
            </a:endParaRPr>
          </a:p>
          <a:p>
            <a:pPr marL="514350" indent="-514350">
              <a:buFont typeface="+mj-lt"/>
              <a:buAutoNum type="arabicPeriod"/>
            </a:pPr>
            <a:r>
              <a:rPr lang="el-GR">
                <a:effectLst/>
                <a:latin typeface="Arial" panose="020B0604020202020204" pitchFamily="34" charset="0"/>
              </a:rPr>
              <a:t>Τα πλαίσια διαιρούνται σε </a:t>
            </a:r>
            <a:r>
              <a:rPr lang="el-GR" err="1">
                <a:effectLst/>
                <a:latin typeface="Arial" panose="020B0604020202020204" pitchFamily="34" charset="0"/>
              </a:rPr>
              <a:t>macroblocks</a:t>
            </a:r>
            <a:r>
              <a:rPr lang="en-US">
                <a:effectLst/>
                <a:latin typeface="Arial" panose="020B0604020202020204" pitchFamily="34" charset="0"/>
              </a:rPr>
              <a:t> </a:t>
            </a:r>
            <a:r>
              <a:rPr lang="el-GR">
                <a:effectLst/>
                <a:latin typeface="Arial" panose="020B0604020202020204" pitchFamily="34" charset="0"/>
              </a:rPr>
              <a:t>(16x16 </a:t>
            </a:r>
            <a:r>
              <a:rPr lang="el-GR" err="1">
                <a:effectLst/>
                <a:latin typeface="Arial" panose="020B0604020202020204" pitchFamily="34" charset="0"/>
              </a:rPr>
              <a:t>pixels</a:t>
            </a:r>
            <a:r>
              <a:rPr lang="el-GR">
                <a:effectLst/>
                <a:latin typeface="Arial" panose="020B0604020202020204" pitchFamily="34" charset="0"/>
              </a:rPr>
              <a:t>)</a:t>
            </a:r>
            <a:endParaRPr lang="en-US">
              <a:effectLst/>
              <a:latin typeface="Arial" panose="020B0604020202020204" pitchFamily="34" charset="0"/>
            </a:endParaRPr>
          </a:p>
          <a:p>
            <a:pPr marL="514350" indent="-514350">
              <a:buFont typeface="+mj-lt"/>
              <a:buAutoNum type="arabicPeriod"/>
            </a:pPr>
            <a:r>
              <a:rPr lang="el-GR">
                <a:effectLst/>
                <a:latin typeface="Arial" panose="020B0604020202020204" pitchFamily="34" charset="0"/>
              </a:rPr>
              <a:t>Το σήμα μετατρέπεται από RGB</a:t>
            </a:r>
            <a:r>
              <a:rPr lang="en-US">
                <a:effectLst/>
                <a:latin typeface="Arial" panose="020B0604020202020204" pitchFamily="34" charset="0"/>
              </a:rPr>
              <a:t> </a:t>
            </a:r>
            <a:r>
              <a:rPr lang="el-GR">
                <a:effectLst/>
                <a:latin typeface="Arial" panose="020B0604020202020204" pitchFamily="34" charset="0"/>
              </a:rPr>
              <a:t>σε YUV</a:t>
            </a:r>
            <a:r>
              <a:rPr lang="en-US">
                <a:effectLst/>
                <a:latin typeface="Arial" panose="020B0604020202020204" pitchFamily="34" charset="0"/>
              </a:rPr>
              <a:t> </a:t>
            </a:r>
            <a:r>
              <a:rPr lang="el-GR">
                <a:effectLst/>
                <a:latin typeface="Arial" panose="020B0604020202020204" pitchFamily="34" charset="0"/>
              </a:rPr>
              <a:t>ενώ ταυτόχρονα γίνεται και</a:t>
            </a:r>
            <a:r>
              <a:rPr lang="en-US">
                <a:effectLst/>
                <a:latin typeface="Arial" panose="020B0604020202020204" pitchFamily="34" charset="0"/>
              </a:rPr>
              <a:t> </a:t>
            </a:r>
            <a:r>
              <a:rPr lang="el-GR" err="1">
                <a:effectLst/>
                <a:latin typeface="Arial" panose="020B0604020202020204" pitchFamily="34" charset="0"/>
              </a:rPr>
              <a:t>υποδειγματοληψία</a:t>
            </a:r>
            <a:r>
              <a:rPr lang="en-US">
                <a:effectLst/>
                <a:latin typeface="Arial" panose="020B0604020202020204" pitchFamily="34" charset="0"/>
              </a:rPr>
              <a:t> </a:t>
            </a:r>
            <a:r>
              <a:rPr lang="el-GR">
                <a:effectLst/>
                <a:latin typeface="Arial" panose="020B0604020202020204" pitchFamily="34" charset="0"/>
              </a:rPr>
              <a:t>χρώματος.</a:t>
            </a:r>
            <a:endParaRPr lang="en-US">
              <a:effectLst/>
              <a:latin typeface="Arial" panose="020B0604020202020204" pitchFamily="34" charset="0"/>
            </a:endParaRPr>
          </a:p>
          <a:p>
            <a:pPr marL="514350" indent="-514350">
              <a:buFont typeface="+mj-lt"/>
              <a:buAutoNum type="arabicPeriod"/>
            </a:pPr>
            <a:r>
              <a:rPr lang="el-GR">
                <a:effectLst/>
                <a:latin typeface="Arial" panose="020B0604020202020204" pitchFamily="34" charset="0"/>
              </a:rPr>
              <a:t>Εφαρμόζεται η τεχνική εκτίμησης κίνησης σε κάθε πλαίσιο-Ρ και –Β</a:t>
            </a:r>
            <a:endParaRPr lang="en-US">
              <a:effectLst/>
              <a:latin typeface="Arial" panose="020B0604020202020204" pitchFamily="34" charset="0"/>
            </a:endParaRPr>
          </a:p>
          <a:p>
            <a:pPr marL="514350" indent="-514350">
              <a:buFont typeface="+mj-lt"/>
              <a:buAutoNum type="arabicPeriod"/>
            </a:pPr>
            <a:r>
              <a:rPr lang="el-GR">
                <a:effectLst/>
                <a:latin typeface="Arial" panose="020B0604020202020204" pitchFamily="34" charset="0"/>
              </a:rPr>
              <a:t>Σε κάθε πλαίσιο</a:t>
            </a:r>
            <a:r>
              <a:rPr lang="en-US">
                <a:effectLst/>
                <a:latin typeface="Arial" panose="020B0604020202020204" pitchFamily="34" charset="0"/>
              </a:rPr>
              <a:t> </a:t>
            </a:r>
            <a:r>
              <a:rPr lang="el-GR">
                <a:effectLst/>
                <a:latin typeface="Arial" panose="020B0604020202020204" pitchFamily="34" charset="0"/>
              </a:rPr>
              <a:t>Ι,-Ρ και Β τα</a:t>
            </a:r>
            <a:r>
              <a:rPr lang="en-US">
                <a:effectLst/>
                <a:latin typeface="Arial" panose="020B0604020202020204" pitchFamily="34" charset="0"/>
              </a:rPr>
              <a:t> m</a:t>
            </a:r>
            <a:r>
              <a:rPr lang="el-GR" err="1">
                <a:effectLst/>
                <a:latin typeface="Arial" panose="020B0604020202020204" pitchFamily="34" charset="0"/>
              </a:rPr>
              <a:t>acroblocks</a:t>
            </a:r>
            <a:r>
              <a:rPr lang="en-US">
                <a:effectLst/>
                <a:latin typeface="Arial" panose="020B0604020202020204" pitchFamily="34" charset="0"/>
              </a:rPr>
              <a:t> </a:t>
            </a:r>
            <a:r>
              <a:rPr lang="el-GR">
                <a:effectLst/>
                <a:latin typeface="Arial" panose="020B0604020202020204" pitchFamily="34" charset="0"/>
              </a:rPr>
              <a:t>συμπιέζονται κατά JPEG,</a:t>
            </a:r>
            <a:endParaRPr lang="en-US">
              <a:effectLst/>
              <a:latin typeface="Arial" panose="020B0604020202020204" pitchFamily="34" charset="0"/>
            </a:endParaRPr>
          </a:p>
          <a:p>
            <a:pPr marL="514350" indent="-514350">
              <a:buFont typeface="+mj-lt"/>
              <a:buAutoNum type="arabicPeriod"/>
            </a:pPr>
            <a:r>
              <a:rPr lang="el-GR">
                <a:effectLst/>
                <a:latin typeface="Arial" panose="020B0604020202020204" pitchFamily="34" charset="0"/>
              </a:rPr>
              <a:t>Εφαρμογή συμπίεσης κατά </a:t>
            </a:r>
            <a:r>
              <a:rPr lang="el-GR" err="1">
                <a:effectLst/>
                <a:latin typeface="Arial" panose="020B0604020202020204" pitchFamily="34" charset="0"/>
              </a:rPr>
              <a:t>Huffman</a:t>
            </a:r>
            <a:r>
              <a:rPr lang="en-US">
                <a:effectLst/>
                <a:latin typeface="Arial" panose="020B0604020202020204" pitchFamily="34" charset="0"/>
              </a:rPr>
              <a:t> </a:t>
            </a:r>
            <a:r>
              <a:rPr lang="el-GR">
                <a:effectLst/>
                <a:latin typeface="Arial" panose="020B0604020202020204" pitchFamily="34" charset="0"/>
              </a:rPr>
              <a:t>στις τελικές τιμές</a:t>
            </a:r>
            <a:endParaRPr lang="el-GR"/>
          </a:p>
        </p:txBody>
      </p:sp>
    </p:spTree>
    <p:extLst>
      <p:ext uri="{BB962C8B-B14F-4D97-AF65-F5344CB8AC3E}">
        <p14:creationId xmlns:p14="http://schemas.microsoft.com/office/powerpoint/2010/main" val="2796183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a:t>5. Μείωση χωρικού πλεονασμού</a:t>
            </a:r>
            <a:endParaRPr lang="en-US" b="1"/>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418060302"/>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380864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a:t>5. Μείωση χωρικού πλεονασμού</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268760"/>
            <a:ext cx="8507288" cy="4752528"/>
          </a:xfrm>
        </p:spPr>
        <p:txBody>
          <a:bodyPr>
            <a:normAutofit fontScale="85000" lnSpcReduction="10000"/>
          </a:bodyPr>
          <a:lstStyle/>
          <a:p>
            <a:r>
              <a:rPr lang="el-GR"/>
              <a:t>Ο </a:t>
            </a:r>
            <a:r>
              <a:rPr lang="el-GR" b="1"/>
              <a:t>χωρικός πλεονασμός </a:t>
            </a:r>
            <a:r>
              <a:rPr lang="el-GR"/>
              <a:t>προέρχεται από τις ομοιότητες σε διαφορετικές περιοχές εντός μιας εικόνας. </a:t>
            </a:r>
          </a:p>
          <a:p>
            <a:r>
              <a:rPr lang="en-US"/>
              <a:t>O</a:t>
            </a:r>
            <a:r>
              <a:rPr lang="el-GR"/>
              <a:t>ι ομοιότητες είναι φαινόμενο αρκετά συχνό και γίνεται εκμετάλλευση του χωρικού πλεονασμού με τα</a:t>
            </a:r>
            <a:r>
              <a:rPr lang="el-GR" b="1"/>
              <a:t> πρότυπα συμπίεσης της στατικής εικόνας</a:t>
            </a:r>
            <a:r>
              <a:rPr lang="el-GR"/>
              <a:t>. </a:t>
            </a:r>
          </a:p>
          <a:p>
            <a:pPr lvl="1"/>
            <a:r>
              <a:rPr lang="el-GR"/>
              <a:t>Το πλέον διαδεδομένο αυτών των προτύπων είναι το JPEG (Joint </a:t>
            </a:r>
            <a:r>
              <a:rPr lang="el-GR" err="1"/>
              <a:t>Pictures</a:t>
            </a:r>
            <a:r>
              <a:rPr lang="el-GR"/>
              <a:t> </a:t>
            </a:r>
            <a:r>
              <a:rPr lang="el-GR" err="1"/>
              <a:t>Expert</a:t>
            </a:r>
            <a:r>
              <a:rPr lang="el-GR"/>
              <a:t> </a:t>
            </a:r>
            <a:r>
              <a:rPr lang="el-GR" err="1"/>
              <a:t>Group</a:t>
            </a:r>
            <a:r>
              <a:rPr lang="el-GR"/>
              <a:t>). </a:t>
            </a:r>
          </a:p>
          <a:p>
            <a:r>
              <a:rPr lang="el-GR"/>
              <a:t>Η εκμετάλλευση του χωρικού πλεονασμού συνίσταται στην </a:t>
            </a:r>
            <a:r>
              <a:rPr lang="el-GR" b="1"/>
              <a:t>αφαίρεση πληροφορίας, η οποία δεν είναι τόσο σημαντική μεταξύ γειτονικών </a:t>
            </a:r>
            <a:r>
              <a:rPr lang="el-GR" b="1" err="1"/>
              <a:t>εικονοστοιχείων</a:t>
            </a:r>
            <a:r>
              <a:rPr lang="el-GR" b="1"/>
              <a:t>. </a:t>
            </a:r>
          </a:p>
        </p:txBody>
      </p:sp>
    </p:spTree>
    <p:extLst>
      <p:ext uri="{BB962C8B-B14F-4D97-AF65-F5344CB8AC3E}">
        <p14:creationId xmlns:p14="http://schemas.microsoft.com/office/powerpoint/2010/main" val="241109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Μετασχηματισμός πληροφορίας &amp; κωδικοποίησή της </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0" y="1596795"/>
            <a:ext cx="9289032" cy="4968552"/>
          </a:xfrm>
        </p:spPr>
        <p:txBody>
          <a:bodyPr>
            <a:normAutofit fontScale="92500" lnSpcReduction="20000"/>
          </a:bodyPr>
          <a:lstStyle/>
          <a:p>
            <a:r>
              <a:rPr lang="el-GR" b="1" dirty="0"/>
              <a:t>Βήμα 1</a:t>
            </a:r>
            <a:r>
              <a:rPr lang="el-GR" dirty="0"/>
              <a:t>: Μετασχηματισμός πληροφορίας </a:t>
            </a:r>
            <a:endParaRPr lang="en-US" dirty="0"/>
          </a:p>
          <a:p>
            <a:pPr lvl="1"/>
            <a:r>
              <a:rPr lang="el-GR" dirty="0"/>
              <a:t>από το </a:t>
            </a:r>
            <a:r>
              <a:rPr lang="el-GR" b="1" dirty="0"/>
              <a:t>αρχικό πεδίο </a:t>
            </a:r>
            <a:r>
              <a:rPr lang="el-GR" dirty="0"/>
              <a:t>σε ένα </a:t>
            </a:r>
            <a:r>
              <a:rPr lang="el-GR" b="1" dirty="0"/>
              <a:t>ενδιάμεσο πεδίο</a:t>
            </a:r>
            <a:r>
              <a:rPr lang="en-US" dirty="0"/>
              <a:t> </a:t>
            </a:r>
            <a:endParaRPr lang="el-GR" dirty="0"/>
          </a:p>
          <a:p>
            <a:pPr lvl="1"/>
            <a:r>
              <a:rPr lang="el-GR" dirty="0"/>
              <a:t>Το ενδιάμεσο πεδίο είναι πιο κατάλληλο για συμπίεση</a:t>
            </a:r>
          </a:p>
          <a:p>
            <a:r>
              <a:rPr lang="el-GR" b="1" dirty="0"/>
              <a:t>Βήμα 2: </a:t>
            </a:r>
            <a:r>
              <a:rPr lang="el-GR" dirty="0"/>
              <a:t>Σε αυτό το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(αυτοί που εμφανίζονται πιο συχνά, 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a:t>Διακριτός Μετασχηματισμός </a:t>
            </a:r>
            <a:r>
              <a:rPr lang="el-GR" err="1"/>
              <a:t>Συνημιτόνου</a:t>
            </a:r>
            <a:r>
              <a:rPr lang="el-GR"/>
              <a:t> </a:t>
            </a:r>
            <a:endParaRPr lang="en-US"/>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0" y="1556792"/>
            <a:ext cx="9144000" cy="4896544"/>
          </a:xfrm>
        </p:spPr>
        <p:txBody>
          <a:bodyPr>
            <a:normAutofit fontScale="70000" lnSpcReduction="20000"/>
          </a:bodyPr>
          <a:lstStyle/>
          <a:p>
            <a:pPr>
              <a:lnSpc>
                <a:spcPct val="120000"/>
              </a:lnSpc>
              <a:spcBef>
                <a:spcPts val="600"/>
              </a:spcBef>
              <a:spcAft>
                <a:spcPts val="600"/>
              </a:spcAft>
            </a:pPr>
            <a:r>
              <a:rPr lang="el-GR"/>
              <a:t>Ο βασικός αλγόριθμος που χρησιμοποιείται ο Διακριτός Μετασχηματισμός </a:t>
            </a:r>
            <a:r>
              <a:rPr lang="el-GR" err="1"/>
              <a:t>Συνημιτόνου</a:t>
            </a:r>
            <a:r>
              <a:rPr lang="el-GR"/>
              <a:t> (</a:t>
            </a:r>
            <a:r>
              <a:rPr lang="el-GR" err="1"/>
              <a:t>Discrete</a:t>
            </a:r>
            <a:r>
              <a:rPr lang="el-GR"/>
              <a:t> </a:t>
            </a:r>
            <a:r>
              <a:rPr lang="el-GR" err="1"/>
              <a:t>Cosine</a:t>
            </a:r>
            <a:r>
              <a:rPr lang="el-GR"/>
              <a:t> </a:t>
            </a:r>
            <a:r>
              <a:rPr lang="el-GR" err="1"/>
              <a:t>Transform</a:t>
            </a:r>
            <a:r>
              <a:rPr lang="el-GR"/>
              <a:t>, DCT)</a:t>
            </a:r>
          </a:p>
          <a:p>
            <a:pPr lvl="1"/>
            <a:r>
              <a:rPr lang="el-GR"/>
              <a:t>κωδικοποίηση στατικών, μεμονωμένων εικόνων στο JPEG</a:t>
            </a:r>
          </a:p>
          <a:p>
            <a:pPr lvl="1"/>
            <a:r>
              <a:rPr lang="el-GR"/>
              <a:t>κωδικοποίηση των εικόνων και στην περίπτωση του βίντεο</a:t>
            </a:r>
            <a:endParaRPr lang="en-US"/>
          </a:p>
          <a:p>
            <a:r>
              <a:rPr lang="el-GR"/>
              <a:t>Αυτός ο τρόπος συμπίεσης βασίζεται στο γεγονός ότι </a:t>
            </a:r>
            <a:r>
              <a:rPr lang="el-GR">
                <a:solidFill>
                  <a:srgbClr val="5075BC"/>
                </a:solidFill>
              </a:rPr>
              <a:t>ο ανθρώπινος οφθαλμός </a:t>
            </a:r>
          </a:p>
          <a:p>
            <a:pPr lvl="1"/>
            <a:r>
              <a:rPr lang="el-GR"/>
              <a:t>δεν αντιλαμβάνεται με μεγάλη ακρίβεια τις </a:t>
            </a:r>
            <a:r>
              <a:rPr lang="el-GR" b="1"/>
              <a:t>απότομες διαφοροποιήσεις </a:t>
            </a:r>
            <a:r>
              <a:rPr lang="el-GR"/>
              <a:t>σε μια εικόνα</a:t>
            </a:r>
            <a:r>
              <a:rPr lang="en-US"/>
              <a:t> </a:t>
            </a:r>
            <a:endParaRPr lang="el-GR"/>
          </a:p>
          <a:p>
            <a:pPr lvl="2"/>
            <a:r>
              <a:rPr lang="el-GR" sz="2900"/>
              <a:t>απότομες γιατί πραγματοποιούνται σε μικρό σχετικά αριθμό </a:t>
            </a:r>
            <a:r>
              <a:rPr lang="el-GR" sz="2900" err="1"/>
              <a:t>εικονοστοιχείων</a:t>
            </a:r>
            <a:r>
              <a:rPr lang="el-GR" sz="2900"/>
              <a:t> - αντιστοιχούν σε</a:t>
            </a:r>
            <a:r>
              <a:rPr lang="el-GR" sz="2900" b="1"/>
              <a:t> υψηλές χωρικές συχνότητες</a:t>
            </a:r>
            <a:endParaRPr lang="en-US" sz="2900"/>
          </a:p>
          <a:p>
            <a:pPr lvl="1"/>
            <a:r>
              <a:rPr lang="el-GR"/>
              <a:t>αντιλαμβάνεται επακριβώς τις </a:t>
            </a:r>
            <a:r>
              <a:rPr lang="el-GR" b="1"/>
              <a:t>λιγότερο απότομες </a:t>
            </a:r>
            <a:r>
              <a:rPr lang="el-GR"/>
              <a:t>διαφοροποιήσεις εντός της εικόνας</a:t>
            </a:r>
          </a:p>
          <a:p>
            <a:pPr lvl="2"/>
            <a:r>
              <a:rPr lang="el-GR" sz="2900"/>
              <a:t>αυτές δηλαδή που γίνονται σε μεγαλύτερες επιφάνειες </a:t>
            </a:r>
            <a:r>
              <a:rPr lang="el-GR" sz="2900" err="1"/>
              <a:t>εικονοστοιχείων</a:t>
            </a:r>
            <a:r>
              <a:rPr lang="el-GR" sz="2900"/>
              <a:t> -αντιστοιχούν σε </a:t>
            </a:r>
            <a:r>
              <a:rPr lang="el-GR" sz="2900" b="1"/>
              <a:t>χαμηλότερες χωρικές συχνότητες</a:t>
            </a:r>
            <a:r>
              <a:rPr lang="el-GR" sz="2900"/>
              <a:t>)</a:t>
            </a:r>
            <a:endParaRPr lang="en-US" sz="2900"/>
          </a:p>
        </p:txBody>
      </p:sp>
    </p:spTree>
    <p:extLst>
      <p:ext uri="{BB962C8B-B14F-4D97-AF65-F5344CB8AC3E}">
        <p14:creationId xmlns:p14="http://schemas.microsoft.com/office/powerpoint/2010/main" val="2504642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A075B-336D-47AC-9ADF-DAD18F7201EA}"/>
              </a:ext>
            </a:extLst>
          </p:cNvPr>
          <p:cNvSpPr>
            <a:spLocks noGrp="1"/>
          </p:cNvSpPr>
          <p:nvPr>
            <p:ph type="title"/>
          </p:nvPr>
        </p:nvSpPr>
        <p:spPr/>
        <p:txBody>
          <a:bodyPr/>
          <a:lstStyle/>
          <a:p>
            <a:r>
              <a:rPr lang="el-GR"/>
              <a:t>Τι κάνει ο </a:t>
            </a:r>
            <a:r>
              <a:rPr lang="en-US"/>
              <a:t>DCT</a:t>
            </a:r>
            <a:endParaRPr lang="el-GR"/>
          </a:p>
        </p:txBody>
      </p:sp>
      <p:sp>
        <p:nvSpPr>
          <p:cNvPr id="3" name="Θέση περιεχομένου 2">
            <a:extLst>
              <a:ext uri="{FF2B5EF4-FFF2-40B4-BE49-F238E27FC236}">
                <a16:creationId xmlns:a16="http://schemas.microsoft.com/office/drawing/2014/main" id="{B02A83CB-6AD5-4B34-9441-11C1A1E4D51D}"/>
              </a:ext>
            </a:extLst>
          </p:cNvPr>
          <p:cNvSpPr>
            <a:spLocks noGrp="1"/>
          </p:cNvSpPr>
          <p:nvPr>
            <p:ph idx="1"/>
          </p:nvPr>
        </p:nvSpPr>
        <p:spPr>
          <a:xfrm>
            <a:off x="464156" y="1556791"/>
            <a:ext cx="8229600" cy="5189241"/>
          </a:xfrm>
        </p:spPr>
        <p:txBody>
          <a:bodyPr>
            <a:normAutofit fontScale="55000" lnSpcReduction="20000"/>
          </a:bodyPr>
          <a:lstStyle/>
          <a:p>
            <a:pPr>
              <a:lnSpc>
                <a:spcPct val="120000"/>
              </a:lnSpc>
              <a:spcBef>
                <a:spcPts val="600"/>
              </a:spcBef>
              <a:spcAft>
                <a:spcPts val="600"/>
              </a:spcAft>
            </a:pPr>
            <a:r>
              <a:rPr lang="el-GR"/>
              <a:t>Ο </a:t>
            </a:r>
            <a:r>
              <a:rPr lang="en-US"/>
              <a:t>DCT </a:t>
            </a:r>
            <a:r>
              <a:rPr lang="el-GR"/>
              <a:t>μετασχηματίζει ένα πίνακα 8 </a:t>
            </a:r>
            <a:r>
              <a:rPr lang="en-US"/>
              <a:t>x 8 </a:t>
            </a:r>
            <a:r>
              <a:rPr lang="el-GR"/>
              <a:t>που περιλαμβάνει τιμές έντασης (φωτεινότητας, </a:t>
            </a:r>
            <a:r>
              <a:rPr lang="el-GR" err="1"/>
              <a:t>χρωμοδιαφοράς</a:t>
            </a:r>
            <a:r>
              <a:rPr lang="el-GR"/>
              <a:t>) στο διάστημα [0, 255] σε έναν πίνακα </a:t>
            </a:r>
            <a:r>
              <a:rPr lang="en-US"/>
              <a:t>8 x 8 </a:t>
            </a:r>
            <a:r>
              <a:rPr lang="el-GR"/>
              <a:t>που περιλαμβάνει τιμές συχνότητας, που ονομάζονται χωρικές συχνότητες και κάθε θέση αποτελεί ένα συντελεστή ή συνιστώσα </a:t>
            </a:r>
            <a:r>
              <a:rPr lang="en-US"/>
              <a:t>DCT</a:t>
            </a:r>
            <a:r>
              <a:rPr lang="el-GR"/>
              <a:t>.</a:t>
            </a:r>
          </a:p>
          <a:p>
            <a:pPr>
              <a:lnSpc>
                <a:spcPct val="120000"/>
              </a:lnSpc>
              <a:spcBef>
                <a:spcPts val="600"/>
              </a:spcBef>
              <a:spcAft>
                <a:spcPts val="600"/>
              </a:spcAft>
            </a:pPr>
            <a:r>
              <a:rPr lang="el-GR"/>
              <a:t>Οι συντελεστές αυτοί </a:t>
            </a:r>
            <a:r>
              <a:rPr lang="el-GR" b="1"/>
              <a:t>δηλώνουν τη σχετική βαρύτητα κάθε συχνότητας που συμβάλει στη σύνθεση του διακριτού σήματος </a:t>
            </a:r>
            <a:r>
              <a:rPr lang="el-GR"/>
              <a:t>της εικόνας και έχουν πραγματικές ακέραιες τιμές</a:t>
            </a:r>
          </a:p>
          <a:p>
            <a:pPr>
              <a:lnSpc>
                <a:spcPct val="120000"/>
              </a:lnSpc>
              <a:spcBef>
                <a:spcPts val="600"/>
              </a:spcBef>
              <a:spcAft>
                <a:spcPts val="600"/>
              </a:spcAft>
            </a:pPr>
            <a:r>
              <a:rPr lang="el-GR"/>
              <a:t>Οι πάνω και αριστερά θέσεις</a:t>
            </a:r>
            <a:r>
              <a:rPr lang="en-US"/>
              <a:t> </a:t>
            </a:r>
            <a:r>
              <a:rPr lang="el-GR"/>
              <a:t>αντιστοιχούν στις πιο σημαντικές</a:t>
            </a:r>
            <a:r>
              <a:rPr lang="en-US"/>
              <a:t> (</a:t>
            </a:r>
            <a:r>
              <a:rPr lang="el-GR"/>
              <a:t>μεγαλύτερη βαρύτητα – συχνότητα εμφάνισης των τιμών έντασης), με το </a:t>
            </a:r>
            <a:r>
              <a:rPr lang="en-US"/>
              <a:t>F(0,0) </a:t>
            </a:r>
            <a:r>
              <a:rPr lang="el-GR"/>
              <a:t>να αντιστοιχεί στη μέση φωτεινότητα της αρχικής εικόνας. </a:t>
            </a:r>
          </a:p>
          <a:p>
            <a:pPr>
              <a:lnSpc>
                <a:spcPct val="120000"/>
              </a:lnSpc>
              <a:spcBef>
                <a:spcPts val="600"/>
              </a:spcBef>
              <a:spcAft>
                <a:spcPts val="600"/>
              </a:spcAft>
            </a:pPr>
            <a:r>
              <a:rPr lang="el-GR"/>
              <a:t>Οι θέσεις πηγαίνοντας από αριστερά -&gt; δεξιά και πάνω -&gt; κάτω πηγαίνουν </a:t>
            </a:r>
          </a:p>
          <a:p>
            <a:pPr lvl="1">
              <a:lnSpc>
                <a:spcPct val="120000"/>
              </a:lnSpc>
              <a:spcBef>
                <a:spcPts val="600"/>
              </a:spcBef>
              <a:spcAft>
                <a:spcPts val="600"/>
              </a:spcAft>
            </a:pPr>
            <a:r>
              <a:rPr lang="el-GR" sz="3300"/>
              <a:t>από τις χαμηλές χωρικές συχνότητες, αντιστοιχούν σε ήπιες αλλαγές έντασης μεταξύ γειτονικών </a:t>
            </a:r>
            <a:r>
              <a:rPr lang="el-GR" sz="3300" err="1"/>
              <a:t>εικονοστοιχείων</a:t>
            </a:r>
            <a:r>
              <a:rPr lang="el-GR" sz="3300"/>
              <a:t>) </a:t>
            </a:r>
          </a:p>
          <a:p>
            <a:pPr lvl="1">
              <a:lnSpc>
                <a:spcPct val="120000"/>
              </a:lnSpc>
              <a:spcBef>
                <a:spcPts val="600"/>
              </a:spcBef>
              <a:spcAft>
                <a:spcPts val="600"/>
              </a:spcAft>
            </a:pPr>
            <a:r>
              <a:rPr lang="el-GR" sz="3300"/>
              <a:t>στις πιο υψηλές συχνότητες (πιο απότομες αλλαγές έντασης)</a:t>
            </a:r>
          </a:p>
          <a:p>
            <a:pPr>
              <a:lnSpc>
                <a:spcPct val="120000"/>
              </a:lnSpc>
              <a:spcBef>
                <a:spcPts val="600"/>
              </a:spcBef>
              <a:spcAft>
                <a:spcPts val="600"/>
              </a:spcAft>
            </a:pPr>
            <a:endParaRPr lang="el-GR"/>
          </a:p>
        </p:txBody>
      </p:sp>
    </p:spTree>
    <p:extLst>
      <p:ext uri="{BB962C8B-B14F-4D97-AF65-F5344CB8AC3E}">
        <p14:creationId xmlns:p14="http://schemas.microsoft.com/office/powerpoint/2010/main" val="2882195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2B4DC-E375-424E-B95B-770564D9EADD}"/>
              </a:ext>
            </a:extLst>
          </p:cNvPr>
          <p:cNvSpPr>
            <a:spLocks noGrp="1"/>
          </p:cNvSpPr>
          <p:nvPr>
            <p:ph type="title"/>
          </p:nvPr>
        </p:nvSpPr>
        <p:spPr>
          <a:xfrm>
            <a:off x="0" y="274638"/>
            <a:ext cx="9144000" cy="1143000"/>
          </a:xfrm>
        </p:spPr>
        <p:txBody>
          <a:bodyPr>
            <a:noAutofit/>
          </a:bodyPr>
          <a:lstStyle/>
          <a:p>
            <a:r>
              <a:rPr lang="el-GR" sz="3600"/>
              <a:t>Οι συναρτήσεις βάσης για πίνακα 8×8 στο DCT</a:t>
            </a:r>
          </a:p>
        </p:txBody>
      </p:sp>
      <p:sp>
        <p:nvSpPr>
          <p:cNvPr id="3" name="Θέση περιεχομένου 2">
            <a:extLst>
              <a:ext uri="{FF2B5EF4-FFF2-40B4-BE49-F238E27FC236}">
                <a16:creationId xmlns:a16="http://schemas.microsoft.com/office/drawing/2014/main" id="{0A588CFE-ED2B-41C4-95DE-F3D914319C8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F2CF7C81-349B-4AD8-884B-92F9FD35E79C}"/>
              </a:ext>
            </a:extLst>
          </p:cNvPr>
          <p:cNvPicPr>
            <a:picLocks noChangeAspect="1"/>
          </p:cNvPicPr>
          <p:nvPr/>
        </p:nvPicPr>
        <p:blipFill>
          <a:blip r:embed="rId3"/>
          <a:stretch>
            <a:fillRect/>
          </a:stretch>
        </p:blipFill>
        <p:spPr>
          <a:xfrm>
            <a:off x="450243" y="1128178"/>
            <a:ext cx="8424855" cy="5253961"/>
          </a:xfrm>
          <a:prstGeom prst="rect">
            <a:avLst/>
          </a:prstGeom>
        </p:spPr>
      </p:pic>
      <p:sp>
        <p:nvSpPr>
          <p:cNvPr id="6" name="TextBox 5">
            <a:extLst>
              <a:ext uri="{FF2B5EF4-FFF2-40B4-BE49-F238E27FC236}">
                <a16:creationId xmlns:a16="http://schemas.microsoft.com/office/drawing/2014/main" id="{2476FFB6-234F-45A3-A7A1-8D5410C7CC0B}"/>
              </a:ext>
            </a:extLst>
          </p:cNvPr>
          <p:cNvSpPr txBox="1"/>
          <p:nvPr/>
        </p:nvSpPr>
        <p:spPr>
          <a:xfrm>
            <a:off x="3946850" y="6467871"/>
            <a:ext cx="4572000" cy="261610"/>
          </a:xfrm>
          <a:prstGeom prst="rect">
            <a:avLst/>
          </a:prstGeom>
          <a:noFill/>
        </p:spPr>
        <p:txBody>
          <a:bodyPr wrap="square">
            <a:spAutoFit/>
          </a:bodyPr>
          <a:lstStyle/>
          <a:p>
            <a:pPr algn="r"/>
            <a:r>
              <a:rPr lang="el-GR" sz="1100"/>
              <a:t>Πηγή: </a:t>
            </a:r>
            <a:r>
              <a:rPr lang="el-GR" sz="1100">
                <a:hlinkClick r:id="rId4"/>
              </a:rPr>
              <a:t>Σεραφείμ Καραμπογιάς</a:t>
            </a:r>
            <a:endParaRPr lang="el-GR" sz="1100"/>
          </a:p>
        </p:txBody>
      </p:sp>
    </p:spTree>
    <p:extLst>
      <p:ext uri="{BB962C8B-B14F-4D97-AF65-F5344CB8AC3E}">
        <p14:creationId xmlns:p14="http://schemas.microsoft.com/office/powerpoint/2010/main" val="30969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a:t>Πλεονάζουσα πληροφορία</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579296" cy="4752528"/>
          </a:xfrm>
        </p:spPr>
        <p:txBody>
          <a:bodyPr>
            <a:normAutofit fontScale="85000" lnSpcReduction="10000"/>
          </a:bodyPr>
          <a:lstStyle/>
          <a:p>
            <a:pPr marL="0" indent="0">
              <a:buNone/>
            </a:pPr>
            <a:r>
              <a:rPr lang="el-GR" b="1"/>
              <a:t>Πλεονάζουσα πληροφορία </a:t>
            </a:r>
            <a:r>
              <a:rPr lang="el-GR"/>
              <a:t>είναι αυτή που   </a:t>
            </a:r>
          </a:p>
          <a:p>
            <a:r>
              <a:rPr lang="el-GR"/>
              <a:t>Εμφανίζεται πολλές φορές στη ροή</a:t>
            </a:r>
          </a:p>
          <a:p>
            <a:pPr lvl="1"/>
            <a:r>
              <a:rPr lang="el-GR"/>
              <a:t>είναι δυνατή η απομάκρυνσή της σε κάποιες από αυτές τις εμφανίσεις </a:t>
            </a:r>
          </a:p>
          <a:p>
            <a:r>
              <a:rPr lang="el-GR"/>
              <a:t>Αφορά δεδομένα τα οποία δεν περιέχουν χρήσιμη πληροφορία </a:t>
            </a:r>
          </a:p>
          <a:p>
            <a:pPr lvl="1"/>
            <a:r>
              <a:rPr lang="el-GR"/>
              <a:t>δεδομένα που χρησιμοποιούνται για να γεμίσουν κενές θέσεις στη ροή και να αποκτήσει αυτή συγκεκριμένη μορφή  </a:t>
            </a:r>
          </a:p>
          <a:p>
            <a:r>
              <a:rPr lang="el-GR"/>
              <a:t>Δεδομένα τα οποία μπορούν να ανασκευαστούν στον δέκτη με τη βοήθεια μαθηματικών υπολογισμών</a:t>
            </a:r>
          </a:p>
          <a:p>
            <a:endParaRPr lang="el-GR"/>
          </a:p>
          <a:p>
            <a:endParaRPr lang="en-US"/>
          </a:p>
        </p:txBody>
      </p:sp>
    </p:spTree>
    <p:extLst>
      <p:ext uri="{BB962C8B-B14F-4D97-AF65-F5344CB8AC3E}">
        <p14:creationId xmlns:p14="http://schemas.microsoft.com/office/powerpoint/2010/main" val="2240010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a:t>Ιδέα</a:t>
            </a:r>
            <a:endParaRPr lang="en-US"/>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a:xfrm>
            <a:off x="464156" y="1556792"/>
            <a:ext cx="8572340" cy="4968552"/>
          </a:xfrm>
        </p:spPr>
        <p:txBody>
          <a:bodyPr>
            <a:normAutofit fontScale="77500" lnSpcReduction="20000"/>
          </a:bodyPr>
          <a:lstStyle/>
          <a:p>
            <a:r>
              <a:rPr lang="el-GR"/>
              <a:t>Οι πιο</a:t>
            </a:r>
            <a:r>
              <a:rPr lang="el-GR" b="1"/>
              <a:t> χαμηλές </a:t>
            </a:r>
            <a:r>
              <a:rPr lang="el-GR"/>
              <a:t>(χωρικές) </a:t>
            </a:r>
            <a:r>
              <a:rPr lang="el-GR" b="1"/>
              <a:t>συχνότητες </a:t>
            </a:r>
            <a:r>
              <a:rPr lang="el-GR"/>
              <a:t>χρειάζεται να κωδικοποιηθούν με </a:t>
            </a:r>
            <a:r>
              <a:rPr lang="el-GR" b="1"/>
              <a:t>μεγαλύτερη</a:t>
            </a:r>
            <a:r>
              <a:rPr lang="el-GR"/>
              <a:t> </a:t>
            </a:r>
            <a:r>
              <a:rPr lang="el-GR" b="1"/>
              <a:t>λεπτομέρεια</a:t>
            </a:r>
            <a:r>
              <a:rPr lang="el-GR"/>
              <a:t> (κυρίως όσον αφορά την </a:t>
            </a:r>
            <a:r>
              <a:rPr lang="el-GR" err="1"/>
              <a:t>κβάντιση</a:t>
            </a:r>
            <a:r>
              <a:rPr lang="el-GR"/>
              <a:t>), </a:t>
            </a:r>
          </a:p>
          <a:p>
            <a:r>
              <a:rPr lang="el-GR"/>
              <a:t>Οι πιο </a:t>
            </a:r>
            <a:r>
              <a:rPr lang="el-GR" b="1"/>
              <a:t>υψηλές συχνότητες δεν </a:t>
            </a:r>
            <a:r>
              <a:rPr lang="el-GR"/>
              <a:t>απαιτείται να κωδικοποιηθούν με πολύ μεγάλη λεπτομέρεια. </a:t>
            </a:r>
            <a:endParaRPr lang="en-US"/>
          </a:p>
          <a:p>
            <a:r>
              <a:rPr lang="el-GR"/>
              <a:t>Η μείωση αυτή στη λεπτομέρεια είναι δυνατό να προκαλέσει σημαντική εξοικονόμηση στον απαιτούμενο ρυθμό μετάδοσης. </a:t>
            </a:r>
            <a:endParaRPr lang="en-US"/>
          </a:p>
          <a:p>
            <a:pPr>
              <a:lnSpc>
                <a:spcPct val="120000"/>
              </a:lnSpc>
              <a:spcBef>
                <a:spcPts val="600"/>
              </a:spcBef>
              <a:spcAft>
                <a:spcPts val="600"/>
              </a:spcAft>
            </a:pPr>
            <a:r>
              <a:rPr lang="en-US" b="1"/>
              <a:t>E</a:t>
            </a:r>
            <a:r>
              <a:rPr lang="el-GR" b="1"/>
              <a:t>ρώτημα: </a:t>
            </a:r>
            <a:r>
              <a:rPr lang="el-GR" i="1"/>
              <a:t>Πώς θα ξεχωρίσουμε την πληροφορία που αφορά τις υψηλές (χωρικές) συχνότητες από την πληροφορία που αφορά τις χαμηλές συχνότητες</a:t>
            </a:r>
            <a:r>
              <a:rPr lang="en-US" i="1"/>
              <a:t>;</a:t>
            </a:r>
          </a:p>
          <a:p>
            <a:r>
              <a:rPr lang="en-US" b="1"/>
              <a:t>A</a:t>
            </a:r>
            <a:r>
              <a:rPr lang="el-GR" b="1" err="1"/>
              <a:t>πάντηση</a:t>
            </a:r>
            <a:r>
              <a:rPr lang="en-US" b="1"/>
              <a:t>: </a:t>
            </a:r>
            <a:r>
              <a:rPr lang="el-GR"/>
              <a:t>Με μετασχηματισμό του σήματος στο πεδίο της συχνότητας. </a:t>
            </a:r>
            <a:endParaRPr lang="en-US"/>
          </a:p>
        </p:txBody>
      </p:sp>
    </p:spTree>
    <p:extLst>
      <p:ext uri="{BB962C8B-B14F-4D97-AF65-F5344CB8AC3E}">
        <p14:creationId xmlns:p14="http://schemas.microsoft.com/office/powerpoint/2010/main" val="2136927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normAutofit/>
          </a:bodyPr>
          <a:lstStyle/>
          <a:p>
            <a:r>
              <a:rPr lang="el-GR" altLang="el-GR"/>
              <a:t>Επεξεργασία εικόνας με </a:t>
            </a:r>
            <a:r>
              <a:rPr lang="en-US" altLang="el-GR"/>
              <a:t>DCT </a:t>
            </a:r>
            <a:r>
              <a:rPr lang="el-GR" altLang="el-GR"/>
              <a:t>(1)</a:t>
            </a:r>
            <a:endParaRPr lang="en-US" altLang="el-GR"/>
          </a:p>
        </p:txBody>
      </p:sp>
      <p:sp>
        <p:nvSpPr>
          <p:cNvPr id="6151" name="Rectangle 5"/>
          <p:cNvSpPr>
            <a:spLocks noGrp="1" noChangeArrowheads="1"/>
          </p:cNvSpPr>
          <p:nvPr>
            <p:ph idx="1"/>
          </p:nvPr>
        </p:nvSpPr>
        <p:spPr>
          <a:xfrm>
            <a:off x="457200" y="1693718"/>
            <a:ext cx="8229600" cy="3470563"/>
          </a:xfrm>
        </p:spPr>
        <p:txBody>
          <a:bodyPr>
            <a:normAutofit/>
          </a:bodyPr>
          <a:lstStyle/>
          <a:p>
            <a:pPr eaLnBrk="1" hangingPunct="1">
              <a:lnSpc>
                <a:spcPct val="90000"/>
              </a:lnSpc>
            </a:pPr>
            <a:r>
              <a:rPr lang="el-GR" altLang="el-GR"/>
              <a:t>Είσοδος </a:t>
            </a:r>
          </a:p>
          <a:p>
            <a:pPr lvl="1">
              <a:lnSpc>
                <a:spcPct val="90000"/>
              </a:lnSpc>
            </a:pPr>
            <a:r>
              <a:rPr lang="el-GR" altLang="el-GR"/>
              <a:t>Μονάδες δεδομένων 8</a:t>
            </a:r>
            <a:r>
              <a:rPr lang="en-US" altLang="el-GR"/>
              <a:t>x</a:t>
            </a:r>
            <a:r>
              <a:rPr lang="el-GR" altLang="el-GR"/>
              <a:t>8 </a:t>
            </a:r>
            <a:r>
              <a:rPr lang="el-GR" altLang="el-GR" err="1"/>
              <a:t>εικονοστοιχείων</a:t>
            </a:r>
            <a:endParaRPr lang="el-GR" altLang="el-GR"/>
          </a:p>
          <a:p>
            <a:pPr lvl="2">
              <a:lnSpc>
                <a:spcPct val="90000"/>
              </a:lnSpc>
            </a:pPr>
            <a:r>
              <a:rPr lang="el-GR" altLang="el-GR"/>
              <a:t>Κάθε μονάδα μετασχηματίζεται χωριστά</a:t>
            </a:r>
          </a:p>
          <a:p>
            <a:pPr lvl="2">
              <a:lnSpc>
                <a:spcPct val="90000"/>
              </a:lnSpc>
            </a:pPr>
            <a:r>
              <a:rPr lang="el-GR" altLang="el-GR"/>
              <a:t>Δεν έχει σημασία η ταξινόμηση</a:t>
            </a:r>
          </a:p>
          <a:p>
            <a:pPr>
              <a:lnSpc>
                <a:spcPct val="90000"/>
              </a:lnSpc>
            </a:pPr>
            <a:r>
              <a:rPr lang="el-GR" altLang="el-GR"/>
              <a:t>Έξοδος</a:t>
            </a:r>
          </a:p>
          <a:p>
            <a:pPr lvl="1">
              <a:lnSpc>
                <a:spcPct val="90000"/>
              </a:lnSpc>
            </a:pPr>
            <a:r>
              <a:rPr lang="el-GR" altLang="el-GR"/>
              <a:t>Μονάδες δεδομένων 8</a:t>
            </a:r>
            <a:r>
              <a:rPr lang="en-US" altLang="el-GR"/>
              <a:t>x8 </a:t>
            </a:r>
            <a:r>
              <a:rPr lang="el-GR" altLang="el-GR"/>
              <a:t>συντελεστών</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61</a:t>
            </a:fld>
            <a:endParaRPr lang="el-GR"/>
          </a:p>
        </p:txBody>
      </p:sp>
    </p:spTree>
    <p:extLst>
      <p:ext uri="{BB962C8B-B14F-4D97-AF65-F5344CB8AC3E}">
        <p14:creationId xmlns:p14="http://schemas.microsoft.com/office/powerpoint/2010/main" val="2273430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2</a:t>
            </a:r>
            <a:r>
              <a:rPr lang="el-GR" altLang="el-GR"/>
              <a:t>)</a:t>
            </a:r>
            <a:endParaRPr lang="en-US" altLang="el-GR"/>
          </a:p>
        </p:txBody>
      </p:sp>
      <p:sp>
        <p:nvSpPr>
          <p:cNvPr id="6151" name="Rectangle 5"/>
          <p:cNvSpPr>
            <a:spLocks noGrp="1" noChangeArrowheads="1"/>
          </p:cNvSpPr>
          <p:nvPr>
            <p:ph idx="1"/>
          </p:nvPr>
        </p:nvSpPr>
        <p:spPr>
          <a:xfrm>
            <a:off x="457200" y="2348880"/>
            <a:ext cx="8229600" cy="3777283"/>
          </a:xfrm>
        </p:spPr>
        <p:txBody>
          <a:bodyPr>
            <a:normAutofit/>
          </a:bodyPr>
          <a:lstStyle/>
          <a:p>
            <a:pPr eaLnBrk="1" hangingPunct="1">
              <a:lnSpc>
                <a:spcPct val="90000"/>
              </a:lnSpc>
            </a:pPr>
            <a:r>
              <a:rPr lang="el-GR" altLang="el-GR"/>
              <a:t>Ευθύς μετασχηματισμός </a:t>
            </a:r>
            <a:r>
              <a:rPr lang="en-US" altLang="el-GR"/>
              <a:t>DCT</a:t>
            </a:r>
            <a:r>
              <a:rPr lang="el-GR" altLang="el-GR"/>
              <a:t> </a:t>
            </a:r>
            <a:r>
              <a:rPr lang="en-US" altLang="el-GR"/>
              <a:t>(FDCT)</a:t>
            </a:r>
            <a:endParaRPr lang="el-GR" altLang="el-GR"/>
          </a:p>
          <a:p>
            <a:pPr lvl="1" eaLnBrk="1" hangingPunct="1">
              <a:lnSpc>
                <a:spcPct val="90000"/>
              </a:lnSpc>
            </a:pPr>
            <a:r>
              <a:rPr lang="el-GR" altLang="el-GR"/>
              <a:t>[0,255]</a:t>
            </a:r>
            <a:r>
              <a:rPr lang="en-US" altLang="el-GR"/>
              <a:t> -&gt;</a:t>
            </a:r>
            <a:r>
              <a:rPr lang="el-GR" altLang="el-GR"/>
              <a:t> [-128,127] με αφαίρεση</a:t>
            </a:r>
            <a:endParaRPr lang="en-US" altLang="el-GR"/>
          </a:p>
          <a:p>
            <a:pPr lvl="1" eaLnBrk="1" hangingPunct="1">
              <a:lnSpc>
                <a:spcPct val="90000"/>
              </a:lnSpc>
            </a:pPr>
            <a:r>
              <a:rPr lang="el-GR" altLang="el-GR"/>
              <a:t>Αρχικά: </a:t>
            </a:r>
            <a:r>
              <a:rPr lang="el-GR" altLang="el-GR" b="1"/>
              <a:t>Τιμές έντασης </a:t>
            </a:r>
            <a:r>
              <a:rPr lang="en-US" altLang="el-GR" b="1"/>
              <a:t>P[</a:t>
            </a:r>
            <a:r>
              <a:rPr lang="en-US" altLang="el-GR" b="1" err="1"/>
              <a:t>x,y</a:t>
            </a:r>
            <a:r>
              <a:rPr lang="en-US" altLang="el-GR" b="1"/>
              <a:t>]</a:t>
            </a:r>
            <a:r>
              <a:rPr lang="el-GR" altLang="el-GR" b="1"/>
              <a:t> </a:t>
            </a:r>
            <a:r>
              <a:rPr lang="el-GR" altLang="el-GR"/>
              <a:t>με </a:t>
            </a:r>
            <a:r>
              <a:rPr lang="en-US" altLang="el-GR" err="1"/>
              <a:t>x,y</a:t>
            </a:r>
            <a:r>
              <a:rPr lang="en-US" altLang="el-GR"/>
              <a:t>= </a:t>
            </a:r>
            <a:r>
              <a:rPr lang="el-GR" altLang="el-GR"/>
              <a:t>[0,7] </a:t>
            </a:r>
            <a:r>
              <a:rPr lang="en-US" altLang="el-GR"/>
              <a:t>(64 </a:t>
            </a:r>
            <a:r>
              <a:rPr lang="el-GR" altLang="el-GR"/>
              <a:t>τιμές)</a:t>
            </a:r>
            <a:endParaRPr lang="en-US" altLang="el-GR"/>
          </a:p>
          <a:p>
            <a:pPr lvl="1" eaLnBrk="1" hangingPunct="1">
              <a:lnSpc>
                <a:spcPct val="90000"/>
              </a:lnSpc>
            </a:pPr>
            <a:r>
              <a:rPr lang="el-GR" altLang="el-GR"/>
              <a:t>Τελικά: </a:t>
            </a:r>
            <a:r>
              <a:rPr lang="en-US" altLang="el-GR"/>
              <a:t>F[</a:t>
            </a:r>
            <a:r>
              <a:rPr lang="en-US" altLang="el-GR" err="1"/>
              <a:t>i,j</a:t>
            </a:r>
            <a:r>
              <a:rPr lang="en-US" altLang="el-GR"/>
              <a:t>]</a:t>
            </a:r>
            <a:r>
              <a:rPr lang="el-GR" altLang="el-GR"/>
              <a:t> με </a:t>
            </a:r>
            <a:r>
              <a:rPr lang="en-US" altLang="el-GR" err="1"/>
              <a:t>i,j</a:t>
            </a:r>
            <a:r>
              <a:rPr lang="en-US" altLang="el-GR"/>
              <a:t>=</a:t>
            </a:r>
            <a:r>
              <a:rPr lang="el-GR" altLang="el-GR"/>
              <a:t> [0,7]</a:t>
            </a:r>
            <a:r>
              <a:rPr lang="en-US" altLang="el-GR"/>
              <a:t> </a:t>
            </a:r>
            <a:r>
              <a:rPr lang="el-GR" altLang="el-GR"/>
              <a:t>(64 τιμές)</a:t>
            </a:r>
          </a:p>
          <a:p>
            <a:pPr>
              <a:lnSpc>
                <a:spcPct val="90000"/>
              </a:lnSpc>
            </a:pPr>
            <a:r>
              <a:rPr lang="en-US" altLang="el-GR"/>
              <a:t>T</a:t>
            </a:r>
            <a:r>
              <a:rPr lang="el-GR" altLang="el-GR"/>
              <a:t>α συνημίτονα δεν εξαρτώνται από </a:t>
            </a:r>
            <a:r>
              <a:rPr lang="en-US" altLang="el-GR"/>
              <a:t>P[</a:t>
            </a:r>
            <a:r>
              <a:rPr lang="en-US" altLang="el-GR" err="1"/>
              <a:t>x,y</a:t>
            </a:r>
            <a:r>
              <a:rPr lang="en-US" altLang="el-GR"/>
              <a:t>]</a:t>
            </a:r>
            <a:endParaRPr lang="en-US" altLang="el-GR" baseline="-25000"/>
          </a:p>
          <a:p>
            <a:pPr lvl="1">
              <a:lnSpc>
                <a:spcPct val="90000"/>
              </a:lnSpc>
            </a:pPr>
            <a:r>
              <a:rPr lang="el-GR" altLang="el-GR"/>
              <a:t>Υπολογίζονται προκαταβολικά</a:t>
            </a:r>
            <a:endParaRPr lang="en-US"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62</a:t>
            </a:fld>
            <a:endParaRPr lang="el-GR"/>
          </a:p>
        </p:txBody>
      </p:sp>
      <p:graphicFrame>
        <p:nvGraphicFramePr>
          <p:cNvPr id="6147" name="Object 4"/>
          <p:cNvGraphicFramePr>
            <a:graphicFrameLocks noChangeAspect="1"/>
          </p:cNvGraphicFramePr>
          <p:nvPr/>
        </p:nvGraphicFramePr>
        <p:xfrm>
          <a:off x="1043608" y="1412776"/>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614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12776"/>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7409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3</a:t>
            </a:r>
            <a:r>
              <a:rPr lang="el-GR" altLang="el-GR"/>
              <a:t>)</a:t>
            </a:r>
            <a:endParaRPr lang="en-US" altLang="el-GR"/>
          </a:p>
        </p:txBody>
      </p:sp>
      <p:sp>
        <p:nvSpPr>
          <p:cNvPr id="7174" name="Rectangle 5"/>
          <p:cNvSpPr>
            <a:spLocks noGrp="1" noChangeArrowheads="1"/>
          </p:cNvSpPr>
          <p:nvPr>
            <p:ph type="body" idx="1"/>
          </p:nvPr>
        </p:nvSpPr>
        <p:spPr>
          <a:xfrm>
            <a:off x="381000" y="3646200"/>
            <a:ext cx="8382000" cy="2754600"/>
          </a:xfrm>
        </p:spPr>
        <p:txBody>
          <a:bodyPr>
            <a:normAutofit lnSpcReduction="10000"/>
          </a:bodyPr>
          <a:lstStyle/>
          <a:p>
            <a:pPr eaLnBrk="1" hangingPunct="1">
              <a:lnSpc>
                <a:spcPct val="90000"/>
              </a:lnSpc>
            </a:pPr>
            <a:r>
              <a:rPr lang="el-GR" altLang="el-GR"/>
              <a:t>Συντελεστής </a:t>
            </a:r>
            <a:r>
              <a:rPr lang="en-US" altLang="el-GR"/>
              <a:t>F[0,0]</a:t>
            </a:r>
            <a:r>
              <a:rPr lang="el-GR" altLang="el-GR"/>
              <a:t>: συντελεστής </a:t>
            </a:r>
            <a:r>
              <a:rPr lang="en-US" altLang="el-GR"/>
              <a:t>DC</a:t>
            </a:r>
            <a:endParaRPr lang="el-GR" altLang="el-GR"/>
          </a:p>
          <a:p>
            <a:pPr lvl="1" eaLnBrk="1" hangingPunct="1">
              <a:lnSpc>
                <a:spcPct val="90000"/>
              </a:lnSpc>
            </a:pPr>
            <a:r>
              <a:rPr lang="el-GR" altLang="el-GR"/>
              <a:t>Μέση τιμή της μονάδας δεδομένων</a:t>
            </a:r>
          </a:p>
          <a:p>
            <a:pPr eaLnBrk="1" hangingPunct="1">
              <a:lnSpc>
                <a:spcPct val="90000"/>
              </a:lnSpc>
            </a:pPr>
            <a:r>
              <a:rPr lang="el-GR" altLang="el-GR"/>
              <a:t>Υπόλοιποι συντελεστές: συντελεστές </a:t>
            </a:r>
            <a:r>
              <a:rPr lang="en-US" altLang="el-GR"/>
              <a:t>AC</a:t>
            </a:r>
            <a:endParaRPr lang="el-GR" altLang="el-GR"/>
          </a:p>
          <a:p>
            <a:pPr eaLnBrk="1" hangingPunct="1">
              <a:lnSpc>
                <a:spcPct val="90000"/>
              </a:lnSpc>
            </a:pPr>
            <a:r>
              <a:rPr lang="el-GR" altLang="el-GR"/>
              <a:t>Συγκέντρωση υψηλών τιμών κοντά στο </a:t>
            </a:r>
            <a:r>
              <a:rPr lang="en-US" altLang="el-GR"/>
              <a:t>DC</a:t>
            </a:r>
            <a:endParaRPr lang="el-GR" altLang="el-GR"/>
          </a:p>
          <a:p>
            <a:pPr lvl="1">
              <a:lnSpc>
                <a:spcPct val="90000"/>
              </a:lnSpc>
            </a:pPr>
            <a:r>
              <a:rPr lang="el-GR" altLang="el-GR"/>
              <a:t>Υψηλές τιμές στις χαμηλές χωρικές συχνότητες</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63</a:t>
            </a:fld>
            <a:endParaRPr lang="el-G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68760"/>
            <a:ext cx="47625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578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4</a:t>
            </a:r>
            <a:r>
              <a:rPr lang="el-GR" altLang="el-GR"/>
              <a:t>)</a:t>
            </a:r>
            <a:endParaRPr lang="en-US" altLang="el-GR"/>
          </a:p>
        </p:txBody>
      </p:sp>
      <p:sp>
        <p:nvSpPr>
          <p:cNvPr id="8198" name="Rectangle 5"/>
          <p:cNvSpPr>
            <a:spLocks noGrp="1" noChangeArrowheads="1"/>
          </p:cNvSpPr>
          <p:nvPr>
            <p:ph type="body" idx="1"/>
          </p:nvPr>
        </p:nvSpPr>
        <p:spPr>
          <a:xfrm>
            <a:off x="381000" y="2209800"/>
            <a:ext cx="8382000" cy="4191000"/>
          </a:xfrm>
        </p:spPr>
        <p:txBody>
          <a:bodyPr>
            <a:normAutofit/>
          </a:bodyPr>
          <a:lstStyle/>
          <a:p>
            <a:pPr eaLnBrk="1" hangingPunct="1"/>
            <a:r>
              <a:rPr lang="el-GR" altLang="el-GR"/>
              <a:t>Αντίστροφος μετασχηματισμός </a:t>
            </a:r>
            <a:r>
              <a:rPr lang="en-US" altLang="el-GR"/>
              <a:t>DCT (IDCT)</a:t>
            </a:r>
            <a:endParaRPr lang="el-GR" altLang="el-GR"/>
          </a:p>
          <a:p>
            <a:pPr lvl="1" eaLnBrk="1" hangingPunct="1"/>
            <a:r>
              <a:rPr lang="el-GR" altLang="el-GR"/>
              <a:t>Υπολογισμός </a:t>
            </a:r>
            <a:r>
              <a:rPr lang="en-US" altLang="el-GR"/>
              <a:t>P[</a:t>
            </a:r>
            <a:r>
              <a:rPr lang="en-US" altLang="el-GR" err="1"/>
              <a:t>x,y</a:t>
            </a:r>
            <a:r>
              <a:rPr lang="en-US" altLang="el-GR"/>
              <a:t>]</a:t>
            </a:r>
            <a:r>
              <a:rPr lang="el-GR" altLang="el-GR"/>
              <a:t> από </a:t>
            </a:r>
            <a:r>
              <a:rPr lang="en-US" altLang="el-GR"/>
              <a:t>F[</a:t>
            </a:r>
            <a:r>
              <a:rPr lang="en-US" altLang="el-GR" err="1"/>
              <a:t>i,j</a:t>
            </a:r>
            <a:r>
              <a:rPr lang="en-US" altLang="el-GR"/>
              <a:t>]</a:t>
            </a:r>
            <a:endParaRPr lang="en-US" altLang="el-GR" baseline="-25000"/>
          </a:p>
          <a:p>
            <a:pPr lvl="1" eaLnBrk="1" hangingPunct="1"/>
            <a:r>
              <a:rPr lang="el-GR" altLang="el-GR"/>
              <a:t>Τα συνημίτονα πάλι δεν εξαρτώνται από </a:t>
            </a:r>
            <a:r>
              <a:rPr lang="en-US" altLang="el-GR"/>
              <a:t>F[</a:t>
            </a:r>
            <a:r>
              <a:rPr lang="en-US" altLang="el-GR" err="1"/>
              <a:t>i,j</a:t>
            </a:r>
            <a:r>
              <a:rPr lang="en-US" altLang="el-GR"/>
              <a:t>]</a:t>
            </a:r>
            <a:endParaRPr lang="el-GR" altLang="el-GR"/>
          </a:p>
          <a:p>
            <a:pPr lvl="2"/>
            <a:r>
              <a:rPr lang="el-GR" altLang="el-GR"/>
              <a:t>Υπολογίζονται προκαταβολικά</a:t>
            </a:r>
          </a:p>
          <a:p>
            <a:pPr lvl="1"/>
            <a:r>
              <a:rPr lang="el-GR" altLang="el-GR"/>
              <a:t>Θεωρητικά, πλήρης ανακατασκευή εικόνας</a:t>
            </a:r>
          </a:p>
          <a:p>
            <a:pPr lvl="2"/>
            <a:r>
              <a:rPr lang="el-GR" altLang="el-GR"/>
              <a:t>Στην πράξη, σφάλματα στρογγυλοποίησης</a:t>
            </a:r>
          </a:p>
        </p:txBody>
      </p:sp>
      <p:graphicFrame>
        <p:nvGraphicFramePr>
          <p:cNvPr id="8194" name="Object 8"/>
          <p:cNvGraphicFramePr>
            <a:graphicFrameLocks noChangeAspect="1"/>
          </p:cNvGraphicFramePr>
          <p:nvPr/>
        </p:nvGraphicFramePr>
        <p:xfrm>
          <a:off x="1066800" y="1371600"/>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81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64</a:t>
            </a:fld>
            <a:endParaRPr lang="el-GR"/>
          </a:p>
        </p:txBody>
      </p:sp>
    </p:spTree>
    <p:extLst>
      <p:ext uri="{BB962C8B-B14F-4D97-AF65-F5344CB8AC3E}">
        <p14:creationId xmlns:p14="http://schemas.microsoft.com/office/powerpoint/2010/main" val="3030316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Γιατί </a:t>
            </a:r>
            <a:r>
              <a:rPr lang="en-US" altLang="el-GR"/>
              <a:t>DCT</a:t>
            </a:r>
            <a:r>
              <a:rPr lang="el-GR" altLang="el-GR"/>
              <a:t> στο </a:t>
            </a:r>
            <a:r>
              <a:rPr lang="en-US" altLang="el-GR"/>
              <a:t>JPEG</a:t>
            </a:r>
            <a:r>
              <a:rPr lang="el-GR" altLang="el-GR"/>
              <a:t>;</a:t>
            </a:r>
            <a:endParaRPr lang="el-GR"/>
          </a:p>
        </p:txBody>
      </p:sp>
      <p:sp>
        <p:nvSpPr>
          <p:cNvPr id="3" name="Content Placeholder 2"/>
          <p:cNvSpPr>
            <a:spLocks noGrp="1"/>
          </p:cNvSpPr>
          <p:nvPr>
            <p:ph idx="1"/>
          </p:nvPr>
        </p:nvSpPr>
        <p:spPr/>
        <p:txBody>
          <a:bodyPr>
            <a:normAutofit/>
          </a:bodyPr>
          <a:lstStyle/>
          <a:p>
            <a:r>
              <a:rPr lang="el-GR" altLang="el-GR"/>
              <a:t>Φυσικές εικόνες</a:t>
            </a:r>
          </a:p>
          <a:p>
            <a:pPr lvl="1"/>
            <a:r>
              <a:rPr lang="el-GR" altLang="el-GR"/>
              <a:t>Μεγάλες περιοχές με παρόμοια χρώματα</a:t>
            </a:r>
          </a:p>
          <a:p>
            <a:pPr lvl="1"/>
            <a:r>
              <a:rPr lang="el-GR" altLang="el-GR"/>
              <a:t>Πολλοί συντελεστές </a:t>
            </a:r>
            <a:r>
              <a:rPr lang="en-US" altLang="el-GR"/>
              <a:t>AC </a:t>
            </a:r>
            <a:r>
              <a:rPr lang="el-GR" altLang="el-GR"/>
              <a:t>σχεδόν μηδενικοί</a:t>
            </a:r>
            <a:endParaRPr lang="en-US" altLang="el-GR"/>
          </a:p>
          <a:p>
            <a:pPr lvl="2"/>
            <a:r>
              <a:rPr lang="el-GR" altLang="el-GR"/>
              <a:t>Δείχνουν την απόσταση των εναλλαγών</a:t>
            </a:r>
          </a:p>
          <a:p>
            <a:pPr lvl="2"/>
            <a:r>
              <a:rPr lang="el-GR" altLang="el-GR"/>
              <a:t>Όταν δεν υπάρχουν</a:t>
            </a:r>
            <a:r>
              <a:rPr lang="en-US" altLang="el-GR"/>
              <a:t>, </a:t>
            </a:r>
            <a:r>
              <a:rPr lang="el-GR" altLang="el-GR"/>
              <a:t>οι συντελεστές είναι μηδέν</a:t>
            </a:r>
            <a:endParaRPr lang="en-US" altLang="el-GR"/>
          </a:p>
          <a:p>
            <a:pPr lvl="1"/>
            <a:r>
              <a:rPr lang="el-GR" altLang="el-GR"/>
              <a:t>Διαφοροποίηση σε σχέση με γραφικά</a:t>
            </a:r>
          </a:p>
          <a:p>
            <a:pPr lvl="2"/>
            <a:r>
              <a:rPr lang="el-GR" altLang="el-GR"/>
              <a:t>Δεν υπάρχουν απότομες αλλαγές χρωμάτων</a:t>
            </a:r>
          </a:p>
          <a:p>
            <a:pPr lvl="2"/>
            <a:r>
              <a:rPr lang="el-GR" altLang="el-GR"/>
              <a:t>Που παράγουν μη μηδενικούς συντελεστές </a:t>
            </a:r>
            <a:r>
              <a:rPr lang="en-US" altLang="el-GR"/>
              <a:t>AC</a:t>
            </a:r>
            <a:endParaRPr lang="el-GR" altLang="el-GR"/>
          </a:p>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65</a:t>
            </a:fld>
            <a:endParaRPr lang="el-GR"/>
          </a:p>
        </p:txBody>
      </p:sp>
    </p:spTree>
    <p:extLst>
      <p:ext uri="{BB962C8B-B14F-4D97-AF65-F5344CB8AC3E}">
        <p14:creationId xmlns:p14="http://schemas.microsoft.com/office/powerpoint/2010/main" val="339485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Ο Διακριτός Μετασχηματισμός </a:t>
            </a:r>
            <a:r>
              <a:rPr lang="el-GR" sz="3600" err="1"/>
              <a:t>Συνημιτόνου</a:t>
            </a:r>
            <a:r>
              <a:rPr lang="el-GR" sz="3600"/>
              <a:t> (ΔΜΣ), </a:t>
            </a:r>
            <a:r>
              <a:rPr lang="el-GR" sz="3600" err="1"/>
              <a:t>Discrete</a:t>
            </a:r>
            <a:r>
              <a:rPr lang="el-GR" sz="3600"/>
              <a:t> </a:t>
            </a:r>
            <a:r>
              <a:rPr lang="el-GR" sz="3600" err="1"/>
              <a:t>Cosine</a:t>
            </a:r>
            <a:r>
              <a:rPr lang="el-GR" sz="3600"/>
              <a:t> </a:t>
            </a:r>
            <a:r>
              <a:rPr lang="el-GR" sz="3600" err="1"/>
              <a:t>Transform</a:t>
            </a:r>
            <a:r>
              <a:rPr lang="el-GR" sz="3600"/>
              <a:t> (DCT)</a:t>
            </a:r>
            <a:endParaRPr lang="en-US" sz="360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fontScale="85000" lnSpcReduction="10000"/>
          </a:bodyPr>
          <a:lstStyle/>
          <a:p>
            <a:pPr>
              <a:lnSpc>
                <a:spcPct val="110000"/>
              </a:lnSpc>
            </a:pPr>
            <a:r>
              <a:rPr lang="el-GR"/>
              <a:t>Ο ΔΜΣ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a:t>
            </a:r>
          </a:p>
          <a:p>
            <a:pPr>
              <a:lnSpc>
                <a:spcPct val="110000"/>
              </a:lnSpc>
            </a:pPr>
            <a:r>
              <a:rPr lang="el-GR"/>
              <a:t>Το πλήθος τιμών μετασχηματίζεται σε σύνολο τιμών ίδιου πλήθους στο πεδίο των συχνοτήτων. </a:t>
            </a:r>
          </a:p>
          <a:p>
            <a:pPr>
              <a:lnSpc>
                <a:spcPct val="110000"/>
              </a:lnSpc>
            </a:pPr>
            <a:r>
              <a:rPr lang="el-GR"/>
              <a:t>Ο μετασχηματισμός </a:t>
            </a:r>
            <a:r>
              <a:rPr lang="el-GR" err="1"/>
              <a:t>συνημιτόνου</a:t>
            </a:r>
            <a:r>
              <a:rPr lang="el-GR"/>
              <a:t> χρησιμοποιείται σε μία ή σε περισσότερες διαστάσεις. </a:t>
            </a:r>
          </a:p>
          <a:p>
            <a:pPr lvl="1">
              <a:lnSpc>
                <a:spcPct val="110000"/>
              </a:lnSpc>
            </a:pPr>
            <a:r>
              <a:rPr lang="el-GR"/>
              <a:t>στη μία διάσταση η ανεξάρτητη μεταβλητή είναι ο χρόνος </a:t>
            </a:r>
            <a:endParaRPr lang="en-US"/>
          </a:p>
          <a:p>
            <a:pPr lvl="1">
              <a:lnSpc>
                <a:spcPct val="110000"/>
              </a:lnSpc>
            </a:pPr>
            <a:r>
              <a:rPr lang="el-GR"/>
              <a:t>στις δύο διαστάσεις οι ανεξάρτητες μεταβλητές είναι το επίπεδο (μήκος και πλάτος). </a:t>
            </a:r>
          </a:p>
          <a:p>
            <a:pPr>
              <a:lnSpc>
                <a:spcPct val="110000"/>
              </a:lnSpc>
            </a:pPr>
            <a:endParaRPr lang="en-US"/>
          </a:p>
        </p:txBody>
      </p:sp>
    </p:spTree>
    <p:extLst>
      <p:ext uri="{BB962C8B-B14F-4D97-AF65-F5344CB8AC3E}">
        <p14:creationId xmlns:p14="http://schemas.microsoft.com/office/powerpoint/2010/main" val="526500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Γιατί ΔΜΣ (DCT)</a:t>
            </a:r>
            <a:r>
              <a:rPr lang="en-US" sz="360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417638"/>
            <a:ext cx="8229600" cy="5323730"/>
          </a:xfrm>
        </p:spPr>
        <p:txBody>
          <a:bodyPr>
            <a:normAutofit fontScale="92500" lnSpcReduction="20000"/>
          </a:bodyPr>
          <a:lstStyle/>
          <a:p>
            <a:r>
              <a:rPr lang="en-US"/>
              <a:t>O</a:t>
            </a:r>
            <a:r>
              <a:rPr lang="el-GR"/>
              <a:t> ΔΜΣ επιδεικνύει </a:t>
            </a:r>
            <a:r>
              <a:rPr lang="el-GR" b="1"/>
              <a:t>ανθεκτικότητα </a:t>
            </a:r>
            <a:r>
              <a:rPr lang="el-GR"/>
              <a:t>στην παράλειψη ενός ποσοστού από τους συντελεστές που προκύπτουν αφού εφαρμοστεί σε κάποια δεδομένα</a:t>
            </a:r>
            <a:r>
              <a:rPr lang="en-US"/>
              <a:t>,</a:t>
            </a:r>
            <a:r>
              <a:rPr lang="el-GR"/>
              <a:t> σε σχέση με άλλους ισοδύναμους αλγορίθμους μετασχηματισμού όπως ο </a:t>
            </a:r>
            <a:r>
              <a:rPr lang="el-GR" b="1"/>
              <a:t>Διακριτός Μετασχηματισμός Φουριέ</a:t>
            </a:r>
            <a:r>
              <a:rPr lang="en-US" b="1"/>
              <a:t>.</a:t>
            </a:r>
          </a:p>
          <a:p>
            <a:pPr lvl="1">
              <a:lnSpc>
                <a:spcPct val="120000"/>
              </a:lnSpc>
            </a:pPr>
            <a:r>
              <a:rPr lang="el-GR"/>
              <a:t>Η ανθεκτικότητα αυτή είναι μεγαλύτερη από αυτή του ΔΜΦ και οδηγεί σε σημαντικό βαθμό συμπίεσης.</a:t>
            </a:r>
            <a:endParaRPr lang="en-US"/>
          </a:p>
          <a:p>
            <a:pPr lvl="1"/>
            <a:r>
              <a:rPr lang="el-GR"/>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a:p>
        </p:txBody>
      </p:sp>
    </p:spTree>
    <p:extLst>
      <p:ext uri="{BB962C8B-B14F-4D97-AF65-F5344CB8AC3E}">
        <p14:creationId xmlns:p14="http://schemas.microsoft.com/office/powerpoint/2010/main" val="317643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a:t>Τα 6 βήματα για τη μείωση του χωρικού πλεονασμού</a:t>
            </a:r>
            <a:endParaRPr lang="en-US"/>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1080118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a:t>Βήματα</a:t>
            </a:r>
            <a:r>
              <a:rPr lang="en-US"/>
              <a:t> 1 </a:t>
            </a:r>
            <a:r>
              <a:rPr lang="el-GR"/>
              <a:t>έως 3</a:t>
            </a:r>
            <a:endParaRPr lang="en-US"/>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428324" cy="4752528"/>
          </a:xfrm>
        </p:spPr>
        <p:txBody>
          <a:bodyPr>
            <a:normAutofit fontScale="85000" lnSpcReduction="20000"/>
          </a:bodyPr>
          <a:lstStyle/>
          <a:p>
            <a:pPr marL="0" indent="0">
              <a:buNone/>
            </a:pPr>
            <a:r>
              <a:rPr lang="el-GR"/>
              <a:t>Τα βήματα τα οποία ακολουθούνται στην περίπτωση του JPEG και του MPEG περιλαμβάνουν</a:t>
            </a:r>
            <a:endParaRPr lang="en-US"/>
          </a:p>
          <a:p>
            <a:pPr marL="514350" indent="-514350">
              <a:buFont typeface="+mj-lt"/>
              <a:buAutoNum type="arabicPeriod"/>
            </a:pPr>
            <a:r>
              <a:rPr lang="el-GR"/>
              <a:t>τον τεμαχισμό της εικόνας σε μπλοκ, διαστάσεων συνήθως 8x8 </a:t>
            </a:r>
            <a:r>
              <a:rPr lang="el-GR" err="1"/>
              <a:t>εικονοστοιχείων</a:t>
            </a:r>
            <a:r>
              <a:rPr lang="el-GR"/>
              <a:t> </a:t>
            </a:r>
            <a:endParaRPr lang="en-US"/>
          </a:p>
          <a:p>
            <a:pPr marL="514350" indent="-514350">
              <a:buFont typeface="+mj-lt"/>
              <a:buAutoNum type="arabicPeriod"/>
            </a:pPr>
            <a:r>
              <a:rPr lang="el-GR"/>
              <a:t>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a:t>
            </a:r>
            <a:endParaRPr lang="en-US"/>
          </a:p>
          <a:p>
            <a:pPr marL="514350" indent="-514350">
              <a:buFont typeface="+mj-lt"/>
              <a:buAutoNum type="arabicPeriod"/>
            </a:pPr>
            <a:r>
              <a:rPr lang="el-GR"/>
              <a:t>το μετασχηματισμό κατά Διακριτό Μετασχηματισμό </a:t>
            </a:r>
            <a:r>
              <a:rPr lang="el-GR" err="1"/>
              <a:t>Συνημιτόνου</a:t>
            </a:r>
            <a:r>
              <a:rPr lang="el-GR"/>
              <a:t> (ΔΜΣ). </a:t>
            </a:r>
            <a:endParaRPr lang="en-US"/>
          </a:p>
          <a:p>
            <a:pPr marL="0" indent="0">
              <a:buNone/>
            </a:pPr>
            <a:r>
              <a:rPr lang="el-GR"/>
              <a:t>Οι συντελεστές που προκύπτουν ανήκουν στο πεδίο της συχνότητας (αντιστοιχούν στις διάφορες χωρικές συχνότητες). </a:t>
            </a:r>
            <a:endParaRPr lang="en-US"/>
          </a:p>
        </p:txBody>
      </p:sp>
    </p:spTree>
    <p:extLst>
      <p:ext uri="{BB962C8B-B14F-4D97-AF65-F5344CB8AC3E}">
        <p14:creationId xmlns:p14="http://schemas.microsoft.com/office/powerpoint/2010/main" val="297363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a:t>Τεχνικές περιορισμού της πλεονάζουσας πληροφορίας </a:t>
            </a:r>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a:t>ΑΑΑΑΑΑΑΑ                  8 φορές το Α</a:t>
            </a:r>
          </a:p>
          <a:p>
            <a:r>
              <a:rPr lang="el-GR"/>
              <a:t>Οι πλέον χρησιμοποιούμενες λέξεις έχουν περιορισμένο μήκος π.χ. τα άρθρα</a:t>
            </a:r>
          </a:p>
          <a:p>
            <a:endParaRPr lang="en-US"/>
          </a:p>
        </p:txBody>
      </p:sp>
    </p:spTree>
    <p:extLst>
      <p:ext uri="{BB962C8B-B14F-4D97-AF65-F5344CB8AC3E}">
        <p14:creationId xmlns:p14="http://schemas.microsoft.com/office/powerpoint/2010/main" val="356961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a:t>Αναμενόμενα αποτελέσματα του δισδιάστατου DCT</a:t>
            </a:r>
            <a:endParaRPr lang="en-US"/>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a:t>Μια εικόνα με </a:t>
            </a:r>
            <a:r>
              <a:rPr lang="el-GR" sz="2800" b="1"/>
              <a:t>ένα μόνο χρώμα </a:t>
            </a:r>
            <a:r>
              <a:rPr lang="el-GR" sz="2800"/>
              <a:t>θα δίνει σαν αποτέλεσμα έναν πίνακα με μεγάλη τιμή για τον πρώτο όρο και μηδενικές για τις υπόλοιπες.  </a:t>
            </a:r>
          </a:p>
          <a:p>
            <a:r>
              <a:rPr lang="el-GR" sz="2800"/>
              <a:t>Μια εικόνα με </a:t>
            </a:r>
            <a:r>
              <a:rPr lang="el-GR" sz="2800" b="1"/>
              <a:t>πολλές εναλλαγές </a:t>
            </a:r>
            <a:r>
              <a:rPr lang="el-GR" sz="2800"/>
              <a:t>θα δίνει </a:t>
            </a:r>
            <a:r>
              <a:rPr lang="el-GR" sz="2800" b="1"/>
              <a:t>πίνακα με διαφορετικές τιμές</a:t>
            </a:r>
            <a:r>
              <a:rPr lang="el-GR" sz="2800"/>
              <a:t>.</a:t>
            </a:r>
            <a:endParaRPr lang="en-US" sz="2800"/>
          </a:p>
        </p:txBody>
      </p:sp>
    </p:spTree>
    <p:extLst>
      <p:ext uri="{BB962C8B-B14F-4D97-AF65-F5344CB8AC3E}">
        <p14:creationId xmlns:p14="http://schemas.microsoft.com/office/powerpoint/2010/main" val="462461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a:t>Παράδειγμα</a:t>
            </a:r>
            <a:endParaRPr lang="en-US"/>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a:t>Οι τιμές των </a:t>
            </a:r>
            <a:r>
              <a:rPr lang="el-GR" err="1"/>
              <a:t>pixels</a:t>
            </a:r>
            <a:r>
              <a:rPr lang="el-GR"/>
              <a:t> κυμαίνονται από 0 (μαύρο) έως 255 (άσπρο).</a:t>
            </a:r>
          </a:p>
          <a:p>
            <a:endParaRPr lang="en-US"/>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a:t>Τιμές φωτεινότητας </a:t>
            </a:r>
            <a:r>
              <a:rPr lang="en-US" i="1"/>
              <a:t>Y </a:t>
            </a:r>
            <a:r>
              <a:rPr lang="el-GR" i="1"/>
              <a:t>ενός τμήματος </a:t>
            </a:r>
            <a:r>
              <a:rPr lang="en-US" i="1"/>
              <a:t>(block) </a:t>
            </a:r>
            <a:r>
              <a:rPr lang="el-GR" i="1"/>
              <a:t>εικόνας</a:t>
            </a:r>
            <a:r>
              <a:rPr lang="en-US" i="1"/>
              <a:t> 8 x 8</a:t>
            </a:r>
            <a:r>
              <a:rPr lang="el-GR" i="1"/>
              <a:t>.</a:t>
            </a:r>
          </a:p>
        </p:txBody>
      </p:sp>
    </p:spTree>
    <p:extLst>
      <p:ext uri="{BB962C8B-B14F-4D97-AF65-F5344CB8AC3E}">
        <p14:creationId xmlns:p14="http://schemas.microsoft.com/office/powerpoint/2010/main" val="4189619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a:t>Βήμα 2: </a:t>
            </a:r>
            <a:r>
              <a:rPr lang="el-GR" sz="2000"/>
              <a:t>Αφαίρεση μέσης τιμής 128 από κάθε </a:t>
            </a:r>
            <a:r>
              <a:rPr lang="en-US" sz="2000"/>
              <a:t>pixel, </a:t>
            </a:r>
            <a:r>
              <a:rPr lang="el-GR" sz="2000"/>
              <a:t>οπότε οι τιμές κυμαίνονται από -128 έως 127. </a:t>
            </a:r>
            <a:endParaRPr lang="en-US" sz="2000"/>
          </a:p>
          <a:p>
            <a:r>
              <a:rPr lang="el-GR" sz="2000" b="1"/>
              <a:t>Βήμα 3: </a:t>
            </a:r>
            <a:r>
              <a:rPr lang="el-GR" sz="2000"/>
              <a:t>Πραγματοποιούμε τον μετασχηματισμό DCT. </a:t>
            </a:r>
            <a:endParaRPr lang="en-US" sz="200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err="1"/>
              <a:t>Μετ</a:t>
            </a:r>
            <a:r>
              <a:rPr lang="en-US" i="1"/>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a:solidFill>
                  <a:srgbClr val="FF0000"/>
                </a:solidFill>
              </a:rPr>
              <a:t>Χαμηλές συχνότητες</a:t>
            </a:r>
          </a:p>
        </p:txBody>
      </p:sp>
      <p:sp>
        <p:nvSpPr>
          <p:cNvPr id="8" name="TextBox 7">
            <a:extLst>
              <a:ext uri="{FF2B5EF4-FFF2-40B4-BE49-F238E27FC236}">
                <a16:creationId xmlns:a16="http://schemas.microsoft.com/office/drawing/2014/main" id="{ED556728-112D-4233-9E27-6F5A53C412CA}"/>
              </a:ext>
            </a:extLst>
          </p:cNvPr>
          <p:cNvSpPr txBox="1"/>
          <p:nvPr/>
        </p:nvSpPr>
        <p:spPr>
          <a:xfrm>
            <a:off x="92180" y="2681214"/>
            <a:ext cx="914400" cy="914400"/>
          </a:xfrm>
          <a:prstGeom prst="rect">
            <a:avLst/>
          </a:prstGeom>
        </p:spPr>
        <p:txBody>
          <a:bodyPr vert="horz" wrap="none" lIns="91440" tIns="45720" rIns="91440" bIns="45720" rtlCol="0" anchor="ctr">
            <a:normAutofit fontScale="85000" lnSpcReduction="10000"/>
          </a:bodyPr>
          <a:lstStyle/>
          <a:p>
            <a:r>
              <a:rPr lang="el-GR"/>
              <a:t>Βασικό </a:t>
            </a:r>
          </a:p>
          <a:p>
            <a:r>
              <a:rPr lang="el-GR"/>
              <a:t>χρώμα </a:t>
            </a:r>
          </a:p>
          <a:p>
            <a:r>
              <a:rPr lang="el-GR"/>
              <a:t>του </a:t>
            </a:r>
          </a:p>
          <a:p>
            <a:r>
              <a:rPr lang="el-GR"/>
              <a:t>μπλοκ</a:t>
            </a:r>
          </a:p>
        </p:txBody>
      </p:sp>
      <p:sp>
        <p:nvSpPr>
          <p:cNvPr id="10" name="Ορθογώνιο 9">
            <a:extLst>
              <a:ext uri="{FF2B5EF4-FFF2-40B4-BE49-F238E27FC236}">
                <a16:creationId xmlns:a16="http://schemas.microsoft.com/office/drawing/2014/main" id="{51306AE7-82A9-4A8C-AA0D-7C5D2BD3ACB9}"/>
              </a:ext>
            </a:extLst>
          </p:cNvPr>
          <p:cNvSpPr/>
          <p:nvPr/>
        </p:nvSpPr>
        <p:spPr>
          <a:xfrm>
            <a:off x="847725" y="2820368"/>
            <a:ext cx="1059979" cy="464616"/>
          </a:xfrm>
          <a:prstGeom prst="rect">
            <a:avLst/>
          </a:prstGeom>
          <a:noFill/>
          <a:ln>
            <a:solidFill>
              <a:srgbClr val="50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0028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a:t>B</a:t>
            </a:r>
            <a:r>
              <a:rPr lang="el-GR" err="1"/>
              <a:t>ήματα</a:t>
            </a:r>
            <a:r>
              <a:rPr lang="el-GR"/>
              <a:t> 4 έως 6</a:t>
            </a:r>
            <a:endParaRPr lang="en-US"/>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r>
              <a:rPr lang="el-GR" b="1"/>
              <a:t>Βήμα 4: Προσαρμογή των συντελεστών </a:t>
            </a:r>
            <a:r>
              <a:rPr lang="el-GR"/>
              <a:t>με βάση την ευαισθησία του ανθρώπινου οφθαλμού, αλλά και του επιθυμητού επιπέδου ποιότητας. </a:t>
            </a:r>
          </a:p>
          <a:p>
            <a:r>
              <a:rPr lang="el-GR" b="1"/>
              <a:t>Βήμα 5: </a:t>
            </a:r>
            <a:r>
              <a:rPr lang="el-GR"/>
              <a:t>Σάρωση των συντελεστών με τέτοιο τρόπο, ώστε να ομαδοποιούνται αποδοτικά οι μεγαλύτερες και οι μικρότερες τιμές. </a:t>
            </a:r>
          </a:p>
          <a:p>
            <a:pPr marL="914400" lvl="1" indent="-514350"/>
            <a:r>
              <a:rPr lang="el-GR"/>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r>
              <a:rPr lang="el-GR" b="1"/>
              <a:t>Βήμα 6: </a:t>
            </a:r>
            <a:r>
              <a:rPr lang="el-GR"/>
              <a:t>Κωδικοποίηση/συμπίεση</a:t>
            </a:r>
            <a:endParaRPr lang="en-US"/>
          </a:p>
        </p:txBody>
      </p:sp>
    </p:spTree>
    <p:extLst>
      <p:ext uri="{BB962C8B-B14F-4D97-AF65-F5344CB8AC3E}">
        <p14:creationId xmlns:p14="http://schemas.microsoft.com/office/powerpoint/2010/main" val="15514212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normAutofit fontScale="90000"/>
          </a:bodyPr>
          <a:lstStyle/>
          <a:p>
            <a:r>
              <a:rPr lang="el-GR"/>
              <a:t>Προσαρμογή/κλιμάκωση των συντελεστών</a:t>
            </a:r>
            <a:endParaRPr lang="en-US"/>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lnSpcReduction="10000"/>
          </a:bodyPr>
          <a:lstStyle/>
          <a:p>
            <a:r>
              <a:rPr lang="el-GR"/>
              <a:t>Στο βήμα 4 η προσαρμογή των συντελεστών (διαιρούνται) γίνεται με βάση έτοιμους τους </a:t>
            </a:r>
            <a:r>
              <a:rPr lang="el-GR" b="1"/>
              <a:t>πίνακες κλιμάκωσης, </a:t>
            </a:r>
            <a:r>
              <a:rPr lang="el-GR" b="1" err="1"/>
              <a:t>προτυποποιημένους</a:t>
            </a:r>
            <a:r>
              <a:rPr lang="el-GR" b="1"/>
              <a:t> </a:t>
            </a:r>
            <a:r>
              <a:rPr lang="el-GR"/>
              <a:t>κατά το MPEG. </a:t>
            </a:r>
          </a:p>
          <a:p>
            <a:r>
              <a:rPr lang="el-GR"/>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a:t>Ο αποκωδικοποιητής λαμβάνει πληροφορίες για αυτούς τους πίνακες </a:t>
            </a:r>
            <a:r>
              <a:rPr lang="el-GR" b="1"/>
              <a:t>καθώς αυτές μεταδίδονται. </a:t>
            </a:r>
            <a:endParaRPr lang="en-US" b="1"/>
          </a:p>
        </p:txBody>
      </p:sp>
    </p:spTree>
    <p:extLst>
      <p:ext uri="{BB962C8B-B14F-4D97-AF65-F5344CB8AC3E}">
        <p14:creationId xmlns:p14="http://schemas.microsoft.com/office/powerpoint/2010/main" val="1273758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464156" y="2208783"/>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err="1"/>
              <a:t>Προτυποποιημένος</a:t>
            </a:r>
            <a:r>
              <a:rPr lang="el-GR"/>
              <a:t> Πίνακας κλιμάκωσης DCT για ποιότητα 50%</a:t>
            </a:r>
            <a:r>
              <a:rPr lang="en-US"/>
              <a:t> </a:t>
            </a:r>
            <a:r>
              <a:rPr lang="el-GR"/>
              <a:t>(</a:t>
            </a:r>
            <a:r>
              <a:rPr lang="en-US"/>
              <a:t>Q</a:t>
            </a:r>
            <a:r>
              <a:rPr lang="en-US" baseline="-25000"/>
              <a:t>50</a:t>
            </a:r>
            <a:r>
              <a:rPr lang="en-US"/>
              <a:t>)</a:t>
            </a:r>
          </a:p>
        </p:txBody>
      </p:sp>
      <p:pic>
        <p:nvPicPr>
          <p:cNvPr id="8" name="Εικόνα 7">
            <a:extLst>
              <a:ext uri="{FF2B5EF4-FFF2-40B4-BE49-F238E27FC236}">
                <a16:creationId xmlns:a16="http://schemas.microsoft.com/office/drawing/2014/main" id="{AC6C89FC-1FA7-4124-9C57-1BB4E0142386}"/>
              </a:ext>
            </a:extLst>
          </p:cNvPr>
          <p:cNvPicPr>
            <a:picLocks noChangeAspect="1"/>
          </p:cNvPicPr>
          <p:nvPr/>
        </p:nvPicPr>
        <p:blipFill>
          <a:blip r:embed="rId4"/>
          <a:stretch>
            <a:fillRect/>
          </a:stretch>
        </p:blipFill>
        <p:spPr>
          <a:xfrm>
            <a:off x="3797428" y="155080"/>
            <a:ext cx="4896328" cy="2053703"/>
          </a:xfrm>
          <a:prstGeom prst="rect">
            <a:avLst/>
          </a:prstGeom>
        </p:spPr>
      </p:pic>
    </p:spTree>
    <p:extLst>
      <p:ext uri="{BB962C8B-B14F-4D97-AF65-F5344CB8AC3E}">
        <p14:creationId xmlns:p14="http://schemas.microsoft.com/office/powerpoint/2010/main" val="3478093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a:t>B</a:t>
            </a:r>
            <a:r>
              <a:rPr lang="el-GR" b="1" err="1"/>
              <a:t>ήμα</a:t>
            </a:r>
            <a:r>
              <a:rPr lang="el-GR" b="1"/>
              <a:t> 4: </a:t>
            </a:r>
            <a:r>
              <a:rPr lang="el-GR"/>
              <a:t>Κλιμάκωση/προσαρμογή των συντελεστών για ποιότητα 50 </a:t>
            </a:r>
            <a:endParaRPr lang="en-US"/>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err="1"/>
              <a:t>Τιμές</a:t>
            </a:r>
            <a:r>
              <a:rPr lang="en-US" sz="2400" i="1"/>
              <a:t> </a:t>
            </a:r>
            <a:r>
              <a:rPr lang="en-US" sz="2400" i="1" err="1"/>
              <a:t>μετά</a:t>
            </a:r>
            <a:r>
              <a:rPr lang="en-US" sz="2400" i="1"/>
              <a:t> </a:t>
            </a:r>
            <a:r>
              <a:rPr lang="en-US" sz="2400" i="1" err="1"/>
              <a:t>την</a:t>
            </a:r>
            <a:r>
              <a:rPr lang="en-US" sz="2400" i="1"/>
              <a:t> </a:t>
            </a:r>
            <a:r>
              <a:rPr lang="en-US" sz="2400" i="1" err="1"/>
              <a:t>κλιμάκωση</a:t>
            </a:r>
            <a:endParaRPr lang="en-US" sz="2400" i="1"/>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a:t>Σάρωση συντελεστών κατά Ζιγκ Ζαγκ</a:t>
            </a:r>
            <a:endParaRPr lang="en-US"/>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a:t>Ομαδοποίηση των τιμών και κατά το δυνατόν συγκέντρωση των μηδενικών τιμών, η σάρωση γίνεται κατά </a:t>
            </a:r>
            <a:r>
              <a:rPr lang="el-GR" sz="2400" b="1"/>
              <a:t>ζιγκ ζαγκ</a:t>
            </a:r>
            <a:r>
              <a:rPr lang="el-GR" sz="2400"/>
              <a:t>, ξεκινώντας </a:t>
            </a:r>
            <a:r>
              <a:rPr lang="el-GR" sz="2400" b="1"/>
              <a:t>από το άνω αριστερά τμήμα και προχωρώντας προς τα δεξιά και κάτω. </a:t>
            </a:r>
            <a:endParaRPr lang="en-US" sz="2400" b="1"/>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5: </a:t>
            </a:r>
            <a:r>
              <a:rPr lang="el-GR"/>
              <a:t>Σάρωση συντελεστών κατά ζιγκ ζαγκ  </a:t>
            </a:r>
          </a:p>
          <a:p>
            <a:pPr marL="0" indent="0">
              <a:buNone/>
            </a:pPr>
            <a:endParaRPr lang="el-GR"/>
          </a:p>
          <a:p>
            <a:pPr marL="0" indent="0">
              <a:buNone/>
            </a:pPr>
            <a:r>
              <a:rPr lang="el-GR"/>
              <a:t>10, 4, 3, -7, 9, 2, 5, 1, -5, -3, -2, -5, 1, 2, 1, 0, 1, -2, 0, 1,0, 0, 0, 0, -1, -1, 0, 0, ...0</a:t>
            </a:r>
            <a:endParaRPr lang="en-US"/>
          </a:p>
        </p:txBody>
      </p:sp>
    </p:spTree>
    <p:extLst>
      <p:ext uri="{BB962C8B-B14F-4D97-AF65-F5344CB8AC3E}">
        <p14:creationId xmlns:p14="http://schemas.microsoft.com/office/powerpoint/2010/main" val="399729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a:t>Δείτε Πρακτικές Υπολογισμού δισδιάστατου </a:t>
            </a:r>
            <a:r>
              <a:rPr lang="en-US"/>
              <a:t>DCT </a:t>
            </a:r>
            <a:r>
              <a:rPr lang="el-GR"/>
              <a:t>και Προσαρμογή Επιπέδου Ποιότητας στο [1]</a:t>
            </a:r>
            <a:endParaRPr lang="en-US"/>
          </a:p>
        </p:txBody>
      </p:sp>
    </p:spTree>
    <p:extLst>
      <p:ext uri="{BB962C8B-B14F-4D97-AF65-F5344CB8AC3E}">
        <p14:creationId xmlns:p14="http://schemas.microsoft.com/office/powerpoint/2010/main" val="369627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a:t>Είναι πάντα εφικτό να πετυχαίνουμε την επιθυμητή συμπίεση, μόνο με </a:t>
            </a:r>
            <a:r>
              <a:rPr lang="el-GR" sz="2800" b="1"/>
              <a:t>μη </a:t>
            </a:r>
            <a:r>
              <a:rPr lang="el-GR" sz="2800" b="1" err="1"/>
              <a:t>απωλεστικό</a:t>
            </a:r>
            <a:r>
              <a:rPr lang="el-GR" sz="2800" b="1"/>
              <a:t> τρόπο</a:t>
            </a:r>
            <a:r>
              <a:rPr lang="en-US" sz="2800"/>
              <a:t>;</a:t>
            </a:r>
          </a:p>
          <a:p>
            <a:pPr marL="0" indent="0" algn="ctr">
              <a:spcBef>
                <a:spcPts val="600"/>
              </a:spcBef>
              <a:spcAft>
                <a:spcPts val="600"/>
              </a:spcAft>
              <a:buNone/>
            </a:pPr>
            <a:r>
              <a:rPr lang="el-GR" sz="2800"/>
              <a:t>Όχι !</a:t>
            </a:r>
            <a:endParaRPr lang="en-US" sz="2800"/>
          </a:p>
          <a:p>
            <a:pPr marL="0" indent="0" algn="ctr">
              <a:spcBef>
                <a:spcPts val="600"/>
              </a:spcBef>
              <a:spcAft>
                <a:spcPts val="600"/>
              </a:spcAft>
              <a:buNone/>
            </a:pPr>
            <a:r>
              <a:rPr lang="en-US" sz="2800"/>
              <a:t>E</a:t>
            </a:r>
            <a:r>
              <a:rPr lang="el-GR" sz="2800" err="1"/>
              <a:t>ίναι</a:t>
            </a:r>
            <a:r>
              <a:rPr lang="el-GR" sz="2800"/>
              <a:t> δυνατόν η πληροφορία που θα χαθεί να έχει </a:t>
            </a:r>
            <a:r>
              <a:rPr lang="el-GR" sz="2800" b="1"/>
              <a:t>μικρή επίπτωση στην ποιότητα του περιεχομένου </a:t>
            </a:r>
            <a:r>
              <a:rPr lang="el-GR" sz="2800"/>
              <a:t>και στη γενικότερη αντίληψη του χρήστη</a:t>
            </a:r>
            <a:r>
              <a:rPr lang="en-US" sz="2800"/>
              <a:t>;</a:t>
            </a:r>
          </a:p>
          <a:p>
            <a:pPr marL="0" indent="0" algn="ctr">
              <a:spcBef>
                <a:spcPts val="600"/>
              </a:spcBef>
              <a:spcAft>
                <a:spcPts val="600"/>
              </a:spcAft>
              <a:buNone/>
            </a:pPr>
            <a:endParaRPr lang="en-US" sz="2800"/>
          </a:p>
          <a:p>
            <a:pPr marL="0" indent="0" algn="ctr">
              <a:spcBef>
                <a:spcPts val="600"/>
              </a:spcBef>
              <a:spcAft>
                <a:spcPts val="600"/>
              </a:spcAft>
              <a:buNone/>
            </a:pPr>
            <a:r>
              <a:rPr lang="el-GR" sz="2800"/>
              <a:t>Υπάρχει όμως τέτοιου είδους πληροφορία; </a:t>
            </a:r>
          </a:p>
          <a:p>
            <a:pPr marL="0" indent="0" algn="ctr">
              <a:spcBef>
                <a:spcPts val="600"/>
              </a:spcBef>
              <a:spcAft>
                <a:spcPts val="600"/>
              </a:spcAft>
              <a:buNone/>
            </a:pPr>
            <a:r>
              <a:rPr lang="el-GR" sz="2800"/>
              <a:t>Ναι !</a:t>
            </a:r>
            <a:endParaRPr lang="en-US" sz="2800"/>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194481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6: Κωδικοποίηση </a:t>
            </a:r>
            <a:r>
              <a:rPr lang="el-GR"/>
              <a:t>συντελεστών  που έχουν προκύψει από τη σάρωση κατά </a:t>
            </a:r>
            <a:r>
              <a:rPr lang="en-US"/>
              <a:t>Z</a:t>
            </a:r>
            <a:r>
              <a:rPr lang="el-GR" err="1"/>
              <a:t>ιγκ</a:t>
            </a:r>
            <a:r>
              <a:rPr lang="el-GR"/>
              <a:t> </a:t>
            </a:r>
            <a:r>
              <a:rPr lang="en-US"/>
              <a:t>Z</a:t>
            </a:r>
            <a:r>
              <a:rPr lang="el-GR" err="1"/>
              <a:t>αγκ</a:t>
            </a:r>
            <a:r>
              <a:rPr lang="el-GR"/>
              <a:t> </a:t>
            </a:r>
          </a:p>
          <a:p>
            <a:pPr marL="0" indent="0">
              <a:buNone/>
            </a:pPr>
            <a:r>
              <a:rPr lang="el-GR" i="1"/>
              <a:t>Θα το εξετάσουμε σε λίγο ...</a:t>
            </a:r>
            <a:endParaRPr lang="en-US" i="1"/>
          </a:p>
        </p:txBody>
      </p:sp>
    </p:spTree>
    <p:extLst>
      <p:ext uri="{BB962C8B-B14F-4D97-AF65-F5344CB8AC3E}">
        <p14:creationId xmlns:p14="http://schemas.microsoft.com/office/powerpoint/2010/main" val="3773444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a:t>A</a:t>
            </a:r>
            <a:r>
              <a:rPr lang="el-GR" err="1"/>
              <a:t>ποκωδικοποίηση</a:t>
            </a:r>
            <a:endParaRPr lang="en-US"/>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a:t>Ανάστροφη διαδικασία</a:t>
            </a:r>
          </a:p>
          <a:p>
            <a:r>
              <a:rPr lang="el-GR" b="1"/>
              <a:t>Βήμα: </a:t>
            </a:r>
            <a:r>
              <a:rPr lang="el-GR"/>
              <a:t>Αποκωδικοποίηση (βήμα 6 – κωδικοποίηση)</a:t>
            </a:r>
          </a:p>
          <a:p>
            <a:pPr marL="0" indent="0">
              <a:buNone/>
            </a:pPr>
            <a:r>
              <a:rPr lang="el-GR"/>
              <a:t>Περίπου:    </a:t>
            </a:r>
          </a:p>
          <a:p>
            <a:pPr marL="0" indent="0">
              <a:buNone/>
            </a:pPr>
            <a:r>
              <a:rPr lang="el-GR"/>
              <a:t>10, 4, 3, -7, 9, 2, 5, 1, -5, -3, -2, -5, 1, 2, 1, 0, 1, -2, 0, 1,0, 0, 0, 0, -1, -1, 0, 0, ...0</a:t>
            </a:r>
            <a:endParaRPr lang="en-US"/>
          </a:p>
          <a:p>
            <a:r>
              <a:rPr lang="el-GR" b="1"/>
              <a:t>Βήμα: </a:t>
            </a:r>
            <a:r>
              <a:rPr lang="el-GR"/>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a:t>Βήμα: </a:t>
            </a:r>
            <a:r>
              <a:rPr lang="el-GR" sz="2800"/>
              <a:t>Πολλαπλασιασμός κάθε τιμής με το αντίστοιχο στοιχείο του </a:t>
            </a:r>
            <a:r>
              <a:rPr lang="el-GR" sz="2800" err="1"/>
              <a:t>προτυποποιημένου</a:t>
            </a:r>
            <a:r>
              <a:rPr lang="el-GR" sz="2800"/>
              <a:t> πίνακα </a:t>
            </a:r>
            <a:endParaRPr lang="en-US" sz="2800"/>
          </a:p>
          <a:p>
            <a:endParaRPr lang="en-US" sz="2800"/>
          </a:p>
        </p:txBody>
      </p:sp>
    </p:spTree>
    <p:extLst>
      <p:ext uri="{BB962C8B-B14F-4D97-AF65-F5344CB8AC3E}">
        <p14:creationId xmlns:p14="http://schemas.microsoft.com/office/powerpoint/2010/main" val="3276498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a:t>Βήμα: </a:t>
            </a:r>
            <a:r>
              <a:rPr lang="el-GR"/>
              <a:t>Εφαρμογή του αντίστροφου </a:t>
            </a:r>
            <a:r>
              <a:rPr lang="en-US"/>
              <a:t>DCT </a:t>
            </a:r>
            <a:r>
              <a:rPr lang="el-GR"/>
              <a:t>με προσέγγιση πλησιέστερου ακεραίου</a:t>
            </a:r>
          </a:p>
          <a:p>
            <a:r>
              <a:rPr lang="el-GR" b="1"/>
              <a:t>Βήμα: </a:t>
            </a:r>
            <a:r>
              <a:rPr lang="el-GR"/>
              <a:t>Πρόσθεση της μέσης τιμής 128 σε κάθε στοιχείο του πίνακα </a:t>
            </a:r>
          </a:p>
          <a:p>
            <a:endParaRPr lang="el-GR"/>
          </a:p>
          <a:p>
            <a:pPr marL="0" indent="0">
              <a:buNone/>
            </a:pPr>
            <a:r>
              <a:rPr lang="el-GR"/>
              <a:t>Προκύπτει ο πίνακας φωτεινότητας.</a:t>
            </a:r>
            <a:endParaRPr lang="en-US"/>
          </a:p>
        </p:txBody>
      </p:sp>
    </p:spTree>
    <p:extLst>
      <p:ext uri="{BB962C8B-B14F-4D97-AF65-F5344CB8AC3E}">
        <p14:creationId xmlns:p14="http://schemas.microsoft.com/office/powerpoint/2010/main" val="366798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a:t>Κωδικοποίηση / συμπίεση συντελεστών (Βήμα 6)</a:t>
            </a:r>
            <a:endParaRPr lang="en-US"/>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a:t>Εφαρμόζεται στο αποτέλεσμα της σάρωσης κατά Ζιγκ-Ζαγκ</a:t>
            </a:r>
          </a:p>
          <a:p>
            <a:r>
              <a:rPr lang="el-GR"/>
              <a:t>Τεχνική:</a:t>
            </a:r>
          </a:p>
          <a:p>
            <a:pPr lvl="1"/>
            <a:r>
              <a:rPr lang="el-GR" b="1"/>
              <a:t>Κωδικοποίηση Μήκους Διαδρομής </a:t>
            </a:r>
            <a:r>
              <a:rPr lang="en-US"/>
              <a:t>(Run Length Encoding – RLE)</a:t>
            </a:r>
            <a:endParaRPr lang="el-GR"/>
          </a:p>
          <a:p>
            <a:endParaRPr lang="en-US"/>
          </a:p>
        </p:txBody>
      </p:sp>
    </p:spTree>
    <p:extLst>
      <p:ext uri="{BB962C8B-B14F-4D97-AF65-F5344CB8AC3E}">
        <p14:creationId xmlns:p14="http://schemas.microsoft.com/office/powerpoint/2010/main" val="34565788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a:t>Κωδικοποίηση Μήκους Διαδρομής </a:t>
            </a:r>
            <a:r>
              <a:rPr lang="en-US"/>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a:p>
          <a:p>
            <a:endParaRPr lang="en-US" sz="2000"/>
          </a:p>
          <a:p>
            <a:endParaRPr lang="en-US" sz="2000"/>
          </a:p>
          <a:p>
            <a:endParaRPr lang="en-US" sz="2000"/>
          </a:p>
          <a:p>
            <a:endParaRPr lang="en-US" sz="2000"/>
          </a:p>
          <a:p>
            <a:endParaRPr lang="en-US" sz="2000"/>
          </a:p>
          <a:p>
            <a:endParaRPr lang="en-US" sz="2000"/>
          </a:p>
          <a:p>
            <a:r>
              <a:rPr lang="el-GR" sz="2000"/>
              <a:t>WWWWWWWWWWWWBWWWWWWWWWWWWBBBWWWWWWWWWWWWWWWWWWWWWWWWBWWWWWWWWWWWWWW </a:t>
            </a:r>
          </a:p>
          <a:p>
            <a:r>
              <a:rPr lang="el-GR" sz="2000"/>
              <a:t>(W, 12), (B, 1), (W, 12), (B, 3), (W, 24), (B, 1), (W, 14) </a:t>
            </a:r>
            <a:endParaRPr lang="en-US" sz="200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a:t>Ζητήματα απόδοσης του </a:t>
            </a:r>
            <a:r>
              <a:rPr lang="en-US"/>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a:t>Αποδοτικός</a:t>
            </a:r>
            <a:r>
              <a:rPr lang="en-US" sz="2400"/>
              <a:t> </a:t>
            </a:r>
            <a:r>
              <a:rPr lang="el-GR" sz="2400"/>
              <a:t>ο </a:t>
            </a:r>
            <a:r>
              <a:rPr lang="en-US" sz="2400"/>
              <a:t>RLE </a:t>
            </a:r>
            <a:r>
              <a:rPr lang="el-GR" sz="2400"/>
              <a:t>όταν πρέπει να έχουμε συνεχόμενες ίδιες τιμές</a:t>
            </a:r>
          </a:p>
          <a:p>
            <a:r>
              <a:rPr lang="el-GR" sz="2400"/>
              <a:t>Αν οι τιμές δεν είναι συνεχόμενες ο όγκος μπορεί να αυξηθεί</a:t>
            </a:r>
          </a:p>
          <a:p>
            <a:r>
              <a:rPr lang="el-GR" sz="2400"/>
              <a:t>Τεχνικές που εισάγουν ευφυΐα</a:t>
            </a:r>
          </a:p>
          <a:p>
            <a:r>
              <a:rPr lang="el-GR" sz="2400"/>
              <a:t>Πχ. ο αλγόριθμος να ενεργοποιείται από 4 ίδιους χαρακτήρες και άνω </a:t>
            </a:r>
          </a:p>
          <a:p>
            <a:pPr lvl="1"/>
            <a:r>
              <a:rPr lang="el-GR" sz="2000"/>
              <a:t>σύμβολο, ειδικός χαρακτήρας, (!) πλήθος της εμφάνισης των επιπλέον χαρακτήρων</a:t>
            </a:r>
            <a:endParaRPr lang="en-US" sz="200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2791211689"/>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a:t>Αρχική Σειρά Συμβόλων</a:t>
                      </a:r>
                      <a:endParaRPr lang="en-US"/>
                    </a:p>
                  </a:txBody>
                  <a:tcPr/>
                </a:tc>
                <a:tc>
                  <a:txBody>
                    <a:bodyPr/>
                    <a:lstStyle/>
                    <a:p>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r>
                        <a:rPr lang="el-GR"/>
                        <a:t>Α</a:t>
                      </a:r>
                      <a:endParaRPr lang="en-US"/>
                    </a:p>
                  </a:txBody>
                  <a:tcPr/>
                </a:tc>
                <a:tc>
                  <a:txBody>
                    <a:bodyPr/>
                    <a:lstStyle/>
                    <a:p>
                      <a:r>
                        <a:rPr lang="el-GR"/>
                        <a:t>Α</a:t>
                      </a:r>
                      <a:endParaRPr lang="en-US"/>
                    </a:p>
                  </a:txBody>
                  <a:tcPr/>
                </a:tc>
                <a:extLst>
                  <a:ext uri="{0D108BD9-81ED-4DB2-BD59-A6C34878D82A}">
                    <a16:rowId xmlns:a16="http://schemas.microsoft.com/office/drawing/2014/main" val="1719045247"/>
                  </a:ext>
                </a:extLst>
              </a:tr>
              <a:tr h="370840">
                <a:tc>
                  <a:txBody>
                    <a:bodyPr/>
                    <a:lstStyle/>
                    <a:p>
                      <a:r>
                        <a:rPr lang="el-GR"/>
                        <a:t>ΑΑ</a:t>
                      </a:r>
                      <a:endParaRPr lang="en-US"/>
                    </a:p>
                  </a:txBody>
                  <a:tcPr/>
                </a:tc>
                <a:tc>
                  <a:txBody>
                    <a:bodyPr/>
                    <a:lstStyle/>
                    <a:p>
                      <a:r>
                        <a:rPr lang="el-GR"/>
                        <a:t>ΑΑ</a:t>
                      </a:r>
                      <a:endParaRPr lang="en-US"/>
                    </a:p>
                  </a:txBody>
                  <a:tcPr/>
                </a:tc>
                <a:extLst>
                  <a:ext uri="{0D108BD9-81ED-4DB2-BD59-A6C34878D82A}">
                    <a16:rowId xmlns:a16="http://schemas.microsoft.com/office/drawing/2014/main" val="4161571327"/>
                  </a:ext>
                </a:extLst>
              </a:tr>
              <a:tr h="370840">
                <a:tc>
                  <a:txBody>
                    <a:bodyPr/>
                    <a:lstStyle/>
                    <a:p>
                      <a:r>
                        <a:rPr lang="el-GR"/>
                        <a:t>ΑΑΑ</a:t>
                      </a:r>
                      <a:endParaRPr lang="en-US"/>
                    </a:p>
                  </a:txBody>
                  <a:tcPr/>
                </a:tc>
                <a:tc>
                  <a:txBody>
                    <a:bodyPr/>
                    <a:lstStyle/>
                    <a:p>
                      <a:r>
                        <a:rPr lang="el-GR"/>
                        <a:t>ΑΑ</a:t>
                      </a:r>
                      <a:endParaRPr lang="en-US"/>
                    </a:p>
                  </a:txBody>
                  <a:tcPr/>
                </a:tc>
                <a:extLst>
                  <a:ext uri="{0D108BD9-81ED-4DB2-BD59-A6C34878D82A}">
                    <a16:rowId xmlns:a16="http://schemas.microsoft.com/office/drawing/2014/main" val="3399136334"/>
                  </a:ext>
                </a:extLst>
              </a:tr>
              <a:tr h="370840">
                <a:tc>
                  <a:txBody>
                    <a:bodyPr/>
                    <a:lstStyle/>
                    <a:p>
                      <a:r>
                        <a:rPr lang="el-GR" b="1"/>
                        <a:t>ΑΑΑΑ</a:t>
                      </a:r>
                      <a:endParaRPr lang="en-US" b="1"/>
                    </a:p>
                  </a:txBody>
                  <a:tcPr/>
                </a:tc>
                <a:tc>
                  <a:txBody>
                    <a:bodyPr/>
                    <a:lstStyle/>
                    <a:p>
                      <a:r>
                        <a:rPr lang="el-GR" b="1"/>
                        <a:t>Α!</a:t>
                      </a:r>
                      <a:r>
                        <a:rPr lang="el-GR"/>
                        <a:t>0</a:t>
                      </a:r>
                      <a:endParaRPr lang="en-US"/>
                    </a:p>
                  </a:txBody>
                  <a:tcPr/>
                </a:tc>
                <a:extLst>
                  <a:ext uri="{0D108BD9-81ED-4DB2-BD59-A6C34878D82A}">
                    <a16:rowId xmlns:a16="http://schemas.microsoft.com/office/drawing/2014/main" val="3433375751"/>
                  </a:ext>
                </a:extLst>
              </a:tr>
              <a:tr h="370840">
                <a:tc>
                  <a:txBody>
                    <a:bodyPr/>
                    <a:lstStyle/>
                    <a:p>
                      <a:r>
                        <a:rPr lang="el-GR"/>
                        <a:t>ΑΑΑΑΑ</a:t>
                      </a:r>
                      <a:endParaRPr lang="en-US"/>
                    </a:p>
                  </a:txBody>
                  <a:tcPr/>
                </a:tc>
                <a:tc>
                  <a:txBody>
                    <a:bodyPr/>
                    <a:lstStyle/>
                    <a:p>
                      <a:r>
                        <a:rPr lang="el-GR"/>
                        <a:t>Α!1</a:t>
                      </a:r>
                      <a:endParaRPr lang="en-US"/>
                    </a:p>
                  </a:txBody>
                  <a:tcPr/>
                </a:tc>
                <a:extLst>
                  <a:ext uri="{0D108BD9-81ED-4DB2-BD59-A6C34878D82A}">
                    <a16:rowId xmlns:a16="http://schemas.microsoft.com/office/drawing/2014/main" val="759062871"/>
                  </a:ext>
                </a:extLst>
              </a:tr>
              <a:tr h="370840">
                <a:tc>
                  <a:txBody>
                    <a:bodyPr/>
                    <a:lstStyle/>
                    <a:p>
                      <a:r>
                        <a:rPr lang="el-GR"/>
                        <a:t>ΑΑΑΑΑΑ</a:t>
                      </a:r>
                      <a:endParaRPr lang="en-US"/>
                    </a:p>
                  </a:txBody>
                  <a:tcPr/>
                </a:tc>
                <a:tc>
                  <a:txBody>
                    <a:bodyPr/>
                    <a:lstStyle/>
                    <a:p>
                      <a:r>
                        <a:rPr lang="el-GR"/>
                        <a:t>Α!2</a:t>
                      </a:r>
                      <a:endParaRPr lang="en-US"/>
                    </a:p>
                  </a:txBody>
                  <a:tcPr/>
                </a:tc>
                <a:extLst>
                  <a:ext uri="{0D108BD9-81ED-4DB2-BD59-A6C34878D82A}">
                    <a16:rowId xmlns:a16="http://schemas.microsoft.com/office/drawing/2014/main" val="3366015493"/>
                  </a:ext>
                </a:extLst>
              </a:tr>
              <a:tr h="370840">
                <a:tc>
                  <a:txBody>
                    <a:bodyPr/>
                    <a:lstStyle/>
                    <a:p>
                      <a:r>
                        <a:rPr lang="el-GR"/>
                        <a:t>ΑΑΑΑΑΑΑ</a:t>
                      </a:r>
                      <a:endParaRPr lang="en-US"/>
                    </a:p>
                  </a:txBody>
                  <a:tcPr/>
                </a:tc>
                <a:tc>
                  <a:txBody>
                    <a:bodyPr/>
                    <a:lstStyle/>
                    <a:p>
                      <a:r>
                        <a:rPr lang="el-GR"/>
                        <a:t>Α!3</a:t>
                      </a:r>
                      <a:endParaRPr lang="en-US"/>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47087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572340" cy="4525963"/>
          </a:xfrm>
        </p:spPr>
        <p:txBody>
          <a:bodyPr>
            <a:normAutofit/>
          </a:bodyPr>
          <a:lstStyle/>
          <a:p>
            <a:r>
              <a:rPr lang="el-GR" sz="2800"/>
              <a:t>Κατάλληλη προτεραιότητα στα διάφορα είδη πληροφορίας</a:t>
            </a:r>
            <a:r>
              <a:rPr lang="en-US" sz="2800"/>
              <a:t>,</a:t>
            </a:r>
            <a:r>
              <a:rPr lang="el-GR" sz="2800"/>
              <a:t> βασιζόμενοι στη </a:t>
            </a:r>
            <a:r>
              <a:rPr lang="el-GR" sz="2800" b="1"/>
              <a:t>γνώση της φυσιολογίας της όρασης και ακοής, </a:t>
            </a:r>
            <a:r>
              <a:rPr lang="el-GR" sz="2800"/>
              <a:t>π.χ.</a:t>
            </a:r>
            <a:endParaRPr lang="en-US" sz="2800"/>
          </a:p>
          <a:p>
            <a:pPr lvl="1"/>
            <a:r>
              <a:rPr lang="el-GR" sz="2400"/>
              <a:t>ο ανθρώπινος οφθαλμός είναι πολύ πιο ευαίσθητος στις αλλαγές στις τιμές της </a:t>
            </a:r>
            <a:r>
              <a:rPr lang="el-GR" sz="2400" b="1"/>
              <a:t>φωτεινότητας</a:t>
            </a:r>
            <a:r>
              <a:rPr lang="el-GR" sz="2400"/>
              <a:t> σε σχέση με τις αλλαγές στις τιμές των</a:t>
            </a:r>
            <a:r>
              <a:rPr lang="el-GR" sz="2400" b="1"/>
              <a:t> χρωμάτων</a:t>
            </a:r>
            <a:r>
              <a:rPr lang="el-GR" sz="2400"/>
              <a:t>.  </a:t>
            </a:r>
            <a:endParaRPr lang="en-US" sz="2400"/>
          </a:p>
          <a:p>
            <a:pPr lvl="1"/>
            <a:r>
              <a:rPr lang="el-GR" sz="2400"/>
              <a:t>δεν είναι ευαίσθητος στις </a:t>
            </a:r>
            <a:r>
              <a:rPr lang="el-GR" sz="2400" b="1"/>
              <a:t>υψηλές συχνότητες </a:t>
            </a:r>
            <a:r>
              <a:rPr lang="el-GR" sz="2400"/>
              <a:t>στην οπτική πληροφορία χρωμάτων που αντιστοιχούν στις </a:t>
            </a:r>
            <a:r>
              <a:rPr lang="el-GR" sz="2400" i="1"/>
              <a:t>συνεχόμενες αλλαγές στις τιμές των χρωμάτων μεταξύ γειτονικών </a:t>
            </a:r>
            <a:r>
              <a:rPr lang="el-GR" sz="2400" i="1" err="1"/>
              <a:t>εικονοστοιχείων</a:t>
            </a:r>
            <a:endParaRPr lang="en-US" sz="2400" i="1"/>
          </a:p>
          <a:p>
            <a:pPr>
              <a:spcBef>
                <a:spcPts val="600"/>
              </a:spcBef>
              <a:spcAft>
                <a:spcPts val="600"/>
              </a:spcAft>
            </a:pPr>
            <a:endParaRPr lang="en-US" sz="2800"/>
          </a:p>
          <a:p>
            <a:pPr>
              <a:spcBef>
                <a:spcPts val="600"/>
              </a:spcBef>
              <a:spcAft>
                <a:spcPts val="600"/>
              </a:spcAft>
            </a:pPr>
            <a:endParaRPr lang="en-US" sz="2800"/>
          </a:p>
        </p:txBody>
      </p:sp>
    </p:spTree>
    <p:extLst>
      <p:ext uri="{BB962C8B-B14F-4D97-AF65-F5344CB8AC3E}">
        <p14:creationId xmlns:p14="http://schemas.microsoft.com/office/powerpoint/2010/main" val="303498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a:t>6. Εκμετάλλευση στατιστικού πλεονασμού</a:t>
            </a:r>
            <a:endParaRPr lang="en-US"/>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a:t>Η εκμετάλλευση του στατιστικού πλεονασμού αποτελεί μια </a:t>
            </a:r>
            <a:r>
              <a:rPr lang="el-GR" b="1"/>
              <a:t>μη </a:t>
            </a:r>
            <a:r>
              <a:rPr lang="el-GR" b="1" err="1"/>
              <a:t>απωλεστική</a:t>
            </a:r>
            <a:r>
              <a:rPr lang="el-GR" b="1"/>
              <a:t> </a:t>
            </a:r>
            <a:r>
              <a:rPr lang="el-GR"/>
              <a:t>μέθοδο συμπίεσης δεδομένων.</a:t>
            </a:r>
            <a:endParaRPr lang="en-US"/>
          </a:p>
          <a:p>
            <a:r>
              <a:rPr lang="el-GR"/>
              <a:t>Μέθοδος </a:t>
            </a:r>
            <a:r>
              <a:rPr lang="el-GR" b="1"/>
              <a:t>κωδικοποίησης εντροπίας.</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a:t>
            </a:r>
            <a:r>
              <a:rPr lang="el-GR" b="1"/>
              <a:t>οποιοδήποτε αλφάβητο κάποια από τα σύμβολα εμφανίζονται πιο συχνά από κάποια άλλα.</a:t>
            </a:r>
            <a:r>
              <a:rPr lang="el-GR"/>
              <a:t> </a:t>
            </a:r>
          </a:p>
          <a:p>
            <a:r>
              <a:rPr lang="el-GR"/>
              <a:t>Αυτό σημαίνει ότι αν τα πιο συχνά εμφανιζόμενα σύμβολα κωδικοποιηθούν πιο αποδοτικά αναμένουμε να έχουμε όφελος σε σχέση με την </a:t>
            </a:r>
            <a:r>
              <a:rPr lang="el-GR" b="1"/>
              <a:t>ομοιόμορφη κωδικοποίηση </a:t>
            </a:r>
            <a:endParaRPr lang="en-US" b="1"/>
          </a:p>
          <a:p>
            <a:pPr lvl="1"/>
            <a:r>
              <a:rPr lang="el-GR"/>
              <a:t>με μικρότερες, δηλαδή, σε αριθμό </a:t>
            </a:r>
            <a:r>
              <a:rPr lang="en-US"/>
              <a:t>bits </a:t>
            </a:r>
            <a:r>
              <a:rPr lang="el-GR"/>
              <a:t>λέξεις κωδικοποίησης, </a:t>
            </a:r>
            <a:endParaRPr lang="en-US"/>
          </a:p>
          <a:p>
            <a:pPr lvl="1"/>
            <a:r>
              <a:rPr lang="en-US"/>
              <a:t>o</a:t>
            </a:r>
            <a:r>
              <a:rPr lang="el-GR" err="1"/>
              <a:t>μοιόμορφα</a:t>
            </a:r>
            <a:r>
              <a:rPr lang="en-US"/>
              <a:t>: </a:t>
            </a:r>
            <a:r>
              <a:rPr lang="el-GR"/>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a:t>Ομοιόμορφη Κωδικοποίηση </a:t>
            </a:r>
            <a:endParaRPr lang="en-US"/>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5115956" cy="5026570"/>
          </a:xfrm>
        </p:spPr>
        <p:txBody>
          <a:bodyPr>
            <a:normAutofit fontScale="92500" lnSpcReduction="10000"/>
          </a:bodyPr>
          <a:lstStyle/>
          <a:p>
            <a:r>
              <a:rPr lang="en-US" sz="2400"/>
              <a:t>Y</a:t>
            </a:r>
            <a:r>
              <a:rPr lang="el-GR" sz="2400" err="1"/>
              <a:t>πολογίζεται</a:t>
            </a:r>
            <a:r>
              <a:rPr lang="el-GR" sz="2400"/>
              <a:t> το πλήθος των </a:t>
            </a:r>
            <a:r>
              <a:rPr lang="el-GR" sz="2400" err="1"/>
              <a:t>bits</a:t>
            </a:r>
            <a:r>
              <a:rPr lang="el-GR" sz="2400"/>
              <a:t> με βάση το πλήθος των συμβόλων προς κωδικοποίηση</a:t>
            </a:r>
          </a:p>
          <a:p>
            <a:r>
              <a:rPr lang="el-GR" sz="2400"/>
              <a:t>Η σχέση υπολογισμού είναι </a:t>
            </a:r>
            <a:r>
              <a:rPr lang="el-GR" sz="2400" b="1"/>
              <a:t>N </a:t>
            </a:r>
            <a:r>
              <a:rPr lang="el-GR" sz="2400"/>
              <a:t>&lt;= 2</a:t>
            </a:r>
            <a:r>
              <a:rPr lang="el-GR" sz="2400" b="1" baseline="30000">
                <a:solidFill>
                  <a:srgbClr val="C00000"/>
                </a:solidFill>
              </a:rPr>
              <a:t>n</a:t>
            </a:r>
            <a:r>
              <a:rPr lang="el-GR" sz="2400"/>
              <a:t> </a:t>
            </a:r>
          </a:p>
          <a:p>
            <a:pPr lvl="1"/>
            <a:r>
              <a:rPr lang="el-GR" sz="2000" b="1"/>
              <a:t>N</a:t>
            </a:r>
            <a:r>
              <a:rPr lang="el-GR" sz="2000"/>
              <a:t> το πλήθος των συμβόλων προς κωδικοποίηση </a:t>
            </a:r>
          </a:p>
          <a:p>
            <a:pPr lvl="1"/>
            <a:r>
              <a:rPr lang="el-GR" sz="2000" b="1">
                <a:solidFill>
                  <a:srgbClr val="C00000"/>
                </a:solidFill>
              </a:rPr>
              <a:t>n</a:t>
            </a:r>
            <a:r>
              <a:rPr lang="el-GR" sz="2000"/>
              <a:t> το πλήθος των </a:t>
            </a:r>
            <a:r>
              <a:rPr lang="el-GR" sz="2000" err="1"/>
              <a:t>bits</a:t>
            </a:r>
            <a:r>
              <a:rPr lang="el-GR" sz="2000"/>
              <a:t> που απαιτούνται για την κωδικοποίηση  </a:t>
            </a:r>
          </a:p>
          <a:p>
            <a:r>
              <a:rPr lang="el-GR" sz="2400"/>
              <a:t>Σε κάθε σύμβολο αντιστοιχίζεται ένας διαφορετικός συνδυασμός από </a:t>
            </a:r>
            <a:r>
              <a:rPr lang="el-GR" sz="2400" b="1">
                <a:solidFill>
                  <a:srgbClr val="C00000"/>
                </a:solidFill>
              </a:rPr>
              <a:t>n</a:t>
            </a:r>
            <a:r>
              <a:rPr lang="el-GR" sz="2400"/>
              <a:t> </a:t>
            </a:r>
            <a:r>
              <a:rPr lang="el-GR" sz="2400" err="1"/>
              <a:t>bits</a:t>
            </a:r>
            <a:r>
              <a:rPr lang="en-US" sz="2400"/>
              <a:t>.</a:t>
            </a:r>
          </a:p>
          <a:p>
            <a:r>
              <a:rPr lang="el-GR" sz="2400"/>
              <a:t>Παράδειγμα</a:t>
            </a:r>
          </a:p>
          <a:p>
            <a:pPr lvl="1"/>
            <a:r>
              <a:rPr lang="el-GR" sz="2000"/>
              <a:t>6 </a:t>
            </a:r>
            <a:r>
              <a:rPr lang="el-GR" sz="2000" err="1"/>
              <a:t>συμβόλα</a:t>
            </a:r>
            <a:r>
              <a:rPr lang="el-GR" sz="2000"/>
              <a:t>,</a:t>
            </a:r>
          </a:p>
          <a:p>
            <a:pPr lvl="1"/>
            <a:r>
              <a:rPr lang="el-GR" sz="2000"/>
              <a:t>πλήθος των </a:t>
            </a:r>
            <a:r>
              <a:rPr lang="el-GR" sz="2000" err="1"/>
              <a:t>bits</a:t>
            </a:r>
            <a:r>
              <a:rPr lang="el-GR" sz="2000"/>
              <a:t>:  3</a:t>
            </a:r>
            <a:r>
              <a:rPr lang="en-US" sz="2000"/>
              <a:t>  </a:t>
            </a:r>
            <a:r>
              <a:rPr lang="el-GR" sz="2000"/>
              <a:t> (2</a:t>
            </a:r>
            <a:r>
              <a:rPr lang="el-GR" sz="2000" baseline="30000"/>
              <a:t>2</a:t>
            </a:r>
            <a:r>
              <a:rPr lang="el-GR" sz="2000"/>
              <a:t>&lt;6 και 2</a:t>
            </a:r>
            <a:r>
              <a:rPr lang="el-GR" sz="2000" baseline="30000"/>
              <a:t>3</a:t>
            </a:r>
            <a:r>
              <a:rPr lang="el-GR" sz="2000"/>
              <a:t>&gt;6) </a:t>
            </a:r>
            <a:endParaRPr lang="en-US" sz="200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n-US"/>
                        <a:t>000</a:t>
                      </a:r>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n-US"/>
                        <a:t>001</a:t>
                      </a:r>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n-US"/>
                        <a:t>010</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011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100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a:t> Κωδικοποίηση </a:t>
            </a:r>
            <a:r>
              <a:rPr lang="en-US"/>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fontScale="85000" lnSpcReduction="20000"/>
          </a:bodyPr>
          <a:lstStyle/>
          <a:p>
            <a:r>
              <a:rPr lang="el-GR"/>
              <a:t>Σε κάποιες περιπτώσεις είναι δυνατόν να υπάρξει πληροφορία (ή εκτίμηση) για </a:t>
            </a:r>
            <a:r>
              <a:rPr lang="el-GR" i="1"/>
              <a:t>τη συχνότητα εμφάνισης των συμβόλων στις λέξεις που προέρχονται από το συγκεκριμένο αλφάβητο</a:t>
            </a:r>
          </a:p>
          <a:p>
            <a:pPr lvl="1"/>
            <a:r>
              <a:rPr lang="el-GR"/>
              <a:t>κάποια σύμβολα εμφανίζονται πιο συχνά από τα άλλα</a:t>
            </a:r>
          </a:p>
          <a:p>
            <a:r>
              <a:rPr lang="el-GR"/>
              <a:t>Ενδείκνυται η χρήση μικρότερων (σε μήκος) ακολουθιών για τα πιο συχνά χρησιμοποιούμενα σύμβολα. </a:t>
            </a:r>
          </a:p>
          <a:p>
            <a:r>
              <a:rPr lang="el-GR"/>
              <a:t>Αυτή ακριβώς τη γνώση για τη συχνότητα εμφάνισης των συμβόλων είναι που εκμεταλλεύεται ο </a:t>
            </a:r>
            <a:r>
              <a:rPr lang="el-GR" b="1"/>
              <a:t>αλγόριθμος </a:t>
            </a:r>
            <a:r>
              <a:rPr lang="el-GR" b="1" err="1"/>
              <a:t>Huffman</a:t>
            </a:r>
            <a:r>
              <a:rPr lang="el-GR" b="1"/>
              <a:t> </a:t>
            </a:r>
            <a:r>
              <a:rPr lang="el-GR"/>
              <a:t>αλλά και άλλοι συναφείς αλγόριθμοι. </a:t>
            </a:r>
            <a:endParaRPr lang="en-US"/>
          </a:p>
        </p:txBody>
      </p:sp>
    </p:spTree>
    <p:extLst>
      <p:ext uri="{BB962C8B-B14F-4D97-AF65-F5344CB8AC3E}">
        <p14:creationId xmlns:p14="http://schemas.microsoft.com/office/powerpoint/2010/main" val="1842483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a:t>Έστω τα </a:t>
            </a:r>
            <a:r>
              <a:rPr lang="el-GR" sz="2400" b="1"/>
              <a:t>k</a:t>
            </a:r>
            <a:r>
              <a:rPr lang="el-GR" sz="2400"/>
              <a:t> προς κωδικοποίηση </a:t>
            </a:r>
            <a:r>
              <a:rPr lang="el-GR" sz="2400" b="1"/>
              <a:t>σύμβολα</a:t>
            </a:r>
            <a:r>
              <a:rPr lang="el-GR" sz="2400"/>
              <a:t> (αλφάβητο)  </a:t>
            </a:r>
          </a:p>
          <a:p>
            <a:pPr marL="0" indent="0" algn="ctr">
              <a:buNone/>
            </a:pPr>
            <a:r>
              <a:rPr lang="el-GR" sz="2400" b="1"/>
              <a:t>A</a:t>
            </a:r>
            <a:r>
              <a:rPr lang="el-GR" sz="2400"/>
              <a:t> = {a</a:t>
            </a:r>
            <a:r>
              <a:rPr lang="el-GR" sz="2400" baseline="-25000"/>
              <a:t>1</a:t>
            </a:r>
            <a:r>
              <a:rPr lang="el-GR" sz="2400"/>
              <a:t>, a</a:t>
            </a:r>
            <a:r>
              <a:rPr lang="el-GR" sz="2400" baseline="-25000"/>
              <a:t>2</a:t>
            </a:r>
            <a:r>
              <a:rPr lang="el-GR" sz="2400"/>
              <a:t>, …., </a:t>
            </a:r>
            <a:r>
              <a:rPr lang="el-GR" sz="2400" err="1"/>
              <a:t>a</a:t>
            </a:r>
            <a:r>
              <a:rPr lang="el-GR" sz="2400" baseline="-25000" err="1"/>
              <a:t>k</a:t>
            </a:r>
            <a:r>
              <a:rPr lang="el-GR" sz="2400"/>
              <a:t>) </a:t>
            </a:r>
          </a:p>
          <a:p>
            <a:r>
              <a:rPr lang="el-GR" sz="2400"/>
              <a:t>Και έστω τα βάρη τα οποία αντιστοιχούν στα ανωτέρω σύμβολα, τα οποία αντιστοιχούν στην </a:t>
            </a:r>
            <a:r>
              <a:rPr lang="el-GR" sz="2400" b="1"/>
              <a:t>πιθανότητα εμφάνισης κάθε συμβόλου  </a:t>
            </a:r>
          </a:p>
          <a:p>
            <a:pPr marL="0" indent="0" algn="ctr">
              <a:buNone/>
            </a:pPr>
            <a:r>
              <a:rPr lang="el-GR" sz="2400" b="1"/>
              <a:t>W</a:t>
            </a:r>
            <a:r>
              <a:rPr lang="el-GR" sz="2400"/>
              <a:t> = {w</a:t>
            </a:r>
            <a:r>
              <a:rPr lang="el-GR" sz="2400" baseline="-25000"/>
              <a:t>1</a:t>
            </a:r>
            <a:r>
              <a:rPr lang="el-GR" sz="2400"/>
              <a:t>, w</a:t>
            </a:r>
            <a:r>
              <a:rPr lang="el-GR" sz="2400" baseline="-25000"/>
              <a:t>2</a:t>
            </a:r>
            <a:r>
              <a:rPr lang="el-GR" sz="2400"/>
              <a:t>, …., </a:t>
            </a:r>
            <a:r>
              <a:rPr lang="el-GR" sz="2400" err="1"/>
              <a:t>w</a:t>
            </a:r>
            <a:r>
              <a:rPr lang="el-GR" sz="2400" baseline="-25000" err="1"/>
              <a:t>k</a:t>
            </a:r>
            <a:r>
              <a:rPr lang="el-GR" sz="2400"/>
              <a:t>),  </a:t>
            </a:r>
          </a:p>
          <a:p>
            <a:r>
              <a:rPr lang="el-GR" sz="2400"/>
              <a:t>Επιθυμούμε να υπολογίσουμε τις </a:t>
            </a:r>
            <a:r>
              <a:rPr lang="el-GR" sz="2400" b="1"/>
              <a:t>λέξεις κωδικοποίησης </a:t>
            </a:r>
            <a:r>
              <a:rPr lang="el-GR" sz="2400"/>
              <a:t>(τις ακολουθίες δηλαδή </a:t>
            </a:r>
            <a:r>
              <a:rPr lang="el-GR" sz="2400" err="1"/>
              <a:t>bits</a:t>
            </a:r>
            <a:r>
              <a:rPr lang="el-GR" sz="2400"/>
              <a:t> όπου κάθε ένα από αυτά έχει συγκεκριμένη τιμή) </a:t>
            </a:r>
          </a:p>
          <a:p>
            <a:pPr marL="0" indent="0" algn="ctr">
              <a:buNone/>
            </a:pPr>
            <a:r>
              <a:rPr lang="el-GR" sz="2400"/>
              <a:t>C(A, W)={c</a:t>
            </a:r>
            <a:r>
              <a:rPr lang="el-GR" sz="2400" baseline="-25000"/>
              <a:t>1</a:t>
            </a:r>
            <a:r>
              <a:rPr lang="el-GR" sz="2400"/>
              <a:t>, c</a:t>
            </a:r>
            <a:r>
              <a:rPr lang="el-GR" sz="2400" baseline="-25000"/>
              <a:t>2</a:t>
            </a:r>
            <a:r>
              <a:rPr lang="el-GR" sz="2400"/>
              <a:t>, …, </a:t>
            </a:r>
            <a:r>
              <a:rPr lang="el-GR" sz="2400" err="1"/>
              <a:t>c</a:t>
            </a:r>
            <a:r>
              <a:rPr lang="el-GR" sz="2400" baseline="-25000" err="1"/>
              <a:t>k</a:t>
            </a:r>
            <a:r>
              <a:rPr lang="el-GR" sz="2400"/>
              <a:t>),</a:t>
            </a:r>
            <a:r>
              <a:rPr lang="en-US" sz="2400"/>
              <a:t> </a:t>
            </a:r>
            <a:r>
              <a:rPr lang="el-GR" sz="2400"/>
              <a:t>αποτελούμενες από Ν={n</a:t>
            </a:r>
            <a:r>
              <a:rPr lang="el-GR" sz="2400" baseline="-25000"/>
              <a:t>1</a:t>
            </a:r>
            <a:r>
              <a:rPr lang="el-GR" sz="2400"/>
              <a:t>, n</a:t>
            </a:r>
            <a:r>
              <a:rPr lang="el-GR" sz="2400" baseline="-25000"/>
              <a:t>2</a:t>
            </a:r>
            <a:r>
              <a:rPr lang="el-GR" sz="2400"/>
              <a:t>, ..</a:t>
            </a:r>
            <a:r>
              <a:rPr lang="el-GR" sz="2400" err="1"/>
              <a:t>n</a:t>
            </a:r>
            <a:r>
              <a:rPr lang="el-GR" sz="2400" baseline="-25000" err="1"/>
              <a:t>k</a:t>
            </a:r>
            <a:r>
              <a:rPr lang="el-GR" sz="2400"/>
              <a:t>}</a:t>
            </a:r>
            <a:r>
              <a:rPr lang="en-US" sz="2400"/>
              <a:t> </a:t>
            </a:r>
            <a:r>
              <a:rPr lang="el-GR" sz="2400" err="1"/>
              <a:t>bits</a:t>
            </a:r>
            <a:endParaRPr lang="en-US" sz="2400"/>
          </a:p>
        </p:txBody>
      </p:sp>
    </p:spTree>
    <p:extLst>
      <p:ext uri="{BB962C8B-B14F-4D97-AF65-F5344CB8AC3E}">
        <p14:creationId xmlns:p14="http://schemas.microsoft.com/office/powerpoint/2010/main" val="7598932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2"/>
            <a:ext cx="8229600" cy="2952327"/>
          </a:xfrm>
        </p:spPr>
        <p:txBody>
          <a:bodyPr>
            <a:normAutofit fontScale="77500" lnSpcReduction="20000"/>
          </a:bodyPr>
          <a:lstStyle/>
          <a:p>
            <a:r>
              <a:rPr lang="el-GR"/>
              <a:t>Οι </a:t>
            </a:r>
            <a:r>
              <a:rPr lang="el-GR" b="1"/>
              <a:t>λέξεις κωδικοποίησης </a:t>
            </a:r>
            <a:r>
              <a:rPr lang="el-GR"/>
              <a:t>αντιστοιχούν στα σύμβολα του συνόλου Α και </a:t>
            </a:r>
            <a:r>
              <a:rPr lang="el-GR" b="1"/>
              <a:t>επιλέγονται </a:t>
            </a:r>
            <a:r>
              <a:rPr lang="el-GR"/>
              <a:t>έτσι ώστε να </a:t>
            </a:r>
            <a:r>
              <a:rPr lang="el-GR" b="1"/>
              <a:t>ελαχιστοποιείται το άθροισμα των γινομένων του πλήθους των </a:t>
            </a:r>
            <a:r>
              <a:rPr lang="el-GR" b="1" err="1"/>
              <a:t>bits</a:t>
            </a:r>
            <a:r>
              <a:rPr lang="el-GR" b="1"/>
              <a:t> </a:t>
            </a:r>
            <a:r>
              <a:rPr lang="el-GR"/>
              <a:t>που χρησιμοποιούνται για την κωδικοποίηση κάθε συμβόλου επί την πιθανότητα εμφάνισης του συμβόλου αυτού (το βάρος του). </a:t>
            </a:r>
          </a:p>
          <a:p>
            <a:pPr>
              <a:lnSpc>
                <a:spcPct val="120000"/>
              </a:lnSpc>
              <a:spcAft>
                <a:spcPts val="600"/>
              </a:spcAft>
            </a:pPr>
            <a:r>
              <a:rPr lang="el-GR"/>
              <a:t>Επιθυμούμε, δηλαδή, </a:t>
            </a:r>
            <a:r>
              <a:rPr lang="el-GR" b="1"/>
              <a:t>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4653031"/>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a:t>Ο αλγόριθμος </a:t>
            </a:r>
            <a:r>
              <a:rPr lang="el-GR" err="1"/>
              <a:t>Huffman</a:t>
            </a:r>
            <a:r>
              <a:rPr lang="el-GR"/>
              <a:t> για την εύρεση της βέλτιστης κωδικοποίησης με τα παραπάνω δεδομένα βασίζεται στην </a:t>
            </a:r>
            <a:r>
              <a:rPr lang="el-GR" b="1"/>
              <a:t>κατασκευή του δυαδικού δένδρου </a:t>
            </a:r>
            <a:r>
              <a:rPr lang="el-GR" b="1" err="1"/>
              <a:t>Huffman</a:t>
            </a:r>
            <a:r>
              <a:rPr lang="el-GR"/>
              <a:t>. </a:t>
            </a:r>
            <a:endParaRPr lang="en-US"/>
          </a:p>
        </p:txBody>
      </p:sp>
    </p:spTree>
    <p:extLst>
      <p:ext uri="{BB962C8B-B14F-4D97-AF65-F5344CB8AC3E}">
        <p14:creationId xmlns:p14="http://schemas.microsoft.com/office/powerpoint/2010/main" val="20825998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(1)</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417638"/>
            <a:ext cx="8964488" cy="5107706"/>
          </a:xfrm>
        </p:spPr>
        <p:txBody>
          <a:bodyPr>
            <a:normAutofit fontScale="92500" lnSpcReduction="10000"/>
          </a:bodyPr>
          <a:lstStyle/>
          <a:p>
            <a:pPr marL="0" indent="0">
              <a:spcAft>
                <a:spcPts val="1200"/>
              </a:spcAft>
              <a:buNone/>
            </a:pPr>
            <a:r>
              <a:rPr lang="en-US" sz="2000" b="1"/>
              <a:t>B</a:t>
            </a:r>
            <a:r>
              <a:rPr lang="el-GR" sz="2000" b="1" err="1"/>
              <a:t>ήμα</a:t>
            </a:r>
            <a:r>
              <a:rPr lang="el-GR" sz="2000" b="1"/>
              <a:t> 1: </a:t>
            </a:r>
          </a:p>
          <a:p>
            <a:pPr marL="457200" indent="-457200">
              <a:spcAft>
                <a:spcPts val="1200"/>
              </a:spcAft>
              <a:buFont typeface="+mj-lt"/>
              <a:buAutoNum type="arabicPeriod"/>
            </a:pPr>
            <a:r>
              <a:rPr lang="el-GR" sz="2000"/>
              <a:t>Δημιουργούνται (απεικονίζονται) οι </a:t>
            </a:r>
            <a:r>
              <a:rPr lang="el-GR" sz="2000" b="1"/>
              <a:t>αρχικοί κόμβοι </a:t>
            </a:r>
            <a:r>
              <a:rPr lang="el-GR" sz="2000"/>
              <a:t>(που αποτελούν τα φύλλα του δένδρου) από τα </a:t>
            </a:r>
            <a:r>
              <a:rPr lang="el-GR" sz="2000" b="1"/>
              <a:t>προς κωδικοποίηση σύμβολα</a:t>
            </a:r>
            <a:r>
              <a:rPr lang="el-GR" sz="2000"/>
              <a:t>, </a:t>
            </a:r>
          </a:p>
          <a:p>
            <a:pPr marL="457200" indent="-457200">
              <a:spcAft>
                <a:spcPts val="1200"/>
              </a:spcAft>
              <a:buFont typeface="+mj-lt"/>
              <a:buAutoNum type="arabicPeriod"/>
            </a:pPr>
            <a:r>
              <a:rPr lang="el-GR" sz="2000"/>
              <a:t>Τα σύμβολα ενδείκνυται να γράφονται με </a:t>
            </a:r>
            <a:r>
              <a:rPr lang="el-GR" sz="2000" b="1"/>
              <a:t>αύξουσα ή φθίνουσα σειρά </a:t>
            </a:r>
            <a:r>
              <a:rPr lang="el-GR" sz="2000"/>
              <a:t>με βάση τα βάρη τους.  </a:t>
            </a:r>
          </a:p>
          <a:p>
            <a:pPr marL="457200" indent="-457200">
              <a:spcAft>
                <a:spcPts val="1200"/>
              </a:spcAft>
              <a:buFont typeface="+mj-lt"/>
              <a:buAutoNum type="arabicPeriod"/>
            </a:pPr>
            <a:r>
              <a:rPr lang="el-GR" sz="2000"/>
              <a:t>Σε κάθε ένα από αυτά αναγράφεται το </a:t>
            </a:r>
            <a:r>
              <a:rPr lang="el-GR" sz="2000" b="1"/>
              <a:t>βάρος του </a:t>
            </a:r>
            <a:r>
              <a:rPr lang="el-GR" sz="2000"/>
              <a:t>(το οποίο αντιστοιχεί στην πιθανότητα εμφάνισής του). </a:t>
            </a:r>
          </a:p>
          <a:p>
            <a:pPr marL="0" indent="0">
              <a:buNone/>
            </a:pPr>
            <a:r>
              <a:rPr lang="en-US" sz="2000" b="1"/>
              <a:t>B</a:t>
            </a:r>
            <a:r>
              <a:rPr lang="el-GR" sz="2000" b="1" err="1"/>
              <a:t>ήμα</a:t>
            </a:r>
            <a:r>
              <a:rPr lang="el-GR" sz="2000" b="1"/>
              <a:t> 2:</a:t>
            </a:r>
          </a:p>
          <a:p>
            <a:pPr marL="457200" indent="-457200">
              <a:buFont typeface="+mj-lt"/>
              <a:buAutoNum type="arabicPeriod"/>
            </a:pPr>
            <a:r>
              <a:rPr lang="el-GR" sz="2000"/>
              <a:t>Επιλέγοντας τους </a:t>
            </a:r>
            <a:r>
              <a:rPr lang="el-GR" sz="2000" b="1"/>
              <a:t>δύο κόμβους με τα μικρότερα βάρη</a:t>
            </a:r>
            <a:r>
              <a:rPr lang="el-GR" sz="2000"/>
              <a:t>, δημιουργείται ένα νέος εσωτερικός κόμβος, ο οποίος συνδέει (έχει, δηλαδή, σαν παιδιά του) τους δύο επιλεγμένους κόμβους. </a:t>
            </a:r>
          </a:p>
          <a:p>
            <a:pPr marL="457200" indent="-457200">
              <a:buFont typeface="+mj-lt"/>
              <a:buAutoNum type="arabicPeriod"/>
            </a:pPr>
            <a:r>
              <a:rPr lang="el-GR" sz="2000"/>
              <a:t>Το βάρος του νέου κόμβου προκύπτει από το άθροισμα των βαρών των δύο κόμβων από τους οποίους αυτός έχει προκύψει.  </a:t>
            </a:r>
          </a:p>
          <a:p>
            <a:pPr marL="0" indent="0">
              <a:buNone/>
            </a:pPr>
            <a:endParaRPr lang="en-US" sz="2000"/>
          </a:p>
        </p:txBody>
      </p:sp>
    </p:spTree>
    <p:extLst>
      <p:ext uri="{BB962C8B-B14F-4D97-AF65-F5344CB8AC3E}">
        <p14:creationId xmlns:p14="http://schemas.microsoft.com/office/powerpoint/2010/main" val="12079872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(2)</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spcAft>
                <a:spcPts val="1200"/>
              </a:spcAft>
              <a:buNone/>
            </a:pPr>
            <a:r>
              <a:rPr lang="en-US" sz="2000" b="1"/>
              <a:t>B</a:t>
            </a:r>
            <a:r>
              <a:rPr lang="el-GR" sz="2000" b="1" err="1"/>
              <a:t>ήμα</a:t>
            </a:r>
            <a:r>
              <a:rPr lang="el-GR" sz="2000" b="1"/>
              <a:t> 3</a:t>
            </a:r>
            <a:r>
              <a:rPr lang="el-GR" sz="200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spcAft>
                <a:spcPts val="1200"/>
              </a:spcAft>
              <a:buNone/>
            </a:pPr>
            <a:r>
              <a:rPr lang="en-US" sz="2000" b="1"/>
              <a:t>B</a:t>
            </a:r>
            <a:r>
              <a:rPr lang="el-GR" sz="2000" b="1" err="1"/>
              <a:t>ήμα</a:t>
            </a:r>
            <a:r>
              <a:rPr lang="el-GR" sz="2000" b="1"/>
              <a:t> 4: </a:t>
            </a:r>
            <a:r>
              <a:rPr lang="el-GR" sz="200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spcAft>
                <a:spcPts val="1200"/>
              </a:spcAft>
              <a:buNone/>
            </a:pPr>
            <a:r>
              <a:rPr lang="en-US" sz="2000" b="1"/>
              <a:t>B</a:t>
            </a:r>
            <a:r>
              <a:rPr lang="el-GR" sz="2000" b="1" err="1"/>
              <a:t>ήμα</a:t>
            </a:r>
            <a:r>
              <a:rPr lang="el-GR" sz="2000" b="1"/>
              <a:t> 5</a:t>
            </a:r>
            <a:r>
              <a:rPr lang="el-GR" sz="200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2000"/>
          </a:p>
        </p:txBody>
      </p:sp>
    </p:spTree>
    <p:extLst>
      <p:ext uri="{BB962C8B-B14F-4D97-AF65-F5344CB8AC3E}">
        <p14:creationId xmlns:p14="http://schemas.microsoft.com/office/powerpoint/2010/main" val="5209392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endParaRPr lang="en-US"/>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l-GR"/>
                        <a:t>3</a:t>
                      </a:r>
                      <a:endParaRPr lang="en-US"/>
                    </a:p>
                  </a:txBody>
                  <a:tcPr/>
                </a:tc>
                <a:tc>
                  <a:txBody>
                    <a:bodyPr/>
                    <a:lstStyle/>
                    <a:p>
                      <a:pPr algn="ctr"/>
                      <a:r>
                        <a:rPr lang="el-GR"/>
                        <a:t>0,15</a:t>
                      </a:r>
                      <a:endParaRPr lang="en-US"/>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l-GR" b="0"/>
                        <a:t>2</a:t>
                      </a:r>
                      <a:endParaRPr lang="en-US" b="0"/>
                    </a:p>
                  </a:txBody>
                  <a:tcPr/>
                </a:tc>
                <a:tc>
                  <a:txBody>
                    <a:bodyPr/>
                    <a:lstStyle/>
                    <a:p>
                      <a:pPr algn="ctr"/>
                      <a:r>
                        <a:rPr lang="el-GR" b="0"/>
                        <a:t>0,1</a:t>
                      </a:r>
                      <a:endParaRPr lang="en-US" b="0"/>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l-GR"/>
                        <a:t>Ε</a:t>
                      </a:r>
                      <a:endParaRPr lang="en-US"/>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3399136334"/>
                  </a:ext>
                </a:extLst>
              </a:tr>
              <a:tr h="370840">
                <a:tc>
                  <a:txBody>
                    <a:bodyPr/>
                    <a:lstStyle/>
                    <a:p>
                      <a:pPr algn="ctr"/>
                      <a:r>
                        <a:rPr lang="en-US"/>
                        <a:t>C</a:t>
                      </a:r>
                      <a:endParaRPr lang="en-US" b="0"/>
                    </a:p>
                  </a:txBody>
                  <a:tcPr/>
                </a:tc>
                <a:tc>
                  <a:txBody>
                    <a:bodyPr/>
                    <a:lstStyle/>
                    <a:p>
                      <a:pPr algn="ctr"/>
                      <a:r>
                        <a:rPr lang="en-US"/>
                        <a:t>3</a:t>
                      </a:r>
                      <a:endParaRPr lang="en-US" b="0"/>
                    </a:p>
                  </a:txBody>
                  <a:tcPr/>
                </a:tc>
                <a:tc>
                  <a:txBody>
                    <a:bodyPr/>
                    <a:lstStyle/>
                    <a:p>
                      <a:pPr algn="ctr"/>
                      <a:r>
                        <a:rPr lang="el-GR"/>
                        <a:t>0,1</a:t>
                      </a:r>
                      <a:r>
                        <a:rPr lang="en-US"/>
                        <a:t>5</a:t>
                      </a:r>
                      <a:endParaRPr lang="en-US" b="0"/>
                    </a:p>
                  </a:txBody>
                  <a:tcPr/>
                </a:tc>
                <a:extLst>
                  <a:ext uri="{0D108BD9-81ED-4DB2-BD59-A6C34878D82A}">
                    <a16:rowId xmlns:a16="http://schemas.microsoft.com/office/drawing/2014/main" val="3433375751"/>
                  </a:ext>
                </a:extLst>
              </a:tr>
              <a:tr h="370840">
                <a:tc>
                  <a:txBody>
                    <a:bodyPr/>
                    <a:lstStyle/>
                    <a:p>
                      <a:pPr algn="ctr"/>
                      <a:r>
                        <a:rPr lang="en-US"/>
                        <a:t>D</a:t>
                      </a:r>
                    </a:p>
                  </a:txBody>
                  <a:tcPr/>
                </a:tc>
                <a:tc>
                  <a:txBody>
                    <a:bodyPr/>
                    <a:lstStyle/>
                    <a:p>
                      <a:pPr algn="ctr"/>
                      <a:r>
                        <a:rPr lang="en-US"/>
                        <a:t>2</a:t>
                      </a:r>
                    </a:p>
                  </a:txBody>
                  <a:tcPr/>
                </a:tc>
                <a:tc>
                  <a:txBody>
                    <a:bodyPr/>
                    <a:lstStyle/>
                    <a:p>
                      <a:pPr algn="ctr"/>
                      <a:r>
                        <a:rPr lang="en-US"/>
                        <a:t>0,1</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1</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a:t>B</a:t>
            </a:r>
            <a:r>
              <a:rPr lang="el-GR" sz="2400" b="1" err="1"/>
              <a:t>ήμα</a:t>
            </a:r>
            <a:r>
              <a:rPr lang="el-GR" sz="2400" b="1"/>
              <a:t> 1: </a:t>
            </a:r>
            <a:endParaRPr lang="en-US" sz="2400" b="1"/>
          </a:p>
          <a:p>
            <a:r>
              <a:rPr lang="el-GR" sz="2400"/>
              <a:t>Δημιουργούνται οι αρχικοί κόμβοι (που αποτελούν τα φύλλα του δένδρου) από τα σύμβολα</a:t>
            </a:r>
            <a:r>
              <a:rPr lang="en-US" sz="2400"/>
              <a:t> </a:t>
            </a:r>
            <a:r>
              <a:rPr lang="el-GR" sz="2400"/>
              <a:t>με αύξουσα ή φθίνουσα σειρά</a:t>
            </a:r>
            <a:r>
              <a:rPr lang="en-US" sz="2400"/>
              <a:t>.</a:t>
            </a:r>
          </a:p>
          <a:p>
            <a:r>
              <a:rPr lang="en-US" sz="2400"/>
              <a:t>A</a:t>
            </a:r>
            <a:r>
              <a:rPr lang="el-GR" sz="2400" err="1"/>
              <a:t>ναγράφεται</a:t>
            </a:r>
            <a:r>
              <a:rPr lang="el-GR" sz="2400"/>
              <a:t> κάθε ένα από αυτά το βάρος του</a:t>
            </a:r>
            <a:r>
              <a:rPr lang="en-US" sz="2400"/>
              <a:t>. </a:t>
            </a:r>
            <a:endParaRPr lang="el-GR" sz="2400"/>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15972</Words>
  <Application>Microsoft Office PowerPoint</Application>
  <PresentationFormat>Προβολή στην οθόνη (4:3)</PresentationFormat>
  <Paragraphs>1139</Paragraphs>
  <Slides>132</Slides>
  <Notes>125</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132</vt:i4>
      </vt:variant>
    </vt:vector>
  </HeadingPairs>
  <TitlesOfParts>
    <vt:vector size="137" baseType="lpstr">
      <vt:lpstr>Arial</vt:lpstr>
      <vt:lpstr>Calibri</vt:lpstr>
      <vt:lpstr>Wingdings</vt:lpstr>
      <vt:lpstr>Θέμα του Office</vt:lpstr>
      <vt:lpstr>Equation.DSMT4</vt:lpstr>
      <vt:lpstr>Τεχνικές συμπίεσης βίντεο κατά MPEG</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 (1)</vt:lpstr>
      <vt:lpstr>Μηχανισμός περιορισμού χρονικού πλεονασμού</vt:lpstr>
      <vt:lpstr>Μηχανισμός περιορισμού χρονικού πλεονασμού</vt:lpstr>
      <vt:lpstr>Α. Διαχωρισμός σε Υποπεριοχές (blocks)</vt:lpstr>
      <vt:lpstr>μακρο-μπλοκ</vt:lpstr>
      <vt:lpstr>Β-Ι. Kωδικοποίηση των εικόνων κατά Ι</vt:lpstr>
      <vt:lpstr>Β-ΙΙ Kωδικοποίηση των εικόνων κατά Ρ</vt:lpstr>
      <vt:lpstr>Β-ΙΙ Kωδικοποίηση των εικόνων κατά Ρ</vt:lpstr>
      <vt:lpstr>Β- ΙΙΙ Kωδικοποίηση των εικόνων κατά Β</vt:lpstr>
      <vt:lpstr>Group of Pictures (GoP)</vt:lpstr>
      <vt:lpstr>Group of Pictures (GoP)</vt:lpstr>
      <vt:lpstr>Group of Pictures (GoP)</vt:lpstr>
      <vt:lpstr>Group of Pictures (GoP)</vt:lpstr>
      <vt:lpstr>Αλληλουχία Ι, Β, Ρ πλαισίων</vt:lpstr>
      <vt:lpstr>Παρουσίαση του PowerPoint</vt:lpstr>
      <vt:lpstr>Παράδειγμα διαχείρισης 14 πλαισίων</vt:lpstr>
      <vt:lpstr>Όφελος από την εκμετάλλευση του χρονικού πλεονασμού</vt:lpstr>
      <vt:lpstr>Παρουσίαση του PowerPoint</vt:lpstr>
      <vt:lpstr>Παρουσίαση του PowerPoint</vt:lpstr>
      <vt:lpstr>Αναζήτηση ομοιοτήτων μεταξύ πλαισίων</vt:lpstr>
      <vt:lpstr>Διάνυσμα κίνησης – Υπολογισμός (1/2)</vt:lpstr>
      <vt:lpstr>Διάνυσμα κίνησης – Υπολογισμός (2/2)</vt:lpstr>
      <vt:lpstr>Διάνυσμα κίνησης</vt:lpstr>
      <vt:lpstr>Εκτίμηση κίνησης</vt:lpstr>
      <vt:lpstr>Αναζήτηση όμοιων περιοχών</vt:lpstr>
      <vt:lpstr>Συναρτήσεις καλύτερου ταιριάσματος </vt:lpstr>
      <vt:lpstr>Τα βήματα του MPEG</vt:lpstr>
      <vt:lpstr>5. Μείωση χωρικού πλεονασμού</vt:lpstr>
      <vt:lpstr>5. Μείωση χωρικού πλεονασμού</vt:lpstr>
      <vt:lpstr>Μετασχηματισμός πληροφορίας &amp; κωδικοποίησή της </vt:lpstr>
      <vt:lpstr>Διακριτός Μετασχηματισμός Συνημιτόνου </vt:lpstr>
      <vt:lpstr>Τι κάνει ο DCT</vt:lpstr>
      <vt:lpstr>Οι συναρτήσεις βάσης για πίνακα 8×8 στο DCT</vt:lpstr>
      <vt:lpstr>Ιδέα</vt:lpstr>
      <vt:lpstr>Επεξεργασία εικόνας με DCT (1)</vt:lpstr>
      <vt:lpstr>Επεξεργασία εικόνας με DCT (2)</vt:lpstr>
      <vt:lpstr>Επεξεργασία εικόνας με DCT (3)</vt:lpstr>
      <vt:lpstr>Επεξεργασία εικόνας με DCT (4)</vt:lpstr>
      <vt:lpstr>Γιατί DCT στο JPEG;</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Προσαρμογή/κλιμάκωση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 (1)</vt:lpstr>
      <vt:lpstr>Κατασκευή του δυαδικού δένδρου Huffman (2)</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Συγκεντρωτικό Διάγραμμα Κωδικοποίησης MPEG</vt:lpstr>
      <vt:lpstr>Πλαίσιο-I (1 από 2)</vt:lpstr>
      <vt:lpstr>Πλαίσιο -I (2 από 2)</vt:lpstr>
      <vt:lpstr>Πλαίσια -P (1 από 2)</vt:lpstr>
      <vt:lpstr>Καρέ-P (2 από 2)</vt:lpstr>
      <vt:lpstr>Καρέ-B</vt:lpstr>
      <vt:lpstr>MPEG Προφίλ και επίπεδα  </vt:lpstr>
      <vt:lpstr>Παράμετροι ορίζουν τα επίπεδα συμπίεσης</vt:lpstr>
      <vt:lpstr>Προφίλ και Eπίπεδα</vt:lpstr>
      <vt:lpstr>Προφίλς</vt:lpstr>
      <vt:lpstr>MPEG-2 Profiles</vt:lpstr>
      <vt:lpstr>Κλιμάκωση ποιότητας</vt:lpstr>
      <vt:lpstr>Κλιμάκωση στο MPEG2  </vt:lpstr>
      <vt:lpstr>Κλιμάκωση στο MPEG2  </vt:lpstr>
      <vt:lpstr>Επίπεδα κατά το MPEG2</vt:lpstr>
      <vt:lpstr>Συνήθεις συνδυασμοί προφίλ και επιπέδου </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bbalaouras</cp:lastModifiedBy>
  <cp:revision>1</cp:revision>
  <dcterms:created xsi:type="dcterms:W3CDTF">2012-09-06T09:03:05Z</dcterms:created>
  <dcterms:modified xsi:type="dcterms:W3CDTF">2020-12-15T15:47:41Z</dcterms:modified>
</cp:coreProperties>
</file>