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394" r:id="rId2"/>
    <p:sldId id="304" r:id="rId3"/>
    <p:sldId id="264" r:id="rId4"/>
    <p:sldId id="301" r:id="rId5"/>
    <p:sldId id="302" r:id="rId6"/>
    <p:sldId id="303" r:id="rId7"/>
    <p:sldId id="305" r:id="rId8"/>
    <p:sldId id="307" r:id="rId9"/>
    <p:sldId id="308" r:id="rId10"/>
    <p:sldId id="309" r:id="rId11"/>
    <p:sldId id="306" r:id="rId12"/>
    <p:sldId id="488" r:id="rId13"/>
    <p:sldId id="310" r:id="rId14"/>
    <p:sldId id="312" r:id="rId15"/>
    <p:sldId id="311" r:id="rId16"/>
    <p:sldId id="348" r:id="rId17"/>
    <p:sldId id="313" r:id="rId18"/>
    <p:sldId id="501" r:id="rId19"/>
    <p:sldId id="314" r:id="rId20"/>
    <p:sldId id="489" r:id="rId21"/>
    <p:sldId id="315" r:id="rId22"/>
    <p:sldId id="502" r:id="rId23"/>
    <p:sldId id="316" r:id="rId24"/>
    <p:sldId id="318" r:id="rId25"/>
    <p:sldId id="317" r:id="rId26"/>
    <p:sldId id="339" r:id="rId27"/>
    <p:sldId id="319" r:id="rId28"/>
    <p:sldId id="320" r:id="rId29"/>
    <p:sldId id="481" r:id="rId30"/>
    <p:sldId id="321" r:id="rId31"/>
    <p:sldId id="497" r:id="rId32"/>
    <p:sldId id="322" r:id="rId33"/>
    <p:sldId id="503" r:id="rId34"/>
    <p:sldId id="323" r:id="rId35"/>
    <p:sldId id="524" r:id="rId36"/>
    <p:sldId id="526" r:id="rId37"/>
    <p:sldId id="527" r:id="rId38"/>
    <p:sldId id="324" r:id="rId39"/>
    <p:sldId id="525" r:id="rId40"/>
    <p:sldId id="528" r:id="rId41"/>
    <p:sldId id="325" r:id="rId42"/>
    <p:sldId id="326" r:id="rId43"/>
    <p:sldId id="327" r:id="rId44"/>
    <p:sldId id="328" r:id="rId45"/>
    <p:sldId id="504" r:id="rId46"/>
    <p:sldId id="498" r:id="rId47"/>
    <p:sldId id="336" r:id="rId48"/>
    <p:sldId id="337" r:id="rId49"/>
    <p:sldId id="494" r:id="rId50"/>
    <p:sldId id="495" r:id="rId51"/>
    <p:sldId id="513" r:id="rId52"/>
    <p:sldId id="514" r:id="rId53"/>
    <p:sldId id="329" r:id="rId54"/>
    <p:sldId id="330" r:id="rId55"/>
    <p:sldId id="492" r:id="rId56"/>
    <p:sldId id="331" r:id="rId57"/>
    <p:sldId id="333" r:id="rId58"/>
    <p:sldId id="332" r:id="rId59"/>
    <p:sldId id="334" r:id="rId60"/>
    <p:sldId id="505" r:id="rId61"/>
    <p:sldId id="340" r:id="rId62"/>
    <p:sldId id="338" r:id="rId63"/>
    <p:sldId id="341" r:id="rId64"/>
    <p:sldId id="343" r:id="rId65"/>
    <p:sldId id="342" r:id="rId66"/>
    <p:sldId id="506" r:id="rId67"/>
    <p:sldId id="507" r:id="rId68"/>
    <p:sldId id="422" r:id="rId69"/>
    <p:sldId id="446" r:id="rId70"/>
    <p:sldId id="500" r:id="rId71"/>
    <p:sldId id="424" r:id="rId72"/>
    <p:sldId id="447" r:id="rId73"/>
    <p:sldId id="344" r:id="rId74"/>
    <p:sldId id="345" r:id="rId75"/>
    <p:sldId id="349" r:id="rId76"/>
    <p:sldId id="346" r:id="rId77"/>
    <p:sldId id="351" r:id="rId78"/>
    <p:sldId id="473" r:id="rId79"/>
    <p:sldId id="474" r:id="rId80"/>
    <p:sldId id="347" r:id="rId81"/>
    <p:sldId id="350" r:id="rId82"/>
    <p:sldId id="477" r:id="rId83"/>
    <p:sldId id="475" r:id="rId84"/>
    <p:sldId id="353" r:id="rId85"/>
    <p:sldId id="476" r:id="rId86"/>
    <p:sldId id="352" r:id="rId87"/>
    <p:sldId id="359" r:id="rId88"/>
    <p:sldId id="358" r:id="rId89"/>
    <p:sldId id="360" r:id="rId90"/>
    <p:sldId id="361" r:id="rId91"/>
    <p:sldId id="483" r:id="rId92"/>
    <p:sldId id="362" r:id="rId93"/>
    <p:sldId id="363" r:id="rId94"/>
    <p:sldId id="364" r:id="rId95"/>
    <p:sldId id="365" r:id="rId96"/>
    <p:sldId id="367" r:id="rId97"/>
    <p:sldId id="366" r:id="rId98"/>
    <p:sldId id="369" r:id="rId99"/>
    <p:sldId id="370" r:id="rId100"/>
    <p:sldId id="371" r:id="rId101"/>
    <p:sldId id="372" r:id="rId102"/>
    <p:sldId id="373" r:id="rId103"/>
    <p:sldId id="374" r:id="rId104"/>
    <p:sldId id="499" r:id="rId105"/>
    <p:sldId id="378" r:id="rId106"/>
    <p:sldId id="379" r:id="rId107"/>
    <p:sldId id="380" r:id="rId108"/>
    <p:sldId id="381" r:id="rId109"/>
    <p:sldId id="382" r:id="rId110"/>
    <p:sldId id="383" r:id="rId111"/>
    <p:sldId id="384" r:id="rId112"/>
    <p:sldId id="375" r:id="rId113"/>
    <p:sldId id="385" r:id="rId114"/>
    <p:sldId id="376" r:id="rId115"/>
    <p:sldId id="377" r:id="rId116"/>
    <p:sldId id="508" r:id="rId117"/>
    <p:sldId id="439" r:id="rId118"/>
    <p:sldId id="440" r:id="rId119"/>
    <p:sldId id="441" r:id="rId120"/>
    <p:sldId id="510" r:id="rId121"/>
    <p:sldId id="442" r:id="rId122"/>
    <p:sldId id="386" r:id="rId123"/>
    <p:sldId id="387" r:id="rId124"/>
    <p:sldId id="493" r:id="rId125"/>
    <p:sldId id="390" r:id="rId126"/>
    <p:sldId id="512" r:id="rId127"/>
    <p:sldId id="389" r:id="rId128"/>
    <p:sldId id="391" r:id="rId129"/>
    <p:sldId id="517" r:id="rId130"/>
    <p:sldId id="484" r:id="rId131"/>
    <p:sldId id="392" r:id="rId132"/>
    <p:sldId id="393" r:id="rId133"/>
    <p:sldId id="518" r:id="rId134"/>
    <p:sldId id="519" r:id="rId135"/>
    <p:sldId id="520" r:id="rId136"/>
    <p:sldId id="521" r:id="rId137"/>
    <p:sldId id="509" r:id="rId138"/>
    <p:sldId id="523" r:id="rId139"/>
    <p:sldId id="522" r:id="rId140"/>
    <p:sldId id="280" r:id="rId141"/>
    <p:sldId id="295" r:id="rId142"/>
    <p:sldId id="299" r:id="rId143"/>
    <p:sldId id="292" r:id="rId144"/>
    <p:sldId id="291" r:id="rId145"/>
    <p:sldId id="294" r:id="rId146"/>
    <p:sldId id="293" r:id="rId1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94"/>
            <p14:sldId id="304"/>
            <p14:sldId id="264"/>
            <p14:sldId id="301"/>
            <p14:sldId id="302"/>
            <p14:sldId id="303"/>
            <p14:sldId id="305"/>
            <p14:sldId id="307"/>
            <p14:sldId id="308"/>
            <p14:sldId id="309"/>
            <p14:sldId id="306"/>
            <p14:sldId id="488"/>
            <p14:sldId id="310"/>
            <p14:sldId id="312"/>
            <p14:sldId id="311"/>
            <p14:sldId id="348"/>
            <p14:sldId id="313"/>
            <p14:sldId id="501"/>
            <p14:sldId id="314"/>
            <p14:sldId id="489"/>
            <p14:sldId id="315"/>
            <p14:sldId id="502"/>
            <p14:sldId id="316"/>
            <p14:sldId id="318"/>
            <p14:sldId id="317"/>
            <p14:sldId id="339"/>
            <p14:sldId id="319"/>
            <p14:sldId id="320"/>
            <p14:sldId id="481"/>
            <p14:sldId id="321"/>
            <p14:sldId id="497"/>
            <p14:sldId id="322"/>
            <p14:sldId id="503"/>
            <p14:sldId id="323"/>
            <p14:sldId id="524"/>
            <p14:sldId id="526"/>
            <p14:sldId id="527"/>
            <p14:sldId id="324"/>
            <p14:sldId id="525"/>
            <p14:sldId id="528"/>
            <p14:sldId id="325"/>
            <p14:sldId id="326"/>
            <p14:sldId id="327"/>
            <p14:sldId id="328"/>
            <p14:sldId id="504"/>
            <p14:sldId id="498"/>
            <p14:sldId id="336"/>
            <p14:sldId id="337"/>
            <p14:sldId id="494"/>
            <p14:sldId id="495"/>
            <p14:sldId id="513"/>
            <p14:sldId id="514"/>
            <p14:sldId id="329"/>
            <p14:sldId id="330"/>
            <p14:sldId id="492"/>
            <p14:sldId id="331"/>
            <p14:sldId id="333"/>
            <p14:sldId id="332"/>
            <p14:sldId id="334"/>
            <p14:sldId id="505"/>
            <p14:sldId id="340"/>
            <p14:sldId id="338"/>
            <p14:sldId id="341"/>
            <p14:sldId id="343"/>
            <p14:sldId id="342"/>
            <p14:sldId id="506"/>
            <p14:sldId id="507"/>
            <p14:sldId id="422"/>
            <p14:sldId id="446"/>
            <p14:sldId id="500"/>
            <p14:sldId id="424"/>
            <p14:sldId id="447"/>
            <p14:sldId id="344"/>
            <p14:sldId id="345"/>
            <p14:sldId id="349"/>
            <p14:sldId id="346"/>
            <p14:sldId id="351"/>
            <p14:sldId id="473"/>
            <p14:sldId id="474"/>
            <p14:sldId id="347"/>
            <p14:sldId id="350"/>
            <p14:sldId id="477"/>
            <p14:sldId id="475"/>
            <p14:sldId id="353"/>
            <p14:sldId id="476"/>
            <p14:sldId id="352"/>
            <p14:sldId id="359"/>
            <p14:sldId id="358"/>
            <p14:sldId id="360"/>
            <p14:sldId id="361"/>
            <p14:sldId id="483"/>
            <p14:sldId id="362"/>
            <p14:sldId id="363"/>
            <p14:sldId id="364"/>
            <p14:sldId id="365"/>
            <p14:sldId id="367"/>
            <p14:sldId id="366"/>
            <p14:sldId id="369"/>
            <p14:sldId id="370"/>
            <p14:sldId id="371"/>
            <p14:sldId id="372"/>
            <p14:sldId id="373"/>
            <p14:sldId id="374"/>
            <p14:sldId id="499"/>
            <p14:sldId id="378"/>
            <p14:sldId id="379"/>
            <p14:sldId id="380"/>
            <p14:sldId id="381"/>
            <p14:sldId id="382"/>
            <p14:sldId id="383"/>
            <p14:sldId id="384"/>
            <p14:sldId id="375"/>
            <p14:sldId id="385"/>
            <p14:sldId id="376"/>
            <p14:sldId id="377"/>
            <p14:sldId id="508"/>
            <p14:sldId id="439"/>
            <p14:sldId id="440"/>
            <p14:sldId id="441"/>
            <p14:sldId id="510"/>
            <p14:sldId id="442"/>
            <p14:sldId id="386"/>
            <p14:sldId id="387"/>
            <p14:sldId id="493"/>
            <p14:sldId id="390"/>
            <p14:sldId id="512"/>
            <p14:sldId id="389"/>
            <p14:sldId id="391"/>
            <p14:sldId id="517"/>
            <p14:sldId id="484"/>
            <p14:sldId id="392"/>
            <p14:sldId id="393"/>
            <p14:sldId id="518"/>
            <p14:sldId id="519"/>
            <p14:sldId id="520"/>
            <p14:sldId id="521"/>
            <p14:sldId id="509"/>
            <p14:sldId id="523"/>
            <p14:sldId id="522"/>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075BC"/>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9E80E-BF78-4A3B-B20C-C4BCB019E085}" v="72" dt="2021-10-20T12:54:10.046"/>
    <p1510:client id="{F99B8D30-B4DC-4446-938B-F78CDAF0BF95}" v="1" dt="2021-10-20T13:50:56.7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08" autoAdjust="0"/>
  </p:normalViewPr>
  <p:slideViewPr>
    <p:cSldViewPr snapToGrid="0">
      <p:cViewPr varScale="1">
        <p:scale>
          <a:sx n="97" d="100"/>
          <a:sy n="97" d="100"/>
        </p:scale>
        <p:origin x="11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55"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F99B8D30-B4DC-4446-938B-F78CDAF0BF95}"/>
    <pc:docChg chg="custSel modSld">
      <pc:chgData name="pantelis balaouras" userId="25e8755020fc1734" providerId="LiveId" clId="{F99B8D30-B4DC-4446-938B-F78CDAF0BF95}" dt="2021-10-20T14:03:14.860" v="189" actId="113"/>
      <pc:docMkLst>
        <pc:docMk/>
      </pc:docMkLst>
      <pc:sldChg chg="modSp mod">
        <pc:chgData name="pantelis balaouras" userId="25e8755020fc1734" providerId="LiveId" clId="{F99B8D30-B4DC-4446-938B-F78CDAF0BF95}" dt="2021-10-19T18:44:02.925" v="0" actId="14100"/>
        <pc:sldMkLst>
          <pc:docMk/>
          <pc:sldMk cId="4136035912" sldId="503"/>
        </pc:sldMkLst>
        <pc:spChg chg="mod">
          <ac:chgData name="pantelis balaouras" userId="25e8755020fc1734" providerId="LiveId" clId="{F99B8D30-B4DC-4446-938B-F78CDAF0BF95}" dt="2021-10-19T18:44:02.925" v="0" actId="14100"/>
          <ac:spMkLst>
            <pc:docMk/>
            <pc:sldMk cId="4136035912" sldId="503"/>
            <ac:spMk id="3" creationId="{30364E38-91E4-439D-BF90-5BA86955D841}"/>
          </ac:spMkLst>
        </pc:spChg>
      </pc:sldChg>
      <pc:sldChg chg="modSp mod">
        <pc:chgData name="pantelis balaouras" userId="25e8755020fc1734" providerId="LiveId" clId="{F99B8D30-B4DC-4446-938B-F78CDAF0BF95}" dt="2021-10-20T14:03:14.860" v="189" actId="113"/>
        <pc:sldMkLst>
          <pc:docMk/>
          <pc:sldMk cId="2882195558" sldId="506"/>
        </pc:sldMkLst>
        <pc:spChg chg="mod">
          <ac:chgData name="pantelis balaouras" userId="25e8755020fc1734" providerId="LiveId" clId="{F99B8D30-B4DC-4446-938B-F78CDAF0BF95}" dt="2021-10-20T14:03:14.860" v="189" actId="113"/>
          <ac:spMkLst>
            <pc:docMk/>
            <pc:sldMk cId="2882195558" sldId="506"/>
            <ac:spMk id="3" creationId="{B02A83CB-6AD5-4B34-9441-11C1A1E4D51D}"/>
          </ac:spMkLst>
        </pc:spChg>
      </pc:sldChg>
      <pc:sldChg chg="addSp modSp mod">
        <pc:chgData name="pantelis balaouras" userId="25e8755020fc1734" providerId="LiveId" clId="{F99B8D30-B4DC-4446-938B-F78CDAF0BF95}" dt="2021-10-20T13:51:08.340" v="185" actId="403"/>
        <pc:sldMkLst>
          <pc:docMk/>
          <pc:sldMk cId="3402750213" sldId="526"/>
        </pc:sldMkLst>
        <pc:spChg chg="add mod">
          <ac:chgData name="pantelis balaouras" userId="25e8755020fc1734" providerId="LiveId" clId="{F99B8D30-B4DC-4446-938B-F78CDAF0BF95}" dt="2021-10-20T13:51:08.340" v="185" actId="403"/>
          <ac:spMkLst>
            <pc:docMk/>
            <pc:sldMk cId="3402750213" sldId="526"/>
            <ac:spMk id="3" creationId="{CF599B8A-7852-45FC-89EE-26E221212009}"/>
          </ac:spMkLst>
        </pc:spChg>
        <pc:graphicFrameChg chg="mod">
          <ac:chgData name="pantelis balaouras" userId="25e8755020fc1734" providerId="LiveId" clId="{F99B8D30-B4DC-4446-938B-F78CDAF0BF95}" dt="2021-10-20T13:48:28.130" v="170" actId="1038"/>
          <ac:graphicFrameMkLst>
            <pc:docMk/>
            <pc:sldMk cId="3402750213" sldId="526"/>
            <ac:graphicFrameMk id="37" creationId="{B33E2E00-2F88-4AD5-AE45-E9EC2DD0FEA0}"/>
          </ac:graphicFrameMkLst>
        </pc:graphicFrameChg>
      </pc:sldChg>
      <pc:sldChg chg="addSp delSp modSp mod">
        <pc:chgData name="pantelis balaouras" userId="25e8755020fc1734" providerId="LiveId" clId="{F99B8D30-B4DC-4446-938B-F78CDAF0BF95}" dt="2021-10-20T13:50:17.690" v="179" actId="207"/>
        <pc:sldMkLst>
          <pc:docMk/>
          <pc:sldMk cId="2329058862" sldId="527"/>
        </pc:sldMkLst>
        <pc:spChg chg="del">
          <ac:chgData name="pantelis balaouras" userId="25e8755020fc1734" providerId="LiveId" clId="{F99B8D30-B4DC-4446-938B-F78CDAF0BF95}" dt="2021-10-20T13:49:33.329" v="172" actId="478"/>
          <ac:spMkLst>
            <pc:docMk/>
            <pc:sldMk cId="2329058862" sldId="527"/>
            <ac:spMk id="3" creationId="{663A8DD1-CE31-4EBD-885A-8999F6A81879}"/>
          </ac:spMkLst>
        </pc:spChg>
        <pc:spChg chg="add mod">
          <ac:chgData name="pantelis balaouras" userId="25e8755020fc1734" providerId="LiveId" clId="{F99B8D30-B4DC-4446-938B-F78CDAF0BF95}" dt="2021-10-20T13:49:36.929" v="173" actId="1076"/>
          <ac:spMkLst>
            <pc:docMk/>
            <pc:sldMk cId="2329058862" sldId="527"/>
            <ac:spMk id="4" creationId="{4C1E6424-2F1F-453D-A88C-A24275ABFDF7}"/>
          </ac:spMkLst>
        </pc:spChg>
        <pc:graphicFrameChg chg="modGraphic">
          <ac:chgData name="pantelis balaouras" userId="25e8755020fc1734" providerId="LiveId" clId="{F99B8D30-B4DC-4446-938B-F78CDAF0BF95}" dt="2021-10-20T13:50:17.690" v="179" actId="207"/>
          <ac:graphicFrameMkLst>
            <pc:docMk/>
            <pc:sldMk cId="2329058862" sldId="527"/>
            <ac:graphicFrameMk id="41" creationId="{AB2B95E2-F905-44C7-A1BB-04C64C458CC7}"/>
          </ac:graphicFrameMkLst>
        </pc:graphicFrameChg>
      </pc:sldChg>
    </pc:docChg>
  </pc:docChgLst>
  <pc:docChgLst>
    <pc:chgData name="pantelis balaouras" userId="25e8755020fc1734" providerId="LiveId" clId="{1CD9E80E-BF78-4A3B-B20C-C4BCB019E085}"/>
    <pc:docChg chg="undo custSel addSld delSld modSld sldOrd modSection">
      <pc:chgData name="pantelis balaouras" userId="25e8755020fc1734" providerId="LiveId" clId="{1CD9E80E-BF78-4A3B-B20C-C4BCB019E085}" dt="2021-10-20T12:54:54.336" v="2110"/>
      <pc:docMkLst>
        <pc:docMk/>
      </pc:docMkLst>
      <pc:sldChg chg="modSp mod">
        <pc:chgData name="pantelis balaouras" userId="25e8755020fc1734" providerId="LiveId" clId="{1CD9E80E-BF78-4A3B-B20C-C4BCB019E085}" dt="2021-10-20T06:43:21.401" v="1" actId="113"/>
        <pc:sldMkLst>
          <pc:docMk/>
          <pc:sldMk cId="3126278839" sldId="320"/>
        </pc:sldMkLst>
        <pc:spChg chg="mod">
          <ac:chgData name="pantelis balaouras" userId="25e8755020fc1734" providerId="LiveId" clId="{1CD9E80E-BF78-4A3B-B20C-C4BCB019E085}" dt="2021-10-20T06:43:21.401" v="1" actId="113"/>
          <ac:spMkLst>
            <pc:docMk/>
            <pc:sldMk cId="3126278839" sldId="320"/>
            <ac:spMk id="3" creationId="{AA4247C2-3ED7-4CB4-A5E3-0BF1C12902E9}"/>
          </ac:spMkLst>
        </pc:spChg>
      </pc:sldChg>
      <pc:sldChg chg="modSp mod">
        <pc:chgData name="pantelis balaouras" userId="25e8755020fc1734" providerId="LiveId" clId="{1CD9E80E-BF78-4A3B-B20C-C4BCB019E085}" dt="2021-10-20T06:58:12.354" v="17" actId="5793"/>
        <pc:sldMkLst>
          <pc:docMk/>
          <pc:sldMk cId="3097839570" sldId="322"/>
        </pc:sldMkLst>
        <pc:spChg chg="mod">
          <ac:chgData name="pantelis balaouras" userId="25e8755020fc1734" providerId="LiveId" clId="{1CD9E80E-BF78-4A3B-B20C-C4BCB019E085}" dt="2021-10-20T06:58:12.354" v="17" actId="5793"/>
          <ac:spMkLst>
            <pc:docMk/>
            <pc:sldMk cId="3097839570" sldId="322"/>
            <ac:spMk id="3" creationId="{30364E38-91E4-439D-BF90-5BA86955D841}"/>
          </ac:spMkLst>
        </pc:spChg>
      </pc:sldChg>
      <pc:sldChg chg="modSp mod">
        <pc:chgData name="pantelis balaouras" userId="25e8755020fc1734" providerId="LiveId" clId="{1CD9E80E-BF78-4A3B-B20C-C4BCB019E085}" dt="2021-10-20T07:02:16.952" v="19" actId="403"/>
        <pc:sldMkLst>
          <pc:docMk/>
          <pc:sldMk cId="1773387254" sldId="324"/>
        </pc:sldMkLst>
        <pc:spChg chg="mod">
          <ac:chgData name="pantelis balaouras" userId="25e8755020fc1734" providerId="LiveId" clId="{1CD9E80E-BF78-4A3B-B20C-C4BCB019E085}" dt="2021-10-20T07:02:16.952" v="19" actId="403"/>
          <ac:spMkLst>
            <pc:docMk/>
            <pc:sldMk cId="1773387254" sldId="324"/>
            <ac:spMk id="3" creationId="{30364E38-91E4-439D-BF90-5BA86955D841}"/>
          </ac:spMkLst>
        </pc:spChg>
      </pc:sldChg>
      <pc:sldChg chg="modSp mod">
        <pc:chgData name="pantelis balaouras" userId="25e8755020fc1734" providerId="LiveId" clId="{1CD9E80E-BF78-4A3B-B20C-C4BCB019E085}" dt="2021-10-20T07:09:31.017" v="20" actId="114"/>
        <pc:sldMkLst>
          <pc:docMk/>
          <pc:sldMk cId="2085507929" sldId="327"/>
        </pc:sldMkLst>
        <pc:spChg chg="mod">
          <ac:chgData name="pantelis balaouras" userId="25e8755020fc1734" providerId="LiveId" clId="{1CD9E80E-BF78-4A3B-B20C-C4BCB019E085}" dt="2021-10-20T07:09:31.017" v="20" actId="114"/>
          <ac:spMkLst>
            <pc:docMk/>
            <pc:sldMk cId="2085507929" sldId="327"/>
            <ac:spMk id="3" creationId="{25CC96A6-B2AC-40BD-94D2-6B62C576FD81}"/>
          </ac:spMkLst>
        </pc:spChg>
      </pc:sldChg>
      <pc:sldChg chg="modSp mod">
        <pc:chgData name="pantelis balaouras" userId="25e8755020fc1734" providerId="LiveId" clId="{1CD9E80E-BF78-4A3B-B20C-C4BCB019E085}" dt="2021-10-20T07:10:05.374" v="21" actId="114"/>
        <pc:sldMkLst>
          <pc:docMk/>
          <pc:sldMk cId="1982160407" sldId="328"/>
        </pc:sldMkLst>
        <pc:spChg chg="mod">
          <ac:chgData name="pantelis balaouras" userId="25e8755020fc1734" providerId="LiveId" clId="{1CD9E80E-BF78-4A3B-B20C-C4BCB019E085}" dt="2021-10-20T07:10:05.374" v="21" actId="114"/>
          <ac:spMkLst>
            <pc:docMk/>
            <pc:sldMk cId="1982160407" sldId="328"/>
            <ac:spMk id="3" creationId="{25CC96A6-B2AC-40BD-94D2-6B62C576FD81}"/>
          </ac:spMkLst>
        </pc:spChg>
      </pc:sldChg>
      <pc:sldChg chg="modSp mod">
        <pc:chgData name="pantelis balaouras" userId="25e8755020fc1734" providerId="LiveId" clId="{1CD9E80E-BF78-4A3B-B20C-C4BCB019E085}" dt="2021-10-20T08:10:32.534" v="879" actId="20577"/>
        <pc:sldMkLst>
          <pc:docMk/>
          <pc:sldMk cId="2604552932" sldId="329"/>
        </pc:sldMkLst>
        <pc:spChg chg="mod">
          <ac:chgData name="pantelis balaouras" userId="25e8755020fc1734" providerId="LiveId" clId="{1CD9E80E-BF78-4A3B-B20C-C4BCB019E085}" dt="2021-10-20T08:10:32.534" v="879" actId="20577"/>
          <ac:spMkLst>
            <pc:docMk/>
            <pc:sldMk cId="2604552932" sldId="329"/>
            <ac:spMk id="3" creationId="{9BF646A8-4AD9-44F8-967E-F6875BFA4EC0}"/>
          </ac:spMkLst>
        </pc:spChg>
      </pc:sldChg>
      <pc:sldChg chg="modSp mod">
        <pc:chgData name="pantelis balaouras" userId="25e8755020fc1734" providerId="LiveId" clId="{1CD9E80E-BF78-4A3B-B20C-C4BCB019E085}" dt="2021-10-20T08:14:22.567" v="891" actId="20577"/>
        <pc:sldMkLst>
          <pc:docMk/>
          <pc:sldMk cId="3931427245" sldId="330"/>
        </pc:sldMkLst>
        <pc:spChg chg="mod">
          <ac:chgData name="pantelis balaouras" userId="25e8755020fc1734" providerId="LiveId" clId="{1CD9E80E-BF78-4A3B-B20C-C4BCB019E085}" dt="2021-10-20T08:14:22.567" v="891" actId="20577"/>
          <ac:spMkLst>
            <pc:docMk/>
            <pc:sldMk cId="3931427245" sldId="330"/>
            <ac:spMk id="3" creationId="{6776B007-2B27-4A77-ADD4-B06BFBAAAB1D}"/>
          </ac:spMkLst>
        </pc:spChg>
      </pc:sldChg>
      <pc:sldChg chg="modSp mod">
        <pc:chgData name="pantelis balaouras" userId="25e8755020fc1734" providerId="LiveId" clId="{1CD9E80E-BF78-4A3B-B20C-C4BCB019E085}" dt="2021-10-20T08:37:51.082" v="895" actId="207"/>
        <pc:sldMkLst>
          <pc:docMk/>
          <pc:sldMk cId="1996737347" sldId="341"/>
        </pc:sldMkLst>
        <pc:spChg chg="mod">
          <ac:chgData name="pantelis balaouras" userId="25e8755020fc1734" providerId="LiveId" clId="{1CD9E80E-BF78-4A3B-B20C-C4BCB019E085}" dt="2021-10-20T08:37:51.082" v="895" actId="207"/>
          <ac:spMkLst>
            <pc:docMk/>
            <pc:sldMk cId="1996737347" sldId="341"/>
            <ac:spMk id="3" creationId="{E22E933B-5B2B-4C1B-9B8B-86C88A2DE92A}"/>
          </ac:spMkLst>
        </pc:spChg>
      </pc:sldChg>
      <pc:sldChg chg="ord">
        <pc:chgData name="pantelis balaouras" userId="25e8755020fc1734" providerId="LiveId" clId="{1CD9E80E-BF78-4A3B-B20C-C4BCB019E085}" dt="2021-10-20T08:42:56.024" v="900"/>
        <pc:sldMkLst>
          <pc:docMk/>
          <pc:sldMk cId="2136927770" sldId="343"/>
        </pc:sldMkLst>
      </pc:sldChg>
      <pc:sldChg chg="addSp modSp mod">
        <pc:chgData name="pantelis balaouras" userId="25e8755020fc1734" providerId="LiveId" clId="{1CD9E80E-BF78-4A3B-B20C-C4BCB019E085}" dt="2021-10-20T10:19:11.453" v="943" actId="113"/>
        <pc:sldMkLst>
          <pc:docMk/>
          <pc:sldMk cId="4045116341" sldId="390"/>
        </pc:sldMkLst>
        <pc:spChg chg="add mod">
          <ac:chgData name="pantelis balaouras" userId="25e8755020fc1734" providerId="LiveId" clId="{1CD9E80E-BF78-4A3B-B20C-C4BCB019E085}" dt="2021-10-20T10:19:11.453" v="943" actId="113"/>
          <ac:spMkLst>
            <pc:docMk/>
            <pc:sldMk cId="4045116341" sldId="390"/>
            <ac:spMk id="8" creationId="{4C5913A2-3CCF-46AD-B69D-B97032AAA66B}"/>
          </ac:spMkLst>
        </pc:spChg>
        <pc:picChg chg="mod">
          <ac:chgData name="pantelis balaouras" userId="25e8755020fc1734" providerId="LiveId" clId="{1CD9E80E-BF78-4A3B-B20C-C4BCB019E085}" dt="2021-10-20T10:18:59.516" v="940" actId="1076"/>
          <ac:picMkLst>
            <pc:docMk/>
            <pc:sldMk cId="4045116341" sldId="390"/>
            <ac:picMk id="4" creationId="{F0F963CD-25FA-4680-9CE6-B09BA79B4351}"/>
          </ac:picMkLst>
        </pc:picChg>
      </pc:sldChg>
      <pc:sldChg chg="modSp mod">
        <pc:chgData name="pantelis balaouras" userId="25e8755020fc1734" providerId="LiveId" clId="{1CD9E80E-BF78-4A3B-B20C-C4BCB019E085}" dt="2021-10-20T10:13:57.131" v="920" actId="6549"/>
        <pc:sldMkLst>
          <pc:docMk/>
          <pc:sldMk cId="3930483148" sldId="440"/>
        </pc:sldMkLst>
        <pc:spChg chg="mod">
          <ac:chgData name="pantelis balaouras" userId="25e8755020fc1734" providerId="LiveId" clId="{1CD9E80E-BF78-4A3B-B20C-C4BCB019E085}" dt="2021-10-20T10:13:57.131" v="920" actId="6549"/>
          <ac:spMkLst>
            <pc:docMk/>
            <pc:sldMk cId="3930483148" sldId="440"/>
            <ac:spMk id="4102" creationId="{00000000-0000-0000-0000-000000000000}"/>
          </ac:spMkLst>
        </pc:spChg>
      </pc:sldChg>
      <pc:sldChg chg="modSp mod">
        <pc:chgData name="pantelis balaouras" userId="25e8755020fc1734" providerId="LiveId" clId="{1CD9E80E-BF78-4A3B-B20C-C4BCB019E085}" dt="2021-10-20T08:44:27.427" v="916" actId="6549"/>
        <pc:sldMkLst>
          <pc:docMk/>
          <pc:sldMk cId="3394858391" sldId="447"/>
        </pc:sldMkLst>
        <pc:spChg chg="mod">
          <ac:chgData name="pantelis balaouras" userId="25e8755020fc1734" providerId="LiveId" clId="{1CD9E80E-BF78-4A3B-B20C-C4BCB019E085}" dt="2021-10-20T08:44:27.427" v="916" actId="6549"/>
          <ac:spMkLst>
            <pc:docMk/>
            <pc:sldMk cId="3394858391" sldId="447"/>
            <ac:spMk id="3" creationId="{00000000-0000-0000-0000-000000000000}"/>
          </ac:spMkLst>
        </pc:spChg>
      </pc:sldChg>
      <pc:sldChg chg="modSp mod">
        <pc:chgData name="pantelis balaouras" userId="25e8755020fc1734" providerId="LiveId" clId="{1CD9E80E-BF78-4A3B-B20C-C4BCB019E085}" dt="2021-10-20T06:43:36.928" v="2" actId="313"/>
        <pc:sldMkLst>
          <pc:docMk/>
          <pc:sldMk cId="1507246553" sldId="481"/>
        </pc:sldMkLst>
        <pc:spChg chg="mod">
          <ac:chgData name="pantelis balaouras" userId="25e8755020fc1734" providerId="LiveId" clId="{1CD9E80E-BF78-4A3B-B20C-C4BCB019E085}" dt="2021-10-20T06:43:36.928" v="2" actId="313"/>
          <ac:spMkLst>
            <pc:docMk/>
            <pc:sldMk cId="1507246553" sldId="481"/>
            <ac:spMk id="3" creationId="{AA4247C2-3ED7-4CB4-A5E3-0BF1C12902E9}"/>
          </ac:spMkLst>
        </pc:spChg>
      </pc:sldChg>
      <pc:sldChg chg="modSp mod">
        <pc:chgData name="pantelis balaouras" userId="25e8755020fc1734" providerId="LiveId" clId="{1CD9E80E-BF78-4A3B-B20C-C4BCB019E085}" dt="2021-10-20T10:24:21.482" v="944" actId="113"/>
        <pc:sldMkLst>
          <pc:docMk/>
          <pc:sldMk cId="3527371636" sldId="493"/>
        </pc:sldMkLst>
        <pc:spChg chg="mod">
          <ac:chgData name="pantelis balaouras" userId="25e8755020fc1734" providerId="LiveId" clId="{1CD9E80E-BF78-4A3B-B20C-C4BCB019E085}" dt="2021-10-20T10:24:21.482" v="944" actId="113"/>
          <ac:spMkLst>
            <pc:docMk/>
            <pc:sldMk cId="3527371636" sldId="493"/>
            <ac:spMk id="3" creationId="{7987A7A6-F8D2-4D23-A435-6A78FC7D4CFE}"/>
          </ac:spMkLst>
        </pc:spChg>
      </pc:sldChg>
      <pc:sldChg chg="addSp delSp modSp">
        <pc:chgData name="pantelis balaouras" userId="25e8755020fc1734" providerId="LiveId" clId="{1CD9E80E-BF78-4A3B-B20C-C4BCB019E085}" dt="2021-10-20T12:19:50.477" v="1669"/>
        <pc:sldMkLst>
          <pc:docMk/>
          <pc:sldMk cId="1735594268" sldId="495"/>
        </pc:sldMkLst>
        <pc:picChg chg="add del mod">
          <ac:chgData name="pantelis balaouras" userId="25e8755020fc1734" providerId="LiveId" clId="{1CD9E80E-BF78-4A3B-B20C-C4BCB019E085}" dt="2021-10-20T12:19:50.477" v="1669"/>
          <ac:picMkLst>
            <pc:docMk/>
            <pc:sldMk cId="1735594268" sldId="495"/>
            <ac:picMk id="9" creationId="{18106411-6F43-4993-8F07-871AF00ED439}"/>
          </ac:picMkLst>
        </pc:picChg>
      </pc:sldChg>
      <pc:sldChg chg="modSp mod">
        <pc:chgData name="pantelis balaouras" userId="25e8755020fc1734" providerId="LiveId" clId="{1CD9E80E-BF78-4A3B-B20C-C4BCB019E085}" dt="2021-10-20T07:12:40.873" v="26" actId="1076"/>
        <pc:sldMkLst>
          <pc:docMk/>
          <pc:sldMk cId="1219954852" sldId="498"/>
        </pc:sldMkLst>
        <pc:picChg chg="mod">
          <ac:chgData name="pantelis balaouras" userId="25e8755020fc1734" providerId="LiveId" clId="{1CD9E80E-BF78-4A3B-B20C-C4BCB019E085}" dt="2021-10-20T07:12:40.873" v="26" actId="1076"/>
          <ac:picMkLst>
            <pc:docMk/>
            <pc:sldMk cId="1219954852" sldId="498"/>
            <ac:picMk id="5" creationId="{3E4DF3F8-5754-4F45-A39C-214359F5B29F}"/>
          </ac:picMkLst>
        </pc:picChg>
      </pc:sldChg>
      <pc:sldChg chg="modSp mod">
        <pc:chgData name="pantelis balaouras" userId="25e8755020fc1734" providerId="LiveId" clId="{1CD9E80E-BF78-4A3B-B20C-C4BCB019E085}" dt="2021-10-20T08:18:00.152" v="892" actId="113"/>
        <pc:sldMkLst>
          <pc:docMk/>
          <pc:sldMk cId="2796183320" sldId="505"/>
        </pc:sldMkLst>
        <pc:spChg chg="mod">
          <ac:chgData name="pantelis balaouras" userId="25e8755020fc1734" providerId="LiveId" clId="{1CD9E80E-BF78-4A3B-B20C-C4BCB019E085}" dt="2021-10-20T08:18:00.152" v="892" actId="113"/>
          <ac:spMkLst>
            <pc:docMk/>
            <pc:sldMk cId="2796183320" sldId="505"/>
            <ac:spMk id="3" creationId="{FB37CEF2-CFA1-42EC-828C-A43BD55F89B1}"/>
          </ac:spMkLst>
        </pc:spChg>
      </pc:sldChg>
      <pc:sldChg chg="modSp mod">
        <pc:chgData name="pantelis balaouras" userId="25e8755020fc1734" providerId="LiveId" clId="{1CD9E80E-BF78-4A3B-B20C-C4BCB019E085}" dt="2021-10-20T08:40:36.845" v="898" actId="113"/>
        <pc:sldMkLst>
          <pc:docMk/>
          <pc:sldMk cId="2882195558" sldId="506"/>
        </pc:sldMkLst>
        <pc:spChg chg="mod">
          <ac:chgData name="pantelis balaouras" userId="25e8755020fc1734" providerId="LiveId" clId="{1CD9E80E-BF78-4A3B-B20C-C4BCB019E085}" dt="2021-10-20T08:40:36.845" v="898" actId="113"/>
          <ac:spMkLst>
            <pc:docMk/>
            <pc:sldMk cId="2882195558" sldId="506"/>
            <ac:spMk id="3" creationId="{B02A83CB-6AD5-4B34-9441-11C1A1E4D51D}"/>
          </ac:spMkLst>
        </pc:spChg>
      </pc:sldChg>
      <pc:sldChg chg="modSp mod modNotesTx">
        <pc:chgData name="pantelis balaouras" userId="25e8755020fc1734" providerId="LiveId" clId="{1CD9E80E-BF78-4A3B-B20C-C4BCB019E085}" dt="2021-10-20T11:34:17.103" v="1553" actId="6549"/>
        <pc:sldMkLst>
          <pc:docMk/>
          <pc:sldMk cId="434960164" sldId="509"/>
        </pc:sldMkLst>
        <pc:spChg chg="mod">
          <ac:chgData name="pantelis balaouras" userId="25e8755020fc1734" providerId="LiveId" clId="{1CD9E80E-BF78-4A3B-B20C-C4BCB019E085}" dt="2021-10-20T11:32:20.362" v="1527" actId="20577"/>
          <ac:spMkLst>
            <pc:docMk/>
            <pc:sldMk cId="434960164" sldId="509"/>
            <ac:spMk id="2" creationId="{57AFA4CC-DDF9-4539-8ED5-3774B176B18B}"/>
          </ac:spMkLst>
        </pc:spChg>
        <pc:spChg chg="mod">
          <ac:chgData name="pantelis balaouras" userId="25e8755020fc1734" providerId="LiveId" clId="{1CD9E80E-BF78-4A3B-B20C-C4BCB019E085}" dt="2021-10-20T11:34:17.103" v="1553" actId="6549"/>
          <ac:spMkLst>
            <pc:docMk/>
            <pc:sldMk cId="434960164" sldId="509"/>
            <ac:spMk id="3" creationId="{F28B1066-404D-4EC2-B407-085D6DAA94F5}"/>
          </ac:spMkLst>
        </pc:spChg>
      </pc:sldChg>
      <pc:sldChg chg="addSp delSp modSp add mod">
        <pc:chgData name="pantelis balaouras" userId="25e8755020fc1734" providerId="LiveId" clId="{1CD9E80E-BF78-4A3B-B20C-C4BCB019E085}" dt="2021-10-20T07:53:18.259" v="832" actId="20577"/>
        <pc:sldMkLst>
          <pc:docMk/>
          <pc:sldMk cId="3547053477" sldId="513"/>
        </pc:sldMkLst>
        <pc:spChg chg="mod">
          <ac:chgData name="pantelis balaouras" userId="25e8755020fc1734" providerId="LiveId" clId="{1CD9E80E-BF78-4A3B-B20C-C4BCB019E085}" dt="2021-10-20T07:53:18.259" v="832" actId="20577"/>
          <ac:spMkLst>
            <pc:docMk/>
            <pc:sldMk cId="3547053477" sldId="513"/>
            <ac:spMk id="2" creationId="{9FC9A92B-8AA8-4EC0-84CD-94F7343F5C27}"/>
          </ac:spMkLst>
        </pc:spChg>
        <pc:spChg chg="add del">
          <ac:chgData name="pantelis balaouras" userId="25e8755020fc1734" providerId="LiveId" clId="{1CD9E80E-BF78-4A3B-B20C-C4BCB019E085}" dt="2021-10-20T07:17:10.144" v="80" actId="1957"/>
          <ac:spMkLst>
            <pc:docMk/>
            <pc:sldMk cId="3547053477" sldId="513"/>
            <ac:spMk id="3" creationId="{F885451E-5BF3-4A64-A96C-8420997C6A60}"/>
          </ac:spMkLst>
        </pc:spChg>
        <pc:spChg chg="del">
          <ac:chgData name="pantelis balaouras" userId="25e8755020fc1734" providerId="LiveId" clId="{1CD9E80E-BF78-4A3B-B20C-C4BCB019E085}" dt="2021-10-20T07:44:59.161" v="805" actId="478"/>
          <ac:spMkLst>
            <pc:docMk/>
            <pc:sldMk cId="3547053477" sldId="513"/>
            <ac:spMk id="7" creationId="{2326F36C-693A-4045-97BF-42641EDAE2FD}"/>
          </ac:spMkLst>
        </pc:spChg>
        <pc:spChg chg="mod">
          <ac:chgData name="pantelis balaouras" userId="25e8755020fc1734" providerId="LiveId" clId="{1CD9E80E-BF78-4A3B-B20C-C4BCB019E085}" dt="2021-10-20T07:44:56.388" v="804" actId="20577"/>
          <ac:spMkLst>
            <pc:docMk/>
            <pc:sldMk cId="3547053477" sldId="513"/>
            <ac:spMk id="8" creationId="{7A9A1A84-49FE-4632-9969-DD55BD680F70}"/>
          </ac:spMkLst>
        </pc:spChg>
        <pc:spChg chg="add mod">
          <ac:chgData name="pantelis balaouras" userId="25e8755020fc1734" providerId="LiveId" clId="{1CD9E80E-BF78-4A3B-B20C-C4BCB019E085}" dt="2021-10-20T07:17:14.392" v="81" actId="1076"/>
          <ac:spMkLst>
            <pc:docMk/>
            <pc:sldMk cId="3547053477" sldId="513"/>
            <ac:spMk id="9" creationId="{9D30D79A-2FC7-4256-A0BB-506BCA94B4B9}"/>
          </ac:spMkLst>
        </pc:spChg>
        <pc:spChg chg="add del mod">
          <ac:chgData name="pantelis balaouras" userId="25e8755020fc1734" providerId="LiveId" clId="{1CD9E80E-BF78-4A3B-B20C-C4BCB019E085}" dt="2021-10-20T07:17:16.587" v="82" actId="478"/>
          <ac:spMkLst>
            <pc:docMk/>
            <pc:sldMk cId="3547053477" sldId="513"/>
            <ac:spMk id="10" creationId="{B9907355-4B74-470F-A0B1-42A5AEFEA217}"/>
          </ac:spMkLst>
        </pc:spChg>
        <pc:spChg chg="add mod">
          <ac:chgData name="pantelis balaouras" userId="25e8755020fc1734" providerId="LiveId" clId="{1CD9E80E-BF78-4A3B-B20C-C4BCB019E085}" dt="2021-10-20T07:18:54.043" v="326" actId="1038"/>
          <ac:spMkLst>
            <pc:docMk/>
            <pc:sldMk cId="3547053477" sldId="513"/>
            <ac:spMk id="14" creationId="{4FB1C577-32BD-45B9-81F8-8A63280BEDAF}"/>
          </ac:spMkLst>
        </pc:spChg>
        <pc:spChg chg="add mod">
          <ac:chgData name="pantelis balaouras" userId="25e8755020fc1734" providerId="LiveId" clId="{1CD9E80E-BF78-4A3B-B20C-C4BCB019E085}" dt="2021-10-20T07:17:33.209" v="88" actId="14100"/>
          <ac:spMkLst>
            <pc:docMk/>
            <pc:sldMk cId="3547053477" sldId="513"/>
            <ac:spMk id="15" creationId="{A31B01F3-7B5A-4A5D-9E79-B377E0E38D9C}"/>
          </ac:spMkLst>
        </pc:spChg>
        <pc:spChg chg="add del mod">
          <ac:chgData name="pantelis balaouras" userId="25e8755020fc1734" providerId="LiveId" clId="{1CD9E80E-BF78-4A3B-B20C-C4BCB019E085}" dt="2021-10-20T07:17:42.996" v="91" actId="21"/>
          <ac:spMkLst>
            <pc:docMk/>
            <pc:sldMk cId="3547053477" sldId="513"/>
            <ac:spMk id="16" creationId="{72099F73-9A18-4DEB-BDFA-8F2316162947}"/>
          </ac:spMkLst>
        </pc:spChg>
        <pc:spChg chg="add mod">
          <ac:chgData name="pantelis balaouras" userId="25e8755020fc1734" providerId="LiveId" clId="{1CD9E80E-BF78-4A3B-B20C-C4BCB019E085}" dt="2021-10-20T07:17:50.274" v="93" actId="1076"/>
          <ac:spMkLst>
            <pc:docMk/>
            <pc:sldMk cId="3547053477" sldId="513"/>
            <ac:spMk id="17" creationId="{19FB74B2-6F23-41F3-B6EB-E52A5D6FB6CA}"/>
          </ac:spMkLst>
        </pc:spChg>
        <pc:spChg chg="add mod">
          <ac:chgData name="pantelis balaouras" userId="25e8755020fc1734" providerId="LiveId" clId="{1CD9E80E-BF78-4A3B-B20C-C4BCB019E085}" dt="2021-10-20T07:18:05.725" v="98" actId="1036"/>
          <ac:spMkLst>
            <pc:docMk/>
            <pc:sldMk cId="3547053477" sldId="513"/>
            <ac:spMk id="18" creationId="{2DD0CFD6-6535-4496-ADA4-FECB2F56AC85}"/>
          </ac:spMkLst>
        </pc:spChg>
        <pc:spChg chg="add mod">
          <ac:chgData name="pantelis balaouras" userId="25e8755020fc1734" providerId="LiveId" clId="{1CD9E80E-BF78-4A3B-B20C-C4BCB019E085}" dt="2021-10-20T07:18:17.194" v="181" actId="1038"/>
          <ac:spMkLst>
            <pc:docMk/>
            <pc:sldMk cId="3547053477" sldId="513"/>
            <ac:spMk id="19" creationId="{AE98865A-379B-447E-8893-8737B0BCC8C7}"/>
          </ac:spMkLst>
        </pc:spChg>
        <pc:spChg chg="add mod">
          <ac:chgData name="pantelis balaouras" userId="25e8755020fc1734" providerId="LiveId" clId="{1CD9E80E-BF78-4A3B-B20C-C4BCB019E085}" dt="2021-10-20T07:18:33.357" v="230" actId="14100"/>
          <ac:spMkLst>
            <pc:docMk/>
            <pc:sldMk cId="3547053477" sldId="513"/>
            <ac:spMk id="20" creationId="{36A09A30-064B-4C67-9DBD-535A2D5DBBA2}"/>
          </ac:spMkLst>
        </pc:spChg>
        <pc:spChg chg="add mod">
          <ac:chgData name="pantelis balaouras" userId="25e8755020fc1734" providerId="LiveId" clId="{1CD9E80E-BF78-4A3B-B20C-C4BCB019E085}" dt="2021-10-20T07:18:49.724" v="321" actId="1036"/>
          <ac:spMkLst>
            <pc:docMk/>
            <pc:sldMk cId="3547053477" sldId="513"/>
            <ac:spMk id="21" creationId="{7D22C284-A7D7-464A-9454-7018D87EF3C3}"/>
          </ac:spMkLst>
        </pc:spChg>
        <pc:spChg chg="add mod">
          <ac:chgData name="pantelis balaouras" userId="25e8755020fc1734" providerId="LiveId" clId="{1CD9E80E-BF78-4A3B-B20C-C4BCB019E085}" dt="2021-10-20T07:19:59.342" v="578" actId="1036"/>
          <ac:spMkLst>
            <pc:docMk/>
            <pc:sldMk cId="3547053477" sldId="513"/>
            <ac:spMk id="22" creationId="{D000FAC5-2768-4EE4-9AC8-288FC47BD094}"/>
          </ac:spMkLst>
        </pc:spChg>
        <pc:spChg chg="add mod">
          <ac:chgData name="pantelis balaouras" userId="25e8755020fc1734" providerId="LiveId" clId="{1CD9E80E-BF78-4A3B-B20C-C4BCB019E085}" dt="2021-10-20T07:20:10.120" v="580" actId="1037"/>
          <ac:spMkLst>
            <pc:docMk/>
            <pc:sldMk cId="3547053477" sldId="513"/>
            <ac:spMk id="23" creationId="{B7926706-595D-47AE-B30F-BF69BC99654C}"/>
          </ac:spMkLst>
        </pc:spChg>
        <pc:spChg chg="add mod">
          <ac:chgData name="pantelis balaouras" userId="25e8755020fc1734" providerId="LiveId" clId="{1CD9E80E-BF78-4A3B-B20C-C4BCB019E085}" dt="2021-10-20T07:19:44.472" v="494" actId="1038"/>
          <ac:spMkLst>
            <pc:docMk/>
            <pc:sldMk cId="3547053477" sldId="513"/>
            <ac:spMk id="24" creationId="{B0281116-26F9-4E99-8259-9D3D49B2AFD5}"/>
          </ac:spMkLst>
        </pc:spChg>
        <pc:spChg chg="add mod">
          <ac:chgData name="pantelis balaouras" userId="25e8755020fc1734" providerId="LiveId" clId="{1CD9E80E-BF78-4A3B-B20C-C4BCB019E085}" dt="2021-10-20T07:19:52.041" v="544" actId="1038"/>
          <ac:spMkLst>
            <pc:docMk/>
            <pc:sldMk cId="3547053477" sldId="513"/>
            <ac:spMk id="25" creationId="{774F1F30-7DE4-4925-97E8-36A3E07C2F98}"/>
          </ac:spMkLst>
        </pc:spChg>
        <pc:spChg chg="add mod">
          <ac:chgData name="pantelis balaouras" userId="25e8755020fc1734" providerId="LiveId" clId="{1CD9E80E-BF78-4A3B-B20C-C4BCB019E085}" dt="2021-10-20T07:45:42.330" v="807" actId="1076"/>
          <ac:spMkLst>
            <pc:docMk/>
            <pc:sldMk cId="3547053477" sldId="513"/>
            <ac:spMk id="26" creationId="{74BCC4AD-F412-4A2E-BEEB-6A4FCD84011C}"/>
          </ac:spMkLst>
        </pc:spChg>
        <pc:spChg chg="add mod">
          <ac:chgData name="pantelis balaouras" userId="25e8755020fc1734" providerId="LiveId" clId="{1CD9E80E-BF78-4A3B-B20C-C4BCB019E085}" dt="2021-10-20T07:45:51.353" v="810" actId="1076"/>
          <ac:spMkLst>
            <pc:docMk/>
            <pc:sldMk cId="3547053477" sldId="513"/>
            <ac:spMk id="27" creationId="{13096F22-7676-435F-AE79-77EDDB58A666}"/>
          </ac:spMkLst>
        </pc:spChg>
        <pc:graphicFrameChg chg="add del mod">
          <ac:chgData name="pantelis balaouras" userId="25e8755020fc1734" providerId="LiveId" clId="{1CD9E80E-BF78-4A3B-B20C-C4BCB019E085}" dt="2021-10-20T07:17:10.144" v="80" actId="1957"/>
          <ac:graphicFrameMkLst>
            <pc:docMk/>
            <pc:sldMk cId="3547053477" sldId="513"/>
            <ac:graphicFrameMk id="13" creationId="{2C896A3F-F64F-40B3-A066-D980856714B3}"/>
          </ac:graphicFrameMkLst>
        </pc:graphicFrameChg>
        <pc:picChg chg="del">
          <ac:chgData name="pantelis balaouras" userId="25e8755020fc1734" providerId="LiveId" clId="{1CD9E80E-BF78-4A3B-B20C-C4BCB019E085}" dt="2021-10-20T07:44:50.855" v="767" actId="478"/>
          <ac:picMkLst>
            <pc:docMk/>
            <pc:sldMk cId="3547053477" sldId="513"/>
            <ac:picMk id="5" creationId="{B28817EB-641D-4B10-8679-39F279CB1576}"/>
          </ac:picMkLst>
        </pc:picChg>
        <pc:picChg chg="del">
          <ac:chgData name="pantelis balaouras" userId="25e8755020fc1734" providerId="LiveId" clId="{1CD9E80E-BF78-4A3B-B20C-C4BCB019E085}" dt="2021-10-20T07:44:49.497" v="766" actId="478"/>
          <ac:picMkLst>
            <pc:docMk/>
            <pc:sldMk cId="3547053477" sldId="513"/>
            <ac:picMk id="6" creationId="{673FA0F6-6DFA-459E-B418-FEA90B7664CA}"/>
          </ac:picMkLst>
        </pc:picChg>
      </pc:sldChg>
      <pc:sldChg chg="addSp delSp modSp add mod">
        <pc:chgData name="pantelis balaouras" userId="25e8755020fc1734" providerId="LiveId" clId="{1CD9E80E-BF78-4A3B-B20C-C4BCB019E085}" dt="2021-10-20T12:21:23.224" v="1671" actId="1076"/>
        <pc:sldMkLst>
          <pc:docMk/>
          <pc:sldMk cId="1291796719" sldId="514"/>
        </pc:sldMkLst>
        <pc:spChg chg="mod">
          <ac:chgData name="pantelis balaouras" userId="25e8755020fc1734" providerId="LiveId" clId="{1CD9E80E-BF78-4A3B-B20C-C4BCB019E085}" dt="2021-10-20T08:07:48.533" v="850" actId="20577"/>
          <ac:spMkLst>
            <pc:docMk/>
            <pc:sldMk cId="1291796719" sldId="514"/>
            <ac:spMk id="2" creationId="{9FC9A92B-8AA8-4EC0-84CD-94F7343F5C27}"/>
          </ac:spMkLst>
        </pc:spChg>
        <pc:spChg chg="del">
          <ac:chgData name="pantelis balaouras" userId="25e8755020fc1734" providerId="LiveId" clId="{1CD9E80E-BF78-4A3B-B20C-C4BCB019E085}" dt="2021-10-20T07:24:18.269" v="611" actId="3680"/>
          <ac:spMkLst>
            <pc:docMk/>
            <pc:sldMk cId="1291796719" sldId="514"/>
            <ac:spMk id="3" creationId="{F885451E-5BF3-4A64-A96C-8420997C6A60}"/>
          </ac:spMkLst>
        </pc:spChg>
        <pc:spChg chg="mod">
          <ac:chgData name="pantelis balaouras" userId="25e8755020fc1734" providerId="LiveId" clId="{1CD9E80E-BF78-4A3B-B20C-C4BCB019E085}" dt="2021-10-20T07:32:03.956" v="661" actId="1076"/>
          <ac:spMkLst>
            <pc:docMk/>
            <pc:sldMk cId="1291796719" sldId="514"/>
            <ac:spMk id="7" creationId="{2326F36C-693A-4045-97BF-42641EDAE2FD}"/>
          </ac:spMkLst>
        </pc:spChg>
        <pc:spChg chg="mod">
          <ac:chgData name="pantelis balaouras" userId="25e8755020fc1734" providerId="LiveId" clId="{1CD9E80E-BF78-4A3B-B20C-C4BCB019E085}" dt="2021-10-20T12:21:23.224" v="1671" actId="1076"/>
          <ac:spMkLst>
            <pc:docMk/>
            <pc:sldMk cId="1291796719" sldId="514"/>
            <ac:spMk id="8" creationId="{7A9A1A84-49FE-4632-9969-DD55BD680F70}"/>
          </ac:spMkLst>
        </pc:spChg>
        <pc:spChg chg="del">
          <ac:chgData name="pantelis balaouras" userId="25e8755020fc1734" providerId="LiveId" clId="{1CD9E80E-BF78-4A3B-B20C-C4BCB019E085}" dt="2021-10-20T07:30:27.562" v="640" actId="478"/>
          <ac:spMkLst>
            <pc:docMk/>
            <pc:sldMk cId="1291796719" sldId="514"/>
            <ac:spMk id="9" creationId="{9D30D79A-2FC7-4256-A0BB-506BCA94B4B9}"/>
          </ac:spMkLst>
        </pc:spChg>
        <pc:spChg chg="del">
          <ac:chgData name="pantelis balaouras" userId="25e8755020fc1734" providerId="LiveId" clId="{1CD9E80E-BF78-4A3B-B20C-C4BCB019E085}" dt="2021-10-20T07:30:29.977" v="641" actId="478"/>
          <ac:spMkLst>
            <pc:docMk/>
            <pc:sldMk cId="1291796719" sldId="514"/>
            <ac:spMk id="14" creationId="{4FB1C577-32BD-45B9-81F8-8A63280BEDAF}"/>
          </ac:spMkLst>
        </pc:spChg>
        <pc:spChg chg="del">
          <ac:chgData name="pantelis balaouras" userId="25e8755020fc1734" providerId="LiveId" clId="{1CD9E80E-BF78-4A3B-B20C-C4BCB019E085}" dt="2021-10-20T07:30:29.977" v="641" actId="478"/>
          <ac:spMkLst>
            <pc:docMk/>
            <pc:sldMk cId="1291796719" sldId="514"/>
            <ac:spMk id="15" creationId="{A31B01F3-7B5A-4A5D-9E79-B377E0E38D9C}"/>
          </ac:spMkLst>
        </pc:spChg>
        <pc:spChg chg="del">
          <ac:chgData name="pantelis balaouras" userId="25e8755020fc1734" providerId="LiveId" clId="{1CD9E80E-BF78-4A3B-B20C-C4BCB019E085}" dt="2021-10-20T07:30:29.977" v="641" actId="478"/>
          <ac:spMkLst>
            <pc:docMk/>
            <pc:sldMk cId="1291796719" sldId="514"/>
            <ac:spMk id="17" creationId="{19FB74B2-6F23-41F3-B6EB-E52A5D6FB6CA}"/>
          </ac:spMkLst>
        </pc:spChg>
        <pc:spChg chg="del">
          <ac:chgData name="pantelis balaouras" userId="25e8755020fc1734" providerId="LiveId" clId="{1CD9E80E-BF78-4A3B-B20C-C4BCB019E085}" dt="2021-10-20T07:30:29.977" v="641" actId="478"/>
          <ac:spMkLst>
            <pc:docMk/>
            <pc:sldMk cId="1291796719" sldId="514"/>
            <ac:spMk id="18" creationId="{2DD0CFD6-6535-4496-ADA4-FECB2F56AC85}"/>
          </ac:spMkLst>
        </pc:spChg>
        <pc:spChg chg="del">
          <ac:chgData name="pantelis balaouras" userId="25e8755020fc1734" providerId="LiveId" clId="{1CD9E80E-BF78-4A3B-B20C-C4BCB019E085}" dt="2021-10-20T07:30:29.977" v="641" actId="478"/>
          <ac:spMkLst>
            <pc:docMk/>
            <pc:sldMk cId="1291796719" sldId="514"/>
            <ac:spMk id="19" creationId="{AE98865A-379B-447E-8893-8737B0BCC8C7}"/>
          </ac:spMkLst>
        </pc:spChg>
        <pc:spChg chg="del">
          <ac:chgData name="pantelis balaouras" userId="25e8755020fc1734" providerId="LiveId" clId="{1CD9E80E-BF78-4A3B-B20C-C4BCB019E085}" dt="2021-10-20T07:30:29.977" v="641" actId="478"/>
          <ac:spMkLst>
            <pc:docMk/>
            <pc:sldMk cId="1291796719" sldId="514"/>
            <ac:spMk id="20" creationId="{36A09A30-064B-4C67-9DBD-535A2D5DBBA2}"/>
          </ac:spMkLst>
        </pc:spChg>
        <pc:spChg chg="del">
          <ac:chgData name="pantelis balaouras" userId="25e8755020fc1734" providerId="LiveId" clId="{1CD9E80E-BF78-4A3B-B20C-C4BCB019E085}" dt="2021-10-20T07:30:29.977" v="641" actId="478"/>
          <ac:spMkLst>
            <pc:docMk/>
            <pc:sldMk cId="1291796719" sldId="514"/>
            <ac:spMk id="21" creationId="{7D22C284-A7D7-464A-9454-7018D87EF3C3}"/>
          </ac:spMkLst>
        </pc:spChg>
        <pc:spChg chg="del">
          <ac:chgData name="pantelis balaouras" userId="25e8755020fc1734" providerId="LiveId" clId="{1CD9E80E-BF78-4A3B-B20C-C4BCB019E085}" dt="2021-10-20T07:30:29.977" v="641" actId="478"/>
          <ac:spMkLst>
            <pc:docMk/>
            <pc:sldMk cId="1291796719" sldId="514"/>
            <ac:spMk id="22" creationId="{D000FAC5-2768-4EE4-9AC8-288FC47BD094}"/>
          </ac:spMkLst>
        </pc:spChg>
        <pc:spChg chg="del">
          <ac:chgData name="pantelis balaouras" userId="25e8755020fc1734" providerId="LiveId" clId="{1CD9E80E-BF78-4A3B-B20C-C4BCB019E085}" dt="2021-10-20T07:30:29.977" v="641" actId="478"/>
          <ac:spMkLst>
            <pc:docMk/>
            <pc:sldMk cId="1291796719" sldId="514"/>
            <ac:spMk id="23" creationId="{B7926706-595D-47AE-B30F-BF69BC99654C}"/>
          </ac:spMkLst>
        </pc:spChg>
        <pc:spChg chg="del">
          <ac:chgData name="pantelis balaouras" userId="25e8755020fc1734" providerId="LiveId" clId="{1CD9E80E-BF78-4A3B-B20C-C4BCB019E085}" dt="2021-10-20T07:30:29.977" v="641" actId="478"/>
          <ac:spMkLst>
            <pc:docMk/>
            <pc:sldMk cId="1291796719" sldId="514"/>
            <ac:spMk id="24" creationId="{B0281116-26F9-4E99-8259-9D3D49B2AFD5}"/>
          </ac:spMkLst>
        </pc:spChg>
        <pc:spChg chg="del">
          <ac:chgData name="pantelis balaouras" userId="25e8755020fc1734" providerId="LiveId" clId="{1CD9E80E-BF78-4A3B-B20C-C4BCB019E085}" dt="2021-10-20T07:30:29.977" v="641" actId="478"/>
          <ac:spMkLst>
            <pc:docMk/>
            <pc:sldMk cId="1291796719" sldId="514"/>
            <ac:spMk id="25" creationId="{774F1F30-7DE4-4925-97E8-36A3E07C2F98}"/>
          </ac:spMkLst>
        </pc:spChg>
        <pc:spChg chg="add mod">
          <ac:chgData name="pantelis balaouras" userId="25e8755020fc1734" providerId="LiveId" clId="{1CD9E80E-BF78-4A3B-B20C-C4BCB019E085}" dt="2021-10-20T07:31:38.651" v="655" actId="1076"/>
          <ac:spMkLst>
            <pc:docMk/>
            <pc:sldMk cId="1291796719" sldId="514"/>
            <ac:spMk id="27" creationId="{5B6530C0-79AE-49B7-A44C-FB5AAA07BA07}"/>
          </ac:spMkLst>
        </pc:spChg>
        <pc:spChg chg="add mod">
          <ac:chgData name="pantelis balaouras" userId="25e8755020fc1734" providerId="LiveId" clId="{1CD9E80E-BF78-4A3B-B20C-C4BCB019E085}" dt="2021-10-20T07:31:38.651" v="655" actId="1076"/>
          <ac:spMkLst>
            <pc:docMk/>
            <pc:sldMk cId="1291796719" sldId="514"/>
            <ac:spMk id="28" creationId="{F3FFAF1A-D6F1-4690-A7DC-268DD51DACE7}"/>
          </ac:spMkLst>
        </pc:spChg>
        <pc:spChg chg="add mod">
          <ac:chgData name="pantelis balaouras" userId="25e8755020fc1734" providerId="LiveId" clId="{1CD9E80E-BF78-4A3B-B20C-C4BCB019E085}" dt="2021-10-20T07:31:38.651" v="655" actId="1076"/>
          <ac:spMkLst>
            <pc:docMk/>
            <pc:sldMk cId="1291796719" sldId="514"/>
            <ac:spMk id="29" creationId="{D6CF899F-5D7B-44CA-8A07-F0F0B320000C}"/>
          </ac:spMkLst>
        </pc:spChg>
        <pc:spChg chg="add mod">
          <ac:chgData name="pantelis balaouras" userId="25e8755020fc1734" providerId="LiveId" clId="{1CD9E80E-BF78-4A3B-B20C-C4BCB019E085}" dt="2021-10-20T07:31:38.651" v="655" actId="1076"/>
          <ac:spMkLst>
            <pc:docMk/>
            <pc:sldMk cId="1291796719" sldId="514"/>
            <ac:spMk id="30" creationId="{F9743FD1-8C80-40E9-8B64-B2985E64765E}"/>
          </ac:spMkLst>
        </pc:spChg>
        <pc:spChg chg="add mod">
          <ac:chgData name="pantelis balaouras" userId="25e8755020fc1734" providerId="LiveId" clId="{1CD9E80E-BF78-4A3B-B20C-C4BCB019E085}" dt="2021-10-20T07:31:38.651" v="655" actId="1076"/>
          <ac:spMkLst>
            <pc:docMk/>
            <pc:sldMk cId="1291796719" sldId="514"/>
            <ac:spMk id="31" creationId="{74127D73-6AAF-49BB-BEF1-9063D911FB14}"/>
          </ac:spMkLst>
        </pc:spChg>
        <pc:spChg chg="add mod">
          <ac:chgData name="pantelis balaouras" userId="25e8755020fc1734" providerId="LiveId" clId="{1CD9E80E-BF78-4A3B-B20C-C4BCB019E085}" dt="2021-10-20T07:31:38.651" v="655" actId="1076"/>
          <ac:spMkLst>
            <pc:docMk/>
            <pc:sldMk cId="1291796719" sldId="514"/>
            <ac:spMk id="32" creationId="{877B22DC-44CE-4B44-9526-44F1214C5E7B}"/>
          </ac:spMkLst>
        </pc:spChg>
        <pc:spChg chg="add mod">
          <ac:chgData name="pantelis balaouras" userId="25e8755020fc1734" providerId="LiveId" clId="{1CD9E80E-BF78-4A3B-B20C-C4BCB019E085}" dt="2021-10-20T07:35:36.114" v="683" actId="14100"/>
          <ac:spMkLst>
            <pc:docMk/>
            <pc:sldMk cId="1291796719" sldId="514"/>
            <ac:spMk id="33" creationId="{F6AB41E8-95A1-47C4-91DD-EAA997B79F5F}"/>
          </ac:spMkLst>
        </pc:spChg>
        <pc:spChg chg="add mod">
          <ac:chgData name="pantelis balaouras" userId="25e8755020fc1734" providerId="LiveId" clId="{1CD9E80E-BF78-4A3B-B20C-C4BCB019E085}" dt="2021-10-20T07:31:38.651" v="655" actId="1076"/>
          <ac:spMkLst>
            <pc:docMk/>
            <pc:sldMk cId="1291796719" sldId="514"/>
            <ac:spMk id="34" creationId="{F944A480-309F-48F8-A2D9-2708180BBDEA}"/>
          </ac:spMkLst>
        </pc:spChg>
        <pc:spChg chg="add mod">
          <ac:chgData name="pantelis balaouras" userId="25e8755020fc1734" providerId="LiveId" clId="{1CD9E80E-BF78-4A3B-B20C-C4BCB019E085}" dt="2021-10-20T07:31:38.651" v="655" actId="1076"/>
          <ac:spMkLst>
            <pc:docMk/>
            <pc:sldMk cId="1291796719" sldId="514"/>
            <ac:spMk id="35" creationId="{F39DB588-65FC-4D70-A6BE-5388C3A012C9}"/>
          </ac:spMkLst>
        </pc:spChg>
        <pc:spChg chg="add mod">
          <ac:chgData name="pantelis balaouras" userId="25e8755020fc1734" providerId="LiveId" clId="{1CD9E80E-BF78-4A3B-B20C-C4BCB019E085}" dt="2021-10-20T07:40:44.205" v="745" actId="14100"/>
          <ac:spMkLst>
            <pc:docMk/>
            <pc:sldMk cId="1291796719" sldId="514"/>
            <ac:spMk id="38" creationId="{0408A08D-A78C-4F7D-9F2F-F837A6886FEC}"/>
          </ac:spMkLst>
        </pc:spChg>
        <pc:spChg chg="add mod">
          <ac:chgData name="pantelis balaouras" userId="25e8755020fc1734" providerId="LiveId" clId="{1CD9E80E-BF78-4A3B-B20C-C4BCB019E085}" dt="2021-10-20T07:41:16.461" v="748" actId="14100"/>
          <ac:spMkLst>
            <pc:docMk/>
            <pc:sldMk cId="1291796719" sldId="514"/>
            <ac:spMk id="39" creationId="{38423F47-5DDB-4B01-9EFB-FD3D456F5EA3}"/>
          </ac:spMkLst>
        </pc:spChg>
        <pc:spChg chg="add mod">
          <ac:chgData name="pantelis balaouras" userId="25e8755020fc1734" providerId="LiveId" clId="{1CD9E80E-BF78-4A3B-B20C-C4BCB019E085}" dt="2021-10-20T07:42:26.496" v="751" actId="14100"/>
          <ac:spMkLst>
            <pc:docMk/>
            <pc:sldMk cId="1291796719" sldId="514"/>
            <ac:spMk id="40" creationId="{1A074B43-4D4D-4E28-AF6B-1434073D1A91}"/>
          </ac:spMkLst>
        </pc:spChg>
        <pc:spChg chg="add del mod">
          <ac:chgData name="pantelis balaouras" userId="25e8755020fc1734" providerId="LiveId" clId="{1CD9E80E-BF78-4A3B-B20C-C4BCB019E085}" dt="2021-10-20T07:44:17.688" v="765" actId="478"/>
          <ac:spMkLst>
            <pc:docMk/>
            <pc:sldMk cId="1291796719" sldId="514"/>
            <ac:spMk id="41" creationId="{E6FF19C5-6F1D-4168-99C8-DBD2FC9C897C}"/>
          </ac:spMkLst>
        </pc:spChg>
        <pc:spChg chg="add mod">
          <ac:chgData name="pantelis balaouras" userId="25e8755020fc1734" providerId="LiveId" clId="{1CD9E80E-BF78-4A3B-B20C-C4BCB019E085}" dt="2021-10-20T07:43:05.886" v="757" actId="1076"/>
          <ac:spMkLst>
            <pc:docMk/>
            <pc:sldMk cId="1291796719" sldId="514"/>
            <ac:spMk id="42" creationId="{AE17DF3A-1150-402C-9A93-8D34382E2000}"/>
          </ac:spMkLst>
        </pc:spChg>
        <pc:spChg chg="add mod">
          <ac:chgData name="pantelis balaouras" userId="25e8755020fc1734" providerId="LiveId" clId="{1CD9E80E-BF78-4A3B-B20C-C4BCB019E085}" dt="2021-10-20T07:43:11.126" v="759" actId="1076"/>
          <ac:spMkLst>
            <pc:docMk/>
            <pc:sldMk cId="1291796719" sldId="514"/>
            <ac:spMk id="43" creationId="{B9B6B510-2CC8-4FDB-B53A-E68FCBC35A16}"/>
          </ac:spMkLst>
        </pc:spChg>
        <pc:graphicFrameChg chg="add mod ord modGraphic">
          <ac:chgData name="pantelis balaouras" userId="25e8755020fc1734" providerId="LiveId" clId="{1CD9E80E-BF78-4A3B-B20C-C4BCB019E085}" dt="2021-10-20T07:43:16.027" v="761" actId="6549"/>
          <ac:graphicFrameMkLst>
            <pc:docMk/>
            <pc:sldMk cId="1291796719" sldId="514"/>
            <ac:graphicFrameMk id="10" creationId="{2754C62D-FC89-495C-B054-4960697E5657}"/>
          </ac:graphicFrameMkLst>
        </pc:graphicFrameChg>
        <pc:graphicFrameChg chg="add mod modGraphic">
          <ac:chgData name="pantelis balaouras" userId="25e8755020fc1734" providerId="LiveId" clId="{1CD9E80E-BF78-4A3B-B20C-C4BCB019E085}" dt="2021-10-20T08:07:29.356" v="839" actId="113"/>
          <ac:graphicFrameMkLst>
            <pc:docMk/>
            <pc:sldMk cId="1291796719" sldId="514"/>
            <ac:graphicFrameMk id="36" creationId="{F65C4A43-21C2-4CCC-B030-B941B7A644C6}"/>
          </ac:graphicFrameMkLst>
        </pc:graphicFrameChg>
        <pc:graphicFrameChg chg="add del mod">
          <ac:chgData name="pantelis balaouras" userId="25e8755020fc1734" providerId="LiveId" clId="{1CD9E80E-BF78-4A3B-B20C-C4BCB019E085}" dt="2021-10-20T07:35:28.350" v="680" actId="21"/>
          <ac:graphicFrameMkLst>
            <pc:docMk/>
            <pc:sldMk cId="1291796719" sldId="514"/>
            <ac:graphicFrameMk id="37" creationId="{577BC0D7-3EBD-427C-A9D4-B50432F7CA45}"/>
          </ac:graphicFrameMkLst>
        </pc:graphicFrameChg>
        <pc:graphicFrameChg chg="add del mod modGraphic">
          <ac:chgData name="pantelis balaouras" userId="25e8755020fc1734" providerId="LiveId" clId="{1CD9E80E-BF78-4A3B-B20C-C4BCB019E085}" dt="2021-10-20T08:07:18.661" v="837" actId="478"/>
          <ac:graphicFrameMkLst>
            <pc:docMk/>
            <pc:sldMk cId="1291796719" sldId="514"/>
            <ac:graphicFrameMk id="44" creationId="{C5D94003-E326-414C-BF48-9BF97C9BC61C}"/>
          </ac:graphicFrameMkLst>
        </pc:graphicFrameChg>
        <pc:picChg chg="mod modCrop">
          <ac:chgData name="pantelis balaouras" userId="25e8755020fc1734" providerId="LiveId" clId="{1CD9E80E-BF78-4A3B-B20C-C4BCB019E085}" dt="2021-10-20T07:35:20.834" v="678" actId="1076"/>
          <ac:picMkLst>
            <pc:docMk/>
            <pc:sldMk cId="1291796719" sldId="514"/>
            <ac:picMk id="4" creationId="{7FF4E960-4D22-424F-A696-6E411E5FE9C6}"/>
          </ac:picMkLst>
        </pc:picChg>
        <pc:picChg chg="mod ord">
          <ac:chgData name="pantelis balaouras" userId="25e8755020fc1734" providerId="LiveId" clId="{1CD9E80E-BF78-4A3B-B20C-C4BCB019E085}" dt="2021-10-20T08:07:23.770" v="838" actId="1076"/>
          <ac:picMkLst>
            <pc:docMk/>
            <pc:sldMk cId="1291796719" sldId="514"/>
            <ac:picMk id="5" creationId="{B28817EB-641D-4B10-8679-39F279CB1576}"/>
          </ac:picMkLst>
        </pc:picChg>
        <pc:picChg chg="mod">
          <ac:chgData name="pantelis balaouras" userId="25e8755020fc1734" providerId="LiveId" clId="{1CD9E80E-BF78-4A3B-B20C-C4BCB019E085}" dt="2021-10-20T07:31:38.651" v="655" actId="1076"/>
          <ac:picMkLst>
            <pc:docMk/>
            <pc:sldMk cId="1291796719" sldId="514"/>
            <ac:picMk id="6" creationId="{673FA0F6-6DFA-459E-B418-FEA90B7664CA}"/>
          </ac:picMkLst>
        </pc:picChg>
        <pc:picChg chg="add mod modCrop">
          <ac:chgData name="pantelis balaouras" userId="25e8755020fc1734" providerId="LiveId" clId="{1CD9E80E-BF78-4A3B-B20C-C4BCB019E085}" dt="2021-10-20T07:31:38.651" v="655" actId="1076"/>
          <ac:picMkLst>
            <pc:docMk/>
            <pc:sldMk cId="1291796719" sldId="514"/>
            <ac:picMk id="26" creationId="{64478608-73AC-4834-90A3-ACC444A750B7}"/>
          </ac:picMkLst>
        </pc:picChg>
      </pc:sldChg>
      <pc:sldChg chg="addSp modSp add del mod">
        <pc:chgData name="pantelis balaouras" userId="25e8755020fc1734" providerId="LiveId" clId="{1CD9E80E-BF78-4A3B-B20C-C4BCB019E085}" dt="2021-10-20T10:30:35.170" v="965" actId="47"/>
        <pc:sldMkLst>
          <pc:docMk/>
          <pc:sldMk cId="2684160928" sldId="515"/>
        </pc:sldMkLst>
        <pc:spChg chg="mod">
          <ac:chgData name="pantelis balaouras" userId="25e8755020fc1734" providerId="LiveId" clId="{1CD9E80E-BF78-4A3B-B20C-C4BCB019E085}" dt="2021-10-20T10:29:49.021" v="963" actId="1076"/>
          <ac:spMkLst>
            <pc:docMk/>
            <pc:sldMk cId="2684160928" sldId="515"/>
            <ac:spMk id="5" creationId="{C8994D8B-D21B-462D-9202-DA2FDA683CD1}"/>
          </ac:spMkLst>
        </pc:spChg>
        <pc:picChg chg="mod">
          <ac:chgData name="pantelis balaouras" userId="25e8755020fc1734" providerId="LiveId" clId="{1CD9E80E-BF78-4A3B-B20C-C4BCB019E085}" dt="2021-10-20T10:29:30.085" v="955" actId="1076"/>
          <ac:picMkLst>
            <pc:docMk/>
            <pc:sldMk cId="2684160928" sldId="515"/>
            <ac:picMk id="4" creationId="{79C30B09-FBDE-4100-969E-CD1BCD55A2C0}"/>
          </ac:picMkLst>
        </pc:picChg>
        <pc:picChg chg="add mod">
          <ac:chgData name="pantelis balaouras" userId="25e8755020fc1734" providerId="LiveId" clId="{1CD9E80E-BF78-4A3B-B20C-C4BCB019E085}" dt="2021-10-20T10:29:21.004" v="954" actId="1076"/>
          <ac:picMkLst>
            <pc:docMk/>
            <pc:sldMk cId="2684160928" sldId="515"/>
            <ac:picMk id="7" creationId="{47D6C0AB-1E35-4098-BC5B-9B2F9F5B7A2E}"/>
          </ac:picMkLst>
        </pc:picChg>
        <pc:picChg chg="mod">
          <ac:chgData name="pantelis balaouras" userId="25e8755020fc1734" providerId="LiveId" clId="{1CD9E80E-BF78-4A3B-B20C-C4BCB019E085}" dt="2021-10-20T10:28:50.533" v="947" actId="1076"/>
          <ac:picMkLst>
            <pc:docMk/>
            <pc:sldMk cId="2684160928" sldId="515"/>
            <ac:picMk id="8" creationId="{AC6C89FC-1FA7-4124-9C57-1BB4E0142386}"/>
          </ac:picMkLst>
        </pc:picChg>
      </pc:sldChg>
      <pc:sldChg chg="add del">
        <pc:chgData name="pantelis balaouras" userId="25e8755020fc1734" providerId="LiveId" clId="{1CD9E80E-BF78-4A3B-B20C-C4BCB019E085}" dt="2021-10-20T10:31:57.848" v="975" actId="47"/>
        <pc:sldMkLst>
          <pc:docMk/>
          <pc:sldMk cId="2864635952" sldId="516"/>
        </pc:sldMkLst>
      </pc:sldChg>
      <pc:sldChg chg="add del">
        <pc:chgData name="pantelis balaouras" userId="25e8755020fc1734" providerId="LiveId" clId="{1CD9E80E-BF78-4A3B-B20C-C4BCB019E085}" dt="2021-10-20T10:29:07.943" v="951"/>
        <pc:sldMkLst>
          <pc:docMk/>
          <pc:sldMk cId="552748273" sldId="517"/>
        </pc:sldMkLst>
      </pc:sldChg>
      <pc:sldChg chg="modSp add mod">
        <pc:chgData name="pantelis balaouras" userId="25e8755020fc1734" providerId="LiveId" clId="{1CD9E80E-BF78-4A3B-B20C-C4BCB019E085}" dt="2021-10-20T10:30:51.299" v="974" actId="1037"/>
        <pc:sldMkLst>
          <pc:docMk/>
          <pc:sldMk cId="3797081521" sldId="517"/>
        </pc:sldMkLst>
        <pc:picChg chg="mod">
          <ac:chgData name="pantelis balaouras" userId="25e8755020fc1734" providerId="LiveId" clId="{1CD9E80E-BF78-4A3B-B20C-C4BCB019E085}" dt="2021-10-20T10:30:51.299" v="974" actId="1037"/>
          <ac:picMkLst>
            <pc:docMk/>
            <pc:sldMk cId="3797081521" sldId="517"/>
            <ac:picMk id="4" creationId="{69994FB3-D137-4178-AE22-E858DE495A6F}"/>
          </ac:picMkLst>
        </pc:picChg>
        <pc:picChg chg="mod">
          <ac:chgData name="pantelis balaouras" userId="25e8755020fc1734" providerId="LiveId" clId="{1CD9E80E-BF78-4A3B-B20C-C4BCB019E085}" dt="2021-10-20T10:30:45.353" v="968" actId="1076"/>
          <ac:picMkLst>
            <pc:docMk/>
            <pc:sldMk cId="3797081521" sldId="517"/>
            <ac:picMk id="5" creationId="{B8A05370-0F5F-47BE-A035-9F3E6A0B9F86}"/>
          </ac:picMkLst>
        </pc:picChg>
      </pc:sldChg>
      <pc:sldChg chg="add del">
        <pc:chgData name="pantelis balaouras" userId="25e8755020fc1734" providerId="LiveId" clId="{1CD9E80E-BF78-4A3B-B20C-C4BCB019E085}" dt="2021-10-20T10:29:07.943" v="951"/>
        <pc:sldMkLst>
          <pc:docMk/>
          <pc:sldMk cId="38000733" sldId="518"/>
        </pc:sldMkLst>
      </pc:sldChg>
      <pc:sldChg chg="modSp new mod modNotesTx">
        <pc:chgData name="pantelis balaouras" userId="25e8755020fc1734" providerId="LiveId" clId="{1CD9E80E-BF78-4A3B-B20C-C4BCB019E085}" dt="2021-10-20T11:11:59.310" v="1518" actId="6549"/>
        <pc:sldMkLst>
          <pc:docMk/>
          <pc:sldMk cId="2179688040" sldId="518"/>
        </pc:sldMkLst>
        <pc:spChg chg="mod">
          <ac:chgData name="pantelis balaouras" userId="25e8755020fc1734" providerId="LiveId" clId="{1CD9E80E-BF78-4A3B-B20C-C4BCB019E085}" dt="2021-10-20T10:47:46.995" v="989" actId="27636"/>
          <ac:spMkLst>
            <pc:docMk/>
            <pc:sldMk cId="2179688040" sldId="518"/>
            <ac:spMk id="2" creationId="{1CCEE2E1-3FB6-45DE-BE06-60C7C03A035C}"/>
          </ac:spMkLst>
        </pc:spChg>
        <pc:spChg chg="mod">
          <ac:chgData name="pantelis balaouras" userId="25e8755020fc1734" providerId="LiveId" clId="{1CD9E80E-BF78-4A3B-B20C-C4BCB019E085}" dt="2021-10-20T11:11:59.310" v="1518" actId="6549"/>
          <ac:spMkLst>
            <pc:docMk/>
            <pc:sldMk cId="2179688040" sldId="518"/>
            <ac:spMk id="3" creationId="{2B99CACE-C9F4-4657-83A8-A73B185DE9FC}"/>
          </ac:spMkLst>
        </pc:spChg>
      </pc:sldChg>
      <pc:sldChg chg="modSp new mod">
        <pc:chgData name="pantelis balaouras" userId="25e8755020fc1734" providerId="LiveId" clId="{1CD9E80E-BF78-4A3B-B20C-C4BCB019E085}" dt="2021-10-20T11:09:58.895" v="1458" actId="27636"/>
        <pc:sldMkLst>
          <pc:docMk/>
          <pc:sldMk cId="2582149442" sldId="519"/>
        </pc:sldMkLst>
        <pc:spChg chg="mod">
          <ac:chgData name="pantelis balaouras" userId="25e8755020fc1734" providerId="LiveId" clId="{1CD9E80E-BF78-4A3B-B20C-C4BCB019E085}" dt="2021-10-20T11:03:29.981" v="1253" actId="20577"/>
          <ac:spMkLst>
            <pc:docMk/>
            <pc:sldMk cId="2582149442" sldId="519"/>
            <ac:spMk id="2" creationId="{EB21F43E-3BBB-4C0B-B09C-B084E2640120}"/>
          </ac:spMkLst>
        </pc:spChg>
        <pc:spChg chg="mod">
          <ac:chgData name="pantelis balaouras" userId="25e8755020fc1734" providerId="LiveId" clId="{1CD9E80E-BF78-4A3B-B20C-C4BCB019E085}" dt="2021-10-20T11:09:58.895" v="1458" actId="27636"/>
          <ac:spMkLst>
            <pc:docMk/>
            <pc:sldMk cId="2582149442" sldId="519"/>
            <ac:spMk id="3" creationId="{FAD33FDE-5CEB-4316-8FC7-84EAD4BD118D}"/>
          </ac:spMkLst>
        </pc:spChg>
      </pc:sldChg>
      <pc:sldChg chg="modSp add mod">
        <pc:chgData name="pantelis balaouras" userId="25e8755020fc1734" providerId="LiveId" clId="{1CD9E80E-BF78-4A3B-B20C-C4BCB019E085}" dt="2021-10-20T11:37:51.950" v="1609" actId="6549"/>
        <pc:sldMkLst>
          <pc:docMk/>
          <pc:sldMk cId="4207615615" sldId="520"/>
        </pc:sldMkLst>
        <pc:spChg chg="mod">
          <ac:chgData name="pantelis balaouras" userId="25e8755020fc1734" providerId="LiveId" clId="{1CD9E80E-BF78-4A3B-B20C-C4BCB019E085}" dt="2021-10-20T11:04:01.858" v="1283" actId="6549"/>
          <ac:spMkLst>
            <pc:docMk/>
            <pc:sldMk cId="4207615615" sldId="520"/>
            <ac:spMk id="2" creationId="{EB21F43E-3BBB-4C0B-B09C-B084E2640120}"/>
          </ac:spMkLst>
        </pc:spChg>
        <pc:spChg chg="mod">
          <ac:chgData name="pantelis balaouras" userId="25e8755020fc1734" providerId="LiveId" clId="{1CD9E80E-BF78-4A3B-B20C-C4BCB019E085}" dt="2021-10-20T11:37:51.950" v="1609" actId="6549"/>
          <ac:spMkLst>
            <pc:docMk/>
            <pc:sldMk cId="4207615615" sldId="520"/>
            <ac:spMk id="3" creationId="{FAD33FDE-5CEB-4316-8FC7-84EAD4BD118D}"/>
          </ac:spMkLst>
        </pc:spChg>
      </pc:sldChg>
      <pc:sldChg chg="modSp add mod">
        <pc:chgData name="pantelis balaouras" userId="25e8755020fc1734" providerId="LiveId" clId="{1CD9E80E-BF78-4A3B-B20C-C4BCB019E085}" dt="2021-10-20T11:08:23.454" v="1419" actId="15"/>
        <pc:sldMkLst>
          <pc:docMk/>
          <pc:sldMk cId="2329088617" sldId="521"/>
        </pc:sldMkLst>
        <pc:spChg chg="mod">
          <ac:chgData name="pantelis balaouras" userId="25e8755020fc1734" providerId="LiveId" clId="{1CD9E80E-BF78-4A3B-B20C-C4BCB019E085}" dt="2021-10-20T11:04:51.742" v="1291" actId="20577"/>
          <ac:spMkLst>
            <pc:docMk/>
            <pc:sldMk cId="2329088617" sldId="521"/>
            <ac:spMk id="2" creationId="{EB21F43E-3BBB-4C0B-B09C-B084E2640120}"/>
          </ac:spMkLst>
        </pc:spChg>
        <pc:spChg chg="mod">
          <ac:chgData name="pantelis balaouras" userId="25e8755020fc1734" providerId="LiveId" clId="{1CD9E80E-BF78-4A3B-B20C-C4BCB019E085}" dt="2021-10-20T11:08:23.454" v="1419" actId="15"/>
          <ac:spMkLst>
            <pc:docMk/>
            <pc:sldMk cId="2329088617" sldId="521"/>
            <ac:spMk id="3" creationId="{FAD33FDE-5CEB-4316-8FC7-84EAD4BD118D}"/>
          </ac:spMkLst>
        </pc:spChg>
      </pc:sldChg>
      <pc:sldChg chg="modSp add mod">
        <pc:chgData name="pantelis balaouras" userId="25e8755020fc1734" providerId="LiveId" clId="{1CD9E80E-BF78-4A3B-B20C-C4BCB019E085}" dt="2021-10-20T11:32:32.415" v="1529" actId="6549"/>
        <pc:sldMkLst>
          <pc:docMk/>
          <pc:sldMk cId="154053997" sldId="522"/>
        </pc:sldMkLst>
        <pc:spChg chg="mod">
          <ac:chgData name="pantelis balaouras" userId="25e8755020fc1734" providerId="LiveId" clId="{1CD9E80E-BF78-4A3B-B20C-C4BCB019E085}" dt="2021-10-20T11:32:32.415" v="1529" actId="6549"/>
          <ac:spMkLst>
            <pc:docMk/>
            <pc:sldMk cId="154053997" sldId="522"/>
            <ac:spMk id="2" creationId="{57AFA4CC-DDF9-4539-8ED5-3774B176B18B}"/>
          </ac:spMkLst>
        </pc:spChg>
      </pc:sldChg>
      <pc:sldChg chg="modSp new mod">
        <pc:chgData name="pantelis balaouras" userId="25e8755020fc1734" providerId="LiveId" clId="{1CD9E80E-BF78-4A3B-B20C-C4BCB019E085}" dt="2021-10-20T11:36:02.968" v="1604" actId="27636"/>
        <pc:sldMkLst>
          <pc:docMk/>
          <pc:sldMk cId="3686684097" sldId="523"/>
        </pc:sldMkLst>
        <pc:spChg chg="mod">
          <ac:chgData name="pantelis balaouras" userId="25e8755020fc1734" providerId="LiveId" clId="{1CD9E80E-BF78-4A3B-B20C-C4BCB019E085}" dt="2021-10-20T11:35:07.755" v="1577" actId="20577"/>
          <ac:spMkLst>
            <pc:docMk/>
            <pc:sldMk cId="3686684097" sldId="523"/>
            <ac:spMk id="2" creationId="{73D188BF-0F62-4FD5-B3F7-E7554BB7170F}"/>
          </ac:spMkLst>
        </pc:spChg>
        <pc:spChg chg="mod">
          <ac:chgData name="pantelis balaouras" userId="25e8755020fc1734" providerId="LiveId" clId="{1CD9E80E-BF78-4A3B-B20C-C4BCB019E085}" dt="2021-10-20T11:36:02.968" v="1604" actId="27636"/>
          <ac:spMkLst>
            <pc:docMk/>
            <pc:sldMk cId="3686684097" sldId="523"/>
            <ac:spMk id="3" creationId="{9D867D18-7B80-4826-84F5-3AD62152236D}"/>
          </ac:spMkLst>
        </pc:spChg>
      </pc:sldChg>
      <pc:sldChg chg="addSp delSp modSp add mod">
        <pc:chgData name="pantelis balaouras" userId="25e8755020fc1734" providerId="LiveId" clId="{1CD9E80E-BF78-4A3B-B20C-C4BCB019E085}" dt="2021-10-20T12:19:54.926" v="1670"/>
        <pc:sldMkLst>
          <pc:docMk/>
          <pc:sldMk cId="2043592885" sldId="524"/>
        </pc:sldMkLst>
        <pc:spChg chg="mod">
          <ac:chgData name="pantelis balaouras" userId="25e8755020fc1734" providerId="LiveId" clId="{1CD9E80E-BF78-4A3B-B20C-C4BCB019E085}" dt="2021-10-20T12:18:19.983" v="1613" actId="1076"/>
          <ac:spMkLst>
            <pc:docMk/>
            <pc:sldMk cId="2043592885" sldId="524"/>
            <ac:spMk id="2" creationId="{9FC9A92B-8AA8-4EC0-84CD-94F7343F5C27}"/>
          </ac:spMkLst>
        </pc:spChg>
        <pc:spChg chg="del">
          <ac:chgData name="pantelis balaouras" userId="25e8755020fc1734" providerId="LiveId" clId="{1CD9E80E-BF78-4A3B-B20C-C4BCB019E085}" dt="2021-10-20T12:18:31.591" v="1615" actId="478"/>
          <ac:spMkLst>
            <pc:docMk/>
            <pc:sldMk cId="2043592885" sldId="524"/>
            <ac:spMk id="3" creationId="{F885451E-5BF3-4A64-A96C-8420997C6A60}"/>
          </ac:spMkLst>
        </pc:spChg>
        <pc:spChg chg="add del mod">
          <ac:chgData name="pantelis balaouras" userId="25e8755020fc1734" providerId="LiveId" clId="{1CD9E80E-BF78-4A3B-B20C-C4BCB019E085}" dt="2021-10-20T12:18:29.094" v="1614" actId="11529"/>
          <ac:spMkLst>
            <pc:docMk/>
            <pc:sldMk cId="2043592885" sldId="524"/>
            <ac:spMk id="5" creationId="{58EC3937-C2FE-46E0-8250-77D6080DF9EC}"/>
          </ac:spMkLst>
        </pc:spChg>
        <pc:spChg chg="mod">
          <ac:chgData name="pantelis balaouras" userId="25e8755020fc1734" providerId="LiveId" clId="{1CD9E80E-BF78-4A3B-B20C-C4BCB019E085}" dt="2021-10-20T12:19:35.349" v="1667" actId="1036"/>
          <ac:spMkLst>
            <pc:docMk/>
            <pc:sldMk cId="2043592885" sldId="524"/>
            <ac:spMk id="9" creationId="{9D30D79A-2FC7-4256-A0BB-506BCA94B4B9}"/>
          </ac:spMkLst>
        </pc:spChg>
        <pc:spChg chg="mod">
          <ac:chgData name="pantelis balaouras" userId="25e8755020fc1734" providerId="LiveId" clId="{1CD9E80E-BF78-4A3B-B20C-C4BCB019E085}" dt="2021-10-20T12:19:35.349" v="1667" actId="1036"/>
          <ac:spMkLst>
            <pc:docMk/>
            <pc:sldMk cId="2043592885" sldId="524"/>
            <ac:spMk id="14" creationId="{4FB1C577-32BD-45B9-81F8-8A63280BEDAF}"/>
          </ac:spMkLst>
        </pc:spChg>
        <pc:spChg chg="mod">
          <ac:chgData name="pantelis balaouras" userId="25e8755020fc1734" providerId="LiveId" clId="{1CD9E80E-BF78-4A3B-B20C-C4BCB019E085}" dt="2021-10-20T12:19:35.349" v="1667" actId="1036"/>
          <ac:spMkLst>
            <pc:docMk/>
            <pc:sldMk cId="2043592885" sldId="524"/>
            <ac:spMk id="15" creationId="{A31B01F3-7B5A-4A5D-9E79-B377E0E38D9C}"/>
          </ac:spMkLst>
        </pc:spChg>
        <pc:spChg chg="mod">
          <ac:chgData name="pantelis balaouras" userId="25e8755020fc1734" providerId="LiveId" clId="{1CD9E80E-BF78-4A3B-B20C-C4BCB019E085}" dt="2021-10-20T12:19:35.349" v="1667" actId="1036"/>
          <ac:spMkLst>
            <pc:docMk/>
            <pc:sldMk cId="2043592885" sldId="524"/>
            <ac:spMk id="17" creationId="{19FB74B2-6F23-41F3-B6EB-E52A5D6FB6CA}"/>
          </ac:spMkLst>
        </pc:spChg>
        <pc:spChg chg="mod">
          <ac:chgData name="pantelis balaouras" userId="25e8755020fc1734" providerId="LiveId" clId="{1CD9E80E-BF78-4A3B-B20C-C4BCB019E085}" dt="2021-10-20T12:19:35.349" v="1667" actId="1036"/>
          <ac:spMkLst>
            <pc:docMk/>
            <pc:sldMk cId="2043592885" sldId="524"/>
            <ac:spMk id="18" creationId="{2DD0CFD6-6535-4496-ADA4-FECB2F56AC85}"/>
          </ac:spMkLst>
        </pc:spChg>
        <pc:spChg chg="mod">
          <ac:chgData name="pantelis balaouras" userId="25e8755020fc1734" providerId="LiveId" clId="{1CD9E80E-BF78-4A3B-B20C-C4BCB019E085}" dt="2021-10-20T12:19:35.349" v="1667" actId="1036"/>
          <ac:spMkLst>
            <pc:docMk/>
            <pc:sldMk cId="2043592885" sldId="524"/>
            <ac:spMk id="19" creationId="{AE98865A-379B-447E-8893-8737B0BCC8C7}"/>
          </ac:spMkLst>
        </pc:spChg>
        <pc:spChg chg="mod">
          <ac:chgData name="pantelis balaouras" userId="25e8755020fc1734" providerId="LiveId" clId="{1CD9E80E-BF78-4A3B-B20C-C4BCB019E085}" dt="2021-10-20T12:19:35.349" v="1667" actId="1036"/>
          <ac:spMkLst>
            <pc:docMk/>
            <pc:sldMk cId="2043592885" sldId="524"/>
            <ac:spMk id="20" creationId="{36A09A30-064B-4C67-9DBD-535A2D5DBBA2}"/>
          </ac:spMkLst>
        </pc:spChg>
        <pc:spChg chg="mod">
          <ac:chgData name="pantelis balaouras" userId="25e8755020fc1734" providerId="LiveId" clId="{1CD9E80E-BF78-4A3B-B20C-C4BCB019E085}" dt="2021-10-20T12:19:35.349" v="1667" actId="1036"/>
          <ac:spMkLst>
            <pc:docMk/>
            <pc:sldMk cId="2043592885" sldId="524"/>
            <ac:spMk id="21" creationId="{7D22C284-A7D7-464A-9454-7018D87EF3C3}"/>
          </ac:spMkLst>
        </pc:spChg>
        <pc:spChg chg="mod">
          <ac:chgData name="pantelis balaouras" userId="25e8755020fc1734" providerId="LiveId" clId="{1CD9E80E-BF78-4A3B-B20C-C4BCB019E085}" dt="2021-10-20T12:19:35.349" v="1667" actId="1036"/>
          <ac:spMkLst>
            <pc:docMk/>
            <pc:sldMk cId="2043592885" sldId="524"/>
            <ac:spMk id="22" creationId="{D000FAC5-2768-4EE4-9AC8-288FC47BD094}"/>
          </ac:spMkLst>
        </pc:spChg>
        <pc:spChg chg="mod">
          <ac:chgData name="pantelis balaouras" userId="25e8755020fc1734" providerId="LiveId" clId="{1CD9E80E-BF78-4A3B-B20C-C4BCB019E085}" dt="2021-10-20T12:19:35.349" v="1667" actId="1036"/>
          <ac:spMkLst>
            <pc:docMk/>
            <pc:sldMk cId="2043592885" sldId="524"/>
            <ac:spMk id="23" creationId="{B7926706-595D-47AE-B30F-BF69BC99654C}"/>
          </ac:spMkLst>
        </pc:spChg>
        <pc:spChg chg="mod">
          <ac:chgData name="pantelis balaouras" userId="25e8755020fc1734" providerId="LiveId" clId="{1CD9E80E-BF78-4A3B-B20C-C4BCB019E085}" dt="2021-10-20T12:19:35.349" v="1667" actId="1036"/>
          <ac:spMkLst>
            <pc:docMk/>
            <pc:sldMk cId="2043592885" sldId="524"/>
            <ac:spMk id="24" creationId="{B0281116-26F9-4E99-8259-9D3D49B2AFD5}"/>
          </ac:spMkLst>
        </pc:spChg>
        <pc:spChg chg="mod">
          <ac:chgData name="pantelis balaouras" userId="25e8755020fc1734" providerId="LiveId" clId="{1CD9E80E-BF78-4A3B-B20C-C4BCB019E085}" dt="2021-10-20T12:19:35.349" v="1667" actId="1036"/>
          <ac:spMkLst>
            <pc:docMk/>
            <pc:sldMk cId="2043592885" sldId="524"/>
            <ac:spMk id="25" creationId="{774F1F30-7DE4-4925-97E8-36A3E07C2F98}"/>
          </ac:spMkLst>
        </pc:spChg>
        <pc:spChg chg="mod">
          <ac:chgData name="pantelis balaouras" userId="25e8755020fc1734" providerId="LiveId" clId="{1CD9E80E-BF78-4A3B-B20C-C4BCB019E085}" dt="2021-10-20T12:19:35.349" v="1667" actId="1036"/>
          <ac:spMkLst>
            <pc:docMk/>
            <pc:sldMk cId="2043592885" sldId="524"/>
            <ac:spMk id="26" creationId="{74BCC4AD-F412-4A2E-BEEB-6A4FCD84011C}"/>
          </ac:spMkLst>
        </pc:spChg>
        <pc:spChg chg="mod">
          <ac:chgData name="pantelis balaouras" userId="25e8755020fc1734" providerId="LiveId" clId="{1CD9E80E-BF78-4A3B-B20C-C4BCB019E085}" dt="2021-10-20T12:19:35.349" v="1667" actId="1036"/>
          <ac:spMkLst>
            <pc:docMk/>
            <pc:sldMk cId="2043592885" sldId="524"/>
            <ac:spMk id="27" creationId="{13096F22-7676-435F-AE79-77EDDB58A666}"/>
          </ac:spMkLst>
        </pc:spChg>
        <pc:picChg chg="mod">
          <ac:chgData name="pantelis balaouras" userId="25e8755020fc1734" providerId="LiveId" clId="{1CD9E80E-BF78-4A3B-B20C-C4BCB019E085}" dt="2021-10-20T12:19:35.349" v="1667" actId="1036"/>
          <ac:picMkLst>
            <pc:docMk/>
            <pc:sldMk cId="2043592885" sldId="524"/>
            <ac:picMk id="4" creationId="{7FF4E960-4D22-424F-A696-6E411E5FE9C6}"/>
          </ac:picMkLst>
        </pc:picChg>
        <pc:picChg chg="add mod">
          <ac:chgData name="pantelis balaouras" userId="25e8755020fc1734" providerId="LiveId" clId="{1CD9E80E-BF78-4A3B-B20C-C4BCB019E085}" dt="2021-10-20T12:19:54.926" v="1670"/>
          <ac:picMkLst>
            <pc:docMk/>
            <pc:sldMk cId="2043592885" sldId="524"/>
            <ac:picMk id="28" creationId="{EE72785E-0E45-438F-8700-B4A4E080E160}"/>
          </ac:picMkLst>
        </pc:picChg>
        <pc:cxnChg chg="add del">
          <ac:chgData name="pantelis balaouras" userId="25e8755020fc1734" providerId="LiveId" clId="{1CD9E80E-BF78-4A3B-B20C-C4BCB019E085}" dt="2021-10-20T12:19:21.782" v="1617" actId="478"/>
          <ac:cxnSpMkLst>
            <pc:docMk/>
            <pc:sldMk cId="2043592885" sldId="524"/>
            <ac:cxnSpMk id="7" creationId="{E0155EFD-5B4A-4A99-9908-1E0F8405AB2B}"/>
          </ac:cxnSpMkLst>
        </pc:cxnChg>
      </pc:sldChg>
      <pc:sldChg chg="add modNotesTx">
        <pc:chgData name="pantelis balaouras" userId="25e8755020fc1734" providerId="LiveId" clId="{1CD9E80E-BF78-4A3B-B20C-C4BCB019E085}" dt="2021-10-20T12:54:47.649" v="2109" actId="20577"/>
        <pc:sldMkLst>
          <pc:docMk/>
          <pc:sldMk cId="1256426298" sldId="525"/>
        </pc:sldMkLst>
      </pc:sldChg>
      <pc:sldChg chg="addSp delSp modSp add mod ord">
        <pc:chgData name="pantelis balaouras" userId="25e8755020fc1734" providerId="LiveId" clId="{1CD9E80E-BF78-4A3B-B20C-C4BCB019E085}" dt="2021-10-20T12:44:32.481" v="1997" actId="1038"/>
        <pc:sldMkLst>
          <pc:docMk/>
          <pc:sldMk cId="3402750213" sldId="526"/>
        </pc:sldMkLst>
        <pc:spChg chg="mod">
          <ac:chgData name="pantelis balaouras" userId="25e8755020fc1734" providerId="LiveId" clId="{1CD9E80E-BF78-4A3B-B20C-C4BCB019E085}" dt="2021-10-20T12:43:57.077" v="1980" actId="20577"/>
          <ac:spMkLst>
            <pc:docMk/>
            <pc:sldMk cId="3402750213" sldId="526"/>
            <ac:spMk id="2" creationId="{9FC9A92B-8AA8-4EC0-84CD-94F7343F5C27}"/>
          </ac:spMkLst>
        </pc:spChg>
        <pc:spChg chg="mod">
          <ac:chgData name="pantelis balaouras" userId="25e8755020fc1734" providerId="LiveId" clId="{1CD9E80E-BF78-4A3B-B20C-C4BCB019E085}" dt="2021-10-20T12:44:11.733" v="1985" actId="1076"/>
          <ac:spMkLst>
            <pc:docMk/>
            <pc:sldMk cId="3402750213" sldId="526"/>
            <ac:spMk id="7" creationId="{2326F36C-693A-4045-97BF-42641EDAE2FD}"/>
          </ac:spMkLst>
        </pc:spChg>
        <pc:spChg chg="del mod">
          <ac:chgData name="pantelis balaouras" userId="25e8755020fc1734" providerId="LiveId" clId="{1CD9E80E-BF78-4A3B-B20C-C4BCB019E085}" dt="2021-10-20T12:39:58.405" v="1868" actId="478"/>
          <ac:spMkLst>
            <pc:docMk/>
            <pc:sldMk cId="3402750213" sldId="526"/>
            <ac:spMk id="8" creationId="{7A9A1A84-49FE-4632-9969-DD55BD680F70}"/>
          </ac:spMkLst>
        </pc:spChg>
        <pc:spChg chg="add del mod">
          <ac:chgData name="pantelis balaouras" userId="25e8755020fc1734" providerId="LiveId" clId="{1CD9E80E-BF78-4A3B-B20C-C4BCB019E085}" dt="2021-10-20T12:32:12.562" v="1811" actId="478"/>
          <ac:spMkLst>
            <pc:docMk/>
            <pc:sldMk cId="3402750213" sldId="526"/>
            <ac:spMk id="9" creationId="{B065155F-1C16-4013-9B36-B5D8A548005F}"/>
          </ac:spMkLst>
        </pc:spChg>
        <pc:spChg chg="add del mod">
          <ac:chgData name="pantelis balaouras" userId="25e8755020fc1734" providerId="LiveId" clId="{1CD9E80E-BF78-4A3B-B20C-C4BCB019E085}" dt="2021-10-20T12:27:01.914" v="1724" actId="478"/>
          <ac:spMkLst>
            <pc:docMk/>
            <pc:sldMk cId="3402750213" sldId="526"/>
            <ac:spMk id="25" creationId="{E991F48B-3CA1-4646-8E6E-8A4984C620A4}"/>
          </ac:spMkLst>
        </pc:spChg>
        <pc:spChg chg="del">
          <ac:chgData name="pantelis balaouras" userId="25e8755020fc1734" providerId="LiveId" clId="{1CD9E80E-BF78-4A3B-B20C-C4BCB019E085}" dt="2021-10-20T12:37:14.517" v="1845" actId="478"/>
          <ac:spMkLst>
            <pc:docMk/>
            <pc:sldMk cId="3402750213" sldId="526"/>
            <ac:spMk id="27" creationId="{5B6530C0-79AE-49B7-A44C-FB5AAA07BA07}"/>
          </ac:spMkLst>
        </pc:spChg>
        <pc:spChg chg="del">
          <ac:chgData name="pantelis balaouras" userId="25e8755020fc1734" providerId="LiveId" clId="{1CD9E80E-BF78-4A3B-B20C-C4BCB019E085}" dt="2021-10-20T12:37:14.517" v="1845" actId="478"/>
          <ac:spMkLst>
            <pc:docMk/>
            <pc:sldMk cId="3402750213" sldId="526"/>
            <ac:spMk id="28" creationId="{F3FFAF1A-D6F1-4690-A7DC-268DD51DACE7}"/>
          </ac:spMkLst>
        </pc:spChg>
        <pc:spChg chg="del">
          <ac:chgData name="pantelis balaouras" userId="25e8755020fc1734" providerId="LiveId" clId="{1CD9E80E-BF78-4A3B-B20C-C4BCB019E085}" dt="2021-10-20T12:37:14.517" v="1845" actId="478"/>
          <ac:spMkLst>
            <pc:docMk/>
            <pc:sldMk cId="3402750213" sldId="526"/>
            <ac:spMk id="29" creationId="{D6CF899F-5D7B-44CA-8A07-F0F0B320000C}"/>
          </ac:spMkLst>
        </pc:spChg>
        <pc:spChg chg="del">
          <ac:chgData name="pantelis balaouras" userId="25e8755020fc1734" providerId="LiveId" clId="{1CD9E80E-BF78-4A3B-B20C-C4BCB019E085}" dt="2021-10-20T12:37:14.517" v="1845" actId="478"/>
          <ac:spMkLst>
            <pc:docMk/>
            <pc:sldMk cId="3402750213" sldId="526"/>
            <ac:spMk id="30" creationId="{F9743FD1-8C80-40E9-8B64-B2985E64765E}"/>
          </ac:spMkLst>
        </pc:spChg>
        <pc:spChg chg="del">
          <ac:chgData name="pantelis balaouras" userId="25e8755020fc1734" providerId="LiveId" clId="{1CD9E80E-BF78-4A3B-B20C-C4BCB019E085}" dt="2021-10-20T12:37:14.517" v="1845" actId="478"/>
          <ac:spMkLst>
            <pc:docMk/>
            <pc:sldMk cId="3402750213" sldId="526"/>
            <ac:spMk id="31" creationId="{74127D73-6AAF-49BB-BEF1-9063D911FB14}"/>
          </ac:spMkLst>
        </pc:spChg>
        <pc:spChg chg="del">
          <ac:chgData name="pantelis balaouras" userId="25e8755020fc1734" providerId="LiveId" clId="{1CD9E80E-BF78-4A3B-B20C-C4BCB019E085}" dt="2021-10-20T12:37:14.517" v="1845" actId="478"/>
          <ac:spMkLst>
            <pc:docMk/>
            <pc:sldMk cId="3402750213" sldId="526"/>
            <ac:spMk id="32" creationId="{877B22DC-44CE-4B44-9526-44F1214C5E7B}"/>
          </ac:spMkLst>
        </pc:spChg>
        <pc:spChg chg="del">
          <ac:chgData name="pantelis balaouras" userId="25e8755020fc1734" providerId="LiveId" clId="{1CD9E80E-BF78-4A3B-B20C-C4BCB019E085}" dt="2021-10-20T12:39:47.972" v="1866" actId="478"/>
          <ac:spMkLst>
            <pc:docMk/>
            <pc:sldMk cId="3402750213" sldId="526"/>
            <ac:spMk id="33" creationId="{F6AB41E8-95A1-47C4-91DD-EAA997B79F5F}"/>
          </ac:spMkLst>
        </pc:spChg>
        <pc:spChg chg="del">
          <ac:chgData name="pantelis balaouras" userId="25e8755020fc1734" providerId="LiveId" clId="{1CD9E80E-BF78-4A3B-B20C-C4BCB019E085}" dt="2021-10-20T12:37:14.517" v="1845" actId="478"/>
          <ac:spMkLst>
            <pc:docMk/>
            <pc:sldMk cId="3402750213" sldId="526"/>
            <ac:spMk id="34" creationId="{F944A480-309F-48F8-A2D9-2708180BBDEA}"/>
          </ac:spMkLst>
        </pc:spChg>
        <pc:spChg chg="del">
          <ac:chgData name="pantelis balaouras" userId="25e8755020fc1734" providerId="LiveId" clId="{1CD9E80E-BF78-4A3B-B20C-C4BCB019E085}" dt="2021-10-20T12:37:14.517" v="1845" actId="478"/>
          <ac:spMkLst>
            <pc:docMk/>
            <pc:sldMk cId="3402750213" sldId="526"/>
            <ac:spMk id="35" creationId="{F39DB588-65FC-4D70-A6BE-5388C3A012C9}"/>
          </ac:spMkLst>
        </pc:spChg>
        <pc:spChg chg="del">
          <ac:chgData name="pantelis balaouras" userId="25e8755020fc1734" providerId="LiveId" clId="{1CD9E80E-BF78-4A3B-B20C-C4BCB019E085}" dt="2021-10-20T12:27:09.171" v="1726" actId="478"/>
          <ac:spMkLst>
            <pc:docMk/>
            <pc:sldMk cId="3402750213" sldId="526"/>
            <ac:spMk id="38" creationId="{0408A08D-A78C-4F7D-9F2F-F837A6886FEC}"/>
          </ac:spMkLst>
        </pc:spChg>
        <pc:spChg chg="del">
          <ac:chgData name="pantelis balaouras" userId="25e8755020fc1734" providerId="LiveId" clId="{1CD9E80E-BF78-4A3B-B20C-C4BCB019E085}" dt="2021-10-20T12:27:05.670" v="1725" actId="478"/>
          <ac:spMkLst>
            <pc:docMk/>
            <pc:sldMk cId="3402750213" sldId="526"/>
            <ac:spMk id="39" creationId="{38423F47-5DDB-4B01-9EFB-FD3D456F5EA3}"/>
          </ac:spMkLst>
        </pc:spChg>
        <pc:spChg chg="del">
          <ac:chgData name="pantelis balaouras" userId="25e8755020fc1734" providerId="LiveId" clId="{1CD9E80E-BF78-4A3B-B20C-C4BCB019E085}" dt="2021-10-20T12:27:10.307" v="1727" actId="478"/>
          <ac:spMkLst>
            <pc:docMk/>
            <pc:sldMk cId="3402750213" sldId="526"/>
            <ac:spMk id="40" creationId="{1A074B43-4D4D-4E28-AF6B-1434073D1A91}"/>
          </ac:spMkLst>
        </pc:spChg>
        <pc:spChg chg="del">
          <ac:chgData name="pantelis balaouras" userId="25e8755020fc1734" providerId="LiveId" clId="{1CD9E80E-BF78-4A3B-B20C-C4BCB019E085}" dt="2021-10-20T12:37:14.517" v="1845" actId="478"/>
          <ac:spMkLst>
            <pc:docMk/>
            <pc:sldMk cId="3402750213" sldId="526"/>
            <ac:spMk id="42" creationId="{AE17DF3A-1150-402C-9A93-8D34382E2000}"/>
          </ac:spMkLst>
        </pc:spChg>
        <pc:spChg chg="del">
          <ac:chgData name="pantelis balaouras" userId="25e8755020fc1734" providerId="LiveId" clId="{1CD9E80E-BF78-4A3B-B20C-C4BCB019E085}" dt="2021-10-20T12:37:14.517" v="1845" actId="478"/>
          <ac:spMkLst>
            <pc:docMk/>
            <pc:sldMk cId="3402750213" sldId="526"/>
            <ac:spMk id="43" creationId="{B9B6B510-2CC8-4FDB-B53A-E68FCBC35A16}"/>
          </ac:spMkLst>
        </pc:spChg>
        <pc:spChg chg="add mod">
          <ac:chgData name="pantelis balaouras" userId="25e8755020fc1734" providerId="LiveId" clId="{1CD9E80E-BF78-4A3B-B20C-C4BCB019E085}" dt="2021-10-20T12:44:11.733" v="1985" actId="1076"/>
          <ac:spMkLst>
            <pc:docMk/>
            <pc:sldMk cId="3402750213" sldId="526"/>
            <ac:spMk id="44" creationId="{A5580F1A-C994-4839-A3BB-2F16B52FC7E3}"/>
          </ac:spMkLst>
        </pc:spChg>
        <pc:spChg chg="add mod">
          <ac:chgData name="pantelis balaouras" userId="25e8755020fc1734" providerId="LiveId" clId="{1CD9E80E-BF78-4A3B-B20C-C4BCB019E085}" dt="2021-10-20T12:44:11.733" v="1985" actId="1076"/>
          <ac:spMkLst>
            <pc:docMk/>
            <pc:sldMk cId="3402750213" sldId="526"/>
            <ac:spMk id="45" creationId="{74DDE5F6-D3CE-4D74-92AE-3B0BD5E73BF9}"/>
          </ac:spMkLst>
        </pc:spChg>
        <pc:spChg chg="add del mod">
          <ac:chgData name="pantelis balaouras" userId="25e8755020fc1734" providerId="LiveId" clId="{1CD9E80E-BF78-4A3B-B20C-C4BCB019E085}" dt="2021-10-20T12:44:05.636" v="1983" actId="478"/>
          <ac:spMkLst>
            <pc:docMk/>
            <pc:sldMk cId="3402750213" sldId="526"/>
            <ac:spMk id="47" creationId="{F26C3600-E6BB-43CF-AE88-40D0DA4A78E8}"/>
          </ac:spMkLst>
        </pc:spChg>
        <pc:spChg chg="add del mod">
          <ac:chgData name="pantelis balaouras" userId="25e8755020fc1734" providerId="LiveId" clId="{1CD9E80E-BF78-4A3B-B20C-C4BCB019E085}" dt="2021-10-20T12:44:06.341" v="1984" actId="478"/>
          <ac:spMkLst>
            <pc:docMk/>
            <pc:sldMk cId="3402750213" sldId="526"/>
            <ac:spMk id="48" creationId="{D82C83CF-0086-4569-B05B-456E6419003D}"/>
          </ac:spMkLst>
        </pc:spChg>
        <pc:spChg chg="add del mod">
          <ac:chgData name="pantelis balaouras" userId="25e8755020fc1734" providerId="LiveId" clId="{1CD9E80E-BF78-4A3B-B20C-C4BCB019E085}" dt="2021-10-20T12:44:03.396" v="1981" actId="478"/>
          <ac:spMkLst>
            <pc:docMk/>
            <pc:sldMk cId="3402750213" sldId="526"/>
            <ac:spMk id="49" creationId="{FD945C6C-1DBB-42D7-9ECA-0D853AA97744}"/>
          </ac:spMkLst>
        </pc:spChg>
        <pc:spChg chg="add del mod">
          <ac:chgData name="pantelis balaouras" userId="25e8755020fc1734" providerId="LiveId" clId="{1CD9E80E-BF78-4A3B-B20C-C4BCB019E085}" dt="2021-10-20T12:44:03.396" v="1981" actId="478"/>
          <ac:spMkLst>
            <pc:docMk/>
            <pc:sldMk cId="3402750213" sldId="526"/>
            <ac:spMk id="50" creationId="{8C838B5A-8EB9-4742-B840-C856697BD5FD}"/>
          </ac:spMkLst>
        </pc:spChg>
        <pc:spChg chg="add del mod">
          <ac:chgData name="pantelis balaouras" userId="25e8755020fc1734" providerId="LiveId" clId="{1CD9E80E-BF78-4A3B-B20C-C4BCB019E085}" dt="2021-10-20T12:44:03.396" v="1981" actId="478"/>
          <ac:spMkLst>
            <pc:docMk/>
            <pc:sldMk cId="3402750213" sldId="526"/>
            <ac:spMk id="51" creationId="{E9B1F466-4F81-4BFF-8E95-2A8B6ACBDDB4}"/>
          </ac:spMkLst>
        </pc:spChg>
        <pc:spChg chg="add del mod">
          <ac:chgData name="pantelis balaouras" userId="25e8755020fc1734" providerId="LiveId" clId="{1CD9E80E-BF78-4A3B-B20C-C4BCB019E085}" dt="2021-10-20T12:44:03.396" v="1981" actId="478"/>
          <ac:spMkLst>
            <pc:docMk/>
            <pc:sldMk cId="3402750213" sldId="526"/>
            <ac:spMk id="52" creationId="{91BB2E92-11F3-411B-90ED-9D29DF35C35A}"/>
          </ac:spMkLst>
        </pc:spChg>
        <pc:spChg chg="add del mod">
          <ac:chgData name="pantelis balaouras" userId="25e8755020fc1734" providerId="LiveId" clId="{1CD9E80E-BF78-4A3B-B20C-C4BCB019E085}" dt="2021-10-20T12:44:03.396" v="1981" actId="478"/>
          <ac:spMkLst>
            <pc:docMk/>
            <pc:sldMk cId="3402750213" sldId="526"/>
            <ac:spMk id="53" creationId="{ABB3129E-19A9-47D2-8A4C-4BBC004F45B0}"/>
          </ac:spMkLst>
        </pc:spChg>
        <pc:spChg chg="add del mod">
          <ac:chgData name="pantelis balaouras" userId="25e8755020fc1734" providerId="LiveId" clId="{1CD9E80E-BF78-4A3B-B20C-C4BCB019E085}" dt="2021-10-20T12:44:03.396" v="1981" actId="478"/>
          <ac:spMkLst>
            <pc:docMk/>
            <pc:sldMk cId="3402750213" sldId="526"/>
            <ac:spMk id="54" creationId="{87CBDA7C-057E-4D14-B5F8-0F884E10FCA0}"/>
          </ac:spMkLst>
        </pc:spChg>
        <pc:spChg chg="add del mod">
          <ac:chgData name="pantelis balaouras" userId="25e8755020fc1734" providerId="LiveId" clId="{1CD9E80E-BF78-4A3B-B20C-C4BCB019E085}" dt="2021-10-20T12:44:03.396" v="1981" actId="478"/>
          <ac:spMkLst>
            <pc:docMk/>
            <pc:sldMk cId="3402750213" sldId="526"/>
            <ac:spMk id="55" creationId="{E1C6F019-96C2-4438-9306-0A305388C84D}"/>
          </ac:spMkLst>
        </pc:spChg>
        <pc:spChg chg="add del mod">
          <ac:chgData name="pantelis balaouras" userId="25e8755020fc1734" providerId="LiveId" clId="{1CD9E80E-BF78-4A3B-B20C-C4BCB019E085}" dt="2021-10-20T12:44:03.396" v="1981" actId="478"/>
          <ac:spMkLst>
            <pc:docMk/>
            <pc:sldMk cId="3402750213" sldId="526"/>
            <ac:spMk id="56" creationId="{0F9AC171-CC8F-4FE8-B28D-88440C64CB86}"/>
          </ac:spMkLst>
        </pc:spChg>
        <pc:spChg chg="add del mod">
          <ac:chgData name="pantelis balaouras" userId="25e8755020fc1734" providerId="LiveId" clId="{1CD9E80E-BF78-4A3B-B20C-C4BCB019E085}" dt="2021-10-20T12:44:03.396" v="1981" actId="478"/>
          <ac:spMkLst>
            <pc:docMk/>
            <pc:sldMk cId="3402750213" sldId="526"/>
            <ac:spMk id="57" creationId="{770F1FDE-0AEE-436F-9A30-EA3A872CB658}"/>
          </ac:spMkLst>
        </pc:spChg>
        <pc:spChg chg="add del mod">
          <ac:chgData name="pantelis balaouras" userId="25e8755020fc1734" providerId="LiveId" clId="{1CD9E80E-BF78-4A3B-B20C-C4BCB019E085}" dt="2021-10-20T12:44:03.396" v="1981" actId="478"/>
          <ac:spMkLst>
            <pc:docMk/>
            <pc:sldMk cId="3402750213" sldId="526"/>
            <ac:spMk id="58" creationId="{A4F8FB6E-2827-4BCE-A37B-C292DEF07A05}"/>
          </ac:spMkLst>
        </pc:spChg>
        <pc:spChg chg="add del mod">
          <ac:chgData name="pantelis balaouras" userId="25e8755020fc1734" providerId="LiveId" clId="{1CD9E80E-BF78-4A3B-B20C-C4BCB019E085}" dt="2021-10-20T12:44:03.396" v="1981" actId="478"/>
          <ac:spMkLst>
            <pc:docMk/>
            <pc:sldMk cId="3402750213" sldId="526"/>
            <ac:spMk id="59" creationId="{A4BA0324-C881-484A-AA76-4447E501688B}"/>
          </ac:spMkLst>
        </pc:spChg>
        <pc:spChg chg="add del mod">
          <ac:chgData name="pantelis balaouras" userId="25e8755020fc1734" providerId="LiveId" clId="{1CD9E80E-BF78-4A3B-B20C-C4BCB019E085}" dt="2021-10-20T12:44:03.396" v="1981" actId="478"/>
          <ac:spMkLst>
            <pc:docMk/>
            <pc:sldMk cId="3402750213" sldId="526"/>
            <ac:spMk id="60" creationId="{D3035B3C-1FF7-4CE4-8291-AA43B455E3D1}"/>
          </ac:spMkLst>
        </pc:spChg>
        <pc:spChg chg="add mod">
          <ac:chgData name="pantelis balaouras" userId="25e8755020fc1734" providerId="LiveId" clId="{1CD9E80E-BF78-4A3B-B20C-C4BCB019E085}" dt="2021-10-20T12:44:32.481" v="1997" actId="1038"/>
          <ac:spMkLst>
            <pc:docMk/>
            <pc:sldMk cId="3402750213" sldId="526"/>
            <ac:spMk id="61" creationId="{5E8C6651-912A-4A8C-912D-83EED783C529}"/>
          </ac:spMkLst>
        </pc:spChg>
        <pc:graphicFrameChg chg="del mod">
          <ac:chgData name="pantelis balaouras" userId="25e8755020fc1734" providerId="LiveId" clId="{1CD9E80E-BF78-4A3B-B20C-C4BCB019E085}" dt="2021-10-20T12:32:10.448" v="1810" actId="478"/>
          <ac:graphicFrameMkLst>
            <pc:docMk/>
            <pc:sldMk cId="3402750213" sldId="526"/>
            <ac:graphicFrameMk id="10" creationId="{2754C62D-FC89-495C-B054-4960697E5657}"/>
          </ac:graphicFrameMkLst>
        </pc:graphicFrameChg>
        <pc:graphicFrameChg chg="mod modGraphic">
          <ac:chgData name="pantelis balaouras" userId="25e8755020fc1734" providerId="LiveId" clId="{1CD9E80E-BF78-4A3B-B20C-C4BCB019E085}" dt="2021-10-20T12:44:11.733" v="1985" actId="1076"/>
          <ac:graphicFrameMkLst>
            <pc:docMk/>
            <pc:sldMk cId="3402750213" sldId="526"/>
            <ac:graphicFrameMk id="36" creationId="{F65C4A43-21C2-4CCC-B030-B941B7A644C6}"/>
          </ac:graphicFrameMkLst>
        </pc:graphicFrameChg>
        <pc:graphicFrameChg chg="add mod modGraphic">
          <ac:chgData name="pantelis balaouras" userId="25e8755020fc1734" providerId="LiveId" clId="{1CD9E80E-BF78-4A3B-B20C-C4BCB019E085}" dt="2021-10-20T12:44:11.733" v="1985" actId="1076"/>
          <ac:graphicFrameMkLst>
            <pc:docMk/>
            <pc:sldMk cId="3402750213" sldId="526"/>
            <ac:graphicFrameMk id="37" creationId="{B33E2E00-2F88-4AD5-AE45-E9EC2DD0FEA0}"/>
          </ac:graphicFrameMkLst>
        </pc:graphicFrameChg>
        <pc:graphicFrameChg chg="add mod modGraphic">
          <ac:chgData name="pantelis balaouras" userId="25e8755020fc1734" providerId="LiveId" clId="{1CD9E80E-BF78-4A3B-B20C-C4BCB019E085}" dt="2021-10-20T12:44:11.733" v="1985" actId="1076"/>
          <ac:graphicFrameMkLst>
            <pc:docMk/>
            <pc:sldMk cId="3402750213" sldId="526"/>
            <ac:graphicFrameMk id="41" creationId="{AB2B95E2-F905-44C7-A1BB-04C64C458CC7}"/>
          </ac:graphicFrameMkLst>
        </pc:graphicFrameChg>
        <pc:picChg chg="del">
          <ac:chgData name="pantelis balaouras" userId="25e8755020fc1734" providerId="LiveId" clId="{1CD9E80E-BF78-4A3B-B20C-C4BCB019E085}" dt="2021-10-20T12:26:10.808" v="1674" actId="478"/>
          <ac:picMkLst>
            <pc:docMk/>
            <pc:sldMk cId="3402750213" sldId="526"/>
            <ac:picMk id="4" creationId="{7FF4E960-4D22-424F-A696-6E411E5FE9C6}"/>
          </ac:picMkLst>
        </pc:picChg>
        <pc:picChg chg="del">
          <ac:chgData name="pantelis balaouras" userId="25e8755020fc1734" providerId="LiveId" clId="{1CD9E80E-BF78-4A3B-B20C-C4BCB019E085}" dt="2021-10-20T12:30:06.867" v="1791" actId="478"/>
          <ac:picMkLst>
            <pc:docMk/>
            <pc:sldMk cId="3402750213" sldId="526"/>
            <ac:picMk id="5" creationId="{B28817EB-641D-4B10-8679-39F279CB1576}"/>
          </ac:picMkLst>
        </pc:picChg>
        <pc:picChg chg="del">
          <ac:chgData name="pantelis balaouras" userId="25e8755020fc1734" providerId="LiveId" clId="{1CD9E80E-BF78-4A3B-B20C-C4BCB019E085}" dt="2021-10-20T12:37:14.517" v="1845" actId="478"/>
          <ac:picMkLst>
            <pc:docMk/>
            <pc:sldMk cId="3402750213" sldId="526"/>
            <ac:picMk id="6" creationId="{673FA0F6-6DFA-459E-B418-FEA90B7664CA}"/>
          </ac:picMkLst>
        </pc:picChg>
        <pc:picChg chg="del mod">
          <ac:chgData name="pantelis balaouras" userId="25e8755020fc1734" providerId="LiveId" clId="{1CD9E80E-BF78-4A3B-B20C-C4BCB019E085}" dt="2021-10-20T12:37:12.100" v="1844" actId="478"/>
          <ac:picMkLst>
            <pc:docMk/>
            <pc:sldMk cId="3402750213" sldId="526"/>
            <ac:picMk id="26" creationId="{64478608-73AC-4834-90A3-ACC444A750B7}"/>
          </ac:picMkLst>
        </pc:picChg>
        <pc:picChg chg="add del mod">
          <ac:chgData name="pantelis balaouras" userId="25e8755020fc1734" providerId="LiveId" clId="{1CD9E80E-BF78-4A3B-B20C-C4BCB019E085}" dt="2021-10-20T12:44:04.563" v="1982" actId="478"/>
          <ac:picMkLst>
            <pc:docMk/>
            <pc:sldMk cId="3402750213" sldId="526"/>
            <ac:picMk id="46" creationId="{5340FE54-7212-4DB6-A931-A31F24C294E8}"/>
          </ac:picMkLst>
        </pc:picChg>
      </pc:sldChg>
      <pc:sldChg chg="addSp delSp modSp add mod">
        <pc:chgData name="pantelis balaouras" userId="25e8755020fc1734" providerId="LiveId" clId="{1CD9E80E-BF78-4A3B-B20C-C4BCB019E085}" dt="2021-10-20T12:43:32.932" v="1947" actId="20577"/>
        <pc:sldMkLst>
          <pc:docMk/>
          <pc:sldMk cId="2329058862" sldId="527"/>
        </pc:sldMkLst>
        <pc:spChg chg="mod">
          <ac:chgData name="pantelis balaouras" userId="25e8755020fc1734" providerId="LiveId" clId="{1CD9E80E-BF78-4A3B-B20C-C4BCB019E085}" dt="2021-10-20T12:43:32.932" v="1947" actId="20577"/>
          <ac:spMkLst>
            <pc:docMk/>
            <pc:sldMk cId="2329058862" sldId="527"/>
            <ac:spMk id="2" creationId="{9FC9A92B-8AA8-4EC0-84CD-94F7343F5C27}"/>
          </ac:spMkLst>
        </pc:spChg>
        <pc:spChg chg="add mod">
          <ac:chgData name="pantelis balaouras" userId="25e8755020fc1734" providerId="LiveId" clId="{1CD9E80E-BF78-4A3B-B20C-C4BCB019E085}" dt="2021-10-20T12:43:18.595" v="1937" actId="403"/>
          <ac:spMkLst>
            <pc:docMk/>
            <pc:sldMk cId="2329058862" sldId="527"/>
            <ac:spMk id="3" creationId="{663A8DD1-CE31-4EBD-885A-8999F6A81879}"/>
          </ac:spMkLst>
        </pc:spChg>
        <pc:spChg chg="mod">
          <ac:chgData name="pantelis balaouras" userId="25e8755020fc1734" providerId="LiveId" clId="{1CD9E80E-BF78-4A3B-B20C-C4BCB019E085}" dt="2021-10-20T12:42:38.265" v="1895" actId="6549"/>
          <ac:spMkLst>
            <pc:docMk/>
            <pc:sldMk cId="2329058862" sldId="527"/>
            <ac:spMk id="7" creationId="{2326F36C-693A-4045-97BF-42641EDAE2FD}"/>
          </ac:spMkLst>
        </pc:spChg>
        <pc:spChg chg="add mod">
          <ac:chgData name="pantelis balaouras" userId="25e8755020fc1734" providerId="LiveId" clId="{1CD9E80E-BF78-4A3B-B20C-C4BCB019E085}" dt="2021-10-20T12:43:26.630" v="1941" actId="6549"/>
          <ac:spMkLst>
            <pc:docMk/>
            <pc:sldMk cId="2329058862" sldId="527"/>
            <ac:spMk id="25" creationId="{8C7D9FCA-157E-4C76-830F-83D4E1F7302A}"/>
          </ac:spMkLst>
        </pc:spChg>
        <pc:spChg chg="mod">
          <ac:chgData name="pantelis balaouras" userId="25e8755020fc1734" providerId="LiveId" clId="{1CD9E80E-BF78-4A3B-B20C-C4BCB019E085}" dt="2021-10-20T12:42:30.386" v="1894" actId="6549"/>
          <ac:spMkLst>
            <pc:docMk/>
            <pc:sldMk cId="2329058862" sldId="527"/>
            <ac:spMk id="45" creationId="{74DDE5F6-D3CE-4D74-92AE-3B0BD5E73BF9}"/>
          </ac:spMkLst>
        </pc:spChg>
        <pc:spChg chg="del">
          <ac:chgData name="pantelis balaouras" userId="25e8755020fc1734" providerId="LiveId" clId="{1CD9E80E-BF78-4A3B-B20C-C4BCB019E085}" dt="2021-10-20T12:42:44.709" v="1897" actId="478"/>
          <ac:spMkLst>
            <pc:docMk/>
            <pc:sldMk cId="2329058862" sldId="527"/>
            <ac:spMk id="47" creationId="{F26C3600-E6BB-43CF-AE88-40D0DA4A78E8}"/>
          </ac:spMkLst>
        </pc:spChg>
        <pc:spChg chg="del">
          <ac:chgData name="pantelis balaouras" userId="25e8755020fc1734" providerId="LiveId" clId="{1CD9E80E-BF78-4A3B-B20C-C4BCB019E085}" dt="2021-10-20T12:42:44.709" v="1897" actId="478"/>
          <ac:spMkLst>
            <pc:docMk/>
            <pc:sldMk cId="2329058862" sldId="527"/>
            <ac:spMk id="48" creationId="{D82C83CF-0086-4569-B05B-456E6419003D}"/>
          </ac:spMkLst>
        </pc:spChg>
        <pc:spChg chg="del">
          <ac:chgData name="pantelis balaouras" userId="25e8755020fc1734" providerId="LiveId" clId="{1CD9E80E-BF78-4A3B-B20C-C4BCB019E085}" dt="2021-10-20T12:42:44.709" v="1897" actId="478"/>
          <ac:spMkLst>
            <pc:docMk/>
            <pc:sldMk cId="2329058862" sldId="527"/>
            <ac:spMk id="49" creationId="{FD945C6C-1DBB-42D7-9ECA-0D853AA97744}"/>
          </ac:spMkLst>
        </pc:spChg>
        <pc:spChg chg="del">
          <ac:chgData name="pantelis balaouras" userId="25e8755020fc1734" providerId="LiveId" clId="{1CD9E80E-BF78-4A3B-B20C-C4BCB019E085}" dt="2021-10-20T12:42:44.709" v="1897" actId="478"/>
          <ac:spMkLst>
            <pc:docMk/>
            <pc:sldMk cId="2329058862" sldId="527"/>
            <ac:spMk id="50" creationId="{8C838B5A-8EB9-4742-B840-C856697BD5FD}"/>
          </ac:spMkLst>
        </pc:spChg>
        <pc:spChg chg="del">
          <ac:chgData name="pantelis balaouras" userId="25e8755020fc1734" providerId="LiveId" clId="{1CD9E80E-BF78-4A3B-B20C-C4BCB019E085}" dt="2021-10-20T12:42:44.709" v="1897" actId="478"/>
          <ac:spMkLst>
            <pc:docMk/>
            <pc:sldMk cId="2329058862" sldId="527"/>
            <ac:spMk id="51" creationId="{E9B1F466-4F81-4BFF-8E95-2A8B6ACBDDB4}"/>
          </ac:spMkLst>
        </pc:spChg>
        <pc:spChg chg="del">
          <ac:chgData name="pantelis balaouras" userId="25e8755020fc1734" providerId="LiveId" clId="{1CD9E80E-BF78-4A3B-B20C-C4BCB019E085}" dt="2021-10-20T12:42:44.709" v="1897" actId="478"/>
          <ac:spMkLst>
            <pc:docMk/>
            <pc:sldMk cId="2329058862" sldId="527"/>
            <ac:spMk id="52" creationId="{91BB2E92-11F3-411B-90ED-9D29DF35C35A}"/>
          </ac:spMkLst>
        </pc:spChg>
        <pc:spChg chg="del">
          <ac:chgData name="pantelis balaouras" userId="25e8755020fc1734" providerId="LiveId" clId="{1CD9E80E-BF78-4A3B-B20C-C4BCB019E085}" dt="2021-10-20T12:42:44.709" v="1897" actId="478"/>
          <ac:spMkLst>
            <pc:docMk/>
            <pc:sldMk cId="2329058862" sldId="527"/>
            <ac:spMk id="53" creationId="{ABB3129E-19A9-47D2-8A4C-4BBC004F45B0}"/>
          </ac:spMkLst>
        </pc:spChg>
        <pc:spChg chg="del">
          <ac:chgData name="pantelis balaouras" userId="25e8755020fc1734" providerId="LiveId" clId="{1CD9E80E-BF78-4A3B-B20C-C4BCB019E085}" dt="2021-10-20T12:42:44.709" v="1897" actId="478"/>
          <ac:spMkLst>
            <pc:docMk/>
            <pc:sldMk cId="2329058862" sldId="527"/>
            <ac:spMk id="54" creationId="{87CBDA7C-057E-4D14-B5F8-0F884E10FCA0}"/>
          </ac:spMkLst>
        </pc:spChg>
        <pc:spChg chg="del">
          <ac:chgData name="pantelis balaouras" userId="25e8755020fc1734" providerId="LiveId" clId="{1CD9E80E-BF78-4A3B-B20C-C4BCB019E085}" dt="2021-10-20T12:42:44.709" v="1897" actId="478"/>
          <ac:spMkLst>
            <pc:docMk/>
            <pc:sldMk cId="2329058862" sldId="527"/>
            <ac:spMk id="55" creationId="{E1C6F019-96C2-4438-9306-0A305388C84D}"/>
          </ac:spMkLst>
        </pc:spChg>
        <pc:spChg chg="del">
          <ac:chgData name="pantelis balaouras" userId="25e8755020fc1734" providerId="LiveId" clId="{1CD9E80E-BF78-4A3B-B20C-C4BCB019E085}" dt="2021-10-20T12:42:44.709" v="1897" actId="478"/>
          <ac:spMkLst>
            <pc:docMk/>
            <pc:sldMk cId="2329058862" sldId="527"/>
            <ac:spMk id="56" creationId="{0F9AC171-CC8F-4FE8-B28D-88440C64CB86}"/>
          </ac:spMkLst>
        </pc:spChg>
        <pc:spChg chg="del">
          <ac:chgData name="pantelis balaouras" userId="25e8755020fc1734" providerId="LiveId" clId="{1CD9E80E-BF78-4A3B-B20C-C4BCB019E085}" dt="2021-10-20T12:42:44.709" v="1897" actId="478"/>
          <ac:spMkLst>
            <pc:docMk/>
            <pc:sldMk cId="2329058862" sldId="527"/>
            <ac:spMk id="57" creationId="{770F1FDE-0AEE-436F-9A30-EA3A872CB658}"/>
          </ac:spMkLst>
        </pc:spChg>
        <pc:spChg chg="del">
          <ac:chgData name="pantelis balaouras" userId="25e8755020fc1734" providerId="LiveId" clId="{1CD9E80E-BF78-4A3B-B20C-C4BCB019E085}" dt="2021-10-20T12:42:44.709" v="1897" actId="478"/>
          <ac:spMkLst>
            <pc:docMk/>
            <pc:sldMk cId="2329058862" sldId="527"/>
            <ac:spMk id="58" creationId="{A4F8FB6E-2827-4BCE-A37B-C292DEF07A05}"/>
          </ac:spMkLst>
        </pc:spChg>
        <pc:spChg chg="del">
          <ac:chgData name="pantelis balaouras" userId="25e8755020fc1734" providerId="LiveId" clId="{1CD9E80E-BF78-4A3B-B20C-C4BCB019E085}" dt="2021-10-20T12:42:44.709" v="1897" actId="478"/>
          <ac:spMkLst>
            <pc:docMk/>
            <pc:sldMk cId="2329058862" sldId="527"/>
            <ac:spMk id="59" creationId="{A4BA0324-C881-484A-AA76-4447E501688B}"/>
          </ac:spMkLst>
        </pc:spChg>
        <pc:spChg chg="del">
          <ac:chgData name="pantelis balaouras" userId="25e8755020fc1734" providerId="LiveId" clId="{1CD9E80E-BF78-4A3B-B20C-C4BCB019E085}" dt="2021-10-20T12:42:44.709" v="1897" actId="478"/>
          <ac:spMkLst>
            <pc:docMk/>
            <pc:sldMk cId="2329058862" sldId="527"/>
            <ac:spMk id="60" creationId="{D3035B3C-1FF7-4CE4-8291-AA43B455E3D1}"/>
          </ac:spMkLst>
        </pc:spChg>
        <pc:graphicFrameChg chg="mod">
          <ac:chgData name="pantelis balaouras" userId="25e8755020fc1734" providerId="LiveId" clId="{1CD9E80E-BF78-4A3B-B20C-C4BCB019E085}" dt="2021-10-20T12:42:16.510" v="1890" actId="1076"/>
          <ac:graphicFrameMkLst>
            <pc:docMk/>
            <pc:sldMk cId="2329058862" sldId="527"/>
            <ac:graphicFrameMk id="37" creationId="{B33E2E00-2F88-4AD5-AE45-E9EC2DD0FEA0}"/>
          </ac:graphicFrameMkLst>
        </pc:graphicFrameChg>
        <pc:graphicFrameChg chg="mod">
          <ac:chgData name="pantelis balaouras" userId="25e8755020fc1734" providerId="LiveId" clId="{1CD9E80E-BF78-4A3B-B20C-C4BCB019E085}" dt="2021-10-20T12:42:20.925" v="1891" actId="1076"/>
          <ac:graphicFrameMkLst>
            <pc:docMk/>
            <pc:sldMk cId="2329058862" sldId="527"/>
            <ac:graphicFrameMk id="41" creationId="{AB2B95E2-F905-44C7-A1BB-04C64C458CC7}"/>
          </ac:graphicFrameMkLst>
        </pc:graphicFrameChg>
        <pc:picChg chg="del">
          <ac:chgData name="pantelis balaouras" userId="25e8755020fc1734" providerId="LiveId" clId="{1CD9E80E-BF78-4A3B-B20C-C4BCB019E085}" dt="2021-10-20T12:42:41.477" v="1896" actId="478"/>
          <ac:picMkLst>
            <pc:docMk/>
            <pc:sldMk cId="2329058862" sldId="527"/>
            <ac:picMk id="46" creationId="{5340FE54-7212-4DB6-A931-A31F24C294E8}"/>
          </ac:picMkLst>
        </pc:picChg>
      </pc:sldChg>
      <pc:sldChg chg="addSp modSp add mod modNotesTx">
        <pc:chgData name="pantelis balaouras" userId="25e8755020fc1734" providerId="LiveId" clId="{1CD9E80E-BF78-4A3B-B20C-C4BCB019E085}" dt="2021-10-20T12:54:54.336" v="2110"/>
        <pc:sldMkLst>
          <pc:docMk/>
          <pc:sldMk cId="3078202917" sldId="528"/>
        </pc:sldMkLst>
        <pc:spChg chg="mod">
          <ac:chgData name="pantelis balaouras" userId="25e8755020fc1734" providerId="LiveId" clId="{1CD9E80E-BF78-4A3B-B20C-C4BCB019E085}" dt="2021-10-20T12:49:18.800" v="2000" actId="20577"/>
          <ac:spMkLst>
            <pc:docMk/>
            <pc:sldMk cId="3078202917" sldId="528"/>
            <ac:spMk id="7" creationId="{2326F36C-693A-4045-97BF-42641EDAE2FD}"/>
          </ac:spMkLst>
        </pc:spChg>
        <pc:spChg chg="mod">
          <ac:chgData name="pantelis balaouras" userId="25e8755020fc1734" providerId="LiveId" clId="{1CD9E80E-BF78-4A3B-B20C-C4BCB019E085}" dt="2021-10-20T12:51:11.700" v="2043" actId="6549"/>
          <ac:spMkLst>
            <pc:docMk/>
            <pc:sldMk cId="3078202917" sldId="528"/>
            <ac:spMk id="45" creationId="{74DDE5F6-D3CE-4D74-92AE-3B0BD5E73BF9}"/>
          </ac:spMkLst>
        </pc:spChg>
        <pc:graphicFrameChg chg="add mod">
          <ac:chgData name="pantelis balaouras" userId="25e8755020fc1734" providerId="LiveId" clId="{1CD9E80E-BF78-4A3B-B20C-C4BCB019E085}" dt="2021-10-20T12:54:29.057" v="2064" actId="1076"/>
          <ac:graphicFrameMkLst>
            <pc:docMk/>
            <pc:sldMk cId="3078202917" sldId="528"/>
            <ac:graphicFrameMk id="10" creationId="{E3E2B0A4-8553-4407-B7FE-EF5BEA3D884D}"/>
          </ac:graphicFrameMkLst>
        </pc:graphicFrameChg>
        <pc:graphicFrameChg chg="modGraphic">
          <ac:chgData name="pantelis balaouras" userId="25e8755020fc1734" providerId="LiveId" clId="{1CD9E80E-BF78-4A3B-B20C-C4BCB019E085}" dt="2021-10-20T12:50:57.345" v="2019" actId="2084"/>
          <ac:graphicFrameMkLst>
            <pc:docMk/>
            <pc:sldMk cId="3078202917" sldId="528"/>
            <ac:graphicFrameMk id="36" creationId="{F65C4A43-21C2-4CCC-B030-B941B7A644C6}"/>
          </ac:graphicFrameMkLst>
        </pc:graphicFrameChg>
        <pc:graphicFrameChg chg="mod modGraphic">
          <ac:chgData name="pantelis balaouras" userId="25e8755020fc1734" providerId="LiveId" clId="{1CD9E80E-BF78-4A3B-B20C-C4BCB019E085}" dt="2021-10-20T12:52:48.638" v="2062" actId="2084"/>
          <ac:graphicFrameMkLst>
            <pc:docMk/>
            <pc:sldMk cId="3078202917" sldId="528"/>
            <ac:graphicFrameMk id="37" creationId="{B33E2E00-2F88-4AD5-AE45-E9EC2DD0FEA0}"/>
          </ac:graphicFrameMkLst>
        </pc:graphicFrameChg>
        <pc:graphicFrameChg chg="modGraphic">
          <ac:chgData name="pantelis balaouras" userId="25e8755020fc1734" providerId="LiveId" clId="{1CD9E80E-BF78-4A3B-B20C-C4BCB019E085}" dt="2021-10-20T12:50:51.899" v="2018" actId="2084"/>
          <ac:graphicFrameMkLst>
            <pc:docMk/>
            <pc:sldMk cId="3078202917" sldId="528"/>
            <ac:graphicFrameMk id="41" creationId="{AB2B95E2-F905-44C7-A1BB-04C64C458CC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4F81BD"/>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solidFill>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rgbClr val="4F81BD"/>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custT="1"/>
      <dgm:spPr>
        <a:solidFill>
          <a:srgbClr val="9BBB59"/>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a:xfrm>
          <a:off x="3033861" y="2695356"/>
          <a:ext cx="2161877" cy="1297126"/>
        </a:xfrm>
        <a:prstGeom prst="roundRect">
          <a:avLst>
            <a:gd name="adj" fmla="val 10000"/>
          </a:avLst>
        </a:prstGeom>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1. Τεμαχισμός εικόνας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lumMod val="75000"/>
          </a:schemeClr>
        </a:solidFill>
      </dgm:spPr>
      <dgm:t>
        <a:bodyPr/>
        <a:lstStyle/>
        <a:p>
          <a:pPr algn="ctr"/>
          <a:r>
            <a:rPr lang="el-GR" b="1">
              <a:effectLst>
                <a:outerShdw blurRad="38100" dist="38100" dir="2700000" algn="tl">
                  <a:srgbClr val="000000">
                    <a:alpha val="43137"/>
                  </a:srgbClr>
                </a:outerShdw>
              </a:effectLst>
            </a:rPr>
            <a:t>2. Αφαίρεση μέσης τιμής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3. ΔΜΣ</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4. Προσαρμογή συντελεστών </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5. Σάρωση συντελεστών</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6. Κωδικοποίηση</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rgbClr val="9BBB59"/>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594"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1. Τεμαχισμός εικόνας</a:t>
          </a:r>
          <a:endParaRPr lang="en-US" sz="2500" b="1" kern="1200">
            <a:effectLst>
              <a:outerShdw blurRad="38100" dist="38100" dir="2700000" algn="tl">
                <a:srgbClr val="000000">
                  <a:alpha val="43137"/>
                </a:srgbClr>
              </a:outerShdw>
            </a:effectLst>
          </a:endParaRPr>
        </a:p>
      </dsp:txBody>
      <dsp:txXfrm>
        <a:off x="47485" y="527922"/>
        <a:ext cx="2190157" cy="1282181"/>
      </dsp:txXfrm>
    </dsp:sp>
    <dsp:sp modelId="{9C70C2C7-DDA5-4C92-A0DF-69DC44BE939D}">
      <dsp:nvSpPr>
        <dsp:cNvPr id="0" name=""/>
        <dsp:cNvSpPr/>
      </dsp:nvSpPr>
      <dsp:spPr>
        <a:xfrm>
          <a:off x="2477288"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2477288" y="1000129"/>
        <a:ext cx="336859" cy="337767"/>
      </dsp:txXfrm>
    </dsp:sp>
    <dsp:sp modelId="{B8BC7BC7-D900-405F-96EF-4817B48F84A9}">
      <dsp:nvSpPr>
        <dsp:cNvPr id="0" name=""/>
        <dsp:cNvSpPr/>
      </dsp:nvSpPr>
      <dsp:spPr>
        <a:xfrm>
          <a:off x="3185510"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2. Αφαίρεση μέσης τιμής	</a:t>
          </a:r>
          <a:endParaRPr lang="en-US" sz="2500" b="1" kern="1200">
            <a:effectLst>
              <a:outerShdw blurRad="38100" dist="38100" dir="2700000" algn="tl">
                <a:srgbClr val="000000">
                  <a:alpha val="43137"/>
                </a:srgbClr>
              </a:outerShdw>
            </a:effectLst>
          </a:endParaRPr>
        </a:p>
      </dsp:txBody>
      <dsp:txXfrm>
        <a:off x="3225401" y="527922"/>
        <a:ext cx="2190157" cy="1282181"/>
      </dsp:txXfrm>
    </dsp:sp>
    <dsp:sp modelId="{574D7243-507B-495A-BAB1-0124D0B58495}">
      <dsp:nvSpPr>
        <dsp:cNvPr id="0" name=""/>
        <dsp:cNvSpPr/>
      </dsp:nvSpPr>
      <dsp:spPr>
        <a:xfrm>
          <a:off x="5655204"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5655204" y="1000129"/>
        <a:ext cx="336859" cy="337767"/>
      </dsp:txXfrm>
    </dsp:sp>
    <dsp:sp modelId="{957844E4-CC15-462F-BB3F-F0D134B234BF}">
      <dsp:nvSpPr>
        <dsp:cNvPr id="0" name=""/>
        <dsp:cNvSpPr/>
      </dsp:nvSpPr>
      <dsp:spPr>
        <a:xfrm>
          <a:off x="6363425"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3. ΔΜΣ</a:t>
          </a:r>
          <a:endParaRPr lang="en-US" sz="2500" b="1" kern="1200">
            <a:effectLst>
              <a:outerShdw blurRad="38100" dist="38100" dir="2700000" algn="tl">
                <a:srgbClr val="000000">
                  <a:alpha val="43137"/>
                </a:srgbClr>
              </a:outerShdw>
            </a:effectLst>
          </a:endParaRPr>
        </a:p>
      </dsp:txBody>
      <dsp:txXfrm>
        <a:off x="6403316" y="527922"/>
        <a:ext cx="2190157" cy="1282181"/>
      </dsp:txXfrm>
    </dsp:sp>
    <dsp:sp modelId="{31ABB332-C91C-4094-B7BB-B1783AD06737}">
      <dsp:nvSpPr>
        <dsp:cNvPr id="0" name=""/>
        <dsp:cNvSpPr/>
      </dsp:nvSpPr>
      <dsp:spPr>
        <a:xfrm rot="5400000">
          <a:off x="7257781" y="200889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5400000">
        <a:off x="7329511" y="2049749"/>
        <a:ext cx="337767" cy="336859"/>
      </dsp:txXfrm>
    </dsp:sp>
    <dsp:sp modelId="{90DFC380-6CE6-4C65-8276-55B0322DB9BA}">
      <dsp:nvSpPr>
        <dsp:cNvPr id="0" name=""/>
        <dsp:cNvSpPr/>
      </dsp:nvSpPr>
      <dsp:spPr>
        <a:xfrm>
          <a:off x="6363425"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4. Προσαρμογή συντελεστών </a:t>
          </a:r>
          <a:endParaRPr lang="en-US" sz="2500" b="1" kern="1200">
            <a:effectLst>
              <a:outerShdw blurRad="38100" dist="38100" dir="2700000" algn="tl">
                <a:srgbClr val="000000">
                  <a:alpha val="43137"/>
                </a:srgbClr>
              </a:outerShdw>
            </a:effectLst>
          </a:endParaRPr>
        </a:p>
      </dsp:txBody>
      <dsp:txXfrm>
        <a:off x="6403316" y="2797861"/>
        <a:ext cx="2190157" cy="1282181"/>
      </dsp:txXfrm>
    </dsp:sp>
    <dsp:sp modelId="{AC9D5EAD-8E73-4BBE-BDD2-851CDEF028E1}">
      <dsp:nvSpPr>
        <dsp:cNvPr id="0" name=""/>
        <dsp:cNvSpPr/>
      </dsp:nvSpPr>
      <dsp:spPr>
        <a:xfrm rot="10800000">
          <a:off x="5682443"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5826811" y="3270069"/>
        <a:ext cx="336859" cy="337767"/>
      </dsp:txXfrm>
    </dsp:sp>
    <dsp:sp modelId="{DB62206C-8BE1-4AF4-9C82-BAB449662537}">
      <dsp:nvSpPr>
        <dsp:cNvPr id="0" name=""/>
        <dsp:cNvSpPr/>
      </dsp:nvSpPr>
      <dsp:spPr>
        <a:xfrm>
          <a:off x="3185510"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5. Σάρωση συντελεστών</a:t>
          </a:r>
          <a:endParaRPr lang="en-US" sz="2500" b="1" kern="1200">
            <a:effectLst>
              <a:outerShdw blurRad="38100" dist="38100" dir="2700000" algn="tl">
                <a:srgbClr val="000000">
                  <a:alpha val="43137"/>
                </a:srgbClr>
              </a:outerShdw>
            </a:effectLst>
          </a:endParaRPr>
        </a:p>
      </dsp:txBody>
      <dsp:txXfrm>
        <a:off x="3225401" y="2797861"/>
        <a:ext cx="2190157" cy="1282181"/>
      </dsp:txXfrm>
    </dsp:sp>
    <dsp:sp modelId="{C6F7CBE2-B590-4805-B9E1-E2DC62CE4B4E}">
      <dsp:nvSpPr>
        <dsp:cNvPr id="0" name=""/>
        <dsp:cNvSpPr/>
      </dsp:nvSpPr>
      <dsp:spPr>
        <a:xfrm rot="10800000">
          <a:off x="2504528"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2648896" y="3270069"/>
        <a:ext cx="336859" cy="337767"/>
      </dsp:txXfrm>
    </dsp:sp>
    <dsp:sp modelId="{3BEA6571-0688-4277-A2CE-F52143306847}">
      <dsp:nvSpPr>
        <dsp:cNvPr id="0" name=""/>
        <dsp:cNvSpPr/>
      </dsp:nvSpPr>
      <dsp:spPr>
        <a:xfrm>
          <a:off x="7594"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6. Κωδικοποίηση</a:t>
          </a:r>
          <a:endParaRPr lang="en-US" sz="2500" b="1" kern="1200">
            <a:effectLst>
              <a:outerShdw blurRad="38100" dist="38100" dir="2700000" algn="tl">
                <a:srgbClr val="000000">
                  <a:alpha val="43137"/>
                </a:srgbClr>
              </a:outerShdw>
            </a:effectLst>
          </a:endParaRPr>
        </a:p>
      </dsp:txBody>
      <dsp:txXfrm>
        <a:off x="47485" y="2797861"/>
        <a:ext cx="2190157" cy="1282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20/10/2021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pencourses.auth.gr/modules/units/?course=OCRS469&amp;id=487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08_Multimedia_Technology.pptx"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opencourses.auth.gr/modules/units/index.php?course=OCRS469&amp;id=4864" TargetMode="External"/><Relationship Id="rId4"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delos.aueb.gr/opendelos/player?rid=8309443e"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11738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271613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3316431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34647456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110</a:t>
            </a:fld>
            <a:endParaRPr lang="el-GR"/>
          </a:p>
        </p:txBody>
      </p:sp>
    </p:spTree>
    <p:extLst>
      <p:ext uri="{BB962C8B-B14F-4D97-AF65-F5344CB8AC3E}">
        <p14:creationId xmlns:p14="http://schemas.microsoft.com/office/powerpoint/2010/main" val="40355959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111</a:t>
            </a:fld>
            <a:endParaRPr lang="el-GR"/>
          </a:p>
        </p:txBody>
      </p:sp>
    </p:spTree>
    <p:extLst>
      <p:ext uri="{BB962C8B-B14F-4D97-AF65-F5344CB8AC3E}">
        <p14:creationId xmlns:p14="http://schemas.microsoft.com/office/powerpoint/2010/main" val="41582506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από την κωδικοποίηση </a:t>
            </a:r>
            <a:r>
              <a:rPr lang="el-GR" err="1"/>
              <a:t>Huffman</a:t>
            </a:r>
            <a:r>
              <a:rPr lang="el-GR"/>
              <a:t> είναι οι εξής:  </a:t>
            </a:r>
          </a:p>
          <a:p>
            <a:r>
              <a:rPr lang="el-GR"/>
              <a:t> </a:t>
            </a:r>
          </a:p>
          <a:p>
            <a:r>
              <a:rPr lang="el-GR"/>
              <a:t>• Κάθε σύμβολο αντιστοιχεί σε μία μοναδική κωδικοποίηση.  </a:t>
            </a:r>
          </a:p>
          <a:p>
            <a:r>
              <a:rPr lang="el-GR"/>
              <a:t>• Η κωδικοποίηση οποιουδήποτε συμβόλου δεν είναι πρόθεμα της κωδικοποίησης κάποιου άλλου συμβόλου.</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112</a:t>
            </a:fld>
            <a:endParaRPr lang="el-GR"/>
          </a:p>
        </p:txBody>
      </p:sp>
    </p:spTree>
    <p:extLst>
      <p:ext uri="{BB962C8B-B14F-4D97-AF65-F5344CB8AC3E}">
        <p14:creationId xmlns:p14="http://schemas.microsoft.com/office/powerpoint/2010/main" val="32686224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113</a:t>
            </a:fld>
            <a:endParaRPr lang="el-GR"/>
          </a:p>
        </p:txBody>
      </p:sp>
    </p:spTree>
    <p:extLst>
      <p:ext uri="{BB962C8B-B14F-4D97-AF65-F5344CB8AC3E}">
        <p14:creationId xmlns:p14="http://schemas.microsoft.com/office/powerpoint/2010/main" val="21486108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114</a:t>
            </a:fld>
            <a:endParaRPr lang="el-GR"/>
          </a:p>
        </p:txBody>
      </p:sp>
    </p:spTree>
    <p:extLst>
      <p:ext uri="{BB962C8B-B14F-4D97-AF65-F5344CB8AC3E}">
        <p14:creationId xmlns:p14="http://schemas.microsoft.com/office/powerpoint/2010/main" val="37173626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a:p>
            <a:pPr marL="171450" indent="-171450">
              <a:buFont typeface="Arial" panose="020B0604020202020204" pitchFamily="34" charset="0"/>
              <a:buChar char="•"/>
            </a:pPr>
            <a:r>
              <a:rPr lang="el-GR"/>
              <a:t>Αρχικά υπολογίζεται ο χωρικός πλεονασμός σε επίπεδο </a:t>
            </a:r>
            <a:r>
              <a:rPr lang="el-GR" err="1"/>
              <a:t>μακρο</a:t>
            </a:r>
            <a:r>
              <a:rPr lang="el-GR"/>
              <a:t>-μπλοκ.</a:t>
            </a:r>
          </a:p>
          <a:p>
            <a:pPr marL="171450" indent="-171450">
              <a:buFont typeface="Arial" panose="020B0604020202020204" pitchFamily="34" charset="0"/>
              <a:buChar char="•"/>
            </a:pPr>
            <a:r>
              <a:rPr lang="el-GR"/>
              <a:t>Η περιγραφή κάποιων εξ αυτών μπορεί να βασιστεί στις περιγραφές των προηγουμένων και για αυτόν τον λόγο δημιουργείται το διάνυσμα κίνησης.  </a:t>
            </a:r>
          </a:p>
          <a:p>
            <a:pPr marL="171450" indent="-171450">
              <a:buFont typeface="Arial" panose="020B0604020202020204" pitchFamily="34" charset="0"/>
              <a:buChar char="•"/>
            </a:pPr>
            <a:r>
              <a:rPr lang="el-GR"/>
              <a:t>Στα υπόλοιπα </a:t>
            </a:r>
            <a:r>
              <a:rPr lang="el-GR" err="1"/>
              <a:t>μακρο</a:t>
            </a:r>
            <a:r>
              <a:rPr lang="el-GR"/>
              <a:t>-μπλοκ (των οποίων η περιγραφή δεν μπορεί να προκύψει από την περιγραφή των προηγουμένων) αλλά και για τις διαφορές του προβλεπόμενου </a:t>
            </a:r>
            <a:r>
              <a:rPr lang="el-GR" err="1"/>
              <a:t>μακρο</a:t>
            </a:r>
            <a:r>
              <a:rPr lang="el-GR"/>
              <a:t>-μπλοκ από το πραγματικό εφαρμόζεται ο Διακριτός Μετασχηματισμός </a:t>
            </a:r>
            <a:r>
              <a:rPr lang="el-GR" err="1"/>
              <a:t>Συνημιτόνου</a:t>
            </a:r>
            <a:r>
              <a:rPr lang="el-GR"/>
              <a:t>.  </a:t>
            </a:r>
          </a:p>
          <a:p>
            <a:pPr marL="171450" indent="-171450">
              <a:buFont typeface="Arial" panose="020B0604020202020204" pitchFamily="34" charset="0"/>
              <a:buChar char="•"/>
            </a:pPr>
            <a:r>
              <a:rPr lang="el-GR"/>
              <a:t>Μετά την </a:t>
            </a:r>
            <a:r>
              <a:rPr lang="el-GR" err="1"/>
              <a:t>κβάντιση</a:t>
            </a:r>
            <a:r>
              <a:rPr lang="el-GR"/>
              <a:t> των συντελεστών του ΔΜΣ, γίνεται κωδικοποίηση μήκους διαδρομής.  </a:t>
            </a:r>
          </a:p>
          <a:p>
            <a:pPr marL="171450" indent="-171450">
              <a:buFont typeface="Arial" panose="020B0604020202020204" pitchFamily="34" charset="0"/>
              <a:buChar char="•"/>
            </a:pPr>
            <a:r>
              <a:rPr lang="el-GR"/>
              <a:t>Στα αποτελέσματα της </a:t>
            </a:r>
            <a:r>
              <a:rPr lang="el-GR" err="1"/>
              <a:t>κβάντισης</a:t>
            </a:r>
            <a:r>
              <a:rPr lang="el-GR"/>
              <a:t> αλλά και στα διανύσματα κίνησης </a:t>
            </a:r>
            <a:r>
              <a:rPr lang="el-GR" b="1"/>
              <a:t>εφαρμόζεται ο αλγόριθμος </a:t>
            </a:r>
            <a:r>
              <a:rPr lang="el-GR" b="1" err="1"/>
              <a:t>Huffman</a:t>
            </a:r>
            <a:r>
              <a:rPr lang="el-GR" b="1"/>
              <a:t>. </a:t>
            </a:r>
            <a:endParaRPr lang="en-US" b="1"/>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115</a:t>
            </a:fld>
            <a:endParaRPr lang="el-GR"/>
          </a:p>
        </p:txBody>
      </p:sp>
    </p:spTree>
    <p:extLst>
      <p:ext uri="{BB962C8B-B14F-4D97-AF65-F5344CB8AC3E}">
        <p14:creationId xmlns:p14="http://schemas.microsoft.com/office/powerpoint/2010/main" val="495468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https://opencourses.auth.gr/modules/units/?course=OCRS469&amp;id=4872</a:t>
            </a:r>
            <a:endParaRPr lang="el-GR"/>
          </a:p>
          <a:p>
            <a:r>
              <a:rPr lang="en-US" err="1"/>
              <a:t>Furht</a:t>
            </a:r>
            <a:r>
              <a:rPr lang="en-US"/>
              <a:t>, B., </a:t>
            </a:r>
            <a:r>
              <a:rPr lang="en-US" err="1"/>
              <a:t>Furht</a:t>
            </a:r>
            <a:r>
              <a:rPr lang="en-US"/>
              <a:t>, B., &amp; Performed By-Greenblatt, J. (1996). Motion estimation algorithms for video compression. Kluwer academic publishers</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116</a:t>
            </a:fld>
            <a:endParaRPr lang="el-GR"/>
          </a:p>
        </p:txBody>
      </p:sp>
    </p:spTree>
    <p:extLst>
      <p:ext uri="{BB962C8B-B14F-4D97-AF65-F5344CB8AC3E}">
        <p14:creationId xmlns:p14="http://schemas.microsoft.com/office/powerpoint/2010/main" val="20081497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117</a:t>
            </a:fld>
            <a:endParaRPr lang="el-GR"/>
          </a:p>
        </p:txBody>
      </p:sp>
    </p:spTree>
    <p:extLst>
      <p:ext uri="{BB962C8B-B14F-4D97-AF65-F5344CB8AC3E}">
        <p14:creationId xmlns:p14="http://schemas.microsoft.com/office/powerpoint/2010/main" val="166097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Τα είδη πλεονασμού είναι τα επόμενα:   </a:t>
            </a:r>
          </a:p>
          <a:p>
            <a:endParaRPr lang="el-GR"/>
          </a:p>
          <a:p>
            <a:r>
              <a:rPr lang="el-GR"/>
              <a:t> • Χωρικός πλεονασμός, ο οποίος οφείλεται στις ομοιότητες μεταξύ των </a:t>
            </a:r>
            <a:r>
              <a:rPr lang="el-GR" err="1"/>
              <a:t>εικονοστοιχείων</a:t>
            </a:r>
            <a:r>
              <a:rPr lang="el-GR"/>
              <a:t> που δομούν ένα πλαίσιο. • Χρονικός πλεονασμός, ο οποίος οφείλεται στις ομοιότητες μεταξύ διαδοχικών εικόνων ενός βίντεο.  • Στατιστικός πλεονασμός, ο οποίος οφείλεται στις στατιστικές ιδιότητες της εμφάνισης των διαφόρων συμβόλων προς κωδικοποίηση. • </a:t>
            </a:r>
            <a:r>
              <a:rPr lang="el-GR" err="1"/>
              <a:t>Ψυχοοπτικός</a:t>
            </a:r>
            <a:r>
              <a:rPr lang="el-GR"/>
              <a:t> πλεονασμός, 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6999317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https://eclass.aueb.gr/modules/document/file.php/INF379/%CE%94%CE%B9%CE%B4%CE%B1%CE%BA%CF%84%CE%B9%CE%BA%CF%8C%20%CF%80%CE%B1%CE%BA%CE%AD%CF%84%CE%BF/%CE%A0%CE%B1%CF%81%CE%BF%CF%85%CF%83%CE%B9%CE%AC%CF%83%CE%B5%CE%B9%CF%82/PDF/13_Multimedia_Technology.pdf</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118</a:t>
            </a:fld>
            <a:endParaRPr lang="el-GR"/>
          </a:p>
        </p:txBody>
      </p:sp>
    </p:spTree>
    <p:extLst>
      <p:ext uri="{BB962C8B-B14F-4D97-AF65-F5344CB8AC3E}">
        <p14:creationId xmlns:p14="http://schemas.microsoft.com/office/powerpoint/2010/main" val="8626142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119</a:t>
            </a:fld>
            <a:endParaRPr lang="el-GR"/>
          </a:p>
        </p:txBody>
      </p:sp>
    </p:spTree>
    <p:extLst>
      <p:ext uri="{BB962C8B-B14F-4D97-AF65-F5344CB8AC3E}">
        <p14:creationId xmlns:p14="http://schemas.microsoft.com/office/powerpoint/2010/main" val="38210409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120</a:t>
            </a:fld>
            <a:endParaRPr lang="el-GR"/>
          </a:p>
        </p:txBody>
      </p:sp>
    </p:spTree>
    <p:extLst>
      <p:ext uri="{BB962C8B-B14F-4D97-AF65-F5344CB8AC3E}">
        <p14:creationId xmlns:p14="http://schemas.microsoft.com/office/powerpoint/2010/main" val="99276877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121</a:t>
            </a:fld>
            <a:endParaRPr lang="el-GR"/>
          </a:p>
        </p:txBody>
      </p:sp>
    </p:spTree>
    <p:extLst>
      <p:ext uri="{BB962C8B-B14F-4D97-AF65-F5344CB8AC3E}">
        <p14:creationId xmlns:p14="http://schemas.microsoft.com/office/powerpoint/2010/main" val="14802091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122</a:t>
            </a:fld>
            <a:endParaRPr lang="el-GR"/>
          </a:p>
        </p:txBody>
      </p:sp>
    </p:spTree>
    <p:extLst>
      <p:ext uri="{BB962C8B-B14F-4D97-AF65-F5344CB8AC3E}">
        <p14:creationId xmlns:p14="http://schemas.microsoft.com/office/powerpoint/2010/main" val="10340871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τη χρήση των μεθόδων που αναφέραμε για τη μείωση του πλεονασμού, καθώς και κάποιας πληροφορίας η παράλειψη της οποίας δεν είναι τόσο σημαντική από την άποψη της ποιότητας, ο ρυθμός του βίντεο είναι δυνατό να μειωθεί από τα 270 </a:t>
            </a:r>
            <a:r>
              <a:rPr lang="el-GR" err="1"/>
              <a:t>Mbps</a:t>
            </a:r>
            <a:r>
              <a:rPr lang="el-GR"/>
              <a:t> (με 4:2:2 χρωματική </a:t>
            </a:r>
            <a:r>
              <a:rPr lang="el-GR" err="1"/>
              <a:t>υποδειγματοληψία</a:t>
            </a:r>
            <a:r>
              <a:rPr lang="el-GR"/>
              <a:t>) στα 2 </a:t>
            </a:r>
            <a:r>
              <a:rPr lang="el-GR" err="1"/>
              <a:t>Mbps</a:t>
            </a:r>
            <a:r>
              <a:rPr lang="el-GR"/>
              <a:t> μέχρι και τα 6 </a:t>
            </a:r>
            <a:r>
              <a:rPr lang="el-GR" err="1"/>
              <a:t>Mbps</a:t>
            </a:r>
            <a:r>
              <a:rPr lang="el-GR"/>
              <a:t>. Το πιο σημαντικό βήμα στη διαδικασία της συμπίεσης είναι ο περιορισμός του χρονικού πλεονασμού σε συνδυασμό με τον χωρικό πλεονασμό και την εφαρμογή του ΔΜΣ, καθώς επίσης και η περαιτέρω </a:t>
            </a:r>
            <a:r>
              <a:rPr lang="el-GR" err="1"/>
              <a:t>υποδειγματοληψία</a:t>
            </a:r>
            <a:r>
              <a:rPr lang="el-GR"/>
              <a:t> του χρώματος (με χρήση του μηχανισμού 4:2:0).  Από τα παραπάνω μπορούμε να διαπιστώσουμε ότι το επίπεδο συμπίεσης δεν είναι σταθερό αλλά εξαρτάται από παραμέτρους τις οποίες μπορεί κάποιος να επιλέξει και να αλλάξει.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123</a:t>
            </a:fld>
            <a:endParaRPr lang="el-GR"/>
          </a:p>
        </p:txBody>
      </p:sp>
    </p:spTree>
    <p:extLst>
      <p:ext uri="{BB962C8B-B14F-4D97-AF65-F5344CB8AC3E}">
        <p14:creationId xmlns:p14="http://schemas.microsoft.com/office/powerpoint/2010/main" val="13979029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124</a:t>
            </a:fld>
            <a:endParaRPr lang="el-GR"/>
          </a:p>
        </p:txBody>
      </p:sp>
    </p:spTree>
    <p:extLst>
      <p:ext uri="{BB962C8B-B14F-4D97-AF65-F5344CB8AC3E}">
        <p14:creationId xmlns:p14="http://schemas.microsoft.com/office/powerpoint/2010/main" val="35528117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ρυθμός στη ροή του βίντεο είναι δυνατόν να διαφοροποιείται δυναμικά, με την πάροδο, δηλαδή, του χρόνου ή να παραμένει σταθερός. Οι αλλαγές στον ρυθμό εξαρτώνται από τις επιλογές των παραμέτρων </a:t>
            </a:r>
            <a:r>
              <a:rPr lang="el-GR" err="1"/>
              <a:t>κβαντισμού</a:t>
            </a:r>
            <a:r>
              <a:rPr lang="el-GR"/>
              <a:t>. Οι τυπικές επιλογές οι οποίες και καθορίζουν τα προφίλ και τα επίπεδα περιλαμβάνουν τους τύπους κωδικοποίησης της εικόνας, το επίπεδο της </a:t>
            </a:r>
            <a:r>
              <a:rPr lang="el-GR" err="1"/>
              <a:t>υποδειγματοληψίας</a:t>
            </a:r>
            <a:r>
              <a:rPr lang="el-GR"/>
              <a:t> χρώματος, την αναλογία της εικόνας, την κλιμάκωση και την ακρίβεια αναφορικά με το ΔΜΣ.  Οι βασικές επιλογές και οι αντίστοιχες τιμές παρουσιάζονται στον πίνακα</a:t>
            </a:r>
            <a:r>
              <a:rPr lang="en-US"/>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125</a:t>
            </a:fld>
            <a:endParaRPr lang="el-GR"/>
          </a:p>
        </p:txBody>
      </p:sp>
    </p:spTree>
    <p:extLst>
      <p:ext uri="{BB962C8B-B14F-4D97-AF65-F5344CB8AC3E}">
        <p14:creationId xmlns:p14="http://schemas.microsoft.com/office/powerpoint/2010/main" val="29939673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ανάγκη για κλιμάκωση στην ποιότητα της κωδικοποίησης προκύπτει από τις διαφορετικές δυνατότητες στα υποκείμενα δίκτυα και θα την εξετάσουμε σε μεγαλύτερη ανάλυση στο κεφάλαιο που ασχολείται με τη διαδικτυακή τεχνολογία (δηλαδή το IPTV).  Η κλιμάκωση έχει ως στόχο να παρέχει αρχικά μια κωδικοποίηση του βίντεο με χαμηλή σχετικά ποιότητα (βασική κωδικοποίηση) η οποία έχει περιορισμένες απαιτήσεις αναφορικά με το εύρος ζώνης. Επιπλέον παρέχεται ένα δεύτερο επίπεδο με καλύτερη ποιότητα, το οποίο μπορεί να χρησιμοποιηθεί για επαύξηση της ποιότητας επί της βασικής κωδικοποίησης (οπότε προκύπτει η ενισχυμένη κωδικοποίηση), εφόσον οι επιπλέον απαιτήσεις στο εύρος ζώνης μπορούν να καλυφθούν.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127</a:t>
            </a:fld>
            <a:endParaRPr lang="el-GR"/>
          </a:p>
        </p:txBody>
      </p:sp>
    </p:spTree>
    <p:extLst>
      <p:ext uri="{BB962C8B-B14F-4D97-AF65-F5344CB8AC3E}">
        <p14:creationId xmlns:p14="http://schemas.microsoft.com/office/powerpoint/2010/main" val="28443251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πρότυπο MPEG2 η κλιμάκωση θεωρείται σε τρία επίπεδα τα οποία είναι:  </a:t>
            </a:r>
          </a:p>
          <a:p>
            <a:r>
              <a:rPr lang="el-GR"/>
              <a:t> </a:t>
            </a:r>
          </a:p>
          <a:p>
            <a:r>
              <a:rPr lang="el-GR"/>
              <a:t>• </a:t>
            </a:r>
            <a:r>
              <a:rPr lang="el-GR" err="1"/>
              <a:t>Σηματοθορυβικό</a:t>
            </a:r>
            <a:r>
              <a:rPr lang="el-GR"/>
              <a:t> (</a:t>
            </a:r>
            <a:r>
              <a:rPr lang="el-GR" err="1"/>
              <a:t>Signal</a:t>
            </a:r>
            <a:r>
              <a:rPr lang="el-GR"/>
              <a:t> </a:t>
            </a:r>
            <a:r>
              <a:rPr lang="el-GR" err="1"/>
              <a:t>to</a:t>
            </a:r>
            <a:r>
              <a:rPr lang="el-GR"/>
              <a:t> </a:t>
            </a:r>
            <a:r>
              <a:rPr lang="el-GR" err="1"/>
              <a:t>Noise</a:t>
            </a:r>
            <a:r>
              <a:rPr lang="el-GR"/>
              <a:t> </a:t>
            </a:r>
            <a:r>
              <a:rPr lang="el-GR" err="1"/>
              <a:t>Ratio</a:t>
            </a:r>
            <a:r>
              <a:rPr lang="el-GR"/>
              <a:t>, SNR) επίπεδο, το οποίο παρέχει σταδιακή αναβάθμιση ή υποβάθμιση της ποιότητας του κωδικοποιημένου βίντεο (με αλλαγές της κλιμάκωσης των τιμών των συντελεστών στο μετασχηματισμό DCT και του πλήθους των συντελεστών που λαμβάνονται υπ’ </a:t>
            </a:r>
            <a:r>
              <a:rPr lang="el-GR" err="1"/>
              <a:t>όψιν</a:t>
            </a:r>
            <a:r>
              <a:rPr lang="el-GR"/>
              <a:t>). Στη βασική έκδοση με τη χαμηλή ποιότητα κβαντίζονται οι συντελεστές DCT με χαμηλή ανάλυση. Για επαύξηση της ποιότητας υπολογίζονται οι διαφορές των συντελεστών DCT από τους κβαντισμένους και κβαντίζονται οι διαφορές. Η βασική και η ενισχυμένη κωδικοποίηση αντιστοιχούν στην ίδια χωρική ανάλυση του βίντεο (διαστάσεις).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128</a:t>
            </a:fld>
            <a:endParaRPr lang="el-GR"/>
          </a:p>
        </p:txBody>
      </p:sp>
    </p:spTree>
    <p:extLst>
      <p:ext uri="{BB962C8B-B14F-4D97-AF65-F5344CB8AC3E}">
        <p14:creationId xmlns:p14="http://schemas.microsoft.com/office/powerpoint/2010/main" val="381919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12</a:t>
            </a:fld>
            <a:endParaRPr lang="en-US"/>
          </a:p>
        </p:txBody>
      </p:sp>
    </p:spTree>
    <p:extLst>
      <p:ext uri="{BB962C8B-B14F-4D97-AF65-F5344CB8AC3E}">
        <p14:creationId xmlns:p14="http://schemas.microsoft.com/office/powerpoint/2010/main" val="8023506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129</a:t>
            </a:fld>
            <a:endParaRPr lang="el-GR"/>
          </a:p>
        </p:txBody>
      </p:sp>
    </p:spTree>
    <p:extLst>
      <p:ext uri="{BB962C8B-B14F-4D97-AF65-F5344CB8AC3E}">
        <p14:creationId xmlns:p14="http://schemas.microsoft.com/office/powerpoint/2010/main" val="83504001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a:t>Χωρικό (</a:t>
            </a:r>
            <a:r>
              <a:rPr lang="el-GR" err="1"/>
              <a:t>spatial</a:t>
            </a:r>
            <a:r>
              <a:rPr lang="el-GR"/>
              <a:t>) επίπεδο, το οποίο στοχεύει στην υποστήριξη διαφορετικών συσκευών με διαφορετικές αναλύσεις. Στην περίπτωση αυτή μπορεί, για παράδειγμα, η βασική κωδικοποίηση να γίνει με βάση την τυπική ανάλυση ενώ η ενισχυμένη κωδικοποίηση να γίνει με βάση την υψηλή ανάλυση (SDTV και HDTV αντίστοιχα) .  </a:t>
            </a:r>
          </a:p>
          <a:p>
            <a:pPr marL="171450" indent="-171450">
              <a:buFont typeface="Arial" panose="020B0604020202020204" pitchFamily="34" charset="0"/>
              <a:buChar char="•"/>
            </a:pPr>
            <a:r>
              <a:rPr lang="el-GR"/>
              <a:t>Χρονικό (</a:t>
            </a:r>
            <a:r>
              <a:rPr lang="el-GR" err="1"/>
              <a:t>temporal</a:t>
            </a:r>
            <a:r>
              <a:rPr lang="el-GR"/>
              <a:t>) επίπεδο, το οποίο στοχεύει στην κλιμάκωση με στόχο την υποστήριξη διαφορετικών ρυθμών ανανέωσης πλαισίων. Αυτή μπορεί να χρησιμοποιηθεί κυρίως σε ασύρματους διαύλους επικοινωνίας, όπου λόγω φτωχής κάλυψης είναι δυνατόν να μην αποστέλλονται κάποια από τα πλαίσια.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130</a:t>
            </a:fld>
            <a:endParaRPr lang="el-GR"/>
          </a:p>
        </p:txBody>
      </p:sp>
    </p:spTree>
    <p:extLst>
      <p:ext uri="{BB962C8B-B14F-4D97-AF65-F5344CB8AC3E}">
        <p14:creationId xmlns:p14="http://schemas.microsoft.com/office/powerpoint/2010/main" val="11562300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131</a:t>
            </a:fld>
            <a:endParaRPr lang="el-GR"/>
          </a:p>
        </p:txBody>
      </p:sp>
    </p:spTree>
    <p:extLst>
      <p:ext uri="{BB962C8B-B14F-4D97-AF65-F5344CB8AC3E}">
        <p14:creationId xmlns:p14="http://schemas.microsoft.com/office/powerpoint/2010/main" val="79592897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πλέον συνηθισμένοι συνδυασμοί προφίλ και επιπέδου περιλαμβάνουν τους επόμενους: MP@ML, 720x480, 30, 4:2:0, 4 </a:t>
            </a:r>
            <a:r>
              <a:rPr lang="el-GR" err="1"/>
              <a:t>Mbps</a:t>
            </a:r>
            <a:r>
              <a:rPr lang="el-GR"/>
              <a:t> ψηφιακή τηλεόραση τυπικής ανάλυσης, MP@ML, 720x576, 25, 4:2:0, 4 </a:t>
            </a:r>
            <a:r>
              <a:rPr lang="el-GR" err="1"/>
              <a:t>Mbps</a:t>
            </a:r>
            <a:r>
              <a:rPr lang="el-GR"/>
              <a:t> ψηφιακή τηλεόραση τυπικής ανάλυσης, MP@HL, 1920x1080, 30, 4:2:0, 80 </a:t>
            </a:r>
            <a:r>
              <a:rPr lang="el-GR" err="1"/>
              <a:t>Mbps</a:t>
            </a:r>
            <a:r>
              <a:rPr lang="el-GR"/>
              <a:t>, ψηφιακή τηλεόραση υψηλής ευκρίνειας και MP@HL, 1920x720, 60, 4:2:0, 80 </a:t>
            </a:r>
            <a:r>
              <a:rPr lang="el-GR" err="1"/>
              <a:t>Mbps</a:t>
            </a:r>
            <a:r>
              <a:rPr lang="el-GR"/>
              <a:t>, ψηφιακή τηλεόραση υψηλής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132</a:t>
            </a:fld>
            <a:endParaRPr lang="el-GR"/>
          </a:p>
        </p:txBody>
      </p:sp>
    </p:spTree>
    <p:extLst>
      <p:ext uri="{BB962C8B-B14F-4D97-AF65-F5344CB8AC3E}">
        <p14:creationId xmlns:p14="http://schemas.microsoft.com/office/powerpoint/2010/main" val="8147416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https://www.etsi.org/deliver/etsi_ts/101100_101199/101154/02.06.01_60/ts_101154v020601p.pdf</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133</a:t>
            </a:fld>
            <a:endParaRPr lang="el-GR"/>
          </a:p>
        </p:txBody>
      </p:sp>
    </p:spTree>
    <p:extLst>
      <p:ext uri="{BB962C8B-B14F-4D97-AF65-F5344CB8AC3E}">
        <p14:creationId xmlns:p14="http://schemas.microsoft.com/office/powerpoint/2010/main" val="18892153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 VC-1 Advanced Profile at Level 1 is used for VC-1 SDTV.</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137</a:t>
            </a:fld>
            <a:endParaRPr lang="el-GR"/>
          </a:p>
        </p:txBody>
      </p:sp>
    </p:spTree>
    <p:extLst>
      <p:ext uri="{BB962C8B-B14F-4D97-AF65-F5344CB8AC3E}">
        <p14:creationId xmlns:p14="http://schemas.microsoft.com/office/powerpoint/2010/main" val="42863251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https://opencourses.auth.gr/modules/units/index.php?course=OCRS469&amp;id=4873</a:t>
            </a:r>
            <a:endParaRPr lang="el-GR"/>
          </a:p>
          <a:p>
            <a:r>
              <a:rPr lang="el-GR"/>
              <a:t>Διαμορφώσεις και Πρότυπα Ψηφιακού Βίντεο </a:t>
            </a:r>
          </a:p>
          <a:p>
            <a:r>
              <a:rPr lang="en-US"/>
              <a:t>https://eclass.aueb.gr/modules/units/?course=INF379&amp;id=1561</a:t>
            </a:r>
            <a:endParaRPr lang="el-GR"/>
          </a:p>
          <a:p>
            <a:r>
              <a:rPr lang="en-US"/>
              <a:t>Update </a:t>
            </a:r>
            <a:r>
              <a:rPr lang="el-GR" err="1"/>
              <a:t>προφιλς</a:t>
            </a:r>
            <a:r>
              <a:rPr lang="el-GR"/>
              <a:t> Μ</a:t>
            </a:r>
          </a:p>
          <a:p>
            <a:r>
              <a:rPr lang="en-US"/>
              <a:t>http://eclass.teipir.gr/openeclass/modules/document/file.php/ENGI128/04%20%CE%A8%CE%B7%CF%86%CE%B9%CE%BF%CF%80%CE%BF%CE%AF%CE%B7%CF%83%CE%B7%20%CE%BA%CE%B1%CE%B9%20%CE%A3%CF%85%CE%BC%CF%80%CE%AF%CE%B5%CF%83%CE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https://eclass.aueb.gr/modules/units/?course=INF379&amp;id=1561</a:t>
            </a:r>
            <a:endParaRPr lang="el-GR" dirty="0"/>
          </a:p>
          <a:p>
            <a:r>
              <a:rPr lang="en-US"/>
              <a:t>%B7%20%CE%A3%CE%B7%CE%BC%CE%AC%CF%84%CF%89%CE%BD%20%CE%95%CE%B9%CE%BA%CF%8C%CE%BD%CE%B1%CF%82.pdf</a:t>
            </a:r>
            <a:endParaRPr lang="en-US" dirty="0"/>
          </a:p>
          <a:p>
            <a:endParaRPr lang="en-US" dirty="0"/>
          </a:p>
          <a:p>
            <a:r>
              <a:rPr lang="en-US" dirty="0"/>
              <a:t>https://en.wikipedia.org/wiki/DVB-T2</a:t>
            </a:r>
          </a:p>
          <a:p>
            <a:endParaRPr lang="en-US" dirty="0"/>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139</a:t>
            </a:fld>
            <a:endParaRPr lang="el-GR"/>
          </a:p>
        </p:txBody>
      </p:sp>
    </p:spTree>
    <p:extLst>
      <p:ext uri="{BB962C8B-B14F-4D97-AF65-F5344CB8AC3E}">
        <p14:creationId xmlns:p14="http://schemas.microsoft.com/office/powerpoint/2010/main" val="418291956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της ψηφιακής τηλεόρασης το προς συμπίεση σήμα είναι αυτό που παράγεται από τον εικονολήπτη (κάμερα). Υπενθυμίζεται ότι οι συνιστώσες των βασικών χρωμάτων, τα οποία είναι το κόκκινο, το πράσινο και το μπλε (R, G, B) συνδυάζονται ώστε να δώσουν το σήμα της φωτεινότητας Y και των </a:t>
            </a:r>
            <a:r>
              <a:rPr lang="el-GR" err="1"/>
              <a:t>χρωμοδιαφορών</a:t>
            </a:r>
            <a:r>
              <a:rPr lang="el-GR"/>
              <a:t> μπλε και κόκκινου (</a:t>
            </a:r>
            <a:r>
              <a:rPr lang="el-GR" err="1"/>
              <a:t>Cb</a:t>
            </a:r>
            <a:r>
              <a:rPr lang="el-GR"/>
              <a:t> και </a:t>
            </a:r>
            <a:r>
              <a:rPr lang="el-GR" err="1"/>
              <a:t>Cr</a:t>
            </a:r>
            <a:r>
              <a:rPr lang="el-GR"/>
              <a:t>). Η ανάλυση του χρώματος είναι μισή σε σχέση με την ανάλυση της φωτεινότητας, στην περίπτωση σήματος 4:2:2. Στην περίπτωση που έχουμε </a:t>
            </a:r>
            <a:r>
              <a:rPr lang="el-GR" err="1"/>
              <a:t>κβαντισμό</a:t>
            </a:r>
            <a:r>
              <a:rPr lang="el-GR"/>
              <a:t> 10 </a:t>
            </a:r>
            <a:r>
              <a:rPr lang="el-GR" err="1"/>
              <a:t>bits</a:t>
            </a:r>
            <a:r>
              <a:rPr lang="el-GR"/>
              <a:t>, ο ρυθμός μπορεί να φτάνει και τα 270 </a:t>
            </a:r>
            <a:r>
              <a:rPr lang="el-GR" err="1"/>
              <a:t>Mbps</a:t>
            </a:r>
            <a:r>
              <a:rPr lang="el-GR"/>
              <a:t> σύμφωνα και με το πρότυπο του ITU-BT.R601</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300806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7175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μηχανισμός συμπίεσης του βίντεο αποτελείται από τα επόμενα βήματα:  </a:t>
            </a:r>
          </a:p>
          <a:p>
            <a:r>
              <a:rPr lang="el-GR"/>
              <a:t> </a:t>
            </a:r>
          </a:p>
          <a:p>
            <a:r>
              <a:rPr lang="el-GR"/>
              <a:t>• Μείωση της ακρίβειας των τιμών της φωτεινότητας και των </a:t>
            </a:r>
            <a:r>
              <a:rPr lang="el-GR" err="1"/>
              <a:t>χρωμοδιαφορών</a:t>
            </a:r>
            <a:r>
              <a:rPr lang="el-GR"/>
              <a:t>, δηλαδή μείωση του πλήθους των επιπέδων </a:t>
            </a:r>
            <a:r>
              <a:rPr lang="el-GR" err="1"/>
              <a:t>κβαντισμού</a:t>
            </a:r>
            <a:r>
              <a:rPr lang="el-GR"/>
              <a:t> και συνακόλουθη μείωση των </a:t>
            </a:r>
            <a:r>
              <a:rPr lang="el-GR" err="1"/>
              <a:t>bits</a:t>
            </a:r>
            <a:r>
              <a:rPr lang="el-GR"/>
              <a:t> που χρησιμοποιούνται για την αναπαράσταση των τιμών από 10 σε 8.</a:t>
            </a:r>
          </a:p>
          <a:p>
            <a:r>
              <a:rPr lang="el-GR"/>
              <a:t> • 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r>
              <a:rPr lang="el-GR"/>
              <a:t>• 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r>
              <a:rPr lang="el-GR"/>
              <a:t> •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r>
              <a:rPr lang="el-GR"/>
              <a:t> • 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r>
              <a:rPr lang="el-GR"/>
              <a:t>• 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4228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2056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ΣΧΗΜΑ</a:t>
            </a:r>
          </a:p>
          <a:p>
            <a:r>
              <a:rPr lang="el-GR"/>
              <a:t>Οι συνιστώσες Y, </a:t>
            </a:r>
            <a:r>
              <a:rPr lang="el-GR" err="1"/>
              <a:t>Cb</a:t>
            </a:r>
            <a:r>
              <a:rPr lang="el-GR"/>
              <a:t>, </a:t>
            </a:r>
            <a:r>
              <a:rPr lang="el-GR" err="1"/>
              <a:t>Cr</a:t>
            </a:r>
            <a:r>
              <a:rPr lang="el-GR"/>
              <a:t> μπορούν να έχουν ακρίβεια 10 </a:t>
            </a:r>
            <a:r>
              <a:rPr lang="el-GR" err="1"/>
              <a:t>bits</a:t>
            </a:r>
            <a:r>
              <a:rPr lang="el-GR"/>
              <a:t> όταν χρησιμοποιούνται εντός του στούντιο (ή εν γένει κατά τη λήψη του σήματος) αλλά η συγκεκριμένη ακρίβεια δεν είναι απαραίτητη κατά τη μετάδοση του σήματος. </a:t>
            </a:r>
          </a:p>
          <a:p>
            <a:r>
              <a:rPr lang="el-GR"/>
              <a:t>Το πλήθος των </a:t>
            </a:r>
            <a:r>
              <a:rPr lang="el-GR" err="1"/>
              <a:t>bits</a:t>
            </a:r>
            <a:r>
              <a:rPr lang="el-GR"/>
              <a:t> που επιλέγουμε για τον </a:t>
            </a:r>
            <a:r>
              <a:rPr lang="el-GR" err="1"/>
              <a:t>κβαντισμό</a:t>
            </a:r>
            <a:r>
              <a:rPr lang="el-GR"/>
              <a:t> σχετίζεται με την ποιότητα του </a:t>
            </a:r>
            <a:r>
              <a:rPr lang="el-GR" err="1"/>
              <a:t>κβαντισμού</a:t>
            </a:r>
            <a:r>
              <a:rPr lang="el-GR"/>
              <a:t> και συγκεκριμένα τον λόγο του σήματος προς τον θόρυβο </a:t>
            </a:r>
            <a:r>
              <a:rPr lang="el-GR" err="1"/>
              <a:t>κβαντισμού</a:t>
            </a:r>
            <a:r>
              <a:rPr lang="el-GR"/>
              <a:t> (</a:t>
            </a:r>
            <a:r>
              <a:rPr lang="el-GR" err="1"/>
              <a:t>Signal</a:t>
            </a:r>
            <a:r>
              <a:rPr lang="el-GR"/>
              <a:t> </a:t>
            </a:r>
            <a:r>
              <a:rPr lang="el-GR" err="1"/>
              <a:t>to</a:t>
            </a:r>
            <a:r>
              <a:rPr lang="el-GR"/>
              <a:t> </a:t>
            </a:r>
            <a:r>
              <a:rPr lang="el-GR" err="1"/>
              <a:t>Quantization</a:t>
            </a:r>
            <a:r>
              <a:rPr lang="el-GR"/>
              <a:t> </a:t>
            </a:r>
            <a:r>
              <a:rPr lang="el-GR" err="1"/>
              <a:t>Noise</a:t>
            </a:r>
            <a:r>
              <a:rPr lang="el-GR"/>
              <a:t> </a:t>
            </a:r>
            <a:r>
              <a:rPr lang="el-GR" err="1"/>
              <a:t>Ratio</a:t>
            </a:r>
            <a:r>
              <a:rPr lang="el-GR"/>
              <a:t>, SQNR). </a:t>
            </a:r>
            <a:r>
              <a:rPr lang="el-GR" err="1"/>
              <a:t>To</a:t>
            </a:r>
            <a:r>
              <a:rPr lang="el-GR"/>
              <a:t> SQNR σχετίζεται με τη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err="1"/>
              <a:t>κβαντισμού</a:t>
            </a:r>
            <a:r>
              <a:rPr lang="el-GR"/>
              <a:t> (ή, αλλιώς, τον θόρυβο </a:t>
            </a:r>
            <a:r>
              <a:rPr lang="el-GR" err="1"/>
              <a:t>κβαντισμού</a:t>
            </a:r>
            <a:r>
              <a:rPr lang="el-GR"/>
              <a:t>). </a:t>
            </a:r>
          </a:p>
          <a:p>
            <a:r>
              <a:rPr lang="el-GR"/>
              <a:t>Ο θόρυβος </a:t>
            </a:r>
            <a:r>
              <a:rPr lang="el-GR" err="1"/>
              <a:t>κβαντισμού</a:t>
            </a:r>
            <a:r>
              <a:rPr lang="el-GR"/>
              <a:t> αυξάνεται κατά περίπου 12 </a:t>
            </a:r>
            <a:r>
              <a:rPr lang="el-GR" err="1"/>
              <a:t>dB</a:t>
            </a:r>
            <a:r>
              <a:rPr lang="el-GR"/>
              <a:t>, με τη μείωση της ακρίβειας από 10 σε 8 </a:t>
            </a:r>
            <a:r>
              <a:rPr lang="el-GR" err="1"/>
              <a:t>bits</a:t>
            </a:r>
            <a:r>
              <a:rPr lang="el-GR"/>
              <a:t>. Όσον αφορά τον ρυθμό μετάδοσης η μείωση ανέρχεται στο 20%, αφού, σύμφωνα με την παρακάτω σχέση, παραμένει το 80% του αρχικού περιεχομένου (λόγω του υποβιβασμού της ακρίβειας </a:t>
            </a:r>
            <a:r>
              <a:rPr lang="el-GR" err="1"/>
              <a:t>κβαντισμού</a:t>
            </a:r>
            <a:r>
              <a:rPr lang="el-GR"/>
              <a:t> από τα 10 στα 8 </a:t>
            </a:r>
            <a:r>
              <a:rPr lang="el-GR" err="1"/>
              <a:t>bits</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03392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41340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Όπως είδαμε στο προηγούμενο κεφάλαιο, κυρίως 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το σήμα βίντεο το οποίο παράγεται έχει κάποια χρονικά διαστήματα, στα οποία δεν αντιστοιχεί χρήσιμο οπτικό σήμα. Αυτά είναι τα διαστήματα που αντιστοιχούν στον οριζόντιο και τον κατακόρυφο παλμό επιστροφής (ή αμαύρωσης). Τα διαστήματα αυτά δεν φέρουν χρήσιμη πληροφορία. Μάλιστα, ενώ στην αναλογική τηλεόραση κατά τη διάρκεια του κατακόρυφου παλμού αμαύρωσης μεταδίδεται το </a:t>
            </a:r>
            <a:r>
              <a:rPr lang="el-GR" err="1"/>
              <a:t>Teletext</a:t>
            </a:r>
            <a:r>
              <a:rPr lang="el-GR"/>
              <a:t>, στην περίπτωση της ψηφιακής τηλεόρασης, οι συγκεκριμένες πληροφορίες μεταδίδονται με διαφορετικό τρόπο, ως διακριτή ψηφιακή ροή. Επιπρόσθετα, 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53776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53659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Αυτό σημαίνει ότι στην κωδικοποίηση MPEG, τα χρονικά διαστήματα που αντιστοιχούν στους παλμούς επιστροφής δεν αξιοποιούνται. Επειδή στην πλευρά του δέκτη είναι δυνατή η επαναδημιουργία τους, δεν απαιτείται η αποστολή τους.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51952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ποιο είναι το κέρδος στην περίπτωση που δεν αποστέλλονται τα συγκεκριμένα χρονικά διαστήματα, για την περίπτωση του ευρωπαϊκού συστήματος.  Αναφορικά με τον παλμό κατακόρυφης επιστροφής / αμαύρωσης, αυτός αντιστοιχεί σε περίπου 50 γραμμές από τις 625, άρα στο 8% του συνολικού σήματος.  </a:t>
            </a:r>
          </a:p>
          <a:p>
            <a:r>
              <a:rPr lang="el-GR"/>
              <a:t>50 / 625 = 8% </a:t>
            </a:r>
          </a:p>
          <a:p>
            <a:r>
              <a:rPr lang="el-GR"/>
              <a:t>Επιπλέον, υπενθυμίζουμε ότι κάθε γραμμή διαρκεί 64 </a:t>
            </a:r>
            <a:r>
              <a:rPr lang="el-GR" err="1"/>
              <a:t>μsεκ</a:t>
            </a:r>
            <a:r>
              <a:rPr lang="el-GR"/>
              <a:t> των οποίων τα 12 </a:t>
            </a:r>
            <a:r>
              <a:rPr lang="el-GR" err="1"/>
              <a:t>μs</a:t>
            </a:r>
            <a:r>
              <a:rPr lang="el-GR"/>
              <a:t> αφιερώνονται στην επιστροφή της δέσμης από δεξιά προς τα αριστερά. Αυτό αντιστοιχεί στο ποσοστό που δίνεται από την επόμενη σχέση: </a:t>
            </a:r>
          </a:p>
          <a:p>
            <a:r>
              <a:rPr lang="el-GR"/>
              <a:t>12 / 64 = 19% </a:t>
            </a:r>
          </a:p>
          <a:p>
            <a:r>
              <a:rPr lang="el-GR"/>
              <a:t>Αθροιστικά, τα δύο παραπάνω ποσοστά δίνουν περί το 25% του σήματος, λόγω και της επικάλυψης που υπάρχει μεταξύ των παλμών.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0585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29098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err="1"/>
              <a:t>Υποδειγματοληψία</a:t>
            </a:r>
            <a:r>
              <a:rPr lang="el-GR"/>
              <a:t> Χρώματος Όπως εξετάσαμε στο κεφάλαιο δημιουργίας του οπτικού σήματος, από την ίδια τη δημιουργία του σήματος οι συνιστώσες που αφορούν τα χρώματα και συγκεκριμένα οι </a:t>
            </a:r>
            <a:r>
              <a:rPr lang="el-GR" err="1"/>
              <a:t>χρωμοδιαφορές</a:t>
            </a:r>
            <a:r>
              <a:rPr lang="el-GR"/>
              <a:t> </a:t>
            </a:r>
            <a:r>
              <a:rPr lang="el-GR" err="1"/>
              <a:t>Cb</a:t>
            </a:r>
            <a:r>
              <a:rPr lang="el-GR"/>
              <a:t>, </a:t>
            </a:r>
            <a:r>
              <a:rPr lang="el-GR" err="1"/>
              <a:t>Cr</a:t>
            </a:r>
            <a:r>
              <a:rPr lang="el-GR"/>
              <a:t> λαμβάνονται με μικρότερη συχνότητα δειγματοληψίας σε σχέση με τη φωτεινότητα Y. Συγκεκριμένα, η συχνότητα δειγματοληψίας είναι η μισή (κατά την οριζόντια κατεύθυνση) και σε κάθε 4 δείγματα φωτεινότητας αντιστοιχούν 2 δείγματα από τις </a:t>
            </a:r>
            <a:r>
              <a:rPr lang="el-GR" err="1"/>
              <a:t>χρωμοδιαφορές</a:t>
            </a:r>
            <a:r>
              <a:rPr lang="el-GR"/>
              <a:t>. Έχουμε, δηλαδή, το πρότυπο:  </a:t>
            </a:r>
          </a:p>
          <a:p>
            <a:r>
              <a:rPr lang="el-GR"/>
              <a:t>4 : 2 : 2 </a:t>
            </a:r>
          </a:p>
          <a:p>
            <a:r>
              <a:rPr lang="el-GR"/>
              <a:t>Αυτό συνεπάγεται τη μείωση του εύρους ζώνης του σήματος των </a:t>
            </a:r>
            <a:r>
              <a:rPr lang="el-GR" err="1"/>
              <a:t>χρωμοδιαφορών</a:t>
            </a:r>
            <a:r>
              <a:rPr lang="el-GR"/>
              <a:t> στα 2,75 </a:t>
            </a:r>
            <a:r>
              <a:rPr lang="el-GR" err="1"/>
              <a:t>MHz</a:t>
            </a:r>
            <a:r>
              <a:rPr lang="el-GR"/>
              <a:t> (σε σχέση με το σήμα της φωτεινότητας το οποίο έχει εύρος ζώνης 5,75 </a:t>
            </a:r>
            <a:r>
              <a:rPr lang="el-GR" err="1"/>
              <a:t>MHz</a:t>
            </a:r>
            <a:r>
              <a:rPr lang="el-GR"/>
              <a:t>). Με δεδομένη τη μειωμένη σχετικά ευαισθησία του ανθρώπινου ματιού στο σήμα του χρώματος (δηλαδή των </a:t>
            </a:r>
            <a:r>
              <a:rPr lang="el-GR" err="1"/>
              <a:t>χρωμοδιαφορών</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15835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Είναι δυνατή η περαιτέρω μείωση του ρυθμού του σήματος των </a:t>
            </a:r>
            <a:r>
              <a:rPr lang="el-GR" err="1"/>
              <a:t>χρωμοδιαφορών</a:t>
            </a:r>
            <a:r>
              <a:rPr lang="el-GR"/>
              <a:t> κατά το ήμισυ.  Συγκεκριμένα, το σκεπτικό είναι να λαμβάνονται δείγματα </a:t>
            </a:r>
            <a:r>
              <a:rPr lang="el-GR" err="1"/>
              <a:t>χρωμοδιαφορών</a:t>
            </a:r>
            <a:r>
              <a:rPr lang="el-GR"/>
              <a:t> ανά δύο γραμμές (στη μία, δηλαδή, λαμβάνονται και στην άλλη όχι). Αυτό μας δίνει το πρότυπο:  </a:t>
            </a:r>
          </a:p>
          <a:p>
            <a:r>
              <a:rPr lang="el-GR"/>
              <a:t>4 : 2 :0, </a:t>
            </a:r>
          </a:p>
          <a:p>
            <a:r>
              <a:rPr lang="el-GR"/>
              <a:t>το οποίο δεν επιβαρύνει ιδιαίτερα την αντιλαμβανόμενη από τον άνθρωπο ποιότητα. Από την πλευρά του απαιτούμενου ρυθμού έχουμε υποβάθμιση αφού 2*4 δείγματα φωτεινότητας αντιστοιχούν σε 2 δείγματα από τις </a:t>
            </a:r>
            <a:r>
              <a:rPr lang="el-GR" err="1"/>
              <a:t>χρωμοδιαφορές</a:t>
            </a:r>
            <a:r>
              <a:rPr lang="el-GR"/>
              <a:t>. Η υποβάθμιση του ρυθμού αντιστοιχεί στο 25%.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48555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περιορισμός του ρυθμού που έχει επιτευχθεί μέχρι αυτό το σημείο υπολογίζεται ως εξής με βάση τα προαναφερθέντα στάδια. Θεωρούμε ότι ο εικονολήπτης δίνει σήμα ρυθμού 270 </a:t>
            </a:r>
            <a:r>
              <a:rPr lang="el-GR" err="1"/>
              <a:t>Mbps</a:t>
            </a:r>
            <a:r>
              <a:rPr lang="el-GR"/>
              <a:t>. </a:t>
            </a:r>
          </a:p>
          <a:p>
            <a:r>
              <a:rPr lang="el-GR"/>
              <a:t> </a:t>
            </a:r>
          </a:p>
          <a:p>
            <a:r>
              <a:rPr lang="el-GR"/>
              <a:t>• Με τη μείωση των επιπέδων </a:t>
            </a:r>
            <a:r>
              <a:rPr lang="el-GR" err="1"/>
              <a:t>κβαντισμού</a:t>
            </a:r>
            <a:r>
              <a:rPr lang="el-GR"/>
              <a:t>, εξοικονομείται το 20%, οπότε ο ρυθμός γίνεται 216 </a:t>
            </a:r>
            <a:r>
              <a:rPr lang="el-GR" err="1"/>
              <a:t>Mbps</a:t>
            </a:r>
            <a:r>
              <a:rPr lang="el-GR"/>
              <a:t>. </a:t>
            </a:r>
            <a:endParaRPr lang="en-US"/>
          </a:p>
          <a:p>
            <a:r>
              <a:rPr lang="el-GR"/>
              <a:t>• Με την αφαίρεση των τμημάτων που αντιστοιχούν στους παλμούς οριζόντιας και κατακόρυφης επιστροφής / αμαύρωσης, αφαιρείται το 25% περίπου, οπότε ο ρυθμός γίνεται 166 </a:t>
            </a:r>
            <a:r>
              <a:rPr lang="el-GR" err="1"/>
              <a:t>Mbps</a:t>
            </a:r>
            <a:r>
              <a:rPr lang="el-GR"/>
              <a:t>. </a:t>
            </a:r>
            <a:endParaRPr lang="en-US"/>
          </a:p>
          <a:p>
            <a:r>
              <a:rPr lang="el-GR"/>
              <a:t>• Με την </a:t>
            </a:r>
            <a:r>
              <a:rPr lang="el-GR" err="1"/>
              <a:t>υποδειγματοληψία</a:t>
            </a:r>
            <a:r>
              <a:rPr lang="el-GR"/>
              <a:t> του χρώματος και τον υποβιβασμό στο 4:2:0 έχουμε περιορισμό του ρυθμού κατά 25% στα 124.5 </a:t>
            </a:r>
            <a:r>
              <a:rPr lang="el-GR" err="1"/>
              <a:t>Mbps</a:t>
            </a:r>
            <a:r>
              <a:rPr lang="el-GR"/>
              <a:t>. </a:t>
            </a:r>
          </a:p>
          <a:p>
            <a:r>
              <a:rPr lang="el-GR"/>
              <a:t> </a:t>
            </a:r>
          </a:p>
          <a:p>
            <a:r>
              <a:rPr lang="el-GR"/>
              <a:t>Τα επόμενα βήματα έχουν να κάνουν με τον περαιτέρω περιορισμό του ρυθμού στα 2-4 </a:t>
            </a:r>
            <a:r>
              <a:rPr lang="el-GR" err="1"/>
              <a:t>Mbps</a:t>
            </a:r>
            <a:r>
              <a:rPr lang="el-GR"/>
              <a:t>. Η επίτευξη αυτού του στόχου γίνεται με πιο περίπλοκους μηχανισμούς.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821476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98018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βίντεο αποτελείται από συνεχόμενες εικόνες οι οποίες λαμβάνονται αρκετές φορές σε ένα δευτερόλεπτο. Οι εικόνες αυτές στις περισσότερες περιπτώσεις μοιάζουν (οπτικά) μεταξύ τους. Εν γένει οι διαφοροποιήσεις μεταξύ των εικόνων μπορεί να είναι περιορισμένες και αφορούν το δυναμικό κομμάτι, σε αυτό, δηλαδή, που υπάρχει κάποια κίνηση. Το στατικό κομμάτι παραμένει σε μεγάλο βαθμό σταθερό από εικόνα σε εικόνα. Ακόμη όμως και στο δυναμικό τμήμα οι αλλαγές στις εικόνες μπορεί να προέρχονται από μετακινήσεις αντικειμένων μεταξύ πλαισίων.</a:t>
            </a:r>
          </a:p>
          <a:p>
            <a:endParaRPr lang="el-GR"/>
          </a:p>
          <a:p>
            <a:r>
              <a:rPr lang="en-US" err="1">
                <a:hlinkClick r:id="rId3"/>
              </a:rPr>
              <a:t>opencourses.auth</a:t>
            </a:r>
            <a:r>
              <a:rPr lang="en-US">
                <a:hlinkClick r:id="rId3"/>
              </a:rPr>
              <a:t> | </a:t>
            </a:r>
            <a:r>
              <a:rPr lang="el-GR">
                <a:hlinkClick r:id="rId3"/>
              </a:rPr>
              <a:t>Ανοικτά Ακαδημαϊκά Μαθήματα ΑΠΘ | Συστήματα πολυμέσων | Συμπίεση Ψηφιακού Βίντεο</a:t>
            </a:r>
            <a:endParaRPr lang="el-GR"/>
          </a:p>
          <a:p>
            <a:r>
              <a:rPr lang="en-US" b="1"/>
              <a:t>https://opencourses.auth.gr/courses/OCRS469/</a:t>
            </a:r>
            <a:r>
              <a:rPr lang="el-GR" b="1"/>
              <a:t> </a:t>
            </a:r>
          </a:p>
          <a:p>
            <a:r>
              <a:rPr lang="en-US" b="1"/>
              <a:t>https://opencourses.auth.gr/modules/units/?course=OCRS469&amp;id=4872</a:t>
            </a:r>
            <a:endParaRPr lang="el-GR" b="1"/>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874705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Το να αποστέλλεται ολόκληρη η περιγραφή μιας εικόνας (ενός πλαισίου) οδηγεί στην επαναλαμβανόμενη αποστολή της ίδιας πληροφορίας, ή εν γένει πληροφορίας που θα μπορούσε να δημιουργηθεί εκ νέου στον δέκτη. Το σκεπτικό του περιορισμού του χρονικού πλεονασμού είναι να αποστέλλεται μόνο η απαραίτητη πληροφορία, η πληροφορία, δηλαδή, που δεν θα μπορούσε να δημιουργηθεί εκ νέου στον δέκτη.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688708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Η πληροφορία αυτή σχετίζεται με τις περιοχές που υπάρχουν διαφοροποιήσεις σε σχέση με τα προηγούμενα πλαίσια, οπότε είναι απαραίτητη η αποστολή της διαφοράς αυτής. Ο μηχανισμός περιλαμβάνει τον διαχωρισμό της εικόνας σε </a:t>
            </a:r>
            <a:r>
              <a:rPr lang="el-GR" err="1"/>
              <a:t>υποπεριοχές</a:t>
            </a:r>
            <a:r>
              <a:rPr lang="el-GR"/>
              <a:t> και την κωδικοποίηση των εικόνων κατά Ι, Ρ και Β.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230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Κατά τον διαχωρισμό της εικόνας σε περιοχές, αναζητούνται οι στατικές και οι δυναμικές περιοχές. Για να είναι </a:t>
            </a:r>
            <a:r>
              <a:rPr lang="el-GR" err="1"/>
              <a:t>διαχειρίσιμη</a:t>
            </a:r>
            <a:r>
              <a:rPr lang="el-GR"/>
              <a:t> η αναζήτηση των περιοχών αυτών εντός μιας εικόνας, αυτή χωρίζεται σε ίσες </a:t>
            </a:r>
            <a:r>
              <a:rPr lang="el-GR" err="1"/>
              <a:t>υποπεριοχές</a:t>
            </a:r>
            <a:r>
              <a:rPr lang="el-GR"/>
              <a:t>. Συγκεκριμένα, σε τμήματα (</a:t>
            </a:r>
            <a:r>
              <a:rPr lang="el-GR" err="1"/>
              <a:t>block</a:t>
            </a:r>
            <a:r>
              <a:rPr lang="el-GR"/>
              <a:t>) των 16x16 </a:t>
            </a:r>
            <a:r>
              <a:rPr lang="el-GR" err="1"/>
              <a:t>εικονοστοιχείων</a:t>
            </a:r>
            <a:r>
              <a:rPr lang="el-GR"/>
              <a:t> (</a:t>
            </a:r>
            <a:r>
              <a:rPr lang="el-GR" err="1"/>
              <a:t>pixels</a:t>
            </a:r>
            <a:r>
              <a:rPr lang="el-GR"/>
              <a:t>). Στις </a:t>
            </a:r>
            <a:r>
              <a:rPr lang="el-GR" err="1"/>
              <a:t>υποπεριοχές</a:t>
            </a:r>
            <a:r>
              <a:rPr lang="el-GR"/>
              <a:t> αυτές υπάρχουν 16x16 τιμές φωτεινότητας και σύμφωνα με το πρότυπο 4:2:0, οι τιμές που αντιστοιχούν στα χρώματα είναι σε πλήθος το 2/8=1/4 αυτών της φωτεινότητας. Αντιστοιχούν, δηλαδή, σε μια περιοχή 8x8 για </a:t>
            </a:r>
            <a:r>
              <a:rPr lang="el-GR" err="1"/>
              <a:t>κάθεμια</a:t>
            </a:r>
            <a:r>
              <a:rPr lang="el-GR"/>
              <a:t> από τις </a:t>
            </a:r>
            <a:r>
              <a:rPr lang="el-GR" err="1"/>
              <a:t>χρωμοδιαφορές</a:t>
            </a:r>
            <a:r>
              <a:rPr lang="el-GR"/>
              <a:t> </a:t>
            </a:r>
            <a:r>
              <a:rPr lang="el-GR" err="1"/>
              <a:t>Cb</a:t>
            </a:r>
            <a:r>
              <a:rPr lang="el-GR"/>
              <a:t> και </a:t>
            </a:r>
            <a:r>
              <a:rPr lang="el-GR" err="1"/>
              <a:t>Cr</a:t>
            </a:r>
            <a:r>
              <a:rPr lang="el-GR"/>
              <a:t> ενώ το σύνολο των τιμών αυτών αντιστοιχεί σε ένα </a:t>
            </a:r>
            <a:r>
              <a:rPr lang="el-GR" err="1"/>
              <a:t>μακρο</a:t>
            </a:r>
            <a:r>
              <a:rPr lang="el-GR"/>
              <a:t>-μπλοκ. Για πιο εύκολη διαχείριση, η ανάλυση της εικόνας αποτελείται από </a:t>
            </a:r>
            <a:r>
              <a:rPr lang="el-GR" err="1"/>
              <a:t>εικονοστοιχεία</a:t>
            </a:r>
            <a:r>
              <a:rPr lang="el-GR"/>
              <a:t> τέτοιου πλήθους ώστε να διαιρούνται με το 16 (όπως, για παράδειγμα, 720 x 576</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069537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βασικό σκεπτικό της εκμετάλλευσης του χρονικού πλεονασμού είναι, όπως συζητήθηκε πιο πάνω, η αποφυγή της επαναλαμβανόμενης αποστολής της πληροφορίας, η οποία δεν είναι απαραίτητη. Αυτό επιτυγχάνεται με την κωδικοποίηση των εικόνων κατά Ι, Ρ και Β. Ο μηχανισμός είναι απλός και λειτουργεί ως εξής: </a:t>
            </a:r>
          </a:p>
          <a:p>
            <a:r>
              <a:rPr lang="el-GR"/>
              <a:t> </a:t>
            </a:r>
          </a:p>
          <a:p>
            <a:r>
              <a:rPr lang="el-GR"/>
              <a:t>Ορισμένα από τα πλαίσια κωδικοποιούνται ανεξάρτητα, χωρίς δηλαδή να λαμβάνεται υπόψη πληροφορία από άλλα πλαίσια. Τα πλαίσια αυτά ονομάζονται (όσον αφορά την κωδικοποίησή τους) τύπου Ι (I-</a:t>
            </a:r>
            <a:r>
              <a:rPr lang="el-GR" err="1"/>
              <a:t>frames</a:t>
            </a:r>
            <a:r>
              <a:rPr lang="el-GR"/>
              <a:t>, </a:t>
            </a:r>
            <a:r>
              <a:rPr lang="el-GR" err="1"/>
              <a:t>intracoded</a:t>
            </a:r>
            <a:r>
              <a:rPr lang="el-GR"/>
              <a:t> </a:t>
            </a:r>
            <a:r>
              <a:rPr lang="el-GR" err="1"/>
              <a:t>frames</a:t>
            </a:r>
            <a:r>
              <a:rPr lang="el-GR"/>
              <a:t>). Αυτού του είδους τα πλαίσια κωδικοποιούνται και αποστέλλονται περιοδικά. </a:t>
            </a:r>
            <a:endParaRPr lang="en-US"/>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913066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Κάποια πλαίσια κωδικοποιούνται λαμβάνοντας υπόψη προηγούμενα πλαίσια. Η κωδικοποίηση γίνεται με εκμετάλλευση των ομοιοτήτων που τυχόν υπάρχουν μεταξύ του τρέχοντος πλαισίου και κάποιου (συγκεκριμένου) προηγούμενου. Οι ομοιότητες αναζητούνται και εντοπίζονται σε επίπεδο </a:t>
            </a:r>
            <a:r>
              <a:rPr lang="el-GR" err="1"/>
              <a:t>μακρο</a:t>
            </a:r>
            <a:r>
              <a:rPr lang="el-GR"/>
              <a:t>-μπλοκ, δηλαδή σε τμήματα μεγέθους 16x16.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86037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μηχανισμός αναζήτησης της ομοιότητας θα εξηγηθεί με μεγαλύτερη λεπτομέρεια παρακάτω. Αυτού του είδους τα πλαίσια ονομάζονται πλαίσια τύπου Ρ (P-</a:t>
            </a:r>
            <a:r>
              <a:rPr lang="el-GR" err="1"/>
              <a:t>frames</a:t>
            </a:r>
            <a:r>
              <a:rPr lang="el-GR"/>
              <a:t>, </a:t>
            </a:r>
            <a:r>
              <a:rPr lang="el-GR" err="1"/>
              <a:t>predicted</a:t>
            </a:r>
            <a:r>
              <a:rPr lang="el-GR"/>
              <a:t> </a:t>
            </a:r>
            <a:r>
              <a:rPr lang="el-GR" err="1"/>
              <a:t>frames</a:t>
            </a:r>
            <a:r>
              <a:rPr lang="el-GR"/>
              <a:t> δηλαδή πλαίσια πρόβλεψης). Επισημαίνεται ότι ο εντοπισμός της τυχόν ομοιότητας σε ένα πλαίσιο τύπου Ρ, γίνεται αξιοποιώντας το προηγούμενο πλαίσιο τύπου Ι ή Ρ (ανάλογα με το πιο είναι πιο κοντινό χρονικά). Η κωδικοποίηση των πλαισίων τύπου Ρ απαιτεί λιγότερα δεδομένα σε σχέση με την κωδικοποίηση πλαισίων τύπου 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2275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215211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270665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Υπάρχουν πλαίσια τα οποία κωδικοποιούνται αξιοποιώντας τον εντοπισμό ομοιοτήτων με προηγούμενα αλλά και επόμενα πλαίσια. Εξαρτώνται, δηλαδή, από ένα προηγούμενο (χρονικά) πλαίσιο τύπου Ι ή Ρ και ένα επόμενο (χρονικά) πλαίσιο ομοίως τύπου Ι ή Ρ. Τα πλαίσια αυτού του τύπου ονομάζονται τύπου Β (B-</a:t>
            </a:r>
            <a:r>
              <a:rPr lang="el-GR" err="1"/>
              <a:t>frames</a:t>
            </a:r>
            <a:r>
              <a:rPr lang="el-GR"/>
              <a:t>, </a:t>
            </a:r>
            <a:r>
              <a:rPr lang="el-GR" err="1"/>
              <a:t>bidirectional</a:t>
            </a:r>
            <a:r>
              <a:rPr lang="el-GR"/>
              <a:t> </a:t>
            </a:r>
            <a:r>
              <a:rPr lang="el-GR" err="1"/>
              <a:t>frames</a:t>
            </a:r>
            <a:r>
              <a:rPr lang="el-GR"/>
              <a:t> δηλαδή πλαίσια αμφίδρομης πρόβλεψης). Η κωδικοποίηση των πλαισίων τύπου Β απαιτεί λιγότερα δεδομένα σε σχέση με την κωδικοποίηση πλαισίων τύπου Ρ (και βέβαια πλαισίων τύπου Ι).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405378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Δεν είναι </a:t>
            </a:r>
            <a:r>
              <a:rPr lang="el-GR" dirty="0" err="1"/>
              <a:t>τελικα</a:t>
            </a:r>
            <a:r>
              <a:rPr lang="el-GR" dirty="0"/>
              <a:t>, </a:t>
            </a:r>
            <a:r>
              <a:rPr lang="el-GR" dirty="0" err="1"/>
              <a:t>πρεπει</a:t>
            </a:r>
            <a:r>
              <a:rPr lang="el-GR" dirty="0"/>
              <a:t> να το δω </a:t>
            </a:r>
            <a:r>
              <a:rPr lang="el-GR" dirty="0" err="1"/>
              <a:t>καλυτερα</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673466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Δεν είναι </a:t>
            </a:r>
            <a:r>
              <a:rPr lang="el-GR" dirty="0" err="1"/>
              <a:t>τελικα</a:t>
            </a:r>
            <a:r>
              <a:rPr lang="el-GR" dirty="0"/>
              <a:t>, </a:t>
            </a:r>
            <a:r>
              <a:rPr lang="el-GR" dirty="0" err="1"/>
              <a:t>πρεπει</a:t>
            </a:r>
            <a:r>
              <a:rPr lang="el-GR" dirty="0"/>
              <a:t> να το δω </a:t>
            </a:r>
            <a:r>
              <a:rPr lang="el-GR" dirty="0" err="1"/>
              <a:t>καλυτερα</a:t>
            </a:r>
            <a:endParaRPr lang="el-G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549608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αλληλουχία των πλαισίων και ο τρόπος που εναλλάσσονται είναι δεδομένος και αμετάβλητος στο χρόνο. Συγκεκριμένα, ορίζεται η ομάδα εικόνων, </a:t>
            </a:r>
            <a:r>
              <a:rPr lang="el-GR" err="1"/>
              <a:t>Group</a:t>
            </a:r>
            <a:r>
              <a:rPr lang="el-GR"/>
              <a:t> of </a:t>
            </a:r>
            <a:r>
              <a:rPr lang="el-GR" err="1"/>
              <a:t>Pictures</a:t>
            </a:r>
            <a:r>
              <a:rPr lang="el-GR"/>
              <a:t> (</a:t>
            </a:r>
            <a:r>
              <a:rPr lang="el-GR" err="1"/>
              <a:t>GoP</a:t>
            </a:r>
            <a:r>
              <a:rPr lang="el-GR"/>
              <a:t>), η οποία αποτελείται από </a:t>
            </a:r>
            <a:r>
              <a:rPr lang="el-GR" err="1"/>
              <a:t>μιαν</a:t>
            </a:r>
            <a:r>
              <a:rPr lang="el-GR"/>
              <a:t> αλληλουχία διαφορετικών τύπων πλαισίων, I, P και B. Ένα παράδειγμα </a:t>
            </a:r>
            <a:r>
              <a:rPr lang="el-GR" err="1"/>
              <a:t>GoP</a:t>
            </a:r>
            <a:r>
              <a:rPr lang="el-GR"/>
              <a:t> συνολικά 7 πλαισίων δίνεται στο σχήμα. Παρατηρούμε ότι αποτελείται από τα εξής πλαίσια: I, B, B, P, B, B και Ι.</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51969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Αφού πραγματοποιηθεί η λήψη του περιεχομένου, όπως είδαμε στο προηγούμενο κεφάλαιο, ο ρυθμός που απαιτεί το βίντεο είναι πολύ υψηλός για να υποστηριχθεί από τις τρέχουσες τεχνολογίες μετάδοσης στον τελικό χρήστη. Στην περίπτωση της τυπικής ευκρίνειας (Standard </a:t>
            </a:r>
            <a:r>
              <a:rPr lang="el-GR" err="1"/>
              <a:t>Definition</a:t>
            </a:r>
            <a:r>
              <a:rPr lang="el-GR"/>
              <a:t>, SD) ο ρυθμός αντιστοιχεί στα 270 </a:t>
            </a:r>
            <a:r>
              <a:rPr lang="el-GR" err="1"/>
              <a:t>Mbps</a:t>
            </a:r>
            <a:r>
              <a:rPr lang="el-GR"/>
              <a:t>, στη δε περίπτωση της υψηλής ευκρίνειας ο ρυθμός αντιστοιχεί σε άνω του 1 </a:t>
            </a:r>
            <a:r>
              <a:rPr lang="el-GR" err="1"/>
              <a:t>Gbps</a:t>
            </a:r>
            <a:r>
              <a:rPr lang="el-GR"/>
              <a:t> ανά περίπτωση. Και στις δύο περιπτώσεις, οι τιμές είναι πολύ υψηλές για μετάδοση και πρέπει να υποβιβαστούν στην τάξη των 2-7 </a:t>
            </a:r>
            <a:r>
              <a:rPr lang="el-GR" err="1"/>
              <a:t>Mbps</a:t>
            </a:r>
            <a:r>
              <a:rPr lang="el-GR"/>
              <a:t> λαμβάνοντας υπόψη τις τρέχουσες τεχνολογίες μετάδοσης. Απαιτείται, δηλαδή, ένα σημαντικό ποσοστό συμπίεσης από 38:1 στην απλούστερη περίπτωση, έως και 137:1 στην πιο σύνθετη. Στην περίπτωση της μετάδοσης σήματος υψηλής ευκρίνειας το συμπιεσμένο σήμα είναι της τάξης των 15 με 20 </a:t>
            </a:r>
            <a:r>
              <a:rPr lang="el-GR" err="1"/>
              <a:t>Mbps</a:t>
            </a:r>
            <a:r>
              <a:rPr lang="el-GR"/>
              <a:t>. Στο παρόν κεφάλαιο θα εξετάσουμε την περίπτωση του βίντεο τυπικής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68549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Ένα </a:t>
            </a:r>
            <a:r>
              <a:rPr lang="el-GR" err="1"/>
              <a:t>GoP</a:t>
            </a:r>
            <a:r>
              <a:rPr lang="el-GR"/>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err="1"/>
              <a:t>GoP</a:t>
            </a:r>
            <a:r>
              <a:rPr lang="el-GR"/>
              <a:t>.</a:t>
            </a:r>
          </a:p>
          <a:p>
            <a:r>
              <a:rPr lang="el-GR"/>
              <a:t>• Ένα </a:t>
            </a:r>
            <a:r>
              <a:rPr lang="el-GR" err="1"/>
              <a:t>GoP</a:t>
            </a:r>
            <a:r>
              <a:rPr lang="el-GR"/>
              <a:t> μπορεί να κλείσει με πλαίσιο τύπου Ρ ή Ι. Δεν δύναται να κλείσει με πλαίσιο τύπου Β, αφού αυτό θα συνεπάγεται εξάρτηση από επόμενο πλαίσιο. </a:t>
            </a:r>
          </a:p>
          <a:p>
            <a:r>
              <a:rPr lang="el-GR"/>
              <a:t>• Εάν ένα </a:t>
            </a:r>
            <a:r>
              <a:rPr lang="el-GR" err="1"/>
              <a:t>GoP</a:t>
            </a:r>
            <a:r>
              <a:rPr lang="el-GR"/>
              <a:t> κλείσει με πλαίσιο τύπου Ι, τότε λέμε ότι το </a:t>
            </a:r>
            <a:r>
              <a:rPr lang="el-GR" err="1"/>
              <a:t>GoP</a:t>
            </a:r>
            <a:r>
              <a:rPr lang="el-GR"/>
              <a:t> είναι κλειστό.</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602286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παράδειγμα έχουμε τις εξής αλληλεξαρτήσεις:  </a:t>
            </a:r>
          </a:p>
          <a:p>
            <a:r>
              <a:rPr lang="el-GR"/>
              <a:t> </a:t>
            </a:r>
          </a:p>
          <a:p>
            <a:r>
              <a:rPr lang="el-GR"/>
              <a:t>• Το πλαίσιο 1 είναι τύπου Ι και κωδικοποιείται αυτόνομα. </a:t>
            </a:r>
            <a:endParaRPr lang="en-US"/>
          </a:p>
          <a:p>
            <a:r>
              <a:rPr lang="el-GR"/>
              <a:t>• Τα πλαίσια 2 και 3 είναι τύπου Β και κωδικοποιούνται λαμβάνοντας υπόψη τις κωδικοποιήσεις των πλαισίων τύπου Ι και Ρ που είναι εκατέρωθέν τους, δηλαδή των πλαισίων 1 και 4. Αυτό σημαίνει ότι η κωδικοποίηση του πλαισίου 4, προηγείται της κωδικοποίησης των 2 και 3.  </a:t>
            </a:r>
            <a:endParaRPr lang="en-US"/>
          </a:p>
          <a:p>
            <a:r>
              <a:rPr lang="el-GR"/>
              <a:t>• Το πλαίσιο 4, ως τύπου Ρ, εξαρτάται από την κωδικοποίηση του πλαισίου 1.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00621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Τα πλαίσια 5 και 6, ως τύπου Β, εξαρτώνται από τις κωδικοποιήσεις των πλαισίων 4 και 7 (Ρ και Ι αντίστοιχα). </a:t>
            </a:r>
            <a:endParaRPr lang="en-US"/>
          </a:p>
          <a:p>
            <a:r>
              <a:rPr lang="el-GR"/>
              <a:t>• Το πλαίσιο 7 κωδικοποιείται αυτόνομα και μάλιστα πριν από τις κωδικοποιήσεις των 5 και 6 λόγω των σχετικών αλληλεξαρτήσεων.  </a:t>
            </a:r>
          </a:p>
          <a:p>
            <a:r>
              <a:rPr lang="el-GR"/>
              <a:t> </a:t>
            </a:r>
          </a:p>
          <a:p>
            <a:r>
              <a:rPr lang="el-GR"/>
              <a:t>Επισημαίνεται ότι στο παράδειγμα που εξετάσαμε, η επόμενη ομάδα πλαισίων επαναλαμβάνει ακριβώς την ίδια δομή. Εκκινεί, δηλαδή, με πλαίσιο τύπου Ι, το οποίο σημαίνει ότι έχουμε δύο συναπτά πλαίσια τύπου Ι. Εάν η ομάδα πλαισίων κλείνει με πλαίσιο το οποίο κωδικοποιείται ως Ρ, τότε λέμε ότι η ομάδα πλαισίων είναι ανοικτή.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356649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https://www.google.com/url?sa=i&amp;url=https%3A%2F%2Fwww.slideshare.net%2Fpptblog%2F85-videocompress&amp;psig=AOvVaw0PwU3Hv4tfUvebI6TsiCAL&amp;ust=1607533993002000&amp;source=images&amp;cd=vfe&amp;ved=0CAIQjRxqFwoTCIDblqb1vu0CFQAAAAAdAAAAABAa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067507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πλαίσια τύπου Β βρίσκονται μεταξύ Ι και Ρ. Όπως επισημάναμε και παραπάνω, για την αποκωδικοποίηση ενός πλαισίου τύπου Β απαιτείται η αποκωδικοποίηση των πλαισίων Ι και P που το περιβάλλουν. Για το λόγο αυτό δύναται να τροποποιείται κατάλληλα η αλληλουχία των πλαισίων για την κωδικοποίηση, μετάδοση και αποκωδικοποίηση.  Στον πίνακα παρουσιάζεται η σειρά με την οποία γίνεται η διαχείριση 14 πλαισίων, στην περίπτωση που έχουμε </a:t>
            </a:r>
            <a:r>
              <a:rPr lang="el-GR" err="1"/>
              <a:t>GoP</a:t>
            </a:r>
            <a:r>
              <a:rPr lang="el-GR"/>
              <a:t> αποτελούμενο από 7 πλαίσια της ακόλουθης μορφής: IBBPBBP. Η μνήμη που απαιτείται στον δέκτη στην περίπτωση αυτή είναι 2 θέσεις. Σύμφωνα με το πρότυπο του MPEG η δομή του </a:t>
            </a:r>
            <a:r>
              <a:rPr lang="el-GR" err="1"/>
              <a:t>GoP</a:t>
            </a:r>
            <a:r>
              <a:rPr lang="el-GR"/>
              <a:t> μπορεί να είναι μεταβλητή. </a:t>
            </a:r>
          </a:p>
          <a:p>
            <a:r>
              <a:rPr lang="el-GR"/>
              <a:t>Εάν, λοιπόν, επιλέξουμε να μη χρειάζεται μεγάλη μνήμη στον δέκτη, η δομή της ομάδας πλαισίων μπορεί να αλλάξει δυναμικά κατά τη μετάδοση. </a:t>
            </a:r>
          </a:p>
          <a:p>
            <a:r>
              <a:rPr lang="el-GR"/>
              <a:t> Η επαναφορά των πλαισίων στην ορθή σειρά γίνεται με χρήση του πεδίου </a:t>
            </a:r>
            <a:r>
              <a:rPr lang="el-GR" err="1"/>
              <a:t>χρονοσήμανσης</a:t>
            </a:r>
            <a:r>
              <a:rPr lang="el-GR"/>
              <a:t> αποκωδικοποίησης (</a:t>
            </a:r>
            <a:r>
              <a:rPr lang="el-GR" err="1"/>
              <a:t>Decoding</a:t>
            </a:r>
            <a:r>
              <a:rPr lang="el-GR"/>
              <a:t> </a:t>
            </a:r>
            <a:r>
              <a:rPr lang="el-GR" err="1"/>
              <a:t>Time</a:t>
            </a:r>
            <a:r>
              <a:rPr lang="el-GR"/>
              <a:t> </a:t>
            </a:r>
            <a:r>
              <a:rPr lang="el-GR" err="1"/>
              <a:t>Stamp</a:t>
            </a:r>
            <a:r>
              <a:rPr lang="el-GR"/>
              <a:t>, DTS) το οποίο βρίσκεται εντός της επικεφαλίδας του </a:t>
            </a:r>
            <a:r>
              <a:rPr lang="el-GR" err="1"/>
              <a:t>πακετοποιημένου</a:t>
            </a:r>
            <a:r>
              <a:rPr lang="el-GR"/>
              <a:t> στοιχειώδους ρυθμού.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142188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να δοθεί μια αίσθηση του οφέλους που δημιουργείται με την εκμετάλλευση του χρονικού πλεονασμού παρατίθεται η εικόνα. Όπως εμφανίζεται στην εικόνα, το μέγεθος ενός πλαισίου που κωδικοποιείται ως Ι είναι το μεγαλύτερο σε σχέση με τα μεγέθη των Ρ και Β. Το μέγεθος του πλαισίου τύπου Ρ μπορεί να είναι στο ήμισυ αυτού του Ι, ενώ του Β δύναται να φτάσει και στο 25%. Αυτές, βέβαια, είναι ενδεικτικές τιμές, αφού οι αναλογίες είναι εν γένει </a:t>
            </a:r>
            <a:r>
              <a:rPr lang="el-GR" dirty="0" err="1"/>
              <a:t>παραμετροποιήσιμες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052065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392744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όμως με λίγο μεγαλύτερη λεπτομέρεια τον τρόπο με τον οποίο αναζητούνται οι ομοιότητες μεταξύ πλαισίων. Όπως συζητήθηκε πιο πάνω η αναζήτηση γίνεται σε επίπεδο </a:t>
            </a:r>
            <a:r>
              <a:rPr lang="el-GR" err="1"/>
              <a:t>μακρο</a:t>
            </a:r>
            <a:r>
              <a:rPr lang="el-GR"/>
              <a:t>-μπλοκ. Η βασική σύγκριση αφορά τα </a:t>
            </a:r>
            <a:r>
              <a:rPr lang="el-GR" err="1"/>
              <a:t>μακρο</a:t>
            </a:r>
            <a:r>
              <a:rPr lang="el-GR"/>
              <a:t>-μπλοκ γειτονικών πλαισίων. Συγκεκριμένα, κάθε </a:t>
            </a:r>
            <a:r>
              <a:rPr lang="el-GR" err="1"/>
              <a:t>μακρο</a:t>
            </a:r>
            <a:r>
              <a:rPr lang="el-GR"/>
              <a:t>-μπλοκ σε μια εικόνα εξετάζεται ώστε να διαπιστωθεί:  </a:t>
            </a:r>
          </a:p>
          <a:p>
            <a:r>
              <a:rPr lang="el-GR"/>
              <a:t> </a:t>
            </a:r>
          </a:p>
          <a:p>
            <a:r>
              <a:rPr lang="el-GR"/>
              <a:t>• Εάν είναι όμοιο με το </a:t>
            </a:r>
            <a:r>
              <a:rPr lang="el-GR" err="1"/>
              <a:t>μακρο</a:t>
            </a:r>
            <a:r>
              <a:rPr lang="el-GR"/>
              <a:t>-μπλοκ στην αντίστοιχη θέση του προηγούμενου πλαισίου (με κάποιες μικρές διαφοροποιήσεις). </a:t>
            </a:r>
            <a:endParaRPr lang="en-US"/>
          </a:p>
          <a:p>
            <a:r>
              <a:rPr lang="el-GR"/>
              <a:t>• Εάν έχει προκύψει από μεταφορά αντίστοιχου </a:t>
            </a:r>
            <a:r>
              <a:rPr lang="el-GR" err="1"/>
              <a:t>μακρο</a:t>
            </a:r>
            <a:r>
              <a:rPr lang="el-GR"/>
              <a:t>-μπλοκ του προηγούμενου πλαισίου (το οποίο μπορεί να βρίσκεται σε διαφορετική θέση). </a:t>
            </a:r>
            <a:endParaRPr lang="en-US"/>
          </a:p>
          <a:p>
            <a:r>
              <a:rPr lang="el-GR"/>
              <a:t>• Εάν είναι νέο και δεν συναντάται στην προηγούμενη εικόνα.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900706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Για τον υπολογισμό του διανύσματος κίνησης, ο μηχανισμός ξεκινάει από το </a:t>
            </a:r>
            <a:r>
              <a:rPr lang="el-GR" err="1"/>
              <a:t>μακρο</a:t>
            </a:r>
            <a:r>
              <a:rPr lang="el-GR"/>
              <a:t>-μπλοκ του τρέχοντος πλαισίου. Ελέγχει στο προηγούμενο Ρ ή Ι πλαίσιο (εάν το τρέχον πλαίσιο είναι τύπου Ρ) ή στο </a:t>
            </a:r>
          </a:p>
          <a:p>
            <a:r>
              <a:rPr lang="el-GR"/>
              <a:t>προηγούμενο και στο επόμενο πλαίσιο (εάν το τρέχον πλαίσιο είναι τύπου Β) για παρόμοια </a:t>
            </a:r>
            <a:r>
              <a:rPr lang="el-GR" err="1"/>
              <a:t>μακρο</a:t>
            </a:r>
            <a:r>
              <a:rPr lang="el-GR"/>
              <a:t>-μπλοκ. Η αναζήτηση δεν γίνεται σε ολόκληρη την εικόνα αλλά πέριξ της περιοχής του αρχικού </a:t>
            </a:r>
            <a:r>
              <a:rPr lang="el-GR" err="1"/>
              <a:t>μακρο</a:t>
            </a:r>
            <a:r>
              <a:rPr lang="el-GR"/>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err="1"/>
              <a:t>μακρο</a:t>
            </a:r>
            <a:r>
              <a:rPr lang="el-GR"/>
              <a:t>-μπλοκ. Εάν βρεθεί κάποιο αντίστοιχο σε τιμές </a:t>
            </a:r>
            <a:r>
              <a:rPr lang="el-GR" err="1"/>
              <a:t>μακρο</a:t>
            </a:r>
            <a:r>
              <a:rPr lang="el-GR"/>
              <a:t>-μπλοκ, τότε υπολογίζεται το διάνυσμα κίνησης, το οποίο αντιπροσωπεύει τη διαφορά στη θέση του αρχικού με το εντοπισμένο </a:t>
            </a:r>
            <a:r>
              <a:rPr lang="el-GR" err="1"/>
              <a:t>μακρο</a:t>
            </a:r>
            <a:r>
              <a:rPr lang="el-GR"/>
              <a:t>-μπλοκ. Επίσης υπολογίζεται η διαφορά μεταξύ των δύο </a:t>
            </a:r>
            <a:r>
              <a:rPr lang="el-GR" err="1"/>
              <a:t>μακρο</a:t>
            </a:r>
            <a:r>
              <a:rPr lang="el-GR"/>
              <a:t>-μπλοκ.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262753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Για τον υπολογισμό του διανύσματος κίνησης, ο μηχανισμός ξεκινάει από το </a:t>
            </a:r>
            <a:r>
              <a:rPr lang="el-GR" err="1"/>
              <a:t>μακρο</a:t>
            </a:r>
            <a:r>
              <a:rPr lang="el-GR"/>
              <a:t>-μπλοκ του τρέχοντος πλαισίου. Ελέγχει στο προηγούμενο Ρ ή Ι πλαίσιο (εάν το τρέχον πλαίσιο είναι τύπου Ρ) ή στο </a:t>
            </a:r>
          </a:p>
          <a:p>
            <a:r>
              <a:rPr lang="el-GR"/>
              <a:t>προηγούμενο και στο επόμενο πλαίσιο (εάν το τρέχον πλαίσιο είναι τύπου Β) για παρόμοια </a:t>
            </a:r>
            <a:r>
              <a:rPr lang="el-GR" err="1"/>
              <a:t>μακρο</a:t>
            </a:r>
            <a:r>
              <a:rPr lang="el-GR"/>
              <a:t>-μπλοκ. Η αναζήτηση δεν γίνεται σε ολόκληρη την εικόνα αλλά πέριξ της περιοχής του αρχικού </a:t>
            </a:r>
            <a:r>
              <a:rPr lang="el-GR" err="1"/>
              <a:t>μακρο</a:t>
            </a:r>
            <a:r>
              <a:rPr lang="el-GR"/>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err="1"/>
              <a:t>μακρο</a:t>
            </a:r>
            <a:r>
              <a:rPr lang="el-GR"/>
              <a:t>-μπλοκ. Εάν βρεθεί κάποιο αντίστοιχο σε τιμές </a:t>
            </a:r>
            <a:r>
              <a:rPr lang="el-GR" err="1"/>
              <a:t>μακρο</a:t>
            </a:r>
            <a:r>
              <a:rPr lang="el-GR"/>
              <a:t>-μπλοκ, τότε υπολογίζεται το διάνυσμα κίνησης, το οποίο αντιπροσωπεύει τη διαφορά στη θέση του αρχικού με το εντοπισμένο </a:t>
            </a:r>
            <a:r>
              <a:rPr lang="el-GR" err="1"/>
              <a:t>μακρο</a:t>
            </a:r>
            <a:r>
              <a:rPr lang="el-GR"/>
              <a:t>-μπλοκ. Επίσης υπολογίζεται η διαφορά μεταξύ των δύο </a:t>
            </a:r>
            <a:r>
              <a:rPr lang="el-GR" err="1"/>
              <a:t>μακρο</a:t>
            </a:r>
            <a:r>
              <a:rPr lang="el-GR"/>
              <a:t>-μπλοκ.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57159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54370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διαδικασία στην περίπτωση του πλαισίου τύπου Β γίνεται εξετάζοντας τα πλαίσια και προς τις δύο κατευθύνσεις. Παράλληλα με το διάνυσμα κίνησης, μεταδίδονται επιπλέον απαραίτητες πληροφορίες για να καλυφθούν οι διαφοροποιήσεις μεταξύ των δύο πλαισίων. Οι πληροφορίες αυτές είναι το σφάλμα που προκύπτει μεταξύ της πρόβλεψης που </a:t>
            </a:r>
            <a:r>
              <a:rPr lang="el-GR" err="1"/>
              <a:t>επιτυχγάνεται</a:t>
            </a:r>
            <a:r>
              <a:rPr lang="el-GR"/>
              <a:t> και των πραγματικών τιμών του πλαισίου. Ο υπολογισμός του διανύσματος κίνησης μεταξύ δύο πλαισίων, Ν-1 και Ν, παρίσταται στην  εικόνα</a:t>
            </a:r>
            <a:r>
              <a:rPr lang="en-US"/>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3298132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4546460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Σημειώνουμε ότι παρόλο που στην πλειονότητα των περιπτώσεων η αναζήτηση όμοιων περιοχών γίνεται σε επίπεδο </a:t>
            </a:r>
            <a:r>
              <a:rPr lang="el-GR" err="1"/>
              <a:t>μακρο</a:t>
            </a:r>
            <a:r>
              <a:rPr lang="el-GR"/>
              <a:t>-μπλοκ, αντίστοιχη αναζήτηση μπορεί να γίνει σε επίπεδο: </a:t>
            </a:r>
          </a:p>
          <a:p>
            <a:r>
              <a:rPr lang="el-GR"/>
              <a:t> </a:t>
            </a:r>
          </a:p>
          <a:p>
            <a:r>
              <a:rPr lang="el-GR"/>
              <a:t>• </a:t>
            </a:r>
            <a:r>
              <a:rPr lang="el-GR" err="1"/>
              <a:t>Εικονοστοιχείου</a:t>
            </a:r>
            <a:r>
              <a:rPr lang="el-GR"/>
              <a:t> (</a:t>
            </a:r>
            <a:r>
              <a:rPr lang="el-GR" err="1"/>
              <a:t>pixel</a:t>
            </a:r>
            <a:r>
              <a:rPr lang="el-GR"/>
              <a:t>) με μεγάλο όμως πλήθος υπολογισμών, γεγονός το οποίο την καθιστά ασύμφορη.  </a:t>
            </a:r>
          </a:p>
          <a:p>
            <a:r>
              <a:rPr lang="el-GR"/>
              <a:t>• Αντικειμένων εντός της εικόνας (</a:t>
            </a:r>
            <a:r>
              <a:rPr lang="el-GR" err="1"/>
              <a:t>object-based</a:t>
            </a:r>
            <a:r>
              <a:rPr lang="el-GR"/>
              <a:t>), όπου τα αντικείμενα αναγνωρίζονται αυτόματα εντός της εικόνας και παρακολουθούνται στα διάφορα πλαίσια. Αυτός ο τρόπος παρά τις καινοτομίες που προσφέρει παρουσιάζει ακόμη μειονεκτήματα που περιλαμβάνουν τις δυσκολίες στην αναγνώριση αντικειμένων και την εμφάνιση πολλών σφαλμάτων. Αποτελεί όμως αντικείμενο έρευνας.  </a:t>
            </a:r>
          </a:p>
          <a:p>
            <a:r>
              <a:rPr lang="el-GR"/>
              <a:t>• Τμήματος της εικόνας (</a:t>
            </a:r>
            <a:r>
              <a:rPr lang="el-GR" err="1"/>
              <a:t>block-based</a:t>
            </a:r>
            <a:r>
              <a:rPr lang="el-GR"/>
              <a:t>), η οποία είναι και 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err="1"/>
              <a:t>μακρο</a:t>
            </a:r>
            <a:r>
              <a:rPr lang="el-GR"/>
              <a:t>-μπλοκ είναι 16x16 (ή και 8 x 8).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805726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353084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290638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χωρικός πλεονασμός προέρχεται από τις ομοιότητες σε διαφορετικές περιοχές εντός μιας εικόνας. Το φαινόμενο αυτό είναι αρκετά συχνό και γίνεται εκμετάλλευση του χωρικού πλεονασμού με τα πρότυπα συμπίεσης της στατικής εικόνας. Το πλέον διαδεδομένο αυτών των προτύπων είναι το JPEG (Joint </a:t>
            </a:r>
            <a:r>
              <a:rPr lang="el-GR" err="1"/>
              <a:t>Pictures</a:t>
            </a:r>
            <a:r>
              <a:rPr lang="el-GR"/>
              <a:t> </a:t>
            </a:r>
            <a:r>
              <a:rPr lang="el-GR" err="1"/>
              <a:t>Expert</a:t>
            </a:r>
            <a:r>
              <a:rPr lang="el-GR"/>
              <a:t> </a:t>
            </a:r>
            <a:r>
              <a:rPr lang="el-GR" err="1"/>
              <a:t>Group</a:t>
            </a:r>
            <a:r>
              <a:rPr lang="el-GR"/>
              <a:t>).  Η εκμετάλλευση του χωρικού πλεονασμού συνίσταται στην αφαίρεση πληροφορίας, η οποία δεν είναι τόσο σημαντική μεταξύ γειτονικών </a:t>
            </a:r>
            <a:r>
              <a:rPr lang="el-GR" err="1"/>
              <a:t>εικονοστοιχείων</a:t>
            </a:r>
            <a:r>
              <a:rPr lang="el-GR"/>
              <a:t>.</a:t>
            </a:r>
          </a:p>
          <a:p>
            <a:endParaRPr lang="el-GR"/>
          </a:p>
          <a:p>
            <a:r>
              <a:rPr lang="en-US"/>
              <a:t>http://skara.di.uoa.gr/communication_systems/transparency/Pr_chapter_6_10_2015_16.pdf </a:t>
            </a:r>
          </a:p>
          <a:p>
            <a:r>
              <a:rPr lang="en-US"/>
              <a:t>http://sites.apam.columbia.edu/courses/ap1601y/Watson_MathJour_94.pdf</a:t>
            </a:r>
          </a:p>
          <a:p>
            <a:r>
              <a:rPr lang="el-GR"/>
              <a:t> </a:t>
            </a:r>
            <a:r>
              <a:rPr lang="el-GR">
                <a:hlinkClick r:id="rId3"/>
              </a:rPr>
              <a:t>Ενότητα 8: Αρχές κωδικοποίησης (aueb.gr)</a:t>
            </a:r>
            <a:endParaRPr lang="el-GR"/>
          </a:p>
          <a:p>
            <a:r>
              <a:rPr lang="el-GR">
                <a:hlinkClick r:id="rId4"/>
              </a:rPr>
              <a:t>Ενότητα 11: Κωδικοποίηση εικόνων: JPEG (aueb.gr)</a:t>
            </a:r>
            <a:endParaRPr lang="el-GR"/>
          </a:p>
          <a:p>
            <a:r>
              <a:rPr lang="el-GR" err="1">
                <a:hlinkClick r:id="rId5"/>
              </a:rPr>
              <a:t>opencourses.auth</a:t>
            </a:r>
            <a:r>
              <a:rPr lang="el-GR">
                <a:hlinkClick r:id="rId5"/>
              </a:rPr>
              <a:t> | Ανοικτά Ακαδημαϊκά Μαθήματα ΑΠΘ | Συστήματα πολυμέσων | Συμπίεση Εικόνας κατά JPEG</a:t>
            </a:r>
            <a:endParaRPr lang="el-GR"/>
          </a:p>
          <a:p>
            <a:endParaRPr lang="el-GR"/>
          </a:p>
          <a:p>
            <a:r>
              <a:rPr lang="en-US"/>
              <a:t>https://opencourses.auth.gr/modules/units/?course=OCRS469&amp;id=4864</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757579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Πραγματοποιείται με κωδικοποίηση μετασχηματισμού, ο οποίος μετασχηματίζει την πληροφορία από το αρχικό πεδίο σε ένα ενδιάμεσο πεδίο, κατάλληλο για συμπίεση. Στο δεύτερο αυτό πεδίο επιλέγονται και κωδικοποιούνται οι συντελεστές του μετασχηματισμού, οι οποίοι περιέχουν τη μεγάλη ενέργεια (δηλαδή οι σημαντικοί) και αγνοούνται ή κωδικοποιούνται με μικρότερη ακρίβεια οι υπόλοιποι συντελεστές. Το αρχικό σήμα ανακτάται (με απώλειες) μέσω του αντιστρόφου μετασχηματισμού.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699480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άλλα λόγια, το ανθρώπινο μάτι δεν έχει μεγάλη ευαισθησία στις υψηλές χωρικές συχνότητες. Η παρατήρηση αυτή ισχύει και στο αναλογικό βίντεο όπου είναι δυνατό να επιτραπεί περισσότερος θόρυβος στις υψηλές συχνότητες σε σχέση με τις χαμηλές.  Με βάση τα παραπάνω, οι πιο χαμηλές (χωρικές) συχνότητες χρειάζεται να κωδικοποιηθούν με μεγαλύτερη λεπτομέρεια (κυρίως όσον αφορά την </a:t>
            </a:r>
            <a:r>
              <a:rPr lang="el-GR" err="1"/>
              <a:t>κβάντιση</a:t>
            </a:r>
            <a:r>
              <a:rPr lang="el-GR"/>
              <a:t>), ενώ οι πιο υψηλές συχνότητες δεν απαιτείται να κωδικοποιηθούν με πολύ μεγάλη λεπτομέρεια. Η μείωση αυτή στη λεπτομέρεια είναι δυνατό να προκαλέσει σημαντική εξοικονόμηση στον απαιτούμενο ρυθμό μετάδοσης.  Οπότε το επόμενο ερώτημα που τίθεται είναι πώς θα ξεχωρίσουμε την πληροφορία που αφορά τις υψηλές (χωρικές) συχνότητες από την πληροφορία που αφορά τις χαμηλές συχνότητες. Η απάντηση σε αυτό το ερώτημα βασίζεται στον μετασχηματισμό του σήματος στο πεδίο της συχνότητας.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8363208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βασικός αλγόριθμος που χρησιμοποιείται στο JPEG είναι ο Διακριτός Μετασχηματισμός </a:t>
            </a:r>
            <a:r>
              <a:rPr lang="el-GR" err="1"/>
              <a:t>Συνημιτόνου</a:t>
            </a:r>
            <a:r>
              <a:rPr lang="el-GR"/>
              <a:t> (</a:t>
            </a:r>
            <a:r>
              <a:rPr lang="el-GR" err="1"/>
              <a:t>Discrete</a:t>
            </a:r>
            <a:r>
              <a:rPr lang="el-GR"/>
              <a:t> </a:t>
            </a:r>
            <a:r>
              <a:rPr lang="el-GR" err="1"/>
              <a:t>Cosine</a:t>
            </a:r>
            <a:r>
              <a:rPr lang="el-GR"/>
              <a:t> </a:t>
            </a:r>
            <a:r>
              <a:rPr lang="el-GR" err="1"/>
              <a:t>Transform</a:t>
            </a:r>
            <a:r>
              <a:rPr lang="el-GR"/>
              <a:t>, DCT), ο οποίος χρησιμοποιείται και για την κωδικοποίηση των εικόνων στην περίπτωση του βίντεο. Αυτός ο τρόπος συμπίεσης βασίζεται στο γεγονός ότι ο ανθρώπινος οφθαλμός δεν αντιλαμβάνεται με μεγάλη ακρίβεια τις απότομες διαφοροποιήσεις (απότομες με την έννοια ότι πραγματοποιούνται σε μικρό σχετικά αριθμό </a:t>
            </a:r>
            <a:r>
              <a:rPr lang="el-GR" err="1"/>
              <a:t>εικονοστοιχείων</a:t>
            </a:r>
            <a:r>
              <a:rPr lang="el-GR"/>
              <a:t>, με αποτέλεσμα να αντιστοιχούν σε υψηλές χωρικές συχνότητες) σε </a:t>
            </a:r>
            <a:r>
              <a:rPr lang="el-GR" err="1"/>
              <a:t>μιαν</a:t>
            </a:r>
            <a:r>
              <a:rPr lang="el-GR"/>
              <a:t> εικόνα. Αυτό, σε αντιπαράθεση με τις λιγότερο απότομες διαφοροποιήσεις εντός της εικόνας, αυτές δηλαδή που γίνονται σε μεγαλύτερες επιφάνειες </a:t>
            </a:r>
            <a:r>
              <a:rPr lang="el-GR" err="1"/>
              <a:t>εικονοστοιχείων</a:t>
            </a:r>
            <a:r>
              <a:rPr lang="el-GR"/>
              <a:t> (και αντιστοιχούν σε χαμηλότερες χωρικές συχνότητες) τις οποίες το ανθρώπινο μάτι είναι σε θέση να αντιληφθεί επακριβώς.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770187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2"/>
            <a:r>
              <a:rPr lang="el-GR" sz="2900"/>
              <a:t>απότομες γιατί πραγματοποιούνται σε μικρό σχετικά αριθμό </a:t>
            </a:r>
            <a:r>
              <a:rPr lang="el-GR" sz="2900" err="1"/>
              <a:t>εικονοστοιχείων</a:t>
            </a:r>
            <a:r>
              <a:rPr lang="el-GR" sz="2900"/>
              <a:t> - αντιστοιχούν σε</a:t>
            </a:r>
            <a:r>
              <a:rPr lang="el-GR" sz="2900" b="1"/>
              <a:t> υψηλές χωρικές συχνότητες</a:t>
            </a:r>
            <a:endParaRPr lang="en-US" sz="2900"/>
          </a:p>
          <a:p>
            <a:pPr lvl="1"/>
            <a:r>
              <a:rPr lang="el-GR"/>
              <a:t>αντιλαμβάνεται επακριβώς τις </a:t>
            </a:r>
            <a:r>
              <a:rPr lang="el-GR" b="1"/>
              <a:t>λιγότερο απότομες </a:t>
            </a:r>
            <a:r>
              <a:rPr lang="el-GR"/>
              <a:t>διαφοροποιήσεις εντός της εικόνας</a:t>
            </a:r>
          </a:p>
          <a:p>
            <a:pPr lvl="2"/>
            <a:r>
              <a:rPr lang="el-GR" sz="2900"/>
              <a:t>αυτές δηλαδή που γίνονται σε μεγαλύτερες επιφάνειες </a:t>
            </a:r>
            <a:r>
              <a:rPr lang="el-GR" sz="2900" err="1"/>
              <a:t>εικονοστοιχείων</a:t>
            </a:r>
            <a:r>
              <a:rPr lang="el-GR" sz="2900"/>
              <a:t> -αντιστοιχούν σε </a:t>
            </a:r>
            <a:r>
              <a:rPr lang="el-GR" sz="2900" b="1"/>
              <a:t>χαμηλότερες χωρικές συχνότητες</a:t>
            </a:r>
            <a:r>
              <a:rPr lang="el-GR" sz="2900"/>
              <a:t>)</a:t>
            </a:r>
            <a:endParaRPr lang="en-US" sz="2900"/>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92330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Πλεονάζουσα πληροφορία είναι αυτή η οποία ενδέχεται να:  </a:t>
            </a:r>
          </a:p>
          <a:p>
            <a:r>
              <a:rPr lang="el-GR"/>
              <a:t> </a:t>
            </a:r>
          </a:p>
          <a:p>
            <a:r>
              <a:rPr lang="el-GR"/>
              <a:t>• Εμφανίζεται πολλές φορές στη ροή, οπότε είναι δυνατή η απομάκρυνσή της σε κάποιες από αυτές τις εμφανίσεις. </a:t>
            </a:r>
          </a:p>
          <a:p>
            <a:r>
              <a:rPr lang="el-GR"/>
              <a:t>• Αφορά δεδομένα τα οποία δεν περιέχουν χρήσιμη πληροφορία (όπως, π.χ., δεδομένα που χρησιμοποιούνται για να γεμίσουν κενές θέσεις στη ροή και να αποκτήσει αυτή συγκεκριμένη μορφή).</a:t>
            </a:r>
          </a:p>
          <a:p>
            <a:r>
              <a:rPr lang="el-GR"/>
              <a:t> • Δεδομένα τα οποία μπορούν να ανασκευαστούν στον δέκτη με τη βοήθεια μαθηματικών υπολογισμών.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24673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Πηγή: Σεραφείμ Καραμπογιάς </a:t>
            </a:r>
            <a:r>
              <a:rPr lang="en-US"/>
              <a:t>http://skara.di.uoa.gr/communication_systems/transparency/Pr_chapter_6_10_2015_16.pdf</a:t>
            </a:r>
            <a:r>
              <a:rPr lang="el-GR"/>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5819673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hlinkClick r:id="rId3"/>
              </a:rPr>
              <a:t>Κεφάλαιο 11: Κωδικοποίηση εικόνων: JPEG - Μέρος 3: Μετασχηματισμός εικόνας (aueb.gr)</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2002990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36028084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1623412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1172001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Διακριτός Μετασχηματισμός </a:t>
            </a:r>
            <a:r>
              <a:rPr lang="el-GR" err="1"/>
              <a:t>Συνημιτόνου</a:t>
            </a:r>
            <a:r>
              <a:rPr lang="el-GR"/>
              <a:t> (ΔΜΣ), </a:t>
            </a:r>
            <a:r>
              <a:rPr lang="el-GR" err="1"/>
              <a:t>Discrete</a:t>
            </a:r>
            <a:r>
              <a:rPr lang="el-GR"/>
              <a:t> </a:t>
            </a:r>
            <a:r>
              <a:rPr lang="el-GR" err="1"/>
              <a:t>Cosine</a:t>
            </a:r>
            <a:r>
              <a:rPr lang="el-GR"/>
              <a:t> </a:t>
            </a:r>
            <a:r>
              <a:rPr lang="el-GR" err="1"/>
              <a:t>Transform</a:t>
            </a:r>
            <a:r>
              <a:rPr lang="el-GR"/>
              <a:t> (DCT), είναι μια ειδική μορφή του Διακριτού Μετασχηματισμού Φουριέ (</a:t>
            </a:r>
            <a:r>
              <a:rPr lang="el-GR" err="1"/>
              <a:t>Discrete</a:t>
            </a:r>
            <a:r>
              <a:rPr lang="el-GR"/>
              <a:t> </a:t>
            </a:r>
            <a:r>
              <a:rPr lang="el-GR" err="1"/>
              <a:t>Fourier</a:t>
            </a:r>
            <a:r>
              <a:rPr lang="el-GR"/>
              <a:t> </a:t>
            </a:r>
            <a:r>
              <a:rPr lang="el-GR" err="1"/>
              <a:t>Transform</a:t>
            </a:r>
            <a:r>
              <a:rPr lang="el-GR"/>
              <a:t>). Με χρήση του μετασχηματισμού αυτού, πλήθος τιμών μετασχηματίζεται σε σύνολο τιμών ίδιου πλήθους στο πεδίο των συχνοτήτων. Ο μετασχηματισμός </a:t>
            </a:r>
            <a:r>
              <a:rPr lang="el-GR" err="1"/>
              <a:t>συνημιτόνου</a:t>
            </a:r>
            <a:r>
              <a:rPr lang="el-GR"/>
              <a:t> χρησιμοποιείται σε μία ή σε περισσότερες διαστάσεις. Στη μία διάσταση, η ανεξάρτητη μεταβλητή συνήθως είναι ο χρόνος, ενώ στις δύο διαστάσεις οι ανεξάρτητες μεταβλητές είναι το επίπεδο (μήκος και πλάτος).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27622479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λόγος για τον οποίο επιλέγεται η χρήση του DCT, σε σχέση με άλλους ισοδύναμους αλγορίθμους μετασχηματισμού όπως ο Διακριτός Μετασχηματισμός Φουριέ, είναι ότι ο ΔΜΣ επιδεικνύει ανθεκτικότητα στην παράλειψη ενός ποσοστού από τους συντελεστές που προκύπτουν αφού εφαρμοστεί σε κάποια δεδομένα. Η ανθεκτικότητα αυτή είναι μεγαλύτερη από αυτή του ΔΜΦ και οδηγεί σε σημαντικό βαθμό συμπίεσης. 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ίδιους πλήθους συντελεστών) του ΔΜΦ.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1103365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36142939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βήματα τα οποία ακολουθούνται στην περίπτωση του JPEG και του MPEG περιλαμβάνουν τον τεμαχισμό της εικόνας σε μπλοκ, διαστάσεων συνήθως 8x8 </a:t>
            </a:r>
            <a:r>
              <a:rPr lang="el-GR" err="1"/>
              <a:t>εικονοστοιχείων</a:t>
            </a:r>
            <a:r>
              <a:rPr lang="el-GR"/>
              <a:t>, την αφαίρεση της μέσης τιμής (του 128 στην περίπτωση που ο </a:t>
            </a:r>
            <a:r>
              <a:rPr lang="el-GR" err="1"/>
              <a:t>κβαντισμός</a:t>
            </a:r>
            <a:r>
              <a:rPr lang="el-GR"/>
              <a:t> θα γίνει με τη βοήθεια 8 </a:t>
            </a:r>
            <a:r>
              <a:rPr lang="el-GR" err="1"/>
              <a:t>bits</a:t>
            </a:r>
            <a:r>
              <a:rPr lang="el-GR"/>
              <a:t>) και στη συνέχεια το μετασχηματισμό κατά Διακριτό Μετασχηματισμό </a:t>
            </a:r>
            <a:r>
              <a:rPr lang="el-GR" err="1"/>
              <a:t>Συνημιτόνου</a:t>
            </a:r>
            <a:r>
              <a:rPr lang="el-GR"/>
              <a:t> (ΔΜΣ). Όπως συζητήθηκε και παραπάνω, οι συντελεστές που προκύπτουν ανήκουν στο πεδίο της συχνότητας (αντιστοιχούν στις διάφορες χωρικές συχνότητες).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31346450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για τα αναμενόμενα αποτελέσματα του δισδιάστατου DCT:  </a:t>
            </a:r>
          </a:p>
          <a:p>
            <a:r>
              <a:rPr lang="el-GR"/>
              <a:t> </a:t>
            </a:r>
          </a:p>
          <a:p>
            <a:r>
              <a:rPr lang="el-GR"/>
              <a:t>• 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 </a:t>
            </a:r>
          </a:p>
          <a:p>
            <a:r>
              <a:rPr lang="el-GR"/>
              <a:t>• Μια εικόνα με ένα μόνο χρώμα θα δίνει σαν αποτέλεσμα έναν πίνακα με μεγάλη τιμή για τον πρώτο όρο και μηδενικές για τις υπόλοιπες.  </a:t>
            </a:r>
          </a:p>
          <a:p>
            <a:r>
              <a:rPr lang="el-GR"/>
              <a:t>• Μια εικόνα με πολλές εναλλαγές θα δίνει πίνακα με διαφορετικές τιμές.</a:t>
            </a:r>
            <a:endParaRPr lang="en-US"/>
          </a:p>
          <a:p>
            <a:endParaRPr lang="en-US"/>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267376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θα εξετάσουμε και παρακάτω, πολλές από τις τεχνικές περιορισμού της πλεονάζουσας πληροφορίας χρησιμοποιούνται και στις καθημερινές μας λειτουργίες, όπως, για παράδειγμα, είναι οι έξυπνοι τρόποι περιγραφής μιας σειράς από ίδια δεδομένα (π.χ., αντί να γράψουμε σειριακά το σύμβολο Α 10 φορές δηλαδή «Α, Α, ..., Α» μπορούμε να πούμε 10 φορές το σύμβολο «Α»). Παράλληλα παρατηρούμε ότι οι πλέον συχνά χρησιμοποιούμενες λέξεις έχουν περιορισμένο μήκος (π.χ., τα άρθρα), σε αντιδιαστολή με τις λιγότερο συχνά χρησιμοποιούμενες λέξεις οι οποίες έχουν τυπικά μεγαλύτερο μήκος.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77326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Θεωρούμε το παρακάτω </a:t>
            </a:r>
            <a:r>
              <a:rPr lang="el-GR" err="1"/>
              <a:t>block</a:t>
            </a:r>
            <a:r>
              <a:rPr lang="el-GR"/>
              <a:t> μιας εικόνας. Οι τιμές των </a:t>
            </a:r>
            <a:r>
              <a:rPr lang="el-GR" err="1"/>
              <a:t>pixels</a:t>
            </a:r>
            <a:r>
              <a:rPr lang="el-GR"/>
              <a:t> (θεωρούμε τη φωτεινότητα) κυμαίνονται από 0 (μαύρο) έως 255 (άσπρο)</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3708822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Αφαιρούμε την τιμή 128 από κάθε </a:t>
            </a:r>
            <a:r>
              <a:rPr lang="el-GR" err="1"/>
              <a:t>pixel</a:t>
            </a:r>
            <a:r>
              <a:rPr lang="el-GR"/>
              <a:t>, οπότε οι τιμές κυμαίνονται από -128 έως 127. Στη συνέχεια πραγματοποιούμε τον μετασχηματισμό DCT. Προκύπτει ο επόμενος πίνακας, έστω D. Παρατηρούμε ότι ο πίνακας D αποτελείται από 64 συντελεστές, με αυτούς στο πάνω αριστερά τμήμα να αντιστοιχούν στις χαμηλές συχνότητες. Πηγαίνοντας προς τα κάτω και δεξιά πηγαίνουμε προς τις πιο ψηλές συχνότητες.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4218525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Κατόπιν ακολουθεί η προσαρμογή των συντελεστών με βάση την ευαισθησία του ανθρώπινου οφθαλμού, αλλά και του επιθυμητού επιπέδου ποιότητας. Έπειτα γίνεται η σάρωση των συντελεστών με τέτοιο τρόπο, ώστε να ομαδοποιούνται αποδοτικά οι μεγαλύτερες και οι μικρότερες τιμές. Η σάρωση αυτή γίνεται με την τεχνική του ζιγκ ζαγκ, αφού, όπως θα δούμε,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Στο τέλος της διαδικασίας έχουμε τον </a:t>
            </a:r>
            <a:r>
              <a:rPr lang="el-GR" err="1"/>
              <a:t>κβαντισμό</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2695050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Σημειώνεται ότι η προσαρμογή των συντελεστών γίνεται με βάση έτοιμους τους πίνακες, </a:t>
            </a:r>
            <a:r>
              <a:rPr lang="el-GR" err="1"/>
              <a:t>προτυποποιημένους</a:t>
            </a:r>
            <a:r>
              <a:rPr lang="el-GR"/>
              <a:t> κατά το MPEG. Οι πίνακες αυτοί μπορούν να προσαρμοστούν ή να τροποποιηθούν από τους κωδικοποιητές. Η προσαρμογή πριν την κωδικοποίηση είναι προσαρμόσιμη στις εκάστοτε ανάγκες </a:t>
            </a:r>
          </a:p>
          <a:p>
            <a:r>
              <a:rPr lang="el-GR"/>
              <a:t>(αναφορικά με την ποιότητα και τον βαθμό συμπίεσης). Ο αποκωδικοποιητής λαμβάνει πληροφορίες για αυτούς τους πίνακες καθώς αυτές μεταδίδονται.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10349383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25525852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Κάνοντας κλιμάκωση των συντελεστών για ποιότητα 50 προκύπτει ο επόμενος πίνακας, έστω C:</a:t>
            </a:r>
            <a:r>
              <a:rPr lang="en-US"/>
              <a:t>.</a:t>
            </a:r>
            <a:endParaRPr lang="el-G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4066663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Προκειμένου να επιτευχθεί 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Η διαδικασία παρουσιάζεται στο επόμενο σχήμα.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1859252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20338605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8914781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165411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a:p>
            <a:r>
              <a:rPr lang="el-GR"/>
              <a:t>Από την άλλη, δεν είναι πάντα εφικτό να πετυχαίνουμε την επιθυμητή συμπίεση, μόνο με μη </a:t>
            </a:r>
            <a:r>
              <a:rPr lang="el-GR" err="1"/>
              <a:t>απωλεστικό</a:t>
            </a:r>
            <a:r>
              <a:rPr lang="el-GR"/>
              <a:t> τρόπο. Στις περιπτώσεις αυτές, οι οποίες είναι και οι περισσότερες, απαιτούνται και </a:t>
            </a:r>
            <a:r>
              <a:rPr lang="el-GR" err="1"/>
              <a:t>απωλεστικοί</a:t>
            </a:r>
            <a:r>
              <a:rPr lang="el-GR"/>
              <a:t> μηχανισμοί συμπίεσης. Βέβαια, τότε ο στόχος είναι η πληροφορία που θα χαθεί (και δεν θα είναι, δηλαδή, δυνατό να αναπαραχθεί στον δέκτη) να έχει μικρή επίπτωση στην ποιότητα του περιεχομένου και στη γενικότερη αντίληψη του χρήστη. Υπάρχει όμως τέτοιου είδους πληροφορία;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1985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29401095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31311663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20269591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31432988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92</a:t>
            </a:fld>
            <a:endParaRPr lang="el-GR"/>
          </a:p>
        </p:txBody>
      </p:sp>
    </p:spTree>
    <p:extLst>
      <p:ext uri="{BB962C8B-B14F-4D97-AF65-F5344CB8AC3E}">
        <p14:creationId xmlns:p14="http://schemas.microsoft.com/office/powerpoint/2010/main" val="39924748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9813141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Κωδικοποίηση Μήκους Διαδρομής (</a:t>
            </a:r>
            <a:r>
              <a:rPr lang="el-GR" err="1"/>
              <a:t>Run</a:t>
            </a:r>
            <a:r>
              <a:rPr lang="el-GR"/>
              <a:t> </a:t>
            </a:r>
            <a:r>
              <a:rPr lang="el-GR" err="1"/>
              <a:t>Length</a:t>
            </a:r>
            <a:r>
              <a:rPr lang="el-GR"/>
              <a:t> </a:t>
            </a:r>
            <a:r>
              <a:rPr lang="el-GR" err="1"/>
              <a:t>Encoding</a:t>
            </a:r>
            <a:r>
              <a:rPr lang="el-GR"/>
              <a:t>, RLE) στοχεύει σε μια αποτελεσματική από πλευράς συμπίεσης, περιγραφή αλληλουχίας δεδομένων στις οποίες κάποιες τιμές επαναλαμβάνονται </a:t>
            </a:r>
          </a:p>
          <a:p>
            <a:r>
              <a:rPr lang="el-GR"/>
              <a:t>συνεχόμενα. Για παράδειγμα, σε μια εικόνα μπορεί να έχουμε πολλά συνεχόμενα άσπρα </a:t>
            </a:r>
            <a:r>
              <a:rPr lang="el-GR" err="1"/>
              <a:t>pixels</a:t>
            </a:r>
            <a:r>
              <a:rPr lang="el-GR"/>
              <a:t> (W) και κάποια μαύρα (B), όπως φαίνεται στο σχήμα</a:t>
            </a:r>
            <a:r>
              <a:rPr lang="en-US"/>
              <a:t>.</a:t>
            </a:r>
          </a:p>
          <a:p>
            <a:r>
              <a:rPr lang="el-GR"/>
              <a:t>Η πληροφορία που δίνει τα χρώματα των </a:t>
            </a:r>
            <a:r>
              <a:rPr lang="el-GR" err="1"/>
              <a:t>εικονοστοιχείων</a:t>
            </a:r>
            <a:r>
              <a:rPr lang="el-GR"/>
              <a:t> είναι η ακόλουθη (για την πρώτη γραμμή της ακολουθίας):  </a:t>
            </a:r>
          </a:p>
          <a:p>
            <a:r>
              <a:rPr lang="el-GR"/>
              <a:t>WWWWWWWWWWWWBWWWWWWWWWWWWBBBWWWWWWWWWWWWWWWWWWWW WWWWBWWWWWWWWWWWWWW </a:t>
            </a:r>
          </a:p>
          <a:p>
            <a:r>
              <a:rPr lang="el-GR"/>
              <a:t>Είναι ευνόητο ότι αντί να παρατίθενται τα στοιχεία ως έχουν, θα ήταν πιο αποδοτικό να χρησιμοποιηθούν τα πλήθη των σχετικών εμφανίσεων των συμβόλων. Έτσι οι αλγόριθμοι μήκους διαδρομής(RLE) προτείνουν τη γραφή του συμβόλου και του πλήθους εμφάνισης (με διάφορες παραλλαγές). Στην πιο απλή περίπτωση μπορούμε να έχουμε την εξής μορφή: </a:t>
            </a:r>
          </a:p>
          <a:p>
            <a:r>
              <a:rPr lang="el-GR"/>
              <a:t> (W, 12), (B, 1), (W, 12), (B, 3), (W, 24), (B, 1), (W, 14)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32364140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Παρατηρούμε ότι για να είναι αποδοτικός ο αλγόριθμος μήκους διαδρομής πρέπει να έχουμε συνεχόμενες ίδιες τιμές. Αν οι τιμές δεν είναι συνεχόμενες (έχουμε δηλαδή συναπτές αλλαγές), υπάρχει περίπτωση ο συνολικός όγκος να αυξηθεί. Μάλιστα στην περίπτωση που έχουμε συνεχείς εναλλαγές τιμών, ο όγκος των δεδομένων διπλασιάζεται (σε σχέση με τη μη χρήση του αλγορίθμου) με το απλό σενάριο που περιγράψαμε προηγουμένως.  Για να αποφευχθεί αυτό το σενάριο, μπορούμε να χρησιμοποιήσουμε κάποιες τεχνικές που εισάγουν έλεγχο - ευφυΐα. Μια τυπική τεχνική είναι ο αλγόριθμος να ενεργοποιείται από 4 ίδιους χαρακτήρες και άνω. Αφού γραφτεί το σύμβολο, χρησιμοποιείται ένας ειδικός χαρακτήρας, π.χ., το θαυμαστικό (!) ώστε να ακολουθήσει το πλήθος της εμφάνισης των χαρακτήρων (πλην του πλήθους το οποίο είναι απαραίτητο για την ενεργοποίηση του μηχανισμού).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37319144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1157779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εκμετάλλευση του στατιστικού πλεονασμού αποτελεί μια μη </a:t>
            </a:r>
            <a:r>
              <a:rPr lang="el-GR" err="1"/>
              <a:t>απωλεστική</a:t>
            </a:r>
            <a:r>
              <a:rPr lang="el-GR"/>
              <a:t> μέθοδο συμπίεσης δεδομένων. </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οποιοδήποτε αλφάβητο κάποια από τα σύμβολα εμφανίζονται πιο συχνά από κάποια άλλα. </a:t>
            </a:r>
          </a:p>
          <a:p>
            <a:r>
              <a:rPr lang="el-GR"/>
              <a:t>Αυτό σημαίνει ότι αν τα πιο συχνά εμφανιζόμενα σύμβολα κωδικοποιηθούν πιο αποδοτικά (με μικρότερες, δηλαδή, σε μήκος λέξεις κωδικοποίησης, όπου το μήκος μεταφράζεται στο πλήθος των </a:t>
            </a:r>
            <a:r>
              <a:rPr lang="el-GR" err="1"/>
              <a:t>bits</a:t>
            </a:r>
            <a:r>
              <a:rPr lang="el-GR"/>
              <a:t> που χρησιμοποιούνται για την κωδικοποίηση της λέξης), αναμένουμε να έχουμε όφελος σε σχέση με την ομοιόμορφη κωδικοποίηση, η οποία κωδικοποιεί ομοιόμορφα (με ίδιου δηλαδή μήκους λέξεις κωδικοποίησης) όλα τα σύμβολα (χωρίς δηλαδή να λαμβάνει υπόψη τις στατιστικές ιδιότητες εμφάνισης των συμβόλων).  </a:t>
            </a:r>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206180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απάντηση είναι ότι υπάρχει, σε μικρότερο ή μεγαλύτερο βαθμό (όπως, π.χ., υψηλές συχνότητες στην οπτική πληροφορία χρωμάτων που αντιστοιχούν στις συνεχόμενες αλλαγές στις τιμές των χρωμάτων μεταξύ γειτονικών </a:t>
            </a:r>
            <a:r>
              <a:rPr lang="el-GR" err="1"/>
              <a:t>εικονοστοιχείων</a:t>
            </a:r>
            <a:r>
              <a:rPr lang="el-GR"/>
              <a:t>).  Επιπλέον, σε αρκετές περιπτώσεις είμαστε σε θέση, βασιζόμενοι στη γνώση της φυσιολογίας της όρασης (και ακοής, όπως θα δούμε στο επόμενο κεφάλαιο), να δώσουμε την κατάλληλη προτεραιότητα στα διάφορα είδη πληροφορίας. Για παράδειγμα, ήδη έχουμε συζητήσει ότι ο ανθρώπινος οφθαλμός είναι πολύ πιο ευαίσθητος στις αλλαγές στις τιμές της φωτεινότητας σε σχέση με τις αλλαγές στις τιμές των χρωμάτων. Αυτό λόγω των εγγενών χαρακτηριστικών του ανθρώπινου οφθαλμού.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893057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βάση το πλήθος των συμβόλων προς κωδικοποίηση, υπολογίζεται το πλήθος των </a:t>
            </a:r>
            <a:r>
              <a:rPr lang="el-GR" err="1"/>
              <a:t>bits</a:t>
            </a:r>
            <a:r>
              <a:rPr lang="el-GR"/>
              <a:t> που χρειαζόμαστε. Η σχέση υπολογισμού είναι N&lt;= 2n, όπου N το πλήθος των συμβόλων προς κωδικοποίηση και n το πλήθος των </a:t>
            </a:r>
            <a:r>
              <a:rPr lang="el-GR" err="1"/>
              <a:t>bits</a:t>
            </a:r>
            <a:r>
              <a:rPr lang="el-GR"/>
              <a:t> που απαιτούνται για την κωδικοποίηση κ</a:t>
            </a:r>
            <a:r>
              <a:rPr lang="en-US"/>
              <a:t>.</a:t>
            </a:r>
            <a:r>
              <a:rPr lang="el-GR" err="1"/>
              <a:t>άθε</a:t>
            </a:r>
            <a:r>
              <a:rPr lang="el-GR"/>
              <a:t> ενός από αυτά τα σύμβολα.  • Σε κάθε σύμβολο αντιστοιχίζεται ένας διαφορετικός συνδυασμός (όσον αφορά τις τιμές που αυτά έχουν 0 ή 1) από n</a:t>
            </a:r>
            <a:r>
              <a:rPr lang="en-US"/>
              <a:t> </a:t>
            </a:r>
            <a:r>
              <a:rPr lang="el-GR" err="1"/>
              <a:t>bits</a:t>
            </a:r>
            <a:r>
              <a:rPr lang="en-US"/>
              <a:t>. </a:t>
            </a:r>
          </a:p>
          <a:p>
            <a:r>
              <a:rPr lang="el-GR"/>
              <a:t>Έτσι, για παράδειγμα, εάν επιθυμούμε κωδικοποίηση 6 συμβόλων, το πλήθος των </a:t>
            </a:r>
            <a:r>
              <a:rPr lang="el-GR" err="1"/>
              <a:t>bits</a:t>
            </a:r>
            <a:r>
              <a:rPr lang="el-GR"/>
              <a:t> που απαιτούνται είναι 3, αφού 22&lt;6 και 23&gt;6. Η ομοιόμορφη κωδικοποίηση θα μας έδινε τις εξής αντιστοιχίσεις: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98</a:t>
            </a:fld>
            <a:endParaRPr lang="el-GR"/>
          </a:p>
        </p:txBody>
      </p:sp>
    </p:spTree>
    <p:extLst>
      <p:ext uri="{BB962C8B-B14F-4D97-AF65-F5344CB8AC3E}">
        <p14:creationId xmlns:p14="http://schemas.microsoft.com/office/powerpoint/2010/main" val="9367774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err="1"/>
              <a:t>Huffman</a:t>
            </a:r>
            <a:r>
              <a:rPr lang="el-GR"/>
              <a:t>, τον οποίο θα περιγράψουμε στη συνέχεια, αλλά και άλλοι συναφείς αλγόριθμοι.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99</a:t>
            </a:fld>
            <a:endParaRPr lang="el-GR"/>
          </a:p>
        </p:txBody>
      </p:sp>
    </p:spTree>
    <p:extLst>
      <p:ext uri="{BB962C8B-B14F-4D97-AF65-F5344CB8AC3E}">
        <p14:creationId xmlns:p14="http://schemas.microsoft.com/office/powerpoint/2010/main" val="17482926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πρόβλημα τίθεται ως εξής: Έστω τα k προς κωδικοποίηση σύμβολα (αλφάβητο)  </a:t>
            </a:r>
          </a:p>
          <a:p>
            <a:r>
              <a:rPr lang="el-GR"/>
              <a:t>A = {a1, a2, …., </a:t>
            </a:r>
            <a:r>
              <a:rPr lang="el-GR" err="1"/>
              <a:t>ak</a:t>
            </a:r>
            <a:r>
              <a:rPr lang="el-GR"/>
              <a:t>) </a:t>
            </a:r>
          </a:p>
          <a:p>
            <a:r>
              <a:rPr lang="el-GR"/>
              <a:t>Και έστω τα βάρη τα οποία αντιστοιχούν στα ανωτέρω σύμβολα, τα οποία αντιστοιχούν στην πιθανότητα εμφάνισης κάθε συμβόλου  </a:t>
            </a:r>
          </a:p>
          <a:p>
            <a:r>
              <a:rPr lang="el-GR"/>
              <a:t>W = {w1, w2, …., </a:t>
            </a:r>
            <a:r>
              <a:rPr lang="el-GR" err="1"/>
              <a:t>wk</a:t>
            </a:r>
            <a:r>
              <a:rPr lang="el-GR"/>
              <a:t>),  </a:t>
            </a:r>
          </a:p>
          <a:p>
            <a:r>
              <a:rPr lang="el-GR"/>
              <a:t>Επιθυμούμε να υπολογίσουμε τις λέξεις κωδικοποίησης (τις ακολουθίες δηλαδή </a:t>
            </a:r>
            <a:r>
              <a:rPr lang="el-GR" err="1"/>
              <a:t>bits</a:t>
            </a:r>
            <a:r>
              <a:rPr lang="el-GR"/>
              <a:t> όπου κάθε ένα από αυτά έχει συγκεκριμένη τιμή) </a:t>
            </a:r>
          </a:p>
          <a:p>
            <a:r>
              <a:rPr lang="el-GR"/>
              <a:t>C(A, W)={c1, c2, …, </a:t>
            </a:r>
            <a:r>
              <a:rPr lang="el-GR" err="1"/>
              <a:t>ck</a:t>
            </a:r>
            <a:r>
              <a:rPr lang="el-GR"/>
              <a:t>), αποτελούμενες από Ν={n1, n2, ..</a:t>
            </a:r>
            <a:r>
              <a:rPr lang="el-GR" err="1"/>
              <a:t>nk</a:t>
            </a:r>
            <a:r>
              <a:rPr lang="el-GR"/>
              <a:t>}</a:t>
            </a:r>
            <a:r>
              <a:rPr lang="el-GR" err="1"/>
              <a:t>bits</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100</a:t>
            </a:fld>
            <a:endParaRPr lang="el-GR"/>
          </a:p>
        </p:txBody>
      </p:sp>
    </p:spTree>
    <p:extLst>
      <p:ext uri="{BB962C8B-B14F-4D97-AF65-F5344CB8AC3E}">
        <p14:creationId xmlns:p14="http://schemas.microsoft.com/office/powerpoint/2010/main" val="11941487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err="1"/>
              <a:t>bits</a:t>
            </a:r>
            <a:r>
              <a:rPr lang="el-GR"/>
              <a:t> που χρησιμοποιούνται για την κωδικοποίηση κάθε συμβόλου επί την πιθανότητα εμφάνισης του συμβόλου αυτού (το βάρος του). Επιθυμούμε, δηλαδή, να ελαχιστοποιηθεί το  άθροισμα.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22522052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28725164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806340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16588202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35080830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40959129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52821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image" Target="../media/image47.png"/></Relationships>
</file>

<file path=ppt/slides/_rels/slide126.xml.rels><?xml version="1.0" encoding="UTF-8" standalone="yes"?>
<Relationships xmlns="http://schemas.openxmlformats.org/package/2006/relationships"><Relationship Id="rId3" Type="http://schemas.openxmlformats.org/officeDocument/2006/relationships/hyperlink" Target="https://en.wikipedia.org/wiki/H.262/MPEG-2_Part_2#cite_note-spatial-16" TargetMode="External"/><Relationship Id="rId2" Type="http://schemas.openxmlformats.org/officeDocument/2006/relationships/hyperlink" Target="https://en.wikipedia.org/wiki/H.262/MPEG-2_Part_2#cite_note-snr-15" TargetMode="Externa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hyperlink" Target="https://en.wikipedia.org/wiki/H.262/MPEG-2_Part_2#cite_note-temporal-17"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hyperlink" Target="https://en.wikipedia.org/wiki/H.262/MPEG-2_Part_2"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en.wikipedia.org/wiki/H.262/MPEG-2_Part_2"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s://dvb.org/?standard=specification-for-the-use-of-video-and-audio-coding-in-broadcast-and-broadband-applications"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kara.di.uoa.gr/communication_systems/transparency/Pr_chapter_6_10_2015_16.pdf"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solidFill>
                  <a:srgbClr val="5075BC"/>
                </a:solidFill>
              </a:rPr>
              <a:t>Τεχνικές συμπίεσης βίντεο</a:t>
            </a:r>
            <a:br>
              <a:rPr lang="el-GR">
                <a:solidFill>
                  <a:srgbClr val="5075BC"/>
                </a:solidFill>
              </a:rPr>
            </a:br>
            <a:r>
              <a:rPr lang="el-GR">
                <a:solidFill>
                  <a:srgbClr val="5075BC"/>
                </a:solidFill>
              </a:rPr>
              <a:t>κατά </a:t>
            </a:r>
            <a:r>
              <a:rPr lang="en-US">
                <a:solidFill>
                  <a:srgbClr val="5075BC"/>
                </a:solidFill>
              </a:rPr>
              <a:t>MPEG</a:t>
            </a:r>
            <a:endParaRPr lang="el-GR">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a:p>
          <a:p>
            <a:r>
              <a:rPr lang="el-GR" sz="2800"/>
              <a:t>Παντελής </a:t>
            </a:r>
            <a:r>
              <a:rPr lang="el-GR" sz="2800" err="1"/>
              <a:t>Μπαλαούρας</a:t>
            </a:r>
            <a:endParaRPr lang="el-GR" sz="2800"/>
          </a:p>
          <a:p>
            <a:r>
              <a:rPr lang="el-GR" sz="2800"/>
              <a:t>Τμήμα Πληροφορικής &amp; Τηλεπικοινωνιών</a:t>
            </a:r>
            <a:endParaRPr lang="en-US" sz="2800"/>
          </a:p>
          <a:p>
            <a:r>
              <a:rPr lang="en-US" sz="2800"/>
              <a:t>2020 - 2021</a:t>
            </a:r>
          </a:p>
          <a:p>
            <a:endParaRPr lang="el-GR" sz="2800"/>
          </a:p>
        </p:txBody>
      </p:sp>
    </p:spTree>
    <p:extLst>
      <p:ext uri="{BB962C8B-B14F-4D97-AF65-F5344CB8AC3E}">
        <p14:creationId xmlns:p14="http://schemas.microsoft.com/office/powerpoint/2010/main" val="224575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Μηχανισμοί συμπίεσης</a:t>
            </a:r>
            <a:r>
              <a:rPr lang="en-US" sz="4400"/>
              <a:t> </a:t>
            </a:r>
            <a:r>
              <a:rPr lang="el-GR" sz="4400"/>
              <a:t>βίντεο</a:t>
            </a:r>
            <a:r>
              <a:rPr lang="en-US" sz="4400"/>
              <a:t> </a:t>
            </a:r>
            <a:endParaRPr lang="el-GR" sz="4400"/>
          </a:p>
        </p:txBody>
      </p:sp>
    </p:spTree>
    <p:extLst>
      <p:ext uri="{BB962C8B-B14F-4D97-AF65-F5344CB8AC3E}">
        <p14:creationId xmlns:p14="http://schemas.microsoft.com/office/powerpoint/2010/main" val="34561215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2E456-26DA-4CB2-8B81-8F4BEE6CD050}"/>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483B6C16-FF31-44E1-BB14-B0BF01093A95}"/>
              </a:ext>
            </a:extLst>
          </p:cNvPr>
          <p:cNvSpPr>
            <a:spLocks noGrp="1"/>
          </p:cNvSpPr>
          <p:nvPr>
            <p:ph idx="1"/>
          </p:nvPr>
        </p:nvSpPr>
        <p:spPr>
          <a:xfrm>
            <a:off x="464156" y="1556792"/>
            <a:ext cx="8572340" cy="5112568"/>
          </a:xfrm>
        </p:spPr>
        <p:txBody>
          <a:bodyPr>
            <a:normAutofit/>
          </a:bodyPr>
          <a:lstStyle/>
          <a:p>
            <a:r>
              <a:rPr lang="el-GR" sz="2400" dirty="0"/>
              <a:t>Έστω τα </a:t>
            </a:r>
            <a:r>
              <a:rPr lang="el-GR" sz="2400" b="1" dirty="0"/>
              <a:t>k</a:t>
            </a:r>
            <a:r>
              <a:rPr lang="el-GR" sz="2400" dirty="0"/>
              <a:t> προς κωδικοποίηση </a:t>
            </a:r>
            <a:r>
              <a:rPr lang="el-GR" sz="2400" b="1" dirty="0"/>
              <a:t>σύμβολα</a:t>
            </a:r>
            <a:r>
              <a:rPr lang="el-GR" sz="2400" dirty="0"/>
              <a:t> (αλφάβητο)  </a:t>
            </a:r>
          </a:p>
          <a:p>
            <a:pPr marL="0" indent="0" algn="ctr">
              <a:buNone/>
            </a:pPr>
            <a:r>
              <a:rPr lang="el-GR" sz="2400" b="1" dirty="0"/>
              <a:t>A</a:t>
            </a:r>
            <a:r>
              <a:rPr lang="el-GR" sz="2400" dirty="0"/>
              <a:t> = {a</a:t>
            </a:r>
            <a:r>
              <a:rPr lang="el-GR" sz="2400" baseline="-25000" dirty="0"/>
              <a:t>1</a:t>
            </a:r>
            <a:r>
              <a:rPr lang="el-GR" sz="2400" dirty="0"/>
              <a:t>, a</a:t>
            </a:r>
            <a:r>
              <a:rPr lang="el-GR" sz="2400" baseline="-25000" dirty="0"/>
              <a:t>2</a:t>
            </a:r>
            <a:r>
              <a:rPr lang="el-GR" sz="2400" dirty="0"/>
              <a:t>, …., </a:t>
            </a:r>
            <a:r>
              <a:rPr lang="el-GR" sz="2400" dirty="0" err="1"/>
              <a:t>a</a:t>
            </a:r>
            <a:r>
              <a:rPr lang="el-GR" sz="2400" baseline="-25000" dirty="0" err="1"/>
              <a:t>k</a:t>
            </a:r>
            <a:r>
              <a:rPr lang="el-GR" sz="2400" dirty="0"/>
              <a:t>) </a:t>
            </a:r>
          </a:p>
          <a:p>
            <a:r>
              <a:rPr lang="el-GR" sz="2400" dirty="0"/>
              <a:t>Και έστω τα βάρη τα οποία αντιστοιχούν στα ανωτέρω σύμβολα, τα οποία αντιστοιχούν στην </a:t>
            </a:r>
            <a:r>
              <a:rPr lang="el-GR" sz="2400" b="1" dirty="0"/>
              <a:t>πιθανότητα εμφάνισης κάθε συμβόλου  </a:t>
            </a:r>
          </a:p>
          <a:p>
            <a:pPr marL="0" indent="0" algn="ctr">
              <a:buNone/>
            </a:pPr>
            <a:r>
              <a:rPr lang="el-GR" sz="2400" b="1" dirty="0"/>
              <a:t>W</a:t>
            </a:r>
            <a:r>
              <a:rPr lang="el-GR" sz="2400" dirty="0"/>
              <a:t> = {w</a:t>
            </a:r>
            <a:r>
              <a:rPr lang="el-GR" sz="2400" baseline="-25000" dirty="0"/>
              <a:t>1</a:t>
            </a:r>
            <a:r>
              <a:rPr lang="el-GR" sz="2400" dirty="0"/>
              <a:t>, w</a:t>
            </a:r>
            <a:r>
              <a:rPr lang="el-GR" sz="2400" baseline="-25000" dirty="0"/>
              <a:t>2</a:t>
            </a:r>
            <a:r>
              <a:rPr lang="el-GR" sz="2400" dirty="0"/>
              <a:t>, …., </a:t>
            </a:r>
            <a:r>
              <a:rPr lang="el-GR" sz="2400" dirty="0" err="1"/>
              <a:t>w</a:t>
            </a:r>
            <a:r>
              <a:rPr lang="el-GR" sz="2400" baseline="-25000" dirty="0" err="1"/>
              <a:t>k</a:t>
            </a:r>
            <a:r>
              <a:rPr lang="el-GR" sz="2400" dirty="0"/>
              <a:t>),  </a:t>
            </a:r>
          </a:p>
          <a:p>
            <a:r>
              <a:rPr lang="el-GR" sz="2400" dirty="0"/>
              <a:t>Επιθυμούμε να υπολογίσουμε τις </a:t>
            </a:r>
            <a:r>
              <a:rPr lang="el-GR" sz="2400" b="1" dirty="0"/>
              <a:t>λέξεις κωδικοποίησης </a:t>
            </a:r>
            <a:r>
              <a:rPr lang="el-GR" sz="2400" dirty="0"/>
              <a:t>(τις ακολουθίες δηλαδή </a:t>
            </a:r>
            <a:r>
              <a:rPr lang="el-GR" sz="2400" dirty="0" err="1"/>
              <a:t>bits</a:t>
            </a:r>
            <a:r>
              <a:rPr lang="el-GR" sz="2400" dirty="0"/>
              <a:t> όπου κάθε ένα από αυτά έχει συγκεκριμένη τιμή) </a:t>
            </a:r>
          </a:p>
          <a:p>
            <a:pPr marL="0" indent="0" algn="ctr">
              <a:buNone/>
            </a:pPr>
            <a:r>
              <a:rPr lang="el-GR" sz="2400" dirty="0"/>
              <a:t>C(A, W)={c</a:t>
            </a:r>
            <a:r>
              <a:rPr lang="el-GR" sz="2400" baseline="-25000" dirty="0"/>
              <a:t>1</a:t>
            </a:r>
            <a:r>
              <a:rPr lang="el-GR" sz="2400" dirty="0"/>
              <a:t>, c</a:t>
            </a:r>
            <a:r>
              <a:rPr lang="el-GR" sz="2400" baseline="-25000" dirty="0"/>
              <a:t>2</a:t>
            </a:r>
            <a:r>
              <a:rPr lang="el-GR" sz="2400" dirty="0"/>
              <a:t>, …, </a:t>
            </a:r>
            <a:r>
              <a:rPr lang="el-GR" sz="2400" dirty="0" err="1"/>
              <a:t>c</a:t>
            </a:r>
            <a:r>
              <a:rPr lang="el-GR" sz="2400" baseline="-25000" dirty="0" err="1"/>
              <a:t>k</a:t>
            </a:r>
            <a:r>
              <a:rPr lang="el-GR" sz="2400" dirty="0"/>
              <a:t>),</a:t>
            </a:r>
            <a:r>
              <a:rPr lang="en-US" sz="2400" dirty="0"/>
              <a:t> </a:t>
            </a:r>
            <a:r>
              <a:rPr lang="el-GR" sz="2400" dirty="0"/>
              <a:t>αποτελούμενες από Ν={n</a:t>
            </a:r>
            <a:r>
              <a:rPr lang="el-GR" sz="2400" baseline="-25000" dirty="0"/>
              <a:t>1</a:t>
            </a:r>
            <a:r>
              <a:rPr lang="el-GR" sz="2400" dirty="0"/>
              <a:t>, n</a:t>
            </a:r>
            <a:r>
              <a:rPr lang="el-GR" sz="2400" baseline="-25000" dirty="0"/>
              <a:t>2</a:t>
            </a:r>
            <a:r>
              <a:rPr lang="el-GR" sz="2400" dirty="0"/>
              <a:t>, ..</a:t>
            </a:r>
            <a:r>
              <a:rPr lang="el-GR" sz="2400" dirty="0" err="1"/>
              <a:t>n</a:t>
            </a:r>
            <a:r>
              <a:rPr lang="el-GR" sz="2400" baseline="-25000" dirty="0" err="1"/>
              <a:t>k</a:t>
            </a:r>
            <a:r>
              <a:rPr lang="el-GR" sz="2400" dirty="0"/>
              <a:t>}</a:t>
            </a:r>
            <a:r>
              <a:rPr lang="en-US" sz="2400" dirty="0"/>
              <a:t> </a:t>
            </a:r>
            <a:r>
              <a:rPr lang="el-GR" sz="2400" dirty="0" err="1"/>
              <a:t>bits</a:t>
            </a:r>
            <a:endParaRPr lang="en-US" sz="2400" dirty="0"/>
          </a:p>
        </p:txBody>
      </p:sp>
    </p:spTree>
    <p:extLst>
      <p:ext uri="{BB962C8B-B14F-4D97-AF65-F5344CB8AC3E}">
        <p14:creationId xmlns:p14="http://schemas.microsoft.com/office/powerpoint/2010/main" val="7598932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6DE18-5268-496C-B400-078687352963}"/>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FCC8816F-AD1E-4654-AE8B-CFCCFBB6DB67}"/>
              </a:ext>
            </a:extLst>
          </p:cNvPr>
          <p:cNvSpPr>
            <a:spLocks noGrp="1"/>
          </p:cNvSpPr>
          <p:nvPr>
            <p:ph idx="1"/>
          </p:nvPr>
        </p:nvSpPr>
        <p:spPr>
          <a:xfrm>
            <a:off x="464156" y="1556792"/>
            <a:ext cx="8229600" cy="2952327"/>
          </a:xfrm>
        </p:spPr>
        <p:txBody>
          <a:bodyPr>
            <a:normAutofit fontScale="77500" lnSpcReduction="20000"/>
          </a:bodyPr>
          <a:lstStyle/>
          <a:p>
            <a:r>
              <a:rPr lang="el-GR"/>
              <a:t>Οι </a:t>
            </a:r>
            <a:r>
              <a:rPr lang="el-GR" b="1"/>
              <a:t>λέξεις κωδικοποίησης </a:t>
            </a:r>
            <a:r>
              <a:rPr lang="el-GR"/>
              <a:t>αντιστοιχούν στα σύμβολα του συνόλου Α και </a:t>
            </a:r>
            <a:r>
              <a:rPr lang="el-GR" b="1"/>
              <a:t>επιλέγονται </a:t>
            </a:r>
            <a:r>
              <a:rPr lang="el-GR"/>
              <a:t>έτσι ώστε να </a:t>
            </a:r>
            <a:r>
              <a:rPr lang="el-GR" b="1"/>
              <a:t>ελαχιστοποιείται το άθροισμα των γινομένων του πλήθους των </a:t>
            </a:r>
            <a:r>
              <a:rPr lang="el-GR" b="1" err="1"/>
              <a:t>bits</a:t>
            </a:r>
            <a:r>
              <a:rPr lang="el-GR" b="1"/>
              <a:t> </a:t>
            </a:r>
            <a:r>
              <a:rPr lang="el-GR"/>
              <a:t>που χρησιμοποιούνται για την κωδικοποίηση κάθε συμβόλου επί την πιθανότητα εμφάνισης του συμβόλου αυτού (το βάρος του). </a:t>
            </a:r>
          </a:p>
          <a:p>
            <a:pPr>
              <a:lnSpc>
                <a:spcPct val="120000"/>
              </a:lnSpc>
              <a:spcAft>
                <a:spcPts val="600"/>
              </a:spcAft>
            </a:pPr>
            <a:r>
              <a:rPr lang="el-GR"/>
              <a:t>Επιθυμούμε, δηλαδή, </a:t>
            </a:r>
            <a:r>
              <a:rPr lang="el-GR" b="1"/>
              <a:t>να ελαχιστοποιηθεί το εξής άθροισμα: </a:t>
            </a:r>
          </a:p>
        </p:txBody>
      </p:sp>
      <p:pic>
        <p:nvPicPr>
          <p:cNvPr id="4" name="Εικόνα 3">
            <a:extLst>
              <a:ext uri="{FF2B5EF4-FFF2-40B4-BE49-F238E27FC236}">
                <a16:creationId xmlns:a16="http://schemas.microsoft.com/office/drawing/2014/main" id="{45E79F41-EBE1-4E98-8C0C-0DCFC2CAAFF0}"/>
              </a:ext>
            </a:extLst>
          </p:cNvPr>
          <p:cNvPicPr>
            <a:picLocks noChangeAspect="1"/>
          </p:cNvPicPr>
          <p:nvPr/>
        </p:nvPicPr>
        <p:blipFill>
          <a:blip r:embed="rId3"/>
          <a:stretch>
            <a:fillRect/>
          </a:stretch>
        </p:blipFill>
        <p:spPr>
          <a:xfrm>
            <a:off x="3203848" y="4653031"/>
            <a:ext cx="2232248" cy="1710944"/>
          </a:xfrm>
          <a:prstGeom prst="rect">
            <a:avLst/>
          </a:prstGeom>
        </p:spPr>
      </p:pic>
    </p:spTree>
    <p:extLst>
      <p:ext uri="{BB962C8B-B14F-4D97-AF65-F5344CB8AC3E}">
        <p14:creationId xmlns:p14="http://schemas.microsoft.com/office/powerpoint/2010/main" val="31815531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B2DA4-42EE-4E02-AF5E-7E9027C0DFAC}"/>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20693C9-9C4D-4EC1-B483-8D26589B3FFA}"/>
              </a:ext>
            </a:extLst>
          </p:cNvPr>
          <p:cNvSpPr>
            <a:spLocks noGrp="1"/>
          </p:cNvSpPr>
          <p:nvPr>
            <p:ph idx="1"/>
          </p:nvPr>
        </p:nvSpPr>
        <p:spPr/>
        <p:txBody>
          <a:bodyPr/>
          <a:lstStyle/>
          <a:p>
            <a:r>
              <a:rPr lang="el-GR"/>
              <a:t>Ο αλγόριθμος </a:t>
            </a:r>
            <a:r>
              <a:rPr lang="el-GR" err="1"/>
              <a:t>Huffman</a:t>
            </a:r>
            <a:r>
              <a:rPr lang="el-GR"/>
              <a:t> για την εύρεση της βέλτιστης κωδικοποίησης με τα παραπάνω δεδομένα βασίζεται στην </a:t>
            </a:r>
            <a:r>
              <a:rPr lang="el-GR" b="1"/>
              <a:t>κατασκευή του δυαδικού δένδρου </a:t>
            </a:r>
            <a:r>
              <a:rPr lang="el-GR" b="1" err="1"/>
              <a:t>Huffman</a:t>
            </a:r>
            <a:r>
              <a:rPr lang="el-GR"/>
              <a:t>. </a:t>
            </a:r>
            <a:endParaRPr lang="en-US"/>
          </a:p>
        </p:txBody>
      </p:sp>
    </p:spTree>
    <p:extLst>
      <p:ext uri="{BB962C8B-B14F-4D97-AF65-F5344CB8AC3E}">
        <p14:creationId xmlns:p14="http://schemas.microsoft.com/office/powerpoint/2010/main" val="20825998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(1)</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417638"/>
            <a:ext cx="8964488" cy="5107706"/>
          </a:xfrm>
        </p:spPr>
        <p:txBody>
          <a:bodyPr>
            <a:normAutofit fontScale="92500" lnSpcReduction="10000"/>
          </a:bodyPr>
          <a:lstStyle/>
          <a:p>
            <a:pPr marL="0" indent="0">
              <a:spcAft>
                <a:spcPts val="1200"/>
              </a:spcAft>
              <a:buNone/>
            </a:pPr>
            <a:r>
              <a:rPr lang="en-US" sz="2000" b="1"/>
              <a:t>B</a:t>
            </a:r>
            <a:r>
              <a:rPr lang="el-GR" sz="2000" b="1" err="1"/>
              <a:t>ήμα</a:t>
            </a:r>
            <a:r>
              <a:rPr lang="el-GR" sz="2000" b="1"/>
              <a:t> 1: </a:t>
            </a:r>
          </a:p>
          <a:p>
            <a:pPr marL="457200" indent="-457200">
              <a:spcAft>
                <a:spcPts val="1200"/>
              </a:spcAft>
              <a:buFont typeface="+mj-lt"/>
              <a:buAutoNum type="arabicPeriod"/>
            </a:pPr>
            <a:r>
              <a:rPr lang="el-GR" sz="2000"/>
              <a:t>Δημιουργούνται (απεικονίζονται) οι </a:t>
            </a:r>
            <a:r>
              <a:rPr lang="el-GR" sz="2000" b="1"/>
              <a:t>αρχικοί κόμβοι </a:t>
            </a:r>
            <a:r>
              <a:rPr lang="el-GR" sz="2000"/>
              <a:t>(που αποτελούν τα φύλλα του δένδρου) από τα </a:t>
            </a:r>
            <a:r>
              <a:rPr lang="el-GR" sz="2000" b="1"/>
              <a:t>προς κωδικοποίηση σύμβολα</a:t>
            </a:r>
            <a:r>
              <a:rPr lang="el-GR" sz="2000"/>
              <a:t>, </a:t>
            </a:r>
          </a:p>
          <a:p>
            <a:pPr marL="457200" indent="-457200">
              <a:spcAft>
                <a:spcPts val="1200"/>
              </a:spcAft>
              <a:buFont typeface="+mj-lt"/>
              <a:buAutoNum type="arabicPeriod"/>
            </a:pPr>
            <a:r>
              <a:rPr lang="el-GR" sz="2000"/>
              <a:t>Τα σύμβολα ενδείκνυται να γράφονται με </a:t>
            </a:r>
            <a:r>
              <a:rPr lang="el-GR" sz="2000" b="1"/>
              <a:t>αύξουσα ή φθίνουσα σειρά </a:t>
            </a:r>
            <a:r>
              <a:rPr lang="el-GR" sz="2000"/>
              <a:t>με βάση τα βάρη τους.  </a:t>
            </a:r>
          </a:p>
          <a:p>
            <a:pPr marL="457200" indent="-457200">
              <a:spcAft>
                <a:spcPts val="1200"/>
              </a:spcAft>
              <a:buFont typeface="+mj-lt"/>
              <a:buAutoNum type="arabicPeriod"/>
            </a:pPr>
            <a:r>
              <a:rPr lang="el-GR" sz="2000"/>
              <a:t>Σε κάθε ένα από αυτά αναγράφεται το </a:t>
            </a:r>
            <a:r>
              <a:rPr lang="el-GR" sz="2000" b="1"/>
              <a:t>βάρος του </a:t>
            </a:r>
            <a:r>
              <a:rPr lang="el-GR" sz="2000"/>
              <a:t>(το οποίο αντιστοιχεί στην πιθανότητα εμφάνισής του). </a:t>
            </a:r>
          </a:p>
          <a:p>
            <a:pPr marL="0" indent="0">
              <a:buNone/>
            </a:pPr>
            <a:r>
              <a:rPr lang="en-US" sz="2000" b="1"/>
              <a:t>B</a:t>
            </a:r>
            <a:r>
              <a:rPr lang="el-GR" sz="2000" b="1" err="1"/>
              <a:t>ήμα</a:t>
            </a:r>
            <a:r>
              <a:rPr lang="el-GR" sz="2000" b="1"/>
              <a:t> 2:</a:t>
            </a:r>
          </a:p>
          <a:p>
            <a:pPr marL="457200" indent="-457200">
              <a:buFont typeface="+mj-lt"/>
              <a:buAutoNum type="arabicPeriod"/>
            </a:pPr>
            <a:r>
              <a:rPr lang="el-GR" sz="2000"/>
              <a:t>Επιλέγοντας τους </a:t>
            </a:r>
            <a:r>
              <a:rPr lang="el-GR" sz="2000" b="1"/>
              <a:t>δύο κόμβους με τα μικρότερα βάρη</a:t>
            </a:r>
            <a:r>
              <a:rPr lang="el-GR" sz="2000"/>
              <a:t>, δημιουργείται ένα νέος εσωτερικός κόμβος, ο οποίος συνδέει (έχει, δηλαδή, σαν παιδιά του) τους δύο επιλεγμένους κόμβους. </a:t>
            </a:r>
          </a:p>
          <a:p>
            <a:pPr marL="457200" indent="-457200">
              <a:buFont typeface="+mj-lt"/>
              <a:buAutoNum type="arabicPeriod"/>
            </a:pPr>
            <a:r>
              <a:rPr lang="el-GR" sz="2000"/>
              <a:t>Το βάρος του νέου κόμβου προκύπτει από το άθροισμα των βαρών των δύο κόμβων από τους οποίους αυτός έχει προκύψει.  </a:t>
            </a:r>
          </a:p>
          <a:p>
            <a:pPr marL="0" indent="0">
              <a:buNone/>
            </a:pPr>
            <a:endParaRPr lang="en-US" sz="2000"/>
          </a:p>
        </p:txBody>
      </p:sp>
    </p:spTree>
    <p:extLst>
      <p:ext uri="{BB962C8B-B14F-4D97-AF65-F5344CB8AC3E}">
        <p14:creationId xmlns:p14="http://schemas.microsoft.com/office/powerpoint/2010/main" val="12079872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(2)</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556792"/>
            <a:ext cx="8964488" cy="4824536"/>
          </a:xfrm>
        </p:spPr>
        <p:txBody>
          <a:bodyPr>
            <a:normAutofit/>
          </a:bodyPr>
          <a:lstStyle/>
          <a:p>
            <a:pPr marL="0" indent="0">
              <a:spcAft>
                <a:spcPts val="1200"/>
              </a:spcAft>
              <a:buNone/>
            </a:pPr>
            <a:r>
              <a:rPr lang="en-US" sz="2000" b="1"/>
              <a:t>B</a:t>
            </a:r>
            <a:r>
              <a:rPr lang="el-GR" sz="2000" b="1" err="1"/>
              <a:t>ήμα</a:t>
            </a:r>
            <a:r>
              <a:rPr lang="el-GR" sz="2000" b="1"/>
              <a:t> 3</a:t>
            </a:r>
            <a:r>
              <a:rPr lang="el-GR" sz="2000"/>
              <a:t>: Το βήμα (2) επαναλαμβάνεται μέχρι να εξαντληθούν όλοι οι κόμβοι (είτε φύλλα είτε σύνθετοι κόμβοι). Με την εξάντληση των κόμβων δημιουργείται τελικά η ρίζα του δένδρου που έχει βάρος το συνολικό άθροισμα των βαρών, δηλαδή μονάδα.  </a:t>
            </a:r>
          </a:p>
          <a:p>
            <a:pPr marL="0" indent="0">
              <a:spcAft>
                <a:spcPts val="1200"/>
              </a:spcAft>
              <a:buNone/>
            </a:pPr>
            <a:r>
              <a:rPr lang="en-US" sz="2000" b="1"/>
              <a:t>B</a:t>
            </a:r>
            <a:r>
              <a:rPr lang="el-GR" sz="2000" b="1" err="1"/>
              <a:t>ήμα</a:t>
            </a:r>
            <a:r>
              <a:rPr lang="el-GR" sz="2000" b="1"/>
              <a:t> 4: </a:t>
            </a:r>
            <a:r>
              <a:rPr lang="el-GR" sz="2000"/>
              <a:t>Ξεκινώντας από τη ρίζα του δένδρου (τον τελευταίο κόμβο, δηλαδή, της προηγούμενης διαδικασίας) βρίσκουμε τις διαδρομές προς τα φύλλα και σε κάθε κλάδο τοποθετούμε το 0 ή το 1.</a:t>
            </a:r>
          </a:p>
          <a:p>
            <a:pPr marL="0" indent="0">
              <a:spcAft>
                <a:spcPts val="1200"/>
              </a:spcAft>
              <a:buNone/>
            </a:pPr>
            <a:r>
              <a:rPr lang="en-US" sz="2000" b="1"/>
              <a:t>B</a:t>
            </a:r>
            <a:r>
              <a:rPr lang="el-GR" sz="2000" b="1" err="1"/>
              <a:t>ήμα</a:t>
            </a:r>
            <a:r>
              <a:rPr lang="el-GR" sz="2000" b="1"/>
              <a:t> 5</a:t>
            </a:r>
            <a:r>
              <a:rPr lang="el-GR" sz="2000"/>
              <a:t>: Ακολουθώντας τις διαδρομές που σχηματίστηκαν στο προηγούμενο βήμα (βήμα 4) υπολογίζεται η κωδικοποίηση που αντιστοιχεί σε κάθε φύλλο (αρχικό, δηλαδή, σύμβολο), ως συνδυασμός των 0 και 1 που αντιστοιχούν στους ενδιάμεσους κλάδους (που συνθέτουν τη διαδρομή).  </a:t>
            </a:r>
            <a:endParaRPr lang="en-US" sz="2000"/>
          </a:p>
        </p:txBody>
      </p:sp>
    </p:spTree>
    <p:extLst>
      <p:ext uri="{BB962C8B-B14F-4D97-AF65-F5344CB8AC3E}">
        <p14:creationId xmlns:p14="http://schemas.microsoft.com/office/powerpoint/2010/main" val="5209392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endParaRPr lang="en-US"/>
          </a:p>
        </p:txBody>
      </p:sp>
      <p:graphicFrame>
        <p:nvGraphicFramePr>
          <p:cNvPr id="4" name="Πίνακας 3">
            <a:extLst>
              <a:ext uri="{FF2B5EF4-FFF2-40B4-BE49-F238E27FC236}">
                <a16:creationId xmlns:a16="http://schemas.microsoft.com/office/drawing/2014/main" id="{F020285A-5676-4AFF-9205-6013719FDA27}"/>
              </a:ext>
            </a:extLst>
          </p:cNvPr>
          <p:cNvGraphicFramePr>
            <a:graphicFrameLocks noGrp="1"/>
          </p:cNvGraphicFramePr>
          <p:nvPr>
            <p:extLst>
              <p:ext uri="{D42A27DB-BD31-4B8C-83A1-F6EECF244321}">
                <p14:modId xmlns:p14="http://schemas.microsoft.com/office/powerpoint/2010/main" val="1758413268"/>
              </p:ext>
            </p:extLst>
          </p:nvPr>
        </p:nvGraphicFramePr>
        <p:xfrm>
          <a:off x="190785" y="1417638"/>
          <a:ext cx="4392923" cy="3235960"/>
        </p:xfrm>
        <a:graphic>
          <a:graphicData uri="http://schemas.openxmlformats.org/drawingml/2006/table">
            <a:tbl>
              <a:tblPr firstRow="1" bandRow="1">
                <a:tableStyleId>{69012ECD-51FC-41F1-AA8D-1B2483CD663E}</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l-GR"/>
                        <a:t>3</a:t>
                      </a:r>
                      <a:endParaRPr lang="en-US"/>
                    </a:p>
                  </a:txBody>
                  <a:tcPr/>
                </a:tc>
                <a:tc>
                  <a:txBody>
                    <a:bodyPr/>
                    <a:lstStyle/>
                    <a:p>
                      <a:pPr algn="ctr"/>
                      <a:r>
                        <a:rPr lang="el-GR"/>
                        <a:t>0,15</a:t>
                      </a:r>
                      <a:endParaRPr lang="en-US"/>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l-GR" b="0"/>
                        <a:t>2</a:t>
                      </a:r>
                      <a:endParaRPr lang="en-US" b="0"/>
                    </a:p>
                  </a:txBody>
                  <a:tcPr/>
                </a:tc>
                <a:tc>
                  <a:txBody>
                    <a:bodyPr/>
                    <a:lstStyle/>
                    <a:p>
                      <a:pPr algn="ctr"/>
                      <a:r>
                        <a:rPr lang="el-GR" b="0"/>
                        <a:t>0,1</a:t>
                      </a:r>
                      <a:endParaRPr lang="en-US" b="0"/>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a:t>1</a:t>
                      </a:r>
                      <a:endParaRPr lang="en-US"/>
                    </a:p>
                  </a:txBody>
                  <a:tcPr/>
                </a:tc>
                <a:extLst>
                  <a:ext uri="{0D108BD9-81ED-4DB2-BD59-A6C34878D82A}">
                    <a16:rowId xmlns:a16="http://schemas.microsoft.com/office/drawing/2014/main" val="91234720"/>
                  </a:ext>
                </a:extLst>
              </a:tr>
            </a:tbl>
          </a:graphicData>
        </a:graphic>
      </p:graphicFrame>
      <p:graphicFrame>
        <p:nvGraphicFramePr>
          <p:cNvPr id="6" name="Πίνακας 5">
            <a:extLst>
              <a:ext uri="{FF2B5EF4-FFF2-40B4-BE49-F238E27FC236}">
                <a16:creationId xmlns:a16="http://schemas.microsoft.com/office/drawing/2014/main" id="{1E04638D-EF79-41A2-B490-CDCFA1CD2CAA}"/>
              </a:ext>
            </a:extLst>
          </p:cNvPr>
          <p:cNvGraphicFramePr>
            <a:graphicFrameLocks noGrp="1"/>
          </p:cNvGraphicFramePr>
          <p:nvPr>
            <p:extLst>
              <p:ext uri="{D42A27DB-BD31-4B8C-83A1-F6EECF244321}">
                <p14:modId xmlns:p14="http://schemas.microsoft.com/office/powerpoint/2010/main" val="3128878783"/>
              </p:ext>
            </p:extLst>
          </p:nvPr>
        </p:nvGraphicFramePr>
        <p:xfrm>
          <a:off x="4662177" y="1417638"/>
          <a:ext cx="4392923" cy="3235960"/>
        </p:xfrm>
        <a:graphic>
          <a:graphicData uri="http://schemas.openxmlformats.org/drawingml/2006/table">
            <a:tbl>
              <a:tblPr firstRow="1" bandRow="1">
                <a:tableStyleId>{17292A2E-F333-43FB-9621-5CBBE7FDCDCB}</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l-GR"/>
                        <a:t>Ε</a:t>
                      </a:r>
                      <a:endParaRPr lang="en-US"/>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3399136334"/>
                  </a:ext>
                </a:extLst>
              </a:tr>
              <a:tr h="370840">
                <a:tc>
                  <a:txBody>
                    <a:bodyPr/>
                    <a:lstStyle/>
                    <a:p>
                      <a:pPr algn="ctr"/>
                      <a:r>
                        <a:rPr lang="en-US"/>
                        <a:t>C</a:t>
                      </a:r>
                      <a:endParaRPr lang="en-US" b="0"/>
                    </a:p>
                  </a:txBody>
                  <a:tcPr/>
                </a:tc>
                <a:tc>
                  <a:txBody>
                    <a:bodyPr/>
                    <a:lstStyle/>
                    <a:p>
                      <a:pPr algn="ctr"/>
                      <a:r>
                        <a:rPr lang="en-US"/>
                        <a:t>3</a:t>
                      </a:r>
                      <a:endParaRPr lang="en-US" b="0"/>
                    </a:p>
                  </a:txBody>
                  <a:tcPr/>
                </a:tc>
                <a:tc>
                  <a:txBody>
                    <a:bodyPr/>
                    <a:lstStyle/>
                    <a:p>
                      <a:pPr algn="ctr"/>
                      <a:r>
                        <a:rPr lang="el-GR"/>
                        <a:t>0,1</a:t>
                      </a:r>
                      <a:r>
                        <a:rPr lang="en-US"/>
                        <a:t>5</a:t>
                      </a:r>
                      <a:endParaRPr lang="en-US" b="0"/>
                    </a:p>
                  </a:txBody>
                  <a:tcPr/>
                </a:tc>
                <a:extLst>
                  <a:ext uri="{0D108BD9-81ED-4DB2-BD59-A6C34878D82A}">
                    <a16:rowId xmlns:a16="http://schemas.microsoft.com/office/drawing/2014/main" val="3433375751"/>
                  </a:ext>
                </a:extLst>
              </a:tr>
              <a:tr h="370840">
                <a:tc>
                  <a:txBody>
                    <a:bodyPr/>
                    <a:lstStyle/>
                    <a:p>
                      <a:pPr algn="ctr"/>
                      <a:r>
                        <a:rPr lang="en-US"/>
                        <a:t>D</a:t>
                      </a:r>
                    </a:p>
                  </a:txBody>
                  <a:tcPr/>
                </a:tc>
                <a:tc>
                  <a:txBody>
                    <a:bodyPr/>
                    <a:lstStyle/>
                    <a:p>
                      <a:pPr algn="ctr"/>
                      <a:r>
                        <a:rPr lang="en-US"/>
                        <a:t>2</a:t>
                      </a:r>
                    </a:p>
                  </a:txBody>
                  <a:tcPr/>
                </a:tc>
                <a:tc>
                  <a:txBody>
                    <a:bodyPr/>
                    <a:lstStyle/>
                    <a:p>
                      <a:pPr algn="ctr"/>
                      <a:r>
                        <a:rPr lang="en-US"/>
                        <a:t>0,1</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a:t>1</a:t>
                      </a:r>
                      <a:endParaRPr lang="en-US"/>
                    </a:p>
                  </a:txBody>
                  <a:tcPr/>
                </a:tc>
                <a:extLst>
                  <a:ext uri="{0D108BD9-81ED-4DB2-BD59-A6C34878D82A}">
                    <a16:rowId xmlns:a16="http://schemas.microsoft.com/office/drawing/2014/main" val="91234720"/>
                  </a:ext>
                </a:extLst>
              </a:tr>
            </a:tbl>
          </a:graphicData>
        </a:graphic>
      </p:graphicFrame>
    </p:spTree>
    <p:extLst>
      <p:ext uri="{BB962C8B-B14F-4D97-AF65-F5344CB8AC3E}">
        <p14:creationId xmlns:p14="http://schemas.microsoft.com/office/powerpoint/2010/main" val="29786505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1</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a:bodyPr>
          <a:lstStyle/>
          <a:p>
            <a:pPr marL="0" indent="0">
              <a:buNone/>
            </a:pPr>
            <a:r>
              <a:rPr lang="en-US" sz="2400" b="1"/>
              <a:t>B</a:t>
            </a:r>
            <a:r>
              <a:rPr lang="el-GR" sz="2400" b="1" err="1"/>
              <a:t>ήμα</a:t>
            </a:r>
            <a:r>
              <a:rPr lang="el-GR" sz="2400" b="1"/>
              <a:t> 1: </a:t>
            </a:r>
            <a:endParaRPr lang="en-US" sz="2400" b="1"/>
          </a:p>
          <a:p>
            <a:r>
              <a:rPr lang="el-GR" sz="2400"/>
              <a:t>Δημιουργούνται οι αρχικοί κόμβοι (που αποτελούν τα φύλλα του δένδρου) από τα σύμβολα</a:t>
            </a:r>
            <a:r>
              <a:rPr lang="en-US" sz="2400"/>
              <a:t> </a:t>
            </a:r>
            <a:r>
              <a:rPr lang="el-GR" sz="2400"/>
              <a:t>με αύξουσα ή φθίνουσα σειρά</a:t>
            </a:r>
            <a:r>
              <a:rPr lang="en-US" sz="2400"/>
              <a:t>.</a:t>
            </a:r>
          </a:p>
          <a:p>
            <a:r>
              <a:rPr lang="en-US" sz="2400"/>
              <a:t>A</a:t>
            </a:r>
            <a:r>
              <a:rPr lang="el-GR" sz="2400" err="1"/>
              <a:t>ναγράφεται</a:t>
            </a:r>
            <a:r>
              <a:rPr lang="el-GR" sz="2400"/>
              <a:t> κάθε ένα από αυτά το βάρος του</a:t>
            </a:r>
            <a:r>
              <a:rPr lang="en-US" sz="2400"/>
              <a:t>. </a:t>
            </a:r>
            <a:endParaRPr lang="el-GR" sz="2400"/>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5220072" y="1340768"/>
            <a:ext cx="1611568" cy="5069557"/>
          </a:xfrm>
          <a:prstGeom prst="rect">
            <a:avLst/>
          </a:prstGeom>
        </p:spPr>
      </p:pic>
    </p:spTree>
    <p:extLst>
      <p:ext uri="{BB962C8B-B14F-4D97-AF65-F5344CB8AC3E}">
        <p14:creationId xmlns:p14="http://schemas.microsoft.com/office/powerpoint/2010/main" val="39487707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a:t>
            </a:r>
            <a:r>
              <a:rPr lang="en-US"/>
              <a:t>2</a:t>
            </a:r>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lnSpcReduction="10000"/>
          </a:bodyPr>
          <a:lstStyle/>
          <a:p>
            <a:pPr marL="0" indent="0">
              <a:buNone/>
            </a:pPr>
            <a:r>
              <a:rPr lang="en-US" sz="2400" b="1"/>
              <a:t>B</a:t>
            </a:r>
            <a:r>
              <a:rPr lang="el-GR" sz="2400" b="1" err="1"/>
              <a:t>ήμα</a:t>
            </a:r>
            <a:r>
              <a:rPr lang="el-GR" sz="2400" b="1"/>
              <a:t> </a:t>
            </a:r>
            <a:r>
              <a:rPr lang="en-US" sz="2400" b="1"/>
              <a:t>2</a:t>
            </a:r>
            <a:r>
              <a:rPr lang="el-GR" sz="2400" b="1"/>
              <a:t>: </a:t>
            </a:r>
            <a:endParaRPr lang="en-US" sz="2400" b="1"/>
          </a:p>
          <a:p>
            <a:r>
              <a:rPr lang="el-GR" sz="2400"/>
              <a:t>Επιλέγονται οι δύο κόμβους με τα μικρότερα βάρη</a:t>
            </a:r>
          </a:p>
          <a:p>
            <a:r>
              <a:rPr lang="el-GR" sz="2400"/>
              <a:t>Δημιουργείται ένα νέος εσωτερικός κόμβος, ο οποίος συνδέει (έχει, δηλαδή, σαν παιδιά του) τους δύο  κόμβους. </a:t>
            </a:r>
          </a:p>
          <a:p>
            <a:r>
              <a:rPr lang="el-GR" sz="2400"/>
              <a:t>Το βάρος του νέου κόμβου προκύπτει από το άθροισμα των βαρών των δύο κόμβων.  </a:t>
            </a:r>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4644008" y="1417638"/>
            <a:ext cx="1611568" cy="5069557"/>
          </a:xfrm>
          <a:prstGeom prst="rect">
            <a:avLst/>
          </a:prstGeom>
        </p:spPr>
      </p:pic>
      <p:pic>
        <p:nvPicPr>
          <p:cNvPr id="4" name="Εικόνα 3">
            <a:extLst>
              <a:ext uri="{FF2B5EF4-FFF2-40B4-BE49-F238E27FC236}">
                <a16:creationId xmlns:a16="http://schemas.microsoft.com/office/drawing/2014/main" id="{042AAC50-6104-4DE6-AC20-2560AC6802CF}"/>
              </a:ext>
            </a:extLst>
          </p:cNvPr>
          <p:cNvPicPr>
            <a:picLocks noChangeAspect="1"/>
          </p:cNvPicPr>
          <p:nvPr/>
        </p:nvPicPr>
        <p:blipFill>
          <a:blip r:embed="rId4"/>
          <a:stretch>
            <a:fillRect/>
          </a:stretch>
        </p:blipFill>
        <p:spPr>
          <a:xfrm>
            <a:off x="6205091" y="4965296"/>
            <a:ext cx="2221557" cy="1538666"/>
          </a:xfrm>
          <a:prstGeom prst="rect">
            <a:avLst/>
          </a:prstGeom>
        </p:spPr>
      </p:pic>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471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3</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179512" y="1425402"/>
            <a:ext cx="3292624" cy="4955926"/>
          </a:xfrm>
        </p:spPr>
        <p:txBody>
          <a:bodyPr>
            <a:normAutofit lnSpcReduction="10000"/>
          </a:bodyPr>
          <a:lstStyle/>
          <a:p>
            <a:pPr marL="0" indent="0">
              <a:buNone/>
            </a:pPr>
            <a:r>
              <a:rPr lang="en-US" sz="2400" b="1"/>
              <a:t>B</a:t>
            </a:r>
            <a:r>
              <a:rPr lang="el-GR" sz="2400" b="1" err="1"/>
              <a:t>ήμα</a:t>
            </a:r>
            <a:r>
              <a:rPr lang="el-GR" sz="2400" b="1"/>
              <a:t> 3: </a:t>
            </a:r>
            <a:endParaRPr lang="en-US" sz="2400" b="1"/>
          </a:p>
          <a:p>
            <a:r>
              <a:rPr lang="el-GR" sz="2400"/>
              <a:t>Το βήμα (2) επαναλαμβάνεται μέχρι να εξαντληθούν όλοι οι κόμβοι (είτε φύλλα είτε σύνθετοι κόμβοι). </a:t>
            </a:r>
          </a:p>
          <a:p>
            <a:r>
              <a:rPr lang="el-GR" sz="2400"/>
              <a:t>Δημιουργείται τελικά η ρίζα του δένδρου που έχει βάρος το συνολικό άθροισμα των βαρών, δηλαδή μονάδα.  </a:t>
            </a:r>
          </a:p>
          <a:p>
            <a:endParaRPr lang="el-GR" sz="2400"/>
          </a:p>
          <a:p>
            <a:endParaRPr lang="en-US" sz="2400"/>
          </a:p>
        </p:txBody>
      </p:sp>
      <p:pic>
        <p:nvPicPr>
          <p:cNvPr id="6" name="Εικόνα 5">
            <a:extLst>
              <a:ext uri="{FF2B5EF4-FFF2-40B4-BE49-F238E27FC236}">
                <a16:creationId xmlns:a16="http://schemas.microsoft.com/office/drawing/2014/main" id="{2042C0AA-B717-4A32-90F5-91E7C4CC6E55}"/>
              </a:ext>
            </a:extLst>
          </p:cNvPr>
          <p:cNvPicPr>
            <a:picLocks noChangeAspect="1"/>
          </p:cNvPicPr>
          <p:nvPr/>
        </p:nvPicPr>
        <p:blipFill>
          <a:blip r:embed="rId3"/>
          <a:stretch>
            <a:fillRect/>
          </a:stretch>
        </p:blipFill>
        <p:spPr>
          <a:xfrm>
            <a:off x="3328063" y="1852662"/>
            <a:ext cx="5832705" cy="3232522"/>
          </a:xfrm>
          <a:prstGeom prst="rect">
            <a:avLst/>
          </a:prstGeom>
        </p:spPr>
      </p:pic>
      <p:sp>
        <p:nvSpPr>
          <p:cNvPr id="7" name="Ορθογώνιο 6">
            <a:extLst>
              <a:ext uri="{FF2B5EF4-FFF2-40B4-BE49-F238E27FC236}">
                <a16:creationId xmlns:a16="http://schemas.microsoft.com/office/drawing/2014/main" id="{F50C839E-6DCC-4C92-AD37-810F3BB5F78D}"/>
              </a:ext>
            </a:extLst>
          </p:cNvPr>
          <p:cNvSpPr/>
          <p:nvPr/>
        </p:nvSpPr>
        <p:spPr>
          <a:xfrm>
            <a:off x="4813424" y="46785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66BFB1E9-8BCE-44E3-B898-1A1044D05F4B}"/>
              </a:ext>
            </a:extLst>
          </p:cNvPr>
          <p:cNvSpPr/>
          <p:nvPr/>
        </p:nvSpPr>
        <p:spPr>
          <a:xfrm>
            <a:off x="4860032" y="40770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5DAB064B-60EB-4E6F-AE06-0B70DBEFB360}"/>
              </a:ext>
            </a:extLst>
          </p:cNvPr>
          <p:cNvSpPr/>
          <p:nvPr/>
        </p:nvSpPr>
        <p:spPr>
          <a:xfrm>
            <a:off x="4788024" y="322567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18567487-75B8-4DC8-ACFC-5C431CBAC36E}"/>
              </a:ext>
            </a:extLst>
          </p:cNvPr>
          <p:cNvSpPr/>
          <p:nvPr/>
        </p:nvSpPr>
        <p:spPr>
          <a:xfrm>
            <a:off x="4847456"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9CD56B10-9946-44E7-B8D4-BCB4889A4B62}"/>
              </a:ext>
            </a:extLst>
          </p:cNvPr>
          <p:cNvSpPr/>
          <p:nvPr/>
        </p:nvSpPr>
        <p:spPr>
          <a:xfrm>
            <a:off x="6228184" y="400506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9C0310DE-FF63-4243-91FB-1F7BBF406E75}"/>
              </a:ext>
            </a:extLst>
          </p:cNvPr>
          <p:cNvSpPr/>
          <p:nvPr/>
        </p:nvSpPr>
        <p:spPr>
          <a:xfrm>
            <a:off x="6012160" y="34290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62F5E687-BAD2-4E1B-8562-D57B7DC9406A}"/>
              </a:ext>
            </a:extLst>
          </p:cNvPr>
          <p:cNvSpPr/>
          <p:nvPr/>
        </p:nvSpPr>
        <p:spPr>
          <a:xfrm>
            <a:off x="6372200" y="22895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CA70A3EC-EB0A-40B7-A0E3-C7E5D090DCF7}"/>
              </a:ext>
            </a:extLst>
          </p:cNvPr>
          <p:cNvSpPr/>
          <p:nvPr/>
        </p:nvSpPr>
        <p:spPr>
          <a:xfrm>
            <a:off x="7054180" y="292494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14">
            <a:extLst>
              <a:ext uri="{FF2B5EF4-FFF2-40B4-BE49-F238E27FC236}">
                <a16:creationId xmlns:a16="http://schemas.microsoft.com/office/drawing/2014/main" id="{0A2D47D6-6C58-424E-9C2E-18FB4EFD5996}"/>
              </a:ext>
            </a:extLst>
          </p:cNvPr>
          <p:cNvSpPr/>
          <p:nvPr/>
        </p:nvSpPr>
        <p:spPr>
          <a:xfrm>
            <a:off x="7884368" y="34544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A15F37F7-6EC8-4326-A66B-962858EB1EDF}"/>
              </a:ext>
            </a:extLst>
          </p:cNvPr>
          <p:cNvSpPr/>
          <p:nvPr/>
        </p:nvSpPr>
        <p:spPr>
          <a:xfrm>
            <a:off x="8676456" y="36916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F19E1A19-B354-4CF2-B142-377700F9B1BC}"/>
              </a:ext>
            </a:extLst>
          </p:cNvPr>
          <p:cNvSpPr/>
          <p:nvPr/>
        </p:nvSpPr>
        <p:spPr>
          <a:xfrm>
            <a:off x="8172400" y="28529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559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4</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4: </a:t>
            </a:r>
            <a:endParaRPr lang="en-US" sz="2400" b="1"/>
          </a:p>
          <a:p>
            <a:r>
              <a:rPr lang="el-GR" sz="2400"/>
              <a:t>Ξεκινώντας από τη ρίζα του δένδρου βρίσκουμε τις διαδρομές προς τα φύλλα και σε κάθε κλάδο τοποθετούμε το 0 ή το 1.</a:t>
            </a:r>
          </a:p>
          <a:p>
            <a:pPr marL="0" indent="0">
              <a:buNone/>
            </a:pPr>
            <a:r>
              <a:rPr lang="el-GR" sz="2400"/>
              <a:t>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10" name="Ευθύγραμμο βέλος σύνδεσης 9">
            <a:extLst>
              <a:ext uri="{FF2B5EF4-FFF2-40B4-BE49-F238E27FC236}">
                <a16:creationId xmlns:a16="http://schemas.microsoft.com/office/drawing/2014/main" id="{AF136156-7B4F-42B3-9497-8AECBC4482FC}"/>
              </a:ext>
            </a:extLst>
          </p:cNvPr>
          <p:cNvCxnSpPr/>
          <p:nvPr/>
        </p:nvCxnSpPr>
        <p:spPr>
          <a:xfrm>
            <a:off x="8807524" y="2060848"/>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AA0892-9500-4BA9-9D88-84614C7BC20B}"/>
              </a:ext>
            </a:extLst>
          </p:cNvPr>
          <p:cNvSpPr txBox="1"/>
          <p:nvPr/>
        </p:nvSpPr>
        <p:spPr>
          <a:xfrm>
            <a:off x="8388424" y="1375441"/>
            <a:ext cx="914400" cy="914400"/>
          </a:xfrm>
          <a:prstGeom prst="rect">
            <a:avLst/>
          </a:prstGeom>
        </p:spPr>
        <p:txBody>
          <a:bodyPr vert="horz" wrap="none" lIns="91440" tIns="45720" rIns="91440" bIns="45720" rtlCol="0" anchor="ctr">
            <a:normAutofit/>
          </a:bodyPr>
          <a:lstStyle/>
          <a:p>
            <a:r>
              <a:rPr lang="el-GR" sz="2400" b="1">
                <a:solidFill>
                  <a:srgbClr val="5075BC"/>
                </a:solidFill>
              </a:rPr>
              <a:t>Ρίζα</a:t>
            </a:r>
            <a:endParaRPr lang="en-US" sz="2400" b="1">
              <a:solidFill>
                <a:srgbClr val="5075BC"/>
              </a:solidFill>
            </a:endParaRPr>
          </a:p>
        </p:txBody>
      </p:sp>
    </p:spTree>
    <p:extLst>
      <p:ext uri="{BB962C8B-B14F-4D97-AF65-F5344CB8AC3E}">
        <p14:creationId xmlns:p14="http://schemas.microsoft.com/office/powerpoint/2010/main" val="293420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159FA9-85A2-4685-AB6E-649D85DA17FE}"/>
              </a:ext>
            </a:extLst>
          </p:cNvPr>
          <p:cNvSpPr>
            <a:spLocks noGrp="1"/>
          </p:cNvSpPr>
          <p:nvPr>
            <p:ph type="title"/>
          </p:nvPr>
        </p:nvSpPr>
        <p:spPr/>
        <p:txBody>
          <a:bodyPr/>
          <a:lstStyle/>
          <a:p>
            <a:r>
              <a:rPr lang="el-GR"/>
              <a:t>Είδη πλεονασμού</a:t>
            </a:r>
            <a:endParaRPr lang="en-US"/>
          </a:p>
        </p:txBody>
      </p:sp>
      <p:sp>
        <p:nvSpPr>
          <p:cNvPr id="3" name="Θέση περιεχομένου 2">
            <a:extLst>
              <a:ext uri="{FF2B5EF4-FFF2-40B4-BE49-F238E27FC236}">
                <a16:creationId xmlns:a16="http://schemas.microsoft.com/office/drawing/2014/main" id="{0F70AB38-A1CC-4AA8-8C22-76CE69442142}"/>
              </a:ext>
            </a:extLst>
          </p:cNvPr>
          <p:cNvSpPr>
            <a:spLocks noGrp="1"/>
          </p:cNvSpPr>
          <p:nvPr>
            <p:ph idx="1"/>
          </p:nvPr>
        </p:nvSpPr>
        <p:spPr>
          <a:xfrm>
            <a:off x="464156" y="1556792"/>
            <a:ext cx="8356316" cy="4968552"/>
          </a:xfrm>
        </p:spPr>
        <p:txBody>
          <a:bodyPr>
            <a:normAutofit fontScale="70000" lnSpcReduction="20000"/>
          </a:bodyPr>
          <a:lstStyle/>
          <a:p>
            <a:pPr marL="0" indent="0">
              <a:buNone/>
            </a:pPr>
            <a:r>
              <a:rPr lang="el-GR"/>
              <a:t>Η πλειονότητα των προτύπων κωδικοποίησης και συμπίεσης ψηφιακού βίντεο στηρίζονται στην </a:t>
            </a:r>
            <a:r>
              <a:rPr lang="el-GR" b="1"/>
              <a:t>αξιοποίηση διαφόρων ειδών πλεονασμού στοχεύοντας στη μείωσή του</a:t>
            </a:r>
            <a:r>
              <a:rPr lang="el-GR"/>
              <a:t>, άρα και στη μείωση του όγκου των δεδομένων. </a:t>
            </a:r>
          </a:p>
          <a:p>
            <a:pPr marL="0" indent="0">
              <a:buNone/>
            </a:pPr>
            <a:r>
              <a:rPr lang="el-GR"/>
              <a:t>Τα </a:t>
            </a:r>
            <a:r>
              <a:rPr lang="el-GR" b="1"/>
              <a:t>είδη πλεονασμού</a:t>
            </a:r>
            <a:r>
              <a:rPr lang="el-GR"/>
              <a:t> είναι τα επόμενα:   </a:t>
            </a:r>
          </a:p>
          <a:p>
            <a:r>
              <a:rPr lang="el-GR" b="1"/>
              <a:t>Χωρικός πλεονασμός</a:t>
            </a:r>
            <a:r>
              <a:rPr lang="el-GR"/>
              <a:t>, ο οποίος οφείλεται στις ομοιότητες μεταξύ των </a:t>
            </a:r>
            <a:r>
              <a:rPr lang="el-GR" err="1"/>
              <a:t>εικονοστοιχείων</a:t>
            </a:r>
            <a:r>
              <a:rPr lang="el-GR"/>
              <a:t> που δομούν ένα πλαίσιο. </a:t>
            </a:r>
          </a:p>
          <a:p>
            <a:r>
              <a:rPr lang="el-GR" b="1"/>
              <a:t>Χρονικός πλεονασμός, </a:t>
            </a:r>
            <a:r>
              <a:rPr lang="el-GR"/>
              <a:t>ο οποίος οφείλεται στις ομοιότητες μεταξύ διαδοχικών εικόνων ενός βίντεο.  </a:t>
            </a:r>
          </a:p>
          <a:p>
            <a:r>
              <a:rPr lang="el-GR" b="1"/>
              <a:t>Στατιστικός πλεονασμός</a:t>
            </a:r>
            <a:r>
              <a:rPr lang="el-GR"/>
              <a:t>, ο οποίος οφείλεται στις στατιστικές ιδιότητες της εμφάνισης των διαφόρων συμβόλων προς κωδικοποίηση. </a:t>
            </a:r>
          </a:p>
          <a:p>
            <a:r>
              <a:rPr lang="el-GR" b="1" err="1"/>
              <a:t>Ψυχοοπτικός</a:t>
            </a:r>
            <a:r>
              <a:rPr lang="el-GR" b="1"/>
              <a:t> πλεονασμός, </a:t>
            </a:r>
            <a:r>
              <a:rPr lang="el-GR"/>
              <a:t>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a:p>
        </p:txBody>
      </p:sp>
    </p:spTree>
    <p:extLst>
      <p:ext uri="{BB962C8B-B14F-4D97-AF65-F5344CB8AC3E}">
        <p14:creationId xmlns:p14="http://schemas.microsoft.com/office/powerpoint/2010/main" val="554386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5</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5: </a:t>
            </a:r>
            <a:endParaRPr lang="en-US" sz="2400" b="1"/>
          </a:p>
          <a:p>
            <a:r>
              <a:rPr lang="el-GR" sz="2400"/>
              <a:t>Ξεκινώντας από τη </a:t>
            </a:r>
            <a:r>
              <a:rPr lang="el-GR" sz="2400" b="1"/>
              <a:t>ρίζα</a:t>
            </a:r>
            <a:r>
              <a:rPr lang="el-GR" sz="2400"/>
              <a:t> υπολογίζεται η κωδικοποίηση που αντιστοιχεί σε κάθε φύλλο ως συνδυασμός των 0 και 1 που αντιστοιχούν στους κλάδους της διαδρομής.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5" name="Ευθύγραμμο βέλος σύνδεσης 4">
            <a:extLst>
              <a:ext uri="{FF2B5EF4-FFF2-40B4-BE49-F238E27FC236}">
                <a16:creationId xmlns:a16="http://schemas.microsoft.com/office/drawing/2014/main" id="{C267E53C-919F-41DD-A0F6-314F39A2B3A9}"/>
              </a:ext>
            </a:extLst>
          </p:cNvPr>
          <p:cNvCxnSpPr>
            <a:cxnSpLocks/>
          </p:cNvCxnSpPr>
          <p:nvPr/>
        </p:nvCxnSpPr>
        <p:spPr>
          <a:xfrm flipH="1" flipV="1">
            <a:off x="8028384" y="2788452"/>
            <a:ext cx="569590" cy="4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AE59E943-E100-4F67-A59A-F2027A805FA8}"/>
              </a:ext>
            </a:extLst>
          </p:cNvPr>
          <p:cNvCxnSpPr>
            <a:cxnSpLocks/>
          </p:cNvCxnSpPr>
          <p:nvPr/>
        </p:nvCxnSpPr>
        <p:spPr>
          <a:xfrm flipH="1">
            <a:off x="6662366" y="2907725"/>
            <a:ext cx="429914" cy="64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F5D3B055-354E-468F-8500-80929739802E}"/>
              </a:ext>
            </a:extLst>
          </p:cNvPr>
          <p:cNvCxnSpPr>
            <a:cxnSpLocks/>
          </p:cNvCxnSpPr>
          <p:nvPr/>
        </p:nvCxnSpPr>
        <p:spPr>
          <a:xfrm flipH="1">
            <a:off x="4427984" y="3680619"/>
            <a:ext cx="192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312AC5-8A3E-4967-A130-235CC8BF850E}"/>
              </a:ext>
            </a:extLst>
          </p:cNvPr>
          <p:cNvSpPr txBox="1"/>
          <p:nvPr/>
        </p:nvSpPr>
        <p:spPr>
          <a:xfrm>
            <a:off x="6635080" y="4916016"/>
            <a:ext cx="914400" cy="914400"/>
          </a:xfrm>
          <a:prstGeom prst="rect">
            <a:avLst/>
          </a:prstGeom>
        </p:spPr>
        <p:txBody>
          <a:bodyPr vert="horz" wrap="none" lIns="91440" tIns="45720" rIns="91440" bIns="45720" rtlCol="0" anchor="ctr">
            <a:normAutofit/>
          </a:bodyPr>
          <a:lstStyle/>
          <a:p>
            <a:r>
              <a:rPr lang="en-US"/>
              <a:t>C:  101</a:t>
            </a:r>
          </a:p>
        </p:txBody>
      </p:sp>
    </p:spTree>
    <p:extLst>
      <p:ext uri="{BB962C8B-B14F-4D97-AF65-F5344CB8AC3E}">
        <p14:creationId xmlns:p14="http://schemas.microsoft.com/office/powerpoint/2010/main" val="17581501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9A6AB-8F7E-4515-8D5F-D2F72928CE10}"/>
              </a:ext>
            </a:extLst>
          </p:cNvPr>
          <p:cNvSpPr>
            <a:spLocks noGrp="1"/>
          </p:cNvSpPr>
          <p:nvPr>
            <p:ph type="title"/>
          </p:nvPr>
        </p:nvSpPr>
        <p:spPr/>
        <p:txBody>
          <a:bodyPr/>
          <a:lstStyle/>
          <a:p>
            <a:r>
              <a:rPr lang="el-GR"/>
              <a:t>Πίνακας κωδικοποιήσεων</a:t>
            </a:r>
            <a:endParaRPr lang="en-US"/>
          </a:p>
        </p:txBody>
      </p:sp>
      <p:sp>
        <p:nvSpPr>
          <p:cNvPr id="3" name="Θέση περιεχομένου 2">
            <a:extLst>
              <a:ext uri="{FF2B5EF4-FFF2-40B4-BE49-F238E27FC236}">
                <a16:creationId xmlns:a16="http://schemas.microsoft.com/office/drawing/2014/main" id="{C0886359-D5B1-4486-A7CB-7F3D98B2F2AE}"/>
              </a:ext>
            </a:extLst>
          </p:cNvPr>
          <p:cNvSpPr>
            <a:spLocks noGrp="1"/>
          </p:cNvSpPr>
          <p:nvPr>
            <p:ph idx="1"/>
          </p:nvPr>
        </p:nvSpPr>
        <p:spPr/>
        <p:txBody>
          <a:bodyPr/>
          <a:lstStyle/>
          <a:p>
            <a:endParaRPr lang="en-US"/>
          </a:p>
        </p:txBody>
      </p:sp>
      <p:graphicFrame>
        <p:nvGraphicFramePr>
          <p:cNvPr id="4" name="Πίνακας 3">
            <a:extLst>
              <a:ext uri="{FF2B5EF4-FFF2-40B4-BE49-F238E27FC236}">
                <a16:creationId xmlns:a16="http://schemas.microsoft.com/office/drawing/2014/main" id="{DEE0F6FE-4C02-4404-9117-AA972D9A687B}"/>
              </a:ext>
            </a:extLst>
          </p:cNvPr>
          <p:cNvGraphicFramePr>
            <a:graphicFrameLocks noGrp="1"/>
          </p:cNvGraphicFramePr>
          <p:nvPr>
            <p:extLst>
              <p:ext uri="{D42A27DB-BD31-4B8C-83A1-F6EECF244321}">
                <p14:modId xmlns:p14="http://schemas.microsoft.com/office/powerpoint/2010/main" val="3113877508"/>
              </p:ext>
            </p:extLst>
          </p:nvPr>
        </p:nvGraphicFramePr>
        <p:xfrm>
          <a:off x="102555" y="1873680"/>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n-US"/>
                        <a:t>11</a:t>
                      </a:r>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n-US"/>
                        <a:t>01</a:t>
                      </a:r>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n-US"/>
                        <a:t>101</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a:t>1001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a:t>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1000</a:t>
                      </a:r>
                    </a:p>
                  </a:txBody>
                  <a:tcPr/>
                </a:tc>
                <a:extLst>
                  <a:ext uri="{0D108BD9-81ED-4DB2-BD59-A6C34878D82A}">
                    <a16:rowId xmlns:a16="http://schemas.microsoft.com/office/drawing/2014/main" val="3366015493"/>
                  </a:ext>
                </a:extLst>
              </a:tr>
            </a:tbl>
          </a:graphicData>
        </a:graphic>
      </p:graphicFrame>
      <p:pic>
        <p:nvPicPr>
          <p:cNvPr id="5" name="Εικόνα 4">
            <a:extLst>
              <a:ext uri="{FF2B5EF4-FFF2-40B4-BE49-F238E27FC236}">
                <a16:creationId xmlns:a16="http://schemas.microsoft.com/office/drawing/2014/main" id="{67061A6A-9665-445C-94F6-01CB75A74BB4}"/>
              </a:ext>
            </a:extLst>
          </p:cNvPr>
          <p:cNvPicPr>
            <a:picLocks noChangeAspect="1"/>
          </p:cNvPicPr>
          <p:nvPr/>
        </p:nvPicPr>
        <p:blipFill>
          <a:blip r:embed="rId3"/>
          <a:stretch>
            <a:fillRect/>
          </a:stretch>
        </p:blipFill>
        <p:spPr>
          <a:xfrm>
            <a:off x="3090031" y="1874052"/>
            <a:ext cx="6053969" cy="3355148"/>
          </a:xfrm>
          <a:prstGeom prst="rect">
            <a:avLst/>
          </a:prstGeom>
        </p:spPr>
      </p:pic>
    </p:spTree>
    <p:extLst>
      <p:ext uri="{BB962C8B-B14F-4D97-AF65-F5344CB8AC3E}">
        <p14:creationId xmlns:p14="http://schemas.microsoft.com/office/powerpoint/2010/main" val="35064811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A1596-A683-4B90-AF64-DF5EC340DD94}"/>
              </a:ext>
            </a:extLst>
          </p:cNvPr>
          <p:cNvSpPr>
            <a:spLocks noGrp="1"/>
          </p:cNvSpPr>
          <p:nvPr>
            <p:ph type="title"/>
          </p:nvPr>
        </p:nvSpPr>
        <p:spPr/>
        <p:txBody>
          <a:bodyPr/>
          <a:lstStyle/>
          <a:p>
            <a:r>
              <a:rPr lang="el-GR"/>
              <a:t>Παρατηρήσεις</a:t>
            </a:r>
            <a:endParaRPr lang="en-US"/>
          </a:p>
        </p:txBody>
      </p:sp>
      <p:sp>
        <p:nvSpPr>
          <p:cNvPr id="3" name="Θέση περιεχομένου 2">
            <a:extLst>
              <a:ext uri="{FF2B5EF4-FFF2-40B4-BE49-F238E27FC236}">
                <a16:creationId xmlns:a16="http://schemas.microsoft.com/office/drawing/2014/main" id="{01DC3A05-FECB-476F-B0B3-5EABC3F60102}"/>
              </a:ext>
            </a:extLst>
          </p:cNvPr>
          <p:cNvSpPr>
            <a:spLocks noGrp="1"/>
          </p:cNvSpPr>
          <p:nvPr>
            <p:ph idx="1"/>
          </p:nvPr>
        </p:nvSpPr>
        <p:spPr/>
        <p:txBody>
          <a:bodyPr/>
          <a:lstStyle/>
          <a:p>
            <a:r>
              <a:rPr lang="el-GR"/>
              <a:t>Κάθε σύμβολο αντιστοιχεί σε </a:t>
            </a:r>
            <a:r>
              <a:rPr lang="el-GR" b="1"/>
              <a:t>μία μοναδική κωδικοποίηση</a:t>
            </a:r>
            <a:r>
              <a:rPr lang="el-GR"/>
              <a:t>.  </a:t>
            </a:r>
          </a:p>
          <a:p>
            <a:r>
              <a:rPr lang="el-GR"/>
              <a:t>Η κωδικοποίηση οποιουδήποτε συμβόλου </a:t>
            </a:r>
            <a:r>
              <a:rPr lang="el-GR" b="1"/>
              <a:t>δεν είναι πρόθεμα της κωδικοποίησης</a:t>
            </a:r>
            <a:r>
              <a:rPr lang="el-GR"/>
              <a:t> κάποιου άλλου συμβόλου.</a:t>
            </a:r>
            <a:endParaRPr lang="en-US"/>
          </a:p>
        </p:txBody>
      </p:sp>
    </p:spTree>
    <p:extLst>
      <p:ext uri="{BB962C8B-B14F-4D97-AF65-F5344CB8AC3E}">
        <p14:creationId xmlns:p14="http://schemas.microsoft.com/office/powerpoint/2010/main" val="12869170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BAF02-38AE-452A-B1EF-72FC0D99B989}"/>
              </a:ext>
            </a:extLst>
          </p:cNvPr>
          <p:cNvSpPr>
            <a:spLocks noGrp="1"/>
          </p:cNvSpPr>
          <p:nvPr>
            <p:ph type="title"/>
          </p:nvPr>
        </p:nvSpPr>
        <p:spPr/>
        <p:txBody>
          <a:bodyPr/>
          <a:lstStyle/>
          <a:p>
            <a:r>
              <a:rPr lang="el-GR"/>
              <a:t>Απόδοση κωδικοποίησης </a:t>
            </a:r>
            <a:r>
              <a:rPr lang="en-US"/>
              <a:t>Huffman</a:t>
            </a:r>
          </a:p>
        </p:txBody>
      </p:sp>
      <p:sp>
        <p:nvSpPr>
          <p:cNvPr id="3" name="Θέση περιεχομένου 2">
            <a:extLst>
              <a:ext uri="{FF2B5EF4-FFF2-40B4-BE49-F238E27FC236}">
                <a16:creationId xmlns:a16="http://schemas.microsoft.com/office/drawing/2014/main" id="{F24409A9-E05F-42E8-8EA2-A05E23F10BDA}"/>
              </a:ext>
            </a:extLst>
          </p:cNvPr>
          <p:cNvSpPr>
            <a:spLocks noGrp="1"/>
          </p:cNvSpPr>
          <p:nvPr>
            <p:ph idx="1"/>
          </p:nvPr>
        </p:nvSpPr>
        <p:spPr>
          <a:xfrm>
            <a:off x="464156" y="1556792"/>
            <a:ext cx="8572340" cy="4824536"/>
          </a:xfrm>
        </p:spPr>
        <p:txBody>
          <a:bodyPr>
            <a:normAutofit lnSpcReduction="10000"/>
          </a:bodyPr>
          <a:lstStyle/>
          <a:p>
            <a:r>
              <a:rPr lang="el-GR" sz="2400"/>
              <a:t>Απόδοση κωδικοποίησης </a:t>
            </a:r>
            <a:r>
              <a:rPr lang="en-US" sz="2400"/>
              <a:t>Huffman: </a:t>
            </a:r>
          </a:p>
          <a:p>
            <a:endParaRPr lang="en-US" sz="2400"/>
          </a:p>
          <a:p>
            <a:endParaRPr lang="el-GR" sz="2400"/>
          </a:p>
          <a:p>
            <a:r>
              <a:rPr lang="el-GR" sz="2400"/>
              <a:t>Απόδοση ομοιόμορφης κωδικοποίησης:</a:t>
            </a:r>
          </a:p>
          <a:p>
            <a:endParaRPr lang="el-GR" sz="2400"/>
          </a:p>
          <a:p>
            <a:endParaRPr lang="en-US" sz="2400"/>
          </a:p>
          <a:p>
            <a:r>
              <a:rPr lang="el-GR" sz="2400"/>
              <a:t>Προκύπτει λοιπόν ότι, στο συγκεκριμένο παράδειγμα, η κωδικοποίηση </a:t>
            </a:r>
            <a:r>
              <a:rPr lang="el-GR" sz="2400" err="1"/>
              <a:t>Huffman</a:t>
            </a:r>
            <a:r>
              <a:rPr lang="el-GR" sz="2400"/>
              <a:t> είναι πιο αποδοτική από την ομοιόμορφη κωδικοποίηση κατά περίπου 22%, αφού κάθε σύμβολο στην κωδικοποίηση </a:t>
            </a:r>
            <a:r>
              <a:rPr lang="el-GR" sz="2400" err="1"/>
              <a:t>Huffman</a:t>
            </a:r>
            <a:r>
              <a:rPr lang="el-GR" sz="2400"/>
              <a:t> κωδικοποιείται με 2.45 </a:t>
            </a:r>
            <a:r>
              <a:rPr lang="el-GR" sz="2400" err="1"/>
              <a:t>bits</a:t>
            </a:r>
            <a:r>
              <a:rPr lang="el-GR" sz="2400"/>
              <a:t>, ενώ στην ομοιόμορφη με 3 </a:t>
            </a:r>
            <a:r>
              <a:rPr lang="el-GR" sz="2400" err="1"/>
              <a:t>bits</a:t>
            </a:r>
            <a:r>
              <a:rPr lang="el-GR" sz="2400"/>
              <a:t>. </a:t>
            </a:r>
            <a:endParaRPr lang="en-US" sz="2400"/>
          </a:p>
        </p:txBody>
      </p:sp>
      <p:pic>
        <p:nvPicPr>
          <p:cNvPr id="4" name="Εικόνα 3">
            <a:extLst>
              <a:ext uri="{FF2B5EF4-FFF2-40B4-BE49-F238E27FC236}">
                <a16:creationId xmlns:a16="http://schemas.microsoft.com/office/drawing/2014/main" id="{409AE0A8-E7CB-43D4-8E18-A6B6F3B53FE7}"/>
              </a:ext>
            </a:extLst>
          </p:cNvPr>
          <p:cNvPicPr>
            <a:picLocks noChangeAspect="1"/>
          </p:cNvPicPr>
          <p:nvPr/>
        </p:nvPicPr>
        <p:blipFill>
          <a:blip r:embed="rId3"/>
          <a:stretch>
            <a:fillRect/>
          </a:stretch>
        </p:blipFill>
        <p:spPr>
          <a:xfrm>
            <a:off x="2555777" y="3390826"/>
            <a:ext cx="2808311" cy="1033784"/>
          </a:xfrm>
          <a:prstGeom prst="rect">
            <a:avLst/>
          </a:prstGeom>
        </p:spPr>
      </p:pic>
      <p:pic>
        <p:nvPicPr>
          <p:cNvPr id="5" name="Εικόνα 4">
            <a:extLst>
              <a:ext uri="{FF2B5EF4-FFF2-40B4-BE49-F238E27FC236}">
                <a16:creationId xmlns:a16="http://schemas.microsoft.com/office/drawing/2014/main" id="{D267EF49-7DC4-424E-8320-15D9AEE7A70F}"/>
              </a:ext>
            </a:extLst>
          </p:cNvPr>
          <p:cNvPicPr>
            <a:picLocks noChangeAspect="1"/>
          </p:cNvPicPr>
          <p:nvPr/>
        </p:nvPicPr>
        <p:blipFill>
          <a:blip r:embed="rId4"/>
          <a:stretch>
            <a:fillRect/>
          </a:stretch>
        </p:blipFill>
        <p:spPr>
          <a:xfrm>
            <a:off x="1259632" y="1921258"/>
            <a:ext cx="7668344" cy="949477"/>
          </a:xfrm>
          <a:prstGeom prst="rect">
            <a:avLst/>
          </a:prstGeom>
        </p:spPr>
      </p:pic>
    </p:spTree>
    <p:extLst>
      <p:ext uri="{BB962C8B-B14F-4D97-AF65-F5344CB8AC3E}">
        <p14:creationId xmlns:p14="http://schemas.microsoft.com/office/powerpoint/2010/main" val="8875165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B8E53-BA57-4793-B926-CBCB39996573}"/>
              </a:ext>
            </a:extLst>
          </p:cNvPr>
          <p:cNvSpPr>
            <a:spLocks noGrp="1"/>
          </p:cNvSpPr>
          <p:nvPr>
            <p:ph type="title"/>
          </p:nvPr>
        </p:nvSpPr>
        <p:spPr/>
        <p:txBody>
          <a:bodyPr/>
          <a:lstStyle/>
          <a:p>
            <a:r>
              <a:rPr lang="el-GR"/>
              <a:t>Πότε χρησιμοποιείται</a:t>
            </a:r>
            <a:endParaRPr lang="en-US"/>
          </a:p>
        </p:txBody>
      </p:sp>
      <p:sp>
        <p:nvSpPr>
          <p:cNvPr id="3" name="Θέση περιεχομένου 2">
            <a:extLst>
              <a:ext uri="{FF2B5EF4-FFF2-40B4-BE49-F238E27FC236}">
                <a16:creationId xmlns:a16="http://schemas.microsoft.com/office/drawing/2014/main" id="{3D0932D2-9818-446A-ABC8-99482E8C6FCB}"/>
              </a:ext>
            </a:extLst>
          </p:cNvPr>
          <p:cNvSpPr>
            <a:spLocks noGrp="1"/>
          </p:cNvSpPr>
          <p:nvPr>
            <p:ph idx="1"/>
          </p:nvPr>
        </p:nvSpPr>
        <p:spPr/>
        <p:txBody>
          <a:bodyPr/>
          <a:lstStyle/>
          <a:p>
            <a:r>
              <a:rPr lang="el-GR"/>
              <a:t>Ο αλγόριθμος </a:t>
            </a:r>
            <a:r>
              <a:rPr lang="el-GR" err="1"/>
              <a:t>Huffman</a:t>
            </a:r>
            <a:r>
              <a:rPr lang="el-GR"/>
              <a:t> συνεργάζεται αρμονικά με τις τεχνικές που συζητήσαμε στις προηγούμενες ενότητες. </a:t>
            </a:r>
          </a:p>
          <a:p>
            <a:r>
              <a:rPr lang="el-GR"/>
              <a:t>Συγκεκριμένα, αποτελεί </a:t>
            </a:r>
            <a:r>
              <a:rPr lang="el-GR" b="1"/>
              <a:t>το τελευταίο στάδιο της κωδικοποίησης / συμπίεσης των δεδομένων.</a:t>
            </a:r>
            <a:endParaRPr lang="en-US" b="1"/>
          </a:p>
        </p:txBody>
      </p:sp>
    </p:spTree>
    <p:extLst>
      <p:ext uri="{BB962C8B-B14F-4D97-AF65-F5344CB8AC3E}">
        <p14:creationId xmlns:p14="http://schemas.microsoft.com/office/powerpoint/2010/main" val="14552223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2527B-35E9-4901-9D4C-CB4C590B53C9}"/>
              </a:ext>
            </a:extLst>
          </p:cNvPr>
          <p:cNvSpPr>
            <a:spLocks noGrp="1"/>
          </p:cNvSpPr>
          <p:nvPr>
            <p:ph type="title"/>
          </p:nvPr>
        </p:nvSpPr>
        <p:spPr/>
        <p:txBody>
          <a:bodyPr>
            <a:normAutofit fontScale="90000"/>
          </a:bodyPr>
          <a:lstStyle/>
          <a:p>
            <a:r>
              <a:rPr lang="el-GR"/>
              <a:t>Πότε εφαρμόζεται ο αλγόριθμος </a:t>
            </a:r>
            <a:r>
              <a:rPr lang="el-GR" err="1"/>
              <a:t>Huffman</a:t>
            </a:r>
            <a:endParaRPr lang="en-US"/>
          </a:p>
        </p:txBody>
      </p:sp>
      <p:sp>
        <p:nvSpPr>
          <p:cNvPr id="3" name="Θέση περιεχομένου 2">
            <a:extLst>
              <a:ext uri="{FF2B5EF4-FFF2-40B4-BE49-F238E27FC236}">
                <a16:creationId xmlns:a16="http://schemas.microsoft.com/office/drawing/2014/main" id="{E2D58C12-B539-4317-A046-25DC153205D0}"/>
              </a:ext>
            </a:extLst>
          </p:cNvPr>
          <p:cNvSpPr>
            <a:spLocks noGrp="1"/>
          </p:cNvSpPr>
          <p:nvPr>
            <p:ph idx="1"/>
          </p:nvPr>
        </p:nvSpPr>
        <p:spPr>
          <a:xfrm>
            <a:off x="107504" y="1556792"/>
            <a:ext cx="8928992" cy="4824536"/>
          </a:xfrm>
        </p:spPr>
        <p:txBody>
          <a:bodyPr>
            <a:normAutofit fontScale="77500" lnSpcReduction="20000"/>
          </a:bodyPr>
          <a:lstStyle/>
          <a:p>
            <a:r>
              <a:rPr lang="el-GR"/>
              <a:t>Αρχικά υπολογίζεται ο </a:t>
            </a:r>
            <a:r>
              <a:rPr lang="el-GR" b="1"/>
              <a:t>χωρικός πλεονασμός </a:t>
            </a:r>
            <a:r>
              <a:rPr lang="el-GR"/>
              <a:t>σε επίπεδο </a:t>
            </a:r>
            <a:r>
              <a:rPr lang="el-GR" err="1"/>
              <a:t>μακρο</a:t>
            </a:r>
            <a:r>
              <a:rPr lang="el-GR"/>
              <a:t>-μπλοκ.</a:t>
            </a:r>
          </a:p>
          <a:p>
            <a:r>
              <a:rPr lang="el-GR"/>
              <a:t>Η περιγραφή κάποιων εξ αυτών μπορεί να βασιστεί στις περιγραφές των προηγουμένων και για αυτόν τον λόγο δημιουργείται το </a:t>
            </a:r>
            <a:r>
              <a:rPr lang="el-GR" b="1"/>
              <a:t>διάνυσμα κίνησης.  </a:t>
            </a:r>
          </a:p>
          <a:p>
            <a:r>
              <a:rPr lang="el-GR"/>
              <a:t>Στα υπόλοιπα </a:t>
            </a:r>
            <a:r>
              <a:rPr lang="el-GR" err="1"/>
              <a:t>μακρο</a:t>
            </a:r>
            <a:r>
              <a:rPr lang="el-GR"/>
              <a:t>-μπλοκ (χωρίς διάνυσμα κίνησης) αλλά και για τις διαφορές του προβλεπόμενου </a:t>
            </a:r>
            <a:r>
              <a:rPr lang="el-GR" err="1"/>
              <a:t>μακρο</a:t>
            </a:r>
            <a:r>
              <a:rPr lang="el-GR"/>
              <a:t>-μπλοκ από το πραγματικό εφαρμόζεται ο </a:t>
            </a:r>
            <a:r>
              <a:rPr lang="el-GR" b="1"/>
              <a:t>Διακριτός Μετασχηματισμός </a:t>
            </a:r>
            <a:r>
              <a:rPr lang="el-GR" b="1" err="1"/>
              <a:t>Συνημιτόνου</a:t>
            </a:r>
            <a:r>
              <a:rPr lang="el-GR"/>
              <a:t>.  </a:t>
            </a:r>
          </a:p>
          <a:p>
            <a:r>
              <a:rPr lang="el-GR"/>
              <a:t>Μετά την </a:t>
            </a:r>
            <a:r>
              <a:rPr lang="el-GR" b="1" err="1"/>
              <a:t>κβάντιση</a:t>
            </a:r>
            <a:r>
              <a:rPr lang="el-GR" b="1"/>
              <a:t> των συντελεστών </a:t>
            </a:r>
            <a:r>
              <a:rPr lang="el-GR"/>
              <a:t>του ΔΜΣ, γίνεται </a:t>
            </a:r>
            <a:r>
              <a:rPr lang="el-GR" b="1"/>
              <a:t>κωδικοποίηση μήκους διαδρομής</a:t>
            </a:r>
            <a:r>
              <a:rPr lang="el-GR"/>
              <a:t>.  </a:t>
            </a:r>
          </a:p>
          <a:p>
            <a:r>
              <a:rPr lang="el-GR"/>
              <a:t>Στα </a:t>
            </a:r>
            <a:r>
              <a:rPr lang="el-GR">
                <a:solidFill>
                  <a:schemeClr val="tx2"/>
                </a:solidFill>
              </a:rPr>
              <a:t>αποτελέσματα της </a:t>
            </a:r>
            <a:r>
              <a:rPr lang="el-GR" err="1">
                <a:solidFill>
                  <a:schemeClr val="tx2"/>
                </a:solidFill>
              </a:rPr>
              <a:t>κβάντισης</a:t>
            </a:r>
            <a:r>
              <a:rPr lang="el-GR">
                <a:solidFill>
                  <a:schemeClr val="tx2"/>
                </a:solidFill>
              </a:rPr>
              <a:t> </a:t>
            </a:r>
            <a:r>
              <a:rPr lang="el-GR"/>
              <a:t>αλλά και στα </a:t>
            </a:r>
            <a:r>
              <a:rPr lang="el-GR">
                <a:solidFill>
                  <a:schemeClr val="tx2"/>
                </a:solidFill>
              </a:rPr>
              <a:t>διανύσματα</a:t>
            </a:r>
            <a:r>
              <a:rPr lang="el-GR"/>
              <a:t> </a:t>
            </a:r>
            <a:r>
              <a:rPr lang="el-GR">
                <a:solidFill>
                  <a:schemeClr val="tx2"/>
                </a:solidFill>
              </a:rPr>
              <a:t>κίνησης</a:t>
            </a:r>
            <a:r>
              <a:rPr lang="el-GR"/>
              <a:t> </a:t>
            </a:r>
            <a:r>
              <a:rPr lang="el-GR" b="1"/>
              <a:t>εφαρμόζεται ο αλγόριθμος </a:t>
            </a:r>
            <a:r>
              <a:rPr lang="el-GR" b="1" err="1"/>
              <a:t>Huffman</a:t>
            </a:r>
            <a:r>
              <a:rPr lang="el-GR" b="1"/>
              <a:t>. </a:t>
            </a:r>
            <a:endParaRPr lang="en-US" b="1"/>
          </a:p>
        </p:txBody>
      </p:sp>
    </p:spTree>
    <p:extLst>
      <p:ext uri="{BB962C8B-B14F-4D97-AF65-F5344CB8AC3E}">
        <p14:creationId xmlns:p14="http://schemas.microsoft.com/office/powerpoint/2010/main" val="18840551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064C4-2819-4510-9C72-5FDFF93BC4EE}"/>
              </a:ext>
            </a:extLst>
          </p:cNvPr>
          <p:cNvSpPr>
            <a:spLocks noGrp="1"/>
          </p:cNvSpPr>
          <p:nvPr>
            <p:ph type="title"/>
          </p:nvPr>
        </p:nvSpPr>
        <p:spPr>
          <a:xfrm>
            <a:off x="0" y="274638"/>
            <a:ext cx="9144000" cy="1143000"/>
          </a:xfrm>
        </p:spPr>
        <p:txBody>
          <a:bodyPr>
            <a:normAutofit fontScale="90000"/>
          </a:bodyPr>
          <a:lstStyle/>
          <a:p>
            <a:r>
              <a:rPr lang="el-GR"/>
              <a:t>Συγκεντρωτικό Διάγραμμα Κωδικοποίησης </a:t>
            </a:r>
            <a:r>
              <a:rPr lang="en-US"/>
              <a:t>MPEG</a:t>
            </a:r>
            <a:endParaRPr lang="el-GR"/>
          </a:p>
        </p:txBody>
      </p:sp>
      <p:sp>
        <p:nvSpPr>
          <p:cNvPr id="3" name="Θέση περιεχομένου 2">
            <a:extLst>
              <a:ext uri="{FF2B5EF4-FFF2-40B4-BE49-F238E27FC236}">
                <a16:creationId xmlns:a16="http://schemas.microsoft.com/office/drawing/2014/main" id="{F014C11A-F38A-40E9-8728-A39D23127B7B}"/>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34B47448-ABBC-405E-8411-D616ADB65F97}"/>
              </a:ext>
            </a:extLst>
          </p:cNvPr>
          <p:cNvPicPr>
            <a:picLocks noChangeAspect="1"/>
          </p:cNvPicPr>
          <p:nvPr/>
        </p:nvPicPr>
        <p:blipFill>
          <a:blip r:embed="rId3"/>
          <a:stretch>
            <a:fillRect/>
          </a:stretch>
        </p:blipFill>
        <p:spPr>
          <a:xfrm>
            <a:off x="383612" y="1637528"/>
            <a:ext cx="8526065" cy="4086795"/>
          </a:xfrm>
          <a:prstGeom prst="rect">
            <a:avLst/>
          </a:prstGeom>
        </p:spPr>
      </p:pic>
    </p:spTree>
    <p:extLst>
      <p:ext uri="{BB962C8B-B14F-4D97-AF65-F5344CB8AC3E}">
        <p14:creationId xmlns:p14="http://schemas.microsoft.com/office/powerpoint/2010/main" val="36052250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l-GR" altLang="el-GR"/>
              <a:t>Πλαίσιο</a:t>
            </a:r>
            <a:r>
              <a:rPr lang="en-US" altLang="el-GR"/>
              <a:t>-I</a:t>
            </a:r>
            <a:r>
              <a:rPr lang="el-GR" altLang="el-GR"/>
              <a:t> (1 από 2)</a:t>
            </a:r>
            <a:endParaRPr lang="en-US" altLang="el-GR"/>
          </a:p>
        </p:txBody>
      </p:sp>
      <p:sp>
        <p:nvSpPr>
          <p:cNvPr id="3078" name="Rectangle 3"/>
          <p:cNvSpPr>
            <a:spLocks noGrp="1" noChangeArrowheads="1"/>
          </p:cNvSpPr>
          <p:nvPr>
            <p:ph idx="1"/>
          </p:nvPr>
        </p:nvSpPr>
        <p:spPr>
          <a:xfrm>
            <a:off x="457200" y="3068960"/>
            <a:ext cx="8229600" cy="3057203"/>
          </a:xfrm>
        </p:spPr>
        <p:txBody>
          <a:bodyPr>
            <a:normAutofit/>
          </a:bodyPr>
          <a:lstStyle/>
          <a:p>
            <a:pPr eaLnBrk="1" hangingPunct="1"/>
            <a:r>
              <a:rPr lang="el-GR" altLang="el-GR"/>
              <a:t>Πλαίσιο -</a:t>
            </a:r>
            <a:r>
              <a:rPr lang="en-US" altLang="el-GR"/>
              <a:t>I</a:t>
            </a:r>
            <a:r>
              <a:rPr lang="el-GR" altLang="el-GR"/>
              <a:t> (Ι-</a:t>
            </a:r>
            <a:r>
              <a:rPr lang="en-US" altLang="el-GR"/>
              <a:t>frames</a:t>
            </a:r>
            <a:r>
              <a:rPr lang="el-GR" altLang="el-GR"/>
              <a:t>)</a:t>
            </a:r>
          </a:p>
          <a:p>
            <a:pPr lvl="1" eaLnBrk="1" hangingPunct="1"/>
            <a:r>
              <a:rPr lang="el-GR" altLang="el-GR"/>
              <a:t>Κωδικοποίηση χωρίς αναφορές σε άλλα καρέ</a:t>
            </a:r>
          </a:p>
          <a:p>
            <a:pPr lvl="1" eaLnBrk="1" hangingPunct="1"/>
            <a:r>
              <a:rPr lang="el-GR" altLang="el-GR"/>
              <a:t>Κατάλληλα για τυχαία προσπέλαση</a:t>
            </a:r>
          </a:p>
          <a:p>
            <a:pPr lvl="1" eaLnBrk="1" hangingPunct="1"/>
            <a:r>
              <a:rPr lang="en-US" altLang="el-GR"/>
              <a:t>JPEG</a:t>
            </a:r>
            <a:r>
              <a:rPr lang="el-GR" altLang="el-GR"/>
              <a:t> με </a:t>
            </a:r>
            <a:r>
              <a:rPr lang="el-GR" altLang="el-GR" err="1"/>
              <a:t>απωλεστικό</a:t>
            </a:r>
            <a:r>
              <a:rPr lang="el-GR" altLang="el-GR"/>
              <a:t> ακολουθιακό ρυθμό</a:t>
            </a:r>
          </a:p>
          <a:p>
            <a:pPr lvl="2"/>
            <a:r>
              <a:rPr lang="el-GR" altLang="el-GR"/>
              <a:t>Μικρές αποκλίσεις για απλότητα</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117</a:t>
            </a:fld>
            <a:endParaRPr lang="el-G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94264"/>
            <a:ext cx="4869180"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028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9"/>
          <p:cNvSpPr>
            <a:spLocks noGrp="1" noChangeArrowheads="1"/>
          </p:cNvSpPr>
          <p:nvPr>
            <p:ph type="title"/>
          </p:nvPr>
        </p:nvSpPr>
        <p:spPr/>
        <p:txBody>
          <a:bodyPr/>
          <a:lstStyle/>
          <a:p>
            <a:r>
              <a:rPr lang="el-GR" altLang="el-GR"/>
              <a:t>Πλαίσιο </a:t>
            </a:r>
            <a:r>
              <a:rPr lang="en-US" altLang="el-GR"/>
              <a:t>-I</a:t>
            </a:r>
            <a:r>
              <a:rPr lang="el-GR" altLang="el-GR"/>
              <a:t> (2 από 2)</a:t>
            </a:r>
            <a:endParaRPr lang="en-US" altLang="el-GR"/>
          </a:p>
        </p:txBody>
      </p:sp>
      <p:sp>
        <p:nvSpPr>
          <p:cNvPr id="4102" name="Rectangle 10"/>
          <p:cNvSpPr>
            <a:spLocks noGrp="1" noChangeArrowheads="1"/>
          </p:cNvSpPr>
          <p:nvPr>
            <p:ph idx="1"/>
          </p:nvPr>
        </p:nvSpPr>
        <p:spPr/>
        <p:txBody>
          <a:bodyPr>
            <a:normAutofit/>
          </a:bodyPr>
          <a:lstStyle/>
          <a:p>
            <a:pPr eaLnBrk="1" hangingPunct="1"/>
            <a:r>
              <a:rPr lang="el-GR" altLang="el-GR" dirty="0"/>
              <a:t>Είσοδος: Μπλοκ (8</a:t>
            </a:r>
            <a:r>
              <a:rPr lang="en-US" altLang="el-GR" dirty="0"/>
              <a:t>x8)</a:t>
            </a:r>
            <a:endParaRPr lang="el-GR" altLang="el-GR" dirty="0"/>
          </a:p>
          <a:p>
            <a:pPr lvl="1" eaLnBrk="1" hangingPunct="1"/>
            <a:r>
              <a:rPr lang="el-GR" altLang="el-GR" dirty="0"/>
              <a:t>Μετασχηματισμός </a:t>
            </a:r>
            <a:r>
              <a:rPr lang="en-US" altLang="el-GR" dirty="0"/>
              <a:t>DCT</a:t>
            </a:r>
            <a:endParaRPr lang="el-GR" altLang="el-GR" dirty="0"/>
          </a:p>
          <a:p>
            <a:pPr lvl="1" eaLnBrk="1" hangingPunct="1"/>
            <a:r>
              <a:rPr lang="el-GR" altLang="el-GR" dirty="0" err="1"/>
              <a:t>Κβαντοποίηση</a:t>
            </a:r>
            <a:r>
              <a:rPr lang="el-GR" altLang="el-GR" dirty="0"/>
              <a:t> συντελεστών</a:t>
            </a:r>
          </a:p>
          <a:p>
            <a:pPr lvl="1" eaLnBrk="1" hangingPunct="1"/>
            <a:r>
              <a:rPr lang="en-US" altLang="el-GR" dirty="0"/>
              <a:t>DPCM</a:t>
            </a:r>
            <a:r>
              <a:rPr lang="el-GR" altLang="el-GR" dirty="0"/>
              <a:t> για συντελεστές </a:t>
            </a:r>
            <a:r>
              <a:rPr lang="en-US" altLang="el-GR" dirty="0"/>
              <a:t>DC</a:t>
            </a:r>
            <a:r>
              <a:rPr lang="el-GR" altLang="el-GR" dirty="0"/>
              <a:t> </a:t>
            </a:r>
            <a:r>
              <a:rPr lang="en-US" altLang="el-GR" dirty="0"/>
              <a:t>(</a:t>
            </a:r>
            <a:r>
              <a:rPr lang="el-GR" dirty="0"/>
              <a:t>Διαφορική </a:t>
            </a:r>
            <a:r>
              <a:rPr lang="el-GR" dirty="0" err="1"/>
              <a:t>Παλμοκωδική</a:t>
            </a:r>
            <a:r>
              <a:rPr lang="el-GR" dirty="0"/>
              <a:t> διαμόρφωση</a:t>
            </a:r>
            <a:r>
              <a:rPr lang="en-US" altLang="el-GR" dirty="0"/>
              <a:t>)</a:t>
            </a:r>
          </a:p>
          <a:p>
            <a:pPr lvl="1" eaLnBrk="1" hangingPunct="1"/>
            <a:r>
              <a:rPr lang="el-GR" altLang="el-GR" dirty="0"/>
              <a:t>Διάταξη ζιγκ-ζαγκ για συντελεστές </a:t>
            </a:r>
            <a:r>
              <a:rPr lang="en-US" altLang="el-GR" dirty="0"/>
              <a:t>AC</a:t>
            </a:r>
            <a:endParaRPr lang="el-GR" altLang="el-GR" dirty="0"/>
          </a:p>
          <a:p>
            <a:pPr lvl="1" eaLnBrk="1" hangingPunct="1"/>
            <a:r>
              <a:rPr lang="el-GR" altLang="el-GR" dirty="0"/>
              <a:t>Κωδικοποίηση μήκους σειρών (</a:t>
            </a:r>
            <a:r>
              <a:rPr lang="en-US" altLang="el-GR" dirty="0"/>
              <a:t>RLE)</a:t>
            </a:r>
            <a:endParaRPr lang="el-GR" altLang="el-GR" dirty="0"/>
          </a:p>
          <a:p>
            <a:pPr lvl="1" eaLnBrk="1" hangingPunct="1"/>
            <a:r>
              <a:rPr lang="el-GR" altLang="el-GR" dirty="0"/>
              <a:t>Κωδικοποίηση εντροπίας παρόμοια με </a:t>
            </a:r>
            <a:r>
              <a:rPr lang="en-US" altLang="el-GR" dirty="0"/>
              <a:t>Huffman</a:t>
            </a:r>
            <a:endParaRPr lang="el-GR" altLang="el-GR"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118</a:t>
            </a:fld>
            <a:endParaRPr lang="el-GR"/>
          </a:p>
        </p:txBody>
      </p:sp>
    </p:spTree>
    <p:extLst>
      <p:ext uri="{BB962C8B-B14F-4D97-AF65-F5344CB8AC3E}">
        <p14:creationId xmlns:p14="http://schemas.microsoft.com/office/powerpoint/2010/main" val="39304831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l-GR" altLang="el-GR"/>
              <a:t>Πλαίσια </a:t>
            </a:r>
            <a:r>
              <a:rPr lang="en-US" altLang="el-GR"/>
              <a:t>-P</a:t>
            </a:r>
            <a:r>
              <a:rPr lang="el-GR" altLang="el-GR"/>
              <a:t> (</a:t>
            </a:r>
            <a:r>
              <a:rPr lang="en-US" altLang="el-GR"/>
              <a:t>1</a:t>
            </a:r>
            <a:r>
              <a:rPr lang="el-GR" altLang="el-GR"/>
              <a:t> από 2)</a:t>
            </a:r>
            <a:endParaRPr lang="en-US" altLang="el-GR"/>
          </a:p>
        </p:txBody>
      </p:sp>
      <p:sp>
        <p:nvSpPr>
          <p:cNvPr id="5126" name="Rectangle 4"/>
          <p:cNvSpPr>
            <a:spLocks noGrp="1" noChangeArrowheads="1"/>
          </p:cNvSpPr>
          <p:nvPr>
            <p:ph type="body" idx="1"/>
          </p:nvPr>
        </p:nvSpPr>
        <p:spPr>
          <a:xfrm>
            <a:off x="381000" y="3726592"/>
            <a:ext cx="8382000" cy="2674208"/>
          </a:xfrm>
        </p:spPr>
        <p:txBody>
          <a:bodyPr>
            <a:normAutofit fontScale="92500" lnSpcReduction="10000"/>
          </a:bodyPr>
          <a:lstStyle/>
          <a:p>
            <a:pPr eaLnBrk="1" hangingPunct="1"/>
            <a:r>
              <a:rPr lang="el-GR" altLang="el-GR"/>
              <a:t>Πλαίσιο -</a:t>
            </a:r>
            <a:r>
              <a:rPr lang="en-US" altLang="el-GR"/>
              <a:t>P</a:t>
            </a:r>
            <a:r>
              <a:rPr lang="el-GR" altLang="el-GR"/>
              <a:t> (</a:t>
            </a:r>
            <a:r>
              <a:rPr lang="en-US" altLang="el-GR"/>
              <a:t>P</a:t>
            </a:r>
            <a:r>
              <a:rPr lang="el-GR" altLang="el-GR"/>
              <a:t>-</a:t>
            </a:r>
            <a:r>
              <a:rPr lang="en-US" altLang="el-GR"/>
              <a:t>frames</a:t>
            </a:r>
            <a:r>
              <a:rPr lang="el-GR" altLang="el-GR"/>
              <a:t>)</a:t>
            </a:r>
          </a:p>
          <a:p>
            <a:pPr lvl="1" eaLnBrk="1" hangingPunct="1"/>
            <a:r>
              <a:rPr lang="el-GR" altLang="el-GR"/>
              <a:t>Επανόρθωση κίνησης</a:t>
            </a:r>
            <a:r>
              <a:rPr lang="en-US" altLang="el-GR"/>
              <a:t> </a:t>
            </a:r>
            <a:r>
              <a:rPr lang="el-GR" altLang="el-GR"/>
              <a:t>με πλαίσιο αναφοράς</a:t>
            </a:r>
          </a:p>
          <a:p>
            <a:pPr lvl="1"/>
            <a:r>
              <a:rPr lang="el-GR" altLang="el-GR"/>
              <a:t>Αναφορά: αμέσως προηγούμενο πλαίσιο -</a:t>
            </a:r>
            <a:r>
              <a:rPr lang="en-US" altLang="el-GR"/>
              <a:t>I</a:t>
            </a:r>
            <a:r>
              <a:rPr lang="el-GR" altLang="el-GR"/>
              <a:t> ή -</a:t>
            </a:r>
            <a:r>
              <a:rPr lang="en-US" altLang="el-GR"/>
              <a:t>P</a:t>
            </a:r>
            <a:endParaRPr lang="el-GR" altLang="el-GR"/>
          </a:p>
          <a:p>
            <a:pPr lvl="1" eaLnBrk="1" hangingPunct="1"/>
            <a:r>
              <a:rPr lang="el-GR" altLang="el-GR"/>
              <a:t>Εντοπισμός πλέον παρόμοιου </a:t>
            </a:r>
            <a:r>
              <a:rPr lang="el-GR" altLang="el-GR" err="1"/>
              <a:t>μακρομπλόκ</a:t>
            </a:r>
            <a:endParaRPr lang="el-GR" altLang="el-GR"/>
          </a:p>
          <a:p>
            <a:pPr lvl="1" eaLnBrk="1" hangingPunct="1"/>
            <a:r>
              <a:rPr lang="el-GR" altLang="el-GR"/>
              <a:t>Επιτρέπονται και </a:t>
            </a:r>
            <a:r>
              <a:rPr lang="el-GR" altLang="el-GR" err="1"/>
              <a:t>μακρομπλόκ</a:t>
            </a:r>
            <a:r>
              <a:rPr lang="el-GR" altLang="el-GR"/>
              <a:t> χωρίς πρόβλεψη</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119</a:t>
            </a:fld>
            <a:endParaRPr lang="el-G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304800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66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pPr algn="l"/>
            <a:r>
              <a:rPr lang="el-GR"/>
              <a:t>Χωρική &amp; Χρονική κωδικοποίηση</a:t>
            </a:r>
          </a:p>
        </p:txBody>
      </p:sp>
      <p:pic>
        <p:nvPicPr>
          <p:cNvPr id="17411" name="Picture 4"/>
          <p:cNvPicPr>
            <a:picLocks noChangeAspect="1"/>
          </p:cNvPicPr>
          <p:nvPr/>
        </p:nvPicPr>
        <p:blipFill>
          <a:blip r:embed="rId3" cstate="print"/>
          <a:srcRect/>
          <a:stretch>
            <a:fillRect/>
          </a:stretch>
        </p:blipFill>
        <p:spPr bwMode="auto">
          <a:xfrm>
            <a:off x="4446506" y="1257299"/>
            <a:ext cx="2034753" cy="2304257"/>
          </a:xfrm>
          <a:prstGeom prst="rect">
            <a:avLst/>
          </a:prstGeom>
          <a:noFill/>
          <a:ln w="9525">
            <a:noFill/>
            <a:miter lim="800000"/>
            <a:headEnd/>
            <a:tailEnd/>
          </a:ln>
        </p:spPr>
      </p:pic>
      <p:sp>
        <p:nvSpPr>
          <p:cNvPr id="17422" name="TextBox 8"/>
          <p:cNvSpPr txBox="1">
            <a:spLocks noChangeArrowheads="1"/>
          </p:cNvSpPr>
          <p:nvPr/>
        </p:nvSpPr>
        <p:spPr bwMode="auto">
          <a:xfrm>
            <a:off x="4446507" y="4068699"/>
            <a:ext cx="2019608" cy="2031325"/>
          </a:xfrm>
          <a:prstGeom prst="rect">
            <a:avLst/>
          </a:prstGeom>
          <a:solidFill>
            <a:schemeClr val="bg1">
              <a:lumMod val="95000"/>
            </a:schemeClr>
          </a:solidFill>
          <a:ln w="9525">
            <a:noFill/>
            <a:miter lim="800000"/>
            <a:headEnd/>
            <a:tailEnd/>
          </a:ln>
        </p:spPr>
        <p:txBody>
          <a:bodyPr wrap="square">
            <a:spAutoFit/>
          </a:bodyPr>
          <a:lstStyle/>
          <a:p>
            <a:r>
              <a:rPr lang="el-GR" sz="1400" i="1">
                <a:solidFill>
                  <a:srgbClr val="FF0000"/>
                </a:solidFill>
                <a:latin typeface="Arial" charset="0"/>
                <a:cs typeface="Arial" charset="0"/>
              </a:rPr>
              <a:t>παράδειγμα χωρικής κωδικοποίησης</a:t>
            </a:r>
            <a:r>
              <a:rPr lang="en-US" sz="1400" i="1">
                <a:solidFill>
                  <a:srgbClr val="FF0000"/>
                </a:solidFill>
                <a:latin typeface="Arial" charset="0"/>
                <a:ea typeface="MS PGothic" pitchFamily="34" charset="-128"/>
                <a:cs typeface="Arial" charset="0"/>
              </a:rPr>
              <a:t>:</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a:t>
            </a:r>
            <a:r>
              <a:rPr lang="en-US" sz="1400" i="1">
                <a:latin typeface="Arial" charset="0"/>
                <a:ea typeface="MS PGothic" pitchFamily="34" charset="-128"/>
              </a:rPr>
              <a:t> N </a:t>
            </a:r>
            <a:r>
              <a:rPr lang="el-GR" sz="1400">
                <a:latin typeface="Arial" charset="0"/>
                <a:cs typeface="Arial" charset="0"/>
              </a:rPr>
              <a:t>τιμές ίδιου χρώματος</a:t>
            </a:r>
            <a:r>
              <a:rPr lang="en-US" sz="1400">
                <a:latin typeface="Arial" charset="0"/>
                <a:ea typeface="MS PGothic" pitchFamily="34" charset="-128"/>
              </a:rPr>
              <a:t> (</a:t>
            </a:r>
            <a:r>
              <a:rPr lang="el-GR" sz="1400">
                <a:latin typeface="Arial" charset="0"/>
                <a:cs typeface="Arial" charset="0"/>
              </a:rPr>
              <a:t>όλα μωβ</a:t>
            </a:r>
            <a:r>
              <a:rPr lang="en-US" sz="1400">
                <a:latin typeface="Arial" charset="0"/>
                <a:ea typeface="MS PGothic" pitchFamily="34" charset="-128"/>
              </a:rPr>
              <a:t>), </a:t>
            </a:r>
            <a:r>
              <a:rPr lang="el-GR" sz="1400">
                <a:latin typeface="Arial" charset="0"/>
                <a:cs typeface="Arial" charset="0"/>
              </a:rPr>
              <a:t>στέλνει μόνο 2 τιμές</a:t>
            </a:r>
            <a:r>
              <a:rPr lang="en-US" sz="1400">
                <a:latin typeface="Arial" charset="0"/>
                <a:ea typeface="MS PGothic" pitchFamily="34" charset="-128"/>
              </a:rPr>
              <a:t>: </a:t>
            </a:r>
            <a:r>
              <a:rPr lang="el-GR" sz="1400">
                <a:latin typeface="Arial" charset="0"/>
                <a:cs typeface="Arial" charset="0"/>
              </a:rPr>
              <a:t>τιμή χρώματος</a:t>
            </a:r>
            <a:r>
              <a:rPr lang="en-US" sz="1400">
                <a:latin typeface="Arial" charset="0"/>
                <a:ea typeface="MS PGothic" pitchFamily="34" charset="-128"/>
              </a:rPr>
              <a:t> (</a:t>
            </a:r>
            <a:r>
              <a:rPr lang="el-GR" sz="1400" i="1">
                <a:latin typeface="Arial" charset="0"/>
                <a:cs typeface="Arial" charset="0"/>
              </a:rPr>
              <a:t>μωβ</a:t>
            </a:r>
            <a:r>
              <a:rPr lang="en-US" sz="1400" i="1">
                <a:latin typeface="Arial" charset="0"/>
                <a:ea typeface="MS PGothic" pitchFamily="34" charset="-128"/>
              </a:rPr>
              <a:t>)  </a:t>
            </a:r>
            <a:r>
              <a:rPr lang="el-GR" sz="1400" i="1">
                <a:latin typeface="Arial" charset="0"/>
                <a:cs typeface="Arial" charset="0"/>
              </a:rPr>
              <a:t>και αριθμό επαναλαμβανόμενων τιμών</a:t>
            </a:r>
            <a:r>
              <a:rPr lang="en-US" sz="1400" i="1">
                <a:latin typeface="Arial" charset="0"/>
                <a:ea typeface="MS PGothic" pitchFamily="34" charset="-128"/>
              </a:rPr>
              <a:t> (</a:t>
            </a:r>
            <a:r>
              <a:rPr lang="en-US" sz="1400">
                <a:latin typeface="Arial" charset="0"/>
                <a:ea typeface="MS PGothic" pitchFamily="34" charset="-128"/>
              </a:rPr>
              <a:t>N)</a:t>
            </a:r>
          </a:p>
        </p:txBody>
      </p:sp>
      <p:pic>
        <p:nvPicPr>
          <p:cNvPr id="21" name="Picture 20"/>
          <p:cNvPicPr>
            <a:picLocks noChangeAspect="1"/>
          </p:cNvPicPr>
          <p:nvPr/>
        </p:nvPicPr>
        <p:blipFill>
          <a:blip r:embed="rId3" cstate="print"/>
          <a:srcRect/>
          <a:stretch>
            <a:fillRect/>
          </a:stretch>
        </p:blipFill>
        <p:spPr bwMode="auto">
          <a:xfrm>
            <a:off x="6669999" y="1257299"/>
            <a:ext cx="2034753" cy="2304257"/>
          </a:xfrm>
          <a:prstGeom prst="rect">
            <a:avLst/>
          </a:prstGeom>
          <a:noFill/>
          <a:ln w="9525">
            <a:noFill/>
            <a:miter lim="800000"/>
            <a:headEnd/>
            <a:tailEnd/>
          </a:ln>
        </p:spPr>
      </p:pic>
      <p:sp>
        <p:nvSpPr>
          <p:cNvPr id="18" name="TextBox 17"/>
          <p:cNvSpPr txBox="1">
            <a:spLocks noChangeArrowheads="1"/>
          </p:cNvSpPr>
          <p:nvPr/>
        </p:nvSpPr>
        <p:spPr bwMode="auto">
          <a:xfrm>
            <a:off x="4794011" y="3561556"/>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7046868" y="3561556"/>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6669999" y="4068699"/>
            <a:ext cx="2019608" cy="1600438"/>
          </a:xfrm>
          <a:prstGeom prst="rect">
            <a:avLst/>
          </a:prstGeom>
          <a:solidFill>
            <a:schemeClr val="bg1">
              <a:lumMod val="95000"/>
            </a:schemeClr>
          </a:solidFill>
          <a:ln w="9525">
            <a:noFill/>
            <a:miter lim="800000"/>
            <a:headEnd/>
            <a:tailEnd/>
          </a:ln>
        </p:spPr>
        <p:txBody>
          <a:bodyPr wrap="square">
            <a:spAutoFit/>
          </a:bodyPr>
          <a:lstStyle/>
          <a:p>
            <a:r>
              <a:rPr lang="el-GR" sz="1400" i="1">
                <a:solidFill>
                  <a:srgbClr val="FF0000"/>
                </a:solidFill>
                <a:latin typeface="Arial" charset="0"/>
                <a:cs typeface="Arial" charset="0"/>
              </a:rPr>
              <a:t>παράδειγμα χρονικής κωδικοποίησης:</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a:t>
            </a:r>
            <a:r>
              <a:rPr lang="en-US" sz="1400" err="1">
                <a:latin typeface="Arial" charset="0"/>
                <a:ea typeface="MS PGothic" pitchFamily="34" charset="-128"/>
              </a:rPr>
              <a:t>i</a:t>
            </a:r>
            <a:endParaRPr lang="en-US" sz="1400">
              <a:latin typeface="Arial" charset="0"/>
              <a:ea typeface="MS PGothic" pitchFamily="34" charset="-128"/>
            </a:endParaRPr>
          </a:p>
        </p:txBody>
      </p:sp>
      <p:sp>
        <p:nvSpPr>
          <p:cNvPr id="17417" name="Rectangle 3"/>
          <p:cNvSpPr>
            <a:spLocks noChangeArrowheads="1"/>
          </p:cNvSpPr>
          <p:nvPr/>
        </p:nvSpPr>
        <p:spPr bwMode="auto">
          <a:xfrm>
            <a:off x="307974" y="1055688"/>
            <a:ext cx="4109168" cy="5349875"/>
          </a:xfrm>
          <a:prstGeom prst="rect">
            <a:avLst/>
          </a:prstGeom>
          <a:noFill/>
          <a:ln w="9525">
            <a:noFill/>
            <a:miter lim="800000"/>
            <a:headEnd/>
            <a:tailEnd/>
          </a:ln>
        </p:spPr>
        <p:txBody>
          <a:bodyPr/>
          <a:lstStyle/>
          <a:p>
            <a:pPr marL="342900" indent="-342900">
              <a:spcBef>
                <a:spcPts val="600"/>
              </a:spcBef>
              <a:spcAft>
                <a:spcPts val="600"/>
              </a:spcAft>
              <a:buClr>
                <a:schemeClr val="accent2"/>
              </a:buClr>
              <a:buSzPct val="85000"/>
              <a:buFont typeface="Arial" panose="020B0604020202020204" pitchFamily="34" charset="0"/>
              <a:buChar char="•"/>
            </a:pPr>
            <a:r>
              <a:rPr lang="en-US" sz="2000"/>
              <a:t>video: </a:t>
            </a:r>
            <a:r>
              <a:rPr lang="el-GR" sz="2000"/>
              <a:t>ακολουθία εικόνων</a:t>
            </a:r>
            <a:r>
              <a:rPr lang="en-US" sz="2000"/>
              <a:t> </a:t>
            </a:r>
            <a:r>
              <a:rPr lang="el-GR" sz="2000"/>
              <a:t>που εμφανίζονται με σταθερό ρυθμό</a:t>
            </a:r>
            <a:endParaRPr lang="en-US" sz="2000"/>
          </a:p>
          <a:p>
            <a:pPr marL="742950" lvl="1" indent="-285750">
              <a:spcBef>
                <a:spcPts val="600"/>
              </a:spcBef>
              <a:spcAft>
                <a:spcPts val="600"/>
              </a:spcAft>
              <a:buClr>
                <a:schemeClr val="accent2"/>
              </a:buClr>
              <a:buSzPct val="75000"/>
              <a:buFont typeface="Wingdings" pitchFamily="2" charset="2"/>
              <a:buChar char="§"/>
            </a:pPr>
            <a:r>
              <a:rPr lang="el-GR" sz="2000" err="1"/>
              <a:t>π.χ</a:t>
            </a:r>
            <a:r>
              <a:rPr lang="en-US" sz="2000"/>
              <a:t>. 24 </a:t>
            </a:r>
            <a:r>
              <a:rPr lang="el-GR" sz="2000"/>
              <a:t>εικόνες</a:t>
            </a:r>
            <a:r>
              <a:rPr lang="en-US" sz="2000"/>
              <a:t>/sec</a:t>
            </a:r>
          </a:p>
          <a:p>
            <a:pPr marL="342900" indent="-342900">
              <a:spcBef>
                <a:spcPts val="600"/>
              </a:spcBef>
              <a:spcAft>
                <a:spcPts val="600"/>
              </a:spcAft>
              <a:buClr>
                <a:schemeClr val="accent2"/>
              </a:buClr>
              <a:buSzPct val="85000"/>
              <a:buFont typeface="Arial" panose="020B0604020202020204" pitchFamily="34" charset="0"/>
              <a:buChar char="•"/>
            </a:pPr>
            <a:r>
              <a:rPr lang="el-GR" sz="2000"/>
              <a:t>Κωδικοποίηση</a:t>
            </a:r>
            <a:r>
              <a:rPr lang="en-US" sz="2000"/>
              <a:t>/</a:t>
            </a:r>
            <a:r>
              <a:rPr lang="el-GR" sz="2000"/>
              <a:t>συμπίεση</a:t>
            </a:r>
            <a:r>
              <a:rPr lang="en-US" sz="2000"/>
              <a:t>: </a:t>
            </a:r>
            <a:r>
              <a:rPr lang="el-GR" sz="2000"/>
              <a:t>χρησιμοποίησε πλεονασμό</a:t>
            </a:r>
            <a:r>
              <a:rPr lang="en-US" sz="2000"/>
              <a:t> </a:t>
            </a:r>
            <a:r>
              <a:rPr lang="el-GR" sz="2000" i="1">
                <a:solidFill>
                  <a:srgbClr val="FF0000"/>
                </a:solidFill>
              </a:rPr>
              <a:t>εντός</a:t>
            </a:r>
            <a:r>
              <a:rPr lang="en-US" sz="2000"/>
              <a:t> </a:t>
            </a:r>
            <a:r>
              <a:rPr lang="el-GR" sz="2000"/>
              <a:t>και</a:t>
            </a:r>
            <a:r>
              <a:rPr lang="en-US" sz="2000"/>
              <a:t> </a:t>
            </a:r>
            <a:r>
              <a:rPr lang="el-GR" sz="2000" i="1">
                <a:solidFill>
                  <a:srgbClr val="FF0000"/>
                </a:solidFill>
              </a:rPr>
              <a:t>μεταξύ</a:t>
            </a:r>
            <a:r>
              <a:rPr lang="en-US" sz="2000">
                <a:solidFill>
                  <a:srgbClr val="CC0000"/>
                </a:solidFill>
              </a:rPr>
              <a:t> </a:t>
            </a:r>
            <a:r>
              <a:rPr lang="el-GR" sz="2000"/>
              <a:t>των εικόνων για να μειωθεί ο</a:t>
            </a:r>
            <a:r>
              <a:rPr lang="en-US" sz="2000"/>
              <a:t> # bits </a:t>
            </a:r>
            <a:r>
              <a:rPr lang="el-GR" sz="2000"/>
              <a:t>που χρησιμοποιούνται για κωδικοποίηση της εικόνας</a:t>
            </a:r>
            <a:endParaRPr lang="en-US" sz="2000"/>
          </a:p>
          <a:p>
            <a:pPr marL="742950" lvl="1" indent="-285750">
              <a:spcBef>
                <a:spcPts val="600"/>
              </a:spcBef>
              <a:spcAft>
                <a:spcPts val="600"/>
              </a:spcAft>
              <a:buClr>
                <a:schemeClr val="accent2"/>
              </a:buClr>
              <a:buSzPct val="75000"/>
              <a:buFont typeface="Wingdings" pitchFamily="2" charset="2"/>
              <a:buChar char="§"/>
            </a:pPr>
            <a:r>
              <a:rPr lang="el-GR" sz="2000"/>
              <a:t>χωρικό</a:t>
            </a:r>
            <a:r>
              <a:rPr lang="en-US" sz="2000"/>
              <a:t> (</a:t>
            </a:r>
            <a:r>
              <a:rPr lang="el-GR" sz="2000"/>
              <a:t>εντός της εικόνας</a:t>
            </a:r>
            <a:r>
              <a:rPr lang="en-US" sz="2000"/>
              <a:t>)</a:t>
            </a:r>
          </a:p>
          <a:p>
            <a:pPr marL="742950" lvl="1" indent="-285750">
              <a:spcBef>
                <a:spcPts val="600"/>
              </a:spcBef>
              <a:spcAft>
                <a:spcPts val="600"/>
              </a:spcAft>
              <a:buClr>
                <a:schemeClr val="accent2"/>
              </a:buClr>
              <a:buSzPct val="75000"/>
              <a:buFont typeface="Wingdings" pitchFamily="2" charset="2"/>
              <a:buChar char="§"/>
            </a:pPr>
            <a:r>
              <a:rPr lang="el-GR" sz="2000"/>
              <a:t>χρονικό</a:t>
            </a:r>
            <a:r>
              <a:rPr lang="en-US" sz="2000"/>
              <a:t> (</a:t>
            </a:r>
            <a:r>
              <a:rPr lang="el-GR" sz="2000"/>
              <a:t>από μια εικόνα στην άλλη</a:t>
            </a:r>
            <a:r>
              <a:rPr lang="en-US" sz="2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Καρέ</a:t>
            </a:r>
            <a:r>
              <a:rPr lang="en-US" altLang="el-GR"/>
              <a:t>-P</a:t>
            </a:r>
            <a:r>
              <a:rPr lang="el-GR" altLang="el-GR"/>
              <a:t> (</a:t>
            </a:r>
            <a:r>
              <a:rPr lang="en-US" altLang="el-GR"/>
              <a:t>2</a:t>
            </a:r>
            <a:r>
              <a:rPr lang="el-GR" altLang="el-GR"/>
              <a:t> από 2)</a:t>
            </a:r>
            <a:endParaRPr lang="el-GR"/>
          </a:p>
        </p:txBody>
      </p:sp>
      <p:sp>
        <p:nvSpPr>
          <p:cNvPr id="3" name="Content Placeholder 2"/>
          <p:cNvSpPr>
            <a:spLocks noGrp="1"/>
          </p:cNvSpPr>
          <p:nvPr>
            <p:ph idx="1"/>
          </p:nvPr>
        </p:nvSpPr>
        <p:spPr>
          <a:xfrm>
            <a:off x="457200" y="3726592"/>
            <a:ext cx="8229600" cy="2399571"/>
          </a:xfrm>
        </p:spPr>
        <p:txBody>
          <a:bodyPr>
            <a:normAutofit fontScale="92500"/>
          </a:bodyPr>
          <a:lstStyle/>
          <a:p>
            <a:r>
              <a:rPr lang="el-GR" altLang="el-GR"/>
              <a:t>Διάνυσμα κίνησης</a:t>
            </a:r>
          </a:p>
          <a:p>
            <a:pPr lvl="1"/>
            <a:r>
              <a:rPr lang="en-US" altLang="el-GR"/>
              <a:t>DPCM</a:t>
            </a:r>
            <a:r>
              <a:rPr lang="el-GR" altLang="el-GR"/>
              <a:t> σε γειτονικά </a:t>
            </a:r>
            <a:r>
              <a:rPr lang="el-GR" altLang="el-GR" err="1"/>
              <a:t>μακρομπλόκ</a:t>
            </a:r>
            <a:endParaRPr lang="el-GR" altLang="el-GR"/>
          </a:p>
          <a:p>
            <a:r>
              <a:rPr lang="el-GR" altLang="el-GR"/>
              <a:t>Διαφορές μπλοκ: μετασχηματισμός DCT</a:t>
            </a:r>
          </a:p>
          <a:p>
            <a:pPr lvl="1"/>
            <a:r>
              <a:rPr lang="el-GR" altLang="el-GR"/>
              <a:t>Ταυτόχρονη κωδικοποίηση/</a:t>
            </a:r>
            <a:r>
              <a:rPr lang="el-GR" altLang="el-GR" err="1"/>
              <a:t>κβαντοποίηση</a:t>
            </a:r>
            <a:r>
              <a:rPr lang="el-GR" altLang="el-GR"/>
              <a:t> </a:t>
            </a:r>
            <a:r>
              <a:rPr lang="en-US" altLang="el-GR"/>
              <a:t>AC</a:t>
            </a:r>
            <a:r>
              <a:rPr lang="el-GR" altLang="el-GR"/>
              <a:t> και </a:t>
            </a:r>
            <a:r>
              <a:rPr lang="en-US" altLang="el-GR"/>
              <a:t>DC</a:t>
            </a:r>
            <a:endParaRPr lang="el-GR" altLang="el-GR"/>
          </a:p>
          <a:p>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120</a:t>
            </a:fld>
            <a:endParaRPr lang="el-G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68760"/>
            <a:ext cx="4762500" cy="244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619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l-GR" altLang="el-GR"/>
              <a:t>Καρέ-</a:t>
            </a:r>
            <a:r>
              <a:rPr lang="en-US" altLang="el-GR"/>
              <a:t>B</a:t>
            </a:r>
            <a:endParaRPr lang="el-GR" altLang="el-GR"/>
          </a:p>
        </p:txBody>
      </p:sp>
      <p:sp>
        <p:nvSpPr>
          <p:cNvPr id="6150" name="Rectangle 3"/>
          <p:cNvSpPr>
            <a:spLocks noGrp="1" noChangeArrowheads="1"/>
          </p:cNvSpPr>
          <p:nvPr>
            <p:ph type="body" idx="1"/>
          </p:nvPr>
        </p:nvSpPr>
        <p:spPr>
          <a:xfrm>
            <a:off x="381000" y="3798600"/>
            <a:ext cx="8382000" cy="2602200"/>
          </a:xfrm>
        </p:spPr>
        <p:txBody>
          <a:bodyPr>
            <a:normAutofit fontScale="92500" lnSpcReduction="10000"/>
          </a:bodyPr>
          <a:lstStyle/>
          <a:p>
            <a:pPr eaLnBrk="1" hangingPunct="1"/>
            <a:r>
              <a:rPr lang="el-GR" altLang="el-GR"/>
              <a:t>Καρέ-</a:t>
            </a:r>
            <a:r>
              <a:rPr lang="en-US" altLang="el-GR"/>
              <a:t>B</a:t>
            </a:r>
            <a:r>
              <a:rPr lang="el-GR" altLang="el-GR"/>
              <a:t> </a:t>
            </a:r>
            <a:r>
              <a:rPr lang="en-US" altLang="el-GR"/>
              <a:t>(B-frames)</a:t>
            </a:r>
            <a:endParaRPr lang="el-GR" altLang="el-GR"/>
          </a:p>
          <a:p>
            <a:pPr lvl="1"/>
            <a:r>
              <a:rPr lang="el-GR" altLang="el-GR"/>
              <a:t>Πρόβλεψη με δύο καρέ αναφοράς</a:t>
            </a:r>
          </a:p>
          <a:p>
            <a:pPr lvl="1" eaLnBrk="1" hangingPunct="1"/>
            <a:r>
              <a:rPr lang="el-GR" altLang="el-GR"/>
              <a:t>Ίδια μέθοδος κωδικοποίησης με τα καρέ-</a:t>
            </a:r>
            <a:r>
              <a:rPr lang="en-US" altLang="el-GR"/>
              <a:t>P</a:t>
            </a:r>
            <a:endParaRPr lang="el-GR" altLang="el-GR"/>
          </a:p>
          <a:p>
            <a:pPr lvl="1" eaLnBrk="1" hangingPunct="1"/>
            <a:r>
              <a:rPr lang="el-GR" altLang="el-GR"/>
              <a:t>Περιοδική χρήση καρέ-</a:t>
            </a:r>
            <a:r>
              <a:rPr lang="en-US" altLang="el-GR"/>
              <a:t>I</a:t>
            </a:r>
            <a:r>
              <a:rPr lang="el-GR" altLang="el-GR"/>
              <a:t> και καρέ-</a:t>
            </a:r>
            <a:r>
              <a:rPr lang="en-US" altLang="el-GR"/>
              <a:t>P</a:t>
            </a:r>
            <a:endParaRPr lang="el-GR" altLang="el-GR"/>
          </a:p>
          <a:p>
            <a:pPr lvl="1" eaLnBrk="1" hangingPunct="1"/>
            <a:r>
              <a:rPr lang="el-GR" altLang="el-GR"/>
              <a:t>Κωδικοποίηση ενδιάμεσων καρέ-</a:t>
            </a:r>
            <a:r>
              <a:rPr lang="en-US" altLang="el-GR"/>
              <a:t>B</a:t>
            </a:r>
            <a:endParaRPr lang="el-GR" altLang="el-G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121</a:t>
            </a:fld>
            <a:endParaRPr lang="el-G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910" y="1268760"/>
            <a:ext cx="296418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3468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n-US" sz="4400" dirty="0"/>
              <a:t>MPEG </a:t>
            </a:r>
            <a:r>
              <a:rPr lang="el-GR" sz="4400"/>
              <a:t>Προφίλ και επίπεδα </a:t>
            </a:r>
            <a:r>
              <a:rPr lang="en-US" sz="4400"/>
              <a:t> </a:t>
            </a:r>
            <a:endParaRPr lang="el-GR" sz="4400"/>
          </a:p>
        </p:txBody>
      </p:sp>
    </p:spTree>
    <p:extLst>
      <p:ext uri="{BB962C8B-B14F-4D97-AF65-F5344CB8AC3E}">
        <p14:creationId xmlns:p14="http://schemas.microsoft.com/office/powerpoint/2010/main" val="36477224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BDB1FA-5BB3-4737-B620-31E212F1EB45}"/>
              </a:ext>
            </a:extLst>
          </p:cNvPr>
          <p:cNvSpPr>
            <a:spLocks noGrp="1"/>
          </p:cNvSpPr>
          <p:nvPr>
            <p:ph type="title"/>
          </p:nvPr>
        </p:nvSpPr>
        <p:spPr/>
        <p:txBody>
          <a:bodyPr>
            <a:normAutofit fontScale="90000"/>
          </a:bodyPr>
          <a:lstStyle/>
          <a:p>
            <a:r>
              <a:rPr lang="el-GR"/>
              <a:t>Παράμετροι ορίζουν τα επίπεδα συμπίεσης</a:t>
            </a:r>
            <a:endParaRPr lang="en-US"/>
          </a:p>
        </p:txBody>
      </p:sp>
      <p:sp>
        <p:nvSpPr>
          <p:cNvPr id="5" name="Θέση περιεχομένου 4">
            <a:extLst>
              <a:ext uri="{FF2B5EF4-FFF2-40B4-BE49-F238E27FC236}">
                <a16:creationId xmlns:a16="http://schemas.microsoft.com/office/drawing/2014/main" id="{58810914-0004-4E48-A8A4-CB5AA6D58AD8}"/>
              </a:ext>
            </a:extLst>
          </p:cNvPr>
          <p:cNvSpPr>
            <a:spLocks noGrp="1"/>
          </p:cNvSpPr>
          <p:nvPr>
            <p:ph idx="1"/>
          </p:nvPr>
        </p:nvSpPr>
        <p:spPr>
          <a:xfrm>
            <a:off x="179512" y="1556792"/>
            <a:ext cx="8856984" cy="4896544"/>
          </a:xfrm>
        </p:spPr>
        <p:txBody>
          <a:bodyPr>
            <a:normAutofit fontScale="70000" lnSpcReduction="20000"/>
          </a:bodyPr>
          <a:lstStyle/>
          <a:p>
            <a:pPr>
              <a:lnSpc>
                <a:spcPct val="120000"/>
              </a:lnSpc>
              <a:spcBef>
                <a:spcPts val="600"/>
              </a:spcBef>
              <a:spcAft>
                <a:spcPts val="600"/>
              </a:spcAft>
            </a:pPr>
            <a:r>
              <a:rPr lang="en-US"/>
              <a:t>O </a:t>
            </a:r>
            <a:r>
              <a:rPr lang="el-GR"/>
              <a:t>ρυθμός του βίντεο είναι </a:t>
            </a:r>
            <a:r>
              <a:rPr lang="el-GR" sz="3100"/>
              <a:t>δυνατό</a:t>
            </a:r>
            <a:r>
              <a:rPr lang="el-GR"/>
              <a:t> να μειωθεί από τα 270 </a:t>
            </a:r>
            <a:r>
              <a:rPr lang="el-GR" err="1"/>
              <a:t>Mbps</a:t>
            </a:r>
            <a:r>
              <a:rPr lang="el-GR"/>
              <a:t> (με 4:2:2 χρωματική </a:t>
            </a:r>
            <a:r>
              <a:rPr lang="el-GR" err="1"/>
              <a:t>υποδειγματοληψία</a:t>
            </a:r>
            <a:r>
              <a:rPr lang="el-GR"/>
              <a:t>) στα 2 </a:t>
            </a:r>
            <a:r>
              <a:rPr lang="el-GR" err="1"/>
              <a:t>Mbps</a:t>
            </a:r>
            <a:r>
              <a:rPr lang="el-GR"/>
              <a:t> μέχρι και τα 6 </a:t>
            </a:r>
            <a:r>
              <a:rPr lang="el-GR" err="1"/>
              <a:t>Mbps</a:t>
            </a:r>
            <a:r>
              <a:rPr lang="el-GR"/>
              <a:t>.</a:t>
            </a:r>
            <a:endParaRPr lang="en-US"/>
          </a:p>
          <a:p>
            <a:pPr>
              <a:lnSpc>
                <a:spcPct val="120000"/>
              </a:lnSpc>
              <a:spcBef>
                <a:spcPts val="600"/>
              </a:spcBef>
              <a:spcAft>
                <a:spcPts val="600"/>
              </a:spcAft>
            </a:pPr>
            <a:r>
              <a:rPr lang="el-GR"/>
              <a:t>Με τη χρήση των μεθόδων που αναφέραμε για τη </a:t>
            </a:r>
            <a:r>
              <a:rPr lang="el-GR" b="1"/>
              <a:t>μείωση του πλεονασμού</a:t>
            </a:r>
            <a:r>
              <a:rPr lang="el-GR"/>
              <a:t>, καθώς και κάποιας πληροφορίας η </a:t>
            </a:r>
            <a:r>
              <a:rPr lang="el-GR" b="1"/>
              <a:t>παράλειψη</a:t>
            </a:r>
            <a:r>
              <a:rPr lang="el-GR"/>
              <a:t> της οποίας δεν είναι τόσο σημαντική από την άποψη της ποιότητας</a:t>
            </a:r>
            <a:r>
              <a:rPr lang="en-US"/>
              <a:t>.</a:t>
            </a:r>
          </a:p>
          <a:p>
            <a:pPr>
              <a:lnSpc>
                <a:spcPct val="120000"/>
              </a:lnSpc>
              <a:spcBef>
                <a:spcPts val="600"/>
              </a:spcBef>
              <a:spcAft>
                <a:spcPts val="600"/>
              </a:spcAft>
            </a:pPr>
            <a:r>
              <a:rPr lang="el-GR"/>
              <a:t>Το πιο σημαντικό βήμα στη διαδικασία της συμπίεσης είναι ο περιορισμός του </a:t>
            </a:r>
            <a:r>
              <a:rPr lang="el-GR" b="1"/>
              <a:t>χρονικού πλεονασμού </a:t>
            </a:r>
            <a:r>
              <a:rPr lang="el-GR"/>
              <a:t>σε συνδυασμό με τον </a:t>
            </a:r>
            <a:r>
              <a:rPr lang="el-GR" b="1"/>
              <a:t>χωρικό πλεονασμό </a:t>
            </a:r>
            <a:r>
              <a:rPr lang="el-GR"/>
              <a:t>και την εφαρμογή του</a:t>
            </a:r>
            <a:r>
              <a:rPr lang="el-GR" b="1"/>
              <a:t> ΔΜΣ</a:t>
            </a:r>
            <a:r>
              <a:rPr lang="el-GR"/>
              <a:t>, καθώς επίσης και η περαιτέρω </a:t>
            </a:r>
            <a:r>
              <a:rPr lang="el-GR" b="1" err="1"/>
              <a:t>υποδειγματοληψία</a:t>
            </a:r>
            <a:r>
              <a:rPr lang="el-GR" b="1"/>
              <a:t> του χρώματος (</a:t>
            </a:r>
            <a:r>
              <a:rPr lang="el-GR"/>
              <a:t>με χρήση του μηχανισμού 4:2:0).</a:t>
            </a:r>
            <a:endParaRPr lang="en-US"/>
          </a:p>
          <a:p>
            <a:pPr>
              <a:lnSpc>
                <a:spcPct val="120000"/>
              </a:lnSpc>
              <a:spcBef>
                <a:spcPts val="600"/>
              </a:spcBef>
              <a:spcAft>
                <a:spcPts val="600"/>
              </a:spcAft>
            </a:pPr>
            <a:r>
              <a:rPr lang="el-GR"/>
              <a:t>Από τα παραπάνω μπορούμε να διαπιστώσουμε ότι </a:t>
            </a:r>
            <a:r>
              <a:rPr lang="el-GR" b="1"/>
              <a:t>το επίπεδο συμπίεσης δεν είναι σταθερό </a:t>
            </a:r>
            <a:r>
              <a:rPr lang="el-GR"/>
              <a:t>αλλά εξαρτάται από παραμέτρους τις οποίες μπορεί κάποιος </a:t>
            </a:r>
            <a:r>
              <a:rPr lang="el-GR" b="1"/>
              <a:t>να επιλέξει και να αλλάξει</a:t>
            </a:r>
            <a:r>
              <a:rPr lang="el-GR"/>
              <a:t>. </a:t>
            </a:r>
            <a:endParaRPr lang="en-US"/>
          </a:p>
        </p:txBody>
      </p:sp>
    </p:spTree>
    <p:extLst>
      <p:ext uri="{BB962C8B-B14F-4D97-AF65-F5344CB8AC3E}">
        <p14:creationId xmlns:p14="http://schemas.microsoft.com/office/powerpoint/2010/main" val="34555744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C9129-B9CC-40C7-95AE-D266621B0247}"/>
              </a:ext>
            </a:extLst>
          </p:cNvPr>
          <p:cNvSpPr>
            <a:spLocks noGrp="1"/>
          </p:cNvSpPr>
          <p:nvPr>
            <p:ph type="title"/>
          </p:nvPr>
        </p:nvSpPr>
        <p:spPr/>
        <p:txBody>
          <a:bodyPr>
            <a:normAutofit/>
          </a:bodyPr>
          <a:lstStyle/>
          <a:p>
            <a:r>
              <a:rPr lang="el-GR"/>
              <a:t>Προφίλ και </a:t>
            </a:r>
            <a:r>
              <a:rPr lang="en-US"/>
              <a:t>E</a:t>
            </a:r>
            <a:r>
              <a:rPr lang="el-GR" err="1"/>
              <a:t>πίπεδα</a:t>
            </a:r>
            <a:endParaRPr lang="en-US"/>
          </a:p>
        </p:txBody>
      </p:sp>
      <p:sp>
        <p:nvSpPr>
          <p:cNvPr id="3" name="Θέση περιεχομένου 2">
            <a:extLst>
              <a:ext uri="{FF2B5EF4-FFF2-40B4-BE49-F238E27FC236}">
                <a16:creationId xmlns:a16="http://schemas.microsoft.com/office/drawing/2014/main" id="{7987A7A6-F8D2-4D23-A435-6A78FC7D4CFE}"/>
              </a:ext>
            </a:extLst>
          </p:cNvPr>
          <p:cNvSpPr>
            <a:spLocks noGrp="1"/>
          </p:cNvSpPr>
          <p:nvPr>
            <p:ph idx="1"/>
          </p:nvPr>
        </p:nvSpPr>
        <p:spPr/>
        <p:txBody>
          <a:bodyPr>
            <a:normAutofit fontScale="92500" lnSpcReduction="10000"/>
          </a:bodyPr>
          <a:lstStyle/>
          <a:p>
            <a:pPr marL="0" indent="0">
              <a:buNone/>
            </a:pPr>
            <a:r>
              <a:rPr lang="el-GR" sz="2400" dirty="0"/>
              <a:t>Το MPEG έχει δημιουργήσει μια σειρά από </a:t>
            </a:r>
            <a:r>
              <a:rPr lang="el-GR" sz="2400" b="1" dirty="0"/>
              <a:t>προφίλ</a:t>
            </a:r>
            <a:r>
              <a:rPr lang="el-GR" sz="2400" dirty="0"/>
              <a:t> (</a:t>
            </a:r>
            <a:r>
              <a:rPr lang="el-GR" sz="2400" dirty="0" err="1"/>
              <a:t>profile</a:t>
            </a:r>
            <a:r>
              <a:rPr lang="el-GR" sz="2400" dirty="0"/>
              <a:t>) και </a:t>
            </a:r>
            <a:r>
              <a:rPr lang="el-GR" sz="2400" b="1" dirty="0"/>
              <a:t>επίπεδα</a:t>
            </a:r>
            <a:r>
              <a:rPr lang="el-GR" sz="2400" dirty="0"/>
              <a:t> (</a:t>
            </a:r>
            <a:r>
              <a:rPr lang="el-GR" sz="2400" dirty="0" err="1"/>
              <a:t>level</a:t>
            </a:r>
            <a:r>
              <a:rPr lang="el-GR" sz="2400" dirty="0"/>
              <a:t>) με τα οποία ομαδοποιεί τις επιλογές βάση διαφορετικών παραμέτρων. Τα </a:t>
            </a:r>
            <a:r>
              <a:rPr lang="el-GR" sz="2400" b="1" dirty="0"/>
              <a:t>κυριότερα</a:t>
            </a:r>
            <a:r>
              <a:rPr lang="el-GR" sz="2400" dirty="0"/>
              <a:t> είναι:</a:t>
            </a:r>
          </a:p>
          <a:p>
            <a:r>
              <a:rPr lang="el-GR" sz="2400" dirty="0"/>
              <a:t>Η </a:t>
            </a:r>
            <a:r>
              <a:rPr lang="el-GR" sz="2400" b="1" dirty="0">
                <a:solidFill>
                  <a:schemeClr val="accent1"/>
                </a:solidFill>
              </a:rPr>
              <a:t>τυπική ευκρίνεια (</a:t>
            </a:r>
            <a:r>
              <a:rPr lang="en-US" sz="2400" b="1" dirty="0">
                <a:solidFill>
                  <a:schemeClr val="accent1"/>
                </a:solidFill>
              </a:rPr>
              <a:t>SD)</a:t>
            </a:r>
            <a:r>
              <a:rPr lang="el-GR" sz="2400" b="1" dirty="0">
                <a:solidFill>
                  <a:schemeClr val="accent1"/>
                </a:solidFill>
              </a:rPr>
              <a:t> </a:t>
            </a:r>
            <a:r>
              <a:rPr lang="el-GR" sz="2400" dirty="0"/>
              <a:t>με χρήση του </a:t>
            </a:r>
            <a:r>
              <a:rPr lang="el-GR" sz="2400" b="1" dirty="0">
                <a:solidFill>
                  <a:schemeClr val="accent6">
                    <a:lumMod val="75000"/>
                  </a:schemeClr>
                </a:solidFill>
              </a:rPr>
              <a:t>προτύπου (4:2:0)</a:t>
            </a:r>
            <a:r>
              <a:rPr lang="el-GR" sz="2400" b="1" dirty="0"/>
              <a:t> </a:t>
            </a:r>
            <a:r>
              <a:rPr lang="el-GR" sz="2400" dirty="0"/>
              <a:t>ονομάζεται κύριο προφίλ του κύριου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τυπική ευκρίνεια </a:t>
            </a:r>
            <a:r>
              <a:rPr lang="en-US" sz="2400" b="1" dirty="0">
                <a:solidFill>
                  <a:schemeClr val="accent1"/>
                </a:solidFill>
              </a:rPr>
              <a:t>(SD) </a:t>
            </a:r>
            <a:r>
              <a:rPr lang="el-GR" sz="2400" dirty="0"/>
              <a:t>με χρήση του </a:t>
            </a:r>
            <a:r>
              <a:rPr lang="el-GR" sz="2400" dirty="0">
                <a:solidFill>
                  <a:schemeClr val="accent3">
                    <a:lumMod val="75000"/>
                  </a:schemeClr>
                </a:solidFill>
              </a:rPr>
              <a:t>(</a:t>
            </a:r>
            <a:r>
              <a:rPr lang="el-GR" sz="2400" b="1" dirty="0">
                <a:solidFill>
                  <a:schemeClr val="accent3">
                    <a:lumMod val="75000"/>
                  </a:schemeClr>
                </a:solidFill>
              </a:rPr>
              <a:t>4:2:2</a:t>
            </a:r>
            <a:r>
              <a:rPr lang="el-GR" sz="2400" dirty="0">
                <a:solidFill>
                  <a:schemeClr val="accent3">
                    <a:lumMod val="75000"/>
                  </a:schemeClr>
                </a:solidFill>
              </a:rPr>
              <a:t>) </a:t>
            </a:r>
            <a:r>
              <a:rPr lang="el-GR" sz="2400" dirty="0"/>
              <a:t>ονομάζεται υψηλό προφίλ του κύριου επιπέδου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endParaRPr lang="el-GR" sz="2400" b="1" dirty="0">
              <a:solidFill>
                <a:srgbClr val="5075BC"/>
              </a:solidFill>
            </a:endParaRPr>
          </a:p>
          <a:p>
            <a:r>
              <a:rPr lang="el-GR" sz="2400" dirty="0"/>
              <a:t>Η </a:t>
            </a:r>
            <a:r>
              <a:rPr lang="el-GR" sz="2400" b="1" dirty="0">
                <a:solidFill>
                  <a:schemeClr val="accent4">
                    <a:lumMod val="75000"/>
                  </a:schemeClr>
                </a:solidFill>
              </a:rPr>
              <a:t>υψηλή ευκρίνεια</a:t>
            </a:r>
            <a:r>
              <a:rPr lang="en-US" sz="2400" b="1" dirty="0">
                <a:solidFill>
                  <a:schemeClr val="accent4">
                    <a:lumMod val="75000"/>
                  </a:schemeClr>
                </a:solidFill>
              </a:rPr>
              <a:t> (HD)</a:t>
            </a:r>
            <a:r>
              <a:rPr lang="el-GR" sz="2400" b="1" dirty="0">
                <a:solidFill>
                  <a:schemeClr val="accent4">
                    <a:lumMod val="75000"/>
                  </a:schemeClr>
                </a:solidFill>
              </a:rPr>
              <a:t> </a:t>
            </a:r>
            <a:r>
              <a:rPr lang="el-GR" sz="2400" dirty="0"/>
              <a:t>με χρήση του </a:t>
            </a:r>
            <a:r>
              <a:rPr lang="el-GR" sz="2400" b="1" dirty="0">
                <a:solidFill>
                  <a:schemeClr val="accent6">
                    <a:lumMod val="75000"/>
                  </a:schemeClr>
                </a:solidFill>
              </a:rPr>
              <a:t>4:2:0</a:t>
            </a:r>
            <a:r>
              <a:rPr lang="el-GR" sz="2400" dirty="0"/>
              <a:t> αντιστοιχεί στο κύριο προφίλ του υψηλού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r>
              <a:rPr lang="el-GR" sz="2400" b="1" dirty="0">
                <a:solidFill>
                  <a:schemeClr val="accent4">
                    <a:lumMod val="75000"/>
                  </a:schemeClr>
                </a:solidFill>
              </a:rPr>
              <a:t> </a:t>
            </a:r>
          </a:p>
          <a:p>
            <a:r>
              <a:rPr lang="el-GR" sz="2400" dirty="0"/>
              <a:t>Η </a:t>
            </a:r>
            <a:r>
              <a:rPr lang="el-GR" sz="2400" b="1" dirty="0">
                <a:solidFill>
                  <a:schemeClr val="accent4">
                    <a:lumMod val="75000"/>
                  </a:schemeClr>
                </a:solidFill>
              </a:rPr>
              <a:t>υψηλή ευκρίνεια </a:t>
            </a:r>
            <a:r>
              <a:rPr lang="en-US" sz="2400" b="1" dirty="0">
                <a:solidFill>
                  <a:schemeClr val="accent4">
                    <a:lumMod val="75000"/>
                  </a:schemeClr>
                </a:solidFill>
              </a:rPr>
              <a:t>(HD) </a:t>
            </a:r>
            <a:r>
              <a:rPr lang="el-GR" sz="2400" dirty="0"/>
              <a:t>με χρήση του </a:t>
            </a:r>
            <a:r>
              <a:rPr lang="el-GR" sz="2400" b="1" dirty="0">
                <a:solidFill>
                  <a:schemeClr val="accent3">
                    <a:lumMod val="75000"/>
                  </a:schemeClr>
                </a:solidFill>
              </a:rPr>
              <a:t>4:2:2</a:t>
            </a:r>
            <a:r>
              <a:rPr lang="el-GR" sz="2400" dirty="0">
                <a:solidFill>
                  <a:schemeClr val="accent3">
                    <a:lumMod val="75000"/>
                  </a:schemeClr>
                </a:solidFill>
              </a:rPr>
              <a:t> </a:t>
            </a:r>
            <a:r>
              <a:rPr lang="el-GR" sz="2400" dirty="0" err="1"/>
              <a:t>signal</a:t>
            </a:r>
            <a:r>
              <a:rPr lang="el-GR" sz="2400" dirty="0"/>
              <a:t> είναι το υψηλό προφίλ στο υψηλό επίπεδο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endParaRPr lang="en-US" sz="2400" b="1" dirty="0">
              <a:solidFill>
                <a:srgbClr val="5075BC"/>
              </a:solidFill>
            </a:endParaRPr>
          </a:p>
        </p:txBody>
      </p:sp>
    </p:spTree>
    <p:extLst>
      <p:ext uri="{BB962C8B-B14F-4D97-AF65-F5344CB8AC3E}">
        <p14:creationId xmlns:p14="http://schemas.microsoft.com/office/powerpoint/2010/main" val="35273716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err="1"/>
              <a:t>Προφίλς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F0F963CD-25FA-4680-9CE6-B09BA79B4351}"/>
              </a:ext>
            </a:extLst>
          </p:cNvPr>
          <p:cNvPicPr>
            <a:picLocks noChangeAspect="1"/>
          </p:cNvPicPr>
          <p:nvPr/>
        </p:nvPicPr>
        <p:blipFill>
          <a:blip r:embed="rId3"/>
          <a:stretch>
            <a:fillRect/>
          </a:stretch>
        </p:blipFill>
        <p:spPr>
          <a:xfrm>
            <a:off x="464156" y="1166019"/>
            <a:ext cx="8398031" cy="4525962"/>
          </a:xfrm>
          <a:prstGeom prst="rect">
            <a:avLst/>
          </a:prstGeom>
        </p:spPr>
      </p:pic>
      <p:pic>
        <p:nvPicPr>
          <p:cNvPr id="5" name="Εικόνα 4">
            <a:extLst>
              <a:ext uri="{FF2B5EF4-FFF2-40B4-BE49-F238E27FC236}">
                <a16:creationId xmlns:a16="http://schemas.microsoft.com/office/drawing/2014/main" id="{05CB3BFB-28FD-4E75-B69C-6ED216F24BB5}"/>
              </a:ext>
            </a:extLst>
          </p:cNvPr>
          <p:cNvPicPr>
            <a:picLocks noChangeAspect="1"/>
          </p:cNvPicPr>
          <p:nvPr/>
        </p:nvPicPr>
        <p:blipFill>
          <a:blip r:embed="rId4"/>
          <a:stretch>
            <a:fillRect/>
          </a:stretch>
        </p:blipFill>
        <p:spPr>
          <a:xfrm>
            <a:off x="476856" y="5614690"/>
            <a:ext cx="8385331" cy="708438"/>
          </a:xfrm>
          <a:prstGeom prst="rect">
            <a:avLst/>
          </a:prstGeom>
        </p:spPr>
      </p:pic>
      <p:sp>
        <p:nvSpPr>
          <p:cNvPr id="6" name="Ορθογώνιο 5">
            <a:extLst>
              <a:ext uri="{FF2B5EF4-FFF2-40B4-BE49-F238E27FC236}">
                <a16:creationId xmlns:a16="http://schemas.microsoft.com/office/drawing/2014/main" id="{67F6AB2A-3417-4BC5-B521-7C984C4BBE82}"/>
              </a:ext>
            </a:extLst>
          </p:cNvPr>
          <p:cNvSpPr/>
          <p:nvPr/>
        </p:nvSpPr>
        <p:spPr>
          <a:xfrm>
            <a:off x="7524328" y="1052736"/>
            <a:ext cx="1344815" cy="527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CB27669A-4459-449F-8BB1-D3E7977ACDF8}"/>
              </a:ext>
            </a:extLst>
          </p:cNvPr>
          <p:cNvSpPr txBox="1"/>
          <p:nvPr/>
        </p:nvSpPr>
        <p:spPr>
          <a:xfrm>
            <a:off x="3368756" y="6344569"/>
            <a:ext cx="7056784" cy="369332"/>
          </a:xfrm>
          <a:prstGeom prst="rect">
            <a:avLst/>
          </a:prstGeom>
          <a:noFill/>
        </p:spPr>
        <p:txBody>
          <a:bodyPr wrap="square">
            <a:spAutoFit/>
          </a:bodyPr>
          <a:lstStyle/>
          <a:p>
            <a:r>
              <a:rPr lang="el-GR">
                <a:hlinkClick r:id="rId5"/>
              </a:rPr>
              <a:t>https://en.wikipedia.org/wiki/H.262/MPEG-2_Part_2</a:t>
            </a:r>
            <a:r>
              <a:rPr lang="en-US"/>
              <a:t> </a:t>
            </a:r>
            <a:endParaRPr lang="el-GR"/>
          </a:p>
        </p:txBody>
      </p:sp>
      <p:cxnSp>
        <p:nvCxnSpPr>
          <p:cNvPr id="9" name="Ευθεία γραμμή σύνδεσης 8">
            <a:extLst>
              <a:ext uri="{FF2B5EF4-FFF2-40B4-BE49-F238E27FC236}">
                <a16:creationId xmlns:a16="http://schemas.microsoft.com/office/drawing/2014/main" id="{18FF4BBA-8856-4224-8E57-B839CCC17439}"/>
              </a:ext>
            </a:extLst>
          </p:cNvPr>
          <p:cNvCxnSpPr/>
          <p:nvPr/>
        </p:nvCxnSpPr>
        <p:spPr>
          <a:xfrm>
            <a:off x="6319935" y="3449650"/>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C82C85D-E6A5-4B99-B105-73D64B127DD2}"/>
              </a:ext>
            </a:extLst>
          </p:cNvPr>
          <p:cNvCxnSpPr>
            <a:cxnSpLocks/>
          </p:cNvCxnSpPr>
          <p:nvPr/>
        </p:nvCxnSpPr>
        <p:spPr>
          <a:xfrm>
            <a:off x="2857032" y="2671139"/>
            <a:ext cx="186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961FADBA-7B75-469E-9ABB-DA8BD0C8FFEC}"/>
              </a:ext>
            </a:extLst>
          </p:cNvPr>
          <p:cNvCxnSpPr>
            <a:cxnSpLocks/>
          </p:cNvCxnSpPr>
          <p:nvPr/>
        </p:nvCxnSpPr>
        <p:spPr>
          <a:xfrm>
            <a:off x="3875719" y="4676192"/>
            <a:ext cx="285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291DCB61-A0F1-4C5B-86B6-18041688BB9A}"/>
              </a:ext>
            </a:extLst>
          </p:cNvPr>
          <p:cNvCxnSpPr/>
          <p:nvPr/>
        </p:nvCxnSpPr>
        <p:spPr>
          <a:xfrm>
            <a:off x="6319935" y="4075924"/>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7504764B-94A4-4B37-A613-CF20451ED601}"/>
              </a:ext>
            </a:extLst>
          </p:cNvPr>
          <p:cNvCxnSpPr/>
          <p:nvPr/>
        </p:nvCxnSpPr>
        <p:spPr>
          <a:xfrm>
            <a:off x="6407021" y="566243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4F5C459D-E390-4BA2-8581-07C255EBAEC0}"/>
              </a:ext>
            </a:extLst>
          </p:cNvPr>
          <p:cNvCxnSpPr/>
          <p:nvPr/>
        </p:nvCxnSpPr>
        <p:spPr>
          <a:xfrm>
            <a:off x="6375662" y="610441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C5913A2-3CCF-46AD-B69D-B97032AAA66B}"/>
              </a:ext>
            </a:extLst>
          </p:cNvPr>
          <p:cNvSpPr txBox="1"/>
          <p:nvPr/>
        </p:nvSpPr>
        <p:spPr>
          <a:xfrm>
            <a:off x="6266781" y="1166019"/>
            <a:ext cx="914400" cy="914400"/>
          </a:xfrm>
          <a:prstGeom prst="rect">
            <a:avLst/>
          </a:prstGeom>
        </p:spPr>
        <p:txBody>
          <a:bodyPr vert="horz" wrap="none" lIns="91440" tIns="45720" rIns="91440" bIns="45720" rtlCol="0" anchor="ctr">
            <a:normAutofit/>
          </a:bodyPr>
          <a:lstStyle/>
          <a:p>
            <a:r>
              <a:rPr lang="el-GR" sz="1400" b="1" dirty="0">
                <a:latin typeface="Times New Roman" panose="02020603050405020304" pitchFamily="18" charset="0"/>
                <a:cs typeface="Times New Roman" panose="02020603050405020304" pitchFamily="18" charset="0"/>
              </a:rPr>
              <a:t>Ποιότητας</a:t>
            </a:r>
          </a:p>
        </p:txBody>
      </p:sp>
    </p:spTree>
    <p:extLst>
      <p:ext uri="{BB962C8B-B14F-4D97-AF65-F5344CB8AC3E}">
        <p14:creationId xmlns:p14="http://schemas.microsoft.com/office/powerpoint/2010/main" val="40451163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340B5-3175-4FF9-AED6-B760615E0CA9}"/>
              </a:ext>
            </a:extLst>
          </p:cNvPr>
          <p:cNvSpPr>
            <a:spLocks noGrp="1"/>
          </p:cNvSpPr>
          <p:nvPr>
            <p:ph type="title"/>
          </p:nvPr>
        </p:nvSpPr>
        <p:spPr/>
        <p:txBody>
          <a:bodyPr>
            <a:normAutofit/>
          </a:bodyPr>
          <a:lstStyle/>
          <a:p>
            <a:r>
              <a:rPr lang="en-US" dirty="0"/>
              <a:t>MPEG-2 Profiles</a:t>
            </a:r>
            <a:endParaRPr lang="el-GR" dirty="0"/>
          </a:p>
        </p:txBody>
      </p:sp>
      <p:graphicFrame>
        <p:nvGraphicFramePr>
          <p:cNvPr id="4" name="Θέση περιεχομένου 3">
            <a:extLst>
              <a:ext uri="{FF2B5EF4-FFF2-40B4-BE49-F238E27FC236}">
                <a16:creationId xmlns:a16="http://schemas.microsoft.com/office/drawing/2014/main" id="{343ABBF0-ED90-4982-A4C4-9C552375CAE8}"/>
              </a:ext>
            </a:extLst>
          </p:cNvPr>
          <p:cNvGraphicFramePr>
            <a:graphicFrameLocks noGrp="1"/>
          </p:cNvGraphicFramePr>
          <p:nvPr>
            <p:ph idx="1"/>
            <p:extLst>
              <p:ext uri="{D42A27DB-BD31-4B8C-83A1-F6EECF244321}">
                <p14:modId xmlns:p14="http://schemas.microsoft.com/office/powerpoint/2010/main" val="119107413"/>
              </p:ext>
            </p:extLst>
          </p:nvPr>
        </p:nvGraphicFramePr>
        <p:xfrm>
          <a:off x="1345520" y="1557337"/>
          <a:ext cx="6465660" cy="4525965"/>
        </p:xfrm>
        <a:graphic>
          <a:graphicData uri="http://schemas.openxmlformats.org/drawingml/2006/table">
            <a:tbl>
              <a:tblPr/>
              <a:tblGrid>
                <a:gridCol w="1077610">
                  <a:extLst>
                    <a:ext uri="{9D8B030D-6E8A-4147-A177-3AD203B41FA5}">
                      <a16:colId xmlns:a16="http://schemas.microsoft.com/office/drawing/2014/main" val="2962323409"/>
                    </a:ext>
                  </a:extLst>
                </a:gridCol>
                <a:gridCol w="1077610">
                  <a:extLst>
                    <a:ext uri="{9D8B030D-6E8A-4147-A177-3AD203B41FA5}">
                      <a16:colId xmlns:a16="http://schemas.microsoft.com/office/drawing/2014/main" val="921135681"/>
                    </a:ext>
                  </a:extLst>
                </a:gridCol>
                <a:gridCol w="1077610">
                  <a:extLst>
                    <a:ext uri="{9D8B030D-6E8A-4147-A177-3AD203B41FA5}">
                      <a16:colId xmlns:a16="http://schemas.microsoft.com/office/drawing/2014/main" val="394619632"/>
                    </a:ext>
                  </a:extLst>
                </a:gridCol>
                <a:gridCol w="1077610">
                  <a:extLst>
                    <a:ext uri="{9D8B030D-6E8A-4147-A177-3AD203B41FA5}">
                      <a16:colId xmlns:a16="http://schemas.microsoft.com/office/drawing/2014/main" val="1116538883"/>
                    </a:ext>
                  </a:extLst>
                </a:gridCol>
                <a:gridCol w="1077610">
                  <a:extLst>
                    <a:ext uri="{9D8B030D-6E8A-4147-A177-3AD203B41FA5}">
                      <a16:colId xmlns:a16="http://schemas.microsoft.com/office/drawing/2014/main" val="3793033092"/>
                    </a:ext>
                  </a:extLst>
                </a:gridCol>
                <a:gridCol w="1077610">
                  <a:extLst>
                    <a:ext uri="{9D8B030D-6E8A-4147-A177-3AD203B41FA5}">
                      <a16:colId xmlns:a16="http://schemas.microsoft.com/office/drawing/2014/main" val="3444201813"/>
                    </a:ext>
                  </a:extLst>
                </a:gridCol>
              </a:tblGrid>
              <a:tr h="287363">
                <a:tc gridSpan="6">
                  <a:txBody>
                    <a:bodyPr/>
                    <a:lstStyle/>
                    <a:p>
                      <a:endParaRPr lang="en-US" sz="1400" dirty="0"/>
                    </a:p>
                  </a:txBody>
                  <a:tcPr marL="71841" marR="71841" marT="35920" marB="35920" anchor="ctr">
                    <a:solidFill>
                      <a:srgbClr val="F8F9FA"/>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85683524"/>
                  </a:ext>
                </a:extLst>
              </a:tr>
              <a:tr h="718407">
                <a:tc>
                  <a:txBody>
                    <a:bodyPr/>
                    <a:lstStyle/>
                    <a:p>
                      <a:pPr algn="ctr"/>
                      <a:r>
                        <a:rPr lang="en-US" sz="1400">
                          <a:effectLst/>
                        </a:rPr>
                        <a:t>Abbr.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Name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Picture Coding Types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Chroma Format</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Scalable modes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Intra DC Precision</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781866307"/>
                  </a:ext>
                </a:extLst>
              </a:tr>
              <a:tr h="502885">
                <a:tc>
                  <a:txBody>
                    <a:bodyPr/>
                    <a:lstStyle/>
                    <a:p>
                      <a:pPr algn="ctr"/>
                      <a:r>
                        <a:rPr lang="en-US" sz="1400">
                          <a:effectLst/>
                        </a:rPr>
                        <a:t>SP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Simple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01231570"/>
                  </a:ext>
                </a:extLst>
              </a:tr>
              <a:tr h="287363">
                <a:tc>
                  <a:txBody>
                    <a:bodyPr/>
                    <a:lstStyle/>
                    <a:p>
                      <a:pPr algn="ctr"/>
                      <a:r>
                        <a:rPr lang="en-US" sz="1400">
                          <a:effectLst/>
                        </a:rPr>
                        <a:t>MP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Main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I, </a:t>
                      </a:r>
                      <a:r>
                        <a:rPr lang="en-US" sz="1400" dirty="0">
                          <a:solidFill>
                            <a:schemeClr val="tx1"/>
                          </a:solidFill>
                          <a:effectLst/>
                        </a:rPr>
                        <a:t>P</a:t>
                      </a:r>
                      <a:r>
                        <a:rPr lang="en-US" sz="1400" b="1" dirty="0">
                          <a:solidFill>
                            <a:schemeClr val="tx1"/>
                          </a:solidFill>
                          <a:effectLst/>
                        </a:rPr>
                        <a:t>, </a:t>
                      </a:r>
                      <a:r>
                        <a:rPr lang="en-US" sz="1400" b="1" dirty="0">
                          <a:solidFill>
                            <a:srgbClr val="FF0000"/>
                          </a:solidFill>
                          <a:effectLst/>
                        </a:rPr>
                        <a:t>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69175719"/>
                  </a:ext>
                </a:extLst>
              </a:tr>
              <a:tr h="502885">
                <a:tc>
                  <a:txBody>
                    <a:bodyPr/>
                    <a:lstStyle/>
                    <a:p>
                      <a:pPr algn="ctr"/>
                      <a:r>
                        <a:rPr lang="en-US" sz="1400">
                          <a:effectLst/>
                        </a:rPr>
                        <a:t>SNR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SNR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solidFill>
                            <a:srgbClr val="FF0000"/>
                          </a:solidFill>
                          <a:effectLst/>
                        </a:rPr>
                        <a:t>SNR</a:t>
                      </a:r>
                      <a:r>
                        <a:rPr lang="en-US" sz="1400" b="1" i="0" u="none" strike="noStrike" baseline="30000" dirty="0">
                          <a:solidFill>
                            <a:srgbClr val="FF0000"/>
                          </a:solidFill>
                          <a:effectLst/>
                          <a:hlinkClick r:id="rId2">
                            <a:extLst>
                              <a:ext uri="{A12FA001-AC4F-418D-AE19-62706E023703}">
                                <ahyp:hlinkClr xmlns:ahyp="http://schemas.microsoft.com/office/drawing/2018/hyperlinkcolor" val="tx"/>
                              </a:ext>
                            </a:extLst>
                          </a:hlinkClick>
                        </a:rPr>
                        <a:t>[a]</a:t>
                      </a:r>
                      <a:endParaRPr lang="en-US" sz="1400" b="1"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5292849"/>
                  </a:ext>
                </a:extLst>
              </a:tr>
              <a:tr h="718407">
                <a:tc>
                  <a:txBody>
                    <a:bodyPr/>
                    <a:lstStyle/>
                    <a:p>
                      <a:pPr algn="ctr"/>
                      <a:r>
                        <a:rPr lang="en-US" sz="1400">
                          <a:effectLst/>
                        </a:rPr>
                        <a:t>Spatial</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Spatially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a:t>
                      </a:r>
                      <a:r>
                        <a:rPr lang="en-US" sz="1400" dirty="0">
                          <a:solidFill>
                            <a:srgbClr val="FF0000"/>
                          </a:solidFill>
                          <a:effectLst/>
                        </a:rPr>
                        <a:t>spatial</a:t>
                      </a:r>
                      <a:r>
                        <a:rPr lang="en-US" sz="1400" b="0" i="0" u="none" strike="noStrike" baseline="30000" dirty="0">
                          <a:solidFill>
                            <a:srgbClr val="FF0000"/>
                          </a:solidFill>
                          <a:effectLst/>
                          <a:hlinkClick r:id="rId3">
                            <a:extLst>
                              <a:ext uri="{A12FA001-AC4F-418D-AE19-62706E023703}">
                                <ahyp:hlinkClr xmlns:ahyp="http://schemas.microsoft.com/office/drawing/2018/hyperlinkcolor" val="tx"/>
                              </a:ext>
                            </a:extLst>
                          </a:hlinkClick>
                        </a:rPr>
                        <a:t>[b]</a:t>
                      </a:r>
                      <a:endParaRPr lang="en-US" sz="1400"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049878"/>
                  </a:ext>
                </a:extLst>
              </a:tr>
              <a:tr h="502885">
                <a:tc>
                  <a:txBody>
                    <a:bodyPr/>
                    <a:lstStyle/>
                    <a:p>
                      <a:pPr algn="ctr"/>
                      <a:r>
                        <a:rPr lang="en-US" sz="1400">
                          <a:effectLst/>
                        </a:rPr>
                        <a:t>HP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dirty="0">
                          <a:effectLst/>
                        </a:rPr>
                        <a:t>High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4:2:2</a:t>
                      </a:r>
                      <a:r>
                        <a:rPr lang="en-US" sz="1400" dirty="0">
                          <a:effectLst/>
                        </a:rPr>
                        <a:t>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spatial</a:t>
                      </a:r>
                      <a:r>
                        <a:rPr lang="en-US" sz="1400" b="0" i="0" u="none" strike="noStrike" baseline="30000" dirty="0">
                          <a:solidFill>
                            <a:srgbClr val="0B0080"/>
                          </a:solidFill>
                          <a:effectLst/>
                          <a:hlinkClick r:id="rId3"/>
                        </a:rPr>
                        <a:t>[b]</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81016848"/>
                  </a:ext>
                </a:extLst>
              </a:tr>
              <a:tr h="502885">
                <a:tc>
                  <a:txBody>
                    <a:bodyPr/>
                    <a:lstStyle/>
                    <a:p>
                      <a:pPr algn="ctr"/>
                      <a:r>
                        <a:rPr lang="el-GR" sz="1400">
                          <a:effectLst/>
                        </a:rPr>
                        <a:t>422</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4:2:2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4:2:2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6832206"/>
                  </a:ext>
                </a:extLst>
              </a:tr>
              <a:tr h="502885">
                <a:tc>
                  <a:txBody>
                    <a:bodyPr/>
                    <a:lstStyle/>
                    <a:p>
                      <a:pPr algn="ctr"/>
                      <a:r>
                        <a:rPr lang="en-US" sz="1400">
                          <a:effectLst/>
                        </a:rPr>
                        <a:t>MVP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Multi-view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Tempora</a:t>
                      </a:r>
                      <a:r>
                        <a:rPr lang="en-US" sz="1400" dirty="0">
                          <a:effectLst/>
                        </a:rPr>
                        <a:t>l</a:t>
                      </a:r>
                      <a:r>
                        <a:rPr lang="en-US" sz="1400" b="0" i="0" u="none" strike="noStrike" baseline="30000" dirty="0">
                          <a:solidFill>
                            <a:srgbClr val="0B0080"/>
                          </a:solidFill>
                          <a:effectLst/>
                          <a:hlinkClick r:id="rId4"/>
                        </a:rPr>
                        <a:t>[c]</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0327451"/>
                  </a:ext>
                </a:extLst>
              </a:tr>
            </a:tbl>
          </a:graphicData>
        </a:graphic>
      </p:graphicFrame>
      <p:sp>
        <p:nvSpPr>
          <p:cNvPr id="5" name="Rectangle 2">
            <a:extLst>
              <a:ext uri="{FF2B5EF4-FFF2-40B4-BE49-F238E27FC236}">
                <a16:creationId xmlns:a16="http://schemas.microsoft.com/office/drawing/2014/main" id="{F1CF384F-9D54-4B79-B804-DFD71CEB39D0}"/>
              </a:ext>
            </a:extLst>
          </p:cNvPr>
          <p:cNvSpPr>
            <a:spLocks noChangeArrowheads="1"/>
          </p:cNvSpPr>
          <p:nvPr/>
        </p:nvSpPr>
        <p:spPr bwMode="auto">
          <a:xfrm>
            <a:off x="1346200" y="155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7831DA6-D132-4B0C-B873-B729BB93382F}"/>
              </a:ext>
            </a:extLst>
          </p:cNvPr>
          <p:cNvSpPr txBox="1"/>
          <p:nvPr/>
        </p:nvSpPr>
        <p:spPr>
          <a:xfrm>
            <a:off x="3368756" y="6344569"/>
            <a:ext cx="7056784" cy="369332"/>
          </a:xfrm>
          <a:prstGeom prst="rect">
            <a:avLst/>
          </a:prstGeom>
          <a:noFill/>
        </p:spPr>
        <p:txBody>
          <a:bodyPr wrap="square">
            <a:spAutoFit/>
          </a:bodyPr>
          <a:lstStyle/>
          <a:p>
            <a:r>
              <a:rPr lang="el-GR" dirty="0">
                <a:hlinkClick r:id="rId5"/>
              </a:rPr>
              <a:t>https://en.wikipedia.org/wiki/H.262/MPEG-2_Part_2</a:t>
            </a:r>
            <a:r>
              <a:rPr lang="en-US" dirty="0"/>
              <a:t> </a:t>
            </a:r>
            <a:endParaRPr lang="el-GR" dirty="0"/>
          </a:p>
        </p:txBody>
      </p:sp>
    </p:spTree>
    <p:extLst>
      <p:ext uri="{BB962C8B-B14F-4D97-AF65-F5344CB8AC3E}">
        <p14:creationId xmlns:p14="http://schemas.microsoft.com/office/powerpoint/2010/main" val="3080346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a:t>Κλιμάκωση ποιότητας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a:xfrm>
            <a:off x="464156" y="1556792"/>
            <a:ext cx="8679844" cy="4525963"/>
          </a:xfrm>
        </p:spPr>
        <p:txBody>
          <a:bodyPr>
            <a:normAutofit fontScale="92500" lnSpcReduction="10000"/>
          </a:bodyPr>
          <a:lstStyle/>
          <a:p>
            <a:pPr marL="0" indent="0">
              <a:buNone/>
            </a:pPr>
            <a:r>
              <a:rPr lang="el-GR" dirty="0"/>
              <a:t>Η ανάγκη για κλιμάκωση στην ποιότητα της κωδικοποίησης προκύπτει από τις </a:t>
            </a:r>
            <a:r>
              <a:rPr lang="el-GR" b="1" dirty="0"/>
              <a:t>διαφορετικές δυνατότητες στα υποκείμενα δίκτυα</a:t>
            </a:r>
            <a:r>
              <a:rPr lang="el-GR" dirty="0"/>
              <a:t>  π.χ. IPTV.</a:t>
            </a:r>
          </a:p>
          <a:p>
            <a:r>
              <a:rPr lang="el-GR" b="1" dirty="0"/>
              <a:t>βασική κωδικοποίηση</a:t>
            </a:r>
            <a:r>
              <a:rPr lang="el-GR" dirty="0"/>
              <a:t>: </a:t>
            </a:r>
          </a:p>
          <a:p>
            <a:pPr lvl="1"/>
            <a:r>
              <a:rPr lang="el-GR" dirty="0"/>
              <a:t>κωδικοποίηση του βίντεο με βασική χαμηλή σχετικά ποιότητα </a:t>
            </a:r>
          </a:p>
          <a:p>
            <a:r>
              <a:rPr lang="el-GR" b="1" dirty="0"/>
              <a:t>δεύτερο επίπεδο κωδικοποίησης</a:t>
            </a:r>
            <a:r>
              <a:rPr lang="el-GR" dirty="0"/>
              <a:t>: </a:t>
            </a:r>
          </a:p>
          <a:p>
            <a:pPr lvl="1"/>
            <a:r>
              <a:rPr lang="el-GR" dirty="0"/>
              <a:t>καλύτερη ποιότητα</a:t>
            </a:r>
          </a:p>
          <a:p>
            <a:pPr lvl="1"/>
            <a:r>
              <a:rPr lang="el-GR" dirty="0"/>
              <a:t>επαύξηση της ποιότητας επί της βασικής κωδικοποίησης </a:t>
            </a:r>
            <a:endParaRPr lang="en-US" dirty="0"/>
          </a:p>
        </p:txBody>
      </p:sp>
    </p:spTree>
    <p:extLst>
      <p:ext uri="{BB962C8B-B14F-4D97-AF65-F5344CB8AC3E}">
        <p14:creationId xmlns:p14="http://schemas.microsoft.com/office/powerpoint/2010/main" val="30182068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640960" cy="5026570"/>
          </a:xfrm>
        </p:spPr>
        <p:txBody>
          <a:bodyPr>
            <a:normAutofit/>
          </a:bodyPr>
          <a:lstStyle/>
          <a:p>
            <a:pPr marL="0" indent="0">
              <a:buNone/>
            </a:pPr>
            <a:r>
              <a:rPr lang="el-GR" sz="2800" b="1" dirty="0"/>
              <a:t>1. </a:t>
            </a:r>
            <a:r>
              <a:rPr lang="el-GR" sz="2800" b="1" dirty="0" err="1"/>
              <a:t>Σηματοθορυβικό</a:t>
            </a:r>
            <a:r>
              <a:rPr lang="el-GR" sz="2800" dirty="0"/>
              <a:t> επίπεδο (</a:t>
            </a:r>
            <a:r>
              <a:rPr lang="el-GR" sz="2800" dirty="0" err="1"/>
              <a:t>Signal</a:t>
            </a:r>
            <a:r>
              <a:rPr lang="el-GR" sz="2800" dirty="0"/>
              <a:t> </a:t>
            </a:r>
            <a:r>
              <a:rPr lang="el-GR" sz="2800" dirty="0" err="1"/>
              <a:t>to</a:t>
            </a:r>
            <a:r>
              <a:rPr lang="el-GR" sz="2800" dirty="0"/>
              <a:t> </a:t>
            </a:r>
            <a:r>
              <a:rPr lang="el-GR" sz="2800" dirty="0" err="1"/>
              <a:t>Noise</a:t>
            </a:r>
            <a:r>
              <a:rPr lang="el-GR" sz="2800" dirty="0"/>
              <a:t> </a:t>
            </a:r>
            <a:r>
              <a:rPr lang="el-GR" sz="2800" dirty="0" err="1"/>
              <a:t>Ratio</a:t>
            </a:r>
            <a:r>
              <a:rPr lang="el-GR" sz="2800" dirty="0"/>
              <a:t>, SNR)</a:t>
            </a:r>
            <a:endParaRPr lang="en-US" sz="2800" dirty="0"/>
          </a:p>
          <a:p>
            <a:pPr marL="457200" indent="-457200"/>
            <a:r>
              <a:rPr lang="en-US" sz="2400" dirty="0"/>
              <a:t>A</a:t>
            </a:r>
            <a:r>
              <a:rPr lang="el-GR" sz="2400" dirty="0" err="1"/>
              <a:t>λλαγές</a:t>
            </a:r>
            <a:r>
              <a:rPr lang="el-GR" sz="2400" dirty="0"/>
              <a:t> της κλιμάκωσης των τιμών των συντελεστών στο μετασχηματισμό DCT και του πλήθους των συντελεστών που λαμβάνονται υπ’ </a:t>
            </a:r>
            <a:r>
              <a:rPr lang="el-GR" sz="2400" dirty="0" err="1"/>
              <a:t>όψιν</a:t>
            </a:r>
            <a:r>
              <a:rPr lang="el-GR" sz="2400" dirty="0"/>
              <a:t>. </a:t>
            </a:r>
            <a:endParaRPr lang="en-US" sz="2400" dirty="0"/>
          </a:p>
          <a:p>
            <a:pPr marL="457200" indent="-457200"/>
            <a:r>
              <a:rPr lang="el-GR" sz="2400" dirty="0"/>
              <a:t>Στη </a:t>
            </a:r>
            <a:r>
              <a:rPr lang="el-GR" sz="2400" b="1" dirty="0"/>
              <a:t>βασική έκδοση </a:t>
            </a:r>
            <a:r>
              <a:rPr lang="el-GR" sz="2400" dirty="0"/>
              <a:t>κβαντίζονται/κλιμακώνονται οι συντελεστές DCT με χαμηλή ανάλυση </a:t>
            </a:r>
            <a:r>
              <a:rPr lang="el-GR" sz="2400" dirty="0" err="1"/>
              <a:t>π.χ</a:t>
            </a:r>
            <a:r>
              <a:rPr lang="el-GR" sz="2400" dirty="0"/>
              <a:t> </a:t>
            </a:r>
            <a:r>
              <a:rPr lang="en-US" sz="2400" dirty="0"/>
              <a:t>Q</a:t>
            </a:r>
            <a:r>
              <a:rPr lang="en-US" sz="2400" baseline="-25000" dirty="0"/>
              <a:t>50</a:t>
            </a:r>
            <a:r>
              <a:rPr lang="el-GR" sz="2400" dirty="0"/>
              <a:t>.</a:t>
            </a:r>
            <a:endParaRPr lang="en-US" sz="2400" dirty="0"/>
          </a:p>
          <a:p>
            <a:pPr marL="457200" indent="-457200"/>
            <a:r>
              <a:rPr lang="el-GR" sz="2400" dirty="0"/>
              <a:t>Για </a:t>
            </a:r>
            <a:r>
              <a:rPr lang="el-GR" sz="2400" b="1" dirty="0"/>
              <a:t>επαύξηση της ποιότητας </a:t>
            </a:r>
            <a:r>
              <a:rPr lang="el-GR" sz="2400" dirty="0"/>
              <a:t>υπολογίζονται οι διαφορές των συντελεστών DCT από τους κβαντισμένους και κβαντίζονται οι διαφορές. </a:t>
            </a:r>
            <a:endParaRPr lang="en-US" sz="2400" dirty="0"/>
          </a:p>
          <a:p>
            <a:pPr marL="457200" indent="-457200"/>
            <a:r>
              <a:rPr lang="el-GR" sz="2400" dirty="0"/>
              <a:t>Η βασική και η ενισχυμένη κωδικοποίηση αντιστοιχούν στην ίδια χωρική ανάλυση του βίντεο (διαστάσεις).  </a:t>
            </a:r>
          </a:p>
          <a:p>
            <a:pPr marL="0" indent="0">
              <a:buNone/>
            </a:pPr>
            <a:endParaRPr lang="en-US" sz="2800" dirty="0"/>
          </a:p>
        </p:txBody>
      </p:sp>
    </p:spTree>
    <p:extLst>
      <p:ext uri="{BB962C8B-B14F-4D97-AF65-F5344CB8AC3E}">
        <p14:creationId xmlns:p14="http://schemas.microsoft.com/office/powerpoint/2010/main" val="32435272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21886" y="3309394"/>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833661" y="185194"/>
            <a:ext cx="7448550" cy="3124200"/>
          </a:xfrm>
          <a:prstGeom prst="rect">
            <a:avLst/>
          </a:prstGeom>
        </p:spPr>
      </p:pic>
    </p:spTree>
    <p:extLst>
      <p:ext uri="{BB962C8B-B14F-4D97-AF65-F5344CB8AC3E}">
        <p14:creationId xmlns:p14="http://schemas.microsoft.com/office/powerpoint/2010/main" val="379708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9F441-D962-4588-B67E-A662DF5E663A}"/>
              </a:ext>
            </a:extLst>
          </p:cNvPr>
          <p:cNvSpPr>
            <a:spLocks noGrp="1"/>
          </p:cNvSpPr>
          <p:nvPr>
            <p:ph type="title"/>
          </p:nvPr>
        </p:nvSpPr>
        <p:spPr/>
        <p:txBody>
          <a:bodyPr/>
          <a:lstStyle/>
          <a:p>
            <a:r>
              <a:rPr lang="el-GR"/>
              <a:t>Το προς συμπίεση σήμα</a:t>
            </a:r>
            <a:endParaRPr lang="en-US"/>
          </a:p>
        </p:txBody>
      </p:sp>
      <p:sp>
        <p:nvSpPr>
          <p:cNvPr id="3" name="Θέση περιεχομένου 2">
            <a:extLst>
              <a:ext uri="{FF2B5EF4-FFF2-40B4-BE49-F238E27FC236}">
                <a16:creationId xmlns:a16="http://schemas.microsoft.com/office/drawing/2014/main" id="{BEA489AA-2125-4914-8A49-07EE107E4BD7}"/>
              </a:ext>
            </a:extLst>
          </p:cNvPr>
          <p:cNvSpPr>
            <a:spLocks noGrp="1"/>
          </p:cNvSpPr>
          <p:nvPr>
            <p:ph idx="1"/>
          </p:nvPr>
        </p:nvSpPr>
        <p:spPr>
          <a:xfrm>
            <a:off x="464156" y="1556792"/>
            <a:ext cx="8572340" cy="4525963"/>
          </a:xfrm>
        </p:spPr>
        <p:txBody>
          <a:bodyPr>
            <a:normAutofit fontScale="77500" lnSpcReduction="20000"/>
          </a:bodyPr>
          <a:lstStyle/>
          <a:p>
            <a:r>
              <a:rPr lang="el-GR"/>
              <a:t>Στην περίπτωση της ψηφιακής τηλεόρασης το προς συμπίεση σήμα είναι αυτό που παράγεται από τον εικονολήπτη (κάμερα). </a:t>
            </a:r>
          </a:p>
          <a:p>
            <a:r>
              <a:rPr lang="el-GR"/>
              <a:t>Οι συνιστώσες των βασικών χρωμάτων, τα οποία είναι το </a:t>
            </a:r>
            <a:r>
              <a:rPr lang="el-GR" b="1"/>
              <a:t>κόκκινο</a:t>
            </a:r>
            <a:r>
              <a:rPr lang="el-GR"/>
              <a:t>, το </a:t>
            </a:r>
            <a:r>
              <a:rPr lang="el-GR" b="1"/>
              <a:t>πράσινο</a:t>
            </a:r>
            <a:r>
              <a:rPr lang="el-GR"/>
              <a:t> και το </a:t>
            </a:r>
            <a:r>
              <a:rPr lang="el-GR" b="1"/>
              <a:t>μπλε (R, G, B) </a:t>
            </a:r>
            <a:r>
              <a:rPr lang="el-GR"/>
              <a:t>συνδυάζονται ώστε να δώσουν το σήμα της φωτεινότητας Y και των </a:t>
            </a:r>
            <a:r>
              <a:rPr lang="el-GR" err="1"/>
              <a:t>χρωμοδιαφορών</a:t>
            </a:r>
            <a:r>
              <a:rPr lang="el-GR"/>
              <a:t> μπλε και κόκκινου (</a:t>
            </a:r>
            <a:r>
              <a:rPr lang="el-GR" err="1"/>
              <a:t>C</a:t>
            </a:r>
            <a:r>
              <a:rPr lang="el-GR" baseline="-25000" err="1"/>
              <a:t>b</a:t>
            </a:r>
            <a:r>
              <a:rPr lang="el-GR"/>
              <a:t> και </a:t>
            </a:r>
            <a:r>
              <a:rPr lang="el-GR" err="1"/>
              <a:t>C</a:t>
            </a:r>
            <a:r>
              <a:rPr lang="el-GR" baseline="-25000" err="1"/>
              <a:t>r</a:t>
            </a:r>
            <a:r>
              <a:rPr lang="el-GR"/>
              <a:t>).</a:t>
            </a:r>
          </a:p>
          <a:p>
            <a:r>
              <a:rPr lang="el-GR"/>
              <a:t>Η ανάλυση του χρώματος είναι μισή σε σχέση με την ανάλυση της φωτεινότητας, στην περίπτωση σήματος 4:2:2. </a:t>
            </a:r>
          </a:p>
          <a:p>
            <a:r>
              <a:rPr lang="el-GR"/>
              <a:t>Στην περίπτωση που έχουμε </a:t>
            </a:r>
            <a:r>
              <a:rPr lang="el-GR" err="1"/>
              <a:t>κβαντισμό</a:t>
            </a:r>
            <a:r>
              <a:rPr lang="el-GR"/>
              <a:t> </a:t>
            </a:r>
            <a:r>
              <a:rPr lang="el-GR" b="1"/>
              <a:t>10 </a:t>
            </a:r>
            <a:r>
              <a:rPr lang="el-GR" b="1" err="1"/>
              <a:t>bits</a:t>
            </a:r>
            <a:r>
              <a:rPr lang="el-GR"/>
              <a:t>, ο ρυθμός μπορεί να φτάνει και τα </a:t>
            </a:r>
            <a:r>
              <a:rPr lang="el-GR" b="1"/>
              <a:t>270 </a:t>
            </a:r>
            <a:r>
              <a:rPr lang="el-GR" b="1" err="1"/>
              <a:t>Mbps</a:t>
            </a:r>
            <a:r>
              <a:rPr lang="el-GR" b="1"/>
              <a:t> </a:t>
            </a:r>
            <a:r>
              <a:rPr lang="el-GR"/>
              <a:t>σύμφωνα και με το πρότυπο του ITU-</a:t>
            </a:r>
            <a:r>
              <a:rPr lang="en-US"/>
              <a:t>R </a:t>
            </a:r>
            <a:r>
              <a:rPr lang="el-GR"/>
              <a:t>BT</a:t>
            </a:r>
            <a:r>
              <a:rPr lang="en-US"/>
              <a:t>.6</a:t>
            </a:r>
            <a:r>
              <a:rPr lang="el-GR"/>
              <a:t>01</a:t>
            </a:r>
            <a:endParaRPr lang="en-US"/>
          </a:p>
        </p:txBody>
      </p:sp>
    </p:spTree>
    <p:extLst>
      <p:ext uri="{BB962C8B-B14F-4D97-AF65-F5344CB8AC3E}">
        <p14:creationId xmlns:p14="http://schemas.microsoft.com/office/powerpoint/2010/main" val="25327860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892480" cy="5026570"/>
          </a:xfrm>
        </p:spPr>
        <p:txBody>
          <a:bodyPr>
            <a:normAutofit/>
          </a:bodyPr>
          <a:lstStyle/>
          <a:p>
            <a:pPr marL="0" indent="0">
              <a:buNone/>
            </a:pPr>
            <a:r>
              <a:rPr lang="el-GR" b="1" dirty="0"/>
              <a:t>2. Χωρικό (</a:t>
            </a:r>
            <a:r>
              <a:rPr lang="el-GR" b="1" dirty="0" err="1"/>
              <a:t>spatial</a:t>
            </a:r>
            <a:r>
              <a:rPr lang="el-GR" b="1" dirty="0"/>
              <a:t>) επίπεδο</a:t>
            </a:r>
            <a:endParaRPr lang="en-US" dirty="0"/>
          </a:p>
          <a:p>
            <a:pPr marL="914400" lvl="1" indent="-514350"/>
            <a:r>
              <a:rPr lang="el-GR" sz="2400" dirty="0"/>
              <a:t>υποστήριξη διαφορετικών συσκευών με </a:t>
            </a:r>
            <a:r>
              <a:rPr lang="el-GR" sz="2400" b="1" dirty="0"/>
              <a:t>διαφορετικές αναλύσεις</a:t>
            </a:r>
            <a:endParaRPr lang="en-US" sz="2400" b="1" dirty="0"/>
          </a:p>
          <a:p>
            <a:pPr marL="1314450" lvl="2" indent="-514350"/>
            <a:r>
              <a:rPr lang="el-GR" sz="2000" dirty="0"/>
              <a:t>η βασική κωδικοποίηση με βάση την τυπική ανάλυση</a:t>
            </a:r>
          </a:p>
          <a:p>
            <a:pPr marL="1314450" lvl="2" indent="-514350"/>
            <a:r>
              <a:rPr lang="el-GR" sz="2000" dirty="0"/>
              <a:t>η ενισχυμένη κωδικοποίηση να γίνει με βάση την υψηλή ανάλυση </a:t>
            </a:r>
          </a:p>
          <a:p>
            <a:pPr marL="0" indent="0">
              <a:buNone/>
            </a:pPr>
            <a:r>
              <a:rPr lang="el-GR" b="1" dirty="0"/>
              <a:t>3. Χρονικό (</a:t>
            </a:r>
            <a:r>
              <a:rPr lang="el-GR" b="1" dirty="0" err="1"/>
              <a:t>temporal</a:t>
            </a:r>
            <a:r>
              <a:rPr lang="el-GR" b="1" dirty="0"/>
              <a:t>) επίπεδο</a:t>
            </a:r>
          </a:p>
          <a:p>
            <a:pPr lvl="1"/>
            <a:r>
              <a:rPr lang="el-GR" sz="2400" dirty="0"/>
              <a:t>υποστήριξη διαφορετικών </a:t>
            </a:r>
            <a:r>
              <a:rPr lang="el-GR" sz="2400" b="1" dirty="0"/>
              <a:t>ρυθμών ανανέωσης πλαισίων</a:t>
            </a:r>
            <a:r>
              <a:rPr lang="el-GR" sz="2400" dirty="0"/>
              <a:t>.  π.χ. σε ασύρματους διαύλους επικοινωνίας, όπου λόγω φτωχής κάλυψης είναι δυνατόν να μην αποστέλλονται κάποια από τα πλαίσια.  </a:t>
            </a:r>
          </a:p>
          <a:p>
            <a:pPr marL="0" indent="0">
              <a:buNone/>
            </a:pPr>
            <a:endParaRPr lang="en-US" dirty="0"/>
          </a:p>
        </p:txBody>
      </p:sp>
    </p:spTree>
    <p:extLst>
      <p:ext uri="{BB962C8B-B14F-4D97-AF65-F5344CB8AC3E}">
        <p14:creationId xmlns:p14="http://schemas.microsoft.com/office/powerpoint/2010/main" val="1390451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ACB1C-3207-44E6-8B32-F57950A5C9BA}"/>
              </a:ext>
            </a:extLst>
          </p:cNvPr>
          <p:cNvSpPr>
            <a:spLocks noGrp="1"/>
          </p:cNvSpPr>
          <p:nvPr>
            <p:ph type="title"/>
          </p:nvPr>
        </p:nvSpPr>
        <p:spPr/>
        <p:txBody>
          <a:bodyPr>
            <a:normAutofit/>
          </a:bodyPr>
          <a:lstStyle/>
          <a:p>
            <a:r>
              <a:rPr lang="el-GR"/>
              <a:t>Επίπεδα κατά το MPEG2</a:t>
            </a:r>
            <a:endParaRPr lang="en-US"/>
          </a:p>
        </p:txBody>
      </p:sp>
      <p:sp>
        <p:nvSpPr>
          <p:cNvPr id="3" name="Θέση περιεχομένου 2">
            <a:extLst>
              <a:ext uri="{FF2B5EF4-FFF2-40B4-BE49-F238E27FC236}">
                <a16:creationId xmlns:a16="http://schemas.microsoft.com/office/drawing/2014/main" id="{A7130D41-B83A-4D1B-955D-4F85E0E8BCD6}"/>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F822A8-37BB-47F3-AFFD-A2C9157FD9DF}"/>
              </a:ext>
            </a:extLst>
          </p:cNvPr>
          <p:cNvPicPr>
            <a:picLocks noChangeAspect="1"/>
          </p:cNvPicPr>
          <p:nvPr/>
        </p:nvPicPr>
        <p:blipFill>
          <a:blip r:embed="rId3"/>
          <a:stretch>
            <a:fillRect/>
          </a:stretch>
        </p:blipFill>
        <p:spPr>
          <a:xfrm>
            <a:off x="66173" y="1430462"/>
            <a:ext cx="9036099" cy="3870746"/>
          </a:xfrm>
          <a:prstGeom prst="rect">
            <a:avLst/>
          </a:prstGeom>
        </p:spPr>
      </p:pic>
      <p:sp>
        <p:nvSpPr>
          <p:cNvPr id="6" name="TextBox 5">
            <a:extLst>
              <a:ext uri="{FF2B5EF4-FFF2-40B4-BE49-F238E27FC236}">
                <a16:creationId xmlns:a16="http://schemas.microsoft.com/office/drawing/2014/main" id="{0DB5AA2D-EFF7-4C00-8F37-8E32BC976D58}"/>
              </a:ext>
            </a:extLst>
          </p:cNvPr>
          <p:cNvSpPr txBox="1"/>
          <p:nvPr/>
        </p:nvSpPr>
        <p:spPr>
          <a:xfrm>
            <a:off x="683568" y="5839753"/>
            <a:ext cx="7056784" cy="369332"/>
          </a:xfrm>
          <a:prstGeom prst="rect">
            <a:avLst/>
          </a:prstGeom>
          <a:noFill/>
        </p:spPr>
        <p:txBody>
          <a:bodyPr wrap="square">
            <a:spAutoFit/>
          </a:bodyPr>
          <a:lstStyle/>
          <a:p>
            <a:r>
              <a:rPr lang="el-GR">
                <a:hlinkClick r:id="rId4"/>
              </a:rPr>
              <a:t>https://en.wikipedia.org/wiki/H.262/MPEG-2_Part_2</a:t>
            </a:r>
            <a:r>
              <a:rPr lang="en-US"/>
              <a:t> </a:t>
            </a:r>
            <a:endParaRPr lang="el-GR"/>
          </a:p>
        </p:txBody>
      </p:sp>
    </p:spTree>
    <p:extLst>
      <p:ext uri="{BB962C8B-B14F-4D97-AF65-F5344CB8AC3E}">
        <p14:creationId xmlns:p14="http://schemas.microsoft.com/office/powerpoint/2010/main" val="24115303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98C44-698D-4917-9556-2B4030134E72}"/>
              </a:ext>
            </a:extLst>
          </p:cNvPr>
          <p:cNvSpPr>
            <a:spLocks noGrp="1"/>
          </p:cNvSpPr>
          <p:nvPr>
            <p:ph type="title"/>
          </p:nvPr>
        </p:nvSpPr>
        <p:spPr>
          <a:xfrm>
            <a:off x="0" y="274638"/>
            <a:ext cx="9144000" cy="1143000"/>
          </a:xfrm>
        </p:spPr>
        <p:txBody>
          <a:bodyPr>
            <a:normAutofit fontScale="90000"/>
          </a:bodyPr>
          <a:lstStyle/>
          <a:p>
            <a:r>
              <a:rPr lang="el-GR"/>
              <a:t>Συνήθεις συνδυασμοί προφίλ και επιπέδου </a:t>
            </a:r>
            <a:endParaRPr lang="en-US"/>
          </a:p>
        </p:txBody>
      </p:sp>
      <p:sp>
        <p:nvSpPr>
          <p:cNvPr id="3" name="Θέση περιεχομένου 2">
            <a:extLst>
              <a:ext uri="{FF2B5EF4-FFF2-40B4-BE49-F238E27FC236}">
                <a16:creationId xmlns:a16="http://schemas.microsoft.com/office/drawing/2014/main" id="{D6E0B916-3E89-4076-98BE-18F92435A10D}"/>
              </a:ext>
            </a:extLst>
          </p:cNvPr>
          <p:cNvSpPr>
            <a:spLocks noGrp="1"/>
          </p:cNvSpPr>
          <p:nvPr>
            <p:ph idx="1"/>
          </p:nvPr>
        </p:nvSpPr>
        <p:spPr/>
        <p:txBody>
          <a:bodyPr>
            <a:normAutofit/>
          </a:bodyPr>
          <a:lstStyle/>
          <a:p>
            <a:r>
              <a:rPr lang="el-GR" sz="2800" dirty="0"/>
              <a:t>MP@ML, 720x480, 30, 4:2:0, 4 </a:t>
            </a:r>
            <a:r>
              <a:rPr lang="el-GR" sz="2800" dirty="0" err="1"/>
              <a:t>Mbps</a:t>
            </a:r>
            <a:r>
              <a:rPr lang="el-GR" sz="2800" dirty="0"/>
              <a:t> </a:t>
            </a:r>
          </a:p>
          <a:p>
            <a:pPr lvl="1"/>
            <a:r>
              <a:rPr lang="el-GR" sz="2400" dirty="0"/>
              <a:t>ψηφιακή τηλεόραση τυπικής ανάλυσης</a:t>
            </a:r>
          </a:p>
          <a:p>
            <a:r>
              <a:rPr lang="el-GR" sz="2800" dirty="0"/>
              <a:t>MP@ML, 720x576, 25, 4:2:0, 4 </a:t>
            </a:r>
            <a:r>
              <a:rPr lang="el-GR" sz="2800" dirty="0" err="1"/>
              <a:t>Mbps</a:t>
            </a:r>
            <a:endParaRPr lang="el-GR" sz="2800" dirty="0"/>
          </a:p>
          <a:p>
            <a:pPr lvl="1"/>
            <a:r>
              <a:rPr lang="el-GR" sz="2400" dirty="0"/>
              <a:t>ψηφιακή τηλεόραση τυπικής ανάλυσης</a:t>
            </a:r>
          </a:p>
          <a:p>
            <a:r>
              <a:rPr lang="el-GR" sz="2800" dirty="0"/>
              <a:t> MP@HL, 1920x1080, 30, 4:2:0, 80 </a:t>
            </a:r>
            <a:r>
              <a:rPr lang="el-GR" sz="2800" dirty="0" err="1"/>
              <a:t>Mbps</a:t>
            </a:r>
            <a:r>
              <a:rPr lang="el-GR" sz="2800" dirty="0"/>
              <a:t> </a:t>
            </a:r>
          </a:p>
          <a:p>
            <a:pPr lvl="1"/>
            <a:r>
              <a:rPr lang="el-GR" sz="2400" dirty="0"/>
              <a:t>ψηφιακή τηλεόραση υψηλής ευκρίνειας </a:t>
            </a:r>
          </a:p>
          <a:p>
            <a:r>
              <a:rPr lang="el-GR" sz="2800" dirty="0"/>
              <a:t> MP@HL, 1920x720, 60, 4:2:0, 80 </a:t>
            </a:r>
            <a:r>
              <a:rPr lang="el-GR" sz="2800" dirty="0" err="1"/>
              <a:t>Mbps</a:t>
            </a:r>
            <a:endParaRPr lang="el-GR" sz="2800" dirty="0"/>
          </a:p>
          <a:p>
            <a:pPr lvl="1"/>
            <a:r>
              <a:rPr lang="el-GR" sz="2400" dirty="0"/>
              <a:t> ψηφιακή τηλεόραση υψηλής ευκρίνειας </a:t>
            </a:r>
            <a:endParaRPr lang="en-US" sz="2400" dirty="0"/>
          </a:p>
        </p:txBody>
      </p:sp>
      <p:sp>
        <p:nvSpPr>
          <p:cNvPr id="4" name="TextBox 3">
            <a:extLst>
              <a:ext uri="{FF2B5EF4-FFF2-40B4-BE49-F238E27FC236}">
                <a16:creationId xmlns:a16="http://schemas.microsoft.com/office/drawing/2014/main" id="{6FAF148E-077D-4056-A0AE-303E2B28F363}"/>
              </a:ext>
            </a:extLst>
          </p:cNvPr>
          <p:cNvSpPr txBox="1"/>
          <p:nvPr/>
        </p:nvSpPr>
        <p:spPr>
          <a:xfrm>
            <a:off x="2987824" y="6398696"/>
            <a:ext cx="7056784" cy="369332"/>
          </a:xfrm>
          <a:prstGeom prst="rect">
            <a:avLst/>
          </a:prstGeom>
          <a:noFill/>
        </p:spPr>
        <p:txBody>
          <a:bodyPr wrap="square">
            <a:spAutoFit/>
          </a:bodyPr>
          <a:lstStyle/>
          <a:p>
            <a:r>
              <a:rPr lang="el-GR">
                <a:hlinkClick r:id="rId3"/>
              </a:rPr>
              <a:t>https://en.wikipedia.org/wiki/H.262/MPEG-2_Part_2</a:t>
            </a:r>
            <a:r>
              <a:rPr lang="en-US"/>
              <a:t> </a:t>
            </a:r>
            <a:endParaRPr lang="el-GR"/>
          </a:p>
        </p:txBody>
      </p:sp>
    </p:spTree>
    <p:extLst>
      <p:ext uri="{BB962C8B-B14F-4D97-AF65-F5344CB8AC3E}">
        <p14:creationId xmlns:p14="http://schemas.microsoft.com/office/powerpoint/2010/main" val="31195363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CEE2E1-3FB6-45DE-BE06-60C7C03A035C}"/>
              </a:ext>
            </a:extLst>
          </p:cNvPr>
          <p:cNvSpPr>
            <a:spLocks noGrp="1"/>
          </p:cNvSpPr>
          <p:nvPr>
            <p:ph type="title"/>
          </p:nvPr>
        </p:nvSpPr>
        <p:spPr/>
        <p:txBody>
          <a:bodyPr>
            <a:normAutofit/>
          </a:bodyPr>
          <a:lstStyle/>
          <a:p>
            <a:r>
              <a:rPr lang="en-US" dirty="0"/>
              <a:t>DVB-AVC (Audio &amp; Video Coding)</a:t>
            </a:r>
            <a:endParaRPr lang="el-GR" dirty="0"/>
          </a:p>
        </p:txBody>
      </p:sp>
      <p:sp>
        <p:nvSpPr>
          <p:cNvPr id="3" name="Θέση περιεχομένου 2">
            <a:extLst>
              <a:ext uri="{FF2B5EF4-FFF2-40B4-BE49-F238E27FC236}">
                <a16:creationId xmlns:a16="http://schemas.microsoft.com/office/drawing/2014/main" id="{2B99CACE-C9F4-4657-83A8-A73B185DE9FC}"/>
              </a:ext>
            </a:extLst>
          </p:cNvPr>
          <p:cNvSpPr>
            <a:spLocks noGrp="1"/>
          </p:cNvSpPr>
          <p:nvPr>
            <p:ph idx="1"/>
          </p:nvPr>
        </p:nvSpPr>
        <p:spPr/>
        <p:txBody>
          <a:bodyPr>
            <a:normAutofit fontScale="92500" lnSpcReduction="10000"/>
          </a:bodyPr>
          <a:lstStyle/>
          <a:p>
            <a:pPr algn="l"/>
            <a:r>
              <a:rPr lang="en-US" b="1" i="0" dirty="0">
                <a:solidFill>
                  <a:srgbClr val="2A2A2A"/>
                </a:solidFill>
                <a:effectLst/>
                <a:latin typeface="Source Sans Pro" panose="020B0503030403020204" pitchFamily="34" charset="0"/>
              </a:rPr>
              <a:t>Specification for the use of Video and Audio Coding in Broadcast and Broadband Applications</a:t>
            </a:r>
          </a:p>
          <a:p>
            <a:r>
              <a:rPr lang="en-US" dirty="0">
                <a:hlinkClick r:id="rId3"/>
              </a:rPr>
              <a:t>https://dvb.org/?standard=specification-for-the-use-of-video-and-audio-coding-in-broadcast-and-broadband-applications</a:t>
            </a:r>
            <a:endParaRPr lang="en-US" dirty="0"/>
          </a:p>
          <a:p>
            <a:r>
              <a:rPr lang="en-US" dirty="0"/>
              <a:t>Video encoding in DVB broadcast bitstreams:</a:t>
            </a:r>
          </a:p>
          <a:p>
            <a:pPr lvl="1"/>
            <a:r>
              <a:rPr lang="en-US" dirty="0"/>
              <a:t>MPEG-2 video, or H.264/AVC video, or HEVC video, or VC-1 video</a:t>
            </a:r>
            <a:endParaRPr lang="el-GR" dirty="0"/>
          </a:p>
        </p:txBody>
      </p:sp>
    </p:spTree>
    <p:extLst>
      <p:ext uri="{BB962C8B-B14F-4D97-AF65-F5344CB8AC3E}">
        <p14:creationId xmlns:p14="http://schemas.microsoft.com/office/powerpoint/2010/main" val="21796880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MPEG-2</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p:txBody>
          <a:bodyPr>
            <a:normAutofit fontScale="85000" lnSpcReduction="20000"/>
          </a:bodyPr>
          <a:lstStyle/>
          <a:p>
            <a:r>
              <a:rPr lang="en-US" dirty="0"/>
              <a:t>MPEG-2 Main Profile at Main Level is used for MPEG-2 encoded SDTV.</a:t>
            </a:r>
          </a:p>
          <a:p>
            <a:r>
              <a:rPr lang="en-US" dirty="0"/>
              <a:t> MPEG-2 Main Profile at High Level is used for MPEG-2 encoded HDTV.</a:t>
            </a:r>
          </a:p>
          <a:p>
            <a:r>
              <a:rPr lang="en-US" dirty="0"/>
              <a:t>The 25/30 Hz MPEG-2 SDTV IRD</a:t>
            </a:r>
            <a:endParaRPr lang="el-GR" dirty="0"/>
          </a:p>
          <a:p>
            <a:pPr marL="0" indent="0">
              <a:buNone/>
            </a:pPr>
            <a:r>
              <a:rPr lang="el-GR" dirty="0"/>
              <a:t>Χαρακτηριστικά</a:t>
            </a:r>
          </a:p>
          <a:p>
            <a:r>
              <a:rPr lang="en-US" dirty="0"/>
              <a:t>MPEG-2 HDTV pictures have 16:9 or 2.21:1 aspect ratio; IRDs support 16:9 and optionally 2.21:1 aspect ratio. • MPEG-2 IRDs support the use of pan vectors to allow a 4:3 monitor to give a full-screen display of a 16:9 coded picture of SDTV resolution</a:t>
            </a:r>
            <a:endParaRPr lang="el-GR" dirty="0"/>
          </a:p>
        </p:txBody>
      </p:sp>
    </p:spTree>
    <p:extLst>
      <p:ext uri="{BB962C8B-B14F-4D97-AF65-F5344CB8AC3E}">
        <p14:creationId xmlns:p14="http://schemas.microsoft.com/office/powerpoint/2010/main" val="25821494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H.264/ACV</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p:txBody>
          <a:bodyPr>
            <a:normAutofit fontScale="40000" lnSpcReduction="20000"/>
          </a:bodyPr>
          <a:lstStyle/>
          <a:p>
            <a:r>
              <a:rPr lang="en-US" dirty="0"/>
              <a:t>H.264/AVC Main Profile at Level 3 is used for H.264/AVC SDTV.</a:t>
            </a:r>
          </a:p>
          <a:p>
            <a:r>
              <a:rPr lang="en-US" dirty="0"/>
              <a:t>H.264/AVC High Profile at Level 4 is used for 25 Hz and 30 Hz H.264/AVC HDTV.</a:t>
            </a:r>
          </a:p>
          <a:p>
            <a:r>
              <a:rPr lang="en-US" dirty="0"/>
              <a:t>H.264/AVC High Profile at Level 4.2 is used for 50 Hz and 60 Hz H.264/AVC HDTV.</a:t>
            </a:r>
          </a:p>
          <a:p>
            <a:r>
              <a:rPr lang="en-US" dirty="0"/>
              <a:t>H.264/AVC Scalable High Profile at Level 4 is used for 25 Hz and 30 Hz SVC HDTV.</a:t>
            </a:r>
          </a:p>
          <a:p>
            <a:r>
              <a:rPr lang="en-US" dirty="0"/>
              <a:t>H.264/AVC Stereo High Profile at Level 4 is used for 25 Hz and 30 Hz MVC Stereo HDTV.</a:t>
            </a:r>
          </a:p>
          <a:p>
            <a:r>
              <a:rPr lang="en-US" dirty="0"/>
              <a:t>H.264/AVC Scalable High Profile at Level 4.2 is used for 50 Hz and 60 Hz SVC HDTV.</a:t>
            </a:r>
          </a:p>
          <a:p>
            <a:r>
              <a:rPr lang="en-US" dirty="0"/>
              <a:t>25/30 Hz H.264/AVC SDTV/HDTV IDR </a:t>
            </a:r>
          </a:p>
          <a:p>
            <a:pPr lvl="1"/>
            <a:r>
              <a:rPr lang="en-US" dirty="0"/>
              <a:t>The 25 Hz H.264/AVC SDTV IRD, 25 Hz H.264/AVC HDTV IRD, 30 Hz H.264/AVC SDTV IRD, 30 Hz H.264/AVC HDTV IRD</a:t>
            </a:r>
          </a:p>
          <a:p>
            <a:r>
              <a:rPr lang="en-US" dirty="0"/>
              <a:t>H.264/AVC HDTV pictures have 16:9 aspect ratio; IRDs support 16:9 aspect ratio. </a:t>
            </a:r>
          </a:p>
          <a:p>
            <a:r>
              <a:rPr lang="en-US" dirty="0"/>
              <a:t>IDR (Instantaneous Decoding Refresh)</a:t>
            </a:r>
          </a:p>
          <a:p>
            <a:pPr lvl="1"/>
            <a:r>
              <a:rPr lang="en-US" dirty="0"/>
              <a:t>IRDs may also optionally support the use of the Active Format Description (refer to annex B of the present document) as part of the logic to control the processing and positioning of the reconstructed image for display. </a:t>
            </a:r>
          </a:p>
          <a:p>
            <a:pPr lvl="1"/>
            <a:r>
              <a:rPr lang="en-US" dirty="0"/>
              <a:t>IRDs may also optionally support frame compatible </a:t>
            </a:r>
            <a:r>
              <a:rPr lang="en-US" dirty="0" err="1"/>
              <a:t>plano</a:t>
            </a:r>
            <a:r>
              <a:rPr lang="en-US" dirty="0"/>
              <a:t>-stereoscopic 3DTV services (see annex H). </a:t>
            </a:r>
          </a:p>
          <a:p>
            <a:pPr lvl="1"/>
            <a:r>
              <a:rPr lang="en-US" dirty="0"/>
              <a:t>IRDs may also optionally support service frame compatible </a:t>
            </a:r>
            <a:r>
              <a:rPr lang="en-US" dirty="0" err="1"/>
              <a:t>plano</a:t>
            </a:r>
            <a:r>
              <a:rPr lang="en-US" dirty="0"/>
              <a:t>-stereoscopic 3DTV services with HEVC coding (see annex J). </a:t>
            </a:r>
            <a:endParaRPr lang="el-GR" dirty="0"/>
          </a:p>
        </p:txBody>
      </p:sp>
    </p:spTree>
    <p:extLst>
      <p:ext uri="{BB962C8B-B14F-4D97-AF65-F5344CB8AC3E}">
        <p14:creationId xmlns:p14="http://schemas.microsoft.com/office/powerpoint/2010/main" val="42076156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HEVC</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p:txBody>
          <a:bodyPr>
            <a:normAutofit fontScale="70000" lnSpcReduction="20000"/>
          </a:bodyPr>
          <a:lstStyle/>
          <a:p>
            <a:r>
              <a:rPr lang="en-US" dirty="0"/>
              <a:t>HEVC Main or Main 10 Profile at Level 4.1 is used for HEVC HDTV. </a:t>
            </a:r>
          </a:p>
          <a:p>
            <a:r>
              <a:rPr lang="en-US" dirty="0"/>
              <a:t>HEVC Main 10 Profile at Level 5.1 is used for HEVC UHDTV and HEVC HDR UHDTV.</a:t>
            </a:r>
          </a:p>
          <a:p>
            <a:r>
              <a:rPr lang="en-US" dirty="0"/>
              <a:t>HEVC Main 10 Profile at Level 5.2 is used for HEVC HFR UHDTV.</a:t>
            </a:r>
          </a:p>
          <a:p>
            <a:r>
              <a:rPr lang="en-US" dirty="0"/>
              <a:t>25/30 Hz HEVC SDTV/HDTV IDR </a:t>
            </a:r>
          </a:p>
          <a:p>
            <a:pPr lvl="1"/>
            <a:r>
              <a:rPr lang="en-US" sz="1900" dirty="0"/>
              <a:t>The 25 Hz HEVC SDTV IRD, 25 Hz HEVC HDTV IRD, 30 Hz HEVC SDTV IRD, 30 Hz H.264/AVC HDTV IRD</a:t>
            </a:r>
          </a:p>
          <a:p>
            <a:r>
              <a:rPr lang="en-US" dirty="0"/>
              <a:t>IDR</a:t>
            </a:r>
          </a:p>
          <a:p>
            <a:pPr lvl="1"/>
            <a:r>
              <a:rPr lang="en-US" dirty="0"/>
              <a:t>The HEVC UHDTV IRD and HEVC HDR UHDTV IRD support frame rates of 24 000/1 001, 24, 25, 30 000/1 001, 30, 50, 60 000/1 001 and 60 Hz. </a:t>
            </a:r>
          </a:p>
          <a:p>
            <a:pPr lvl="1"/>
            <a:r>
              <a:rPr lang="en-US" dirty="0"/>
              <a:t>The HEVC HDR HFR UHDTV IRD supports frame rates of 24 000/1 001, 24, 25, 30 000/1 001, 30, 50, 60 000/1 001, 60, 100, 120 000/1 001 and 120 Hz</a:t>
            </a:r>
            <a:endParaRPr lang="el-GR" dirty="0"/>
          </a:p>
        </p:txBody>
      </p:sp>
    </p:spTree>
    <p:extLst>
      <p:ext uri="{BB962C8B-B14F-4D97-AF65-F5344CB8AC3E}">
        <p14:creationId xmlns:p14="http://schemas.microsoft.com/office/powerpoint/2010/main" val="23290886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FA4CC-DDF9-4539-8ED5-3774B176B18B}"/>
              </a:ext>
            </a:extLst>
          </p:cNvPr>
          <p:cNvSpPr>
            <a:spLocks noGrp="1"/>
          </p:cNvSpPr>
          <p:nvPr>
            <p:ph type="title"/>
          </p:nvPr>
        </p:nvSpPr>
        <p:spPr/>
        <p:txBody>
          <a:bodyPr/>
          <a:lstStyle/>
          <a:p>
            <a:r>
              <a:rPr lang="en-US" dirty="0"/>
              <a:t>DVB Video Coding: VC-1</a:t>
            </a:r>
            <a:endParaRPr lang="el-GR" dirty="0"/>
          </a:p>
        </p:txBody>
      </p:sp>
      <p:sp>
        <p:nvSpPr>
          <p:cNvPr id="3" name="Θέση περιεχομένου 2">
            <a:extLst>
              <a:ext uri="{FF2B5EF4-FFF2-40B4-BE49-F238E27FC236}">
                <a16:creationId xmlns:a16="http://schemas.microsoft.com/office/drawing/2014/main" id="{F28B1066-404D-4EC2-B407-085D6DAA94F5}"/>
              </a:ext>
            </a:extLst>
          </p:cNvPr>
          <p:cNvSpPr>
            <a:spLocks noGrp="1"/>
          </p:cNvSpPr>
          <p:nvPr>
            <p:ph idx="1"/>
          </p:nvPr>
        </p:nvSpPr>
        <p:spPr/>
        <p:txBody>
          <a:bodyPr/>
          <a:lstStyle/>
          <a:p>
            <a:r>
              <a:rPr lang="en-US" dirty="0"/>
              <a:t>VC-1 Advanced Profile at Level 1 / 3 are used for VC-1 SDTV.</a:t>
            </a:r>
          </a:p>
          <a:p>
            <a:r>
              <a:rPr lang="en-US" dirty="0"/>
              <a:t>25/30 Hz VC-1 SDTV/HDTV IDR </a:t>
            </a:r>
          </a:p>
          <a:p>
            <a:endParaRPr lang="el-GR" dirty="0"/>
          </a:p>
        </p:txBody>
      </p:sp>
    </p:spTree>
    <p:extLst>
      <p:ext uri="{BB962C8B-B14F-4D97-AF65-F5344CB8AC3E}">
        <p14:creationId xmlns:p14="http://schemas.microsoft.com/office/powerpoint/2010/main" val="43496016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188BF-0F62-4FD5-B3F7-E7554BB7170F}"/>
              </a:ext>
            </a:extLst>
          </p:cNvPr>
          <p:cNvSpPr>
            <a:spLocks noGrp="1"/>
          </p:cNvSpPr>
          <p:nvPr>
            <p:ph type="title"/>
          </p:nvPr>
        </p:nvSpPr>
        <p:spPr/>
        <p:txBody>
          <a:bodyPr/>
          <a:lstStyle/>
          <a:p>
            <a:r>
              <a:rPr lang="en-US" dirty="0"/>
              <a:t>DVB audio </a:t>
            </a:r>
            <a:r>
              <a:rPr lang="en-US" dirty="0" err="1"/>
              <a:t>codings</a:t>
            </a:r>
            <a:endParaRPr lang="el-GR" dirty="0"/>
          </a:p>
        </p:txBody>
      </p:sp>
      <p:sp>
        <p:nvSpPr>
          <p:cNvPr id="3" name="Θέση περιεχομένου 2">
            <a:extLst>
              <a:ext uri="{FF2B5EF4-FFF2-40B4-BE49-F238E27FC236}">
                <a16:creationId xmlns:a16="http://schemas.microsoft.com/office/drawing/2014/main" id="{9D867D18-7B80-4826-84F5-3AD62152236D}"/>
              </a:ext>
            </a:extLst>
          </p:cNvPr>
          <p:cNvSpPr>
            <a:spLocks noGrp="1"/>
          </p:cNvSpPr>
          <p:nvPr>
            <p:ph idx="1"/>
          </p:nvPr>
        </p:nvSpPr>
        <p:spPr/>
        <p:txBody>
          <a:bodyPr>
            <a:normAutofit fontScale="62500" lnSpcReduction="20000"/>
          </a:bodyPr>
          <a:lstStyle/>
          <a:p>
            <a:pPr marL="0" indent="0">
              <a:buNone/>
            </a:pPr>
            <a:r>
              <a:rPr lang="en-US" dirty="0"/>
              <a:t>Audio content complies with </a:t>
            </a:r>
          </a:p>
          <a:p>
            <a:r>
              <a:rPr lang="en-US" dirty="0"/>
              <a:t>MPEG-1 Layer I, MPEG-1 Layer II, </a:t>
            </a:r>
          </a:p>
          <a:p>
            <a:r>
              <a:rPr lang="en-US" dirty="0"/>
              <a:t>MPEG-2 Layer II backward compatible, </a:t>
            </a:r>
          </a:p>
          <a:p>
            <a:r>
              <a:rPr lang="en-US" dirty="0"/>
              <a:t>AC-3, Enhanced AC-3, </a:t>
            </a:r>
          </a:p>
          <a:p>
            <a:r>
              <a:rPr lang="en-US" dirty="0"/>
              <a:t>AC-4, </a:t>
            </a:r>
          </a:p>
          <a:p>
            <a:r>
              <a:rPr lang="en-US" dirty="0"/>
              <a:t>DTS Audio, DTS-HD, DTS-UHD, </a:t>
            </a:r>
          </a:p>
          <a:p>
            <a:r>
              <a:rPr lang="en-US" dirty="0"/>
              <a:t>MPEG-4 AAC, MPEG-4 HE AAC, MPEG-4 HE AAC v2 or MPEG-H LC audio.</a:t>
            </a:r>
          </a:p>
          <a:p>
            <a:r>
              <a:rPr lang="en-US" dirty="0"/>
              <a:t>Other</a:t>
            </a:r>
          </a:p>
          <a:p>
            <a:pPr lvl="1"/>
            <a:r>
              <a:rPr lang="en-US" dirty="0"/>
              <a:t>MPEG-1 Layer II, MPEG-4 AAC, MPEG-4 HE AAC and MPEG-4 HE AAC v2 audio streams may optionally include MPEG Surround data. •</a:t>
            </a:r>
          </a:p>
          <a:p>
            <a:pPr lvl="1"/>
            <a:r>
              <a:rPr lang="en-US" dirty="0"/>
              <a:t>Sampling rates of 32 kHz, 44,1 kHz and 48 kHz are supported by IRDs.</a:t>
            </a:r>
            <a:endParaRPr lang="el-GR" dirty="0"/>
          </a:p>
        </p:txBody>
      </p:sp>
    </p:spTree>
    <p:extLst>
      <p:ext uri="{BB962C8B-B14F-4D97-AF65-F5344CB8AC3E}">
        <p14:creationId xmlns:p14="http://schemas.microsoft.com/office/powerpoint/2010/main" val="36866840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FA4CC-DDF9-4539-8ED5-3774B176B18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F28B1066-404D-4EC2-B407-085D6DAA94F5}"/>
              </a:ext>
            </a:extLst>
          </p:cNvPr>
          <p:cNvSpPr>
            <a:spLocks noGrp="1"/>
          </p:cNvSpPr>
          <p:nvPr>
            <p:ph idx="1"/>
          </p:nvPr>
        </p:nvSpPr>
        <p:spPr/>
        <p:txBody>
          <a:bodyPr/>
          <a:lstStyle/>
          <a:p>
            <a:endParaRPr lang="el-GR" dirty="0"/>
          </a:p>
        </p:txBody>
      </p:sp>
    </p:spTree>
    <p:extLst>
      <p:ext uri="{BB962C8B-B14F-4D97-AF65-F5344CB8AC3E}">
        <p14:creationId xmlns:p14="http://schemas.microsoft.com/office/powerpoint/2010/main" val="15405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B4853843-F003-44DE-8483-8D846372933C}"/>
              </a:ext>
            </a:extLst>
          </p:cNvPr>
          <p:cNvSpPr/>
          <p:nvPr/>
        </p:nvSpPr>
        <p:spPr>
          <a:xfrm>
            <a:off x="251520" y="1557338"/>
            <a:ext cx="8640960" cy="2015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r>
              <a:rPr lang="el-GR"/>
              <a:t>Βασικά βήματα στη συμπίεση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27620789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
        <p:nvSpPr>
          <p:cNvPr id="6" name="TextBox 5">
            <a:extLst>
              <a:ext uri="{FF2B5EF4-FFF2-40B4-BE49-F238E27FC236}">
                <a16:creationId xmlns:a16="http://schemas.microsoft.com/office/drawing/2014/main" id="{477BEADB-9E56-4271-8FB1-FF2E8E643E91}"/>
              </a:ext>
            </a:extLst>
          </p:cNvPr>
          <p:cNvSpPr txBox="1"/>
          <p:nvPr/>
        </p:nvSpPr>
        <p:spPr>
          <a:xfrm>
            <a:off x="264220" y="1317774"/>
            <a:ext cx="914400" cy="914400"/>
          </a:xfrm>
          <a:prstGeom prst="rect">
            <a:avLst/>
          </a:prstGeom>
        </p:spPr>
        <p:txBody>
          <a:bodyPr vert="horz" wrap="none" lIns="91440" tIns="45720" rIns="91440" bIns="45720" rtlCol="0" anchor="ctr">
            <a:normAutofit/>
          </a:bodyPr>
          <a:lstStyle/>
          <a:p>
            <a:r>
              <a:rPr lang="el-GR"/>
              <a:t>Προετοιμασία σήματος βίντεο</a:t>
            </a:r>
            <a:endParaRPr lang="en-US"/>
          </a:p>
        </p:txBody>
      </p:sp>
    </p:spTree>
    <p:extLst>
      <p:ext uri="{BB962C8B-B14F-4D97-AF65-F5344CB8AC3E}">
        <p14:creationId xmlns:p14="http://schemas.microsoft.com/office/powerpoint/2010/main" val="39439883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p>
        </p:txBody>
      </p:sp>
      <p:sp>
        <p:nvSpPr>
          <p:cNvPr id="8" name="Υπότιτλος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802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a:t>Σημείωμα Ιστορικού Εκδόσεων</a:t>
            </a:r>
            <a:r>
              <a:rPr lang="en-US"/>
              <a:t> </a:t>
            </a:r>
            <a:r>
              <a:rPr lang="el-G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a:t>Το παρόν έργο αποτελεί την έκδοση 1.0.  </a:t>
            </a:r>
          </a:p>
          <a:p>
            <a:endParaRPr lang="el-GR" sz="2000"/>
          </a:p>
        </p:txBody>
      </p:sp>
    </p:spTree>
    <p:extLst>
      <p:ext uri="{BB962C8B-B14F-4D97-AF65-F5344CB8AC3E}">
        <p14:creationId xmlns:p14="http://schemas.microsoft.com/office/powerpoint/2010/main" val="11605714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t>Copyright </a:t>
            </a:r>
            <a:r>
              <a:rPr lang="el-GR" sz="2000" err="1"/>
              <a:t>Εθνικόν</a:t>
            </a:r>
            <a:r>
              <a:rPr lang="el-GR" sz="2000"/>
              <a:t> και </a:t>
            </a:r>
            <a:r>
              <a:rPr lang="el-GR" sz="2000" err="1"/>
              <a:t>Καποδιστριακόν</a:t>
            </a:r>
            <a:r>
              <a:rPr lang="el-GR" sz="2000"/>
              <a:t> </a:t>
            </a:r>
            <a:r>
              <a:rPr lang="el-GR" sz="2000" err="1"/>
              <a:t>Πανεπιστήμιον</a:t>
            </a:r>
            <a:r>
              <a:rPr lang="el-GR" sz="2000"/>
              <a:t> Αθηνών</a:t>
            </a:r>
            <a:r>
              <a:rPr lang="en-US" sz="2000"/>
              <a:t>, </a:t>
            </a:r>
            <a:r>
              <a:rPr lang="el-GR" sz="2000"/>
              <a:t>Παντελής </a:t>
            </a:r>
            <a:r>
              <a:rPr lang="el-GR" sz="2000" err="1"/>
              <a:t>Μπαλαούρας</a:t>
            </a:r>
            <a:r>
              <a:rPr lang="en-US" sz="2000"/>
              <a:t>, </a:t>
            </a:r>
            <a:r>
              <a:rPr lang="el-GR" sz="2000"/>
              <a:t>«Συστήματα Ψηφιακής </a:t>
            </a:r>
            <a:r>
              <a:rPr lang="el-GR" sz="2000" err="1"/>
              <a:t>Ευρυεκπομπής</a:t>
            </a:r>
            <a:r>
              <a:rPr lang="en-US" sz="2000">
                <a:solidFill>
                  <a:srgbClr val="FF0000"/>
                </a:solidFill>
              </a:rPr>
              <a:t>, </a:t>
            </a:r>
            <a:r>
              <a:rPr lang="el-GR" sz="2000"/>
              <a:t>Παραγωγή Τηλεοπτικού Σήματος, Τεχνικές Συμπίεσης Βίντεο και Ήχου.». Έκδοση: 1.0. Αθήνα, 2019. Διαθέσιμο από τη δικτυακή διεύθυνση:  </a:t>
            </a:r>
            <a:r>
              <a:rPr lang="en-US" sz="2000">
                <a:hlinkClick r:id="rId3"/>
              </a:rPr>
              <a:t>https://eclass.uoa.gr/courses/D476/</a:t>
            </a:r>
            <a:r>
              <a:rPr lang="el-GR" sz="2000"/>
              <a:t> .</a:t>
            </a:r>
          </a:p>
          <a:p>
            <a:endParaRPr lang="el-GR" sz="2000"/>
          </a:p>
        </p:txBody>
      </p:sp>
    </p:spTree>
    <p:extLst>
      <p:ext uri="{BB962C8B-B14F-4D97-AF65-F5344CB8AC3E}">
        <p14:creationId xmlns:p14="http://schemas.microsoft.com/office/powerpoint/2010/main" val="12082530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err="1"/>
              <a:t>κ.λ.π</a:t>
            </a:r>
            <a:r>
              <a:rPr lang="el-GR" sz="200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a:t>[1] http://creativecommons.org/licenses/by-nc-sa/4.0/ </a:t>
            </a:r>
            <a:endParaRPr lang="en-US"/>
          </a:p>
          <a:p>
            <a:endParaRPr lang="el-GR"/>
          </a:p>
          <a:p>
            <a:r>
              <a:rPr lang="el-GR"/>
              <a:t>Ως </a:t>
            </a:r>
            <a:r>
              <a:rPr lang="el-GR" b="1"/>
              <a:t>Μη Εμπορική</a:t>
            </a:r>
            <a:r>
              <a:rPr lang="el-GR"/>
              <a:t> ορίζεται η χρήση:</a:t>
            </a:r>
          </a:p>
          <a:p>
            <a:pPr marL="342900" lvl="0" indent="-342900">
              <a:buFont typeface="Arial" panose="020B0604020202020204" pitchFamily="34" charset="0"/>
              <a:buChar char="•"/>
            </a:pPr>
            <a:r>
              <a:rPr lang="el-GR"/>
              <a:t>που δεν περιλαμβάνει άμεσο ή έμμεσο οικονομικό όφελος από την χρήση του έργου, για το διανομέα του έργου και </a:t>
            </a:r>
            <a:r>
              <a:rPr lang="el-GR" err="1"/>
              <a:t>αδειοδόχο</a:t>
            </a:r>
            <a:endParaRPr lang="el-GR"/>
          </a:p>
          <a:p>
            <a:pPr marL="342900" lvl="0" indent="-342900">
              <a:buFont typeface="Arial" panose="020B0604020202020204" pitchFamily="34" charset="0"/>
              <a:buChar char="•"/>
            </a:pPr>
            <a:r>
              <a:rPr lang="el-GR"/>
              <a:t>που</a:t>
            </a:r>
            <a:r>
              <a:rPr lang="en-GB"/>
              <a:t> </a:t>
            </a:r>
            <a:r>
              <a:rPr lang="el-G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a:t>που</a:t>
            </a:r>
            <a:r>
              <a:rPr lang="en-GB"/>
              <a:t> </a:t>
            </a:r>
            <a:r>
              <a:rPr lang="el-GR"/>
              <a:t>δεν προσπορίζει στο διανομέα του έργου και</a:t>
            </a:r>
            <a:r>
              <a:rPr lang="en-GB"/>
              <a:t> </a:t>
            </a:r>
            <a:r>
              <a:rPr lang="el-GR" err="1"/>
              <a:t>αδειοδόχο</a:t>
            </a:r>
            <a:r>
              <a:rPr lang="en-GB"/>
              <a:t> </a:t>
            </a:r>
            <a:r>
              <a:rPr lang="el-GR"/>
              <a:t>έμμεσο οικονομικό όφελος (π.χ. διαφημίσεις) από την προβολή του έργου σε διαδικτυακό τόπο</a:t>
            </a:r>
            <a:endParaRPr lang="en-US"/>
          </a:p>
          <a:p>
            <a:pPr marL="342900" lvl="0" indent="-342900">
              <a:buFont typeface="Arial" panose="020B0604020202020204" pitchFamily="34" charset="0"/>
              <a:buChar char="•"/>
            </a:pPr>
            <a:endParaRPr lang="el-GR"/>
          </a:p>
          <a:p>
            <a:r>
              <a:rPr lang="el-GR"/>
              <a:t>Ο δικαιούχος μπορεί να παρέχει στον </a:t>
            </a:r>
            <a:r>
              <a:rPr lang="el-GR" err="1"/>
              <a:t>αδειοδόχο</a:t>
            </a:r>
            <a:r>
              <a:rPr lang="el-G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err="1"/>
              <a:t>τ</a:t>
            </a:r>
            <a:r>
              <a:rPr lang="en-US" sz="2000"/>
              <a:t>ο </a:t>
            </a:r>
            <a:r>
              <a:rPr lang="en-US" sz="2000" err="1"/>
              <a:t>Σημείωμ</a:t>
            </a:r>
            <a:r>
              <a:rPr lang="en-US" sz="2000"/>
              <a:t>α Αναφοράς</a:t>
            </a:r>
            <a:endParaRPr lang="el-GR" sz="2000"/>
          </a:p>
          <a:p>
            <a:pPr lvl="1">
              <a:buFont typeface="Wingdings" panose="05000000000000000000" pitchFamily="2" charset="2"/>
              <a:buChar char="§"/>
            </a:pPr>
            <a:r>
              <a:rPr lang="el-GR" sz="2000" err="1"/>
              <a:t>τ</a:t>
            </a:r>
            <a:r>
              <a:rPr lang="en-US" sz="2000"/>
              <a:t>ο </a:t>
            </a:r>
            <a:r>
              <a:rPr lang="en-US" sz="2000" err="1"/>
              <a:t>Σημείωμ</a:t>
            </a:r>
            <a:r>
              <a:rPr lang="en-US" sz="2000"/>
              <a:t>α Αδειοδότησης</a:t>
            </a:r>
            <a:endParaRPr lang="el-GR" sz="2000"/>
          </a:p>
          <a:p>
            <a:pPr lvl="1">
              <a:buFont typeface="Wingdings" panose="05000000000000000000" pitchFamily="2" charset="2"/>
              <a:buChar char="§"/>
            </a:pPr>
            <a:r>
              <a:rPr lang="el-GR" sz="2000" err="1"/>
              <a:t>τ</a:t>
            </a:r>
            <a:r>
              <a:rPr lang="en-US" sz="2000"/>
              <a:t>η </a:t>
            </a:r>
            <a:r>
              <a:rPr lang="en-US" sz="2000" err="1"/>
              <a:t>δήλωση</a:t>
            </a:r>
            <a:r>
              <a:rPr lang="en-US" sz="2000"/>
              <a:t> </a:t>
            </a:r>
            <a:r>
              <a:rPr lang="el-GR" sz="2000" err="1"/>
              <a:t>Δ</a:t>
            </a:r>
            <a:r>
              <a:rPr lang="en-US" sz="2000"/>
              <a:t>ια</a:t>
            </a:r>
            <a:r>
              <a:rPr lang="en-US" sz="2000" err="1"/>
              <a:t>τήρησης</a:t>
            </a:r>
            <a:r>
              <a:rPr lang="en-US" sz="2000"/>
              <a:t> Σημειωμάτων</a:t>
            </a:r>
            <a:endParaRPr lang="el-GR" sz="2000"/>
          </a:p>
          <a:p>
            <a:pPr lvl="1">
              <a:buFont typeface="Wingdings" panose="05000000000000000000" pitchFamily="2" charset="2"/>
              <a:buChar char="§"/>
            </a:pPr>
            <a:r>
              <a:rPr lang="el-GR" sz="2000"/>
              <a:t>το Σημείωμα Χρήσης Έργων Τρίτων (εφόσον υπάρχει)</a:t>
            </a:r>
          </a:p>
          <a:p>
            <a:pPr marL="0" indent="0">
              <a:buNone/>
            </a:pPr>
            <a:r>
              <a:rPr lang="el-GR" sz="2400"/>
              <a:t>μαζί με τους συνοδευόμενους </a:t>
            </a:r>
            <a:r>
              <a:rPr lang="el-GR" sz="2400" err="1"/>
              <a:t>υπερσυνδέσμους</a:t>
            </a:r>
            <a:r>
              <a:rPr lang="el-GR" sz="2400"/>
              <a:t>.</a:t>
            </a:r>
          </a:p>
          <a:p>
            <a:endParaRPr lang="el-GR" sz="2000"/>
          </a:p>
        </p:txBody>
      </p:sp>
    </p:spTree>
    <p:extLst>
      <p:ext uri="{BB962C8B-B14F-4D97-AF65-F5344CB8AC3E}">
        <p14:creationId xmlns:p14="http://schemas.microsoft.com/office/powerpoint/2010/main" val="4247519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a:t>Σημείωμα Χρήσης Έργων Τρίτων</a:t>
            </a:r>
            <a:r>
              <a:rPr lang="en-US"/>
              <a:t> (1/2)</a:t>
            </a:r>
            <a:endParaRPr lang="el-G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a:t>[2] Παπαδάκης, Α. 2015. Συμπίεση Βίντεο. </a:t>
            </a:r>
            <a:r>
              <a:rPr lang="el-GR" sz="2000" i="1"/>
              <a:t>Ψηφιακή τηλεόραση</a:t>
            </a:r>
            <a:r>
              <a:rPr lang="el-GR" sz="2000"/>
              <a:t>. Σύνδεσμος Ελληνικών Ακαδημαϊκών Βιβλιοθηκών. </a:t>
            </a:r>
            <a:r>
              <a:rPr lang="el-GR" sz="2000" err="1"/>
              <a:t>κεφ</a:t>
            </a:r>
            <a:r>
              <a:rPr lang="el-GR" sz="2000"/>
              <a:t> 3. Διαθέσιμο στο: </a:t>
            </a:r>
            <a:r>
              <a:rPr lang="el-GR" sz="2000">
                <a:hlinkClick r:id="rId3"/>
              </a:rPr>
              <a:t>http://hdl.handle.net/11419/5008</a:t>
            </a:r>
            <a:r>
              <a:rPr lang="el-GR" sz="200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9C6FC-7E44-473C-907A-FFF40854F563}"/>
              </a:ext>
            </a:extLst>
          </p:cNvPr>
          <p:cNvSpPr>
            <a:spLocks noGrp="1"/>
          </p:cNvSpPr>
          <p:nvPr>
            <p:ph type="title"/>
          </p:nvPr>
        </p:nvSpPr>
        <p:spPr/>
        <p:txBody>
          <a:bodyPr>
            <a:normAutofit fontScale="90000"/>
          </a:bodyPr>
          <a:lstStyle/>
          <a:p>
            <a:r>
              <a:rPr lang="el-GR"/>
              <a:t>Ο μηχανισμός συμπίεσης του βίντεο </a:t>
            </a:r>
            <a:endParaRPr lang="en-US"/>
          </a:p>
        </p:txBody>
      </p:sp>
      <p:sp>
        <p:nvSpPr>
          <p:cNvPr id="3" name="Θέση περιεχομένου 2">
            <a:extLst>
              <a:ext uri="{FF2B5EF4-FFF2-40B4-BE49-F238E27FC236}">
                <a16:creationId xmlns:a16="http://schemas.microsoft.com/office/drawing/2014/main" id="{06D9E019-C400-404F-A9C6-CB6F6C996331}"/>
              </a:ext>
            </a:extLst>
          </p:cNvPr>
          <p:cNvSpPr>
            <a:spLocks noGrp="1"/>
          </p:cNvSpPr>
          <p:nvPr>
            <p:ph idx="1"/>
          </p:nvPr>
        </p:nvSpPr>
        <p:spPr/>
        <p:txBody>
          <a:bodyPr>
            <a:normAutofit fontScale="40000" lnSpcReduction="20000"/>
          </a:bodyPr>
          <a:lstStyle/>
          <a:p>
            <a:pPr marL="514350" indent="-514350">
              <a:buFont typeface="+mj-lt"/>
              <a:buAutoNum type="arabicPeriod"/>
            </a:pPr>
            <a:r>
              <a:rPr lang="el-GR"/>
              <a:t>Μείωση της ακρίβειας των τιμών της φωτεινότητας και των </a:t>
            </a:r>
            <a:r>
              <a:rPr lang="el-GR" err="1"/>
              <a:t>χρωμοδιαφορών</a:t>
            </a:r>
            <a:r>
              <a:rPr lang="el-GR"/>
              <a:t>, δηλαδή μείωση του πλήθους των επιπέδων </a:t>
            </a:r>
            <a:r>
              <a:rPr lang="el-GR" err="1"/>
              <a:t>κβαντισμού</a:t>
            </a:r>
            <a:r>
              <a:rPr lang="el-GR"/>
              <a:t> και συνακόλουθη μείωση των </a:t>
            </a:r>
            <a:r>
              <a:rPr lang="el-GR" err="1"/>
              <a:t>bits</a:t>
            </a:r>
            <a:r>
              <a:rPr lang="el-GR"/>
              <a:t> που χρησιμοποιούνται για την αναπαράσταση των τιμών από 10 σε 8.</a:t>
            </a:r>
          </a:p>
          <a:p>
            <a:pPr marL="514350" indent="-514350">
              <a:buFont typeface="+mj-lt"/>
              <a:buAutoNum type="arabicPeriod"/>
            </a:pPr>
            <a:r>
              <a:rPr lang="el-GR"/>
              <a:t>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pPr marL="514350" indent="-514350">
              <a:buFont typeface="+mj-lt"/>
              <a:buAutoNum type="arabicPeriod"/>
            </a:pPr>
            <a:r>
              <a:rPr lang="el-GR"/>
              <a:t>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pPr marL="514350" indent="-514350">
              <a:buFont typeface="+mj-lt"/>
              <a:buAutoNum type="arabicPeriod"/>
            </a:pPr>
            <a:r>
              <a:rPr lang="el-GR"/>
              <a:t>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pPr marL="514350" indent="-514350">
              <a:buFont typeface="+mj-lt"/>
              <a:buAutoNum type="arabicPeriod"/>
            </a:pPr>
            <a:r>
              <a:rPr lang="el-GR"/>
              <a:t>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pPr marL="514350" indent="-514350">
              <a:buFont typeface="+mj-lt"/>
              <a:buAutoNum type="arabicPeriod"/>
            </a:pPr>
            <a:r>
              <a:rPr lang="el-GR"/>
              <a:t>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a:p>
        </p:txBody>
      </p:sp>
    </p:spTree>
    <p:extLst>
      <p:ext uri="{BB962C8B-B14F-4D97-AF65-F5344CB8AC3E}">
        <p14:creationId xmlns:p14="http://schemas.microsoft.com/office/powerpoint/2010/main" val="362420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585590287"/>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356661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p:txBody>
          <a:bodyPr>
            <a:normAutofit fontScale="90000"/>
          </a:bodyPr>
          <a:lstStyle/>
          <a:p>
            <a:r>
              <a:rPr lang="el-GR" sz="3100"/>
              <a:t>Προετοιμασία σήματος βίντεο</a:t>
            </a:r>
            <a:br>
              <a:rPr lang="el-GR"/>
            </a:br>
            <a:r>
              <a:rPr lang="el-GR"/>
              <a:t>1. Μείωση ακρίβειας βίντεο</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428324" cy="5026570"/>
          </a:xfrm>
        </p:spPr>
        <p:txBody>
          <a:bodyPr>
            <a:normAutofit fontScale="85000" lnSpcReduction="10000"/>
          </a:bodyPr>
          <a:lstStyle/>
          <a:p>
            <a:pPr marL="0" indent="0">
              <a:buNone/>
            </a:pPr>
            <a:r>
              <a:rPr lang="el-GR"/>
              <a:t>Μείωση της ακρίβειας των τιμών της φωτεινότητας και των </a:t>
            </a:r>
            <a:r>
              <a:rPr lang="el-GR" err="1"/>
              <a:t>χρωμοδιαφορών</a:t>
            </a:r>
            <a:r>
              <a:rPr lang="el-GR"/>
              <a:t>, δηλαδή μείωση του πλήθους των </a:t>
            </a:r>
            <a:r>
              <a:rPr lang="el-GR" b="1"/>
              <a:t>επιπέδων </a:t>
            </a:r>
            <a:r>
              <a:rPr lang="el-GR" b="1" err="1"/>
              <a:t>κβαντισμού</a:t>
            </a:r>
            <a:r>
              <a:rPr lang="el-GR" b="1"/>
              <a:t> </a:t>
            </a:r>
            <a:r>
              <a:rPr lang="el-GR"/>
              <a:t>και συνακόλουθη μείωση των </a:t>
            </a:r>
            <a:r>
              <a:rPr lang="el-GR" err="1"/>
              <a:t>bits</a:t>
            </a:r>
            <a:r>
              <a:rPr lang="el-GR"/>
              <a:t> που χρησιμοποιούνται για την αναπαράσταση των τιμών από 10 σε 8.</a:t>
            </a:r>
          </a:p>
          <a:p>
            <a:r>
              <a:rPr lang="el-GR" sz="2800"/>
              <a:t>Οι συνιστώσες Y, </a:t>
            </a:r>
            <a:r>
              <a:rPr lang="el-GR" sz="2800" err="1"/>
              <a:t>Cb</a:t>
            </a:r>
            <a:r>
              <a:rPr lang="el-GR" sz="2800"/>
              <a:t>, </a:t>
            </a:r>
            <a:r>
              <a:rPr lang="el-GR" sz="2800" err="1"/>
              <a:t>Cr</a:t>
            </a:r>
            <a:r>
              <a:rPr lang="el-GR" sz="2800"/>
              <a:t> μπορούν να έχουν ακρίβεια </a:t>
            </a:r>
            <a:r>
              <a:rPr lang="el-GR" sz="2800" b="1"/>
              <a:t>10 </a:t>
            </a:r>
            <a:r>
              <a:rPr lang="el-GR" sz="2800" b="1" err="1"/>
              <a:t>bits</a:t>
            </a:r>
            <a:r>
              <a:rPr lang="el-GR" sz="2800" b="1"/>
              <a:t> όταν χρησιμοποιούνται εντός του στούντιο αλλά η συγκεκριμένη ακρίβεια δεν είναι απαραίτητη κατά τη μετάδοση του σήματος. </a:t>
            </a:r>
          </a:p>
          <a:p>
            <a:r>
              <a:rPr lang="el-GR" sz="2800"/>
              <a:t>Όσον αφορά τον ρυθμό μετάδοσης</a:t>
            </a:r>
            <a:r>
              <a:rPr lang="el-GR" sz="2800" b="1"/>
              <a:t> η μείωση ανέρχεται στο 20%, </a:t>
            </a:r>
            <a:r>
              <a:rPr lang="el-GR" sz="2800"/>
              <a:t>παραμένει το 80% του αρχικού περιεχομένου (λόγω του υποβιβασμού της ακρίβειας </a:t>
            </a:r>
            <a:r>
              <a:rPr lang="el-GR" sz="2800" err="1"/>
              <a:t>κβαντισμού</a:t>
            </a:r>
            <a:r>
              <a:rPr lang="el-GR" sz="2800"/>
              <a:t> από τα 10 στα 8 </a:t>
            </a:r>
            <a:r>
              <a:rPr lang="el-GR" sz="2800" err="1"/>
              <a:t>bits</a:t>
            </a:r>
            <a:r>
              <a:rPr lang="el-GR" sz="2800"/>
              <a:t>).</a:t>
            </a:r>
            <a:endParaRPr lang="en-US" sz="2800"/>
          </a:p>
          <a:p>
            <a:endParaRPr lang="en-US"/>
          </a:p>
        </p:txBody>
      </p:sp>
    </p:spTree>
    <p:extLst>
      <p:ext uri="{BB962C8B-B14F-4D97-AF65-F5344CB8AC3E}">
        <p14:creationId xmlns:p14="http://schemas.microsoft.com/office/powerpoint/2010/main" val="403312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64965361"/>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10069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fontScale="70000" lnSpcReduction="20000"/>
          </a:bodyPr>
          <a:lstStyle/>
          <a:p>
            <a:r>
              <a:rPr lang="el-GR"/>
              <a:t>Το σήμα βίντεο το οποίο παράγεται έχει κάποια χρονικά διαστήματα, στα οποία δεν αντιστοιχεί </a:t>
            </a:r>
            <a:r>
              <a:rPr lang="el-GR" b="1"/>
              <a:t>χρήσιμο οπτικό σήμα</a:t>
            </a:r>
          </a:p>
          <a:p>
            <a:pPr lvl="1"/>
            <a:r>
              <a:rPr lang="el-GR"/>
              <a:t>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a:t>
            </a:r>
          </a:p>
          <a:p>
            <a:r>
              <a:rPr lang="el-GR"/>
              <a:t>Αυτά είναι τα διαστήματα που αντιστοιχούν στον </a:t>
            </a:r>
            <a:r>
              <a:rPr lang="el-GR" b="1"/>
              <a:t>οριζόντιο</a:t>
            </a:r>
            <a:r>
              <a:rPr lang="el-GR"/>
              <a:t> και τον </a:t>
            </a:r>
            <a:r>
              <a:rPr lang="el-GR" b="1"/>
              <a:t>κατακόρυφο</a:t>
            </a:r>
            <a:r>
              <a:rPr lang="el-GR"/>
              <a:t> παλμό επιστροφής (ή αμαύρωσης). Τα διαστήματα αυτά δεν φέρουν χρήσιμη πληροφορία. </a:t>
            </a:r>
          </a:p>
          <a:p>
            <a:pPr lvl="1"/>
            <a:r>
              <a:rPr lang="el-GR"/>
              <a:t>ενώ στην αναλογική τηλεόραση κατά τη διάρκεια του κατακόρυφου παλμού αμαύρωσης μεταδίδεται το </a:t>
            </a:r>
            <a:r>
              <a:rPr lang="el-GR" err="1"/>
              <a:t>Teletext</a:t>
            </a:r>
            <a:r>
              <a:rPr lang="el-GR"/>
              <a:t>, στην περίπτωση της ψηφιακής τηλεόρασης, οι συγκεκριμένες πληροφορίες μεταδίδονται με διαφορετικό τρόπο, ως διακριτή ψηφιακή ροή.</a:t>
            </a:r>
          </a:p>
          <a:p>
            <a:pPr lvl="1"/>
            <a:r>
              <a:rPr lang="el-GR"/>
              <a:t>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a:t>
            </a:r>
          </a:p>
        </p:txBody>
      </p:sp>
    </p:spTree>
    <p:extLst>
      <p:ext uri="{BB962C8B-B14F-4D97-AF65-F5344CB8AC3E}">
        <p14:creationId xmlns:p14="http://schemas.microsoft.com/office/powerpoint/2010/main" val="382624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a:t>Πηγές</a:t>
            </a:r>
            <a:endParaRPr lang="en-US"/>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a:t>[1] Παπαδάκης, Α. 2015. Συμπίεση Βίντεο. </a:t>
            </a:r>
            <a:r>
              <a:rPr lang="el-GR" i="1"/>
              <a:t>Ψηφιακή τηλεόραση</a:t>
            </a:r>
            <a:r>
              <a:rPr lang="el-GR"/>
              <a:t>. Σύνδεσμος Ελληνικών Ακαδημαϊκών Βιβλιοθηκών. </a:t>
            </a:r>
            <a:r>
              <a:rPr lang="el-GR" err="1"/>
              <a:t>κεφ</a:t>
            </a:r>
            <a:r>
              <a:rPr lang="el-GR"/>
              <a:t> 3. Διαθέσιμο στο: </a:t>
            </a:r>
            <a:r>
              <a:rPr lang="el-GR">
                <a:hlinkClick r:id="rId3"/>
              </a:rPr>
              <a:t>http://hdl.handle.net/11419/5008</a:t>
            </a:r>
            <a:r>
              <a:rPr lang="el-GR"/>
              <a:t> </a:t>
            </a:r>
          </a:p>
          <a:p>
            <a:pPr marL="0" indent="0">
              <a:buNone/>
            </a:pPr>
            <a:endParaRPr lang="el-GR"/>
          </a:p>
        </p:txBody>
      </p:sp>
    </p:spTree>
    <p:extLst>
      <p:ext uri="{BB962C8B-B14F-4D97-AF65-F5344CB8AC3E}">
        <p14:creationId xmlns:p14="http://schemas.microsoft.com/office/powerpoint/2010/main" val="274153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a:bodyPr>
          <a:lstStyle/>
          <a:p>
            <a:r>
              <a:rPr lang="el-GR"/>
              <a:t>Αυτό σημαίνει ότι στην κωδικοποίηση MPEG, τα χρονικά διαστήματα που αντιστοιχούν στους παλμούς επιστροφής δεν αξιοποιούνται.</a:t>
            </a:r>
          </a:p>
          <a:p>
            <a:r>
              <a:rPr lang="el-GR"/>
              <a:t>Επειδή στην πλευρά του δέκτη είναι δυνατή η επαναδημιουργία τους, </a:t>
            </a:r>
            <a:r>
              <a:rPr lang="el-GR" b="1"/>
              <a:t>δεν απαιτείται η αποστολή τους.</a:t>
            </a:r>
          </a:p>
        </p:txBody>
      </p:sp>
    </p:spTree>
    <p:extLst>
      <p:ext uri="{BB962C8B-B14F-4D97-AF65-F5344CB8AC3E}">
        <p14:creationId xmlns:p14="http://schemas.microsoft.com/office/powerpoint/2010/main" val="365645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356316" cy="4680520"/>
          </a:xfrm>
        </p:spPr>
        <p:txBody>
          <a:bodyPr>
            <a:normAutofit fontScale="92500"/>
          </a:bodyPr>
          <a:lstStyle/>
          <a:p>
            <a:pPr marL="0" indent="0">
              <a:buNone/>
            </a:pPr>
            <a:r>
              <a:rPr lang="el-GR" sz="2400"/>
              <a:t>Ποιο είναι το κέρδος στην περίπτωση που δεν αποστέλλονται τα συγκεκριμένα χρονικά διαστήματα, για την περίπτωση του ευρωπαϊκού συστήματος;</a:t>
            </a:r>
          </a:p>
          <a:p>
            <a:r>
              <a:rPr lang="el-GR" sz="2400"/>
              <a:t>Αναφορικά με τον </a:t>
            </a:r>
            <a:r>
              <a:rPr lang="el-GR" sz="2400" b="1"/>
              <a:t>παλμό κατακόρυφης επιστροφής / αμαύρωσης</a:t>
            </a:r>
            <a:r>
              <a:rPr lang="el-GR" sz="2400"/>
              <a:t>, αυτός αντιστοιχεί σε περίπου </a:t>
            </a:r>
            <a:r>
              <a:rPr lang="el-GR" sz="2400" b="1"/>
              <a:t>50 γραμμές από τις 625, άρα στο 8% </a:t>
            </a:r>
            <a:r>
              <a:rPr lang="el-GR" sz="2400"/>
              <a:t>του συνολικού σήματος   50 / 625 = 8% </a:t>
            </a:r>
          </a:p>
          <a:p>
            <a:r>
              <a:rPr lang="el-GR" sz="2400"/>
              <a:t>Επιπλέον, υπενθυμίζουμε ότι κάθε γραμμή διαρκεί </a:t>
            </a:r>
            <a:r>
              <a:rPr lang="el-GR" sz="2400" b="1"/>
              <a:t>64 </a:t>
            </a:r>
            <a:r>
              <a:rPr lang="el-GR" sz="2400" b="1" err="1"/>
              <a:t>μsεκ</a:t>
            </a:r>
            <a:r>
              <a:rPr lang="el-GR" sz="2400" b="1"/>
              <a:t> των οποίων τα 12 </a:t>
            </a:r>
            <a:r>
              <a:rPr lang="el-GR" sz="2400" b="1" err="1"/>
              <a:t>μs</a:t>
            </a:r>
            <a:r>
              <a:rPr lang="el-GR" sz="2400" b="1"/>
              <a:t> </a:t>
            </a:r>
            <a:r>
              <a:rPr lang="el-GR" sz="2400"/>
              <a:t>αφιερώνονται στην επιστροφή της δέσμης από δεξιά προς τα αριστερά. Αυτό αντιστοιχεί στο ποσοστό που δίνεται από την επόμενη σχέση: 12 / 64 = 19% </a:t>
            </a:r>
          </a:p>
          <a:p>
            <a:pPr marL="0" indent="0">
              <a:buNone/>
            </a:pPr>
            <a:r>
              <a:rPr lang="el-GR" sz="2400"/>
              <a:t>Αθροιστικά, τα δύο παραπάνω ποσοστά δίνουν </a:t>
            </a:r>
            <a:r>
              <a:rPr lang="el-GR" sz="2400" b="1"/>
              <a:t>περί το 25% </a:t>
            </a:r>
            <a:r>
              <a:rPr lang="el-GR" sz="2400"/>
              <a:t>του σήματος, λόγω και της επικάλυψης που υπάρχει μεταξύ των παλμών. </a:t>
            </a:r>
          </a:p>
        </p:txBody>
      </p:sp>
    </p:spTree>
    <p:extLst>
      <p:ext uri="{BB962C8B-B14F-4D97-AF65-F5344CB8AC3E}">
        <p14:creationId xmlns:p14="http://schemas.microsoft.com/office/powerpoint/2010/main" val="20596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42623374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61156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6477820" cy="4608512"/>
          </a:xfrm>
        </p:spPr>
        <p:txBody>
          <a:bodyPr>
            <a:normAutofit fontScale="55000" lnSpcReduction="20000"/>
          </a:bodyPr>
          <a:lstStyle/>
          <a:p>
            <a:pPr>
              <a:lnSpc>
                <a:spcPct val="120000"/>
              </a:lnSpc>
              <a:spcAft>
                <a:spcPts val="600"/>
              </a:spcAft>
            </a:pPr>
            <a:r>
              <a:rPr lang="el-GR" b="1" err="1"/>
              <a:t>Υποδειγματοληψία</a:t>
            </a:r>
            <a:r>
              <a:rPr lang="el-GR" b="1"/>
              <a:t> Χρώματος:  </a:t>
            </a:r>
            <a:r>
              <a:rPr lang="el-GR"/>
              <a:t>Οι συνιστώσες που αφορούν τα χρώματα και συγκεκριμένα οι </a:t>
            </a:r>
            <a:r>
              <a:rPr lang="el-GR" err="1"/>
              <a:t>χρωμοδιαφορές</a:t>
            </a:r>
            <a:r>
              <a:rPr lang="el-GR"/>
              <a:t> </a:t>
            </a:r>
            <a:r>
              <a:rPr lang="el-GR" err="1"/>
              <a:t>Cb</a:t>
            </a:r>
            <a:r>
              <a:rPr lang="el-GR"/>
              <a:t>, </a:t>
            </a:r>
            <a:r>
              <a:rPr lang="el-GR" err="1"/>
              <a:t>Cr</a:t>
            </a:r>
            <a:r>
              <a:rPr lang="el-GR"/>
              <a:t> λαμβάνονται με μικρότερη συχνότητα δειγματοληψίας σε σχέση με τη φωτεινότητα Y.</a:t>
            </a:r>
          </a:p>
          <a:p>
            <a:pPr>
              <a:lnSpc>
                <a:spcPct val="120000"/>
              </a:lnSpc>
              <a:spcAft>
                <a:spcPts val="600"/>
              </a:spcAft>
            </a:pPr>
            <a:r>
              <a:rPr lang="el-GR"/>
              <a:t>Η συχνότητα δειγματοληψίας είναι η μισή (κατά την οριζόντια κατεύθυνση) και σε κάθε 4 δείγματα φωτεινότητας αντιστοιχούν 2 δείγματα από τις </a:t>
            </a:r>
            <a:r>
              <a:rPr lang="el-GR" err="1"/>
              <a:t>χρωμοδιαφορές</a:t>
            </a:r>
            <a:r>
              <a:rPr lang="el-GR"/>
              <a:t>. Έχουμε, δηλαδή, το πρότυπο:  </a:t>
            </a:r>
          </a:p>
          <a:p>
            <a:pPr marL="0" indent="0" algn="ctr">
              <a:lnSpc>
                <a:spcPct val="120000"/>
              </a:lnSpc>
              <a:spcAft>
                <a:spcPts val="600"/>
              </a:spcAft>
              <a:buNone/>
            </a:pPr>
            <a:r>
              <a:rPr lang="el-GR" b="1"/>
              <a:t>4 : 2 : 2 </a:t>
            </a:r>
          </a:p>
          <a:p>
            <a:pPr>
              <a:lnSpc>
                <a:spcPct val="120000"/>
              </a:lnSpc>
              <a:spcAft>
                <a:spcPts val="600"/>
              </a:spcAft>
            </a:pPr>
            <a:r>
              <a:rPr lang="el-GR"/>
              <a:t>Αυτό συνεπάγεται τη μείωση του εύρους ζώνης του σήματος των </a:t>
            </a:r>
            <a:r>
              <a:rPr lang="el-GR" err="1"/>
              <a:t>χρωμοδιαφορών</a:t>
            </a:r>
            <a:r>
              <a:rPr lang="el-GR"/>
              <a:t> στα 2,75 </a:t>
            </a:r>
            <a:r>
              <a:rPr lang="el-GR" err="1"/>
              <a:t>MHz</a:t>
            </a:r>
            <a:r>
              <a:rPr lang="el-GR"/>
              <a:t> (σε σχέση με το σήμα της φωτεινότητας το οποίο έχει εύρος ζώνης 5,75 </a:t>
            </a:r>
            <a:r>
              <a:rPr lang="el-GR" err="1"/>
              <a:t>MHz</a:t>
            </a:r>
            <a:r>
              <a:rPr lang="el-GR"/>
              <a:t>). </a:t>
            </a:r>
          </a:p>
          <a:p>
            <a:pPr>
              <a:lnSpc>
                <a:spcPct val="120000"/>
              </a:lnSpc>
              <a:spcAft>
                <a:spcPts val="600"/>
              </a:spcAft>
            </a:pPr>
            <a:endParaRPr lang="en-US"/>
          </a:p>
        </p:txBody>
      </p:sp>
      <p:pic>
        <p:nvPicPr>
          <p:cNvPr id="4" name="Εικόνα 3">
            <a:extLst>
              <a:ext uri="{FF2B5EF4-FFF2-40B4-BE49-F238E27FC236}">
                <a16:creationId xmlns:a16="http://schemas.microsoft.com/office/drawing/2014/main" id="{675B13A2-F787-4107-923A-A24E6C161A71}"/>
              </a:ext>
            </a:extLst>
          </p:cNvPr>
          <p:cNvPicPr>
            <a:picLocks noChangeAspect="1"/>
          </p:cNvPicPr>
          <p:nvPr/>
        </p:nvPicPr>
        <p:blipFill rotWithShape="1">
          <a:blip r:embed="rId3"/>
          <a:srcRect l="41851" r="39067"/>
          <a:stretch/>
        </p:blipFill>
        <p:spPr>
          <a:xfrm>
            <a:off x="7137918" y="2326214"/>
            <a:ext cx="1744826" cy="3158396"/>
          </a:xfrm>
          <a:prstGeom prst="rect">
            <a:avLst/>
          </a:prstGeom>
        </p:spPr>
      </p:pic>
    </p:spTree>
    <p:extLst>
      <p:ext uri="{BB962C8B-B14F-4D97-AF65-F5344CB8AC3E}">
        <p14:creationId xmlns:p14="http://schemas.microsoft.com/office/powerpoint/2010/main" val="4217128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6281877" cy="4608512"/>
          </a:xfrm>
        </p:spPr>
        <p:txBody>
          <a:bodyPr>
            <a:normAutofit fontScale="92500" lnSpcReduction="10000"/>
          </a:bodyPr>
          <a:lstStyle/>
          <a:p>
            <a:pPr marL="0" indent="0">
              <a:buNone/>
            </a:pPr>
            <a:r>
              <a:rPr lang="el-GR" sz="2400"/>
              <a:t>Είναι δυνατή η περαιτέρω μείωση του ρυθμού του σήματος των </a:t>
            </a:r>
            <a:r>
              <a:rPr lang="el-GR" sz="2400" err="1"/>
              <a:t>χρωμοδιαφορών</a:t>
            </a:r>
            <a:r>
              <a:rPr lang="el-GR" sz="2400"/>
              <a:t> κατά το ήμισυ. Συγκεκριμένα, το σκεπτικό είναι να λαμβάνονται δείγματα </a:t>
            </a:r>
            <a:r>
              <a:rPr lang="el-GR" sz="2400" err="1"/>
              <a:t>χρωμοδιαφορών</a:t>
            </a:r>
            <a:r>
              <a:rPr lang="el-GR" sz="2400"/>
              <a:t> ανά δύο γραμμές (στη μία, δηλαδή, λαμβάνονται και στην άλλη όχι). Αυτό μας δίνει το πρότυπο:  </a:t>
            </a:r>
          </a:p>
          <a:p>
            <a:pPr marL="0" indent="0" algn="ctr">
              <a:buNone/>
            </a:pPr>
            <a:r>
              <a:rPr lang="el-GR" sz="2400" b="1"/>
              <a:t>4 : 2 : 0 </a:t>
            </a:r>
          </a:p>
          <a:p>
            <a:pPr marL="0" indent="0">
              <a:buNone/>
            </a:pPr>
            <a:r>
              <a:rPr lang="el-GR" sz="2400"/>
              <a:t>το οποίο δεν επιβαρύνει ιδιαίτερα την αντιλαμβανόμενη από τον άνθρωπο ποιότητα. </a:t>
            </a:r>
          </a:p>
          <a:p>
            <a:pPr marL="0" indent="0">
              <a:buNone/>
            </a:pPr>
            <a:r>
              <a:rPr lang="el-GR" sz="2400"/>
              <a:t>Από την πλευρά του απαιτούμενου ρυθμού έχουμε υποβάθμιση αφού 2*4 δείγματα φωτεινότητας αντιστοιχούν σε 2 δείγματα από τις </a:t>
            </a:r>
            <a:r>
              <a:rPr lang="el-GR" sz="2400" err="1"/>
              <a:t>χρωμοδιαφορές</a:t>
            </a:r>
            <a:r>
              <a:rPr lang="el-GR" sz="2400"/>
              <a:t>. Η υποβάθμιση του ρυθμού αντιστοιχεί </a:t>
            </a:r>
            <a:r>
              <a:rPr lang="el-GR" sz="2400" b="1"/>
              <a:t>στο 25%.</a:t>
            </a:r>
            <a:endParaRPr lang="en-US" sz="2400" b="1"/>
          </a:p>
          <a:p>
            <a:pPr marL="0" indent="0">
              <a:buNone/>
            </a:pPr>
            <a:endParaRPr lang="en-US" sz="2400"/>
          </a:p>
        </p:txBody>
      </p:sp>
      <p:pic>
        <p:nvPicPr>
          <p:cNvPr id="4" name="Εικόνα 3">
            <a:extLst>
              <a:ext uri="{FF2B5EF4-FFF2-40B4-BE49-F238E27FC236}">
                <a16:creationId xmlns:a16="http://schemas.microsoft.com/office/drawing/2014/main" id="{4E1711EB-2466-4C45-A3F5-1E046D985D3E}"/>
              </a:ext>
            </a:extLst>
          </p:cNvPr>
          <p:cNvPicPr>
            <a:picLocks noChangeAspect="1"/>
          </p:cNvPicPr>
          <p:nvPr/>
        </p:nvPicPr>
        <p:blipFill rotWithShape="1">
          <a:blip r:embed="rId3"/>
          <a:srcRect l="23280" r="56516"/>
          <a:stretch/>
        </p:blipFill>
        <p:spPr>
          <a:xfrm>
            <a:off x="6832383" y="2497874"/>
            <a:ext cx="1847461" cy="3158396"/>
          </a:xfrm>
          <a:prstGeom prst="rect">
            <a:avLst/>
          </a:prstGeom>
        </p:spPr>
      </p:pic>
    </p:spTree>
    <p:extLst>
      <p:ext uri="{BB962C8B-B14F-4D97-AF65-F5344CB8AC3E}">
        <p14:creationId xmlns:p14="http://schemas.microsoft.com/office/powerpoint/2010/main" val="54838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7E5CB796-7B64-4F00-9892-45B884A4E95E}"/>
              </a:ext>
            </a:extLst>
          </p:cNvPr>
          <p:cNvSpPr/>
          <p:nvPr/>
        </p:nvSpPr>
        <p:spPr>
          <a:xfrm>
            <a:off x="179512" y="1467537"/>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8BAD50E5-30DA-4C1D-AA38-EC8E1AD45A81}"/>
              </a:ext>
            </a:extLst>
          </p:cNvPr>
          <p:cNvSpPr/>
          <p:nvPr/>
        </p:nvSpPr>
        <p:spPr>
          <a:xfrm>
            <a:off x="251520" y="1611553"/>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Θέση περιεχομένου 3">
            <a:extLst>
              <a:ext uri="{FF2B5EF4-FFF2-40B4-BE49-F238E27FC236}">
                <a16:creationId xmlns:a16="http://schemas.microsoft.com/office/drawing/2014/main" id="{FB0A806C-205B-49CC-A2DF-B4C7FD31052E}"/>
              </a:ext>
            </a:extLst>
          </p:cNvPr>
          <p:cNvGraphicFramePr>
            <a:graphicFrameLocks noGrp="1"/>
          </p:cNvGraphicFramePr>
          <p:nvPr>
            <p:ph idx="1"/>
            <p:extLst>
              <p:ext uri="{D42A27DB-BD31-4B8C-83A1-F6EECF244321}">
                <p14:modId xmlns:p14="http://schemas.microsoft.com/office/powerpoint/2010/main" val="281643913"/>
              </p:ext>
            </p:extLst>
          </p:nvPr>
        </p:nvGraphicFramePr>
        <p:xfrm>
          <a:off x="463550" y="1324067"/>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DB0B428-0A20-4DD0-82E6-9DE16A307C2B}"/>
              </a:ext>
            </a:extLst>
          </p:cNvPr>
          <p:cNvSpPr txBox="1"/>
          <p:nvPr/>
        </p:nvSpPr>
        <p:spPr>
          <a:xfrm>
            <a:off x="463550" y="1611553"/>
            <a:ext cx="914400" cy="914400"/>
          </a:xfrm>
          <a:prstGeom prst="rect">
            <a:avLst/>
          </a:prstGeom>
        </p:spPr>
        <p:txBody>
          <a:bodyPr vert="horz" wrap="none" lIns="91440" tIns="45720" rIns="91440" bIns="45720" rtlCol="0" anchor="ctr">
            <a:normAutofit/>
          </a:bodyPr>
          <a:lstStyle/>
          <a:p>
            <a:endParaRPr lang="en-US"/>
          </a:p>
        </p:txBody>
      </p:sp>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Συνολικός περιορισμός ρυθμού</a:t>
            </a:r>
            <a:endParaRPr lang="en-US"/>
          </a:p>
        </p:txBody>
      </p:sp>
      <p:sp>
        <p:nvSpPr>
          <p:cNvPr id="6" name="Ορθογώνιο 5">
            <a:extLst>
              <a:ext uri="{FF2B5EF4-FFF2-40B4-BE49-F238E27FC236}">
                <a16:creationId xmlns:a16="http://schemas.microsoft.com/office/drawing/2014/main" id="{B53E2728-0630-4BAA-849E-8044EE9F4046}"/>
              </a:ext>
            </a:extLst>
          </p:cNvPr>
          <p:cNvSpPr/>
          <p:nvPr/>
        </p:nvSpPr>
        <p:spPr>
          <a:xfrm>
            <a:off x="463550" y="6014029"/>
            <a:ext cx="8417049" cy="461665"/>
          </a:xfrm>
          <a:prstGeom prst="rect">
            <a:avLst/>
          </a:prstGeom>
        </p:spPr>
        <p:txBody>
          <a:bodyPr wrap="square">
            <a:spAutoFit/>
          </a:bodyPr>
          <a:lstStyle/>
          <a:p>
            <a:pPr algn="r"/>
            <a:r>
              <a:rPr lang="el-GR" sz="2400"/>
              <a:t>Επόμενος στόχος: πως θα περιοριστεί ο ρυθμός στα 2 - 4 </a:t>
            </a:r>
            <a:r>
              <a:rPr lang="el-GR" sz="2400" err="1"/>
              <a:t>Mbps</a:t>
            </a:r>
            <a:endParaRPr lang="en-US" sz="2400"/>
          </a:p>
        </p:txBody>
      </p:sp>
      <p:sp>
        <p:nvSpPr>
          <p:cNvPr id="3" name="Ορθογώνιο 2">
            <a:extLst>
              <a:ext uri="{FF2B5EF4-FFF2-40B4-BE49-F238E27FC236}">
                <a16:creationId xmlns:a16="http://schemas.microsoft.com/office/drawing/2014/main" id="{D94F4B79-E6E8-4444-908C-12B8C8889281}"/>
              </a:ext>
            </a:extLst>
          </p:cNvPr>
          <p:cNvSpPr/>
          <p:nvPr/>
        </p:nvSpPr>
        <p:spPr>
          <a:xfrm>
            <a:off x="354563" y="3997109"/>
            <a:ext cx="8537917" cy="185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3DA4C0E7-9901-4FBE-B102-282B61EB4D13}"/>
              </a:ext>
            </a:extLst>
          </p:cNvPr>
          <p:cNvSpPr/>
          <p:nvPr/>
        </p:nvSpPr>
        <p:spPr>
          <a:xfrm>
            <a:off x="205601" y="3627777"/>
            <a:ext cx="1464247" cy="369332"/>
          </a:xfrm>
          <a:prstGeom prst="rect">
            <a:avLst/>
          </a:prstGeom>
        </p:spPr>
        <p:txBody>
          <a:bodyPr wrap="none">
            <a:spAutoFit/>
          </a:bodyPr>
          <a:lstStyle/>
          <a:p>
            <a:r>
              <a:rPr lang="el-GR"/>
              <a:t>εικονολήπτης</a:t>
            </a:r>
            <a:endParaRPr lang="en-US"/>
          </a:p>
        </p:txBody>
      </p:sp>
      <p:pic>
        <p:nvPicPr>
          <p:cNvPr id="5" name="Εικόνα 4">
            <a:extLst>
              <a:ext uri="{FF2B5EF4-FFF2-40B4-BE49-F238E27FC236}">
                <a16:creationId xmlns:a16="http://schemas.microsoft.com/office/drawing/2014/main" id="{9FFB5F74-B1BA-4287-8726-B19809CF35A7}"/>
              </a:ext>
            </a:extLst>
          </p:cNvPr>
          <p:cNvPicPr>
            <a:picLocks noChangeAspect="1"/>
          </p:cNvPicPr>
          <p:nvPr/>
        </p:nvPicPr>
        <p:blipFill>
          <a:blip r:embed="rId8"/>
          <a:stretch>
            <a:fillRect/>
          </a:stretch>
        </p:blipFill>
        <p:spPr>
          <a:xfrm>
            <a:off x="2056522" y="3503745"/>
            <a:ext cx="5822506" cy="2617085"/>
          </a:xfrm>
          <a:prstGeom prst="rect">
            <a:avLst/>
          </a:prstGeom>
        </p:spPr>
      </p:pic>
    </p:spTree>
    <p:extLst>
      <p:ext uri="{BB962C8B-B14F-4D97-AF65-F5344CB8AC3E}">
        <p14:creationId xmlns:p14="http://schemas.microsoft.com/office/powerpoint/2010/main" val="358016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6228184"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4. Μείωση χρονικού πλεονασμού</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60526560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63372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4. Μείωση χρονικού πλεονασμού (1)</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70729" y="1385061"/>
            <a:ext cx="5743883" cy="4896544"/>
          </a:xfrm>
        </p:spPr>
        <p:txBody>
          <a:bodyPr>
            <a:normAutofit fontScale="85000" lnSpcReduction="10000"/>
          </a:bodyPr>
          <a:lstStyle/>
          <a:p>
            <a:pPr>
              <a:spcBef>
                <a:spcPts val="600"/>
              </a:spcBef>
              <a:spcAft>
                <a:spcPts val="600"/>
              </a:spcAft>
            </a:pPr>
            <a:r>
              <a:rPr lang="el-GR"/>
              <a:t>Το βίντεο είναι </a:t>
            </a:r>
            <a:r>
              <a:rPr lang="el-GR" b="1"/>
              <a:t>συνεχόμενες εικόνες </a:t>
            </a:r>
            <a:r>
              <a:rPr lang="el-GR"/>
              <a:t>οι οποίες λαμβάνονται αρκετές φορές σε ένα δευτερόλεπτο π.χ. 25 πλαίσια/</a:t>
            </a:r>
            <a:r>
              <a:rPr lang="el-GR" err="1"/>
              <a:t>δευτ</a:t>
            </a:r>
            <a:r>
              <a:rPr lang="el-GR"/>
              <a:t>.</a:t>
            </a:r>
          </a:p>
          <a:p>
            <a:pPr>
              <a:spcBef>
                <a:spcPts val="600"/>
              </a:spcBef>
              <a:spcAft>
                <a:spcPts val="600"/>
              </a:spcAft>
            </a:pPr>
            <a:r>
              <a:rPr lang="el-GR"/>
              <a:t>Οι εικόνες αυτές στις </a:t>
            </a:r>
            <a:r>
              <a:rPr lang="el-GR" b="1"/>
              <a:t>περισσότερες περιπτώσεις μοιάζουν (οπτικά) </a:t>
            </a:r>
            <a:r>
              <a:rPr lang="el-GR"/>
              <a:t>μεταξύ τους</a:t>
            </a:r>
          </a:p>
          <a:p>
            <a:pPr lvl="1">
              <a:spcBef>
                <a:spcPts val="600"/>
              </a:spcBef>
              <a:spcAft>
                <a:spcPts val="600"/>
              </a:spcAft>
            </a:pPr>
            <a:r>
              <a:rPr lang="el-GR"/>
              <a:t>το </a:t>
            </a:r>
            <a:r>
              <a:rPr lang="el-GR" b="1"/>
              <a:t>στατικό κομμάτι </a:t>
            </a:r>
            <a:r>
              <a:rPr lang="el-GR"/>
              <a:t>παραμένει σε μεγάλο βαθμό σταθερό από εικόνα σε εικόνα</a:t>
            </a:r>
          </a:p>
          <a:p>
            <a:pPr lvl="1">
              <a:spcBef>
                <a:spcPts val="600"/>
              </a:spcBef>
              <a:spcAft>
                <a:spcPts val="600"/>
              </a:spcAft>
            </a:pPr>
            <a:r>
              <a:rPr lang="el-GR"/>
              <a:t>το</a:t>
            </a:r>
            <a:r>
              <a:rPr lang="el-GR" b="1"/>
              <a:t> δυναμικό κομμάτι</a:t>
            </a:r>
            <a:r>
              <a:rPr lang="el-GR"/>
              <a:t>, σε αυτό, δηλαδή, που υπάρχει </a:t>
            </a:r>
            <a:r>
              <a:rPr lang="el-GR" b="1"/>
              <a:t>κάποια κίνηση</a:t>
            </a:r>
          </a:p>
          <a:p>
            <a:pPr lvl="1">
              <a:spcBef>
                <a:spcPts val="600"/>
              </a:spcBef>
              <a:spcAft>
                <a:spcPts val="600"/>
              </a:spcAft>
            </a:pPr>
            <a:endParaRPr lang="el-GR"/>
          </a:p>
        </p:txBody>
      </p:sp>
      <p:pic>
        <p:nvPicPr>
          <p:cNvPr id="4" name="Picture 4">
            <a:extLst>
              <a:ext uri="{FF2B5EF4-FFF2-40B4-BE49-F238E27FC236}">
                <a16:creationId xmlns:a16="http://schemas.microsoft.com/office/drawing/2014/main" id="{0BCA5543-6502-4466-BFD3-37EA64A59A28}"/>
              </a:ext>
            </a:extLst>
          </p:cNvPr>
          <p:cNvPicPr>
            <a:picLocks noChangeAspect="1"/>
          </p:cNvPicPr>
          <p:nvPr/>
        </p:nvPicPr>
        <p:blipFill>
          <a:blip r:embed="rId3" cstate="print"/>
          <a:srcRect/>
          <a:stretch>
            <a:fillRect/>
          </a:stretch>
        </p:blipFill>
        <p:spPr bwMode="auto">
          <a:xfrm>
            <a:off x="6144657" y="1385061"/>
            <a:ext cx="1248728" cy="1414123"/>
          </a:xfrm>
          <a:prstGeom prst="rect">
            <a:avLst/>
          </a:prstGeom>
          <a:noFill/>
          <a:ln w="9525">
            <a:noFill/>
            <a:miter lim="800000"/>
            <a:headEnd/>
            <a:tailEnd/>
          </a:ln>
        </p:spPr>
      </p:pic>
      <p:pic>
        <p:nvPicPr>
          <p:cNvPr id="5" name="Picture 20">
            <a:extLst>
              <a:ext uri="{FF2B5EF4-FFF2-40B4-BE49-F238E27FC236}">
                <a16:creationId xmlns:a16="http://schemas.microsoft.com/office/drawing/2014/main" id="{9436FC7F-C643-4F4C-A02C-8C7FE570946B}"/>
              </a:ext>
            </a:extLst>
          </p:cNvPr>
          <p:cNvPicPr>
            <a:picLocks noChangeAspect="1"/>
          </p:cNvPicPr>
          <p:nvPr/>
        </p:nvPicPr>
        <p:blipFill>
          <a:blip r:embed="rId3" cstate="print"/>
          <a:srcRect/>
          <a:stretch>
            <a:fillRect/>
          </a:stretch>
        </p:blipFill>
        <p:spPr bwMode="auto">
          <a:xfrm>
            <a:off x="7651967" y="1385061"/>
            <a:ext cx="1248728" cy="1414123"/>
          </a:xfrm>
          <a:prstGeom prst="rect">
            <a:avLst/>
          </a:prstGeom>
          <a:noFill/>
          <a:ln w="9525">
            <a:noFill/>
            <a:miter lim="800000"/>
            <a:headEnd/>
            <a:tailEnd/>
          </a:ln>
        </p:spPr>
      </p:pic>
      <p:sp>
        <p:nvSpPr>
          <p:cNvPr id="6" name="TextBox 5">
            <a:extLst>
              <a:ext uri="{FF2B5EF4-FFF2-40B4-BE49-F238E27FC236}">
                <a16:creationId xmlns:a16="http://schemas.microsoft.com/office/drawing/2014/main" id="{B64F9A47-D6EA-43D1-BC18-D594944E3F17}"/>
              </a:ext>
            </a:extLst>
          </p:cNvPr>
          <p:cNvSpPr txBox="1">
            <a:spLocks noChangeArrowheads="1"/>
          </p:cNvSpPr>
          <p:nvPr/>
        </p:nvSpPr>
        <p:spPr bwMode="auto">
          <a:xfrm>
            <a:off x="6250359" y="2877600"/>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7" name="TextBox 6">
            <a:extLst>
              <a:ext uri="{FF2B5EF4-FFF2-40B4-BE49-F238E27FC236}">
                <a16:creationId xmlns:a16="http://schemas.microsoft.com/office/drawing/2014/main" id="{72F296FA-FA39-4EAF-A359-F1E363EC425C}"/>
              </a:ext>
            </a:extLst>
          </p:cNvPr>
          <p:cNvSpPr txBox="1">
            <a:spLocks noChangeArrowheads="1"/>
          </p:cNvSpPr>
          <p:nvPr/>
        </p:nvSpPr>
        <p:spPr bwMode="auto">
          <a:xfrm>
            <a:off x="7651967" y="2906107"/>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9" name="TextBox 8">
            <a:extLst>
              <a:ext uri="{FF2B5EF4-FFF2-40B4-BE49-F238E27FC236}">
                <a16:creationId xmlns:a16="http://schemas.microsoft.com/office/drawing/2014/main" id="{D224527E-6794-4DB0-8F06-B52B83C816C9}"/>
              </a:ext>
            </a:extLst>
          </p:cNvPr>
          <p:cNvSpPr txBox="1"/>
          <p:nvPr/>
        </p:nvSpPr>
        <p:spPr>
          <a:xfrm>
            <a:off x="5942475" y="3909607"/>
            <a:ext cx="2901820" cy="2031325"/>
          </a:xfrm>
          <a:prstGeom prst="rect">
            <a:avLst/>
          </a:prstGeom>
          <a:solidFill>
            <a:schemeClr val="bg2"/>
          </a:solidFill>
        </p:spPr>
        <p:txBody>
          <a:bodyPr wrap="square">
            <a:spAutoFit/>
          </a:bodyPr>
          <a:lstStyle/>
          <a:p>
            <a:r>
              <a:rPr lang="el-GR"/>
              <a:t>Οι </a:t>
            </a:r>
            <a:r>
              <a:rPr lang="el-GR" b="1"/>
              <a:t>διαφοροποιήσεις</a:t>
            </a:r>
            <a:r>
              <a:rPr lang="el-GR"/>
              <a:t> μεταξύ των εικόνων μπορεί να είναι </a:t>
            </a:r>
            <a:r>
              <a:rPr lang="el-GR" b="1"/>
              <a:t>περιορισμένες </a:t>
            </a:r>
            <a:r>
              <a:rPr lang="el-GR"/>
              <a:t>και οι αλλαγές στις εικόνες μπορεί να προέρχονται από </a:t>
            </a:r>
            <a:r>
              <a:rPr lang="el-GR" b="1"/>
              <a:t>μετακινήσεις αντικειμένων </a:t>
            </a:r>
            <a:r>
              <a:rPr lang="el-GR"/>
              <a:t>μεταξύ πλαισίων.</a:t>
            </a:r>
            <a:endParaRPr lang="en-US" b="1"/>
          </a:p>
        </p:txBody>
      </p:sp>
    </p:spTree>
    <p:extLst>
      <p:ext uri="{BB962C8B-B14F-4D97-AF65-F5344CB8AC3E}">
        <p14:creationId xmlns:p14="http://schemas.microsoft.com/office/powerpoint/2010/main" val="1938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107504" y="1556792"/>
            <a:ext cx="9036496" cy="5026570"/>
          </a:xfrm>
        </p:spPr>
        <p:txBody>
          <a:bodyPr>
            <a:normAutofit/>
          </a:bodyPr>
          <a:lstStyle/>
          <a:p>
            <a:r>
              <a:rPr lang="en-US" sz="2800" dirty="0"/>
              <a:t>H </a:t>
            </a:r>
            <a:r>
              <a:rPr lang="el-GR" sz="2800" dirty="0"/>
              <a:t>μετάδοση </a:t>
            </a:r>
            <a:r>
              <a:rPr lang="el-GR" sz="2800" b="1" dirty="0"/>
              <a:t>ολόκληρης της περιγραφής </a:t>
            </a:r>
            <a:r>
              <a:rPr lang="el-GR" sz="2800" dirty="0"/>
              <a:t>μιας εικόνας οδηγεί στην </a:t>
            </a:r>
          </a:p>
          <a:p>
            <a:pPr lvl="1"/>
            <a:r>
              <a:rPr lang="el-GR" sz="2400" dirty="0"/>
              <a:t>επαναλαμβανόμενη μετάδοση της ίδιας πληροφορίας </a:t>
            </a:r>
          </a:p>
          <a:p>
            <a:pPr lvl="1"/>
            <a:r>
              <a:rPr lang="el-GR" sz="2400" dirty="0"/>
              <a:t>ή πληροφορίας που μπορεί να δημιουργηθεί εκ νέου στον δέκτη</a:t>
            </a:r>
          </a:p>
          <a:p>
            <a:pPr lvl="1"/>
            <a:endParaRPr lang="el-GR" sz="2400" dirty="0"/>
          </a:p>
          <a:p>
            <a:r>
              <a:rPr lang="el-GR" sz="2800" dirty="0"/>
              <a:t>Το σκεπτικό του περιορισμού του χρονικού πλεονασμού </a:t>
            </a:r>
            <a:r>
              <a:rPr lang="el-GR" sz="2800" b="1" dirty="0"/>
              <a:t>είναι να αποστέλλεται μόνο η απαραίτητη πληροφορία</a:t>
            </a:r>
          </a:p>
          <a:p>
            <a:pPr lvl="1"/>
            <a:r>
              <a:rPr lang="el-GR" sz="2400" dirty="0"/>
              <a:t> </a:t>
            </a:r>
            <a:r>
              <a:rPr lang="el-GR" sz="2400" b="1" dirty="0">
                <a:solidFill>
                  <a:srgbClr val="5075BC"/>
                </a:solidFill>
              </a:rPr>
              <a:t>πληροφορία που δεν θα μπορούσε να δημιουργηθεί εκ νέου</a:t>
            </a:r>
          </a:p>
        </p:txBody>
      </p:sp>
    </p:spTree>
    <p:extLst>
      <p:ext uri="{BB962C8B-B14F-4D97-AF65-F5344CB8AC3E}">
        <p14:creationId xmlns:p14="http://schemas.microsoft.com/office/powerpoint/2010/main" val="312627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464156" y="1556792"/>
            <a:ext cx="8428324" cy="5085308"/>
          </a:xfrm>
        </p:spPr>
        <p:txBody>
          <a:bodyPr>
            <a:normAutofit fontScale="92500" lnSpcReduction="10000"/>
          </a:bodyPr>
          <a:lstStyle/>
          <a:p>
            <a:r>
              <a:rPr lang="el-GR" sz="2800" dirty="0"/>
              <a:t>Η απαραίτητη πληροφορία σχετίζεται με τις </a:t>
            </a:r>
            <a:r>
              <a:rPr lang="el-GR" sz="2800" b="1" dirty="0"/>
              <a:t>περιοχές που υπάρχουν διαφοροποιήσεις σε σχέση με τα προηγούμενα πλαίσια</a:t>
            </a:r>
            <a:r>
              <a:rPr lang="el-GR" sz="2800" dirty="0"/>
              <a:t> </a:t>
            </a:r>
          </a:p>
          <a:p>
            <a:pPr lvl="1"/>
            <a:r>
              <a:rPr lang="el-GR" dirty="0"/>
              <a:t> είναι απαραίτητη η μετάδοση της </a:t>
            </a:r>
            <a:r>
              <a:rPr lang="el-GR" b="1" dirty="0"/>
              <a:t>διαφοράς μεταξύ των πλαισίων</a:t>
            </a:r>
          </a:p>
          <a:p>
            <a:r>
              <a:rPr lang="el-GR" sz="2800" dirty="0"/>
              <a:t>Ο μηχανισμός περιορισμού περιλαμβάνει </a:t>
            </a:r>
          </a:p>
          <a:p>
            <a:pPr marL="971550" lvl="1" indent="-514350">
              <a:buFont typeface="+mj-lt"/>
              <a:buAutoNum type="alphaUcPeriod"/>
            </a:pPr>
            <a:r>
              <a:rPr lang="el-GR" dirty="0"/>
              <a:t>τον διαχωρισμό της εικόνας σε </a:t>
            </a:r>
            <a:r>
              <a:rPr lang="el-GR" dirty="0" err="1"/>
              <a:t>υποπεριοχές</a:t>
            </a:r>
            <a:r>
              <a:rPr lang="el-GR" dirty="0"/>
              <a:t> </a:t>
            </a:r>
          </a:p>
          <a:p>
            <a:pPr marL="971550" lvl="1" indent="-514350">
              <a:buFont typeface="+mj-lt"/>
              <a:buAutoNum type="alphaUcPeriod"/>
            </a:pPr>
            <a:r>
              <a:rPr lang="el-GR" dirty="0"/>
              <a:t>την κωδικοποίηση των εικόνων κατά </a:t>
            </a:r>
          </a:p>
          <a:p>
            <a:pPr marL="1371600" lvl="2" indent="-514350">
              <a:buFont typeface="+mj-lt"/>
              <a:buAutoNum type="romanUcPeriod"/>
            </a:pPr>
            <a:r>
              <a:rPr lang="el-GR" dirty="0"/>
              <a:t>Ι πλαίσια – κωδικοποιούνται αυτόνομα &amp; ανεξάρτητα</a:t>
            </a:r>
          </a:p>
          <a:p>
            <a:pPr marL="1371600" lvl="2" indent="-514350">
              <a:buFont typeface="+mj-lt"/>
              <a:buAutoNum type="romanUcPeriod"/>
            </a:pPr>
            <a:r>
              <a:rPr lang="el-GR" dirty="0"/>
              <a:t>Ρ πλαίσια – κωδικοποιούνται οι διαφορές με τα Ι</a:t>
            </a:r>
          </a:p>
          <a:p>
            <a:pPr marL="1371600" lvl="2" indent="-514350">
              <a:buFont typeface="+mj-lt"/>
              <a:buAutoNum type="romanUcPeriod"/>
            </a:pPr>
            <a:r>
              <a:rPr lang="el-GR" dirty="0"/>
              <a:t>Β πλαίσια - κωδικοποιούνται οι διαφορές με τα Ι &amp; </a:t>
            </a:r>
            <a:r>
              <a:rPr lang="en-US" dirty="0"/>
              <a:t>P </a:t>
            </a:r>
            <a:endParaRPr lang="el-GR" dirty="0"/>
          </a:p>
          <a:p>
            <a:pPr marL="1371600" lvl="2" indent="-514350">
              <a:buFont typeface="+mj-lt"/>
              <a:buAutoNum type="romanUcPeriod"/>
            </a:pPr>
            <a:endParaRPr lang="en-US" dirty="0"/>
          </a:p>
        </p:txBody>
      </p:sp>
    </p:spTree>
    <p:extLst>
      <p:ext uri="{BB962C8B-B14F-4D97-AF65-F5344CB8AC3E}">
        <p14:creationId xmlns:p14="http://schemas.microsoft.com/office/powerpoint/2010/main" val="150724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Εισαγωγή</a:t>
            </a:r>
          </a:p>
        </p:txBody>
      </p:sp>
    </p:spTree>
    <p:extLst>
      <p:ext uri="{BB962C8B-B14F-4D97-AF65-F5344CB8AC3E}">
        <p14:creationId xmlns:p14="http://schemas.microsoft.com/office/powerpoint/2010/main" val="155227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AC745-8582-4AA2-8BFD-DB2C00440E89}"/>
              </a:ext>
            </a:extLst>
          </p:cNvPr>
          <p:cNvSpPr>
            <a:spLocks noGrp="1"/>
          </p:cNvSpPr>
          <p:nvPr>
            <p:ph type="title"/>
          </p:nvPr>
        </p:nvSpPr>
        <p:spPr>
          <a:xfrm>
            <a:off x="0" y="274638"/>
            <a:ext cx="8957532" cy="1143000"/>
          </a:xfrm>
        </p:spPr>
        <p:txBody>
          <a:bodyPr>
            <a:normAutofit fontScale="90000"/>
          </a:bodyPr>
          <a:lstStyle/>
          <a:p>
            <a:r>
              <a:rPr lang="el-GR"/>
              <a:t>Α. Διαχωρισμός σε </a:t>
            </a:r>
            <a:r>
              <a:rPr lang="el-GR" err="1"/>
              <a:t>Υποπεριοχές</a:t>
            </a:r>
            <a:r>
              <a:rPr lang="el-GR"/>
              <a:t> </a:t>
            </a:r>
            <a:r>
              <a:rPr lang="en-US"/>
              <a:t>(blocks)</a:t>
            </a:r>
          </a:p>
        </p:txBody>
      </p:sp>
      <p:sp>
        <p:nvSpPr>
          <p:cNvPr id="3" name="Θέση περιεχομένου 2">
            <a:extLst>
              <a:ext uri="{FF2B5EF4-FFF2-40B4-BE49-F238E27FC236}">
                <a16:creationId xmlns:a16="http://schemas.microsoft.com/office/drawing/2014/main" id="{5B1D89F1-1AB9-48F4-BB04-43D06C50DA03}"/>
              </a:ext>
            </a:extLst>
          </p:cNvPr>
          <p:cNvSpPr>
            <a:spLocks noGrp="1"/>
          </p:cNvSpPr>
          <p:nvPr>
            <p:ph idx="1"/>
          </p:nvPr>
        </p:nvSpPr>
        <p:spPr>
          <a:xfrm>
            <a:off x="0" y="1417638"/>
            <a:ext cx="9237306" cy="5165724"/>
          </a:xfrm>
        </p:spPr>
        <p:txBody>
          <a:bodyPr>
            <a:normAutofit fontScale="70000" lnSpcReduction="20000"/>
          </a:bodyPr>
          <a:lstStyle/>
          <a:p>
            <a:pPr>
              <a:lnSpc>
                <a:spcPct val="120000"/>
              </a:lnSpc>
              <a:spcBef>
                <a:spcPts val="600"/>
              </a:spcBef>
              <a:spcAft>
                <a:spcPts val="600"/>
              </a:spcAft>
            </a:pPr>
            <a:r>
              <a:rPr lang="el-GR" dirty="0"/>
              <a:t>Κατά τον διαχωρισμό της εικόνας σε </a:t>
            </a:r>
            <a:r>
              <a:rPr lang="el-GR" b="1" dirty="0"/>
              <a:t>περιοχές, </a:t>
            </a:r>
            <a:r>
              <a:rPr lang="el-GR" dirty="0"/>
              <a:t>αναζητούνται</a:t>
            </a:r>
          </a:p>
          <a:p>
            <a:pPr lvl="1">
              <a:lnSpc>
                <a:spcPct val="120000"/>
              </a:lnSpc>
              <a:spcBef>
                <a:spcPts val="600"/>
              </a:spcBef>
              <a:spcAft>
                <a:spcPts val="600"/>
              </a:spcAft>
            </a:pPr>
            <a:r>
              <a:rPr lang="el-GR" dirty="0"/>
              <a:t>οι </a:t>
            </a:r>
            <a:r>
              <a:rPr lang="el-GR" b="1" dirty="0"/>
              <a:t>στατικές</a:t>
            </a:r>
            <a:r>
              <a:rPr lang="el-GR" dirty="0"/>
              <a:t> και </a:t>
            </a:r>
          </a:p>
          <a:p>
            <a:pPr lvl="1">
              <a:lnSpc>
                <a:spcPct val="120000"/>
              </a:lnSpc>
              <a:spcBef>
                <a:spcPts val="600"/>
              </a:spcBef>
              <a:spcAft>
                <a:spcPts val="600"/>
              </a:spcAft>
            </a:pPr>
            <a:r>
              <a:rPr lang="el-GR" dirty="0"/>
              <a:t>οι </a:t>
            </a:r>
            <a:r>
              <a:rPr lang="el-GR" b="1" dirty="0"/>
              <a:t>δυναμικές </a:t>
            </a:r>
            <a:r>
              <a:rPr lang="el-GR" dirty="0"/>
              <a:t>περιοχές </a:t>
            </a:r>
          </a:p>
          <a:p>
            <a:pPr>
              <a:lnSpc>
                <a:spcPct val="120000"/>
              </a:lnSpc>
              <a:spcBef>
                <a:spcPts val="600"/>
              </a:spcBef>
              <a:spcAft>
                <a:spcPts val="600"/>
              </a:spcAft>
            </a:pPr>
            <a:r>
              <a:rPr lang="el-GR" dirty="0"/>
              <a:t>Για να είναι </a:t>
            </a:r>
            <a:r>
              <a:rPr lang="el-GR" dirty="0" err="1"/>
              <a:t>διαχειρίσιμη</a:t>
            </a:r>
            <a:r>
              <a:rPr lang="el-GR" dirty="0"/>
              <a:t> η αναζήτηση των περιοχών αυτών εντός μιας εικόνας, αυτή χωρίζεται σε </a:t>
            </a:r>
            <a:r>
              <a:rPr lang="el-GR" b="1" dirty="0"/>
              <a:t>ίσες </a:t>
            </a:r>
            <a:r>
              <a:rPr lang="el-GR" b="1" dirty="0" err="1"/>
              <a:t>υποπεριοχές</a:t>
            </a:r>
            <a:r>
              <a:rPr lang="el-GR" b="1" dirty="0"/>
              <a:t> </a:t>
            </a:r>
          </a:p>
          <a:p>
            <a:pPr lvl="1">
              <a:lnSpc>
                <a:spcPct val="120000"/>
              </a:lnSpc>
              <a:spcBef>
                <a:spcPts val="600"/>
              </a:spcBef>
              <a:spcAft>
                <a:spcPts val="600"/>
              </a:spcAft>
            </a:pPr>
            <a:r>
              <a:rPr lang="el-GR" dirty="0"/>
              <a:t>τμήματα (</a:t>
            </a:r>
            <a:r>
              <a:rPr lang="el-GR" dirty="0" err="1"/>
              <a:t>block</a:t>
            </a:r>
            <a:r>
              <a:rPr lang="el-GR" dirty="0"/>
              <a:t>) των 16x16 </a:t>
            </a:r>
            <a:r>
              <a:rPr lang="el-GR" dirty="0" err="1"/>
              <a:t>εικονοστοιχείων</a:t>
            </a:r>
            <a:r>
              <a:rPr lang="el-GR" dirty="0"/>
              <a:t> (</a:t>
            </a:r>
            <a:r>
              <a:rPr lang="el-GR" dirty="0" err="1"/>
              <a:t>pixels</a:t>
            </a:r>
            <a:r>
              <a:rPr lang="el-GR" dirty="0"/>
              <a:t>)</a:t>
            </a:r>
          </a:p>
          <a:p>
            <a:pPr lvl="1">
              <a:lnSpc>
                <a:spcPct val="120000"/>
              </a:lnSpc>
              <a:spcBef>
                <a:spcPts val="600"/>
              </a:spcBef>
              <a:spcAft>
                <a:spcPts val="600"/>
              </a:spcAft>
            </a:pPr>
            <a:r>
              <a:rPr lang="el-GR" dirty="0"/>
              <a:t>16x16 τιμές φωτεινότητας (256)</a:t>
            </a:r>
          </a:p>
          <a:p>
            <a:pPr lvl="1">
              <a:lnSpc>
                <a:spcPct val="120000"/>
              </a:lnSpc>
              <a:spcBef>
                <a:spcPts val="600"/>
              </a:spcBef>
              <a:spcAft>
                <a:spcPts val="600"/>
              </a:spcAft>
            </a:pPr>
            <a:r>
              <a:rPr lang="el-GR" dirty="0"/>
              <a:t>χρώματα είναι σε πλήθος το 2/8=1/4 αυτών της φωτεινότητας (πρότυπο 4:2:0)</a:t>
            </a:r>
            <a:endParaRPr lang="en-US" dirty="0"/>
          </a:p>
          <a:p>
            <a:pPr lvl="2">
              <a:lnSpc>
                <a:spcPct val="120000"/>
              </a:lnSpc>
              <a:spcBef>
                <a:spcPts val="600"/>
              </a:spcBef>
              <a:spcAft>
                <a:spcPts val="600"/>
              </a:spcAft>
            </a:pPr>
            <a:r>
              <a:rPr lang="en-US" dirty="0"/>
              <a:t>64 </a:t>
            </a:r>
            <a:r>
              <a:rPr lang="el-GR" dirty="0"/>
              <a:t>τιμές για τα </a:t>
            </a:r>
            <a:r>
              <a:rPr lang="en-US" dirty="0" err="1"/>
              <a:t>C</a:t>
            </a:r>
            <a:r>
              <a:rPr lang="en-US" baseline="-25000" dirty="0" err="1"/>
              <a:t>b</a:t>
            </a:r>
            <a:r>
              <a:rPr lang="en-US" dirty="0"/>
              <a:t> &amp; C</a:t>
            </a:r>
            <a:r>
              <a:rPr lang="en-US" baseline="-25000" dirty="0"/>
              <a:t>r</a:t>
            </a:r>
            <a:r>
              <a:rPr lang="en-US" dirty="0"/>
              <a:t> (32 &amp; 32)</a:t>
            </a:r>
            <a:endParaRPr lang="el-GR" dirty="0"/>
          </a:p>
          <a:p>
            <a:pPr lvl="2">
              <a:lnSpc>
                <a:spcPct val="120000"/>
              </a:lnSpc>
              <a:spcBef>
                <a:spcPts val="600"/>
              </a:spcBef>
              <a:spcAft>
                <a:spcPts val="600"/>
              </a:spcAft>
            </a:pPr>
            <a:r>
              <a:rPr lang="el-GR" dirty="0"/>
              <a:t>αντιστοιχούν, δηλαδή, σε μια περιοχή 8x8 για κάθε μια από τις </a:t>
            </a:r>
            <a:r>
              <a:rPr lang="el-GR" dirty="0" err="1"/>
              <a:t>χρωμοδιαφορές</a:t>
            </a:r>
            <a:r>
              <a:rPr lang="el-GR" dirty="0"/>
              <a:t> </a:t>
            </a:r>
            <a:r>
              <a:rPr lang="el-GR" dirty="0" err="1"/>
              <a:t>Cb</a:t>
            </a:r>
            <a:r>
              <a:rPr lang="el-GR" dirty="0"/>
              <a:t> και </a:t>
            </a:r>
            <a:r>
              <a:rPr lang="el-GR" dirty="0" err="1"/>
              <a:t>Cr</a:t>
            </a:r>
            <a:r>
              <a:rPr lang="el-GR" dirty="0"/>
              <a:t> (64 τιμές) </a:t>
            </a:r>
          </a:p>
          <a:p>
            <a:pPr lvl="1">
              <a:lnSpc>
                <a:spcPct val="120000"/>
              </a:lnSpc>
              <a:spcBef>
                <a:spcPts val="600"/>
              </a:spcBef>
              <a:spcAft>
                <a:spcPts val="600"/>
              </a:spcAft>
            </a:pPr>
            <a:r>
              <a:rPr lang="el-GR" dirty="0"/>
              <a:t> το σύνολο των τιμών αυτών (256+</a:t>
            </a:r>
            <a:r>
              <a:rPr lang="en-US" dirty="0"/>
              <a:t>32</a:t>
            </a:r>
            <a:r>
              <a:rPr lang="el-GR" dirty="0"/>
              <a:t>+</a:t>
            </a:r>
            <a:r>
              <a:rPr lang="en-US" dirty="0"/>
              <a:t>32</a:t>
            </a:r>
            <a:r>
              <a:rPr lang="el-GR" dirty="0"/>
              <a:t>) αντιστοιχεί σε ένα </a:t>
            </a:r>
            <a:r>
              <a:rPr lang="el-GR" b="1" dirty="0" err="1"/>
              <a:t>μακρο</a:t>
            </a:r>
            <a:r>
              <a:rPr lang="el-GR" b="1" dirty="0"/>
              <a:t>-μπλοκ</a:t>
            </a:r>
          </a:p>
        </p:txBody>
      </p:sp>
    </p:spTree>
    <p:extLst>
      <p:ext uri="{BB962C8B-B14F-4D97-AF65-F5344CB8AC3E}">
        <p14:creationId xmlns:p14="http://schemas.microsoft.com/office/powerpoint/2010/main" val="332328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7F445-5033-4CFE-B02F-79D0BB93C3B3}"/>
              </a:ext>
            </a:extLst>
          </p:cNvPr>
          <p:cNvSpPr>
            <a:spLocks noGrp="1"/>
          </p:cNvSpPr>
          <p:nvPr>
            <p:ph type="title"/>
          </p:nvPr>
        </p:nvSpPr>
        <p:spPr/>
        <p:txBody>
          <a:bodyPr/>
          <a:lstStyle/>
          <a:p>
            <a:r>
              <a:rPr lang="el-GR" b="1" err="1"/>
              <a:t>μακρο</a:t>
            </a:r>
            <a:r>
              <a:rPr lang="el-GR" b="1"/>
              <a:t>-μπλοκ</a:t>
            </a:r>
            <a:endParaRPr lang="el-GR"/>
          </a:p>
        </p:txBody>
      </p:sp>
      <p:sp>
        <p:nvSpPr>
          <p:cNvPr id="3" name="Θέση περιεχομένου 2">
            <a:extLst>
              <a:ext uri="{FF2B5EF4-FFF2-40B4-BE49-F238E27FC236}">
                <a16:creationId xmlns:a16="http://schemas.microsoft.com/office/drawing/2014/main" id="{203ED138-0658-459B-93D3-C9C765A5A52D}"/>
              </a:ext>
            </a:extLst>
          </p:cNvPr>
          <p:cNvSpPr>
            <a:spLocks noGrp="1"/>
          </p:cNvSpPr>
          <p:nvPr>
            <p:ph idx="1"/>
          </p:nvPr>
        </p:nvSpPr>
        <p:spPr/>
        <p:txBody>
          <a:bodyPr/>
          <a:lstStyle/>
          <a:p>
            <a:r>
              <a:rPr lang="en-US"/>
              <a:t>18, 22 -&gt; 0, 1, 2, 3</a:t>
            </a:r>
            <a:endParaRPr lang="el-GR"/>
          </a:p>
        </p:txBody>
      </p:sp>
      <p:pic>
        <p:nvPicPr>
          <p:cNvPr id="4" name="Θέση περιεχομένου 4">
            <a:extLst>
              <a:ext uri="{FF2B5EF4-FFF2-40B4-BE49-F238E27FC236}">
                <a16:creationId xmlns:a16="http://schemas.microsoft.com/office/drawing/2014/main" id="{63B8C2E1-E5D2-4BDF-9351-F47B2A3A0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2738719"/>
            <a:ext cx="6563072" cy="3449104"/>
          </a:xfrm>
          <a:prstGeom prst="rect">
            <a:avLst/>
          </a:prstGeom>
        </p:spPr>
      </p:pic>
      <p:pic>
        <p:nvPicPr>
          <p:cNvPr id="5" name="Εικόνα 4">
            <a:extLst>
              <a:ext uri="{FF2B5EF4-FFF2-40B4-BE49-F238E27FC236}">
                <a16:creationId xmlns:a16="http://schemas.microsoft.com/office/drawing/2014/main" id="{3DD1CDF1-9A08-48CE-8639-94C197710877}"/>
              </a:ext>
            </a:extLst>
          </p:cNvPr>
          <p:cNvPicPr>
            <a:picLocks noChangeAspect="1"/>
          </p:cNvPicPr>
          <p:nvPr/>
        </p:nvPicPr>
        <p:blipFill rotWithShape="1">
          <a:blip r:embed="rId3"/>
          <a:srcRect l="24406" r="56694"/>
          <a:stretch/>
        </p:blipFill>
        <p:spPr>
          <a:xfrm>
            <a:off x="7338508" y="1315849"/>
            <a:ext cx="1728192" cy="3158396"/>
          </a:xfrm>
          <a:prstGeom prst="rect">
            <a:avLst/>
          </a:prstGeom>
        </p:spPr>
      </p:pic>
    </p:spTree>
    <p:extLst>
      <p:ext uri="{BB962C8B-B14F-4D97-AF65-F5344CB8AC3E}">
        <p14:creationId xmlns:p14="http://schemas.microsoft.com/office/powerpoint/2010/main" val="224531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 </a:t>
            </a:r>
            <a:r>
              <a:rPr lang="en-US"/>
              <a:t>K</a:t>
            </a:r>
            <a:r>
              <a:rPr lang="el-GR" err="1"/>
              <a:t>ωδικοποίηση</a:t>
            </a:r>
            <a:r>
              <a:rPr lang="el-GR"/>
              <a:t> των εικόνων κατά Ι</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279919" y="1556792"/>
            <a:ext cx="8724122" cy="4525963"/>
          </a:xfrm>
        </p:spPr>
        <p:txBody>
          <a:bodyPr>
            <a:normAutofit fontScale="92500" lnSpcReduction="10000"/>
          </a:bodyPr>
          <a:lstStyle/>
          <a:p>
            <a:r>
              <a:rPr lang="el-GR" dirty="0"/>
              <a:t>Ορισμένα από τα </a:t>
            </a:r>
            <a:r>
              <a:rPr lang="el-GR" b="1" dirty="0"/>
              <a:t>πλαίσια κωδικοποιούνται ανεξάρτητα</a:t>
            </a:r>
            <a:r>
              <a:rPr lang="el-GR" dirty="0"/>
              <a:t>, χωρίς δηλαδή να λαμβάνεται υπόψη πληροφορία από άλλα πλαίσια</a:t>
            </a:r>
            <a:endParaRPr lang="en-US" dirty="0"/>
          </a:p>
          <a:p>
            <a:pPr marL="457200" lvl="1" indent="0">
              <a:buNone/>
            </a:pPr>
            <a:r>
              <a:rPr lang="el-GR" b="1" dirty="0"/>
              <a:t>I- πλαίσια</a:t>
            </a:r>
            <a:r>
              <a:rPr lang="el-GR" dirty="0"/>
              <a:t> </a:t>
            </a:r>
            <a:r>
              <a:rPr lang="en-US" dirty="0"/>
              <a:t>(</a:t>
            </a:r>
            <a:r>
              <a:rPr lang="el-GR" dirty="0" err="1"/>
              <a:t>intracoded</a:t>
            </a:r>
            <a:r>
              <a:rPr lang="el-GR" dirty="0"/>
              <a:t> </a:t>
            </a:r>
            <a:r>
              <a:rPr lang="el-GR" dirty="0" err="1"/>
              <a:t>frames</a:t>
            </a:r>
            <a:r>
              <a:rPr lang="el-GR" dirty="0"/>
              <a:t>) </a:t>
            </a:r>
            <a:r>
              <a:rPr lang="el-GR" dirty="0" err="1">
                <a:latin typeface="Arial" panose="020B0604020202020204" pitchFamily="34" charset="0"/>
              </a:rPr>
              <a:t>ενδοπλαισιακή</a:t>
            </a:r>
            <a:r>
              <a:rPr lang="el-GR" dirty="0">
                <a:latin typeface="Arial" panose="020B0604020202020204" pitchFamily="34" charset="0"/>
              </a:rPr>
              <a:t> συμπίεση</a:t>
            </a:r>
            <a:endParaRPr lang="en-US" dirty="0"/>
          </a:p>
          <a:p>
            <a:pPr lvl="2"/>
            <a:r>
              <a:rPr lang="el-GR" dirty="0">
                <a:latin typeface="Arial" panose="020B0604020202020204" pitchFamily="34" charset="0"/>
              </a:rPr>
              <a:t>κωδικοποιούνται ανεξάρτητα από άλλα πλαίσια</a:t>
            </a:r>
          </a:p>
          <a:p>
            <a:pPr lvl="3"/>
            <a:r>
              <a:rPr lang="el-GR" dirty="0">
                <a:effectLst/>
                <a:latin typeface="Arial" panose="020B0604020202020204" pitchFamily="34" charset="0"/>
              </a:rPr>
              <a:t>Χρησιμοποιούν τεχνικές συμπίεσης που εφαρμόζονται στην πληροφορία μόνον μέσα στο ίδιο το πλαίσιο</a:t>
            </a:r>
            <a:endParaRPr lang="el-GR" dirty="0">
              <a:latin typeface="Arial" panose="020B0604020202020204" pitchFamily="34" charset="0"/>
            </a:endParaRPr>
          </a:p>
          <a:p>
            <a:pPr lvl="2"/>
            <a:r>
              <a:rPr lang="el-GR" dirty="0">
                <a:latin typeface="Arial" panose="020B0604020202020204" pitchFamily="34" charset="0"/>
              </a:rPr>
              <a:t>αποστέλλονται περιοδικά</a:t>
            </a:r>
          </a:p>
          <a:p>
            <a:pPr lvl="2"/>
            <a:r>
              <a:rPr lang="el-GR" dirty="0">
                <a:latin typeface="Arial" panose="020B0604020202020204" pitchFamily="34" charset="0"/>
              </a:rPr>
              <a:t>αποτελούν πλαίσια-κλειδιά (</a:t>
            </a:r>
            <a:r>
              <a:rPr lang="el-GR" dirty="0" err="1">
                <a:latin typeface="Arial" panose="020B0604020202020204" pitchFamily="34" charset="0"/>
              </a:rPr>
              <a:t>key</a:t>
            </a:r>
            <a:r>
              <a:rPr lang="el-GR" dirty="0">
                <a:latin typeface="Arial" panose="020B0604020202020204" pitchFamily="34" charset="0"/>
              </a:rPr>
              <a:t> </a:t>
            </a:r>
            <a:r>
              <a:rPr lang="el-GR" dirty="0" err="1">
                <a:latin typeface="Arial" panose="020B0604020202020204" pitchFamily="34" charset="0"/>
              </a:rPr>
              <a:t>frames</a:t>
            </a:r>
            <a:r>
              <a:rPr lang="el-GR" dirty="0">
                <a:latin typeface="Arial" panose="020B0604020202020204" pitchFamily="34" charset="0"/>
              </a:rPr>
              <a:t>) στην αλληλουχία των συμπιεσμένων πλαισίων που δημιουργεί το MPEG.  </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309783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679844" cy="5026570"/>
          </a:xfrm>
        </p:spPr>
        <p:txBody>
          <a:bodyPr>
            <a:normAutofit/>
          </a:bodyPr>
          <a:lstStyle/>
          <a:p>
            <a:r>
              <a:rPr lang="el-GR" sz="2800" dirty="0"/>
              <a:t>Κάποια πλαίσια κωδικοποιούνται </a:t>
            </a:r>
            <a:r>
              <a:rPr lang="el-GR" sz="2800" b="1" dirty="0"/>
              <a:t>λαμβάνοντας υπόψη προηγούμενα πλαίσια</a:t>
            </a:r>
            <a:r>
              <a:rPr lang="el-GR" sz="2800" dirty="0"/>
              <a:t> </a:t>
            </a:r>
            <a:r>
              <a:rPr lang="en-US" sz="2800" dirty="0"/>
              <a:t>- </a:t>
            </a:r>
            <a:r>
              <a:rPr lang="el-GR" sz="2800" dirty="0" err="1"/>
              <a:t>διαπλαισιακή</a:t>
            </a:r>
            <a:r>
              <a:rPr lang="el-GR" sz="2800" dirty="0"/>
              <a:t> </a:t>
            </a:r>
            <a:r>
              <a:rPr lang="en-US" sz="2800" dirty="0"/>
              <a:t>(interframe) </a:t>
            </a:r>
            <a:r>
              <a:rPr lang="el-GR" sz="2800" dirty="0"/>
              <a:t>συμπίεση </a:t>
            </a:r>
            <a:endParaRPr lang="en-US" sz="2800" dirty="0"/>
          </a:p>
          <a:p>
            <a:pPr lvl="1"/>
            <a:r>
              <a:rPr lang="el-GR" sz="2400" dirty="0"/>
              <a:t>Η κωδικοποίηση γίνεται με </a:t>
            </a:r>
            <a:r>
              <a:rPr lang="el-GR" sz="2400" b="1" dirty="0"/>
              <a:t>εκμετάλλευση των ομοιοτήτων </a:t>
            </a:r>
            <a:r>
              <a:rPr lang="el-GR" sz="2400" dirty="0"/>
              <a:t>που τυχόν υπάρχουν μεταξύ του </a:t>
            </a:r>
            <a:r>
              <a:rPr lang="el-GR" sz="2400" b="1" dirty="0"/>
              <a:t>τρέχοντος πλαισίου </a:t>
            </a:r>
            <a:r>
              <a:rPr lang="el-GR" sz="2400" dirty="0"/>
              <a:t>και κάποιου (</a:t>
            </a:r>
            <a:r>
              <a:rPr lang="el-GR" sz="2400" b="1" dirty="0"/>
              <a:t>συγκεκριμένου) προηγούμενου</a:t>
            </a:r>
            <a:endParaRPr lang="en-US" sz="2400" dirty="0"/>
          </a:p>
          <a:p>
            <a:pPr lvl="1"/>
            <a:r>
              <a:rPr lang="el-GR" sz="2400" dirty="0"/>
              <a:t>Οι </a:t>
            </a:r>
            <a:r>
              <a:rPr lang="el-GR" sz="2400" u="sng" dirty="0"/>
              <a:t>ομοιότητες αναζητούνται και εντοπίζονται σε επίπεδο </a:t>
            </a:r>
            <a:r>
              <a:rPr lang="el-GR" sz="2400" dirty="0" err="1"/>
              <a:t>μακρο</a:t>
            </a:r>
            <a:r>
              <a:rPr lang="el-GR" sz="2400" dirty="0"/>
              <a:t>-μπλοκ, δηλαδή σε τμήματα μεγέθους 16x16</a:t>
            </a:r>
            <a:endParaRPr lang="en-US" sz="2400" dirty="0"/>
          </a:p>
          <a:p>
            <a:r>
              <a:rPr lang="el-GR" sz="2800" b="1" dirty="0"/>
              <a:t>P-</a:t>
            </a:r>
            <a:r>
              <a:rPr lang="el-GR" sz="2800" b="1" dirty="0" err="1"/>
              <a:t>frames</a:t>
            </a:r>
            <a:r>
              <a:rPr lang="el-GR" sz="2800" b="1" dirty="0"/>
              <a:t> (</a:t>
            </a:r>
            <a:r>
              <a:rPr lang="el-GR" sz="2800" b="1" dirty="0" err="1"/>
              <a:t>predicted</a:t>
            </a:r>
            <a:r>
              <a:rPr lang="el-GR" sz="2800" b="1" dirty="0"/>
              <a:t> </a:t>
            </a:r>
            <a:r>
              <a:rPr lang="el-GR" sz="2800" b="1" dirty="0" err="1"/>
              <a:t>frames</a:t>
            </a:r>
            <a:r>
              <a:rPr lang="el-GR" sz="2800" b="1" dirty="0"/>
              <a:t>) </a:t>
            </a:r>
            <a:r>
              <a:rPr lang="el-GR" sz="2800" dirty="0"/>
              <a:t>δηλαδή πλαίσια πρόβλεψης</a:t>
            </a:r>
            <a:endParaRPr lang="en-US" sz="2800" dirty="0"/>
          </a:p>
        </p:txBody>
      </p:sp>
    </p:spTree>
    <p:extLst>
      <p:ext uri="{BB962C8B-B14F-4D97-AF65-F5344CB8AC3E}">
        <p14:creationId xmlns:p14="http://schemas.microsoft.com/office/powerpoint/2010/main" val="4136035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428324" cy="5026570"/>
          </a:xfrm>
        </p:spPr>
        <p:txBody>
          <a:bodyPr>
            <a:normAutofit lnSpcReduction="10000"/>
          </a:bodyPr>
          <a:lstStyle/>
          <a:p>
            <a:r>
              <a:rPr lang="el-GR" sz="2400" dirty="0"/>
              <a:t>Επισημαίνεται ότι ο εντοπισμός της τυχόν ομοιότητας σε ένα πλαίσιο τύπου Ρ, γίνεται αξιοποιώντας το</a:t>
            </a:r>
            <a:r>
              <a:rPr lang="el-GR" sz="2400" b="1" dirty="0"/>
              <a:t> προηγούμενο πλαίσιο τύπου Ι ή Ρ </a:t>
            </a:r>
            <a:r>
              <a:rPr lang="el-GR" sz="2400" dirty="0"/>
              <a:t>(ανάλογα με το πιο είναι πιο κοντινό χρονικά)</a:t>
            </a:r>
            <a:endParaRPr lang="en-US" sz="2400" dirty="0"/>
          </a:p>
          <a:p>
            <a:r>
              <a:rPr lang="el-GR" sz="2400" dirty="0"/>
              <a:t>Αποθηκεύεται στο πλαίσιο </a:t>
            </a:r>
            <a:r>
              <a:rPr lang="en-US" sz="2400" dirty="0"/>
              <a:t>P </a:t>
            </a:r>
            <a:r>
              <a:rPr lang="el-GR" sz="2400" dirty="0"/>
              <a:t>μόνο</a:t>
            </a:r>
            <a:r>
              <a:rPr lang="en-US" sz="2400" dirty="0"/>
              <a:t> </a:t>
            </a:r>
            <a:r>
              <a:rPr lang="el-GR" sz="2400" dirty="0"/>
              <a:t>η πληροφορία που</a:t>
            </a:r>
            <a:r>
              <a:rPr lang="en-US" sz="2400" dirty="0"/>
              <a:t> </a:t>
            </a:r>
            <a:r>
              <a:rPr lang="el-GR" sz="2400" dirty="0"/>
              <a:t>δείχνει το πόσο έχει </a:t>
            </a:r>
            <a:r>
              <a:rPr lang="el-GR" sz="2400" b="1" dirty="0"/>
              <a:t>μεταβληθεί</a:t>
            </a:r>
            <a:r>
              <a:rPr lang="en-US" sz="2400" b="1" dirty="0"/>
              <a:t> </a:t>
            </a:r>
            <a:r>
              <a:rPr lang="el-GR" sz="2400" b="1" dirty="0"/>
              <a:t>αυτό το πλαίσιο σε σχέση με ένα προηγούμενο</a:t>
            </a:r>
            <a:r>
              <a:rPr lang="en-US" sz="2400" b="1" dirty="0"/>
              <a:t> </a:t>
            </a:r>
            <a:r>
              <a:rPr lang="el-GR" sz="2400" b="1" dirty="0"/>
              <a:t>πλαίσιο αναφοράς</a:t>
            </a:r>
            <a:r>
              <a:rPr lang="el-GR" sz="2400" dirty="0"/>
              <a:t> (συνήθως ένα προηγούμενο –Ι ή –Ρ πλαίσιο). </a:t>
            </a:r>
            <a:endParaRPr lang="en-US" sz="2400" dirty="0"/>
          </a:p>
          <a:p>
            <a:r>
              <a:rPr lang="el-GR" sz="2400" dirty="0"/>
              <a:t>Έτσι το πλαίσιο</a:t>
            </a:r>
            <a:r>
              <a:rPr lang="en-US" sz="2400" dirty="0"/>
              <a:t> </a:t>
            </a:r>
            <a:r>
              <a:rPr lang="el-GR" sz="2400" dirty="0"/>
              <a:t>που αντιστοιχεί στο πλαίσιο Ρ αναδημιουργείται προσθέτοντας</a:t>
            </a:r>
            <a:r>
              <a:rPr lang="en-US" sz="2400" dirty="0"/>
              <a:t> </a:t>
            </a:r>
            <a:r>
              <a:rPr lang="el-GR" sz="2400" dirty="0"/>
              <a:t>στο πλαίσιο αναφοράς (</a:t>
            </a:r>
            <a:r>
              <a:rPr lang="en-US" sz="2400" dirty="0"/>
              <a:t>I </a:t>
            </a:r>
            <a:r>
              <a:rPr lang="el-GR" sz="2400" dirty="0"/>
              <a:t>ή </a:t>
            </a:r>
            <a:r>
              <a:rPr lang="en-US" sz="2400" dirty="0"/>
              <a:t>P) </a:t>
            </a:r>
            <a:r>
              <a:rPr lang="el-GR" sz="2400" dirty="0"/>
              <a:t>την </a:t>
            </a:r>
            <a:r>
              <a:rPr lang="el-GR" sz="2400" b="1" dirty="0"/>
              <a:t>πληροφορία μεταβολής</a:t>
            </a:r>
            <a:r>
              <a:rPr lang="en-US" sz="2400" b="1" dirty="0"/>
              <a:t> </a:t>
            </a:r>
            <a:r>
              <a:rPr lang="el-GR" sz="2400" dirty="0"/>
              <a:t>(πλαίσιο </a:t>
            </a:r>
            <a:r>
              <a:rPr lang="en-US" sz="2400" dirty="0"/>
              <a:t>P)</a:t>
            </a:r>
            <a:r>
              <a:rPr lang="el-GR" sz="2400" dirty="0"/>
              <a:t>.</a:t>
            </a:r>
            <a:endParaRPr lang="en-US" sz="2400" dirty="0"/>
          </a:p>
          <a:p>
            <a:r>
              <a:rPr lang="el-GR" sz="2400" dirty="0"/>
              <a:t>Η κωδικοποίηση των πλαισίων τύπου Ρ απαιτεί </a:t>
            </a:r>
            <a:r>
              <a:rPr lang="el-GR" sz="2400" b="1" dirty="0"/>
              <a:t>λιγότερα δεδομένα </a:t>
            </a:r>
            <a:r>
              <a:rPr lang="el-GR" sz="2400" dirty="0"/>
              <a:t>σε σχέση με την κωδικοποίηση πλαισίων τύπου Ι</a:t>
            </a:r>
            <a:endParaRPr lang="en-US" sz="2400" dirty="0"/>
          </a:p>
        </p:txBody>
      </p:sp>
    </p:spTree>
    <p:extLst>
      <p:ext uri="{BB962C8B-B14F-4D97-AF65-F5344CB8AC3E}">
        <p14:creationId xmlns:p14="http://schemas.microsoft.com/office/powerpoint/2010/main" val="4214654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n-US" dirty="0"/>
              <a:t>P Frame</a:t>
            </a:r>
            <a:endParaRPr lang="el-GR" dirty="0"/>
          </a:p>
        </p:txBody>
      </p:sp>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a:blip r:embed="rId2"/>
          <a:stretch>
            <a:fillRect/>
          </a:stretch>
        </p:blipFill>
        <p:spPr>
          <a:xfrm>
            <a:off x="450244" y="4115894"/>
            <a:ext cx="8375084" cy="2160240"/>
          </a:xfrm>
          <a:prstGeom prst="rect">
            <a:avLst/>
          </a:prstGeom>
        </p:spPr>
      </p:pic>
      <p:sp>
        <p:nvSpPr>
          <p:cNvPr id="8" name="TextBox 7">
            <a:extLst>
              <a:ext uri="{FF2B5EF4-FFF2-40B4-BE49-F238E27FC236}">
                <a16:creationId xmlns:a16="http://schemas.microsoft.com/office/drawing/2014/main" id="{7A9A1A84-49FE-4632-9969-DD55BD680F70}"/>
              </a:ext>
            </a:extLst>
          </p:cNvPr>
          <p:cNvSpPr txBox="1"/>
          <p:nvPr/>
        </p:nvSpPr>
        <p:spPr>
          <a:xfrm>
            <a:off x="4876009" y="5764709"/>
            <a:ext cx="914400" cy="914400"/>
          </a:xfrm>
          <a:prstGeom prst="rect">
            <a:avLst/>
          </a:prstGeom>
        </p:spPr>
        <p:txBody>
          <a:bodyPr vert="horz" wrap="none" lIns="91440" tIns="45720" rIns="91440" bIns="45720" rtlCol="0" anchor="ctr">
            <a:normAutofit/>
          </a:bodyPr>
          <a:lstStyle/>
          <a:p>
            <a:endParaRPr lang="el-GR" dirty="0"/>
          </a:p>
        </p:txBody>
      </p:sp>
      <p:sp>
        <p:nvSpPr>
          <p:cNvPr id="9" name="Ορθογώνιο 8">
            <a:extLst>
              <a:ext uri="{FF2B5EF4-FFF2-40B4-BE49-F238E27FC236}">
                <a16:creationId xmlns:a16="http://schemas.microsoft.com/office/drawing/2014/main" id="{9D30D79A-2FC7-4256-A0BB-506BCA94B4B9}"/>
              </a:ext>
            </a:extLst>
          </p:cNvPr>
          <p:cNvSpPr/>
          <p:nvPr/>
        </p:nvSpPr>
        <p:spPr>
          <a:xfrm>
            <a:off x="581815" y="41401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4FB1C577-32BD-45B9-81F8-8A63280BEDAF}"/>
              </a:ext>
            </a:extLst>
          </p:cNvPr>
          <p:cNvSpPr/>
          <p:nvPr/>
        </p:nvSpPr>
        <p:spPr>
          <a:xfrm>
            <a:off x="3494981" y="41401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a:extLst>
              <a:ext uri="{FF2B5EF4-FFF2-40B4-BE49-F238E27FC236}">
                <a16:creationId xmlns:a16="http://schemas.microsoft.com/office/drawing/2014/main" id="{A31B01F3-7B5A-4A5D-9E79-B377E0E38D9C}"/>
              </a:ext>
            </a:extLst>
          </p:cNvPr>
          <p:cNvSpPr/>
          <p:nvPr/>
        </p:nvSpPr>
        <p:spPr>
          <a:xfrm>
            <a:off x="464156" y="5503075"/>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a:extLst>
              <a:ext uri="{FF2B5EF4-FFF2-40B4-BE49-F238E27FC236}">
                <a16:creationId xmlns:a16="http://schemas.microsoft.com/office/drawing/2014/main" id="{19FB74B2-6F23-41F3-B6EB-E52A5D6FB6CA}"/>
              </a:ext>
            </a:extLst>
          </p:cNvPr>
          <p:cNvSpPr/>
          <p:nvPr/>
        </p:nvSpPr>
        <p:spPr>
          <a:xfrm>
            <a:off x="3435606" y="5503074"/>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2DD0CFD6-6535-4496-ADA4-FECB2F56AC85}"/>
              </a:ext>
            </a:extLst>
          </p:cNvPr>
          <p:cNvSpPr/>
          <p:nvPr/>
        </p:nvSpPr>
        <p:spPr>
          <a:xfrm>
            <a:off x="581815" y="4775760"/>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AE98865A-379B-447E-8893-8737B0BCC8C7}"/>
              </a:ext>
            </a:extLst>
          </p:cNvPr>
          <p:cNvSpPr/>
          <p:nvPr/>
        </p:nvSpPr>
        <p:spPr>
          <a:xfrm>
            <a:off x="3619913" y="4773785"/>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Ορθογώνιο 19">
            <a:extLst>
              <a:ext uri="{FF2B5EF4-FFF2-40B4-BE49-F238E27FC236}">
                <a16:creationId xmlns:a16="http://schemas.microsoft.com/office/drawing/2014/main" id="{36A09A30-064B-4C67-9DBD-535A2D5DBBA2}"/>
              </a:ext>
            </a:extLst>
          </p:cNvPr>
          <p:cNvSpPr/>
          <p:nvPr/>
        </p:nvSpPr>
        <p:spPr>
          <a:xfrm>
            <a:off x="2572908" y="4771810"/>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a:extLst>
              <a:ext uri="{FF2B5EF4-FFF2-40B4-BE49-F238E27FC236}">
                <a16:creationId xmlns:a16="http://schemas.microsoft.com/office/drawing/2014/main" id="{7D22C284-A7D7-464A-9454-7018D87EF3C3}"/>
              </a:ext>
            </a:extLst>
          </p:cNvPr>
          <p:cNvSpPr/>
          <p:nvPr/>
        </p:nvSpPr>
        <p:spPr>
          <a:xfrm>
            <a:off x="5575380" y="4769829"/>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D000FAC5-2768-4EE4-9AC8-288FC47BD094}"/>
              </a:ext>
            </a:extLst>
          </p:cNvPr>
          <p:cNvSpPr/>
          <p:nvPr/>
        </p:nvSpPr>
        <p:spPr>
          <a:xfrm>
            <a:off x="2163669" y="4650978"/>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ρθογώνιο 22">
            <a:extLst>
              <a:ext uri="{FF2B5EF4-FFF2-40B4-BE49-F238E27FC236}">
                <a16:creationId xmlns:a16="http://schemas.microsoft.com/office/drawing/2014/main" id="{B7926706-595D-47AE-B30F-BF69BC99654C}"/>
              </a:ext>
            </a:extLst>
          </p:cNvPr>
          <p:cNvSpPr/>
          <p:nvPr/>
        </p:nvSpPr>
        <p:spPr>
          <a:xfrm>
            <a:off x="1377924" y="5230893"/>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23">
            <a:extLst>
              <a:ext uri="{FF2B5EF4-FFF2-40B4-BE49-F238E27FC236}">
                <a16:creationId xmlns:a16="http://schemas.microsoft.com/office/drawing/2014/main" id="{B0281116-26F9-4E99-8259-9D3D49B2AFD5}"/>
              </a:ext>
            </a:extLst>
          </p:cNvPr>
          <p:cNvSpPr/>
          <p:nvPr/>
        </p:nvSpPr>
        <p:spPr>
          <a:xfrm>
            <a:off x="4334868" y="5207144"/>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774F1F30-7DE4-4925-97E8-36A3E07C2F98}"/>
              </a:ext>
            </a:extLst>
          </p:cNvPr>
          <p:cNvSpPr/>
          <p:nvPr/>
        </p:nvSpPr>
        <p:spPr>
          <a:xfrm>
            <a:off x="5211661" y="4682652"/>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74BCC4AD-F412-4A2E-BEEB-6A4FCD84011C}"/>
              </a:ext>
            </a:extLst>
          </p:cNvPr>
          <p:cNvSpPr/>
          <p:nvPr/>
        </p:nvSpPr>
        <p:spPr>
          <a:xfrm>
            <a:off x="1741643" y="49671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a:extLst>
              <a:ext uri="{FF2B5EF4-FFF2-40B4-BE49-F238E27FC236}">
                <a16:creationId xmlns:a16="http://schemas.microsoft.com/office/drawing/2014/main" id="{13096F22-7676-435F-AE79-77EDDB58A666}"/>
              </a:ext>
            </a:extLst>
          </p:cNvPr>
          <p:cNvSpPr/>
          <p:nvPr/>
        </p:nvSpPr>
        <p:spPr>
          <a:xfrm>
            <a:off x="4802422" y="49671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pic>
        <p:nvPicPr>
          <p:cNvPr id="28" name="Εικόνα 27">
            <a:extLst>
              <a:ext uri="{FF2B5EF4-FFF2-40B4-BE49-F238E27FC236}">
                <a16:creationId xmlns:a16="http://schemas.microsoft.com/office/drawing/2014/main" id="{EE72785E-0E45-438F-8700-B4A4E080E160}"/>
              </a:ext>
            </a:extLst>
          </p:cNvPr>
          <p:cNvPicPr>
            <a:picLocks noChangeAspect="1"/>
          </p:cNvPicPr>
          <p:nvPr/>
        </p:nvPicPr>
        <p:blipFill>
          <a:blip r:embed="rId2"/>
          <a:stretch>
            <a:fillRect/>
          </a:stretch>
        </p:blipFill>
        <p:spPr>
          <a:xfrm>
            <a:off x="450244" y="1277694"/>
            <a:ext cx="8375084" cy="2160240"/>
          </a:xfrm>
          <a:prstGeom prst="rect">
            <a:avLst/>
          </a:prstGeom>
        </p:spPr>
      </p:pic>
    </p:spTree>
    <p:extLst>
      <p:ext uri="{BB962C8B-B14F-4D97-AF65-F5344CB8AC3E}">
        <p14:creationId xmlns:p14="http://schemas.microsoft.com/office/powerpoint/2010/main" val="2043592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Δημιουργία </a:t>
            </a:r>
            <a:r>
              <a:rPr lang="en-US" dirty="0"/>
              <a:t>P</a:t>
            </a:r>
            <a:r>
              <a:rPr lang="el-GR" dirty="0"/>
              <a:t>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549518" y="1190638"/>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extLst>
              <p:ext uri="{D42A27DB-BD31-4B8C-83A1-F6EECF244321}">
                <p14:modId xmlns:p14="http://schemas.microsoft.com/office/powerpoint/2010/main" val="573794765"/>
              </p:ext>
            </p:extLst>
          </p:nvPr>
        </p:nvGraphicFramePr>
        <p:xfrm>
          <a:off x="238078"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tc>
                <a:tc>
                  <a:txBody>
                    <a:bodyPr/>
                    <a:lstStyle/>
                    <a:p>
                      <a:r>
                        <a:rPr lang="el-GR" b="0"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1498977127"/>
              </p:ext>
            </p:extLst>
          </p:nvPr>
        </p:nvGraphicFramePr>
        <p:xfrm>
          <a:off x="5930329" y="1888653"/>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339810457"/>
              </p:ext>
            </p:extLst>
          </p:nvPr>
        </p:nvGraphicFramePr>
        <p:xfrm>
          <a:off x="3215720" y="187411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n-US" dirty="0"/>
                        <a:t>0</a:t>
                      </a:r>
                      <a:endParaRPr lang="el-GR" dirty="0"/>
                    </a:p>
                  </a:txBody>
                  <a:tcPr/>
                </a:tc>
                <a:tc>
                  <a:txBody>
                    <a:bodyPr/>
                    <a:lstStyle/>
                    <a:p>
                      <a:r>
                        <a:rPr lang="en-US" b="0" dirty="0"/>
                        <a:t>0</a:t>
                      </a:r>
                      <a:endParaRPr lang="el-GR" b="0" dirty="0"/>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912311" y="1123337"/>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612933" y="1074241"/>
            <a:ext cx="914400" cy="914400"/>
          </a:xfrm>
          <a:prstGeom prst="rect">
            <a:avLst/>
          </a:prstGeom>
        </p:spPr>
        <p:txBody>
          <a:bodyPr vert="horz" wrap="none" lIns="91440" tIns="45720" rIns="91440" bIns="45720" rtlCol="0" anchor="ctr">
            <a:normAutofit/>
          </a:bodyPr>
          <a:lstStyle/>
          <a:p>
            <a:r>
              <a:rPr lang="en-US" dirty="0"/>
              <a:t>Frame P</a:t>
            </a:r>
            <a:endParaRPr lang="el-GR" dirty="0"/>
          </a:p>
        </p:txBody>
      </p:sp>
      <p:sp>
        <p:nvSpPr>
          <p:cNvPr id="61" name="TextBox 60">
            <a:extLst>
              <a:ext uri="{FF2B5EF4-FFF2-40B4-BE49-F238E27FC236}">
                <a16:creationId xmlns:a16="http://schemas.microsoft.com/office/drawing/2014/main" id="{5E8C6651-912A-4A8C-912D-83EED783C529}"/>
              </a:ext>
            </a:extLst>
          </p:cNvPr>
          <p:cNvSpPr txBox="1"/>
          <p:nvPr/>
        </p:nvSpPr>
        <p:spPr>
          <a:xfrm>
            <a:off x="5555662" y="2513837"/>
            <a:ext cx="914400" cy="914400"/>
          </a:xfrm>
          <a:prstGeom prst="rect">
            <a:avLst/>
          </a:prstGeom>
        </p:spPr>
        <p:txBody>
          <a:bodyPr vert="horz" wrap="none" lIns="91440" tIns="45720" rIns="91440" bIns="45720" rtlCol="0" anchor="ctr">
            <a:normAutofit/>
          </a:bodyPr>
          <a:lstStyle/>
          <a:p>
            <a:r>
              <a:rPr lang="en-US" sz="3200" dirty="0"/>
              <a:t>=</a:t>
            </a:r>
            <a:endParaRPr lang="el-GR" sz="3200" dirty="0"/>
          </a:p>
        </p:txBody>
      </p:sp>
      <p:sp>
        <p:nvSpPr>
          <p:cNvPr id="3" name="TextBox 2">
            <a:extLst>
              <a:ext uri="{FF2B5EF4-FFF2-40B4-BE49-F238E27FC236}">
                <a16:creationId xmlns:a16="http://schemas.microsoft.com/office/drawing/2014/main" id="{CF599B8A-7852-45FC-89EE-26E221212009}"/>
              </a:ext>
            </a:extLst>
          </p:cNvPr>
          <p:cNvSpPr txBox="1"/>
          <p:nvPr/>
        </p:nvSpPr>
        <p:spPr>
          <a:xfrm>
            <a:off x="2758520" y="2528733"/>
            <a:ext cx="914400" cy="914400"/>
          </a:xfrm>
          <a:prstGeom prst="rect">
            <a:avLst/>
          </a:prstGeom>
        </p:spPr>
        <p:txBody>
          <a:bodyPr vert="horz" wrap="none" lIns="91440" tIns="45720" rIns="91440" bIns="45720" rtlCol="0" anchor="ctr">
            <a:normAutofit/>
          </a:bodyPr>
          <a:lstStyle/>
          <a:p>
            <a:r>
              <a:rPr lang="el-GR" sz="2000" dirty="0"/>
              <a:t>Δ</a:t>
            </a:r>
          </a:p>
        </p:txBody>
      </p:sp>
    </p:spTree>
    <p:extLst>
      <p:ext uri="{BB962C8B-B14F-4D97-AF65-F5344CB8AC3E}">
        <p14:creationId xmlns:p14="http://schemas.microsoft.com/office/powerpoint/2010/main" val="3402750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n-US" dirty="0"/>
              <a:t>A</a:t>
            </a:r>
            <a:r>
              <a:rPr lang="el-GR" dirty="0" err="1"/>
              <a:t>ναπαραγωγή</a:t>
            </a:r>
            <a:r>
              <a:rPr lang="el-GR" dirty="0"/>
              <a:t> </a:t>
            </a:r>
            <a:r>
              <a:rPr lang="en-US" dirty="0"/>
              <a:t>Frame 3 P</a:t>
            </a:r>
            <a:r>
              <a:rPr lang="el-GR" dirty="0"/>
              <a:t>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917653" y="3138191"/>
            <a:ext cx="914400" cy="914400"/>
          </a:xfrm>
          <a:prstGeom prst="rect">
            <a:avLst/>
          </a:prstGeom>
        </p:spPr>
        <p:txBody>
          <a:bodyPr vert="horz" wrap="none" lIns="91440" tIns="45720" rIns="91440" bIns="45720" rtlCol="0" anchor="ctr">
            <a:normAutofit/>
          </a:bodyPr>
          <a:lstStyle/>
          <a:p>
            <a:r>
              <a:rPr lang="en-US" dirty="0"/>
              <a:t>Frame P</a:t>
            </a:r>
            <a:endParaRPr lang="el-GR" dirty="0"/>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nvGraphicFramePr>
        <p:xfrm>
          <a:off x="606213" y="3821310"/>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tc>
                <a:tc>
                  <a:txBody>
                    <a:bodyPr/>
                    <a:lstStyle/>
                    <a:p>
                      <a:r>
                        <a:rPr lang="el-GR" b="0"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2923160847"/>
              </p:ext>
            </p:extLst>
          </p:nvPr>
        </p:nvGraphicFramePr>
        <p:xfrm>
          <a:off x="3386436" y="3826411"/>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2694363539"/>
              </p:ext>
            </p:extLst>
          </p:nvPr>
        </p:nvGraphicFramePr>
        <p:xfrm>
          <a:off x="6134745" y="3800411"/>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r>
                        <a:rPr lang="en-US" b="0" dirty="0"/>
                        <a:t>0</a:t>
                      </a:r>
                      <a:endParaRPr lang="el-GR" b="0" dirty="0"/>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solidFill>
                      <a:schemeClr val="accent1">
                        <a:lumMod val="60000"/>
                        <a:lumOff val="40000"/>
                      </a:schemeClr>
                    </a:solidFill>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1280446" y="3070890"/>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981068" y="3021794"/>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sp>
        <p:nvSpPr>
          <p:cNvPr id="25" name="TextBox 24">
            <a:extLst>
              <a:ext uri="{FF2B5EF4-FFF2-40B4-BE49-F238E27FC236}">
                <a16:creationId xmlns:a16="http://schemas.microsoft.com/office/drawing/2014/main" id="{8C7D9FCA-157E-4C76-830F-83D4E1F7302A}"/>
              </a:ext>
            </a:extLst>
          </p:cNvPr>
          <p:cNvSpPr txBox="1"/>
          <p:nvPr/>
        </p:nvSpPr>
        <p:spPr>
          <a:xfrm>
            <a:off x="5788274" y="4424321"/>
            <a:ext cx="914400" cy="914400"/>
          </a:xfrm>
          <a:prstGeom prst="rect">
            <a:avLst/>
          </a:prstGeom>
        </p:spPr>
        <p:txBody>
          <a:bodyPr vert="horz" wrap="none" lIns="91440" tIns="45720" rIns="91440" bIns="45720" rtlCol="0" anchor="ctr">
            <a:normAutofit/>
          </a:bodyPr>
          <a:lstStyle/>
          <a:p>
            <a:r>
              <a:rPr lang="en-US" sz="3200" dirty="0"/>
              <a:t>=</a:t>
            </a:r>
            <a:endParaRPr lang="el-GR" sz="3200" dirty="0"/>
          </a:p>
        </p:txBody>
      </p:sp>
      <p:sp>
        <p:nvSpPr>
          <p:cNvPr id="4" name="Βέλος: Αριστερό 3">
            <a:extLst>
              <a:ext uri="{FF2B5EF4-FFF2-40B4-BE49-F238E27FC236}">
                <a16:creationId xmlns:a16="http://schemas.microsoft.com/office/drawing/2014/main" id="{4C1E6424-2F1F-453D-A88C-A24275ABFDF7}"/>
              </a:ext>
            </a:extLst>
          </p:cNvPr>
          <p:cNvSpPr/>
          <p:nvPr/>
        </p:nvSpPr>
        <p:spPr>
          <a:xfrm>
            <a:off x="3028919" y="4866158"/>
            <a:ext cx="314633" cy="2490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9058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a:xfrm>
            <a:off x="0" y="274638"/>
            <a:ext cx="9144000" cy="1143000"/>
          </a:xfrm>
        </p:spPr>
        <p:txBody>
          <a:bodyPr>
            <a:normAutofit fontScale="90000"/>
          </a:bodyPr>
          <a:lstStyle/>
          <a:p>
            <a:r>
              <a:rPr lang="el-GR"/>
              <a:t>Β- ΙΙΙ </a:t>
            </a:r>
            <a:r>
              <a:rPr lang="en-US"/>
              <a:t>K</a:t>
            </a:r>
            <a:r>
              <a:rPr lang="el-GR" err="1"/>
              <a:t>ωδικοποίηση</a:t>
            </a:r>
            <a:r>
              <a:rPr lang="el-GR"/>
              <a:t> των εικόνων κατά Β</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251520" y="1556792"/>
            <a:ext cx="8892480" cy="4824536"/>
          </a:xfrm>
        </p:spPr>
        <p:txBody>
          <a:bodyPr>
            <a:normAutofit fontScale="77500" lnSpcReduction="20000"/>
          </a:bodyPr>
          <a:lstStyle/>
          <a:p>
            <a:r>
              <a:rPr lang="el-GR" sz="2800" dirty="0"/>
              <a:t>Υπάρχουν πλαίσια τα οποία κωδικοποιούνται αξιοποιώντας τον εντοπισμό ομοιοτήτων με </a:t>
            </a:r>
            <a:r>
              <a:rPr lang="el-GR" sz="2800" b="1" dirty="0"/>
              <a:t>προηγούμενα</a:t>
            </a:r>
            <a:r>
              <a:rPr lang="el-GR" sz="2800" dirty="0"/>
              <a:t> αλλά και </a:t>
            </a:r>
            <a:r>
              <a:rPr lang="el-GR" sz="2800" b="1" dirty="0"/>
              <a:t>επόμενα πλαίσια</a:t>
            </a:r>
            <a:endParaRPr lang="en-US" sz="2800" dirty="0"/>
          </a:p>
          <a:p>
            <a:pPr lvl="1"/>
            <a:r>
              <a:rPr lang="el-GR" sz="3100" dirty="0"/>
              <a:t>από ένα προηγούμενο</a:t>
            </a:r>
            <a:r>
              <a:rPr lang="en-US" sz="3100" dirty="0"/>
              <a:t> </a:t>
            </a:r>
            <a:r>
              <a:rPr lang="el-GR" sz="3100" dirty="0"/>
              <a:t>και ένα επόμενο (χρονικά) πλαίσιο </a:t>
            </a:r>
            <a:endParaRPr lang="en-US" sz="3100" dirty="0"/>
          </a:p>
          <a:p>
            <a:pPr lvl="1"/>
            <a:r>
              <a:rPr lang="el-GR" sz="3100" dirty="0"/>
              <a:t>Ι και Ρ ή </a:t>
            </a:r>
            <a:r>
              <a:rPr lang="en-US" sz="3100" dirty="0"/>
              <a:t>P </a:t>
            </a:r>
            <a:r>
              <a:rPr lang="el-GR" sz="3100" dirty="0"/>
              <a:t>και </a:t>
            </a:r>
            <a:r>
              <a:rPr lang="en-US" sz="3100" dirty="0"/>
              <a:t>P</a:t>
            </a:r>
            <a:endParaRPr lang="el-GR" sz="3100" dirty="0"/>
          </a:p>
          <a:p>
            <a:r>
              <a:rPr lang="el-GR" sz="2800" dirty="0"/>
              <a:t>B-</a:t>
            </a:r>
            <a:r>
              <a:rPr lang="el-GR" sz="2800" dirty="0" err="1"/>
              <a:t>frames</a:t>
            </a:r>
            <a:r>
              <a:rPr lang="el-GR" sz="2800" dirty="0"/>
              <a:t> (</a:t>
            </a:r>
            <a:r>
              <a:rPr lang="el-GR" sz="2800" dirty="0" err="1"/>
              <a:t>bidirectional</a:t>
            </a:r>
            <a:r>
              <a:rPr lang="el-GR" sz="2800" dirty="0"/>
              <a:t> </a:t>
            </a:r>
            <a:r>
              <a:rPr lang="el-GR" sz="2800" dirty="0" err="1"/>
              <a:t>frames</a:t>
            </a:r>
            <a:r>
              <a:rPr lang="el-GR" sz="2800" dirty="0"/>
              <a:t>) δηλαδή </a:t>
            </a:r>
            <a:r>
              <a:rPr lang="el-GR" sz="2800" b="1" dirty="0"/>
              <a:t>πλαίσια αμφίδρομης πρόβλεψης</a:t>
            </a:r>
            <a:r>
              <a:rPr lang="el-GR" sz="2800" dirty="0"/>
              <a:t>)</a:t>
            </a:r>
          </a:p>
          <a:p>
            <a:r>
              <a:rPr lang="el-GR" sz="2800" dirty="0"/>
              <a:t>Αποθηκεύουν</a:t>
            </a:r>
            <a:r>
              <a:rPr lang="en-US" sz="2800" dirty="0"/>
              <a:t> </a:t>
            </a:r>
            <a:r>
              <a:rPr lang="el-GR" sz="2800" dirty="0"/>
              <a:t>μόνον</a:t>
            </a:r>
            <a:r>
              <a:rPr lang="en-US" sz="2800" dirty="0"/>
              <a:t> </a:t>
            </a:r>
            <a:r>
              <a:rPr lang="el-GR" sz="2800" dirty="0"/>
              <a:t>την</a:t>
            </a:r>
            <a:r>
              <a:rPr lang="en-US" sz="2800" dirty="0"/>
              <a:t> </a:t>
            </a:r>
            <a:r>
              <a:rPr lang="el-GR" sz="2800" dirty="0"/>
              <a:t>πληροφορία</a:t>
            </a:r>
            <a:r>
              <a:rPr lang="en-US" sz="2800" dirty="0"/>
              <a:t> </a:t>
            </a:r>
            <a:r>
              <a:rPr lang="el-GR" sz="2800" dirty="0"/>
              <a:t>μεταβολής</a:t>
            </a:r>
            <a:r>
              <a:rPr lang="en-US" sz="2800" dirty="0"/>
              <a:t> </a:t>
            </a:r>
            <a:r>
              <a:rPr lang="el-GR" sz="2800" dirty="0"/>
              <a:t>τους</a:t>
            </a:r>
            <a:r>
              <a:rPr lang="en-US" sz="2800" dirty="0"/>
              <a:t> </a:t>
            </a:r>
            <a:r>
              <a:rPr lang="el-GR" sz="2800" dirty="0"/>
              <a:t>σε</a:t>
            </a:r>
            <a:r>
              <a:rPr lang="en-US" sz="2800" dirty="0"/>
              <a:t> </a:t>
            </a:r>
            <a:r>
              <a:rPr lang="el-GR" sz="2800" dirty="0"/>
              <a:t>σχέση</a:t>
            </a:r>
            <a:r>
              <a:rPr lang="en-US" sz="2800" dirty="0"/>
              <a:t> </a:t>
            </a:r>
            <a:r>
              <a:rPr lang="el-GR" sz="2800" dirty="0"/>
              <a:t>με</a:t>
            </a:r>
            <a:r>
              <a:rPr lang="en-US" sz="2800" dirty="0"/>
              <a:t> </a:t>
            </a:r>
            <a:r>
              <a:rPr lang="el-GR" sz="2800" dirty="0"/>
              <a:t>ένα</a:t>
            </a:r>
            <a:r>
              <a:rPr lang="en-US" sz="2800" dirty="0"/>
              <a:t> </a:t>
            </a:r>
            <a:r>
              <a:rPr lang="el-GR" sz="2800" dirty="0"/>
              <a:t>προηγούμενο</a:t>
            </a:r>
            <a:r>
              <a:rPr lang="en-US" sz="2800" dirty="0"/>
              <a:t> </a:t>
            </a:r>
            <a:r>
              <a:rPr lang="el-GR" sz="2800" dirty="0"/>
              <a:t>και</a:t>
            </a:r>
            <a:r>
              <a:rPr lang="en-US" sz="2800" dirty="0"/>
              <a:t> </a:t>
            </a:r>
            <a:r>
              <a:rPr lang="el-GR" sz="2800" dirty="0"/>
              <a:t>με</a:t>
            </a:r>
            <a:r>
              <a:rPr lang="en-US" sz="2800" dirty="0"/>
              <a:t> </a:t>
            </a:r>
            <a:r>
              <a:rPr lang="el-GR" sz="2800" dirty="0"/>
              <a:t>ένα</a:t>
            </a:r>
            <a:r>
              <a:rPr lang="en-US" sz="2800" dirty="0"/>
              <a:t> </a:t>
            </a:r>
            <a:r>
              <a:rPr lang="el-GR" sz="2800" dirty="0"/>
              <a:t>επόμενο</a:t>
            </a:r>
            <a:r>
              <a:rPr lang="en-US" sz="2800" dirty="0"/>
              <a:t> </a:t>
            </a:r>
            <a:r>
              <a:rPr lang="el-GR" sz="2800" dirty="0"/>
              <a:t>πλαίσιο</a:t>
            </a:r>
            <a:r>
              <a:rPr lang="en-US" sz="2800" dirty="0"/>
              <a:t> </a:t>
            </a:r>
            <a:r>
              <a:rPr lang="el-GR" sz="2800" dirty="0"/>
              <a:t>αναφοράς</a:t>
            </a:r>
            <a:endParaRPr lang="en-US" sz="2800" dirty="0"/>
          </a:p>
          <a:p>
            <a:r>
              <a:rPr lang="el-GR" sz="2800" dirty="0"/>
              <a:t>Το</a:t>
            </a:r>
            <a:r>
              <a:rPr lang="en-US" sz="2800" dirty="0"/>
              <a:t> </a:t>
            </a:r>
            <a:r>
              <a:rPr lang="el-GR" sz="2800" dirty="0"/>
              <a:t>πλαίσιο που αντιστοιχεί στο πλαίσιο-Β</a:t>
            </a:r>
            <a:r>
              <a:rPr lang="en-US" sz="2800" dirty="0"/>
              <a:t> </a:t>
            </a:r>
            <a:r>
              <a:rPr lang="el-GR" sz="2800" dirty="0"/>
              <a:t>αναδημιουργείται</a:t>
            </a:r>
            <a:r>
              <a:rPr lang="en-US" sz="2800" dirty="0"/>
              <a:t> </a:t>
            </a:r>
            <a:r>
              <a:rPr lang="el-GR" sz="2800" dirty="0"/>
              <a:t>λαμβάνοντας</a:t>
            </a:r>
            <a:r>
              <a:rPr lang="en-US" sz="2800" dirty="0"/>
              <a:t> </a:t>
            </a:r>
            <a:r>
              <a:rPr lang="el-GR" sz="2800" dirty="0"/>
              <a:t>υπόψη</a:t>
            </a:r>
            <a:r>
              <a:rPr lang="en-US" sz="2800" dirty="0"/>
              <a:t> </a:t>
            </a:r>
            <a:r>
              <a:rPr lang="el-GR" sz="2800" dirty="0"/>
              <a:t>και</a:t>
            </a:r>
            <a:r>
              <a:rPr lang="en-US" sz="2800" dirty="0"/>
              <a:t> </a:t>
            </a:r>
            <a:r>
              <a:rPr lang="el-GR" sz="2800" dirty="0"/>
              <a:t>τα</a:t>
            </a:r>
            <a:r>
              <a:rPr lang="en-US" sz="2800" dirty="0"/>
              <a:t> </a:t>
            </a:r>
            <a:r>
              <a:rPr lang="el-GR" sz="2800" dirty="0"/>
              <a:t>δύο</a:t>
            </a:r>
            <a:r>
              <a:rPr lang="en-US" sz="2800" dirty="0"/>
              <a:t> </a:t>
            </a:r>
            <a:r>
              <a:rPr lang="el-GR" sz="2800" dirty="0"/>
              <a:t>αυτά</a:t>
            </a:r>
            <a:r>
              <a:rPr lang="en-US" sz="2800" dirty="0"/>
              <a:t> </a:t>
            </a:r>
            <a:r>
              <a:rPr lang="el-GR" sz="2800" dirty="0"/>
              <a:t>πλαίσια</a:t>
            </a:r>
            <a:r>
              <a:rPr lang="en-US" sz="2800" dirty="0"/>
              <a:t> </a:t>
            </a:r>
            <a:r>
              <a:rPr lang="el-GR" sz="2800" dirty="0"/>
              <a:t>(πριν</a:t>
            </a:r>
            <a:r>
              <a:rPr lang="en-US" sz="2800" dirty="0"/>
              <a:t> </a:t>
            </a:r>
            <a:r>
              <a:rPr lang="el-GR" sz="2800" dirty="0"/>
              <a:t>&amp;</a:t>
            </a:r>
            <a:r>
              <a:rPr lang="en-US" sz="2800" dirty="0"/>
              <a:t> </a:t>
            </a:r>
            <a:r>
              <a:rPr lang="el-GR" sz="2800" dirty="0"/>
              <a:t>μετά)</a:t>
            </a:r>
            <a:endParaRPr lang="en-US" sz="2800" dirty="0"/>
          </a:p>
          <a:p>
            <a:r>
              <a:rPr lang="el-GR" sz="2800" dirty="0"/>
              <a:t>Η κωδικοποίηση των πλαισίων τύπου Β απαιτεί λιγότερα δεδομένα σε σχέση με την κωδικοποίηση πλαισίων τύπου Ρ (και βέβαια πλαισίων τύπου Ι)</a:t>
            </a:r>
            <a:endParaRPr lang="en-US" sz="2800" dirty="0"/>
          </a:p>
        </p:txBody>
      </p:sp>
    </p:spTree>
    <p:extLst>
      <p:ext uri="{BB962C8B-B14F-4D97-AF65-F5344CB8AC3E}">
        <p14:creationId xmlns:p14="http://schemas.microsoft.com/office/powerpoint/2010/main" val="1773387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28817EB-641D-4B10-8679-39F279CB1576}"/>
              </a:ext>
            </a:extLst>
          </p:cNvPr>
          <p:cNvPicPr>
            <a:picLocks noChangeAspect="1"/>
          </p:cNvPicPr>
          <p:nvPr/>
        </p:nvPicPr>
        <p:blipFill>
          <a:blip r:embed="rId3"/>
          <a:stretch>
            <a:fillRect/>
          </a:stretch>
        </p:blipFill>
        <p:spPr>
          <a:xfrm>
            <a:off x="5873820" y="3889145"/>
            <a:ext cx="3419872" cy="1961397"/>
          </a:xfrm>
          <a:prstGeom prst="rect">
            <a:avLst/>
          </a:prstGeom>
        </p:spPr>
      </p:pic>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Β </a:t>
            </a:r>
            <a:r>
              <a:rPr lang="en-US" dirty="0"/>
              <a:t>Frame</a:t>
            </a:r>
            <a:endParaRPr lang="el-GR" dirty="0"/>
          </a:p>
        </p:txBody>
      </p:sp>
      <p:graphicFrame>
        <p:nvGraphicFramePr>
          <p:cNvPr id="10" name="Πίνακας 10">
            <a:extLst>
              <a:ext uri="{FF2B5EF4-FFF2-40B4-BE49-F238E27FC236}">
                <a16:creationId xmlns:a16="http://schemas.microsoft.com/office/drawing/2014/main" id="{2754C62D-FC89-495C-B054-4960697E5657}"/>
              </a:ext>
            </a:extLst>
          </p:cNvPr>
          <p:cNvGraphicFramePr>
            <a:graphicFrameLocks noGrp="1"/>
          </p:cNvGraphicFramePr>
          <p:nvPr>
            <p:ph idx="1"/>
          </p:nvPr>
        </p:nvGraphicFramePr>
        <p:xfrm>
          <a:off x="6382235" y="1655059"/>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742435012"/>
                  </a:ext>
                </a:extLst>
              </a:tr>
              <a:tr h="247189">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1786190703"/>
                  </a:ext>
                </a:extLst>
              </a:tr>
              <a:tr h="247189">
                <a:tc>
                  <a:txBody>
                    <a:bodyPr/>
                    <a:lstStyle/>
                    <a:p>
                      <a:endParaRPr lang="el-GR"/>
                    </a:p>
                  </a:txBody>
                  <a:tcPr/>
                </a:tc>
                <a:tc>
                  <a:txBody>
                    <a:bodyPr/>
                    <a:lstStyle/>
                    <a:p>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5381009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rotWithShape="1">
          <a:blip r:embed="rId4"/>
          <a:srcRect l="68233"/>
          <a:stretch/>
        </p:blipFill>
        <p:spPr>
          <a:xfrm>
            <a:off x="3302148" y="3870526"/>
            <a:ext cx="2660542" cy="2160240"/>
          </a:xfrm>
          <a:prstGeom prst="rect">
            <a:avLst/>
          </a:prstGeom>
        </p:spPr>
      </p:pic>
      <p:pic>
        <p:nvPicPr>
          <p:cNvPr id="6" name="Εικόνα 5">
            <a:extLst>
              <a:ext uri="{FF2B5EF4-FFF2-40B4-BE49-F238E27FC236}">
                <a16:creationId xmlns:a16="http://schemas.microsoft.com/office/drawing/2014/main" id="{673FA0F6-6DFA-459E-B418-FEA90B7664CA}"/>
              </a:ext>
            </a:extLst>
          </p:cNvPr>
          <p:cNvPicPr>
            <a:picLocks noChangeAspect="1"/>
          </p:cNvPicPr>
          <p:nvPr/>
        </p:nvPicPr>
        <p:blipFill>
          <a:blip r:embed="rId5"/>
          <a:stretch>
            <a:fillRect/>
          </a:stretch>
        </p:blipFill>
        <p:spPr>
          <a:xfrm>
            <a:off x="3554588" y="1532147"/>
            <a:ext cx="2637611" cy="1790850"/>
          </a:xfrm>
          <a:prstGeom prst="rect">
            <a:avLst/>
          </a:prstGeom>
        </p:spPr>
      </p:pic>
      <p:sp>
        <p:nvSpPr>
          <p:cNvPr id="7" name="TextBox 6">
            <a:extLst>
              <a:ext uri="{FF2B5EF4-FFF2-40B4-BE49-F238E27FC236}">
                <a16:creationId xmlns:a16="http://schemas.microsoft.com/office/drawing/2014/main" id="{2326F36C-693A-4045-97BF-42641EDAE2FD}"/>
              </a:ext>
            </a:extLst>
          </p:cNvPr>
          <p:cNvSpPr txBox="1"/>
          <p:nvPr/>
        </p:nvSpPr>
        <p:spPr>
          <a:xfrm>
            <a:off x="3917653" y="3138191"/>
            <a:ext cx="914400" cy="914400"/>
          </a:xfrm>
          <a:prstGeom prst="rect">
            <a:avLst/>
          </a:prstGeom>
        </p:spPr>
        <p:txBody>
          <a:bodyPr vert="horz" wrap="none" lIns="91440" tIns="45720" rIns="91440" bIns="45720" rtlCol="0" anchor="ctr">
            <a:normAutofit/>
          </a:bodyPr>
          <a:lstStyle/>
          <a:p>
            <a:r>
              <a:rPr lang="en-US" dirty="0"/>
              <a:t>Frame 2</a:t>
            </a:r>
            <a:endParaRPr lang="el-GR" dirty="0"/>
          </a:p>
        </p:txBody>
      </p:sp>
      <p:sp>
        <p:nvSpPr>
          <p:cNvPr id="8" name="TextBox 7">
            <a:extLst>
              <a:ext uri="{FF2B5EF4-FFF2-40B4-BE49-F238E27FC236}">
                <a16:creationId xmlns:a16="http://schemas.microsoft.com/office/drawing/2014/main" id="{7A9A1A84-49FE-4632-9969-DD55BD680F70}"/>
              </a:ext>
            </a:extLst>
          </p:cNvPr>
          <p:cNvSpPr txBox="1"/>
          <p:nvPr/>
        </p:nvSpPr>
        <p:spPr>
          <a:xfrm>
            <a:off x="2975590" y="5758074"/>
            <a:ext cx="914400" cy="914400"/>
          </a:xfrm>
          <a:prstGeom prst="rect">
            <a:avLst/>
          </a:prstGeom>
        </p:spPr>
        <p:txBody>
          <a:bodyPr vert="horz" wrap="none" lIns="91440" tIns="45720" rIns="91440" bIns="45720" rtlCol="0" anchor="ctr">
            <a:normAutofit/>
          </a:bodyPr>
          <a:lstStyle/>
          <a:p>
            <a:r>
              <a:rPr lang="en-US" dirty="0"/>
              <a:t>B Frame = Frame 1 – Frame 2 – P Frame</a:t>
            </a:r>
            <a:endParaRPr lang="el-GR" dirty="0"/>
          </a:p>
        </p:txBody>
      </p:sp>
      <p:pic>
        <p:nvPicPr>
          <p:cNvPr id="26" name="Εικόνα 25">
            <a:extLst>
              <a:ext uri="{FF2B5EF4-FFF2-40B4-BE49-F238E27FC236}">
                <a16:creationId xmlns:a16="http://schemas.microsoft.com/office/drawing/2014/main" id="{64478608-73AC-4834-90A3-ACC444A750B7}"/>
              </a:ext>
            </a:extLst>
          </p:cNvPr>
          <p:cNvPicPr>
            <a:picLocks noChangeAspect="1"/>
          </p:cNvPicPr>
          <p:nvPr/>
        </p:nvPicPr>
        <p:blipFill rotWithShape="1">
          <a:blip r:embed="rId4"/>
          <a:srcRect r="63645"/>
          <a:stretch/>
        </p:blipFill>
        <p:spPr>
          <a:xfrm>
            <a:off x="457200" y="1525778"/>
            <a:ext cx="3044737" cy="2160240"/>
          </a:xfrm>
          <a:prstGeom prst="rect">
            <a:avLst/>
          </a:prstGeom>
        </p:spPr>
      </p:pic>
      <p:sp>
        <p:nvSpPr>
          <p:cNvPr id="27" name="Ορθογώνιο 26">
            <a:extLst>
              <a:ext uri="{FF2B5EF4-FFF2-40B4-BE49-F238E27FC236}">
                <a16:creationId xmlns:a16="http://schemas.microsoft.com/office/drawing/2014/main" id="{5B6530C0-79AE-49B7-A44C-FB5AAA07BA07}"/>
              </a:ext>
            </a:extLst>
          </p:cNvPr>
          <p:cNvSpPr/>
          <p:nvPr/>
        </p:nvSpPr>
        <p:spPr>
          <a:xfrm>
            <a:off x="529941" y="1581658"/>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a:extLst>
              <a:ext uri="{FF2B5EF4-FFF2-40B4-BE49-F238E27FC236}">
                <a16:creationId xmlns:a16="http://schemas.microsoft.com/office/drawing/2014/main" id="{F3FFAF1A-D6F1-4690-A7DC-268DD51DACE7}"/>
              </a:ext>
            </a:extLst>
          </p:cNvPr>
          <p:cNvSpPr/>
          <p:nvPr/>
        </p:nvSpPr>
        <p:spPr>
          <a:xfrm>
            <a:off x="3593296" y="16164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D6CF899F-5D7B-44CA-8A07-F0F0B320000C}"/>
              </a:ext>
            </a:extLst>
          </p:cNvPr>
          <p:cNvSpPr/>
          <p:nvPr/>
        </p:nvSpPr>
        <p:spPr>
          <a:xfrm>
            <a:off x="3703923" y="268510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ρθογώνιο 29">
            <a:extLst>
              <a:ext uri="{FF2B5EF4-FFF2-40B4-BE49-F238E27FC236}">
                <a16:creationId xmlns:a16="http://schemas.microsoft.com/office/drawing/2014/main" id="{F9743FD1-8C80-40E9-8B64-B2985E64765E}"/>
              </a:ext>
            </a:extLst>
          </p:cNvPr>
          <p:cNvSpPr/>
          <p:nvPr/>
        </p:nvSpPr>
        <p:spPr>
          <a:xfrm>
            <a:off x="471112" y="26455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ρθογώνιο 30">
            <a:extLst>
              <a:ext uri="{FF2B5EF4-FFF2-40B4-BE49-F238E27FC236}">
                <a16:creationId xmlns:a16="http://schemas.microsoft.com/office/drawing/2014/main" id="{74127D73-6AAF-49BB-BEF1-9063D911FB14}"/>
              </a:ext>
            </a:extLst>
          </p:cNvPr>
          <p:cNvSpPr/>
          <p:nvPr/>
        </p:nvSpPr>
        <p:spPr>
          <a:xfrm>
            <a:off x="550764" y="2095738"/>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ρθογώνιο 31">
            <a:extLst>
              <a:ext uri="{FF2B5EF4-FFF2-40B4-BE49-F238E27FC236}">
                <a16:creationId xmlns:a16="http://schemas.microsoft.com/office/drawing/2014/main" id="{877B22DC-44CE-4B44-9526-44F1214C5E7B}"/>
              </a:ext>
            </a:extLst>
          </p:cNvPr>
          <p:cNvSpPr/>
          <p:nvPr/>
        </p:nvSpPr>
        <p:spPr>
          <a:xfrm>
            <a:off x="3703923" y="2144639"/>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ρθογώνιο 32">
            <a:extLst>
              <a:ext uri="{FF2B5EF4-FFF2-40B4-BE49-F238E27FC236}">
                <a16:creationId xmlns:a16="http://schemas.microsoft.com/office/drawing/2014/main" id="{F6AB41E8-95A1-47C4-91DD-EAA997B79F5F}"/>
              </a:ext>
            </a:extLst>
          </p:cNvPr>
          <p:cNvSpPr/>
          <p:nvPr/>
        </p:nvSpPr>
        <p:spPr>
          <a:xfrm>
            <a:off x="1524172" y="4561555"/>
            <a:ext cx="363121" cy="71478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4" name="Ορθογώνιο 33">
            <a:extLst>
              <a:ext uri="{FF2B5EF4-FFF2-40B4-BE49-F238E27FC236}">
                <a16:creationId xmlns:a16="http://schemas.microsoft.com/office/drawing/2014/main" id="{F944A480-309F-48F8-A2D9-2708180BBDEA}"/>
              </a:ext>
            </a:extLst>
          </p:cNvPr>
          <p:cNvSpPr/>
          <p:nvPr/>
        </p:nvSpPr>
        <p:spPr>
          <a:xfrm>
            <a:off x="1759952" y="2104800"/>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Ορθογώνιο 34">
            <a:extLst>
              <a:ext uri="{FF2B5EF4-FFF2-40B4-BE49-F238E27FC236}">
                <a16:creationId xmlns:a16="http://schemas.microsoft.com/office/drawing/2014/main" id="{F39DB588-65FC-4D70-A6BE-5388C3A012C9}"/>
              </a:ext>
            </a:extLst>
          </p:cNvPr>
          <p:cNvSpPr/>
          <p:nvPr/>
        </p:nvSpPr>
        <p:spPr>
          <a:xfrm>
            <a:off x="4855496" y="2102626"/>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nvGraphicFramePr>
        <p:xfrm>
          <a:off x="685772" y="383620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1742435012"/>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b="1" dirty="0"/>
                        <a:t>1</a:t>
                      </a:r>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38" name="Ορθογώνιο 37">
            <a:extLst>
              <a:ext uri="{FF2B5EF4-FFF2-40B4-BE49-F238E27FC236}">
                <a16:creationId xmlns:a16="http://schemas.microsoft.com/office/drawing/2014/main" id="{0408A08D-A78C-4F7D-9F2F-F837A6886FEC}"/>
              </a:ext>
            </a:extLst>
          </p:cNvPr>
          <p:cNvSpPr/>
          <p:nvPr/>
        </p:nvSpPr>
        <p:spPr>
          <a:xfrm>
            <a:off x="4966977" y="4726379"/>
            <a:ext cx="363121" cy="26252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9" name="Ορθογώνιο 38">
            <a:extLst>
              <a:ext uri="{FF2B5EF4-FFF2-40B4-BE49-F238E27FC236}">
                <a16:creationId xmlns:a16="http://schemas.microsoft.com/office/drawing/2014/main" id="{38423F47-5DDB-4B01-9EFB-FD3D456F5EA3}"/>
              </a:ext>
            </a:extLst>
          </p:cNvPr>
          <p:cNvSpPr/>
          <p:nvPr/>
        </p:nvSpPr>
        <p:spPr>
          <a:xfrm>
            <a:off x="2249454" y="4933486"/>
            <a:ext cx="363121" cy="342856"/>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0" name="Ορθογώνιο 39">
            <a:extLst>
              <a:ext uri="{FF2B5EF4-FFF2-40B4-BE49-F238E27FC236}">
                <a16:creationId xmlns:a16="http://schemas.microsoft.com/office/drawing/2014/main" id="{1A074B43-4D4D-4E28-AF6B-1434073D1A91}"/>
              </a:ext>
            </a:extLst>
          </p:cNvPr>
          <p:cNvSpPr/>
          <p:nvPr/>
        </p:nvSpPr>
        <p:spPr>
          <a:xfrm>
            <a:off x="4208879" y="4515280"/>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2" name="Ορθογώνιο 41">
            <a:extLst>
              <a:ext uri="{FF2B5EF4-FFF2-40B4-BE49-F238E27FC236}">
                <a16:creationId xmlns:a16="http://schemas.microsoft.com/office/drawing/2014/main" id="{AE17DF3A-1150-402C-9A93-8D34382E2000}"/>
              </a:ext>
            </a:extLst>
          </p:cNvPr>
          <p:cNvSpPr/>
          <p:nvPr/>
        </p:nvSpPr>
        <p:spPr>
          <a:xfrm>
            <a:off x="2565353" y="2115366"/>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3" name="Ορθογώνιο 42">
            <a:extLst>
              <a:ext uri="{FF2B5EF4-FFF2-40B4-BE49-F238E27FC236}">
                <a16:creationId xmlns:a16="http://schemas.microsoft.com/office/drawing/2014/main" id="{B9B6B510-2CC8-4FDB-B53A-E68FCBC35A16}"/>
              </a:ext>
            </a:extLst>
          </p:cNvPr>
          <p:cNvSpPr/>
          <p:nvPr/>
        </p:nvSpPr>
        <p:spPr>
          <a:xfrm>
            <a:off x="5738203" y="2171954"/>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25642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F692F3C-3DBF-4F70-BD39-0B2F529C21AF}"/>
              </a:ext>
            </a:extLst>
          </p:cNvPr>
          <p:cNvSpPr>
            <a:spLocks noGrp="1"/>
          </p:cNvSpPr>
          <p:nvPr>
            <p:ph type="title"/>
          </p:nvPr>
        </p:nvSpPr>
        <p:spPr/>
        <p:txBody>
          <a:bodyPr/>
          <a:lstStyle/>
          <a:p>
            <a:r>
              <a:rPr lang="el-GR"/>
              <a:t>Γιατί απαιτείται η συμπίεση</a:t>
            </a:r>
            <a:endParaRPr lang="en-US"/>
          </a:p>
        </p:txBody>
      </p:sp>
      <p:sp>
        <p:nvSpPr>
          <p:cNvPr id="5" name="Θέση περιεχομένου 4">
            <a:extLst>
              <a:ext uri="{FF2B5EF4-FFF2-40B4-BE49-F238E27FC236}">
                <a16:creationId xmlns:a16="http://schemas.microsoft.com/office/drawing/2014/main" id="{923E4F45-F031-43F3-96B7-0C31E8203916}"/>
              </a:ext>
            </a:extLst>
          </p:cNvPr>
          <p:cNvSpPr>
            <a:spLocks noGrp="1"/>
          </p:cNvSpPr>
          <p:nvPr>
            <p:ph sz="half" idx="1"/>
          </p:nvPr>
        </p:nvSpPr>
        <p:spPr>
          <a:solidFill>
            <a:schemeClr val="bg1">
              <a:lumMod val="95000"/>
            </a:schemeClr>
          </a:solidFill>
        </p:spPr>
        <p:txBody>
          <a:bodyPr>
            <a:normAutofit fontScale="92500" lnSpcReduction="10000"/>
          </a:bodyPr>
          <a:lstStyle/>
          <a:p>
            <a:pPr marL="0" indent="0">
              <a:buNone/>
            </a:pPr>
            <a:r>
              <a:rPr lang="el-GR" b="1"/>
              <a:t>Τυπική ευκρίνεια </a:t>
            </a:r>
            <a:r>
              <a:rPr lang="el-GR"/>
              <a:t>(</a:t>
            </a:r>
            <a:r>
              <a:rPr lang="en-US"/>
              <a:t>Standard Definition –SD)</a:t>
            </a:r>
            <a:endParaRPr lang="el-GR"/>
          </a:p>
          <a:p>
            <a:r>
              <a:rPr lang="en-US"/>
              <a:t>270 Mbps</a:t>
            </a:r>
            <a:r>
              <a:rPr lang="el-GR"/>
              <a:t> </a:t>
            </a:r>
          </a:p>
          <a:p>
            <a:r>
              <a:rPr lang="el-GR"/>
              <a:t>δεν υποστηρίζεται από τις τρέχουσες τεχνολογίες μετάδοσης</a:t>
            </a:r>
          </a:p>
          <a:p>
            <a:endParaRPr lang="el-GR"/>
          </a:p>
          <a:p>
            <a:pPr marL="0" indent="0">
              <a:buNone/>
            </a:pPr>
            <a:r>
              <a:rPr lang="el-GR" b="1" err="1"/>
              <a:t>Στόχ</a:t>
            </a:r>
            <a:r>
              <a:rPr lang="en-US" b="1"/>
              <a:t>o</a:t>
            </a:r>
            <a:r>
              <a:rPr lang="el-GR" b="1"/>
              <a:t>ς συμπίεσης</a:t>
            </a:r>
          </a:p>
          <a:p>
            <a:r>
              <a:rPr lang="el-GR"/>
              <a:t>2 – 7 </a:t>
            </a:r>
            <a:r>
              <a:rPr lang="en-US"/>
              <a:t>Mbps   </a:t>
            </a:r>
            <a:endParaRPr lang="el-GR"/>
          </a:p>
          <a:p>
            <a:r>
              <a:rPr lang="en-US"/>
              <a:t>38:1 </a:t>
            </a:r>
            <a:r>
              <a:rPr lang="el-GR"/>
              <a:t>ποσοστό συμπίεσης</a:t>
            </a:r>
            <a:endParaRPr lang="en-US"/>
          </a:p>
        </p:txBody>
      </p:sp>
      <p:sp>
        <p:nvSpPr>
          <p:cNvPr id="6" name="Θέση περιεχομένου 5">
            <a:extLst>
              <a:ext uri="{FF2B5EF4-FFF2-40B4-BE49-F238E27FC236}">
                <a16:creationId xmlns:a16="http://schemas.microsoft.com/office/drawing/2014/main" id="{7B6F1B5F-490D-40DD-8480-E82453AB56EE}"/>
              </a:ext>
            </a:extLst>
          </p:cNvPr>
          <p:cNvSpPr>
            <a:spLocks noGrp="1"/>
          </p:cNvSpPr>
          <p:nvPr>
            <p:ph sz="half" idx="2"/>
          </p:nvPr>
        </p:nvSpPr>
        <p:spPr>
          <a:solidFill>
            <a:schemeClr val="bg1">
              <a:lumMod val="95000"/>
            </a:schemeClr>
          </a:solidFill>
        </p:spPr>
        <p:txBody>
          <a:bodyPr>
            <a:normAutofit fontScale="92500" lnSpcReduction="10000"/>
          </a:bodyPr>
          <a:lstStyle/>
          <a:p>
            <a:pPr marL="0" indent="0">
              <a:buNone/>
            </a:pPr>
            <a:r>
              <a:rPr lang="en-US" b="1"/>
              <a:t>Y</a:t>
            </a:r>
            <a:r>
              <a:rPr lang="el-GR" b="1"/>
              <a:t>ψηλή ευκρίνεια </a:t>
            </a:r>
            <a:r>
              <a:rPr lang="el-GR"/>
              <a:t>(</a:t>
            </a:r>
            <a:r>
              <a:rPr lang="en-US"/>
              <a:t>Full High Definition – FHD)</a:t>
            </a:r>
            <a:endParaRPr lang="el-GR"/>
          </a:p>
          <a:p>
            <a:r>
              <a:rPr lang="en-US"/>
              <a:t> </a:t>
            </a:r>
            <a:r>
              <a:rPr lang="el-GR"/>
              <a:t>άνω του </a:t>
            </a:r>
            <a:r>
              <a:rPr lang="en-US"/>
              <a:t>1 Gbps</a:t>
            </a:r>
            <a:endParaRPr lang="el-GR"/>
          </a:p>
          <a:p>
            <a:pPr marL="0" indent="0">
              <a:buNone/>
            </a:pPr>
            <a:endParaRPr lang="el-GR" sz="3200"/>
          </a:p>
          <a:p>
            <a:pPr marL="0" indent="0">
              <a:buNone/>
            </a:pPr>
            <a:endParaRPr lang="el-GR"/>
          </a:p>
          <a:p>
            <a:pPr marL="0" indent="0">
              <a:buNone/>
            </a:pPr>
            <a:endParaRPr lang="el-GR"/>
          </a:p>
          <a:p>
            <a:pPr marL="0" indent="0">
              <a:buNone/>
            </a:pPr>
            <a:r>
              <a:rPr lang="el-GR" b="1"/>
              <a:t>Στόχος συμπίεσης</a:t>
            </a:r>
          </a:p>
          <a:p>
            <a:r>
              <a:rPr lang="el-GR"/>
              <a:t>15 -20 </a:t>
            </a:r>
            <a:r>
              <a:rPr lang="en-US"/>
              <a:t>Mbps </a:t>
            </a:r>
            <a:endParaRPr lang="el-GR"/>
          </a:p>
          <a:p>
            <a:r>
              <a:rPr lang="en-US"/>
              <a:t>137:1 </a:t>
            </a:r>
            <a:r>
              <a:rPr lang="el-GR"/>
              <a:t>ποσοστό συμπίεσης</a:t>
            </a:r>
            <a:endParaRPr lang="en-US"/>
          </a:p>
          <a:p>
            <a:pPr marL="0" indent="0">
              <a:buNone/>
            </a:pPr>
            <a:endParaRPr lang="en-US"/>
          </a:p>
        </p:txBody>
      </p:sp>
    </p:spTree>
    <p:extLst>
      <p:ext uri="{BB962C8B-B14F-4D97-AF65-F5344CB8AC3E}">
        <p14:creationId xmlns:p14="http://schemas.microsoft.com/office/powerpoint/2010/main" val="257879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Δημιουργία </a:t>
            </a:r>
            <a:r>
              <a:rPr lang="en-US" dirty="0"/>
              <a:t>P</a:t>
            </a:r>
            <a:r>
              <a:rPr lang="el-GR" dirty="0"/>
              <a:t>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549518" y="1190638"/>
            <a:ext cx="914400" cy="914400"/>
          </a:xfrm>
          <a:prstGeom prst="rect">
            <a:avLst/>
          </a:prstGeom>
        </p:spPr>
        <p:txBody>
          <a:bodyPr vert="horz" wrap="none" lIns="91440" tIns="45720" rIns="91440" bIns="45720" rtlCol="0" anchor="ctr">
            <a:normAutofit/>
          </a:bodyPr>
          <a:lstStyle/>
          <a:p>
            <a:r>
              <a:rPr lang="en-US" dirty="0"/>
              <a:t>Frame </a:t>
            </a:r>
            <a:r>
              <a:rPr lang="el-GR" dirty="0"/>
              <a:t>2</a:t>
            </a:r>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extLst>
              <p:ext uri="{D42A27DB-BD31-4B8C-83A1-F6EECF244321}">
                <p14:modId xmlns:p14="http://schemas.microsoft.com/office/powerpoint/2010/main" val="2600996934"/>
              </p:ext>
            </p:extLst>
          </p:nvPr>
        </p:nvGraphicFramePr>
        <p:xfrm>
          <a:off x="238078"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b="0"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1922890800"/>
              </p:ext>
            </p:extLst>
          </p:nvPr>
        </p:nvGraphicFramePr>
        <p:xfrm>
          <a:off x="6012862"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l-GR" dirty="0"/>
                        <a:t>0</a:t>
                      </a:r>
                    </a:p>
                  </a:txBody>
                  <a:tcPr>
                    <a:noFill/>
                  </a:tcPr>
                </a:tc>
                <a:tc>
                  <a:txBody>
                    <a:bodyPr/>
                    <a:lstStyle/>
                    <a:p>
                      <a:endParaRPr lang="el-GR" dirty="0"/>
                    </a:p>
                  </a:txBody>
                  <a:tcPr>
                    <a:noFill/>
                  </a:tcPr>
                </a:tc>
                <a:tc>
                  <a:txBody>
                    <a:bodyPr/>
                    <a:lstStyle/>
                    <a:p>
                      <a:r>
                        <a:rPr lang="el-GR" b="1" dirty="0"/>
                        <a:t>1</a:t>
                      </a:r>
                    </a:p>
                  </a:txBody>
                  <a:tcPr>
                    <a:no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l-GR" dirty="0"/>
                        <a:t>0</a:t>
                      </a:r>
                    </a:p>
                  </a:txBody>
                  <a:tcPr>
                    <a:noFill/>
                  </a:tcPr>
                </a:tc>
                <a:tc>
                  <a:txBody>
                    <a:bodyPr/>
                    <a:lstStyle/>
                    <a:p>
                      <a:endParaRPr lang="el-GR" dirty="0"/>
                    </a:p>
                  </a:txBody>
                  <a:tcPr>
                    <a:noFill/>
                  </a:tcPr>
                </a:tc>
                <a:tc>
                  <a:txBody>
                    <a:bodyPr/>
                    <a:lstStyle/>
                    <a:p>
                      <a:r>
                        <a:rPr lang="el-GR" dirty="0"/>
                        <a:t>1</a:t>
                      </a:r>
                    </a:p>
                  </a:txBody>
                  <a:tcPr>
                    <a:no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2683012894"/>
              </p:ext>
            </p:extLst>
          </p:nvPr>
        </p:nvGraphicFramePr>
        <p:xfrm>
          <a:off x="3215720" y="187411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l-GR" b="0" dirty="0"/>
                        <a:t>1</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912311" y="1123337"/>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612933" y="1074241"/>
            <a:ext cx="914400" cy="914400"/>
          </a:xfrm>
          <a:prstGeom prst="rect">
            <a:avLst/>
          </a:prstGeom>
        </p:spPr>
        <p:txBody>
          <a:bodyPr vert="horz" wrap="none" lIns="91440" tIns="45720" rIns="91440" bIns="45720" rtlCol="0" anchor="ctr">
            <a:normAutofit/>
          </a:bodyPr>
          <a:lstStyle/>
          <a:p>
            <a:r>
              <a:rPr lang="el-GR" dirty="0" err="1"/>
              <a:t>Ενδιαμεσο</a:t>
            </a:r>
            <a:endParaRPr lang="el-GR" dirty="0"/>
          </a:p>
        </p:txBody>
      </p:sp>
      <p:sp>
        <p:nvSpPr>
          <p:cNvPr id="61" name="TextBox 60">
            <a:extLst>
              <a:ext uri="{FF2B5EF4-FFF2-40B4-BE49-F238E27FC236}">
                <a16:creationId xmlns:a16="http://schemas.microsoft.com/office/drawing/2014/main" id="{5E8C6651-912A-4A8C-912D-83EED783C529}"/>
              </a:ext>
            </a:extLst>
          </p:cNvPr>
          <p:cNvSpPr txBox="1"/>
          <p:nvPr/>
        </p:nvSpPr>
        <p:spPr>
          <a:xfrm>
            <a:off x="5555662" y="2513837"/>
            <a:ext cx="914400" cy="914400"/>
          </a:xfrm>
          <a:prstGeom prst="rect">
            <a:avLst/>
          </a:prstGeom>
        </p:spPr>
        <p:txBody>
          <a:bodyPr vert="horz" wrap="none" lIns="91440" tIns="45720" rIns="91440" bIns="45720" rtlCol="0" anchor="ctr">
            <a:normAutofit/>
          </a:bodyPr>
          <a:lstStyle/>
          <a:p>
            <a:r>
              <a:rPr lang="en-US" sz="3200" dirty="0"/>
              <a:t>=</a:t>
            </a:r>
            <a:endParaRPr lang="el-GR" sz="3200" dirty="0"/>
          </a:p>
        </p:txBody>
      </p:sp>
      <p:graphicFrame>
        <p:nvGraphicFramePr>
          <p:cNvPr id="10" name="Πίνακας 10">
            <a:extLst>
              <a:ext uri="{FF2B5EF4-FFF2-40B4-BE49-F238E27FC236}">
                <a16:creationId xmlns:a16="http://schemas.microsoft.com/office/drawing/2014/main" id="{E3E2B0A4-8553-4407-B7FE-EF5BEA3D884D}"/>
              </a:ext>
            </a:extLst>
          </p:cNvPr>
          <p:cNvGraphicFramePr>
            <a:graphicFrameLocks/>
          </p:cNvGraphicFramePr>
          <p:nvPr>
            <p:extLst>
              <p:ext uri="{D42A27DB-BD31-4B8C-83A1-F6EECF244321}">
                <p14:modId xmlns:p14="http://schemas.microsoft.com/office/powerpoint/2010/main" val="3317875875"/>
              </p:ext>
            </p:extLst>
          </p:nvPr>
        </p:nvGraphicFramePr>
        <p:xfrm>
          <a:off x="3215720" y="4206422"/>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Tree>
    <p:extLst>
      <p:ext uri="{BB962C8B-B14F-4D97-AF65-F5344CB8AC3E}">
        <p14:creationId xmlns:p14="http://schemas.microsoft.com/office/powerpoint/2010/main" val="3078202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BEBE76-09A9-434C-B71B-C53743AB62B6}"/>
              </a:ext>
            </a:extLst>
          </p:cNvPr>
          <p:cNvPicPr>
            <a:picLocks noChangeAspect="1"/>
          </p:cNvPicPr>
          <p:nvPr/>
        </p:nvPicPr>
        <p:blipFill>
          <a:blip r:embed="rId3"/>
          <a:stretch>
            <a:fillRect/>
          </a:stretch>
        </p:blipFill>
        <p:spPr>
          <a:xfrm>
            <a:off x="537930" y="3722118"/>
            <a:ext cx="3779887" cy="3026507"/>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464156" y="1556792"/>
            <a:ext cx="8229600" cy="2736304"/>
          </a:xfrm>
        </p:spPr>
        <p:txBody>
          <a:bodyPr>
            <a:normAutofit fontScale="70000" lnSpcReduction="20000"/>
          </a:bodyPr>
          <a:lstStyle/>
          <a:p>
            <a:r>
              <a:rPr lang="el-GR"/>
              <a:t>Η αλληλουχία των πλαισίων Ι, </a:t>
            </a:r>
            <a:r>
              <a:rPr lang="en-US"/>
              <a:t>P</a:t>
            </a:r>
            <a:r>
              <a:rPr lang="el-GR"/>
              <a:t>, Β και ο τρόπος που εναλλάσσονται είναι δεδομένος και αμετάβλητος στο χρόνο. </a:t>
            </a:r>
          </a:p>
          <a:p>
            <a:r>
              <a:rPr lang="el-GR"/>
              <a:t>Συγκεκριμένα, ορίζεται η ομάδα εικόνων, </a:t>
            </a:r>
            <a:r>
              <a:rPr lang="el-GR" b="1" err="1"/>
              <a:t>Group</a:t>
            </a:r>
            <a:r>
              <a:rPr lang="el-GR" b="1"/>
              <a:t> of </a:t>
            </a:r>
            <a:r>
              <a:rPr lang="el-GR" b="1" err="1"/>
              <a:t>Pictures</a:t>
            </a:r>
            <a:r>
              <a:rPr lang="el-GR" b="1"/>
              <a:t> (</a:t>
            </a:r>
            <a:r>
              <a:rPr lang="el-GR" b="1" err="1"/>
              <a:t>GoP</a:t>
            </a:r>
            <a:r>
              <a:rPr lang="el-GR" b="1"/>
              <a:t>), </a:t>
            </a:r>
            <a:r>
              <a:rPr lang="el-GR"/>
              <a:t>η οποία αποτελείται από </a:t>
            </a:r>
            <a:r>
              <a:rPr lang="el-GR" err="1"/>
              <a:t>μιαν</a:t>
            </a:r>
            <a:r>
              <a:rPr lang="el-GR"/>
              <a:t> αλληλουχία διαφορετικών τύπων πλαισίων, I, P και B.</a:t>
            </a:r>
            <a:endParaRPr lang="en-US"/>
          </a:p>
          <a:p>
            <a:r>
              <a:rPr lang="el-GR"/>
              <a:t>Ένα παράδειγμα </a:t>
            </a:r>
            <a:r>
              <a:rPr lang="el-GR" err="1"/>
              <a:t>GoP</a:t>
            </a:r>
            <a:r>
              <a:rPr lang="el-GR"/>
              <a:t> συνολικά 7 πλαισίων: Παρατηρούμε ότι αποτελείται από τα εξής πλαίσια: I, B, B, P, B, B και Ι. </a:t>
            </a:r>
            <a:endParaRPr lang="en-US"/>
          </a:p>
        </p:txBody>
      </p:sp>
      <p:pic>
        <p:nvPicPr>
          <p:cNvPr id="6" name="Εικόνα 5">
            <a:extLst>
              <a:ext uri="{FF2B5EF4-FFF2-40B4-BE49-F238E27FC236}">
                <a16:creationId xmlns:a16="http://schemas.microsoft.com/office/drawing/2014/main" id="{9991D367-54F5-4C66-A2DA-6B9E6189E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5551" y="4125028"/>
            <a:ext cx="5184231" cy="1296058"/>
          </a:xfrm>
          <a:prstGeom prst="rect">
            <a:avLst/>
          </a:prstGeom>
        </p:spPr>
      </p:pic>
    </p:spTree>
    <p:extLst>
      <p:ext uri="{BB962C8B-B14F-4D97-AF65-F5344CB8AC3E}">
        <p14:creationId xmlns:p14="http://schemas.microsoft.com/office/powerpoint/2010/main" val="3661614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7DA039E-511C-4630-8D53-9F9F3DF3B864}"/>
              </a:ext>
            </a:extLst>
          </p:cNvPr>
          <p:cNvPicPr>
            <a:picLocks noChangeAspect="1"/>
          </p:cNvPicPr>
          <p:nvPr/>
        </p:nvPicPr>
        <p:blipFill>
          <a:blip r:embed="rId3"/>
          <a:stretch>
            <a:fillRect/>
          </a:stretch>
        </p:blipFill>
        <p:spPr>
          <a:xfrm>
            <a:off x="5648704" y="1628800"/>
            <a:ext cx="3773140" cy="3021105"/>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107504" y="1556792"/>
            <a:ext cx="5541200" cy="4824536"/>
          </a:xfrm>
        </p:spPr>
        <p:txBody>
          <a:bodyPr>
            <a:normAutofit lnSpcReduction="10000"/>
          </a:bodyPr>
          <a:lstStyle/>
          <a:p>
            <a:pPr marL="0" indent="0">
              <a:buNone/>
            </a:pPr>
            <a:r>
              <a:rPr lang="el-GR" sz="2400"/>
              <a:t>Κάποιες παρατηρήσεις:  </a:t>
            </a:r>
          </a:p>
          <a:p>
            <a:r>
              <a:rPr lang="el-GR" sz="2400"/>
              <a:t>Ένα </a:t>
            </a:r>
            <a:r>
              <a:rPr lang="el-GR" sz="2400" err="1"/>
              <a:t>GoP</a:t>
            </a:r>
            <a:r>
              <a:rPr lang="el-GR" sz="240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sz="2400" err="1"/>
              <a:t>GoP</a:t>
            </a:r>
            <a:r>
              <a:rPr lang="el-GR" sz="2400"/>
              <a:t>.  </a:t>
            </a:r>
            <a:endParaRPr lang="en-US" sz="2400"/>
          </a:p>
          <a:p>
            <a:r>
              <a:rPr lang="el-GR" sz="2400"/>
              <a:t>Ένα </a:t>
            </a:r>
            <a:r>
              <a:rPr lang="el-GR" sz="2400" err="1"/>
              <a:t>GoP</a:t>
            </a:r>
            <a:r>
              <a:rPr lang="el-GR" sz="2400"/>
              <a:t> μπορεί να κλείσει με πλαίσιο τύπου Ρ ή Ι. </a:t>
            </a:r>
          </a:p>
          <a:p>
            <a:pPr lvl="1"/>
            <a:r>
              <a:rPr lang="el-GR" sz="2000"/>
              <a:t>Δεν δύναται να κλείσει με πλαίσιο τύπου Β, αφού αυτό θα συνεπάγεται εξάρτηση από επόμενο πλαίσιο. </a:t>
            </a:r>
            <a:endParaRPr lang="en-US" sz="2000"/>
          </a:p>
          <a:p>
            <a:r>
              <a:rPr lang="el-GR" sz="2400"/>
              <a:t>Εάν ένα </a:t>
            </a:r>
            <a:r>
              <a:rPr lang="el-GR" sz="2400" err="1"/>
              <a:t>GoP</a:t>
            </a:r>
            <a:r>
              <a:rPr lang="el-GR" sz="2400"/>
              <a:t> κλείσει με πλαίσιο τύπου Ι, τότε λέμε ότι το </a:t>
            </a:r>
            <a:r>
              <a:rPr lang="el-GR" sz="2400" b="1" err="1"/>
              <a:t>GoP</a:t>
            </a:r>
            <a:r>
              <a:rPr lang="el-GR" sz="2400" b="1"/>
              <a:t> είναι κλειστό.</a:t>
            </a:r>
            <a:endParaRPr lang="en-US" sz="2400" b="1"/>
          </a:p>
        </p:txBody>
      </p:sp>
      <p:pic>
        <p:nvPicPr>
          <p:cNvPr id="6" name="Εικόνα 5">
            <a:extLst>
              <a:ext uri="{FF2B5EF4-FFF2-40B4-BE49-F238E27FC236}">
                <a16:creationId xmlns:a16="http://schemas.microsoft.com/office/drawing/2014/main" id="{3AB88B86-05A6-4BFC-A5A7-A54088835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731" y="4861067"/>
            <a:ext cx="3648269" cy="912067"/>
          </a:xfrm>
          <a:prstGeom prst="rect">
            <a:avLst/>
          </a:prstGeom>
        </p:spPr>
      </p:pic>
    </p:spTree>
    <p:extLst>
      <p:ext uri="{BB962C8B-B14F-4D97-AF65-F5344CB8AC3E}">
        <p14:creationId xmlns:p14="http://schemas.microsoft.com/office/powerpoint/2010/main" val="3263261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464156" y="1556792"/>
            <a:ext cx="5720744" cy="5026570"/>
          </a:xfrm>
        </p:spPr>
        <p:txBody>
          <a:bodyPr>
            <a:normAutofit fontScale="92500"/>
          </a:bodyPr>
          <a:lstStyle/>
          <a:p>
            <a:pPr marL="0" indent="0">
              <a:buNone/>
            </a:pPr>
            <a:r>
              <a:rPr lang="el-GR" sz="2400" dirty="0"/>
              <a:t>Στο παράδειγμα έχουμε τις εξής αλληλεξαρτήσεις:  </a:t>
            </a:r>
          </a:p>
          <a:p>
            <a:r>
              <a:rPr lang="el-GR" sz="2400" dirty="0"/>
              <a:t>Το πλαίσιο 1 είναι </a:t>
            </a:r>
            <a:r>
              <a:rPr lang="el-GR" sz="2400" b="1" dirty="0"/>
              <a:t>τύπου Ι </a:t>
            </a:r>
            <a:r>
              <a:rPr lang="el-GR" sz="2400" dirty="0"/>
              <a:t>και κωδικοποιείται αυτόνομα.</a:t>
            </a:r>
          </a:p>
          <a:p>
            <a:r>
              <a:rPr lang="el-GR" sz="2400" dirty="0"/>
              <a:t>Τα πλαίσια 2 και 3 είναι </a:t>
            </a:r>
            <a:r>
              <a:rPr lang="el-GR" sz="2400" b="1" dirty="0"/>
              <a:t>τύπου Β </a:t>
            </a:r>
            <a:r>
              <a:rPr lang="el-GR" sz="2400" dirty="0"/>
              <a:t>και κωδικοποιούνται λαμβάνοντας υπόψη τις κωδικοποιήσεις των πλαισίων </a:t>
            </a:r>
            <a:r>
              <a:rPr lang="el-GR" sz="2400" b="1" dirty="0"/>
              <a:t>τύπου </a:t>
            </a:r>
            <a:r>
              <a:rPr lang="el-GR" sz="2400" dirty="0"/>
              <a:t>Ι και </a:t>
            </a:r>
            <a:r>
              <a:rPr lang="el-GR" sz="2400" b="1" dirty="0"/>
              <a:t>Ρ</a:t>
            </a:r>
            <a:r>
              <a:rPr lang="el-GR" sz="2400" dirty="0"/>
              <a:t> που είναι εκατέρωθέν τους, δηλαδή των πλαισίων 1 και 4. </a:t>
            </a:r>
            <a:r>
              <a:rPr lang="el-GR" sz="2400" i="1" dirty="0"/>
              <a:t>Αυτό σημαίνει ότι η κωδικοποίηση του πλαισίου 4 (</a:t>
            </a:r>
            <a:r>
              <a:rPr lang="en-US" sz="2400" i="1" dirty="0"/>
              <a:t>P frame)</a:t>
            </a:r>
            <a:r>
              <a:rPr lang="el-GR" sz="2400" i="1" dirty="0"/>
              <a:t>, προηγείται της κωδικοποίησης των 2 και 3. </a:t>
            </a:r>
          </a:p>
          <a:p>
            <a:r>
              <a:rPr lang="el-GR" sz="2400" dirty="0"/>
              <a:t>Το πλαίσιο 4, ως </a:t>
            </a:r>
            <a:r>
              <a:rPr lang="el-GR" sz="2400" b="1" dirty="0"/>
              <a:t>τύπου Ρ</a:t>
            </a:r>
            <a:r>
              <a:rPr lang="el-GR" sz="2400" dirty="0"/>
              <a:t>, εξαρτάται από την κωδικοποίηση του πλαισίου 1</a:t>
            </a:r>
            <a:r>
              <a:rPr lang="en-US" sz="2400" dirty="0"/>
              <a:t> (I frame)</a:t>
            </a:r>
            <a:r>
              <a:rPr lang="el-GR" sz="2400" dirty="0"/>
              <a:t>. </a:t>
            </a:r>
            <a:r>
              <a:rPr lang="el-GR" sz="1800" dirty="0"/>
              <a:t> </a:t>
            </a:r>
            <a:endParaRPr lang="en-US" sz="1800" dirty="0"/>
          </a:p>
        </p:txBody>
      </p:sp>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pic>
        <p:nvPicPr>
          <p:cNvPr id="6" name="Εικόνα 5">
            <a:extLst>
              <a:ext uri="{FF2B5EF4-FFF2-40B4-BE49-F238E27FC236}">
                <a16:creationId xmlns:a16="http://schemas.microsoft.com/office/drawing/2014/main" id="{30768E0B-3D61-46D5-BDC9-0F8B8D795F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576" y="4736008"/>
            <a:ext cx="3116424" cy="779106"/>
          </a:xfrm>
          <a:prstGeom prst="rect">
            <a:avLst/>
          </a:prstGeom>
        </p:spPr>
      </p:pic>
    </p:spTree>
    <p:extLst>
      <p:ext uri="{BB962C8B-B14F-4D97-AF65-F5344CB8AC3E}">
        <p14:creationId xmlns:p14="http://schemas.microsoft.com/office/powerpoint/2010/main" val="2085507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251520" y="1556792"/>
            <a:ext cx="6192688" cy="5026570"/>
          </a:xfrm>
        </p:spPr>
        <p:txBody>
          <a:bodyPr>
            <a:normAutofit lnSpcReduction="10000"/>
          </a:bodyPr>
          <a:lstStyle/>
          <a:p>
            <a:r>
              <a:rPr lang="el-GR" sz="2400" dirty="0"/>
              <a:t>Τα πλαίσια 5 και 6, ως </a:t>
            </a:r>
            <a:r>
              <a:rPr lang="el-GR" sz="2400" b="1" dirty="0"/>
              <a:t>τύπου Β</a:t>
            </a:r>
            <a:r>
              <a:rPr lang="el-GR" sz="2400" dirty="0"/>
              <a:t>, εξαρτώνται από τις κωδικοποιήσεις των πλαισίων 4 και 7 (Ρ και Ι αντίστοιχα).  </a:t>
            </a:r>
          </a:p>
          <a:p>
            <a:r>
              <a:rPr lang="el-GR" sz="2400" dirty="0"/>
              <a:t>Το πλαίσιο 7 κωδικοποιείται αυτόνομα και μάλιστα </a:t>
            </a:r>
            <a:r>
              <a:rPr lang="el-GR" sz="2400" i="1" dirty="0"/>
              <a:t>πριν από τις κωδικοποιήσεις των 5 και 6 λόγω των σχετικών αλληλεξαρτήσεων</a:t>
            </a:r>
            <a:r>
              <a:rPr lang="el-GR" sz="2400" dirty="0"/>
              <a:t>.  </a:t>
            </a:r>
          </a:p>
          <a:p>
            <a:r>
              <a:rPr lang="el-GR" sz="2400" dirty="0"/>
              <a:t>Η επόμενη ομάδα πλαισίων επαναλαμβάνει ακριβώς την ίδια δομή. </a:t>
            </a:r>
          </a:p>
          <a:p>
            <a:pPr lvl="1"/>
            <a:r>
              <a:rPr lang="el-GR" sz="1800" dirty="0"/>
              <a:t>Εκκινεί, δηλαδή, με πλαίσιο τύπου Ι, το οποίο σημαίνει ότι έχουμε δύο συναπτά πλαίσια τύπου Ι. </a:t>
            </a:r>
          </a:p>
          <a:p>
            <a:r>
              <a:rPr lang="el-GR" sz="2200" dirty="0"/>
              <a:t>Εάν η ομάδα πλαισίων κλείνει με πλαίσιο το οποίο κωδικοποιείται ως Ρ, τότε λέμε ότι η </a:t>
            </a:r>
            <a:r>
              <a:rPr lang="el-GR" sz="2200" b="1" dirty="0"/>
              <a:t>ομάδα πλαισίων είναι ανοικτή. </a:t>
            </a:r>
            <a:endParaRPr lang="en-US" sz="2200" b="1" dirty="0"/>
          </a:p>
        </p:txBody>
      </p:sp>
      <p:pic>
        <p:nvPicPr>
          <p:cNvPr id="6" name="Εικόνα 5">
            <a:extLst>
              <a:ext uri="{FF2B5EF4-FFF2-40B4-BE49-F238E27FC236}">
                <a16:creationId xmlns:a16="http://schemas.microsoft.com/office/drawing/2014/main" id="{7B473F88-A7D6-4DDF-B195-16BE8D333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286" y="5301208"/>
            <a:ext cx="3265714" cy="816429"/>
          </a:xfrm>
          <a:prstGeom prst="rect">
            <a:avLst/>
          </a:prstGeom>
        </p:spPr>
      </p:pic>
    </p:spTree>
    <p:extLst>
      <p:ext uri="{BB962C8B-B14F-4D97-AF65-F5344CB8AC3E}">
        <p14:creationId xmlns:p14="http://schemas.microsoft.com/office/powerpoint/2010/main" val="1982160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FFAF54-CDE1-4A14-92ED-DA9CB44A465B}"/>
              </a:ext>
            </a:extLst>
          </p:cNvPr>
          <p:cNvSpPr>
            <a:spLocks noGrp="1"/>
          </p:cNvSpPr>
          <p:nvPr>
            <p:ph type="title"/>
          </p:nvPr>
        </p:nvSpPr>
        <p:spPr/>
        <p:txBody>
          <a:bodyPr/>
          <a:lstStyle/>
          <a:p>
            <a:r>
              <a:rPr lang="el-GR">
                <a:effectLst/>
                <a:latin typeface="Arial" panose="020B0604020202020204" pitchFamily="34" charset="0"/>
              </a:rPr>
              <a:t>Αλληλουχία Ι, Β, Ρ πλαισίων</a:t>
            </a:r>
            <a:endParaRPr lang="el-GR"/>
          </a:p>
        </p:txBody>
      </p:sp>
      <p:sp>
        <p:nvSpPr>
          <p:cNvPr id="3" name="Θέση περιεχομένου 2">
            <a:extLst>
              <a:ext uri="{FF2B5EF4-FFF2-40B4-BE49-F238E27FC236}">
                <a16:creationId xmlns:a16="http://schemas.microsoft.com/office/drawing/2014/main" id="{A15C5863-0E9D-4DCD-93FF-CD219BA16480}"/>
              </a:ext>
            </a:extLst>
          </p:cNvPr>
          <p:cNvSpPr>
            <a:spLocks noGrp="1"/>
          </p:cNvSpPr>
          <p:nvPr>
            <p:ph idx="1"/>
          </p:nvPr>
        </p:nvSpPr>
        <p:spPr/>
        <p:txBody>
          <a:bodyPr>
            <a:normAutofit/>
          </a:bodyPr>
          <a:lstStyle/>
          <a:p>
            <a:r>
              <a:rPr lang="el-GR" sz="2000">
                <a:effectLst/>
                <a:latin typeface="Arial" panose="020B0604020202020204" pitchFamily="34" charset="0"/>
              </a:rPr>
              <a:t>Ι: πλαίσιο αναφοράς (</a:t>
            </a:r>
            <a:r>
              <a:rPr lang="el-GR" sz="2000" err="1">
                <a:effectLst/>
                <a:latin typeface="Arial" panose="020B0604020202020204" pitchFamily="34" charset="0"/>
              </a:rPr>
              <a:t>ενδοπλαισιακά</a:t>
            </a:r>
            <a:r>
              <a:rPr lang="el-GR" sz="2000">
                <a:effectLst/>
                <a:latin typeface="Arial" panose="020B0604020202020204" pitchFamily="34" charset="0"/>
              </a:rPr>
              <a:t>)</a:t>
            </a:r>
          </a:p>
          <a:p>
            <a:r>
              <a:rPr lang="el-GR" sz="2000">
                <a:effectLst/>
                <a:latin typeface="Arial" panose="020B0604020202020204" pitchFamily="34" charset="0"/>
              </a:rPr>
              <a:t>Ρ: προβλεπόμενο πλαίσιο (διαφορά με Ι)(</a:t>
            </a:r>
            <a:r>
              <a:rPr lang="el-GR" sz="2000" err="1">
                <a:effectLst/>
                <a:latin typeface="Arial" panose="020B0604020202020204" pitchFamily="34" charset="0"/>
              </a:rPr>
              <a:t>forward</a:t>
            </a:r>
            <a:r>
              <a:rPr lang="el-GR" sz="2000">
                <a:effectLst/>
                <a:latin typeface="Arial" panose="020B0604020202020204" pitchFamily="34" charset="0"/>
              </a:rPr>
              <a:t> </a:t>
            </a:r>
            <a:r>
              <a:rPr lang="el-GR" sz="2000" err="1">
                <a:effectLst/>
                <a:latin typeface="Arial" panose="020B0604020202020204" pitchFamily="34" charset="0"/>
              </a:rPr>
              <a:t>prediction</a:t>
            </a:r>
            <a:r>
              <a:rPr lang="el-GR" sz="2000">
                <a:effectLst/>
                <a:latin typeface="Arial" panose="020B0604020202020204" pitchFamily="34" charset="0"/>
              </a:rPr>
              <a:t>) </a:t>
            </a:r>
          </a:p>
          <a:p>
            <a:r>
              <a:rPr lang="el-GR" sz="2000">
                <a:effectLst/>
                <a:latin typeface="Arial" panose="020B0604020202020204" pitchFamily="34" charset="0"/>
              </a:rPr>
              <a:t>Β: διπλής κατεύθυνσης (διαφορά με Ρ &amp; Ι --ή Ρ και Ρ)</a:t>
            </a:r>
          </a:p>
          <a:p>
            <a:pPr lvl="1"/>
            <a:r>
              <a:rPr lang="el-GR" sz="1600">
                <a:effectLst/>
                <a:latin typeface="Arial" panose="020B0604020202020204" pitchFamily="34" charset="0"/>
              </a:rPr>
              <a:t>(</a:t>
            </a:r>
            <a:r>
              <a:rPr lang="el-GR" sz="1600" err="1">
                <a:effectLst/>
                <a:latin typeface="Arial" panose="020B0604020202020204" pitchFamily="34" charset="0"/>
              </a:rPr>
              <a:t>forward</a:t>
            </a:r>
            <a:r>
              <a:rPr lang="el-GR" sz="1600">
                <a:effectLst/>
                <a:latin typeface="Arial" panose="020B0604020202020204" pitchFamily="34" charset="0"/>
              </a:rPr>
              <a:t> &amp; </a:t>
            </a:r>
            <a:r>
              <a:rPr lang="el-GR" sz="1600" err="1">
                <a:effectLst/>
                <a:latin typeface="Arial" panose="020B0604020202020204" pitchFamily="34" charset="0"/>
              </a:rPr>
              <a:t>backward</a:t>
            </a:r>
            <a:r>
              <a:rPr lang="el-GR" sz="1600">
                <a:effectLst/>
                <a:latin typeface="Arial" panose="020B0604020202020204" pitchFamily="34" charset="0"/>
              </a:rPr>
              <a:t> </a:t>
            </a:r>
            <a:r>
              <a:rPr lang="el-GR" sz="1600" err="1">
                <a:effectLst/>
                <a:latin typeface="Arial" panose="020B0604020202020204" pitchFamily="34" charset="0"/>
              </a:rPr>
              <a:t>prediction</a:t>
            </a:r>
            <a:r>
              <a:rPr lang="el-GR" sz="1600">
                <a:effectLst/>
                <a:latin typeface="Arial" panose="020B0604020202020204" pitchFamily="34" charset="0"/>
              </a:rPr>
              <a:t>, </a:t>
            </a:r>
            <a:r>
              <a:rPr lang="el-GR" sz="1600" err="1">
                <a:effectLst/>
                <a:latin typeface="Arial" panose="020B0604020202020204" pitchFamily="34" charset="0"/>
              </a:rPr>
              <a:t>bidirectional</a:t>
            </a:r>
            <a:r>
              <a:rPr lang="el-GR" sz="1600">
                <a:effectLst/>
                <a:latin typeface="Arial" panose="020B0604020202020204" pitchFamily="34" charset="0"/>
              </a:rPr>
              <a:t>)</a:t>
            </a:r>
            <a:endParaRPr lang="el-GR" sz="1600"/>
          </a:p>
        </p:txBody>
      </p:sp>
      <p:pic>
        <p:nvPicPr>
          <p:cNvPr id="4" name="Εικόνα 3">
            <a:extLst>
              <a:ext uri="{FF2B5EF4-FFF2-40B4-BE49-F238E27FC236}">
                <a16:creationId xmlns:a16="http://schemas.microsoft.com/office/drawing/2014/main" id="{3B090EFC-A6C1-47B5-901A-8EA94CA317B0}"/>
              </a:ext>
            </a:extLst>
          </p:cNvPr>
          <p:cNvPicPr>
            <a:picLocks noChangeAspect="1"/>
          </p:cNvPicPr>
          <p:nvPr/>
        </p:nvPicPr>
        <p:blipFill>
          <a:blip r:embed="rId2"/>
          <a:stretch>
            <a:fillRect/>
          </a:stretch>
        </p:blipFill>
        <p:spPr>
          <a:xfrm>
            <a:off x="111968" y="3332563"/>
            <a:ext cx="9144000" cy="2750192"/>
          </a:xfrm>
          <a:prstGeom prst="rect">
            <a:avLst/>
          </a:prstGeom>
        </p:spPr>
      </p:pic>
    </p:spTree>
    <p:extLst>
      <p:ext uri="{BB962C8B-B14F-4D97-AF65-F5344CB8AC3E}">
        <p14:creationId xmlns:p14="http://schemas.microsoft.com/office/powerpoint/2010/main" val="28103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A25CE-7846-47FE-9C3C-460717C99DD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E4DF3F8-5754-4F45-A39C-214359F5B2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280"/>
          <a:stretch/>
        </p:blipFill>
        <p:spPr>
          <a:xfrm>
            <a:off x="-451262" y="0"/>
            <a:ext cx="9753592" cy="6197414"/>
          </a:xfrm>
        </p:spPr>
      </p:pic>
    </p:spTree>
    <p:extLst>
      <p:ext uri="{BB962C8B-B14F-4D97-AF65-F5344CB8AC3E}">
        <p14:creationId xmlns:p14="http://schemas.microsoft.com/office/powerpoint/2010/main" val="1219954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A2A82-CEC8-4066-B382-4366F85258F0}"/>
              </a:ext>
            </a:extLst>
          </p:cNvPr>
          <p:cNvSpPr>
            <a:spLocks noGrp="1"/>
          </p:cNvSpPr>
          <p:nvPr>
            <p:ph type="title"/>
          </p:nvPr>
        </p:nvSpPr>
        <p:spPr/>
        <p:txBody>
          <a:bodyPr>
            <a:normAutofit fontScale="90000"/>
          </a:bodyPr>
          <a:lstStyle/>
          <a:p>
            <a:r>
              <a:rPr lang="el-GR"/>
              <a:t>Παράδειγμα διαχείρισης 14 πλαισίων</a:t>
            </a:r>
            <a:endParaRPr lang="en-US"/>
          </a:p>
        </p:txBody>
      </p:sp>
      <p:pic>
        <p:nvPicPr>
          <p:cNvPr id="4" name="Θέση περιεχομένου 3">
            <a:extLst>
              <a:ext uri="{FF2B5EF4-FFF2-40B4-BE49-F238E27FC236}">
                <a16:creationId xmlns:a16="http://schemas.microsoft.com/office/drawing/2014/main" id="{10C34DBA-242A-4118-8BB1-F3B05F257325}"/>
              </a:ext>
            </a:extLst>
          </p:cNvPr>
          <p:cNvPicPr>
            <a:picLocks noGrp="1" noChangeAspect="1"/>
          </p:cNvPicPr>
          <p:nvPr>
            <p:ph idx="1"/>
          </p:nvPr>
        </p:nvPicPr>
        <p:blipFill>
          <a:blip r:embed="rId3"/>
          <a:stretch>
            <a:fillRect/>
          </a:stretch>
        </p:blipFill>
        <p:spPr>
          <a:xfrm>
            <a:off x="342275" y="1700808"/>
            <a:ext cx="8801725" cy="2553667"/>
          </a:xfrm>
          <a:prstGeom prst="rect">
            <a:avLst/>
          </a:prstGeom>
        </p:spPr>
      </p:pic>
      <p:pic>
        <p:nvPicPr>
          <p:cNvPr id="6" name="Θέση περιεχομένου 4">
            <a:extLst>
              <a:ext uri="{FF2B5EF4-FFF2-40B4-BE49-F238E27FC236}">
                <a16:creationId xmlns:a16="http://schemas.microsoft.com/office/drawing/2014/main" id="{AB5CEDF9-D2F4-4F65-90FD-E044CFEB50D4}"/>
              </a:ext>
            </a:extLst>
          </p:cNvPr>
          <p:cNvPicPr>
            <a:picLocks noChangeAspect="1"/>
          </p:cNvPicPr>
          <p:nvPr/>
        </p:nvPicPr>
        <p:blipFill rotWithShape="1">
          <a:blip r:embed="rId4">
            <a:extLst>
              <a:ext uri="{28A0092B-C50C-407E-A947-70E740481C1C}">
                <a14:useLocalDpi xmlns:a14="http://schemas.microsoft.com/office/drawing/2010/main" val="0"/>
              </a:ext>
            </a:extLst>
          </a:blip>
          <a:srcRect t="15280" b="35797"/>
          <a:stretch/>
        </p:blipFill>
        <p:spPr>
          <a:xfrm>
            <a:off x="3426575" y="4228982"/>
            <a:ext cx="5717425" cy="2097838"/>
          </a:xfrm>
          <a:prstGeom prst="rect">
            <a:avLst/>
          </a:prstGeom>
        </p:spPr>
      </p:pic>
      <p:sp>
        <p:nvSpPr>
          <p:cNvPr id="5" name="Ορθογώνιο 4">
            <a:extLst>
              <a:ext uri="{FF2B5EF4-FFF2-40B4-BE49-F238E27FC236}">
                <a16:creationId xmlns:a16="http://schemas.microsoft.com/office/drawing/2014/main" id="{4CC89345-59AF-4808-AD0B-909D8ED7519E}"/>
              </a:ext>
            </a:extLst>
          </p:cNvPr>
          <p:cNvSpPr/>
          <p:nvPr/>
        </p:nvSpPr>
        <p:spPr>
          <a:xfrm>
            <a:off x="432196" y="4139474"/>
            <a:ext cx="3362428" cy="2308324"/>
          </a:xfrm>
          <a:prstGeom prst="rect">
            <a:avLst/>
          </a:prstGeom>
        </p:spPr>
        <p:txBody>
          <a:bodyPr wrap="square">
            <a:spAutoFit/>
          </a:bodyPr>
          <a:lstStyle/>
          <a:p>
            <a:r>
              <a:rPr lang="el-GR" dirty="0"/>
              <a:t>Η επαναφορά των πλαισίων στην ορθή σειρά γίνεται με </a:t>
            </a:r>
            <a:r>
              <a:rPr lang="el-GR" b="1" dirty="0"/>
              <a:t>χρήση του πεδίου </a:t>
            </a:r>
            <a:r>
              <a:rPr lang="el-GR" b="1" dirty="0" err="1"/>
              <a:t>χρονοσήμανσης</a:t>
            </a:r>
            <a:r>
              <a:rPr lang="el-GR" b="1" dirty="0"/>
              <a:t> αποκωδικοποίησης </a:t>
            </a:r>
            <a:r>
              <a:rPr lang="el-GR" dirty="0"/>
              <a:t>(</a:t>
            </a:r>
            <a:r>
              <a:rPr lang="el-GR" dirty="0" err="1"/>
              <a:t>Decoding</a:t>
            </a:r>
            <a:r>
              <a:rPr lang="el-GR" dirty="0"/>
              <a:t> </a:t>
            </a:r>
            <a:r>
              <a:rPr lang="el-GR" dirty="0" err="1"/>
              <a:t>Time</a:t>
            </a:r>
            <a:r>
              <a:rPr lang="el-GR" dirty="0"/>
              <a:t> </a:t>
            </a:r>
            <a:r>
              <a:rPr lang="el-GR" dirty="0" err="1"/>
              <a:t>Stamp</a:t>
            </a:r>
            <a:r>
              <a:rPr lang="el-GR" dirty="0"/>
              <a:t>, DTS) το οποίο βρίσκεται εντός της επικεφαλίδας του </a:t>
            </a:r>
            <a:r>
              <a:rPr lang="el-GR" dirty="0" err="1"/>
              <a:t>πακετοποιημένου</a:t>
            </a:r>
            <a:r>
              <a:rPr lang="el-GR" dirty="0"/>
              <a:t> στοιχειώδους ρυθμού.</a:t>
            </a:r>
          </a:p>
        </p:txBody>
      </p:sp>
    </p:spTree>
    <p:extLst>
      <p:ext uri="{BB962C8B-B14F-4D97-AF65-F5344CB8AC3E}">
        <p14:creationId xmlns:p14="http://schemas.microsoft.com/office/powerpoint/2010/main" val="2389649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B3D04-8C6B-4D38-ADB4-AF626BA6D384}"/>
              </a:ext>
            </a:extLst>
          </p:cNvPr>
          <p:cNvSpPr>
            <a:spLocks noGrp="1"/>
          </p:cNvSpPr>
          <p:nvPr>
            <p:ph type="title"/>
          </p:nvPr>
        </p:nvSpPr>
        <p:spPr/>
        <p:txBody>
          <a:bodyPr>
            <a:normAutofit fontScale="90000"/>
          </a:bodyPr>
          <a:lstStyle/>
          <a:p>
            <a:r>
              <a:rPr lang="el-GR"/>
              <a:t>Όφελος από την εκμετάλλευση του χρονικού πλεονασμού</a:t>
            </a:r>
            <a:endParaRPr lang="en-US"/>
          </a:p>
        </p:txBody>
      </p:sp>
      <p:sp>
        <p:nvSpPr>
          <p:cNvPr id="3" name="Θέση περιεχομένου 2">
            <a:extLst>
              <a:ext uri="{FF2B5EF4-FFF2-40B4-BE49-F238E27FC236}">
                <a16:creationId xmlns:a16="http://schemas.microsoft.com/office/drawing/2014/main" id="{15D33E62-73EF-4E64-9875-8A7712CB1AB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A872A9-50E9-4A9C-BFDF-07EC9B019E75}"/>
              </a:ext>
            </a:extLst>
          </p:cNvPr>
          <p:cNvPicPr>
            <a:picLocks noChangeAspect="1"/>
          </p:cNvPicPr>
          <p:nvPr/>
        </p:nvPicPr>
        <p:blipFill>
          <a:blip r:embed="rId3"/>
          <a:stretch>
            <a:fillRect/>
          </a:stretch>
        </p:blipFill>
        <p:spPr>
          <a:xfrm>
            <a:off x="2771800" y="1417638"/>
            <a:ext cx="4248472" cy="4939037"/>
          </a:xfrm>
          <a:prstGeom prst="rect">
            <a:avLst/>
          </a:prstGeom>
        </p:spPr>
      </p:pic>
    </p:spTree>
    <p:extLst>
      <p:ext uri="{BB962C8B-B14F-4D97-AF65-F5344CB8AC3E}">
        <p14:creationId xmlns:p14="http://schemas.microsoft.com/office/powerpoint/2010/main" val="1821165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EBC175-BD52-4B70-9FAB-E014724EFD2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15A568-4E9A-4650-B9E3-7BE9EF54E7DD}"/>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2858BEB4-81C3-4486-A3E3-4FF85969A585}"/>
              </a:ext>
            </a:extLst>
          </p:cNvPr>
          <p:cNvPicPr>
            <a:picLocks noChangeAspect="1"/>
          </p:cNvPicPr>
          <p:nvPr/>
        </p:nvPicPr>
        <p:blipFill>
          <a:blip r:embed="rId2"/>
          <a:stretch>
            <a:fillRect/>
          </a:stretch>
        </p:blipFill>
        <p:spPr>
          <a:xfrm>
            <a:off x="253438" y="274638"/>
            <a:ext cx="8637124" cy="6328584"/>
          </a:xfrm>
          <a:prstGeom prst="rect">
            <a:avLst/>
          </a:prstGeom>
        </p:spPr>
      </p:pic>
    </p:spTree>
    <p:extLst>
      <p:ext uri="{BB962C8B-B14F-4D97-AF65-F5344CB8AC3E}">
        <p14:creationId xmlns:p14="http://schemas.microsoft.com/office/powerpoint/2010/main" val="282389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n-US"/>
              <a:t>E</a:t>
            </a:r>
            <a:r>
              <a:rPr lang="el-GR" err="1"/>
              <a:t>ίδη</a:t>
            </a:r>
            <a:r>
              <a:rPr lang="el-GR"/>
              <a:t> συμπίεσης</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p:txBody>
          <a:bodyPr/>
          <a:lstStyle/>
          <a:p>
            <a:r>
              <a:rPr lang="el-GR"/>
              <a:t>Μη </a:t>
            </a:r>
            <a:r>
              <a:rPr lang="el-GR" err="1"/>
              <a:t>απωλεστική</a:t>
            </a:r>
            <a:endParaRPr lang="el-GR"/>
          </a:p>
          <a:p>
            <a:pPr lvl="1"/>
            <a:r>
              <a:rPr lang="el-GR"/>
              <a:t>Απομάκρυνση πλεονάζουσας πληροφορίας</a:t>
            </a:r>
          </a:p>
          <a:p>
            <a:r>
              <a:rPr lang="el-GR" err="1"/>
              <a:t>Απωλεστική</a:t>
            </a:r>
            <a:endParaRPr lang="el-GR"/>
          </a:p>
          <a:p>
            <a:pPr lvl="1"/>
            <a:r>
              <a:rPr lang="el-GR"/>
              <a:t>Απώλεια πληροφορίας</a:t>
            </a:r>
          </a:p>
          <a:p>
            <a:pPr lvl="1"/>
            <a:endParaRPr lang="el-GR"/>
          </a:p>
          <a:p>
            <a:endParaRPr lang="el-GR"/>
          </a:p>
          <a:p>
            <a:endParaRPr lang="en-US"/>
          </a:p>
        </p:txBody>
      </p:sp>
    </p:spTree>
    <p:extLst>
      <p:ext uri="{BB962C8B-B14F-4D97-AF65-F5344CB8AC3E}">
        <p14:creationId xmlns:p14="http://schemas.microsoft.com/office/powerpoint/2010/main" val="1689195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85451E-5BF3-4A64-A96C-8420997C6A60}"/>
              </a:ext>
            </a:extLst>
          </p:cNvPr>
          <p:cNvSpPr>
            <a:spLocks noGrp="1"/>
          </p:cNvSpPr>
          <p:nvPr>
            <p:ph idx="1"/>
          </p:nvPr>
        </p:nvSpPr>
        <p:spPr/>
        <p:txBody>
          <a:bodyPr/>
          <a:lstStyle/>
          <a:p>
            <a:endParaRPr lang="el-GR" dirty="0"/>
          </a:p>
        </p:txBody>
      </p:sp>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a:blip r:embed="rId2"/>
          <a:stretch>
            <a:fillRect/>
          </a:stretch>
        </p:blipFill>
        <p:spPr>
          <a:xfrm>
            <a:off x="450244" y="1277694"/>
            <a:ext cx="8375084" cy="2160240"/>
          </a:xfrm>
          <a:prstGeom prst="rect">
            <a:avLst/>
          </a:prstGeom>
        </p:spPr>
      </p:pic>
      <p:pic>
        <p:nvPicPr>
          <p:cNvPr id="5" name="Εικόνα 4">
            <a:extLst>
              <a:ext uri="{FF2B5EF4-FFF2-40B4-BE49-F238E27FC236}">
                <a16:creationId xmlns:a16="http://schemas.microsoft.com/office/drawing/2014/main" id="{B28817EB-641D-4B10-8679-39F279CB1576}"/>
              </a:ext>
            </a:extLst>
          </p:cNvPr>
          <p:cNvPicPr>
            <a:picLocks noChangeAspect="1"/>
          </p:cNvPicPr>
          <p:nvPr/>
        </p:nvPicPr>
        <p:blipFill>
          <a:blip r:embed="rId3"/>
          <a:stretch>
            <a:fillRect/>
          </a:stretch>
        </p:blipFill>
        <p:spPr>
          <a:xfrm>
            <a:off x="5724128" y="3978533"/>
            <a:ext cx="3419872" cy="1961397"/>
          </a:xfrm>
          <a:prstGeom prst="rect">
            <a:avLst/>
          </a:prstGeom>
        </p:spPr>
      </p:pic>
      <p:pic>
        <p:nvPicPr>
          <p:cNvPr id="6" name="Εικόνα 5">
            <a:extLst>
              <a:ext uri="{FF2B5EF4-FFF2-40B4-BE49-F238E27FC236}">
                <a16:creationId xmlns:a16="http://schemas.microsoft.com/office/drawing/2014/main" id="{673FA0F6-6DFA-459E-B418-FEA90B7664CA}"/>
              </a:ext>
            </a:extLst>
          </p:cNvPr>
          <p:cNvPicPr>
            <a:picLocks noChangeAspect="1"/>
          </p:cNvPicPr>
          <p:nvPr/>
        </p:nvPicPr>
        <p:blipFill>
          <a:blip r:embed="rId4"/>
          <a:stretch>
            <a:fillRect/>
          </a:stretch>
        </p:blipFill>
        <p:spPr>
          <a:xfrm>
            <a:off x="450244" y="4149080"/>
            <a:ext cx="2637611" cy="1790850"/>
          </a:xfrm>
          <a:prstGeom prst="rect">
            <a:avLst/>
          </a:prstGeom>
        </p:spPr>
      </p:pic>
      <p:sp>
        <p:nvSpPr>
          <p:cNvPr id="7" name="TextBox 6">
            <a:extLst>
              <a:ext uri="{FF2B5EF4-FFF2-40B4-BE49-F238E27FC236}">
                <a16:creationId xmlns:a16="http://schemas.microsoft.com/office/drawing/2014/main" id="{2326F36C-693A-4045-97BF-42641EDAE2FD}"/>
              </a:ext>
            </a:extLst>
          </p:cNvPr>
          <p:cNvSpPr txBox="1"/>
          <p:nvPr/>
        </p:nvSpPr>
        <p:spPr>
          <a:xfrm>
            <a:off x="1311849" y="5764709"/>
            <a:ext cx="914400" cy="914400"/>
          </a:xfrm>
          <a:prstGeom prst="rect">
            <a:avLst/>
          </a:prstGeom>
        </p:spPr>
        <p:txBody>
          <a:bodyPr vert="horz" wrap="none" lIns="91440" tIns="45720" rIns="91440" bIns="45720" rtlCol="0" anchor="ctr">
            <a:normAutofit/>
          </a:bodyPr>
          <a:lstStyle/>
          <a:p>
            <a:r>
              <a:rPr lang="en-US"/>
              <a:t>Frame 2</a:t>
            </a:r>
            <a:endParaRPr lang="el-GR"/>
          </a:p>
        </p:txBody>
      </p:sp>
      <p:sp>
        <p:nvSpPr>
          <p:cNvPr id="8" name="TextBox 7">
            <a:extLst>
              <a:ext uri="{FF2B5EF4-FFF2-40B4-BE49-F238E27FC236}">
                <a16:creationId xmlns:a16="http://schemas.microsoft.com/office/drawing/2014/main" id="{7A9A1A84-49FE-4632-9969-DD55BD680F70}"/>
              </a:ext>
            </a:extLst>
          </p:cNvPr>
          <p:cNvSpPr txBox="1"/>
          <p:nvPr/>
        </p:nvSpPr>
        <p:spPr>
          <a:xfrm>
            <a:off x="4876009" y="5764709"/>
            <a:ext cx="914400" cy="914400"/>
          </a:xfrm>
          <a:prstGeom prst="rect">
            <a:avLst/>
          </a:prstGeom>
        </p:spPr>
        <p:txBody>
          <a:bodyPr vert="horz" wrap="none" lIns="91440" tIns="45720" rIns="91440" bIns="45720" rtlCol="0" anchor="ctr">
            <a:normAutofit/>
          </a:bodyPr>
          <a:lstStyle/>
          <a:p>
            <a:r>
              <a:rPr lang="en-US" dirty="0"/>
              <a:t>B Frame = Frame 1 – Frame 2 – P Frame</a:t>
            </a:r>
            <a:endParaRPr lang="el-GR" dirty="0"/>
          </a:p>
        </p:txBody>
      </p:sp>
    </p:spTree>
    <p:extLst>
      <p:ext uri="{BB962C8B-B14F-4D97-AF65-F5344CB8AC3E}">
        <p14:creationId xmlns:p14="http://schemas.microsoft.com/office/powerpoint/2010/main" val="1735594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n-US" dirty="0"/>
              <a:t>P Frame</a:t>
            </a:r>
            <a:endParaRPr lang="el-GR" dirty="0"/>
          </a:p>
        </p:txBody>
      </p:sp>
      <p:sp>
        <p:nvSpPr>
          <p:cNvPr id="3" name="Θέση περιεχομένου 2">
            <a:extLst>
              <a:ext uri="{FF2B5EF4-FFF2-40B4-BE49-F238E27FC236}">
                <a16:creationId xmlns:a16="http://schemas.microsoft.com/office/drawing/2014/main" id="{F885451E-5BF3-4A64-A96C-8420997C6A60}"/>
              </a:ext>
            </a:extLst>
          </p:cNvPr>
          <p:cNvSpPr>
            <a:spLocks noGrp="1"/>
          </p:cNvSpPr>
          <p:nvPr>
            <p:ph idx="1"/>
          </p:nvPr>
        </p:nvSpPr>
        <p:spPr/>
        <p:txBody>
          <a:bodyPr/>
          <a:lstStyle/>
          <a:p>
            <a:endParaRPr lang="el-GR" dirty="0"/>
          </a:p>
        </p:txBody>
      </p:sp>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a:blip r:embed="rId2"/>
          <a:stretch>
            <a:fillRect/>
          </a:stretch>
        </p:blipFill>
        <p:spPr>
          <a:xfrm>
            <a:off x="450244" y="1277694"/>
            <a:ext cx="8375084" cy="2160240"/>
          </a:xfrm>
          <a:prstGeom prst="rect">
            <a:avLst/>
          </a:prstGeom>
        </p:spPr>
      </p:pic>
      <p:sp>
        <p:nvSpPr>
          <p:cNvPr id="8" name="TextBox 7">
            <a:extLst>
              <a:ext uri="{FF2B5EF4-FFF2-40B4-BE49-F238E27FC236}">
                <a16:creationId xmlns:a16="http://schemas.microsoft.com/office/drawing/2014/main" id="{7A9A1A84-49FE-4632-9969-DD55BD680F70}"/>
              </a:ext>
            </a:extLst>
          </p:cNvPr>
          <p:cNvSpPr txBox="1"/>
          <p:nvPr/>
        </p:nvSpPr>
        <p:spPr>
          <a:xfrm>
            <a:off x="4876009" y="5764709"/>
            <a:ext cx="914400" cy="914400"/>
          </a:xfrm>
          <a:prstGeom prst="rect">
            <a:avLst/>
          </a:prstGeom>
        </p:spPr>
        <p:txBody>
          <a:bodyPr vert="horz" wrap="none" lIns="91440" tIns="45720" rIns="91440" bIns="45720" rtlCol="0" anchor="ctr">
            <a:normAutofit/>
          </a:bodyPr>
          <a:lstStyle/>
          <a:p>
            <a:endParaRPr lang="el-GR" dirty="0"/>
          </a:p>
        </p:txBody>
      </p:sp>
      <p:sp>
        <p:nvSpPr>
          <p:cNvPr id="9" name="Ορθογώνιο 8">
            <a:extLst>
              <a:ext uri="{FF2B5EF4-FFF2-40B4-BE49-F238E27FC236}">
                <a16:creationId xmlns:a16="http://schemas.microsoft.com/office/drawing/2014/main" id="{9D30D79A-2FC7-4256-A0BB-506BCA94B4B9}"/>
              </a:ext>
            </a:extLst>
          </p:cNvPr>
          <p:cNvSpPr/>
          <p:nvPr/>
        </p:nvSpPr>
        <p:spPr>
          <a:xfrm>
            <a:off x="581815" y="13019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4FB1C577-32BD-45B9-81F8-8A63280BEDAF}"/>
              </a:ext>
            </a:extLst>
          </p:cNvPr>
          <p:cNvSpPr/>
          <p:nvPr/>
        </p:nvSpPr>
        <p:spPr>
          <a:xfrm>
            <a:off x="3494981" y="13019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a:extLst>
              <a:ext uri="{FF2B5EF4-FFF2-40B4-BE49-F238E27FC236}">
                <a16:creationId xmlns:a16="http://schemas.microsoft.com/office/drawing/2014/main" id="{A31B01F3-7B5A-4A5D-9E79-B377E0E38D9C}"/>
              </a:ext>
            </a:extLst>
          </p:cNvPr>
          <p:cNvSpPr/>
          <p:nvPr/>
        </p:nvSpPr>
        <p:spPr>
          <a:xfrm>
            <a:off x="464156" y="2664875"/>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a:extLst>
              <a:ext uri="{FF2B5EF4-FFF2-40B4-BE49-F238E27FC236}">
                <a16:creationId xmlns:a16="http://schemas.microsoft.com/office/drawing/2014/main" id="{19FB74B2-6F23-41F3-B6EB-E52A5D6FB6CA}"/>
              </a:ext>
            </a:extLst>
          </p:cNvPr>
          <p:cNvSpPr/>
          <p:nvPr/>
        </p:nvSpPr>
        <p:spPr>
          <a:xfrm>
            <a:off x="3435606" y="2664874"/>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2DD0CFD6-6535-4496-ADA4-FECB2F56AC85}"/>
              </a:ext>
            </a:extLst>
          </p:cNvPr>
          <p:cNvSpPr/>
          <p:nvPr/>
        </p:nvSpPr>
        <p:spPr>
          <a:xfrm>
            <a:off x="581815" y="1937560"/>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AE98865A-379B-447E-8893-8737B0BCC8C7}"/>
              </a:ext>
            </a:extLst>
          </p:cNvPr>
          <p:cNvSpPr/>
          <p:nvPr/>
        </p:nvSpPr>
        <p:spPr>
          <a:xfrm>
            <a:off x="3619913" y="1935585"/>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Ορθογώνιο 19">
            <a:extLst>
              <a:ext uri="{FF2B5EF4-FFF2-40B4-BE49-F238E27FC236}">
                <a16:creationId xmlns:a16="http://schemas.microsoft.com/office/drawing/2014/main" id="{36A09A30-064B-4C67-9DBD-535A2D5DBBA2}"/>
              </a:ext>
            </a:extLst>
          </p:cNvPr>
          <p:cNvSpPr/>
          <p:nvPr/>
        </p:nvSpPr>
        <p:spPr>
          <a:xfrm>
            <a:off x="2572908" y="1933610"/>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a:extLst>
              <a:ext uri="{FF2B5EF4-FFF2-40B4-BE49-F238E27FC236}">
                <a16:creationId xmlns:a16="http://schemas.microsoft.com/office/drawing/2014/main" id="{7D22C284-A7D7-464A-9454-7018D87EF3C3}"/>
              </a:ext>
            </a:extLst>
          </p:cNvPr>
          <p:cNvSpPr/>
          <p:nvPr/>
        </p:nvSpPr>
        <p:spPr>
          <a:xfrm>
            <a:off x="5575380" y="1931629"/>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D000FAC5-2768-4EE4-9AC8-288FC47BD094}"/>
              </a:ext>
            </a:extLst>
          </p:cNvPr>
          <p:cNvSpPr/>
          <p:nvPr/>
        </p:nvSpPr>
        <p:spPr>
          <a:xfrm>
            <a:off x="2163669" y="1812778"/>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ρθογώνιο 22">
            <a:extLst>
              <a:ext uri="{FF2B5EF4-FFF2-40B4-BE49-F238E27FC236}">
                <a16:creationId xmlns:a16="http://schemas.microsoft.com/office/drawing/2014/main" id="{B7926706-595D-47AE-B30F-BF69BC99654C}"/>
              </a:ext>
            </a:extLst>
          </p:cNvPr>
          <p:cNvSpPr/>
          <p:nvPr/>
        </p:nvSpPr>
        <p:spPr>
          <a:xfrm>
            <a:off x="1377924" y="2392693"/>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23">
            <a:extLst>
              <a:ext uri="{FF2B5EF4-FFF2-40B4-BE49-F238E27FC236}">
                <a16:creationId xmlns:a16="http://schemas.microsoft.com/office/drawing/2014/main" id="{B0281116-26F9-4E99-8259-9D3D49B2AFD5}"/>
              </a:ext>
            </a:extLst>
          </p:cNvPr>
          <p:cNvSpPr/>
          <p:nvPr/>
        </p:nvSpPr>
        <p:spPr>
          <a:xfrm>
            <a:off x="4334868" y="2368944"/>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774F1F30-7DE4-4925-97E8-36A3E07C2F98}"/>
              </a:ext>
            </a:extLst>
          </p:cNvPr>
          <p:cNvSpPr/>
          <p:nvPr/>
        </p:nvSpPr>
        <p:spPr>
          <a:xfrm>
            <a:off x="5211661" y="1844452"/>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74BCC4AD-F412-4A2E-BEEB-6A4FCD84011C}"/>
              </a:ext>
            </a:extLst>
          </p:cNvPr>
          <p:cNvSpPr/>
          <p:nvPr/>
        </p:nvSpPr>
        <p:spPr>
          <a:xfrm>
            <a:off x="1741643" y="21289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a:extLst>
              <a:ext uri="{FF2B5EF4-FFF2-40B4-BE49-F238E27FC236}">
                <a16:creationId xmlns:a16="http://schemas.microsoft.com/office/drawing/2014/main" id="{13096F22-7676-435F-AE79-77EDDB58A666}"/>
              </a:ext>
            </a:extLst>
          </p:cNvPr>
          <p:cNvSpPr/>
          <p:nvPr/>
        </p:nvSpPr>
        <p:spPr>
          <a:xfrm>
            <a:off x="4802422" y="21289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547053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28817EB-641D-4B10-8679-39F279CB1576}"/>
              </a:ext>
            </a:extLst>
          </p:cNvPr>
          <p:cNvPicPr>
            <a:picLocks noChangeAspect="1"/>
          </p:cNvPicPr>
          <p:nvPr/>
        </p:nvPicPr>
        <p:blipFill>
          <a:blip r:embed="rId3"/>
          <a:stretch>
            <a:fillRect/>
          </a:stretch>
        </p:blipFill>
        <p:spPr>
          <a:xfrm>
            <a:off x="5873820" y="3889145"/>
            <a:ext cx="3419872" cy="1961397"/>
          </a:xfrm>
          <a:prstGeom prst="rect">
            <a:avLst/>
          </a:prstGeom>
        </p:spPr>
      </p:pic>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Β </a:t>
            </a:r>
            <a:r>
              <a:rPr lang="en-US" dirty="0"/>
              <a:t>Frame</a:t>
            </a:r>
            <a:endParaRPr lang="el-GR" dirty="0"/>
          </a:p>
        </p:txBody>
      </p:sp>
      <p:graphicFrame>
        <p:nvGraphicFramePr>
          <p:cNvPr id="10" name="Πίνακας 10">
            <a:extLst>
              <a:ext uri="{FF2B5EF4-FFF2-40B4-BE49-F238E27FC236}">
                <a16:creationId xmlns:a16="http://schemas.microsoft.com/office/drawing/2014/main" id="{2754C62D-FC89-495C-B054-4960697E5657}"/>
              </a:ext>
            </a:extLst>
          </p:cNvPr>
          <p:cNvGraphicFramePr>
            <a:graphicFrameLocks noGrp="1"/>
          </p:cNvGraphicFramePr>
          <p:nvPr>
            <p:ph idx="1"/>
            <p:extLst>
              <p:ext uri="{D42A27DB-BD31-4B8C-83A1-F6EECF244321}">
                <p14:modId xmlns:p14="http://schemas.microsoft.com/office/powerpoint/2010/main" val="2797496217"/>
              </p:ext>
            </p:extLst>
          </p:nvPr>
        </p:nvGraphicFramePr>
        <p:xfrm>
          <a:off x="6382235" y="1655059"/>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742435012"/>
                  </a:ext>
                </a:extLst>
              </a:tr>
              <a:tr h="247189">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1786190703"/>
                  </a:ext>
                </a:extLst>
              </a:tr>
              <a:tr h="247189">
                <a:tc>
                  <a:txBody>
                    <a:bodyPr/>
                    <a:lstStyle/>
                    <a:p>
                      <a:endParaRPr lang="el-GR"/>
                    </a:p>
                  </a:txBody>
                  <a:tcPr/>
                </a:tc>
                <a:tc>
                  <a:txBody>
                    <a:bodyPr/>
                    <a:lstStyle/>
                    <a:p>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5381009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rotWithShape="1">
          <a:blip r:embed="rId4"/>
          <a:srcRect l="68233"/>
          <a:stretch/>
        </p:blipFill>
        <p:spPr>
          <a:xfrm>
            <a:off x="3302148" y="3870526"/>
            <a:ext cx="2660542" cy="2160240"/>
          </a:xfrm>
          <a:prstGeom prst="rect">
            <a:avLst/>
          </a:prstGeom>
        </p:spPr>
      </p:pic>
      <p:pic>
        <p:nvPicPr>
          <p:cNvPr id="6" name="Εικόνα 5">
            <a:extLst>
              <a:ext uri="{FF2B5EF4-FFF2-40B4-BE49-F238E27FC236}">
                <a16:creationId xmlns:a16="http://schemas.microsoft.com/office/drawing/2014/main" id="{673FA0F6-6DFA-459E-B418-FEA90B7664CA}"/>
              </a:ext>
            </a:extLst>
          </p:cNvPr>
          <p:cNvPicPr>
            <a:picLocks noChangeAspect="1"/>
          </p:cNvPicPr>
          <p:nvPr/>
        </p:nvPicPr>
        <p:blipFill>
          <a:blip r:embed="rId5"/>
          <a:stretch>
            <a:fillRect/>
          </a:stretch>
        </p:blipFill>
        <p:spPr>
          <a:xfrm>
            <a:off x="3554588" y="1532147"/>
            <a:ext cx="2637611" cy="1790850"/>
          </a:xfrm>
          <a:prstGeom prst="rect">
            <a:avLst/>
          </a:prstGeom>
        </p:spPr>
      </p:pic>
      <p:sp>
        <p:nvSpPr>
          <p:cNvPr id="7" name="TextBox 6">
            <a:extLst>
              <a:ext uri="{FF2B5EF4-FFF2-40B4-BE49-F238E27FC236}">
                <a16:creationId xmlns:a16="http://schemas.microsoft.com/office/drawing/2014/main" id="{2326F36C-693A-4045-97BF-42641EDAE2FD}"/>
              </a:ext>
            </a:extLst>
          </p:cNvPr>
          <p:cNvSpPr txBox="1"/>
          <p:nvPr/>
        </p:nvSpPr>
        <p:spPr>
          <a:xfrm>
            <a:off x="3917653" y="3138191"/>
            <a:ext cx="914400" cy="914400"/>
          </a:xfrm>
          <a:prstGeom prst="rect">
            <a:avLst/>
          </a:prstGeom>
        </p:spPr>
        <p:txBody>
          <a:bodyPr vert="horz" wrap="none" lIns="91440" tIns="45720" rIns="91440" bIns="45720" rtlCol="0" anchor="ctr">
            <a:normAutofit/>
          </a:bodyPr>
          <a:lstStyle/>
          <a:p>
            <a:r>
              <a:rPr lang="en-US" dirty="0"/>
              <a:t>Frame 2</a:t>
            </a:r>
            <a:endParaRPr lang="el-GR" dirty="0"/>
          </a:p>
        </p:txBody>
      </p:sp>
      <p:sp>
        <p:nvSpPr>
          <p:cNvPr id="8" name="TextBox 7">
            <a:extLst>
              <a:ext uri="{FF2B5EF4-FFF2-40B4-BE49-F238E27FC236}">
                <a16:creationId xmlns:a16="http://schemas.microsoft.com/office/drawing/2014/main" id="{7A9A1A84-49FE-4632-9969-DD55BD680F70}"/>
              </a:ext>
            </a:extLst>
          </p:cNvPr>
          <p:cNvSpPr txBox="1"/>
          <p:nvPr/>
        </p:nvSpPr>
        <p:spPr>
          <a:xfrm>
            <a:off x="2975590" y="5758074"/>
            <a:ext cx="914400" cy="914400"/>
          </a:xfrm>
          <a:prstGeom prst="rect">
            <a:avLst/>
          </a:prstGeom>
        </p:spPr>
        <p:txBody>
          <a:bodyPr vert="horz" wrap="none" lIns="91440" tIns="45720" rIns="91440" bIns="45720" rtlCol="0" anchor="ctr">
            <a:normAutofit/>
          </a:bodyPr>
          <a:lstStyle/>
          <a:p>
            <a:r>
              <a:rPr lang="en-US" dirty="0"/>
              <a:t>B Frame = Frame 1 – Frame 2 – P Frame</a:t>
            </a:r>
            <a:endParaRPr lang="el-GR" dirty="0"/>
          </a:p>
        </p:txBody>
      </p:sp>
      <p:pic>
        <p:nvPicPr>
          <p:cNvPr id="26" name="Εικόνα 25">
            <a:extLst>
              <a:ext uri="{FF2B5EF4-FFF2-40B4-BE49-F238E27FC236}">
                <a16:creationId xmlns:a16="http://schemas.microsoft.com/office/drawing/2014/main" id="{64478608-73AC-4834-90A3-ACC444A750B7}"/>
              </a:ext>
            </a:extLst>
          </p:cNvPr>
          <p:cNvPicPr>
            <a:picLocks noChangeAspect="1"/>
          </p:cNvPicPr>
          <p:nvPr/>
        </p:nvPicPr>
        <p:blipFill rotWithShape="1">
          <a:blip r:embed="rId4"/>
          <a:srcRect r="63645"/>
          <a:stretch/>
        </p:blipFill>
        <p:spPr>
          <a:xfrm>
            <a:off x="457200" y="1525778"/>
            <a:ext cx="3044737" cy="2160240"/>
          </a:xfrm>
          <a:prstGeom prst="rect">
            <a:avLst/>
          </a:prstGeom>
        </p:spPr>
      </p:pic>
      <p:sp>
        <p:nvSpPr>
          <p:cNvPr id="27" name="Ορθογώνιο 26">
            <a:extLst>
              <a:ext uri="{FF2B5EF4-FFF2-40B4-BE49-F238E27FC236}">
                <a16:creationId xmlns:a16="http://schemas.microsoft.com/office/drawing/2014/main" id="{5B6530C0-79AE-49B7-A44C-FB5AAA07BA07}"/>
              </a:ext>
            </a:extLst>
          </p:cNvPr>
          <p:cNvSpPr/>
          <p:nvPr/>
        </p:nvSpPr>
        <p:spPr>
          <a:xfrm>
            <a:off x="529941" y="1581658"/>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a:extLst>
              <a:ext uri="{FF2B5EF4-FFF2-40B4-BE49-F238E27FC236}">
                <a16:creationId xmlns:a16="http://schemas.microsoft.com/office/drawing/2014/main" id="{F3FFAF1A-D6F1-4690-A7DC-268DD51DACE7}"/>
              </a:ext>
            </a:extLst>
          </p:cNvPr>
          <p:cNvSpPr/>
          <p:nvPr/>
        </p:nvSpPr>
        <p:spPr>
          <a:xfrm>
            <a:off x="3593296" y="16164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D6CF899F-5D7B-44CA-8A07-F0F0B320000C}"/>
              </a:ext>
            </a:extLst>
          </p:cNvPr>
          <p:cNvSpPr/>
          <p:nvPr/>
        </p:nvSpPr>
        <p:spPr>
          <a:xfrm>
            <a:off x="3703923" y="268510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ρθογώνιο 29">
            <a:extLst>
              <a:ext uri="{FF2B5EF4-FFF2-40B4-BE49-F238E27FC236}">
                <a16:creationId xmlns:a16="http://schemas.microsoft.com/office/drawing/2014/main" id="{F9743FD1-8C80-40E9-8B64-B2985E64765E}"/>
              </a:ext>
            </a:extLst>
          </p:cNvPr>
          <p:cNvSpPr/>
          <p:nvPr/>
        </p:nvSpPr>
        <p:spPr>
          <a:xfrm>
            <a:off x="471112" y="26455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ρθογώνιο 30">
            <a:extLst>
              <a:ext uri="{FF2B5EF4-FFF2-40B4-BE49-F238E27FC236}">
                <a16:creationId xmlns:a16="http://schemas.microsoft.com/office/drawing/2014/main" id="{74127D73-6AAF-49BB-BEF1-9063D911FB14}"/>
              </a:ext>
            </a:extLst>
          </p:cNvPr>
          <p:cNvSpPr/>
          <p:nvPr/>
        </p:nvSpPr>
        <p:spPr>
          <a:xfrm>
            <a:off x="550764" y="2095738"/>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ρθογώνιο 31">
            <a:extLst>
              <a:ext uri="{FF2B5EF4-FFF2-40B4-BE49-F238E27FC236}">
                <a16:creationId xmlns:a16="http://schemas.microsoft.com/office/drawing/2014/main" id="{877B22DC-44CE-4B44-9526-44F1214C5E7B}"/>
              </a:ext>
            </a:extLst>
          </p:cNvPr>
          <p:cNvSpPr/>
          <p:nvPr/>
        </p:nvSpPr>
        <p:spPr>
          <a:xfrm>
            <a:off x="3703923" y="2144639"/>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ρθογώνιο 32">
            <a:extLst>
              <a:ext uri="{FF2B5EF4-FFF2-40B4-BE49-F238E27FC236}">
                <a16:creationId xmlns:a16="http://schemas.microsoft.com/office/drawing/2014/main" id="{F6AB41E8-95A1-47C4-91DD-EAA997B79F5F}"/>
              </a:ext>
            </a:extLst>
          </p:cNvPr>
          <p:cNvSpPr/>
          <p:nvPr/>
        </p:nvSpPr>
        <p:spPr>
          <a:xfrm>
            <a:off x="1524172" y="4561555"/>
            <a:ext cx="363121" cy="71478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4" name="Ορθογώνιο 33">
            <a:extLst>
              <a:ext uri="{FF2B5EF4-FFF2-40B4-BE49-F238E27FC236}">
                <a16:creationId xmlns:a16="http://schemas.microsoft.com/office/drawing/2014/main" id="{F944A480-309F-48F8-A2D9-2708180BBDEA}"/>
              </a:ext>
            </a:extLst>
          </p:cNvPr>
          <p:cNvSpPr/>
          <p:nvPr/>
        </p:nvSpPr>
        <p:spPr>
          <a:xfrm>
            <a:off x="1759952" y="2104800"/>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Ορθογώνιο 34">
            <a:extLst>
              <a:ext uri="{FF2B5EF4-FFF2-40B4-BE49-F238E27FC236}">
                <a16:creationId xmlns:a16="http://schemas.microsoft.com/office/drawing/2014/main" id="{F39DB588-65FC-4D70-A6BE-5388C3A012C9}"/>
              </a:ext>
            </a:extLst>
          </p:cNvPr>
          <p:cNvSpPr/>
          <p:nvPr/>
        </p:nvSpPr>
        <p:spPr>
          <a:xfrm>
            <a:off x="4855496" y="2102626"/>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extLst>
              <p:ext uri="{D42A27DB-BD31-4B8C-83A1-F6EECF244321}">
                <p14:modId xmlns:p14="http://schemas.microsoft.com/office/powerpoint/2010/main" val="1571801328"/>
              </p:ext>
            </p:extLst>
          </p:nvPr>
        </p:nvGraphicFramePr>
        <p:xfrm>
          <a:off x="685772" y="383620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1742435012"/>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b="1" dirty="0"/>
                        <a:t>1</a:t>
                      </a:r>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38" name="Ορθογώνιο 37">
            <a:extLst>
              <a:ext uri="{FF2B5EF4-FFF2-40B4-BE49-F238E27FC236}">
                <a16:creationId xmlns:a16="http://schemas.microsoft.com/office/drawing/2014/main" id="{0408A08D-A78C-4F7D-9F2F-F837A6886FEC}"/>
              </a:ext>
            </a:extLst>
          </p:cNvPr>
          <p:cNvSpPr/>
          <p:nvPr/>
        </p:nvSpPr>
        <p:spPr>
          <a:xfrm>
            <a:off x="4966977" y="4726379"/>
            <a:ext cx="363121" cy="26252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9" name="Ορθογώνιο 38">
            <a:extLst>
              <a:ext uri="{FF2B5EF4-FFF2-40B4-BE49-F238E27FC236}">
                <a16:creationId xmlns:a16="http://schemas.microsoft.com/office/drawing/2014/main" id="{38423F47-5DDB-4B01-9EFB-FD3D456F5EA3}"/>
              </a:ext>
            </a:extLst>
          </p:cNvPr>
          <p:cNvSpPr/>
          <p:nvPr/>
        </p:nvSpPr>
        <p:spPr>
          <a:xfrm>
            <a:off x="2249454" y="4933486"/>
            <a:ext cx="363121" cy="342856"/>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0" name="Ορθογώνιο 39">
            <a:extLst>
              <a:ext uri="{FF2B5EF4-FFF2-40B4-BE49-F238E27FC236}">
                <a16:creationId xmlns:a16="http://schemas.microsoft.com/office/drawing/2014/main" id="{1A074B43-4D4D-4E28-AF6B-1434073D1A91}"/>
              </a:ext>
            </a:extLst>
          </p:cNvPr>
          <p:cNvSpPr/>
          <p:nvPr/>
        </p:nvSpPr>
        <p:spPr>
          <a:xfrm>
            <a:off x="4208879" y="4515280"/>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2" name="Ορθογώνιο 41">
            <a:extLst>
              <a:ext uri="{FF2B5EF4-FFF2-40B4-BE49-F238E27FC236}">
                <a16:creationId xmlns:a16="http://schemas.microsoft.com/office/drawing/2014/main" id="{AE17DF3A-1150-402C-9A93-8D34382E2000}"/>
              </a:ext>
            </a:extLst>
          </p:cNvPr>
          <p:cNvSpPr/>
          <p:nvPr/>
        </p:nvSpPr>
        <p:spPr>
          <a:xfrm>
            <a:off x="2565353" y="2115366"/>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3" name="Ορθογώνιο 42">
            <a:extLst>
              <a:ext uri="{FF2B5EF4-FFF2-40B4-BE49-F238E27FC236}">
                <a16:creationId xmlns:a16="http://schemas.microsoft.com/office/drawing/2014/main" id="{B9B6B510-2CC8-4FDB-B53A-E68FCBC35A16}"/>
              </a:ext>
            </a:extLst>
          </p:cNvPr>
          <p:cNvSpPr/>
          <p:nvPr/>
        </p:nvSpPr>
        <p:spPr>
          <a:xfrm>
            <a:off x="5738203" y="2171954"/>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291796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27E9-5A05-4E7A-AA3E-ED8A392DF26F}"/>
              </a:ext>
            </a:extLst>
          </p:cNvPr>
          <p:cNvSpPr>
            <a:spLocks noGrp="1"/>
          </p:cNvSpPr>
          <p:nvPr>
            <p:ph type="title"/>
          </p:nvPr>
        </p:nvSpPr>
        <p:spPr>
          <a:xfrm>
            <a:off x="-108520" y="274638"/>
            <a:ext cx="9145016" cy="1143000"/>
          </a:xfrm>
        </p:spPr>
        <p:txBody>
          <a:bodyPr>
            <a:normAutofit fontScale="90000"/>
          </a:bodyPr>
          <a:lstStyle/>
          <a:p>
            <a:r>
              <a:rPr lang="el-GR"/>
              <a:t>Αναζήτηση ομοιοτήτων μεταξύ πλαισίων</a:t>
            </a:r>
            <a:endParaRPr lang="en-US"/>
          </a:p>
        </p:txBody>
      </p:sp>
      <p:sp>
        <p:nvSpPr>
          <p:cNvPr id="3" name="Θέση περιεχομένου 2">
            <a:extLst>
              <a:ext uri="{FF2B5EF4-FFF2-40B4-BE49-F238E27FC236}">
                <a16:creationId xmlns:a16="http://schemas.microsoft.com/office/drawing/2014/main" id="{9BF646A8-4AD9-44F8-967E-F6875BFA4EC0}"/>
              </a:ext>
            </a:extLst>
          </p:cNvPr>
          <p:cNvSpPr>
            <a:spLocks noGrp="1"/>
          </p:cNvSpPr>
          <p:nvPr>
            <p:ph idx="1"/>
          </p:nvPr>
        </p:nvSpPr>
        <p:spPr>
          <a:xfrm>
            <a:off x="107504" y="1280270"/>
            <a:ext cx="9145016" cy="5323730"/>
          </a:xfrm>
        </p:spPr>
        <p:txBody>
          <a:bodyPr>
            <a:normAutofit fontScale="62500" lnSpcReduction="20000"/>
          </a:bodyPr>
          <a:lstStyle/>
          <a:p>
            <a:r>
              <a:rPr lang="el-GR" dirty="0"/>
              <a:t>Η αναζήτηση γίνεται σε επίπεδο </a:t>
            </a:r>
            <a:r>
              <a:rPr lang="el-GR" dirty="0" err="1"/>
              <a:t>μακρο</a:t>
            </a:r>
            <a:r>
              <a:rPr lang="el-GR" dirty="0"/>
              <a:t>-μπλοκ με </a:t>
            </a:r>
            <a:r>
              <a:rPr lang="el-GR" b="1" dirty="0"/>
              <a:t>σύγκριση των </a:t>
            </a:r>
            <a:r>
              <a:rPr lang="el-GR" b="1" dirty="0" err="1"/>
              <a:t>μακρο</a:t>
            </a:r>
            <a:r>
              <a:rPr lang="el-GR" b="1" dirty="0"/>
              <a:t>-μπλοκ γειτονικών πλαισίων</a:t>
            </a:r>
            <a:r>
              <a:rPr lang="el-GR" dirty="0"/>
              <a:t>. </a:t>
            </a:r>
          </a:p>
          <a:p>
            <a:r>
              <a:rPr lang="el-GR" dirty="0"/>
              <a:t>Κάθε </a:t>
            </a:r>
            <a:r>
              <a:rPr lang="el-GR" dirty="0" err="1"/>
              <a:t>μακρο</a:t>
            </a:r>
            <a:r>
              <a:rPr lang="el-GR" dirty="0"/>
              <a:t>-μπλοκ σε μια εικόνα </a:t>
            </a:r>
            <a:r>
              <a:rPr lang="en-US" dirty="0"/>
              <a:t>P </a:t>
            </a:r>
            <a:r>
              <a:rPr lang="el-GR" dirty="0"/>
              <a:t>ή Β εξετάζεται ώστε να διαπιστωθεί:  </a:t>
            </a:r>
          </a:p>
          <a:p>
            <a:pPr marL="971550" lvl="1" indent="-514350">
              <a:buFont typeface="+mj-lt"/>
              <a:buAutoNum type="arabicPeriod"/>
            </a:pPr>
            <a:r>
              <a:rPr lang="el-GR" b="1" dirty="0"/>
              <a:t>Εάν είναι νέο </a:t>
            </a:r>
            <a:r>
              <a:rPr lang="el-GR" dirty="0"/>
              <a:t>και δεν συναντάται στην εικόνα αναφοράς</a:t>
            </a:r>
          </a:p>
          <a:p>
            <a:pPr marL="1371600" lvl="2" indent="-514350"/>
            <a:r>
              <a:rPr lang="el-GR" sz="2900" dirty="0"/>
              <a:t>Μετάδοση της πληροφορίας, κωδικοποιείται εκ νέου</a:t>
            </a:r>
            <a:endParaRPr lang="en-US" sz="2900" dirty="0"/>
          </a:p>
          <a:p>
            <a:pPr marL="971550" lvl="1" indent="-514350">
              <a:buFont typeface="+mj-lt"/>
              <a:buAutoNum type="arabicPeriod"/>
            </a:pPr>
            <a:r>
              <a:rPr lang="el-GR" dirty="0"/>
              <a:t>Εάν </a:t>
            </a:r>
            <a:r>
              <a:rPr lang="el-GR" b="1" dirty="0"/>
              <a:t>είναι όμοιο </a:t>
            </a:r>
            <a:r>
              <a:rPr lang="el-GR" dirty="0"/>
              <a:t>με το </a:t>
            </a:r>
            <a:r>
              <a:rPr lang="el-GR" dirty="0" err="1"/>
              <a:t>μακρο</a:t>
            </a:r>
            <a:r>
              <a:rPr lang="el-GR" dirty="0"/>
              <a:t>-μπλοκ στην αντίστοιχη θέση του προηγούμενου πλαισίου (με κάποιες μικρές διαφοροποιήσεις). </a:t>
            </a:r>
          </a:p>
          <a:p>
            <a:pPr marL="1371600" lvl="2" indent="-514350"/>
            <a:r>
              <a:rPr lang="el-GR" sz="2900" dirty="0"/>
              <a:t>Μετάδοση της διαφοράς (τιμές)</a:t>
            </a:r>
          </a:p>
          <a:p>
            <a:pPr marL="1371600" lvl="2" indent="-514350"/>
            <a:r>
              <a:rPr lang="el-GR" sz="2900" dirty="0"/>
              <a:t>Δεν απαιτείται διάνυσμα κίνησης </a:t>
            </a:r>
          </a:p>
          <a:p>
            <a:pPr marL="971550" lvl="1" indent="-514350">
              <a:buFont typeface="+mj-lt"/>
              <a:buAutoNum type="arabicPeriod"/>
            </a:pPr>
            <a:r>
              <a:rPr lang="el-GR" dirty="0"/>
              <a:t>Εάν έχει προκύψει από </a:t>
            </a:r>
            <a:r>
              <a:rPr lang="el-GR" b="1" dirty="0"/>
              <a:t>μεταφορά αντίστοιχου </a:t>
            </a:r>
            <a:r>
              <a:rPr lang="el-GR" b="1" dirty="0" err="1"/>
              <a:t>μακρο</a:t>
            </a:r>
            <a:r>
              <a:rPr lang="el-GR" b="1" dirty="0"/>
              <a:t>-μπλοκ </a:t>
            </a:r>
            <a:r>
              <a:rPr lang="el-GR" dirty="0"/>
              <a:t>του προηγούμενου πλαισίου (το οποίο μπορεί να βρίσκεται σε διαφορετική θέση). </a:t>
            </a:r>
          </a:p>
          <a:p>
            <a:pPr marL="1371600" lvl="2" indent="-514350"/>
            <a:r>
              <a:rPr lang="el-GR" sz="2900" dirty="0"/>
              <a:t>Με </a:t>
            </a:r>
            <a:r>
              <a:rPr lang="el-GR" sz="2900" b="1" dirty="0"/>
              <a:t>διάνυσμα κίνησης </a:t>
            </a:r>
            <a:r>
              <a:rPr lang="el-GR" sz="2900" dirty="0"/>
              <a:t>περιγράφεται η μετακίνηση του </a:t>
            </a:r>
            <a:r>
              <a:rPr lang="el-GR" sz="2900" dirty="0" err="1"/>
              <a:t>ομοίου</a:t>
            </a:r>
            <a:r>
              <a:rPr lang="el-GR" sz="2900" dirty="0"/>
              <a:t> </a:t>
            </a:r>
            <a:r>
              <a:rPr lang="el-GR" sz="2900" dirty="0" err="1"/>
              <a:t>μακρο</a:t>
            </a:r>
            <a:r>
              <a:rPr lang="el-GR" sz="2900" dirty="0"/>
              <a:t>-μπλοκ </a:t>
            </a:r>
          </a:p>
          <a:p>
            <a:pPr marL="1828800" lvl="3" indent="-514350"/>
            <a:r>
              <a:rPr lang="el-GR" sz="2900" dirty="0"/>
              <a:t>ένα ζευγάρι αριθμών (πχ. 0,0, ή 12, 4 ή 25, -4 κλπ.) που δηλώνει τη κίνηση του </a:t>
            </a:r>
            <a:r>
              <a:rPr lang="el-GR" sz="2900" dirty="0" err="1"/>
              <a:t>macroblock</a:t>
            </a:r>
            <a:endParaRPr lang="el-GR" sz="2900" dirty="0"/>
          </a:p>
          <a:p>
            <a:pPr marL="1371600" lvl="2" indent="-514350"/>
            <a:r>
              <a:rPr lang="el-GR" sz="2900" dirty="0"/>
              <a:t>Μετάδοση διαφοράς τιμών</a:t>
            </a:r>
          </a:p>
        </p:txBody>
      </p:sp>
    </p:spTree>
    <p:extLst>
      <p:ext uri="{BB962C8B-B14F-4D97-AF65-F5344CB8AC3E}">
        <p14:creationId xmlns:p14="http://schemas.microsoft.com/office/powerpoint/2010/main" val="2604552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a:t>Διάνυσμα κίνησης </a:t>
            </a:r>
            <a:r>
              <a:rPr lang="en-US"/>
              <a:t>– </a:t>
            </a:r>
            <a:r>
              <a:rPr lang="el-GR"/>
              <a:t>Υπολογισμός </a:t>
            </a:r>
            <a:r>
              <a:rPr lang="el-GR" sz="4000"/>
              <a:t>(1/2)</a:t>
            </a:r>
            <a:endParaRPr lang="en-US"/>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800" dirty="0"/>
              <a:t>Για τον υπολογισμό του διανύσματος κίνησης (μόνο στα </a:t>
            </a:r>
            <a:r>
              <a:rPr lang="en-US" sz="2800" dirty="0"/>
              <a:t>P, B)</a:t>
            </a:r>
            <a:r>
              <a:rPr lang="el-GR" sz="2800" dirty="0"/>
              <a:t>, ο μηχανισμός ξεκινάει από το </a:t>
            </a:r>
            <a:r>
              <a:rPr lang="el-GR" sz="2800" dirty="0" err="1"/>
              <a:t>μακρο</a:t>
            </a:r>
            <a:r>
              <a:rPr lang="el-GR" sz="2800" dirty="0"/>
              <a:t>-μπλοκ του τρέχοντος πλαισίου </a:t>
            </a:r>
          </a:p>
          <a:p>
            <a:pPr lvl="1"/>
            <a:r>
              <a:rPr lang="el-GR" sz="2400" dirty="0"/>
              <a:t>εάν είναι </a:t>
            </a:r>
            <a:r>
              <a:rPr lang="el-GR" sz="2400" b="1" dirty="0"/>
              <a:t>τύπου Ρ </a:t>
            </a:r>
            <a:r>
              <a:rPr lang="el-GR" sz="2400" dirty="0"/>
              <a:t>ελέγχει στο προηγούμενο Ρ ή Ι πλαίσιο για παρόμοια </a:t>
            </a:r>
            <a:r>
              <a:rPr lang="el-GR" sz="2400" dirty="0" err="1"/>
              <a:t>μακρο</a:t>
            </a:r>
            <a:r>
              <a:rPr lang="el-GR" sz="2400" dirty="0"/>
              <a:t>-μπλοκ</a:t>
            </a:r>
          </a:p>
          <a:p>
            <a:pPr lvl="1"/>
            <a:r>
              <a:rPr lang="el-GR" sz="2400" dirty="0"/>
              <a:t>εάν είναι </a:t>
            </a:r>
            <a:r>
              <a:rPr lang="el-GR" sz="2400" b="1" dirty="0"/>
              <a:t>τύπου Β </a:t>
            </a:r>
            <a:r>
              <a:rPr lang="el-GR" sz="2400" dirty="0"/>
              <a:t>ελέγχει στο προηγούμενο και στο επόμενο πλαίσιο για παρόμοια </a:t>
            </a:r>
            <a:r>
              <a:rPr lang="el-GR" sz="2400" dirty="0" err="1"/>
              <a:t>μακρο</a:t>
            </a:r>
            <a:r>
              <a:rPr lang="el-GR" sz="2400" dirty="0"/>
              <a:t>-μπλοκ</a:t>
            </a:r>
          </a:p>
          <a:p>
            <a:r>
              <a:rPr lang="el-GR" sz="2800" dirty="0"/>
              <a:t>Η αναζήτηση γίνεται μέσω του ταιριάσματος σε επίπεδο </a:t>
            </a:r>
            <a:r>
              <a:rPr lang="el-GR" sz="2800" dirty="0" err="1"/>
              <a:t>μακρο</a:t>
            </a:r>
            <a:r>
              <a:rPr lang="el-GR" sz="2800" dirty="0"/>
              <a:t>-μπλοκ όχι </a:t>
            </a:r>
            <a:r>
              <a:rPr lang="en-US" sz="2800" dirty="0"/>
              <a:t>pixel</a:t>
            </a:r>
            <a:r>
              <a:rPr lang="el-GR" sz="2800" dirty="0"/>
              <a:t>.</a:t>
            </a:r>
          </a:p>
        </p:txBody>
      </p:sp>
    </p:spTree>
    <p:extLst>
      <p:ext uri="{BB962C8B-B14F-4D97-AF65-F5344CB8AC3E}">
        <p14:creationId xmlns:p14="http://schemas.microsoft.com/office/powerpoint/2010/main" val="3931427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a:t>Διάνυσμα κίνησης </a:t>
            </a:r>
            <a:r>
              <a:rPr lang="en-US"/>
              <a:t>– </a:t>
            </a:r>
            <a:r>
              <a:rPr lang="el-GR"/>
              <a:t>Υπολογισμός </a:t>
            </a:r>
            <a:r>
              <a:rPr lang="el-GR" sz="4000"/>
              <a:t>(2/2)</a:t>
            </a:r>
            <a:endParaRPr lang="en-US"/>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400" dirty="0"/>
              <a:t>Η αναζήτηση δεν γίνεται σε ολόκληρη την εικόνα </a:t>
            </a:r>
            <a:r>
              <a:rPr lang="el-GR" sz="2400" b="1" dirty="0"/>
              <a:t>αλλά πέριξ της περιοχής </a:t>
            </a:r>
            <a:r>
              <a:rPr lang="el-GR" sz="2400" dirty="0"/>
              <a:t>του αρχικού </a:t>
            </a:r>
            <a:r>
              <a:rPr lang="el-GR" sz="2400" dirty="0" err="1"/>
              <a:t>μακρο</a:t>
            </a:r>
            <a:r>
              <a:rPr lang="el-GR" sz="2400" dirty="0"/>
              <a:t>-μπλοκ.</a:t>
            </a:r>
          </a:p>
          <a:p>
            <a:pPr lvl="1"/>
            <a:r>
              <a:rPr lang="el-GR" sz="2400" dirty="0"/>
              <a:t>Ο περιορισμός αυτός της περιοχής αναζήτησης γίνεται για να ελαττωθεί</a:t>
            </a:r>
          </a:p>
          <a:p>
            <a:pPr lvl="2"/>
            <a:r>
              <a:rPr lang="el-GR" dirty="0"/>
              <a:t>η πολυπλοκότητα του συνολικού συστήματος </a:t>
            </a:r>
          </a:p>
          <a:p>
            <a:pPr lvl="2"/>
            <a:r>
              <a:rPr lang="el-GR" dirty="0"/>
              <a:t>το χρονικό διάστημα που απαιτείται για την κωδικοποίηση</a:t>
            </a:r>
          </a:p>
          <a:p>
            <a:r>
              <a:rPr lang="en-US" sz="2400" dirty="0"/>
              <a:t>Y</a:t>
            </a:r>
            <a:r>
              <a:rPr lang="el-GR" sz="2400" dirty="0" err="1"/>
              <a:t>πενθύμιση</a:t>
            </a:r>
            <a:endParaRPr lang="en-US" sz="2400" dirty="0"/>
          </a:p>
          <a:p>
            <a:pPr lvl="1"/>
            <a:r>
              <a:rPr lang="el-GR" sz="2000" dirty="0"/>
              <a:t>Εάν βρεθεί κάποιο αντίστοιχο σε τιμές </a:t>
            </a:r>
            <a:r>
              <a:rPr lang="el-GR" sz="2000" dirty="0" err="1"/>
              <a:t>μακρο</a:t>
            </a:r>
            <a:r>
              <a:rPr lang="el-GR" sz="2000" dirty="0"/>
              <a:t>-μπλοκ, τότε </a:t>
            </a:r>
            <a:r>
              <a:rPr lang="el-GR" sz="2000" b="1" dirty="0"/>
              <a:t>υπολογίζεται το διάνυσμα κίνησης</a:t>
            </a:r>
            <a:r>
              <a:rPr lang="el-GR" sz="2000" dirty="0"/>
              <a:t>, το οποίο αντιπροσωπεύει </a:t>
            </a:r>
            <a:r>
              <a:rPr lang="el-GR" sz="2000" b="1" dirty="0"/>
              <a:t>τη διαφορά στη θέση του αρχικού </a:t>
            </a:r>
            <a:r>
              <a:rPr lang="el-GR" sz="2000" dirty="0"/>
              <a:t>με το εντοπισμένο </a:t>
            </a:r>
            <a:r>
              <a:rPr lang="el-GR" sz="2000" dirty="0" err="1"/>
              <a:t>μακρο</a:t>
            </a:r>
            <a:r>
              <a:rPr lang="el-GR" sz="2000" dirty="0"/>
              <a:t>-μπλοκ. </a:t>
            </a:r>
          </a:p>
          <a:p>
            <a:pPr lvl="1"/>
            <a:r>
              <a:rPr lang="el-GR" sz="2000" dirty="0"/>
              <a:t>Υπολογίζεται η διαφορά μεταξύ των δύο </a:t>
            </a:r>
            <a:r>
              <a:rPr lang="el-GR" sz="2000" dirty="0" err="1"/>
              <a:t>μακρο</a:t>
            </a:r>
            <a:r>
              <a:rPr lang="el-GR" sz="2000" dirty="0"/>
              <a:t>-μπλοκ. </a:t>
            </a:r>
            <a:endParaRPr lang="en-US" sz="2000" dirty="0"/>
          </a:p>
        </p:txBody>
      </p:sp>
    </p:spTree>
    <p:extLst>
      <p:ext uri="{BB962C8B-B14F-4D97-AF65-F5344CB8AC3E}">
        <p14:creationId xmlns:p14="http://schemas.microsoft.com/office/powerpoint/2010/main" val="2086701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CCD19-5E25-4487-B904-55878C308CEB}"/>
              </a:ext>
            </a:extLst>
          </p:cNvPr>
          <p:cNvSpPr>
            <a:spLocks noGrp="1"/>
          </p:cNvSpPr>
          <p:nvPr>
            <p:ph type="title"/>
          </p:nvPr>
        </p:nvSpPr>
        <p:spPr/>
        <p:txBody>
          <a:bodyPr/>
          <a:lstStyle/>
          <a:p>
            <a:r>
              <a:rPr lang="el-GR"/>
              <a:t>Διάνυσμα κίνησης</a:t>
            </a:r>
            <a:endParaRPr lang="en-US"/>
          </a:p>
        </p:txBody>
      </p:sp>
      <p:sp>
        <p:nvSpPr>
          <p:cNvPr id="3" name="Θέση περιεχομένου 2">
            <a:extLst>
              <a:ext uri="{FF2B5EF4-FFF2-40B4-BE49-F238E27FC236}">
                <a16:creationId xmlns:a16="http://schemas.microsoft.com/office/drawing/2014/main" id="{8EE6B364-4DD2-42F4-8BBE-1A8989DEC57B}"/>
              </a:ext>
            </a:extLst>
          </p:cNvPr>
          <p:cNvSpPr>
            <a:spLocks noGrp="1"/>
          </p:cNvSpPr>
          <p:nvPr>
            <p:ph idx="1"/>
          </p:nvPr>
        </p:nvSpPr>
        <p:spPr>
          <a:xfrm>
            <a:off x="464156" y="5262031"/>
            <a:ext cx="8229600" cy="975281"/>
          </a:xfrm>
        </p:spPr>
        <p:txBody>
          <a:bodyPr>
            <a:normAutofit fontScale="70000" lnSpcReduction="20000"/>
          </a:bodyPr>
          <a:lstStyle/>
          <a:p>
            <a:r>
              <a:rPr lang="el-GR" dirty="0"/>
              <a:t>Παράλληλα με το </a:t>
            </a:r>
            <a:r>
              <a:rPr lang="el-GR" b="1" dirty="0"/>
              <a:t>διάνυσμα κίνησης</a:t>
            </a:r>
            <a:r>
              <a:rPr lang="el-GR" dirty="0"/>
              <a:t>, μεταδίδονται επιπλέον απαραίτητες πληροφορίες για να καλυφθούν οι διαφοροποιήσεις μεταξύ των δύο πλαισίων.</a:t>
            </a:r>
            <a:endParaRPr lang="en-US" dirty="0"/>
          </a:p>
        </p:txBody>
      </p:sp>
      <p:pic>
        <p:nvPicPr>
          <p:cNvPr id="4" name="Εικόνα 3">
            <a:extLst>
              <a:ext uri="{FF2B5EF4-FFF2-40B4-BE49-F238E27FC236}">
                <a16:creationId xmlns:a16="http://schemas.microsoft.com/office/drawing/2014/main" id="{7A36B4DB-6015-42E9-A575-CFC2037CEEA2}"/>
              </a:ext>
            </a:extLst>
          </p:cNvPr>
          <p:cNvPicPr>
            <a:picLocks noChangeAspect="1"/>
          </p:cNvPicPr>
          <p:nvPr/>
        </p:nvPicPr>
        <p:blipFill>
          <a:blip r:embed="rId3"/>
          <a:stretch>
            <a:fillRect/>
          </a:stretch>
        </p:blipFill>
        <p:spPr>
          <a:xfrm>
            <a:off x="2411760" y="1417638"/>
            <a:ext cx="4683201" cy="2701393"/>
          </a:xfrm>
          <a:prstGeom prst="rect">
            <a:avLst/>
          </a:prstGeom>
        </p:spPr>
      </p:pic>
    </p:spTree>
    <p:extLst>
      <p:ext uri="{BB962C8B-B14F-4D97-AF65-F5344CB8AC3E}">
        <p14:creationId xmlns:p14="http://schemas.microsoft.com/office/powerpoint/2010/main" val="2115841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3A1248-C518-4C40-B825-038A6C1551DD}"/>
              </a:ext>
            </a:extLst>
          </p:cNvPr>
          <p:cNvPicPr>
            <a:picLocks noChangeAspect="1"/>
          </p:cNvPicPr>
          <p:nvPr/>
        </p:nvPicPr>
        <p:blipFill>
          <a:blip r:embed="rId3"/>
          <a:stretch>
            <a:fillRect/>
          </a:stretch>
        </p:blipFill>
        <p:spPr>
          <a:xfrm>
            <a:off x="4641143" y="1567047"/>
            <a:ext cx="4502857" cy="2554188"/>
          </a:xfrm>
          <a:prstGeom prst="rect">
            <a:avLst/>
          </a:prstGeom>
        </p:spPr>
      </p:pic>
      <p:sp>
        <p:nvSpPr>
          <p:cNvPr id="2" name="Τίτλος 1">
            <a:extLst>
              <a:ext uri="{FF2B5EF4-FFF2-40B4-BE49-F238E27FC236}">
                <a16:creationId xmlns:a16="http://schemas.microsoft.com/office/drawing/2014/main" id="{FAE95229-6306-413E-9F48-2D3C9154F770}"/>
              </a:ext>
            </a:extLst>
          </p:cNvPr>
          <p:cNvSpPr>
            <a:spLocks noGrp="1"/>
          </p:cNvSpPr>
          <p:nvPr>
            <p:ph type="title"/>
          </p:nvPr>
        </p:nvSpPr>
        <p:spPr/>
        <p:txBody>
          <a:bodyPr/>
          <a:lstStyle/>
          <a:p>
            <a:r>
              <a:rPr lang="el-GR"/>
              <a:t>Εκτίμηση κίνησης</a:t>
            </a:r>
            <a:endParaRPr lang="en-US"/>
          </a:p>
        </p:txBody>
      </p:sp>
      <p:sp>
        <p:nvSpPr>
          <p:cNvPr id="3" name="Θέση περιεχομένου 2">
            <a:extLst>
              <a:ext uri="{FF2B5EF4-FFF2-40B4-BE49-F238E27FC236}">
                <a16:creationId xmlns:a16="http://schemas.microsoft.com/office/drawing/2014/main" id="{0C8B263C-2377-4158-80F3-6DB8E8884C6A}"/>
              </a:ext>
            </a:extLst>
          </p:cNvPr>
          <p:cNvSpPr>
            <a:spLocks noGrp="1"/>
          </p:cNvSpPr>
          <p:nvPr>
            <p:ph idx="1"/>
          </p:nvPr>
        </p:nvSpPr>
        <p:spPr>
          <a:xfrm>
            <a:off x="173259" y="1556792"/>
            <a:ext cx="4467884" cy="5026570"/>
          </a:xfrm>
        </p:spPr>
        <p:txBody>
          <a:bodyPr>
            <a:normAutofit fontScale="70000" lnSpcReduction="20000"/>
          </a:bodyPr>
          <a:lstStyle/>
          <a:p>
            <a:pPr marL="0" indent="0">
              <a:buNone/>
            </a:pPr>
            <a:r>
              <a:rPr lang="el-GR" dirty="0"/>
              <a:t>Η εκτίμηση κίνησης είναι </a:t>
            </a:r>
            <a:r>
              <a:rPr lang="el-GR" b="1" dirty="0"/>
              <a:t>το πιο χρονοβόρο κομμάτι της συμπίεσης. </a:t>
            </a:r>
            <a:r>
              <a:rPr lang="el-GR" dirty="0"/>
              <a:t>Οι σχετικοί αλγόριθμοι αναζητούν για κάθε </a:t>
            </a:r>
            <a:r>
              <a:rPr lang="el-GR" dirty="0" err="1"/>
              <a:t>μακρο</a:t>
            </a:r>
            <a:r>
              <a:rPr lang="el-GR" dirty="0"/>
              <a:t>-μπλοκ, το αντίστοιχο </a:t>
            </a:r>
            <a:r>
              <a:rPr lang="el-GR" dirty="0" err="1"/>
              <a:t>μακρο</a:t>
            </a:r>
            <a:r>
              <a:rPr lang="el-GR" dirty="0"/>
              <a:t>-μπλοκ σε προηγούμενο (ή επόμενο) πλαίσιο που ταιριάζει.</a:t>
            </a:r>
          </a:p>
          <a:p>
            <a:r>
              <a:rPr lang="el-GR" dirty="0"/>
              <a:t>Εάν υποθέσουμε ανάλυση 720x480, το πλήθος των αναζητήσεων είναι απαγορευτικό από πλευράς απόδοσης. </a:t>
            </a:r>
          </a:p>
          <a:p>
            <a:r>
              <a:rPr lang="el-GR" dirty="0"/>
              <a:t>Απαιτείται να περιορίσουμε την αναζήτηση σε συγκεκριμένες περιοχές.</a:t>
            </a:r>
          </a:p>
          <a:p>
            <a:r>
              <a:rPr lang="el-GR" dirty="0"/>
              <a:t>Συνήθως η περιοχή αναζήτησης εκτείνεται από την</a:t>
            </a:r>
            <a:r>
              <a:rPr lang="el-GR" b="1" dirty="0"/>
              <a:t> τρέχουσα θέση συν p </a:t>
            </a:r>
            <a:r>
              <a:rPr lang="el-GR" b="1" dirty="0" err="1"/>
              <a:t>pixels</a:t>
            </a:r>
            <a:r>
              <a:rPr lang="el-GR" b="1" dirty="0"/>
              <a:t> </a:t>
            </a:r>
            <a:r>
              <a:rPr lang="el-GR" dirty="0"/>
              <a:t>(π.χ. p=7). </a:t>
            </a:r>
            <a:endParaRPr lang="en-US" dirty="0"/>
          </a:p>
        </p:txBody>
      </p:sp>
    </p:spTree>
    <p:extLst>
      <p:ext uri="{BB962C8B-B14F-4D97-AF65-F5344CB8AC3E}">
        <p14:creationId xmlns:p14="http://schemas.microsoft.com/office/powerpoint/2010/main" val="994916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02B42-3E17-46C5-A259-D4A5319C540C}"/>
              </a:ext>
            </a:extLst>
          </p:cNvPr>
          <p:cNvSpPr>
            <a:spLocks noGrp="1"/>
          </p:cNvSpPr>
          <p:nvPr>
            <p:ph type="title"/>
          </p:nvPr>
        </p:nvSpPr>
        <p:spPr/>
        <p:txBody>
          <a:bodyPr/>
          <a:lstStyle/>
          <a:p>
            <a:r>
              <a:rPr lang="el-GR"/>
              <a:t>Αναζήτηση όμοιων περιοχών</a:t>
            </a:r>
            <a:endParaRPr lang="en-US"/>
          </a:p>
        </p:txBody>
      </p:sp>
      <p:sp>
        <p:nvSpPr>
          <p:cNvPr id="3" name="Θέση περιεχομένου 2">
            <a:extLst>
              <a:ext uri="{FF2B5EF4-FFF2-40B4-BE49-F238E27FC236}">
                <a16:creationId xmlns:a16="http://schemas.microsoft.com/office/drawing/2014/main" id="{C042AA36-033D-4D82-BE13-E45961DD3FF2}"/>
              </a:ext>
            </a:extLst>
          </p:cNvPr>
          <p:cNvSpPr>
            <a:spLocks noGrp="1"/>
          </p:cNvSpPr>
          <p:nvPr>
            <p:ph idx="1"/>
          </p:nvPr>
        </p:nvSpPr>
        <p:spPr>
          <a:xfrm>
            <a:off x="464156" y="1556792"/>
            <a:ext cx="8428324" cy="4824536"/>
          </a:xfrm>
        </p:spPr>
        <p:txBody>
          <a:bodyPr>
            <a:normAutofit fontScale="77500" lnSpcReduction="20000"/>
          </a:bodyPr>
          <a:lstStyle/>
          <a:p>
            <a:pPr>
              <a:lnSpc>
                <a:spcPct val="120000"/>
              </a:lnSpc>
              <a:spcBef>
                <a:spcPts val="600"/>
              </a:spcBef>
              <a:spcAft>
                <a:spcPts val="600"/>
              </a:spcAft>
            </a:pPr>
            <a:r>
              <a:rPr lang="el-GR" dirty="0"/>
              <a:t>Σε επίπεδο </a:t>
            </a:r>
            <a:r>
              <a:rPr lang="el-GR" b="1" dirty="0" err="1"/>
              <a:t>εικονοστοιχείου</a:t>
            </a:r>
            <a:r>
              <a:rPr lang="el-GR" dirty="0"/>
              <a:t> (</a:t>
            </a:r>
            <a:r>
              <a:rPr lang="el-GR" dirty="0" err="1"/>
              <a:t>pixel</a:t>
            </a:r>
            <a:r>
              <a:rPr lang="el-GR" dirty="0"/>
              <a:t>) με μεγάλο όμως πλήθος υπολογισμών, γεγονός το οποίο την καθιστά ασύμφορη.  </a:t>
            </a:r>
          </a:p>
          <a:p>
            <a:pPr>
              <a:lnSpc>
                <a:spcPct val="120000"/>
              </a:lnSpc>
              <a:spcBef>
                <a:spcPts val="600"/>
              </a:spcBef>
              <a:spcAft>
                <a:spcPts val="600"/>
              </a:spcAft>
            </a:pPr>
            <a:r>
              <a:rPr lang="el-GR" dirty="0"/>
              <a:t>Σε επίπεδο </a:t>
            </a:r>
            <a:r>
              <a:rPr lang="el-GR" b="1" dirty="0"/>
              <a:t>τμήματος της εικόνας </a:t>
            </a:r>
            <a:r>
              <a:rPr lang="el-GR" dirty="0"/>
              <a:t>(</a:t>
            </a:r>
            <a:r>
              <a:rPr lang="el-GR" dirty="0" err="1"/>
              <a:t>block-based</a:t>
            </a:r>
            <a:r>
              <a:rPr lang="el-GR" dirty="0"/>
              <a:t>), </a:t>
            </a:r>
            <a:endParaRPr lang="en-US" dirty="0"/>
          </a:p>
          <a:p>
            <a:pPr lvl="1">
              <a:lnSpc>
                <a:spcPct val="120000"/>
              </a:lnSpc>
              <a:spcBef>
                <a:spcPts val="600"/>
              </a:spcBef>
              <a:spcAft>
                <a:spcPts val="600"/>
              </a:spcAft>
            </a:pPr>
            <a:r>
              <a:rPr lang="el-GR" dirty="0"/>
              <a:t>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a:t>
            </a:r>
          </a:p>
          <a:p>
            <a:pPr lvl="1">
              <a:lnSpc>
                <a:spcPct val="120000"/>
              </a:lnSpc>
              <a:spcBef>
                <a:spcPts val="600"/>
              </a:spcBef>
              <a:spcAft>
                <a:spcPts val="600"/>
              </a:spcAft>
            </a:pPr>
            <a:r>
              <a:rPr lang="el-GR" dirty="0"/>
              <a:t>Τυπικές διαστάσεις του </a:t>
            </a:r>
            <a:r>
              <a:rPr lang="el-GR" dirty="0" err="1"/>
              <a:t>μακρο</a:t>
            </a:r>
            <a:r>
              <a:rPr lang="el-GR" dirty="0"/>
              <a:t>-μπλοκ είναι 16x16 (ή και 8 x 8). </a:t>
            </a:r>
          </a:p>
          <a:p>
            <a:pPr>
              <a:lnSpc>
                <a:spcPct val="120000"/>
              </a:lnSpc>
              <a:spcBef>
                <a:spcPts val="600"/>
              </a:spcBef>
              <a:spcAft>
                <a:spcPts val="600"/>
              </a:spcAft>
            </a:pPr>
            <a:r>
              <a:rPr lang="el-GR" dirty="0"/>
              <a:t>Σε επίπεδο </a:t>
            </a:r>
            <a:r>
              <a:rPr lang="el-GR" b="1" dirty="0"/>
              <a:t>αντικειμένων</a:t>
            </a:r>
            <a:r>
              <a:rPr lang="el-GR" dirty="0"/>
              <a:t> εντός της εικόνας (</a:t>
            </a:r>
            <a:r>
              <a:rPr lang="el-GR" dirty="0" err="1"/>
              <a:t>object-based</a:t>
            </a:r>
            <a:r>
              <a:rPr lang="el-GR" dirty="0"/>
              <a:t>), όπου τα αντικείμενα αναγνωρίζονται αυτόματα εντός της εικόνας και παρακολουθούνται στα διάφορα πλαίσια. </a:t>
            </a:r>
          </a:p>
          <a:p>
            <a:pPr>
              <a:lnSpc>
                <a:spcPct val="120000"/>
              </a:lnSpc>
              <a:spcBef>
                <a:spcPts val="600"/>
              </a:spcBef>
              <a:spcAft>
                <a:spcPts val="600"/>
              </a:spcAft>
            </a:pPr>
            <a:endParaRPr lang="en-US" dirty="0"/>
          </a:p>
        </p:txBody>
      </p:sp>
    </p:spTree>
    <p:extLst>
      <p:ext uri="{BB962C8B-B14F-4D97-AF65-F5344CB8AC3E}">
        <p14:creationId xmlns:p14="http://schemas.microsoft.com/office/powerpoint/2010/main" val="2695689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1A250-C36B-4425-8619-0E4B44D432A4}"/>
              </a:ext>
            </a:extLst>
          </p:cNvPr>
          <p:cNvSpPr>
            <a:spLocks noGrp="1"/>
          </p:cNvSpPr>
          <p:nvPr>
            <p:ph type="title"/>
          </p:nvPr>
        </p:nvSpPr>
        <p:spPr/>
        <p:txBody>
          <a:bodyPr>
            <a:normAutofit fontScale="90000"/>
          </a:bodyPr>
          <a:lstStyle/>
          <a:p>
            <a:r>
              <a:rPr lang="el-GR"/>
              <a:t>Συναρτήσεις καλύτερου ταιριάσματος </a:t>
            </a:r>
            <a:endParaRPr lang="en-US"/>
          </a:p>
        </p:txBody>
      </p:sp>
      <p:sp>
        <p:nvSpPr>
          <p:cNvPr id="3" name="Θέση περιεχομένου 2">
            <a:extLst>
              <a:ext uri="{FF2B5EF4-FFF2-40B4-BE49-F238E27FC236}">
                <a16:creationId xmlns:a16="http://schemas.microsoft.com/office/drawing/2014/main" id="{4D352219-5DE3-453D-80E3-A9441E2FEE57}"/>
              </a:ext>
            </a:extLst>
          </p:cNvPr>
          <p:cNvSpPr>
            <a:spLocks noGrp="1"/>
          </p:cNvSpPr>
          <p:nvPr>
            <p:ph idx="1"/>
          </p:nvPr>
        </p:nvSpPr>
        <p:spPr>
          <a:xfrm>
            <a:off x="464156" y="1556792"/>
            <a:ext cx="8229600" cy="4752528"/>
          </a:xfrm>
        </p:spPr>
        <p:txBody>
          <a:bodyPr>
            <a:normAutofit fontScale="92500" lnSpcReduction="10000"/>
          </a:bodyPr>
          <a:lstStyle/>
          <a:p>
            <a:r>
              <a:rPr lang="el-GR" sz="2400" err="1"/>
              <a:t>Mean</a:t>
            </a:r>
            <a:r>
              <a:rPr lang="el-GR" sz="2400"/>
              <a:t> </a:t>
            </a:r>
            <a:r>
              <a:rPr lang="el-GR" sz="2400" err="1"/>
              <a:t>Absolute</a:t>
            </a:r>
            <a:r>
              <a:rPr lang="el-GR" sz="2400"/>
              <a:t> </a:t>
            </a:r>
            <a:r>
              <a:rPr lang="el-GR" sz="2400" err="1"/>
              <a:t>Difference</a:t>
            </a:r>
            <a:r>
              <a:rPr lang="el-GR" sz="2400"/>
              <a:t> (MAD) – Μέση τιμή των απόλυτων διαφορών  </a:t>
            </a:r>
          </a:p>
          <a:p>
            <a:r>
              <a:rPr lang="el-GR" sz="2400" err="1"/>
              <a:t>Mean</a:t>
            </a:r>
            <a:r>
              <a:rPr lang="el-GR" sz="2400"/>
              <a:t> </a:t>
            </a:r>
            <a:r>
              <a:rPr lang="el-GR" sz="2400" err="1"/>
              <a:t>Squared</a:t>
            </a:r>
            <a:r>
              <a:rPr lang="el-GR" sz="2400"/>
              <a:t> </a:t>
            </a:r>
            <a:r>
              <a:rPr lang="el-GR" sz="2400" err="1"/>
              <a:t>Error</a:t>
            </a:r>
            <a:r>
              <a:rPr lang="el-GR" sz="2400"/>
              <a:t> (MSE) – Μέση τιμή τετραγώνων των σφαλμάτων </a:t>
            </a:r>
          </a:p>
          <a:p>
            <a:endParaRPr lang="el-GR" sz="2800"/>
          </a:p>
          <a:p>
            <a:endParaRPr lang="el-GR" sz="2800"/>
          </a:p>
          <a:p>
            <a:endParaRPr lang="el-GR" sz="2800"/>
          </a:p>
          <a:p>
            <a:pPr marL="0" indent="0">
              <a:buNone/>
            </a:pPr>
            <a:endParaRPr lang="el-GR" sz="2000"/>
          </a:p>
          <a:p>
            <a:pPr marL="0" indent="0">
              <a:buNone/>
            </a:pPr>
            <a:endParaRPr lang="el-GR" sz="2000"/>
          </a:p>
          <a:p>
            <a:pPr marL="0" indent="0">
              <a:buNone/>
            </a:pPr>
            <a:r>
              <a:rPr lang="el-GR" sz="2000"/>
              <a:t>όπου Ν είναι η διάσταση (του τετραγωνικού) </a:t>
            </a:r>
            <a:r>
              <a:rPr lang="el-GR" sz="2000" err="1"/>
              <a:t>μακρο</a:t>
            </a:r>
            <a:r>
              <a:rPr lang="el-GR" sz="2000"/>
              <a:t>-μπλοκ, C τιμή στο τρέχον πλαίσιο και R στο πλαίσιο αναφοράς</a:t>
            </a:r>
            <a:endParaRPr lang="en-US" sz="2000"/>
          </a:p>
        </p:txBody>
      </p:sp>
      <p:pic>
        <p:nvPicPr>
          <p:cNvPr id="4" name="Εικόνα 3">
            <a:extLst>
              <a:ext uri="{FF2B5EF4-FFF2-40B4-BE49-F238E27FC236}">
                <a16:creationId xmlns:a16="http://schemas.microsoft.com/office/drawing/2014/main" id="{27297D57-89E5-47D6-BCF9-1897E767C50F}"/>
              </a:ext>
            </a:extLst>
          </p:cNvPr>
          <p:cNvPicPr>
            <a:picLocks noChangeAspect="1"/>
          </p:cNvPicPr>
          <p:nvPr/>
        </p:nvPicPr>
        <p:blipFill>
          <a:blip r:embed="rId3"/>
          <a:stretch>
            <a:fillRect/>
          </a:stretch>
        </p:blipFill>
        <p:spPr>
          <a:xfrm>
            <a:off x="2627784" y="2996952"/>
            <a:ext cx="3384376" cy="2184691"/>
          </a:xfrm>
          <a:prstGeom prst="rect">
            <a:avLst/>
          </a:prstGeom>
        </p:spPr>
      </p:pic>
    </p:spTree>
    <p:extLst>
      <p:ext uri="{BB962C8B-B14F-4D97-AF65-F5344CB8AC3E}">
        <p14:creationId xmlns:p14="http://schemas.microsoft.com/office/powerpoint/2010/main" val="66775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l-GR"/>
              <a:t>Πλεονάζουσα πληροφορία</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a:xfrm>
            <a:off x="457200" y="1556792"/>
            <a:ext cx="8579296" cy="4752528"/>
          </a:xfrm>
        </p:spPr>
        <p:txBody>
          <a:bodyPr>
            <a:normAutofit fontScale="85000" lnSpcReduction="10000"/>
          </a:bodyPr>
          <a:lstStyle/>
          <a:p>
            <a:pPr marL="0" indent="0">
              <a:buNone/>
            </a:pPr>
            <a:r>
              <a:rPr lang="el-GR" b="1"/>
              <a:t>Πλεονάζουσα πληροφορία </a:t>
            </a:r>
            <a:r>
              <a:rPr lang="el-GR"/>
              <a:t>είναι αυτή που   </a:t>
            </a:r>
          </a:p>
          <a:p>
            <a:r>
              <a:rPr lang="el-GR"/>
              <a:t>Εμφανίζεται πολλές φορές στη ροή</a:t>
            </a:r>
          </a:p>
          <a:p>
            <a:pPr lvl="1"/>
            <a:r>
              <a:rPr lang="el-GR"/>
              <a:t>είναι δυνατή η απομάκρυνσή της σε κάποιες από αυτές τις εμφανίσεις </a:t>
            </a:r>
          </a:p>
          <a:p>
            <a:r>
              <a:rPr lang="el-GR"/>
              <a:t>Αφορά δεδομένα τα οποία δεν περιέχουν χρήσιμη πληροφορία </a:t>
            </a:r>
          </a:p>
          <a:p>
            <a:pPr lvl="1"/>
            <a:r>
              <a:rPr lang="el-GR"/>
              <a:t>δεδομένα που χρησιμοποιούνται για να γεμίσουν κενές θέσεις στη ροή και να αποκτήσει αυτή συγκεκριμένη μορφή  </a:t>
            </a:r>
          </a:p>
          <a:p>
            <a:r>
              <a:rPr lang="el-GR"/>
              <a:t>Δεδομένα τα οποία μπορούν να ανασκευαστούν στον δέκτη με τη βοήθεια μαθηματικών υπολογισμών</a:t>
            </a:r>
          </a:p>
          <a:p>
            <a:endParaRPr lang="el-GR"/>
          </a:p>
          <a:p>
            <a:endParaRPr lang="en-US"/>
          </a:p>
        </p:txBody>
      </p:sp>
    </p:spTree>
    <p:extLst>
      <p:ext uri="{BB962C8B-B14F-4D97-AF65-F5344CB8AC3E}">
        <p14:creationId xmlns:p14="http://schemas.microsoft.com/office/powerpoint/2010/main" val="2240010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AC14532C-9C16-43D3-8280-E21993510A59}"/>
              </a:ext>
            </a:extLst>
          </p:cNvPr>
          <p:cNvSpPr/>
          <p:nvPr/>
        </p:nvSpPr>
        <p:spPr>
          <a:xfrm>
            <a:off x="382555" y="1556792"/>
            <a:ext cx="8537510" cy="29312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D76DDFDB-CE6F-4D92-9BD4-016258E3FED4}"/>
              </a:ext>
            </a:extLst>
          </p:cNvPr>
          <p:cNvSpPr>
            <a:spLocks noGrp="1"/>
          </p:cNvSpPr>
          <p:nvPr>
            <p:ph type="title"/>
          </p:nvPr>
        </p:nvSpPr>
        <p:spPr/>
        <p:txBody>
          <a:bodyPr/>
          <a:lstStyle/>
          <a:p>
            <a:r>
              <a:rPr lang="el-GR">
                <a:effectLst/>
                <a:latin typeface="Arial" panose="020B0604020202020204" pitchFamily="34" charset="0"/>
              </a:rPr>
              <a:t>Τα βήματα του </a:t>
            </a:r>
            <a:r>
              <a:rPr lang="en-US">
                <a:effectLst/>
                <a:latin typeface="Arial" panose="020B0604020202020204" pitchFamily="34" charset="0"/>
              </a:rPr>
              <a:t>MPEG</a:t>
            </a:r>
            <a:endParaRPr lang="el-GR"/>
          </a:p>
        </p:txBody>
      </p:sp>
      <p:sp>
        <p:nvSpPr>
          <p:cNvPr id="3" name="Θέση περιεχομένου 2">
            <a:extLst>
              <a:ext uri="{FF2B5EF4-FFF2-40B4-BE49-F238E27FC236}">
                <a16:creationId xmlns:a16="http://schemas.microsoft.com/office/drawing/2014/main" id="{FB37CEF2-CFA1-42EC-828C-A43BD55F89B1}"/>
              </a:ext>
            </a:extLst>
          </p:cNvPr>
          <p:cNvSpPr>
            <a:spLocks noGrp="1"/>
          </p:cNvSpPr>
          <p:nvPr>
            <p:ph idx="1"/>
          </p:nvPr>
        </p:nvSpPr>
        <p:spPr/>
        <p:txBody>
          <a:bodyPr>
            <a:normAutofit fontScale="77500" lnSpcReduction="20000"/>
          </a:bodyPr>
          <a:lstStyle/>
          <a:p>
            <a:pPr marL="514350" indent="-514350">
              <a:buFont typeface="+mj-lt"/>
              <a:buAutoNum type="arabicPeriod"/>
            </a:pPr>
            <a:r>
              <a:rPr lang="el-GR" dirty="0">
                <a:effectLst/>
                <a:latin typeface="Arial" panose="020B0604020202020204" pitchFamily="34" charset="0"/>
              </a:rPr>
              <a:t>Αναλύεται</a:t>
            </a:r>
            <a:r>
              <a:rPr lang="en-US" dirty="0">
                <a:effectLst/>
                <a:latin typeface="Arial" panose="020B0604020202020204" pitchFamily="34" charset="0"/>
              </a:rPr>
              <a:t> </a:t>
            </a:r>
            <a:r>
              <a:rPr lang="el-GR" dirty="0">
                <a:effectLst/>
                <a:latin typeface="Arial" panose="020B0604020202020204" pitchFamily="34" charset="0"/>
              </a:rPr>
              <a:t>το αρχείο </a:t>
            </a:r>
            <a:r>
              <a:rPr lang="el-GR" dirty="0" err="1">
                <a:effectLst/>
                <a:latin typeface="Arial" panose="020B0604020202020204" pitchFamily="34" charset="0"/>
              </a:rPr>
              <a:t>video</a:t>
            </a:r>
            <a:r>
              <a:rPr lang="en-US" dirty="0">
                <a:effectLst/>
                <a:latin typeface="Arial" panose="020B0604020202020204" pitchFamily="34" charset="0"/>
              </a:rPr>
              <a:t> </a:t>
            </a:r>
            <a:r>
              <a:rPr lang="el-GR" dirty="0">
                <a:effectLst/>
                <a:latin typeface="Arial" panose="020B0604020202020204" pitchFamily="34" charset="0"/>
              </a:rPr>
              <a:t>για να καθοριστεί το ποια πλαίσια θα κωδικοποιηθούν ως πλαίσια-Ι, ποια ως πλαίσια–Ρ</a:t>
            </a:r>
            <a:r>
              <a:rPr lang="en-US" dirty="0">
                <a:effectLst/>
                <a:latin typeface="Arial" panose="020B0604020202020204" pitchFamily="34" charset="0"/>
              </a:rPr>
              <a:t> </a:t>
            </a:r>
            <a:r>
              <a:rPr lang="el-GR" dirty="0">
                <a:effectLst/>
                <a:latin typeface="Arial" panose="020B0604020202020204" pitchFamily="34" charset="0"/>
              </a:rPr>
              <a:t>και ποια ως πλαίσια–Β.</a:t>
            </a:r>
            <a:endParaRPr lang="en-US" dirty="0">
              <a:effectLst/>
              <a:latin typeface="Arial" panose="020B0604020202020204" pitchFamily="34" charset="0"/>
            </a:endParaRPr>
          </a:p>
          <a:p>
            <a:pPr marL="514350" indent="-514350">
              <a:buFont typeface="+mj-lt"/>
              <a:buAutoNum type="arabicPeriod"/>
            </a:pPr>
            <a:r>
              <a:rPr lang="el-GR" dirty="0">
                <a:effectLst/>
                <a:latin typeface="Arial" panose="020B0604020202020204" pitchFamily="34" charset="0"/>
              </a:rPr>
              <a:t>Τα πλαίσια διαιρούνται σε </a:t>
            </a:r>
            <a:r>
              <a:rPr lang="el-GR" dirty="0" err="1">
                <a:effectLst/>
                <a:latin typeface="Arial" panose="020B0604020202020204" pitchFamily="34" charset="0"/>
              </a:rPr>
              <a:t>macroblocks</a:t>
            </a:r>
            <a:r>
              <a:rPr lang="en-US" dirty="0">
                <a:effectLst/>
                <a:latin typeface="Arial" panose="020B0604020202020204" pitchFamily="34" charset="0"/>
              </a:rPr>
              <a:t> </a:t>
            </a:r>
            <a:r>
              <a:rPr lang="el-GR" dirty="0">
                <a:effectLst/>
                <a:latin typeface="Arial" panose="020B0604020202020204" pitchFamily="34" charset="0"/>
              </a:rPr>
              <a:t>(16x16 </a:t>
            </a:r>
            <a:r>
              <a:rPr lang="el-GR" dirty="0" err="1">
                <a:effectLst/>
                <a:latin typeface="Arial" panose="020B0604020202020204" pitchFamily="34" charset="0"/>
              </a:rPr>
              <a:t>pixels</a:t>
            </a:r>
            <a:r>
              <a:rPr lang="el-GR" dirty="0">
                <a:effectLst/>
                <a:latin typeface="Arial" panose="020B0604020202020204" pitchFamily="34" charset="0"/>
              </a:rPr>
              <a:t>)</a:t>
            </a:r>
            <a:endParaRPr lang="en-US" dirty="0">
              <a:effectLst/>
              <a:latin typeface="Arial" panose="020B0604020202020204" pitchFamily="34" charset="0"/>
            </a:endParaRPr>
          </a:p>
          <a:p>
            <a:pPr marL="514350" indent="-514350">
              <a:buFont typeface="+mj-lt"/>
              <a:buAutoNum type="arabicPeriod"/>
            </a:pPr>
            <a:r>
              <a:rPr lang="el-GR" dirty="0">
                <a:effectLst/>
                <a:latin typeface="Arial" panose="020B0604020202020204" pitchFamily="34" charset="0"/>
              </a:rPr>
              <a:t>Το σήμα μετατρέπεται από RGB</a:t>
            </a:r>
            <a:r>
              <a:rPr lang="en-US" dirty="0">
                <a:effectLst/>
                <a:latin typeface="Arial" panose="020B0604020202020204" pitchFamily="34" charset="0"/>
              </a:rPr>
              <a:t> </a:t>
            </a:r>
            <a:r>
              <a:rPr lang="el-GR" dirty="0">
                <a:effectLst/>
                <a:latin typeface="Arial" panose="020B0604020202020204" pitchFamily="34" charset="0"/>
              </a:rPr>
              <a:t>σε YUV</a:t>
            </a:r>
            <a:r>
              <a:rPr lang="en-US" dirty="0">
                <a:effectLst/>
                <a:latin typeface="Arial" panose="020B0604020202020204" pitchFamily="34" charset="0"/>
              </a:rPr>
              <a:t> </a:t>
            </a:r>
            <a:r>
              <a:rPr lang="el-GR" dirty="0">
                <a:effectLst/>
                <a:latin typeface="Arial" panose="020B0604020202020204" pitchFamily="34" charset="0"/>
              </a:rPr>
              <a:t>ενώ ταυτόχρονα γίνεται και</a:t>
            </a:r>
            <a:r>
              <a:rPr lang="en-US" dirty="0">
                <a:effectLst/>
                <a:latin typeface="Arial" panose="020B0604020202020204" pitchFamily="34" charset="0"/>
              </a:rPr>
              <a:t> </a:t>
            </a:r>
            <a:r>
              <a:rPr lang="el-GR" dirty="0" err="1">
                <a:effectLst/>
                <a:latin typeface="Arial" panose="020B0604020202020204" pitchFamily="34" charset="0"/>
              </a:rPr>
              <a:t>υποδειγματοληψία</a:t>
            </a:r>
            <a:r>
              <a:rPr lang="en-US" dirty="0">
                <a:effectLst/>
                <a:latin typeface="Arial" panose="020B0604020202020204" pitchFamily="34" charset="0"/>
              </a:rPr>
              <a:t> </a:t>
            </a:r>
            <a:r>
              <a:rPr lang="el-GR" dirty="0">
                <a:effectLst/>
                <a:latin typeface="Arial" panose="020B0604020202020204" pitchFamily="34" charset="0"/>
              </a:rPr>
              <a:t>χρώματος.</a:t>
            </a:r>
            <a:endParaRPr lang="en-US" dirty="0">
              <a:effectLst/>
              <a:latin typeface="Arial" panose="020B0604020202020204" pitchFamily="34" charset="0"/>
            </a:endParaRPr>
          </a:p>
          <a:p>
            <a:pPr marL="514350" indent="-514350">
              <a:buFont typeface="+mj-lt"/>
              <a:buAutoNum type="arabicPeriod"/>
            </a:pPr>
            <a:r>
              <a:rPr lang="el-GR" dirty="0">
                <a:effectLst/>
                <a:latin typeface="Arial" panose="020B0604020202020204" pitchFamily="34" charset="0"/>
              </a:rPr>
              <a:t>Εφαρμόζεται η τεχνική εκτίμησης κίνησης σε κάθε πλαίσιο-Ρ και –Β</a:t>
            </a:r>
            <a:endParaRPr lang="en-US" dirty="0">
              <a:effectLst/>
              <a:latin typeface="Arial" panose="020B0604020202020204" pitchFamily="34" charset="0"/>
            </a:endParaRPr>
          </a:p>
          <a:p>
            <a:pPr marL="514350" indent="-514350">
              <a:buFont typeface="+mj-lt"/>
              <a:buAutoNum type="arabicPeriod"/>
            </a:pPr>
            <a:r>
              <a:rPr lang="el-GR" dirty="0">
                <a:effectLst/>
                <a:latin typeface="Arial" panose="020B0604020202020204" pitchFamily="34" charset="0"/>
              </a:rPr>
              <a:t>Σε κάθε πλαίσιο</a:t>
            </a:r>
            <a:r>
              <a:rPr lang="en-US" dirty="0">
                <a:effectLst/>
                <a:latin typeface="Arial" panose="020B0604020202020204" pitchFamily="34" charset="0"/>
              </a:rPr>
              <a:t> </a:t>
            </a:r>
            <a:r>
              <a:rPr lang="el-GR" dirty="0">
                <a:effectLst/>
                <a:latin typeface="Arial" panose="020B0604020202020204" pitchFamily="34" charset="0"/>
              </a:rPr>
              <a:t>Ι,-Ρ και Β τα</a:t>
            </a:r>
            <a:r>
              <a:rPr lang="en-US" dirty="0">
                <a:effectLst/>
                <a:latin typeface="Arial" panose="020B0604020202020204" pitchFamily="34" charset="0"/>
              </a:rPr>
              <a:t> m</a:t>
            </a:r>
            <a:r>
              <a:rPr lang="el-GR" dirty="0" err="1">
                <a:effectLst/>
                <a:latin typeface="Arial" panose="020B0604020202020204" pitchFamily="34" charset="0"/>
              </a:rPr>
              <a:t>acroblocks</a:t>
            </a:r>
            <a:r>
              <a:rPr lang="en-US" dirty="0">
                <a:effectLst/>
                <a:latin typeface="Arial" panose="020B0604020202020204" pitchFamily="34" charset="0"/>
              </a:rPr>
              <a:t> </a:t>
            </a:r>
            <a:r>
              <a:rPr lang="el-GR" dirty="0">
                <a:effectLst/>
                <a:latin typeface="Arial" panose="020B0604020202020204" pitchFamily="34" charset="0"/>
              </a:rPr>
              <a:t>συμπιέζονται </a:t>
            </a:r>
            <a:r>
              <a:rPr lang="el-GR" b="1" dirty="0">
                <a:effectLst/>
                <a:latin typeface="Arial" panose="020B0604020202020204" pitchFamily="34" charset="0"/>
              </a:rPr>
              <a:t>κατά JPEG</a:t>
            </a:r>
            <a:r>
              <a:rPr lang="el-GR" dirty="0">
                <a:effectLst/>
                <a:latin typeface="Arial" panose="020B0604020202020204" pitchFamily="34" charset="0"/>
              </a:rPr>
              <a:t>,</a:t>
            </a:r>
            <a:endParaRPr lang="en-US" dirty="0">
              <a:effectLst/>
              <a:latin typeface="Arial" panose="020B0604020202020204" pitchFamily="34" charset="0"/>
            </a:endParaRPr>
          </a:p>
          <a:p>
            <a:pPr marL="514350" indent="-514350">
              <a:buFont typeface="+mj-lt"/>
              <a:buAutoNum type="arabicPeriod"/>
            </a:pPr>
            <a:r>
              <a:rPr lang="el-GR" dirty="0">
                <a:effectLst/>
                <a:latin typeface="Arial" panose="020B0604020202020204" pitchFamily="34" charset="0"/>
              </a:rPr>
              <a:t>Εφαρμογή συμπίεσης κατά </a:t>
            </a:r>
            <a:r>
              <a:rPr lang="el-GR" dirty="0" err="1">
                <a:effectLst/>
                <a:latin typeface="Arial" panose="020B0604020202020204" pitchFamily="34" charset="0"/>
              </a:rPr>
              <a:t>Huffman</a:t>
            </a:r>
            <a:r>
              <a:rPr lang="en-US" dirty="0">
                <a:effectLst/>
                <a:latin typeface="Arial" panose="020B0604020202020204" pitchFamily="34" charset="0"/>
              </a:rPr>
              <a:t> </a:t>
            </a:r>
            <a:r>
              <a:rPr lang="el-GR" dirty="0">
                <a:effectLst/>
                <a:latin typeface="Arial" panose="020B0604020202020204" pitchFamily="34" charset="0"/>
              </a:rPr>
              <a:t>στις τελικές τιμές</a:t>
            </a:r>
            <a:endParaRPr lang="el-GR" dirty="0"/>
          </a:p>
        </p:txBody>
      </p:sp>
    </p:spTree>
    <p:extLst>
      <p:ext uri="{BB962C8B-B14F-4D97-AF65-F5344CB8AC3E}">
        <p14:creationId xmlns:p14="http://schemas.microsoft.com/office/powerpoint/2010/main" val="2796183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3210198" y="3933056"/>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pPr lvl="0"/>
            <a:r>
              <a:rPr lang="el-GR" b="1"/>
              <a:t>5. Μείωση χωρικού πλεονασμού</a:t>
            </a:r>
            <a:endParaRPr lang="en-US" b="1"/>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418060302"/>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380864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a:t>5. Μείωση χωρικού πλεονασμού</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268760"/>
            <a:ext cx="8507288" cy="4752528"/>
          </a:xfrm>
        </p:spPr>
        <p:txBody>
          <a:bodyPr>
            <a:normAutofit fontScale="85000" lnSpcReduction="10000"/>
          </a:bodyPr>
          <a:lstStyle/>
          <a:p>
            <a:r>
              <a:rPr lang="el-GR" dirty="0"/>
              <a:t>Ο </a:t>
            </a:r>
            <a:r>
              <a:rPr lang="el-GR" b="1" dirty="0"/>
              <a:t>χωρικός πλεονασμός </a:t>
            </a:r>
            <a:r>
              <a:rPr lang="el-GR" dirty="0"/>
              <a:t>προέρχεται από τις ομοιότητες σε διαφορετικές περιοχές εντός μιας εικόνας. </a:t>
            </a:r>
          </a:p>
          <a:p>
            <a:r>
              <a:rPr lang="en-US" dirty="0"/>
              <a:t>O</a:t>
            </a:r>
            <a:r>
              <a:rPr lang="el-GR" dirty="0"/>
              <a:t>ι ομοιότητες είναι φαινόμενο αρκετά συχνό και γίνεται εκμετάλλευση του χωρικού πλεονασμού με τα</a:t>
            </a:r>
            <a:r>
              <a:rPr lang="el-GR" b="1" dirty="0"/>
              <a:t> πρότυπα συμπίεσης της στατικής εικόνας</a:t>
            </a:r>
            <a:r>
              <a:rPr lang="el-GR" dirty="0"/>
              <a:t>. </a:t>
            </a:r>
          </a:p>
          <a:p>
            <a:pPr lvl="1"/>
            <a:r>
              <a:rPr lang="el-GR" dirty="0"/>
              <a:t>Το πλέον διαδεδομένο αυτών των προτύπων είναι το JPEG (Joint </a:t>
            </a:r>
            <a:r>
              <a:rPr lang="el-GR" dirty="0" err="1"/>
              <a:t>Pictures</a:t>
            </a:r>
            <a:r>
              <a:rPr lang="el-GR" dirty="0"/>
              <a:t> </a:t>
            </a:r>
            <a:r>
              <a:rPr lang="el-GR" dirty="0" err="1"/>
              <a:t>Expert</a:t>
            </a:r>
            <a:r>
              <a:rPr lang="el-GR" dirty="0"/>
              <a:t> </a:t>
            </a:r>
            <a:r>
              <a:rPr lang="el-GR" dirty="0" err="1"/>
              <a:t>Group</a:t>
            </a:r>
            <a:r>
              <a:rPr lang="el-GR" dirty="0"/>
              <a:t>). </a:t>
            </a:r>
          </a:p>
          <a:p>
            <a:r>
              <a:rPr lang="el-GR" dirty="0"/>
              <a:t>Η εκμετάλλευση του χωρικού πλεονασμού συνίσταται στην </a:t>
            </a:r>
            <a:r>
              <a:rPr lang="el-GR" b="1" dirty="0"/>
              <a:t>αφαίρεση πληροφορίας, η οποία δεν είναι τόσο σημαντική μεταξύ γειτονικών </a:t>
            </a:r>
            <a:r>
              <a:rPr lang="el-GR" b="1" dirty="0" err="1"/>
              <a:t>εικονοστοιχείων</a:t>
            </a:r>
            <a:r>
              <a:rPr lang="el-GR" b="1" dirty="0"/>
              <a:t>. </a:t>
            </a:r>
          </a:p>
        </p:txBody>
      </p:sp>
    </p:spTree>
    <p:extLst>
      <p:ext uri="{BB962C8B-B14F-4D97-AF65-F5344CB8AC3E}">
        <p14:creationId xmlns:p14="http://schemas.microsoft.com/office/powerpoint/2010/main" val="241109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Μετασχηματισμός πληροφορίας &amp; κωδικοποίησή της </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0" y="1596794"/>
            <a:ext cx="9289032" cy="4986567"/>
          </a:xfrm>
        </p:spPr>
        <p:txBody>
          <a:bodyPr>
            <a:normAutofit fontScale="92500" lnSpcReduction="20000"/>
          </a:bodyPr>
          <a:lstStyle/>
          <a:p>
            <a:r>
              <a:rPr lang="el-GR" b="1" dirty="0"/>
              <a:t>Βήμα 1</a:t>
            </a:r>
            <a:r>
              <a:rPr lang="el-GR" dirty="0"/>
              <a:t>: Μετασχηματισμός πληροφορίας </a:t>
            </a:r>
            <a:endParaRPr lang="en-US" dirty="0"/>
          </a:p>
          <a:p>
            <a:pPr lvl="1"/>
            <a:r>
              <a:rPr lang="el-GR" dirty="0"/>
              <a:t>από το </a:t>
            </a:r>
            <a:r>
              <a:rPr lang="el-GR" b="1" dirty="0"/>
              <a:t>αρχικό πεδίο </a:t>
            </a:r>
            <a:r>
              <a:rPr lang="el-GR" dirty="0"/>
              <a:t>σε ένα </a:t>
            </a:r>
            <a:r>
              <a:rPr lang="el-GR" b="1" dirty="0"/>
              <a:t>ενδιάμεσο πεδίο</a:t>
            </a:r>
            <a:r>
              <a:rPr lang="en-US" dirty="0"/>
              <a:t> </a:t>
            </a:r>
            <a:endParaRPr lang="el-GR" dirty="0"/>
          </a:p>
          <a:p>
            <a:pPr lvl="1"/>
            <a:r>
              <a:rPr lang="el-GR" dirty="0"/>
              <a:t>Το ενδιάμεσο πεδίο είναι πιο κατάλληλο για συμπίεση</a:t>
            </a:r>
          </a:p>
          <a:p>
            <a:r>
              <a:rPr lang="el-GR" b="1" dirty="0"/>
              <a:t>Βήμα 2: </a:t>
            </a:r>
            <a:r>
              <a:rPr lang="el-GR" dirty="0"/>
              <a:t>Σε αυτό το πεδίο </a:t>
            </a:r>
          </a:p>
          <a:p>
            <a:pPr lvl="1"/>
            <a:r>
              <a:rPr lang="el-GR" dirty="0"/>
              <a:t>επιλέγονται και κωδικοποιούνται οι </a:t>
            </a:r>
            <a:r>
              <a:rPr lang="el-GR" b="1" dirty="0"/>
              <a:t>συντελεστές του μετασχηματισμού</a:t>
            </a:r>
            <a:r>
              <a:rPr lang="el-GR" dirty="0"/>
              <a:t>, οι οποίοι περιέχουν τη μεγάλη ενέργεια (</a:t>
            </a:r>
            <a:r>
              <a:rPr lang="el-GR" i="1" dirty="0">
                <a:solidFill>
                  <a:srgbClr val="0070C0"/>
                </a:solidFill>
              </a:rPr>
              <a:t>αυτοί που εμφανίζονται πιο συχνά, </a:t>
            </a:r>
            <a:r>
              <a:rPr lang="el-GR" dirty="0"/>
              <a:t>δηλαδή οι σημαντικοί) </a:t>
            </a:r>
          </a:p>
          <a:p>
            <a:pPr lvl="1"/>
            <a:r>
              <a:rPr lang="el-GR" dirty="0"/>
              <a:t>αγνοούνται ή κωδικοποιούνται με μικρότερη ακρίβεια οι υπόλοιποι συντελεστές. </a:t>
            </a:r>
          </a:p>
          <a:p>
            <a:r>
              <a:rPr lang="el-GR" dirty="0"/>
              <a:t>Το αρχικό σήμα ανακτάται (με απώλειες) μέσω του αντιστρόφου μετασχηματισμού. </a:t>
            </a:r>
            <a:endParaRPr lang="en-US" dirty="0"/>
          </a:p>
        </p:txBody>
      </p:sp>
    </p:spTree>
    <p:extLst>
      <p:ext uri="{BB962C8B-B14F-4D97-AF65-F5344CB8AC3E}">
        <p14:creationId xmlns:p14="http://schemas.microsoft.com/office/powerpoint/2010/main" val="1996737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CFB399-BFDE-4020-B9CB-B33E4BC98DB2}"/>
              </a:ext>
            </a:extLst>
          </p:cNvPr>
          <p:cNvSpPr>
            <a:spLocks noGrp="1"/>
          </p:cNvSpPr>
          <p:nvPr>
            <p:ph type="title"/>
          </p:nvPr>
        </p:nvSpPr>
        <p:spPr/>
        <p:txBody>
          <a:bodyPr/>
          <a:lstStyle/>
          <a:p>
            <a:r>
              <a:rPr lang="el-GR"/>
              <a:t>Ιδέα</a:t>
            </a:r>
            <a:endParaRPr lang="en-US"/>
          </a:p>
        </p:txBody>
      </p:sp>
      <p:sp>
        <p:nvSpPr>
          <p:cNvPr id="3" name="Θέση περιεχομένου 2">
            <a:extLst>
              <a:ext uri="{FF2B5EF4-FFF2-40B4-BE49-F238E27FC236}">
                <a16:creationId xmlns:a16="http://schemas.microsoft.com/office/drawing/2014/main" id="{B28A4F67-2265-44FD-93F0-EA59685F0E7D}"/>
              </a:ext>
            </a:extLst>
          </p:cNvPr>
          <p:cNvSpPr>
            <a:spLocks noGrp="1"/>
          </p:cNvSpPr>
          <p:nvPr>
            <p:ph idx="1"/>
          </p:nvPr>
        </p:nvSpPr>
        <p:spPr>
          <a:xfrm>
            <a:off x="464156" y="1556792"/>
            <a:ext cx="8572340" cy="4968552"/>
          </a:xfrm>
        </p:spPr>
        <p:txBody>
          <a:bodyPr>
            <a:normAutofit fontScale="77500" lnSpcReduction="20000"/>
          </a:bodyPr>
          <a:lstStyle/>
          <a:p>
            <a:r>
              <a:rPr lang="el-GR" dirty="0"/>
              <a:t>Οι πιο</a:t>
            </a:r>
            <a:r>
              <a:rPr lang="el-GR" b="1" dirty="0"/>
              <a:t> χαμηλές </a:t>
            </a:r>
            <a:r>
              <a:rPr lang="el-GR" dirty="0"/>
              <a:t>(χωρικές) </a:t>
            </a:r>
            <a:r>
              <a:rPr lang="el-GR" b="1" dirty="0"/>
              <a:t>συχνότητες </a:t>
            </a:r>
            <a:r>
              <a:rPr lang="el-GR" dirty="0"/>
              <a:t>χρειάζεται να κωδικοποιηθούν με </a:t>
            </a:r>
            <a:r>
              <a:rPr lang="el-GR" b="1" dirty="0"/>
              <a:t>μεγαλύτερη</a:t>
            </a:r>
            <a:r>
              <a:rPr lang="el-GR" dirty="0"/>
              <a:t> </a:t>
            </a:r>
            <a:r>
              <a:rPr lang="el-GR" b="1" dirty="0"/>
              <a:t>λεπτομέρεια</a:t>
            </a:r>
            <a:r>
              <a:rPr lang="el-GR" dirty="0"/>
              <a:t> (κυρίως όσον αφορά την </a:t>
            </a:r>
            <a:r>
              <a:rPr lang="el-GR" dirty="0" err="1"/>
              <a:t>κβάντιση</a:t>
            </a:r>
            <a:r>
              <a:rPr lang="el-GR" dirty="0"/>
              <a:t>), </a:t>
            </a:r>
          </a:p>
          <a:p>
            <a:r>
              <a:rPr lang="el-GR" dirty="0"/>
              <a:t>Οι πιο </a:t>
            </a:r>
            <a:r>
              <a:rPr lang="el-GR" b="1" dirty="0"/>
              <a:t>υψηλές συχνότητες δεν </a:t>
            </a:r>
            <a:r>
              <a:rPr lang="el-GR" dirty="0"/>
              <a:t>απαιτείται να κωδικοποιηθούν με πολύ μεγάλη λεπτομέρεια. </a:t>
            </a:r>
            <a:endParaRPr lang="en-US" dirty="0"/>
          </a:p>
          <a:p>
            <a:r>
              <a:rPr lang="el-GR" dirty="0"/>
              <a:t>Η μείωση αυτή στη λεπτομέρεια είναι δυνατό να προκαλέσει σημαντική εξοικονόμηση στον απαιτούμενο ρυθμό μετάδοσης. </a:t>
            </a:r>
            <a:endParaRPr lang="en-US" dirty="0"/>
          </a:p>
          <a:p>
            <a:pPr>
              <a:lnSpc>
                <a:spcPct val="120000"/>
              </a:lnSpc>
              <a:spcBef>
                <a:spcPts val="600"/>
              </a:spcBef>
              <a:spcAft>
                <a:spcPts val="600"/>
              </a:spcAft>
            </a:pPr>
            <a:r>
              <a:rPr lang="en-US" b="1" dirty="0"/>
              <a:t>E</a:t>
            </a:r>
            <a:r>
              <a:rPr lang="el-GR" b="1" dirty="0"/>
              <a:t>ρώτημα: </a:t>
            </a:r>
            <a:r>
              <a:rPr lang="el-GR" i="1" dirty="0"/>
              <a:t>Πώς θα ξεχωρίσουμε την πληροφορία που αφορά τις υψηλές (χωρικές) συχνότητες από την πληροφορία που αφορά τις χαμηλές συχνότητες</a:t>
            </a:r>
            <a:r>
              <a:rPr lang="en-US" i="1" dirty="0"/>
              <a:t>;</a:t>
            </a:r>
          </a:p>
          <a:p>
            <a:r>
              <a:rPr lang="en-US" b="1" dirty="0"/>
              <a:t>A</a:t>
            </a:r>
            <a:r>
              <a:rPr lang="el-GR" b="1" dirty="0" err="1"/>
              <a:t>πάντηση</a:t>
            </a:r>
            <a:r>
              <a:rPr lang="en-US" b="1" dirty="0"/>
              <a:t>: </a:t>
            </a:r>
            <a:r>
              <a:rPr lang="el-GR" dirty="0"/>
              <a:t>Με μετασχηματισμό του σήματος στο πεδίο της συχνότητας. </a:t>
            </a:r>
            <a:endParaRPr lang="en-US" dirty="0"/>
          </a:p>
        </p:txBody>
      </p:sp>
    </p:spTree>
    <p:extLst>
      <p:ext uri="{BB962C8B-B14F-4D97-AF65-F5344CB8AC3E}">
        <p14:creationId xmlns:p14="http://schemas.microsoft.com/office/powerpoint/2010/main" val="2136927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4F143-0823-4CD2-B0D6-9F0C67300E89}"/>
              </a:ext>
            </a:extLst>
          </p:cNvPr>
          <p:cNvSpPr>
            <a:spLocks noGrp="1"/>
          </p:cNvSpPr>
          <p:nvPr>
            <p:ph type="title"/>
          </p:nvPr>
        </p:nvSpPr>
        <p:spPr/>
        <p:txBody>
          <a:bodyPr>
            <a:normAutofit fontScale="90000"/>
          </a:bodyPr>
          <a:lstStyle/>
          <a:p>
            <a:r>
              <a:rPr lang="el-GR"/>
              <a:t>Διακριτός Μετασχηματισμός </a:t>
            </a:r>
            <a:r>
              <a:rPr lang="el-GR" err="1"/>
              <a:t>Συνημιτόνου</a:t>
            </a:r>
            <a:r>
              <a:rPr lang="el-GR"/>
              <a:t> </a:t>
            </a:r>
            <a:endParaRPr lang="en-US"/>
          </a:p>
        </p:txBody>
      </p:sp>
      <p:sp>
        <p:nvSpPr>
          <p:cNvPr id="3" name="Θέση περιεχομένου 2">
            <a:extLst>
              <a:ext uri="{FF2B5EF4-FFF2-40B4-BE49-F238E27FC236}">
                <a16:creationId xmlns:a16="http://schemas.microsoft.com/office/drawing/2014/main" id="{0500FE7A-3072-42CB-A73F-BE1DEAE39D45}"/>
              </a:ext>
            </a:extLst>
          </p:cNvPr>
          <p:cNvSpPr>
            <a:spLocks noGrp="1"/>
          </p:cNvSpPr>
          <p:nvPr>
            <p:ph idx="1"/>
          </p:nvPr>
        </p:nvSpPr>
        <p:spPr>
          <a:xfrm>
            <a:off x="0" y="1556792"/>
            <a:ext cx="9144000" cy="4896544"/>
          </a:xfrm>
        </p:spPr>
        <p:txBody>
          <a:bodyPr>
            <a:normAutofit fontScale="70000" lnSpcReduction="20000"/>
          </a:bodyPr>
          <a:lstStyle/>
          <a:p>
            <a:pPr>
              <a:lnSpc>
                <a:spcPct val="120000"/>
              </a:lnSpc>
              <a:spcBef>
                <a:spcPts val="600"/>
              </a:spcBef>
              <a:spcAft>
                <a:spcPts val="600"/>
              </a:spcAft>
            </a:pPr>
            <a:r>
              <a:rPr lang="el-GR" dirty="0"/>
              <a:t>Ο βασικός αλγόριθμος που χρησιμοποιείται ο Διακριτός Μετασχηματισμός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DCT)</a:t>
            </a:r>
          </a:p>
          <a:p>
            <a:pPr lvl="1"/>
            <a:r>
              <a:rPr lang="el-GR" dirty="0"/>
              <a:t>κωδικοποίηση στατικών, μεμονωμένων εικόνων στο JPEG</a:t>
            </a:r>
          </a:p>
          <a:p>
            <a:pPr lvl="1"/>
            <a:r>
              <a:rPr lang="el-GR" dirty="0"/>
              <a:t>κωδικοποίηση των εικόνων και στην περίπτωση του βίντεο</a:t>
            </a:r>
            <a:endParaRPr lang="en-US" dirty="0"/>
          </a:p>
          <a:p>
            <a:r>
              <a:rPr lang="el-GR" dirty="0"/>
              <a:t>Αυτός ο τρόπος συμπίεσης βασίζεται στο γεγονός ότι </a:t>
            </a:r>
            <a:r>
              <a:rPr lang="el-GR" dirty="0">
                <a:solidFill>
                  <a:srgbClr val="5075BC"/>
                </a:solidFill>
              </a:rPr>
              <a:t>ο ανθρώπινος οφθαλμός </a:t>
            </a:r>
          </a:p>
          <a:p>
            <a:pPr lvl="1"/>
            <a:r>
              <a:rPr lang="el-GR" dirty="0"/>
              <a:t>δεν αντιλαμβάνεται με μεγάλη ακρίβεια τις </a:t>
            </a:r>
            <a:r>
              <a:rPr lang="el-GR" b="1" dirty="0"/>
              <a:t>απότομες διαφοροποιήσεις </a:t>
            </a:r>
            <a:r>
              <a:rPr lang="el-GR" dirty="0"/>
              <a:t>σε μια εικόνα</a:t>
            </a:r>
            <a:r>
              <a:rPr lang="en-US" dirty="0"/>
              <a:t> </a:t>
            </a:r>
            <a:endParaRPr lang="el-GR" dirty="0"/>
          </a:p>
          <a:p>
            <a:pPr lvl="2"/>
            <a:r>
              <a:rPr lang="el-GR" sz="2900" dirty="0"/>
              <a:t>απότομες γιατί πραγματοποιούνται σε μικρό σχετικά αριθμό </a:t>
            </a:r>
            <a:r>
              <a:rPr lang="el-GR" sz="2900" dirty="0" err="1"/>
              <a:t>εικονοστοιχείων</a:t>
            </a:r>
            <a:r>
              <a:rPr lang="el-GR" sz="2900" dirty="0"/>
              <a:t> - αντιστοιχούν σε</a:t>
            </a:r>
            <a:r>
              <a:rPr lang="el-GR" sz="2900" b="1" dirty="0"/>
              <a:t> υψηλές χωρικές συχνότητες</a:t>
            </a:r>
            <a:endParaRPr lang="en-US" sz="2900" dirty="0"/>
          </a:p>
          <a:p>
            <a:pPr lvl="1"/>
            <a:r>
              <a:rPr lang="el-GR" dirty="0"/>
              <a:t>αντιλαμβάνεται επακριβώς τις </a:t>
            </a:r>
            <a:r>
              <a:rPr lang="el-GR" b="1" dirty="0"/>
              <a:t>λιγότερο απότομες </a:t>
            </a:r>
            <a:r>
              <a:rPr lang="el-GR" dirty="0"/>
              <a:t>διαφοροποιήσεις εντός της εικόνας</a:t>
            </a:r>
          </a:p>
          <a:p>
            <a:pPr lvl="2"/>
            <a:r>
              <a:rPr lang="el-GR" sz="2900" dirty="0"/>
              <a:t>αυτές δηλαδή που γίνονται σε μεγαλύτερες επιφάνειες </a:t>
            </a:r>
            <a:r>
              <a:rPr lang="el-GR" sz="2900" dirty="0" err="1"/>
              <a:t>εικονοστοιχείων</a:t>
            </a:r>
            <a:r>
              <a:rPr lang="el-GR" sz="2900" dirty="0"/>
              <a:t> -αντιστοιχούν σε </a:t>
            </a:r>
            <a:r>
              <a:rPr lang="el-GR" sz="2900" b="1" dirty="0"/>
              <a:t>χαμηλότερες χωρικές συχνότητες</a:t>
            </a:r>
            <a:r>
              <a:rPr lang="el-GR" sz="2900" dirty="0"/>
              <a:t>)</a:t>
            </a:r>
            <a:endParaRPr lang="en-US" sz="2900" dirty="0"/>
          </a:p>
        </p:txBody>
      </p:sp>
    </p:spTree>
    <p:extLst>
      <p:ext uri="{BB962C8B-B14F-4D97-AF65-F5344CB8AC3E}">
        <p14:creationId xmlns:p14="http://schemas.microsoft.com/office/powerpoint/2010/main" val="2504642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A075B-336D-47AC-9ADF-DAD18F7201EA}"/>
              </a:ext>
            </a:extLst>
          </p:cNvPr>
          <p:cNvSpPr>
            <a:spLocks noGrp="1"/>
          </p:cNvSpPr>
          <p:nvPr>
            <p:ph type="title"/>
          </p:nvPr>
        </p:nvSpPr>
        <p:spPr/>
        <p:txBody>
          <a:bodyPr/>
          <a:lstStyle/>
          <a:p>
            <a:r>
              <a:rPr lang="el-GR"/>
              <a:t>Τι κάνει ο </a:t>
            </a:r>
            <a:r>
              <a:rPr lang="en-US"/>
              <a:t>DCT</a:t>
            </a:r>
            <a:endParaRPr lang="el-GR"/>
          </a:p>
        </p:txBody>
      </p:sp>
      <p:sp>
        <p:nvSpPr>
          <p:cNvPr id="3" name="Θέση περιεχομένου 2">
            <a:extLst>
              <a:ext uri="{FF2B5EF4-FFF2-40B4-BE49-F238E27FC236}">
                <a16:creationId xmlns:a16="http://schemas.microsoft.com/office/drawing/2014/main" id="{B02A83CB-6AD5-4B34-9441-11C1A1E4D51D}"/>
              </a:ext>
            </a:extLst>
          </p:cNvPr>
          <p:cNvSpPr>
            <a:spLocks noGrp="1"/>
          </p:cNvSpPr>
          <p:nvPr>
            <p:ph idx="1"/>
          </p:nvPr>
        </p:nvSpPr>
        <p:spPr>
          <a:xfrm>
            <a:off x="464156" y="1556791"/>
            <a:ext cx="8229600" cy="5189241"/>
          </a:xfrm>
        </p:spPr>
        <p:txBody>
          <a:bodyPr>
            <a:normAutofit fontScale="55000" lnSpcReduction="20000"/>
          </a:bodyPr>
          <a:lstStyle/>
          <a:p>
            <a:pPr>
              <a:lnSpc>
                <a:spcPct val="120000"/>
              </a:lnSpc>
              <a:spcBef>
                <a:spcPts val="600"/>
              </a:spcBef>
              <a:spcAft>
                <a:spcPts val="600"/>
              </a:spcAft>
            </a:pPr>
            <a:r>
              <a:rPr lang="el-GR" dirty="0"/>
              <a:t>Ο </a:t>
            </a:r>
            <a:r>
              <a:rPr lang="en-US" dirty="0"/>
              <a:t>DCT </a:t>
            </a:r>
            <a:r>
              <a:rPr lang="el-GR" dirty="0"/>
              <a:t>μετασχηματίζει ένα πίνακα 8 </a:t>
            </a:r>
            <a:r>
              <a:rPr lang="en-US" dirty="0"/>
              <a:t>x 8 </a:t>
            </a:r>
            <a:r>
              <a:rPr lang="el-GR" dirty="0"/>
              <a:t>που περιλαμβάνει τιμές έντασης (φωτεινότητας, </a:t>
            </a:r>
            <a:r>
              <a:rPr lang="el-GR" dirty="0" err="1"/>
              <a:t>χρωμοδιαφοράς</a:t>
            </a:r>
            <a:r>
              <a:rPr lang="el-GR" dirty="0"/>
              <a:t>) στο διάστημα [0, 255] σε έναν πίνακα </a:t>
            </a:r>
            <a:r>
              <a:rPr lang="en-US" dirty="0"/>
              <a:t>8 x 8 </a:t>
            </a:r>
            <a:r>
              <a:rPr lang="el-GR" dirty="0"/>
              <a:t>που περιλαμβάνει </a:t>
            </a:r>
            <a:r>
              <a:rPr lang="el-GR" b="1" dirty="0"/>
              <a:t>τιμές συχνότητας</a:t>
            </a:r>
            <a:r>
              <a:rPr lang="el-GR" dirty="0"/>
              <a:t>, που ονομάζονται </a:t>
            </a:r>
            <a:r>
              <a:rPr lang="el-GR" b="1" dirty="0"/>
              <a:t>χωρικές συχνότητες </a:t>
            </a:r>
            <a:r>
              <a:rPr lang="el-GR" dirty="0"/>
              <a:t>και κάθε θέση αποτελεί ένα συντελεστή ή συνιστώσα </a:t>
            </a:r>
            <a:r>
              <a:rPr lang="en-US" dirty="0"/>
              <a:t>DCT</a:t>
            </a:r>
            <a:r>
              <a:rPr lang="el-GR" dirty="0"/>
              <a:t>.</a:t>
            </a:r>
          </a:p>
          <a:p>
            <a:pPr>
              <a:lnSpc>
                <a:spcPct val="120000"/>
              </a:lnSpc>
              <a:spcBef>
                <a:spcPts val="600"/>
              </a:spcBef>
              <a:spcAft>
                <a:spcPts val="600"/>
              </a:spcAft>
            </a:pPr>
            <a:r>
              <a:rPr lang="el-GR" dirty="0"/>
              <a:t>Οι συντελεστές αυτοί </a:t>
            </a:r>
            <a:r>
              <a:rPr lang="el-GR" b="1" dirty="0"/>
              <a:t>δηλώνουν τη σχετική βαρύτητα κάθε συχνότητας που συμβάλει στη σύνθεση του διακριτού σήματος </a:t>
            </a:r>
            <a:r>
              <a:rPr lang="el-GR" dirty="0"/>
              <a:t>της εικόνας και έχουν πραγματικές ακέραιες τιμές</a:t>
            </a:r>
          </a:p>
          <a:p>
            <a:pPr>
              <a:lnSpc>
                <a:spcPct val="120000"/>
              </a:lnSpc>
              <a:spcBef>
                <a:spcPts val="600"/>
              </a:spcBef>
              <a:spcAft>
                <a:spcPts val="600"/>
              </a:spcAft>
            </a:pPr>
            <a:r>
              <a:rPr lang="el-GR" dirty="0"/>
              <a:t>Οι πάνω και αριστερά θέσεις</a:t>
            </a:r>
            <a:r>
              <a:rPr lang="en-US" dirty="0"/>
              <a:t> </a:t>
            </a:r>
            <a:r>
              <a:rPr lang="el-GR" dirty="0"/>
              <a:t>αντιστοιχούν </a:t>
            </a:r>
            <a:r>
              <a:rPr lang="el-GR" b="1" dirty="0"/>
              <a:t>στις πιο σημαντικές</a:t>
            </a:r>
            <a:r>
              <a:rPr lang="en-US" b="1" dirty="0"/>
              <a:t> (</a:t>
            </a:r>
            <a:r>
              <a:rPr lang="el-GR" b="1" dirty="0"/>
              <a:t>μεγαλύτερη βαρύτητα – συχνότητα εμφάνισης των τιμών έντασης</a:t>
            </a:r>
            <a:r>
              <a:rPr lang="el-GR" dirty="0"/>
              <a:t>), με το </a:t>
            </a:r>
            <a:r>
              <a:rPr lang="en-US" dirty="0"/>
              <a:t>F(0,0) </a:t>
            </a:r>
            <a:r>
              <a:rPr lang="el-GR" dirty="0"/>
              <a:t>να αντιστοιχεί στη </a:t>
            </a:r>
            <a:r>
              <a:rPr lang="el-GR" b="1" dirty="0"/>
              <a:t>μέση φωτεινότητα της αρχικής εικόνας</a:t>
            </a:r>
            <a:r>
              <a:rPr lang="el-GR" dirty="0"/>
              <a:t>. </a:t>
            </a:r>
          </a:p>
          <a:p>
            <a:pPr>
              <a:lnSpc>
                <a:spcPct val="120000"/>
              </a:lnSpc>
              <a:spcBef>
                <a:spcPts val="600"/>
              </a:spcBef>
              <a:spcAft>
                <a:spcPts val="600"/>
              </a:spcAft>
            </a:pPr>
            <a:r>
              <a:rPr lang="el-GR" dirty="0"/>
              <a:t>Οι θέσεις πηγαίνοντας από αριστερά -&gt; δεξιά και πάνω -&gt; κάτω πηγαίνουν </a:t>
            </a:r>
          </a:p>
          <a:p>
            <a:pPr lvl="1">
              <a:lnSpc>
                <a:spcPct val="120000"/>
              </a:lnSpc>
              <a:spcBef>
                <a:spcPts val="600"/>
              </a:spcBef>
              <a:spcAft>
                <a:spcPts val="600"/>
              </a:spcAft>
            </a:pPr>
            <a:r>
              <a:rPr lang="el-GR" sz="3300" dirty="0"/>
              <a:t>από τις χαμηλές χωρικές συχνότητες, αντιστοιχούν σε ήπιες αλλαγές έντασης μεταξύ γειτονικών </a:t>
            </a:r>
            <a:r>
              <a:rPr lang="el-GR" sz="3300" dirty="0" err="1"/>
              <a:t>εικονοστοιχείων</a:t>
            </a:r>
            <a:r>
              <a:rPr lang="el-GR" sz="3300" dirty="0"/>
              <a:t>) </a:t>
            </a:r>
          </a:p>
          <a:p>
            <a:pPr lvl="1">
              <a:lnSpc>
                <a:spcPct val="120000"/>
              </a:lnSpc>
              <a:spcBef>
                <a:spcPts val="600"/>
              </a:spcBef>
              <a:spcAft>
                <a:spcPts val="600"/>
              </a:spcAft>
            </a:pPr>
            <a:r>
              <a:rPr lang="el-GR" sz="3300" dirty="0"/>
              <a:t>στις πιο υψηλές συχνότητες (πιο απότομες αλλαγές έντασης)</a:t>
            </a:r>
          </a:p>
          <a:p>
            <a:pPr>
              <a:lnSpc>
                <a:spcPct val="120000"/>
              </a:lnSpc>
              <a:spcBef>
                <a:spcPts val="600"/>
              </a:spcBef>
              <a:spcAft>
                <a:spcPts val="600"/>
              </a:spcAft>
            </a:pPr>
            <a:endParaRPr lang="el-GR" dirty="0"/>
          </a:p>
        </p:txBody>
      </p:sp>
    </p:spTree>
    <p:extLst>
      <p:ext uri="{BB962C8B-B14F-4D97-AF65-F5344CB8AC3E}">
        <p14:creationId xmlns:p14="http://schemas.microsoft.com/office/powerpoint/2010/main" val="2882195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2B4DC-E375-424E-B95B-770564D9EADD}"/>
              </a:ext>
            </a:extLst>
          </p:cNvPr>
          <p:cNvSpPr>
            <a:spLocks noGrp="1"/>
          </p:cNvSpPr>
          <p:nvPr>
            <p:ph type="title"/>
          </p:nvPr>
        </p:nvSpPr>
        <p:spPr>
          <a:xfrm>
            <a:off x="0" y="274638"/>
            <a:ext cx="9144000" cy="1143000"/>
          </a:xfrm>
        </p:spPr>
        <p:txBody>
          <a:bodyPr>
            <a:noAutofit/>
          </a:bodyPr>
          <a:lstStyle/>
          <a:p>
            <a:r>
              <a:rPr lang="el-GR" sz="3600"/>
              <a:t>Οι συναρτήσεις βάσης για πίνακα 8×8 στο DCT</a:t>
            </a:r>
          </a:p>
        </p:txBody>
      </p:sp>
      <p:sp>
        <p:nvSpPr>
          <p:cNvPr id="3" name="Θέση περιεχομένου 2">
            <a:extLst>
              <a:ext uri="{FF2B5EF4-FFF2-40B4-BE49-F238E27FC236}">
                <a16:creationId xmlns:a16="http://schemas.microsoft.com/office/drawing/2014/main" id="{0A588CFE-ED2B-41C4-95DE-F3D914319C8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F2CF7C81-349B-4AD8-884B-92F9FD35E79C}"/>
              </a:ext>
            </a:extLst>
          </p:cNvPr>
          <p:cNvPicPr>
            <a:picLocks noChangeAspect="1"/>
          </p:cNvPicPr>
          <p:nvPr/>
        </p:nvPicPr>
        <p:blipFill>
          <a:blip r:embed="rId3"/>
          <a:stretch>
            <a:fillRect/>
          </a:stretch>
        </p:blipFill>
        <p:spPr>
          <a:xfrm>
            <a:off x="450243" y="1128178"/>
            <a:ext cx="8424855" cy="5253961"/>
          </a:xfrm>
          <a:prstGeom prst="rect">
            <a:avLst/>
          </a:prstGeom>
        </p:spPr>
      </p:pic>
      <p:sp>
        <p:nvSpPr>
          <p:cNvPr id="6" name="TextBox 5">
            <a:extLst>
              <a:ext uri="{FF2B5EF4-FFF2-40B4-BE49-F238E27FC236}">
                <a16:creationId xmlns:a16="http://schemas.microsoft.com/office/drawing/2014/main" id="{2476FFB6-234F-45A3-A7A1-8D5410C7CC0B}"/>
              </a:ext>
            </a:extLst>
          </p:cNvPr>
          <p:cNvSpPr txBox="1"/>
          <p:nvPr/>
        </p:nvSpPr>
        <p:spPr>
          <a:xfrm>
            <a:off x="3946850" y="6467871"/>
            <a:ext cx="4572000" cy="261610"/>
          </a:xfrm>
          <a:prstGeom prst="rect">
            <a:avLst/>
          </a:prstGeom>
          <a:noFill/>
        </p:spPr>
        <p:txBody>
          <a:bodyPr wrap="square">
            <a:spAutoFit/>
          </a:bodyPr>
          <a:lstStyle/>
          <a:p>
            <a:pPr algn="r"/>
            <a:r>
              <a:rPr lang="el-GR" sz="1100"/>
              <a:t>Πηγή: </a:t>
            </a:r>
            <a:r>
              <a:rPr lang="el-GR" sz="1100">
                <a:hlinkClick r:id="rId4"/>
              </a:rPr>
              <a:t>Σεραφείμ Καραμπογιάς</a:t>
            </a:r>
            <a:endParaRPr lang="el-GR" sz="1100"/>
          </a:p>
        </p:txBody>
      </p:sp>
    </p:spTree>
    <p:extLst>
      <p:ext uri="{BB962C8B-B14F-4D97-AF65-F5344CB8AC3E}">
        <p14:creationId xmlns:p14="http://schemas.microsoft.com/office/powerpoint/2010/main" val="309695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normAutofit/>
          </a:bodyPr>
          <a:lstStyle/>
          <a:p>
            <a:r>
              <a:rPr lang="el-GR" altLang="el-GR"/>
              <a:t>Επεξεργασία εικόνας με </a:t>
            </a:r>
            <a:r>
              <a:rPr lang="en-US" altLang="el-GR"/>
              <a:t>DCT </a:t>
            </a:r>
            <a:r>
              <a:rPr lang="el-GR" altLang="el-GR"/>
              <a:t>(1)</a:t>
            </a:r>
            <a:endParaRPr lang="en-US" altLang="el-GR"/>
          </a:p>
        </p:txBody>
      </p:sp>
      <p:sp>
        <p:nvSpPr>
          <p:cNvPr id="6151" name="Rectangle 5"/>
          <p:cNvSpPr>
            <a:spLocks noGrp="1" noChangeArrowheads="1"/>
          </p:cNvSpPr>
          <p:nvPr>
            <p:ph idx="1"/>
          </p:nvPr>
        </p:nvSpPr>
        <p:spPr>
          <a:xfrm>
            <a:off x="457200" y="1693718"/>
            <a:ext cx="8229600" cy="3470563"/>
          </a:xfrm>
        </p:spPr>
        <p:txBody>
          <a:bodyPr>
            <a:normAutofit/>
          </a:bodyPr>
          <a:lstStyle/>
          <a:p>
            <a:pPr eaLnBrk="1" hangingPunct="1">
              <a:lnSpc>
                <a:spcPct val="90000"/>
              </a:lnSpc>
            </a:pPr>
            <a:r>
              <a:rPr lang="el-GR" altLang="el-GR"/>
              <a:t>Είσοδος </a:t>
            </a:r>
          </a:p>
          <a:p>
            <a:pPr lvl="1">
              <a:lnSpc>
                <a:spcPct val="90000"/>
              </a:lnSpc>
            </a:pPr>
            <a:r>
              <a:rPr lang="el-GR" altLang="el-GR"/>
              <a:t>Μονάδες δεδομένων 8</a:t>
            </a:r>
            <a:r>
              <a:rPr lang="en-US" altLang="el-GR"/>
              <a:t>x</a:t>
            </a:r>
            <a:r>
              <a:rPr lang="el-GR" altLang="el-GR"/>
              <a:t>8 </a:t>
            </a:r>
            <a:r>
              <a:rPr lang="el-GR" altLang="el-GR" err="1"/>
              <a:t>εικονοστοιχείων</a:t>
            </a:r>
            <a:endParaRPr lang="el-GR" altLang="el-GR"/>
          </a:p>
          <a:p>
            <a:pPr lvl="2">
              <a:lnSpc>
                <a:spcPct val="90000"/>
              </a:lnSpc>
            </a:pPr>
            <a:r>
              <a:rPr lang="el-GR" altLang="el-GR"/>
              <a:t>Κάθε μονάδα μετασχηματίζεται χωριστά</a:t>
            </a:r>
          </a:p>
          <a:p>
            <a:pPr lvl="2">
              <a:lnSpc>
                <a:spcPct val="90000"/>
              </a:lnSpc>
            </a:pPr>
            <a:r>
              <a:rPr lang="el-GR" altLang="el-GR"/>
              <a:t>Δεν έχει σημασία η ταξινόμηση</a:t>
            </a:r>
          </a:p>
          <a:p>
            <a:pPr>
              <a:lnSpc>
                <a:spcPct val="90000"/>
              </a:lnSpc>
            </a:pPr>
            <a:r>
              <a:rPr lang="el-GR" altLang="el-GR"/>
              <a:t>Έξοδος</a:t>
            </a:r>
          </a:p>
          <a:p>
            <a:pPr lvl="1">
              <a:lnSpc>
                <a:spcPct val="90000"/>
              </a:lnSpc>
            </a:pPr>
            <a:r>
              <a:rPr lang="el-GR" altLang="el-GR"/>
              <a:t>Μονάδες δεδομένων 8</a:t>
            </a:r>
            <a:r>
              <a:rPr lang="en-US" altLang="el-GR"/>
              <a:t>x8 </a:t>
            </a:r>
            <a:r>
              <a:rPr lang="el-GR" altLang="el-GR"/>
              <a:t>συντελεστών</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68</a:t>
            </a:fld>
            <a:endParaRPr lang="el-GR"/>
          </a:p>
        </p:txBody>
      </p:sp>
    </p:spTree>
    <p:extLst>
      <p:ext uri="{BB962C8B-B14F-4D97-AF65-F5344CB8AC3E}">
        <p14:creationId xmlns:p14="http://schemas.microsoft.com/office/powerpoint/2010/main" val="2273430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2</a:t>
            </a:r>
            <a:r>
              <a:rPr lang="el-GR" altLang="el-GR"/>
              <a:t>)</a:t>
            </a:r>
            <a:endParaRPr lang="en-US" altLang="el-GR"/>
          </a:p>
        </p:txBody>
      </p:sp>
      <p:sp>
        <p:nvSpPr>
          <p:cNvPr id="6151" name="Rectangle 5"/>
          <p:cNvSpPr>
            <a:spLocks noGrp="1" noChangeArrowheads="1"/>
          </p:cNvSpPr>
          <p:nvPr>
            <p:ph idx="1"/>
          </p:nvPr>
        </p:nvSpPr>
        <p:spPr>
          <a:xfrm>
            <a:off x="457200" y="2348880"/>
            <a:ext cx="8229600" cy="3777283"/>
          </a:xfrm>
        </p:spPr>
        <p:txBody>
          <a:bodyPr>
            <a:normAutofit/>
          </a:bodyPr>
          <a:lstStyle/>
          <a:p>
            <a:pPr eaLnBrk="1" hangingPunct="1">
              <a:lnSpc>
                <a:spcPct val="90000"/>
              </a:lnSpc>
            </a:pPr>
            <a:r>
              <a:rPr lang="el-GR" altLang="el-GR"/>
              <a:t>Ευθύς μετασχηματισμός </a:t>
            </a:r>
            <a:r>
              <a:rPr lang="en-US" altLang="el-GR"/>
              <a:t>DCT</a:t>
            </a:r>
            <a:r>
              <a:rPr lang="el-GR" altLang="el-GR"/>
              <a:t> </a:t>
            </a:r>
            <a:r>
              <a:rPr lang="en-US" altLang="el-GR"/>
              <a:t>(FDCT)</a:t>
            </a:r>
            <a:endParaRPr lang="el-GR" altLang="el-GR"/>
          </a:p>
          <a:p>
            <a:pPr lvl="1" eaLnBrk="1" hangingPunct="1">
              <a:lnSpc>
                <a:spcPct val="90000"/>
              </a:lnSpc>
            </a:pPr>
            <a:r>
              <a:rPr lang="el-GR" altLang="el-GR"/>
              <a:t>[0,255]</a:t>
            </a:r>
            <a:r>
              <a:rPr lang="en-US" altLang="el-GR"/>
              <a:t> -&gt;</a:t>
            </a:r>
            <a:r>
              <a:rPr lang="el-GR" altLang="el-GR"/>
              <a:t> [-128,127] με αφαίρεση</a:t>
            </a:r>
            <a:endParaRPr lang="en-US" altLang="el-GR"/>
          </a:p>
          <a:p>
            <a:pPr lvl="1" eaLnBrk="1" hangingPunct="1">
              <a:lnSpc>
                <a:spcPct val="90000"/>
              </a:lnSpc>
            </a:pPr>
            <a:r>
              <a:rPr lang="el-GR" altLang="el-GR"/>
              <a:t>Αρχικά: </a:t>
            </a:r>
            <a:r>
              <a:rPr lang="el-GR" altLang="el-GR" b="1"/>
              <a:t>Τιμές έντασης </a:t>
            </a:r>
            <a:r>
              <a:rPr lang="en-US" altLang="el-GR" b="1"/>
              <a:t>P[</a:t>
            </a:r>
            <a:r>
              <a:rPr lang="en-US" altLang="el-GR" b="1" err="1"/>
              <a:t>x,y</a:t>
            </a:r>
            <a:r>
              <a:rPr lang="en-US" altLang="el-GR" b="1"/>
              <a:t>]</a:t>
            </a:r>
            <a:r>
              <a:rPr lang="el-GR" altLang="el-GR" b="1"/>
              <a:t> </a:t>
            </a:r>
            <a:r>
              <a:rPr lang="el-GR" altLang="el-GR"/>
              <a:t>με </a:t>
            </a:r>
            <a:r>
              <a:rPr lang="en-US" altLang="el-GR" err="1"/>
              <a:t>x,y</a:t>
            </a:r>
            <a:r>
              <a:rPr lang="en-US" altLang="el-GR"/>
              <a:t>= </a:t>
            </a:r>
            <a:r>
              <a:rPr lang="el-GR" altLang="el-GR"/>
              <a:t>[0,7] </a:t>
            </a:r>
            <a:r>
              <a:rPr lang="en-US" altLang="el-GR"/>
              <a:t>(64 </a:t>
            </a:r>
            <a:r>
              <a:rPr lang="el-GR" altLang="el-GR"/>
              <a:t>τιμές)</a:t>
            </a:r>
            <a:endParaRPr lang="en-US" altLang="el-GR"/>
          </a:p>
          <a:p>
            <a:pPr lvl="1" eaLnBrk="1" hangingPunct="1">
              <a:lnSpc>
                <a:spcPct val="90000"/>
              </a:lnSpc>
            </a:pPr>
            <a:r>
              <a:rPr lang="el-GR" altLang="el-GR"/>
              <a:t>Τελικά: </a:t>
            </a:r>
            <a:r>
              <a:rPr lang="en-US" altLang="el-GR"/>
              <a:t>F[</a:t>
            </a:r>
            <a:r>
              <a:rPr lang="en-US" altLang="el-GR" err="1"/>
              <a:t>i,j</a:t>
            </a:r>
            <a:r>
              <a:rPr lang="en-US" altLang="el-GR"/>
              <a:t>]</a:t>
            </a:r>
            <a:r>
              <a:rPr lang="el-GR" altLang="el-GR"/>
              <a:t> με </a:t>
            </a:r>
            <a:r>
              <a:rPr lang="en-US" altLang="el-GR" err="1"/>
              <a:t>i,j</a:t>
            </a:r>
            <a:r>
              <a:rPr lang="en-US" altLang="el-GR"/>
              <a:t>=</a:t>
            </a:r>
            <a:r>
              <a:rPr lang="el-GR" altLang="el-GR"/>
              <a:t> [0,7]</a:t>
            </a:r>
            <a:r>
              <a:rPr lang="en-US" altLang="el-GR"/>
              <a:t> </a:t>
            </a:r>
            <a:r>
              <a:rPr lang="el-GR" altLang="el-GR"/>
              <a:t>(64 τιμές)</a:t>
            </a:r>
          </a:p>
          <a:p>
            <a:pPr>
              <a:lnSpc>
                <a:spcPct val="90000"/>
              </a:lnSpc>
            </a:pPr>
            <a:r>
              <a:rPr lang="en-US" altLang="el-GR"/>
              <a:t>T</a:t>
            </a:r>
            <a:r>
              <a:rPr lang="el-GR" altLang="el-GR"/>
              <a:t>α συνημίτονα δεν εξαρτώνται από </a:t>
            </a:r>
            <a:r>
              <a:rPr lang="en-US" altLang="el-GR"/>
              <a:t>P[</a:t>
            </a:r>
            <a:r>
              <a:rPr lang="en-US" altLang="el-GR" err="1"/>
              <a:t>x,y</a:t>
            </a:r>
            <a:r>
              <a:rPr lang="en-US" altLang="el-GR"/>
              <a:t>]</a:t>
            </a:r>
            <a:endParaRPr lang="en-US" altLang="el-GR" baseline="-25000"/>
          </a:p>
          <a:p>
            <a:pPr lvl="1">
              <a:lnSpc>
                <a:spcPct val="90000"/>
              </a:lnSpc>
            </a:pPr>
            <a:r>
              <a:rPr lang="el-GR" altLang="el-GR"/>
              <a:t>Υπολογίζονται προκαταβολικά</a:t>
            </a:r>
            <a:endParaRPr lang="en-US" altLang="el-G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69</a:t>
            </a:fld>
            <a:endParaRPr lang="el-GR"/>
          </a:p>
        </p:txBody>
      </p:sp>
      <p:graphicFrame>
        <p:nvGraphicFramePr>
          <p:cNvPr id="6147" name="Object 4"/>
          <p:cNvGraphicFramePr>
            <a:graphicFrameLocks noChangeAspect="1"/>
          </p:cNvGraphicFramePr>
          <p:nvPr/>
        </p:nvGraphicFramePr>
        <p:xfrm>
          <a:off x="1043608" y="1412776"/>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614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12776"/>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740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fontScale="90000"/>
          </a:bodyPr>
          <a:lstStyle/>
          <a:p>
            <a:r>
              <a:rPr lang="el-GR"/>
              <a:t>Τεχνικές περιορισμού της πλεονάζουσας πληροφορίας </a:t>
            </a:r>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988840"/>
            <a:ext cx="8229600" cy="4093915"/>
          </a:xfrm>
        </p:spPr>
        <p:txBody>
          <a:bodyPr/>
          <a:lstStyle/>
          <a:p>
            <a:r>
              <a:rPr lang="el-GR"/>
              <a:t>ΑΑΑΑΑΑΑΑ                  8 φορές το Α</a:t>
            </a:r>
          </a:p>
          <a:p>
            <a:r>
              <a:rPr lang="el-GR"/>
              <a:t>Οι πλέον χρησιμοποιούμενες λέξεις έχουν περιορισμένο μήκος π.χ. τα άρθρα</a:t>
            </a:r>
          </a:p>
          <a:p>
            <a:endParaRPr lang="en-US"/>
          </a:p>
        </p:txBody>
      </p:sp>
    </p:spTree>
    <p:extLst>
      <p:ext uri="{BB962C8B-B14F-4D97-AF65-F5344CB8AC3E}">
        <p14:creationId xmlns:p14="http://schemas.microsoft.com/office/powerpoint/2010/main" val="3569618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3</a:t>
            </a:r>
            <a:r>
              <a:rPr lang="el-GR" altLang="el-GR"/>
              <a:t>)</a:t>
            </a:r>
            <a:endParaRPr lang="en-US" altLang="el-GR"/>
          </a:p>
        </p:txBody>
      </p:sp>
      <p:sp>
        <p:nvSpPr>
          <p:cNvPr id="7174" name="Rectangle 5"/>
          <p:cNvSpPr>
            <a:spLocks noGrp="1" noChangeArrowheads="1"/>
          </p:cNvSpPr>
          <p:nvPr>
            <p:ph type="body" idx="1"/>
          </p:nvPr>
        </p:nvSpPr>
        <p:spPr>
          <a:xfrm>
            <a:off x="381000" y="3646200"/>
            <a:ext cx="8382000" cy="2754600"/>
          </a:xfrm>
        </p:spPr>
        <p:txBody>
          <a:bodyPr>
            <a:normAutofit lnSpcReduction="10000"/>
          </a:bodyPr>
          <a:lstStyle/>
          <a:p>
            <a:pPr eaLnBrk="1" hangingPunct="1">
              <a:lnSpc>
                <a:spcPct val="90000"/>
              </a:lnSpc>
            </a:pPr>
            <a:r>
              <a:rPr lang="el-GR" altLang="el-GR"/>
              <a:t>Συντελεστής </a:t>
            </a:r>
            <a:r>
              <a:rPr lang="en-US" altLang="el-GR"/>
              <a:t>F[0,0]</a:t>
            </a:r>
            <a:r>
              <a:rPr lang="el-GR" altLang="el-GR"/>
              <a:t>: συντελεστής </a:t>
            </a:r>
            <a:r>
              <a:rPr lang="en-US" altLang="el-GR"/>
              <a:t>DC</a:t>
            </a:r>
            <a:endParaRPr lang="el-GR" altLang="el-GR"/>
          </a:p>
          <a:p>
            <a:pPr lvl="1" eaLnBrk="1" hangingPunct="1">
              <a:lnSpc>
                <a:spcPct val="90000"/>
              </a:lnSpc>
            </a:pPr>
            <a:r>
              <a:rPr lang="el-GR" altLang="el-GR"/>
              <a:t>Μέση τιμή της μονάδας δεδομένων</a:t>
            </a:r>
          </a:p>
          <a:p>
            <a:pPr eaLnBrk="1" hangingPunct="1">
              <a:lnSpc>
                <a:spcPct val="90000"/>
              </a:lnSpc>
            </a:pPr>
            <a:r>
              <a:rPr lang="el-GR" altLang="el-GR"/>
              <a:t>Υπόλοιποι συντελεστές: συντελεστές </a:t>
            </a:r>
            <a:r>
              <a:rPr lang="en-US" altLang="el-GR"/>
              <a:t>AC</a:t>
            </a:r>
            <a:endParaRPr lang="el-GR" altLang="el-GR"/>
          </a:p>
          <a:p>
            <a:pPr eaLnBrk="1" hangingPunct="1">
              <a:lnSpc>
                <a:spcPct val="90000"/>
              </a:lnSpc>
            </a:pPr>
            <a:r>
              <a:rPr lang="el-GR" altLang="el-GR"/>
              <a:t>Συγκέντρωση υψηλών τιμών κοντά στο </a:t>
            </a:r>
            <a:r>
              <a:rPr lang="en-US" altLang="el-GR"/>
              <a:t>DC</a:t>
            </a:r>
            <a:endParaRPr lang="el-GR" altLang="el-GR"/>
          </a:p>
          <a:p>
            <a:pPr lvl="1">
              <a:lnSpc>
                <a:spcPct val="90000"/>
              </a:lnSpc>
            </a:pPr>
            <a:r>
              <a:rPr lang="el-GR" altLang="el-GR"/>
              <a:t>Υψηλές τιμές στις χαμηλές χωρικές συχνότητες</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70</a:t>
            </a:fld>
            <a:endParaRPr lang="el-G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68760"/>
            <a:ext cx="476250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5783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4</a:t>
            </a:r>
            <a:r>
              <a:rPr lang="el-GR" altLang="el-GR"/>
              <a:t>)</a:t>
            </a:r>
            <a:endParaRPr lang="en-US" altLang="el-GR"/>
          </a:p>
        </p:txBody>
      </p:sp>
      <p:sp>
        <p:nvSpPr>
          <p:cNvPr id="8198" name="Rectangle 5"/>
          <p:cNvSpPr>
            <a:spLocks noGrp="1" noChangeArrowheads="1"/>
          </p:cNvSpPr>
          <p:nvPr>
            <p:ph type="body" idx="1"/>
          </p:nvPr>
        </p:nvSpPr>
        <p:spPr>
          <a:xfrm>
            <a:off x="381000" y="2209800"/>
            <a:ext cx="8382000" cy="4191000"/>
          </a:xfrm>
        </p:spPr>
        <p:txBody>
          <a:bodyPr>
            <a:normAutofit/>
          </a:bodyPr>
          <a:lstStyle/>
          <a:p>
            <a:pPr eaLnBrk="1" hangingPunct="1"/>
            <a:r>
              <a:rPr lang="el-GR" altLang="el-GR"/>
              <a:t>Αντίστροφος μετασχηματισμός </a:t>
            </a:r>
            <a:r>
              <a:rPr lang="en-US" altLang="el-GR"/>
              <a:t>DCT (IDCT)</a:t>
            </a:r>
            <a:endParaRPr lang="el-GR" altLang="el-GR"/>
          </a:p>
          <a:p>
            <a:pPr lvl="1" eaLnBrk="1" hangingPunct="1"/>
            <a:r>
              <a:rPr lang="el-GR" altLang="el-GR"/>
              <a:t>Υπολογισμός </a:t>
            </a:r>
            <a:r>
              <a:rPr lang="en-US" altLang="el-GR"/>
              <a:t>P[</a:t>
            </a:r>
            <a:r>
              <a:rPr lang="en-US" altLang="el-GR" err="1"/>
              <a:t>x,y</a:t>
            </a:r>
            <a:r>
              <a:rPr lang="en-US" altLang="el-GR"/>
              <a:t>]</a:t>
            </a:r>
            <a:r>
              <a:rPr lang="el-GR" altLang="el-GR"/>
              <a:t> από </a:t>
            </a:r>
            <a:r>
              <a:rPr lang="en-US" altLang="el-GR"/>
              <a:t>F[</a:t>
            </a:r>
            <a:r>
              <a:rPr lang="en-US" altLang="el-GR" err="1"/>
              <a:t>i,j</a:t>
            </a:r>
            <a:r>
              <a:rPr lang="en-US" altLang="el-GR"/>
              <a:t>]</a:t>
            </a:r>
            <a:endParaRPr lang="en-US" altLang="el-GR" baseline="-25000"/>
          </a:p>
          <a:p>
            <a:pPr lvl="1" eaLnBrk="1" hangingPunct="1"/>
            <a:r>
              <a:rPr lang="el-GR" altLang="el-GR"/>
              <a:t>Τα συνημίτονα πάλι δεν εξαρτώνται από </a:t>
            </a:r>
            <a:r>
              <a:rPr lang="en-US" altLang="el-GR"/>
              <a:t>F[</a:t>
            </a:r>
            <a:r>
              <a:rPr lang="en-US" altLang="el-GR" err="1"/>
              <a:t>i,j</a:t>
            </a:r>
            <a:r>
              <a:rPr lang="en-US" altLang="el-GR"/>
              <a:t>]</a:t>
            </a:r>
            <a:endParaRPr lang="el-GR" altLang="el-GR"/>
          </a:p>
          <a:p>
            <a:pPr lvl="2"/>
            <a:r>
              <a:rPr lang="el-GR" altLang="el-GR"/>
              <a:t>Υπολογίζονται προκαταβολικά</a:t>
            </a:r>
          </a:p>
          <a:p>
            <a:pPr lvl="1"/>
            <a:r>
              <a:rPr lang="el-GR" altLang="el-GR"/>
              <a:t>Θεωρητικά, πλήρης ανακατασκευή εικόνας</a:t>
            </a:r>
          </a:p>
          <a:p>
            <a:pPr lvl="2"/>
            <a:r>
              <a:rPr lang="el-GR" altLang="el-GR"/>
              <a:t>Στην πράξη, σφάλματα στρογγυλοποίησης</a:t>
            </a:r>
          </a:p>
        </p:txBody>
      </p:sp>
      <p:graphicFrame>
        <p:nvGraphicFramePr>
          <p:cNvPr id="8194" name="Object 8"/>
          <p:cNvGraphicFramePr>
            <a:graphicFrameLocks noChangeAspect="1"/>
          </p:cNvGraphicFramePr>
          <p:nvPr/>
        </p:nvGraphicFramePr>
        <p:xfrm>
          <a:off x="1066800" y="1371600"/>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819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71</a:t>
            </a:fld>
            <a:endParaRPr lang="el-GR"/>
          </a:p>
        </p:txBody>
      </p:sp>
    </p:spTree>
    <p:extLst>
      <p:ext uri="{BB962C8B-B14F-4D97-AF65-F5344CB8AC3E}">
        <p14:creationId xmlns:p14="http://schemas.microsoft.com/office/powerpoint/2010/main" val="30303166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Γιατί </a:t>
            </a:r>
            <a:r>
              <a:rPr lang="en-US" altLang="el-GR"/>
              <a:t>DCT</a:t>
            </a:r>
            <a:r>
              <a:rPr lang="el-GR" altLang="el-GR"/>
              <a:t> στο </a:t>
            </a:r>
            <a:r>
              <a:rPr lang="en-US" altLang="el-GR"/>
              <a:t>JPEG</a:t>
            </a:r>
            <a:r>
              <a:rPr lang="el-GR" altLang="el-GR"/>
              <a:t>;</a:t>
            </a:r>
            <a:endParaRPr lang="el-GR"/>
          </a:p>
        </p:txBody>
      </p:sp>
      <p:sp>
        <p:nvSpPr>
          <p:cNvPr id="3" name="Content Placeholder 2"/>
          <p:cNvSpPr>
            <a:spLocks noGrp="1"/>
          </p:cNvSpPr>
          <p:nvPr>
            <p:ph idx="1"/>
          </p:nvPr>
        </p:nvSpPr>
        <p:spPr/>
        <p:txBody>
          <a:bodyPr>
            <a:normAutofit/>
          </a:bodyPr>
          <a:lstStyle/>
          <a:p>
            <a:r>
              <a:rPr lang="el-GR" altLang="el-GR" dirty="0"/>
              <a:t>Φυσικές εικόνες</a:t>
            </a:r>
          </a:p>
          <a:p>
            <a:pPr lvl="1"/>
            <a:r>
              <a:rPr lang="el-GR" altLang="el-GR" dirty="0"/>
              <a:t>Μεγάλες περιοχές με παρόμοια χρώματα</a:t>
            </a:r>
          </a:p>
          <a:p>
            <a:pPr lvl="1"/>
            <a:r>
              <a:rPr lang="el-GR" altLang="el-GR" dirty="0"/>
              <a:t>Πολλοί συντελεστές </a:t>
            </a:r>
            <a:r>
              <a:rPr lang="en-US" altLang="el-GR" dirty="0"/>
              <a:t>AC </a:t>
            </a:r>
            <a:r>
              <a:rPr lang="el-GR" altLang="el-GR" dirty="0"/>
              <a:t>σχεδόν μηδενικοί</a:t>
            </a:r>
            <a:endParaRPr lang="en-US" altLang="el-GR" dirty="0"/>
          </a:p>
          <a:p>
            <a:pPr lvl="2"/>
            <a:r>
              <a:rPr lang="el-GR" altLang="el-GR" dirty="0"/>
              <a:t>Δείχνουν την απόσταση των εναλλαγών</a:t>
            </a:r>
          </a:p>
          <a:p>
            <a:pPr lvl="2"/>
            <a:r>
              <a:rPr lang="el-GR" altLang="el-GR" dirty="0"/>
              <a:t>Όταν δεν υπάρχουν</a:t>
            </a:r>
            <a:r>
              <a:rPr lang="en-US" altLang="el-GR" dirty="0"/>
              <a:t>, </a:t>
            </a:r>
            <a:r>
              <a:rPr lang="el-GR" altLang="el-GR" dirty="0"/>
              <a:t>οι συντελεστές είναι μηδέν</a:t>
            </a:r>
            <a:endParaRPr lang="en-US" altLang="el-GR" dirty="0"/>
          </a:p>
          <a:p>
            <a:pPr lvl="1"/>
            <a:r>
              <a:rPr lang="el-GR" altLang="el-GR" dirty="0"/>
              <a:t>Διαφοροποίηση σε σχέση με γραφικά</a:t>
            </a:r>
          </a:p>
          <a:p>
            <a:pPr lvl="2"/>
            <a:r>
              <a:rPr lang="el-GR" altLang="el-GR" dirty="0"/>
              <a:t>Δεν υπάρχουν απότομες αλλαγές χρωμάτων</a:t>
            </a:r>
            <a:r>
              <a:rPr lang="en-US" altLang="el-GR" dirty="0"/>
              <a:t> </a:t>
            </a:r>
            <a:r>
              <a:rPr lang="el-GR" altLang="el-GR" dirty="0"/>
              <a:t>οι οποίες παράγουν μη μηδενικούς συντελεστές </a:t>
            </a:r>
            <a:r>
              <a:rPr lang="en-US" altLang="el-GR" dirty="0"/>
              <a:t>AC</a:t>
            </a:r>
            <a:endParaRPr lang="el-GR" altLang="el-GR" dirty="0"/>
          </a:p>
          <a:p>
            <a:endParaRPr lang="el-GR"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72</a:t>
            </a:fld>
            <a:endParaRPr lang="el-GR"/>
          </a:p>
        </p:txBody>
      </p:sp>
    </p:spTree>
    <p:extLst>
      <p:ext uri="{BB962C8B-B14F-4D97-AF65-F5344CB8AC3E}">
        <p14:creationId xmlns:p14="http://schemas.microsoft.com/office/powerpoint/2010/main" val="3394858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Ο Διακριτός Μετασχηματισμός </a:t>
            </a:r>
            <a:r>
              <a:rPr lang="el-GR" sz="3600" err="1"/>
              <a:t>Συνημιτόνου</a:t>
            </a:r>
            <a:r>
              <a:rPr lang="el-GR" sz="3600"/>
              <a:t> (ΔΜΣ), </a:t>
            </a:r>
            <a:r>
              <a:rPr lang="el-GR" sz="3600" err="1"/>
              <a:t>Discrete</a:t>
            </a:r>
            <a:r>
              <a:rPr lang="el-GR" sz="3600"/>
              <a:t> </a:t>
            </a:r>
            <a:r>
              <a:rPr lang="el-GR" sz="3600" err="1"/>
              <a:t>Cosine</a:t>
            </a:r>
            <a:r>
              <a:rPr lang="el-GR" sz="3600"/>
              <a:t> </a:t>
            </a:r>
            <a:r>
              <a:rPr lang="el-GR" sz="3600" err="1"/>
              <a:t>Transform</a:t>
            </a:r>
            <a:r>
              <a:rPr lang="el-GR" sz="3600"/>
              <a:t> (DCT)</a:t>
            </a:r>
            <a:endParaRPr lang="en-US" sz="3600"/>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500332" cy="4824536"/>
          </a:xfrm>
        </p:spPr>
        <p:txBody>
          <a:bodyPr>
            <a:normAutofit fontScale="85000" lnSpcReduction="10000"/>
          </a:bodyPr>
          <a:lstStyle/>
          <a:p>
            <a:pPr>
              <a:lnSpc>
                <a:spcPct val="110000"/>
              </a:lnSpc>
            </a:pPr>
            <a:r>
              <a:rPr lang="el-GR"/>
              <a:t>Ο ΔΜΣ (DCT), είναι μια ειδική μορφή του Διακριτού Μετασχηματισμού Φουριέ (</a:t>
            </a:r>
            <a:r>
              <a:rPr lang="el-GR" err="1"/>
              <a:t>Discrete</a:t>
            </a:r>
            <a:r>
              <a:rPr lang="el-GR"/>
              <a:t> </a:t>
            </a:r>
            <a:r>
              <a:rPr lang="el-GR" err="1"/>
              <a:t>Fourier</a:t>
            </a:r>
            <a:r>
              <a:rPr lang="el-GR"/>
              <a:t> </a:t>
            </a:r>
            <a:r>
              <a:rPr lang="el-GR" err="1"/>
              <a:t>Transform</a:t>
            </a:r>
            <a:r>
              <a:rPr lang="el-GR"/>
              <a:t>).</a:t>
            </a:r>
          </a:p>
          <a:p>
            <a:pPr>
              <a:lnSpc>
                <a:spcPct val="110000"/>
              </a:lnSpc>
            </a:pPr>
            <a:r>
              <a:rPr lang="el-GR"/>
              <a:t>Το πλήθος τιμών μετασχηματίζεται σε σύνολο τιμών ίδιου πλήθους στο πεδίο των συχνοτήτων. </a:t>
            </a:r>
          </a:p>
          <a:p>
            <a:pPr>
              <a:lnSpc>
                <a:spcPct val="110000"/>
              </a:lnSpc>
            </a:pPr>
            <a:r>
              <a:rPr lang="el-GR"/>
              <a:t>Ο μετασχηματισμός </a:t>
            </a:r>
            <a:r>
              <a:rPr lang="el-GR" err="1"/>
              <a:t>συνημιτόνου</a:t>
            </a:r>
            <a:r>
              <a:rPr lang="el-GR"/>
              <a:t> χρησιμοποιείται σε μία ή σε περισσότερες διαστάσεις. </a:t>
            </a:r>
          </a:p>
          <a:p>
            <a:pPr lvl="1">
              <a:lnSpc>
                <a:spcPct val="110000"/>
              </a:lnSpc>
            </a:pPr>
            <a:r>
              <a:rPr lang="el-GR"/>
              <a:t>στη μία διάσταση η ανεξάρτητη μεταβλητή είναι ο χρόνος </a:t>
            </a:r>
            <a:endParaRPr lang="en-US"/>
          </a:p>
          <a:p>
            <a:pPr lvl="1">
              <a:lnSpc>
                <a:spcPct val="110000"/>
              </a:lnSpc>
            </a:pPr>
            <a:r>
              <a:rPr lang="el-GR"/>
              <a:t>στις δύο διαστάσεις οι ανεξάρτητες μεταβλητές είναι το επίπεδο (μήκος και πλάτος). </a:t>
            </a:r>
          </a:p>
          <a:p>
            <a:pPr>
              <a:lnSpc>
                <a:spcPct val="110000"/>
              </a:lnSpc>
            </a:pPr>
            <a:endParaRPr lang="en-US"/>
          </a:p>
        </p:txBody>
      </p:sp>
    </p:spTree>
    <p:extLst>
      <p:ext uri="{BB962C8B-B14F-4D97-AF65-F5344CB8AC3E}">
        <p14:creationId xmlns:p14="http://schemas.microsoft.com/office/powerpoint/2010/main" val="526500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Γιατί ΔΜΣ (DCT)</a:t>
            </a:r>
            <a:r>
              <a:rPr lang="en-US" sz="3600"/>
              <a:t>;</a:t>
            </a:r>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417638"/>
            <a:ext cx="8229600" cy="5323730"/>
          </a:xfrm>
        </p:spPr>
        <p:txBody>
          <a:bodyPr>
            <a:normAutofit fontScale="92500" lnSpcReduction="20000"/>
          </a:bodyPr>
          <a:lstStyle/>
          <a:p>
            <a:r>
              <a:rPr lang="en-US"/>
              <a:t>O</a:t>
            </a:r>
            <a:r>
              <a:rPr lang="el-GR"/>
              <a:t> ΔΜΣ επιδεικνύει </a:t>
            </a:r>
            <a:r>
              <a:rPr lang="el-GR" b="1"/>
              <a:t>ανθεκτικότητα </a:t>
            </a:r>
            <a:r>
              <a:rPr lang="el-GR"/>
              <a:t>στην παράλειψη ενός ποσοστού από τους συντελεστές που προκύπτουν αφού εφαρμοστεί σε κάποια δεδομένα</a:t>
            </a:r>
            <a:r>
              <a:rPr lang="en-US"/>
              <a:t>,</a:t>
            </a:r>
            <a:r>
              <a:rPr lang="el-GR"/>
              <a:t> σε σχέση με άλλους ισοδύναμους αλγορίθμους μετασχηματισμού όπως ο </a:t>
            </a:r>
            <a:r>
              <a:rPr lang="el-GR" b="1"/>
              <a:t>Διακριτός Μετασχηματισμός Φουριέ</a:t>
            </a:r>
            <a:r>
              <a:rPr lang="en-US" b="1"/>
              <a:t>.</a:t>
            </a:r>
          </a:p>
          <a:p>
            <a:pPr lvl="1">
              <a:lnSpc>
                <a:spcPct val="120000"/>
              </a:lnSpc>
            </a:pPr>
            <a:r>
              <a:rPr lang="el-GR"/>
              <a:t>Η ανθεκτικότητα αυτή είναι μεγαλύτερη από αυτή του ΔΜΦ και οδηγεί σε σημαντικό βαθμό συμπίεσης.</a:t>
            </a:r>
            <a:endParaRPr lang="en-US"/>
          </a:p>
          <a:p>
            <a:pPr lvl="1"/>
            <a:r>
              <a:rPr lang="el-GR"/>
              <a:t>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 πλήθους συντελεστών) του ΔΜΦ.  </a:t>
            </a:r>
            <a:endParaRPr lang="en-US"/>
          </a:p>
        </p:txBody>
      </p:sp>
    </p:spTree>
    <p:extLst>
      <p:ext uri="{BB962C8B-B14F-4D97-AF65-F5344CB8AC3E}">
        <p14:creationId xmlns:p14="http://schemas.microsoft.com/office/powerpoint/2010/main" val="3176439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557884370"/>
              </p:ext>
            </p:extLst>
          </p:nvPr>
        </p:nvGraphicFramePr>
        <p:xfrm>
          <a:off x="323528" y="1557338"/>
          <a:ext cx="8640960" cy="460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pPr lvl="0"/>
            <a:r>
              <a:rPr lang="el-GR"/>
              <a:t>Τα 6 βήματα για τη μείωση του χωρικού πλεονασμού</a:t>
            </a:r>
            <a:endParaRPr lang="en-US"/>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10801180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09124-DC2B-4514-B2FF-FC4447C92F97}"/>
              </a:ext>
            </a:extLst>
          </p:cNvPr>
          <p:cNvSpPr>
            <a:spLocks noGrp="1"/>
          </p:cNvSpPr>
          <p:nvPr>
            <p:ph type="title"/>
          </p:nvPr>
        </p:nvSpPr>
        <p:spPr/>
        <p:txBody>
          <a:bodyPr/>
          <a:lstStyle/>
          <a:p>
            <a:r>
              <a:rPr lang="el-GR"/>
              <a:t>Βήματα</a:t>
            </a:r>
            <a:r>
              <a:rPr lang="en-US"/>
              <a:t> 1 </a:t>
            </a:r>
            <a:r>
              <a:rPr lang="el-GR"/>
              <a:t>έως 3</a:t>
            </a:r>
            <a:endParaRPr lang="en-US"/>
          </a:p>
        </p:txBody>
      </p:sp>
      <p:sp>
        <p:nvSpPr>
          <p:cNvPr id="3" name="Θέση περιεχομένου 2">
            <a:extLst>
              <a:ext uri="{FF2B5EF4-FFF2-40B4-BE49-F238E27FC236}">
                <a16:creationId xmlns:a16="http://schemas.microsoft.com/office/drawing/2014/main" id="{78675441-CE69-446D-B7DD-40557D045C3E}"/>
              </a:ext>
            </a:extLst>
          </p:cNvPr>
          <p:cNvSpPr>
            <a:spLocks noGrp="1"/>
          </p:cNvSpPr>
          <p:nvPr>
            <p:ph idx="1"/>
          </p:nvPr>
        </p:nvSpPr>
        <p:spPr>
          <a:xfrm>
            <a:off x="464156" y="1556792"/>
            <a:ext cx="8428324" cy="4752528"/>
          </a:xfrm>
        </p:spPr>
        <p:txBody>
          <a:bodyPr>
            <a:normAutofit fontScale="85000" lnSpcReduction="20000"/>
          </a:bodyPr>
          <a:lstStyle/>
          <a:p>
            <a:pPr marL="0" indent="0">
              <a:buNone/>
            </a:pPr>
            <a:r>
              <a:rPr lang="el-GR"/>
              <a:t>Τα βήματα τα οποία ακολουθούνται στην περίπτωση του JPEG και του MPEG περιλαμβάνουν</a:t>
            </a:r>
            <a:endParaRPr lang="en-US"/>
          </a:p>
          <a:p>
            <a:pPr marL="514350" indent="-514350">
              <a:buFont typeface="+mj-lt"/>
              <a:buAutoNum type="arabicPeriod"/>
            </a:pPr>
            <a:r>
              <a:rPr lang="el-GR"/>
              <a:t>τον τεμαχισμό της εικόνας σε μπλοκ, διαστάσεων συνήθως 8x8 </a:t>
            </a:r>
            <a:r>
              <a:rPr lang="el-GR" err="1"/>
              <a:t>εικονοστοιχείων</a:t>
            </a:r>
            <a:r>
              <a:rPr lang="el-GR"/>
              <a:t> </a:t>
            </a:r>
            <a:endParaRPr lang="en-US"/>
          </a:p>
          <a:p>
            <a:pPr marL="514350" indent="-514350">
              <a:buFont typeface="+mj-lt"/>
              <a:buAutoNum type="arabicPeriod"/>
            </a:pPr>
            <a:r>
              <a:rPr lang="el-GR"/>
              <a:t>την αφαίρεση της μέσης τιμής (του 128 στην περίπτωση που ο </a:t>
            </a:r>
            <a:r>
              <a:rPr lang="el-GR" err="1"/>
              <a:t>κβαντισμός</a:t>
            </a:r>
            <a:r>
              <a:rPr lang="el-GR"/>
              <a:t> θα γίνει με τη βοήθεια 8 </a:t>
            </a:r>
            <a:r>
              <a:rPr lang="el-GR" err="1"/>
              <a:t>bits</a:t>
            </a:r>
            <a:r>
              <a:rPr lang="el-GR"/>
              <a:t>) και στη συνέχεια</a:t>
            </a:r>
            <a:endParaRPr lang="en-US"/>
          </a:p>
          <a:p>
            <a:pPr marL="514350" indent="-514350">
              <a:buFont typeface="+mj-lt"/>
              <a:buAutoNum type="arabicPeriod"/>
            </a:pPr>
            <a:r>
              <a:rPr lang="el-GR"/>
              <a:t>το μετασχηματισμό κατά Διακριτό Μετασχηματισμό </a:t>
            </a:r>
            <a:r>
              <a:rPr lang="el-GR" err="1"/>
              <a:t>Συνημιτόνου</a:t>
            </a:r>
            <a:r>
              <a:rPr lang="el-GR"/>
              <a:t> (ΔΜΣ). </a:t>
            </a:r>
            <a:endParaRPr lang="en-US"/>
          </a:p>
          <a:p>
            <a:pPr marL="0" indent="0">
              <a:buNone/>
            </a:pPr>
            <a:r>
              <a:rPr lang="el-GR"/>
              <a:t>Οι συντελεστές που προκύπτουν ανήκουν στο πεδίο της συχνότητας (αντιστοιχούν στις διάφορες χωρικές συχνότητες). </a:t>
            </a:r>
            <a:endParaRPr lang="en-US"/>
          </a:p>
        </p:txBody>
      </p:sp>
    </p:spTree>
    <p:extLst>
      <p:ext uri="{BB962C8B-B14F-4D97-AF65-F5344CB8AC3E}">
        <p14:creationId xmlns:p14="http://schemas.microsoft.com/office/powerpoint/2010/main" val="2973632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EB803-9204-451F-8802-5A9AB5D64505}"/>
              </a:ext>
            </a:extLst>
          </p:cNvPr>
          <p:cNvSpPr>
            <a:spLocks noGrp="1"/>
          </p:cNvSpPr>
          <p:nvPr>
            <p:ph type="title"/>
          </p:nvPr>
        </p:nvSpPr>
        <p:spPr/>
        <p:txBody>
          <a:bodyPr>
            <a:normAutofit fontScale="90000"/>
          </a:bodyPr>
          <a:lstStyle/>
          <a:p>
            <a:r>
              <a:rPr lang="el-GR"/>
              <a:t>Αναμενόμενα αποτελέσματα του δισδιάστατου DCT</a:t>
            </a:r>
            <a:endParaRPr lang="en-US"/>
          </a:p>
        </p:txBody>
      </p:sp>
      <p:sp>
        <p:nvSpPr>
          <p:cNvPr id="3" name="Θέση περιεχομένου 2">
            <a:extLst>
              <a:ext uri="{FF2B5EF4-FFF2-40B4-BE49-F238E27FC236}">
                <a16:creationId xmlns:a16="http://schemas.microsoft.com/office/drawing/2014/main" id="{F98157D8-D2A6-417A-98AB-481D23748797}"/>
              </a:ext>
            </a:extLst>
          </p:cNvPr>
          <p:cNvSpPr>
            <a:spLocks noGrp="1"/>
          </p:cNvSpPr>
          <p:nvPr>
            <p:ph idx="1"/>
          </p:nvPr>
        </p:nvSpPr>
        <p:spPr/>
        <p:txBody>
          <a:bodyPr>
            <a:normAutofit/>
          </a:bodyPr>
          <a:lstStyle/>
          <a:p>
            <a:r>
              <a:rPr lang="el-GR" sz="2800"/>
              <a:t>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a:t>
            </a:r>
          </a:p>
          <a:p>
            <a:r>
              <a:rPr lang="el-GR" sz="2800"/>
              <a:t>Μια εικόνα με </a:t>
            </a:r>
            <a:r>
              <a:rPr lang="el-GR" sz="2800" b="1"/>
              <a:t>ένα μόνο χρώμα </a:t>
            </a:r>
            <a:r>
              <a:rPr lang="el-GR" sz="2800"/>
              <a:t>θα δίνει σαν αποτέλεσμα έναν πίνακα με μεγάλη τιμή για τον πρώτο όρο και μηδενικές για τις υπόλοιπες.  </a:t>
            </a:r>
          </a:p>
          <a:p>
            <a:r>
              <a:rPr lang="el-GR" sz="2800"/>
              <a:t>Μια εικόνα με </a:t>
            </a:r>
            <a:r>
              <a:rPr lang="el-GR" sz="2800" b="1"/>
              <a:t>πολλές εναλλαγές </a:t>
            </a:r>
            <a:r>
              <a:rPr lang="el-GR" sz="2800"/>
              <a:t>θα δίνει </a:t>
            </a:r>
            <a:r>
              <a:rPr lang="el-GR" sz="2800" b="1"/>
              <a:t>πίνακα με διαφορετικές τιμές</a:t>
            </a:r>
            <a:r>
              <a:rPr lang="el-GR" sz="2800"/>
              <a:t>.</a:t>
            </a:r>
            <a:endParaRPr lang="en-US" sz="2800"/>
          </a:p>
        </p:txBody>
      </p:sp>
    </p:spTree>
    <p:extLst>
      <p:ext uri="{BB962C8B-B14F-4D97-AF65-F5344CB8AC3E}">
        <p14:creationId xmlns:p14="http://schemas.microsoft.com/office/powerpoint/2010/main" val="462461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F2AD2-0DC4-44F8-9DC1-3A1A7E030B35}"/>
              </a:ext>
            </a:extLst>
          </p:cNvPr>
          <p:cNvSpPr>
            <a:spLocks noGrp="1"/>
          </p:cNvSpPr>
          <p:nvPr>
            <p:ph type="title"/>
          </p:nvPr>
        </p:nvSpPr>
        <p:spPr/>
        <p:txBody>
          <a:bodyPr/>
          <a:lstStyle/>
          <a:p>
            <a:r>
              <a:rPr lang="el-GR"/>
              <a:t>Παράδειγμα</a:t>
            </a:r>
            <a:endParaRPr lang="en-US"/>
          </a:p>
        </p:txBody>
      </p:sp>
      <p:sp>
        <p:nvSpPr>
          <p:cNvPr id="3" name="Θέση περιεχομένου 2">
            <a:extLst>
              <a:ext uri="{FF2B5EF4-FFF2-40B4-BE49-F238E27FC236}">
                <a16:creationId xmlns:a16="http://schemas.microsoft.com/office/drawing/2014/main" id="{0A86748D-117A-413E-A782-406BBBF72A52}"/>
              </a:ext>
            </a:extLst>
          </p:cNvPr>
          <p:cNvSpPr>
            <a:spLocks noGrp="1"/>
          </p:cNvSpPr>
          <p:nvPr>
            <p:ph idx="1"/>
          </p:nvPr>
        </p:nvSpPr>
        <p:spPr>
          <a:xfrm>
            <a:off x="477044" y="5333354"/>
            <a:ext cx="8229600" cy="925563"/>
          </a:xfrm>
        </p:spPr>
        <p:txBody>
          <a:bodyPr>
            <a:normAutofit fontScale="92500" lnSpcReduction="10000"/>
          </a:bodyPr>
          <a:lstStyle/>
          <a:p>
            <a:r>
              <a:rPr lang="el-GR"/>
              <a:t>Οι τιμές των </a:t>
            </a:r>
            <a:r>
              <a:rPr lang="el-GR" err="1"/>
              <a:t>pixels</a:t>
            </a:r>
            <a:r>
              <a:rPr lang="el-GR"/>
              <a:t> κυμαίνονται από 0 (μαύρο) έως 255 (άσπρο).</a:t>
            </a:r>
          </a:p>
          <a:p>
            <a:endParaRPr lang="en-US"/>
          </a:p>
        </p:txBody>
      </p:sp>
      <p:pic>
        <p:nvPicPr>
          <p:cNvPr id="4" name="Εικόνα 3">
            <a:extLst>
              <a:ext uri="{FF2B5EF4-FFF2-40B4-BE49-F238E27FC236}">
                <a16:creationId xmlns:a16="http://schemas.microsoft.com/office/drawing/2014/main" id="{54C4D099-94F5-4E5E-A6D0-C1709BC4F25F}"/>
              </a:ext>
            </a:extLst>
          </p:cNvPr>
          <p:cNvPicPr>
            <a:picLocks noChangeAspect="1"/>
          </p:cNvPicPr>
          <p:nvPr/>
        </p:nvPicPr>
        <p:blipFill>
          <a:blip r:embed="rId3"/>
          <a:stretch>
            <a:fillRect/>
          </a:stretch>
        </p:blipFill>
        <p:spPr>
          <a:xfrm>
            <a:off x="827584" y="1417638"/>
            <a:ext cx="7415328" cy="3235498"/>
          </a:xfrm>
          <a:prstGeom prst="rect">
            <a:avLst/>
          </a:prstGeom>
        </p:spPr>
      </p:pic>
      <p:sp>
        <p:nvSpPr>
          <p:cNvPr id="5" name="Ορθογώνιο 4">
            <a:extLst>
              <a:ext uri="{FF2B5EF4-FFF2-40B4-BE49-F238E27FC236}">
                <a16:creationId xmlns:a16="http://schemas.microsoft.com/office/drawing/2014/main" id="{B55D9E2B-F1BE-4D62-85CE-8373A21597F4}"/>
              </a:ext>
            </a:extLst>
          </p:cNvPr>
          <p:cNvSpPr/>
          <p:nvPr/>
        </p:nvSpPr>
        <p:spPr>
          <a:xfrm>
            <a:off x="1475656" y="4623913"/>
            <a:ext cx="7415328" cy="369332"/>
          </a:xfrm>
          <a:prstGeom prst="rect">
            <a:avLst/>
          </a:prstGeom>
        </p:spPr>
        <p:txBody>
          <a:bodyPr wrap="square">
            <a:spAutoFit/>
          </a:bodyPr>
          <a:lstStyle/>
          <a:p>
            <a:r>
              <a:rPr lang="el-GR" i="1"/>
              <a:t>Τιμές φωτεινότητας </a:t>
            </a:r>
            <a:r>
              <a:rPr lang="en-US" i="1"/>
              <a:t>Y </a:t>
            </a:r>
            <a:r>
              <a:rPr lang="el-GR" i="1"/>
              <a:t>ενός τμήματος </a:t>
            </a:r>
            <a:r>
              <a:rPr lang="en-US" i="1"/>
              <a:t>(block) </a:t>
            </a:r>
            <a:r>
              <a:rPr lang="el-GR" i="1"/>
              <a:t>εικόνας</a:t>
            </a:r>
            <a:r>
              <a:rPr lang="en-US" i="1"/>
              <a:t> 8 x 8</a:t>
            </a:r>
            <a:r>
              <a:rPr lang="el-GR" i="1"/>
              <a:t>.</a:t>
            </a:r>
          </a:p>
        </p:txBody>
      </p:sp>
    </p:spTree>
    <p:extLst>
      <p:ext uri="{BB962C8B-B14F-4D97-AF65-F5344CB8AC3E}">
        <p14:creationId xmlns:p14="http://schemas.microsoft.com/office/powerpoint/2010/main" val="41896193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89E32-C6B2-4BA0-816E-19DEC44FFEC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00ADF3D0-9A8A-4998-AFD5-06EED325AAD6}"/>
              </a:ext>
            </a:extLst>
          </p:cNvPr>
          <p:cNvSpPr>
            <a:spLocks noGrp="1"/>
          </p:cNvSpPr>
          <p:nvPr>
            <p:ph idx="1"/>
          </p:nvPr>
        </p:nvSpPr>
        <p:spPr/>
        <p:txBody>
          <a:bodyPr>
            <a:normAutofit/>
          </a:bodyPr>
          <a:lstStyle/>
          <a:p>
            <a:r>
              <a:rPr lang="el-GR" sz="2000" b="1"/>
              <a:t>Βήμα 2: </a:t>
            </a:r>
            <a:r>
              <a:rPr lang="el-GR" sz="2000"/>
              <a:t>Αφαίρεση μέσης τιμής 128 από κάθε </a:t>
            </a:r>
            <a:r>
              <a:rPr lang="en-US" sz="2000"/>
              <a:t>pixel, </a:t>
            </a:r>
            <a:r>
              <a:rPr lang="el-GR" sz="2000"/>
              <a:t>οπότε οι τιμές κυμαίνονται από -128 έως 127. </a:t>
            </a:r>
            <a:endParaRPr lang="en-US" sz="2000"/>
          </a:p>
          <a:p>
            <a:r>
              <a:rPr lang="el-GR" sz="2000" b="1"/>
              <a:t>Βήμα 3: </a:t>
            </a:r>
            <a:r>
              <a:rPr lang="el-GR" sz="2000"/>
              <a:t>Πραγματοποιούμε τον μετασχηματισμό DCT. </a:t>
            </a:r>
            <a:endParaRPr lang="en-US" sz="2000"/>
          </a:p>
        </p:txBody>
      </p:sp>
      <p:pic>
        <p:nvPicPr>
          <p:cNvPr id="4" name="Εικόνα 3">
            <a:extLst>
              <a:ext uri="{FF2B5EF4-FFF2-40B4-BE49-F238E27FC236}">
                <a16:creationId xmlns:a16="http://schemas.microsoft.com/office/drawing/2014/main" id="{CC4BB339-6C63-47F8-B548-8651A9338A68}"/>
              </a:ext>
            </a:extLst>
          </p:cNvPr>
          <p:cNvPicPr>
            <a:picLocks noChangeAspect="1"/>
          </p:cNvPicPr>
          <p:nvPr/>
        </p:nvPicPr>
        <p:blipFill>
          <a:blip r:embed="rId3"/>
          <a:stretch>
            <a:fillRect/>
          </a:stretch>
        </p:blipFill>
        <p:spPr>
          <a:xfrm>
            <a:off x="847725" y="2820368"/>
            <a:ext cx="7448550" cy="3124200"/>
          </a:xfrm>
          <a:prstGeom prst="rect">
            <a:avLst/>
          </a:prstGeom>
        </p:spPr>
      </p:pic>
      <p:sp>
        <p:nvSpPr>
          <p:cNvPr id="5" name="Ορθογώνιο 4">
            <a:extLst>
              <a:ext uri="{FF2B5EF4-FFF2-40B4-BE49-F238E27FC236}">
                <a16:creationId xmlns:a16="http://schemas.microsoft.com/office/drawing/2014/main" id="{1F74B041-98B3-4227-8D85-E86BB320F5D1}"/>
              </a:ext>
            </a:extLst>
          </p:cNvPr>
          <p:cNvSpPr/>
          <p:nvPr/>
        </p:nvSpPr>
        <p:spPr>
          <a:xfrm>
            <a:off x="2411760" y="6014145"/>
            <a:ext cx="3589572" cy="369332"/>
          </a:xfrm>
          <a:prstGeom prst="rect">
            <a:avLst/>
          </a:prstGeom>
        </p:spPr>
        <p:txBody>
          <a:bodyPr wrap="none">
            <a:spAutoFit/>
          </a:bodyPr>
          <a:lstStyle/>
          <a:p>
            <a:r>
              <a:rPr lang="en-US" i="1" err="1"/>
              <a:t>Μετ</a:t>
            </a:r>
            <a:r>
              <a:rPr lang="en-US" i="1"/>
              <a:t>ασχηματισμένες κατά DCT τιμές</a:t>
            </a:r>
          </a:p>
        </p:txBody>
      </p:sp>
      <p:sp>
        <p:nvSpPr>
          <p:cNvPr id="6" name="Οβάλ 5">
            <a:extLst>
              <a:ext uri="{FF2B5EF4-FFF2-40B4-BE49-F238E27FC236}">
                <a16:creationId xmlns:a16="http://schemas.microsoft.com/office/drawing/2014/main" id="{11228EAE-3CFE-4CC8-A148-E5408194BFE0}"/>
              </a:ext>
            </a:extLst>
          </p:cNvPr>
          <p:cNvSpPr/>
          <p:nvPr/>
        </p:nvSpPr>
        <p:spPr>
          <a:xfrm>
            <a:off x="683568" y="2820369"/>
            <a:ext cx="5760640" cy="96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C4C3B7-460D-4E05-A732-1CF5E4C67F24}"/>
              </a:ext>
            </a:extLst>
          </p:cNvPr>
          <p:cNvSpPr txBox="1"/>
          <p:nvPr/>
        </p:nvSpPr>
        <p:spPr>
          <a:xfrm>
            <a:off x="6676754" y="2062446"/>
            <a:ext cx="914400" cy="914400"/>
          </a:xfrm>
          <a:prstGeom prst="rect">
            <a:avLst/>
          </a:prstGeom>
        </p:spPr>
        <p:txBody>
          <a:bodyPr vert="horz" wrap="none" lIns="91440" tIns="45720" rIns="91440" bIns="45720" rtlCol="0" anchor="ctr">
            <a:normAutofit/>
          </a:bodyPr>
          <a:lstStyle/>
          <a:p>
            <a:r>
              <a:rPr lang="el-GR">
                <a:solidFill>
                  <a:srgbClr val="FF0000"/>
                </a:solidFill>
              </a:rPr>
              <a:t>Χαμηλές συχνότητες</a:t>
            </a:r>
          </a:p>
        </p:txBody>
      </p:sp>
      <p:sp>
        <p:nvSpPr>
          <p:cNvPr id="8" name="TextBox 7">
            <a:extLst>
              <a:ext uri="{FF2B5EF4-FFF2-40B4-BE49-F238E27FC236}">
                <a16:creationId xmlns:a16="http://schemas.microsoft.com/office/drawing/2014/main" id="{ED556728-112D-4233-9E27-6F5A53C412CA}"/>
              </a:ext>
            </a:extLst>
          </p:cNvPr>
          <p:cNvSpPr txBox="1"/>
          <p:nvPr/>
        </p:nvSpPr>
        <p:spPr>
          <a:xfrm>
            <a:off x="92180" y="2681214"/>
            <a:ext cx="914400" cy="914400"/>
          </a:xfrm>
          <a:prstGeom prst="rect">
            <a:avLst/>
          </a:prstGeom>
        </p:spPr>
        <p:txBody>
          <a:bodyPr vert="horz" wrap="none" lIns="91440" tIns="45720" rIns="91440" bIns="45720" rtlCol="0" anchor="ctr">
            <a:normAutofit fontScale="85000" lnSpcReduction="10000"/>
          </a:bodyPr>
          <a:lstStyle/>
          <a:p>
            <a:r>
              <a:rPr lang="el-GR"/>
              <a:t>Βασικό </a:t>
            </a:r>
          </a:p>
          <a:p>
            <a:r>
              <a:rPr lang="el-GR"/>
              <a:t>χρώμα </a:t>
            </a:r>
          </a:p>
          <a:p>
            <a:r>
              <a:rPr lang="el-GR"/>
              <a:t>του </a:t>
            </a:r>
          </a:p>
          <a:p>
            <a:r>
              <a:rPr lang="el-GR"/>
              <a:t>μπλοκ</a:t>
            </a:r>
          </a:p>
        </p:txBody>
      </p:sp>
      <p:sp>
        <p:nvSpPr>
          <p:cNvPr id="10" name="Ορθογώνιο 9">
            <a:extLst>
              <a:ext uri="{FF2B5EF4-FFF2-40B4-BE49-F238E27FC236}">
                <a16:creationId xmlns:a16="http://schemas.microsoft.com/office/drawing/2014/main" id="{51306AE7-82A9-4A8C-AA0D-7C5D2BD3ACB9}"/>
              </a:ext>
            </a:extLst>
          </p:cNvPr>
          <p:cNvSpPr/>
          <p:nvPr/>
        </p:nvSpPr>
        <p:spPr>
          <a:xfrm>
            <a:off x="847725" y="2820368"/>
            <a:ext cx="1059979" cy="464616"/>
          </a:xfrm>
          <a:prstGeom prst="rect">
            <a:avLst/>
          </a:prstGeom>
          <a:noFill/>
          <a:ln>
            <a:solidFill>
              <a:srgbClr val="50A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9002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p:txBody>
          <a:bodyPr>
            <a:normAutofit lnSpcReduction="10000"/>
          </a:bodyPr>
          <a:lstStyle/>
          <a:p>
            <a:pPr marL="0" indent="0" algn="ctr">
              <a:spcBef>
                <a:spcPts val="600"/>
              </a:spcBef>
              <a:spcAft>
                <a:spcPts val="600"/>
              </a:spcAft>
              <a:buNone/>
            </a:pPr>
            <a:r>
              <a:rPr lang="el-GR" sz="2800"/>
              <a:t>Είναι πάντα εφικτό να πετυχαίνουμε την επιθυμητή συμπίεση, μόνο με </a:t>
            </a:r>
            <a:r>
              <a:rPr lang="el-GR" sz="2800" b="1"/>
              <a:t>μη </a:t>
            </a:r>
            <a:r>
              <a:rPr lang="el-GR" sz="2800" b="1" err="1"/>
              <a:t>απωλεστικό</a:t>
            </a:r>
            <a:r>
              <a:rPr lang="el-GR" sz="2800" b="1"/>
              <a:t> τρόπο</a:t>
            </a:r>
            <a:r>
              <a:rPr lang="en-US" sz="2800"/>
              <a:t>;</a:t>
            </a:r>
          </a:p>
          <a:p>
            <a:pPr marL="0" indent="0" algn="ctr">
              <a:spcBef>
                <a:spcPts val="600"/>
              </a:spcBef>
              <a:spcAft>
                <a:spcPts val="600"/>
              </a:spcAft>
              <a:buNone/>
            </a:pPr>
            <a:r>
              <a:rPr lang="el-GR" sz="2800"/>
              <a:t>Όχι !</a:t>
            </a:r>
            <a:endParaRPr lang="en-US" sz="2800"/>
          </a:p>
          <a:p>
            <a:pPr marL="0" indent="0" algn="ctr">
              <a:spcBef>
                <a:spcPts val="600"/>
              </a:spcBef>
              <a:spcAft>
                <a:spcPts val="600"/>
              </a:spcAft>
              <a:buNone/>
            </a:pPr>
            <a:r>
              <a:rPr lang="en-US" sz="2800"/>
              <a:t>E</a:t>
            </a:r>
            <a:r>
              <a:rPr lang="el-GR" sz="2800" err="1"/>
              <a:t>ίναι</a:t>
            </a:r>
            <a:r>
              <a:rPr lang="el-GR" sz="2800"/>
              <a:t> δυνατόν η πληροφορία που θα χαθεί να έχει </a:t>
            </a:r>
            <a:r>
              <a:rPr lang="el-GR" sz="2800" b="1"/>
              <a:t>μικρή επίπτωση στην ποιότητα του περιεχομένου </a:t>
            </a:r>
            <a:r>
              <a:rPr lang="el-GR" sz="2800"/>
              <a:t>και στη γενικότερη αντίληψη του χρήστη</a:t>
            </a:r>
            <a:r>
              <a:rPr lang="en-US" sz="2800"/>
              <a:t>;</a:t>
            </a:r>
          </a:p>
          <a:p>
            <a:pPr marL="0" indent="0" algn="ctr">
              <a:spcBef>
                <a:spcPts val="600"/>
              </a:spcBef>
              <a:spcAft>
                <a:spcPts val="600"/>
              </a:spcAft>
              <a:buNone/>
            </a:pPr>
            <a:endParaRPr lang="en-US" sz="2800"/>
          </a:p>
          <a:p>
            <a:pPr marL="0" indent="0" algn="ctr">
              <a:spcBef>
                <a:spcPts val="600"/>
              </a:spcBef>
              <a:spcAft>
                <a:spcPts val="600"/>
              </a:spcAft>
              <a:buNone/>
            </a:pPr>
            <a:r>
              <a:rPr lang="el-GR" sz="2800"/>
              <a:t>Υπάρχει όμως τέτοιου είδους πληροφορία; </a:t>
            </a:r>
          </a:p>
          <a:p>
            <a:pPr marL="0" indent="0" algn="ctr">
              <a:spcBef>
                <a:spcPts val="600"/>
              </a:spcBef>
              <a:spcAft>
                <a:spcPts val="600"/>
              </a:spcAft>
              <a:buNone/>
            </a:pPr>
            <a:r>
              <a:rPr lang="el-GR" sz="2800"/>
              <a:t>Ναι !</a:t>
            </a:r>
            <a:endParaRPr lang="en-US" sz="2800"/>
          </a:p>
          <a:p>
            <a:pPr>
              <a:spcBef>
                <a:spcPts val="600"/>
              </a:spcBef>
              <a:spcAft>
                <a:spcPts val="600"/>
              </a:spcAft>
            </a:pPr>
            <a:endParaRPr lang="en-US" sz="2800"/>
          </a:p>
          <a:p>
            <a:pPr>
              <a:spcBef>
                <a:spcPts val="600"/>
              </a:spcBef>
              <a:spcAft>
                <a:spcPts val="600"/>
              </a:spcAft>
            </a:pPr>
            <a:endParaRPr lang="en-US" sz="2800"/>
          </a:p>
        </p:txBody>
      </p:sp>
    </p:spTree>
    <p:extLst>
      <p:ext uri="{BB962C8B-B14F-4D97-AF65-F5344CB8AC3E}">
        <p14:creationId xmlns:p14="http://schemas.microsoft.com/office/powerpoint/2010/main" val="1944811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6FB17-8157-44EC-AA0B-88616489F81E}"/>
              </a:ext>
            </a:extLst>
          </p:cNvPr>
          <p:cNvSpPr>
            <a:spLocks noGrp="1"/>
          </p:cNvSpPr>
          <p:nvPr>
            <p:ph type="title"/>
          </p:nvPr>
        </p:nvSpPr>
        <p:spPr/>
        <p:txBody>
          <a:bodyPr/>
          <a:lstStyle/>
          <a:p>
            <a:r>
              <a:rPr lang="en-US"/>
              <a:t>B</a:t>
            </a:r>
            <a:r>
              <a:rPr lang="el-GR" err="1"/>
              <a:t>ήματα</a:t>
            </a:r>
            <a:r>
              <a:rPr lang="el-GR"/>
              <a:t> 4 έως 6</a:t>
            </a:r>
            <a:endParaRPr lang="en-US"/>
          </a:p>
        </p:txBody>
      </p:sp>
      <p:sp>
        <p:nvSpPr>
          <p:cNvPr id="3" name="Θέση περιεχομένου 2">
            <a:extLst>
              <a:ext uri="{FF2B5EF4-FFF2-40B4-BE49-F238E27FC236}">
                <a16:creationId xmlns:a16="http://schemas.microsoft.com/office/drawing/2014/main" id="{87BB4078-E97B-4368-BD40-31C4DD6DBE26}"/>
              </a:ext>
            </a:extLst>
          </p:cNvPr>
          <p:cNvSpPr>
            <a:spLocks noGrp="1"/>
          </p:cNvSpPr>
          <p:nvPr>
            <p:ph idx="1"/>
          </p:nvPr>
        </p:nvSpPr>
        <p:spPr/>
        <p:txBody>
          <a:bodyPr>
            <a:normAutofit fontScale="92500" lnSpcReduction="20000"/>
          </a:bodyPr>
          <a:lstStyle/>
          <a:p>
            <a:r>
              <a:rPr lang="el-GR" b="1"/>
              <a:t>Βήμα 4: Προσαρμογή των συντελεστών </a:t>
            </a:r>
            <a:r>
              <a:rPr lang="el-GR"/>
              <a:t>με βάση την ευαισθησία του ανθρώπινου οφθαλμού, αλλά και του επιθυμητού επιπέδου ποιότητας. </a:t>
            </a:r>
          </a:p>
          <a:p>
            <a:r>
              <a:rPr lang="el-GR" b="1"/>
              <a:t>Βήμα 5: </a:t>
            </a:r>
            <a:r>
              <a:rPr lang="el-GR"/>
              <a:t>Σάρωση των συντελεστών με τέτοιο τρόπο, ώστε να ομαδοποιούνται αποδοτικά οι μεγαλύτερες και οι μικρότερες τιμές. </a:t>
            </a:r>
          </a:p>
          <a:p>
            <a:pPr marL="914400" lvl="1" indent="-514350"/>
            <a:r>
              <a:rPr lang="el-GR"/>
              <a:t>τεχνική του ζιγκ ζαγκ,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a:t>
            </a:r>
          </a:p>
          <a:p>
            <a:r>
              <a:rPr lang="el-GR" b="1"/>
              <a:t>Βήμα 6: </a:t>
            </a:r>
            <a:r>
              <a:rPr lang="el-GR"/>
              <a:t>Κωδικοποίηση/συμπίεση</a:t>
            </a:r>
            <a:endParaRPr lang="en-US"/>
          </a:p>
        </p:txBody>
      </p:sp>
    </p:spTree>
    <p:extLst>
      <p:ext uri="{BB962C8B-B14F-4D97-AF65-F5344CB8AC3E}">
        <p14:creationId xmlns:p14="http://schemas.microsoft.com/office/powerpoint/2010/main" val="1551421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3F8FD-8487-44F0-BA6B-118AAD2390B9}"/>
              </a:ext>
            </a:extLst>
          </p:cNvPr>
          <p:cNvSpPr>
            <a:spLocks noGrp="1"/>
          </p:cNvSpPr>
          <p:nvPr>
            <p:ph type="title"/>
          </p:nvPr>
        </p:nvSpPr>
        <p:spPr/>
        <p:txBody>
          <a:bodyPr>
            <a:normAutofit fontScale="90000"/>
          </a:bodyPr>
          <a:lstStyle/>
          <a:p>
            <a:r>
              <a:rPr lang="el-GR"/>
              <a:t>Προσαρμογή/κλιμάκωση των συντελεστών</a:t>
            </a:r>
            <a:endParaRPr lang="en-US"/>
          </a:p>
        </p:txBody>
      </p:sp>
      <p:sp>
        <p:nvSpPr>
          <p:cNvPr id="3" name="Θέση περιεχομένου 2">
            <a:extLst>
              <a:ext uri="{FF2B5EF4-FFF2-40B4-BE49-F238E27FC236}">
                <a16:creationId xmlns:a16="http://schemas.microsoft.com/office/drawing/2014/main" id="{2288544E-89AF-44BA-8BB7-06527B615773}"/>
              </a:ext>
            </a:extLst>
          </p:cNvPr>
          <p:cNvSpPr>
            <a:spLocks noGrp="1"/>
          </p:cNvSpPr>
          <p:nvPr>
            <p:ph idx="1"/>
          </p:nvPr>
        </p:nvSpPr>
        <p:spPr/>
        <p:txBody>
          <a:bodyPr>
            <a:normAutofit fontScale="92500" lnSpcReduction="10000"/>
          </a:bodyPr>
          <a:lstStyle/>
          <a:p>
            <a:r>
              <a:rPr lang="el-GR"/>
              <a:t>Στο βήμα 4 η προσαρμογή των συντελεστών (διαιρούνται) γίνεται με βάση έτοιμους τους </a:t>
            </a:r>
            <a:r>
              <a:rPr lang="el-GR" b="1"/>
              <a:t>πίνακες κλιμάκωσης, </a:t>
            </a:r>
            <a:r>
              <a:rPr lang="el-GR" b="1" err="1"/>
              <a:t>προτυποποιημένους</a:t>
            </a:r>
            <a:r>
              <a:rPr lang="el-GR" b="1"/>
              <a:t> </a:t>
            </a:r>
            <a:r>
              <a:rPr lang="el-GR"/>
              <a:t>κατά το MPEG. </a:t>
            </a:r>
          </a:p>
          <a:p>
            <a:r>
              <a:rPr lang="el-GR"/>
              <a:t>Οι πίνακες αυτοί μπορούν να προσαρμοστούν ή να τροποποιηθούν από τους κωδικοποιητές στις εκάστοτε ανάγκες (αναφορικά με την ποιότητα και τον βαθμό συμπίεσης). </a:t>
            </a:r>
          </a:p>
          <a:p>
            <a:r>
              <a:rPr lang="el-GR"/>
              <a:t>Ο αποκωδικοποιητής λαμβάνει πληροφορίες για αυτούς τους πίνακες </a:t>
            </a:r>
            <a:r>
              <a:rPr lang="el-GR" b="1"/>
              <a:t>καθώς αυτές μεταδίδονται. </a:t>
            </a:r>
            <a:endParaRPr lang="en-US" b="1"/>
          </a:p>
        </p:txBody>
      </p:sp>
    </p:spTree>
    <p:extLst>
      <p:ext uri="{BB962C8B-B14F-4D97-AF65-F5344CB8AC3E}">
        <p14:creationId xmlns:p14="http://schemas.microsoft.com/office/powerpoint/2010/main" val="12737583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54DD5-530C-46CA-897C-F75F9530D7A3}"/>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3CA82D2-1A56-4DAB-BD22-04BAD879F95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79C30B09-FBDE-4100-969E-CD1BCD55A2C0}"/>
              </a:ext>
            </a:extLst>
          </p:cNvPr>
          <p:cNvPicPr>
            <a:picLocks noChangeAspect="1"/>
          </p:cNvPicPr>
          <p:nvPr/>
        </p:nvPicPr>
        <p:blipFill>
          <a:blip r:embed="rId3"/>
          <a:stretch>
            <a:fillRect/>
          </a:stretch>
        </p:blipFill>
        <p:spPr>
          <a:xfrm>
            <a:off x="464156" y="2208783"/>
            <a:ext cx="7130010" cy="3735784"/>
          </a:xfrm>
          <a:prstGeom prst="rect">
            <a:avLst/>
          </a:prstGeom>
        </p:spPr>
      </p:pic>
      <p:sp>
        <p:nvSpPr>
          <p:cNvPr id="5" name="TextBox 4">
            <a:extLst>
              <a:ext uri="{FF2B5EF4-FFF2-40B4-BE49-F238E27FC236}">
                <a16:creationId xmlns:a16="http://schemas.microsoft.com/office/drawing/2014/main" id="{C8994D8B-D21B-462D-9202-DA2FDA683CD1}"/>
              </a:ext>
            </a:extLst>
          </p:cNvPr>
          <p:cNvSpPr txBox="1"/>
          <p:nvPr/>
        </p:nvSpPr>
        <p:spPr>
          <a:xfrm>
            <a:off x="1441624" y="5625555"/>
            <a:ext cx="914400" cy="914400"/>
          </a:xfrm>
          <a:prstGeom prst="rect">
            <a:avLst/>
          </a:prstGeom>
        </p:spPr>
        <p:txBody>
          <a:bodyPr vert="horz" wrap="none" lIns="91440" tIns="45720" rIns="91440" bIns="45720" rtlCol="0" anchor="ctr">
            <a:normAutofit/>
          </a:bodyPr>
          <a:lstStyle/>
          <a:p>
            <a:r>
              <a:rPr lang="el-GR" err="1"/>
              <a:t>Προτυποποιημένος</a:t>
            </a:r>
            <a:r>
              <a:rPr lang="el-GR"/>
              <a:t> Πίνακας κλιμάκωσης DCT για ποιότητα 50%</a:t>
            </a:r>
            <a:r>
              <a:rPr lang="en-US"/>
              <a:t> </a:t>
            </a:r>
            <a:r>
              <a:rPr lang="el-GR"/>
              <a:t>(</a:t>
            </a:r>
            <a:r>
              <a:rPr lang="en-US"/>
              <a:t>Q</a:t>
            </a:r>
            <a:r>
              <a:rPr lang="en-US" baseline="-25000"/>
              <a:t>50</a:t>
            </a:r>
            <a:r>
              <a:rPr lang="en-US"/>
              <a:t>)</a:t>
            </a:r>
          </a:p>
        </p:txBody>
      </p:sp>
      <p:pic>
        <p:nvPicPr>
          <p:cNvPr id="8" name="Εικόνα 7">
            <a:extLst>
              <a:ext uri="{FF2B5EF4-FFF2-40B4-BE49-F238E27FC236}">
                <a16:creationId xmlns:a16="http://schemas.microsoft.com/office/drawing/2014/main" id="{AC6C89FC-1FA7-4124-9C57-1BB4E0142386}"/>
              </a:ext>
            </a:extLst>
          </p:cNvPr>
          <p:cNvPicPr>
            <a:picLocks noChangeAspect="1"/>
          </p:cNvPicPr>
          <p:nvPr/>
        </p:nvPicPr>
        <p:blipFill>
          <a:blip r:embed="rId4"/>
          <a:stretch>
            <a:fillRect/>
          </a:stretch>
        </p:blipFill>
        <p:spPr>
          <a:xfrm>
            <a:off x="3797428" y="155080"/>
            <a:ext cx="4896328" cy="2053703"/>
          </a:xfrm>
          <a:prstGeom prst="rect">
            <a:avLst/>
          </a:prstGeom>
        </p:spPr>
      </p:pic>
    </p:spTree>
    <p:extLst>
      <p:ext uri="{BB962C8B-B14F-4D97-AF65-F5344CB8AC3E}">
        <p14:creationId xmlns:p14="http://schemas.microsoft.com/office/powerpoint/2010/main" val="3478093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3982E-F73A-4E36-AB4F-7D331F594609}"/>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A916445-9D97-4ECC-A31A-0628CDFEF935}"/>
              </a:ext>
            </a:extLst>
          </p:cNvPr>
          <p:cNvSpPr>
            <a:spLocks noGrp="1"/>
          </p:cNvSpPr>
          <p:nvPr>
            <p:ph idx="1"/>
          </p:nvPr>
        </p:nvSpPr>
        <p:spPr/>
        <p:txBody>
          <a:bodyPr/>
          <a:lstStyle/>
          <a:p>
            <a:r>
              <a:rPr lang="en-US" b="1"/>
              <a:t>B</a:t>
            </a:r>
            <a:r>
              <a:rPr lang="el-GR" b="1" err="1"/>
              <a:t>ήμα</a:t>
            </a:r>
            <a:r>
              <a:rPr lang="el-GR" b="1"/>
              <a:t> 4: </a:t>
            </a:r>
            <a:r>
              <a:rPr lang="el-GR"/>
              <a:t>Κλιμάκωση/προσαρμογή των συντελεστών για ποιότητα 50 </a:t>
            </a:r>
            <a:endParaRPr lang="en-US"/>
          </a:p>
        </p:txBody>
      </p:sp>
      <p:pic>
        <p:nvPicPr>
          <p:cNvPr id="4" name="Εικόνα 3">
            <a:extLst>
              <a:ext uri="{FF2B5EF4-FFF2-40B4-BE49-F238E27FC236}">
                <a16:creationId xmlns:a16="http://schemas.microsoft.com/office/drawing/2014/main" id="{7E1AC080-B546-4E32-91C9-A979839A8FE6}"/>
              </a:ext>
            </a:extLst>
          </p:cNvPr>
          <p:cNvPicPr>
            <a:picLocks noChangeAspect="1"/>
          </p:cNvPicPr>
          <p:nvPr/>
        </p:nvPicPr>
        <p:blipFill>
          <a:blip r:embed="rId3"/>
          <a:stretch>
            <a:fillRect/>
          </a:stretch>
        </p:blipFill>
        <p:spPr>
          <a:xfrm>
            <a:off x="852487" y="2636912"/>
            <a:ext cx="7439025" cy="3143250"/>
          </a:xfrm>
          <a:prstGeom prst="rect">
            <a:avLst/>
          </a:prstGeom>
        </p:spPr>
      </p:pic>
      <p:sp>
        <p:nvSpPr>
          <p:cNvPr id="5" name="Ορθογώνιο 4">
            <a:extLst>
              <a:ext uri="{FF2B5EF4-FFF2-40B4-BE49-F238E27FC236}">
                <a16:creationId xmlns:a16="http://schemas.microsoft.com/office/drawing/2014/main" id="{4E347F3D-FE3F-4153-8F23-44BF72DCFF42}"/>
              </a:ext>
            </a:extLst>
          </p:cNvPr>
          <p:cNvSpPr/>
          <p:nvPr/>
        </p:nvSpPr>
        <p:spPr>
          <a:xfrm>
            <a:off x="2339752" y="5852577"/>
            <a:ext cx="3440109" cy="461665"/>
          </a:xfrm>
          <a:prstGeom prst="rect">
            <a:avLst/>
          </a:prstGeom>
        </p:spPr>
        <p:txBody>
          <a:bodyPr wrap="none">
            <a:spAutoFit/>
          </a:bodyPr>
          <a:lstStyle/>
          <a:p>
            <a:r>
              <a:rPr lang="en-US" sz="2400" i="1" err="1"/>
              <a:t>Τιμές</a:t>
            </a:r>
            <a:r>
              <a:rPr lang="en-US" sz="2400" i="1"/>
              <a:t> </a:t>
            </a:r>
            <a:r>
              <a:rPr lang="en-US" sz="2400" i="1" err="1"/>
              <a:t>μετά</a:t>
            </a:r>
            <a:r>
              <a:rPr lang="en-US" sz="2400" i="1"/>
              <a:t> </a:t>
            </a:r>
            <a:r>
              <a:rPr lang="en-US" sz="2400" i="1" err="1"/>
              <a:t>την</a:t>
            </a:r>
            <a:r>
              <a:rPr lang="en-US" sz="2400" i="1"/>
              <a:t> </a:t>
            </a:r>
            <a:r>
              <a:rPr lang="en-US" sz="2400" i="1" err="1"/>
              <a:t>κλιμάκωση</a:t>
            </a:r>
            <a:endParaRPr lang="en-US" sz="2400" i="1"/>
          </a:p>
        </p:txBody>
      </p:sp>
      <p:sp>
        <p:nvSpPr>
          <p:cNvPr id="8" name="Ελεύθερη σχεδίαση: Σχήμα 7">
            <a:extLst>
              <a:ext uri="{FF2B5EF4-FFF2-40B4-BE49-F238E27FC236}">
                <a16:creationId xmlns:a16="http://schemas.microsoft.com/office/drawing/2014/main" id="{E49FBEE8-1536-4344-A210-38276CA612FA}"/>
              </a:ext>
            </a:extLst>
          </p:cNvPr>
          <p:cNvSpPr/>
          <p:nvPr/>
        </p:nvSpPr>
        <p:spPr>
          <a:xfrm>
            <a:off x="698500" y="2561590"/>
            <a:ext cx="4648200" cy="2076238"/>
          </a:xfrm>
          <a:custGeom>
            <a:avLst/>
            <a:gdLst>
              <a:gd name="connsiteX0" fmla="*/ 101600 w 4648200"/>
              <a:gd name="connsiteY0" fmla="*/ 105410 h 2076238"/>
              <a:gd name="connsiteX1" fmla="*/ 165100 w 4648200"/>
              <a:gd name="connsiteY1" fmla="*/ 54610 h 2076238"/>
              <a:gd name="connsiteX2" fmla="*/ 215900 w 4648200"/>
              <a:gd name="connsiteY2" fmla="*/ 29210 h 2076238"/>
              <a:gd name="connsiteX3" fmla="*/ 584200 w 4648200"/>
              <a:gd name="connsiteY3" fmla="*/ 3810 h 2076238"/>
              <a:gd name="connsiteX4" fmla="*/ 1625600 w 4648200"/>
              <a:gd name="connsiteY4" fmla="*/ 29210 h 2076238"/>
              <a:gd name="connsiteX5" fmla="*/ 1828800 w 4648200"/>
              <a:gd name="connsiteY5" fmla="*/ 54610 h 2076238"/>
              <a:gd name="connsiteX6" fmla="*/ 2197100 w 4648200"/>
              <a:gd name="connsiteY6" fmla="*/ 67310 h 2076238"/>
              <a:gd name="connsiteX7" fmla="*/ 2895600 w 4648200"/>
              <a:gd name="connsiteY7" fmla="*/ 92710 h 2076238"/>
              <a:gd name="connsiteX8" fmla="*/ 3035300 w 4648200"/>
              <a:gd name="connsiteY8" fmla="*/ 105410 h 2076238"/>
              <a:gd name="connsiteX9" fmla="*/ 3302000 w 4648200"/>
              <a:gd name="connsiteY9" fmla="*/ 118110 h 2076238"/>
              <a:gd name="connsiteX10" fmla="*/ 3378200 w 4648200"/>
              <a:gd name="connsiteY10" fmla="*/ 143510 h 2076238"/>
              <a:gd name="connsiteX11" fmla="*/ 3467100 w 4648200"/>
              <a:gd name="connsiteY11" fmla="*/ 156210 h 2076238"/>
              <a:gd name="connsiteX12" fmla="*/ 3530600 w 4648200"/>
              <a:gd name="connsiteY12" fmla="*/ 168910 h 2076238"/>
              <a:gd name="connsiteX13" fmla="*/ 4495800 w 4648200"/>
              <a:gd name="connsiteY13" fmla="*/ 181610 h 2076238"/>
              <a:gd name="connsiteX14" fmla="*/ 4572000 w 4648200"/>
              <a:gd name="connsiteY14" fmla="*/ 232410 h 2076238"/>
              <a:gd name="connsiteX15" fmla="*/ 4635500 w 4648200"/>
              <a:gd name="connsiteY15" fmla="*/ 346710 h 2076238"/>
              <a:gd name="connsiteX16" fmla="*/ 4648200 w 4648200"/>
              <a:gd name="connsiteY16" fmla="*/ 397510 h 2076238"/>
              <a:gd name="connsiteX17" fmla="*/ 4635500 w 4648200"/>
              <a:gd name="connsiteY17" fmla="*/ 880110 h 2076238"/>
              <a:gd name="connsiteX18" fmla="*/ 4622800 w 4648200"/>
              <a:gd name="connsiteY18" fmla="*/ 930910 h 2076238"/>
              <a:gd name="connsiteX19" fmla="*/ 4610100 w 4648200"/>
              <a:gd name="connsiteY19" fmla="*/ 1007110 h 2076238"/>
              <a:gd name="connsiteX20" fmla="*/ 4572000 w 4648200"/>
              <a:gd name="connsiteY20" fmla="*/ 1134110 h 2076238"/>
              <a:gd name="connsiteX21" fmla="*/ 4533900 w 4648200"/>
              <a:gd name="connsiteY21" fmla="*/ 1210310 h 2076238"/>
              <a:gd name="connsiteX22" fmla="*/ 4406900 w 4648200"/>
              <a:gd name="connsiteY22" fmla="*/ 1273810 h 2076238"/>
              <a:gd name="connsiteX23" fmla="*/ 4318000 w 4648200"/>
              <a:gd name="connsiteY23" fmla="*/ 1324610 h 2076238"/>
              <a:gd name="connsiteX24" fmla="*/ 4267200 w 4648200"/>
              <a:gd name="connsiteY24" fmla="*/ 1337310 h 2076238"/>
              <a:gd name="connsiteX25" fmla="*/ 4229100 w 4648200"/>
              <a:gd name="connsiteY25" fmla="*/ 1350010 h 2076238"/>
              <a:gd name="connsiteX26" fmla="*/ 3644900 w 4648200"/>
              <a:gd name="connsiteY26" fmla="*/ 1362710 h 2076238"/>
              <a:gd name="connsiteX27" fmla="*/ 3606800 w 4648200"/>
              <a:gd name="connsiteY27" fmla="*/ 1388110 h 2076238"/>
              <a:gd name="connsiteX28" fmla="*/ 3517900 w 4648200"/>
              <a:gd name="connsiteY28" fmla="*/ 1502410 h 2076238"/>
              <a:gd name="connsiteX29" fmla="*/ 3492500 w 4648200"/>
              <a:gd name="connsiteY29" fmla="*/ 1540510 h 2076238"/>
              <a:gd name="connsiteX30" fmla="*/ 3441700 w 4648200"/>
              <a:gd name="connsiteY30" fmla="*/ 1629410 h 2076238"/>
              <a:gd name="connsiteX31" fmla="*/ 3365500 w 4648200"/>
              <a:gd name="connsiteY31" fmla="*/ 1667510 h 2076238"/>
              <a:gd name="connsiteX32" fmla="*/ 3327400 w 4648200"/>
              <a:gd name="connsiteY32" fmla="*/ 1692910 h 2076238"/>
              <a:gd name="connsiteX33" fmla="*/ 3073400 w 4648200"/>
              <a:gd name="connsiteY33" fmla="*/ 1642110 h 2076238"/>
              <a:gd name="connsiteX34" fmla="*/ 2984500 w 4648200"/>
              <a:gd name="connsiteY34" fmla="*/ 1616710 h 2076238"/>
              <a:gd name="connsiteX35" fmla="*/ 2616200 w 4648200"/>
              <a:gd name="connsiteY35" fmla="*/ 1604010 h 2076238"/>
              <a:gd name="connsiteX36" fmla="*/ 2578100 w 4648200"/>
              <a:gd name="connsiteY36" fmla="*/ 1578610 h 2076238"/>
              <a:gd name="connsiteX37" fmla="*/ 2552700 w 4648200"/>
              <a:gd name="connsiteY37" fmla="*/ 1527810 h 2076238"/>
              <a:gd name="connsiteX38" fmla="*/ 2527300 w 4648200"/>
              <a:gd name="connsiteY38" fmla="*/ 1489710 h 2076238"/>
              <a:gd name="connsiteX39" fmla="*/ 2514600 w 4648200"/>
              <a:gd name="connsiteY39" fmla="*/ 1451610 h 2076238"/>
              <a:gd name="connsiteX40" fmla="*/ 2489200 w 4648200"/>
              <a:gd name="connsiteY40" fmla="*/ 1400810 h 2076238"/>
              <a:gd name="connsiteX41" fmla="*/ 2476500 w 4648200"/>
              <a:gd name="connsiteY41" fmla="*/ 1337310 h 2076238"/>
              <a:gd name="connsiteX42" fmla="*/ 2438400 w 4648200"/>
              <a:gd name="connsiteY42" fmla="*/ 1324610 h 2076238"/>
              <a:gd name="connsiteX43" fmla="*/ 2336800 w 4648200"/>
              <a:gd name="connsiteY43" fmla="*/ 1299210 h 2076238"/>
              <a:gd name="connsiteX44" fmla="*/ 2235200 w 4648200"/>
              <a:gd name="connsiteY44" fmla="*/ 1273810 h 2076238"/>
              <a:gd name="connsiteX45" fmla="*/ 1943100 w 4648200"/>
              <a:gd name="connsiteY45" fmla="*/ 1286510 h 2076238"/>
              <a:gd name="connsiteX46" fmla="*/ 1905000 w 4648200"/>
              <a:gd name="connsiteY46" fmla="*/ 1299210 h 2076238"/>
              <a:gd name="connsiteX47" fmla="*/ 1828800 w 4648200"/>
              <a:gd name="connsiteY47" fmla="*/ 1451610 h 2076238"/>
              <a:gd name="connsiteX48" fmla="*/ 1816100 w 4648200"/>
              <a:gd name="connsiteY48" fmla="*/ 1489710 h 2076238"/>
              <a:gd name="connsiteX49" fmla="*/ 1790700 w 4648200"/>
              <a:gd name="connsiteY49" fmla="*/ 1591310 h 2076238"/>
              <a:gd name="connsiteX50" fmla="*/ 1778000 w 4648200"/>
              <a:gd name="connsiteY50" fmla="*/ 1642110 h 2076238"/>
              <a:gd name="connsiteX51" fmla="*/ 1752600 w 4648200"/>
              <a:gd name="connsiteY51" fmla="*/ 1832610 h 2076238"/>
              <a:gd name="connsiteX52" fmla="*/ 1727200 w 4648200"/>
              <a:gd name="connsiteY52" fmla="*/ 1908810 h 2076238"/>
              <a:gd name="connsiteX53" fmla="*/ 1689100 w 4648200"/>
              <a:gd name="connsiteY53" fmla="*/ 1934210 h 2076238"/>
              <a:gd name="connsiteX54" fmla="*/ 1663700 w 4648200"/>
              <a:gd name="connsiteY54" fmla="*/ 1985010 h 2076238"/>
              <a:gd name="connsiteX55" fmla="*/ 1651000 w 4648200"/>
              <a:gd name="connsiteY55" fmla="*/ 2023110 h 2076238"/>
              <a:gd name="connsiteX56" fmla="*/ 1612900 w 4648200"/>
              <a:gd name="connsiteY56" fmla="*/ 2035810 h 2076238"/>
              <a:gd name="connsiteX57" fmla="*/ 1587500 w 4648200"/>
              <a:gd name="connsiteY57" fmla="*/ 2073910 h 2076238"/>
              <a:gd name="connsiteX58" fmla="*/ 1320800 w 4648200"/>
              <a:gd name="connsiteY58" fmla="*/ 2061210 h 2076238"/>
              <a:gd name="connsiteX59" fmla="*/ 1270000 w 4648200"/>
              <a:gd name="connsiteY59" fmla="*/ 2048510 h 2076238"/>
              <a:gd name="connsiteX60" fmla="*/ 685800 w 4648200"/>
              <a:gd name="connsiteY60" fmla="*/ 2023110 h 2076238"/>
              <a:gd name="connsiteX61" fmla="*/ 571500 w 4648200"/>
              <a:gd name="connsiteY61" fmla="*/ 2010410 h 2076238"/>
              <a:gd name="connsiteX62" fmla="*/ 368300 w 4648200"/>
              <a:gd name="connsiteY62" fmla="*/ 1997710 h 2076238"/>
              <a:gd name="connsiteX63" fmla="*/ 228600 w 4648200"/>
              <a:gd name="connsiteY63" fmla="*/ 1972310 h 2076238"/>
              <a:gd name="connsiteX64" fmla="*/ 215900 w 4648200"/>
              <a:gd name="connsiteY64" fmla="*/ 1934210 h 2076238"/>
              <a:gd name="connsiteX65" fmla="*/ 177800 w 4648200"/>
              <a:gd name="connsiteY65" fmla="*/ 1896110 h 2076238"/>
              <a:gd name="connsiteX66" fmla="*/ 165100 w 4648200"/>
              <a:gd name="connsiteY66" fmla="*/ 1832610 h 2076238"/>
              <a:gd name="connsiteX67" fmla="*/ 139700 w 4648200"/>
              <a:gd name="connsiteY67" fmla="*/ 1781810 h 2076238"/>
              <a:gd name="connsiteX68" fmla="*/ 127000 w 4648200"/>
              <a:gd name="connsiteY68" fmla="*/ 1692910 h 2076238"/>
              <a:gd name="connsiteX69" fmla="*/ 88900 w 4648200"/>
              <a:gd name="connsiteY69" fmla="*/ 1578610 h 2076238"/>
              <a:gd name="connsiteX70" fmla="*/ 63500 w 4648200"/>
              <a:gd name="connsiteY70" fmla="*/ 1388110 h 2076238"/>
              <a:gd name="connsiteX71" fmla="*/ 38100 w 4648200"/>
              <a:gd name="connsiteY71" fmla="*/ 1311910 h 2076238"/>
              <a:gd name="connsiteX72" fmla="*/ 0 w 4648200"/>
              <a:gd name="connsiteY72" fmla="*/ 1210310 h 2076238"/>
              <a:gd name="connsiteX73" fmla="*/ 25400 w 4648200"/>
              <a:gd name="connsiteY73" fmla="*/ 600710 h 2076238"/>
              <a:gd name="connsiteX74" fmla="*/ 38100 w 4648200"/>
              <a:gd name="connsiteY74" fmla="*/ 549910 h 2076238"/>
              <a:gd name="connsiteX75" fmla="*/ 50800 w 4648200"/>
              <a:gd name="connsiteY75" fmla="*/ 448310 h 2076238"/>
              <a:gd name="connsiteX76" fmla="*/ 63500 w 4648200"/>
              <a:gd name="connsiteY76" fmla="*/ 384810 h 2076238"/>
              <a:gd name="connsiteX77" fmla="*/ 76200 w 4648200"/>
              <a:gd name="connsiteY77" fmla="*/ 257810 h 2076238"/>
              <a:gd name="connsiteX78" fmla="*/ 101600 w 4648200"/>
              <a:gd name="connsiteY78" fmla="*/ 181610 h 2076238"/>
              <a:gd name="connsiteX79" fmla="*/ 114300 w 4648200"/>
              <a:gd name="connsiteY79" fmla="*/ 143510 h 2076238"/>
              <a:gd name="connsiteX80" fmla="*/ 101600 w 4648200"/>
              <a:gd name="connsiteY80" fmla="*/ 105410 h 20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648200" h="2076238">
                <a:moveTo>
                  <a:pt x="101600" y="105410"/>
                </a:moveTo>
                <a:cubicBezTo>
                  <a:pt x="122767" y="88477"/>
                  <a:pt x="142546" y="69646"/>
                  <a:pt x="165100" y="54610"/>
                </a:cubicBezTo>
                <a:cubicBezTo>
                  <a:pt x="180852" y="44108"/>
                  <a:pt x="198499" y="36668"/>
                  <a:pt x="215900" y="29210"/>
                </a:cubicBezTo>
                <a:cubicBezTo>
                  <a:pt x="323684" y="-16983"/>
                  <a:pt x="527057" y="6008"/>
                  <a:pt x="584200" y="3810"/>
                </a:cubicBezTo>
                <a:lnTo>
                  <a:pt x="1625600" y="29210"/>
                </a:lnTo>
                <a:cubicBezTo>
                  <a:pt x="1693804" y="31994"/>
                  <a:pt x="1760691" y="50069"/>
                  <a:pt x="1828800" y="54610"/>
                </a:cubicBezTo>
                <a:cubicBezTo>
                  <a:pt x="1951368" y="62781"/>
                  <a:pt x="2074359" y="62400"/>
                  <a:pt x="2197100" y="67310"/>
                </a:cubicBezTo>
                <a:cubicBezTo>
                  <a:pt x="2903042" y="95548"/>
                  <a:pt x="1896890" y="63336"/>
                  <a:pt x="2895600" y="92710"/>
                </a:cubicBezTo>
                <a:cubicBezTo>
                  <a:pt x="2942167" y="96943"/>
                  <a:pt x="2988632" y="102493"/>
                  <a:pt x="3035300" y="105410"/>
                </a:cubicBezTo>
                <a:cubicBezTo>
                  <a:pt x="3124127" y="110962"/>
                  <a:pt x="3213544" y="108282"/>
                  <a:pt x="3302000" y="118110"/>
                </a:cubicBezTo>
                <a:cubicBezTo>
                  <a:pt x="3328610" y="121067"/>
                  <a:pt x="3352112" y="137490"/>
                  <a:pt x="3378200" y="143510"/>
                </a:cubicBezTo>
                <a:cubicBezTo>
                  <a:pt x="3407368" y="150241"/>
                  <a:pt x="3437573" y="151289"/>
                  <a:pt x="3467100" y="156210"/>
                </a:cubicBezTo>
                <a:cubicBezTo>
                  <a:pt x="3488392" y="159759"/>
                  <a:pt x="3509021" y="168377"/>
                  <a:pt x="3530600" y="168910"/>
                </a:cubicBezTo>
                <a:cubicBezTo>
                  <a:pt x="3852263" y="176852"/>
                  <a:pt x="4174067" y="177377"/>
                  <a:pt x="4495800" y="181610"/>
                </a:cubicBezTo>
                <a:cubicBezTo>
                  <a:pt x="4521200" y="198543"/>
                  <a:pt x="4555067" y="207010"/>
                  <a:pt x="4572000" y="232410"/>
                </a:cubicBezTo>
                <a:cubicBezTo>
                  <a:pt x="4617482" y="300633"/>
                  <a:pt x="4618735" y="288032"/>
                  <a:pt x="4635500" y="346710"/>
                </a:cubicBezTo>
                <a:cubicBezTo>
                  <a:pt x="4640295" y="363493"/>
                  <a:pt x="4643967" y="380577"/>
                  <a:pt x="4648200" y="397510"/>
                </a:cubicBezTo>
                <a:cubicBezTo>
                  <a:pt x="4643967" y="558377"/>
                  <a:pt x="4643154" y="719370"/>
                  <a:pt x="4635500" y="880110"/>
                </a:cubicBezTo>
                <a:cubicBezTo>
                  <a:pt x="4634670" y="897545"/>
                  <a:pt x="4626223" y="913794"/>
                  <a:pt x="4622800" y="930910"/>
                </a:cubicBezTo>
                <a:cubicBezTo>
                  <a:pt x="4617750" y="956160"/>
                  <a:pt x="4615150" y="981860"/>
                  <a:pt x="4610100" y="1007110"/>
                </a:cubicBezTo>
                <a:cubicBezTo>
                  <a:pt x="4600503" y="1055094"/>
                  <a:pt x="4588199" y="1085514"/>
                  <a:pt x="4572000" y="1134110"/>
                </a:cubicBezTo>
                <a:cubicBezTo>
                  <a:pt x="4562941" y="1161287"/>
                  <a:pt x="4557071" y="1190035"/>
                  <a:pt x="4533900" y="1210310"/>
                </a:cubicBezTo>
                <a:cubicBezTo>
                  <a:pt x="4473418" y="1263232"/>
                  <a:pt x="4470025" y="1258029"/>
                  <a:pt x="4406900" y="1273810"/>
                </a:cubicBezTo>
                <a:cubicBezTo>
                  <a:pt x="4375317" y="1294865"/>
                  <a:pt x="4354830" y="1310799"/>
                  <a:pt x="4318000" y="1324610"/>
                </a:cubicBezTo>
                <a:cubicBezTo>
                  <a:pt x="4301657" y="1330739"/>
                  <a:pt x="4283983" y="1332515"/>
                  <a:pt x="4267200" y="1337310"/>
                </a:cubicBezTo>
                <a:cubicBezTo>
                  <a:pt x="4254328" y="1340988"/>
                  <a:pt x="4242476" y="1349464"/>
                  <a:pt x="4229100" y="1350010"/>
                </a:cubicBezTo>
                <a:cubicBezTo>
                  <a:pt x="4034483" y="1357954"/>
                  <a:pt x="3839633" y="1358477"/>
                  <a:pt x="3644900" y="1362710"/>
                </a:cubicBezTo>
                <a:cubicBezTo>
                  <a:pt x="3632200" y="1371177"/>
                  <a:pt x="3618526" y="1378339"/>
                  <a:pt x="3606800" y="1388110"/>
                </a:cubicBezTo>
                <a:cubicBezTo>
                  <a:pt x="3562036" y="1425414"/>
                  <a:pt x="3553301" y="1449308"/>
                  <a:pt x="3517900" y="1502410"/>
                </a:cubicBezTo>
                <a:cubicBezTo>
                  <a:pt x="3509433" y="1515110"/>
                  <a:pt x="3499326" y="1526858"/>
                  <a:pt x="3492500" y="1540510"/>
                </a:cubicBezTo>
                <a:cubicBezTo>
                  <a:pt x="3482539" y="1560432"/>
                  <a:pt x="3459651" y="1611459"/>
                  <a:pt x="3441700" y="1629410"/>
                </a:cubicBezTo>
                <a:cubicBezTo>
                  <a:pt x="3405304" y="1665806"/>
                  <a:pt x="3406817" y="1646852"/>
                  <a:pt x="3365500" y="1667510"/>
                </a:cubicBezTo>
                <a:cubicBezTo>
                  <a:pt x="3351848" y="1674336"/>
                  <a:pt x="3340100" y="1684443"/>
                  <a:pt x="3327400" y="1692910"/>
                </a:cubicBezTo>
                <a:cubicBezTo>
                  <a:pt x="3222207" y="1679761"/>
                  <a:pt x="3184707" y="1679212"/>
                  <a:pt x="3073400" y="1642110"/>
                </a:cubicBezTo>
                <a:cubicBezTo>
                  <a:pt x="3052715" y="1635215"/>
                  <a:pt x="3003991" y="1617891"/>
                  <a:pt x="2984500" y="1616710"/>
                </a:cubicBezTo>
                <a:cubicBezTo>
                  <a:pt x="2861885" y="1609279"/>
                  <a:pt x="2738967" y="1608243"/>
                  <a:pt x="2616200" y="1604010"/>
                </a:cubicBezTo>
                <a:cubicBezTo>
                  <a:pt x="2603500" y="1595543"/>
                  <a:pt x="2587871" y="1590336"/>
                  <a:pt x="2578100" y="1578610"/>
                </a:cubicBezTo>
                <a:cubicBezTo>
                  <a:pt x="2565980" y="1564066"/>
                  <a:pt x="2562093" y="1544248"/>
                  <a:pt x="2552700" y="1527810"/>
                </a:cubicBezTo>
                <a:cubicBezTo>
                  <a:pt x="2545127" y="1514558"/>
                  <a:pt x="2534126" y="1503362"/>
                  <a:pt x="2527300" y="1489710"/>
                </a:cubicBezTo>
                <a:cubicBezTo>
                  <a:pt x="2521313" y="1477736"/>
                  <a:pt x="2519873" y="1463915"/>
                  <a:pt x="2514600" y="1451610"/>
                </a:cubicBezTo>
                <a:cubicBezTo>
                  <a:pt x="2507142" y="1434209"/>
                  <a:pt x="2497667" y="1417743"/>
                  <a:pt x="2489200" y="1400810"/>
                </a:cubicBezTo>
                <a:cubicBezTo>
                  <a:pt x="2484967" y="1379643"/>
                  <a:pt x="2488474" y="1355271"/>
                  <a:pt x="2476500" y="1337310"/>
                </a:cubicBezTo>
                <a:cubicBezTo>
                  <a:pt x="2469074" y="1326171"/>
                  <a:pt x="2451315" y="1328132"/>
                  <a:pt x="2438400" y="1324610"/>
                </a:cubicBezTo>
                <a:cubicBezTo>
                  <a:pt x="2404721" y="1315425"/>
                  <a:pt x="2370815" y="1307060"/>
                  <a:pt x="2336800" y="1299210"/>
                </a:cubicBezTo>
                <a:cubicBezTo>
                  <a:pt x="2237185" y="1276222"/>
                  <a:pt x="2308035" y="1298088"/>
                  <a:pt x="2235200" y="1273810"/>
                </a:cubicBezTo>
                <a:cubicBezTo>
                  <a:pt x="2137833" y="1278043"/>
                  <a:pt x="2040272" y="1279035"/>
                  <a:pt x="1943100" y="1286510"/>
                </a:cubicBezTo>
                <a:cubicBezTo>
                  <a:pt x="1929752" y="1287537"/>
                  <a:pt x="1914466" y="1289744"/>
                  <a:pt x="1905000" y="1299210"/>
                </a:cubicBezTo>
                <a:cubicBezTo>
                  <a:pt x="1855761" y="1348449"/>
                  <a:pt x="1849458" y="1389635"/>
                  <a:pt x="1828800" y="1451610"/>
                </a:cubicBezTo>
                <a:cubicBezTo>
                  <a:pt x="1824567" y="1464310"/>
                  <a:pt x="1819347" y="1476723"/>
                  <a:pt x="1816100" y="1489710"/>
                </a:cubicBezTo>
                <a:lnTo>
                  <a:pt x="1790700" y="1591310"/>
                </a:lnTo>
                <a:lnTo>
                  <a:pt x="1778000" y="1642110"/>
                </a:lnTo>
                <a:cubicBezTo>
                  <a:pt x="1771884" y="1703271"/>
                  <a:pt x="1769213" y="1771694"/>
                  <a:pt x="1752600" y="1832610"/>
                </a:cubicBezTo>
                <a:cubicBezTo>
                  <a:pt x="1745555" y="1858441"/>
                  <a:pt x="1749477" y="1893958"/>
                  <a:pt x="1727200" y="1908810"/>
                </a:cubicBezTo>
                <a:lnTo>
                  <a:pt x="1689100" y="1934210"/>
                </a:lnTo>
                <a:cubicBezTo>
                  <a:pt x="1680633" y="1951143"/>
                  <a:pt x="1671158" y="1967609"/>
                  <a:pt x="1663700" y="1985010"/>
                </a:cubicBezTo>
                <a:cubicBezTo>
                  <a:pt x="1658427" y="1997315"/>
                  <a:pt x="1660466" y="2013644"/>
                  <a:pt x="1651000" y="2023110"/>
                </a:cubicBezTo>
                <a:cubicBezTo>
                  <a:pt x="1641534" y="2032576"/>
                  <a:pt x="1625600" y="2031577"/>
                  <a:pt x="1612900" y="2035810"/>
                </a:cubicBezTo>
                <a:cubicBezTo>
                  <a:pt x="1604433" y="2048510"/>
                  <a:pt x="1602706" y="2072588"/>
                  <a:pt x="1587500" y="2073910"/>
                </a:cubicBezTo>
                <a:cubicBezTo>
                  <a:pt x="1498834" y="2081620"/>
                  <a:pt x="1409517" y="2068307"/>
                  <a:pt x="1320800" y="2061210"/>
                </a:cubicBezTo>
                <a:cubicBezTo>
                  <a:pt x="1303401" y="2059818"/>
                  <a:pt x="1287423" y="2049555"/>
                  <a:pt x="1270000" y="2048510"/>
                </a:cubicBezTo>
                <a:cubicBezTo>
                  <a:pt x="1075433" y="2036836"/>
                  <a:pt x="880533" y="2031577"/>
                  <a:pt x="685800" y="2023110"/>
                </a:cubicBezTo>
                <a:cubicBezTo>
                  <a:pt x="647700" y="2018877"/>
                  <a:pt x="609712" y="2013467"/>
                  <a:pt x="571500" y="2010410"/>
                </a:cubicBezTo>
                <a:cubicBezTo>
                  <a:pt x="503851" y="2004998"/>
                  <a:pt x="435910" y="2003589"/>
                  <a:pt x="368300" y="1997710"/>
                </a:cubicBezTo>
                <a:cubicBezTo>
                  <a:pt x="298525" y="1991643"/>
                  <a:pt x="287213" y="1986963"/>
                  <a:pt x="228600" y="1972310"/>
                </a:cubicBezTo>
                <a:cubicBezTo>
                  <a:pt x="224367" y="1959610"/>
                  <a:pt x="223326" y="1945349"/>
                  <a:pt x="215900" y="1934210"/>
                </a:cubicBezTo>
                <a:cubicBezTo>
                  <a:pt x="205937" y="1919266"/>
                  <a:pt x="185832" y="1912174"/>
                  <a:pt x="177800" y="1896110"/>
                </a:cubicBezTo>
                <a:cubicBezTo>
                  <a:pt x="168147" y="1876803"/>
                  <a:pt x="171926" y="1853088"/>
                  <a:pt x="165100" y="1832610"/>
                </a:cubicBezTo>
                <a:cubicBezTo>
                  <a:pt x="159113" y="1814649"/>
                  <a:pt x="148167" y="1798743"/>
                  <a:pt x="139700" y="1781810"/>
                </a:cubicBezTo>
                <a:cubicBezTo>
                  <a:pt x="135467" y="1752177"/>
                  <a:pt x="134260" y="1721950"/>
                  <a:pt x="127000" y="1692910"/>
                </a:cubicBezTo>
                <a:cubicBezTo>
                  <a:pt x="117260" y="1653948"/>
                  <a:pt x="88900" y="1578610"/>
                  <a:pt x="88900" y="1578610"/>
                </a:cubicBezTo>
                <a:cubicBezTo>
                  <a:pt x="84672" y="1540555"/>
                  <a:pt x="74901" y="1433715"/>
                  <a:pt x="63500" y="1388110"/>
                </a:cubicBezTo>
                <a:cubicBezTo>
                  <a:pt x="57006" y="1362135"/>
                  <a:pt x="46567" y="1337310"/>
                  <a:pt x="38100" y="1311910"/>
                </a:cubicBezTo>
                <a:cubicBezTo>
                  <a:pt x="18191" y="1252183"/>
                  <a:pt x="30372" y="1286239"/>
                  <a:pt x="0" y="1210310"/>
                </a:cubicBezTo>
                <a:cubicBezTo>
                  <a:pt x="3274" y="1089177"/>
                  <a:pt x="1704" y="778432"/>
                  <a:pt x="25400" y="600710"/>
                </a:cubicBezTo>
                <a:cubicBezTo>
                  <a:pt x="27707" y="583409"/>
                  <a:pt x="35231" y="567127"/>
                  <a:pt x="38100" y="549910"/>
                </a:cubicBezTo>
                <a:cubicBezTo>
                  <a:pt x="43711" y="516244"/>
                  <a:pt x="45610" y="482043"/>
                  <a:pt x="50800" y="448310"/>
                </a:cubicBezTo>
                <a:cubicBezTo>
                  <a:pt x="54082" y="426975"/>
                  <a:pt x="60647" y="406206"/>
                  <a:pt x="63500" y="384810"/>
                </a:cubicBezTo>
                <a:cubicBezTo>
                  <a:pt x="69123" y="342639"/>
                  <a:pt x="68360" y="299626"/>
                  <a:pt x="76200" y="257810"/>
                </a:cubicBezTo>
                <a:cubicBezTo>
                  <a:pt x="81134" y="231495"/>
                  <a:pt x="93133" y="207010"/>
                  <a:pt x="101600" y="181610"/>
                </a:cubicBezTo>
                <a:cubicBezTo>
                  <a:pt x="105833" y="168910"/>
                  <a:pt x="114300" y="156897"/>
                  <a:pt x="114300" y="143510"/>
                </a:cubicBezTo>
                <a:lnTo>
                  <a:pt x="101600" y="10541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848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8A7E4-7D50-4896-BD41-7FDFCFFD298F}"/>
              </a:ext>
            </a:extLst>
          </p:cNvPr>
          <p:cNvSpPr>
            <a:spLocks noGrp="1"/>
          </p:cNvSpPr>
          <p:nvPr>
            <p:ph type="title"/>
          </p:nvPr>
        </p:nvSpPr>
        <p:spPr/>
        <p:txBody>
          <a:bodyPr>
            <a:normAutofit fontScale="90000"/>
          </a:bodyPr>
          <a:lstStyle/>
          <a:p>
            <a:r>
              <a:rPr lang="el-GR"/>
              <a:t>Σάρωση συντελεστών κατά Ζιγκ Ζαγκ</a:t>
            </a:r>
            <a:endParaRPr lang="en-US"/>
          </a:p>
        </p:txBody>
      </p:sp>
      <p:sp>
        <p:nvSpPr>
          <p:cNvPr id="3" name="Θέση περιεχομένου 2">
            <a:extLst>
              <a:ext uri="{FF2B5EF4-FFF2-40B4-BE49-F238E27FC236}">
                <a16:creationId xmlns:a16="http://schemas.microsoft.com/office/drawing/2014/main" id="{6C9F0849-B8B2-4113-AB08-636677BC1082}"/>
              </a:ext>
            </a:extLst>
          </p:cNvPr>
          <p:cNvSpPr>
            <a:spLocks noGrp="1"/>
          </p:cNvSpPr>
          <p:nvPr>
            <p:ph idx="1"/>
          </p:nvPr>
        </p:nvSpPr>
        <p:spPr>
          <a:xfrm>
            <a:off x="464156" y="1556792"/>
            <a:ext cx="3027724" cy="4525963"/>
          </a:xfrm>
        </p:spPr>
        <p:txBody>
          <a:bodyPr>
            <a:normAutofit/>
          </a:bodyPr>
          <a:lstStyle/>
          <a:p>
            <a:r>
              <a:rPr lang="el-GR" sz="2400"/>
              <a:t>Ομαδοποίηση των τιμών και κατά το δυνατόν συγκέντρωση των μηδενικών τιμών, η σάρωση γίνεται κατά </a:t>
            </a:r>
            <a:r>
              <a:rPr lang="el-GR" sz="2400" b="1"/>
              <a:t>ζιγκ ζαγκ</a:t>
            </a:r>
            <a:r>
              <a:rPr lang="el-GR" sz="2400"/>
              <a:t>, ξεκινώντας </a:t>
            </a:r>
            <a:r>
              <a:rPr lang="el-GR" sz="2400" b="1"/>
              <a:t>από το άνω αριστερά τμήμα και προχωρώντας προς τα δεξιά και κάτω. </a:t>
            </a:r>
            <a:endParaRPr lang="en-US" sz="2400" b="1"/>
          </a:p>
        </p:txBody>
      </p:sp>
      <p:pic>
        <p:nvPicPr>
          <p:cNvPr id="4" name="Εικόνα 3">
            <a:extLst>
              <a:ext uri="{FF2B5EF4-FFF2-40B4-BE49-F238E27FC236}">
                <a16:creationId xmlns:a16="http://schemas.microsoft.com/office/drawing/2014/main" id="{FDF8B390-9AE8-4A02-8A2F-1C163DAA569F}"/>
              </a:ext>
            </a:extLst>
          </p:cNvPr>
          <p:cNvPicPr>
            <a:picLocks noChangeAspect="1"/>
          </p:cNvPicPr>
          <p:nvPr/>
        </p:nvPicPr>
        <p:blipFill>
          <a:blip r:embed="rId3"/>
          <a:stretch>
            <a:fillRect/>
          </a:stretch>
        </p:blipFill>
        <p:spPr>
          <a:xfrm>
            <a:off x="3491508" y="1556172"/>
            <a:ext cx="5765607" cy="3456384"/>
          </a:xfrm>
          <a:prstGeom prst="rect">
            <a:avLst/>
          </a:prstGeom>
        </p:spPr>
      </p:pic>
    </p:spTree>
    <p:extLst>
      <p:ext uri="{BB962C8B-B14F-4D97-AF65-F5344CB8AC3E}">
        <p14:creationId xmlns:p14="http://schemas.microsoft.com/office/powerpoint/2010/main" val="10656147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5: </a:t>
            </a:r>
            <a:r>
              <a:rPr lang="el-GR"/>
              <a:t>Σάρωση συντελεστών κατά ζιγκ ζαγκ  </a:t>
            </a:r>
          </a:p>
          <a:p>
            <a:pPr marL="0" indent="0">
              <a:buNone/>
            </a:pPr>
            <a:endParaRPr lang="el-GR"/>
          </a:p>
          <a:p>
            <a:pPr marL="0" indent="0">
              <a:buNone/>
            </a:pPr>
            <a:r>
              <a:rPr lang="el-GR"/>
              <a:t>10, 4, 3, -7, 9, 2, 5, 1, -5, -3, -2, -5, 1, 2, 1, 0, 1, -2, 0, 1,0, 0, 0, 0, -1, -1, 0, 0, ...0</a:t>
            </a:r>
            <a:endParaRPr lang="en-US"/>
          </a:p>
        </p:txBody>
      </p:sp>
    </p:spTree>
    <p:extLst>
      <p:ext uri="{BB962C8B-B14F-4D97-AF65-F5344CB8AC3E}">
        <p14:creationId xmlns:p14="http://schemas.microsoft.com/office/powerpoint/2010/main" val="3997291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B0A36-A3FC-491A-A281-D99EEFF89F9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D058E75-906D-4D92-8CC9-E56C48D7EBB5}"/>
              </a:ext>
            </a:extLst>
          </p:cNvPr>
          <p:cNvSpPr>
            <a:spLocks noGrp="1"/>
          </p:cNvSpPr>
          <p:nvPr>
            <p:ph idx="1"/>
          </p:nvPr>
        </p:nvSpPr>
        <p:spPr/>
        <p:txBody>
          <a:bodyPr/>
          <a:lstStyle/>
          <a:p>
            <a:r>
              <a:rPr lang="el-GR"/>
              <a:t>Δείτε Πρακτικές Υπολογισμού δισδιάστατου </a:t>
            </a:r>
            <a:r>
              <a:rPr lang="en-US"/>
              <a:t>DCT </a:t>
            </a:r>
            <a:r>
              <a:rPr lang="el-GR"/>
              <a:t>και Προσαρμογή Επιπέδου Ποιότητας στο [1]</a:t>
            </a:r>
            <a:endParaRPr lang="en-US"/>
          </a:p>
        </p:txBody>
      </p:sp>
    </p:spTree>
    <p:extLst>
      <p:ext uri="{BB962C8B-B14F-4D97-AF65-F5344CB8AC3E}">
        <p14:creationId xmlns:p14="http://schemas.microsoft.com/office/powerpoint/2010/main" val="3696273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6: Κωδικοποίηση </a:t>
            </a:r>
            <a:r>
              <a:rPr lang="el-GR"/>
              <a:t>συντελεστών  που έχουν προκύψει από τη σάρωση κατά </a:t>
            </a:r>
            <a:r>
              <a:rPr lang="en-US"/>
              <a:t>Z</a:t>
            </a:r>
            <a:r>
              <a:rPr lang="el-GR" err="1"/>
              <a:t>ιγκ</a:t>
            </a:r>
            <a:r>
              <a:rPr lang="el-GR"/>
              <a:t> </a:t>
            </a:r>
            <a:r>
              <a:rPr lang="en-US"/>
              <a:t>Z</a:t>
            </a:r>
            <a:r>
              <a:rPr lang="el-GR" err="1"/>
              <a:t>αγκ</a:t>
            </a:r>
            <a:r>
              <a:rPr lang="el-GR"/>
              <a:t> </a:t>
            </a:r>
          </a:p>
          <a:p>
            <a:pPr marL="0" indent="0">
              <a:buNone/>
            </a:pPr>
            <a:r>
              <a:rPr lang="el-GR" i="1"/>
              <a:t>Θα το εξετάσουμε σε λίγο ...</a:t>
            </a:r>
            <a:endParaRPr lang="en-US" i="1"/>
          </a:p>
        </p:txBody>
      </p:sp>
    </p:spTree>
    <p:extLst>
      <p:ext uri="{BB962C8B-B14F-4D97-AF65-F5344CB8AC3E}">
        <p14:creationId xmlns:p14="http://schemas.microsoft.com/office/powerpoint/2010/main" val="37734444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524E0-35F5-42C9-B5D3-FEE879D284BC}"/>
              </a:ext>
            </a:extLst>
          </p:cNvPr>
          <p:cNvSpPr>
            <a:spLocks noGrp="1"/>
          </p:cNvSpPr>
          <p:nvPr>
            <p:ph type="title"/>
          </p:nvPr>
        </p:nvSpPr>
        <p:spPr/>
        <p:txBody>
          <a:bodyPr/>
          <a:lstStyle/>
          <a:p>
            <a:r>
              <a:rPr lang="en-US"/>
              <a:t>A</a:t>
            </a:r>
            <a:r>
              <a:rPr lang="el-GR" err="1"/>
              <a:t>ποκωδικοποίηση</a:t>
            </a:r>
            <a:endParaRPr lang="en-US"/>
          </a:p>
        </p:txBody>
      </p:sp>
      <p:sp>
        <p:nvSpPr>
          <p:cNvPr id="3" name="Θέση περιεχομένου 2">
            <a:extLst>
              <a:ext uri="{FF2B5EF4-FFF2-40B4-BE49-F238E27FC236}">
                <a16:creationId xmlns:a16="http://schemas.microsoft.com/office/drawing/2014/main" id="{F34A4917-6D17-4873-9AD9-6076031A1E2A}"/>
              </a:ext>
            </a:extLst>
          </p:cNvPr>
          <p:cNvSpPr>
            <a:spLocks noGrp="1"/>
          </p:cNvSpPr>
          <p:nvPr>
            <p:ph idx="1"/>
          </p:nvPr>
        </p:nvSpPr>
        <p:spPr/>
        <p:txBody>
          <a:bodyPr>
            <a:normAutofit/>
          </a:bodyPr>
          <a:lstStyle/>
          <a:p>
            <a:pPr marL="0" indent="0">
              <a:buNone/>
            </a:pPr>
            <a:r>
              <a:rPr lang="el-GR" b="1"/>
              <a:t>Ανάστροφη διαδικασία</a:t>
            </a:r>
          </a:p>
          <a:p>
            <a:r>
              <a:rPr lang="el-GR" b="1"/>
              <a:t>Βήμα: </a:t>
            </a:r>
            <a:r>
              <a:rPr lang="el-GR"/>
              <a:t>Αποκωδικοποίηση (βήμα 6 – κωδικοποίηση)</a:t>
            </a:r>
          </a:p>
          <a:p>
            <a:pPr marL="0" indent="0">
              <a:buNone/>
            </a:pPr>
            <a:r>
              <a:rPr lang="el-GR"/>
              <a:t>Περίπου:    </a:t>
            </a:r>
          </a:p>
          <a:p>
            <a:pPr marL="0" indent="0">
              <a:buNone/>
            </a:pPr>
            <a:r>
              <a:rPr lang="el-GR"/>
              <a:t>10, 4, 3, -7, 9, 2, 5, 1, -5, -3, -2, -5, 1, 2, 1, 0, 1, -2, 0, 1,0, 0, 0, 0, -1, -1, 0, 0, ...0</a:t>
            </a:r>
            <a:endParaRPr lang="en-US"/>
          </a:p>
          <a:p>
            <a:r>
              <a:rPr lang="el-GR" b="1"/>
              <a:t>Βήμα: </a:t>
            </a:r>
            <a:r>
              <a:rPr lang="el-GR"/>
              <a:t>Δημιουργία πίνακα</a:t>
            </a:r>
          </a:p>
        </p:txBody>
      </p:sp>
    </p:spTree>
    <p:extLst>
      <p:ext uri="{BB962C8B-B14F-4D97-AF65-F5344CB8AC3E}">
        <p14:creationId xmlns:p14="http://schemas.microsoft.com/office/powerpoint/2010/main" val="6675734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496824" y="2684513"/>
            <a:ext cx="7753350" cy="3200400"/>
          </a:xfrm>
          <a:prstGeom prst="rect">
            <a:avLst/>
          </a:prstGeom>
        </p:spPr>
      </p:pic>
      <p:sp>
        <p:nvSpPr>
          <p:cNvPr id="8" name="Θέση περιεχομένου 7">
            <a:extLst>
              <a:ext uri="{FF2B5EF4-FFF2-40B4-BE49-F238E27FC236}">
                <a16:creationId xmlns:a16="http://schemas.microsoft.com/office/drawing/2014/main" id="{8BBB9EC2-BA98-4BBF-97D9-3833992E0C19}"/>
              </a:ext>
            </a:extLst>
          </p:cNvPr>
          <p:cNvSpPr>
            <a:spLocks noGrp="1"/>
          </p:cNvSpPr>
          <p:nvPr>
            <p:ph idx="1"/>
          </p:nvPr>
        </p:nvSpPr>
        <p:spPr>
          <a:xfrm>
            <a:off x="464156" y="1556793"/>
            <a:ext cx="8229600" cy="2304256"/>
          </a:xfrm>
        </p:spPr>
        <p:txBody>
          <a:bodyPr>
            <a:normAutofit/>
          </a:bodyPr>
          <a:lstStyle/>
          <a:p>
            <a:r>
              <a:rPr lang="el-GR" sz="2800" b="1"/>
              <a:t>Βήμα: </a:t>
            </a:r>
            <a:r>
              <a:rPr lang="el-GR" sz="2800"/>
              <a:t>Πολλαπλασιασμός κάθε τιμής με το αντίστοιχο στοιχείο του </a:t>
            </a:r>
            <a:r>
              <a:rPr lang="el-GR" sz="2800" err="1"/>
              <a:t>προτυποποιημένου</a:t>
            </a:r>
            <a:r>
              <a:rPr lang="el-GR" sz="2800"/>
              <a:t> πίνακα </a:t>
            </a:r>
            <a:endParaRPr lang="en-US" sz="2800"/>
          </a:p>
          <a:p>
            <a:endParaRPr lang="en-US" sz="2800"/>
          </a:p>
        </p:txBody>
      </p:sp>
    </p:spTree>
    <p:extLst>
      <p:ext uri="{BB962C8B-B14F-4D97-AF65-F5344CB8AC3E}">
        <p14:creationId xmlns:p14="http://schemas.microsoft.com/office/powerpoint/2010/main" val="327649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556792"/>
            <a:ext cx="8572340" cy="4525963"/>
          </a:xfrm>
        </p:spPr>
        <p:txBody>
          <a:bodyPr>
            <a:normAutofit/>
          </a:bodyPr>
          <a:lstStyle/>
          <a:p>
            <a:r>
              <a:rPr lang="el-GR" sz="2800"/>
              <a:t>Κατάλληλη προτεραιότητα στα διάφορα είδη πληροφορίας</a:t>
            </a:r>
            <a:r>
              <a:rPr lang="en-US" sz="2800"/>
              <a:t>,</a:t>
            </a:r>
            <a:r>
              <a:rPr lang="el-GR" sz="2800"/>
              <a:t> βασιζόμενοι στη </a:t>
            </a:r>
            <a:r>
              <a:rPr lang="el-GR" sz="2800" b="1"/>
              <a:t>γνώση της φυσιολογίας της όρασης και ακοής, </a:t>
            </a:r>
            <a:r>
              <a:rPr lang="el-GR" sz="2800"/>
              <a:t>π.χ.</a:t>
            </a:r>
            <a:endParaRPr lang="en-US" sz="2800"/>
          </a:p>
          <a:p>
            <a:pPr lvl="1"/>
            <a:r>
              <a:rPr lang="el-GR" sz="2400"/>
              <a:t>ο ανθρώπινος οφθαλμός είναι πολύ πιο ευαίσθητος στις αλλαγές στις τιμές της </a:t>
            </a:r>
            <a:r>
              <a:rPr lang="el-GR" sz="2400" b="1"/>
              <a:t>φωτεινότητας</a:t>
            </a:r>
            <a:r>
              <a:rPr lang="el-GR" sz="2400"/>
              <a:t> σε σχέση με τις αλλαγές στις τιμές των</a:t>
            </a:r>
            <a:r>
              <a:rPr lang="el-GR" sz="2400" b="1"/>
              <a:t> χρωμάτων</a:t>
            </a:r>
            <a:r>
              <a:rPr lang="el-GR" sz="2400"/>
              <a:t>.  </a:t>
            </a:r>
            <a:endParaRPr lang="en-US" sz="2400"/>
          </a:p>
          <a:p>
            <a:pPr lvl="1"/>
            <a:r>
              <a:rPr lang="el-GR" sz="2400"/>
              <a:t>δεν είναι ευαίσθητος στις </a:t>
            </a:r>
            <a:r>
              <a:rPr lang="el-GR" sz="2400" b="1"/>
              <a:t>υψηλές συχνότητες </a:t>
            </a:r>
            <a:r>
              <a:rPr lang="el-GR" sz="2400"/>
              <a:t>στην οπτική πληροφορία χρωμάτων που αντιστοιχούν στις </a:t>
            </a:r>
            <a:r>
              <a:rPr lang="el-GR" sz="2400" i="1"/>
              <a:t>συνεχόμενες αλλαγές στις τιμές των χρωμάτων μεταξύ γειτονικών </a:t>
            </a:r>
            <a:r>
              <a:rPr lang="el-GR" sz="2400" i="1" err="1"/>
              <a:t>εικονοστοιχείων</a:t>
            </a:r>
            <a:endParaRPr lang="en-US" sz="2400" i="1"/>
          </a:p>
          <a:p>
            <a:pPr>
              <a:spcBef>
                <a:spcPts val="600"/>
              </a:spcBef>
              <a:spcAft>
                <a:spcPts val="600"/>
              </a:spcAft>
            </a:pPr>
            <a:endParaRPr lang="en-US" sz="2800"/>
          </a:p>
          <a:p>
            <a:pPr>
              <a:spcBef>
                <a:spcPts val="600"/>
              </a:spcBef>
              <a:spcAft>
                <a:spcPts val="600"/>
              </a:spcAft>
            </a:pPr>
            <a:endParaRPr lang="en-US" sz="2800"/>
          </a:p>
        </p:txBody>
      </p:sp>
    </p:spTree>
    <p:extLst>
      <p:ext uri="{BB962C8B-B14F-4D97-AF65-F5344CB8AC3E}">
        <p14:creationId xmlns:p14="http://schemas.microsoft.com/office/powerpoint/2010/main" val="303498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81261" y="274638"/>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959545" y="3614564"/>
            <a:ext cx="7448550" cy="3124200"/>
          </a:xfrm>
          <a:prstGeom prst="rect">
            <a:avLst/>
          </a:prstGeom>
        </p:spPr>
      </p:pic>
    </p:spTree>
    <p:extLst>
      <p:ext uri="{BB962C8B-B14F-4D97-AF65-F5344CB8AC3E}">
        <p14:creationId xmlns:p14="http://schemas.microsoft.com/office/powerpoint/2010/main" val="8871919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C4556-6D53-4D9D-B7ED-47DFD620D28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2FB98CB4-46BA-4412-BF50-D8A1671C2B7A}"/>
              </a:ext>
            </a:extLst>
          </p:cNvPr>
          <p:cNvSpPr>
            <a:spLocks noGrp="1"/>
          </p:cNvSpPr>
          <p:nvPr>
            <p:ph idx="1"/>
          </p:nvPr>
        </p:nvSpPr>
        <p:spPr/>
        <p:txBody>
          <a:bodyPr/>
          <a:lstStyle/>
          <a:p>
            <a:endParaRPr lang="en-US"/>
          </a:p>
        </p:txBody>
      </p:sp>
      <p:pic>
        <p:nvPicPr>
          <p:cNvPr id="5" name="Εικόνα 4">
            <a:extLst>
              <a:ext uri="{FF2B5EF4-FFF2-40B4-BE49-F238E27FC236}">
                <a16:creationId xmlns:a16="http://schemas.microsoft.com/office/drawing/2014/main" id="{180A86D3-A432-405C-87A4-5B8795DEBB74}"/>
              </a:ext>
            </a:extLst>
          </p:cNvPr>
          <p:cNvPicPr>
            <a:picLocks noChangeAspect="1"/>
          </p:cNvPicPr>
          <p:nvPr/>
        </p:nvPicPr>
        <p:blipFill>
          <a:blip r:embed="rId3"/>
          <a:stretch>
            <a:fillRect/>
          </a:stretch>
        </p:blipFill>
        <p:spPr>
          <a:xfrm>
            <a:off x="168720" y="1556792"/>
            <a:ext cx="8820472" cy="4258458"/>
          </a:xfrm>
          <a:prstGeom prst="rect">
            <a:avLst/>
          </a:prstGeom>
        </p:spPr>
      </p:pic>
    </p:spTree>
    <p:extLst>
      <p:ext uri="{BB962C8B-B14F-4D97-AF65-F5344CB8AC3E}">
        <p14:creationId xmlns:p14="http://schemas.microsoft.com/office/powerpoint/2010/main" val="11561331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1772A-7B5B-48F3-BC1B-CB7E811A2EE8}"/>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AD94122-DDE7-409E-A374-9C3356472367}"/>
              </a:ext>
            </a:extLst>
          </p:cNvPr>
          <p:cNvSpPr>
            <a:spLocks noGrp="1"/>
          </p:cNvSpPr>
          <p:nvPr>
            <p:ph idx="1"/>
          </p:nvPr>
        </p:nvSpPr>
        <p:spPr/>
        <p:txBody>
          <a:bodyPr/>
          <a:lstStyle/>
          <a:p>
            <a:r>
              <a:rPr lang="el-GR" b="1"/>
              <a:t>Βήμα: </a:t>
            </a:r>
            <a:r>
              <a:rPr lang="el-GR"/>
              <a:t>Εφαρμογή του αντίστροφου </a:t>
            </a:r>
            <a:r>
              <a:rPr lang="en-US"/>
              <a:t>DCT </a:t>
            </a:r>
            <a:r>
              <a:rPr lang="el-GR"/>
              <a:t>με προσέγγιση πλησιέστερου ακεραίου</a:t>
            </a:r>
          </a:p>
          <a:p>
            <a:r>
              <a:rPr lang="el-GR" b="1"/>
              <a:t>Βήμα: </a:t>
            </a:r>
            <a:r>
              <a:rPr lang="el-GR"/>
              <a:t>Πρόσθεση της μέσης τιμής 128 σε κάθε στοιχείο του πίνακα </a:t>
            </a:r>
          </a:p>
          <a:p>
            <a:endParaRPr lang="el-GR"/>
          </a:p>
          <a:p>
            <a:pPr marL="0" indent="0">
              <a:buNone/>
            </a:pPr>
            <a:r>
              <a:rPr lang="el-GR"/>
              <a:t>Προκύπτει ο πίνακας φωτεινότητας.</a:t>
            </a:r>
            <a:endParaRPr lang="en-US"/>
          </a:p>
        </p:txBody>
      </p:sp>
    </p:spTree>
    <p:extLst>
      <p:ext uri="{BB962C8B-B14F-4D97-AF65-F5344CB8AC3E}">
        <p14:creationId xmlns:p14="http://schemas.microsoft.com/office/powerpoint/2010/main" val="3667984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452DA-00DB-4CF6-9FB4-F6200456D37D}"/>
              </a:ext>
            </a:extLst>
          </p:cNvPr>
          <p:cNvSpPr>
            <a:spLocks noGrp="1"/>
          </p:cNvSpPr>
          <p:nvPr>
            <p:ph type="title"/>
          </p:nvPr>
        </p:nvSpPr>
        <p:spPr/>
        <p:txBody>
          <a:bodyPr>
            <a:normAutofit fontScale="90000"/>
          </a:bodyPr>
          <a:lstStyle/>
          <a:p>
            <a:r>
              <a:rPr lang="el-GR"/>
              <a:t>Κωδικοποίηση / συμπίεση συντελεστών (Βήμα 6)</a:t>
            </a:r>
            <a:endParaRPr lang="en-US"/>
          </a:p>
        </p:txBody>
      </p:sp>
      <p:sp>
        <p:nvSpPr>
          <p:cNvPr id="3" name="Θέση περιεχομένου 2">
            <a:extLst>
              <a:ext uri="{FF2B5EF4-FFF2-40B4-BE49-F238E27FC236}">
                <a16:creationId xmlns:a16="http://schemas.microsoft.com/office/drawing/2014/main" id="{DC0A4A56-B30A-455F-8E98-2D7E2353A6B9}"/>
              </a:ext>
            </a:extLst>
          </p:cNvPr>
          <p:cNvSpPr>
            <a:spLocks noGrp="1"/>
          </p:cNvSpPr>
          <p:nvPr>
            <p:ph idx="1"/>
          </p:nvPr>
        </p:nvSpPr>
        <p:spPr/>
        <p:txBody>
          <a:bodyPr/>
          <a:lstStyle/>
          <a:p>
            <a:r>
              <a:rPr lang="el-GR"/>
              <a:t>Εφαρμόζεται στο αποτέλεσμα της σάρωσης κατά Ζιγκ-Ζαγκ</a:t>
            </a:r>
          </a:p>
          <a:p>
            <a:r>
              <a:rPr lang="el-GR"/>
              <a:t>Τεχνική:</a:t>
            </a:r>
          </a:p>
          <a:p>
            <a:pPr lvl="1"/>
            <a:r>
              <a:rPr lang="el-GR" b="1"/>
              <a:t>Κωδικοποίηση Μήκους Διαδρομής </a:t>
            </a:r>
            <a:r>
              <a:rPr lang="en-US"/>
              <a:t>(Run Length Encoding – RLE)</a:t>
            </a:r>
            <a:endParaRPr lang="el-GR"/>
          </a:p>
          <a:p>
            <a:endParaRPr lang="en-US"/>
          </a:p>
        </p:txBody>
      </p:sp>
    </p:spTree>
    <p:extLst>
      <p:ext uri="{BB962C8B-B14F-4D97-AF65-F5344CB8AC3E}">
        <p14:creationId xmlns:p14="http://schemas.microsoft.com/office/powerpoint/2010/main" val="34565788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931CA-5DDA-485B-A254-F1BC4C771BD1}"/>
              </a:ext>
            </a:extLst>
          </p:cNvPr>
          <p:cNvSpPr>
            <a:spLocks noGrp="1"/>
          </p:cNvSpPr>
          <p:nvPr>
            <p:ph type="title"/>
          </p:nvPr>
        </p:nvSpPr>
        <p:spPr/>
        <p:txBody>
          <a:bodyPr>
            <a:normAutofit fontScale="90000"/>
          </a:bodyPr>
          <a:lstStyle/>
          <a:p>
            <a:r>
              <a:rPr lang="el-GR"/>
              <a:t>Κωδικοποίηση Μήκους Διαδρομής </a:t>
            </a:r>
            <a:r>
              <a:rPr lang="en-US"/>
              <a:t>(Run Length Encoding – RLE)</a:t>
            </a:r>
          </a:p>
        </p:txBody>
      </p:sp>
      <p:sp>
        <p:nvSpPr>
          <p:cNvPr id="3" name="Θέση περιεχομένου 2">
            <a:extLst>
              <a:ext uri="{FF2B5EF4-FFF2-40B4-BE49-F238E27FC236}">
                <a16:creationId xmlns:a16="http://schemas.microsoft.com/office/drawing/2014/main" id="{DB0D8119-0CF0-4B19-B1F8-3B9D2D900EC0}"/>
              </a:ext>
            </a:extLst>
          </p:cNvPr>
          <p:cNvSpPr>
            <a:spLocks noGrp="1"/>
          </p:cNvSpPr>
          <p:nvPr>
            <p:ph idx="1"/>
          </p:nvPr>
        </p:nvSpPr>
        <p:spPr>
          <a:xfrm>
            <a:off x="464156" y="1556792"/>
            <a:ext cx="8229600" cy="5184576"/>
          </a:xfrm>
        </p:spPr>
        <p:txBody>
          <a:bodyPr>
            <a:normAutofit/>
          </a:bodyPr>
          <a:lstStyle/>
          <a:p>
            <a:r>
              <a:rPr lang="el-GR" sz="2000"/>
              <a:t>Στοχεύει σε μια αποτελεσματική από πλευράς συμπίεσης, περιγραφή αλληλουχίας δεδομένων στις οποίες κάποιες τιμές επαναλαμβάνονται συνεχόμενα.</a:t>
            </a:r>
            <a:endParaRPr lang="en-US" sz="2000"/>
          </a:p>
          <a:p>
            <a:endParaRPr lang="en-US" sz="2000"/>
          </a:p>
          <a:p>
            <a:endParaRPr lang="en-US" sz="2000"/>
          </a:p>
          <a:p>
            <a:endParaRPr lang="en-US" sz="2000"/>
          </a:p>
          <a:p>
            <a:endParaRPr lang="en-US" sz="2000"/>
          </a:p>
          <a:p>
            <a:endParaRPr lang="en-US" sz="2000"/>
          </a:p>
          <a:p>
            <a:endParaRPr lang="en-US" sz="2000"/>
          </a:p>
          <a:p>
            <a:r>
              <a:rPr lang="el-GR" sz="2000"/>
              <a:t>WWWWWWWWWWWWBWWWWWWWWWWWWBBBWWWWWWWWWWWWWWWWWWWWWWWWBWWWWWWWWWWWWWW </a:t>
            </a:r>
          </a:p>
          <a:p>
            <a:r>
              <a:rPr lang="el-GR" sz="2000"/>
              <a:t>(W, 12), (B, 1), (W, 12), (B, 3), (W, 24), (B, 1), (W, 14) </a:t>
            </a:r>
            <a:endParaRPr lang="en-US" sz="2000"/>
          </a:p>
        </p:txBody>
      </p:sp>
      <p:pic>
        <p:nvPicPr>
          <p:cNvPr id="6" name="Εικόνα 5">
            <a:extLst>
              <a:ext uri="{FF2B5EF4-FFF2-40B4-BE49-F238E27FC236}">
                <a16:creationId xmlns:a16="http://schemas.microsoft.com/office/drawing/2014/main" id="{EEBECF6A-0154-4874-88F8-21CCD934D679}"/>
              </a:ext>
            </a:extLst>
          </p:cNvPr>
          <p:cNvPicPr>
            <a:picLocks noChangeAspect="1"/>
          </p:cNvPicPr>
          <p:nvPr/>
        </p:nvPicPr>
        <p:blipFill>
          <a:blip r:embed="rId3"/>
          <a:stretch>
            <a:fillRect/>
          </a:stretch>
        </p:blipFill>
        <p:spPr>
          <a:xfrm>
            <a:off x="1655676" y="2670490"/>
            <a:ext cx="5832648" cy="2652670"/>
          </a:xfrm>
          <a:prstGeom prst="rect">
            <a:avLst/>
          </a:prstGeom>
        </p:spPr>
      </p:pic>
    </p:spTree>
    <p:extLst>
      <p:ext uri="{BB962C8B-B14F-4D97-AF65-F5344CB8AC3E}">
        <p14:creationId xmlns:p14="http://schemas.microsoft.com/office/powerpoint/2010/main" val="5163339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9CF68-43B9-4DA3-9179-9E55FDC6891D}"/>
              </a:ext>
            </a:extLst>
          </p:cNvPr>
          <p:cNvSpPr>
            <a:spLocks noGrp="1"/>
          </p:cNvSpPr>
          <p:nvPr>
            <p:ph type="title"/>
          </p:nvPr>
        </p:nvSpPr>
        <p:spPr/>
        <p:txBody>
          <a:bodyPr/>
          <a:lstStyle/>
          <a:p>
            <a:r>
              <a:rPr lang="el-GR"/>
              <a:t>Ζητήματα απόδοσης του </a:t>
            </a:r>
            <a:r>
              <a:rPr lang="en-US"/>
              <a:t>RLE</a:t>
            </a:r>
          </a:p>
        </p:txBody>
      </p:sp>
      <p:sp>
        <p:nvSpPr>
          <p:cNvPr id="3" name="Θέση περιεχομένου 2">
            <a:extLst>
              <a:ext uri="{FF2B5EF4-FFF2-40B4-BE49-F238E27FC236}">
                <a16:creationId xmlns:a16="http://schemas.microsoft.com/office/drawing/2014/main" id="{0475E2DC-FFDD-40CC-8C10-2AEFA550EC16}"/>
              </a:ext>
            </a:extLst>
          </p:cNvPr>
          <p:cNvSpPr>
            <a:spLocks noGrp="1"/>
          </p:cNvSpPr>
          <p:nvPr>
            <p:ph idx="1"/>
          </p:nvPr>
        </p:nvSpPr>
        <p:spPr>
          <a:xfrm>
            <a:off x="464156" y="1556792"/>
            <a:ext cx="4899932" cy="4824536"/>
          </a:xfrm>
        </p:spPr>
        <p:txBody>
          <a:bodyPr>
            <a:normAutofit/>
          </a:bodyPr>
          <a:lstStyle/>
          <a:p>
            <a:r>
              <a:rPr lang="el-GR" sz="2400"/>
              <a:t>Αποδοτικός</a:t>
            </a:r>
            <a:r>
              <a:rPr lang="en-US" sz="2400"/>
              <a:t> </a:t>
            </a:r>
            <a:r>
              <a:rPr lang="el-GR" sz="2400"/>
              <a:t>ο </a:t>
            </a:r>
            <a:r>
              <a:rPr lang="en-US" sz="2400"/>
              <a:t>RLE </a:t>
            </a:r>
            <a:r>
              <a:rPr lang="el-GR" sz="2400"/>
              <a:t>όταν πρέπει να έχουμε συνεχόμενες ίδιες τιμές</a:t>
            </a:r>
          </a:p>
          <a:p>
            <a:r>
              <a:rPr lang="el-GR" sz="2400"/>
              <a:t>Αν οι τιμές δεν είναι συνεχόμενες ο όγκος μπορεί να αυξηθεί</a:t>
            </a:r>
          </a:p>
          <a:p>
            <a:r>
              <a:rPr lang="el-GR" sz="2400"/>
              <a:t>Τεχνικές που εισάγουν ευφυΐα</a:t>
            </a:r>
          </a:p>
          <a:p>
            <a:r>
              <a:rPr lang="el-GR" sz="2400"/>
              <a:t>Πχ. ο αλγόριθμος να ενεργοποιείται από 4 ίδιους χαρακτήρες και άνω </a:t>
            </a:r>
          </a:p>
          <a:p>
            <a:pPr lvl="1"/>
            <a:r>
              <a:rPr lang="el-GR" sz="2000"/>
              <a:t>σύμβολο, ειδικός χαρακτήρας, (!) πλήθος της εμφάνισης των επιπλέον χαρακτήρων</a:t>
            </a:r>
            <a:endParaRPr lang="en-US" sz="2000"/>
          </a:p>
        </p:txBody>
      </p:sp>
      <p:graphicFrame>
        <p:nvGraphicFramePr>
          <p:cNvPr id="5" name="Πίνακας 4">
            <a:extLst>
              <a:ext uri="{FF2B5EF4-FFF2-40B4-BE49-F238E27FC236}">
                <a16:creationId xmlns:a16="http://schemas.microsoft.com/office/drawing/2014/main" id="{139964BF-720D-445B-85C3-14D03A7AE080}"/>
              </a:ext>
            </a:extLst>
          </p:cNvPr>
          <p:cNvGraphicFramePr>
            <a:graphicFrameLocks noGrp="1"/>
          </p:cNvGraphicFramePr>
          <p:nvPr>
            <p:extLst>
              <p:ext uri="{D42A27DB-BD31-4B8C-83A1-F6EECF244321}">
                <p14:modId xmlns:p14="http://schemas.microsoft.com/office/powerpoint/2010/main" val="2791211689"/>
              </p:ext>
            </p:extLst>
          </p:nvPr>
        </p:nvGraphicFramePr>
        <p:xfrm>
          <a:off x="5724128" y="1843320"/>
          <a:ext cx="3240360" cy="3235960"/>
        </p:xfrm>
        <a:graphic>
          <a:graphicData uri="http://schemas.openxmlformats.org/drawingml/2006/table">
            <a:tbl>
              <a:tblPr firstRow="1" bandRow="1">
                <a:tableStyleId>{69012ECD-51FC-41F1-AA8D-1B2483CD663E}</a:tableStyleId>
              </a:tblPr>
              <a:tblGrid>
                <a:gridCol w="1620180">
                  <a:extLst>
                    <a:ext uri="{9D8B030D-6E8A-4147-A177-3AD203B41FA5}">
                      <a16:colId xmlns:a16="http://schemas.microsoft.com/office/drawing/2014/main" val="3743396348"/>
                    </a:ext>
                  </a:extLst>
                </a:gridCol>
                <a:gridCol w="1620180">
                  <a:extLst>
                    <a:ext uri="{9D8B030D-6E8A-4147-A177-3AD203B41FA5}">
                      <a16:colId xmlns:a16="http://schemas.microsoft.com/office/drawing/2014/main" val="3774730797"/>
                    </a:ext>
                  </a:extLst>
                </a:gridCol>
              </a:tblGrid>
              <a:tr h="370840">
                <a:tc>
                  <a:txBody>
                    <a:bodyPr/>
                    <a:lstStyle/>
                    <a:p>
                      <a:r>
                        <a:rPr lang="el-GR"/>
                        <a:t>Αρχική Σειρά Συμβόλων</a:t>
                      </a:r>
                      <a:endParaRPr lang="en-US"/>
                    </a:p>
                  </a:txBody>
                  <a:tcPr/>
                </a:tc>
                <a:tc>
                  <a:txBody>
                    <a:bodyPr/>
                    <a:lstStyle/>
                    <a:p>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r>
                        <a:rPr lang="el-GR"/>
                        <a:t>Α</a:t>
                      </a:r>
                      <a:endParaRPr lang="en-US"/>
                    </a:p>
                  </a:txBody>
                  <a:tcPr/>
                </a:tc>
                <a:tc>
                  <a:txBody>
                    <a:bodyPr/>
                    <a:lstStyle/>
                    <a:p>
                      <a:r>
                        <a:rPr lang="el-GR"/>
                        <a:t>Α</a:t>
                      </a:r>
                      <a:endParaRPr lang="en-US"/>
                    </a:p>
                  </a:txBody>
                  <a:tcPr/>
                </a:tc>
                <a:extLst>
                  <a:ext uri="{0D108BD9-81ED-4DB2-BD59-A6C34878D82A}">
                    <a16:rowId xmlns:a16="http://schemas.microsoft.com/office/drawing/2014/main" val="1719045247"/>
                  </a:ext>
                </a:extLst>
              </a:tr>
              <a:tr h="370840">
                <a:tc>
                  <a:txBody>
                    <a:bodyPr/>
                    <a:lstStyle/>
                    <a:p>
                      <a:r>
                        <a:rPr lang="el-GR"/>
                        <a:t>ΑΑ</a:t>
                      </a:r>
                      <a:endParaRPr lang="en-US"/>
                    </a:p>
                  </a:txBody>
                  <a:tcPr/>
                </a:tc>
                <a:tc>
                  <a:txBody>
                    <a:bodyPr/>
                    <a:lstStyle/>
                    <a:p>
                      <a:r>
                        <a:rPr lang="el-GR"/>
                        <a:t>ΑΑ</a:t>
                      </a:r>
                      <a:endParaRPr lang="en-US"/>
                    </a:p>
                  </a:txBody>
                  <a:tcPr/>
                </a:tc>
                <a:extLst>
                  <a:ext uri="{0D108BD9-81ED-4DB2-BD59-A6C34878D82A}">
                    <a16:rowId xmlns:a16="http://schemas.microsoft.com/office/drawing/2014/main" val="4161571327"/>
                  </a:ext>
                </a:extLst>
              </a:tr>
              <a:tr h="370840">
                <a:tc>
                  <a:txBody>
                    <a:bodyPr/>
                    <a:lstStyle/>
                    <a:p>
                      <a:r>
                        <a:rPr lang="el-GR"/>
                        <a:t>ΑΑΑ</a:t>
                      </a:r>
                      <a:endParaRPr lang="en-US"/>
                    </a:p>
                  </a:txBody>
                  <a:tcPr/>
                </a:tc>
                <a:tc>
                  <a:txBody>
                    <a:bodyPr/>
                    <a:lstStyle/>
                    <a:p>
                      <a:r>
                        <a:rPr lang="el-GR"/>
                        <a:t>ΑΑ</a:t>
                      </a:r>
                      <a:endParaRPr lang="en-US"/>
                    </a:p>
                  </a:txBody>
                  <a:tcPr/>
                </a:tc>
                <a:extLst>
                  <a:ext uri="{0D108BD9-81ED-4DB2-BD59-A6C34878D82A}">
                    <a16:rowId xmlns:a16="http://schemas.microsoft.com/office/drawing/2014/main" val="3399136334"/>
                  </a:ext>
                </a:extLst>
              </a:tr>
              <a:tr h="370840">
                <a:tc>
                  <a:txBody>
                    <a:bodyPr/>
                    <a:lstStyle/>
                    <a:p>
                      <a:r>
                        <a:rPr lang="el-GR" b="1"/>
                        <a:t>ΑΑΑΑ</a:t>
                      </a:r>
                      <a:endParaRPr lang="en-US" b="1"/>
                    </a:p>
                  </a:txBody>
                  <a:tcPr/>
                </a:tc>
                <a:tc>
                  <a:txBody>
                    <a:bodyPr/>
                    <a:lstStyle/>
                    <a:p>
                      <a:r>
                        <a:rPr lang="el-GR" b="1"/>
                        <a:t>Α!</a:t>
                      </a:r>
                      <a:r>
                        <a:rPr lang="el-GR"/>
                        <a:t>0</a:t>
                      </a:r>
                      <a:endParaRPr lang="en-US"/>
                    </a:p>
                  </a:txBody>
                  <a:tcPr/>
                </a:tc>
                <a:extLst>
                  <a:ext uri="{0D108BD9-81ED-4DB2-BD59-A6C34878D82A}">
                    <a16:rowId xmlns:a16="http://schemas.microsoft.com/office/drawing/2014/main" val="3433375751"/>
                  </a:ext>
                </a:extLst>
              </a:tr>
              <a:tr h="370840">
                <a:tc>
                  <a:txBody>
                    <a:bodyPr/>
                    <a:lstStyle/>
                    <a:p>
                      <a:r>
                        <a:rPr lang="el-GR"/>
                        <a:t>ΑΑΑΑΑ</a:t>
                      </a:r>
                      <a:endParaRPr lang="en-US"/>
                    </a:p>
                  </a:txBody>
                  <a:tcPr/>
                </a:tc>
                <a:tc>
                  <a:txBody>
                    <a:bodyPr/>
                    <a:lstStyle/>
                    <a:p>
                      <a:r>
                        <a:rPr lang="el-GR"/>
                        <a:t>Α!1</a:t>
                      </a:r>
                      <a:endParaRPr lang="en-US"/>
                    </a:p>
                  </a:txBody>
                  <a:tcPr/>
                </a:tc>
                <a:extLst>
                  <a:ext uri="{0D108BD9-81ED-4DB2-BD59-A6C34878D82A}">
                    <a16:rowId xmlns:a16="http://schemas.microsoft.com/office/drawing/2014/main" val="759062871"/>
                  </a:ext>
                </a:extLst>
              </a:tr>
              <a:tr h="370840">
                <a:tc>
                  <a:txBody>
                    <a:bodyPr/>
                    <a:lstStyle/>
                    <a:p>
                      <a:r>
                        <a:rPr lang="el-GR"/>
                        <a:t>ΑΑΑΑΑΑ</a:t>
                      </a:r>
                      <a:endParaRPr lang="en-US"/>
                    </a:p>
                  </a:txBody>
                  <a:tcPr/>
                </a:tc>
                <a:tc>
                  <a:txBody>
                    <a:bodyPr/>
                    <a:lstStyle/>
                    <a:p>
                      <a:r>
                        <a:rPr lang="el-GR"/>
                        <a:t>Α!2</a:t>
                      </a:r>
                      <a:endParaRPr lang="en-US"/>
                    </a:p>
                  </a:txBody>
                  <a:tcPr/>
                </a:tc>
                <a:extLst>
                  <a:ext uri="{0D108BD9-81ED-4DB2-BD59-A6C34878D82A}">
                    <a16:rowId xmlns:a16="http://schemas.microsoft.com/office/drawing/2014/main" val="3366015493"/>
                  </a:ext>
                </a:extLst>
              </a:tr>
              <a:tr h="370840">
                <a:tc>
                  <a:txBody>
                    <a:bodyPr/>
                    <a:lstStyle/>
                    <a:p>
                      <a:r>
                        <a:rPr lang="el-GR"/>
                        <a:t>ΑΑΑΑΑΑΑ</a:t>
                      </a:r>
                      <a:endParaRPr lang="en-US"/>
                    </a:p>
                  </a:txBody>
                  <a:tcPr/>
                </a:tc>
                <a:tc>
                  <a:txBody>
                    <a:bodyPr/>
                    <a:lstStyle/>
                    <a:p>
                      <a:r>
                        <a:rPr lang="el-GR"/>
                        <a:t>Α!3</a:t>
                      </a:r>
                      <a:endParaRPr lang="en-US"/>
                    </a:p>
                  </a:txBody>
                  <a:tcPr/>
                </a:tc>
                <a:extLst>
                  <a:ext uri="{0D108BD9-81ED-4DB2-BD59-A6C34878D82A}">
                    <a16:rowId xmlns:a16="http://schemas.microsoft.com/office/drawing/2014/main" val="2885138953"/>
                  </a:ext>
                </a:extLst>
              </a:tr>
            </a:tbl>
          </a:graphicData>
        </a:graphic>
      </p:graphicFrame>
    </p:spTree>
    <p:extLst>
      <p:ext uri="{BB962C8B-B14F-4D97-AF65-F5344CB8AC3E}">
        <p14:creationId xmlns:p14="http://schemas.microsoft.com/office/powerpoint/2010/main" val="39979364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179512"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5198366"/>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Autofit/>
          </a:bodyPr>
          <a:lstStyle/>
          <a:p>
            <a:pPr lvl="0"/>
            <a:r>
              <a:rPr lang="el-GR" sz="4000" b="1"/>
              <a:t>6. Εκμετάλλευση στατιστικού πλεονασμού</a:t>
            </a:r>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34708726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3BBCC-405D-4A1E-8A67-80D956F7B969}"/>
              </a:ext>
            </a:extLst>
          </p:cNvPr>
          <p:cNvSpPr>
            <a:spLocks noGrp="1"/>
          </p:cNvSpPr>
          <p:nvPr>
            <p:ph type="title"/>
          </p:nvPr>
        </p:nvSpPr>
        <p:spPr/>
        <p:txBody>
          <a:bodyPr>
            <a:normAutofit fontScale="90000"/>
          </a:bodyPr>
          <a:lstStyle/>
          <a:p>
            <a:r>
              <a:rPr lang="el-GR"/>
              <a:t>6. Εκμετάλλευση στατιστικού πλεονασμού</a:t>
            </a:r>
            <a:endParaRPr lang="en-US"/>
          </a:p>
        </p:txBody>
      </p:sp>
      <p:sp>
        <p:nvSpPr>
          <p:cNvPr id="3" name="Θέση περιεχομένου 2">
            <a:extLst>
              <a:ext uri="{FF2B5EF4-FFF2-40B4-BE49-F238E27FC236}">
                <a16:creationId xmlns:a16="http://schemas.microsoft.com/office/drawing/2014/main" id="{69157B0C-DB4E-44BB-8745-CF99C9ECEC1A}"/>
              </a:ext>
            </a:extLst>
          </p:cNvPr>
          <p:cNvSpPr>
            <a:spLocks noGrp="1"/>
          </p:cNvSpPr>
          <p:nvPr>
            <p:ph idx="1"/>
          </p:nvPr>
        </p:nvSpPr>
        <p:spPr>
          <a:xfrm>
            <a:off x="464156" y="1556792"/>
            <a:ext cx="8229600" cy="4968552"/>
          </a:xfrm>
        </p:spPr>
        <p:txBody>
          <a:bodyPr>
            <a:normAutofit fontScale="77500" lnSpcReduction="20000"/>
          </a:bodyPr>
          <a:lstStyle/>
          <a:p>
            <a:r>
              <a:rPr lang="el-GR"/>
              <a:t>Η εκμετάλλευση του στατιστικού πλεονασμού αποτελεί μια </a:t>
            </a:r>
            <a:r>
              <a:rPr lang="el-GR" b="1"/>
              <a:t>μη </a:t>
            </a:r>
            <a:r>
              <a:rPr lang="el-GR" b="1" err="1"/>
              <a:t>απωλεστική</a:t>
            </a:r>
            <a:r>
              <a:rPr lang="el-GR" b="1"/>
              <a:t> </a:t>
            </a:r>
            <a:r>
              <a:rPr lang="el-GR"/>
              <a:t>μέθοδο συμπίεσης δεδομένων.</a:t>
            </a:r>
            <a:endParaRPr lang="en-US"/>
          </a:p>
          <a:p>
            <a:r>
              <a:rPr lang="el-GR"/>
              <a:t>Μέθοδος </a:t>
            </a:r>
            <a:r>
              <a:rPr lang="el-GR" b="1"/>
              <a:t>κωδικοποίησης εντροπίας.</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a:t>
            </a:r>
            <a:r>
              <a:rPr lang="el-GR" b="1"/>
              <a:t>οποιοδήποτε αλφάβητο κάποια από τα σύμβολα εμφανίζονται πιο συχνά από κάποια άλλα.</a:t>
            </a:r>
            <a:r>
              <a:rPr lang="el-GR"/>
              <a:t> </a:t>
            </a:r>
          </a:p>
          <a:p>
            <a:r>
              <a:rPr lang="el-GR"/>
              <a:t>Αυτό σημαίνει ότι αν τα πιο συχνά εμφανιζόμενα σύμβολα κωδικοποιηθούν πιο αποδοτικά αναμένουμε να έχουμε όφελος σε σχέση με την </a:t>
            </a:r>
            <a:r>
              <a:rPr lang="el-GR" b="1"/>
              <a:t>ομοιόμορφη κωδικοποίηση </a:t>
            </a:r>
            <a:endParaRPr lang="en-US" b="1"/>
          </a:p>
          <a:p>
            <a:pPr lvl="1"/>
            <a:r>
              <a:rPr lang="el-GR"/>
              <a:t>με μικρότερες, δηλαδή, σε αριθμό </a:t>
            </a:r>
            <a:r>
              <a:rPr lang="en-US"/>
              <a:t>bits </a:t>
            </a:r>
            <a:r>
              <a:rPr lang="el-GR"/>
              <a:t>λέξεις κωδικοποίησης, </a:t>
            </a:r>
            <a:endParaRPr lang="en-US"/>
          </a:p>
          <a:p>
            <a:pPr lvl="1"/>
            <a:r>
              <a:rPr lang="en-US"/>
              <a:t>o</a:t>
            </a:r>
            <a:r>
              <a:rPr lang="el-GR" err="1"/>
              <a:t>μοιόμορφα</a:t>
            </a:r>
            <a:r>
              <a:rPr lang="en-US"/>
              <a:t>: </a:t>
            </a:r>
            <a:r>
              <a:rPr lang="el-GR"/>
              <a:t>όλα τα σύμβολα με ίδιου δηλαδή μήκους λέξεις κωδικοποίησης</a:t>
            </a:r>
          </a:p>
        </p:txBody>
      </p:sp>
    </p:spTree>
    <p:extLst>
      <p:ext uri="{BB962C8B-B14F-4D97-AF65-F5344CB8AC3E}">
        <p14:creationId xmlns:p14="http://schemas.microsoft.com/office/powerpoint/2010/main" val="2430943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1F27F-4690-4D66-83D4-CC0F72A11FCF}"/>
              </a:ext>
            </a:extLst>
          </p:cNvPr>
          <p:cNvSpPr>
            <a:spLocks noGrp="1"/>
          </p:cNvSpPr>
          <p:nvPr>
            <p:ph type="title"/>
          </p:nvPr>
        </p:nvSpPr>
        <p:spPr/>
        <p:txBody>
          <a:bodyPr/>
          <a:lstStyle/>
          <a:p>
            <a:r>
              <a:rPr lang="el-GR"/>
              <a:t>Ομοιόμορφη Κωδικοποίηση </a:t>
            </a:r>
            <a:endParaRPr lang="en-US"/>
          </a:p>
        </p:txBody>
      </p:sp>
      <p:sp>
        <p:nvSpPr>
          <p:cNvPr id="3" name="Θέση περιεχομένου 2">
            <a:extLst>
              <a:ext uri="{FF2B5EF4-FFF2-40B4-BE49-F238E27FC236}">
                <a16:creationId xmlns:a16="http://schemas.microsoft.com/office/drawing/2014/main" id="{A5FF47EB-29CA-4ECF-8434-5FE5CC148FA7}"/>
              </a:ext>
            </a:extLst>
          </p:cNvPr>
          <p:cNvSpPr>
            <a:spLocks noGrp="1"/>
          </p:cNvSpPr>
          <p:nvPr>
            <p:ph idx="1"/>
          </p:nvPr>
        </p:nvSpPr>
        <p:spPr>
          <a:xfrm>
            <a:off x="464156" y="1556792"/>
            <a:ext cx="5115956" cy="5026570"/>
          </a:xfrm>
        </p:spPr>
        <p:txBody>
          <a:bodyPr>
            <a:normAutofit fontScale="92500" lnSpcReduction="10000"/>
          </a:bodyPr>
          <a:lstStyle/>
          <a:p>
            <a:r>
              <a:rPr lang="en-US" sz="2400" dirty="0"/>
              <a:t>Y</a:t>
            </a:r>
            <a:r>
              <a:rPr lang="el-GR" sz="2400" dirty="0" err="1"/>
              <a:t>πολογίζεται</a:t>
            </a:r>
            <a:r>
              <a:rPr lang="el-GR" sz="2400" dirty="0"/>
              <a:t> το πλήθος των </a:t>
            </a:r>
            <a:r>
              <a:rPr lang="el-GR" sz="2400" dirty="0" err="1"/>
              <a:t>bits</a:t>
            </a:r>
            <a:r>
              <a:rPr lang="el-GR" sz="2400" dirty="0"/>
              <a:t> με βάση το πλήθος των συμβόλων προς κωδικοποίηση</a:t>
            </a:r>
          </a:p>
          <a:p>
            <a:r>
              <a:rPr lang="el-GR" sz="2400" dirty="0"/>
              <a:t>Η σχέση υπολογισμού είναι </a:t>
            </a:r>
            <a:r>
              <a:rPr lang="el-GR" sz="2400" b="1" dirty="0"/>
              <a:t>N </a:t>
            </a:r>
            <a:r>
              <a:rPr lang="el-GR" sz="2400" dirty="0"/>
              <a:t>&lt;= 2</a:t>
            </a:r>
            <a:r>
              <a:rPr lang="el-GR" sz="2400" b="1" baseline="30000" dirty="0">
                <a:solidFill>
                  <a:srgbClr val="C00000"/>
                </a:solidFill>
              </a:rPr>
              <a:t>n</a:t>
            </a:r>
            <a:r>
              <a:rPr lang="el-GR" sz="2400" dirty="0"/>
              <a:t> </a:t>
            </a:r>
          </a:p>
          <a:p>
            <a:pPr lvl="1"/>
            <a:r>
              <a:rPr lang="el-GR" sz="2000" b="1" dirty="0"/>
              <a:t>N</a:t>
            </a:r>
            <a:r>
              <a:rPr lang="el-GR" sz="2000" dirty="0"/>
              <a:t> το πλήθος των συμβόλων προς κωδικοποίηση </a:t>
            </a:r>
          </a:p>
          <a:p>
            <a:pPr lvl="1"/>
            <a:r>
              <a:rPr lang="el-GR" sz="2000" b="1" dirty="0">
                <a:solidFill>
                  <a:srgbClr val="C00000"/>
                </a:solidFill>
              </a:rPr>
              <a:t>n</a:t>
            </a:r>
            <a:r>
              <a:rPr lang="el-GR" sz="2000" dirty="0"/>
              <a:t> το πλήθος των </a:t>
            </a:r>
            <a:r>
              <a:rPr lang="el-GR" sz="2000" dirty="0" err="1"/>
              <a:t>bits</a:t>
            </a:r>
            <a:r>
              <a:rPr lang="el-GR" sz="2000" dirty="0"/>
              <a:t> που απαιτούνται για την κωδικοποίηση  </a:t>
            </a:r>
          </a:p>
          <a:p>
            <a:r>
              <a:rPr lang="el-GR" sz="2400" dirty="0"/>
              <a:t>Σε κάθε σύμβολο αντιστοιχίζεται ένας διαφορετικός συνδυασμός από </a:t>
            </a:r>
            <a:r>
              <a:rPr lang="el-GR" sz="2400" b="1" dirty="0">
                <a:solidFill>
                  <a:srgbClr val="C00000"/>
                </a:solidFill>
              </a:rPr>
              <a:t>n</a:t>
            </a:r>
            <a:r>
              <a:rPr lang="el-GR" sz="2400" dirty="0"/>
              <a:t> </a:t>
            </a:r>
            <a:r>
              <a:rPr lang="el-GR" sz="2400" dirty="0" err="1"/>
              <a:t>bits</a:t>
            </a:r>
            <a:r>
              <a:rPr lang="en-US" sz="2400" dirty="0"/>
              <a:t>.</a:t>
            </a:r>
          </a:p>
          <a:p>
            <a:r>
              <a:rPr lang="el-GR" sz="2400" dirty="0"/>
              <a:t>Παράδειγμα</a:t>
            </a:r>
          </a:p>
          <a:p>
            <a:pPr lvl="1"/>
            <a:r>
              <a:rPr lang="el-GR" sz="2000" dirty="0"/>
              <a:t>6 </a:t>
            </a:r>
            <a:r>
              <a:rPr lang="el-GR" sz="2000" dirty="0" err="1"/>
              <a:t>συμβόλα</a:t>
            </a:r>
            <a:r>
              <a:rPr lang="el-GR" sz="2000" dirty="0"/>
              <a:t>,</a:t>
            </a:r>
          </a:p>
          <a:p>
            <a:pPr lvl="1"/>
            <a:r>
              <a:rPr lang="el-GR" sz="2000" dirty="0"/>
              <a:t>πλήθος των </a:t>
            </a:r>
            <a:r>
              <a:rPr lang="el-GR" sz="2000" dirty="0" err="1"/>
              <a:t>bits</a:t>
            </a:r>
            <a:r>
              <a:rPr lang="el-GR" sz="2000" dirty="0"/>
              <a:t>:  3</a:t>
            </a:r>
            <a:r>
              <a:rPr lang="en-US" sz="2000" dirty="0"/>
              <a:t>  </a:t>
            </a:r>
            <a:r>
              <a:rPr lang="el-GR" sz="2000" dirty="0"/>
              <a:t> (2</a:t>
            </a:r>
            <a:r>
              <a:rPr lang="el-GR" sz="2000" baseline="30000" dirty="0"/>
              <a:t>2</a:t>
            </a:r>
            <a:r>
              <a:rPr lang="el-GR" sz="2000" dirty="0"/>
              <a:t>&lt;6 και 2</a:t>
            </a:r>
            <a:r>
              <a:rPr lang="el-GR" sz="2000" baseline="30000" dirty="0"/>
              <a:t>3</a:t>
            </a:r>
            <a:r>
              <a:rPr lang="el-GR" sz="2000" dirty="0"/>
              <a:t>&gt;6) </a:t>
            </a:r>
            <a:endParaRPr lang="en-US" sz="2000" dirty="0"/>
          </a:p>
        </p:txBody>
      </p:sp>
      <p:graphicFrame>
        <p:nvGraphicFramePr>
          <p:cNvPr id="4" name="Πίνακας 3">
            <a:extLst>
              <a:ext uri="{FF2B5EF4-FFF2-40B4-BE49-F238E27FC236}">
                <a16:creationId xmlns:a16="http://schemas.microsoft.com/office/drawing/2014/main" id="{7F243AA2-CD3B-424D-BA87-135F41AC3249}"/>
              </a:ext>
            </a:extLst>
          </p:cNvPr>
          <p:cNvGraphicFramePr>
            <a:graphicFrameLocks noGrp="1"/>
          </p:cNvGraphicFramePr>
          <p:nvPr>
            <p:extLst>
              <p:ext uri="{D42A27DB-BD31-4B8C-83A1-F6EECF244321}">
                <p14:modId xmlns:p14="http://schemas.microsoft.com/office/powerpoint/2010/main" val="597670639"/>
              </p:ext>
            </p:extLst>
          </p:nvPr>
        </p:nvGraphicFramePr>
        <p:xfrm>
          <a:off x="5724564" y="1556792"/>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n-US"/>
                        <a:t>000</a:t>
                      </a:r>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n-US"/>
                        <a:t>001</a:t>
                      </a:r>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n-US"/>
                        <a:t>010</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a:t>011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a:t>100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dirty="0"/>
                        <a:t>101</a:t>
                      </a:r>
                    </a:p>
                  </a:txBody>
                  <a:tcPr/>
                </a:tc>
                <a:extLst>
                  <a:ext uri="{0D108BD9-81ED-4DB2-BD59-A6C34878D82A}">
                    <a16:rowId xmlns:a16="http://schemas.microsoft.com/office/drawing/2014/main" val="3366015493"/>
                  </a:ext>
                </a:extLst>
              </a:tr>
            </a:tbl>
          </a:graphicData>
        </a:graphic>
      </p:graphicFrame>
    </p:spTree>
    <p:extLst>
      <p:ext uri="{BB962C8B-B14F-4D97-AF65-F5344CB8AC3E}">
        <p14:creationId xmlns:p14="http://schemas.microsoft.com/office/powerpoint/2010/main" val="24368023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78685-274C-4257-AB4C-DA94CA1D2A95}"/>
              </a:ext>
            </a:extLst>
          </p:cNvPr>
          <p:cNvSpPr>
            <a:spLocks noGrp="1"/>
          </p:cNvSpPr>
          <p:nvPr>
            <p:ph type="title"/>
          </p:nvPr>
        </p:nvSpPr>
        <p:spPr/>
        <p:txBody>
          <a:bodyPr/>
          <a:lstStyle/>
          <a:p>
            <a:r>
              <a:rPr lang="el-GR"/>
              <a:t> Κωδικοποίηση </a:t>
            </a:r>
            <a:r>
              <a:rPr lang="en-US"/>
              <a:t>Huffman </a:t>
            </a:r>
          </a:p>
        </p:txBody>
      </p:sp>
      <p:sp>
        <p:nvSpPr>
          <p:cNvPr id="3" name="Θέση περιεχομένου 2">
            <a:extLst>
              <a:ext uri="{FF2B5EF4-FFF2-40B4-BE49-F238E27FC236}">
                <a16:creationId xmlns:a16="http://schemas.microsoft.com/office/drawing/2014/main" id="{6CB12D80-F7AF-48F1-934F-890D54DE2FB4}"/>
              </a:ext>
            </a:extLst>
          </p:cNvPr>
          <p:cNvSpPr>
            <a:spLocks noGrp="1"/>
          </p:cNvSpPr>
          <p:nvPr>
            <p:ph idx="1"/>
          </p:nvPr>
        </p:nvSpPr>
        <p:spPr/>
        <p:txBody>
          <a:bodyPr>
            <a:normAutofit fontScale="85000" lnSpcReduction="20000"/>
          </a:bodyPr>
          <a:lstStyle/>
          <a:p>
            <a:r>
              <a:rPr lang="el-GR"/>
              <a:t>Σε κάποιες περιπτώσεις είναι δυνατόν να υπάρξει πληροφορία (ή εκτίμηση) για </a:t>
            </a:r>
            <a:r>
              <a:rPr lang="el-GR" i="1"/>
              <a:t>τη συχνότητα εμφάνισης των συμβόλων στις λέξεις που προέρχονται από το συγκεκριμένο αλφάβητο</a:t>
            </a:r>
          </a:p>
          <a:p>
            <a:pPr lvl="1"/>
            <a:r>
              <a:rPr lang="el-GR"/>
              <a:t>κάποια σύμβολα εμφανίζονται πιο συχνά από τα άλλα</a:t>
            </a:r>
          </a:p>
          <a:p>
            <a:r>
              <a:rPr lang="el-GR"/>
              <a:t>Ενδείκνυται η χρήση μικρότερων (σε μήκος) ακολουθιών για τα πιο συχνά χρησιμοποιούμενα σύμβολα. </a:t>
            </a:r>
          </a:p>
          <a:p>
            <a:r>
              <a:rPr lang="el-GR"/>
              <a:t>Αυτή ακριβώς τη γνώση για τη συχνότητα εμφάνισης των συμβόλων είναι που εκμεταλλεύεται ο </a:t>
            </a:r>
            <a:r>
              <a:rPr lang="el-GR" b="1"/>
              <a:t>αλγόριθμος </a:t>
            </a:r>
            <a:r>
              <a:rPr lang="el-GR" b="1" err="1"/>
              <a:t>Huffman</a:t>
            </a:r>
            <a:r>
              <a:rPr lang="el-GR" b="1"/>
              <a:t> </a:t>
            </a:r>
            <a:r>
              <a:rPr lang="el-GR"/>
              <a:t>αλλά και άλλοι συναφείς αλγόριθμοι. </a:t>
            </a:r>
            <a:endParaRPr lang="en-US"/>
          </a:p>
        </p:txBody>
      </p:sp>
    </p:spTree>
    <p:extLst>
      <p:ext uri="{BB962C8B-B14F-4D97-AF65-F5344CB8AC3E}">
        <p14:creationId xmlns:p14="http://schemas.microsoft.com/office/powerpoint/2010/main" val="18424834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17091</Words>
  <Application>Microsoft Office PowerPoint</Application>
  <PresentationFormat>Προβολή στην οθόνη (4:3)</PresentationFormat>
  <Paragraphs>1477</Paragraphs>
  <Slides>146</Slides>
  <Notes>133</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146</vt:i4>
      </vt:variant>
    </vt:vector>
  </HeadingPairs>
  <TitlesOfParts>
    <vt:vector size="153" baseType="lpstr">
      <vt:lpstr>Arial</vt:lpstr>
      <vt:lpstr>Calibri</vt:lpstr>
      <vt:lpstr>Source Sans Pro</vt:lpstr>
      <vt:lpstr>Times New Roman</vt:lpstr>
      <vt:lpstr>Wingdings</vt:lpstr>
      <vt:lpstr>Θέμα του Office</vt:lpstr>
      <vt:lpstr>Equation.DSMT4</vt:lpstr>
      <vt:lpstr>Τεχνικές συμπίεσης βίντεο κατά MPEG</vt:lpstr>
      <vt:lpstr>Πηγές</vt:lpstr>
      <vt:lpstr>Εισαγωγή</vt:lpstr>
      <vt:lpstr>Γιατί απαιτείται η συμπίεση</vt:lpstr>
      <vt:lpstr>Eίδη συμπίεσης</vt:lpstr>
      <vt:lpstr>Πλεονάζουσα πληροφορία</vt:lpstr>
      <vt:lpstr>Τεχνικές περιορισμού της πλεονάζουσας πληροφορίας </vt:lpstr>
      <vt:lpstr>Παρουσίαση του PowerPoint</vt:lpstr>
      <vt:lpstr>Παρουσίαση του PowerPoint</vt:lpstr>
      <vt:lpstr>Μηχανισμοί συμπίεσης βίντεο </vt:lpstr>
      <vt:lpstr>Είδη πλεονασμού</vt:lpstr>
      <vt:lpstr>Χωρική &amp; Χρονική κωδικοποίηση</vt:lpstr>
      <vt:lpstr>Το προς συμπίεση σήμα</vt:lpstr>
      <vt:lpstr>Βασικά βήματα στη συμπίεση βίντεο</vt:lpstr>
      <vt:lpstr>Ο μηχανισμός συμπίεσης του βίντεο </vt:lpstr>
      <vt:lpstr>Προετοιμασία σήματος βίντεο</vt:lpstr>
      <vt:lpstr>Προετοιμασία σήματος βίντεο 1. Μείωση ακρίβειας βίντεο</vt:lpstr>
      <vt:lpstr>Προετοιμασία σήματος βίντεο</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vt:lpstr>
      <vt:lpstr>Προετοιμασία σήματος βίντεο 3. Μείωση ανάλυσης περιγραφής χρωμάτων </vt:lpstr>
      <vt:lpstr>Προετοιμασία σήματος βίντεο 3. Μείωση ανάλυσης περιγραφής χρωμάτων </vt:lpstr>
      <vt:lpstr>Προετοιμασία σήματος βίντεο Συνολικός περιορισμός ρυθμού</vt:lpstr>
      <vt:lpstr>4. Μείωση χρονικού πλεονασμού</vt:lpstr>
      <vt:lpstr>4. Μείωση χρονικού πλεονασμού (1)</vt:lpstr>
      <vt:lpstr>Μηχανισμός περιορισμού χρονικού πλεονασμού</vt:lpstr>
      <vt:lpstr>Μηχανισμός περιορισμού χρονικού πλεονασμού</vt:lpstr>
      <vt:lpstr>Α. Διαχωρισμός σε Υποπεριοχές (blocks)</vt:lpstr>
      <vt:lpstr>μακρο-μπλοκ</vt:lpstr>
      <vt:lpstr>Β-Ι. Kωδικοποίηση των εικόνων κατά Ι</vt:lpstr>
      <vt:lpstr>Β-ΙΙ Kωδικοποίηση των εικόνων κατά Ρ</vt:lpstr>
      <vt:lpstr>Β-ΙΙ Kωδικοποίηση των εικόνων κατά Ρ</vt:lpstr>
      <vt:lpstr>P Frame</vt:lpstr>
      <vt:lpstr>Δημιουργία P Frame</vt:lpstr>
      <vt:lpstr>Aναπαραγωγή Frame 3 P Frame</vt:lpstr>
      <vt:lpstr>Β- ΙΙΙ Kωδικοποίηση των εικόνων κατά Β</vt:lpstr>
      <vt:lpstr>Β Frame</vt:lpstr>
      <vt:lpstr>Δημιουργία P Frame</vt:lpstr>
      <vt:lpstr>Group of Pictures (GoP)</vt:lpstr>
      <vt:lpstr>Group of Pictures (GoP)</vt:lpstr>
      <vt:lpstr>Group of Pictures (GoP)</vt:lpstr>
      <vt:lpstr>Group of Pictures (GoP)</vt:lpstr>
      <vt:lpstr>Αλληλουχία Ι, Β, Ρ πλαισίων</vt:lpstr>
      <vt:lpstr>Παρουσίαση του PowerPoint</vt:lpstr>
      <vt:lpstr>Παράδειγμα διαχείρισης 14 πλαισίων</vt:lpstr>
      <vt:lpstr>Όφελος από την εκμετάλλευση του χρονικού πλεονασμού</vt:lpstr>
      <vt:lpstr>Παρουσίαση του PowerPoint</vt:lpstr>
      <vt:lpstr>Παρουσίαση του PowerPoint</vt:lpstr>
      <vt:lpstr>P Frame</vt:lpstr>
      <vt:lpstr>Β Frame</vt:lpstr>
      <vt:lpstr>Αναζήτηση ομοιοτήτων μεταξύ πλαισίων</vt:lpstr>
      <vt:lpstr>Διάνυσμα κίνησης – Υπολογισμός (1/2)</vt:lpstr>
      <vt:lpstr>Διάνυσμα κίνησης – Υπολογισμός (2/2)</vt:lpstr>
      <vt:lpstr>Διάνυσμα κίνησης</vt:lpstr>
      <vt:lpstr>Εκτίμηση κίνησης</vt:lpstr>
      <vt:lpstr>Αναζήτηση όμοιων περιοχών</vt:lpstr>
      <vt:lpstr>Συναρτήσεις καλύτερου ταιριάσματος </vt:lpstr>
      <vt:lpstr>Τα βήματα του MPEG</vt:lpstr>
      <vt:lpstr>5. Μείωση χωρικού πλεονασμού</vt:lpstr>
      <vt:lpstr>5. Μείωση χωρικού πλεονασμού</vt:lpstr>
      <vt:lpstr>Μετασχηματισμός πληροφορίας &amp; κωδικοποίησή της </vt:lpstr>
      <vt:lpstr>Ιδέα</vt:lpstr>
      <vt:lpstr>Διακριτός Μετασχηματισμός Συνημιτόνου </vt:lpstr>
      <vt:lpstr>Τι κάνει ο DCT</vt:lpstr>
      <vt:lpstr>Οι συναρτήσεις βάσης για πίνακα 8×8 στο DCT</vt:lpstr>
      <vt:lpstr>Επεξεργασία εικόνας με DCT (1)</vt:lpstr>
      <vt:lpstr>Επεξεργασία εικόνας με DCT (2)</vt:lpstr>
      <vt:lpstr>Επεξεργασία εικόνας με DCT (3)</vt:lpstr>
      <vt:lpstr>Επεξεργασία εικόνας με DCT (4)</vt:lpstr>
      <vt:lpstr>Γιατί DCT στο JPEG;</vt:lpstr>
      <vt:lpstr>Ο Διακριτός Μετασχηματισμός Συνημιτόνου (ΔΜΣ), Discrete Cosine Transform (DCT)</vt:lpstr>
      <vt:lpstr>Γιατί ΔΜΣ (DCT);</vt:lpstr>
      <vt:lpstr>Τα 6 βήματα για τη μείωση του χωρικού πλεονασμού</vt:lpstr>
      <vt:lpstr>Βήματα 1 έως 3</vt:lpstr>
      <vt:lpstr>Αναμενόμενα αποτελέσματα του δισδιάστατου DCT</vt:lpstr>
      <vt:lpstr>Παράδειγμα</vt:lpstr>
      <vt:lpstr>Παρουσίαση του PowerPoint</vt:lpstr>
      <vt:lpstr>Bήματα 4 έως 6</vt:lpstr>
      <vt:lpstr>Προσαρμογή/κλιμάκωση των συντελεστών</vt:lpstr>
      <vt:lpstr>Παρουσίαση του PowerPoint</vt:lpstr>
      <vt:lpstr>Παρουσίαση του PowerPoint</vt:lpstr>
      <vt:lpstr>Σάρωση συντελεστών κατά Ζιγκ Ζαγκ</vt:lpstr>
      <vt:lpstr>Παρουσίαση του PowerPoint</vt:lpstr>
      <vt:lpstr>Παρουσίαση του PowerPoint</vt:lpstr>
      <vt:lpstr>Παρουσίαση του PowerPoint</vt:lpstr>
      <vt:lpstr>Aποκωδικοποίηση</vt:lpstr>
      <vt:lpstr>Παρουσίαση του PowerPoint</vt:lpstr>
      <vt:lpstr>Παρουσίαση του PowerPoint</vt:lpstr>
      <vt:lpstr>Παρουσίαση του PowerPoint</vt:lpstr>
      <vt:lpstr>Παρουσίαση του PowerPoint</vt:lpstr>
      <vt:lpstr>Κωδικοποίηση / συμπίεση συντελεστών (Βήμα 6)</vt:lpstr>
      <vt:lpstr>Κωδικοποίηση Μήκους Διαδρομής (Run Length Encoding – RLE)</vt:lpstr>
      <vt:lpstr>Ζητήματα απόδοσης του RLE</vt:lpstr>
      <vt:lpstr>6. Εκμετάλλευση στατιστικού πλεονασμού</vt:lpstr>
      <vt:lpstr>6. Εκμετάλλευση στατιστικού πλεονασμού</vt:lpstr>
      <vt:lpstr>Ομοιόμορφη Κωδικοποίηση </vt:lpstr>
      <vt:lpstr> Κωδικοποίηση Huffman </vt:lpstr>
      <vt:lpstr>Κωδικοποίηση Huffman </vt:lpstr>
      <vt:lpstr>Κωδικοποίηση Huffman </vt:lpstr>
      <vt:lpstr>Παρουσίαση του PowerPoint</vt:lpstr>
      <vt:lpstr>Κατασκευή του δυαδικού δένδρου Huffman (1)</vt:lpstr>
      <vt:lpstr>Κατασκευή του δυαδικού δένδρου Huffman (2)</vt:lpstr>
      <vt:lpstr>Παράδειγμα</vt:lpstr>
      <vt:lpstr>Παράδειγμα  Βήμα 1</vt:lpstr>
      <vt:lpstr>Παράδειγμα  Βήμα 2</vt:lpstr>
      <vt:lpstr>Παράδειγμα  Βήμα 3</vt:lpstr>
      <vt:lpstr>Παράδειγμα  Βήμα 4</vt:lpstr>
      <vt:lpstr>Παράδειγμα  Βήμα 5</vt:lpstr>
      <vt:lpstr>Πίνακας κωδικοποιήσεων</vt:lpstr>
      <vt:lpstr>Παρατηρήσεις</vt:lpstr>
      <vt:lpstr>Απόδοση κωδικοποίησης Huffman</vt:lpstr>
      <vt:lpstr>Πότε χρησιμοποιείται</vt:lpstr>
      <vt:lpstr>Πότε εφαρμόζεται ο αλγόριθμος Huffman</vt:lpstr>
      <vt:lpstr>Συγκεντρωτικό Διάγραμμα Κωδικοποίησης MPEG</vt:lpstr>
      <vt:lpstr>Πλαίσιο-I (1 από 2)</vt:lpstr>
      <vt:lpstr>Πλαίσιο -I (2 από 2)</vt:lpstr>
      <vt:lpstr>Πλαίσια -P (1 από 2)</vt:lpstr>
      <vt:lpstr>Καρέ-P (2 από 2)</vt:lpstr>
      <vt:lpstr>Καρέ-B</vt:lpstr>
      <vt:lpstr>MPEG Προφίλ και επίπεδα  </vt:lpstr>
      <vt:lpstr>Παράμετροι ορίζουν τα επίπεδα συμπίεσης</vt:lpstr>
      <vt:lpstr>Προφίλ και Eπίπεδα</vt:lpstr>
      <vt:lpstr>Προφίλς</vt:lpstr>
      <vt:lpstr>MPEG-2 Profiles</vt:lpstr>
      <vt:lpstr>Κλιμάκωση ποιότητας</vt:lpstr>
      <vt:lpstr>Κλιμάκωση στο MPEG2  </vt:lpstr>
      <vt:lpstr>Παρουσίαση του PowerPoint</vt:lpstr>
      <vt:lpstr>Κλιμάκωση στο MPEG2  </vt:lpstr>
      <vt:lpstr>Επίπεδα κατά το MPEG2</vt:lpstr>
      <vt:lpstr>Συνήθεις συνδυασμοί προφίλ και επιπέδου </vt:lpstr>
      <vt:lpstr>DVB-AVC (Audio &amp; Video Coding)</vt:lpstr>
      <vt:lpstr>DVB Video Coding: MPEG-2</vt:lpstr>
      <vt:lpstr>DVB Video Coding: H.264/ACV</vt:lpstr>
      <vt:lpstr>DVB Video Coding: HEVC</vt:lpstr>
      <vt:lpstr>DVB Video Coding: VC-1</vt:lpstr>
      <vt:lpstr>DVB audio codings</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2</cp:revision>
  <dcterms:created xsi:type="dcterms:W3CDTF">2012-09-06T09:03:05Z</dcterms:created>
  <dcterms:modified xsi:type="dcterms:W3CDTF">2021-10-20T14:03:18Z</dcterms:modified>
</cp:coreProperties>
</file>