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0"/>
  </p:notesMasterIdLst>
  <p:sldIdLst>
    <p:sldId id="256" r:id="rId2"/>
    <p:sldId id="395" r:id="rId3"/>
    <p:sldId id="402" r:id="rId4"/>
    <p:sldId id="405" r:id="rId5"/>
    <p:sldId id="396" r:id="rId6"/>
    <p:sldId id="429" r:id="rId7"/>
    <p:sldId id="406" r:id="rId8"/>
    <p:sldId id="470" r:id="rId9"/>
    <p:sldId id="471" r:id="rId10"/>
    <p:sldId id="407" r:id="rId11"/>
    <p:sldId id="408" r:id="rId12"/>
    <p:sldId id="409" r:id="rId13"/>
    <p:sldId id="410" r:id="rId14"/>
    <p:sldId id="418" r:id="rId15"/>
    <p:sldId id="411" r:id="rId16"/>
    <p:sldId id="412" r:id="rId17"/>
    <p:sldId id="413" r:id="rId18"/>
    <p:sldId id="414" r:id="rId19"/>
    <p:sldId id="415" r:id="rId20"/>
    <p:sldId id="416" r:id="rId21"/>
    <p:sldId id="496" r:id="rId22"/>
    <p:sldId id="497" r:id="rId23"/>
    <p:sldId id="417" r:id="rId24"/>
    <p:sldId id="478" r:id="rId25"/>
    <p:sldId id="479" r:id="rId26"/>
    <p:sldId id="480" r:id="rId27"/>
    <p:sldId id="421" r:id="rId28"/>
    <p:sldId id="419" r:id="rId29"/>
    <p:sldId id="422" r:id="rId30"/>
    <p:sldId id="423" r:id="rId31"/>
    <p:sldId id="420" r:id="rId32"/>
    <p:sldId id="424" r:id="rId33"/>
    <p:sldId id="425" r:id="rId34"/>
    <p:sldId id="426" r:id="rId35"/>
    <p:sldId id="427" r:id="rId36"/>
    <p:sldId id="428" r:id="rId37"/>
    <p:sldId id="430" r:id="rId38"/>
    <p:sldId id="432" r:id="rId39"/>
    <p:sldId id="431" r:id="rId40"/>
    <p:sldId id="394" r:id="rId41"/>
    <p:sldId id="304" r:id="rId42"/>
    <p:sldId id="264" r:id="rId43"/>
    <p:sldId id="301" r:id="rId44"/>
    <p:sldId id="302" r:id="rId45"/>
    <p:sldId id="303" r:id="rId46"/>
    <p:sldId id="305" r:id="rId47"/>
    <p:sldId id="307" r:id="rId48"/>
    <p:sldId id="308" r:id="rId49"/>
    <p:sldId id="309" r:id="rId50"/>
    <p:sldId id="306" r:id="rId51"/>
    <p:sldId id="488" r:id="rId52"/>
    <p:sldId id="310" r:id="rId53"/>
    <p:sldId id="312" r:id="rId54"/>
    <p:sldId id="311" r:id="rId55"/>
    <p:sldId id="348" r:id="rId56"/>
    <p:sldId id="313" r:id="rId57"/>
    <p:sldId id="314" r:id="rId58"/>
    <p:sldId id="489" r:id="rId59"/>
    <p:sldId id="315" r:id="rId60"/>
    <p:sldId id="316" r:id="rId61"/>
    <p:sldId id="318" r:id="rId62"/>
    <p:sldId id="317" r:id="rId63"/>
    <p:sldId id="339" r:id="rId64"/>
    <p:sldId id="319" r:id="rId65"/>
    <p:sldId id="320" r:id="rId66"/>
    <p:sldId id="481" r:id="rId67"/>
    <p:sldId id="321" r:id="rId68"/>
    <p:sldId id="322" r:id="rId69"/>
    <p:sldId id="323" r:id="rId70"/>
    <p:sldId id="324" r:id="rId71"/>
    <p:sldId id="325" r:id="rId72"/>
    <p:sldId id="326" r:id="rId73"/>
    <p:sldId id="327" r:id="rId74"/>
    <p:sldId id="328" r:id="rId75"/>
    <p:sldId id="329" r:id="rId76"/>
    <p:sldId id="330" r:id="rId77"/>
    <p:sldId id="492" r:id="rId78"/>
    <p:sldId id="331" r:id="rId79"/>
    <p:sldId id="332" r:id="rId80"/>
    <p:sldId id="333" r:id="rId81"/>
    <p:sldId id="334" r:id="rId82"/>
    <p:sldId id="336" r:id="rId83"/>
    <p:sldId id="337" r:id="rId84"/>
    <p:sldId id="340" r:id="rId85"/>
    <p:sldId id="338" r:id="rId86"/>
    <p:sldId id="341" r:id="rId87"/>
    <p:sldId id="342" r:id="rId88"/>
    <p:sldId id="343" r:id="rId89"/>
    <p:sldId id="344" r:id="rId90"/>
    <p:sldId id="345" r:id="rId91"/>
    <p:sldId id="349" r:id="rId92"/>
    <p:sldId id="346" r:id="rId93"/>
    <p:sldId id="351" r:id="rId94"/>
    <p:sldId id="473" r:id="rId95"/>
    <p:sldId id="474" r:id="rId96"/>
    <p:sldId id="347" r:id="rId97"/>
    <p:sldId id="350" r:id="rId98"/>
    <p:sldId id="477" r:id="rId99"/>
    <p:sldId id="475" r:id="rId100"/>
    <p:sldId id="353" r:id="rId101"/>
    <p:sldId id="476" r:id="rId102"/>
    <p:sldId id="352" r:id="rId103"/>
    <p:sldId id="359" r:id="rId104"/>
    <p:sldId id="358" r:id="rId105"/>
    <p:sldId id="360" r:id="rId106"/>
    <p:sldId id="361" r:id="rId107"/>
    <p:sldId id="483" r:id="rId108"/>
    <p:sldId id="362" r:id="rId109"/>
    <p:sldId id="363" r:id="rId110"/>
    <p:sldId id="364" r:id="rId111"/>
    <p:sldId id="365" r:id="rId112"/>
    <p:sldId id="367" r:id="rId113"/>
    <p:sldId id="366" r:id="rId114"/>
    <p:sldId id="369" r:id="rId115"/>
    <p:sldId id="370" r:id="rId116"/>
    <p:sldId id="371" r:id="rId117"/>
    <p:sldId id="372" r:id="rId118"/>
    <p:sldId id="373" r:id="rId119"/>
    <p:sldId id="374" r:id="rId120"/>
    <p:sldId id="378" r:id="rId121"/>
    <p:sldId id="379" r:id="rId122"/>
    <p:sldId id="380" r:id="rId123"/>
    <p:sldId id="381" r:id="rId124"/>
    <p:sldId id="382" r:id="rId125"/>
    <p:sldId id="383" r:id="rId126"/>
    <p:sldId id="384" r:id="rId127"/>
    <p:sldId id="375" r:id="rId128"/>
    <p:sldId id="385" r:id="rId129"/>
    <p:sldId id="376" r:id="rId130"/>
    <p:sldId id="377" r:id="rId131"/>
    <p:sldId id="386" r:id="rId132"/>
    <p:sldId id="387" r:id="rId133"/>
    <p:sldId id="493" r:id="rId134"/>
    <p:sldId id="390" r:id="rId135"/>
    <p:sldId id="389" r:id="rId136"/>
    <p:sldId id="391" r:id="rId137"/>
    <p:sldId id="484" r:id="rId138"/>
    <p:sldId id="392" r:id="rId139"/>
    <p:sldId id="393" r:id="rId140"/>
    <p:sldId id="433" r:id="rId141"/>
    <p:sldId id="434" r:id="rId142"/>
    <p:sldId id="435" r:id="rId143"/>
    <p:sldId id="436" r:id="rId144"/>
    <p:sldId id="485" r:id="rId145"/>
    <p:sldId id="437" r:id="rId146"/>
    <p:sldId id="438" r:id="rId147"/>
    <p:sldId id="439" r:id="rId148"/>
    <p:sldId id="442" r:id="rId149"/>
    <p:sldId id="443" r:id="rId150"/>
    <p:sldId id="444" r:id="rId151"/>
    <p:sldId id="445" r:id="rId152"/>
    <p:sldId id="494" r:id="rId153"/>
    <p:sldId id="446" r:id="rId154"/>
    <p:sldId id="495" r:id="rId155"/>
    <p:sldId id="447" r:id="rId156"/>
    <p:sldId id="448" r:id="rId157"/>
    <p:sldId id="482" r:id="rId158"/>
    <p:sldId id="450" r:id="rId159"/>
    <p:sldId id="449" r:id="rId160"/>
    <p:sldId id="451" r:id="rId161"/>
    <p:sldId id="452" r:id="rId162"/>
    <p:sldId id="453" r:id="rId163"/>
    <p:sldId id="454" r:id="rId164"/>
    <p:sldId id="456" r:id="rId165"/>
    <p:sldId id="457" r:id="rId166"/>
    <p:sldId id="458" r:id="rId167"/>
    <p:sldId id="455" r:id="rId168"/>
    <p:sldId id="459" r:id="rId169"/>
    <p:sldId id="460" r:id="rId170"/>
    <p:sldId id="464" r:id="rId171"/>
    <p:sldId id="486" r:id="rId172"/>
    <p:sldId id="465" r:id="rId173"/>
    <p:sldId id="463" r:id="rId174"/>
    <p:sldId id="461" r:id="rId175"/>
    <p:sldId id="441" r:id="rId176"/>
    <p:sldId id="440" r:id="rId177"/>
    <p:sldId id="487" r:id="rId178"/>
    <p:sldId id="462" r:id="rId179"/>
    <p:sldId id="466" r:id="rId180"/>
    <p:sldId id="467" r:id="rId181"/>
    <p:sldId id="468" r:id="rId182"/>
    <p:sldId id="280" r:id="rId183"/>
    <p:sldId id="295" r:id="rId184"/>
    <p:sldId id="299" r:id="rId185"/>
    <p:sldId id="292" r:id="rId186"/>
    <p:sldId id="291" r:id="rId187"/>
    <p:sldId id="294" r:id="rId188"/>
    <p:sldId id="293" r:id="rId18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95"/>
            <p14:sldId id="402"/>
            <p14:sldId id="405"/>
            <p14:sldId id="396"/>
            <p14:sldId id="429"/>
            <p14:sldId id="406"/>
            <p14:sldId id="470"/>
            <p14:sldId id="471"/>
            <p14:sldId id="407"/>
            <p14:sldId id="408"/>
            <p14:sldId id="409"/>
            <p14:sldId id="410"/>
            <p14:sldId id="418"/>
            <p14:sldId id="411"/>
            <p14:sldId id="412"/>
            <p14:sldId id="413"/>
            <p14:sldId id="414"/>
            <p14:sldId id="415"/>
            <p14:sldId id="416"/>
            <p14:sldId id="496"/>
            <p14:sldId id="497"/>
            <p14:sldId id="417"/>
            <p14:sldId id="478"/>
            <p14:sldId id="479"/>
            <p14:sldId id="480"/>
            <p14:sldId id="421"/>
            <p14:sldId id="419"/>
            <p14:sldId id="422"/>
            <p14:sldId id="423"/>
            <p14:sldId id="420"/>
            <p14:sldId id="424"/>
            <p14:sldId id="425"/>
            <p14:sldId id="426"/>
            <p14:sldId id="427"/>
            <p14:sldId id="428"/>
            <p14:sldId id="430"/>
            <p14:sldId id="432"/>
            <p14:sldId id="431"/>
            <p14:sldId id="394"/>
            <p14:sldId id="304"/>
            <p14:sldId id="264"/>
            <p14:sldId id="301"/>
            <p14:sldId id="302"/>
            <p14:sldId id="303"/>
            <p14:sldId id="305"/>
            <p14:sldId id="307"/>
            <p14:sldId id="308"/>
            <p14:sldId id="309"/>
            <p14:sldId id="306"/>
            <p14:sldId id="488"/>
            <p14:sldId id="310"/>
            <p14:sldId id="312"/>
            <p14:sldId id="311"/>
            <p14:sldId id="348"/>
            <p14:sldId id="313"/>
            <p14:sldId id="314"/>
            <p14:sldId id="489"/>
            <p14:sldId id="315"/>
            <p14:sldId id="316"/>
            <p14:sldId id="318"/>
            <p14:sldId id="317"/>
            <p14:sldId id="339"/>
            <p14:sldId id="319"/>
            <p14:sldId id="320"/>
            <p14:sldId id="481"/>
            <p14:sldId id="321"/>
            <p14:sldId id="322"/>
            <p14:sldId id="323"/>
            <p14:sldId id="324"/>
            <p14:sldId id="325"/>
            <p14:sldId id="326"/>
            <p14:sldId id="327"/>
            <p14:sldId id="328"/>
            <p14:sldId id="329"/>
            <p14:sldId id="330"/>
            <p14:sldId id="492"/>
            <p14:sldId id="331"/>
            <p14:sldId id="332"/>
            <p14:sldId id="333"/>
            <p14:sldId id="334"/>
            <p14:sldId id="336"/>
            <p14:sldId id="337"/>
            <p14:sldId id="340"/>
            <p14:sldId id="338"/>
            <p14:sldId id="341"/>
            <p14:sldId id="342"/>
            <p14:sldId id="343"/>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378"/>
            <p14:sldId id="379"/>
            <p14:sldId id="380"/>
            <p14:sldId id="381"/>
            <p14:sldId id="382"/>
            <p14:sldId id="383"/>
            <p14:sldId id="384"/>
            <p14:sldId id="375"/>
            <p14:sldId id="385"/>
            <p14:sldId id="376"/>
            <p14:sldId id="377"/>
            <p14:sldId id="386"/>
            <p14:sldId id="387"/>
            <p14:sldId id="493"/>
            <p14:sldId id="390"/>
            <p14:sldId id="389"/>
            <p14:sldId id="391"/>
            <p14:sldId id="484"/>
            <p14:sldId id="392"/>
            <p14:sldId id="393"/>
            <p14:sldId id="433"/>
            <p14:sldId id="434"/>
            <p14:sldId id="435"/>
            <p14:sldId id="436"/>
            <p14:sldId id="485"/>
            <p14:sldId id="437"/>
            <p14:sldId id="438"/>
            <p14:sldId id="439"/>
            <p14:sldId id="442"/>
            <p14:sldId id="443"/>
            <p14:sldId id="444"/>
            <p14:sldId id="445"/>
            <p14:sldId id="494"/>
            <p14:sldId id="446"/>
            <p14:sldId id="495"/>
            <p14:sldId id="447"/>
            <p14:sldId id="448"/>
            <p14:sldId id="482"/>
            <p14:sldId id="450"/>
            <p14:sldId id="449"/>
            <p14:sldId id="451"/>
            <p14:sldId id="452"/>
            <p14:sldId id="453"/>
            <p14:sldId id="454"/>
            <p14:sldId id="456"/>
            <p14:sldId id="457"/>
            <p14:sldId id="458"/>
            <p14:sldId id="455"/>
            <p14:sldId id="459"/>
            <p14:sldId id="460"/>
            <p14:sldId id="464"/>
            <p14:sldId id="486"/>
            <p14:sldId id="465"/>
            <p14:sldId id="463"/>
            <p14:sldId id="461"/>
            <p14:sldId id="441"/>
            <p14:sldId id="440"/>
            <p14:sldId id="487"/>
            <p14:sldId id="462"/>
            <p14:sldId id="466"/>
            <p14:sldId id="467"/>
            <p14:sldId id="468"/>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CCF6A-1DB4-4F52-A001-79BCCAC29615}" v="7" dt="2018-12-19T13:16:39.02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2913" autoAdjust="0"/>
  </p:normalViewPr>
  <p:slideViewPr>
    <p:cSldViewPr>
      <p:cViewPr varScale="1">
        <p:scale>
          <a:sx n="62" d="100"/>
          <a:sy n="62" d="100"/>
        </p:scale>
        <p:origin x="23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commentAuthors" Target="commentAuthors.xml"/><Relationship Id="rId196"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97"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222CCF6A-1DB4-4F52-A001-79BCCAC29615}"/>
    <pc:docChg chg="custSel delSld modSld modSection">
      <pc:chgData name="pantelis bbalaouras" userId="25e8755020fc1734" providerId="LiveId" clId="{222CCF6A-1DB4-4F52-A001-79BCCAC29615}" dt="2018-12-19T13:17:44.640" v="359" actId="20577"/>
      <pc:docMkLst>
        <pc:docMk/>
      </pc:docMkLst>
      <pc:sldChg chg="modSp">
        <pc:chgData name="pantelis bbalaouras" userId="25e8755020fc1734" providerId="LiveId" clId="{222CCF6A-1DB4-4F52-A001-79BCCAC29615}" dt="2018-12-19T13:14:32.980" v="267" actId="207"/>
        <pc:sldMkLst>
          <pc:docMk/>
          <pc:sldMk cId="1208253019" sldId="292"/>
        </pc:sldMkLst>
        <pc:spChg chg="mod">
          <ac:chgData name="pantelis bbalaouras" userId="25e8755020fc1734" providerId="LiveId" clId="{222CCF6A-1DB4-4F52-A001-79BCCAC29615}" dt="2018-12-19T13:14:32.980" v="267" actId="207"/>
          <ac:spMkLst>
            <pc:docMk/>
            <pc:sldMk cId="1208253019" sldId="292"/>
            <ac:spMk id="3" creationId="{00000000-0000-0000-0000-000000000000}"/>
          </ac:spMkLst>
        </pc:spChg>
      </pc:sldChg>
      <pc:sldChg chg="addSp modSp">
        <pc:chgData name="pantelis bbalaouras" userId="25e8755020fc1734" providerId="LiveId" clId="{222CCF6A-1DB4-4F52-A001-79BCCAC29615}" dt="2018-12-19T13:16:40.598" v="357" actId="1076"/>
        <pc:sldMkLst>
          <pc:docMk/>
          <pc:sldMk cId="2353045925" sldId="293"/>
        </pc:sldMkLst>
        <pc:spChg chg="mod">
          <ac:chgData name="pantelis bbalaouras" userId="25e8755020fc1734" providerId="LiveId" clId="{222CCF6A-1DB4-4F52-A001-79BCCAC29615}" dt="2018-12-19T13:16:39.020" v="356" actId="20577"/>
          <ac:spMkLst>
            <pc:docMk/>
            <pc:sldMk cId="2353045925" sldId="293"/>
            <ac:spMk id="3" creationId="{00000000-0000-0000-0000-000000000000}"/>
          </ac:spMkLst>
        </pc:spChg>
        <pc:picChg chg="add mod">
          <ac:chgData name="pantelis bbalaouras" userId="25e8755020fc1734" providerId="LiveId" clId="{222CCF6A-1DB4-4F52-A001-79BCCAC29615}" dt="2018-12-19T13:16:40.598" v="357" actId="1076"/>
          <ac:picMkLst>
            <pc:docMk/>
            <pc:sldMk cId="2353045925" sldId="293"/>
            <ac:picMk id="1026" creationId="{47D34F07-AB22-4DEF-ABCC-2E49FC78C047}"/>
          </ac:picMkLst>
        </pc:picChg>
      </pc:sldChg>
      <pc:sldChg chg="del">
        <pc:chgData name="pantelis bbalaouras" userId="25e8755020fc1734" providerId="LiveId" clId="{222CCF6A-1DB4-4F52-A001-79BCCAC29615}" dt="2018-12-19T13:15:23.559" v="274" actId="2696"/>
        <pc:sldMkLst>
          <pc:docMk/>
          <pc:sldMk cId="3681137330" sldId="300"/>
        </pc:sldMkLst>
      </pc:sldChg>
      <pc:sldChg chg="modSp">
        <pc:chgData name="pantelis bbalaouras" userId="25e8755020fc1734" providerId="LiveId" clId="{222CCF6A-1DB4-4F52-A001-79BCCAC29615}" dt="2018-12-19T13:17:44.640" v="359" actId="20577"/>
        <pc:sldMkLst>
          <pc:docMk/>
          <pc:sldMk cId="1944811654" sldId="307"/>
        </pc:sldMkLst>
        <pc:spChg chg="mod">
          <ac:chgData name="pantelis bbalaouras" userId="25e8755020fc1734" providerId="LiveId" clId="{222CCF6A-1DB4-4F52-A001-79BCCAC29615}" dt="2018-12-19T13:17:44.640" v="359" actId="20577"/>
          <ac:spMkLst>
            <pc:docMk/>
            <pc:sldMk cId="1944811654" sldId="307"/>
            <ac:spMk id="3" creationId="{BD088307-A7DA-45C2-A151-FEBA7B19A537}"/>
          </ac:spMkLst>
        </pc:spChg>
      </pc:sldChg>
      <pc:sldChg chg="del">
        <pc:chgData name="pantelis bbalaouras" userId="25e8755020fc1734" providerId="LiveId" clId="{222CCF6A-1DB4-4F52-A001-79BCCAC29615}" dt="2018-12-19T13:15:20.641" v="273" actId="2696"/>
        <pc:sldMkLst>
          <pc:docMk/>
          <pc:sldMk cId="87874054" sldId="4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1. Τεμαχισμός εικόνας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dirty="0">
              <a:effectLst>
                <a:outerShdw blurRad="38100" dist="38100" dir="2700000" algn="tl">
                  <a:srgbClr val="000000">
                    <a:alpha val="43137"/>
                  </a:srgbClr>
                </a:outerShdw>
              </a:effectLst>
            </a:rPr>
            <a:t>2. Αφαίρεση μέσης τιμής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3. ΔΜΣ</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4. Προσαρμογή συντελεστών </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5. Σάρωση συντελεστών</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6. Κωδικοποίηση</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1. Τεμαχισμός εικόνας</a:t>
          </a:r>
          <a:endParaRPr lang="en-US" sz="2500" b="1" kern="1200" dirty="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2. Αφαίρεση μέσης τιμής	</a:t>
          </a:r>
          <a:endParaRPr lang="en-US" sz="2500" b="1" kern="1200" dirty="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3. ΔΜΣ</a:t>
          </a:r>
          <a:endParaRPr lang="en-US" sz="2500" b="1" kern="1200" dirty="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4. Προσαρμογή συντελεστών </a:t>
          </a:r>
          <a:endParaRPr lang="en-US" sz="2500" b="1" kern="1200" dirty="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5. Σάρωση συντελεστών</a:t>
          </a:r>
          <a:endParaRPr lang="en-US" sz="2500" b="1" kern="1200" dirty="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6. Κωδικοποίηση</a:t>
          </a:r>
          <a:endParaRPr lang="en-US" sz="2500" b="1" kern="1200" dirty="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a:t>
            </a:r>
            <a:r>
              <a:rPr lang="el-GR" dirty="0" err="1"/>
              <a:t>προκύπτοντα</a:t>
            </a:r>
            <a:r>
              <a:rPr lang="el-GR" dirty="0"/>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dirty="0"/>
              <a:t>10, 4, 3, -7, 9, 2, 5, 1, -5, -3, -2, -5, 1, 2, 1, 0, 1, -2, 0, 1,0, 0, 0, 0, -1, -1, 0, 0, ...0</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a:t>
            </a:r>
            <a:r>
              <a:rPr lang="el-GR" dirty="0" err="1"/>
              <a:t>προκύπτοντα</a:t>
            </a:r>
            <a:r>
              <a:rPr lang="el-GR" dirty="0"/>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dirty="0"/>
              <a:t>10, 4, 3, -7, 9, 2, 5, 1, -5, -3, -2, -5, 1, 2, 1, 0, 1, -2, 0, 1,0, 0, 0, 0, -1, -1, 0, 0, ...0</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Κωδικοποίηση Μήκους Διαδρομής (</a:t>
            </a:r>
            <a:r>
              <a:rPr lang="el-GR" dirty="0" err="1"/>
              <a:t>Run</a:t>
            </a:r>
            <a:r>
              <a:rPr lang="el-GR" dirty="0"/>
              <a:t> </a:t>
            </a:r>
            <a:r>
              <a:rPr lang="el-GR" dirty="0" err="1"/>
              <a:t>Length</a:t>
            </a:r>
            <a:r>
              <a:rPr lang="el-GR" dirty="0"/>
              <a:t> </a:t>
            </a:r>
            <a:r>
              <a:rPr lang="el-GR" dirty="0" err="1"/>
              <a:t>Encoding</a:t>
            </a:r>
            <a:r>
              <a:rPr lang="el-GR" dirty="0"/>
              <a:t>, RLE) στοχεύει σε μια αποτελεσματική από πλευράς συμπίεσης, περιγραφή αλληλουχίας δεδομένων στις οποίες κάποιες τιμές επαναλαμβάνονται </a:t>
            </a:r>
          </a:p>
          <a:p>
            <a:r>
              <a:rPr lang="el-GR" dirty="0"/>
              <a:t>συνεχόμενα. Για παράδειγμα, σε μια εικόνα μπορεί να έχουμε πολλά συνεχόμενα άσπρα </a:t>
            </a:r>
            <a:r>
              <a:rPr lang="el-GR" dirty="0" err="1"/>
              <a:t>pixels</a:t>
            </a:r>
            <a:r>
              <a:rPr lang="el-GR" dirty="0"/>
              <a:t> (W) και κάποια μαύρα (B), όπως φαίνεται στο σχήμα</a:t>
            </a:r>
            <a:r>
              <a:rPr lang="en-US" dirty="0"/>
              <a:t>.</a:t>
            </a:r>
          </a:p>
          <a:p>
            <a:r>
              <a:rPr lang="el-GR" dirty="0"/>
              <a:t>Η πληροφορία που δίνει τα χρώματα των </a:t>
            </a:r>
            <a:r>
              <a:rPr lang="el-GR" dirty="0" err="1"/>
              <a:t>εικονοστοιχείων</a:t>
            </a:r>
            <a:r>
              <a:rPr lang="el-GR" dirty="0"/>
              <a:t> είναι η ακόλουθη (για την πρώτη γραμμή της ακολουθίας):  </a:t>
            </a:r>
          </a:p>
          <a:p>
            <a:r>
              <a:rPr lang="el-GR" dirty="0"/>
              <a:t>WWWWWWWWWWWWBWWWWWWWWWWWWBBBWWWWWWWWWWWWWWWWWWWW WWWWBWWWWWWWWWWWWWW </a:t>
            </a:r>
          </a:p>
          <a:p>
            <a:r>
              <a:rPr lang="el-GR" dirty="0"/>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dirty="0"/>
              <a:t> (W, 12), (B, 1), (W, 12), (B, 3), (W, 24), (B, 1), (W, 14)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εκμετάλλευση του στατιστικού πλεονασμού αποτελεί μια μη </a:t>
            </a:r>
            <a:r>
              <a:rPr lang="el-GR" dirty="0" err="1"/>
              <a:t>απωλεστική</a:t>
            </a:r>
            <a:r>
              <a:rPr lang="el-GR" dirty="0"/>
              <a:t> μέθοδο συμπίεσης δεδομένων. </a:t>
            </a:r>
          </a:p>
          <a:p>
            <a:r>
              <a:rPr lang="el-GR" dirty="0"/>
              <a:t>Αναπτύχθηκε το 1952 από τον </a:t>
            </a:r>
            <a:r>
              <a:rPr lang="el-GR" dirty="0" err="1"/>
              <a:t>David</a:t>
            </a:r>
            <a:r>
              <a:rPr lang="el-GR" dirty="0"/>
              <a:t> </a:t>
            </a:r>
            <a:r>
              <a:rPr lang="el-GR" dirty="0" err="1"/>
              <a:t>Huffman</a:t>
            </a:r>
            <a:r>
              <a:rPr lang="el-GR" dirty="0"/>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dirty="0"/>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dirty="0" err="1"/>
              <a:t>bits</a:t>
            </a:r>
            <a:r>
              <a:rPr lang="el-GR" dirty="0"/>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βάση το πλήθος των συμβόλων προς κωδικοποίηση, υπολογίζεται το πλήθος των </a:t>
            </a:r>
            <a:r>
              <a:rPr lang="el-GR" dirty="0" err="1"/>
              <a:t>bits</a:t>
            </a:r>
            <a:r>
              <a:rPr lang="el-GR" dirty="0"/>
              <a:t> που χρειαζόμαστε. Η σχέση υπολογισμού είναι N&lt;= 2n, όπου N το πλήθος των συμβόλων προς κωδικοποίηση και n το πλήθος των </a:t>
            </a:r>
            <a:r>
              <a:rPr lang="el-GR" dirty="0" err="1"/>
              <a:t>bits</a:t>
            </a:r>
            <a:r>
              <a:rPr lang="el-GR" dirty="0"/>
              <a:t> που απαιτούνται για την κωδικοποίηση κ</a:t>
            </a:r>
            <a:r>
              <a:rPr lang="en-US" dirty="0"/>
              <a:t>.</a:t>
            </a:r>
            <a:r>
              <a:rPr lang="el-GR" dirty="0" err="1"/>
              <a:t>άθε</a:t>
            </a:r>
            <a:r>
              <a:rPr lang="el-GR" dirty="0"/>
              <a:t> ενός από αυτά τα σύμβολα.  • Σε κάθε σύμβολο αντιστοιχίζεται ένας διαφορετικός συνδυασμός (όσον αφορά τις τιμές που αυτά έχουν 0 ή 1) από n</a:t>
            </a:r>
            <a:r>
              <a:rPr lang="en-US" dirty="0"/>
              <a:t> </a:t>
            </a:r>
            <a:r>
              <a:rPr lang="el-GR" dirty="0" err="1"/>
              <a:t>bits</a:t>
            </a:r>
            <a:r>
              <a:rPr lang="en-US" dirty="0"/>
              <a:t>. </a:t>
            </a:r>
          </a:p>
          <a:p>
            <a:r>
              <a:rPr lang="el-GR" dirty="0"/>
              <a:t>Έτσι, για παράδειγμα, εάν επιθυμούμε κωδικοποίηση 6 συμβόλων, το πλήθος των </a:t>
            </a:r>
            <a:r>
              <a:rPr lang="el-GR" dirty="0" err="1"/>
              <a:t>bits</a:t>
            </a:r>
            <a:r>
              <a:rPr lang="el-GR" dirty="0"/>
              <a:t> που απαιτούνται είναι 3, αφού 22&lt;6 και 23&gt;6. Η ομοιόμορφη κωδικοποίηση θα μας έδινε τις εξής αντιστοιχίσεις: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dirty="0" err="1"/>
              <a:t>Huffman</a:t>
            </a:r>
            <a:r>
              <a:rPr lang="el-GR" dirty="0"/>
              <a:t>, τον οποίο θα περιγράψουμε στη συνέχεια, αλλά και άλλοι συναφείς αλγόριθμοι.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πρόβλημα τίθεται ως εξής: Έστω τα k προς κωδικοποίηση σύμβολα (αλφάβητο)  </a:t>
            </a:r>
          </a:p>
          <a:p>
            <a:r>
              <a:rPr lang="el-GR" dirty="0"/>
              <a:t>A = {a1, a2, …., </a:t>
            </a:r>
            <a:r>
              <a:rPr lang="el-GR" dirty="0" err="1"/>
              <a:t>ak</a:t>
            </a:r>
            <a:r>
              <a:rPr lang="el-GR" dirty="0"/>
              <a:t>) </a:t>
            </a:r>
          </a:p>
          <a:p>
            <a:r>
              <a:rPr lang="el-GR" dirty="0"/>
              <a:t>Και έστω τα βάρη τα οποία αντιστοιχούν στα ανωτέρω σύμβολα, τα οποία αντιστοιχούν στην πιθανότητα εμφάνισης κάθε συμβόλου  </a:t>
            </a:r>
          </a:p>
          <a:p>
            <a:r>
              <a:rPr lang="el-GR" dirty="0"/>
              <a:t>W = {w1, w2, …., </a:t>
            </a:r>
            <a:r>
              <a:rPr lang="el-GR" dirty="0" err="1"/>
              <a:t>wk</a:t>
            </a:r>
            <a:r>
              <a:rPr lang="el-GR" dirty="0"/>
              <a:t>),  </a:t>
            </a:r>
          </a:p>
          <a:p>
            <a:r>
              <a:rPr lang="el-GR" dirty="0"/>
              <a:t>Επιθυμούμε να υπολογίσουμε τις λέξεις κωδικοποίησης (τις ακολουθίες δηλαδή </a:t>
            </a:r>
            <a:r>
              <a:rPr lang="el-GR" dirty="0" err="1"/>
              <a:t>bits</a:t>
            </a:r>
            <a:r>
              <a:rPr lang="el-GR" dirty="0"/>
              <a:t> όπου κάθε ένα από αυτά έχει συγκεκριμένη τιμή) </a:t>
            </a:r>
          </a:p>
          <a:p>
            <a:r>
              <a:rPr lang="el-GR" dirty="0"/>
              <a:t>C(A, W)={c1, c2, …, </a:t>
            </a:r>
            <a:r>
              <a:rPr lang="el-GR" dirty="0" err="1"/>
              <a:t>ck</a:t>
            </a:r>
            <a:r>
              <a:rPr lang="el-GR" dirty="0"/>
              <a:t>), αποτελούμενες από Ν={n1, n2, ..</a:t>
            </a:r>
            <a:r>
              <a:rPr lang="el-GR" dirty="0" err="1"/>
              <a:t>nk</a:t>
            </a:r>
            <a:r>
              <a:rPr lang="el-GR" dirty="0"/>
              <a:t>}</a:t>
            </a:r>
            <a:r>
              <a:rPr lang="el-GR" dirty="0" err="1"/>
              <a:t>bits</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dirty="0" err="1"/>
              <a:t>bits</a:t>
            </a:r>
            <a:r>
              <a:rPr lang="el-GR" dirty="0"/>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119</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120</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5282196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126</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Κάποιες παρατηρήσεις από την κωδικοποίηση </a:t>
            </a:r>
            <a:r>
              <a:rPr lang="el-GR" dirty="0" err="1"/>
              <a:t>Huffman</a:t>
            </a:r>
            <a:r>
              <a:rPr lang="el-GR" dirty="0"/>
              <a:t> είναι οι εξής:  </a:t>
            </a:r>
          </a:p>
          <a:p>
            <a:r>
              <a:rPr lang="el-GR" dirty="0"/>
              <a:t> </a:t>
            </a:r>
          </a:p>
          <a:p>
            <a:r>
              <a:rPr lang="el-GR" dirty="0"/>
              <a:t>• Κάθε σύμβολο αντιστοιχεί σε μία μοναδική κωδικοποίηση.  </a:t>
            </a:r>
          </a:p>
          <a:p>
            <a:r>
              <a:rPr lang="el-GR" dirty="0"/>
              <a:t>• Η κωδικοποίηση οποιουδήποτε συμβόλου δεν είναι πρόθεμα της κωδικοποίησης κάποιου άλλου συμβόλου.</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127</a:t>
            </a:fld>
            <a:endParaRPr lang="el-GR"/>
          </a:p>
        </p:txBody>
      </p:sp>
    </p:spTree>
    <p:extLst>
      <p:ext uri="{BB962C8B-B14F-4D97-AF65-F5344CB8AC3E}">
        <p14:creationId xmlns:p14="http://schemas.microsoft.com/office/powerpoint/2010/main" val="32686224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a:p>
            <a:pPr marL="171450" indent="-171450">
              <a:buFont typeface="Arial" panose="020B0604020202020204" pitchFamily="34" charset="0"/>
              <a:buChar char="•"/>
            </a:pPr>
            <a:r>
              <a:rPr lang="el-GR" dirty="0"/>
              <a:t>Αρχικά υπολογίζεται ο χωρικός πλεονασμός σε επίπεδο </a:t>
            </a:r>
            <a:r>
              <a:rPr lang="el-GR" dirty="0" err="1"/>
              <a:t>μακρο</a:t>
            </a:r>
            <a:r>
              <a:rPr lang="el-GR" dirty="0"/>
              <a:t>-μπλοκ.</a:t>
            </a:r>
          </a:p>
          <a:p>
            <a:pPr marL="171450" indent="-171450">
              <a:buFont typeface="Arial" panose="020B0604020202020204" pitchFamily="34" charset="0"/>
              <a:buChar char="•"/>
            </a:pPr>
            <a:r>
              <a:rPr lang="el-GR" dirty="0"/>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dirty="0"/>
              <a:t>Στα υπόλοιπα </a:t>
            </a:r>
            <a:r>
              <a:rPr lang="el-GR" dirty="0" err="1"/>
              <a:t>μακρο</a:t>
            </a:r>
            <a:r>
              <a:rPr lang="el-GR" dirty="0"/>
              <a:t>-μπλοκ (των οποίων η περιγραφή δεν μπορεί να προκύψει από την περιγραφή των προηγουμένων) αλλά και για τις διαφορές του προβλεπόμενου </a:t>
            </a:r>
            <a:r>
              <a:rPr lang="el-GR" dirty="0" err="1"/>
              <a:t>μακρο</a:t>
            </a:r>
            <a:r>
              <a:rPr lang="el-GR" dirty="0"/>
              <a:t>-μπλοκ από το πραγματικό εφαρμόζεται ο Διακριτός Μετασχηματισμός </a:t>
            </a:r>
            <a:r>
              <a:rPr lang="el-GR" dirty="0" err="1"/>
              <a:t>Συνημιτόνου</a:t>
            </a:r>
            <a:r>
              <a:rPr lang="el-GR" dirty="0"/>
              <a:t>.  </a:t>
            </a:r>
          </a:p>
          <a:p>
            <a:pPr marL="171450" indent="-171450">
              <a:buFont typeface="Arial" panose="020B0604020202020204" pitchFamily="34" charset="0"/>
              <a:buChar char="•"/>
            </a:pPr>
            <a:r>
              <a:rPr lang="el-GR" dirty="0"/>
              <a:t>Μετά την </a:t>
            </a:r>
            <a:r>
              <a:rPr lang="el-GR" dirty="0" err="1"/>
              <a:t>κβάντιση</a:t>
            </a:r>
            <a:r>
              <a:rPr lang="el-GR" dirty="0"/>
              <a:t> των συντελεστών του ΔΜΣ, γίνεται κωδικοποίηση μήκους διαδρομής.  </a:t>
            </a:r>
          </a:p>
          <a:p>
            <a:pPr marL="171450" indent="-171450">
              <a:buFont typeface="Arial" panose="020B0604020202020204" pitchFamily="34" charset="0"/>
              <a:buChar char="•"/>
            </a:pPr>
            <a:r>
              <a:rPr lang="el-GR" dirty="0"/>
              <a:t>Στα αποτελέσματα της </a:t>
            </a:r>
            <a:r>
              <a:rPr lang="el-GR" dirty="0" err="1"/>
              <a:t>κβάντισης</a:t>
            </a:r>
            <a:r>
              <a:rPr lang="el-GR" dirty="0"/>
              <a:t> αλλά και στα διανύσματα κίνησης </a:t>
            </a:r>
            <a:r>
              <a:rPr lang="el-GR" b="1" dirty="0"/>
              <a:t>εφαρμόζεται ο αλγόριθμος </a:t>
            </a:r>
            <a:r>
              <a:rPr lang="el-GR" b="1" dirty="0" err="1"/>
              <a:t>Huffman</a:t>
            </a:r>
            <a:r>
              <a:rPr lang="el-GR" b="1" dirty="0"/>
              <a:t>. </a:t>
            </a:r>
            <a:endParaRPr lang="en-US" b="1"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131</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dirty="0" err="1"/>
              <a:t>Mbps</a:t>
            </a:r>
            <a:r>
              <a:rPr lang="el-GR" dirty="0"/>
              <a:t> (με 4:2:2 χρωματική </a:t>
            </a:r>
            <a:r>
              <a:rPr lang="el-GR" dirty="0" err="1"/>
              <a:t>υποδειγματοληψία</a:t>
            </a:r>
            <a:r>
              <a:rPr lang="el-GR" dirty="0"/>
              <a:t>) στα 2 </a:t>
            </a:r>
            <a:r>
              <a:rPr lang="el-GR" dirty="0" err="1"/>
              <a:t>Mbps</a:t>
            </a:r>
            <a:r>
              <a:rPr lang="el-GR" dirty="0"/>
              <a:t> μέχρι και τα 6 </a:t>
            </a:r>
            <a:r>
              <a:rPr lang="el-GR" dirty="0" err="1"/>
              <a:t>Mbps</a:t>
            </a:r>
            <a:r>
              <a:rPr lang="el-GR" dirty="0"/>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dirty="0" err="1"/>
              <a:t>υποδειγματοληψία</a:t>
            </a:r>
            <a:r>
              <a:rPr lang="el-GR" dirty="0"/>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133</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dirty="0" err="1"/>
              <a:t>κβαντισμού</a:t>
            </a:r>
            <a:r>
              <a:rPr lang="el-GR" dirty="0"/>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dirty="0" err="1"/>
              <a:t>υποδειγματοληψίας</a:t>
            </a:r>
            <a:r>
              <a:rPr lang="el-GR" dirty="0"/>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134</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135</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πρότυπο MPEG2 η κλιμάκωση θεωρείται σε τρία επίπεδα τα οποία είναι:  </a:t>
            </a:r>
          </a:p>
          <a:p>
            <a:r>
              <a:rPr lang="el-GR" dirty="0"/>
              <a:t> </a:t>
            </a:r>
          </a:p>
          <a:p>
            <a:r>
              <a:rPr lang="el-GR" dirty="0"/>
              <a:t>• </a:t>
            </a:r>
            <a:r>
              <a:rPr lang="el-GR" dirty="0" err="1"/>
              <a:t>Σηματοθορυβικό</a:t>
            </a:r>
            <a:r>
              <a:rPr lang="el-GR" dirty="0"/>
              <a:t> (</a:t>
            </a:r>
            <a:r>
              <a:rPr lang="el-GR" dirty="0" err="1"/>
              <a:t>Signal</a:t>
            </a:r>
            <a:r>
              <a:rPr lang="el-GR" dirty="0"/>
              <a:t> </a:t>
            </a:r>
            <a:r>
              <a:rPr lang="el-GR" dirty="0" err="1"/>
              <a:t>to</a:t>
            </a:r>
            <a:r>
              <a:rPr lang="el-GR" dirty="0"/>
              <a:t> </a:t>
            </a:r>
            <a:r>
              <a:rPr lang="el-GR" dirty="0" err="1"/>
              <a:t>Noise</a:t>
            </a:r>
            <a:r>
              <a:rPr lang="el-GR" dirty="0"/>
              <a:t> </a:t>
            </a:r>
            <a:r>
              <a:rPr lang="el-GR" dirty="0" err="1"/>
              <a:t>Ratio</a:t>
            </a:r>
            <a:r>
              <a:rPr lang="el-GR" dirty="0"/>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dirty="0" err="1"/>
              <a:t>όψιν</a:t>
            </a:r>
            <a:r>
              <a:rPr lang="el-GR" dirty="0"/>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136</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a:t>Χωρικό (</a:t>
            </a:r>
            <a:r>
              <a:rPr lang="el-GR" dirty="0" err="1"/>
              <a:t>spatial</a:t>
            </a:r>
            <a:r>
              <a:rPr lang="el-GR" dirty="0"/>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dirty="0"/>
              <a:t>Χρονικό (</a:t>
            </a:r>
            <a:r>
              <a:rPr lang="el-GR" dirty="0" err="1"/>
              <a:t>temporal</a:t>
            </a:r>
            <a:r>
              <a:rPr lang="el-GR" dirty="0"/>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137</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138</a:t>
            </a:fld>
            <a:endParaRPr lang="el-GR"/>
          </a:p>
        </p:txBody>
      </p:sp>
    </p:spTree>
    <p:extLst>
      <p:ext uri="{BB962C8B-B14F-4D97-AF65-F5344CB8AC3E}">
        <p14:creationId xmlns:p14="http://schemas.microsoft.com/office/powerpoint/2010/main" val="79592897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πλέον συνηθισμένοι συνδυασμοί προφίλ και επιπέδου περιλαμβάνουν τους επόμενους: MP@ML, 720x480, 30, 4:2:0, 4 </a:t>
            </a:r>
            <a:r>
              <a:rPr lang="el-GR" dirty="0" err="1"/>
              <a:t>Mbps</a:t>
            </a:r>
            <a:r>
              <a:rPr lang="el-GR" dirty="0"/>
              <a:t> ψηφιακή τηλεόραση τυπικής ανάλυσης, MP@ML, 720x576, 25, 4:2:0, 4 </a:t>
            </a:r>
            <a:r>
              <a:rPr lang="el-GR" dirty="0" err="1"/>
              <a:t>Mbps</a:t>
            </a:r>
            <a:r>
              <a:rPr lang="el-GR" dirty="0"/>
              <a:t> ψηφιακή τηλεόραση τυπικής ανάλυσης, MP@HL, 1920x1080, 30, 4:2:0, 80 </a:t>
            </a:r>
            <a:r>
              <a:rPr lang="el-GR" dirty="0" err="1"/>
              <a:t>Mbps</a:t>
            </a:r>
            <a:r>
              <a:rPr lang="el-GR" dirty="0"/>
              <a:t>, ψηφιακή τηλεόραση υψηλής ευκρίνειας και MP@HL, 1920x720, 60, 4:2:0, 80 </a:t>
            </a:r>
            <a:r>
              <a:rPr lang="el-GR" dirty="0" err="1"/>
              <a:t>Mbps</a:t>
            </a:r>
            <a:r>
              <a:rPr lang="el-GR" dirty="0"/>
              <a:t>, ψηφιακή τηλεόραση υψηλής ευκρίνειας.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139</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140</a:t>
            </a:fld>
            <a:endParaRPr lang="el-GR"/>
          </a:p>
        </p:txBody>
      </p:sp>
    </p:spTree>
    <p:extLst>
      <p:ext uri="{BB962C8B-B14F-4D97-AF65-F5344CB8AC3E}">
        <p14:creationId xmlns:p14="http://schemas.microsoft.com/office/powerpoint/2010/main" val="19353275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141</a:t>
            </a:fld>
            <a:endParaRPr lang="el-GR"/>
          </a:p>
        </p:txBody>
      </p:sp>
    </p:spTree>
    <p:extLst>
      <p:ext uri="{BB962C8B-B14F-4D97-AF65-F5344CB8AC3E}">
        <p14:creationId xmlns:p14="http://schemas.microsoft.com/office/powerpoint/2010/main" val="2131249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142</a:t>
            </a:fld>
            <a:endParaRPr lang="el-GR"/>
          </a:p>
        </p:txBody>
      </p:sp>
    </p:spTree>
    <p:extLst>
      <p:ext uri="{BB962C8B-B14F-4D97-AF65-F5344CB8AC3E}">
        <p14:creationId xmlns:p14="http://schemas.microsoft.com/office/powerpoint/2010/main" val="80445707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143</a:t>
            </a:fld>
            <a:endParaRPr lang="el-GR"/>
          </a:p>
        </p:txBody>
      </p:sp>
    </p:spTree>
    <p:extLst>
      <p:ext uri="{BB962C8B-B14F-4D97-AF65-F5344CB8AC3E}">
        <p14:creationId xmlns:p14="http://schemas.microsoft.com/office/powerpoint/2010/main" val="20879024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Η συμπίεση, αντίστοιχα με τη λογική που ακολουθήθηκε στην περίπτωση του βίντεο, στηρίζεται στην αφαίρεση (α) της πλεονάζουσας πληροφορίας και (β) της πληροφορίας η οποία δεν είναι μεν πλεονάζουσα αλλά η απώλειά της δεν γίνεται εύκολα αντιληπτή από τον χρήστη (δεν είναι, δηλαδή, τόσο σημαντική στην αντιλαμβανόμενη ποιότητα του ήχου). Έχουμε, δηλαδή, και στην περίπτωση αυτή τόσο μη </a:t>
            </a:r>
            <a:r>
              <a:rPr lang="el-GR" dirty="0" err="1"/>
              <a:t>απωλεστική</a:t>
            </a:r>
            <a:r>
              <a:rPr lang="el-GR" dirty="0"/>
              <a:t> όσο και </a:t>
            </a:r>
            <a:r>
              <a:rPr lang="el-GR" dirty="0" err="1"/>
              <a:t>απωλεστική</a:t>
            </a:r>
            <a:r>
              <a:rPr lang="el-GR" dirty="0"/>
              <a:t> συμπίεση. Οι μέθοδοι συμπίεσης στηρίζονται στο </a:t>
            </a:r>
            <a:r>
              <a:rPr lang="el-GR" dirty="0" err="1"/>
              <a:t>ψυχοακουστικό</a:t>
            </a:r>
            <a:r>
              <a:rPr lang="el-GR" dirty="0"/>
              <a:t> μοντέλο, το οποίο αξιοποιεί κάποια βασικά χαρακτηριστικά του ανθρώπινου αυτιού, αναφορικά με την ακοή. Το πιο σημαντικό ίσως από αυτά είναι η κάλυψη (</a:t>
            </a:r>
            <a:r>
              <a:rPr lang="el-GR" dirty="0" err="1"/>
              <a:t>masking</a:t>
            </a:r>
            <a:r>
              <a:rPr lang="el-GR" dirty="0"/>
              <a:t>) η οποία συμβαίνει στο πεδίο του χρόνου αλλά και στο πεδίο της συχνότητας. Πι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144</a:t>
            </a:fld>
            <a:endParaRPr lang="el-GR"/>
          </a:p>
        </p:txBody>
      </p:sp>
    </p:spTree>
    <p:extLst>
      <p:ext uri="{BB962C8B-B14F-4D97-AF65-F5344CB8AC3E}">
        <p14:creationId xmlns:p14="http://schemas.microsoft.com/office/powerpoint/2010/main" val="41709059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145</a:t>
            </a:fld>
            <a:endParaRPr lang="el-GR"/>
          </a:p>
        </p:txBody>
      </p:sp>
    </p:spTree>
    <p:extLst>
      <p:ext uri="{BB962C8B-B14F-4D97-AF65-F5344CB8AC3E}">
        <p14:creationId xmlns:p14="http://schemas.microsoft.com/office/powerpoint/2010/main" val="28166511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και στην περίπτωση του ηχητικού σήματος (όπως και σε αυτή του σήματος βίντεο), είναι δυνατή η χρήση του 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με στόχο την περαιτέρω συμπίεση. Στην περίπτωση αυτή έχουμε τον 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 ο οποίος, όπως θα δούμε παρακάτω, έχεις κάποιες διαφοροποιήσεις στη διαχείριση των άκρων των διαστημάτων όπου εφαρμόζεται.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42051701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βασικά σημεία τα οποία θα ακολουθήσουμε σε αυτό το κεφάλαιο και συνθέτουν τη δομή του κεφαλαίου, είναι η </a:t>
            </a:r>
            <a:r>
              <a:rPr lang="el-GR" dirty="0" err="1"/>
              <a:t>ψηφιοποίηση</a:t>
            </a:r>
            <a:r>
              <a:rPr lang="el-GR" dirty="0"/>
              <a:t> του ήχου (δειγματοληψία και </a:t>
            </a:r>
            <a:r>
              <a:rPr lang="el-GR" dirty="0" err="1"/>
              <a:t>κβαντισμός</a:t>
            </a:r>
            <a:r>
              <a:rPr lang="el-GR" dirty="0"/>
              <a:t>), η αφαίρεση της πλεονάζουσας ή της μη σημαντικής (όσον αφορά την ποιότητα) πληροφορίας και στη συνέχεια η κωδικοποίηση του ηχητικού σήματος. Τα βήματα αυτά παρίστανται στο επόμενο σχήμα</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147</a:t>
            </a:fld>
            <a:endParaRPr lang="el-GR"/>
          </a:p>
        </p:txBody>
      </p:sp>
    </p:spTree>
    <p:extLst>
      <p:ext uri="{BB962C8B-B14F-4D97-AF65-F5344CB8AC3E}">
        <p14:creationId xmlns:p14="http://schemas.microsoft.com/office/powerpoint/2010/main" val="290803681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148</a:t>
            </a:fld>
            <a:endParaRPr lang="el-GR"/>
          </a:p>
        </p:txBody>
      </p:sp>
    </p:spTree>
    <p:extLst>
      <p:ext uri="{BB962C8B-B14F-4D97-AF65-F5344CB8AC3E}">
        <p14:creationId xmlns:p14="http://schemas.microsoft.com/office/powerpoint/2010/main" val="34160372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149</a:t>
            </a:fld>
            <a:endParaRPr lang="el-GR"/>
          </a:p>
        </p:txBody>
      </p:sp>
    </p:spTree>
    <p:extLst>
      <p:ext uri="{BB962C8B-B14F-4D97-AF65-F5344CB8AC3E}">
        <p14:creationId xmlns:p14="http://schemas.microsoft.com/office/powerpoint/2010/main" val="28674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Αρχικά, το αναλογικό σήμα περιορίζεται, όσον αφορά το εύρος ζώνης του, με χρήση ενός Φίλτρου Χαμηλών Συχνοτήτων (ΦΧΣ). Το ΦΧΣ, όπως είναι γνωστό, επιτρέπει τη διέλευση των χαμηλών συχνοτήτων μέχρι κάποια συγκεκριμένη συχνότητα, τη συχνότητα αποκοπής, η οποία αποτελεί και βασικό χαρακτηριστικό του φίλτρου. Στην περίπτωση του τηλεοπτικού σήματος η συχνότητα αποκοπής βρίσκεται στο διάστημα από 15 </a:t>
            </a:r>
            <a:r>
              <a:rPr lang="el-GR" dirty="0" err="1"/>
              <a:t>KHz</a:t>
            </a:r>
            <a:r>
              <a:rPr lang="el-GR" dirty="0"/>
              <a:t> έως και 20 </a:t>
            </a:r>
            <a:r>
              <a:rPr lang="el-GR" dirty="0" err="1"/>
              <a:t>KHz</a:t>
            </a:r>
            <a:r>
              <a:rPr lang="el-GR" dirty="0"/>
              <a:t>. Η τιμή των 20 </a:t>
            </a:r>
            <a:r>
              <a:rPr lang="el-GR" dirty="0" err="1"/>
              <a:t>KHz</a:t>
            </a:r>
            <a:r>
              <a:rPr lang="el-GR" dirty="0"/>
              <a:t> προκύπτει από το άνω όριο των συχνοτήτων που είναι (θεωρητικά) σε θέση να ακούει το ανθρώπινο αυτί.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150</a:t>
            </a:fld>
            <a:endParaRPr lang="el-GR"/>
          </a:p>
        </p:txBody>
      </p:sp>
    </p:spTree>
    <p:extLst>
      <p:ext uri="{BB962C8B-B14F-4D97-AF65-F5344CB8AC3E}">
        <p14:creationId xmlns:p14="http://schemas.microsoft.com/office/powerpoint/2010/main" val="60588088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συνέχεια γίνεται η 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 με συχνότητα δειγματοληψίας η οποία τυπικά μπορεί να παίρνει τις εξής τιμές: 32 kHz,44.1 </a:t>
            </a:r>
            <a:r>
              <a:rPr lang="el-GR" dirty="0" err="1"/>
              <a:t>kHz</a:t>
            </a:r>
            <a:r>
              <a:rPr lang="el-GR" dirty="0"/>
              <a:t>, 48 ή και 96 </a:t>
            </a:r>
            <a:r>
              <a:rPr lang="el-GR" dirty="0" err="1"/>
              <a:t>kHz</a:t>
            </a:r>
            <a:r>
              <a:rPr lang="el-GR" dirty="0"/>
              <a:t>. Η δειγματοληψία στα 44.1 </a:t>
            </a:r>
            <a:r>
              <a:rPr lang="el-GR" dirty="0" err="1"/>
              <a:t>KHz</a:t>
            </a:r>
            <a:r>
              <a:rPr lang="el-GR" dirty="0"/>
              <a:t> αντιστοιχεί στην ποιότητα του CD, ενώ η δειγματοληψία στα 48 </a:t>
            </a:r>
            <a:r>
              <a:rPr lang="el-GR" dirty="0" err="1"/>
              <a:t>KHz</a:t>
            </a:r>
            <a:r>
              <a:rPr lang="el-GR" dirty="0"/>
              <a:t> ή τα 96 </a:t>
            </a:r>
            <a:r>
              <a:rPr lang="el-GR" dirty="0" err="1"/>
              <a:t>KHz</a:t>
            </a:r>
            <a:r>
              <a:rPr lang="el-GR" dirty="0"/>
              <a:t> δίνουν ποιότητα αντίστοιχη αυτής του τηλεοπτικού στούντιο. Η συχνότητα δειγματοληψίας στα 32 </a:t>
            </a:r>
            <a:r>
              <a:rPr lang="el-GR" dirty="0" err="1"/>
              <a:t>KHz</a:t>
            </a:r>
            <a:r>
              <a:rPr lang="el-GR" dirty="0"/>
              <a:t> (και χαμηλότερη) δεν θεωρείται πλέον επαρκής αλλά εξακολουθεί να διατηρείται για συμβατότητα με το πρότυπο του MPEG</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151</a:t>
            </a:fld>
            <a:endParaRPr lang="el-GR"/>
          </a:p>
        </p:txBody>
      </p:sp>
    </p:spTree>
    <p:extLst>
      <p:ext uri="{BB962C8B-B14F-4D97-AF65-F5344CB8AC3E}">
        <p14:creationId xmlns:p14="http://schemas.microsoft.com/office/powerpoint/2010/main" val="27850556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152</a:t>
            </a:fld>
            <a:endParaRPr lang="el-GR"/>
          </a:p>
        </p:txBody>
      </p:sp>
    </p:spTree>
    <p:extLst>
      <p:ext uri="{BB962C8B-B14F-4D97-AF65-F5344CB8AC3E}">
        <p14:creationId xmlns:p14="http://schemas.microsoft.com/office/powerpoint/2010/main" val="106120539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Μετά τη δειγματοληψία γίνεται ο </a:t>
            </a:r>
            <a:r>
              <a:rPr lang="el-GR" dirty="0" err="1"/>
              <a:t>κβαντισμός</a:t>
            </a:r>
            <a:r>
              <a:rPr lang="el-GR" dirty="0"/>
              <a:t> των τιμών των δειγμάτων, η </a:t>
            </a:r>
            <a:r>
              <a:rPr lang="el-GR" dirty="0" err="1"/>
              <a:t>διακριτοποίηση</a:t>
            </a:r>
            <a:r>
              <a:rPr lang="el-GR" dirty="0"/>
              <a:t> δηλαδή αυτών, με την αντιστοίχιση των συνεχών τιμών σε διακριτές στάθμες. Η ποιότητα του </a:t>
            </a:r>
            <a:r>
              <a:rPr lang="el-GR" dirty="0" err="1"/>
              <a:t>κβαντισμού</a:t>
            </a:r>
            <a:r>
              <a:rPr lang="el-GR" dirty="0"/>
              <a:t> εξαρτάται από το πλήθος των </a:t>
            </a:r>
            <a:r>
              <a:rPr lang="el-GR" dirty="0" err="1"/>
              <a:t>bits</a:t>
            </a:r>
            <a:r>
              <a:rPr lang="el-GR" dirty="0"/>
              <a:t> που χρησιμοποιούνται για την αποτύπωση των τιμών (για τον ορισμό, δηλαδή, των επιπέδων που χρησιμοποιούνται). Το πλήθος των </a:t>
            </a:r>
            <a:r>
              <a:rPr lang="el-GR" dirty="0" err="1"/>
              <a:t>bits</a:t>
            </a:r>
            <a:r>
              <a:rPr lang="el-GR" dirty="0"/>
              <a:t>, έστω Ν, δίνει το πλήθος με τις στάθμες </a:t>
            </a:r>
            <a:r>
              <a:rPr lang="el-GR" dirty="0" err="1"/>
              <a:t>κβαντισμού</a:t>
            </a:r>
            <a:r>
              <a:rPr lang="el-GR" dirty="0"/>
              <a:t> 2Ν. Ο </a:t>
            </a:r>
            <a:r>
              <a:rPr lang="el-GR" dirty="0" err="1"/>
              <a:t>κβαντισμός</a:t>
            </a:r>
            <a:r>
              <a:rPr lang="el-GR" dirty="0"/>
              <a:t> γίνεται με χρήση κατ’ ελάχιστον 16 </a:t>
            </a:r>
            <a:r>
              <a:rPr lang="el-GR" dirty="0" err="1"/>
              <a:t>bits</a:t>
            </a:r>
            <a:r>
              <a:rPr lang="el-GR" dirty="0"/>
              <a:t>, γεγονός το οποίο δημιουργεί 216 στάθμες τιμών. </a:t>
            </a:r>
          </a:p>
          <a:p>
            <a:r>
              <a:rPr lang="el-GR" dirty="0"/>
              <a:t>Ας υπολογίσουμε τον ρυθμό δεδομένων, </a:t>
            </a:r>
            <a:r>
              <a:rPr lang="el-GR" dirty="0" err="1"/>
              <a:t>Cm</a:t>
            </a:r>
            <a:r>
              <a:rPr lang="el-GR" dirty="0"/>
              <a:t>, ο οποίος προκύπτει με δειγματοληψία μονοφωνικού ήχου στα 48 </a:t>
            </a:r>
            <a:r>
              <a:rPr lang="el-GR" dirty="0" err="1"/>
              <a:t>KHz</a:t>
            </a:r>
            <a:r>
              <a:rPr lang="el-GR" dirty="0"/>
              <a:t> και </a:t>
            </a:r>
            <a:r>
              <a:rPr lang="el-GR" dirty="0" err="1"/>
              <a:t>κβάντιση</a:t>
            </a:r>
            <a:r>
              <a:rPr lang="el-GR" dirty="0"/>
              <a:t> με χρήση 16 </a:t>
            </a:r>
            <a:r>
              <a:rPr lang="el-GR" dirty="0" err="1"/>
              <a:t>bits</a:t>
            </a:r>
            <a:r>
              <a:rPr lang="el-GR" dirty="0"/>
              <a:t>. </a:t>
            </a:r>
          </a:p>
          <a:p>
            <a:r>
              <a:rPr lang="el-GR" dirty="0" err="1"/>
              <a:t>Cm</a:t>
            </a:r>
            <a:r>
              <a:rPr lang="el-GR" dirty="0"/>
              <a:t> = 48*103*16 = 768000 = 768 </a:t>
            </a:r>
            <a:r>
              <a:rPr lang="el-GR" dirty="0" err="1"/>
              <a:t>Kbps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153</a:t>
            </a:fld>
            <a:endParaRPr lang="el-GR"/>
          </a:p>
        </p:txBody>
      </p:sp>
    </p:spTree>
    <p:extLst>
      <p:ext uri="{BB962C8B-B14F-4D97-AF65-F5344CB8AC3E}">
        <p14:creationId xmlns:p14="http://schemas.microsoft.com/office/powerpoint/2010/main" val="31166854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154</a:t>
            </a:fld>
            <a:endParaRPr lang="el-GR"/>
          </a:p>
        </p:txBody>
      </p:sp>
    </p:spTree>
    <p:extLst>
      <p:ext uri="{BB962C8B-B14F-4D97-AF65-F5344CB8AC3E}">
        <p14:creationId xmlns:p14="http://schemas.microsoft.com/office/powerpoint/2010/main" val="102129645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στερεοφωνικός ήχος αποτελείται από δύο κανάλια, είναι δηλαδή σύνθεση δύο ήχων που προκύπτουν από δύο συσκευές λήψης οι οποίες λειτουργούν ταυτόχρονα, το δεξί και το αριστερό μικρόφωνο. Στο επόμενο σχήμα παρατηρούμε τη βασική διαδικασία δημιουργίας του στερεοφωνικού ηχητικού σήματος, η οποία αποτελείται, όπως φαίνεται, από δύο διακριτές διαδρομές. Το σημείο αφετηρίας αυτών των διαδρομών είναι τα δύο μικρόφωνα (οι αισθητήρες δηλαδή του ήχου), το δεξί και το αριστερό. </a:t>
            </a:r>
          </a:p>
          <a:p>
            <a:r>
              <a:rPr lang="el-GR" dirty="0"/>
              <a:t> </a:t>
            </a:r>
          </a:p>
          <a:p>
            <a:r>
              <a:rPr lang="el-GR" dirty="0"/>
              <a:t>Εικόνα 4.3 Δημιουργία στερεοφωνικού ήχου. </a:t>
            </a:r>
          </a:p>
          <a:p>
            <a:r>
              <a:rPr lang="el-GR" dirty="0"/>
              <a:t>Στην περίπτωση που ο ήχος είναι στερεοφωνικός, ο ρυθμός που υπολογίσαμε παραπάνω διπλασιάζεται, λόγω της ύπαρξης των δύο καναλιών. Η νέα τιμή που υπολογίζουμε για τον στερεοφωνικό ήχο είναι η </a:t>
            </a:r>
            <a:r>
              <a:rPr lang="el-GR" dirty="0" err="1"/>
              <a:t>Cs</a:t>
            </a:r>
            <a:r>
              <a:rPr lang="el-GR" dirty="0"/>
              <a:t>, όπως φαίνεται παρακάτω: </a:t>
            </a:r>
          </a:p>
          <a:p>
            <a:r>
              <a:rPr lang="el-GR" dirty="0" err="1"/>
              <a:t>Cs</a:t>
            </a:r>
            <a:r>
              <a:rPr lang="el-GR" dirty="0"/>
              <a:t>=2 * 768 = 1.536 </a:t>
            </a:r>
            <a:r>
              <a:rPr lang="el-GR" dirty="0" err="1"/>
              <a:t>Kbps</a:t>
            </a:r>
            <a:r>
              <a:rPr lang="el-GR" dirty="0"/>
              <a:t> = 1,5 </a:t>
            </a:r>
            <a:r>
              <a:rPr lang="el-GR" dirty="0" err="1"/>
              <a:t>Mbps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155</a:t>
            </a:fld>
            <a:endParaRPr lang="el-GR"/>
          </a:p>
        </p:txBody>
      </p:sp>
    </p:spTree>
    <p:extLst>
      <p:ext uri="{BB962C8B-B14F-4D97-AF65-F5344CB8AC3E}">
        <p14:creationId xmlns:p14="http://schemas.microsoft.com/office/powerpoint/2010/main" val="246516838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156</a:t>
            </a:fld>
            <a:endParaRPr lang="el-GR"/>
          </a:p>
        </p:txBody>
      </p:sp>
    </p:spTree>
    <p:extLst>
      <p:ext uri="{BB962C8B-B14F-4D97-AF65-F5344CB8AC3E}">
        <p14:creationId xmlns:p14="http://schemas.microsoft.com/office/powerpoint/2010/main" val="373632044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157</a:t>
            </a:fld>
            <a:endParaRPr lang="el-GR"/>
          </a:p>
        </p:txBody>
      </p:sp>
    </p:spTree>
    <p:extLst>
      <p:ext uri="{BB962C8B-B14F-4D97-AF65-F5344CB8AC3E}">
        <p14:creationId xmlns:p14="http://schemas.microsoft.com/office/powerpoint/2010/main" val="226087116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158</a:t>
            </a:fld>
            <a:endParaRPr lang="el-GR"/>
          </a:p>
        </p:txBody>
      </p:sp>
    </p:spTree>
    <p:extLst>
      <p:ext uri="{BB962C8B-B14F-4D97-AF65-F5344CB8AC3E}">
        <p14:creationId xmlns:p14="http://schemas.microsoft.com/office/powerpoint/2010/main" val="67616805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Συγκεκριμένα, πρέπει να υποβιβαστεί από τα 1.5 </a:t>
            </a:r>
            <a:r>
              <a:rPr lang="el-GR" dirty="0" err="1"/>
              <a:t>Mbps</a:t>
            </a:r>
            <a:r>
              <a:rPr lang="el-GR" dirty="0"/>
              <a:t> (στην περίπτωση του στερεοφωνικού ήχου) σε μια τιμή η οποία κυμαίνεται από τα 100 </a:t>
            </a:r>
            <a:r>
              <a:rPr lang="el-GR" dirty="0" err="1"/>
              <a:t>Kbps</a:t>
            </a:r>
            <a:r>
              <a:rPr lang="el-GR" dirty="0"/>
              <a:t> μέχρι και τα 400 </a:t>
            </a:r>
            <a:r>
              <a:rPr lang="el-GR" dirty="0" err="1"/>
              <a:t>Kbps</a:t>
            </a:r>
            <a:r>
              <a:rPr lang="el-GR" dirty="0"/>
              <a:t>. Τα ποσοστά συμπίεσης κυμαίνονται από 16:1 (για τη χαμηλή ποιότητα του ήχου) έως και 4:1 για την πιο υψηλή ποιότητα. Στην ενότητα αυτή θα εξετάσουμε με μεγαλύτερη λεπτομέρεια τα χαρακτηριστικά που επιτρέπουν δραστική συμπίεση του ηχητικού σήματος. Μεγάλη σημασία έχει η ευαισθησία και εν γένει η συμπεριφορά του αυτιού στις διάφορες συχνότητες</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159</a:t>
            </a:fld>
            <a:endParaRPr lang="el-GR"/>
          </a:p>
        </p:txBody>
      </p:sp>
    </p:spTree>
    <p:extLst>
      <p:ext uri="{BB962C8B-B14F-4D97-AF65-F5344CB8AC3E}">
        <p14:creationId xmlns:p14="http://schemas.microsoft.com/office/powerpoint/2010/main" val="345767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a:p>
            <a:r>
              <a:rPr lang="el-GR" dirty="0"/>
              <a:t>(</a:t>
            </a:r>
            <a:endParaRPr lang="en-US" dirty="0"/>
          </a:p>
          <a:p>
            <a:r>
              <a:rPr lang="el-GR" dirty="0"/>
              <a:t>Στο σημείο αυτό θεωρούμε ότι έχουμε την αρχική μορφή του ψηφιακού σήματος, το οποίο περιλαμβάνει τη φωτεινότητα και τις </a:t>
            </a:r>
            <a:r>
              <a:rPr lang="el-GR" dirty="0" err="1"/>
              <a:t>χρωμοδιαφορές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θεωρία το εύρος ζώνης των ήχων που γίνονται αντιληπτοί από το ανθρώπινο αυτί είναι, όπως συζητήσαμε και παραπάνω, από τα 0 </a:t>
            </a:r>
            <a:r>
              <a:rPr lang="el-GR" dirty="0" err="1"/>
              <a:t>KHz</a:t>
            </a:r>
            <a:r>
              <a:rPr lang="el-GR" dirty="0"/>
              <a:t> έως και τα 20 </a:t>
            </a:r>
            <a:r>
              <a:rPr lang="el-GR" dirty="0" err="1"/>
              <a:t>KHz</a:t>
            </a:r>
            <a:r>
              <a:rPr lang="el-GR" dirty="0"/>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κάτω από το οποίο ένας ήχος δεν γίνεται αντιληπτός, 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160</a:t>
            </a:fld>
            <a:endParaRPr lang="el-GR"/>
          </a:p>
        </p:txBody>
      </p:sp>
    </p:spTree>
    <p:extLst>
      <p:ext uri="{BB962C8B-B14F-4D97-AF65-F5344CB8AC3E}">
        <p14:creationId xmlns:p14="http://schemas.microsoft.com/office/powerpoint/2010/main" val="417485602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161</a:t>
            </a:fld>
            <a:endParaRPr lang="el-GR"/>
          </a:p>
        </p:txBody>
      </p:sp>
    </p:spTree>
    <p:extLst>
      <p:ext uri="{BB962C8B-B14F-4D97-AF65-F5344CB8AC3E}">
        <p14:creationId xmlns:p14="http://schemas.microsoft.com/office/powerpoint/2010/main" val="95386015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dirty="0"/>
              <a:t> </a:t>
            </a:r>
          </a:p>
          <a:p>
            <a:r>
              <a:rPr lang="el-GR" dirty="0"/>
              <a:t>• Οι ήχοι των οποίων το φασματικό περιεχόμενο (οι συχνότητες δηλαδή από τις οποίες αποτελούνται) είναι εκτός του εύρους συχνοτήτων [20 </a:t>
            </a:r>
            <a:r>
              <a:rPr lang="el-GR" dirty="0" err="1"/>
              <a:t>Hz</a:t>
            </a:r>
            <a:r>
              <a:rPr lang="el-GR" dirty="0"/>
              <a:t>, 20 </a:t>
            </a:r>
            <a:r>
              <a:rPr lang="el-GR" dirty="0" err="1"/>
              <a:t>KHz</a:t>
            </a:r>
            <a:r>
              <a:rPr lang="el-GR" dirty="0"/>
              <a:t>]. • Οι ήχοι των οποίων η ένταση είναι κάτω από το ελάχιστο όριο ακοής για τις αντίστοιχες συχνότητες στις οποίες εκτείνονται </a:t>
            </a:r>
          </a:p>
          <a:p>
            <a:r>
              <a:rPr lang="el-GR" dirty="0"/>
              <a:t> </a:t>
            </a:r>
          </a:p>
          <a:p>
            <a:r>
              <a:rPr lang="el-GR" dirty="0"/>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dirty="0" err="1"/>
              <a:t>ΚHz</a:t>
            </a:r>
            <a:r>
              <a:rPr lang="el-GR" dirty="0"/>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r>
              <a:rPr lang="el-GR" dirty="0"/>
              <a:t> (η συχνότητα αυτή είναι γνωστή και ως συχνότητα </a:t>
            </a:r>
            <a:r>
              <a:rPr lang="el-GR" dirty="0" err="1"/>
              <a:t>Nyquist</a:t>
            </a:r>
            <a:r>
              <a:rPr lang="el-GR" dirty="0"/>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162</a:t>
            </a:fld>
            <a:endParaRPr lang="el-GR"/>
          </a:p>
        </p:txBody>
      </p:sp>
    </p:spTree>
    <p:extLst>
      <p:ext uri="{BB962C8B-B14F-4D97-AF65-F5344CB8AC3E}">
        <p14:creationId xmlns:p14="http://schemas.microsoft.com/office/powerpoint/2010/main" val="67699271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163</a:t>
            </a:fld>
            <a:endParaRPr lang="el-GR"/>
          </a:p>
        </p:txBody>
      </p:sp>
    </p:spTree>
    <p:extLst>
      <p:ext uri="{BB962C8B-B14F-4D97-AF65-F5344CB8AC3E}">
        <p14:creationId xmlns:p14="http://schemas.microsoft.com/office/powerpoint/2010/main" val="400967137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 </a:t>
            </a:r>
          </a:p>
          <a:p>
            <a:r>
              <a:rPr lang="el-GR" dirty="0"/>
              <a:t> Για να μπορέσει, δηλαδή, να γίνει αντιληπτός ένας ήχος (εάν η συχνότητά του αντιστοιχεί στο εύρος συχνοτήτων που καλύπτει η καμπύλη) πρέπει η ένταση αυτού να υπερβαίνει τον ορίζοντα της καμπύλη</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164</a:t>
            </a:fld>
            <a:endParaRPr lang="el-GR"/>
          </a:p>
        </p:txBody>
      </p:sp>
    </p:spTree>
    <p:extLst>
      <p:ext uri="{BB962C8B-B14F-4D97-AF65-F5344CB8AC3E}">
        <p14:creationId xmlns:p14="http://schemas.microsoft.com/office/powerpoint/2010/main" val="168110056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Επικάλυψη έχουμε, επίσης, στο πεδίο του χρόνου. Συγκεκριμένα 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 Η επικάλυψη πριν το χρονικό διάστημα που αναπαράγεται ο ήχος οφείλεται στην περιορισμένη ευαισθησία του ανθρώπινου αυτιού (όσον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165</a:t>
            </a:fld>
            <a:endParaRPr lang="el-GR"/>
          </a:p>
        </p:txBody>
      </p:sp>
    </p:spTree>
    <p:extLst>
      <p:ext uri="{BB962C8B-B14F-4D97-AF65-F5344CB8AC3E}">
        <p14:creationId xmlns:p14="http://schemas.microsoft.com/office/powerpoint/2010/main" val="23153595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εικόνα παρουσιάζει το φαινόμενο της επικάλυψης στο πεδίο του χρόνου. Συγκεκριμένα δείχνει έναν ήχο (γκρι επιφάνεια) ο οποίος εκτείνεται, έχοντας σταθερή υποθέτουμε ένταση, στο χρονικό διάστημα [t0, t1] (περίπου, σύμφωνα με το σχήμα, το t0 αντιστοιχεί στη χρονική στιγμή των 80 </a:t>
            </a:r>
            <a:r>
              <a:rPr lang="el-GR" dirty="0" err="1"/>
              <a:t>ms</a:t>
            </a:r>
            <a:r>
              <a:rPr lang="el-GR" dirty="0"/>
              <a:t> και το t1 στην αντίστοιχη χρονική στιγμή των 220 </a:t>
            </a:r>
            <a:r>
              <a:rPr lang="el-GR" dirty="0" err="1"/>
              <a:t>ms</a:t>
            </a:r>
            <a:r>
              <a:rPr lang="el-GR" dirty="0"/>
              <a:t>). Ο ήχος αυτός προκαλεί επικάλυψη πριν (οπότε έχουμε το φαινόμενο της </a:t>
            </a:r>
            <a:r>
              <a:rPr lang="el-GR" dirty="0" err="1"/>
              <a:t>προεπικάλυψης</a:t>
            </a:r>
            <a:r>
              <a:rPr lang="el-GR" dirty="0"/>
              <a:t>) και (κυρίως) μετά (οπότε έχουμε την επικάλυψη ή κυρίως επικάλυψη, ή </a:t>
            </a:r>
            <a:r>
              <a:rPr lang="el-GR" dirty="0" err="1"/>
              <a:t>μεταεπικάλυψη</a:t>
            </a:r>
            <a:r>
              <a:rPr lang="el-GR" dirty="0"/>
              <a:t>). Η επικάλυψη αφορά το χρονικό διάστημα [t-1, t2], όπου προσεγγιστικά, το χρονικό σημείο t1 είναι η έναρξη του χρόνου και t2 τα 400 </a:t>
            </a:r>
            <a:r>
              <a:rPr lang="el-GR" dirty="0" err="1"/>
              <a:t>ms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166</a:t>
            </a:fld>
            <a:endParaRPr lang="el-GR"/>
          </a:p>
        </p:txBody>
      </p:sp>
    </p:spTree>
    <p:extLst>
      <p:ext uri="{BB962C8B-B14F-4D97-AF65-F5344CB8AC3E}">
        <p14:creationId xmlns:p14="http://schemas.microsoft.com/office/powerpoint/2010/main" val="155795679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167</a:t>
            </a:fld>
            <a:endParaRPr lang="el-GR"/>
          </a:p>
        </p:txBody>
      </p:sp>
    </p:spTree>
    <p:extLst>
      <p:ext uri="{BB962C8B-B14F-4D97-AF65-F5344CB8AC3E}">
        <p14:creationId xmlns:p14="http://schemas.microsoft.com/office/powerpoint/2010/main" val="256592564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μέθοδοι συμπίεσης του ήχου που χρησιμοποιούνται στους σύγχρονους αλγόριθμους συμπίεσης (μεταξύ των οποίων και στο MPEG) βασίζονται στην επικάλυψη κυρίως στο πεδίο της συχνότητας αλλά και σε αυτό του χρόνου με τις τεχνικές που χρησιμοποιούνται να είναι πολύ παρόμοιες για τους διάφορους κωδικοποιητές.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168</a:t>
            </a:fld>
            <a:endParaRPr lang="el-GR"/>
          </a:p>
        </p:txBody>
      </p:sp>
    </p:spTree>
    <p:extLst>
      <p:ext uri="{BB962C8B-B14F-4D97-AF65-F5344CB8AC3E}">
        <p14:creationId xmlns:p14="http://schemas.microsoft.com/office/powerpoint/2010/main" val="82460813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169</a:t>
            </a:fld>
            <a:endParaRPr lang="el-GR"/>
          </a:p>
        </p:txBody>
      </p:sp>
    </p:spTree>
    <p:extLst>
      <p:ext uri="{BB962C8B-B14F-4D97-AF65-F5344CB8AC3E}">
        <p14:creationId xmlns:p14="http://schemas.microsoft.com/office/powerpoint/2010/main" val="1651886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170</a:t>
            </a:fld>
            <a:endParaRPr lang="el-GR"/>
          </a:p>
        </p:txBody>
      </p:sp>
    </p:spTree>
    <p:extLst>
      <p:ext uri="{BB962C8B-B14F-4D97-AF65-F5344CB8AC3E}">
        <p14:creationId xmlns:p14="http://schemas.microsoft.com/office/powerpoint/2010/main" val="29121416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171</a:t>
            </a:fld>
            <a:endParaRPr lang="el-GR"/>
          </a:p>
        </p:txBody>
      </p:sp>
    </p:spTree>
    <p:extLst>
      <p:ext uri="{BB962C8B-B14F-4D97-AF65-F5344CB8AC3E}">
        <p14:creationId xmlns:p14="http://schemas.microsoft.com/office/powerpoint/2010/main" val="60679194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172</a:t>
            </a:fld>
            <a:endParaRPr lang="el-GR"/>
          </a:p>
        </p:txBody>
      </p:sp>
    </p:spTree>
    <p:extLst>
      <p:ext uri="{BB962C8B-B14F-4D97-AF65-F5344CB8AC3E}">
        <p14:creationId xmlns:p14="http://schemas.microsoft.com/office/powerpoint/2010/main" val="121897263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173</a:t>
            </a:fld>
            <a:endParaRPr lang="el-GR"/>
          </a:p>
        </p:txBody>
      </p:sp>
    </p:spTree>
    <p:extLst>
      <p:ext uri="{BB962C8B-B14F-4D97-AF65-F5344CB8AC3E}">
        <p14:creationId xmlns:p14="http://schemas.microsoft.com/office/powerpoint/2010/main" val="300972829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174</a:t>
            </a:fld>
            <a:endParaRPr lang="el-GR"/>
          </a:p>
        </p:txBody>
      </p:sp>
    </p:spTree>
    <p:extLst>
      <p:ext uri="{BB962C8B-B14F-4D97-AF65-F5344CB8AC3E}">
        <p14:creationId xmlns:p14="http://schemas.microsoft.com/office/powerpoint/2010/main" val="202825255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Αναφορικά με τα πρότυπα τα οποία χρησιμοποιούνται, βασικό ρόλο, όπως και στο βίντεο, παίζει το 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και μάλιστα το τρίτο κάθε φορά τμήμα του εκάστοτε προτύπου (</a:t>
            </a:r>
            <a:r>
              <a:rPr lang="el-GR" dirty="0" err="1"/>
              <a:t>part</a:t>
            </a:r>
            <a:r>
              <a:rPr lang="el-GR" dirty="0"/>
              <a:t> 3), το οποίο ασχολείται με τα θέματα του ήχου. </a:t>
            </a:r>
          </a:p>
          <a:p>
            <a:r>
              <a:rPr lang="el-GR" dirty="0"/>
              <a:t>Συγκεκριμένα, το 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mp3 (MPEG-1, </a:t>
            </a:r>
            <a:r>
              <a:rPr lang="el-GR" dirty="0" err="1"/>
              <a:t>layerIII</a:t>
            </a:r>
            <a:r>
              <a:rPr lang="el-GR" dirty="0"/>
              <a:t>). Το MPEG-2 υιοθέτησε τα τρία επίπεδα του MPEG-1 όσον αφορά τον ήχο και το επίπεδο ΙΙ επεκτάθηκε για να δημιουργήσει το επίπεδο IIMC (</a:t>
            </a:r>
            <a:r>
              <a:rPr lang="el-GR" dirty="0" err="1"/>
              <a:t>multichannel</a:t>
            </a:r>
            <a:r>
              <a:rPr lang="el-GR" dirty="0"/>
              <a:t>). Υπάρχει επίσης το ΜPEG-2 AACISO/IEC 13818-7 (όπου το ακρωνύμιο AAC προέρχεται από το </a:t>
            </a:r>
            <a:r>
              <a:rPr lang="el-GR" dirty="0" err="1"/>
              <a:t>Advanced</a:t>
            </a:r>
            <a:r>
              <a:rPr lang="el-GR" dirty="0"/>
              <a:t> </a:t>
            </a:r>
            <a:r>
              <a:rPr lang="el-GR" dirty="0" err="1"/>
              <a:t>Audio</a:t>
            </a:r>
            <a:r>
              <a:rPr lang="el-GR" dirty="0"/>
              <a:t> </a:t>
            </a:r>
            <a:r>
              <a:rPr lang="el-GR" dirty="0" err="1"/>
              <a:t>Coding</a:t>
            </a:r>
            <a:r>
              <a:rPr lang="el-GR" dirty="0"/>
              <a:t>) και τα συστήματα ήχου του MPEG-4 ISO/IEC 14496-3 AAC και </a:t>
            </a:r>
            <a:r>
              <a:rPr lang="el-GR" dirty="0" err="1"/>
              <a:t>AACPlus</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175</a:t>
            </a:fld>
            <a:endParaRPr lang="el-GR"/>
          </a:p>
        </p:txBody>
      </p:sp>
    </p:spTree>
    <p:extLst>
      <p:ext uri="{BB962C8B-B14F-4D97-AF65-F5344CB8AC3E}">
        <p14:creationId xmlns:p14="http://schemas.microsoft.com/office/powerpoint/2010/main" val="29844505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με το κομμάτι του ήχου του MPEG, δημιουργήθηκε και το πρότυπο </a:t>
            </a:r>
            <a:r>
              <a:rPr lang="el-GR" dirty="0" err="1"/>
              <a:t>Dolby</a:t>
            </a:r>
            <a:r>
              <a:rPr lang="el-GR" dirty="0"/>
              <a:t> </a:t>
            </a:r>
            <a:r>
              <a:rPr lang="el-GR" dirty="0" err="1"/>
              <a:t>digital</a:t>
            </a:r>
            <a:r>
              <a:rPr lang="el-GR" dirty="0"/>
              <a:t> </a:t>
            </a:r>
            <a:r>
              <a:rPr lang="el-GR" dirty="0" err="1"/>
              <a:t>audio</a:t>
            </a:r>
            <a:r>
              <a:rPr lang="el-GR" dirty="0"/>
              <a:t> (AC-3 </a:t>
            </a:r>
            <a:r>
              <a:rPr lang="el-GR" dirty="0" err="1"/>
              <a:t>audio</a:t>
            </a:r>
            <a:r>
              <a:rPr lang="el-GR" dirty="0"/>
              <a:t>) από τα </a:t>
            </a:r>
            <a:r>
              <a:rPr lang="el-GR" dirty="0" err="1"/>
              <a:t>Dolby</a:t>
            </a:r>
            <a:r>
              <a:rPr lang="el-GR" dirty="0"/>
              <a:t> </a:t>
            </a:r>
            <a:r>
              <a:rPr lang="el-GR" dirty="0" err="1"/>
              <a:t>Labs</a:t>
            </a:r>
            <a:r>
              <a:rPr lang="el-GR" dirty="0"/>
              <a:t> στις ΗΠΑ. Το πρότυπο τέθηκε σε ισχύ το 1990 και διατέθηκε μέσω κυρίως κινηματογραφικών προβολών (το πρότυπο αυτό χρησιμοποιείται και σήμερα στον κινηματογράφο). Η επίγεια ψηφιακή τηλεόραση κυρίως στις ΗΠΑ χρησιμοποιεί σχεδόν εξολοκλήρου το πρότυπο AC-3 για την κωδικοποίηση του ήχου (32). Από πλευράς ποιότητας, οι δύο βασικές κωδικοποιήσεις (του MPEG και των </a:t>
            </a:r>
            <a:r>
              <a:rPr lang="el-GR" dirty="0" err="1"/>
              <a:t>Dolby</a:t>
            </a:r>
            <a:r>
              <a:rPr lang="el-GR" dirty="0"/>
              <a:t> </a:t>
            </a:r>
            <a:r>
              <a:rPr lang="el-GR" dirty="0" err="1"/>
              <a:t>Labs</a:t>
            </a:r>
            <a:r>
              <a:rPr lang="el-GR" dirty="0"/>
              <a:t>) θεωρούνται πλέον ισοδύναμες. Όσον αφορά την υποστήριξη από το υλικό, εν γένει οι αποκωδικοποιητές υποστηρίζουν και τις δύο κωδικοποιήσεις. Στην ενότητα αυτή θα ασχοληθούμε κυρίως με το MPEG το οποίο είναι και το πρότυπο (οικογένεια προτύπων) και χρησιμοποιείται κυρίως στην Ευρώπη.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176</a:t>
            </a:fld>
            <a:endParaRPr lang="el-GR"/>
          </a:p>
        </p:txBody>
      </p:sp>
    </p:spTree>
    <p:extLst>
      <p:ext uri="{BB962C8B-B14F-4D97-AF65-F5344CB8AC3E}">
        <p14:creationId xmlns:p14="http://schemas.microsoft.com/office/powerpoint/2010/main" val="189776881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177</a:t>
            </a:fld>
            <a:endParaRPr lang="el-GR"/>
          </a:p>
        </p:txBody>
      </p:sp>
    </p:spTree>
    <p:extLst>
      <p:ext uri="{BB962C8B-B14F-4D97-AF65-F5344CB8AC3E}">
        <p14:creationId xmlns:p14="http://schemas.microsoft.com/office/powerpoint/2010/main" val="5731984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178</a:t>
            </a:fld>
            <a:endParaRPr lang="el-GR"/>
          </a:p>
        </p:txBody>
      </p:sp>
    </p:spTree>
    <p:extLst>
      <p:ext uri="{BB962C8B-B14F-4D97-AF65-F5344CB8AC3E}">
        <p14:creationId xmlns:p14="http://schemas.microsoft.com/office/powerpoint/2010/main" val="290745174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179</a:t>
            </a:fld>
            <a:endParaRPr lang="el-GR"/>
          </a:p>
        </p:txBody>
      </p:sp>
    </p:spTree>
    <p:extLst>
      <p:ext uri="{BB962C8B-B14F-4D97-AF65-F5344CB8AC3E}">
        <p14:creationId xmlns:p14="http://schemas.microsoft.com/office/powerpoint/2010/main" val="1156207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180</a:t>
            </a:fld>
            <a:endParaRPr lang="el-GR"/>
          </a:p>
        </p:txBody>
      </p:sp>
    </p:spTree>
    <p:extLst>
      <p:ext uri="{BB962C8B-B14F-4D97-AF65-F5344CB8AC3E}">
        <p14:creationId xmlns:p14="http://schemas.microsoft.com/office/powerpoint/2010/main" val="106972197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ένα τυπικό σύστημα ψηφιακής τηλεόρασης, η επιλογή της κωδικοποίησης του ήχου δεν είναι αυστηρά προδιαγεγραμμένη και μάλιστα σε πολλές περιπτώσεις διαφοροποιείται. Οι περισσότεροι </a:t>
            </a:r>
            <a:r>
              <a:rPr lang="el-GR" dirty="0" err="1"/>
              <a:t>Audioplayers</a:t>
            </a:r>
            <a:r>
              <a:rPr lang="el-GR" dirty="0"/>
              <a:t> υποστηρίζουν MPEG-1 </a:t>
            </a:r>
            <a:r>
              <a:rPr lang="el-GR" dirty="0" err="1"/>
              <a:t>Layer</a:t>
            </a:r>
            <a:r>
              <a:rPr lang="el-GR" dirty="0"/>
              <a:t> III </a:t>
            </a:r>
            <a:r>
              <a:rPr lang="el-GR" dirty="0" err="1"/>
              <a:t>Audio</a:t>
            </a:r>
            <a:r>
              <a:rPr lang="el-GR" dirty="0"/>
              <a:t>, MPEG-2 </a:t>
            </a:r>
            <a:r>
              <a:rPr lang="el-GR" dirty="0" err="1"/>
              <a:t>Layer</a:t>
            </a:r>
            <a:r>
              <a:rPr lang="el-GR" dirty="0"/>
              <a:t> III </a:t>
            </a:r>
            <a:r>
              <a:rPr lang="el-GR" dirty="0" err="1"/>
              <a:t>Audio</a:t>
            </a:r>
            <a:r>
              <a:rPr lang="el-GR" dirty="0"/>
              <a:t> και AAC MPEG-2 και MPEG-4.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181</a:t>
            </a:fld>
            <a:endParaRPr lang="el-GR"/>
          </a:p>
        </p:txBody>
      </p:sp>
    </p:spTree>
    <p:extLst>
      <p:ext uri="{BB962C8B-B14F-4D97-AF65-F5344CB8AC3E}">
        <p14:creationId xmlns:p14="http://schemas.microsoft.com/office/powerpoint/2010/main" val="234731969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7845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4027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μας δείχνει πόσα δείγματα </a:t>
            </a:r>
            <a:r>
              <a:rPr lang="el-GR" dirty="0" err="1"/>
              <a:t>χρωμικότητας</a:t>
            </a:r>
            <a:r>
              <a:rPr lang="el-GR" dirty="0"/>
              <a:t> έχουμε στα επόμενα J (οριζόντια, της </a:t>
            </a:r>
          </a:p>
          <a:p>
            <a:r>
              <a:rPr lang="el-GR" dirty="0"/>
              <a:t>επόμενης γραμμής) δείγματα.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705704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5241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37355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05103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dirty="0" err="1"/>
              <a:t>Definition</a:t>
            </a:r>
            <a:r>
              <a:rPr lang="el-GR" dirty="0"/>
              <a:t>, SD) ο ρυθμός αντιστοιχεί στα 270 </a:t>
            </a:r>
            <a:r>
              <a:rPr lang="el-GR" dirty="0" err="1"/>
              <a:t>Mbps</a:t>
            </a:r>
            <a:r>
              <a:rPr lang="el-GR" dirty="0"/>
              <a:t>, στη δε περίπτωση της υψηλής ευκρίνειας ο ρυθμός αντιστοιχεί σε άνω του 1 </a:t>
            </a:r>
            <a:r>
              <a:rPr lang="el-GR" dirty="0" err="1"/>
              <a:t>Gbps</a:t>
            </a:r>
            <a:r>
              <a:rPr lang="el-GR" dirty="0"/>
              <a:t> ανά περίπτωση. Και στις δύο περιπτώσεις, οι τιμές είναι πολύ υψηλές για μετάδοση και πρέπει να υποβιβαστούν στην τάξη των 2-7 </a:t>
            </a:r>
            <a:r>
              <a:rPr lang="el-GR" dirty="0" err="1"/>
              <a:t>Mbps</a:t>
            </a:r>
            <a:r>
              <a:rPr lang="el-GR" dirty="0"/>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dirty="0" err="1"/>
              <a:t>Mbps</a:t>
            </a:r>
            <a:r>
              <a:rPr lang="el-GR" dirty="0"/>
              <a:t>. Στο παρόν κεφάλαιο θα εξετάσουμε την περίπτωση του βίντεο τυπικής ευκρίνειας.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Πλεονάζουσα πληροφορία είναι αυτή η οποία ενδέχεται να:  </a:t>
            </a:r>
          </a:p>
          <a:p>
            <a:r>
              <a:rPr lang="el-GR" dirty="0"/>
              <a:t> </a:t>
            </a:r>
          </a:p>
          <a:p>
            <a:r>
              <a:rPr lang="el-GR" dirty="0"/>
              <a:t>• Εμφανίζεται πολλές φορές στη ροή, οπότε είναι δυνατή η απομάκρυνσή της σε κάποιες από αυτές τις εμφανίσεις. </a:t>
            </a:r>
          </a:p>
          <a:p>
            <a:r>
              <a:rPr lang="el-GR" dirty="0"/>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dirty="0"/>
              <a:t> • Δεδομένα τα οποία μπορούν να ανασκευαστούν στον δέκτη με τη βοήθεια μαθηματικών υπολογισμών.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dirty="0"/>
          </a:p>
          <a:p>
            <a:r>
              <a:rPr lang="el-GR" dirty="0"/>
              <a:t>Από την άλλη, δεν είναι πάντα εφικτό να πετυχαίνουμε την επιθυμητή συμπίεση, μόνο με μη </a:t>
            </a:r>
            <a:r>
              <a:rPr lang="el-GR" dirty="0" err="1"/>
              <a:t>απωλεστικό</a:t>
            </a:r>
            <a:r>
              <a:rPr lang="el-GR" dirty="0"/>
              <a:t> τρόπο. Στις περιπτώσεις αυτές, οι οποίες είναι και οι περισσότερες, απαιτούνται και </a:t>
            </a:r>
            <a:r>
              <a:rPr lang="el-GR" dirty="0" err="1"/>
              <a:t>απωλεστικοί</a:t>
            </a:r>
            <a:r>
              <a:rPr lang="el-GR" dirty="0"/>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dirty="0" err="1"/>
              <a:t>εικονοστοιχείων</a:t>
            </a:r>
            <a:r>
              <a:rPr lang="el-GR" dirty="0"/>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Από την άλλη, δεν είναι πάντα εφικτό να πετυχαίνουμε την επιθυμητή συμπίεση, μόνο με μη </a:t>
            </a:r>
            <a:r>
              <a:rPr lang="el-GR" dirty="0" err="1"/>
              <a:t>απωλεστικό</a:t>
            </a:r>
            <a:r>
              <a:rPr lang="el-GR" dirty="0"/>
              <a:t> τρόπο. Στις περιπτώσεις αυτές, οι οποίες είναι και οι περισσότερες, απαιτούνται και </a:t>
            </a:r>
            <a:r>
              <a:rPr lang="el-GR" dirty="0" err="1"/>
              <a:t>απωλεστικοί</a:t>
            </a:r>
            <a:r>
              <a:rPr lang="el-GR" dirty="0"/>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dirty="0" err="1"/>
              <a:t>εικονοστοιχείων</a:t>
            </a:r>
            <a:r>
              <a:rPr lang="el-GR" dirty="0"/>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a:t>
            </a:r>
            <a:r>
              <a:rPr lang="el-GR" dirty="0" err="1"/>
              <a:t>μιαν</a:t>
            </a:r>
            <a:r>
              <a:rPr lang="el-GR" dirty="0"/>
              <a:t>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dirty="0"/>
          </a:p>
          <a:p>
            <a:r>
              <a:rPr lang="el-GR" dirty="0"/>
              <a:t> • Χωρικός πλεονασμός, ο οποίος οφείλεται στις ομοιότητες μεταξύ των </a:t>
            </a:r>
            <a:r>
              <a:rPr lang="el-GR" dirty="0" err="1"/>
              <a:t>εικονοστοιχείων</a:t>
            </a:r>
            <a:r>
              <a:rPr lang="el-GR" dirty="0"/>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dirty="0" err="1"/>
              <a:t>Ψυχοοπτικός</a:t>
            </a:r>
            <a:r>
              <a:rPr lang="el-GR" dirty="0"/>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51</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dirty="0" err="1"/>
              <a:t>χρωμοδιαφορών</a:t>
            </a:r>
            <a:r>
              <a:rPr lang="el-GR" dirty="0"/>
              <a:t> μπλε και κόκκινου (</a:t>
            </a:r>
            <a:r>
              <a:rPr lang="el-GR" dirty="0" err="1"/>
              <a:t>Cb</a:t>
            </a:r>
            <a:r>
              <a:rPr lang="el-GR" dirty="0"/>
              <a:t> και </a:t>
            </a:r>
            <a:r>
              <a:rPr lang="el-GR" dirty="0" err="1"/>
              <a:t>Cr</a:t>
            </a:r>
            <a:r>
              <a:rPr lang="el-GR" dirty="0"/>
              <a:t>). Η ανάλυση του χρώματος είναι μισή σε σχέση με την ανάλυση της φωτεινότητας, στην περίπτωση σήματος 4:2:2. Στην περίπτωση που έχουμε </a:t>
            </a:r>
            <a:r>
              <a:rPr lang="el-GR" dirty="0" err="1"/>
              <a:t>κβαντισμό</a:t>
            </a:r>
            <a:r>
              <a:rPr lang="el-GR" dirty="0"/>
              <a:t> 10 </a:t>
            </a:r>
            <a:r>
              <a:rPr lang="el-GR" dirty="0" err="1"/>
              <a:t>bits</a:t>
            </a:r>
            <a:r>
              <a:rPr lang="el-GR" dirty="0"/>
              <a:t>, ο ρυθμός μπορεί να φτάνει και τα 270 </a:t>
            </a:r>
            <a:r>
              <a:rPr lang="el-GR" dirty="0" err="1"/>
              <a:t>Mbps</a:t>
            </a:r>
            <a:r>
              <a:rPr lang="el-GR" dirty="0"/>
              <a:t> σύμφωνα και με το πρότυπο του ITU-BT.R60</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συμπίεσης του βίντεο αποτελείται από τα επόμενα βήματα:  </a:t>
            </a:r>
          </a:p>
          <a:p>
            <a:r>
              <a:rPr lang="el-GR" dirty="0"/>
              <a:t> </a:t>
            </a:r>
          </a:p>
          <a:p>
            <a:r>
              <a:rPr lang="el-GR" dirty="0"/>
              <a:t>• 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r>
              <a:rPr lang="el-GR" dirty="0"/>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dirty="0"/>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dirty="0"/>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dirty="0"/>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dirty="0"/>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ΣΧΗΜΑ</a:t>
            </a:r>
          </a:p>
          <a:p>
            <a:r>
              <a:rPr lang="el-GR" dirty="0"/>
              <a:t>Οι συνιστώσες Y, </a:t>
            </a:r>
            <a:r>
              <a:rPr lang="el-GR" dirty="0" err="1"/>
              <a:t>Cb</a:t>
            </a:r>
            <a:r>
              <a:rPr lang="el-GR" dirty="0"/>
              <a:t>, </a:t>
            </a:r>
            <a:r>
              <a:rPr lang="el-GR" dirty="0" err="1"/>
              <a:t>Cr</a:t>
            </a:r>
            <a:r>
              <a:rPr lang="el-GR" dirty="0"/>
              <a:t> μπορούν να έχουν ακρίβεια 10 </a:t>
            </a:r>
            <a:r>
              <a:rPr lang="el-GR" dirty="0" err="1"/>
              <a:t>bits</a:t>
            </a:r>
            <a:r>
              <a:rPr lang="el-GR" dirty="0"/>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a:t>
            </a:r>
            <a:r>
              <a:rPr lang="el-GR" dirty="0" err="1"/>
              <a:t>To</a:t>
            </a:r>
            <a:r>
              <a:rPr lang="el-GR" dirty="0"/>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p>
          <a:p>
            <a:r>
              <a:rPr lang="el-GR" dirty="0"/>
              <a:t>Ο θόρυβος </a:t>
            </a:r>
            <a:r>
              <a:rPr lang="el-GR" dirty="0" err="1"/>
              <a:t>κβαντισμού</a:t>
            </a:r>
            <a:r>
              <a:rPr lang="el-GR" dirty="0"/>
              <a:t> αυξάνεται κατά περίπου 12 </a:t>
            </a:r>
            <a:r>
              <a:rPr lang="el-GR" dirty="0" err="1"/>
              <a:t>dB</a:t>
            </a:r>
            <a:r>
              <a:rPr lang="el-GR" dirty="0"/>
              <a:t>, με τη μείωση της ακρίβειας από 10 σε 8 </a:t>
            </a:r>
            <a:r>
              <a:rPr lang="el-GR" dirty="0" err="1"/>
              <a:t>bits</a:t>
            </a:r>
            <a:r>
              <a:rPr lang="el-GR" dirty="0"/>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dirty="0" err="1"/>
              <a:t>κβαντισμού</a:t>
            </a:r>
            <a:r>
              <a:rPr lang="el-GR" dirty="0"/>
              <a:t> από τα 10 στα 8 </a:t>
            </a:r>
            <a:r>
              <a:rPr lang="el-GR" dirty="0" err="1"/>
              <a:t>bits</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dirty="0" err="1"/>
              <a:t>Teletext</a:t>
            </a:r>
            <a:r>
              <a:rPr lang="el-GR" dirty="0"/>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dirty="0"/>
              <a:t>50 / 625 = 8% </a:t>
            </a:r>
          </a:p>
          <a:p>
            <a:r>
              <a:rPr lang="el-GR" dirty="0"/>
              <a:t>Επιπλέον, υπενθυμίζουμε ότι κάθε γραμμή διαρκεί 64 </a:t>
            </a:r>
            <a:r>
              <a:rPr lang="el-GR" dirty="0" err="1"/>
              <a:t>μsεκ</a:t>
            </a:r>
            <a:r>
              <a:rPr lang="el-GR" dirty="0"/>
              <a:t> των οποίων τα 12 </a:t>
            </a:r>
            <a:r>
              <a:rPr lang="el-GR" dirty="0" err="1"/>
              <a:t>μs</a:t>
            </a:r>
            <a:r>
              <a:rPr lang="el-GR" dirty="0"/>
              <a:t> αφιερώνονται στην επιστροφή της δέσμης από δεξιά προς τα αριστερά. Αυτό αντιστοιχεί στο ποσοστό που δίνεται από την επόμενη σχέση: </a:t>
            </a:r>
          </a:p>
          <a:p>
            <a:r>
              <a:rPr lang="el-GR" dirty="0"/>
              <a:t>12 / 64 = 19% </a:t>
            </a:r>
          </a:p>
          <a:p>
            <a:r>
              <a:rPr lang="el-GR" dirty="0"/>
              <a:t>Αθροιστικά, τα δύο παραπάνω ποσοστά δίνουν περί το 25% του σήματος, λόγω και της επικάλυψης που υπάρχει μεταξύ των παλμών.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Υποδειγματοληψία</a:t>
            </a:r>
            <a:r>
              <a:rPr lang="el-GR" dirty="0"/>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dirty="0" err="1"/>
              <a:t>χρωμοδιαφορές</a:t>
            </a:r>
            <a:r>
              <a:rPr lang="el-GR" dirty="0"/>
              <a:t> </a:t>
            </a:r>
            <a:r>
              <a:rPr lang="el-GR" dirty="0" err="1"/>
              <a:t>Cb</a:t>
            </a:r>
            <a:r>
              <a:rPr lang="el-GR" dirty="0"/>
              <a:t>, </a:t>
            </a:r>
            <a:r>
              <a:rPr lang="el-GR" dirty="0" err="1"/>
              <a:t>Cr</a:t>
            </a:r>
            <a:r>
              <a:rPr lang="el-GR" dirty="0"/>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dirty="0" err="1"/>
              <a:t>χρωμοδιαφορές</a:t>
            </a:r>
            <a:r>
              <a:rPr lang="el-GR" dirty="0"/>
              <a:t>. Έχουμε, δηλαδή, το πρότυπο:  </a:t>
            </a:r>
          </a:p>
          <a:p>
            <a:r>
              <a:rPr lang="el-GR" dirty="0"/>
              <a:t>4 : 2 : 2 </a:t>
            </a:r>
          </a:p>
          <a:p>
            <a:r>
              <a:rPr lang="el-GR" dirty="0"/>
              <a:t>Αυτό συνεπάγεται τη μείωση του εύρους ζώνης του σήματος των </a:t>
            </a:r>
            <a:r>
              <a:rPr lang="el-GR" dirty="0" err="1"/>
              <a:t>χρωμοδιαφορών</a:t>
            </a:r>
            <a:r>
              <a:rPr lang="el-GR" dirty="0"/>
              <a:t> στα 2,75 </a:t>
            </a:r>
            <a:r>
              <a:rPr lang="el-GR" dirty="0" err="1"/>
              <a:t>MHz</a:t>
            </a:r>
            <a:r>
              <a:rPr lang="el-GR" dirty="0"/>
              <a:t> (σε σχέση με το σήμα της φωτεινότητας το οποίο έχει εύρος ζώνης 5,75 </a:t>
            </a:r>
            <a:r>
              <a:rPr lang="el-GR" dirty="0" err="1"/>
              <a:t>MHz</a:t>
            </a:r>
            <a:r>
              <a:rPr lang="el-GR" dirty="0"/>
              <a:t>). Με δεδομένη τη μειωμένη σχετικά ευαισθησία του ανθρώπινου ματιού στο σήμα του χρώματος (δηλαδή των </a:t>
            </a:r>
            <a:r>
              <a:rPr lang="el-GR" dirty="0" err="1"/>
              <a:t>χρωμοδιαφορών</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Είναι δυνατή η περαιτέρω μείωση του ρυθμού του σήματος των </a:t>
            </a:r>
            <a:r>
              <a:rPr lang="el-GR" dirty="0" err="1"/>
              <a:t>χρωμοδιαφορών</a:t>
            </a:r>
            <a:r>
              <a:rPr lang="el-GR" dirty="0"/>
              <a:t> κατά το ήμισυ.  Συγκεκριμένα, το σκεπτικό είναι να λαμβάνονται δείγματα </a:t>
            </a:r>
            <a:r>
              <a:rPr lang="el-GR" dirty="0" err="1"/>
              <a:t>χρωμοδιαφορών</a:t>
            </a:r>
            <a:r>
              <a:rPr lang="el-GR" dirty="0"/>
              <a:t> ανά δύο γραμμές (στη μία, δηλαδή, λαμβάνονται και στην άλλη όχι). Αυτό μας δίνει το πρότυπο:  </a:t>
            </a:r>
          </a:p>
          <a:p>
            <a:r>
              <a:rPr lang="el-GR" dirty="0"/>
              <a:t>4 : 2 :0, </a:t>
            </a:r>
          </a:p>
          <a:p>
            <a:r>
              <a:rPr lang="el-GR" dirty="0"/>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dirty="0" err="1"/>
              <a:t>χρωμοδιαφορές</a:t>
            </a:r>
            <a:r>
              <a:rPr lang="el-GR" dirty="0"/>
              <a:t>. Η υποβάθμιση του ρυθμού αντιστοιχεί στο 25%.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dirty="0" err="1"/>
              <a:t>Mbps</a:t>
            </a:r>
            <a:r>
              <a:rPr lang="el-GR" dirty="0"/>
              <a:t>. </a:t>
            </a:r>
          </a:p>
          <a:p>
            <a:r>
              <a:rPr lang="el-GR" dirty="0"/>
              <a:t> </a:t>
            </a:r>
          </a:p>
          <a:p>
            <a:r>
              <a:rPr lang="el-GR" dirty="0"/>
              <a:t>• Με τη μείωση των επιπέδων </a:t>
            </a:r>
            <a:r>
              <a:rPr lang="el-GR" dirty="0" err="1"/>
              <a:t>κβαντισμού</a:t>
            </a:r>
            <a:r>
              <a:rPr lang="el-GR" dirty="0"/>
              <a:t>, εξοικονομείται το 20%, οπότε ο ρυθμός γίνεται 216 </a:t>
            </a:r>
            <a:r>
              <a:rPr lang="el-GR" dirty="0" err="1"/>
              <a:t>Mbps</a:t>
            </a:r>
            <a:r>
              <a:rPr lang="el-GR" dirty="0"/>
              <a:t>. </a:t>
            </a:r>
            <a:endParaRPr lang="en-US" dirty="0"/>
          </a:p>
          <a:p>
            <a:r>
              <a:rPr lang="el-GR" dirty="0"/>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dirty="0" err="1"/>
              <a:t>Mbps</a:t>
            </a:r>
            <a:r>
              <a:rPr lang="el-GR" dirty="0"/>
              <a:t>. </a:t>
            </a:r>
            <a:endParaRPr lang="en-US" dirty="0"/>
          </a:p>
          <a:p>
            <a:r>
              <a:rPr lang="el-GR" dirty="0"/>
              <a:t>• Με την </a:t>
            </a:r>
            <a:r>
              <a:rPr lang="el-GR" dirty="0" err="1"/>
              <a:t>υποδειγματοληψία</a:t>
            </a:r>
            <a:r>
              <a:rPr lang="el-GR" dirty="0"/>
              <a:t> του χρώματος και τον υποβιβασμό στο 4:2:0 έχουμε περιορισμό του ρυθμού κατά 25% στα 124.5 </a:t>
            </a:r>
            <a:r>
              <a:rPr lang="el-GR" dirty="0" err="1"/>
              <a:t>Mbps</a:t>
            </a:r>
            <a:r>
              <a:rPr lang="el-GR" dirty="0"/>
              <a:t>. </a:t>
            </a:r>
          </a:p>
          <a:p>
            <a:r>
              <a:rPr lang="el-GR" dirty="0"/>
              <a:t> </a:t>
            </a:r>
          </a:p>
          <a:p>
            <a:r>
              <a:rPr lang="el-GR" dirty="0"/>
              <a:t>Τα επόμενα βήματα έχουν να κάνουν με τον περαιτέρω περιορισμό του ρυθμού στα 2-4 </a:t>
            </a:r>
            <a:r>
              <a:rPr lang="el-GR" dirty="0" err="1"/>
              <a:t>Mbps</a:t>
            </a:r>
            <a:r>
              <a:rPr lang="el-GR" dirty="0"/>
              <a:t>. Η επίτευξη αυτού του στόχου γίνεται με πιο περίπλοκους μηχανισμούς.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dirty="0" err="1"/>
              <a:t>υποπεριοχές</a:t>
            </a:r>
            <a:r>
              <a:rPr lang="el-GR" dirty="0"/>
              <a:t> και την κωδικοποίηση των εικόνων κατά Ι, Ρ και Β.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Κατά τον διαχωρισμό της εικόνας σε περιοχές, αναζητούνται οι στατικές και οι δυναμικές περιοχές. Για να είναι </a:t>
            </a:r>
            <a:r>
              <a:rPr lang="el-GR" dirty="0" err="1"/>
              <a:t>διαχειρίσιμη</a:t>
            </a:r>
            <a:r>
              <a:rPr lang="el-GR" dirty="0"/>
              <a:t> η αναζήτηση των περιοχών αυτών εντός μιας εικόνας, αυτή χωρίζεται σε ίσες </a:t>
            </a:r>
            <a:r>
              <a:rPr lang="el-GR" dirty="0" err="1"/>
              <a:t>υποπεριοχές</a:t>
            </a:r>
            <a:r>
              <a:rPr lang="el-GR" dirty="0"/>
              <a:t>. Συγκεκριμένα, σε τμήματα (</a:t>
            </a:r>
            <a:r>
              <a:rPr lang="el-GR" dirty="0" err="1"/>
              <a:t>block</a:t>
            </a:r>
            <a:r>
              <a:rPr lang="el-GR" dirty="0"/>
              <a:t>) των 16x16 </a:t>
            </a:r>
            <a:r>
              <a:rPr lang="el-GR" dirty="0" err="1"/>
              <a:t>εικονοστοιχείων</a:t>
            </a:r>
            <a:r>
              <a:rPr lang="el-GR" dirty="0"/>
              <a:t> (</a:t>
            </a:r>
            <a:r>
              <a:rPr lang="el-GR" dirty="0" err="1"/>
              <a:t>pixels</a:t>
            </a:r>
            <a:r>
              <a:rPr lang="el-GR" dirty="0"/>
              <a:t>). Στις </a:t>
            </a:r>
            <a:r>
              <a:rPr lang="el-GR" dirty="0" err="1"/>
              <a:t>υποπεριοχές</a:t>
            </a:r>
            <a:r>
              <a:rPr lang="el-GR" dirty="0"/>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dirty="0" err="1"/>
              <a:t>κάθεμια</a:t>
            </a:r>
            <a:r>
              <a:rPr lang="el-GR" dirty="0"/>
              <a:t> από τις </a:t>
            </a:r>
            <a:r>
              <a:rPr lang="el-GR" dirty="0" err="1"/>
              <a:t>χρωμοδιαφορές</a:t>
            </a:r>
            <a:r>
              <a:rPr lang="el-GR" dirty="0"/>
              <a:t> </a:t>
            </a:r>
            <a:r>
              <a:rPr lang="el-GR" dirty="0" err="1"/>
              <a:t>Cb</a:t>
            </a:r>
            <a:r>
              <a:rPr lang="el-GR" dirty="0"/>
              <a:t> και </a:t>
            </a:r>
            <a:r>
              <a:rPr lang="el-GR" dirty="0" err="1"/>
              <a:t>Cr</a:t>
            </a:r>
            <a:r>
              <a:rPr lang="el-GR" dirty="0"/>
              <a:t> ενώ το σύνολο των τιμών αυτών αντιστοιχεί σε ένα </a:t>
            </a:r>
            <a:r>
              <a:rPr lang="el-GR" dirty="0" err="1"/>
              <a:t>μακρο</a:t>
            </a:r>
            <a:r>
              <a:rPr lang="el-GR" dirty="0"/>
              <a:t>-μπλοκ. Για πιο εύκολη διαχείριση, η ανάλυση της εικόνας αποτελείται από </a:t>
            </a:r>
            <a:r>
              <a:rPr lang="el-GR" dirty="0" err="1"/>
              <a:t>εικονοστοιχεία</a:t>
            </a:r>
            <a:r>
              <a:rPr lang="el-GR" dirty="0"/>
              <a:t> τέτοιου πλήθους ώστε να διαιρούνται με το 16 (όπως, για παράδειγμα, 720 x 576</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069537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dirty="0"/>
              <a:t> </a:t>
            </a:r>
          </a:p>
          <a:p>
            <a:r>
              <a:rPr lang="el-GR" dirty="0"/>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dirty="0" err="1"/>
              <a:t>frames</a:t>
            </a:r>
            <a:r>
              <a:rPr lang="el-GR" dirty="0"/>
              <a:t>, </a:t>
            </a:r>
            <a:r>
              <a:rPr lang="el-GR" dirty="0" err="1"/>
              <a:t>intracoded</a:t>
            </a:r>
            <a:r>
              <a:rPr lang="el-GR" dirty="0"/>
              <a:t> </a:t>
            </a:r>
            <a:r>
              <a:rPr lang="el-GR" dirty="0" err="1"/>
              <a:t>frames</a:t>
            </a:r>
            <a:r>
              <a:rPr lang="el-GR" dirty="0"/>
              <a:t>). Αυτού του είδους τα πλαίσια κωδικοποιούνται και αποστέλλονται περιοδικά. </a:t>
            </a:r>
            <a:endParaRPr lang="en-US"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dirty="0" err="1"/>
              <a:t>μακρο</a:t>
            </a:r>
            <a:r>
              <a:rPr lang="el-GR" dirty="0"/>
              <a:t>-μπλοκ, δηλαδή σε τμήματα μεγέθους 16x16. 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dirty="0" err="1"/>
              <a:t>frames</a:t>
            </a:r>
            <a:r>
              <a:rPr lang="el-GR" dirty="0"/>
              <a:t>, </a:t>
            </a:r>
            <a:r>
              <a:rPr lang="el-GR" dirty="0" err="1"/>
              <a:t>predicted</a:t>
            </a:r>
            <a:r>
              <a:rPr lang="el-GR" dirty="0"/>
              <a:t> </a:t>
            </a:r>
            <a:r>
              <a:rPr lang="el-GR" dirty="0" err="1"/>
              <a:t>frames</a:t>
            </a:r>
            <a:r>
              <a:rPr lang="el-GR" dirty="0"/>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dirty="0" err="1"/>
              <a:t>frames</a:t>
            </a:r>
            <a:r>
              <a:rPr lang="el-GR" dirty="0"/>
              <a:t>, </a:t>
            </a:r>
            <a:r>
              <a:rPr lang="el-GR" dirty="0" err="1"/>
              <a:t>bidirectional</a:t>
            </a:r>
            <a:r>
              <a:rPr lang="el-GR" dirty="0"/>
              <a:t> </a:t>
            </a:r>
            <a:r>
              <a:rPr lang="el-GR" dirty="0" err="1"/>
              <a:t>frames</a:t>
            </a:r>
            <a:r>
              <a:rPr lang="el-GR" dirty="0"/>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24053786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dirty="0" err="1"/>
              <a:t>Group</a:t>
            </a:r>
            <a:r>
              <a:rPr lang="el-GR" dirty="0"/>
              <a:t> of </a:t>
            </a:r>
            <a:r>
              <a:rPr lang="el-GR" dirty="0" err="1"/>
              <a:t>Pictures</a:t>
            </a:r>
            <a:r>
              <a:rPr lang="el-GR" dirty="0"/>
              <a:t> (</a:t>
            </a:r>
            <a:r>
              <a:rPr lang="el-GR" dirty="0" err="1"/>
              <a:t>GoP</a:t>
            </a:r>
            <a:r>
              <a:rPr lang="el-GR" dirty="0"/>
              <a:t>), η οποία αποτελείται από </a:t>
            </a:r>
            <a:r>
              <a:rPr lang="el-GR" dirty="0" err="1"/>
              <a:t>μιαν</a:t>
            </a:r>
            <a:r>
              <a:rPr lang="el-GR" dirty="0"/>
              <a:t> αλληλουχία διαφορετικών τύπων πλαισίων, I, P και B. Ένα παράδειγμα </a:t>
            </a:r>
            <a:r>
              <a:rPr lang="el-GR" dirty="0" err="1"/>
              <a:t>GoP</a:t>
            </a:r>
            <a:r>
              <a:rPr lang="el-GR" dirty="0"/>
              <a:t> συνολικά 7 πλαισίων δίνεται στο σχήμα. Παρατηρούμε ότι αποτελείται από τα εξής πλαίσια: I, B, B, P, B, B και 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519699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Ένα </a:t>
            </a:r>
            <a:r>
              <a:rPr lang="el-GR" dirty="0" err="1"/>
              <a:t>GoP</a:t>
            </a:r>
            <a:r>
              <a:rPr lang="el-GR" dirty="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dirty="0" err="1"/>
              <a:t>GoP</a:t>
            </a:r>
            <a:r>
              <a:rPr lang="el-GR" dirty="0"/>
              <a:t>.</a:t>
            </a:r>
          </a:p>
          <a:p>
            <a:r>
              <a:rPr lang="el-GR" dirty="0"/>
              <a:t>• Ένα </a:t>
            </a:r>
            <a:r>
              <a:rPr lang="el-GR" dirty="0" err="1"/>
              <a:t>GoP</a:t>
            </a:r>
            <a:r>
              <a:rPr lang="el-GR" dirty="0"/>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dirty="0"/>
              <a:t>• Εάν ένα </a:t>
            </a:r>
            <a:r>
              <a:rPr lang="el-GR" dirty="0" err="1"/>
              <a:t>GoP</a:t>
            </a:r>
            <a:r>
              <a:rPr lang="el-GR" dirty="0"/>
              <a:t> κλείσει με πλαίσιο τύπου Ι, τότε λέμε ότι το </a:t>
            </a:r>
            <a:r>
              <a:rPr lang="el-GR" dirty="0" err="1"/>
              <a:t>GoP</a:t>
            </a:r>
            <a:r>
              <a:rPr lang="el-GR" dirty="0"/>
              <a:t> είναι κλειστό.</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602286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παράδειγμα έχουμε τις εξής αλληλεξαρτήσεις:  </a:t>
            </a:r>
          </a:p>
          <a:p>
            <a:r>
              <a:rPr lang="el-GR" dirty="0"/>
              <a:t> </a:t>
            </a:r>
          </a:p>
          <a:p>
            <a:r>
              <a:rPr lang="el-GR" dirty="0"/>
              <a:t>• Το πλαίσιο 1 είναι τύπου Ι και κωδικοποιείται αυτόνομα. </a:t>
            </a:r>
            <a:endParaRPr lang="en-US" dirty="0"/>
          </a:p>
          <a:p>
            <a:r>
              <a:rPr lang="el-GR" dirty="0"/>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dirty="0"/>
          </a:p>
          <a:p>
            <a:r>
              <a:rPr lang="el-GR" dirty="0"/>
              <a:t>• Το πλαίσιο 4, ως τύπου Ρ, εξαρτάται από την κωδικοποίηση του πλαισίου 1.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200621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Τα πλαίσια 5 και 6, ως τύπου Β, εξαρτώνται από τις κωδικοποιήσεις των πλαισίων 4 και 7 (Ρ και Ι αντίστοιχα). </a:t>
            </a:r>
            <a:endParaRPr lang="en-US" dirty="0"/>
          </a:p>
          <a:p>
            <a:r>
              <a:rPr lang="el-GR" dirty="0"/>
              <a:t>• Το πλαίσιο 7 κωδικοποιείται αυτόνομα και μάλιστα πριν από τις κωδικοποιήσεις των 5 και 6 λόγω των σχετικών αλληλεξαρτήσεων.  </a:t>
            </a:r>
          </a:p>
          <a:p>
            <a:r>
              <a:rPr lang="el-GR" dirty="0"/>
              <a:t> </a:t>
            </a:r>
          </a:p>
          <a:p>
            <a:r>
              <a:rPr lang="el-GR" dirty="0"/>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33566490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dirty="0" err="1"/>
              <a:t>μακρο</a:t>
            </a:r>
            <a:r>
              <a:rPr lang="el-GR" dirty="0"/>
              <a:t>-μπλοκ. Η βασική σύγκριση αφορά τα </a:t>
            </a:r>
            <a:r>
              <a:rPr lang="el-GR" dirty="0" err="1"/>
              <a:t>μακρο</a:t>
            </a:r>
            <a:r>
              <a:rPr lang="el-GR" dirty="0"/>
              <a:t>-μπλοκ γειτονικών πλαισίων. Συγκεκριμένα, κάθε </a:t>
            </a:r>
            <a:r>
              <a:rPr lang="el-GR" dirty="0" err="1"/>
              <a:t>μακρο</a:t>
            </a:r>
            <a:r>
              <a:rPr lang="el-GR" dirty="0"/>
              <a:t>-μπλοκ σε μια εικόνα εξετάζεται ώστε να διαπιστωθεί:  </a:t>
            </a:r>
          </a:p>
          <a:p>
            <a:r>
              <a:rPr lang="el-GR" dirty="0"/>
              <a:t> </a:t>
            </a:r>
          </a:p>
          <a:p>
            <a:r>
              <a:rPr lang="el-GR" dirty="0"/>
              <a:t>• Εάν είναι όμοιο με το </a:t>
            </a:r>
            <a:r>
              <a:rPr lang="el-GR" dirty="0" err="1"/>
              <a:t>μακρο</a:t>
            </a:r>
            <a:r>
              <a:rPr lang="el-GR" dirty="0"/>
              <a:t>-μπλοκ στην αντίστοιχη θέση του προηγούμενου πλαισίου (με κάποιες μικρές διαφοροποιήσεις). </a:t>
            </a:r>
            <a:endParaRPr lang="en-US" dirty="0"/>
          </a:p>
          <a:p>
            <a:r>
              <a:rPr lang="el-GR" dirty="0"/>
              <a:t>• Εάν έχει προκύψει από μεταφορά αντίστοιχου </a:t>
            </a:r>
            <a:r>
              <a:rPr lang="el-GR" dirty="0" err="1"/>
              <a:t>μακρο</a:t>
            </a:r>
            <a:r>
              <a:rPr lang="el-GR" dirty="0"/>
              <a:t>-μπλοκ του προηγούμενου πλαισίου (το οποίο μπορεί να βρίσκεται σε διαφορετική θέση). </a:t>
            </a:r>
            <a:endParaRPr lang="en-US" dirty="0"/>
          </a:p>
          <a:p>
            <a:r>
              <a:rPr lang="el-GR" dirty="0"/>
              <a:t>• Εάν είναι νέο και δεν συναντάται στην προηγούμενη εικόνα.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39007063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dirty="0" err="1"/>
              <a:t>επιτυχγάνεται</a:t>
            </a:r>
            <a:r>
              <a:rPr lang="el-GR" dirty="0"/>
              <a:t> και των πραγματικών τιμών του πλαισίου. Ο υπολογισμός του διανύσματος κίνησης μεταξύ δύο πλαισίων, Ν-1 και Ν, παρίσταται στην  εικόνα</a:t>
            </a:r>
            <a:r>
              <a:rPr lang="en-US" dirty="0"/>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Σημειώνουμε ότι παρόλο που στην πλειονότητα των περιπτώσεων η αναζήτηση όμοιων περιοχών γίνεται σε επίπεδο </a:t>
            </a:r>
            <a:r>
              <a:rPr lang="el-GR" dirty="0" err="1"/>
              <a:t>μακρο</a:t>
            </a:r>
            <a:r>
              <a:rPr lang="el-GR" dirty="0"/>
              <a:t>-μπλοκ, αντίστοιχη αναζήτηση μπορεί να γίνει σε επίπεδο: </a:t>
            </a:r>
          </a:p>
          <a:p>
            <a:r>
              <a:rPr lang="el-GR" dirty="0"/>
              <a:t> </a:t>
            </a:r>
          </a:p>
          <a:p>
            <a:r>
              <a:rPr lang="el-GR" dirty="0"/>
              <a:t>• </a:t>
            </a:r>
            <a:r>
              <a:rPr lang="el-GR"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r>
              <a:rPr lang="el-GR" dirty="0"/>
              <a:t>• Αντικειμένων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dirty="0"/>
              <a:t>• Τμήματος της εικόνας (</a:t>
            </a:r>
            <a:r>
              <a:rPr lang="el-GR" dirty="0" err="1"/>
              <a:t>block-based</a:t>
            </a:r>
            <a:r>
              <a:rPr lang="el-GR" dirty="0"/>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dirty="0" err="1"/>
              <a:t>μακρο</a:t>
            </a:r>
            <a:r>
              <a:rPr lang="el-GR" dirty="0"/>
              <a:t>-μπλοκ είναι 16x16 (ή και 8 x 8).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425237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dirty="0" err="1"/>
              <a:t>GoP</a:t>
            </a:r>
            <a:r>
              <a:rPr lang="el-GR" dirty="0"/>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dirty="0" err="1"/>
              <a:t>GoP</a:t>
            </a:r>
            <a:r>
              <a:rPr lang="el-GR" dirty="0"/>
              <a:t> μπορεί να είναι μεταβλητή. </a:t>
            </a:r>
          </a:p>
          <a:p>
            <a:r>
              <a:rPr lang="el-GR" dirty="0"/>
              <a:t>Εάν, λοιπόν, επιλέξουμε να μη χρειάζεται μεγάλη μνήμη στον δέκτη, η δομή της ομάδας πλαισίων μπορεί να αλλάξει δυναμικά κατά τη μετάδοση. </a:t>
            </a:r>
          </a:p>
          <a:p>
            <a:r>
              <a:rPr lang="el-GR" dirty="0"/>
              <a:t> Η επαναφορά των πλαισίων στην ορθή σειρά γίνεται με χρήση του πεδίου </a:t>
            </a:r>
            <a:r>
              <a:rPr lang="el-GR" dirty="0" err="1"/>
              <a:t>χρονοσήμανσης</a:t>
            </a:r>
            <a:r>
              <a:rPr lang="el-GR" dirty="0"/>
              <a:t> αποκωδικοποίησης (</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22709365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dirty="0" err="1"/>
              <a:t>παραμετροποιήσιμες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7295903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dirty="0" err="1"/>
              <a:t>Pictures</a:t>
            </a:r>
            <a:r>
              <a:rPr lang="el-GR" dirty="0"/>
              <a:t> </a:t>
            </a:r>
            <a:r>
              <a:rPr lang="el-GR" dirty="0" err="1"/>
              <a:t>Expert</a:t>
            </a:r>
            <a:r>
              <a:rPr lang="el-GR" dirty="0"/>
              <a:t> </a:t>
            </a:r>
            <a:r>
              <a:rPr lang="el-GR" dirty="0" err="1"/>
              <a:t>Group</a:t>
            </a:r>
            <a:r>
              <a:rPr lang="el-GR" dirty="0"/>
              <a:t>).  Η εκμετάλλευση του χωρικού πλεονασμού συνίσταται στην αφαίρεση πληροφορίας, η οποία δεν είναι τόσο σημαντική μεταξύ γειτονικών </a:t>
            </a:r>
            <a:r>
              <a:rPr lang="el-GR" dirty="0" err="1"/>
              <a:t>εικονοστοιχείων</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βασικός αλγόριθμος που χρησιμοποιείται στο JPEG είναι ο Διακριτός Μετασχηματισμός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dirty="0" err="1"/>
              <a:t>εικονοστοιχείων</a:t>
            </a:r>
            <a:r>
              <a:rPr lang="el-GR" dirty="0"/>
              <a:t>, με αποτέλεσμα να αντιστοιχούν σε υψηλές χωρικές συχνότητες) σε </a:t>
            </a:r>
            <a:r>
              <a:rPr lang="el-GR" dirty="0" err="1"/>
              <a:t>μιαν</a:t>
            </a:r>
            <a:r>
              <a:rPr lang="el-GR" dirty="0"/>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dirty="0" err="1"/>
              <a:t>εικονοστοιχείων</a:t>
            </a:r>
            <a:r>
              <a:rPr lang="el-GR" dirty="0"/>
              <a:t> (και αντιστοιχούν σε χαμηλότερες χωρικές συχνότητες) τις οποίες το ανθρώπινο μάτι είναι σε θέση να αντιληφθεί επακριβώς.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dirty="0" err="1"/>
              <a:t>κβάντιση</a:t>
            </a:r>
            <a:r>
              <a:rPr lang="el-GR" dirty="0"/>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Διακριτός Μετασχηματισμός </a:t>
            </a:r>
            <a:r>
              <a:rPr lang="el-GR" dirty="0" err="1"/>
              <a:t>Συνημιτόνου</a:t>
            </a:r>
            <a:r>
              <a:rPr lang="el-GR" dirty="0"/>
              <a:t> (ΔΜΣ), </a:t>
            </a:r>
            <a:r>
              <a:rPr lang="el-GR" dirty="0" err="1"/>
              <a:t>Discrete</a:t>
            </a:r>
            <a:r>
              <a:rPr lang="el-GR" dirty="0"/>
              <a:t> </a:t>
            </a:r>
            <a:r>
              <a:rPr lang="el-GR" dirty="0" err="1"/>
              <a:t>Cosine</a:t>
            </a:r>
            <a:r>
              <a:rPr lang="el-GR" dirty="0"/>
              <a:t> </a:t>
            </a:r>
            <a:r>
              <a:rPr lang="el-GR" dirty="0" err="1"/>
              <a:t>Transform</a:t>
            </a:r>
            <a:r>
              <a:rPr lang="el-GR" dirty="0"/>
              <a:t> (DCT), είναι μια ειδική μορφή του Διακριτού Μετασχηματισμού Φουριέ (</a:t>
            </a:r>
            <a:r>
              <a:rPr lang="el-GR" dirty="0" err="1"/>
              <a:t>Discrete</a:t>
            </a:r>
            <a:r>
              <a:rPr lang="el-GR" dirty="0"/>
              <a:t> </a:t>
            </a:r>
            <a:r>
              <a:rPr lang="el-GR" dirty="0" err="1"/>
              <a:t>Fourier</a:t>
            </a:r>
            <a:r>
              <a:rPr lang="el-GR" dirty="0"/>
              <a:t> </a:t>
            </a:r>
            <a:r>
              <a:rPr lang="el-GR" dirty="0" err="1"/>
              <a:t>Transform</a:t>
            </a:r>
            <a:r>
              <a:rPr lang="el-GR" dirty="0"/>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dirty="0" err="1"/>
              <a:t>συνημιτόνου</a:t>
            </a:r>
            <a:r>
              <a:rPr lang="el-GR" dirty="0"/>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βήματα τα οποία ακολουθούνται στην περίπτωση του JPEG και του MPEG περιλαμβάνουν τον τεμαχισμό της εικόνας σε μπλοκ, διαστάσεων συνήθως 8x8 </a:t>
            </a:r>
            <a:r>
              <a:rPr lang="el-GR" dirty="0" err="1"/>
              <a:t>εικονοστοιχείων</a:t>
            </a:r>
            <a:r>
              <a:rPr lang="el-GR" dirty="0"/>
              <a:t>, την αφαίρεση της μέσης τιμής (του 128 στην περίπτωση που ο </a:t>
            </a:r>
            <a:r>
              <a:rPr lang="el-GR" dirty="0" err="1"/>
              <a:t>κβαντισμός</a:t>
            </a:r>
            <a:r>
              <a:rPr lang="el-GR" dirty="0"/>
              <a:t> θα γίνει με τη βοήθεια 8 </a:t>
            </a:r>
            <a:r>
              <a:rPr lang="el-GR" dirty="0" err="1"/>
              <a:t>bits</a:t>
            </a:r>
            <a:r>
              <a:rPr lang="el-GR" dirty="0"/>
              <a:t>) και στη συνέχεια το μετασχηματισμό κατά Διακριτό Μετασχηματισμό </a:t>
            </a:r>
            <a:r>
              <a:rPr lang="el-GR" dirty="0" err="1"/>
              <a:t>Συνημιτόνου</a:t>
            </a:r>
            <a:r>
              <a:rPr lang="el-GR" dirty="0"/>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Κάποιες παρατηρήσεις για τα αναμενόμενα αποτελέσματα του δισδιάστατου DCT:  </a:t>
            </a:r>
          </a:p>
          <a:p>
            <a:r>
              <a:rPr lang="el-GR" dirty="0"/>
              <a:t> </a:t>
            </a:r>
          </a:p>
          <a:p>
            <a:r>
              <a:rPr lang="el-GR" dirty="0"/>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dirty="0"/>
              <a:t>• Μια εικόνα με ένα μόνο χρώμα θα δίνει σαν αποτέλεσμα έναν πίνακα με μεγάλη τιμή για τον πρώτο όρο και μηδενικές για τις υπόλοιπες.  </a:t>
            </a:r>
          </a:p>
          <a:p>
            <a:r>
              <a:rPr lang="el-GR" dirty="0"/>
              <a:t>• Μια εικόνα με πολλές εναλλαγές θα δίνει πίνακα με διαφορετικές τιμές.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Θεωρούμε το παρακάτω </a:t>
            </a:r>
            <a:r>
              <a:rPr lang="el-GR" dirty="0" err="1"/>
              <a:t>block</a:t>
            </a:r>
            <a:r>
              <a:rPr lang="el-GR" dirty="0"/>
              <a:t> μιας εικόνας. Οι τιμές των </a:t>
            </a:r>
            <a:r>
              <a:rPr lang="el-GR" dirty="0" err="1"/>
              <a:t>pixels</a:t>
            </a:r>
            <a:r>
              <a:rPr lang="el-GR" dirty="0"/>
              <a:t> (θεωρούμε τη φωτεινότητα) κυμαίνονται από 0 (μαύρο) έως 255 (άσπρο)</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Αφαιρούμε την τιμή 128 από κάθε </a:t>
            </a:r>
            <a:r>
              <a:rPr lang="el-GR" dirty="0" err="1"/>
              <a:t>pixel</a:t>
            </a:r>
            <a:r>
              <a:rPr lang="el-GR" dirty="0"/>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dirty="0" err="1"/>
              <a:t>κβαντισμό</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Σημειώνεται ότι η προσαρμογή των συντελεστών γίνεται με βάση έτοιμους τους πίνακες, </a:t>
            </a:r>
            <a:r>
              <a:rPr lang="el-GR" dirty="0" err="1"/>
              <a:t>προτυποποιημένους</a:t>
            </a:r>
            <a:r>
              <a:rPr lang="el-GR" dirty="0"/>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dirty="0"/>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Κάνοντας κλιμάκωση των συντελεστών για ποιότητα 50 προκύπτει ο επόμενος πίνακας, έστω C:</a:t>
            </a:r>
            <a:r>
              <a:rPr lang="en-US" dirty="0"/>
              <a:t>.</a:t>
            </a:r>
            <a:endParaRPr lang="el-GR"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24066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 και ήχου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18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hdl.handle.net/11419/5009" TargetMode="External"/><Relationship Id="rId4" Type="http://schemas.openxmlformats.org/officeDocument/2006/relationships/hyperlink" Target="http://hdl.handle.net/11419/500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a:t>
            </a:r>
            <a:r>
              <a:rPr lang="el-GR" sz="2800" dirty="0" err="1"/>
              <a:t>Μπαλαούρας</a:t>
            </a:r>
            <a:endParaRPr lang="el-GR" sz="2800" dirty="0"/>
          </a:p>
          <a:p>
            <a:r>
              <a:rPr lang="el-GR" sz="2800" dirty="0"/>
              <a:t>Τμήμα Πληροφορικής &amp; Τηλεπικοινωνιών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485570" y="1628800"/>
            <a:ext cx="8572340" cy="4525963"/>
          </a:xfrm>
        </p:spPr>
        <p:txBody>
          <a:bodyPr>
            <a:normAutofit/>
          </a:bodyPr>
          <a:lstStyle/>
          <a:p>
            <a:r>
              <a:rPr lang="el-GR" dirty="0"/>
              <a:t>Πλήθος των </a:t>
            </a:r>
            <a:r>
              <a:rPr lang="el-GR" dirty="0" err="1"/>
              <a:t>bits</a:t>
            </a:r>
            <a:r>
              <a:rPr lang="el-GR" dirty="0"/>
              <a:t> για αναπαράσταση 	</a:t>
            </a:r>
          </a:p>
          <a:p>
            <a:pPr lvl="1"/>
            <a:r>
              <a:rPr lang="el-GR" dirty="0"/>
              <a:t>επίπεδα </a:t>
            </a:r>
            <a:r>
              <a:rPr lang="el-GR" dirty="0" err="1"/>
              <a:t>κβαντισμού</a:t>
            </a:r>
            <a:r>
              <a:rPr lang="el-GR" dirty="0"/>
              <a:t> </a:t>
            </a:r>
          </a:p>
          <a:p>
            <a:r>
              <a:rPr lang="el-GR" dirty="0"/>
              <a:t>8 </a:t>
            </a:r>
            <a:r>
              <a:rPr lang="el-GR" dirty="0" err="1"/>
              <a:t>bits</a:t>
            </a:r>
            <a:r>
              <a:rPr lang="el-GR" dirty="0"/>
              <a:t> (τυπική επιλογή), </a:t>
            </a:r>
          </a:p>
          <a:p>
            <a:pPr lvl="1"/>
            <a:r>
              <a:rPr lang="el-GR" dirty="0"/>
              <a:t>το εύρος είναι από το 0 έως το 255  </a:t>
            </a:r>
            <a:r>
              <a:rPr lang="en-US" dirty="0"/>
              <a:t>(100%)</a:t>
            </a:r>
            <a:endParaRPr lang="el-GR" dirty="0"/>
          </a:p>
          <a:p>
            <a:r>
              <a:rPr lang="el-GR" dirty="0"/>
              <a:t>10 </a:t>
            </a:r>
            <a:r>
              <a:rPr lang="el-GR" dirty="0" err="1"/>
              <a:t>bits</a:t>
            </a:r>
            <a:r>
              <a:rPr lang="el-GR" dirty="0"/>
              <a:t> </a:t>
            </a:r>
          </a:p>
          <a:p>
            <a:pPr lvl="1"/>
            <a:r>
              <a:rPr lang="el-GR" dirty="0"/>
              <a:t>το εύρος κυμαίνεται από το 0 έως το 1.024</a:t>
            </a:r>
            <a:r>
              <a:rPr lang="en-US" dirty="0"/>
              <a:t> (100%)</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dirty="0"/>
              <a:t>Σάρωση συντελεστών κατά Ζιγκ Ζαγκ</a:t>
            </a:r>
            <a:endParaRPr lang="en-US" dirty="0"/>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dirty="0"/>
              <a:t>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a:t>
            </a:r>
            <a:endParaRPr lang="en-US" sz="2400" dirty="0"/>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dirty="0"/>
              <a:t>Βήμα 5: </a:t>
            </a:r>
            <a:r>
              <a:rPr lang="el-GR" dirty="0"/>
              <a:t>Σάρωση συντελεστών κατά ζιγκ ζαγκ  </a:t>
            </a:r>
          </a:p>
          <a:p>
            <a:pPr marL="0" indent="0">
              <a:buNone/>
            </a:pPr>
            <a:endParaRPr lang="el-GR" dirty="0"/>
          </a:p>
          <a:p>
            <a:pPr marL="0" indent="0">
              <a:buNone/>
            </a:pPr>
            <a:r>
              <a:rPr lang="el-GR" dirty="0"/>
              <a:t>10, 4, 3, -7, 9, 2, 5, 1, -5, -3, -2, -5, 1, 2, 1, 0, 1, -2, 0, 1,0, 0, 0, 0, -1, -1, 0, 0, ...0</a:t>
            </a:r>
            <a:endParaRPr lang="en-US" dirty="0"/>
          </a:p>
        </p:txBody>
      </p:sp>
    </p:spTree>
    <p:extLst>
      <p:ext uri="{BB962C8B-B14F-4D97-AF65-F5344CB8AC3E}">
        <p14:creationId xmlns:p14="http://schemas.microsoft.com/office/powerpoint/2010/main" val="399729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dirty="0"/>
              <a:t>Δείτε Πρακτικές Υπολογισμού δισδιάστατου </a:t>
            </a:r>
            <a:r>
              <a:rPr lang="en-US" dirty="0"/>
              <a:t>DCT </a:t>
            </a:r>
            <a:r>
              <a:rPr lang="el-GR" dirty="0"/>
              <a:t>και Προσαρμογή Επιπέδου Ποιότητας στο [1]</a:t>
            </a:r>
            <a:endParaRPr lang="en-US" dirty="0"/>
          </a:p>
        </p:txBody>
      </p:sp>
    </p:spTree>
    <p:extLst>
      <p:ext uri="{BB962C8B-B14F-4D97-AF65-F5344CB8AC3E}">
        <p14:creationId xmlns:p14="http://schemas.microsoft.com/office/powerpoint/2010/main" val="36962737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dirty="0"/>
              <a:t>Βήμα: Κωδικοποίηση </a:t>
            </a:r>
            <a:r>
              <a:rPr lang="el-GR" dirty="0"/>
              <a:t>συντελεστών   </a:t>
            </a:r>
          </a:p>
          <a:p>
            <a:pPr marL="0" indent="0">
              <a:buNone/>
            </a:pPr>
            <a:endParaRPr lang="el-GR" dirty="0"/>
          </a:p>
          <a:p>
            <a:pPr marL="0" indent="0">
              <a:buNone/>
            </a:pPr>
            <a:r>
              <a:rPr lang="el-GR" i="1" dirty="0"/>
              <a:t>Θα το εξετάσουμε σε λίγο ...</a:t>
            </a:r>
            <a:endParaRPr lang="en-US" i="1" dirty="0"/>
          </a:p>
        </p:txBody>
      </p:sp>
    </p:spTree>
    <p:extLst>
      <p:ext uri="{BB962C8B-B14F-4D97-AF65-F5344CB8AC3E}">
        <p14:creationId xmlns:p14="http://schemas.microsoft.com/office/powerpoint/2010/main" val="3773444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dirty="0"/>
              <a:t>A</a:t>
            </a:r>
            <a:r>
              <a:rPr lang="el-GR" dirty="0" err="1"/>
              <a:t>ποκωδικοποίηση</a:t>
            </a:r>
            <a:endParaRPr lang="en-US" dirty="0"/>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dirty="0"/>
              <a:t>Ανάστροφη διαδικασία</a:t>
            </a:r>
          </a:p>
          <a:p>
            <a:r>
              <a:rPr lang="el-GR" b="1" dirty="0"/>
              <a:t>Βήμα: </a:t>
            </a:r>
            <a:r>
              <a:rPr lang="el-GR" dirty="0"/>
              <a:t>Αποκωδικοποίηση (βήμα 6 – κωδικοποίηση)</a:t>
            </a:r>
          </a:p>
          <a:p>
            <a:pPr marL="0" indent="0">
              <a:buNone/>
            </a:pPr>
            <a:r>
              <a:rPr lang="el-GR" dirty="0"/>
              <a:t>Περίπου:    </a:t>
            </a:r>
          </a:p>
          <a:p>
            <a:pPr marL="0" indent="0">
              <a:buNone/>
            </a:pPr>
            <a:r>
              <a:rPr lang="el-GR" dirty="0"/>
              <a:t>10, 4, 3, -7, 9, 2, 5, 1, -5, -3, -2, -5, 1, 2, 1, 0, 1, -2, 0, 1,0, 0, 0, 0, -1, -1, 0, 0, ...0</a:t>
            </a:r>
            <a:endParaRPr lang="en-US" dirty="0"/>
          </a:p>
          <a:p>
            <a:r>
              <a:rPr lang="el-GR" b="1" dirty="0"/>
              <a:t>Βήμα: </a:t>
            </a:r>
            <a:r>
              <a:rPr lang="el-GR" dirty="0"/>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dirty="0"/>
              <a:t>Βήμα: </a:t>
            </a:r>
            <a:r>
              <a:rPr lang="el-GR" sz="2800" dirty="0"/>
              <a:t>Πολλαπλασιασμός κάθε τιμής με το αντίστοιχο στοιχείο του </a:t>
            </a:r>
            <a:r>
              <a:rPr lang="el-GR" sz="2800" dirty="0" err="1"/>
              <a:t>προτυποποιημένου</a:t>
            </a:r>
            <a:r>
              <a:rPr lang="el-GR" sz="2800" dirty="0"/>
              <a:t> πίνακα </a:t>
            </a:r>
            <a:endParaRPr lang="en-US" sz="2800" dirty="0"/>
          </a:p>
          <a:p>
            <a:endParaRPr lang="en-US" sz="2800" dirty="0"/>
          </a:p>
        </p:txBody>
      </p:sp>
    </p:spTree>
    <p:extLst>
      <p:ext uri="{BB962C8B-B14F-4D97-AF65-F5344CB8AC3E}">
        <p14:creationId xmlns:p14="http://schemas.microsoft.com/office/powerpoint/2010/main" val="32764980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dirty="0"/>
              <a:t>Βήμα: </a:t>
            </a:r>
            <a:r>
              <a:rPr lang="el-GR" dirty="0"/>
              <a:t>Εφαρμογή του αντίστροφου </a:t>
            </a:r>
            <a:r>
              <a:rPr lang="en-US" dirty="0"/>
              <a:t>DCT </a:t>
            </a:r>
            <a:r>
              <a:rPr lang="el-GR" dirty="0"/>
              <a:t>με προσέγγιση πλησιέστερου ακεραίου</a:t>
            </a:r>
          </a:p>
          <a:p>
            <a:r>
              <a:rPr lang="el-GR" b="1" dirty="0"/>
              <a:t>Βήμα: </a:t>
            </a:r>
            <a:r>
              <a:rPr lang="el-GR" dirty="0"/>
              <a:t>Πρόσθεση της μέσης τιμής 128 σε κάθε στοιχείο του πίνακα </a:t>
            </a:r>
          </a:p>
          <a:p>
            <a:endParaRPr lang="el-GR" dirty="0"/>
          </a:p>
          <a:p>
            <a:pPr marL="0" indent="0">
              <a:buNone/>
            </a:pPr>
            <a:r>
              <a:rPr lang="el-GR" dirty="0"/>
              <a:t>Προκύπτει ο πίνακας φωτεινότητας.</a:t>
            </a:r>
            <a:endParaRPr lang="en-US" dirty="0"/>
          </a:p>
        </p:txBody>
      </p:sp>
    </p:spTree>
    <p:extLst>
      <p:ext uri="{BB962C8B-B14F-4D97-AF65-F5344CB8AC3E}">
        <p14:creationId xmlns:p14="http://schemas.microsoft.com/office/powerpoint/2010/main" val="3667984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dirty="0"/>
              <a:t>Κωδικοποίηση / συμπίεση συντελεστών (Βήμα 6)</a:t>
            </a:r>
            <a:endParaRPr lang="en-US" dirty="0"/>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dirty="0"/>
              <a:t>Εφαρμόζεται στο αποτέλεσμα της σάρωσης κατά Ζιγκ-Ζαγκ</a:t>
            </a:r>
          </a:p>
          <a:p>
            <a:r>
              <a:rPr lang="el-GR" dirty="0"/>
              <a:t>Τεχνική:</a:t>
            </a:r>
          </a:p>
          <a:p>
            <a:pPr lvl="1"/>
            <a:r>
              <a:rPr lang="el-GR" b="1" dirty="0"/>
              <a:t>Κωδικοποίηση Μήκους Διαδρομής </a:t>
            </a:r>
            <a:r>
              <a:rPr lang="en-US" dirty="0"/>
              <a:t>(Run Length Encoding – RLE)</a:t>
            </a:r>
            <a:endParaRPr lang="el-GR" dirty="0"/>
          </a:p>
          <a:p>
            <a:endParaRPr lang="en-US" dirty="0"/>
          </a:p>
        </p:txBody>
      </p:sp>
    </p:spTree>
    <p:extLst>
      <p:ext uri="{BB962C8B-B14F-4D97-AF65-F5344CB8AC3E}">
        <p14:creationId xmlns:p14="http://schemas.microsoft.com/office/powerpoint/2010/main" val="345657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p:txBody>
          <a:bodyPr/>
          <a:lstStyle/>
          <a:p>
            <a:r>
              <a:rPr lang="el-GR" dirty="0"/>
              <a:t>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a:t>
            </a:r>
            <a:r>
              <a:rPr lang="en-US" sz="2600" dirty="0"/>
              <a:t>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B-Y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G-Y = G-(0,30R+0,59G+0,11B)=-</a:t>
            </a:r>
            <a:r>
              <a:rPr lang="pt-BR" sz="2600" b="1" dirty="0"/>
              <a:t>0,30R+0,41G-0,11B</a:t>
            </a:r>
          </a:p>
        </p:txBody>
      </p:sp>
    </p:spTree>
    <p:extLst>
      <p:ext uri="{BB962C8B-B14F-4D97-AF65-F5344CB8AC3E}">
        <p14:creationId xmlns:p14="http://schemas.microsoft.com/office/powerpoint/2010/main" val="38359025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dirty="0"/>
              <a:t>Κωδικοποίηση Μήκους Διαδρομής </a:t>
            </a:r>
            <a:r>
              <a:rPr lang="en-US" dirty="0"/>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dirty="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l-GR" sz="2000" dirty="0"/>
              <a:t>WWWWWWWWWWWWBWWWWWWWWWWWWBBBWWWWWWWWWWWWWWWWWWWWWWWWBWWWWWWWWWWWWWW </a:t>
            </a:r>
          </a:p>
          <a:p>
            <a:r>
              <a:rPr lang="el-GR" sz="2000" dirty="0"/>
              <a:t>(W, 12), (B, 1), (W, 12), (B, 3), (W, 24), (B, 1), (W, 14) </a:t>
            </a:r>
            <a:endParaRPr lang="en-US" sz="2000" dirty="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dirty="0"/>
              <a:t>Ζητήματα απόδοσης του </a:t>
            </a:r>
            <a:r>
              <a:rPr lang="en-US" dirty="0"/>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dirty="0"/>
              <a:t>Αποδοτικός</a:t>
            </a:r>
            <a:r>
              <a:rPr lang="en-US" sz="2400" dirty="0"/>
              <a:t> </a:t>
            </a:r>
            <a:r>
              <a:rPr lang="el-GR" sz="2400" dirty="0"/>
              <a:t>ο </a:t>
            </a:r>
            <a:r>
              <a:rPr lang="en-US" sz="2400" dirty="0"/>
              <a:t>RLE </a:t>
            </a:r>
            <a:r>
              <a:rPr lang="el-GR" sz="2400" dirty="0"/>
              <a:t>όταν πρέπει να έχουμε συνεχόμενες ίδιες τιμές</a:t>
            </a:r>
          </a:p>
          <a:p>
            <a:r>
              <a:rPr lang="el-GR" sz="2400" dirty="0"/>
              <a:t>Αν οι τιμές δεν είναι συνεχόμενες ο όγκος μπορεί να αυξηθεί</a:t>
            </a:r>
          </a:p>
          <a:p>
            <a:r>
              <a:rPr lang="el-GR" sz="2400" dirty="0"/>
              <a:t>Τεχνικές που εισάγουν ευφυΐα</a:t>
            </a:r>
          </a:p>
          <a:p>
            <a:r>
              <a:rPr lang="el-GR" sz="2400" dirty="0"/>
              <a:t>Πχ. ο αλγόριθμος να ενεργοποιείται από 4 ίδιους χαρακτήρες και άνω </a:t>
            </a:r>
          </a:p>
          <a:p>
            <a:pPr lvl="1"/>
            <a:r>
              <a:rPr lang="el-GR" sz="2000" dirty="0"/>
              <a:t>σύμβολο, ειδικός χαρακτήρας, (!) πλήθος της εμφάνισης των επιπλέον χαρακτήρων</a:t>
            </a:r>
            <a:endParaRPr lang="en-US" sz="2000" dirty="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2791211689"/>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dirty="0"/>
                        <a:t>Αρχική Σειρά Συμβόλων</a:t>
                      </a:r>
                      <a:endParaRPr lang="en-US" dirty="0"/>
                    </a:p>
                  </a:txBody>
                  <a:tcPr/>
                </a:tc>
                <a:tc>
                  <a:txBody>
                    <a:bodyPr/>
                    <a:lstStyle/>
                    <a:p>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r>
                        <a:rPr lang="el-GR" dirty="0"/>
                        <a:t>Α</a:t>
                      </a:r>
                      <a:endParaRPr lang="en-US" dirty="0"/>
                    </a:p>
                  </a:txBody>
                  <a:tcPr/>
                </a:tc>
                <a:tc>
                  <a:txBody>
                    <a:bodyPr/>
                    <a:lstStyle/>
                    <a:p>
                      <a:r>
                        <a:rPr lang="el-GR" dirty="0"/>
                        <a:t>Α</a:t>
                      </a:r>
                      <a:endParaRPr lang="en-US" dirty="0"/>
                    </a:p>
                  </a:txBody>
                  <a:tcPr/>
                </a:tc>
                <a:extLst>
                  <a:ext uri="{0D108BD9-81ED-4DB2-BD59-A6C34878D82A}">
                    <a16:rowId xmlns:a16="http://schemas.microsoft.com/office/drawing/2014/main" val="1719045247"/>
                  </a:ext>
                </a:extLst>
              </a:tr>
              <a:tr h="370840">
                <a:tc>
                  <a:txBody>
                    <a:bodyPr/>
                    <a:lstStyle/>
                    <a:p>
                      <a:r>
                        <a:rPr lang="el-GR" dirty="0"/>
                        <a:t>ΑΑ</a:t>
                      </a:r>
                      <a:endParaRPr lang="en-US" dirty="0"/>
                    </a:p>
                  </a:txBody>
                  <a:tcPr/>
                </a:tc>
                <a:tc>
                  <a:txBody>
                    <a:bodyPr/>
                    <a:lstStyle/>
                    <a:p>
                      <a:r>
                        <a:rPr lang="el-GR" dirty="0"/>
                        <a:t>ΑΑ</a:t>
                      </a:r>
                      <a:endParaRPr lang="en-US" dirty="0"/>
                    </a:p>
                  </a:txBody>
                  <a:tcPr/>
                </a:tc>
                <a:extLst>
                  <a:ext uri="{0D108BD9-81ED-4DB2-BD59-A6C34878D82A}">
                    <a16:rowId xmlns:a16="http://schemas.microsoft.com/office/drawing/2014/main" val="4161571327"/>
                  </a:ext>
                </a:extLst>
              </a:tr>
              <a:tr h="370840">
                <a:tc>
                  <a:txBody>
                    <a:bodyPr/>
                    <a:lstStyle/>
                    <a:p>
                      <a:r>
                        <a:rPr lang="el-GR" dirty="0"/>
                        <a:t>ΑΑΑ</a:t>
                      </a:r>
                      <a:endParaRPr lang="en-US" dirty="0"/>
                    </a:p>
                  </a:txBody>
                  <a:tcPr/>
                </a:tc>
                <a:tc>
                  <a:txBody>
                    <a:bodyPr/>
                    <a:lstStyle/>
                    <a:p>
                      <a:r>
                        <a:rPr lang="el-GR" dirty="0"/>
                        <a:t>ΑΑ</a:t>
                      </a:r>
                      <a:endParaRPr lang="en-US" dirty="0"/>
                    </a:p>
                  </a:txBody>
                  <a:tcPr/>
                </a:tc>
                <a:extLst>
                  <a:ext uri="{0D108BD9-81ED-4DB2-BD59-A6C34878D82A}">
                    <a16:rowId xmlns:a16="http://schemas.microsoft.com/office/drawing/2014/main" val="3399136334"/>
                  </a:ext>
                </a:extLst>
              </a:tr>
              <a:tr h="370840">
                <a:tc>
                  <a:txBody>
                    <a:bodyPr/>
                    <a:lstStyle/>
                    <a:p>
                      <a:r>
                        <a:rPr lang="el-GR" b="1" dirty="0"/>
                        <a:t>ΑΑΑΑ</a:t>
                      </a:r>
                      <a:endParaRPr lang="en-US" b="1" dirty="0"/>
                    </a:p>
                  </a:txBody>
                  <a:tcPr/>
                </a:tc>
                <a:tc>
                  <a:txBody>
                    <a:bodyPr/>
                    <a:lstStyle/>
                    <a:p>
                      <a:r>
                        <a:rPr lang="el-GR" b="1" dirty="0"/>
                        <a:t>Α!</a:t>
                      </a:r>
                      <a:r>
                        <a:rPr lang="el-GR" dirty="0"/>
                        <a:t>0</a:t>
                      </a:r>
                      <a:endParaRPr lang="en-US" dirty="0"/>
                    </a:p>
                  </a:txBody>
                  <a:tcPr/>
                </a:tc>
                <a:extLst>
                  <a:ext uri="{0D108BD9-81ED-4DB2-BD59-A6C34878D82A}">
                    <a16:rowId xmlns:a16="http://schemas.microsoft.com/office/drawing/2014/main" val="3433375751"/>
                  </a:ext>
                </a:extLst>
              </a:tr>
              <a:tr h="370840">
                <a:tc>
                  <a:txBody>
                    <a:bodyPr/>
                    <a:lstStyle/>
                    <a:p>
                      <a:r>
                        <a:rPr lang="el-GR" dirty="0"/>
                        <a:t>ΑΑΑΑΑ</a:t>
                      </a:r>
                      <a:endParaRPr lang="en-US" dirty="0"/>
                    </a:p>
                  </a:txBody>
                  <a:tcPr/>
                </a:tc>
                <a:tc>
                  <a:txBody>
                    <a:bodyPr/>
                    <a:lstStyle/>
                    <a:p>
                      <a:r>
                        <a:rPr lang="el-GR" dirty="0"/>
                        <a:t>Α!1</a:t>
                      </a:r>
                      <a:endParaRPr lang="en-US" dirty="0"/>
                    </a:p>
                  </a:txBody>
                  <a:tcPr/>
                </a:tc>
                <a:extLst>
                  <a:ext uri="{0D108BD9-81ED-4DB2-BD59-A6C34878D82A}">
                    <a16:rowId xmlns:a16="http://schemas.microsoft.com/office/drawing/2014/main" val="759062871"/>
                  </a:ext>
                </a:extLst>
              </a:tr>
              <a:tr h="370840">
                <a:tc>
                  <a:txBody>
                    <a:bodyPr/>
                    <a:lstStyle/>
                    <a:p>
                      <a:r>
                        <a:rPr lang="el-GR" dirty="0"/>
                        <a:t>ΑΑΑΑΑΑ</a:t>
                      </a:r>
                      <a:endParaRPr lang="en-US" dirty="0"/>
                    </a:p>
                  </a:txBody>
                  <a:tcPr/>
                </a:tc>
                <a:tc>
                  <a:txBody>
                    <a:bodyPr/>
                    <a:lstStyle/>
                    <a:p>
                      <a:r>
                        <a:rPr lang="el-GR" dirty="0"/>
                        <a:t>Α!2</a:t>
                      </a:r>
                      <a:endParaRPr lang="en-US" dirty="0"/>
                    </a:p>
                  </a:txBody>
                  <a:tcPr/>
                </a:tc>
                <a:extLst>
                  <a:ext uri="{0D108BD9-81ED-4DB2-BD59-A6C34878D82A}">
                    <a16:rowId xmlns:a16="http://schemas.microsoft.com/office/drawing/2014/main" val="3366015493"/>
                  </a:ext>
                </a:extLst>
              </a:tr>
              <a:tr h="370840">
                <a:tc>
                  <a:txBody>
                    <a:bodyPr/>
                    <a:lstStyle/>
                    <a:p>
                      <a:r>
                        <a:rPr lang="el-GR" dirty="0"/>
                        <a:t>ΑΑΑΑΑΑΑ</a:t>
                      </a:r>
                      <a:endParaRPr lang="en-US" dirty="0"/>
                    </a:p>
                  </a:txBody>
                  <a:tcPr/>
                </a:tc>
                <a:tc>
                  <a:txBody>
                    <a:bodyPr/>
                    <a:lstStyle/>
                    <a:p>
                      <a:r>
                        <a:rPr lang="el-GR" dirty="0"/>
                        <a:t>Α!3</a:t>
                      </a:r>
                      <a:endParaRPr lang="en-US" dirty="0"/>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dirty="0"/>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3470872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dirty="0"/>
              <a:t>6. Εκμετάλλευση στατιστικού πλεονασμού</a:t>
            </a:r>
            <a:endParaRPr lang="en-US" dirty="0"/>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dirty="0"/>
              <a:t>Η εκμετάλλευση του στατιστικού πλεονασμού αποτελεί μια </a:t>
            </a:r>
            <a:r>
              <a:rPr lang="el-GR" b="1" dirty="0"/>
              <a:t>μη </a:t>
            </a:r>
            <a:r>
              <a:rPr lang="el-GR" b="1" dirty="0" err="1"/>
              <a:t>απωλεστική</a:t>
            </a:r>
            <a:r>
              <a:rPr lang="el-GR" b="1" dirty="0"/>
              <a:t> </a:t>
            </a:r>
            <a:r>
              <a:rPr lang="el-GR" dirty="0"/>
              <a:t>μέθοδο συμπίεσης δεδομένων. </a:t>
            </a:r>
          </a:p>
          <a:p>
            <a:r>
              <a:rPr lang="el-GR" dirty="0"/>
              <a:t>Αναπτύχθηκε το 1952 από τον </a:t>
            </a:r>
            <a:r>
              <a:rPr lang="el-GR" dirty="0" err="1"/>
              <a:t>David</a:t>
            </a:r>
            <a:r>
              <a:rPr lang="el-GR" dirty="0"/>
              <a:t> </a:t>
            </a:r>
            <a:r>
              <a:rPr lang="el-GR" dirty="0" err="1"/>
              <a:t>Huffman</a:t>
            </a:r>
            <a:r>
              <a:rPr lang="el-GR" dirty="0"/>
              <a:t> και η λογική αυτής της μεθόδου στηρίζεται στην εκμετάλλευση του γεγονότος ότι σε </a:t>
            </a:r>
            <a:r>
              <a:rPr lang="el-GR" b="1" dirty="0"/>
              <a:t>οποιοδήποτε αλφάβητο κάποια από τα σύμβολα εμφανίζονται πιο συχνά από κάποια άλλα.</a:t>
            </a:r>
            <a:r>
              <a:rPr lang="el-GR" dirty="0"/>
              <a:t> </a:t>
            </a:r>
          </a:p>
          <a:p>
            <a:r>
              <a:rPr lang="el-GR" dirty="0"/>
              <a:t>Αυτό σημαίνει ότι αν τα πιο συχνά εμφανιζόμενα σύμβολα κωδικοποιηθούν πιο αποδοτικά αναμένουμε να έχουμε όφελος σε σχέση με την </a:t>
            </a:r>
            <a:r>
              <a:rPr lang="el-GR" b="1" dirty="0"/>
              <a:t>ομοιόμορφη κωδικοποίηση </a:t>
            </a:r>
            <a:endParaRPr lang="en-US" b="1" dirty="0"/>
          </a:p>
          <a:p>
            <a:pPr lvl="1"/>
            <a:r>
              <a:rPr lang="el-GR" dirty="0"/>
              <a:t>με μικρότερες, δηλαδή, σε αριθμό </a:t>
            </a:r>
            <a:r>
              <a:rPr lang="en-US" dirty="0"/>
              <a:t>bits </a:t>
            </a:r>
            <a:r>
              <a:rPr lang="el-GR" dirty="0"/>
              <a:t>λέξεις κωδικοποίησης, </a:t>
            </a:r>
            <a:endParaRPr lang="en-US" dirty="0"/>
          </a:p>
          <a:p>
            <a:pPr lvl="1"/>
            <a:r>
              <a:rPr lang="en-US" dirty="0"/>
              <a:t>o</a:t>
            </a:r>
            <a:r>
              <a:rPr lang="el-GR" dirty="0" err="1"/>
              <a:t>μοιόμορφα</a:t>
            </a:r>
            <a:r>
              <a:rPr lang="en-US" dirty="0"/>
              <a:t>: </a:t>
            </a:r>
            <a:r>
              <a:rPr lang="el-GR" dirty="0"/>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dirty="0"/>
              <a:t>Ομοιόμορφη Κωδικοποίηση </a:t>
            </a:r>
            <a:endParaRPr lang="en-US" dirty="0"/>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4827924" cy="5026570"/>
          </a:xfrm>
        </p:spPr>
        <p:txBody>
          <a:bodyPr>
            <a:normAutofit fontScale="92500" lnSpcReduction="20000"/>
          </a:bodyPr>
          <a:lstStyle/>
          <a:p>
            <a:r>
              <a:rPr lang="en-US" sz="2400" dirty="0"/>
              <a:t>Y</a:t>
            </a:r>
            <a:r>
              <a:rPr lang="el-GR" sz="2400" dirty="0" err="1"/>
              <a:t>πολογίζεται</a:t>
            </a:r>
            <a:r>
              <a:rPr lang="el-GR" sz="2400" dirty="0"/>
              <a:t> το πλήθος των </a:t>
            </a:r>
            <a:r>
              <a:rPr lang="el-GR" sz="2400" dirty="0" err="1"/>
              <a:t>bits</a:t>
            </a:r>
            <a:r>
              <a:rPr lang="el-GR" sz="2400" dirty="0"/>
              <a:t> με βάση το πλήθος των συμβόλων προς κωδικοποίηση</a:t>
            </a:r>
          </a:p>
          <a:p>
            <a:r>
              <a:rPr lang="el-GR" sz="2400" dirty="0"/>
              <a:t>Η σχέση υπολογισμού είναι N&lt;= 2</a:t>
            </a:r>
            <a:r>
              <a:rPr lang="el-GR" sz="2400" baseline="30000" dirty="0"/>
              <a:t>n</a:t>
            </a:r>
            <a:r>
              <a:rPr lang="el-GR" sz="2400" dirty="0"/>
              <a:t> </a:t>
            </a:r>
          </a:p>
          <a:p>
            <a:pPr lvl="1"/>
            <a:r>
              <a:rPr lang="el-GR" sz="2000" dirty="0"/>
              <a:t>N το πλήθος των συμβόλων προς κωδικοποίηση </a:t>
            </a:r>
          </a:p>
          <a:p>
            <a:pPr lvl="1"/>
            <a:r>
              <a:rPr lang="el-GR" sz="2000" dirty="0"/>
              <a:t>n το πλήθος των </a:t>
            </a:r>
            <a:r>
              <a:rPr lang="el-GR" sz="2000" dirty="0" err="1"/>
              <a:t>bits</a:t>
            </a:r>
            <a:r>
              <a:rPr lang="el-GR" sz="2000" dirty="0"/>
              <a:t> που απαιτούνται για την κωδικοποίηση  </a:t>
            </a:r>
          </a:p>
          <a:p>
            <a:r>
              <a:rPr lang="el-GR" sz="2400" dirty="0"/>
              <a:t>Σε κάθε σύμβολο αντιστοιχίζεται ένας διαφορετικός συνδυασμός από n </a:t>
            </a:r>
            <a:r>
              <a:rPr lang="el-GR" sz="2400" dirty="0" err="1"/>
              <a:t>bits</a:t>
            </a:r>
            <a:r>
              <a:rPr lang="en-US" sz="2400" dirty="0"/>
              <a:t>.</a:t>
            </a:r>
          </a:p>
          <a:p>
            <a:r>
              <a:rPr lang="el-GR" sz="2400" dirty="0"/>
              <a:t>Παράδειγμα</a:t>
            </a:r>
          </a:p>
          <a:p>
            <a:pPr lvl="1"/>
            <a:r>
              <a:rPr lang="el-GR" sz="2000" dirty="0"/>
              <a:t>6 </a:t>
            </a:r>
            <a:r>
              <a:rPr lang="el-GR" sz="2000" dirty="0" err="1"/>
              <a:t>συμβόλα</a:t>
            </a:r>
            <a:r>
              <a:rPr lang="el-GR" sz="2000" dirty="0"/>
              <a:t>,</a:t>
            </a:r>
          </a:p>
          <a:p>
            <a:pPr lvl="1"/>
            <a:r>
              <a:rPr lang="el-GR" sz="2000" dirty="0"/>
              <a:t>πλήθος των </a:t>
            </a:r>
            <a:r>
              <a:rPr lang="el-GR" sz="2000" dirty="0" err="1"/>
              <a:t>bits</a:t>
            </a:r>
            <a:r>
              <a:rPr lang="el-GR" sz="2000" dirty="0"/>
              <a:t>:  3</a:t>
            </a:r>
            <a:r>
              <a:rPr lang="en-US" sz="2000" dirty="0"/>
              <a:t>  </a:t>
            </a:r>
            <a:r>
              <a:rPr lang="el-GR" sz="2000" dirty="0"/>
              <a:t> (2</a:t>
            </a:r>
            <a:r>
              <a:rPr lang="el-GR" sz="2000" baseline="30000" dirty="0"/>
              <a:t>2</a:t>
            </a:r>
            <a:r>
              <a:rPr lang="el-GR" sz="2000" dirty="0"/>
              <a:t>&lt;6 και 2</a:t>
            </a:r>
            <a:r>
              <a:rPr lang="el-GR" sz="2000" baseline="30000" dirty="0"/>
              <a:t>3</a:t>
            </a:r>
            <a:r>
              <a:rPr lang="el-GR" sz="2000" dirty="0"/>
              <a:t>&gt;6) </a:t>
            </a:r>
            <a:endParaRPr lang="en-US" sz="2000" dirty="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dirty="0"/>
                        <a:t>Σύμβολα</a:t>
                      </a:r>
                      <a:endParaRPr lang="en-US" dirty="0"/>
                    </a:p>
                  </a:txBody>
                  <a:tcPr/>
                </a:tc>
                <a:tc>
                  <a:txBody>
                    <a:bodyPr/>
                    <a:lstStyle/>
                    <a:p>
                      <a:pPr algn="ctr"/>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dirty="0"/>
                        <a:t>000</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dirty="0"/>
                        <a:t>001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dirty="0"/>
                        <a:t>010</a:t>
                      </a:r>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n-US" b="0" dirty="0"/>
                        <a:t>011</a:t>
                      </a:r>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n-US" dirty="0"/>
                        <a:t>100</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dirty="0"/>
              <a:t> Κωδικοποίηση </a:t>
            </a:r>
            <a:r>
              <a:rPr lang="en-US" dirty="0"/>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fontScale="85000" lnSpcReduction="20000"/>
          </a:bodyPr>
          <a:lstStyle/>
          <a:p>
            <a:r>
              <a:rPr lang="el-GR" dirty="0"/>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dirty="0" err="1"/>
              <a:t>Huffman</a:t>
            </a:r>
            <a:r>
              <a:rPr lang="el-GR" dirty="0"/>
              <a:t>, τον οποίο θα περιγράψουμε στη συνέχεια, αλλά και άλλοι συναφείς αλγόριθμοι. </a:t>
            </a:r>
            <a:endParaRPr lang="en-US" dirty="0"/>
          </a:p>
        </p:txBody>
      </p:sp>
    </p:spTree>
    <p:extLst>
      <p:ext uri="{BB962C8B-B14F-4D97-AF65-F5344CB8AC3E}">
        <p14:creationId xmlns:p14="http://schemas.microsoft.com/office/powerpoint/2010/main" val="18424834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dirty="0"/>
              <a:t>Κωδικοποίηση </a:t>
            </a:r>
            <a:r>
              <a:rPr lang="en-US" dirty="0"/>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dirty="0"/>
              <a:t>Έστω τα k προς κωδικοποίηση σύμβολα (αλφάβητο)  </a:t>
            </a:r>
          </a:p>
          <a:p>
            <a:pPr marL="0" indent="0" algn="ctr">
              <a:buNone/>
            </a:pPr>
            <a:r>
              <a:rPr lang="el-GR" sz="2400" dirty="0"/>
              <a:t>A = {a</a:t>
            </a:r>
            <a:r>
              <a:rPr lang="el-GR" sz="2400" baseline="-25000" dirty="0"/>
              <a:t>1</a:t>
            </a:r>
            <a:r>
              <a:rPr lang="el-GR" sz="2400" dirty="0"/>
              <a:t>, a</a:t>
            </a:r>
            <a:r>
              <a:rPr lang="el-GR" sz="2400" baseline="-25000" dirty="0"/>
              <a:t>2</a:t>
            </a:r>
            <a:r>
              <a:rPr lang="el-GR" sz="2400" dirty="0"/>
              <a:t>, …., </a:t>
            </a:r>
            <a:r>
              <a:rPr lang="el-GR" sz="2400" dirty="0" err="1"/>
              <a:t>a</a:t>
            </a:r>
            <a:r>
              <a:rPr lang="el-GR" sz="2400" baseline="-25000" dirty="0" err="1"/>
              <a:t>k</a:t>
            </a:r>
            <a:r>
              <a:rPr lang="el-GR" sz="2400" dirty="0"/>
              <a:t>) </a:t>
            </a:r>
          </a:p>
          <a:p>
            <a:r>
              <a:rPr lang="el-GR" sz="2400" dirty="0"/>
              <a:t>Και έστω τα βάρη τα οποία αντιστοιχούν στα ανωτέρω σύμβολα, τα οποία αντιστοιχούν στην πιθανότητα εμφάνισης κάθε συμβόλου  </a:t>
            </a:r>
          </a:p>
          <a:p>
            <a:pPr marL="0" indent="0" algn="ctr">
              <a:buNone/>
            </a:pPr>
            <a:r>
              <a:rPr lang="el-GR" sz="2400" dirty="0"/>
              <a:t>W = {w</a:t>
            </a:r>
            <a:r>
              <a:rPr lang="el-GR" sz="2400" baseline="-25000" dirty="0"/>
              <a:t>1</a:t>
            </a:r>
            <a:r>
              <a:rPr lang="el-GR" sz="2400" dirty="0"/>
              <a:t>, w</a:t>
            </a:r>
            <a:r>
              <a:rPr lang="el-GR" sz="2400" baseline="-25000" dirty="0"/>
              <a:t>2</a:t>
            </a:r>
            <a:r>
              <a:rPr lang="el-GR" sz="2400" dirty="0"/>
              <a:t>, …., </a:t>
            </a:r>
            <a:r>
              <a:rPr lang="el-GR" sz="2400" dirty="0" err="1"/>
              <a:t>w</a:t>
            </a:r>
            <a:r>
              <a:rPr lang="el-GR" sz="2400" baseline="-25000" dirty="0" err="1"/>
              <a:t>k</a:t>
            </a:r>
            <a:r>
              <a:rPr lang="el-GR" sz="2400" dirty="0"/>
              <a:t>),  </a:t>
            </a:r>
          </a:p>
          <a:p>
            <a:r>
              <a:rPr lang="el-GR" sz="2400" dirty="0"/>
              <a:t>Επιθυμούμε να υπολογίσουμε τις λέξεις κωδικοποίησης (τις ακολουθίες δηλαδή </a:t>
            </a:r>
            <a:r>
              <a:rPr lang="el-GR" sz="2400" dirty="0" err="1"/>
              <a:t>bits</a:t>
            </a:r>
            <a:r>
              <a:rPr lang="el-GR" sz="2400" dirty="0"/>
              <a:t> όπου κάθε ένα από αυτά έχει συγκεκριμένη τιμή) </a:t>
            </a:r>
          </a:p>
          <a:p>
            <a:pPr marL="0" indent="0" algn="ctr">
              <a:buNone/>
            </a:pPr>
            <a:r>
              <a:rPr lang="el-GR" sz="2400" dirty="0"/>
              <a:t>C(A, W)={c</a:t>
            </a:r>
            <a:r>
              <a:rPr lang="el-GR" sz="2400" baseline="-25000" dirty="0"/>
              <a:t>1</a:t>
            </a:r>
            <a:r>
              <a:rPr lang="el-GR" sz="2400" dirty="0"/>
              <a:t>, c</a:t>
            </a:r>
            <a:r>
              <a:rPr lang="el-GR" sz="2400" baseline="-25000" dirty="0"/>
              <a:t>2</a:t>
            </a:r>
            <a:r>
              <a:rPr lang="el-GR" sz="2400" dirty="0"/>
              <a:t>, …, </a:t>
            </a:r>
            <a:r>
              <a:rPr lang="el-GR" sz="2400" dirty="0" err="1"/>
              <a:t>c</a:t>
            </a:r>
            <a:r>
              <a:rPr lang="el-GR" sz="2400" baseline="-25000" dirty="0" err="1"/>
              <a:t>k</a:t>
            </a:r>
            <a:r>
              <a:rPr lang="el-GR" sz="2400" dirty="0"/>
              <a:t>),</a:t>
            </a:r>
            <a:r>
              <a:rPr lang="en-US" sz="2400" dirty="0"/>
              <a:t> </a:t>
            </a:r>
            <a:r>
              <a:rPr lang="el-GR" sz="2400" dirty="0"/>
              <a:t>αποτελούμενες από Ν={n</a:t>
            </a:r>
            <a:r>
              <a:rPr lang="el-GR" sz="2400" baseline="-25000" dirty="0"/>
              <a:t>1</a:t>
            </a:r>
            <a:r>
              <a:rPr lang="el-GR" sz="2400" dirty="0"/>
              <a:t>, n</a:t>
            </a:r>
            <a:r>
              <a:rPr lang="el-GR" sz="2400" baseline="-25000" dirty="0"/>
              <a:t>2</a:t>
            </a:r>
            <a:r>
              <a:rPr lang="el-GR" sz="2400" dirty="0"/>
              <a:t>, ..</a:t>
            </a:r>
            <a:r>
              <a:rPr lang="el-GR" sz="2400" dirty="0" err="1"/>
              <a:t>n</a:t>
            </a:r>
            <a:r>
              <a:rPr lang="el-GR" sz="2400" baseline="-25000" dirty="0" err="1"/>
              <a:t>k</a:t>
            </a:r>
            <a:r>
              <a:rPr lang="el-GR" sz="2400" dirty="0"/>
              <a:t>}</a:t>
            </a:r>
            <a:r>
              <a:rPr lang="en-US" sz="2400" dirty="0"/>
              <a:t> </a:t>
            </a:r>
            <a:r>
              <a:rPr lang="el-GR" sz="2400" dirty="0" err="1"/>
              <a:t>bits</a:t>
            </a:r>
            <a:endParaRPr lang="en-US" sz="2400" dirty="0"/>
          </a:p>
        </p:txBody>
      </p:sp>
    </p:spTree>
    <p:extLst>
      <p:ext uri="{BB962C8B-B14F-4D97-AF65-F5344CB8AC3E}">
        <p14:creationId xmlns:p14="http://schemas.microsoft.com/office/powerpoint/2010/main" val="7598932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dirty="0"/>
              <a:t>Κωδικοποίηση </a:t>
            </a:r>
            <a:r>
              <a:rPr lang="en-US" dirty="0"/>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3"/>
            <a:ext cx="8229600" cy="2664296"/>
          </a:xfrm>
        </p:spPr>
        <p:txBody>
          <a:bodyPr>
            <a:normAutofit fontScale="70000" lnSpcReduction="20000"/>
          </a:bodyPr>
          <a:lstStyle/>
          <a:p>
            <a:r>
              <a:rPr lang="el-GR" dirty="0"/>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dirty="0" err="1"/>
              <a:t>bits</a:t>
            </a:r>
            <a:r>
              <a:rPr lang="el-GR" dirty="0"/>
              <a:t> που χρησιμοποιούνται για την κωδικοποίηση κάθε συμβόλου επί την πιθανότητα εμφάνισης του συμβόλου αυτού (το βάρος του). </a:t>
            </a:r>
          </a:p>
          <a:p>
            <a:r>
              <a:rPr lang="el-GR" dirty="0"/>
              <a:t>Επιθυμούμε, δηλαδή, 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3590263"/>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dirty="0"/>
              <a:t>Ο αλγόριθμος </a:t>
            </a:r>
            <a:r>
              <a:rPr lang="el-GR" dirty="0" err="1"/>
              <a:t>Huffman</a:t>
            </a:r>
            <a:r>
              <a:rPr lang="el-GR" dirty="0"/>
              <a:t> για την εύρεση της βέλτιστης κωδικοποίησης με τα παραπάνω δεδομένα βασίζεται στην κατασκευή του δυαδικού δένδρου </a:t>
            </a:r>
            <a:r>
              <a:rPr lang="el-GR" dirty="0" err="1"/>
              <a:t>Huffman</a:t>
            </a:r>
            <a:r>
              <a:rPr lang="el-GR" dirty="0"/>
              <a:t>. </a:t>
            </a:r>
            <a:endParaRPr lang="en-US" dirty="0"/>
          </a:p>
        </p:txBody>
      </p:sp>
    </p:spTree>
    <p:extLst>
      <p:ext uri="{BB962C8B-B14F-4D97-AF65-F5344CB8AC3E}">
        <p14:creationId xmlns:p14="http://schemas.microsoft.com/office/powerpoint/2010/main" val="20825998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dirty="0"/>
              <a:t>Κατασκευή του δυαδικού δένδρου </a:t>
            </a:r>
            <a:r>
              <a:rPr lang="el-GR" dirty="0" err="1"/>
              <a:t>Huffman</a:t>
            </a:r>
            <a:endParaRPr lang="en-US" dirty="0"/>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buNone/>
            </a:pPr>
            <a:r>
              <a:rPr lang="en-US" sz="1600" b="1" dirty="0"/>
              <a:t>B</a:t>
            </a:r>
            <a:r>
              <a:rPr lang="el-GR" sz="1600" b="1" dirty="0" err="1"/>
              <a:t>ήμα</a:t>
            </a:r>
            <a:r>
              <a:rPr lang="el-GR" sz="1600" b="1" dirty="0"/>
              <a:t> 1: </a:t>
            </a:r>
            <a:r>
              <a:rPr lang="el-GR" sz="1600" dirty="0"/>
              <a:t>Δημιουργούνται (απεικονίζονται) οι αρχικοί κόμβοι (που αποτελούν τα φύλλα του δένδρου) από τα προς κωδικοποίηση σύμβολα, όπου σε κάθε ένα από αυτά αναγράφεται το βάρος του (το οποίο αντιστοιχεί στην πιθανότητα εμφάνισής του). Για διευκόλυνση της δημιουργίας του δένδρου τα σύμβολα ενδείκνυται να γράφονται με αύξουσα ή φθίνουσα σειρά (όσον αφορά τα βάρη τους).  </a:t>
            </a:r>
          </a:p>
          <a:p>
            <a:pPr marL="0" indent="0">
              <a:buNone/>
            </a:pPr>
            <a:r>
              <a:rPr lang="en-US" sz="1600" b="1" dirty="0"/>
              <a:t>B</a:t>
            </a:r>
            <a:r>
              <a:rPr lang="el-GR" sz="1600" b="1" dirty="0" err="1"/>
              <a:t>ήμα</a:t>
            </a:r>
            <a:r>
              <a:rPr lang="el-GR" sz="1600" b="1" dirty="0"/>
              <a:t> 2: </a:t>
            </a:r>
            <a:r>
              <a:rPr lang="el-GR" sz="1600" dirty="0"/>
              <a:t>Επιλέγοντας τους δύο κόμβους με τα μικρότερα βάρη, δημιουργείται ένα νέος εσωτερικός κόμβος, ο οποίος συνδέει (έχει, δηλαδή, σαν παιδιά του) τους δύο επιλεγμένους κόμβους. Το βάρος του νέου κόμβου προκύπτει από το άθροισμα των βαρών των δύο κόμβων από τους οποίους αυτός έχει προκύψει.  </a:t>
            </a:r>
          </a:p>
          <a:p>
            <a:pPr marL="0" indent="0">
              <a:buNone/>
            </a:pPr>
            <a:r>
              <a:rPr lang="en-US" sz="1600" b="1" dirty="0"/>
              <a:t>B</a:t>
            </a:r>
            <a:r>
              <a:rPr lang="el-GR" sz="1600" b="1" dirty="0" err="1"/>
              <a:t>ήμα</a:t>
            </a:r>
            <a:r>
              <a:rPr lang="el-GR" sz="1600" b="1" dirty="0"/>
              <a:t> 3</a:t>
            </a:r>
            <a:r>
              <a:rPr lang="el-GR" sz="1600" dirty="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buNone/>
            </a:pPr>
            <a:r>
              <a:rPr lang="en-US" sz="1600" b="1" dirty="0"/>
              <a:t>B</a:t>
            </a:r>
            <a:r>
              <a:rPr lang="el-GR" sz="1600" b="1" dirty="0" err="1"/>
              <a:t>ήμα</a:t>
            </a:r>
            <a:r>
              <a:rPr lang="el-GR" sz="1600" b="1" dirty="0"/>
              <a:t> 4: </a:t>
            </a:r>
            <a:r>
              <a:rPr lang="el-GR" sz="1600" dirty="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buNone/>
            </a:pPr>
            <a:r>
              <a:rPr lang="en-US" sz="1600" b="1" dirty="0"/>
              <a:t>B</a:t>
            </a:r>
            <a:r>
              <a:rPr lang="el-GR" sz="1600" b="1" dirty="0" err="1"/>
              <a:t>ήμα</a:t>
            </a:r>
            <a:r>
              <a:rPr lang="el-GR" sz="1600" b="1" dirty="0"/>
              <a:t> 5</a:t>
            </a:r>
            <a:r>
              <a:rPr lang="el-GR" sz="1600" dirty="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1600" dirty="0"/>
          </a:p>
        </p:txBody>
      </p:sp>
    </p:spTree>
    <p:extLst>
      <p:ext uri="{BB962C8B-B14F-4D97-AF65-F5344CB8AC3E}">
        <p14:creationId xmlns:p14="http://schemas.microsoft.com/office/powerpoint/2010/main" val="120798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endParaRPr lang="en-US" dirty="0"/>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dirty="0"/>
                        <a:t>Σύμβολα</a:t>
                      </a:r>
                      <a:endParaRPr lang="en-US" dirty="0"/>
                    </a:p>
                  </a:txBody>
                  <a:tcPr/>
                </a:tc>
                <a:tc>
                  <a:txBody>
                    <a:bodyPr/>
                    <a:lstStyle/>
                    <a:p>
                      <a:pPr algn="ctr"/>
                      <a:r>
                        <a:rPr lang="el-GR" dirty="0"/>
                        <a:t>Πλήθος εμφανίσεων</a:t>
                      </a:r>
                      <a:endParaRPr lang="en-US" dirty="0"/>
                    </a:p>
                  </a:txBody>
                  <a:tcPr/>
                </a:tc>
                <a:tc>
                  <a:txBody>
                    <a:bodyPr/>
                    <a:lstStyle/>
                    <a:p>
                      <a:pPr algn="ctr"/>
                      <a:r>
                        <a:rPr lang="el-GR" dirty="0"/>
                        <a:t>Πιθανότητα εμφάνισης</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l-GR" dirty="0"/>
                        <a:t>6</a:t>
                      </a:r>
                      <a:endParaRPr lang="en-US" dirty="0"/>
                    </a:p>
                  </a:txBody>
                  <a:tcPr/>
                </a:tc>
                <a:tc>
                  <a:txBody>
                    <a:bodyPr/>
                    <a:lstStyle/>
                    <a:p>
                      <a:pPr algn="ctr"/>
                      <a:r>
                        <a:rPr lang="el-GR" dirty="0"/>
                        <a:t>0,3</a:t>
                      </a:r>
                      <a:endParaRPr lang="en-US" dirty="0"/>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l-GR" dirty="0"/>
                        <a:t>3</a:t>
                      </a:r>
                      <a:endParaRPr lang="en-US" dirty="0"/>
                    </a:p>
                  </a:txBody>
                  <a:tcPr/>
                </a:tc>
                <a:tc>
                  <a:txBody>
                    <a:bodyPr/>
                    <a:lstStyle/>
                    <a:p>
                      <a:pPr algn="ctr"/>
                      <a:r>
                        <a:rPr lang="el-GR" dirty="0"/>
                        <a:t>0,15</a:t>
                      </a:r>
                      <a:endParaRPr lang="en-US" dirty="0"/>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l-GR" b="0" dirty="0"/>
                        <a:t>2</a:t>
                      </a:r>
                      <a:endParaRPr lang="en-US" b="0" dirty="0"/>
                    </a:p>
                  </a:txBody>
                  <a:tcPr/>
                </a:tc>
                <a:tc>
                  <a:txBody>
                    <a:bodyPr/>
                    <a:lstStyle/>
                    <a:p>
                      <a:pPr algn="ctr"/>
                      <a:r>
                        <a:rPr lang="el-GR" b="0" dirty="0"/>
                        <a:t>0,1</a:t>
                      </a:r>
                      <a:endParaRPr lang="en-US" b="0" dirty="0"/>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a:t>
                      </a:r>
                    </a:p>
                  </a:txBody>
                  <a:tcPr/>
                </a:tc>
                <a:tc>
                  <a:txBody>
                    <a:bodyPr/>
                    <a:lstStyle/>
                    <a:p>
                      <a:pPr algn="ctr"/>
                      <a:r>
                        <a:rPr lang="el-GR" dirty="0"/>
                        <a:t>0,05</a:t>
                      </a:r>
                      <a:endParaRPr lang="en-US" dirty="0"/>
                    </a:p>
                  </a:txBody>
                  <a:tcPr/>
                </a:tc>
                <a:extLst>
                  <a:ext uri="{0D108BD9-81ED-4DB2-BD59-A6C34878D82A}">
                    <a16:rowId xmlns:a16="http://schemas.microsoft.com/office/drawing/2014/main" val="3366015493"/>
                  </a:ext>
                </a:extLst>
              </a:tr>
              <a:tr h="370840">
                <a:tc>
                  <a:txBody>
                    <a:bodyPr/>
                    <a:lstStyle/>
                    <a:p>
                      <a:pPr algn="ctr"/>
                      <a:endParaRPr lang="en-US" dirty="0"/>
                    </a:p>
                  </a:txBody>
                  <a:tcPr/>
                </a:tc>
                <a:tc>
                  <a:txBody>
                    <a:bodyPr/>
                    <a:lstStyle/>
                    <a:p>
                      <a:pPr algn="ctr"/>
                      <a:r>
                        <a:rPr lang="en-US" dirty="0"/>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dirty="0"/>
                        <a:t>Σύμβολα</a:t>
                      </a:r>
                      <a:endParaRPr lang="en-US" dirty="0"/>
                    </a:p>
                  </a:txBody>
                  <a:tcPr/>
                </a:tc>
                <a:tc>
                  <a:txBody>
                    <a:bodyPr/>
                    <a:lstStyle/>
                    <a:p>
                      <a:pPr algn="ctr"/>
                      <a:r>
                        <a:rPr lang="el-GR" dirty="0"/>
                        <a:t>Πλήθος εμφανίσεων</a:t>
                      </a:r>
                      <a:endParaRPr lang="en-US" dirty="0"/>
                    </a:p>
                  </a:txBody>
                  <a:tcPr/>
                </a:tc>
                <a:tc>
                  <a:txBody>
                    <a:bodyPr/>
                    <a:lstStyle/>
                    <a:p>
                      <a:pPr algn="ctr"/>
                      <a:r>
                        <a:rPr lang="el-GR" dirty="0"/>
                        <a:t>Πιθανότητα εμφάνισης</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l-GR" dirty="0"/>
                        <a:t>6</a:t>
                      </a:r>
                      <a:endParaRPr lang="en-US" dirty="0"/>
                    </a:p>
                  </a:txBody>
                  <a:tcPr/>
                </a:tc>
                <a:tc>
                  <a:txBody>
                    <a:bodyPr/>
                    <a:lstStyle/>
                    <a:p>
                      <a:pPr algn="ctr"/>
                      <a:r>
                        <a:rPr lang="el-GR" dirty="0"/>
                        <a:t>0,3</a:t>
                      </a:r>
                      <a:endParaRPr lang="en-US" dirty="0"/>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4161571327"/>
                  </a:ext>
                </a:extLst>
              </a:tr>
              <a:tr h="370840">
                <a:tc>
                  <a:txBody>
                    <a:bodyPr/>
                    <a:lstStyle/>
                    <a:p>
                      <a:pPr algn="ctr"/>
                      <a:r>
                        <a:rPr lang="el-GR" dirty="0"/>
                        <a:t>Ε</a:t>
                      </a:r>
                      <a:endParaRPr lang="en-US" dirty="0"/>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3399136334"/>
                  </a:ext>
                </a:extLst>
              </a:tr>
              <a:tr h="370840">
                <a:tc>
                  <a:txBody>
                    <a:bodyPr/>
                    <a:lstStyle/>
                    <a:p>
                      <a:pPr algn="ctr"/>
                      <a:r>
                        <a:rPr lang="en-US" dirty="0"/>
                        <a:t>C</a:t>
                      </a:r>
                      <a:endParaRPr lang="en-US" b="0" dirty="0"/>
                    </a:p>
                  </a:txBody>
                  <a:tcPr/>
                </a:tc>
                <a:tc>
                  <a:txBody>
                    <a:bodyPr/>
                    <a:lstStyle/>
                    <a:p>
                      <a:pPr algn="ctr"/>
                      <a:r>
                        <a:rPr lang="en-US" dirty="0"/>
                        <a:t>3</a:t>
                      </a:r>
                      <a:endParaRPr lang="en-US" b="0" dirty="0"/>
                    </a:p>
                  </a:txBody>
                  <a:tcPr/>
                </a:tc>
                <a:tc>
                  <a:txBody>
                    <a:bodyPr/>
                    <a:lstStyle/>
                    <a:p>
                      <a:pPr algn="ctr"/>
                      <a:r>
                        <a:rPr lang="el-GR" dirty="0"/>
                        <a:t>0,1</a:t>
                      </a:r>
                      <a:r>
                        <a:rPr lang="en-US" dirty="0"/>
                        <a:t>5</a:t>
                      </a:r>
                      <a:endParaRPr lang="en-US" b="0" dirty="0"/>
                    </a:p>
                  </a:txBody>
                  <a:tcPr/>
                </a:tc>
                <a:extLst>
                  <a:ext uri="{0D108BD9-81ED-4DB2-BD59-A6C34878D82A}">
                    <a16:rowId xmlns:a16="http://schemas.microsoft.com/office/drawing/2014/main" val="3433375751"/>
                  </a:ext>
                </a:extLst>
              </a:tr>
              <a:tr h="370840">
                <a:tc>
                  <a:txBody>
                    <a:bodyPr/>
                    <a:lstStyle/>
                    <a:p>
                      <a:pPr algn="ctr"/>
                      <a:r>
                        <a:rPr lang="en-US" dirty="0"/>
                        <a:t>D</a:t>
                      </a:r>
                    </a:p>
                  </a:txBody>
                  <a:tcPr/>
                </a:tc>
                <a:tc>
                  <a:txBody>
                    <a:bodyPr/>
                    <a:lstStyle/>
                    <a:p>
                      <a:pPr algn="ctr"/>
                      <a:r>
                        <a:rPr lang="en-US" dirty="0"/>
                        <a:t>2</a:t>
                      </a:r>
                    </a:p>
                  </a:txBody>
                  <a:tcPr/>
                </a:tc>
                <a:tc>
                  <a:txBody>
                    <a:bodyPr/>
                    <a:lstStyle/>
                    <a:p>
                      <a:pPr algn="ctr"/>
                      <a:r>
                        <a:rPr lang="en-US" dirty="0"/>
                        <a:t>0,1</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a:t>
                      </a:r>
                    </a:p>
                  </a:txBody>
                  <a:tcPr/>
                </a:tc>
                <a:tc>
                  <a:txBody>
                    <a:bodyPr/>
                    <a:lstStyle/>
                    <a:p>
                      <a:pPr algn="ctr"/>
                      <a:r>
                        <a:rPr lang="el-GR" dirty="0"/>
                        <a:t>0,05</a:t>
                      </a:r>
                      <a:endParaRPr lang="en-US" dirty="0"/>
                    </a:p>
                  </a:txBody>
                  <a:tcPr/>
                </a:tc>
                <a:extLst>
                  <a:ext uri="{0D108BD9-81ED-4DB2-BD59-A6C34878D82A}">
                    <a16:rowId xmlns:a16="http://schemas.microsoft.com/office/drawing/2014/main" val="3366015493"/>
                  </a:ext>
                </a:extLst>
              </a:tr>
              <a:tr h="370840">
                <a:tc>
                  <a:txBody>
                    <a:bodyPr/>
                    <a:lstStyle/>
                    <a:p>
                      <a:pPr algn="ctr"/>
                      <a:endParaRPr lang="en-US" dirty="0"/>
                    </a:p>
                  </a:txBody>
                  <a:tcPr/>
                </a:tc>
                <a:tc>
                  <a:txBody>
                    <a:bodyPr/>
                    <a:lstStyle/>
                    <a:p>
                      <a:pPr algn="ctr"/>
                      <a:r>
                        <a:rPr lang="en-US" dirty="0"/>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1</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dirty="0"/>
              <a:t>B</a:t>
            </a:r>
            <a:r>
              <a:rPr lang="el-GR" sz="2400" b="1" dirty="0" err="1"/>
              <a:t>ήμα</a:t>
            </a:r>
            <a:r>
              <a:rPr lang="el-GR" sz="2400" b="1" dirty="0"/>
              <a:t> 1: </a:t>
            </a:r>
            <a:endParaRPr lang="en-US" sz="2400" b="1" dirty="0"/>
          </a:p>
          <a:p>
            <a:r>
              <a:rPr lang="el-GR" sz="2400" dirty="0"/>
              <a:t>Δημιουργούνται οι αρχικοί κόμβοι (που αποτελούν τα φύλλα του δένδρου) από τα σύμβολα</a:t>
            </a:r>
            <a:r>
              <a:rPr lang="en-US" sz="2400" dirty="0"/>
              <a:t> </a:t>
            </a:r>
            <a:r>
              <a:rPr lang="el-GR" sz="2400" dirty="0"/>
              <a:t>με αύξουσα ή φθίνουσα σειρά</a:t>
            </a:r>
            <a:r>
              <a:rPr lang="en-US" sz="2400" dirty="0"/>
              <a:t>.</a:t>
            </a:r>
          </a:p>
          <a:p>
            <a:r>
              <a:rPr lang="en-US" sz="2400" dirty="0"/>
              <a:t>A</a:t>
            </a:r>
            <a:r>
              <a:rPr lang="el-GR" sz="2400" dirty="0" err="1"/>
              <a:t>ναγράφεται</a:t>
            </a:r>
            <a:r>
              <a:rPr lang="el-GR" sz="2400" dirty="0"/>
              <a:t> κάθε ένα από αυτά το βάρος του</a:t>
            </a:r>
            <a:r>
              <a:rPr lang="en-US" sz="2400" dirty="0"/>
              <a:t>. </a:t>
            </a:r>
            <a:endParaRPr lang="el-GR" sz="2400" dirty="0"/>
          </a:p>
          <a:p>
            <a:endParaRPr lang="en-US" sz="2400" dirty="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a:t>
            </a:r>
            <a:r>
              <a:rPr lang="en-US" dirty="0"/>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dirty="0"/>
              <a:t>B</a:t>
            </a:r>
            <a:r>
              <a:rPr lang="el-GR" sz="2400" b="1" dirty="0" err="1"/>
              <a:t>ήμα</a:t>
            </a:r>
            <a:r>
              <a:rPr lang="el-GR" sz="2400" b="1" dirty="0"/>
              <a:t> </a:t>
            </a:r>
            <a:r>
              <a:rPr lang="en-US" sz="2400" b="1" dirty="0"/>
              <a:t>2</a:t>
            </a:r>
            <a:r>
              <a:rPr lang="el-GR" sz="2400" b="1" dirty="0"/>
              <a:t>: </a:t>
            </a:r>
            <a:endParaRPr lang="en-US" sz="2400" b="1" dirty="0"/>
          </a:p>
          <a:p>
            <a:r>
              <a:rPr lang="el-GR" sz="2400" dirty="0"/>
              <a:t>Επιλέγονται οι δύο κόμβους με τα μικρότερα βάρη</a:t>
            </a:r>
          </a:p>
          <a:p>
            <a:r>
              <a:rPr lang="el-GR" sz="2400" dirty="0"/>
              <a:t>Δημιουργείται ένα νέος εσωτερικός κόμβος, ο οποίος συνδέει (έχει, δηλαδή, σαν παιδιά του) τους δύο  κόμβους. </a:t>
            </a:r>
          </a:p>
          <a:p>
            <a:r>
              <a:rPr lang="el-GR" sz="2400" dirty="0"/>
              <a:t>Το βάρος του νέου κόμβου προκύπτει από το άθροισμα των βαρών των δύο κόμβων.  </a:t>
            </a:r>
          </a:p>
          <a:p>
            <a:endParaRPr lang="en-US" sz="2400" dirty="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3</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dirty="0"/>
              <a:t>B</a:t>
            </a:r>
            <a:r>
              <a:rPr lang="el-GR" sz="2400" b="1" dirty="0" err="1"/>
              <a:t>ήμα</a:t>
            </a:r>
            <a:r>
              <a:rPr lang="el-GR" sz="2400" b="1" dirty="0"/>
              <a:t> 3: </a:t>
            </a:r>
            <a:endParaRPr lang="en-US" sz="2400" b="1" dirty="0"/>
          </a:p>
          <a:p>
            <a:r>
              <a:rPr lang="el-GR" sz="2400" dirty="0"/>
              <a:t>Το βήμα (2) επαναλαμβάνεται μέχρι να εξαντληθούν όλοι οι κόμβοι (είτε φύλλα είτε σύνθετοι κόμβοι). </a:t>
            </a:r>
          </a:p>
          <a:p>
            <a:r>
              <a:rPr lang="el-GR" sz="2400" dirty="0"/>
              <a:t>Δημιουργείται τελικά η ρίζα του δένδρου που έχει βάρος το συνολικό άθροισμα των βαρών, δηλαδή μονάδα.  </a:t>
            </a:r>
          </a:p>
          <a:p>
            <a:endParaRPr lang="el-GR" sz="2400" dirty="0"/>
          </a:p>
          <a:p>
            <a:endParaRPr lang="en-US" sz="2400" dirty="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4</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dirty="0"/>
              <a:t>B</a:t>
            </a:r>
            <a:r>
              <a:rPr lang="el-GR" sz="2400" b="1" dirty="0" err="1"/>
              <a:t>ήμα</a:t>
            </a:r>
            <a:r>
              <a:rPr lang="el-GR" sz="2400" b="1" dirty="0"/>
              <a:t> 4: </a:t>
            </a:r>
            <a:endParaRPr lang="en-US" sz="2400" b="1" dirty="0"/>
          </a:p>
          <a:p>
            <a:r>
              <a:rPr lang="el-GR" sz="2400" dirty="0"/>
              <a:t>Ξεκινώντας από τη ρίζα του δένδρου βρίσκουμε τις διαδρομές προς τα φύλλα και σε κάθε κλάδο τοποθετούμε το 0 ή το 1.</a:t>
            </a:r>
          </a:p>
          <a:p>
            <a:pPr marL="0" indent="0">
              <a:buNone/>
            </a:pPr>
            <a:r>
              <a:rPr lang="el-GR" sz="2400" dirty="0"/>
              <a:t>  </a:t>
            </a:r>
          </a:p>
          <a:p>
            <a:endParaRPr lang="en-US" sz="2400" dirty="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dirty="0">
                <a:solidFill>
                  <a:srgbClr val="5075BC"/>
                </a:solidFill>
              </a:rPr>
              <a:t>Ρίζα</a:t>
            </a:r>
            <a:endParaRPr lang="en-US" sz="2400" b="1" dirty="0">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5</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dirty="0"/>
              <a:t>B</a:t>
            </a:r>
            <a:r>
              <a:rPr lang="el-GR" sz="2400" b="1" dirty="0" err="1"/>
              <a:t>ήμα</a:t>
            </a:r>
            <a:r>
              <a:rPr lang="el-GR" sz="2400" b="1" dirty="0"/>
              <a:t> 5: </a:t>
            </a:r>
            <a:endParaRPr lang="en-US" sz="2400" b="1" dirty="0"/>
          </a:p>
          <a:p>
            <a:r>
              <a:rPr lang="el-GR" sz="2400" dirty="0"/>
              <a:t>Ξεκινώντας από τη </a:t>
            </a:r>
            <a:r>
              <a:rPr lang="el-GR" sz="2400" b="1" dirty="0"/>
              <a:t>ρίζα</a:t>
            </a:r>
            <a:r>
              <a:rPr lang="el-GR" sz="2400" dirty="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dirty="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dirty="0"/>
              <a:t>C:  101</a:t>
            </a:r>
          </a:p>
        </p:txBody>
      </p:sp>
    </p:spTree>
    <p:extLst>
      <p:ext uri="{BB962C8B-B14F-4D97-AF65-F5344CB8AC3E}">
        <p14:creationId xmlns:p14="http://schemas.microsoft.com/office/powerpoint/2010/main" val="17581501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dirty="0"/>
              <a:t>Πίνακας κωδικοποιήσεων</a:t>
            </a:r>
            <a:endParaRPr lang="en-US" dirty="0"/>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dirty="0"/>
                        <a:t>Σύμβολα</a:t>
                      </a:r>
                      <a:endParaRPr lang="en-US" dirty="0"/>
                    </a:p>
                  </a:txBody>
                  <a:tcPr/>
                </a:tc>
                <a:tc>
                  <a:txBody>
                    <a:bodyPr/>
                    <a:lstStyle/>
                    <a:p>
                      <a:pPr algn="ctr"/>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dirty="0"/>
                        <a:t>11</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dirty="0"/>
                        <a:t>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dirty="0"/>
                        <a:t>101</a:t>
                      </a:r>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n-US" b="0" dirty="0"/>
                        <a:t>1001</a:t>
                      </a:r>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n-US" dirty="0"/>
                        <a:t>00</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dirty="0"/>
              <a:t>Παρατηρήσεις</a:t>
            </a:r>
            <a:endParaRPr lang="en-US" dirty="0"/>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dirty="0"/>
              <a:t>Κάθε σύμβολο αντιστοιχεί σε μία μοναδική κωδικοποίηση.  </a:t>
            </a:r>
          </a:p>
          <a:p>
            <a:r>
              <a:rPr lang="el-GR" dirty="0"/>
              <a:t>Η κωδικοποίηση οποιουδήποτε συμβόλου δεν είναι πρόθεμα της κωδικοποίησης κάποιου άλλου συμβόλου.</a:t>
            </a:r>
            <a:endParaRPr lang="en-US" dirty="0"/>
          </a:p>
        </p:txBody>
      </p:sp>
    </p:spTree>
    <p:extLst>
      <p:ext uri="{BB962C8B-B14F-4D97-AF65-F5344CB8AC3E}">
        <p14:creationId xmlns:p14="http://schemas.microsoft.com/office/powerpoint/2010/main" val="12869170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dirty="0"/>
              <a:t>Απόδοση κωδικοποίησης </a:t>
            </a:r>
            <a:r>
              <a:rPr lang="en-US" dirty="0"/>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229600" cy="4824536"/>
          </a:xfrm>
        </p:spPr>
        <p:txBody>
          <a:bodyPr>
            <a:normAutofit lnSpcReduction="10000"/>
          </a:bodyPr>
          <a:lstStyle/>
          <a:p>
            <a:r>
              <a:rPr lang="el-GR" sz="2400" dirty="0"/>
              <a:t>Απόδοση κωδικοποίησης </a:t>
            </a:r>
            <a:r>
              <a:rPr lang="en-US" sz="2400" dirty="0"/>
              <a:t>Huffman: </a:t>
            </a:r>
          </a:p>
          <a:p>
            <a:endParaRPr lang="en-US" sz="2400" dirty="0"/>
          </a:p>
          <a:p>
            <a:endParaRPr lang="el-GR" sz="2400" dirty="0"/>
          </a:p>
          <a:p>
            <a:r>
              <a:rPr lang="el-GR" sz="2400" dirty="0"/>
              <a:t>Απόδοση ομοιόμορφης κωδικοποίησης:</a:t>
            </a:r>
          </a:p>
          <a:p>
            <a:endParaRPr lang="el-GR" sz="2400" dirty="0"/>
          </a:p>
          <a:p>
            <a:endParaRPr lang="en-US" sz="2400" dirty="0"/>
          </a:p>
          <a:p>
            <a:r>
              <a:rPr lang="el-GR" sz="2400" dirty="0"/>
              <a:t>Προκύπτει λοιπόν ότι, στο συγκεκριμένο παράδειγμα, η κωδικοποίηση </a:t>
            </a:r>
            <a:r>
              <a:rPr lang="el-GR" sz="2400" dirty="0" err="1"/>
              <a:t>Huffman</a:t>
            </a:r>
            <a:r>
              <a:rPr lang="el-GR" sz="2400" dirty="0"/>
              <a:t> είναι πιο αποδοτική από την ομοιόμορφη κωδικοποίηση κατά περίπου 22%, αφού κάθε σύμβολο στην κωδικοποίηση </a:t>
            </a:r>
            <a:r>
              <a:rPr lang="el-GR" sz="2400" dirty="0" err="1"/>
              <a:t>Huffman</a:t>
            </a:r>
            <a:r>
              <a:rPr lang="el-GR" sz="2400" dirty="0"/>
              <a:t> κωδικοποιείται με 2.45 </a:t>
            </a:r>
            <a:r>
              <a:rPr lang="el-GR" sz="2400" dirty="0" err="1"/>
              <a:t>bits</a:t>
            </a:r>
            <a:r>
              <a:rPr lang="el-GR" sz="2400" dirty="0"/>
              <a:t>, ενώ στην ομοιόμορφη με 3 </a:t>
            </a:r>
            <a:r>
              <a:rPr lang="el-GR" sz="2400" dirty="0" err="1"/>
              <a:t>bits</a:t>
            </a:r>
            <a:r>
              <a:rPr lang="el-GR" sz="2400" dirty="0"/>
              <a:t>. </a:t>
            </a:r>
            <a:endParaRPr lang="en-US" sz="2400" dirty="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dirty="0"/>
              <a:t>Πότε χρησιμοποιείται</a:t>
            </a:r>
            <a:endParaRPr lang="en-US" dirty="0"/>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p:txBody>
      </p:sp>
    </p:spTree>
    <p:extLst>
      <p:ext uri="{BB962C8B-B14F-4D97-AF65-F5344CB8AC3E}">
        <p14:creationId xmlns:p14="http://schemas.microsoft.com/office/powerpoint/2010/main" val="145522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dirty="0"/>
              <a:t>Πότε εφαρμόζεται ο αλγόριθμος </a:t>
            </a:r>
            <a:r>
              <a:rPr lang="el-GR" dirty="0" err="1"/>
              <a:t>Huffman</a:t>
            </a:r>
            <a:endParaRPr lang="en-US" dirty="0"/>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464156" y="1556792"/>
            <a:ext cx="8572340" cy="5026570"/>
          </a:xfrm>
        </p:spPr>
        <p:txBody>
          <a:bodyPr>
            <a:normAutofit fontScale="77500" lnSpcReduction="20000"/>
          </a:bodyPr>
          <a:lstStyle/>
          <a:p>
            <a:r>
              <a:rPr lang="el-GR" dirty="0"/>
              <a:t>Αρχικά υπολογίζεται ο </a:t>
            </a:r>
            <a:r>
              <a:rPr lang="el-GR" b="1" dirty="0"/>
              <a:t>χωρικός πλεονασμός </a:t>
            </a:r>
            <a:r>
              <a:rPr lang="el-GR" dirty="0"/>
              <a:t>σε επίπεδο </a:t>
            </a:r>
            <a:r>
              <a:rPr lang="el-GR" dirty="0" err="1"/>
              <a:t>μακρο</a:t>
            </a:r>
            <a:r>
              <a:rPr lang="el-GR" dirty="0"/>
              <a:t>-μπλοκ.</a:t>
            </a:r>
          </a:p>
          <a:p>
            <a:r>
              <a:rPr lang="el-GR" dirty="0"/>
              <a:t>Η περιγραφή κάποιων εξ αυτών μπορεί να βασιστεί στις περιγραφές των προηγουμένων και για αυτόν τον λόγο δημιουργείται το </a:t>
            </a:r>
            <a:r>
              <a:rPr lang="el-GR" b="1" dirty="0"/>
              <a:t>διάνυσμα κίνησης.  </a:t>
            </a:r>
          </a:p>
          <a:p>
            <a:r>
              <a:rPr lang="el-GR" dirty="0"/>
              <a:t>Στα υπόλοιπα </a:t>
            </a:r>
            <a:r>
              <a:rPr lang="el-GR" dirty="0" err="1"/>
              <a:t>μακρο</a:t>
            </a:r>
            <a:r>
              <a:rPr lang="el-GR" dirty="0"/>
              <a:t>-μπλοκ (χωρίς διάνυσμα κίνησης) αλλά και για τις διαφορές του προβλεπόμενου </a:t>
            </a:r>
            <a:r>
              <a:rPr lang="el-GR" dirty="0" err="1"/>
              <a:t>μακρο</a:t>
            </a:r>
            <a:r>
              <a:rPr lang="el-GR" dirty="0"/>
              <a:t>-μπλοκ από το πραγματικό εφαρμόζεται ο </a:t>
            </a:r>
            <a:r>
              <a:rPr lang="el-GR" b="1" dirty="0"/>
              <a:t>Διακριτός Μετασχηματισμός </a:t>
            </a:r>
            <a:r>
              <a:rPr lang="el-GR" b="1" dirty="0" err="1"/>
              <a:t>Συνημιτόνου</a:t>
            </a:r>
            <a:r>
              <a:rPr lang="el-GR" dirty="0"/>
              <a:t>.  </a:t>
            </a:r>
          </a:p>
          <a:p>
            <a:r>
              <a:rPr lang="el-GR" dirty="0"/>
              <a:t>Μετά την </a:t>
            </a:r>
            <a:r>
              <a:rPr lang="el-GR" b="1" dirty="0" err="1"/>
              <a:t>κβάντιση</a:t>
            </a:r>
            <a:r>
              <a:rPr lang="el-GR" b="1" dirty="0"/>
              <a:t> των συντελεστών </a:t>
            </a:r>
            <a:r>
              <a:rPr lang="el-GR" dirty="0"/>
              <a:t>του ΔΜΣ, γίνεται </a:t>
            </a:r>
            <a:r>
              <a:rPr lang="el-GR" b="1" dirty="0"/>
              <a:t>κωδικοποίηση μήκους διαδρομής</a:t>
            </a:r>
            <a:r>
              <a:rPr lang="el-GR" dirty="0"/>
              <a:t>.  </a:t>
            </a:r>
          </a:p>
          <a:p>
            <a:r>
              <a:rPr lang="el-GR" dirty="0"/>
              <a:t>Στα </a:t>
            </a:r>
            <a:r>
              <a:rPr lang="el-GR" dirty="0">
                <a:solidFill>
                  <a:schemeClr val="tx2"/>
                </a:solidFill>
              </a:rPr>
              <a:t>αποτελέσματα της </a:t>
            </a:r>
            <a:r>
              <a:rPr lang="el-GR" dirty="0" err="1">
                <a:solidFill>
                  <a:schemeClr val="tx2"/>
                </a:solidFill>
              </a:rPr>
              <a:t>κβάντισης</a:t>
            </a:r>
            <a:r>
              <a:rPr lang="el-GR" dirty="0">
                <a:solidFill>
                  <a:schemeClr val="tx2"/>
                </a:solidFill>
              </a:rPr>
              <a:t> </a:t>
            </a:r>
            <a:r>
              <a:rPr lang="el-GR" dirty="0"/>
              <a:t>αλλά και στα </a:t>
            </a:r>
            <a:r>
              <a:rPr lang="el-GR" dirty="0">
                <a:solidFill>
                  <a:schemeClr val="tx2"/>
                </a:solidFill>
              </a:rPr>
              <a:t>διανύσματα</a:t>
            </a:r>
            <a:r>
              <a:rPr lang="el-GR" dirty="0"/>
              <a:t> </a:t>
            </a:r>
            <a:r>
              <a:rPr lang="el-GR" dirty="0">
                <a:solidFill>
                  <a:schemeClr val="tx2"/>
                </a:solidFill>
              </a:rPr>
              <a:t>κίνησης</a:t>
            </a:r>
            <a:r>
              <a:rPr lang="el-GR" dirty="0"/>
              <a:t> </a:t>
            </a:r>
            <a:r>
              <a:rPr lang="el-GR" b="1" dirty="0"/>
              <a:t>εφαρμόζεται ο αλγόριθμος </a:t>
            </a:r>
            <a:r>
              <a:rPr lang="el-GR" b="1" dirty="0" err="1"/>
              <a:t>Huffman</a:t>
            </a:r>
            <a:r>
              <a:rPr lang="el-GR" b="1" dirty="0"/>
              <a:t>. </a:t>
            </a:r>
            <a:endParaRPr lang="en-US" b="1" dirty="0"/>
          </a:p>
        </p:txBody>
      </p:sp>
    </p:spTree>
    <p:extLst>
      <p:ext uri="{BB962C8B-B14F-4D97-AF65-F5344CB8AC3E}">
        <p14:creationId xmlns:p14="http://schemas.microsoft.com/office/powerpoint/2010/main" val="18840551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Προφίλ και επίπεδα </a:t>
            </a:r>
            <a:r>
              <a:rPr lang="en-US" sz="4400" dirty="0"/>
              <a:t> </a:t>
            </a:r>
            <a:endParaRPr lang="el-GR" sz="4400" dirty="0"/>
          </a:p>
        </p:txBody>
      </p:sp>
    </p:spTree>
    <p:extLst>
      <p:ext uri="{BB962C8B-B14F-4D97-AF65-F5344CB8AC3E}">
        <p14:creationId xmlns:p14="http://schemas.microsoft.com/office/powerpoint/2010/main" val="36477224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dirty="0"/>
              <a:t>Παράμετροι ορίζουν τα επίπεδα συμπίεσης</a:t>
            </a:r>
            <a:endParaRPr lang="en-US" dirty="0"/>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p:txBody>
          <a:bodyPr>
            <a:normAutofit fontScale="70000" lnSpcReduction="20000"/>
          </a:bodyPr>
          <a:lstStyle/>
          <a:p>
            <a:r>
              <a:rPr lang="en-US" dirty="0"/>
              <a:t>O </a:t>
            </a:r>
            <a:r>
              <a:rPr lang="el-GR" dirty="0"/>
              <a:t>ρυθμός του βίντεο είναι </a:t>
            </a:r>
            <a:r>
              <a:rPr lang="el-GR" sz="3100" dirty="0"/>
              <a:t>δυνατό</a:t>
            </a:r>
            <a:r>
              <a:rPr lang="el-GR" dirty="0"/>
              <a:t> να μειωθεί από τα 270 </a:t>
            </a:r>
            <a:r>
              <a:rPr lang="el-GR" dirty="0" err="1"/>
              <a:t>Mbps</a:t>
            </a:r>
            <a:r>
              <a:rPr lang="el-GR" dirty="0"/>
              <a:t> (με 4:2:2 χρωματική </a:t>
            </a:r>
            <a:r>
              <a:rPr lang="el-GR" dirty="0" err="1"/>
              <a:t>υποδειγματοληψία</a:t>
            </a:r>
            <a:r>
              <a:rPr lang="el-GR" dirty="0"/>
              <a:t>) στα 2 </a:t>
            </a:r>
            <a:r>
              <a:rPr lang="el-GR" dirty="0" err="1"/>
              <a:t>Mbps</a:t>
            </a:r>
            <a:r>
              <a:rPr lang="el-GR" dirty="0"/>
              <a:t> μέχρι και τα 6 </a:t>
            </a:r>
            <a:r>
              <a:rPr lang="el-GR" dirty="0" err="1"/>
              <a:t>Mbps</a:t>
            </a:r>
            <a:r>
              <a:rPr lang="el-GR" dirty="0"/>
              <a:t>.</a:t>
            </a:r>
            <a:endParaRPr lang="en-US" dirty="0"/>
          </a:p>
          <a:p>
            <a:r>
              <a:rPr lang="el-GR" dirty="0"/>
              <a:t>Με τη χρήση των μεθόδων που αναφέραμε για τη </a:t>
            </a:r>
            <a:r>
              <a:rPr lang="el-GR" b="1" dirty="0"/>
              <a:t>μείωση του πλεονασμού</a:t>
            </a:r>
            <a:r>
              <a:rPr lang="el-GR" dirty="0"/>
              <a:t>, καθώς και κάποιας πληροφορίας η </a:t>
            </a:r>
            <a:r>
              <a:rPr lang="el-GR" b="1" dirty="0"/>
              <a:t>παράλειψη</a:t>
            </a:r>
            <a:r>
              <a:rPr lang="el-GR" dirty="0"/>
              <a:t> της οποίας δεν είναι τόσο σημαντική από την άποψη της ποιότητας,</a:t>
            </a:r>
            <a:endParaRPr lang="en-US" dirty="0"/>
          </a:p>
          <a:p>
            <a:r>
              <a:rPr lang="el-GR" dirty="0"/>
              <a:t>Το πιο σημαντικό βήμα στη διαδικασία της συμπίεσης είναι ο περιορισμός του </a:t>
            </a:r>
            <a:r>
              <a:rPr lang="el-GR" b="1" dirty="0"/>
              <a:t>χρονικού πλεονασμού </a:t>
            </a:r>
            <a:r>
              <a:rPr lang="el-GR" dirty="0"/>
              <a:t>σε συνδυασμό με τον </a:t>
            </a:r>
            <a:r>
              <a:rPr lang="el-GR" b="1" dirty="0"/>
              <a:t>χωρικό πλεονασμό </a:t>
            </a:r>
            <a:r>
              <a:rPr lang="el-GR" dirty="0"/>
              <a:t>και την εφαρμογή του</a:t>
            </a:r>
            <a:r>
              <a:rPr lang="el-GR" b="1" dirty="0"/>
              <a:t> ΔΜΣ</a:t>
            </a:r>
            <a:r>
              <a:rPr lang="el-GR" dirty="0"/>
              <a:t>, καθώς επίσης και η περαιτέρω </a:t>
            </a:r>
            <a:r>
              <a:rPr lang="el-GR" b="1" dirty="0" err="1"/>
              <a:t>υποδειγματοληψία</a:t>
            </a:r>
            <a:r>
              <a:rPr lang="el-GR" b="1" dirty="0"/>
              <a:t> του χρώματος (</a:t>
            </a:r>
            <a:r>
              <a:rPr lang="el-GR" dirty="0"/>
              <a:t>με χρήση του μηχανισμού 4:2:0).</a:t>
            </a:r>
            <a:endParaRPr lang="en-US" dirty="0"/>
          </a:p>
          <a:p>
            <a:r>
              <a:rPr lang="el-GR" dirty="0"/>
              <a:t>Από τα παραπάνω μπορούμε να διαπιστώσουμε ότι </a:t>
            </a:r>
            <a:r>
              <a:rPr lang="el-GR" b="1" dirty="0"/>
              <a:t>το επίπεδο συμπίεσης δεν είναι σταθερό </a:t>
            </a:r>
            <a:r>
              <a:rPr lang="el-GR" dirty="0"/>
              <a:t>αλλά εξαρτάται από παραμέτρους τις οποίες μπορεί κάποιος </a:t>
            </a:r>
            <a:r>
              <a:rPr lang="el-GR" b="1" dirty="0"/>
              <a:t>να επιλέξει και να αλλάξει</a:t>
            </a:r>
            <a:r>
              <a:rPr lang="el-GR" dirty="0"/>
              <a:t>. </a:t>
            </a:r>
            <a:endParaRPr lang="en-US" dirty="0"/>
          </a:p>
        </p:txBody>
      </p:sp>
    </p:spTree>
    <p:extLst>
      <p:ext uri="{BB962C8B-B14F-4D97-AF65-F5344CB8AC3E}">
        <p14:creationId xmlns:p14="http://schemas.microsoft.com/office/powerpoint/2010/main" val="34555744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dirty="0"/>
              <a:t>Προφίλ και </a:t>
            </a:r>
            <a:r>
              <a:rPr lang="en-US" dirty="0"/>
              <a:t>E</a:t>
            </a:r>
            <a:r>
              <a:rPr lang="el-GR" dirty="0" err="1"/>
              <a:t>πίπεδα</a:t>
            </a:r>
            <a:endParaRPr lang="en-US" dirty="0"/>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lnSpcReduction="10000"/>
          </a:bodyPr>
          <a:lstStyle/>
          <a:p>
            <a:pPr marL="0" indent="0">
              <a:buNone/>
            </a:pPr>
            <a:r>
              <a:rPr lang="el-GR" sz="2400" dirty="0"/>
              <a:t>Το MPEG έχει δημιουργήσει μια σειρά από προφίλ (</a:t>
            </a:r>
            <a:r>
              <a:rPr lang="el-GR" sz="2400" dirty="0" err="1"/>
              <a:t>profile</a:t>
            </a:r>
            <a:r>
              <a:rPr lang="el-GR" sz="2400" dirty="0"/>
              <a:t>) και επίπεδα (</a:t>
            </a:r>
            <a:r>
              <a:rPr lang="el-GR" sz="2400" dirty="0" err="1"/>
              <a:t>level</a:t>
            </a:r>
            <a:r>
              <a:rPr lang="el-GR" sz="2400" dirty="0"/>
              <a:t>) με τα οποία ομαδοποιεί τις επιλογές αυτές</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t>προτύπου (4:2:0) </a:t>
            </a:r>
            <a:r>
              <a:rPr lang="el-GR" sz="2400" dirty="0"/>
              <a:t>ονομάζεται κύριο προφίλ του κύριου επιπέδου </a:t>
            </a:r>
            <a:r>
              <a:rPr lang="el-GR" sz="2400" b="1" dirty="0" err="1"/>
              <a:t>Main</a:t>
            </a:r>
            <a:r>
              <a:rPr lang="el-GR" sz="2400" b="1" dirty="0"/>
              <a:t> </a:t>
            </a:r>
            <a:r>
              <a:rPr lang="el-GR" sz="2400" b="1" dirty="0" err="1"/>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b="1" dirty="0"/>
              <a:t>4:2:2</a:t>
            </a:r>
            <a:r>
              <a:rPr lang="el-GR" sz="2400" dirty="0"/>
              <a:t>) ονομάζεται υψηλό προφίλ του κύριου επιπέδου </a:t>
            </a:r>
            <a:r>
              <a:rPr lang="el-GR" sz="2400" b="1" dirty="0"/>
              <a:t>High </a:t>
            </a:r>
            <a:r>
              <a:rPr lang="el-GR" sz="2400" b="1" dirty="0" err="1"/>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1"/>
                </a:solidFill>
              </a:rPr>
              <a:t>υψηλή ευκρίνεια</a:t>
            </a:r>
            <a:r>
              <a:rPr lang="en-US" sz="2400" b="1" dirty="0">
                <a:solidFill>
                  <a:schemeClr val="accent1"/>
                </a:solidFill>
              </a:rPr>
              <a:t> (HD)</a:t>
            </a:r>
            <a:r>
              <a:rPr lang="el-GR" sz="2400" b="1" dirty="0">
                <a:solidFill>
                  <a:schemeClr val="accent1"/>
                </a:solidFill>
              </a:rPr>
              <a:t> </a:t>
            </a:r>
            <a:r>
              <a:rPr lang="el-GR" sz="2400" dirty="0"/>
              <a:t>με χρήση του </a:t>
            </a:r>
            <a:r>
              <a:rPr lang="el-GR" sz="2400" b="1" dirty="0"/>
              <a:t>4:2:0</a:t>
            </a:r>
            <a:r>
              <a:rPr lang="el-GR" sz="2400" dirty="0"/>
              <a:t> αντιστοιχεί στο κύριο προφίλ του υψηλού επιπέδου </a:t>
            </a:r>
            <a:r>
              <a:rPr lang="el-GR" sz="2400" b="1" dirty="0" err="1"/>
              <a:t>Main</a:t>
            </a:r>
            <a:r>
              <a:rPr lang="el-GR" sz="2400" b="1" dirty="0"/>
              <a:t> </a:t>
            </a:r>
            <a:r>
              <a:rPr lang="el-GR" sz="2400" b="1" dirty="0" err="1"/>
              <a:t>Profile</a:t>
            </a:r>
            <a:r>
              <a:rPr lang="el-GR" sz="2400" b="1" dirty="0" err="1">
                <a:solidFill>
                  <a:srgbClr val="5075BC"/>
                </a:solidFill>
              </a:rPr>
              <a:t>@High</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υψηλή ευκρίνεια </a:t>
            </a:r>
            <a:r>
              <a:rPr lang="en-US" sz="2400" b="1" dirty="0">
                <a:solidFill>
                  <a:schemeClr val="accent1"/>
                </a:solidFill>
              </a:rPr>
              <a:t>(HD) </a:t>
            </a:r>
            <a:r>
              <a:rPr lang="el-GR" sz="2400" dirty="0"/>
              <a:t>με χρήση του </a:t>
            </a:r>
            <a:r>
              <a:rPr lang="el-GR" sz="2400" b="1" dirty="0"/>
              <a:t>4:2:2</a:t>
            </a:r>
            <a:r>
              <a:rPr lang="el-GR" sz="2400" dirty="0"/>
              <a:t> </a:t>
            </a:r>
            <a:r>
              <a:rPr lang="el-GR" sz="2400" dirty="0" err="1"/>
              <a:t>signal</a:t>
            </a:r>
            <a:r>
              <a:rPr lang="el-GR" sz="2400" dirty="0"/>
              <a:t> είναι το υψηλό προφίλ στο υψηλό επίπεδο </a:t>
            </a:r>
            <a:r>
              <a:rPr lang="el-GR" sz="2400" b="1" dirty="0"/>
              <a:t>High </a:t>
            </a:r>
            <a:r>
              <a:rPr lang="el-GR" sz="2400" b="1" dirty="0" err="1"/>
              <a:t>Profile</a:t>
            </a:r>
            <a:r>
              <a:rPr lang="el-GR" sz="2400" b="1" dirty="0" err="1">
                <a:solidFill>
                  <a:srgbClr val="5075BC"/>
                </a:solidFill>
              </a:rPr>
              <a:t>@High</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dirty="0" err="1"/>
              <a:t>Προφίλς</a:t>
            </a:r>
            <a:endParaRPr lang="en-US" dirty="0"/>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Tree>
    <p:extLst>
      <p:ext uri="{BB962C8B-B14F-4D97-AF65-F5344CB8AC3E}">
        <p14:creationId xmlns:p14="http://schemas.microsoft.com/office/powerpoint/2010/main" val="40451163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dirty="0"/>
              <a:t>Κλιμάκωση ποιότητας</a:t>
            </a:r>
            <a:endParaRPr lang="en-US" dirty="0"/>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normAutofit fontScale="92500" lnSpcReduction="20000"/>
          </a:bodyPr>
          <a:lstStyle/>
          <a:p>
            <a:pPr marL="0" indent="0">
              <a:buNone/>
            </a:pPr>
            <a:r>
              <a:rPr lang="el-GR" dirty="0"/>
              <a:t>Η ανάγκη για κλιμάκωση στην ποιότητα της κωδικοποίησης προκύπτει από τις </a:t>
            </a:r>
            <a:r>
              <a:rPr lang="el-GR" b="1" dirty="0"/>
              <a:t>διαφορετικές δυνατότητες στα υποκείμενα δίκτυα</a:t>
            </a:r>
            <a:r>
              <a:rPr lang="el-GR" dirty="0"/>
              <a:t>  π.χ. IPTV.</a:t>
            </a:r>
          </a:p>
          <a:p>
            <a:r>
              <a:rPr lang="el-GR" dirty="0"/>
              <a:t>βασική κωδικοποίηση: </a:t>
            </a:r>
          </a:p>
          <a:p>
            <a:pPr lvl="1"/>
            <a:r>
              <a:rPr lang="el-GR" dirty="0"/>
              <a:t>κωδικοποίηση του βίντεο με χαμηλή σχετικά ποιότητα </a:t>
            </a:r>
          </a:p>
          <a:p>
            <a:r>
              <a:rPr lang="el-GR" dirty="0"/>
              <a:t>δεύτερο επίπεδο κωδικοποίησης: </a:t>
            </a:r>
          </a:p>
          <a:p>
            <a:pPr lvl="1"/>
            <a:r>
              <a:rPr lang="el-GR" dirty="0"/>
              <a:t>καλύτερη ποιότητα</a:t>
            </a:r>
          </a:p>
          <a:p>
            <a:pPr lvl="1"/>
            <a:r>
              <a:rPr lang="el-GR" dirty="0"/>
              <a:t>επαύξηση της ποιότητας επί της βασικής κωδικοποίησης </a:t>
            </a:r>
            <a:endParaRPr lang="en-US" dirty="0"/>
          </a:p>
        </p:txBody>
      </p:sp>
    </p:spTree>
    <p:extLst>
      <p:ext uri="{BB962C8B-B14F-4D97-AF65-F5344CB8AC3E}">
        <p14:creationId xmlns:p14="http://schemas.microsoft.com/office/powerpoint/2010/main" val="30182068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dirty="0"/>
              <a:t>Κλιμάκωση στο MPEG2  </a:t>
            </a:r>
            <a:endParaRPr lang="en-US" dirty="0"/>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l-GR" sz="2400" dirty="0"/>
              <a:t>αλλαγές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 οι συντελεστές DCT με χαμηλή ανάλυση.</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dirty="0"/>
              <a:t>Κλιμάκωση στο MPEG2  </a:t>
            </a:r>
            <a:endParaRPr lang="en-US" dirty="0"/>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dirty="0"/>
              <a:t>2. Χωρικό (</a:t>
            </a:r>
            <a:r>
              <a:rPr lang="el-GR" b="1" dirty="0" err="1"/>
              <a:t>spatial</a:t>
            </a:r>
            <a:r>
              <a:rPr lang="el-GR" b="1" dirty="0"/>
              <a:t>) επίπεδο</a:t>
            </a:r>
            <a:endParaRPr lang="en-US" dirty="0"/>
          </a:p>
          <a:p>
            <a:pPr marL="914400" lvl="1" indent="-514350"/>
            <a:r>
              <a:rPr lang="el-GR" sz="2400" dirty="0"/>
              <a:t>υποστήριξη διαφορετικών συσκευών με διαφορετικές αναλύσεις. </a:t>
            </a:r>
            <a:endParaRPr lang="en-US" sz="2400" dirty="0"/>
          </a:p>
          <a:p>
            <a:pPr marL="1314450" lvl="2" indent="-514350"/>
            <a:r>
              <a:rPr lang="el-GR" sz="2000" dirty="0"/>
              <a:t>η βασική κωδικοποίηση με βάση την τυπική ανάλυση</a:t>
            </a:r>
          </a:p>
          <a:p>
            <a:pPr marL="1314450" lvl="2" indent="-514350"/>
            <a:r>
              <a:rPr lang="el-GR" sz="2000" dirty="0"/>
              <a:t>η ενισχυμένη κωδικοποίηση να γίνει με βάση την υψηλή ανάλυση </a:t>
            </a:r>
          </a:p>
          <a:p>
            <a:pPr marL="0" indent="0">
              <a:buNone/>
            </a:pPr>
            <a:r>
              <a:rPr lang="el-GR" b="1" dirty="0"/>
              <a:t>3. Χρονικό (</a:t>
            </a:r>
            <a:r>
              <a:rPr lang="el-GR" b="1" dirty="0" err="1"/>
              <a:t>temporal</a:t>
            </a:r>
            <a:r>
              <a:rPr lang="el-GR" b="1" dirty="0"/>
              <a:t>) επίπεδο</a:t>
            </a:r>
          </a:p>
          <a:p>
            <a:pPr lvl="1"/>
            <a:r>
              <a:rPr lang="el-GR" sz="2400" dirty="0"/>
              <a:t>υποστήριξη διαφορετικών ρυθμών ανανέωσης πλαισίων.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dirty="0"/>
          </a:p>
        </p:txBody>
      </p:sp>
    </p:spTree>
    <p:extLst>
      <p:ext uri="{BB962C8B-B14F-4D97-AF65-F5344CB8AC3E}">
        <p14:creationId xmlns:p14="http://schemas.microsoft.com/office/powerpoint/2010/main" val="1390451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dirty="0"/>
              <a:t>Επίπεδα κατά το MPEG2</a:t>
            </a:r>
            <a:endParaRPr lang="en-US" dirty="0"/>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Tree>
    <p:extLst>
      <p:ext uri="{BB962C8B-B14F-4D97-AF65-F5344CB8AC3E}">
        <p14:creationId xmlns:p14="http://schemas.microsoft.com/office/powerpoint/2010/main" val="24115303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dirty="0"/>
              <a:t>Συνήθεις συνδυασμοί προφίλ και επιπέδου </a:t>
            </a:r>
            <a:endParaRPr lang="en-US" dirty="0"/>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dirty="0"/>
              <a:t>MP@ML, 720x480, 30, 4:2:0, 4 </a:t>
            </a:r>
            <a:r>
              <a:rPr lang="el-GR" sz="2800" dirty="0" err="1"/>
              <a:t>Mbps</a:t>
            </a:r>
            <a:r>
              <a:rPr lang="el-GR" sz="2800" dirty="0"/>
              <a:t> </a:t>
            </a:r>
          </a:p>
          <a:p>
            <a:pPr lvl="1"/>
            <a:r>
              <a:rPr lang="el-GR" sz="2400" dirty="0"/>
              <a:t>ψηφιακή τηλεόραση τυπικής ανάλυσης</a:t>
            </a:r>
          </a:p>
          <a:p>
            <a:r>
              <a:rPr lang="el-GR" sz="2800" dirty="0"/>
              <a:t>MP@ML, 720x576, 25, 4:2:0, 4 </a:t>
            </a:r>
            <a:r>
              <a:rPr lang="el-GR" sz="2800" dirty="0" err="1"/>
              <a:t>Mbps</a:t>
            </a:r>
            <a:endParaRPr lang="el-GR" sz="2800" dirty="0"/>
          </a:p>
          <a:p>
            <a:pPr lvl="1"/>
            <a:r>
              <a:rPr lang="el-GR" sz="2400" dirty="0"/>
              <a:t>ψηφιακή τηλεόραση τυπικής ανάλυσης</a:t>
            </a:r>
          </a:p>
          <a:p>
            <a:r>
              <a:rPr lang="el-GR" sz="2800" dirty="0"/>
              <a:t> MP@HL, 1920x1080, 30, 4:2:0, 80 </a:t>
            </a:r>
            <a:r>
              <a:rPr lang="el-GR" sz="2800" dirty="0" err="1"/>
              <a:t>Mbps</a:t>
            </a:r>
            <a:r>
              <a:rPr lang="el-GR" sz="2800" dirty="0"/>
              <a:t> </a:t>
            </a:r>
          </a:p>
          <a:p>
            <a:pPr lvl="1"/>
            <a:r>
              <a:rPr lang="el-GR" sz="2400" dirty="0"/>
              <a:t>ψηφιακή τηλεόραση υψηλής ευκρίνειας </a:t>
            </a:r>
          </a:p>
          <a:p>
            <a:r>
              <a:rPr lang="el-GR" sz="2800" dirty="0"/>
              <a:t> MP@HL, 1920x720, 60, 4:2:0, 80 </a:t>
            </a:r>
            <a:r>
              <a:rPr lang="el-GR" sz="2800" dirty="0" err="1"/>
              <a:t>Mbps</a:t>
            </a:r>
            <a:endParaRPr lang="el-GR" sz="2800" dirty="0"/>
          </a:p>
          <a:p>
            <a:pPr lvl="1"/>
            <a:r>
              <a:rPr lang="el-GR" sz="2400" dirty="0"/>
              <a:t> ψηφιακή τηλεόραση υψηλής ευκρίνειας </a:t>
            </a:r>
            <a:endParaRPr lang="en-US" sz="2400" dirty="0"/>
          </a:p>
        </p:txBody>
      </p:sp>
    </p:spTree>
    <p:extLst>
      <p:ext uri="{BB962C8B-B14F-4D97-AF65-F5344CB8AC3E}">
        <p14:creationId xmlns:p14="http://schemas.microsoft.com/office/powerpoint/2010/main" val="311953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Tree>
    <p:extLst>
      <p:ext uri="{BB962C8B-B14F-4D97-AF65-F5344CB8AC3E}">
        <p14:creationId xmlns:p14="http://schemas.microsoft.com/office/powerpoint/2010/main" val="24532310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Συμπίεση Ήχου</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a:t>
            </a:r>
            <a:r>
              <a:rPr lang="el-GR" sz="2800" dirty="0" err="1"/>
              <a:t>Μπαλαούρας</a:t>
            </a:r>
            <a:endParaRPr lang="el-GR" sz="2800" dirty="0"/>
          </a:p>
          <a:p>
            <a:r>
              <a:rPr lang="el-GR" sz="2800" dirty="0"/>
              <a:t>Τμήμα Πληροφορικής &amp; Τηλεπικοινωνιών</a:t>
            </a:r>
            <a:endParaRPr lang="en-US" sz="2800" dirty="0"/>
          </a:p>
          <a:p>
            <a:endParaRPr lang="el-GR" sz="2800" dirty="0"/>
          </a:p>
        </p:txBody>
      </p:sp>
    </p:spTree>
    <p:extLst>
      <p:ext uri="{BB962C8B-B14F-4D97-AF65-F5344CB8AC3E}">
        <p14:creationId xmlns:p14="http://schemas.microsoft.com/office/powerpoint/2010/main" val="31172395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Συμπίεση Ήχου</a:t>
            </a:r>
            <a:r>
              <a:rPr lang="el-GR" i="1" dirty="0"/>
              <a:t> τηλεόραση</a:t>
            </a:r>
            <a:r>
              <a:rPr lang="el-GR" dirty="0"/>
              <a:t>. Σύνδεσμος Ελληνικών Ακαδημαϊκών Βιβλιοθηκών. </a:t>
            </a:r>
            <a:r>
              <a:rPr lang="el-GR" dirty="0" err="1"/>
              <a:t>κεφ</a:t>
            </a:r>
            <a:r>
              <a:rPr lang="el-GR" dirty="0"/>
              <a:t> 4. Διαθέσιμο στο: http://hdl.handle.net/11419/5009</a:t>
            </a:r>
          </a:p>
          <a:p>
            <a:pPr marL="0" indent="0">
              <a:buNone/>
            </a:pPr>
            <a:endParaRPr lang="el-GR" dirty="0"/>
          </a:p>
        </p:txBody>
      </p:sp>
    </p:spTree>
    <p:extLst>
      <p:ext uri="{BB962C8B-B14F-4D97-AF65-F5344CB8AC3E}">
        <p14:creationId xmlns:p14="http://schemas.microsoft.com/office/powerpoint/2010/main" val="37631068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2612124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dirty="0"/>
              <a:t>Εισαγωγή</a:t>
            </a:r>
            <a:endParaRPr lang="en-US" dirty="0"/>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323528" y="1556792"/>
            <a:ext cx="8370228" cy="4896544"/>
          </a:xfrm>
        </p:spPr>
        <p:txBody>
          <a:bodyPr>
            <a:normAutofit/>
          </a:bodyPr>
          <a:lstStyle/>
          <a:p>
            <a:r>
              <a:rPr lang="el-GR" sz="2800" dirty="0"/>
              <a:t>Το ανθρώπινο αυτί </a:t>
            </a:r>
          </a:p>
          <a:p>
            <a:pPr lvl="1"/>
            <a:r>
              <a:rPr lang="el-GR" sz="2400" dirty="0"/>
              <a:t>έχει δυναμικό εύρος ακοής περί τα 140 </a:t>
            </a:r>
            <a:r>
              <a:rPr lang="el-GR" sz="2400" dirty="0" err="1"/>
              <a:t>dB</a:t>
            </a:r>
            <a:r>
              <a:rPr lang="el-GR" sz="2400" dirty="0"/>
              <a:t> </a:t>
            </a:r>
          </a:p>
          <a:p>
            <a:pPr lvl="1"/>
            <a:r>
              <a:rPr lang="el-GR" sz="2400" dirty="0"/>
              <a:t>μπορεί να ακούει σε ένα εύρος ζώνης από τις πολύ χαμηλές συχνότητες μέχρι περίπου τα 15 </a:t>
            </a:r>
            <a:r>
              <a:rPr lang="el-GR" sz="2400" dirty="0" err="1"/>
              <a:t>KHz</a:t>
            </a:r>
            <a:r>
              <a:rPr lang="el-GR" sz="2400" dirty="0"/>
              <a:t> με 20 </a:t>
            </a:r>
            <a:r>
              <a:rPr lang="el-GR" sz="2400" dirty="0" err="1"/>
              <a:t>kHz</a:t>
            </a:r>
            <a:r>
              <a:rPr lang="el-GR" sz="2400" dirty="0"/>
              <a:t>.</a:t>
            </a:r>
          </a:p>
          <a:p>
            <a:pPr>
              <a:spcAft>
                <a:spcPts val="600"/>
              </a:spcAft>
            </a:pPr>
            <a:r>
              <a:rPr lang="el-GR" sz="2800" dirty="0"/>
              <a:t>Τα συστήματα ήχου στα τηλεοπτικά συστήματα πρέπει να καλύπτουν αυτές τις απαιτήσεις. </a:t>
            </a:r>
          </a:p>
          <a:p>
            <a:pPr>
              <a:spcAft>
                <a:spcPts val="600"/>
              </a:spcAft>
            </a:pPr>
            <a:r>
              <a:rPr lang="el-GR" sz="2800" dirty="0"/>
              <a:t>Το σήμα του ήχου έχει σημαντικές απαιτήσεις αναφορικά με το εύρος ζώνης οπότε και για το σήμα του ήχου </a:t>
            </a:r>
            <a:r>
              <a:rPr lang="el-GR" sz="2800" b="1" dirty="0"/>
              <a:t>απαιτείται συμπίεση και κωδικοποίηση</a:t>
            </a:r>
            <a:r>
              <a:rPr lang="el-GR" sz="2800" dirty="0"/>
              <a:t>. </a:t>
            </a:r>
          </a:p>
        </p:txBody>
      </p:sp>
    </p:spTree>
    <p:extLst>
      <p:ext uri="{BB962C8B-B14F-4D97-AF65-F5344CB8AC3E}">
        <p14:creationId xmlns:p14="http://schemas.microsoft.com/office/powerpoint/2010/main" val="13821332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dirty="0"/>
              <a:t>Εισαγωγή</a:t>
            </a:r>
            <a:endParaRPr lang="en-US" dirty="0"/>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fontScale="92500" lnSpcReduction="20000"/>
          </a:bodyPr>
          <a:lstStyle/>
          <a:p>
            <a:pPr>
              <a:lnSpc>
                <a:spcPct val="120000"/>
              </a:lnSpc>
            </a:pPr>
            <a:r>
              <a:rPr lang="el-GR" sz="2800" dirty="0"/>
              <a:t>Η συμπίεση, αντίστοιχα με τη λογική που ακολουθήθηκε στην περίπτωση του βίντεο, στηρίζεται στην αφαίρεση </a:t>
            </a:r>
          </a:p>
          <a:p>
            <a:pPr lvl="1">
              <a:lnSpc>
                <a:spcPct val="120000"/>
              </a:lnSpc>
            </a:pPr>
            <a:r>
              <a:rPr lang="el-GR" sz="2400" dirty="0"/>
              <a:t>της πλεονάζουσας πληροφορίας  </a:t>
            </a:r>
            <a:r>
              <a:rPr lang="el-GR" sz="2400" b="1" dirty="0"/>
              <a:t>(μη </a:t>
            </a:r>
            <a:r>
              <a:rPr lang="el-GR" sz="2400" b="1" dirty="0" err="1"/>
              <a:t>απωλεστική</a:t>
            </a:r>
            <a:r>
              <a:rPr lang="el-GR" sz="2400" b="1" dirty="0"/>
              <a:t>)</a:t>
            </a:r>
          </a:p>
          <a:p>
            <a:pPr lvl="1">
              <a:lnSpc>
                <a:spcPct val="120000"/>
              </a:lnSpc>
            </a:pPr>
            <a:r>
              <a:rPr lang="el-GR" sz="2400" dirty="0"/>
              <a:t>της πληροφορίας η οποία δεν είναι μεν πλεονάζουσα αλλά η απώλειά της δεν γίνεται εύκολα αντιληπτή από τον χρήστη  </a:t>
            </a:r>
            <a:r>
              <a:rPr lang="el-GR" sz="2400" b="1" dirty="0"/>
              <a:t>(</a:t>
            </a:r>
            <a:r>
              <a:rPr lang="el-GR" sz="2400" b="1" dirty="0" err="1"/>
              <a:t>απωλεστική</a:t>
            </a:r>
            <a:r>
              <a:rPr lang="el-GR" sz="2400" b="1" dirty="0"/>
              <a:t>)</a:t>
            </a:r>
          </a:p>
          <a:p>
            <a:pPr>
              <a:lnSpc>
                <a:spcPct val="120000"/>
              </a:lnSpc>
            </a:pPr>
            <a:r>
              <a:rPr lang="el-GR" sz="2800" dirty="0"/>
              <a:t>Οι μέθοδοι συμπίεσης στηρίζονται στο </a:t>
            </a:r>
            <a:r>
              <a:rPr lang="el-GR" sz="2800" b="1" dirty="0" err="1"/>
              <a:t>ψυχοακουστικό</a:t>
            </a:r>
            <a:r>
              <a:rPr lang="el-GR" sz="2800" b="1" dirty="0"/>
              <a:t> μοντέλο</a:t>
            </a:r>
          </a:p>
          <a:p>
            <a:pPr lvl="1">
              <a:lnSpc>
                <a:spcPct val="120000"/>
              </a:lnSpc>
            </a:pPr>
            <a:r>
              <a:rPr lang="el-GR" sz="2400" dirty="0"/>
              <a:t>αξιοποιεί κάποια βασικά χαρακτηριστικά του ανθρώπινου αυτιού, αναφορικά με την ακοή. </a:t>
            </a:r>
          </a:p>
          <a:p>
            <a:pPr lvl="1">
              <a:lnSpc>
                <a:spcPct val="120000"/>
              </a:lnSpc>
            </a:pPr>
            <a:r>
              <a:rPr lang="el-GR" sz="2400" dirty="0"/>
              <a:t>Το πιο σημαντικό ίσως από αυτά είναι η </a:t>
            </a:r>
            <a:r>
              <a:rPr lang="el-GR" sz="2400" b="1" dirty="0"/>
              <a:t>κάλυψη (</a:t>
            </a:r>
            <a:r>
              <a:rPr lang="el-GR" sz="2400" b="1" dirty="0" err="1"/>
              <a:t>masking</a:t>
            </a:r>
            <a:r>
              <a:rPr lang="el-GR" sz="2400" b="1" dirty="0"/>
              <a:t>) </a:t>
            </a:r>
            <a:r>
              <a:rPr lang="el-GR" sz="2400" dirty="0"/>
              <a:t>η οποία συμβαίνει στο πεδίο του χρόνου αλλά και στο πεδίο της συχνότητας. </a:t>
            </a:r>
            <a:endParaRPr lang="en-US" sz="2400" dirty="0"/>
          </a:p>
        </p:txBody>
      </p:sp>
    </p:spTree>
    <p:extLst>
      <p:ext uri="{BB962C8B-B14F-4D97-AF65-F5344CB8AC3E}">
        <p14:creationId xmlns:p14="http://schemas.microsoft.com/office/powerpoint/2010/main" val="1354441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a:t>Κάλυψη (</a:t>
            </a:r>
            <a:r>
              <a:rPr lang="en-US" dirty="0"/>
              <a:t>masking</a:t>
            </a:r>
            <a:r>
              <a:rPr lang="el-GR" dirty="0"/>
              <a:t>)</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5026570"/>
          </a:xfrm>
        </p:spPr>
        <p:txBody>
          <a:bodyPr>
            <a:normAutofit fontScale="62500" lnSpcReduction="20000"/>
          </a:bodyPr>
          <a:lstStyle/>
          <a:p>
            <a:pPr marL="0" indent="0">
              <a:buNone/>
            </a:pPr>
            <a:r>
              <a:rPr lang="el-GR" b="1" dirty="0"/>
              <a:t>Κάλυψη στο πεδίο του χρόνου </a:t>
            </a:r>
          </a:p>
          <a:p>
            <a:r>
              <a:rPr lang="el-GR" dirty="0"/>
              <a:t>Ένας ήχος είναι πολύ κοντινός χρονικά σε κάποιον άλλο. Ο μεταγενέστερος ήχος, υπό ορισμένες συνθήκες, δεν θα γίνει αντιληπτός, θα επικαλυφθεί δηλαδή από αυτόν που προηγήθηκε χρονικά. </a:t>
            </a:r>
          </a:p>
          <a:p>
            <a:pPr marL="0" indent="0">
              <a:buNone/>
            </a:pPr>
            <a:r>
              <a:rPr lang="el-GR" b="1" dirty="0"/>
              <a:t>Κάλυψη στο πεδίο της συχνότητας </a:t>
            </a:r>
          </a:p>
          <a:p>
            <a:r>
              <a:rPr lang="el-GR" dirty="0"/>
              <a:t>Έχουμε στην περίπτωση που δύο ήχοι γειτνιάζουν στο πεδίο της συχνότητας (τα φάσματά τους, δηλαδή, έχουν πολύ μικρή απόσταση μεταξύ τους).</a:t>
            </a:r>
          </a:p>
          <a:p>
            <a:r>
              <a:rPr lang="el-GR" dirty="0"/>
              <a:t>Αυτό έχει σαν αποτέλεσμα ο ένας (αυτός που έχει την υψηλότερη ένταση) να επισκιάζει τον άλλο.</a:t>
            </a:r>
          </a:p>
          <a:p>
            <a:r>
              <a:rPr lang="el-GR" dirty="0"/>
              <a:t>Για την πρακτική εκμετάλλευση αυτού του χαρακτηριστικού, το φασματικό περιεχόμενο του ήχου χωρίζεται σε μπάντες και εξετάζεται η επίδραση που μπορεί να έχει καθεμία από αυτές στις υπόλοιπες.</a:t>
            </a:r>
          </a:p>
          <a:p>
            <a:r>
              <a:rPr lang="el-GR" dirty="0"/>
              <a:t>Για την πιο εύκολη διαχείριση του φάσματος, όπως θα δούμε στη συνέχεια, το φάσμα χωρίζεται σε επιμέρους τμήματα της κάθε μπάντας (τις οποίες ονομάζουμε </a:t>
            </a:r>
            <a:r>
              <a:rPr lang="el-GR" dirty="0" err="1"/>
              <a:t>υπομπάντες</a:t>
            </a:r>
            <a:r>
              <a:rPr lang="el-GR" dirty="0"/>
              <a:t>) το πλήθος των οποίων είναι 32.</a:t>
            </a:r>
            <a:endParaRPr lang="en-US" dirty="0"/>
          </a:p>
        </p:txBody>
      </p:sp>
    </p:spTree>
    <p:extLst>
      <p:ext uri="{BB962C8B-B14F-4D97-AF65-F5344CB8AC3E}">
        <p14:creationId xmlns:p14="http://schemas.microsoft.com/office/powerpoint/2010/main" val="36976730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D9C34-0F61-49C2-B7FF-D0723D9839C7}"/>
              </a:ext>
            </a:extLst>
          </p:cNvPr>
          <p:cNvSpPr>
            <a:spLocks noGrp="1"/>
          </p:cNvSpPr>
          <p:nvPr>
            <p:ph type="title"/>
          </p:nvPr>
        </p:nvSpPr>
        <p:spPr/>
        <p:txBody>
          <a:bodyPr/>
          <a:lstStyle/>
          <a:p>
            <a:r>
              <a:rPr lang="el-GR" dirty="0"/>
              <a:t>Χρήση μετασχηματισμών</a:t>
            </a:r>
            <a:endParaRPr lang="en-US" dirty="0"/>
          </a:p>
        </p:txBody>
      </p:sp>
      <p:sp>
        <p:nvSpPr>
          <p:cNvPr id="3" name="Θέση περιεχομένου 2">
            <a:extLst>
              <a:ext uri="{FF2B5EF4-FFF2-40B4-BE49-F238E27FC236}">
                <a16:creationId xmlns:a16="http://schemas.microsoft.com/office/drawing/2014/main" id="{83DEE566-E8FF-4939-919B-399D5287E813}"/>
              </a:ext>
            </a:extLst>
          </p:cNvPr>
          <p:cNvSpPr>
            <a:spLocks noGrp="1"/>
          </p:cNvSpPr>
          <p:nvPr>
            <p:ph idx="1"/>
          </p:nvPr>
        </p:nvSpPr>
        <p:spPr/>
        <p:txBody>
          <a:bodyPr>
            <a:normAutofit/>
          </a:bodyPr>
          <a:lstStyle/>
          <a:p>
            <a:r>
              <a:rPr lang="el-GR" dirty="0"/>
              <a:t>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a:t>
            </a:r>
          </a:p>
          <a:p>
            <a:r>
              <a:rPr lang="el-GR" dirty="0"/>
              <a:t>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a:t>
            </a:r>
          </a:p>
          <a:p>
            <a:pPr lvl="1"/>
            <a:r>
              <a:rPr lang="el-GR" dirty="0"/>
              <a:t>διαφοροποιήσεις στη διαχείριση των άκρων των διαστημάτων όπου εφαρμόζεται</a:t>
            </a:r>
            <a:endParaRPr lang="en-US" dirty="0"/>
          </a:p>
        </p:txBody>
      </p:sp>
    </p:spTree>
    <p:extLst>
      <p:ext uri="{BB962C8B-B14F-4D97-AF65-F5344CB8AC3E}">
        <p14:creationId xmlns:p14="http://schemas.microsoft.com/office/powerpoint/2010/main" val="1670861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0E542-0BAD-4158-8B3F-664FDB74CC6D}"/>
              </a:ext>
            </a:extLst>
          </p:cNvPr>
          <p:cNvSpPr>
            <a:spLocks noGrp="1"/>
          </p:cNvSpPr>
          <p:nvPr>
            <p:ph type="title"/>
          </p:nvPr>
        </p:nvSpPr>
        <p:spPr/>
        <p:txBody>
          <a:bodyPr/>
          <a:lstStyle/>
          <a:p>
            <a:r>
              <a:rPr lang="el-GR" dirty="0"/>
              <a:t>Δημιουργία ψηφιακού ήχου</a:t>
            </a:r>
            <a:endParaRPr lang="en-US" dirty="0"/>
          </a:p>
        </p:txBody>
      </p:sp>
      <p:sp>
        <p:nvSpPr>
          <p:cNvPr id="3" name="Θέση περιεχομένου 2">
            <a:extLst>
              <a:ext uri="{FF2B5EF4-FFF2-40B4-BE49-F238E27FC236}">
                <a16:creationId xmlns:a16="http://schemas.microsoft.com/office/drawing/2014/main" id="{0F50DC75-FC70-42B2-A419-C8EE403AD34A}"/>
              </a:ext>
            </a:extLst>
          </p:cNvPr>
          <p:cNvSpPr>
            <a:spLocks noGrp="1"/>
          </p:cNvSpPr>
          <p:nvPr>
            <p:ph idx="1"/>
          </p:nvPr>
        </p:nvSpPr>
        <p:spPr/>
        <p:txBody>
          <a:bodyPr/>
          <a:lstStyle/>
          <a:p>
            <a:r>
              <a:rPr lang="el-GR" dirty="0"/>
              <a:t>Στάδια</a:t>
            </a:r>
            <a:endParaRPr lang="en-US" dirty="0"/>
          </a:p>
        </p:txBody>
      </p:sp>
      <p:pic>
        <p:nvPicPr>
          <p:cNvPr id="4" name="Εικόνα 3">
            <a:extLst>
              <a:ext uri="{FF2B5EF4-FFF2-40B4-BE49-F238E27FC236}">
                <a16:creationId xmlns:a16="http://schemas.microsoft.com/office/drawing/2014/main" id="{0856A219-B7BF-43FD-AA0C-0BED8E3D22F5}"/>
              </a:ext>
            </a:extLst>
          </p:cNvPr>
          <p:cNvPicPr>
            <a:picLocks noChangeAspect="1"/>
          </p:cNvPicPr>
          <p:nvPr/>
        </p:nvPicPr>
        <p:blipFill>
          <a:blip r:embed="rId3"/>
          <a:stretch>
            <a:fillRect/>
          </a:stretch>
        </p:blipFill>
        <p:spPr>
          <a:xfrm>
            <a:off x="0" y="2559373"/>
            <a:ext cx="9144000" cy="1739254"/>
          </a:xfrm>
          <a:prstGeom prst="rect">
            <a:avLst/>
          </a:prstGeom>
        </p:spPr>
      </p:pic>
    </p:spTree>
    <p:extLst>
      <p:ext uri="{BB962C8B-B14F-4D97-AF65-F5344CB8AC3E}">
        <p14:creationId xmlns:p14="http://schemas.microsoft.com/office/powerpoint/2010/main" val="8757479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err="1"/>
              <a:t>Ψηφιοποίηση</a:t>
            </a:r>
            <a:r>
              <a:rPr lang="el-GR" sz="4400" dirty="0"/>
              <a:t> του Ήχου</a:t>
            </a:r>
          </a:p>
        </p:txBody>
      </p:sp>
    </p:spTree>
    <p:extLst>
      <p:ext uri="{BB962C8B-B14F-4D97-AF65-F5344CB8AC3E}">
        <p14:creationId xmlns:p14="http://schemas.microsoft.com/office/powerpoint/2010/main" val="20530601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BE24883-3DC8-4256-8589-A512B562521B}"/>
              </a:ext>
            </a:extLst>
          </p:cNvPr>
          <p:cNvSpPr>
            <a:spLocks noGrp="1"/>
          </p:cNvSpPr>
          <p:nvPr>
            <p:ph type="title"/>
          </p:nvPr>
        </p:nvSpPr>
        <p:spPr/>
        <p:txBody>
          <a:bodyPr/>
          <a:lstStyle/>
          <a:p>
            <a:r>
              <a:rPr lang="el-GR" dirty="0"/>
              <a:t>Βασικά Στάδια </a:t>
            </a:r>
            <a:r>
              <a:rPr lang="el-GR" dirty="0" err="1"/>
              <a:t>Ψηφιοποίησης</a:t>
            </a:r>
            <a:endParaRPr lang="en-US" dirty="0"/>
          </a:p>
        </p:txBody>
      </p:sp>
      <p:pic>
        <p:nvPicPr>
          <p:cNvPr id="6" name="Θέση περιεχομένου 5">
            <a:extLst>
              <a:ext uri="{FF2B5EF4-FFF2-40B4-BE49-F238E27FC236}">
                <a16:creationId xmlns:a16="http://schemas.microsoft.com/office/drawing/2014/main" id="{4BF22935-8FBB-4404-8BAA-494C86D1E51A}"/>
              </a:ext>
            </a:extLst>
          </p:cNvPr>
          <p:cNvPicPr>
            <a:picLocks noGrp="1" noChangeAspect="1"/>
          </p:cNvPicPr>
          <p:nvPr>
            <p:ph idx="1"/>
          </p:nvPr>
        </p:nvPicPr>
        <p:blipFill>
          <a:blip r:embed="rId3"/>
          <a:stretch>
            <a:fillRect/>
          </a:stretch>
        </p:blipFill>
        <p:spPr>
          <a:xfrm>
            <a:off x="422424" y="1682644"/>
            <a:ext cx="8229600" cy="1565328"/>
          </a:xfrm>
          <a:prstGeom prst="rect">
            <a:avLst/>
          </a:prstGeom>
        </p:spPr>
      </p:pic>
      <p:pic>
        <p:nvPicPr>
          <p:cNvPr id="7" name="Εικόνα 6">
            <a:extLst>
              <a:ext uri="{FF2B5EF4-FFF2-40B4-BE49-F238E27FC236}">
                <a16:creationId xmlns:a16="http://schemas.microsoft.com/office/drawing/2014/main" id="{24F95DDA-FD57-49AF-95AE-8645CF53F3F2}"/>
              </a:ext>
            </a:extLst>
          </p:cNvPr>
          <p:cNvPicPr>
            <a:picLocks noChangeAspect="1"/>
          </p:cNvPicPr>
          <p:nvPr/>
        </p:nvPicPr>
        <p:blipFill>
          <a:blip r:embed="rId4"/>
          <a:stretch>
            <a:fillRect/>
          </a:stretch>
        </p:blipFill>
        <p:spPr>
          <a:xfrm>
            <a:off x="32916" y="4005064"/>
            <a:ext cx="9144000" cy="1170292"/>
          </a:xfrm>
          <a:prstGeom prst="rect">
            <a:avLst/>
          </a:prstGeom>
        </p:spPr>
      </p:pic>
      <p:cxnSp>
        <p:nvCxnSpPr>
          <p:cNvPr id="9" name="Ευθεία γραμμή σύνδεσης 8">
            <a:extLst>
              <a:ext uri="{FF2B5EF4-FFF2-40B4-BE49-F238E27FC236}">
                <a16:creationId xmlns:a16="http://schemas.microsoft.com/office/drawing/2014/main" id="{027184BA-DBF2-4BDA-944C-496A6890159C}"/>
              </a:ext>
            </a:extLst>
          </p:cNvPr>
          <p:cNvCxnSpPr>
            <a:cxnSpLocks/>
          </p:cNvCxnSpPr>
          <p:nvPr/>
        </p:nvCxnSpPr>
        <p:spPr>
          <a:xfrm>
            <a:off x="1403648" y="3068960"/>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7DEABB92-D342-4F59-9155-580FBB47AF99}"/>
              </a:ext>
            </a:extLst>
          </p:cNvPr>
          <p:cNvCxnSpPr>
            <a:cxnSpLocks/>
          </p:cNvCxnSpPr>
          <p:nvPr/>
        </p:nvCxnSpPr>
        <p:spPr>
          <a:xfrm>
            <a:off x="3131840" y="2972918"/>
            <a:ext cx="4824536" cy="11761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5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572340" cy="4824536"/>
          </a:xfrm>
        </p:spPr>
        <p:txBody>
          <a:bodyPr>
            <a:normAutofit/>
          </a:bodyPr>
          <a:lstStyle/>
          <a:p>
            <a:pPr>
              <a:lnSpc>
                <a:spcPct val="120000"/>
              </a:lnSpc>
            </a:pPr>
            <a:r>
              <a:rPr lang="el-GR" sz="2400" dirty="0"/>
              <a:t>Το αναλογικό σήμα περιορίζεται, όσον αφορά το εύρος ζώνης του, με χρήση ενός </a:t>
            </a:r>
            <a:r>
              <a:rPr lang="el-GR" sz="2400" b="1" dirty="0"/>
              <a:t>Φίλτρου Χαμηλών Συχνοτήτων </a:t>
            </a:r>
            <a:r>
              <a:rPr lang="el-GR" sz="2400" dirty="0"/>
              <a:t>(ΦΧΣ). </a:t>
            </a:r>
          </a:p>
          <a:p>
            <a:pPr>
              <a:lnSpc>
                <a:spcPct val="120000"/>
              </a:lnSpc>
            </a:pPr>
            <a:r>
              <a:rPr lang="el-GR" sz="2400" dirty="0"/>
              <a:t>Το ΦΧΣ επιτρέπει τη διέλευση των χαμηλών συχνοτήτων μέχρι κάποια συγκεκριμένη συχνότητα, </a:t>
            </a:r>
            <a:r>
              <a:rPr lang="el-GR" sz="2400" b="1" dirty="0"/>
              <a:t>τη συχνότητα αποκοπής</a:t>
            </a:r>
            <a:r>
              <a:rPr lang="el-GR" sz="2400" dirty="0"/>
              <a:t>, η οποία αποτελεί και βασικό χαρακτηριστικό του φίλτρου. </a:t>
            </a:r>
          </a:p>
          <a:p>
            <a:pPr>
              <a:lnSpc>
                <a:spcPct val="120000"/>
              </a:lnSpc>
            </a:pPr>
            <a:r>
              <a:rPr lang="el-GR" sz="2400" dirty="0"/>
              <a:t>Στην περίπτωση του τηλεοπτικού σήματος </a:t>
            </a:r>
            <a:r>
              <a:rPr lang="el-GR" sz="2400" b="1" dirty="0"/>
              <a:t>η συχνότητα αποκοπής </a:t>
            </a:r>
            <a:r>
              <a:rPr lang="el-GR" sz="2400" dirty="0"/>
              <a:t>βρίσκεται στο διάστημα από 15 </a:t>
            </a:r>
            <a:r>
              <a:rPr lang="el-GR" sz="2400" dirty="0" err="1"/>
              <a:t>KHz</a:t>
            </a:r>
            <a:r>
              <a:rPr lang="el-GR" sz="2400" dirty="0"/>
              <a:t> έως και 20 </a:t>
            </a:r>
            <a:r>
              <a:rPr lang="el-GR" sz="2400" dirty="0" err="1"/>
              <a:t>KHz</a:t>
            </a:r>
            <a:r>
              <a:rPr lang="el-GR" sz="2400" dirty="0"/>
              <a:t>. </a:t>
            </a:r>
          </a:p>
          <a:p>
            <a:pPr>
              <a:lnSpc>
                <a:spcPct val="120000"/>
              </a:lnSpc>
            </a:pPr>
            <a:r>
              <a:rPr lang="el-GR" sz="2400" dirty="0"/>
              <a:t>Η τιμή των 20 </a:t>
            </a:r>
            <a:r>
              <a:rPr lang="el-GR" sz="2400" dirty="0" err="1"/>
              <a:t>KHz</a:t>
            </a:r>
            <a:r>
              <a:rPr lang="el-GR" sz="2400" dirty="0"/>
              <a:t> προκύπτει από το άνω όριο των συχνοτήτων που είναι (θεωρητικά) σε θέση να ακούει το ανθρώπινο αυτί. </a:t>
            </a:r>
            <a:endParaRPr lang="en-US" sz="2400" dirty="0"/>
          </a:p>
        </p:txBody>
      </p:sp>
    </p:spTree>
    <p:extLst>
      <p:ext uri="{BB962C8B-B14F-4D97-AF65-F5344CB8AC3E}">
        <p14:creationId xmlns:p14="http://schemas.microsoft.com/office/powerpoint/2010/main" val="1699895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Δειγματοληψία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79512" y="1556792"/>
            <a:ext cx="8856984" cy="4896544"/>
          </a:xfrm>
        </p:spPr>
        <p:txBody>
          <a:bodyPr>
            <a:normAutofit fontScale="92500" lnSpcReduction="10000"/>
          </a:bodyPr>
          <a:lstStyle/>
          <a:p>
            <a:pPr>
              <a:lnSpc>
                <a:spcPct val="120000"/>
              </a:lnSpc>
            </a:pPr>
            <a:r>
              <a:rPr lang="el-GR" sz="2800" dirty="0"/>
              <a:t>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a:t>
            </a:r>
          </a:p>
          <a:p>
            <a:pPr>
              <a:lnSpc>
                <a:spcPct val="120000"/>
              </a:lnSpc>
            </a:pPr>
            <a:r>
              <a:rPr lang="el-GR" sz="2800" dirty="0"/>
              <a:t>Συχνότητα δειγματοληψίας: 32 </a:t>
            </a:r>
            <a:r>
              <a:rPr lang="el-GR" sz="2800" dirty="0" err="1"/>
              <a:t>kHz</a:t>
            </a:r>
            <a:r>
              <a:rPr lang="el-GR" sz="2800" dirty="0"/>
              <a:t>, 44.1 </a:t>
            </a:r>
            <a:r>
              <a:rPr lang="el-GR" sz="2800" dirty="0" err="1"/>
              <a:t>kHz</a:t>
            </a:r>
            <a:r>
              <a:rPr lang="el-GR" sz="2800" dirty="0"/>
              <a:t>, 48, 96 </a:t>
            </a:r>
            <a:r>
              <a:rPr lang="el-GR" sz="2800" dirty="0" err="1"/>
              <a:t>kHz</a:t>
            </a:r>
            <a:endParaRPr lang="el-GR" sz="2800" dirty="0"/>
          </a:p>
          <a:p>
            <a:pPr lvl="1">
              <a:lnSpc>
                <a:spcPct val="120000"/>
              </a:lnSpc>
            </a:pPr>
            <a:r>
              <a:rPr lang="el-GR" sz="2400" dirty="0"/>
              <a:t>44.1 </a:t>
            </a:r>
            <a:r>
              <a:rPr lang="el-GR" sz="2400" dirty="0" err="1"/>
              <a:t>KHz</a:t>
            </a:r>
            <a:r>
              <a:rPr lang="el-GR" sz="2400" dirty="0"/>
              <a:t> αντιστοιχεί στην ποιότητα του CD</a:t>
            </a:r>
          </a:p>
          <a:p>
            <a:pPr lvl="1">
              <a:lnSpc>
                <a:spcPct val="120000"/>
              </a:lnSpc>
            </a:pPr>
            <a:r>
              <a:rPr lang="el-GR" sz="2400" dirty="0"/>
              <a:t>48 </a:t>
            </a:r>
            <a:r>
              <a:rPr lang="el-GR" sz="2400" dirty="0" err="1"/>
              <a:t>KHz</a:t>
            </a:r>
            <a:r>
              <a:rPr lang="el-GR" sz="2400" dirty="0"/>
              <a:t> ή 96 </a:t>
            </a:r>
            <a:r>
              <a:rPr lang="el-GR" sz="2400" dirty="0" err="1"/>
              <a:t>KHz</a:t>
            </a:r>
            <a:r>
              <a:rPr lang="el-GR" sz="2400" dirty="0"/>
              <a:t> δίνουν ποιότητα αντίστοιχη αυτής του τηλεοπτικού στούντιο.</a:t>
            </a:r>
          </a:p>
          <a:p>
            <a:pPr lvl="1">
              <a:lnSpc>
                <a:spcPct val="120000"/>
              </a:lnSpc>
            </a:pPr>
            <a:r>
              <a:rPr lang="el-GR" sz="2400" dirty="0"/>
              <a:t>32 </a:t>
            </a:r>
            <a:r>
              <a:rPr lang="el-GR" sz="2400" dirty="0" err="1"/>
              <a:t>KHz</a:t>
            </a:r>
            <a:r>
              <a:rPr lang="el-GR" sz="2400" dirty="0"/>
              <a:t> δεν θεωρείται επαρκής αλλά εξακολουθεί να διατηρείται για συμβατότητα με το πρότυπο του MPEG</a:t>
            </a:r>
            <a:endParaRPr lang="en-US" sz="2400" dirty="0"/>
          </a:p>
        </p:txBody>
      </p:sp>
    </p:spTree>
    <p:extLst>
      <p:ext uri="{BB962C8B-B14F-4D97-AF65-F5344CB8AC3E}">
        <p14:creationId xmlns:p14="http://schemas.microsoft.com/office/powerpoint/2010/main" val="510696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2979977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9036496" cy="5026570"/>
          </a:xfrm>
        </p:spPr>
        <p:txBody>
          <a:bodyPr>
            <a:normAutofit fontScale="92500"/>
          </a:bodyPr>
          <a:lstStyle/>
          <a:p>
            <a:pPr>
              <a:lnSpc>
                <a:spcPct val="120000"/>
              </a:lnSpc>
            </a:pPr>
            <a:r>
              <a:rPr lang="el-GR" sz="2400" dirty="0"/>
              <a:t>Η αντιστοίχιση των συνεχών τιμών των δειγμάτων σε διακριτές στάθμες. </a:t>
            </a:r>
          </a:p>
          <a:p>
            <a:pPr>
              <a:lnSpc>
                <a:spcPct val="120000"/>
              </a:lnSpc>
            </a:pPr>
            <a:r>
              <a:rPr lang="el-GR" sz="2400" dirty="0"/>
              <a:t>Η ποιότητα του </a:t>
            </a:r>
            <a:r>
              <a:rPr lang="el-GR" sz="2400" dirty="0" err="1"/>
              <a:t>κβαντισμού</a:t>
            </a:r>
            <a:r>
              <a:rPr lang="el-GR" sz="2400" dirty="0"/>
              <a:t> εξαρτάται από το πλήθος των </a:t>
            </a:r>
            <a:r>
              <a:rPr lang="el-GR" sz="2400" dirty="0" err="1"/>
              <a:t>bits</a:t>
            </a:r>
            <a:r>
              <a:rPr lang="el-GR" sz="2400" dirty="0"/>
              <a:t> που χρησιμοποιούνται για την αποτύπωση των τιμών.</a:t>
            </a:r>
          </a:p>
          <a:p>
            <a:pPr>
              <a:lnSpc>
                <a:spcPct val="120000"/>
              </a:lnSpc>
            </a:pPr>
            <a:r>
              <a:rPr lang="el-GR" sz="2400" dirty="0"/>
              <a:t>Το πλήθος των </a:t>
            </a:r>
            <a:r>
              <a:rPr lang="el-GR" sz="2400" dirty="0" err="1"/>
              <a:t>bits</a:t>
            </a:r>
            <a:r>
              <a:rPr lang="el-GR" sz="2400" dirty="0"/>
              <a:t>, έστω Ν, δίνει το πλήθος με τις στάθμες </a:t>
            </a:r>
            <a:r>
              <a:rPr lang="el-GR" sz="2400" dirty="0" err="1"/>
              <a:t>κβαντισμού</a:t>
            </a:r>
            <a:r>
              <a:rPr lang="el-GR" sz="2400" dirty="0"/>
              <a:t> 2</a:t>
            </a:r>
            <a:r>
              <a:rPr lang="el-GR" sz="2400" baseline="30000" dirty="0"/>
              <a:t>Ν</a:t>
            </a:r>
            <a:r>
              <a:rPr lang="el-GR" sz="2400" dirty="0"/>
              <a:t>. Ο </a:t>
            </a:r>
            <a:r>
              <a:rPr lang="el-GR" sz="2400" dirty="0" err="1"/>
              <a:t>κβαντισμός</a:t>
            </a:r>
            <a:r>
              <a:rPr lang="el-GR" sz="2400" dirty="0"/>
              <a:t> γίνεται με χρήση </a:t>
            </a:r>
            <a:r>
              <a:rPr lang="el-GR" sz="2400" b="1" dirty="0"/>
              <a:t>κατ’ ελάχιστον 16 </a:t>
            </a:r>
            <a:r>
              <a:rPr lang="el-GR" sz="2400" b="1" dirty="0" err="1"/>
              <a:t>bits</a:t>
            </a:r>
            <a:r>
              <a:rPr lang="el-GR" sz="2400" dirty="0"/>
              <a:t>, γεγονός το οποίο δημιουργεί 2</a:t>
            </a:r>
            <a:r>
              <a:rPr lang="el-GR" sz="2400" baseline="30000" dirty="0"/>
              <a:t>16</a:t>
            </a:r>
            <a:r>
              <a:rPr lang="el-GR" sz="2400" dirty="0"/>
              <a:t> στάθμες τιμών. </a:t>
            </a:r>
          </a:p>
          <a:p>
            <a:pPr>
              <a:lnSpc>
                <a:spcPct val="120000"/>
              </a:lnSpc>
            </a:pPr>
            <a:r>
              <a:rPr lang="el-GR" sz="2400" dirty="0"/>
              <a:t>Ας υπολογίσουμε τον ρυθμό δεδομένων, </a:t>
            </a:r>
            <a:r>
              <a:rPr lang="el-GR" sz="2400" dirty="0" err="1"/>
              <a:t>C</a:t>
            </a:r>
            <a:r>
              <a:rPr lang="el-GR" sz="2400" baseline="-25000" dirty="0" err="1"/>
              <a:t>m</a:t>
            </a:r>
            <a:r>
              <a:rPr lang="el-GR" sz="2400" dirty="0"/>
              <a:t>, ο οποίος προκύπτει με δειγματοληψία μονοφωνικού ήχου στα 48 </a:t>
            </a:r>
            <a:r>
              <a:rPr lang="el-GR" sz="2400" dirty="0" err="1"/>
              <a:t>KHz</a:t>
            </a:r>
            <a:r>
              <a:rPr lang="el-GR" sz="2400" dirty="0"/>
              <a:t> και </a:t>
            </a:r>
            <a:r>
              <a:rPr lang="el-GR" sz="2400" dirty="0" err="1"/>
              <a:t>κβάντιση</a:t>
            </a:r>
            <a:r>
              <a:rPr lang="el-GR" sz="2400" dirty="0"/>
              <a:t> με χρήση 16 </a:t>
            </a:r>
            <a:r>
              <a:rPr lang="el-GR" sz="2400" dirty="0" err="1"/>
              <a:t>bits</a:t>
            </a:r>
            <a:r>
              <a:rPr lang="el-GR" sz="2400" dirty="0"/>
              <a:t>. </a:t>
            </a:r>
          </a:p>
          <a:p>
            <a:pPr marL="0" indent="0" algn="ctr">
              <a:lnSpc>
                <a:spcPct val="120000"/>
              </a:lnSpc>
              <a:buNone/>
            </a:pPr>
            <a:r>
              <a:rPr lang="el-GR" sz="2400" dirty="0" err="1"/>
              <a:t>C</a:t>
            </a:r>
            <a:r>
              <a:rPr lang="el-GR" sz="2400" baseline="-25000" dirty="0" err="1"/>
              <a:t>m</a:t>
            </a:r>
            <a:r>
              <a:rPr lang="el-GR" sz="2400" dirty="0"/>
              <a:t> = 48*10</a:t>
            </a:r>
            <a:r>
              <a:rPr lang="el-GR" sz="2400" baseline="30000" dirty="0"/>
              <a:t>3</a:t>
            </a:r>
            <a:r>
              <a:rPr lang="el-GR" sz="2400" dirty="0"/>
              <a:t>*16 = 768000 = 768 </a:t>
            </a:r>
            <a:r>
              <a:rPr lang="el-GR" sz="2400" dirty="0" err="1"/>
              <a:t>Kbps</a:t>
            </a:r>
            <a:r>
              <a:rPr lang="el-GR" sz="2400" dirty="0"/>
              <a:t> </a:t>
            </a:r>
            <a:endParaRPr lang="en-US" sz="2400" dirty="0"/>
          </a:p>
        </p:txBody>
      </p:sp>
    </p:spTree>
    <p:extLst>
      <p:ext uri="{BB962C8B-B14F-4D97-AF65-F5344CB8AC3E}">
        <p14:creationId xmlns:p14="http://schemas.microsoft.com/office/powerpoint/2010/main" val="26230041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97F0E068-9956-4264-BD04-0185DC7325CD}"/>
              </a:ext>
            </a:extLst>
          </p:cNvPr>
          <p:cNvPicPr>
            <a:picLocks noChangeAspect="1"/>
          </p:cNvPicPr>
          <p:nvPr/>
        </p:nvPicPr>
        <p:blipFill>
          <a:blip r:embed="rId3"/>
          <a:stretch>
            <a:fillRect/>
          </a:stretch>
        </p:blipFill>
        <p:spPr>
          <a:xfrm>
            <a:off x="1115616" y="678706"/>
            <a:ext cx="6507172" cy="5904656"/>
          </a:xfrm>
          <a:prstGeom prst="rect">
            <a:avLst/>
          </a:prstGeom>
        </p:spPr>
      </p:pic>
    </p:spTree>
    <p:extLst>
      <p:ext uri="{BB962C8B-B14F-4D97-AF65-F5344CB8AC3E}">
        <p14:creationId xmlns:p14="http://schemas.microsoft.com/office/powerpoint/2010/main" val="34429582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err="1"/>
              <a:t>Ψηφιοποίηση</a:t>
            </a:r>
            <a:r>
              <a:rPr lang="el-GR" dirty="0"/>
              <a:t> Στερεοφωνικού Ήχου</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57200" y="3541463"/>
            <a:ext cx="8229600" cy="3013795"/>
          </a:xfrm>
        </p:spPr>
        <p:txBody>
          <a:bodyPr>
            <a:normAutofit/>
          </a:bodyPr>
          <a:lstStyle/>
          <a:p>
            <a:r>
              <a:rPr lang="el-GR" sz="2400" dirty="0"/>
              <a:t>Ο στερεοφωνικός ήχος αποτελείται από δύο κανάλια, δύο συσκευές λήψης οι οποίες λειτουργούν ταυτόχρονα, το δεξί και το αριστερό μικρόφωνο. </a:t>
            </a:r>
          </a:p>
          <a:p>
            <a:r>
              <a:rPr lang="el-GR" sz="2400" dirty="0"/>
              <a:t>Ο ρυθμός διπλασιάζεται, λόγω της ύπαρξης των δύο καναλιών. </a:t>
            </a:r>
          </a:p>
          <a:p>
            <a:pPr marL="0" indent="0" algn="ctr">
              <a:buNone/>
            </a:pPr>
            <a:r>
              <a:rPr lang="el-GR" sz="2400" dirty="0" err="1"/>
              <a:t>Cs</a:t>
            </a:r>
            <a:r>
              <a:rPr lang="el-GR" sz="2400" dirty="0"/>
              <a:t>=2 * 768 = 1.536 </a:t>
            </a:r>
            <a:r>
              <a:rPr lang="el-GR" sz="2400" dirty="0" err="1"/>
              <a:t>Kbps</a:t>
            </a:r>
            <a:r>
              <a:rPr lang="el-GR" sz="2400" dirty="0"/>
              <a:t> = 1,5 </a:t>
            </a:r>
            <a:r>
              <a:rPr lang="el-GR" sz="2400" dirty="0" err="1"/>
              <a:t>Mbps</a:t>
            </a:r>
            <a:r>
              <a:rPr lang="el-GR" sz="2400" dirty="0"/>
              <a:t> </a:t>
            </a:r>
            <a:endParaRPr lang="en-US" sz="2400" dirty="0"/>
          </a:p>
        </p:txBody>
      </p:sp>
      <p:pic>
        <p:nvPicPr>
          <p:cNvPr id="4" name="Εικόνα 3">
            <a:extLst>
              <a:ext uri="{FF2B5EF4-FFF2-40B4-BE49-F238E27FC236}">
                <a16:creationId xmlns:a16="http://schemas.microsoft.com/office/drawing/2014/main" id="{C3C7A395-4BEB-4258-9B50-41B0D5347449}"/>
              </a:ext>
            </a:extLst>
          </p:cNvPr>
          <p:cNvPicPr>
            <a:picLocks noChangeAspect="1"/>
          </p:cNvPicPr>
          <p:nvPr/>
        </p:nvPicPr>
        <p:blipFill>
          <a:blip r:embed="rId3"/>
          <a:stretch>
            <a:fillRect/>
          </a:stretch>
        </p:blipFill>
        <p:spPr>
          <a:xfrm>
            <a:off x="0" y="1262575"/>
            <a:ext cx="9144000" cy="2166425"/>
          </a:xfrm>
          <a:prstGeom prst="rect">
            <a:avLst/>
          </a:prstGeom>
        </p:spPr>
      </p:pic>
    </p:spTree>
    <p:extLst>
      <p:ext uri="{BB962C8B-B14F-4D97-AF65-F5344CB8AC3E}">
        <p14:creationId xmlns:p14="http://schemas.microsoft.com/office/powerpoint/2010/main" val="16408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657B17F-D605-493B-9802-FBC24B50F565}"/>
              </a:ext>
            </a:extLst>
          </p:cNvPr>
          <p:cNvPicPr>
            <a:picLocks noChangeAspect="1"/>
          </p:cNvPicPr>
          <p:nvPr/>
        </p:nvPicPr>
        <p:blipFill>
          <a:blip r:embed="rId3"/>
          <a:stretch>
            <a:fillRect/>
          </a:stretch>
        </p:blipFill>
        <p:spPr>
          <a:xfrm>
            <a:off x="4572000" y="1708603"/>
            <a:ext cx="4761905" cy="3580773"/>
          </a:xfrm>
          <a:prstGeom prst="rect">
            <a:avLst/>
          </a:prstGeom>
        </p:spPr>
      </p:pic>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Πολυκαναλικός</a:t>
            </a:r>
            <a:r>
              <a:rPr lang="el-GR" dirty="0"/>
              <a:t> Ήχος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4761904" cy="5026570"/>
          </a:xfrm>
        </p:spPr>
        <p:txBody>
          <a:bodyPr>
            <a:normAutofit fontScale="85000" lnSpcReduction="20000"/>
          </a:bodyPr>
          <a:lstStyle/>
          <a:p>
            <a:pPr marL="0" indent="0">
              <a:buNone/>
            </a:pPr>
            <a:r>
              <a:rPr lang="el-GR" dirty="0"/>
              <a:t>Στη μετάδοση ήχου κατά 5.1 μεταδίδονται τα επόμενα κανάλια: </a:t>
            </a:r>
            <a:endParaRPr lang="en-US" dirty="0"/>
          </a:p>
          <a:p>
            <a:pPr marL="971550" lvl="1" indent="-514350">
              <a:buFont typeface="+mj-lt"/>
              <a:buAutoNum type="arabicPeriod"/>
            </a:pPr>
            <a:r>
              <a:rPr lang="el-GR" dirty="0"/>
              <a:t>αριστερό </a:t>
            </a:r>
            <a:endParaRPr lang="en-US" dirty="0"/>
          </a:p>
          <a:p>
            <a:pPr marL="971550" lvl="1" indent="-514350">
              <a:buFont typeface="+mj-lt"/>
              <a:buAutoNum type="arabicPeriod"/>
            </a:pPr>
            <a:r>
              <a:rPr lang="el-GR" dirty="0"/>
              <a:t>κέντρο</a:t>
            </a:r>
            <a:endParaRPr lang="en-US" dirty="0"/>
          </a:p>
          <a:p>
            <a:pPr marL="971550" lvl="1" indent="-514350">
              <a:buFont typeface="+mj-lt"/>
              <a:buAutoNum type="arabicPeriod"/>
            </a:pPr>
            <a:r>
              <a:rPr lang="el-GR" dirty="0"/>
              <a:t>δεξί</a:t>
            </a:r>
            <a:endParaRPr lang="en-US" dirty="0"/>
          </a:p>
          <a:p>
            <a:pPr marL="971550" lvl="1" indent="-514350">
              <a:buFont typeface="+mj-lt"/>
              <a:buAutoNum type="arabicPeriod"/>
            </a:pPr>
            <a:r>
              <a:rPr lang="el-GR" dirty="0"/>
              <a:t>αριστερό περιβάλλον (</a:t>
            </a:r>
            <a:r>
              <a:rPr lang="el-GR" dirty="0" err="1"/>
              <a:t>surround</a:t>
            </a:r>
            <a:r>
              <a:rPr lang="el-GR" dirty="0"/>
              <a:t>)</a:t>
            </a:r>
            <a:endParaRPr lang="en-US" dirty="0"/>
          </a:p>
          <a:p>
            <a:pPr marL="971550" lvl="1" indent="-514350">
              <a:buFont typeface="+mj-lt"/>
              <a:buAutoNum type="arabicPeriod"/>
            </a:pPr>
            <a:r>
              <a:rPr lang="el-GR" dirty="0"/>
              <a:t>δεξί περιβάλλον (</a:t>
            </a:r>
            <a:r>
              <a:rPr lang="el-GR" dirty="0" err="1"/>
              <a:t>surround</a:t>
            </a:r>
            <a:r>
              <a:rPr lang="el-GR" dirty="0"/>
              <a:t>) </a:t>
            </a:r>
            <a:endParaRPr lang="en-US" dirty="0"/>
          </a:p>
          <a:p>
            <a:pPr marL="971550" lvl="1" indent="-514350">
              <a:buFont typeface="+mj-lt"/>
              <a:buAutoNum type="arabicPeriod"/>
            </a:pPr>
            <a:r>
              <a:rPr lang="el-GR" dirty="0"/>
              <a:t>το ενισχυτικό των χαμηλών συχνοτήτων (</a:t>
            </a:r>
            <a:r>
              <a:rPr lang="el-GR" dirty="0" err="1"/>
              <a:t>LowFrequency</a:t>
            </a:r>
            <a:r>
              <a:rPr lang="el-GR" dirty="0"/>
              <a:t> </a:t>
            </a:r>
            <a:r>
              <a:rPr lang="el-GR" dirty="0" err="1"/>
              <a:t>Enhancement</a:t>
            </a:r>
            <a:r>
              <a:rPr lang="el-GR" dirty="0"/>
              <a:t>, LFE) κανάλι για χρήση σε </a:t>
            </a:r>
            <a:r>
              <a:rPr lang="el-GR" dirty="0" err="1"/>
              <a:t>sub-woofer</a:t>
            </a:r>
            <a:endParaRPr lang="en-US" dirty="0"/>
          </a:p>
        </p:txBody>
      </p:sp>
    </p:spTree>
    <p:extLst>
      <p:ext uri="{BB962C8B-B14F-4D97-AF65-F5344CB8AC3E}">
        <p14:creationId xmlns:p14="http://schemas.microsoft.com/office/powerpoint/2010/main" val="24812943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Πολυκαναλικός</a:t>
            </a:r>
            <a:r>
              <a:rPr lang="el-GR" dirty="0"/>
              <a:t> Ήχος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8928992" cy="5026570"/>
          </a:xfrm>
        </p:spPr>
        <p:txBody>
          <a:bodyPr>
            <a:normAutofit/>
          </a:bodyPr>
          <a:lstStyle/>
          <a:p>
            <a:r>
              <a:rPr lang="el-GR" dirty="0"/>
              <a:t>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a:t>
            </a:r>
          </a:p>
          <a:p>
            <a:r>
              <a:rPr lang="el-GR" dirty="0"/>
              <a:t>Πρότυπα</a:t>
            </a:r>
            <a:r>
              <a:rPr lang="en-US" dirty="0"/>
              <a:t>: </a:t>
            </a:r>
          </a:p>
          <a:p>
            <a:pPr lvl="1"/>
            <a:r>
              <a:rPr lang="el-GR" dirty="0"/>
              <a:t>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a:t>
            </a:r>
            <a:endParaRPr lang="en-US" dirty="0"/>
          </a:p>
          <a:p>
            <a:pPr lvl="1"/>
            <a:r>
              <a:rPr lang="el-GR" dirty="0" err="1"/>
              <a:t>Dolby</a:t>
            </a:r>
            <a:r>
              <a:rPr lang="el-GR" dirty="0"/>
              <a:t> </a:t>
            </a:r>
            <a:r>
              <a:rPr lang="el-GR" dirty="0" err="1"/>
              <a:t>Digital</a:t>
            </a:r>
            <a:r>
              <a:rPr lang="el-GR" dirty="0"/>
              <a:t> 5.1 </a:t>
            </a:r>
            <a:r>
              <a:rPr lang="el-GR" dirty="0" err="1"/>
              <a:t>Surround</a:t>
            </a:r>
            <a:r>
              <a:rPr lang="el-GR" dirty="0"/>
              <a:t>.</a:t>
            </a:r>
          </a:p>
        </p:txBody>
      </p:sp>
    </p:spTree>
    <p:extLst>
      <p:ext uri="{BB962C8B-B14F-4D97-AF65-F5344CB8AC3E}">
        <p14:creationId xmlns:p14="http://schemas.microsoft.com/office/powerpoint/2010/main" val="33312918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Συμπίεση Ήχου</a:t>
            </a:r>
          </a:p>
        </p:txBody>
      </p:sp>
    </p:spTree>
    <p:extLst>
      <p:ext uri="{BB962C8B-B14F-4D97-AF65-F5344CB8AC3E}">
        <p14:creationId xmlns:p14="http://schemas.microsoft.com/office/powerpoint/2010/main" val="28867312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Στόχος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35744" y="3614096"/>
            <a:ext cx="8251056" cy="2846831"/>
          </a:xfrm>
        </p:spPr>
        <p:txBody>
          <a:bodyPr>
            <a:normAutofit fontScale="77500" lnSpcReduction="20000"/>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a:t>
            </a:r>
            <a:endParaRPr lang="en-US" dirty="0"/>
          </a:p>
          <a:p>
            <a:r>
              <a:rPr lang="el-GR" dirty="0"/>
              <a:t>1.5 </a:t>
            </a:r>
            <a:r>
              <a:rPr lang="el-GR" dirty="0" err="1"/>
              <a:t>Mbps</a:t>
            </a:r>
            <a:r>
              <a:rPr lang="el-GR" dirty="0"/>
              <a:t> </a:t>
            </a:r>
            <a:r>
              <a:rPr lang="en-US" dirty="0"/>
              <a:t>-&gt;  </a:t>
            </a:r>
            <a:r>
              <a:rPr lang="el-GR" dirty="0"/>
              <a:t>100 </a:t>
            </a:r>
            <a:r>
              <a:rPr lang="el-GR" dirty="0" err="1"/>
              <a:t>Kbps</a:t>
            </a:r>
            <a:r>
              <a:rPr lang="el-GR" dirty="0"/>
              <a:t> έως 400 </a:t>
            </a:r>
            <a:r>
              <a:rPr lang="el-GR" dirty="0" err="1"/>
              <a:t>Kbps</a:t>
            </a:r>
            <a:endParaRPr lang="en-US" dirty="0"/>
          </a:p>
          <a:p>
            <a:r>
              <a:rPr lang="el-GR" dirty="0"/>
              <a:t>Τα ποσοστά συμπίεσης κυμαίνονται</a:t>
            </a:r>
          </a:p>
          <a:p>
            <a:pPr lvl="1"/>
            <a:r>
              <a:rPr lang="el-GR" dirty="0"/>
              <a:t>από 16:1 (για τη χαμηλή ποιότητα του ήχου) </a:t>
            </a:r>
          </a:p>
          <a:p>
            <a:pPr lvl="1"/>
            <a:r>
              <a:rPr lang="el-GR" dirty="0"/>
              <a:t>έως και 4:1 για την πιο υψηλή ποιότητα. </a:t>
            </a:r>
            <a:endParaRPr lang="en-US" dirty="0"/>
          </a:p>
        </p:txBody>
      </p:sp>
      <p:pic>
        <p:nvPicPr>
          <p:cNvPr id="4" name="Θέση περιεχομένου 5">
            <a:extLst>
              <a:ext uri="{FF2B5EF4-FFF2-40B4-BE49-F238E27FC236}">
                <a16:creationId xmlns:a16="http://schemas.microsoft.com/office/drawing/2014/main" id="{A61ABDC8-7E0B-4E78-98C9-F4CBF33E88A0}"/>
              </a:ext>
            </a:extLst>
          </p:cNvPr>
          <p:cNvPicPr>
            <a:picLocks noChangeAspect="1"/>
          </p:cNvPicPr>
          <p:nvPr/>
        </p:nvPicPr>
        <p:blipFill>
          <a:blip r:embed="rId3"/>
          <a:stretch>
            <a:fillRect/>
          </a:stretch>
        </p:blipFill>
        <p:spPr>
          <a:xfrm>
            <a:off x="457200" y="1151358"/>
            <a:ext cx="8229600" cy="1565328"/>
          </a:xfrm>
          <a:prstGeom prst="rect">
            <a:avLst/>
          </a:prstGeom>
        </p:spPr>
      </p:pic>
      <p:sp>
        <p:nvSpPr>
          <p:cNvPr id="5" name="Ορθογώνιο 4">
            <a:extLst>
              <a:ext uri="{FF2B5EF4-FFF2-40B4-BE49-F238E27FC236}">
                <a16:creationId xmlns:a16="http://schemas.microsoft.com/office/drawing/2014/main" id="{8F0F3938-0BDE-4847-A8AA-F494AD540CA3}"/>
              </a:ext>
            </a:extLst>
          </p:cNvPr>
          <p:cNvSpPr/>
          <p:nvPr/>
        </p:nvSpPr>
        <p:spPr>
          <a:xfrm>
            <a:off x="3563888" y="1733982"/>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9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464156" y="1556792"/>
            <a:ext cx="8229600" cy="5026570"/>
          </a:xfrm>
        </p:spPr>
        <p:txBody>
          <a:bodyPr>
            <a:normAutofit fontScale="92500" lnSpcReduction="10000"/>
          </a:bodyPr>
          <a:lstStyle/>
          <a:p>
            <a:r>
              <a:rPr lang="el-GR" sz="2000" b="1" dirty="0"/>
              <a:t>Βήμα 1: </a:t>
            </a:r>
            <a:r>
              <a:rPr lang="el-GR" sz="2000" dirty="0"/>
              <a:t>λήψη των τιμών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endParaRPr lang="en-US" sz="2000" dirty="0"/>
          </a:p>
          <a:p>
            <a:r>
              <a:rPr lang="el-GR" sz="2000" b="1" dirty="0"/>
              <a:t>Βήμα 2: </a:t>
            </a:r>
            <a:r>
              <a:rPr lang="el-GR" sz="2000" dirty="0"/>
              <a:t>επεξεργασία ώστε να δώσουν το σήμα φωτεινότητας Y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dirty="0" err="1"/>
              <a:t>Cb</a:t>
            </a:r>
            <a:r>
              <a:rPr lang="el-GR" sz="2000" dirty="0"/>
              <a:t> και </a:t>
            </a:r>
            <a:r>
              <a:rPr lang="el-GR" sz="2000" dirty="0" err="1"/>
              <a:t>Cr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a:t>
            </a:r>
            <a:r>
              <a:rPr lang="en-US" sz="2000" dirty="0"/>
              <a:t>R-Y </a:t>
            </a:r>
            <a:r>
              <a:rPr lang="pt-BR" sz="2000" dirty="0"/>
              <a:t>= R-(0,30R+0,59G+0,11B) = </a:t>
            </a:r>
            <a:r>
              <a:rPr lang="pt-BR" sz="2000" b="1" dirty="0"/>
              <a:t>0,70R-0,59G-0,11B</a:t>
            </a:r>
          </a:p>
          <a:p>
            <a:pPr marL="57150" indent="0">
              <a:buNone/>
            </a:pPr>
            <a:r>
              <a:rPr lang="pt-BR" sz="2000" b="1" dirty="0"/>
              <a:t>		</a:t>
            </a:r>
            <a:r>
              <a:rPr lang="pt-BR" sz="2000" dirty="0"/>
              <a:t>B-Y = B-(0,30R+0,59G+0,11B) = </a:t>
            </a:r>
            <a:r>
              <a:rPr lang="pt-BR" sz="2000" b="1" dirty="0"/>
              <a:t>-0,30R-0,59G+0,89B</a:t>
            </a:r>
            <a:endParaRPr lang="el-GR" sz="2000" b="1" dirty="0"/>
          </a:p>
          <a:p>
            <a:r>
              <a:rPr lang="el-GR" sz="2000" dirty="0"/>
              <a:t>Οι τιμές της μεταβλητής Y έχουν εύρος τιμών από 0 έως 1 </a:t>
            </a:r>
          </a:p>
          <a:p>
            <a:r>
              <a:rPr lang="el-GR" sz="2000" dirty="0"/>
              <a:t>Η </a:t>
            </a:r>
            <a:r>
              <a:rPr lang="el-GR" sz="2000" dirty="0" err="1"/>
              <a:t>χρωμοδιαφορά</a:t>
            </a:r>
            <a:r>
              <a:rPr lang="el-GR" sz="2000" dirty="0"/>
              <a:t> </a:t>
            </a:r>
            <a:r>
              <a:rPr lang="en-US" sz="2000" b="1" dirty="0"/>
              <a:t>R-Y</a:t>
            </a:r>
            <a:r>
              <a:rPr lang="el-GR" sz="2000" dirty="0"/>
              <a:t> από -0,70 έως +0,70 και της</a:t>
            </a:r>
            <a:r>
              <a:rPr lang="el-GR" sz="2000" b="1" dirty="0"/>
              <a:t> </a:t>
            </a:r>
            <a:r>
              <a:rPr lang="en-US" sz="2000" b="1" dirty="0"/>
              <a:t>B-Y </a:t>
            </a:r>
            <a:r>
              <a:rPr lang="el-GR" sz="2000" dirty="0"/>
              <a:t>από -0,8</a:t>
            </a:r>
            <a:r>
              <a:rPr lang="en-US" sz="2000" dirty="0"/>
              <a:t>9</a:t>
            </a:r>
            <a:r>
              <a:rPr lang="el-GR" sz="2000" dirty="0"/>
              <a:t> έως +0,8</a:t>
            </a:r>
            <a:r>
              <a:rPr lang="en-US" sz="2000" dirty="0"/>
              <a:t>9</a:t>
            </a:r>
            <a:r>
              <a:rPr lang="el-GR" sz="2000" dirty="0"/>
              <a:t>. </a:t>
            </a:r>
            <a:endParaRPr lang="en-US" sz="2000" dirty="0"/>
          </a:p>
          <a:p>
            <a:r>
              <a:rPr lang="el-GR" sz="2000" dirty="0"/>
              <a:t>Για να αντιστοιχιστούν τα εύρη των τιμών στην μονάδα, γίνεται κλιμάκωση των τιμών και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p>
          <a:p>
            <a:pPr marL="0" indent="0">
              <a:buNone/>
            </a:pPr>
            <a:r>
              <a:rPr lang="el-GR" sz="2000" dirty="0"/>
              <a:t>		</a:t>
            </a:r>
            <a:r>
              <a:rPr lang="el-GR" sz="2000" dirty="0" err="1"/>
              <a:t>C</a:t>
            </a:r>
            <a:r>
              <a:rPr lang="el-GR" sz="2000" baseline="-25000" dirty="0" err="1"/>
              <a:t>r</a:t>
            </a:r>
            <a:r>
              <a:rPr lang="el-GR" sz="2000" dirty="0"/>
              <a:t>=0,71(R-Y)</a:t>
            </a:r>
            <a:endParaRPr lang="en-US" sz="2000" dirty="0"/>
          </a:p>
        </p:txBody>
      </p:sp>
    </p:spTree>
    <p:extLst>
      <p:ext uri="{BB962C8B-B14F-4D97-AF65-F5344CB8AC3E}">
        <p14:creationId xmlns:p14="http://schemas.microsoft.com/office/powerpoint/2010/main" val="10231164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Ακουστικό Φάσμα και Ευαισθησία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fontScale="92500" lnSpcReduction="20000"/>
          </a:bodyPr>
          <a:lstStyle/>
          <a:p>
            <a:r>
              <a:rPr lang="el-GR" sz="2400" dirty="0"/>
              <a:t>Στη θεωρία το </a:t>
            </a:r>
            <a:r>
              <a:rPr lang="el-GR" sz="2400" b="1" dirty="0"/>
              <a:t>εύρος ζώνης των ήχων </a:t>
            </a:r>
            <a:r>
              <a:rPr lang="el-GR" sz="2400" dirty="0"/>
              <a:t>που γίνονται αντιληπτοί από το ανθρώπινο αυτί είναι</a:t>
            </a:r>
          </a:p>
          <a:p>
            <a:pPr lvl="1"/>
            <a:r>
              <a:rPr lang="el-GR" sz="2000" dirty="0"/>
              <a:t> από τα 0 </a:t>
            </a:r>
            <a:r>
              <a:rPr lang="el-GR" sz="2000" dirty="0" err="1"/>
              <a:t>KHz</a:t>
            </a:r>
            <a:r>
              <a:rPr lang="el-GR" sz="2000" dirty="0"/>
              <a:t> έως και τα 20 </a:t>
            </a:r>
            <a:r>
              <a:rPr lang="el-GR" sz="2000" dirty="0" err="1"/>
              <a:t>KHz</a:t>
            </a:r>
            <a:endParaRPr lang="en-US" sz="2000" dirty="0"/>
          </a:p>
          <a:p>
            <a:r>
              <a:rPr lang="el-GR" sz="2400" dirty="0"/>
              <a:t>Σε κάθε περίπτωση ήχοι εκτός αυτού του εύρους ζώνης δεν γίνονται αντιληπτοί από τον άνθρωπο.</a:t>
            </a:r>
            <a:endParaRPr lang="en-US" sz="2400" dirty="0"/>
          </a:p>
          <a:p>
            <a:r>
              <a:rPr lang="en-US" sz="2400" dirty="0"/>
              <a:t>Y</a:t>
            </a:r>
            <a:r>
              <a:rPr lang="el-GR" sz="2400" dirty="0" err="1"/>
              <a:t>πάρχουν</a:t>
            </a:r>
            <a:r>
              <a:rPr lang="el-GR" sz="2400" dirty="0"/>
              <a:t> περιορισμοί και με την </a:t>
            </a:r>
            <a:r>
              <a:rPr lang="el-GR" sz="2400" b="1" dirty="0"/>
              <a:t>ένταση των ήχων </a:t>
            </a:r>
            <a:r>
              <a:rPr lang="el-GR" sz="2400" dirty="0"/>
              <a:t>οι οποίοι μπορούν να γίνονται αντιληπτοί. </a:t>
            </a:r>
            <a:endParaRPr lang="en-US" sz="2400" dirty="0"/>
          </a:p>
          <a:p>
            <a:r>
              <a:rPr lang="el-GR" sz="2400" dirty="0"/>
              <a:t>Το όριο αυτό της έντασης, κάτω από το οποίο ένας ήχος δεν γίνεται αντιληπτός, διαφοροποιείται σε σχέση με τη συχνότητα.</a:t>
            </a:r>
            <a:endParaRPr lang="en-US" sz="2400" dirty="0"/>
          </a:p>
          <a:p>
            <a:pPr lvl="1"/>
            <a:r>
              <a:rPr lang="el-GR" sz="2000" dirty="0"/>
              <a:t>Η μέγιστη ευαισθησία του ανθρώπου στον ήχο είναι στο εύρος μεταξύ 3 </a:t>
            </a:r>
            <a:r>
              <a:rPr lang="el-GR" sz="2000" dirty="0" err="1"/>
              <a:t>KHz</a:t>
            </a:r>
            <a:r>
              <a:rPr lang="el-GR" sz="2000" dirty="0"/>
              <a:t> και 4 </a:t>
            </a:r>
            <a:r>
              <a:rPr lang="el-GR" sz="2000" dirty="0" err="1"/>
              <a:t>KHz</a:t>
            </a:r>
            <a:r>
              <a:rPr lang="el-GR" sz="2000" dirty="0"/>
              <a:t>. </a:t>
            </a:r>
            <a:endParaRPr lang="en-US" sz="2000" dirty="0"/>
          </a:p>
          <a:p>
            <a:pPr lvl="1"/>
            <a:r>
              <a:rPr lang="el-GR" sz="2000" dirty="0"/>
              <a:t>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a:t>
            </a:r>
            <a:r>
              <a:rPr lang="el-GR" sz="2000" b="1" dirty="0"/>
              <a:t>ακούμε ήχους με την ελάχιστη ένταση</a:t>
            </a:r>
            <a:r>
              <a:rPr lang="el-GR" sz="2000" dirty="0"/>
              <a:t>, ενώ για να μπορέσουμε να ακούσουμε ήχους στις υπόλοιπες συχνότητες απαιτείται μεγαλύτερη ένταση. </a:t>
            </a:r>
            <a:endParaRPr lang="en-US" sz="2000" dirty="0"/>
          </a:p>
        </p:txBody>
      </p:sp>
    </p:spTree>
    <p:extLst>
      <p:ext uri="{BB962C8B-B14F-4D97-AF65-F5344CB8AC3E}">
        <p14:creationId xmlns:p14="http://schemas.microsoft.com/office/powerpoint/2010/main" val="35977308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a:xfrm>
            <a:off x="440744" y="425996"/>
            <a:ext cx="8229600" cy="1143000"/>
          </a:xfrm>
        </p:spPr>
        <p:txBody>
          <a:bodyPr>
            <a:noAutofit/>
          </a:bodyPr>
          <a:lstStyle/>
          <a:p>
            <a:r>
              <a:rPr lang="el-GR" sz="3600" dirty="0"/>
              <a:t>Καμπύλη ευαισθησίας ανθρώπινου αυτιού σε σχέση με τις συχνότητες των ήχων</a:t>
            </a:r>
            <a:endParaRPr lang="en-US" sz="3600"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DF71BB5E-AFE3-4F34-B8B1-48F436DAA5A8}"/>
              </a:ext>
            </a:extLst>
          </p:cNvPr>
          <p:cNvPicPr>
            <a:picLocks noChangeAspect="1"/>
          </p:cNvPicPr>
          <p:nvPr/>
        </p:nvPicPr>
        <p:blipFill>
          <a:blip r:embed="rId3"/>
          <a:stretch>
            <a:fillRect/>
          </a:stretch>
        </p:blipFill>
        <p:spPr>
          <a:xfrm>
            <a:off x="65456" y="2124075"/>
            <a:ext cx="8208834" cy="3825205"/>
          </a:xfrm>
          <a:prstGeom prst="rect">
            <a:avLst/>
          </a:prstGeom>
        </p:spPr>
      </p:pic>
      <p:sp>
        <p:nvSpPr>
          <p:cNvPr id="8" name="TextBox 7">
            <a:extLst>
              <a:ext uri="{FF2B5EF4-FFF2-40B4-BE49-F238E27FC236}">
                <a16:creationId xmlns:a16="http://schemas.microsoft.com/office/drawing/2014/main" id="{48795339-AF34-41F6-96CD-FEF804C8123A}"/>
              </a:ext>
            </a:extLst>
          </p:cNvPr>
          <p:cNvSpPr txBox="1"/>
          <p:nvPr/>
        </p:nvSpPr>
        <p:spPr>
          <a:xfrm>
            <a:off x="6372200" y="3239071"/>
            <a:ext cx="914400" cy="2062137"/>
          </a:xfrm>
          <a:prstGeom prst="rect">
            <a:avLst/>
          </a:prstGeom>
        </p:spPr>
        <p:txBody>
          <a:bodyPr vert="horz" wrap="none" lIns="91440" tIns="45720" rIns="91440" bIns="45720" rtlCol="0" anchor="ctr">
            <a:normAutofit/>
          </a:bodyPr>
          <a:lstStyle/>
          <a:p>
            <a:r>
              <a:rPr lang="el-GR" b="1" dirty="0"/>
              <a:t>Ελάχιστη ένταση</a:t>
            </a:r>
          </a:p>
          <a:p>
            <a:r>
              <a:rPr lang="el-GR" dirty="0"/>
              <a:t>για να ακούει μια </a:t>
            </a:r>
          </a:p>
          <a:p>
            <a:r>
              <a:rPr lang="el-GR" dirty="0"/>
              <a:t>συχνότητα ήχου</a:t>
            </a:r>
            <a:endParaRPr lang="en-US" dirty="0"/>
          </a:p>
        </p:txBody>
      </p:sp>
    </p:spTree>
    <p:extLst>
      <p:ext uri="{BB962C8B-B14F-4D97-AF65-F5344CB8AC3E}">
        <p14:creationId xmlns:p14="http://schemas.microsoft.com/office/powerpoint/2010/main" val="14865053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Ήχοι που αγνοούνται</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fontScale="55000" lnSpcReduction="20000"/>
          </a:bodyPr>
          <a:lstStyle/>
          <a:p>
            <a:r>
              <a:rPr lang="el-GR" dirty="0"/>
              <a:t>Ήχοι που δεν γίνονται αντιληπτοί από τον άνθρωπο και αυτό συνεπάγεται ότι δεν χρειάζεται να κωδικοποιούνται</a:t>
            </a:r>
          </a:p>
          <a:p>
            <a:pPr lvl="1"/>
            <a:r>
              <a:rPr lang="el-GR" dirty="0"/>
              <a:t>αγνοηθούν κατά τη διαδικασία της συμπίεσης </a:t>
            </a:r>
          </a:p>
          <a:p>
            <a:r>
              <a:rPr lang="el-GR" dirty="0"/>
              <a:t>Οι ήχοι των οποίων το φασματικό περιεχόμενο είναι εκτός του εύρους συχνοτήτων [20 </a:t>
            </a:r>
            <a:r>
              <a:rPr lang="el-GR" dirty="0" err="1"/>
              <a:t>Hz</a:t>
            </a:r>
            <a:r>
              <a:rPr lang="el-GR" dirty="0"/>
              <a:t>, 20 </a:t>
            </a:r>
            <a:r>
              <a:rPr lang="el-GR" dirty="0" err="1"/>
              <a:t>KHz</a:t>
            </a:r>
            <a:r>
              <a:rPr lang="el-GR" dirty="0"/>
              <a:t>]</a:t>
            </a:r>
          </a:p>
          <a:p>
            <a:pPr lvl="1"/>
            <a:r>
              <a:rPr lang="el-GR" dirty="0"/>
              <a:t>Φίλτρο Χαμηλών Συχνοτήτων </a:t>
            </a:r>
          </a:p>
          <a:p>
            <a:pPr lvl="1"/>
            <a:r>
              <a:rPr lang="el-GR" dirty="0"/>
              <a:t>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a:t>
            </a:r>
          </a:p>
          <a:p>
            <a:pPr lvl="1"/>
            <a:r>
              <a:rPr lang="el-GR" dirty="0" err="1"/>
              <a:t>Π.χ</a:t>
            </a:r>
            <a:r>
              <a:rPr lang="el-GR" dirty="0"/>
              <a:t> εάν το φίλτρο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endParaRPr lang="el-GR" dirty="0"/>
          </a:p>
          <a:p>
            <a:r>
              <a:rPr lang="el-GR" dirty="0"/>
              <a:t>Οι ήχοι των οποίων η ένταση είναι κάτω </a:t>
            </a:r>
            <a:r>
              <a:rPr lang="el-GR" b="1" dirty="0"/>
              <a:t>από το ελάχιστο όριο </a:t>
            </a:r>
            <a:r>
              <a:rPr lang="el-GR" dirty="0"/>
              <a:t>ακοής για τις αντίστοιχες συχνότητες στις οποίες εκτείνονται </a:t>
            </a:r>
          </a:p>
          <a:p>
            <a:pPr lvl="1"/>
            <a:r>
              <a:rPr lang="el-GR" dirty="0"/>
              <a:t>ανάγκη για μια βαθμίδα σύγκρισης της έντασης του εισερχόμενου ήχου με το όριο ακουστικότητας, στην αντίστοιχη συχνότητα. </a:t>
            </a:r>
          </a:p>
          <a:p>
            <a:pPr lvl="1"/>
            <a:r>
              <a:rPr lang="el-GR" dirty="0"/>
              <a:t>Αυτό σημαίνει ότι εάν η ένταση κάποιου ήχου δεν υπερκαλύπτει αυτό το όριο, ο ήχος μπορεί να αγνοείται.</a:t>
            </a:r>
            <a:endParaRPr lang="en-US" dirty="0"/>
          </a:p>
        </p:txBody>
      </p:sp>
    </p:spTree>
    <p:extLst>
      <p:ext uri="{BB962C8B-B14F-4D97-AF65-F5344CB8AC3E}">
        <p14:creationId xmlns:p14="http://schemas.microsoft.com/office/powerpoint/2010/main" val="1305113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a:t>Επικάλυψη στο Πεδίο της Συχνότητας </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4824536"/>
          </a:xfrm>
        </p:spPr>
        <p:txBody>
          <a:bodyPr>
            <a:normAutofit fontScale="77500" lnSpcReduction="20000"/>
          </a:bodyPr>
          <a:lstStyle/>
          <a:p>
            <a:r>
              <a:rPr lang="el-GR" dirty="0"/>
              <a:t>Εάν ακούγεται ένας ήχος σε συχνότητα π.χ. </a:t>
            </a:r>
            <a:r>
              <a:rPr lang="el-GR" sz="4600" b="1" dirty="0"/>
              <a:t>f</a:t>
            </a:r>
            <a:r>
              <a:rPr lang="el-GR" sz="4600" b="1" baseline="-25000" dirty="0"/>
              <a:t>0</a:t>
            </a:r>
            <a:r>
              <a:rPr lang="el-GR" dirty="0"/>
              <a:t> </a:t>
            </a:r>
            <a:r>
              <a:rPr lang="el-GR" dirty="0" err="1"/>
              <a:t>kHz</a:t>
            </a:r>
            <a:r>
              <a:rPr lang="el-GR" dirty="0"/>
              <a:t> με σταθερό πλάτος, τότε παρατηρήσουμε ότι άλλοι ήχοι στις συχνότητες γύρω από την </a:t>
            </a:r>
            <a:r>
              <a:rPr lang="el-GR" b="1" dirty="0"/>
              <a:t>f</a:t>
            </a:r>
            <a:r>
              <a:rPr lang="el-GR" b="1" baseline="-25000" dirty="0"/>
              <a:t>0</a:t>
            </a:r>
            <a:r>
              <a:rPr lang="el-GR" dirty="0"/>
              <a:t> για να γίνουν αντιληπτοί πρέπει να υπερβούν κάποιο συγκεκριμένο πλάτος (διαφορετικά επικαλύπτονται). </a:t>
            </a:r>
          </a:p>
          <a:p>
            <a:r>
              <a:rPr lang="el-GR" b="1" dirty="0"/>
              <a:t>Ο ήχος, δηλαδή, στη συχνότητα f</a:t>
            </a:r>
            <a:r>
              <a:rPr lang="el-GR" b="1" baseline="-25000" dirty="0"/>
              <a:t>0</a:t>
            </a:r>
            <a:r>
              <a:rPr lang="el-GR" b="1" dirty="0"/>
              <a:t> επικαλύπτει τους ήχους στις γύρω συχνότητες. </a:t>
            </a:r>
            <a:r>
              <a:rPr lang="el-GR" dirty="0"/>
              <a:t>Από μετρήσεις στο πλαίσιο πειραμάτων της ανθρώπινης ακοής, προκύπτουν οι επόμενες παρατηρήσεις: </a:t>
            </a:r>
          </a:p>
          <a:p>
            <a:pPr lvl="1"/>
            <a:r>
              <a:rPr lang="el-GR" dirty="0"/>
              <a:t>Η μορφή της επικάλυψης εξαρτάται από τη συχνότητα του επικαλύπτοντος ήχου. </a:t>
            </a:r>
          </a:p>
          <a:p>
            <a:pPr lvl="1"/>
            <a:r>
              <a:rPr lang="el-GR" dirty="0"/>
              <a:t>Όσο πιο υψηλή είναι η συχνότητα του επικαλύπτοντος ήχου τόσο μεγαλύτερο το (</a:t>
            </a:r>
            <a:r>
              <a:rPr lang="el-GR" dirty="0" err="1"/>
              <a:t>συχνοτικό</a:t>
            </a:r>
            <a:r>
              <a:rPr lang="el-GR" dirty="0"/>
              <a:t>) εύρος της επικάλυψης.  </a:t>
            </a:r>
            <a:endParaRPr lang="en-US" dirty="0"/>
          </a:p>
        </p:txBody>
      </p:sp>
    </p:spTree>
    <p:extLst>
      <p:ext uri="{BB962C8B-B14F-4D97-AF65-F5344CB8AC3E}">
        <p14:creationId xmlns:p14="http://schemas.microsoft.com/office/powerpoint/2010/main" val="39082665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8682C17-C84A-4EA4-B06F-558882EEA9CC}"/>
              </a:ext>
            </a:extLst>
          </p:cNvPr>
          <p:cNvPicPr>
            <a:picLocks noChangeAspect="1"/>
          </p:cNvPicPr>
          <p:nvPr/>
        </p:nvPicPr>
        <p:blipFill>
          <a:blip r:embed="rId3"/>
          <a:stretch>
            <a:fillRect/>
          </a:stretch>
        </p:blipFill>
        <p:spPr>
          <a:xfrm>
            <a:off x="899592" y="1070000"/>
            <a:ext cx="7014288" cy="3452440"/>
          </a:xfrm>
          <a:prstGeom prst="rect">
            <a:avLst/>
          </a:prstGeom>
        </p:spPr>
      </p:pic>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dirty="0"/>
              <a:t>Επικάλυψη στο πεδίο της συχνότητας</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57200" y="4581128"/>
            <a:ext cx="8229600" cy="2002234"/>
          </a:xfrm>
        </p:spPr>
        <p:txBody>
          <a:bodyPr>
            <a:normAutofit/>
          </a:bodyPr>
          <a:lstStyle/>
          <a:p>
            <a:r>
              <a:rPr lang="el-GR" sz="1600" dirty="0"/>
              <a:t>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a:t>
            </a:r>
          </a:p>
          <a:p>
            <a:r>
              <a:rPr lang="el-GR" sz="1600" dirty="0"/>
              <a:t>Για να μπορέσει, δηλαδή, </a:t>
            </a:r>
            <a:r>
              <a:rPr lang="el-GR" sz="1600" b="1" dirty="0"/>
              <a:t>να γίνει αντιληπτός ένας ήχος </a:t>
            </a:r>
            <a:r>
              <a:rPr lang="el-GR" sz="1600" dirty="0"/>
              <a:t>(εάν η συχνότητά του αντιστοιχεί στο εύρος συχνοτήτων που καλύπτει η καμπύλη) </a:t>
            </a:r>
            <a:r>
              <a:rPr lang="el-GR" sz="1600" b="1" dirty="0"/>
              <a:t>πρέπει η ένταση αυτού να υπερβαίνει τον ορίζοντα της καμπύλη.</a:t>
            </a:r>
          </a:p>
          <a:p>
            <a:endParaRPr lang="en-US" sz="1600" dirty="0"/>
          </a:p>
        </p:txBody>
      </p:sp>
    </p:spTree>
    <p:extLst>
      <p:ext uri="{BB962C8B-B14F-4D97-AF65-F5344CB8AC3E}">
        <p14:creationId xmlns:p14="http://schemas.microsoft.com/office/powerpoint/2010/main" val="16612390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Επικάλυψη στο Πεδίο του Χρόνου</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dirty="0"/>
              <a:t>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a:t>
            </a:r>
            <a:endParaRPr lang="en-US" dirty="0"/>
          </a:p>
          <a:p>
            <a:r>
              <a:rPr lang="el-GR" dirty="0"/>
              <a:t>Η επικάλυψη πριν το χρονικό διάστημα που αναπαράγεται ο ήχος οφείλεται </a:t>
            </a:r>
            <a:r>
              <a:rPr lang="el-GR" b="1" dirty="0"/>
              <a:t>στην περιορισμένη ευαισθησία του ανθρώπινου αυτιού </a:t>
            </a:r>
            <a:r>
              <a:rPr lang="el-GR" dirty="0"/>
              <a:t>(όσον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dirty="0"/>
          </a:p>
        </p:txBody>
      </p:sp>
    </p:spTree>
    <p:extLst>
      <p:ext uri="{BB962C8B-B14F-4D97-AF65-F5344CB8AC3E}">
        <p14:creationId xmlns:p14="http://schemas.microsoft.com/office/powerpoint/2010/main" val="33176267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Επικάλυψη στο Πεδίο του Χρόνου</a:t>
            </a:r>
            <a:endParaRPr lang="en-US" dirty="0"/>
          </a:p>
        </p:txBody>
      </p:sp>
      <p:pic>
        <p:nvPicPr>
          <p:cNvPr id="4" name="Εικόνα 3">
            <a:extLst>
              <a:ext uri="{FF2B5EF4-FFF2-40B4-BE49-F238E27FC236}">
                <a16:creationId xmlns:a16="http://schemas.microsoft.com/office/drawing/2014/main" id="{94BBB497-37F5-4DA9-8F0E-DC45CDFCF742}"/>
              </a:ext>
            </a:extLst>
          </p:cNvPr>
          <p:cNvPicPr>
            <a:picLocks noChangeAspect="1"/>
          </p:cNvPicPr>
          <p:nvPr/>
        </p:nvPicPr>
        <p:blipFill>
          <a:blip r:embed="rId3"/>
          <a:stretch>
            <a:fillRect/>
          </a:stretch>
        </p:blipFill>
        <p:spPr>
          <a:xfrm>
            <a:off x="638950" y="1628800"/>
            <a:ext cx="7866100" cy="4121621"/>
          </a:xfrm>
          <a:prstGeom prst="rect">
            <a:avLst/>
          </a:prstGeom>
        </p:spPr>
      </p:pic>
    </p:spTree>
    <p:extLst>
      <p:ext uri="{BB962C8B-B14F-4D97-AF65-F5344CB8AC3E}">
        <p14:creationId xmlns:p14="http://schemas.microsoft.com/office/powerpoint/2010/main" val="18177093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62C6F-2E66-49F9-9274-7477785D2F99}"/>
              </a:ext>
            </a:extLst>
          </p:cNvPr>
          <p:cNvSpPr>
            <a:spLocks noGrp="1"/>
          </p:cNvSpPr>
          <p:nvPr>
            <p:ph type="title"/>
          </p:nvPr>
        </p:nvSpPr>
        <p:spPr/>
        <p:txBody>
          <a:bodyPr/>
          <a:lstStyle/>
          <a:p>
            <a:r>
              <a:rPr lang="el-GR" dirty="0"/>
              <a:t>Οικονομία λόγω επικάλυψης</a:t>
            </a:r>
            <a:endParaRPr lang="en-US" dirty="0"/>
          </a:p>
        </p:txBody>
      </p:sp>
      <p:sp>
        <p:nvSpPr>
          <p:cNvPr id="3" name="Θέση περιεχομένου 2">
            <a:extLst>
              <a:ext uri="{FF2B5EF4-FFF2-40B4-BE49-F238E27FC236}">
                <a16:creationId xmlns:a16="http://schemas.microsoft.com/office/drawing/2014/main" id="{16DAF3D0-DB7B-4A63-AB18-BAF4ED27026D}"/>
              </a:ext>
            </a:extLst>
          </p:cNvPr>
          <p:cNvSpPr>
            <a:spLocks noGrp="1"/>
          </p:cNvSpPr>
          <p:nvPr>
            <p:ph idx="1"/>
          </p:nvPr>
        </p:nvSpPr>
        <p:spPr/>
        <p:txBody>
          <a:bodyPr>
            <a:normAutofit/>
          </a:bodyPr>
          <a:lstStyle/>
          <a:p>
            <a:r>
              <a:rPr lang="el-GR" dirty="0"/>
              <a:t>ήχοι που επικαλύπτονται δεν χρειάζεται να κωδικοποιούνται και να αποστέλλονται άρα πρέπει να αγνοούνται κατά τη συμπίεση.</a:t>
            </a:r>
          </a:p>
          <a:p>
            <a:r>
              <a:rPr lang="el-GR" dirty="0"/>
              <a:t>Προϋπόθεση να γίνει αντιληπτό το </a:t>
            </a:r>
            <a:r>
              <a:rPr lang="el-GR" b="1" dirty="0"/>
              <a:t>υποσύνολο του ηχητικού περιεχομένου το οποίο επικαλύπτεται</a:t>
            </a:r>
            <a:r>
              <a:rPr lang="el-GR" dirty="0"/>
              <a:t>.</a:t>
            </a:r>
          </a:p>
        </p:txBody>
      </p:sp>
    </p:spTree>
    <p:extLst>
      <p:ext uri="{BB962C8B-B14F-4D97-AF65-F5344CB8AC3E}">
        <p14:creationId xmlns:p14="http://schemas.microsoft.com/office/powerpoint/2010/main" val="251382823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dirty="0"/>
              <a:t>Τεχνικές συμπίεσης βάση επικάλυψης</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679844" cy="4752528"/>
          </a:xfrm>
        </p:spPr>
        <p:txBody>
          <a:bodyPr>
            <a:normAutofit fontScale="92500"/>
          </a:bodyPr>
          <a:lstStyle/>
          <a:p>
            <a:pPr marL="0" indent="0">
              <a:lnSpc>
                <a:spcPct val="110000"/>
              </a:lnSpc>
              <a:buNone/>
            </a:pPr>
            <a:r>
              <a:rPr lang="el-GR" dirty="0"/>
              <a:t>Οι μέθοδοι συμπίεσης του ήχου που χρησιμοποιούνται στους σύγχρονους αλγόριθμους συμπίεσης (μεταξύ των οποίων και στο MPEG) βασίζονται στην επικάλυψη</a:t>
            </a:r>
          </a:p>
          <a:p>
            <a:pPr>
              <a:lnSpc>
                <a:spcPct val="110000"/>
              </a:lnSpc>
            </a:pPr>
            <a:r>
              <a:rPr lang="el-GR" dirty="0"/>
              <a:t>κυρίως στο </a:t>
            </a:r>
            <a:r>
              <a:rPr lang="el-GR" b="1" dirty="0"/>
              <a:t>πεδίο της συχνότητας </a:t>
            </a:r>
          </a:p>
          <a:p>
            <a:pPr>
              <a:lnSpc>
                <a:spcPct val="110000"/>
              </a:lnSpc>
            </a:pPr>
            <a:r>
              <a:rPr lang="el-GR" dirty="0"/>
              <a:t>αλλά και σε αυτό </a:t>
            </a:r>
            <a:r>
              <a:rPr lang="el-GR" b="1" dirty="0"/>
              <a:t>του χρόνου</a:t>
            </a:r>
          </a:p>
          <a:p>
            <a:pPr marL="0" indent="0">
              <a:lnSpc>
                <a:spcPct val="110000"/>
              </a:lnSpc>
              <a:buNone/>
            </a:pPr>
            <a:r>
              <a:rPr lang="el-GR" dirty="0"/>
              <a:t>με τις τεχνικές που χρησιμοποιούνται να είναι πολύ παρόμοιες για τους διάφορους κωδικοποιητές. </a:t>
            </a:r>
            <a:endParaRPr lang="en-US" dirty="0"/>
          </a:p>
        </p:txBody>
      </p:sp>
    </p:spTree>
    <p:extLst>
      <p:ext uri="{BB962C8B-B14F-4D97-AF65-F5344CB8AC3E}">
        <p14:creationId xmlns:p14="http://schemas.microsoft.com/office/powerpoint/2010/main" val="4911598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dirty="0" err="1"/>
              <a:t>Κβαντισμός</a:t>
            </a:r>
            <a:r>
              <a:rPr lang="el-GR" dirty="0"/>
              <a:t> και Θόρυβος </a:t>
            </a:r>
            <a:r>
              <a:rPr lang="el-GR" dirty="0" err="1"/>
              <a:t>Κβαντισμού</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428324" cy="5026570"/>
          </a:xfrm>
        </p:spPr>
        <p:txBody>
          <a:bodyPr>
            <a:normAutofit fontScale="85000" lnSpcReduction="10000"/>
          </a:bodyPr>
          <a:lstStyle/>
          <a:p>
            <a:r>
              <a:rPr lang="el-GR" dirty="0"/>
              <a:t>Ο </a:t>
            </a:r>
            <a:r>
              <a:rPr lang="el-GR" dirty="0" err="1"/>
              <a:t>κβαντισμός</a:t>
            </a:r>
            <a:r>
              <a:rPr lang="el-GR" dirty="0"/>
              <a:t> (ή </a:t>
            </a:r>
            <a:r>
              <a:rPr lang="el-GR" dirty="0" err="1"/>
              <a:t>διακριτοποίηση</a:t>
            </a:r>
            <a:r>
              <a:rPr lang="el-GR" dirty="0"/>
              <a:t>) αποτελεί την αντιστοίχιση της τιμής του ηχητικού σήματος από την αναλογική μορφή σε συγκεκριμένες διακριτές στάθμες. </a:t>
            </a:r>
          </a:p>
          <a:p>
            <a:r>
              <a:rPr lang="el-GR" dirty="0"/>
              <a:t>Ο </a:t>
            </a:r>
            <a:r>
              <a:rPr lang="el-GR" dirty="0" err="1"/>
              <a:t>κβαντισμός</a:t>
            </a:r>
            <a:r>
              <a:rPr lang="el-GR" dirty="0"/>
              <a:t> καθορίζεται από το πλήθος των </a:t>
            </a:r>
            <a:r>
              <a:rPr lang="el-GR" dirty="0" err="1"/>
              <a:t>bits</a:t>
            </a:r>
            <a:r>
              <a:rPr lang="el-GR" dirty="0"/>
              <a:t>, έστω Ν, που αξιοποιούνται για την αναπαράσταση των τιμών του σήματος. </a:t>
            </a:r>
          </a:p>
          <a:p>
            <a:r>
              <a:rPr lang="el-GR" dirty="0"/>
              <a:t>Στην περίπτωση του ήχου, το πλήθος των </a:t>
            </a:r>
            <a:r>
              <a:rPr lang="el-GR" dirty="0" err="1"/>
              <a:t>bits</a:t>
            </a:r>
            <a:r>
              <a:rPr lang="el-GR" dirty="0"/>
              <a:t> που συνήθως χρησιμοποιείται είναι 16 (ενώ σε κάποιες προγενέστερες συνήθως περιπτώσεις ήταν 8 </a:t>
            </a:r>
            <a:r>
              <a:rPr lang="el-GR" dirty="0" err="1"/>
              <a:t>bits</a:t>
            </a:r>
            <a:r>
              <a:rPr lang="el-GR" dirty="0"/>
              <a:t>). </a:t>
            </a:r>
          </a:p>
          <a:p>
            <a:r>
              <a:rPr lang="el-GR" dirty="0"/>
              <a:t>Το πλήθος των </a:t>
            </a:r>
            <a:r>
              <a:rPr lang="el-GR" dirty="0" err="1"/>
              <a:t>bits</a:t>
            </a:r>
            <a:r>
              <a:rPr lang="el-GR" dirty="0"/>
              <a:t> καθορίζει το πλήθος από τις στάθμες </a:t>
            </a:r>
            <a:r>
              <a:rPr lang="el-GR" dirty="0" err="1"/>
              <a:t>κβαντισμού</a:t>
            </a:r>
            <a:r>
              <a:rPr lang="el-GR" dirty="0"/>
              <a:t> 2</a:t>
            </a:r>
            <a:r>
              <a:rPr lang="el-GR" baseline="30000" dirty="0"/>
              <a:t>Ν</a:t>
            </a:r>
            <a:r>
              <a:rPr lang="el-GR" dirty="0"/>
              <a:t> και αντίστοιχα τον θόρυβο </a:t>
            </a:r>
            <a:r>
              <a:rPr lang="el-GR" dirty="0" err="1"/>
              <a:t>κβαντισμού</a:t>
            </a:r>
            <a:r>
              <a:rPr lang="el-GR" dirty="0"/>
              <a:t>. </a:t>
            </a:r>
            <a:endParaRPr lang="en-US" dirty="0"/>
          </a:p>
        </p:txBody>
      </p:sp>
    </p:spTree>
    <p:extLst>
      <p:ext uri="{BB962C8B-B14F-4D97-AF65-F5344CB8AC3E}">
        <p14:creationId xmlns:p14="http://schemas.microsoft.com/office/powerpoint/2010/main" val="209500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 και 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464156" y="1556792"/>
            <a:ext cx="8500332" cy="5026570"/>
          </a:xfrm>
        </p:spPr>
        <p:txBody>
          <a:bodyPr>
            <a:normAutofit fontScale="70000" lnSpcReduction="20000"/>
          </a:bodyPr>
          <a:lstStyle/>
          <a:p>
            <a:r>
              <a:rPr lang="el-GR" dirty="0"/>
              <a:t>Το σήμα στη συνέχεια φιλτράρεται με χρήση φίλτρου χαμηλών συχνοτήτων </a:t>
            </a:r>
          </a:p>
          <a:p>
            <a:pPr lvl="1"/>
            <a:r>
              <a:rPr lang="el-GR" dirty="0"/>
              <a:t>το σήμα της φωτεινότητας υφίσταται φιλτράρισμα στα 5,75 </a:t>
            </a:r>
            <a:r>
              <a:rPr lang="el-GR" dirty="0" err="1"/>
              <a:t>MHz</a:t>
            </a:r>
            <a:endParaRPr lang="el-GR" dirty="0"/>
          </a:p>
          <a:p>
            <a:pPr lvl="1"/>
            <a:r>
              <a:rPr lang="el-GR" dirty="0"/>
              <a:t>τα σήματα των </a:t>
            </a:r>
            <a:r>
              <a:rPr lang="el-GR" dirty="0" err="1"/>
              <a:t>χρωμοδιαφορών</a:t>
            </a:r>
            <a:r>
              <a:rPr lang="el-GR" dirty="0"/>
              <a:t> στα 2,75 </a:t>
            </a:r>
            <a:r>
              <a:rPr lang="el-GR" dirty="0" err="1"/>
              <a:t>MHz</a:t>
            </a:r>
            <a:r>
              <a:rPr lang="el-GR" dirty="0"/>
              <a:t>  </a:t>
            </a:r>
          </a:p>
          <a:p>
            <a:r>
              <a:rPr lang="el-GR" dirty="0"/>
              <a:t>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r>
              <a:rPr lang="el-GR" dirty="0"/>
              <a:t>Οι συχνότητες δειγματοληψίας για τα σήματα πρέπει να υπερβαίνουν το διπλάσιο της μέγιστης συνιστώσας συχνότητας (σύμφωνα και με το φιλτράρισμα που έχουν υποστεί) ώστε να ικανοποιούν το θεώρημα του </a:t>
            </a:r>
            <a:r>
              <a:rPr lang="el-GR" dirty="0" err="1"/>
              <a:t>Shannon</a:t>
            </a:r>
            <a:r>
              <a:rPr lang="en-US" dirty="0"/>
              <a:t>.</a:t>
            </a:r>
          </a:p>
          <a:p>
            <a:r>
              <a:rPr lang="el-GR" dirty="0"/>
              <a:t>Παρατηρούμε ότι η συχνότητα δειγματοληψίας της φωτεινότητας είναι η διπλάσια από αυτή των </a:t>
            </a:r>
            <a:r>
              <a:rPr lang="el-GR" dirty="0" err="1"/>
              <a:t>χρωμοδιαφορών</a:t>
            </a:r>
            <a:r>
              <a:rPr lang="el-GR" dirty="0"/>
              <a:t>, με αποτέλεσμα το πλήθος των δειγμάτων που αφορούν τη φωτεινότητα να ισούται με το πλήθος των δειγμάτων που αφορούν τις </a:t>
            </a:r>
            <a:r>
              <a:rPr lang="el-GR" dirty="0" err="1"/>
              <a:t>χρωμοδιαφορές</a:t>
            </a:r>
            <a:r>
              <a:rPr lang="el-GR" dirty="0"/>
              <a:t>.</a:t>
            </a:r>
            <a:endParaRPr lang="en-US" dirty="0"/>
          </a:p>
        </p:txBody>
      </p:sp>
    </p:spTree>
    <p:extLst>
      <p:ext uri="{BB962C8B-B14F-4D97-AF65-F5344CB8AC3E}">
        <p14:creationId xmlns:p14="http://schemas.microsoft.com/office/powerpoint/2010/main" val="139581437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976E34-07E4-4FD6-8E13-FF2EA33DFB71}"/>
              </a:ext>
            </a:extLst>
          </p:cNvPr>
          <p:cNvSpPr>
            <a:spLocks noGrp="1"/>
          </p:cNvSpPr>
          <p:nvPr>
            <p:ph type="title"/>
          </p:nvPr>
        </p:nvSpPr>
        <p:spPr/>
        <p:txBody>
          <a:bodyPr/>
          <a:lstStyle/>
          <a:p>
            <a:r>
              <a:rPr lang="el-GR" dirty="0"/>
              <a:t>Κωδικοποίηση ήχου</a:t>
            </a:r>
            <a:endParaRPr lang="en-US" dirty="0"/>
          </a:p>
        </p:txBody>
      </p:sp>
      <p:sp>
        <p:nvSpPr>
          <p:cNvPr id="5" name="Θέση κειμένου 4">
            <a:extLst>
              <a:ext uri="{FF2B5EF4-FFF2-40B4-BE49-F238E27FC236}">
                <a16:creationId xmlns:a16="http://schemas.microsoft.com/office/drawing/2014/main" id="{E8F2F094-9E47-4DF5-A294-E1D5150F5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5988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72F0-1ECD-40E0-B53D-B8358916D8B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30C3675-5BAC-4E63-8164-030B8764E691}"/>
              </a:ext>
            </a:extLst>
          </p:cNvPr>
          <p:cNvSpPr>
            <a:spLocks noGrp="1"/>
          </p:cNvSpPr>
          <p:nvPr>
            <p:ph idx="1"/>
          </p:nvPr>
        </p:nvSpPr>
        <p:spPr/>
        <p:txBody>
          <a:bodyPr/>
          <a:lstStyle/>
          <a:p>
            <a:endParaRPr lang="en-US"/>
          </a:p>
        </p:txBody>
      </p:sp>
      <p:pic>
        <p:nvPicPr>
          <p:cNvPr id="4" name="Θέση περιεχομένου 5">
            <a:extLst>
              <a:ext uri="{FF2B5EF4-FFF2-40B4-BE49-F238E27FC236}">
                <a16:creationId xmlns:a16="http://schemas.microsoft.com/office/drawing/2014/main" id="{60178E17-4736-46B7-A9A5-3559F6540795}"/>
              </a:ext>
            </a:extLst>
          </p:cNvPr>
          <p:cNvPicPr>
            <a:picLocks noChangeAspect="1"/>
          </p:cNvPicPr>
          <p:nvPr/>
        </p:nvPicPr>
        <p:blipFill>
          <a:blip r:embed="rId3"/>
          <a:stretch>
            <a:fillRect/>
          </a:stretch>
        </p:blipFill>
        <p:spPr>
          <a:xfrm>
            <a:off x="313184" y="2852936"/>
            <a:ext cx="8229600" cy="1565328"/>
          </a:xfrm>
          <a:prstGeom prst="rect">
            <a:avLst/>
          </a:prstGeom>
        </p:spPr>
      </p:pic>
      <p:sp>
        <p:nvSpPr>
          <p:cNvPr id="5" name="Ορθογώνιο 4">
            <a:extLst>
              <a:ext uri="{FF2B5EF4-FFF2-40B4-BE49-F238E27FC236}">
                <a16:creationId xmlns:a16="http://schemas.microsoft.com/office/drawing/2014/main" id="{C48F7F03-276E-4255-BD33-B10DDC672695}"/>
              </a:ext>
            </a:extLst>
          </p:cNvPr>
          <p:cNvSpPr/>
          <p:nvPr/>
        </p:nvSpPr>
        <p:spPr>
          <a:xfrm>
            <a:off x="5580112" y="3435560"/>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255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normAutofit fontScale="90000"/>
          </a:bodyPr>
          <a:lstStyle/>
          <a:p>
            <a:r>
              <a:rPr lang="el-GR" dirty="0"/>
              <a:t>Βήματα κωδικοποίησης ηχητικού σήματος</a:t>
            </a:r>
            <a:endParaRPr lang="en-US" dirty="0"/>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a:xfrm>
            <a:off x="464156" y="1556792"/>
            <a:ext cx="8572340" cy="4896544"/>
          </a:xfrm>
        </p:spPr>
        <p:txBody>
          <a:bodyPr>
            <a:normAutofit lnSpcReduction="10000"/>
          </a:bodyPr>
          <a:lstStyle/>
          <a:p>
            <a:r>
              <a:rPr lang="el-GR" sz="2000" dirty="0"/>
              <a:t>Το ψηφιακό ηχητικό σήμα ακολουθεί δύο διακριτές διαδρομές στον κωδικοποιητή, οι οποίες αναπαρίστανται στο επόμενο σχήμα.</a:t>
            </a:r>
          </a:p>
          <a:p>
            <a:endParaRPr lang="en-US" sz="2000" dirty="0"/>
          </a:p>
          <a:p>
            <a:endParaRPr lang="en-US" sz="2000" dirty="0"/>
          </a:p>
          <a:p>
            <a:endParaRPr lang="en-US" sz="2000" dirty="0"/>
          </a:p>
          <a:p>
            <a:endParaRPr lang="en-US" sz="2000" dirty="0"/>
          </a:p>
          <a:p>
            <a:endParaRPr lang="en-US" sz="2000" dirty="0"/>
          </a:p>
          <a:p>
            <a:r>
              <a:rPr lang="en-US" sz="2000" dirty="0"/>
              <a:t>T</a:t>
            </a:r>
            <a:r>
              <a:rPr lang="el-GR" sz="2000" dirty="0"/>
              <a:t>ο σήμα οδηγείται </a:t>
            </a:r>
            <a:r>
              <a:rPr lang="el-GR" sz="2000" b="1" dirty="0"/>
              <a:t>στον αναλυτή φάσματος, </a:t>
            </a:r>
            <a:r>
              <a:rPr lang="el-GR" sz="2000" dirty="0"/>
              <a:t>όπου μετασχηματίζεται κατά Διακριτό Μετασχηματισμό Φουριέ (ΔΜΦ), ο οποίος υλοποιείται μέσω του αλγορίθμου του </a:t>
            </a:r>
            <a:r>
              <a:rPr lang="el-GR" sz="2000" b="1" dirty="0"/>
              <a:t>Ταχέως Μετασχηματισμού Φουριέ</a:t>
            </a:r>
            <a:r>
              <a:rPr lang="el-GR" sz="2000" dirty="0"/>
              <a:t>.</a:t>
            </a:r>
            <a:endParaRPr lang="en-US" sz="2000" dirty="0"/>
          </a:p>
          <a:p>
            <a:r>
              <a:rPr lang="el-GR" sz="2000" dirty="0"/>
              <a:t>Αφού πραγματοποιηθεί ο Ταχύς Μετασχηματισμός Φουριέ (</a:t>
            </a:r>
            <a:r>
              <a:rPr lang="el-GR" sz="2000" dirty="0" err="1"/>
              <a:t>Fast</a:t>
            </a:r>
            <a:r>
              <a:rPr lang="el-GR" sz="2000" dirty="0"/>
              <a:t> </a:t>
            </a:r>
            <a:r>
              <a:rPr lang="el-GR" sz="2000" dirty="0" err="1"/>
              <a:t>Fourier</a:t>
            </a:r>
            <a:r>
              <a:rPr lang="el-GR" sz="2000" dirty="0"/>
              <a:t> </a:t>
            </a:r>
            <a:r>
              <a:rPr lang="el-GR" sz="2000" dirty="0" err="1"/>
              <a:t>Τransform</a:t>
            </a:r>
            <a:r>
              <a:rPr lang="el-GR" sz="2000" dirty="0"/>
              <a:t>, FFT) </a:t>
            </a:r>
            <a:r>
              <a:rPr lang="el-GR" sz="2000" b="1" dirty="0"/>
              <a:t>ξεχωρίζουν τα τμήματα του ηχητικού σήματος και τα εύρη των συχνοτήτων που αυτά ανήκουν.</a:t>
            </a:r>
            <a:endParaRPr lang="en-US" sz="2000" b="1" dirty="0"/>
          </a:p>
          <a:p>
            <a:endParaRPr lang="el-GR" sz="2000" dirty="0"/>
          </a:p>
        </p:txBody>
      </p:sp>
      <p:pic>
        <p:nvPicPr>
          <p:cNvPr id="4" name="Εικόνα 3">
            <a:extLst>
              <a:ext uri="{FF2B5EF4-FFF2-40B4-BE49-F238E27FC236}">
                <a16:creationId xmlns:a16="http://schemas.microsoft.com/office/drawing/2014/main" id="{996E2F89-648C-4E51-A30E-80D52CDD51DB}"/>
              </a:ext>
            </a:extLst>
          </p:cNvPr>
          <p:cNvPicPr>
            <a:picLocks noChangeAspect="1"/>
          </p:cNvPicPr>
          <p:nvPr/>
        </p:nvPicPr>
        <p:blipFill>
          <a:blip r:embed="rId3"/>
          <a:stretch>
            <a:fillRect/>
          </a:stretch>
        </p:blipFill>
        <p:spPr>
          <a:xfrm>
            <a:off x="1362075" y="2132856"/>
            <a:ext cx="6419850" cy="2324100"/>
          </a:xfrm>
          <a:prstGeom prst="rect">
            <a:avLst/>
          </a:prstGeom>
        </p:spPr>
      </p:pic>
    </p:spTree>
    <p:extLst>
      <p:ext uri="{BB962C8B-B14F-4D97-AF65-F5344CB8AC3E}">
        <p14:creationId xmlns:p14="http://schemas.microsoft.com/office/powerpoint/2010/main" val="22905851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p:txBody>
          <a:bodyPr>
            <a:normAutofit/>
          </a:bodyPr>
          <a:lstStyle/>
          <a:p>
            <a:r>
              <a:rPr lang="el-GR" sz="2000" dirty="0"/>
              <a:t>Παράλληλα το ηχητικό σήμα </a:t>
            </a:r>
            <a:r>
              <a:rPr lang="el-GR" sz="2000" b="1" dirty="0"/>
              <a:t>υφίσταται φιλτράρισμα </a:t>
            </a:r>
            <a:r>
              <a:rPr lang="el-GR" sz="2000" dirty="0"/>
              <a:t>και χωρίζεται σε </a:t>
            </a:r>
            <a:r>
              <a:rPr lang="el-GR" sz="2000" b="1" dirty="0" err="1"/>
              <a:t>υπομπάντες</a:t>
            </a:r>
            <a:r>
              <a:rPr lang="el-GR" sz="2000" dirty="0"/>
              <a:t> (οι οποίες αφορούν συγκεκριμένες και περιορισμένες περιοχές συχνοτήτων). </a:t>
            </a:r>
            <a:endParaRPr lang="en-US" sz="2000" dirty="0"/>
          </a:p>
          <a:p>
            <a:r>
              <a:rPr lang="el-GR" sz="2000" dirty="0"/>
              <a:t>Οι </a:t>
            </a:r>
            <a:r>
              <a:rPr lang="el-GR" sz="2000" dirty="0" err="1"/>
              <a:t>υπομπάντες</a:t>
            </a:r>
            <a:r>
              <a:rPr lang="el-GR" sz="2000" dirty="0"/>
              <a:t> αυτές είναι εν γένει πιο εύκολα </a:t>
            </a:r>
            <a:r>
              <a:rPr lang="el-GR" sz="2000" dirty="0" err="1"/>
              <a:t>διαχειρίσιμες</a:t>
            </a:r>
            <a:r>
              <a:rPr lang="el-GR" sz="2000" dirty="0"/>
              <a:t>, όσον αφορά τη θεώρηση των </a:t>
            </a:r>
            <a:r>
              <a:rPr lang="el-GR" sz="2000" b="1" dirty="0"/>
              <a:t>φαινομένων</a:t>
            </a:r>
            <a:r>
              <a:rPr lang="el-GR" sz="2000" dirty="0"/>
              <a:t> </a:t>
            </a:r>
            <a:r>
              <a:rPr lang="el-GR" sz="2000" b="1" dirty="0"/>
              <a:t>κάλυψη</a:t>
            </a:r>
            <a:r>
              <a:rPr lang="el-GR" sz="2000" dirty="0"/>
              <a:t>ς, από το συνολικό ηχητικό σήμα (το οποίο εκτείνεται στο συνολικό εύρος ζώνης).</a:t>
            </a:r>
            <a:endParaRPr lang="en-US" sz="2000" dirty="0"/>
          </a:p>
        </p:txBody>
      </p:sp>
      <p:pic>
        <p:nvPicPr>
          <p:cNvPr id="4" name="Εικόνα 3">
            <a:extLst>
              <a:ext uri="{FF2B5EF4-FFF2-40B4-BE49-F238E27FC236}">
                <a16:creationId xmlns:a16="http://schemas.microsoft.com/office/drawing/2014/main" id="{9A592CE3-03DB-4363-BAF1-617412F68A5E}"/>
              </a:ext>
            </a:extLst>
          </p:cNvPr>
          <p:cNvPicPr>
            <a:picLocks noChangeAspect="1"/>
          </p:cNvPicPr>
          <p:nvPr/>
        </p:nvPicPr>
        <p:blipFill>
          <a:blip r:embed="rId3"/>
          <a:stretch>
            <a:fillRect/>
          </a:stretch>
        </p:blipFill>
        <p:spPr>
          <a:xfrm>
            <a:off x="1043608" y="3717032"/>
            <a:ext cx="7360188" cy="2664519"/>
          </a:xfrm>
          <a:prstGeom prst="rect">
            <a:avLst/>
          </a:prstGeom>
        </p:spPr>
      </p:pic>
    </p:spTree>
    <p:extLst>
      <p:ext uri="{BB962C8B-B14F-4D97-AF65-F5344CB8AC3E}">
        <p14:creationId xmlns:p14="http://schemas.microsoft.com/office/powerpoint/2010/main" val="9611364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Ιστορική εξέλιξη – </a:t>
            </a:r>
            <a:r>
              <a:rPr lang="en-US" dirty="0"/>
              <a:t>MPEG-1</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92500" lnSpcReduction="10000"/>
          </a:bodyPr>
          <a:lstStyle/>
          <a:p>
            <a:r>
              <a:rPr lang="el-GR" sz="2400" dirty="0"/>
              <a:t>Οι δύο τεχνικές, της διαίρεσης σε μπάντες και του μετασχηματισμού, χρησιμοποιήθηκαν στα πρώτα πρότυπα του MPEG που είχαν να κάνουν με τη συμπίεση του ήχου και συγκεκριμένα στο πρότυπο MPEG-1 όπως αυτό διαμορφώθηκε στις αρχές της δεκαετίας του 1990</a:t>
            </a:r>
            <a:r>
              <a:rPr lang="en-US" sz="2400" dirty="0"/>
              <a:t>.</a:t>
            </a:r>
          </a:p>
          <a:p>
            <a:r>
              <a:rPr lang="el-GR" sz="2400" dirty="0"/>
              <a:t>Το πρότυπο MPEG-1 </a:t>
            </a:r>
            <a:r>
              <a:rPr lang="el-GR" sz="2400" dirty="0" err="1"/>
              <a:t>audio</a:t>
            </a:r>
            <a:r>
              <a:rPr lang="el-GR" sz="2400" dirty="0"/>
              <a:t> αποτελείται από τρία επίπεδα (</a:t>
            </a:r>
            <a:r>
              <a:rPr lang="el-GR" sz="2400" dirty="0" err="1"/>
              <a:t>layers</a:t>
            </a:r>
            <a:r>
              <a:rPr lang="el-GR" sz="2400" dirty="0"/>
              <a:t>) I, II και ΙΙΙ. Το επίπεδο ΙΙΙ δίνει το γνωστό πρότυπο mp3 (MPEG1, </a:t>
            </a:r>
            <a:r>
              <a:rPr lang="el-GR" sz="2400" dirty="0" err="1"/>
              <a:t>layer</a:t>
            </a:r>
            <a:r>
              <a:rPr lang="el-GR" sz="2400" dirty="0"/>
              <a:t> III). </a:t>
            </a:r>
            <a:endParaRPr lang="en-US" sz="2400" dirty="0"/>
          </a:p>
          <a:p>
            <a:r>
              <a:rPr lang="el-GR" sz="2400" dirty="0"/>
              <a:t>Το MPEG-2 υιοθέτησε τα τρία επίπεδα του MPEG-1 όσον αφορά τον ήχο και το επίπεδο ΙΙ επεκτάθηκε για να δημιουργήσει το επίπεδο II MC, το οποίο είναι και το </a:t>
            </a:r>
            <a:r>
              <a:rPr lang="el-GR" sz="2400" dirty="0" err="1"/>
              <a:t>πολυκαναλικό</a:t>
            </a:r>
            <a:r>
              <a:rPr lang="el-GR" sz="2400" dirty="0"/>
              <a:t> (</a:t>
            </a:r>
            <a:r>
              <a:rPr lang="el-GR" sz="2400" dirty="0" err="1"/>
              <a:t>multichannel</a:t>
            </a:r>
            <a:r>
              <a:rPr lang="el-GR" sz="2400" dirty="0"/>
              <a:t>). Το πρότυπο ISO/IEC 13818-3 του MPEG-2 για τον ήχο υιοθετήθηκε το 1994.</a:t>
            </a:r>
            <a:endParaRPr lang="en-US" sz="2400" dirty="0"/>
          </a:p>
        </p:txBody>
      </p:sp>
    </p:spTree>
    <p:extLst>
      <p:ext uri="{BB962C8B-B14F-4D97-AF65-F5344CB8AC3E}">
        <p14:creationId xmlns:p14="http://schemas.microsoft.com/office/powerpoint/2010/main" val="29339725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dirty="0"/>
              <a:t>Πρότυπα</a:t>
            </a:r>
            <a:endParaRPr lang="en-US" dirty="0"/>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107504" y="1556792"/>
            <a:ext cx="9036496" cy="4824536"/>
          </a:xfrm>
        </p:spPr>
        <p:txBody>
          <a:bodyPr>
            <a:normAutofit fontScale="77500" lnSpcReduction="20000"/>
          </a:bodyPr>
          <a:lstStyle/>
          <a:p>
            <a:pPr marL="0" indent="0">
              <a:lnSpc>
                <a:spcPct val="120000"/>
              </a:lnSpc>
              <a:buNone/>
            </a:pPr>
            <a:r>
              <a:rPr lang="el-GR" dirty="0"/>
              <a:t>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 </a:t>
            </a:r>
            <a:r>
              <a:rPr lang="el-GR" dirty="0" err="1"/>
              <a:t>part</a:t>
            </a:r>
            <a:r>
              <a:rPr lang="el-GR" dirty="0"/>
              <a:t> 3, θέματα του ήχου</a:t>
            </a:r>
          </a:p>
          <a:p>
            <a:pPr>
              <a:lnSpc>
                <a:spcPct val="120000"/>
              </a:lnSpc>
            </a:pPr>
            <a:r>
              <a:rPr lang="el-GR" dirty="0"/>
              <a:t>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a:t>
            </a:r>
            <a:r>
              <a:rPr lang="el-GR" b="1" dirty="0"/>
              <a:t>mp3</a:t>
            </a:r>
            <a:r>
              <a:rPr lang="el-GR" dirty="0"/>
              <a:t> (MPEG-1, </a:t>
            </a:r>
            <a:r>
              <a:rPr lang="el-GR" dirty="0" err="1"/>
              <a:t>layer</a:t>
            </a:r>
            <a:r>
              <a:rPr lang="el-GR" dirty="0"/>
              <a:t> III).</a:t>
            </a:r>
          </a:p>
          <a:p>
            <a:pPr>
              <a:lnSpc>
                <a:spcPct val="120000"/>
              </a:lnSpc>
            </a:pPr>
            <a:r>
              <a:rPr lang="el-GR" dirty="0"/>
              <a:t>MPEG-2 </a:t>
            </a:r>
            <a:endParaRPr lang="en-US" dirty="0"/>
          </a:p>
          <a:p>
            <a:pPr lvl="1">
              <a:lnSpc>
                <a:spcPct val="120000"/>
              </a:lnSpc>
            </a:pPr>
            <a:r>
              <a:rPr lang="en-US" dirty="0"/>
              <a:t>3 </a:t>
            </a:r>
            <a:r>
              <a:rPr lang="el-GR" dirty="0"/>
              <a:t>επίπεδα του MPEG-1 </a:t>
            </a:r>
          </a:p>
          <a:p>
            <a:pPr lvl="1">
              <a:lnSpc>
                <a:spcPct val="120000"/>
              </a:lnSpc>
            </a:pPr>
            <a:r>
              <a:rPr lang="el-GR" dirty="0"/>
              <a:t>επίπεδο ΙΙ επεκτάθηκε για να δημιουργήσει το επίπεδο </a:t>
            </a:r>
            <a:r>
              <a:rPr lang="el-GR" b="1" dirty="0"/>
              <a:t>IIMC</a:t>
            </a:r>
            <a:r>
              <a:rPr lang="el-GR" dirty="0"/>
              <a:t> (</a:t>
            </a:r>
            <a:r>
              <a:rPr lang="el-GR" b="1" dirty="0" err="1"/>
              <a:t>m</a:t>
            </a:r>
            <a:r>
              <a:rPr lang="el-GR" dirty="0" err="1"/>
              <a:t>ulti</a:t>
            </a:r>
            <a:r>
              <a:rPr lang="el-GR" b="1" dirty="0" err="1"/>
              <a:t>c</a:t>
            </a:r>
            <a:r>
              <a:rPr lang="el-GR" dirty="0" err="1"/>
              <a:t>hannel</a:t>
            </a:r>
            <a:r>
              <a:rPr lang="el-GR" dirty="0"/>
              <a:t>)</a:t>
            </a:r>
          </a:p>
          <a:p>
            <a:pPr lvl="1">
              <a:lnSpc>
                <a:spcPct val="120000"/>
              </a:lnSpc>
            </a:pPr>
            <a:r>
              <a:rPr lang="el-GR" b="1" dirty="0"/>
              <a:t>AAC</a:t>
            </a:r>
            <a:r>
              <a:rPr lang="el-GR" dirty="0"/>
              <a:t> ISO/IEC 13818-7 (</a:t>
            </a:r>
            <a:r>
              <a:rPr lang="el-GR" dirty="0" err="1"/>
              <a:t>Advanced</a:t>
            </a:r>
            <a:r>
              <a:rPr lang="el-GR" dirty="0"/>
              <a:t> </a:t>
            </a:r>
            <a:r>
              <a:rPr lang="el-GR" dirty="0" err="1"/>
              <a:t>Audio</a:t>
            </a:r>
            <a:r>
              <a:rPr lang="el-GR" dirty="0"/>
              <a:t> </a:t>
            </a:r>
            <a:r>
              <a:rPr lang="el-GR" dirty="0" err="1"/>
              <a:t>Coding</a:t>
            </a:r>
            <a:r>
              <a:rPr lang="el-GR" dirty="0"/>
              <a:t>) </a:t>
            </a:r>
          </a:p>
          <a:p>
            <a:pPr>
              <a:lnSpc>
                <a:spcPct val="120000"/>
              </a:lnSpc>
            </a:pPr>
            <a:r>
              <a:rPr lang="el-GR" dirty="0"/>
              <a:t>MPEG-4 ISO/IEC 14496-3 </a:t>
            </a:r>
            <a:r>
              <a:rPr lang="el-GR" b="1" dirty="0"/>
              <a:t>AAC </a:t>
            </a:r>
            <a:r>
              <a:rPr lang="el-GR" dirty="0"/>
              <a:t>και </a:t>
            </a:r>
            <a:r>
              <a:rPr lang="el-GR" b="1" dirty="0" err="1"/>
              <a:t>AACPlus</a:t>
            </a:r>
            <a:endParaRPr lang="en-US" b="1" dirty="0"/>
          </a:p>
        </p:txBody>
      </p:sp>
    </p:spTree>
    <p:extLst>
      <p:ext uri="{BB962C8B-B14F-4D97-AF65-F5344CB8AC3E}">
        <p14:creationId xmlns:p14="http://schemas.microsoft.com/office/powerpoint/2010/main" val="35024798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dirty="0"/>
              <a:t>Πρότυπα</a:t>
            </a:r>
            <a:endParaRPr lang="en-US" dirty="0"/>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464156" y="1556792"/>
            <a:ext cx="8679844" cy="4525963"/>
          </a:xfrm>
        </p:spPr>
        <p:txBody>
          <a:bodyPr>
            <a:normAutofit/>
          </a:bodyPr>
          <a:lstStyle/>
          <a:p>
            <a:r>
              <a:rPr lang="el-GR" dirty="0" err="1"/>
              <a:t>Dolby</a:t>
            </a:r>
            <a:r>
              <a:rPr lang="el-GR" dirty="0"/>
              <a:t> </a:t>
            </a:r>
            <a:r>
              <a:rPr lang="el-GR" dirty="0" err="1"/>
              <a:t>digital</a:t>
            </a:r>
            <a:r>
              <a:rPr lang="el-GR" dirty="0"/>
              <a:t> </a:t>
            </a:r>
            <a:r>
              <a:rPr lang="el-GR" dirty="0" err="1"/>
              <a:t>audio</a:t>
            </a:r>
            <a:r>
              <a:rPr lang="el-GR" dirty="0"/>
              <a:t> (AC-3 </a:t>
            </a:r>
            <a:r>
              <a:rPr lang="el-GR" dirty="0" err="1"/>
              <a:t>audio</a:t>
            </a:r>
            <a:r>
              <a:rPr lang="el-GR" dirty="0"/>
              <a:t>)</a:t>
            </a:r>
          </a:p>
          <a:p>
            <a:r>
              <a:rPr lang="el-GR" dirty="0"/>
              <a:t>Από πλευράς ποιότητας, οι δύο βασικές κωδικοποιήσεις (του MPEG και των </a:t>
            </a:r>
            <a:r>
              <a:rPr lang="el-GR" dirty="0" err="1"/>
              <a:t>Dolby</a:t>
            </a:r>
            <a:r>
              <a:rPr lang="el-GR" dirty="0"/>
              <a:t> </a:t>
            </a:r>
            <a:r>
              <a:rPr lang="el-GR" dirty="0" err="1"/>
              <a:t>Labs</a:t>
            </a:r>
            <a:r>
              <a:rPr lang="el-GR" dirty="0"/>
              <a:t>) θεωρούνται πλέον ισοδύναμες. </a:t>
            </a:r>
          </a:p>
          <a:p>
            <a:r>
              <a:rPr lang="el-GR" dirty="0"/>
              <a:t>Οι αποκωδικοποιητές υποστηρίζουν και τις δύο κωδικοποιήσεις. </a:t>
            </a:r>
          </a:p>
        </p:txBody>
      </p:sp>
    </p:spTree>
    <p:extLst>
      <p:ext uri="{BB962C8B-B14F-4D97-AF65-F5344CB8AC3E}">
        <p14:creationId xmlns:p14="http://schemas.microsoft.com/office/powerpoint/2010/main" val="41259345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Ιστορική εξέλιξη</a:t>
            </a:r>
            <a:r>
              <a:rPr lang="en-US" dirty="0"/>
              <a:t> - MPEG-2</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dirty="0"/>
              <a:t>Το MPEG-2 χρησιμοποιείται στην τηλεόραση τυπικής ευκρίνειας (εικόνας και ήχου) αλλά επεκτάθηκε και για την τηλεόραση υψηλής ευκρίνειας.</a:t>
            </a:r>
            <a:endParaRPr lang="en-US" dirty="0"/>
          </a:p>
          <a:p>
            <a:r>
              <a:rPr lang="el-GR" dirty="0"/>
              <a:t>Αυτό είχε ως αποτέλεσμα το MPEG-3 να εγκαταλειφθεί και να μην προχωρήσει περαιτέρω.</a:t>
            </a:r>
            <a:endParaRPr lang="en-US" dirty="0"/>
          </a:p>
          <a:p>
            <a:r>
              <a:rPr lang="el-GR" dirty="0"/>
              <a:t> Έκτοτε έχουν υπάρξει διαφοροποιήσεις με κυριότερες το ΜPEG-2 AAC ISO/IEC 13818-7 (όπου AAC είναι το </a:t>
            </a:r>
            <a:r>
              <a:rPr lang="el-GR" dirty="0" err="1"/>
              <a:t>Advanced</a:t>
            </a:r>
            <a:r>
              <a:rPr lang="el-GR" dirty="0"/>
              <a:t> </a:t>
            </a:r>
            <a:r>
              <a:rPr lang="el-GR" dirty="0" err="1"/>
              <a:t>Audio</a:t>
            </a:r>
            <a:r>
              <a:rPr lang="el-GR" dirty="0"/>
              <a:t> </a:t>
            </a:r>
            <a:r>
              <a:rPr lang="el-GR" dirty="0" err="1"/>
              <a:t>Coding</a:t>
            </a:r>
            <a:r>
              <a:rPr lang="el-GR" dirty="0"/>
              <a:t>) και το σύστημα ήχου του MPEG-4 ISO/IEC 14496-3: AAC και AAC </a:t>
            </a:r>
            <a:r>
              <a:rPr lang="el-GR" dirty="0" err="1"/>
              <a:t>Plus</a:t>
            </a:r>
            <a:r>
              <a:rPr lang="el-GR" dirty="0"/>
              <a:t>. </a:t>
            </a:r>
            <a:endParaRPr lang="en-US" dirty="0"/>
          </a:p>
        </p:txBody>
      </p:sp>
    </p:spTree>
    <p:extLst>
      <p:ext uri="{BB962C8B-B14F-4D97-AF65-F5344CB8AC3E}">
        <p14:creationId xmlns:p14="http://schemas.microsoft.com/office/powerpoint/2010/main" val="19231697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Ιστορική εξέλιξη</a:t>
            </a:r>
            <a:r>
              <a:rPr lang="en-US" dirty="0"/>
              <a:t> </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77500" lnSpcReduction="20000"/>
          </a:bodyPr>
          <a:lstStyle/>
          <a:p>
            <a:r>
              <a:rPr lang="el-GR" dirty="0"/>
              <a:t>Το πρότυπο </a:t>
            </a:r>
            <a:r>
              <a:rPr lang="el-GR" b="1" dirty="0" err="1"/>
              <a:t>Advanced</a:t>
            </a:r>
            <a:r>
              <a:rPr lang="el-GR" b="1" dirty="0"/>
              <a:t> </a:t>
            </a:r>
            <a:r>
              <a:rPr lang="el-GR" b="1" dirty="0" err="1"/>
              <a:t>Audio</a:t>
            </a:r>
            <a:r>
              <a:rPr lang="el-GR" b="1" dirty="0"/>
              <a:t> </a:t>
            </a:r>
            <a:r>
              <a:rPr lang="el-GR" b="1" dirty="0" err="1"/>
              <a:t>Coding</a:t>
            </a:r>
            <a:r>
              <a:rPr lang="el-GR" b="1" dirty="0"/>
              <a:t> (AAC) </a:t>
            </a:r>
            <a:r>
              <a:rPr lang="el-GR" dirty="0"/>
              <a:t>έχει σχεδιαστεί ως διάδοχος του προτύπου MPEG 1 &amp; 3 </a:t>
            </a:r>
            <a:r>
              <a:rPr lang="el-GR" dirty="0" err="1"/>
              <a:t>Layer</a:t>
            </a:r>
            <a:r>
              <a:rPr lang="el-GR" dirty="0"/>
              <a:t> 3.</a:t>
            </a:r>
            <a:endParaRPr lang="en-US" dirty="0"/>
          </a:p>
          <a:p>
            <a:pPr lvl="1"/>
            <a:r>
              <a:rPr lang="el-GR" dirty="0"/>
              <a:t>το AAC μπορεί να πετύχει καλύτερη ποιότητα με αντίστοιχο ρυθμό. Το AAC </a:t>
            </a:r>
            <a:r>
              <a:rPr lang="el-GR" dirty="0" err="1"/>
              <a:t>προτυποποιήθηκε</a:t>
            </a:r>
            <a:r>
              <a:rPr lang="el-GR" dirty="0"/>
              <a:t> από τους οργανισμούς ISO και IEC, ως τμήμα του </a:t>
            </a:r>
            <a:r>
              <a:rPr lang="el-GR" b="1" dirty="0"/>
              <a:t>MPEG-2 (ως PART 7</a:t>
            </a:r>
            <a:r>
              <a:rPr lang="en-US" b="1" dirty="0"/>
              <a:t>) </a:t>
            </a:r>
            <a:r>
              <a:rPr lang="el-GR" dirty="0"/>
              <a:t>και συγκριμένα ως το πρότυπο ISO/IEC 13818-7:1997) και του </a:t>
            </a:r>
            <a:r>
              <a:rPr lang="el-GR" b="1" dirty="0"/>
              <a:t>MPEG-4. </a:t>
            </a:r>
          </a:p>
          <a:p>
            <a:r>
              <a:rPr lang="el-GR" dirty="0"/>
              <a:t>Αναφορικά με το MPEG 2, το </a:t>
            </a:r>
            <a:r>
              <a:rPr lang="el-GR" dirty="0" err="1"/>
              <a:t>Part</a:t>
            </a:r>
            <a:r>
              <a:rPr lang="el-GR" dirty="0"/>
              <a:t> 7 ήταν ένα νέο διαφορετικό τμήμα αφού πιο πριν ο ήχος εντάσσεται στο </a:t>
            </a:r>
            <a:r>
              <a:rPr lang="el-GR" dirty="0" err="1"/>
              <a:t>Part</a:t>
            </a:r>
            <a:r>
              <a:rPr lang="el-GR" dirty="0"/>
              <a:t> 3. </a:t>
            </a:r>
            <a:endParaRPr lang="en-US" dirty="0"/>
          </a:p>
          <a:p>
            <a:r>
              <a:rPr lang="el-GR" dirty="0"/>
              <a:t>Το </a:t>
            </a:r>
            <a:r>
              <a:rPr lang="el-GR" dirty="0" err="1"/>
              <a:t>Part</a:t>
            </a:r>
            <a:r>
              <a:rPr lang="el-GR" dirty="0"/>
              <a:t> 7 δεν είχε συμβατότητα προς τα πίσω. Δεν ήταν, δηλαδή, συμβατό με τα mp1, mp2 και mp3. Για αυτόν τον λόγο αναφερόταν ως μη συμβατό MPEG-2 NBC (Non-</a:t>
            </a:r>
            <a:r>
              <a:rPr lang="el-GR" dirty="0" err="1"/>
              <a:t>Backward</a:t>
            </a:r>
            <a:r>
              <a:rPr lang="el-GR" dirty="0"/>
              <a:t> </a:t>
            </a:r>
            <a:r>
              <a:rPr lang="el-GR" dirty="0" err="1"/>
              <a:t>Compatible</a:t>
            </a:r>
            <a:r>
              <a:rPr lang="en-US" dirty="0"/>
              <a:t>)</a:t>
            </a:r>
          </a:p>
        </p:txBody>
      </p:sp>
    </p:spTree>
    <p:extLst>
      <p:ext uri="{BB962C8B-B14F-4D97-AF65-F5344CB8AC3E}">
        <p14:creationId xmlns:p14="http://schemas.microsoft.com/office/powerpoint/2010/main" val="291649528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A873F-A8C2-4B80-B162-B7645A8B9D9D}"/>
              </a:ext>
            </a:extLst>
          </p:cNvPr>
          <p:cNvSpPr>
            <a:spLocks noGrp="1"/>
          </p:cNvSpPr>
          <p:nvPr>
            <p:ph type="title"/>
          </p:nvPr>
        </p:nvSpPr>
        <p:spPr/>
        <p:txBody>
          <a:bodyPr/>
          <a:lstStyle/>
          <a:p>
            <a:r>
              <a:rPr lang="el-GR" dirty="0"/>
              <a:t>Ιστορική εξέλιξη</a:t>
            </a:r>
            <a:r>
              <a:rPr lang="en-US" dirty="0"/>
              <a:t> </a:t>
            </a:r>
          </a:p>
        </p:txBody>
      </p:sp>
      <p:sp>
        <p:nvSpPr>
          <p:cNvPr id="3" name="Θέση περιεχομένου 2">
            <a:extLst>
              <a:ext uri="{FF2B5EF4-FFF2-40B4-BE49-F238E27FC236}">
                <a16:creationId xmlns:a16="http://schemas.microsoft.com/office/drawing/2014/main" id="{F904C532-BE0E-4B8C-ACD8-0777A2FA8799}"/>
              </a:ext>
            </a:extLst>
          </p:cNvPr>
          <p:cNvSpPr>
            <a:spLocks noGrp="1"/>
          </p:cNvSpPr>
          <p:nvPr>
            <p:ph idx="1"/>
          </p:nvPr>
        </p:nvSpPr>
        <p:spPr/>
        <p:txBody>
          <a:bodyPr>
            <a:normAutofit fontScale="77500" lnSpcReduction="20000"/>
          </a:bodyPr>
          <a:lstStyle/>
          <a:p>
            <a:r>
              <a:rPr lang="el-GR" dirty="0"/>
              <a:t>Το </a:t>
            </a:r>
            <a:r>
              <a:rPr lang="en-US" dirty="0"/>
              <a:t>MPEG-2 Part 7 </a:t>
            </a:r>
            <a:r>
              <a:rPr lang="el-GR" dirty="0"/>
              <a:t>όρισε τρία προφίλ: </a:t>
            </a:r>
          </a:p>
          <a:p>
            <a:pPr lvl="1"/>
            <a:r>
              <a:rPr lang="el-GR" dirty="0"/>
              <a:t> χαμηλής πολυπλοκότητας (</a:t>
            </a:r>
            <a:r>
              <a:rPr lang="en-US" dirty="0"/>
              <a:t>Low-Complexity profile, AAC-LC)</a:t>
            </a:r>
          </a:p>
          <a:p>
            <a:pPr lvl="1"/>
            <a:r>
              <a:rPr lang="el-GR" dirty="0"/>
              <a:t>βασικό προφίλ (</a:t>
            </a:r>
            <a:r>
              <a:rPr lang="en-US" dirty="0"/>
              <a:t>Main profile, AAC-Main) </a:t>
            </a:r>
          </a:p>
          <a:p>
            <a:pPr lvl="1"/>
            <a:r>
              <a:rPr lang="el-GR" dirty="0"/>
              <a:t>κλιμακωτού ρυθμού δειγματοληψίας (</a:t>
            </a:r>
            <a:r>
              <a:rPr lang="en-US" dirty="0"/>
              <a:t>Scalable Sampling Rate, AAC-SSR)</a:t>
            </a:r>
          </a:p>
          <a:p>
            <a:r>
              <a:rPr lang="el-GR" dirty="0"/>
              <a:t>Το </a:t>
            </a:r>
            <a:r>
              <a:rPr lang="en-US" dirty="0"/>
              <a:t>MPEG-4 Part 3 </a:t>
            </a:r>
            <a:r>
              <a:rPr lang="el-GR" dirty="0"/>
              <a:t>περιλαμβάνει </a:t>
            </a:r>
            <a:endParaRPr lang="en-US" dirty="0"/>
          </a:p>
          <a:p>
            <a:pPr lvl="1"/>
            <a:r>
              <a:rPr lang="el-GR" dirty="0"/>
              <a:t>τους προηγούμενους κωδικοποιητές </a:t>
            </a:r>
            <a:r>
              <a:rPr lang="en-US" dirty="0"/>
              <a:t>MPEG-2 AAC </a:t>
            </a:r>
          </a:p>
          <a:p>
            <a:pPr lvl="1"/>
            <a:r>
              <a:rPr lang="el-GR" dirty="0"/>
              <a:t>τους νέους </a:t>
            </a:r>
            <a:r>
              <a:rPr lang="en-US" dirty="0"/>
              <a:t>MPEG-4 </a:t>
            </a:r>
            <a:r>
              <a:rPr lang="el-GR" dirty="0"/>
              <a:t>κωδικοποιητές ήχου</a:t>
            </a:r>
            <a:endParaRPr lang="en-US" dirty="0"/>
          </a:p>
          <a:p>
            <a:pPr lvl="2"/>
            <a:r>
              <a:rPr lang="el-GR" dirty="0"/>
              <a:t>τον </a:t>
            </a:r>
            <a:r>
              <a:rPr lang="en-US" dirty="0"/>
              <a:t>MPEG-4 HE (High Efficiency) AAC, </a:t>
            </a:r>
          </a:p>
          <a:p>
            <a:pPr lvl="2"/>
            <a:r>
              <a:rPr lang="el-GR" dirty="0"/>
              <a:t>και άλλους όπως ο </a:t>
            </a:r>
            <a:r>
              <a:rPr lang="en-US" dirty="0"/>
              <a:t>TWINVQ (Transform-domain Weighted Interleave Vector Quantization). </a:t>
            </a:r>
          </a:p>
        </p:txBody>
      </p:sp>
    </p:spTree>
    <p:extLst>
      <p:ext uri="{BB962C8B-B14F-4D97-AF65-F5344CB8AC3E}">
        <p14:creationId xmlns:p14="http://schemas.microsoft.com/office/powerpoint/2010/main" val="398511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Συχνότητες Δειγματοληψίας </a:t>
            </a:r>
            <a:endParaRPr lang="en-US" dirty="0"/>
          </a:p>
        </p:txBody>
      </p:sp>
      <p:graphicFrame>
        <p:nvGraphicFramePr>
          <p:cNvPr id="4" name="Θέση περιεχομένου 3">
            <a:extLst>
              <a:ext uri="{FF2B5EF4-FFF2-40B4-BE49-F238E27FC236}">
                <a16:creationId xmlns:a16="http://schemas.microsoft.com/office/drawing/2014/main" id="{6C2FB949-C5F5-4A0B-958A-E6DCA0182CF1}"/>
              </a:ext>
            </a:extLst>
          </p:cNvPr>
          <p:cNvGraphicFramePr>
            <a:graphicFrameLocks noGrp="1"/>
          </p:cNvGraphicFramePr>
          <p:nvPr>
            <p:ph idx="1"/>
            <p:extLst>
              <p:ext uri="{D42A27DB-BD31-4B8C-83A1-F6EECF244321}">
                <p14:modId xmlns:p14="http://schemas.microsoft.com/office/powerpoint/2010/main" val="1382781372"/>
              </p:ext>
            </p:extLst>
          </p:nvPr>
        </p:nvGraphicFramePr>
        <p:xfrm>
          <a:off x="755576" y="1556792"/>
          <a:ext cx="7344815" cy="2440176"/>
        </p:xfrm>
        <a:graphic>
          <a:graphicData uri="http://schemas.openxmlformats.org/drawingml/2006/table">
            <a:tbl>
              <a:tblPr firstRow="1" bandRow="1">
                <a:tableStyleId>{5C22544A-7EE6-4342-B048-85BDC9FD1C3A}</a:tableStyleId>
              </a:tblPr>
              <a:tblGrid>
                <a:gridCol w="968547">
                  <a:extLst>
                    <a:ext uri="{9D8B030D-6E8A-4147-A177-3AD203B41FA5}">
                      <a16:colId xmlns:a16="http://schemas.microsoft.com/office/drawing/2014/main" val="1766188156"/>
                    </a:ext>
                  </a:extLst>
                </a:gridCol>
                <a:gridCol w="3712764">
                  <a:extLst>
                    <a:ext uri="{9D8B030D-6E8A-4147-A177-3AD203B41FA5}">
                      <a16:colId xmlns:a16="http://schemas.microsoft.com/office/drawing/2014/main" val="3704111730"/>
                    </a:ext>
                  </a:extLst>
                </a:gridCol>
                <a:gridCol w="1291396">
                  <a:extLst>
                    <a:ext uri="{9D8B030D-6E8A-4147-A177-3AD203B41FA5}">
                      <a16:colId xmlns:a16="http://schemas.microsoft.com/office/drawing/2014/main" val="3986435473"/>
                    </a:ext>
                  </a:extLst>
                </a:gridCol>
                <a:gridCol w="1372108">
                  <a:extLst>
                    <a:ext uri="{9D8B030D-6E8A-4147-A177-3AD203B41FA5}">
                      <a16:colId xmlns:a16="http://schemas.microsoft.com/office/drawing/2014/main" val="3633295670"/>
                    </a:ext>
                  </a:extLst>
                </a:gridCol>
              </a:tblGrid>
              <a:tr h="891195">
                <a:tc>
                  <a:txBody>
                    <a:bodyPr/>
                    <a:lstStyle/>
                    <a:p>
                      <a:pPr algn="ctr"/>
                      <a:r>
                        <a:rPr lang="el-GR" sz="2000" dirty="0"/>
                        <a:t>Σήμα</a:t>
                      </a:r>
                      <a:endParaRPr lang="en-US" sz="2000" dirty="0"/>
                    </a:p>
                  </a:txBody>
                  <a:tcPr/>
                </a:tc>
                <a:tc>
                  <a:txBody>
                    <a:bodyPr/>
                    <a:lstStyle/>
                    <a:p>
                      <a:pPr algn="ctr"/>
                      <a:r>
                        <a:rPr lang="el-GR" sz="2000" dirty="0"/>
                        <a:t>Συχνότητα Δειγματοληψίας (</a:t>
                      </a:r>
                      <a:r>
                        <a:rPr lang="en-US" sz="2000" dirty="0"/>
                        <a:t>MHz)</a:t>
                      </a:r>
                    </a:p>
                  </a:txBody>
                  <a:tcPr/>
                </a:tc>
                <a:tc>
                  <a:txBody>
                    <a:bodyPr/>
                    <a:lstStyle/>
                    <a:p>
                      <a:pPr algn="ctr"/>
                      <a:r>
                        <a:rPr lang="en-US" sz="2000" dirty="0"/>
                        <a:t>A</a:t>
                      </a:r>
                      <a:r>
                        <a:rPr lang="el-GR" sz="2000" dirty="0" err="1"/>
                        <a:t>ναλογία</a:t>
                      </a:r>
                      <a:endParaRPr lang="en-US" sz="2000" dirty="0"/>
                    </a:p>
                  </a:txBody>
                  <a:tcPr/>
                </a:tc>
                <a:tc>
                  <a:txBody>
                    <a:bodyPr/>
                    <a:lstStyle/>
                    <a:p>
                      <a:pPr algn="ctr"/>
                      <a:endParaRPr lang="en-US" sz="2000" dirty="0"/>
                    </a:p>
                  </a:txBody>
                  <a:tcPr/>
                </a:tc>
                <a:extLst>
                  <a:ext uri="{0D108BD9-81ED-4DB2-BD59-A6C34878D82A}">
                    <a16:rowId xmlns:a16="http://schemas.microsoft.com/office/drawing/2014/main" val="232200776"/>
                  </a:ext>
                </a:extLst>
              </a:tr>
              <a:tr h="516327">
                <a:tc>
                  <a:txBody>
                    <a:bodyPr/>
                    <a:lstStyle/>
                    <a:p>
                      <a:pPr algn="ctr"/>
                      <a:r>
                        <a:rPr lang="el-GR" sz="2400" dirty="0"/>
                        <a:t>Υ</a:t>
                      </a:r>
                      <a:endParaRPr lang="en-US" sz="2400" dirty="0"/>
                    </a:p>
                  </a:txBody>
                  <a:tcPr/>
                </a:tc>
                <a:tc>
                  <a:txBody>
                    <a:bodyPr/>
                    <a:lstStyle/>
                    <a:p>
                      <a:pPr algn="ctr"/>
                      <a:r>
                        <a:rPr lang="en-US" sz="2400" dirty="0"/>
                        <a:t>13,5</a:t>
                      </a:r>
                    </a:p>
                  </a:txBody>
                  <a:tcPr/>
                </a:tc>
                <a:tc>
                  <a:txBody>
                    <a:bodyPr/>
                    <a:lstStyle/>
                    <a:p>
                      <a:pPr algn="ctr"/>
                      <a:r>
                        <a:rPr lang="el-GR" sz="2400" dirty="0"/>
                        <a:t>2</a:t>
                      </a:r>
                      <a:endParaRPr lang="en-US" sz="2400" dirty="0"/>
                    </a:p>
                  </a:txBody>
                  <a:tcPr/>
                </a:tc>
                <a:tc>
                  <a:txBody>
                    <a:bodyPr/>
                    <a:lstStyle/>
                    <a:p>
                      <a:pPr algn="ctr"/>
                      <a:r>
                        <a:rPr lang="el-GR" sz="2400" dirty="0"/>
                        <a:t>4</a:t>
                      </a:r>
                      <a:endParaRPr lang="en-US" sz="2400" dirty="0"/>
                    </a:p>
                  </a:txBody>
                  <a:tcPr/>
                </a:tc>
                <a:extLst>
                  <a:ext uri="{0D108BD9-81ED-4DB2-BD59-A6C34878D82A}">
                    <a16:rowId xmlns:a16="http://schemas.microsoft.com/office/drawing/2014/main" val="495626348"/>
                  </a:ext>
                </a:extLst>
              </a:tr>
              <a:tr h="516327">
                <a:tc>
                  <a:txBody>
                    <a:bodyPr/>
                    <a:lstStyle/>
                    <a:p>
                      <a:pPr algn="ctr"/>
                      <a:r>
                        <a:rPr lang="en-US" sz="2400" dirty="0"/>
                        <a:t>Cr</a:t>
                      </a:r>
                    </a:p>
                  </a:txBody>
                  <a:tcPr/>
                </a:tc>
                <a:tc>
                  <a:txBody>
                    <a:bodyPr/>
                    <a:lstStyle/>
                    <a:p>
                      <a:pPr algn="ctr"/>
                      <a:r>
                        <a:rPr lang="en-US" sz="2400" dirty="0"/>
                        <a:t>6,75</a:t>
                      </a:r>
                    </a:p>
                  </a:txBody>
                  <a:tcPr/>
                </a:tc>
                <a:tc>
                  <a:txBody>
                    <a:bodyPr/>
                    <a:lstStyle/>
                    <a:p>
                      <a:pPr algn="ctr"/>
                      <a:r>
                        <a:rPr lang="el-GR" sz="2400" dirty="0"/>
                        <a:t>1</a:t>
                      </a:r>
                      <a:endParaRPr lang="en-US" sz="2400" dirty="0"/>
                    </a:p>
                  </a:txBody>
                  <a:tcPr/>
                </a:tc>
                <a:tc>
                  <a:txBody>
                    <a:bodyPr/>
                    <a:lstStyle/>
                    <a:p>
                      <a:pPr algn="ctr"/>
                      <a:r>
                        <a:rPr lang="el-GR" sz="2400" dirty="0"/>
                        <a:t>2</a:t>
                      </a:r>
                      <a:endParaRPr lang="en-US" sz="2400" dirty="0"/>
                    </a:p>
                  </a:txBody>
                  <a:tcPr/>
                </a:tc>
                <a:extLst>
                  <a:ext uri="{0D108BD9-81ED-4DB2-BD59-A6C34878D82A}">
                    <a16:rowId xmlns:a16="http://schemas.microsoft.com/office/drawing/2014/main" val="1093979109"/>
                  </a:ext>
                </a:extLst>
              </a:tr>
              <a:tr h="516327">
                <a:tc>
                  <a:txBody>
                    <a:bodyPr/>
                    <a:lstStyle/>
                    <a:p>
                      <a:pPr algn="ctr"/>
                      <a:r>
                        <a:rPr lang="en-US" sz="2400" dirty="0" err="1"/>
                        <a:t>Cb</a:t>
                      </a:r>
                      <a:endParaRPr lang="en-US" sz="2400" dirty="0"/>
                    </a:p>
                  </a:txBody>
                  <a:tcPr/>
                </a:tc>
                <a:tc>
                  <a:txBody>
                    <a:bodyPr/>
                    <a:lstStyle/>
                    <a:p>
                      <a:pPr algn="ctr"/>
                      <a:r>
                        <a:rPr lang="en-US" sz="2400" dirty="0"/>
                        <a:t>6,75</a:t>
                      </a:r>
                    </a:p>
                  </a:txBody>
                  <a:tcPr/>
                </a:tc>
                <a:tc>
                  <a:txBody>
                    <a:bodyPr/>
                    <a:lstStyle/>
                    <a:p>
                      <a:pPr algn="ctr"/>
                      <a:r>
                        <a:rPr lang="el-GR" sz="2400" dirty="0"/>
                        <a:t>1</a:t>
                      </a:r>
                      <a:endParaRPr lang="en-US" sz="2400" dirty="0"/>
                    </a:p>
                  </a:txBody>
                  <a:tcPr/>
                </a:tc>
                <a:tc>
                  <a:txBody>
                    <a:bodyPr/>
                    <a:lstStyle/>
                    <a:p>
                      <a:pPr algn="ctr"/>
                      <a:r>
                        <a:rPr lang="el-GR" sz="2400" dirty="0"/>
                        <a:t>2</a:t>
                      </a:r>
                      <a:endParaRPr lang="en-US" sz="2400" dirty="0"/>
                    </a:p>
                  </a:txBody>
                  <a:tcPr/>
                </a:tc>
                <a:extLst>
                  <a:ext uri="{0D108BD9-81ED-4DB2-BD59-A6C34878D82A}">
                    <a16:rowId xmlns:a16="http://schemas.microsoft.com/office/drawing/2014/main" val="3833194253"/>
                  </a:ext>
                </a:extLst>
              </a:tr>
            </a:tbl>
          </a:graphicData>
        </a:graphic>
      </p:graphicFrame>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4430738"/>
            <a:ext cx="9144000" cy="1740940"/>
          </a:xfrm>
          <a:prstGeom prst="rect">
            <a:avLst/>
          </a:prstGeom>
        </p:spPr>
      </p:pic>
    </p:spTree>
    <p:extLst>
      <p:ext uri="{BB962C8B-B14F-4D97-AF65-F5344CB8AC3E}">
        <p14:creationId xmlns:p14="http://schemas.microsoft.com/office/powerpoint/2010/main" val="32250253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C6346-3D67-4C8B-9CD9-1E13D7F83CFE}"/>
              </a:ext>
            </a:extLst>
          </p:cNvPr>
          <p:cNvSpPr>
            <a:spLocks noGrp="1"/>
          </p:cNvSpPr>
          <p:nvPr>
            <p:ph type="title"/>
          </p:nvPr>
        </p:nvSpPr>
        <p:spPr/>
        <p:txBody>
          <a:bodyPr>
            <a:normAutofit fontScale="90000"/>
          </a:bodyPr>
          <a:lstStyle/>
          <a:p>
            <a:r>
              <a:rPr lang="el-GR" dirty="0"/>
              <a:t>Εξέλιξη προτύπων κωδικοποίησης ήχου</a:t>
            </a:r>
            <a:endParaRPr lang="en-US" dirty="0"/>
          </a:p>
        </p:txBody>
      </p:sp>
      <p:pic>
        <p:nvPicPr>
          <p:cNvPr id="4" name="Εικόνα 3">
            <a:extLst>
              <a:ext uri="{FF2B5EF4-FFF2-40B4-BE49-F238E27FC236}">
                <a16:creationId xmlns:a16="http://schemas.microsoft.com/office/drawing/2014/main" id="{FEBD02A6-0DBB-46C7-BA8F-DACD4E5893AE}"/>
              </a:ext>
            </a:extLst>
          </p:cNvPr>
          <p:cNvPicPr>
            <a:picLocks noChangeAspect="1"/>
          </p:cNvPicPr>
          <p:nvPr/>
        </p:nvPicPr>
        <p:blipFill>
          <a:blip r:embed="rId3"/>
          <a:stretch>
            <a:fillRect/>
          </a:stretch>
        </p:blipFill>
        <p:spPr>
          <a:xfrm>
            <a:off x="205074" y="2024844"/>
            <a:ext cx="8733851" cy="2808312"/>
          </a:xfrm>
          <a:prstGeom prst="rect">
            <a:avLst/>
          </a:prstGeom>
        </p:spPr>
      </p:pic>
    </p:spTree>
    <p:extLst>
      <p:ext uri="{BB962C8B-B14F-4D97-AF65-F5344CB8AC3E}">
        <p14:creationId xmlns:p14="http://schemas.microsoft.com/office/powerpoint/2010/main" val="30391047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440E5-A87B-443B-A8DC-48209FFFABAF}"/>
              </a:ext>
            </a:extLst>
          </p:cNvPr>
          <p:cNvSpPr>
            <a:spLocks noGrp="1"/>
          </p:cNvSpPr>
          <p:nvPr>
            <p:ph type="title"/>
          </p:nvPr>
        </p:nvSpPr>
        <p:spPr/>
        <p:txBody>
          <a:bodyPr/>
          <a:lstStyle/>
          <a:p>
            <a:r>
              <a:rPr lang="el-GR" dirty="0"/>
              <a:t>Τυπικές </a:t>
            </a:r>
            <a:r>
              <a:rPr lang="el-GR" dirty="0" err="1"/>
              <a:t>κωδικοποίησεις</a:t>
            </a:r>
            <a:r>
              <a:rPr lang="el-GR" dirty="0"/>
              <a:t> του ήχου </a:t>
            </a:r>
            <a:endParaRPr lang="en-US" dirty="0"/>
          </a:p>
        </p:txBody>
      </p:sp>
      <p:sp>
        <p:nvSpPr>
          <p:cNvPr id="4" name="Θέση περιεχομένου 2">
            <a:extLst>
              <a:ext uri="{FF2B5EF4-FFF2-40B4-BE49-F238E27FC236}">
                <a16:creationId xmlns:a16="http://schemas.microsoft.com/office/drawing/2014/main" id="{12F6A0C6-4C3E-42A3-AF86-235054525470}"/>
              </a:ext>
            </a:extLst>
          </p:cNvPr>
          <p:cNvSpPr>
            <a:spLocks noGrp="1"/>
          </p:cNvSpPr>
          <p:nvPr>
            <p:ph idx="1"/>
          </p:nvPr>
        </p:nvSpPr>
        <p:spPr>
          <a:xfrm>
            <a:off x="463550" y="1557338"/>
            <a:ext cx="8500938" cy="4525962"/>
          </a:xfrm>
        </p:spPr>
        <p:txBody>
          <a:bodyPr>
            <a:normAutofit/>
          </a:bodyPr>
          <a:lstStyle/>
          <a:p>
            <a:r>
              <a:rPr lang="el-GR" dirty="0"/>
              <a:t>Σε ένα τυπικό σύστημα ψηφιακής τηλεόρασης, η </a:t>
            </a:r>
            <a:r>
              <a:rPr lang="el-GR" b="1" dirty="0"/>
              <a:t>επιλογή της δεν είναι αυστηρά προδιαγεγραμμένη </a:t>
            </a:r>
            <a:r>
              <a:rPr lang="el-GR" dirty="0"/>
              <a:t>και μάλιστα σε πολλές περιπτώσεις διαφοροποιείται.</a:t>
            </a:r>
          </a:p>
          <a:p>
            <a:r>
              <a:rPr lang="el-GR" dirty="0"/>
              <a:t>Οι περισσότεροι </a:t>
            </a:r>
            <a:r>
              <a:rPr lang="el-GR" dirty="0" err="1"/>
              <a:t>Audioplayers</a:t>
            </a:r>
            <a:r>
              <a:rPr lang="el-GR" dirty="0"/>
              <a:t> υποστηρίζουν </a:t>
            </a:r>
          </a:p>
          <a:p>
            <a:pPr lvl="1"/>
            <a:r>
              <a:rPr lang="el-GR" dirty="0"/>
              <a:t>MPEG-1 </a:t>
            </a:r>
            <a:r>
              <a:rPr lang="el-GR" dirty="0" err="1"/>
              <a:t>Layer</a:t>
            </a:r>
            <a:r>
              <a:rPr lang="el-GR" dirty="0"/>
              <a:t> III </a:t>
            </a:r>
            <a:r>
              <a:rPr lang="el-GR" dirty="0" err="1"/>
              <a:t>Audio</a:t>
            </a:r>
            <a:endParaRPr lang="el-GR" dirty="0"/>
          </a:p>
          <a:p>
            <a:pPr lvl="1"/>
            <a:r>
              <a:rPr lang="el-GR" dirty="0"/>
              <a:t>MPEG-2 </a:t>
            </a:r>
            <a:r>
              <a:rPr lang="el-GR" dirty="0" err="1"/>
              <a:t>Layer</a:t>
            </a:r>
            <a:r>
              <a:rPr lang="el-GR" dirty="0"/>
              <a:t> III </a:t>
            </a:r>
            <a:r>
              <a:rPr lang="el-GR" dirty="0" err="1"/>
              <a:t>Audio</a:t>
            </a:r>
            <a:r>
              <a:rPr lang="el-GR" dirty="0"/>
              <a:t> </a:t>
            </a:r>
          </a:p>
          <a:p>
            <a:pPr lvl="1"/>
            <a:r>
              <a:rPr lang="el-GR" dirty="0"/>
              <a:t>AAC MPEG-2 και MPEG-4. </a:t>
            </a:r>
            <a:endParaRPr lang="en-US" dirty="0"/>
          </a:p>
        </p:txBody>
      </p:sp>
    </p:spTree>
    <p:extLst>
      <p:ext uri="{BB962C8B-B14F-4D97-AF65-F5344CB8AC3E}">
        <p14:creationId xmlns:p14="http://schemas.microsoft.com/office/powerpoint/2010/main" val="13870246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Τηλεοπτικού Σήματος, Τεχνικές Συμπίεσης Βίντεο και Ήχου.». 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a:p>
            <a:pPr marL="0" indent="0">
              <a:buNone/>
            </a:pPr>
            <a:r>
              <a:rPr lang="el-GR" sz="2000" dirty="0"/>
              <a:t>[2] Παπαδάκης, Α. 2015. Συμπίεση Βίντεο.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3. Διαθέσιμο στο: </a:t>
            </a:r>
            <a:r>
              <a:rPr lang="el-GR" sz="2000" dirty="0">
                <a:hlinkClick r:id="rId4"/>
              </a:rPr>
              <a:t>http://hdl.handle.net/11419/5008</a:t>
            </a:r>
            <a:r>
              <a:rPr lang="el-GR" sz="2000" dirty="0"/>
              <a:t> </a:t>
            </a:r>
          </a:p>
          <a:p>
            <a:pPr marL="0" indent="0">
              <a:buNone/>
            </a:pPr>
            <a:r>
              <a:rPr lang="el-GR" sz="2000" dirty="0"/>
              <a:t>[3] Παπαδάκης, Α. 2015. Παραγωγή Τηλεοπτικού Σήματος. Συμπίεση Ήχου</a:t>
            </a:r>
            <a:r>
              <a:rPr lang="el-GR" sz="2000" i="1" dirty="0"/>
              <a:t> τηλεόραση</a:t>
            </a:r>
            <a:r>
              <a:rPr lang="el-GR" sz="2000" dirty="0"/>
              <a:t>. Σύνδεσμος Ελληνικών Ακαδημαϊκών Βιβλιοθηκών. </a:t>
            </a:r>
            <a:r>
              <a:rPr lang="el-GR" sz="2000" dirty="0" err="1"/>
              <a:t>κεφ</a:t>
            </a:r>
            <a:r>
              <a:rPr lang="el-GR" sz="2000" dirty="0"/>
              <a:t> 4. Διαθέσιμο στο: </a:t>
            </a:r>
            <a:r>
              <a:rPr lang="el-GR" sz="2000" dirty="0">
                <a:hlinkClick r:id="rId5"/>
              </a:rPr>
              <a:t>http://hdl.handle.net/11419/5009</a:t>
            </a:r>
            <a:r>
              <a:rPr lang="el-GR" sz="2000" dirty="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a:t>
            </a:r>
          </a:p>
          <a:p>
            <a:pPr lvl="1"/>
            <a:r>
              <a:rPr lang="el-GR" dirty="0"/>
              <a:t>οκτώ </a:t>
            </a:r>
            <a:r>
              <a:rPr lang="el-GR" dirty="0" err="1"/>
              <a:t>bits</a:t>
            </a:r>
            <a:r>
              <a:rPr lang="el-GR" dirty="0"/>
              <a:t> για τη φωτεινότητα </a:t>
            </a:r>
          </a:p>
          <a:p>
            <a:pPr lvl="1"/>
            <a:r>
              <a:rPr lang="el-GR" dirty="0"/>
              <a:t>τεσσάρων </a:t>
            </a:r>
            <a:r>
              <a:rPr lang="el-GR" dirty="0" err="1"/>
              <a:t>bits</a:t>
            </a:r>
            <a:r>
              <a:rPr lang="el-GR" dirty="0"/>
              <a:t> 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dirty="0"/>
              <a:t>Ομοιόμορφος </a:t>
            </a:r>
            <a:r>
              <a:rPr lang="el-GR" dirty="0" err="1"/>
              <a:t>κβαντισμός</a:t>
            </a:r>
            <a:r>
              <a:rPr lang="el-GR" dirty="0"/>
              <a:t> 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endParaRPr lang="el-GR" dirty="0"/>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464156" y="1556792"/>
            <a:ext cx="8229600" cy="4968552"/>
          </a:xfrm>
        </p:spPr>
        <p:txBody>
          <a:bodyPr>
            <a:normAutofit/>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 την ποιότητα του </a:t>
            </a:r>
            <a:r>
              <a:rPr lang="el-GR" sz="2400" dirty="0" err="1"/>
              <a:t>κβαντισμού</a:t>
            </a:r>
            <a:r>
              <a:rPr lang="el-GR" sz="2400" dirty="0"/>
              <a:t> και συγκεκριμένα τον λόγο του σήματος προς τον θόρυβο </a:t>
            </a:r>
            <a:r>
              <a:rPr lang="el-GR" sz="2400" dirty="0" err="1"/>
              <a:t>κβαντισμού</a:t>
            </a:r>
            <a:r>
              <a:rPr lang="el-GR" sz="2400" dirty="0"/>
              <a:t> (</a:t>
            </a:r>
            <a:r>
              <a:rPr lang="el-GR" sz="2400" dirty="0" err="1"/>
              <a:t>Signal</a:t>
            </a:r>
            <a:r>
              <a:rPr lang="el-GR" sz="2400" dirty="0"/>
              <a:t> </a:t>
            </a:r>
            <a:r>
              <a:rPr lang="el-GR" sz="2400" dirty="0" err="1"/>
              <a:t>to</a:t>
            </a:r>
            <a:r>
              <a:rPr lang="el-GR" sz="2400" dirty="0"/>
              <a:t> </a:t>
            </a:r>
            <a:r>
              <a:rPr lang="el-GR" sz="2400" dirty="0" err="1"/>
              <a:t>Quantization</a:t>
            </a:r>
            <a:r>
              <a:rPr lang="el-GR" sz="2400" dirty="0"/>
              <a:t> </a:t>
            </a:r>
            <a:r>
              <a:rPr lang="el-GR" sz="2400" dirty="0" err="1"/>
              <a:t>Noise</a:t>
            </a:r>
            <a:r>
              <a:rPr lang="el-GR" sz="2400" dirty="0"/>
              <a:t> </a:t>
            </a:r>
            <a:r>
              <a:rPr lang="el-GR" sz="2400" dirty="0" err="1"/>
              <a:t>Ratio</a:t>
            </a:r>
            <a:r>
              <a:rPr lang="el-GR" sz="2400" dirty="0"/>
              <a:t>, SQNR).</a:t>
            </a:r>
          </a:p>
          <a:p>
            <a:r>
              <a:rPr lang="el-GR" sz="2400" dirty="0"/>
              <a:t>Το SQNR σχετίζεται με τη στρογγυλοποίηση που πραγματοποιείται και εξαρτάται από το πλήθος των διαθέσιμων επιπέδων.</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σφάλμα </a:t>
            </a:r>
            <a:r>
              <a:rPr lang="el-GR" sz="2400" dirty="0" err="1"/>
              <a:t>κβαντισμού</a:t>
            </a:r>
            <a:r>
              <a:rPr lang="el-GR" sz="2400" dirty="0"/>
              <a:t> (ή, αλλιώς, τον θόρυβο </a:t>
            </a:r>
            <a:r>
              <a:rPr lang="el-GR" sz="2400" dirty="0" err="1"/>
              <a:t>κβαντισμού</a:t>
            </a:r>
            <a:r>
              <a:rPr lang="el-GR" sz="2400" dirty="0"/>
              <a:t>). </a:t>
            </a:r>
            <a:endParaRPr lang="en-US" sz="2400" dirty="0"/>
          </a:p>
        </p:txBody>
      </p:sp>
    </p:spTree>
    <p:extLst>
      <p:ext uri="{BB962C8B-B14F-4D97-AF65-F5344CB8AC3E}">
        <p14:creationId xmlns:p14="http://schemas.microsoft.com/office/powerpoint/2010/main" val="268745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109602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97F0E068-9956-4264-BD04-0185DC7325CD}"/>
              </a:ext>
            </a:extLst>
          </p:cNvPr>
          <p:cNvPicPr>
            <a:picLocks noChangeAspect="1"/>
          </p:cNvPicPr>
          <p:nvPr/>
        </p:nvPicPr>
        <p:blipFill>
          <a:blip r:embed="rId3"/>
          <a:stretch>
            <a:fillRect/>
          </a:stretch>
        </p:blipFill>
        <p:spPr>
          <a:xfrm>
            <a:off x="1115616" y="678706"/>
            <a:ext cx="6507172" cy="5904656"/>
          </a:xfrm>
          <a:prstGeom prst="rect">
            <a:avLst/>
          </a:prstGeom>
        </p:spPr>
      </p:pic>
    </p:spTree>
    <p:extLst>
      <p:ext uri="{BB962C8B-B14F-4D97-AF65-F5344CB8AC3E}">
        <p14:creationId xmlns:p14="http://schemas.microsoft.com/office/powerpoint/2010/main" val="163526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8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fontScale="92500"/>
          </a:bodyPr>
          <a:lstStyle/>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και 6,75MHz αντίστοιχα και </a:t>
            </a:r>
            <a:r>
              <a:rPr lang="el-GR" sz="2400" dirty="0" err="1"/>
              <a:t>κβαντισμό</a:t>
            </a:r>
            <a:endParaRPr lang="en-US" sz="2400" dirty="0"/>
          </a:p>
          <a:p>
            <a:pPr marL="0" indent="0">
              <a:lnSpc>
                <a:spcPct val="120000"/>
              </a:lnSpc>
              <a:buNone/>
            </a:pPr>
            <a:r>
              <a:rPr lang="el-GR" sz="2400" dirty="0"/>
              <a:t>(α) με 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0" indent="0">
              <a:lnSpc>
                <a:spcPct val="120000"/>
              </a:lnSpc>
              <a:buNone/>
            </a:pPr>
            <a:r>
              <a:rPr lang="el-GR" sz="2400" dirty="0"/>
              <a:t>(β) 10 </a:t>
            </a:r>
            <a:r>
              <a:rPr lang="el-GR" sz="2400" dirty="0" err="1"/>
              <a:t>bits</a:t>
            </a:r>
            <a:r>
              <a:rPr lang="el-GR" sz="2400" dirty="0"/>
              <a:t> για τις τρεις συνιστώσες προκύπτει από τις επόμενες σχέσεις. </a:t>
            </a:r>
            <a:endParaRPr lang="en-US" sz="2400" dirty="0"/>
          </a:p>
          <a:p>
            <a:pPr marL="0" indent="0">
              <a:lnSpc>
                <a:spcPct val="120000"/>
              </a:lnSpc>
              <a:buNone/>
            </a:pPr>
            <a:r>
              <a:rPr lang="el-GR" sz="2400" dirty="0"/>
              <a:t>Στην πρώτη περίπτωση έχουμε </a:t>
            </a:r>
            <a:r>
              <a:rPr lang="el-GR" sz="2400" dirty="0" err="1"/>
              <a:t>κβαντισμό</a:t>
            </a:r>
            <a:r>
              <a:rPr lang="el-GR" sz="2400" dirty="0"/>
              <a:t> με χρήση 8 </a:t>
            </a:r>
            <a:r>
              <a:rPr lang="el-GR" sz="2400"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261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10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a:bodyPr>
          <a:lstStyle/>
          <a:p>
            <a:pPr>
              <a:lnSpc>
                <a:spcPct val="120000"/>
              </a:lnSpc>
            </a:pP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Tree>
    <p:extLst>
      <p:ext uri="{BB962C8B-B14F-4D97-AF65-F5344CB8AC3E}">
        <p14:creationId xmlns:p14="http://schemas.microsoft.com/office/powerpoint/2010/main" val="97508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107504" y="1417638"/>
            <a:ext cx="9036496" cy="5301208"/>
          </a:xfrm>
        </p:spPr>
        <p:txBody>
          <a:bodyPr>
            <a:normAutofit/>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a:t>Y, </a:t>
            </a:r>
            <a:r>
              <a:rPr lang="el-GR" sz="2000" b="1" dirty="0" err="1"/>
              <a:t>Cb</a:t>
            </a:r>
            <a:r>
              <a:rPr lang="el-GR" sz="2000" b="1" dirty="0"/>
              <a:t>, Y, </a:t>
            </a:r>
            <a:r>
              <a:rPr lang="el-GR" sz="2000" b="1" dirty="0" err="1"/>
              <a:t>Cr</a:t>
            </a:r>
            <a:r>
              <a:rPr lang="el-GR" sz="2000" b="1" dirty="0"/>
              <a:t>, Y, </a:t>
            </a:r>
            <a:r>
              <a:rPr lang="el-GR" sz="2000" b="1" dirty="0" err="1"/>
              <a:t>Cb</a:t>
            </a:r>
            <a:r>
              <a:rPr lang="el-GR" sz="2000" b="1" dirty="0"/>
              <a:t>, Y, </a:t>
            </a:r>
            <a:r>
              <a:rPr lang="el-GR" sz="2000" b="1" dirty="0" err="1"/>
              <a:t>Cr</a:t>
            </a:r>
            <a:r>
              <a:rPr lang="el-GR" sz="2000" b="1" dirty="0"/>
              <a:t>, … </a:t>
            </a:r>
          </a:p>
          <a:p>
            <a:r>
              <a:rPr lang="el-GR" sz="2000" dirty="0"/>
              <a:t>Η αλληλουχία αυτή ονομάζεται </a:t>
            </a:r>
            <a:r>
              <a:rPr lang="el-GR" sz="2000" b="1" dirty="0"/>
              <a:t>4:2:2</a:t>
            </a:r>
            <a:r>
              <a:rPr lang="el-GR" sz="2000" dirty="0"/>
              <a:t> και στην ουσία πρόκειται για μια τεχνική που παραπέμπει στην </a:t>
            </a:r>
            <a:r>
              <a:rPr lang="el-GR" sz="2000" dirty="0" err="1"/>
              <a:t>υποδειγματοληψία</a:t>
            </a:r>
            <a:r>
              <a:rPr lang="el-GR" sz="2000" dirty="0"/>
              <a:t> του χρώματος, 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dirty="0" err="1"/>
              <a:t>μ</a:t>
            </a:r>
            <a:r>
              <a:rPr lang="el-GR" sz="2000" b="1" dirty="0" err="1"/>
              <a:t>αυξημένης</a:t>
            </a:r>
            <a:r>
              <a:rPr lang="el-GR" sz="2000" b="1" dirty="0"/>
              <a:t> ευαισθησίας του ανθρώπινου οφθαλμού στη φωτεινότητα, σε σχέση με την ευαισθησία του στα χρώματα </a:t>
            </a:r>
            <a:r>
              <a:rPr lang="el-GR" sz="2000" dirty="0" err="1"/>
              <a:t>πορούμε</a:t>
            </a:r>
            <a:r>
              <a:rPr lang="el-GR" sz="2000" dirty="0"/>
              <a:t>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34280" y="3189390"/>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61973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a:ln>
                  <a:noFill/>
                </a:ln>
                <a:solidFill>
                  <a:schemeClr val="tx1"/>
                </a:solidFill>
                <a:effectLst/>
                <a:latin typeface="Arial" panose="020B0604020202020204" pitchFamily="34" charset="0"/>
              </a:rPr>
              <a:t>J: a: </a:t>
            </a:r>
            <a:r>
              <a:rPr lang="en-US" altLang="en-US" sz="3200" b="1" dirty="0">
                <a:latin typeface="Arial" panose="020B0604020202020204" pitchFamily="34" charset="0"/>
              </a:rPr>
              <a:t>b</a:t>
            </a:r>
          </a:p>
          <a:p>
            <a:pPr marR="0" lvl="0" algn="ctr" defTabSz="914400" rtl="0" eaLnBrk="0" fontAlgn="base" latinLnBrk="0" hangingPunct="0">
              <a:lnSpc>
                <a:spcPct val="100000"/>
              </a:lnSpc>
              <a:spcBef>
                <a:spcPct val="0"/>
              </a:spcBef>
              <a:spcAft>
                <a:spcPct val="0"/>
              </a:spcAft>
              <a:buClrTx/>
              <a:buSzTx/>
              <a:tabLst/>
            </a:pPr>
            <a:endParaRPr kumimoji="0" lang="el-GR" altLang="en-US" sz="1600" b="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600" b="0" i="1" u="none" strike="noStrike" cap="none" normalizeH="0" baseline="0" dirty="0">
                <a:ln>
                  <a:noFill/>
                </a:ln>
                <a:solidFill>
                  <a:schemeClr val="tx1"/>
                </a:solidFill>
                <a:effectLst/>
                <a:latin typeface="Arial" panose="020B0604020202020204" pitchFamily="34" charset="0"/>
              </a:rPr>
              <a:t>a</a:t>
            </a:r>
            <a:r>
              <a:rPr kumimoji="0" lang="en-US" altLang="en-US" sz="16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600" b="0" i="0" u="none" strike="noStrike" cap="none" normalizeH="0" baseline="0" dirty="0" err="1">
                <a:ln>
                  <a:noFill/>
                </a:ln>
                <a:solidFill>
                  <a:schemeClr val="tx1"/>
                </a:solidFill>
                <a:effectLst/>
                <a:latin typeface="Arial" panose="020B0604020202020204" pitchFamily="34" charset="0"/>
              </a:rPr>
              <a:t>Cb</a:t>
            </a:r>
            <a:r>
              <a:rPr kumimoji="0" lang="en-US" altLang="en-US" sz="16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600" b="0" i="1" u="none" strike="noStrike" cap="none" normalizeH="0" baseline="0" dirty="0">
                <a:ln>
                  <a:noFill/>
                </a:ln>
                <a:solidFill>
                  <a:schemeClr val="tx1"/>
                </a:solidFill>
                <a:effectLst/>
                <a:latin typeface="Arial" panose="020B0604020202020204" pitchFamily="34" charset="0"/>
              </a:rPr>
              <a:t>b</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a:ln>
                  <a:noFill/>
                </a:ln>
                <a:solidFill>
                  <a:schemeClr val="tx1"/>
                </a:solidFill>
                <a:effectLst/>
                <a:latin typeface="Arial" panose="020B0604020202020204" pitchFamily="34" charset="0"/>
              </a:rPr>
              <a:t>number of changes </a:t>
            </a:r>
            <a:r>
              <a:rPr kumimoji="0" lang="en-US" altLang="en-US" sz="16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600" b="0" i="0" u="none" strike="noStrike" cap="none" normalizeH="0" baseline="0" dirty="0" err="1">
                <a:ln>
                  <a:noFill/>
                </a:ln>
                <a:solidFill>
                  <a:schemeClr val="tx1"/>
                </a:solidFill>
                <a:effectLst/>
                <a:latin typeface="Arial" panose="020B0604020202020204" pitchFamily="34" charset="0"/>
              </a:rPr>
              <a:t>Cb</a:t>
            </a:r>
            <a:r>
              <a:rPr kumimoji="0" lang="en-US" altLang="en-US" sz="16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 pixels. </a:t>
            </a:r>
          </a:p>
        </p:txBody>
      </p:sp>
    </p:spTree>
    <p:extLst>
      <p:ext uri="{BB962C8B-B14F-4D97-AF65-F5344CB8AC3E}">
        <p14:creationId xmlns:p14="http://schemas.microsoft.com/office/powerpoint/2010/main" val="195871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33475-8312-402C-927F-B419532B74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9618A245-2322-4A3C-9B68-E3CC12432E5A}"/>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F2319F1-9C71-4DBA-A5E4-7802C5674F2A}"/>
              </a:ext>
            </a:extLst>
          </p:cNvPr>
          <p:cNvPicPr>
            <a:picLocks noChangeAspect="1"/>
          </p:cNvPicPr>
          <p:nvPr/>
        </p:nvPicPr>
        <p:blipFill>
          <a:blip r:embed="rId3"/>
          <a:stretch>
            <a:fillRect/>
          </a:stretch>
        </p:blipFill>
        <p:spPr>
          <a:xfrm rot="5400000">
            <a:off x="2508696" y="307726"/>
            <a:ext cx="3782339" cy="7432597"/>
          </a:xfrm>
          <a:prstGeom prst="rect">
            <a:avLst/>
          </a:prstGeom>
        </p:spPr>
      </p:pic>
    </p:spTree>
    <p:extLst>
      <p:ext uri="{BB962C8B-B14F-4D97-AF65-F5344CB8AC3E}">
        <p14:creationId xmlns:p14="http://schemas.microsoft.com/office/powerpoint/2010/main" val="278225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0ADD8-AA4E-48EA-9884-41A1087692BE}"/>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D3E14161-1847-44D4-B8FB-A0ECCDDF67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1583769"/>
            <a:ext cx="9413787" cy="4221495"/>
          </a:xfrm>
        </p:spPr>
      </p:pic>
    </p:spTree>
    <p:extLst>
      <p:ext uri="{BB962C8B-B14F-4D97-AF65-F5344CB8AC3E}">
        <p14:creationId xmlns:p14="http://schemas.microsoft.com/office/powerpoint/2010/main" val="82104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229600" cy="4824536"/>
          </a:xfrm>
        </p:spPr>
        <p:txBody>
          <a:bodyPr>
            <a:normAutofit fontScale="85000" lnSpcReduction="1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endParaRPr lang="en-US" dirty="0"/>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spTree>
    <p:extLst>
      <p:ext uri="{BB962C8B-B14F-4D97-AF65-F5344CB8AC3E}">
        <p14:creationId xmlns:p14="http://schemas.microsoft.com/office/powerpoint/2010/main" val="340387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1D4FEF-6BD0-4459-A322-16CB3F782A81}"/>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D6FE9C-8BFA-4DAB-97A6-3C6AB3ECA32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DBAEE69-649A-45C7-B127-E8A8A51DDB07}"/>
              </a:ext>
            </a:extLst>
          </p:cNvPr>
          <p:cNvPicPr>
            <a:picLocks noChangeAspect="1"/>
          </p:cNvPicPr>
          <p:nvPr/>
        </p:nvPicPr>
        <p:blipFill>
          <a:blip r:embed="rId3"/>
          <a:stretch>
            <a:fillRect/>
          </a:stretch>
        </p:blipFill>
        <p:spPr>
          <a:xfrm>
            <a:off x="1379169" y="0"/>
            <a:ext cx="6385661" cy="6858000"/>
          </a:xfrm>
          <a:prstGeom prst="rect">
            <a:avLst/>
          </a:prstGeom>
        </p:spPr>
      </p:pic>
    </p:spTree>
    <p:extLst>
      <p:ext uri="{BB962C8B-B14F-4D97-AF65-F5344CB8AC3E}">
        <p14:creationId xmlns:p14="http://schemas.microsoft.com/office/powerpoint/2010/main" val="93050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a:t>
            </a:r>
            <a:endParaRPr lang="en-US" sz="3200" dirty="0"/>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2176744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30436" y="1916832"/>
            <a:ext cx="7925846" cy="2626852"/>
          </a:xfrm>
          <a:prstGeom prst="rect">
            <a:avLst/>
          </a:prstGeom>
        </p:spPr>
      </p:pic>
    </p:spTree>
    <p:extLst>
      <p:ext uri="{BB962C8B-B14F-4D97-AF65-F5344CB8AC3E}">
        <p14:creationId xmlns:p14="http://schemas.microsoft.com/office/powerpoint/2010/main" val="405484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fontScale="90000"/>
          </a:bodyPr>
          <a:lstStyle/>
          <a:p>
            <a:r>
              <a:rPr lang="el-GR" dirty="0"/>
              <a:t>Δημιουργίας σήματος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229600" cy="4680520"/>
          </a:xfrm>
        </p:spPr>
        <p:txBody>
          <a:bodyPr>
            <a:normAutofit fontScale="92500" lnSpcReduction="20000"/>
          </a:bodyPr>
          <a:lstStyle/>
          <a:p>
            <a:r>
              <a:rPr lang="el-GR" dirty="0"/>
              <a:t>Πρότυπα: ITU-R BT.709, ITU-R BT.1120</a:t>
            </a:r>
          </a:p>
          <a:p>
            <a:pPr lvl="1"/>
            <a:r>
              <a:rPr lang="el-GR" dirty="0"/>
              <a:t>ανάλυση της οθόνης</a:t>
            </a:r>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a:bodyPr>
          <a:lstStyle/>
          <a:p>
            <a:r>
              <a:rPr lang="el-GR" sz="2400" dirty="0"/>
              <a:t>Πρότυπο </a:t>
            </a:r>
            <a:r>
              <a:rPr lang="en-US" sz="2400" dirty="0"/>
              <a:t>EBU – TECH 3299: High Definition (HD), Image Formats for Television Production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dirty="0"/>
              <a:t>φωτεινότητα</a:t>
            </a:r>
            <a:r>
              <a:rPr lang="en-US" sz="2000" dirty="0"/>
              <a:t>:</a:t>
            </a:r>
            <a:r>
              <a:rPr lang="el-GR" sz="2000" dirty="0"/>
              <a:t> 74,25 </a:t>
            </a:r>
            <a:r>
              <a:rPr lang="el-GR" sz="2000" dirty="0" err="1"/>
              <a:t>MHz</a:t>
            </a:r>
            <a:r>
              <a:rPr lang="el-GR" sz="2000" dirty="0"/>
              <a:t> ή </a:t>
            </a:r>
            <a:r>
              <a:rPr lang="en-US" sz="2000" dirty="0"/>
              <a:t>72 MHz</a:t>
            </a:r>
            <a:r>
              <a:rPr lang="el-GR" sz="2000" dirty="0"/>
              <a:t> (ITU-R BT.709)</a:t>
            </a:r>
            <a:endParaRPr lang="en-US" sz="2000" dirty="0"/>
          </a:p>
          <a:p>
            <a:pPr lvl="1"/>
            <a:r>
              <a:rPr lang="el-GR" sz="2000" dirty="0"/>
              <a:t>Χρώματα: 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n-US" sz="2000" dirty="0"/>
              <a:t>4: 2: 2</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32810" y="2409453"/>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sp>
        <p:nvSpPr>
          <p:cNvPr id="3" name="Θέση περιεχομένου 2">
            <a:extLst>
              <a:ext uri="{FF2B5EF4-FFF2-40B4-BE49-F238E27FC236}">
                <a16:creationId xmlns:a16="http://schemas.microsoft.com/office/drawing/2014/main" id="{ECB1D538-A56F-43F7-8C56-BDA9DFA330ED}"/>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tretch>
            <a:fillRect/>
          </a:stretch>
        </p:blipFill>
        <p:spPr>
          <a:xfrm>
            <a:off x="0" y="2780928"/>
            <a:ext cx="9116864" cy="1624548"/>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endParaRPr lang="en-US" dirty="0"/>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2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720p  </a:t>
            </a:r>
          </a:p>
          <a:p>
            <a:r>
              <a:rPr lang="el-GR" dirty="0"/>
              <a:t>ανάλυση 1.980 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 1080i </a:t>
            </a:r>
          </a:p>
          <a:p>
            <a:r>
              <a:rPr lang="el-GR" dirty="0"/>
              <a:t>υποστήριξη ψηφιακών </a:t>
            </a:r>
            <a:r>
              <a:rPr lang="el-GR" dirty="0" err="1"/>
              <a:t>διεπαφών</a:t>
            </a:r>
            <a:r>
              <a:rPr lang="el-GR" dirty="0"/>
              <a:t> DVI (</a:t>
            </a:r>
            <a:r>
              <a:rPr lang="el-GR" dirty="0" err="1"/>
              <a:t>DigitalVisualInterface</a:t>
            </a:r>
            <a:r>
              <a:rPr lang="el-GR" dirty="0"/>
              <a:t> )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1.65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5 </a:t>
            </a:r>
            <a:r>
              <a:rPr lang="el-GR" sz="2400" dirty="0" err="1"/>
              <a:t>Gbps</a:t>
            </a:r>
            <a:r>
              <a:rPr lang="el-GR" sz="2400" dirty="0"/>
              <a:t> 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85000" lnSpcReduction="10000"/>
          </a:bodyPr>
          <a:lstStyle/>
          <a:p>
            <a:pPr marL="0">
              <a:lnSpc>
                <a:spcPct val="110000"/>
              </a:lnSpc>
              <a:spcAft>
                <a:spcPts val="600"/>
              </a:spcAft>
            </a:pPr>
            <a:r>
              <a:rPr lang="el-GR" dirty="0"/>
              <a:t>Οι τρόποι αναπαράστασης της πληροφορίας που αφορά τα χρώματα σε </a:t>
            </a:r>
            <a:r>
              <a:rPr lang="el-GR" dirty="0" err="1"/>
              <a:t>μιαν</a:t>
            </a:r>
            <a:r>
              <a:rPr lang="el-GR" dirty="0"/>
              <a:t> εικόνα και κατ’ επέκταση στο βίντεο. </a:t>
            </a:r>
          </a:p>
          <a:p>
            <a:pPr marL="0">
              <a:lnSpc>
                <a:spcPct val="110000"/>
              </a:lnSpc>
              <a:spcAft>
                <a:spcPts val="600"/>
              </a:spcAft>
            </a:pPr>
            <a:r>
              <a:rPr lang="el-GR" dirty="0"/>
              <a:t>Η μετατροπή μεταξύ ισοδύναμων τρόπων αναπαράστασης εικόνων και βίντεο</a:t>
            </a:r>
          </a:p>
          <a:p>
            <a:pPr marL="0">
              <a:lnSpc>
                <a:spcPct val="110000"/>
              </a:lnSpc>
              <a:spcAft>
                <a:spcPts val="600"/>
              </a:spcAft>
            </a:pPr>
            <a:r>
              <a:rPr lang="el-GR" dirty="0"/>
              <a:t>Η διαχείριση της </a:t>
            </a:r>
            <a:r>
              <a:rPr lang="el-GR" dirty="0" err="1"/>
              <a:t>υποδειγματοληψίας</a:t>
            </a:r>
            <a:r>
              <a:rPr lang="el-GR" dirty="0"/>
              <a:t> χρώματος και τη συσχέτιση με τα χαρακτηριστικά του τηλεοπτικού σήματος.</a:t>
            </a:r>
          </a:p>
          <a:p>
            <a:pPr marL="0">
              <a:lnSpc>
                <a:spcPct val="110000"/>
              </a:lnSpc>
              <a:spcAft>
                <a:spcPts val="600"/>
              </a:spcAft>
            </a:pPr>
            <a:r>
              <a:rPr lang="el-GR" dirty="0"/>
              <a:t>Οι απαιτήσεις σε εύρος ζώνης 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Τεχνικές συμπίεσης βίντεο</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a:t>
            </a:r>
            <a:r>
              <a:rPr lang="el-GR" sz="2800" dirty="0" err="1"/>
              <a:t>Μπαλαούρας</a:t>
            </a:r>
            <a:endParaRPr lang="el-GR" sz="2800" dirty="0"/>
          </a:p>
          <a:p>
            <a:r>
              <a:rPr lang="el-GR" sz="2800" dirty="0"/>
              <a:t>Τμήμα Πληροφορικής &amp; Τηλεπικοινωνιών</a:t>
            </a:r>
            <a:endParaRPr lang="en-US" sz="2800" dirty="0"/>
          </a:p>
          <a:p>
            <a:endParaRPr lang="el-GR" sz="2800" dirty="0"/>
          </a:p>
        </p:txBody>
      </p:sp>
    </p:spTree>
    <p:extLst>
      <p:ext uri="{BB962C8B-B14F-4D97-AF65-F5344CB8AC3E}">
        <p14:creationId xmlns:p14="http://schemas.microsoft.com/office/powerpoint/2010/main" val="2245751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Συμπίεση Βίντεο. </a:t>
            </a:r>
            <a:r>
              <a:rPr lang="el-GR" i="1" dirty="0"/>
              <a:t>Ψηφιακή τηλεόραση</a:t>
            </a:r>
            <a:r>
              <a:rPr lang="el-GR" dirty="0"/>
              <a:t>. Σύνδεσμος Ελληνικών Ακαδημαϊκών Βιβλιοθηκών. </a:t>
            </a:r>
            <a:r>
              <a:rPr lang="el-GR" dirty="0" err="1"/>
              <a:t>κεφ</a:t>
            </a:r>
            <a:r>
              <a:rPr lang="el-GR" dirty="0"/>
              <a:t> 3. Διαθέσιμο στο: </a:t>
            </a:r>
            <a:r>
              <a:rPr lang="el-GR" dirty="0">
                <a:hlinkClick r:id="rId3"/>
              </a:rPr>
              <a:t>http://hdl.handle.net/11419/5008</a:t>
            </a:r>
            <a:r>
              <a:rPr lang="el-GR" dirty="0"/>
              <a:t> </a:t>
            </a:r>
          </a:p>
          <a:p>
            <a:pPr marL="0" indent="0">
              <a:buNone/>
            </a:pPr>
            <a:endParaRPr lang="el-GR" dirty="0"/>
          </a:p>
        </p:txBody>
      </p:sp>
    </p:spTree>
    <p:extLst>
      <p:ext uri="{BB962C8B-B14F-4D97-AF65-F5344CB8AC3E}">
        <p14:creationId xmlns:p14="http://schemas.microsoft.com/office/powerpoint/2010/main" val="274153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1552273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dirty="0"/>
              <a:t>Γιατί απαιτείται η συμπίεση</a:t>
            </a:r>
            <a:endParaRPr lang="en-US" dirty="0"/>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p:txBody>
          <a:bodyPr>
            <a:normAutofit fontScale="92500" lnSpcReduction="10000"/>
          </a:bodyPr>
          <a:lstStyle/>
          <a:p>
            <a:pPr marL="0" indent="0">
              <a:buNone/>
            </a:pPr>
            <a:r>
              <a:rPr lang="el-GR" b="1" dirty="0"/>
              <a:t>Τυπική ευκρίνεια </a:t>
            </a:r>
            <a:r>
              <a:rPr lang="el-GR" dirty="0"/>
              <a:t>(</a:t>
            </a:r>
            <a:r>
              <a:rPr lang="en-US" dirty="0"/>
              <a:t>Standard Definition –SD)</a:t>
            </a:r>
            <a:endParaRPr lang="el-GR" dirty="0"/>
          </a:p>
          <a:p>
            <a:r>
              <a:rPr lang="en-US" dirty="0"/>
              <a:t> 270 Mbps</a:t>
            </a:r>
            <a:r>
              <a:rPr lang="el-GR" dirty="0"/>
              <a:t> </a:t>
            </a:r>
          </a:p>
          <a:p>
            <a:r>
              <a:rPr lang="el-GR" dirty="0"/>
              <a:t>δεν υποστηρίζεται από τις τρέχουσες τεχνολογίες μετάδοσης</a:t>
            </a:r>
          </a:p>
          <a:p>
            <a:endParaRPr lang="el-GR" dirty="0"/>
          </a:p>
          <a:p>
            <a:pPr marL="0" indent="0">
              <a:buNone/>
            </a:pPr>
            <a:r>
              <a:rPr lang="el-GR" dirty="0" err="1"/>
              <a:t>Στόχ</a:t>
            </a:r>
            <a:r>
              <a:rPr lang="en-US" dirty="0"/>
              <a:t>o</a:t>
            </a:r>
            <a:r>
              <a:rPr lang="el-GR" dirty="0"/>
              <a:t>ς </a:t>
            </a:r>
          </a:p>
          <a:p>
            <a:r>
              <a:rPr lang="el-GR" dirty="0"/>
              <a:t>2 – 7 </a:t>
            </a:r>
            <a:r>
              <a:rPr lang="en-US" dirty="0"/>
              <a:t>Mbps   </a:t>
            </a:r>
            <a:endParaRPr lang="el-GR" dirty="0"/>
          </a:p>
          <a:p>
            <a:r>
              <a:rPr lang="en-US" dirty="0"/>
              <a:t>38:1 </a:t>
            </a:r>
            <a:r>
              <a:rPr lang="el-GR" dirty="0"/>
              <a:t>ποσοστό συμπίεσης</a:t>
            </a:r>
            <a:endParaRPr lang="en-US" dirty="0"/>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p:txBody>
          <a:bodyPr>
            <a:normAutofit fontScale="92500" lnSpcReduction="10000"/>
          </a:bodyPr>
          <a:lstStyle/>
          <a:p>
            <a:pPr marL="0" indent="0">
              <a:buNone/>
            </a:pPr>
            <a:r>
              <a:rPr lang="en-US" b="1" dirty="0"/>
              <a:t>Y</a:t>
            </a:r>
            <a:r>
              <a:rPr lang="el-GR" b="1" dirty="0"/>
              <a:t>ψηλή ευκρίνεια </a:t>
            </a:r>
            <a:r>
              <a:rPr lang="el-GR" dirty="0"/>
              <a:t>(</a:t>
            </a:r>
            <a:r>
              <a:rPr lang="en-US" dirty="0"/>
              <a:t>Full High Definition – FHD)</a:t>
            </a:r>
            <a:endParaRPr lang="el-GR" dirty="0"/>
          </a:p>
          <a:p>
            <a:r>
              <a:rPr lang="en-US" dirty="0"/>
              <a:t> </a:t>
            </a:r>
            <a:r>
              <a:rPr lang="el-GR" dirty="0"/>
              <a:t>άνω του </a:t>
            </a:r>
            <a:r>
              <a:rPr lang="en-US" dirty="0"/>
              <a:t>1 Gbps</a:t>
            </a:r>
            <a:endParaRPr lang="el-GR" dirty="0"/>
          </a:p>
          <a:p>
            <a:pPr marL="0" indent="0">
              <a:buNone/>
            </a:pPr>
            <a:endParaRPr lang="el-GR" sz="3200" dirty="0"/>
          </a:p>
          <a:p>
            <a:pPr marL="0" indent="0">
              <a:buNone/>
            </a:pPr>
            <a:endParaRPr lang="el-GR" dirty="0"/>
          </a:p>
          <a:p>
            <a:pPr marL="0" indent="0">
              <a:buNone/>
            </a:pPr>
            <a:endParaRPr lang="el-GR" dirty="0"/>
          </a:p>
          <a:p>
            <a:pPr marL="0" indent="0">
              <a:buNone/>
            </a:pPr>
            <a:r>
              <a:rPr lang="el-GR" dirty="0"/>
              <a:t>Στόχος</a:t>
            </a:r>
          </a:p>
          <a:p>
            <a:r>
              <a:rPr lang="el-GR" dirty="0"/>
              <a:t>15 -20 </a:t>
            </a:r>
            <a:r>
              <a:rPr lang="en-US" dirty="0"/>
              <a:t>Mbps </a:t>
            </a:r>
            <a:endParaRPr lang="el-GR" dirty="0"/>
          </a:p>
          <a:p>
            <a:r>
              <a:rPr lang="en-US" dirty="0"/>
              <a:t>137:1 </a:t>
            </a:r>
            <a:r>
              <a:rPr lang="el-GR" dirty="0"/>
              <a:t>ποσοστό συμπίεσης</a:t>
            </a:r>
            <a:endParaRPr lang="en-US" dirty="0"/>
          </a:p>
          <a:p>
            <a:pPr marL="0" indent="0">
              <a:buNone/>
            </a:pPr>
            <a:endParaRPr lang="en-US" dirty="0"/>
          </a:p>
        </p:txBody>
      </p:sp>
    </p:spTree>
    <p:extLst>
      <p:ext uri="{BB962C8B-B14F-4D97-AF65-F5344CB8AC3E}">
        <p14:creationId xmlns:p14="http://schemas.microsoft.com/office/powerpoint/2010/main" val="257879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dirty="0"/>
              <a:t>E</a:t>
            </a:r>
            <a:r>
              <a:rPr lang="el-GR" dirty="0" err="1"/>
              <a:t>ίδη</a:t>
            </a:r>
            <a:r>
              <a:rPr lang="el-GR" dirty="0"/>
              <a:t> συμπίεσης</a:t>
            </a:r>
            <a:endParaRPr lang="en-US" dirty="0"/>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dirty="0"/>
              <a:t>Μη </a:t>
            </a:r>
            <a:r>
              <a:rPr lang="el-GR" dirty="0" err="1"/>
              <a:t>απωλεστική</a:t>
            </a:r>
            <a:endParaRPr lang="el-GR" dirty="0"/>
          </a:p>
          <a:p>
            <a:pPr lvl="1"/>
            <a:r>
              <a:rPr lang="el-GR" dirty="0"/>
              <a:t>Απομάκρυνση πλεονάζουσας πληροφορίας</a:t>
            </a:r>
          </a:p>
          <a:p>
            <a:r>
              <a:rPr lang="el-GR" dirty="0" err="1"/>
              <a:t>Απωλεστική</a:t>
            </a:r>
            <a:endParaRPr lang="el-GR" dirty="0"/>
          </a:p>
          <a:p>
            <a:pPr lvl="1"/>
            <a:r>
              <a:rPr lang="el-GR" dirty="0"/>
              <a:t>Απώλεια πληροφορίας</a:t>
            </a:r>
          </a:p>
          <a:p>
            <a:pPr lvl="1"/>
            <a:endParaRPr lang="el-GR" dirty="0"/>
          </a:p>
          <a:p>
            <a:endParaRPr lang="el-GR" dirty="0"/>
          </a:p>
          <a:p>
            <a:endParaRPr lang="en-US" dirty="0"/>
          </a:p>
        </p:txBody>
      </p:sp>
    </p:spTree>
    <p:extLst>
      <p:ext uri="{BB962C8B-B14F-4D97-AF65-F5344CB8AC3E}">
        <p14:creationId xmlns:p14="http://schemas.microsoft.com/office/powerpoint/2010/main" val="1689195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dirty="0"/>
              <a:t>Πλεονάζουσα πληροφορία</a:t>
            </a:r>
            <a:endParaRPr lang="en-US" dirty="0"/>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579296" cy="4752528"/>
          </a:xfrm>
        </p:spPr>
        <p:txBody>
          <a:bodyPr>
            <a:normAutofit fontScale="85000" lnSpcReduction="10000"/>
          </a:bodyPr>
          <a:lstStyle/>
          <a:p>
            <a:pPr marL="0" indent="0">
              <a:buNone/>
            </a:pPr>
            <a:r>
              <a:rPr lang="el-GR" b="1" dirty="0"/>
              <a:t>Πλεονάζουσα πληροφορία </a:t>
            </a:r>
            <a:r>
              <a:rPr lang="el-GR" dirty="0"/>
              <a:t>είναι αυτή που   </a:t>
            </a:r>
          </a:p>
          <a:p>
            <a:r>
              <a:rPr lang="el-GR" dirty="0"/>
              <a:t>Εμφανίζεται πολλές φορές στη ροή</a:t>
            </a:r>
          </a:p>
          <a:p>
            <a:pPr lvl="1"/>
            <a:r>
              <a:rPr lang="el-GR" dirty="0"/>
              <a:t>είναι δυνατή η απομάκρυνσή της σε κάποιες από αυτές τις εμφανίσεις </a:t>
            </a:r>
          </a:p>
          <a:p>
            <a:r>
              <a:rPr lang="el-GR" dirty="0"/>
              <a:t>Αφορά δεδομένα τα οποία δεν περιέχουν χρήσιμη πληροφορία </a:t>
            </a:r>
          </a:p>
          <a:p>
            <a:pPr lvl="1"/>
            <a:r>
              <a:rPr lang="el-GR" dirty="0"/>
              <a:t>δεδομένα που χρησιμοποιούνται για να γεμίσουν κενές θέσεις στη ροή και να αποκτήσει αυτή συγκεκριμένη μορφή  </a:t>
            </a:r>
          </a:p>
          <a:p>
            <a:r>
              <a:rPr lang="el-GR" dirty="0"/>
              <a:t>Δεδομένα τα οποία μπορούν να ανασκευαστούν στον δέκτη με τη βοήθεια μαθηματικών υπολογισμών</a:t>
            </a:r>
          </a:p>
          <a:p>
            <a:endParaRPr lang="el-GR" dirty="0"/>
          </a:p>
          <a:p>
            <a:endParaRPr lang="en-US" dirty="0"/>
          </a:p>
        </p:txBody>
      </p:sp>
    </p:spTree>
    <p:extLst>
      <p:ext uri="{BB962C8B-B14F-4D97-AF65-F5344CB8AC3E}">
        <p14:creationId xmlns:p14="http://schemas.microsoft.com/office/powerpoint/2010/main" val="2240010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dirty="0"/>
              <a:t>Τεχνικές περιορισμού της πλεονάζουσας πληροφορίας </a:t>
            </a:r>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dirty="0"/>
              <a:t>ΑΑΑΑΑΑΑΑ                  8 φορές το Α</a:t>
            </a:r>
          </a:p>
          <a:p>
            <a:r>
              <a:rPr lang="el-GR" dirty="0"/>
              <a:t>Οι πλέον χρησιμοποιούμενες λέξεις έχουν περιορισμένο μήκος π.χ. τα άρθρα</a:t>
            </a:r>
          </a:p>
          <a:p>
            <a:endParaRPr lang="en-US" dirty="0"/>
          </a:p>
        </p:txBody>
      </p:sp>
    </p:spTree>
    <p:extLst>
      <p:ext uri="{BB962C8B-B14F-4D97-AF65-F5344CB8AC3E}">
        <p14:creationId xmlns:p14="http://schemas.microsoft.com/office/powerpoint/2010/main" val="3569618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dirty="0"/>
              <a:t>Είναι πάντα εφικτό να πετυχαίνουμε την επιθυμητή συμπίεση, μόνο με </a:t>
            </a:r>
            <a:r>
              <a:rPr lang="el-GR" sz="2800" b="1" dirty="0"/>
              <a:t>μη </a:t>
            </a:r>
            <a:r>
              <a:rPr lang="el-GR" sz="2800" b="1" dirty="0" err="1"/>
              <a:t>απωλεστικό</a:t>
            </a:r>
            <a:r>
              <a:rPr lang="el-GR" sz="2800" b="1" dirty="0"/>
              <a:t> τρόπο</a:t>
            </a:r>
            <a:r>
              <a:rPr lang="en-US" sz="2800" dirty="0"/>
              <a:t>;</a:t>
            </a:r>
          </a:p>
          <a:p>
            <a:pPr marL="0" indent="0" algn="ctr">
              <a:spcBef>
                <a:spcPts val="600"/>
              </a:spcBef>
              <a:spcAft>
                <a:spcPts val="600"/>
              </a:spcAft>
              <a:buNone/>
            </a:pPr>
            <a:endParaRPr lang="en-US" sz="2800" dirty="0"/>
          </a:p>
          <a:p>
            <a:pPr marL="0" indent="0" algn="ctr">
              <a:spcBef>
                <a:spcPts val="600"/>
              </a:spcBef>
              <a:spcAft>
                <a:spcPts val="600"/>
              </a:spcAft>
              <a:buNone/>
            </a:pPr>
            <a:r>
              <a:rPr lang="en-US" sz="2800" dirty="0"/>
              <a:t>E</a:t>
            </a:r>
            <a:r>
              <a:rPr lang="el-GR" sz="2800" dirty="0" err="1"/>
              <a:t>ίναι</a:t>
            </a:r>
            <a:r>
              <a:rPr lang="el-GR" sz="2800" dirty="0"/>
              <a:t> δυνατόν η πληροφορία που θα χαθεί να έχει μικρή επίπτωση στην ποιότητα του περιεχομένου και στη γενικότερη αντίληψη του χρήστη</a:t>
            </a:r>
            <a:r>
              <a:rPr lang="en-US" sz="2800" dirty="0"/>
              <a:t>;</a:t>
            </a:r>
          </a:p>
          <a:p>
            <a:pPr marL="0" indent="0" algn="ctr">
              <a:spcBef>
                <a:spcPts val="600"/>
              </a:spcBef>
              <a:spcAft>
                <a:spcPts val="600"/>
              </a:spcAft>
              <a:buNone/>
            </a:pPr>
            <a:endParaRPr lang="en-US" sz="2800" dirty="0"/>
          </a:p>
          <a:p>
            <a:pPr marL="0" indent="0" algn="ctr">
              <a:spcBef>
                <a:spcPts val="600"/>
              </a:spcBef>
              <a:spcAft>
                <a:spcPts val="600"/>
              </a:spcAft>
              <a:buNone/>
            </a:pPr>
            <a:r>
              <a:rPr lang="el-GR" sz="2800" dirty="0"/>
              <a:t>Υπάρχει όμως τέτοιου είδους πληροφορία; </a:t>
            </a:r>
          </a:p>
          <a:p>
            <a:pPr marL="0" indent="0" algn="ctr">
              <a:spcBef>
                <a:spcPts val="600"/>
              </a:spcBef>
              <a:spcAft>
                <a:spcPts val="600"/>
              </a:spcAft>
              <a:buNone/>
            </a:pPr>
            <a:r>
              <a:rPr lang="el-GR" sz="2800" dirty="0"/>
              <a:t>Ναι !</a:t>
            </a:r>
            <a:endParaRPr lang="en-US" sz="2800" dirty="0"/>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1944811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428324" cy="4525963"/>
          </a:xfrm>
        </p:spPr>
        <p:txBody>
          <a:bodyPr>
            <a:normAutofit/>
          </a:bodyPr>
          <a:lstStyle/>
          <a:p>
            <a:r>
              <a:rPr lang="el-GR" sz="2800" dirty="0"/>
              <a:t>κατάλληλη προτεραιότητα στα διάφορα είδη πληροφορίας</a:t>
            </a:r>
            <a:r>
              <a:rPr lang="en-US" sz="2800" dirty="0"/>
              <a:t>,</a:t>
            </a:r>
            <a:r>
              <a:rPr lang="el-GR" sz="2800" dirty="0"/>
              <a:t> βασιζόμενοι στη </a:t>
            </a:r>
            <a:r>
              <a:rPr lang="el-GR" sz="2800" b="1" dirty="0"/>
              <a:t>γνώση της φυσιολογίας της όρασης και ακοής, </a:t>
            </a:r>
            <a:r>
              <a:rPr lang="el-GR" sz="2800" dirty="0"/>
              <a:t>π.χ.</a:t>
            </a:r>
            <a:endParaRPr lang="en-US" sz="2800" dirty="0"/>
          </a:p>
          <a:p>
            <a:pPr lvl="1"/>
            <a:r>
              <a:rPr lang="el-GR" sz="2400" dirty="0"/>
              <a:t>ο ανθρώπινος οφθαλμός είναι πολύ πιο ευαίσθητος στις αλλαγές στις τιμές της </a:t>
            </a:r>
            <a:r>
              <a:rPr lang="el-GR" sz="2400" b="1" dirty="0"/>
              <a:t>φωτεινότητας</a:t>
            </a:r>
            <a:r>
              <a:rPr lang="el-GR" sz="2400" dirty="0"/>
              <a:t> σε σχέση με τις αλλαγές στις τιμές των</a:t>
            </a:r>
            <a:r>
              <a:rPr lang="el-GR" sz="2400" b="1" dirty="0"/>
              <a:t> χρωμάτων</a:t>
            </a:r>
            <a:r>
              <a:rPr lang="el-GR" sz="2400" dirty="0"/>
              <a:t>.  </a:t>
            </a:r>
            <a:endParaRPr lang="en-US" sz="2400" dirty="0"/>
          </a:p>
          <a:p>
            <a:r>
              <a:rPr lang="el-GR" sz="2800" dirty="0"/>
              <a:t>υψηλές συχνότητες στην οπτική πληροφορία χρωμάτων που αντιστοιχούν στις συνεχόμενες αλλαγές στις τιμές των χρωμάτων μεταξύ γειτονικών </a:t>
            </a:r>
            <a:r>
              <a:rPr lang="el-GR" sz="2800" dirty="0" err="1"/>
              <a:t>εικονοστοιχείων</a:t>
            </a:r>
            <a:endParaRPr lang="en-US" sz="2800" dirty="0"/>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303498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Μηχανισμοί συμπίεσης</a:t>
            </a:r>
            <a:r>
              <a:rPr lang="en-US" sz="4400" dirty="0"/>
              <a:t> </a:t>
            </a:r>
            <a:r>
              <a:rPr lang="el-GR" sz="4400" dirty="0"/>
              <a:t>βίντεο</a:t>
            </a:r>
            <a:r>
              <a:rPr lang="en-US" sz="4400" dirty="0"/>
              <a:t> </a:t>
            </a:r>
            <a:endParaRPr lang="el-GR" sz="4400" dirty="0"/>
          </a:p>
        </p:txBody>
      </p:sp>
    </p:spTree>
    <p:extLst>
      <p:ext uri="{BB962C8B-B14F-4D97-AF65-F5344CB8AC3E}">
        <p14:creationId xmlns:p14="http://schemas.microsoft.com/office/powerpoint/2010/main" val="345612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572340" cy="5026570"/>
          </a:xfrm>
        </p:spPr>
        <p:txBody>
          <a:bodyPr>
            <a:normAutofit/>
          </a:bodyPr>
          <a:lstStyle/>
          <a:p>
            <a:r>
              <a:rPr lang="el-GR" sz="2800" b="1" dirty="0"/>
              <a:t>Βίντεο</a:t>
            </a:r>
            <a:r>
              <a:rPr lang="el-GR" sz="2800" dirty="0"/>
              <a:t> =  αλληλουχία εικόνων ή αλλιώς πλαίσια</a:t>
            </a:r>
          </a:p>
          <a:p>
            <a:r>
              <a:rPr lang="el-GR" sz="2800" b="1" dirty="0"/>
              <a:t>Εικόνα </a:t>
            </a:r>
          </a:p>
          <a:p>
            <a:pPr lvl="1"/>
            <a:r>
              <a:rPr lang="el-GR" b="1"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a:t>
            </a:r>
          </a:p>
          <a:p>
            <a:pPr lvl="1"/>
            <a:r>
              <a:rPr lang="el-GR" dirty="0"/>
              <a:t>πλήθος</a:t>
            </a:r>
            <a:r>
              <a:rPr lang="en-US" dirty="0"/>
              <a:t> pixel = </a:t>
            </a:r>
            <a:r>
              <a:rPr lang="el-GR" dirty="0"/>
              <a:t> ανάλυση (</a:t>
            </a:r>
            <a:r>
              <a:rPr lang="el-GR" dirty="0" err="1"/>
              <a:t>resolution</a:t>
            </a:r>
            <a:r>
              <a:rPr lang="el-GR" dirty="0"/>
              <a:t>)</a:t>
            </a:r>
          </a:p>
          <a:p>
            <a:r>
              <a:rPr lang="el-GR" sz="2800" dirty="0"/>
              <a:t>Η </a:t>
            </a:r>
            <a:r>
              <a:rPr lang="el-GR" sz="2800" b="1" dirty="0"/>
              <a:t>ανάλυση</a:t>
            </a:r>
            <a:r>
              <a:rPr lang="el-GR" sz="2800" dirty="0"/>
              <a:t> = πλήθους των γραμμών Χ των στηλών της εικόνας</a:t>
            </a:r>
            <a:r>
              <a:rPr lang="en-US" sz="2800" dirty="0"/>
              <a:t>, </a:t>
            </a:r>
            <a:r>
              <a:rPr lang="el-GR" sz="2800" dirty="0"/>
              <a:t>π.χ. </a:t>
            </a:r>
            <a:r>
              <a:rPr lang="el-GR" sz="2800" i="1" dirty="0"/>
              <a:t>1920 Χ 1080 = 2.073.600 </a:t>
            </a:r>
            <a:r>
              <a:rPr lang="en-US" sz="2800" i="1" dirty="0"/>
              <a:t>pixels</a:t>
            </a:r>
            <a:endParaRPr lang="el-GR" sz="2800" i="1" dirty="0"/>
          </a:p>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51.840.000 </a:t>
            </a:r>
            <a:r>
              <a:rPr lang="en-US" sz="2400" i="1" dirty="0"/>
              <a:t>pixels / sec</a:t>
            </a:r>
            <a:endParaRPr lang="el-GR" sz="2400" i="1" dirty="0"/>
          </a:p>
        </p:txBody>
      </p:sp>
    </p:spTree>
    <p:extLst>
      <p:ext uri="{BB962C8B-B14F-4D97-AF65-F5344CB8AC3E}">
        <p14:creationId xmlns:p14="http://schemas.microsoft.com/office/powerpoint/2010/main" val="158916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dirty="0"/>
              <a:t>Είδη πλεονασμού</a:t>
            </a:r>
            <a:endParaRPr lang="en-US" dirty="0"/>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dirty="0"/>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a:t>
            </a:r>
          </a:p>
          <a:p>
            <a:pPr marL="0" indent="0">
              <a:buNone/>
            </a:pPr>
            <a:r>
              <a:rPr lang="el-GR" dirty="0"/>
              <a:t>Τα </a:t>
            </a:r>
            <a:r>
              <a:rPr lang="el-GR" b="1" dirty="0"/>
              <a:t>είδη πλεονασμού</a:t>
            </a:r>
            <a:r>
              <a:rPr lang="el-GR" dirty="0"/>
              <a:t> είναι τα επόμενα:   </a:t>
            </a:r>
          </a:p>
          <a:p>
            <a:r>
              <a:rPr lang="el-GR" b="1" dirty="0"/>
              <a:t>Χωρικός πλεονασμός</a:t>
            </a:r>
            <a:r>
              <a:rPr lang="el-GR" dirty="0"/>
              <a:t>, ο οποίος οφείλεται στις ομοιότητες μεταξύ των </a:t>
            </a:r>
            <a:r>
              <a:rPr lang="el-GR" dirty="0" err="1"/>
              <a:t>εικονοστοιχείων</a:t>
            </a:r>
            <a:r>
              <a:rPr lang="el-GR" dirty="0"/>
              <a:t> που δομούν ένα πλαίσιο. </a:t>
            </a:r>
          </a:p>
          <a:p>
            <a:r>
              <a:rPr lang="el-GR" b="1" dirty="0"/>
              <a:t>Χρονικός πλεονασμός, </a:t>
            </a:r>
            <a:r>
              <a:rPr lang="el-GR" dirty="0"/>
              <a:t>ο οποίος οφείλεται στις ομοιότητες μεταξύ διαδοχικών εικόνων ενός βίντεο.  </a:t>
            </a:r>
          </a:p>
          <a:p>
            <a:r>
              <a:rPr lang="el-GR" b="1" dirty="0"/>
              <a:t>Στατιστικός πλεονασμός</a:t>
            </a:r>
            <a:r>
              <a:rPr lang="el-GR" dirty="0"/>
              <a:t>, ο οποίος οφείλεται στις στατιστικές ιδιότητες της εμφάνισης των διαφόρων συμβόλων προς κωδικοποίηση. </a:t>
            </a:r>
          </a:p>
          <a:p>
            <a:r>
              <a:rPr lang="el-GR" b="1" dirty="0" err="1"/>
              <a:t>Ψυχοοπτικός</a:t>
            </a:r>
            <a:r>
              <a:rPr lang="el-GR" b="1" dirty="0"/>
              <a:t> πλεονασμός, </a:t>
            </a:r>
            <a:r>
              <a:rPr lang="el-GR" dirty="0"/>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Tree>
    <p:extLst>
      <p:ext uri="{BB962C8B-B14F-4D97-AF65-F5344CB8AC3E}">
        <p14:creationId xmlns:p14="http://schemas.microsoft.com/office/powerpoint/2010/main" val="554386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dirty="0"/>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38650" y="2137420"/>
            <a:ext cx="1917700" cy="2171700"/>
          </a:xfrm>
          <a:prstGeom prst="rect">
            <a:avLst/>
          </a:prstGeom>
          <a:noFill/>
          <a:ln w="9525">
            <a:noFill/>
            <a:miter lim="800000"/>
            <a:headEnd/>
            <a:tailEnd/>
          </a:ln>
        </p:spPr>
      </p:pic>
      <p:grpSp>
        <p:nvGrpSpPr>
          <p:cNvPr id="2" name="Group 15"/>
          <p:cNvGrpSpPr>
            <a:grpSpLocks/>
          </p:cNvGrpSpPr>
          <p:nvPr/>
        </p:nvGrpSpPr>
        <p:grpSpPr bwMode="auto">
          <a:xfrm>
            <a:off x="5710478" y="1003306"/>
            <a:ext cx="3258656" cy="1424058"/>
            <a:chOff x="4851823" y="1049600"/>
            <a:chExt cx="4125661" cy="1423949"/>
          </a:xfrm>
        </p:grpSpPr>
        <p:sp>
          <p:nvSpPr>
            <p:cNvPr id="17421" name="TextBox 5"/>
            <p:cNvSpPr txBox="1">
              <a:spLocks noChangeArrowheads="1"/>
            </p:cNvSpPr>
            <p:nvPr/>
          </p:nvSpPr>
          <p:spPr bwMode="auto">
            <a:xfrm>
              <a:off x="5345311" y="1789390"/>
              <a:ext cx="2026758" cy="366684"/>
            </a:xfrm>
            <a:prstGeom prst="rect">
              <a:avLst/>
            </a:prstGeom>
            <a:noFill/>
            <a:ln w="9525">
              <a:noFill/>
              <a:miter lim="800000"/>
              <a:headEnd/>
              <a:tailEnd/>
            </a:ln>
          </p:spPr>
          <p:txBody>
            <a:bodyPr wrap="none">
              <a:spAutoFit/>
            </a:bodyPr>
            <a:lstStyle/>
            <a:p>
              <a:r>
                <a:rPr lang="en-US">
                  <a:solidFill>
                    <a:srgbClr val="CC0000"/>
                  </a:solidFill>
                  <a:latin typeface="Arial Narrow" pitchFamily="34" charset="0"/>
                  <a:ea typeface="MS PGothic" pitchFamily="34" charset="-128"/>
                </a:rPr>
                <a:t>……………………...…</a:t>
              </a:r>
            </a:p>
          </p:txBody>
        </p:sp>
        <p:sp>
          <p:nvSpPr>
            <p:cNvPr id="17422" name="TextBox 8"/>
            <p:cNvSpPr txBox="1">
              <a:spLocks noChangeArrowheads="1"/>
            </p:cNvSpPr>
            <p:nvPr/>
          </p:nvSpPr>
          <p:spPr bwMode="auto">
            <a:xfrm>
              <a:off x="6166686" y="1105229"/>
              <a:ext cx="2810798" cy="1368320"/>
            </a:xfrm>
            <a:prstGeom prst="rect">
              <a:avLst/>
            </a:prstGeom>
            <a:noFill/>
            <a:ln w="9525">
              <a:noFill/>
              <a:miter lim="800000"/>
              <a:headEnd/>
              <a:tailEnd/>
            </a:ln>
          </p:spPr>
          <p:txBody>
            <a:bodyPr>
              <a:spAutoFit/>
            </a:bodyPr>
            <a:lstStyle/>
            <a:p>
              <a:r>
                <a:rPr lang="el-GR" sz="1400" i="1" dirty="0">
                  <a:solidFill>
                    <a:srgbClr val="FF0000"/>
                  </a:solidFill>
                  <a:latin typeface="Arial" charset="0"/>
                  <a:cs typeface="Arial" charset="0"/>
                </a:rPr>
                <a:t>παράδειγμα χωρικής κωδικοποίησης</a:t>
              </a:r>
              <a:r>
                <a:rPr lang="en-US" sz="1400" i="1" dirty="0">
                  <a:solidFill>
                    <a:srgbClr val="FF0000"/>
                  </a:solidFill>
                  <a:latin typeface="Arial" charset="0"/>
                  <a:ea typeface="MS PGothic" pitchFamily="34" charset="-128"/>
                  <a:cs typeface="Arial" charset="0"/>
                </a:rPr>
                <a:t>:</a:t>
              </a:r>
              <a:r>
                <a:rPr lang="en-US" sz="1400" i="1" dirty="0">
                  <a:solidFill>
                    <a:srgbClr val="CC0000"/>
                  </a:solidFill>
                  <a:latin typeface="Arial" charset="0"/>
                  <a:ea typeface="MS PGothic" pitchFamily="34" charset="-128"/>
                  <a:cs typeface="Arial" charset="0"/>
                </a:rPr>
                <a:t> </a:t>
              </a:r>
              <a:r>
                <a:rPr lang="el-GR" sz="1400" dirty="0">
                  <a:latin typeface="Arial" charset="0"/>
                  <a:cs typeface="Arial" charset="0"/>
                </a:rPr>
                <a:t>αντί να στείλει</a:t>
              </a:r>
              <a:r>
                <a:rPr lang="en-US" sz="1400" i="1" dirty="0">
                  <a:latin typeface="Arial" charset="0"/>
                  <a:ea typeface="MS PGothic" pitchFamily="34" charset="-128"/>
                </a:rPr>
                <a:t> N </a:t>
              </a:r>
              <a:r>
                <a:rPr lang="el-GR" sz="1400" dirty="0">
                  <a:latin typeface="Arial" charset="0"/>
                  <a:cs typeface="Arial" charset="0"/>
                </a:rPr>
                <a:t>τιμές ίδιου χρώματος</a:t>
              </a:r>
              <a:r>
                <a:rPr lang="en-US" sz="1400" dirty="0">
                  <a:latin typeface="Arial" charset="0"/>
                  <a:ea typeface="MS PGothic" pitchFamily="34" charset="-128"/>
                </a:rPr>
                <a:t> (</a:t>
              </a:r>
              <a:r>
                <a:rPr lang="el-GR" sz="1400" dirty="0">
                  <a:latin typeface="Arial" charset="0"/>
                  <a:cs typeface="Arial" charset="0"/>
                </a:rPr>
                <a:t>όλα μωβ</a:t>
              </a:r>
              <a:r>
                <a:rPr lang="en-US" sz="1400" dirty="0">
                  <a:latin typeface="Arial" charset="0"/>
                  <a:ea typeface="MS PGothic" pitchFamily="34" charset="-128"/>
                </a:rPr>
                <a:t>), </a:t>
              </a:r>
              <a:r>
                <a:rPr lang="el-GR" sz="1400" dirty="0">
                  <a:latin typeface="Arial" charset="0"/>
                  <a:cs typeface="Arial" charset="0"/>
                </a:rPr>
                <a:t>στέλνει μόνο 2 τιμές</a:t>
              </a:r>
              <a:r>
                <a:rPr lang="en-US" sz="1400" dirty="0">
                  <a:latin typeface="Arial" charset="0"/>
                  <a:ea typeface="MS PGothic" pitchFamily="34" charset="-128"/>
                </a:rPr>
                <a:t>: </a:t>
              </a:r>
              <a:r>
                <a:rPr lang="el-GR" sz="1400" dirty="0">
                  <a:latin typeface="Arial" charset="0"/>
                  <a:cs typeface="Arial" charset="0"/>
                </a:rPr>
                <a:t>τιμή χρώματος</a:t>
              </a:r>
              <a:r>
                <a:rPr lang="en-US" sz="1400" dirty="0">
                  <a:latin typeface="Arial" charset="0"/>
                  <a:ea typeface="MS PGothic" pitchFamily="34" charset="-128"/>
                </a:rPr>
                <a:t> (</a:t>
              </a:r>
              <a:r>
                <a:rPr lang="el-GR" sz="1400" i="1" dirty="0">
                  <a:latin typeface="Arial" charset="0"/>
                  <a:cs typeface="Arial" charset="0"/>
                </a:rPr>
                <a:t>μωβ</a:t>
              </a:r>
              <a:r>
                <a:rPr lang="en-US" sz="1400" i="1" dirty="0">
                  <a:latin typeface="Arial" charset="0"/>
                  <a:ea typeface="MS PGothic" pitchFamily="34" charset="-128"/>
                </a:rPr>
                <a:t>)  </a:t>
              </a:r>
              <a:r>
                <a:rPr lang="el-GR" sz="1400" i="1" dirty="0">
                  <a:latin typeface="Arial" charset="0"/>
                  <a:cs typeface="Arial" charset="0"/>
                </a:rPr>
                <a:t>και αριθμό επαναλαμβανόμενων τιμών</a:t>
              </a:r>
              <a:r>
                <a:rPr lang="en-US" sz="1400" i="1" dirty="0">
                  <a:latin typeface="Arial" charset="0"/>
                  <a:ea typeface="MS PGothic" pitchFamily="34" charset="-128"/>
                </a:rPr>
                <a:t> (</a:t>
              </a:r>
              <a:r>
                <a:rPr lang="en-US" sz="1400" dirty="0">
                  <a:latin typeface="Arial" charset="0"/>
                  <a:ea typeface="MS PGothic" pitchFamily="34" charset="-128"/>
                </a:rPr>
                <a:t>N)</a:t>
              </a:r>
            </a:p>
          </p:txBody>
        </p:sp>
        <p:sp>
          <p:nvSpPr>
            <p:cNvPr id="17423" name="TextBox 13"/>
            <p:cNvSpPr txBox="1">
              <a:spLocks noChangeArrowheads="1"/>
            </p:cNvSpPr>
            <p:nvPr/>
          </p:nvSpPr>
          <p:spPr bwMode="auto">
            <a:xfrm>
              <a:off x="5354834" y="1884633"/>
              <a:ext cx="2026758" cy="366684"/>
            </a:xfrm>
            <a:prstGeom prst="rect">
              <a:avLst/>
            </a:prstGeom>
            <a:noFill/>
            <a:ln w="9525">
              <a:noFill/>
              <a:miter lim="800000"/>
              <a:headEnd/>
              <a:tailEnd/>
            </a:ln>
          </p:spPr>
          <p:txBody>
            <a:bodyPr wrap="none">
              <a:spAutoFit/>
            </a:bodyPr>
            <a:lstStyle/>
            <a:p>
              <a:r>
                <a:rPr lang="en-US">
                  <a:solidFill>
                    <a:srgbClr val="CC0000"/>
                  </a:solidFill>
                  <a:latin typeface="Arial Narrow" pitchFamily="34" charset="0"/>
                  <a:ea typeface="MS PGothic" pitchFamily="34" charset="-128"/>
                </a:rPr>
                <a:t>……………………...…</a:t>
              </a:r>
            </a:p>
          </p:txBody>
        </p:sp>
        <p:cxnSp>
          <p:nvCxnSpPr>
            <p:cNvPr id="17424" name="Straight Connector 10"/>
            <p:cNvCxnSpPr>
              <a:cxnSpLocks noChangeShapeType="1"/>
            </p:cNvCxnSpPr>
            <p:nvPr/>
          </p:nvCxnSpPr>
          <p:spPr bwMode="auto">
            <a:xfrm flipH="1">
              <a:off x="4851823" y="1049600"/>
              <a:ext cx="313958" cy="1155782"/>
            </a:xfrm>
            <a:prstGeom prst="line">
              <a:avLst/>
            </a:prstGeom>
            <a:noFill/>
            <a:ln w="9525">
              <a:solidFill>
                <a:srgbClr val="CC0000"/>
              </a:solidFill>
              <a:round/>
              <a:headEnd/>
              <a:tailEnd/>
            </a:ln>
          </p:spPr>
        </p:cxnSp>
      </p:grpSp>
      <p:pic>
        <p:nvPicPr>
          <p:cNvPr id="21" name="Picture 20"/>
          <p:cNvPicPr>
            <a:picLocks noChangeAspect="1"/>
          </p:cNvPicPr>
          <p:nvPr/>
        </p:nvPicPr>
        <p:blipFill>
          <a:blip r:embed="rId3" cstate="print"/>
          <a:srcRect/>
          <a:stretch>
            <a:fillRect/>
          </a:stretch>
        </p:blipFill>
        <p:spPr bwMode="auto">
          <a:xfrm>
            <a:off x="6681788" y="4100513"/>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4359275" y="4269433"/>
            <a:ext cx="1071563" cy="366712"/>
          </a:xfrm>
          <a:prstGeom prst="rect">
            <a:avLst/>
          </a:prstGeom>
          <a:noFill/>
          <a:ln w="9525">
            <a:noFill/>
            <a:miter lim="800000"/>
            <a:headEnd/>
            <a:tailEnd/>
          </a:ln>
        </p:spPr>
        <p:txBody>
          <a:bodyPr wrap="none">
            <a:spAutoFit/>
          </a:bodyPr>
          <a:lstStyle/>
          <a:p>
            <a:r>
              <a:rPr lang="el-GR" dirty="0">
                <a:solidFill>
                  <a:srgbClr val="FF0000"/>
                </a:solidFill>
                <a:latin typeface="Arial" charset="0"/>
                <a:cs typeface="Arial" charset="0"/>
              </a:rPr>
              <a:t>πλαίσιο</a:t>
            </a:r>
            <a:r>
              <a:rPr lang="en-US" i="1" dirty="0">
                <a:solidFill>
                  <a:srgbClr val="FF0000"/>
                </a:solidFill>
                <a:latin typeface="Arial" charset="0"/>
                <a:ea typeface="MS PGothic" pitchFamily="34" charset="-128"/>
                <a:cs typeface="Arial" charset="0"/>
              </a:rPr>
              <a:t> </a:t>
            </a:r>
            <a:r>
              <a:rPr lang="en-US" i="1" dirty="0" err="1">
                <a:solidFill>
                  <a:srgbClr val="FF0000"/>
                </a:solidFill>
                <a:latin typeface="Arial" charset="0"/>
                <a:ea typeface="MS PGothic" pitchFamily="34" charset="-128"/>
                <a:cs typeface="Arial" charset="0"/>
              </a:rPr>
              <a:t>i</a:t>
            </a:r>
            <a:endParaRPr lang="en-US" i="1" dirty="0">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6673850" y="6230938"/>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3794049" y="5012544"/>
            <a:ext cx="2278062" cy="1384300"/>
          </a:xfrm>
          <a:prstGeom prst="rect">
            <a:avLst/>
          </a:prstGeom>
          <a:noFill/>
          <a:ln w="9525">
            <a:noFill/>
            <a:miter lim="800000"/>
            <a:headEnd/>
            <a:tailEnd/>
          </a:ln>
        </p:spPr>
        <p:txBody>
          <a:bodyPr>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i</a:t>
            </a: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Char char="r"/>
            </a:pPr>
            <a:r>
              <a:rPr lang="en-US" sz="2000" dirty="0"/>
              <a:t>video: </a:t>
            </a:r>
            <a:r>
              <a:rPr lang="el-GR" sz="2000" dirty="0"/>
              <a:t>ακολουθία εικόνων</a:t>
            </a:r>
            <a:r>
              <a:rPr lang="en-US" sz="2000" dirty="0"/>
              <a:t> </a:t>
            </a:r>
            <a:r>
              <a:rPr lang="el-GR" sz="2000" dirty="0"/>
              <a:t>που εμφανίζονται με σταθερό ρυθμό</a:t>
            </a:r>
            <a:endParaRPr lang="en-US" sz="2000" dirty="0"/>
          </a:p>
          <a:p>
            <a:pPr marL="742950" lvl="1" indent="-285750">
              <a:spcBef>
                <a:spcPct val="20000"/>
              </a:spcBef>
              <a:buClr>
                <a:schemeClr val="accent2"/>
              </a:buClr>
              <a:buSzPct val="75000"/>
              <a:buFont typeface="Wingdings" pitchFamily="2" charset="2"/>
              <a:buChar char="§"/>
            </a:pPr>
            <a:r>
              <a:rPr lang="el-GR" sz="2000" dirty="0" err="1"/>
              <a:t>π.χ</a:t>
            </a:r>
            <a:r>
              <a:rPr lang="en-US" sz="2000" dirty="0"/>
              <a:t>. 24 </a:t>
            </a:r>
            <a:r>
              <a:rPr lang="el-GR" sz="2000" dirty="0"/>
              <a:t>εικόνες</a:t>
            </a:r>
            <a:r>
              <a:rPr lang="en-US" sz="2000" dirty="0"/>
              <a:t>/sec</a:t>
            </a:r>
          </a:p>
          <a:p>
            <a:pPr marL="342900" indent="-342900">
              <a:spcBef>
                <a:spcPct val="20000"/>
              </a:spcBef>
              <a:buClr>
                <a:schemeClr val="accent2"/>
              </a:buClr>
              <a:buSzPct val="85000"/>
              <a:buFont typeface="ZapfDingbats" pitchFamily="82" charset="2"/>
              <a:buChar char="r"/>
            </a:pPr>
            <a:r>
              <a:rPr lang="el-GR" sz="2000" dirty="0"/>
              <a:t>Κωδικοποίηση</a:t>
            </a:r>
            <a:r>
              <a:rPr lang="en-US" sz="2000" dirty="0"/>
              <a:t>/</a:t>
            </a:r>
            <a:r>
              <a:rPr lang="el-GR" sz="2000" dirty="0"/>
              <a:t>συμπίεση</a:t>
            </a:r>
            <a:r>
              <a:rPr lang="en-US" sz="2000" dirty="0"/>
              <a:t>: </a:t>
            </a:r>
            <a:r>
              <a:rPr lang="el-GR" sz="2000" dirty="0"/>
              <a:t>χρησιμοποίησε πλεονασμό</a:t>
            </a:r>
            <a:r>
              <a:rPr lang="en-US" sz="2000" dirty="0"/>
              <a:t> </a:t>
            </a:r>
            <a:r>
              <a:rPr lang="el-GR" sz="2000" i="1" dirty="0">
                <a:solidFill>
                  <a:srgbClr val="FF0000"/>
                </a:solidFill>
              </a:rPr>
              <a:t>εντός</a:t>
            </a:r>
            <a:r>
              <a:rPr lang="en-US" sz="2000" dirty="0"/>
              <a:t> </a:t>
            </a:r>
            <a:r>
              <a:rPr lang="el-GR" sz="2000" dirty="0"/>
              <a:t>και</a:t>
            </a:r>
            <a:r>
              <a:rPr lang="en-US" sz="2000" dirty="0"/>
              <a:t> </a:t>
            </a:r>
            <a:r>
              <a:rPr lang="el-GR" sz="2000" i="1" dirty="0">
                <a:solidFill>
                  <a:srgbClr val="FF0000"/>
                </a:solidFill>
              </a:rPr>
              <a:t>μεταξύ</a:t>
            </a:r>
            <a:r>
              <a:rPr lang="en-US" sz="2000" dirty="0">
                <a:solidFill>
                  <a:srgbClr val="CC0000"/>
                </a:solidFill>
              </a:rPr>
              <a:t> </a:t>
            </a:r>
            <a:r>
              <a:rPr lang="el-GR" sz="2000" dirty="0"/>
              <a:t>των εικόνων για να μειωθεί ο</a:t>
            </a:r>
            <a:r>
              <a:rPr lang="en-US" sz="2000" dirty="0"/>
              <a:t> # bits </a:t>
            </a:r>
            <a:r>
              <a:rPr lang="el-GR" sz="2000" dirty="0"/>
              <a:t>που χρησιμοποιούνται για κωδικοποίηση της εικόνας</a:t>
            </a:r>
            <a:endParaRPr lang="en-US" sz="2000" dirty="0"/>
          </a:p>
          <a:p>
            <a:pPr marL="742950" lvl="1" indent="-285750">
              <a:spcBef>
                <a:spcPct val="20000"/>
              </a:spcBef>
              <a:buClr>
                <a:schemeClr val="accent2"/>
              </a:buClr>
              <a:buSzPct val="75000"/>
              <a:buFont typeface="Wingdings" pitchFamily="2" charset="2"/>
              <a:buChar char="§"/>
            </a:pPr>
            <a:r>
              <a:rPr lang="el-GR" sz="2000" dirty="0"/>
              <a:t>χωρικό</a:t>
            </a:r>
            <a:r>
              <a:rPr lang="en-US" sz="2000" dirty="0"/>
              <a:t> (</a:t>
            </a:r>
            <a:r>
              <a:rPr lang="el-GR" sz="2000" dirty="0"/>
              <a:t>εντός της εικόνας</a:t>
            </a:r>
            <a:r>
              <a:rPr lang="en-US" sz="2000" dirty="0"/>
              <a:t>)</a:t>
            </a:r>
          </a:p>
          <a:p>
            <a:pPr marL="742950" lvl="1" indent="-285750">
              <a:spcBef>
                <a:spcPct val="20000"/>
              </a:spcBef>
              <a:buClr>
                <a:schemeClr val="accent2"/>
              </a:buClr>
              <a:buSzPct val="75000"/>
              <a:buFont typeface="Wingdings" pitchFamily="2" charset="2"/>
              <a:buChar char="§"/>
            </a:pPr>
            <a:r>
              <a:rPr lang="el-GR" sz="2000" dirty="0"/>
              <a:t>χρονικό</a:t>
            </a:r>
            <a:r>
              <a:rPr lang="en-US" sz="2000" dirty="0"/>
              <a:t> (</a:t>
            </a:r>
            <a:r>
              <a:rPr lang="el-GR" sz="2000" dirty="0"/>
              <a:t>από μια εικόνα στην άλλη</a:t>
            </a:r>
            <a:r>
              <a:rPr lang="en-US" sz="2000" dirty="0"/>
              <a:t>)</a:t>
            </a:r>
          </a:p>
        </p:txBody>
      </p:sp>
      <p:cxnSp>
        <p:nvCxnSpPr>
          <p:cNvPr id="17418" name="Straight Connector 28"/>
          <p:cNvCxnSpPr>
            <a:cxnSpLocks noChangeShapeType="1"/>
          </p:cNvCxnSpPr>
          <p:nvPr/>
        </p:nvCxnSpPr>
        <p:spPr bwMode="auto">
          <a:xfrm>
            <a:off x="6165850" y="4243388"/>
            <a:ext cx="706438" cy="1885950"/>
          </a:xfrm>
          <a:prstGeom prst="line">
            <a:avLst/>
          </a:prstGeom>
          <a:noFill/>
          <a:ln w="9525">
            <a:solidFill>
              <a:srgbClr val="CC0000"/>
            </a:solidFill>
            <a:round/>
            <a:headEnd/>
            <a:tailEnd type="triangle" w="med" len="med"/>
          </a:ln>
        </p:spPr>
      </p:cxnSp>
      <p:sp>
        <p:nvSpPr>
          <p:cNvPr id="17420" name="Slide Number Placeholder 4"/>
          <p:cNvSpPr txBox="1">
            <a:spLocks/>
          </p:cNvSpPr>
          <p:nvPr/>
        </p:nvSpPr>
        <p:spPr bwMode="auto">
          <a:xfrm>
            <a:off x="8181975" y="6486525"/>
            <a:ext cx="676275" cy="457200"/>
          </a:xfrm>
          <a:prstGeom prst="rect">
            <a:avLst/>
          </a:prstGeom>
          <a:noFill/>
          <a:ln w="9525">
            <a:noFill/>
            <a:miter lim="800000"/>
            <a:headEnd/>
            <a:tailEnd/>
          </a:ln>
        </p:spPr>
        <p:txBody>
          <a:bodyPr/>
          <a:lstStyle/>
          <a:p>
            <a:pPr algn="r"/>
            <a:r>
              <a:rPr lang="en-US" sz="1200">
                <a:solidFill>
                  <a:srgbClr val="000000"/>
                </a:solidFill>
                <a:latin typeface="Arial" charset="0"/>
                <a:ea typeface="MS PGothic" pitchFamily="34" charset="-128"/>
                <a:cs typeface="Arial" charset="0"/>
              </a:rPr>
              <a:t>7-</a:t>
            </a:r>
            <a:fld id="{20CC7F55-6817-4368-B6E8-8A9268300444}" type="slidenum">
              <a:rPr lang="en-US" sz="1200">
                <a:solidFill>
                  <a:srgbClr val="000000"/>
                </a:solidFill>
                <a:latin typeface="Arial" charset="0"/>
                <a:ea typeface="MS PGothic" pitchFamily="34" charset="-128"/>
                <a:cs typeface="Arial" charset="0"/>
              </a:rPr>
              <a:pPr algn="r"/>
              <a:t>51</a:t>
            </a:fld>
            <a:endParaRPr lang="en-US" sz="1200">
              <a:solidFill>
                <a:srgbClr val="000000"/>
              </a:solidFill>
              <a:latin typeface="Arial" charset="0"/>
              <a:ea typeface="MS PGothic"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dirty="0"/>
              <a:t>Το προς συμπίεση σήμα</a:t>
            </a:r>
            <a:endParaRPr lang="en-US" dirty="0"/>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229600" cy="4525963"/>
          </a:xfrm>
        </p:spPr>
        <p:txBody>
          <a:bodyPr>
            <a:normAutofit fontScale="77500" lnSpcReduction="20000"/>
          </a:bodyPr>
          <a:lstStyle/>
          <a:p>
            <a:r>
              <a:rPr lang="el-GR" dirty="0"/>
              <a:t>Στην περίπτωση της ψηφιακής τηλεόρασης το προς συμπίεση σήμα είναι αυτό που παράγεται από τον εικονολήπτη (κάμερα). </a:t>
            </a:r>
          </a:p>
          <a:p>
            <a:r>
              <a:rPr lang="el-GR" dirty="0"/>
              <a:t>Οι συνιστώσες των βασικών χρωμάτων, τα οποία είναι το </a:t>
            </a:r>
            <a:r>
              <a:rPr lang="el-GR" b="1" dirty="0"/>
              <a:t>κόκκινο</a:t>
            </a:r>
            <a:r>
              <a:rPr lang="el-GR" dirty="0"/>
              <a:t>, το </a:t>
            </a:r>
            <a:r>
              <a:rPr lang="el-GR" b="1" dirty="0"/>
              <a:t>πράσινο</a:t>
            </a:r>
            <a:r>
              <a:rPr lang="el-GR" dirty="0"/>
              <a:t> και το </a:t>
            </a:r>
            <a:r>
              <a:rPr lang="el-GR" b="1" dirty="0"/>
              <a:t>μπλε (R, G, B) </a:t>
            </a:r>
            <a:r>
              <a:rPr lang="el-GR" dirty="0"/>
              <a:t>συνδυάζονται ώστε να δώσουν το σήμα της φωτεινότητας Y και των </a:t>
            </a:r>
            <a:r>
              <a:rPr lang="el-GR" dirty="0" err="1"/>
              <a:t>χρωμοδιαφορών</a:t>
            </a:r>
            <a:r>
              <a:rPr lang="el-GR" dirty="0"/>
              <a:t> μπλε και κόκκινου (</a:t>
            </a:r>
            <a:r>
              <a:rPr lang="el-GR" dirty="0" err="1"/>
              <a:t>Cb</a:t>
            </a:r>
            <a:r>
              <a:rPr lang="el-GR" dirty="0"/>
              <a:t> και </a:t>
            </a:r>
            <a:r>
              <a:rPr lang="el-GR" dirty="0" err="1"/>
              <a:t>Cr</a:t>
            </a:r>
            <a:r>
              <a:rPr lang="el-GR" dirty="0"/>
              <a:t>).</a:t>
            </a:r>
          </a:p>
          <a:p>
            <a:r>
              <a:rPr lang="el-GR" dirty="0"/>
              <a:t>Η ανάλυση του χρώματος είναι μισή σε σχέση με την ανάλυση της φωτεινότητας, στην περίπτωση σήματος 4:2:2. </a:t>
            </a:r>
          </a:p>
          <a:p>
            <a:r>
              <a:rPr lang="el-GR" dirty="0"/>
              <a:t>Στην περίπτωση που έχουμε </a:t>
            </a:r>
            <a:r>
              <a:rPr lang="el-GR" dirty="0" err="1"/>
              <a:t>κβαντισμό</a:t>
            </a:r>
            <a:r>
              <a:rPr lang="el-GR" dirty="0"/>
              <a:t> </a:t>
            </a:r>
            <a:r>
              <a:rPr lang="el-GR" b="1" dirty="0"/>
              <a:t>10 </a:t>
            </a:r>
            <a:r>
              <a:rPr lang="el-GR" b="1" dirty="0" err="1"/>
              <a:t>bits</a:t>
            </a:r>
            <a:r>
              <a:rPr lang="el-GR" dirty="0"/>
              <a:t>, ο ρυθμός μπορεί να φτάνει και τα </a:t>
            </a:r>
            <a:r>
              <a:rPr lang="el-GR" b="1" dirty="0"/>
              <a:t>270 </a:t>
            </a:r>
            <a:r>
              <a:rPr lang="el-GR" b="1" dirty="0" err="1"/>
              <a:t>Mbps</a:t>
            </a:r>
            <a:r>
              <a:rPr lang="el-GR" b="1" dirty="0"/>
              <a:t> </a:t>
            </a:r>
            <a:r>
              <a:rPr lang="el-GR" dirty="0"/>
              <a:t>σύμφωνα και με το πρότυπο του </a:t>
            </a:r>
            <a:r>
              <a:rPr lang="el-GR" dirty="0">
                <a:solidFill>
                  <a:srgbClr val="FF0000"/>
                </a:solidFill>
              </a:rPr>
              <a:t>ITU-BT.R60</a:t>
            </a:r>
            <a:endParaRPr lang="en-US" dirty="0">
              <a:solidFill>
                <a:srgbClr val="FF0000"/>
              </a:solidFill>
            </a:endParaRPr>
          </a:p>
        </p:txBody>
      </p:sp>
    </p:spTree>
    <p:extLst>
      <p:ext uri="{BB962C8B-B14F-4D97-AF65-F5344CB8AC3E}">
        <p14:creationId xmlns:p14="http://schemas.microsoft.com/office/powerpoint/2010/main" val="253278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dirty="0"/>
              <a:t>Βασικά βήματα στη συμπίεση βίντεο</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dirty="0"/>
              <a:t>Προετοιμασία σήματος βίντεο</a:t>
            </a:r>
            <a:endParaRPr lang="en-US" dirty="0"/>
          </a:p>
        </p:txBody>
      </p:sp>
    </p:spTree>
    <p:extLst>
      <p:ext uri="{BB962C8B-B14F-4D97-AF65-F5344CB8AC3E}">
        <p14:creationId xmlns:p14="http://schemas.microsoft.com/office/powerpoint/2010/main" val="3943988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dirty="0"/>
              <a:t>Ο μηχανισμός συμπίεσης του βίντεο </a:t>
            </a:r>
            <a:endParaRPr lang="en-US" dirty="0"/>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pPr marL="514350" indent="-514350">
              <a:buFont typeface="+mj-lt"/>
              <a:buAutoNum type="arabicPeriod"/>
            </a:pPr>
            <a:r>
              <a:rPr lang="el-GR" dirty="0"/>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dirty="0"/>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dirty="0"/>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dirty="0"/>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dirty="0"/>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p:txBody>
      </p:sp>
    </p:spTree>
    <p:extLst>
      <p:ext uri="{BB962C8B-B14F-4D97-AF65-F5344CB8AC3E}">
        <p14:creationId xmlns:p14="http://schemas.microsoft.com/office/powerpoint/2010/main" val="3624207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dirty="0"/>
              <a:t>Προετοιμασία σήματος βίντεο</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4289228468"/>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3566617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dirty="0"/>
              <a:t>Προετοιμασία σήματος βίντεο</a:t>
            </a:r>
            <a:br>
              <a:rPr lang="el-GR" dirty="0"/>
            </a:br>
            <a:r>
              <a:rPr lang="el-GR" dirty="0"/>
              <a:t>1. Μείωση ακρίβειας βίντεο</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5026570"/>
          </a:xfrm>
        </p:spPr>
        <p:txBody>
          <a:bodyPr>
            <a:normAutofit fontScale="85000" lnSpcReduction="20000"/>
          </a:bodyPr>
          <a:lstStyle/>
          <a:p>
            <a:pPr marL="0" indent="0">
              <a:buNone/>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r>
              <a:rPr lang="el-GR" dirty="0"/>
              <a:t>Οι συνιστώσες Y, </a:t>
            </a:r>
            <a:r>
              <a:rPr lang="el-GR" dirty="0" err="1"/>
              <a:t>Cb</a:t>
            </a:r>
            <a:r>
              <a:rPr lang="el-GR" dirty="0"/>
              <a:t>, </a:t>
            </a:r>
            <a:r>
              <a:rPr lang="el-GR" dirty="0" err="1"/>
              <a:t>Cr</a:t>
            </a:r>
            <a:r>
              <a:rPr lang="el-GR" dirty="0"/>
              <a:t> μπορούν να έχουν ακρίβεια </a:t>
            </a:r>
            <a:r>
              <a:rPr lang="el-GR" b="1" dirty="0"/>
              <a:t>10 </a:t>
            </a:r>
            <a:r>
              <a:rPr lang="el-GR" b="1" dirty="0" err="1"/>
              <a:t>bits</a:t>
            </a:r>
            <a:r>
              <a:rPr lang="el-GR" b="1" dirty="0"/>
              <a:t> όταν </a:t>
            </a:r>
            <a:r>
              <a:rPr lang="el-GR" sz="3300" b="1" dirty="0"/>
              <a:t>χρησιμοποιούνται</a:t>
            </a:r>
            <a:r>
              <a:rPr lang="el-GR" b="1" dirty="0"/>
              <a:t> εντός του στούντιο αλλά η συγκεκριμένη ακρίβεια δεν είναι απαραίτητη κατά τη μετάδοση του σήματος. </a:t>
            </a:r>
          </a:p>
          <a:p>
            <a:r>
              <a:rPr lang="el-GR" dirty="0"/>
              <a:t>Όσον αφορά τον ρυθμό μετάδοσης</a:t>
            </a:r>
            <a:r>
              <a:rPr lang="el-GR" b="1" dirty="0"/>
              <a:t> η μείωση ανέρχεται στο 20%, </a:t>
            </a:r>
            <a:r>
              <a:rPr lang="el-GR" dirty="0"/>
              <a:t>παραμένει το 80% του αρχικού περιεχομένου (λόγω του υποβιβασμού της ακρίβειας </a:t>
            </a:r>
            <a:r>
              <a:rPr lang="el-GR" dirty="0" err="1"/>
              <a:t>κβαντισμού</a:t>
            </a:r>
            <a:r>
              <a:rPr lang="el-GR" dirty="0"/>
              <a:t> από τα 10 στα 8 </a:t>
            </a:r>
            <a:r>
              <a:rPr lang="el-GR" dirty="0" err="1"/>
              <a:t>bits</a:t>
            </a:r>
            <a:r>
              <a:rPr lang="el-GR" dirty="0"/>
              <a:t>).</a:t>
            </a:r>
            <a:endParaRPr lang="en-US" dirty="0"/>
          </a:p>
          <a:p>
            <a:endParaRPr lang="en-US" dirty="0"/>
          </a:p>
        </p:txBody>
      </p:sp>
    </p:spTree>
    <p:extLst>
      <p:ext uri="{BB962C8B-B14F-4D97-AF65-F5344CB8AC3E}">
        <p14:creationId xmlns:p14="http://schemas.microsoft.com/office/powerpoint/2010/main" val="4033127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dirty="0"/>
              <a:t>Το σήμα βίντεο το οποίο παράγεται έχει κάποια χρονικά διαστήματα, στα οποία δεν αντιστοιχεί </a:t>
            </a:r>
            <a:r>
              <a:rPr lang="el-GR" b="1" dirty="0"/>
              <a:t>χρήσιμο οπτικό σήμα</a:t>
            </a:r>
          </a:p>
          <a:p>
            <a:pPr lvl="1"/>
            <a:r>
              <a:rPr lang="el-GR" dirty="0"/>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dirty="0"/>
              <a:t>Αυτά είναι τα διαστήματα που αντιστοιχούν στον </a:t>
            </a:r>
            <a:r>
              <a:rPr lang="el-GR" b="1" dirty="0"/>
              <a:t>οριζόντιο</a:t>
            </a:r>
            <a:r>
              <a:rPr lang="el-GR" dirty="0"/>
              <a:t> και τον </a:t>
            </a:r>
            <a:r>
              <a:rPr lang="el-GR" b="1" dirty="0"/>
              <a:t>κατακόρυφο</a:t>
            </a:r>
            <a:r>
              <a:rPr lang="el-GR" dirty="0"/>
              <a:t> παλμό επιστροφής (ή αμαύρωσης). Τα διαστήματα αυτά δεν φέρουν χρήσιμη πληροφορία. </a:t>
            </a:r>
          </a:p>
          <a:p>
            <a:pPr lvl="1"/>
            <a:r>
              <a:rPr lang="el-GR" dirty="0"/>
              <a:t>ενώ στην αναλογική τηλεόραση κατά τη διάρκεια του κατακόρυφου παλμού αμαύρωσης μεταδίδεται το </a:t>
            </a:r>
            <a:r>
              <a:rPr lang="el-GR" dirty="0" err="1"/>
              <a:t>Teletext</a:t>
            </a:r>
            <a:r>
              <a:rPr lang="el-GR" dirty="0"/>
              <a:t>, στην περίπτωση της ψηφιακής τηλεόρασης, οι συγκεκριμένες πληροφορίες μεταδίδονται με διαφορετικό τρόπο, ως διακριτή ψηφιακή ροή.</a:t>
            </a:r>
          </a:p>
          <a:p>
            <a:pPr lvl="1"/>
            <a:r>
              <a:rPr lang="el-GR" dirty="0"/>
              <a:t>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dirty="0"/>
              <a:t>Το σήμα βίντεο το οποίο παράγεται έχει κάποια χρονικά διαστήματα, στα οποία δεν Αυτό σημαίνει ότι στην κωδικοποίηση MPEG, τα χρονικά διαστήματα που αντιστοιχούν στους παλμούς επιστροφής δεν αξιοποιούνται.</a:t>
            </a:r>
          </a:p>
          <a:p>
            <a:r>
              <a:rPr lang="el-GR" dirty="0"/>
              <a:t>Επειδή στην πλευρά του δέκτη είναι δυνατή η επαναδημιουργία τους, </a:t>
            </a:r>
            <a:r>
              <a:rPr lang="el-GR" b="1" dirty="0"/>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dirty="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dirty="0"/>
              <a:t>Αναφορικά με τον παλμό κατακόρυφης επιστροφής / αμαύρωσης, αυτός αντιστοιχεί σε περίπου </a:t>
            </a:r>
            <a:r>
              <a:rPr lang="el-GR" sz="2400" b="1" dirty="0"/>
              <a:t>50 γραμμές από τις 625, άρα στο 8% </a:t>
            </a:r>
            <a:r>
              <a:rPr lang="el-GR" sz="2400" dirty="0"/>
              <a:t>του συνολικού σήματος   50 / 625 = 8% </a:t>
            </a:r>
          </a:p>
          <a:p>
            <a:r>
              <a:rPr lang="el-GR" sz="2400" dirty="0"/>
              <a:t>Επιπλέον, υπενθυμίζουμε ότι κάθε γραμμή διαρκεί </a:t>
            </a:r>
            <a:r>
              <a:rPr lang="el-GR" sz="2400" b="1" dirty="0"/>
              <a:t>64 </a:t>
            </a:r>
            <a:r>
              <a:rPr lang="el-GR" sz="2400" b="1" dirty="0" err="1"/>
              <a:t>μsεκ</a:t>
            </a:r>
            <a:r>
              <a:rPr lang="el-GR" sz="2400" b="1" dirty="0"/>
              <a:t> των οποίων τα 12 </a:t>
            </a:r>
            <a:r>
              <a:rPr lang="el-GR" sz="2400" b="1" dirty="0" err="1"/>
              <a:t>μs</a:t>
            </a:r>
            <a:r>
              <a:rPr lang="el-GR" sz="2400" b="1" dirty="0"/>
              <a:t> </a:t>
            </a:r>
            <a:r>
              <a:rPr lang="el-GR" sz="2400" dirty="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dirty="0"/>
              <a:t>Αθροιστικά, τα δύο παραπάνω ποσοστά δίνουν </a:t>
            </a:r>
            <a:r>
              <a:rPr lang="el-GR" sz="2400" b="1" dirty="0"/>
              <a:t>περί το 25% </a:t>
            </a:r>
            <a:r>
              <a:rPr lang="el-GR" sz="2400" dirty="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n-US" dirty="0"/>
              <a:t>A</a:t>
            </a:r>
            <a:r>
              <a:rPr lang="el-GR" dirty="0" err="1"/>
              <a:t>ναπαράσταση</a:t>
            </a:r>
            <a:r>
              <a:rPr lang="el-GR" dirty="0"/>
              <a:t>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&amp; και για την αναπαραγωγή αυτού στον δέκτη</a:t>
            </a:r>
          </a:p>
          <a:p>
            <a:r>
              <a:rPr lang="el-GR" sz="2800" dirty="0"/>
              <a:t>Για την  μετάδοσης έχουμε μια μετατροπή από τον χώρο RGB σε έναν άλλο </a:t>
            </a:r>
            <a:r>
              <a:rPr lang="el-GR" sz="2800" b="1" dirty="0"/>
              <a:t>ισοδύναμο τρόπο αναπαράστασης </a:t>
            </a:r>
          </a:p>
          <a:p>
            <a:pPr lvl="1"/>
            <a:r>
              <a:rPr lang="el-GR" sz="2400" dirty="0"/>
              <a:t>φωτεινότητα </a:t>
            </a:r>
          </a:p>
          <a:p>
            <a:pPr lvl="1"/>
            <a:r>
              <a:rPr lang="el-GR" sz="2400" dirty="0"/>
              <a:t>μεγέθη που ονομάζουμε </a:t>
            </a:r>
            <a:r>
              <a:rPr lang="el-GR" sz="2400" dirty="0" err="1"/>
              <a:t>χρωμοδιαφορές</a:t>
            </a:r>
            <a:r>
              <a:rPr lang="el-GR" sz="2400" dirty="0"/>
              <a:t> (Y, </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3. Μείωση ανάλυσης περιγραφής χρωμάτων </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8356316" cy="4608512"/>
          </a:xfrm>
        </p:spPr>
        <p:txBody>
          <a:bodyPr>
            <a:normAutofit fontScale="70000" lnSpcReduction="20000"/>
          </a:bodyPr>
          <a:lstStyle/>
          <a:p>
            <a:pPr>
              <a:lnSpc>
                <a:spcPct val="120000"/>
              </a:lnSpc>
              <a:spcAft>
                <a:spcPts val="600"/>
              </a:spcAft>
            </a:pPr>
            <a:r>
              <a:rPr lang="el-GR" dirty="0"/>
              <a:t> </a:t>
            </a:r>
            <a:r>
              <a:rPr lang="el-GR" dirty="0" err="1"/>
              <a:t>Υποδειγματοληψία</a:t>
            </a:r>
            <a:r>
              <a:rPr lang="el-GR" dirty="0"/>
              <a:t> Χρώματος:  Οι συνιστώσες που αφορούν τα χρώματα και συγκεκριμένα οι </a:t>
            </a:r>
            <a:r>
              <a:rPr lang="el-GR" dirty="0" err="1"/>
              <a:t>χρωμοδιαφορές</a:t>
            </a:r>
            <a:r>
              <a:rPr lang="el-GR" dirty="0"/>
              <a:t> </a:t>
            </a:r>
            <a:r>
              <a:rPr lang="el-GR" dirty="0" err="1"/>
              <a:t>Cb</a:t>
            </a:r>
            <a:r>
              <a:rPr lang="el-GR" dirty="0"/>
              <a:t>, </a:t>
            </a:r>
            <a:r>
              <a:rPr lang="el-GR" dirty="0" err="1"/>
              <a:t>Cr</a:t>
            </a:r>
            <a:r>
              <a:rPr lang="el-GR" dirty="0"/>
              <a:t> λαμβάνονται με μικρότερη συχνότητα δειγματοληψίας σε σχέση με τη φωτεινότητα Y.</a:t>
            </a:r>
          </a:p>
          <a:p>
            <a:pPr>
              <a:lnSpc>
                <a:spcPct val="120000"/>
              </a:lnSpc>
              <a:spcAft>
                <a:spcPts val="600"/>
              </a:spcAft>
            </a:pPr>
            <a:r>
              <a:rPr lang="el-GR" dirty="0"/>
              <a:t>Η συχνότητα δειγματοληψίας είναι η μισή (κατά την οριζόντια κατεύθυνση) και σε κάθε 4 δείγματα φωτεινότητας αντιστοιχούν 2 δείγματα από τις </a:t>
            </a:r>
            <a:r>
              <a:rPr lang="el-GR" dirty="0" err="1"/>
              <a:t>χρωμοδιαφορές</a:t>
            </a:r>
            <a:r>
              <a:rPr lang="el-GR" dirty="0"/>
              <a:t>. Έχουμε, δηλαδή, το πρότυπο:  </a:t>
            </a:r>
          </a:p>
          <a:p>
            <a:pPr marL="0" indent="0" algn="ctr">
              <a:lnSpc>
                <a:spcPct val="120000"/>
              </a:lnSpc>
              <a:spcAft>
                <a:spcPts val="600"/>
              </a:spcAft>
              <a:buNone/>
            </a:pPr>
            <a:r>
              <a:rPr lang="el-GR" b="1" dirty="0"/>
              <a:t>4 : 2 : 2 </a:t>
            </a:r>
          </a:p>
          <a:p>
            <a:pPr>
              <a:lnSpc>
                <a:spcPct val="120000"/>
              </a:lnSpc>
              <a:spcAft>
                <a:spcPts val="600"/>
              </a:spcAft>
            </a:pPr>
            <a:r>
              <a:rPr lang="el-GR" dirty="0"/>
              <a:t>Αυτό συνεπάγεται τη μείωση του εύρους ζώνης του σήματος των </a:t>
            </a:r>
            <a:r>
              <a:rPr lang="el-GR" dirty="0" err="1"/>
              <a:t>χρωμοδιαφορών</a:t>
            </a:r>
            <a:r>
              <a:rPr lang="el-GR" dirty="0"/>
              <a:t> στα 2,75 </a:t>
            </a:r>
            <a:r>
              <a:rPr lang="el-GR" dirty="0" err="1"/>
              <a:t>MHz</a:t>
            </a:r>
            <a:r>
              <a:rPr lang="el-GR" dirty="0"/>
              <a:t> (σε σχέση με το σήμα της φωτεινότητας το οποίο έχει εύρος ζώνης 5,75 </a:t>
            </a:r>
            <a:r>
              <a:rPr lang="el-GR" dirty="0" err="1"/>
              <a:t>MHz</a:t>
            </a:r>
            <a:r>
              <a:rPr lang="el-GR" dirty="0"/>
              <a:t>). </a:t>
            </a:r>
          </a:p>
          <a:p>
            <a:pPr>
              <a:lnSpc>
                <a:spcPct val="120000"/>
              </a:lnSpc>
              <a:spcAft>
                <a:spcPts val="600"/>
              </a:spcAft>
            </a:pPr>
            <a:endParaRPr lang="en-US" dirty="0"/>
          </a:p>
        </p:txBody>
      </p:sp>
    </p:spTree>
    <p:extLst>
      <p:ext uri="{BB962C8B-B14F-4D97-AF65-F5344CB8AC3E}">
        <p14:creationId xmlns:p14="http://schemas.microsoft.com/office/powerpoint/2010/main" val="4217128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3. Μείωση ανάλυσης περιγραφής χρωμάτων </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8356316" cy="4608512"/>
          </a:xfrm>
        </p:spPr>
        <p:txBody>
          <a:bodyPr>
            <a:normAutofit lnSpcReduction="10000"/>
          </a:bodyPr>
          <a:lstStyle/>
          <a:p>
            <a:pPr marL="0" indent="0">
              <a:buNone/>
            </a:pPr>
            <a:r>
              <a:rPr lang="el-GR" sz="2400" dirty="0"/>
              <a:t>Είναι δυνατή η περαιτέρω μείωση του ρυθμού του σήματος των </a:t>
            </a:r>
            <a:r>
              <a:rPr lang="el-GR" sz="2400" dirty="0" err="1"/>
              <a:t>χρωμοδιαφορών</a:t>
            </a:r>
            <a:r>
              <a:rPr lang="el-GR" sz="2400" dirty="0"/>
              <a:t> κατά το ήμισυ. Συγκεκριμένα, το σκεπτικό είναι να λαμβάνονται δείγματα </a:t>
            </a:r>
            <a:r>
              <a:rPr lang="el-GR" sz="2400" dirty="0" err="1"/>
              <a:t>χρωμοδιαφορών</a:t>
            </a:r>
            <a:r>
              <a:rPr lang="el-GR" sz="2400" dirty="0"/>
              <a:t> ανά δύο γραμμές (στη μία, δηλαδή, λαμβάνονται και στην άλλη όχι). Αυτό μας δίνει το πρότυπο:  </a:t>
            </a:r>
          </a:p>
          <a:p>
            <a:pPr marL="0" indent="0" algn="ctr">
              <a:buNone/>
            </a:pPr>
            <a:r>
              <a:rPr lang="el-GR" sz="2400" b="1" dirty="0"/>
              <a:t>4 : 2 : 0 </a:t>
            </a:r>
          </a:p>
          <a:p>
            <a:pPr marL="0" indent="0">
              <a:buNone/>
            </a:pPr>
            <a:r>
              <a:rPr lang="el-GR" sz="2400" dirty="0"/>
              <a:t>το οποίο δεν επιβαρύνει ιδιαίτερα την αντιλαμβανόμενη από τον άνθρωπο ποιότητα. </a:t>
            </a:r>
          </a:p>
          <a:p>
            <a:pPr marL="0" indent="0">
              <a:buNone/>
            </a:pPr>
            <a:r>
              <a:rPr lang="el-GR" sz="2400" dirty="0"/>
              <a:t>Από την πλευρά του απαιτούμενου ρυθμού έχουμε υποβάθμιση αφού 2*4 δείγματα φωτεινότητας αντιστοιχούν σε 2 δείγματα από τις </a:t>
            </a:r>
            <a:r>
              <a:rPr lang="el-GR" sz="2400" dirty="0" err="1"/>
              <a:t>χρωμοδιαφορές</a:t>
            </a:r>
            <a:r>
              <a:rPr lang="el-GR" sz="2400" dirty="0"/>
              <a:t>. Η υποβάθμιση του ρυθμού αντιστοιχεί </a:t>
            </a:r>
            <a:r>
              <a:rPr lang="el-GR" sz="2400" b="1" dirty="0"/>
              <a:t>στο 25%.</a:t>
            </a:r>
            <a:endParaRPr lang="en-US" sz="2400" b="1" dirty="0"/>
          </a:p>
          <a:p>
            <a:pPr marL="0" indent="0">
              <a:buNone/>
            </a:pPr>
            <a:endParaRPr lang="en-US" sz="2400" dirty="0"/>
          </a:p>
        </p:txBody>
      </p:sp>
    </p:spTree>
    <p:extLst>
      <p:ext uri="{BB962C8B-B14F-4D97-AF65-F5344CB8AC3E}">
        <p14:creationId xmlns:p14="http://schemas.microsoft.com/office/powerpoint/2010/main" val="548383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Συνολικός περιορισμός ρυθμού</a:t>
            </a:r>
            <a:endParaRPr lang="en-US" dirty="0"/>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3"/>
          <a:stretch>
            <a:fillRect/>
          </a:stretch>
        </p:blipFill>
        <p:spPr>
          <a:xfrm>
            <a:off x="755576" y="2161976"/>
            <a:ext cx="8201025" cy="3686175"/>
          </a:xfrm>
          <a:prstGeom prst="rect">
            <a:avLst/>
          </a:prstGeom>
        </p:spPr>
      </p:pic>
      <p:sp>
        <p:nvSpPr>
          <p:cNvPr id="6" name="Ορθογώνιο 5">
            <a:extLst>
              <a:ext uri="{FF2B5EF4-FFF2-40B4-BE49-F238E27FC236}">
                <a16:creationId xmlns:a16="http://schemas.microsoft.com/office/drawing/2014/main" id="{B53E2728-0630-4BAA-849E-8044EE9F4046}"/>
              </a:ext>
            </a:extLst>
          </p:cNvPr>
          <p:cNvSpPr/>
          <p:nvPr/>
        </p:nvSpPr>
        <p:spPr>
          <a:xfrm>
            <a:off x="539552" y="6021288"/>
            <a:ext cx="8417049" cy="461665"/>
          </a:xfrm>
          <a:prstGeom prst="rect">
            <a:avLst/>
          </a:prstGeom>
        </p:spPr>
        <p:txBody>
          <a:bodyPr wrap="square">
            <a:spAutoFit/>
          </a:bodyPr>
          <a:lstStyle/>
          <a:p>
            <a:pPr algn="r"/>
            <a:r>
              <a:rPr lang="el-GR" sz="2400" dirty="0"/>
              <a:t>Επόμενος στόχος: πως θα περιοριστεί ο ρυθμός στα 2 - 4 </a:t>
            </a:r>
            <a:r>
              <a:rPr lang="el-GR" sz="2400" dirty="0" err="1"/>
              <a:t>Mbps</a:t>
            </a:r>
            <a:endParaRPr lang="en-US" sz="2400" dirty="0"/>
          </a:p>
        </p:txBody>
      </p:sp>
      <p:sp>
        <p:nvSpPr>
          <p:cNvPr id="7" name="Ορθογώνιο 6">
            <a:extLst>
              <a:ext uri="{FF2B5EF4-FFF2-40B4-BE49-F238E27FC236}">
                <a16:creationId xmlns:a16="http://schemas.microsoft.com/office/drawing/2014/main" id="{3DA4C0E7-9901-4FBE-B102-282B61EB4D13}"/>
              </a:ext>
            </a:extLst>
          </p:cNvPr>
          <p:cNvSpPr/>
          <p:nvPr/>
        </p:nvSpPr>
        <p:spPr>
          <a:xfrm>
            <a:off x="187399" y="1977310"/>
            <a:ext cx="1464247" cy="369332"/>
          </a:xfrm>
          <a:prstGeom prst="rect">
            <a:avLst/>
          </a:prstGeom>
        </p:spPr>
        <p:txBody>
          <a:bodyPr wrap="none">
            <a:spAutoFit/>
          </a:bodyPr>
          <a:lstStyle/>
          <a:p>
            <a:r>
              <a:rPr lang="el-GR" dirty="0"/>
              <a:t>εικονολήπτης</a:t>
            </a:r>
            <a:endParaRPr lang="en-US" dirty="0"/>
          </a:p>
        </p:txBody>
      </p:sp>
    </p:spTree>
    <p:extLst>
      <p:ext uri="{BB962C8B-B14F-4D97-AF65-F5344CB8AC3E}">
        <p14:creationId xmlns:p14="http://schemas.microsoft.com/office/powerpoint/2010/main" val="3580166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dirty="0"/>
              <a:t>4. Μείωση χρονικού πλεονασμού</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2633721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4. Μείωση χρονικού πλεονασμού</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64156" y="1556792"/>
            <a:ext cx="8428324" cy="4896544"/>
          </a:xfrm>
        </p:spPr>
        <p:txBody>
          <a:bodyPr>
            <a:normAutofit fontScale="85000" lnSpcReduction="20000"/>
          </a:bodyPr>
          <a:lstStyle/>
          <a:p>
            <a:r>
              <a:rPr lang="el-GR" dirty="0"/>
              <a:t>Το βίντεο είναι </a:t>
            </a:r>
            <a:r>
              <a:rPr lang="el-GR" b="1" dirty="0"/>
              <a:t>συνεχόμενες εικόνες </a:t>
            </a:r>
            <a:r>
              <a:rPr lang="el-GR" dirty="0"/>
              <a:t>οι οποίες λαμβάνονται αρκετές φορές σε ένα δευτερόλεπτο π.χ. 25 πλαίσια/</a:t>
            </a:r>
            <a:r>
              <a:rPr lang="el-GR" dirty="0" err="1"/>
              <a:t>δευτ</a:t>
            </a:r>
            <a:r>
              <a:rPr lang="el-GR" dirty="0"/>
              <a:t>.</a:t>
            </a:r>
          </a:p>
          <a:p>
            <a:r>
              <a:rPr lang="el-GR" dirty="0"/>
              <a:t>Οι εικόνες αυτές στις </a:t>
            </a:r>
            <a:r>
              <a:rPr lang="el-GR" b="1" dirty="0"/>
              <a:t>περισσότερες περιπτώσεις μοιάζουν (οπτικά) </a:t>
            </a:r>
            <a:r>
              <a:rPr lang="el-GR" dirty="0"/>
              <a:t>μεταξύ τους</a:t>
            </a:r>
          </a:p>
          <a:p>
            <a:pPr lvl="1"/>
            <a:r>
              <a:rPr lang="el-GR" dirty="0"/>
              <a:t>το στατικό κομμάτι παραμένει σε μεγάλο βαθμό σταθερό από εικόνα σε εικόνα. </a:t>
            </a:r>
          </a:p>
          <a:p>
            <a:r>
              <a:rPr lang="el-GR" dirty="0"/>
              <a:t>Οι </a:t>
            </a:r>
            <a:r>
              <a:rPr lang="el-GR" b="1" dirty="0"/>
              <a:t>διαφοροποιήσεις</a:t>
            </a:r>
            <a:r>
              <a:rPr lang="el-GR" dirty="0"/>
              <a:t> μεταξύ των εικόνων μπορεί να είναι περιορισμένες και αφορούν το </a:t>
            </a:r>
            <a:r>
              <a:rPr lang="el-GR" b="1" dirty="0"/>
              <a:t>δυναμικό κομμάτι</a:t>
            </a:r>
            <a:r>
              <a:rPr lang="el-GR" dirty="0"/>
              <a:t>, σε αυτό, δηλαδή, που υπάρχει </a:t>
            </a:r>
            <a:r>
              <a:rPr lang="el-GR" b="1" dirty="0"/>
              <a:t>κάποια κίνηση</a:t>
            </a:r>
          </a:p>
          <a:p>
            <a:pPr lvl="1"/>
            <a:r>
              <a:rPr lang="el-GR" dirty="0"/>
              <a:t>οι αλλαγές στις εικόνες μπορεί να προέρχονται από μετακινήσεις αντικειμένων μεταξύ πλαισίων.</a:t>
            </a:r>
            <a:endParaRPr lang="en-US" b="1" dirty="0"/>
          </a:p>
        </p:txBody>
      </p:sp>
    </p:spTree>
    <p:extLst>
      <p:ext uri="{BB962C8B-B14F-4D97-AF65-F5344CB8AC3E}">
        <p14:creationId xmlns:p14="http://schemas.microsoft.com/office/powerpoint/2010/main" val="193801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dirty="0"/>
              <a:t>Μηχανισμός περιορισμού χρονικού πλεονασμού</a:t>
            </a:r>
            <a:endParaRPr lang="en-US" dirty="0"/>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dirty="0"/>
              <a:t>H </a:t>
            </a:r>
            <a:r>
              <a:rPr lang="el-GR" sz="2800" dirty="0"/>
              <a:t>αποστολή ολόκληρης της περιγραφής μιας εικόνας οδηγεί στην </a:t>
            </a:r>
          </a:p>
          <a:p>
            <a:pPr lvl="1"/>
            <a:r>
              <a:rPr lang="el-GR" sz="2400" dirty="0"/>
              <a:t>επαναλαμβανόμενη αποστολή της ίδιας πληροφορίας </a:t>
            </a:r>
          </a:p>
          <a:p>
            <a:pPr lvl="1"/>
            <a:r>
              <a:rPr lang="el-GR" sz="2400" dirty="0"/>
              <a:t>ή πληροφορίας που μπορεί να δημιουργηθεί εκ νέου στον δέκτη</a:t>
            </a:r>
          </a:p>
          <a:p>
            <a:pPr lvl="1"/>
            <a:endParaRPr lang="el-GR" sz="2400" dirty="0"/>
          </a:p>
          <a:p>
            <a:r>
              <a:rPr lang="el-GR" sz="2800" dirty="0"/>
              <a:t>Το σκεπτικό του περιορισμού του χρονικού πλεονασμού </a:t>
            </a:r>
            <a:r>
              <a:rPr lang="el-GR" sz="2800" b="1" dirty="0"/>
              <a:t>είναι να αποστέλλεται μόνο η απαραίτητη πληροφορία</a:t>
            </a:r>
          </a:p>
          <a:p>
            <a:pPr lvl="1"/>
            <a:r>
              <a:rPr lang="el-GR" sz="2400" dirty="0"/>
              <a:t> 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dirty="0"/>
              <a:t>Μηχανισμός περιορισμού χρονικού πλεονασμού</a:t>
            </a:r>
            <a:endParaRPr lang="en-US" dirty="0"/>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a:bodyPr>
          <a:lstStyle/>
          <a:p>
            <a:r>
              <a:rPr lang="el-GR" sz="2800" dirty="0"/>
              <a:t>Η αναγκαία πληροφορία σχετίζεται με τις </a:t>
            </a:r>
            <a:r>
              <a:rPr lang="el-GR" sz="2800" b="1" dirty="0"/>
              <a:t>περιοχές που υπάρχουν διαφοροποιήσεις σε σχέση με τα προηγούμενα πλαίσια</a:t>
            </a:r>
            <a:r>
              <a:rPr lang="el-GR" sz="2800" dirty="0"/>
              <a:t> </a:t>
            </a:r>
          </a:p>
          <a:p>
            <a:pPr lvl="1"/>
            <a:r>
              <a:rPr lang="el-GR" dirty="0"/>
              <a:t> είναι απαραίτητη η αποστολή της διαφοράς αυτής</a:t>
            </a:r>
          </a:p>
          <a:p>
            <a:r>
              <a:rPr lang="el-GR" sz="2800" dirty="0"/>
              <a:t>Ο μηχανισμός περιλαμβάνει </a:t>
            </a:r>
          </a:p>
          <a:p>
            <a:pPr lvl="1"/>
            <a:r>
              <a:rPr lang="el-GR" dirty="0"/>
              <a:t>τον διαχωρισμό της εικόνας σε </a:t>
            </a:r>
            <a:r>
              <a:rPr lang="el-GR" dirty="0" err="1"/>
              <a:t>υποπεριοχές</a:t>
            </a:r>
            <a:r>
              <a:rPr lang="el-GR" dirty="0"/>
              <a:t> </a:t>
            </a:r>
          </a:p>
          <a:p>
            <a:pPr lvl="1"/>
            <a:r>
              <a:rPr lang="el-GR" dirty="0"/>
              <a:t>την κωδικοποίηση των εικόνων κατά Ι, Ρ και Β. </a:t>
            </a:r>
            <a:endParaRPr lang="en-US" dirty="0"/>
          </a:p>
        </p:txBody>
      </p:sp>
    </p:spTree>
    <p:extLst>
      <p:ext uri="{BB962C8B-B14F-4D97-AF65-F5344CB8AC3E}">
        <p14:creationId xmlns:p14="http://schemas.microsoft.com/office/powerpoint/2010/main" val="1507246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p:txBody>
          <a:bodyPr>
            <a:normAutofit fontScale="90000"/>
          </a:bodyPr>
          <a:lstStyle/>
          <a:p>
            <a:r>
              <a:rPr lang="el-GR" dirty="0"/>
              <a:t>Διαχωρισμός σε </a:t>
            </a:r>
            <a:r>
              <a:rPr lang="el-GR" dirty="0" err="1"/>
              <a:t>Υποπεριοχές</a:t>
            </a:r>
            <a:r>
              <a:rPr lang="el-GR" dirty="0"/>
              <a:t> </a:t>
            </a:r>
            <a:r>
              <a:rPr lang="en-US" dirty="0"/>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464156" y="1556792"/>
            <a:ext cx="8500332" cy="5026570"/>
          </a:xfrm>
        </p:spPr>
        <p:txBody>
          <a:bodyPr>
            <a:normAutofit fontScale="85000" lnSpcReduction="20000"/>
          </a:bodyPr>
          <a:lstStyle/>
          <a:p>
            <a:r>
              <a:rPr lang="el-GR" dirty="0"/>
              <a:t>Κατά τον διαχωρισμό της εικόνας σε </a:t>
            </a:r>
            <a:r>
              <a:rPr lang="el-GR" b="1" dirty="0"/>
              <a:t>περιοχές, </a:t>
            </a:r>
            <a:r>
              <a:rPr lang="el-GR" dirty="0"/>
              <a:t>αναζητούνται οι </a:t>
            </a:r>
            <a:r>
              <a:rPr lang="el-GR" b="1" dirty="0"/>
              <a:t>στατικές</a:t>
            </a:r>
            <a:r>
              <a:rPr lang="el-GR" dirty="0"/>
              <a:t> και οι </a:t>
            </a:r>
            <a:r>
              <a:rPr lang="el-GR" b="1" dirty="0"/>
              <a:t>δυναμικές περιοχές</a:t>
            </a:r>
            <a:r>
              <a:rPr lang="el-GR" dirty="0"/>
              <a:t>. </a:t>
            </a:r>
          </a:p>
          <a:p>
            <a:r>
              <a:rPr lang="el-GR" dirty="0"/>
              <a:t>Για να είναι </a:t>
            </a:r>
            <a:r>
              <a:rPr lang="el-GR" dirty="0" err="1"/>
              <a:t>διαχειρίσιμη</a:t>
            </a:r>
            <a:r>
              <a:rPr lang="el-GR" dirty="0"/>
              <a:t> η αναζήτηση των περιοχών αυτών εντός μιας εικόνας, αυτή χωρίζεται σε </a:t>
            </a:r>
            <a:r>
              <a:rPr lang="el-GR" b="1" dirty="0"/>
              <a:t>ίσες </a:t>
            </a:r>
            <a:r>
              <a:rPr lang="el-GR" b="1" dirty="0" err="1"/>
              <a:t>υποπεριοχές</a:t>
            </a:r>
            <a:r>
              <a:rPr lang="el-GR" b="1" dirty="0"/>
              <a:t> </a:t>
            </a:r>
          </a:p>
          <a:p>
            <a:pPr lvl="1"/>
            <a:r>
              <a:rPr lang="el-GR" dirty="0"/>
              <a:t>τμήματα (</a:t>
            </a:r>
            <a:r>
              <a:rPr lang="el-GR" dirty="0" err="1"/>
              <a:t>block</a:t>
            </a:r>
            <a:r>
              <a:rPr lang="el-GR" dirty="0"/>
              <a:t>) των 16x16 </a:t>
            </a:r>
            <a:r>
              <a:rPr lang="el-GR" dirty="0" err="1"/>
              <a:t>εικονοστοιχείων</a:t>
            </a:r>
            <a:r>
              <a:rPr lang="el-GR" dirty="0"/>
              <a:t> (</a:t>
            </a:r>
            <a:r>
              <a:rPr lang="el-GR" dirty="0" err="1"/>
              <a:t>pixels</a:t>
            </a:r>
            <a:r>
              <a:rPr lang="el-GR" dirty="0"/>
              <a:t>)</a:t>
            </a:r>
          </a:p>
          <a:p>
            <a:pPr lvl="1"/>
            <a:r>
              <a:rPr lang="el-GR" dirty="0"/>
              <a:t>16x16 τιμές φωτεινότητας (256)</a:t>
            </a:r>
          </a:p>
          <a:p>
            <a:pPr lvl="1"/>
            <a:r>
              <a:rPr lang="el-GR" dirty="0"/>
              <a:t>χρώματα είναι σε πλήθος το 2/8=1/4 αυτών της φωτεινότητας (πρότυπο 4:2:0)</a:t>
            </a:r>
          </a:p>
          <a:p>
            <a:pPr lvl="1"/>
            <a:r>
              <a:rPr lang="el-GR" dirty="0"/>
              <a:t>αντιστοιχούν, δηλαδή, σε μια περιοχή 8x8 για κάθε μια από τις </a:t>
            </a:r>
            <a:r>
              <a:rPr lang="el-GR" dirty="0" err="1"/>
              <a:t>χρωμοδιαφορές</a:t>
            </a:r>
            <a:r>
              <a:rPr lang="el-GR" dirty="0"/>
              <a:t> </a:t>
            </a:r>
            <a:r>
              <a:rPr lang="el-GR" dirty="0" err="1"/>
              <a:t>Cb</a:t>
            </a:r>
            <a:r>
              <a:rPr lang="el-GR" dirty="0"/>
              <a:t> και </a:t>
            </a:r>
            <a:r>
              <a:rPr lang="el-GR" dirty="0" err="1"/>
              <a:t>Cr</a:t>
            </a:r>
            <a:r>
              <a:rPr lang="el-GR" dirty="0"/>
              <a:t> (64 τιμές) </a:t>
            </a:r>
          </a:p>
          <a:p>
            <a:pPr lvl="1"/>
            <a:r>
              <a:rPr lang="el-GR" dirty="0"/>
              <a:t> το σύνολο των τιμών αυτών (256+64+64) αντιστοιχεί σε ένα </a:t>
            </a:r>
            <a:r>
              <a:rPr lang="el-GR" b="1" dirty="0" err="1"/>
              <a:t>μακρο</a:t>
            </a:r>
            <a:r>
              <a:rPr lang="el-GR" b="1" dirty="0"/>
              <a:t>-μπλοκ</a:t>
            </a:r>
          </a:p>
        </p:txBody>
      </p:sp>
    </p:spTree>
    <p:extLst>
      <p:ext uri="{BB962C8B-B14F-4D97-AF65-F5344CB8AC3E}">
        <p14:creationId xmlns:p14="http://schemas.microsoft.com/office/powerpoint/2010/main" val="3323280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Ι</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p:txBody>
          <a:bodyPr/>
          <a:lstStyle/>
          <a:p>
            <a:r>
              <a:rPr lang="el-GR" dirty="0"/>
              <a:t>Ορισμένα από τα </a:t>
            </a:r>
            <a:r>
              <a:rPr lang="el-GR" b="1" dirty="0"/>
              <a:t>πλαίσια κωδικοποιούνται ανεξάρτητα</a:t>
            </a:r>
            <a:r>
              <a:rPr lang="el-GR" dirty="0"/>
              <a:t>, χωρίς δηλαδή να λαμβάνεται υπόψη πληροφορία από άλλα πλαίσια</a:t>
            </a:r>
            <a:endParaRPr lang="en-US" dirty="0"/>
          </a:p>
          <a:p>
            <a:pPr lvl="1"/>
            <a:r>
              <a:rPr lang="el-GR" dirty="0"/>
              <a:t>I-</a:t>
            </a:r>
            <a:r>
              <a:rPr lang="el-GR" dirty="0" err="1"/>
              <a:t>frames</a:t>
            </a:r>
            <a:r>
              <a:rPr lang="el-GR" dirty="0"/>
              <a:t> </a:t>
            </a:r>
            <a:r>
              <a:rPr lang="en-US" dirty="0"/>
              <a:t>(</a:t>
            </a:r>
            <a:r>
              <a:rPr lang="el-GR" dirty="0" err="1"/>
              <a:t>intracoded</a:t>
            </a:r>
            <a:r>
              <a:rPr lang="el-GR" dirty="0"/>
              <a:t> </a:t>
            </a:r>
            <a:r>
              <a:rPr lang="el-GR" dirty="0" err="1"/>
              <a:t>frames</a:t>
            </a:r>
            <a:r>
              <a:rPr lang="el-GR" dirty="0"/>
              <a:t>) </a:t>
            </a:r>
            <a:endParaRPr lang="en-US" dirty="0"/>
          </a:p>
          <a:p>
            <a:pPr lvl="1"/>
            <a:r>
              <a:rPr lang="el-GR" dirty="0"/>
              <a:t>κωδικοποιούνται και αποστέλλονται περιοδικά </a:t>
            </a:r>
            <a:endParaRPr lang="en-US" dirty="0"/>
          </a:p>
          <a:p>
            <a:endParaRPr lang="en-US" dirty="0"/>
          </a:p>
        </p:txBody>
      </p:sp>
    </p:spTree>
    <p:extLst>
      <p:ext uri="{BB962C8B-B14F-4D97-AF65-F5344CB8AC3E}">
        <p14:creationId xmlns:p14="http://schemas.microsoft.com/office/powerpoint/2010/main" val="3097839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Ρ</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fontScale="92500" lnSpcReduction="10000"/>
          </a:bodyPr>
          <a:lstStyle/>
          <a:p>
            <a:r>
              <a:rPr lang="el-GR" sz="2400" dirty="0"/>
              <a:t>Κάποια πλαίσια κωδικοποιούνται </a:t>
            </a:r>
            <a:r>
              <a:rPr lang="el-GR" sz="2400" b="1" dirty="0"/>
              <a:t>λαμβάνοντας υπόψη προηγούμενα πλαίσια</a:t>
            </a:r>
            <a:r>
              <a:rPr lang="el-GR" sz="2400" dirty="0"/>
              <a:t> </a:t>
            </a:r>
            <a:endParaRPr lang="en-US" sz="2400" dirty="0"/>
          </a:p>
          <a:p>
            <a:r>
              <a:rPr lang="el-GR" sz="2400" dirty="0"/>
              <a:t>Η κωδικοποίηση γίνεται με </a:t>
            </a:r>
            <a:r>
              <a:rPr lang="el-GR" sz="2400" b="1" dirty="0"/>
              <a:t>εκμετάλλευση των ομοιοτήτων </a:t>
            </a:r>
            <a:r>
              <a:rPr lang="el-GR" sz="2400" dirty="0"/>
              <a:t>που τυχόν υπάρχουν μεταξύ του </a:t>
            </a:r>
            <a:r>
              <a:rPr lang="el-GR" sz="2400" b="1" dirty="0"/>
              <a:t>τρέχοντος πλαισίου </a:t>
            </a:r>
            <a:r>
              <a:rPr lang="el-GR" sz="2400" dirty="0"/>
              <a:t>και κάποιου (</a:t>
            </a:r>
            <a:r>
              <a:rPr lang="el-GR" sz="2400" b="1" dirty="0"/>
              <a:t>συγκεκριμένου) προηγούμενου</a:t>
            </a:r>
            <a:endParaRPr lang="en-US" sz="2400" dirty="0"/>
          </a:p>
          <a:p>
            <a:r>
              <a:rPr lang="el-GR" sz="2400" dirty="0"/>
              <a:t>Οι </a:t>
            </a:r>
            <a:r>
              <a:rPr lang="el-GR" sz="2400" u="sng" dirty="0"/>
              <a:t>ομοιότητες αναζητούνται και εντοπίζονται σε επίπεδο </a:t>
            </a:r>
            <a:r>
              <a:rPr lang="el-GR" sz="2400" dirty="0" err="1"/>
              <a:t>μακρο</a:t>
            </a:r>
            <a:r>
              <a:rPr lang="el-GR" sz="2400" dirty="0"/>
              <a:t>-μπλοκ, δηλαδή σε τμήματα μεγέθους 16x16</a:t>
            </a:r>
            <a:endParaRPr lang="en-US" sz="2400" dirty="0"/>
          </a:p>
          <a:p>
            <a:r>
              <a:rPr lang="el-GR" sz="2400" b="1" dirty="0"/>
              <a:t>P-</a:t>
            </a:r>
            <a:r>
              <a:rPr lang="el-GR" sz="2400" b="1" dirty="0" err="1"/>
              <a:t>frames</a:t>
            </a:r>
            <a:r>
              <a:rPr lang="el-GR" sz="2400" b="1" dirty="0"/>
              <a:t> (</a:t>
            </a:r>
            <a:r>
              <a:rPr lang="el-GR" sz="2400" b="1" dirty="0" err="1"/>
              <a:t>predicted</a:t>
            </a:r>
            <a:r>
              <a:rPr lang="el-GR" sz="2400" b="1" dirty="0"/>
              <a:t> </a:t>
            </a:r>
            <a:r>
              <a:rPr lang="el-GR" sz="2400" b="1" dirty="0" err="1"/>
              <a:t>frames</a:t>
            </a:r>
            <a:r>
              <a:rPr lang="el-GR" sz="2400" b="1" dirty="0"/>
              <a:t>) </a:t>
            </a:r>
            <a:r>
              <a:rPr lang="el-GR" sz="2400" dirty="0"/>
              <a:t>δηλαδή πλαίσια πρόβλεψης</a:t>
            </a:r>
            <a:endParaRPr lang="en-US" sz="2400" dirty="0"/>
          </a:p>
          <a:p>
            <a:r>
              <a:rPr lang="el-GR" sz="2400" dirty="0"/>
              <a:t>Επισημαίνεται ότι ο εντοπισμός της τυχόν ομοιότητας σε ένα πλαίσιο τύπου Ρ, γίνεται αξιοποιώντας το</a:t>
            </a:r>
            <a:r>
              <a:rPr lang="el-GR" sz="2400" b="1" dirty="0"/>
              <a:t> προηγούμενο πλαίσιο τύπου Ι ή Ρ </a:t>
            </a:r>
            <a:r>
              <a:rPr lang="el-GR" sz="2400" dirty="0"/>
              <a:t>(ανάλογα με το πιο είναι πιο κοντινό χρονικά)</a:t>
            </a:r>
            <a:endParaRPr lang="en-US" sz="2400" dirty="0"/>
          </a:p>
          <a:p>
            <a:r>
              <a:rPr lang="el-GR" sz="2400" dirty="0"/>
              <a:t>Η κωδικοποίηση των πλαισίων τύπου Ρ απαιτεί </a:t>
            </a:r>
            <a:r>
              <a:rPr lang="el-GR" sz="2400" b="1" dirty="0"/>
              <a:t>λιγότερα δεδομένα </a:t>
            </a:r>
            <a:r>
              <a:rPr lang="el-GR" sz="2400" dirty="0"/>
              <a:t>σε σχέση με την κωδικοποίηση πλαισίων τύπου Ι</a:t>
            </a:r>
            <a:endParaRPr lang="en-US" sz="2400" dirty="0"/>
          </a:p>
        </p:txBody>
      </p:sp>
    </p:spTree>
    <p:extLst>
      <p:ext uri="{BB962C8B-B14F-4D97-AF65-F5344CB8AC3E}">
        <p14:creationId xmlns:p14="http://schemas.microsoft.com/office/powerpoint/2010/main" val="421465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40165" y="2854165"/>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p:txBody>
          <a:bodyPr/>
          <a:lstStyle/>
          <a:p>
            <a:r>
              <a:rPr lang="el-GR" dirty="0" err="1"/>
              <a:t>Τριχρωματική</a:t>
            </a:r>
            <a:r>
              <a:rPr lang="el-GR" dirty="0"/>
              <a:t> Όραση</a:t>
            </a:r>
            <a:endParaRPr lang="en-US" dirty="0"/>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μίξη τριών φασματικών χρωμάτων, τα οποία ονομάζουμε κύρια χρώματα και τα οποία είναι το κόκκινο (R), το πράσινο (G) και το 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Β</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51520" y="1556792"/>
            <a:ext cx="8892480" cy="4824536"/>
          </a:xfrm>
        </p:spPr>
        <p:txBody>
          <a:bodyPr>
            <a:normAutofit lnSpcReduction="10000"/>
          </a:bodyPr>
          <a:lstStyle/>
          <a:p>
            <a:r>
              <a:rPr lang="el-GR" sz="2800" dirty="0"/>
              <a:t>Υπάρχουν πλαίσια τα οποία κωδικοποιούνται αξιοποιώντας τον εντοπισμό ομοιοτήτων με </a:t>
            </a:r>
            <a:r>
              <a:rPr lang="el-GR" sz="2800" b="1" dirty="0"/>
              <a:t>προηγούμενα</a:t>
            </a:r>
            <a:r>
              <a:rPr lang="el-GR" sz="2800" dirty="0"/>
              <a:t> αλλά και </a:t>
            </a:r>
            <a:r>
              <a:rPr lang="el-GR" sz="2800" b="1" dirty="0"/>
              <a:t>επόμενα πλαίσια</a:t>
            </a:r>
            <a:endParaRPr lang="en-US" sz="2800" dirty="0"/>
          </a:p>
          <a:p>
            <a:pPr lvl="1"/>
            <a:r>
              <a:rPr lang="el-GR" sz="2400" dirty="0"/>
              <a:t>από ένα προηγούμενο</a:t>
            </a:r>
            <a:r>
              <a:rPr lang="en-US" sz="2400" dirty="0"/>
              <a:t>/</a:t>
            </a:r>
            <a:r>
              <a:rPr lang="el-GR" sz="2400" dirty="0"/>
              <a:t>επόμενο (χρονικά) πλαίσιο τύπου Ι ή Ρ </a:t>
            </a:r>
          </a:p>
          <a:p>
            <a:r>
              <a:rPr lang="el-GR" sz="2800" dirty="0"/>
              <a:t>B-</a:t>
            </a:r>
            <a:r>
              <a:rPr lang="el-GR" sz="2800" dirty="0" err="1"/>
              <a:t>frames</a:t>
            </a:r>
            <a:r>
              <a:rPr lang="el-GR" sz="2800" dirty="0"/>
              <a:t> (</a:t>
            </a:r>
            <a:r>
              <a:rPr lang="el-GR" sz="2800" dirty="0" err="1"/>
              <a:t>bidirectional</a:t>
            </a:r>
            <a:r>
              <a:rPr lang="el-GR" sz="2800" dirty="0"/>
              <a:t> </a:t>
            </a:r>
            <a:r>
              <a:rPr lang="el-GR" sz="2800" dirty="0" err="1"/>
              <a:t>frames</a:t>
            </a:r>
            <a:r>
              <a:rPr lang="el-GR" sz="2800" dirty="0"/>
              <a:t>) δηλαδή </a:t>
            </a:r>
            <a:r>
              <a:rPr lang="el-GR" sz="2800" b="1" dirty="0"/>
              <a:t>πλαίσια αμφίδρομης πρόβλεψης</a:t>
            </a:r>
            <a:r>
              <a:rPr lang="el-GR" sz="2800" dirty="0"/>
              <a:t>)</a:t>
            </a:r>
          </a:p>
          <a:p>
            <a:r>
              <a:rPr lang="el-GR" sz="2800" dirty="0"/>
              <a:t>Η κωδικοποίηση των πλαισίων τύπου Β απαιτεί λιγότερα δεδομένα σε σχέση με την κωδικοποίηση πλαισίων τύπου Ρ (και βέβαια πλαισίων τύπου Ι)</a:t>
            </a:r>
          </a:p>
          <a:p>
            <a:pPr marL="0" indent="0">
              <a:buNone/>
            </a:pPr>
            <a:r>
              <a:rPr lang="el-GR" sz="2800" dirty="0"/>
              <a:t> </a:t>
            </a:r>
            <a:endParaRPr lang="en-US" sz="2800" dirty="0"/>
          </a:p>
        </p:txBody>
      </p:sp>
    </p:spTree>
    <p:extLst>
      <p:ext uri="{BB962C8B-B14F-4D97-AF65-F5344CB8AC3E}">
        <p14:creationId xmlns:p14="http://schemas.microsoft.com/office/powerpoint/2010/main" val="1773387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3131840" y="3862077"/>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dirty="0" err="1"/>
              <a:t>Group</a:t>
            </a:r>
            <a:r>
              <a:rPr lang="el-GR" dirty="0"/>
              <a:t> of </a:t>
            </a:r>
            <a:r>
              <a:rPr lang="el-GR" dirty="0" err="1"/>
              <a:t>Pictures</a:t>
            </a:r>
            <a:r>
              <a:rPr lang="el-GR" dirty="0"/>
              <a:t> (</a:t>
            </a:r>
            <a:r>
              <a:rPr lang="el-GR" dirty="0" err="1"/>
              <a:t>GoP</a:t>
            </a:r>
            <a:r>
              <a:rPr lang="el-GR" dirty="0"/>
              <a:t>)</a:t>
            </a:r>
            <a:endParaRPr lang="en-US" dirty="0"/>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dirty="0"/>
              <a:t>Η αλληλουχία των πλαισίων Ι, </a:t>
            </a:r>
            <a:r>
              <a:rPr lang="en-US" dirty="0"/>
              <a:t>P</a:t>
            </a:r>
            <a:r>
              <a:rPr lang="el-GR" dirty="0"/>
              <a:t>, Β και ο τρόπος που εναλλάσσονται είναι δεδομένος και αμετάβλητος στο χρόνο. </a:t>
            </a:r>
          </a:p>
          <a:p>
            <a:r>
              <a:rPr lang="el-GR" dirty="0"/>
              <a:t>Συγκεκριμένα, ορίζεται η ομάδα εικόνων, </a:t>
            </a:r>
            <a:r>
              <a:rPr lang="el-GR" b="1" dirty="0" err="1"/>
              <a:t>Group</a:t>
            </a:r>
            <a:r>
              <a:rPr lang="el-GR" b="1" dirty="0"/>
              <a:t> of </a:t>
            </a:r>
            <a:r>
              <a:rPr lang="el-GR" b="1" dirty="0" err="1"/>
              <a:t>Pictures</a:t>
            </a:r>
            <a:r>
              <a:rPr lang="el-GR" b="1" dirty="0"/>
              <a:t> (</a:t>
            </a:r>
            <a:r>
              <a:rPr lang="el-GR" b="1" dirty="0" err="1"/>
              <a:t>GoP</a:t>
            </a:r>
            <a:r>
              <a:rPr lang="el-GR" b="1" dirty="0"/>
              <a:t>), </a:t>
            </a:r>
            <a:r>
              <a:rPr lang="el-GR" dirty="0"/>
              <a:t>η οποία αποτελείται από </a:t>
            </a:r>
            <a:r>
              <a:rPr lang="el-GR" dirty="0" err="1"/>
              <a:t>μιαν</a:t>
            </a:r>
            <a:r>
              <a:rPr lang="el-GR" dirty="0"/>
              <a:t> αλληλουχία διαφορετικών τύπων πλαισίων, I, P και B.</a:t>
            </a:r>
            <a:endParaRPr lang="en-US" dirty="0"/>
          </a:p>
          <a:p>
            <a:r>
              <a:rPr lang="el-GR" dirty="0"/>
              <a:t>Ένα παράδειγμα </a:t>
            </a:r>
            <a:r>
              <a:rPr lang="el-GR" dirty="0" err="1"/>
              <a:t>GoP</a:t>
            </a:r>
            <a:r>
              <a:rPr lang="el-GR" dirty="0"/>
              <a:t> συνολικά 7 πλαισίων: Παρατηρούμε ότι αποτελείται από τα εξής πλαίσια: I, B, B, P, B, B και Ι. </a:t>
            </a:r>
            <a:endParaRPr lang="en-US" dirty="0"/>
          </a:p>
        </p:txBody>
      </p:sp>
    </p:spTree>
    <p:extLst>
      <p:ext uri="{BB962C8B-B14F-4D97-AF65-F5344CB8AC3E}">
        <p14:creationId xmlns:p14="http://schemas.microsoft.com/office/powerpoint/2010/main" val="3661614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dirty="0" err="1"/>
              <a:t>Group</a:t>
            </a:r>
            <a:r>
              <a:rPr lang="el-GR" dirty="0"/>
              <a:t> of </a:t>
            </a:r>
            <a:r>
              <a:rPr lang="el-GR" dirty="0" err="1"/>
              <a:t>Pictures</a:t>
            </a:r>
            <a:r>
              <a:rPr lang="el-GR" dirty="0"/>
              <a:t> (</a:t>
            </a:r>
            <a:r>
              <a:rPr lang="el-GR" dirty="0" err="1"/>
              <a:t>GoP</a:t>
            </a:r>
            <a:r>
              <a:rPr lang="el-GR" dirty="0"/>
              <a:t>)</a:t>
            </a:r>
            <a:endParaRPr lang="en-US" dirty="0"/>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fontScale="92500"/>
          </a:bodyPr>
          <a:lstStyle/>
          <a:p>
            <a:pPr marL="0" indent="0">
              <a:buNone/>
            </a:pPr>
            <a:r>
              <a:rPr lang="el-GR" sz="2400" dirty="0"/>
              <a:t>Κάποιες παρατηρήσεις:  </a:t>
            </a:r>
          </a:p>
          <a:p>
            <a:r>
              <a:rPr lang="el-GR" sz="2400" dirty="0"/>
              <a:t> Ένα </a:t>
            </a:r>
            <a:r>
              <a:rPr lang="el-GR" sz="2400" dirty="0" err="1"/>
              <a:t>GoP</a:t>
            </a:r>
            <a:r>
              <a:rPr lang="el-GR" sz="2400" dirty="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dirty="0" err="1"/>
              <a:t>GoP</a:t>
            </a:r>
            <a:r>
              <a:rPr lang="el-GR" sz="2400" dirty="0"/>
              <a:t>.  </a:t>
            </a:r>
            <a:endParaRPr lang="en-US" sz="2400" dirty="0"/>
          </a:p>
          <a:p>
            <a:r>
              <a:rPr lang="el-GR" sz="2400" dirty="0"/>
              <a:t>Ένα </a:t>
            </a:r>
            <a:r>
              <a:rPr lang="el-GR" sz="2400" dirty="0" err="1"/>
              <a:t>GoP</a:t>
            </a:r>
            <a:r>
              <a:rPr lang="el-GR" sz="2400" dirty="0"/>
              <a:t> μπορεί να κλείσει με πλαίσιο τύπου Ρ ή Ι. Δεν δύναται να κλείσει με πλαίσιο τύπου Β, αφού αυτό θα συνεπάγεται εξάρτηση από επόμενο πλαίσιο. </a:t>
            </a:r>
            <a:endParaRPr lang="en-US" sz="2400" dirty="0"/>
          </a:p>
          <a:p>
            <a:r>
              <a:rPr lang="el-GR" sz="2400" dirty="0"/>
              <a:t>Εάν ένα </a:t>
            </a:r>
            <a:r>
              <a:rPr lang="el-GR" sz="2400" dirty="0" err="1"/>
              <a:t>GoP</a:t>
            </a:r>
            <a:r>
              <a:rPr lang="el-GR" sz="2400" dirty="0"/>
              <a:t> κλείσει με πλαίσιο τύπου Ι, τότε λέμε ότι το </a:t>
            </a:r>
            <a:r>
              <a:rPr lang="el-GR" sz="2400" b="1" dirty="0" err="1"/>
              <a:t>GoP</a:t>
            </a:r>
            <a:r>
              <a:rPr lang="el-GR" sz="2400" b="1" dirty="0"/>
              <a:t> είναι κλειστό.</a:t>
            </a:r>
            <a:endParaRPr lang="en-US" sz="2400" b="1" dirty="0"/>
          </a:p>
        </p:txBody>
      </p:sp>
    </p:spTree>
    <p:extLst>
      <p:ext uri="{BB962C8B-B14F-4D97-AF65-F5344CB8AC3E}">
        <p14:creationId xmlns:p14="http://schemas.microsoft.com/office/powerpoint/2010/main" val="3263261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dirty="0"/>
              <a:t>Group of Pictures (</a:t>
            </a:r>
            <a:r>
              <a:rPr lang="en-US" dirty="0" err="1"/>
              <a:t>GoP</a:t>
            </a:r>
            <a:r>
              <a:rPr lang="en-US" dirty="0"/>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dirty="0"/>
              <a:t>Στο παράδειγμα έχουμε τις εξής αλληλεξαρτήσεις:  </a:t>
            </a:r>
          </a:p>
          <a:p>
            <a:r>
              <a:rPr lang="el-GR" sz="2400" dirty="0"/>
              <a:t>Το πλαίσιο 1 είναι </a:t>
            </a:r>
            <a:r>
              <a:rPr lang="el-GR" sz="2400" b="1" dirty="0"/>
              <a:t>τύπου Ι </a:t>
            </a:r>
            <a:r>
              <a:rPr lang="el-GR" sz="2400" dirty="0"/>
              <a:t>και κωδικοποιείται αυτόνομα.</a:t>
            </a:r>
          </a:p>
          <a:p>
            <a:r>
              <a:rPr lang="el-GR" sz="2400" dirty="0"/>
              <a:t>Τα πλαίσια 2 και 3 είναι </a:t>
            </a:r>
            <a:r>
              <a:rPr lang="el-GR" sz="2400" b="1" dirty="0"/>
              <a:t>τύπου Β </a:t>
            </a:r>
            <a:r>
              <a:rPr lang="el-GR" sz="2400" dirty="0"/>
              <a:t>και κωδικοποιούνται λαμβάνοντας υπόψη τις κωδικοποιήσεις των πλαισίων </a:t>
            </a:r>
            <a:r>
              <a:rPr lang="el-GR" sz="2400" b="1" dirty="0"/>
              <a:t>τύπου </a:t>
            </a:r>
            <a:r>
              <a:rPr lang="el-GR" sz="2400" dirty="0"/>
              <a:t>Ι και </a:t>
            </a:r>
            <a:r>
              <a:rPr lang="el-GR" sz="2400" b="1" dirty="0"/>
              <a:t>Ρ</a:t>
            </a:r>
            <a:r>
              <a:rPr lang="el-GR" sz="2400" dirty="0"/>
              <a:t> που είναι εκατέρωθέν τους, δηλαδή των πλαισίων 1 και 4. Αυτό σημαίνει ότι η κωδικοποίηση του πλαισίου 4, προηγείται της κωδικοποίησης των 2 και 3. </a:t>
            </a:r>
          </a:p>
          <a:p>
            <a:r>
              <a:rPr lang="el-GR" sz="2400" dirty="0"/>
              <a:t>Το πλαίσιο 4, ως </a:t>
            </a:r>
            <a:r>
              <a:rPr lang="el-GR" sz="2400" b="1" dirty="0"/>
              <a:t>τύπου Ρ</a:t>
            </a:r>
            <a:r>
              <a:rPr lang="el-GR" sz="2400" dirty="0"/>
              <a:t>, εξαρτάται από την κωδικοποίηση του πλαισίου 1. </a:t>
            </a:r>
            <a:r>
              <a:rPr lang="el-GR" sz="1800" dirty="0"/>
              <a:t> </a:t>
            </a:r>
            <a:endParaRPr lang="en-US" sz="1800" dirty="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Tree>
    <p:extLst>
      <p:ext uri="{BB962C8B-B14F-4D97-AF65-F5344CB8AC3E}">
        <p14:creationId xmlns:p14="http://schemas.microsoft.com/office/powerpoint/2010/main" val="2085507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dirty="0"/>
              <a:t>Group of Pictures (</a:t>
            </a:r>
            <a:r>
              <a:rPr lang="en-US" dirty="0" err="1"/>
              <a:t>GoP</a:t>
            </a:r>
            <a:r>
              <a:rPr lang="en-US" dirty="0"/>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dirty="0"/>
              <a:t>Τα πλαίσια 5 και 6, ως </a:t>
            </a:r>
            <a:r>
              <a:rPr lang="el-GR" sz="2400" b="1" dirty="0"/>
              <a:t>τύπου Β</a:t>
            </a:r>
            <a:r>
              <a:rPr lang="el-GR" sz="2400" dirty="0"/>
              <a:t>, εξαρτώνται από τις κωδικοποιήσεις των πλαισίων 4 και 7 (Ρ και Ι αντίστοιχα).  </a:t>
            </a:r>
          </a:p>
          <a:p>
            <a:r>
              <a:rPr lang="el-GR" sz="2400" dirty="0"/>
              <a:t>Το πλαίσιο 7 κωδικοποιείται αυτόνομα και μάλιστα πριν από τις κωδικοποιήσεις των 5 και 6 λόγω των σχετικών αλληλεξαρτήσεων.  </a:t>
            </a:r>
          </a:p>
          <a:p>
            <a:r>
              <a:rPr lang="el-GR" sz="2400" dirty="0"/>
              <a:t>Η επόμενη ομάδα πλαισίων επαναλαμβάνει ακριβώς την ίδια δομή. </a:t>
            </a:r>
          </a:p>
          <a:p>
            <a:pPr lvl="1"/>
            <a:r>
              <a:rPr lang="el-GR" sz="1800" dirty="0"/>
              <a:t>Εκκινεί, δηλαδή, με πλαίσιο τύπου Ι, το οποίο σημαίνει ότι έχουμε δύο συναπτά πλαίσια τύπου Ι. </a:t>
            </a:r>
          </a:p>
          <a:p>
            <a:r>
              <a:rPr lang="el-GR" sz="2200" dirty="0"/>
              <a:t>Εάν η ομάδα πλαισίων κλείνει με πλαίσιο το οποίο κωδικοποιείται ως Ρ, τότε λέμε ότι η </a:t>
            </a:r>
            <a:r>
              <a:rPr lang="el-GR" sz="2200" b="1" dirty="0"/>
              <a:t>ομάδα πλαισίων είναι ανοικτή. </a:t>
            </a:r>
            <a:endParaRPr lang="en-US" sz="2200" b="1" dirty="0"/>
          </a:p>
        </p:txBody>
      </p:sp>
    </p:spTree>
    <p:extLst>
      <p:ext uri="{BB962C8B-B14F-4D97-AF65-F5344CB8AC3E}">
        <p14:creationId xmlns:p14="http://schemas.microsoft.com/office/powerpoint/2010/main" val="1982160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dirty="0"/>
              <a:t>Αναζήτηση ομοιοτήτων μεταξύ πλαισίων</a:t>
            </a:r>
            <a:endParaRPr lang="en-US" dirty="0"/>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70"/>
            <a:ext cx="9145016" cy="5323730"/>
          </a:xfrm>
        </p:spPr>
        <p:txBody>
          <a:bodyPr>
            <a:normAutofit fontScale="70000" lnSpcReduction="20000"/>
          </a:bodyPr>
          <a:lstStyle/>
          <a:p>
            <a:r>
              <a:rPr lang="el-GR" dirty="0"/>
              <a:t>Η αναζήτηση γίνεται σε επίπεδο </a:t>
            </a:r>
            <a:r>
              <a:rPr lang="el-GR" dirty="0" err="1"/>
              <a:t>μακρο</a:t>
            </a:r>
            <a:r>
              <a:rPr lang="el-GR" dirty="0"/>
              <a:t>-μπλοκ με </a:t>
            </a:r>
            <a:r>
              <a:rPr lang="el-GR" b="1" dirty="0"/>
              <a:t>σύγκριση των </a:t>
            </a:r>
            <a:r>
              <a:rPr lang="el-GR" b="1" dirty="0" err="1"/>
              <a:t>μακρο</a:t>
            </a:r>
            <a:r>
              <a:rPr lang="el-GR" b="1" dirty="0"/>
              <a:t>-μπλοκ γειτονικών πλαισίων</a:t>
            </a:r>
            <a:r>
              <a:rPr lang="el-GR" dirty="0"/>
              <a:t>. </a:t>
            </a:r>
          </a:p>
          <a:p>
            <a:r>
              <a:rPr lang="el-GR" dirty="0"/>
              <a:t>Κάθε </a:t>
            </a:r>
            <a:r>
              <a:rPr lang="el-GR" dirty="0" err="1"/>
              <a:t>μακρο</a:t>
            </a:r>
            <a:r>
              <a:rPr lang="el-GR" dirty="0"/>
              <a:t>-μπλοκ σε μια εικόνα εξετάζεται ώστε να διαπιστωθεί:  </a:t>
            </a:r>
          </a:p>
          <a:p>
            <a:pPr marL="971550" lvl="1" indent="-514350">
              <a:buFont typeface="+mj-lt"/>
              <a:buAutoNum type="arabicPeriod"/>
            </a:pPr>
            <a:r>
              <a:rPr lang="el-GR" b="1" dirty="0"/>
              <a:t>Εάν είναι νέο </a:t>
            </a:r>
            <a:r>
              <a:rPr lang="el-GR" dirty="0"/>
              <a:t>και δεν συναντάται στην προηγούμενη εικόνα </a:t>
            </a:r>
          </a:p>
          <a:p>
            <a:pPr marL="1371600" lvl="2" indent="-514350"/>
            <a:r>
              <a:rPr lang="el-GR" sz="2900" dirty="0"/>
              <a:t>Κωδικοποιείται εκ νέου</a:t>
            </a:r>
            <a:endParaRPr lang="en-US" sz="2900" dirty="0"/>
          </a:p>
          <a:p>
            <a:pPr marL="971550" lvl="1" indent="-514350">
              <a:buFont typeface="+mj-lt"/>
              <a:buAutoNum type="arabicPeriod"/>
            </a:pPr>
            <a:r>
              <a:rPr lang="el-GR" dirty="0"/>
              <a:t>Εάν </a:t>
            </a:r>
            <a:r>
              <a:rPr lang="el-GR" b="1" dirty="0"/>
              <a:t>είναι όμοιο </a:t>
            </a:r>
            <a:r>
              <a:rPr lang="el-GR" dirty="0"/>
              <a:t>με το </a:t>
            </a:r>
            <a:r>
              <a:rPr lang="el-GR" dirty="0" err="1"/>
              <a:t>μακρο</a:t>
            </a:r>
            <a:r>
              <a:rPr lang="el-GR" dirty="0"/>
              <a:t>-μπλοκ στην αντίστοιχη θέση του προηγούμενου πλαισίου (με κάποιες μικρές διαφοροποιήσεις). </a:t>
            </a:r>
          </a:p>
          <a:p>
            <a:pPr marL="1371600" lvl="2" indent="-514350"/>
            <a:r>
              <a:rPr lang="el-GR" sz="2900" dirty="0"/>
              <a:t>Δεν απαιτείται διάνυσμα κίνησης </a:t>
            </a:r>
          </a:p>
          <a:p>
            <a:pPr marL="1371600" lvl="2" indent="-514350"/>
            <a:r>
              <a:rPr lang="el-GR" sz="2900" dirty="0"/>
              <a:t>Μετάδοση της διαφοράς τιμών</a:t>
            </a:r>
          </a:p>
          <a:p>
            <a:pPr marL="971550" lvl="1" indent="-514350">
              <a:buFont typeface="+mj-lt"/>
              <a:buAutoNum type="arabicPeriod"/>
            </a:pPr>
            <a:r>
              <a:rPr lang="el-GR" dirty="0"/>
              <a:t>Εάν έχει προκύψει από </a:t>
            </a:r>
            <a:r>
              <a:rPr lang="el-GR" b="1" dirty="0"/>
              <a:t>μεταφορά αντίστοιχου </a:t>
            </a:r>
            <a:r>
              <a:rPr lang="el-GR" b="1" dirty="0" err="1"/>
              <a:t>μακρο</a:t>
            </a:r>
            <a:r>
              <a:rPr lang="el-GR" b="1" dirty="0"/>
              <a:t>-μπλοκ </a:t>
            </a:r>
            <a:r>
              <a:rPr lang="el-GR" dirty="0"/>
              <a:t>του προηγούμενου πλαισίου (το οποίο μπορεί να βρίσκεται σε διαφορετική θέση). </a:t>
            </a:r>
          </a:p>
          <a:p>
            <a:pPr marL="1371600" lvl="2" indent="-514350"/>
            <a:r>
              <a:rPr lang="el-GR" sz="2900" dirty="0"/>
              <a:t>Με </a:t>
            </a:r>
            <a:r>
              <a:rPr lang="el-GR" sz="2900" b="1" dirty="0"/>
              <a:t>διάνυσμα κίνησης </a:t>
            </a:r>
            <a:r>
              <a:rPr lang="el-GR" sz="2900" dirty="0"/>
              <a:t>περιγράφεται η μετακίνηση του </a:t>
            </a:r>
            <a:r>
              <a:rPr lang="el-GR" sz="2900" dirty="0" err="1"/>
              <a:t>ομοίου</a:t>
            </a:r>
            <a:r>
              <a:rPr lang="el-GR" sz="2900" dirty="0"/>
              <a:t> </a:t>
            </a:r>
            <a:r>
              <a:rPr lang="el-GR" sz="2900" dirty="0" err="1"/>
              <a:t>μακρο</a:t>
            </a:r>
            <a:r>
              <a:rPr lang="el-GR" sz="2900" dirty="0"/>
              <a:t>-μπλοκ </a:t>
            </a:r>
          </a:p>
          <a:p>
            <a:pPr marL="1371600" lvl="2" indent="-514350"/>
            <a:r>
              <a:rPr lang="el-GR" sz="2900" dirty="0"/>
              <a:t>Μετάδοση διαφοράς τιμών</a:t>
            </a:r>
          </a:p>
        </p:txBody>
      </p:sp>
    </p:spTree>
    <p:extLst>
      <p:ext uri="{BB962C8B-B14F-4D97-AF65-F5344CB8AC3E}">
        <p14:creationId xmlns:p14="http://schemas.microsoft.com/office/powerpoint/2010/main" val="2604552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Διάνυσμα κίνησης </a:t>
            </a:r>
            <a:r>
              <a:rPr lang="en-US" dirty="0"/>
              <a:t>– </a:t>
            </a:r>
            <a:r>
              <a:rPr lang="el-GR" dirty="0"/>
              <a:t>Υπολογισμός </a:t>
            </a:r>
            <a:r>
              <a:rPr lang="el-GR" sz="4000" dirty="0"/>
              <a:t>(1/2)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800" dirty="0"/>
              <a:t>Για τον υπολογισμό του διανύσματος κίνησης, ο μηχανισμός ξεκινάει από το </a:t>
            </a:r>
            <a:r>
              <a:rPr lang="el-GR" sz="2800" dirty="0" err="1"/>
              <a:t>μακρο</a:t>
            </a:r>
            <a:r>
              <a:rPr lang="el-GR" sz="2800" dirty="0"/>
              <a:t>-μπλοκ του τρέχοντος πλαισίου </a:t>
            </a:r>
          </a:p>
          <a:p>
            <a:pPr lvl="1"/>
            <a:r>
              <a:rPr lang="el-GR" sz="2400" dirty="0"/>
              <a:t>εάν είναι </a:t>
            </a:r>
            <a:r>
              <a:rPr lang="el-GR" sz="2400" b="1" dirty="0"/>
              <a:t>τύπου Ρ </a:t>
            </a:r>
            <a:r>
              <a:rPr lang="el-GR" sz="2400" dirty="0"/>
              <a:t>ελέγχει στο προηγούμενο Ρ ή Ι πλαίσιο για παρόμοια </a:t>
            </a:r>
            <a:r>
              <a:rPr lang="el-GR" sz="2400" dirty="0" err="1"/>
              <a:t>μακρο</a:t>
            </a:r>
            <a:r>
              <a:rPr lang="el-GR" sz="2400" dirty="0"/>
              <a:t>-μπλοκ</a:t>
            </a:r>
          </a:p>
          <a:p>
            <a:pPr lvl="1"/>
            <a:r>
              <a:rPr lang="el-GR" sz="2400" dirty="0"/>
              <a:t>εάν είναι </a:t>
            </a:r>
            <a:r>
              <a:rPr lang="el-GR" sz="2400" b="1" dirty="0"/>
              <a:t>τύπου Β </a:t>
            </a:r>
            <a:r>
              <a:rPr lang="el-GR" sz="2400" dirty="0"/>
              <a:t>ελέγχει στο προηγούμενο και στο επόμενο πλαίσιο για παρόμοια </a:t>
            </a:r>
            <a:r>
              <a:rPr lang="el-GR" sz="2400" dirty="0" err="1"/>
              <a:t>μακρο</a:t>
            </a:r>
            <a:r>
              <a:rPr lang="el-GR" sz="2400" dirty="0"/>
              <a:t>-μπλοκ</a:t>
            </a:r>
          </a:p>
          <a:p>
            <a:r>
              <a:rPr lang="el-GR" sz="2800" dirty="0"/>
              <a:t>Η αναζήτηση γίνεται μέσω του ταιριάσματος σε επίπεδο </a:t>
            </a:r>
            <a:r>
              <a:rPr lang="el-GR" sz="2800" dirty="0" err="1"/>
              <a:t>μακρο</a:t>
            </a:r>
            <a:r>
              <a:rPr lang="el-GR" sz="2800" dirty="0"/>
              <a:t>-μπλοκ.</a:t>
            </a:r>
          </a:p>
        </p:txBody>
      </p:sp>
    </p:spTree>
    <p:extLst>
      <p:ext uri="{BB962C8B-B14F-4D97-AF65-F5344CB8AC3E}">
        <p14:creationId xmlns:p14="http://schemas.microsoft.com/office/powerpoint/2010/main" val="3931427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Διάνυσμα κίνησης </a:t>
            </a:r>
            <a:r>
              <a:rPr lang="en-US" dirty="0"/>
              <a:t>– </a:t>
            </a:r>
            <a:r>
              <a:rPr lang="el-GR" dirty="0"/>
              <a:t>Υπολογισμός </a:t>
            </a:r>
            <a:r>
              <a:rPr lang="el-GR" sz="4000" dirty="0"/>
              <a:t>(2/2)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dirty="0"/>
              <a:t>Η αναζήτηση δεν γίνεται σε ολόκληρη την εικόνα </a:t>
            </a:r>
            <a:r>
              <a:rPr lang="el-GR" sz="2400" b="1" dirty="0"/>
              <a:t>αλλά πέριξ της περιοχής </a:t>
            </a:r>
            <a:r>
              <a:rPr lang="el-GR" sz="2400" dirty="0"/>
              <a:t>του αρχικού </a:t>
            </a:r>
            <a:r>
              <a:rPr lang="el-GR" sz="2400" dirty="0" err="1"/>
              <a:t>μακρο</a:t>
            </a:r>
            <a:r>
              <a:rPr lang="el-GR" sz="2400" dirty="0"/>
              <a:t>-μπλοκ.</a:t>
            </a:r>
          </a:p>
          <a:p>
            <a:pPr lvl="1"/>
            <a:r>
              <a:rPr lang="el-GR" sz="2400" dirty="0"/>
              <a:t>Ο περιορισμός αυτός της περιοχής αναζήτησης γίνεται για να ελαττωθεί</a:t>
            </a:r>
          </a:p>
          <a:p>
            <a:pPr lvl="2"/>
            <a:r>
              <a:rPr lang="el-GR" dirty="0"/>
              <a:t>η πολυπλοκότητα του συνολικού συστήματος </a:t>
            </a:r>
          </a:p>
          <a:p>
            <a:pPr lvl="2"/>
            <a:r>
              <a:rPr lang="el-GR" dirty="0"/>
              <a:t>το χρονικό διάστημα που απαιτείται για την κωδικοποίηση</a:t>
            </a:r>
          </a:p>
          <a:p>
            <a:r>
              <a:rPr lang="el-GR" sz="2400" dirty="0"/>
              <a:t>Εάν βρεθεί κάποιο αντίστοιχο σε τιμές </a:t>
            </a:r>
            <a:r>
              <a:rPr lang="el-GR" sz="2400" dirty="0" err="1"/>
              <a:t>μακρο</a:t>
            </a:r>
            <a:r>
              <a:rPr lang="el-GR" sz="2400" dirty="0"/>
              <a:t>-μπλοκ, τότε </a:t>
            </a:r>
            <a:r>
              <a:rPr lang="el-GR" sz="2400" b="1" dirty="0"/>
              <a:t>υπολογίζεται το διάνυσμα κίνησης</a:t>
            </a:r>
            <a:r>
              <a:rPr lang="el-GR" sz="2400" dirty="0"/>
              <a:t>, το οποίο αντιπροσωπεύει </a:t>
            </a:r>
            <a:r>
              <a:rPr lang="el-GR" sz="2400" b="1" dirty="0"/>
              <a:t>τη διαφορά στη θέση του αρχικού </a:t>
            </a:r>
            <a:r>
              <a:rPr lang="el-GR" sz="2400" dirty="0"/>
              <a:t>με το εντοπισμένο </a:t>
            </a:r>
            <a:r>
              <a:rPr lang="el-GR" sz="2400" dirty="0" err="1"/>
              <a:t>μακρο</a:t>
            </a:r>
            <a:r>
              <a:rPr lang="el-GR" sz="2400" dirty="0"/>
              <a:t>-μπλοκ. </a:t>
            </a:r>
          </a:p>
          <a:p>
            <a:r>
              <a:rPr lang="el-GR" sz="2400" dirty="0"/>
              <a:t>Επίσης υπολογίζεται η διαφορά μεταξύ των δύο </a:t>
            </a:r>
            <a:r>
              <a:rPr lang="el-GR" sz="2400" dirty="0" err="1"/>
              <a:t>μακρο</a:t>
            </a:r>
            <a:r>
              <a:rPr lang="el-GR" sz="2400" dirty="0"/>
              <a:t>-μπλοκ. </a:t>
            </a:r>
            <a:endParaRPr lang="en-US" sz="2400" dirty="0"/>
          </a:p>
        </p:txBody>
      </p:sp>
    </p:spTree>
    <p:extLst>
      <p:ext uri="{BB962C8B-B14F-4D97-AF65-F5344CB8AC3E}">
        <p14:creationId xmlns:p14="http://schemas.microsoft.com/office/powerpoint/2010/main" val="2086701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dirty="0"/>
              <a:t>Διάνυσμα κίνησης</a:t>
            </a:r>
            <a:endParaRPr lang="en-US" dirty="0"/>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dirty="0"/>
              <a:t>Παράλληλα με το </a:t>
            </a:r>
            <a:r>
              <a:rPr lang="el-GR" b="1" dirty="0"/>
              <a:t>διάνυσμα κίνησης</a:t>
            </a:r>
            <a:r>
              <a:rPr lang="el-GR" dirty="0"/>
              <a:t>, μεταδίδονται επιπλέον απαραίτητες πληροφορίες για να καλυφθούν οι διαφοροποιήσεις μεταξύ των δύο πλαισίων.</a:t>
            </a:r>
            <a:endParaRPr lang="en-US" dirty="0"/>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dirty="0"/>
              <a:t>Αναζήτηση όμοιων περιοχών</a:t>
            </a:r>
            <a:endParaRPr lang="en-US" dirty="0"/>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680520"/>
          </a:xfrm>
        </p:spPr>
        <p:txBody>
          <a:bodyPr>
            <a:normAutofit fontScale="77500" lnSpcReduction="20000"/>
          </a:bodyPr>
          <a:lstStyle/>
          <a:p>
            <a:r>
              <a:rPr lang="el-GR" dirty="0"/>
              <a:t>Σε επίπεδο </a:t>
            </a:r>
            <a:r>
              <a:rPr lang="el-GR" b="1"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r>
              <a:rPr lang="el-GR" dirty="0"/>
              <a:t>Σε επίπεδο </a:t>
            </a:r>
            <a:r>
              <a:rPr lang="el-GR" b="1" dirty="0"/>
              <a:t>τμήματος της εικόνας </a:t>
            </a:r>
            <a:r>
              <a:rPr lang="el-GR" dirty="0"/>
              <a:t>(</a:t>
            </a:r>
            <a:r>
              <a:rPr lang="el-GR" dirty="0" err="1"/>
              <a:t>block-based</a:t>
            </a:r>
            <a:r>
              <a:rPr lang="el-GR" dirty="0"/>
              <a:t>), </a:t>
            </a:r>
            <a:endParaRPr lang="en-US" dirty="0"/>
          </a:p>
          <a:p>
            <a:pPr lvl="1"/>
            <a:r>
              <a:rPr lang="el-GR" dirty="0"/>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dirty="0" err="1"/>
              <a:t>μακρο</a:t>
            </a:r>
            <a:r>
              <a:rPr lang="el-GR" dirty="0"/>
              <a:t>-μπλοκ είναι 16x16 (ή και 8 x 8). </a:t>
            </a:r>
          </a:p>
          <a:p>
            <a:r>
              <a:rPr lang="el-GR" dirty="0"/>
              <a:t>Σε επίπεδο </a:t>
            </a:r>
            <a:r>
              <a:rPr lang="el-GR" b="1" dirty="0"/>
              <a:t>αντικειμένων</a:t>
            </a:r>
            <a:r>
              <a:rPr lang="el-GR" dirty="0"/>
              <a:t>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a:t>
            </a:r>
          </a:p>
          <a:p>
            <a:endParaRPr lang="en-US" dirty="0"/>
          </a:p>
        </p:txBody>
      </p:sp>
    </p:spTree>
    <p:extLst>
      <p:ext uri="{BB962C8B-B14F-4D97-AF65-F5344CB8AC3E}">
        <p14:creationId xmlns:p14="http://schemas.microsoft.com/office/powerpoint/2010/main" val="269568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dirty="0"/>
              <a:t>Εκτίμηση κίνησης</a:t>
            </a:r>
            <a:endParaRPr lang="en-US" dirty="0"/>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9" y="1556792"/>
            <a:ext cx="4467884" cy="5026570"/>
          </a:xfrm>
        </p:spPr>
        <p:txBody>
          <a:bodyPr>
            <a:normAutofit fontScale="70000" lnSpcReduction="20000"/>
          </a:bodyPr>
          <a:lstStyle/>
          <a:p>
            <a:pPr marL="0" indent="0">
              <a:buNone/>
            </a:pPr>
            <a:r>
              <a:rPr lang="el-GR" dirty="0"/>
              <a:t>Η εκτίμηση κίνησης είναι </a:t>
            </a:r>
            <a:r>
              <a:rPr lang="el-GR" b="1" dirty="0"/>
              <a:t>το πιο χρονοβόρο κομμάτι της συμπίεσης. </a:t>
            </a:r>
            <a:r>
              <a:rPr lang="el-GR" dirty="0"/>
              <a:t>Οι σχετικοί αλγόριθμοι αναζητούν για κάθε </a:t>
            </a:r>
            <a:r>
              <a:rPr lang="el-GR" dirty="0" err="1"/>
              <a:t>μακρο</a:t>
            </a:r>
            <a:r>
              <a:rPr lang="el-GR" dirty="0"/>
              <a:t>-μπλοκ, το αντίστοιχο </a:t>
            </a:r>
            <a:r>
              <a:rPr lang="el-GR" dirty="0" err="1"/>
              <a:t>μακρο</a:t>
            </a:r>
            <a:r>
              <a:rPr lang="el-GR" dirty="0"/>
              <a:t>-μπλοκ σε προηγούμενο (ή επόμενο) πλαίσιο που ταιριάζει.</a:t>
            </a:r>
          </a:p>
          <a:p>
            <a:r>
              <a:rPr lang="el-GR" dirty="0"/>
              <a:t>Εάν υποθέσουμε ανάλυση 720x480, το πλήθος των αναζητήσεων είναι απαγορευτικό από πλευράς απόδοσης. </a:t>
            </a:r>
          </a:p>
          <a:p>
            <a:r>
              <a:rPr lang="el-GR" dirty="0"/>
              <a:t>Απαιτείται να περιορίσουμε την αναζήτηση σε συγκεκριμένες περιοχές.</a:t>
            </a:r>
          </a:p>
          <a:p>
            <a:r>
              <a:rPr lang="el-GR" dirty="0"/>
              <a:t>Συνήθως η περιοχή αναζήτησης εκτείνεται από την</a:t>
            </a:r>
            <a:r>
              <a:rPr lang="el-GR" b="1" dirty="0"/>
              <a:t> τρέχουσα θέση συν p </a:t>
            </a:r>
            <a:r>
              <a:rPr lang="el-GR" b="1" dirty="0" err="1"/>
              <a:t>pixels</a:t>
            </a:r>
            <a:r>
              <a:rPr lang="el-GR" b="1" dirty="0"/>
              <a:t> </a:t>
            </a:r>
            <a:r>
              <a:rPr lang="el-GR" dirty="0"/>
              <a:t>(π.χ. p=7). </a:t>
            </a:r>
            <a:endParaRPr lang="en-US" dirty="0"/>
          </a:p>
        </p:txBody>
      </p:sp>
    </p:spTree>
    <p:extLst>
      <p:ext uri="{BB962C8B-B14F-4D97-AF65-F5344CB8AC3E}">
        <p14:creationId xmlns:p14="http://schemas.microsoft.com/office/powerpoint/2010/main" val="994916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dirty="0"/>
              <a:t>Συναρτήσεις καλύτερου ταιριάσματος </a:t>
            </a:r>
            <a:endParaRPr lang="en-US" dirty="0"/>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dirty="0" err="1"/>
              <a:t>Mean</a:t>
            </a:r>
            <a:r>
              <a:rPr lang="el-GR" sz="2400" dirty="0"/>
              <a:t> </a:t>
            </a:r>
            <a:r>
              <a:rPr lang="el-GR" sz="2400" dirty="0" err="1"/>
              <a:t>Absolute</a:t>
            </a:r>
            <a:r>
              <a:rPr lang="el-GR" sz="2400" dirty="0"/>
              <a:t> </a:t>
            </a:r>
            <a:r>
              <a:rPr lang="el-GR" sz="2400" dirty="0" err="1"/>
              <a:t>Difference</a:t>
            </a:r>
            <a:r>
              <a:rPr lang="el-GR" sz="2400" dirty="0"/>
              <a:t> (MAD) – Μέση τιμή των απόλυτων διαφορών  </a:t>
            </a:r>
          </a:p>
          <a:p>
            <a:r>
              <a:rPr lang="el-GR" sz="2400" dirty="0" err="1"/>
              <a:t>Mean</a:t>
            </a:r>
            <a:r>
              <a:rPr lang="el-GR" sz="2400" dirty="0"/>
              <a:t> </a:t>
            </a:r>
            <a:r>
              <a:rPr lang="el-GR" sz="2400" dirty="0" err="1"/>
              <a:t>Squared</a:t>
            </a:r>
            <a:r>
              <a:rPr lang="el-GR" sz="2400" dirty="0"/>
              <a:t> </a:t>
            </a:r>
            <a:r>
              <a:rPr lang="el-GR" sz="2400" dirty="0" err="1"/>
              <a:t>Error</a:t>
            </a:r>
            <a:r>
              <a:rPr lang="el-GR" sz="2400" dirty="0"/>
              <a:t> (MSE) – Μέση τιμή τετραγώνων των σφαλμάτων </a:t>
            </a:r>
          </a:p>
          <a:p>
            <a:endParaRPr lang="el-GR" sz="2800" dirty="0"/>
          </a:p>
          <a:p>
            <a:endParaRPr lang="el-GR" sz="2800" dirty="0"/>
          </a:p>
          <a:p>
            <a:endParaRPr lang="el-GR" sz="2800" dirty="0"/>
          </a:p>
          <a:p>
            <a:pPr marL="0" indent="0">
              <a:buNone/>
            </a:pPr>
            <a:endParaRPr lang="el-GR" sz="2000" dirty="0"/>
          </a:p>
          <a:p>
            <a:pPr marL="0" indent="0">
              <a:buNone/>
            </a:pPr>
            <a:endParaRPr lang="el-GR" sz="2000" dirty="0"/>
          </a:p>
          <a:p>
            <a:pPr marL="0" indent="0">
              <a:buNone/>
            </a:pPr>
            <a:r>
              <a:rPr lang="el-GR" sz="2000" dirty="0"/>
              <a:t>όπου Ν είναι η διάσταση (του τετραγωνικού) </a:t>
            </a:r>
            <a:r>
              <a:rPr lang="el-GR" sz="2000" dirty="0" err="1"/>
              <a:t>μακρο</a:t>
            </a:r>
            <a:r>
              <a:rPr lang="el-GR" sz="2000" dirty="0"/>
              <a:t>-μπλοκ, C τιμή στο τρέχον πλαίσιο και R στο πλαίσιο αναφοράς</a:t>
            </a:r>
            <a:endParaRPr lang="en-US" sz="2000" dirty="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dirty="0"/>
              <a:t>Παράδειγμα διαχείρισης 14 πλαισίων</a:t>
            </a:r>
            <a:endParaRPr lang="en-US" dirty="0"/>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342275" y="1700808"/>
            <a:ext cx="8801725" cy="2553667"/>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399737" y="5373216"/>
            <a:ext cx="8686800" cy="923330"/>
          </a:xfrm>
          <a:prstGeom prst="rect">
            <a:avLst/>
          </a:prstGeom>
        </p:spPr>
        <p:txBody>
          <a:bodyPr wrap="square">
            <a:spAutoFit/>
          </a:bodyPr>
          <a:lstStyle/>
          <a:p>
            <a:r>
              <a:rPr lang="el-GR" dirty="0"/>
              <a:t>Η επαναφορά των πλαισίων στην ορθή σειρά γίνεται με χρήση του πεδίου </a:t>
            </a:r>
            <a:r>
              <a:rPr lang="el-GR" dirty="0" err="1"/>
              <a:t>χρονοσήμανσης</a:t>
            </a:r>
            <a:r>
              <a:rPr lang="el-GR" dirty="0"/>
              <a:t> αποκωδικοποίησης (</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p>
        </p:txBody>
      </p:sp>
    </p:spTree>
    <p:extLst>
      <p:ext uri="{BB962C8B-B14F-4D97-AF65-F5344CB8AC3E}">
        <p14:creationId xmlns:p14="http://schemas.microsoft.com/office/powerpoint/2010/main" val="1278907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dirty="0"/>
              <a:t>Όφελος από την εκμετάλλευση του χρονικού πλεονασμού</a:t>
            </a:r>
            <a:endParaRPr lang="en-US" dirty="0"/>
          </a:p>
        </p:txBody>
      </p:sp>
      <p:sp>
        <p:nvSpPr>
          <p:cNvPr id="3" name="Θέση περιεχομένου 2">
            <a:extLst>
              <a:ext uri="{FF2B5EF4-FFF2-40B4-BE49-F238E27FC236}">
                <a16:creationId xmlns:a16="http://schemas.microsoft.com/office/drawing/2014/main" id="{15D33E62-73EF-4E64-9875-8A7712CB1AB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447764" y="1527448"/>
            <a:ext cx="4248472" cy="4939037"/>
          </a:xfrm>
          <a:prstGeom prst="rect">
            <a:avLst/>
          </a:prstGeom>
        </p:spPr>
      </p:pic>
    </p:spTree>
    <p:extLst>
      <p:ext uri="{BB962C8B-B14F-4D97-AF65-F5344CB8AC3E}">
        <p14:creationId xmlns:p14="http://schemas.microsoft.com/office/powerpoint/2010/main" val="41223746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dirty="0"/>
              <a:t>5. Μείωση χωρικού πλεονασμού</a:t>
            </a:r>
            <a:endParaRPr lang="en-US" b="1"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2380864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5. Μείωση χωρικού πλεονασμού</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507288" cy="4752528"/>
          </a:xfrm>
        </p:spPr>
        <p:txBody>
          <a:bodyPr>
            <a:normAutofit fontScale="85000" lnSpcReduction="10000"/>
          </a:bodyPr>
          <a:lstStyle/>
          <a:p>
            <a:r>
              <a:rPr lang="el-GR" dirty="0"/>
              <a:t>Ο </a:t>
            </a:r>
            <a:r>
              <a:rPr lang="el-GR" b="1" dirty="0"/>
              <a:t>χωρικός πλεονασμός </a:t>
            </a:r>
            <a:r>
              <a:rPr lang="el-GR" dirty="0"/>
              <a:t>προέρχεται από τις ομοιότητες σε διαφορετικές περιοχές εντός μιας εικόνας. </a:t>
            </a:r>
          </a:p>
          <a:p>
            <a:r>
              <a:rPr lang="el-GR" dirty="0"/>
              <a:t>Το φαινόμενο αυτό είναι αρκετά συχνό και γίνεται εκμετάλλευση του χωρικού πλεονασμού με τα πρότυπα συμπίεσης της στατικής εικόνας. </a:t>
            </a:r>
          </a:p>
          <a:p>
            <a:r>
              <a:rPr lang="el-GR" dirty="0"/>
              <a:t>Το πλέον διαδεδομένο αυτών των προτύπων είναι το JPEG (Joint </a:t>
            </a:r>
            <a:r>
              <a:rPr lang="el-GR" dirty="0" err="1"/>
              <a:t>Pictures</a:t>
            </a:r>
            <a:r>
              <a:rPr lang="el-GR" dirty="0"/>
              <a:t> </a:t>
            </a:r>
            <a:r>
              <a:rPr lang="el-GR" dirty="0" err="1"/>
              <a:t>Expert</a:t>
            </a:r>
            <a:r>
              <a:rPr lang="el-GR" dirty="0"/>
              <a:t> </a:t>
            </a:r>
            <a:r>
              <a:rPr lang="el-GR" dirty="0" err="1"/>
              <a:t>Group</a:t>
            </a:r>
            <a:r>
              <a:rPr lang="el-GR" dirty="0"/>
              <a:t>). </a:t>
            </a:r>
          </a:p>
          <a:p>
            <a:r>
              <a:rPr lang="el-GR" dirty="0"/>
              <a:t>Η εκμετάλλευση του χωρικού πλεονασμού συνίσταται στην </a:t>
            </a:r>
            <a:r>
              <a:rPr lang="el-GR" b="1" dirty="0"/>
              <a:t>αφαίρεση πληροφορίας, η οποία δεν είναι τόσο σημαντική μεταξύ γειτονικών </a:t>
            </a:r>
            <a:r>
              <a:rPr lang="el-GR" b="1" dirty="0" err="1"/>
              <a:t>εικονοστοιχείων</a:t>
            </a:r>
            <a:r>
              <a:rPr lang="el-GR" b="1" dirty="0"/>
              <a:t>. </a:t>
            </a:r>
          </a:p>
        </p:txBody>
      </p:sp>
    </p:spTree>
    <p:extLst>
      <p:ext uri="{BB962C8B-B14F-4D97-AF65-F5344CB8AC3E}">
        <p14:creationId xmlns:p14="http://schemas.microsoft.com/office/powerpoint/2010/main" val="241109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Μετασχηματισμός πληροφορίας</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229600" cy="4968552"/>
          </a:xfrm>
        </p:spPr>
        <p:txBody>
          <a:bodyPr>
            <a:normAutofit fontScale="92500" lnSpcReduction="20000"/>
          </a:bodyPr>
          <a:lstStyle/>
          <a:p>
            <a:r>
              <a:rPr lang="el-GR" dirty="0"/>
              <a:t>Πραγματοποιείται με κωδικοποίηση μετασχηματισμού, ο οποίος μετασχηματίζει την πληροφορία από το </a:t>
            </a:r>
            <a:r>
              <a:rPr lang="el-GR" b="1" dirty="0"/>
              <a:t>αρχικό πεδίο </a:t>
            </a:r>
            <a:r>
              <a:rPr lang="el-GR" dirty="0"/>
              <a:t>σε ένα </a:t>
            </a:r>
            <a:r>
              <a:rPr lang="el-GR" b="1" dirty="0"/>
              <a:t>ενδιάμεσο πεδίο</a:t>
            </a:r>
            <a:r>
              <a:rPr lang="el-GR" dirty="0"/>
              <a:t>, κατάλληλο για συμπίεση. </a:t>
            </a:r>
          </a:p>
          <a:p>
            <a:r>
              <a:rPr lang="el-GR" dirty="0"/>
              <a:t>Στο δεύτερο αυτό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dirty="0"/>
              <a:t>Διακριτός Μετασχηματισμός </a:t>
            </a:r>
            <a:r>
              <a:rPr lang="el-GR" dirty="0" err="1"/>
              <a:t>Συνημιτόνου</a:t>
            </a:r>
            <a:r>
              <a:rPr lang="el-GR" dirty="0"/>
              <a:t> </a:t>
            </a:r>
            <a:endParaRPr lang="en-US" dirty="0"/>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464156" y="1556792"/>
            <a:ext cx="8229600" cy="4896544"/>
          </a:xfrm>
        </p:spPr>
        <p:txBody>
          <a:bodyPr>
            <a:normAutofit fontScale="70000" lnSpcReduction="20000"/>
          </a:bodyPr>
          <a:lstStyle/>
          <a:p>
            <a:r>
              <a:rPr lang="el-GR" dirty="0"/>
              <a:t>Ο βασικός αλγόριθμος που χρησιμοποιείται στο JPEG είναι ο Διακριτός Μετασχηματισμός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DCT),</a:t>
            </a:r>
          </a:p>
          <a:p>
            <a:r>
              <a:rPr lang="el-GR" dirty="0"/>
              <a:t>Ο </a:t>
            </a:r>
            <a:r>
              <a:rPr lang="en-US" dirty="0"/>
              <a:t>DCT</a:t>
            </a:r>
            <a:r>
              <a:rPr lang="el-GR" dirty="0"/>
              <a:t> χρησιμοποιείται και για την κωδικοποίηση των εικόνων στην περίπτωση του βίντεο. </a:t>
            </a:r>
            <a:endParaRPr lang="en-US" dirty="0"/>
          </a:p>
          <a:p>
            <a:r>
              <a:rPr lang="el-GR" dirty="0"/>
              <a:t>Αυτός ο τρόπος συμπίεσης βασίζεται στο γεγονός ότι ο ανθρώπινος οφθαλμός δεν αντιλαμβάνεται με μεγάλη ακρίβεια τις </a:t>
            </a:r>
            <a:r>
              <a:rPr lang="el-GR" b="1" dirty="0"/>
              <a:t>απότομες διαφοροποιήσεις </a:t>
            </a:r>
            <a:r>
              <a:rPr lang="el-GR" dirty="0"/>
              <a:t>σε μια εικόνα</a:t>
            </a:r>
            <a:r>
              <a:rPr lang="en-US" dirty="0"/>
              <a:t> (</a:t>
            </a:r>
            <a:r>
              <a:rPr lang="el-GR" dirty="0"/>
              <a:t>απότομες με την έννοια ότι πραγματοποιούνται σε μικρό σχετικά αριθμό </a:t>
            </a:r>
            <a:r>
              <a:rPr lang="el-GR" dirty="0" err="1"/>
              <a:t>εικονοστοιχείων</a:t>
            </a:r>
            <a:r>
              <a:rPr lang="el-GR" dirty="0"/>
              <a:t>, με αποτέλεσμα να αντιστοιχούν σε</a:t>
            </a:r>
            <a:r>
              <a:rPr lang="el-GR" b="1" dirty="0"/>
              <a:t> υψηλές χωρικές συχνότητες</a:t>
            </a:r>
            <a:r>
              <a:rPr lang="el-GR" dirty="0"/>
              <a:t>)</a:t>
            </a:r>
            <a:endParaRPr lang="en-US" dirty="0"/>
          </a:p>
          <a:p>
            <a:r>
              <a:rPr lang="el-GR" dirty="0"/>
              <a:t>Αυτό, σε αντιπαράθεση με τις </a:t>
            </a:r>
            <a:r>
              <a:rPr lang="el-GR" b="1" dirty="0"/>
              <a:t>λιγότερο απότομες </a:t>
            </a:r>
            <a:r>
              <a:rPr lang="el-GR" dirty="0"/>
              <a:t>διαφοροποιήσεις εντός της εικόνας, αυτές δηλαδή που γίνονται σε μεγαλύτερες επιφάνειες </a:t>
            </a:r>
            <a:r>
              <a:rPr lang="el-GR" dirty="0" err="1"/>
              <a:t>εικονοστοιχείων</a:t>
            </a:r>
            <a:r>
              <a:rPr lang="el-GR" dirty="0"/>
              <a:t> (και αντιστοιχούν σε </a:t>
            </a:r>
            <a:r>
              <a:rPr lang="el-GR" b="1" dirty="0"/>
              <a:t>χαμηλότερες χωρικές συχνότητες</a:t>
            </a:r>
            <a:r>
              <a:rPr lang="el-GR" dirty="0"/>
              <a:t>) τις οποίες το ανθρώπινο μάτι είναι σε θέση να αντιληφθεί επακριβώς.</a:t>
            </a:r>
            <a:endParaRPr lang="en-US" dirty="0"/>
          </a:p>
        </p:txBody>
      </p:sp>
    </p:spTree>
    <p:extLst>
      <p:ext uri="{BB962C8B-B14F-4D97-AF65-F5344CB8AC3E}">
        <p14:creationId xmlns:p14="http://schemas.microsoft.com/office/powerpoint/2010/main" val="2504642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dirty="0"/>
              <a:t>Ιδέα</a:t>
            </a:r>
            <a:endParaRPr lang="en-US" dirty="0"/>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p:txBody>
          <a:bodyPr>
            <a:normAutofit fontScale="77500" lnSpcReduction="20000"/>
          </a:bodyPr>
          <a:lstStyle/>
          <a:p>
            <a:r>
              <a:rPr lang="el-GR" dirty="0"/>
              <a:t>Με βάση τα παραπάνω, οι πιο</a:t>
            </a:r>
            <a:r>
              <a:rPr lang="el-GR" b="1" dirty="0"/>
              <a:t> χαμηλές </a:t>
            </a:r>
            <a:r>
              <a:rPr lang="el-GR" dirty="0"/>
              <a:t>(χωρικές) </a:t>
            </a:r>
            <a:r>
              <a:rPr lang="el-GR" b="1" dirty="0"/>
              <a:t>συχνότητες </a:t>
            </a:r>
            <a:r>
              <a:rPr lang="el-GR" dirty="0"/>
              <a:t>χρειάζεται να κωδικοποιηθούν με </a:t>
            </a:r>
            <a:r>
              <a:rPr lang="el-GR" b="1" dirty="0"/>
              <a:t>μεγαλύτερη</a:t>
            </a:r>
            <a:r>
              <a:rPr lang="el-GR" dirty="0"/>
              <a:t> </a:t>
            </a:r>
            <a:r>
              <a:rPr lang="el-GR" b="1" dirty="0"/>
              <a:t>λεπτομέρεια</a:t>
            </a:r>
            <a:r>
              <a:rPr lang="el-GR" dirty="0"/>
              <a:t> (κυρίως όσον αφορά την </a:t>
            </a:r>
            <a:r>
              <a:rPr lang="el-GR" dirty="0" err="1"/>
              <a:t>κβάντιση</a:t>
            </a:r>
            <a:r>
              <a:rPr lang="el-GR" dirty="0"/>
              <a:t>), ενώ οι πιο </a:t>
            </a:r>
            <a:r>
              <a:rPr lang="el-GR" b="1" dirty="0"/>
              <a:t>υψηλές συχνότητες δεν </a:t>
            </a:r>
            <a:r>
              <a:rPr lang="el-GR" dirty="0"/>
              <a:t>απαιτείται να κωδικοποιηθούν με πολύ μεγάλη λεπτομέρεια. </a:t>
            </a:r>
            <a:endParaRPr lang="en-US" dirty="0"/>
          </a:p>
          <a:p>
            <a:r>
              <a:rPr lang="el-GR" dirty="0"/>
              <a:t>Η μείωση αυτή στη λεπτομέρεια είναι δυνατό να προκαλέσει σημαντική εξοικονόμηση στον απαιτούμενο ρυθμό μετάδοσης. </a:t>
            </a:r>
            <a:endParaRPr lang="en-US" dirty="0"/>
          </a:p>
          <a:p>
            <a:r>
              <a:rPr lang="en-US" b="1" dirty="0"/>
              <a:t>E</a:t>
            </a:r>
            <a:r>
              <a:rPr lang="el-GR" b="1" dirty="0"/>
              <a:t>ρώτημα: </a:t>
            </a:r>
            <a:r>
              <a:rPr lang="el-GR" dirty="0"/>
              <a:t>Πώς θα ξεχωρίσουμε την πληροφορία που αφορά τις υψηλές (χωρικές) συχνότητες από την πληροφορία που αφορά τις χαμηλές συχνότητες</a:t>
            </a:r>
            <a:r>
              <a:rPr lang="en-US" dirty="0"/>
              <a:t>;</a:t>
            </a:r>
          </a:p>
          <a:p>
            <a:r>
              <a:rPr lang="en-US" b="1" dirty="0"/>
              <a:t>A</a:t>
            </a:r>
            <a:r>
              <a:rPr lang="el-GR" b="1" dirty="0" err="1"/>
              <a:t>πάντηση</a:t>
            </a:r>
            <a:r>
              <a:rPr lang="en-US" b="1" dirty="0"/>
              <a:t>: </a:t>
            </a:r>
            <a:r>
              <a:rPr lang="el-GR" dirty="0"/>
              <a:t>Με μετασχηματισμό του σήματος στο πεδίο της συχνότητας. </a:t>
            </a:r>
            <a:endParaRPr lang="en-US" dirty="0"/>
          </a:p>
        </p:txBody>
      </p:sp>
    </p:spTree>
    <p:extLst>
      <p:ext uri="{BB962C8B-B14F-4D97-AF65-F5344CB8AC3E}">
        <p14:creationId xmlns:p14="http://schemas.microsoft.com/office/powerpoint/2010/main" val="21369277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dirty="0"/>
              <a:t>Ο Διακριτός Μετασχηματισμός </a:t>
            </a:r>
            <a:r>
              <a:rPr lang="el-GR" sz="3600" dirty="0" err="1"/>
              <a:t>Συνημιτόνου</a:t>
            </a:r>
            <a:r>
              <a:rPr lang="el-GR" sz="3600" dirty="0"/>
              <a:t> (ΔΜΣ), </a:t>
            </a:r>
            <a:r>
              <a:rPr lang="el-GR" sz="3600" dirty="0" err="1"/>
              <a:t>Discrete</a:t>
            </a:r>
            <a:r>
              <a:rPr lang="el-GR" sz="3600" dirty="0"/>
              <a:t> </a:t>
            </a:r>
            <a:r>
              <a:rPr lang="el-GR" sz="3600" dirty="0" err="1"/>
              <a:t>Cosine</a:t>
            </a:r>
            <a:r>
              <a:rPr lang="el-GR" sz="3600" dirty="0"/>
              <a:t> </a:t>
            </a:r>
            <a:r>
              <a:rPr lang="el-GR" sz="3600" dirty="0" err="1"/>
              <a:t>Transform</a:t>
            </a:r>
            <a:r>
              <a:rPr lang="el-GR" sz="3600" dirty="0"/>
              <a:t> (DCT)</a:t>
            </a:r>
            <a:endParaRPr lang="en-US" sz="3600" dirty="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fontScale="85000" lnSpcReduction="10000"/>
          </a:bodyPr>
          <a:lstStyle/>
          <a:p>
            <a:pPr>
              <a:lnSpc>
                <a:spcPct val="110000"/>
              </a:lnSpc>
            </a:pPr>
            <a:r>
              <a:rPr lang="el-GR" dirty="0"/>
              <a:t>Ο ΔΜΣ (DCT), είναι μια ειδική μορφή του Διακριτού Μετασχηματισμού Φουριέ (</a:t>
            </a:r>
            <a:r>
              <a:rPr lang="el-GR" dirty="0" err="1"/>
              <a:t>Discrete</a:t>
            </a:r>
            <a:r>
              <a:rPr lang="el-GR" dirty="0"/>
              <a:t> </a:t>
            </a:r>
            <a:r>
              <a:rPr lang="el-GR" dirty="0" err="1"/>
              <a:t>Fourier</a:t>
            </a:r>
            <a:r>
              <a:rPr lang="el-GR" dirty="0"/>
              <a:t> </a:t>
            </a:r>
            <a:r>
              <a:rPr lang="el-GR" dirty="0" err="1"/>
              <a:t>Transform</a:t>
            </a:r>
            <a:r>
              <a:rPr lang="el-GR" dirty="0"/>
              <a:t>).</a:t>
            </a:r>
          </a:p>
          <a:p>
            <a:pPr>
              <a:lnSpc>
                <a:spcPct val="110000"/>
              </a:lnSpc>
            </a:pPr>
            <a:r>
              <a:rPr lang="el-GR" dirty="0"/>
              <a:t>Το πλήθος τιμών μετασχηματίζεται σε σύνολο τιμών ίδιου πλήθους στο πεδίο των συχνοτήτων. </a:t>
            </a:r>
          </a:p>
          <a:p>
            <a:pPr>
              <a:lnSpc>
                <a:spcPct val="110000"/>
              </a:lnSpc>
            </a:pPr>
            <a:r>
              <a:rPr lang="el-GR" dirty="0"/>
              <a:t>Ο μετασχηματισμός </a:t>
            </a:r>
            <a:r>
              <a:rPr lang="el-GR" dirty="0" err="1"/>
              <a:t>συνημιτόνου</a:t>
            </a:r>
            <a:r>
              <a:rPr lang="el-GR" dirty="0"/>
              <a:t> χρησιμοποιείται σε μία ή σε περισσότερες διαστάσεις. </a:t>
            </a:r>
          </a:p>
          <a:p>
            <a:pPr lvl="1">
              <a:lnSpc>
                <a:spcPct val="110000"/>
              </a:lnSpc>
            </a:pPr>
            <a:r>
              <a:rPr lang="el-GR" dirty="0"/>
              <a:t>στη μία διάσταση η ανεξάρτητη μεταβλητή είναι ο χρόνος </a:t>
            </a:r>
            <a:endParaRPr lang="en-US" dirty="0"/>
          </a:p>
          <a:p>
            <a:pPr lvl="1">
              <a:lnSpc>
                <a:spcPct val="110000"/>
              </a:lnSpc>
            </a:pPr>
            <a:r>
              <a:rPr lang="el-GR" dirty="0"/>
              <a:t>στις δύο διαστάσεις οι ανεξάρτητες μεταβλητές είναι το επίπεδο (μήκος και πλάτος). </a:t>
            </a:r>
          </a:p>
          <a:p>
            <a:pPr>
              <a:lnSpc>
                <a:spcPct val="110000"/>
              </a:lnSpc>
            </a:pPr>
            <a:endParaRPr lang="en-US" dirty="0"/>
          </a:p>
        </p:txBody>
      </p:sp>
    </p:spTree>
    <p:extLst>
      <p:ext uri="{BB962C8B-B14F-4D97-AF65-F5344CB8AC3E}">
        <p14:creationId xmlns:p14="http://schemas.microsoft.com/office/powerpoint/2010/main" val="52650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dirty="0"/>
              <a:t>Γιατί ΔΜΣ (DCT)</a:t>
            </a:r>
            <a:r>
              <a:rPr lang="en-US" sz="3600" dirty="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229600" cy="5184576"/>
          </a:xfrm>
        </p:spPr>
        <p:txBody>
          <a:bodyPr>
            <a:normAutofit fontScale="85000" lnSpcReduction="20000"/>
          </a:bodyPr>
          <a:lstStyle/>
          <a:p>
            <a:r>
              <a:rPr lang="en-US" dirty="0"/>
              <a:t>O</a:t>
            </a:r>
            <a:r>
              <a:rPr lang="el-GR" dirty="0"/>
              <a:t> ΔΜΣ επιδεικνύει </a:t>
            </a:r>
            <a:r>
              <a:rPr lang="el-GR" b="1" dirty="0"/>
              <a:t>ανθεκτικότητα </a:t>
            </a:r>
            <a:r>
              <a:rPr lang="el-GR" dirty="0"/>
              <a:t>στην παράλειψη ενός ποσοστού από τους συντελεστές που προκύπτουν αφού εφαρμοστεί σε κάποια δεδομένα</a:t>
            </a:r>
            <a:r>
              <a:rPr lang="en-US" dirty="0"/>
              <a:t>,</a:t>
            </a:r>
            <a:r>
              <a:rPr lang="el-GR" dirty="0"/>
              <a:t> σε σχέση με άλλους ισοδύναμους αλγορίθμους μετασχηματισμού όπως ο Διακριτός Μετασχηματισμός Φουριέ</a:t>
            </a:r>
            <a:r>
              <a:rPr lang="en-US" dirty="0"/>
              <a:t>.</a:t>
            </a:r>
          </a:p>
          <a:p>
            <a:pPr>
              <a:lnSpc>
                <a:spcPct val="120000"/>
              </a:lnSpc>
            </a:pPr>
            <a:r>
              <a:rPr lang="el-GR" dirty="0"/>
              <a:t>Η ανθεκτικότητα αυτή είναι μεγαλύτερη από αυτή του ΔΜΦ και οδηγεί σε σημαντικό βαθμό συμπίεσης.</a:t>
            </a:r>
            <a:endParaRPr lang="en-US" dirty="0"/>
          </a:p>
          <a:p>
            <a:r>
              <a:rPr lang="el-GR" dirty="0"/>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dirty="0"/>
          </a:p>
        </p:txBody>
      </p:sp>
    </p:spTree>
    <p:extLst>
      <p:ext uri="{BB962C8B-B14F-4D97-AF65-F5344CB8AC3E}">
        <p14:creationId xmlns:p14="http://schemas.microsoft.com/office/powerpoint/2010/main" val="3176439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dirty="0"/>
              <a:t>Τα 6 βήματα για τη μείωση του χωρικού πλεονασμού</a:t>
            </a:r>
            <a:endParaRPr lang="en-US" dirty="0"/>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1080118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dirty="0"/>
              <a:t>Βήματα</a:t>
            </a:r>
            <a:r>
              <a:rPr lang="en-US" dirty="0"/>
              <a:t> 1 </a:t>
            </a:r>
            <a:r>
              <a:rPr lang="el-GR" dirty="0"/>
              <a:t>έως 3</a:t>
            </a:r>
            <a:endParaRPr lang="en-US" dirty="0"/>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229600" cy="4752528"/>
          </a:xfrm>
        </p:spPr>
        <p:txBody>
          <a:bodyPr>
            <a:normAutofit fontScale="85000" lnSpcReduction="20000"/>
          </a:bodyPr>
          <a:lstStyle/>
          <a:p>
            <a:pPr marL="0" indent="0">
              <a:buNone/>
            </a:pPr>
            <a:r>
              <a:rPr lang="el-GR" dirty="0"/>
              <a:t>Τα βήματα τα οποία ακολουθούνται στην περίπτωση του JPEG και του MPEG περιλαμβάνουν</a:t>
            </a:r>
            <a:endParaRPr lang="en-US" dirty="0"/>
          </a:p>
          <a:p>
            <a:pPr marL="514350" indent="-514350">
              <a:buFont typeface="+mj-lt"/>
              <a:buAutoNum type="arabicPeriod"/>
            </a:pPr>
            <a:r>
              <a:rPr lang="el-GR" dirty="0"/>
              <a:t>τον τεμαχισμό της εικόνας σε μπλοκ, διαστάσεων συνήθως 8x8 </a:t>
            </a:r>
            <a:r>
              <a:rPr lang="el-GR" dirty="0" err="1"/>
              <a:t>εικονοστοιχείων</a:t>
            </a:r>
            <a:r>
              <a:rPr lang="el-GR" dirty="0"/>
              <a:t> </a:t>
            </a:r>
            <a:endParaRPr lang="en-US" dirty="0"/>
          </a:p>
          <a:p>
            <a:pPr marL="514350" indent="-514350">
              <a:buFont typeface="+mj-lt"/>
              <a:buAutoNum type="arabicPeriod"/>
            </a:pPr>
            <a:r>
              <a:rPr lang="el-GR" dirty="0"/>
              <a:t>την αφαίρεση της μέσης τιμής (του 128 στην περίπτωση που ο </a:t>
            </a:r>
            <a:r>
              <a:rPr lang="el-GR" dirty="0" err="1"/>
              <a:t>κβαντισμός</a:t>
            </a:r>
            <a:r>
              <a:rPr lang="el-GR" dirty="0"/>
              <a:t> θα γίνει με τη βοήθεια 8 </a:t>
            </a:r>
            <a:r>
              <a:rPr lang="el-GR" dirty="0" err="1"/>
              <a:t>bits</a:t>
            </a:r>
            <a:r>
              <a:rPr lang="el-GR" dirty="0"/>
              <a:t>) και στη συνέχεια</a:t>
            </a:r>
            <a:endParaRPr lang="en-US" dirty="0"/>
          </a:p>
          <a:p>
            <a:pPr marL="514350" indent="-514350">
              <a:buFont typeface="+mj-lt"/>
              <a:buAutoNum type="arabicPeriod"/>
            </a:pPr>
            <a:r>
              <a:rPr lang="el-GR" dirty="0"/>
              <a:t>το μετασχηματισμό κατά Διακριτό Μετασχηματισμό </a:t>
            </a:r>
            <a:r>
              <a:rPr lang="el-GR" dirty="0" err="1"/>
              <a:t>Συνημιτόνου</a:t>
            </a:r>
            <a:r>
              <a:rPr lang="el-GR" dirty="0"/>
              <a:t> (ΔΜΣ). </a:t>
            </a:r>
            <a:endParaRPr lang="en-US" dirty="0"/>
          </a:p>
          <a:p>
            <a:pPr marL="0" indent="0">
              <a:buNone/>
            </a:pPr>
            <a:r>
              <a:rPr lang="el-GR" dirty="0"/>
              <a:t>Οι συντελεστές που προκύπτουν ανήκουν στο πεδίο της συχνότητας (αντιστοιχούν στις διάφορες χωρικές συχνότητες). </a:t>
            </a:r>
            <a:endParaRPr lang="en-US" dirty="0"/>
          </a:p>
        </p:txBody>
      </p:sp>
    </p:spTree>
    <p:extLst>
      <p:ext uri="{BB962C8B-B14F-4D97-AF65-F5344CB8AC3E}">
        <p14:creationId xmlns:p14="http://schemas.microsoft.com/office/powerpoint/2010/main" val="29736328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dirty="0"/>
              <a:t>Αναμενόμενα αποτελέσματα του δισδιάστατου DCT</a:t>
            </a:r>
            <a:endParaRPr lang="en-US" dirty="0"/>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dirty="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dirty="0"/>
              <a:t>Μια εικόνα με </a:t>
            </a:r>
            <a:r>
              <a:rPr lang="el-GR" sz="2800" b="1" dirty="0"/>
              <a:t>ένα μόνο χρώμα </a:t>
            </a:r>
            <a:r>
              <a:rPr lang="el-GR" sz="2800" dirty="0"/>
              <a:t>θα δίνει σαν αποτέλεσμα έναν πίνακα με μεγάλη τιμή για τον πρώτο όρο και μηδενικές για τις υπόλοιπες.  </a:t>
            </a:r>
          </a:p>
          <a:p>
            <a:r>
              <a:rPr lang="el-GR" sz="2800" dirty="0"/>
              <a:t>Μια εικόνα με </a:t>
            </a:r>
            <a:r>
              <a:rPr lang="el-GR" sz="2800" b="1" dirty="0"/>
              <a:t>πολλές εναλλαγές </a:t>
            </a:r>
            <a:r>
              <a:rPr lang="el-GR" sz="2800" dirty="0"/>
              <a:t>θα δίνει </a:t>
            </a:r>
            <a:r>
              <a:rPr lang="el-GR" sz="2800" b="1" dirty="0"/>
              <a:t>πίνακα με διαφορετικές τιμές</a:t>
            </a:r>
            <a:r>
              <a:rPr lang="el-GR" sz="2800" dirty="0"/>
              <a:t>.</a:t>
            </a:r>
            <a:endParaRPr lang="en-US" sz="2800" dirty="0"/>
          </a:p>
        </p:txBody>
      </p:sp>
    </p:spTree>
    <p:extLst>
      <p:ext uri="{BB962C8B-B14F-4D97-AF65-F5344CB8AC3E}">
        <p14:creationId xmlns:p14="http://schemas.microsoft.com/office/powerpoint/2010/main" val="4624618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dirty="0"/>
              <a:t>Οι τιμές των </a:t>
            </a:r>
            <a:r>
              <a:rPr lang="el-GR" dirty="0" err="1"/>
              <a:t>pixels</a:t>
            </a:r>
            <a:r>
              <a:rPr lang="el-GR" dirty="0"/>
              <a:t> κυμαίνονται από 0 (μαύρο) έως 255 (άσπρο).</a:t>
            </a:r>
          </a:p>
          <a:p>
            <a:endParaRPr lang="en-US" dirty="0"/>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dirty="0"/>
              <a:t>Τιμές φωτεινότητας </a:t>
            </a:r>
            <a:r>
              <a:rPr lang="en-US" i="1" dirty="0"/>
              <a:t>Y </a:t>
            </a:r>
            <a:r>
              <a:rPr lang="el-GR" i="1" dirty="0"/>
              <a:t>ενός τμήματος </a:t>
            </a:r>
            <a:r>
              <a:rPr lang="en-US" i="1" dirty="0"/>
              <a:t>(block) </a:t>
            </a:r>
            <a:r>
              <a:rPr lang="el-GR" i="1" dirty="0"/>
              <a:t>εικόνας</a:t>
            </a:r>
            <a:r>
              <a:rPr lang="en-US" i="1" dirty="0"/>
              <a:t> 8 x 8</a:t>
            </a:r>
            <a:r>
              <a:rPr lang="el-GR" i="1" dirty="0"/>
              <a:t>.</a:t>
            </a:r>
          </a:p>
        </p:txBody>
      </p:sp>
    </p:spTree>
    <p:extLst>
      <p:ext uri="{BB962C8B-B14F-4D97-AF65-F5344CB8AC3E}">
        <p14:creationId xmlns:p14="http://schemas.microsoft.com/office/powerpoint/2010/main" val="41896193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dirty="0"/>
              <a:t>Βήμα 2: </a:t>
            </a:r>
            <a:r>
              <a:rPr lang="el-GR" sz="2000" dirty="0"/>
              <a:t>Αφαίρεση μέσης τιμής 128 από κάθε </a:t>
            </a:r>
            <a:r>
              <a:rPr lang="en-US" sz="2000" dirty="0"/>
              <a:t>pixel, </a:t>
            </a:r>
            <a:r>
              <a:rPr lang="el-GR" sz="2000" dirty="0"/>
              <a:t>οπότε οι τιμές κυμαίνονται από -128 έως 127. </a:t>
            </a:r>
            <a:endParaRPr lang="en-US" sz="2000" dirty="0"/>
          </a:p>
          <a:p>
            <a:r>
              <a:rPr lang="el-GR" sz="2000" b="1" dirty="0"/>
              <a:t>Βήμα 3: </a:t>
            </a:r>
            <a:r>
              <a:rPr lang="el-GR" sz="2000" dirty="0"/>
              <a:t>Πραγματοποιούμε τον μετασχηματισμό DCT. </a:t>
            </a:r>
            <a:endParaRPr lang="en-US" sz="2000" dirty="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dirty="0" err="1"/>
              <a:t>Μετ</a:t>
            </a:r>
            <a:r>
              <a:rPr lang="en-US" i="1" dirty="0"/>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dirty="0">
                <a:solidFill>
                  <a:srgbClr val="FF0000"/>
                </a:solidFill>
              </a:rPr>
              <a:t>Χαμηλές συχνότητες</a:t>
            </a:r>
          </a:p>
        </p:txBody>
      </p:sp>
    </p:spTree>
    <p:extLst>
      <p:ext uri="{BB962C8B-B14F-4D97-AF65-F5344CB8AC3E}">
        <p14:creationId xmlns:p14="http://schemas.microsoft.com/office/powerpoint/2010/main" val="1190028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dirty="0"/>
              <a:t>B</a:t>
            </a:r>
            <a:r>
              <a:rPr lang="el-GR" dirty="0" err="1"/>
              <a:t>ήματα</a:t>
            </a:r>
            <a:r>
              <a:rPr lang="el-GR" dirty="0"/>
              <a:t> 4 έως 6</a:t>
            </a:r>
            <a:endParaRPr lang="en-US" dirty="0"/>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pPr marL="514350" indent="-514350">
              <a:buFont typeface="+mj-lt"/>
              <a:buAutoNum type="arabicPeriod" startAt="4"/>
            </a:pPr>
            <a:r>
              <a:rPr lang="el-GR" dirty="0"/>
              <a:t>η προσαρμογή των συντελεστών με βάση την ευαισθησία του ανθρώπινου οφθαλμού, αλλά και του επιθυμητού επιπέδου ποιότητας. </a:t>
            </a:r>
          </a:p>
          <a:p>
            <a:pPr marL="514350" indent="-514350">
              <a:buFont typeface="+mj-lt"/>
              <a:buAutoNum type="arabicPeriod" startAt="4"/>
            </a:pPr>
            <a:r>
              <a:rPr lang="el-GR" dirty="0"/>
              <a:t>η σάρωση των συντελεστών με τέτοιο τρόπο, ώστε να ομαδοποιούνται αποδοτικά οι μεγαλύτερες και οι μικρότερες τιμές. </a:t>
            </a:r>
          </a:p>
          <a:p>
            <a:pPr marL="914400" lvl="1" indent="-514350"/>
            <a:r>
              <a:rPr lang="el-GR" dirty="0"/>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pPr marL="514350" indent="-514350">
              <a:buFont typeface="+mj-lt"/>
              <a:buAutoNum type="arabicPeriod" startAt="4"/>
            </a:pPr>
            <a:r>
              <a:rPr lang="el-GR" dirty="0"/>
              <a:t>Κωδικοποίηση/συμπίεση</a:t>
            </a:r>
            <a:endParaRPr lang="en-US" dirty="0"/>
          </a:p>
        </p:txBody>
      </p:sp>
    </p:spTree>
    <p:extLst>
      <p:ext uri="{BB962C8B-B14F-4D97-AF65-F5344CB8AC3E}">
        <p14:creationId xmlns:p14="http://schemas.microsoft.com/office/powerpoint/2010/main" val="1551421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lstStyle/>
          <a:p>
            <a:r>
              <a:rPr lang="el-GR" dirty="0"/>
              <a:t>Προσαρμογή των συντελεστών</a:t>
            </a:r>
            <a:endParaRPr lang="en-US" dirty="0"/>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a:bodyPr>
          <a:lstStyle/>
          <a:p>
            <a:r>
              <a:rPr lang="el-GR" dirty="0"/>
              <a:t>Στο βήμα 4 η προσαρμογή των συντελεστών γίνεται με βάση έτοιμους τους </a:t>
            </a:r>
            <a:r>
              <a:rPr lang="el-GR" b="1" dirty="0"/>
              <a:t>πίνακες, </a:t>
            </a:r>
            <a:r>
              <a:rPr lang="el-GR" b="1" dirty="0" err="1"/>
              <a:t>προτυποποιημένους</a:t>
            </a:r>
            <a:r>
              <a:rPr lang="el-GR" b="1" dirty="0"/>
              <a:t> </a:t>
            </a:r>
            <a:r>
              <a:rPr lang="el-GR" dirty="0"/>
              <a:t>κατά το MPEG. </a:t>
            </a:r>
          </a:p>
          <a:p>
            <a:r>
              <a:rPr lang="el-GR" dirty="0"/>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dirty="0"/>
              <a:t>Ο αποκωδικοποιητής λαμβάνει πληροφορίες για αυτούς τους πίνακες </a:t>
            </a:r>
            <a:r>
              <a:rPr lang="el-GR" b="1" dirty="0"/>
              <a:t>καθώς αυτές μεταδίδονται. </a:t>
            </a:r>
            <a:endParaRPr lang="en-US" b="1" dirty="0"/>
          </a:p>
        </p:txBody>
      </p:sp>
    </p:spTree>
    <p:extLst>
      <p:ext uri="{BB962C8B-B14F-4D97-AF65-F5344CB8AC3E}">
        <p14:creationId xmlns:p14="http://schemas.microsoft.com/office/powerpoint/2010/main" val="12737583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880862" y="1565424"/>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dirty="0" err="1"/>
              <a:t>Προτυποποιημένος</a:t>
            </a:r>
            <a:r>
              <a:rPr lang="el-GR" dirty="0"/>
              <a:t> Πίνακας κλιμάκωσης DCT για ποιότητα 50%</a:t>
            </a:r>
            <a:r>
              <a:rPr lang="en-US" dirty="0"/>
              <a:t> </a:t>
            </a:r>
            <a:r>
              <a:rPr lang="el-GR" dirty="0"/>
              <a:t>(</a:t>
            </a:r>
            <a:r>
              <a:rPr lang="en-US" dirty="0"/>
              <a:t>Q</a:t>
            </a:r>
            <a:r>
              <a:rPr lang="en-US" baseline="-25000" dirty="0"/>
              <a:t>50</a:t>
            </a:r>
            <a:r>
              <a:rPr lang="en-US" dirty="0"/>
              <a:t>)</a:t>
            </a:r>
          </a:p>
        </p:txBody>
      </p:sp>
    </p:spTree>
    <p:extLst>
      <p:ext uri="{BB962C8B-B14F-4D97-AF65-F5344CB8AC3E}">
        <p14:creationId xmlns:p14="http://schemas.microsoft.com/office/powerpoint/2010/main" val="3478093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dirty="0"/>
              <a:t>B</a:t>
            </a:r>
            <a:r>
              <a:rPr lang="el-GR" b="1" dirty="0" err="1"/>
              <a:t>ήμα</a:t>
            </a:r>
            <a:r>
              <a:rPr lang="el-GR" b="1" dirty="0"/>
              <a:t> 4: </a:t>
            </a:r>
            <a:r>
              <a:rPr lang="el-GR" dirty="0"/>
              <a:t>Κλιμάκωση/προσαρμογή των συντελεστών για ποιότητα 50 </a:t>
            </a:r>
            <a:endParaRPr lang="en-US" dirty="0"/>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dirty="0" err="1"/>
              <a:t>Τιμές</a:t>
            </a:r>
            <a:r>
              <a:rPr lang="en-US" sz="2400" i="1" dirty="0"/>
              <a:t> </a:t>
            </a:r>
            <a:r>
              <a:rPr lang="en-US" sz="2400" i="1" dirty="0" err="1"/>
              <a:t>μετά</a:t>
            </a:r>
            <a:r>
              <a:rPr lang="en-US" sz="2400" i="1" dirty="0"/>
              <a:t> </a:t>
            </a:r>
            <a:r>
              <a:rPr lang="en-US" sz="2400" i="1" dirty="0" err="1"/>
              <a:t>την</a:t>
            </a:r>
            <a:r>
              <a:rPr lang="en-US" sz="2400" i="1" dirty="0"/>
              <a:t> </a:t>
            </a:r>
            <a:r>
              <a:rPr lang="en-US" sz="2400" i="1" dirty="0" err="1"/>
              <a:t>κλιμάκωση</a:t>
            </a:r>
            <a:endParaRPr lang="en-US" sz="2400" i="1" dirty="0"/>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21256</Words>
  <Application>Microsoft Office PowerPoint</Application>
  <PresentationFormat>Προβολή στην οθόνη (4:3)</PresentationFormat>
  <Paragraphs>1385</Paragraphs>
  <Slides>188</Slides>
  <Notes>188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188</vt:i4>
      </vt:variant>
    </vt:vector>
  </HeadingPairs>
  <TitlesOfParts>
    <vt:vector size="194" baseType="lpstr">
      <vt:lpstr>Arial</vt:lpstr>
      <vt:lpstr>Arial Narrow</vt:lpstr>
      <vt:lpstr>Calibri</vt:lpstr>
      <vt:lpstr>Wingdings</vt:lpstr>
      <vt:lpstr>ZapfDingbats</vt:lpstr>
      <vt:lpstr>Θέμα του Office</vt:lpstr>
      <vt:lpstr>Παραγωγή Τηλεοπτικού Σήματος</vt:lpstr>
      <vt:lpstr>Πηγές</vt:lpstr>
      <vt:lpstr>Εισαγωγή</vt:lpstr>
      <vt:lpstr>Στόχοι ενότητας</vt:lpstr>
      <vt:lpstr>Βασικά </vt:lpstr>
      <vt:lpstr>Aναπαράσταση σήματος βίντεο</vt:lpstr>
      <vt:lpstr>Τριχρωματική Όραση</vt:lpstr>
      <vt:lpstr>Παρουσίαση του PowerPoint</vt:lpstr>
      <vt:lpstr>Παρουσίαση του PowerPoint</vt:lpstr>
      <vt:lpstr>Πλήθος bits / βασικό χρώμα </vt:lpstr>
      <vt:lpstr>Φωτεινότητα και χρωμοδιαφορές</vt:lpstr>
      <vt:lpstr>Μετατροπή χρωματικής πληροφορίας από τον χώρο RGB στον χώρο YCbCr</vt:lpstr>
      <vt:lpstr>Επαναφορά πληροφορίας από τον χώρο YCbCr στον χώρο RGB</vt:lpstr>
      <vt:lpstr>Παράδειγμα</vt:lpstr>
      <vt:lpstr>Ρυθμός δεδομένων</vt:lpstr>
      <vt:lpstr>Δημιουργία Ψηφιακού Σήματος</vt:lpstr>
      <vt:lpstr>Φιλτράρισμα και Δειγματοληψία </vt:lpstr>
      <vt:lpstr>Συχνότητες Δειγματοληψίας </vt:lpstr>
      <vt:lpstr>Κβαντισμός</vt:lpstr>
      <vt:lpstr> Σφάλμα κβαντισμού </vt:lpstr>
      <vt:lpstr>Παρουσίαση του PowerPoint</vt:lpstr>
      <vt:lpstr>Παρουσίαση του PowerPoint</vt:lpstr>
      <vt:lpstr>Ρυθμός μετάδοσης με 8 bits/δείγμα </vt:lpstr>
      <vt:lpstr>Ρυθμός μετάδοσης με 10 bits/δείγμα </vt:lpstr>
      <vt:lpstr>Παρουσίαση του PowerPoint</vt:lpstr>
      <vt:lpstr>Υποδειγματοληψία Χρώματος </vt:lpstr>
      <vt:lpstr>Περιγραφή Υποδειγματοληψίας Χρώματος </vt:lpstr>
      <vt:lpstr>Παρουσίαση του PowerPoint</vt:lpstr>
      <vt:lpstr>Παρουσίαση του PowerPoint</vt:lpstr>
      <vt:lpstr>Ρυθμός μετάδοσης 4:2:0</vt:lpstr>
      <vt:lpstr>Παρουσίαση του PowerPoint</vt:lpstr>
      <vt:lpstr>Χαρακτηριστικά δειγματοληψίας και κβαντισμού τηλεοπτικού σήματος κατά το πρότυπο ITU-BT R.601</vt:lpstr>
      <vt:lpstr>Ανάλυση</vt:lpstr>
      <vt:lpstr>Δημιουργίας σήματος υψηλής ευκρίνειας</vt:lpstr>
      <vt:lpstr>Συστήματα κατά EBU – TECH 3299</vt:lpstr>
      <vt:lpstr>Ρυθμοί βίντεο HD</vt:lpstr>
      <vt:lpstr>Δημιουργία σήματος HD</vt:lpstr>
      <vt:lpstr>Δομή σήματος βίντεο HD  (μη συμπιεσμένο)</vt:lpstr>
      <vt:lpstr>Μετάδοση σήματος HD</vt:lpstr>
      <vt:lpstr>Τεχνικές συμπίεσης βίντεο</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vt:lpstr>
      <vt:lpstr>Μηχανισμός περιορισμού χρονικού πλεονασμού</vt:lpstr>
      <vt:lpstr>Μηχανισμός περιορισμού χρονικού πλεονασμού</vt:lpstr>
      <vt:lpstr>Διαχωρισμός σε Υποπεριοχές (blocks)</vt:lpstr>
      <vt:lpstr>Kωδικοποίηση των εικόνων κατά Ι</vt:lpstr>
      <vt:lpstr>Kωδικοποίηση των εικόνων κατά Ρ</vt:lpstr>
      <vt:lpstr>Kωδικοποίηση των εικόνων κατά Β</vt:lpstr>
      <vt:lpstr>Group of Pictures (GoP)</vt:lpstr>
      <vt:lpstr>Group of Pictures (GoP)</vt:lpstr>
      <vt:lpstr>Group of Pictures (GoP)</vt:lpstr>
      <vt:lpstr>Group of Pictures (GoP)</vt:lpstr>
      <vt:lpstr>Αναζήτηση ομοιοτήτων μεταξύ πλαισίων</vt:lpstr>
      <vt:lpstr>Διάνυσμα κίνησης – Υπολογισμός (1/2)</vt:lpstr>
      <vt:lpstr>Διάνυσμα κίνησης – Υπολογισμός (2/2)</vt:lpstr>
      <vt:lpstr>Διάνυσμα κίνησης</vt:lpstr>
      <vt:lpstr>Αναζήτηση όμοιων περιοχών</vt:lpstr>
      <vt:lpstr>Εκτίμηση κίνησης</vt:lpstr>
      <vt:lpstr>Συναρτήσεις καλύτερου ταιριάσματος </vt:lpstr>
      <vt:lpstr>Παράδειγμα διαχείρισης 14 πλαισίων</vt:lpstr>
      <vt:lpstr>Όφελος από την εκμετάλλευση του χρονικού πλεονασμού</vt:lpstr>
      <vt:lpstr>5. Μείωση χωρικού πλεονασμού</vt:lpstr>
      <vt:lpstr>5. Μείωση χωρικού πλεονασμού</vt:lpstr>
      <vt:lpstr>Μετασχηματισμός πληροφορίας</vt:lpstr>
      <vt:lpstr>Διακριτός Μετασχηματισμός Συνημιτόνου </vt:lpstr>
      <vt:lpstr>Ιδέα</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Προφίλ και επίπεδα  </vt:lpstr>
      <vt:lpstr>Παράμετροι ορίζουν τα επίπεδα συμπίεσης</vt:lpstr>
      <vt:lpstr>Προφίλ και Eπίπεδα</vt:lpstr>
      <vt:lpstr>Προφίλς</vt:lpstr>
      <vt:lpstr>Κλιμάκωση ποιότητας</vt:lpstr>
      <vt:lpstr>Κλιμάκωση στο MPEG2  </vt:lpstr>
      <vt:lpstr>Κλιμάκωση στο MPEG2  </vt:lpstr>
      <vt:lpstr>Επίπεδα κατά το MPEG2</vt:lpstr>
      <vt:lpstr>Συνήθεις συνδυασμοί προφίλ και επιπέδου </vt:lpstr>
      <vt:lpstr>Συμπίεση Ήχου</vt:lpstr>
      <vt:lpstr>Πηγές</vt:lpstr>
      <vt:lpstr>Εισαγωγή</vt:lpstr>
      <vt:lpstr>Εισαγωγή</vt:lpstr>
      <vt:lpstr>Εισαγωγή</vt:lpstr>
      <vt:lpstr>Κάλυψη (masking)</vt:lpstr>
      <vt:lpstr>Χρήση μετασχηματισμών</vt:lpstr>
      <vt:lpstr>Δημιουργία ψηφιακού ήχου</vt:lpstr>
      <vt:lpstr>Ψηφιοποίηση του Ήχου</vt:lpstr>
      <vt:lpstr>Βασικά Στάδια Ψηφιοποίησης</vt:lpstr>
      <vt:lpstr>Φιλτράρισμα</vt:lpstr>
      <vt:lpstr>Δειγματοληψία</vt:lpstr>
      <vt:lpstr>Παρουσίαση του PowerPoint</vt:lpstr>
      <vt:lpstr>Κβαντισμός</vt:lpstr>
      <vt:lpstr>Παρουσίαση του PowerPoint</vt:lpstr>
      <vt:lpstr>Ψηφιοποίηση Στερεοφωνικού Ήχου</vt:lpstr>
      <vt:lpstr>Πολυκαναλικός Ήχος</vt:lpstr>
      <vt:lpstr>Πολυκαναλικός Ήχος</vt:lpstr>
      <vt:lpstr>Συμπίεση Ήχου</vt:lpstr>
      <vt:lpstr>Στόχος</vt:lpstr>
      <vt:lpstr>Ακουστικό Φάσμα και Ευαισθησία</vt:lpstr>
      <vt:lpstr>Καμπύλη ευαισθησίας ανθρώπινου αυτιού σε σχέση με τις συχνότητες των ήχων</vt:lpstr>
      <vt:lpstr>Ήχοι που αγνοούνται</vt:lpstr>
      <vt:lpstr>Επικάλυψη στο Πεδίο της Συχνότητας </vt:lpstr>
      <vt:lpstr>Επικάλυψη στο πεδίο της συχνότητας</vt:lpstr>
      <vt:lpstr>Επικάλυψη στο Πεδίο του Χρόνου</vt:lpstr>
      <vt:lpstr>Επικάλυψη στο Πεδίο του Χρόνου</vt:lpstr>
      <vt:lpstr>Οικονομία λόγω επικάλυψης</vt:lpstr>
      <vt:lpstr>Τεχνικές συμπίεσης βάση επικάλυψης</vt:lpstr>
      <vt:lpstr>Κβαντισμός και Θόρυβος Κβαντισμού</vt:lpstr>
      <vt:lpstr>Κωδικοποίηση ήχου</vt:lpstr>
      <vt:lpstr>Παρουσίαση του PowerPoint</vt:lpstr>
      <vt:lpstr>Βήματα κωδικοποίησης ηχητικού σήματος</vt:lpstr>
      <vt:lpstr>Παρουσίαση του PowerPoint</vt:lpstr>
      <vt:lpstr>Ιστορική εξέλιξη – MPEG-1</vt:lpstr>
      <vt:lpstr>Πρότυπα</vt:lpstr>
      <vt:lpstr>Πρότυπα</vt:lpstr>
      <vt:lpstr>Ιστορική εξέλιξη - MPEG-2</vt:lpstr>
      <vt:lpstr>Ιστορική εξέλιξη </vt:lpstr>
      <vt:lpstr>Ιστορική εξέλιξη </vt:lpstr>
      <vt:lpstr>Εξέλιξη προτύπων κωδικοποίησης ήχου</vt:lpstr>
      <vt:lpstr>Τυπικές κωδικοποίησεις του ήχου </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866</cp:revision>
  <dcterms:created xsi:type="dcterms:W3CDTF">2012-09-06T09:03:05Z</dcterms:created>
  <dcterms:modified xsi:type="dcterms:W3CDTF">2019-01-09T14:57:40Z</dcterms:modified>
</cp:coreProperties>
</file>