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876" r:id="rId2"/>
    <p:sldId id="872" r:id="rId3"/>
    <p:sldId id="873" r:id="rId4"/>
    <p:sldId id="875" r:id="rId5"/>
    <p:sldId id="874" r:id="rId6"/>
    <p:sldId id="256" r:id="rId7"/>
    <p:sldId id="402" r:id="rId8"/>
    <p:sldId id="395" r:id="rId9"/>
    <p:sldId id="869" r:id="rId10"/>
    <p:sldId id="871" r:id="rId11"/>
    <p:sldId id="877" r:id="rId12"/>
    <p:sldId id="870" r:id="rId13"/>
    <p:sldId id="405" r:id="rId14"/>
    <p:sldId id="396" r:id="rId15"/>
    <p:sldId id="519" r:id="rId16"/>
    <p:sldId id="499" r:id="rId17"/>
    <p:sldId id="500" r:id="rId18"/>
    <p:sldId id="429" r:id="rId19"/>
    <p:sldId id="501" r:id="rId20"/>
    <p:sldId id="406" r:id="rId21"/>
    <p:sldId id="470" r:id="rId22"/>
    <p:sldId id="471" r:id="rId23"/>
    <p:sldId id="511" r:id="rId24"/>
    <p:sldId id="407" r:id="rId25"/>
    <p:sldId id="502" r:id="rId26"/>
    <p:sldId id="503" r:id="rId27"/>
    <p:sldId id="408" r:id="rId28"/>
    <p:sldId id="418" r:id="rId29"/>
    <p:sldId id="411" r:id="rId30"/>
    <p:sldId id="504" r:id="rId31"/>
    <p:sldId id="409" r:id="rId32"/>
    <p:sldId id="410" r:id="rId33"/>
    <p:sldId id="412" r:id="rId34"/>
    <p:sldId id="413" r:id="rId35"/>
    <p:sldId id="517" r:id="rId36"/>
    <p:sldId id="414" r:id="rId37"/>
    <p:sldId id="415" r:id="rId38"/>
    <p:sldId id="416" r:id="rId39"/>
    <p:sldId id="498" r:id="rId40"/>
    <p:sldId id="417" r:id="rId41"/>
    <p:sldId id="478" r:id="rId42"/>
    <p:sldId id="479" r:id="rId43"/>
    <p:sldId id="480" r:id="rId44"/>
    <p:sldId id="421" r:id="rId45"/>
    <p:sldId id="506" r:id="rId46"/>
    <p:sldId id="508" r:id="rId47"/>
    <p:sldId id="507" r:id="rId48"/>
    <p:sldId id="423" r:id="rId49"/>
    <p:sldId id="424" r:id="rId50"/>
    <p:sldId id="509" r:id="rId51"/>
    <p:sldId id="518" r:id="rId52"/>
    <p:sldId id="515" r:id="rId53"/>
    <p:sldId id="512" r:id="rId54"/>
    <p:sldId id="426" r:id="rId55"/>
    <p:sldId id="510" r:id="rId56"/>
    <p:sldId id="427" r:id="rId57"/>
    <p:sldId id="430" r:id="rId58"/>
    <p:sldId id="428" r:id="rId59"/>
    <p:sldId id="513" r:id="rId60"/>
    <p:sldId id="432" r:id="rId61"/>
    <p:sldId id="431" r:id="rId62"/>
    <p:sldId id="520" r:id="rId63"/>
    <p:sldId id="280" r:id="rId64"/>
    <p:sldId id="295" r:id="rId65"/>
    <p:sldId id="299" r:id="rId66"/>
    <p:sldId id="292" r:id="rId67"/>
    <p:sldId id="291" r:id="rId68"/>
    <p:sldId id="294" r:id="rId69"/>
    <p:sldId id="293" r:id="rId7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876"/>
            <p14:sldId id="872"/>
            <p14:sldId id="873"/>
            <p14:sldId id="875"/>
            <p14:sldId id="874"/>
            <p14:sldId id="256"/>
            <p14:sldId id="402"/>
            <p14:sldId id="395"/>
            <p14:sldId id="869"/>
            <p14:sldId id="871"/>
            <p14:sldId id="877"/>
            <p14:sldId id="870"/>
            <p14:sldId id="405"/>
            <p14:sldId id="396"/>
            <p14:sldId id="519"/>
            <p14:sldId id="499"/>
            <p14:sldId id="500"/>
            <p14:sldId id="429"/>
            <p14:sldId id="501"/>
            <p14:sldId id="406"/>
            <p14:sldId id="470"/>
            <p14:sldId id="471"/>
            <p14:sldId id="511"/>
            <p14:sldId id="407"/>
            <p14:sldId id="502"/>
            <p14:sldId id="503"/>
            <p14:sldId id="408"/>
            <p14:sldId id="418"/>
            <p14:sldId id="411"/>
            <p14:sldId id="504"/>
            <p14:sldId id="409"/>
            <p14:sldId id="410"/>
            <p14:sldId id="412"/>
            <p14:sldId id="413"/>
            <p14:sldId id="517"/>
            <p14:sldId id="414"/>
            <p14:sldId id="415"/>
            <p14:sldId id="416"/>
            <p14:sldId id="498"/>
            <p14:sldId id="417"/>
            <p14:sldId id="478"/>
            <p14:sldId id="479"/>
            <p14:sldId id="480"/>
            <p14:sldId id="421"/>
            <p14:sldId id="506"/>
            <p14:sldId id="508"/>
            <p14:sldId id="507"/>
            <p14:sldId id="423"/>
            <p14:sldId id="424"/>
            <p14:sldId id="509"/>
            <p14:sldId id="518"/>
            <p14:sldId id="515"/>
            <p14:sldId id="512"/>
            <p14:sldId id="426"/>
            <p14:sldId id="510"/>
            <p14:sldId id="427"/>
            <p14:sldId id="430"/>
            <p14:sldId id="428"/>
            <p14:sldId id="513"/>
            <p14:sldId id="432"/>
            <p14:sldId id="431"/>
            <p14:sldId id="520"/>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DB1B0-F77D-4662-A83E-416C7003D11B}" v="5" dt="2023-10-04T09:53:26.16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2913" autoAdjust="0"/>
  </p:normalViewPr>
  <p:slideViewPr>
    <p:cSldViewPr>
      <p:cViewPr varScale="1">
        <p:scale>
          <a:sx n="76" d="100"/>
          <a:sy n="76" d="100"/>
        </p:scale>
        <p:origin x="24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9BDB1B0-F77D-4662-A83E-416C7003D11B}"/>
    <pc:docChg chg="undo custSel addSld modSld sldOrd modSection">
      <pc:chgData name="pantelis balaouras" userId="25e8755020fc1734" providerId="LiveId" clId="{19BDB1B0-F77D-4662-A83E-416C7003D11B}" dt="2023-10-04T10:32:58.874" v="190" actId="6549"/>
      <pc:docMkLst>
        <pc:docMk/>
      </pc:docMkLst>
      <pc:sldChg chg="ord">
        <pc:chgData name="pantelis balaouras" userId="25e8755020fc1734" providerId="LiveId" clId="{19BDB1B0-F77D-4662-A83E-416C7003D11B}" dt="2023-10-04T07:43:46.185" v="68"/>
        <pc:sldMkLst>
          <pc:docMk/>
          <pc:sldMk cId="1605479302" sldId="395"/>
        </pc:sldMkLst>
      </pc:sldChg>
      <pc:sldChg chg="modSp mod">
        <pc:chgData name="pantelis balaouras" userId="25e8755020fc1734" providerId="LiveId" clId="{19BDB1B0-F77D-4662-A83E-416C7003D11B}" dt="2023-10-04T09:31:58.854" v="154" actId="20577"/>
        <pc:sldMkLst>
          <pc:docMk/>
          <pc:sldMk cId="1023116412" sldId="412"/>
        </pc:sldMkLst>
        <pc:spChg chg="mod">
          <ac:chgData name="pantelis balaouras" userId="25e8755020fc1734" providerId="LiveId" clId="{19BDB1B0-F77D-4662-A83E-416C7003D11B}" dt="2023-10-04T09:31:58.854" v="154" actId="20577"/>
          <ac:spMkLst>
            <pc:docMk/>
            <pc:sldMk cId="1023116412" sldId="412"/>
            <ac:spMk id="3" creationId="{A8768936-57D1-46D9-B348-1739B7D10636}"/>
          </ac:spMkLst>
        </pc:spChg>
      </pc:sldChg>
      <pc:sldChg chg="addSp modSp mod">
        <pc:chgData name="pantelis balaouras" userId="25e8755020fc1734" providerId="LiveId" clId="{19BDB1B0-F77D-4662-A83E-416C7003D11B}" dt="2023-10-04T09:41:31.599" v="156" actId="1076"/>
        <pc:sldMkLst>
          <pc:docMk/>
          <pc:sldMk cId="1395814373" sldId="413"/>
        </pc:sldMkLst>
        <pc:spChg chg="add mod">
          <ac:chgData name="pantelis balaouras" userId="25e8755020fc1734" providerId="LiveId" clId="{19BDB1B0-F77D-4662-A83E-416C7003D11B}" dt="2023-10-04T09:41:31.599" v="156" actId="1076"/>
          <ac:spMkLst>
            <pc:docMk/>
            <pc:sldMk cId="1395814373" sldId="413"/>
            <ac:spMk id="5" creationId="{9E6835FD-9BD4-E353-2091-10C95D4150E6}"/>
          </ac:spMkLst>
        </pc:spChg>
      </pc:sldChg>
      <pc:sldChg chg="modSp mod">
        <pc:chgData name="pantelis balaouras" userId="25e8755020fc1734" providerId="LiveId" clId="{19BDB1B0-F77D-4662-A83E-416C7003D11B}" dt="2023-10-04T10:32:58.874" v="190" actId="6549"/>
        <pc:sldMkLst>
          <pc:docMk/>
          <pc:sldMk cId="3403879211" sldId="423"/>
        </pc:sldMkLst>
        <pc:spChg chg="mod">
          <ac:chgData name="pantelis balaouras" userId="25e8755020fc1734" providerId="LiveId" clId="{19BDB1B0-F77D-4662-A83E-416C7003D11B}" dt="2023-10-04T10:32:58.874" v="190" actId="6549"/>
          <ac:spMkLst>
            <pc:docMk/>
            <pc:sldMk cId="3403879211" sldId="423"/>
            <ac:spMk id="3" creationId="{F71DEF3A-F90C-475C-86C6-78579DD261B8}"/>
          </ac:spMkLst>
        </pc:spChg>
      </pc:sldChg>
      <pc:sldChg chg="addSp modSp mod">
        <pc:chgData name="pantelis balaouras" userId="25e8755020fc1734" providerId="LiveId" clId="{19BDB1B0-F77D-4662-A83E-416C7003D11B}" dt="2023-10-04T09:53:30.928" v="158" actId="1076"/>
        <pc:sldMkLst>
          <pc:docMk/>
          <pc:sldMk cId="975081607" sldId="479"/>
        </pc:sldMkLst>
        <pc:spChg chg="add mod">
          <ac:chgData name="pantelis balaouras" userId="25e8755020fc1734" providerId="LiveId" clId="{19BDB1B0-F77D-4662-A83E-416C7003D11B}" dt="2023-10-04T09:53:30.928" v="158" actId="1076"/>
          <ac:spMkLst>
            <pc:docMk/>
            <pc:sldMk cId="975081607" sldId="479"/>
            <ac:spMk id="5" creationId="{FC7F8D34-089F-CBE4-972E-90E3014A8F64}"/>
          </ac:spMkLst>
        </pc:spChg>
      </pc:sldChg>
      <pc:sldChg chg="ord">
        <pc:chgData name="pantelis balaouras" userId="25e8755020fc1734" providerId="LiveId" clId="{19BDB1B0-F77D-4662-A83E-416C7003D11B}" dt="2023-10-04T09:14:04.010" v="134"/>
        <pc:sldMkLst>
          <pc:docMk/>
          <pc:sldMk cId="2863528642" sldId="869"/>
        </pc:sldMkLst>
      </pc:sldChg>
      <pc:sldChg chg="ord">
        <pc:chgData name="pantelis balaouras" userId="25e8755020fc1734" providerId="LiveId" clId="{19BDB1B0-F77D-4662-A83E-416C7003D11B}" dt="2023-10-04T09:14:38.179" v="138"/>
        <pc:sldMkLst>
          <pc:docMk/>
          <pc:sldMk cId="3004381951" sldId="870"/>
        </pc:sldMkLst>
      </pc:sldChg>
      <pc:sldChg chg="ord">
        <pc:chgData name="pantelis balaouras" userId="25e8755020fc1734" providerId="LiveId" clId="{19BDB1B0-F77D-4662-A83E-416C7003D11B}" dt="2023-10-04T09:09:22.484" v="119"/>
        <pc:sldMkLst>
          <pc:docMk/>
          <pc:sldMk cId="2936386074" sldId="871"/>
        </pc:sldMkLst>
      </pc:sldChg>
      <pc:sldChg chg="ord">
        <pc:chgData name="pantelis balaouras" userId="25e8755020fc1734" providerId="LiveId" clId="{19BDB1B0-F77D-4662-A83E-416C7003D11B}" dt="2023-10-04T07:44:00.914" v="70"/>
        <pc:sldMkLst>
          <pc:docMk/>
          <pc:sldMk cId="1067900640" sldId="872"/>
        </pc:sldMkLst>
      </pc:sldChg>
      <pc:sldChg chg="modSp mod ord">
        <pc:chgData name="pantelis balaouras" userId="25e8755020fc1734" providerId="LiveId" clId="{19BDB1B0-F77D-4662-A83E-416C7003D11B}" dt="2023-10-04T07:44:00.914" v="70"/>
        <pc:sldMkLst>
          <pc:docMk/>
          <pc:sldMk cId="875360610" sldId="873"/>
        </pc:sldMkLst>
        <pc:spChg chg="mod">
          <ac:chgData name="pantelis balaouras" userId="25e8755020fc1734" providerId="LiveId" clId="{19BDB1B0-F77D-4662-A83E-416C7003D11B}" dt="2023-10-04T07:43:20.581" v="64" actId="20577"/>
          <ac:spMkLst>
            <pc:docMk/>
            <pc:sldMk cId="875360610" sldId="873"/>
            <ac:spMk id="3" creationId="{519FB762-A2E7-4CD3-A291-48ABDB63423A}"/>
          </ac:spMkLst>
        </pc:spChg>
      </pc:sldChg>
      <pc:sldChg chg="ord">
        <pc:chgData name="pantelis balaouras" userId="25e8755020fc1734" providerId="LiveId" clId="{19BDB1B0-F77D-4662-A83E-416C7003D11B}" dt="2023-10-04T07:44:00.914" v="70"/>
        <pc:sldMkLst>
          <pc:docMk/>
          <pc:sldMk cId="3620360231" sldId="874"/>
        </pc:sldMkLst>
      </pc:sldChg>
      <pc:sldChg chg="modSp new mod ord">
        <pc:chgData name="pantelis balaouras" userId="25e8755020fc1734" providerId="LiveId" clId="{19BDB1B0-F77D-4662-A83E-416C7003D11B}" dt="2023-10-04T07:44:00.914" v="70"/>
        <pc:sldMkLst>
          <pc:docMk/>
          <pc:sldMk cId="2084262744" sldId="875"/>
        </pc:sldMkLst>
        <pc:spChg chg="mod">
          <ac:chgData name="pantelis balaouras" userId="25e8755020fc1734" providerId="LiveId" clId="{19BDB1B0-F77D-4662-A83E-416C7003D11B}" dt="2023-10-04T07:42:24.499" v="31" actId="20577"/>
          <ac:spMkLst>
            <pc:docMk/>
            <pc:sldMk cId="2084262744" sldId="875"/>
            <ac:spMk id="2" creationId="{9291814A-26E7-1704-8757-B4539735FB9C}"/>
          </ac:spMkLst>
        </pc:spChg>
        <pc:spChg chg="mod">
          <ac:chgData name="pantelis balaouras" userId="25e8755020fc1734" providerId="LiveId" clId="{19BDB1B0-F77D-4662-A83E-416C7003D11B}" dt="2023-10-04T07:42:53.994" v="46" actId="948"/>
          <ac:spMkLst>
            <pc:docMk/>
            <pc:sldMk cId="2084262744" sldId="875"/>
            <ac:spMk id="3" creationId="{1807B20C-01CB-309C-581F-DF8EAA6952CA}"/>
          </ac:spMkLst>
        </pc:spChg>
      </pc:sldChg>
      <pc:sldChg chg="modSp add mod ord">
        <pc:chgData name="pantelis balaouras" userId="25e8755020fc1734" providerId="LiveId" clId="{19BDB1B0-F77D-4662-A83E-416C7003D11B}" dt="2023-10-04T07:56:16.492" v="117" actId="20577"/>
        <pc:sldMkLst>
          <pc:docMk/>
          <pc:sldMk cId="1467871655" sldId="876"/>
        </pc:sldMkLst>
        <pc:spChg chg="mod">
          <ac:chgData name="pantelis balaouras" userId="25e8755020fc1734" providerId="LiveId" clId="{19BDB1B0-F77D-4662-A83E-416C7003D11B}" dt="2023-10-04T07:44:25.307" v="74"/>
          <ac:spMkLst>
            <pc:docMk/>
            <pc:sldMk cId="1467871655" sldId="876"/>
            <ac:spMk id="2" creationId="{00000000-0000-0000-0000-000000000000}"/>
          </ac:spMkLst>
        </pc:spChg>
        <pc:spChg chg="mod">
          <ac:chgData name="pantelis balaouras" userId="25e8755020fc1734" providerId="LiveId" clId="{19BDB1B0-F77D-4662-A83E-416C7003D11B}" dt="2023-10-04T07:56:16.492" v="117" actId="20577"/>
          <ac:spMkLst>
            <pc:docMk/>
            <pc:sldMk cId="1467871655" sldId="876"/>
            <ac:spMk id="3" creationId="{00000000-0000-0000-0000-000000000000}"/>
          </ac:spMkLst>
        </pc:spChg>
      </pc:sldChg>
      <pc:sldChg chg="addSp delSp modSp new mod">
        <pc:chgData name="pantelis balaouras" userId="25e8755020fc1734" providerId="LiveId" clId="{19BDB1B0-F77D-4662-A83E-416C7003D11B}" dt="2023-10-04T09:13:42.969" v="132" actId="1076"/>
        <pc:sldMkLst>
          <pc:docMk/>
          <pc:sldMk cId="4032520971" sldId="877"/>
        </pc:sldMkLst>
        <pc:spChg chg="del">
          <ac:chgData name="pantelis balaouras" userId="25e8755020fc1734" providerId="LiveId" clId="{19BDB1B0-F77D-4662-A83E-416C7003D11B}" dt="2023-10-04T09:12:52.264" v="123" actId="26606"/>
          <ac:spMkLst>
            <pc:docMk/>
            <pc:sldMk cId="4032520971" sldId="877"/>
            <ac:spMk id="2" creationId="{948F9658-22BD-2218-6316-185A3F99AEC8}"/>
          </ac:spMkLst>
        </pc:spChg>
        <pc:spChg chg="del">
          <ac:chgData name="pantelis balaouras" userId="25e8755020fc1734" providerId="LiveId" clId="{19BDB1B0-F77D-4662-A83E-416C7003D11B}" dt="2023-10-04T09:12:46.550" v="121" actId="22"/>
          <ac:spMkLst>
            <pc:docMk/>
            <pc:sldMk cId="4032520971" sldId="877"/>
            <ac:spMk id="3" creationId="{675E9B20-F315-7E37-2B56-91E3DBAFAE5A}"/>
          </ac:spMkLst>
        </pc:spChg>
        <pc:spChg chg="add mod">
          <ac:chgData name="pantelis balaouras" userId="25e8755020fc1734" providerId="LiveId" clId="{19BDB1B0-F77D-4662-A83E-416C7003D11B}" dt="2023-10-04T09:13:34.305" v="128" actId="14100"/>
          <ac:spMkLst>
            <pc:docMk/>
            <pc:sldMk cId="4032520971" sldId="877"/>
            <ac:spMk id="6" creationId="{62C9583D-A810-67B1-37F6-57FF149A7813}"/>
          </ac:spMkLst>
        </pc:spChg>
        <pc:spChg chg="add mod">
          <ac:chgData name="pantelis balaouras" userId="25e8755020fc1734" providerId="LiveId" clId="{19BDB1B0-F77D-4662-A83E-416C7003D11B}" dt="2023-10-04T09:13:42.969" v="132" actId="1076"/>
          <ac:spMkLst>
            <pc:docMk/>
            <pc:sldMk cId="4032520971" sldId="877"/>
            <ac:spMk id="7" creationId="{324155E9-B6B6-81C3-FF3C-456AA1D221C5}"/>
          </ac:spMkLst>
        </pc:spChg>
        <pc:picChg chg="add mod ord">
          <ac:chgData name="pantelis balaouras" userId="25e8755020fc1734" providerId="LiveId" clId="{19BDB1B0-F77D-4662-A83E-416C7003D11B}" dt="2023-10-04T09:13:38.699" v="131" actId="1076"/>
          <ac:picMkLst>
            <pc:docMk/>
            <pc:sldMk cId="4032520971" sldId="877"/>
            <ac:picMk id="5" creationId="{87188812-D333-B94A-880F-125D1BFA2D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4/10/2023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dummies.com/consumer-electronics/home-theater/interlaced-vs-progressive-scanning-method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itu.int/dms_pubrec/itu-r/rec/bt/R-REC-BT.709-6-201506-I!!PDF-E.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77963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https://en.wikipedia.org/wiki/File:Digital_video_resolutions_(VCD_to_4K).svg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7688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αναπαράσταση του σήματος βίντεο κατά τη δημιουργία του, αλλά και την αναπαραγωγή του στην τηλεοπτική συσκευή, χρησιμοποιείται η αναπαράσταση RGB (βασικά χρώματα Red, </a:t>
            </a:r>
            <a:r>
              <a:rPr lang="el-GR" dirty="0" err="1"/>
              <a:t>Green</a:t>
            </a:r>
            <a:r>
              <a:rPr lang="el-GR" dirty="0"/>
              <a:t>, </a:t>
            </a:r>
            <a:r>
              <a:rPr lang="el-GR" dirty="0" err="1"/>
              <a:t>Blue</a:t>
            </a:r>
            <a:r>
              <a:rPr lang="el-GR" dirty="0"/>
              <a:t>). Ο χώρος περιγραφής χρησιμοποιείται τόσο για τη λήψη του σήματος στον εικονολήπτη όσο και για την αναπαραγωγή αυτού στον δέκτη.  Όπως θα δούμε, για τους σκοπούς της μετάδοσης έχουμε μια μετατροπή από τον χώρο RGB σε έναν άλλο ισοδύναμο τρόπο αναπαράστασης, ο οποίος βασίζεται στη φωτεινότητα και τα μεγέθη που ονομάζουμε </a:t>
            </a:r>
            <a:r>
              <a:rPr lang="el-GR" dirty="0" err="1"/>
              <a:t>χρωμοδιαφορές</a:t>
            </a:r>
            <a:r>
              <a:rPr lang="el-GR" dirty="0"/>
              <a:t> (</a:t>
            </a:r>
            <a:r>
              <a:rPr lang="el-GR" dirty="0" err="1"/>
              <a:t>Y,Cb</a:t>
            </a:r>
            <a:r>
              <a:rPr lang="el-GR" dirty="0"/>
              <a:t>, </a:t>
            </a:r>
            <a:r>
              <a:rPr lang="el-GR" dirty="0" err="1"/>
              <a:t>Cr</a:t>
            </a:r>
            <a:r>
              <a:rPr lang="el-GR" dirty="0"/>
              <a:t>). Στη συνέχεια πραγματοποιείται η αντίστροφη μετατροπή σε RGB για την αναπαραγωγή του σήματος στη συσκευή του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8557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962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95311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4252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92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RGB additive </a:t>
            </a:r>
            <a:r>
              <a:rPr lang="en-US" sz="1200" b="0" i="0" u="none" strike="noStrike" kern="1200" baseline="0" dirty="0" err="1">
                <a:solidFill>
                  <a:schemeClr val="tx1"/>
                </a:solidFill>
                <a:latin typeface="+mn-lt"/>
                <a:ea typeface="+mn-ea"/>
                <a:cs typeface="+mn-cs"/>
              </a:rPr>
              <a:t>colormodel</a:t>
            </a:r>
            <a:r>
              <a:rPr lang="en-US" sz="1200" b="0" i="0" u="none" strike="noStrike" kern="1200" baseline="0" dirty="0">
                <a:solidFill>
                  <a:schemeClr val="tx1"/>
                </a:solidFill>
                <a:latin typeface="+mn-lt"/>
                <a:ea typeface="+mn-ea"/>
                <a:cs typeface="+mn-cs"/>
              </a:rPr>
              <a:t> and CMYK subtractive color model.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Attribution: “1416 Color</a:t>
            </a:r>
          </a:p>
          <a:p>
            <a:r>
              <a:rPr lang="en-US" sz="1200" b="0" i="0" u="none" strike="noStrike" kern="1200" baseline="0" dirty="0">
                <a:solidFill>
                  <a:schemeClr val="tx1"/>
                </a:solidFill>
                <a:latin typeface="+mn-lt"/>
                <a:ea typeface="+mn-ea"/>
                <a:cs typeface="+mn-cs"/>
              </a:rPr>
              <a:t>Sensitivity” by OpenStax College—Anatomy and Physiology, </a:t>
            </a:r>
            <a:r>
              <a:rPr lang="en-US" sz="1200" b="0" i="0" u="none" strike="noStrike" kern="1200" baseline="0" dirty="0" err="1">
                <a:solidFill>
                  <a:schemeClr val="tx1"/>
                </a:solidFill>
                <a:latin typeface="+mn-lt"/>
                <a:ea typeface="+mn-ea"/>
                <a:cs typeface="+mn-cs"/>
              </a:rPr>
              <a:t>ConnexionsWeb</a:t>
            </a:r>
            <a:r>
              <a:rPr lang="en-US" sz="1200" b="0" i="0" u="none" strike="noStrike" kern="1200" baseline="0" dirty="0">
                <a:solidFill>
                  <a:schemeClr val="tx1"/>
                </a:solidFill>
                <a:latin typeface="+mn-lt"/>
                <a:ea typeface="+mn-ea"/>
                <a:cs typeface="+mn-cs"/>
              </a:rPr>
              <a:t> site. http://cnx.org/</a:t>
            </a:r>
          </a:p>
          <a:p>
            <a:r>
              <a:rPr lang="en-US" sz="1200" b="0" i="0" u="none" strike="noStrike" kern="1200" baseline="0" dirty="0">
                <a:solidFill>
                  <a:schemeClr val="tx1"/>
                </a:solidFill>
                <a:latin typeface="+mn-lt"/>
                <a:ea typeface="+mn-ea"/>
                <a:cs typeface="+mn-cs"/>
              </a:rPr>
              <a:t>content/col11496/1.6/, Jun 19, 2013;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Attribution: “</a:t>
            </a:r>
            <a:r>
              <a:rPr lang="en-US" sz="1200" b="0" i="0" u="none" strike="noStrike" kern="1200" baseline="0" dirty="0" err="1">
                <a:solidFill>
                  <a:schemeClr val="tx1"/>
                </a:solidFill>
                <a:latin typeface="+mn-lt"/>
                <a:ea typeface="+mn-ea"/>
                <a:cs typeface="+mn-cs"/>
              </a:rPr>
              <a:t>SubtractiveColor</a:t>
            </a:r>
            <a:r>
              <a:rPr lang="en-US" sz="1200" b="0" i="0" u="none" strike="noStrike" kern="1200" baseline="0" dirty="0">
                <a:solidFill>
                  <a:schemeClr val="tx1"/>
                </a:solidFill>
                <a:latin typeface="+mn-lt"/>
                <a:ea typeface="+mn-ea"/>
                <a:cs typeface="+mn-cs"/>
              </a:rPr>
              <a:t>” by Original uploader was</a:t>
            </a:r>
          </a:p>
          <a:p>
            <a:r>
              <a:rPr lang="en-US" sz="1200" b="0" i="0" u="none" strike="noStrike" kern="1200" baseline="0" dirty="0" err="1">
                <a:solidFill>
                  <a:schemeClr val="tx1"/>
                </a:solidFill>
                <a:latin typeface="+mn-lt"/>
                <a:ea typeface="+mn-ea"/>
                <a:cs typeface="+mn-cs"/>
              </a:rPr>
              <a:t>SharkD</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Later version uploaded by </a:t>
            </a:r>
            <a:r>
              <a:rPr lang="en-US" sz="1200" b="0" i="0" u="none" strike="noStrike" kern="1200" baseline="0" dirty="0" err="1">
                <a:solidFill>
                  <a:schemeClr val="tx1"/>
                </a:solidFill>
                <a:latin typeface="+mn-lt"/>
                <a:ea typeface="+mn-ea"/>
                <a:cs typeface="+mn-cs"/>
              </a:rPr>
              <a:t>Jacobolus,Dacium</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.—Transferred</a:t>
            </a:r>
          </a:p>
          <a:p>
            <a:r>
              <a:rPr lang="en-US" sz="1200" b="0" i="0" u="none" strike="noStrike" kern="1200" baseline="0" dirty="0">
                <a:solidFill>
                  <a:schemeClr val="tx1"/>
                </a:solidFill>
                <a:latin typeface="+mn-lt"/>
                <a:ea typeface="+mn-ea"/>
                <a:cs typeface="+mn-cs"/>
              </a:rPr>
              <a:t>from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Licensed under Public domain via Wikimedia Commons</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788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άλλη παράμετρος που επηρεάζει την ποιότητα της απεικόνισης, βασίζεται στα διαθέσιμα επίπεδα </a:t>
            </a:r>
            <a:r>
              <a:rPr lang="el-GR" dirty="0" err="1"/>
              <a:t>κβαντισμού</a:t>
            </a:r>
            <a:r>
              <a:rPr lang="el-GR" dirty="0"/>
              <a:t> για την αναπαράσταση των ποσοστών αυτών. Από το πλήθος των </a:t>
            </a:r>
            <a:r>
              <a:rPr lang="el-GR" dirty="0" err="1"/>
              <a:t>bits</a:t>
            </a:r>
            <a:r>
              <a:rPr lang="el-GR" dirty="0"/>
              <a:t> που χρησιμοποιούνται για την αναπαράσταση, εξαρτώνται τα αντίστοιχα εύρη τιμών. Για αναπαράσταση 8 </a:t>
            </a:r>
            <a:r>
              <a:rPr lang="el-GR" dirty="0" err="1"/>
              <a:t>bits</a:t>
            </a:r>
            <a:r>
              <a:rPr lang="el-GR" dirty="0"/>
              <a:t>, η οποία αποτελεί και την πιο τυπική επιλογή, το εύρος είναι από το 0 έως το 255, ενώ για 10 </a:t>
            </a:r>
            <a:r>
              <a:rPr lang="el-GR" dirty="0" err="1"/>
              <a:t>bits</a:t>
            </a:r>
            <a:r>
              <a:rPr lang="el-GR" dirty="0"/>
              <a:t> το εύρος κυμαίνεται από το 0 έως το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08896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9914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78610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δεδομένων (άρα και το εύρος ζώνης) του βίντεο εξαρτάται από δύο παραμέτρους: (α) την ανάλυση κάθε εικόνας και (β) τη συχνότητα με την οποία λαμβάνονται οι εικόνες. Η πρώτη παράμετρος σχετίζεται με το πλήθος των γραμμών κάθε εικόνας και των δειγμάτων που λαμβάνονται εντός κάθε γραμμής.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996444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06611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101134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πρώτο βήμα στη δημιουργία του ψηφιακού σήματος είναι η λήψη των τιμών των βασικών χρωματικών συνιστωσών κόκκινου, πράσινου και μπλε (Red, </a:t>
            </a:r>
            <a:r>
              <a:rPr lang="el-GR" dirty="0" err="1"/>
              <a:t>Green</a:t>
            </a:r>
            <a:r>
              <a:rPr lang="el-GR" dirty="0"/>
              <a:t>, </a:t>
            </a:r>
            <a:r>
              <a:rPr lang="el-GR" dirty="0" err="1"/>
              <a:t>Blue</a:t>
            </a:r>
            <a:r>
              <a:rPr lang="el-GR" dirty="0"/>
              <a:t>) ως τριών διακριτών σημάτων τα οποία συμβολίζουμε με την επόμενη τριάδα συμβόλων (R, G, B). Αρχικά τα σήματα υφίστανται διόρθωση </a:t>
            </a:r>
            <a:r>
              <a:rPr lang="el-GR" dirty="0" err="1"/>
              <a:t>γάμμα</a:t>
            </a:r>
            <a:r>
              <a:rPr lang="el-GR" dirty="0"/>
              <a:t>. Η διαδικασία αυτή αφορά την αντιστοίχιση της φωτεινότητας στην τάση μέσω μιας εκθετικής σχέσης σύμφωνα με τις προδιαγραφές του CCIR Rec.709. Το συγκεκριμένο πρότυπο ασχολείται με τις παραμέτρους που αφορούν το βίντεο τηλεόρασης υψηλής ευκρίνειας με λόγο διαστάσεων 16:9. Στο σύστημα προβολής (τηλεοπτικό δέκτη) λαμβάνει χώρα η διόρθωση </a:t>
            </a:r>
            <a:r>
              <a:rPr lang="el-GR" dirty="0" err="1"/>
              <a:t>γάμμα</a:t>
            </a:r>
            <a:r>
              <a:rPr lang="el-GR" dirty="0"/>
              <a:t> ώστε η σχέση τάσης σήματος βίντεο και φωτεινότητας να γίνει ξανά γραμμική. Η διόρθωση </a:t>
            </a:r>
            <a:r>
              <a:rPr lang="el-GR" dirty="0" err="1"/>
              <a:t>γάμμα</a:t>
            </a:r>
            <a:r>
              <a:rPr lang="el-GR" dirty="0"/>
              <a:t> γίνεται με μια συνάρτηση στην ανεξάρτητη μεταβλητή της οποίας ο εκθέτης είναι ο αντίστροφος του εκθέτη που χρησιμοποιήθηκε στην αντίστροφη διόρθωση </a:t>
            </a:r>
            <a:r>
              <a:rPr lang="el-GR" dirty="0" err="1"/>
              <a:t>γάμμα</a:t>
            </a:r>
            <a:r>
              <a:rPr lang="el-GR" dirty="0"/>
              <a:t>, δηλαδή (1/0,45=2,2). Στη συνέχεια τα τρία αυτά σήματα υφίστανται επεξεργασία ώστε να δώσουν το σήμα φωτεινότητας Y και τα σήματα </a:t>
            </a:r>
            <a:r>
              <a:rPr lang="el-GR" dirty="0" err="1"/>
              <a:t>χρωμικότητας</a:t>
            </a:r>
            <a:r>
              <a:rPr lang="el-GR" dirty="0"/>
              <a:t>, δηλαδή τις </a:t>
            </a:r>
            <a:r>
              <a:rPr lang="el-GR" dirty="0" err="1"/>
              <a:t>χρωμοδιαφορές</a:t>
            </a:r>
            <a:r>
              <a:rPr lang="el-GR" dirty="0"/>
              <a:t> </a:t>
            </a:r>
            <a:r>
              <a:rPr lang="el-GR" dirty="0" err="1"/>
              <a:t>Cb</a:t>
            </a:r>
            <a:r>
              <a:rPr lang="el-GR" dirty="0"/>
              <a:t> και </a:t>
            </a:r>
            <a:r>
              <a:rPr lang="el-GR" dirty="0" err="1"/>
              <a:t>Cr</a:t>
            </a:r>
            <a:r>
              <a:rPr lang="el-GR" dirty="0"/>
              <a:t>.  </a:t>
            </a:r>
          </a:p>
          <a:p>
            <a:r>
              <a:rPr lang="el-GR" dirty="0"/>
              <a:t>Y = 0,299 R + 0,587 G + 0,114 B </a:t>
            </a:r>
            <a:r>
              <a:rPr lang="el-GR" dirty="0" err="1"/>
              <a:t>Cb</a:t>
            </a:r>
            <a:r>
              <a:rPr lang="el-GR" dirty="0"/>
              <a:t> = R-Y = 0,701R - 0,587G - 0,114B </a:t>
            </a:r>
            <a:r>
              <a:rPr lang="el-GR" dirty="0" err="1"/>
              <a:t>Cr</a:t>
            </a:r>
            <a:r>
              <a:rPr lang="el-GR" dirty="0"/>
              <a:t> = B-Y = -0,299T-0,587G+0,886B </a:t>
            </a:r>
          </a:p>
          <a:p>
            <a:endParaRPr lang="en-US" dirty="0"/>
          </a:p>
          <a:p>
            <a:r>
              <a:rPr lang="el-GR" dirty="0"/>
              <a:t>Οι τιμές της μεταβλητής Y έχουν εύρος τιμών από 0 έως 1,0, ενώ η </a:t>
            </a:r>
            <a:r>
              <a:rPr lang="el-GR" dirty="0" err="1"/>
              <a:t>χρωμοδιαφορά</a:t>
            </a:r>
            <a:r>
              <a:rPr lang="el-GR" dirty="0"/>
              <a:t> </a:t>
            </a:r>
            <a:r>
              <a:rPr lang="el-GR" dirty="0" err="1"/>
              <a:t>Cr</a:t>
            </a:r>
            <a:r>
              <a:rPr lang="el-GR" dirty="0"/>
              <a:t> από -0,701 έως +0,701 και της </a:t>
            </a:r>
            <a:r>
              <a:rPr lang="el-GR" dirty="0" err="1"/>
              <a:t>Cb</a:t>
            </a:r>
            <a:r>
              <a:rPr lang="el-GR" dirty="0"/>
              <a:t> από -0,886 έως +0,886. Για να αντιστοιχιστούν τα εύρη των τιμών στην μονάδα, γίνεται κλιμάκωση των τιμών και οι </a:t>
            </a:r>
            <a:r>
              <a:rPr lang="el-GR" dirty="0" err="1"/>
              <a:t>χρωμοδιαφορές</a:t>
            </a:r>
            <a:r>
              <a:rPr lang="el-GR" dirty="0"/>
              <a:t> κυμαίνονται στο διάστημα -0,5 έως και 0,5.  </a:t>
            </a:r>
          </a:p>
          <a:p>
            <a:r>
              <a:rPr lang="el-GR" dirty="0" err="1"/>
              <a:t>Cb</a:t>
            </a:r>
            <a:r>
              <a:rPr lang="el-GR" dirty="0"/>
              <a:t>=0,56*(B-Y) </a:t>
            </a:r>
            <a:r>
              <a:rPr lang="el-GR" dirty="0" err="1"/>
              <a:t>Cr</a:t>
            </a:r>
            <a:r>
              <a:rPr lang="el-GR" dirty="0"/>
              <a:t>=0,71(R-Y)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05978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821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60158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7817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επόμενο βήμα στην επεξεργασία του σήματος είναι ο </a:t>
            </a:r>
            <a:r>
              <a:rPr lang="el-GR" dirty="0" err="1"/>
              <a:t>κβαντισμός</a:t>
            </a:r>
            <a:r>
              <a:rPr lang="el-GR" dirty="0"/>
              <a:t> του, ο οποίος πραγματοποιείται αντιστοιχίζοντας κάθε δείγμα σε ακολουθία </a:t>
            </a:r>
            <a:r>
              <a:rPr lang="el-GR" dirty="0" err="1"/>
              <a:t>bits</a:t>
            </a:r>
            <a:r>
              <a:rPr lang="el-GR" dirty="0"/>
              <a:t>. 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οκτώ </a:t>
            </a:r>
            <a:r>
              <a:rPr lang="el-GR" dirty="0" err="1"/>
              <a:t>bits</a:t>
            </a:r>
            <a:r>
              <a:rPr lang="el-GR" dirty="0"/>
              <a:t> για τη φωτεινότητα και τεσσάρων </a:t>
            </a:r>
            <a:r>
              <a:rPr lang="el-GR" dirty="0" err="1"/>
              <a:t>bits</a:t>
            </a:r>
            <a:r>
              <a:rPr lang="el-GR" dirty="0"/>
              <a:t> για τις </a:t>
            </a:r>
            <a:r>
              <a:rPr lang="el-GR" dirty="0" err="1"/>
              <a:t>χρωμοδιαφορές</a:t>
            </a:r>
            <a:r>
              <a:rPr lang="el-GR" dirty="0"/>
              <a:t>. Οι συνήθεις τιμές είναι τα 8 ή τα 10 </a:t>
            </a:r>
            <a:r>
              <a:rPr lang="el-GR" dirty="0" err="1"/>
              <a:t>bits</a:t>
            </a:r>
            <a:r>
              <a:rPr lang="el-GR" dirty="0"/>
              <a:t> και για τα τρία μεγέθη. Στην περίπτωση που έχουμε ομοιόμορφο </a:t>
            </a:r>
            <a:r>
              <a:rPr lang="el-GR" dirty="0" err="1"/>
              <a:t>κβαντισμό</a:t>
            </a:r>
            <a:r>
              <a:rPr lang="el-GR" dirty="0"/>
              <a:t> με χρήση 8 και 10 </a:t>
            </a:r>
            <a:r>
              <a:rPr lang="el-GR" dirty="0" err="1"/>
              <a:t>bits</a:t>
            </a:r>
            <a:r>
              <a:rPr lang="el-GR" dirty="0"/>
              <a:t>, θα έχουμε 28 και 210 επίπεδα </a:t>
            </a:r>
            <a:r>
              <a:rPr lang="el-GR" dirty="0" err="1"/>
              <a:t>κβαντισμού</a:t>
            </a:r>
            <a:r>
              <a:rPr lang="el-GR" dirty="0"/>
              <a:t>. Το πλήθος των τιμών είναι αντίστοιχα 256 και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811419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Το SQNR σχετίζεται με την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905397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https://www.google.com/url?sa=i&amp;source=images&amp;cd=&amp;ved=2ahUKEwjBocbRnNPlAhUZ7eAKHeSbADkQjRx6BAgBEAQ&amp;url=http%3A%2F%2F3zcurdia.com%2F2016%2F07%2F22%2F8_reasons_why_you_should_not_shoot_JPEG.html&amp;psig=AOvVaw3a1z1LH_FAeIF97LEfkg8g&amp;ust=1573048508319160</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15575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κεφάλαιο αυτό ασχολούμαστε με τη δημιουργία του τηλεοπτικού σήματος βίντεο, όπως αυτό παράγεται από την τηλεοπτική κάμερα (εικονολήπτη), υφίσταται κάποια πρώτα στάδια επεξεργασίας και στη συνέχεια αναπαράγεται στον τηλεοπτικό δέκτη.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9902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74167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Στη δεύτερη περίπτωση όπου ο </a:t>
            </a:r>
            <a:r>
              <a:rPr lang="el-GR" dirty="0" err="1"/>
              <a:t>κβαντισμός</a:t>
            </a:r>
            <a:r>
              <a:rPr lang="el-GR" dirty="0"/>
              <a:t> γίνεται με χρήση 10 </a:t>
            </a:r>
            <a:r>
              <a:rPr lang="el-GR" dirty="0" err="1"/>
              <a:t>bits</a:t>
            </a:r>
            <a:r>
              <a:rPr lang="el-GR" dirty="0"/>
              <a:t> έχουμε τους επόμενους επιμέρους ρυθμούς:  </a:t>
            </a:r>
          </a:p>
          <a:p>
            <a:r>
              <a:rPr lang="el-GR" dirty="0"/>
              <a:t>Y: 13,5 </a:t>
            </a:r>
            <a:r>
              <a:rPr lang="el-GR" dirty="0" err="1"/>
              <a:t>MHz</a:t>
            </a:r>
            <a:r>
              <a:rPr lang="el-GR" dirty="0"/>
              <a:t> * 10 </a:t>
            </a:r>
            <a:r>
              <a:rPr lang="el-GR" dirty="0" err="1"/>
              <a:t>bits</a:t>
            </a:r>
            <a:r>
              <a:rPr lang="el-GR" dirty="0"/>
              <a:t> / </a:t>
            </a:r>
            <a:r>
              <a:rPr lang="el-GR" dirty="0" err="1"/>
              <a:t>sample</a:t>
            </a:r>
            <a:r>
              <a:rPr lang="el-GR" dirty="0"/>
              <a:t> = 135 </a:t>
            </a:r>
            <a:r>
              <a:rPr lang="el-GR" dirty="0" err="1"/>
              <a:t>Mbps</a:t>
            </a:r>
            <a:endParaRPr lang="el-GR" dirty="0"/>
          </a:p>
          <a:p>
            <a:r>
              <a:rPr lang="el-GR" dirty="0" err="1"/>
              <a:t>Cb</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endParaRPr lang="el-GR" dirty="0"/>
          </a:p>
          <a:p>
            <a:r>
              <a:rPr lang="el-GR" dirty="0" err="1"/>
              <a:t>Cr</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r>
              <a:rPr lang="el-GR" dirty="0"/>
              <a:t>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επιμέρους ρυθμοί αθροίζονται στα 270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255328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211125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εναλλαγή δειγμάτων φωτεινότητας και </a:t>
            </a:r>
            <a:r>
              <a:rPr lang="el-GR" dirty="0" err="1"/>
              <a:t>χρωμοδιαφορών</a:t>
            </a:r>
            <a:r>
              <a:rPr lang="el-GR" dirty="0"/>
              <a:t> στο σήμα βίντεο είναι ως εξής: Y, </a:t>
            </a:r>
            <a:r>
              <a:rPr lang="el-GR" dirty="0" err="1"/>
              <a:t>Cb</a:t>
            </a:r>
            <a:r>
              <a:rPr lang="el-GR" dirty="0"/>
              <a:t>, Y, </a:t>
            </a:r>
            <a:r>
              <a:rPr lang="el-GR" dirty="0" err="1"/>
              <a:t>Cr</a:t>
            </a:r>
            <a:r>
              <a:rPr lang="el-GR" dirty="0"/>
              <a:t>, Y, … Η αλληλουχία αυτή ονομάζεται 4:2:2 και στην ουσία πρόκειται για μια τεχνική που παραπέμπει στην </a:t>
            </a:r>
            <a:r>
              <a:rPr lang="el-GR" dirty="0" err="1"/>
              <a:t>υποδειγματοληψία</a:t>
            </a:r>
            <a:r>
              <a:rPr lang="el-GR" dirty="0"/>
              <a:t> του χρώματος, η οποία εκμεταλλεύεται κάποια από τα χαρακτηριστικά του ανθρώπινου συστήματος όρασης. Συγκεκριμένα, λόγω της αυξημένης ευαισθησίας του ανθρώπινου οφθαλμού στη φωτεινότητα, σε σχέση με την ευαισθησία του στα χρώματα και δεδομένης της ανάγκης για συμπίεση του σήματος (άρα και υποβιβασμού του απαραίτητου εύρους ζώνης για τη μετάδοσή του) μπορούμε να λαμβάνουμε λιγότερα δείγματα χρωματικής πληροφορίας σε σχέση με τα δείγματα τα οποία αφορούν τη φωτεινότητα.  Αυτό, ούτως ή άλλως, το είδαμε και στην προηγούμενη ενότητα όπου χρησιμοποιήσαμε διαφορετικούς ρυθμούς δειγματοληψίας για τη φωτεινότητα και τη </a:t>
            </a:r>
            <a:r>
              <a:rPr lang="el-GR" dirty="0" err="1"/>
              <a:t>χρωμικότητα</a:t>
            </a:r>
            <a:r>
              <a:rPr lang="el-GR" dirty="0"/>
              <a:t>. Αυτός ο μηχανισμός ονομάζεται </a:t>
            </a:r>
            <a:r>
              <a:rPr lang="el-GR" dirty="0" err="1"/>
              <a:t>υποδειγματοληψία</a:t>
            </a:r>
            <a:r>
              <a:rPr lang="el-GR" dirty="0"/>
              <a:t> χρώματος. Στη συγκεκριμένη περίπτωση, κατά τη δημιουργία του σήματος έχουμε εναλλαγή δειγμάτων φωτεινότητας και </a:t>
            </a:r>
            <a:r>
              <a:rPr lang="el-GR" dirty="0" err="1"/>
              <a:t>χρωμοδιαφορών</a:t>
            </a:r>
            <a:r>
              <a:rPr lang="el-GR" dirty="0"/>
              <a:t> με βάση το πρότυπο που παρουσιάστηκε παραπάνω (δηλαδή Y, </a:t>
            </a:r>
            <a:r>
              <a:rPr lang="el-GR" dirty="0" err="1"/>
              <a:t>Cb</a:t>
            </a:r>
            <a:r>
              <a:rPr lang="el-GR" dirty="0"/>
              <a:t>, Y, </a:t>
            </a:r>
            <a:r>
              <a:rPr lang="el-GR" dirty="0" err="1"/>
              <a:t>Cr</a:t>
            </a:r>
            <a:r>
              <a:rPr lang="el-GR" dirty="0"/>
              <a:t>, Y, …).  Ωστόσο, αυτή δεν είναι η μόνη περίπτωση όπου μπορούμε να έχουμε διαφοροποίηση στον ρυθμό λήψης δειγμάτων του σήματος φωτεινότητας και </a:t>
            </a:r>
            <a:r>
              <a:rPr lang="el-GR" dirty="0" err="1"/>
              <a:t>χρωμοδιαφορών</a:t>
            </a:r>
            <a:r>
              <a:rPr lang="el-GR" dirty="0"/>
              <a:t>. Είναι δυνατό να υπάρξουν πολλές περιπτώσεις και συνδυασμοί. Χρειάζεται για αυτόν τον λόγο ένας τρόπος περιγραφής αυτής της </a:t>
            </a:r>
            <a:r>
              <a:rPr lang="el-GR" dirty="0" err="1"/>
              <a:t>υποδειγματοληψίας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659269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περιγραφή, αρκεί να δώσουμε (αναλογικά) τους ρυθμούς με τους οποίους πραγματοποιείται η δειγματοληψία της φωτεινότητας και του χρώματος. Συνήθως χρησιμοποιείται ο εξής συμβολισμός: </a:t>
            </a:r>
          </a:p>
          <a:p>
            <a:endParaRPr lang="en-US" dirty="0"/>
          </a:p>
          <a:p>
            <a:r>
              <a:rPr lang="el-GR" dirty="0"/>
              <a:t>J:a:b </a:t>
            </a:r>
          </a:p>
          <a:p>
            <a:endParaRPr lang="el-GR" dirty="0"/>
          </a:p>
          <a:p>
            <a:r>
              <a:rPr lang="el-GR" dirty="0"/>
              <a:t>Η περιγραφή αυτή αποτελείται από τρεις ακεραίους, π.χ. 4:2:0, οι οποίοι ερμηνεύονται ως εξής: Ο πρώτος ακέραιος μας δίνει το πόσα δείγματα (φωτεινότητας) παίρνουμε οριζόντια σαν αναφορά, συνήθως 4. Ο δεύτερος ακέραιος a μας δείχνει πόσα δείγματα </a:t>
            </a:r>
            <a:r>
              <a:rPr lang="el-GR" dirty="0" err="1"/>
              <a:t>χρωμικότητας</a:t>
            </a:r>
            <a:r>
              <a:rPr lang="el-GR" dirty="0"/>
              <a:t> έχουμε στα πρώτα J (οριζόντια) δείγματα, ενώ ο τρίτος ακέραιος, b, Η </a:t>
            </a:r>
            <a:r>
              <a:rPr lang="el-GR" dirty="0" err="1"/>
              <a:t>υποδειγματοληψία</a:t>
            </a:r>
            <a:r>
              <a:rPr lang="el-GR" dirty="0"/>
              <a:t> χρώματος πραγματοποιείται ξεκινώντας από τη μορφή 4:4:4 (η οποία έχει ισόποσα δείγματα φωτεινότητας και κάθε συνιστώσας της </a:t>
            </a:r>
            <a:r>
              <a:rPr lang="el-GR" dirty="0" err="1"/>
              <a:t>χρωμικότητας</a:t>
            </a:r>
            <a:r>
              <a:rPr lang="el-GR" dirty="0"/>
              <a:t>). </a:t>
            </a:r>
          </a:p>
          <a:p>
            <a:pPr marR="0" lvl="0" algn="l" defTabSz="914400" rtl="0" eaLnBrk="0" fontAlgn="base" latinLnBrk="0" hangingPunct="0">
              <a:lnSpc>
                <a:spcPct val="100000"/>
              </a:lnSpc>
              <a:spcBef>
                <a:spcPct val="0"/>
              </a:spcBef>
              <a:spcAft>
                <a:spcPct val="0"/>
              </a:spcAft>
              <a:buClrTx/>
              <a:buSzTx/>
              <a:tabLst/>
            </a:pPr>
            <a:endParaRPr kumimoji="0" lang="el-GR" altLang="en-US" sz="1200" b="0" i="1"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horizontal sampling reference (width of the conceptual region). Usually, 4.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a</a:t>
            </a:r>
            <a:r>
              <a:rPr kumimoji="0" lang="en-US" altLang="en-US" sz="1200" b="0" i="0" u="none" strike="noStrike" cap="none" normalizeH="0" baseline="0" dirty="0">
                <a:ln>
                  <a:noFill/>
                </a:ln>
                <a:solidFill>
                  <a:schemeClr val="tx1"/>
                </a:solidFill>
                <a:effectLst/>
                <a:latin typeface="Arial" panose="020B0604020202020204" pitchFamily="34" charset="0"/>
              </a:rPr>
              <a:t>: number 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in the first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b</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1" i="0" u="none" strike="noStrike" cap="none" normalizeH="0" baseline="0" dirty="0">
                <a:ln>
                  <a:noFill/>
                </a:ln>
                <a:solidFill>
                  <a:schemeClr val="tx1"/>
                </a:solidFill>
                <a:effectLst/>
                <a:latin typeface="Arial" panose="020B0604020202020204" pitchFamily="34" charset="0"/>
              </a:rPr>
              <a:t>number of changes </a:t>
            </a:r>
            <a:r>
              <a:rPr kumimoji="0" lang="en-US" altLang="en-US" sz="1200" b="0" i="0" u="none" strike="noStrike" cap="none" normalizeH="0" baseline="0" dirty="0">
                <a:ln>
                  <a:noFill/>
                </a:ln>
                <a:solidFill>
                  <a:schemeClr val="tx1"/>
                </a:solidFill>
                <a:effectLst/>
                <a:latin typeface="Arial" panose="020B0604020202020204" pitchFamily="34" charset="0"/>
              </a:rPr>
              <a:t>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between first and second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endParaRPr lang="el-GR" dirty="0"/>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86512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941753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4198199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418432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858144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https://www.dummies.com/consumer-electronics/home-theater/interlaced-vs-progressive-scanning-methods/</a:t>
            </a: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Video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one</a:t>
            </a:r>
            <a:r>
              <a:rPr kumimoji="0" lang="el-GR" altLang="el-GR" sz="1200" b="0" i="0" u="none" strike="noStrike" cap="none" normalizeH="0" baseline="0" dirty="0">
                <a:ln>
                  <a:noFill/>
                </a:ln>
                <a:solidFill>
                  <a:srgbClr val="000000"/>
                </a:solidFill>
                <a:effectLst/>
                <a:latin typeface="open-sans"/>
              </a:rPr>
              <a:t> of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draw</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on the TV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and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HDTVs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so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even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signal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sent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will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convert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for </a:t>
            </a:r>
            <a:r>
              <a:rPr kumimoji="0" lang="el-GR" altLang="el-GR" sz="1200" b="0" i="0" u="none" strike="noStrike" cap="none" normalizeH="0" baseline="0" dirty="0" err="1">
                <a:ln>
                  <a:noFill/>
                </a:ln>
                <a:solidFill>
                  <a:srgbClr val="000000"/>
                </a:solidFill>
                <a:effectLst/>
                <a:latin typeface="open-sans"/>
              </a:rPr>
              <a:t>display</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Here’s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need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know</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comparing</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Interlaced</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Traditional</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such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as</a:t>
            </a:r>
            <a:r>
              <a:rPr kumimoji="0" lang="el-GR" altLang="el-GR" sz="1200" b="0" i="0" u="none" strike="noStrike" cap="none" normalizeH="0" baseline="0" dirty="0">
                <a:ln>
                  <a:noFill/>
                </a:ln>
                <a:solidFill>
                  <a:srgbClr val="000000"/>
                </a:solidFill>
                <a:effectLst/>
                <a:latin typeface="open-sans"/>
              </a:rPr>
              <a:t> NTSC, the </a:t>
            </a:r>
            <a:r>
              <a:rPr kumimoji="0" lang="el-GR" altLang="el-GR" sz="1200" b="0" i="0" u="none" strike="noStrike" cap="none" normalizeH="0" baseline="0" dirty="0" err="1">
                <a:ln>
                  <a:noFill/>
                </a:ln>
                <a:solidFill>
                  <a:srgbClr val="000000"/>
                </a:solidFill>
                <a:effectLst/>
                <a:latin typeface="open-sans"/>
              </a:rPr>
              <a:t>standard</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in the United States)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appears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time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other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of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follows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instant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later</a:t>
            </a:r>
            <a:r>
              <a:rPr kumimoji="0" lang="el-GR" altLang="el-GR" sz="1200" b="0" i="0" u="none" strike="noStrike" cap="none" normalizeH="0" baseline="0" dirty="0">
                <a:ln>
                  <a:noFill/>
                </a:ln>
                <a:solidFill>
                  <a:srgbClr val="000000"/>
                </a:solidFill>
                <a:effectLst/>
                <a:latin typeface="open-sans"/>
              </a:rPr>
              <a:t> (1/60th of a </a:t>
            </a:r>
            <a:r>
              <a:rPr kumimoji="0" lang="el-GR" altLang="el-GR" sz="1200" b="0" i="0" u="none" strike="noStrike" cap="none" normalizeH="0" baseline="0" dirty="0" err="1">
                <a:ln>
                  <a:noFill/>
                </a:ln>
                <a:solidFill>
                  <a:srgbClr val="000000"/>
                </a:solidFill>
                <a:effectLst/>
                <a:latin typeface="open-sans"/>
              </a:rPr>
              <a:t>second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precise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relies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fact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eyes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detect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procedure</a:t>
            </a:r>
            <a:r>
              <a:rPr kumimoji="0" lang="el-GR" altLang="el-GR" sz="1200" b="0" i="0" u="none" strike="noStrike" cap="none" normalizeH="0" baseline="0" dirty="0">
                <a:ln>
                  <a:noFill/>
                </a:ln>
                <a:solidFill>
                  <a:srgbClr val="000000"/>
                </a:solidFill>
                <a:effectLst/>
                <a:latin typeface="open-sans"/>
              </a:rPr>
              <a:t> in </a:t>
            </a:r>
            <a:r>
              <a:rPr kumimoji="0" lang="el-GR" altLang="el-GR" sz="1200" b="0" i="0" u="none" strike="noStrike" cap="none" normalizeH="0" baseline="0" dirty="0" err="1">
                <a:ln>
                  <a:noFill/>
                </a:ln>
                <a:solidFill>
                  <a:srgbClr val="000000"/>
                </a:solidFill>
                <a:effectLst/>
                <a:latin typeface="open-sans"/>
              </a:rPr>
              <a:t>action</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least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explicitly</a:t>
            </a:r>
            <a:r>
              <a:rPr kumimoji="0" lang="el-GR" altLang="el-GR" sz="1200" b="0" i="0" u="none" strike="noStrike" cap="none" normalizeH="0" baseline="0" dirty="0">
                <a:ln>
                  <a:noFill/>
                </a:ln>
                <a:solidFill>
                  <a:srgbClr val="000000"/>
                </a:solidFill>
                <a:effectLst/>
                <a:latin typeface="open-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Progressive</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In a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entire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painted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which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greatly</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reduces</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flickering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people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notice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watching</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available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throughout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range</a:t>
            </a:r>
            <a:r>
              <a:rPr kumimoji="0" lang="el-GR" altLang="el-GR" sz="1200" b="0" i="0" u="none" strike="noStrike" cap="none" normalizeH="0" baseline="0" dirty="0">
                <a:ln>
                  <a:noFill/>
                </a:ln>
                <a:solidFill>
                  <a:srgbClr val="000000"/>
                </a:solidFill>
                <a:effectLst/>
                <a:latin typeface="open-sans"/>
              </a:rPr>
              <a:t> of TV </a:t>
            </a:r>
            <a:r>
              <a:rPr kumimoji="0" lang="el-GR" altLang="el-GR" sz="1200" b="0" i="0" u="none" strike="noStrike" cap="none" normalizeH="0" baseline="0" dirty="0" err="1">
                <a:ln>
                  <a:noFill/>
                </a:ln>
                <a:solidFill>
                  <a:srgbClr val="000000"/>
                </a:solidFill>
                <a:effectLst/>
                <a:latin typeface="open-sans"/>
              </a:rPr>
              <a:t>types</a:t>
            </a:r>
            <a:endParaRPr kumimoji="0" lang="el-GR" altLang="el-GR" sz="1200" b="0" i="0" u="none" strike="noStrike" cap="none" normalizeH="0" baseline="0" dirty="0">
              <a:ln>
                <a:noFill/>
              </a:ln>
              <a:solidFill>
                <a:srgbClr val="000000"/>
              </a:solidFill>
              <a:effectLst/>
              <a:latin typeface="open-sans"/>
            </a:endParaRP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85758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73611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00388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https://www.itu.int/dms_pubrec/itu-r/rec/bt/R-REC-BT.709-6-201506-I!!PDF-E.pdf</a:t>
            </a:r>
            <a:r>
              <a:rPr lang="en-US" dirty="0"/>
              <a:t>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251085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8164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617806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619186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203043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43873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1581610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https://en.wikipedia.org/wiki/File:BNC_75_ohm_co</a:t>
            </a:r>
          </a:p>
          <a:p>
            <a:r>
              <a:rPr lang="en-US" dirty="0"/>
              <a:t>https://upload.wikimedia.org/wikipedia/commons/thumb/3/37/Dvi-cable.jpg/1280px-Dvi-cable.jpgnnector.jpg </a:t>
            </a:r>
          </a:p>
          <a:p>
            <a:r>
              <a:rPr lang="en-US" dirty="0"/>
              <a:t>https://upload.wikimedia.org/wikipedia/commons/thumb/c/c2/HDMI-Connector.jpg/1280px-HDMI-Connector.jpg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271931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85075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https://p1.pxfuel.com/preview/427/633/72/tripod-spotlight-equipment-people-technology-tv-show.jpg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9682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στόχοι του κεφαλαίου περιλαμβάνουν την κατανόηση των τρόπων αναπαράστασης της πληροφορίας που αφορά τα χρώματα σε </a:t>
            </a:r>
            <a:r>
              <a:rPr lang="el-GR" dirty="0" err="1"/>
              <a:t>μιαν</a:t>
            </a:r>
            <a:r>
              <a:rPr lang="el-GR" dirty="0"/>
              <a:t> εικόνα και κατ’ επέκταση στο βίντεο, τη μετατροπή μεταξύ ισοδύναμων τρόπων αναπαράστασης εικόνων και βίντεο, τη διαχείριση της </a:t>
            </a:r>
            <a:r>
              <a:rPr lang="el-GR" dirty="0" err="1"/>
              <a:t>υποδειγματοληψίας</a:t>
            </a:r>
            <a:r>
              <a:rPr lang="el-GR" dirty="0"/>
              <a:t> χρώματος και τη συσχέτιση με τα χαρακτηριστικά του τηλεοπτικού σήματος. Επίσης, συζητάμε τις απαιτήσεις σε εύρος ζώνης και τον τρόπο που αυτές σχετίζονται με τις επιλογές που αφορούν το βίντεο</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68808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a:t>
            </a:r>
            <a:r>
              <a:rPr lang="el-GR" dirty="0" err="1"/>
              <a:t>μιαν</a:t>
            </a:r>
            <a:r>
              <a:rPr lang="el-GR" dirty="0"/>
              <a:t> αλληλουχία εικόνων, οι οποίες απαρτίζονται από </a:t>
            </a:r>
            <a:r>
              <a:rPr lang="el-GR"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 το πλήθος των οποίων καθορίζει την ανάλυση (</a:t>
            </a:r>
            <a:r>
              <a:rPr lang="el-GR" dirty="0" err="1"/>
              <a:t>resolution</a:t>
            </a:r>
            <a:r>
              <a:rPr lang="el-GR" dirty="0"/>
              <a:t>). Η ανάλυση προκύπτει από το γινόμενο του πλήθους των γραμμών επί των στηλών της εικόνας.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https://www.google.com/url?sa=i&amp;url=https%3A%2F%2Ftexnologia.net%2Fti-einai-high-definition-hd-plirofories-kai-analysi%2F2020%2F02&amp;psig=AOvVaw1OWyCa-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ubRw3k2aymjQtOO&amp;ust=1606817633847000&amp;source=</a:t>
            </a:r>
            <a:r>
              <a:rPr lang="el-GR" dirty="0" err="1"/>
              <a:t>images&amp;cd</a:t>
            </a:r>
            <a:r>
              <a:rPr lang="el-GR" dirty="0"/>
              <a:t>=</a:t>
            </a:r>
            <a:r>
              <a:rPr lang="el-GR" dirty="0" err="1"/>
              <a:t>vfe&amp;ved</a:t>
            </a:r>
            <a:r>
              <a:rPr lang="el-GR" dirty="0"/>
              <a:t>=0CAIQjRxqFwoTCMDatLaEqu0CFQAAAAAdAAAAABAD</a:t>
            </a:r>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52485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Επειδή οι σκηνές διαφοροποιούνται με τον χρόνο, απαιτείται να λαμβάνονται πολλές διαδοχικές εικόνες. Η ταχύτητα με την οποία λαμβάνουμε τις εικόνες ποικίλλει και μετριέται σε πλαίσια ανά δευτερόλεπτο (</a:t>
            </a:r>
            <a:r>
              <a:rPr lang="el-GR" dirty="0" err="1"/>
              <a:t>frames</a:t>
            </a:r>
            <a:r>
              <a:rPr lang="el-GR" dirty="0"/>
              <a:t> per </a:t>
            </a:r>
            <a:r>
              <a:rPr lang="el-GR" dirty="0" err="1"/>
              <a:t>second</a:t>
            </a:r>
            <a:r>
              <a:rPr lang="el-GR" dirty="0"/>
              <a:t>, </a:t>
            </a:r>
            <a:r>
              <a:rPr lang="el-GR" dirty="0" err="1"/>
              <a:t>fps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89036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tsi.org/deliver/etsi_ts/102800_102899/102831/01.02.01_60/ts_102831v010201p.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images.app.goo.gl/uFUFYUQ4GsuRVn4u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https://eclass.uoa.gr/courses/D47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Chroma_subsampl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Συστήματα Ψηφιακής </a:t>
            </a:r>
            <a:r>
              <a:rPr lang="el-GR" dirty="0" err="1">
                <a:solidFill>
                  <a:srgbClr val="5075BC"/>
                </a:solidFill>
              </a:rPr>
              <a:t>Ευρυεκπομπής</a:t>
            </a:r>
            <a:endParaRPr lang="el-GR" dirty="0">
              <a:solidFill>
                <a:srgbClr val="5075BC"/>
              </a:solidFill>
            </a:endParaRP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2022 – 2023</a:t>
            </a:r>
          </a:p>
          <a:p>
            <a:endParaRPr lang="en-US" sz="2800" dirty="0"/>
          </a:p>
          <a:p>
            <a:r>
              <a:rPr lang="el-GR" sz="2000" dirty="0"/>
              <a:t>Δημοσθένης </a:t>
            </a:r>
            <a:r>
              <a:rPr lang="el-GR" sz="2000" dirty="0" err="1"/>
              <a:t>Βουγιούκας</a:t>
            </a:r>
            <a:r>
              <a:rPr lang="el-GR" sz="2000" dirty="0"/>
              <a:t>, Παντελής Μπαλαούρας</a:t>
            </a:r>
            <a:r>
              <a:rPr lang="en-US" sz="2000" dirty="0"/>
              <a:t>, </a:t>
            </a:r>
            <a:r>
              <a:rPr lang="el-GR" sz="2000" dirty="0"/>
              <a:t>Πέτρος </a:t>
            </a:r>
            <a:r>
              <a:rPr lang="el-GR" sz="2000" dirty="0" err="1"/>
              <a:t>Μπίθας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146787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645114-8071-4527-85CD-1C25E62EAC08}"/>
              </a:ext>
            </a:extLst>
          </p:cNvPr>
          <p:cNvSpPr>
            <a:spLocks noGrp="1"/>
          </p:cNvSpPr>
          <p:nvPr>
            <p:ph type="title"/>
          </p:nvPr>
        </p:nvSpPr>
        <p:spPr/>
        <p:txBody>
          <a:bodyPr/>
          <a:lstStyle/>
          <a:p>
            <a:r>
              <a:rPr lang="el-GR" dirty="0"/>
              <a:t>Σύσταση </a:t>
            </a:r>
            <a:r>
              <a:rPr lang="en-US" dirty="0"/>
              <a:t>DVB-S2/T2</a:t>
            </a:r>
            <a:endParaRPr lang="el-GR" dirty="0"/>
          </a:p>
        </p:txBody>
      </p:sp>
      <p:sp>
        <p:nvSpPr>
          <p:cNvPr id="3" name="Θέση περιεχομένου 2">
            <a:extLst>
              <a:ext uri="{FF2B5EF4-FFF2-40B4-BE49-F238E27FC236}">
                <a16:creationId xmlns:a16="http://schemas.microsoft.com/office/drawing/2014/main" id="{1ABF97A4-0CFE-4EEB-92AC-798380D70FC6}"/>
              </a:ext>
            </a:extLst>
          </p:cNvPr>
          <p:cNvSpPr>
            <a:spLocks noGrp="1"/>
          </p:cNvSpPr>
          <p:nvPr>
            <p:ph idx="1"/>
          </p:nvPr>
        </p:nvSpPr>
        <p:spPr>
          <a:xfrm>
            <a:off x="464156" y="1556792"/>
            <a:ext cx="8679844" cy="4525963"/>
          </a:xfrm>
        </p:spPr>
        <p:txBody>
          <a:bodyPr/>
          <a:lstStyle/>
          <a:p>
            <a:r>
              <a:rPr lang="en-US" dirty="0"/>
              <a:t>European Telecommunications Standards Institute (ETSI)</a:t>
            </a:r>
          </a:p>
          <a:p>
            <a:r>
              <a:rPr lang="en-US" dirty="0"/>
              <a:t>Digital Video Broadcasting Project (DVB)</a:t>
            </a:r>
          </a:p>
          <a:p>
            <a:r>
              <a:rPr lang="el-GR" dirty="0"/>
              <a:t>Σύσταση </a:t>
            </a:r>
            <a:r>
              <a:rPr lang="en-US" dirty="0"/>
              <a:t>DVB-T2: </a:t>
            </a:r>
            <a:r>
              <a:rPr lang="en-US" dirty="0">
                <a:hlinkClick r:id="rId3"/>
              </a:rPr>
              <a:t>https://www.etsi.org/deliver/etsi_ts/102800_102899/102831/01.02.01_60/ts_102831v010201p.pdf</a:t>
            </a:r>
            <a:r>
              <a:rPr lang="en-US" dirty="0"/>
              <a:t> </a:t>
            </a:r>
            <a:endParaRPr lang="el-GR" dirty="0"/>
          </a:p>
        </p:txBody>
      </p:sp>
    </p:spTree>
    <p:extLst>
      <p:ext uri="{BB962C8B-B14F-4D97-AF65-F5344CB8AC3E}">
        <p14:creationId xmlns:p14="http://schemas.microsoft.com/office/powerpoint/2010/main" val="293638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7188812-D333-B94A-880F-125D1BFA2DE1}"/>
              </a:ext>
            </a:extLst>
          </p:cNvPr>
          <p:cNvPicPr>
            <a:picLocks noGrp="1" noChangeAspect="1"/>
          </p:cNvPicPr>
          <p:nvPr>
            <p:ph idx="1"/>
          </p:nvPr>
        </p:nvPicPr>
        <p:blipFill>
          <a:blip r:embed="rId2"/>
          <a:stretch>
            <a:fillRect/>
          </a:stretch>
        </p:blipFill>
        <p:spPr>
          <a:xfrm>
            <a:off x="581025" y="944490"/>
            <a:ext cx="7974013" cy="4365771"/>
          </a:xfrm>
          <a:prstGeom prst="rect">
            <a:avLst/>
          </a:prstGeom>
          <a:ln>
            <a:noFill/>
          </a:ln>
          <a:effectLst>
            <a:outerShdw blurRad="292100" dist="139700" dir="2700000" algn="tl" rotWithShape="0">
              <a:srgbClr val="333333">
                <a:alpha val="65000"/>
              </a:srgbClr>
            </a:outerShdw>
          </a:effectLst>
        </p:spPr>
      </p:pic>
      <p:sp>
        <p:nvSpPr>
          <p:cNvPr id="6" name="Ορθογώνιο 5">
            <a:extLst>
              <a:ext uri="{FF2B5EF4-FFF2-40B4-BE49-F238E27FC236}">
                <a16:creationId xmlns:a16="http://schemas.microsoft.com/office/drawing/2014/main" id="{62C9583D-A810-67B1-37F6-57FF149A7813}"/>
              </a:ext>
            </a:extLst>
          </p:cNvPr>
          <p:cNvSpPr/>
          <p:nvPr/>
        </p:nvSpPr>
        <p:spPr>
          <a:xfrm>
            <a:off x="1475656" y="1547738"/>
            <a:ext cx="1368152" cy="339342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324155E9-B6B6-81C3-FF3C-456AA1D221C5}"/>
              </a:ext>
            </a:extLst>
          </p:cNvPr>
          <p:cNvSpPr/>
          <p:nvPr/>
        </p:nvSpPr>
        <p:spPr>
          <a:xfrm>
            <a:off x="6588224" y="1268760"/>
            <a:ext cx="1368152" cy="339342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252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τοίχος&#10;&#10;Περιγραφή που δημιουργήθηκε αυτόματα">
            <a:extLst>
              <a:ext uri="{FF2B5EF4-FFF2-40B4-BE49-F238E27FC236}">
                <a16:creationId xmlns:a16="http://schemas.microsoft.com/office/drawing/2014/main" id="{A3ECC543-EF02-4267-B473-9F3D3CE5E16C}"/>
              </a:ext>
            </a:extLst>
          </p:cNvPr>
          <p:cNvPicPr>
            <a:picLocks noChangeAspect="1"/>
          </p:cNvPicPr>
          <p:nvPr/>
        </p:nvPicPr>
        <p:blipFill rotWithShape="1">
          <a:blip r:embed="rId3"/>
          <a:srcRect l="11000" r="-1" b="-1"/>
          <a:stretch/>
        </p:blipFill>
        <p:spPr>
          <a:xfrm>
            <a:off x="20" y="10"/>
            <a:ext cx="9143980" cy="6857990"/>
          </a:xfrm>
          <a:prstGeom prst="rect">
            <a:avLst/>
          </a:prstGeom>
          <a:noFill/>
        </p:spPr>
      </p:pic>
    </p:spTree>
    <p:extLst>
      <p:ext uri="{BB962C8B-B14F-4D97-AF65-F5344CB8AC3E}">
        <p14:creationId xmlns:p14="http://schemas.microsoft.com/office/powerpoint/2010/main" val="300438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ενότητας</a:t>
            </a:r>
          </a:p>
        </p:txBody>
      </p:sp>
      <p:sp>
        <p:nvSpPr>
          <p:cNvPr id="3" name="Content Placeholder 2"/>
          <p:cNvSpPr>
            <a:spLocks noGrp="1"/>
          </p:cNvSpPr>
          <p:nvPr>
            <p:ph idx="1"/>
          </p:nvPr>
        </p:nvSpPr>
        <p:spPr>
          <a:xfrm>
            <a:off x="464156" y="1556792"/>
            <a:ext cx="8572340" cy="4824536"/>
          </a:xfrm>
        </p:spPr>
        <p:txBody>
          <a:bodyPr>
            <a:normAutofit fontScale="77500" lnSpcReduction="20000"/>
          </a:bodyPr>
          <a:lstStyle/>
          <a:p>
            <a:pPr marL="0" indent="0">
              <a:lnSpc>
                <a:spcPct val="110000"/>
              </a:lnSpc>
              <a:spcAft>
                <a:spcPts val="600"/>
              </a:spcAft>
              <a:buNone/>
            </a:pPr>
            <a:r>
              <a:rPr lang="el-GR" dirty="0"/>
              <a:t>Να κατανοηθούν</a:t>
            </a:r>
            <a:r>
              <a:rPr lang="en-US" dirty="0"/>
              <a:t>:</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τρόποι αναπαράστασης της πληροφορίας </a:t>
            </a:r>
            <a:r>
              <a:rPr lang="el-GR" sz="3100" dirty="0"/>
              <a:t>που αφορά τα χρώματα σε μια εικόνα και κατ’ επέκταση στο βίντεο. </a:t>
            </a:r>
          </a:p>
          <a:p>
            <a:pPr marL="457200" indent="-457200">
              <a:lnSpc>
                <a:spcPct val="120000"/>
              </a:lnSpc>
              <a:spcAft>
                <a:spcPts val="1200"/>
              </a:spcAft>
              <a:buFont typeface="Wingdings" panose="05000000000000000000" pitchFamily="2" charset="2"/>
              <a:buChar char="ü"/>
            </a:pPr>
            <a:r>
              <a:rPr lang="el-GR" sz="3100" dirty="0"/>
              <a:t>Η </a:t>
            </a:r>
            <a:r>
              <a:rPr lang="el-GR" sz="3100" b="1" dirty="0"/>
              <a:t>μετατροπή μεταξύ ισοδύναμων τρόπων αναπαράστασης </a:t>
            </a:r>
            <a:r>
              <a:rPr lang="el-GR" sz="3100" dirty="0"/>
              <a:t>εικόνων και βίντεο</a:t>
            </a:r>
          </a:p>
          <a:p>
            <a:pPr marL="457200" indent="-457200">
              <a:lnSpc>
                <a:spcPct val="120000"/>
              </a:lnSpc>
              <a:spcAft>
                <a:spcPts val="1200"/>
              </a:spcAft>
              <a:buFont typeface="Wingdings" panose="05000000000000000000" pitchFamily="2" charset="2"/>
              <a:buChar char="ü"/>
            </a:pPr>
            <a:r>
              <a:rPr lang="el-GR" sz="3100" dirty="0"/>
              <a:t>Η </a:t>
            </a:r>
            <a:r>
              <a:rPr lang="el-GR" sz="3100" b="1" dirty="0"/>
              <a:t>διαχείριση της </a:t>
            </a:r>
            <a:r>
              <a:rPr lang="el-GR" sz="3100" b="1" dirty="0" err="1"/>
              <a:t>υποδειγματοληψίας</a:t>
            </a:r>
            <a:r>
              <a:rPr lang="el-GR" sz="3100" b="1" dirty="0"/>
              <a:t> </a:t>
            </a:r>
            <a:r>
              <a:rPr lang="el-GR" sz="3100" dirty="0"/>
              <a:t>χρώματος και τη συσχέτιση με τα χαρακτηριστικά του τηλεοπτικού σήματος.</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απαιτήσεις σε εύρος ζώνης </a:t>
            </a:r>
            <a:r>
              <a:rPr lang="el-GR" sz="3100" dirty="0"/>
              <a:t>και τον τρόπο που αυτές σχετίζονται με τις επιλογές που αφορούν το βίντεο.</a:t>
            </a:r>
          </a:p>
          <a:p>
            <a:pPr marL="0">
              <a:lnSpc>
                <a:spcPct val="110000"/>
              </a:lnSpc>
              <a:spcAft>
                <a:spcPts val="600"/>
              </a:spcAft>
            </a:pPr>
            <a:endParaRPr lang="el-GR" dirty="0"/>
          </a:p>
        </p:txBody>
      </p:sp>
    </p:spTree>
    <p:extLst>
      <p:ext uri="{BB962C8B-B14F-4D97-AF65-F5344CB8AC3E}">
        <p14:creationId xmlns:p14="http://schemas.microsoft.com/office/powerpoint/2010/main" val="288245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(1)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0" y="1556792"/>
            <a:ext cx="3995936" cy="5026570"/>
          </a:xfrm>
        </p:spPr>
        <p:txBody>
          <a:bodyPr>
            <a:normAutofit fontScale="92500"/>
          </a:bodyPr>
          <a:lstStyle/>
          <a:p>
            <a:r>
              <a:rPr lang="el-GR" sz="2800" b="1" dirty="0"/>
              <a:t>Βίντεο</a:t>
            </a:r>
            <a:r>
              <a:rPr lang="el-GR" sz="2800" dirty="0"/>
              <a:t> =  αλληλουχία εικόνων ή αλλιώς πλαίσια</a:t>
            </a:r>
          </a:p>
          <a:p>
            <a:r>
              <a:rPr lang="el-GR" sz="2800" b="1" dirty="0"/>
              <a:t>Εικόνα </a:t>
            </a:r>
          </a:p>
          <a:p>
            <a:pPr lvl="1"/>
            <a:r>
              <a:rPr lang="el-GR" sz="2400" b="1" dirty="0" err="1"/>
              <a:t>εικονοστοιχεία</a:t>
            </a:r>
            <a:r>
              <a:rPr lang="el-GR" sz="2400" dirty="0"/>
              <a:t> (</a:t>
            </a:r>
            <a:r>
              <a:rPr lang="el-GR" sz="2400" dirty="0" err="1"/>
              <a:t>picture</a:t>
            </a:r>
            <a:r>
              <a:rPr lang="el-GR" sz="2400" dirty="0"/>
              <a:t> </a:t>
            </a:r>
            <a:r>
              <a:rPr lang="el-GR" sz="2400" dirty="0" err="1"/>
              <a:t>elements</a:t>
            </a:r>
            <a:r>
              <a:rPr lang="el-GR" sz="2400" dirty="0"/>
              <a:t>- </a:t>
            </a:r>
            <a:r>
              <a:rPr lang="el-GR" sz="2400" dirty="0" err="1"/>
              <a:t>pixels</a:t>
            </a:r>
            <a:r>
              <a:rPr lang="el-GR" sz="2400" dirty="0"/>
              <a:t>)</a:t>
            </a:r>
          </a:p>
          <a:p>
            <a:pPr lvl="1"/>
            <a:r>
              <a:rPr lang="el-GR" sz="2400" dirty="0"/>
              <a:t>πλήθος</a:t>
            </a:r>
            <a:r>
              <a:rPr lang="en-US" sz="2400" dirty="0"/>
              <a:t> pixel = </a:t>
            </a:r>
            <a:r>
              <a:rPr lang="el-GR" sz="2400" dirty="0"/>
              <a:t> ανάλυση (</a:t>
            </a:r>
            <a:r>
              <a:rPr lang="el-GR" sz="2400" dirty="0" err="1"/>
              <a:t>resolution</a:t>
            </a:r>
            <a:r>
              <a:rPr lang="el-GR" sz="2400" dirty="0"/>
              <a:t>)</a:t>
            </a:r>
            <a:endParaRPr lang="en-US" sz="2400" dirty="0"/>
          </a:p>
          <a:p>
            <a:pPr lvl="1"/>
            <a:r>
              <a:rPr lang="el-GR" sz="2400" dirty="0"/>
              <a:t>Η </a:t>
            </a:r>
            <a:r>
              <a:rPr lang="el-GR" sz="2400" b="1" dirty="0"/>
              <a:t>ανάλυση</a:t>
            </a:r>
            <a:r>
              <a:rPr lang="el-GR" sz="2400" dirty="0"/>
              <a:t> = πλήθους των γραμμών Χ των στηλών της εικόνας</a:t>
            </a:r>
            <a:r>
              <a:rPr lang="en-US" sz="2400" dirty="0"/>
              <a:t>, </a:t>
            </a:r>
            <a:r>
              <a:rPr lang="el-GR" sz="2400" dirty="0"/>
              <a:t>π.χ. </a:t>
            </a:r>
            <a:r>
              <a:rPr lang="el-GR" sz="2400" i="1" dirty="0"/>
              <a:t>1920 Χ 1080 = 2.073.600 </a:t>
            </a:r>
            <a:r>
              <a:rPr lang="en-US" sz="2400" i="1" dirty="0"/>
              <a:t>pixels</a:t>
            </a:r>
            <a:endParaRPr lang="el-GR" sz="2400" dirty="0"/>
          </a:p>
        </p:txBody>
      </p:sp>
      <p:pic>
        <p:nvPicPr>
          <p:cNvPr id="4" name="Εικόνα 3" descr="Εικόνα που περιέχει φύλλο&#10;&#10;Περιγραφή που δημιουργήθηκε αυτόματα">
            <a:extLst>
              <a:ext uri="{FF2B5EF4-FFF2-40B4-BE49-F238E27FC236}">
                <a16:creationId xmlns:a16="http://schemas.microsoft.com/office/drawing/2014/main" id="{0E9BA020-429E-4349-BBB8-1E7DB95C0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311" y="1228631"/>
            <a:ext cx="5850689" cy="1683684"/>
          </a:xfrm>
          <a:prstGeom prst="rect">
            <a:avLst/>
          </a:prstGeom>
        </p:spPr>
      </p:pic>
      <p:sp>
        <p:nvSpPr>
          <p:cNvPr id="5" name="TextBox 4">
            <a:extLst>
              <a:ext uri="{FF2B5EF4-FFF2-40B4-BE49-F238E27FC236}">
                <a16:creationId xmlns:a16="http://schemas.microsoft.com/office/drawing/2014/main" id="{1CE116BD-7DB6-4BBC-957F-E56164FF0CF1}"/>
              </a:ext>
            </a:extLst>
          </p:cNvPr>
          <p:cNvSpPr txBox="1"/>
          <p:nvPr/>
        </p:nvSpPr>
        <p:spPr>
          <a:xfrm>
            <a:off x="4062248" y="2912315"/>
            <a:ext cx="4591372" cy="215444"/>
          </a:xfrm>
          <a:prstGeom prst="rect">
            <a:avLst/>
          </a:prstGeom>
          <a:noFill/>
        </p:spPr>
        <p:txBody>
          <a:bodyPr wrap="square">
            <a:spAutoFit/>
          </a:bodyPr>
          <a:lstStyle/>
          <a:p>
            <a:r>
              <a:rPr lang="el-GR" sz="800" dirty="0">
                <a:latin typeface="+mn-lt"/>
                <a:hlinkClick r:id="rId4"/>
              </a:rPr>
              <a:t>https://images.app.goo.gl/uFUFYUQ4GsuRVn4u5</a:t>
            </a:r>
            <a:r>
              <a:rPr lang="en-US" sz="800" dirty="0">
                <a:latin typeface="+mn-lt"/>
              </a:rPr>
              <a:t> </a:t>
            </a:r>
            <a:endParaRPr lang="el-GR" sz="800" dirty="0">
              <a:latin typeface="+mn-lt"/>
            </a:endParaRPr>
          </a:p>
        </p:txBody>
      </p:sp>
      <p:pic>
        <p:nvPicPr>
          <p:cNvPr id="7" name="Εικόνα 6">
            <a:extLst>
              <a:ext uri="{FF2B5EF4-FFF2-40B4-BE49-F238E27FC236}">
                <a16:creationId xmlns:a16="http://schemas.microsoft.com/office/drawing/2014/main" id="{1C7030BF-F4E8-44FA-9DAF-ED5B66BC50E0}"/>
              </a:ext>
            </a:extLst>
          </p:cNvPr>
          <p:cNvPicPr>
            <a:picLocks noChangeAspect="1"/>
          </p:cNvPicPr>
          <p:nvPr/>
        </p:nvPicPr>
        <p:blipFill rotWithShape="1">
          <a:blip r:embed="rId5">
            <a:extLst>
              <a:ext uri="{28A0092B-C50C-407E-A947-70E740481C1C}">
                <a14:useLocalDpi xmlns:a14="http://schemas.microsoft.com/office/drawing/2010/main" val="0"/>
              </a:ext>
            </a:extLst>
          </a:blip>
          <a:srcRect l="16346" t="6372" r="24190" b="12913"/>
          <a:stretch/>
        </p:blipFill>
        <p:spPr>
          <a:xfrm>
            <a:off x="4716016" y="3127759"/>
            <a:ext cx="3851920" cy="3570071"/>
          </a:xfrm>
          <a:prstGeom prst="rect">
            <a:avLst/>
          </a:prstGeom>
        </p:spPr>
      </p:pic>
    </p:spTree>
    <p:extLst>
      <p:ext uri="{BB962C8B-B14F-4D97-AF65-F5344CB8AC3E}">
        <p14:creationId xmlns:p14="http://schemas.microsoft.com/office/powerpoint/2010/main" val="158916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a:t>
            </a:r>
            <a:r>
              <a:rPr lang="en-US" dirty="0"/>
              <a:t>2</a:t>
            </a:r>
            <a:r>
              <a:rPr lang="el-GR" dirty="0"/>
              <a:t>)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404762" cy="5026570"/>
          </a:xfrm>
        </p:spPr>
        <p:txBody>
          <a:bodyPr>
            <a:normAutofit/>
          </a:bodyPr>
          <a:lstStyle/>
          <a:p>
            <a:r>
              <a:rPr lang="el-GR" sz="2800" dirty="0"/>
              <a:t>Η </a:t>
            </a:r>
            <a:r>
              <a:rPr lang="el-GR" sz="2800" b="1" dirty="0"/>
              <a:t>ταχύτητα: </a:t>
            </a:r>
            <a:r>
              <a:rPr lang="el-GR" sz="2800" dirty="0"/>
              <a:t>μέτρηση σε πλαίσια ανά δευτερόλεπτο (</a:t>
            </a:r>
            <a:r>
              <a:rPr lang="el-GR" sz="2800" dirty="0" err="1"/>
              <a:t>frames</a:t>
            </a:r>
            <a:r>
              <a:rPr lang="el-GR" sz="2800" dirty="0"/>
              <a:t> per </a:t>
            </a:r>
            <a:r>
              <a:rPr lang="el-GR" sz="2800" dirty="0" err="1"/>
              <a:t>second</a:t>
            </a:r>
            <a:r>
              <a:rPr lang="el-GR" sz="2800" dirty="0"/>
              <a:t>, </a:t>
            </a:r>
            <a:r>
              <a:rPr lang="el-GR" sz="2800" dirty="0" err="1"/>
              <a:t>fps</a:t>
            </a:r>
            <a:r>
              <a:rPr lang="el-GR" sz="2800" dirty="0"/>
              <a:t>), π.χ. </a:t>
            </a:r>
            <a:r>
              <a:rPr lang="el-GR" sz="2800" i="1" dirty="0"/>
              <a:t>25 ή 1</a:t>
            </a:r>
            <a:r>
              <a:rPr lang="en-US" sz="2800" i="1" dirty="0"/>
              <a:t>6</a:t>
            </a:r>
            <a:r>
              <a:rPr lang="el-GR" sz="2800" i="1" dirty="0"/>
              <a:t> </a:t>
            </a:r>
            <a:r>
              <a:rPr lang="en-US" sz="2800" i="1" dirty="0"/>
              <a:t>fps</a:t>
            </a:r>
            <a:endParaRPr lang="el-GR" sz="2800" i="1" dirty="0"/>
          </a:p>
          <a:p>
            <a:pPr lvl="1"/>
            <a:r>
              <a:rPr lang="el-GR" sz="2400" i="1" dirty="0"/>
              <a:t>1920 Χ 1080 = 2.073.600 </a:t>
            </a:r>
            <a:r>
              <a:rPr lang="en-US" sz="2400" i="1" dirty="0"/>
              <a:t>pixels  / frame</a:t>
            </a:r>
          </a:p>
          <a:p>
            <a:pPr lvl="1"/>
            <a:r>
              <a:rPr lang="el-GR" sz="2400" i="1" dirty="0"/>
              <a:t>2.073.600 </a:t>
            </a:r>
            <a:r>
              <a:rPr lang="en-US" sz="2400" i="1" dirty="0"/>
              <a:t>pixels x 25 fps = </a:t>
            </a:r>
            <a:r>
              <a:rPr lang="el-GR" sz="2400" i="1" dirty="0"/>
              <a:t>51.840.000 </a:t>
            </a:r>
            <a:r>
              <a:rPr lang="en-US" sz="2400" i="1" dirty="0"/>
              <a:t>pixels / sec</a:t>
            </a:r>
            <a:endParaRPr lang="el-GR" sz="2400" i="1" dirty="0"/>
          </a:p>
        </p:txBody>
      </p:sp>
      <p:pic>
        <p:nvPicPr>
          <p:cNvPr id="5" name="Εικόνα 4" descr="Εικόνα που περιέχει φύλλο&#10;&#10;Περιγραφή που δημιουργήθηκε αυτόματα">
            <a:extLst>
              <a:ext uri="{FF2B5EF4-FFF2-40B4-BE49-F238E27FC236}">
                <a16:creationId xmlns:a16="http://schemas.microsoft.com/office/drawing/2014/main" id="{366145F2-C331-4C77-8AD1-E22BB5FB0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2" y="3645024"/>
            <a:ext cx="8757804" cy="2520280"/>
          </a:xfrm>
          <a:prstGeom prst="rect">
            <a:avLst/>
          </a:prstGeom>
        </p:spPr>
      </p:pic>
    </p:spTree>
    <p:extLst>
      <p:ext uri="{BB962C8B-B14F-4D97-AF65-F5344CB8AC3E}">
        <p14:creationId xmlns:p14="http://schemas.microsoft.com/office/powerpoint/2010/main" val="283958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6BAB6-A566-42D2-9344-281ECF8757C2}"/>
              </a:ext>
            </a:extLst>
          </p:cNvPr>
          <p:cNvSpPr>
            <a:spLocks noGrp="1"/>
          </p:cNvSpPr>
          <p:nvPr>
            <p:ph type="title"/>
          </p:nvPr>
        </p:nvSpPr>
        <p:spPr/>
        <p:txBody>
          <a:bodyPr/>
          <a:lstStyle/>
          <a:p>
            <a:r>
              <a:rPr lang="el-GR" dirty="0"/>
              <a:t>Βασικά</a:t>
            </a:r>
            <a:r>
              <a:rPr lang="en-US" dirty="0"/>
              <a:t> (3)</a:t>
            </a:r>
            <a:r>
              <a:rPr lang="el-GR" dirty="0"/>
              <a:t> </a:t>
            </a:r>
          </a:p>
        </p:txBody>
      </p:sp>
      <p:sp>
        <p:nvSpPr>
          <p:cNvPr id="3" name="Θέση περιεχομένου 2">
            <a:extLst>
              <a:ext uri="{FF2B5EF4-FFF2-40B4-BE49-F238E27FC236}">
                <a16:creationId xmlns:a16="http://schemas.microsoft.com/office/drawing/2014/main" id="{F704B2FB-CA45-47EC-82B9-84904E520158}"/>
              </a:ext>
            </a:extLst>
          </p:cNvPr>
          <p:cNvSpPr>
            <a:spLocks noGrp="1"/>
          </p:cNvSpPr>
          <p:nvPr>
            <p:ph idx="1"/>
          </p:nvPr>
        </p:nvSpPr>
        <p:spPr>
          <a:xfrm>
            <a:off x="144324" y="1556792"/>
            <a:ext cx="4427676" cy="4752528"/>
          </a:xfrm>
        </p:spPr>
        <p:txBody>
          <a:bodyPr>
            <a:normAutofit/>
          </a:bodyPr>
          <a:lstStyle/>
          <a:p>
            <a:r>
              <a:rPr lang="el-GR" b="1" dirty="0"/>
              <a:t>Ρυθμός δεδομένων</a:t>
            </a:r>
            <a:endParaRPr lang="en-US" b="1" dirty="0"/>
          </a:p>
          <a:p>
            <a:pPr lvl="1"/>
            <a:r>
              <a:rPr lang="el-GR" dirty="0"/>
              <a:t>Πλήθος </a:t>
            </a:r>
            <a:r>
              <a:rPr lang="en-US" dirty="0"/>
              <a:t>pixel </a:t>
            </a:r>
            <a:r>
              <a:rPr lang="el-GR" dirty="0"/>
              <a:t>(ανάλυση)</a:t>
            </a:r>
          </a:p>
          <a:p>
            <a:pPr lvl="1"/>
            <a:r>
              <a:rPr lang="el-GR" dirty="0"/>
              <a:t>Όγκος δεδομένων ανά </a:t>
            </a:r>
            <a:r>
              <a:rPr lang="en-US" dirty="0"/>
              <a:t>pixel</a:t>
            </a:r>
          </a:p>
          <a:p>
            <a:pPr lvl="2"/>
            <a:r>
              <a:rPr lang="el-GR" dirty="0"/>
              <a:t>Πως </a:t>
            </a:r>
            <a:r>
              <a:rPr lang="el-GR" dirty="0" err="1"/>
              <a:t>αναπαριστάται</a:t>
            </a:r>
            <a:r>
              <a:rPr lang="el-GR" dirty="0"/>
              <a:t> το χρώμα σε κάθε </a:t>
            </a:r>
            <a:r>
              <a:rPr lang="en-US" dirty="0"/>
              <a:t>pixel</a:t>
            </a:r>
          </a:p>
          <a:p>
            <a:pPr lvl="2"/>
            <a:r>
              <a:rPr lang="en-US" dirty="0"/>
              <a:t>O </a:t>
            </a:r>
            <a:r>
              <a:rPr lang="el-GR" dirty="0"/>
              <a:t>βαθμός πιστότητας ως προς το αρχικό χρώμα</a:t>
            </a:r>
            <a:endParaRPr lang="en-US" dirty="0"/>
          </a:p>
          <a:p>
            <a:pPr marL="914400" lvl="2" indent="0">
              <a:buNone/>
            </a:pPr>
            <a:endParaRPr lang="en-US" dirty="0"/>
          </a:p>
          <a:p>
            <a:pPr lvl="2"/>
            <a:endParaRPr lang="en-US" dirty="0"/>
          </a:p>
          <a:p>
            <a:pPr lvl="1"/>
            <a:endParaRPr lang="el-GR" dirty="0"/>
          </a:p>
        </p:txBody>
      </p:sp>
      <p:pic>
        <p:nvPicPr>
          <p:cNvPr id="5" name="Εικόνα 4">
            <a:extLst>
              <a:ext uri="{FF2B5EF4-FFF2-40B4-BE49-F238E27FC236}">
                <a16:creationId xmlns:a16="http://schemas.microsoft.com/office/drawing/2014/main" id="{E3F2DA06-F026-458C-A824-454451D2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1750334"/>
            <a:ext cx="4139645" cy="2182722"/>
          </a:xfrm>
          <a:prstGeom prst="rect">
            <a:avLst/>
          </a:prstGeom>
        </p:spPr>
      </p:pic>
    </p:spTree>
    <p:extLst>
      <p:ext uri="{BB962C8B-B14F-4D97-AF65-F5344CB8AC3E}">
        <p14:creationId xmlns:p14="http://schemas.microsoft.com/office/powerpoint/2010/main" val="148979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F307EBC-0A32-49F2-ACA6-30019C2F3780}"/>
              </a:ext>
            </a:extLst>
          </p:cNvPr>
          <p:cNvSpPr>
            <a:spLocks noGrp="1"/>
          </p:cNvSpPr>
          <p:nvPr>
            <p:ph type="title"/>
          </p:nvPr>
        </p:nvSpPr>
        <p:spPr/>
        <p:txBody>
          <a:bodyPr/>
          <a:lstStyle/>
          <a:p>
            <a:r>
              <a:rPr lang="en-US" dirty="0"/>
              <a:t>A</a:t>
            </a:r>
            <a:r>
              <a:rPr lang="el-GR" dirty="0" err="1"/>
              <a:t>ναπαράσταση</a:t>
            </a:r>
            <a:r>
              <a:rPr lang="el-GR" dirty="0"/>
              <a:t> σήματος βίντεο</a:t>
            </a:r>
          </a:p>
        </p:txBody>
      </p:sp>
      <p:sp>
        <p:nvSpPr>
          <p:cNvPr id="5" name="Θέση κειμένου 4">
            <a:extLst>
              <a:ext uri="{FF2B5EF4-FFF2-40B4-BE49-F238E27FC236}">
                <a16:creationId xmlns:a16="http://schemas.microsoft.com/office/drawing/2014/main" id="{8DF8F7AF-79E0-403D-AF09-3F0DF52D8206}"/>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84994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normAutofit fontScale="90000"/>
          </a:bodyPr>
          <a:lstStyle/>
          <a:p>
            <a:r>
              <a:rPr lang="el-GR" dirty="0"/>
              <a:t>Τρόποι αναπαράστασης σήματος βίντεο</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679844" cy="5026570"/>
          </a:xfrm>
        </p:spPr>
        <p:txBody>
          <a:bodyPr>
            <a:normAutofit/>
          </a:bodyPr>
          <a:lstStyle/>
          <a:p>
            <a:pPr marL="514350" indent="-514350">
              <a:buFont typeface="+mj-lt"/>
              <a:buAutoNum type="arabicPeriod"/>
            </a:pPr>
            <a:r>
              <a:rPr lang="en-US" sz="2800" b="1" dirty="0"/>
              <a:t>A</a:t>
            </a:r>
            <a:r>
              <a:rPr lang="el-GR" sz="2800" b="1" dirty="0" err="1"/>
              <a:t>ναπαράσταση</a:t>
            </a:r>
            <a:r>
              <a:rPr lang="el-GR" sz="2800" b="1" dirty="0"/>
              <a:t> του σήματος βίντεο </a:t>
            </a:r>
            <a:r>
              <a:rPr lang="el-GR" sz="2800" dirty="0"/>
              <a:t>με βάση την αναπαράσταση</a:t>
            </a:r>
            <a:r>
              <a:rPr lang="el-GR" sz="2800" b="1" dirty="0"/>
              <a:t> RGB </a:t>
            </a:r>
            <a:r>
              <a:rPr lang="el-GR" sz="2800" dirty="0"/>
              <a:t>(βασικά χρώματα </a:t>
            </a:r>
            <a:r>
              <a:rPr lang="el-GR" sz="2800" b="1" dirty="0"/>
              <a:t>R</a:t>
            </a:r>
            <a:r>
              <a:rPr lang="el-GR" sz="2800" dirty="0"/>
              <a:t>ed, </a:t>
            </a:r>
            <a:r>
              <a:rPr lang="el-GR" sz="2800" b="1" dirty="0" err="1"/>
              <a:t>G</a:t>
            </a:r>
            <a:r>
              <a:rPr lang="el-GR" sz="2800" dirty="0" err="1"/>
              <a:t>reen</a:t>
            </a:r>
            <a:r>
              <a:rPr lang="el-GR" sz="2800" dirty="0"/>
              <a:t>, </a:t>
            </a:r>
            <a:r>
              <a:rPr lang="el-GR" sz="2800" b="1" dirty="0" err="1"/>
              <a:t>B</a:t>
            </a:r>
            <a:r>
              <a:rPr lang="el-GR" sz="2800" dirty="0" err="1"/>
              <a:t>lue</a:t>
            </a:r>
            <a:r>
              <a:rPr lang="el-GR" sz="2800" dirty="0"/>
              <a:t>). </a:t>
            </a:r>
          </a:p>
          <a:p>
            <a:pPr lvl="1"/>
            <a:r>
              <a:rPr lang="el-GR" sz="2400" dirty="0"/>
              <a:t>στη λήψη του σήματος στον εικονολήπτη </a:t>
            </a:r>
            <a:r>
              <a:rPr lang="en-US" sz="2400" dirty="0"/>
              <a:t>(</a:t>
            </a:r>
            <a:r>
              <a:rPr lang="el-GR" sz="2400" dirty="0"/>
              <a:t>κάμερα) και </a:t>
            </a:r>
          </a:p>
          <a:p>
            <a:pPr lvl="1"/>
            <a:r>
              <a:rPr lang="el-GR" sz="2400" dirty="0"/>
              <a:t>για την αναπαραγωγή αυτού στον δέκτη</a:t>
            </a:r>
            <a:r>
              <a:rPr lang="en-US" sz="2400" dirty="0"/>
              <a:t> (</a:t>
            </a:r>
            <a:r>
              <a:rPr lang="el-GR" sz="2400" dirty="0"/>
              <a:t>οθόνη)</a:t>
            </a:r>
          </a:p>
          <a:p>
            <a:pPr marL="514350" indent="-514350">
              <a:buFont typeface="+mj-lt"/>
              <a:buAutoNum type="arabicPeriod"/>
            </a:pPr>
            <a:r>
              <a:rPr lang="el-GR" sz="2800" dirty="0"/>
              <a:t>Για τη μετάδοση έχουμε μια μετατροπή από τον χώρο RGB σε έναν άλλο </a:t>
            </a:r>
            <a:r>
              <a:rPr lang="el-GR" sz="2800" b="1" dirty="0"/>
              <a:t>ισοδύναμο τρόπο αναπαράστασης </a:t>
            </a:r>
          </a:p>
          <a:p>
            <a:pPr lvl="1"/>
            <a:r>
              <a:rPr lang="el-GR" sz="2400" b="1" dirty="0"/>
              <a:t>φωτεινότητα</a:t>
            </a:r>
            <a:r>
              <a:rPr lang="el-GR" sz="2400" dirty="0"/>
              <a:t> </a:t>
            </a:r>
            <a:r>
              <a:rPr lang="en-US" sz="2400" dirty="0"/>
              <a:t>(Y)</a:t>
            </a:r>
            <a:endParaRPr lang="el-GR" sz="2400" dirty="0"/>
          </a:p>
          <a:p>
            <a:pPr lvl="1"/>
            <a:r>
              <a:rPr lang="el-GR" sz="2400" dirty="0"/>
              <a:t>μεγέθη που ονομάζουμε </a:t>
            </a:r>
            <a:r>
              <a:rPr lang="el-GR" sz="2400" b="1" dirty="0" err="1"/>
              <a:t>χρωμοδιαφορές</a:t>
            </a:r>
            <a:r>
              <a:rPr lang="el-GR" sz="2400" b="1" dirty="0"/>
              <a:t> </a:t>
            </a:r>
            <a:r>
              <a:rPr lang="el-GR" sz="2400" dirty="0"/>
              <a:t>(</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 , C</a:t>
            </a:r>
            <a:r>
              <a:rPr lang="en-US" sz="2400" baseline="-25000" dirty="0"/>
              <a:t>g</a:t>
            </a:r>
            <a:r>
              <a:rPr lang="el-GR" sz="2400" dirty="0"/>
              <a:t>)</a:t>
            </a:r>
            <a:endParaRPr lang="en-US" sz="2400" dirty="0"/>
          </a:p>
        </p:txBody>
      </p:sp>
    </p:spTree>
    <p:extLst>
      <p:ext uri="{BB962C8B-B14F-4D97-AF65-F5344CB8AC3E}">
        <p14:creationId xmlns:p14="http://schemas.microsoft.com/office/powerpoint/2010/main" val="23935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Αναπαράσταση στη κάμερα/συσκευή  &amp; κατά τη μετάδοση</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605685" y="1556793"/>
            <a:ext cx="7846226" cy="2088232"/>
          </a:xfrm>
          <a:prstGeom prst="rect">
            <a:avLst/>
          </a:prstGeom>
        </p:spPr>
      </p:pic>
      <p:pic>
        <p:nvPicPr>
          <p:cNvPr id="5" name="Εικόνα 4">
            <a:extLst>
              <a:ext uri="{FF2B5EF4-FFF2-40B4-BE49-F238E27FC236}">
                <a16:creationId xmlns:a16="http://schemas.microsoft.com/office/drawing/2014/main" id="{E12BF057-B624-4E2F-B259-29DACFFCCCD7}"/>
              </a:ext>
            </a:extLst>
          </p:cNvPr>
          <p:cNvPicPr>
            <a:picLocks noChangeAspect="1"/>
          </p:cNvPicPr>
          <p:nvPr/>
        </p:nvPicPr>
        <p:blipFill>
          <a:blip r:embed="rId4"/>
          <a:stretch>
            <a:fillRect/>
          </a:stretch>
        </p:blipFill>
        <p:spPr>
          <a:xfrm>
            <a:off x="214828" y="4366025"/>
            <a:ext cx="8489453" cy="1909800"/>
          </a:xfrm>
          <a:prstGeom prst="rect">
            <a:avLst/>
          </a:prstGeom>
        </p:spPr>
      </p:pic>
      <p:sp>
        <p:nvSpPr>
          <p:cNvPr id="3" name="Ορθογώνιο 2">
            <a:extLst>
              <a:ext uri="{FF2B5EF4-FFF2-40B4-BE49-F238E27FC236}">
                <a16:creationId xmlns:a16="http://schemas.microsoft.com/office/drawing/2014/main" id="{74579E4D-2C4A-4DAC-B0BD-B7271FF33B0C}"/>
              </a:ext>
            </a:extLst>
          </p:cNvPr>
          <p:cNvSpPr/>
          <p:nvPr/>
        </p:nvSpPr>
        <p:spPr>
          <a:xfrm>
            <a:off x="837100" y="3753497"/>
            <a:ext cx="768412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Μετάδοση</a:t>
            </a:r>
          </a:p>
        </p:txBody>
      </p:sp>
    </p:spTree>
    <p:extLst>
      <p:ext uri="{BB962C8B-B14F-4D97-AF65-F5344CB8AC3E}">
        <p14:creationId xmlns:p14="http://schemas.microsoft.com/office/powerpoint/2010/main" val="377311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CA87E8-1FEB-4B60-BF97-9AB821513EDE}"/>
              </a:ext>
            </a:extLst>
          </p:cNvPr>
          <p:cNvSpPr>
            <a:spLocks noGrp="1"/>
          </p:cNvSpPr>
          <p:nvPr>
            <p:ph type="title"/>
          </p:nvPr>
        </p:nvSpPr>
        <p:spPr/>
        <p:txBody>
          <a:bodyPr/>
          <a:lstStyle/>
          <a:p>
            <a:r>
              <a:rPr lang="en-US" dirty="0"/>
              <a:t>Online </a:t>
            </a:r>
            <a:r>
              <a:rPr lang="el-GR" dirty="0"/>
              <a:t>υλικό</a:t>
            </a:r>
          </a:p>
        </p:txBody>
      </p:sp>
      <p:sp>
        <p:nvSpPr>
          <p:cNvPr id="3" name="Θέση περιεχομένου 2">
            <a:extLst>
              <a:ext uri="{FF2B5EF4-FFF2-40B4-BE49-F238E27FC236}">
                <a16:creationId xmlns:a16="http://schemas.microsoft.com/office/drawing/2014/main" id="{7FBAF0CA-202D-485C-9BF4-230586494EBB}"/>
              </a:ext>
            </a:extLst>
          </p:cNvPr>
          <p:cNvSpPr>
            <a:spLocks noGrp="1"/>
          </p:cNvSpPr>
          <p:nvPr>
            <p:ph idx="1"/>
          </p:nvPr>
        </p:nvSpPr>
        <p:spPr/>
        <p:txBody>
          <a:bodyPr/>
          <a:lstStyle/>
          <a:p>
            <a:r>
              <a:rPr lang="el-GR" dirty="0"/>
              <a:t>Εγγραφή στο </a:t>
            </a:r>
            <a:r>
              <a:rPr lang="en-US" dirty="0"/>
              <a:t>eclass.uoa.gr</a:t>
            </a:r>
          </a:p>
          <a:p>
            <a:r>
              <a:rPr lang="el-GR" dirty="0"/>
              <a:t>Σύνδεσμος μαθήματος:</a:t>
            </a:r>
          </a:p>
          <a:p>
            <a:pPr lvl="1"/>
            <a:r>
              <a:rPr lang="en-US" dirty="0">
                <a:hlinkClick r:id="rId2"/>
              </a:rPr>
              <a:t>https://eclass.uoa.gr/courses/D476/</a:t>
            </a:r>
            <a:r>
              <a:rPr lang="en-US" dirty="0"/>
              <a:t> </a:t>
            </a:r>
            <a:endParaRPr lang="el-GR" dirty="0"/>
          </a:p>
        </p:txBody>
      </p:sp>
    </p:spTree>
    <p:extLst>
      <p:ext uri="{BB962C8B-B14F-4D97-AF65-F5344CB8AC3E}">
        <p14:creationId xmlns:p14="http://schemas.microsoft.com/office/powerpoint/2010/main" val="106790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78D03AD-6971-4197-999A-82FC68B19ECC}"/>
              </a:ext>
            </a:extLst>
          </p:cNvPr>
          <p:cNvPicPr>
            <a:picLocks noChangeAspect="1"/>
          </p:cNvPicPr>
          <p:nvPr/>
        </p:nvPicPr>
        <p:blipFill>
          <a:blip r:embed="rId3"/>
          <a:stretch>
            <a:fillRect/>
          </a:stretch>
        </p:blipFill>
        <p:spPr>
          <a:xfrm rot="5400000">
            <a:off x="5112293" y="2853096"/>
            <a:ext cx="2852935" cy="5154735"/>
          </a:xfrm>
          <a:prstGeom prst="rect">
            <a:avLst/>
          </a:prstGeom>
        </p:spPr>
      </p:pic>
      <p:pic>
        <p:nvPicPr>
          <p:cNvPr id="4" name="Εικόνα 3">
            <a:extLst>
              <a:ext uri="{FF2B5EF4-FFF2-40B4-BE49-F238E27FC236}">
                <a16:creationId xmlns:a16="http://schemas.microsoft.com/office/drawing/2014/main" id="{39612B20-DC33-4873-B85D-5D6982A61BD1}"/>
              </a:ext>
            </a:extLst>
          </p:cNvPr>
          <p:cNvPicPr>
            <a:picLocks noChangeAspect="1"/>
          </p:cNvPicPr>
          <p:nvPr/>
        </p:nvPicPr>
        <p:blipFill>
          <a:blip r:embed="rId4"/>
          <a:stretch>
            <a:fillRect/>
          </a:stretch>
        </p:blipFill>
        <p:spPr>
          <a:xfrm rot="5400000">
            <a:off x="5570913" y="662265"/>
            <a:ext cx="3258757" cy="3672408"/>
          </a:xfrm>
          <a:prstGeom prst="rect">
            <a:avLst/>
          </a:prstGeom>
        </p:spPr>
      </p:pic>
      <p:sp>
        <p:nvSpPr>
          <p:cNvPr id="2" name="Τίτλος 1">
            <a:extLst>
              <a:ext uri="{FF2B5EF4-FFF2-40B4-BE49-F238E27FC236}">
                <a16:creationId xmlns:a16="http://schemas.microsoft.com/office/drawing/2014/main" id="{C3732B19-F6FB-4E3C-A772-3288B3DECFB7}"/>
              </a:ext>
            </a:extLst>
          </p:cNvPr>
          <p:cNvSpPr>
            <a:spLocks noGrp="1"/>
          </p:cNvSpPr>
          <p:nvPr>
            <p:ph type="title"/>
          </p:nvPr>
        </p:nvSpPr>
        <p:spPr>
          <a:xfrm>
            <a:off x="107504" y="274638"/>
            <a:ext cx="8928992" cy="1143000"/>
          </a:xfrm>
        </p:spPr>
        <p:txBody>
          <a:bodyPr>
            <a:noAutofit/>
          </a:bodyPr>
          <a:lstStyle/>
          <a:p>
            <a:r>
              <a:rPr lang="el-GR" sz="3600" dirty="0" err="1"/>
              <a:t>Τριχρωματική</a:t>
            </a:r>
            <a:r>
              <a:rPr lang="el-GR" sz="3600" dirty="0"/>
              <a:t> Όραση: </a:t>
            </a:r>
            <a:r>
              <a:rPr lang="el-GR" sz="3600" b="1" dirty="0"/>
              <a:t>Αναπαράσταση </a:t>
            </a:r>
            <a:r>
              <a:rPr lang="en-US" sz="3600" b="1" dirty="0"/>
              <a:t>RBG</a:t>
            </a:r>
          </a:p>
        </p:txBody>
      </p:sp>
      <p:sp>
        <p:nvSpPr>
          <p:cNvPr id="3" name="Θέση περιεχομένου 2">
            <a:extLst>
              <a:ext uri="{FF2B5EF4-FFF2-40B4-BE49-F238E27FC236}">
                <a16:creationId xmlns:a16="http://schemas.microsoft.com/office/drawing/2014/main" id="{82B2FA7A-C2A6-4EFA-A5CB-5B3A25CA72FB}"/>
              </a:ext>
            </a:extLst>
          </p:cNvPr>
          <p:cNvSpPr>
            <a:spLocks noGrp="1"/>
          </p:cNvSpPr>
          <p:nvPr>
            <p:ph idx="1"/>
          </p:nvPr>
        </p:nvSpPr>
        <p:spPr>
          <a:xfrm>
            <a:off x="266684" y="1196752"/>
            <a:ext cx="4251860" cy="5184576"/>
          </a:xfrm>
        </p:spPr>
        <p:txBody>
          <a:bodyPr>
            <a:normAutofit fontScale="92500"/>
          </a:bodyPr>
          <a:lstStyle/>
          <a:p>
            <a:r>
              <a:rPr lang="el-GR" sz="2400" dirty="0"/>
              <a:t>Η δυνατότητα παραγωγής οποιουδήποτε χρώματος με </a:t>
            </a:r>
            <a:r>
              <a:rPr lang="el-GR" sz="2400" b="1" dirty="0"/>
              <a:t>μίξη τριών φασματικών χρωμάτων</a:t>
            </a:r>
            <a:r>
              <a:rPr lang="el-GR" sz="2400" dirty="0"/>
              <a:t>, τα οποία ονομάζουμε </a:t>
            </a:r>
            <a:r>
              <a:rPr lang="el-GR" sz="2400" b="1" dirty="0"/>
              <a:t>κύρια χρώματα </a:t>
            </a:r>
            <a:r>
              <a:rPr lang="el-GR" sz="2400" dirty="0"/>
              <a:t>και τα οποία είναι το </a:t>
            </a:r>
            <a:r>
              <a:rPr lang="el-GR" sz="2400" b="1" dirty="0">
                <a:solidFill>
                  <a:srgbClr val="C00000"/>
                </a:solidFill>
              </a:rPr>
              <a:t>κόκκινο (R), </a:t>
            </a:r>
            <a:r>
              <a:rPr lang="el-GR" sz="2400" dirty="0"/>
              <a:t>το </a:t>
            </a:r>
            <a:r>
              <a:rPr lang="el-GR" sz="2400" b="1" dirty="0">
                <a:solidFill>
                  <a:srgbClr val="00B050"/>
                </a:solidFill>
              </a:rPr>
              <a:t>πράσινο (G) </a:t>
            </a:r>
            <a:r>
              <a:rPr lang="el-GR" sz="2400" dirty="0"/>
              <a:t>και το </a:t>
            </a:r>
            <a:r>
              <a:rPr lang="el-GR" sz="2400" b="1" dirty="0">
                <a:solidFill>
                  <a:srgbClr val="002060"/>
                </a:solidFill>
              </a:rPr>
              <a:t>μπλε (Β). </a:t>
            </a:r>
          </a:p>
          <a:p>
            <a:r>
              <a:rPr lang="el-GR" sz="2400" dirty="0"/>
              <a:t>Ο χώρος αναπαράστασης RGB χρησιμοποιεί το ποσοστό συμμετοχής των </a:t>
            </a:r>
            <a:r>
              <a:rPr lang="el-GR" sz="2400" b="1" dirty="0"/>
              <a:t>τριών </a:t>
            </a:r>
            <a:r>
              <a:rPr lang="el-GR" sz="2400" dirty="0"/>
              <a:t>αυτών βασικών χρωμάτων για την περιγραφή οποιουδήποτε συνδυασμού.</a:t>
            </a:r>
          </a:p>
          <a:p>
            <a:r>
              <a:rPr lang="el-GR" sz="2400" b="1" dirty="0"/>
              <a:t>Λευκό: </a:t>
            </a:r>
            <a:r>
              <a:rPr lang="el-GR" sz="2400" i="1" dirty="0"/>
              <a:t>100% </a:t>
            </a:r>
            <a:r>
              <a:rPr lang="en-US" sz="2400" i="1" dirty="0"/>
              <a:t>R</a:t>
            </a:r>
            <a:r>
              <a:rPr lang="el-GR" sz="2400" i="1" dirty="0"/>
              <a:t>, 100% Β, 100% </a:t>
            </a:r>
            <a:r>
              <a:rPr lang="en-US" sz="2400" i="1" dirty="0"/>
              <a:t>G</a:t>
            </a:r>
            <a:r>
              <a:rPr lang="el-GR" sz="2400" i="1" dirty="0"/>
              <a:t> </a:t>
            </a:r>
            <a:endParaRPr lang="en-US" sz="2400" i="1" dirty="0"/>
          </a:p>
        </p:txBody>
      </p:sp>
    </p:spTree>
    <p:extLst>
      <p:ext uri="{BB962C8B-B14F-4D97-AF65-F5344CB8AC3E}">
        <p14:creationId xmlns:p14="http://schemas.microsoft.com/office/powerpoint/2010/main" val="130598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9E07D-7F87-473D-804C-F18DABB29428}"/>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3024A67B-812A-408E-BF4A-5315101C9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 y="188544"/>
            <a:ext cx="8572515" cy="6120776"/>
          </a:xfrm>
        </p:spPr>
      </p:pic>
    </p:spTree>
    <p:extLst>
      <p:ext uri="{BB962C8B-B14F-4D97-AF65-F5344CB8AC3E}">
        <p14:creationId xmlns:p14="http://schemas.microsoft.com/office/powerpoint/2010/main" val="236593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6F896D-79A9-4102-9BD1-F1C4F0E7ED82}"/>
              </a:ext>
            </a:extLst>
          </p:cNvPr>
          <p:cNvSpPr>
            <a:spLocks noGrp="1"/>
          </p:cNvSpPr>
          <p:nvPr>
            <p:ph type="title"/>
          </p:nvPr>
        </p:nvSpPr>
        <p:spPr/>
        <p:txBody>
          <a:bodyPr/>
          <a:lstStyle/>
          <a:p>
            <a:endParaRPr lang="en-US"/>
          </a:p>
        </p:txBody>
      </p:sp>
      <p:pic>
        <p:nvPicPr>
          <p:cNvPr id="5" name="Θέση περιεχομένου 4" descr="Εικόνα που περιέχει εσωτερικό&#10;&#10;Η περιγραφή δημιουργήθηκε αυτόματα">
            <a:extLst>
              <a:ext uri="{FF2B5EF4-FFF2-40B4-BE49-F238E27FC236}">
                <a16:creationId xmlns:a16="http://schemas.microsoft.com/office/drawing/2014/main" id="{B92EACC9-3131-4A3B-98DB-04950A4850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91" y="2366509"/>
            <a:ext cx="9194391" cy="2576450"/>
          </a:xfrm>
        </p:spPr>
      </p:pic>
    </p:spTree>
    <p:extLst>
      <p:ext uri="{BB962C8B-B14F-4D97-AF65-F5344CB8AC3E}">
        <p14:creationId xmlns:p14="http://schemas.microsoft.com/office/powerpoint/2010/main" val="392441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3B4D4-33DF-400C-A25C-03CA930391EE}"/>
              </a:ext>
            </a:extLst>
          </p:cNvPr>
          <p:cNvSpPr>
            <a:spLocks noGrp="1"/>
          </p:cNvSpPr>
          <p:nvPr>
            <p:ph type="title"/>
          </p:nvPr>
        </p:nvSpPr>
        <p:spPr/>
        <p:txBody>
          <a:bodyPr/>
          <a:lstStyle/>
          <a:p>
            <a:r>
              <a:rPr lang="en-US" dirty="0"/>
              <a:t>RGB </a:t>
            </a:r>
            <a:r>
              <a:rPr lang="el-GR" dirty="0"/>
              <a:t>προσθετική μίξη Χρωμάτων </a:t>
            </a:r>
          </a:p>
        </p:txBody>
      </p:sp>
      <p:pic>
        <p:nvPicPr>
          <p:cNvPr id="4" name="Εικόνα 3">
            <a:extLst>
              <a:ext uri="{FF2B5EF4-FFF2-40B4-BE49-F238E27FC236}">
                <a16:creationId xmlns:a16="http://schemas.microsoft.com/office/drawing/2014/main" id="{D92D9991-018B-4F4E-A439-A23AB74C0FEC}"/>
              </a:ext>
            </a:extLst>
          </p:cNvPr>
          <p:cNvPicPr>
            <a:picLocks noChangeAspect="1"/>
          </p:cNvPicPr>
          <p:nvPr/>
        </p:nvPicPr>
        <p:blipFill>
          <a:blip r:embed="rId3"/>
          <a:stretch>
            <a:fillRect/>
          </a:stretch>
        </p:blipFill>
        <p:spPr>
          <a:xfrm>
            <a:off x="323528" y="1465985"/>
            <a:ext cx="7668344" cy="3926029"/>
          </a:xfrm>
          <a:prstGeom prst="rect">
            <a:avLst/>
          </a:prstGeom>
        </p:spPr>
      </p:pic>
      <p:sp>
        <p:nvSpPr>
          <p:cNvPr id="5" name="TextBox 4">
            <a:extLst>
              <a:ext uri="{FF2B5EF4-FFF2-40B4-BE49-F238E27FC236}">
                <a16:creationId xmlns:a16="http://schemas.microsoft.com/office/drawing/2014/main" id="{A4E0D7B3-B50E-49CD-A419-214322F3EB0A}"/>
              </a:ext>
            </a:extLst>
          </p:cNvPr>
          <p:cNvSpPr txBox="1"/>
          <p:nvPr/>
        </p:nvSpPr>
        <p:spPr>
          <a:xfrm>
            <a:off x="318383" y="5229200"/>
            <a:ext cx="914400" cy="914400"/>
          </a:xfrm>
          <a:prstGeom prst="rect">
            <a:avLst/>
          </a:prstGeom>
        </p:spPr>
        <p:txBody>
          <a:bodyPr vert="horz" wrap="none" lIns="91440" tIns="45720" rIns="91440" bIns="45720" rtlCol="0" anchor="ctr">
            <a:normAutofit/>
          </a:bodyPr>
          <a:lstStyle/>
          <a:p>
            <a:r>
              <a:rPr lang="el-GR" sz="2000" b="1" dirty="0"/>
              <a:t>Προσθετική</a:t>
            </a:r>
            <a:r>
              <a:rPr lang="el-GR" dirty="0"/>
              <a:t> μίξη χρωμάτων – </a:t>
            </a:r>
            <a:r>
              <a:rPr lang="en-US" dirty="0"/>
              <a:t>RGB </a:t>
            </a:r>
            <a:endParaRPr lang="el-GR" dirty="0"/>
          </a:p>
          <a:p>
            <a:r>
              <a:rPr lang="en-US" dirty="0"/>
              <a:t>(</a:t>
            </a:r>
            <a:r>
              <a:rPr lang="el-GR" dirty="0"/>
              <a:t>πρόσθεση στο μαύρο 0,0,0)</a:t>
            </a:r>
          </a:p>
        </p:txBody>
      </p:sp>
      <p:sp>
        <p:nvSpPr>
          <p:cNvPr id="6" name="TextBox 5">
            <a:extLst>
              <a:ext uri="{FF2B5EF4-FFF2-40B4-BE49-F238E27FC236}">
                <a16:creationId xmlns:a16="http://schemas.microsoft.com/office/drawing/2014/main" id="{7E2FCA56-743D-42D3-BCCD-6DC3F2DC96E8}"/>
              </a:ext>
            </a:extLst>
          </p:cNvPr>
          <p:cNvSpPr txBox="1"/>
          <p:nvPr/>
        </p:nvSpPr>
        <p:spPr>
          <a:xfrm>
            <a:off x="4572000" y="5310607"/>
            <a:ext cx="914400" cy="914400"/>
          </a:xfrm>
          <a:prstGeom prst="rect">
            <a:avLst/>
          </a:prstGeom>
        </p:spPr>
        <p:txBody>
          <a:bodyPr vert="horz" wrap="none" lIns="91440" tIns="45720" rIns="91440" bIns="45720" rtlCol="0" anchor="ctr">
            <a:normAutofit/>
          </a:bodyPr>
          <a:lstStyle/>
          <a:p>
            <a:r>
              <a:rPr lang="el-GR" sz="2000" b="1" dirty="0"/>
              <a:t>Αφαιρετική </a:t>
            </a:r>
            <a:r>
              <a:rPr lang="el-GR" dirty="0"/>
              <a:t>μίξη χρωμάτων – </a:t>
            </a:r>
            <a:r>
              <a:rPr lang="en-US" dirty="0"/>
              <a:t>C</a:t>
            </a:r>
            <a:r>
              <a:rPr lang="el-GR" dirty="0"/>
              <a:t>ΜΥΚ</a:t>
            </a:r>
            <a:r>
              <a:rPr lang="en-US" dirty="0"/>
              <a:t> </a:t>
            </a:r>
            <a:endParaRPr lang="el-GR" dirty="0"/>
          </a:p>
          <a:p>
            <a:r>
              <a:rPr lang="en-US" dirty="0"/>
              <a:t>(</a:t>
            </a:r>
            <a:r>
              <a:rPr lang="el-GR" dirty="0"/>
              <a:t>αφαίρεση στο λευκό 255, 255, 255)</a:t>
            </a:r>
          </a:p>
        </p:txBody>
      </p:sp>
    </p:spTree>
    <p:extLst>
      <p:ext uri="{BB962C8B-B14F-4D97-AF65-F5344CB8AC3E}">
        <p14:creationId xmlns:p14="http://schemas.microsoft.com/office/powerpoint/2010/main" val="194376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95C87-E935-462D-B443-154F084A1C14}"/>
              </a:ext>
            </a:extLst>
          </p:cNvPr>
          <p:cNvSpPr>
            <a:spLocks noGrp="1"/>
          </p:cNvSpPr>
          <p:nvPr>
            <p:ph type="title"/>
          </p:nvPr>
        </p:nvSpPr>
        <p:spPr/>
        <p:txBody>
          <a:bodyPr/>
          <a:lstStyle/>
          <a:p>
            <a:r>
              <a:rPr lang="el-GR" dirty="0"/>
              <a:t>Πλήθος </a:t>
            </a:r>
            <a:r>
              <a:rPr lang="en-US" dirty="0"/>
              <a:t>bits / </a:t>
            </a:r>
            <a:r>
              <a:rPr lang="el-GR" dirty="0"/>
              <a:t>βασικό χρώμα</a:t>
            </a:r>
            <a:r>
              <a:rPr lang="en-US" dirty="0"/>
              <a:t> </a:t>
            </a:r>
          </a:p>
        </p:txBody>
      </p:sp>
      <p:sp>
        <p:nvSpPr>
          <p:cNvPr id="3" name="Θέση περιεχομένου 2">
            <a:extLst>
              <a:ext uri="{FF2B5EF4-FFF2-40B4-BE49-F238E27FC236}">
                <a16:creationId xmlns:a16="http://schemas.microsoft.com/office/drawing/2014/main" id="{3FEEDA8E-09EC-4DB2-820A-94698A50D0F8}"/>
              </a:ext>
            </a:extLst>
          </p:cNvPr>
          <p:cNvSpPr>
            <a:spLocks noGrp="1"/>
          </p:cNvSpPr>
          <p:nvPr>
            <p:ph idx="1"/>
          </p:nvPr>
        </p:nvSpPr>
        <p:spPr>
          <a:xfrm>
            <a:off x="395536" y="1628800"/>
            <a:ext cx="8662374" cy="4608512"/>
          </a:xfrm>
        </p:spPr>
        <p:txBody>
          <a:bodyPr>
            <a:normAutofit fontScale="92500" lnSpcReduction="20000"/>
          </a:bodyPr>
          <a:lstStyle/>
          <a:p>
            <a:r>
              <a:rPr lang="el-GR" dirty="0"/>
              <a:t>Τα διαθέσιμα επίπεδα </a:t>
            </a:r>
            <a:r>
              <a:rPr lang="el-GR" dirty="0" err="1"/>
              <a:t>κβαντισμού</a:t>
            </a:r>
            <a:r>
              <a:rPr lang="el-GR" dirty="0"/>
              <a:t> επηρεάζουν την ποιότητα της απεικόνισης.</a:t>
            </a:r>
          </a:p>
          <a:p>
            <a:pPr lvl="1"/>
            <a:r>
              <a:rPr lang="el-GR" dirty="0"/>
              <a:t>Πλήθος των </a:t>
            </a:r>
            <a:r>
              <a:rPr lang="el-GR" dirty="0" err="1"/>
              <a:t>bits</a:t>
            </a:r>
            <a:r>
              <a:rPr lang="el-GR" dirty="0"/>
              <a:t> για αναπαράσταση </a:t>
            </a:r>
            <a:endParaRPr lang="el-GR" b="1" dirty="0"/>
          </a:p>
          <a:p>
            <a:r>
              <a:rPr lang="el-GR" dirty="0"/>
              <a:t>8 </a:t>
            </a:r>
            <a:r>
              <a:rPr lang="el-GR" dirty="0" err="1"/>
              <a:t>bits</a:t>
            </a:r>
            <a:r>
              <a:rPr lang="el-GR" dirty="0"/>
              <a:t> (τυπική επιλογή), </a:t>
            </a:r>
          </a:p>
          <a:p>
            <a:pPr lvl="1"/>
            <a:r>
              <a:rPr lang="el-GR" dirty="0"/>
              <a:t>2</a:t>
            </a:r>
            <a:r>
              <a:rPr lang="el-GR" baseline="30000" dirty="0"/>
              <a:t>8</a:t>
            </a:r>
            <a:r>
              <a:rPr lang="el-GR" dirty="0"/>
              <a:t> = 256 τιμές </a:t>
            </a:r>
            <a:r>
              <a:rPr lang="el-GR" dirty="0" err="1"/>
              <a:t>κβάντισης</a:t>
            </a:r>
            <a:endParaRPr lang="el-GR" dirty="0"/>
          </a:p>
          <a:p>
            <a:pPr lvl="1"/>
            <a:r>
              <a:rPr lang="el-GR" dirty="0"/>
              <a:t>το εύρος των επιπέδων </a:t>
            </a:r>
            <a:r>
              <a:rPr lang="el-GR" dirty="0" err="1"/>
              <a:t>κβαντισμού</a:t>
            </a:r>
            <a:r>
              <a:rPr lang="el-GR" dirty="0"/>
              <a:t> είναι από το 0 έως το 255  </a:t>
            </a:r>
            <a:r>
              <a:rPr lang="en-US" dirty="0"/>
              <a:t>(100%)</a:t>
            </a:r>
            <a:r>
              <a:rPr lang="el-GR" dirty="0"/>
              <a:t> </a:t>
            </a:r>
          </a:p>
          <a:p>
            <a:r>
              <a:rPr lang="el-GR" dirty="0"/>
              <a:t>10 </a:t>
            </a:r>
            <a:r>
              <a:rPr lang="el-GR" dirty="0" err="1"/>
              <a:t>bits</a:t>
            </a:r>
            <a:r>
              <a:rPr lang="el-GR" dirty="0"/>
              <a:t> </a:t>
            </a:r>
          </a:p>
          <a:p>
            <a:pPr lvl="1"/>
            <a:r>
              <a:rPr lang="el-GR" dirty="0"/>
              <a:t>2</a:t>
            </a:r>
            <a:r>
              <a:rPr lang="el-GR" baseline="30000" dirty="0"/>
              <a:t>10 </a:t>
            </a:r>
            <a:r>
              <a:rPr lang="el-GR" dirty="0"/>
              <a:t>= 1024 τιμές </a:t>
            </a:r>
            <a:r>
              <a:rPr lang="el-GR" dirty="0" err="1"/>
              <a:t>κβάντισης</a:t>
            </a:r>
            <a:endParaRPr lang="el-GR" dirty="0"/>
          </a:p>
          <a:p>
            <a:pPr lvl="1"/>
            <a:r>
              <a:rPr lang="el-GR" dirty="0"/>
              <a:t>το εύρος κυμαίνεται από το 0 έως το 1.023</a:t>
            </a:r>
            <a:r>
              <a:rPr lang="en-US" dirty="0"/>
              <a:t> (100%)</a:t>
            </a:r>
            <a:endParaRPr lang="el-GR" dirty="0"/>
          </a:p>
          <a:p>
            <a:pPr lvl="1"/>
            <a:endParaRPr lang="en-US" dirty="0"/>
          </a:p>
        </p:txBody>
      </p:sp>
    </p:spTree>
    <p:extLst>
      <p:ext uri="{BB962C8B-B14F-4D97-AF65-F5344CB8AC3E}">
        <p14:creationId xmlns:p14="http://schemas.microsoft.com/office/powerpoint/2010/main" val="138090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1F285-0076-475E-93A5-88975FAFB5BD}"/>
              </a:ext>
            </a:extLst>
          </p:cNvPr>
          <p:cNvSpPr>
            <a:spLocks noGrp="1"/>
          </p:cNvSpPr>
          <p:nvPr>
            <p:ph type="title"/>
          </p:nvPr>
        </p:nvSpPr>
        <p:spPr/>
        <p:txBody>
          <a:bodyPr/>
          <a:lstStyle/>
          <a:p>
            <a:r>
              <a:rPr lang="el-GR" dirty="0"/>
              <a:t>Στοιχεία ενός πλαισίου</a:t>
            </a:r>
          </a:p>
        </p:txBody>
      </p:sp>
      <p:sp>
        <p:nvSpPr>
          <p:cNvPr id="3" name="Θέση περιεχομένου 2">
            <a:extLst>
              <a:ext uri="{FF2B5EF4-FFF2-40B4-BE49-F238E27FC236}">
                <a16:creationId xmlns:a16="http://schemas.microsoft.com/office/drawing/2014/main" id="{628C5E31-43A2-47F5-9C79-2D370DC39ED0}"/>
              </a:ext>
            </a:extLst>
          </p:cNvPr>
          <p:cNvSpPr>
            <a:spLocks noGrp="1"/>
          </p:cNvSpPr>
          <p:nvPr>
            <p:ph idx="1"/>
          </p:nvPr>
        </p:nvSpPr>
        <p:spPr>
          <a:xfrm>
            <a:off x="464156" y="1556792"/>
            <a:ext cx="8679844" cy="4525963"/>
          </a:xfrm>
        </p:spPr>
        <p:txBody>
          <a:bodyPr>
            <a:normAutofit/>
          </a:bodyPr>
          <a:lstStyle/>
          <a:p>
            <a:r>
              <a:rPr lang="el-GR" dirty="0"/>
              <a:t>Ανάλυση: 1</a:t>
            </a:r>
            <a:r>
              <a:rPr lang="en-US" dirty="0"/>
              <a:t>920 x 1080 (1080i)</a:t>
            </a:r>
          </a:p>
          <a:p>
            <a:r>
              <a:rPr lang="el-GR" dirty="0"/>
              <a:t>Πλήθος </a:t>
            </a:r>
            <a:r>
              <a:rPr lang="en-US" dirty="0"/>
              <a:t>pixels: 2.073.600</a:t>
            </a:r>
            <a:endParaRPr lang="en-US" sz="2000" i="1" dirty="0"/>
          </a:p>
          <a:p>
            <a:r>
              <a:rPr lang="el-GR" b="1" dirty="0"/>
              <a:t>Δείγμα ανά χρώμα: 1             </a:t>
            </a:r>
            <a:r>
              <a:rPr lang="el-GR" dirty="0"/>
              <a:t>(4:4:4)</a:t>
            </a:r>
          </a:p>
          <a:p>
            <a:r>
              <a:rPr lang="el-GR" dirty="0"/>
              <a:t>Πλήθος δειγμάτων </a:t>
            </a:r>
            <a:r>
              <a:rPr lang="en-US" dirty="0"/>
              <a:t>RGB: </a:t>
            </a:r>
            <a:r>
              <a:rPr lang="en-US" b="1" dirty="0"/>
              <a:t>6.220.800</a:t>
            </a:r>
            <a:r>
              <a:rPr lang="el-GR" b="1" dirty="0"/>
              <a:t> </a:t>
            </a:r>
            <a:r>
              <a:rPr lang="el-GR" sz="2800" i="1" dirty="0"/>
              <a:t>(</a:t>
            </a:r>
            <a:r>
              <a:rPr lang="en-US" sz="2800" i="1" dirty="0"/>
              <a:t>2.073.600 x 3</a:t>
            </a:r>
            <a:r>
              <a:rPr lang="el-GR" sz="2800" i="1" dirty="0"/>
              <a:t>)</a:t>
            </a:r>
            <a:endParaRPr lang="el-GR" sz="2000" i="1" dirty="0"/>
          </a:p>
          <a:p>
            <a:r>
              <a:rPr lang="el-GR" dirty="0"/>
              <a:t>Πλήθος </a:t>
            </a:r>
            <a:r>
              <a:rPr lang="en-US" dirty="0"/>
              <a:t>bits / </a:t>
            </a:r>
            <a:r>
              <a:rPr lang="el-GR" dirty="0"/>
              <a:t>εικόνα </a:t>
            </a:r>
            <a:r>
              <a:rPr lang="en-US" dirty="0"/>
              <a:t>(frame)</a:t>
            </a:r>
          </a:p>
          <a:p>
            <a:pPr lvl="1"/>
            <a:r>
              <a:rPr lang="en-US" b="1" dirty="0"/>
              <a:t>8</a:t>
            </a:r>
            <a:r>
              <a:rPr lang="en-US" dirty="0"/>
              <a:t> bit/</a:t>
            </a:r>
            <a:r>
              <a:rPr lang="el-GR" dirty="0"/>
              <a:t>δείγμα: </a:t>
            </a:r>
            <a:r>
              <a:rPr lang="el-GR" b="1" dirty="0"/>
              <a:t>49.766.400</a:t>
            </a:r>
            <a:r>
              <a:rPr lang="el-GR" dirty="0"/>
              <a:t> </a:t>
            </a:r>
            <a:r>
              <a:rPr lang="en-US" dirty="0"/>
              <a:t>bits</a:t>
            </a:r>
            <a:r>
              <a:rPr lang="el-GR" dirty="0"/>
              <a:t> </a:t>
            </a:r>
            <a:r>
              <a:rPr lang="en-US" dirty="0"/>
              <a:t> / frame</a:t>
            </a:r>
            <a:endParaRPr lang="el-GR" dirty="0"/>
          </a:p>
          <a:p>
            <a:pPr lvl="1"/>
            <a:r>
              <a:rPr lang="el-GR" b="1" dirty="0"/>
              <a:t>10</a:t>
            </a:r>
            <a:r>
              <a:rPr lang="en-US" dirty="0"/>
              <a:t> bit/</a:t>
            </a:r>
            <a:r>
              <a:rPr lang="el-GR" dirty="0"/>
              <a:t>δείγμα: </a:t>
            </a:r>
            <a:r>
              <a:rPr lang="el-GR" b="1" dirty="0"/>
              <a:t>62.208.000</a:t>
            </a:r>
            <a:r>
              <a:rPr lang="el-GR" dirty="0"/>
              <a:t> </a:t>
            </a:r>
            <a:r>
              <a:rPr lang="en-US" dirty="0"/>
              <a:t>bits / frame</a:t>
            </a:r>
            <a:endParaRPr lang="el-GR" dirty="0"/>
          </a:p>
          <a:p>
            <a:pPr lvl="1"/>
            <a:endParaRPr lang="el-GR" dirty="0"/>
          </a:p>
        </p:txBody>
      </p:sp>
    </p:spTree>
    <p:extLst>
      <p:ext uri="{BB962C8B-B14F-4D97-AF65-F5344CB8AC3E}">
        <p14:creationId xmlns:p14="http://schemas.microsoft.com/office/powerpoint/2010/main" val="638031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A797E-E0F5-43B1-9FD5-1A0ACFBC14B8}"/>
              </a:ext>
            </a:extLst>
          </p:cNvPr>
          <p:cNvSpPr>
            <a:spLocks noGrp="1"/>
          </p:cNvSpPr>
          <p:nvPr>
            <p:ph type="title"/>
          </p:nvPr>
        </p:nvSpPr>
        <p:spPr/>
        <p:txBody>
          <a:bodyPr/>
          <a:lstStyle/>
          <a:p>
            <a:r>
              <a:rPr lang="el-GR" dirty="0"/>
              <a:t>Ρυθμός δεδομένων </a:t>
            </a:r>
            <a:r>
              <a:rPr lang="en-US" dirty="0"/>
              <a:t>(RBG)</a:t>
            </a:r>
            <a:endParaRPr lang="el-GR" dirty="0"/>
          </a:p>
        </p:txBody>
      </p:sp>
      <p:sp>
        <p:nvSpPr>
          <p:cNvPr id="3" name="Θέση περιεχομένου 2">
            <a:extLst>
              <a:ext uri="{FF2B5EF4-FFF2-40B4-BE49-F238E27FC236}">
                <a16:creationId xmlns:a16="http://schemas.microsoft.com/office/drawing/2014/main" id="{9FACA8CF-D652-4053-9897-0CBF4DCEEE76}"/>
              </a:ext>
            </a:extLst>
          </p:cNvPr>
          <p:cNvSpPr>
            <a:spLocks noGrp="1"/>
          </p:cNvSpPr>
          <p:nvPr>
            <p:ph idx="1"/>
          </p:nvPr>
        </p:nvSpPr>
        <p:spPr/>
        <p:txBody>
          <a:bodyPr/>
          <a:lstStyle/>
          <a:p>
            <a:r>
              <a:rPr lang="el-GR" b="1" dirty="0"/>
              <a:t>25</a:t>
            </a:r>
            <a:r>
              <a:rPr lang="el-GR" dirty="0"/>
              <a:t> πλαίσια/δευτερόλεπτο</a:t>
            </a:r>
            <a:r>
              <a:rPr lang="en-US" dirty="0"/>
              <a:t>, </a:t>
            </a:r>
            <a:r>
              <a:rPr lang="el-GR" dirty="0"/>
              <a:t> ρυθμός: 	</a:t>
            </a:r>
            <a:endParaRPr lang="en-US" dirty="0"/>
          </a:p>
          <a:p>
            <a:pPr lvl="1"/>
            <a:r>
              <a:rPr lang="el-GR" dirty="0"/>
              <a:t>1</a:t>
            </a:r>
            <a:r>
              <a:rPr lang="en-US" dirty="0"/>
              <a:t>.</a:t>
            </a:r>
            <a:r>
              <a:rPr lang="el-GR" dirty="0"/>
              <a:t>244</a:t>
            </a:r>
            <a:r>
              <a:rPr lang="en-US" dirty="0"/>
              <a:t>.</a:t>
            </a:r>
            <a:r>
              <a:rPr lang="el-GR" dirty="0"/>
              <a:t>160</a:t>
            </a:r>
            <a:r>
              <a:rPr lang="en-US" dirty="0"/>
              <a:t>.</a:t>
            </a:r>
            <a:r>
              <a:rPr lang="el-GR" dirty="0"/>
              <a:t>000 </a:t>
            </a:r>
            <a:r>
              <a:rPr lang="en-US" dirty="0"/>
              <a:t> bits/sec        </a:t>
            </a:r>
            <a:r>
              <a:rPr lang="el-GR" dirty="0"/>
              <a:t>(8 </a:t>
            </a:r>
            <a:r>
              <a:rPr lang="en-US" dirty="0"/>
              <a:t>bits)</a:t>
            </a:r>
          </a:p>
          <a:p>
            <a:pPr lvl="1"/>
            <a:r>
              <a:rPr lang="el-GR" dirty="0"/>
              <a:t>1</a:t>
            </a:r>
            <a:r>
              <a:rPr lang="en-US" dirty="0"/>
              <a:t>.</a:t>
            </a:r>
            <a:r>
              <a:rPr lang="el-GR" dirty="0"/>
              <a:t>555</a:t>
            </a:r>
            <a:r>
              <a:rPr lang="en-US" dirty="0"/>
              <a:t>.</a:t>
            </a:r>
            <a:r>
              <a:rPr lang="el-GR" dirty="0"/>
              <a:t>200</a:t>
            </a:r>
            <a:r>
              <a:rPr lang="en-US" dirty="0"/>
              <a:t>.</a:t>
            </a:r>
            <a:r>
              <a:rPr lang="el-GR" dirty="0"/>
              <a:t>000</a:t>
            </a:r>
            <a:r>
              <a:rPr lang="en-US" dirty="0"/>
              <a:t>  bits/sec        (10 bits)</a:t>
            </a:r>
            <a:endParaRPr lang="el-GR" dirty="0"/>
          </a:p>
          <a:p>
            <a:r>
              <a:rPr lang="el-GR" b="1" dirty="0"/>
              <a:t>30</a:t>
            </a:r>
            <a:r>
              <a:rPr lang="el-GR" dirty="0"/>
              <a:t>	πλαίσια/δευτερόλεπτο</a:t>
            </a:r>
            <a:r>
              <a:rPr lang="en-US" dirty="0"/>
              <a:t>, </a:t>
            </a:r>
            <a:r>
              <a:rPr lang="el-GR" dirty="0"/>
              <a:t> ρυθμός:</a:t>
            </a:r>
            <a:endParaRPr lang="en-US" dirty="0"/>
          </a:p>
          <a:p>
            <a:pPr lvl="1"/>
            <a:r>
              <a:rPr lang="el-GR" dirty="0"/>
              <a:t>1</a:t>
            </a:r>
            <a:r>
              <a:rPr lang="en-US" dirty="0"/>
              <a:t>.</a:t>
            </a:r>
            <a:r>
              <a:rPr lang="el-GR" dirty="0"/>
              <a:t>492</a:t>
            </a:r>
            <a:r>
              <a:rPr lang="en-US" dirty="0"/>
              <a:t>.</a:t>
            </a:r>
            <a:r>
              <a:rPr lang="el-GR" dirty="0"/>
              <a:t>992</a:t>
            </a:r>
            <a:r>
              <a:rPr lang="en-US" dirty="0"/>
              <a:t>.</a:t>
            </a:r>
            <a:r>
              <a:rPr lang="el-GR" dirty="0"/>
              <a:t>000</a:t>
            </a:r>
            <a:r>
              <a:rPr lang="en-US" dirty="0"/>
              <a:t> bits/sec </a:t>
            </a:r>
            <a:r>
              <a:rPr lang="el-GR" dirty="0"/>
              <a:t>	</a:t>
            </a:r>
            <a:r>
              <a:rPr lang="en-US" dirty="0"/>
              <a:t>(8 bits)</a:t>
            </a:r>
          </a:p>
          <a:p>
            <a:pPr lvl="1"/>
            <a:r>
              <a:rPr lang="el-GR" dirty="0"/>
              <a:t>1</a:t>
            </a:r>
            <a:r>
              <a:rPr lang="en-US" dirty="0"/>
              <a:t>.</a:t>
            </a:r>
            <a:r>
              <a:rPr lang="el-GR" dirty="0"/>
              <a:t>866</a:t>
            </a:r>
            <a:r>
              <a:rPr lang="en-US" dirty="0"/>
              <a:t>.</a:t>
            </a:r>
            <a:r>
              <a:rPr lang="el-GR" dirty="0"/>
              <a:t>240</a:t>
            </a:r>
            <a:r>
              <a:rPr lang="en-US" dirty="0"/>
              <a:t>.</a:t>
            </a:r>
            <a:r>
              <a:rPr lang="el-GR" dirty="0"/>
              <a:t>000</a:t>
            </a:r>
            <a:r>
              <a:rPr lang="en-US" dirty="0"/>
              <a:t> bits/sec      (10 bits)</a:t>
            </a:r>
            <a:endParaRPr lang="el-GR" dirty="0"/>
          </a:p>
          <a:p>
            <a:endParaRPr lang="el-GR" dirty="0"/>
          </a:p>
        </p:txBody>
      </p:sp>
    </p:spTree>
    <p:extLst>
      <p:ext uri="{BB962C8B-B14F-4D97-AF65-F5344CB8AC3E}">
        <p14:creationId xmlns:p14="http://schemas.microsoft.com/office/powerpoint/2010/main" val="49365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2EE01-43AF-4863-A043-95C3E23F80B6}"/>
              </a:ext>
            </a:extLst>
          </p:cNvPr>
          <p:cNvSpPr>
            <a:spLocks noGrp="1"/>
          </p:cNvSpPr>
          <p:nvPr>
            <p:ph type="title"/>
          </p:nvPr>
        </p:nvSpPr>
        <p:spPr>
          <a:xfrm>
            <a:off x="457200" y="274638"/>
            <a:ext cx="8229600" cy="1143000"/>
          </a:xfrm>
        </p:spPr>
        <p:txBody>
          <a:bodyPr>
            <a:normAutofit fontScale="90000"/>
          </a:bodyPr>
          <a:lstStyle/>
          <a:p>
            <a:r>
              <a:rPr lang="en-US" dirty="0"/>
              <a:t>A</a:t>
            </a:r>
            <a:r>
              <a:rPr lang="el-GR" dirty="0" err="1"/>
              <a:t>ναπαράσταση</a:t>
            </a:r>
            <a:r>
              <a:rPr lang="el-GR" dirty="0"/>
              <a:t>: Φωτεινότητα και </a:t>
            </a:r>
            <a:r>
              <a:rPr lang="el-GR" dirty="0" err="1"/>
              <a:t>χρωμοδιαφορές</a:t>
            </a:r>
            <a:endParaRPr lang="en-US" dirty="0"/>
          </a:p>
        </p:txBody>
      </p:sp>
      <p:sp>
        <p:nvSpPr>
          <p:cNvPr id="3" name="Θέση περιεχομένου 2">
            <a:extLst>
              <a:ext uri="{FF2B5EF4-FFF2-40B4-BE49-F238E27FC236}">
                <a16:creationId xmlns:a16="http://schemas.microsoft.com/office/drawing/2014/main" id="{A8BC38CA-5868-46B9-BD73-6973E280EFDE}"/>
              </a:ext>
            </a:extLst>
          </p:cNvPr>
          <p:cNvSpPr>
            <a:spLocks noGrp="1"/>
          </p:cNvSpPr>
          <p:nvPr>
            <p:ph idx="1"/>
          </p:nvPr>
        </p:nvSpPr>
        <p:spPr>
          <a:xfrm>
            <a:off x="457200" y="1556792"/>
            <a:ext cx="8686800" cy="4824536"/>
          </a:xfrm>
        </p:spPr>
        <p:txBody>
          <a:bodyPr>
            <a:normAutofit/>
          </a:bodyPr>
          <a:lstStyle/>
          <a:p>
            <a:pPr marL="0" indent="0">
              <a:buNone/>
            </a:pPr>
            <a:endParaRPr lang="en-US" dirty="0"/>
          </a:p>
          <a:p>
            <a:pPr marL="0" indent="0">
              <a:buNone/>
            </a:pPr>
            <a:r>
              <a:rPr lang="el-GR" dirty="0"/>
              <a:t>Ισοδύναμος τρόπος αναπαράστασης</a:t>
            </a:r>
            <a:r>
              <a:rPr lang="en-US" dirty="0"/>
              <a:t>:</a:t>
            </a:r>
            <a:endParaRPr lang="el-GR" dirty="0"/>
          </a:p>
          <a:p>
            <a:pPr marL="457200" lvl="1" indent="0">
              <a:buNone/>
            </a:pPr>
            <a:endParaRPr lang="el-GR" b="1" dirty="0"/>
          </a:p>
          <a:p>
            <a:pPr marL="57150" indent="0">
              <a:buNone/>
            </a:pPr>
            <a:r>
              <a:rPr lang="en-US" sz="2600" b="1" dirty="0"/>
              <a:t>Y = 0,30R+0,59G+0,11B</a:t>
            </a:r>
            <a:r>
              <a:rPr lang="el-GR" sz="2600" b="1" dirty="0"/>
              <a:t>  </a:t>
            </a:r>
            <a:r>
              <a:rPr lang="el-GR" sz="2600" dirty="0"/>
              <a:t>(φωτεινότητα, εύρος: λευκό - μαύρο)</a:t>
            </a:r>
          </a:p>
          <a:p>
            <a:pPr marL="57150" indent="0">
              <a:buNone/>
            </a:pPr>
            <a:r>
              <a:rPr lang="en-US" sz="2600" b="1" dirty="0"/>
              <a:t>C</a:t>
            </a:r>
            <a:r>
              <a:rPr lang="en-US" sz="2600" b="1" baseline="-25000" dirty="0"/>
              <a:t>r </a:t>
            </a:r>
            <a:r>
              <a:rPr lang="en-US" sz="2600" dirty="0"/>
              <a:t>=</a:t>
            </a:r>
            <a:r>
              <a:rPr lang="en-US" sz="2600" b="1" dirty="0"/>
              <a:t> R-Y </a:t>
            </a:r>
            <a:r>
              <a:rPr lang="pt-BR" sz="2600" dirty="0"/>
              <a:t>= R-(0,30R+0,59G+0,11B)=</a:t>
            </a:r>
            <a:r>
              <a:rPr lang="pt-BR" sz="2600" b="1" dirty="0"/>
              <a:t>0,70R-0,59G-0,11B</a:t>
            </a:r>
          </a:p>
          <a:p>
            <a:pPr marL="57150" indent="0">
              <a:buNone/>
            </a:pPr>
            <a:r>
              <a:rPr lang="pt-BR" sz="2600" b="1" dirty="0"/>
              <a:t>C</a:t>
            </a:r>
            <a:r>
              <a:rPr lang="pt-BR" sz="2600" b="1" baseline="-25000" dirty="0"/>
              <a:t>b</a:t>
            </a:r>
            <a:r>
              <a:rPr lang="pt-BR" sz="2600" baseline="-25000" dirty="0"/>
              <a:t> </a:t>
            </a:r>
            <a:r>
              <a:rPr lang="pt-BR" sz="2600" dirty="0"/>
              <a:t>= </a:t>
            </a:r>
            <a:r>
              <a:rPr lang="pt-BR" sz="2600" b="1" dirty="0"/>
              <a:t>B-Y</a:t>
            </a:r>
            <a:r>
              <a:rPr lang="pt-BR" sz="2600" dirty="0"/>
              <a:t> = B-(0,30R+0,59G+0,11B)=-</a:t>
            </a:r>
            <a:r>
              <a:rPr lang="pt-BR" sz="2600" b="1" dirty="0"/>
              <a:t>0,30R-0,59G+0,89B</a:t>
            </a:r>
            <a:endParaRPr lang="el-GR" sz="2600" b="1" dirty="0"/>
          </a:p>
          <a:p>
            <a:pPr marL="57150" indent="0">
              <a:buNone/>
            </a:pPr>
            <a:r>
              <a:rPr lang="pt-BR" sz="2600" b="1" dirty="0"/>
              <a:t>C</a:t>
            </a:r>
            <a:r>
              <a:rPr lang="pt-BR" sz="2600" b="1" baseline="-25000" dirty="0"/>
              <a:t>g </a:t>
            </a:r>
            <a:r>
              <a:rPr lang="pt-BR" sz="2600" dirty="0"/>
              <a:t>= </a:t>
            </a:r>
            <a:r>
              <a:rPr lang="pt-BR" sz="2600" b="1" dirty="0"/>
              <a:t>G-Y</a:t>
            </a:r>
            <a:r>
              <a:rPr lang="pt-BR" sz="2600" dirty="0"/>
              <a:t> = G-(0,30R+0,59G+0,11B)=-</a:t>
            </a:r>
            <a:r>
              <a:rPr lang="pt-BR" sz="2600" b="1" dirty="0"/>
              <a:t>0,30R+0,41G-0,11B</a:t>
            </a:r>
          </a:p>
        </p:txBody>
      </p:sp>
      <p:sp>
        <p:nvSpPr>
          <p:cNvPr id="4" name="TextBox 3">
            <a:extLst>
              <a:ext uri="{FF2B5EF4-FFF2-40B4-BE49-F238E27FC236}">
                <a16:creationId xmlns:a16="http://schemas.microsoft.com/office/drawing/2014/main" id="{4D56A3C8-2274-40F8-83C8-7FBBD5836A2B}"/>
              </a:ext>
            </a:extLst>
          </p:cNvPr>
          <p:cNvSpPr txBox="1"/>
          <p:nvPr/>
        </p:nvSpPr>
        <p:spPr>
          <a:xfrm>
            <a:off x="1259632" y="5606082"/>
            <a:ext cx="914400" cy="914400"/>
          </a:xfrm>
          <a:prstGeom prst="rect">
            <a:avLst/>
          </a:prstGeom>
        </p:spPr>
        <p:txBody>
          <a:bodyPr vert="horz" wrap="none" lIns="91440" tIns="45720" rIns="91440" bIns="45720" rtlCol="0" anchor="ctr">
            <a:normAutofit/>
          </a:bodyPr>
          <a:lstStyle/>
          <a:p>
            <a:r>
              <a:rPr lang="el-GR" sz="1800" b="1" dirty="0" err="1"/>
              <a:t>χρωμοδιαφορές</a:t>
            </a:r>
            <a:r>
              <a:rPr lang="el-GR" sz="1800" b="1" dirty="0"/>
              <a:t> </a:t>
            </a:r>
            <a:r>
              <a:rPr lang="el-GR" sz="1800" dirty="0"/>
              <a:t>(</a:t>
            </a:r>
            <a:r>
              <a:rPr lang="el-GR" sz="1800" dirty="0" err="1"/>
              <a:t>C</a:t>
            </a:r>
            <a:r>
              <a:rPr lang="el-GR" sz="1800" baseline="-25000" dirty="0" err="1"/>
              <a:t>b</a:t>
            </a:r>
            <a:r>
              <a:rPr lang="el-GR" sz="1800" dirty="0"/>
              <a:t>, </a:t>
            </a:r>
            <a:r>
              <a:rPr lang="el-GR" sz="1800" dirty="0" err="1"/>
              <a:t>C</a:t>
            </a:r>
            <a:r>
              <a:rPr lang="el-GR" sz="1800" baseline="-25000" dirty="0" err="1"/>
              <a:t>r</a:t>
            </a:r>
            <a:r>
              <a:rPr lang="el-GR" sz="1800" dirty="0"/>
              <a:t> , C</a:t>
            </a:r>
            <a:r>
              <a:rPr lang="en-US" sz="1800" baseline="-25000" dirty="0"/>
              <a:t>g</a:t>
            </a:r>
            <a:r>
              <a:rPr lang="el-GR" sz="1800" dirty="0"/>
              <a:t>)</a:t>
            </a:r>
            <a:endParaRPr lang="el-GR" dirty="0"/>
          </a:p>
        </p:txBody>
      </p:sp>
    </p:spTree>
    <p:extLst>
      <p:ext uri="{BB962C8B-B14F-4D97-AF65-F5344CB8AC3E}">
        <p14:creationId xmlns:p14="http://schemas.microsoft.com/office/powerpoint/2010/main" val="3835902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4A08-6ED8-4BDE-9863-59CC38D19856}"/>
              </a:ext>
            </a:extLst>
          </p:cNvPr>
          <p:cNvSpPr>
            <a:spLocks noGrp="1"/>
          </p:cNvSpPr>
          <p:nvPr>
            <p:ph type="title"/>
          </p:nvPr>
        </p:nvSpPr>
        <p:spPr/>
        <p:txBody>
          <a:bodyPr/>
          <a:lstStyle/>
          <a:p>
            <a:pPr algn="r"/>
            <a:r>
              <a:rPr lang="el-GR" dirty="0"/>
              <a:t>Παράδειγμα</a:t>
            </a:r>
            <a:endParaRPr lang="en-US" dirty="0"/>
          </a:p>
        </p:txBody>
      </p:sp>
      <p:pic>
        <p:nvPicPr>
          <p:cNvPr id="5" name="Θέση περιεχομένου 4" descr="Εικόνα που περιέχει δέντρο, υπαίθριος, χλόη, ουρανός&#10;&#10;Η περιγραφή δημιουργήθηκε αυτόματα">
            <a:extLst>
              <a:ext uri="{FF2B5EF4-FFF2-40B4-BE49-F238E27FC236}">
                <a16:creationId xmlns:a16="http://schemas.microsoft.com/office/drawing/2014/main" id="{ADAD6528-4349-4E68-A61C-0B8930682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0"/>
            <a:ext cx="2291091" cy="6858000"/>
          </a:xfrm>
        </p:spPr>
      </p:pic>
      <p:pic>
        <p:nvPicPr>
          <p:cNvPr id="7" name="Εικόνα 6">
            <a:extLst>
              <a:ext uri="{FF2B5EF4-FFF2-40B4-BE49-F238E27FC236}">
                <a16:creationId xmlns:a16="http://schemas.microsoft.com/office/drawing/2014/main" id="{111D3FBD-1A4E-45E9-A53E-27D3EEEA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60" y="2132856"/>
            <a:ext cx="5346594" cy="1944216"/>
          </a:xfrm>
          <a:prstGeom prst="rect">
            <a:avLst/>
          </a:prstGeom>
        </p:spPr>
      </p:pic>
      <p:sp>
        <p:nvSpPr>
          <p:cNvPr id="3" name="TextBox 2">
            <a:extLst>
              <a:ext uri="{FF2B5EF4-FFF2-40B4-BE49-F238E27FC236}">
                <a16:creationId xmlns:a16="http://schemas.microsoft.com/office/drawing/2014/main" id="{44F24FD1-0893-4111-94CC-EB4BFA31EA4A}"/>
              </a:ext>
            </a:extLst>
          </p:cNvPr>
          <p:cNvSpPr txBox="1"/>
          <p:nvPr/>
        </p:nvSpPr>
        <p:spPr>
          <a:xfrm>
            <a:off x="135181" y="506492"/>
            <a:ext cx="914400" cy="914400"/>
          </a:xfrm>
          <a:prstGeom prst="rect">
            <a:avLst/>
          </a:prstGeom>
        </p:spPr>
        <p:txBody>
          <a:bodyPr vert="horz" wrap="none" lIns="91440" tIns="45720" rIns="91440" bIns="45720" rtlCol="0" anchor="ctr">
            <a:normAutofit/>
          </a:bodyPr>
          <a:lstStyle/>
          <a:p>
            <a:r>
              <a:rPr lang="en-US" dirty="0"/>
              <a:t>RGB</a:t>
            </a:r>
            <a:endParaRPr lang="el-GR" dirty="0"/>
          </a:p>
        </p:txBody>
      </p:sp>
      <p:sp>
        <p:nvSpPr>
          <p:cNvPr id="6" name="TextBox 5">
            <a:extLst>
              <a:ext uri="{FF2B5EF4-FFF2-40B4-BE49-F238E27FC236}">
                <a16:creationId xmlns:a16="http://schemas.microsoft.com/office/drawing/2014/main" id="{7DE1AEF2-A51C-4CAB-86F6-8DDB4847E740}"/>
              </a:ext>
            </a:extLst>
          </p:cNvPr>
          <p:cNvSpPr txBox="1"/>
          <p:nvPr/>
        </p:nvSpPr>
        <p:spPr>
          <a:xfrm>
            <a:off x="227304" y="2132856"/>
            <a:ext cx="914400" cy="914400"/>
          </a:xfrm>
          <a:prstGeom prst="rect">
            <a:avLst/>
          </a:prstGeom>
        </p:spPr>
        <p:txBody>
          <a:bodyPr vert="horz" wrap="none" lIns="91440" tIns="45720" rIns="91440" bIns="45720" rtlCol="0" anchor="ctr">
            <a:normAutofit/>
          </a:bodyPr>
          <a:lstStyle/>
          <a:p>
            <a:r>
              <a:rPr lang="en-US" dirty="0"/>
              <a:t>Y</a:t>
            </a:r>
            <a:endParaRPr lang="el-GR" dirty="0"/>
          </a:p>
        </p:txBody>
      </p:sp>
      <p:sp>
        <p:nvSpPr>
          <p:cNvPr id="8" name="TextBox 7">
            <a:extLst>
              <a:ext uri="{FF2B5EF4-FFF2-40B4-BE49-F238E27FC236}">
                <a16:creationId xmlns:a16="http://schemas.microsoft.com/office/drawing/2014/main" id="{600277F1-B8DE-4722-B6D6-51B8E8F5D259}"/>
              </a:ext>
            </a:extLst>
          </p:cNvPr>
          <p:cNvSpPr txBox="1"/>
          <p:nvPr/>
        </p:nvSpPr>
        <p:spPr>
          <a:xfrm>
            <a:off x="227304" y="3782187"/>
            <a:ext cx="914400" cy="914400"/>
          </a:xfrm>
          <a:prstGeom prst="rect">
            <a:avLst/>
          </a:prstGeom>
        </p:spPr>
        <p:txBody>
          <a:bodyPr vert="horz" wrap="none" lIns="91440" tIns="45720" rIns="91440" bIns="45720" rtlCol="0" anchor="ctr">
            <a:normAutofit/>
          </a:bodyPr>
          <a:lstStyle/>
          <a:p>
            <a:r>
              <a:rPr lang="en-US" dirty="0" err="1"/>
              <a:t>Cb</a:t>
            </a:r>
            <a:endParaRPr lang="el-GR" dirty="0"/>
          </a:p>
        </p:txBody>
      </p:sp>
      <p:sp>
        <p:nvSpPr>
          <p:cNvPr id="9" name="TextBox 8">
            <a:extLst>
              <a:ext uri="{FF2B5EF4-FFF2-40B4-BE49-F238E27FC236}">
                <a16:creationId xmlns:a16="http://schemas.microsoft.com/office/drawing/2014/main" id="{95EBDBCD-3915-4983-8C34-0CF47AE2B856}"/>
              </a:ext>
            </a:extLst>
          </p:cNvPr>
          <p:cNvSpPr txBox="1"/>
          <p:nvPr/>
        </p:nvSpPr>
        <p:spPr>
          <a:xfrm>
            <a:off x="268005" y="5431518"/>
            <a:ext cx="914400" cy="914400"/>
          </a:xfrm>
          <a:prstGeom prst="rect">
            <a:avLst/>
          </a:prstGeom>
        </p:spPr>
        <p:txBody>
          <a:bodyPr vert="horz" wrap="none" lIns="91440" tIns="45720" rIns="91440" bIns="45720" rtlCol="0" anchor="ctr">
            <a:normAutofit/>
          </a:bodyPr>
          <a:lstStyle/>
          <a:p>
            <a:r>
              <a:rPr lang="en-US" dirty="0"/>
              <a:t>Cr</a:t>
            </a:r>
            <a:endParaRPr lang="el-GR" dirty="0"/>
          </a:p>
        </p:txBody>
      </p:sp>
    </p:spTree>
    <p:extLst>
      <p:ext uri="{BB962C8B-B14F-4D97-AF65-F5344CB8AC3E}">
        <p14:creationId xmlns:p14="http://schemas.microsoft.com/office/powerpoint/2010/main" val="245323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6953-3CA1-467B-AFBF-B753C631F70D}"/>
              </a:ext>
            </a:extLst>
          </p:cNvPr>
          <p:cNvSpPr>
            <a:spLocks noGrp="1"/>
          </p:cNvSpPr>
          <p:nvPr>
            <p:ph type="title"/>
          </p:nvPr>
        </p:nvSpPr>
        <p:spPr/>
        <p:txBody>
          <a:bodyPr/>
          <a:lstStyle/>
          <a:p>
            <a:r>
              <a:rPr lang="el-GR" dirty="0"/>
              <a:t>Ρυθμός δεδομένων</a:t>
            </a:r>
            <a:endParaRPr lang="en-US" dirty="0"/>
          </a:p>
        </p:txBody>
      </p:sp>
      <p:sp>
        <p:nvSpPr>
          <p:cNvPr id="3" name="Θέση περιεχομένου 2">
            <a:extLst>
              <a:ext uri="{FF2B5EF4-FFF2-40B4-BE49-F238E27FC236}">
                <a16:creationId xmlns:a16="http://schemas.microsoft.com/office/drawing/2014/main" id="{5F6706AF-8E72-41DF-99D7-FAC06D445686}"/>
              </a:ext>
            </a:extLst>
          </p:cNvPr>
          <p:cNvSpPr>
            <a:spLocks noGrp="1"/>
          </p:cNvSpPr>
          <p:nvPr>
            <p:ph idx="1"/>
          </p:nvPr>
        </p:nvSpPr>
        <p:spPr>
          <a:xfrm>
            <a:off x="464156" y="1556792"/>
            <a:ext cx="8679844" cy="4525963"/>
          </a:xfrm>
        </p:spPr>
        <p:txBody>
          <a:bodyPr>
            <a:normAutofit/>
          </a:bodyPr>
          <a:lstStyle/>
          <a:p>
            <a:r>
              <a:rPr lang="el-GR" dirty="0"/>
              <a:t>Ο ρυθμός δεδομένων του βίντεο εξαρτάται από:</a:t>
            </a:r>
            <a:endParaRPr lang="en-US" dirty="0"/>
          </a:p>
          <a:p>
            <a:pPr lvl="1"/>
            <a:r>
              <a:rPr lang="el-GR" dirty="0"/>
              <a:t>την ανάλυση κάθε εικόνας π.χ. 1920 επί 1080</a:t>
            </a:r>
            <a:endParaRPr lang="en-US" dirty="0"/>
          </a:p>
          <a:p>
            <a:pPr lvl="1"/>
            <a:r>
              <a:rPr lang="el-GR" dirty="0"/>
              <a:t>τον αριθμό των </a:t>
            </a:r>
            <a:r>
              <a:rPr lang="en-US" dirty="0"/>
              <a:t>bits</a:t>
            </a:r>
            <a:r>
              <a:rPr lang="el-GR" dirty="0"/>
              <a:t> / χρώμα (</a:t>
            </a:r>
            <a:r>
              <a:rPr lang="en-US" dirty="0"/>
              <a:t>RGB)</a:t>
            </a:r>
            <a:r>
              <a:rPr lang="el-GR" dirty="0"/>
              <a:t> ή </a:t>
            </a:r>
            <a:r>
              <a:rPr lang="en-US" dirty="0"/>
              <a:t>(</a:t>
            </a:r>
            <a:r>
              <a:rPr lang="en-US" dirty="0" err="1"/>
              <a:t>YCbCr</a:t>
            </a:r>
            <a:r>
              <a:rPr lang="en-US" dirty="0"/>
              <a:t>) </a:t>
            </a:r>
          </a:p>
          <a:p>
            <a:pPr lvl="1"/>
            <a:r>
              <a:rPr lang="el-GR" dirty="0"/>
              <a:t>τη συχνότητα με την οποία λαμβάνονται οι εικόνες</a:t>
            </a:r>
            <a:endParaRPr lang="en-US" dirty="0"/>
          </a:p>
          <a:p>
            <a:r>
              <a:rPr lang="el-GR" dirty="0"/>
              <a:t>Παγκοσμίως έχουν επικρατήσει δύο συστήματα: </a:t>
            </a:r>
            <a:endParaRPr lang="en-US" dirty="0"/>
          </a:p>
          <a:p>
            <a:pPr lvl="1"/>
            <a:r>
              <a:rPr lang="el-GR" dirty="0"/>
              <a:t>625 γραμμές ανά εικόνα</a:t>
            </a:r>
            <a:r>
              <a:rPr lang="en-US" dirty="0"/>
              <a:t>, </a:t>
            </a:r>
            <a:r>
              <a:rPr lang="el-GR" dirty="0"/>
              <a:t>25</a:t>
            </a:r>
            <a:r>
              <a:rPr lang="en-US" dirty="0"/>
              <a:t> </a:t>
            </a:r>
            <a:r>
              <a:rPr lang="el-GR" dirty="0" err="1"/>
              <a:t>Hz</a:t>
            </a:r>
            <a:r>
              <a:rPr lang="el-GR" dirty="0"/>
              <a:t> (Ευρώπη) </a:t>
            </a:r>
            <a:endParaRPr lang="en-US" dirty="0"/>
          </a:p>
          <a:p>
            <a:pPr lvl="1"/>
            <a:r>
              <a:rPr lang="el-GR" dirty="0"/>
              <a:t>525 γραμμές ανά εικόνα</a:t>
            </a:r>
            <a:r>
              <a:rPr lang="en-US" dirty="0"/>
              <a:t>, </a:t>
            </a:r>
            <a:r>
              <a:rPr lang="el-GR" dirty="0"/>
              <a:t>30</a:t>
            </a:r>
            <a:r>
              <a:rPr lang="en-US" dirty="0"/>
              <a:t> </a:t>
            </a:r>
            <a:r>
              <a:rPr lang="el-GR" dirty="0" err="1"/>
              <a:t>Hz</a:t>
            </a:r>
            <a:r>
              <a:rPr lang="el-GR" dirty="0"/>
              <a:t> (Αμερική) </a:t>
            </a:r>
            <a:endParaRPr lang="en-US" dirty="0"/>
          </a:p>
          <a:p>
            <a:pPr lvl="1"/>
            <a:endParaRPr lang="el-GR" dirty="0"/>
          </a:p>
        </p:txBody>
      </p:sp>
    </p:spTree>
    <p:extLst>
      <p:ext uri="{BB962C8B-B14F-4D97-AF65-F5344CB8AC3E}">
        <p14:creationId xmlns:p14="http://schemas.microsoft.com/office/powerpoint/2010/main" val="31914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849505-9CF5-4B5C-9DDD-D671D27875D1}"/>
              </a:ext>
            </a:extLst>
          </p:cNvPr>
          <p:cNvSpPr>
            <a:spLocks noGrp="1"/>
          </p:cNvSpPr>
          <p:nvPr>
            <p:ph type="title"/>
          </p:nvPr>
        </p:nvSpPr>
        <p:spPr/>
        <p:txBody>
          <a:bodyPr/>
          <a:lstStyle/>
          <a:p>
            <a:r>
              <a:rPr lang="el-GR" dirty="0"/>
              <a:t>Περιεχόμενα μαθήματος</a:t>
            </a:r>
          </a:p>
        </p:txBody>
      </p:sp>
      <p:sp>
        <p:nvSpPr>
          <p:cNvPr id="3" name="Θέση περιεχομένου 2">
            <a:extLst>
              <a:ext uri="{FF2B5EF4-FFF2-40B4-BE49-F238E27FC236}">
                <a16:creationId xmlns:a16="http://schemas.microsoft.com/office/drawing/2014/main" id="{519FB762-A2E7-4CD3-A291-48ABDB63423A}"/>
              </a:ext>
            </a:extLst>
          </p:cNvPr>
          <p:cNvSpPr>
            <a:spLocks noGrp="1"/>
          </p:cNvSpPr>
          <p:nvPr>
            <p:ph idx="1"/>
          </p:nvPr>
        </p:nvSpPr>
        <p:spPr>
          <a:xfrm>
            <a:off x="464156" y="1556792"/>
            <a:ext cx="8229600" cy="4824536"/>
          </a:xfrm>
        </p:spPr>
        <p:txBody>
          <a:bodyPr>
            <a:normAutofit fontScale="85000" lnSpcReduction="10000"/>
          </a:bodyPr>
          <a:lstStyle/>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Εισαγωγή στην </a:t>
            </a:r>
            <a:r>
              <a:rPr lang="el-GR" sz="1800" dirty="0">
                <a:latin typeface="Calibri" panose="020F0502020204030204" pitchFamily="34" charset="0"/>
                <a:ea typeface="Times New Roman" panose="02020603050405020304" pitchFamily="18" charset="0"/>
                <a:cs typeface="Arial" panose="020B0604020202020204" pitchFamily="34" charset="0"/>
              </a:rPr>
              <a:t>παραγωγή και</a:t>
            </a:r>
            <a:r>
              <a:rPr lang="el-GR" sz="1800" dirty="0">
                <a:effectLst/>
                <a:latin typeface="Calibri" panose="020F0502020204030204" pitchFamily="34" charset="0"/>
                <a:ea typeface="Times New Roman" panose="02020603050405020304" pitchFamily="18" charset="0"/>
                <a:cs typeface="Arial" panose="020B0604020202020204" pitchFamily="34" charset="0"/>
              </a:rPr>
              <a:t> μετάδοση εικόνας.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Κωδικοποίηση πηγής και καναλιού για αναλογικά συστήματα PAL.</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Ψηφιακά συστήματα μετάδοσης εικόνας, ψηφιοποίηση κινούμενης εικόνας και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video</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Ψηφιοποίηση σε TV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studio</a:t>
            </a:r>
            <a:r>
              <a:rPr lang="el-GR" sz="1800" dirty="0">
                <a:effectLst/>
                <a:latin typeface="Calibri" panose="020F0502020204030204" pitchFamily="34" charset="0"/>
                <a:ea typeface="Times New Roman" panose="02020603050405020304" pitchFamily="18" charset="0"/>
                <a:cs typeface="Arial" panose="020B0604020202020204" pitchFamily="34" charset="0"/>
              </a:rPr>
              <a:t>, πρότυπα CCIR, πρότυπα μετάδοσης σε σειριακό και παράλληλο τρόπο.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Κωδικοποίηση βίντεο σημάτων για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ευρυεκπομπή</a:t>
            </a:r>
            <a:r>
              <a:rPr lang="el-GR" sz="1800" dirty="0">
                <a:effectLst/>
                <a:latin typeface="Calibri" panose="020F0502020204030204" pitchFamily="34" charset="0"/>
                <a:ea typeface="Times New Roman" panose="02020603050405020304" pitchFamily="18" charset="0"/>
                <a:cs typeface="Arial" panose="020B0604020202020204" pitchFamily="34" charset="0"/>
              </a:rPr>
              <a:t>, τεχνικές συμπίεσης για πεπερασμένου εύρους. κανάλια. Πρότυπα MJPEG, MPEG1, MPEG2, H.264/MPEG-4 AVC.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Βασικοί τύποι κωδικοποίησης καναλιού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ευρυεκπομπής</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Ψηφιακές διαμορφώσεις και τεχνική πολυπλεξίας </a:t>
            </a:r>
            <a:r>
              <a:rPr lang="en-US" sz="1800" dirty="0">
                <a:effectLst/>
                <a:latin typeface="Calibri" panose="020F0502020204030204" pitchFamily="34" charset="0"/>
                <a:ea typeface="Times New Roman" panose="02020603050405020304" pitchFamily="18" charset="0"/>
                <a:cs typeface="Arial" panose="020B0604020202020204" pitchFamily="34" charset="0"/>
              </a:rPr>
              <a:t>OFDM</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Πρότυπα για επίγεια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ευρυεκπομπή</a:t>
            </a:r>
            <a:r>
              <a:rPr lang="el-GR" sz="1800" dirty="0">
                <a:effectLst/>
                <a:latin typeface="Calibri" panose="020F0502020204030204" pitchFamily="34" charset="0"/>
                <a:ea typeface="Times New Roman" panose="02020603050405020304" pitchFamily="18" charset="0"/>
                <a:cs typeface="Arial" panose="020B0604020202020204" pitchFamily="34" charset="0"/>
              </a:rPr>
              <a:t> συστημάτων 1ης γενιάς DVB-T, DVB-C, DVB-S, </a:t>
            </a:r>
            <a:r>
              <a:rPr lang="en-US" sz="1800" dirty="0">
                <a:effectLst/>
                <a:latin typeface="Calibri" panose="020F0502020204030204" pitchFamily="34" charset="0"/>
                <a:ea typeface="Times New Roman" panose="02020603050405020304" pitchFamily="18" charset="0"/>
                <a:cs typeface="Arial" panose="020B0604020202020204" pitchFamily="34" charset="0"/>
              </a:rPr>
              <a:t>DVB</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RCS</a:t>
            </a:r>
            <a:r>
              <a:rPr lang="el-GR" sz="1800" dirty="0">
                <a:effectLst/>
                <a:latin typeface="Calibri" panose="020F0502020204030204" pitchFamily="34" charset="0"/>
                <a:ea typeface="Times New Roman" panose="02020603050405020304" pitchFamily="18" charset="0"/>
                <a:cs typeface="Arial" panose="020B0604020202020204" pitchFamily="34" charset="0"/>
              </a:rPr>
              <a:t> και 2ης γενιάς συστήματα DVB-T2, DVB-C2, DVB-S2, </a:t>
            </a:r>
            <a:r>
              <a:rPr lang="en-US" sz="1800" dirty="0">
                <a:effectLst/>
                <a:latin typeface="Calibri" panose="020F0502020204030204" pitchFamily="34" charset="0"/>
                <a:ea typeface="Times New Roman" panose="02020603050405020304" pitchFamily="18" charset="0"/>
                <a:cs typeface="Arial" panose="020B0604020202020204" pitchFamily="34" charset="0"/>
              </a:rPr>
              <a:t>DVB</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RCS</a:t>
            </a:r>
            <a:r>
              <a:rPr lang="el-GR" sz="1800" dirty="0">
                <a:effectLst/>
                <a:latin typeface="Calibri" panose="020F0502020204030204" pitchFamily="34" charset="0"/>
                <a:ea typeface="Times New Roman" panose="02020603050405020304" pitchFamily="18" charset="0"/>
                <a:cs typeface="Arial" panose="020B0604020202020204" pitchFamily="34" charset="0"/>
              </a:rPr>
              <a:t>2.</a:t>
            </a:r>
            <a:r>
              <a:rPr lang="el-GR" sz="1800" b="1"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Επίγεια συστήματα </a:t>
            </a:r>
            <a:r>
              <a:rPr lang="en-US" sz="1800" dirty="0">
                <a:effectLst/>
                <a:latin typeface="Calibri" panose="020F0502020204030204" pitchFamily="34" charset="0"/>
                <a:ea typeface="Times New Roman" panose="02020603050405020304" pitchFamily="18" charset="0"/>
                <a:cs typeface="Arial" panose="020B0604020202020204" pitchFamily="34" charset="0"/>
              </a:rPr>
              <a:t>DAB</a:t>
            </a:r>
            <a:r>
              <a:rPr lang="el-GR" sz="1800" dirty="0">
                <a:effectLst/>
                <a:latin typeface="Calibri" panose="020F0502020204030204" pitchFamily="34" charset="0"/>
                <a:ea typeface="Times New Roman" panose="02020603050405020304" pitchFamily="18" charset="0"/>
                <a:cs typeface="Arial" panose="020B0604020202020204" pitchFamily="34" charset="0"/>
              </a:rPr>
              <a:t>+, DVB-H για κινητές συσκευές &amp; </a:t>
            </a:r>
            <a:r>
              <a:rPr lang="en-US" sz="1800" dirty="0">
                <a:effectLst/>
                <a:latin typeface="Calibri" panose="020F0502020204030204" pitchFamily="34" charset="0"/>
                <a:ea typeface="Times New Roman" panose="02020603050405020304" pitchFamily="18" charset="0"/>
                <a:cs typeface="Arial" panose="020B0604020202020204" pitchFamily="34" charset="0"/>
              </a:rPr>
              <a:t>DVB</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SH</a:t>
            </a:r>
            <a:r>
              <a:rPr lang="el-GR" sz="1800" dirty="0">
                <a:effectLst/>
                <a:latin typeface="Calibri" panose="020F0502020204030204" pitchFamily="34" charset="0"/>
                <a:ea typeface="Times New Roman" panose="02020603050405020304" pitchFamily="18" charset="0"/>
                <a:cs typeface="Arial" panose="020B0604020202020204" pitchFamily="34" charset="0"/>
              </a:rPr>
              <a:t>. Δέκτες DTS για DVB-T, DVB-C, DVB-S.</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Διάρθρωση δικτύων </a:t>
            </a:r>
            <a:r>
              <a:rPr lang="en-US" sz="1800" dirty="0">
                <a:effectLst/>
                <a:latin typeface="Calibri" panose="020F0502020204030204" pitchFamily="34" charset="0"/>
                <a:ea typeface="Times New Roman" panose="02020603050405020304" pitchFamily="18" charset="0"/>
                <a:cs typeface="Arial" panose="020B0604020202020204" pitchFamily="34" charset="0"/>
              </a:rPr>
              <a:t>SFN</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MFN</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Ψηφιακό μέρισμα και τεχνολογίες για την αξιοποίησή του (</a:t>
            </a:r>
            <a:r>
              <a:rPr lang="en-US" sz="1800" dirty="0">
                <a:effectLst/>
                <a:latin typeface="Calibri" panose="020F0502020204030204" pitchFamily="34" charset="0"/>
                <a:ea typeface="Times New Roman" panose="02020603050405020304" pitchFamily="18" charset="0"/>
                <a:cs typeface="Arial" panose="020B0604020202020204" pitchFamily="34" charset="0"/>
              </a:rPr>
              <a:t>Cognitive Radio</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TV White Spaces</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Τεχνολογίες </a:t>
            </a:r>
            <a:r>
              <a:rPr lang="en-US" sz="1800" dirty="0">
                <a:effectLst/>
                <a:latin typeface="Calibri" panose="020F0502020204030204" pitchFamily="34" charset="0"/>
                <a:ea typeface="Times New Roman" panose="02020603050405020304" pitchFamily="18" charset="0"/>
                <a:cs typeface="Arial" panose="020B0604020202020204" pitchFamily="34" charset="0"/>
              </a:rPr>
              <a:t>DASH</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IPTV</a:t>
            </a:r>
            <a:r>
              <a:rPr lang="el-GR" sz="1800" dirty="0">
                <a:effectLst/>
                <a:latin typeface="Calibri" panose="020F0502020204030204" pitchFamily="34" charset="0"/>
                <a:ea typeface="Times New Roman" panose="02020603050405020304" pitchFamily="18" charset="0"/>
                <a:cs typeface="Arial" panose="020B0604020202020204" pitchFamily="34" charset="0"/>
              </a:rPr>
              <a:t> για μετάδοση εικόνας/ήχου πάνω από το Διαδίκτυο.</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36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9EB4B3-F4FD-4FA4-A85B-8A6A2F892B42}"/>
              </a:ext>
            </a:extLst>
          </p:cNvPr>
          <p:cNvSpPr>
            <a:spLocks noGrp="1"/>
          </p:cNvSpPr>
          <p:nvPr>
            <p:ph type="title"/>
          </p:nvPr>
        </p:nvSpPr>
        <p:spPr>
          <a:xfrm>
            <a:off x="722312" y="4406900"/>
            <a:ext cx="8026151" cy="1362075"/>
          </a:xfrm>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r>
              <a:rPr lang="el-GR" baseline="-25000" dirty="0"/>
              <a:t>  </a:t>
            </a:r>
            <a:endParaRPr lang="el-GR" dirty="0"/>
          </a:p>
        </p:txBody>
      </p:sp>
      <p:sp>
        <p:nvSpPr>
          <p:cNvPr id="5" name="Θέση κειμένου 4">
            <a:extLst>
              <a:ext uri="{FF2B5EF4-FFF2-40B4-BE49-F238E27FC236}">
                <a16:creationId xmlns:a16="http://schemas.microsoft.com/office/drawing/2014/main" id="{C8421B8A-8909-44EB-A950-8567BC1BE5C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58882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0" y="2060848"/>
            <a:ext cx="9144000" cy="2433628"/>
          </a:xfrm>
          <a:prstGeom prst="rect">
            <a:avLst/>
          </a:prstGeom>
        </p:spPr>
      </p:pic>
    </p:spTree>
    <p:extLst>
      <p:ext uri="{BB962C8B-B14F-4D97-AF65-F5344CB8AC3E}">
        <p14:creationId xmlns:p14="http://schemas.microsoft.com/office/powerpoint/2010/main" val="320764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6FCA3-3080-4771-83B0-BBF83DE3E699}"/>
              </a:ext>
            </a:extLst>
          </p:cNvPr>
          <p:cNvSpPr>
            <a:spLocks noGrp="1"/>
          </p:cNvSpPr>
          <p:nvPr>
            <p:ph type="title"/>
          </p:nvPr>
        </p:nvSpPr>
        <p:spPr/>
        <p:txBody>
          <a:bodyPr>
            <a:normAutofit fontScale="90000"/>
          </a:bodyPr>
          <a:lstStyle/>
          <a:p>
            <a:r>
              <a:rPr lang="el-GR" dirty="0"/>
              <a:t>Επαναφορά πληροφορίας από τον χώρο </a:t>
            </a:r>
            <a:r>
              <a:rPr lang="el-GR" dirty="0" err="1"/>
              <a:t>YC</a:t>
            </a:r>
            <a:r>
              <a:rPr lang="el-GR" baseline="-25000" dirty="0" err="1"/>
              <a:t>b</a:t>
            </a:r>
            <a:r>
              <a:rPr lang="el-GR" dirty="0" err="1"/>
              <a:t>C</a:t>
            </a:r>
            <a:r>
              <a:rPr lang="el-GR" baseline="-25000" dirty="0" err="1"/>
              <a:t>r</a:t>
            </a:r>
            <a:r>
              <a:rPr lang="el-GR" dirty="0"/>
              <a:t> στον χώρο RGB</a:t>
            </a:r>
            <a:endParaRPr lang="en-US" dirty="0"/>
          </a:p>
        </p:txBody>
      </p:sp>
      <p:pic>
        <p:nvPicPr>
          <p:cNvPr id="4" name="Εικόνα 3">
            <a:extLst>
              <a:ext uri="{FF2B5EF4-FFF2-40B4-BE49-F238E27FC236}">
                <a16:creationId xmlns:a16="http://schemas.microsoft.com/office/drawing/2014/main" id="{6F145761-76D6-449E-914D-5777F87E1251}"/>
              </a:ext>
            </a:extLst>
          </p:cNvPr>
          <p:cNvPicPr>
            <a:picLocks noChangeAspect="1"/>
          </p:cNvPicPr>
          <p:nvPr/>
        </p:nvPicPr>
        <p:blipFill>
          <a:blip r:embed="rId3"/>
          <a:stretch>
            <a:fillRect/>
          </a:stretch>
        </p:blipFill>
        <p:spPr>
          <a:xfrm>
            <a:off x="0" y="2400476"/>
            <a:ext cx="9144000" cy="2057048"/>
          </a:xfrm>
          <a:prstGeom prst="rect">
            <a:avLst/>
          </a:prstGeom>
        </p:spPr>
      </p:pic>
    </p:spTree>
    <p:extLst>
      <p:ext uri="{BB962C8B-B14F-4D97-AF65-F5344CB8AC3E}">
        <p14:creationId xmlns:p14="http://schemas.microsoft.com/office/powerpoint/2010/main" val="19634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2D7BD-A966-471F-ACEF-CE1D8D7728F3}"/>
              </a:ext>
            </a:extLst>
          </p:cNvPr>
          <p:cNvSpPr>
            <a:spLocks noGrp="1"/>
          </p:cNvSpPr>
          <p:nvPr>
            <p:ph type="title"/>
          </p:nvPr>
        </p:nvSpPr>
        <p:spPr/>
        <p:txBody>
          <a:bodyPr/>
          <a:lstStyle/>
          <a:p>
            <a:r>
              <a:rPr lang="el-GR" dirty="0"/>
              <a:t>Δημιουργία Ψηφιακού Σήματος</a:t>
            </a:r>
            <a:endParaRPr lang="en-US" dirty="0"/>
          </a:p>
        </p:txBody>
      </p:sp>
      <p:sp>
        <p:nvSpPr>
          <p:cNvPr id="3" name="Θέση περιεχομένου 2">
            <a:extLst>
              <a:ext uri="{FF2B5EF4-FFF2-40B4-BE49-F238E27FC236}">
                <a16:creationId xmlns:a16="http://schemas.microsoft.com/office/drawing/2014/main" id="{A8768936-57D1-46D9-B348-1739B7D10636}"/>
              </a:ext>
            </a:extLst>
          </p:cNvPr>
          <p:cNvSpPr>
            <a:spLocks noGrp="1"/>
          </p:cNvSpPr>
          <p:nvPr>
            <p:ph idx="1"/>
          </p:nvPr>
        </p:nvSpPr>
        <p:spPr>
          <a:xfrm>
            <a:off x="179512" y="1349376"/>
            <a:ext cx="8784976" cy="5026570"/>
          </a:xfrm>
        </p:spPr>
        <p:txBody>
          <a:bodyPr>
            <a:normAutofit fontScale="85000" lnSpcReduction="10000"/>
          </a:bodyPr>
          <a:lstStyle/>
          <a:p>
            <a:r>
              <a:rPr lang="el-GR" sz="2000" b="1" dirty="0">
                <a:solidFill>
                  <a:schemeClr val="tx2"/>
                </a:solidFill>
              </a:rPr>
              <a:t>Βήμα 1: </a:t>
            </a:r>
            <a:r>
              <a:rPr lang="el-GR" sz="2000" dirty="0"/>
              <a:t>λήψη των τιμών της έντασης των βασικών χρωματικών συνιστωσών κόκκινου, πράσινου και μπλε (Red, </a:t>
            </a:r>
            <a:r>
              <a:rPr lang="el-GR" sz="2000" dirty="0" err="1"/>
              <a:t>Green</a:t>
            </a:r>
            <a:r>
              <a:rPr lang="el-GR" sz="2000" dirty="0"/>
              <a:t>, </a:t>
            </a:r>
            <a:r>
              <a:rPr lang="el-GR" sz="2000" dirty="0" err="1"/>
              <a:t>Blue</a:t>
            </a:r>
            <a:r>
              <a:rPr lang="el-GR" sz="2000" dirty="0"/>
              <a:t>). </a:t>
            </a:r>
          </a:p>
          <a:p>
            <a:r>
              <a:rPr lang="el-GR" sz="2000" b="1" dirty="0">
                <a:solidFill>
                  <a:schemeClr val="tx2"/>
                </a:solidFill>
              </a:rPr>
              <a:t>Βήμα 2</a:t>
            </a:r>
            <a:r>
              <a:rPr lang="el-GR" sz="2000" b="1" dirty="0"/>
              <a:t>: </a:t>
            </a:r>
            <a:r>
              <a:rPr lang="el-GR" sz="2000" dirty="0"/>
              <a:t>τα 3 σήματα υφίστανται διόρθωση </a:t>
            </a:r>
            <a:r>
              <a:rPr lang="el-GR" sz="2100" dirty="0" err="1"/>
              <a:t>γάμμα</a:t>
            </a:r>
            <a:r>
              <a:rPr lang="el-GR" sz="2100" dirty="0"/>
              <a:t> (CCIR Rec.709).</a:t>
            </a:r>
            <a:endParaRPr lang="en-US" sz="2100" dirty="0"/>
          </a:p>
          <a:p>
            <a:r>
              <a:rPr lang="el-GR" sz="2000" b="1" dirty="0">
                <a:solidFill>
                  <a:schemeClr val="tx2"/>
                </a:solidFill>
              </a:rPr>
              <a:t>Βήμα 3: </a:t>
            </a:r>
            <a:r>
              <a:rPr lang="el-GR" sz="2000" dirty="0"/>
              <a:t>επεξεργασία των 3 σημάτων ώστε να δώσουν το σήμα φωτεινότητας </a:t>
            </a:r>
            <a:r>
              <a:rPr lang="el-GR" sz="2000" b="1" dirty="0"/>
              <a:t>Y</a:t>
            </a:r>
            <a:r>
              <a:rPr lang="el-GR" sz="2000" dirty="0"/>
              <a:t> και τα σήματα </a:t>
            </a:r>
            <a:r>
              <a:rPr lang="el-GR" sz="2000" dirty="0" err="1"/>
              <a:t>χρωμικότητας</a:t>
            </a:r>
            <a:r>
              <a:rPr lang="el-GR" sz="2000" dirty="0"/>
              <a:t>, δηλαδή τις </a:t>
            </a:r>
            <a:r>
              <a:rPr lang="el-GR" sz="2000" dirty="0" err="1"/>
              <a:t>χρωμοδιαφορές</a:t>
            </a:r>
            <a:r>
              <a:rPr lang="el-GR" sz="2000" dirty="0"/>
              <a:t> </a:t>
            </a:r>
            <a:r>
              <a:rPr lang="el-GR" sz="2000" b="1" dirty="0" err="1"/>
              <a:t>C</a:t>
            </a:r>
            <a:r>
              <a:rPr lang="el-GR" sz="2000" b="1" baseline="-25000" dirty="0" err="1"/>
              <a:t>b</a:t>
            </a:r>
            <a:r>
              <a:rPr lang="el-GR" sz="2000" dirty="0"/>
              <a:t> και</a:t>
            </a:r>
            <a:r>
              <a:rPr lang="el-GR" sz="2000" b="1" dirty="0"/>
              <a:t> </a:t>
            </a:r>
            <a:r>
              <a:rPr lang="el-GR" sz="2000" b="1" dirty="0" err="1"/>
              <a:t>C</a:t>
            </a:r>
            <a:r>
              <a:rPr lang="el-GR" sz="2000" b="1" baseline="-25000" dirty="0" err="1"/>
              <a:t>r</a:t>
            </a:r>
            <a:r>
              <a:rPr lang="el-GR" sz="2000" dirty="0"/>
              <a:t>.  </a:t>
            </a:r>
          </a:p>
          <a:p>
            <a:pPr marL="0" indent="0">
              <a:buNone/>
            </a:pPr>
            <a:r>
              <a:rPr lang="el-GR" sz="2000" dirty="0"/>
              <a:t>		</a:t>
            </a:r>
            <a:r>
              <a:rPr lang="en-US" sz="2000" b="1" dirty="0"/>
              <a:t>Y = 0,30R+0,59G+0,11B</a:t>
            </a:r>
            <a:r>
              <a:rPr lang="el-GR" sz="2000" b="1" dirty="0"/>
              <a:t>  </a:t>
            </a:r>
            <a:r>
              <a:rPr lang="el-GR" sz="2000" dirty="0"/>
              <a:t>(φωτεινότητα, εύρος: λευκό μαύρο)</a:t>
            </a:r>
          </a:p>
          <a:p>
            <a:pPr marL="57150" indent="0">
              <a:buNone/>
            </a:pPr>
            <a:r>
              <a:rPr lang="en-US" sz="2000" b="1" dirty="0"/>
              <a:t>		</a:t>
            </a:r>
            <a:r>
              <a:rPr lang="el-GR" sz="2000" b="1" dirty="0"/>
              <a:t> C</a:t>
            </a:r>
            <a:r>
              <a:rPr lang="en-US" sz="2000" b="1" baseline="-25000" dirty="0"/>
              <a:t>r</a:t>
            </a:r>
            <a:r>
              <a:rPr lang="el-GR" sz="2000" b="1" baseline="-25000" dirty="0"/>
              <a:t> </a:t>
            </a:r>
            <a:r>
              <a:rPr lang="en-US" sz="2000" b="1" dirty="0"/>
              <a:t>= R-Y </a:t>
            </a:r>
            <a:r>
              <a:rPr lang="pt-BR" sz="2000" dirty="0"/>
              <a:t>= R-(0,30R+0,59G+0,11B) = </a:t>
            </a:r>
            <a:r>
              <a:rPr lang="pt-BR" sz="2000" b="1" dirty="0"/>
              <a:t>0,70R-0,59G-0,11B</a:t>
            </a:r>
          </a:p>
          <a:p>
            <a:pPr marL="57150" indent="0">
              <a:buNone/>
            </a:pPr>
            <a:r>
              <a:rPr lang="pt-BR" sz="2000" b="1" dirty="0"/>
              <a:t>		</a:t>
            </a:r>
            <a:r>
              <a:rPr lang="el-GR" sz="2000" b="1" dirty="0"/>
              <a:t> </a:t>
            </a:r>
            <a:r>
              <a:rPr lang="el-GR" sz="2000" b="1" dirty="0" err="1"/>
              <a:t>C</a:t>
            </a:r>
            <a:r>
              <a:rPr lang="el-GR" sz="2000" b="1" baseline="-25000" dirty="0" err="1"/>
              <a:t>b</a:t>
            </a:r>
            <a:r>
              <a:rPr lang="el-GR" sz="2000" b="1" baseline="-25000" dirty="0"/>
              <a:t> </a:t>
            </a:r>
            <a:r>
              <a:rPr lang="pt-BR" sz="2000" b="1" dirty="0"/>
              <a:t>= B-Y</a:t>
            </a:r>
            <a:r>
              <a:rPr lang="pt-BR" sz="2000" dirty="0"/>
              <a:t> = B-(0,30R+0,59G+0,11B) = </a:t>
            </a:r>
            <a:r>
              <a:rPr lang="pt-BR" sz="2000" b="1" dirty="0"/>
              <a:t>-0,30R-0,59G+0,89B</a:t>
            </a:r>
            <a:endParaRPr lang="el-GR" sz="2000" b="1" dirty="0"/>
          </a:p>
          <a:p>
            <a:pPr lvl="1"/>
            <a:r>
              <a:rPr lang="el-GR" sz="1700" dirty="0"/>
              <a:t>Οι τιμές της μεταβλητής Y έχουν εύρος τιμών από 0 έως 1 </a:t>
            </a:r>
            <a:r>
              <a:rPr lang="en-US" sz="1700" dirty="0"/>
              <a:t>  </a:t>
            </a:r>
            <a:r>
              <a:rPr lang="en-US" sz="1700" i="1" dirty="0"/>
              <a:t>(R=G=B=0, R=G=B=1)</a:t>
            </a:r>
            <a:endParaRPr lang="el-GR" sz="1700" i="1" dirty="0"/>
          </a:p>
          <a:p>
            <a:pPr lvl="1"/>
            <a:r>
              <a:rPr lang="el-GR" sz="1700" dirty="0"/>
              <a:t>Η </a:t>
            </a:r>
            <a:r>
              <a:rPr lang="el-GR" sz="1700" dirty="0" err="1"/>
              <a:t>χρωμοδιαφορά</a:t>
            </a:r>
            <a:r>
              <a:rPr lang="el-GR" sz="1700" dirty="0"/>
              <a:t> </a:t>
            </a:r>
            <a:r>
              <a:rPr lang="en-US" sz="1700" b="1" dirty="0"/>
              <a:t>R-Y</a:t>
            </a:r>
            <a:r>
              <a:rPr lang="el-GR" sz="1700" dirty="0"/>
              <a:t> από -</a:t>
            </a:r>
            <a:r>
              <a:rPr lang="el-GR" sz="1700" b="1" dirty="0"/>
              <a:t>0,70 έως +0,70 </a:t>
            </a:r>
            <a:r>
              <a:rPr lang="en-US" sz="1700" i="1" dirty="0"/>
              <a:t>(R=</a:t>
            </a:r>
            <a:r>
              <a:rPr lang="el-GR" sz="1700" i="1" dirty="0"/>
              <a:t>0,</a:t>
            </a:r>
            <a:r>
              <a:rPr lang="en-US" sz="1700" i="1" dirty="0"/>
              <a:t>G=B=</a:t>
            </a:r>
            <a:r>
              <a:rPr lang="el-GR" sz="1700" i="1" dirty="0"/>
              <a:t>1</a:t>
            </a:r>
            <a:r>
              <a:rPr lang="en-US" sz="1700" i="1" dirty="0"/>
              <a:t>, R=</a:t>
            </a:r>
            <a:r>
              <a:rPr lang="el-GR" sz="1700" i="1" dirty="0"/>
              <a:t>1, </a:t>
            </a:r>
            <a:r>
              <a:rPr lang="en-US" sz="1700" i="1" dirty="0"/>
              <a:t>G=B=</a:t>
            </a:r>
            <a:r>
              <a:rPr lang="el-GR" sz="1700" i="1" dirty="0"/>
              <a:t>0</a:t>
            </a:r>
            <a:r>
              <a:rPr lang="en-US" sz="1700" i="1" dirty="0"/>
              <a:t>) </a:t>
            </a:r>
            <a:r>
              <a:rPr lang="el-GR" sz="1700" dirty="0"/>
              <a:t>και της</a:t>
            </a:r>
            <a:r>
              <a:rPr lang="el-GR" sz="1700" b="1" dirty="0"/>
              <a:t> </a:t>
            </a:r>
            <a:r>
              <a:rPr lang="en-US" sz="1700" b="1" dirty="0"/>
              <a:t>B-Y </a:t>
            </a:r>
            <a:r>
              <a:rPr lang="el-GR" sz="1700" dirty="0"/>
              <a:t>από -0,8</a:t>
            </a:r>
            <a:r>
              <a:rPr lang="en-US" sz="1700" dirty="0"/>
              <a:t>9</a:t>
            </a:r>
            <a:r>
              <a:rPr lang="el-GR" sz="1700" dirty="0"/>
              <a:t> έως +0,8</a:t>
            </a:r>
            <a:r>
              <a:rPr lang="en-US" sz="1700" dirty="0"/>
              <a:t>9 </a:t>
            </a:r>
            <a:r>
              <a:rPr lang="en-US" sz="1700" i="1" dirty="0"/>
              <a:t>(R=G=</a:t>
            </a:r>
            <a:r>
              <a:rPr lang="el-GR" sz="1700" i="1" dirty="0"/>
              <a:t>1, </a:t>
            </a:r>
            <a:r>
              <a:rPr lang="en-US" sz="1700" i="1" dirty="0"/>
              <a:t>B=0, R=G=</a:t>
            </a:r>
            <a:r>
              <a:rPr lang="el-GR" sz="1700" i="1" dirty="0"/>
              <a:t>0,</a:t>
            </a:r>
            <a:r>
              <a:rPr lang="en-US" sz="1700" i="1" dirty="0"/>
              <a:t>B=1)</a:t>
            </a:r>
            <a:endParaRPr lang="en-US" sz="1700" dirty="0"/>
          </a:p>
          <a:p>
            <a:r>
              <a:rPr lang="el-GR" sz="2000" b="1" dirty="0">
                <a:solidFill>
                  <a:schemeClr val="tx2"/>
                </a:solidFill>
              </a:rPr>
              <a:t>Βήμα 4: </a:t>
            </a:r>
            <a:r>
              <a:rPr lang="el-GR" sz="2000" dirty="0"/>
              <a:t>Για να αντιστοιχιστούν τα εύρη των τιμών στην μονάδα, </a:t>
            </a:r>
            <a:r>
              <a:rPr lang="el-GR" sz="2000" b="1" dirty="0"/>
              <a:t>γίνεται κλιμάκωση των τιμών</a:t>
            </a:r>
            <a:r>
              <a:rPr lang="el-GR" sz="2000" dirty="0"/>
              <a:t> ώστε οι </a:t>
            </a:r>
            <a:r>
              <a:rPr lang="el-GR" sz="2000" dirty="0" err="1"/>
              <a:t>χρωμοδιαφορές</a:t>
            </a:r>
            <a:r>
              <a:rPr lang="el-GR" sz="2000" dirty="0"/>
              <a:t> κυμαίνονται στο διάστημα -0,5 έως και 0,5.  </a:t>
            </a:r>
          </a:p>
          <a:p>
            <a:pPr marL="0" indent="0">
              <a:buNone/>
            </a:pPr>
            <a:r>
              <a:rPr lang="el-GR" sz="2000" dirty="0"/>
              <a:t>		</a:t>
            </a:r>
            <a:r>
              <a:rPr lang="el-GR" sz="2000" dirty="0" err="1"/>
              <a:t>C</a:t>
            </a:r>
            <a:r>
              <a:rPr lang="el-GR" sz="2000" baseline="-25000" dirty="0" err="1"/>
              <a:t>b</a:t>
            </a:r>
            <a:r>
              <a:rPr lang="el-GR" sz="2000" dirty="0"/>
              <a:t>=0,56*(B-Y)                      </a:t>
            </a:r>
            <a:r>
              <a:rPr lang="el-GR" sz="1900" i="1" dirty="0"/>
              <a:t>0,56*(-0,70, +0,70) = (-0,50, +0,50) </a:t>
            </a:r>
          </a:p>
          <a:p>
            <a:pPr marL="0" indent="0">
              <a:buNone/>
            </a:pPr>
            <a:r>
              <a:rPr lang="el-GR" sz="2000" dirty="0"/>
              <a:t>		</a:t>
            </a:r>
            <a:r>
              <a:rPr lang="el-GR" sz="2000" dirty="0" err="1"/>
              <a:t>C</a:t>
            </a:r>
            <a:r>
              <a:rPr lang="el-GR" sz="2000" baseline="-25000" dirty="0" err="1"/>
              <a:t>r</a:t>
            </a:r>
            <a:r>
              <a:rPr lang="el-GR" sz="2000" dirty="0"/>
              <a:t>=0,71(R-Y)                         </a:t>
            </a:r>
            <a:r>
              <a:rPr lang="el-GR" sz="1900" i="1" dirty="0"/>
              <a:t>0,71*(-0,89, +0,89) = (-0,50, +0,50) </a:t>
            </a:r>
            <a:endParaRPr lang="en-US" sz="2000" i="1" dirty="0"/>
          </a:p>
        </p:txBody>
      </p:sp>
    </p:spTree>
    <p:extLst>
      <p:ext uri="{BB962C8B-B14F-4D97-AF65-F5344CB8AC3E}">
        <p14:creationId xmlns:p14="http://schemas.microsoft.com/office/powerpoint/2010/main" val="1023116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0" y="1556792"/>
            <a:ext cx="9036496" cy="5026570"/>
          </a:xfrm>
        </p:spPr>
        <p:txBody>
          <a:bodyPr>
            <a:normAutofit/>
          </a:bodyPr>
          <a:lstStyle/>
          <a:p>
            <a:r>
              <a:rPr lang="en-US" sz="2800" b="1" dirty="0">
                <a:solidFill>
                  <a:schemeClr val="tx2"/>
                </a:solidFill>
              </a:rPr>
              <a:t>B</a:t>
            </a:r>
            <a:r>
              <a:rPr lang="el-GR" sz="2800" b="1" dirty="0" err="1">
                <a:solidFill>
                  <a:schemeClr val="tx2"/>
                </a:solidFill>
              </a:rPr>
              <a:t>ήμα</a:t>
            </a:r>
            <a:r>
              <a:rPr lang="el-GR" sz="2800" b="1" dirty="0">
                <a:solidFill>
                  <a:schemeClr val="tx2"/>
                </a:solidFill>
              </a:rPr>
              <a:t> 5: </a:t>
            </a:r>
            <a:r>
              <a:rPr lang="el-GR" sz="2800" b="1" dirty="0"/>
              <a:t>Φιλτράρισμα: </a:t>
            </a:r>
            <a:r>
              <a:rPr lang="el-GR" sz="2800" dirty="0"/>
              <a:t>Το σήμα </a:t>
            </a:r>
            <a:r>
              <a:rPr lang="en-US" sz="2800" dirty="0"/>
              <a:t>(</a:t>
            </a:r>
            <a:r>
              <a:rPr lang="el-GR" sz="2800" dirty="0"/>
              <a:t>αναλογικό) στη συνέχεια φιλτράρεται με χρήση </a:t>
            </a:r>
            <a:r>
              <a:rPr lang="el-GR" sz="2800" b="1" dirty="0"/>
              <a:t>φίλτρου διέλευσης χαμηλών συχνοτήτων (</a:t>
            </a:r>
            <a:r>
              <a:rPr lang="en-US" sz="2800" b="1" dirty="0"/>
              <a:t>Low pass filter)</a:t>
            </a:r>
            <a:endParaRPr lang="el-GR" sz="2800" b="1" dirty="0"/>
          </a:p>
          <a:p>
            <a:pPr lvl="1"/>
            <a:r>
              <a:rPr lang="el-GR" sz="2400" dirty="0"/>
              <a:t>το σήμα της φωτεινότητας υφίσταται φιλτράρισμα στα </a:t>
            </a:r>
            <a:r>
              <a:rPr lang="el-GR" sz="2400" b="1" dirty="0"/>
              <a:t>5,75 </a:t>
            </a:r>
            <a:r>
              <a:rPr lang="el-GR" sz="2400" b="1" dirty="0" err="1"/>
              <a:t>MHz</a:t>
            </a:r>
            <a:endParaRPr lang="el-GR" sz="2400" b="1" dirty="0"/>
          </a:p>
          <a:p>
            <a:pPr lvl="1"/>
            <a:r>
              <a:rPr lang="el-GR" sz="2400" dirty="0"/>
              <a:t>τα σήματα των </a:t>
            </a:r>
            <a:r>
              <a:rPr lang="el-GR" sz="2400" dirty="0" err="1"/>
              <a:t>χρωμοδιαφορών</a:t>
            </a:r>
            <a:r>
              <a:rPr lang="el-GR" sz="2400" dirty="0"/>
              <a:t> στα </a:t>
            </a:r>
            <a:r>
              <a:rPr lang="el-GR" sz="2400" b="1" dirty="0"/>
              <a:t>2,75 </a:t>
            </a:r>
            <a:r>
              <a:rPr lang="el-GR" sz="2400" b="1" dirty="0" err="1"/>
              <a:t>MHz</a:t>
            </a:r>
            <a:r>
              <a:rPr lang="el-GR" sz="2400" b="1" dirty="0"/>
              <a:t>  </a:t>
            </a:r>
            <a:r>
              <a:rPr lang="en-US" sz="1600" dirty="0"/>
              <a:t>(</a:t>
            </a:r>
            <a:r>
              <a:rPr lang="el-GR" sz="1600" dirty="0"/>
              <a:t>συχνότητα αποκοπής)</a:t>
            </a:r>
            <a:endParaRPr lang="el-GR" sz="2400" dirty="0"/>
          </a:p>
        </p:txBody>
      </p:sp>
      <p:pic>
        <p:nvPicPr>
          <p:cNvPr id="4" name="Εικόνα 3">
            <a:extLst>
              <a:ext uri="{FF2B5EF4-FFF2-40B4-BE49-F238E27FC236}">
                <a16:creationId xmlns:a16="http://schemas.microsoft.com/office/drawing/2014/main" id="{2A574521-C802-4B92-9D2E-FF8E6BC8782B}"/>
              </a:ext>
            </a:extLst>
          </p:cNvPr>
          <p:cNvPicPr>
            <a:picLocks noChangeAspect="1"/>
          </p:cNvPicPr>
          <p:nvPr/>
        </p:nvPicPr>
        <p:blipFill>
          <a:blip r:embed="rId3"/>
          <a:stretch>
            <a:fillRect/>
          </a:stretch>
        </p:blipFill>
        <p:spPr>
          <a:xfrm>
            <a:off x="138871" y="4365104"/>
            <a:ext cx="9144000" cy="1740940"/>
          </a:xfrm>
          <a:prstGeom prst="rect">
            <a:avLst/>
          </a:prstGeom>
        </p:spPr>
      </p:pic>
      <p:sp>
        <p:nvSpPr>
          <p:cNvPr id="5" name="Ορθογώνιο 4">
            <a:extLst>
              <a:ext uri="{FF2B5EF4-FFF2-40B4-BE49-F238E27FC236}">
                <a16:creationId xmlns:a16="http://schemas.microsoft.com/office/drawing/2014/main" id="{9E6835FD-9BD4-E353-2091-10C95D4150E6}"/>
              </a:ext>
            </a:extLst>
          </p:cNvPr>
          <p:cNvSpPr/>
          <p:nvPr/>
        </p:nvSpPr>
        <p:spPr>
          <a:xfrm>
            <a:off x="3563888" y="3991074"/>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9581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179512" y="1339592"/>
            <a:ext cx="8964488" cy="2953504"/>
          </a:xfrm>
        </p:spPr>
        <p:txBody>
          <a:bodyPr>
            <a:normAutofit fontScale="62500" lnSpcReduction="20000"/>
          </a:bodyPr>
          <a:lstStyle/>
          <a:p>
            <a:pPr>
              <a:lnSpc>
                <a:spcPct val="120000"/>
              </a:lnSpc>
              <a:spcBef>
                <a:spcPts val="600"/>
              </a:spcBef>
              <a:spcAft>
                <a:spcPts val="600"/>
              </a:spcAft>
            </a:pPr>
            <a:r>
              <a:rPr lang="el-GR" b="1" dirty="0">
                <a:solidFill>
                  <a:schemeClr val="tx2"/>
                </a:solidFill>
              </a:rPr>
              <a:t>Βήμα 6: </a:t>
            </a:r>
            <a:r>
              <a:rPr lang="el-GR" b="1" dirty="0"/>
              <a:t>Δειγματοληψία</a:t>
            </a:r>
            <a:r>
              <a:rPr lang="el-GR" dirty="0"/>
              <a:t>: 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pPr lvl="1">
              <a:lnSpc>
                <a:spcPct val="120000"/>
              </a:lnSpc>
              <a:spcBef>
                <a:spcPts val="600"/>
              </a:spcBef>
              <a:spcAft>
                <a:spcPts val="600"/>
              </a:spcAft>
            </a:pPr>
            <a:r>
              <a:rPr lang="el-GR" sz="2900" dirty="0"/>
              <a:t>Οι </a:t>
            </a:r>
            <a:r>
              <a:rPr lang="el-GR" sz="2900" b="1" dirty="0"/>
              <a:t>συχνότητες δειγματοληψίας για τα σήματα πρέπει να υπερβαίνουν το διπλάσιο της μέγιστης συνιστώσας συχνότητας </a:t>
            </a:r>
            <a:r>
              <a:rPr lang="el-GR" sz="2900" dirty="0"/>
              <a:t>(σύμφωνα και με το φιλτράρισμα που έχουν υποστεί) ώστε να ικανοποιούν το θεώρημα του </a:t>
            </a:r>
            <a:r>
              <a:rPr lang="el-GR" sz="2900" dirty="0" err="1"/>
              <a:t>Shannon</a:t>
            </a:r>
            <a:r>
              <a:rPr lang="en-US" sz="2900" dirty="0"/>
              <a:t>.</a:t>
            </a:r>
          </a:p>
          <a:p>
            <a:pPr lvl="1">
              <a:lnSpc>
                <a:spcPct val="120000"/>
              </a:lnSpc>
              <a:spcBef>
                <a:spcPts val="600"/>
              </a:spcBef>
              <a:spcAft>
                <a:spcPts val="600"/>
              </a:spcAft>
            </a:pPr>
            <a:r>
              <a:rPr lang="el-GR" sz="2900" dirty="0"/>
              <a:t>Παρατηρούμε ότι </a:t>
            </a:r>
            <a:r>
              <a:rPr lang="el-GR" sz="2900" b="1" dirty="0"/>
              <a:t>η συχνότητα δειγματοληψίας της φωτεινότητας είναι η διπλάσια από αυτή των </a:t>
            </a:r>
            <a:r>
              <a:rPr lang="el-GR" sz="2900" b="1" dirty="0" err="1"/>
              <a:t>χρωμοδιαφορών</a:t>
            </a:r>
            <a:r>
              <a:rPr lang="el-GR" sz="2900" dirty="0"/>
              <a:t>, με αποτέλεσμα το </a:t>
            </a:r>
            <a:r>
              <a:rPr lang="el-GR" sz="2900" dirty="0">
                <a:solidFill>
                  <a:schemeClr val="tx2"/>
                </a:solidFill>
              </a:rPr>
              <a:t>πλήθος των δειγμάτων που αφορούν τη φωτεινότητα να ισούται με το πλήθος των δειγμάτων που αφορούν τις </a:t>
            </a:r>
            <a:r>
              <a:rPr lang="el-GR" sz="2900" dirty="0" err="1">
                <a:solidFill>
                  <a:schemeClr val="tx2"/>
                </a:solidFill>
              </a:rPr>
              <a:t>χρωμοδιαφορές</a:t>
            </a:r>
            <a:r>
              <a:rPr lang="el-GR" dirty="0">
                <a:solidFill>
                  <a:schemeClr val="tx2"/>
                </a:solidFill>
              </a:rPr>
              <a:t>.</a:t>
            </a:r>
            <a:endParaRPr lang="en-US" dirty="0">
              <a:solidFill>
                <a:schemeClr val="tx2"/>
              </a:solidFill>
            </a:endParaRPr>
          </a:p>
        </p:txBody>
      </p:sp>
      <p:graphicFrame>
        <p:nvGraphicFramePr>
          <p:cNvPr id="4" name="Θέση περιεχομένου 3">
            <a:extLst>
              <a:ext uri="{FF2B5EF4-FFF2-40B4-BE49-F238E27FC236}">
                <a16:creationId xmlns:a16="http://schemas.microsoft.com/office/drawing/2014/main" id="{78956E14-58CF-4506-B0AB-4E2CFD8549B1}"/>
              </a:ext>
            </a:extLst>
          </p:cNvPr>
          <p:cNvGraphicFramePr>
            <a:graphicFrameLocks/>
          </p:cNvGraphicFramePr>
          <p:nvPr>
            <p:extLst>
              <p:ext uri="{D42A27DB-BD31-4B8C-83A1-F6EECF244321}">
                <p14:modId xmlns:p14="http://schemas.microsoft.com/office/powerpoint/2010/main" val="2017401612"/>
              </p:ext>
            </p:extLst>
          </p:nvPr>
        </p:nvGraphicFramePr>
        <p:xfrm>
          <a:off x="1151619" y="4293096"/>
          <a:ext cx="6840761" cy="21031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766188156"/>
                    </a:ext>
                  </a:extLst>
                </a:gridCol>
                <a:gridCol w="2176009">
                  <a:extLst>
                    <a:ext uri="{9D8B030D-6E8A-4147-A177-3AD203B41FA5}">
                      <a16:colId xmlns:a16="http://schemas.microsoft.com/office/drawing/2014/main" val="1640433666"/>
                    </a:ext>
                  </a:extLst>
                </a:gridCol>
                <a:gridCol w="2296898">
                  <a:extLst>
                    <a:ext uri="{9D8B030D-6E8A-4147-A177-3AD203B41FA5}">
                      <a16:colId xmlns:a16="http://schemas.microsoft.com/office/drawing/2014/main" val="3704111730"/>
                    </a:ext>
                  </a:extLst>
                </a:gridCol>
                <a:gridCol w="798921">
                  <a:extLst>
                    <a:ext uri="{9D8B030D-6E8A-4147-A177-3AD203B41FA5}">
                      <a16:colId xmlns:a16="http://schemas.microsoft.com/office/drawing/2014/main" val="3986435473"/>
                    </a:ext>
                  </a:extLst>
                </a:gridCol>
                <a:gridCol w="848853">
                  <a:extLst>
                    <a:ext uri="{9D8B030D-6E8A-4147-A177-3AD203B41FA5}">
                      <a16:colId xmlns:a16="http://schemas.microsoft.com/office/drawing/2014/main" val="3633295670"/>
                    </a:ext>
                  </a:extLst>
                </a:gridCol>
              </a:tblGrid>
              <a:tr h="542198">
                <a:tc>
                  <a:txBody>
                    <a:bodyPr/>
                    <a:lstStyle/>
                    <a:p>
                      <a:pPr algn="ctr"/>
                      <a:r>
                        <a:rPr lang="el-GR" sz="1800" dirty="0"/>
                        <a:t>Σήμα</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t>Συχνότητα </a:t>
                      </a:r>
                      <a:r>
                        <a:rPr lang="el-GR" sz="1800" dirty="0" err="1"/>
                        <a:t>Φιλταρίσματος</a:t>
                      </a:r>
                      <a:r>
                        <a:rPr lang="el-GR" sz="1800" dirty="0"/>
                        <a:t> (</a:t>
                      </a:r>
                      <a:r>
                        <a:rPr lang="en-US" sz="1800" dirty="0"/>
                        <a:t>MHz)</a:t>
                      </a:r>
                    </a:p>
                  </a:txBody>
                  <a:tcPr/>
                </a:tc>
                <a:tc>
                  <a:txBody>
                    <a:bodyPr/>
                    <a:lstStyle/>
                    <a:p>
                      <a:pPr algn="ctr"/>
                      <a:r>
                        <a:rPr lang="el-GR" sz="1800" dirty="0"/>
                        <a:t>Συχνότητα Δειγματοληψίας (</a:t>
                      </a:r>
                      <a:r>
                        <a:rPr lang="en-US" sz="1800" dirty="0"/>
                        <a:t>MHz)</a:t>
                      </a:r>
                    </a:p>
                  </a:txBody>
                  <a:tcPr/>
                </a:tc>
                <a:tc>
                  <a:txBody>
                    <a:bodyPr/>
                    <a:lstStyle/>
                    <a:p>
                      <a:pPr algn="ctr"/>
                      <a:r>
                        <a:rPr lang="en-US" sz="1800" dirty="0"/>
                        <a:t>A</a:t>
                      </a:r>
                      <a:r>
                        <a:rPr lang="el-GR" sz="1800" dirty="0" err="1"/>
                        <a:t>ναλογία</a:t>
                      </a:r>
                      <a:endParaRPr lang="en-US" sz="1800" dirty="0"/>
                    </a:p>
                  </a:txBody>
                  <a:tcPr/>
                </a:tc>
                <a:tc>
                  <a:txBody>
                    <a:bodyPr/>
                    <a:lstStyle/>
                    <a:p>
                      <a:pPr algn="ctr"/>
                      <a:endParaRPr lang="en-US" sz="1800" dirty="0"/>
                    </a:p>
                  </a:txBody>
                  <a:tcPr/>
                </a:tc>
                <a:extLst>
                  <a:ext uri="{0D108BD9-81ED-4DB2-BD59-A6C34878D82A}">
                    <a16:rowId xmlns:a16="http://schemas.microsoft.com/office/drawing/2014/main" val="232200776"/>
                  </a:ext>
                </a:extLst>
              </a:tr>
              <a:tr h="325559">
                <a:tc>
                  <a:txBody>
                    <a:bodyPr/>
                    <a:lstStyle/>
                    <a:p>
                      <a:pPr algn="ctr"/>
                      <a:r>
                        <a:rPr lang="el-GR" sz="2000" dirty="0"/>
                        <a:t>Υ</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5,75</a:t>
                      </a:r>
                      <a:endParaRPr lang="en-US" sz="2000" b="0" dirty="0"/>
                    </a:p>
                  </a:txBody>
                  <a:tcPr/>
                </a:tc>
                <a:tc>
                  <a:txBody>
                    <a:bodyPr/>
                    <a:lstStyle/>
                    <a:p>
                      <a:pPr algn="ctr"/>
                      <a:r>
                        <a:rPr lang="en-US" sz="2000" b="1" dirty="0"/>
                        <a:t>13,5</a:t>
                      </a:r>
                    </a:p>
                  </a:txBody>
                  <a:tcPr/>
                </a:tc>
                <a:tc>
                  <a:txBody>
                    <a:bodyPr/>
                    <a:lstStyle/>
                    <a:p>
                      <a:pPr algn="ctr"/>
                      <a:r>
                        <a:rPr lang="el-GR" sz="2000" dirty="0"/>
                        <a:t>2</a:t>
                      </a:r>
                      <a:endParaRPr lang="en-US" sz="2000" dirty="0"/>
                    </a:p>
                  </a:txBody>
                  <a:tcPr/>
                </a:tc>
                <a:tc>
                  <a:txBody>
                    <a:bodyPr/>
                    <a:lstStyle/>
                    <a:p>
                      <a:pPr algn="ctr"/>
                      <a:r>
                        <a:rPr lang="el-GR" sz="2000" dirty="0"/>
                        <a:t>4</a:t>
                      </a:r>
                      <a:endParaRPr lang="en-US" sz="2000" dirty="0"/>
                    </a:p>
                  </a:txBody>
                  <a:tcPr/>
                </a:tc>
                <a:extLst>
                  <a:ext uri="{0D108BD9-81ED-4DB2-BD59-A6C34878D82A}">
                    <a16:rowId xmlns:a16="http://schemas.microsoft.com/office/drawing/2014/main" val="495626348"/>
                  </a:ext>
                </a:extLst>
              </a:tr>
              <a:tr h="325559">
                <a:tc>
                  <a:txBody>
                    <a:bodyPr/>
                    <a:lstStyle/>
                    <a:p>
                      <a:pPr algn="ctr"/>
                      <a:r>
                        <a:rPr lang="en-US" sz="2000" dirty="0"/>
                        <a:t>C</a:t>
                      </a:r>
                      <a:r>
                        <a:rPr lang="en-US" sz="2000" baseline="-25000" dirty="0"/>
                        <a:t>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1093979109"/>
                  </a:ext>
                </a:extLst>
              </a:tr>
              <a:tr h="325559">
                <a:tc>
                  <a:txBody>
                    <a:bodyPr/>
                    <a:lstStyle/>
                    <a:p>
                      <a:pPr algn="ctr"/>
                      <a:r>
                        <a:rPr lang="en-US" sz="2000" dirty="0" err="1"/>
                        <a:t>C</a:t>
                      </a:r>
                      <a:r>
                        <a:rPr lang="en-US" sz="2000" baseline="-25000" dirty="0" err="1"/>
                        <a:t>b</a:t>
                      </a:r>
                      <a:endParaRPr lang="en-US" sz="20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 </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3833194253"/>
                  </a:ext>
                </a:extLst>
              </a:tr>
            </a:tbl>
          </a:graphicData>
        </a:graphic>
      </p:graphicFrame>
    </p:spTree>
    <p:extLst>
      <p:ext uri="{BB962C8B-B14F-4D97-AF65-F5344CB8AC3E}">
        <p14:creationId xmlns:p14="http://schemas.microsoft.com/office/powerpoint/2010/main" val="265912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1F79-007C-46D1-98F1-480FD752417D}"/>
              </a:ext>
            </a:extLst>
          </p:cNvPr>
          <p:cNvSpPr>
            <a:spLocks noGrp="1"/>
          </p:cNvSpPr>
          <p:nvPr>
            <p:ph type="title"/>
          </p:nvPr>
        </p:nvSpPr>
        <p:spPr/>
        <p:txBody>
          <a:bodyPr/>
          <a:lstStyle/>
          <a:p>
            <a:r>
              <a:rPr lang="el-GR" dirty="0"/>
              <a:t>Συχνότητα δειγματοληψίας</a:t>
            </a:r>
            <a:endParaRPr lang="en-US" dirty="0"/>
          </a:p>
        </p:txBody>
      </p:sp>
      <p:pic>
        <p:nvPicPr>
          <p:cNvPr id="6" name="Εικόνα 5">
            <a:extLst>
              <a:ext uri="{FF2B5EF4-FFF2-40B4-BE49-F238E27FC236}">
                <a16:creationId xmlns:a16="http://schemas.microsoft.com/office/drawing/2014/main" id="{48DEC947-6840-4E36-B008-FD139F744649}"/>
              </a:ext>
            </a:extLst>
          </p:cNvPr>
          <p:cNvPicPr>
            <a:picLocks noChangeAspect="1"/>
          </p:cNvPicPr>
          <p:nvPr/>
        </p:nvPicPr>
        <p:blipFill>
          <a:blip r:embed="rId3"/>
          <a:stretch>
            <a:fillRect/>
          </a:stretch>
        </p:blipFill>
        <p:spPr>
          <a:xfrm>
            <a:off x="107504" y="2924944"/>
            <a:ext cx="9144000" cy="1740940"/>
          </a:xfrm>
          <a:prstGeom prst="rect">
            <a:avLst/>
          </a:prstGeom>
        </p:spPr>
      </p:pic>
      <p:sp>
        <p:nvSpPr>
          <p:cNvPr id="7" name="Ορθογώνιο 6">
            <a:extLst>
              <a:ext uri="{FF2B5EF4-FFF2-40B4-BE49-F238E27FC236}">
                <a16:creationId xmlns:a16="http://schemas.microsoft.com/office/drawing/2014/main" id="{E3F08560-F924-4DB0-8211-6CC9403C7DD9}"/>
              </a:ext>
            </a:extLst>
          </p:cNvPr>
          <p:cNvSpPr/>
          <p:nvPr/>
        </p:nvSpPr>
        <p:spPr>
          <a:xfrm>
            <a:off x="5292080" y="2492896"/>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502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347A-50EB-4944-A8A3-EF965B9B11A1}"/>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E750EDA6-6B3F-4203-A0AF-EDF94C37F6AD}"/>
              </a:ext>
            </a:extLst>
          </p:cNvPr>
          <p:cNvSpPr>
            <a:spLocks noGrp="1"/>
          </p:cNvSpPr>
          <p:nvPr>
            <p:ph idx="1"/>
          </p:nvPr>
        </p:nvSpPr>
        <p:spPr>
          <a:xfrm>
            <a:off x="464156" y="1556792"/>
            <a:ext cx="8679844" cy="4680520"/>
          </a:xfrm>
        </p:spPr>
        <p:txBody>
          <a:bodyPr>
            <a:normAutofit fontScale="85000" lnSpcReduction="10000"/>
          </a:bodyPr>
          <a:lstStyle/>
          <a:p>
            <a:r>
              <a:rPr lang="el-GR" dirty="0"/>
              <a:t>Αντιστοίχιση κάθε δείγματος σε ακολουθία </a:t>
            </a:r>
            <a:r>
              <a:rPr lang="el-GR" dirty="0" err="1"/>
              <a:t>bits</a:t>
            </a:r>
            <a:endParaRPr lang="el-GR" dirty="0"/>
          </a:p>
          <a:p>
            <a:r>
              <a:rPr lang="el-GR" dirty="0"/>
              <a:t>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a:t>
            </a:r>
            <a:r>
              <a:rPr lang="el-GR" b="1" dirty="0"/>
              <a:t>με χρήση κατ’ ελάχιστον </a:t>
            </a:r>
          </a:p>
          <a:p>
            <a:pPr lvl="1"/>
            <a:r>
              <a:rPr lang="el-GR" b="1" dirty="0"/>
              <a:t>οκτώ </a:t>
            </a:r>
            <a:r>
              <a:rPr lang="el-GR" b="1" dirty="0" err="1"/>
              <a:t>bits</a:t>
            </a:r>
            <a:r>
              <a:rPr lang="el-GR" b="1" dirty="0"/>
              <a:t> </a:t>
            </a:r>
            <a:r>
              <a:rPr lang="el-GR" dirty="0"/>
              <a:t>για τη φωτεινότητα </a:t>
            </a:r>
            <a:r>
              <a:rPr lang="en-US" dirty="0"/>
              <a:t>Y</a:t>
            </a:r>
            <a:endParaRPr lang="el-GR" dirty="0"/>
          </a:p>
          <a:p>
            <a:pPr lvl="1"/>
            <a:r>
              <a:rPr lang="el-GR" b="1" dirty="0"/>
              <a:t>τεσσάρων </a:t>
            </a:r>
            <a:r>
              <a:rPr lang="el-GR" b="1" dirty="0" err="1"/>
              <a:t>bits</a:t>
            </a:r>
            <a:r>
              <a:rPr lang="el-GR" b="1" dirty="0"/>
              <a:t> </a:t>
            </a:r>
            <a:r>
              <a:rPr lang="el-GR" dirty="0"/>
              <a:t>για τις </a:t>
            </a:r>
            <a:r>
              <a:rPr lang="el-GR" dirty="0" err="1"/>
              <a:t>χρωμοδιαφορές</a:t>
            </a:r>
            <a:r>
              <a:rPr lang="el-GR" dirty="0"/>
              <a:t> </a:t>
            </a:r>
          </a:p>
          <a:p>
            <a:pPr lvl="1"/>
            <a:r>
              <a:rPr lang="el-GR" dirty="0"/>
              <a:t>οι συνήθεις τιμές είναι τα 8 ή τα 10 </a:t>
            </a:r>
            <a:r>
              <a:rPr lang="el-GR" dirty="0" err="1"/>
              <a:t>bits</a:t>
            </a:r>
            <a:r>
              <a:rPr lang="el-GR" dirty="0"/>
              <a:t> και για τα τρία μεγέθη</a:t>
            </a:r>
          </a:p>
          <a:p>
            <a:r>
              <a:rPr lang="el-GR" b="1" dirty="0"/>
              <a:t>Ομοιόμορφος </a:t>
            </a:r>
            <a:r>
              <a:rPr lang="el-GR" b="1" dirty="0" err="1"/>
              <a:t>κβαντισμός</a:t>
            </a:r>
            <a:r>
              <a:rPr lang="el-GR" b="1" dirty="0"/>
              <a:t> </a:t>
            </a:r>
            <a:r>
              <a:rPr lang="el-GR" dirty="0"/>
              <a:t>με χρήση 8 και 10 </a:t>
            </a:r>
            <a:r>
              <a:rPr lang="el-GR" dirty="0" err="1"/>
              <a:t>bits</a:t>
            </a:r>
            <a:r>
              <a:rPr lang="el-GR" dirty="0"/>
              <a:t> </a:t>
            </a:r>
          </a:p>
          <a:p>
            <a:pPr lvl="1"/>
            <a:r>
              <a:rPr lang="el-GR" dirty="0"/>
              <a:t>έχουμε 2</a:t>
            </a:r>
            <a:r>
              <a:rPr lang="el-GR" baseline="30000" dirty="0"/>
              <a:t>8</a:t>
            </a:r>
            <a:r>
              <a:rPr lang="el-GR" dirty="0"/>
              <a:t> και 2</a:t>
            </a:r>
            <a:r>
              <a:rPr lang="el-GR" baseline="30000" dirty="0"/>
              <a:t>10</a:t>
            </a:r>
            <a:r>
              <a:rPr lang="el-GR" dirty="0"/>
              <a:t> επίπεδα </a:t>
            </a:r>
            <a:r>
              <a:rPr lang="el-GR" dirty="0" err="1"/>
              <a:t>κβαντισμού</a:t>
            </a:r>
            <a:endParaRPr lang="el-GR" dirty="0"/>
          </a:p>
          <a:p>
            <a:pPr lvl="1"/>
            <a:r>
              <a:rPr lang="el-GR" dirty="0"/>
              <a:t>το πλήθος των τιμών </a:t>
            </a:r>
            <a:r>
              <a:rPr lang="el-GR" dirty="0" err="1"/>
              <a:t>κβάντισης</a:t>
            </a:r>
            <a:r>
              <a:rPr lang="el-GR" dirty="0"/>
              <a:t> είναι αντίστοιχα 256 και 1.024 </a:t>
            </a:r>
            <a:endParaRPr lang="en-US" dirty="0"/>
          </a:p>
        </p:txBody>
      </p:sp>
    </p:spTree>
    <p:extLst>
      <p:ext uri="{BB962C8B-B14F-4D97-AF65-F5344CB8AC3E}">
        <p14:creationId xmlns:p14="http://schemas.microsoft.com/office/powerpoint/2010/main" val="1993002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F1B28-675E-4CC2-BDA6-9B03AA6BF7EE}"/>
              </a:ext>
            </a:extLst>
          </p:cNvPr>
          <p:cNvSpPr>
            <a:spLocks noGrp="1"/>
          </p:cNvSpPr>
          <p:nvPr>
            <p:ph type="title"/>
          </p:nvPr>
        </p:nvSpPr>
        <p:spPr/>
        <p:txBody>
          <a:bodyPr/>
          <a:lstStyle/>
          <a:p>
            <a:r>
              <a:rPr lang="el-GR" dirty="0"/>
              <a:t> Σφάλμα </a:t>
            </a:r>
            <a:r>
              <a:rPr lang="el-GR" dirty="0" err="1"/>
              <a:t>κβαντισμού</a:t>
            </a:r>
            <a:r>
              <a:rPr lang="el-GR" dirty="0"/>
              <a:t> </a:t>
            </a:r>
            <a:endParaRPr lang="en-US" dirty="0"/>
          </a:p>
        </p:txBody>
      </p:sp>
      <p:sp>
        <p:nvSpPr>
          <p:cNvPr id="3" name="Θέση περιεχομένου 2">
            <a:extLst>
              <a:ext uri="{FF2B5EF4-FFF2-40B4-BE49-F238E27FC236}">
                <a16:creationId xmlns:a16="http://schemas.microsoft.com/office/drawing/2014/main" id="{34B946BE-9FA7-4EA6-B1A7-47DEF041A410}"/>
              </a:ext>
            </a:extLst>
          </p:cNvPr>
          <p:cNvSpPr>
            <a:spLocks noGrp="1"/>
          </p:cNvSpPr>
          <p:nvPr>
            <p:ph idx="1"/>
          </p:nvPr>
        </p:nvSpPr>
        <p:spPr>
          <a:xfrm>
            <a:off x="107504" y="1556792"/>
            <a:ext cx="9036496" cy="4968552"/>
          </a:xfrm>
        </p:spPr>
        <p:txBody>
          <a:bodyPr>
            <a:normAutofit/>
          </a:bodyPr>
          <a:lstStyle/>
          <a:p>
            <a:r>
              <a:rPr lang="el-GR" sz="2400" dirty="0"/>
              <a:t>Το πλήθος των </a:t>
            </a:r>
            <a:r>
              <a:rPr lang="el-GR" sz="2400" dirty="0" err="1"/>
              <a:t>bits</a:t>
            </a:r>
            <a:r>
              <a:rPr lang="el-GR" sz="2400" dirty="0"/>
              <a:t> που επιλέγουμε για τον </a:t>
            </a:r>
            <a:r>
              <a:rPr lang="el-GR" sz="2400" dirty="0" err="1"/>
              <a:t>κβαντισμό</a:t>
            </a:r>
            <a:r>
              <a:rPr lang="el-GR" sz="2400" dirty="0"/>
              <a:t> σχετίζεται με</a:t>
            </a:r>
          </a:p>
          <a:p>
            <a:pPr lvl="1"/>
            <a:r>
              <a:rPr lang="el-GR" sz="2000" b="1" dirty="0"/>
              <a:t>την ποιότητα του </a:t>
            </a:r>
            <a:r>
              <a:rPr lang="el-GR" sz="2000" b="1" dirty="0" err="1"/>
              <a:t>κβαντισμού</a:t>
            </a:r>
            <a:r>
              <a:rPr lang="el-GR" sz="2000" b="1" dirty="0"/>
              <a:t> </a:t>
            </a:r>
            <a:r>
              <a:rPr lang="el-GR" sz="2000" dirty="0"/>
              <a:t>και συγκεκριμένα </a:t>
            </a:r>
          </a:p>
          <a:p>
            <a:pPr lvl="1"/>
            <a:r>
              <a:rPr lang="el-GR" sz="2000" dirty="0"/>
              <a:t>τον </a:t>
            </a:r>
            <a:r>
              <a:rPr lang="el-GR" sz="2000" b="1" dirty="0"/>
              <a:t>λόγο του σήματος προς τον θόρυβο </a:t>
            </a:r>
            <a:r>
              <a:rPr lang="el-GR" sz="2000" b="1" dirty="0" err="1"/>
              <a:t>κβαντισμού</a:t>
            </a:r>
            <a:r>
              <a:rPr lang="el-GR" sz="2000" b="1" dirty="0"/>
              <a:t> </a:t>
            </a:r>
            <a:r>
              <a:rPr lang="el-GR" sz="2000" dirty="0"/>
              <a:t>(</a:t>
            </a:r>
            <a:r>
              <a:rPr lang="el-GR" sz="2000" dirty="0" err="1"/>
              <a:t>Signal</a:t>
            </a:r>
            <a:r>
              <a:rPr lang="el-GR" sz="2000" dirty="0"/>
              <a:t> </a:t>
            </a:r>
            <a:r>
              <a:rPr lang="el-GR" sz="2000" dirty="0" err="1"/>
              <a:t>to</a:t>
            </a:r>
            <a:r>
              <a:rPr lang="el-GR" sz="2000" dirty="0"/>
              <a:t> </a:t>
            </a:r>
            <a:r>
              <a:rPr lang="el-GR" sz="2000" dirty="0" err="1"/>
              <a:t>Quantization</a:t>
            </a:r>
            <a:r>
              <a:rPr lang="el-GR" sz="2000" dirty="0"/>
              <a:t> </a:t>
            </a:r>
            <a:r>
              <a:rPr lang="el-GR" sz="2000" dirty="0" err="1"/>
              <a:t>Noise</a:t>
            </a:r>
            <a:r>
              <a:rPr lang="el-GR" sz="2000" dirty="0"/>
              <a:t> </a:t>
            </a:r>
            <a:r>
              <a:rPr lang="el-GR" sz="2000" dirty="0" err="1"/>
              <a:t>Ratio</a:t>
            </a:r>
            <a:r>
              <a:rPr lang="el-GR" sz="2000" dirty="0"/>
              <a:t>, SQNR).</a:t>
            </a:r>
          </a:p>
          <a:p>
            <a:r>
              <a:rPr lang="el-GR" sz="2400" dirty="0"/>
              <a:t>Το SQNR σχετίζεται με τη στρογγυλοποίηση που πραγματοποιείται και εξαρτάται από το πλήθος των διαθέσιμων επιπέδων.</a:t>
            </a:r>
          </a:p>
          <a:p>
            <a:r>
              <a:rPr lang="el-GR" sz="2400" dirty="0"/>
              <a:t>Στην ουσία αφορά </a:t>
            </a:r>
            <a:r>
              <a:rPr lang="el-GR" sz="2400" b="1" dirty="0"/>
              <a:t>τη διαφορά μεταξύ της πραγματικής τιμής του αναλογικού σήματος και της κοντινότερης κβαντισμένης τιμής. </a:t>
            </a:r>
          </a:p>
          <a:p>
            <a:r>
              <a:rPr lang="el-GR" sz="2400" dirty="0"/>
              <a:t>Η στρογγυλοποίηση αυτή αφορά το </a:t>
            </a:r>
            <a:r>
              <a:rPr lang="el-GR" sz="2400" b="1" dirty="0"/>
              <a:t>σφάλμα </a:t>
            </a:r>
            <a:r>
              <a:rPr lang="el-GR" sz="2400" b="1" dirty="0" err="1"/>
              <a:t>κβαντισμού</a:t>
            </a:r>
            <a:r>
              <a:rPr lang="el-GR" sz="2400" b="1" dirty="0"/>
              <a:t> </a:t>
            </a:r>
            <a:r>
              <a:rPr lang="el-GR" sz="2400" dirty="0"/>
              <a:t>(ή, αλλιώς, τον θόρυβο </a:t>
            </a:r>
            <a:r>
              <a:rPr lang="el-GR" sz="2400" dirty="0" err="1"/>
              <a:t>κβαντισμού</a:t>
            </a:r>
            <a:r>
              <a:rPr lang="el-GR" sz="2400" dirty="0"/>
              <a:t>). </a:t>
            </a:r>
            <a:endParaRPr lang="en-US" sz="2400" dirty="0"/>
          </a:p>
        </p:txBody>
      </p:sp>
    </p:spTree>
    <p:extLst>
      <p:ext uri="{BB962C8B-B14F-4D97-AF65-F5344CB8AC3E}">
        <p14:creationId xmlns:p14="http://schemas.microsoft.com/office/powerpoint/2010/main" val="2687455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BCA899-9745-4718-A7F6-D6839D3C867B}"/>
              </a:ext>
            </a:extLst>
          </p:cNvPr>
          <p:cNvSpPr>
            <a:spLocks noGrp="1"/>
          </p:cNvSpPr>
          <p:nvPr>
            <p:ph type="title"/>
          </p:nvPr>
        </p:nvSpPr>
        <p:spPr/>
        <p:txBody>
          <a:bodyPr/>
          <a:lstStyle/>
          <a:p>
            <a:r>
              <a:rPr lang="el-GR" dirty="0"/>
              <a:t>Σφάλμα </a:t>
            </a:r>
            <a:r>
              <a:rPr lang="el-GR" dirty="0" err="1"/>
              <a:t>κβαντισμού</a:t>
            </a:r>
            <a:endParaRPr lang="el-GR" dirty="0"/>
          </a:p>
        </p:txBody>
      </p:sp>
      <p:pic>
        <p:nvPicPr>
          <p:cNvPr id="1026" name="Picture 2" descr="Σχετική εικόνα">
            <a:extLst>
              <a:ext uri="{FF2B5EF4-FFF2-40B4-BE49-F238E27FC236}">
                <a16:creationId xmlns:a16="http://schemas.microsoft.com/office/drawing/2014/main" id="{383A75F0-F917-4956-9CD4-69C44B33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 y="1879166"/>
            <a:ext cx="8843272" cy="38812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a:extLst>
              <a:ext uri="{FF2B5EF4-FFF2-40B4-BE49-F238E27FC236}">
                <a16:creationId xmlns:a16="http://schemas.microsoft.com/office/drawing/2014/main" id="{D35AA797-2A3D-46DD-9021-FD36B0350202}"/>
              </a:ext>
            </a:extLst>
          </p:cNvPr>
          <p:cNvCxnSpPr>
            <a:cxnSpLocks/>
          </p:cNvCxnSpPr>
          <p:nvPr/>
        </p:nvCxnSpPr>
        <p:spPr>
          <a:xfrm>
            <a:off x="7596336" y="2435845"/>
            <a:ext cx="0" cy="47066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E388FF5D-32D2-4A69-B80C-A8F5E5426D2C}"/>
              </a:ext>
            </a:extLst>
          </p:cNvPr>
          <p:cNvCxnSpPr>
            <a:cxnSpLocks/>
          </p:cNvCxnSpPr>
          <p:nvPr/>
        </p:nvCxnSpPr>
        <p:spPr>
          <a:xfrm>
            <a:off x="5148064" y="2564904"/>
            <a:ext cx="0" cy="28803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AD6529AC-6E35-4C2F-B6F5-866E938455A6}"/>
              </a:ext>
            </a:extLst>
          </p:cNvPr>
          <p:cNvCxnSpPr>
            <a:cxnSpLocks/>
          </p:cNvCxnSpPr>
          <p:nvPr/>
        </p:nvCxnSpPr>
        <p:spPr>
          <a:xfrm>
            <a:off x="2411760" y="2671176"/>
            <a:ext cx="0" cy="18176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3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1814A-26E7-1704-8757-B4539735FB9C}"/>
              </a:ext>
            </a:extLst>
          </p:cNvPr>
          <p:cNvSpPr>
            <a:spLocks noGrp="1"/>
          </p:cNvSpPr>
          <p:nvPr>
            <p:ph type="title"/>
          </p:nvPr>
        </p:nvSpPr>
        <p:spPr/>
        <p:txBody>
          <a:bodyPr/>
          <a:lstStyle/>
          <a:p>
            <a:r>
              <a:rPr lang="el-GR" dirty="0"/>
              <a:t>Μαθησιακά αποτελέσματα</a:t>
            </a:r>
          </a:p>
        </p:txBody>
      </p:sp>
      <p:sp>
        <p:nvSpPr>
          <p:cNvPr id="3" name="Θέση περιεχομένου 2">
            <a:extLst>
              <a:ext uri="{FF2B5EF4-FFF2-40B4-BE49-F238E27FC236}">
                <a16:creationId xmlns:a16="http://schemas.microsoft.com/office/drawing/2014/main" id="{1807B20C-01CB-309C-581F-DF8EAA6952CA}"/>
              </a:ext>
            </a:extLst>
          </p:cNvPr>
          <p:cNvSpPr>
            <a:spLocks noGrp="1"/>
          </p:cNvSpPr>
          <p:nvPr>
            <p:ph idx="1"/>
          </p:nvPr>
        </p:nvSpPr>
        <p:spPr/>
        <p:txBody>
          <a:bodyPr>
            <a:normAutofit fontScale="47500" lnSpcReduction="20000"/>
          </a:bodyPr>
          <a:lstStyle/>
          <a:p>
            <a:pPr marL="0" indent="0">
              <a:lnSpc>
                <a:spcPct val="120000"/>
              </a:lnSpc>
              <a:spcBef>
                <a:spcPts val="600"/>
              </a:spcBef>
              <a:spcAft>
                <a:spcPts val="600"/>
              </a:spcAft>
              <a:buNone/>
            </a:pPr>
            <a:r>
              <a:rPr lang="el-GR" sz="3400" dirty="0"/>
              <a:t>Με την επιτυχή ολοκλήρωση του μαθήματος ο φοιτητής/φοιτήτρια θα είναι σε θέση να:</a:t>
            </a:r>
          </a:p>
          <a:p>
            <a:pPr>
              <a:lnSpc>
                <a:spcPct val="120000"/>
              </a:lnSpc>
              <a:spcBef>
                <a:spcPts val="600"/>
              </a:spcBef>
              <a:spcAft>
                <a:spcPts val="600"/>
              </a:spcAft>
            </a:pPr>
            <a:r>
              <a:rPr lang="el-GR" sz="3400" dirty="0"/>
              <a:t>Εξηγεί τις βασικές αρχές διάδοσης των ηλεκτρομαγνητικών κυμάτων και τα μοντέλα διάδοσης</a:t>
            </a:r>
          </a:p>
          <a:p>
            <a:pPr>
              <a:lnSpc>
                <a:spcPct val="120000"/>
              </a:lnSpc>
              <a:spcBef>
                <a:spcPts val="600"/>
              </a:spcBef>
              <a:spcAft>
                <a:spcPts val="600"/>
              </a:spcAft>
            </a:pPr>
            <a:r>
              <a:rPr lang="el-GR" sz="3400" dirty="0"/>
              <a:t>Περιγράφει τις τεχνικές μετάδοσης και λήψης των συστημάτων ψηφιακής </a:t>
            </a:r>
            <a:r>
              <a:rPr lang="el-GR" sz="3400" dirty="0" err="1"/>
              <a:t>ευρυεκπομπής</a:t>
            </a:r>
            <a:endParaRPr lang="el-GR" sz="3400" dirty="0"/>
          </a:p>
          <a:p>
            <a:pPr>
              <a:lnSpc>
                <a:spcPct val="120000"/>
              </a:lnSpc>
              <a:spcBef>
                <a:spcPts val="600"/>
              </a:spcBef>
              <a:spcAft>
                <a:spcPts val="600"/>
              </a:spcAft>
            </a:pPr>
            <a:r>
              <a:rPr lang="el-GR" sz="3400" dirty="0"/>
              <a:t>Αναγνωρίζει τα διαφορετικά πρότυπα για τα επίγεια και δορυφορικά συστήματα </a:t>
            </a:r>
            <a:r>
              <a:rPr lang="el-GR" sz="3400" dirty="0" err="1"/>
              <a:t>ευρυεκπομπής</a:t>
            </a:r>
            <a:endParaRPr lang="el-GR" sz="3400" dirty="0"/>
          </a:p>
          <a:p>
            <a:pPr>
              <a:lnSpc>
                <a:spcPct val="120000"/>
              </a:lnSpc>
              <a:spcBef>
                <a:spcPts val="600"/>
              </a:spcBef>
              <a:spcAft>
                <a:spcPts val="600"/>
              </a:spcAft>
            </a:pPr>
            <a:r>
              <a:rPr lang="el-GR" sz="3400" dirty="0"/>
              <a:t>Υπολογίζει μεγέθη που χρησιμοποιούνται στα ασύρματα συστήματα και να σχεδιάζει </a:t>
            </a:r>
            <a:r>
              <a:rPr lang="el-GR" sz="3400" dirty="0" err="1"/>
              <a:t>ραδιοκαλύψεις</a:t>
            </a:r>
            <a:r>
              <a:rPr lang="el-GR" sz="3400" dirty="0"/>
              <a:t> επίγειας ψηφιακής τηλεόρασης</a:t>
            </a:r>
          </a:p>
          <a:p>
            <a:pPr>
              <a:lnSpc>
                <a:spcPct val="120000"/>
              </a:lnSpc>
              <a:spcBef>
                <a:spcPts val="600"/>
              </a:spcBef>
              <a:spcAft>
                <a:spcPts val="600"/>
              </a:spcAft>
            </a:pPr>
            <a:r>
              <a:rPr lang="el-GR" sz="3400" dirty="0"/>
              <a:t>Εξηγεί τις βασικές έννοιες των τεχνικών συμπίεσης βίντεο και ήχου, τα πρότυπα MJPEG, MPEG1, MPEG2, H.264/MPEG-4 AVC, να αναγνωρίζει τους βασικούς τεχνικούς όρους και να χρησιμοποιεί ορολογία που αφορούν στη συμπίεση βίντεο και ήχου.</a:t>
            </a:r>
          </a:p>
          <a:p>
            <a:pPr>
              <a:lnSpc>
                <a:spcPct val="120000"/>
              </a:lnSpc>
              <a:spcBef>
                <a:spcPts val="600"/>
              </a:spcBef>
              <a:spcAft>
                <a:spcPts val="600"/>
              </a:spcAft>
            </a:pPr>
            <a:r>
              <a:rPr lang="el-GR" sz="3400" dirty="0"/>
              <a:t>Εξηγεί πώς λειτουργούν οι υπηρεσίες μετάδοσης βίντεο αξιοποιώντας τα πρωτόκολλα της οικογενείας πρωτοκόλλων TCP/IP. Θα εξηγεί τι είναι το </a:t>
            </a:r>
            <a:r>
              <a:rPr lang="el-GR" sz="3400" dirty="0" err="1"/>
              <a:t>Video</a:t>
            </a:r>
            <a:r>
              <a:rPr lang="el-GR" sz="3400" dirty="0"/>
              <a:t> </a:t>
            </a:r>
            <a:r>
              <a:rPr lang="el-GR" sz="3400" dirty="0" err="1"/>
              <a:t>over</a:t>
            </a:r>
            <a:r>
              <a:rPr lang="el-GR" sz="3400" dirty="0"/>
              <a:t> the </a:t>
            </a:r>
            <a:r>
              <a:rPr lang="el-GR" sz="3400" dirty="0" err="1"/>
              <a:t>top</a:t>
            </a:r>
            <a:r>
              <a:rPr lang="el-GR" sz="3400" dirty="0"/>
              <a:t> και ειδικότερα πώς λειτουργούν οι τεχνολογίες DASH και IPTV.</a:t>
            </a:r>
          </a:p>
          <a:p>
            <a:endParaRPr lang="el-GR" dirty="0"/>
          </a:p>
        </p:txBody>
      </p:sp>
    </p:spTree>
    <p:extLst>
      <p:ext uri="{BB962C8B-B14F-4D97-AF65-F5344CB8AC3E}">
        <p14:creationId xmlns:p14="http://schemas.microsoft.com/office/powerpoint/2010/main" val="20842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8</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679844" cy="5026570"/>
          </a:xfrm>
        </p:spPr>
        <p:txBody>
          <a:bodyPr>
            <a:normAutofit fontScale="92500" lnSpcReduction="10000"/>
          </a:bodyPr>
          <a:lstStyle/>
          <a:p>
            <a:pPr marL="0" indent="0">
              <a:lnSpc>
                <a:spcPct val="120000"/>
              </a:lnSpc>
              <a:buNone/>
            </a:pPr>
            <a:r>
              <a:rPr lang="el-GR" sz="2400" b="1" dirty="0"/>
              <a:t>Τυπική ευκρίνεια (</a:t>
            </a:r>
            <a:r>
              <a:rPr lang="en-US" sz="2400" b="1" dirty="0"/>
              <a:t>Standard Definition – SD)</a:t>
            </a:r>
            <a:r>
              <a:rPr lang="el-GR" sz="2400" b="1" dirty="0"/>
              <a:t> </a:t>
            </a:r>
          </a:p>
          <a:p>
            <a:pPr marL="0" indent="0">
              <a:lnSpc>
                <a:spcPct val="120000"/>
              </a:lnSpc>
              <a:buNone/>
            </a:pPr>
            <a:r>
              <a:rPr lang="el-GR" sz="2400" dirty="0"/>
              <a:t>Ο ρυθμός μετάδοσης για δειγματοληψία με ρυθμούς 13,5 </a:t>
            </a:r>
            <a:r>
              <a:rPr lang="el-GR" sz="2400" dirty="0" err="1"/>
              <a:t>MHz</a:t>
            </a:r>
            <a:r>
              <a:rPr lang="el-GR" sz="2400" dirty="0"/>
              <a:t> και 6,75MHz αντίστοιχα και </a:t>
            </a:r>
            <a:r>
              <a:rPr lang="el-GR" sz="2400" dirty="0" err="1"/>
              <a:t>κβαντισμό</a:t>
            </a:r>
            <a:endParaRPr lang="en-US" sz="2400" dirty="0"/>
          </a:p>
          <a:p>
            <a:pPr marL="457200" indent="-457200">
              <a:lnSpc>
                <a:spcPct val="120000"/>
              </a:lnSpc>
              <a:buFont typeface="+mj-lt"/>
              <a:buAutoNum type="arabicPeriod"/>
            </a:pPr>
            <a:r>
              <a:rPr lang="el-GR" sz="2400" dirty="0"/>
              <a:t>με χρήση 8 </a:t>
            </a:r>
            <a:r>
              <a:rPr lang="el-GR" sz="2400" dirty="0" err="1"/>
              <a:t>bits</a:t>
            </a:r>
            <a:r>
              <a:rPr lang="el-GR" sz="2400" dirty="0"/>
              <a:t> και για τις τρεις </a:t>
            </a:r>
            <a:r>
              <a:rPr lang="el-GR" sz="2400" dirty="0" err="1"/>
              <a:t>προκύπτουσες</a:t>
            </a:r>
            <a:r>
              <a:rPr lang="el-GR" sz="2400" dirty="0"/>
              <a:t> συνιστώσες και </a:t>
            </a:r>
            <a:endParaRPr lang="en-US" sz="2400" dirty="0"/>
          </a:p>
          <a:p>
            <a:pPr marL="457200" indent="-457200">
              <a:lnSpc>
                <a:spcPct val="120000"/>
              </a:lnSpc>
              <a:buFont typeface="+mj-lt"/>
              <a:buAutoNum type="arabicPeriod"/>
            </a:pPr>
            <a:r>
              <a:rPr lang="el-GR" sz="2400" dirty="0"/>
              <a:t>10 </a:t>
            </a:r>
            <a:r>
              <a:rPr lang="el-GR" sz="2400" dirty="0" err="1"/>
              <a:t>bits</a:t>
            </a:r>
            <a:r>
              <a:rPr lang="el-GR" sz="2400" dirty="0"/>
              <a:t> για τις τρεις συνιστώσες προκύπτει από τις επόμενες σχέσεις. </a:t>
            </a:r>
            <a:endParaRPr lang="en-US" sz="2400" dirty="0"/>
          </a:p>
          <a:p>
            <a:pPr>
              <a:lnSpc>
                <a:spcPct val="120000"/>
              </a:lnSpc>
            </a:pPr>
            <a:r>
              <a:rPr lang="el-GR" sz="2400" dirty="0"/>
              <a:t>Στην πρώτη περίπτωση έχουμε </a:t>
            </a:r>
            <a:r>
              <a:rPr lang="el-GR" sz="2400" dirty="0" err="1"/>
              <a:t>κβαντισμό</a:t>
            </a:r>
            <a:r>
              <a:rPr lang="el-GR" sz="2400" dirty="0"/>
              <a:t> με </a:t>
            </a:r>
            <a:r>
              <a:rPr lang="el-GR" sz="2400" b="1" dirty="0"/>
              <a:t>χρήση 8 </a:t>
            </a:r>
            <a:r>
              <a:rPr lang="el-GR" sz="2400" b="1" dirty="0" err="1"/>
              <a:t>bits</a:t>
            </a:r>
            <a:r>
              <a:rPr lang="el-GR" sz="2400" dirty="0"/>
              <a:t>:  </a:t>
            </a:r>
          </a:p>
          <a:p>
            <a:pPr marL="800100" lvl="2" indent="0">
              <a:lnSpc>
                <a:spcPct val="120000"/>
              </a:lnSpc>
              <a:buNone/>
            </a:pPr>
            <a:r>
              <a:rPr lang="el-GR" dirty="0"/>
              <a:t>  </a:t>
            </a: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pPr marL="800100" lvl="2" indent="0">
              <a:lnSpc>
                <a:spcPct val="120000"/>
              </a:lnSpc>
              <a:buNone/>
            </a:pPr>
            <a:r>
              <a:rPr lang="el-GR" b="1" dirty="0" err="1"/>
              <a:t>C</a:t>
            </a:r>
            <a:r>
              <a:rPr lang="el-GR" b="1" baseline="-25000" dirty="0" err="1"/>
              <a:t>b</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800100" lvl="2" indent="0">
              <a:lnSpc>
                <a:spcPct val="120000"/>
              </a:lnSpc>
              <a:buNone/>
            </a:pPr>
            <a:r>
              <a:rPr lang="el-GR" b="1" dirty="0"/>
              <a:t> </a:t>
            </a:r>
            <a:r>
              <a:rPr lang="el-GR" b="1" dirty="0" err="1"/>
              <a:t>C</a:t>
            </a:r>
            <a:r>
              <a:rPr lang="el-GR" b="1" baseline="-25000" dirty="0" err="1"/>
              <a:t>r</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0" indent="0">
              <a:lnSpc>
                <a:spcPct val="120000"/>
              </a:lnSpc>
              <a:buNone/>
            </a:pPr>
            <a:r>
              <a:rPr lang="el-GR" sz="2400" dirty="0"/>
              <a:t>			</a:t>
            </a:r>
            <a:r>
              <a:rPr lang="en-US" sz="2400" dirty="0"/>
              <a:t>    </a:t>
            </a:r>
            <a:r>
              <a:rPr lang="el-GR" sz="2400" dirty="0"/>
              <a:t>ΑΘΡΟΙΣΜΑ</a:t>
            </a:r>
            <a:r>
              <a:rPr lang="en-US" sz="2400" dirty="0"/>
              <a:t> =</a:t>
            </a:r>
            <a:r>
              <a:rPr lang="el-GR" sz="2400" dirty="0"/>
              <a:t> </a:t>
            </a:r>
            <a:r>
              <a:rPr lang="el-GR" sz="2400" b="1" dirty="0"/>
              <a:t>216 </a:t>
            </a:r>
            <a:r>
              <a:rPr lang="el-GR" sz="2400" b="1" dirty="0" err="1"/>
              <a:t>Mbps</a:t>
            </a:r>
            <a:endParaRPr lang="el-GR" sz="2400" b="1" dirty="0"/>
          </a:p>
          <a:p>
            <a:pPr marL="800100" lvl="2" indent="0">
              <a:lnSpc>
                <a:spcPct val="120000"/>
              </a:lnSpc>
              <a:buNone/>
            </a:pPr>
            <a:endParaRPr lang="el-GR" sz="2000" dirty="0"/>
          </a:p>
        </p:txBody>
      </p:sp>
    </p:spTree>
    <p:extLst>
      <p:ext uri="{BB962C8B-B14F-4D97-AF65-F5344CB8AC3E}">
        <p14:creationId xmlns:p14="http://schemas.microsoft.com/office/powerpoint/2010/main" val="1406842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10</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229600" cy="5026570"/>
          </a:xfrm>
        </p:spPr>
        <p:txBody>
          <a:bodyPr>
            <a:normAutofit fontScale="92500" lnSpcReduction="10000"/>
          </a:bodyPr>
          <a:lstStyle/>
          <a:p>
            <a:pPr>
              <a:lnSpc>
                <a:spcPct val="120000"/>
              </a:lnSpc>
            </a:pPr>
            <a:r>
              <a:rPr lang="el-GR" sz="2400" dirty="0"/>
              <a:t>Στη δεύτερη περίπτωση όπου ο </a:t>
            </a:r>
            <a:r>
              <a:rPr lang="el-GR" sz="2400" dirty="0" err="1"/>
              <a:t>κβαντισμός</a:t>
            </a:r>
            <a:r>
              <a:rPr lang="el-GR" sz="2400" dirty="0"/>
              <a:t> γίνεται με χρήση 10 </a:t>
            </a:r>
            <a:r>
              <a:rPr lang="el-GR" sz="2400" dirty="0" err="1"/>
              <a:t>bits</a:t>
            </a:r>
            <a:r>
              <a:rPr lang="el-GR" sz="2400" dirty="0"/>
              <a:t> έχουμε τους επόμενους επιμέρους ρυθμούς:  </a:t>
            </a:r>
          </a:p>
          <a:p>
            <a:pPr marL="800100" lvl="2" indent="0">
              <a:lnSpc>
                <a:spcPct val="120000"/>
              </a:lnSpc>
              <a:buNone/>
            </a:pPr>
            <a:r>
              <a:rPr lang="el-GR" sz="2000" dirty="0"/>
              <a:t>  Y: 13,5 </a:t>
            </a:r>
            <a:r>
              <a:rPr lang="el-GR" sz="2000" dirty="0" err="1"/>
              <a:t>MHz</a:t>
            </a:r>
            <a:r>
              <a:rPr lang="el-GR" sz="2000" dirty="0"/>
              <a:t> * 10 </a:t>
            </a:r>
            <a:r>
              <a:rPr lang="el-GR" sz="2000" dirty="0" err="1"/>
              <a:t>bits</a:t>
            </a:r>
            <a:r>
              <a:rPr lang="el-GR" sz="2000" dirty="0"/>
              <a:t> / </a:t>
            </a:r>
            <a:r>
              <a:rPr lang="el-GR" sz="2000" dirty="0" err="1"/>
              <a:t>sample</a:t>
            </a:r>
            <a:r>
              <a:rPr lang="el-GR" sz="2000" dirty="0"/>
              <a:t> = 135 </a:t>
            </a:r>
            <a:r>
              <a:rPr lang="el-GR" sz="2000" dirty="0" err="1"/>
              <a:t>Mbps</a:t>
            </a:r>
            <a:endParaRPr lang="el-GR" sz="2000" dirty="0"/>
          </a:p>
          <a:p>
            <a:pPr marL="800100" lvl="2" indent="0">
              <a:lnSpc>
                <a:spcPct val="120000"/>
              </a:lnSpc>
              <a:buNone/>
            </a:pPr>
            <a:r>
              <a:rPr lang="el-GR" sz="2000" dirty="0" err="1"/>
              <a:t>C</a:t>
            </a:r>
            <a:r>
              <a:rPr lang="el-GR" sz="2000" baseline="-25000" dirty="0" err="1"/>
              <a:t>b</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sz="2000" dirty="0" err="1"/>
              <a:t>C</a:t>
            </a:r>
            <a:r>
              <a:rPr lang="el-GR" sz="2000" baseline="-25000" dirty="0" err="1"/>
              <a:t>r</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dirty="0"/>
              <a:t>		            ΑΘΡΟΙΣΜΑ </a:t>
            </a:r>
            <a:r>
              <a:rPr lang="en-US" dirty="0"/>
              <a:t>= </a:t>
            </a:r>
            <a:r>
              <a:rPr lang="el-GR" b="1" dirty="0"/>
              <a:t>270 </a:t>
            </a:r>
            <a:r>
              <a:rPr lang="el-GR" b="1" dirty="0" err="1"/>
              <a:t>Mbps</a:t>
            </a:r>
            <a:endParaRPr lang="el-GR" b="1" dirty="0"/>
          </a:p>
          <a:p>
            <a:pPr marL="800100" lvl="2" indent="0">
              <a:lnSpc>
                <a:spcPct val="120000"/>
              </a:lnSpc>
              <a:buNone/>
            </a:pPr>
            <a:endParaRPr lang="el-GR" b="1" dirty="0"/>
          </a:p>
          <a:p>
            <a:pPr marL="800100" lvl="2" indent="0">
              <a:lnSpc>
                <a:spcPct val="120000"/>
              </a:lnSpc>
              <a:buNone/>
            </a:pPr>
            <a:r>
              <a:rPr lang="el-GR" dirty="0"/>
              <a:t>Ακολουθία 16: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endParaRPr lang="el-GR" baseline="-25000" dirty="0"/>
          </a:p>
          <a:p>
            <a:pPr marL="800100" lvl="2" indent="0">
              <a:lnSpc>
                <a:spcPct val="120000"/>
              </a:lnSpc>
              <a:buNone/>
            </a:pPr>
            <a:r>
              <a:rPr lang="el-GR" dirty="0"/>
              <a:t>Πλήθος: 8 Υ, 4 </a:t>
            </a:r>
            <a:r>
              <a:rPr lang="en-US" dirty="0" err="1"/>
              <a:t>C</a:t>
            </a:r>
            <a:r>
              <a:rPr lang="en-US" baseline="-25000" dirty="0" err="1"/>
              <a:t>b</a:t>
            </a:r>
            <a:r>
              <a:rPr lang="en-US" dirty="0"/>
              <a:t>, 4 C</a:t>
            </a:r>
            <a:r>
              <a:rPr lang="en-US" baseline="-25000" dirty="0"/>
              <a:t>r</a:t>
            </a:r>
            <a:r>
              <a:rPr lang="el-GR" baseline="-25000" dirty="0"/>
              <a:t> </a:t>
            </a:r>
            <a:r>
              <a:rPr lang="el-GR" dirty="0"/>
              <a:t>  </a:t>
            </a:r>
          </a:p>
          <a:p>
            <a:pPr marL="800100" lvl="2" indent="0">
              <a:lnSpc>
                <a:spcPct val="120000"/>
              </a:lnSpc>
              <a:buNone/>
            </a:pPr>
            <a:r>
              <a:rPr lang="el-GR" dirty="0"/>
              <a:t>Αναλογία:   </a:t>
            </a:r>
            <a:r>
              <a:rPr lang="en-US" dirty="0" err="1"/>
              <a:t>C</a:t>
            </a:r>
            <a:r>
              <a:rPr lang="en-US" baseline="-25000" dirty="0" err="1"/>
              <a:t>b</a:t>
            </a:r>
            <a:r>
              <a:rPr lang="en-US" dirty="0"/>
              <a:t>, C</a:t>
            </a:r>
            <a:r>
              <a:rPr lang="en-US" baseline="-25000" dirty="0"/>
              <a:t>r</a:t>
            </a:r>
            <a:r>
              <a:rPr lang="en-US" dirty="0"/>
              <a:t> = 4/8= 1/2 Y</a:t>
            </a:r>
            <a:endParaRPr lang="el-GR" dirty="0"/>
          </a:p>
          <a:p>
            <a:pPr marL="800100" lvl="2" indent="0">
              <a:lnSpc>
                <a:spcPct val="120000"/>
              </a:lnSpc>
              <a:buNone/>
            </a:pPr>
            <a:endParaRPr lang="el-GR" b="1" dirty="0"/>
          </a:p>
          <a:p>
            <a:pPr marL="800100" lvl="2" indent="0">
              <a:lnSpc>
                <a:spcPct val="120000"/>
              </a:lnSpc>
              <a:buNone/>
            </a:pPr>
            <a:endParaRPr lang="el-GR" sz="2000" dirty="0"/>
          </a:p>
        </p:txBody>
      </p:sp>
    </p:spTree>
    <p:extLst>
      <p:ext uri="{BB962C8B-B14F-4D97-AF65-F5344CB8AC3E}">
        <p14:creationId xmlns:p14="http://schemas.microsoft.com/office/powerpoint/2010/main" val="1500518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F94443-7E02-4645-9952-1C57B4A0F8DA}"/>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5CE06D7-4006-46CA-AEDE-76C1AB769540}"/>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F36A774B-E245-4A31-BB84-69370DA162C5}"/>
              </a:ext>
            </a:extLst>
          </p:cNvPr>
          <p:cNvPicPr>
            <a:picLocks noChangeAspect="1"/>
          </p:cNvPicPr>
          <p:nvPr/>
        </p:nvPicPr>
        <p:blipFill>
          <a:blip r:embed="rId3"/>
          <a:stretch>
            <a:fillRect/>
          </a:stretch>
        </p:blipFill>
        <p:spPr>
          <a:xfrm>
            <a:off x="6896" y="2037558"/>
            <a:ext cx="9360790" cy="1782215"/>
          </a:xfrm>
          <a:prstGeom prst="rect">
            <a:avLst/>
          </a:prstGeom>
        </p:spPr>
      </p:pic>
      <p:sp>
        <p:nvSpPr>
          <p:cNvPr id="5" name="Ορθογώνιο 4">
            <a:extLst>
              <a:ext uri="{FF2B5EF4-FFF2-40B4-BE49-F238E27FC236}">
                <a16:creationId xmlns:a16="http://schemas.microsoft.com/office/drawing/2014/main" id="{FC7F8D34-089F-CBE4-972E-90E3014A8F64}"/>
              </a:ext>
            </a:extLst>
          </p:cNvPr>
          <p:cNvSpPr/>
          <p:nvPr/>
        </p:nvSpPr>
        <p:spPr>
          <a:xfrm>
            <a:off x="5364088" y="2037558"/>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75081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D0CDC-C661-4749-B2DB-52E3EBAB2CB4}"/>
              </a:ext>
            </a:extLst>
          </p:cNvPr>
          <p:cNvSpPr>
            <a:spLocks noGrp="1"/>
          </p:cNvSpPr>
          <p:nvPr>
            <p:ph type="title"/>
          </p:nvPr>
        </p:nvSpPr>
        <p:spPr/>
        <p:txBody>
          <a:bodyPr/>
          <a:lstStyle/>
          <a:p>
            <a:r>
              <a:rPr lang="el-GR" dirty="0" err="1"/>
              <a:t>Υποδειγματοληψία</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E96B4C1E-41D6-4606-8926-41A24DA0516E}"/>
              </a:ext>
            </a:extLst>
          </p:cNvPr>
          <p:cNvSpPr>
            <a:spLocks noGrp="1"/>
          </p:cNvSpPr>
          <p:nvPr>
            <p:ph idx="1"/>
          </p:nvPr>
        </p:nvSpPr>
        <p:spPr>
          <a:xfrm>
            <a:off x="53752" y="1196752"/>
            <a:ext cx="9036496" cy="5301208"/>
          </a:xfrm>
        </p:spPr>
        <p:txBody>
          <a:bodyPr>
            <a:normAutofit lnSpcReduction="10000"/>
          </a:bodyPr>
          <a:lstStyle/>
          <a:p>
            <a:r>
              <a:rPr lang="el-GR" sz="2000" dirty="0"/>
              <a:t>Η εναλλαγή δειγμάτων φωτεινότητας και </a:t>
            </a:r>
            <a:r>
              <a:rPr lang="el-GR" sz="2000" dirty="0" err="1"/>
              <a:t>χρωμοδιαφορών</a:t>
            </a:r>
            <a:r>
              <a:rPr lang="el-GR" sz="2000" dirty="0"/>
              <a:t> στο σήμα βίντεο είναι: </a:t>
            </a:r>
          </a:p>
          <a:p>
            <a:pPr marL="0" indent="0" algn="ctr">
              <a:buNone/>
            </a:pPr>
            <a:r>
              <a:rPr lang="el-GR" sz="2000" b="1" dirty="0"/>
              <a:t>Y, </a:t>
            </a:r>
            <a:r>
              <a:rPr lang="el-GR" sz="2000" b="1" dirty="0" err="1">
                <a:solidFill>
                  <a:srgbClr val="0070C0"/>
                </a:solidFill>
              </a:rPr>
              <a:t>Cb</a:t>
            </a:r>
            <a:r>
              <a:rPr lang="el-GR" sz="2000" b="1" dirty="0"/>
              <a:t>, Y, </a:t>
            </a:r>
            <a:r>
              <a:rPr lang="el-GR" sz="2000" b="1" dirty="0" err="1">
                <a:solidFill>
                  <a:srgbClr val="C00000"/>
                </a:solidFill>
              </a:rPr>
              <a:t>Cr</a:t>
            </a:r>
            <a:r>
              <a:rPr lang="el-GR" sz="2000" b="1" dirty="0"/>
              <a:t>, Y, </a:t>
            </a:r>
            <a:r>
              <a:rPr lang="el-GR" sz="2000" b="1" dirty="0" err="1">
                <a:solidFill>
                  <a:srgbClr val="0070C0"/>
                </a:solidFill>
              </a:rPr>
              <a:t>Cb</a:t>
            </a:r>
            <a:r>
              <a:rPr lang="el-GR" sz="2000" b="1" dirty="0"/>
              <a:t>, Y, </a:t>
            </a:r>
            <a:r>
              <a:rPr lang="el-GR" sz="2000" b="1" dirty="0" err="1">
                <a:solidFill>
                  <a:srgbClr val="C00000"/>
                </a:solidFill>
              </a:rPr>
              <a:t>Cr</a:t>
            </a:r>
            <a:r>
              <a:rPr lang="el-GR" sz="2000" b="1" dirty="0"/>
              <a:t>, … </a:t>
            </a:r>
          </a:p>
          <a:p>
            <a:r>
              <a:rPr lang="el-GR" sz="2000" dirty="0"/>
              <a:t>Η αλληλουχία αυτή ονομάζεται </a:t>
            </a:r>
            <a:r>
              <a:rPr lang="el-GR" sz="2000" b="1" dirty="0"/>
              <a:t>4:</a:t>
            </a:r>
            <a:r>
              <a:rPr lang="el-GR" sz="2000" b="1" dirty="0">
                <a:solidFill>
                  <a:srgbClr val="0070C0"/>
                </a:solidFill>
              </a:rPr>
              <a:t>2</a:t>
            </a:r>
            <a:r>
              <a:rPr lang="el-GR" sz="2000" b="1" dirty="0"/>
              <a:t>:</a:t>
            </a:r>
            <a:r>
              <a:rPr lang="el-GR" sz="2000" b="1" dirty="0">
                <a:solidFill>
                  <a:srgbClr val="C00000"/>
                </a:solidFill>
              </a:rPr>
              <a:t>2</a:t>
            </a:r>
            <a:r>
              <a:rPr lang="el-GR" sz="2000" dirty="0"/>
              <a:t> και στην ουσία πρόκειται για μια τεχνική που παραπέμπει στην </a:t>
            </a:r>
            <a:r>
              <a:rPr lang="el-GR" sz="2000" b="1" dirty="0" err="1"/>
              <a:t>υποδειγματοληψία</a:t>
            </a:r>
            <a:r>
              <a:rPr lang="el-GR" sz="2000" b="1" dirty="0"/>
              <a:t> του χρώματος, </a:t>
            </a:r>
            <a:r>
              <a:rPr lang="el-GR" sz="2000" dirty="0"/>
              <a:t>η οποία εκμεταλλεύεται κάποια από τα χαρακτηριστικά του ανθρώπινου συστήματος όρασης. </a:t>
            </a:r>
          </a:p>
          <a:p>
            <a:r>
              <a:rPr lang="el-GR" sz="2000" dirty="0"/>
              <a:t>Λόγω της και δεδομένης της ανάγκης για συμπίεση του σήματος </a:t>
            </a:r>
            <a:r>
              <a:rPr lang="el-GR" sz="2000" b="1" dirty="0"/>
              <a:t>αυξημένης ευαισθησίας του ανθρώπινου οφθαλμού στη φωτεινότητα, σε σχέση με την ευαισθησία του στα χρώματα </a:t>
            </a:r>
            <a:r>
              <a:rPr lang="el-GR" sz="2000" dirty="0"/>
              <a:t>μπορούμε να λαμβάνουμε λιγότερα δείγματα χρωματικής πληροφορίας σε σχέση με τα δείγματα τα οποία αφορούν τη φωτεινότητα.  </a:t>
            </a:r>
          </a:p>
          <a:p>
            <a:pPr marL="0" indent="0" algn="ctr">
              <a:buNone/>
            </a:pPr>
            <a:r>
              <a:rPr lang="el-GR" sz="2000" b="1" dirty="0" err="1"/>
              <a:t>υποδειγματοληψία</a:t>
            </a:r>
            <a:r>
              <a:rPr lang="el-GR" sz="2000" b="1" dirty="0"/>
              <a:t> χρώματος</a:t>
            </a:r>
          </a:p>
          <a:p>
            <a:r>
              <a:rPr lang="el-GR" sz="2000" dirty="0"/>
              <a:t>Το 4: 2 :</a:t>
            </a:r>
            <a:r>
              <a:rPr lang="en-US" sz="2000" dirty="0"/>
              <a:t> </a:t>
            </a:r>
            <a:r>
              <a:rPr lang="el-GR" sz="2000" dirty="0"/>
              <a:t>2 δεν είναι ο μόνος συνδυασμός, είναι δυνατό να υπάρξουν πολλές περιπτώσεις και συνδυασμοί. </a:t>
            </a:r>
          </a:p>
          <a:p>
            <a:r>
              <a:rPr lang="el-GR" sz="2000" dirty="0"/>
              <a:t>Χρειάζεται ένας τρόπος περιγραφής αυτής της </a:t>
            </a:r>
            <a:r>
              <a:rPr lang="el-GR" sz="2000" dirty="0" err="1"/>
              <a:t>υποδειγματοληψίας</a:t>
            </a:r>
            <a:r>
              <a:rPr lang="el-GR" sz="2000" dirty="0"/>
              <a:t>. </a:t>
            </a:r>
            <a:endParaRPr lang="en-US" sz="2000" dirty="0"/>
          </a:p>
        </p:txBody>
      </p:sp>
    </p:spTree>
    <p:extLst>
      <p:ext uri="{BB962C8B-B14F-4D97-AF65-F5344CB8AC3E}">
        <p14:creationId xmlns:p14="http://schemas.microsoft.com/office/powerpoint/2010/main" val="1857317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0566B1-6D73-4AC5-8907-2E31E74CB1FB}"/>
              </a:ext>
            </a:extLst>
          </p:cNvPr>
          <p:cNvSpPr>
            <a:spLocks noGrp="1"/>
          </p:cNvSpPr>
          <p:nvPr>
            <p:ph type="title"/>
          </p:nvPr>
        </p:nvSpPr>
        <p:spPr/>
        <p:txBody>
          <a:bodyPr>
            <a:normAutofit fontScale="90000"/>
          </a:bodyPr>
          <a:lstStyle/>
          <a:p>
            <a:r>
              <a:rPr lang="el-GR" dirty="0"/>
              <a:t>Περιγραφή </a:t>
            </a:r>
            <a:r>
              <a:rPr lang="el-GR" dirty="0" err="1"/>
              <a:t>Υποδειγματοληψίας</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80EA8731-8C41-4B3E-A359-39B9D2545810}"/>
              </a:ext>
            </a:extLst>
          </p:cNvPr>
          <p:cNvSpPr>
            <a:spLocks noGrp="1"/>
          </p:cNvSpPr>
          <p:nvPr>
            <p:ph idx="1"/>
          </p:nvPr>
        </p:nvSpPr>
        <p:spPr>
          <a:xfrm>
            <a:off x="457200" y="6367630"/>
            <a:ext cx="8229600" cy="431463"/>
          </a:xfrm>
        </p:spPr>
        <p:txBody>
          <a:bodyPr>
            <a:normAutofit/>
          </a:bodyPr>
          <a:lstStyle/>
          <a:p>
            <a:pPr marL="0" indent="0" algn="r">
              <a:buNone/>
            </a:pPr>
            <a:r>
              <a:rPr lang="en-US" sz="1800" dirty="0">
                <a:hlinkClick r:id="rId3"/>
              </a:rPr>
              <a:t>https://en.wikipedia.org/wiki/Chroma_subsampling</a:t>
            </a:r>
            <a:r>
              <a:rPr lang="en-US" sz="1800" dirty="0"/>
              <a:t> </a:t>
            </a:r>
          </a:p>
        </p:txBody>
      </p:sp>
      <p:pic>
        <p:nvPicPr>
          <p:cNvPr id="4" name="Εικόνα 3">
            <a:extLst>
              <a:ext uri="{FF2B5EF4-FFF2-40B4-BE49-F238E27FC236}">
                <a16:creationId xmlns:a16="http://schemas.microsoft.com/office/drawing/2014/main" id="{F1979A27-CD13-427F-B51F-3333C43399DD}"/>
              </a:ext>
            </a:extLst>
          </p:cNvPr>
          <p:cNvPicPr>
            <a:picLocks noChangeAspect="1"/>
          </p:cNvPicPr>
          <p:nvPr/>
        </p:nvPicPr>
        <p:blipFill>
          <a:blip r:embed="rId4"/>
          <a:stretch>
            <a:fillRect/>
          </a:stretch>
        </p:blipFill>
        <p:spPr>
          <a:xfrm>
            <a:off x="36016" y="3016680"/>
            <a:ext cx="9144000" cy="3158396"/>
          </a:xfrm>
          <a:prstGeom prst="rect">
            <a:avLst/>
          </a:prstGeom>
        </p:spPr>
      </p:pic>
      <p:sp>
        <p:nvSpPr>
          <p:cNvPr id="8" name="Rectangle 4">
            <a:extLst>
              <a:ext uri="{FF2B5EF4-FFF2-40B4-BE49-F238E27FC236}">
                <a16:creationId xmlns:a16="http://schemas.microsoft.com/office/drawing/2014/main" id="{070DF1F7-0DEC-4140-B421-AB09F8665FAF}"/>
              </a:ext>
            </a:extLst>
          </p:cNvPr>
          <p:cNvSpPr>
            <a:spLocks noChangeArrowheads="1"/>
          </p:cNvSpPr>
          <p:nvPr/>
        </p:nvSpPr>
        <p:spPr bwMode="auto">
          <a:xfrm>
            <a:off x="36016" y="141763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3200" b="1" u="none" strike="noStrike" cap="none" normalizeH="0" baseline="0" dirty="0">
                <a:ln>
                  <a:noFill/>
                </a:ln>
                <a:solidFill>
                  <a:schemeClr val="tx1"/>
                </a:solidFill>
                <a:effectLst/>
                <a:latin typeface="Arial" panose="020B0604020202020204" pitchFamily="34" charset="0"/>
              </a:rPr>
              <a:t>J: a: </a:t>
            </a:r>
            <a:r>
              <a:rPr lang="en-US" altLang="en-US" sz="3200" b="1" dirty="0">
                <a:latin typeface="Arial" panose="020B0604020202020204" pitchFamily="34" charset="0"/>
              </a:rPr>
              <a:t>b</a:t>
            </a:r>
          </a:p>
          <a:p>
            <a:pPr marR="0" lvl="0" algn="ctr" defTabSz="914400" rtl="0" eaLnBrk="0" fontAlgn="base" latinLnBrk="0" hangingPunct="0">
              <a:lnSpc>
                <a:spcPct val="100000"/>
              </a:lnSpc>
              <a:spcBef>
                <a:spcPct val="0"/>
              </a:spcBef>
              <a:spcAft>
                <a:spcPct val="0"/>
              </a:spcAft>
              <a:buClrTx/>
              <a:buSzTx/>
              <a:tabLst/>
            </a:pPr>
            <a:endParaRPr kumimoji="0" lang="el-GR" altLang="en-US" sz="1600" b="1"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a:t>
            </a:r>
            <a:r>
              <a:rPr kumimoji="0" lang="el-GR"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δίνει το πόσα </a:t>
            </a:r>
            <a:r>
              <a:rPr lang="el-GR" altLang="en-US" sz="1600" b="1" dirty="0">
                <a:latin typeface="Arial" panose="020B0604020202020204" pitchFamily="34" charset="0"/>
              </a:rPr>
              <a:t>δείγματα (φωτεινότητας) </a:t>
            </a:r>
            <a:r>
              <a:rPr lang="el-GR" altLang="en-US" sz="1600" dirty="0">
                <a:latin typeface="Arial" panose="020B0604020202020204" pitchFamily="34" charset="0"/>
              </a:rPr>
              <a:t>παίρνουμε οριζόντια σαν αναφορά, συνήθως 4. </a:t>
            </a:r>
            <a:r>
              <a:rPr kumimoji="0" lang="en-US" altLang="en-US" sz="1600" b="0" i="0" u="none" strike="noStrike" cap="none" normalizeH="0" baseline="0" dirty="0">
                <a:ln>
                  <a:noFill/>
                </a:ln>
                <a:solidFill>
                  <a:schemeClr val="tx1"/>
                </a:solidFill>
                <a:effectLst/>
                <a:latin typeface="Arial" panose="020B0604020202020204" pitchFamily="34" charset="0"/>
              </a:rPr>
              <a:t> </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a</a:t>
            </a:r>
            <a:r>
              <a:rPr kumimoji="0" lang="en-US"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δείχνει πόσα </a:t>
            </a:r>
            <a:r>
              <a:rPr lang="el-GR" altLang="en-US" sz="1600" b="1" dirty="0">
                <a:latin typeface="Arial" panose="020B0604020202020204" pitchFamily="34" charset="0"/>
              </a:rPr>
              <a:t>δείγματα </a:t>
            </a:r>
            <a:r>
              <a:rPr lang="el-GR" altLang="en-US" sz="1600" b="1" dirty="0" err="1">
                <a:latin typeface="Arial" panose="020B0604020202020204" pitchFamily="34" charset="0"/>
              </a:rPr>
              <a:t>χρωμικότητας</a:t>
            </a:r>
            <a:r>
              <a:rPr lang="el-GR" altLang="en-US" sz="1600" b="1" dirty="0">
                <a:latin typeface="Arial" panose="020B0604020202020204" pitchFamily="34" charset="0"/>
              </a:rPr>
              <a:t> </a:t>
            </a:r>
            <a:r>
              <a:rPr lang="el-GR" altLang="en-US" sz="1600" dirty="0">
                <a:latin typeface="Arial" panose="020B0604020202020204" pitchFamily="34" charset="0"/>
              </a:rPr>
              <a:t>έχουμε στα πρώτα </a:t>
            </a:r>
            <a:r>
              <a:rPr lang="el-GR" altLang="en-US" sz="1600" b="1" dirty="0">
                <a:latin typeface="Arial" panose="020B0604020202020204" pitchFamily="34" charset="0"/>
              </a:rPr>
              <a:t>J (οριζόντια) δείγματα</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b</a:t>
            </a:r>
            <a:r>
              <a:rPr kumimoji="0" lang="en-US" altLang="en-US" sz="1600" b="0" i="0" u="none" strike="noStrike" cap="none" normalizeH="0" baseline="0" dirty="0">
                <a:ln>
                  <a:noFill/>
                </a:ln>
                <a:solidFill>
                  <a:schemeClr val="tx1"/>
                </a:solidFill>
                <a:effectLst/>
                <a:latin typeface="Arial" panose="020B0604020202020204" pitchFamily="34" charset="0"/>
              </a:rPr>
              <a:t>:</a:t>
            </a:r>
            <a:r>
              <a:rPr lang="el-GR" altLang="en-US" sz="1600" dirty="0">
                <a:latin typeface="Arial" panose="020B0604020202020204" pitchFamily="34" charset="0"/>
              </a:rPr>
              <a:t>μας δείχνει πόσες αλλαγές στα δείγματα έχουμε ανάμεσα στην 1</a:t>
            </a:r>
            <a:r>
              <a:rPr lang="el-GR" altLang="en-US" sz="1600" baseline="30000" dirty="0">
                <a:latin typeface="Arial" panose="020B0604020202020204" pitchFamily="34" charset="0"/>
              </a:rPr>
              <a:t>η</a:t>
            </a:r>
            <a:r>
              <a:rPr lang="el-GR" altLang="en-US" sz="1600" dirty="0">
                <a:latin typeface="Arial" panose="020B0604020202020204" pitchFamily="34" charset="0"/>
              </a:rPr>
              <a:t> και 2</a:t>
            </a:r>
            <a:r>
              <a:rPr lang="el-GR" altLang="en-US" sz="1600" baseline="30000" dirty="0">
                <a:latin typeface="Arial" panose="020B0604020202020204" pitchFamily="34" charset="0"/>
              </a:rPr>
              <a:t>η</a:t>
            </a:r>
            <a:r>
              <a:rPr lang="el-GR" altLang="en-US" sz="1600" dirty="0">
                <a:latin typeface="Arial" panose="020B0604020202020204" pitchFamily="34" charset="0"/>
              </a:rPr>
              <a:t> γραμμή </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58719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40944-90DC-47E5-81A1-B7244613C2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4755A0F-2813-4E27-AF9D-C34EADD925ED}"/>
              </a:ext>
            </a:extLst>
          </p:cNvPr>
          <p:cNvSpPr>
            <a:spLocks noGrp="1"/>
          </p:cNvSpPr>
          <p:nvPr>
            <p:ph idx="1"/>
          </p:nvPr>
        </p:nvSpPr>
        <p:spPr/>
        <p:txBody>
          <a:bodyPr/>
          <a:lstStyle/>
          <a:p>
            <a:endParaRPr lang="el-GR"/>
          </a:p>
        </p:txBody>
      </p:sp>
      <p:pic>
        <p:nvPicPr>
          <p:cNvPr id="3074" name="Picture 2" descr="Αποτέλεσμα εικόνας για 4:2:0 sampling example">
            <a:extLst>
              <a:ext uri="{FF2B5EF4-FFF2-40B4-BE49-F238E27FC236}">
                <a16:creationId xmlns:a16="http://schemas.microsoft.com/office/drawing/2014/main" id="{23A9CC5C-FA82-45A5-9CD0-6247FD73B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700808"/>
            <a:ext cx="8888378" cy="40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56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fontScale="92500" lnSpcReduction="20000"/>
          </a:bodyPr>
          <a:lstStyle/>
          <a:p>
            <a:r>
              <a:rPr lang="en-US" dirty="0"/>
              <a:t>4:4:4  </a:t>
            </a:r>
            <a:r>
              <a:rPr lang="el-GR" dirty="0"/>
              <a:t> </a:t>
            </a:r>
          </a:p>
          <a:p>
            <a:pPr lvl="1"/>
            <a:r>
              <a:rPr lang="en-US" dirty="0"/>
              <a:t> </a:t>
            </a:r>
            <a:r>
              <a:rPr lang="el-GR" dirty="0"/>
              <a:t>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n-US" dirty="0"/>
              <a:t>, …..</a:t>
            </a:r>
          </a:p>
          <a:p>
            <a:pPr lvl="1"/>
            <a:r>
              <a:rPr lang="el-GR" dirty="0"/>
              <a:t>Αναλογία </a:t>
            </a:r>
            <a:r>
              <a:rPr lang="en-US" dirty="0" err="1"/>
              <a:t>Cb</a:t>
            </a:r>
            <a:r>
              <a:rPr lang="en-US" dirty="0"/>
              <a:t>, Cr </a:t>
            </a:r>
            <a:r>
              <a:rPr lang="el-GR" dirty="0"/>
              <a:t>προς </a:t>
            </a:r>
            <a:r>
              <a:rPr lang="en-US" dirty="0"/>
              <a:t>Y : 1 </a:t>
            </a:r>
            <a:r>
              <a:rPr lang="el-GR" dirty="0"/>
              <a:t>προς 1</a:t>
            </a:r>
          </a:p>
          <a:p>
            <a:r>
              <a:rPr lang="el-GR" dirty="0"/>
              <a:t>4:2</a:t>
            </a:r>
            <a:r>
              <a:rPr lang="en-US" dirty="0"/>
              <a:t>:</a:t>
            </a:r>
            <a:r>
              <a:rPr lang="el-GR" dirty="0"/>
              <a:t>2 </a:t>
            </a:r>
            <a:r>
              <a:rPr lang="en-US" dirty="0"/>
              <a:t> </a:t>
            </a:r>
            <a:endParaRPr lang="el-GR" dirty="0"/>
          </a:p>
          <a:p>
            <a:pPr lvl="1"/>
            <a:r>
              <a:rPr lang="el-GR" b="1" dirty="0"/>
              <a:t>Y, </a:t>
            </a:r>
            <a:r>
              <a:rPr lang="el-GR" b="1" dirty="0" err="1"/>
              <a:t>Cb</a:t>
            </a:r>
            <a:r>
              <a:rPr lang="el-GR" b="1" dirty="0"/>
              <a:t>, Y, </a:t>
            </a:r>
            <a:r>
              <a:rPr lang="el-GR" b="1" dirty="0" err="1"/>
              <a:t>Cr</a:t>
            </a:r>
            <a:r>
              <a:rPr lang="el-GR" b="1" dirty="0"/>
              <a:t>, Y, </a:t>
            </a:r>
            <a:r>
              <a:rPr lang="el-GR" b="1" dirty="0" err="1"/>
              <a:t>Cb</a:t>
            </a:r>
            <a:r>
              <a:rPr lang="el-GR" b="1" dirty="0"/>
              <a:t>, Y, </a:t>
            </a:r>
            <a:r>
              <a:rPr lang="el-GR" b="1"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l-GR" dirty="0"/>
              <a:t> … </a:t>
            </a:r>
            <a:endParaRPr lang="en-US" dirty="0"/>
          </a:p>
          <a:p>
            <a:pPr lvl="1"/>
            <a:r>
              <a:rPr lang="en-US" dirty="0"/>
              <a:t>A</a:t>
            </a:r>
            <a:r>
              <a:rPr lang="el-GR" dirty="0" err="1"/>
              <a:t>ναλογία</a:t>
            </a:r>
            <a:r>
              <a:rPr lang="el-GR" dirty="0"/>
              <a:t> </a:t>
            </a:r>
            <a:r>
              <a:rPr lang="en-US" dirty="0" err="1"/>
              <a:t>Cb</a:t>
            </a:r>
            <a:r>
              <a:rPr lang="en-US" dirty="0"/>
              <a:t>, Cr </a:t>
            </a:r>
            <a:r>
              <a:rPr lang="el-GR" dirty="0"/>
              <a:t>προς Υ: </a:t>
            </a:r>
            <a:r>
              <a:rPr lang="en-US" dirty="0"/>
              <a:t> 4</a:t>
            </a:r>
            <a:r>
              <a:rPr lang="el-GR" dirty="0"/>
              <a:t> προς </a:t>
            </a:r>
            <a:r>
              <a:rPr lang="en-US" dirty="0"/>
              <a:t>8 = 0,5  </a:t>
            </a:r>
          </a:p>
          <a:p>
            <a:r>
              <a:rPr lang="en-US" dirty="0"/>
              <a:t>4:2:0  </a:t>
            </a:r>
            <a:endParaRPr lang="el-GR" dirty="0"/>
          </a:p>
          <a:p>
            <a:pPr lvl="1"/>
            <a:r>
              <a:rPr lang="en-US" dirty="0"/>
              <a:t> </a:t>
            </a:r>
            <a:r>
              <a:rPr lang="el-GR" b="1" dirty="0"/>
              <a:t>Y, </a:t>
            </a:r>
            <a:r>
              <a:rPr lang="el-GR" b="1" dirty="0" err="1"/>
              <a:t>Cb</a:t>
            </a:r>
            <a:r>
              <a:rPr lang="el-GR" b="1" dirty="0"/>
              <a:t>, Y, </a:t>
            </a:r>
            <a:r>
              <a:rPr lang="en-US" b="1" dirty="0"/>
              <a:t>Y, Y, </a:t>
            </a:r>
            <a:r>
              <a:rPr lang="en-US" dirty="0"/>
              <a:t>Y, </a:t>
            </a:r>
            <a:r>
              <a:rPr lang="el-GR" dirty="0" err="1"/>
              <a:t>Cr</a:t>
            </a:r>
            <a:r>
              <a:rPr lang="el-GR" dirty="0"/>
              <a:t>, Y, </a:t>
            </a:r>
            <a:r>
              <a:rPr lang="en-US" dirty="0"/>
              <a:t>Y, Y,…</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8</a:t>
            </a:r>
            <a:r>
              <a:rPr lang="en-US" dirty="0"/>
              <a:t>  </a:t>
            </a:r>
          </a:p>
          <a:p>
            <a:endParaRPr lang="en-US" dirty="0"/>
          </a:p>
          <a:p>
            <a:endParaRPr lang="el-GR" b="1" dirty="0"/>
          </a:p>
          <a:p>
            <a:endParaRPr lang="el-GR" dirty="0"/>
          </a:p>
        </p:txBody>
      </p:sp>
    </p:spTree>
    <p:extLst>
      <p:ext uri="{BB962C8B-B14F-4D97-AF65-F5344CB8AC3E}">
        <p14:creationId xmlns:p14="http://schemas.microsoft.com/office/powerpoint/2010/main" val="3663766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72B2F7-03C3-41B4-998E-40385746396D}"/>
              </a:ext>
            </a:extLst>
          </p:cNvPr>
          <p:cNvSpPr>
            <a:spLocks noGrp="1"/>
          </p:cNvSpPr>
          <p:nvPr>
            <p:ph type="title"/>
          </p:nvPr>
        </p:nvSpPr>
        <p:spPr/>
        <p:txBody>
          <a:bodyPr/>
          <a:lstStyle/>
          <a:p>
            <a:endParaRPr lang="el-GR"/>
          </a:p>
        </p:txBody>
      </p:sp>
      <p:pic>
        <p:nvPicPr>
          <p:cNvPr id="4098" name="Picture 2" descr="444-colored-samples">
            <a:extLst>
              <a:ext uri="{FF2B5EF4-FFF2-40B4-BE49-F238E27FC236}">
                <a16:creationId xmlns:a16="http://schemas.microsoft.com/office/drawing/2014/main" id="{808E68F7-DDC8-4074-A5E5-8C64A0D3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751333"/>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22-colored-samples">
            <a:extLst>
              <a:ext uri="{FF2B5EF4-FFF2-40B4-BE49-F238E27FC236}">
                <a16:creationId xmlns:a16="http://schemas.microsoft.com/office/drawing/2014/main" id="{F46C0C85-4722-478C-90D0-7DA15C049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670527"/>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20-colored-samples-v2">
            <a:extLst>
              <a:ext uri="{FF2B5EF4-FFF2-40B4-BE49-F238E27FC236}">
                <a16:creationId xmlns:a16="http://schemas.microsoft.com/office/drawing/2014/main" id="{0F42BD49-3DD9-4DA8-ADD0-352F68CF871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27684" y="4581128"/>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7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BEE36-0877-4F72-A2AA-D983AADB12C4}"/>
              </a:ext>
            </a:extLst>
          </p:cNvPr>
          <p:cNvSpPr>
            <a:spLocks noGrp="1"/>
          </p:cNvSpPr>
          <p:nvPr>
            <p:ph type="title"/>
          </p:nvPr>
        </p:nvSpPr>
        <p:spPr/>
        <p:txBody>
          <a:bodyPr/>
          <a:lstStyle/>
          <a:p>
            <a:r>
              <a:rPr lang="el-GR" dirty="0"/>
              <a:t>Ρυθμός μετάδοσης 4:2:0</a:t>
            </a:r>
            <a:endParaRPr lang="en-US" dirty="0"/>
          </a:p>
        </p:txBody>
      </p:sp>
      <p:sp>
        <p:nvSpPr>
          <p:cNvPr id="3" name="Θέση περιεχομένου 2">
            <a:extLst>
              <a:ext uri="{FF2B5EF4-FFF2-40B4-BE49-F238E27FC236}">
                <a16:creationId xmlns:a16="http://schemas.microsoft.com/office/drawing/2014/main" id="{F71DEF3A-F90C-475C-86C6-78579DD261B8}"/>
              </a:ext>
            </a:extLst>
          </p:cNvPr>
          <p:cNvSpPr>
            <a:spLocks noGrp="1"/>
          </p:cNvSpPr>
          <p:nvPr>
            <p:ph idx="1"/>
          </p:nvPr>
        </p:nvSpPr>
        <p:spPr>
          <a:xfrm>
            <a:off x="464156" y="1556792"/>
            <a:ext cx="8500332" cy="4824536"/>
          </a:xfrm>
        </p:spPr>
        <p:txBody>
          <a:bodyPr>
            <a:normAutofit fontScale="77500" lnSpcReduction="20000"/>
          </a:bodyPr>
          <a:lstStyle/>
          <a:p>
            <a:r>
              <a:rPr lang="el-GR" dirty="0"/>
              <a:t>Η </a:t>
            </a:r>
            <a:r>
              <a:rPr lang="el-GR" dirty="0" err="1"/>
              <a:t>υποδειγματοληψία</a:t>
            </a:r>
            <a:r>
              <a:rPr lang="el-GR" dirty="0"/>
              <a:t> του χρώματος χαμηλώνει τις απαιτήσεις αναφορικά με τον ρυθμό μετάδοσης.</a:t>
            </a:r>
          </a:p>
          <a:p>
            <a:r>
              <a:rPr lang="el-GR" dirty="0"/>
              <a:t>Έστω </a:t>
            </a:r>
            <a:r>
              <a:rPr lang="el-GR" dirty="0" err="1"/>
              <a:t>υποδειγματοληψία</a:t>
            </a:r>
            <a:r>
              <a:rPr lang="el-GR" dirty="0"/>
              <a:t> χρώματος της μορφής </a:t>
            </a:r>
            <a:r>
              <a:rPr lang="el-GR" b="1" dirty="0"/>
              <a:t>4:2:0 και </a:t>
            </a:r>
            <a:r>
              <a:rPr lang="el-GR" dirty="0" err="1"/>
              <a:t>κβάντιση</a:t>
            </a:r>
            <a:r>
              <a:rPr lang="el-GR" dirty="0"/>
              <a:t> με 8 </a:t>
            </a:r>
            <a:r>
              <a:rPr lang="el-GR" dirty="0" err="1"/>
              <a:t>bits</a:t>
            </a:r>
            <a:r>
              <a:rPr lang="el-GR" dirty="0"/>
              <a:t> για τις τρεις συνιστώσες (φωτεινότητα και </a:t>
            </a:r>
            <a:r>
              <a:rPr lang="el-GR" dirty="0" err="1"/>
              <a:t>χρωμοδιαφορές</a:t>
            </a:r>
            <a:r>
              <a:rPr lang="el-GR" dirty="0"/>
              <a:t>).  </a:t>
            </a:r>
          </a:p>
          <a:p>
            <a:pPr lvl="1"/>
            <a:r>
              <a:rPr lang="el-GR" dirty="0"/>
              <a:t>Ακολουθία</a:t>
            </a:r>
            <a:r>
              <a:rPr lang="el-GR" b="1" dirty="0"/>
              <a:t>: Y, </a:t>
            </a:r>
            <a:r>
              <a:rPr lang="el-GR" b="1" dirty="0" err="1"/>
              <a:t>Cb</a:t>
            </a:r>
            <a:r>
              <a:rPr lang="el-GR" b="1" dirty="0"/>
              <a:t>, Y, </a:t>
            </a:r>
            <a:r>
              <a:rPr lang="en-US" b="1" dirty="0"/>
              <a:t>Y, Y, </a:t>
            </a:r>
            <a:r>
              <a:rPr lang="en-US" dirty="0">
                <a:solidFill>
                  <a:schemeClr val="tx2"/>
                </a:solidFill>
              </a:rPr>
              <a:t>Y, </a:t>
            </a:r>
            <a:r>
              <a:rPr lang="el-GR" dirty="0" err="1">
                <a:solidFill>
                  <a:schemeClr val="tx2"/>
                </a:solidFill>
              </a:rPr>
              <a:t>Cr</a:t>
            </a:r>
            <a:r>
              <a:rPr lang="el-GR" dirty="0">
                <a:solidFill>
                  <a:schemeClr val="tx2"/>
                </a:solidFill>
              </a:rPr>
              <a:t>, Y, </a:t>
            </a:r>
            <a:r>
              <a:rPr lang="en-US" dirty="0">
                <a:solidFill>
                  <a:schemeClr val="tx2"/>
                </a:solidFill>
              </a:rPr>
              <a:t>Y, Y</a:t>
            </a:r>
            <a:r>
              <a:rPr lang="en-US" dirty="0"/>
              <a:t>,…</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a:t>
            </a:r>
            <a:r>
              <a:rPr lang="el-GR"/>
              <a:t>8 έκαστο </a:t>
            </a:r>
            <a:r>
              <a:rPr lang="en-US" dirty="0"/>
              <a:t>  </a:t>
            </a:r>
          </a:p>
          <a:p>
            <a:endParaRPr lang="el-GR" dirty="0"/>
          </a:p>
          <a:p>
            <a:pPr marL="400050" lvl="1" indent="0">
              <a:buNone/>
            </a:pP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108Mbps</a:t>
            </a:r>
          </a:p>
          <a:p>
            <a:pPr marL="400050" lvl="1" indent="0">
              <a:buNone/>
            </a:pPr>
            <a:r>
              <a:rPr lang="el-GR" b="1" dirty="0" err="1"/>
              <a:t>Cb</a:t>
            </a:r>
            <a:r>
              <a:rPr lang="el-GR" b="1" dirty="0"/>
              <a:t>:  </a:t>
            </a:r>
            <a:r>
              <a:rPr lang="el-GR" dirty="0"/>
              <a:t>(1/</a:t>
            </a:r>
            <a:r>
              <a:rPr lang="en-US" dirty="0"/>
              <a:t>4</a:t>
            </a:r>
            <a:r>
              <a:rPr lang="el-GR" dirty="0"/>
              <a:t>)*6,75 </a:t>
            </a:r>
            <a:r>
              <a:rPr lang="el-GR" dirty="0" err="1"/>
              <a:t>MHz</a:t>
            </a:r>
            <a:r>
              <a:rPr lang="el-GR" dirty="0"/>
              <a:t> * 8 </a:t>
            </a:r>
            <a:r>
              <a:rPr lang="el-GR" dirty="0" err="1"/>
              <a:t>bits</a:t>
            </a:r>
            <a:r>
              <a:rPr lang="el-GR" dirty="0"/>
              <a:t> / </a:t>
            </a:r>
            <a:r>
              <a:rPr lang="el-GR" dirty="0" err="1"/>
              <a:t>sample</a:t>
            </a:r>
            <a:r>
              <a:rPr lang="el-GR" dirty="0"/>
              <a:t> = 13,5Mbps</a:t>
            </a:r>
          </a:p>
          <a:p>
            <a:pPr marL="400050" lvl="1" indent="0">
              <a:buNone/>
            </a:pPr>
            <a:r>
              <a:rPr lang="el-GR" b="1" dirty="0" err="1"/>
              <a:t>Cr</a:t>
            </a:r>
            <a:r>
              <a:rPr lang="el-GR" b="1" dirty="0"/>
              <a:t>:  </a:t>
            </a:r>
            <a:r>
              <a:rPr lang="el-GR" dirty="0"/>
              <a:t>(1/</a:t>
            </a:r>
            <a:r>
              <a:rPr lang="en-US" dirty="0"/>
              <a:t>4)</a:t>
            </a:r>
            <a:r>
              <a:rPr lang="el-GR" dirty="0"/>
              <a:t>*6,75 </a:t>
            </a:r>
            <a:r>
              <a:rPr lang="el-GR" dirty="0" err="1"/>
              <a:t>MHz</a:t>
            </a:r>
            <a:r>
              <a:rPr lang="el-GR" dirty="0"/>
              <a:t> * 8 </a:t>
            </a:r>
            <a:r>
              <a:rPr lang="el-GR" dirty="0" err="1"/>
              <a:t>bits</a:t>
            </a:r>
            <a:r>
              <a:rPr lang="el-GR" dirty="0"/>
              <a:t> / </a:t>
            </a:r>
            <a:r>
              <a:rPr lang="el-GR" dirty="0" err="1"/>
              <a:t>sample</a:t>
            </a:r>
            <a:r>
              <a:rPr lang="el-GR" dirty="0"/>
              <a:t> </a:t>
            </a:r>
            <a:r>
              <a:rPr lang="en-US" dirty="0"/>
              <a:t> </a:t>
            </a:r>
            <a:r>
              <a:rPr lang="el-GR" dirty="0"/>
              <a:t>= 13,5Mbps</a:t>
            </a:r>
          </a:p>
          <a:p>
            <a:pPr marL="400050" lvl="1" indent="0">
              <a:buNone/>
            </a:pPr>
            <a:r>
              <a:rPr lang="en-US" dirty="0"/>
              <a:t>				    </a:t>
            </a:r>
            <a:r>
              <a:rPr lang="el-GR" dirty="0"/>
              <a:t>ΑΘΡΟΙΣΜΑ: </a:t>
            </a:r>
            <a:r>
              <a:rPr lang="el-GR" b="1" dirty="0"/>
              <a:t>135</a:t>
            </a:r>
            <a:r>
              <a:rPr lang="el-GR" dirty="0"/>
              <a:t> </a:t>
            </a:r>
            <a:r>
              <a:rPr lang="en-US" dirty="0"/>
              <a:t>Mbps</a:t>
            </a:r>
          </a:p>
        </p:txBody>
      </p:sp>
      <p:pic>
        <p:nvPicPr>
          <p:cNvPr id="4" name="Εικόνα 3">
            <a:extLst>
              <a:ext uri="{FF2B5EF4-FFF2-40B4-BE49-F238E27FC236}">
                <a16:creationId xmlns:a16="http://schemas.microsoft.com/office/drawing/2014/main" id="{08B62836-2CD3-4D41-9F0F-3D8BEA387858}"/>
              </a:ext>
            </a:extLst>
          </p:cNvPr>
          <p:cNvPicPr>
            <a:picLocks noChangeAspect="1"/>
          </p:cNvPicPr>
          <p:nvPr/>
        </p:nvPicPr>
        <p:blipFill rotWithShape="1">
          <a:blip r:embed="rId3"/>
          <a:srcRect l="24995" r="57262"/>
          <a:stretch/>
        </p:blipFill>
        <p:spPr>
          <a:xfrm>
            <a:off x="7236296" y="2996952"/>
            <a:ext cx="1584176" cy="3158396"/>
          </a:xfrm>
          <a:prstGeom prst="rect">
            <a:avLst/>
          </a:prstGeom>
        </p:spPr>
      </p:pic>
    </p:spTree>
    <p:extLst>
      <p:ext uri="{BB962C8B-B14F-4D97-AF65-F5344CB8AC3E}">
        <p14:creationId xmlns:p14="http://schemas.microsoft.com/office/powerpoint/2010/main" val="3403879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Πρότυπο ITU-</a:t>
            </a:r>
            <a:r>
              <a:rPr lang="en-US" sz="3200" dirty="0"/>
              <a:t>R </a:t>
            </a:r>
            <a:r>
              <a:rPr lang="el-GR" sz="3200" dirty="0"/>
              <a:t>BT</a:t>
            </a:r>
            <a:r>
              <a:rPr lang="en-US" sz="3200" dirty="0"/>
              <a:t>.</a:t>
            </a:r>
            <a:r>
              <a:rPr lang="el-GR" sz="3200" dirty="0"/>
              <a:t>601 (4</a:t>
            </a:r>
            <a:r>
              <a:rPr lang="en-US" sz="3200" dirty="0"/>
              <a:t>:2:2)</a:t>
            </a:r>
          </a:p>
        </p:txBody>
      </p:sp>
      <p:sp>
        <p:nvSpPr>
          <p:cNvPr id="3" name="Θέση περιεχομένου 2">
            <a:extLst>
              <a:ext uri="{FF2B5EF4-FFF2-40B4-BE49-F238E27FC236}">
                <a16:creationId xmlns:a16="http://schemas.microsoft.com/office/drawing/2014/main" id="{AEB9E095-CEBB-4454-87DF-26B5BEB9D73B}"/>
              </a:ext>
            </a:extLst>
          </p:cNvPr>
          <p:cNvSpPr>
            <a:spLocks noGrp="1"/>
          </p:cNvSpPr>
          <p:nvPr>
            <p:ph idx="1"/>
          </p:nvPr>
        </p:nvSpPr>
        <p:spPr>
          <a:xfrm>
            <a:off x="464156" y="1556792"/>
            <a:ext cx="8572340" cy="4525963"/>
          </a:xfrm>
        </p:spPr>
        <p:txBody>
          <a:bodyPr>
            <a:normAutofit fontScale="92500" lnSpcReduction="10000"/>
          </a:bodyPr>
          <a:lstStyle/>
          <a:p>
            <a:r>
              <a:rPr lang="en-US" b="1" dirty="0"/>
              <a:t>I</a:t>
            </a:r>
            <a:r>
              <a:rPr lang="en-US" dirty="0"/>
              <a:t>nternational </a:t>
            </a:r>
            <a:r>
              <a:rPr lang="en-US" b="1" dirty="0"/>
              <a:t>T</a:t>
            </a:r>
            <a:r>
              <a:rPr lang="en-US" dirty="0"/>
              <a:t>elecommunication </a:t>
            </a:r>
            <a:r>
              <a:rPr lang="en-US" b="1" dirty="0"/>
              <a:t>U</a:t>
            </a:r>
            <a:r>
              <a:rPr lang="en-US" dirty="0"/>
              <a:t>nion - </a:t>
            </a:r>
            <a:r>
              <a:rPr lang="en-US" b="1" dirty="0"/>
              <a:t>R</a:t>
            </a:r>
            <a:r>
              <a:rPr lang="en-US" dirty="0"/>
              <a:t>adiocommunication Sector (ITU-R)</a:t>
            </a:r>
            <a:endParaRPr lang="el-GR" dirty="0"/>
          </a:p>
          <a:p>
            <a:r>
              <a:rPr lang="en-US" dirty="0"/>
              <a:t>BT Series </a:t>
            </a:r>
            <a:r>
              <a:rPr lang="en-US" b="1" dirty="0"/>
              <a:t>B</a:t>
            </a:r>
            <a:r>
              <a:rPr lang="en-US" dirty="0"/>
              <a:t>roadcasting service (</a:t>
            </a:r>
            <a:r>
              <a:rPr lang="en-US" b="1" dirty="0"/>
              <a:t>t</a:t>
            </a:r>
            <a:r>
              <a:rPr lang="en-US" dirty="0"/>
              <a:t>elevision)</a:t>
            </a:r>
          </a:p>
          <a:p>
            <a:r>
              <a:rPr lang="el-GR" dirty="0"/>
              <a:t>Τίτλος: </a:t>
            </a:r>
            <a:r>
              <a:rPr lang="en-US" dirty="0"/>
              <a:t>Studio encoding parameters of digital television for standard 4:3 and wide-screen 16:9 aspect ratios 	</a:t>
            </a:r>
          </a:p>
          <a:p>
            <a:r>
              <a:rPr lang="en-US" dirty="0"/>
              <a:t> </a:t>
            </a:r>
            <a:r>
              <a:rPr lang="el-GR" dirty="0"/>
              <a:t>4:2:2</a:t>
            </a:r>
          </a:p>
          <a:p>
            <a:r>
              <a:rPr lang="el-GR" b="1" dirty="0"/>
              <a:t>Τυπική ευκρίνεια </a:t>
            </a:r>
            <a:r>
              <a:rPr lang="el-GR" dirty="0"/>
              <a:t>(720 στοιχεία / γραμμή)</a:t>
            </a:r>
            <a:endParaRPr lang="en-US" dirty="0"/>
          </a:p>
          <a:p>
            <a:pPr lvl="1"/>
            <a:r>
              <a:rPr lang="en-US" dirty="0"/>
              <a:t>480 </a:t>
            </a:r>
            <a:r>
              <a:rPr lang="el-GR" dirty="0"/>
              <a:t>ή 576 ενεργές γραμμές</a:t>
            </a:r>
            <a:endParaRPr lang="en-US" dirty="0"/>
          </a:p>
        </p:txBody>
      </p:sp>
    </p:spTree>
    <p:extLst>
      <p:ext uri="{BB962C8B-B14F-4D97-AF65-F5344CB8AC3E}">
        <p14:creationId xmlns:p14="http://schemas.microsoft.com/office/powerpoint/2010/main" val="217674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FEC9D5-268E-4D12-B337-2805AB27B5E5}"/>
              </a:ext>
            </a:extLst>
          </p:cNvPr>
          <p:cNvSpPr>
            <a:spLocks noGrp="1"/>
          </p:cNvSpPr>
          <p:nvPr>
            <p:ph type="title"/>
          </p:nvPr>
        </p:nvSpPr>
        <p:spPr/>
        <p:txBody>
          <a:bodyPr/>
          <a:lstStyle/>
          <a:p>
            <a:r>
              <a:rPr lang="el-GR" dirty="0"/>
              <a:t>Αξιολόγηση</a:t>
            </a:r>
          </a:p>
        </p:txBody>
      </p:sp>
      <p:sp>
        <p:nvSpPr>
          <p:cNvPr id="3" name="Θέση περιεχομένου 2">
            <a:extLst>
              <a:ext uri="{FF2B5EF4-FFF2-40B4-BE49-F238E27FC236}">
                <a16:creationId xmlns:a16="http://schemas.microsoft.com/office/drawing/2014/main" id="{B2D1E0C4-4186-41DD-98EF-0B11F446DE09}"/>
              </a:ext>
            </a:extLst>
          </p:cNvPr>
          <p:cNvSpPr>
            <a:spLocks noGrp="1"/>
          </p:cNvSpPr>
          <p:nvPr>
            <p:ph idx="1"/>
          </p:nvPr>
        </p:nvSpPr>
        <p:spPr/>
        <p:txBody>
          <a:bodyPr/>
          <a:lstStyle/>
          <a:p>
            <a:r>
              <a:rPr lang="el-GR" dirty="0"/>
              <a:t>Εργασία</a:t>
            </a:r>
          </a:p>
          <a:p>
            <a:r>
              <a:rPr lang="el-GR" dirty="0"/>
              <a:t>Παρουσίαση εργασίας</a:t>
            </a:r>
          </a:p>
        </p:txBody>
      </p:sp>
    </p:spTree>
    <p:extLst>
      <p:ext uri="{BB962C8B-B14F-4D97-AF65-F5344CB8AC3E}">
        <p14:creationId xmlns:p14="http://schemas.microsoft.com/office/powerpoint/2010/main" val="3620360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Χαρακτηριστικά δειγματοληψίας και </a:t>
            </a:r>
            <a:r>
              <a:rPr lang="el-GR" sz="3200" dirty="0" err="1"/>
              <a:t>κβαντισμού</a:t>
            </a:r>
            <a:r>
              <a:rPr lang="el-GR" sz="3200" dirty="0"/>
              <a:t> τηλεοπτικού σήματος κατά το πρότυπο ITU-BT R.601 (4</a:t>
            </a:r>
            <a:r>
              <a:rPr lang="en-US" sz="3200" dirty="0"/>
              <a:t>:2:2)</a:t>
            </a:r>
          </a:p>
        </p:txBody>
      </p:sp>
      <p:sp>
        <p:nvSpPr>
          <p:cNvPr id="5" name="Θέση περιεχομένου 4">
            <a:extLst>
              <a:ext uri="{FF2B5EF4-FFF2-40B4-BE49-F238E27FC236}">
                <a16:creationId xmlns:a16="http://schemas.microsoft.com/office/drawing/2014/main" id="{8D7B7E4C-3F0D-4BD9-AF0B-94724706121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1F1EE9F8-D73B-44D5-9A2D-BF5E5A27A709}"/>
              </a:ext>
            </a:extLst>
          </p:cNvPr>
          <p:cNvPicPr>
            <a:picLocks noChangeAspect="1"/>
          </p:cNvPicPr>
          <p:nvPr/>
        </p:nvPicPr>
        <p:blipFill>
          <a:blip r:embed="rId3"/>
          <a:stretch>
            <a:fillRect/>
          </a:stretch>
        </p:blipFill>
        <p:spPr>
          <a:xfrm>
            <a:off x="107504" y="1634133"/>
            <a:ext cx="8932541" cy="4538202"/>
          </a:xfrm>
          <a:prstGeom prst="rect">
            <a:avLst/>
          </a:prstGeom>
        </p:spPr>
      </p:pic>
    </p:spTree>
    <p:extLst>
      <p:ext uri="{BB962C8B-B14F-4D97-AF65-F5344CB8AC3E}">
        <p14:creationId xmlns:p14="http://schemas.microsoft.com/office/powerpoint/2010/main" val="1366011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4F56D-6CD1-48FD-AFAD-CC163FF0470C}"/>
              </a:ext>
            </a:extLst>
          </p:cNvPr>
          <p:cNvSpPr>
            <a:spLocks noGrp="1"/>
          </p:cNvSpPr>
          <p:nvPr>
            <p:ph type="title"/>
          </p:nvPr>
        </p:nvSpPr>
        <p:spPr/>
        <p:txBody>
          <a:bodyPr/>
          <a:lstStyle/>
          <a:p>
            <a:r>
              <a:rPr lang="el-GR" dirty="0"/>
              <a:t>Μέθοδοι σάρωσης</a:t>
            </a:r>
          </a:p>
        </p:txBody>
      </p:sp>
      <p:sp>
        <p:nvSpPr>
          <p:cNvPr id="3" name="Θέση περιεχομένου 2">
            <a:extLst>
              <a:ext uri="{FF2B5EF4-FFF2-40B4-BE49-F238E27FC236}">
                <a16:creationId xmlns:a16="http://schemas.microsoft.com/office/drawing/2014/main" id="{498C488C-4D3F-4A08-B863-49063579DB7B}"/>
              </a:ext>
            </a:extLst>
          </p:cNvPr>
          <p:cNvSpPr>
            <a:spLocks noGrp="1"/>
          </p:cNvSpPr>
          <p:nvPr>
            <p:ph idx="1"/>
          </p:nvPr>
        </p:nvSpPr>
        <p:spPr>
          <a:xfrm>
            <a:off x="464156" y="1556792"/>
            <a:ext cx="8229600" cy="4824536"/>
          </a:xfrm>
        </p:spPr>
        <p:txBody>
          <a:bodyPr>
            <a:normAutofit fontScale="62500" lnSpcReduction="20000"/>
          </a:bodyPr>
          <a:lstStyle/>
          <a:p>
            <a:pPr marL="0" lvl="0" indent="0" eaLnBrk="0" fontAlgn="base" hangingPunct="0">
              <a:spcBef>
                <a:spcPct val="0"/>
              </a:spcBef>
              <a:spcAft>
                <a:spcPct val="0"/>
              </a:spcAft>
              <a:buClrTx/>
              <a:buNone/>
            </a:pPr>
            <a:r>
              <a:rPr lang="el-GR" altLang="el-GR" dirty="0">
                <a:solidFill>
                  <a:srgbClr val="000000"/>
                </a:solidFill>
                <a:latin typeface="open-sans"/>
              </a:rPr>
              <a:t>Οι οθόνες απεικόνισης (π.χ. τηλεόραση) χρησιμοποιούν δύο μεθόδους σάρωσης (δέσμες ηλεκτρονίων στην περίπτωση του καθοδικού σωλήνα) για να «ζωγραφίσουν» την εικόνα</a:t>
            </a:r>
            <a:r>
              <a:rPr lang="en-US" altLang="el-GR" dirty="0">
                <a:solidFill>
                  <a:srgbClr val="000000"/>
                </a:solidFill>
                <a:latin typeface="open-sans"/>
              </a:rPr>
              <a:t>:  </a:t>
            </a:r>
            <a:endParaRPr lang="el-GR" altLang="el-GR" dirty="0">
              <a:solidFill>
                <a:srgbClr val="000000"/>
              </a:solidFill>
              <a:latin typeface="open-sans"/>
            </a:endParaRPr>
          </a:p>
          <a:p>
            <a:pPr>
              <a:buClrTx/>
            </a:pPr>
            <a:r>
              <a:rPr lang="el-GR" altLang="el-GR" dirty="0" err="1">
                <a:solidFill>
                  <a:srgbClr val="000000"/>
                </a:solidFill>
                <a:latin typeface="open-sans"/>
              </a:rPr>
              <a:t>διαπλεγμένη</a:t>
            </a:r>
            <a:r>
              <a:rPr lang="el-GR" altLang="el-GR" dirty="0">
                <a:solidFill>
                  <a:srgbClr val="000000"/>
                </a:solidFill>
                <a:latin typeface="open-sans"/>
              </a:rPr>
              <a:t> σάρωση (</a:t>
            </a:r>
            <a:r>
              <a:rPr lang="el-GR" altLang="el-GR" b="1" dirty="0" err="1">
                <a:solidFill>
                  <a:srgbClr val="000000"/>
                </a:solidFill>
                <a:latin typeface="open-sans"/>
              </a:rPr>
              <a:t>Interlaced</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r>
              <a:rPr lang="el-GR" altLang="el-GR" dirty="0">
                <a:solidFill>
                  <a:srgbClr val="000000"/>
                </a:solidFill>
                <a:latin typeface="open-sans"/>
              </a:rPr>
              <a:t> </a:t>
            </a:r>
          </a:p>
          <a:p>
            <a:pPr>
              <a:buClrTx/>
            </a:pPr>
            <a:r>
              <a:rPr lang="el-GR" altLang="el-GR" dirty="0" err="1">
                <a:solidFill>
                  <a:srgbClr val="000000"/>
                </a:solidFill>
                <a:latin typeface="open-sans"/>
              </a:rPr>
              <a:t>προδευτική</a:t>
            </a:r>
            <a:r>
              <a:rPr lang="el-GR" altLang="el-GR" dirty="0">
                <a:solidFill>
                  <a:srgbClr val="000000"/>
                </a:solidFill>
                <a:latin typeface="open-sans"/>
              </a:rPr>
              <a:t> σάρωση (</a:t>
            </a:r>
            <a:r>
              <a:rPr lang="el-GR" altLang="el-GR" b="1" dirty="0" err="1">
                <a:solidFill>
                  <a:srgbClr val="000000"/>
                </a:solidFill>
                <a:latin typeface="open-sans"/>
              </a:rPr>
              <a:t>Progressive</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endParaRPr lang="el-GR" altLang="el-GR" dirty="0">
              <a:solidFill>
                <a:srgbClr val="000000"/>
              </a:solidFill>
              <a:latin typeface="open-sans"/>
            </a:endParaRPr>
          </a:p>
          <a:p>
            <a:pPr marL="0" lvl="0" indent="0" eaLnBrk="0" fontAlgn="base" hangingPunct="0">
              <a:spcBef>
                <a:spcPct val="0"/>
              </a:spcBef>
              <a:spcAft>
                <a:spcPct val="0"/>
              </a:spcAft>
              <a:buClrTx/>
              <a:buNone/>
            </a:pPr>
            <a:endParaRPr lang="el-GR" altLang="el-GR" dirty="0">
              <a:solidFill>
                <a:srgbClr val="000000"/>
              </a:solidFill>
              <a:latin typeface="open-sans"/>
            </a:endParaRPr>
          </a:p>
          <a:p>
            <a:pPr marL="0" lvl="0" indent="0">
              <a:buClrTx/>
              <a:buNone/>
            </a:pPr>
            <a:r>
              <a:rPr lang="el-GR" altLang="el-GR" b="1" dirty="0" err="1">
                <a:solidFill>
                  <a:srgbClr val="000000"/>
                </a:solidFill>
                <a:latin typeface="open-sans"/>
              </a:rPr>
              <a:t>Διαπλεγμένη</a:t>
            </a:r>
            <a:r>
              <a:rPr lang="el-GR" altLang="el-GR" b="1" dirty="0">
                <a:solidFill>
                  <a:srgbClr val="000000"/>
                </a:solidFill>
                <a:latin typeface="open-sans"/>
              </a:rPr>
              <a:t> σάρωση:</a:t>
            </a:r>
            <a:r>
              <a:rPr lang="el-GR" altLang="el-GR" dirty="0">
                <a:solidFill>
                  <a:srgbClr val="000000"/>
                </a:solidFill>
                <a:latin typeface="open-sans"/>
              </a:rPr>
              <a:t> Παραδοσιακά τηλεοπτικά συστήματα (όπως το NTSC, το σύστημα των Ηνωμένων Πολιτειών) χρησιμοποιεί </a:t>
            </a:r>
            <a:r>
              <a:rPr lang="el-GR" altLang="el-GR" dirty="0" err="1">
                <a:solidFill>
                  <a:srgbClr val="000000"/>
                </a:solidFill>
                <a:latin typeface="open-sans"/>
              </a:rPr>
              <a:t>διαπλεγμένη</a:t>
            </a:r>
            <a:r>
              <a:rPr lang="el-GR" altLang="el-GR" dirty="0">
                <a:solidFill>
                  <a:srgbClr val="000000"/>
                </a:solidFill>
                <a:latin typeface="open-sans"/>
              </a:rPr>
              <a:t> σάρωση, όπου η </a:t>
            </a:r>
            <a:r>
              <a:rPr lang="el-GR" altLang="el-GR" b="1" dirty="0">
                <a:solidFill>
                  <a:srgbClr val="000000"/>
                </a:solidFill>
                <a:latin typeface="open-sans"/>
              </a:rPr>
              <a:t>μισή εικόνα (πεδίο 1 – περιττές γραμμές) </a:t>
            </a:r>
            <a:r>
              <a:rPr lang="el-GR" altLang="el-GR" dirty="0">
                <a:solidFill>
                  <a:srgbClr val="000000"/>
                </a:solidFill>
                <a:latin typeface="open-sans"/>
              </a:rPr>
              <a:t>απεικονίζονται μαζί στην οθόνη. Το άλλο μισό </a:t>
            </a:r>
            <a:r>
              <a:rPr lang="el-GR" altLang="el-GR" b="1" dirty="0">
                <a:solidFill>
                  <a:srgbClr val="000000"/>
                </a:solidFill>
                <a:latin typeface="open-sans"/>
              </a:rPr>
              <a:t>της εικόνας (πεδίο 2 – άρτιες γραμμές</a:t>
            </a:r>
            <a:r>
              <a:rPr lang="el-GR" altLang="el-GR" dirty="0">
                <a:solidFill>
                  <a:srgbClr val="000000"/>
                </a:solidFill>
                <a:latin typeface="open-sans"/>
              </a:rPr>
              <a:t>) απεικονίζεται μετά από (1/60στο του δευτερολέπτου). Βασίζεται ότι τα μάτια δεν μπορούν  να ανιχνεύσουν αυτή τη διαδικασία).</a:t>
            </a:r>
          </a:p>
          <a:p>
            <a:pPr marL="0" lvl="0" indent="0">
              <a:buClrTx/>
              <a:buNone/>
            </a:pPr>
            <a:r>
              <a:rPr lang="el-GR" altLang="el-GR" b="1" dirty="0" err="1">
                <a:solidFill>
                  <a:srgbClr val="000000"/>
                </a:solidFill>
                <a:latin typeface="open-sans"/>
              </a:rPr>
              <a:t>Προδευτική</a:t>
            </a:r>
            <a:r>
              <a:rPr lang="el-GR" altLang="el-GR" b="1" dirty="0">
                <a:solidFill>
                  <a:srgbClr val="000000"/>
                </a:solidFill>
                <a:latin typeface="open-sans"/>
              </a:rPr>
              <a:t> σάρωση:</a:t>
            </a:r>
            <a:r>
              <a:rPr lang="el-GR" altLang="el-GR" dirty="0">
                <a:solidFill>
                  <a:srgbClr val="000000"/>
                </a:solidFill>
                <a:latin typeface="open-sans"/>
              </a:rPr>
              <a:t> Σε ένα τέτοιο σύστημα </a:t>
            </a:r>
            <a:r>
              <a:rPr lang="el-GR" altLang="el-GR" b="1" dirty="0">
                <a:solidFill>
                  <a:srgbClr val="000000"/>
                </a:solidFill>
                <a:latin typeface="open-sans"/>
              </a:rPr>
              <a:t>η εικόνα απεικονίζεται όλη μαζί</a:t>
            </a:r>
            <a:r>
              <a:rPr lang="el-GR" altLang="el-GR" dirty="0">
                <a:solidFill>
                  <a:srgbClr val="000000"/>
                </a:solidFill>
                <a:latin typeface="open-sans"/>
              </a:rPr>
              <a:t>, γεγονός που μειώνει το </a:t>
            </a:r>
            <a:r>
              <a:rPr lang="el-GR" altLang="el-GR" dirty="0" err="1">
                <a:solidFill>
                  <a:srgbClr val="000000"/>
                </a:solidFill>
                <a:latin typeface="open-sans"/>
              </a:rPr>
              <a:t>flickering</a:t>
            </a:r>
            <a:r>
              <a:rPr lang="en-US" altLang="el-GR" dirty="0">
                <a:solidFill>
                  <a:srgbClr val="000000"/>
                </a:solidFill>
                <a:latin typeface="open-sans"/>
              </a:rPr>
              <a:t> </a:t>
            </a:r>
            <a:r>
              <a:rPr lang="el-GR" altLang="el-GR" dirty="0">
                <a:solidFill>
                  <a:srgbClr val="000000"/>
                </a:solidFill>
                <a:latin typeface="open-sans"/>
              </a:rPr>
              <a:t>που παρατηρείται όταν παρακολουθεί κανείς τηλεόραση</a:t>
            </a:r>
            <a:r>
              <a:rPr lang="en-US" altLang="el-GR" dirty="0">
                <a:solidFill>
                  <a:srgbClr val="000000"/>
                </a:solidFill>
                <a:latin typeface="open-sans"/>
              </a:rPr>
              <a:t>.</a:t>
            </a:r>
            <a:endParaRPr lang="el-GR" dirty="0"/>
          </a:p>
        </p:txBody>
      </p:sp>
    </p:spTree>
    <p:extLst>
      <p:ext uri="{BB962C8B-B14F-4D97-AF65-F5344CB8AC3E}">
        <p14:creationId xmlns:p14="http://schemas.microsoft.com/office/powerpoint/2010/main" val="2483031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EC4A1-076B-4219-A6A5-8F50309BF8FD}"/>
              </a:ext>
            </a:extLst>
          </p:cNvPr>
          <p:cNvSpPr>
            <a:spLocks noGrp="1"/>
          </p:cNvSpPr>
          <p:nvPr>
            <p:ph type="title"/>
          </p:nvPr>
        </p:nvSpPr>
        <p:spPr/>
        <p:txBody>
          <a:bodyPr/>
          <a:lstStyle/>
          <a:p>
            <a:r>
              <a:rPr lang="el-GR" dirty="0"/>
              <a:t>Μέθοδοι σάρωσης</a:t>
            </a:r>
          </a:p>
        </p:txBody>
      </p:sp>
      <p:pic>
        <p:nvPicPr>
          <p:cNvPr id="1027" name="Picture 3">
            <a:extLst>
              <a:ext uri="{FF2B5EF4-FFF2-40B4-BE49-F238E27FC236}">
                <a16:creationId xmlns:a16="http://schemas.microsoft.com/office/drawing/2014/main" id="{E007EF55-0041-4350-8D47-DE226C44B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7397"/>
            <a:ext cx="4257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1799F914-6858-4FF7-8346-303C61444FF2}"/>
              </a:ext>
            </a:extLst>
          </p:cNvPr>
          <p:cNvSpPr>
            <a:spLocks noGrp="1"/>
          </p:cNvSpPr>
          <p:nvPr>
            <p:ph idx="1"/>
          </p:nvPr>
        </p:nvSpPr>
        <p:spPr>
          <a:xfrm>
            <a:off x="5294988" y="1647397"/>
            <a:ext cx="3675796" cy="4525963"/>
          </a:xfrm>
        </p:spPr>
        <p:txBody>
          <a:bodyPr>
            <a:normAutofit/>
          </a:bodyPr>
          <a:lstStyle/>
          <a:p>
            <a:pPr marL="0" indent="0">
              <a:buNone/>
            </a:pPr>
            <a:r>
              <a:rPr lang="el-GR" altLang="el-GR" sz="1800" dirty="0">
                <a:solidFill>
                  <a:srgbClr val="000000"/>
                </a:solidFill>
                <a:latin typeface="open-sans"/>
              </a:rPr>
              <a:t>Όλες οι </a:t>
            </a:r>
            <a:r>
              <a:rPr lang="en-US" altLang="el-GR" sz="1800" b="1" dirty="0">
                <a:solidFill>
                  <a:srgbClr val="000000"/>
                </a:solidFill>
                <a:latin typeface="open-sans"/>
              </a:rPr>
              <a:t>HDTV </a:t>
            </a:r>
            <a:r>
              <a:rPr lang="el-GR" altLang="el-GR" sz="1800" b="1" dirty="0">
                <a:solidFill>
                  <a:srgbClr val="000000"/>
                </a:solidFill>
                <a:latin typeface="open-sans"/>
              </a:rPr>
              <a:t>χρησιμοποιούν τη </a:t>
            </a:r>
            <a:r>
              <a:rPr lang="el-GR" altLang="el-GR" sz="1800" b="1" dirty="0" err="1">
                <a:solidFill>
                  <a:srgbClr val="000000"/>
                </a:solidFill>
                <a:latin typeface="open-sans"/>
              </a:rPr>
              <a:t>προδευτική</a:t>
            </a:r>
            <a:r>
              <a:rPr lang="el-GR" altLang="el-GR" sz="1800" b="1" dirty="0">
                <a:solidFill>
                  <a:srgbClr val="000000"/>
                </a:solidFill>
                <a:latin typeface="open-sans"/>
              </a:rPr>
              <a:t> σάρωση</a:t>
            </a:r>
            <a:r>
              <a:rPr lang="en-US" altLang="el-GR" sz="1800" b="1" dirty="0">
                <a:solidFill>
                  <a:srgbClr val="000000"/>
                </a:solidFill>
                <a:latin typeface="open-sans"/>
              </a:rPr>
              <a:t> </a:t>
            </a:r>
            <a:r>
              <a:rPr lang="en-US" altLang="el-GR" sz="1800" dirty="0">
                <a:solidFill>
                  <a:srgbClr val="000000"/>
                </a:solidFill>
                <a:latin typeface="open-sans"/>
              </a:rPr>
              <a:t>(</a:t>
            </a:r>
            <a:r>
              <a:rPr lang="el-GR" altLang="el-GR" sz="1800" dirty="0">
                <a:solidFill>
                  <a:srgbClr val="000000"/>
                </a:solidFill>
                <a:latin typeface="open-sans"/>
              </a:rPr>
              <a:t>όλη η εικόνα), ακόμα και εάν το σήμα έχει δημιουργηθεί με </a:t>
            </a:r>
            <a:r>
              <a:rPr lang="el-GR" altLang="el-GR" sz="1800" dirty="0" err="1">
                <a:solidFill>
                  <a:srgbClr val="000000"/>
                </a:solidFill>
                <a:latin typeface="open-sans"/>
              </a:rPr>
              <a:t>διαπλεγμένη</a:t>
            </a:r>
            <a:r>
              <a:rPr lang="el-GR" altLang="el-GR" sz="1800" dirty="0">
                <a:solidFill>
                  <a:srgbClr val="000000"/>
                </a:solidFill>
                <a:latin typeface="open-sans"/>
              </a:rPr>
              <a:t> σάρωση.</a:t>
            </a:r>
          </a:p>
          <a:p>
            <a:pPr marL="0" indent="0">
              <a:buNone/>
            </a:pPr>
            <a:r>
              <a:rPr lang="el-GR" altLang="el-GR" sz="1800" dirty="0">
                <a:solidFill>
                  <a:srgbClr val="000000"/>
                </a:solidFill>
                <a:latin typeface="open-sans"/>
              </a:rPr>
              <a:t>Η </a:t>
            </a:r>
            <a:r>
              <a:rPr lang="en-US" altLang="el-GR" sz="1800" dirty="0">
                <a:solidFill>
                  <a:srgbClr val="000000"/>
                </a:solidFill>
                <a:latin typeface="open-sans"/>
              </a:rPr>
              <a:t>HDTV </a:t>
            </a:r>
            <a:r>
              <a:rPr lang="el-GR" altLang="el-GR" sz="1800" dirty="0">
                <a:solidFill>
                  <a:srgbClr val="000000"/>
                </a:solidFill>
                <a:latin typeface="open-sans"/>
              </a:rPr>
              <a:t>θα το μετατρέψει σε </a:t>
            </a:r>
            <a:r>
              <a:rPr lang="el-GR" altLang="el-GR" sz="1800" dirty="0" err="1">
                <a:solidFill>
                  <a:srgbClr val="000000"/>
                </a:solidFill>
                <a:latin typeface="open-sans"/>
              </a:rPr>
              <a:t>προδευτικής</a:t>
            </a:r>
            <a:r>
              <a:rPr lang="el-GR" altLang="el-GR" sz="1800" dirty="0">
                <a:solidFill>
                  <a:srgbClr val="000000"/>
                </a:solidFill>
                <a:latin typeface="open-sans"/>
              </a:rPr>
              <a:t> σάρωσης σήμα για να το απεικονίσει στην οθόνη.</a:t>
            </a:r>
          </a:p>
          <a:p>
            <a:pPr marL="0" indent="0">
              <a:buNone/>
            </a:pPr>
            <a:endParaRPr lang="el-GR" sz="1800" dirty="0"/>
          </a:p>
        </p:txBody>
      </p:sp>
    </p:spTree>
    <p:extLst>
      <p:ext uri="{BB962C8B-B14F-4D97-AF65-F5344CB8AC3E}">
        <p14:creationId xmlns:p14="http://schemas.microsoft.com/office/powerpoint/2010/main" val="685516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6D54A0-E8B7-4BB6-B684-B53E8A71A459}"/>
              </a:ext>
            </a:extLst>
          </p:cNvPr>
          <p:cNvSpPr>
            <a:spLocks noGrp="1"/>
          </p:cNvSpPr>
          <p:nvPr>
            <p:ph type="title"/>
          </p:nvPr>
        </p:nvSpPr>
        <p:spPr/>
        <p:txBody>
          <a:bodyPr/>
          <a:lstStyle/>
          <a:p>
            <a:r>
              <a:rPr lang="el-GR" dirty="0"/>
              <a:t>Δημιουργία σήματος υψηλής ευκρίνειας</a:t>
            </a:r>
          </a:p>
        </p:txBody>
      </p:sp>
      <p:sp>
        <p:nvSpPr>
          <p:cNvPr id="5" name="Θέση κειμένου 4">
            <a:extLst>
              <a:ext uri="{FF2B5EF4-FFF2-40B4-BE49-F238E27FC236}">
                <a16:creationId xmlns:a16="http://schemas.microsoft.com/office/drawing/2014/main" id="{A26C7A09-BF4B-4161-A074-D724B15D86A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97890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AC186-1C4E-499D-ACC4-9E75B8A87525}"/>
              </a:ext>
            </a:extLst>
          </p:cNvPr>
          <p:cNvSpPr>
            <a:spLocks noGrp="1"/>
          </p:cNvSpPr>
          <p:nvPr>
            <p:ph type="title"/>
          </p:nvPr>
        </p:nvSpPr>
        <p:spPr/>
        <p:txBody>
          <a:bodyPr>
            <a:normAutofit/>
          </a:bodyPr>
          <a:lstStyle/>
          <a:p>
            <a:r>
              <a:rPr lang="el-GR" dirty="0"/>
              <a:t>Πρότυπα υψηλής ευκρίνειας</a:t>
            </a:r>
            <a:endParaRPr lang="en-US" dirty="0"/>
          </a:p>
        </p:txBody>
      </p:sp>
      <p:sp>
        <p:nvSpPr>
          <p:cNvPr id="3" name="Θέση περιεχομένου 2">
            <a:extLst>
              <a:ext uri="{FF2B5EF4-FFF2-40B4-BE49-F238E27FC236}">
                <a16:creationId xmlns:a16="http://schemas.microsoft.com/office/drawing/2014/main" id="{7C34E71B-7ACB-45D4-A75C-A7BEE3366FF4}"/>
              </a:ext>
            </a:extLst>
          </p:cNvPr>
          <p:cNvSpPr>
            <a:spLocks noGrp="1"/>
          </p:cNvSpPr>
          <p:nvPr>
            <p:ph idx="1"/>
          </p:nvPr>
        </p:nvSpPr>
        <p:spPr>
          <a:xfrm>
            <a:off x="464156" y="1556792"/>
            <a:ext cx="8644348" cy="4680520"/>
          </a:xfrm>
        </p:spPr>
        <p:txBody>
          <a:bodyPr>
            <a:normAutofit fontScale="92500" lnSpcReduction="20000"/>
          </a:bodyPr>
          <a:lstStyle/>
          <a:p>
            <a:r>
              <a:rPr lang="el-GR" dirty="0"/>
              <a:t>Πρότυπα: </a:t>
            </a:r>
            <a:r>
              <a:rPr lang="el-GR" b="1" dirty="0"/>
              <a:t>ITU-R BT.709</a:t>
            </a:r>
            <a:r>
              <a:rPr lang="el-GR" dirty="0"/>
              <a:t>, </a:t>
            </a:r>
            <a:r>
              <a:rPr lang="el-GR" b="1" dirty="0"/>
              <a:t>ITU-R BT.1120</a:t>
            </a:r>
          </a:p>
          <a:p>
            <a:pPr lvl="1"/>
            <a:r>
              <a:rPr lang="el-GR" dirty="0"/>
              <a:t>αναλογία της οθόνης</a:t>
            </a:r>
            <a:r>
              <a:rPr lang="en-US" dirty="0"/>
              <a:t> 16:9</a:t>
            </a:r>
            <a:endParaRPr lang="el-GR" dirty="0"/>
          </a:p>
          <a:p>
            <a:pPr lvl="1"/>
            <a:r>
              <a:rPr lang="el-GR" dirty="0"/>
              <a:t>τον ρυθμό των πλαισίων</a:t>
            </a:r>
          </a:p>
          <a:p>
            <a:pPr lvl="1"/>
            <a:r>
              <a:rPr lang="el-GR" dirty="0"/>
              <a:t>την </a:t>
            </a:r>
            <a:r>
              <a:rPr lang="el-GR" dirty="0" err="1"/>
              <a:t>υποδειγματοληψία</a:t>
            </a:r>
            <a:r>
              <a:rPr lang="el-GR" dirty="0"/>
              <a:t> του χρώματος</a:t>
            </a:r>
          </a:p>
          <a:p>
            <a:pPr lvl="1"/>
            <a:r>
              <a:rPr lang="el-GR" dirty="0"/>
              <a:t>τα επίπεδα </a:t>
            </a:r>
            <a:r>
              <a:rPr lang="el-GR" dirty="0" err="1"/>
              <a:t>κβαντισμού</a:t>
            </a:r>
            <a:r>
              <a:rPr lang="el-GR" dirty="0"/>
              <a:t> και την αναπαράσταση των χρωμάτων</a:t>
            </a:r>
          </a:p>
          <a:p>
            <a:r>
              <a:rPr lang="el-GR" dirty="0"/>
              <a:t>Η ITU αναφέρει </a:t>
            </a:r>
          </a:p>
          <a:p>
            <a:pPr lvl="1"/>
            <a:r>
              <a:rPr lang="el-GR" dirty="0"/>
              <a:t>1.125 γραμμές με συχνότητες 50 </a:t>
            </a:r>
            <a:r>
              <a:rPr lang="el-GR" dirty="0" err="1"/>
              <a:t>Hz</a:t>
            </a:r>
            <a:r>
              <a:rPr lang="el-GR" dirty="0"/>
              <a:t> και 60 </a:t>
            </a:r>
            <a:r>
              <a:rPr lang="el-GR" dirty="0" err="1"/>
              <a:t>Hz</a:t>
            </a:r>
            <a:r>
              <a:rPr lang="el-GR" dirty="0"/>
              <a:t> εκ των οποίων οι </a:t>
            </a:r>
            <a:r>
              <a:rPr lang="el-GR" b="1" dirty="0"/>
              <a:t>1.080</a:t>
            </a:r>
            <a:r>
              <a:rPr lang="el-GR" dirty="0"/>
              <a:t> είναι ενεργές γραμμές</a:t>
            </a:r>
          </a:p>
          <a:p>
            <a:pPr lvl="1"/>
            <a:r>
              <a:rPr lang="el-GR" dirty="0"/>
              <a:t>1.920 </a:t>
            </a:r>
            <a:r>
              <a:rPr lang="el-GR" dirty="0" err="1"/>
              <a:t>pixels</a:t>
            </a:r>
            <a:r>
              <a:rPr lang="el-GR" dirty="0"/>
              <a:t> ανά κάθε γραμμή </a:t>
            </a:r>
            <a:endParaRPr lang="en-US" dirty="0"/>
          </a:p>
        </p:txBody>
      </p:sp>
    </p:spTree>
    <p:extLst>
      <p:ext uri="{BB962C8B-B14F-4D97-AF65-F5344CB8AC3E}">
        <p14:creationId xmlns:p14="http://schemas.microsoft.com/office/powerpoint/2010/main" val="767008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a:blip r:embed="rId3"/>
          <a:stretch>
            <a:fillRect/>
          </a:stretch>
        </p:blipFill>
        <p:spPr>
          <a:xfrm>
            <a:off x="430436" y="1916832"/>
            <a:ext cx="7925846" cy="2626852"/>
          </a:xfrm>
          <a:prstGeom prst="rect">
            <a:avLst/>
          </a:prstGeom>
        </p:spPr>
      </p:pic>
    </p:spTree>
    <p:extLst>
      <p:ext uri="{BB962C8B-B14F-4D97-AF65-F5344CB8AC3E}">
        <p14:creationId xmlns:p14="http://schemas.microsoft.com/office/powerpoint/2010/main" val="2687952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84147-3F93-4275-9DCF-3933DFD8141D}"/>
              </a:ext>
            </a:extLst>
          </p:cNvPr>
          <p:cNvSpPr>
            <a:spLocks noGrp="1"/>
          </p:cNvSpPr>
          <p:nvPr>
            <p:ph type="title"/>
          </p:nvPr>
        </p:nvSpPr>
        <p:spPr/>
        <p:txBody>
          <a:bodyPr/>
          <a:lstStyle/>
          <a:p>
            <a:r>
              <a:rPr lang="el-GR" dirty="0"/>
              <a:t>Συστήματα κατά </a:t>
            </a:r>
            <a:r>
              <a:rPr lang="en-US" dirty="0"/>
              <a:t>EBU – TECH 3299</a:t>
            </a:r>
          </a:p>
        </p:txBody>
      </p:sp>
      <p:sp>
        <p:nvSpPr>
          <p:cNvPr id="3" name="Θέση περιεχομένου 2">
            <a:extLst>
              <a:ext uri="{FF2B5EF4-FFF2-40B4-BE49-F238E27FC236}">
                <a16:creationId xmlns:a16="http://schemas.microsoft.com/office/drawing/2014/main" id="{F0A55E7E-AD42-48D3-BE9B-1AE042AFA139}"/>
              </a:ext>
            </a:extLst>
          </p:cNvPr>
          <p:cNvSpPr>
            <a:spLocks noGrp="1"/>
          </p:cNvSpPr>
          <p:nvPr>
            <p:ph idx="1"/>
          </p:nvPr>
        </p:nvSpPr>
        <p:spPr>
          <a:xfrm>
            <a:off x="464156" y="1556792"/>
            <a:ext cx="8229600" cy="4896544"/>
          </a:xfrm>
        </p:spPr>
        <p:txBody>
          <a:bodyPr>
            <a:normAutofit lnSpcReduction="10000"/>
          </a:bodyPr>
          <a:lstStyle/>
          <a:p>
            <a:r>
              <a:rPr lang="en-US" sz="2400" dirty="0"/>
              <a:t>High Definition (HD), Image Formats for Television Production (</a:t>
            </a:r>
            <a:r>
              <a:rPr lang="en-US" sz="2400" b="1" dirty="0"/>
              <a:t>E</a:t>
            </a:r>
            <a:r>
              <a:rPr lang="en-US" sz="2400" dirty="0"/>
              <a:t>uropean </a:t>
            </a:r>
            <a:r>
              <a:rPr lang="en-US" sz="2400" b="1" dirty="0"/>
              <a:t>B</a:t>
            </a:r>
            <a:r>
              <a:rPr lang="en-US" sz="2400" dirty="0"/>
              <a:t>roadcasting </a:t>
            </a:r>
            <a:r>
              <a:rPr lang="en-US" sz="2400" b="1" dirty="0"/>
              <a:t>U</a:t>
            </a:r>
            <a:r>
              <a:rPr lang="en-US" sz="2400" dirty="0"/>
              <a:t>nion)</a:t>
            </a:r>
          </a:p>
          <a:p>
            <a:endParaRPr lang="en-US" sz="2400" dirty="0"/>
          </a:p>
          <a:p>
            <a:endParaRPr lang="en-US" sz="2400" dirty="0"/>
          </a:p>
          <a:p>
            <a:endParaRPr lang="en-US" sz="2400" dirty="0"/>
          </a:p>
          <a:p>
            <a:endParaRPr lang="en-US" sz="2400" dirty="0"/>
          </a:p>
          <a:p>
            <a:r>
              <a:rPr lang="el-GR" sz="2400" dirty="0"/>
              <a:t>συχνότητα δειγματοληψίας </a:t>
            </a:r>
            <a:endParaRPr lang="en-US" sz="2400" dirty="0"/>
          </a:p>
          <a:p>
            <a:pPr lvl="1"/>
            <a:r>
              <a:rPr lang="el-GR" sz="2000" b="1" dirty="0"/>
              <a:t>φωτεινότητα</a:t>
            </a:r>
            <a:r>
              <a:rPr lang="en-US" sz="2000" b="1" dirty="0"/>
              <a:t>:</a:t>
            </a:r>
            <a:r>
              <a:rPr lang="el-GR" sz="2000" b="1" dirty="0"/>
              <a:t> </a:t>
            </a:r>
            <a:r>
              <a:rPr lang="el-GR" sz="2000" b="1" dirty="0">
                <a:solidFill>
                  <a:schemeClr val="tx2"/>
                </a:solidFill>
              </a:rPr>
              <a:t>74,25</a:t>
            </a:r>
            <a:r>
              <a:rPr lang="el-GR" sz="2000" dirty="0"/>
              <a:t> </a:t>
            </a:r>
            <a:r>
              <a:rPr lang="el-GR" sz="2000" dirty="0" err="1"/>
              <a:t>MHz</a:t>
            </a:r>
            <a:r>
              <a:rPr lang="el-GR" sz="2000" dirty="0"/>
              <a:t> ή </a:t>
            </a:r>
            <a:r>
              <a:rPr lang="en-US" sz="2000" b="1" dirty="0">
                <a:solidFill>
                  <a:schemeClr val="tx2"/>
                </a:solidFill>
              </a:rPr>
              <a:t>72</a:t>
            </a:r>
            <a:r>
              <a:rPr lang="en-US" sz="2000" dirty="0"/>
              <a:t> MHz</a:t>
            </a:r>
            <a:r>
              <a:rPr lang="el-GR" sz="2000" dirty="0"/>
              <a:t> (ITU-R BT.709)</a:t>
            </a:r>
            <a:endParaRPr lang="en-US" sz="2000" dirty="0"/>
          </a:p>
          <a:p>
            <a:pPr lvl="1"/>
            <a:r>
              <a:rPr lang="el-GR" sz="2000" b="1" dirty="0"/>
              <a:t>Χρώματα: </a:t>
            </a:r>
            <a:r>
              <a:rPr lang="el-GR" sz="2000" dirty="0"/>
              <a:t>0,5 * 74,25 </a:t>
            </a:r>
            <a:r>
              <a:rPr lang="el-GR" sz="2000" dirty="0" err="1"/>
              <a:t>MHz</a:t>
            </a:r>
            <a:r>
              <a:rPr lang="el-GR" sz="2000" dirty="0"/>
              <a:t> = 37.125 </a:t>
            </a:r>
            <a:r>
              <a:rPr lang="el-GR" sz="2000" dirty="0" err="1"/>
              <a:t>MHz</a:t>
            </a:r>
            <a:r>
              <a:rPr lang="el-GR" sz="2000" dirty="0"/>
              <a:t>  ή 36</a:t>
            </a:r>
            <a:r>
              <a:rPr lang="en-US" sz="2000" dirty="0"/>
              <a:t> MHz</a:t>
            </a:r>
            <a:r>
              <a:rPr lang="el-GR" sz="2000" dirty="0"/>
              <a:t> (ITU-R BT.709)</a:t>
            </a:r>
            <a:endParaRPr lang="en-US" sz="2000" dirty="0"/>
          </a:p>
          <a:p>
            <a:pPr lvl="1"/>
            <a:r>
              <a:rPr lang="el-GR" sz="2000" b="1" dirty="0" err="1"/>
              <a:t>Υποδειγματοληψία</a:t>
            </a:r>
            <a:r>
              <a:rPr lang="el-GR" sz="2000" b="1" dirty="0"/>
              <a:t>: </a:t>
            </a:r>
            <a:r>
              <a:rPr lang="en-US" sz="2000" dirty="0"/>
              <a:t>4: 2: 2</a:t>
            </a:r>
          </a:p>
          <a:p>
            <a:pPr lvl="1"/>
            <a:r>
              <a:rPr lang="el-GR" sz="2000" dirty="0"/>
              <a:t>Φιλτράρισμα: 30 </a:t>
            </a:r>
            <a:r>
              <a:rPr lang="en-US" sz="2000" dirty="0"/>
              <a:t>MHz, 15 MHz</a:t>
            </a:r>
          </a:p>
        </p:txBody>
      </p:sp>
      <p:pic>
        <p:nvPicPr>
          <p:cNvPr id="4" name="Εικόνα 3">
            <a:extLst>
              <a:ext uri="{FF2B5EF4-FFF2-40B4-BE49-F238E27FC236}">
                <a16:creationId xmlns:a16="http://schemas.microsoft.com/office/drawing/2014/main" id="{7A51FEE4-9021-41B7-A5E9-3EE23895938C}"/>
              </a:ext>
            </a:extLst>
          </p:cNvPr>
          <p:cNvPicPr>
            <a:picLocks noChangeAspect="1"/>
          </p:cNvPicPr>
          <p:nvPr/>
        </p:nvPicPr>
        <p:blipFill>
          <a:blip r:embed="rId3"/>
          <a:stretch>
            <a:fillRect/>
          </a:stretch>
        </p:blipFill>
        <p:spPr>
          <a:xfrm>
            <a:off x="225854" y="2276872"/>
            <a:ext cx="8692292" cy="2039094"/>
          </a:xfrm>
          <a:prstGeom prst="rect">
            <a:avLst/>
          </a:prstGeom>
        </p:spPr>
      </p:pic>
    </p:spTree>
    <p:extLst>
      <p:ext uri="{BB962C8B-B14F-4D97-AF65-F5344CB8AC3E}">
        <p14:creationId xmlns:p14="http://schemas.microsoft.com/office/powerpoint/2010/main" val="3912316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7DA8C-6985-45C0-B195-D59A9481A593}"/>
              </a:ext>
            </a:extLst>
          </p:cNvPr>
          <p:cNvSpPr>
            <a:spLocks noGrp="1"/>
          </p:cNvSpPr>
          <p:nvPr>
            <p:ph type="title"/>
          </p:nvPr>
        </p:nvSpPr>
        <p:spPr/>
        <p:txBody>
          <a:bodyPr/>
          <a:lstStyle/>
          <a:p>
            <a:r>
              <a:rPr lang="el-GR" dirty="0"/>
              <a:t>Δημιουργία σήματος </a:t>
            </a:r>
            <a:r>
              <a:rPr lang="en-US" dirty="0"/>
              <a:t>HD</a:t>
            </a:r>
          </a:p>
        </p:txBody>
      </p:sp>
      <p:pic>
        <p:nvPicPr>
          <p:cNvPr id="4" name="Εικόνα 3">
            <a:extLst>
              <a:ext uri="{FF2B5EF4-FFF2-40B4-BE49-F238E27FC236}">
                <a16:creationId xmlns:a16="http://schemas.microsoft.com/office/drawing/2014/main" id="{55F2B13B-03C8-465B-AA60-E83EB0A3979A}"/>
              </a:ext>
            </a:extLst>
          </p:cNvPr>
          <p:cNvPicPr>
            <a:picLocks noChangeAspect="1"/>
          </p:cNvPicPr>
          <p:nvPr/>
        </p:nvPicPr>
        <p:blipFill>
          <a:blip r:embed="rId3"/>
          <a:stretch>
            <a:fillRect/>
          </a:stretch>
        </p:blipFill>
        <p:spPr>
          <a:xfrm>
            <a:off x="0" y="2780928"/>
            <a:ext cx="9116864" cy="1624548"/>
          </a:xfrm>
          <a:prstGeom prst="rect">
            <a:avLst/>
          </a:prstGeom>
        </p:spPr>
      </p:pic>
    </p:spTree>
    <p:extLst>
      <p:ext uri="{BB962C8B-B14F-4D97-AF65-F5344CB8AC3E}">
        <p14:creationId xmlns:p14="http://schemas.microsoft.com/office/powerpoint/2010/main" val="1496859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C8FE6-63EA-4E1F-A027-8ABE1BCE247B}"/>
              </a:ext>
            </a:extLst>
          </p:cNvPr>
          <p:cNvSpPr>
            <a:spLocks noGrp="1"/>
          </p:cNvSpPr>
          <p:nvPr>
            <p:ph type="title"/>
          </p:nvPr>
        </p:nvSpPr>
        <p:spPr/>
        <p:txBody>
          <a:bodyPr/>
          <a:lstStyle/>
          <a:p>
            <a:r>
              <a:rPr lang="el-GR" dirty="0"/>
              <a:t>Ρυθμοί δεδομένων βίντεο </a:t>
            </a:r>
            <a:r>
              <a:rPr lang="en-US" dirty="0"/>
              <a:t>HD</a:t>
            </a:r>
          </a:p>
        </p:txBody>
      </p:sp>
      <p:sp>
        <p:nvSpPr>
          <p:cNvPr id="3" name="Θέση περιεχομένου 2">
            <a:extLst>
              <a:ext uri="{FF2B5EF4-FFF2-40B4-BE49-F238E27FC236}">
                <a16:creationId xmlns:a16="http://schemas.microsoft.com/office/drawing/2014/main" id="{9977650F-B293-4CC4-881A-38A3B193E7A6}"/>
              </a:ext>
            </a:extLst>
          </p:cNvPr>
          <p:cNvSpPr>
            <a:spLocks noGrp="1"/>
          </p:cNvSpPr>
          <p:nvPr>
            <p:ph idx="1"/>
          </p:nvPr>
        </p:nvSpPr>
        <p:spPr>
          <a:xfrm>
            <a:off x="464156" y="1556792"/>
            <a:ext cx="8229600" cy="4752528"/>
          </a:xfrm>
        </p:spPr>
        <p:txBody>
          <a:bodyPr>
            <a:normAutofit/>
          </a:bodyPr>
          <a:lstStyle/>
          <a:p>
            <a:pPr marL="0" indent="0">
              <a:buNone/>
            </a:pPr>
            <a:r>
              <a:rPr lang="en-US" sz="2400" dirty="0"/>
              <a:t>Y:    	          </a:t>
            </a:r>
            <a:r>
              <a:rPr lang="en-US" sz="2400" b="1" dirty="0"/>
              <a:t>74,25</a:t>
            </a:r>
            <a:r>
              <a:rPr lang="en-US" sz="2400" dirty="0"/>
              <a:t> * </a:t>
            </a:r>
            <a:r>
              <a:rPr lang="en-US" sz="2400" b="1" dirty="0"/>
              <a:t>10</a:t>
            </a:r>
            <a:r>
              <a:rPr lang="en-US" sz="2400" dirty="0"/>
              <a:t> Mbit/s = 742,5 Mbit/s </a:t>
            </a:r>
            <a:endParaRPr lang="el-GR" sz="2400" dirty="0"/>
          </a:p>
          <a:p>
            <a:pPr marL="0" indent="0">
              <a:buNone/>
            </a:pPr>
            <a:r>
              <a:rPr lang="en-US" sz="2400" dirty="0" err="1"/>
              <a:t>Cb</a:t>
            </a:r>
            <a:r>
              <a:rPr lang="en-US" sz="2400" dirty="0"/>
              <a:t>:	0,5 * 74,25 * 10 Mbit/s = 371,25 Mbit/s </a:t>
            </a:r>
            <a:endParaRPr lang="el-GR" sz="2400" dirty="0"/>
          </a:p>
          <a:p>
            <a:pPr marL="0" indent="0">
              <a:buNone/>
            </a:pPr>
            <a:r>
              <a:rPr lang="en-US" sz="2400" dirty="0"/>
              <a:t>Cr: 	0,5 * 74,25 * 10 Mbit/s = 371,25 Mbit/s </a:t>
            </a:r>
          </a:p>
          <a:p>
            <a:pPr marL="0" indent="0">
              <a:buNone/>
            </a:pPr>
            <a:r>
              <a:rPr lang="en-US" sz="2400" b="1" dirty="0"/>
              <a:t>				      </a:t>
            </a:r>
            <a:r>
              <a:rPr lang="el-GR" sz="2400" b="1" dirty="0"/>
              <a:t>1.485 </a:t>
            </a:r>
            <a:r>
              <a:rPr lang="en-US" sz="2400" b="1" dirty="0"/>
              <a:t>Gbit/s</a:t>
            </a:r>
            <a:endParaRPr lang="el-GR" sz="2400" b="1" dirty="0"/>
          </a:p>
          <a:p>
            <a:endParaRPr lang="el-GR" sz="2400" dirty="0"/>
          </a:p>
          <a:p>
            <a:pPr marL="0" indent="0">
              <a:buNone/>
            </a:pPr>
            <a:r>
              <a:rPr lang="en-US" sz="2400" dirty="0"/>
              <a:t>Y:	           </a:t>
            </a:r>
            <a:r>
              <a:rPr lang="en-US" sz="2400" b="1" dirty="0"/>
              <a:t>72</a:t>
            </a:r>
            <a:r>
              <a:rPr lang="en-US" sz="2400" dirty="0"/>
              <a:t> * </a:t>
            </a:r>
            <a:r>
              <a:rPr lang="en-US" sz="2400" b="1" dirty="0"/>
              <a:t>10</a:t>
            </a:r>
            <a:r>
              <a:rPr lang="en-US" sz="2400" dirty="0"/>
              <a:t> Mbit/s = 720 Mbit/s </a:t>
            </a:r>
            <a:endParaRPr lang="el-GR" sz="2400" dirty="0"/>
          </a:p>
          <a:p>
            <a:pPr marL="0" indent="0">
              <a:buNone/>
            </a:pPr>
            <a:r>
              <a:rPr lang="en-US" sz="2400" dirty="0" err="1"/>
              <a:t>Cb</a:t>
            </a:r>
            <a:r>
              <a:rPr lang="en-US" sz="2400" dirty="0"/>
              <a:t>:	 0,5 * 72 x 10 Mbit/s = 360 Mbit/s </a:t>
            </a:r>
            <a:endParaRPr lang="el-GR" sz="2400" dirty="0"/>
          </a:p>
          <a:p>
            <a:pPr marL="0" indent="0">
              <a:buNone/>
            </a:pPr>
            <a:r>
              <a:rPr lang="en-US" sz="2400" dirty="0"/>
              <a:t>Cr: 	 0,5 * 72 x 10 Mbit/s = 360 Mbit/s </a:t>
            </a:r>
          </a:p>
          <a:p>
            <a:pPr marL="0" indent="0">
              <a:buNone/>
            </a:pPr>
            <a:r>
              <a:rPr lang="en-US" sz="2400" b="1" dirty="0"/>
              <a:t>				 </a:t>
            </a:r>
            <a:r>
              <a:rPr lang="el-GR" sz="2400" b="1" dirty="0"/>
              <a:t>1,44 </a:t>
            </a:r>
            <a:r>
              <a:rPr lang="en-US" sz="2400" b="1" dirty="0"/>
              <a:t>Gbit/s</a:t>
            </a:r>
          </a:p>
        </p:txBody>
      </p:sp>
    </p:spTree>
    <p:extLst>
      <p:ext uri="{BB962C8B-B14F-4D97-AF65-F5344CB8AC3E}">
        <p14:creationId xmlns:p14="http://schemas.microsoft.com/office/powerpoint/2010/main" val="170866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4435D-B685-40F3-8DE3-A5D95D6FC61B}"/>
              </a:ext>
            </a:extLst>
          </p:cNvPr>
          <p:cNvSpPr>
            <a:spLocks noGrp="1"/>
          </p:cNvSpPr>
          <p:nvPr>
            <p:ph type="title"/>
          </p:nvPr>
        </p:nvSpPr>
        <p:spPr/>
        <p:txBody>
          <a:bodyPr/>
          <a:lstStyle/>
          <a:p>
            <a:r>
              <a:rPr lang="el-GR" dirty="0" err="1"/>
              <a:t>Προδευτική</a:t>
            </a:r>
            <a:r>
              <a:rPr lang="el-GR" dirty="0"/>
              <a:t> σάρωση 50 ή 60 </a:t>
            </a:r>
            <a:r>
              <a:rPr lang="en-US" dirty="0"/>
              <a:t>Hz</a:t>
            </a:r>
            <a:endParaRPr lang="el-GR" dirty="0"/>
          </a:p>
        </p:txBody>
      </p:sp>
      <p:sp>
        <p:nvSpPr>
          <p:cNvPr id="3" name="Θέση περιεχομένου 2">
            <a:extLst>
              <a:ext uri="{FF2B5EF4-FFF2-40B4-BE49-F238E27FC236}">
                <a16:creationId xmlns:a16="http://schemas.microsoft.com/office/drawing/2014/main" id="{E919CF74-9050-485E-957D-C7E695C9D8DD}"/>
              </a:ext>
            </a:extLst>
          </p:cNvPr>
          <p:cNvSpPr>
            <a:spLocks noGrp="1"/>
          </p:cNvSpPr>
          <p:nvPr>
            <p:ph idx="1"/>
          </p:nvPr>
        </p:nvSpPr>
        <p:spPr/>
        <p:txBody>
          <a:bodyPr>
            <a:normAutofit lnSpcReduction="10000"/>
          </a:bodyPr>
          <a:lstStyle/>
          <a:p>
            <a:r>
              <a:rPr lang="el-GR" dirty="0"/>
              <a:t>Διπλασιάζονται οι ρυθμοί δειγματοληψίας</a:t>
            </a:r>
          </a:p>
          <a:p>
            <a:pPr lvl="1"/>
            <a:r>
              <a:rPr lang="el-GR" dirty="0"/>
              <a:t>148,5 ΜΗ</a:t>
            </a:r>
            <a:r>
              <a:rPr lang="en-US" dirty="0"/>
              <a:t>z</a:t>
            </a:r>
          </a:p>
          <a:p>
            <a:pPr lvl="1"/>
            <a:r>
              <a:rPr lang="en-US" dirty="0"/>
              <a:t>144 MHz</a:t>
            </a:r>
          </a:p>
          <a:p>
            <a:pPr lvl="1"/>
            <a:endParaRPr lang="en-US" dirty="0"/>
          </a:p>
          <a:p>
            <a:r>
              <a:rPr lang="el-GR" dirty="0"/>
              <a:t>Διπλασιάζονται οι ρυθμοί δεδομένων</a:t>
            </a:r>
            <a:r>
              <a:rPr lang="en-US" dirty="0"/>
              <a:t> </a:t>
            </a:r>
            <a:r>
              <a:rPr lang="el-GR" dirty="0"/>
              <a:t>ασυμπίεστου βίντεο</a:t>
            </a:r>
          </a:p>
          <a:p>
            <a:pPr lvl="1"/>
            <a:r>
              <a:rPr lang="el-GR" dirty="0"/>
              <a:t>2,97 </a:t>
            </a:r>
            <a:r>
              <a:rPr lang="en-US" dirty="0"/>
              <a:t>Gbps</a:t>
            </a:r>
            <a:endParaRPr lang="el-GR" dirty="0"/>
          </a:p>
          <a:p>
            <a:pPr lvl="1"/>
            <a:r>
              <a:rPr lang="el-GR" dirty="0"/>
              <a:t>2,88 </a:t>
            </a:r>
            <a:r>
              <a:rPr lang="en-US" dirty="0"/>
              <a:t>Gbps</a:t>
            </a:r>
            <a:endParaRPr lang="el-GR" dirty="0"/>
          </a:p>
        </p:txBody>
      </p:sp>
    </p:spTree>
    <p:extLst>
      <p:ext uri="{BB962C8B-B14F-4D97-AF65-F5344CB8AC3E}">
        <p14:creationId xmlns:p14="http://schemas.microsoft.com/office/powerpoint/2010/main" val="113449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Παραγωγή Τηλεοπτικού Σήματος</a:t>
            </a: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Συστήματα Ψηφιακής </a:t>
            </a:r>
            <a:r>
              <a:rPr lang="el-GR" sz="2800" dirty="0" err="1"/>
              <a:t>Ευρυεκπομπής</a:t>
            </a:r>
            <a:endParaRPr lang="el-GR" sz="2800" dirty="0"/>
          </a:p>
          <a:p>
            <a:r>
              <a:rPr lang="el-GR" sz="2800" dirty="0"/>
              <a:t>2022 – 2023</a:t>
            </a:r>
          </a:p>
          <a:p>
            <a:endParaRPr lang="en-US" sz="2800" dirty="0"/>
          </a:p>
          <a:p>
            <a:r>
              <a:rPr lang="el-GR" sz="2000" dirty="0"/>
              <a:t>Δρ. Παντελής </a:t>
            </a:r>
            <a:r>
              <a:rPr lang="el-GR" sz="2000" dirty="0" err="1"/>
              <a:t>Μπαλαούρας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3428195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5CAB-1B14-46A1-8D8F-20C1EF863942}"/>
              </a:ext>
            </a:extLst>
          </p:cNvPr>
          <p:cNvSpPr>
            <a:spLocks noGrp="1"/>
          </p:cNvSpPr>
          <p:nvPr>
            <p:ph type="title"/>
          </p:nvPr>
        </p:nvSpPr>
        <p:spPr/>
        <p:txBody>
          <a:bodyPr>
            <a:normAutofit fontScale="90000"/>
          </a:bodyPr>
          <a:lstStyle/>
          <a:p>
            <a:r>
              <a:rPr lang="el-GR" dirty="0"/>
              <a:t>Δομή σήματος βίντεο </a:t>
            </a:r>
            <a:r>
              <a:rPr lang="en-US" dirty="0"/>
              <a:t>HD </a:t>
            </a:r>
            <a:br>
              <a:rPr lang="el-GR" dirty="0"/>
            </a:br>
            <a:r>
              <a:rPr lang="en-US" dirty="0"/>
              <a:t>(</a:t>
            </a:r>
            <a:r>
              <a:rPr lang="el-GR" dirty="0"/>
              <a:t>μη συμπιεσμένο)</a:t>
            </a:r>
            <a:r>
              <a:rPr lang="en-US" dirty="0"/>
              <a:t> </a:t>
            </a:r>
          </a:p>
        </p:txBody>
      </p:sp>
      <p:sp>
        <p:nvSpPr>
          <p:cNvPr id="3" name="Θέση περιεχομένου 2">
            <a:extLst>
              <a:ext uri="{FF2B5EF4-FFF2-40B4-BE49-F238E27FC236}">
                <a16:creationId xmlns:a16="http://schemas.microsoft.com/office/drawing/2014/main" id="{C2475692-ABE7-419D-A8A0-E467C1978E2B}"/>
              </a:ext>
            </a:extLst>
          </p:cNvPr>
          <p:cNvSpPr>
            <a:spLocks noGrp="1"/>
          </p:cNvSpPr>
          <p:nvPr>
            <p:ph idx="1"/>
          </p:nvPr>
        </p:nvSpPr>
        <p:spPr/>
        <p:txBody>
          <a:bodyPr>
            <a:normAutofit fontScale="85000" lnSpcReduction="10000"/>
          </a:bodyPr>
          <a:lstStyle/>
          <a:p>
            <a:pPr marL="0" indent="0">
              <a:buNone/>
            </a:pPr>
            <a:r>
              <a:rPr lang="el-GR" b="1" dirty="0"/>
              <a:t>Βασικά χαρακτηριστικά:</a:t>
            </a:r>
          </a:p>
          <a:p>
            <a:r>
              <a:rPr lang="el-GR" dirty="0"/>
              <a:t>κατ’ ελάχιστον υποστήριξη 720 γραμμών </a:t>
            </a:r>
          </a:p>
          <a:p>
            <a:r>
              <a:rPr lang="el-GR" dirty="0"/>
              <a:t>αναλογία 16:9 </a:t>
            </a:r>
          </a:p>
          <a:p>
            <a:r>
              <a:rPr lang="el-GR" dirty="0"/>
              <a:t>ανάλυση 1.280 x 720 στα 50 </a:t>
            </a:r>
            <a:r>
              <a:rPr lang="el-GR" dirty="0" err="1"/>
              <a:t>Hz</a:t>
            </a:r>
            <a:r>
              <a:rPr lang="el-GR" dirty="0"/>
              <a:t> και τα 60 </a:t>
            </a:r>
            <a:r>
              <a:rPr lang="el-GR" dirty="0" err="1"/>
              <a:t>Hz</a:t>
            </a:r>
            <a:r>
              <a:rPr lang="el-GR" dirty="0"/>
              <a:t> με προοδευτική σάρωση 720</a:t>
            </a:r>
            <a:r>
              <a:rPr lang="el-GR" dirty="0">
                <a:solidFill>
                  <a:srgbClr val="5075BC"/>
                </a:solidFill>
              </a:rPr>
              <a:t>p</a:t>
            </a:r>
            <a:r>
              <a:rPr lang="el-GR" dirty="0"/>
              <a:t>  </a:t>
            </a:r>
            <a:r>
              <a:rPr lang="en-US" dirty="0">
                <a:solidFill>
                  <a:srgbClr val="5075BC"/>
                </a:solidFill>
              </a:rPr>
              <a:t>(</a:t>
            </a:r>
            <a:r>
              <a:rPr lang="en-US" i="1" dirty="0">
                <a:solidFill>
                  <a:srgbClr val="5075BC"/>
                </a:solidFill>
              </a:rPr>
              <a:t>progressive</a:t>
            </a:r>
            <a:r>
              <a:rPr lang="en-US" dirty="0">
                <a:solidFill>
                  <a:srgbClr val="5075BC"/>
                </a:solidFill>
              </a:rPr>
              <a:t>) </a:t>
            </a:r>
            <a:endParaRPr lang="el-GR" dirty="0">
              <a:solidFill>
                <a:srgbClr val="5075BC"/>
              </a:solidFill>
            </a:endParaRPr>
          </a:p>
          <a:p>
            <a:r>
              <a:rPr lang="el-GR" dirty="0"/>
              <a:t>ανάλυση 1.980 x 1080 στα 50 </a:t>
            </a:r>
            <a:r>
              <a:rPr lang="el-GR" dirty="0" err="1"/>
              <a:t>Hz</a:t>
            </a:r>
            <a:r>
              <a:rPr lang="el-GR" dirty="0"/>
              <a:t> και τα 60 </a:t>
            </a:r>
            <a:r>
              <a:rPr lang="el-GR" dirty="0" err="1"/>
              <a:t>Hz</a:t>
            </a:r>
            <a:r>
              <a:rPr lang="el-GR" dirty="0"/>
              <a:t> για </a:t>
            </a:r>
            <a:r>
              <a:rPr lang="el-GR" dirty="0" err="1"/>
              <a:t>διαπλεγμένη</a:t>
            </a:r>
            <a:r>
              <a:rPr lang="el-GR" dirty="0"/>
              <a:t> σάρωση</a:t>
            </a:r>
            <a:r>
              <a:rPr lang="en-US" dirty="0"/>
              <a:t> </a:t>
            </a:r>
            <a:r>
              <a:rPr lang="el-GR" dirty="0"/>
              <a:t>1080</a:t>
            </a:r>
            <a:r>
              <a:rPr lang="el-GR" dirty="0">
                <a:solidFill>
                  <a:srgbClr val="5075BC"/>
                </a:solidFill>
              </a:rPr>
              <a:t>i</a:t>
            </a:r>
            <a:r>
              <a:rPr lang="el-GR" dirty="0"/>
              <a:t> </a:t>
            </a:r>
            <a:r>
              <a:rPr lang="en-US" dirty="0"/>
              <a:t> </a:t>
            </a:r>
            <a:r>
              <a:rPr lang="en-US" i="1" dirty="0">
                <a:solidFill>
                  <a:srgbClr val="5075BC"/>
                </a:solidFill>
              </a:rPr>
              <a:t>(interlaced)</a:t>
            </a:r>
            <a:endParaRPr lang="el-GR" i="1" dirty="0">
              <a:solidFill>
                <a:srgbClr val="5075BC"/>
              </a:solidFill>
            </a:endParaRPr>
          </a:p>
          <a:p>
            <a:r>
              <a:rPr lang="el-GR" dirty="0"/>
              <a:t>υποστήριξη ψηφιακών </a:t>
            </a:r>
            <a:r>
              <a:rPr lang="el-GR" dirty="0" err="1"/>
              <a:t>διεπαφών</a:t>
            </a:r>
            <a:r>
              <a:rPr lang="el-GR" dirty="0"/>
              <a:t> DVI και HDMI </a:t>
            </a:r>
          </a:p>
          <a:p>
            <a:r>
              <a:rPr lang="el-GR" dirty="0"/>
              <a:t>κρυπτογράφηση τύπου HDCP στις ψηφιακές </a:t>
            </a:r>
            <a:r>
              <a:rPr lang="el-GR" dirty="0" err="1"/>
              <a:t>διεπαφές</a:t>
            </a:r>
            <a:endParaRPr lang="en-US" dirty="0"/>
          </a:p>
        </p:txBody>
      </p:sp>
    </p:spTree>
    <p:extLst>
      <p:ext uri="{BB962C8B-B14F-4D97-AF65-F5344CB8AC3E}">
        <p14:creationId xmlns:p14="http://schemas.microsoft.com/office/powerpoint/2010/main" val="166824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C9524-303E-4159-8BDC-014BCE8DF0CB}"/>
              </a:ext>
            </a:extLst>
          </p:cNvPr>
          <p:cNvSpPr>
            <a:spLocks noGrp="1"/>
          </p:cNvSpPr>
          <p:nvPr>
            <p:ph type="title"/>
          </p:nvPr>
        </p:nvSpPr>
        <p:spPr/>
        <p:txBody>
          <a:bodyPr/>
          <a:lstStyle/>
          <a:p>
            <a:r>
              <a:rPr lang="el-GR" dirty="0"/>
              <a:t>Μετάδοση σήματος </a:t>
            </a:r>
            <a:r>
              <a:rPr lang="en-US" dirty="0"/>
              <a:t>HD</a:t>
            </a:r>
          </a:p>
        </p:txBody>
      </p:sp>
      <p:sp>
        <p:nvSpPr>
          <p:cNvPr id="3" name="Θέση περιεχομένου 2">
            <a:extLst>
              <a:ext uri="{FF2B5EF4-FFF2-40B4-BE49-F238E27FC236}">
                <a16:creationId xmlns:a16="http://schemas.microsoft.com/office/drawing/2014/main" id="{13F466CA-E8E3-4ED7-9616-4AC1D80716E9}"/>
              </a:ext>
            </a:extLst>
          </p:cNvPr>
          <p:cNvSpPr>
            <a:spLocks noGrp="1"/>
          </p:cNvSpPr>
          <p:nvPr>
            <p:ph idx="1"/>
          </p:nvPr>
        </p:nvSpPr>
        <p:spPr>
          <a:xfrm>
            <a:off x="251520" y="1556792"/>
            <a:ext cx="8892480" cy="4824536"/>
          </a:xfrm>
        </p:spPr>
        <p:txBody>
          <a:bodyPr>
            <a:normAutofit lnSpcReduction="10000"/>
          </a:bodyPr>
          <a:lstStyle/>
          <a:p>
            <a:pPr>
              <a:lnSpc>
                <a:spcPct val="120000"/>
              </a:lnSpc>
              <a:spcAft>
                <a:spcPts val="600"/>
              </a:spcAft>
            </a:pPr>
            <a:r>
              <a:rPr lang="el-GR" sz="2400" dirty="0"/>
              <a:t>Η μετάδοση του σήματος υψηλής ευκρίνειας γίνεται με χρήση του πρωτοκόλλου </a:t>
            </a:r>
            <a:r>
              <a:rPr lang="el-GR" sz="2400" b="1" dirty="0"/>
              <a:t>HD-SDI</a:t>
            </a:r>
            <a:r>
              <a:rPr lang="el-GR" sz="2400" dirty="0"/>
              <a:t> (High </a:t>
            </a:r>
            <a:r>
              <a:rPr lang="el-GR" sz="2400" dirty="0" err="1"/>
              <a:t>Definition</a:t>
            </a:r>
            <a:r>
              <a:rPr lang="el-GR" sz="2400" dirty="0"/>
              <a:t> Serial </a:t>
            </a:r>
            <a:r>
              <a:rPr lang="el-GR" sz="2400" dirty="0" err="1"/>
              <a:t>Digital</a:t>
            </a:r>
            <a:r>
              <a:rPr lang="el-GR" sz="2400" dirty="0"/>
              <a:t> </a:t>
            </a:r>
            <a:r>
              <a:rPr lang="el-GR" sz="2400" dirty="0" err="1"/>
              <a:t>Interface</a:t>
            </a:r>
            <a:r>
              <a:rPr lang="el-GR" sz="2400" dirty="0"/>
              <a:t>)  </a:t>
            </a:r>
            <a:endParaRPr lang="en-US" sz="2400" dirty="0"/>
          </a:p>
          <a:p>
            <a:pPr>
              <a:lnSpc>
                <a:spcPct val="120000"/>
              </a:lnSpc>
              <a:spcAft>
                <a:spcPts val="600"/>
              </a:spcAft>
            </a:pPr>
            <a:r>
              <a:rPr lang="el-GR" sz="2400" dirty="0"/>
              <a:t>Η </a:t>
            </a:r>
            <a:r>
              <a:rPr lang="el-GR" sz="2400" dirty="0" err="1"/>
              <a:t>διεπαφή</a:t>
            </a:r>
            <a:r>
              <a:rPr lang="el-GR" sz="2400" dirty="0"/>
              <a:t> </a:t>
            </a:r>
            <a:r>
              <a:rPr lang="el-GR" sz="2400" b="1" dirty="0"/>
              <a:t>DVI</a:t>
            </a:r>
            <a:r>
              <a:rPr lang="el-GR" sz="2400" dirty="0"/>
              <a:t> (</a:t>
            </a:r>
            <a:r>
              <a:rPr lang="el-GR" sz="2400" dirty="0" err="1"/>
              <a:t>Digital</a:t>
            </a:r>
            <a:r>
              <a:rPr lang="el-GR" sz="2400" dirty="0"/>
              <a:t> </a:t>
            </a:r>
            <a:r>
              <a:rPr lang="el-GR" sz="2400" dirty="0" err="1"/>
              <a:t>Visual</a:t>
            </a:r>
            <a:r>
              <a:rPr lang="el-GR" sz="2400" dirty="0"/>
              <a:t> </a:t>
            </a:r>
            <a:r>
              <a:rPr lang="el-GR" sz="2400" dirty="0" err="1"/>
              <a:t>Interface</a:t>
            </a:r>
            <a:r>
              <a:rPr lang="el-GR" sz="2400" dirty="0"/>
              <a:t>) χρησιμοποιείται για τις διασυνδέσεις των υπολογιστών (τείνει να αντικαταστήσει τη γνωστή </a:t>
            </a:r>
            <a:r>
              <a:rPr lang="el-GR" sz="2400" dirty="0" err="1"/>
              <a:t>διεπαφή</a:t>
            </a:r>
            <a:r>
              <a:rPr lang="el-GR" sz="2400" dirty="0"/>
              <a:t> VGA). Υποστηρίζει ρυθμούς μέχρι και </a:t>
            </a:r>
            <a:r>
              <a:rPr lang="el-GR" sz="2400" b="1" dirty="0"/>
              <a:t>1.65</a:t>
            </a:r>
            <a:r>
              <a:rPr lang="el-GR" sz="2400" dirty="0"/>
              <a:t> </a:t>
            </a:r>
            <a:r>
              <a:rPr lang="el-GR" sz="2400" dirty="0" err="1"/>
              <a:t>Gbps</a:t>
            </a:r>
            <a:r>
              <a:rPr lang="el-GR" sz="2400" dirty="0"/>
              <a:t>. </a:t>
            </a:r>
            <a:endParaRPr lang="en-US" sz="2400" dirty="0"/>
          </a:p>
          <a:p>
            <a:pPr>
              <a:lnSpc>
                <a:spcPct val="120000"/>
              </a:lnSpc>
              <a:spcAft>
                <a:spcPts val="600"/>
              </a:spcAft>
            </a:pPr>
            <a:r>
              <a:rPr lang="el-GR" sz="2400" dirty="0"/>
              <a:t>Το </a:t>
            </a:r>
            <a:r>
              <a:rPr lang="el-GR" sz="2400" b="1" dirty="0"/>
              <a:t>HDMI</a:t>
            </a:r>
            <a:r>
              <a:rPr lang="el-GR" sz="2400" dirty="0"/>
              <a:t> (High </a:t>
            </a:r>
            <a:r>
              <a:rPr lang="el-GR" sz="2400" dirty="0" err="1"/>
              <a:t>Definition</a:t>
            </a:r>
            <a:r>
              <a:rPr lang="el-GR" sz="2400" dirty="0"/>
              <a:t> </a:t>
            </a:r>
            <a:r>
              <a:rPr lang="el-GR" sz="2400" dirty="0" err="1"/>
              <a:t>Multimedia</a:t>
            </a:r>
            <a:r>
              <a:rPr lang="el-GR" sz="2400" dirty="0"/>
              <a:t> </a:t>
            </a:r>
            <a:r>
              <a:rPr lang="el-GR" sz="2400" dirty="0" err="1"/>
              <a:t>Interface</a:t>
            </a:r>
            <a:r>
              <a:rPr lang="el-GR" sz="2400" dirty="0"/>
              <a:t>) υποστηρίζει ρυθμούς μέχρι και </a:t>
            </a:r>
            <a:r>
              <a:rPr lang="el-GR" sz="2400" b="1" dirty="0"/>
              <a:t>5 </a:t>
            </a:r>
            <a:r>
              <a:rPr lang="el-GR" sz="2400" b="1" dirty="0" err="1"/>
              <a:t>Gbps</a:t>
            </a:r>
            <a:r>
              <a:rPr lang="el-GR" sz="2400" b="1" dirty="0"/>
              <a:t> </a:t>
            </a:r>
            <a:r>
              <a:rPr lang="el-GR" sz="2400" dirty="0"/>
              <a:t>και μεταφέρει τόσο εικόνα όσο και ήχο. </a:t>
            </a:r>
            <a:endParaRPr lang="en-US" sz="2400" dirty="0"/>
          </a:p>
          <a:p>
            <a:pPr>
              <a:lnSpc>
                <a:spcPct val="120000"/>
              </a:lnSpc>
              <a:spcAft>
                <a:spcPts val="600"/>
              </a:spcAft>
            </a:pPr>
            <a:r>
              <a:rPr lang="el-GR" sz="2400" dirty="0"/>
              <a:t>Το πρότυπο </a:t>
            </a:r>
            <a:r>
              <a:rPr lang="el-GR" sz="2400" b="1" dirty="0"/>
              <a:t>HDCP</a:t>
            </a:r>
            <a:r>
              <a:rPr lang="el-GR" sz="2400" dirty="0"/>
              <a:t> (High </a:t>
            </a:r>
            <a:r>
              <a:rPr lang="el-GR" sz="2400" dirty="0" err="1"/>
              <a:t>Bandwidth</a:t>
            </a:r>
            <a:r>
              <a:rPr lang="el-GR" sz="2400" dirty="0"/>
              <a:t> </a:t>
            </a:r>
            <a:r>
              <a:rPr lang="el-GR" sz="2400" dirty="0" err="1"/>
              <a:t>Digital</a:t>
            </a:r>
            <a:r>
              <a:rPr lang="el-GR" sz="2400" dirty="0"/>
              <a:t> </a:t>
            </a:r>
            <a:r>
              <a:rPr lang="el-GR" sz="2400" dirty="0" err="1"/>
              <a:t>Content</a:t>
            </a:r>
            <a:r>
              <a:rPr lang="el-GR" sz="2400" dirty="0"/>
              <a:t> Protection) προστατεύει το ψηφιακό υλικό που μεταφέρεται από τις </a:t>
            </a:r>
            <a:r>
              <a:rPr lang="el-GR" sz="2400" dirty="0" err="1"/>
              <a:t>διεπαφές</a:t>
            </a:r>
            <a:r>
              <a:rPr lang="el-GR" sz="2400" dirty="0"/>
              <a:t> DVI και HDMI από μη επιτρεπόμενη εγγραφή.</a:t>
            </a:r>
            <a:endParaRPr lang="en-US" sz="2400" dirty="0"/>
          </a:p>
        </p:txBody>
      </p:sp>
    </p:spTree>
    <p:extLst>
      <p:ext uri="{BB962C8B-B14F-4D97-AF65-F5344CB8AC3E}">
        <p14:creationId xmlns:p14="http://schemas.microsoft.com/office/powerpoint/2010/main" val="82938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98DA6-41E1-42D7-A1BC-803CA09D707B}"/>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D29202D0-D4A9-4DE3-B3F5-20252274CD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33321"/>
            <a:ext cx="2095500" cy="1323975"/>
          </a:xfrm>
        </p:spPr>
      </p:pic>
      <p:sp>
        <p:nvSpPr>
          <p:cNvPr id="9" name="TextBox 8">
            <a:extLst>
              <a:ext uri="{FF2B5EF4-FFF2-40B4-BE49-F238E27FC236}">
                <a16:creationId xmlns:a16="http://schemas.microsoft.com/office/drawing/2014/main" id="{82030810-5BCA-44C1-AA99-82AEA5D877FA}"/>
              </a:ext>
            </a:extLst>
          </p:cNvPr>
          <p:cNvSpPr txBox="1"/>
          <p:nvPr/>
        </p:nvSpPr>
        <p:spPr>
          <a:xfrm>
            <a:off x="3059832" y="1910642"/>
            <a:ext cx="4572000" cy="369332"/>
          </a:xfrm>
          <a:prstGeom prst="rect">
            <a:avLst/>
          </a:prstGeom>
          <a:noFill/>
        </p:spPr>
        <p:txBody>
          <a:bodyPr wrap="square">
            <a:spAutoFit/>
          </a:bodyPr>
          <a:lstStyle/>
          <a:p>
            <a:r>
              <a:rPr lang="el-GR" sz="1800" b="1" dirty="0"/>
              <a:t>HD-SDI</a:t>
            </a:r>
            <a:r>
              <a:rPr lang="en-US" sz="1800" b="1" dirty="0"/>
              <a:t> (BNC connectors)</a:t>
            </a:r>
            <a:r>
              <a:rPr lang="el-GR" sz="1800" dirty="0"/>
              <a:t> </a:t>
            </a:r>
            <a:endParaRPr lang="el-GR" dirty="0"/>
          </a:p>
        </p:txBody>
      </p:sp>
      <p:pic>
        <p:nvPicPr>
          <p:cNvPr id="11" name="Εικόνα 10" descr="Εικόνα που περιέχει καλώδιο, συνδετήρας, εσωτερικό, προσαρμογέας&#10;&#10;Περιγραφή που δημιουργήθηκε αυτόματα">
            <a:extLst>
              <a:ext uri="{FF2B5EF4-FFF2-40B4-BE49-F238E27FC236}">
                <a16:creationId xmlns:a16="http://schemas.microsoft.com/office/drawing/2014/main" id="{040FCB7E-E252-4801-9CEA-B4B8C7E3A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068960"/>
            <a:ext cx="1807468" cy="1445974"/>
          </a:xfrm>
          <a:prstGeom prst="rect">
            <a:avLst/>
          </a:prstGeom>
        </p:spPr>
      </p:pic>
      <p:sp>
        <p:nvSpPr>
          <p:cNvPr id="12" name="TextBox 11">
            <a:extLst>
              <a:ext uri="{FF2B5EF4-FFF2-40B4-BE49-F238E27FC236}">
                <a16:creationId xmlns:a16="http://schemas.microsoft.com/office/drawing/2014/main" id="{35257657-BCA6-41DC-8DCE-40A9B09FEEC1}"/>
              </a:ext>
            </a:extLst>
          </p:cNvPr>
          <p:cNvSpPr txBox="1"/>
          <p:nvPr/>
        </p:nvSpPr>
        <p:spPr>
          <a:xfrm>
            <a:off x="3212232" y="5393506"/>
            <a:ext cx="4572000" cy="369332"/>
          </a:xfrm>
          <a:prstGeom prst="rect">
            <a:avLst/>
          </a:prstGeom>
          <a:noFill/>
        </p:spPr>
        <p:txBody>
          <a:bodyPr wrap="square">
            <a:spAutoFit/>
          </a:bodyPr>
          <a:lstStyle/>
          <a:p>
            <a:r>
              <a:rPr lang="en-US" sz="1800" b="1" dirty="0"/>
              <a:t>HDMI</a:t>
            </a:r>
            <a:endParaRPr lang="el-GR" dirty="0"/>
          </a:p>
        </p:txBody>
      </p:sp>
      <p:pic>
        <p:nvPicPr>
          <p:cNvPr id="14" name="Εικόνα 13" descr="Εικόνα που περιέχει καλώδιο, συνδετήρας, προσαρμογέας&#10;&#10;Περιγραφή που δημιουργήθηκε αυτόματα">
            <a:extLst>
              <a:ext uri="{FF2B5EF4-FFF2-40B4-BE49-F238E27FC236}">
                <a16:creationId xmlns:a16="http://schemas.microsoft.com/office/drawing/2014/main" id="{7C2B0BEB-85CC-4A26-BE31-E171F0BA0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4720106"/>
            <a:ext cx="1878861" cy="1409146"/>
          </a:xfrm>
          <a:prstGeom prst="rect">
            <a:avLst/>
          </a:prstGeom>
        </p:spPr>
      </p:pic>
      <p:sp>
        <p:nvSpPr>
          <p:cNvPr id="15" name="TextBox 14">
            <a:extLst>
              <a:ext uri="{FF2B5EF4-FFF2-40B4-BE49-F238E27FC236}">
                <a16:creationId xmlns:a16="http://schemas.microsoft.com/office/drawing/2014/main" id="{46E5F915-358A-4DFF-BA37-7D01AD1B2630}"/>
              </a:ext>
            </a:extLst>
          </p:cNvPr>
          <p:cNvSpPr txBox="1"/>
          <p:nvPr/>
        </p:nvSpPr>
        <p:spPr>
          <a:xfrm>
            <a:off x="3212232" y="3575015"/>
            <a:ext cx="4572000" cy="369332"/>
          </a:xfrm>
          <a:prstGeom prst="rect">
            <a:avLst/>
          </a:prstGeom>
          <a:noFill/>
        </p:spPr>
        <p:txBody>
          <a:bodyPr wrap="square">
            <a:spAutoFit/>
          </a:bodyPr>
          <a:lstStyle/>
          <a:p>
            <a:r>
              <a:rPr lang="en-US" sz="1800" b="1" dirty="0"/>
              <a:t>DVI</a:t>
            </a:r>
            <a:endParaRPr lang="el-GR" dirty="0"/>
          </a:p>
        </p:txBody>
      </p:sp>
    </p:spTree>
    <p:extLst>
      <p:ext uri="{BB962C8B-B14F-4D97-AF65-F5344CB8AC3E}">
        <p14:creationId xmlns:p14="http://schemas.microsoft.com/office/powerpoint/2010/main" val="3448874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a:t>
            </a:r>
            <a:r>
              <a:rPr lang="el-GR" sz="2000"/>
              <a:t>Τηλεοπτικού Σήματος.». </a:t>
            </a:r>
            <a:r>
              <a:rPr lang="el-GR" sz="2000" dirty="0"/>
              <a:t>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[1] Παπαδάκης, Α. 2015. Παραγωγή Τηλεοπτικού Σήματος.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2. Διαθέσιμο στο: </a:t>
            </a:r>
            <a:r>
              <a:rPr lang="el-GR" sz="2000" dirty="0">
                <a:hlinkClick r:id="rId3"/>
              </a:rPr>
              <a:t>http://hdl.handle.net/11419/5007</a:t>
            </a:r>
            <a:r>
              <a:rPr lang="en-US" sz="2000" dirty="0"/>
              <a:t> </a:t>
            </a:r>
            <a:endParaRPr lang="el-GR" sz="2000" dirty="0"/>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308793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a:t>
            </a:r>
            <a:r>
              <a:rPr lang="el-GR" i="1" dirty="0"/>
              <a:t>Ψηφιακή τηλεόραση</a:t>
            </a:r>
            <a:r>
              <a:rPr lang="el-GR" dirty="0"/>
              <a:t>. Σύνδεσμος Ελληνικών Ακαδημαϊκών Βιβλιοθηκών. </a:t>
            </a:r>
            <a:r>
              <a:rPr lang="el-GR" dirty="0" err="1"/>
              <a:t>κεφ</a:t>
            </a:r>
            <a:r>
              <a:rPr lang="el-GR" dirty="0"/>
              <a:t> 2. Διαθέσιμο στο: </a:t>
            </a:r>
            <a:r>
              <a:rPr lang="el-GR" dirty="0">
                <a:hlinkClick r:id="rId3"/>
              </a:rPr>
              <a:t>http://hdl.handle.net/11419/5007</a:t>
            </a:r>
            <a:r>
              <a:rPr lang="en-US" dirty="0"/>
              <a:t> </a:t>
            </a:r>
            <a:endParaRPr lang="el-GR" dirty="0"/>
          </a:p>
          <a:p>
            <a:pPr marL="0" indent="0">
              <a:buNone/>
            </a:pPr>
            <a:endParaRPr lang="el-GR" dirty="0"/>
          </a:p>
        </p:txBody>
      </p:sp>
    </p:spTree>
    <p:extLst>
      <p:ext uri="{BB962C8B-B14F-4D97-AF65-F5344CB8AC3E}">
        <p14:creationId xmlns:p14="http://schemas.microsoft.com/office/powerpoint/2010/main" val="160547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B784C-45BB-4961-9449-96F6812DCE90}"/>
              </a:ext>
            </a:extLst>
          </p:cNvPr>
          <p:cNvSpPr>
            <a:spLocks noGrp="1"/>
          </p:cNvSpPr>
          <p:nvPr>
            <p:ph type="title"/>
          </p:nvPr>
        </p:nvSpPr>
        <p:spPr/>
        <p:txBody>
          <a:bodyPr>
            <a:normAutofit fontScale="90000"/>
          </a:bodyPr>
          <a:lstStyle/>
          <a:p>
            <a:r>
              <a:rPr lang="el-GR" dirty="0"/>
              <a:t>Μετάδοση τηλεοπτικού περιεχομένου</a:t>
            </a:r>
          </a:p>
        </p:txBody>
      </p:sp>
      <p:pic>
        <p:nvPicPr>
          <p:cNvPr id="3076" name="Picture 4">
            <a:extLst>
              <a:ext uri="{FF2B5EF4-FFF2-40B4-BE49-F238E27FC236}">
                <a16:creationId xmlns:a16="http://schemas.microsoft.com/office/drawing/2014/main" id="{BF60F2EC-2727-4A2A-92BB-A7EB5EECC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28" y="1556792"/>
            <a:ext cx="7927316" cy="42484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5247D9-9A26-44DC-8A17-797D7A2FA753}"/>
              </a:ext>
            </a:extLst>
          </p:cNvPr>
          <p:cNvSpPr txBox="1"/>
          <p:nvPr/>
        </p:nvSpPr>
        <p:spPr>
          <a:xfrm>
            <a:off x="2529556" y="389202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Tree>
    <p:extLst>
      <p:ext uri="{BB962C8B-B14F-4D97-AF65-F5344CB8AC3E}">
        <p14:creationId xmlns:p14="http://schemas.microsoft.com/office/powerpoint/2010/main" val="28635286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5940</TotalTime>
  <Words>5636</Words>
  <Application>Microsoft Office PowerPoint</Application>
  <PresentationFormat>Προβολή στην οθόνη (4:3)</PresentationFormat>
  <Paragraphs>466</Paragraphs>
  <Slides>69</Slides>
  <Notes>55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69</vt:i4>
      </vt:variant>
    </vt:vector>
  </HeadingPairs>
  <TitlesOfParts>
    <vt:vector size="76" baseType="lpstr">
      <vt:lpstr>Arial</vt:lpstr>
      <vt:lpstr>Calibri</vt:lpstr>
      <vt:lpstr>Gill Sans Nova</vt:lpstr>
      <vt:lpstr>open-sans</vt:lpstr>
      <vt:lpstr>Symbol</vt:lpstr>
      <vt:lpstr>Wingdings</vt:lpstr>
      <vt:lpstr>Θέμα του Office</vt:lpstr>
      <vt:lpstr>Συστήματα Ψηφιακής Ευρυεκπομπής</vt:lpstr>
      <vt:lpstr>Online υλικό</vt:lpstr>
      <vt:lpstr>Περιεχόμενα μαθήματος</vt:lpstr>
      <vt:lpstr>Μαθησιακά αποτελέσματα</vt:lpstr>
      <vt:lpstr>Αξιολόγηση</vt:lpstr>
      <vt:lpstr>Παραγωγή Τηλεοπτικού Σήματος</vt:lpstr>
      <vt:lpstr>Εισαγωγή</vt:lpstr>
      <vt:lpstr>Πηγές</vt:lpstr>
      <vt:lpstr>Μετάδοση τηλεοπτικού περιεχομένου</vt:lpstr>
      <vt:lpstr>Σύσταση DVB-S2/T2</vt:lpstr>
      <vt:lpstr>Παρουσίαση του PowerPoint</vt:lpstr>
      <vt:lpstr>Παρουσίαση του PowerPoint</vt:lpstr>
      <vt:lpstr>Στόχοι ενότητας</vt:lpstr>
      <vt:lpstr>Βασικά (1) </vt:lpstr>
      <vt:lpstr>Βασικά (2) </vt:lpstr>
      <vt:lpstr>Βασικά (3) </vt:lpstr>
      <vt:lpstr>Aναπαράσταση σήματος βίντεο</vt:lpstr>
      <vt:lpstr>Τρόποι αναπαράστασης σήματος βίντεο</vt:lpstr>
      <vt:lpstr>Αναπαράσταση στη κάμερα/συσκευή  &amp; κατά τη μετάδοση</vt:lpstr>
      <vt:lpstr>Τριχρωματική Όραση: Αναπαράσταση RBG</vt:lpstr>
      <vt:lpstr>Παρουσίαση του PowerPoint</vt:lpstr>
      <vt:lpstr>Παρουσίαση του PowerPoint</vt:lpstr>
      <vt:lpstr>RGB προσθετική μίξη Χρωμάτων </vt:lpstr>
      <vt:lpstr>Πλήθος bits / βασικό χρώμα </vt:lpstr>
      <vt:lpstr>Στοιχεία ενός πλαισίου</vt:lpstr>
      <vt:lpstr>Ρυθμός δεδομένων (RBG)</vt:lpstr>
      <vt:lpstr>Aναπαράσταση: Φωτεινότητα και χρωμοδιαφορές</vt:lpstr>
      <vt:lpstr>Παράδειγμα</vt:lpstr>
      <vt:lpstr>Ρυθμός δεδομένων</vt:lpstr>
      <vt:lpstr>Μετατροπή χρωματικής πληροφορίας από τον χώρο RGB στον χώρο YCbCr  </vt:lpstr>
      <vt:lpstr>Μετατροπή χρωματικής πληροφορίας από τον χώρο RGB στον χώρο YCbCr</vt:lpstr>
      <vt:lpstr>Επαναφορά πληροφορίας από τον χώρο YCbCr στον χώρο RGB</vt:lpstr>
      <vt:lpstr>Δημιουργία Ψηφιακού Σήματος</vt:lpstr>
      <vt:lpstr>Φιλτράρισμα</vt:lpstr>
      <vt:lpstr>Δειγματοληψία </vt:lpstr>
      <vt:lpstr>Συχνότητα δειγματοληψίας</vt:lpstr>
      <vt:lpstr>Κβαντισμός</vt:lpstr>
      <vt:lpstr> Σφάλμα κβαντισμού </vt:lpstr>
      <vt:lpstr>Σφάλμα κβαντισμού</vt:lpstr>
      <vt:lpstr>Ρυθμός μετάδοσης με 8 bits/δείγμα </vt:lpstr>
      <vt:lpstr>Ρυθμός μετάδοσης με 10 bits/δείγμα </vt:lpstr>
      <vt:lpstr>Παρουσίαση του PowerPoint</vt:lpstr>
      <vt:lpstr>Υποδειγματοληψία Χρώματος </vt:lpstr>
      <vt:lpstr>Περιγραφή Υποδειγματοληψίας Χρώματος </vt:lpstr>
      <vt:lpstr>Παρουσίαση του PowerPoint</vt:lpstr>
      <vt:lpstr>Αναλογία Cb, Cr προς Υ</vt:lpstr>
      <vt:lpstr>Παρουσίαση του PowerPoint</vt:lpstr>
      <vt:lpstr>Ρυθμός μετάδοσης 4:2:0</vt:lpstr>
      <vt:lpstr>Πρότυπο ITU-R BT.601 (4:2:2)</vt:lpstr>
      <vt:lpstr>Χαρακτηριστικά δειγματοληψίας και κβαντισμού τηλεοπτικού σήματος κατά το πρότυπο ITU-BT R.601 (4:2:2)</vt:lpstr>
      <vt:lpstr>Μέθοδοι σάρωσης</vt:lpstr>
      <vt:lpstr>Μέθοδοι σάρωσης</vt:lpstr>
      <vt:lpstr>Δημιουργία σήματος υψηλής ευκρίνειας</vt:lpstr>
      <vt:lpstr>Πρότυπα υψηλής ευκρίνειας</vt:lpstr>
      <vt:lpstr>Ανάλυση</vt:lpstr>
      <vt:lpstr>Συστήματα κατά EBU – TECH 3299</vt:lpstr>
      <vt:lpstr>Δημιουργία σήματος HD</vt:lpstr>
      <vt:lpstr>Ρυθμοί δεδομένων βίντεο HD</vt:lpstr>
      <vt:lpstr>Προδευτική σάρωση 50 ή 60 Hz</vt:lpstr>
      <vt:lpstr>Δομή σήματος βίντεο HD  (μη συμπιεσμένο) </vt:lpstr>
      <vt:lpstr>Μετάδοση σήματος HD</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870</cp:revision>
  <dcterms:created xsi:type="dcterms:W3CDTF">2012-09-06T09:03:05Z</dcterms:created>
  <dcterms:modified xsi:type="dcterms:W3CDTF">2023-10-04T10:32:59Z</dcterms:modified>
</cp:coreProperties>
</file>