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394" r:id="rId2"/>
    <p:sldId id="304" r:id="rId3"/>
    <p:sldId id="264" r:id="rId4"/>
    <p:sldId id="532" r:id="rId5"/>
    <p:sldId id="548" r:id="rId6"/>
    <p:sldId id="549" r:id="rId7"/>
    <p:sldId id="554" r:id="rId8"/>
    <p:sldId id="550" r:id="rId9"/>
    <p:sldId id="551" r:id="rId10"/>
    <p:sldId id="513" r:id="rId11"/>
    <p:sldId id="522" r:id="rId12"/>
    <p:sldId id="542" r:id="rId13"/>
    <p:sldId id="552" r:id="rId14"/>
    <p:sldId id="543" r:id="rId15"/>
    <p:sldId id="544" r:id="rId16"/>
    <p:sldId id="555" r:id="rId17"/>
    <p:sldId id="545" r:id="rId18"/>
    <p:sldId id="546" r:id="rId19"/>
    <p:sldId id="537" r:id="rId20"/>
    <p:sldId id="515" r:id="rId21"/>
    <p:sldId id="516" r:id="rId22"/>
    <p:sldId id="517" r:id="rId23"/>
    <p:sldId id="518" r:id="rId24"/>
    <p:sldId id="519" r:id="rId25"/>
    <p:sldId id="553" r:id="rId26"/>
    <p:sldId id="520" r:id="rId27"/>
    <p:sldId id="521" r:id="rId28"/>
    <p:sldId id="547" r:id="rId29"/>
    <p:sldId id="514" r:id="rId30"/>
    <p:sldId id="556" r:id="rId31"/>
    <p:sldId id="557" r:id="rId32"/>
    <p:sldId id="538" r:id="rId33"/>
    <p:sldId id="524" r:id="rId34"/>
    <p:sldId id="539" r:id="rId35"/>
    <p:sldId id="525" r:id="rId36"/>
    <p:sldId id="558" r:id="rId37"/>
    <p:sldId id="526" r:id="rId38"/>
    <p:sldId id="540" r:id="rId39"/>
    <p:sldId id="523" r:id="rId40"/>
    <p:sldId id="280" r:id="rId41"/>
    <p:sldId id="295" r:id="rId42"/>
    <p:sldId id="299" r:id="rId43"/>
    <p:sldId id="292" r:id="rId44"/>
    <p:sldId id="291" r:id="rId45"/>
    <p:sldId id="294" r:id="rId4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394"/>
            <p14:sldId id="304"/>
            <p14:sldId id="264"/>
            <p14:sldId id="532"/>
            <p14:sldId id="548"/>
            <p14:sldId id="549"/>
            <p14:sldId id="554"/>
            <p14:sldId id="550"/>
            <p14:sldId id="551"/>
            <p14:sldId id="513"/>
            <p14:sldId id="522"/>
            <p14:sldId id="542"/>
            <p14:sldId id="552"/>
            <p14:sldId id="543"/>
            <p14:sldId id="544"/>
            <p14:sldId id="555"/>
            <p14:sldId id="545"/>
            <p14:sldId id="546"/>
            <p14:sldId id="537"/>
            <p14:sldId id="515"/>
            <p14:sldId id="516"/>
            <p14:sldId id="517"/>
            <p14:sldId id="518"/>
            <p14:sldId id="519"/>
            <p14:sldId id="553"/>
            <p14:sldId id="520"/>
            <p14:sldId id="521"/>
            <p14:sldId id="547"/>
            <p14:sldId id="514"/>
            <p14:sldId id="556"/>
            <p14:sldId id="557"/>
            <p14:sldId id="538"/>
            <p14:sldId id="524"/>
            <p14:sldId id="539"/>
            <p14:sldId id="525"/>
            <p14:sldId id="558"/>
            <p14:sldId id="526"/>
            <p14:sldId id="540"/>
            <p14:sldId id="523"/>
            <p14:sldId id="280"/>
            <p14:sldId id="295"/>
            <p14:sldId id="299"/>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5075BC"/>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47AD03-4630-42C8-9C76-179222EC2BE7}" v="2" dt="2024-11-06T09:44:42.167"/>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Φωτεινό στυλ 2 - Έμφαση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64203" autoAdjust="0"/>
  </p:normalViewPr>
  <p:slideViewPr>
    <p:cSldViewPr snapToGrid="0">
      <p:cViewPr>
        <p:scale>
          <a:sx n="75" d="100"/>
          <a:sy n="75" d="100"/>
        </p:scale>
        <p:origin x="2520"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telis Balaouras" userId="25e8755020fc1734" providerId="LiveId" clId="{3A47AD03-4630-42C8-9C76-179222EC2BE7}"/>
    <pc:docChg chg="custSel modSld modMainMaster">
      <pc:chgData name="Pantelis Balaouras" userId="25e8755020fc1734" providerId="LiveId" clId="{3A47AD03-4630-42C8-9C76-179222EC2BE7}" dt="2024-11-06T10:14:53.194" v="346" actId="255"/>
      <pc:docMkLst>
        <pc:docMk/>
      </pc:docMkLst>
      <pc:sldChg chg="modSp mod">
        <pc:chgData name="Pantelis Balaouras" userId="25e8755020fc1734" providerId="LiveId" clId="{3A47AD03-4630-42C8-9C76-179222EC2BE7}" dt="2024-11-06T10:03:10.831" v="323" actId="108"/>
        <pc:sldMkLst>
          <pc:docMk/>
          <pc:sldMk cId="2741531645" sldId="304"/>
        </pc:sldMkLst>
        <pc:spChg chg="mod">
          <ac:chgData name="Pantelis Balaouras" userId="25e8755020fc1734" providerId="LiveId" clId="{3A47AD03-4630-42C8-9C76-179222EC2BE7}" dt="2024-11-06T10:03:10.831" v="323" actId="108"/>
          <ac:spMkLst>
            <pc:docMk/>
            <pc:sldMk cId="2741531645" sldId="304"/>
            <ac:spMk id="3" creationId="{1BB64666-9DCB-48E5-8B97-9A70BB249D05}"/>
          </ac:spMkLst>
        </pc:spChg>
      </pc:sldChg>
      <pc:sldChg chg="modSp mod">
        <pc:chgData name="Pantelis Balaouras" userId="25e8755020fc1734" providerId="LiveId" clId="{3A47AD03-4630-42C8-9C76-179222EC2BE7}" dt="2024-11-06T10:14:32.847" v="344" actId="113"/>
        <pc:sldMkLst>
          <pc:docMk/>
          <pc:sldMk cId="2245751551" sldId="394"/>
        </pc:sldMkLst>
        <pc:spChg chg="mod">
          <ac:chgData name="Pantelis Balaouras" userId="25e8755020fc1734" providerId="LiveId" clId="{3A47AD03-4630-42C8-9C76-179222EC2BE7}" dt="2024-11-06T10:14:32.847" v="344" actId="113"/>
          <ac:spMkLst>
            <pc:docMk/>
            <pc:sldMk cId="2245751551" sldId="394"/>
            <ac:spMk id="2" creationId="{00000000-0000-0000-0000-000000000000}"/>
          </ac:spMkLst>
        </pc:spChg>
        <pc:spChg chg="mod">
          <ac:chgData name="Pantelis Balaouras" userId="25e8755020fc1734" providerId="LiveId" clId="{3A47AD03-4630-42C8-9C76-179222EC2BE7}" dt="2024-11-06T09:12:55.807" v="5" actId="6549"/>
          <ac:spMkLst>
            <pc:docMk/>
            <pc:sldMk cId="2245751551" sldId="394"/>
            <ac:spMk id="3" creationId="{00000000-0000-0000-0000-000000000000}"/>
          </ac:spMkLst>
        </pc:spChg>
      </pc:sldChg>
      <pc:sldChg chg="modSp mod">
        <pc:chgData name="Pantelis Balaouras" userId="25e8755020fc1734" providerId="LiveId" clId="{3A47AD03-4630-42C8-9C76-179222EC2BE7}" dt="2024-11-06T09:58:11.574" v="316" actId="20577"/>
        <pc:sldMkLst>
          <pc:docMk/>
          <pc:sldMk cId="1412041793" sldId="513"/>
        </pc:sldMkLst>
        <pc:spChg chg="mod">
          <ac:chgData name="Pantelis Balaouras" userId="25e8755020fc1734" providerId="LiveId" clId="{3A47AD03-4630-42C8-9C76-179222EC2BE7}" dt="2024-11-06T09:58:11.574" v="316" actId="20577"/>
          <ac:spMkLst>
            <pc:docMk/>
            <pc:sldMk cId="1412041793" sldId="513"/>
            <ac:spMk id="3" creationId="{01DE71DC-E09C-46F9-AA67-C4580DA95DB0}"/>
          </ac:spMkLst>
        </pc:spChg>
      </pc:sldChg>
      <pc:sldChg chg="modSp mod">
        <pc:chgData name="Pantelis Balaouras" userId="25e8755020fc1734" providerId="LiveId" clId="{3A47AD03-4630-42C8-9C76-179222EC2BE7}" dt="2024-11-06T10:08:17.638" v="329" actId="113"/>
        <pc:sldMkLst>
          <pc:docMk/>
          <pc:sldMk cId="1867863627" sldId="516"/>
        </pc:sldMkLst>
        <pc:spChg chg="mod">
          <ac:chgData name="Pantelis Balaouras" userId="25e8755020fc1734" providerId="LiveId" clId="{3A47AD03-4630-42C8-9C76-179222EC2BE7}" dt="2024-11-06T10:08:17.638" v="329" actId="113"/>
          <ac:spMkLst>
            <pc:docMk/>
            <pc:sldMk cId="1867863627" sldId="516"/>
            <ac:spMk id="3" creationId="{58CD0F64-058E-4B3B-BB3D-760223649829}"/>
          </ac:spMkLst>
        </pc:spChg>
      </pc:sldChg>
      <pc:sldChg chg="modSp mod">
        <pc:chgData name="Pantelis Balaouras" userId="25e8755020fc1734" providerId="LiveId" clId="{3A47AD03-4630-42C8-9C76-179222EC2BE7}" dt="2024-11-06T10:13:52.508" v="343" actId="20577"/>
        <pc:sldMkLst>
          <pc:docMk/>
          <pc:sldMk cId="3333440342" sldId="519"/>
        </pc:sldMkLst>
        <pc:spChg chg="mod">
          <ac:chgData name="Pantelis Balaouras" userId="25e8755020fc1734" providerId="LiveId" clId="{3A47AD03-4630-42C8-9C76-179222EC2BE7}" dt="2024-11-06T10:13:52.508" v="343" actId="20577"/>
          <ac:spMkLst>
            <pc:docMk/>
            <pc:sldMk cId="3333440342" sldId="519"/>
            <ac:spMk id="2" creationId="{518590EF-507E-4979-90BF-08708F4DA7F5}"/>
          </ac:spMkLst>
        </pc:spChg>
      </pc:sldChg>
      <pc:sldChg chg="modSp mod">
        <pc:chgData name="Pantelis Balaouras" userId="25e8755020fc1734" providerId="LiveId" clId="{3A47AD03-4630-42C8-9C76-179222EC2BE7}" dt="2024-11-06T09:59:07.903" v="317" actId="113"/>
        <pc:sldMkLst>
          <pc:docMk/>
          <pc:sldMk cId="2432190749" sldId="522"/>
        </pc:sldMkLst>
        <pc:spChg chg="mod">
          <ac:chgData name="Pantelis Balaouras" userId="25e8755020fc1734" providerId="LiveId" clId="{3A47AD03-4630-42C8-9C76-179222EC2BE7}" dt="2024-11-06T09:59:07.903" v="317" actId="113"/>
          <ac:spMkLst>
            <pc:docMk/>
            <pc:sldMk cId="2432190749" sldId="522"/>
            <ac:spMk id="3" creationId="{01DE71DC-E09C-46F9-AA67-C4580DA95DB0}"/>
          </ac:spMkLst>
        </pc:spChg>
      </pc:sldChg>
      <pc:sldChg chg="modSp mod">
        <pc:chgData name="Pantelis Balaouras" userId="25e8755020fc1734" providerId="LiveId" clId="{3A47AD03-4630-42C8-9C76-179222EC2BE7}" dt="2024-11-06T10:03:36.542" v="324" actId="1076"/>
        <pc:sldMkLst>
          <pc:docMk/>
          <pc:sldMk cId="2394338844" sldId="532"/>
        </pc:sldMkLst>
        <pc:spChg chg="mod">
          <ac:chgData name="Pantelis Balaouras" userId="25e8755020fc1734" providerId="LiveId" clId="{3A47AD03-4630-42C8-9C76-179222EC2BE7}" dt="2024-11-06T09:43:56.343" v="168" actId="20577"/>
          <ac:spMkLst>
            <pc:docMk/>
            <pc:sldMk cId="2394338844" sldId="532"/>
            <ac:spMk id="2" creationId="{F9DFD51E-862C-4BB6-BE89-131497BD927D}"/>
          </ac:spMkLst>
        </pc:spChg>
        <pc:spChg chg="mod">
          <ac:chgData name="Pantelis Balaouras" userId="25e8755020fc1734" providerId="LiveId" clId="{3A47AD03-4630-42C8-9C76-179222EC2BE7}" dt="2024-11-06T09:44:32.807" v="169" actId="20578"/>
          <ac:spMkLst>
            <pc:docMk/>
            <pc:sldMk cId="2394338844" sldId="532"/>
            <ac:spMk id="3" creationId="{01BF8D2B-8DEB-42B4-A97E-5972CA7C6738}"/>
          </ac:spMkLst>
        </pc:spChg>
        <pc:spChg chg="mod">
          <ac:chgData name="Pantelis Balaouras" userId="25e8755020fc1734" providerId="LiveId" clId="{3A47AD03-4630-42C8-9C76-179222EC2BE7}" dt="2024-11-06T10:03:36.542" v="324" actId="1076"/>
          <ac:spMkLst>
            <pc:docMk/>
            <pc:sldMk cId="2394338844" sldId="532"/>
            <ac:spMk id="5" creationId="{7DB9DFCD-18E1-4CA0-ACAD-51C25D81222F}"/>
          </ac:spMkLst>
        </pc:spChg>
      </pc:sldChg>
      <pc:sldChg chg="modSp mod">
        <pc:chgData name="Pantelis Balaouras" userId="25e8755020fc1734" providerId="LiveId" clId="{3A47AD03-4630-42C8-9C76-179222EC2BE7}" dt="2024-11-06T09:59:34.942" v="318" actId="20577"/>
        <pc:sldMkLst>
          <pc:docMk/>
          <pc:sldMk cId="2454146961" sldId="542"/>
        </pc:sldMkLst>
        <pc:spChg chg="mod">
          <ac:chgData name="Pantelis Balaouras" userId="25e8755020fc1734" providerId="LiveId" clId="{3A47AD03-4630-42C8-9C76-179222EC2BE7}" dt="2024-11-06T09:59:34.942" v="318" actId="20577"/>
          <ac:spMkLst>
            <pc:docMk/>
            <pc:sldMk cId="2454146961" sldId="542"/>
            <ac:spMk id="3" creationId="{1FC1836E-D044-37DA-5184-09D377BB4721}"/>
          </ac:spMkLst>
        </pc:spChg>
      </pc:sldChg>
      <pc:sldChg chg="modSp mod">
        <pc:chgData name="Pantelis Balaouras" userId="25e8755020fc1734" providerId="LiveId" clId="{3A47AD03-4630-42C8-9C76-179222EC2BE7}" dt="2024-11-06T10:07:36.669" v="328" actId="20577"/>
        <pc:sldMkLst>
          <pc:docMk/>
          <pc:sldMk cId="1591379030" sldId="543"/>
        </pc:sldMkLst>
        <pc:spChg chg="mod">
          <ac:chgData name="Pantelis Balaouras" userId="25e8755020fc1734" providerId="LiveId" clId="{3A47AD03-4630-42C8-9C76-179222EC2BE7}" dt="2024-11-06T10:07:36.669" v="328" actId="20577"/>
          <ac:spMkLst>
            <pc:docMk/>
            <pc:sldMk cId="1591379030" sldId="543"/>
            <ac:spMk id="3" creationId="{1FC1836E-D044-37DA-5184-09D377BB4721}"/>
          </ac:spMkLst>
        </pc:spChg>
      </pc:sldChg>
      <pc:sldChg chg="modSp mod">
        <pc:chgData name="Pantelis Balaouras" userId="25e8755020fc1734" providerId="LiveId" clId="{3A47AD03-4630-42C8-9C76-179222EC2BE7}" dt="2024-11-06T10:12:50.740" v="339" actId="20577"/>
        <pc:sldMkLst>
          <pc:docMk/>
          <pc:sldMk cId="2428076381" sldId="545"/>
        </pc:sldMkLst>
        <pc:spChg chg="mod">
          <ac:chgData name="Pantelis Balaouras" userId="25e8755020fc1734" providerId="LiveId" clId="{3A47AD03-4630-42C8-9C76-179222EC2BE7}" dt="2024-11-06T10:12:50.740" v="339" actId="20577"/>
          <ac:spMkLst>
            <pc:docMk/>
            <pc:sldMk cId="2428076381" sldId="545"/>
            <ac:spMk id="3" creationId="{7931193B-D455-8B07-0330-3E31E8A1C8E5}"/>
          </ac:spMkLst>
        </pc:spChg>
      </pc:sldChg>
      <pc:sldChg chg="modSp mod">
        <pc:chgData name="Pantelis Balaouras" userId="25e8755020fc1734" providerId="LiveId" clId="{3A47AD03-4630-42C8-9C76-179222EC2BE7}" dt="2024-11-06T09:45:29.674" v="203" actId="403"/>
        <pc:sldMkLst>
          <pc:docMk/>
          <pc:sldMk cId="3028136402" sldId="548"/>
        </pc:sldMkLst>
        <pc:spChg chg="mod">
          <ac:chgData name="Pantelis Balaouras" userId="25e8755020fc1734" providerId="LiveId" clId="{3A47AD03-4630-42C8-9C76-179222EC2BE7}" dt="2024-11-06T09:45:29.674" v="203" actId="403"/>
          <ac:spMkLst>
            <pc:docMk/>
            <pc:sldMk cId="3028136402" sldId="548"/>
            <ac:spMk id="3" creationId="{482CDA79-6668-8EF8-40A0-8030F8B2D214}"/>
          </ac:spMkLst>
        </pc:spChg>
      </pc:sldChg>
      <pc:sldChg chg="modSp mod">
        <pc:chgData name="Pantelis Balaouras" userId="25e8755020fc1734" providerId="LiveId" clId="{3A47AD03-4630-42C8-9C76-179222EC2BE7}" dt="2024-11-06T09:46:55.397" v="234" actId="20577"/>
        <pc:sldMkLst>
          <pc:docMk/>
          <pc:sldMk cId="3677954405" sldId="549"/>
        </pc:sldMkLst>
        <pc:spChg chg="mod">
          <ac:chgData name="Pantelis Balaouras" userId="25e8755020fc1734" providerId="LiveId" clId="{3A47AD03-4630-42C8-9C76-179222EC2BE7}" dt="2024-11-06T09:46:55.397" v="234" actId="20577"/>
          <ac:spMkLst>
            <pc:docMk/>
            <pc:sldMk cId="3677954405" sldId="549"/>
            <ac:spMk id="2" creationId="{B86F0CD9-8A3C-2F3F-5CB0-FB2608BFA034}"/>
          </ac:spMkLst>
        </pc:spChg>
        <pc:spChg chg="mod">
          <ac:chgData name="Pantelis Balaouras" userId="25e8755020fc1734" providerId="LiveId" clId="{3A47AD03-4630-42C8-9C76-179222EC2BE7}" dt="2024-11-06T09:46:01.858" v="204" actId="14100"/>
          <ac:spMkLst>
            <pc:docMk/>
            <pc:sldMk cId="3677954405" sldId="549"/>
            <ac:spMk id="3" creationId="{C3B85399-369E-6939-D21B-2756DC808721}"/>
          </ac:spMkLst>
        </pc:spChg>
      </pc:sldChg>
      <pc:sldChg chg="modSp mod">
        <pc:chgData name="Pantelis Balaouras" userId="25e8755020fc1734" providerId="LiveId" clId="{3A47AD03-4630-42C8-9C76-179222EC2BE7}" dt="2024-11-06T09:54:49.500" v="300" actId="114"/>
        <pc:sldMkLst>
          <pc:docMk/>
          <pc:sldMk cId="480161338" sldId="550"/>
        </pc:sldMkLst>
        <pc:spChg chg="mod">
          <ac:chgData name="Pantelis Balaouras" userId="25e8755020fc1734" providerId="LiveId" clId="{3A47AD03-4630-42C8-9C76-179222EC2BE7}" dt="2024-11-06T09:54:49.500" v="300" actId="114"/>
          <ac:spMkLst>
            <pc:docMk/>
            <pc:sldMk cId="480161338" sldId="550"/>
            <ac:spMk id="3" creationId="{C3B85399-369E-6939-D21B-2756DC808721}"/>
          </ac:spMkLst>
        </pc:spChg>
      </pc:sldChg>
      <pc:sldChg chg="modSp mod">
        <pc:chgData name="Pantelis Balaouras" userId="25e8755020fc1734" providerId="LiveId" clId="{3A47AD03-4630-42C8-9C76-179222EC2BE7}" dt="2024-11-06T09:57:44.917" v="301" actId="14100"/>
        <pc:sldMkLst>
          <pc:docMk/>
          <pc:sldMk cId="1655811766" sldId="551"/>
        </pc:sldMkLst>
        <pc:spChg chg="mod">
          <ac:chgData name="Pantelis Balaouras" userId="25e8755020fc1734" providerId="LiveId" clId="{3A47AD03-4630-42C8-9C76-179222EC2BE7}" dt="2024-11-06T09:57:44.917" v="301" actId="14100"/>
          <ac:spMkLst>
            <pc:docMk/>
            <pc:sldMk cId="1655811766" sldId="551"/>
            <ac:spMk id="3" creationId="{A3F2A1E1-2F7E-160D-6D57-A8557BBBB136}"/>
          </ac:spMkLst>
        </pc:spChg>
      </pc:sldChg>
      <pc:sldChg chg="modSp mod">
        <pc:chgData name="Pantelis Balaouras" userId="25e8755020fc1734" providerId="LiveId" clId="{3A47AD03-4630-42C8-9C76-179222EC2BE7}" dt="2024-11-06T10:04:36.205" v="325" actId="14100"/>
        <pc:sldMkLst>
          <pc:docMk/>
          <pc:sldMk cId="2986456853" sldId="552"/>
        </pc:sldMkLst>
        <pc:spChg chg="mod">
          <ac:chgData name="Pantelis Balaouras" userId="25e8755020fc1734" providerId="LiveId" clId="{3A47AD03-4630-42C8-9C76-179222EC2BE7}" dt="2024-11-06T10:04:36.205" v="325" actId="14100"/>
          <ac:spMkLst>
            <pc:docMk/>
            <pc:sldMk cId="2986456853" sldId="552"/>
            <ac:spMk id="3" creationId="{1FC1836E-D044-37DA-5184-09D377BB4721}"/>
          </ac:spMkLst>
        </pc:spChg>
      </pc:sldChg>
      <pc:sldChg chg="modSp mod">
        <pc:chgData name="Pantelis Balaouras" userId="25e8755020fc1734" providerId="LiveId" clId="{3A47AD03-4630-42C8-9C76-179222EC2BE7}" dt="2024-11-06T10:14:53.194" v="346" actId="255"/>
        <pc:sldMkLst>
          <pc:docMk/>
          <pc:sldMk cId="1525913985" sldId="554"/>
        </pc:sldMkLst>
        <pc:spChg chg="mod">
          <ac:chgData name="Pantelis Balaouras" userId="25e8755020fc1734" providerId="LiveId" clId="{3A47AD03-4630-42C8-9C76-179222EC2BE7}" dt="2024-11-06T09:47:04.734" v="237" actId="20577"/>
          <ac:spMkLst>
            <pc:docMk/>
            <pc:sldMk cId="1525913985" sldId="554"/>
            <ac:spMk id="2" creationId="{B86F0CD9-8A3C-2F3F-5CB0-FB2608BFA034}"/>
          </ac:spMkLst>
        </pc:spChg>
        <pc:spChg chg="mod">
          <ac:chgData name="Pantelis Balaouras" userId="25e8755020fc1734" providerId="LiveId" clId="{3A47AD03-4630-42C8-9C76-179222EC2BE7}" dt="2024-11-06T10:14:53.194" v="346" actId="255"/>
          <ac:spMkLst>
            <pc:docMk/>
            <pc:sldMk cId="1525913985" sldId="554"/>
            <ac:spMk id="3" creationId="{C3B85399-369E-6939-D21B-2756DC808721}"/>
          </ac:spMkLst>
        </pc:spChg>
      </pc:sldChg>
      <pc:sldMasterChg chg="modSldLayout">
        <pc:chgData name="Pantelis Balaouras" userId="25e8755020fc1734" providerId="LiveId" clId="{3A47AD03-4630-42C8-9C76-179222EC2BE7}" dt="2024-11-06T10:02:49.992" v="322"/>
        <pc:sldMasterMkLst>
          <pc:docMk/>
          <pc:sldMasterMk cId="983809523" sldId="2147483648"/>
        </pc:sldMasterMkLst>
        <pc:sldLayoutChg chg="modSp mod">
          <pc:chgData name="Pantelis Balaouras" userId="25e8755020fc1734" providerId="LiveId" clId="{3A47AD03-4630-42C8-9C76-179222EC2BE7}" dt="2024-11-06T10:02:30.728" v="319"/>
          <pc:sldLayoutMkLst>
            <pc:docMk/>
            <pc:sldMasterMk cId="983809523" sldId="2147483648"/>
            <pc:sldLayoutMk cId="3637518809" sldId="2147483650"/>
          </pc:sldLayoutMkLst>
          <pc:spChg chg="mod">
            <ac:chgData name="Pantelis Balaouras" userId="25e8755020fc1734" providerId="LiveId" clId="{3A47AD03-4630-42C8-9C76-179222EC2BE7}" dt="2024-11-06T10:02:30.728" v="319"/>
            <ac:spMkLst>
              <pc:docMk/>
              <pc:sldMasterMk cId="983809523" sldId="2147483648"/>
              <pc:sldLayoutMk cId="3637518809" sldId="2147483650"/>
              <ac:spMk id="5" creationId="{00000000-0000-0000-0000-000000000000}"/>
            </ac:spMkLst>
          </pc:spChg>
        </pc:sldLayoutChg>
        <pc:sldLayoutChg chg="modSp mod">
          <pc:chgData name="Pantelis Balaouras" userId="25e8755020fc1734" providerId="LiveId" clId="{3A47AD03-4630-42C8-9C76-179222EC2BE7}" dt="2024-11-06T10:02:38.613" v="320"/>
          <pc:sldLayoutMkLst>
            <pc:docMk/>
            <pc:sldMasterMk cId="983809523" sldId="2147483648"/>
            <pc:sldLayoutMk cId="3283250921" sldId="2147483652"/>
          </pc:sldLayoutMkLst>
          <pc:spChg chg="mod">
            <ac:chgData name="Pantelis Balaouras" userId="25e8755020fc1734" providerId="LiveId" clId="{3A47AD03-4630-42C8-9C76-179222EC2BE7}" dt="2024-11-06T10:02:38.613" v="320"/>
            <ac:spMkLst>
              <pc:docMk/>
              <pc:sldMasterMk cId="983809523" sldId="2147483648"/>
              <pc:sldLayoutMk cId="3283250921" sldId="2147483652"/>
              <ac:spMk id="6" creationId="{00000000-0000-0000-0000-000000000000}"/>
            </ac:spMkLst>
          </pc:spChg>
        </pc:sldLayoutChg>
        <pc:sldLayoutChg chg="modSp mod">
          <pc:chgData name="Pantelis Balaouras" userId="25e8755020fc1734" providerId="LiveId" clId="{3A47AD03-4630-42C8-9C76-179222EC2BE7}" dt="2024-11-06T10:02:44.236" v="321"/>
          <pc:sldLayoutMkLst>
            <pc:docMk/>
            <pc:sldMasterMk cId="983809523" sldId="2147483648"/>
            <pc:sldLayoutMk cId="1076112759" sldId="2147483653"/>
          </pc:sldLayoutMkLst>
          <pc:spChg chg="mod">
            <ac:chgData name="Pantelis Balaouras" userId="25e8755020fc1734" providerId="LiveId" clId="{3A47AD03-4630-42C8-9C76-179222EC2BE7}" dt="2024-11-06T10:02:44.236" v="321"/>
            <ac:spMkLst>
              <pc:docMk/>
              <pc:sldMasterMk cId="983809523" sldId="2147483648"/>
              <pc:sldLayoutMk cId="1076112759" sldId="2147483653"/>
              <ac:spMk id="8" creationId="{00000000-0000-0000-0000-000000000000}"/>
            </ac:spMkLst>
          </pc:spChg>
        </pc:sldLayoutChg>
        <pc:sldLayoutChg chg="modSp mod">
          <pc:chgData name="Pantelis Balaouras" userId="25e8755020fc1734" providerId="LiveId" clId="{3A47AD03-4630-42C8-9C76-179222EC2BE7}" dt="2024-11-06T10:02:49.992" v="322"/>
          <pc:sldLayoutMkLst>
            <pc:docMk/>
            <pc:sldMasterMk cId="983809523" sldId="2147483648"/>
            <pc:sldLayoutMk cId="1315794605" sldId="2147483654"/>
          </pc:sldLayoutMkLst>
          <pc:spChg chg="mod">
            <ac:chgData name="Pantelis Balaouras" userId="25e8755020fc1734" providerId="LiveId" clId="{3A47AD03-4630-42C8-9C76-179222EC2BE7}" dt="2024-11-06T10:02:49.992" v="322"/>
            <ac:spMkLst>
              <pc:docMk/>
              <pc:sldMasterMk cId="983809523" sldId="2147483648"/>
              <pc:sldLayoutMk cId="1315794605" sldId="2147483654"/>
              <ac:spMk id="4"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6/11/2024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2117388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1393919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1536599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1406215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3537790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02954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114413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38029687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3746927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n-US" dirty="0"/>
              <a:t>https://en.wikipedia.org/wiki/Advanced_Video_Coding#/media/File:H.264_block_diagram_with_quality_score.jpg</a:t>
            </a:r>
            <a:endParaRPr lang="el-GR" dirty="0"/>
          </a:p>
        </p:txBody>
      </p:sp>
      <p:sp>
        <p:nvSpPr>
          <p:cNvPr id="4" name="Θέση αριθμού διαφάνειας 3"/>
          <p:cNvSpPr>
            <a:spLocks noGrp="1"/>
          </p:cNvSpPr>
          <p:nvPr>
            <p:ph type="sldNum" sz="quarter" idx="5"/>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3025060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Tree>
    <p:extLst>
      <p:ext uri="{BB962C8B-B14F-4D97-AF65-F5344CB8AC3E}">
        <p14:creationId xmlns:p14="http://schemas.microsoft.com/office/powerpoint/2010/main" val="424524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423861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buClr>
                <a:schemeClr val="accent1"/>
              </a:buClr>
              <a:defRPr/>
            </a:lvl1pPr>
            <a:lvl2pPr>
              <a:spcBef>
                <a:spcPts val="1200"/>
              </a:spcBef>
              <a:buClr>
                <a:srgbClr val="5075BC"/>
              </a:buClr>
              <a:defRPr/>
            </a:lvl2pPr>
            <a:lvl3pPr>
              <a:spcBef>
                <a:spcPts val="1200"/>
              </a:spcBef>
              <a:buClr>
                <a:schemeClr val="accent1"/>
              </a:buClr>
              <a:defRPr/>
            </a:lvl3pPr>
            <a:lvl4pPr>
              <a:spcBef>
                <a:spcPts val="1200"/>
              </a:spcBef>
              <a:buClr>
                <a:srgbClr val="5075BC"/>
              </a:buClr>
              <a:defRPr/>
            </a:lvl4pPr>
            <a:lvl5pPr>
              <a:spcBef>
                <a:spcPts val="1200"/>
              </a:spcBef>
              <a:buClr>
                <a:srgbClr val="5075BC"/>
              </a:buClr>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Το πρότυπο κωδικοποίησης βίντεο H.264</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Tree>
    <p:extLst>
      <p:ext uri="{BB962C8B-B14F-4D97-AF65-F5344CB8AC3E}">
        <p14:creationId xmlns:p14="http://schemas.microsoft.com/office/powerpoint/2010/main" val="1212086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Το πρότυπο κωδικοποίησης βίντεο H.264</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Το πρότυπο κωδικοποίησης βίντεο H.264</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Το πρότυπο κωδικοποίησης βίντεο H.264</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a:solidFill>
                  <a:srgbClr val="5075BC"/>
                </a:solidFill>
              </a:rPr>
              <a:t>Τεχνικές συμπίεσης βίντεο</a:t>
            </a:r>
            <a:endParaRPr lang="en-US" sz="100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Advanced_Video_Cod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link.springer.com/book/10.1007/978-3-030-32185-7"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8" Type="http://schemas.openxmlformats.org/officeDocument/2006/relationships/hyperlink" Target="https://en.wikipedia.org/wiki/Chroma_subsampling" TargetMode="External"/><Relationship Id="rId3" Type="http://schemas.openxmlformats.org/officeDocument/2006/relationships/hyperlink" Target="https://en.wikipedia.org/wiki/Inter_frame" TargetMode="External"/><Relationship Id="rId7" Type="http://schemas.openxmlformats.org/officeDocument/2006/relationships/hyperlink" Target="https://en.wikipedia.org/wiki/Luma_(video)" TargetMode="External"/><Relationship Id="rId12" Type="http://schemas.openxmlformats.org/officeDocument/2006/relationships/hyperlink" Target="https://en.wikipedia.org/wiki/4:2: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en.wikipedia.org/wiki/Motion_compensation" TargetMode="External"/><Relationship Id="rId11" Type="http://schemas.openxmlformats.org/officeDocument/2006/relationships/hyperlink" Target="https://en.wikipedia.org/wiki/Chrominance" TargetMode="External"/><Relationship Id="rId5" Type="http://schemas.openxmlformats.org/officeDocument/2006/relationships/hyperlink" Target="https://en.wikipedia.org/wiki/Video_compression_picture_types#Bi-directional_predicted_frames/slices_(B-frames/slices)" TargetMode="External"/><Relationship Id="rId10" Type="http://schemas.openxmlformats.org/officeDocument/2006/relationships/hyperlink" Target="https://en.wikipedia.org/wiki/Qpel" TargetMode="External"/><Relationship Id="rId4" Type="http://schemas.openxmlformats.org/officeDocument/2006/relationships/hyperlink" Target="https://en.wikipedia.org/wiki/Network_Abstraction_Layer#Coded_Video_Sequences" TargetMode="External"/><Relationship Id="rId9" Type="http://schemas.openxmlformats.org/officeDocument/2006/relationships/hyperlink" Target="https://en.wikipedia.org/wiki/MPEG-4_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en.wikipedia.org/wiki/Inter_frame" TargetMode="External"/><Relationship Id="rId7" Type="http://schemas.openxmlformats.org/officeDocument/2006/relationships/hyperlink" Target="https://en.wikipedia.org/wiki/Hadamard_transfor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en.wikipedia.org/wiki/Ringing_artifact" TargetMode="External"/><Relationship Id="rId5" Type="http://schemas.openxmlformats.org/officeDocument/2006/relationships/hyperlink" Target="https://en.wikipedia.org/wiki/Residual_frame" TargetMode="External"/><Relationship Id="rId4" Type="http://schemas.openxmlformats.org/officeDocument/2006/relationships/hyperlink" Target="https://en.wikipedia.org/wiki/Advanced_Video_Coding#cite_note-apple-7"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Advanced_Video_Codin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eclass.uoa.gr/courses/D476/"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normAutofit fontScale="90000"/>
          </a:bodyPr>
          <a:lstStyle/>
          <a:p>
            <a:r>
              <a:rPr lang="el-GR" b="1" dirty="0"/>
              <a:t>Το πρότυπο κωδικοποίησης βίντεο H.264</a:t>
            </a:r>
            <a:br>
              <a:rPr lang="el-GR" dirty="0"/>
            </a:br>
            <a:r>
              <a:rPr lang="el-GR" sz="3600" b="1" i="0" dirty="0">
                <a:solidFill>
                  <a:schemeClr val="bg1">
                    <a:lumMod val="50000"/>
                  </a:schemeClr>
                </a:solidFill>
                <a:effectLst/>
                <a:latin typeface="+mj-lt"/>
              </a:rPr>
              <a:t>MPEG-4 </a:t>
            </a:r>
            <a:r>
              <a:rPr lang="en-US" sz="3600" b="1" i="0" dirty="0">
                <a:solidFill>
                  <a:schemeClr val="bg1">
                    <a:lumMod val="50000"/>
                  </a:schemeClr>
                </a:solidFill>
                <a:effectLst/>
                <a:latin typeface="+mj-lt"/>
              </a:rPr>
              <a:t>Advanced Video Coding </a:t>
            </a:r>
            <a:r>
              <a:rPr lang="el-GR" sz="3600" b="1" i="0" dirty="0">
                <a:solidFill>
                  <a:schemeClr val="bg1">
                    <a:lumMod val="50000"/>
                  </a:schemeClr>
                </a:solidFill>
                <a:effectLst/>
                <a:latin typeface="+mj-lt"/>
              </a:rPr>
              <a:t> (</a:t>
            </a:r>
            <a:r>
              <a:rPr lang="en-US" sz="3600" b="1" i="0" dirty="0">
                <a:solidFill>
                  <a:schemeClr val="bg1">
                    <a:lumMod val="50000"/>
                  </a:schemeClr>
                </a:solidFill>
                <a:effectLst/>
                <a:latin typeface="+mj-lt"/>
              </a:rPr>
              <a:t>AVC)</a:t>
            </a:r>
            <a:r>
              <a:rPr lang="el-GR" sz="3600" b="1" i="0" dirty="0">
                <a:solidFill>
                  <a:schemeClr val="bg1">
                    <a:lumMod val="50000"/>
                  </a:schemeClr>
                </a:solidFill>
                <a:effectLst/>
                <a:latin typeface="+mj-lt"/>
              </a:rPr>
              <a:t> </a:t>
            </a:r>
            <a:endParaRPr lang="el-GR" dirty="0">
              <a:solidFill>
                <a:schemeClr val="bg1">
                  <a:lumMod val="50000"/>
                </a:schemeClr>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endParaRPr lang="en-US" sz="2800" dirty="0"/>
          </a:p>
          <a:p>
            <a:r>
              <a:rPr lang="el-GR" sz="2800" dirty="0"/>
              <a:t>Παντελής Μπαλαούρας</a:t>
            </a:r>
          </a:p>
          <a:p>
            <a:r>
              <a:rPr lang="el-GR" sz="2800" dirty="0"/>
              <a:t>Τμήμα Πληροφορικής &amp; Τηλεπικοινωνιών</a:t>
            </a:r>
            <a:endParaRPr lang="en-US" sz="2800" dirty="0"/>
          </a:p>
          <a:p>
            <a:r>
              <a:rPr lang="en-US" sz="2800" dirty="0"/>
              <a:t>202</a:t>
            </a:r>
            <a:r>
              <a:rPr lang="el-GR" sz="2800" dirty="0"/>
              <a:t>4</a:t>
            </a:r>
            <a:endParaRPr lang="en-US" sz="2800" dirty="0"/>
          </a:p>
          <a:p>
            <a:endParaRPr lang="el-GR" sz="2800" dirty="0"/>
          </a:p>
        </p:txBody>
      </p:sp>
    </p:spTree>
    <p:extLst>
      <p:ext uri="{BB962C8B-B14F-4D97-AF65-F5344CB8AC3E}">
        <p14:creationId xmlns:p14="http://schemas.microsoft.com/office/powerpoint/2010/main" val="224575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494CB-0E8A-46F6-84A6-723A40E2DBD8}"/>
              </a:ext>
            </a:extLst>
          </p:cNvPr>
          <p:cNvSpPr>
            <a:spLocks noGrp="1"/>
          </p:cNvSpPr>
          <p:nvPr>
            <p:ph type="title"/>
          </p:nvPr>
        </p:nvSpPr>
        <p:spPr/>
        <p:txBody>
          <a:bodyPr/>
          <a:lstStyle/>
          <a:p>
            <a:r>
              <a:rPr lang="el-GR" dirty="0"/>
              <a:t>Εφαρμογή</a:t>
            </a:r>
            <a:r>
              <a:rPr lang="en-US" dirty="0"/>
              <a:t> (1)</a:t>
            </a:r>
            <a:endParaRPr lang="el-GR" dirty="0"/>
          </a:p>
        </p:txBody>
      </p:sp>
      <p:sp>
        <p:nvSpPr>
          <p:cNvPr id="3" name="Θέση περιεχομένου 2">
            <a:extLst>
              <a:ext uri="{FF2B5EF4-FFF2-40B4-BE49-F238E27FC236}">
                <a16:creationId xmlns:a16="http://schemas.microsoft.com/office/drawing/2014/main" id="{01DE71DC-E09C-46F9-AA67-C4580DA95DB0}"/>
              </a:ext>
            </a:extLst>
          </p:cNvPr>
          <p:cNvSpPr>
            <a:spLocks noGrp="1"/>
          </p:cNvSpPr>
          <p:nvPr>
            <p:ph idx="1"/>
          </p:nvPr>
        </p:nvSpPr>
        <p:spPr>
          <a:xfrm>
            <a:off x="464156" y="1556792"/>
            <a:ext cx="8563730" cy="5026570"/>
          </a:xfrm>
        </p:spPr>
        <p:txBody>
          <a:bodyPr>
            <a:noAutofit/>
          </a:bodyPr>
          <a:lstStyle/>
          <a:p>
            <a:pPr algn="l">
              <a:spcBef>
                <a:spcPts val="600"/>
              </a:spcBef>
              <a:spcAft>
                <a:spcPts val="600"/>
              </a:spcAft>
            </a:pPr>
            <a:r>
              <a:rPr lang="el-GR" sz="2000" dirty="0"/>
              <a:t>Η κωδικοποίηση βίντεο H.264 έχει ένα πολύ ευρύ φάσμα εφαρμογών που καλύπτει όλες τις μορφές ψηφιακού συμπιεσμένου βίντεο</a:t>
            </a:r>
            <a:endParaRPr lang="en-US" sz="2000" dirty="0"/>
          </a:p>
          <a:p>
            <a:pPr lvl="1">
              <a:spcBef>
                <a:spcPts val="600"/>
              </a:spcBef>
              <a:spcAft>
                <a:spcPts val="600"/>
              </a:spcAft>
            </a:pPr>
            <a:r>
              <a:rPr lang="el-GR" sz="2000" dirty="0"/>
              <a:t>από εφαρμογές ροής στο Διαδίκτυο με χαμηλό ρυθμό μετάδοσης </a:t>
            </a:r>
            <a:r>
              <a:rPr lang="el-GR" sz="2000" dirty="0" err="1"/>
              <a:t>bit</a:t>
            </a:r>
            <a:r>
              <a:rPr lang="el-GR" sz="2000" dirty="0"/>
              <a:t> έως </a:t>
            </a:r>
            <a:endParaRPr lang="en-US" sz="2000" dirty="0"/>
          </a:p>
          <a:p>
            <a:pPr lvl="1">
              <a:spcBef>
                <a:spcPts val="600"/>
              </a:spcBef>
              <a:spcAft>
                <a:spcPts val="600"/>
              </a:spcAft>
            </a:pPr>
            <a:r>
              <a:rPr lang="el-GR" sz="2000" dirty="0"/>
              <a:t>εφαρμογές εκπομπής HDTV και ψηφιακού κινηματογράφου με κωδικοποίηση σχεδόν χωρίς απώλειες. </a:t>
            </a:r>
          </a:p>
          <a:p>
            <a:pPr algn="l">
              <a:spcBef>
                <a:spcPts val="600"/>
              </a:spcBef>
              <a:spcAft>
                <a:spcPts val="600"/>
              </a:spcAft>
            </a:pPr>
            <a:r>
              <a:rPr lang="el-GR" sz="2000" dirty="0"/>
              <a:t>Με τη χρήση του H.264, αναφέρεται </a:t>
            </a:r>
            <a:r>
              <a:rPr lang="el-GR" sz="2000" b="1" dirty="0"/>
              <a:t>εξοικονόμηση ρυθμού μετάδοσης κατά 50% </a:t>
            </a:r>
            <a:r>
              <a:rPr lang="el-GR" sz="2000" dirty="0"/>
              <a:t>ή περισσότερο σε σύγκριση με το MPEG-2 </a:t>
            </a:r>
            <a:r>
              <a:rPr lang="el-GR" sz="2000" dirty="0" err="1"/>
              <a:t>Part</a:t>
            </a:r>
            <a:r>
              <a:rPr lang="el-GR" sz="2000" dirty="0"/>
              <a:t> 2. </a:t>
            </a:r>
            <a:endParaRPr lang="en-US" sz="2000" dirty="0"/>
          </a:p>
          <a:p>
            <a:pPr algn="l">
              <a:spcBef>
                <a:spcPts val="600"/>
              </a:spcBef>
              <a:spcAft>
                <a:spcPts val="600"/>
              </a:spcAft>
            </a:pPr>
            <a:r>
              <a:rPr lang="el-GR" sz="2000" dirty="0"/>
              <a:t>Για παράδειγμα, έχει αναφερθεί ότι το H.264 παρέχει </a:t>
            </a:r>
            <a:r>
              <a:rPr lang="el-GR" sz="2000" b="1" dirty="0"/>
              <a:t>την ίδια ποιότητα ψηφιακής δορυφορικής τηλεόρασης </a:t>
            </a:r>
            <a:r>
              <a:rPr lang="el-GR" sz="2000" dirty="0"/>
              <a:t>με τις τρέχουσες υλοποιήσεις MPEG-2 με λιγότερο από το </a:t>
            </a:r>
            <a:r>
              <a:rPr lang="el-GR" sz="2000" b="1" dirty="0"/>
              <a:t>μισό ρυθμό μετάδοσης</a:t>
            </a:r>
            <a:r>
              <a:rPr lang="el-GR" sz="2000" dirty="0"/>
              <a:t>,</a:t>
            </a:r>
            <a:endParaRPr lang="en-US" sz="2000" dirty="0"/>
          </a:p>
          <a:p>
            <a:pPr lvl="1">
              <a:spcBef>
                <a:spcPts val="600"/>
              </a:spcBef>
              <a:spcAft>
                <a:spcPts val="600"/>
              </a:spcAft>
            </a:pPr>
            <a:r>
              <a:rPr lang="el-GR" sz="2000" dirty="0"/>
              <a:t>με τις τρέχουσες υλοποιήσεις MPEG-2 να λειτουργούν σε περίπου 3,5 </a:t>
            </a:r>
            <a:r>
              <a:rPr lang="el-GR" sz="2000" dirty="0" err="1"/>
              <a:t>Mbit</a:t>
            </a:r>
            <a:r>
              <a:rPr lang="el-GR" sz="2000" dirty="0"/>
              <a:t>/s και </a:t>
            </a:r>
            <a:endParaRPr lang="en-US" sz="2000" dirty="0"/>
          </a:p>
          <a:p>
            <a:pPr lvl="1">
              <a:spcBef>
                <a:spcPts val="600"/>
              </a:spcBef>
              <a:spcAft>
                <a:spcPts val="600"/>
              </a:spcAft>
            </a:pPr>
            <a:r>
              <a:rPr lang="el-GR" sz="2000" dirty="0"/>
              <a:t>το H.264 σε μόλις 1,5 </a:t>
            </a:r>
            <a:r>
              <a:rPr lang="el-GR" sz="2000" dirty="0" err="1"/>
              <a:t>Mbit</a:t>
            </a:r>
            <a:r>
              <a:rPr lang="el-GR" sz="2000" dirty="0"/>
              <a:t>/s.</a:t>
            </a:r>
          </a:p>
        </p:txBody>
      </p:sp>
    </p:spTree>
    <p:extLst>
      <p:ext uri="{BB962C8B-B14F-4D97-AF65-F5344CB8AC3E}">
        <p14:creationId xmlns:p14="http://schemas.microsoft.com/office/powerpoint/2010/main" val="1412041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3494CB-0E8A-46F6-84A6-723A40E2DBD8}"/>
              </a:ext>
            </a:extLst>
          </p:cNvPr>
          <p:cNvSpPr>
            <a:spLocks noGrp="1"/>
          </p:cNvSpPr>
          <p:nvPr>
            <p:ph type="title"/>
          </p:nvPr>
        </p:nvSpPr>
        <p:spPr/>
        <p:txBody>
          <a:bodyPr/>
          <a:lstStyle/>
          <a:p>
            <a:r>
              <a:rPr lang="el-GR" dirty="0"/>
              <a:t>Εφαρμογή</a:t>
            </a:r>
            <a:r>
              <a:rPr lang="en-US" dirty="0"/>
              <a:t> (2)</a:t>
            </a:r>
            <a:endParaRPr lang="el-GR" dirty="0"/>
          </a:p>
        </p:txBody>
      </p:sp>
      <p:sp>
        <p:nvSpPr>
          <p:cNvPr id="3" name="Θέση περιεχομένου 2">
            <a:extLst>
              <a:ext uri="{FF2B5EF4-FFF2-40B4-BE49-F238E27FC236}">
                <a16:creationId xmlns:a16="http://schemas.microsoft.com/office/drawing/2014/main" id="{01DE71DC-E09C-46F9-AA67-C4580DA95DB0}"/>
              </a:ext>
            </a:extLst>
          </p:cNvPr>
          <p:cNvSpPr>
            <a:spLocks noGrp="1"/>
          </p:cNvSpPr>
          <p:nvPr>
            <p:ph idx="1"/>
          </p:nvPr>
        </p:nvSpPr>
        <p:spPr>
          <a:xfrm>
            <a:off x="297392" y="1237478"/>
            <a:ext cx="8846608" cy="5026570"/>
          </a:xfrm>
        </p:spPr>
        <p:txBody>
          <a:bodyPr>
            <a:noAutofit/>
          </a:bodyPr>
          <a:lstStyle/>
          <a:p>
            <a:pPr marL="0" indent="0" algn="l">
              <a:spcBef>
                <a:spcPts val="600"/>
              </a:spcBef>
              <a:spcAft>
                <a:spcPts val="600"/>
              </a:spcAft>
              <a:buNone/>
            </a:pPr>
            <a:r>
              <a:rPr lang="el-GR" sz="1800" b="0" i="0" dirty="0">
                <a:solidFill>
                  <a:srgbClr val="202122"/>
                </a:solidFill>
                <a:effectLst/>
                <a:latin typeface="+mj-lt"/>
              </a:rPr>
              <a:t>Για να εξασφαλιστεί η συμβατότητα και η απρόσκοπτη υιοθέτηση του H.264/AVC, </a:t>
            </a:r>
            <a:r>
              <a:rPr lang="el-GR" sz="1800" b="1" i="0" dirty="0">
                <a:solidFill>
                  <a:srgbClr val="202122"/>
                </a:solidFill>
                <a:effectLst/>
                <a:latin typeface="+mj-lt"/>
              </a:rPr>
              <a:t>πολλοί φορείς τυποποίησης </a:t>
            </a:r>
            <a:r>
              <a:rPr lang="el-GR" sz="1800" b="0" i="0" dirty="0">
                <a:solidFill>
                  <a:srgbClr val="202122"/>
                </a:solidFill>
                <a:effectLst/>
                <a:latin typeface="+mj-lt"/>
              </a:rPr>
              <a:t>έχουν τροποποιήσει ή προσθέσει στα πρότυπα που σχετίζονται με το βίντεο, ώστε οι χρήστες αυτών των προτύπων να μπορούν να χρησιμοποιούν το H.264/AVC. </a:t>
            </a:r>
          </a:p>
          <a:p>
            <a:pPr algn="l">
              <a:spcBef>
                <a:spcPts val="600"/>
              </a:spcBef>
              <a:spcAft>
                <a:spcPts val="600"/>
              </a:spcAft>
            </a:pPr>
            <a:r>
              <a:rPr lang="el-GR" sz="1800" b="0" i="0" dirty="0">
                <a:solidFill>
                  <a:srgbClr val="202122"/>
                </a:solidFill>
                <a:effectLst/>
                <a:latin typeface="+mj-lt"/>
              </a:rPr>
              <a:t>Τόσο η μορφή </a:t>
            </a:r>
            <a:r>
              <a:rPr lang="el-GR" sz="1800" b="1" i="0" dirty="0" err="1">
                <a:solidFill>
                  <a:srgbClr val="202122"/>
                </a:solidFill>
                <a:effectLst/>
                <a:latin typeface="+mj-lt"/>
              </a:rPr>
              <a:t>Blu-ray</a:t>
            </a:r>
            <a:r>
              <a:rPr lang="el-GR" sz="1800" b="1" i="0" dirty="0">
                <a:solidFill>
                  <a:srgbClr val="202122"/>
                </a:solidFill>
                <a:effectLst/>
                <a:latin typeface="+mj-lt"/>
              </a:rPr>
              <a:t> </a:t>
            </a:r>
            <a:r>
              <a:rPr lang="el-GR" sz="1800" b="1" i="0" dirty="0" err="1">
                <a:solidFill>
                  <a:srgbClr val="202122"/>
                </a:solidFill>
                <a:effectLst/>
                <a:latin typeface="+mj-lt"/>
              </a:rPr>
              <a:t>Disc</a:t>
            </a:r>
            <a:r>
              <a:rPr lang="el-GR" sz="1800" b="1" i="0" dirty="0">
                <a:solidFill>
                  <a:srgbClr val="202122"/>
                </a:solidFill>
                <a:effectLst/>
                <a:latin typeface="+mj-lt"/>
              </a:rPr>
              <a:t> </a:t>
            </a:r>
            <a:r>
              <a:rPr lang="el-GR" sz="1800" b="0" i="0" dirty="0">
                <a:solidFill>
                  <a:srgbClr val="202122"/>
                </a:solidFill>
                <a:effectLst/>
                <a:latin typeface="+mj-lt"/>
              </a:rPr>
              <a:t>όσο και η μορφή </a:t>
            </a:r>
            <a:r>
              <a:rPr lang="el-GR" sz="1800" b="1" i="0" dirty="0">
                <a:solidFill>
                  <a:srgbClr val="202122"/>
                </a:solidFill>
                <a:effectLst/>
                <a:latin typeface="+mj-lt"/>
              </a:rPr>
              <a:t>HD DVD </a:t>
            </a:r>
            <a:r>
              <a:rPr lang="el-GR" sz="1800" b="0" i="0" dirty="0">
                <a:solidFill>
                  <a:srgbClr val="202122"/>
                </a:solidFill>
                <a:effectLst/>
                <a:latin typeface="+mj-lt"/>
              </a:rPr>
              <a:t>που έχει πλέον καταργηθεί περιλαμβάνουν </a:t>
            </a:r>
            <a:r>
              <a:rPr lang="el-GR" sz="1800" b="1" i="0" dirty="0">
                <a:solidFill>
                  <a:srgbClr val="202122"/>
                </a:solidFill>
                <a:effectLst/>
                <a:latin typeface="+mj-lt"/>
              </a:rPr>
              <a:t>το H.264/AVC High </a:t>
            </a:r>
            <a:r>
              <a:rPr lang="el-GR" sz="1800" b="1" i="0" dirty="0" err="1">
                <a:solidFill>
                  <a:srgbClr val="202122"/>
                </a:solidFill>
                <a:effectLst/>
                <a:latin typeface="+mj-lt"/>
              </a:rPr>
              <a:t>Profile</a:t>
            </a:r>
            <a:r>
              <a:rPr lang="el-GR" sz="1800" b="1" i="0" dirty="0">
                <a:solidFill>
                  <a:srgbClr val="202122"/>
                </a:solidFill>
                <a:effectLst/>
                <a:latin typeface="+mj-lt"/>
              </a:rPr>
              <a:t> </a:t>
            </a:r>
            <a:r>
              <a:rPr lang="el-GR" sz="1800" b="0" i="0" dirty="0">
                <a:solidFill>
                  <a:srgbClr val="202122"/>
                </a:solidFill>
                <a:effectLst/>
                <a:latin typeface="+mj-lt"/>
              </a:rPr>
              <a:t>ως μία από τις τρεις υποχρεωτικές μορφές συμπίεσης βίντεο. </a:t>
            </a:r>
          </a:p>
          <a:p>
            <a:pPr algn="l">
              <a:spcBef>
                <a:spcPts val="600"/>
              </a:spcBef>
              <a:spcAft>
                <a:spcPts val="600"/>
              </a:spcAft>
            </a:pPr>
            <a:r>
              <a:rPr lang="el-GR" sz="1800" b="0" i="0" dirty="0">
                <a:solidFill>
                  <a:srgbClr val="202122"/>
                </a:solidFill>
                <a:effectLst/>
                <a:latin typeface="+mj-lt"/>
              </a:rPr>
              <a:t>Το έργο </a:t>
            </a:r>
            <a:r>
              <a:rPr lang="el-GR" sz="1800" b="1" i="0" dirty="0" err="1">
                <a:solidFill>
                  <a:srgbClr val="202122"/>
                </a:solidFill>
                <a:effectLst/>
                <a:latin typeface="+mj-lt"/>
              </a:rPr>
              <a:t>Digital</a:t>
            </a:r>
            <a:r>
              <a:rPr lang="el-GR" sz="1800" b="1" i="0" dirty="0">
                <a:solidFill>
                  <a:srgbClr val="202122"/>
                </a:solidFill>
                <a:effectLst/>
                <a:latin typeface="+mj-lt"/>
              </a:rPr>
              <a:t> </a:t>
            </a:r>
            <a:r>
              <a:rPr lang="el-GR" sz="1800" b="1" i="0" dirty="0" err="1">
                <a:solidFill>
                  <a:srgbClr val="202122"/>
                </a:solidFill>
                <a:effectLst/>
                <a:latin typeface="+mj-lt"/>
              </a:rPr>
              <a:t>Video</a:t>
            </a:r>
            <a:r>
              <a:rPr lang="el-GR" sz="1800" b="1" i="0" dirty="0">
                <a:solidFill>
                  <a:srgbClr val="202122"/>
                </a:solidFill>
                <a:effectLst/>
                <a:latin typeface="+mj-lt"/>
              </a:rPr>
              <a:t> </a:t>
            </a:r>
            <a:r>
              <a:rPr lang="el-GR" sz="1800" b="1" i="0" dirty="0" err="1">
                <a:solidFill>
                  <a:srgbClr val="202122"/>
                </a:solidFill>
                <a:effectLst/>
                <a:latin typeface="+mj-lt"/>
              </a:rPr>
              <a:t>Broadcast</a:t>
            </a:r>
            <a:r>
              <a:rPr lang="el-GR" sz="1800" b="1" i="0" dirty="0">
                <a:solidFill>
                  <a:srgbClr val="202122"/>
                </a:solidFill>
                <a:effectLst/>
                <a:latin typeface="+mj-lt"/>
              </a:rPr>
              <a:t> (DVB</a:t>
            </a:r>
            <a:r>
              <a:rPr lang="el-GR" sz="1800" b="0" i="0" dirty="0">
                <a:solidFill>
                  <a:srgbClr val="202122"/>
                </a:solidFill>
                <a:effectLst/>
                <a:latin typeface="+mj-lt"/>
              </a:rPr>
              <a:t>) ενέκρινε τη χρήση του H.264/AVC για την τηλεοπτική μετάδοση στα τέλη του 2004.</a:t>
            </a:r>
          </a:p>
          <a:p>
            <a:pPr algn="l">
              <a:spcBef>
                <a:spcPts val="600"/>
              </a:spcBef>
              <a:spcAft>
                <a:spcPts val="600"/>
              </a:spcAft>
            </a:pPr>
            <a:r>
              <a:rPr lang="el-GR" sz="1800" b="0" i="0" dirty="0">
                <a:solidFill>
                  <a:srgbClr val="202122"/>
                </a:solidFill>
                <a:effectLst/>
                <a:latin typeface="+mj-lt"/>
              </a:rPr>
              <a:t>Ο οργανισμός προτύπων </a:t>
            </a:r>
            <a:r>
              <a:rPr lang="el-GR" sz="1800" b="1" i="0" dirty="0" err="1">
                <a:solidFill>
                  <a:srgbClr val="202122"/>
                </a:solidFill>
                <a:effectLst/>
                <a:latin typeface="+mj-lt"/>
              </a:rPr>
              <a:t>Advanced</a:t>
            </a:r>
            <a:r>
              <a:rPr lang="el-GR" sz="1800" b="1" i="0" dirty="0">
                <a:solidFill>
                  <a:srgbClr val="202122"/>
                </a:solidFill>
                <a:effectLst/>
                <a:latin typeface="+mj-lt"/>
              </a:rPr>
              <a:t> </a:t>
            </a:r>
            <a:r>
              <a:rPr lang="el-GR" sz="1800" b="1" i="0" dirty="0" err="1">
                <a:solidFill>
                  <a:srgbClr val="202122"/>
                </a:solidFill>
                <a:effectLst/>
                <a:latin typeface="+mj-lt"/>
              </a:rPr>
              <a:t>Television</a:t>
            </a:r>
            <a:r>
              <a:rPr lang="el-GR" sz="1800" b="1" i="0" dirty="0">
                <a:solidFill>
                  <a:srgbClr val="202122"/>
                </a:solidFill>
                <a:effectLst/>
                <a:latin typeface="+mj-lt"/>
              </a:rPr>
              <a:t> Systems Committee (ATSC) </a:t>
            </a:r>
            <a:r>
              <a:rPr lang="el-GR" sz="1800" b="0" i="0" dirty="0">
                <a:solidFill>
                  <a:srgbClr val="202122"/>
                </a:solidFill>
                <a:effectLst/>
                <a:latin typeface="+mj-lt"/>
              </a:rPr>
              <a:t>στις Ηνωμένες Πολιτείες ενέκρινε τη χρήση του H.264/AVC για τη ραδιοτηλεοπτική μετάδοση τον Ιούλιο του 2008</a:t>
            </a:r>
            <a:r>
              <a:rPr lang="en-US" sz="1800" dirty="0">
                <a:solidFill>
                  <a:srgbClr val="202122"/>
                </a:solidFill>
                <a:latin typeface="+mj-lt"/>
              </a:rPr>
              <a:t>.</a:t>
            </a:r>
          </a:p>
          <a:p>
            <a:pPr algn="l">
              <a:spcBef>
                <a:spcPts val="600"/>
              </a:spcBef>
              <a:spcAft>
                <a:spcPts val="600"/>
              </a:spcAft>
            </a:pPr>
            <a:r>
              <a:rPr lang="el-GR" sz="1800" b="0" i="0" dirty="0">
                <a:solidFill>
                  <a:srgbClr val="202122"/>
                </a:solidFill>
                <a:effectLst/>
                <a:latin typeface="+mj-lt"/>
              </a:rPr>
              <a:t>Οι αγορές </a:t>
            </a:r>
            <a:r>
              <a:rPr lang="el-GR" sz="1800" b="1" i="0" dirty="0">
                <a:solidFill>
                  <a:srgbClr val="202122"/>
                </a:solidFill>
                <a:effectLst/>
                <a:latin typeface="+mj-lt"/>
              </a:rPr>
              <a:t>CCTV</a:t>
            </a:r>
            <a:r>
              <a:rPr lang="el-GR" sz="1800" b="0" i="0" dirty="0">
                <a:solidFill>
                  <a:srgbClr val="202122"/>
                </a:solidFill>
                <a:effectLst/>
                <a:latin typeface="+mj-lt"/>
              </a:rPr>
              <a:t> (</a:t>
            </a:r>
            <a:r>
              <a:rPr lang="el-GR" sz="1800" b="0" i="0" dirty="0" err="1">
                <a:solidFill>
                  <a:srgbClr val="202122"/>
                </a:solidFill>
                <a:effectLst/>
                <a:latin typeface="+mj-lt"/>
              </a:rPr>
              <a:t>Closed</a:t>
            </a:r>
            <a:r>
              <a:rPr lang="el-GR" sz="1800" b="0" i="0" dirty="0">
                <a:solidFill>
                  <a:srgbClr val="202122"/>
                </a:solidFill>
                <a:effectLst/>
                <a:latin typeface="+mj-lt"/>
              </a:rPr>
              <a:t> </a:t>
            </a:r>
            <a:r>
              <a:rPr lang="el-GR" sz="1800" b="0" i="0" dirty="0" err="1">
                <a:solidFill>
                  <a:srgbClr val="202122"/>
                </a:solidFill>
                <a:effectLst/>
                <a:latin typeface="+mj-lt"/>
              </a:rPr>
              <a:t>Circuit</a:t>
            </a:r>
            <a:r>
              <a:rPr lang="el-GR" sz="1800" b="0" i="0" dirty="0">
                <a:solidFill>
                  <a:srgbClr val="202122"/>
                </a:solidFill>
                <a:effectLst/>
                <a:latin typeface="+mj-lt"/>
              </a:rPr>
              <a:t> TV) και </a:t>
            </a:r>
            <a:r>
              <a:rPr lang="el-GR" sz="1800" b="1" i="0" dirty="0" err="1">
                <a:solidFill>
                  <a:srgbClr val="202122"/>
                </a:solidFill>
                <a:effectLst/>
                <a:latin typeface="+mj-lt"/>
              </a:rPr>
              <a:t>Video</a:t>
            </a:r>
            <a:r>
              <a:rPr lang="el-GR" sz="1800" b="1" i="0" dirty="0">
                <a:solidFill>
                  <a:srgbClr val="202122"/>
                </a:solidFill>
                <a:effectLst/>
                <a:latin typeface="+mj-lt"/>
              </a:rPr>
              <a:t> </a:t>
            </a:r>
            <a:r>
              <a:rPr lang="el-GR" sz="1800" b="1" i="0" dirty="0" err="1">
                <a:solidFill>
                  <a:srgbClr val="202122"/>
                </a:solidFill>
                <a:effectLst/>
                <a:latin typeface="+mj-lt"/>
              </a:rPr>
              <a:t>Surveillance</a:t>
            </a:r>
            <a:r>
              <a:rPr lang="el-GR" sz="1800" b="0" i="0" dirty="0">
                <a:solidFill>
                  <a:srgbClr val="202122"/>
                </a:solidFill>
                <a:effectLst/>
                <a:latin typeface="+mj-lt"/>
              </a:rPr>
              <a:t> έχουν συμπεριλάβει την τεχνολογία σε πολλά προϊόντα.</a:t>
            </a:r>
          </a:p>
          <a:p>
            <a:pPr algn="l">
              <a:spcBef>
                <a:spcPts val="600"/>
              </a:spcBef>
              <a:spcAft>
                <a:spcPts val="600"/>
              </a:spcAft>
            </a:pPr>
            <a:r>
              <a:rPr lang="el-GR" sz="1800" b="0" i="0" dirty="0">
                <a:solidFill>
                  <a:srgbClr val="202122"/>
                </a:solidFill>
                <a:effectLst/>
                <a:latin typeface="+mj-lt"/>
              </a:rPr>
              <a:t>Πολλές κοινές</a:t>
            </a:r>
            <a:r>
              <a:rPr lang="en-US" sz="1800" b="0" i="0" dirty="0">
                <a:solidFill>
                  <a:srgbClr val="202122"/>
                </a:solidFill>
                <a:effectLst/>
                <a:latin typeface="+mj-lt"/>
              </a:rPr>
              <a:t> </a:t>
            </a:r>
            <a:r>
              <a:rPr lang="el-GR" sz="1800" dirty="0">
                <a:solidFill>
                  <a:srgbClr val="202122"/>
                </a:solidFill>
                <a:latin typeface="+mj-lt"/>
              </a:rPr>
              <a:t>κάμερες τύπου </a:t>
            </a:r>
            <a:r>
              <a:rPr lang="el-GR" sz="1800" b="1" i="0" dirty="0">
                <a:solidFill>
                  <a:srgbClr val="202122"/>
                </a:solidFill>
                <a:effectLst/>
                <a:latin typeface="+mj-lt"/>
              </a:rPr>
              <a:t>DSLR </a:t>
            </a:r>
            <a:r>
              <a:rPr lang="el-GR" sz="1800" b="0" i="0" dirty="0">
                <a:solidFill>
                  <a:srgbClr val="202122"/>
                </a:solidFill>
                <a:effectLst/>
                <a:latin typeface="+mj-lt"/>
              </a:rPr>
              <a:t>χρησιμοποιούν βίντεο H.264 τυλιγμένο σε δοχεία </a:t>
            </a:r>
            <a:r>
              <a:rPr lang="el-GR" sz="1800" b="0" i="0" dirty="0" err="1">
                <a:solidFill>
                  <a:srgbClr val="202122"/>
                </a:solidFill>
                <a:effectLst/>
                <a:latin typeface="+mj-lt"/>
              </a:rPr>
              <a:t>QuickTime</a:t>
            </a:r>
            <a:r>
              <a:rPr lang="el-GR" sz="1800" b="0" i="0" dirty="0">
                <a:solidFill>
                  <a:srgbClr val="202122"/>
                </a:solidFill>
                <a:effectLst/>
                <a:latin typeface="+mj-lt"/>
              </a:rPr>
              <a:t> MOV ως εγγενή μορφή εγγραφής.</a:t>
            </a:r>
            <a:endParaRPr lang="el-GR" sz="1800" dirty="0">
              <a:latin typeface="+mj-lt"/>
            </a:endParaRPr>
          </a:p>
        </p:txBody>
      </p:sp>
    </p:spTree>
    <p:extLst>
      <p:ext uri="{BB962C8B-B14F-4D97-AF65-F5344CB8AC3E}">
        <p14:creationId xmlns:p14="http://schemas.microsoft.com/office/powerpoint/2010/main" val="2432190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6710E8-1595-394E-C0FA-C5C9EE815114}"/>
              </a:ext>
            </a:extLst>
          </p:cNvPr>
          <p:cNvSpPr>
            <a:spLocks noGrp="1"/>
          </p:cNvSpPr>
          <p:nvPr>
            <p:ph type="title"/>
          </p:nvPr>
        </p:nvSpPr>
        <p:spPr/>
        <p:txBody>
          <a:bodyPr>
            <a:normAutofit fontScale="90000"/>
          </a:bodyPr>
          <a:lstStyle/>
          <a:p>
            <a:r>
              <a:rPr lang="el-GR" dirty="0"/>
              <a:t>Επεκτάσεις εύρους πιστότητας και επαγγελματικά προφίλ</a:t>
            </a:r>
            <a:r>
              <a:rPr lang="en-US" dirty="0"/>
              <a:t> (1)</a:t>
            </a:r>
            <a:endParaRPr lang="el-GR" dirty="0"/>
          </a:p>
        </p:txBody>
      </p:sp>
      <p:sp>
        <p:nvSpPr>
          <p:cNvPr id="3" name="Θέση περιεχομένου 2">
            <a:extLst>
              <a:ext uri="{FF2B5EF4-FFF2-40B4-BE49-F238E27FC236}">
                <a16:creationId xmlns:a16="http://schemas.microsoft.com/office/drawing/2014/main" id="{1FC1836E-D044-37DA-5184-09D377BB4721}"/>
              </a:ext>
            </a:extLst>
          </p:cNvPr>
          <p:cNvSpPr>
            <a:spLocks noGrp="1"/>
          </p:cNvSpPr>
          <p:nvPr>
            <p:ph idx="1"/>
          </p:nvPr>
        </p:nvSpPr>
        <p:spPr>
          <a:xfrm>
            <a:off x="464156" y="1556792"/>
            <a:ext cx="8578244" cy="5026570"/>
          </a:xfrm>
        </p:spPr>
        <p:txBody>
          <a:bodyPr>
            <a:normAutofit/>
          </a:bodyPr>
          <a:lstStyle/>
          <a:p>
            <a:r>
              <a:rPr lang="el-GR" sz="2200" dirty="0"/>
              <a:t>Η τυποποίηση της πρώτης έκδοσης του H.264/AVC ολοκληρώθηκε τον Μάιο του 2003. </a:t>
            </a:r>
          </a:p>
          <a:p>
            <a:r>
              <a:rPr lang="el-GR" sz="2200" dirty="0"/>
              <a:t>Στο πρώτο έργο για την επέκταση του αρχικού προτύπου, αναπτύχθηκε αυτό που ονομάστηκε </a:t>
            </a:r>
            <a:r>
              <a:rPr lang="el-GR" sz="2200" b="1" dirty="0" err="1"/>
              <a:t>Fidelity</a:t>
            </a:r>
            <a:r>
              <a:rPr lang="el-GR" sz="2200" b="1" dirty="0"/>
              <a:t> </a:t>
            </a:r>
            <a:r>
              <a:rPr lang="el-GR" sz="2200" b="1" dirty="0" err="1"/>
              <a:t>Range</a:t>
            </a:r>
            <a:r>
              <a:rPr lang="el-GR" sz="2200" b="1" dirty="0"/>
              <a:t> </a:t>
            </a:r>
            <a:r>
              <a:rPr lang="el-GR" sz="2200" b="1" dirty="0" err="1"/>
              <a:t>Extensions</a:t>
            </a:r>
            <a:r>
              <a:rPr lang="el-GR" sz="2200" b="1" dirty="0"/>
              <a:t> </a:t>
            </a:r>
            <a:r>
              <a:rPr lang="el-GR" sz="2200" dirty="0"/>
              <a:t>(</a:t>
            </a:r>
            <a:r>
              <a:rPr lang="el-GR" sz="2200" dirty="0" err="1"/>
              <a:t>FRExt</a:t>
            </a:r>
            <a:r>
              <a:rPr lang="el-GR" sz="2200" dirty="0"/>
              <a:t>). </a:t>
            </a:r>
          </a:p>
          <a:p>
            <a:r>
              <a:rPr lang="el-GR" sz="2200" dirty="0"/>
              <a:t>Αυτές οι επεκτάσεις επέτρεψαν την </a:t>
            </a:r>
            <a:r>
              <a:rPr lang="el-GR" sz="2200" b="1" dirty="0"/>
              <a:t>κωδικοποίηση βίντεο υψηλότερης ποιότητας </a:t>
            </a:r>
            <a:r>
              <a:rPr lang="el-GR" sz="2200" dirty="0"/>
              <a:t>υποστηρίζοντας</a:t>
            </a:r>
          </a:p>
          <a:p>
            <a:pPr lvl="1"/>
            <a:r>
              <a:rPr lang="el-GR" sz="2200" dirty="0"/>
              <a:t>αυξημένη ακρίβεια βάθους </a:t>
            </a:r>
            <a:r>
              <a:rPr lang="el-GR" sz="2200" dirty="0" err="1"/>
              <a:t>bit</a:t>
            </a:r>
            <a:r>
              <a:rPr lang="el-GR" sz="2200" dirty="0"/>
              <a:t> δείγματος και</a:t>
            </a:r>
          </a:p>
          <a:p>
            <a:pPr lvl="1"/>
            <a:r>
              <a:rPr lang="el-GR" sz="2200" dirty="0"/>
              <a:t>χρωματικές πληροφορίες υψηλότερης ανάλυσης, συμπεριλαμβανομένων των δομών </a:t>
            </a:r>
            <a:r>
              <a:rPr lang="el-GR" sz="2200" dirty="0" err="1"/>
              <a:t>δειγματοτοληψίας</a:t>
            </a:r>
            <a:r>
              <a:rPr lang="el-GR" sz="2200" dirty="0"/>
              <a:t> που είναι γνωστές ως Y′CBCR 4:2:2 (γνωστές και ως YUV 4:2:2) και 4:4:4. </a:t>
            </a:r>
          </a:p>
        </p:txBody>
      </p:sp>
    </p:spTree>
    <p:extLst>
      <p:ext uri="{BB962C8B-B14F-4D97-AF65-F5344CB8AC3E}">
        <p14:creationId xmlns:p14="http://schemas.microsoft.com/office/powerpoint/2010/main" val="2454146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6710E8-1595-394E-C0FA-C5C9EE815114}"/>
              </a:ext>
            </a:extLst>
          </p:cNvPr>
          <p:cNvSpPr>
            <a:spLocks noGrp="1"/>
          </p:cNvSpPr>
          <p:nvPr>
            <p:ph type="title"/>
          </p:nvPr>
        </p:nvSpPr>
        <p:spPr/>
        <p:txBody>
          <a:bodyPr>
            <a:normAutofit fontScale="90000"/>
          </a:bodyPr>
          <a:lstStyle/>
          <a:p>
            <a:r>
              <a:rPr lang="el-GR" dirty="0"/>
              <a:t>Επεκτάσεις εύρους πιστότητας και επαγγελματικά προφίλ</a:t>
            </a:r>
            <a:r>
              <a:rPr lang="en-US" dirty="0"/>
              <a:t> (2)</a:t>
            </a:r>
            <a:endParaRPr lang="el-GR" dirty="0"/>
          </a:p>
        </p:txBody>
      </p:sp>
      <p:sp>
        <p:nvSpPr>
          <p:cNvPr id="3" name="Θέση περιεχομένου 2">
            <a:extLst>
              <a:ext uri="{FF2B5EF4-FFF2-40B4-BE49-F238E27FC236}">
                <a16:creationId xmlns:a16="http://schemas.microsoft.com/office/drawing/2014/main" id="{1FC1836E-D044-37DA-5184-09D377BB4721}"/>
              </a:ext>
            </a:extLst>
          </p:cNvPr>
          <p:cNvSpPr>
            <a:spLocks noGrp="1"/>
          </p:cNvSpPr>
          <p:nvPr>
            <p:ph idx="1"/>
          </p:nvPr>
        </p:nvSpPr>
        <p:spPr>
          <a:xfrm>
            <a:off x="464156" y="1556792"/>
            <a:ext cx="8679844" cy="5026570"/>
          </a:xfrm>
        </p:spPr>
        <p:txBody>
          <a:bodyPr>
            <a:normAutofit/>
          </a:bodyPr>
          <a:lstStyle/>
          <a:p>
            <a:r>
              <a:rPr lang="el-GR" sz="2200" dirty="0"/>
              <a:t>Αρκετά άλλα χαρακτηριστικά</a:t>
            </a:r>
          </a:p>
          <a:p>
            <a:pPr lvl="1"/>
            <a:r>
              <a:rPr lang="el-GR" sz="2200" dirty="0"/>
              <a:t>η προσθήκη ενός ακέραιου διακριτού </a:t>
            </a:r>
            <a:r>
              <a:rPr lang="el-GR" sz="2200" dirty="0" err="1"/>
              <a:t>συνημιτονικού</a:t>
            </a:r>
            <a:r>
              <a:rPr lang="el-GR" sz="2200" dirty="0"/>
              <a:t> μετασχηματισμού 8×8 (</a:t>
            </a:r>
            <a:r>
              <a:rPr lang="el-GR" sz="2200" dirty="0" err="1"/>
              <a:t>integer</a:t>
            </a:r>
            <a:r>
              <a:rPr lang="el-GR" sz="2200" dirty="0"/>
              <a:t> DCT) με προσαρμοστική εναλλαγή μεταξύ των μετασχηματισμών 4×4 και 8×8,</a:t>
            </a:r>
          </a:p>
          <a:p>
            <a:pPr lvl="1"/>
            <a:r>
              <a:rPr lang="el-GR" sz="2200" dirty="0"/>
              <a:t>πίνακες στάθμισης </a:t>
            </a:r>
            <a:r>
              <a:rPr lang="el-GR" sz="2200" dirty="0" err="1"/>
              <a:t>κβάντισης</a:t>
            </a:r>
            <a:r>
              <a:rPr lang="el-GR" sz="2200" dirty="0"/>
              <a:t> με βάση την αντίληψη που καθορίζονται από τον κωδικοποιητή, </a:t>
            </a:r>
          </a:p>
          <a:p>
            <a:pPr lvl="1"/>
            <a:r>
              <a:rPr lang="el-GR" sz="2200" dirty="0"/>
              <a:t>αποτελεσματική κωδικοποίηση χωρίς απώλειες μεταξύ εικόνων</a:t>
            </a:r>
            <a:r>
              <a:rPr lang="en-US" sz="2200" dirty="0"/>
              <a:t>,</a:t>
            </a:r>
            <a:r>
              <a:rPr lang="el-GR" sz="2200" dirty="0"/>
              <a:t> </a:t>
            </a:r>
            <a:endParaRPr lang="en-US" sz="2200" dirty="0"/>
          </a:p>
          <a:p>
            <a:pPr lvl="1"/>
            <a:r>
              <a:rPr lang="el-GR" sz="2200" dirty="0"/>
              <a:t>υποστήριξη πρόσθετων χρωματικών χώρων. </a:t>
            </a:r>
          </a:p>
          <a:p>
            <a:r>
              <a:rPr lang="el-GR" sz="2200" dirty="0"/>
              <a:t>Οι εργασίες σχεδιασμού για το έργο </a:t>
            </a:r>
            <a:r>
              <a:rPr lang="el-GR" sz="2200" dirty="0" err="1"/>
              <a:t>FRExt</a:t>
            </a:r>
            <a:r>
              <a:rPr lang="el-GR" sz="2200" dirty="0"/>
              <a:t> ολοκληρώθηκαν τον Ιούλιο του 2004 και οι εργασίες σύνταξής τους ολοκληρώθηκαν τον Σεπτέμβριο του 2004.</a:t>
            </a:r>
          </a:p>
        </p:txBody>
      </p:sp>
    </p:spTree>
    <p:extLst>
      <p:ext uri="{BB962C8B-B14F-4D97-AF65-F5344CB8AC3E}">
        <p14:creationId xmlns:p14="http://schemas.microsoft.com/office/powerpoint/2010/main" val="2986456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6710E8-1595-394E-C0FA-C5C9EE815114}"/>
              </a:ext>
            </a:extLst>
          </p:cNvPr>
          <p:cNvSpPr>
            <a:spLocks noGrp="1"/>
          </p:cNvSpPr>
          <p:nvPr>
            <p:ph type="title"/>
          </p:nvPr>
        </p:nvSpPr>
        <p:spPr/>
        <p:txBody>
          <a:bodyPr>
            <a:normAutofit fontScale="90000"/>
          </a:bodyPr>
          <a:lstStyle/>
          <a:p>
            <a:r>
              <a:rPr lang="el-GR" dirty="0"/>
              <a:t>Επεκτάσεις εύρους πιστότητας και επαγγελματικά προφίλ</a:t>
            </a:r>
            <a:r>
              <a:rPr lang="en-US" dirty="0"/>
              <a:t> (3)</a:t>
            </a:r>
            <a:endParaRPr lang="el-GR" dirty="0"/>
          </a:p>
        </p:txBody>
      </p:sp>
      <p:sp>
        <p:nvSpPr>
          <p:cNvPr id="3" name="Θέση περιεχομένου 2">
            <a:extLst>
              <a:ext uri="{FF2B5EF4-FFF2-40B4-BE49-F238E27FC236}">
                <a16:creationId xmlns:a16="http://schemas.microsoft.com/office/drawing/2014/main" id="{1FC1836E-D044-37DA-5184-09D377BB4721}"/>
              </a:ext>
            </a:extLst>
          </p:cNvPr>
          <p:cNvSpPr>
            <a:spLocks noGrp="1"/>
          </p:cNvSpPr>
          <p:nvPr>
            <p:ph idx="1"/>
          </p:nvPr>
        </p:nvSpPr>
        <p:spPr>
          <a:xfrm>
            <a:off x="464156" y="1556792"/>
            <a:ext cx="8679844" cy="5026570"/>
          </a:xfrm>
        </p:spPr>
        <p:txBody>
          <a:bodyPr>
            <a:normAutofit/>
          </a:bodyPr>
          <a:lstStyle/>
          <a:p>
            <a:r>
              <a:rPr lang="el-GR" sz="2400" dirty="0"/>
              <a:t>Στη συνέχεια αναπτύχθηκαν άλλα πέντε νέα προφίλ (βλ. έκδοση 7 παρακάτω) που προορίζονταν κυρίως για </a:t>
            </a:r>
            <a:r>
              <a:rPr lang="el-GR" sz="2400" b="1" dirty="0"/>
              <a:t>επαγγελματικές εφαρμογές</a:t>
            </a:r>
            <a:r>
              <a:rPr lang="el-GR" sz="2400" dirty="0"/>
              <a:t>, προσθέτοντας </a:t>
            </a:r>
          </a:p>
          <a:p>
            <a:pPr lvl="1"/>
            <a:r>
              <a:rPr lang="el-GR" sz="2400" dirty="0"/>
              <a:t>υποστήριξη χρωματικών χώρων </a:t>
            </a:r>
            <a:r>
              <a:rPr lang="el-GR" sz="2400" dirty="0" err="1"/>
              <a:t>extended-gamut</a:t>
            </a:r>
            <a:r>
              <a:rPr lang="el-GR" sz="2400" dirty="0"/>
              <a:t>,</a:t>
            </a:r>
          </a:p>
          <a:p>
            <a:pPr lvl="1"/>
            <a:r>
              <a:rPr lang="el-GR" sz="2400" dirty="0"/>
              <a:t>ορίζοντας πρόσθετους δείκτες αναλογίας διαστάσεων, </a:t>
            </a:r>
          </a:p>
          <a:p>
            <a:pPr lvl="1"/>
            <a:r>
              <a:rPr lang="el-GR" sz="2400" dirty="0"/>
              <a:t>ορίζοντας δύο πρόσθετους τύπους "συμπληρωματικών πληροφοριών βελτίωσης" (post-</a:t>
            </a:r>
            <a:r>
              <a:rPr lang="el-GR" sz="2400" dirty="0" err="1"/>
              <a:t>filter</a:t>
            </a:r>
            <a:r>
              <a:rPr lang="el-GR" sz="2400" dirty="0"/>
              <a:t> </a:t>
            </a:r>
            <a:r>
              <a:rPr lang="el-GR" sz="2400" dirty="0" err="1"/>
              <a:t>hint</a:t>
            </a:r>
            <a:r>
              <a:rPr lang="el-GR" sz="2400" dirty="0"/>
              <a:t> και </a:t>
            </a:r>
            <a:r>
              <a:rPr lang="el-GR" sz="2400" dirty="0" err="1"/>
              <a:t>tone</a:t>
            </a:r>
            <a:r>
              <a:rPr lang="el-GR" sz="2400" dirty="0"/>
              <a:t> </a:t>
            </a:r>
            <a:r>
              <a:rPr lang="el-GR" sz="2400" dirty="0" err="1"/>
              <a:t>mapping</a:t>
            </a:r>
            <a:r>
              <a:rPr lang="el-GR" sz="2400" dirty="0"/>
              <a:t>), </a:t>
            </a:r>
          </a:p>
          <a:p>
            <a:pPr lvl="1"/>
            <a:r>
              <a:rPr lang="el-GR" sz="2400" dirty="0"/>
              <a:t>και καταργώντας ένα από τα προηγούμενα προφίλ </a:t>
            </a:r>
            <a:r>
              <a:rPr lang="el-GR" sz="2400" dirty="0" err="1"/>
              <a:t>FRExt</a:t>
            </a:r>
            <a:r>
              <a:rPr lang="el-GR" sz="2400" dirty="0"/>
              <a:t> (το προφίλ High 4:4:4)</a:t>
            </a:r>
          </a:p>
        </p:txBody>
      </p:sp>
    </p:spTree>
    <p:extLst>
      <p:ext uri="{BB962C8B-B14F-4D97-AF65-F5344CB8AC3E}">
        <p14:creationId xmlns:p14="http://schemas.microsoft.com/office/powerpoint/2010/main" val="1591379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13FE0D-BD68-72D4-1547-45CF36D5EC13}"/>
              </a:ext>
            </a:extLst>
          </p:cNvPr>
          <p:cNvSpPr>
            <a:spLocks noGrp="1"/>
          </p:cNvSpPr>
          <p:nvPr>
            <p:ph type="title"/>
          </p:nvPr>
        </p:nvSpPr>
        <p:spPr/>
        <p:txBody>
          <a:bodyPr>
            <a:normAutofit fontScale="90000"/>
          </a:bodyPr>
          <a:lstStyle/>
          <a:p>
            <a:r>
              <a:rPr lang="el-GR" dirty="0"/>
              <a:t>Κλιμακούμενη κωδικοποίηση βίντεο</a:t>
            </a:r>
            <a:br>
              <a:rPr lang="el-GR" dirty="0"/>
            </a:br>
            <a:r>
              <a:rPr lang="en-US" dirty="0"/>
              <a:t>Scalable video Coding (1)</a:t>
            </a:r>
            <a:endParaRPr lang="el-GR" dirty="0"/>
          </a:p>
        </p:txBody>
      </p:sp>
      <p:sp>
        <p:nvSpPr>
          <p:cNvPr id="3" name="Θέση περιεχομένου 2">
            <a:extLst>
              <a:ext uri="{FF2B5EF4-FFF2-40B4-BE49-F238E27FC236}">
                <a16:creationId xmlns:a16="http://schemas.microsoft.com/office/drawing/2014/main" id="{E711D56A-78D2-505E-6A0C-F2AC459E50D4}"/>
              </a:ext>
            </a:extLst>
          </p:cNvPr>
          <p:cNvSpPr>
            <a:spLocks noGrp="1"/>
          </p:cNvSpPr>
          <p:nvPr>
            <p:ph idx="1"/>
          </p:nvPr>
        </p:nvSpPr>
        <p:spPr>
          <a:xfrm>
            <a:off x="464156" y="1556792"/>
            <a:ext cx="8375044" cy="4829494"/>
          </a:xfrm>
        </p:spPr>
        <p:txBody>
          <a:bodyPr>
            <a:normAutofit fontScale="70000" lnSpcReduction="20000"/>
          </a:bodyPr>
          <a:lstStyle/>
          <a:p>
            <a:r>
              <a:rPr lang="el-GR" dirty="0"/>
              <a:t>Το επόμενο σημαντικό χαρακτηριστικό που προστέθηκε στο πρότυπο ήταν η </a:t>
            </a:r>
            <a:r>
              <a:rPr lang="el-GR" b="1" dirty="0"/>
              <a:t>κλιμακούμενη κωδικοποίηση βίντεο (SVC). </a:t>
            </a:r>
          </a:p>
          <a:p>
            <a:r>
              <a:rPr lang="el-GR" dirty="0"/>
              <a:t>Το SVC, που προσδιορίζεται στο παράρτημα G του H.264/AVC, </a:t>
            </a:r>
          </a:p>
          <a:p>
            <a:pPr lvl="1"/>
            <a:r>
              <a:rPr lang="el-GR" dirty="0"/>
              <a:t>επιτρέπει την κατασκευή ροών </a:t>
            </a:r>
            <a:r>
              <a:rPr lang="el-GR" dirty="0" err="1"/>
              <a:t>bit</a:t>
            </a:r>
            <a:r>
              <a:rPr lang="el-GR" dirty="0"/>
              <a:t> που περιέχουν </a:t>
            </a:r>
            <a:r>
              <a:rPr lang="el-GR" b="1" dirty="0"/>
              <a:t>στρώματα </a:t>
            </a:r>
            <a:r>
              <a:rPr lang="el-GR" b="1" dirty="0" err="1"/>
              <a:t>υποροών</a:t>
            </a:r>
            <a:r>
              <a:rPr lang="el-GR" b="1" dirty="0"/>
              <a:t> </a:t>
            </a:r>
            <a:r>
              <a:rPr lang="el-GR" dirty="0" err="1"/>
              <a:t>bit</a:t>
            </a:r>
            <a:r>
              <a:rPr lang="el-GR" dirty="0"/>
              <a:t> που συμμορφώνονται επίσης με το πρότυπο, συμπεριλαμβανομένου ενός τέτοιου </a:t>
            </a:r>
            <a:r>
              <a:rPr lang="el-GR" dirty="0" err="1"/>
              <a:t>bitstream</a:t>
            </a:r>
            <a:r>
              <a:rPr lang="el-GR" dirty="0"/>
              <a:t> γνωστού ως </a:t>
            </a:r>
            <a:r>
              <a:rPr lang="el-GR" b="1" dirty="0"/>
              <a:t>"στρώμα βάσης" </a:t>
            </a:r>
            <a:r>
              <a:rPr lang="el-GR" dirty="0"/>
              <a:t>που μπορεί να αποκωδικοποιηθεί από έναν κωδικοποιητή H.264/AVC που δεν υποστηρίζει το SVC. </a:t>
            </a:r>
          </a:p>
          <a:p>
            <a:r>
              <a:rPr lang="el-GR" dirty="0"/>
              <a:t>Για τη </a:t>
            </a:r>
            <a:r>
              <a:rPr lang="el-GR" b="1" dirty="0"/>
              <a:t>χρονική κλιμάκωση </a:t>
            </a:r>
            <a:r>
              <a:rPr lang="el-GR" dirty="0"/>
              <a:t>της ροής </a:t>
            </a:r>
            <a:r>
              <a:rPr lang="el-GR" dirty="0" err="1"/>
              <a:t>bit</a:t>
            </a:r>
            <a:r>
              <a:rPr lang="el-GR" dirty="0"/>
              <a:t> </a:t>
            </a:r>
          </a:p>
          <a:p>
            <a:pPr lvl="1"/>
            <a:r>
              <a:rPr lang="el-GR" dirty="0"/>
              <a:t>παρουσία μιας </a:t>
            </a:r>
            <a:r>
              <a:rPr lang="el-GR" b="1" dirty="0" err="1"/>
              <a:t>υπο</a:t>
            </a:r>
            <a:r>
              <a:rPr lang="el-GR" b="1" dirty="0"/>
              <a:t>-ροής </a:t>
            </a:r>
            <a:r>
              <a:rPr lang="el-GR" b="1" dirty="0" err="1"/>
              <a:t>bit</a:t>
            </a:r>
            <a:r>
              <a:rPr lang="el-GR" b="1" dirty="0"/>
              <a:t> με μικρότερο ρυθμό χρονικής δειγματοληψίας </a:t>
            </a:r>
            <a:r>
              <a:rPr lang="en-US" b="1" dirty="0"/>
              <a:t>(</a:t>
            </a:r>
            <a:r>
              <a:rPr lang="el-GR" b="1" dirty="0"/>
              <a:t>μικρότερο </a:t>
            </a:r>
            <a:r>
              <a:rPr lang="en-US" b="1" dirty="0"/>
              <a:t>fps) </a:t>
            </a:r>
            <a:r>
              <a:rPr lang="el-GR" b="1" dirty="0"/>
              <a:t>από τη βασική ροή </a:t>
            </a:r>
            <a:r>
              <a:rPr lang="el-GR" b="1" dirty="0" err="1"/>
              <a:t>bit</a:t>
            </a:r>
            <a:endParaRPr lang="el-GR" dirty="0"/>
          </a:p>
          <a:p>
            <a:pPr lvl="1"/>
            <a:r>
              <a:rPr lang="el-GR" dirty="0"/>
              <a:t>αφαιρούνται πλήρεις μονάδες πρόσβασης </a:t>
            </a:r>
            <a:r>
              <a:rPr lang="en-US" dirty="0"/>
              <a:t>(NAL access units) </a:t>
            </a:r>
            <a:r>
              <a:rPr lang="el-GR" dirty="0"/>
              <a:t>από τη βασική ροή </a:t>
            </a:r>
            <a:r>
              <a:rPr lang="el-GR" dirty="0" err="1"/>
              <a:t>bit</a:t>
            </a:r>
            <a:r>
              <a:rPr lang="el-GR" dirty="0"/>
              <a:t> κατά την εξαγωγή της </a:t>
            </a:r>
            <a:r>
              <a:rPr lang="el-GR" dirty="0" err="1"/>
              <a:t>υπο</a:t>
            </a:r>
            <a:r>
              <a:rPr lang="el-GR" dirty="0"/>
              <a:t>-ροής </a:t>
            </a:r>
            <a:r>
              <a:rPr lang="el-GR" dirty="0" err="1"/>
              <a:t>bit</a:t>
            </a:r>
            <a:r>
              <a:rPr lang="el-GR" dirty="0"/>
              <a:t>. Στην περίπτωση αυτή, η εικόνες υψηλού επιπέδου και οι εικόνες αναφοράς κατασκευάζονται ανάλογα στο ρεύμα </a:t>
            </a:r>
            <a:r>
              <a:rPr lang="el-GR" dirty="0" err="1"/>
              <a:t>bit</a:t>
            </a:r>
            <a:r>
              <a:rPr lang="el-GR" dirty="0"/>
              <a:t>.</a:t>
            </a:r>
          </a:p>
        </p:txBody>
      </p:sp>
    </p:spTree>
    <p:extLst>
      <p:ext uri="{BB962C8B-B14F-4D97-AF65-F5344CB8AC3E}">
        <p14:creationId xmlns:p14="http://schemas.microsoft.com/office/powerpoint/2010/main" val="245949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13FE0D-BD68-72D4-1547-45CF36D5EC13}"/>
              </a:ext>
            </a:extLst>
          </p:cNvPr>
          <p:cNvSpPr>
            <a:spLocks noGrp="1"/>
          </p:cNvSpPr>
          <p:nvPr>
            <p:ph type="title"/>
          </p:nvPr>
        </p:nvSpPr>
        <p:spPr/>
        <p:txBody>
          <a:bodyPr>
            <a:normAutofit fontScale="90000"/>
          </a:bodyPr>
          <a:lstStyle/>
          <a:p>
            <a:r>
              <a:rPr lang="el-GR" dirty="0"/>
              <a:t>Κλιμακούμενη κωδικοποίηση βίντεο</a:t>
            </a:r>
            <a:br>
              <a:rPr lang="el-GR" dirty="0"/>
            </a:br>
            <a:r>
              <a:rPr lang="en-US" dirty="0"/>
              <a:t>Scalable Video Coding (2)</a:t>
            </a:r>
            <a:endParaRPr lang="el-GR" dirty="0"/>
          </a:p>
        </p:txBody>
      </p:sp>
      <p:sp>
        <p:nvSpPr>
          <p:cNvPr id="3" name="Θέση περιεχομένου 2">
            <a:extLst>
              <a:ext uri="{FF2B5EF4-FFF2-40B4-BE49-F238E27FC236}">
                <a16:creationId xmlns:a16="http://schemas.microsoft.com/office/drawing/2014/main" id="{E711D56A-78D2-505E-6A0C-F2AC459E50D4}"/>
              </a:ext>
            </a:extLst>
          </p:cNvPr>
          <p:cNvSpPr>
            <a:spLocks noGrp="1"/>
          </p:cNvSpPr>
          <p:nvPr>
            <p:ph idx="1"/>
          </p:nvPr>
        </p:nvSpPr>
        <p:spPr>
          <a:xfrm>
            <a:off x="464156" y="1556792"/>
            <a:ext cx="8229600" cy="4829494"/>
          </a:xfrm>
        </p:spPr>
        <p:txBody>
          <a:bodyPr>
            <a:normAutofit/>
          </a:bodyPr>
          <a:lstStyle/>
          <a:p>
            <a:r>
              <a:rPr lang="el-GR" sz="2200" dirty="0"/>
              <a:t>Από την άλλη πλευρά, για τη </a:t>
            </a:r>
            <a:r>
              <a:rPr lang="el-GR" sz="2200" b="1" dirty="0"/>
              <a:t>χωρική και ποιοτική κλιμάκωση </a:t>
            </a:r>
            <a:r>
              <a:rPr lang="el-GR" sz="2200" dirty="0"/>
              <a:t>του ρεύματος </a:t>
            </a:r>
            <a:r>
              <a:rPr lang="el-GR" sz="2200" dirty="0" err="1"/>
              <a:t>bit</a:t>
            </a:r>
            <a:r>
              <a:rPr lang="el-GR" sz="2200" dirty="0"/>
              <a:t> (δηλαδή την παρουσία ενός </a:t>
            </a:r>
            <a:r>
              <a:rPr lang="el-GR" sz="2200" dirty="0" err="1"/>
              <a:t>υπο</a:t>
            </a:r>
            <a:r>
              <a:rPr lang="el-GR" sz="2200" dirty="0"/>
              <a:t>-ρεύματος </a:t>
            </a:r>
            <a:r>
              <a:rPr lang="el-GR" sz="2200" dirty="0" err="1"/>
              <a:t>bit</a:t>
            </a:r>
            <a:r>
              <a:rPr lang="el-GR" sz="2200" dirty="0"/>
              <a:t> με χαμηλότερη χωρική ανάλυση/ποιότητα από το κύριο ρεύμα </a:t>
            </a:r>
            <a:r>
              <a:rPr lang="el-GR" sz="2200" dirty="0" err="1"/>
              <a:t>bit</a:t>
            </a:r>
            <a:r>
              <a:rPr lang="el-GR" sz="2200" dirty="0"/>
              <a:t>), το NAL (</a:t>
            </a:r>
            <a:r>
              <a:rPr lang="el-GR" sz="2200" dirty="0" err="1"/>
              <a:t>Network</a:t>
            </a:r>
            <a:r>
              <a:rPr lang="el-GR" sz="2200" dirty="0"/>
              <a:t> </a:t>
            </a:r>
            <a:r>
              <a:rPr lang="el-GR" sz="2200" dirty="0" err="1"/>
              <a:t>Abstraction</a:t>
            </a:r>
            <a:r>
              <a:rPr lang="el-GR" sz="2200" dirty="0"/>
              <a:t> </a:t>
            </a:r>
            <a:r>
              <a:rPr lang="el-GR" sz="2200" dirty="0" err="1"/>
              <a:t>Layer</a:t>
            </a:r>
            <a:r>
              <a:rPr lang="el-GR" sz="2200" dirty="0"/>
              <a:t>) αφαιρείται από το ρεύμα </a:t>
            </a:r>
            <a:r>
              <a:rPr lang="el-GR" sz="2200" dirty="0" err="1"/>
              <a:t>bit</a:t>
            </a:r>
            <a:r>
              <a:rPr lang="el-GR" sz="2200" dirty="0"/>
              <a:t> κατά την εξαγωγή του </a:t>
            </a:r>
            <a:r>
              <a:rPr lang="el-GR" sz="2200" dirty="0" err="1"/>
              <a:t>υπο</a:t>
            </a:r>
            <a:r>
              <a:rPr lang="el-GR" sz="2200" dirty="0"/>
              <a:t>-ρεύματος </a:t>
            </a:r>
            <a:r>
              <a:rPr lang="el-GR" sz="2200" dirty="0" err="1"/>
              <a:t>bit</a:t>
            </a:r>
            <a:r>
              <a:rPr lang="el-GR" sz="2200" dirty="0"/>
              <a:t>. </a:t>
            </a:r>
          </a:p>
          <a:p>
            <a:r>
              <a:rPr lang="el-GR" sz="2200" dirty="0"/>
              <a:t>Στην περίπτωση αυτή, η πρόβλεψη μεταξύ των επιπέδων (δηλαδή η πρόβλεψη του σήματος υψηλότερης χωρικής ανάλυσης/ποιότητας από τα δεδομένα του σήματος χαμηλότερης χωρικής ανάλυσης/ποιότητας) χρησιμοποιείται συνήθως για αποτελεσματική κωδικοποίηση.</a:t>
            </a:r>
          </a:p>
          <a:p>
            <a:r>
              <a:rPr lang="el-GR" sz="2200" dirty="0"/>
              <a:t>Οι επεκτάσεις της κλιμακούμενης κωδικοποίησης βίντεο ολοκληρώθηκαν τον Νοέμβριο του 2007.</a:t>
            </a:r>
          </a:p>
        </p:txBody>
      </p:sp>
    </p:spTree>
    <p:extLst>
      <p:ext uri="{BB962C8B-B14F-4D97-AF65-F5344CB8AC3E}">
        <p14:creationId xmlns:p14="http://schemas.microsoft.com/office/powerpoint/2010/main" val="122791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B040C0-253A-05FF-B925-EE0141EC1B7D}"/>
              </a:ext>
            </a:extLst>
          </p:cNvPr>
          <p:cNvSpPr>
            <a:spLocks noGrp="1"/>
          </p:cNvSpPr>
          <p:nvPr>
            <p:ph type="title"/>
          </p:nvPr>
        </p:nvSpPr>
        <p:spPr/>
        <p:txBody>
          <a:bodyPr>
            <a:normAutofit fontScale="90000"/>
          </a:bodyPr>
          <a:lstStyle/>
          <a:p>
            <a:r>
              <a:rPr lang="el-GR" dirty="0"/>
              <a:t>Κωδικοποίηση βίντεο πολλαπλών προβολών - </a:t>
            </a:r>
            <a:r>
              <a:rPr lang="en-US" dirty="0"/>
              <a:t>Multiview Video Coding</a:t>
            </a:r>
            <a:endParaRPr lang="el-GR" dirty="0"/>
          </a:p>
        </p:txBody>
      </p:sp>
      <p:sp>
        <p:nvSpPr>
          <p:cNvPr id="3" name="Θέση περιεχομένου 2">
            <a:extLst>
              <a:ext uri="{FF2B5EF4-FFF2-40B4-BE49-F238E27FC236}">
                <a16:creationId xmlns:a16="http://schemas.microsoft.com/office/drawing/2014/main" id="{7931193B-D455-8B07-0330-3E31E8A1C8E5}"/>
              </a:ext>
            </a:extLst>
          </p:cNvPr>
          <p:cNvSpPr>
            <a:spLocks noGrp="1"/>
          </p:cNvSpPr>
          <p:nvPr>
            <p:ph idx="1"/>
          </p:nvPr>
        </p:nvSpPr>
        <p:spPr/>
        <p:txBody>
          <a:bodyPr>
            <a:normAutofit fontScale="70000" lnSpcReduction="20000"/>
          </a:bodyPr>
          <a:lstStyle/>
          <a:p>
            <a:r>
              <a:rPr lang="el-GR" dirty="0"/>
              <a:t>Το MVC, που προσδιορίζεται στο παράρτημα H του H.264/AVC, επιτρέπει την κατασκευή ροών </a:t>
            </a:r>
            <a:r>
              <a:rPr lang="el-GR" dirty="0" err="1"/>
              <a:t>bit</a:t>
            </a:r>
            <a:r>
              <a:rPr lang="el-GR" dirty="0"/>
              <a:t> που </a:t>
            </a:r>
            <a:r>
              <a:rPr lang="el-GR" b="1" dirty="0"/>
              <a:t>αντιπροσωπεύουν περισσότερες από μία προβολές μιας σκηνής βίντεο. </a:t>
            </a:r>
          </a:p>
          <a:p>
            <a:r>
              <a:rPr lang="el-GR" dirty="0"/>
              <a:t>Ένα σημαντικό παράδειγμα αυτής της λειτουργίας είναι η κωδικοποίηση </a:t>
            </a:r>
            <a:r>
              <a:rPr lang="el-GR" b="1" dirty="0"/>
              <a:t>στερεοσκοπικού 3D βίντεο</a:t>
            </a:r>
            <a:r>
              <a:rPr lang="el-GR" dirty="0"/>
              <a:t>. </a:t>
            </a:r>
          </a:p>
          <a:p>
            <a:r>
              <a:rPr lang="el-GR" dirty="0"/>
              <a:t>Στο πλαίσιο των εργασιών για το MVC αναπτύχθηκαν δύο προφίλ: </a:t>
            </a:r>
          </a:p>
          <a:p>
            <a:pPr lvl="1"/>
            <a:r>
              <a:rPr lang="el-GR" dirty="0"/>
              <a:t>Το </a:t>
            </a:r>
            <a:r>
              <a:rPr lang="el-GR" b="1" dirty="0"/>
              <a:t>προφίλ </a:t>
            </a:r>
            <a:r>
              <a:rPr lang="el-GR" b="1" dirty="0" err="1"/>
              <a:t>Multiview</a:t>
            </a:r>
            <a:r>
              <a:rPr lang="el-GR" b="1" dirty="0"/>
              <a:t> High </a:t>
            </a:r>
            <a:r>
              <a:rPr lang="el-GR" dirty="0"/>
              <a:t>υποστηρίζει έναν αυθαίρετο αριθμό προβολών και </a:t>
            </a:r>
          </a:p>
          <a:p>
            <a:pPr lvl="1"/>
            <a:r>
              <a:rPr lang="el-GR" dirty="0"/>
              <a:t>το </a:t>
            </a:r>
            <a:r>
              <a:rPr lang="el-GR" b="1" dirty="0"/>
              <a:t>προφίλ </a:t>
            </a:r>
            <a:r>
              <a:rPr lang="el-GR" b="1" dirty="0" err="1"/>
              <a:t>Stereo</a:t>
            </a:r>
            <a:r>
              <a:rPr lang="el-GR" b="1" dirty="0"/>
              <a:t> High </a:t>
            </a:r>
            <a:r>
              <a:rPr lang="el-GR" dirty="0"/>
              <a:t>έχει σχεδιαστεί ειδικά για στερεοσκοπικό βίντεο </a:t>
            </a:r>
            <a:r>
              <a:rPr lang="el-GR" b="1" dirty="0"/>
              <a:t>δύο προβολών</a:t>
            </a:r>
            <a:r>
              <a:rPr lang="en-US" b="1" dirty="0"/>
              <a:t> (2-D)</a:t>
            </a:r>
            <a:r>
              <a:rPr lang="el-GR" dirty="0"/>
              <a:t>.</a:t>
            </a:r>
          </a:p>
          <a:p>
            <a:r>
              <a:rPr lang="el-GR" dirty="0"/>
              <a:t> Οι επεκτάσεις κωδικοποίησης βίντεο πολλαπλών προβολών ολοκληρώθηκαν τον Νοέμβριο του 2009.</a:t>
            </a:r>
          </a:p>
        </p:txBody>
      </p:sp>
    </p:spTree>
    <p:extLst>
      <p:ext uri="{BB962C8B-B14F-4D97-AF65-F5344CB8AC3E}">
        <p14:creationId xmlns:p14="http://schemas.microsoft.com/office/powerpoint/2010/main" val="2428076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0113BC-DB60-0C04-745A-390A5E6E6F98}"/>
              </a:ext>
            </a:extLst>
          </p:cNvPr>
          <p:cNvSpPr>
            <a:spLocks noGrp="1"/>
          </p:cNvSpPr>
          <p:nvPr>
            <p:ph type="title"/>
          </p:nvPr>
        </p:nvSpPr>
        <p:spPr/>
        <p:txBody>
          <a:bodyPr>
            <a:normAutofit fontScale="90000"/>
          </a:bodyPr>
          <a:lstStyle/>
          <a:p>
            <a:r>
              <a:rPr lang="el-GR" dirty="0"/>
              <a:t>Στερεοσκοπική κωδικοποίηση 3D-AVC και MFC</a:t>
            </a:r>
          </a:p>
        </p:txBody>
      </p:sp>
      <p:sp>
        <p:nvSpPr>
          <p:cNvPr id="3" name="Θέση περιεχομένου 2">
            <a:extLst>
              <a:ext uri="{FF2B5EF4-FFF2-40B4-BE49-F238E27FC236}">
                <a16:creationId xmlns:a16="http://schemas.microsoft.com/office/drawing/2014/main" id="{8F8BE646-5C6F-C37F-079C-670F012A2807}"/>
              </a:ext>
            </a:extLst>
          </p:cNvPr>
          <p:cNvSpPr>
            <a:spLocks noGrp="1"/>
          </p:cNvSpPr>
          <p:nvPr>
            <p:ph idx="1"/>
          </p:nvPr>
        </p:nvSpPr>
        <p:spPr>
          <a:xfrm>
            <a:off x="464156" y="1556792"/>
            <a:ext cx="8491158" cy="4525963"/>
          </a:xfrm>
        </p:spPr>
        <p:txBody>
          <a:bodyPr>
            <a:normAutofit fontScale="92500"/>
          </a:bodyPr>
          <a:lstStyle/>
          <a:p>
            <a:pPr marL="0" indent="0">
              <a:buNone/>
            </a:pPr>
            <a:r>
              <a:rPr lang="el-GR" dirty="0"/>
              <a:t>Αργότερα αναπτύχθηκαν πρόσθετες επεκτάσεις που περιλάμβαναν την κωδικοποίηση τρισδιάστατων (3</a:t>
            </a:r>
            <a:r>
              <a:rPr lang="en-US" dirty="0"/>
              <a:t>D)</a:t>
            </a:r>
            <a:r>
              <a:rPr lang="el-GR" dirty="0"/>
              <a:t> βίντεο με:</a:t>
            </a:r>
          </a:p>
          <a:p>
            <a:pPr lvl="1"/>
            <a:r>
              <a:rPr lang="el-GR" dirty="0"/>
              <a:t>κοινή κωδικοποίηση χαρτών βάθους και υφής (αποκαλούμενη 3D-AVC), </a:t>
            </a:r>
          </a:p>
          <a:p>
            <a:pPr lvl="1"/>
            <a:r>
              <a:rPr lang="el-GR" dirty="0"/>
              <a:t>στερεοσκοπική και 3D-MFC κωδικοποίηση πολλαπλής ανάλυσης (</a:t>
            </a:r>
            <a:r>
              <a:rPr lang="el-GR" dirty="0" err="1"/>
              <a:t>multi-resolution</a:t>
            </a:r>
            <a:r>
              <a:rPr lang="el-GR" dirty="0"/>
              <a:t> frame-</a:t>
            </a:r>
            <a:r>
              <a:rPr lang="el-GR" dirty="0" err="1"/>
              <a:t>compatible</a:t>
            </a:r>
            <a:r>
              <a:rPr lang="el-GR" dirty="0"/>
              <a:t> - MFC), </a:t>
            </a:r>
          </a:p>
          <a:p>
            <a:pPr lvl="1"/>
            <a:r>
              <a:rPr lang="el-GR" dirty="0"/>
              <a:t>διάφορους πρόσθετους συνδυασμούς χαρακτηριστικών και υψηλότερα μεγέθη και ρυθμούς καρέ.</a:t>
            </a:r>
          </a:p>
        </p:txBody>
      </p:sp>
    </p:spTree>
    <p:extLst>
      <p:ext uri="{BB962C8B-B14F-4D97-AF65-F5344CB8AC3E}">
        <p14:creationId xmlns:p14="http://schemas.microsoft.com/office/powerpoint/2010/main" val="2632879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634B775F-B0C0-6726-9408-229CD5450787}"/>
              </a:ext>
            </a:extLst>
          </p:cNvPr>
          <p:cNvSpPr>
            <a:spLocks noGrp="1"/>
          </p:cNvSpPr>
          <p:nvPr>
            <p:ph type="title"/>
          </p:nvPr>
        </p:nvSpPr>
        <p:spPr/>
        <p:txBody>
          <a:bodyPr/>
          <a:lstStyle/>
          <a:p>
            <a:r>
              <a:rPr lang="el-GR" dirty="0"/>
              <a:t>Προφίλ</a:t>
            </a:r>
          </a:p>
        </p:txBody>
      </p:sp>
      <p:sp>
        <p:nvSpPr>
          <p:cNvPr id="5" name="Θέση κειμένου 4">
            <a:extLst>
              <a:ext uri="{FF2B5EF4-FFF2-40B4-BE49-F238E27FC236}">
                <a16:creationId xmlns:a16="http://schemas.microsoft.com/office/drawing/2014/main" id="{7EDB1035-E36D-BAB5-9351-F992164DA508}"/>
              </a:ext>
            </a:extLst>
          </p:cNvPr>
          <p:cNvSpPr>
            <a:spLocks noGrp="1"/>
          </p:cNvSpPr>
          <p:nvPr>
            <p:ph type="body" idx="1"/>
          </p:nvPr>
        </p:nvSpPr>
        <p:spPr/>
        <p:txBody>
          <a:bodyPr/>
          <a:lstStyle/>
          <a:p>
            <a:r>
              <a:rPr lang="el-GR" dirty="0"/>
              <a:t>Η.264</a:t>
            </a:r>
          </a:p>
        </p:txBody>
      </p:sp>
    </p:spTree>
    <p:extLst>
      <p:ext uri="{BB962C8B-B14F-4D97-AF65-F5344CB8AC3E}">
        <p14:creationId xmlns:p14="http://schemas.microsoft.com/office/powerpoint/2010/main" val="4206227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C79D57-6FD3-4F59-B39B-D5A516D90C6C}"/>
              </a:ext>
            </a:extLst>
          </p:cNvPr>
          <p:cNvSpPr>
            <a:spLocks noGrp="1"/>
          </p:cNvSpPr>
          <p:nvPr>
            <p:ph type="title"/>
          </p:nvPr>
        </p:nvSpPr>
        <p:spPr/>
        <p:txBody>
          <a:bodyPr>
            <a:normAutofit/>
          </a:bodyPr>
          <a:lstStyle/>
          <a:p>
            <a:r>
              <a:rPr lang="el-GR" dirty="0"/>
              <a:t>Πηγή</a:t>
            </a:r>
            <a:endParaRPr lang="en-US" dirty="0"/>
          </a:p>
        </p:txBody>
      </p:sp>
      <p:sp>
        <p:nvSpPr>
          <p:cNvPr id="3" name="Θέση περιεχομένου 2">
            <a:extLst>
              <a:ext uri="{FF2B5EF4-FFF2-40B4-BE49-F238E27FC236}">
                <a16:creationId xmlns:a16="http://schemas.microsoft.com/office/drawing/2014/main" id="{1BB64666-9DCB-48E5-8B97-9A70BB249D05}"/>
              </a:ext>
            </a:extLst>
          </p:cNvPr>
          <p:cNvSpPr>
            <a:spLocks noGrp="1"/>
          </p:cNvSpPr>
          <p:nvPr>
            <p:ph idx="1"/>
          </p:nvPr>
        </p:nvSpPr>
        <p:spPr/>
        <p:txBody>
          <a:bodyPr>
            <a:normAutofit/>
          </a:bodyPr>
          <a:lstStyle/>
          <a:p>
            <a:r>
              <a:rPr lang="el-GR" sz="2400" dirty="0"/>
              <a:t>[1] </a:t>
            </a:r>
            <a:r>
              <a:rPr lang="el-GR" sz="2400" dirty="0">
                <a:hlinkClick r:id="rId3"/>
              </a:rPr>
              <a:t>https://en.wikipedia.org/wiki/Advanced_Video_Coding</a:t>
            </a:r>
            <a:r>
              <a:rPr lang="en-US" sz="2400" dirty="0"/>
              <a:t> </a:t>
            </a:r>
          </a:p>
          <a:p>
            <a:r>
              <a:rPr lang="en-US" sz="2400" dirty="0"/>
              <a:t>[2] </a:t>
            </a:r>
            <a:r>
              <a:rPr lang="en-US" sz="2400" b="0" i="0" u="none" strike="noStrike" baseline="0" dirty="0">
                <a:latin typeface="MyriadPro-Cond"/>
              </a:rPr>
              <a:t>Walter Fischer, “Digital Video and Audio Broadcasting Technology”, A Practical Engineering Guide Fourth Edition</a:t>
            </a:r>
            <a:r>
              <a:rPr lang="el-GR" sz="2400" b="0" i="0" u="none" strike="noStrike" baseline="0" dirty="0">
                <a:latin typeface="MyriadPro-Cond"/>
              </a:rPr>
              <a:t>, 2020. </a:t>
            </a:r>
            <a:r>
              <a:rPr lang="el-GR" sz="2400" dirty="0"/>
              <a:t>Διαθέσιμο στο </a:t>
            </a:r>
            <a:r>
              <a:rPr lang="en-US" sz="2400" dirty="0">
                <a:hlinkClick r:id="rId4"/>
              </a:rPr>
              <a:t>https://link.springer.com/book/10.1007/978-3-030-32185-7</a:t>
            </a:r>
            <a:r>
              <a:rPr lang="el-GR" sz="2400" dirty="0"/>
              <a:t> </a:t>
            </a:r>
          </a:p>
          <a:p>
            <a:endParaRPr lang="el-GR" sz="2400" dirty="0"/>
          </a:p>
          <a:p>
            <a:pPr marL="0" indent="0">
              <a:buNone/>
            </a:pPr>
            <a:endParaRPr lang="el-GR" dirty="0"/>
          </a:p>
        </p:txBody>
      </p:sp>
    </p:spTree>
    <p:extLst>
      <p:ext uri="{BB962C8B-B14F-4D97-AF65-F5344CB8AC3E}">
        <p14:creationId xmlns:p14="http://schemas.microsoft.com/office/powerpoint/2010/main" val="2741531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B6CBFB-CE8E-4487-A1F7-E0509C6D06E0}"/>
              </a:ext>
            </a:extLst>
          </p:cNvPr>
          <p:cNvSpPr>
            <a:spLocks noGrp="1"/>
          </p:cNvSpPr>
          <p:nvPr>
            <p:ph type="title"/>
          </p:nvPr>
        </p:nvSpPr>
        <p:spPr/>
        <p:txBody>
          <a:bodyPr>
            <a:normAutofit/>
          </a:bodyPr>
          <a:lstStyle/>
          <a:p>
            <a:r>
              <a:rPr lang="el-GR" dirty="0"/>
              <a:t>Προφίλ για </a:t>
            </a:r>
            <a:r>
              <a:rPr lang="en-US" dirty="0"/>
              <a:t>non-scalable 2D video </a:t>
            </a:r>
            <a:endParaRPr lang="el-GR" dirty="0"/>
          </a:p>
        </p:txBody>
      </p:sp>
      <p:sp>
        <p:nvSpPr>
          <p:cNvPr id="3" name="Θέση περιεχομένου 2">
            <a:extLst>
              <a:ext uri="{FF2B5EF4-FFF2-40B4-BE49-F238E27FC236}">
                <a16:creationId xmlns:a16="http://schemas.microsoft.com/office/drawing/2014/main" id="{58CD0F64-058E-4B3B-BB3D-760223649829}"/>
              </a:ext>
            </a:extLst>
          </p:cNvPr>
          <p:cNvSpPr>
            <a:spLocks noGrp="1"/>
          </p:cNvSpPr>
          <p:nvPr>
            <p:ph idx="1"/>
          </p:nvPr>
        </p:nvSpPr>
        <p:spPr>
          <a:xfrm>
            <a:off x="464155" y="1556792"/>
            <a:ext cx="8549215" cy="4829494"/>
          </a:xfrm>
        </p:spPr>
        <p:txBody>
          <a:bodyPr>
            <a:normAutofit fontScale="62500" lnSpcReduction="20000"/>
          </a:bodyPr>
          <a:lstStyle/>
          <a:p>
            <a:pPr marL="0" indent="0">
              <a:buNone/>
            </a:pPr>
            <a:r>
              <a:rPr lang="el-GR" b="0" i="0" dirty="0">
                <a:solidFill>
                  <a:srgbClr val="202122"/>
                </a:solidFill>
                <a:effectLst/>
              </a:rPr>
              <a:t>Τα προφίλ για </a:t>
            </a:r>
            <a:r>
              <a:rPr lang="el-GR" b="1" i="0" dirty="0">
                <a:solidFill>
                  <a:srgbClr val="202122"/>
                </a:solidFill>
                <a:effectLst/>
              </a:rPr>
              <a:t>μη κλιμακούμενες εφαρμογές βίντεο 2D </a:t>
            </a:r>
            <a:r>
              <a:rPr lang="el-GR" b="0" i="0" dirty="0">
                <a:solidFill>
                  <a:srgbClr val="202122"/>
                </a:solidFill>
                <a:effectLst/>
              </a:rPr>
              <a:t>περιλαμβάνουν τα εξής:</a:t>
            </a:r>
          </a:p>
          <a:p>
            <a:pPr>
              <a:buFont typeface="Wingdings" panose="05000000000000000000" pitchFamily="2" charset="2"/>
              <a:buChar char="§"/>
            </a:pPr>
            <a:r>
              <a:rPr lang="en-US" dirty="0"/>
              <a:t>Constrained Baseline Profile (CBP, 66 with constraint set 1)</a:t>
            </a:r>
          </a:p>
          <a:p>
            <a:pPr>
              <a:buFont typeface="Wingdings" panose="05000000000000000000" pitchFamily="2" charset="2"/>
              <a:buChar char="§"/>
            </a:pPr>
            <a:r>
              <a:rPr lang="en-US" dirty="0"/>
              <a:t>Baseline Profile (BP, 66)</a:t>
            </a:r>
          </a:p>
          <a:p>
            <a:pPr>
              <a:buFont typeface="Wingdings" panose="05000000000000000000" pitchFamily="2" charset="2"/>
              <a:buChar char="§"/>
            </a:pPr>
            <a:r>
              <a:rPr lang="en-US" dirty="0"/>
              <a:t>Extended Profile (XP, 88)</a:t>
            </a:r>
          </a:p>
          <a:p>
            <a:pPr>
              <a:buFont typeface="Wingdings" panose="05000000000000000000" pitchFamily="2" charset="2"/>
              <a:buChar char="§"/>
            </a:pPr>
            <a:r>
              <a:rPr lang="en-US" dirty="0"/>
              <a:t>Main Profile (MP, 77) </a:t>
            </a:r>
          </a:p>
          <a:p>
            <a:pPr>
              <a:buFont typeface="Wingdings" panose="05000000000000000000" pitchFamily="2" charset="2"/>
              <a:buChar char="§"/>
            </a:pPr>
            <a:r>
              <a:rPr lang="en-US" dirty="0"/>
              <a:t>High Profile (</a:t>
            </a:r>
            <a:r>
              <a:rPr lang="en-US" dirty="0" err="1"/>
              <a:t>HiP</a:t>
            </a:r>
            <a:r>
              <a:rPr lang="en-US" dirty="0"/>
              <a:t>, 100)</a:t>
            </a:r>
          </a:p>
          <a:p>
            <a:pPr>
              <a:buFont typeface="Wingdings" panose="05000000000000000000" pitchFamily="2" charset="2"/>
              <a:buChar char="§"/>
            </a:pPr>
            <a:r>
              <a:rPr lang="en-US" dirty="0"/>
              <a:t>Progressive High Profile (</a:t>
            </a:r>
            <a:r>
              <a:rPr lang="en-US" dirty="0" err="1"/>
              <a:t>PHiP</a:t>
            </a:r>
            <a:r>
              <a:rPr lang="en-US" dirty="0"/>
              <a:t>, 100 with constraint set 4)</a:t>
            </a:r>
          </a:p>
          <a:p>
            <a:pPr>
              <a:buFont typeface="Wingdings" panose="05000000000000000000" pitchFamily="2" charset="2"/>
              <a:buChar char="§"/>
            </a:pPr>
            <a:r>
              <a:rPr lang="en-US" dirty="0"/>
              <a:t>Constrained High Profile (100 with constraint set 4 and 5)</a:t>
            </a:r>
          </a:p>
          <a:p>
            <a:pPr>
              <a:buFont typeface="Wingdings" panose="05000000000000000000" pitchFamily="2" charset="2"/>
              <a:buChar char="§"/>
            </a:pPr>
            <a:r>
              <a:rPr lang="en-US" dirty="0"/>
              <a:t>High 10 Profile (Hi10P, 110)</a:t>
            </a:r>
          </a:p>
          <a:p>
            <a:pPr>
              <a:buFont typeface="Wingdings" panose="05000000000000000000" pitchFamily="2" charset="2"/>
              <a:buChar char="§"/>
            </a:pPr>
            <a:r>
              <a:rPr lang="en-US" dirty="0"/>
              <a:t>High 4:2:2 Profile (Hi422P, 122)</a:t>
            </a:r>
          </a:p>
          <a:p>
            <a:pPr>
              <a:buFont typeface="Wingdings" panose="05000000000000000000" pitchFamily="2" charset="2"/>
              <a:buChar char="§"/>
            </a:pPr>
            <a:r>
              <a:rPr lang="en-US" dirty="0"/>
              <a:t>High 4:4:4 Predictive Profile (Hi444PP, 244)</a:t>
            </a:r>
          </a:p>
        </p:txBody>
      </p:sp>
    </p:spTree>
    <p:extLst>
      <p:ext uri="{BB962C8B-B14F-4D97-AF65-F5344CB8AC3E}">
        <p14:creationId xmlns:p14="http://schemas.microsoft.com/office/powerpoint/2010/main" val="3768303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B6CBFB-CE8E-4487-A1F7-E0509C6D06E0}"/>
              </a:ext>
            </a:extLst>
          </p:cNvPr>
          <p:cNvSpPr>
            <a:spLocks noGrp="1"/>
          </p:cNvSpPr>
          <p:nvPr>
            <p:ph type="title"/>
          </p:nvPr>
        </p:nvSpPr>
        <p:spPr/>
        <p:txBody>
          <a:bodyPr>
            <a:normAutofit/>
          </a:bodyPr>
          <a:lstStyle/>
          <a:p>
            <a:r>
              <a:rPr lang="en-US" dirty="0"/>
              <a:t>H.264 Intra-frame </a:t>
            </a:r>
            <a:r>
              <a:rPr lang="el-GR" dirty="0"/>
              <a:t>Προφίλ</a:t>
            </a:r>
          </a:p>
        </p:txBody>
      </p:sp>
      <p:sp>
        <p:nvSpPr>
          <p:cNvPr id="3" name="Θέση περιεχομένου 2">
            <a:extLst>
              <a:ext uri="{FF2B5EF4-FFF2-40B4-BE49-F238E27FC236}">
                <a16:creationId xmlns:a16="http://schemas.microsoft.com/office/drawing/2014/main" id="{58CD0F64-058E-4B3B-BB3D-760223649829}"/>
              </a:ext>
            </a:extLst>
          </p:cNvPr>
          <p:cNvSpPr>
            <a:spLocks noGrp="1"/>
          </p:cNvSpPr>
          <p:nvPr>
            <p:ph idx="1"/>
          </p:nvPr>
        </p:nvSpPr>
        <p:spPr/>
        <p:txBody>
          <a:bodyPr>
            <a:normAutofit/>
          </a:bodyPr>
          <a:lstStyle/>
          <a:p>
            <a:pPr marL="0" indent="0">
              <a:buNone/>
            </a:pPr>
            <a:r>
              <a:rPr lang="el-GR" sz="2000" b="1" dirty="0"/>
              <a:t>Για βιντεοκάμερες, μοντάζ και επαγγελματικές εφαρμογές</a:t>
            </a:r>
            <a:r>
              <a:rPr lang="el-GR" sz="2000" dirty="0"/>
              <a:t>, το πρότυπο περιέχει τέσσερα πρόσθετα προφίλ </a:t>
            </a:r>
            <a:r>
              <a:rPr lang="el-GR" sz="2000" b="1" dirty="0" err="1"/>
              <a:t>Intra</a:t>
            </a:r>
            <a:r>
              <a:rPr lang="el-GR" sz="2000" b="1" dirty="0"/>
              <a:t>-frame-</a:t>
            </a:r>
            <a:r>
              <a:rPr lang="el-GR" sz="2000" b="1" dirty="0" err="1"/>
              <a:t>only</a:t>
            </a:r>
            <a:r>
              <a:rPr lang="el-GR" sz="2000" b="1" dirty="0"/>
              <a:t>, </a:t>
            </a:r>
            <a:r>
              <a:rPr lang="el-GR" sz="2000" dirty="0"/>
              <a:t>τα οποία ορίζονται ως απλά υποσύνολα άλλων αντίστοιχων προφίλ:</a:t>
            </a:r>
            <a:endParaRPr lang="en-US" sz="2000" dirty="0"/>
          </a:p>
          <a:p>
            <a:pPr>
              <a:buFont typeface="Wingdings" panose="05000000000000000000" pitchFamily="2" charset="2"/>
              <a:buChar char="§"/>
            </a:pPr>
            <a:r>
              <a:rPr lang="en-US" sz="2000" dirty="0"/>
              <a:t>High 10 Intra Profile (110 with constraint set 3)</a:t>
            </a:r>
          </a:p>
          <a:p>
            <a:pPr>
              <a:buFont typeface="Wingdings" panose="05000000000000000000" pitchFamily="2" charset="2"/>
              <a:buChar char="§"/>
            </a:pPr>
            <a:r>
              <a:rPr lang="en-US" sz="2000" dirty="0"/>
              <a:t>High 4:2:2 Intra Profile (122 with constraint set 3)</a:t>
            </a:r>
          </a:p>
          <a:p>
            <a:pPr>
              <a:buFont typeface="Wingdings" panose="05000000000000000000" pitchFamily="2" charset="2"/>
              <a:buChar char="§"/>
            </a:pPr>
            <a:r>
              <a:rPr lang="en-US" sz="2000" dirty="0"/>
              <a:t>High 4:4:4 Intra Profile (244 with constraint set 3)</a:t>
            </a:r>
          </a:p>
          <a:p>
            <a:pPr>
              <a:buFont typeface="Wingdings" panose="05000000000000000000" pitchFamily="2" charset="2"/>
              <a:buChar char="§"/>
            </a:pPr>
            <a:r>
              <a:rPr lang="en-US" sz="2000" dirty="0"/>
              <a:t>CAVLC 4:4:4 Intra Profile (44)</a:t>
            </a:r>
            <a:endParaRPr lang="el-GR" sz="2000" dirty="0"/>
          </a:p>
        </p:txBody>
      </p:sp>
    </p:spTree>
    <p:extLst>
      <p:ext uri="{BB962C8B-B14F-4D97-AF65-F5344CB8AC3E}">
        <p14:creationId xmlns:p14="http://schemas.microsoft.com/office/powerpoint/2010/main" val="1867863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202FF7-23A4-4638-BAC0-3D9704191138}"/>
              </a:ext>
            </a:extLst>
          </p:cNvPr>
          <p:cNvSpPr>
            <a:spLocks noGrp="1"/>
          </p:cNvSpPr>
          <p:nvPr>
            <p:ph type="title"/>
          </p:nvPr>
        </p:nvSpPr>
        <p:spPr/>
        <p:txBody>
          <a:bodyPr/>
          <a:lstStyle/>
          <a:p>
            <a:r>
              <a:rPr lang="en-US" dirty="0"/>
              <a:t>H.264 SVC</a:t>
            </a:r>
            <a:r>
              <a:rPr lang="el-GR" dirty="0"/>
              <a:t> Προφίλ</a:t>
            </a:r>
          </a:p>
        </p:txBody>
      </p:sp>
      <p:sp>
        <p:nvSpPr>
          <p:cNvPr id="3" name="Θέση περιεχομένου 2">
            <a:extLst>
              <a:ext uri="{FF2B5EF4-FFF2-40B4-BE49-F238E27FC236}">
                <a16:creationId xmlns:a16="http://schemas.microsoft.com/office/drawing/2014/main" id="{803C6B7C-1B5C-43F3-ACCF-B3AE239C0B1E}"/>
              </a:ext>
            </a:extLst>
          </p:cNvPr>
          <p:cNvSpPr>
            <a:spLocks noGrp="1"/>
          </p:cNvSpPr>
          <p:nvPr>
            <p:ph idx="1"/>
          </p:nvPr>
        </p:nvSpPr>
        <p:spPr/>
        <p:txBody>
          <a:bodyPr>
            <a:normAutofit/>
          </a:bodyPr>
          <a:lstStyle/>
          <a:p>
            <a:pPr marL="0" indent="0">
              <a:buNone/>
            </a:pPr>
            <a:r>
              <a:rPr lang="el-GR" sz="2400" dirty="0"/>
              <a:t>Ως αποτέλεσμα της επέκτασης </a:t>
            </a:r>
            <a:r>
              <a:rPr lang="el-GR" sz="2400" b="1" dirty="0" err="1"/>
              <a:t>Scalable</a:t>
            </a:r>
            <a:r>
              <a:rPr lang="el-GR" sz="2400" b="1" dirty="0"/>
              <a:t> </a:t>
            </a:r>
            <a:r>
              <a:rPr lang="el-GR" sz="2400" b="1" dirty="0" err="1"/>
              <a:t>Video</a:t>
            </a:r>
            <a:r>
              <a:rPr lang="el-GR" sz="2400" b="1" dirty="0"/>
              <a:t> </a:t>
            </a:r>
            <a:r>
              <a:rPr lang="el-GR" sz="2400" b="1" dirty="0" err="1"/>
              <a:t>Coding</a:t>
            </a:r>
            <a:r>
              <a:rPr lang="el-GR" sz="2400" b="1" dirty="0"/>
              <a:t> </a:t>
            </a:r>
            <a:r>
              <a:rPr lang="el-GR" sz="2400" dirty="0"/>
              <a:t>(SVC), το πρότυπο περιέχει πέντε επιπλέον κλιμακούμενα προφίλ:</a:t>
            </a:r>
          </a:p>
          <a:p>
            <a:pPr>
              <a:buFont typeface="Wingdings" panose="05000000000000000000" pitchFamily="2" charset="2"/>
              <a:buChar char="§"/>
            </a:pPr>
            <a:r>
              <a:rPr lang="en-US" sz="2400" dirty="0"/>
              <a:t>Scalable Baseline Profile (83)</a:t>
            </a:r>
          </a:p>
          <a:p>
            <a:pPr>
              <a:buFont typeface="Wingdings" panose="05000000000000000000" pitchFamily="2" charset="2"/>
              <a:buChar char="§"/>
            </a:pPr>
            <a:r>
              <a:rPr lang="en-US" sz="2400" dirty="0"/>
              <a:t>Scalable Constrained Baseline Profile (83 with constraint set 5)</a:t>
            </a:r>
          </a:p>
          <a:p>
            <a:pPr>
              <a:buFont typeface="Wingdings" panose="05000000000000000000" pitchFamily="2" charset="2"/>
              <a:buChar char="§"/>
            </a:pPr>
            <a:r>
              <a:rPr lang="en-US" sz="2400" dirty="0"/>
              <a:t>Scalable High Profile (86)</a:t>
            </a:r>
          </a:p>
          <a:p>
            <a:pPr>
              <a:buFont typeface="Wingdings" panose="05000000000000000000" pitchFamily="2" charset="2"/>
              <a:buChar char="§"/>
            </a:pPr>
            <a:r>
              <a:rPr lang="en-US" sz="2400" dirty="0"/>
              <a:t>Scalable Constrained High Profile (86 with constraint set 5)</a:t>
            </a:r>
          </a:p>
          <a:p>
            <a:pPr>
              <a:buFont typeface="Wingdings" panose="05000000000000000000" pitchFamily="2" charset="2"/>
              <a:buChar char="§"/>
            </a:pPr>
            <a:r>
              <a:rPr lang="en-US" sz="2400" dirty="0"/>
              <a:t>Scalable High Intra Profile (86 with constraint set 3)</a:t>
            </a:r>
          </a:p>
        </p:txBody>
      </p:sp>
    </p:spTree>
    <p:extLst>
      <p:ext uri="{BB962C8B-B14F-4D97-AF65-F5344CB8AC3E}">
        <p14:creationId xmlns:p14="http://schemas.microsoft.com/office/powerpoint/2010/main" val="339985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30E547-0588-4526-ADAD-0D0E236D0653}"/>
              </a:ext>
            </a:extLst>
          </p:cNvPr>
          <p:cNvSpPr>
            <a:spLocks noGrp="1"/>
          </p:cNvSpPr>
          <p:nvPr>
            <p:ph type="title"/>
          </p:nvPr>
        </p:nvSpPr>
        <p:spPr/>
        <p:txBody>
          <a:bodyPr/>
          <a:lstStyle/>
          <a:p>
            <a:r>
              <a:rPr lang="en-US" dirty="0"/>
              <a:t>H.264 MVC </a:t>
            </a:r>
            <a:r>
              <a:rPr lang="el-GR" dirty="0"/>
              <a:t>Προφίλ</a:t>
            </a:r>
          </a:p>
        </p:txBody>
      </p:sp>
      <p:sp>
        <p:nvSpPr>
          <p:cNvPr id="3" name="Θέση περιεχομένου 2">
            <a:extLst>
              <a:ext uri="{FF2B5EF4-FFF2-40B4-BE49-F238E27FC236}">
                <a16:creationId xmlns:a16="http://schemas.microsoft.com/office/drawing/2014/main" id="{83D70255-8104-41A5-AC03-794DB42C9A01}"/>
              </a:ext>
            </a:extLst>
          </p:cNvPr>
          <p:cNvSpPr>
            <a:spLocks noGrp="1"/>
          </p:cNvSpPr>
          <p:nvPr>
            <p:ph idx="1"/>
          </p:nvPr>
        </p:nvSpPr>
        <p:spPr/>
        <p:txBody>
          <a:bodyPr>
            <a:normAutofit/>
          </a:bodyPr>
          <a:lstStyle/>
          <a:p>
            <a:pPr marL="0" indent="0">
              <a:buNone/>
            </a:pPr>
            <a:r>
              <a:rPr lang="el-GR" sz="2800" dirty="0"/>
              <a:t>Ως αποτέλεσμα της επέκτασης </a:t>
            </a:r>
            <a:r>
              <a:rPr lang="el-GR" sz="2800" dirty="0" err="1"/>
              <a:t>Multiview</a:t>
            </a:r>
            <a:r>
              <a:rPr lang="el-GR" sz="2800" dirty="0"/>
              <a:t> </a:t>
            </a:r>
            <a:r>
              <a:rPr lang="el-GR" sz="2800" dirty="0" err="1"/>
              <a:t>Video</a:t>
            </a:r>
            <a:r>
              <a:rPr lang="el-GR" sz="2800" dirty="0"/>
              <a:t> </a:t>
            </a:r>
            <a:r>
              <a:rPr lang="el-GR" sz="2800" dirty="0" err="1"/>
              <a:t>Coding</a:t>
            </a:r>
            <a:r>
              <a:rPr lang="el-GR" sz="2800" dirty="0"/>
              <a:t> (MVC), το πρότυπο περιέχει δύο προφίλ πολλαπλών προβολών:</a:t>
            </a:r>
            <a:endParaRPr lang="en-US" sz="2800" dirty="0"/>
          </a:p>
          <a:p>
            <a:pPr>
              <a:buFont typeface="Wingdings" panose="05000000000000000000" pitchFamily="2" charset="2"/>
              <a:buChar char="§"/>
            </a:pPr>
            <a:r>
              <a:rPr lang="en-US" sz="2800" dirty="0"/>
              <a:t>Stereo High Profile (128)</a:t>
            </a:r>
          </a:p>
          <a:p>
            <a:pPr>
              <a:buFont typeface="Wingdings" panose="05000000000000000000" pitchFamily="2" charset="2"/>
              <a:buChar char="§"/>
            </a:pPr>
            <a:r>
              <a:rPr lang="en-US" sz="2800" dirty="0"/>
              <a:t>Multiview High Profile (118)</a:t>
            </a:r>
            <a:endParaRPr lang="el-GR" sz="2800" dirty="0"/>
          </a:p>
        </p:txBody>
      </p:sp>
    </p:spTree>
    <p:extLst>
      <p:ext uri="{BB962C8B-B14F-4D97-AF65-F5344CB8AC3E}">
        <p14:creationId xmlns:p14="http://schemas.microsoft.com/office/powerpoint/2010/main" val="216700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8590EF-507E-4979-90BF-08708F4DA7F5}"/>
              </a:ext>
            </a:extLst>
          </p:cNvPr>
          <p:cNvSpPr>
            <a:spLocks noGrp="1"/>
          </p:cNvSpPr>
          <p:nvPr>
            <p:ph type="title"/>
          </p:nvPr>
        </p:nvSpPr>
        <p:spPr/>
        <p:txBody>
          <a:bodyPr/>
          <a:lstStyle/>
          <a:p>
            <a:r>
              <a:rPr lang="en-US" dirty="0"/>
              <a:t>H.264 AVC Profiles 3-D</a:t>
            </a:r>
            <a:endParaRPr lang="el-GR" dirty="0"/>
          </a:p>
        </p:txBody>
      </p:sp>
      <p:sp>
        <p:nvSpPr>
          <p:cNvPr id="3" name="Θέση περιεχομένου 2">
            <a:extLst>
              <a:ext uri="{FF2B5EF4-FFF2-40B4-BE49-F238E27FC236}">
                <a16:creationId xmlns:a16="http://schemas.microsoft.com/office/drawing/2014/main" id="{D6D3481D-64F0-4FFC-970E-57FF175270F5}"/>
              </a:ext>
            </a:extLst>
          </p:cNvPr>
          <p:cNvSpPr>
            <a:spLocks noGrp="1"/>
          </p:cNvSpPr>
          <p:nvPr>
            <p:ph idx="1"/>
          </p:nvPr>
        </p:nvSpPr>
        <p:spPr/>
        <p:txBody>
          <a:bodyPr>
            <a:normAutofit/>
          </a:bodyPr>
          <a:lstStyle/>
          <a:p>
            <a:pPr marL="0" indent="0">
              <a:buNone/>
            </a:pPr>
            <a:r>
              <a:rPr lang="el-GR" dirty="0"/>
              <a:t>Η επέκταση 3D-AVC πρόσθεσε δύο ακόμη προφίλ:</a:t>
            </a:r>
            <a:endParaRPr lang="en-US" dirty="0"/>
          </a:p>
          <a:p>
            <a:pPr>
              <a:buFont typeface="Wingdings" panose="05000000000000000000" pitchFamily="2" charset="2"/>
              <a:buChar char="§"/>
            </a:pPr>
            <a:r>
              <a:rPr lang="en-US" dirty="0"/>
              <a:t>Multiview Depth High Profile (138)</a:t>
            </a:r>
          </a:p>
          <a:p>
            <a:pPr>
              <a:buFont typeface="Wingdings" panose="05000000000000000000" pitchFamily="2" charset="2"/>
              <a:buChar char="§"/>
            </a:pPr>
            <a:r>
              <a:rPr lang="en-US" dirty="0"/>
              <a:t>Enhanced Multiview Depth High Profile (139)</a:t>
            </a:r>
          </a:p>
        </p:txBody>
      </p:sp>
    </p:spTree>
    <p:extLst>
      <p:ext uri="{BB962C8B-B14F-4D97-AF65-F5344CB8AC3E}">
        <p14:creationId xmlns:p14="http://schemas.microsoft.com/office/powerpoint/2010/main" val="33334403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4843FF80-92C6-5A67-1A2A-D24B9C43612B}"/>
              </a:ext>
            </a:extLst>
          </p:cNvPr>
          <p:cNvPicPr>
            <a:picLocks noChangeAspect="1"/>
          </p:cNvPicPr>
          <p:nvPr/>
        </p:nvPicPr>
        <p:blipFill rotWithShape="1">
          <a:blip r:embed="rId2"/>
          <a:srcRect t="4540" b="2717"/>
          <a:stretch/>
        </p:blipFill>
        <p:spPr>
          <a:xfrm>
            <a:off x="20" y="0"/>
            <a:ext cx="9143980" cy="6857990"/>
          </a:xfrm>
          <a:prstGeom prst="rect">
            <a:avLst/>
          </a:prstGeom>
          <a:noFill/>
        </p:spPr>
      </p:pic>
    </p:spTree>
    <p:extLst>
      <p:ext uri="{BB962C8B-B14F-4D97-AF65-F5344CB8AC3E}">
        <p14:creationId xmlns:p14="http://schemas.microsoft.com/office/powerpoint/2010/main" val="34272741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164E82-E470-4240-946D-473E24824AF9}"/>
              </a:ext>
            </a:extLst>
          </p:cNvPr>
          <p:cNvSpPr>
            <a:spLocks noGrp="1"/>
          </p:cNvSpPr>
          <p:nvPr>
            <p:ph type="title"/>
          </p:nvPr>
        </p:nvSpPr>
        <p:spPr/>
        <p:txBody>
          <a:bodyPr/>
          <a:lstStyle/>
          <a:p>
            <a:r>
              <a:rPr lang="en-US" dirty="0"/>
              <a:t>Levels (1)</a:t>
            </a:r>
            <a:endParaRPr lang="el-GR" dirty="0"/>
          </a:p>
        </p:txBody>
      </p:sp>
      <p:graphicFrame>
        <p:nvGraphicFramePr>
          <p:cNvPr id="4" name="Θέση περιεχομένου 3">
            <a:extLst>
              <a:ext uri="{FF2B5EF4-FFF2-40B4-BE49-F238E27FC236}">
                <a16:creationId xmlns:a16="http://schemas.microsoft.com/office/drawing/2014/main" id="{D9218889-A625-4CEB-BBEF-74B12A80E759}"/>
              </a:ext>
            </a:extLst>
          </p:cNvPr>
          <p:cNvGraphicFramePr>
            <a:graphicFrameLocks noGrp="1"/>
          </p:cNvGraphicFramePr>
          <p:nvPr>
            <p:ph idx="1"/>
            <p:extLst>
              <p:ext uri="{D42A27DB-BD31-4B8C-83A1-F6EECF244321}">
                <p14:modId xmlns:p14="http://schemas.microsoft.com/office/powerpoint/2010/main" val="2859708876"/>
              </p:ext>
            </p:extLst>
          </p:nvPr>
        </p:nvGraphicFramePr>
        <p:xfrm>
          <a:off x="332509" y="1135990"/>
          <a:ext cx="8354290" cy="4802492"/>
        </p:xfrm>
        <a:graphic>
          <a:graphicData uri="http://schemas.openxmlformats.org/drawingml/2006/table">
            <a:tbl>
              <a:tblPr/>
              <a:tblGrid>
                <a:gridCol w="1670858">
                  <a:extLst>
                    <a:ext uri="{9D8B030D-6E8A-4147-A177-3AD203B41FA5}">
                      <a16:colId xmlns:a16="http://schemas.microsoft.com/office/drawing/2014/main" val="3255005336"/>
                    </a:ext>
                  </a:extLst>
                </a:gridCol>
                <a:gridCol w="1670858">
                  <a:extLst>
                    <a:ext uri="{9D8B030D-6E8A-4147-A177-3AD203B41FA5}">
                      <a16:colId xmlns:a16="http://schemas.microsoft.com/office/drawing/2014/main" val="2477144204"/>
                    </a:ext>
                  </a:extLst>
                </a:gridCol>
                <a:gridCol w="1670858">
                  <a:extLst>
                    <a:ext uri="{9D8B030D-6E8A-4147-A177-3AD203B41FA5}">
                      <a16:colId xmlns:a16="http://schemas.microsoft.com/office/drawing/2014/main" val="1689644650"/>
                    </a:ext>
                  </a:extLst>
                </a:gridCol>
                <a:gridCol w="1670858">
                  <a:extLst>
                    <a:ext uri="{9D8B030D-6E8A-4147-A177-3AD203B41FA5}">
                      <a16:colId xmlns:a16="http://schemas.microsoft.com/office/drawing/2014/main" val="98803933"/>
                    </a:ext>
                  </a:extLst>
                </a:gridCol>
                <a:gridCol w="1670858">
                  <a:extLst>
                    <a:ext uri="{9D8B030D-6E8A-4147-A177-3AD203B41FA5}">
                      <a16:colId xmlns:a16="http://schemas.microsoft.com/office/drawing/2014/main" val="435590884"/>
                    </a:ext>
                  </a:extLst>
                </a:gridCol>
              </a:tblGrid>
              <a:tr h="161908">
                <a:tc gridSpan="5">
                  <a:txBody>
                    <a:bodyPr/>
                    <a:lstStyle/>
                    <a:p>
                      <a:r>
                        <a:rPr lang="en-US" sz="1600"/>
                        <a:t>Levels with maximum property values[28]</a:t>
                      </a:r>
                    </a:p>
                  </a:txBody>
                  <a:tcPr marL="24598" marR="24598" marT="12299" marB="12299" anchor="ctr">
                    <a:solidFill>
                      <a:srgbClr val="F8F9FA"/>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89679280"/>
                  </a:ext>
                </a:extLst>
              </a:tr>
              <a:tr h="1630670">
                <a:tc>
                  <a:txBody>
                    <a:bodyPr/>
                    <a:lstStyle/>
                    <a:p>
                      <a:pPr algn="ctr"/>
                      <a:r>
                        <a:rPr lang="en-US" sz="1600">
                          <a:effectLst/>
                        </a:rPr>
                        <a:t>Level</a:t>
                      </a:r>
                      <a:br>
                        <a:rPr lang="en-US" sz="1600">
                          <a:effectLst/>
                        </a:rPr>
                      </a:br>
                      <a:endParaRPr lang="en-US" sz="1600">
                        <a:effectLst/>
                      </a:endParaRP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dirty="0">
                          <a:effectLst/>
                        </a:rPr>
                        <a:t>Maximum</a:t>
                      </a:r>
                      <a:br>
                        <a:rPr lang="en-US" sz="1600" dirty="0">
                          <a:effectLst/>
                        </a:rPr>
                      </a:br>
                      <a:r>
                        <a:rPr lang="en-US" sz="1600" dirty="0">
                          <a:effectLst/>
                        </a:rPr>
                        <a:t>decoding speed</a:t>
                      </a:r>
                      <a:br>
                        <a:rPr lang="en-US" sz="1600" dirty="0">
                          <a:effectLst/>
                        </a:rPr>
                      </a:br>
                      <a:r>
                        <a:rPr lang="en-US" sz="1600" dirty="0">
                          <a:effectLst/>
                        </a:rPr>
                        <a:t>(macroblocks/s)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Maximum</a:t>
                      </a:r>
                      <a:br>
                        <a:rPr lang="en-US" sz="1600">
                          <a:effectLst/>
                        </a:rPr>
                      </a:br>
                      <a:r>
                        <a:rPr lang="en-US" sz="1600">
                          <a:effectLst/>
                        </a:rPr>
                        <a:t>frame size</a:t>
                      </a:r>
                      <a:br>
                        <a:rPr lang="en-US" sz="1600">
                          <a:effectLst/>
                        </a:rPr>
                      </a:br>
                      <a:r>
                        <a:rPr lang="en-US" sz="1600">
                          <a:effectLst/>
                        </a:rPr>
                        <a:t>(macroblocks)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Maximum video</a:t>
                      </a:r>
                      <a:br>
                        <a:rPr lang="en-US" sz="1600">
                          <a:effectLst/>
                        </a:rPr>
                      </a:br>
                      <a:r>
                        <a:rPr lang="en-US" sz="1600">
                          <a:effectLst/>
                        </a:rPr>
                        <a:t>bit rate for video</a:t>
                      </a:r>
                      <a:br>
                        <a:rPr lang="en-US" sz="1600">
                          <a:effectLst/>
                        </a:rPr>
                      </a:br>
                      <a:r>
                        <a:rPr lang="en-US" sz="1600">
                          <a:effectLst/>
                        </a:rPr>
                        <a:t>coding layer (VCL)</a:t>
                      </a:r>
                      <a:br>
                        <a:rPr lang="en-US" sz="1600">
                          <a:effectLst/>
                        </a:rPr>
                      </a:br>
                      <a:r>
                        <a:rPr lang="en-US" sz="1600">
                          <a:effectLst/>
                        </a:rPr>
                        <a:t>(Constrained Baseline,</a:t>
                      </a:r>
                      <a:br>
                        <a:rPr lang="en-US" sz="1600">
                          <a:effectLst/>
                        </a:rPr>
                      </a:br>
                      <a:r>
                        <a:rPr lang="en-US" sz="1600">
                          <a:effectLst/>
                        </a:rPr>
                        <a:t>Baseline, Extended</a:t>
                      </a:r>
                      <a:br>
                        <a:rPr lang="en-US" sz="1600">
                          <a:effectLst/>
                        </a:rPr>
                      </a:br>
                      <a:r>
                        <a:rPr lang="en-US" sz="1600">
                          <a:effectLst/>
                        </a:rPr>
                        <a:t>and Main Profiles)</a:t>
                      </a:r>
                      <a:br>
                        <a:rPr lang="en-US" sz="1600">
                          <a:effectLst/>
                        </a:rPr>
                      </a:br>
                      <a:r>
                        <a:rPr lang="en-US" sz="1600">
                          <a:effectLst/>
                        </a:rPr>
                        <a:t>(kbits/s)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dirty="0">
                          <a:effectLst/>
                        </a:rPr>
                        <a:t>Examples for high resolution</a:t>
                      </a:r>
                      <a:br>
                        <a:rPr lang="en-US" sz="1600" dirty="0">
                          <a:effectLst/>
                        </a:rPr>
                      </a:br>
                      <a:r>
                        <a:rPr lang="en-US" sz="1600" dirty="0">
                          <a:effectLst/>
                        </a:rPr>
                        <a:t>@ highest frame rate</a:t>
                      </a:r>
                      <a:br>
                        <a:rPr lang="en-US" sz="1600" dirty="0">
                          <a:effectLst/>
                        </a:rPr>
                      </a:br>
                      <a:r>
                        <a:rPr lang="en-US" sz="1600" dirty="0">
                          <a:effectLst/>
                        </a:rPr>
                        <a:t>(maximum stored frames)</a:t>
                      </a:r>
                      <a:br>
                        <a:rPr lang="en-US" sz="1600" dirty="0">
                          <a:effectLst/>
                        </a:rPr>
                      </a:br>
                      <a:endParaRPr lang="en-US" sz="1600" dirty="0">
                        <a:effectLst/>
                      </a:endParaRP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35272917"/>
                  </a:ext>
                </a:extLst>
              </a:tr>
              <a:tr h="284304">
                <a:tc>
                  <a:txBody>
                    <a:bodyPr/>
                    <a:lstStyle/>
                    <a:p>
                      <a:pPr algn="ctr"/>
                      <a:r>
                        <a:rPr lang="el-GR" sz="1600">
                          <a:effectLst/>
                        </a:rPr>
                        <a:t>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1,485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99</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176×144@15.0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981589295"/>
                  </a:ext>
                </a:extLst>
              </a:tr>
              <a:tr h="284304">
                <a:tc>
                  <a:txBody>
                    <a:bodyPr/>
                    <a:lstStyle/>
                    <a:p>
                      <a:pPr algn="ctr"/>
                      <a:r>
                        <a:rPr lang="en-US" sz="1600">
                          <a:effectLst/>
                        </a:rPr>
                        <a:t>1b</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1,485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99</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128</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176×144@15.0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86751785"/>
                  </a:ext>
                </a:extLst>
              </a:tr>
              <a:tr h="284304">
                <a:tc>
                  <a:txBody>
                    <a:bodyPr/>
                    <a:lstStyle/>
                    <a:p>
                      <a:pPr algn="ctr"/>
                      <a:r>
                        <a:rPr lang="el-GR" sz="1600">
                          <a:effectLst/>
                        </a:rPr>
                        <a:t>1.1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3,000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396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192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352×288@7.5 (2)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154322977"/>
                  </a:ext>
                </a:extLst>
              </a:tr>
              <a:tr h="284304">
                <a:tc>
                  <a:txBody>
                    <a:bodyPr/>
                    <a:lstStyle/>
                    <a:p>
                      <a:pPr algn="ctr"/>
                      <a:r>
                        <a:rPr lang="el-GR" sz="1600">
                          <a:effectLst/>
                        </a:rPr>
                        <a:t>1.2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6,000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396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384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352×288@15.2 (6)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1204760"/>
                  </a:ext>
                </a:extLst>
              </a:tr>
              <a:tr h="284304">
                <a:tc>
                  <a:txBody>
                    <a:bodyPr/>
                    <a:lstStyle/>
                    <a:p>
                      <a:pPr algn="ctr"/>
                      <a:r>
                        <a:rPr lang="el-GR" sz="1600">
                          <a:effectLst/>
                        </a:rPr>
                        <a:t>1.3</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11,880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396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768</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352×288@30.0 (6)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720248565"/>
                  </a:ext>
                </a:extLst>
              </a:tr>
              <a:tr h="284304">
                <a:tc>
                  <a:txBody>
                    <a:bodyPr/>
                    <a:lstStyle/>
                    <a:p>
                      <a:pPr algn="ctr"/>
                      <a:r>
                        <a:rPr lang="el-GR" sz="1600">
                          <a:effectLst/>
                        </a:rPr>
                        <a:t>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11,880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396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352×288@30.0 (6)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873095909"/>
                  </a:ext>
                </a:extLst>
              </a:tr>
              <a:tr h="284304">
                <a:tc>
                  <a:txBody>
                    <a:bodyPr/>
                    <a:lstStyle/>
                    <a:p>
                      <a:pPr algn="ctr"/>
                      <a:r>
                        <a:rPr lang="el-GR" sz="1600">
                          <a:effectLst/>
                        </a:rPr>
                        <a:t>2.1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19,800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792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4,000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352×576@25.0 (6)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49422548"/>
                  </a:ext>
                </a:extLst>
              </a:tr>
              <a:tr h="284304">
                <a:tc>
                  <a:txBody>
                    <a:bodyPr/>
                    <a:lstStyle/>
                    <a:p>
                      <a:pPr algn="ctr"/>
                      <a:r>
                        <a:rPr lang="el-GR" sz="1600">
                          <a:effectLst/>
                        </a:rPr>
                        <a:t>2.2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20,250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1,620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4,000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720×576@12.5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740480084"/>
                  </a:ext>
                </a:extLst>
              </a:tr>
              <a:tr h="284304">
                <a:tc>
                  <a:txBody>
                    <a:bodyPr/>
                    <a:lstStyle/>
                    <a:p>
                      <a:pPr algn="ctr"/>
                      <a:r>
                        <a:rPr lang="el-GR" sz="1600">
                          <a:effectLst/>
                        </a:rPr>
                        <a:t>3</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40,500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1,620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10,000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720×576@25.0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503040818"/>
                  </a:ext>
                </a:extLst>
              </a:tr>
            </a:tbl>
          </a:graphicData>
        </a:graphic>
      </p:graphicFrame>
      <p:sp>
        <p:nvSpPr>
          <p:cNvPr id="5" name="Rectangle 2">
            <a:extLst>
              <a:ext uri="{FF2B5EF4-FFF2-40B4-BE49-F238E27FC236}">
                <a16:creationId xmlns:a16="http://schemas.microsoft.com/office/drawing/2014/main" id="{86917D77-D393-4255-8557-69F467F4DF2A}"/>
              </a:ext>
            </a:extLst>
          </p:cNvPr>
          <p:cNvSpPr>
            <a:spLocks noChangeArrowheads="1"/>
          </p:cNvSpPr>
          <p:nvPr/>
        </p:nvSpPr>
        <p:spPr bwMode="auto">
          <a:xfrm>
            <a:off x="3471863" y="1492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altLang="el-GR" sz="1800" b="0" i="0" u="none" strike="noStrike" cap="none" normalizeH="0" baseline="0">
                <a:ln>
                  <a:noFill/>
                </a:ln>
                <a:solidFill>
                  <a:schemeClr val="tx1"/>
                </a:solidFill>
                <a:effectLst/>
                <a:latin typeface="Arial" panose="020B0604020202020204" pitchFamily="34" charset="0"/>
              </a:rPr>
            </a:br>
            <a:endParaRPr kumimoji="0" lang="el-GR" altLang="el-G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877501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164E82-E470-4240-946D-473E24824AF9}"/>
              </a:ext>
            </a:extLst>
          </p:cNvPr>
          <p:cNvSpPr>
            <a:spLocks noGrp="1"/>
          </p:cNvSpPr>
          <p:nvPr>
            <p:ph type="title"/>
          </p:nvPr>
        </p:nvSpPr>
        <p:spPr/>
        <p:txBody>
          <a:bodyPr/>
          <a:lstStyle/>
          <a:p>
            <a:r>
              <a:rPr lang="en-US" dirty="0"/>
              <a:t>Levels (2)</a:t>
            </a:r>
            <a:endParaRPr lang="el-GR" dirty="0"/>
          </a:p>
        </p:txBody>
      </p:sp>
      <p:graphicFrame>
        <p:nvGraphicFramePr>
          <p:cNvPr id="4" name="Θέση περιεχομένου 3">
            <a:extLst>
              <a:ext uri="{FF2B5EF4-FFF2-40B4-BE49-F238E27FC236}">
                <a16:creationId xmlns:a16="http://schemas.microsoft.com/office/drawing/2014/main" id="{D9218889-A625-4CEB-BBEF-74B12A80E759}"/>
              </a:ext>
            </a:extLst>
          </p:cNvPr>
          <p:cNvGraphicFramePr>
            <a:graphicFrameLocks noGrp="1"/>
          </p:cNvGraphicFramePr>
          <p:nvPr>
            <p:ph idx="1"/>
            <p:extLst>
              <p:ext uri="{D42A27DB-BD31-4B8C-83A1-F6EECF244321}">
                <p14:modId xmlns:p14="http://schemas.microsoft.com/office/powerpoint/2010/main" val="1707952702"/>
              </p:ext>
            </p:extLst>
          </p:nvPr>
        </p:nvGraphicFramePr>
        <p:xfrm>
          <a:off x="0" y="1297017"/>
          <a:ext cx="9215251" cy="4952734"/>
        </p:xfrm>
        <a:graphic>
          <a:graphicData uri="http://schemas.openxmlformats.org/drawingml/2006/table">
            <a:tbl>
              <a:tblPr/>
              <a:tblGrid>
                <a:gridCol w="760020">
                  <a:extLst>
                    <a:ext uri="{9D8B030D-6E8A-4147-A177-3AD203B41FA5}">
                      <a16:colId xmlns:a16="http://schemas.microsoft.com/office/drawing/2014/main" val="3255005336"/>
                    </a:ext>
                  </a:extLst>
                </a:gridCol>
                <a:gridCol w="1706328">
                  <a:extLst>
                    <a:ext uri="{9D8B030D-6E8A-4147-A177-3AD203B41FA5}">
                      <a16:colId xmlns:a16="http://schemas.microsoft.com/office/drawing/2014/main" val="2477144204"/>
                    </a:ext>
                  </a:extLst>
                </a:gridCol>
                <a:gridCol w="2378784">
                  <a:extLst>
                    <a:ext uri="{9D8B030D-6E8A-4147-A177-3AD203B41FA5}">
                      <a16:colId xmlns:a16="http://schemas.microsoft.com/office/drawing/2014/main" val="1689644650"/>
                    </a:ext>
                  </a:extLst>
                </a:gridCol>
                <a:gridCol w="1911927">
                  <a:extLst>
                    <a:ext uri="{9D8B030D-6E8A-4147-A177-3AD203B41FA5}">
                      <a16:colId xmlns:a16="http://schemas.microsoft.com/office/drawing/2014/main" val="98803933"/>
                    </a:ext>
                  </a:extLst>
                </a:gridCol>
                <a:gridCol w="2458192">
                  <a:extLst>
                    <a:ext uri="{9D8B030D-6E8A-4147-A177-3AD203B41FA5}">
                      <a16:colId xmlns:a16="http://schemas.microsoft.com/office/drawing/2014/main" val="435590884"/>
                    </a:ext>
                  </a:extLst>
                </a:gridCol>
              </a:tblGrid>
              <a:tr h="152045">
                <a:tc gridSpan="5">
                  <a:txBody>
                    <a:bodyPr/>
                    <a:lstStyle/>
                    <a:p>
                      <a:endParaRPr lang="en-US" sz="1600" dirty="0"/>
                    </a:p>
                  </a:txBody>
                  <a:tcPr marL="24598" marR="24598" marT="12299" marB="12299" anchor="ctr">
                    <a:solidFill>
                      <a:srgbClr val="F8F9FA"/>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2289679280"/>
                  </a:ext>
                </a:extLst>
              </a:tr>
              <a:tr h="1531334">
                <a:tc>
                  <a:txBody>
                    <a:bodyPr/>
                    <a:lstStyle/>
                    <a:p>
                      <a:pPr algn="ctr"/>
                      <a:r>
                        <a:rPr lang="en-US" sz="1600" dirty="0">
                          <a:effectLst/>
                        </a:rPr>
                        <a:t>Level</a:t>
                      </a:r>
                      <a:br>
                        <a:rPr lang="en-US" sz="1600" dirty="0">
                          <a:effectLst/>
                        </a:rPr>
                      </a:br>
                      <a:endParaRPr lang="en-US" sz="1600" dirty="0">
                        <a:effectLst/>
                      </a:endParaRP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dirty="0">
                          <a:effectLst/>
                        </a:rPr>
                        <a:t>Maximum</a:t>
                      </a:r>
                      <a:br>
                        <a:rPr lang="en-US" sz="1600" dirty="0">
                          <a:effectLst/>
                        </a:rPr>
                      </a:br>
                      <a:r>
                        <a:rPr lang="en-US" sz="1600" dirty="0">
                          <a:effectLst/>
                        </a:rPr>
                        <a:t>decoding speed</a:t>
                      </a:r>
                      <a:br>
                        <a:rPr lang="en-US" sz="1600" dirty="0">
                          <a:effectLst/>
                        </a:rPr>
                      </a:br>
                      <a:r>
                        <a:rPr lang="en-US" sz="1600" dirty="0">
                          <a:effectLst/>
                        </a:rPr>
                        <a:t>(macroblocks/s)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Maximum</a:t>
                      </a:r>
                      <a:br>
                        <a:rPr lang="en-US" sz="1600">
                          <a:effectLst/>
                        </a:rPr>
                      </a:br>
                      <a:r>
                        <a:rPr lang="en-US" sz="1600">
                          <a:effectLst/>
                        </a:rPr>
                        <a:t>frame size</a:t>
                      </a:r>
                      <a:br>
                        <a:rPr lang="en-US" sz="1600">
                          <a:effectLst/>
                        </a:rPr>
                      </a:br>
                      <a:r>
                        <a:rPr lang="en-US" sz="1600">
                          <a:effectLst/>
                        </a:rPr>
                        <a:t>(macroblocks)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Maximum video</a:t>
                      </a:r>
                      <a:br>
                        <a:rPr lang="en-US" sz="1600">
                          <a:effectLst/>
                        </a:rPr>
                      </a:br>
                      <a:r>
                        <a:rPr lang="en-US" sz="1600">
                          <a:effectLst/>
                        </a:rPr>
                        <a:t>bit rate for video</a:t>
                      </a:r>
                      <a:br>
                        <a:rPr lang="en-US" sz="1600">
                          <a:effectLst/>
                        </a:rPr>
                      </a:br>
                      <a:r>
                        <a:rPr lang="en-US" sz="1600">
                          <a:effectLst/>
                        </a:rPr>
                        <a:t>coding layer (VCL)</a:t>
                      </a:r>
                      <a:br>
                        <a:rPr lang="en-US" sz="1600">
                          <a:effectLst/>
                        </a:rPr>
                      </a:br>
                      <a:r>
                        <a:rPr lang="en-US" sz="1600">
                          <a:effectLst/>
                        </a:rPr>
                        <a:t>(Constrained Baseline,</a:t>
                      </a:r>
                      <a:br>
                        <a:rPr lang="en-US" sz="1600">
                          <a:effectLst/>
                        </a:rPr>
                      </a:br>
                      <a:r>
                        <a:rPr lang="en-US" sz="1600">
                          <a:effectLst/>
                        </a:rPr>
                        <a:t>Baseline, Extended</a:t>
                      </a:r>
                      <a:br>
                        <a:rPr lang="en-US" sz="1600">
                          <a:effectLst/>
                        </a:rPr>
                      </a:br>
                      <a:r>
                        <a:rPr lang="en-US" sz="1600">
                          <a:effectLst/>
                        </a:rPr>
                        <a:t>and Main Profiles)</a:t>
                      </a:r>
                      <a:br>
                        <a:rPr lang="en-US" sz="1600">
                          <a:effectLst/>
                        </a:rPr>
                      </a:br>
                      <a:r>
                        <a:rPr lang="en-US" sz="1600">
                          <a:effectLst/>
                        </a:rPr>
                        <a:t>(kbits/s)</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n-US" sz="1600">
                          <a:effectLst/>
                        </a:rPr>
                        <a:t>Examples for high resolution</a:t>
                      </a:r>
                      <a:br>
                        <a:rPr lang="en-US" sz="1600">
                          <a:effectLst/>
                        </a:rPr>
                      </a:br>
                      <a:r>
                        <a:rPr lang="en-US" sz="1600">
                          <a:effectLst/>
                        </a:rPr>
                        <a:t>@ highest frame rate</a:t>
                      </a:r>
                      <a:br>
                        <a:rPr lang="en-US" sz="1600">
                          <a:effectLst/>
                        </a:rPr>
                      </a:br>
                      <a:r>
                        <a:rPr lang="en-US" sz="1600">
                          <a:effectLst/>
                        </a:rPr>
                        <a:t>(maximum stored frames)</a:t>
                      </a:r>
                      <a:r>
                        <a:rPr lang="en-US" sz="1600">
                          <a:solidFill>
                            <a:srgbClr val="0B0080"/>
                          </a:solidFill>
                          <a:effectLst/>
                        </a:rPr>
                        <a:t>Toggle additional details</a:t>
                      </a:r>
                    </a:p>
                    <a:p>
                      <a:pPr algn="ctr"/>
                      <a:br>
                        <a:rPr lang="en-US" sz="1600">
                          <a:effectLst/>
                        </a:rPr>
                      </a:br>
                      <a:endParaRPr lang="en-US" sz="1600">
                        <a:effectLst/>
                      </a:endParaRP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extLst>
                  <a:ext uri="{0D108BD9-81ED-4DB2-BD59-A6C34878D82A}">
                    <a16:rowId xmlns:a16="http://schemas.microsoft.com/office/drawing/2014/main" val="135272917"/>
                  </a:ext>
                </a:extLst>
              </a:tr>
              <a:tr h="259722">
                <a:tc>
                  <a:txBody>
                    <a:bodyPr/>
                    <a:lstStyle/>
                    <a:p>
                      <a:pPr algn="ctr"/>
                      <a:r>
                        <a:rPr lang="el-GR" sz="1600">
                          <a:effectLst/>
                        </a:rPr>
                        <a:t>3.1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108,000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3,600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14,000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1,280×720@30.0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921828724"/>
                  </a:ext>
                </a:extLst>
              </a:tr>
              <a:tr h="259722">
                <a:tc>
                  <a:txBody>
                    <a:bodyPr/>
                    <a:lstStyle/>
                    <a:p>
                      <a:pPr algn="ctr"/>
                      <a:r>
                        <a:rPr lang="el-GR" sz="1600">
                          <a:effectLst/>
                        </a:rPr>
                        <a:t>3.2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216,000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5,120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1,280×1,024@42.2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2603448688"/>
                  </a:ext>
                </a:extLst>
              </a:tr>
              <a:tr h="259722">
                <a:tc>
                  <a:txBody>
                    <a:bodyPr/>
                    <a:lstStyle/>
                    <a:p>
                      <a:pPr algn="ctr"/>
                      <a:r>
                        <a:rPr lang="el-GR" sz="1600">
                          <a:effectLst/>
                        </a:rPr>
                        <a:t>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245,760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8,192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2,048×1,024@30.0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985186161"/>
                  </a:ext>
                </a:extLst>
              </a:tr>
              <a:tr h="259722">
                <a:tc>
                  <a:txBody>
                    <a:bodyPr/>
                    <a:lstStyle/>
                    <a:p>
                      <a:pPr algn="ctr"/>
                      <a:r>
                        <a:rPr lang="el-GR" sz="1600">
                          <a:effectLst/>
                        </a:rPr>
                        <a:t>4.1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245,760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8,192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50,000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2,048×1,024@30.0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678065175"/>
                  </a:ext>
                </a:extLst>
              </a:tr>
              <a:tr h="259722">
                <a:tc>
                  <a:txBody>
                    <a:bodyPr/>
                    <a:lstStyle/>
                    <a:p>
                      <a:pPr algn="ctr"/>
                      <a:r>
                        <a:rPr lang="el-GR" sz="1600">
                          <a:effectLst/>
                        </a:rPr>
                        <a:t>4.2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522,240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8,704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50,000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2,048×1,080@60.0 (4)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710095762"/>
                  </a:ext>
                </a:extLst>
              </a:tr>
              <a:tr h="259722">
                <a:tc>
                  <a:txBody>
                    <a:bodyPr/>
                    <a:lstStyle/>
                    <a:p>
                      <a:pPr algn="ctr"/>
                      <a:r>
                        <a:rPr lang="el-GR" sz="1600">
                          <a:effectLst/>
                        </a:rPr>
                        <a:t>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589,824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22,080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135,000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3,672×1,536@26.7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547858169"/>
                  </a:ext>
                </a:extLst>
              </a:tr>
              <a:tr h="259722">
                <a:tc>
                  <a:txBody>
                    <a:bodyPr/>
                    <a:lstStyle/>
                    <a:p>
                      <a:pPr algn="ctr"/>
                      <a:r>
                        <a:rPr lang="el-GR" sz="1600">
                          <a:effectLst/>
                        </a:rPr>
                        <a:t>5.1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983,040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36,864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240,000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a:effectLst/>
                        </a:rPr>
                        <a:t>4,096×2,304@26.7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3354026052"/>
                  </a:ext>
                </a:extLst>
              </a:tr>
              <a:tr h="259722">
                <a:tc>
                  <a:txBody>
                    <a:bodyPr/>
                    <a:lstStyle/>
                    <a:p>
                      <a:pPr algn="ctr"/>
                      <a:r>
                        <a:rPr lang="el-GR" sz="1600">
                          <a:effectLst/>
                        </a:rPr>
                        <a:t>5.2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2,073,600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36,864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240,000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4,096×2,304@56.3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484304885"/>
                  </a:ext>
                </a:extLst>
              </a:tr>
              <a:tr h="259722">
                <a:tc>
                  <a:txBody>
                    <a:bodyPr/>
                    <a:lstStyle/>
                    <a:p>
                      <a:pPr algn="ctr"/>
                      <a:r>
                        <a:rPr lang="el-GR" sz="1600">
                          <a:effectLst/>
                        </a:rPr>
                        <a:t>6</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4,177,920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139,264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240,000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8,192×4,320@30.2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4225439027"/>
                  </a:ext>
                </a:extLst>
              </a:tr>
              <a:tr h="259722">
                <a:tc>
                  <a:txBody>
                    <a:bodyPr/>
                    <a:lstStyle/>
                    <a:p>
                      <a:pPr algn="ctr"/>
                      <a:r>
                        <a:rPr lang="el-GR" sz="1600">
                          <a:effectLst/>
                        </a:rPr>
                        <a:t>6.1</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8,355,840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139,264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480,000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8,192×4,320@60.4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023689296"/>
                  </a:ext>
                </a:extLst>
              </a:tr>
              <a:tr h="259722">
                <a:tc>
                  <a:txBody>
                    <a:bodyPr/>
                    <a:lstStyle/>
                    <a:p>
                      <a:pPr algn="ctr"/>
                      <a:r>
                        <a:rPr lang="el-GR" sz="1600">
                          <a:effectLst/>
                        </a:rPr>
                        <a:t>6.2</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EAECF0"/>
                    </a:solidFill>
                  </a:tcPr>
                </a:tc>
                <a:tc>
                  <a:txBody>
                    <a:bodyPr/>
                    <a:lstStyle/>
                    <a:p>
                      <a:pPr algn="ctr"/>
                      <a:r>
                        <a:rPr lang="el-GR" sz="1600">
                          <a:effectLst/>
                        </a:rPr>
                        <a:t>16,711,680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a:effectLst/>
                        </a:rPr>
                        <a:t>139,264</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pPr algn="ctr"/>
                      <a:r>
                        <a:rPr lang="el-GR" sz="1600" dirty="0">
                          <a:effectLst/>
                        </a:rPr>
                        <a:t>800,000</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tc>
                  <a:txBody>
                    <a:bodyPr/>
                    <a:lstStyle/>
                    <a:p>
                      <a:r>
                        <a:rPr lang="el-GR" sz="1600" dirty="0">
                          <a:effectLst/>
                        </a:rPr>
                        <a:t>8,192×4,320@120.9 (5)</a:t>
                      </a:r>
                    </a:p>
                  </a:txBody>
                  <a:tcPr marL="24598" marR="24598" marT="12299" marB="12299" anchor="ctr">
                    <a:lnL w="9525" cap="flat" cmpd="sng" algn="ctr">
                      <a:solidFill>
                        <a:srgbClr val="A2A9B1"/>
                      </a:solidFill>
                      <a:prstDash val="solid"/>
                      <a:round/>
                      <a:headEnd type="none" w="med" len="med"/>
                      <a:tailEnd type="none" w="med" len="med"/>
                    </a:lnL>
                    <a:lnR w="9525" cap="flat" cmpd="sng" algn="ctr">
                      <a:solidFill>
                        <a:srgbClr val="A2A9B1"/>
                      </a:solidFill>
                      <a:prstDash val="solid"/>
                      <a:round/>
                      <a:headEnd type="none" w="med" len="med"/>
                      <a:tailEnd type="none" w="med" len="med"/>
                    </a:lnR>
                    <a:lnT w="9525" cap="flat" cmpd="sng" algn="ctr">
                      <a:solidFill>
                        <a:srgbClr val="A2A9B1"/>
                      </a:solidFill>
                      <a:prstDash val="solid"/>
                      <a:round/>
                      <a:headEnd type="none" w="med" len="med"/>
                      <a:tailEnd type="none" w="med" len="med"/>
                    </a:lnT>
                    <a:lnB w="9525" cap="flat" cmpd="sng" algn="ctr">
                      <a:solidFill>
                        <a:srgbClr val="A2A9B1"/>
                      </a:solidFill>
                      <a:prstDash val="solid"/>
                      <a:round/>
                      <a:headEnd type="none" w="med" len="med"/>
                      <a:tailEnd type="none" w="med" len="med"/>
                    </a:lnB>
                    <a:solidFill>
                      <a:srgbClr val="F8F9FA"/>
                    </a:solidFill>
                  </a:tcPr>
                </a:tc>
                <a:extLst>
                  <a:ext uri="{0D108BD9-81ED-4DB2-BD59-A6C34878D82A}">
                    <a16:rowId xmlns:a16="http://schemas.microsoft.com/office/drawing/2014/main" val="1703677595"/>
                  </a:ext>
                </a:extLst>
              </a:tr>
            </a:tbl>
          </a:graphicData>
        </a:graphic>
      </p:graphicFrame>
      <p:sp>
        <p:nvSpPr>
          <p:cNvPr id="5" name="Rectangle 2">
            <a:extLst>
              <a:ext uri="{FF2B5EF4-FFF2-40B4-BE49-F238E27FC236}">
                <a16:creationId xmlns:a16="http://schemas.microsoft.com/office/drawing/2014/main" id="{86917D77-D393-4255-8557-69F467F4DF2A}"/>
              </a:ext>
            </a:extLst>
          </p:cNvPr>
          <p:cNvSpPr>
            <a:spLocks noChangeArrowheads="1"/>
          </p:cNvSpPr>
          <p:nvPr/>
        </p:nvSpPr>
        <p:spPr bwMode="auto">
          <a:xfrm>
            <a:off x="3471863" y="1492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altLang="el-GR" sz="1800" b="0" i="0" u="none" strike="noStrike" cap="none" normalizeH="0" baseline="0">
                <a:ln>
                  <a:noFill/>
                </a:ln>
                <a:solidFill>
                  <a:schemeClr val="tx1"/>
                </a:solidFill>
                <a:effectLst/>
                <a:latin typeface="Arial" panose="020B0604020202020204" pitchFamily="34" charset="0"/>
              </a:rPr>
            </a:br>
            <a:endParaRPr kumimoji="0" lang="el-GR" altLang="el-G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774903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30D0D6D-0F06-4739-2787-D96E8324DCEB}"/>
              </a:ext>
            </a:extLst>
          </p:cNvPr>
          <p:cNvSpPr>
            <a:spLocks noGrp="1"/>
          </p:cNvSpPr>
          <p:nvPr>
            <p:ph type="title"/>
          </p:nvPr>
        </p:nvSpPr>
        <p:spPr/>
        <p:txBody>
          <a:bodyPr/>
          <a:lstStyle/>
          <a:p>
            <a:r>
              <a:rPr lang="el-GR" dirty="0"/>
              <a:t>Χαρακτηριστικά κωδικοποίησης</a:t>
            </a:r>
          </a:p>
        </p:txBody>
      </p:sp>
      <p:sp>
        <p:nvSpPr>
          <p:cNvPr id="5" name="Θέση κειμένου 4">
            <a:extLst>
              <a:ext uri="{FF2B5EF4-FFF2-40B4-BE49-F238E27FC236}">
                <a16:creationId xmlns:a16="http://schemas.microsoft.com/office/drawing/2014/main" id="{EFB9E1E0-E652-3D13-CAC1-421B9BE5F7B7}"/>
              </a:ext>
            </a:extLst>
          </p:cNvPr>
          <p:cNvSpPr>
            <a:spLocks noGrp="1"/>
          </p:cNvSpPr>
          <p:nvPr>
            <p:ph type="body" idx="1"/>
          </p:nvPr>
        </p:nvSpPr>
        <p:spPr/>
        <p:txBody>
          <a:bodyPr/>
          <a:lstStyle/>
          <a:p>
            <a:endParaRPr lang="el-GR"/>
          </a:p>
        </p:txBody>
      </p:sp>
    </p:spTree>
    <p:extLst>
      <p:ext uri="{BB962C8B-B14F-4D97-AF65-F5344CB8AC3E}">
        <p14:creationId xmlns:p14="http://schemas.microsoft.com/office/powerpoint/2010/main" val="622168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fontScale="90000"/>
          </a:bodyPr>
          <a:lstStyle/>
          <a:p>
            <a:r>
              <a:rPr lang="en-US" dirty="0"/>
              <a:t>Multi-picture inter-picture prediction </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195943" y="1417638"/>
            <a:ext cx="8752114" cy="5165724"/>
          </a:xfrm>
        </p:spPr>
        <p:txBody>
          <a:bodyPr>
            <a:noAutofit/>
          </a:bodyPr>
          <a:lstStyle/>
          <a:p>
            <a:pPr marL="0" indent="0">
              <a:buNone/>
            </a:pPr>
            <a:r>
              <a:rPr lang="el-GR" sz="1800" b="0" i="0" dirty="0">
                <a:solidFill>
                  <a:srgbClr val="202122"/>
                </a:solidFill>
                <a:effectLst/>
              </a:rPr>
              <a:t>Πρόβλεψη πολλαπλών εικόνων μεταξύ εικόνων </a:t>
            </a:r>
            <a:r>
              <a:rPr lang="en-US" sz="1800" b="0" i="0" dirty="0">
                <a:solidFill>
                  <a:srgbClr val="202122"/>
                </a:solidFill>
                <a:effectLst/>
              </a:rPr>
              <a:t>(</a:t>
            </a:r>
            <a:r>
              <a:rPr lang="en-US" sz="1800" dirty="0">
                <a:solidFill>
                  <a:srgbClr val="202122"/>
                </a:solidFill>
              </a:rPr>
              <a:t>Multi-picture </a:t>
            </a:r>
            <a:r>
              <a:rPr lang="en-US" sz="1800" dirty="0">
                <a:solidFill>
                  <a:srgbClr val="0B0080"/>
                </a:solidFill>
                <a:hlinkClick r:id="rId3" tooltip="Inter frame"/>
              </a:rPr>
              <a:t>inter-picture prediction</a:t>
            </a:r>
            <a:r>
              <a:rPr lang="en-US" sz="1800" dirty="0">
                <a:solidFill>
                  <a:srgbClr val="202122"/>
                </a:solidFill>
              </a:rPr>
              <a:t> )</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Using previously encoded pictures as references in a much more flexible way than in past standards, allowing up to 16 reference frames (or 32 reference fields, in the case of interlaced encoding) to be used in some cases. In profiles that support non-</a:t>
            </a:r>
            <a:r>
              <a:rPr lang="en-US" sz="1100" b="0" i="0" u="none" strike="noStrike" dirty="0">
                <a:solidFill>
                  <a:srgbClr val="3366CC"/>
                </a:solidFill>
                <a:effectLst/>
                <a:latin typeface="Arial" panose="020B0604020202020204" pitchFamily="34" charset="0"/>
                <a:hlinkClick r:id="rId4" tooltip="Network Abstraction Layer"/>
              </a:rPr>
              <a:t>IDR</a:t>
            </a:r>
            <a:r>
              <a:rPr lang="en-US" sz="1100" b="0" i="0" dirty="0">
                <a:solidFill>
                  <a:srgbClr val="202122"/>
                </a:solidFill>
                <a:effectLst/>
                <a:latin typeface="Arial" panose="020B0604020202020204" pitchFamily="34" charset="0"/>
              </a:rPr>
              <a:t> frames, most levels specify that sufficient buffering should be available to allow for at least 4 or 5 reference frames at maximum resolution. This is in contrast to prior standards, where the limit was typically one; or, in the case of conventional "</a:t>
            </a:r>
            <a:r>
              <a:rPr lang="en-US" sz="1100" b="0" i="0" u="none" strike="noStrike" dirty="0">
                <a:solidFill>
                  <a:srgbClr val="3366CC"/>
                </a:solidFill>
                <a:effectLst/>
                <a:latin typeface="Arial" panose="020B0604020202020204" pitchFamily="34" charset="0"/>
                <a:hlinkClick r:id="rId5" tooltip="Video compression picture types"/>
              </a:rPr>
              <a:t>B pictures</a:t>
            </a:r>
            <a:r>
              <a:rPr lang="en-US" sz="1100" b="0" i="0" dirty="0">
                <a:solidFill>
                  <a:srgbClr val="202122"/>
                </a:solidFill>
                <a:effectLst/>
                <a:latin typeface="Arial" panose="020B0604020202020204" pitchFamily="34" charset="0"/>
              </a:rPr>
              <a:t>" (B-frames), two.</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Variable block-size </a:t>
            </a:r>
            <a:r>
              <a:rPr lang="en-US" sz="1100" b="0" i="0" u="none" strike="noStrike" dirty="0">
                <a:solidFill>
                  <a:srgbClr val="3366CC"/>
                </a:solidFill>
                <a:effectLst/>
                <a:latin typeface="Arial" panose="020B0604020202020204" pitchFamily="34" charset="0"/>
                <a:hlinkClick r:id="rId6" tooltip="Motion compensation"/>
              </a:rPr>
              <a:t>motion compensation</a:t>
            </a:r>
            <a:r>
              <a:rPr lang="en-US" sz="1100" b="0" i="0" dirty="0">
                <a:solidFill>
                  <a:srgbClr val="202122"/>
                </a:solidFill>
                <a:effectLst/>
                <a:latin typeface="Arial" panose="020B0604020202020204" pitchFamily="34" charset="0"/>
              </a:rPr>
              <a:t> (VBSMC) with block sizes as large as 16×16 and as small as 4×4, enabling precise segmentation of moving regions. The supported </a:t>
            </a:r>
            <a:r>
              <a:rPr lang="en-US" sz="1100" b="0" i="0" u="none" strike="noStrike" dirty="0">
                <a:solidFill>
                  <a:srgbClr val="3366CC"/>
                </a:solidFill>
                <a:effectLst/>
                <a:latin typeface="Arial" panose="020B0604020202020204" pitchFamily="34" charset="0"/>
                <a:hlinkClick r:id="rId7" tooltip="Luma (video)"/>
              </a:rPr>
              <a:t>luma</a:t>
            </a:r>
            <a:r>
              <a:rPr lang="en-US" sz="1100" b="0" i="0" dirty="0">
                <a:solidFill>
                  <a:srgbClr val="202122"/>
                </a:solidFill>
                <a:effectLst/>
                <a:latin typeface="Arial" panose="020B0604020202020204" pitchFamily="34" charset="0"/>
              </a:rPr>
              <a:t> prediction block sizes include 16×16, 16×8, 8×16, 8×8, 8×4, 4×8, and 4×4, many of which can be used together in a single macroblock. Chroma prediction block sizes are correspondingly smaller when </a:t>
            </a:r>
            <a:r>
              <a:rPr lang="en-US" sz="1100" b="0" i="0" u="none" strike="noStrike" dirty="0">
                <a:solidFill>
                  <a:srgbClr val="3366CC"/>
                </a:solidFill>
                <a:effectLst/>
                <a:latin typeface="Arial" panose="020B0604020202020204" pitchFamily="34" charset="0"/>
                <a:hlinkClick r:id="rId8" tooltip="Chroma subsampling"/>
              </a:rPr>
              <a:t>chroma subsampling</a:t>
            </a:r>
            <a:r>
              <a:rPr lang="en-US" sz="1100" b="0" i="0" dirty="0">
                <a:solidFill>
                  <a:srgbClr val="202122"/>
                </a:solidFill>
                <a:effectLst/>
                <a:latin typeface="Arial" panose="020B0604020202020204" pitchFamily="34" charset="0"/>
              </a:rPr>
              <a:t> is used.</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The ability to use multiple motion vectors per macroblock (one or two per partition) with a maximum of 32 in the case of a B macroblock constructed of 16 4×4 partitions. The motion vectors for each 8×8 or larger partition region can point to different reference pictures.</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The ability to use any macroblock type in </a:t>
            </a:r>
            <a:r>
              <a:rPr lang="en-US" sz="1100" b="0" i="0" u="none" strike="noStrike" dirty="0">
                <a:solidFill>
                  <a:srgbClr val="3366CC"/>
                </a:solidFill>
                <a:effectLst/>
                <a:latin typeface="Arial" panose="020B0604020202020204" pitchFamily="34" charset="0"/>
                <a:hlinkClick r:id="rId5" tooltip="Video compression picture types"/>
              </a:rPr>
              <a:t>B-frames</a:t>
            </a:r>
            <a:r>
              <a:rPr lang="en-US" sz="1100" b="0" i="0" dirty="0">
                <a:solidFill>
                  <a:srgbClr val="202122"/>
                </a:solidFill>
                <a:effectLst/>
                <a:latin typeface="Arial" panose="020B0604020202020204" pitchFamily="34" charset="0"/>
              </a:rPr>
              <a:t>, including I-macroblocks, resulting in much more efficient encoding when using B-frames. This feature was notably left out from </a:t>
            </a:r>
            <a:r>
              <a:rPr lang="en-US" sz="1100" b="0" i="0" u="none" strike="noStrike" dirty="0">
                <a:solidFill>
                  <a:srgbClr val="3366CC"/>
                </a:solidFill>
                <a:effectLst/>
                <a:latin typeface="Arial" panose="020B0604020202020204" pitchFamily="34" charset="0"/>
                <a:hlinkClick r:id="rId9" tooltip="MPEG-4 ASP"/>
              </a:rPr>
              <a:t>MPEG-4 ASP</a:t>
            </a:r>
            <a:r>
              <a:rPr lang="en-US" sz="1100" b="0" i="0" dirty="0">
                <a:solidFill>
                  <a:srgbClr val="202122"/>
                </a:solidFill>
                <a:effectLst/>
                <a:latin typeface="Arial" panose="020B0604020202020204" pitchFamily="34" charset="0"/>
              </a:rPr>
              <a:t>.</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Six-tap filtering for derivation of half-pel luma sample predictions, for sharper subpixel motion-compensation. Quarter-pixel motion is derived by linear interpolation of the </a:t>
            </a:r>
            <a:r>
              <a:rPr lang="en-US" sz="1100" b="0" i="0" dirty="0" err="1">
                <a:solidFill>
                  <a:srgbClr val="202122"/>
                </a:solidFill>
                <a:effectLst/>
                <a:latin typeface="Arial" panose="020B0604020202020204" pitchFamily="34" charset="0"/>
              </a:rPr>
              <a:t>halfpixel</a:t>
            </a:r>
            <a:r>
              <a:rPr lang="en-US" sz="1100" b="0" i="0" dirty="0">
                <a:solidFill>
                  <a:srgbClr val="202122"/>
                </a:solidFill>
                <a:effectLst/>
                <a:latin typeface="Arial" panose="020B0604020202020204" pitchFamily="34" charset="0"/>
              </a:rPr>
              <a:t> values, to save processing power.</a:t>
            </a:r>
          </a:p>
          <a:p>
            <a:pPr algn="l">
              <a:buFont typeface="Arial" panose="020B0604020202020204" pitchFamily="34" charset="0"/>
              <a:buChar char="•"/>
            </a:pPr>
            <a:r>
              <a:rPr lang="en-US" sz="1100" b="0" i="0" u="none" strike="noStrike" dirty="0">
                <a:solidFill>
                  <a:srgbClr val="3366CC"/>
                </a:solidFill>
                <a:effectLst/>
                <a:latin typeface="Arial" panose="020B0604020202020204" pitchFamily="34" charset="0"/>
                <a:hlinkClick r:id="rId10" tooltip="Qpel"/>
              </a:rPr>
              <a:t>Quarter-pixel</a:t>
            </a:r>
            <a:r>
              <a:rPr lang="en-US" sz="1100" b="0" i="0" dirty="0">
                <a:solidFill>
                  <a:srgbClr val="202122"/>
                </a:solidFill>
                <a:effectLst/>
                <a:latin typeface="Arial" panose="020B0604020202020204" pitchFamily="34" charset="0"/>
              </a:rPr>
              <a:t> precision for motion compensation, enabling precise description of the displacements of moving areas. For </a:t>
            </a:r>
            <a:r>
              <a:rPr lang="en-US" sz="1100" b="0" i="0" u="none" strike="noStrike" dirty="0">
                <a:solidFill>
                  <a:srgbClr val="3366CC"/>
                </a:solidFill>
                <a:effectLst/>
                <a:latin typeface="Arial" panose="020B0604020202020204" pitchFamily="34" charset="0"/>
                <a:hlinkClick r:id="rId11" tooltip="Chrominance"/>
              </a:rPr>
              <a:t>chroma</a:t>
            </a:r>
            <a:r>
              <a:rPr lang="en-US" sz="1100" b="0" i="0" dirty="0">
                <a:solidFill>
                  <a:srgbClr val="202122"/>
                </a:solidFill>
                <a:effectLst/>
                <a:latin typeface="Arial" panose="020B0604020202020204" pitchFamily="34" charset="0"/>
              </a:rPr>
              <a:t> the resolution is typically halved both vertically and horizontally (see </a:t>
            </a:r>
            <a:r>
              <a:rPr lang="en-US" sz="1100" b="0" i="0" u="none" strike="noStrike" dirty="0">
                <a:solidFill>
                  <a:srgbClr val="3366CC"/>
                </a:solidFill>
                <a:effectLst/>
                <a:latin typeface="Arial" panose="020B0604020202020204" pitchFamily="34" charset="0"/>
                <a:hlinkClick r:id="rId12" tooltip="4:2:0"/>
              </a:rPr>
              <a:t>4:2:0</a:t>
            </a:r>
            <a:r>
              <a:rPr lang="en-US" sz="1100" b="0" i="0" dirty="0">
                <a:solidFill>
                  <a:srgbClr val="202122"/>
                </a:solidFill>
                <a:effectLst/>
                <a:latin typeface="Arial" panose="020B0604020202020204" pitchFamily="34" charset="0"/>
              </a:rPr>
              <a:t>) therefore the motion compensation of chroma uses one-eighth chroma pixel grid units.</a:t>
            </a:r>
          </a:p>
          <a:p>
            <a:pPr algn="l">
              <a:buFont typeface="Arial" panose="020B0604020202020204" pitchFamily="34" charset="0"/>
              <a:buChar char="•"/>
            </a:pPr>
            <a:r>
              <a:rPr lang="en-US" sz="1100" b="0" i="0" dirty="0">
                <a:solidFill>
                  <a:srgbClr val="202122"/>
                </a:solidFill>
                <a:effectLst/>
                <a:latin typeface="Arial" panose="020B0604020202020204" pitchFamily="34" charset="0"/>
              </a:rPr>
              <a:t>Weighted prediction, allowing an encoder to specify the use of a scaling and offset when performing motion compensation, and providing a significant benefit in performance in special cases—such as fade-to-black, fade-in, and cross-fade transitions. This includes implicit weighted prediction for B-frames, and explicit weighted prediction for P-frames.</a:t>
            </a:r>
          </a:p>
          <a:p>
            <a:pPr marL="742950" lvl="1" indent="-285750" algn="l">
              <a:buFont typeface="Arial" panose="020B0604020202020204" pitchFamily="34" charset="0"/>
              <a:buChar char="•"/>
            </a:pPr>
            <a:endParaRPr lang="en-US" sz="5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460015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a:p>
        </p:txBody>
      </p:sp>
      <p:sp>
        <p:nvSpPr>
          <p:cNvPr id="5" name="Τίτλος 4"/>
          <p:cNvSpPr>
            <a:spLocks noGrp="1"/>
          </p:cNvSpPr>
          <p:nvPr>
            <p:ph type="title"/>
          </p:nvPr>
        </p:nvSpPr>
        <p:spPr/>
        <p:txBody>
          <a:bodyPr>
            <a:normAutofit/>
          </a:bodyPr>
          <a:lstStyle/>
          <a:p>
            <a:r>
              <a:rPr lang="el-GR" sz="4400"/>
              <a:t>Εισαγωγή</a:t>
            </a:r>
          </a:p>
        </p:txBody>
      </p:sp>
    </p:spTree>
    <p:extLst>
      <p:ext uri="{BB962C8B-B14F-4D97-AF65-F5344CB8AC3E}">
        <p14:creationId xmlns:p14="http://schemas.microsoft.com/office/powerpoint/2010/main" val="1552273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a:bodyPr>
          <a:lstStyle/>
          <a:p>
            <a:r>
              <a:rPr lang="en-US" dirty="0"/>
              <a:t>Spatial prediction</a:t>
            </a:r>
            <a:r>
              <a:rPr lang="el-GR" dirty="0"/>
              <a:t> &amp; </a:t>
            </a:r>
            <a:r>
              <a:rPr lang="en-US" dirty="0"/>
              <a:t>integer DCT</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195943" y="1417638"/>
            <a:ext cx="8752114" cy="5165724"/>
          </a:xfrm>
        </p:spPr>
        <p:txBody>
          <a:bodyPr>
            <a:noAutofit/>
          </a:bodyPr>
          <a:lstStyle/>
          <a:p>
            <a:r>
              <a:rPr lang="el-GR" sz="1800" b="0" i="0" dirty="0">
                <a:solidFill>
                  <a:srgbClr val="202122"/>
                </a:solidFill>
                <a:effectLst/>
              </a:rPr>
              <a:t>Πρόβλεψη πολλαπλών εικόνων μεταξύ εικόνων </a:t>
            </a:r>
            <a:r>
              <a:rPr lang="en-US" sz="1800" b="0" i="0" dirty="0">
                <a:solidFill>
                  <a:srgbClr val="202122"/>
                </a:solidFill>
                <a:effectLst/>
              </a:rPr>
              <a:t>(</a:t>
            </a:r>
            <a:r>
              <a:rPr lang="en-US" sz="1800" dirty="0">
                <a:solidFill>
                  <a:srgbClr val="202122"/>
                </a:solidFill>
              </a:rPr>
              <a:t>Multi-picture </a:t>
            </a:r>
            <a:r>
              <a:rPr lang="en-US" sz="1800" dirty="0">
                <a:solidFill>
                  <a:srgbClr val="0B0080"/>
                </a:solidFill>
                <a:hlinkClick r:id="rId3" tooltip="Inter frame"/>
              </a:rPr>
              <a:t>inter-picture prediction</a:t>
            </a:r>
            <a:r>
              <a:rPr lang="en-US" sz="1800" dirty="0">
                <a:solidFill>
                  <a:srgbClr val="202122"/>
                </a:solidFill>
              </a:rPr>
              <a:t> )</a:t>
            </a:r>
          </a:p>
          <a:p>
            <a:r>
              <a:rPr lang="el-GR" sz="1800" b="1" i="0" dirty="0">
                <a:solidFill>
                  <a:srgbClr val="202122"/>
                </a:solidFill>
                <a:effectLst/>
              </a:rPr>
              <a:t>Χωρική πρόβλεψη</a:t>
            </a:r>
            <a:r>
              <a:rPr lang="en-US" sz="1800" b="1" i="0" dirty="0">
                <a:solidFill>
                  <a:srgbClr val="202122"/>
                </a:solidFill>
                <a:effectLst/>
              </a:rPr>
              <a:t> </a:t>
            </a:r>
            <a:r>
              <a:rPr lang="en-US" sz="1800" b="0" i="0" dirty="0">
                <a:solidFill>
                  <a:srgbClr val="202122"/>
                </a:solidFill>
                <a:effectLst/>
              </a:rPr>
              <a:t>(</a:t>
            </a:r>
            <a:r>
              <a:rPr lang="en-US" sz="1800" dirty="0">
                <a:solidFill>
                  <a:srgbClr val="202122"/>
                </a:solidFill>
              </a:rPr>
              <a:t>Spatial prediction) </a:t>
            </a:r>
            <a:r>
              <a:rPr lang="el-GR" sz="1800" b="0" i="0" dirty="0">
                <a:solidFill>
                  <a:srgbClr val="202122"/>
                </a:solidFill>
                <a:effectLst/>
              </a:rPr>
              <a:t>από τα άκρα των γειτονικών μπλοκ για "</a:t>
            </a:r>
            <a:r>
              <a:rPr lang="el-GR" sz="1800" b="0" i="0" dirty="0" err="1">
                <a:solidFill>
                  <a:srgbClr val="202122"/>
                </a:solidFill>
                <a:effectLst/>
              </a:rPr>
              <a:t>ενδοεικονική</a:t>
            </a:r>
            <a:r>
              <a:rPr lang="el-GR" sz="1800" b="0" i="0" dirty="0">
                <a:solidFill>
                  <a:srgbClr val="202122"/>
                </a:solidFill>
                <a:effectLst/>
              </a:rPr>
              <a:t> (“</a:t>
            </a:r>
            <a:r>
              <a:rPr lang="en-US" sz="1800" b="0" i="0" dirty="0">
                <a:solidFill>
                  <a:srgbClr val="202122"/>
                </a:solidFill>
                <a:effectLst/>
              </a:rPr>
              <a:t>intra)</a:t>
            </a:r>
            <a:r>
              <a:rPr lang="el-GR" sz="1800" b="0" i="0" dirty="0">
                <a:solidFill>
                  <a:srgbClr val="202122"/>
                </a:solidFill>
                <a:effectLst/>
              </a:rPr>
              <a:t> κωδικοποίηση, αντί της πρόβλεψης "DC" που συναντάται μόνο στο MPEG-2 </a:t>
            </a:r>
          </a:p>
          <a:p>
            <a:pPr algn="l">
              <a:buFont typeface="Arial" panose="020B0604020202020204" pitchFamily="34" charset="0"/>
              <a:buChar char="•"/>
            </a:pPr>
            <a:r>
              <a:rPr lang="el-GR" sz="1800" b="0" i="0" dirty="0">
                <a:solidFill>
                  <a:srgbClr val="202122"/>
                </a:solidFill>
                <a:effectLst/>
              </a:rPr>
              <a:t>Ακέραιος </a:t>
            </a:r>
            <a:r>
              <a:rPr lang="el-GR" sz="1800" b="1" i="0" dirty="0">
                <a:solidFill>
                  <a:srgbClr val="202122"/>
                </a:solidFill>
                <a:effectLst/>
              </a:rPr>
              <a:t>διακριτός μετασχηματισμός </a:t>
            </a:r>
            <a:r>
              <a:rPr lang="el-GR" sz="1800" b="1" i="0" dirty="0" err="1">
                <a:solidFill>
                  <a:srgbClr val="202122"/>
                </a:solidFill>
                <a:effectLst/>
              </a:rPr>
              <a:t>συνημιτόνου</a:t>
            </a:r>
            <a:r>
              <a:rPr lang="el-GR" sz="1800" b="1" i="0" dirty="0">
                <a:solidFill>
                  <a:srgbClr val="202122"/>
                </a:solidFill>
                <a:effectLst/>
              </a:rPr>
              <a:t> </a:t>
            </a:r>
            <a:r>
              <a:rPr lang="el-GR" sz="1800" b="0" i="0" dirty="0">
                <a:solidFill>
                  <a:srgbClr val="202122"/>
                </a:solidFill>
                <a:effectLst/>
              </a:rPr>
              <a:t>(</a:t>
            </a:r>
            <a:r>
              <a:rPr lang="el-GR" sz="1800" b="0" i="0" dirty="0" err="1">
                <a:solidFill>
                  <a:srgbClr val="202122"/>
                </a:solidFill>
                <a:effectLst/>
              </a:rPr>
              <a:t>integer</a:t>
            </a:r>
            <a:r>
              <a:rPr lang="el-GR" sz="1800" b="0" i="0" dirty="0">
                <a:solidFill>
                  <a:srgbClr val="202122"/>
                </a:solidFill>
                <a:effectLst/>
              </a:rPr>
              <a:t> DCT), ένας τύπος διακριτού μετασχηματισμού </a:t>
            </a:r>
            <a:r>
              <a:rPr lang="el-GR" sz="1800" b="0" i="0" dirty="0" err="1">
                <a:solidFill>
                  <a:srgbClr val="202122"/>
                </a:solidFill>
                <a:effectLst/>
              </a:rPr>
              <a:t>συνημιτόνου</a:t>
            </a:r>
            <a:r>
              <a:rPr lang="el-GR" sz="1800" b="0" i="0" dirty="0">
                <a:solidFill>
                  <a:srgbClr val="202122"/>
                </a:solidFill>
                <a:effectLst/>
              </a:rPr>
              <a:t> (DCT).</a:t>
            </a:r>
            <a:r>
              <a:rPr lang="en-US" sz="1100" b="0" i="0" dirty="0">
                <a:solidFill>
                  <a:srgbClr val="202122"/>
                </a:solidFill>
                <a:effectLst/>
                <a:latin typeface="Arial" panose="020B0604020202020204" pitchFamily="34" charset="0"/>
              </a:rPr>
              <a:t> It has selectable block sizes</a:t>
            </a:r>
            <a:r>
              <a:rPr lang="en-US" sz="1100" b="0" i="0" u="none" strike="noStrike" baseline="30000" dirty="0">
                <a:solidFill>
                  <a:srgbClr val="3366CC"/>
                </a:solidFill>
                <a:effectLst/>
                <a:latin typeface="Arial" panose="020B0604020202020204" pitchFamily="34" charset="0"/>
                <a:hlinkClick r:id="rId4"/>
              </a:rPr>
              <a:t>[7]</a:t>
            </a:r>
            <a:r>
              <a:rPr lang="en-US" sz="1100" b="0" i="0" dirty="0">
                <a:solidFill>
                  <a:srgbClr val="202122"/>
                </a:solidFill>
                <a:effectLst/>
                <a:latin typeface="Arial" panose="020B0604020202020204" pitchFamily="34" charset="0"/>
              </a:rPr>
              <a:t> and exact-match integer computation to reduce complexity, including:</a:t>
            </a:r>
            <a:endParaRPr lang="el-GR" sz="1100" b="0" i="0" dirty="0">
              <a:solidFill>
                <a:srgbClr val="202122"/>
              </a:solidFill>
              <a:effectLst/>
              <a:latin typeface="Arial" panose="020B0604020202020204" pitchFamily="34" charset="0"/>
            </a:endParaRPr>
          </a:p>
          <a:p>
            <a:pPr lvl="1">
              <a:buFont typeface="Arial" panose="020B0604020202020204" pitchFamily="34" charset="0"/>
              <a:buChar char="•"/>
            </a:pPr>
            <a:r>
              <a:rPr lang="en-US" sz="1200" b="0" i="0" dirty="0">
                <a:solidFill>
                  <a:srgbClr val="202122"/>
                </a:solidFill>
                <a:effectLst/>
              </a:rPr>
              <a:t>An exact-match integer 4×4 spatial block transform, allowing precise placement of </a:t>
            </a:r>
            <a:r>
              <a:rPr lang="en-US" sz="1200" b="0" i="0" u="none" strike="noStrike" dirty="0">
                <a:solidFill>
                  <a:srgbClr val="3366CC"/>
                </a:solidFill>
                <a:effectLst/>
                <a:hlinkClick r:id="rId5" tooltip="Residual frame"/>
              </a:rPr>
              <a:t>residual</a:t>
            </a:r>
            <a:r>
              <a:rPr lang="en-US" sz="1200" b="0" i="0" dirty="0">
                <a:solidFill>
                  <a:srgbClr val="202122"/>
                </a:solidFill>
                <a:effectLst/>
              </a:rPr>
              <a:t> signals with little of the "</a:t>
            </a:r>
            <a:r>
              <a:rPr lang="en-US" sz="1200" b="0" i="0" u="none" strike="noStrike" dirty="0">
                <a:solidFill>
                  <a:srgbClr val="3366CC"/>
                </a:solidFill>
                <a:effectLst/>
                <a:hlinkClick r:id="rId6" tooltip="Ringing artifact"/>
              </a:rPr>
              <a:t>ringing</a:t>
            </a:r>
            <a:r>
              <a:rPr lang="en-US" sz="1200" b="0" i="0" dirty="0">
                <a:solidFill>
                  <a:srgbClr val="202122"/>
                </a:solidFill>
                <a:effectLst/>
              </a:rPr>
              <a:t>" often found with prior codec designs. It is similar to the standard DCT used in previous standards, but uses a smaller block size and simple integer processing. Unlike the cosine-based formulas and tolerances expressed in earlier standards (such as H.261 and MPEG-2), integer processing provides an exactly specified decoded result.</a:t>
            </a:r>
          </a:p>
          <a:p>
            <a:pPr lvl="1">
              <a:buFont typeface="Arial" panose="020B0604020202020204" pitchFamily="34" charset="0"/>
              <a:buChar char="•"/>
            </a:pPr>
            <a:r>
              <a:rPr lang="en-US" sz="1200" b="0" i="0" dirty="0">
                <a:solidFill>
                  <a:srgbClr val="202122"/>
                </a:solidFill>
                <a:effectLst/>
              </a:rPr>
              <a:t>An exact-match integer 8×8 spatial block transform, allowing highly correlated regions to be compressed more efficiently than with the 4×4 transform. This design is based on the standard DCT, but simplified and made to provide exactly specified decoding.</a:t>
            </a:r>
          </a:p>
          <a:p>
            <a:pPr lvl="1">
              <a:buFont typeface="Arial" panose="020B0604020202020204" pitchFamily="34" charset="0"/>
              <a:buChar char="•"/>
            </a:pPr>
            <a:r>
              <a:rPr lang="en-US" sz="1200" b="0" i="0" dirty="0">
                <a:solidFill>
                  <a:srgbClr val="202122"/>
                </a:solidFill>
                <a:effectLst/>
              </a:rPr>
              <a:t>Adaptive encoder selection between the 4×4 and 8×8 transform block sizes for the integer transform operation.</a:t>
            </a:r>
          </a:p>
          <a:p>
            <a:pPr lvl="1">
              <a:buFont typeface="Arial" panose="020B0604020202020204" pitchFamily="34" charset="0"/>
              <a:buChar char="•"/>
            </a:pPr>
            <a:r>
              <a:rPr lang="en-US" sz="1200" b="0" i="0" dirty="0">
                <a:solidFill>
                  <a:srgbClr val="202122"/>
                </a:solidFill>
                <a:effectLst/>
              </a:rPr>
              <a:t>A secondary </a:t>
            </a:r>
            <a:r>
              <a:rPr lang="en-US" sz="1200" b="0" i="0" u="none" strike="noStrike" dirty="0">
                <a:solidFill>
                  <a:srgbClr val="3366CC"/>
                </a:solidFill>
                <a:effectLst/>
                <a:hlinkClick r:id="rId7" tooltip="Hadamard transform"/>
              </a:rPr>
              <a:t>Hadamard transform</a:t>
            </a:r>
            <a:r>
              <a:rPr lang="en-US" sz="1200" b="0" i="0" dirty="0">
                <a:solidFill>
                  <a:srgbClr val="202122"/>
                </a:solidFill>
                <a:effectLst/>
              </a:rPr>
              <a:t> performed on "DC" coefficients of the primary spatial transform applied to chroma DC coefficients (and also luma in one special case) to obtain even more compression in smooth regions.</a:t>
            </a:r>
          </a:p>
          <a:p>
            <a:pPr marL="0" indent="0">
              <a:buNone/>
            </a:pPr>
            <a:endParaRPr lang="el-GR" sz="1800" b="0" i="0" dirty="0">
              <a:solidFill>
                <a:srgbClr val="202122"/>
              </a:solidFill>
              <a:effectLst/>
            </a:endParaRPr>
          </a:p>
          <a:p>
            <a:pPr marL="742950" lvl="1" indent="-285750" algn="l">
              <a:buFont typeface="Arial" panose="020B0604020202020204" pitchFamily="34" charset="0"/>
              <a:buChar char="•"/>
            </a:pPr>
            <a:endParaRPr lang="en-US" sz="5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1603506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a:bodyPr>
          <a:lstStyle/>
          <a:p>
            <a:r>
              <a:rPr lang="en-US" dirty="0"/>
              <a:t>Lossless macroblock</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195943" y="1417638"/>
            <a:ext cx="8752114" cy="5165724"/>
          </a:xfrm>
        </p:spPr>
        <p:txBody>
          <a:bodyPr>
            <a:noAutofit/>
          </a:bodyPr>
          <a:lstStyle/>
          <a:p>
            <a:r>
              <a:rPr lang="el-GR" sz="1800" b="0" i="0" dirty="0">
                <a:solidFill>
                  <a:srgbClr val="202122"/>
                </a:solidFill>
                <a:effectLst/>
              </a:rPr>
              <a:t>Χαρακτηριστικά </a:t>
            </a:r>
            <a:r>
              <a:rPr lang="el-GR" sz="1800" b="1" i="0" dirty="0">
                <a:solidFill>
                  <a:srgbClr val="202122"/>
                </a:solidFill>
                <a:effectLst/>
              </a:rPr>
              <a:t>κωδικοποίησης </a:t>
            </a:r>
            <a:r>
              <a:rPr lang="el-GR" sz="1800" b="1" i="0" dirty="0" err="1">
                <a:solidFill>
                  <a:srgbClr val="202122"/>
                </a:solidFill>
                <a:effectLst/>
              </a:rPr>
              <a:t>μακρομπλοκ</a:t>
            </a:r>
            <a:r>
              <a:rPr lang="el-GR" sz="1800" b="1" i="0" dirty="0">
                <a:solidFill>
                  <a:srgbClr val="202122"/>
                </a:solidFill>
                <a:effectLst/>
              </a:rPr>
              <a:t> χωρίς απώλειες </a:t>
            </a:r>
            <a:r>
              <a:rPr lang="el-GR" sz="1800" i="0" dirty="0">
                <a:solidFill>
                  <a:srgbClr val="202122"/>
                </a:solidFill>
                <a:effectLst/>
              </a:rPr>
              <a:t>(</a:t>
            </a:r>
            <a:r>
              <a:rPr lang="en-US" sz="1800" i="0" dirty="0">
                <a:solidFill>
                  <a:srgbClr val="202122"/>
                </a:solidFill>
                <a:effectLst/>
              </a:rPr>
              <a:t>Lossless macroblock</a:t>
            </a:r>
            <a:r>
              <a:rPr lang="el-GR" sz="1800" i="0" dirty="0">
                <a:solidFill>
                  <a:srgbClr val="202122"/>
                </a:solidFill>
                <a:effectLst/>
              </a:rPr>
              <a:t>) </a:t>
            </a:r>
            <a:r>
              <a:rPr lang="el-GR" sz="1800" b="0" i="0" dirty="0">
                <a:solidFill>
                  <a:srgbClr val="202122"/>
                </a:solidFill>
                <a:effectLst/>
              </a:rPr>
              <a:t>που περιλαμβάνουν:</a:t>
            </a:r>
          </a:p>
          <a:p>
            <a:pPr lvl="1"/>
            <a:r>
              <a:rPr lang="el-GR" sz="1800" b="0" i="0" dirty="0">
                <a:solidFill>
                  <a:srgbClr val="202122"/>
                </a:solidFill>
                <a:effectLst/>
              </a:rPr>
              <a:t>Μια λειτουργία αναπαράστασης "PCM </a:t>
            </a:r>
            <a:r>
              <a:rPr lang="el-GR" sz="1800" b="0" i="0" dirty="0" err="1">
                <a:solidFill>
                  <a:srgbClr val="202122"/>
                </a:solidFill>
                <a:effectLst/>
              </a:rPr>
              <a:t>macroblock</a:t>
            </a:r>
            <a:r>
              <a:rPr lang="el-GR" sz="1800" b="0" i="0" dirty="0">
                <a:solidFill>
                  <a:srgbClr val="202122"/>
                </a:solidFill>
                <a:effectLst/>
              </a:rPr>
              <a:t>" χωρίς απώλειες στην οποία τα δείγματα δεδομένων βίντεο αναπαρίστανται απευθείας, επιτρέποντας την τέλεια αναπαράσταση συγκεκριμένων περιοχών και επιτρέποντας την τοποθέτηση αυστηρού ορίου στην ποσότητα των κωδικοποιημένων δεδομένων για κάθε </a:t>
            </a:r>
            <a:r>
              <a:rPr lang="el-GR" sz="1800" b="0" i="0" dirty="0" err="1">
                <a:solidFill>
                  <a:srgbClr val="202122"/>
                </a:solidFill>
                <a:effectLst/>
              </a:rPr>
              <a:t>macroblock</a:t>
            </a:r>
            <a:r>
              <a:rPr lang="el-GR" sz="1800" b="0" i="0" dirty="0">
                <a:solidFill>
                  <a:srgbClr val="202122"/>
                </a:solidFill>
                <a:effectLst/>
              </a:rPr>
              <a:t>.</a:t>
            </a:r>
          </a:p>
          <a:p>
            <a:pPr lvl="1"/>
            <a:r>
              <a:rPr lang="el-GR" sz="1800" b="0" i="0" dirty="0">
                <a:solidFill>
                  <a:srgbClr val="202122"/>
                </a:solidFill>
                <a:effectLst/>
              </a:rPr>
              <a:t>Ένας βελτιωμένος τρόπος αναπαράστασης </a:t>
            </a:r>
            <a:r>
              <a:rPr lang="el-GR" sz="1800" b="0" i="0" dirty="0" err="1">
                <a:solidFill>
                  <a:srgbClr val="202122"/>
                </a:solidFill>
                <a:effectLst/>
              </a:rPr>
              <a:t>μακρομπλοκ</a:t>
            </a:r>
            <a:r>
              <a:rPr lang="el-GR" sz="1800" b="0" i="0" dirty="0">
                <a:solidFill>
                  <a:srgbClr val="202122"/>
                </a:solidFill>
                <a:effectLst/>
              </a:rPr>
              <a:t> χωρίς απώλειες που επιτρέπει την τέλεια αναπαράσταση συγκεκριμένων περιοχών, ενώ συνήθως χρησιμοποιεί σημαντικά λιγότερα </a:t>
            </a:r>
            <a:r>
              <a:rPr lang="el-GR" sz="1800" b="0" i="0" dirty="0" err="1">
                <a:solidFill>
                  <a:srgbClr val="202122"/>
                </a:solidFill>
                <a:effectLst/>
              </a:rPr>
              <a:t>bits</a:t>
            </a:r>
            <a:r>
              <a:rPr lang="el-GR" sz="1800" b="0" i="0" dirty="0">
                <a:solidFill>
                  <a:srgbClr val="202122"/>
                </a:solidFill>
                <a:effectLst/>
              </a:rPr>
              <a:t> από τον τρόπο αναπαράστασης PCM.</a:t>
            </a:r>
          </a:p>
          <a:p>
            <a:pPr marL="742950" lvl="1" indent="-285750" algn="l">
              <a:buFont typeface="Arial" panose="020B0604020202020204" pitchFamily="34" charset="0"/>
              <a:buChar char="•"/>
            </a:pPr>
            <a:endParaRPr lang="en-US" sz="5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541663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fontScale="90000"/>
          </a:bodyPr>
          <a:lstStyle/>
          <a:p>
            <a:r>
              <a:rPr lang="en-US" dirty="0"/>
              <a:t>Flexible interlaced-scan video coding </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195943" y="1417638"/>
            <a:ext cx="8752114" cy="4873037"/>
          </a:xfrm>
        </p:spPr>
        <p:txBody>
          <a:bodyPr>
            <a:noAutofit/>
          </a:bodyPr>
          <a:lstStyle/>
          <a:p>
            <a:pPr marL="0" indent="0">
              <a:buNone/>
            </a:pPr>
            <a:r>
              <a:rPr lang="el-GR" sz="2000" b="0" i="0" dirty="0">
                <a:solidFill>
                  <a:srgbClr val="202122"/>
                </a:solidFill>
                <a:effectLst/>
              </a:rPr>
              <a:t>Ευέλικτα χαρακτηριστικά κωδικοποίησης βίντεο </a:t>
            </a:r>
            <a:r>
              <a:rPr lang="el-GR" sz="2000" b="1" i="0" dirty="0">
                <a:solidFill>
                  <a:srgbClr val="202122"/>
                </a:solidFill>
                <a:effectLst/>
              </a:rPr>
              <a:t>διαπλεκόμενης σάρωσης </a:t>
            </a:r>
            <a:r>
              <a:rPr lang="el-GR" sz="2000" i="0" dirty="0">
                <a:solidFill>
                  <a:srgbClr val="202122"/>
                </a:solidFill>
                <a:effectLst/>
              </a:rPr>
              <a:t>(</a:t>
            </a:r>
            <a:r>
              <a:rPr lang="en-US" sz="2000" i="0" dirty="0">
                <a:solidFill>
                  <a:srgbClr val="202122"/>
                </a:solidFill>
                <a:effectLst/>
              </a:rPr>
              <a:t>Flexible interlaced-scan video coding</a:t>
            </a:r>
            <a:r>
              <a:rPr lang="el-GR" sz="2000" i="0" dirty="0">
                <a:solidFill>
                  <a:srgbClr val="202122"/>
                </a:solidFill>
                <a:effectLst/>
              </a:rPr>
              <a:t>), </a:t>
            </a:r>
            <a:r>
              <a:rPr lang="el-GR" sz="2000" b="0" i="0" dirty="0">
                <a:solidFill>
                  <a:srgbClr val="202122"/>
                </a:solidFill>
                <a:effectLst/>
              </a:rPr>
              <a:t>συμπεριλαμβανομένων των εξής:</a:t>
            </a:r>
          </a:p>
          <a:p>
            <a:r>
              <a:rPr lang="el-GR" sz="2200" b="1" i="0" dirty="0">
                <a:solidFill>
                  <a:srgbClr val="202122"/>
                </a:solidFill>
                <a:effectLst/>
              </a:rPr>
              <a:t>Κωδικοποίηση </a:t>
            </a:r>
            <a:r>
              <a:rPr lang="el-GR" sz="2200" b="1" i="0" dirty="0" err="1">
                <a:solidFill>
                  <a:srgbClr val="202122"/>
                </a:solidFill>
                <a:effectLst/>
              </a:rPr>
              <a:t>Macroblock-adaptive</a:t>
            </a:r>
            <a:r>
              <a:rPr lang="el-GR" sz="2200" b="1" i="0" dirty="0">
                <a:solidFill>
                  <a:srgbClr val="202122"/>
                </a:solidFill>
                <a:effectLst/>
              </a:rPr>
              <a:t> frame-</a:t>
            </a:r>
            <a:r>
              <a:rPr lang="el-GR" sz="2200" b="1" i="0" dirty="0" err="1">
                <a:solidFill>
                  <a:srgbClr val="202122"/>
                </a:solidFill>
                <a:effectLst/>
              </a:rPr>
              <a:t>field</a:t>
            </a:r>
            <a:r>
              <a:rPr lang="el-GR" sz="2200" b="1" i="0" dirty="0">
                <a:solidFill>
                  <a:srgbClr val="202122"/>
                </a:solidFill>
                <a:effectLst/>
              </a:rPr>
              <a:t> </a:t>
            </a:r>
            <a:r>
              <a:rPr lang="el-GR" sz="2200" b="0" i="0" dirty="0">
                <a:solidFill>
                  <a:srgbClr val="202122"/>
                </a:solidFill>
                <a:effectLst/>
              </a:rPr>
              <a:t>(MBAFF), χρησιμοποιώντας μια δομή ζεύγους </a:t>
            </a:r>
            <a:r>
              <a:rPr lang="el-GR" sz="2200" b="0" i="0" dirty="0" err="1">
                <a:solidFill>
                  <a:srgbClr val="202122"/>
                </a:solidFill>
                <a:effectLst/>
              </a:rPr>
              <a:t>macroblock</a:t>
            </a:r>
            <a:r>
              <a:rPr lang="el-GR" sz="2200" b="0" i="0" dirty="0">
                <a:solidFill>
                  <a:srgbClr val="202122"/>
                </a:solidFill>
                <a:effectLst/>
              </a:rPr>
              <a:t> για εικόνες που κωδικοποιούνται ως καρέ, επιτρέποντας 16×16 </a:t>
            </a:r>
            <a:r>
              <a:rPr lang="el-GR" sz="2200" b="0" i="0" dirty="0" err="1">
                <a:solidFill>
                  <a:srgbClr val="202122"/>
                </a:solidFill>
                <a:effectLst/>
              </a:rPr>
              <a:t>macroblocks</a:t>
            </a:r>
            <a:r>
              <a:rPr lang="el-GR" sz="2200" b="0" i="0" dirty="0">
                <a:solidFill>
                  <a:srgbClr val="202122"/>
                </a:solidFill>
                <a:effectLst/>
              </a:rPr>
              <a:t> στη λειτουργία </a:t>
            </a:r>
            <a:r>
              <a:rPr lang="el-GR" sz="2200" b="0" i="0" dirty="0" err="1">
                <a:solidFill>
                  <a:srgbClr val="202122"/>
                </a:solidFill>
                <a:effectLst/>
              </a:rPr>
              <a:t>field</a:t>
            </a:r>
            <a:r>
              <a:rPr lang="el-GR" sz="2200" b="0" i="0" dirty="0">
                <a:solidFill>
                  <a:srgbClr val="202122"/>
                </a:solidFill>
                <a:effectLst/>
              </a:rPr>
              <a:t> (σε σύγκριση με το MPEG-2, όπου η επεξεργασία στη λειτουργία </a:t>
            </a:r>
            <a:r>
              <a:rPr lang="el-GR" sz="2200" b="0" i="0" dirty="0" err="1">
                <a:solidFill>
                  <a:srgbClr val="202122"/>
                </a:solidFill>
                <a:effectLst/>
              </a:rPr>
              <a:t>field</a:t>
            </a:r>
            <a:r>
              <a:rPr lang="el-GR" sz="2200" b="0" i="0" dirty="0">
                <a:solidFill>
                  <a:srgbClr val="202122"/>
                </a:solidFill>
                <a:effectLst/>
              </a:rPr>
              <a:t> σε μια εικόνα που κωδικοποιείται ως καρέ οδηγεί στην επεξεργασία 16×8 μισών </a:t>
            </a:r>
            <a:r>
              <a:rPr lang="el-GR" sz="2200" b="0" i="0" dirty="0" err="1">
                <a:solidFill>
                  <a:srgbClr val="202122"/>
                </a:solidFill>
                <a:effectLst/>
              </a:rPr>
              <a:t>macroblocks</a:t>
            </a:r>
            <a:r>
              <a:rPr lang="el-GR" sz="2200" b="0" i="0" dirty="0">
                <a:solidFill>
                  <a:srgbClr val="202122"/>
                </a:solidFill>
                <a:effectLst/>
              </a:rPr>
              <a:t>).</a:t>
            </a:r>
          </a:p>
          <a:p>
            <a:r>
              <a:rPr lang="el-GR" sz="2200" b="1" i="0" dirty="0">
                <a:solidFill>
                  <a:srgbClr val="202122"/>
                </a:solidFill>
                <a:effectLst/>
              </a:rPr>
              <a:t>Κωδικοποίηση πλαισίου-πεδίου με προσαρμογή </a:t>
            </a:r>
            <a:r>
              <a:rPr lang="el-GR" sz="2200" b="0" i="0" dirty="0">
                <a:solidFill>
                  <a:srgbClr val="202122"/>
                </a:solidFill>
                <a:effectLst/>
              </a:rPr>
              <a:t>στην εικόνα (PAFF ή </a:t>
            </a:r>
            <a:r>
              <a:rPr lang="el-GR" sz="2200" b="0" i="0" dirty="0" err="1">
                <a:solidFill>
                  <a:srgbClr val="202122"/>
                </a:solidFill>
                <a:effectLst/>
              </a:rPr>
              <a:t>PicAFF</a:t>
            </a:r>
            <a:r>
              <a:rPr lang="el-GR" sz="2200" b="0" i="0" dirty="0">
                <a:solidFill>
                  <a:srgbClr val="202122"/>
                </a:solidFill>
                <a:effectLst/>
              </a:rPr>
              <a:t>) που επιτρέπει ένα ελεύθερα επιλεγμένο μείγμα εικόνων που κωδικοποιούνται είτε ως πλήρη πλαίσια, όπου και τα δύο πεδία συνδυάζονται μαζί για κωδικοποίηση, είτε ως μεμονωμένα πεδία.</a:t>
            </a:r>
            <a:endParaRPr lang="el-GR" sz="2200" dirty="0">
              <a:solidFill>
                <a:srgbClr val="202122"/>
              </a:solidFill>
            </a:endParaRPr>
          </a:p>
          <a:p>
            <a:pPr marL="742950" lvl="1" indent="-285750" algn="l">
              <a:buFont typeface="Arial" panose="020B0604020202020204" pitchFamily="34" charset="0"/>
              <a:buChar char="•"/>
            </a:pPr>
            <a:endParaRPr lang="en-US" sz="500"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17609230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fontScale="90000"/>
          </a:bodyPr>
          <a:lstStyle/>
          <a:p>
            <a:r>
              <a:rPr lang="en-US" dirty="0"/>
              <a:t>Quantization design &amp; n-loop deblocking filter </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0" y="1556792"/>
            <a:ext cx="8693756" cy="4525963"/>
          </a:xfrm>
        </p:spPr>
        <p:txBody>
          <a:bodyPr>
            <a:normAutofit/>
          </a:bodyPr>
          <a:lstStyle/>
          <a:p>
            <a:pPr algn="l">
              <a:buFont typeface="Arial" panose="020B0604020202020204" pitchFamily="34" charset="0"/>
              <a:buChar char="•"/>
            </a:pPr>
            <a:r>
              <a:rPr lang="el-GR" sz="2000" b="0" i="0" dirty="0">
                <a:solidFill>
                  <a:srgbClr val="202122"/>
                </a:solidFill>
                <a:effectLst/>
              </a:rPr>
              <a:t>Ένας </a:t>
            </a:r>
            <a:r>
              <a:rPr lang="el-GR" sz="2000" b="1" i="0" dirty="0">
                <a:solidFill>
                  <a:srgbClr val="202122"/>
                </a:solidFill>
                <a:effectLst/>
              </a:rPr>
              <a:t>σχεδιασμός </a:t>
            </a:r>
            <a:r>
              <a:rPr lang="el-GR" sz="2000" b="1" i="0" dirty="0" err="1">
                <a:solidFill>
                  <a:srgbClr val="202122"/>
                </a:solidFill>
                <a:effectLst/>
              </a:rPr>
              <a:t>κβαντισμού</a:t>
            </a:r>
            <a:r>
              <a:rPr lang="el-GR" sz="2000" b="1" i="0" dirty="0">
                <a:solidFill>
                  <a:srgbClr val="202122"/>
                </a:solidFill>
                <a:effectLst/>
              </a:rPr>
              <a:t> </a:t>
            </a:r>
            <a:r>
              <a:rPr lang="en-US" sz="2000" i="1" dirty="0">
                <a:solidFill>
                  <a:srgbClr val="202122"/>
                </a:solidFill>
                <a:effectLst/>
              </a:rPr>
              <a:t>(quantization design)</a:t>
            </a:r>
            <a:r>
              <a:rPr lang="el-GR" sz="2000" i="1" dirty="0">
                <a:solidFill>
                  <a:srgbClr val="202122"/>
                </a:solidFill>
                <a:effectLst/>
              </a:rPr>
              <a:t> </a:t>
            </a:r>
            <a:r>
              <a:rPr lang="el-GR" sz="2000" b="0" i="0" dirty="0">
                <a:solidFill>
                  <a:srgbClr val="202122"/>
                </a:solidFill>
                <a:effectLst/>
              </a:rPr>
              <a:t>που περιλαμβάνει:</a:t>
            </a:r>
          </a:p>
          <a:p>
            <a:pPr lvl="1">
              <a:buFont typeface="Arial" panose="020B0604020202020204" pitchFamily="34" charset="0"/>
              <a:buChar char="•"/>
            </a:pPr>
            <a:r>
              <a:rPr lang="en-US" sz="2000" b="0" i="0" dirty="0">
                <a:solidFill>
                  <a:srgbClr val="202122"/>
                </a:solidFill>
                <a:effectLst/>
              </a:rPr>
              <a:t>Logarithmic step size control  </a:t>
            </a:r>
            <a:r>
              <a:rPr lang="el-GR" sz="2000" b="0" i="0" dirty="0">
                <a:solidFill>
                  <a:srgbClr val="202122"/>
                </a:solidFill>
                <a:effectLst/>
              </a:rPr>
              <a:t>για ευκολότερη διαχείριση του ρυθμού μετάδοσης από τους κωδικοποιητές και απλοποιημένη κλιμάκωση αντίστροφης </a:t>
            </a:r>
            <a:r>
              <a:rPr lang="el-GR" sz="2000" b="0" i="0" dirty="0" err="1">
                <a:solidFill>
                  <a:srgbClr val="202122"/>
                </a:solidFill>
                <a:effectLst/>
              </a:rPr>
              <a:t>κβάντισης</a:t>
            </a:r>
            <a:endParaRPr lang="el-GR" sz="2000" b="0" i="0" dirty="0">
              <a:solidFill>
                <a:srgbClr val="202122"/>
              </a:solidFill>
              <a:effectLst/>
            </a:endParaRPr>
          </a:p>
          <a:p>
            <a:pPr lvl="1">
              <a:buFont typeface="Arial" panose="020B0604020202020204" pitchFamily="34" charset="0"/>
              <a:buChar char="•"/>
            </a:pPr>
            <a:r>
              <a:rPr lang="el-GR" sz="2000" b="0" i="0" dirty="0">
                <a:solidFill>
                  <a:srgbClr val="202122"/>
                </a:solidFill>
                <a:effectLst/>
              </a:rPr>
              <a:t>πίνακες κλιμάκωσης </a:t>
            </a:r>
            <a:r>
              <a:rPr lang="el-GR" sz="2000" b="0" i="0" dirty="0" err="1">
                <a:solidFill>
                  <a:srgbClr val="202122"/>
                </a:solidFill>
                <a:effectLst/>
              </a:rPr>
              <a:t>κβάντισης</a:t>
            </a:r>
            <a:r>
              <a:rPr lang="el-GR" sz="2000" b="0" i="0" dirty="0">
                <a:solidFill>
                  <a:srgbClr val="202122"/>
                </a:solidFill>
                <a:effectLst/>
              </a:rPr>
              <a:t> προσαρμοσμένοι στη συχνότητα που επιλέγονται από τον κωδικοποιητή για βελτιστοποίηση </a:t>
            </a:r>
            <a:r>
              <a:rPr lang="el-GR" sz="2000" b="0" i="0" dirty="0" err="1">
                <a:solidFill>
                  <a:srgbClr val="202122"/>
                </a:solidFill>
                <a:effectLst/>
              </a:rPr>
              <a:t>κβάντισης</a:t>
            </a:r>
            <a:r>
              <a:rPr lang="el-GR" sz="2000" b="0" i="0" dirty="0">
                <a:solidFill>
                  <a:srgbClr val="202122"/>
                </a:solidFill>
                <a:effectLst/>
              </a:rPr>
              <a:t> με βάση την αντίληψη</a:t>
            </a:r>
          </a:p>
          <a:p>
            <a:pPr algn="l">
              <a:buFont typeface="Arial" panose="020B0604020202020204" pitchFamily="34" charset="0"/>
              <a:buChar char="•"/>
            </a:pPr>
            <a:r>
              <a:rPr lang="el-GR" sz="2000" b="1" i="0" dirty="0">
                <a:solidFill>
                  <a:srgbClr val="202122"/>
                </a:solidFill>
                <a:effectLst/>
              </a:rPr>
              <a:t>Φίλτρο </a:t>
            </a:r>
            <a:r>
              <a:rPr lang="el-GR" sz="2000" b="1" i="0" dirty="0" err="1">
                <a:solidFill>
                  <a:srgbClr val="202122"/>
                </a:solidFill>
                <a:effectLst/>
              </a:rPr>
              <a:t>απομπλοκαρίσματος</a:t>
            </a:r>
            <a:r>
              <a:rPr lang="el-GR" sz="2000" b="1" i="0" dirty="0">
                <a:solidFill>
                  <a:srgbClr val="202122"/>
                </a:solidFill>
                <a:effectLst/>
              </a:rPr>
              <a:t> εντός του βρόχου</a:t>
            </a:r>
            <a:r>
              <a:rPr lang="en-US" sz="2000" b="1" i="0" dirty="0">
                <a:solidFill>
                  <a:srgbClr val="202122"/>
                </a:solidFill>
                <a:effectLst/>
              </a:rPr>
              <a:t> </a:t>
            </a:r>
            <a:r>
              <a:rPr lang="en-US" sz="2000" b="0" i="0" dirty="0">
                <a:solidFill>
                  <a:srgbClr val="202122"/>
                </a:solidFill>
                <a:effectLst/>
              </a:rPr>
              <a:t>(</a:t>
            </a:r>
            <a:r>
              <a:rPr lang="en-US" sz="2000" b="0" i="1" dirty="0">
                <a:solidFill>
                  <a:srgbClr val="202122"/>
                </a:solidFill>
                <a:effectLst/>
              </a:rPr>
              <a:t>in-loop deblocking filter</a:t>
            </a:r>
            <a:r>
              <a:rPr lang="en-US" sz="2000" b="0" i="0" dirty="0">
                <a:solidFill>
                  <a:srgbClr val="202122"/>
                </a:solidFill>
                <a:effectLst/>
              </a:rPr>
              <a:t>)</a:t>
            </a:r>
            <a:r>
              <a:rPr lang="el-GR" sz="2000" b="0" i="0" dirty="0">
                <a:solidFill>
                  <a:srgbClr val="202122"/>
                </a:solidFill>
                <a:effectLst/>
              </a:rPr>
              <a:t> που βοηθά στην αποφυγή των τεχνασμάτων μπλοκαρίσματος που είναι κοινά σε άλλες τεχνικές συμπίεσης εικόνας με βάση το DCT, με αποτέλεσμα καλύτερη οπτική εμφάνιση και αποδοτικότητα συμπίεσης.</a:t>
            </a:r>
          </a:p>
        </p:txBody>
      </p:sp>
    </p:spTree>
    <p:extLst>
      <p:ext uri="{BB962C8B-B14F-4D97-AF65-F5344CB8AC3E}">
        <p14:creationId xmlns:p14="http://schemas.microsoft.com/office/powerpoint/2010/main" val="2000788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normAutofit/>
          </a:bodyPr>
          <a:lstStyle/>
          <a:p>
            <a:r>
              <a:rPr lang="en-US" dirty="0"/>
              <a:t>entropy coding design</a:t>
            </a:r>
            <a:endParaRPr lang="el-GR" dirty="0"/>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a:xfrm>
            <a:off x="283330" y="1417638"/>
            <a:ext cx="8748128" cy="4701808"/>
          </a:xfrm>
        </p:spPr>
        <p:txBody>
          <a:bodyPr>
            <a:normAutofit fontScale="25000" lnSpcReduction="20000"/>
          </a:bodyPr>
          <a:lstStyle/>
          <a:p>
            <a:pPr marL="0" indent="0" algn="l">
              <a:buNone/>
            </a:pPr>
            <a:r>
              <a:rPr lang="el-GR" sz="8000" b="1" i="0" dirty="0">
                <a:solidFill>
                  <a:srgbClr val="202122"/>
                </a:solidFill>
                <a:effectLst/>
              </a:rPr>
              <a:t>Σχεδιασμός κωδικοποίησης εντροπίας </a:t>
            </a:r>
            <a:r>
              <a:rPr lang="en-US" sz="8000" b="0" i="0" dirty="0">
                <a:solidFill>
                  <a:srgbClr val="202122"/>
                </a:solidFill>
                <a:effectLst/>
              </a:rPr>
              <a:t>(</a:t>
            </a:r>
            <a:r>
              <a:rPr lang="en-US" sz="8000" b="0" i="1" dirty="0">
                <a:solidFill>
                  <a:srgbClr val="202122"/>
                </a:solidFill>
                <a:effectLst/>
              </a:rPr>
              <a:t>entropy coding design</a:t>
            </a:r>
            <a:r>
              <a:rPr lang="en-US" sz="8000" b="0" i="0" dirty="0">
                <a:solidFill>
                  <a:srgbClr val="202122"/>
                </a:solidFill>
                <a:effectLst/>
              </a:rPr>
              <a:t>) </a:t>
            </a:r>
            <a:r>
              <a:rPr lang="el-GR" sz="8000" b="0" i="0" dirty="0">
                <a:solidFill>
                  <a:srgbClr val="202122"/>
                </a:solidFill>
                <a:effectLst/>
              </a:rPr>
              <a:t>που περιλαμβάνει:</a:t>
            </a:r>
          </a:p>
          <a:p>
            <a:r>
              <a:rPr lang="el-GR" sz="8000" b="0" i="0" dirty="0" err="1">
                <a:solidFill>
                  <a:srgbClr val="202122"/>
                </a:solidFill>
                <a:effectLst/>
              </a:rPr>
              <a:t>Context-adaptive</a:t>
            </a:r>
            <a:r>
              <a:rPr lang="el-GR" sz="8000" b="0" i="0" dirty="0">
                <a:solidFill>
                  <a:srgbClr val="202122"/>
                </a:solidFill>
                <a:effectLst/>
              </a:rPr>
              <a:t> </a:t>
            </a:r>
            <a:r>
              <a:rPr lang="el-GR" sz="8000" b="0" i="0" dirty="0" err="1">
                <a:solidFill>
                  <a:srgbClr val="202122"/>
                </a:solidFill>
                <a:effectLst/>
              </a:rPr>
              <a:t>binary</a:t>
            </a:r>
            <a:r>
              <a:rPr lang="el-GR" sz="8000" b="0" i="0" dirty="0">
                <a:solidFill>
                  <a:srgbClr val="202122"/>
                </a:solidFill>
                <a:effectLst/>
              </a:rPr>
              <a:t> </a:t>
            </a:r>
            <a:r>
              <a:rPr lang="el-GR" sz="8000" b="0" i="0" dirty="0" err="1">
                <a:solidFill>
                  <a:srgbClr val="202122"/>
                </a:solidFill>
                <a:effectLst/>
              </a:rPr>
              <a:t>arithmetic</a:t>
            </a:r>
            <a:r>
              <a:rPr lang="el-GR" sz="8000" b="0" i="0" dirty="0">
                <a:solidFill>
                  <a:srgbClr val="202122"/>
                </a:solidFill>
                <a:effectLst/>
              </a:rPr>
              <a:t> </a:t>
            </a:r>
            <a:r>
              <a:rPr lang="el-GR" sz="8000" b="0" i="0" dirty="0" err="1">
                <a:solidFill>
                  <a:srgbClr val="202122"/>
                </a:solidFill>
                <a:effectLst/>
              </a:rPr>
              <a:t>coding</a:t>
            </a:r>
            <a:r>
              <a:rPr lang="el-GR" sz="8000" b="0" i="0" dirty="0">
                <a:solidFill>
                  <a:srgbClr val="202122"/>
                </a:solidFill>
                <a:effectLst/>
              </a:rPr>
              <a:t> (CABAC), έναν αλγόριθμο για τη συμπίεση χωρίς απώλειες στοιχείων σύνταξης στη ροή βίντεο, γνωρίζοντας τις πιθανότητες των στοιχείων σύνταξης σε ένα δεδομένο πλαίσιο. Ο CABAC συμπιέζει τα δεδομένα πιο αποτελεσματικά από τον CAVLC, αλλά απαιτεί σημαντικά περισσότερη επεξεργασία για την αποκωδικοποίηση.</a:t>
            </a:r>
          </a:p>
          <a:p>
            <a:r>
              <a:rPr lang="el-GR" sz="8000" b="0" i="0" dirty="0">
                <a:solidFill>
                  <a:srgbClr val="202122"/>
                </a:solidFill>
                <a:effectLst/>
              </a:rPr>
              <a:t>Κωδικοποίηση μεταβλητού μήκους προσαρμοσμένη στο πλαίσιο (CAVLC), η οποία είναι μια εναλλακτική λύση χαμηλότερης πολυπλοκότητας του CABAC για την κωδικοποίηση κβαντισμένων τιμών συντελεστών μετασχηματισμού. Αν και χαμηλότερης πολυπλοκότητας από την CABAC, η CAVLC είναι πιο περίπλοκη και πιο αποδοτική από τις μεθόδους που χρησιμοποιούνται συνήθως για την κωδικοποίηση συντελεστών σε άλλα προηγούμενα σχέδια.</a:t>
            </a:r>
          </a:p>
          <a:p>
            <a:r>
              <a:rPr lang="el-GR" sz="8000" b="0" i="0" dirty="0">
                <a:solidFill>
                  <a:srgbClr val="202122"/>
                </a:solidFill>
                <a:effectLst/>
              </a:rPr>
              <a:t>Μια συνήθης απλή και ιδιαίτερα δομημένη τεχνική κωδικοποίησης μεταβλητού μήκους (VLC) για πολλά από τα στοιχεία σύνταξης που δεν κωδικοποιούνται από την CABAC ή την CAVLC, που αναφέρεται ως κωδικοποίηση εκθετικού </a:t>
            </a:r>
            <a:r>
              <a:rPr lang="el-GR" sz="8000" b="0" i="0" dirty="0" err="1">
                <a:solidFill>
                  <a:srgbClr val="202122"/>
                </a:solidFill>
                <a:effectLst/>
              </a:rPr>
              <a:t>Golomb</a:t>
            </a:r>
            <a:r>
              <a:rPr lang="el-GR" sz="8000" b="0" i="0" dirty="0">
                <a:solidFill>
                  <a:srgbClr val="202122"/>
                </a:solidFill>
                <a:effectLst/>
              </a:rPr>
              <a:t> (ή </a:t>
            </a:r>
            <a:r>
              <a:rPr lang="el-GR" sz="8000" b="0" i="0" dirty="0" err="1">
                <a:solidFill>
                  <a:srgbClr val="202122"/>
                </a:solidFill>
                <a:effectLst/>
              </a:rPr>
              <a:t>Exp-Golomb</a:t>
            </a:r>
            <a:r>
              <a:rPr lang="el-GR" sz="8000" b="0" i="0" dirty="0">
                <a:solidFill>
                  <a:srgbClr val="202122"/>
                </a:solidFill>
                <a:effectLst/>
              </a:rPr>
              <a:t>).</a:t>
            </a:r>
            <a:endParaRPr lang="en-US" sz="8000" b="0" i="0" dirty="0">
              <a:solidFill>
                <a:srgbClr val="202122"/>
              </a:solidFill>
              <a:effectLst/>
            </a:endParaRPr>
          </a:p>
          <a:p>
            <a:pPr marL="0" indent="0">
              <a:buNone/>
            </a:pPr>
            <a:br>
              <a:rPr lang="en-US" dirty="0"/>
            </a:br>
            <a:br>
              <a:rPr lang="en-US" b="0" i="0" dirty="0">
                <a:solidFill>
                  <a:srgbClr val="202122"/>
                </a:solidFill>
                <a:effectLst/>
                <a:latin typeface="Arial" panose="020B0604020202020204" pitchFamily="34" charset="0"/>
              </a:rPr>
            </a:br>
            <a:endParaRPr lang="el-GR" dirty="0"/>
          </a:p>
        </p:txBody>
      </p:sp>
    </p:spTree>
    <p:extLst>
      <p:ext uri="{BB962C8B-B14F-4D97-AF65-F5344CB8AC3E}">
        <p14:creationId xmlns:p14="http://schemas.microsoft.com/office/powerpoint/2010/main" val="27709112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B297FA-FBCF-43E3-9154-114688E5E589}"/>
              </a:ext>
            </a:extLst>
          </p:cNvPr>
          <p:cNvSpPr>
            <a:spLocks noGrp="1"/>
          </p:cNvSpPr>
          <p:nvPr>
            <p:ph type="title"/>
          </p:nvPr>
        </p:nvSpPr>
        <p:spPr/>
        <p:txBody>
          <a:bodyPr/>
          <a:lstStyle/>
          <a:p>
            <a:r>
              <a:rPr lang="en-US" dirty="0"/>
              <a:t>Loss resilience (1)</a:t>
            </a:r>
            <a:endParaRPr lang="el-GR" dirty="0"/>
          </a:p>
        </p:txBody>
      </p:sp>
      <p:sp>
        <p:nvSpPr>
          <p:cNvPr id="3" name="Θέση περιεχομένου 2">
            <a:extLst>
              <a:ext uri="{FF2B5EF4-FFF2-40B4-BE49-F238E27FC236}">
                <a16:creationId xmlns:a16="http://schemas.microsoft.com/office/drawing/2014/main" id="{5AB2DACB-B86C-4BB7-8D6D-4DBE5BB67A99}"/>
              </a:ext>
            </a:extLst>
          </p:cNvPr>
          <p:cNvSpPr>
            <a:spLocks noGrp="1"/>
          </p:cNvSpPr>
          <p:nvPr>
            <p:ph idx="1"/>
          </p:nvPr>
        </p:nvSpPr>
        <p:spPr>
          <a:xfrm>
            <a:off x="174171" y="1096962"/>
            <a:ext cx="8969829" cy="5602514"/>
          </a:xfrm>
        </p:spPr>
        <p:txBody>
          <a:bodyPr>
            <a:normAutofit lnSpcReduction="10000"/>
          </a:bodyPr>
          <a:lstStyle/>
          <a:p>
            <a:pPr marL="0" indent="0" algn="l">
              <a:buNone/>
            </a:pPr>
            <a:r>
              <a:rPr lang="el-GR" sz="1600" b="0" i="0" dirty="0">
                <a:solidFill>
                  <a:srgbClr val="202122"/>
                </a:solidFill>
                <a:effectLst/>
                <a:latin typeface="+mj-lt"/>
              </a:rPr>
              <a:t>Χαρακτηριστικά ανθεκτικότητας στις απώλειες</a:t>
            </a:r>
            <a:r>
              <a:rPr lang="en-US" sz="1600" b="0" i="0" dirty="0">
                <a:solidFill>
                  <a:srgbClr val="202122"/>
                </a:solidFill>
                <a:effectLst/>
                <a:latin typeface="+mj-lt"/>
              </a:rPr>
              <a:t> (Loss resilience)</a:t>
            </a:r>
            <a:r>
              <a:rPr lang="el-GR" sz="1600" b="0" i="0" dirty="0">
                <a:solidFill>
                  <a:srgbClr val="202122"/>
                </a:solidFill>
                <a:effectLst/>
                <a:latin typeface="+mj-lt"/>
              </a:rPr>
              <a:t>, όπως:</a:t>
            </a:r>
          </a:p>
          <a:p>
            <a:pPr algn="l">
              <a:buFont typeface="Arial" panose="020B0604020202020204" pitchFamily="34" charset="0"/>
              <a:buChar char="•"/>
            </a:pPr>
            <a:r>
              <a:rPr lang="el-GR" sz="1600" b="0" i="0" dirty="0">
                <a:solidFill>
                  <a:srgbClr val="202122"/>
                </a:solidFill>
                <a:effectLst/>
                <a:latin typeface="+mj-lt"/>
              </a:rPr>
              <a:t>Ο ορισμός του </a:t>
            </a:r>
            <a:r>
              <a:rPr lang="el-GR" sz="1600" b="1" i="0" dirty="0">
                <a:solidFill>
                  <a:srgbClr val="202122"/>
                </a:solidFill>
                <a:effectLst/>
                <a:latin typeface="+mj-lt"/>
              </a:rPr>
              <a:t>επιπέδου αφαίρεσης δικτύου (NAL) </a:t>
            </a:r>
            <a:r>
              <a:rPr lang="el-GR" sz="1600" b="0" i="0" dirty="0">
                <a:solidFill>
                  <a:srgbClr val="202122"/>
                </a:solidFill>
                <a:effectLst/>
                <a:latin typeface="+mj-lt"/>
              </a:rPr>
              <a:t>επιτρέπει τη χρήση του ίδιου συντακτικού βίντεο σε πολλά περιβάλλοντα δικτύου.</a:t>
            </a:r>
            <a:endParaRPr lang="en-US" sz="1600" b="0" i="0" dirty="0">
              <a:solidFill>
                <a:srgbClr val="202122"/>
              </a:solidFill>
              <a:effectLst/>
              <a:latin typeface="+mj-lt"/>
            </a:endParaRPr>
          </a:p>
          <a:p>
            <a:pPr algn="l">
              <a:buFont typeface="Arial" panose="020B0604020202020204" pitchFamily="34" charset="0"/>
              <a:buChar char="•"/>
            </a:pPr>
            <a:r>
              <a:rPr lang="el-GR" sz="1600" b="0" i="0" dirty="0">
                <a:solidFill>
                  <a:srgbClr val="202122"/>
                </a:solidFill>
                <a:effectLst/>
                <a:latin typeface="+mj-lt"/>
              </a:rPr>
              <a:t>Μια πολύ θεμελιώδης σχεδιαστική ιδέα του H.264 είναι η δημιουργία </a:t>
            </a:r>
            <a:r>
              <a:rPr lang="el-GR" sz="1600" b="1" i="0" dirty="0">
                <a:solidFill>
                  <a:srgbClr val="202122"/>
                </a:solidFill>
                <a:effectLst/>
                <a:latin typeface="+mj-lt"/>
              </a:rPr>
              <a:t>αυτοτελών πακέτων, </a:t>
            </a:r>
            <a:r>
              <a:rPr lang="el-GR" sz="1600" b="0" i="0" dirty="0">
                <a:solidFill>
                  <a:srgbClr val="202122"/>
                </a:solidFill>
                <a:effectLst/>
                <a:latin typeface="+mj-lt"/>
              </a:rPr>
              <a:t>ώστε να καταργηθεί η επανάληψη της επικεφαλίδας όπως στον κώδικα επέκτασης επικεφαλίδας (HEC) του MPEG-4.</a:t>
            </a:r>
            <a:endParaRPr lang="en-US" sz="1600" b="0" i="0" dirty="0">
              <a:solidFill>
                <a:srgbClr val="202122"/>
              </a:solidFill>
              <a:effectLst/>
              <a:latin typeface="+mj-lt"/>
            </a:endParaRPr>
          </a:p>
          <a:p>
            <a:pPr algn="l">
              <a:buFont typeface="Arial" panose="020B0604020202020204" pitchFamily="34" charset="0"/>
              <a:buChar char="•"/>
            </a:pPr>
            <a:r>
              <a:rPr lang="el-GR" sz="1600" b="0" i="0" dirty="0">
                <a:solidFill>
                  <a:srgbClr val="202122"/>
                </a:solidFill>
                <a:effectLst/>
                <a:latin typeface="+mj-lt"/>
              </a:rPr>
              <a:t>Αυτό επιτεύχθηκε με την αποσύνδεση των πληροφοριών που αφορούν περισσότερες από μία φέτες από τη ροή πολυμέσων. </a:t>
            </a:r>
            <a:endParaRPr lang="en-US" sz="1600" b="0" i="0" dirty="0">
              <a:solidFill>
                <a:srgbClr val="202122"/>
              </a:solidFill>
              <a:effectLst/>
              <a:latin typeface="+mj-lt"/>
            </a:endParaRPr>
          </a:p>
          <a:p>
            <a:pPr algn="l">
              <a:buFont typeface="Arial" panose="020B0604020202020204" pitchFamily="34" charset="0"/>
              <a:buChar char="•"/>
            </a:pPr>
            <a:r>
              <a:rPr lang="el-GR" sz="1600" b="0" i="0" dirty="0">
                <a:solidFill>
                  <a:srgbClr val="202122"/>
                </a:solidFill>
                <a:effectLst/>
                <a:latin typeface="+mj-lt"/>
              </a:rPr>
              <a:t>Ο συνδυασμός των παραμέτρων υψηλότερου επιπέδου ονομάζεται σύνολο παραμέτρων</a:t>
            </a:r>
            <a:r>
              <a:rPr lang="en-US" sz="1600" b="0" i="0" dirty="0">
                <a:solidFill>
                  <a:srgbClr val="202122"/>
                </a:solidFill>
                <a:effectLst/>
                <a:latin typeface="+mj-lt"/>
              </a:rPr>
              <a:t>.</a:t>
            </a:r>
          </a:p>
          <a:p>
            <a:pPr algn="l">
              <a:buFont typeface="Arial" panose="020B0604020202020204" pitchFamily="34" charset="0"/>
              <a:buChar char="•"/>
            </a:pPr>
            <a:r>
              <a:rPr lang="el-GR" sz="1600" b="0" i="0" dirty="0">
                <a:solidFill>
                  <a:srgbClr val="202122"/>
                </a:solidFill>
                <a:effectLst/>
                <a:latin typeface="+mj-lt"/>
              </a:rPr>
              <a:t>Η προδιαγραφή H.264 περιλαμβάνει δύο τύπους συνόλων παραμέτρων: </a:t>
            </a:r>
            <a:endParaRPr lang="en-US" sz="1600" b="0" i="0" dirty="0">
              <a:solidFill>
                <a:srgbClr val="202122"/>
              </a:solidFill>
              <a:effectLst/>
              <a:latin typeface="+mj-lt"/>
            </a:endParaRPr>
          </a:p>
          <a:p>
            <a:pPr lvl="1">
              <a:buFont typeface="Arial" panose="020B0604020202020204" pitchFamily="34" charset="0"/>
              <a:buChar char="•"/>
            </a:pPr>
            <a:r>
              <a:rPr lang="el-GR" sz="1600" b="0" i="0" dirty="0">
                <a:solidFill>
                  <a:srgbClr val="202122"/>
                </a:solidFill>
                <a:effectLst/>
                <a:latin typeface="+mj-lt"/>
              </a:rPr>
              <a:t>Σύνολο παραμέτρων ακολουθίας (SPS) και </a:t>
            </a:r>
            <a:endParaRPr lang="en-US" sz="1600" b="0" i="0" dirty="0">
              <a:solidFill>
                <a:srgbClr val="202122"/>
              </a:solidFill>
              <a:effectLst/>
              <a:latin typeface="+mj-lt"/>
            </a:endParaRPr>
          </a:p>
          <a:p>
            <a:pPr lvl="1">
              <a:buFont typeface="Arial" panose="020B0604020202020204" pitchFamily="34" charset="0"/>
              <a:buChar char="•"/>
            </a:pPr>
            <a:r>
              <a:rPr lang="el-GR" sz="1600" b="0" i="0" dirty="0">
                <a:solidFill>
                  <a:srgbClr val="202122"/>
                </a:solidFill>
                <a:effectLst/>
                <a:latin typeface="+mj-lt"/>
              </a:rPr>
              <a:t>σύνολο παραμέτρων εικόνας (PPS).</a:t>
            </a:r>
            <a:endParaRPr lang="en-US" sz="1600" b="0" i="0" dirty="0">
              <a:solidFill>
                <a:srgbClr val="202122"/>
              </a:solidFill>
              <a:effectLst/>
              <a:latin typeface="+mj-lt"/>
            </a:endParaRPr>
          </a:p>
          <a:p>
            <a:pPr lvl="1">
              <a:buFont typeface="Arial" panose="020B0604020202020204" pitchFamily="34" charset="0"/>
              <a:buChar char="•"/>
            </a:pPr>
            <a:r>
              <a:rPr lang="el-GR" sz="1600" b="0" i="0" dirty="0">
                <a:solidFill>
                  <a:srgbClr val="202122"/>
                </a:solidFill>
                <a:effectLst/>
                <a:latin typeface="+mj-lt"/>
              </a:rPr>
              <a:t> Ένα ενεργό σύνολο παραμέτρων ακολουθίας παραμένει αμετάβλητο σε όλη τη διάρκεια μιας κωδικοποιημένης ακολουθίας βίντεο και ένα ενεργό σύνολο παραμέτρων εικόνας παραμένει αμετάβλητο εντός μιας κωδικοποιημένης εικόνας. Οι δομές των συνόλων παραμέτρων ακολουθίας και εικόνας περιέχουν πληροφορίες όπως το μέγεθος της εικόνας, τους προαιρετικούς τρόπους κωδικοποίησης που χρησιμοποιούνται και τον χάρτη </a:t>
            </a:r>
            <a:r>
              <a:rPr lang="el-GR" sz="1600" b="0" i="0" dirty="0" err="1">
                <a:solidFill>
                  <a:srgbClr val="202122"/>
                </a:solidFill>
                <a:effectLst/>
                <a:latin typeface="+mj-lt"/>
              </a:rPr>
              <a:t>μακρομπλοκ</a:t>
            </a:r>
            <a:r>
              <a:rPr lang="el-GR" sz="1600" b="0" i="0" dirty="0">
                <a:solidFill>
                  <a:srgbClr val="202122"/>
                </a:solidFill>
                <a:effectLst/>
                <a:latin typeface="+mj-lt"/>
              </a:rPr>
              <a:t> σε ομάδα φέτας.</a:t>
            </a:r>
          </a:p>
        </p:txBody>
      </p:sp>
    </p:spTree>
    <p:extLst>
      <p:ext uri="{BB962C8B-B14F-4D97-AF65-F5344CB8AC3E}">
        <p14:creationId xmlns:p14="http://schemas.microsoft.com/office/powerpoint/2010/main" val="1590459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B297FA-FBCF-43E3-9154-114688E5E589}"/>
              </a:ext>
            </a:extLst>
          </p:cNvPr>
          <p:cNvSpPr>
            <a:spLocks noGrp="1"/>
          </p:cNvSpPr>
          <p:nvPr>
            <p:ph type="title"/>
          </p:nvPr>
        </p:nvSpPr>
        <p:spPr/>
        <p:txBody>
          <a:bodyPr/>
          <a:lstStyle/>
          <a:p>
            <a:r>
              <a:rPr lang="en-US" dirty="0"/>
              <a:t>Loss resilience (2)</a:t>
            </a:r>
            <a:endParaRPr lang="el-GR" dirty="0"/>
          </a:p>
        </p:txBody>
      </p:sp>
      <p:sp>
        <p:nvSpPr>
          <p:cNvPr id="3" name="Θέση περιεχομένου 2">
            <a:extLst>
              <a:ext uri="{FF2B5EF4-FFF2-40B4-BE49-F238E27FC236}">
                <a16:creationId xmlns:a16="http://schemas.microsoft.com/office/drawing/2014/main" id="{5AB2DACB-B86C-4BB7-8D6D-4DBE5BB67A99}"/>
              </a:ext>
            </a:extLst>
          </p:cNvPr>
          <p:cNvSpPr>
            <a:spLocks noGrp="1"/>
          </p:cNvSpPr>
          <p:nvPr>
            <p:ph idx="1"/>
          </p:nvPr>
        </p:nvSpPr>
        <p:spPr>
          <a:xfrm>
            <a:off x="326421" y="1096962"/>
            <a:ext cx="8817579" cy="5602514"/>
          </a:xfrm>
        </p:spPr>
        <p:txBody>
          <a:bodyPr>
            <a:normAutofit/>
          </a:bodyPr>
          <a:lstStyle/>
          <a:p>
            <a:pPr marL="0" indent="0" algn="l">
              <a:buNone/>
            </a:pPr>
            <a:r>
              <a:rPr lang="el-GR" sz="1600" b="0" i="0" dirty="0">
                <a:solidFill>
                  <a:srgbClr val="202122"/>
                </a:solidFill>
                <a:effectLst/>
                <a:latin typeface="+mj-lt"/>
              </a:rPr>
              <a:t>Χαρακτηριστικά ανθεκτικότητας στις απώλειες</a:t>
            </a:r>
            <a:r>
              <a:rPr lang="en-US" sz="1600" b="0" i="0" dirty="0">
                <a:solidFill>
                  <a:srgbClr val="202122"/>
                </a:solidFill>
                <a:effectLst/>
                <a:latin typeface="+mj-lt"/>
              </a:rPr>
              <a:t> (Loss resilience)</a:t>
            </a:r>
            <a:r>
              <a:rPr lang="el-GR" sz="1600" b="0" i="0" dirty="0">
                <a:solidFill>
                  <a:srgbClr val="202122"/>
                </a:solidFill>
                <a:effectLst/>
                <a:latin typeface="+mj-lt"/>
              </a:rPr>
              <a:t>, όπως:</a:t>
            </a:r>
          </a:p>
          <a:p>
            <a:pPr algn="l">
              <a:buFont typeface="Arial" panose="020B0604020202020204" pitchFamily="34" charset="0"/>
              <a:buChar char="•"/>
            </a:pPr>
            <a:r>
              <a:rPr lang="el-GR" sz="1600" b="0" i="0" dirty="0">
                <a:solidFill>
                  <a:srgbClr val="202122"/>
                </a:solidFill>
                <a:effectLst/>
                <a:latin typeface="+mj-lt"/>
              </a:rPr>
              <a:t>Ευέλικτη διάταξη </a:t>
            </a:r>
            <a:r>
              <a:rPr lang="el-GR" sz="1600" b="0" i="0" dirty="0" err="1">
                <a:solidFill>
                  <a:srgbClr val="202122"/>
                </a:solidFill>
                <a:effectLst/>
                <a:latin typeface="+mj-lt"/>
              </a:rPr>
              <a:t>μακρομπλοκ</a:t>
            </a:r>
            <a:r>
              <a:rPr lang="el-GR" sz="1600" b="0" i="0" dirty="0">
                <a:solidFill>
                  <a:srgbClr val="202122"/>
                </a:solidFill>
                <a:effectLst/>
                <a:latin typeface="+mj-lt"/>
              </a:rPr>
              <a:t> (</a:t>
            </a:r>
            <a:r>
              <a:rPr lang="el-GR" sz="1600" b="0" i="0" dirty="0" err="1">
                <a:solidFill>
                  <a:srgbClr val="202122"/>
                </a:solidFill>
                <a:effectLst/>
                <a:latin typeface="+mj-lt"/>
              </a:rPr>
              <a:t>Flexible</a:t>
            </a:r>
            <a:r>
              <a:rPr lang="el-GR" sz="1600" b="0" i="0" dirty="0">
                <a:solidFill>
                  <a:srgbClr val="202122"/>
                </a:solidFill>
                <a:effectLst/>
                <a:latin typeface="+mj-lt"/>
              </a:rPr>
              <a:t> </a:t>
            </a:r>
            <a:r>
              <a:rPr lang="el-GR" sz="1600" b="0" i="0" dirty="0" err="1">
                <a:solidFill>
                  <a:srgbClr val="202122"/>
                </a:solidFill>
                <a:effectLst/>
                <a:latin typeface="+mj-lt"/>
              </a:rPr>
              <a:t>macroblock</a:t>
            </a:r>
            <a:r>
              <a:rPr lang="el-GR" sz="1600" b="0" i="0" dirty="0">
                <a:solidFill>
                  <a:srgbClr val="202122"/>
                </a:solidFill>
                <a:effectLst/>
                <a:latin typeface="+mj-lt"/>
              </a:rPr>
              <a:t> </a:t>
            </a:r>
            <a:r>
              <a:rPr lang="el-GR" sz="1600" b="0" i="0" dirty="0" err="1">
                <a:solidFill>
                  <a:srgbClr val="202122"/>
                </a:solidFill>
                <a:effectLst/>
                <a:latin typeface="+mj-lt"/>
              </a:rPr>
              <a:t>ordering</a:t>
            </a:r>
            <a:r>
              <a:rPr lang="el-GR" sz="1600" b="0" i="0" dirty="0">
                <a:solidFill>
                  <a:srgbClr val="202122"/>
                </a:solidFill>
                <a:effectLst/>
                <a:latin typeface="+mj-lt"/>
              </a:rPr>
              <a:t>, FMO), επίσης γνωστή ως ομάδες φέτας (</a:t>
            </a:r>
            <a:r>
              <a:rPr lang="el-GR" sz="1600" b="0" i="0" dirty="0" err="1">
                <a:solidFill>
                  <a:srgbClr val="202122"/>
                </a:solidFill>
                <a:effectLst/>
                <a:latin typeface="+mj-lt"/>
              </a:rPr>
              <a:t>slice</a:t>
            </a:r>
            <a:r>
              <a:rPr lang="el-GR" sz="1600" b="0" i="0" dirty="0">
                <a:solidFill>
                  <a:srgbClr val="202122"/>
                </a:solidFill>
                <a:effectLst/>
                <a:latin typeface="+mj-lt"/>
              </a:rPr>
              <a:t> </a:t>
            </a:r>
            <a:r>
              <a:rPr lang="el-GR" sz="1600" b="0" i="0" dirty="0" err="1">
                <a:solidFill>
                  <a:srgbClr val="202122"/>
                </a:solidFill>
                <a:effectLst/>
                <a:latin typeface="+mj-lt"/>
              </a:rPr>
              <a:t>groups</a:t>
            </a:r>
            <a:r>
              <a:rPr lang="el-GR" sz="1600" b="0" i="0" dirty="0">
                <a:solidFill>
                  <a:srgbClr val="202122"/>
                </a:solidFill>
                <a:effectLst/>
                <a:latin typeface="+mj-lt"/>
              </a:rPr>
              <a:t>), και αυθαίρετη διάταξη φέτας (</a:t>
            </a:r>
            <a:r>
              <a:rPr lang="el-GR" sz="1600" b="0" i="0" dirty="0" err="1">
                <a:solidFill>
                  <a:srgbClr val="202122"/>
                </a:solidFill>
                <a:effectLst/>
                <a:latin typeface="+mj-lt"/>
              </a:rPr>
              <a:t>arbitrary</a:t>
            </a:r>
            <a:r>
              <a:rPr lang="el-GR" sz="1600" b="0" i="0" dirty="0">
                <a:solidFill>
                  <a:srgbClr val="202122"/>
                </a:solidFill>
                <a:effectLst/>
                <a:latin typeface="+mj-lt"/>
              </a:rPr>
              <a:t> </a:t>
            </a:r>
            <a:r>
              <a:rPr lang="el-GR" sz="1600" b="0" i="0" dirty="0" err="1">
                <a:solidFill>
                  <a:srgbClr val="202122"/>
                </a:solidFill>
                <a:effectLst/>
                <a:latin typeface="+mj-lt"/>
              </a:rPr>
              <a:t>slice</a:t>
            </a:r>
            <a:r>
              <a:rPr lang="el-GR" sz="1600" b="0" i="0" dirty="0">
                <a:solidFill>
                  <a:srgbClr val="202122"/>
                </a:solidFill>
                <a:effectLst/>
                <a:latin typeface="+mj-lt"/>
              </a:rPr>
              <a:t> </a:t>
            </a:r>
            <a:r>
              <a:rPr lang="el-GR" sz="1600" b="0" i="0" dirty="0" err="1">
                <a:solidFill>
                  <a:srgbClr val="202122"/>
                </a:solidFill>
                <a:effectLst/>
                <a:latin typeface="+mj-lt"/>
              </a:rPr>
              <a:t>ordering</a:t>
            </a:r>
            <a:r>
              <a:rPr lang="el-GR" sz="1600" b="0" i="0" dirty="0">
                <a:solidFill>
                  <a:srgbClr val="202122"/>
                </a:solidFill>
                <a:effectLst/>
                <a:latin typeface="+mj-lt"/>
              </a:rPr>
              <a:t>, ASO), οι οποίες είναι τεχνικές για την αναδιάρθρωση της διάταξης της αναπαράστασης των θεμελιωδών περιοχών (</a:t>
            </a:r>
            <a:r>
              <a:rPr lang="el-GR" sz="1600" b="0" i="0" dirty="0" err="1">
                <a:solidFill>
                  <a:srgbClr val="202122"/>
                </a:solidFill>
                <a:effectLst/>
                <a:latin typeface="+mj-lt"/>
              </a:rPr>
              <a:t>macroblocks</a:t>
            </a:r>
            <a:r>
              <a:rPr lang="el-GR" sz="1600" b="0" i="0" dirty="0">
                <a:solidFill>
                  <a:srgbClr val="202122"/>
                </a:solidFill>
                <a:effectLst/>
                <a:latin typeface="+mj-lt"/>
              </a:rPr>
              <a:t>) στις εικόνες. Συνήθως θεωρείται χαρακτηριστικό ανθεκτικότητας σε σφάλματα/απώλειες, η FMO και η ASO μπορούν επίσης να χρησιμοποιηθούν για άλλους σκοπούς.</a:t>
            </a:r>
          </a:p>
          <a:p>
            <a:pPr algn="l">
              <a:buFont typeface="Arial" panose="020B0604020202020204" pitchFamily="34" charset="0"/>
              <a:buChar char="•"/>
            </a:pPr>
            <a:r>
              <a:rPr lang="el-GR" sz="1600" b="0" i="0" dirty="0">
                <a:solidFill>
                  <a:srgbClr val="202122"/>
                </a:solidFill>
                <a:effectLst/>
                <a:latin typeface="+mj-lt"/>
              </a:rPr>
              <a:t>Κατάτμηση δεδομένων (DP), ένα χαρακτηριστικό που παρέχει τη δυνατότητα διαχωρισμού πιο σημαντικών και λιγότερο σημαντικών στοιχείων σύνταξης σε διαφορετικά πακέτα δεδομένων, επιτρέποντας την εφαρμογή άνισης προστασίας από σφάλματα (UEP) και άλλων τυπικών</a:t>
            </a:r>
            <a:endParaRPr lang="el-GR" sz="1600" dirty="0">
              <a:latin typeface="+mj-lt"/>
            </a:endParaRPr>
          </a:p>
        </p:txBody>
      </p:sp>
    </p:spTree>
    <p:extLst>
      <p:ext uri="{BB962C8B-B14F-4D97-AF65-F5344CB8AC3E}">
        <p14:creationId xmlns:p14="http://schemas.microsoft.com/office/powerpoint/2010/main" val="21615725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4E8A9-480E-4375-BDD4-2D5E0B1389ED}"/>
              </a:ext>
            </a:extLst>
          </p:cNvPr>
          <p:cNvSpPr>
            <a:spLocks noGrp="1"/>
          </p:cNvSpPr>
          <p:nvPr>
            <p:ph type="title"/>
          </p:nvPr>
        </p:nvSpPr>
        <p:spPr/>
        <p:txBody>
          <a:bodyPr/>
          <a:lstStyle/>
          <a:p>
            <a:r>
              <a:rPr lang="el-GR" dirty="0"/>
              <a:t>Άλλα χαρακτηριστικά (1)</a:t>
            </a:r>
          </a:p>
        </p:txBody>
      </p:sp>
      <p:sp>
        <p:nvSpPr>
          <p:cNvPr id="3" name="Θέση περιεχομένου 2">
            <a:extLst>
              <a:ext uri="{FF2B5EF4-FFF2-40B4-BE49-F238E27FC236}">
                <a16:creationId xmlns:a16="http://schemas.microsoft.com/office/drawing/2014/main" id="{5952BC6A-C32E-4391-A25A-7DA5D976F6BB}"/>
              </a:ext>
            </a:extLst>
          </p:cNvPr>
          <p:cNvSpPr>
            <a:spLocks noGrp="1"/>
          </p:cNvSpPr>
          <p:nvPr>
            <p:ph idx="1"/>
          </p:nvPr>
        </p:nvSpPr>
        <p:spPr>
          <a:xfrm>
            <a:off x="464156" y="1556792"/>
            <a:ext cx="8229600" cy="4873037"/>
          </a:xfrm>
        </p:spPr>
        <p:txBody>
          <a:bodyPr>
            <a:normAutofit/>
          </a:bodyPr>
          <a:lstStyle/>
          <a:p>
            <a:pPr algn="l">
              <a:buFont typeface="Arial" panose="020B0604020202020204" pitchFamily="34" charset="0"/>
              <a:buChar char="•"/>
            </a:pPr>
            <a:r>
              <a:rPr lang="el-GR" sz="1600" b="0" i="0" dirty="0">
                <a:solidFill>
                  <a:srgbClr val="202122"/>
                </a:solidFill>
                <a:effectLst/>
              </a:rPr>
              <a:t>Οι φέτες εναλλαγής, που ονομάζονται φέτες SP και SI, επιτρέπουν σε έναν κωδικοποιητή να κατευθύνει έναν αποκωδικοποιητή να μεταπηδήσει σε μια τρέχουσα ροή βίντεο για σκοπούς όπως η εναλλαγή ρυθμού μετάδοσης βίντεο και η λειτουργία "</a:t>
            </a:r>
            <a:r>
              <a:rPr lang="el-GR" sz="1600" b="0" i="0" dirty="0" err="1">
                <a:solidFill>
                  <a:srgbClr val="202122"/>
                </a:solidFill>
                <a:effectLst/>
              </a:rPr>
              <a:t>trick</a:t>
            </a:r>
            <a:r>
              <a:rPr lang="el-GR" sz="1600" b="0" i="0" dirty="0">
                <a:solidFill>
                  <a:srgbClr val="202122"/>
                </a:solidFill>
                <a:effectLst/>
              </a:rPr>
              <a:t> </a:t>
            </a:r>
            <a:r>
              <a:rPr lang="el-GR" sz="1600" b="0" i="0" dirty="0" err="1">
                <a:solidFill>
                  <a:srgbClr val="202122"/>
                </a:solidFill>
                <a:effectLst/>
              </a:rPr>
              <a:t>mode</a:t>
            </a:r>
            <a:r>
              <a:rPr lang="el-GR" sz="1600" b="0" i="0" dirty="0">
                <a:solidFill>
                  <a:srgbClr val="202122"/>
                </a:solidFill>
                <a:effectLst/>
              </a:rPr>
              <a:t>". Όταν ένας αποκωδικοποιητής μεταπηδά στη μέση μιας ροής βίντεο χρησιμοποιώντας τη λειτουργία SP/SI, μπορεί να επιτύχει ακριβή αντιστοιχία με τις </a:t>
            </a:r>
            <a:r>
              <a:rPr lang="el-GR" sz="1600" b="0" i="0" dirty="0" err="1">
                <a:solidFill>
                  <a:srgbClr val="202122"/>
                </a:solidFill>
                <a:effectLst/>
              </a:rPr>
              <a:t>αποκωδικοποιημένες</a:t>
            </a:r>
            <a:r>
              <a:rPr lang="el-GR" sz="1600" b="0" i="0" dirty="0">
                <a:solidFill>
                  <a:srgbClr val="202122"/>
                </a:solidFill>
                <a:effectLst/>
              </a:rPr>
              <a:t> εικόνες στη συγκεκριμένη θέση της ροής βίντεο, παρά τη χρήση διαφορετικών εικόνων ή καθόλου εικόνων ως αναφορές πριν από την εναλλαγή.</a:t>
            </a:r>
          </a:p>
          <a:p>
            <a:pPr algn="l">
              <a:buFont typeface="Arial" panose="020B0604020202020204" pitchFamily="34" charset="0"/>
              <a:buChar char="•"/>
            </a:pPr>
            <a:r>
              <a:rPr lang="el-GR" sz="1600" b="0" i="0" dirty="0">
                <a:solidFill>
                  <a:srgbClr val="202122"/>
                </a:solidFill>
                <a:effectLst/>
              </a:rPr>
              <a:t>Μια απλή αυτόματη διαδικασία για την αποτροπή της τυχαίας εξομοίωσης των κωδικών εκκίνησης, οι οποίοι είναι ειδικές ακολουθίες </a:t>
            </a:r>
            <a:r>
              <a:rPr lang="el-GR" sz="1600" b="0" i="0" dirty="0" err="1">
                <a:solidFill>
                  <a:srgbClr val="202122"/>
                </a:solidFill>
                <a:effectLst/>
              </a:rPr>
              <a:t>bit</a:t>
            </a:r>
            <a:r>
              <a:rPr lang="el-GR" sz="1600" b="0" i="0" dirty="0">
                <a:solidFill>
                  <a:srgbClr val="202122"/>
                </a:solidFill>
                <a:effectLst/>
              </a:rPr>
              <a:t> στα κωδικοποιημένα δεδομένα που επιτρέπουν την τυχαία πρόσβαση στη ροή </a:t>
            </a:r>
            <a:r>
              <a:rPr lang="el-GR" sz="1600" b="0" i="0" dirty="0" err="1">
                <a:solidFill>
                  <a:srgbClr val="202122"/>
                </a:solidFill>
                <a:effectLst/>
              </a:rPr>
              <a:t>bit</a:t>
            </a:r>
            <a:r>
              <a:rPr lang="el-GR" sz="1600" b="0" i="0" dirty="0">
                <a:solidFill>
                  <a:srgbClr val="202122"/>
                </a:solidFill>
                <a:effectLst/>
              </a:rPr>
              <a:t> και την ανάκτηση της ευθυγράμμισης </a:t>
            </a:r>
            <a:r>
              <a:rPr lang="el-GR" sz="1600" b="0" i="0" dirty="0" err="1">
                <a:solidFill>
                  <a:srgbClr val="202122"/>
                </a:solidFill>
                <a:effectLst/>
              </a:rPr>
              <a:t>byte</a:t>
            </a:r>
            <a:r>
              <a:rPr lang="el-GR" sz="1600" b="0" i="0" dirty="0">
                <a:solidFill>
                  <a:srgbClr val="202122"/>
                </a:solidFill>
                <a:effectLst/>
              </a:rPr>
              <a:t> σε συστήματα που μπορεί να χάσουν το συγχρονισμό </a:t>
            </a:r>
            <a:r>
              <a:rPr lang="el-GR" sz="1600" b="0" i="0" dirty="0" err="1">
                <a:solidFill>
                  <a:srgbClr val="202122"/>
                </a:solidFill>
                <a:effectLst/>
              </a:rPr>
              <a:t>byte</a:t>
            </a:r>
            <a:r>
              <a:rPr lang="el-GR" sz="1600" b="0" i="0" dirty="0">
                <a:solidFill>
                  <a:srgbClr val="202122"/>
                </a:solidFill>
                <a:effectLst/>
              </a:rPr>
              <a:t>.</a:t>
            </a:r>
          </a:p>
          <a:p>
            <a:pPr algn="l">
              <a:buFont typeface="Arial" panose="020B0604020202020204" pitchFamily="34" charset="0"/>
              <a:buChar char="•"/>
            </a:pPr>
            <a:r>
              <a:rPr lang="el-GR" sz="1600" b="0" i="0" dirty="0">
                <a:solidFill>
                  <a:srgbClr val="202122"/>
                </a:solidFill>
                <a:effectLst/>
              </a:rPr>
              <a:t>Συμπληρωματικές πληροφορίες βελτίωσης (SEI) και πληροφορίες ευχρηστίας βίντεο (VUI), οι οποίες είναι πρόσθετες πληροφορίες που μπορούν να εισαχθούν στο ρεύμα </a:t>
            </a:r>
            <a:r>
              <a:rPr lang="el-GR" sz="1600" b="0" i="0" dirty="0" err="1">
                <a:solidFill>
                  <a:srgbClr val="202122"/>
                </a:solidFill>
                <a:effectLst/>
              </a:rPr>
              <a:t>bit</a:t>
            </a:r>
            <a:r>
              <a:rPr lang="el-GR" sz="1600" b="0" i="0" dirty="0">
                <a:solidFill>
                  <a:srgbClr val="202122"/>
                </a:solidFill>
                <a:effectLst/>
              </a:rPr>
              <a:t> για διάφορους σκοπούς, όπως η ένδειξη του χρωματικού χώρου που χρησιμοποιείται το περιεχόμενο βίντεο ή διάφοροι περιορισμοί που ισχύουν για την κωδικοποίηση. Τα μηνύματα SEI μπορούν να περιέχουν αυθαίρετα ωφέλιμα φορτία μεταδεδομένων που καθορίζονται από τον χρήστη ή άλλα μηνύματα με σύνταξη και σημασιολογία που ορίζονται στο πρότυπο.</a:t>
            </a:r>
          </a:p>
        </p:txBody>
      </p:sp>
    </p:spTree>
    <p:extLst>
      <p:ext uri="{BB962C8B-B14F-4D97-AF65-F5344CB8AC3E}">
        <p14:creationId xmlns:p14="http://schemas.microsoft.com/office/powerpoint/2010/main" val="8014847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84E8A9-480E-4375-BDD4-2D5E0B1389ED}"/>
              </a:ext>
            </a:extLst>
          </p:cNvPr>
          <p:cNvSpPr>
            <a:spLocks noGrp="1"/>
          </p:cNvSpPr>
          <p:nvPr>
            <p:ph type="title"/>
          </p:nvPr>
        </p:nvSpPr>
        <p:spPr/>
        <p:txBody>
          <a:bodyPr/>
          <a:lstStyle/>
          <a:p>
            <a:r>
              <a:rPr lang="el-GR" dirty="0"/>
              <a:t>Άλλα χαρακτηριστικά (2)</a:t>
            </a:r>
          </a:p>
        </p:txBody>
      </p:sp>
      <p:sp>
        <p:nvSpPr>
          <p:cNvPr id="3" name="Θέση περιεχομένου 2">
            <a:extLst>
              <a:ext uri="{FF2B5EF4-FFF2-40B4-BE49-F238E27FC236}">
                <a16:creationId xmlns:a16="http://schemas.microsoft.com/office/drawing/2014/main" id="{5952BC6A-C32E-4391-A25A-7DA5D976F6BB}"/>
              </a:ext>
            </a:extLst>
          </p:cNvPr>
          <p:cNvSpPr>
            <a:spLocks noGrp="1"/>
          </p:cNvSpPr>
          <p:nvPr>
            <p:ph idx="1"/>
          </p:nvPr>
        </p:nvSpPr>
        <p:spPr>
          <a:xfrm>
            <a:off x="464156" y="1556792"/>
            <a:ext cx="8229600" cy="4873037"/>
          </a:xfrm>
        </p:spPr>
        <p:txBody>
          <a:bodyPr>
            <a:normAutofit/>
          </a:bodyPr>
          <a:lstStyle/>
          <a:p>
            <a:r>
              <a:rPr lang="el-GR" sz="1600" dirty="0"/>
              <a:t>Βοηθητικές εικόνες, οι οποίες μπορούν να χρησιμοποιηθούν για σκοπούς όπως η σύνθεση άλφα.</a:t>
            </a:r>
          </a:p>
          <a:p>
            <a:r>
              <a:rPr lang="el-GR" sz="1600" dirty="0"/>
              <a:t>Υποστήριξη μονόχρωμης (4:0:0), 4:2:0, 4:2:2 και 4:4:4 δειγματοληψίας χρωμάτων (ανάλογα με το επιλεγμένο προφίλ).</a:t>
            </a:r>
          </a:p>
          <a:p>
            <a:r>
              <a:rPr lang="el-GR" sz="1600" dirty="0"/>
              <a:t>Υποστήριξη ακρίβειας βάθους </a:t>
            </a:r>
            <a:r>
              <a:rPr lang="el-GR" sz="1600" dirty="0" err="1"/>
              <a:t>bit</a:t>
            </a:r>
            <a:r>
              <a:rPr lang="el-GR" sz="1600" dirty="0"/>
              <a:t> δείγματος που κυμαίνεται από 8 έως 14 </a:t>
            </a:r>
            <a:r>
              <a:rPr lang="el-GR" sz="1600" dirty="0" err="1"/>
              <a:t>bit</a:t>
            </a:r>
            <a:r>
              <a:rPr lang="el-GR" sz="1600" dirty="0"/>
              <a:t> ανά δείγμα (ανάλογα με το επιλεγμένο προφίλ).</a:t>
            </a:r>
          </a:p>
          <a:p>
            <a:r>
              <a:rPr lang="el-GR" sz="1600" dirty="0"/>
              <a:t>Δυνατότητα κωδικοποίησης μεμονωμένων χρωματικών επιπέδων ως ξεχωριστών εικόνων με τις δικές τους δομές φέτας, λειτουργίες </a:t>
            </a:r>
            <a:r>
              <a:rPr lang="el-GR" sz="1600" dirty="0" err="1"/>
              <a:t>μακρομπλοκ</a:t>
            </a:r>
            <a:r>
              <a:rPr lang="el-GR" sz="1600" dirty="0"/>
              <a:t>, διανύσματα κίνησης κ.λπ., επιτρέποντας τη σχεδίαση κωδικοποιητών με απλή δομή παραλληλισμού (υποστηρίζεται μόνο στα τρία προφίλ με δυνατότητα 4:4:4).</a:t>
            </a:r>
          </a:p>
          <a:p>
            <a:r>
              <a:rPr lang="el-GR" sz="1600" dirty="0"/>
              <a:t>Καταμέτρηση σειράς εικόνας, ένα χαρακτηριστικό που χρησιμεύει για να διατηρείται η σειρά των εικόνων και οι τιμές των δειγμάτων στις </a:t>
            </a:r>
            <a:r>
              <a:rPr lang="el-GR" sz="1600" dirty="0" err="1"/>
              <a:t>αποκωδικοποιημένες</a:t>
            </a:r>
            <a:r>
              <a:rPr lang="el-GR" sz="1600" dirty="0"/>
              <a:t> εικόνες απομονωμένες από τις πληροφορίες χρονισμού, επιτρέποντας τη μεταφορά και τον έλεγχο/αλλαγή των πληροφοριών χρονισμού χωριστά από ένα σύστημα χωρίς να επηρεάζεται το περιεχόμενο της </a:t>
            </a:r>
            <a:r>
              <a:rPr lang="el-GR" sz="1600" dirty="0" err="1"/>
              <a:t>αποκωδικοποιημένης</a:t>
            </a:r>
            <a:r>
              <a:rPr lang="el-GR" sz="1600" dirty="0"/>
              <a:t> εικόνας.</a:t>
            </a:r>
          </a:p>
        </p:txBody>
      </p:sp>
    </p:spTree>
    <p:extLst>
      <p:ext uri="{BB962C8B-B14F-4D97-AF65-F5344CB8AC3E}">
        <p14:creationId xmlns:p14="http://schemas.microsoft.com/office/powerpoint/2010/main" val="26776597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9CEC5F-BE9D-45B3-B4A3-6FBCE325E4F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E717D8C-23D2-4FD0-86AA-653A8B1549B2}"/>
              </a:ext>
            </a:extLst>
          </p:cNvPr>
          <p:cNvSpPr>
            <a:spLocks noGrp="1"/>
          </p:cNvSpPr>
          <p:nvPr>
            <p:ph idx="1"/>
          </p:nvPr>
        </p:nvSpPr>
        <p:spPr/>
        <p:txBody>
          <a:bodyPr/>
          <a:lstStyle/>
          <a:p>
            <a:endParaRPr lang="el-GR"/>
          </a:p>
        </p:txBody>
      </p:sp>
      <p:pic>
        <p:nvPicPr>
          <p:cNvPr id="3074" name="Picture 2">
            <a:extLst>
              <a:ext uri="{FF2B5EF4-FFF2-40B4-BE49-F238E27FC236}">
                <a16:creationId xmlns:a16="http://schemas.microsoft.com/office/drawing/2014/main" id="{20D85D66-BC62-4E25-BF74-A84E2F1A7E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380" y="1417638"/>
            <a:ext cx="787124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1735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DFD51E-862C-4BB6-BE89-131497BD927D}"/>
              </a:ext>
            </a:extLst>
          </p:cNvPr>
          <p:cNvSpPr>
            <a:spLocks noGrp="1"/>
          </p:cNvSpPr>
          <p:nvPr>
            <p:ph type="title"/>
          </p:nvPr>
        </p:nvSpPr>
        <p:spPr/>
        <p:txBody>
          <a:bodyPr/>
          <a:lstStyle/>
          <a:p>
            <a:r>
              <a:rPr lang="en-US" dirty="0"/>
              <a:t>O</a:t>
            </a:r>
            <a:r>
              <a:rPr lang="el-GR" dirty="0" err="1"/>
              <a:t>νομασία</a:t>
            </a:r>
            <a:r>
              <a:rPr lang="el-GR" dirty="0"/>
              <a:t> </a:t>
            </a:r>
            <a:r>
              <a:rPr lang="en-US" dirty="0"/>
              <a:t>H.264</a:t>
            </a:r>
            <a:r>
              <a:rPr lang="el-GR" dirty="0"/>
              <a:t>/</a:t>
            </a:r>
            <a:r>
              <a:rPr lang="en-US" dirty="0"/>
              <a:t>MPEG-4 AVC</a:t>
            </a:r>
            <a:endParaRPr lang="el-GR" dirty="0"/>
          </a:p>
        </p:txBody>
      </p:sp>
      <p:sp>
        <p:nvSpPr>
          <p:cNvPr id="3" name="Θέση περιεχομένου 2">
            <a:extLst>
              <a:ext uri="{FF2B5EF4-FFF2-40B4-BE49-F238E27FC236}">
                <a16:creationId xmlns:a16="http://schemas.microsoft.com/office/drawing/2014/main" id="{01BF8D2B-8DEB-42B4-A97E-5972CA7C6738}"/>
              </a:ext>
            </a:extLst>
          </p:cNvPr>
          <p:cNvSpPr>
            <a:spLocks noGrp="1"/>
          </p:cNvSpPr>
          <p:nvPr>
            <p:ph idx="1"/>
          </p:nvPr>
        </p:nvSpPr>
        <p:spPr>
          <a:xfrm>
            <a:off x="464156" y="1556792"/>
            <a:ext cx="8229600" cy="4669837"/>
          </a:xfrm>
        </p:spPr>
        <p:txBody>
          <a:bodyPr>
            <a:normAutofit fontScale="62500" lnSpcReduction="20000"/>
          </a:bodyPr>
          <a:lstStyle/>
          <a:p>
            <a:pPr>
              <a:lnSpc>
                <a:spcPct val="120000"/>
              </a:lnSpc>
              <a:spcBef>
                <a:spcPts val="600"/>
              </a:spcBef>
              <a:spcAft>
                <a:spcPts val="600"/>
              </a:spcAft>
            </a:pPr>
            <a:r>
              <a:rPr lang="el-GR" b="0" i="0" dirty="0">
                <a:solidFill>
                  <a:srgbClr val="202122"/>
                </a:solidFill>
                <a:effectLst/>
                <a:latin typeface="+mj-lt"/>
              </a:rPr>
              <a:t>Η ονομασία </a:t>
            </a:r>
            <a:r>
              <a:rPr lang="el-GR" b="1" i="0" dirty="0">
                <a:solidFill>
                  <a:srgbClr val="202122"/>
                </a:solidFill>
                <a:effectLst/>
                <a:latin typeface="+mj-lt"/>
              </a:rPr>
              <a:t>H.264 </a:t>
            </a:r>
            <a:r>
              <a:rPr lang="el-GR" b="0" i="0" dirty="0">
                <a:solidFill>
                  <a:srgbClr val="202122"/>
                </a:solidFill>
                <a:effectLst/>
                <a:latin typeface="+mj-lt"/>
              </a:rPr>
              <a:t>ακολουθεί τη σύμβαση </a:t>
            </a:r>
            <a:r>
              <a:rPr lang="el-GR" b="0" i="0" dirty="0" err="1">
                <a:solidFill>
                  <a:srgbClr val="202122"/>
                </a:solidFill>
                <a:effectLst/>
                <a:latin typeface="+mj-lt"/>
              </a:rPr>
              <a:t>ονοματοδοσίας</a:t>
            </a:r>
            <a:r>
              <a:rPr lang="el-GR" b="0" i="0" dirty="0">
                <a:solidFill>
                  <a:srgbClr val="202122"/>
                </a:solidFill>
                <a:effectLst/>
                <a:latin typeface="+mj-lt"/>
              </a:rPr>
              <a:t> της </a:t>
            </a:r>
            <a:r>
              <a:rPr lang="el-GR" b="1" i="0" dirty="0">
                <a:solidFill>
                  <a:srgbClr val="202122"/>
                </a:solidFill>
                <a:effectLst/>
                <a:latin typeface="+mj-lt"/>
              </a:rPr>
              <a:t>ITU-T, </a:t>
            </a:r>
            <a:r>
              <a:rPr lang="el-GR" b="0" i="0" dirty="0">
                <a:solidFill>
                  <a:srgbClr val="202122"/>
                </a:solidFill>
                <a:effectLst/>
                <a:latin typeface="+mj-lt"/>
              </a:rPr>
              <a:t>όπου το πρότυπο είναι μέλος της σειράς H.26x των προτύπων κωδικοποίησης βίντεο </a:t>
            </a:r>
            <a:r>
              <a:rPr lang="en-US" b="1" i="0" dirty="0">
                <a:solidFill>
                  <a:srgbClr val="202122"/>
                </a:solidFill>
                <a:effectLst/>
                <a:latin typeface="+mj-lt"/>
              </a:rPr>
              <a:t>Video Coding Experts Group (</a:t>
            </a:r>
            <a:r>
              <a:rPr lang="el-GR" b="0" i="0" dirty="0">
                <a:solidFill>
                  <a:srgbClr val="202122"/>
                </a:solidFill>
                <a:effectLst/>
                <a:latin typeface="+mj-lt"/>
              </a:rPr>
              <a:t>VCEG</a:t>
            </a:r>
            <a:r>
              <a:rPr lang="en-US" b="0" i="0" dirty="0">
                <a:solidFill>
                  <a:srgbClr val="202122"/>
                </a:solidFill>
                <a:effectLst/>
                <a:latin typeface="+mj-lt"/>
              </a:rPr>
              <a:t>)</a:t>
            </a:r>
            <a:r>
              <a:rPr lang="el-GR" b="0" i="0" dirty="0">
                <a:solidFill>
                  <a:srgbClr val="202122"/>
                </a:solidFill>
                <a:effectLst/>
                <a:latin typeface="+mj-lt"/>
              </a:rPr>
              <a:t>.</a:t>
            </a:r>
            <a:endParaRPr lang="en-US" b="0" i="0" dirty="0">
              <a:solidFill>
                <a:srgbClr val="202122"/>
              </a:solidFill>
              <a:effectLst/>
              <a:latin typeface="+mj-lt"/>
            </a:endParaRPr>
          </a:p>
          <a:p>
            <a:pPr>
              <a:lnSpc>
                <a:spcPct val="120000"/>
              </a:lnSpc>
              <a:spcBef>
                <a:spcPts val="600"/>
              </a:spcBef>
              <a:spcAft>
                <a:spcPts val="600"/>
              </a:spcAft>
            </a:pPr>
            <a:r>
              <a:rPr lang="en-US" dirty="0">
                <a:solidFill>
                  <a:srgbClr val="202122"/>
                </a:solidFill>
                <a:latin typeface="+mj-lt"/>
              </a:rPr>
              <a:t>H</a:t>
            </a:r>
            <a:r>
              <a:rPr lang="el-GR" b="0" i="0" dirty="0">
                <a:solidFill>
                  <a:srgbClr val="202122"/>
                </a:solidFill>
                <a:effectLst/>
                <a:latin typeface="+mj-lt"/>
              </a:rPr>
              <a:t> ονομασία </a:t>
            </a:r>
            <a:r>
              <a:rPr lang="el-GR" b="1" i="0" dirty="0">
                <a:solidFill>
                  <a:srgbClr val="202122"/>
                </a:solidFill>
                <a:effectLst/>
                <a:latin typeface="+mj-lt"/>
              </a:rPr>
              <a:t>MPEG-4 AVC</a:t>
            </a:r>
            <a:r>
              <a:rPr lang="en-US" b="1" i="0" dirty="0">
                <a:solidFill>
                  <a:srgbClr val="202122"/>
                </a:solidFill>
                <a:effectLst/>
                <a:latin typeface="+mj-lt"/>
              </a:rPr>
              <a:t> (</a:t>
            </a:r>
            <a:r>
              <a:rPr lang="en-US" dirty="0"/>
              <a:t>Advanced Video Coding)</a:t>
            </a:r>
            <a:r>
              <a:rPr lang="el-GR" b="1" i="0" dirty="0">
                <a:solidFill>
                  <a:srgbClr val="202122"/>
                </a:solidFill>
                <a:effectLst/>
                <a:latin typeface="+mj-lt"/>
              </a:rPr>
              <a:t> </a:t>
            </a:r>
            <a:r>
              <a:rPr lang="el-GR" b="0" i="0" dirty="0">
                <a:solidFill>
                  <a:srgbClr val="202122"/>
                </a:solidFill>
                <a:effectLst/>
                <a:latin typeface="+mj-lt"/>
              </a:rPr>
              <a:t>σχετίζεται με τη σύμβαση </a:t>
            </a:r>
            <a:r>
              <a:rPr lang="el-GR" b="0" i="0" dirty="0" err="1">
                <a:solidFill>
                  <a:srgbClr val="202122"/>
                </a:solidFill>
                <a:effectLst/>
                <a:latin typeface="+mj-lt"/>
              </a:rPr>
              <a:t>ονοματοδοσίας</a:t>
            </a:r>
            <a:r>
              <a:rPr lang="el-GR" b="0" i="0" dirty="0">
                <a:solidFill>
                  <a:srgbClr val="202122"/>
                </a:solidFill>
                <a:effectLst/>
                <a:latin typeface="+mj-lt"/>
              </a:rPr>
              <a:t> του </a:t>
            </a:r>
            <a:r>
              <a:rPr lang="el-GR" b="1" i="0" dirty="0">
                <a:solidFill>
                  <a:srgbClr val="202122"/>
                </a:solidFill>
                <a:effectLst/>
                <a:latin typeface="+mj-lt"/>
              </a:rPr>
              <a:t>ISO/IEC MPEG</a:t>
            </a:r>
            <a:r>
              <a:rPr lang="el-GR" b="0" i="0" dirty="0">
                <a:solidFill>
                  <a:srgbClr val="202122"/>
                </a:solidFill>
                <a:effectLst/>
                <a:latin typeface="+mj-lt"/>
              </a:rPr>
              <a:t>, όπου το πρότυπο είναι το μέρος 10 του ISO/IEC 14496, το οποίο είναι η σουίτα προτύπων γνωστή ως MPEG-4. </a:t>
            </a:r>
          </a:p>
          <a:p>
            <a:pPr>
              <a:lnSpc>
                <a:spcPct val="120000"/>
              </a:lnSpc>
              <a:spcBef>
                <a:spcPts val="600"/>
              </a:spcBef>
              <a:spcAft>
                <a:spcPts val="600"/>
              </a:spcAft>
            </a:pPr>
            <a:r>
              <a:rPr lang="el-GR" b="0" i="0" dirty="0">
                <a:solidFill>
                  <a:srgbClr val="202122"/>
                </a:solidFill>
                <a:effectLst/>
                <a:latin typeface="+mj-lt"/>
              </a:rPr>
              <a:t>Το πρότυπο </a:t>
            </a:r>
            <a:r>
              <a:rPr lang="el-GR" b="1" i="0" dirty="0">
                <a:solidFill>
                  <a:srgbClr val="202122"/>
                </a:solidFill>
                <a:effectLst/>
                <a:latin typeface="+mj-lt"/>
              </a:rPr>
              <a:t>αναπτύχθηκε από κοινού </a:t>
            </a:r>
            <a:r>
              <a:rPr lang="el-GR" b="0" i="0" dirty="0">
                <a:solidFill>
                  <a:srgbClr val="202122"/>
                </a:solidFill>
                <a:effectLst/>
                <a:latin typeface="+mj-lt"/>
              </a:rPr>
              <a:t>σε συνεργασία της VCEG και της MPEG, μετά από προηγούμενες εργασίες ανάπτυξης στο πλαίσιο της ITU-T ως έργο της VCEG με την ονομασία H.26L. </a:t>
            </a:r>
          </a:p>
          <a:p>
            <a:pPr>
              <a:lnSpc>
                <a:spcPct val="120000"/>
              </a:lnSpc>
              <a:spcBef>
                <a:spcPts val="600"/>
              </a:spcBef>
              <a:spcAft>
                <a:spcPts val="600"/>
              </a:spcAft>
            </a:pPr>
            <a:r>
              <a:rPr lang="el-GR" b="0" i="0" dirty="0">
                <a:solidFill>
                  <a:srgbClr val="202122"/>
                </a:solidFill>
                <a:effectLst/>
                <a:latin typeface="+mj-lt"/>
              </a:rPr>
              <a:t>Ως εκ τούτου, είναι σύνηθες να αναφέρεται το πρότυπο με ονόματα όπως </a:t>
            </a:r>
            <a:r>
              <a:rPr lang="el-GR" b="1" i="0" dirty="0">
                <a:solidFill>
                  <a:srgbClr val="202122"/>
                </a:solidFill>
                <a:effectLst/>
                <a:latin typeface="+mj-lt"/>
              </a:rPr>
              <a:t>H.264/AVC, AVC/H.264, H.264/MPEG-4 AVC ή MPEG-4/H.264 AVC, </a:t>
            </a:r>
            <a:r>
              <a:rPr lang="el-GR" b="0" i="0" dirty="0">
                <a:solidFill>
                  <a:srgbClr val="202122"/>
                </a:solidFill>
                <a:effectLst/>
                <a:latin typeface="+mj-lt"/>
              </a:rPr>
              <a:t>για να τονιστεί η κοινή κληρονομιά.</a:t>
            </a:r>
            <a:endParaRPr lang="en-US" b="0" i="0" dirty="0">
              <a:solidFill>
                <a:srgbClr val="202122"/>
              </a:solidFill>
              <a:effectLst/>
              <a:latin typeface="+mj-lt"/>
            </a:endParaRPr>
          </a:p>
        </p:txBody>
      </p:sp>
      <p:sp>
        <p:nvSpPr>
          <p:cNvPr id="5" name="TextBox 4">
            <a:extLst>
              <a:ext uri="{FF2B5EF4-FFF2-40B4-BE49-F238E27FC236}">
                <a16:creationId xmlns:a16="http://schemas.microsoft.com/office/drawing/2014/main" id="{7DB9DFCD-18E1-4CA0-ACAD-51C25D81222F}"/>
              </a:ext>
            </a:extLst>
          </p:cNvPr>
          <p:cNvSpPr txBox="1"/>
          <p:nvPr/>
        </p:nvSpPr>
        <p:spPr>
          <a:xfrm>
            <a:off x="2061387" y="5996451"/>
            <a:ext cx="6625413" cy="369332"/>
          </a:xfrm>
          <a:prstGeom prst="rect">
            <a:avLst/>
          </a:prstGeom>
          <a:noFill/>
        </p:spPr>
        <p:txBody>
          <a:bodyPr wrap="square">
            <a:spAutoFit/>
          </a:bodyPr>
          <a:lstStyle/>
          <a:p>
            <a:r>
              <a:rPr lang="el-GR" dirty="0">
                <a:hlinkClick r:id="rId2"/>
              </a:rPr>
              <a:t>https://en.wikipedia.org/wiki/Advanced_Video_Coding</a:t>
            </a:r>
            <a:r>
              <a:rPr lang="en-US" dirty="0"/>
              <a:t> </a:t>
            </a:r>
            <a:endParaRPr lang="el-GR" dirty="0"/>
          </a:p>
        </p:txBody>
      </p:sp>
    </p:spTree>
    <p:extLst>
      <p:ext uri="{BB962C8B-B14F-4D97-AF65-F5344CB8AC3E}">
        <p14:creationId xmlns:p14="http://schemas.microsoft.com/office/powerpoint/2010/main" val="23943388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a:t>Τέλος Ενότητας</a:t>
            </a:r>
          </a:p>
        </p:txBody>
      </p:sp>
      <p:sp>
        <p:nvSpPr>
          <p:cNvPr id="8" name="Υπότιτλος 7"/>
          <p:cNvSpPr>
            <a:spLocks noGrp="1"/>
          </p:cNvSpPr>
          <p:nvPr>
            <p:ph type="subTitle" idx="1"/>
          </p:nvPr>
        </p:nvSpPr>
        <p:spPr/>
        <p:txBody>
          <a:bodyPr/>
          <a:lstStyle/>
          <a:p>
            <a:endParaRPr lang="el-GR"/>
          </a:p>
        </p:txBody>
      </p:sp>
    </p:spTree>
    <p:extLst>
      <p:ext uri="{BB962C8B-B14F-4D97-AF65-F5344CB8AC3E}">
        <p14:creationId xmlns:p14="http://schemas.microsoft.com/office/powerpoint/2010/main" val="212802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a:t>Σημειώματα</a:t>
            </a:r>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a:t>Σημείωμα Ιστορικού Εκδόσεων</a:t>
            </a:r>
            <a:r>
              <a:rPr lang="en-US"/>
              <a:t> </a:t>
            </a:r>
            <a:r>
              <a:rPr lang="el-GR"/>
              <a:t>Έργου</a:t>
            </a:r>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a:t>Το παρόν έργο αποτελεί την έκδοση 1.0.  </a:t>
            </a:r>
          </a:p>
          <a:p>
            <a:endParaRPr lang="el-GR" sz="2000"/>
          </a:p>
        </p:txBody>
      </p:sp>
    </p:spTree>
    <p:extLst>
      <p:ext uri="{BB962C8B-B14F-4D97-AF65-F5344CB8AC3E}">
        <p14:creationId xmlns:p14="http://schemas.microsoft.com/office/powerpoint/2010/main" val="11605714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t>Σημείωμα Αναφοράς</a:t>
            </a:r>
          </a:p>
        </p:txBody>
      </p:sp>
      <p:sp>
        <p:nvSpPr>
          <p:cNvPr id="3" name="Content Placeholder 2"/>
          <p:cNvSpPr>
            <a:spLocks noGrp="1"/>
          </p:cNvSpPr>
          <p:nvPr>
            <p:ph idx="1"/>
          </p:nvPr>
        </p:nvSpPr>
        <p:spPr/>
        <p:txBody>
          <a:bodyPr>
            <a:normAutofit/>
          </a:bodyPr>
          <a:lstStyle/>
          <a:p>
            <a:pPr marL="0" indent="0">
              <a:buNone/>
            </a:pPr>
            <a:r>
              <a:rPr lang="el-GR" sz="2000"/>
              <a:t>Copyright </a:t>
            </a:r>
            <a:r>
              <a:rPr lang="el-GR" sz="2000" err="1"/>
              <a:t>Εθνικόν</a:t>
            </a:r>
            <a:r>
              <a:rPr lang="el-GR" sz="2000"/>
              <a:t> και </a:t>
            </a:r>
            <a:r>
              <a:rPr lang="el-GR" sz="2000" err="1"/>
              <a:t>Καποδιστριακόν</a:t>
            </a:r>
            <a:r>
              <a:rPr lang="el-GR" sz="2000"/>
              <a:t> </a:t>
            </a:r>
            <a:r>
              <a:rPr lang="el-GR" sz="2000" err="1"/>
              <a:t>Πανεπιστήμιον</a:t>
            </a:r>
            <a:r>
              <a:rPr lang="el-GR" sz="2000"/>
              <a:t> Αθηνών</a:t>
            </a:r>
            <a:r>
              <a:rPr lang="en-US" sz="2000"/>
              <a:t>, </a:t>
            </a:r>
            <a:r>
              <a:rPr lang="el-GR" sz="2000"/>
              <a:t>Παντελής </a:t>
            </a:r>
            <a:r>
              <a:rPr lang="el-GR" sz="2000" err="1"/>
              <a:t>Μπαλαούρας</a:t>
            </a:r>
            <a:r>
              <a:rPr lang="en-US" sz="2000"/>
              <a:t>, </a:t>
            </a:r>
            <a:r>
              <a:rPr lang="el-GR" sz="2000"/>
              <a:t>«Συστήματα Ψηφιακής </a:t>
            </a:r>
            <a:r>
              <a:rPr lang="el-GR" sz="2000" err="1"/>
              <a:t>Ευρυεκπομπής</a:t>
            </a:r>
            <a:r>
              <a:rPr lang="en-US" sz="2000">
                <a:solidFill>
                  <a:srgbClr val="FF0000"/>
                </a:solidFill>
              </a:rPr>
              <a:t>, </a:t>
            </a:r>
            <a:r>
              <a:rPr lang="el-GR" sz="2000"/>
              <a:t>Παραγωγή Τηλεοπτικού Σήματος, Τεχνικές Συμπίεσης Βίντεο και Ήχου.». Έκδοση: 1.0. Αθήνα, 2019. Διαθέσιμο από τη δικτυακή διεύθυνση:  </a:t>
            </a:r>
            <a:r>
              <a:rPr lang="en-US" sz="2000">
                <a:hlinkClick r:id="rId3"/>
              </a:rPr>
              <a:t>https://eclass.uoa.gr/courses/D476/</a:t>
            </a:r>
            <a:r>
              <a:rPr lang="el-GR" sz="2000"/>
              <a:t> .</a:t>
            </a:r>
          </a:p>
          <a:p>
            <a:endParaRPr lang="el-GR" sz="2000"/>
          </a:p>
        </p:txBody>
      </p:sp>
    </p:spTree>
    <p:extLst>
      <p:ext uri="{BB962C8B-B14F-4D97-AF65-F5344CB8AC3E}">
        <p14:creationId xmlns:p14="http://schemas.microsoft.com/office/powerpoint/2010/main" val="1208253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a:t>Σημείωμα Αδειοδότησης</a:t>
            </a:r>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err="1"/>
              <a:t>κ.λ.π</a:t>
            </a:r>
            <a:r>
              <a:rPr lang="el-GR" sz="200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200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a:t>[1] http://creativecommons.org/licenses/by-nc-sa/4.0/ </a:t>
            </a:r>
            <a:endParaRPr lang="en-US"/>
          </a:p>
          <a:p>
            <a:endParaRPr lang="el-GR"/>
          </a:p>
          <a:p>
            <a:r>
              <a:rPr lang="el-GR"/>
              <a:t>Ως </a:t>
            </a:r>
            <a:r>
              <a:rPr lang="el-GR" b="1"/>
              <a:t>Μη Εμπορική</a:t>
            </a:r>
            <a:r>
              <a:rPr lang="el-GR"/>
              <a:t> ορίζεται η χρήση:</a:t>
            </a:r>
          </a:p>
          <a:p>
            <a:pPr marL="342900" lvl="0" indent="-342900">
              <a:buFont typeface="Arial" panose="020B0604020202020204" pitchFamily="34" charset="0"/>
              <a:buChar char="•"/>
            </a:pPr>
            <a:r>
              <a:rPr lang="el-GR"/>
              <a:t>που δεν περιλαμβάνει άμεσο ή έμμεσο οικονομικό όφελος από την χρήση του έργου, για το διανομέα του έργου και </a:t>
            </a:r>
            <a:r>
              <a:rPr lang="el-GR" err="1"/>
              <a:t>αδειοδόχο</a:t>
            </a:r>
            <a:endParaRPr lang="el-GR"/>
          </a:p>
          <a:p>
            <a:pPr marL="342900" lvl="0" indent="-342900">
              <a:buFont typeface="Arial" panose="020B0604020202020204" pitchFamily="34" charset="0"/>
              <a:buChar char="•"/>
            </a:pPr>
            <a:r>
              <a:rPr lang="el-GR"/>
              <a:t>που</a:t>
            </a:r>
            <a:r>
              <a:rPr lang="en-GB"/>
              <a:t> </a:t>
            </a:r>
            <a:r>
              <a:rPr lang="el-G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a:t>που</a:t>
            </a:r>
            <a:r>
              <a:rPr lang="en-GB"/>
              <a:t> </a:t>
            </a:r>
            <a:r>
              <a:rPr lang="el-GR"/>
              <a:t>δεν προσπορίζει στο διανομέα του έργου και</a:t>
            </a:r>
            <a:r>
              <a:rPr lang="en-GB"/>
              <a:t> </a:t>
            </a:r>
            <a:r>
              <a:rPr lang="el-GR" err="1"/>
              <a:t>αδειοδόχο</a:t>
            </a:r>
            <a:r>
              <a:rPr lang="en-GB"/>
              <a:t> </a:t>
            </a:r>
            <a:r>
              <a:rPr lang="el-GR"/>
              <a:t>έμμεσο οικονομικό όφελος (π.χ. διαφημίσεις) από την προβολή του έργου σε διαδικτυακό τόπο</a:t>
            </a:r>
            <a:endParaRPr lang="en-US"/>
          </a:p>
          <a:p>
            <a:pPr marL="342900" lvl="0" indent="-342900">
              <a:buFont typeface="Arial" panose="020B0604020202020204" pitchFamily="34" charset="0"/>
              <a:buChar char="•"/>
            </a:pPr>
            <a:endParaRPr lang="el-GR"/>
          </a:p>
          <a:p>
            <a:r>
              <a:rPr lang="el-GR"/>
              <a:t>Ο δικαιούχος μπορεί να παρέχει στον </a:t>
            </a:r>
            <a:r>
              <a:rPr lang="el-GR" err="1"/>
              <a:t>αδειοδόχο</a:t>
            </a:r>
            <a:r>
              <a:rPr lang="el-GR"/>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26236483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t>Διατήρηση Σημειωμάτων</a:t>
            </a:r>
          </a:p>
        </p:txBody>
      </p:sp>
      <p:sp>
        <p:nvSpPr>
          <p:cNvPr id="3" name="Content Placeholder 2"/>
          <p:cNvSpPr>
            <a:spLocks noGrp="1"/>
          </p:cNvSpPr>
          <p:nvPr>
            <p:ph idx="1"/>
          </p:nvPr>
        </p:nvSpPr>
        <p:spPr/>
        <p:txBody>
          <a:bodyPr>
            <a:normAutofit/>
          </a:bodyPr>
          <a:lstStyle/>
          <a:p>
            <a:pPr marL="0" indent="0">
              <a:buNone/>
            </a:pPr>
            <a:r>
              <a:rPr lang="el-GR" sz="2400"/>
              <a:t>Οποιαδήποτε αναπαραγωγή ή διασκευή του υλικού θα πρέπει να συμπεριλαμβάνει:</a:t>
            </a:r>
          </a:p>
          <a:p>
            <a:pPr lvl="1">
              <a:buFont typeface="Wingdings" panose="05000000000000000000" pitchFamily="2" charset="2"/>
              <a:buChar char="§"/>
            </a:pPr>
            <a:r>
              <a:rPr lang="el-GR" sz="2000" err="1"/>
              <a:t>τ</a:t>
            </a:r>
            <a:r>
              <a:rPr lang="en-US" sz="2000"/>
              <a:t>ο </a:t>
            </a:r>
            <a:r>
              <a:rPr lang="en-US" sz="2000" err="1"/>
              <a:t>Σημείωμ</a:t>
            </a:r>
            <a:r>
              <a:rPr lang="en-US" sz="2000"/>
              <a:t>α Αναφοράς</a:t>
            </a:r>
            <a:endParaRPr lang="el-GR" sz="2000"/>
          </a:p>
          <a:p>
            <a:pPr lvl="1">
              <a:buFont typeface="Wingdings" panose="05000000000000000000" pitchFamily="2" charset="2"/>
              <a:buChar char="§"/>
            </a:pPr>
            <a:r>
              <a:rPr lang="el-GR" sz="2000" err="1"/>
              <a:t>τ</a:t>
            </a:r>
            <a:r>
              <a:rPr lang="en-US" sz="2000"/>
              <a:t>ο </a:t>
            </a:r>
            <a:r>
              <a:rPr lang="en-US" sz="2000" err="1"/>
              <a:t>Σημείωμ</a:t>
            </a:r>
            <a:r>
              <a:rPr lang="en-US" sz="2000"/>
              <a:t>α Αδειοδότησης</a:t>
            </a:r>
            <a:endParaRPr lang="el-GR" sz="2000"/>
          </a:p>
          <a:p>
            <a:pPr lvl="1">
              <a:buFont typeface="Wingdings" panose="05000000000000000000" pitchFamily="2" charset="2"/>
              <a:buChar char="§"/>
            </a:pPr>
            <a:r>
              <a:rPr lang="el-GR" sz="2000" err="1"/>
              <a:t>τ</a:t>
            </a:r>
            <a:r>
              <a:rPr lang="en-US" sz="2000"/>
              <a:t>η </a:t>
            </a:r>
            <a:r>
              <a:rPr lang="en-US" sz="2000" err="1"/>
              <a:t>δήλωση</a:t>
            </a:r>
            <a:r>
              <a:rPr lang="en-US" sz="2000"/>
              <a:t> </a:t>
            </a:r>
            <a:r>
              <a:rPr lang="el-GR" sz="2000" err="1"/>
              <a:t>Δ</a:t>
            </a:r>
            <a:r>
              <a:rPr lang="en-US" sz="2000"/>
              <a:t>ια</a:t>
            </a:r>
            <a:r>
              <a:rPr lang="en-US" sz="2000" err="1"/>
              <a:t>τήρησης</a:t>
            </a:r>
            <a:r>
              <a:rPr lang="en-US" sz="2000"/>
              <a:t> Σημειωμάτων</a:t>
            </a:r>
            <a:endParaRPr lang="el-GR" sz="2000"/>
          </a:p>
          <a:p>
            <a:pPr lvl="1">
              <a:buFont typeface="Wingdings" panose="05000000000000000000" pitchFamily="2" charset="2"/>
              <a:buChar char="§"/>
            </a:pPr>
            <a:r>
              <a:rPr lang="el-GR" sz="2000"/>
              <a:t>το Σημείωμα Χρήσης Έργων Τρίτων (εφόσον υπάρχει)</a:t>
            </a:r>
          </a:p>
          <a:p>
            <a:pPr marL="0" indent="0">
              <a:buNone/>
            </a:pPr>
            <a:r>
              <a:rPr lang="el-GR" sz="2400"/>
              <a:t>μαζί με τους συνοδευόμενους </a:t>
            </a:r>
            <a:r>
              <a:rPr lang="el-GR" sz="2400" err="1"/>
              <a:t>υπερσυνδέσμους</a:t>
            </a:r>
            <a:r>
              <a:rPr lang="el-GR" sz="2400"/>
              <a:t>.</a:t>
            </a:r>
          </a:p>
          <a:p>
            <a:endParaRPr lang="el-GR" sz="2000"/>
          </a:p>
        </p:txBody>
      </p:sp>
    </p:spTree>
    <p:extLst>
      <p:ext uri="{BB962C8B-B14F-4D97-AF65-F5344CB8AC3E}">
        <p14:creationId xmlns:p14="http://schemas.microsoft.com/office/powerpoint/2010/main" val="424751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50229A-3BE0-FC50-A866-1E6FF0DD648F}"/>
              </a:ext>
            </a:extLst>
          </p:cNvPr>
          <p:cNvSpPr>
            <a:spLocks noGrp="1"/>
          </p:cNvSpPr>
          <p:nvPr>
            <p:ph type="title"/>
          </p:nvPr>
        </p:nvSpPr>
        <p:spPr/>
        <p:txBody>
          <a:bodyPr/>
          <a:lstStyle/>
          <a:p>
            <a:r>
              <a:rPr lang="en-US" dirty="0"/>
              <a:t>Advanced Video Coding </a:t>
            </a:r>
            <a:r>
              <a:rPr lang="el-GR" dirty="0"/>
              <a:t>(AVC)</a:t>
            </a:r>
          </a:p>
        </p:txBody>
      </p:sp>
      <p:sp>
        <p:nvSpPr>
          <p:cNvPr id="3" name="Θέση περιεχομένου 2">
            <a:extLst>
              <a:ext uri="{FF2B5EF4-FFF2-40B4-BE49-F238E27FC236}">
                <a16:creationId xmlns:a16="http://schemas.microsoft.com/office/drawing/2014/main" id="{482CDA79-6668-8EF8-40A0-8030F8B2D214}"/>
              </a:ext>
            </a:extLst>
          </p:cNvPr>
          <p:cNvSpPr>
            <a:spLocks noGrp="1"/>
          </p:cNvSpPr>
          <p:nvPr>
            <p:ph idx="1"/>
          </p:nvPr>
        </p:nvSpPr>
        <p:spPr/>
        <p:txBody>
          <a:bodyPr>
            <a:normAutofit/>
          </a:bodyPr>
          <a:lstStyle/>
          <a:p>
            <a:r>
              <a:rPr lang="en-US" sz="2400" dirty="0"/>
              <a:t>H </a:t>
            </a:r>
            <a:r>
              <a:rPr lang="el-GR" sz="2400" dirty="0"/>
              <a:t>κωδικοποίηση </a:t>
            </a:r>
            <a:r>
              <a:rPr lang="en-US" sz="2400" b="1" dirty="0"/>
              <a:t>Advanced Video Coding </a:t>
            </a:r>
            <a:r>
              <a:rPr lang="el-GR" sz="2400" b="1" dirty="0"/>
              <a:t>(</a:t>
            </a:r>
            <a:r>
              <a:rPr lang="el-GR" sz="2400" dirty="0"/>
              <a:t>AVC), που αναφέρεται επίσης ως H.264 ή MPEG-4 </a:t>
            </a:r>
            <a:r>
              <a:rPr lang="el-GR" sz="2400" dirty="0" err="1"/>
              <a:t>Part</a:t>
            </a:r>
            <a:r>
              <a:rPr lang="el-GR" sz="2400" dirty="0"/>
              <a:t> 10, είναι ένα </a:t>
            </a:r>
            <a:r>
              <a:rPr lang="el-GR" sz="2400" b="1" dirty="0"/>
              <a:t>πρότυπο συμπίεσης βίντεο που βασίζεται σε κωδικοποίηση με προσανατολισμό σε μπλοκ και αντιστάθμιση κίνησης </a:t>
            </a:r>
            <a:r>
              <a:rPr lang="el-GR" sz="2400" dirty="0"/>
              <a:t>(</a:t>
            </a:r>
            <a:r>
              <a:rPr lang="en-US" sz="2400" dirty="0"/>
              <a:t>block-oriented, motion-compensated coding</a:t>
            </a:r>
            <a:r>
              <a:rPr lang="el-GR" sz="2400" dirty="0"/>
              <a:t>).</a:t>
            </a:r>
          </a:p>
          <a:p>
            <a:r>
              <a:rPr lang="el-GR" sz="2400" dirty="0"/>
              <a:t>Είναι μακράν η πιο ευρέως χρησιμοποιούμενη μορφή για την εγγραφή, συμπίεση και διανομή περιεχομένου βίντεο, που χρησιμοποιείται από το 91% των προγραμματιστών της βιομηχανίας βίντεο από τον Σεπτέμβριο του 2019.</a:t>
            </a:r>
          </a:p>
        </p:txBody>
      </p:sp>
    </p:spTree>
    <p:extLst>
      <p:ext uri="{BB962C8B-B14F-4D97-AF65-F5344CB8AC3E}">
        <p14:creationId xmlns:p14="http://schemas.microsoft.com/office/powerpoint/2010/main" val="3028136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6F0CD9-8A3C-2F3F-5CB0-FB2608BFA034}"/>
              </a:ext>
            </a:extLst>
          </p:cNvPr>
          <p:cNvSpPr>
            <a:spLocks noGrp="1"/>
          </p:cNvSpPr>
          <p:nvPr>
            <p:ph type="title"/>
          </p:nvPr>
        </p:nvSpPr>
        <p:spPr/>
        <p:txBody>
          <a:bodyPr/>
          <a:lstStyle/>
          <a:p>
            <a:r>
              <a:rPr lang="el-GR" dirty="0"/>
              <a:t>Στόχοι του </a:t>
            </a:r>
            <a:r>
              <a:rPr lang="en-US" dirty="0"/>
              <a:t>H.264/AVC (1)</a:t>
            </a:r>
            <a:endParaRPr lang="el-GR" dirty="0"/>
          </a:p>
        </p:txBody>
      </p:sp>
      <p:sp>
        <p:nvSpPr>
          <p:cNvPr id="3" name="Θέση περιεχομένου 2">
            <a:extLst>
              <a:ext uri="{FF2B5EF4-FFF2-40B4-BE49-F238E27FC236}">
                <a16:creationId xmlns:a16="http://schemas.microsoft.com/office/drawing/2014/main" id="{C3B85399-369E-6939-D21B-2756DC808721}"/>
              </a:ext>
            </a:extLst>
          </p:cNvPr>
          <p:cNvSpPr>
            <a:spLocks noGrp="1"/>
          </p:cNvSpPr>
          <p:nvPr>
            <p:ph idx="1"/>
          </p:nvPr>
        </p:nvSpPr>
        <p:spPr>
          <a:xfrm>
            <a:off x="232077" y="1556792"/>
            <a:ext cx="8771245" cy="5026570"/>
          </a:xfrm>
        </p:spPr>
        <p:txBody>
          <a:bodyPr>
            <a:normAutofit/>
          </a:bodyPr>
          <a:lstStyle/>
          <a:p>
            <a:r>
              <a:rPr lang="el-GR" sz="2200" dirty="0"/>
              <a:t>Η πρόθεση του έργου </a:t>
            </a:r>
            <a:r>
              <a:rPr lang="el-GR" sz="2200" b="1" dirty="0">
                <a:solidFill>
                  <a:srgbClr val="4F81BD"/>
                </a:solidFill>
              </a:rPr>
              <a:t>H.264/AVC </a:t>
            </a:r>
            <a:r>
              <a:rPr lang="el-GR" sz="2200" dirty="0"/>
              <a:t>ήταν να δημιουργηθεί ένα πρότυπο ικανό να παρέχει καλή ποιότητα βίντεο σε σημαντικά </a:t>
            </a:r>
            <a:r>
              <a:rPr lang="el-GR" sz="2200" b="1" dirty="0"/>
              <a:t>χαμηλότερους ρυθμούς μετάδοσης </a:t>
            </a:r>
            <a:r>
              <a:rPr lang="el-GR" sz="2200" dirty="0"/>
              <a:t>από τα προηγούμενα πρότυπα (δηλαδή το μισό ή λιγότερο από το ρυθμό μετάδοσης των MPEG-2, H.263 ή MPEG-4 </a:t>
            </a:r>
            <a:r>
              <a:rPr lang="el-GR" sz="2200" dirty="0" err="1"/>
              <a:t>Part</a:t>
            </a:r>
            <a:r>
              <a:rPr lang="el-GR" sz="2200" dirty="0"/>
              <a:t> 2), </a:t>
            </a:r>
            <a:r>
              <a:rPr lang="el-GR" sz="2200" b="1" dirty="0"/>
              <a:t>χωρίς να αυξηθεί η πολυπλοκότητα του σχεδιασμού </a:t>
            </a:r>
            <a:r>
              <a:rPr lang="el-GR" sz="2200" dirty="0"/>
              <a:t>τόσο πολύ ώστε να είναι ανέφικτη ή υπερβολικά δαπανηρή η εφαρμογή του. </a:t>
            </a:r>
          </a:p>
          <a:p>
            <a:r>
              <a:rPr lang="el-GR" sz="2200" dirty="0"/>
              <a:t>Αυτό επιτεύχθηκε με χαρακτηριστικά όπως</a:t>
            </a:r>
          </a:p>
          <a:p>
            <a:pPr lvl="1"/>
            <a:r>
              <a:rPr lang="el-GR" sz="2200" dirty="0"/>
              <a:t>ένας μειωμένης πολυπλοκότητας ακέραιος διακριτός μετασχηματισμός </a:t>
            </a:r>
            <a:r>
              <a:rPr lang="el-GR" sz="2200" dirty="0" err="1"/>
              <a:t>συνημιτόνου</a:t>
            </a:r>
            <a:r>
              <a:rPr lang="el-GR" sz="2200" dirty="0"/>
              <a:t> (ακέραιος DCT),</a:t>
            </a:r>
          </a:p>
          <a:p>
            <a:pPr lvl="1"/>
            <a:r>
              <a:rPr lang="el-GR" sz="2200" dirty="0"/>
              <a:t>κατάτμηση σε μεταβλητού μεγέθους </a:t>
            </a:r>
            <a:r>
              <a:rPr lang="el-GR" sz="2200" dirty="0" err="1"/>
              <a:t>μπλοκς</a:t>
            </a:r>
            <a:r>
              <a:rPr lang="el-GR" sz="2200" dirty="0"/>
              <a:t> και πρόβλεψη πολλαπλών εικόνων μεταξύ εικόνων. </a:t>
            </a:r>
          </a:p>
        </p:txBody>
      </p:sp>
    </p:spTree>
    <p:extLst>
      <p:ext uri="{BB962C8B-B14F-4D97-AF65-F5344CB8AC3E}">
        <p14:creationId xmlns:p14="http://schemas.microsoft.com/office/powerpoint/2010/main" val="3677954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6F0CD9-8A3C-2F3F-5CB0-FB2608BFA034}"/>
              </a:ext>
            </a:extLst>
          </p:cNvPr>
          <p:cNvSpPr>
            <a:spLocks noGrp="1"/>
          </p:cNvSpPr>
          <p:nvPr>
            <p:ph type="title"/>
          </p:nvPr>
        </p:nvSpPr>
        <p:spPr/>
        <p:txBody>
          <a:bodyPr/>
          <a:lstStyle/>
          <a:p>
            <a:r>
              <a:rPr lang="el-GR" dirty="0"/>
              <a:t>Στόχοι του </a:t>
            </a:r>
            <a:r>
              <a:rPr lang="en-US" dirty="0"/>
              <a:t>H.264/AVC (2)</a:t>
            </a:r>
            <a:endParaRPr lang="el-GR" dirty="0"/>
          </a:p>
        </p:txBody>
      </p:sp>
      <p:sp>
        <p:nvSpPr>
          <p:cNvPr id="3" name="Θέση περιεχομένου 2">
            <a:extLst>
              <a:ext uri="{FF2B5EF4-FFF2-40B4-BE49-F238E27FC236}">
                <a16:creationId xmlns:a16="http://schemas.microsoft.com/office/drawing/2014/main" id="{C3B85399-369E-6939-D21B-2756DC808721}"/>
              </a:ext>
            </a:extLst>
          </p:cNvPr>
          <p:cNvSpPr>
            <a:spLocks noGrp="1"/>
          </p:cNvSpPr>
          <p:nvPr>
            <p:ph idx="1"/>
          </p:nvPr>
        </p:nvSpPr>
        <p:spPr>
          <a:xfrm>
            <a:off x="130327" y="1417638"/>
            <a:ext cx="9013673" cy="5165724"/>
          </a:xfrm>
        </p:spPr>
        <p:txBody>
          <a:bodyPr>
            <a:normAutofit/>
          </a:bodyPr>
          <a:lstStyle/>
          <a:p>
            <a:pPr marL="0" indent="0">
              <a:buNone/>
            </a:pPr>
            <a:r>
              <a:rPr lang="el-GR" sz="2200" dirty="0"/>
              <a:t>Ένας πρόσθετος στόχος ήταν να παρέχεται αρκετή ευελιξία ώστε να μπορεί το πρότυπο να εφαρμοστεί σε μια μεγάλη </a:t>
            </a:r>
            <a:r>
              <a:rPr lang="el-GR" sz="2200" b="1" dirty="0"/>
              <a:t>ποικιλία εφαρμογών </a:t>
            </a:r>
            <a:r>
              <a:rPr lang="el-GR" sz="2200" dirty="0"/>
              <a:t>σε μια μεγάλη </a:t>
            </a:r>
            <a:r>
              <a:rPr lang="el-GR" sz="2200" b="1" dirty="0"/>
              <a:t>ποικιλία δικτύων και συστημάτων</a:t>
            </a:r>
            <a:r>
              <a:rPr lang="el-GR" sz="2200" dirty="0"/>
              <a:t>, συμπεριλαμβανομένων</a:t>
            </a:r>
            <a:r>
              <a:rPr lang="en-US" sz="2200" dirty="0"/>
              <a:t>:</a:t>
            </a:r>
          </a:p>
          <a:p>
            <a:pPr lvl="1">
              <a:buFont typeface="Wingdings" panose="05000000000000000000" pitchFamily="2" charset="2"/>
              <a:buChar char="ü"/>
            </a:pPr>
            <a:r>
              <a:rPr lang="el-GR" sz="2200" dirty="0"/>
              <a:t>χαμηλών και υψηλών ρυθμών μετάδοσης, </a:t>
            </a:r>
            <a:endParaRPr lang="en-US" sz="2200" dirty="0"/>
          </a:p>
          <a:p>
            <a:pPr lvl="1">
              <a:buFont typeface="Wingdings" panose="05000000000000000000" pitchFamily="2" charset="2"/>
              <a:buChar char="ü"/>
            </a:pPr>
            <a:r>
              <a:rPr lang="el-GR" sz="2200" dirty="0"/>
              <a:t>βίντεο χαμηλής και υψηλής ανάλυσης,</a:t>
            </a:r>
            <a:endParaRPr lang="en-US" sz="2200" dirty="0"/>
          </a:p>
          <a:p>
            <a:pPr lvl="1">
              <a:buFont typeface="Wingdings" panose="05000000000000000000" pitchFamily="2" charset="2"/>
              <a:buChar char="ü"/>
            </a:pPr>
            <a:r>
              <a:rPr lang="el-GR" sz="2200" dirty="0"/>
              <a:t>ραδιοτηλεοπτικών εκπομπών</a:t>
            </a:r>
            <a:r>
              <a:rPr lang="en-US" sz="2200" dirty="0"/>
              <a:t> (</a:t>
            </a:r>
            <a:r>
              <a:rPr lang="el-GR" sz="2200" dirty="0"/>
              <a:t>Επίγειες, Δορυφορικές, Διαδικτυακές μεταδόσεις), </a:t>
            </a:r>
            <a:endParaRPr lang="en-US" sz="2200" dirty="0"/>
          </a:p>
          <a:p>
            <a:pPr lvl="1">
              <a:buFont typeface="Wingdings" panose="05000000000000000000" pitchFamily="2" charset="2"/>
              <a:buChar char="ü"/>
            </a:pPr>
            <a:r>
              <a:rPr lang="el-GR" sz="2200" dirty="0"/>
              <a:t>αποθήκευσης DVD, </a:t>
            </a:r>
            <a:endParaRPr lang="en-US" sz="2200" dirty="0"/>
          </a:p>
          <a:p>
            <a:pPr lvl="1">
              <a:buFont typeface="Wingdings" panose="05000000000000000000" pitchFamily="2" charset="2"/>
              <a:buChar char="ü"/>
            </a:pPr>
            <a:r>
              <a:rPr lang="el-GR" sz="2200" dirty="0"/>
              <a:t>δικτύων πακέτων RTP/IP και </a:t>
            </a:r>
            <a:endParaRPr lang="en-US" sz="2200" dirty="0"/>
          </a:p>
          <a:p>
            <a:pPr lvl="1">
              <a:buFont typeface="Wingdings" panose="05000000000000000000" pitchFamily="2" charset="2"/>
              <a:buChar char="ü"/>
            </a:pPr>
            <a:r>
              <a:rPr lang="el-GR" sz="2200" dirty="0"/>
              <a:t>συστημάτων </a:t>
            </a:r>
            <a:r>
              <a:rPr lang="el-GR" sz="2200" dirty="0" err="1"/>
              <a:t>πολυμεσικής</a:t>
            </a:r>
            <a:r>
              <a:rPr lang="el-GR" sz="2200" dirty="0"/>
              <a:t> τηλεφωνίας ITU-T.</a:t>
            </a:r>
          </a:p>
        </p:txBody>
      </p:sp>
    </p:spTree>
    <p:extLst>
      <p:ext uri="{BB962C8B-B14F-4D97-AF65-F5344CB8AC3E}">
        <p14:creationId xmlns:p14="http://schemas.microsoft.com/office/powerpoint/2010/main" val="152591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6F0CD9-8A3C-2F3F-5CB0-FB2608BFA034}"/>
              </a:ext>
            </a:extLst>
          </p:cNvPr>
          <p:cNvSpPr>
            <a:spLocks noGrp="1"/>
          </p:cNvSpPr>
          <p:nvPr>
            <p:ph type="title"/>
          </p:nvPr>
        </p:nvSpPr>
        <p:spPr/>
        <p:txBody>
          <a:bodyPr/>
          <a:lstStyle/>
          <a:p>
            <a:r>
              <a:rPr lang="el-GR" dirty="0"/>
              <a:t>Οικογένεια προτύπων</a:t>
            </a:r>
          </a:p>
        </p:txBody>
      </p:sp>
      <p:sp>
        <p:nvSpPr>
          <p:cNvPr id="3" name="Θέση περιεχομένου 2">
            <a:extLst>
              <a:ext uri="{FF2B5EF4-FFF2-40B4-BE49-F238E27FC236}">
                <a16:creationId xmlns:a16="http://schemas.microsoft.com/office/drawing/2014/main" id="{C3B85399-369E-6939-D21B-2756DC808721}"/>
              </a:ext>
            </a:extLst>
          </p:cNvPr>
          <p:cNvSpPr>
            <a:spLocks noGrp="1"/>
          </p:cNvSpPr>
          <p:nvPr>
            <p:ph idx="1"/>
          </p:nvPr>
        </p:nvSpPr>
        <p:spPr>
          <a:xfrm>
            <a:off x="464156" y="1556792"/>
            <a:ext cx="8679844" cy="5026570"/>
          </a:xfrm>
        </p:spPr>
        <p:txBody>
          <a:bodyPr>
            <a:noAutofit/>
          </a:bodyPr>
          <a:lstStyle/>
          <a:p>
            <a:r>
              <a:rPr lang="el-GR" sz="1900" dirty="0"/>
              <a:t>Το πρότυπο H.264 μπορεί να θεωρηθεί ως μια "οικογένεια προτύπων" που αποτελείται από έναν αριθμό </a:t>
            </a:r>
            <a:r>
              <a:rPr lang="el-GR" sz="1900" b="1" dirty="0"/>
              <a:t>διαφορετικών προφίλ, </a:t>
            </a:r>
            <a:r>
              <a:rPr lang="el-GR" sz="1900" dirty="0"/>
              <a:t>αν και το </a:t>
            </a:r>
            <a:r>
              <a:rPr lang="el-GR" sz="1900" i="1" dirty="0"/>
              <a:t>"υψηλό προφίλ (</a:t>
            </a:r>
            <a:r>
              <a:rPr lang="en-US" sz="1900" i="1" dirty="0"/>
              <a:t>High Profile)</a:t>
            </a:r>
            <a:r>
              <a:rPr lang="el-GR" sz="1900" i="1" dirty="0"/>
              <a:t>" του είναι μακράν η πιο συχνά χρησιμοποιούμενη μορφή. </a:t>
            </a:r>
            <a:endParaRPr lang="en-US" sz="1900" i="1" dirty="0"/>
          </a:p>
          <a:p>
            <a:r>
              <a:rPr lang="el-GR" sz="1900" dirty="0"/>
              <a:t>Ένας συγκεκριμένος αποκωδικοποιητής αποκωδικοποιεί τουλάχιστον ένα, αλλά όχι απαραίτητα όλα τα προφίλ.</a:t>
            </a:r>
            <a:endParaRPr lang="en-US" sz="1900" dirty="0"/>
          </a:p>
          <a:p>
            <a:r>
              <a:rPr lang="el-GR" sz="1900" dirty="0"/>
              <a:t>Το πρότυπο περιγράφει τη μορφή των </a:t>
            </a:r>
            <a:r>
              <a:rPr lang="el-GR" sz="1900" b="1" dirty="0"/>
              <a:t>κωδικοποιημένων δεδομένων και τον τρόπο αποκωδικοποίησης των δεδομένων</a:t>
            </a:r>
            <a:r>
              <a:rPr lang="el-GR" sz="1900" dirty="0"/>
              <a:t>, αλλά </a:t>
            </a:r>
            <a:r>
              <a:rPr lang="el-GR" sz="1900" b="1" dirty="0"/>
              <a:t>δεν καθορίζει αλγόριθμους για την κωδικοποίηση του βίντεο </a:t>
            </a:r>
            <a:r>
              <a:rPr lang="el-GR" sz="1900" dirty="0"/>
              <a:t>- αυτό αφήνεται ανοιχτό ως θέμα για τους σχεδιαστές κωδικοποιητών να το επιλέξουν οι ίδιοι, και έχει αναπτυχθεί μεγάλη ποικιλία συστημάτων κωδικοποίησης. </a:t>
            </a:r>
          </a:p>
          <a:p>
            <a:r>
              <a:rPr lang="el-GR" sz="1900" dirty="0"/>
              <a:t>Το H.264 χρησιμοποιείται συνήθως </a:t>
            </a:r>
            <a:r>
              <a:rPr lang="el-GR" sz="1900" b="1" dirty="0"/>
              <a:t>για συμπίεση με απώλειες</a:t>
            </a:r>
            <a:r>
              <a:rPr lang="el-GR" sz="1900" dirty="0"/>
              <a:t>, αν και είναι επίσης δυνατό να δημιουργηθούν πραγματικά κωδικοποιημένες περιοχές χωρίς απώλειες μέσα σε εικόνες με κωδικοποίηση με απώλειες ή να υποστηριχθούν σπάνιες περιπτώσεις χρήσης για τις οποίες ολόκληρη η κωδικοποίηση είναι χωρίς απώλειες.</a:t>
            </a:r>
          </a:p>
        </p:txBody>
      </p:sp>
    </p:spTree>
    <p:extLst>
      <p:ext uri="{BB962C8B-B14F-4D97-AF65-F5344CB8AC3E}">
        <p14:creationId xmlns:p14="http://schemas.microsoft.com/office/powerpoint/2010/main" val="480161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C92C89-AD20-CC79-43D3-9BF856EDB506}"/>
              </a:ext>
            </a:extLst>
          </p:cNvPr>
          <p:cNvSpPr>
            <a:spLocks noGrp="1"/>
          </p:cNvSpPr>
          <p:nvPr>
            <p:ph type="title"/>
          </p:nvPr>
        </p:nvSpPr>
        <p:spPr/>
        <p:txBody>
          <a:bodyPr/>
          <a:lstStyle/>
          <a:p>
            <a:r>
              <a:rPr lang="el-GR" dirty="0"/>
              <a:t>Επιτυχία</a:t>
            </a:r>
          </a:p>
        </p:txBody>
      </p:sp>
      <p:sp>
        <p:nvSpPr>
          <p:cNvPr id="3" name="Θέση περιεχομένου 2">
            <a:extLst>
              <a:ext uri="{FF2B5EF4-FFF2-40B4-BE49-F238E27FC236}">
                <a16:creationId xmlns:a16="http://schemas.microsoft.com/office/drawing/2014/main" id="{A3F2A1E1-2F7E-160D-6D57-A8557BBBB136}"/>
              </a:ext>
            </a:extLst>
          </p:cNvPr>
          <p:cNvSpPr>
            <a:spLocks noGrp="1"/>
          </p:cNvSpPr>
          <p:nvPr>
            <p:ph idx="1"/>
          </p:nvPr>
        </p:nvSpPr>
        <p:spPr>
          <a:xfrm>
            <a:off x="464155" y="1556792"/>
            <a:ext cx="8440693" cy="4785951"/>
          </a:xfrm>
        </p:spPr>
        <p:txBody>
          <a:bodyPr>
            <a:normAutofit/>
          </a:bodyPr>
          <a:lstStyle/>
          <a:p>
            <a:r>
              <a:rPr lang="el-GR" sz="2200" dirty="0"/>
              <a:t>Το </a:t>
            </a:r>
            <a:r>
              <a:rPr lang="en-US" sz="2200" dirty="0"/>
              <a:t>H.264 </a:t>
            </a:r>
            <a:r>
              <a:rPr lang="el-GR" sz="2200" dirty="0"/>
              <a:t>είναι ίσως περισσότερο γνωστό ως η πιο συχνά χρησιμοποιούμενη μορφή κωδικοποίησης βίντεο στους δίσκους </a:t>
            </a:r>
            <a:r>
              <a:rPr lang="en-US" sz="2200" dirty="0"/>
              <a:t>Blu-ray.</a:t>
            </a:r>
            <a:endParaRPr lang="el-GR" sz="2200" dirty="0"/>
          </a:p>
          <a:p>
            <a:r>
              <a:rPr lang="el-GR" sz="2200" dirty="0"/>
              <a:t>Χρησιμοποιείται</a:t>
            </a:r>
            <a:r>
              <a:rPr lang="en-US" sz="2200" dirty="0"/>
              <a:t> </a:t>
            </a:r>
            <a:r>
              <a:rPr lang="el-GR" sz="2200" dirty="0"/>
              <a:t>ευρέως από </a:t>
            </a:r>
            <a:endParaRPr lang="en-US" sz="2200" dirty="0"/>
          </a:p>
          <a:p>
            <a:pPr lvl="1"/>
            <a:r>
              <a:rPr lang="el-GR" sz="2200" dirty="0"/>
              <a:t>πηγές συνεχούς ροής στο Διαδίκτυο, όπως βίντεο από το </a:t>
            </a:r>
            <a:r>
              <a:rPr lang="en-US" sz="2200" dirty="0"/>
              <a:t>Netflix, </a:t>
            </a:r>
            <a:r>
              <a:rPr lang="el-GR" sz="2200" dirty="0"/>
              <a:t>το </a:t>
            </a:r>
            <a:r>
              <a:rPr lang="en-US" sz="2200" dirty="0"/>
              <a:t>Hulu, </a:t>
            </a:r>
            <a:r>
              <a:rPr lang="el-GR" sz="2200" dirty="0"/>
              <a:t>το </a:t>
            </a:r>
            <a:r>
              <a:rPr lang="en-US" sz="2200" dirty="0"/>
              <a:t>Amazon Prime Video, </a:t>
            </a:r>
            <a:r>
              <a:rPr lang="el-GR" sz="2200" dirty="0"/>
              <a:t>το </a:t>
            </a:r>
            <a:r>
              <a:rPr lang="en-US" sz="2200" dirty="0"/>
              <a:t>Vimeo, </a:t>
            </a:r>
            <a:r>
              <a:rPr lang="el-GR" sz="2200" dirty="0"/>
              <a:t>το </a:t>
            </a:r>
            <a:r>
              <a:rPr lang="en-US" sz="2200" dirty="0"/>
              <a:t>YouTube </a:t>
            </a:r>
            <a:r>
              <a:rPr lang="el-GR" sz="2200" dirty="0"/>
              <a:t>και το </a:t>
            </a:r>
            <a:r>
              <a:rPr lang="en-US" sz="2200" dirty="0"/>
              <a:t>iTunes Store, </a:t>
            </a:r>
            <a:r>
              <a:rPr lang="el-GR" sz="2200" dirty="0"/>
              <a:t>λογισμικό </a:t>
            </a:r>
            <a:r>
              <a:rPr lang="en-US" sz="2200" dirty="0"/>
              <a:t>Web </a:t>
            </a:r>
            <a:r>
              <a:rPr lang="el-GR" sz="2200" dirty="0"/>
              <a:t>όπως το </a:t>
            </a:r>
            <a:r>
              <a:rPr lang="en-US" sz="2200" dirty="0"/>
              <a:t>Adobe Flash Player </a:t>
            </a:r>
            <a:r>
              <a:rPr lang="el-GR" sz="2200" dirty="0"/>
              <a:t>και το </a:t>
            </a:r>
            <a:r>
              <a:rPr lang="en-US" sz="2200" dirty="0"/>
              <a:t>Microsoft Silverlight, </a:t>
            </a:r>
            <a:endParaRPr lang="el-GR" sz="2200" dirty="0"/>
          </a:p>
          <a:p>
            <a:pPr lvl="1"/>
            <a:r>
              <a:rPr lang="el-GR" sz="2200" dirty="0"/>
              <a:t>διάφορες εκπομπές </a:t>
            </a:r>
            <a:r>
              <a:rPr lang="en-US" sz="2200" dirty="0"/>
              <a:t>HDTV </a:t>
            </a:r>
            <a:r>
              <a:rPr lang="el-GR" sz="2200" dirty="0"/>
              <a:t>μέσω επίγειων (</a:t>
            </a:r>
            <a:r>
              <a:rPr lang="en-US" sz="2200" dirty="0"/>
              <a:t>ATSC, ISDB-T, DVB-T </a:t>
            </a:r>
            <a:r>
              <a:rPr lang="el-GR" sz="2200" dirty="0"/>
              <a:t>ή </a:t>
            </a:r>
            <a:r>
              <a:rPr lang="en-US" sz="2200" dirty="0"/>
              <a:t>DVB-T2), </a:t>
            </a:r>
            <a:r>
              <a:rPr lang="el-GR" sz="2200" dirty="0"/>
              <a:t>καλωδιακών (</a:t>
            </a:r>
            <a:r>
              <a:rPr lang="en-US" sz="2200" dirty="0"/>
              <a:t>DVB-C) </a:t>
            </a:r>
            <a:r>
              <a:rPr lang="el-GR" sz="2200" dirty="0"/>
              <a:t>και δορυφορικών (</a:t>
            </a:r>
            <a:r>
              <a:rPr lang="en-US" sz="2200" dirty="0"/>
              <a:t>DVB-S </a:t>
            </a:r>
            <a:r>
              <a:rPr lang="el-GR" sz="2200" dirty="0"/>
              <a:t>και </a:t>
            </a:r>
            <a:r>
              <a:rPr lang="en-US" sz="2200" dirty="0"/>
              <a:t>DVB-S2) </a:t>
            </a:r>
            <a:r>
              <a:rPr lang="el-GR" sz="2200" dirty="0"/>
              <a:t>συστημάτων.</a:t>
            </a:r>
          </a:p>
        </p:txBody>
      </p:sp>
    </p:spTree>
    <p:extLst>
      <p:ext uri="{BB962C8B-B14F-4D97-AF65-F5344CB8AC3E}">
        <p14:creationId xmlns:p14="http://schemas.microsoft.com/office/powerpoint/2010/main" val="165581176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TotalTime>
  <Words>4706</Words>
  <Application>Microsoft Office PowerPoint</Application>
  <PresentationFormat>Προβολή στην οθόνη (4:3)</PresentationFormat>
  <Paragraphs>356</Paragraphs>
  <Slides>45</Slides>
  <Notes>16</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45</vt:i4>
      </vt:variant>
    </vt:vector>
  </HeadingPairs>
  <TitlesOfParts>
    <vt:vector size="51" baseType="lpstr">
      <vt:lpstr>ＭＳ Ｐゴシック</vt:lpstr>
      <vt:lpstr>Arial</vt:lpstr>
      <vt:lpstr>Calibri</vt:lpstr>
      <vt:lpstr>MyriadPro-Cond</vt:lpstr>
      <vt:lpstr>Wingdings</vt:lpstr>
      <vt:lpstr>Θέμα του Office</vt:lpstr>
      <vt:lpstr>Το πρότυπο κωδικοποίησης βίντεο H.264 MPEG-4 Advanced Video Coding  (AVC) </vt:lpstr>
      <vt:lpstr>Πηγή</vt:lpstr>
      <vt:lpstr>Εισαγωγή</vt:lpstr>
      <vt:lpstr>Oνομασία H.264/MPEG-4 AVC</vt:lpstr>
      <vt:lpstr>Advanced Video Coding (AVC)</vt:lpstr>
      <vt:lpstr>Στόχοι του H.264/AVC (1)</vt:lpstr>
      <vt:lpstr>Στόχοι του H.264/AVC (2)</vt:lpstr>
      <vt:lpstr>Οικογένεια προτύπων</vt:lpstr>
      <vt:lpstr>Επιτυχία</vt:lpstr>
      <vt:lpstr>Εφαρμογή (1)</vt:lpstr>
      <vt:lpstr>Εφαρμογή (2)</vt:lpstr>
      <vt:lpstr>Επεκτάσεις εύρους πιστότητας και επαγγελματικά προφίλ (1)</vt:lpstr>
      <vt:lpstr>Επεκτάσεις εύρους πιστότητας και επαγγελματικά προφίλ (2)</vt:lpstr>
      <vt:lpstr>Επεκτάσεις εύρους πιστότητας και επαγγελματικά προφίλ (3)</vt:lpstr>
      <vt:lpstr>Κλιμακούμενη κωδικοποίηση βίντεο Scalable video Coding (1)</vt:lpstr>
      <vt:lpstr>Κλιμακούμενη κωδικοποίηση βίντεο Scalable Video Coding (2)</vt:lpstr>
      <vt:lpstr>Κωδικοποίηση βίντεο πολλαπλών προβολών - Multiview Video Coding</vt:lpstr>
      <vt:lpstr>Στερεοσκοπική κωδικοποίηση 3D-AVC και MFC</vt:lpstr>
      <vt:lpstr>Προφίλ</vt:lpstr>
      <vt:lpstr>Προφίλ για non-scalable 2D video </vt:lpstr>
      <vt:lpstr>H.264 Intra-frame Προφίλ</vt:lpstr>
      <vt:lpstr>H.264 SVC Προφίλ</vt:lpstr>
      <vt:lpstr>H.264 MVC Προφίλ</vt:lpstr>
      <vt:lpstr>H.264 AVC Profiles 3-D</vt:lpstr>
      <vt:lpstr>Παρουσίαση του PowerPoint</vt:lpstr>
      <vt:lpstr>Levels (1)</vt:lpstr>
      <vt:lpstr>Levels (2)</vt:lpstr>
      <vt:lpstr>Χαρακτηριστικά κωδικοποίησης</vt:lpstr>
      <vt:lpstr>Multi-picture inter-picture prediction </vt:lpstr>
      <vt:lpstr>Spatial prediction &amp; integer DCT</vt:lpstr>
      <vt:lpstr>Lossless macroblock</vt:lpstr>
      <vt:lpstr>Flexible interlaced-scan video coding </vt:lpstr>
      <vt:lpstr>Quantization design &amp; n-loop deblocking filter </vt:lpstr>
      <vt:lpstr>entropy coding design</vt:lpstr>
      <vt:lpstr>Loss resilience (1)</vt:lpstr>
      <vt:lpstr>Loss resilience (2)</vt:lpstr>
      <vt:lpstr>Άλλα χαρακτηριστικά (1)</vt:lpstr>
      <vt:lpstr>Άλλα χαρακτηριστικά (2)</vt:lpstr>
      <vt:lpstr>Παρουσίαση του PowerPoint</vt:lpstr>
      <vt:lpstr>Τέλος Ενότητας</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Pantelis Balaouras</cp:lastModifiedBy>
  <cp:revision>4</cp:revision>
  <dcterms:created xsi:type="dcterms:W3CDTF">2012-09-06T09:03:05Z</dcterms:created>
  <dcterms:modified xsi:type="dcterms:W3CDTF">2024-11-06T10:14:55Z</dcterms:modified>
</cp:coreProperties>
</file>