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6"/>
  </p:notesMasterIdLst>
  <p:handoutMasterIdLst>
    <p:handoutMasterId r:id="rId37"/>
  </p:handoutMasterIdLst>
  <p:sldIdLst>
    <p:sldId id="836" r:id="rId2"/>
    <p:sldId id="880" r:id="rId3"/>
    <p:sldId id="881" r:id="rId4"/>
    <p:sldId id="882" r:id="rId5"/>
    <p:sldId id="883" r:id="rId6"/>
    <p:sldId id="471" r:id="rId7"/>
    <p:sldId id="869" r:id="rId8"/>
    <p:sldId id="867" r:id="rId9"/>
    <p:sldId id="434" r:id="rId10"/>
    <p:sldId id="819" r:id="rId11"/>
    <p:sldId id="846" r:id="rId12"/>
    <p:sldId id="871" r:id="rId13"/>
    <p:sldId id="872" r:id="rId14"/>
    <p:sldId id="873" r:id="rId15"/>
    <p:sldId id="874" r:id="rId16"/>
    <p:sldId id="476" r:id="rId17"/>
    <p:sldId id="877" r:id="rId18"/>
    <p:sldId id="878" r:id="rId19"/>
    <p:sldId id="300" r:id="rId20"/>
    <p:sldId id="479" r:id="rId21"/>
    <p:sldId id="480" r:id="rId22"/>
    <p:sldId id="399" r:id="rId23"/>
    <p:sldId id="398" r:id="rId24"/>
    <p:sldId id="397" r:id="rId25"/>
    <p:sldId id="868" r:id="rId26"/>
    <p:sldId id="394" r:id="rId27"/>
    <p:sldId id="393" r:id="rId28"/>
    <p:sldId id="396" r:id="rId29"/>
    <p:sldId id="392" r:id="rId30"/>
    <p:sldId id="828" r:id="rId31"/>
    <p:sldId id="879" r:id="rId32"/>
    <p:sldId id="477" r:id="rId33"/>
    <p:sldId id="478" r:id="rId34"/>
    <p:sldId id="466" r:id="rId35"/>
  </p:sldIdLst>
  <p:sldSz cx="9144000" cy="6858000" type="screen4x3"/>
  <p:notesSz cx="6724650" cy="9774238"/>
  <p:defaultTextStyle>
    <a:defPPr>
      <a:defRPr lang="en-US"/>
    </a:defPPr>
    <a:lvl1pPr algn="l" rtl="0" eaLnBrk="0" fontAlgn="base" hangingPunct="0">
      <a:spcBef>
        <a:spcPct val="0"/>
      </a:spcBef>
      <a:spcAft>
        <a:spcPct val="0"/>
      </a:spcAft>
      <a:defRPr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9" userDrawn="1">
          <p15:clr>
            <a:srgbClr val="A4A3A4"/>
          </p15:clr>
        </p15:guide>
        <p15:guide id="2" pos="211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5F4"/>
    <a:srgbClr val="F4F4F4"/>
    <a:srgbClr val="DEE1F8"/>
    <a:srgbClr val="00CC99"/>
    <a:srgbClr val="EF5B26"/>
    <a:srgbClr val="EFDCEF"/>
    <a:srgbClr val="CCEFDB"/>
    <a:srgbClr val="DC2B19"/>
    <a:srgbClr val="CB2727"/>
    <a:srgbClr val="007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37996-E124-44EF-9056-38FB39D8290E}" v="2" dt="2024-11-06T10:57:15.172"/>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8490" autoAdjust="0"/>
  </p:normalViewPr>
  <p:slideViewPr>
    <p:cSldViewPr snapToGrid="0">
      <p:cViewPr varScale="1">
        <p:scale>
          <a:sx n="95" d="100"/>
          <a:sy n="95" d="100"/>
        </p:scale>
        <p:origin x="1950" y="3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79"/>
        <p:guide pos="211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1A237996-E124-44EF-9056-38FB39D8290E}"/>
    <pc:docChg chg="custSel modSld">
      <pc:chgData name="Pantelis Balaouras" userId="25e8755020fc1734" providerId="LiveId" clId="{1A237996-E124-44EF-9056-38FB39D8290E}" dt="2024-11-06T11:54:03.269" v="465" actId="14100"/>
      <pc:docMkLst>
        <pc:docMk/>
      </pc:docMkLst>
      <pc:sldChg chg="delSp mod">
        <pc:chgData name="Pantelis Balaouras" userId="25e8755020fc1734" providerId="LiveId" clId="{1A237996-E124-44EF-9056-38FB39D8290E}" dt="2024-11-06T11:37:40.169" v="427" actId="478"/>
        <pc:sldMkLst>
          <pc:docMk/>
          <pc:sldMk cId="0" sldId="300"/>
        </pc:sldMkLst>
        <pc:spChg chg="del">
          <ac:chgData name="Pantelis Balaouras" userId="25e8755020fc1734" providerId="LiveId" clId="{1A237996-E124-44EF-9056-38FB39D8290E}" dt="2024-11-06T11:37:40.169" v="427" actId="478"/>
          <ac:spMkLst>
            <pc:docMk/>
            <pc:sldMk cId="0" sldId="300"/>
            <ac:spMk id="4" creationId="{72C5B29E-1E74-46B9-98A5-223B0FD1DF2E}"/>
          </ac:spMkLst>
        </pc:spChg>
      </pc:sldChg>
      <pc:sldChg chg="modSp mod">
        <pc:chgData name="Pantelis Balaouras" userId="25e8755020fc1734" providerId="LiveId" clId="{1A237996-E124-44EF-9056-38FB39D8290E}" dt="2024-11-06T11:54:03.269" v="465" actId="14100"/>
        <pc:sldMkLst>
          <pc:docMk/>
          <pc:sldMk cId="0" sldId="399"/>
        </pc:sldMkLst>
        <pc:spChg chg="mod">
          <ac:chgData name="Pantelis Balaouras" userId="25e8755020fc1734" providerId="LiveId" clId="{1A237996-E124-44EF-9056-38FB39D8290E}" dt="2024-11-06T11:54:03.269" v="465" actId="14100"/>
          <ac:spMkLst>
            <pc:docMk/>
            <pc:sldMk cId="0" sldId="399"/>
            <ac:spMk id="51203" creationId="{00000000-0000-0000-0000-000000000000}"/>
          </ac:spMkLst>
        </pc:spChg>
      </pc:sldChg>
      <pc:sldChg chg="modSp mod">
        <pc:chgData name="Pantelis Balaouras" userId="25e8755020fc1734" providerId="LiveId" clId="{1A237996-E124-44EF-9056-38FB39D8290E}" dt="2024-11-06T10:59:20.186" v="402" actId="20577"/>
        <pc:sldMkLst>
          <pc:docMk/>
          <pc:sldMk cId="0" sldId="434"/>
        </pc:sldMkLst>
        <pc:spChg chg="mod">
          <ac:chgData name="Pantelis Balaouras" userId="25e8755020fc1734" providerId="LiveId" clId="{1A237996-E124-44EF-9056-38FB39D8290E}" dt="2024-11-06T10:59:20.186" v="402" actId="20577"/>
          <ac:spMkLst>
            <pc:docMk/>
            <pc:sldMk cId="0" sldId="434"/>
            <ac:spMk id="18442" creationId="{00000000-0000-0000-0000-000000000000}"/>
          </ac:spMkLst>
        </pc:spChg>
      </pc:sldChg>
      <pc:sldChg chg="modSp mod">
        <pc:chgData name="Pantelis Balaouras" userId="25e8755020fc1734" providerId="LiveId" clId="{1A237996-E124-44EF-9056-38FB39D8290E}" dt="2024-11-06T10:56:51.986" v="290" actId="14100"/>
        <pc:sldMkLst>
          <pc:docMk/>
          <pc:sldMk cId="4029023158" sldId="471"/>
        </pc:sldMkLst>
        <pc:spChg chg="mod">
          <ac:chgData name="Pantelis Balaouras" userId="25e8755020fc1734" providerId="LiveId" clId="{1A237996-E124-44EF-9056-38FB39D8290E}" dt="2024-11-06T10:56:51.986" v="290" actId="14100"/>
          <ac:spMkLst>
            <pc:docMk/>
            <pc:sldMk cId="4029023158" sldId="471"/>
            <ac:spMk id="4" creationId="{F58E3699-14C6-429B-AA77-A9F4849E42E8}"/>
          </ac:spMkLst>
        </pc:spChg>
        <pc:picChg chg="mod modCrop">
          <ac:chgData name="Pantelis Balaouras" userId="25e8755020fc1734" providerId="LiveId" clId="{1A237996-E124-44EF-9056-38FB39D8290E}" dt="2024-11-06T10:46:15.249" v="283" actId="732"/>
          <ac:picMkLst>
            <pc:docMk/>
            <pc:sldMk cId="4029023158" sldId="471"/>
            <ac:picMk id="6" creationId="{7600C810-9FD1-4D31-8D36-1B2295703BA0}"/>
          </ac:picMkLst>
        </pc:picChg>
      </pc:sldChg>
      <pc:sldChg chg="modSp mod">
        <pc:chgData name="Pantelis Balaouras" userId="25e8755020fc1734" providerId="LiveId" clId="{1A237996-E124-44EF-9056-38FB39D8290E}" dt="2024-11-06T11:49:13.082" v="464" actId="113"/>
        <pc:sldMkLst>
          <pc:docMk/>
          <pc:sldMk cId="3881309521" sldId="476"/>
        </pc:sldMkLst>
        <pc:spChg chg="mod">
          <ac:chgData name="Pantelis Balaouras" userId="25e8755020fc1734" providerId="LiveId" clId="{1A237996-E124-44EF-9056-38FB39D8290E}" dt="2024-11-06T11:49:13.082" v="464" actId="113"/>
          <ac:spMkLst>
            <pc:docMk/>
            <pc:sldMk cId="3881309521" sldId="476"/>
            <ac:spMk id="18442" creationId="{00000000-0000-0000-0000-000000000000}"/>
          </ac:spMkLst>
        </pc:spChg>
      </pc:sldChg>
      <pc:sldChg chg="modSp mod">
        <pc:chgData name="Pantelis Balaouras" userId="25e8755020fc1734" providerId="LiveId" clId="{1A237996-E124-44EF-9056-38FB39D8290E}" dt="2024-11-06T10:28:49.699" v="141" actId="20577"/>
        <pc:sldMkLst>
          <pc:docMk/>
          <pc:sldMk cId="2323993427" sldId="836"/>
        </pc:sldMkLst>
        <pc:spChg chg="mod">
          <ac:chgData name="Pantelis Balaouras" userId="25e8755020fc1734" providerId="LiveId" clId="{1A237996-E124-44EF-9056-38FB39D8290E}" dt="2024-11-06T10:28:49.699" v="141" actId="20577"/>
          <ac:spMkLst>
            <pc:docMk/>
            <pc:sldMk cId="2323993427" sldId="836"/>
            <ac:spMk id="5" creationId="{10CE7402-06C9-4A5A-B324-1380498D10B6}"/>
          </ac:spMkLst>
        </pc:spChg>
      </pc:sldChg>
      <pc:sldChg chg="modSp mod">
        <pc:chgData name="Pantelis Balaouras" userId="25e8755020fc1734" providerId="LiveId" clId="{1A237996-E124-44EF-9056-38FB39D8290E}" dt="2024-11-06T11:32:25.011" v="423" actId="255"/>
        <pc:sldMkLst>
          <pc:docMk/>
          <pc:sldMk cId="199714231" sldId="846"/>
        </pc:sldMkLst>
        <pc:spChg chg="mod">
          <ac:chgData name="Pantelis Balaouras" userId="25e8755020fc1734" providerId="LiveId" clId="{1A237996-E124-44EF-9056-38FB39D8290E}" dt="2024-11-06T11:32:25.011" v="423" actId="255"/>
          <ac:spMkLst>
            <pc:docMk/>
            <pc:sldMk cId="199714231" sldId="846"/>
            <ac:spMk id="155651" creationId="{00000000-0000-0000-0000-000000000000}"/>
          </ac:spMkLst>
        </pc:spChg>
      </pc:sldChg>
      <pc:sldChg chg="addSp modSp mod">
        <pc:chgData name="Pantelis Balaouras" userId="25e8755020fc1734" providerId="LiveId" clId="{1A237996-E124-44EF-9056-38FB39D8290E}" dt="2024-11-06T10:58:14.283" v="330" actId="20577"/>
        <pc:sldMkLst>
          <pc:docMk/>
          <pc:sldMk cId="1516137287" sldId="867"/>
        </pc:sldMkLst>
        <pc:spChg chg="add mod">
          <ac:chgData name="Pantelis Balaouras" userId="25e8755020fc1734" providerId="LiveId" clId="{1A237996-E124-44EF-9056-38FB39D8290E}" dt="2024-11-06T10:57:34.498" v="297" actId="1035"/>
          <ac:spMkLst>
            <pc:docMk/>
            <pc:sldMk cId="1516137287" sldId="867"/>
            <ac:spMk id="2" creationId="{E15C241E-C8D5-7967-1E00-C9DFDDB6B91D}"/>
          </ac:spMkLst>
        </pc:spChg>
        <pc:spChg chg="mod">
          <ac:chgData name="Pantelis Balaouras" userId="25e8755020fc1734" providerId="LiveId" clId="{1A237996-E124-44EF-9056-38FB39D8290E}" dt="2024-11-06T10:58:14.283" v="330" actId="20577"/>
          <ac:spMkLst>
            <pc:docMk/>
            <pc:sldMk cId="1516137287" sldId="867"/>
            <ac:spMk id="18442" creationId="{00000000-0000-0000-0000-000000000000}"/>
          </ac:spMkLst>
        </pc:spChg>
      </pc:sldChg>
      <pc:sldChg chg="addSp modSp mod">
        <pc:chgData name="Pantelis Balaouras" userId="25e8755020fc1734" providerId="LiveId" clId="{1A237996-E124-44EF-9056-38FB39D8290E}" dt="2024-11-06T10:56:16.265" v="288" actId="207"/>
        <pc:sldMkLst>
          <pc:docMk/>
          <pc:sldMk cId="2863528642" sldId="869"/>
        </pc:sldMkLst>
        <pc:spChg chg="add mod">
          <ac:chgData name="Pantelis Balaouras" userId="25e8755020fc1734" providerId="LiveId" clId="{1A237996-E124-44EF-9056-38FB39D8290E}" dt="2024-11-06T10:56:16.265" v="288" actId="207"/>
          <ac:spMkLst>
            <pc:docMk/>
            <pc:sldMk cId="2863528642" sldId="869"/>
            <ac:spMk id="3" creationId="{66D74AB6-182B-E812-15B1-3E41B3629979}"/>
          </ac:spMkLst>
        </pc:spChg>
        <pc:spChg chg="mod">
          <ac:chgData name="Pantelis Balaouras" userId="25e8755020fc1734" providerId="LiveId" clId="{1A237996-E124-44EF-9056-38FB39D8290E}" dt="2024-11-06T10:55:29.185" v="284" actId="1076"/>
          <ac:spMkLst>
            <pc:docMk/>
            <pc:sldMk cId="2863528642" sldId="869"/>
            <ac:spMk id="5" creationId="{6E5247D9-9A26-44DC-8A17-797D7A2FA753}"/>
          </ac:spMkLst>
        </pc:spChg>
      </pc:sldChg>
      <pc:sldChg chg="modSp mod">
        <pc:chgData name="Pantelis Balaouras" userId="25e8755020fc1734" providerId="LiveId" clId="{1A237996-E124-44EF-9056-38FB39D8290E}" dt="2024-11-06T11:37:29.586" v="426" actId="113"/>
        <pc:sldMkLst>
          <pc:docMk/>
          <pc:sldMk cId="2505481808" sldId="878"/>
        </pc:sldMkLst>
        <pc:spChg chg="mod">
          <ac:chgData name="Pantelis Balaouras" userId="25e8755020fc1734" providerId="LiveId" clId="{1A237996-E124-44EF-9056-38FB39D8290E}" dt="2024-11-06T11:37:29.586" v="426" actId="113"/>
          <ac:spMkLst>
            <pc:docMk/>
            <pc:sldMk cId="2505481808" sldId="878"/>
            <ac:spMk id="4" creationId="{E934A639-2FD0-479C-931E-01B2DD5459F6}"/>
          </ac:spMkLst>
        </pc:spChg>
      </pc:sldChg>
      <pc:sldChg chg="modSp mod">
        <pc:chgData name="Pantelis Balaouras" userId="25e8755020fc1734" providerId="LiveId" clId="{1A237996-E124-44EF-9056-38FB39D8290E}" dt="2024-11-06T10:28:15.283" v="131" actId="1076"/>
        <pc:sldMkLst>
          <pc:docMk/>
          <pc:sldMk cId="3854048440" sldId="880"/>
        </pc:sldMkLst>
        <pc:spChg chg="mod">
          <ac:chgData name="Pantelis Balaouras" userId="25e8755020fc1734" providerId="LiveId" clId="{1A237996-E124-44EF-9056-38FB39D8290E}" dt="2024-11-06T10:28:15.283" v="131" actId="1076"/>
          <ac:spMkLst>
            <pc:docMk/>
            <pc:sldMk cId="3854048440" sldId="880"/>
            <ac:spMk id="3" creationId="{1FE55038-1028-3BD9-997B-71C35ABFF33C}"/>
          </ac:spMkLst>
        </pc:spChg>
      </pc:sldChg>
      <pc:sldChg chg="modSp mod">
        <pc:chgData name="Pantelis Balaouras" userId="25e8755020fc1734" providerId="LiveId" clId="{1A237996-E124-44EF-9056-38FB39D8290E}" dt="2024-11-06T10:29:11.963" v="142" actId="1076"/>
        <pc:sldMkLst>
          <pc:docMk/>
          <pc:sldMk cId="394048298" sldId="881"/>
        </pc:sldMkLst>
        <pc:spChg chg="mod">
          <ac:chgData name="Pantelis Balaouras" userId="25e8755020fc1734" providerId="LiveId" clId="{1A237996-E124-44EF-9056-38FB39D8290E}" dt="2024-11-06T10:29:11.963" v="142" actId="1076"/>
          <ac:spMkLst>
            <pc:docMk/>
            <pc:sldMk cId="394048298" sldId="881"/>
            <ac:spMk id="3" creationId="{5CA33B64-A763-DD80-F63F-CD621B9EBA09}"/>
          </ac:spMkLst>
        </pc:spChg>
      </pc:sldChg>
      <pc:sldChg chg="modSp mod">
        <pc:chgData name="Pantelis Balaouras" userId="25e8755020fc1734" providerId="LiveId" clId="{1A237996-E124-44EF-9056-38FB39D8290E}" dt="2024-11-06T10:45:10.906" v="277" actId="14100"/>
        <pc:sldMkLst>
          <pc:docMk/>
          <pc:sldMk cId="3175293728" sldId="882"/>
        </pc:sldMkLst>
        <pc:spChg chg="mod">
          <ac:chgData name="Pantelis Balaouras" userId="25e8755020fc1734" providerId="LiveId" clId="{1A237996-E124-44EF-9056-38FB39D8290E}" dt="2024-11-06T10:45:10.906" v="277" actId="14100"/>
          <ac:spMkLst>
            <pc:docMk/>
            <pc:sldMk cId="3175293728" sldId="882"/>
            <ac:spMk id="3" creationId="{708C24C0-BF4A-E193-2A43-DCF4C2D3BD59}"/>
          </ac:spMkLst>
        </pc:spChg>
      </pc:sldChg>
      <pc:sldChg chg="modSp mod">
        <pc:chgData name="Pantelis Balaouras" userId="25e8755020fc1734" providerId="LiveId" clId="{1A237996-E124-44EF-9056-38FB39D8290E}" dt="2024-11-06T10:45:27.772" v="281" actId="5793"/>
        <pc:sldMkLst>
          <pc:docMk/>
          <pc:sldMk cId="2842205124" sldId="883"/>
        </pc:sldMkLst>
        <pc:spChg chg="mod">
          <ac:chgData name="Pantelis Balaouras" userId="25e8755020fc1734" providerId="LiveId" clId="{1A237996-E124-44EF-9056-38FB39D8290E}" dt="2024-11-06T10:45:27.772" v="281" actId="5793"/>
          <ac:spMkLst>
            <pc:docMk/>
            <pc:sldMk cId="2842205124" sldId="883"/>
            <ac:spMk id="3" creationId="{6DA27E1A-71CD-A3BA-222F-8B40E85701A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14015" cy="489047"/>
          </a:xfrm>
          <a:prstGeom prst="rect">
            <a:avLst/>
          </a:prstGeom>
        </p:spPr>
        <p:txBody>
          <a:bodyPr vert="horz" lIns="92294" tIns="46147" rIns="92294" bIns="46147" rtlCol="0"/>
          <a:lstStyle>
            <a:lvl1pPr algn="l">
              <a:defRPr sz="1200"/>
            </a:lvl1pPr>
          </a:lstStyle>
          <a:p>
            <a:pPr>
              <a:defRPr/>
            </a:pPr>
            <a:endParaRPr lang="el-GR"/>
          </a:p>
        </p:txBody>
      </p:sp>
      <p:sp>
        <p:nvSpPr>
          <p:cNvPr id="3" name="2 - Θέση ημερομηνίας"/>
          <p:cNvSpPr>
            <a:spLocks noGrp="1"/>
          </p:cNvSpPr>
          <p:nvPr>
            <p:ph type="dt" sz="quarter" idx="1"/>
          </p:nvPr>
        </p:nvSpPr>
        <p:spPr>
          <a:xfrm>
            <a:off x="3809121" y="0"/>
            <a:ext cx="2914015" cy="489047"/>
          </a:xfrm>
          <a:prstGeom prst="rect">
            <a:avLst/>
          </a:prstGeom>
        </p:spPr>
        <p:txBody>
          <a:bodyPr vert="horz" lIns="92294" tIns="46147" rIns="92294" bIns="46147" rtlCol="0"/>
          <a:lstStyle>
            <a:lvl1pPr algn="r">
              <a:defRPr sz="1200"/>
            </a:lvl1pPr>
          </a:lstStyle>
          <a:p>
            <a:pPr>
              <a:defRPr/>
            </a:pPr>
            <a:fld id="{20A8EC0F-606D-4E9F-BB21-2B6C667229F6}" type="datetimeFigureOut">
              <a:rPr lang="el-GR"/>
              <a:pPr>
                <a:defRPr/>
              </a:pPr>
              <a:t>6/11/2024</a:t>
            </a:fld>
            <a:endParaRPr lang="el-GR"/>
          </a:p>
        </p:txBody>
      </p:sp>
      <p:sp>
        <p:nvSpPr>
          <p:cNvPr id="4" name="3 - Θέση υποσέλιδου"/>
          <p:cNvSpPr>
            <a:spLocks noGrp="1"/>
          </p:cNvSpPr>
          <p:nvPr>
            <p:ph type="ftr" sz="quarter" idx="2"/>
          </p:nvPr>
        </p:nvSpPr>
        <p:spPr>
          <a:xfrm>
            <a:off x="0" y="9283524"/>
            <a:ext cx="2914015" cy="489047"/>
          </a:xfrm>
          <a:prstGeom prst="rect">
            <a:avLst/>
          </a:prstGeom>
        </p:spPr>
        <p:txBody>
          <a:bodyPr vert="horz" lIns="92294" tIns="46147" rIns="92294" bIns="46147" rtlCol="0" anchor="b"/>
          <a:lstStyle>
            <a:lvl1pPr algn="l">
              <a:defRPr sz="1200"/>
            </a:lvl1pPr>
          </a:lstStyle>
          <a:p>
            <a:pPr>
              <a:defRPr/>
            </a:pPr>
            <a:r>
              <a:rPr lang="el-GR"/>
              <a:t>Δίκτυα Επικοινωνιών ΙΙ - Δικτύωση Πολυμέσων</a:t>
            </a:r>
          </a:p>
        </p:txBody>
      </p:sp>
      <p:sp>
        <p:nvSpPr>
          <p:cNvPr id="5" name="4 - Θέση αριθμού διαφάνειας"/>
          <p:cNvSpPr>
            <a:spLocks noGrp="1"/>
          </p:cNvSpPr>
          <p:nvPr>
            <p:ph type="sldNum" sz="quarter" idx="3"/>
          </p:nvPr>
        </p:nvSpPr>
        <p:spPr>
          <a:xfrm>
            <a:off x="3809121" y="9283524"/>
            <a:ext cx="2914015" cy="489047"/>
          </a:xfrm>
          <a:prstGeom prst="rect">
            <a:avLst/>
          </a:prstGeom>
        </p:spPr>
        <p:txBody>
          <a:bodyPr vert="horz" lIns="92294" tIns="46147" rIns="92294" bIns="46147" rtlCol="0" anchor="b"/>
          <a:lstStyle>
            <a:lvl1pPr algn="r">
              <a:defRPr sz="1200"/>
            </a:lvl1pPr>
          </a:lstStyle>
          <a:p>
            <a:pPr>
              <a:defRPr/>
            </a:pPr>
            <a:fld id="{170F8DE1-C50E-4D2A-B2DE-94308876BA9D}" type="slidenum">
              <a:rPr lang="el-GR"/>
              <a:pPr>
                <a:defRPr/>
              </a:pPr>
              <a:t>‹#›</a:t>
            </a:fld>
            <a:endParaRPr lang="el-GR"/>
          </a:p>
        </p:txBody>
      </p:sp>
    </p:spTree>
    <p:extLst>
      <p:ext uri="{BB962C8B-B14F-4D97-AF65-F5344CB8AC3E}">
        <p14:creationId xmlns:p14="http://schemas.microsoft.com/office/powerpoint/2010/main" val="2336138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4015" cy="489047"/>
          </a:xfrm>
          <a:prstGeom prst="rect">
            <a:avLst/>
          </a:prstGeom>
          <a:noFill/>
          <a:ln w="9525">
            <a:noFill/>
            <a:miter lim="800000"/>
            <a:headEnd/>
            <a:tailEnd/>
          </a:ln>
          <a:effectLst/>
        </p:spPr>
        <p:txBody>
          <a:bodyPr vert="horz" wrap="square" lIns="94270" tIns="47134" rIns="94270" bIns="47134" numCol="1" anchor="t" anchorCtr="0" compatLnSpc="1">
            <a:prstTxWarp prst="textNoShape">
              <a:avLst/>
            </a:prstTxWarp>
          </a:bodyPr>
          <a:lstStyle>
            <a:lvl1pPr defTabSz="942168">
              <a:defRPr sz="120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10636" y="0"/>
            <a:ext cx="2914015" cy="489047"/>
          </a:xfrm>
          <a:prstGeom prst="rect">
            <a:avLst/>
          </a:prstGeom>
          <a:noFill/>
          <a:ln w="9525">
            <a:noFill/>
            <a:miter lim="800000"/>
            <a:headEnd/>
            <a:tailEnd/>
          </a:ln>
          <a:effectLst/>
        </p:spPr>
        <p:txBody>
          <a:bodyPr vert="horz" wrap="square" lIns="94270" tIns="47134" rIns="94270" bIns="47134" numCol="1" anchor="t" anchorCtr="0" compatLnSpc="1">
            <a:prstTxWarp prst="textNoShape">
              <a:avLst/>
            </a:prstTxWarp>
          </a:bodyPr>
          <a:lstStyle>
            <a:lvl1pPr algn="r" defTabSz="942168">
              <a:defRPr sz="1200">
                <a:latin typeface="Times New Roman" pitchFamily="18" charset="0"/>
              </a:defRPr>
            </a:lvl1pPr>
          </a:lstStyle>
          <a:p>
            <a:pPr>
              <a:defRPr/>
            </a:pPr>
            <a:endParaRPr lang="en-US"/>
          </a:p>
        </p:txBody>
      </p:sp>
      <p:sp>
        <p:nvSpPr>
          <p:cNvPr id="90116" name="Rectangle 4"/>
          <p:cNvSpPr>
            <a:spLocks noGrp="1" noRot="1" noChangeAspect="1" noChangeArrowheads="1" noTextEdit="1"/>
          </p:cNvSpPr>
          <p:nvPr>
            <p:ph type="sldImg" idx="2"/>
          </p:nvPr>
        </p:nvSpPr>
        <p:spPr bwMode="auto">
          <a:xfrm>
            <a:off x="917575" y="731838"/>
            <a:ext cx="4889500" cy="36671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896622" y="4643432"/>
            <a:ext cx="4931409" cy="4398074"/>
          </a:xfrm>
          <a:prstGeom prst="rect">
            <a:avLst/>
          </a:prstGeom>
          <a:noFill/>
          <a:ln w="9525">
            <a:noFill/>
            <a:miter lim="800000"/>
            <a:headEnd/>
            <a:tailEnd/>
          </a:ln>
          <a:effectLst/>
        </p:spPr>
        <p:txBody>
          <a:bodyPr vert="horz" wrap="square" lIns="94270" tIns="47134" rIns="94270" bIns="4713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285194"/>
            <a:ext cx="2914015" cy="489046"/>
          </a:xfrm>
          <a:prstGeom prst="rect">
            <a:avLst/>
          </a:prstGeom>
          <a:noFill/>
          <a:ln w="9525">
            <a:noFill/>
            <a:miter lim="800000"/>
            <a:headEnd/>
            <a:tailEnd/>
          </a:ln>
          <a:effectLst/>
        </p:spPr>
        <p:txBody>
          <a:bodyPr vert="horz" wrap="square" lIns="94270" tIns="47134" rIns="94270" bIns="47134" numCol="1" anchor="b" anchorCtr="0" compatLnSpc="1">
            <a:prstTxWarp prst="textNoShape">
              <a:avLst/>
            </a:prstTxWarp>
          </a:bodyPr>
          <a:lstStyle>
            <a:lvl1pPr defTabSz="942168">
              <a:defRPr sz="1200">
                <a:latin typeface="Times New Roman" pitchFamily="18" charset="0"/>
              </a:defRPr>
            </a:lvl1pPr>
          </a:lstStyle>
          <a:p>
            <a:pPr>
              <a:defRPr/>
            </a:pPr>
            <a:r>
              <a:rPr lang="el-GR"/>
              <a:t>Δίκτυα Επικοινωνιών ΙΙ - Δικτύωση Πολυμέσων</a:t>
            </a:r>
            <a:endParaRPr lang="en-US"/>
          </a:p>
        </p:txBody>
      </p:sp>
      <p:sp>
        <p:nvSpPr>
          <p:cNvPr id="3079" name="Rectangle 7"/>
          <p:cNvSpPr>
            <a:spLocks noGrp="1" noChangeArrowheads="1"/>
          </p:cNvSpPr>
          <p:nvPr>
            <p:ph type="sldNum" sz="quarter" idx="5"/>
          </p:nvPr>
        </p:nvSpPr>
        <p:spPr bwMode="auto">
          <a:xfrm>
            <a:off x="3810636" y="9285194"/>
            <a:ext cx="2914015" cy="489046"/>
          </a:xfrm>
          <a:prstGeom prst="rect">
            <a:avLst/>
          </a:prstGeom>
          <a:noFill/>
          <a:ln w="9525">
            <a:noFill/>
            <a:miter lim="800000"/>
            <a:headEnd/>
            <a:tailEnd/>
          </a:ln>
          <a:effectLst/>
        </p:spPr>
        <p:txBody>
          <a:bodyPr vert="horz" wrap="square" lIns="94270" tIns="47134" rIns="94270" bIns="47134" numCol="1" anchor="b" anchorCtr="0" compatLnSpc="1">
            <a:prstTxWarp prst="textNoShape">
              <a:avLst/>
            </a:prstTxWarp>
          </a:bodyPr>
          <a:lstStyle>
            <a:lvl1pPr algn="r" defTabSz="942168">
              <a:defRPr sz="1200">
                <a:latin typeface="Times New Roman" pitchFamily="18" charset="0"/>
              </a:defRPr>
            </a:lvl1pPr>
          </a:lstStyle>
          <a:p>
            <a:pPr>
              <a:defRPr/>
            </a:pPr>
            <a:fld id="{8DEB89C5-30B1-4C9D-962D-134DB3B7179B}" type="slidenum">
              <a:rPr lang="en-US"/>
              <a:pPr>
                <a:defRPr/>
              </a:pPr>
              <a:t>‹#›</a:t>
            </a:fld>
            <a:endParaRPr lang="en-US"/>
          </a:p>
        </p:txBody>
      </p:sp>
    </p:spTree>
    <p:extLst>
      <p:ext uri="{BB962C8B-B14F-4D97-AF65-F5344CB8AC3E}">
        <p14:creationId xmlns:p14="http://schemas.microsoft.com/office/powerpoint/2010/main" val="395524672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https://en.wikipedia.org/wiki/Unicast#/media/File:Unicast.svg</a:t>
            </a:r>
            <a:endParaRPr lang="el-GR" dirty="0"/>
          </a:p>
        </p:txBody>
      </p:sp>
      <p:sp>
        <p:nvSpPr>
          <p:cNvPr id="4" name="Θέση υποσέλιδου 3"/>
          <p:cNvSpPr>
            <a:spLocks noGrp="1"/>
          </p:cNvSpPr>
          <p:nvPr>
            <p:ph type="ftr" sz="quarter" idx="4"/>
          </p:nvPr>
        </p:nvSpPr>
        <p:spPr/>
        <p:txBody>
          <a:bodyPr/>
          <a:lstStyle/>
          <a:p>
            <a:pPr>
              <a:defRPr/>
            </a:pPr>
            <a:r>
              <a:rPr lang="el-GR"/>
              <a:t>Δίκτυα Επικοινωνιών ΙΙ - Δικτύωση Πολυμέσων</a:t>
            </a:r>
            <a:endParaRPr lang="en-US"/>
          </a:p>
        </p:txBody>
      </p:sp>
      <p:sp>
        <p:nvSpPr>
          <p:cNvPr id="5" name="Θέση αριθμού διαφάνειας 4"/>
          <p:cNvSpPr>
            <a:spLocks noGrp="1"/>
          </p:cNvSpPr>
          <p:nvPr>
            <p:ph type="sldNum" sz="quarter" idx="5"/>
          </p:nvPr>
        </p:nvSpPr>
        <p:spPr/>
        <p:txBody>
          <a:bodyPr/>
          <a:lstStyle/>
          <a:p>
            <a:pPr>
              <a:defRPr/>
            </a:pPr>
            <a:fld id="{8DEB89C5-30B1-4C9D-962D-134DB3B7179B}" type="slidenum">
              <a:rPr lang="en-US" smtClean="0"/>
              <a:pPr>
                <a:defRPr/>
              </a:pPr>
              <a:t>12</a:t>
            </a:fld>
            <a:endParaRPr lang="en-US"/>
          </a:p>
        </p:txBody>
      </p:sp>
    </p:spTree>
    <p:extLst>
      <p:ext uri="{BB962C8B-B14F-4D97-AF65-F5344CB8AC3E}">
        <p14:creationId xmlns:p14="http://schemas.microsoft.com/office/powerpoint/2010/main" val="2097965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dirty="0">
                <a:latin typeface="+mj-lt"/>
              </a:rPr>
              <a:t>https://www.google.com/url?sa=i&amp;url=https%3A%2F%2Fwww.cs.csustan.edu%2F~john%2FClasses%2FPrevious_Semesters%2FCS3000_Communication_Networks%2F2017_02_Spring%2FNotes%2Fchap28.html&amp;psig=AOvVaw1nMFnpW_fElrUVJEwfS1PK&amp;ust=1606230712665000&amp;source=images&amp;cd=vfe&amp;ved=0CA0QjhxqFwoTCNDs5un5mO0CFQAAAAAdAAAAABAF</a:t>
            </a:r>
            <a:r>
              <a:rPr lang="en-US" sz="1200" dirty="0">
                <a:latin typeface="+mj-lt"/>
              </a:rPr>
              <a:t>  </a:t>
            </a:r>
            <a:endParaRPr lang="el-GR" sz="1200" dirty="0">
              <a:latin typeface="+mj-lt"/>
            </a:endParaRPr>
          </a:p>
          <a:p>
            <a:endParaRPr lang="el-GR" dirty="0"/>
          </a:p>
        </p:txBody>
      </p:sp>
      <p:sp>
        <p:nvSpPr>
          <p:cNvPr id="4" name="Θέση υποσέλιδου 3"/>
          <p:cNvSpPr>
            <a:spLocks noGrp="1"/>
          </p:cNvSpPr>
          <p:nvPr>
            <p:ph type="ftr" sz="quarter" idx="4"/>
          </p:nvPr>
        </p:nvSpPr>
        <p:spPr/>
        <p:txBody>
          <a:bodyPr/>
          <a:lstStyle/>
          <a:p>
            <a:pPr>
              <a:defRPr/>
            </a:pPr>
            <a:r>
              <a:rPr lang="el-GR"/>
              <a:t>Δίκτυα Επικοινωνιών ΙΙ - Δικτύωση Πολυμέσων</a:t>
            </a:r>
            <a:endParaRPr lang="en-US"/>
          </a:p>
        </p:txBody>
      </p:sp>
      <p:sp>
        <p:nvSpPr>
          <p:cNvPr id="5" name="Θέση αριθμού διαφάνειας 4"/>
          <p:cNvSpPr>
            <a:spLocks noGrp="1"/>
          </p:cNvSpPr>
          <p:nvPr>
            <p:ph type="sldNum" sz="quarter" idx="5"/>
          </p:nvPr>
        </p:nvSpPr>
        <p:spPr/>
        <p:txBody>
          <a:bodyPr/>
          <a:lstStyle/>
          <a:p>
            <a:pPr>
              <a:defRPr/>
            </a:pPr>
            <a:fld id="{8DEB89C5-30B1-4C9D-962D-134DB3B7179B}" type="slidenum">
              <a:rPr lang="en-US" smtClean="0"/>
              <a:pPr>
                <a:defRPr/>
              </a:pPr>
              <a:t>25</a:t>
            </a:fld>
            <a:endParaRPr lang="en-US"/>
          </a:p>
        </p:txBody>
      </p:sp>
    </p:spTree>
    <p:extLst>
      <p:ext uri="{BB962C8B-B14F-4D97-AF65-F5344CB8AC3E}">
        <p14:creationId xmlns:p14="http://schemas.microsoft.com/office/powerpoint/2010/main" val="3681122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 Θέση εικόνας διαφάνειας"/>
          <p:cNvSpPr>
            <a:spLocks noGrp="1" noRot="1" noChangeAspect="1" noTextEdit="1"/>
          </p:cNvSpPr>
          <p:nvPr>
            <p:ph type="sldImg"/>
          </p:nvPr>
        </p:nvSpPr>
        <p:spPr>
          <a:ln/>
        </p:spPr>
      </p:sp>
      <p:sp>
        <p:nvSpPr>
          <p:cNvPr id="112643" name="2 - Θέση σημειώσεων"/>
          <p:cNvSpPr>
            <a:spLocks noGrp="1"/>
          </p:cNvSpPr>
          <p:nvPr>
            <p:ph type="body" idx="1"/>
          </p:nvPr>
        </p:nvSpPr>
        <p:spPr>
          <a:noFill/>
          <a:ln/>
        </p:spPr>
        <p:txBody>
          <a:bodyPr/>
          <a:lstStyle/>
          <a:p>
            <a:endParaRPr lang="el-GR"/>
          </a:p>
        </p:txBody>
      </p:sp>
      <p:sp>
        <p:nvSpPr>
          <p:cNvPr id="112644" name="3 - Θέση αριθμού διαφάνειας"/>
          <p:cNvSpPr>
            <a:spLocks noGrp="1"/>
          </p:cNvSpPr>
          <p:nvPr>
            <p:ph type="sldNum" sz="quarter" idx="5"/>
          </p:nvPr>
        </p:nvSpPr>
        <p:spPr>
          <a:noFill/>
        </p:spPr>
        <p:txBody>
          <a:bodyPr/>
          <a:lstStyle/>
          <a:p>
            <a:fld id="{BA2C44C3-DF88-4134-8D8C-7E96AAC0ED15}" type="slidenum">
              <a:rPr lang="en-US" smtClean="0"/>
              <a:pPr/>
              <a:t>26</a:t>
            </a:fld>
            <a:endParaRPr lang="en-US"/>
          </a:p>
        </p:txBody>
      </p:sp>
      <p:sp>
        <p:nvSpPr>
          <p:cNvPr id="112645" name="4 - Θέση υποσέλιδου"/>
          <p:cNvSpPr>
            <a:spLocks noGrp="1"/>
          </p:cNvSpPr>
          <p:nvPr>
            <p:ph type="ftr" sz="quarter" idx="4"/>
          </p:nvPr>
        </p:nvSpPr>
        <p:spPr>
          <a:noFill/>
        </p:spPr>
        <p:txBody>
          <a:bodyPr/>
          <a:lstStyle/>
          <a:p>
            <a:r>
              <a:rPr lang="el-GR"/>
              <a:t>Δίκτυα Επικοινωνιών ΙΙ - Δικτύωση Πολυμέσων</a:t>
            </a:r>
            <a:endParaRPr lang="en-US"/>
          </a:p>
        </p:txBody>
      </p:sp>
    </p:spTree>
    <p:extLst>
      <p:ext uri="{BB962C8B-B14F-4D97-AF65-F5344CB8AC3E}">
        <p14:creationId xmlns:p14="http://schemas.microsoft.com/office/powerpoint/2010/main" val="362965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 Θέση εικόνας διαφάνειας"/>
          <p:cNvSpPr>
            <a:spLocks noGrp="1" noRot="1" noChangeAspect="1" noTextEdit="1"/>
          </p:cNvSpPr>
          <p:nvPr>
            <p:ph type="sldImg"/>
          </p:nvPr>
        </p:nvSpPr>
        <p:spPr>
          <a:ln/>
        </p:spPr>
      </p:sp>
      <p:sp>
        <p:nvSpPr>
          <p:cNvPr id="113667" name="2 - Θέση σημειώσεων"/>
          <p:cNvSpPr>
            <a:spLocks noGrp="1"/>
          </p:cNvSpPr>
          <p:nvPr>
            <p:ph type="body" idx="1"/>
          </p:nvPr>
        </p:nvSpPr>
        <p:spPr>
          <a:noFill/>
          <a:ln/>
        </p:spPr>
        <p:txBody>
          <a:bodyPr/>
          <a:lstStyle/>
          <a:p>
            <a:endParaRPr lang="el-GR"/>
          </a:p>
        </p:txBody>
      </p:sp>
      <p:sp>
        <p:nvSpPr>
          <p:cNvPr id="113668" name="3 - Θέση αριθμού διαφάνειας"/>
          <p:cNvSpPr>
            <a:spLocks noGrp="1"/>
          </p:cNvSpPr>
          <p:nvPr>
            <p:ph type="sldNum" sz="quarter" idx="5"/>
          </p:nvPr>
        </p:nvSpPr>
        <p:spPr>
          <a:noFill/>
        </p:spPr>
        <p:txBody>
          <a:bodyPr/>
          <a:lstStyle/>
          <a:p>
            <a:fld id="{09E3AB93-9A87-4483-BC97-28F43B2EFF7A}" type="slidenum">
              <a:rPr lang="en-US" smtClean="0"/>
              <a:pPr/>
              <a:t>27</a:t>
            </a:fld>
            <a:endParaRPr lang="en-US"/>
          </a:p>
        </p:txBody>
      </p:sp>
      <p:sp>
        <p:nvSpPr>
          <p:cNvPr id="113669" name="4 - Θέση υποσέλιδου"/>
          <p:cNvSpPr>
            <a:spLocks noGrp="1"/>
          </p:cNvSpPr>
          <p:nvPr>
            <p:ph type="ftr" sz="quarter" idx="4"/>
          </p:nvPr>
        </p:nvSpPr>
        <p:spPr>
          <a:noFill/>
        </p:spPr>
        <p:txBody>
          <a:bodyPr/>
          <a:lstStyle/>
          <a:p>
            <a:r>
              <a:rPr lang="el-GR"/>
              <a:t>Δίκτυα Επικοινωνιών ΙΙ - Δικτύωση Πολυμέσων</a:t>
            </a:r>
            <a:endParaRPr lang="en-US"/>
          </a:p>
        </p:txBody>
      </p:sp>
    </p:spTree>
    <p:extLst>
      <p:ext uri="{BB962C8B-B14F-4D97-AF65-F5344CB8AC3E}">
        <p14:creationId xmlns:p14="http://schemas.microsoft.com/office/powerpoint/2010/main" val="1716121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 Θέση εικόνας διαφάνειας"/>
          <p:cNvSpPr>
            <a:spLocks noGrp="1" noRot="1" noChangeAspect="1" noTextEdit="1"/>
          </p:cNvSpPr>
          <p:nvPr>
            <p:ph type="sldImg"/>
          </p:nvPr>
        </p:nvSpPr>
        <p:spPr>
          <a:ln/>
        </p:spPr>
      </p:sp>
      <p:sp>
        <p:nvSpPr>
          <p:cNvPr id="111619" name="2 - Θέση σημειώσεων"/>
          <p:cNvSpPr>
            <a:spLocks noGrp="1"/>
          </p:cNvSpPr>
          <p:nvPr>
            <p:ph type="body" idx="1"/>
          </p:nvPr>
        </p:nvSpPr>
        <p:spPr>
          <a:noFill/>
          <a:ln/>
        </p:spPr>
        <p:txBody>
          <a:bodyPr/>
          <a:lstStyle/>
          <a:p>
            <a:endParaRPr lang="el-GR"/>
          </a:p>
        </p:txBody>
      </p:sp>
      <p:sp>
        <p:nvSpPr>
          <p:cNvPr id="111620" name="3 - Θέση αριθμού διαφάνειας"/>
          <p:cNvSpPr>
            <a:spLocks noGrp="1"/>
          </p:cNvSpPr>
          <p:nvPr>
            <p:ph type="sldNum" sz="quarter" idx="5"/>
          </p:nvPr>
        </p:nvSpPr>
        <p:spPr>
          <a:noFill/>
        </p:spPr>
        <p:txBody>
          <a:bodyPr/>
          <a:lstStyle/>
          <a:p>
            <a:fld id="{3870FD80-994A-4B33-9868-E65BB44170FC}" type="slidenum">
              <a:rPr lang="en-US" smtClean="0"/>
              <a:pPr/>
              <a:t>28</a:t>
            </a:fld>
            <a:endParaRPr lang="en-US"/>
          </a:p>
        </p:txBody>
      </p:sp>
      <p:sp>
        <p:nvSpPr>
          <p:cNvPr id="111621" name="4 - Θέση υποσέλιδου"/>
          <p:cNvSpPr>
            <a:spLocks noGrp="1"/>
          </p:cNvSpPr>
          <p:nvPr>
            <p:ph type="ftr" sz="quarter" idx="4"/>
          </p:nvPr>
        </p:nvSpPr>
        <p:spPr>
          <a:noFill/>
        </p:spPr>
        <p:txBody>
          <a:bodyPr/>
          <a:lstStyle/>
          <a:p>
            <a:r>
              <a:rPr lang="el-GR"/>
              <a:t>Δίκτυα Επικοινωνιών ΙΙ - Δικτύωση Πολυμέσων</a:t>
            </a:r>
            <a:endParaRPr lang="en-US"/>
          </a:p>
        </p:txBody>
      </p:sp>
    </p:spTree>
    <p:extLst>
      <p:ext uri="{BB962C8B-B14F-4D97-AF65-F5344CB8AC3E}">
        <p14:creationId xmlns:p14="http://schemas.microsoft.com/office/powerpoint/2010/main" val="68757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 Θέση εικόνας διαφάνειας"/>
          <p:cNvSpPr>
            <a:spLocks noGrp="1" noRot="1" noChangeAspect="1" noTextEdit="1"/>
          </p:cNvSpPr>
          <p:nvPr>
            <p:ph type="sldImg"/>
          </p:nvPr>
        </p:nvSpPr>
        <p:spPr>
          <a:ln/>
        </p:spPr>
      </p:sp>
      <p:sp>
        <p:nvSpPr>
          <p:cNvPr id="114691" name="2 - Θέση σημειώσεων"/>
          <p:cNvSpPr>
            <a:spLocks noGrp="1"/>
          </p:cNvSpPr>
          <p:nvPr>
            <p:ph type="body" idx="1"/>
          </p:nvPr>
        </p:nvSpPr>
        <p:spPr>
          <a:noFill/>
          <a:ln/>
        </p:spPr>
        <p:txBody>
          <a:bodyPr/>
          <a:lstStyle/>
          <a:p>
            <a:endParaRPr lang="el-GR"/>
          </a:p>
        </p:txBody>
      </p:sp>
      <p:sp>
        <p:nvSpPr>
          <p:cNvPr id="114692" name="3 - Θέση αριθμού διαφάνειας"/>
          <p:cNvSpPr>
            <a:spLocks noGrp="1"/>
          </p:cNvSpPr>
          <p:nvPr>
            <p:ph type="sldNum" sz="quarter" idx="5"/>
          </p:nvPr>
        </p:nvSpPr>
        <p:spPr>
          <a:noFill/>
        </p:spPr>
        <p:txBody>
          <a:bodyPr/>
          <a:lstStyle/>
          <a:p>
            <a:fld id="{59477D87-E72F-462E-816C-F022C3D718A4}" type="slidenum">
              <a:rPr lang="en-US" smtClean="0"/>
              <a:pPr/>
              <a:t>29</a:t>
            </a:fld>
            <a:endParaRPr lang="en-US"/>
          </a:p>
        </p:txBody>
      </p:sp>
      <p:sp>
        <p:nvSpPr>
          <p:cNvPr id="114693" name="4 - Θέση υποσέλιδου"/>
          <p:cNvSpPr>
            <a:spLocks noGrp="1"/>
          </p:cNvSpPr>
          <p:nvPr>
            <p:ph type="ftr" sz="quarter" idx="4"/>
          </p:nvPr>
        </p:nvSpPr>
        <p:spPr>
          <a:noFill/>
        </p:spPr>
        <p:txBody>
          <a:bodyPr/>
          <a:lstStyle/>
          <a:p>
            <a:r>
              <a:rPr lang="el-GR"/>
              <a:t>Δίκτυα Επικοινωνιών ΙΙ - Δικτύωση Πολυμέσων</a:t>
            </a:r>
            <a:endParaRPr lang="en-US"/>
          </a:p>
        </p:txBody>
      </p:sp>
    </p:spTree>
    <p:extLst>
      <p:ext uri="{BB962C8B-B14F-4D97-AF65-F5344CB8AC3E}">
        <p14:creationId xmlns:p14="http://schemas.microsoft.com/office/powerpoint/2010/main" val="3398339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501558-AF9E-5D47-BF5A-A49C378F67FC}" type="slidenum">
              <a:rPr lang="en-US"/>
              <a:pPr>
                <a:defRPr/>
              </a:pPr>
              <a:t>30</a:t>
            </a:fld>
            <a:endParaRPr lang="en-US"/>
          </a:p>
        </p:txBody>
      </p:sp>
      <p:sp>
        <p:nvSpPr>
          <p:cNvPr id="521218"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https://en.wikipedia.org/wiki/Broadcasting_(networking)#/media/File:Broadcast.svg</a:t>
            </a:r>
            <a:endParaRPr lang="el-GR" dirty="0"/>
          </a:p>
        </p:txBody>
      </p:sp>
      <p:sp>
        <p:nvSpPr>
          <p:cNvPr id="4" name="Θέση υποσέλιδου 3"/>
          <p:cNvSpPr>
            <a:spLocks noGrp="1"/>
          </p:cNvSpPr>
          <p:nvPr>
            <p:ph type="ftr" sz="quarter" idx="4"/>
          </p:nvPr>
        </p:nvSpPr>
        <p:spPr/>
        <p:txBody>
          <a:bodyPr/>
          <a:lstStyle/>
          <a:p>
            <a:pPr>
              <a:defRPr/>
            </a:pPr>
            <a:r>
              <a:rPr lang="el-GR"/>
              <a:t>Δίκτυα Επικοινωνιών ΙΙ - Δικτύωση Πολυμέσων</a:t>
            </a:r>
            <a:endParaRPr lang="en-US"/>
          </a:p>
        </p:txBody>
      </p:sp>
      <p:sp>
        <p:nvSpPr>
          <p:cNvPr id="5" name="Θέση αριθμού διαφάνειας 4"/>
          <p:cNvSpPr>
            <a:spLocks noGrp="1"/>
          </p:cNvSpPr>
          <p:nvPr>
            <p:ph type="sldNum" sz="quarter" idx="5"/>
          </p:nvPr>
        </p:nvSpPr>
        <p:spPr/>
        <p:txBody>
          <a:bodyPr/>
          <a:lstStyle/>
          <a:p>
            <a:pPr>
              <a:defRPr/>
            </a:pPr>
            <a:fld id="{8DEB89C5-30B1-4C9D-962D-134DB3B7179B}" type="slidenum">
              <a:rPr lang="en-US" smtClean="0"/>
              <a:pPr>
                <a:defRPr/>
              </a:pPr>
              <a:t>13</a:t>
            </a:fld>
            <a:endParaRPr lang="en-US"/>
          </a:p>
        </p:txBody>
      </p:sp>
    </p:spTree>
    <p:extLst>
      <p:ext uri="{BB962C8B-B14F-4D97-AF65-F5344CB8AC3E}">
        <p14:creationId xmlns:p14="http://schemas.microsoft.com/office/powerpoint/2010/main" val="3628096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https://en.wikipedia.org/wiki/Multicast#/media/File:Multicast.svg</a:t>
            </a:r>
          </a:p>
          <a:p>
            <a:r>
              <a:rPr lang="en-US" dirty="0"/>
              <a:t>http://www.steves-internet-guide.com/introduction-multicasting/</a:t>
            </a:r>
          </a:p>
          <a:p>
            <a:r>
              <a:rPr lang="en-US" dirty="0"/>
              <a:t>https://www.cisco.com/c/en/us/td/docs/ios/solutions_docs/ip_multicast/White_papers/mcst_ovr.html#wp1008683</a:t>
            </a:r>
          </a:p>
          <a:p>
            <a:r>
              <a:rPr lang="en-US" dirty="0"/>
              <a:t>https://docs.microsoft.com/en-us/previous-versions/windows/it-pro/windows-server-2003/cc759719(v=ws.10)?redirectedfrom=MSDN</a:t>
            </a:r>
          </a:p>
          <a:p>
            <a:endParaRPr lang="el-GR" dirty="0"/>
          </a:p>
        </p:txBody>
      </p:sp>
      <p:sp>
        <p:nvSpPr>
          <p:cNvPr id="4" name="Θέση υποσέλιδου 3"/>
          <p:cNvSpPr>
            <a:spLocks noGrp="1"/>
          </p:cNvSpPr>
          <p:nvPr>
            <p:ph type="ftr" sz="quarter" idx="4"/>
          </p:nvPr>
        </p:nvSpPr>
        <p:spPr/>
        <p:txBody>
          <a:bodyPr/>
          <a:lstStyle/>
          <a:p>
            <a:pPr>
              <a:defRPr/>
            </a:pPr>
            <a:r>
              <a:rPr lang="el-GR"/>
              <a:t>Δίκτυα Επικοινωνιών ΙΙ - Δικτύωση Πολυμέσων</a:t>
            </a:r>
            <a:endParaRPr lang="en-US"/>
          </a:p>
        </p:txBody>
      </p:sp>
      <p:sp>
        <p:nvSpPr>
          <p:cNvPr id="5" name="Θέση αριθμού διαφάνειας 4"/>
          <p:cNvSpPr>
            <a:spLocks noGrp="1"/>
          </p:cNvSpPr>
          <p:nvPr>
            <p:ph type="sldNum" sz="quarter" idx="5"/>
          </p:nvPr>
        </p:nvSpPr>
        <p:spPr/>
        <p:txBody>
          <a:bodyPr/>
          <a:lstStyle/>
          <a:p>
            <a:pPr>
              <a:defRPr/>
            </a:pPr>
            <a:fld id="{8DEB89C5-30B1-4C9D-962D-134DB3B7179B}" type="slidenum">
              <a:rPr lang="en-US" smtClean="0"/>
              <a:pPr>
                <a:defRPr/>
              </a:pPr>
              <a:t>14</a:t>
            </a:fld>
            <a:endParaRPr lang="en-US"/>
          </a:p>
        </p:txBody>
      </p:sp>
    </p:spTree>
    <p:extLst>
      <p:ext uri="{BB962C8B-B14F-4D97-AF65-F5344CB8AC3E}">
        <p14:creationId xmlns:p14="http://schemas.microsoft.com/office/powerpoint/2010/main" val="801839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 Θέση εικόνας διαφάνειας"/>
          <p:cNvSpPr>
            <a:spLocks noGrp="1" noRot="1" noChangeAspect="1" noTextEdit="1"/>
          </p:cNvSpPr>
          <p:nvPr>
            <p:ph type="sldImg"/>
          </p:nvPr>
        </p:nvSpPr>
        <p:spPr>
          <a:ln/>
        </p:spPr>
      </p:sp>
      <p:sp>
        <p:nvSpPr>
          <p:cNvPr id="95235" name="2 - Θέση σημειώσεων"/>
          <p:cNvSpPr>
            <a:spLocks noGrp="1"/>
          </p:cNvSpPr>
          <p:nvPr>
            <p:ph type="body" idx="1"/>
          </p:nvPr>
        </p:nvSpPr>
        <p:spPr>
          <a:noFill/>
          <a:ln/>
        </p:spPr>
        <p:txBody>
          <a:bodyPr/>
          <a:lstStyle/>
          <a:p>
            <a:endParaRPr lang="el-GR"/>
          </a:p>
        </p:txBody>
      </p:sp>
      <p:sp>
        <p:nvSpPr>
          <p:cNvPr id="95236" name="3 - Θέση αριθμού διαφάνειας"/>
          <p:cNvSpPr>
            <a:spLocks noGrp="1"/>
          </p:cNvSpPr>
          <p:nvPr>
            <p:ph type="sldNum" sz="quarter" idx="5"/>
          </p:nvPr>
        </p:nvSpPr>
        <p:spPr>
          <a:noFill/>
        </p:spPr>
        <p:txBody>
          <a:bodyPr/>
          <a:lstStyle/>
          <a:p>
            <a:fld id="{EFD4BB93-5668-4242-92D2-306972BA76AA}" type="slidenum">
              <a:rPr lang="en-US" smtClean="0"/>
              <a:pPr/>
              <a:t>19</a:t>
            </a:fld>
            <a:endParaRPr lang="en-US"/>
          </a:p>
        </p:txBody>
      </p:sp>
      <p:sp>
        <p:nvSpPr>
          <p:cNvPr id="95237" name="4 - Θέση υποσέλιδου"/>
          <p:cNvSpPr>
            <a:spLocks noGrp="1"/>
          </p:cNvSpPr>
          <p:nvPr>
            <p:ph type="ftr" sz="quarter" idx="4"/>
          </p:nvPr>
        </p:nvSpPr>
        <p:spPr>
          <a:noFill/>
        </p:spPr>
        <p:txBody>
          <a:bodyPr/>
          <a:lstStyle/>
          <a:p>
            <a:r>
              <a:rPr lang="el-GR"/>
              <a:t>Δίκτυα Επικοινωνιών ΙΙ - Δικτύωση Πολυμέσων</a:t>
            </a:r>
            <a:endParaRPr lang="en-US"/>
          </a:p>
        </p:txBody>
      </p:sp>
    </p:spTree>
    <p:extLst>
      <p:ext uri="{BB962C8B-B14F-4D97-AF65-F5344CB8AC3E}">
        <p14:creationId xmlns:p14="http://schemas.microsoft.com/office/powerpoint/2010/main" val="1551232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 Θέση εικόνας διαφάνειας"/>
          <p:cNvSpPr>
            <a:spLocks noGrp="1" noRot="1" noChangeAspect="1" noTextEdit="1"/>
          </p:cNvSpPr>
          <p:nvPr>
            <p:ph type="sldImg"/>
          </p:nvPr>
        </p:nvSpPr>
        <p:spPr>
          <a:ln/>
        </p:spPr>
      </p:sp>
      <p:sp>
        <p:nvSpPr>
          <p:cNvPr id="95235" name="2 - Θέση σημειώσεων"/>
          <p:cNvSpPr>
            <a:spLocks noGrp="1"/>
          </p:cNvSpPr>
          <p:nvPr>
            <p:ph type="body" idx="1"/>
          </p:nvPr>
        </p:nvSpPr>
        <p:spPr>
          <a:noFill/>
          <a:ln/>
        </p:spPr>
        <p:txBody>
          <a:bodyPr/>
          <a:lstStyle/>
          <a:p>
            <a:endParaRPr lang="el-GR"/>
          </a:p>
        </p:txBody>
      </p:sp>
      <p:sp>
        <p:nvSpPr>
          <p:cNvPr id="95236" name="3 - Θέση αριθμού διαφάνειας"/>
          <p:cNvSpPr>
            <a:spLocks noGrp="1"/>
          </p:cNvSpPr>
          <p:nvPr>
            <p:ph type="sldNum" sz="quarter" idx="5"/>
          </p:nvPr>
        </p:nvSpPr>
        <p:spPr>
          <a:noFill/>
        </p:spPr>
        <p:txBody>
          <a:bodyPr/>
          <a:lstStyle/>
          <a:p>
            <a:fld id="{EFD4BB93-5668-4242-92D2-306972BA76AA}" type="slidenum">
              <a:rPr lang="en-US" smtClean="0"/>
              <a:pPr/>
              <a:t>20</a:t>
            </a:fld>
            <a:endParaRPr lang="en-US"/>
          </a:p>
        </p:txBody>
      </p:sp>
      <p:sp>
        <p:nvSpPr>
          <p:cNvPr id="95237" name="4 - Θέση υποσέλιδου"/>
          <p:cNvSpPr>
            <a:spLocks noGrp="1"/>
          </p:cNvSpPr>
          <p:nvPr>
            <p:ph type="ftr" sz="quarter" idx="4"/>
          </p:nvPr>
        </p:nvSpPr>
        <p:spPr>
          <a:noFill/>
        </p:spPr>
        <p:txBody>
          <a:bodyPr/>
          <a:lstStyle/>
          <a:p>
            <a:r>
              <a:rPr lang="el-GR"/>
              <a:t>Δίκτυα Επικοινωνιών ΙΙ - Δικτύωση Πολυμέσων</a:t>
            </a:r>
            <a:endParaRPr lang="en-US"/>
          </a:p>
        </p:txBody>
      </p:sp>
    </p:spTree>
    <p:extLst>
      <p:ext uri="{BB962C8B-B14F-4D97-AF65-F5344CB8AC3E}">
        <p14:creationId xmlns:p14="http://schemas.microsoft.com/office/powerpoint/2010/main" val="3041303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 Θέση εικόνας διαφάνειας"/>
          <p:cNvSpPr>
            <a:spLocks noGrp="1" noRot="1" noChangeAspect="1" noTextEdit="1"/>
          </p:cNvSpPr>
          <p:nvPr>
            <p:ph type="sldImg"/>
          </p:nvPr>
        </p:nvSpPr>
        <p:spPr>
          <a:ln/>
        </p:spPr>
      </p:sp>
      <p:sp>
        <p:nvSpPr>
          <p:cNvPr id="95235" name="2 - Θέση σημειώσεων"/>
          <p:cNvSpPr>
            <a:spLocks noGrp="1"/>
          </p:cNvSpPr>
          <p:nvPr>
            <p:ph type="body" idx="1"/>
          </p:nvPr>
        </p:nvSpPr>
        <p:spPr>
          <a:noFill/>
          <a:ln/>
        </p:spPr>
        <p:txBody>
          <a:bodyPr/>
          <a:lstStyle/>
          <a:p>
            <a:endParaRPr lang="el-GR"/>
          </a:p>
        </p:txBody>
      </p:sp>
      <p:sp>
        <p:nvSpPr>
          <p:cNvPr id="95236" name="3 - Θέση αριθμού διαφάνειας"/>
          <p:cNvSpPr>
            <a:spLocks noGrp="1"/>
          </p:cNvSpPr>
          <p:nvPr>
            <p:ph type="sldNum" sz="quarter" idx="5"/>
          </p:nvPr>
        </p:nvSpPr>
        <p:spPr>
          <a:noFill/>
        </p:spPr>
        <p:txBody>
          <a:bodyPr/>
          <a:lstStyle/>
          <a:p>
            <a:fld id="{EFD4BB93-5668-4242-92D2-306972BA76AA}" type="slidenum">
              <a:rPr lang="en-US" smtClean="0"/>
              <a:pPr/>
              <a:t>21</a:t>
            </a:fld>
            <a:endParaRPr lang="en-US"/>
          </a:p>
        </p:txBody>
      </p:sp>
      <p:sp>
        <p:nvSpPr>
          <p:cNvPr id="95237" name="4 - Θέση υποσέλιδου"/>
          <p:cNvSpPr>
            <a:spLocks noGrp="1"/>
          </p:cNvSpPr>
          <p:nvPr>
            <p:ph type="ftr" sz="quarter" idx="4"/>
          </p:nvPr>
        </p:nvSpPr>
        <p:spPr>
          <a:noFill/>
        </p:spPr>
        <p:txBody>
          <a:bodyPr/>
          <a:lstStyle/>
          <a:p>
            <a:r>
              <a:rPr lang="el-GR"/>
              <a:t>Δίκτυα Επικοινωνιών ΙΙ - Δικτύωση Πολυμέσων</a:t>
            </a:r>
            <a:endParaRPr lang="en-US"/>
          </a:p>
        </p:txBody>
      </p:sp>
    </p:spTree>
    <p:extLst>
      <p:ext uri="{BB962C8B-B14F-4D97-AF65-F5344CB8AC3E}">
        <p14:creationId xmlns:p14="http://schemas.microsoft.com/office/powerpoint/2010/main" val="329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 Θέση εικόνας διαφάνειας"/>
          <p:cNvSpPr>
            <a:spLocks noGrp="1" noRot="1" noChangeAspect="1" noTextEdit="1"/>
          </p:cNvSpPr>
          <p:nvPr>
            <p:ph type="sldImg"/>
          </p:nvPr>
        </p:nvSpPr>
        <p:spPr>
          <a:ln/>
        </p:spPr>
      </p:sp>
      <p:sp>
        <p:nvSpPr>
          <p:cNvPr id="108547" name="2 - Θέση σημειώσεων"/>
          <p:cNvSpPr>
            <a:spLocks noGrp="1"/>
          </p:cNvSpPr>
          <p:nvPr>
            <p:ph type="body" idx="1"/>
          </p:nvPr>
        </p:nvSpPr>
        <p:spPr>
          <a:noFill/>
          <a:ln/>
        </p:spPr>
        <p:txBody>
          <a:bodyPr/>
          <a:lstStyle/>
          <a:p>
            <a:endParaRPr lang="el-GR"/>
          </a:p>
        </p:txBody>
      </p:sp>
      <p:sp>
        <p:nvSpPr>
          <p:cNvPr id="108548" name="3 - Θέση αριθμού διαφάνειας"/>
          <p:cNvSpPr>
            <a:spLocks noGrp="1"/>
          </p:cNvSpPr>
          <p:nvPr>
            <p:ph type="sldNum" sz="quarter" idx="5"/>
          </p:nvPr>
        </p:nvSpPr>
        <p:spPr>
          <a:noFill/>
        </p:spPr>
        <p:txBody>
          <a:bodyPr/>
          <a:lstStyle/>
          <a:p>
            <a:fld id="{63E6489A-FB84-419A-8BE4-5189834E44D5}" type="slidenum">
              <a:rPr lang="en-US" smtClean="0"/>
              <a:pPr/>
              <a:t>22</a:t>
            </a:fld>
            <a:endParaRPr lang="en-US"/>
          </a:p>
        </p:txBody>
      </p:sp>
      <p:sp>
        <p:nvSpPr>
          <p:cNvPr id="108549" name="4 - Θέση υποσέλιδου"/>
          <p:cNvSpPr>
            <a:spLocks noGrp="1"/>
          </p:cNvSpPr>
          <p:nvPr>
            <p:ph type="ftr" sz="quarter" idx="4"/>
          </p:nvPr>
        </p:nvSpPr>
        <p:spPr>
          <a:noFill/>
        </p:spPr>
        <p:txBody>
          <a:bodyPr/>
          <a:lstStyle/>
          <a:p>
            <a:r>
              <a:rPr lang="el-GR"/>
              <a:t>Δίκτυα Επικοινωνιών ΙΙ - Δικτύωση Πολυμέσων</a:t>
            </a:r>
            <a:endParaRPr lang="en-US"/>
          </a:p>
        </p:txBody>
      </p:sp>
    </p:spTree>
    <p:extLst>
      <p:ext uri="{BB962C8B-B14F-4D97-AF65-F5344CB8AC3E}">
        <p14:creationId xmlns:p14="http://schemas.microsoft.com/office/powerpoint/2010/main" val="105409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 Θέση εικόνας διαφάνειας"/>
          <p:cNvSpPr>
            <a:spLocks noGrp="1" noRot="1" noChangeAspect="1" noTextEdit="1"/>
          </p:cNvSpPr>
          <p:nvPr>
            <p:ph type="sldImg"/>
          </p:nvPr>
        </p:nvSpPr>
        <p:spPr>
          <a:ln/>
        </p:spPr>
      </p:sp>
      <p:sp>
        <p:nvSpPr>
          <p:cNvPr id="109571" name="2 - Θέση σημειώσεων"/>
          <p:cNvSpPr>
            <a:spLocks noGrp="1"/>
          </p:cNvSpPr>
          <p:nvPr>
            <p:ph type="body" idx="1"/>
          </p:nvPr>
        </p:nvSpPr>
        <p:spPr>
          <a:noFill/>
          <a:ln/>
        </p:spPr>
        <p:txBody>
          <a:bodyPr/>
          <a:lstStyle/>
          <a:p>
            <a:endParaRPr lang="el-GR"/>
          </a:p>
        </p:txBody>
      </p:sp>
      <p:sp>
        <p:nvSpPr>
          <p:cNvPr id="109572" name="3 - Θέση αριθμού διαφάνειας"/>
          <p:cNvSpPr>
            <a:spLocks noGrp="1"/>
          </p:cNvSpPr>
          <p:nvPr>
            <p:ph type="sldNum" sz="quarter" idx="5"/>
          </p:nvPr>
        </p:nvSpPr>
        <p:spPr>
          <a:noFill/>
        </p:spPr>
        <p:txBody>
          <a:bodyPr/>
          <a:lstStyle/>
          <a:p>
            <a:fld id="{CE24BD9D-380A-4748-B53F-A804BF222604}" type="slidenum">
              <a:rPr lang="en-US" smtClean="0"/>
              <a:pPr/>
              <a:t>23</a:t>
            </a:fld>
            <a:endParaRPr lang="en-US"/>
          </a:p>
        </p:txBody>
      </p:sp>
      <p:sp>
        <p:nvSpPr>
          <p:cNvPr id="109573" name="4 - Θέση υποσέλιδου"/>
          <p:cNvSpPr>
            <a:spLocks noGrp="1"/>
          </p:cNvSpPr>
          <p:nvPr>
            <p:ph type="ftr" sz="quarter" idx="4"/>
          </p:nvPr>
        </p:nvSpPr>
        <p:spPr>
          <a:noFill/>
        </p:spPr>
        <p:txBody>
          <a:bodyPr/>
          <a:lstStyle/>
          <a:p>
            <a:r>
              <a:rPr lang="el-GR"/>
              <a:t>Δίκτυα Επικοινωνιών ΙΙ - Δικτύωση Πολυμέσων</a:t>
            </a:r>
            <a:endParaRPr lang="en-US"/>
          </a:p>
        </p:txBody>
      </p:sp>
    </p:spTree>
    <p:extLst>
      <p:ext uri="{BB962C8B-B14F-4D97-AF65-F5344CB8AC3E}">
        <p14:creationId xmlns:p14="http://schemas.microsoft.com/office/powerpoint/2010/main" val="3892707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 Θέση εικόνας διαφάνειας"/>
          <p:cNvSpPr>
            <a:spLocks noGrp="1" noRot="1" noChangeAspect="1" noTextEdit="1"/>
          </p:cNvSpPr>
          <p:nvPr>
            <p:ph type="sldImg"/>
          </p:nvPr>
        </p:nvSpPr>
        <p:spPr>
          <a:ln/>
        </p:spPr>
      </p:sp>
      <p:sp>
        <p:nvSpPr>
          <p:cNvPr id="110595" name="2 - Θέση σημειώσεων"/>
          <p:cNvSpPr>
            <a:spLocks noGrp="1"/>
          </p:cNvSpPr>
          <p:nvPr>
            <p:ph type="body" idx="1"/>
          </p:nvPr>
        </p:nvSpPr>
        <p:spPr>
          <a:noFill/>
          <a:ln/>
        </p:spPr>
        <p:txBody>
          <a:bodyPr/>
          <a:lstStyle/>
          <a:p>
            <a:endParaRPr lang="el-GR"/>
          </a:p>
        </p:txBody>
      </p:sp>
      <p:sp>
        <p:nvSpPr>
          <p:cNvPr id="110596" name="3 - Θέση αριθμού διαφάνειας"/>
          <p:cNvSpPr>
            <a:spLocks noGrp="1"/>
          </p:cNvSpPr>
          <p:nvPr>
            <p:ph type="sldNum" sz="quarter" idx="5"/>
          </p:nvPr>
        </p:nvSpPr>
        <p:spPr>
          <a:noFill/>
        </p:spPr>
        <p:txBody>
          <a:bodyPr/>
          <a:lstStyle/>
          <a:p>
            <a:fld id="{1EA40B24-A491-41AD-AAF7-D41265A6DA68}" type="slidenum">
              <a:rPr lang="en-US" smtClean="0"/>
              <a:pPr/>
              <a:t>24</a:t>
            </a:fld>
            <a:endParaRPr lang="en-US"/>
          </a:p>
        </p:txBody>
      </p:sp>
      <p:sp>
        <p:nvSpPr>
          <p:cNvPr id="110597" name="4 - Θέση υποσέλιδου"/>
          <p:cNvSpPr>
            <a:spLocks noGrp="1"/>
          </p:cNvSpPr>
          <p:nvPr>
            <p:ph type="ftr" sz="quarter" idx="4"/>
          </p:nvPr>
        </p:nvSpPr>
        <p:spPr>
          <a:noFill/>
        </p:spPr>
        <p:txBody>
          <a:bodyPr/>
          <a:lstStyle/>
          <a:p>
            <a:r>
              <a:rPr lang="el-GR"/>
              <a:t>Δίκτυα Επικοινωνιών ΙΙ - Δικτύωση Πολυμέσων</a:t>
            </a:r>
            <a:endParaRPr lang="en-US"/>
          </a:p>
        </p:txBody>
      </p:sp>
    </p:spTree>
    <p:extLst>
      <p:ext uri="{BB962C8B-B14F-4D97-AF65-F5344CB8AC3E}">
        <p14:creationId xmlns:p14="http://schemas.microsoft.com/office/powerpoint/2010/main" val="2877112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lvl1pPr>
              <a:defRPr b="1"/>
            </a:lvl1p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
            <a:ext cx="9144000" cy="1197032"/>
          </a:xfrm>
        </p:spPr>
        <p:txBody>
          <a:bodyPr/>
          <a:lstStyle>
            <a:lvl1pPr>
              <a:defRPr b="1"/>
            </a:lvl1pPr>
          </a:lstStyle>
          <a:p>
            <a:r>
              <a:rPr lang="el-GR" err="1"/>
              <a:t>Kλικ</a:t>
            </a:r>
            <a:r>
              <a:rPr lang="el-GR"/>
              <a:t>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362700" y="228600"/>
            <a:ext cx="1943100" cy="6019800"/>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533400" y="228600"/>
            <a:ext cx="5676900" cy="601980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349135" y="228600"/>
            <a:ext cx="8345977" cy="871538"/>
          </a:xfrm>
        </p:spPr>
        <p:txBody>
          <a:bodyPr/>
          <a:lstStyle>
            <a:lvl1pPr>
              <a:defRPr b="1"/>
            </a:lvl1pPr>
          </a:lstStyle>
          <a:p>
            <a:r>
              <a:rPr lang="el-GR" err="1"/>
              <a:t>Kλικ</a:t>
            </a:r>
            <a:r>
              <a:rPr lang="el-GR"/>
              <a:t> για επεξεργασία του τίτλου</a:t>
            </a:r>
          </a:p>
        </p:txBody>
      </p:sp>
      <p:sp>
        <p:nvSpPr>
          <p:cNvPr id="3" name="2 - Θέση κειμένου"/>
          <p:cNvSpPr>
            <a:spLocks noGrp="1"/>
          </p:cNvSpPr>
          <p:nvPr>
            <p:ph type="body" sz="half" idx="1"/>
          </p:nvPr>
        </p:nvSpPr>
        <p:spPr>
          <a:xfrm>
            <a:off x="349135" y="1339850"/>
            <a:ext cx="3994265" cy="4908550"/>
          </a:xfrm>
        </p:spPr>
        <p:txBody>
          <a:bodyPr/>
          <a:lstStyle>
            <a:lvl1pPr>
              <a:defRPr/>
            </a:lvl1pPr>
            <a:lvl2pPr>
              <a:defRPr/>
            </a:lvl2pPr>
            <a:lvl3pPr>
              <a:defRPr/>
            </a:lvl3pPr>
            <a:lvl4pPr>
              <a:defRPr/>
            </a:lvl4pPr>
            <a:lvl5pPr>
              <a:defRPr/>
            </a:lvl5pPr>
          </a:lstStyle>
          <a:p>
            <a:pPr lvl="0"/>
            <a:r>
              <a:rPr lang="el-GR" err="1"/>
              <a:t>Kλικ</a:t>
            </a:r>
            <a:r>
              <a:rPr lang="el-GR"/>
              <a:t>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495800" y="1339850"/>
            <a:ext cx="4199312" cy="4908550"/>
          </a:xfrm>
        </p:spPr>
        <p:txBody>
          <a:bodyPr/>
          <a:lstStyle/>
          <a:p>
            <a:pPr lvl="0"/>
            <a:r>
              <a:rPr lang="el-GR" err="1"/>
              <a:t>Kλικ</a:t>
            </a:r>
            <a:r>
              <a:rPr lang="el-GR"/>
              <a:t>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88720"/>
          </a:xfrm>
        </p:spPr>
        <p:txBody>
          <a:bodyPr/>
          <a:lstStyle>
            <a:lvl1pPr>
              <a:defRPr b="1">
                <a:latin typeface="Gill Sans Nova" panose="020B0602020104020203" pitchFamily="34" charset="0"/>
              </a:defRPr>
            </a:lvl1pPr>
          </a:lstStyle>
          <a:p>
            <a:r>
              <a:rPr lang="el-GR" err="1"/>
              <a:t>Kλικ</a:t>
            </a:r>
            <a:r>
              <a:rPr lang="el-GR"/>
              <a:t> για επεξεργασία του τίτλου</a:t>
            </a:r>
          </a:p>
        </p:txBody>
      </p:sp>
      <p:sp>
        <p:nvSpPr>
          <p:cNvPr id="3" name="2 - Θέση περιεχομένου"/>
          <p:cNvSpPr>
            <a:spLocks noGrp="1"/>
          </p:cNvSpPr>
          <p:nvPr>
            <p:ph idx="1"/>
          </p:nvPr>
        </p:nvSpPr>
        <p:spPr/>
        <p:txBody>
          <a:bodyPr/>
          <a:lstStyle>
            <a:lvl1pPr>
              <a:defRPr>
                <a:latin typeface="Gill Sans Nova" panose="020B0602020104020203" pitchFamily="34" charset="0"/>
              </a:defRPr>
            </a:lvl1pPr>
            <a:lvl2pPr>
              <a:defRPr>
                <a:latin typeface="Gill Sans Nova" panose="020B0602020104020203" pitchFamily="34" charset="0"/>
              </a:defRPr>
            </a:lvl2pPr>
            <a:lvl3pPr marL="1143000" indent="-228600">
              <a:buClr>
                <a:srgbClr val="000099"/>
              </a:buClr>
              <a:buFont typeface="Wingdings" panose="05000000000000000000" pitchFamily="2" charset="2"/>
              <a:buChar char="§"/>
              <a:defRPr>
                <a:latin typeface="Gill Sans Nova" panose="020B0602020104020203" pitchFamily="34" charset="0"/>
              </a:defRPr>
            </a:lvl3pPr>
            <a:lvl4pPr>
              <a:buClr>
                <a:srgbClr val="000099"/>
              </a:buClr>
              <a:defRPr>
                <a:latin typeface="Gill Sans Nova" panose="020B0602020104020203" pitchFamily="34" charset="0"/>
              </a:defRPr>
            </a:lvl4pPr>
            <a:lvl5pPr>
              <a:buClr>
                <a:srgbClr val="000099"/>
              </a:buClr>
              <a:defRPr>
                <a:latin typeface="Gill Sans Nova" panose="020B0602020104020203" pitchFamily="34" charset="0"/>
              </a:defRPr>
            </a:lvl5pPr>
          </a:lstStyle>
          <a:p>
            <a:pPr lvl="0"/>
            <a:r>
              <a:rPr lang="el-GR" err="1"/>
              <a:t>Kλικ</a:t>
            </a:r>
            <a:r>
              <a:rPr lang="el-GR"/>
              <a:t>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3999" cy="1138844"/>
          </a:xfrm>
        </p:spPr>
        <p:txBody>
          <a:bodyPr/>
          <a:lstStyle>
            <a:lvl1pPr>
              <a:defRPr b="1" u="none"/>
            </a:lvl1pPr>
          </a:lstStyle>
          <a:p>
            <a:r>
              <a:rPr lang="el-GR" err="1"/>
              <a:t>Kλικ</a:t>
            </a:r>
            <a:r>
              <a:rPr lang="el-GR"/>
              <a:t> για επεξεργασία του τίτλου</a:t>
            </a:r>
          </a:p>
        </p:txBody>
      </p:sp>
      <p:sp>
        <p:nvSpPr>
          <p:cNvPr id="3" name="2 - Θέση περιεχομένου"/>
          <p:cNvSpPr>
            <a:spLocks noGrp="1"/>
          </p:cNvSpPr>
          <p:nvPr>
            <p:ph sz="half" idx="1"/>
          </p:nvPr>
        </p:nvSpPr>
        <p:spPr>
          <a:xfrm>
            <a:off x="290945" y="1339850"/>
            <a:ext cx="4052455" cy="4908550"/>
          </a:xfrm>
        </p:spPr>
        <p:txBody>
          <a:bodyPr/>
          <a:lstStyle>
            <a:lvl1pPr>
              <a:defRPr sz="2800">
                <a:latin typeface="Gill Sans Nova" panose="020B0602020104020203" pitchFamily="34" charset="0"/>
              </a:defRPr>
            </a:lvl1pPr>
            <a:lvl2pPr>
              <a:defRPr sz="2400">
                <a:latin typeface="Gill Sans Nova" panose="020B0602020104020203" pitchFamily="34" charset="0"/>
              </a:defRPr>
            </a:lvl2pPr>
            <a:lvl3pPr>
              <a:defRPr sz="2000">
                <a:latin typeface="Gill Sans Nova" panose="020B0602020104020203" pitchFamily="34" charset="0"/>
              </a:defRPr>
            </a:lvl3pPr>
            <a:lvl4pPr>
              <a:defRPr sz="1800">
                <a:latin typeface="Gill Sans Nova" panose="020B0602020104020203" pitchFamily="34" charset="0"/>
              </a:defRPr>
            </a:lvl4pPr>
            <a:lvl5pPr>
              <a:defRPr sz="1800">
                <a:latin typeface="Gill Sans Nova" panose="020B0602020104020203" pitchFamily="34" charset="0"/>
              </a:defRPr>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495799" y="1339850"/>
            <a:ext cx="4249189" cy="4908550"/>
          </a:xfrm>
        </p:spPr>
        <p:txBody>
          <a:bodyPr/>
          <a:lstStyle>
            <a:lvl1pPr>
              <a:defRPr sz="2800">
                <a:latin typeface="Gill Sans Nova" panose="020B0602020104020203" pitchFamily="34" charset="0"/>
              </a:defRPr>
            </a:lvl1pPr>
            <a:lvl2pPr>
              <a:defRPr sz="2400">
                <a:latin typeface="Gill Sans Nova" panose="020B0602020104020203" pitchFamily="34" charset="0"/>
              </a:defRPr>
            </a:lvl2pPr>
            <a:lvl3pPr>
              <a:defRPr sz="2000">
                <a:latin typeface="Gill Sans Nova" panose="020B0602020104020203" pitchFamily="34" charset="0"/>
              </a:defRPr>
            </a:lvl3pPr>
            <a:lvl4pPr>
              <a:defRPr sz="1800">
                <a:latin typeface="Gill Sans Nova" panose="020B0602020104020203" pitchFamily="34" charset="0"/>
              </a:defRPr>
            </a:lvl4pPr>
            <a:lvl5pPr>
              <a:defRPr sz="1800">
                <a:latin typeface="Gill Sans Nova" panose="020B0602020104020203" pitchFamily="34" charset="0"/>
              </a:defRPr>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38844"/>
          </a:xfrm>
        </p:spPr>
        <p:txBody>
          <a:bodyPr/>
          <a:lstStyle>
            <a:lvl1pPr>
              <a:defRPr b="1" u="none"/>
            </a:lvl1pPr>
          </a:lstStyle>
          <a:p>
            <a:r>
              <a:rPr lang="el-GR" err="1"/>
              <a:t>Kλικ</a:t>
            </a:r>
            <a:r>
              <a:rPr lang="el-GR"/>
              <a:t>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88720"/>
          </a:xfrm>
        </p:spPr>
        <p:txBody>
          <a:bodyPr/>
          <a:lstStyle>
            <a:lvl1pPr>
              <a:defRPr b="1" u="none"/>
            </a:lvl1pPr>
          </a:lstStyle>
          <a:p>
            <a:r>
              <a:rPr lang="el-GR" err="1"/>
              <a:t>Kλικ</a:t>
            </a:r>
            <a:r>
              <a:rPr lang="el-GR"/>
              <a:t> για επεξεργασία του τίτλου</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u="none"/>
            </a:lvl1pPr>
          </a:lstStyle>
          <a:p>
            <a:r>
              <a:rPr lang="el-GR" err="1"/>
              <a:t>Kλικ</a:t>
            </a:r>
            <a:r>
              <a:rPr lang="el-GR"/>
              <a:t>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33400" y="228600"/>
            <a:ext cx="7772400" cy="871538"/>
          </a:xfrm>
          <a:prstGeom prst="rect">
            <a:avLst/>
          </a:prstGeom>
          <a:noFill/>
          <a:ln>
            <a:noFill/>
          </a:ln>
        </p:spPr>
        <p:txBody>
          <a:bodyPr vert="horz" wrap="square" lIns="91440" tIns="45720" rIns="91440" bIns="45720" numCol="1" anchor="ctr" anchorCtr="0" compatLnSpc="1">
            <a:prstTxWarp prst="textNoShape">
              <a:avLst/>
            </a:prstTxWarp>
          </a:bodyPr>
          <a:lstStyle/>
          <a:p>
            <a:pPr lvl="0" algn="l"/>
            <a:r>
              <a:rPr lang="en-US"/>
              <a:t>Click to edit Master title style</a:t>
            </a:r>
          </a:p>
        </p:txBody>
      </p:sp>
      <p:sp>
        <p:nvSpPr>
          <p:cNvPr id="11267" name="Rectangle 3"/>
          <p:cNvSpPr>
            <a:spLocks noGrp="1" noChangeArrowheads="1"/>
          </p:cNvSpPr>
          <p:nvPr>
            <p:ph type="body" idx="1"/>
          </p:nvPr>
        </p:nvSpPr>
        <p:spPr bwMode="auto">
          <a:xfrm>
            <a:off x="533400" y="1537854"/>
            <a:ext cx="7772400" cy="47105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D7A8C60-6ECA-4E89-901B-1ACB9FC649BC}"/>
              </a:ext>
            </a:extLst>
          </p:cNvPr>
          <p:cNvSpPr txBox="1">
            <a:spLocks/>
          </p:cNvSpPr>
          <p:nvPr userDrawn="1"/>
        </p:nvSpPr>
        <p:spPr bwMode="auto">
          <a:xfrm>
            <a:off x="-8313" y="6572011"/>
            <a:ext cx="964277" cy="286761"/>
          </a:xfrm>
          <a:prstGeom prst="rect">
            <a:avLst/>
          </a:prstGeom>
          <a:solidFill>
            <a:schemeClr val="bg2">
              <a:lumMod val="20000"/>
              <a:lumOff val="80000"/>
            </a:schemeClr>
          </a:solidFill>
          <a:ln w="9525">
            <a:noFill/>
            <a:miter lim="800000"/>
            <a:headEnd/>
            <a:tailEnd/>
          </a:ln>
        </p:spPr>
        <p:txBody>
          <a:bodyPr/>
          <a:lstStyle/>
          <a:p>
            <a:pPr algn="l"/>
            <a:r>
              <a:rPr lang="en-US" sz="1100" b="0" dirty="0">
                <a:solidFill>
                  <a:schemeClr val="bg1"/>
                </a:solidFill>
                <a:effectLst>
                  <a:outerShdw blurRad="38100" dist="38100" dir="2700000" algn="tl">
                    <a:srgbClr val="000000">
                      <a:alpha val="43137"/>
                    </a:srgbClr>
                  </a:outerShdw>
                </a:effectLst>
                <a:latin typeface="Arial" charset="0"/>
                <a:cs typeface="Arial" charset="0"/>
              </a:rPr>
              <a:t>OTT – IPTV</a:t>
            </a:r>
            <a:endParaRPr lang="en-US" sz="1100" b="0" dirty="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6" name="Slide Number Placeholder 4">
            <a:extLst>
              <a:ext uri="{FF2B5EF4-FFF2-40B4-BE49-F238E27FC236}">
                <a16:creationId xmlns:a16="http://schemas.microsoft.com/office/drawing/2014/main" id="{606B08FB-0FC3-4939-AE8E-80AC6AB88439}"/>
              </a:ext>
            </a:extLst>
          </p:cNvPr>
          <p:cNvSpPr txBox="1">
            <a:spLocks/>
          </p:cNvSpPr>
          <p:nvPr userDrawn="1"/>
        </p:nvSpPr>
        <p:spPr bwMode="auto">
          <a:xfrm>
            <a:off x="8678487" y="6612774"/>
            <a:ext cx="465513" cy="245226"/>
          </a:xfrm>
          <a:prstGeom prst="rect">
            <a:avLst/>
          </a:prstGeom>
          <a:solidFill>
            <a:schemeClr val="bg2">
              <a:lumMod val="20000"/>
              <a:lumOff val="80000"/>
            </a:schemeClr>
          </a:solidFill>
          <a:ln w="9525">
            <a:noFill/>
            <a:miter lim="800000"/>
            <a:headEnd/>
            <a:tailEnd/>
          </a:ln>
        </p:spPr>
        <p:txBody>
          <a:bodyPr/>
          <a:lstStyle/>
          <a:p>
            <a:pPr algn="r"/>
            <a:fld id="{3B797150-EC14-4C18-B922-8D029638E608}" type="slidenum">
              <a:rPr lang="en-US" sz="1200" b="1" smtClean="0">
                <a:solidFill>
                  <a:schemeClr val="bg1"/>
                </a:solidFill>
                <a:effectLst>
                  <a:outerShdw blurRad="38100" dist="38100" dir="2700000" algn="tl">
                    <a:srgbClr val="000000">
                      <a:alpha val="43137"/>
                    </a:srgbClr>
                  </a:outerShdw>
                </a:effectLst>
                <a:latin typeface="Arial" charset="0"/>
                <a:ea typeface="MS PGothic" pitchFamily="34" charset="-128"/>
                <a:cs typeface="Arial" charset="0"/>
              </a:rPr>
              <a:pPr algn="r"/>
              <a:t>‹#›</a:t>
            </a:fld>
            <a:endParaRPr lang="en-US" sz="1200" b="1">
              <a:solidFill>
                <a:schemeClr val="bg1"/>
              </a:solidFill>
              <a:effectLst>
                <a:outerShdw blurRad="38100" dist="38100" dir="2700000" algn="tl">
                  <a:srgbClr val="000000">
                    <a:alpha val="43137"/>
                  </a:srgbClr>
                </a:outerShdw>
              </a:effectLst>
              <a:latin typeface="Arial" charset="0"/>
              <a:ea typeface="MS PGothic" pitchFamily="34" charset="-128"/>
              <a:cs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lang="en-US" sz="4000" b="1" u="none" dirty="0">
          <a:solidFill>
            <a:srgbClr val="000099"/>
          </a:solidFill>
          <a:latin typeface="Gill Sans Nova" panose="020B0602020104020203" pitchFamily="34" charset="0"/>
          <a:ea typeface="ＭＳ Ｐゴシック" charset="0"/>
          <a:cs typeface="+mj-cs"/>
        </a:defRPr>
      </a:lvl1pPr>
      <a:lvl2pPr algn="ctr" rtl="0" eaLnBrk="0" fontAlgn="base" hangingPunct="0">
        <a:spcBef>
          <a:spcPct val="0"/>
        </a:spcBef>
        <a:spcAft>
          <a:spcPct val="0"/>
        </a:spcAft>
        <a:defRPr sz="3200" u="sng">
          <a:solidFill>
            <a:schemeClr val="accent2"/>
          </a:solidFill>
          <a:latin typeface="Comic Sans MS" pitchFamily="66" charset="0"/>
        </a:defRPr>
      </a:lvl2pPr>
      <a:lvl3pPr algn="ctr" rtl="0" eaLnBrk="0" fontAlgn="base" hangingPunct="0">
        <a:spcBef>
          <a:spcPct val="0"/>
        </a:spcBef>
        <a:spcAft>
          <a:spcPct val="0"/>
        </a:spcAft>
        <a:defRPr sz="3200" u="sng">
          <a:solidFill>
            <a:schemeClr val="accent2"/>
          </a:solidFill>
          <a:latin typeface="Comic Sans MS" pitchFamily="66" charset="0"/>
        </a:defRPr>
      </a:lvl3pPr>
      <a:lvl4pPr algn="ctr" rtl="0" eaLnBrk="0" fontAlgn="base" hangingPunct="0">
        <a:spcBef>
          <a:spcPct val="0"/>
        </a:spcBef>
        <a:spcAft>
          <a:spcPct val="0"/>
        </a:spcAft>
        <a:defRPr sz="3200" u="sng">
          <a:solidFill>
            <a:schemeClr val="accent2"/>
          </a:solidFill>
          <a:latin typeface="Comic Sans MS" pitchFamily="66" charset="0"/>
        </a:defRPr>
      </a:lvl4pPr>
      <a:lvl5pPr algn="ctr" rtl="0" eaLnBrk="0" fontAlgn="base" hangingPunct="0">
        <a:spcBef>
          <a:spcPct val="0"/>
        </a:spcBef>
        <a:spcAft>
          <a:spcPct val="0"/>
        </a:spcAft>
        <a:defRPr sz="3200" u="sng">
          <a:solidFill>
            <a:schemeClr val="accent2"/>
          </a:solidFill>
          <a:latin typeface="Comic Sans MS" pitchFamily="66" charset="0"/>
        </a:defRPr>
      </a:lvl5pPr>
      <a:lvl6pPr marL="457200" algn="ctr" rtl="0" eaLnBrk="0" fontAlgn="base" hangingPunct="0">
        <a:spcBef>
          <a:spcPct val="0"/>
        </a:spcBef>
        <a:spcAft>
          <a:spcPct val="0"/>
        </a:spcAft>
        <a:defRPr sz="3200" u="sng">
          <a:solidFill>
            <a:schemeClr val="accent2"/>
          </a:solidFill>
          <a:latin typeface="Comic Sans MS" pitchFamily="66" charset="0"/>
        </a:defRPr>
      </a:lvl6pPr>
      <a:lvl7pPr marL="914400" algn="ctr" rtl="0" eaLnBrk="0" fontAlgn="base" hangingPunct="0">
        <a:spcBef>
          <a:spcPct val="0"/>
        </a:spcBef>
        <a:spcAft>
          <a:spcPct val="0"/>
        </a:spcAft>
        <a:defRPr sz="3200" u="sng">
          <a:solidFill>
            <a:schemeClr val="accent2"/>
          </a:solidFill>
          <a:latin typeface="Comic Sans MS" pitchFamily="66" charset="0"/>
        </a:defRPr>
      </a:lvl7pPr>
      <a:lvl8pPr marL="1371600" algn="ctr" rtl="0" eaLnBrk="0" fontAlgn="base" hangingPunct="0">
        <a:spcBef>
          <a:spcPct val="0"/>
        </a:spcBef>
        <a:spcAft>
          <a:spcPct val="0"/>
        </a:spcAft>
        <a:defRPr sz="3200" u="sng">
          <a:solidFill>
            <a:schemeClr val="accent2"/>
          </a:solidFill>
          <a:latin typeface="Comic Sans MS" pitchFamily="66" charset="0"/>
        </a:defRPr>
      </a:lvl8pPr>
      <a:lvl9pPr marL="1828800" algn="ctr" rtl="0" eaLnBrk="0" fontAlgn="base" hangingPunct="0">
        <a:spcBef>
          <a:spcPct val="0"/>
        </a:spcBef>
        <a:spcAft>
          <a:spcPct val="0"/>
        </a:spcAft>
        <a:defRPr sz="3200" u="sng">
          <a:solidFill>
            <a:schemeClr val="accent2"/>
          </a:solidFill>
          <a:latin typeface="Comic Sans MS" pitchFamily="66" charset="0"/>
        </a:defRPr>
      </a:lvl9pPr>
    </p:titleStyle>
    <p:bodyStyle>
      <a:lvl1pPr marL="342900" indent="-342900" algn="l" rtl="0" eaLnBrk="0" fontAlgn="base" hangingPunct="0">
        <a:spcBef>
          <a:spcPts val="400"/>
        </a:spcBef>
        <a:spcAft>
          <a:spcPct val="0"/>
        </a:spcAft>
        <a:buClr>
          <a:schemeClr val="accent2"/>
        </a:buClr>
        <a:buSzPct val="12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ts val="400"/>
        </a:spcBef>
        <a:spcAft>
          <a:spcPct val="0"/>
        </a:spcAft>
        <a:buClr>
          <a:srgbClr val="333399"/>
        </a:buClr>
        <a:buSzPct val="120000"/>
        <a:buFont typeface="Arial" panose="020B0604020202020204" pitchFamily="34" charset="0"/>
        <a:buChar char="•"/>
        <a:defRPr sz="2000">
          <a:solidFill>
            <a:schemeClr val="tx1"/>
          </a:solidFill>
          <a:latin typeface="+mn-lt"/>
        </a:defRPr>
      </a:lvl2pPr>
      <a:lvl3pPr marL="1143000" indent="-228600" algn="l" rtl="0" eaLnBrk="0" fontAlgn="base" hangingPunct="0">
        <a:spcBef>
          <a:spcPts val="400"/>
        </a:spcBef>
        <a:spcAft>
          <a:spcPct val="0"/>
        </a:spcAft>
        <a:buChar char="•"/>
        <a:defRPr>
          <a:solidFill>
            <a:schemeClr val="tx1"/>
          </a:solidFill>
          <a:latin typeface="+mn-lt"/>
        </a:defRPr>
      </a:lvl3pPr>
      <a:lvl4pPr marL="1600200" indent="-228600" algn="l" rtl="0" eaLnBrk="0" fontAlgn="base" hangingPunct="0">
        <a:spcBef>
          <a:spcPts val="400"/>
        </a:spcBef>
        <a:spcAft>
          <a:spcPct val="0"/>
        </a:spcAft>
        <a:buChar char="–"/>
        <a:defRPr>
          <a:solidFill>
            <a:schemeClr val="tx1"/>
          </a:solidFill>
          <a:latin typeface="Times New Roman" pitchFamily="18" charset="0"/>
        </a:defRPr>
      </a:lvl4pPr>
      <a:lvl5pPr marL="2057400" indent="-228600" algn="l" rtl="0" eaLnBrk="0" fontAlgn="base" hangingPunct="0">
        <a:spcBef>
          <a:spcPts val="400"/>
        </a:spcBef>
        <a:spcAft>
          <a:spcPct val="0"/>
        </a:spcAft>
        <a:buChar char="»"/>
        <a:defRPr>
          <a:solidFill>
            <a:schemeClr val="tx1"/>
          </a:solidFill>
          <a:latin typeface="Times New Roman" pitchFamily="18" charset="0"/>
        </a:defRPr>
      </a:lvl5pPr>
      <a:lvl6pPr marL="2514600" indent="-228600" algn="l" rtl="0" eaLnBrk="0" fontAlgn="base" hangingPunct="0">
        <a:spcBef>
          <a:spcPct val="20000"/>
        </a:spcBef>
        <a:spcAft>
          <a:spcPct val="0"/>
        </a:spcAft>
        <a:buChar char="»"/>
        <a:defRPr>
          <a:solidFill>
            <a:schemeClr val="tx1"/>
          </a:solidFill>
          <a:latin typeface="Times New Roman" pitchFamily="18" charset="0"/>
        </a:defRPr>
      </a:lvl6pPr>
      <a:lvl7pPr marL="2971800" indent="-228600" algn="l" rtl="0" eaLnBrk="0" fontAlgn="base" hangingPunct="0">
        <a:spcBef>
          <a:spcPct val="20000"/>
        </a:spcBef>
        <a:spcAft>
          <a:spcPct val="0"/>
        </a:spcAft>
        <a:buChar char="»"/>
        <a:defRPr>
          <a:solidFill>
            <a:schemeClr val="tx1"/>
          </a:solidFill>
          <a:latin typeface="Times New Roman" pitchFamily="18" charset="0"/>
        </a:defRPr>
      </a:lvl7pPr>
      <a:lvl8pPr marL="3429000" indent="-228600" algn="l" rtl="0" eaLnBrk="0" fontAlgn="base" hangingPunct="0">
        <a:spcBef>
          <a:spcPct val="20000"/>
        </a:spcBef>
        <a:spcAft>
          <a:spcPct val="0"/>
        </a:spcAft>
        <a:buChar char="»"/>
        <a:defRPr>
          <a:solidFill>
            <a:schemeClr val="tx1"/>
          </a:solidFill>
          <a:latin typeface="Times New Roman" pitchFamily="18" charset="0"/>
        </a:defRPr>
      </a:lvl8pPr>
      <a:lvl9pPr marL="3886200" indent="-228600" algn="l" rtl="0" eaLnBrk="0" fontAlgn="base" hangingPunct="0">
        <a:spcBef>
          <a:spcPct val="20000"/>
        </a:spcBef>
        <a:spcAft>
          <a:spcPct val="0"/>
        </a:spcAft>
        <a:buChar char="»"/>
        <a:defRPr>
          <a:solidFill>
            <a:schemeClr val="tx1"/>
          </a:solidFill>
          <a:latin typeface="Times New Roman" pitchFamily="18" charset="0"/>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en.wikipedia.org/wiki/IP_multicast" TargetMode="External"/><Relationship Id="rId4" Type="http://schemas.openxmlformats.org/officeDocument/2006/relationships/hyperlink" Target="https://en.wikipedia.org/wiki/Multicas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Internet_Group_Management_Protocol"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www.cs.csustan.edu/~john/Classes/Previous_Semesters/CS3000_Communication_Networks/2017_02_Spring/Notes/Student_Notes.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2.emf"/><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en.wikipedia.org/wiki/TV_gateway"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Υπότιτλος 4">
            <a:extLst>
              <a:ext uri="{FF2B5EF4-FFF2-40B4-BE49-F238E27FC236}">
                <a16:creationId xmlns:a16="http://schemas.microsoft.com/office/drawing/2014/main" id="{10CE7402-06C9-4A5A-B324-1380498D10B6}"/>
              </a:ext>
            </a:extLst>
          </p:cNvPr>
          <p:cNvSpPr>
            <a:spLocks noGrp="1"/>
          </p:cNvSpPr>
          <p:nvPr>
            <p:ph type="subTitle" idx="1"/>
          </p:nvPr>
        </p:nvSpPr>
        <p:spPr>
          <a:xfrm>
            <a:off x="906086" y="2540237"/>
            <a:ext cx="7331825" cy="2456412"/>
          </a:xfrm>
        </p:spPr>
        <p:txBody>
          <a:bodyPr/>
          <a:lstStyle/>
          <a:p>
            <a:r>
              <a:rPr lang="en-US" sz="3200" b="1" dirty="0">
                <a:solidFill>
                  <a:srgbClr val="C00000"/>
                </a:solidFill>
              </a:rPr>
              <a:t>Internet Protocol </a:t>
            </a:r>
            <a:r>
              <a:rPr lang="en-US" sz="3200" b="1" dirty="0" err="1">
                <a:solidFill>
                  <a:srgbClr val="C00000"/>
                </a:solidFill>
              </a:rPr>
              <a:t>TeleVision</a:t>
            </a:r>
            <a:r>
              <a:rPr lang="en-US" sz="3200" b="1" dirty="0">
                <a:solidFill>
                  <a:srgbClr val="C00000"/>
                </a:solidFill>
              </a:rPr>
              <a:t> </a:t>
            </a:r>
            <a:r>
              <a:rPr lang="el-GR" sz="3200" b="1" dirty="0">
                <a:solidFill>
                  <a:srgbClr val="C00000"/>
                </a:solidFill>
              </a:rPr>
              <a:t>- </a:t>
            </a:r>
            <a:r>
              <a:rPr lang="en-US" sz="3200" b="1" dirty="0">
                <a:solidFill>
                  <a:srgbClr val="C00000"/>
                </a:solidFill>
              </a:rPr>
              <a:t>IPTV</a:t>
            </a:r>
            <a:endParaRPr lang="el-GR" sz="3200" b="1" dirty="0">
              <a:solidFill>
                <a:srgbClr val="C00000"/>
              </a:solidFill>
            </a:endParaRPr>
          </a:p>
          <a:p>
            <a:r>
              <a:rPr lang="el-GR" sz="2000" b="1" dirty="0">
                <a:solidFill>
                  <a:srgbClr val="C00000"/>
                </a:solidFill>
              </a:rPr>
              <a:t>202</a:t>
            </a:r>
            <a:r>
              <a:rPr lang="en-US" sz="2000" b="1" dirty="0">
                <a:solidFill>
                  <a:srgbClr val="C00000"/>
                </a:solidFill>
              </a:rPr>
              <a:t>4</a:t>
            </a:r>
            <a:endParaRPr lang="el-GR" sz="2000" b="1" dirty="0">
              <a:solidFill>
                <a:srgbClr val="C00000"/>
              </a:solidFill>
            </a:endParaRPr>
          </a:p>
          <a:p>
            <a:endParaRPr lang="el-GR" dirty="0"/>
          </a:p>
          <a:p>
            <a:r>
              <a:rPr lang="el-GR" sz="2000" dirty="0"/>
              <a:t>Διδάσκων: Παντελής </a:t>
            </a:r>
            <a:r>
              <a:rPr lang="el-GR" sz="2000" dirty="0" err="1"/>
              <a:t>Μπαλαούρας</a:t>
            </a:r>
            <a:endParaRPr lang="en-US" sz="2000" dirty="0"/>
          </a:p>
          <a:p>
            <a:endParaRPr lang="el-GR" sz="2000" dirty="0"/>
          </a:p>
          <a:p>
            <a:r>
              <a:rPr lang="el-GR" sz="2000" dirty="0"/>
              <a:t>Τμήμα Πληροφορικής και Τηλεπικοινωνιών</a:t>
            </a:r>
            <a:br>
              <a:rPr lang="el-GR" sz="2000" dirty="0"/>
            </a:br>
            <a:r>
              <a:rPr lang="el-GR" sz="2000" dirty="0"/>
              <a:t>Εθνικό &amp; Καποδιστριακό Πανεπιστήμιο Αθηνών</a:t>
            </a:r>
            <a:br>
              <a:rPr lang="el-GR" dirty="0"/>
            </a:br>
            <a:endParaRPr lang="el-GR" dirty="0"/>
          </a:p>
          <a:p>
            <a:endParaRPr lang="el-GR" dirty="0"/>
          </a:p>
        </p:txBody>
      </p:sp>
      <p:pic>
        <p:nvPicPr>
          <p:cNvPr id="6" name="Picture 4" descr="Λογότυπο Εθνικόν και Καποδιστριακόν Πανεπιστήμιον Αθηνών">
            <a:extLst>
              <a:ext uri="{FF2B5EF4-FFF2-40B4-BE49-F238E27FC236}">
                <a16:creationId xmlns:a16="http://schemas.microsoft.com/office/drawing/2014/main" id="{0CEB2483-63A7-487C-9FE5-8D23A858AE32}"/>
              </a:ext>
            </a:extLst>
          </p:cNvPr>
          <p:cNvPicPr>
            <a:picLocks noChangeAspect="1"/>
          </p:cNvPicPr>
          <p:nvPr/>
        </p:nvPicPr>
        <p:blipFill>
          <a:blip r:embed="rId2"/>
          <a:stretch>
            <a:fillRect/>
          </a:stretch>
        </p:blipFill>
        <p:spPr>
          <a:xfrm>
            <a:off x="179512" y="188640"/>
            <a:ext cx="4147938" cy="817388"/>
          </a:xfrm>
          <a:prstGeom prst="rect">
            <a:avLst/>
          </a:prstGeom>
        </p:spPr>
      </p:pic>
      <p:sp>
        <p:nvSpPr>
          <p:cNvPr id="3" name="Τίτλος 2">
            <a:extLst>
              <a:ext uri="{FF2B5EF4-FFF2-40B4-BE49-F238E27FC236}">
                <a16:creationId xmlns:a16="http://schemas.microsoft.com/office/drawing/2014/main" id="{9996B10A-9A38-4478-B58C-ED63CE2FE98C}"/>
              </a:ext>
            </a:extLst>
          </p:cNvPr>
          <p:cNvSpPr>
            <a:spLocks noGrp="1"/>
          </p:cNvSpPr>
          <p:nvPr>
            <p:ph type="ctrTitle"/>
          </p:nvPr>
        </p:nvSpPr>
        <p:spPr>
          <a:xfrm>
            <a:off x="685799" y="1361304"/>
            <a:ext cx="7772400" cy="1470025"/>
          </a:xfrm>
        </p:spPr>
        <p:txBody>
          <a:bodyPr/>
          <a:lstStyle/>
          <a:p>
            <a:endParaRPr lang="el-GR"/>
          </a:p>
        </p:txBody>
      </p:sp>
    </p:spTree>
    <p:extLst>
      <p:ext uri="{BB962C8B-B14F-4D97-AF65-F5344CB8AC3E}">
        <p14:creationId xmlns:p14="http://schemas.microsoft.com/office/powerpoint/2010/main" val="2323993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B306D291-3314-4D3C-AB90-C376D097158A}"/>
              </a:ext>
            </a:extLst>
          </p:cNvPr>
          <p:cNvSpPr/>
          <p:nvPr/>
        </p:nvSpPr>
        <p:spPr bwMode="auto">
          <a:xfrm>
            <a:off x="785493" y="1265327"/>
            <a:ext cx="1734990" cy="1002046"/>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Comic Sans MS" pitchFamily="66" charset="0"/>
            </a:endParaRPr>
          </a:p>
        </p:txBody>
      </p:sp>
      <p:sp>
        <p:nvSpPr>
          <p:cNvPr id="159747" name="Freeform 2"/>
          <p:cNvSpPr>
            <a:spLocks/>
          </p:cNvSpPr>
          <p:nvPr/>
        </p:nvSpPr>
        <p:spPr bwMode="auto">
          <a:xfrm>
            <a:off x="1471760" y="1652588"/>
            <a:ext cx="6010275" cy="2206625"/>
          </a:xfrm>
          <a:custGeom>
            <a:avLst/>
            <a:gdLst>
              <a:gd name="T0" fmla="*/ 2147483647 w 3786"/>
              <a:gd name="T1" fmla="*/ 2147483647 h 1390"/>
              <a:gd name="T2" fmla="*/ 2147483647 w 3786"/>
              <a:gd name="T3" fmla="*/ 2147483647 h 1390"/>
              <a:gd name="T4" fmla="*/ 2147483647 w 3786"/>
              <a:gd name="T5" fmla="*/ 2147483647 h 1390"/>
              <a:gd name="T6" fmla="*/ 2147483647 w 3786"/>
              <a:gd name="T7" fmla="*/ 2147483647 h 1390"/>
              <a:gd name="T8" fmla="*/ 2147483647 w 3786"/>
              <a:gd name="T9" fmla="*/ 2147483647 h 1390"/>
              <a:gd name="T10" fmla="*/ 2147483647 w 3786"/>
              <a:gd name="T11" fmla="*/ 2147483647 h 1390"/>
              <a:gd name="T12" fmla="*/ 2147483647 w 3786"/>
              <a:gd name="T13" fmla="*/ 2147483647 h 1390"/>
              <a:gd name="T14" fmla="*/ 2147483647 w 3786"/>
              <a:gd name="T15" fmla="*/ 2147483647 h 1390"/>
              <a:gd name="T16" fmla="*/ 2147483647 w 3786"/>
              <a:gd name="T17" fmla="*/ 2147483647 h 1390"/>
              <a:gd name="T18" fmla="*/ 2147483647 w 3786"/>
              <a:gd name="T19" fmla="*/ 2147483647 h 1390"/>
              <a:gd name="T20" fmla="*/ 2147483647 w 3786"/>
              <a:gd name="T21" fmla="*/ 2147483647 h 1390"/>
              <a:gd name="T22" fmla="*/ 2147483647 w 3786"/>
              <a:gd name="T23" fmla="*/ 2147483647 h 1390"/>
              <a:gd name="T24" fmla="*/ 2147483647 w 3786"/>
              <a:gd name="T25" fmla="*/ 2147483647 h 1390"/>
              <a:gd name="T26" fmla="*/ 2147483647 w 3786"/>
              <a:gd name="T27" fmla="*/ 2147483647 h 13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86"/>
              <a:gd name="T43" fmla="*/ 0 h 1390"/>
              <a:gd name="T44" fmla="*/ 3786 w 3786"/>
              <a:gd name="T45" fmla="*/ 1390 h 13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86" h="1390">
                <a:moveTo>
                  <a:pt x="408" y="575"/>
                </a:moveTo>
                <a:cubicBezTo>
                  <a:pt x="689" y="273"/>
                  <a:pt x="1286" y="110"/>
                  <a:pt x="1693" y="55"/>
                </a:cubicBezTo>
                <a:cubicBezTo>
                  <a:pt x="2100" y="0"/>
                  <a:pt x="2585" y="164"/>
                  <a:pt x="2852" y="245"/>
                </a:cubicBezTo>
                <a:cubicBezTo>
                  <a:pt x="3119" y="326"/>
                  <a:pt x="3163" y="420"/>
                  <a:pt x="3295" y="540"/>
                </a:cubicBezTo>
                <a:cubicBezTo>
                  <a:pt x="3427" y="660"/>
                  <a:pt x="3786" y="870"/>
                  <a:pt x="3702" y="1130"/>
                </a:cubicBezTo>
                <a:cubicBezTo>
                  <a:pt x="3618" y="1390"/>
                  <a:pt x="3209" y="1190"/>
                  <a:pt x="3035" y="1214"/>
                </a:cubicBezTo>
                <a:cubicBezTo>
                  <a:pt x="2870" y="1266"/>
                  <a:pt x="2655" y="1277"/>
                  <a:pt x="2655" y="1277"/>
                </a:cubicBezTo>
                <a:cubicBezTo>
                  <a:pt x="2655" y="1277"/>
                  <a:pt x="2160" y="1316"/>
                  <a:pt x="1918" y="1326"/>
                </a:cubicBezTo>
                <a:cubicBezTo>
                  <a:pt x="1676" y="1336"/>
                  <a:pt x="1387" y="1353"/>
                  <a:pt x="1201" y="1340"/>
                </a:cubicBezTo>
                <a:cubicBezTo>
                  <a:pt x="1015" y="1327"/>
                  <a:pt x="913" y="1278"/>
                  <a:pt x="801" y="1249"/>
                </a:cubicBezTo>
                <a:lnTo>
                  <a:pt x="527" y="1165"/>
                </a:lnTo>
                <a:cubicBezTo>
                  <a:pt x="404" y="1140"/>
                  <a:pt x="126" y="1159"/>
                  <a:pt x="63" y="1102"/>
                </a:cubicBezTo>
                <a:cubicBezTo>
                  <a:pt x="0" y="1045"/>
                  <a:pt x="85" y="919"/>
                  <a:pt x="148" y="821"/>
                </a:cubicBezTo>
                <a:cubicBezTo>
                  <a:pt x="205" y="733"/>
                  <a:pt x="127" y="877"/>
                  <a:pt x="408" y="575"/>
                </a:cubicBezTo>
                <a:close/>
              </a:path>
            </a:pathLst>
          </a:custGeom>
          <a:solidFill>
            <a:srgbClr val="3399FF"/>
          </a:solidFill>
          <a:ln>
            <a:noFill/>
          </a:ln>
          <a:extLst>
            <a:ext uri="{91240B29-F687-4f45-9708-019B960494DF}">
              <a14:hiddenLine xmlns:a14="http://schemas.microsoft.com/office/drawing/2010/main" xmlns="" w="9525" cap="flat" cmpd="sng">
                <a:solidFill>
                  <a:srgbClr val="000000"/>
                </a:solidFill>
                <a:prstDash val="solid"/>
                <a:round/>
                <a:headEnd/>
                <a:tailEnd/>
              </a14:hiddenLine>
            </a:ext>
          </a:extLst>
        </p:spPr>
        <p:txBody>
          <a:bodyPr wrap="none"/>
          <a:lstStyle/>
          <a:p>
            <a:endParaRPr lang="en-US"/>
          </a:p>
        </p:txBody>
      </p:sp>
      <p:sp>
        <p:nvSpPr>
          <p:cNvPr id="159748" name="Rectangle 3"/>
          <p:cNvSpPr>
            <a:spLocks noGrp="1" noChangeArrowheads="1"/>
          </p:cNvSpPr>
          <p:nvPr>
            <p:ph type="title"/>
          </p:nvPr>
        </p:nvSpPr>
        <p:spPr>
          <a:xfrm>
            <a:off x="427038" y="169863"/>
            <a:ext cx="6010274" cy="1143000"/>
          </a:xfrm>
        </p:spPr>
        <p:txBody>
          <a:bodyPr/>
          <a:lstStyle/>
          <a:p>
            <a:r>
              <a:rPr lang="en-US" sz="4000" dirty="0">
                <a:latin typeface="Gill Sans MT" charset="0"/>
              </a:rPr>
              <a:t> </a:t>
            </a:r>
            <a:endParaRPr lang="en-US" dirty="0">
              <a:latin typeface="Gill Sans MT" charset="0"/>
            </a:endParaRPr>
          </a:p>
        </p:txBody>
      </p:sp>
      <p:sp>
        <p:nvSpPr>
          <p:cNvPr id="159749" name="Line 4"/>
          <p:cNvSpPr>
            <a:spLocks noChangeShapeType="1"/>
          </p:cNvSpPr>
          <p:nvPr/>
        </p:nvSpPr>
        <p:spPr bwMode="auto">
          <a:xfrm flipV="1">
            <a:off x="3124347" y="2039938"/>
            <a:ext cx="1058863" cy="346075"/>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50" name="Line 5"/>
          <p:cNvSpPr>
            <a:spLocks noChangeShapeType="1"/>
          </p:cNvSpPr>
          <p:nvPr/>
        </p:nvSpPr>
        <p:spPr bwMode="auto">
          <a:xfrm>
            <a:off x="4402285" y="2036763"/>
            <a:ext cx="1169987" cy="34448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51" name="Line 6"/>
          <p:cNvSpPr>
            <a:spLocks noChangeShapeType="1"/>
          </p:cNvSpPr>
          <p:nvPr/>
        </p:nvSpPr>
        <p:spPr bwMode="auto">
          <a:xfrm>
            <a:off x="5813572" y="2435225"/>
            <a:ext cx="803275" cy="80168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52" name="Line 7"/>
          <p:cNvSpPr>
            <a:spLocks noChangeShapeType="1"/>
          </p:cNvSpPr>
          <p:nvPr/>
        </p:nvSpPr>
        <p:spPr bwMode="auto">
          <a:xfrm flipV="1">
            <a:off x="4392760" y="2330450"/>
            <a:ext cx="1271587" cy="118268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53" name="Line 8"/>
          <p:cNvSpPr>
            <a:spLocks noChangeShapeType="1"/>
          </p:cNvSpPr>
          <p:nvPr/>
        </p:nvSpPr>
        <p:spPr bwMode="auto">
          <a:xfrm>
            <a:off x="3127522" y="2471738"/>
            <a:ext cx="1138238" cy="99218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54" name="Line 9"/>
          <p:cNvSpPr>
            <a:spLocks noChangeShapeType="1"/>
          </p:cNvSpPr>
          <p:nvPr/>
        </p:nvSpPr>
        <p:spPr bwMode="auto">
          <a:xfrm flipH="1">
            <a:off x="6224735" y="3236913"/>
            <a:ext cx="400050" cy="881062"/>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55" name="Line 10"/>
          <p:cNvSpPr>
            <a:spLocks noChangeShapeType="1"/>
          </p:cNvSpPr>
          <p:nvPr/>
        </p:nvSpPr>
        <p:spPr bwMode="auto">
          <a:xfrm>
            <a:off x="6253310" y="4090988"/>
            <a:ext cx="893762" cy="836612"/>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56" name="Line 11"/>
          <p:cNvSpPr>
            <a:spLocks noChangeShapeType="1"/>
          </p:cNvSpPr>
          <p:nvPr/>
        </p:nvSpPr>
        <p:spPr bwMode="auto">
          <a:xfrm>
            <a:off x="4286397" y="3405188"/>
            <a:ext cx="547688" cy="1338262"/>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57" name="Line 12"/>
          <p:cNvSpPr>
            <a:spLocks noChangeShapeType="1"/>
          </p:cNvSpPr>
          <p:nvPr/>
        </p:nvSpPr>
        <p:spPr bwMode="auto">
          <a:xfrm>
            <a:off x="3848247" y="4268788"/>
            <a:ext cx="246063" cy="97155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58" name="Line 13"/>
          <p:cNvSpPr>
            <a:spLocks noChangeShapeType="1"/>
          </p:cNvSpPr>
          <p:nvPr/>
        </p:nvSpPr>
        <p:spPr bwMode="auto">
          <a:xfrm flipH="1">
            <a:off x="4091135" y="4775200"/>
            <a:ext cx="7239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59" name="Line 14"/>
          <p:cNvSpPr>
            <a:spLocks noChangeShapeType="1"/>
          </p:cNvSpPr>
          <p:nvPr/>
        </p:nvSpPr>
        <p:spPr bwMode="auto">
          <a:xfrm flipH="1">
            <a:off x="3899047" y="3519488"/>
            <a:ext cx="388938" cy="779462"/>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60" name="Line 15"/>
          <p:cNvSpPr>
            <a:spLocks noChangeShapeType="1"/>
          </p:cNvSpPr>
          <p:nvPr/>
        </p:nvSpPr>
        <p:spPr bwMode="auto">
          <a:xfrm flipH="1">
            <a:off x="2133747" y="2319338"/>
            <a:ext cx="857250" cy="84613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61" name="Line 16"/>
          <p:cNvSpPr>
            <a:spLocks noChangeShapeType="1"/>
          </p:cNvSpPr>
          <p:nvPr/>
        </p:nvSpPr>
        <p:spPr bwMode="auto">
          <a:xfrm flipH="1">
            <a:off x="1528910" y="3171825"/>
            <a:ext cx="577850" cy="790575"/>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62" name="Line 17"/>
          <p:cNvSpPr>
            <a:spLocks noChangeShapeType="1"/>
          </p:cNvSpPr>
          <p:nvPr/>
        </p:nvSpPr>
        <p:spPr bwMode="auto">
          <a:xfrm flipH="1">
            <a:off x="879622" y="4024313"/>
            <a:ext cx="622300" cy="600075"/>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63" name="Line 18"/>
          <p:cNvSpPr>
            <a:spLocks noChangeShapeType="1"/>
          </p:cNvSpPr>
          <p:nvPr/>
        </p:nvSpPr>
        <p:spPr bwMode="auto">
          <a:xfrm flipH="1">
            <a:off x="1735285" y="4552950"/>
            <a:ext cx="433387" cy="67786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64" name="Line 19"/>
          <p:cNvSpPr>
            <a:spLocks noChangeShapeType="1"/>
          </p:cNvSpPr>
          <p:nvPr/>
        </p:nvSpPr>
        <p:spPr bwMode="auto">
          <a:xfrm>
            <a:off x="1608285" y="3981450"/>
            <a:ext cx="636587" cy="5207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65" name="Freeform 20"/>
          <p:cNvSpPr>
            <a:spLocks/>
          </p:cNvSpPr>
          <p:nvPr/>
        </p:nvSpPr>
        <p:spPr bwMode="auto">
          <a:xfrm>
            <a:off x="531960" y="2833688"/>
            <a:ext cx="2185987" cy="2820987"/>
          </a:xfrm>
          <a:custGeom>
            <a:avLst/>
            <a:gdLst>
              <a:gd name="T0" fmla="*/ 2147483647 w 1377"/>
              <a:gd name="T1" fmla="*/ 2147483647 h 1777"/>
              <a:gd name="T2" fmla="*/ 2147483647 w 1377"/>
              <a:gd name="T3" fmla="*/ 2147483647 h 1777"/>
              <a:gd name="T4" fmla="*/ 2147483647 w 1377"/>
              <a:gd name="T5" fmla="*/ 2147483647 h 1777"/>
              <a:gd name="T6" fmla="*/ 2147483647 w 1377"/>
              <a:gd name="T7" fmla="*/ 2147483647 h 1777"/>
              <a:gd name="T8" fmla="*/ 2147483647 w 1377"/>
              <a:gd name="T9" fmla="*/ 2147483647 h 1777"/>
              <a:gd name="T10" fmla="*/ 2147483647 w 1377"/>
              <a:gd name="T11" fmla="*/ 2147483647 h 1777"/>
              <a:gd name="T12" fmla="*/ 2147483647 w 1377"/>
              <a:gd name="T13" fmla="*/ 2147483647 h 1777"/>
              <a:gd name="T14" fmla="*/ 2147483647 w 1377"/>
              <a:gd name="T15" fmla="*/ 2147483647 h 1777"/>
              <a:gd name="T16" fmla="*/ 2147483647 w 1377"/>
              <a:gd name="T17" fmla="*/ 2147483647 h 1777"/>
              <a:gd name="T18" fmla="*/ 2147483647 w 1377"/>
              <a:gd name="T19" fmla="*/ 2147483647 h 1777"/>
              <a:gd name="T20" fmla="*/ 2147483647 w 1377"/>
              <a:gd name="T21" fmla="*/ 2147483647 h 1777"/>
              <a:gd name="T22" fmla="*/ 2147483647 w 1377"/>
              <a:gd name="T23" fmla="*/ 2147483647 h 1777"/>
              <a:gd name="T24" fmla="*/ 2147483647 w 1377"/>
              <a:gd name="T25" fmla="*/ 2147483647 h 1777"/>
              <a:gd name="T26" fmla="*/ 2147483647 w 1377"/>
              <a:gd name="T27" fmla="*/ 2147483647 h 1777"/>
              <a:gd name="T28" fmla="*/ 2147483647 w 1377"/>
              <a:gd name="T29" fmla="*/ 2147483647 h 1777"/>
              <a:gd name="T30" fmla="*/ 2147483647 w 1377"/>
              <a:gd name="T31" fmla="*/ 2147483647 h 1777"/>
              <a:gd name="T32" fmla="*/ 2147483647 w 1377"/>
              <a:gd name="T33" fmla="*/ 2147483647 h 17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7"/>
              <a:gd name="T52" fmla="*/ 0 h 1777"/>
              <a:gd name="T53" fmla="*/ 1377 w 1377"/>
              <a:gd name="T54" fmla="*/ 1777 h 17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7" h="1777">
                <a:moveTo>
                  <a:pt x="671" y="245"/>
                </a:moveTo>
                <a:cubicBezTo>
                  <a:pt x="604" y="317"/>
                  <a:pt x="533" y="382"/>
                  <a:pt x="474" y="463"/>
                </a:cubicBezTo>
                <a:cubicBezTo>
                  <a:pt x="415" y="544"/>
                  <a:pt x="366" y="663"/>
                  <a:pt x="319" y="730"/>
                </a:cubicBezTo>
                <a:cubicBezTo>
                  <a:pt x="272" y="797"/>
                  <a:pt x="242" y="800"/>
                  <a:pt x="193" y="863"/>
                </a:cubicBezTo>
                <a:cubicBezTo>
                  <a:pt x="144" y="926"/>
                  <a:pt x="48" y="1027"/>
                  <a:pt x="24" y="1109"/>
                </a:cubicBezTo>
                <a:cubicBezTo>
                  <a:pt x="0" y="1191"/>
                  <a:pt x="10" y="1295"/>
                  <a:pt x="46" y="1355"/>
                </a:cubicBezTo>
                <a:cubicBezTo>
                  <a:pt x="82" y="1415"/>
                  <a:pt x="172" y="1437"/>
                  <a:pt x="242" y="1467"/>
                </a:cubicBezTo>
                <a:cubicBezTo>
                  <a:pt x="312" y="1497"/>
                  <a:pt x="404" y="1499"/>
                  <a:pt x="467" y="1538"/>
                </a:cubicBezTo>
                <a:cubicBezTo>
                  <a:pt x="530" y="1577"/>
                  <a:pt x="518" y="1669"/>
                  <a:pt x="622" y="1699"/>
                </a:cubicBezTo>
                <a:cubicBezTo>
                  <a:pt x="726" y="1729"/>
                  <a:pt x="986" y="1777"/>
                  <a:pt x="1092" y="1720"/>
                </a:cubicBezTo>
                <a:cubicBezTo>
                  <a:pt x="1198" y="1663"/>
                  <a:pt x="1219" y="1471"/>
                  <a:pt x="1261" y="1355"/>
                </a:cubicBezTo>
                <a:cubicBezTo>
                  <a:pt x="1303" y="1239"/>
                  <a:pt x="1377" y="1150"/>
                  <a:pt x="1345" y="1025"/>
                </a:cubicBezTo>
                <a:cubicBezTo>
                  <a:pt x="1313" y="900"/>
                  <a:pt x="1084" y="727"/>
                  <a:pt x="1071" y="603"/>
                </a:cubicBezTo>
                <a:cubicBezTo>
                  <a:pt x="1058" y="479"/>
                  <a:pt x="1237" y="374"/>
                  <a:pt x="1268" y="280"/>
                </a:cubicBezTo>
                <a:cubicBezTo>
                  <a:pt x="1299" y="186"/>
                  <a:pt x="1320" y="82"/>
                  <a:pt x="1254" y="41"/>
                </a:cubicBezTo>
                <a:cubicBezTo>
                  <a:pt x="1188" y="0"/>
                  <a:pt x="970" y="2"/>
                  <a:pt x="874" y="34"/>
                </a:cubicBezTo>
                <a:cubicBezTo>
                  <a:pt x="778" y="66"/>
                  <a:pt x="738" y="173"/>
                  <a:pt x="671" y="245"/>
                </a:cubicBezTo>
                <a:close/>
              </a:path>
            </a:pathLst>
          </a:custGeom>
          <a:noFill/>
          <a:ln w="19050" cap="flat" cmpd="sng">
            <a:solidFill>
              <a:schemeClr val="tx1"/>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59766" name="Freeform 21"/>
          <p:cNvSpPr>
            <a:spLocks/>
          </p:cNvSpPr>
          <p:nvPr/>
        </p:nvSpPr>
        <p:spPr bwMode="auto">
          <a:xfrm>
            <a:off x="3395810" y="3068638"/>
            <a:ext cx="1903412" cy="2730500"/>
          </a:xfrm>
          <a:custGeom>
            <a:avLst/>
            <a:gdLst>
              <a:gd name="T0" fmla="*/ 2147483647 w 1199"/>
              <a:gd name="T1" fmla="*/ 2147483647 h 1720"/>
              <a:gd name="T2" fmla="*/ 2147483647 w 1199"/>
              <a:gd name="T3" fmla="*/ 2147483647 h 1720"/>
              <a:gd name="T4" fmla="*/ 2147483647 w 1199"/>
              <a:gd name="T5" fmla="*/ 2147483647 h 1720"/>
              <a:gd name="T6" fmla="*/ 2147483647 w 1199"/>
              <a:gd name="T7" fmla="*/ 2147483647 h 1720"/>
              <a:gd name="T8" fmla="*/ 2147483647 w 1199"/>
              <a:gd name="T9" fmla="*/ 2147483647 h 1720"/>
              <a:gd name="T10" fmla="*/ 2147483647 w 1199"/>
              <a:gd name="T11" fmla="*/ 2147483647 h 1720"/>
              <a:gd name="T12" fmla="*/ 2147483647 w 1199"/>
              <a:gd name="T13" fmla="*/ 2147483647 h 1720"/>
              <a:gd name="T14" fmla="*/ 2147483647 w 1199"/>
              <a:gd name="T15" fmla="*/ 2147483647 h 1720"/>
              <a:gd name="T16" fmla="*/ 2147483647 w 1199"/>
              <a:gd name="T17" fmla="*/ 2147483647 h 1720"/>
              <a:gd name="T18" fmla="*/ 2147483647 w 1199"/>
              <a:gd name="T19" fmla="*/ 2147483647 h 1720"/>
              <a:gd name="T20" fmla="*/ 2147483647 w 1199"/>
              <a:gd name="T21" fmla="*/ 2147483647 h 1720"/>
              <a:gd name="T22" fmla="*/ 2147483647 w 1199"/>
              <a:gd name="T23" fmla="*/ 2147483647 h 1720"/>
              <a:gd name="T24" fmla="*/ 2147483647 w 1199"/>
              <a:gd name="T25" fmla="*/ 2147483647 h 1720"/>
              <a:gd name="T26" fmla="*/ 2147483647 w 1199"/>
              <a:gd name="T27" fmla="*/ 2147483647 h 1720"/>
              <a:gd name="T28" fmla="*/ 2147483647 w 1199"/>
              <a:gd name="T29" fmla="*/ 2147483647 h 1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99"/>
              <a:gd name="T46" fmla="*/ 0 h 1720"/>
              <a:gd name="T47" fmla="*/ 1199 w 1199"/>
              <a:gd name="T48" fmla="*/ 1720 h 17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99" h="1720">
                <a:moveTo>
                  <a:pt x="651" y="20"/>
                </a:moveTo>
                <a:cubicBezTo>
                  <a:pt x="595" y="0"/>
                  <a:pt x="643" y="10"/>
                  <a:pt x="609" y="20"/>
                </a:cubicBezTo>
                <a:cubicBezTo>
                  <a:pt x="575" y="30"/>
                  <a:pt x="499" y="45"/>
                  <a:pt x="447" y="83"/>
                </a:cubicBezTo>
                <a:cubicBezTo>
                  <a:pt x="395" y="121"/>
                  <a:pt x="354" y="178"/>
                  <a:pt x="300" y="245"/>
                </a:cubicBezTo>
                <a:cubicBezTo>
                  <a:pt x="246" y="312"/>
                  <a:pt x="173" y="379"/>
                  <a:pt x="124" y="483"/>
                </a:cubicBezTo>
                <a:cubicBezTo>
                  <a:pt x="75" y="587"/>
                  <a:pt x="10" y="742"/>
                  <a:pt x="5" y="870"/>
                </a:cubicBezTo>
                <a:cubicBezTo>
                  <a:pt x="0" y="998"/>
                  <a:pt x="50" y="1122"/>
                  <a:pt x="96" y="1249"/>
                </a:cubicBezTo>
                <a:cubicBezTo>
                  <a:pt x="142" y="1376"/>
                  <a:pt x="153" y="1564"/>
                  <a:pt x="279" y="1635"/>
                </a:cubicBezTo>
                <a:cubicBezTo>
                  <a:pt x="405" y="1706"/>
                  <a:pt x="711" y="1720"/>
                  <a:pt x="855" y="1678"/>
                </a:cubicBezTo>
                <a:cubicBezTo>
                  <a:pt x="999" y="1636"/>
                  <a:pt x="1089" y="1492"/>
                  <a:pt x="1143" y="1383"/>
                </a:cubicBezTo>
                <a:cubicBezTo>
                  <a:pt x="1197" y="1274"/>
                  <a:pt x="1199" y="1129"/>
                  <a:pt x="1178" y="1024"/>
                </a:cubicBezTo>
                <a:cubicBezTo>
                  <a:pt x="1157" y="919"/>
                  <a:pt x="1057" y="854"/>
                  <a:pt x="1016" y="750"/>
                </a:cubicBezTo>
                <a:cubicBezTo>
                  <a:pt x="975" y="646"/>
                  <a:pt x="944" y="501"/>
                  <a:pt x="932" y="399"/>
                </a:cubicBezTo>
                <a:cubicBezTo>
                  <a:pt x="920" y="297"/>
                  <a:pt x="994" y="203"/>
                  <a:pt x="946" y="139"/>
                </a:cubicBezTo>
                <a:cubicBezTo>
                  <a:pt x="898" y="75"/>
                  <a:pt x="707" y="40"/>
                  <a:pt x="651" y="20"/>
                </a:cubicBezTo>
                <a:close/>
              </a:path>
            </a:pathLst>
          </a:custGeom>
          <a:noFill/>
          <a:ln w="19050" cap="flat" cmpd="sng">
            <a:solidFill>
              <a:schemeClr val="tx1"/>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59767" name="Freeform 22"/>
          <p:cNvSpPr>
            <a:spLocks/>
          </p:cNvSpPr>
          <p:nvPr/>
        </p:nvSpPr>
        <p:spPr bwMode="auto">
          <a:xfrm>
            <a:off x="5824685" y="2774950"/>
            <a:ext cx="2079625" cy="2720975"/>
          </a:xfrm>
          <a:custGeom>
            <a:avLst/>
            <a:gdLst>
              <a:gd name="T0" fmla="*/ 2147483647 w 1310"/>
              <a:gd name="T1" fmla="*/ 2147483647 h 1714"/>
              <a:gd name="T2" fmla="*/ 2147483647 w 1310"/>
              <a:gd name="T3" fmla="*/ 2147483647 h 1714"/>
              <a:gd name="T4" fmla="*/ 2147483647 w 1310"/>
              <a:gd name="T5" fmla="*/ 2147483647 h 1714"/>
              <a:gd name="T6" fmla="*/ 2147483647 w 1310"/>
              <a:gd name="T7" fmla="*/ 2147483647 h 1714"/>
              <a:gd name="T8" fmla="*/ 2147483647 w 1310"/>
              <a:gd name="T9" fmla="*/ 2147483647 h 1714"/>
              <a:gd name="T10" fmla="*/ 2147483647 w 1310"/>
              <a:gd name="T11" fmla="*/ 2147483647 h 1714"/>
              <a:gd name="T12" fmla="*/ 2147483647 w 1310"/>
              <a:gd name="T13" fmla="*/ 2147483647 h 1714"/>
              <a:gd name="T14" fmla="*/ 2147483647 w 1310"/>
              <a:gd name="T15" fmla="*/ 2147483647 h 1714"/>
              <a:gd name="T16" fmla="*/ 2147483647 w 1310"/>
              <a:gd name="T17" fmla="*/ 2147483647 h 1714"/>
              <a:gd name="T18" fmla="*/ 2147483647 w 1310"/>
              <a:gd name="T19" fmla="*/ 2147483647 h 1714"/>
              <a:gd name="T20" fmla="*/ 2147483647 w 1310"/>
              <a:gd name="T21" fmla="*/ 2147483647 h 1714"/>
              <a:gd name="T22" fmla="*/ 2147483647 w 1310"/>
              <a:gd name="T23" fmla="*/ 2147483647 h 1714"/>
              <a:gd name="T24" fmla="*/ 2147483647 w 1310"/>
              <a:gd name="T25" fmla="*/ 2147483647 h 17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0"/>
              <a:gd name="T40" fmla="*/ 0 h 1714"/>
              <a:gd name="T41" fmla="*/ 1310 w 1310"/>
              <a:gd name="T42" fmla="*/ 1714 h 17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0" h="1714">
                <a:moveTo>
                  <a:pt x="470" y="29"/>
                </a:moveTo>
                <a:cubicBezTo>
                  <a:pt x="373" y="0"/>
                  <a:pt x="308" y="123"/>
                  <a:pt x="245" y="198"/>
                </a:cubicBezTo>
                <a:cubicBezTo>
                  <a:pt x="182" y="273"/>
                  <a:pt x="130" y="385"/>
                  <a:pt x="90" y="479"/>
                </a:cubicBezTo>
                <a:cubicBezTo>
                  <a:pt x="50" y="573"/>
                  <a:pt x="12" y="651"/>
                  <a:pt x="6" y="760"/>
                </a:cubicBezTo>
                <a:cubicBezTo>
                  <a:pt x="0" y="869"/>
                  <a:pt x="7" y="1042"/>
                  <a:pt x="55" y="1132"/>
                </a:cubicBezTo>
                <a:cubicBezTo>
                  <a:pt x="103" y="1222"/>
                  <a:pt x="191" y="1232"/>
                  <a:pt x="294" y="1301"/>
                </a:cubicBezTo>
                <a:cubicBezTo>
                  <a:pt x="397" y="1370"/>
                  <a:pt x="536" y="1479"/>
                  <a:pt x="673" y="1546"/>
                </a:cubicBezTo>
                <a:cubicBezTo>
                  <a:pt x="810" y="1613"/>
                  <a:pt x="1018" y="1714"/>
                  <a:pt x="1116" y="1701"/>
                </a:cubicBezTo>
                <a:cubicBezTo>
                  <a:pt x="1214" y="1688"/>
                  <a:pt x="1310" y="1559"/>
                  <a:pt x="1263" y="1469"/>
                </a:cubicBezTo>
                <a:cubicBezTo>
                  <a:pt x="1216" y="1379"/>
                  <a:pt x="925" y="1270"/>
                  <a:pt x="835" y="1160"/>
                </a:cubicBezTo>
                <a:cubicBezTo>
                  <a:pt x="745" y="1050"/>
                  <a:pt x="723" y="940"/>
                  <a:pt x="722" y="809"/>
                </a:cubicBezTo>
                <a:cubicBezTo>
                  <a:pt x="721" y="678"/>
                  <a:pt x="871" y="504"/>
                  <a:pt x="828" y="373"/>
                </a:cubicBezTo>
                <a:cubicBezTo>
                  <a:pt x="785" y="242"/>
                  <a:pt x="567" y="58"/>
                  <a:pt x="470" y="29"/>
                </a:cubicBezTo>
                <a:close/>
              </a:path>
            </a:pathLst>
          </a:custGeom>
          <a:noFill/>
          <a:ln w="19050" cap="flat" cmpd="sng">
            <a:solidFill>
              <a:schemeClr val="tx1"/>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59768" name="Text Box 23"/>
          <p:cNvSpPr txBox="1">
            <a:spLocks noChangeArrowheads="1"/>
          </p:cNvSpPr>
          <p:nvPr/>
        </p:nvSpPr>
        <p:spPr bwMode="auto">
          <a:xfrm>
            <a:off x="4684089" y="1293813"/>
            <a:ext cx="253479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l-GR" sz="1600" dirty="0">
                <a:solidFill>
                  <a:srgbClr val="CC0000"/>
                </a:solidFill>
              </a:rPr>
              <a:t>Συνοριακοί δρομολογητής</a:t>
            </a:r>
          </a:p>
          <a:p>
            <a:pPr algn="ctr"/>
            <a:r>
              <a:rPr lang="el-GR" sz="1600" dirty="0">
                <a:solidFill>
                  <a:srgbClr val="CC0000"/>
                </a:solidFill>
              </a:rPr>
              <a:t> </a:t>
            </a:r>
            <a:r>
              <a:rPr lang="el-GR" sz="1600" dirty="0">
                <a:solidFill>
                  <a:schemeClr val="tx2">
                    <a:lumMod val="50000"/>
                    <a:lumOff val="50000"/>
                  </a:schemeClr>
                </a:solidFill>
              </a:rPr>
              <a:t>(</a:t>
            </a:r>
            <a:r>
              <a:rPr lang="en-US" sz="1600" dirty="0">
                <a:solidFill>
                  <a:schemeClr val="tx2">
                    <a:lumMod val="50000"/>
                    <a:lumOff val="50000"/>
                  </a:schemeClr>
                </a:solidFill>
              </a:rPr>
              <a:t>boundary router</a:t>
            </a:r>
            <a:r>
              <a:rPr lang="el-GR" sz="1600" dirty="0">
                <a:solidFill>
                  <a:schemeClr val="tx2">
                    <a:lumMod val="50000"/>
                    <a:lumOff val="50000"/>
                  </a:schemeClr>
                </a:solidFill>
              </a:rPr>
              <a:t>)</a:t>
            </a:r>
            <a:endParaRPr lang="en-US" sz="1600" dirty="0">
              <a:solidFill>
                <a:schemeClr val="tx2">
                  <a:lumMod val="50000"/>
                  <a:lumOff val="50000"/>
                </a:schemeClr>
              </a:solidFill>
            </a:endParaRPr>
          </a:p>
        </p:txBody>
      </p:sp>
      <p:sp>
        <p:nvSpPr>
          <p:cNvPr id="159769" name="Text Box 24"/>
          <p:cNvSpPr txBox="1">
            <a:spLocks noChangeArrowheads="1"/>
          </p:cNvSpPr>
          <p:nvPr/>
        </p:nvSpPr>
        <p:spPr bwMode="auto">
          <a:xfrm>
            <a:off x="5906660" y="1927327"/>
            <a:ext cx="323280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l-GR" sz="1600" dirty="0">
                <a:solidFill>
                  <a:srgbClr val="CC0000"/>
                </a:solidFill>
              </a:rPr>
              <a:t>Δρομολογητές δικτυακού κορμού </a:t>
            </a:r>
          </a:p>
          <a:p>
            <a:pPr algn="ctr"/>
            <a:r>
              <a:rPr lang="el-GR" sz="1600" dirty="0">
                <a:solidFill>
                  <a:schemeClr val="tx2">
                    <a:lumMod val="50000"/>
                    <a:lumOff val="50000"/>
                  </a:schemeClr>
                </a:solidFill>
              </a:rPr>
              <a:t>(</a:t>
            </a:r>
            <a:r>
              <a:rPr lang="en-US" sz="1600" dirty="0">
                <a:solidFill>
                  <a:schemeClr val="tx2">
                    <a:lumMod val="50000"/>
                    <a:lumOff val="50000"/>
                  </a:schemeClr>
                </a:solidFill>
              </a:rPr>
              <a:t>backbone router</a:t>
            </a:r>
            <a:r>
              <a:rPr lang="el-GR" sz="1600" dirty="0">
                <a:solidFill>
                  <a:schemeClr val="tx2">
                    <a:lumMod val="50000"/>
                    <a:lumOff val="50000"/>
                  </a:schemeClr>
                </a:solidFill>
              </a:rPr>
              <a:t>)</a:t>
            </a:r>
            <a:endParaRPr lang="en-US" sz="1600" dirty="0">
              <a:solidFill>
                <a:schemeClr val="tx2">
                  <a:lumMod val="50000"/>
                  <a:lumOff val="50000"/>
                </a:schemeClr>
              </a:solidFill>
            </a:endParaRPr>
          </a:p>
        </p:txBody>
      </p:sp>
      <p:sp>
        <p:nvSpPr>
          <p:cNvPr id="159770" name="Text Box 25"/>
          <p:cNvSpPr txBox="1">
            <a:spLocks noChangeArrowheads="1"/>
          </p:cNvSpPr>
          <p:nvPr/>
        </p:nvSpPr>
        <p:spPr bwMode="auto">
          <a:xfrm>
            <a:off x="308143" y="5485498"/>
            <a:ext cx="11931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800" dirty="0"/>
              <a:t>περιοχή</a:t>
            </a:r>
            <a:r>
              <a:rPr lang="en-US" sz="1800" dirty="0"/>
              <a:t> 1</a:t>
            </a:r>
          </a:p>
        </p:txBody>
      </p:sp>
      <p:sp>
        <p:nvSpPr>
          <p:cNvPr id="159771" name="Text Box 26"/>
          <p:cNvSpPr txBox="1">
            <a:spLocks noChangeArrowheads="1"/>
          </p:cNvSpPr>
          <p:nvPr/>
        </p:nvSpPr>
        <p:spPr bwMode="auto">
          <a:xfrm>
            <a:off x="3937407" y="5747400"/>
            <a:ext cx="11931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800" dirty="0"/>
              <a:t>περιοχή</a:t>
            </a:r>
            <a:r>
              <a:rPr lang="en-US" sz="1800" dirty="0"/>
              <a:t> 2</a:t>
            </a:r>
          </a:p>
        </p:txBody>
      </p:sp>
      <p:sp>
        <p:nvSpPr>
          <p:cNvPr id="159772" name="Text Box 27"/>
          <p:cNvSpPr txBox="1">
            <a:spLocks noChangeArrowheads="1"/>
          </p:cNvSpPr>
          <p:nvPr/>
        </p:nvSpPr>
        <p:spPr bwMode="auto">
          <a:xfrm>
            <a:off x="7031185" y="4113213"/>
            <a:ext cx="11931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800" dirty="0"/>
              <a:t>Περιοχή </a:t>
            </a:r>
            <a:r>
              <a:rPr lang="en-US" sz="1800" dirty="0"/>
              <a:t>3</a:t>
            </a:r>
          </a:p>
        </p:txBody>
      </p:sp>
      <p:sp>
        <p:nvSpPr>
          <p:cNvPr id="159773" name="Text Box 28"/>
          <p:cNvSpPr txBox="1">
            <a:spLocks noChangeArrowheads="1"/>
          </p:cNvSpPr>
          <p:nvPr/>
        </p:nvSpPr>
        <p:spPr bwMode="auto">
          <a:xfrm>
            <a:off x="3838883" y="2317147"/>
            <a:ext cx="102951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2000" dirty="0">
                <a:solidFill>
                  <a:schemeClr val="bg1"/>
                </a:solidFill>
                <a:effectLst>
                  <a:outerShdw blurRad="38100" dist="38100" dir="2700000" algn="tl">
                    <a:srgbClr val="000000">
                      <a:alpha val="43137"/>
                    </a:srgbClr>
                  </a:outerShdw>
                </a:effectLst>
              </a:rPr>
              <a:t>Δίκτυο </a:t>
            </a:r>
          </a:p>
          <a:p>
            <a:r>
              <a:rPr lang="el-GR" sz="2000" dirty="0">
                <a:solidFill>
                  <a:schemeClr val="bg1"/>
                </a:solidFill>
                <a:effectLst>
                  <a:outerShdw blurRad="38100" dist="38100" dir="2700000" algn="tl">
                    <a:srgbClr val="000000">
                      <a:alpha val="43137"/>
                    </a:srgbClr>
                  </a:outerShdw>
                </a:effectLst>
              </a:rPr>
              <a:t>κορμού</a:t>
            </a:r>
            <a:endParaRPr lang="en-US" sz="2000" dirty="0">
              <a:solidFill>
                <a:schemeClr val="bg1"/>
              </a:solidFill>
              <a:effectLst>
                <a:outerShdw blurRad="38100" dist="38100" dir="2700000" algn="tl">
                  <a:srgbClr val="000000">
                    <a:alpha val="43137"/>
                  </a:srgbClr>
                </a:outerShdw>
              </a:effectLst>
            </a:endParaRPr>
          </a:p>
        </p:txBody>
      </p:sp>
      <p:sp>
        <p:nvSpPr>
          <p:cNvPr id="159774" name="Text Box 29"/>
          <p:cNvSpPr txBox="1">
            <a:spLocks noChangeArrowheads="1"/>
          </p:cNvSpPr>
          <p:nvPr/>
        </p:nvSpPr>
        <p:spPr bwMode="auto">
          <a:xfrm>
            <a:off x="2492335" y="3684953"/>
            <a:ext cx="1104790" cy="523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5000"/>
              </a:lnSpc>
            </a:pPr>
            <a:r>
              <a:rPr lang="el-GR" sz="1100" dirty="0">
                <a:solidFill>
                  <a:srgbClr val="C00000"/>
                </a:solidFill>
              </a:rPr>
              <a:t>Παραμεθόριοι</a:t>
            </a:r>
          </a:p>
          <a:p>
            <a:pPr>
              <a:lnSpc>
                <a:spcPct val="85000"/>
              </a:lnSpc>
            </a:pPr>
            <a:r>
              <a:rPr lang="el-GR" sz="1100" dirty="0">
                <a:solidFill>
                  <a:srgbClr val="C00000"/>
                </a:solidFill>
              </a:rPr>
              <a:t>συνοριακοί </a:t>
            </a:r>
          </a:p>
          <a:p>
            <a:pPr>
              <a:lnSpc>
                <a:spcPct val="85000"/>
              </a:lnSpc>
            </a:pPr>
            <a:r>
              <a:rPr lang="el-GR" sz="1100" dirty="0">
                <a:solidFill>
                  <a:srgbClr val="C00000"/>
                </a:solidFill>
              </a:rPr>
              <a:t>δρομολογητές </a:t>
            </a:r>
            <a:endParaRPr lang="en-US" sz="1100" dirty="0">
              <a:solidFill>
                <a:srgbClr val="C00000"/>
              </a:solidFill>
            </a:endParaRPr>
          </a:p>
        </p:txBody>
      </p:sp>
      <p:sp>
        <p:nvSpPr>
          <p:cNvPr id="159775" name="Text Box 30"/>
          <p:cNvSpPr txBox="1">
            <a:spLocks noChangeArrowheads="1"/>
          </p:cNvSpPr>
          <p:nvPr/>
        </p:nvSpPr>
        <p:spPr bwMode="auto">
          <a:xfrm>
            <a:off x="5413522" y="5048250"/>
            <a:ext cx="93345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5000"/>
              </a:lnSpc>
            </a:pPr>
            <a:r>
              <a:rPr lang="en-US" sz="1800">
                <a:solidFill>
                  <a:srgbClr val="CC0000"/>
                </a:solidFill>
              </a:rPr>
              <a:t>internal</a:t>
            </a:r>
          </a:p>
          <a:p>
            <a:pPr>
              <a:lnSpc>
                <a:spcPct val="85000"/>
              </a:lnSpc>
            </a:pPr>
            <a:r>
              <a:rPr lang="en-US" sz="1800">
                <a:solidFill>
                  <a:srgbClr val="CC0000"/>
                </a:solidFill>
              </a:rPr>
              <a:t>routers</a:t>
            </a:r>
          </a:p>
        </p:txBody>
      </p:sp>
      <p:sp>
        <p:nvSpPr>
          <p:cNvPr id="159776" name="Line 242"/>
          <p:cNvSpPr>
            <a:spLocks noChangeShapeType="1"/>
          </p:cNvSpPr>
          <p:nvPr/>
        </p:nvSpPr>
        <p:spPr bwMode="auto">
          <a:xfrm flipV="1">
            <a:off x="6391422" y="5018088"/>
            <a:ext cx="490538" cy="200025"/>
          </a:xfrm>
          <a:prstGeom prst="line">
            <a:avLst/>
          </a:prstGeom>
          <a:noFill/>
          <a:ln w="9525">
            <a:solidFill>
              <a:srgbClr val="CC00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159777" name="Line 243"/>
          <p:cNvSpPr>
            <a:spLocks noChangeShapeType="1"/>
          </p:cNvSpPr>
          <p:nvPr/>
        </p:nvSpPr>
        <p:spPr bwMode="auto">
          <a:xfrm flipH="1" flipV="1">
            <a:off x="5003947" y="4892675"/>
            <a:ext cx="481013" cy="300038"/>
          </a:xfrm>
          <a:prstGeom prst="line">
            <a:avLst/>
          </a:prstGeom>
          <a:noFill/>
          <a:ln w="9525">
            <a:solidFill>
              <a:srgbClr val="CC00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159778" name="Line 244"/>
          <p:cNvSpPr>
            <a:spLocks noChangeShapeType="1"/>
          </p:cNvSpPr>
          <p:nvPr/>
        </p:nvSpPr>
        <p:spPr bwMode="auto">
          <a:xfrm flipV="1">
            <a:off x="4307035" y="1081088"/>
            <a:ext cx="0" cy="792162"/>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79" name="Line 245"/>
          <p:cNvSpPr>
            <a:spLocks noChangeShapeType="1"/>
          </p:cNvSpPr>
          <p:nvPr/>
        </p:nvSpPr>
        <p:spPr bwMode="auto">
          <a:xfrm flipH="1">
            <a:off x="5995820" y="2216227"/>
            <a:ext cx="273364" cy="127941"/>
          </a:xfrm>
          <a:prstGeom prst="line">
            <a:avLst/>
          </a:prstGeom>
          <a:noFill/>
          <a:ln w="9525">
            <a:solidFill>
              <a:srgbClr val="CC00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159780" name="Line 246"/>
          <p:cNvSpPr>
            <a:spLocks noChangeShapeType="1"/>
          </p:cNvSpPr>
          <p:nvPr/>
        </p:nvSpPr>
        <p:spPr bwMode="auto">
          <a:xfrm flipH="1">
            <a:off x="4545775" y="1639043"/>
            <a:ext cx="358300" cy="303709"/>
          </a:xfrm>
          <a:prstGeom prst="line">
            <a:avLst/>
          </a:prstGeom>
          <a:noFill/>
          <a:ln w="9525">
            <a:solidFill>
              <a:srgbClr val="CC00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159781" name="Line 247"/>
          <p:cNvSpPr>
            <a:spLocks noChangeShapeType="1"/>
          </p:cNvSpPr>
          <p:nvPr/>
        </p:nvSpPr>
        <p:spPr bwMode="auto">
          <a:xfrm flipV="1">
            <a:off x="3124347" y="3519488"/>
            <a:ext cx="809625" cy="192933"/>
          </a:xfrm>
          <a:prstGeom prst="line">
            <a:avLst/>
          </a:prstGeom>
          <a:noFill/>
          <a:ln w="9525">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159782" name="Line 248"/>
          <p:cNvSpPr>
            <a:spLocks noChangeShapeType="1"/>
          </p:cNvSpPr>
          <p:nvPr/>
        </p:nvSpPr>
        <p:spPr bwMode="auto">
          <a:xfrm flipH="1" flipV="1">
            <a:off x="2413146" y="3270249"/>
            <a:ext cx="454422" cy="376718"/>
          </a:xfrm>
          <a:prstGeom prst="line">
            <a:avLst/>
          </a:prstGeom>
          <a:noFill/>
          <a:ln w="9525">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nvGrpSpPr>
          <p:cNvPr id="159783" name="Group 249"/>
          <p:cNvGrpSpPr>
            <a:grpSpLocks/>
          </p:cNvGrpSpPr>
          <p:nvPr/>
        </p:nvGrpSpPr>
        <p:grpSpPr bwMode="auto">
          <a:xfrm>
            <a:off x="5346847" y="2276475"/>
            <a:ext cx="644525" cy="282575"/>
            <a:chOff x="4396" y="1245"/>
            <a:chExt cx="672" cy="248"/>
          </a:xfrm>
        </p:grpSpPr>
        <p:sp>
          <p:nvSpPr>
            <p:cNvPr id="159911"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912"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913"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914" name="Group 253"/>
            <p:cNvGrpSpPr>
              <a:grpSpLocks/>
            </p:cNvGrpSpPr>
            <p:nvPr/>
          </p:nvGrpSpPr>
          <p:grpSpPr bwMode="auto">
            <a:xfrm>
              <a:off x="4530" y="1287"/>
              <a:ext cx="377" cy="75"/>
              <a:chOff x="2468" y="1332"/>
              <a:chExt cx="310" cy="60"/>
            </a:xfrm>
          </p:grpSpPr>
          <p:sp>
            <p:nvSpPr>
              <p:cNvPr id="159917" name="Freeform 25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918" name="Freeform 25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915" name="Line 256"/>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916" name="Line 257"/>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84" name="Group 258"/>
          <p:cNvGrpSpPr>
            <a:grpSpLocks/>
          </p:cNvGrpSpPr>
          <p:nvPr/>
        </p:nvGrpSpPr>
        <p:grpSpPr bwMode="auto">
          <a:xfrm>
            <a:off x="6269185" y="3119438"/>
            <a:ext cx="644525" cy="282575"/>
            <a:chOff x="4396" y="1245"/>
            <a:chExt cx="672" cy="248"/>
          </a:xfrm>
        </p:grpSpPr>
        <p:sp>
          <p:nvSpPr>
            <p:cNvPr id="159903"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904"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905"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906" name="Group 262"/>
            <p:cNvGrpSpPr>
              <a:grpSpLocks/>
            </p:cNvGrpSpPr>
            <p:nvPr/>
          </p:nvGrpSpPr>
          <p:grpSpPr bwMode="auto">
            <a:xfrm>
              <a:off x="4530" y="1287"/>
              <a:ext cx="377" cy="75"/>
              <a:chOff x="2468" y="1332"/>
              <a:chExt cx="310" cy="60"/>
            </a:xfrm>
          </p:grpSpPr>
          <p:sp>
            <p:nvSpPr>
              <p:cNvPr id="159909" name="Freeform 26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910" name="Freeform 26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907" name="Line 265"/>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908" name="Line 266"/>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85" name="Group 267"/>
          <p:cNvGrpSpPr>
            <a:grpSpLocks/>
          </p:cNvGrpSpPr>
          <p:nvPr/>
        </p:nvGrpSpPr>
        <p:grpSpPr bwMode="auto">
          <a:xfrm>
            <a:off x="6053285" y="3952875"/>
            <a:ext cx="644525" cy="282575"/>
            <a:chOff x="4396" y="1245"/>
            <a:chExt cx="672" cy="248"/>
          </a:xfrm>
        </p:grpSpPr>
        <p:sp>
          <p:nvSpPr>
            <p:cNvPr id="159895"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96"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97"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98" name="Group 271"/>
            <p:cNvGrpSpPr>
              <a:grpSpLocks/>
            </p:cNvGrpSpPr>
            <p:nvPr/>
          </p:nvGrpSpPr>
          <p:grpSpPr bwMode="auto">
            <a:xfrm>
              <a:off x="4530" y="1287"/>
              <a:ext cx="377" cy="75"/>
              <a:chOff x="2468" y="1332"/>
              <a:chExt cx="310" cy="60"/>
            </a:xfrm>
          </p:grpSpPr>
          <p:sp>
            <p:nvSpPr>
              <p:cNvPr id="159901" name="Freeform 27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902" name="Freeform 27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899" name="Line 274"/>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900" name="Line 275"/>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86" name="Group 276"/>
          <p:cNvGrpSpPr>
            <a:grpSpLocks/>
          </p:cNvGrpSpPr>
          <p:nvPr/>
        </p:nvGrpSpPr>
        <p:grpSpPr bwMode="auto">
          <a:xfrm>
            <a:off x="6862910" y="4797425"/>
            <a:ext cx="644525" cy="282575"/>
            <a:chOff x="4396" y="1245"/>
            <a:chExt cx="672" cy="248"/>
          </a:xfrm>
        </p:grpSpPr>
        <p:sp>
          <p:nvSpPr>
            <p:cNvPr id="159887"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88"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89"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90" name="Group 280"/>
            <p:cNvGrpSpPr>
              <a:grpSpLocks/>
            </p:cNvGrpSpPr>
            <p:nvPr/>
          </p:nvGrpSpPr>
          <p:grpSpPr bwMode="auto">
            <a:xfrm>
              <a:off x="4530" y="1287"/>
              <a:ext cx="377" cy="75"/>
              <a:chOff x="2468" y="1332"/>
              <a:chExt cx="310" cy="60"/>
            </a:xfrm>
          </p:grpSpPr>
          <p:sp>
            <p:nvSpPr>
              <p:cNvPr id="159893" name="Freeform 28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894" name="Freeform 28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891" name="Line 283"/>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92" name="Line 284"/>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87" name="Group 285"/>
          <p:cNvGrpSpPr>
            <a:grpSpLocks/>
          </p:cNvGrpSpPr>
          <p:nvPr/>
        </p:nvGrpSpPr>
        <p:grpSpPr bwMode="auto">
          <a:xfrm>
            <a:off x="3992710" y="1871663"/>
            <a:ext cx="644525" cy="282575"/>
            <a:chOff x="4396" y="1245"/>
            <a:chExt cx="672" cy="248"/>
          </a:xfrm>
        </p:grpSpPr>
        <p:sp>
          <p:nvSpPr>
            <p:cNvPr id="159879"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80"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81"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82" name="Group 289"/>
            <p:cNvGrpSpPr>
              <a:grpSpLocks/>
            </p:cNvGrpSpPr>
            <p:nvPr/>
          </p:nvGrpSpPr>
          <p:grpSpPr bwMode="auto">
            <a:xfrm>
              <a:off x="4530" y="1287"/>
              <a:ext cx="377" cy="75"/>
              <a:chOff x="2468" y="1332"/>
              <a:chExt cx="310" cy="60"/>
            </a:xfrm>
          </p:grpSpPr>
          <p:sp>
            <p:nvSpPr>
              <p:cNvPr id="159885" name="Freeform 2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886" name="Freeform 2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883" name="Line 292"/>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84" name="Line 293"/>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88" name="Group 294"/>
          <p:cNvGrpSpPr>
            <a:grpSpLocks/>
          </p:cNvGrpSpPr>
          <p:nvPr/>
        </p:nvGrpSpPr>
        <p:grpSpPr bwMode="auto">
          <a:xfrm>
            <a:off x="4011760" y="3273425"/>
            <a:ext cx="644525" cy="282575"/>
            <a:chOff x="4396" y="1245"/>
            <a:chExt cx="672" cy="248"/>
          </a:xfrm>
        </p:grpSpPr>
        <p:sp>
          <p:nvSpPr>
            <p:cNvPr id="159871"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72"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73"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74" name="Group 298"/>
            <p:cNvGrpSpPr>
              <a:grpSpLocks/>
            </p:cNvGrpSpPr>
            <p:nvPr/>
          </p:nvGrpSpPr>
          <p:grpSpPr bwMode="auto">
            <a:xfrm>
              <a:off x="4530" y="1287"/>
              <a:ext cx="377" cy="75"/>
              <a:chOff x="2468" y="1332"/>
              <a:chExt cx="310" cy="60"/>
            </a:xfrm>
          </p:grpSpPr>
          <p:sp>
            <p:nvSpPr>
              <p:cNvPr id="159877" name="Freeform 29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878" name="Freeform 30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875" name="Line 301"/>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76" name="Line 302"/>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89" name="Group 303"/>
          <p:cNvGrpSpPr>
            <a:grpSpLocks/>
          </p:cNvGrpSpPr>
          <p:nvPr/>
        </p:nvGrpSpPr>
        <p:grpSpPr bwMode="auto">
          <a:xfrm>
            <a:off x="2759222" y="2276475"/>
            <a:ext cx="644525" cy="282575"/>
            <a:chOff x="4396" y="1245"/>
            <a:chExt cx="672" cy="248"/>
          </a:xfrm>
        </p:grpSpPr>
        <p:sp>
          <p:nvSpPr>
            <p:cNvPr id="159863"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64"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65"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66" name="Group 307"/>
            <p:cNvGrpSpPr>
              <a:grpSpLocks/>
            </p:cNvGrpSpPr>
            <p:nvPr/>
          </p:nvGrpSpPr>
          <p:grpSpPr bwMode="auto">
            <a:xfrm>
              <a:off x="4530" y="1287"/>
              <a:ext cx="377" cy="75"/>
              <a:chOff x="2468" y="1332"/>
              <a:chExt cx="310" cy="60"/>
            </a:xfrm>
          </p:grpSpPr>
          <p:sp>
            <p:nvSpPr>
              <p:cNvPr id="159869" name="Freeform 30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870" name="Freeform 30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867" name="Line 310"/>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68" name="Line 311"/>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90" name="Group 312"/>
          <p:cNvGrpSpPr>
            <a:grpSpLocks/>
          </p:cNvGrpSpPr>
          <p:nvPr/>
        </p:nvGrpSpPr>
        <p:grpSpPr bwMode="auto">
          <a:xfrm>
            <a:off x="1774972" y="3063875"/>
            <a:ext cx="644525" cy="282575"/>
            <a:chOff x="4396" y="1245"/>
            <a:chExt cx="672" cy="248"/>
          </a:xfrm>
        </p:grpSpPr>
        <p:sp>
          <p:nvSpPr>
            <p:cNvPr id="159855"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56"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57"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58" name="Group 316"/>
            <p:cNvGrpSpPr>
              <a:grpSpLocks/>
            </p:cNvGrpSpPr>
            <p:nvPr/>
          </p:nvGrpSpPr>
          <p:grpSpPr bwMode="auto">
            <a:xfrm>
              <a:off x="4530" y="1287"/>
              <a:ext cx="377" cy="75"/>
              <a:chOff x="2468" y="1332"/>
              <a:chExt cx="310" cy="60"/>
            </a:xfrm>
          </p:grpSpPr>
          <p:sp>
            <p:nvSpPr>
              <p:cNvPr id="159861" name="Freeform 31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862" name="Freeform 31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859" name="Line 319"/>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60" name="Line 320"/>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91" name="Group 321"/>
          <p:cNvGrpSpPr>
            <a:grpSpLocks/>
          </p:cNvGrpSpPr>
          <p:nvPr/>
        </p:nvGrpSpPr>
        <p:grpSpPr bwMode="auto">
          <a:xfrm>
            <a:off x="1225697" y="3841750"/>
            <a:ext cx="644525" cy="282575"/>
            <a:chOff x="4396" y="1245"/>
            <a:chExt cx="672" cy="248"/>
          </a:xfrm>
        </p:grpSpPr>
        <p:sp>
          <p:nvSpPr>
            <p:cNvPr id="159847"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48"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49"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50" name="Group 325"/>
            <p:cNvGrpSpPr>
              <a:grpSpLocks/>
            </p:cNvGrpSpPr>
            <p:nvPr/>
          </p:nvGrpSpPr>
          <p:grpSpPr bwMode="auto">
            <a:xfrm>
              <a:off x="4530" y="1287"/>
              <a:ext cx="377" cy="75"/>
              <a:chOff x="2468" y="1332"/>
              <a:chExt cx="310" cy="60"/>
            </a:xfrm>
          </p:grpSpPr>
          <p:sp>
            <p:nvSpPr>
              <p:cNvPr id="159853" name="Freeform 32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854" name="Freeform 32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851" name="Line 328"/>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52" name="Line 329"/>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92" name="Group 330"/>
          <p:cNvGrpSpPr>
            <a:grpSpLocks/>
          </p:cNvGrpSpPr>
          <p:nvPr/>
        </p:nvGrpSpPr>
        <p:grpSpPr bwMode="auto">
          <a:xfrm>
            <a:off x="1813072" y="4362450"/>
            <a:ext cx="644525" cy="282575"/>
            <a:chOff x="4396" y="1245"/>
            <a:chExt cx="672" cy="248"/>
          </a:xfrm>
        </p:grpSpPr>
        <p:sp>
          <p:nvSpPr>
            <p:cNvPr id="159839"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40"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41"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42" name="Group 334"/>
            <p:cNvGrpSpPr>
              <a:grpSpLocks/>
            </p:cNvGrpSpPr>
            <p:nvPr/>
          </p:nvGrpSpPr>
          <p:grpSpPr bwMode="auto">
            <a:xfrm>
              <a:off x="4530" y="1287"/>
              <a:ext cx="377" cy="75"/>
              <a:chOff x="2468" y="1332"/>
              <a:chExt cx="310" cy="60"/>
            </a:xfrm>
          </p:grpSpPr>
          <p:sp>
            <p:nvSpPr>
              <p:cNvPr id="159845" name="Freeform 33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846" name="Freeform 33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843" name="Line 337"/>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44" name="Line 338"/>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93" name="Group 339"/>
          <p:cNvGrpSpPr>
            <a:grpSpLocks/>
          </p:cNvGrpSpPr>
          <p:nvPr/>
        </p:nvGrpSpPr>
        <p:grpSpPr bwMode="auto">
          <a:xfrm>
            <a:off x="1463822" y="5095875"/>
            <a:ext cx="644525" cy="282575"/>
            <a:chOff x="4396" y="1245"/>
            <a:chExt cx="672" cy="248"/>
          </a:xfrm>
        </p:grpSpPr>
        <p:sp>
          <p:nvSpPr>
            <p:cNvPr id="159831"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32"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33"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34" name="Group 343"/>
            <p:cNvGrpSpPr>
              <a:grpSpLocks/>
            </p:cNvGrpSpPr>
            <p:nvPr/>
          </p:nvGrpSpPr>
          <p:grpSpPr bwMode="auto">
            <a:xfrm>
              <a:off x="4530" y="1287"/>
              <a:ext cx="377" cy="75"/>
              <a:chOff x="2468" y="1332"/>
              <a:chExt cx="310" cy="60"/>
            </a:xfrm>
          </p:grpSpPr>
          <p:sp>
            <p:nvSpPr>
              <p:cNvPr id="159837" name="Freeform 34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838" name="Freeform 34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835" name="Line 346"/>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36" name="Line 347"/>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94" name="Group 348"/>
          <p:cNvGrpSpPr>
            <a:grpSpLocks/>
          </p:cNvGrpSpPr>
          <p:nvPr/>
        </p:nvGrpSpPr>
        <p:grpSpPr bwMode="auto">
          <a:xfrm>
            <a:off x="633560" y="4511675"/>
            <a:ext cx="644525" cy="282575"/>
            <a:chOff x="4396" y="1245"/>
            <a:chExt cx="672" cy="248"/>
          </a:xfrm>
        </p:grpSpPr>
        <p:sp>
          <p:nvSpPr>
            <p:cNvPr id="159823"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24"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25"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26" name="Group 352"/>
            <p:cNvGrpSpPr>
              <a:grpSpLocks/>
            </p:cNvGrpSpPr>
            <p:nvPr/>
          </p:nvGrpSpPr>
          <p:grpSpPr bwMode="auto">
            <a:xfrm>
              <a:off x="4530" y="1287"/>
              <a:ext cx="377" cy="75"/>
              <a:chOff x="2468" y="1332"/>
              <a:chExt cx="310" cy="60"/>
            </a:xfrm>
          </p:grpSpPr>
          <p:sp>
            <p:nvSpPr>
              <p:cNvPr id="159829" name="Freeform 35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830" name="Freeform 35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827" name="Line 355"/>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28" name="Line 356"/>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95" name="Group 357"/>
          <p:cNvGrpSpPr>
            <a:grpSpLocks/>
          </p:cNvGrpSpPr>
          <p:nvPr/>
        </p:nvGrpSpPr>
        <p:grpSpPr bwMode="auto">
          <a:xfrm>
            <a:off x="3594247" y="4191000"/>
            <a:ext cx="644525" cy="282575"/>
            <a:chOff x="4396" y="1245"/>
            <a:chExt cx="672" cy="248"/>
          </a:xfrm>
        </p:grpSpPr>
        <p:sp>
          <p:nvSpPr>
            <p:cNvPr id="159815"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16"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17"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18" name="Group 361"/>
            <p:cNvGrpSpPr>
              <a:grpSpLocks/>
            </p:cNvGrpSpPr>
            <p:nvPr/>
          </p:nvGrpSpPr>
          <p:grpSpPr bwMode="auto">
            <a:xfrm>
              <a:off x="4530" y="1287"/>
              <a:ext cx="377" cy="75"/>
              <a:chOff x="2468" y="1332"/>
              <a:chExt cx="310" cy="60"/>
            </a:xfrm>
          </p:grpSpPr>
          <p:sp>
            <p:nvSpPr>
              <p:cNvPr id="159821" name="Freeform 36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822" name="Freeform 36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819" name="Line 364"/>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20" name="Line 365"/>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96" name="Group 366"/>
          <p:cNvGrpSpPr>
            <a:grpSpLocks/>
          </p:cNvGrpSpPr>
          <p:nvPr/>
        </p:nvGrpSpPr>
        <p:grpSpPr bwMode="auto">
          <a:xfrm>
            <a:off x="4405460" y="4610100"/>
            <a:ext cx="644525" cy="282575"/>
            <a:chOff x="4396" y="1245"/>
            <a:chExt cx="672" cy="248"/>
          </a:xfrm>
        </p:grpSpPr>
        <p:sp>
          <p:nvSpPr>
            <p:cNvPr id="159807"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08"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09"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10" name="Group 370"/>
            <p:cNvGrpSpPr>
              <a:grpSpLocks/>
            </p:cNvGrpSpPr>
            <p:nvPr/>
          </p:nvGrpSpPr>
          <p:grpSpPr bwMode="auto">
            <a:xfrm>
              <a:off x="4530" y="1287"/>
              <a:ext cx="377" cy="75"/>
              <a:chOff x="2468" y="1332"/>
              <a:chExt cx="310" cy="60"/>
            </a:xfrm>
          </p:grpSpPr>
          <p:sp>
            <p:nvSpPr>
              <p:cNvPr id="159813" name="Freeform 37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814" name="Freeform 37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811" name="Line 373"/>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12" name="Line 374"/>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97" name="Group 375"/>
          <p:cNvGrpSpPr>
            <a:grpSpLocks/>
          </p:cNvGrpSpPr>
          <p:nvPr/>
        </p:nvGrpSpPr>
        <p:grpSpPr bwMode="auto">
          <a:xfrm>
            <a:off x="3821260" y="5051425"/>
            <a:ext cx="644525" cy="282575"/>
            <a:chOff x="4396" y="1245"/>
            <a:chExt cx="672" cy="248"/>
          </a:xfrm>
        </p:grpSpPr>
        <p:sp>
          <p:nvSpPr>
            <p:cNvPr id="159799"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00"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01"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02" name="Group 379"/>
            <p:cNvGrpSpPr>
              <a:grpSpLocks/>
            </p:cNvGrpSpPr>
            <p:nvPr/>
          </p:nvGrpSpPr>
          <p:grpSpPr bwMode="auto">
            <a:xfrm>
              <a:off x="4530" y="1287"/>
              <a:ext cx="377" cy="75"/>
              <a:chOff x="2468" y="1332"/>
              <a:chExt cx="310" cy="60"/>
            </a:xfrm>
          </p:grpSpPr>
          <p:sp>
            <p:nvSpPr>
              <p:cNvPr id="159805" name="Freeform 38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806" name="Freeform 38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803" name="Line 382"/>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04" name="Line 383"/>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81" name="Rectangle 4">
            <a:extLst>
              <a:ext uri="{FF2B5EF4-FFF2-40B4-BE49-F238E27FC236}">
                <a16:creationId xmlns:a16="http://schemas.microsoft.com/office/drawing/2014/main" id="{11B4EFC1-DEF8-4396-9C7B-64EEED1DC87D}"/>
              </a:ext>
            </a:extLst>
          </p:cNvPr>
          <p:cNvSpPr txBox="1">
            <a:spLocks noChangeArrowheads="1"/>
          </p:cNvSpPr>
          <p:nvPr/>
        </p:nvSpPr>
        <p:spPr bwMode="auto">
          <a:xfrm>
            <a:off x="-242740" y="228600"/>
            <a:ext cx="7772400" cy="871538"/>
          </a:xfrm>
          <a:prstGeom prst="rect">
            <a:avLst/>
          </a:prstGeom>
          <a:no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en-US" sz="4000" b="1" u="none">
                <a:solidFill>
                  <a:srgbClr val="000099"/>
                </a:solidFill>
                <a:latin typeface="Gill Sans Nova" panose="020B0602020104020203" pitchFamily="34" charset="0"/>
                <a:ea typeface="ＭＳ Ｐゴシック" charset="0"/>
                <a:cs typeface="+mj-cs"/>
              </a:defRPr>
            </a:lvl1pPr>
            <a:lvl2pPr algn="ctr" rtl="0" eaLnBrk="0" fontAlgn="base" hangingPunct="0">
              <a:spcBef>
                <a:spcPct val="0"/>
              </a:spcBef>
              <a:spcAft>
                <a:spcPct val="0"/>
              </a:spcAft>
              <a:defRPr sz="3200" u="sng">
                <a:solidFill>
                  <a:schemeClr val="accent2"/>
                </a:solidFill>
                <a:latin typeface="Comic Sans MS" pitchFamily="66" charset="0"/>
              </a:defRPr>
            </a:lvl2pPr>
            <a:lvl3pPr algn="ctr" rtl="0" eaLnBrk="0" fontAlgn="base" hangingPunct="0">
              <a:spcBef>
                <a:spcPct val="0"/>
              </a:spcBef>
              <a:spcAft>
                <a:spcPct val="0"/>
              </a:spcAft>
              <a:defRPr sz="3200" u="sng">
                <a:solidFill>
                  <a:schemeClr val="accent2"/>
                </a:solidFill>
                <a:latin typeface="Comic Sans MS" pitchFamily="66" charset="0"/>
              </a:defRPr>
            </a:lvl3pPr>
            <a:lvl4pPr algn="ctr" rtl="0" eaLnBrk="0" fontAlgn="base" hangingPunct="0">
              <a:spcBef>
                <a:spcPct val="0"/>
              </a:spcBef>
              <a:spcAft>
                <a:spcPct val="0"/>
              </a:spcAft>
              <a:defRPr sz="3200" u="sng">
                <a:solidFill>
                  <a:schemeClr val="accent2"/>
                </a:solidFill>
                <a:latin typeface="Comic Sans MS" pitchFamily="66" charset="0"/>
              </a:defRPr>
            </a:lvl4pPr>
            <a:lvl5pPr algn="ctr" rtl="0" eaLnBrk="0" fontAlgn="base" hangingPunct="0">
              <a:spcBef>
                <a:spcPct val="0"/>
              </a:spcBef>
              <a:spcAft>
                <a:spcPct val="0"/>
              </a:spcAft>
              <a:defRPr sz="3200" u="sng">
                <a:solidFill>
                  <a:schemeClr val="accent2"/>
                </a:solidFill>
                <a:latin typeface="Comic Sans MS" pitchFamily="66" charset="0"/>
              </a:defRPr>
            </a:lvl5pPr>
            <a:lvl6pPr marL="457200" algn="ctr" rtl="0" eaLnBrk="0" fontAlgn="base" hangingPunct="0">
              <a:spcBef>
                <a:spcPct val="0"/>
              </a:spcBef>
              <a:spcAft>
                <a:spcPct val="0"/>
              </a:spcAft>
              <a:defRPr sz="3200" u="sng">
                <a:solidFill>
                  <a:schemeClr val="accent2"/>
                </a:solidFill>
                <a:latin typeface="Comic Sans MS" pitchFamily="66" charset="0"/>
              </a:defRPr>
            </a:lvl6pPr>
            <a:lvl7pPr marL="914400" algn="ctr" rtl="0" eaLnBrk="0" fontAlgn="base" hangingPunct="0">
              <a:spcBef>
                <a:spcPct val="0"/>
              </a:spcBef>
              <a:spcAft>
                <a:spcPct val="0"/>
              </a:spcAft>
              <a:defRPr sz="3200" u="sng">
                <a:solidFill>
                  <a:schemeClr val="accent2"/>
                </a:solidFill>
                <a:latin typeface="Comic Sans MS" pitchFamily="66" charset="0"/>
              </a:defRPr>
            </a:lvl7pPr>
            <a:lvl8pPr marL="1371600" algn="ctr" rtl="0" eaLnBrk="0" fontAlgn="base" hangingPunct="0">
              <a:spcBef>
                <a:spcPct val="0"/>
              </a:spcBef>
              <a:spcAft>
                <a:spcPct val="0"/>
              </a:spcAft>
              <a:defRPr sz="3200" u="sng">
                <a:solidFill>
                  <a:schemeClr val="accent2"/>
                </a:solidFill>
                <a:latin typeface="Comic Sans MS" pitchFamily="66" charset="0"/>
              </a:defRPr>
            </a:lvl8pPr>
            <a:lvl9pPr marL="1828800" algn="ctr" rtl="0" eaLnBrk="0" fontAlgn="base" hangingPunct="0">
              <a:spcBef>
                <a:spcPct val="0"/>
              </a:spcBef>
              <a:spcAft>
                <a:spcPct val="0"/>
              </a:spcAft>
              <a:defRPr sz="3200" u="sng">
                <a:solidFill>
                  <a:schemeClr val="accent2"/>
                </a:solidFill>
                <a:latin typeface="Comic Sans MS" pitchFamily="66" charset="0"/>
              </a:defRPr>
            </a:lvl9pPr>
          </a:lstStyle>
          <a:p>
            <a:r>
              <a:rPr lang="en-US" kern="0"/>
              <a:t>Y</a:t>
            </a:r>
            <a:r>
              <a:rPr lang="el-GR" kern="0"/>
              <a:t>ποκείμενο δίκτυο</a:t>
            </a:r>
            <a:endParaRPr lang="el-GR" kern="0" dirty="0"/>
          </a:p>
        </p:txBody>
      </p:sp>
      <p:grpSp>
        <p:nvGrpSpPr>
          <p:cNvPr id="182" name="Gráfico 247">
            <a:extLst>
              <a:ext uri="{FF2B5EF4-FFF2-40B4-BE49-F238E27FC236}">
                <a16:creationId xmlns:a16="http://schemas.microsoft.com/office/drawing/2014/main" id="{D27ACD6C-0057-41D2-B81E-5C457234C53E}"/>
              </a:ext>
            </a:extLst>
          </p:cNvPr>
          <p:cNvGrpSpPr/>
          <p:nvPr/>
        </p:nvGrpSpPr>
        <p:grpSpPr>
          <a:xfrm>
            <a:off x="1509331" y="1337843"/>
            <a:ext cx="570831" cy="570831"/>
            <a:chOff x="9828725" y="4816076"/>
            <a:chExt cx="570831" cy="570831"/>
          </a:xfrm>
        </p:grpSpPr>
        <p:sp>
          <p:nvSpPr>
            <p:cNvPr id="183" name="Forma libre 335">
              <a:extLst>
                <a:ext uri="{FF2B5EF4-FFF2-40B4-BE49-F238E27FC236}">
                  <a16:creationId xmlns:a16="http://schemas.microsoft.com/office/drawing/2014/main" id="{51AE45A5-C56B-4A3C-823D-89957F0CCE9A}"/>
                </a:ext>
              </a:extLst>
            </p:cNvPr>
            <p:cNvSpPr/>
            <p:nvPr/>
          </p:nvSpPr>
          <p:spPr>
            <a:xfrm>
              <a:off x="9827812" y="4815351"/>
              <a:ext cx="572048" cy="572048"/>
            </a:xfrm>
            <a:custGeom>
              <a:avLst/>
              <a:gdLst>
                <a:gd name="connsiteX0" fmla="*/ 410031 w 572048"/>
                <a:gd name="connsiteY0" fmla="*/ 181201 h 572048"/>
                <a:gd name="connsiteX1" fmla="*/ 416357 w 572048"/>
                <a:gd name="connsiteY1" fmla="*/ 182481 h 572048"/>
                <a:gd name="connsiteX2" fmla="*/ 442322 w 572048"/>
                <a:gd name="connsiteY2" fmla="*/ 156516 h 572048"/>
                <a:gd name="connsiteX3" fmla="*/ 416357 w 572048"/>
                <a:gd name="connsiteY3" fmla="*/ 130551 h 572048"/>
                <a:gd name="connsiteX4" fmla="*/ 390392 w 572048"/>
                <a:gd name="connsiteY4" fmla="*/ 156516 h 572048"/>
                <a:gd name="connsiteX5" fmla="*/ 391673 w 572048"/>
                <a:gd name="connsiteY5" fmla="*/ 162843 h 572048"/>
                <a:gd name="connsiteX6" fmla="*/ 350754 w 572048"/>
                <a:gd name="connsiteY6" fmla="*/ 203760 h 572048"/>
                <a:gd name="connsiteX7" fmla="*/ 12476 w 572048"/>
                <a:gd name="connsiteY7" fmla="*/ 12287 h 572048"/>
                <a:gd name="connsiteX8" fmla="*/ 1542 w 572048"/>
                <a:gd name="connsiteY8" fmla="*/ 41939 h 572048"/>
                <a:gd name="connsiteX9" fmla="*/ 913 w 572048"/>
                <a:gd name="connsiteY9" fmla="*/ 43996 h 572048"/>
                <a:gd name="connsiteX10" fmla="*/ 913 w 572048"/>
                <a:gd name="connsiteY10" fmla="*/ 134875 h 572048"/>
                <a:gd name="connsiteX11" fmla="*/ 438000 w 572048"/>
                <a:gd name="connsiteY11" fmla="*/ 571961 h 572048"/>
                <a:gd name="connsiteX12" fmla="*/ 528879 w 572048"/>
                <a:gd name="connsiteY12" fmla="*/ 571961 h 572048"/>
                <a:gd name="connsiteX13" fmla="*/ 529634 w 572048"/>
                <a:gd name="connsiteY13" fmla="*/ 571720 h 572048"/>
                <a:gd name="connsiteX14" fmla="*/ 560588 w 572048"/>
                <a:gd name="connsiteY14" fmla="*/ 560398 h 572048"/>
                <a:gd name="connsiteX15" fmla="*/ 369115 w 572048"/>
                <a:gd name="connsiteY15" fmla="*/ 222118 h 572048"/>
                <a:gd name="connsiteX16" fmla="*/ 410031 w 572048"/>
                <a:gd name="connsiteY16" fmla="*/ 181201 h 572048"/>
                <a:gd name="connsiteX17" fmla="*/ 520004 w 572048"/>
                <a:gd name="connsiteY17" fmla="*/ 519042 h 572048"/>
                <a:gd name="connsiteX18" fmla="*/ 249739 w 572048"/>
                <a:gd name="connsiteY18" fmla="*/ 323136 h 572048"/>
                <a:gd name="connsiteX19" fmla="*/ 52945 w 572048"/>
                <a:gd name="connsiteY19" fmla="*/ 53632 h 572048"/>
                <a:gd name="connsiteX20" fmla="*/ 314051 w 572048"/>
                <a:gd name="connsiteY20" fmla="*/ 240465 h 572048"/>
                <a:gd name="connsiteX21" fmla="*/ 277352 w 572048"/>
                <a:gd name="connsiteY21" fmla="*/ 277164 h 572048"/>
                <a:gd name="connsiteX22" fmla="*/ 277352 w 572048"/>
                <a:gd name="connsiteY22" fmla="*/ 295522 h 572048"/>
                <a:gd name="connsiteX23" fmla="*/ 286532 w 572048"/>
                <a:gd name="connsiteY23" fmla="*/ 299325 h 572048"/>
                <a:gd name="connsiteX24" fmla="*/ 295711 w 572048"/>
                <a:gd name="connsiteY24" fmla="*/ 295522 h 572048"/>
                <a:gd name="connsiteX25" fmla="*/ 332401 w 572048"/>
                <a:gd name="connsiteY25" fmla="*/ 258831 h 572048"/>
                <a:gd name="connsiteX26" fmla="*/ 520004 w 572048"/>
                <a:gd name="connsiteY26" fmla="*/ 519042 h 57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048" h="572048">
                  <a:moveTo>
                    <a:pt x="410031" y="181201"/>
                  </a:moveTo>
                  <a:cubicBezTo>
                    <a:pt x="412108" y="181738"/>
                    <a:pt x="414114" y="182481"/>
                    <a:pt x="416357" y="182481"/>
                  </a:cubicBezTo>
                  <a:cubicBezTo>
                    <a:pt x="430671" y="182481"/>
                    <a:pt x="442322" y="170830"/>
                    <a:pt x="442322" y="156516"/>
                  </a:cubicBezTo>
                  <a:cubicBezTo>
                    <a:pt x="442322" y="142203"/>
                    <a:pt x="430671" y="130551"/>
                    <a:pt x="416357" y="130551"/>
                  </a:cubicBezTo>
                  <a:cubicBezTo>
                    <a:pt x="402044" y="130551"/>
                    <a:pt x="390392" y="142203"/>
                    <a:pt x="390392" y="156516"/>
                  </a:cubicBezTo>
                  <a:cubicBezTo>
                    <a:pt x="390392" y="158758"/>
                    <a:pt x="391136" y="160765"/>
                    <a:pt x="391673" y="162843"/>
                  </a:cubicBezTo>
                  <a:lnTo>
                    <a:pt x="350754" y="203760"/>
                  </a:lnTo>
                  <a:cubicBezTo>
                    <a:pt x="216500" y="71723"/>
                    <a:pt x="59620" y="-34907"/>
                    <a:pt x="12476" y="12287"/>
                  </a:cubicBezTo>
                  <a:cubicBezTo>
                    <a:pt x="5157" y="19606"/>
                    <a:pt x="1938" y="29832"/>
                    <a:pt x="1542" y="41939"/>
                  </a:cubicBezTo>
                  <a:cubicBezTo>
                    <a:pt x="1417" y="42662"/>
                    <a:pt x="913" y="43246"/>
                    <a:pt x="913" y="43996"/>
                  </a:cubicBezTo>
                  <a:lnTo>
                    <a:pt x="913" y="134875"/>
                  </a:lnTo>
                  <a:cubicBezTo>
                    <a:pt x="913" y="375891"/>
                    <a:pt x="196984" y="571961"/>
                    <a:pt x="438000" y="571961"/>
                  </a:cubicBezTo>
                  <a:lnTo>
                    <a:pt x="528879" y="571961"/>
                  </a:lnTo>
                  <a:cubicBezTo>
                    <a:pt x="529157" y="571961"/>
                    <a:pt x="529360" y="571739"/>
                    <a:pt x="529634" y="571720"/>
                  </a:cubicBezTo>
                  <a:cubicBezTo>
                    <a:pt x="542434" y="571588"/>
                    <a:pt x="552962" y="568025"/>
                    <a:pt x="560588" y="560398"/>
                  </a:cubicBezTo>
                  <a:cubicBezTo>
                    <a:pt x="607757" y="513229"/>
                    <a:pt x="501128" y="356362"/>
                    <a:pt x="369115" y="222118"/>
                  </a:cubicBezTo>
                  <a:lnTo>
                    <a:pt x="410031" y="181201"/>
                  </a:lnTo>
                  <a:close/>
                  <a:moveTo>
                    <a:pt x="520004" y="519042"/>
                  </a:moveTo>
                  <a:cubicBezTo>
                    <a:pt x="478470" y="510662"/>
                    <a:pt x="375585" y="448968"/>
                    <a:pt x="249739" y="323136"/>
                  </a:cubicBezTo>
                  <a:cubicBezTo>
                    <a:pt x="117921" y="191293"/>
                    <a:pt x="60692" y="87140"/>
                    <a:pt x="52945" y="53632"/>
                  </a:cubicBezTo>
                  <a:cubicBezTo>
                    <a:pt x="93386" y="61717"/>
                    <a:pt x="192359" y="120752"/>
                    <a:pt x="314051" y="240465"/>
                  </a:cubicBezTo>
                  <a:lnTo>
                    <a:pt x="277352" y="277164"/>
                  </a:lnTo>
                  <a:cubicBezTo>
                    <a:pt x="272280" y="282236"/>
                    <a:pt x="272280" y="290451"/>
                    <a:pt x="277352" y="295522"/>
                  </a:cubicBezTo>
                  <a:cubicBezTo>
                    <a:pt x="279887" y="298057"/>
                    <a:pt x="283210" y="299325"/>
                    <a:pt x="286532" y="299325"/>
                  </a:cubicBezTo>
                  <a:cubicBezTo>
                    <a:pt x="289853" y="299325"/>
                    <a:pt x="293175" y="298057"/>
                    <a:pt x="295711" y="295522"/>
                  </a:cubicBezTo>
                  <a:lnTo>
                    <a:pt x="332401" y="258831"/>
                  </a:lnTo>
                  <a:cubicBezTo>
                    <a:pt x="457371" y="385965"/>
                    <a:pt x="512317" y="485936"/>
                    <a:pt x="520004" y="519042"/>
                  </a:cubicBezTo>
                  <a:close/>
                </a:path>
              </a:pathLst>
            </a:custGeom>
            <a:solidFill>
              <a:srgbClr val="000000"/>
            </a:solidFill>
            <a:ln w="9525" cap="flat">
              <a:noFill/>
              <a:prstDash val="solid"/>
              <a:miter/>
            </a:ln>
          </p:spPr>
          <p:txBody>
            <a:bodyPr rtlCol="0" anchor="ctr"/>
            <a:lstStyle/>
            <a:p>
              <a:endParaRPr lang="es-MX"/>
            </a:p>
          </p:txBody>
        </p:sp>
        <p:sp>
          <p:nvSpPr>
            <p:cNvPr id="184" name="Forma libre 336">
              <a:extLst>
                <a:ext uri="{FF2B5EF4-FFF2-40B4-BE49-F238E27FC236}">
                  <a16:creationId xmlns:a16="http://schemas.microsoft.com/office/drawing/2014/main" id="{7A158F66-9E97-423D-A658-E93BCBB548C5}"/>
                </a:ext>
              </a:extLst>
            </p:cNvPr>
            <p:cNvSpPr/>
            <p:nvPr/>
          </p:nvSpPr>
          <p:spPr>
            <a:xfrm>
              <a:off x="10243257" y="4815163"/>
              <a:ext cx="157009" cy="157009"/>
            </a:xfrm>
            <a:custGeom>
              <a:avLst/>
              <a:gdLst>
                <a:gd name="connsiteX0" fmla="*/ 13896 w 157008"/>
                <a:gd name="connsiteY0" fmla="*/ 26878 h 157008"/>
                <a:gd name="connsiteX1" fmla="*/ 130740 w 157008"/>
                <a:gd name="connsiteY1" fmla="*/ 143722 h 157008"/>
                <a:gd name="connsiteX2" fmla="*/ 143723 w 157008"/>
                <a:gd name="connsiteY2" fmla="*/ 156705 h 157008"/>
                <a:gd name="connsiteX3" fmla="*/ 156706 w 157008"/>
                <a:gd name="connsiteY3" fmla="*/ 143722 h 157008"/>
                <a:gd name="connsiteX4" fmla="*/ 13896 w 157008"/>
                <a:gd name="connsiteY4" fmla="*/ 913 h 157008"/>
                <a:gd name="connsiteX5" fmla="*/ 913 w 157008"/>
                <a:gd name="connsiteY5" fmla="*/ 13896 h 157008"/>
                <a:gd name="connsiteX6" fmla="*/ 13896 w 157008"/>
                <a:gd name="connsiteY6" fmla="*/ 26878 h 15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008" h="157008">
                  <a:moveTo>
                    <a:pt x="13896" y="26878"/>
                  </a:moveTo>
                  <a:cubicBezTo>
                    <a:pt x="78328" y="26878"/>
                    <a:pt x="130740" y="79291"/>
                    <a:pt x="130740" y="143722"/>
                  </a:cubicBezTo>
                  <a:cubicBezTo>
                    <a:pt x="130740" y="150898"/>
                    <a:pt x="136547" y="156705"/>
                    <a:pt x="143723" y="156705"/>
                  </a:cubicBezTo>
                  <a:cubicBezTo>
                    <a:pt x="150899" y="156705"/>
                    <a:pt x="156706" y="150898"/>
                    <a:pt x="156706" y="143722"/>
                  </a:cubicBezTo>
                  <a:cubicBezTo>
                    <a:pt x="156705" y="64976"/>
                    <a:pt x="92641" y="913"/>
                    <a:pt x="13896" y="913"/>
                  </a:cubicBezTo>
                  <a:cubicBezTo>
                    <a:pt x="6720" y="913"/>
                    <a:pt x="913" y="6720"/>
                    <a:pt x="913" y="13896"/>
                  </a:cubicBezTo>
                  <a:cubicBezTo>
                    <a:pt x="913" y="21072"/>
                    <a:pt x="6720" y="26878"/>
                    <a:pt x="13896" y="26878"/>
                  </a:cubicBezTo>
                  <a:close/>
                </a:path>
              </a:pathLst>
            </a:custGeom>
            <a:solidFill>
              <a:srgbClr val="000000"/>
            </a:solidFill>
            <a:ln w="9525" cap="flat">
              <a:noFill/>
              <a:prstDash val="solid"/>
              <a:miter/>
            </a:ln>
          </p:spPr>
          <p:txBody>
            <a:bodyPr rtlCol="0" anchor="ctr"/>
            <a:lstStyle/>
            <a:p>
              <a:endParaRPr lang="es-MX"/>
            </a:p>
          </p:txBody>
        </p:sp>
        <p:sp>
          <p:nvSpPr>
            <p:cNvPr id="185" name="Forma libre 337">
              <a:extLst>
                <a:ext uri="{FF2B5EF4-FFF2-40B4-BE49-F238E27FC236}">
                  <a16:creationId xmlns:a16="http://schemas.microsoft.com/office/drawing/2014/main" id="{F54972C4-4234-49AC-8778-9E5044B47EDD}"/>
                </a:ext>
              </a:extLst>
            </p:cNvPr>
            <p:cNvSpPr/>
            <p:nvPr/>
          </p:nvSpPr>
          <p:spPr>
            <a:xfrm>
              <a:off x="10243257" y="4867093"/>
              <a:ext cx="104673" cy="104673"/>
            </a:xfrm>
            <a:custGeom>
              <a:avLst/>
              <a:gdLst>
                <a:gd name="connsiteX0" fmla="*/ 13896 w 104672"/>
                <a:gd name="connsiteY0" fmla="*/ 26879 h 104672"/>
                <a:gd name="connsiteX1" fmla="*/ 78809 w 104672"/>
                <a:gd name="connsiteY1" fmla="*/ 91792 h 104672"/>
                <a:gd name="connsiteX2" fmla="*/ 91792 w 104672"/>
                <a:gd name="connsiteY2" fmla="*/ 104775 h 104672"/>
                <a:gd name="connsiteX3" fmla="*/ 104775 w 104672"/>
                <a:gd name="connsiteY3" fmla="*/ 91792 h 104672"/>
                <a:gd name="connsiteX4" fmla="*/ 13896 w 104672"/>
                <a:gd name="connsiteY4" fmla="*/ 913 h 104672"/>
                <a:gd name="connsiteX5" fmla="*/ 913 w 104672"/>
                <a:gd name="connsiteY5" fmla="*/ 13896 h 104672"/>
                <a:gd name="connsiteX6" fmla="*/ 13896 w 104672"/>
                <a:gd name="connsiteY6" fmla="*/ 26879 h 10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672" h="104672">
                  <a:moveTo>
                    <a:pt x="13896" y="26879"/>
                  </a:moveTo>
                  <a:cubicBezTo>
                    <a:pt x="49687" y="26879"/>
                    <a:pt x="78809" y="56001"/>
                    <a:pt x="78809" y="91792"/>
                  </a:cubicBezTo>
                  <a:cubicBezTo>
                    <a:pt x="78809" y="98968"/>
                    <a:pt x="84616" y="104775"/>
                    <a:pt x="91792" y="104775"/>
                  </a:cubicBezTo>
                  <a:cubicBezTo>
                    <a:pt x="98968" y="104775"/>
                    <a:pt x="104775" y="98968"/>
                    <a:pt x="104775" y="91792"/>
                  </a:cubicBezTo>
                  <a:cubicBezTo>
                    <a:pt x="104775" y="41686"/>
                    <a:pt x="64001" y="913"/>
                    <a:pt x="13896" y="913"/>
                  </a:cubicBezTo>
                  <a:cubicBezTo>
                    <a:pt x="6720" y="913"/>
                    <a:pt x="913" y="6720"/>
                    <a:pt x="913" y="13896"/>
                  </a:cubicBezTo>
                  <a:cubicBezTo>
                    <a:pt x="913" y="21072"/>
                    <a:pt x="6720" y="26879"/>
                    <a:pt x="13896" y="26879"/>
                  </a:cubicBezTo>
                  <a:close/>
                </a:path>
              </a:pathLst>
            </a:custGeom>
            <a:solidFill>
              <a:srgbClr val="000000"/>
            </a:solidFill>
            <a:ln w="9525" cap="flat">
              <a:noFill/>
              <a:prstDash val="solid"/>
              <a:miter/>
            </a:ln>
          </p:spPr>
          <p:txBody>
            <a:bodyPr rtlCol="0" anchor="ctr"/>
            <a:lstStyle/>
            <a:p>
              <a:endParaRPr lang="es-MX"/>
            </a:p>
          </p:txBody>
        </p:sp>
      </p:grpSp>
      <p:sp>
        <p:nvSpPr>
          <p:cNvPr id="186" name="TextBox 185">
            <a:extLst>
              <a:ext uri="{FF2B5EF4-FFF2-40B4-BE49-F238E27FC236}">
                <a16:creationId xmlns:a16="http://schemas.microsoft.com/office/drawing/2014/main" id="{D0922639-D408-47CC-BFEA-01CF3C1D9C3F}"/>
              </a:ext>
            </a:extLst>
          </p:cNvPr>
          <p:cNvSpPr txBox="1"/>
          <p:nvPr/>
        </p:nvSpPr>
        <p:spPr>
          <a:xfrm>
            <a:off x="1368336" y="1935491"/>
            <a:ext cx="1076769" cy="261610"/>
          </a:xfrm>
          <a:prstGeom prst="rect">
            <a:avLst/>
          </a:prstGeom>
          <a:solidFill>
            <a:srgbClr val="EF5B26"/>
          </a:solidFill>
        </p:spPr>
        <p:txBody>
          <a:bodyPr wrap="square" rtlCol="0">
            <a:spAutoFit/>
          </a:bodyPr>
          <a:lstStyle/>
          <a:p>
            <a:r>
              <a:rPr lang="en-US" sz="1100" b="1" dirty="0">
                <a:latin typeface="Gill Sans Nova" panose="020B0602020104020203" pitchFamily="34" charset="0"/>
              </a:rPr>
              <a:t>TV Gateway</a:t>
            </a:r>
            <a:endParaRPr lang="el-GR" sz="1100" b="1" dirty="0">
              <a:latin typeface="Gill Sans Nova" panose="020B0602020104020203" pitchFamily="34" charset="0"/>
            </a:endParaRPr>
          </a:p>
        </p:txBody>
      </p:sp>
      <p:grpSp>
        <p:nvGrpSpPr>
          <p:cNvPr id="187" name="Gráfico 247">
            <a:extLst>
              <a:ext uri="{FF2B5EF4-FFF2-40B4-BE49-F238E27FC236}">
                <a16:creationId xmlns:a16="http://schemas.microsoft.com/office/drawing/2014/main" id="{825B7482-A8F2-4212-883B-68A27BB47DFE}"/>
              </a:ext>
            </a:extLst>
          </p:cNvPr>
          <p:cNvGrpSpPr/>
          <p:nvPr/>
        </p:nvGrpSpPr>
        <p:grpSpPr>
          <a:xfrm>
            <a:off x="114727" y="2976122"/>
            <a:ext cx="570831" cy="570831"/>
            <a:chOff x="9828725" y="4816076"/>
            <a:chExt cx="570831" cy="570831"/>
          </a:xfrm>
        </p:grpSpPr>
        <p:sp>
          <p:nvSpPr>
            <p:cNvPr id="188" name="Forma libre 335">
              <a:extLst>
                <a:ext uri="{FF2B5EF4-FFF2-40B4-BE49-F238E27FC236}">
                  <a16:creationId xmlns:a16="http://schemas.microsoft.com/office/drawing/2014/main" id="{6736DC1A-B6B5-4357-8FA4-B5173EFD9EB4}"/>
                </a:ext>
              </a:extLst>
            </p:cNvPr>
            <p:cNvSpPr/>
            <p:nvPr/>
          </p:nvSpPr>
          <p:spPr>
            <a:xfrm>
              <a:off x="9827812" y="4815351"/>
              <a:ext cx="572048" cy="572048"/>
            </a:xfrm>
            <a:custGeom>
              <a:avLst/>
              <a:gdLst>
                <a:gd name="connsiteX0" fmla="*/ 410031 w 572048"/>
                <a:gd name="connsiteY0" fmla="*/ 181201 h 572048"/>
                <a:gd name="connsiteX1" fmla="*/ 416357 w 572048"/>
                <a:gd name="connsiteY1" fmla="*/ 182481 h 572048"/>
                <a:gd name="connsiteX2" fmla="*/ 442322 w 572048"/>
                <a:gd name="connsiteY2" fmla="*/ 156516 h 572048"/>
                <a:gd name="connsiteX3" fmla="*/ 416357 w 572048"/>
                <a:gd name="connsiteY3" fmla="*/ 130551 h 572048"/>
                <a:gd name="connsiteX4" fmla="*/ 390392 w 572048"/>
                <a:gd name="connsiteY4" fmla="*/ 156516 h 572048"/>
                <a:gd name="connsiteX5" fmla="*/ 391673 w 572048"/>
                <a:gd name="connsiteY5" fmla="*/ 162843 h 572048"/>
                <a:gd name="connsiteX6" fmla="*/ 350754 w 572048"/>
                <a:gd name="connsiteY6" fmla="*/ 203760 h 572048"/>
                <a:gd name="connsiteX7" fmla="*/ 12476 w 572048"/>
                <a:gd name="connsiteY7" fmla="*/ 12287 h 572048"/>
                <a:gd name="connsiteX8" fmla="*/ 1542 w 572048"/>
                <a:gd name="connsiteY8" fmla="*/ 41939 h 572048"/>
                <a:gd name="connsiteX9" fmla="*/ 913 w 572048"/>
                <a:gd name="connsiteY9" fmla="*/ 43996 h 572048"/>
                <a:gd name="connsiteX10" fmla="*/ 913 w 572048"/>
                <a:gd name="connsiteY10" fmla="*/ 134875 h 572048"/>
                <a:gd name="connsiteX11" fmla="*/ 438000 w 572048"/>
                <a:gd name="connsiteY11" fmla="*/ 571961 h 572048"/>
                <a:gd name="connsiteX12" fmla="*/ 528879 w 572048"/>
                <a:gd name="connsiteY12" fmla="*/ 571961 h 572048"/>
                <a:gd name="connsiteX13" fmla="*/ 529634 w 572048"/>
                <a:gd name="connsiteY13" fmla="*/ 571720 h 572048"/>
                <a:gd name="connsiteX14" fmla="*/ 560588 w 572048"/>
                <a:gd name="connsiteY14" fmla="*/ 560398 h 572048"/>
                <a:gd name="connsiteX15" fmla="*/ 369115 w 572048"/>
                <a:gd name="connsiteY15" fmla="*/ 222118 h 572048"/>
                <a:gd name="connsiteX16" fmla="*/ 410031 w 572048"/>
                <a:gd name="connsiteY16" fmla="*/ 181201 h 572048"/>
                <a:gd name="connsiteX17" fmla="*/ 520004 w 572048"/>
                <a:gd name="connsiteY17" fmla="*/ 519042 h 572048"/>
                <a:gd name="connsiteX18" fmla="*/ 249739 w 572048"/>
                <a:gd name="connsiteY18" fmla="*/ 323136 h 572048"/>
                <a:gd name="connsiteX19" fmla="*/ 52945 w 572048"/>
                <a:gd name="connsiteY19" fmla="*/ 53632 h 572048"/>
                <a:gd name="connsiteX20" fmla="*/ 314051 w 572048"/>
                <a:gd name="connsiteY20" fmla="*/ 240465 h 572048"/>
                <a:gd name="connsiteX21" fmla="*/ 277352 w 572048"/>
                <a:gd name="connsiteY21" fmla="*/ 277164 h 572048"/>
                <a:gd name="connsiteX22" fmla="*/ 277352 w 572048"/>
                <a:gd name="connsiteY22" fmla="*/ 295522 h 572048"/>
                <a:gd name="connsiteX23" fmla="*/ 286532 w 572048"/>
                <a:gd name="connsiteY23" fmla="*/ 299325 h 572048"/>
                <a:gd name="connsiteX24" fmla="*/ 295711 w 572048"/>
                <a:gd name="connsiteY24" fmla="*/ 295522 h 572048"/>
                <a:gd name="connsiteX25" fmla="*/ 332401 w 572048"/>
                <a:gd name="connsiteY25" fmla="*/ 258831 h 572048"/>
                <a:gd name="connsiteX26" fmla="*/ 520004 w 572048"/>
                <a:gd name="connsiteY26" fmla="*/ 519042 h 57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048" h="572048">
                  <a:moveTo>
                    <a:pt x="410031" y="181201"/>
                  </a:moveTo>
                  <a:cubicBezTo>
                    <a:pt x="412108" y="181738"/>
                    <a:pt x="414114" y="182481"/>
                    <a:pt x="416357" y="182481"/>
                  </a:cubicBezTo>
                  <a:cubicBezTo>
                    <a:pt x="430671" y="182481"/>
                    <a:pt x="442322" y="170830"/>
                    <a:pt x="442322" y="156516"/>
                  </a:cubicBezTo>
                  <a:cubicBezTo>
                    <a:pt x="442322" y="142203"/>
                    <a:pt x="430671" y="130551"/>
                    <a:pt x="416357" y="130551"/>
                  </a:cubicBezTo>
                  <a:cubicBezTo>
                    <a:pt x="402044" y="130551"/>
                    <a:pt x="390392" y="142203"/>
                    <a:pt x="390392" y="156516"/>
                  </a:cubicBezTo>
                  <a:cubicBezTo>
                    <a:pt x="390392" y="158758"/>
                    <a:pt x="391136" y="160765"/>
                    <a:pt x="391673" y="162843"/>
                  </a:cubicBezTo>
                  <a:lnTo>
                    <a:pt x="350754" y="203760"/>
                  </a:lnTo>
                  <a:cubicBezTo>
                    <a:pt x="216500" y="71723"/>
                    <a:pt x="59620" y="-34907"/>
                    <a:pt x="12476" y="12287"/>
                  </a:cubicBezTo>
                  <a:cubicBezTo>
                    <a:pt x="5157" y="19606"/>
                    <a:pt x="1938" y="29832"/>
                    <a:pt x="1542" y="41939"/>
                  </a:cubicBezTo>
                  <a:cubicBezTo>
                    <a:pt x="1417" y="42662"/>
                    <a:pt x="913" y="43246"/>
                    <a:pt x="913" y="43996"/>
                  </a:cubicBezTo>
                  <a:lnTo>
                    <a:pt x="913" y="134875"/>
                  </a:lnTo>
                  <a:cubicBezTo>
                    <a:pt x="913" y="375891"/>
                    <a:pt x="196984" y="571961"/>
                    <a:pt x="438000" y="571961"/>
                  </a:cubicBezTo>
                  <a:lnTo>
                    <a:pt x="528879" y="571961"/>
                  </a:lnTo>
                  <a:cubicBezTo>
                    <a:pt x="529157" y="571961"/>
                    <a:pt x="529360" y="571739"/>
                    <a:pt x="529634" y="571720"/>
                  </a:cubicBezTo>
                  <a:cubicBezTo>
                    <a:pt x="542434" y="571588"/>
                    <a:pt x="552962" y="568025"/>
                    <a:pt x="560588" y="560398"/>
                  </a:cubicBezTo>
                  <a:cubicBezTo>
                    <a:pt x="607757" y="513229"/>
                    <a:pt x="501128" y="356362"/>
                    <a:pt x="369115" y="222118"/>
                  </a:cubicBezTo>
                  <a:lnTo>
                    <a:pt x="410031" y="181201"/>
                  </a:lnTo>
                  <a:close/>
                  <a:moveTo>
                    <a:pt x="520004" y="519042"/>
                  </a:moveTo>
                  <a:cubicBezTo>
                    <a:pt x="478470" y="510662"/>
                    <a:pt x="375585" y="448968"/>
                    <a:pt x="249739" y="323136"/>
                  </a:cubicBezTo>
                  <a:cubicBezTo>
                    <a:pt x="117921" y="191293"/>
                    <a:pt x="60692" y="87140"/>
                    <a:pt x="52945" y="53632"/>
                  </a:cubicBezTo>
                  <a:cubicBezTo>
                    <a:pt x="93386" y="61717"/>
                    <a:pt x="192359" y="120752"/>
                    <a:pt x="314051" y="240465"/>
                  </a:cubicBezTo>
                  <a:lnTo>
                    <a:pt x="277352" y="277164"/>
                  </a:lnTo>
                  <a:cubicBezTo>
                    <a:pt x="272280" y="282236"/>
                    <a:pt x="272280" y="290451"/>
                    <a:pt x="277352" y="295522"/>
                  </a:cubicBezTo>
                  <a:cubicBezTo>
                    <a:pt x="279887" y="298057"/>
                    <a:pt x="283210" y="299325"/>
                    <a:pt x="286532" y="299325"/>
                  </a:cubicBezTo>
                  <a:cubicBezTo>
                    <a:pt x="289853" y="299325"/>
                    <a:pt x="293175" y="298057"/>
                    <a:pt x="295711" y="295522"/>
                  </a:cubicBezTo>
                  <a:lnTo>
                    <a:pt x="332401" y="258831"/>
                  </a:lnTo>
                  <a:cubicBezTo>
                    <a:pt x="457371" y="385965"/>
                    <a:pt x="512317" y="485936"/>
                    <a:pt x="520004" y="519042"/>
                  </a:cubicBezTo>
                  <a:close/>
                </a:path>
              </a:pathLst>
            </a:custGeom>
            <a:solidFill>
              <a:srgbClr val="000000"/>
            </a:solidFill>
            <a:ln w="9525" cap="flat">
              <a:noFill/>
              <a:prstDash val="solid"/>
              <a:miter/>
            </a:ln>
          </p:spPr>
          <p:txBody>
            <a:bodyPr rtlCol="0" anchor="ctr"/>
            <a:lstStyle/>
            <a:p>
              <a:endParaRPr lang="es-MX"/>
            </a:p>
          </p:txBody>
        </p:sp>
        <p:sp>
          <p:nvSpPr>
            <p:cNvPr id="189" name="Forma libre 336">
              <a:extLst>
                <a:ext uri="{FF2B5EF4-FFF2-40B4-BE49-F238E27FC236}">
                  <a16:creationId xmlns:a16="http://schemas.microsoft.com/office/drawing/2014/main" id="{60887F7F-7757-4230-9DB5-6851F631AB3E}"/>
                </a:ext>
              </a:extLst>
            </p:cNvPr>
            <p:cNvSpPr/>
            <p:nvPr/>
          </p:nvSpPr>
          <p:spPr>
            <a:xfrm>
              <a:off x="10243257" y="4815163"/>
              <a:ext cx="157009" cy="157009"/>
            </a:xfrm>
            <a:custGeom>
              <a:avLst/>
              <a:gdLst>
                <a:gd name="connsiteX0" fmla="*/ 13896 w 157008"/>
                <a:gd name="connsiteY0" fmla="*/ 26878 h 157008"/>
                <a:gd name="connsiteX1" fmla="*/ 130740 w 157008"/>
                <a:gd name="connsiteY1" fmla="*/ 143722 h 157008"/>
                <a:gd name="connsiteX2" fmla="*/ 143723 w 157008"/>
                <a:gd name="connsiteY2" fmla="*/ 156705 h 157008"/>
                <a:gd name="connsiteX3" fmla="*/ 156706 w 157008"/>
                <a:gd name="connsiteY3" fmla="*/ 143722 h 157008"/>
                <a:gd name="connsiteX4" fmla="*/ 13896 w 157008"/>
                <a:gd name="connsiteY4" fmla="*/ 913 h 157008"/>
                <a:gd name="connsiteX5" fmla="*/ 913 w 157008"/>
                <a:gd name="connsiteY5" fmla="*/ 13896 h 157008"/>
                <a:gd name="connsiteX6" fmla="*/ 13896 w 157008"/>
                <a:gd name="connsiteY6" fmla="*/ 26878 h 15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008" h="157008">
                  <a:moveTo>
                    <a:pt x="13896" y="26878"/>
                  </a:moveTo>
                  <a:cubicBezTo>
                    <a:pt x="78328" y="26878"/>
                    <a:pt x="130740" y="79291"/>
                    <a:pt x="130740" y="143722"/>
                  </a:cubicBezTo>
                  <a:cubicBezTo>
                    <a:pt x="130740" y="150898"/>
                    <a:pt x="136547" y="156705"/>
                    <a:pt x="143723" y="156705"/>
                  </a:cubicBezTo>
                  <a:cubicBezTo>
                    <a:pt x="150899" y="156705"/>
                    <a:pt x="156706" y="150898"/>
                    <a:pt x="156706" y="143722"/>
                  </a:cubicBezTo>
                  <a:cubicBezTo>
                    <a:pt x="156705" y="64976"/>
                    <a:pt x="92641" y="913"/>
                    <a:pt x="13896" y="913"/>
                  </a:cubicBezTo>
                  <a:cubicBezTo>
                    <a:pt x="6720" y="913"/>
                    <a:pt x="913" y="6720"/>
                    <a:pt x="913" y="13896"/>
                  </a:cubicBezTo>
                  <a:cubicBezTo>
                    <a:pt x="913" y="21072"/>
                    <a:pt x="6720" y="26878"/>
                    <a:pt x="13896" y="26878"/>
                  </a:cubicBezTo>
                  <a:close/>
                </a:path>
              </a:pathLst>
            </a:custGeom>
            <a:solidFill>
              <a:srgbClr val="000000"/>
            </a:solidFill>
            <a:ln w="9525" cap="flat">
              <a:noFill/>
              <a:prstDash val="solid"/>
              <a:miter/>
            </a:ln>
          </p:spPr>
          <p:txBody>
            <a:bodyPr rtlCol="0" anchor="ctr"/>
            <a:lstStyle/>
            <a:p>
              <a:endParaRPr lang="es-MX"/>
            </a:p>
          </p:txBody>
        </p:sp>
        <p:sp>
          <p:nvSpPr>
            <p:cNvPr id="190" name="Forma libre 337">
              <a:extLst>
                <a:ext uri="{FF2B5EF4-FFF2-40B4-BE49-F238E27FC236}">
                  <a16:creationId xmlns:a16="http://schemas.microsoft.com/office/drawing/2014/main" id="{8F6816BD-EB1C-4F78-82F9-47C71127070B}"/>
                </a:ext>
              </a:extLst>
            </p:cNvPr>
            <p:cNvSpPr/>
            <p:nvPr/>
          </p:nvSpPr>
          <p:spPr>
            <a:xfrm>
              <a:off x="10243257" y="4867093"/>
              <a:ext cx="104673" cy="104673"/>
            </a:xfrm>
            <a:custGeom>
              <a:avLst/>
              <a:gdLst>
                <a:gd name="connsiteX0" fmla="*/ 13896 w 104672"/>
                <a:gd name="connsiteY0" fmla="*/ 26879 h 104672"/>
                <a:gd name="connsiteX1" fmla="*/ 78809 w 104672"/>
                <a:gd name="connsiteY1" fmla="*/ 91792 h 104672"/>
                <a:gd name="connsiteX2" fmla="*/ 91792 w 104672"/>
                <a:gd name="connsiteY2" fmla="*/ 104775 h 104672"/>
                <a:gd name="connsiteX3" fmla="*/ 104775 w 104672"/>
                <a:gd name="connsiteY3" fmla="*/ 91792 h 104672"/>
                <a:gd name="connsiteX4" fmla="*/ 13896 w 104672"/>
                <a:gd name="connsiteY4" fmla="*/ 913 h 104672"/>
                <a:gd name="connsiteX5" fmla="*/ 913 w 104672"/>
                <a:gd name="connsiteY5" fmla="*/ 13896 h 104672"/>
                <a:gd name="connsiteX6" fmla="*/ 13896 w 104672"/>
                <a:gd name="connsiteY6" fmla="*/ 26879 h 10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672" h="104672">
                  <a:moveTo>
                    <a:pt x="13896" y="26879"/>
                  </a:moveTo>
                  <a:cubicBezTo>
                    <a:pt x="49687" y="26879"/>
                    <a:pt x="78809" y="56001"/>
                    <a:pt x="78809" y="91792"/>
                  </a:cubicBezTo>
                  <a:cubicBezTo>
                    <a:pt x="78809" y="98968"/>
                    <a:pt x="84616" y="104775"/>
                    <a:pt x="91792" y="104775"/>
                  </a:cubicBezTo>
                  <a:cubicBezTo>
                    <a:pt x="98968" y="104775"/>
                    <a:pt x="104775" y="98968"/>
                    <a:pt x="104775" y="91792"/>
                  </a:cubicBezTo>
                  <a:cubicBezTo>
                    <a:pt x="104775" y="41686"/>
                    <a:pt x="64001" y="913"/>
                    <a:pt x="13896" y="913"/>
                  </a:cubicBezTo>
                  <a:cubicBezTo>
                    <a:pt x="6720" y="913"/>
                    <a:pt x="913" y="6720"/>
                    <a:pt x="913" y="13896"/>
                  </a:cubicBezTo>
                  <a:cubicBezTo>
                    <a:pt x="913" y="21072"/>
                    <a:pt x="6720" y="26879"/>
                    <a:pt x="13896" y="26879"/>
                  </a:cubicBezTo>
                  <a:close/>
                </a:path>
              </a:pathLst>
            </a:custGeom>
            <a:solidFill>
              <a:srgbClr val="000000"/>
            </a:solidFill>
            <a:ln w="9525" cap="flat">
              <a:noFill/>
              <a:prstDash val="solid"/>
              <a:miter/>
            </a:ln>
          </p:spPr>
          <p:txBody>
            <a:bodyPr rtlCol="0" anchor="ctr"/>
            <a:lstStyle/>
            <a:p>
              <a:endParaRPr lang="es-MX"/>
            </a:p>
          </p:txBody>
        </p:sp>
      </p:grpSp>
      <p:sp>
        <p:nvSpPr>
          <p:cNvPr id="191" name="TextBox 190">
            <a:extLst>
              <a:ext uri="{FF2B5EF4-FFF2-40B4-BE49-F238E27FC236}">
                <a16:creationId xmlns:a16="http://schemas.microsoft.com/office/drawing/2014/main" id="{EBA22CA4-FC4D-4942-9155-EBF50FA6526C}"/>
              </a:ext>
            </a:extLst>
          </p:cNvPr>
          <p:cNvSpPr txBox="1"/>
          <p:nvPr/>
        </p:nvSpPr>
        <p:spPr>
          <a:xfrm>
            <a:off x="-26268" y="3573770"/>
            <a:ext cx="1076769" cy="261610"/>
          </a:xfrm>
          <a:prstGeom prst="rect">
            <a:avLst/>
          </a:prstGeom>
          <a:solidFill>
            <a:srgbClr val="EF5B26"/>
          </a:solidFill>
        </p:spPr>
        <p:txBody>
          <a:bodyPr wrap="square" rtlCol="0">
            <a:spAutoFit/>
          </a:bodyPr>
          <a:lstStyle/>
          <a:p>
            <a:r>
              <a:rPr lang="en-US" sz="1100" b="1" dirty="0">
                <a:latin typeface="Gill Sans Nova" panose="020B0602020104020203" pitchFamily="34" charset="0"/>
              </a:rPr>
              <a:t>TV Gateway</a:t>
            </a:r>
            <a:endParaRPr lang="el-GR" sz="1100" b="1" dirty="0">
              <a:latin typeface="Gill Sans Nova" panose="020B0602020104020203" pitchFamily="34" charset="0"/>
            </a:endParaRPr>
          </a:p>
        </p:txBody>
      </p:sp>
      <p:sp>
        <p:nvSpPr>
          <p:cNvPr id="193" name="TextBox 192">
            <a:extLst>
              <a:ext uri="{FF2B5EF4-FFF2-40B4-BE49-F238E27FC236}">
                <a16:creationId xmlns:a16="http://schemas.microsoft.com/office/drawing/2014/main" id="{F134FB22-0F9C-4BD8-A74A-F20C9E48DABA}"/>
              </a:ext>
            </a:extLst>
          </p:cNvPr>
          <p:cNvSpPr txBox="1"/>
          <p:nvPr/>
        </p:nvSpPr>
        <p:spPr>
          <a:xfrm>
            <a:off x="6108831" y="247343"/>
            <a:ext cx="4704458" cy="830997"/>
          </a:xfrm>
          <a:prstGeom prst="rect">
            <a:avLst/>
          </a:prstGeom>
          <a:noFill/>
        </p:spPr>
        <p:txBody>
          <a:bodyPr wrap="square">
            <a:spAutoFit/>
          </a:bodyPr>
          <a:lstStyle/>
          <a:p>
            <a:r>
              <a:rPr lang="el-GR" sz="1600" dirty="0">
                <a:latin typeface="Arial" charset="0"/>
                <a:ea typeface="ＭＳ Ｐゴシック" charset="0"/>
              </a:rPr>
              <a:t>Δύο επίπεδα ιεραρχίας</a:t>
            </a:r>
            <a:r>
              <a:rPr lang="en-US" sz="1600" dirty="0">
                <a:latin typeface="Arial" charset="0"/>
                <a:ea typeface="ＭＳ Ｐゴシック" charset="0"/>
              </a:rPr>
              <a:t>:</a:t>
            </a:r>
            <a:endParaRPr lang="el-GR" sz="1600" dirty="0">
              <a:latin typeface="Arial" charset="0"/>
              <a:ea typeface="ＭＳ Ｐゴシック" charset="0"/>
            </a:endParaRPr>
          </a:p>
          <a:p>
            <a:pPr marL="742950" lvl="1" indent="-285750">
              <a:buFont typeface="Arial" panose="020B0604020202020204" pitchFamily="34" charset="0"/>
              <a:buChar char="•"/>
            </a:pPr>
            <a:r>
              <a:rPr lang="el-GR" sz="1600" dirty="0">
                <a:latin typeface="Arial" charset="0"/>
                <a:ea typeface="ＭＳ Ｐゴシック" charset="0"/>
              </a:rPr>
              <a:t>δικτυακός κορμός</a:t>
            </a:r>
            <a:endParaRPr lang="en-US" sz="1600" dirty="0">
              <a:latin typeface="Arial" charset="0"/>
              <a:ea typeface="ＭＳ Ｐゴシック" charset="0"/>
            </a:endParaRPr>
          </a:p>
          <a:p>
            <a:pPr marL="742950" lvl="1" indent="-285750">
              <a:buFont typeface="Arial" panose="020B0604020202020204" pitchFamily="34" charset="0"/>
              <a:buChar char="•"/>
            </a:pPr>
            <a:r>
              <a:rPr lang="el-GR" sz="1600" dirty="0">
                <a:latin typeface="Arial" charset="0"/>
                <a:ea typeface="ＭＳ Ｐゴシック" charset="0"/>
              </a:rPr>
              <a:t>τοπική περιοχή</a:t>
            </a:r>
          </a:p>
        </p:txBody>
      </p:sp>
      <p:sp>
        <p:nvSpPr>
          <p:cNvPr id="6" name="TextBox 5">
            <a:extLst>
              <a:ext uri="{FF2B5EF4-FFF2-40B4-BE49-F238E27FC236}">
                <a16:creationId xmlns:a16="http://schemas.microsoft.com/office/drawing/2014/main" id="{6BE3A1B5-5A44-467C-ABED-E08D64B8256D}"/>
              </a:ext>
            </a:extLst>
          </p:cNvPr>
          <p:cNvSpPr txBox="1"/>
          <p:nvPr/>
        </p:nvSpPr>
        <p:spPr>
          <a:xfrm>
            <a:off x="427049" y="2297765"/>
            <a:ext cx="1423916" cy="276999"/>
          </a:xfrm>
          <a:prstGeom prst="rect">
            <a:avLst/>
          </a:prstGeom>
          <a:noFill/>
        </p:spPr>
        <p:txBody>
          <a:bodyPr wrap="none" rtlCol="0">
            <a:spAutoFit/>
          </a:bodyPr>
          <a:lstStyle/>
          <a:p>
            <a:r>
              <a:rPr lang="el-GR" sz="1200" dirty="0">
                <a:latin typeface="Gill Sans Nova" panose="020B0602020104020203" pitchFamily="34" charset="0"/>
              </a:rPr>
              <a:t>Κεντρικό </a:t>
            </a:r>
            <a:r>
              <a:rPr lang="en-US" sz="1200" dirty="0">
                <a:latin typeface="Gill Sans Nova" panose="020B0602020104020203" pitchFamily="34" charset="0"/>
              </a:rPr>
              <a:t>Head-end</a:t>
            </a:r>
            <a:endParaRPr lang="el-GR" sz="1200" dirty="0">
              <a:latin typeface="Gill Sans Nova" panose="020B0602020104020203" pitchFamily="34" charset="0"/>
            </a:endParaRPr>
          </a:p>
        </p:txBody>
      </p:sp>
      <p:cxnSp>
        <p:nvCxnSpPr>
          <p:cNvPr id="198" name="Ευθύγραμμο βέλος σύνδεσης 197">
            <a:extLst>
              <a:ext uri="{FF2B5EF4-FFF2-40B4-BE49-F238E27FC236}">
                <a16:creationId xmlns:a16="http://schemas.microsoft.com/office/drawing/2014/main" id="{1CB0C9FE-0254-4F59-A81C-AF1BACB7B415}"/>
              </a:ext>
            </a:extLst>
          </p:cNvPr>
          <p:cNvCxnSpPr>
            <a:cxnSpLocks/>
          </p:cNvCxnSpPr>
          <p:nvPr/>
        </p:nvCxnSpPr>
        <p:spPr bwMode="auto">
          <a:xfrm>
            <a:off x="2492335" y="1935491"/>
            <a:ext cx="411738" cy="280736"/>
          </a:xfrm>
          <a:prstGeom prst="straightConnector1">
            <a:avLst/>
          </a:prstGeom>
          <a:solidFill>
            <a:schemeClr val="accent1"/>
          </a:solidFill>
          <a:ln w="76200" cap="flat" cmpd="sng" algn="ctr">
            <a:solidFill>
              <a:srgbClr val="00CC99"/>
            </a:solidFill>
            <a:prstDash val="solid"/>
            <a:round/>
            <a:headEnd type="none" w="med" len="med"/>
            <a:tailEnd type="triangle"/>
          </a:ln>
          <a:effectLst/>
        </p:spPr>
      </p:cxnSp>
      <p:cxnSp>
        <p:nvCxnSpPr>
          <p:cNvPr id="199" name="Ευθύγραμμο βέλος σύνδεσης 198">
            <a:extLst>
              <a:ext uri="{FF2B5EF4-FFF2-40B4-BE49-F238E27FC236}">
                <a16:creationId xmlns:a16="http://schemas.microsoft.com/office/drawing/2014/main" id="{09C31351-7E8F-423C-95E1-75508B0C3688}"/>
              </a:ext>
            </a:extLst>
          </p:cNvPr>
          <p:cNvCxnSpPr>
            <a:cxnSpLocks/>
          </p:cNvCxnSpPr>
          <p:nvPr/>
        </p:nvCxnSpPr>
        <p:spPr bwMode="auto">
          <a:xfrm>
            <a:off x="1098126" y="3557468"/>
            <a:ext cx="411738" cy="280736"/>
          </a:xfrm>
          <a:prstGeom prst="straightConnector1">
            <a:avLst/>
          </a:prstGeom>
          <a:solidFill>
            <a:schemeClr val="accent1"/>
          </a:solidFill>
          <a:ln w="76200" cap="flat" cmpd="sng" algn="ctr">
            <a:solidFill>
              <a:srgbClr val="00CC99"/>
            </a:solidFill>
            <a:prstDash val="solid"/>
            <a:round/>
            <a:headEnd type="none" w="med" len="med"/>
            <a:tailEnd type="triangle"/>
          </a:ln>
          <a:effectLst/>
        </p:spPr>
      </p:cxnSp>
      <p:sp>
        <p:nvSpPr>
          <p:cNvPr id="2" name="Οβάλ 1">
            <a:extLst>
              <a:ext uri="{FF2B5EF4-FFF2-40B4-BE49-F238E27FC236}">
                <a16:creationId xmlns:a16="http://schemas.microsoft.com/office/drawing/2014/main" id="{7DFAF1ED-C6E3-8A1C-5336-87F7AC2719A0}"/>
              </a:ext>
            </a:extLst>
          </p:cNvPr>
          <p:cNvSpPr/>
          <p:nvPr/>
        </p:nvSpPr>
        <p:spPr bwMode="auto">
          <a:xfrm>
            <a:off x="1273289" y="2774950"/>
            <a:ext cx="6398950" cy="921185"/>
          </a:xfrm>
          <a:prstGeom prst="ellipse">
            <a:avLst/>
          </a:prstGeom>
          <a:noFill/>
          <a:ln w="9525" cap="flat" cmpd="sng" algn="ctr">
            <a:solidFill>
              <a:srgbClr val="FF0000"/>
            </a:solidFill>
            <a:prstDash val="dash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442119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l-GR" sz="3600" dirty="0"/>
              <a:t>Ιεραρχική δομή</a:t>
            </a:r>
            <a:endParaRPr lang="en-US" dirty="0"/>
          </a:p>
        </p:txBody>
      </p:sp>
      <p:sp>
        <p:nvSpPr>
          <p:cNvPr id="155651" name="Rectangle 3"/>
          <p:cNvSpPr>
            <a:spLocks noGrp="1" noChangeArrowheads="1"/>
          </p:cNvSpPr>
          <p:nvPr>
            <p:ph type="body" idx="1"/>
          </p:nvPr>
        </p:nvSpPr>
        <p:spPr>
          <a:xfrm>
            <a:off x="520700" y="1468438"/>
            <a:ext cx="8213102" cy="4008437"/>
          </a:xfrm>
        </p:spPr>
        <p:txBody>
          <a:bodyPr/>
          <a:lstStyle/>
          <a:p>
            <a:r>
              <a:rPr lang="el-GR" sz="2200" dirty="0"/>
              <a:t>Δύο επίπεδα ιεραρχίας</a:t>
            </a:r>
            <a:r>
              <a:rPr lang="en-US" sz="2200" dirty="0"/>
              <a:t>:</a:t>
            </a:r>
            <a:endParaRPr lang="el-GR" sz="2200" dirty="0"/>
          </a:p>
          <a:p>
            <a:pPr lvl="1"/>
            <a:r>
              <a:rPr lang="el-GR" sz="2200" dirty="0"/>
              <a:t>δικτυακός κορμός</a:t>
            </a:r>
            <a:endParaRPr lang="en-US" sz="2200" dirty="0"/>
          </a:p>
          <a:p>
            <a:pPr lvl="1"/>
            <a:r>
              <a:rPr lang="el-GR" sz="2200" dirty="0"/>
              <a:t>τοπική περιοχή</a:t>
            </a:r>
          </a:p>
          <a:p>
            <a:r>
              <a:rPr lang="el-GR" sz="2200" dirty="0"/>
              <a:t>Δρομολογητές</a:t>
            </a:r>
          </a:p>
          <a:p>
            <a:pPr lvl="1"/>
            <a:r>
              <a:rPr lang="el-GR" sz="2200" dirty="0"/>
              <a:t>Συνοριακοί δρομολογητές (</a:t>
            </a:r>
            <a:r>
              <a:rPr lang="en-US" sz="2200" dirty="0"/>
              <a:t>boundary routers</a:t>
            </a:r>
            <a:r>
              <a:rPr lang="el-GR" sz="2200" dirty="0"/>
              <a:t>)</a:t>
            </a:r>
            <a:endParaRPr lang="en-US" sz="2200" dirty="0"/>
          </a:p>
          <a:p>
            <a:pPr lvl="1"/>
            <a:r>
              <a:rPr lang="el-GR" sz="2200" dirty="0"/>
              <a:t>Δρομολογητές δικτυακού κορμού (</a:t>
            </a:r>
            <a:r>
              <a:rPr lang="en-US" sz="2200" dirty="0"/>
              <a:t>backbone routers</a:t>
            </a:r>
            <a:r>
              <a:rPr lang="el-GR" sz="2200" dirty="0"/>
              <a:t>)</a:t>
            </a:r>
            <a:r>
              <a:rPr lang="en-US" sz="2200" dirty="0"/>
              <a:t>: </a:t>
            </a:r>
            <a:endParaRPr lang="el-GR" sz="2200" dirty="0"/>
          </a:p>
          <a:p>
            <a:pPr lvl="1"/>
            <a:r>
              <a:rPr lang="el-GR" sz="2200" dirty="0"/>
              <a:t>Παραμεθόριοι συνοριακοί δρομολογητές (</a:t>
            </a:r>
            <a:r>
              <a:rPr lang="en-US" sz="2200" dirty="0"/>
              <a:t>area border routers</a:t>
            </a:r>
            <a:r>
              <a:rPr lang="el-GR" sz="2200" dirty="0"/>
              <a:t>)</a:t>
            </a:r>
            <a:r>
              <a:rPr lang="en-US" sz="2200" dirty="0"/>
              <a:t>:</a:t>
            </a:r>
            <a:r>
              <a:rPr lang="en-US" sz="2200" b="1" dirty="0"/>
              <a:t> </a:t>
            </a:r>
            <a:endParaRPr lang="en-US" sz="2200" dirty="0"/>
          </a:p>
          <a:p>
            <a:endParaRPr lang="en-US" sz="1800" dirty="0"/>
          </a:p>
        </p:txBody>
      </p:sp>
    </p:spTree>
    <p:extLst>
      <p:ext uri="{BB962C8B-B14F-4D97-AF65-F5344CB8AC3E}">
        <p14:creationId xmlns:p14="http://schemas.microsoft.com/office/powerpoint/2010/main" val="199714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F64D1C-C704-43DE-B4BF-8586918A3D4D}"/>
              </a:ext>
            </a:extLst>
          </p:cNvPr>
          <p:cNvSpPr>
            <a:spLocks noGrp="1"/>
          </p:cNvSpPr>
          <p:nvPr>
            <p:ph type="title"/>
          </p:nvPr>
        </p:nvSpPr>
        <p:spPr/>
        <p:txBody>
          <a:bodyPr/>
          <a:lstStyle/>
          <a:p>
            <a:r>
              <a:rPr lang="en-US" dirty="0"/>
              <a:t>Unicast</a:t>
            </a:r>
            <a:endParaRPr lang="el-GR" dirty="0"/>
          </a:p>
        </p:txBody>
      </p:sp>
      <p:pic>
        <p:nvPicPr>
          <p:cNvPr id="4" name="Picture 2">
            <a:extLst>
              <a:ext uri="{FF2B5EF4-FFF2-40B4-BE49-F238E27FC236}">
                <a16:creationId xmlns:a16="http://schemas.microsoft.com/office/drawing/2014/main" id="{B857BA59-431F-4877-A162-ABA4F5AE2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80075"/>
            <a:ext cx="6740938" cy="44927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D4F06ED-6ECC-4864-9B07-860FF6BC3B68}"/>
              </a:ext>
            </a:extLst>
          </p:cNvPr>
          <p:cNvSpPr txBox="1"/>
          <p:nvPr/>
        </p:nvSpPr>
        <p:spPr>
          <a:xfrm>
            <a:off x="1758567" y="6125036"/>
            <a:ext cx="2041969" cy="646331"/>
          </a:xfrm>
          <a:prstGeom prst="rect">
            <a:avLst/>
          </a:prstGeom>
          <a:noFill/>
        </p:spPr>
        <p:txBody>
          <a:bodyPr wrap="none" rtlCol="0">
            <a:spAutoFit/>
          </a:bodyPr>
          <a:lstStyle/>
          <a:p>
            <a:r>
              <a:rPr lang="el-GR" dirty="0">
                <a:latin typeface="Gill Sans Nova" panose="020B0602020104020203" pitchFamily="34" charset="0"/>
              </a:rPr>
              <a:t>Δρομολογητές</a:t>
            </a:r>
          </a:p>
          <a:p>
            <a:r>
              <a:rPr lang="en-US" dirty="0">
                <a:latin typeface="Gill Sans Nova" panose="020B0602020104020203" pitchFamily="34" charset="0"/>
              </a:rPr>
              <a:t>TCP &amp; UDP </a:t>
            </a:r>
            <a:r>
              <a:rPr lang="el-GR" dirty="0">
                <a:latin typeface="Gill Sans Nova" panose="020B0602020104020203" pitchFamily="34" charset="0"/>
              </a:rPr>
              <a:t>κίνηση</a:t>
            </a:r>
          </a:p>
        </p:txBody>
      </p:sp>
    </p:spTree>
    <p:extLst>
      <p:ext uri="{BB962C8B-B14F-4D97-AF65-F5344CB8AC3E}">
        <p14:creationId xmlns:p14="http://schemas.microsoft.com/office/powerpoint/2010/main" val="2189197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8CB0CD-5CF5-4C08-8819-95A010C3D2D3}"/>
              </a:ext>
            </a:extLst>
          </p:cNvPr>
          <p:cNvSpPr>
            <a:spLocks noGrp="1"/>
          </p:cNvSpPr>
          <p:nvPr>
            <p:ph type="title"/>
          </p:nvPr>
        </p:nvSpPr>
        <p:spPr/>
        <p:txBody>
          <a:bodyPr/>
          <a:lstStyle/>
          <a:p>
            <a:r>
              <a:rPr lang="en-US" dirty="0"/>
              <a:t>Broadcast</a:t>
            </a:r>
            <a:r>
              <a:rPr lang="el-GR" dirty="0"/>
              <a:t> - </a:t>
            </a:r>
            <a:r>
              <a:rPr lang="el-GR" dirty="0" err="1"/>
              <a:t>Ευρυεκπομπή</a:t>
            </a:r>
            <a:endParaRPr lang="el-GR" dirty="0"/>
          </a:p>
        </p:txBody>
      </p:sp>
      <p:pic>
        <p:nvPicPr>
          <p:cNvPr id="6146" name="Picture 2">
            <a:extLst>
              <a:ext uri="{FF2B5EF4-FFF2-40B4-BE49-F238E27FC236}">
                <a16:creationId xmlns:a16="http://schemas.microsoft.com/office/drawing/2014/main" id="{9B1240B9-599A-4C7F-AD99-A35F075D8E0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5636" y="1538288"/>
            <a:ext cx="7067928" cy="4710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D577F42-3AE6-4DB8-97C2-240A0214978E}"/>
              </a:ext>
            </a:extLst>
          </p:cNvPr>
          <p:cNvSpPr txBox="1"/>
          <p:nvPr/>
        </p:nvSpPr>
        <p:spPr>
          <a:xfrm>
            <a:off x="1758567" y="6125036"/>
            <a:ext cx="1611339" cy="646331"/>
          </a:xfrm>
          <a:prstGeom prst="rect">
            <a:avLst/>
          </a:prstGeom>
          <a:noFill/>
        </p:spPr>
        <p:txBody>
          <a:bodyPr wrap="none" rtlCol="0">
            <a:spAutoFit/>
          </a:bodyPr>
          <a:lstStyle/>
          <a:p>
            <a:r>
              <a:rPr lang="el-GR" dirty="0">
                <a:latin typeface="Gill Sans Nova" panose="020B0602020104020203" pitchFamily="34" charset="0"/>
              </a:rPr>
              <a:t>Δρομολογητές</a:t>
            </a:r>
          </a:p>
          <a:p>
            <a:r>
              <a:rPr lang="en-US" dirty="0">
                <a:latin typeface="Gill Sans Nova" panose="020B0602020104020203" pitchFamily="34" charset="0"/>
              </a:rPr>
              <a:t>UDP </a:t>
            </a:r>
            <a:r>
              <a:rPr lang="el-GR" dirty="0">
                <a:latin typeface="Gill Sans Nova" panose="020B0602020104020203" pitchFamily="34" charset="0"/>
              </a:rPr>
              <a:t>κίνηση</a:t>
            </a:r>
          </a:p>
        </p:txBody>
      </p:sp>
    </p:spTree>
    <p:extLst>
      <p:ext uri="{BB962C8B-B14F-4D97-AF65-F5344CB8AC3E}">
        <p14:creationId xmlns:p14="http://schemas.microsoft.com/office/powerpoint/2010/main" val="2498342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96D50B-1B9F-4CE3-83CA-639464AE74BC}"/>
              </a:ext>
            </a:extLst>
          </p:cNvPr>
          <p:cNvSpPr>
            <a:spLocks noGrp="1"/>
          </p:cNvSpPr>
          <p:nvPr>
            <p:ph type="title"/>
          </p:nvPr>
        </p:nvSpPr>
        <p:spPr/>
        <p:txBody>
          <a:bodyPr/>
          <a:lstStyle/>
          <a:p>
            <a:r>
              <a:rPr lang="en-US" dirty="0"/>
              <a:t>Multicast</a:t>
            </a:r>
            <a:r>
              <a:rPr lang="el-GR" dirty="0"/>
              <a:t> </a:t>
            </a:r>
            <a:r>
              <a:rPr lang="el-GR" dirty="0" err="1"/>
              <a:t>Πολυεκπομπή</a:t>
            </a:r>
            <a:endParaRPr lang="el-GR" dirty="0"/>
          </a:p>
        </p:txBody>
      </p:sp>
      <p:pic>
        <p:nvPicPr>
          <p:cNvPr id="8194" name="Picture 2">
            <a:extLst>
              <a:ext uri="{FF2B5EF4-FFF2-40B4-BE49-F238E27FC236}">
                <a16:creationId xmlns:a16="http://schemas.microsoft.com/office/drawing/2014/main" id="{9B0EFC94-B85C-421A-BAF8-5C61349B0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24" y="594360"/>
            <a:ext cx="9144000" cy="60944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C7416E-3511-4835-AD7C-5D3A82F08D82}"/>
              </a:ext>
            </a:extLst>
          </p:cNvPr>
          <p:cNvSpPr txBox="1"/>
          <p:nvPr/>
        </p:nvSpPr>
        <p:spPr>
          <a:xfrm>
            <a:off x="1482695" y="6488668"/>
            <a:ext cx="4589090" cy="369332"/>
          </a:xfrm>
          <a:prstGeom prst="rect">
            <a:avLst/>
          </a:prstGeom>
          <a:noFill/>
        </p:spPr>
        <p:txBody>
          <a:bodyPr wrap="square">
            <a:spAutoFit/>
          </a:bodyPr>
          <a:lstStyle/>
          <a:p>
            <a:r>
              <a:rPr lang="el-GR" dirty="0">
                <a:latin typeface="Gill Sans Nova" panose="020B0602020104020203" pitchFamily="34" charset="0"/>
                <a:hlinkClick r:id="rId4"/>
              </a:rPr>
              <a:t>https://en.wikipedia.org/wiki/Multicast</a:t>
            </a:r>
            <a:r>
              <a:rPr lang="en-US" dirty="0">
                <a:latin typeface="Gill Sans Nova" panose="020B0602020104020203" pitchFamily="34" charset="0"/>
              </a:rPr>
              <a:t> </a:t>
            </a:r>
            <a:endParaRPr lang="el-GR" dirty="0">
              <a:latin typeface="Gill Sans Nova" panose="020B0602020104020203" pitchFamily="34" charset="0"/>
            </a:endParaRPr>
          </a:p>
        </p:txBody>
      </p:sp>
      <p:sp>
        <p:nvSpPr>
          <p:cNvPr id="8" name="TextBox 7">
            <a:extLst>
              <a:ext uri="{FF2B5EF4-FFF2-40B4-BE49-F238E27FC236}">
                <a16:creationId xmlns:a16="http://schemas.microsoft.com/office/drawing/2014/main" id="{059DCEC6-9CE4-4BFD-954E-35DB076DF194}"/>
              </a:ext>
            </a:extLst>
          </p:cNvPr>
          <p:cNvSpPr txBox="1"/>
          <p:nvPr/>
        </p:nvSpPr>
        <p:spPr>
          <a:xfrm>
            <a:off x="149551" y="5188872"/>
            <a:ext cx="3166217" cy="923330"/>
          </a:xfrm>
          <a:prstGeom prst="rect">
            <a:avLst/>
          </a:prstGeom>
          <a:noFill/>
        </p:spPr>
        <p:txBody>
          <a:bodyPr wrap="square">
            <a:spAutoFit/>
          </a:bodyPr>
          <a:lstStyle/>
          <a:p>
            <a:r>
              <a:rPr lang="en-US" dirty="0">
                <a:latin typeface="Gill Sans Nova" panose="020B0602020104020203" pitchFamily="34" charset="0"/>
                <a:hlinkClick r:id="rId5" tooltip="IP multicast"/>
              </a:rPr>
              <a:t>IP multicast</a:t>
            </a:r>
            <a:r>
              <a:rPr lang="en-US" dirty="0">
                <a:latin typeface="Gill Sans Nova" panose="020B0602020104020203" pitchFamily="34" charset="0"/>
              </a:rPr>
              <a:t>  a technique for one-to-many communication over an IP network.</a:t>
            </a:r>
            <a:endParaRPr lang="el-GR" dirty="0">
              <a:latin typeface="Gill Sans Nova" panose="020B0602020104020203" pitchFamily="34" charset="0"/>
            </a:endParaRPr>
          </a:p>
        </p:txBody>
      </p:sp>
      <p:sp>
        <p:nvSpPr>
          <p:cNvPr id="7" name="TextBox 6">
            <a:extLst>
              <a:ext uri="{FF2B5EF4-FFF2-40B4-BE49-F238E27FC236}">
                <a16:creationId xmlns:a16="http://schemas.microsoft.com/office/drawing/2014/main" id="{5A19363F-B774-453B-92E1-D28DE4A15A52}"/>
              </a:ext>
            </a:extLst>
          </p:cNvPr>
          <p:cNvSpPr txBox="1"/>
          <p:nvPr/>
        </p:nvSpPr>
        <p:spPr>
          <a:xfrm>
            <a:off x="374148" y="1894868"/>
            <a:ext cx="1611339" cy="646331"/>
          </a:xfrm>
          <a:prstGeom prst="rect">
            <a:avLst/>
          </a:prstGeom>
          <a:noFill/>
        </p:spPr>
        <p:txBody>
          <a:bodyPr wrap="none" rtlCol="0">
            <a:spAutoFit/>
          </a:bodyPr>
          <a:lstStyle/>
          <a:p>
            <a:r>
              <a:rPr lang="el-GR" dirty="0">
                <a:latin typeface="Gill Sans Nova" panose="020B0602020104020203" pitchFamily="34" charset="0"/>
              </a:rPr>
              <a:t>Δρομολογητές</a:t>
            </a:r>
          </a:p>
          <a:p>
            <a:r>
              <a:rPr lang="en-US" dirty="0">
                <a:latin typeface="Gill Sans Nova" panose="020B0602020104020203" pitchFamily="34" charset="0"/>
              </a:rPr>
              <a:t>UDP </a:t>
            </a:r>
            <a:r>
              <a:rPr lang="el-GR" dirty="0">
                <a:latin typeface="Gill Sans Nova" panose="020B0602020104020203" pitchFamily="34" charset="0"/>
              </a:rPr>
              <a:t>κίνηση</a:t>
            </a:r>
          </a:p>
        </p:txBody>
      </p:sp>
    </p:spTree>
    <p:extLst>
      <p:ext uri="{BB962C8B-B14F-4D97-AF65-F5344CB8AC3E}">
        <p14:creationId xmlns:p14="http://schemas.microsoft.com/office/powerpoint/2010/main" val="2847388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B306D291-3314-4D3C-AB90-C376D097158A}"/>
              </a:ext>
            </a:extLst>
          </p:cNvPr>
          <p:cNvSpPr/>
          <p:nvPr/>
        </p:nvSpPr>
        <p:spPr bwMode="auto">
          <a:xfrm>
            <a:off x="785493" y="1265327"/>
            <a:ext cx="1734990" cy="1002046"/>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Comic Sans MS" pitchFamily="66" charset="0"/>
            </a:endParaRPr>
          </a:p>
        </p:txBody>
      </p:sp>
      <p:sp>
        <p:nvSpPr>
          <p:cNvPr id="159747" name="Freeform 2"/>
          <p:cNvSpPr>
            <a:spLocks/>
          </p:cNvSpPr>
          <p:nvPr/>
        </p:nvSpPr>
        <p:spPr bwMode="auto">
          <a:xfrm>
            <a:off x="1471760" y="1652588"/>
            <a:ext cx="6010275" cy="2206625"/>
          </a:xfrm>
          <a:custGeom>
            <a:avLst/>
            <a:gdLst>
              <a:gd name="T0" fmla="*/ 2147483647 w 3786"/>
              <a:gd name="T1" fmla="*/ 2147483647 h 1390"/>
              <a:gd name="T2" fmla="*/ 2147483647 w 3786"/>
              <a:gd name="T3" fmla="*/ 2147483647 h 1390"/>
              <a:gd name="T4" fmla="*/ 2147483647 w 3786"/>
              <a:gd name="T5" fmla="*/ 2147483647 h 1390"/>
              <a:gd name="T6" fmla="*/ 2147483647 w 3786"/>
              <a:gd name="T7" fmla="*/ 2147483647 h 1390"/>
              <a:gd name="T8" fmla="*/ 2147483647 w 3786"/>
              <a:gd name="T9" fmla="*/ 2147483647 h 1390"/>
              <a:gd name="T10" fmla="*/ 2147483647 w 3786"/>
              <a:gd name="T11" fmla="*/ 2147483647 h 1390"/>
              <a:gd name="T12" fmla="*/ 2147483647 w 3786"/>
              <a:gd name="T13" fmla="*/ 2147483647 h 1390"/>
              <a:gd name="T14" fmla="*/ 2147483647 w 3786"/>
              <a:gd name="T15" fmla="*/ 2147483647 h 1390"/>
              <a:gd name="T16" fmla="*/ 2147483647 w 3786"/>
              <a:gd name="T17" fmla="*/ 2147483647 h 1390"/>
              <a:gd name="T18" fmla="*/ 2147483647 w 3786"/>
              <a:gd name="T19" fmla="*/ 2147483647 h 1390"/>
              <a:gd name="T20" fmla="*/ 2147483647 w 3786"/>
              <a:gd name="T21" fmla="*/ 2147483647 h 1390"/>
              <a:gd name="T22" fmla="*/ 2147483647 w 3786"/>
              <a:gd name="T23" fmla="*/ 2147483647 h 1390"/>
              <a:gd name="T24" fmla="*/ 2147483647 w 3786"/>
              <a:gd name="T25" fmla="*/ 2147483647 h 1390"/>
              <a:gd name="T26" fmla="*/ 2147483647 w 3786"/>
              <a:gd name="T27" fmla="*/ 2147483647 h 13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86"/>
              <a:gd name="T43" fmla="*/ 0 h 1390"/>
              <a:gd name="T44" fmla="*/ 3786 w 3786"/>
              <a:gd name="T45" fmla="*/ 1390 h 13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86" h="1390">
                <a:moveTo>
                  <a:pt x="408" y="575"/>
                </a:moveTo>
                <a:cubicBezTo>
                  <a:pt x="689" y="273"/>
                  <a:pt x="1286" y="110"/>
                  <a:pt x="1693" y="55"/>
                </a:cubicBezTo>
                <a:cubicBezTo>
                  <a:pt x="2100" y="0"/>
                  <a:pt x="2585" y="164"/>
                  <a:pt x="2852" y="245"/>
                </a:cubicBezTo>
                <a:cubicBezTo>
                  <a:pt x="3119" y="326"/>
                  <a:pt x="3163" y="420"/>
                  <a:pt x="3295" y="540"/>
                </a:cubicBezTo>
                <a:cubicBezTo>
                  <a:pt x="3427" y="660"/>
                  <a:pt x="3786" y="870"/>
                  <a:pt x="3702" y="1130"/>
                </a:cubicBezTo>
                <a:cubicBezTo>
                  <a:pt x="3618" y="1390"/>
                  <a:pt x="3209" y="1190"/>
                  <a:pt x="3035" y="1214"/>
                </a:cubicBezTo>
                <a:cubicBezTo>
                  <a:pt x="2870" y="1266"/>
                  <a:pt x="2655" y="1277"/>
                  <a:pt x="2655" y="1277"/>
                </a:cubicBezTo>
                <a:cubicBezTo>
                  <a:pt x="2655" y="1277"/>
                  <a:pt x="2160" y="1316"/>
                  <a:pt x="1918" y="1326"/>
                </a:cubicBezTo>
                <a:cubicBezTo>
                  <a:pt x="1676" y="1336"/>
                  <a:pt x="1387" y="1353"/>
                  <a:pt x="1201" y="1340"/>
                </a:cubicBezTo>
                <a:cubicBezTo>
                  <a:pt x="1015" y="1327"/>
                  <a:pt x="913" y="1278"/>
                  <a:pt x="801" y="1249"/>
                </a:cubicBezTo>
                <a:lnTo>
                  <a:pt x="527" y="1165"/>
                </a:lnTo>
                <a:cubicBezTo>
                  <a:pt x="404" y="1140"/>
                  <a:pt x="126" y="1159"/>
                  <a:pt x="63" y="1102"/>
                </a:cubicBezTo>
                <a:cubicBezTo>
                  <a:pt x="0" y="1045"/>
                  <a:pt x="85" y="919"/>
                  <a:pt x="148" y="821"/>
                </a:cubicBezTo>
                <a:cubicBezTo>
                  <a:pt x="205" y="733"/>
                  <a:pt x="127" y="877"/>
                  <a:pt x="408" y="575"/>
                </a:cubicBezTo>
                <a:close/>
              </a:path>
            </a:pathLst>
          </a:custGeom>
          <a:solidFill>
            <a:srgbClr val="3399FF"/>
          </a:solidFill>
          <a:ln>
            <a:noFill/>
          </a:ln>
          <a:extLst>
            <a:ext uri="{91240B29-F687-4f45-9708-019B960494DF}">
              <a14:hiddenLine xmlns:a14="http://schemas.microsoft.com/office/drawing/2010/main" xmlns="" w="9525" cap="flat" cmpd="sng">
                <a:solidFill>
                  <a:srgbClr val="000000"/>
                </a:solidFill>
                <a:prstDash val="solid"/>
                <a:round/>
                <a:headEnd/>
                <a:tailEnd/>
              </a14:hiddenLine>
            </a:ext>
          </a:extLst>
        </p:spPr>
        <p:txBody>
          <a:bodyPr wrap="none"/>
          <a:lstStyle/>
          <a:p>
            <a:endParaRPr lang="en-US"/>
          </a:p>
        </p:txBody>
      </p:sp>
      <p:sp>
        <p:nvSpPr>
          <p:cNvPr id="159748" name="Rectangle 3"/>
          <p:cNvSpPr>
            <a:spLocks noGrp="1" noChangeArrowheads="1"/>
          </p:cNvSpPr>
          <p:nvPr>
            <p:ph type="title"/>
          </p:nvPr>
        </p:nvSpPr>
        <p:spPr>
          <a:xfrm>
            <a:off x="427038" y="169863"/>
            <a:ext cx="6010274" cy="1143000"/>
          </a:xfrm>
        </p:spPr>
        <p:txBody>
          <a:bodyPr/>
          <a:lstStyle/>
          <a:p>
            <a:r>
              <a:rPr lang="en-US" sz="4000" dirty="0">
                <a:latin typeface="Gill Sans MT" charset="0"/>
              </a:rPr>
              <a:t> </a:t>
            </a:r>
            <a:endParaRPr lang="en-US" dirty="0">
              <a:latin typeface="Gill Sans MT" charset="0"/>
            </a:endParaRPr>
          </a:p>
        </p:txBody>
      </p:sp>
      <p:sp>
        <p:nvSpPr>
          <p:cNvPr id="159749" name="Line 4"/>
          <p:cNvSpPr>
            <a:spLocks noChangeShapeType="1"/>
          </p:cNvSpPr>
          <p:nvPr/>
        </p:nvSpPr>
        <p:spPr bwMode="auto">
          <a:xfrm flipV="1">
            <a:off x="3124347" y="2039938"/>
            <a:ext cx="1058863" cy="346075"/>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50" name="Line 5"/>
          <p:cNvSpPr>
            <a:spLocks noChangeShapeType="1"/>
          </p:cNvSpPr>
          <p:nvPr/>
        </p:nvSpPr>
        <p:spPr bwMode="auto">
          <a:xfrm>
            <a:off x="4402285" y="2036763"/>
            <a:ext cx="1169987" cy="34448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51" name="Line 6"/>
          <p:cNvSpPr>
            <a:spLocks noChangeShapeType="1"/>
          </p:cNvSpPr>
          <p:nvPr/>
        </p:nvSpPr>
        <p:spPr bwMode="auto">
          <a:xfrm>
            <a:off x="5813572" y="2435225"/>
            <a:ext cx="803275" cy="80168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52" name="Line 7"/>
          <p:cNvSpPr>
            <a:spLocks noChangeShapeType="1"/>
          </p:cNvSpPr>
          <p:nvPr/>
        </p:nvSpPr>
        <p:spPr bwMode="auto">
          <a:xfrm flipV="1">
            <a:off x="4392760" y="2330450"/>
            <a:ext cx="1271587" cy="118268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53" name="Line 8"/>
          <p:cNvSpPr>
            <a:spLocks noChangeShapeType="1"/>
          </p:cNvSpPr>
          <p:nvPr/>
        </p:nvSpPr>
        <p:spPr bwMode="auto">
          <a:xfrm>
            <a:off x="3127522" y="2471738"/>
            <a:ext cx="1138238" cy="99218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54" name="Line 9"/>
          <p:cNvSpPr>
            <a:spLocks noChangeShapeType="1"/>
          </p:cNvSpPr>
          <p:nvPr/>
        </p:nvSpPr>
        <p:spPr bwMode="auto">
          <a:xfrm flipH="1">
            <a:off x="6224735" y="3236913"/>
            <a:ext cx="400050" cy="881062"/>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55" name="Line 10"/>
          <p:cNvSpPr>
            <a:spLocks noChangeShapeType="1"/>
          </p:cNvSpPr>
          <p:nvPr/>
        </p:nvSpPr>
        <p:spPr bwMode="auto">
          <a:xfrm>
            <a:off x="6253310" y="4090988"/>
            <a:ext cx="893762" cy="836612"/>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56" name="Line 11"/>
          <p:cNvSpPr>
            <a:spLocks noChangeShapeType="1"/>
          </p:cNvSpPr>
          <p:nvPr/>
        </p:nvSpPr>
        <p:spPr bwMode="auto">
          <a:xfrm>
            <a:off x="4286397" y="3405188"/>
            <a:ext cx="547688" cy="1338262"/>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57" name="Line 12"/>
          <p:cNvSpPr>
            <a:spLocks noChangeShapeType="1"/>
          </p:cNvSpPr>
          <p:nvPr/>
        </p:nvSpPr>
        <p:spPr bwMode="auto">
          <a:xfrm>
            <a:off x="3848247" y="4268788"/>
            <a:ext cx="246063" cy="97155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58" name="Line 13"/>
          <p:cNvSpPr>
            <a:spLocks noChangeShapeType="1"/>
          </p:cNvSpPr>
          <p:nvPr/>
        </p:nvSpPr>
        <p:spPr bwMode="auto">
          <a:xfrm flipH="1">
            <a:off x="4091135" y="4775200"/>
            <a:ext cx="7239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59" name="Line 14"/>
          <p:cNvSpPr>
            <a:spLocks noChangeShapeType="1"/>
          </p:cNvSpPr>
          <p:nvPr/>
        </p:nvSpPr>
        <p:spPr bwMode="auto">
          <a:xfrm flipH="1">
            <a:off x="3899047" y="3519488"/>
            <a:ext cx="388938" cy="779462"/>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60" name="Line 15"/>
          <p:cNvSpPr>
            <a:spLocks noChangeShapeType="1"/>
          </p:cNvSpPr>
          <p:nvPr/>
        </p:nvSpPr>
        <p:spPr bwMode="auto">
          <a:xfrm flipH="1">
            <a:off x="2133747" y="2319338"/>
            <a:ext cx="857250" cy="84613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61" name="Line 16"/>
          <p:cNvSpPr>
            <a:spLocks noChangeShapeType="1"/>
          </p:cNvSpPr>
          <p:nvPr/>
        </p:nvSpPr>
        <p:spPr bwMode="auto">
          <a:xfrm flipH="1">
            <a:off x="1528910" y="3171825"/>
            <a:ext cx="577850" cy="790575"/>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62" name="Line 17"/>
          <p:cNvSpPr>
            <a:spLocks noChangeShapeType="1"/>
          </p:cNvSpPr>
          <p:nvPr/>
        </p:nvSpPr>
        <p:spPr bwMode="auto">
          <a:xfrm flipH="1">
            <a:off x="879622" y="4024313"/>
            <a:ext cx="622300" cy="600075"/>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63" name="Line 18"/>
          <p:cNvSpPr>
            <a:spLocks noChangeShapeType="1"/>
          </p:cNvSpPr>
          <p:nvPr/>
        </p:nvSpPr>
        <p:spPr bwMode="auto">
          <a:xfrm flipH="1">
            <a:off x="1735285" y="4552950"/>
            <a:ext cx="433387" cy="67786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64" name="Line 19"/>
          <p:cNvSpPr>
            <a:spLocks noChangeShapeType="1"/>
          </p:cNvSpPr>
          <p:nvPr/>
        </p:nvSpPr>
        <p:spPr bwMode="auto">
          <a:xfrm>
            <a:off x="1608285" y="3981450"/>
            <a:ext cx="636587" cy="5207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9765" name="Freeform 20"/>
          <p:cNvSpPr>
            <a:spLocks/>
          </p:cNvSpPr>
          <p:nvPr/>
        </p:nvSpPr>
        <p:spPr bwMode="auto">
          <a:xfrm>
            <a:off x="531960" y="2833688"/>
            <a:ext cx="2185987" cy="2820987"/>
          </a:xfrm>
          <a:custGeom>
            <a:avLst/>
            <a:gdLst>
              <a:gd name="T0" fmla="*/ 2147483647 w 1377"/>
              <a:gd name="T1" fmla="*/ 2147483647 h 1777"/>
              <a:gd name="T2" fmla="*/ 2147483647 w 1377"/>
              <a:gd name="T3" fmla="*/ 2147483647 h 1777"/>
              <a:gd name="T4" fmla="*/ 2147483647 w 1377"/>
              <a:gd name="T5" fmla="*/ 2147483647 h 1777"/>
              <a:gd name="T6" fmla="*/ 2147483647 w 1377"/>
              <a:gd name="T7" fmla="*/ 2147483647 h 1777"/>
              <a:gd name="T8" fmla="*/ 2147483647 w 1377"/>
              <a:gd name="T9" fmla="*/ 2147483647 h 1777"/>
              <a:gd name="T10" fmla="*/ 2147483647 w 1377"/>
              <a:gd name="T11" fmla="*/ 2147483647 h 1777"/>
              <a:gd name="T12" fmla="*/ 2147483647 w 1377"/>
              <a:gd name="T13" fmla="*/ 2147483647 h 1777"/>
              <a:gd name="T14" fmla="*/ 2147483647 w 1377"/>
              <a:gd name="T15" fmla="*/ 2147483647 h 1777"/>
              <a:gd name="T16" fmla="*/ 2147483647 w 1377"/>
              <a:gd name="T17" fmla="*/ 2147483647 h 1777"/>
              <a:gd name="T18" fmla="*/ 2147483647 w 1377"/>
              <a:gd name="T19" fmla="*/ 2147483647 h 1777"/>
              <a:gd name="T20" fmla="*/ 2147483647 w 1377"/>
              <a:gd name="T21" fmla="*/ 2147483647 h 1777"/>
              <a:gd name="T22" fmla="*/ 2147483647 w 1377"/>
              <a:gd name="T23" fmla="*/ 2147483647 h 1777"/>
              <a:gd name="T24" fmla="*/ 2147483647 w 1377"/>
              <a:gd name="T25" fmla="*/ 2147483647 h 1777"/>
              <a:gd name="T26" fmla="*/ 2147483647 w 1377"/>
              <a:gd name="T27" fmla="*/ 2147483647 h 1777"/>
              <a:gd name="T28" fmla="*/ 2147483647 w 1377"/>
              <a:gd name="T29" fmla="*/ 2147483647 h 1777"/>
              <a:gd name="T30" fmla="*/ 2147483647 w 1377"/>
              <a:gd name="T31" fmla="*/ 2147483647 h 1777"/>
              <a:gd name="T32" fmla="*/ 2147483647 w 1377"/>
              <a:gd name="T33" fmla="*/ 2147483647 h 17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7"/>
              <a:gd name="T52" fmla="*/ 0 h 1777"/>
              <a:gd name="T53" fmla="*/ 1377 w 1377"/>
              <a:gd name="T54" fmla="*/ 1777 h 17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7" h="1777">
                <a:moveTo>
                  <a:pt x="671" y="245"/>
                </a:moveTo>
                <a:cubicBezTo>
                  <a:pt x="604" y="317"/>
                  <a:pt x="533" y="382"/>
                  <a:pt x="474" y="463"/>
                </a:cubicBezTo>
                <a:cubicBezTo>
                  <a:pt x="415" y="544"/>
                  <a:pt x="366" y="663"/>
                  <a:pt x="319" y="730"/>
                </a:cubicBezTo>
                <a:cubicBezTo>
                  <a:pt x="272" y="797"/>
                  <a:pt x="242" y="800"/>
                  <a:pt x="193" y="863"/>
                </a:cubicBezTo>
                <a:cubicBezTo>
                  <a:pt x="144" y="926"/>
                  <a:pt x="48" y="1027"/>
                  <a:pt x="24" y="1109"/>
                </a:cubicBezTo>
                <a:cubicBezTo>
                  <a:pt x="0" y="1191"/>
                  <a:pt x="10" y="1295"/>
                  <a:pt x="46" y="1355"/>
                </a:cubicBezTo>
                <a:cubicBezTo>
                  <a:pt x="82" y="1415"/>
                  <a:pt x="172" y="1437"/>
                  <a:pt x="242" y="1467"/>
                </a:cubicBezTo>
                <a:cubicBezTo>
                  <a:pt x="312" y="1497"/>
                  <a:pt x="404" y="1499"/>
                  <a:pt x="467" y="1538"/>
                </a:cubicBezTo>
                <a:cubicBezTo>
                  <a:pt x="530" y="1577"/>
                  <a:pt x="518" y="1669"/>
                  <a:pt x="622" y="1699"/>
                </a:cubicBezTo>
                <a:cubicBezTo>
                  <a:pt x="726" y="1729"/>
                  <a:pt x="986" y="1777"/>
                  <a:pt x="1092" y="1720"/>
                </a:cubicBezTo>
                <a:cubicBezTo>
                  <a:pt x="1198" y="1663"/>
                  <a:pt x="1219" y="1471"/>
                  <a:pt x="1261" y="1355"/>
                </a:cubicBezTo>
                <a:cubicBezTo>
                  <a:pt x="1303" y="1239"/>
                  <a:pt x="1377" y="1150"/>
                  <a:pt x="1345" y="1025"/>
                </a:cubicBezTo>
                <a:cubicBezTo>
                  <a:pt x="1313" y="900"/>
                  <a:pt x="1084" y="727"/>
                  <a:pt x="1071" y="603"/>
                </a:cubicBezTo>
                <a:cubicBezTo>
                  <a:pt x="1058" y="479"/>
                  <a:pt x="1237" y="374"/>
                  <a:pt x="1268" y="280"/>
                </a:cubicBezTo>
                <a:cubicBezTo>
                  <a:pt x="1299" y="186"/>
                  <a:pt x="1320" y="82"/>
                  <a:pt x="1254" y="41"/>
                </a:cubicBezTo>
                <a:cubicBezTo>
                  <a:pt x="1188" y="0"/>
                  <a:pt x="970" y="2"/>
                  <a:pt x="874" y="34"/>
                </a:cubicBezTo>
                <a:cubicBezTo>
                  <a:pt x="778" y="66"/>
                  <a:pt x="738" y="173"/>
                  <a:pt x="671" y="245"/>
                </a:cubicBezTo>
                <a:close/>
              </a:path>
            </a:pathLst>
          </a:custGeom>
          <a:noFill/>
          <a:ln w="19050" cap="flat" cmpd="sng">
            <a:solidFill>
              <a:schemeClr val="tx1"/>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59766" name="Freeform 21"/>
          <p:cNvSpPr>
            <a:spLocks/>
          </p:cNvSpPr>
          <p:nvPr/>
        </p:nvSpPr>
        <p:spPr bwMode="auto">
          <a:xfrm>
            <a:off x="3395810" y="3068638"/>
            <a:ext cx="1903412" cy="2730500"/>
          </a:xfrm>
          <a:custGeom>
            <a:avLst/>
            <a:gdLst>
              <a:gd name="T0" fmla="*/ 2147483647 w 1199"/>
              <a:gd name="T1" fmla="*/ 2147483647 h 1720"/>
              <a:gd name="T2" fmla="*/ 2147483647 w 1199"/>
              <a:gd name="T3" fmla="*/ 2147483647 h 1720"/>
              <a:gd name="T4" fmla="*/ 2147483647 w 1199"/>
              <a:gd name="T5" fmla="*/ 2147483647 h 1720"/>
              <a:gd name="T6" fmla="*/ 2147483647 w 1199"/>
              <a:gd name="T7" fmla="*/ 2147483647 h 1720"/>
              <a:gd name="T8" fmla="*/ 2147483647 w 1199"/>
              <a:gd name="T9" fmla="*/ 2147483647 h 1720"/>
              <a:gd name="T10" fmla="*/ 2147483647 w 1199"/>
              <a:gd name="T11" fmla="*/ 2147483647 h 1720"/>
              <a:gd name="T12" fmla="*/ 2147483647 w 1199"/>
              <a:gd name="T13" fmla="*/ 2147483647 h 1720"/>
              <a:gd name="T14" fmla="*/ 2147483647 w 1199"/>
              <a:gd name="T15" fmla="*/ 2147483647 h 1720"/>
              <a:gd name="T16" fmla="*/ 2147483647 w 1199"/>
              <a:gd name="T17" fmla="*/ 2147483647 h 1720"/>
              <a:gd name="T18" fmla="*/ 2147483647 w 1199"/>
              <a:gd name="T19" fmla="*/ 2147483647 h 1720"/>
              <a:gd name="T20" fmla="*/ 2147483647 w 1199"/>
              <a:gd name="T21" fmla="*/ 2147483647 h 1720"/>
              <a:gd name="T22" fmla="*/ 2147483647 w 1199"/>
              <a:gd name="T23" fmla="*/ 2147483647 h 1720"/>
              <a:gd name="T24" fmla="*/ 2147483647 w 1199"/>
              <a:gd name="T25" fmla="*/ 2147483647 h 1720"/>
              <a:gd name="T26" fmla="*/ 2147483647 w 1199"/>
              <a:gd name="T27" fmla="*/ 2147483647 h 1720"/>
              <a:gd name="T28" fmla="*/ 2147483647 w 1199"/>
              <a:gd name="T29" fmla="*/ 2147483647 h 1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99"/>
              <a:gd name="T46" fmla="*/ 0 h 1720"/>
              <a:gd name="T47" fmla="*/ 1199 w 1199"/>
              <a:gd name="T48" fmla="*/ 1720 h 17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99" h="1720">
                <a:moveTo>
                  <a:pt x="651" y="20"/>
                </a:moveTo>
                <a:cubicBezTo>
                  <a:pt x="595" y="0"/>
                  <a:pt x="643" y="10"/>
                  <a:pt x="609" y="20"/>
                </a:cubicBezTo>
                <a:cubicBezTo>
                  <a:pt x="575" y="30"/>
                  <a:pt x="499" y="45"/>
                  <a:pt x="447" y="83"/>
                </a:cubicBezTo>
                <a:cubicBezTo>
                  <a:pt x="395" y="121"/>
                  <a:pt x="354" y="178"/>
                  <a:pt x="300" y="245"/>
                </a:cubicBezTo>
                <a:cubicBezTo>
                  <a:pt x="246" y="312"/>
                  <a:pt x="173" y="379"/>
                  <a:pt x="124" y="483"/>
                </a:cubicBezTo>
                <a:cubicBezTo>
                  <a:pt x="75" y="587"/>
                  <a:pt x="10" y="742"/>
                  <a:pt x="5" y="870"/>
                </a:cubicBezTo>
                <a:cubicBezTo>
                  <a:pt x="0" y="998"/>
                  <a:pt x="50" y="1122"/>
                  <a:pt x="96" y="1249"/>
                </a:cubicBezTo>
                <a:cubicBezTo>
                  <a:pt x="142" y="1376"/>
                  <a:pt x="153" y="1564"/>
                  <a:pt x="279" y="1635"/>
                </a:cubicBezTo>
                <a:cubicBezTo>
                  <a:pt x="405" y="1706"/>
                  <a:pt x="711" y="1720"/>
                  <a:pt x="855" y="1678"/>
                </a:cubicBezTo>
                <a:cubicBezTo>
                  <a:pt x="999" y="1636"/>
                  <a:pt x="1089" y="1492"/>
                  <a:pt x="1143" y="1383"/>
                </a:cubicBezTo>
                <a:cubicBezTo>
                  <a:pt x="1197" y="1274"/>
                  <a:pt x="1199" y="1129"/>
                  <a:pt x="1178" y="1024"/>
                </a:cubicBezTo>
                <a:cubicBezTo>
                  <a:pt x="1157" y="919"/>
                  <a:pt x="1057" y="854"/>
                  <a:pt x="1016" y="750"/>
                </a:cubicBezTo>
                <a:cubicBezTo>
                  <a:pt x="975" y="646"/>
                  <a:pt x="944" y="501"/>
                  <a:pt x="932" y="399"/>
                </a:cubicBezTo>
                <a:cubicBezTo>
                  <a:pt x="920" y="297"/>
                  <a:pt x="994" y="203"/>
                  <a:pt x="946" y="139"/>
                </a:cubicBezTo>
                <a:cubicBezTo>
                  <a:pt x="898" y="75"/>
                  <a:pt x="707" y="40"/>
                  <a:pt x="651" y="20"/>
                </a:cubicBezTo>
                <a:close/>
              </a:path>
            </a:pathLst>
          </a:custGeom>
          <a:noFill/>
          <a:ln w="19050" cap="flat" cmpd="sng">
            <a:solidFill>
              <a:schemeClr val="tx1"/>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59770" name="Text Box 25"/>
          <p:cNvSpPr txBox="1">
            <a:spLocks noChangeArrowheads="1"/>
          </p:cNvSpPr>
          <p:nvPr/>
        </p:nvSpPr>
        <p:spPr bwMode="auto">
          <a:xfrm>
            <a:off x="153200" y="2981561"/>
            <a:ext cx="11931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800" dirty="0"/>
              <a:t>περιοχή</a:t>
            </a:r>
            <a:r>
              <a:rPr lang="en-US" sz="1800" dirty="0"/>
              <a:t> 1</a:t>
            </a:r>
          </a:p>
        </p:txBody>
      </p:sp>
      <p:sp>
        <p:nvSpPr>
          <p:cNvPr id="159771" name="Text Box 26"/>
          <p:cNvSpPr txBox="1">
            <a:spLocks noChangeArrowheads="1"/>
          </p:cNvSpPr>
          <p:nvPr/>
        </p:nvSpPr>
        <p:spPr bwMode="auto">
          <a:xfrm>
            <a:off x="3937407" y="5747400"/>
            <a:ext cx="11931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800" dirty="0"/>
              <a:t>περιοχή</a:t>
            </a:r>
            <a:r>
              <a:rPr lang="en-US" sz="1800" dirty="0"/>
              <a:t> 2</a:t>
            </a:r>
          </a:p>
        </p:txBody>
      </p:sp>
      <p:sp>
        <p:nvSpPr>
          <p:cNvPr id="159772" name="Text Box 27"/>
          <p:cNvSpPr txBox="1">
            <a:spLocks noChangeArrowheads="1"/>
          </p:cNvSpPr>
          <p:nvPr/>
        </p:nvSpPr>
        <p:spPr bwMode="auto">
          <a:xfrm>
            <a:off x="7031185" y="4113213"/>
            <a:ext cx="11931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800" dirty="0"/>
              <a:t>Περιοχή </a:t>
            </a:r>
            <a:r>
              <a:rPr lang="en-US" sz="1800" dirty="0"/>
              <a:t>3</a:t>
            </a:r>
          </a:p>
        </p:txBody>
      </p:sp>
      <p:sp>
        <p:nvSpPr>
          <p:cNvPr id="159773" name="Text Box 28"/>
          <p:cNvSpPr txBox="1">
            <a:spLocks noChangeArrowheads="1"/>
          </p:cNvSpPr>
          <p:nvPr/>
        </p:nvSpPr>
        <p:spPr bwMode="auto">
          <a:xfrm>
            <a:off x="3838883" y="2317147"/>
            <a:ext cx="102951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2000" dirty="0">
                <a:solidFill>
                  <a:schemeClr val="bg1"/>
                </a:solidFill>
                <a:effectLst>
                  <a:outerShdw blurRad="38100" dist="38100" dir="2700000" algn="tl">
                    <a:srgbClr val="000000">
                      <a:alpha val="43137"/>
                    </a:srgbClr>
                  </a:outerShdw>
                </a:effectLst>
              </a:rPr>
              <a:t>Δίκτυο </a:t>
            </a:r>
          </a:p>
          <a:p>
            <a:r>
              <a:rPr lang="el-GR" sz="2000" dirty="0">
                <a:solidFill>
                  <a:schemeClr val="bg1"/>
                </a:solidFill>
                <a:effectLst>
                  <a:outerShdw blurRad="38100" dist="38100" dir="2700000" algn="tl">
                    <a:srgbClr val="000000">
                      <a:alpha val="43137"/>
                    </a:srgbClr>
                  </a:outerShdw>
                </a:effectLst>
              </a:rPr>
              <a:t>κορμού</a:t>
            </a:r>
            <a:endParaRPr lang="en-US" sz="2000" dirty="0">
              <a:solidFill>
                <a:schemeClr val="bg1"/>
              </a:solidFill>
              <a:effectLst>
                <a:outerShdw blurRad="38100" dist="38100" dir="2700000" algn="tl">
                  <a:srgbClr val="000000">
                    <a:alpha val="43137"/>
                  </a:srgbClr>
                </a:outerShdw>
              </a:effectLst>
            </a:endParaRPr>
          </a:p>
        </p:txBody>
      </p:sp>
      <p:sp>
        <p:nvSpPr>
          <p:cNvPr id="159778" name="Line 244"/>
          <p:cNvSpPr>
            <a:spLocks noChangeShapeType="1"/>
          </p:cNvSpPr>
          <p:nvPr/>
        </p:nvSpPr>
        <p:spPr bwMode="auto">
          <a:xfrm flipV="1">
            <a:off x="4307035" y="1081088"/>
            <a:ext cx="0" cy="792162"/>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nvGrpSpPr>
          <p:cNvPr id="159783" name="Group 249"/>
          <p:cNvGrpSpPr>
            <a:grpSpLocks/>
          </p:cNvGrpSpPr>
          <p:nvPr/>
        </p:nvGrpSpPr>
        <p:grpSpPr bwMode="auto">
          <a:xfrm>
            <a:off x="5346847" y="2276475"/>
            <a:ext cx="644525" cy="282575"/>
            <a:chOff x="4396" y="1245"/>
            <a:chExt cx="672" cy="248"/>
          </a:xfrm>
        </p:grpSpPr>
        <p:sp>
          <p:nvSpPr>
            <p:cNvPr id="159911"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912"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913"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914" name="Group 253"/>
            <p:cNvGrpSpPr>
              <a:grpSpLocks/>
            </p:cNvGrpSpPr>
            <p:nvPr/>
          </p:nvGrpSpPr>
          <p:grpSpPr bwMode="auto">
            <a:xfrm>
              <a:off x="4530" y="1287"/>
              <a:ext cx="377" cy="75"/>
              <a:chOff x="2468" y="1332"/>
              <a:chExt cx="310" cy="60"/>
            </a:xfrm>
          </p:grpSpPr>
          <p:sp>
            <p:nvSpPr>
              <p:cNvPr id="159917" name="Freeform 25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918" name="Freeform 25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915" name="Line 256"/>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916" name="Line 257"/>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84" name="Group 258"/>
          <p:cNvGrpSpPr>
            <a:grpSpLocks/>
          </p:cNvGrpSpPr>
          <p:nvPr/>
        </p:nvGrpSpPr>
        <p:grpSpPr bwMode="auto">
          <a:xfrm>
            <a:off x="6269185" y="3119438"/>
            <a:ext cx="644525" cy="282575"/>
            <a:chOff x="4396" y="1245"/>
            <a:chExt cx="672" cy="248"/>
          </a:xfrm>
        </p:grpSpPr>
        <p:sp>
          <p:nvSpPr>
            <p:cNvPr id="159903"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904"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905"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906" name="Group 262"/>
            <p:cNvGrpSpPr>
              <a:grpSpLocks/>
            </p:cNvGrpSpPr>
            <p:nvPr/>
          </p:nvGrpSpPr>
          <p:grpSpPr bwMode="auto">
            <a:xfrm>
              <a:off x="4530" y="1287"/>
              <a:ext cx="377" cy="75"/>
              <a:chOff x="2468" y="1332"/>
              <a:chExt cx="310" cy="60"/>
            </a:xfrm>
          </p:grpSpPr>
          <p:sp>
            <p:nvSpPr>
              <p:cNvPr id="159909" name="Freeform 26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910" name="Freeform 26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907" name="Line 265"/>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908" name="Line 266"/>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85" name="Group 267"/>
          <p:cNvGrpSpPr>
            <a:grpSpLocks/>
          </p:cNvGrpSpPr>
          <p:nvPr/>
        </p:nvGrpSpPr>
        <p:grpSpPr bwMode="auto">
          <a:xfrm>
            <a:off x="6053285" y="3952875"/>
            <a:ext cx="644525" cy="282575"/>
            <a:chOff x="4396" y="1245"/>
            <a:chExt cx="672" cy="248"/>
          </a:xfrm>
        </p:grpSpPr>
        <p:sp>
          <p:nvSpPr>
            <p:cNvPr id="159895"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96"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97"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98" name="Group 271"/>
            <p:cNvGrpSpPr>
              <a:grpSpLocks/>
            </p:cNvGrpSpPr>
            <p:nvPr/>
          </p:nvGrpSpPr>
          <p:grpSpPr bwMode="auto">
            <a:xfrm>
              <a:off x="4530" y="1287"/>
              <a:ext cx="377" cy="75"/>
              <a:chOff x="2468" y="1332"/>
              <a:chExt cx="310" cy="60"/>
            </a:xfrm>
          </p:grpSpPr>
          <p:sp>
            <p:nvSpPr>
              <p:cNvPr id="159901" name="Freeform 27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902" name="Freeform 27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899" name="Line 274"/>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900" name="Line 275"/>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86" name="Group 276"/>
          <p:cNvGrpSpPr>
            <a:grpSpLocks/>
          </p:cNvGrpSpPr>
          <p:nvPr/>
        </p:nvGrpSpPr>
        <p:grpSpPr bwMode="auto">
          <a:xfrm>
            <a:off x="6862910" y="4797425"/>
            <a:ext cx="644525" cy="282575"/>
            <a:chOff x="4396" y="1245"/>
            <a:chExt cx="672" cy="248"/>
          </a:xfrm>
        </p:grpSpPr>
        <p:sp>
          <p:nvSpPr>
            <p:cNvPr id="159887"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88"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89"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90" name="Group 280"/>
            <p:cNvGrpSpPr>
              <a:grpSpLocks/>
            </p:cNvGrpSpPr>
            <p:nvPr/>
          </p:nvGrpSpPr>
          <p:grpSpPr bwMode="auto">
            <a:xfrm>
              <a:off x="4530" y="1287"/>
              <a:ext cx="377" cy="75"/>
              <a:chOff x="2468" y="1332"/>
              <a:chExt cx="310" cy="60"/>
            </a:xfrm>
          </p:grpSpPr>
          <p:sp>
            <p:nvSpPr>
              <p:cNvPr id="159893" name="Freeform 28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894" name="Freeform 28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891" name="Line 283"/>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92" name="Line 284"/>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87" name="Group 285"/>
          <p:cNvGrpSpPr>
            <a:grpSpLocks/>
          </p:cNvGrpSpPr>
          <p:nvPr/>
        </p:nvGrpSpPr>
        <p:grpSpPr bwMode="auto">
          <a:xfrm>
            <a:off x="3992710" y="1871663"/>
            <a:ext cx="644525" cy="282575"/>
            <a:chOff x="4396" y="1245"/>
            <a:chExt cx="672" cy="248"/>
          </a:xfrm>
        </p:grpSpPr>
        <p:sp>
          <p:nvSpPr>
            <p:cNvPr id="159879"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80"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81"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82" name="Group 289"/>
            <p:cNvGrpSpPr>
              <a:grpSpLocks/>
            </p:cNvGrpSpPr>
            <p:nvPr/>
          </p:nvGrpSpPr>
          <p:grpSpPr bwMode="auto">
            <a:xfrm>
              <a:off x="4530" y="1287"/>
              <a:ext cx="377" cy="75"/>
              <a:chOff x="2468" y="1332"/>
              <a:chExt cx="310" cy="60"/>
            </a:xfrm>
          </p:grpSpPr>
          <p:sp>
            <p:nvSpPr>
              <p:cNvPr id="159885" name="Freeform 2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886" name="Freeform 2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883" name="Line 292"/>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84" name="Line 293"/>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88" name="Group 294"/>
          <p:cNvGrpSpPr>
            <a:grpSpLocks/>
          </p:cNvGrpSpPr>
          <p:nvPr/>
        </p:nvGrpSpPr>
        <p:grpSpPr bwMode="auto">
          <a:xfrm>
            <a:off x="4011760" y="3273425"/>
            <a:ext cx="644525" cy="282575"/>
            <a:chOff x="4396" y="1245"/>
            <a:chExt cx="672" cy="248"/>
          </a:xfrm>
        </p:grpSpPr>
        <p:sp>
          <p:nvSpPr>
            <p:cNvPr id="159871"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72"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73"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74" name="Group 298"/>
            <p:cNvGrpSpPr>
              <a:grpSpLocks/>
            </p:cNvGrpSpPr>
            <p:nvPr/>
          </p:nvGrpSpPr>
          <p:grpSpPr bwMode="auto">
            <a:xfrm>
              <a:off x="4530" y="1287"/>
              <a:ext cx="377" cy="75"/>
              <a:chOff x="2468" y="1332"/>
              <a:chExt cx="310" cy="60"/>
            </a:xfrm>
          </p:grpSpPr>
          <p:sp>
            <p:nvSpPr>
              <p:cNvPr id="159877" name="Freeform 29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878" name="Freeform 30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875" name="Line 301"/>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76" name="Line 302"/>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89" name="Group 303"/>
          <p:cNvGrpSpPr>
            <a:grpSpLocks/>
          </p:cNvGrpSpPr>
          <p:nvPr/>
        </p:nvGrpSpPr>
        <p:grpSpPr bwMode="auto">
          <a:xfrm>
            <a:off x="2759222" y="2276475"/>
            <a:ext cx="644525" cy="282575"/>
            <a:chOff x="4396" y="1245"/>
            <a:chExt cx="672" cy="248"/>
          </a:xfrm>
        </p:grpSpPr>
        <p:sp>
          <p:nvSpPr>
            <p:cNvPr id="159863"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64"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65"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66" name="Group 307"/>
            <p:cNvGrpSpPr>
              <a:grpSpLocks/>
            </p:cNvGrpSpPr>
            <p:nvPr/>
          </p:nvGrpSpPr>
          <p:grpSpPr bwMode="auto">
            <a:xfrm>
              <a:off x="4530" y="1287"/>
              <a:ext cx="377" cy="75"/>
              <a:chOff x="2468" y="1332"/>
              <a:chExt cx="310" cy="60"/>
            </a:xfrm>
          </p:grpSpPr>
          <p:sp>
            <p:nvSpPr>
              <p:cNvPr id="159869" name="Freeform 30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870" name="Freeform 30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867" name="Line 310"/>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68" name="Line 311"/>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90" name="Group 312"/>
          <p:cNvGrpSpPr>
            <a:grpSpLocks/>
          </p:cNvGrpSpPr>
          <p:nvPr/>
        </p:nvGrpSpPr>
        <p:grpSpPr bwMode="auto">
          <a:xfrm>
            <a:off x="1774972" y="3063875"/>
            <a:ext cx="644525" cy="282575"/>
            <a:chOff x="4396" y="1245"/>
            <a:chExt cx="672" cy="248"/>
          </a:xfrm>
        </p:grpSpPr>
        <p:sp>
          <p:nvSpPr>
            <p:cNvPr id="159855"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56"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57"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58" name="Group 316"/>
            <p:cNvGrpSpPr>
              <a:grpSpLocks/>
            </p:cNvGrpSpPr>
            <p:nvPr/>
          </p:nvGrpSpPr>
          <p:grpSpPr bwMode="auto">
            <a:xfrm>
              <a:off x="4530" y="1287"/>
              <a:ext cx="377" cy="75"/>
              <a:chOff x="2468" y="1332"/>
              <a:chExt cx="310" cy="60"/>
            </a:xfrm>
          </p:grpSpPr>
          <p:sp>
            <p:nvSpPr>
              <p:cNvPr id="159861" name="Freeform 31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862" name="Freeform 31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859" name="Line 319"/>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60" name="Line 320"/>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91" name="Group 321"/>
          <p:cNvGrpSpPr>
            <a:grpSpLocks/>
          </p:cNvGrpSpPr>
          <p:nvPr/>
        </p:nvGrpSpPr>
        <p:grpSpPr bwMode="auto">
          <a:xfrm>
            <a:off x="1225697" y="3841750"/>
            <a:ext cx="644525" cy="282575"/>
            <a:chOff x="4396" y="1245"/>
            <a:chExt cx="672" cy="248"/>
          </a:xfrm>
        </p:grpSpPr>
        <p:sp>
          <p:nvSpPr>
            <p:cNvPr id="159847"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48"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49"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50" name="Group 325"/>
            <p:cNvGrpSpPr>
              <a:grpSpLocks/>
            </p:cNvGrpSpPr>
            <p:nvPr/>
          </p:nvGrpSpPr>
          <p:grpSpPr bwMode="auto">
            <a:xfrm>
              <a:off x="4530" y="1287"/>
              <a:ext cx="377" cy="75"/>
              <a:chOff x="2468" y="1332"/>
              <a:chExt cx="310" cy="60"/>
            </a:xfrm>
          </p:grpSpPr>
          <p:sp>
            <p:nvSpPr>
              <p:cNvPr id="159853" name="Freeform 32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854" name="Freeform 32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851" name="Line 328"/>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52" name="Line 329"/>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92" name="Group 330"/>
          <p:cNvGrpSpPr>
            <a:grpSpLocks/>
          </p:cNvGrpSpPr>
          <p:nvPr/>
        </p:nvGrpSpPr>
        <p:grpSpPr bwMode="auto">
          <a:xfrm>
            <a:off x="1813072" y="4362450"/>
            <a:ext cx="644525" cy="282575"/>
            <a:chOff x="4396" y="1245"/>
            <a:chExt cx="672" cy="248"/>
          </a:xfrm>
        </p:grpSpPr>
        <p:sp>
          <p:nvSpPr>
            <p:cNvPr id="159839"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40"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41"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42" name="Group 334"/>
            <p:cNvGrpSpPr>
              <a:grpSpLocks/>
            </p:cNvGrpSpPr>
            <p:nvPr/>
          </p:nvGrpSpPr>
          <p:grpSpPr bwMode="auto">
            <a:xfrm>
              <a:off x="4530" y="1287"/>
              <a:ext cx="377" cy="75"/>
              <a:chOff x="2468" y="1332"/>
              <a:chExt cx="310" cy="60"/>
            </a:xfrm>
          </p:grpSpPr>
          <p:sp>
            <p:nvSpPr>
              <p:cNvPr id="159845" name="Freeform 33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846" name="Freeform 33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843" name="Line 337"/>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44" name="Line 338"/>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93" name="Group 339"/>
          <p:cNvGrpSpPr>
            <a:grpSpLocks/>
          </p:cNvGrpSpPr>
          <p:nvPr/>
        </p:nvGrpSpPr>
        <p:grpSpPr bwMode="auto">
          <a:xfrm>
            <a:off x="1463822" y="5095875"/>
            <a:ext cx="644525" cy="282575"/>
            <a:chOff x="4396" y="1245"/>
            <a:chExt cx="672" cy="248"/>
          </a:xfrm>
        </p:grpSpPr>
        <p:sp>
          <p:nvSpPr>
            <p:cNvPr id="159831"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32"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33"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34" name="Group 343"/>
            <p:cNvGrpSpPr>
              <a:grpSpLocks/>
            </p:cNvGrpSpPr>
            <p:nvPr/>
          </p:nvGrpSpPr>
          <p:grpSpPr bwMode="auto">
            <a:xfrm>
              <a:off x="4530" y="1287"/>
              <a:ext cx="377" cy="75"/>
              <a:chOff x="2468" y="1332"/>
              <a:chExt cx="310" cy="60"/>
            </a:xfrm>
          </p:grpSpPr>
          <p:sp>
            <p:nvSpPr>
              <p:cNvPr id="159837" name="Freeform 34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838" name="Freeform 34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835" name="Line 346"/>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36" name="Line 347"/>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94" name="Group 348"/>
          <p:cNvGrpSpPr>
            <a:grpSpLocks/>
          </p:cNvGrpSpPr>
          <p:nvPr/>
        </p:nvGrpSpPr>
        <p:grpSpPr bwMode="auto">
          <a:xfrm>
            <a:off x="633560" y="4511675"/>
            <a:ext cx="644525" cy="282575"/>
            <a:chOff x="4396" y="1245"/>
            <a:chExt cx="672" cy="248"/>
          </a:xfrm>
        </p:grpSpPr>
        <p:sp>
          <p:nvSpPr>
            <p:cNvPr id="159823"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24"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25"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26" name="Group 352"/>
            <p:cNvGrpSpPr>
              <a:grpSpLocks/>
            </p:cNvGrpSpPr>
            <p:nvPr/>
          </p:nvGrpSpPr>
          <p:grpSpPr bwMode="auto">
            <a:xfrm>
              <a:off x="4530" y="1287"/>
              <a:ext cx="377" cy="75"/>
              <a:chOff x="2468" y="1332"/>
              <a:chExt cx="310" cy="60"/>
            </a:xfrm>
          </p:grpSpPr>
          <p:sp>
            <p:nvSpPr>
              <p:cNvPr id="159829" name="Freeform 35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830" name="Freeform 35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827" name="Line 355"/>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28" name="Line 356"/>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95" name="Group 357"/>
          <p:cNvGrpSpPr>
            <a:grpSpLocks/>
          </p:cNvGrpSpPr>
          <p:nvPr/>
        </p:nvGrpSpPr>
        <p:grpSpPr bwMode="auto">
          <a:xfrm>
            <a:off x="3594247" y="4191000"/>
            <a:ext cx="644525" cy="282575"/>
            <a:chOff x="4396" y="1245"/>
            <a:chExt cx="672" cy="248"/>
          </a:xfrm>
        </p:grpSpPr>
        <p:sp>
          <p:nvSpPr>
            <p:cNvPr id="159815"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16"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17"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18" name="Group 361"/>
            <p:cNvGrpSpPr>
              <a:grpSpLocks/>
            </p:cNvGrpSpPr>
            <p:nvPr/>
          </p:nvGrpSpPr>
          <p:grpSpPr bwMode="auto">
            <a:xfrm>
              <a:off x="4530" y="1287"/>
              <a:ext cx="377" cy="75"/>
              <a:chOff x="2468" y="1332"/>
              <a:chExt cx="310" cy="60"/>
            </a:xfrm>
          </p:grpSpPr>
          <p:sp>
            <p:nvSpPr>
              <p:cNvPr id="159821" name="Freeform 36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822" name="Freeform 36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819" name="Line 364"/>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20" name="Line 365"/>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96" name="Group 366"/>
          <p:cNvGrpSpPr>
            <a:grpSpLocks/>
          </p:cNvGrpSpPr>
          <p:nvPr/>
        </p:nvGrpSpPr>
        <p:grpSpPr bwMode="auto">
          <a:xfrm>
            <a:off x="4405460" y="4610100"/>
            <a:ext cx="644525" cy="282575"/>
            <a:chOff x="4396" y="1245"/>
            <a:chExt cx="672" cy="248"/>
          </a:xfrm>
        </p:grpSpPr>
        <p:sp>
          <p:nvSpPr>
            <p:cNvPr id="159807"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08"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09"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10" name="Group 370"/>
            <p:cNvGrpSpPr>
              <a:grpSpLocks/>
            </p:cNvGrpSpPr>
            <p:nvPr/>
          </p:nvGrpSpPr>
          <p:grpSpPr bwMode="auto">
            <a:xfrm>
              <a:off x="4530" y="1287"/>
              <a:ext cx="377" cy="75"/>
              <a:chOff x="2468" y="1332"/>
              <a:chExt cx="310" cy="60"/>
            </a:xfrm>
          </p:grpSpPr>
          <p:sp>
            <p:nvSpPr>
              <p:cNvPr id="159813" name="Freeform 37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814" name="Freeform 37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811" name="Line 373"/>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12" name="Line 374"/>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797" name="Group 375"/>
          <p:cNvGrpSpPr>
            <a:grpSpLocks/>
          </p:cNvGrpSpPr>
          <p:nvPr/>
        </p:nvGrpSpPr>
        <p:grpSpPr bwMode="auto">
          <a:xfrm>
            <a:off x="3821260" y="5051425"/>
            <a:ext cx="644525" cy="282575"/>
            <a:chOff x="4396" y="1245"/>
            <a:chExt cx="672" cy="248"/>
          </a:xfrm>
        </p:grpSpPr>
        <p:sp>
          <p:nvSpPr>
            <p:cNvPr id="159799"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00"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01"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02" name="Group 379"/>
            <p:cNvGrpSpPr>
              <a:grpSpLocks/>
            </p:cNvGrpSpPr>
            <p:nvPr/>
          </p:nvGrpSpPr>
          <p:grpSpPr bwMode="auto">
            <a:xfrm>
              <a:off x="4530" y="1287"/>
              <a:ext cx="377" cy="75"/>
              <a:chOff x="2468" y="1332"/>
              <a:chExt cx="310" cy="60"/>
            </a:xfrm>
          </p:grpSpPr>
          <p:sp>
            <p:nvSpPr>
              <p:cNvPr id="159805" name="Freeform 38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806" name="Freeform 38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9803" name="Line 382"/>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04" name="Line 383"/>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81" name="Rectangle 4">
            <a:extLst>
              <a:ext uri="{FF2B5EF4-FFF2-40B4-BE49-F238E27FC236}">
                <a16:creationId xmlns:a16="http://schemas.microsoft.com/office/drawing/2014/main" id="{11B4EFC1-DEF8-4396-9C7B-64EEED1DC87D}"/>
              </a:ext>
            </a:extLst>
          </p:cNvPr>
          <p:cNvSpPr txBox="1">
            <a:spLocks noChangeArrowheads="1"/>
          </p:cNvSpPr>
          <p:nvPr/>
        </p:nvSpPr>
        <p:spPr bwMode="auto">
          <a:xfrm>
            <a:off x="-242740" y="228600"/>
            <a:ext cx="7772400" cy="871538"/>
          </a:xfrm>
          <a:prstGeom prst="rect">
            <a:avLst/>
          </a:prstGeom>
          <a:no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en-US" sz="4000" b="1" u="none">
                <a:solidFill>
                  <a:srgbClr val="000099"/>
                </a:solidFill>
                <a:latin typeface="Gill Sans Nova" panose="020B0602020104020203" pitchFamily="34" charset="0"/>
                <a:ea typeface="ＭＳ Ｐゴシック" charset="0"/>
                <a:cs typeface="+mj-cs"/>
              </a:defRPr>
            </a:lvl1pPr>
            <a:lvl2pPr algn="ctr" rtl="0" eaLnBrk="0" fontAlgn="base" hangingPunct="0">
              <a:spcBef>
                <a:spcPct val="0"/>
              </a:spcBef>
              <a:spcAft>
                <a:spcPct val="0"/>
              </a:spcAft>
              <a:defRPr sz="3200" u="sng">
                <a:solidFill>
                  <a:schemeClr val="accent2"/>
                </a:solidFill>
                <a:latin typeface="Comic Sans MS" pitchFamily="66" charset="0"/>
              </a:defRPr>
            </a:lvl2pPr>
            <a:lvl3pPr algn="ctr" rtl="0" eaLnBrk="0" fontAlgn="base" hangingPunct="0">
              <a:spcBef>
                <a:spcPct val="0"/>
              </a:spcBef>
              <a:spcAft>
                <a:spcPct val="0"/>
              </a:spcAft>
              <a:defRPr sz="3200" u="sng">
                <a:solidFill>
                  <a:schemeClr val="accent2"/>
                </a:solidFill>
                <a:latin typeface="Comic Sans MS" pitchFamily="66" charset="0"/>
              </a:defRPr>
            </a:lvl3pPr>
            <a:lvl4pPr algn="ctr" rtl="0" eaLnBrk="0" fontAlgn="base" hangingPunct="0">
              <a:spcBef>
                <a:spcPct val="0"/>
              </a:spcBef>
              <a:spcAft>
                <a:spcPct val="0"/>
              </a:spcAft>
              <a:defRPr sz="3200" u="sng">
                <a:solidFill>
                  <a:schemeClr val="accent2"/>
                </a:solidFill>
                <a:latin typeface="Comic Sans MS" pitchFamily="66" charset="0"/>
              </a:defRPr>
            </a:lvl4pPr>
            <a:lvl5pPr algn="ctr" rtl="0" eaLnBrk="0" fontAlgn="base" hangingPunct="0">
              <a:spcBef>
                <a:spcPct val="0"/>
              </a:spcBef>
              <a:spcAft>
                <a:spcPct val="0"/>
              </a:spcAft>
              <a:defRPr sz="3200" u="sng">
                <a:solidFill>
                  <a:schemeClr val="accent2"/>
                </a:solidFill>
                <a:latin typeface="Comic Sans MS" pitchFamily="66" charset="0"/>
              </a:defRPr>
            </a:lvl5pPr>
            <a:lvl6pPr marL="457200" algn="ctr" rtl="0" eaLnBrk="0" fontAlgn="base" hangingPunct="0">
              <a:spcBef>
                <a:spcPct val="0"/>
              </a:spcBef>
              <a:spcAft>
                <a:spcPct val="0"/>
              </a:spcAft>
              <a:defRPr sz="3200" u="sng">
                <a:solidFill>
                  <a:schemeClr val="accent2"/>
                </a:solidFill>
                <a:latin typeface="Comic Sans MS" pitchFamily="66" charset="0"/>
              </a:defRPr>
            </a:lvl6pPr>
            <a:lvl7pPr marL="914400" algn="ctr" rtl="0" eaLnBrk="0" fontAlgn="base" hangingPunct="0">
              <a:spcBef>
                <a:spcPct val="0"/>
              </a:spcBef>
              <a:spcAft>
                <a:spcPct val="0"/>
              </a:spcAft>
              <a:defRPr sz="3200" u="sng">
                <a:solidFill>
                  <a:schemeClr val="accent2"/>
                </a:solidFill>
                <a:latin typeface="Comic Sans MS" pitchFamily="66" charset="0"/>
              </a:defRPr>
            </a:lvl7pPr>
            <a:lvl8pPr marL="1371600" algn="ctr" rtl="0" eaLnBrk="0" fontAlgn="base" hangingPunct="0">
              <a:spcBef>
                <a:spcPct val="0"/>
              </a:spcBef>
              <a:spcAft>
                <a:spcPct val="0"/>
              </a:spcAft>
              <a:defRPr sz="3200" u="sng">
                <a:solidFill>
                  <a:schemeClr val="accent2"/>
                </a:solidFill>
                <a:latin typeface="Comic Sans MS" pitchFamily="66" charset="0"/>
              </a:defRPr>
            </a:lvl8pPr>
            <a:lvl9pPr marL="1828800" algn="ctr" rtl="0" eaLnBrk="0" fontAlgn="base" hangingPunct="0">
              <a:spcBef>
                <a:spcPct val="0"/>
              </a:spcBef>
              <a:spcAft>
                <a:spcPct val="0"/>
              </a:spcAft>
              <a:defRPr sz="3200" u="sng">
                <a:solidFill>
                  <a:schemeClr val="accent2"/>
                </a:solidFill>
                <a:latin typeface="Comic Sans MS" pitchFamily="66" charset="0"/>
              </a:defRPr>
            </a:lvl9pPr>
          </a:lstStyle>
          <a:p>
            <a:r>
              <a:rPr lang="en-US" kern="0"/>
              <a:t>Y</a:t>
            </a:r>
            <a:r>
              <a:rPr lang="el-GR" kern="0"/>
              <a:t>ποκείμενο δίκτυο</a:t>
            </a:r>
            <a:endParaRPr lang="el-GR" kern="0" dirty="0"/>
          </a:p>
        </p:txBody>
      </p:sp>
      <p:grpSp>
        <p:nvGrpSpPr>
          <p:cNvPr id="182" name="Gráfico 247">
            <a:extLst>
              <a:ext uri="{FF2B5EF4-FFF2-40B4-BE49-F238E27FC236}">
                <a16:creationId xmlns:a16="http://schemas.microsoft.com/office/drawing/2014/main" id="{D27ACD6C-0057-41D2-B81E-5C457234C53E}"/>
              </a:ext>
            </a:extLst>
          </p:cNvPr>
          <p:cNvGrpSpPr/>
          <p:nvPr/>
        </p:nvGrpSpPr>
        <p:grpSpPr>
          <a:xfrm>
            <a:off x="1509331" y="1337843"/>
            <a:ext cx="570831" cy="570831"/>
            <a:chOff x="9828725" y="4816076"/>
            <a:chExt cx="570831" cy="570831"/>
          </a:xfrm>
        </p:grpSpPr>
        <p:sp>
          <p:nvSpPr>
            <p:cNvPr id="183" name="Forma libre 335">
              <a:extLst>
                <a:ext uri="{FF2B5EF4-FFF2-40B4-BE49-F238E27FC236}">
                  <a16:creationId xmlns:a16="http://schemas.microsoft.com/office/drawing/2014/main" id="{51AE45A5-C56B-4A3C-823D-89957F0CCE9A}"/>
                </a:ext>
              </a:extLst>
            </p:cNvPr>
            <p:cNvSpPr/>
            <p:nvPr/>
          </p:nvSpPr>
          <p:spPr>
            <a:xfrm>
              <a:off x="9827812" y="4815351"/>
              <a:ext cx="572048" cy="572048"/>
            </a:xfrm>
            <a:custGeom>
              <a:avLst/>
              <a:gdLst>
                <a:gd name="connsiteX0" fmla="*/ 410031 w 572048"/>
                <a:gd name="connsiteY0" fmla="*/ 181201 h 572048"/>
                <a:gd name="connsiteX1" fmla="*/ 416357 w 572048"/>
                <a:gd name="connsiteY1" fmla="*/ 182481 h 572048"/>
                <a:gd name="connsiteX2" fmla="*/ 442322 w 572048"/>
                <a:gd name="connsiteY2" fmla="*/ 156516 h 572048"/>
                <a:gd name="connsiteX3" fmla="*/ 416357 w 572048"/>
                <a:gd name="connsiteY3" fmla="*/ 130551 h 572048"/>
                <a:gd name="connsiteX4" fmla="*/ 390392 w 572048"/>
                <a:gd name="connsiteY4" fmla="*/ 156516 h 572048"/>
                <a:gd name="connsiteX5" fmla="*/ 391673 w 572048"/>
                <a:gd name="connsiteY5" fmla="*/ 162843 h 572048"/>
                <a:gd name="connsiteX6" fmla="*/ 350754 w 572048"/>
                <a:gd name="connsiteY6" fmla="*/ 203760 h 572048"/>
                <a:gd name="connsiteX7" fmla="*/ 12476 w 572048"/>
                <a:gd name="connsiteY7" fmla="*/ 12287 h 572048"/>
                <a:gd name="connsiteX8" fmla="*/ 1542 w 572048"/>
                <a:gd name="connsiteY8" fmla="*/ 41939 h 572048"/>
                <a:gd name="connsiteX9" fmla="*/ 913 w 572048"/>
                <a:gd name="connsiteY9" fmla="*/ 43996 h 572048"/>
                <a:gd name="connsiteX10" fmla="*/ 913 w 572048"/>
                <a:gd name="connsiteY10" fmla="*/ 134875 h 572048"/>
                <a:gd name="connsiteX11" fmla="*/ 438000 w 572048"/>
                <a:gd name="connsiteY11" fmla="*/ 571961 h 572048"/>
                <a:gd name="connsiteX12" fmla="*/ 528879 w 572048"/>
                <a:gd name="connsiteY12" fmla="*/ 571961 h 572048"/>
                <a:gd name="connsiteX13" fmla="*/ 529634 w 572048"/>
                <a:gd name="connsiteY13" fmla="*/ 571720 h 572048"/>
                <a:gd name="connsiteX14" fmla="*/ 560588 w 572048"/>
                <a:gd name="connsiteY14" fmla="*/ 560398 h 572048"/>
                <a:gd name="connsiteX15" fmla="*/ 369115 w 572048"/>
                <a:gd name="connsiteY15" fmla="*/ 222118 h 572048"/>
                <a:gd name="connsiteX16" fmla="*/ 410031 w 572048"/>
                <a:gd name="connsiteY16" fmla="*/ 181201 h 572048"/>
                <a:gd name="connsiteX17" fmla="*/ 520004 w 572048"/>
                <a:gd name="connsiteY17" fmla="*/ 519042 h 572048"/>
                <a:gd name="connsiteX18" fmla="*/ 249739 w 572048"/>
                <a:gd name="connsiteY18" fmla="*/ 323136 h 572048"/>
                <a:gd name="connsiteX19" fmla="*/ 52945 w 572048"/>
                <a:gd name="connsiteY19" fmla="*/ 53632 h 572048"/>
                <a:gd name="connsiteX20" fmla="*/ 314051 w 572048"/>
                <a:gd name="connsiteY20" fmla="*/ 240465 h 572048"/>
                <a:gd name="connsiteX21" fmla="*/ 277352 w 572048"/>
                <a:gd name="connsiteY21" fmla="*/ 277164 h 572048"/>
                <a:gd name="connsiteX22" fmla="*/ 277352 w 572048"/>
                <a:gd name="connsiteY22" fmla="*/ 295522 h 572048"/>
                <a:gd name="connsiteX23" fmla="*/ 286532 w 572048"/>
                <a:gd name="connsiteY23" fmla="*/ 299325 h 572048"/>
                <a:gd name="connsiteX24" fmla="*/ 295711 w 572048"/>
                <a:gd name="connsiteY24" fmla="*/ 295522 h 572048"/>
                <a:gd name="connsiteX25" fmla="*/ 332401 w 572048"/>
                <a:gd name="connsiteY25" fmla="*/ 258831 h 572048"/>
                <a:gd name="connsiteX26" fmla="*/ 520004 w 572048"/>
                <a:gd name="connsiteY26" fmla="*/ 519042 h 57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048" h="572048">
                  <a:moveTo>
                    <a:pt x="410031" y="181201"/>
                  </a:moveTo>
                  <a:cubicBezTo>
                    <a:pt x="412108" y="181738"/>
                    <a:pt x="414114" y="182481"/>
                    <a:pt x="416357" y="182481"/>
                  </a:cubicBezTo>
                  <a:cubicBezTo>
                    <a:pt x="430671" y="182481"/>
                    <a:pt x="442322" y="170830"/>
                    <a:pt x="442322" y="156516"/>
                  </a:cubicBezTo>
                  <a:cubicBezTo>
                    <a:pt x="442322" y="142203"/>
                    <a:pt x="430671" y="130551"/>
                    <a:pt x="416357" y="130551"/>
                  </a:cubicBezTo>
                  <a:cubicBezTo>
                    <a:pt x="402044" y="130551"/>
                    <a:pt x="390392" y="142203"/>
                    <a:pt x="390392" y="156516"/>
                  </a:cubicBezTo>
                  <a:cubicBezTo>
                    <a:pt x="390392" y="158758"/>
                    <a:pt x="391136" y="160765"/>
                    <a:pt x="391673" y="162843"/>
                  </a:cubicBezTo>
                  <a:lnTo>
                    <a:pt x="350754" y="203760"/>
                  </a:lnTo>
                  <a:cubicBezTo>
                    <a:pt x="216500" y="71723"/>
                    <a:pt x="59620" y="-34907"/>
                    <a:pt x="12476" y="12287"/>
                  </a:cubicBezTo>
                  <a:cubicBezTo>
                    <a:pt x="5157" y="19606"/>
                    <a:pt x="1938" y="29832"/>
                    <a:pt x="1542" y="41939"/>
                  </a:cubicBezTo>
                  <a:cubicBezTo>
                    <a:pt x="1417" y="42662"/>
                    <a:pt x="913" y="43246"/>
                    <a:pt x="913" y="43996"/>
                  </a:cubicBezTo>
                  <a:lnTo>
                    <a:pt x="913" y="134875"/>
                  </a:lnTo>
                  <a:cubicBezTo>
                    <a:pt x="913" y="375891"/>
                    <a:pt x="196984" y="571961"/>
                    <a:pt x="438000" y="571961"/>
                  </a:cubicBezTo>
                  <a:lnTo>
                    <a:pt x="528879" y="571961"/>
                  </a:lnTo>
                  <a:cubicBezTo>
                    <a:pt x="529157" y="571961"/>
                    <a:pt x="529360" y="571739"/>
                    <a:pt x="529634" y="571720"/>
                  </a:cubicBezTo>
                  <a:cubicBezTo>
                    <a:pt x="542434" y="571588"/>
                    <a:pt x="552962" y="568025"/>
                    <a:pt x="560588" y="560398"/>
                  </a:cubicBezTo>
                  <a:cubicBezTo>
                    <a:pt x="607757" y="513229"/>
                    <a:pt x="501128" y="356362"/>
                    <a:pt x="369115" y="222118"/>
                  </a:cubicBezTo>
                  <a:lnTo>
                    <a:pt x="410031" y="181201"/>
                  </a:lnTo>
                  <a:close/>
                  <a:moveTo>
                    <a:pt x="520004" y="519042"/>
                  </a:moveTo>
                  <a:cubicBezTo>
                    <a:pt x="478470" y="510662"/>
                    <a:pt x="375585" y="448968"/>
                    <a:pt x="249739" y="323136"/>
                  </a:cubicBezTo>
                  <a:cubicBezTo>
                    <a:pt x="117921" y="191293"/>
                    <a:pt x="60692" y="87140"/>
                    <a:pt x="52945" y="53632"/>
                  </a:cubicBezTo>
                  <a:cubicBezTo>
                    <a:pt x="93386" y="61717"/>
                    <a:pt x="192359" y="120752"/>
                    <a:pt x="314051" y="240465"/>
                  </a:cubicBezTo>
                  <a:lnTo>
                    <a:pt x="277352" y="277164"/>
                  </a:lnTo>
                  <a:cubicBezTo>
                    <a:pt x="272280" y="282236"/>
                    <a:pt x="272280" y="290451"/>
                    <a:pt x="277352" y="295522"/>
                  </a:cubicBezTo>
                  <a:cubicBezTo>
                    <a:pt x="279887" y="298057"/>
                    <a:pt x="283210" y="299325"/>
                    <a:pt x="286532" y="299325"/>
                  </a:cubicBezTo>
                  <a:cubicBezTo>
                    <a:pt x="289853" y="299325"/>
                    <a:pt x="293175" y="298057"/>
                    <a:pt x="295711" y="295522"/>
                  </a:cubicBezTo>
                  <a:lnTo>
                    <a:pt x="332401" y="258831"/>
                  </a:lnTo>
                  <a:cubicBezTo>
                    <a:pt x="457371" y="385965"/>
                    <a:pt x="512317" y="485936"/>
                    <a:pt x="520004" y="519042"/>
                  </a:cubicBezTo>
                  <a:close/>
                </a:path>
              </a:pathLst>
            </a:custGeom>
            <a:solidFill>
              <a:srgbClr val="000000"/>
            </a:solidFill>
            <a:ln w="9525" cap="flat">
              <a:noFill/>
              <a:prstDash val="solid"/>
              <a:miter/>
            </a:ln>
          </p:spPr>
          <p:txBody>
            <a:bodyPr rtlCol="0" anchor="ctr"/>
            <a:lstStyle/>
            <a:p>
              <a:endParaRPr lang="es-MX"/>
            </a:p>
          </p:txBody>
        </p:sp>
        <p:sp>
          <p:nvSpPr>
            <p:cNvPr id="184" name="Forma libre 336">
              <a:extLst>
                <a:ext uri="{FF2B5EF4-FFF2-40B4-BE49-F238E27FC236}">
                  <a16:creationId xmlns:a16="http://schemas.microsoft.com/office/drawing/2014/main" id="{7A158F66-9E97-423D-A658-E93BCBB548C5}"/>
                </a:ext>
              </a:extLst>
            </p:cNvPr>
            <p:cNvSpPr/>
            <p:nvPr/>
          </p:nvSpPr>
          <p:spPr>
            <a:xfrm>
              <a:off x="10243257" y="4815163"/>
              <a:ext cx="157009" cy="157009"/>
            </a:xfrm>
            <a:custGeom>
              <a:avLst/>
              <a:gdLst>
                <a:gd name="connsiteX0" fmla="*/ 13896 w 157008"/>
                <a:gd name="connsiteY0" fmla="*/ 26878 h 157008"/>
                <a:gd name="connsiteX1" fmla="*/ 130740 w 157008"/>
                <a:gd name="connsiteY1" fmla="*/ 143722 h 157008"/>
                <a:gd name="connsiteX2" fmla="*/ 143723 w 157008"/>
                <a:gd name="connsiteY2" fmla="*/ 156705 h 157008"/>
                <a:gd name="connsiteX3" fmla="*/ 156706 w 157008"/>
                <a:gd name="connsiteY3" fmla="*/ 143722 h 157008"/>
                <a:gd name="connsiteX4" fmla="*/ 13896 w 157008"/>
                <a:gd name="connsiteY4" fmla="*/ 913 h 157008"/>
                <a:gd name="connsiteX5" fmla="*/ 913 w 157008"/>
                <a:gd name="connsiteY5" fmla="*/ 13896 h 157008"/>
                <a:gd name="connsiteX6" fmla="*/ 13896 w 157008"/>
                <a:gd name="connsiteY6" fmla="*/ 26878 h 15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008" h="157008">
                  <a:moveTo>
                    <a:pt x="13896" y="26878"/>
                  </a:moveTo>
                  <a:cubicBezTo>
                    <a:pt x="78328" y="26878"/>
                    <a:pt x="130740" y="79291"/>
                    <a:pt x="130740" y="143722"/>
                  </a:cubicBezTo>
                  <a:cubicBezTo>
                    <a:pt x="130740" y="150898"/>
                    <a:pt x="136547" y="156705"/>
                    <a:pt x="143723" y="156705"/>
                  </a:cubicBezTo>
                  <a:cubicBezTo>
                    <a:pt x="150899" y="156705"/>
                    <a:pt x="156706" y="150898"/>
                    <a:pt x="156706" y="143722"/>
                  </a:cubicBezTo>
                  <a:cubicBezTo>
                    <a:pt x="156705" y="64976"/>
                    <a:pt x="92641" y="913"/>
                    <a:pt x="13896" y="913"/>
                  </a:cubicBezTo>
                  <a:cubicBezTo>
                    <a:pt x="6720" y="913"/>
                    <a:pt x="913" y="6720"/>
                    <a:pt x="913" y="13896"/>
                  </a:cubicBezTo>
                  <a:cubicBezTo>
                    <a:pt x="913" y="21072"/>
                    <a:pt x="6720" y="26878"/>
                    <a:pt x="13896" y="26878"/>
                  </a:cubicBezTo>
                  <a:close/>
                </a:path>
              </a:pathLst>
            </a:custGeom>
            <a:solidFill>
              <a:srgbClr val="000000"/>
            </a:solidFill>
            <a:ln w="9525" cap="flat">
              <a:noFill/>
              <a:prstDash val="solid"/>
              <a:miter/>
            </a:ln>
          </p:spPr>
          <p:txBody>
            <a:bodyPr rtlCol="0" anchor="ctr"/>
            <a:lstStyle/>
            <a:p>
              <a:endParaRPr lang="es-MX"/>
            </a:p>
          </p:txBody>
        </p:sp>
        <p:sp>
          <p:nvSpPr>
            <p:cNvPr id="185" name="Forma libre 337">
              <a:extLst>
                <a:ext uri="{FF2B5EF4-FFF2-40B4-BE49-F238E27FC236}">
                  <a16:creationId xmlns:a16="http://schemas.microsoft.com/office/drawing/2014/main" id="{F54972C4-4234-49AC-8778-9E5044B47EDD}"/>
                </a:ext>
              </a:extLst>
            </p:cNvPr>
            <p:cNvSpPr/>
            <p:nvPr/>
          </p:nvSpPr>
          <p:spPr>
            <a:xfrm>
              <a:off x="10243257" y="4867093"/>
              <a:ext cx="104673" cy="104673"/>
            </a:xfrm>
            <a:custGeom>
              <a:avLst/>
              <a:gdLst>
                <a:gd name="connsiteX0" fmla="*/ 13896 w 104672"/>
                <a:gd name="connsiteY0" fmla="*/ 26879 h 104672"/>
                <a:gd name="connsiteX1" fmla="*/ 78809 w 104672"/>
                <a:gd name="connsiteY1" fmla="*/ 91792 h 104672"/>
                <a:gd name="connsiteX2" fmla="*/ 91792 w 104672"/>
                <a:gd name="connsiteY2" fmla="*/ 104775 h 104672"/>
                <a:gd name="connsiteX3" fmla="*/ 104775 w 104672"/>
                <a:gd name="connsiteY3" fmla="*/ 91792 h 104672"/>
                <a:gd name="connsiteX4" fmla="*/ 13896 w 104672"/>
                <a:gd name="connsiteY4" fmla="*/ 913 h 104672"/>
                <a:gd name="connsiteX5" fmla="*/ 913 w 104672"/>
                <a:gd name="connsiteY5" fmla="*/ 13896 h 104672"/>
                <a:gd name="connsiteX6" fmla="*/ 13896 w 104672"/>
                <a:gd name="connsiteY6" fmla="*/ 26879 h 10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672" h="104672">
                  <a:moveTo>
                    <a:pt x="13896" y="26879"/>
                  </a:moveTo>
                  <a:cubicBezTo>
                    <a:pt x="49687" y="26879"/>
                    <a:pt x="78809" y="56001"/>
                    <a:pt x="78809" y="91792"/>
                  </a:cubicBezTo>
                  <a:cubicBezTo>
                    <a:pt x="78809" y="98968"/>
                    <a:pt x="84616" y="104775"/>
                    <a:pt x="91792" y="104775"/>
                  </a:cubicBezTo>
                  <a:cubicBezTo>
                    <a:pt x="98968" y="104775"/>
                    <a:pt x="104775" y="98968"/>
                    <a:pt x="104775" y="91792"/>
                  </a:cubicBezTo>
                  <a:cubicBezTo>
                    <a:pt x="104775" y="41686"/>
                    <a:pt x="64001" y="913"/>
                    <a:pt x="13896" y="913"/>
                  </a:cubicBezTo>
                  <a:cubicBezTo>
                    <a:pt x="6720" y="913"/>
                    <a:pt x="913" y="6720"/>
                    <a:pt x="913" y="13896"/>
                  </a:cubicBezTo>
                  <a:cubicBezTo>
                    <a:pt x="913" y="21072"/>
                    <a:pt x="6720" y="26879"/>
                    <a:pt x="13896" y="26879"/>
                  </a:cubicBezTo>
                  <a:close/>
                </a:path>
              </a:pathLst>
            </a:custGeom>
            <a:solidFill>
              <a:srgbClr val="000000"/>
            </a:solidFill>
            <a:ln w="9525" cap="flat">
              <a:noFill/>
              <a:prstDash val="solid"/>
              <a:miter/>
            </a:ln>
          </p:spPr>
          <p:txBody>
            <a:bodyPr rtlCol="0" anchor="ctr"/>
            <a:lstStyle/>
            <a:p>
              <a:endParaRPr lang="es-MX"/>
            </a:p>
          </p:txBody>
        </p:sp>
      </p:grpSp>
      <p:sp>
        <p:nvSpPr>
          <p:cNvPr id="186" name="TextBox 185">
            <a:extLst>
              <a:ext uri="{FF2B5EF4-FFF2-40B4-BE49-F238E27FC236}">
                <a16:creationId xmlns:a16="http://schemas.microsoft.com/office/drawing/2014/main" id="{D0922639-D408-47CC-BFEA-01CF3C1D9C3F}"/>
              </a:ext>
            </a:extLst>
          </p:cNvPr>
          <p:cNvSpPr txBox="1"/>
          <p:nvPr/>
        </p:nvSpPr>
        <p:spPr>
          <a:xfrm>
            <a:off x="1368336" y="1935491"/>
            <a:ext cx="1076769" cy="261610"/>
          </a:xfrm>
          <a:prstGeom prst="rect">
            <a:avLst/>
          </a:prstGeom>
          <a:solidFill>
            <a:srgbClr val="EF5B26"/>
          </a:solidFill>
        </p:spPr>
        <p:txBody>
          <a:bodyPr wrap="square" rtlCol="0">
            <a:spAutoFit/>
          </a:bodyPr>
          <a:lstStyle/>
          <a:p>
            <a:r>
              <a:rPr lang="en-US" sz="1100" b="1" dirty="0">
                <a:latin typeface="Gill Sans Nova" panose="020B0602020104020203" pitchFamily="34" charset="0"/>
              </a:rPr>
              <a:t>TV Gateway</a:t>
            </a:r>
            <a:endParaRPr lang="el-GR" sz="1100" b="1" dirty="0">
              <a:latin typeface="Gill Sans Nova" panose="020B0602020104020203" pitchFamily="34" charset="0"/>
            </a:endParaRPr>
          </a:p>
        </p:txBody>
      </p:sp>
      <p:sp>
        <p:nvSpPr>
          <p:cNvPr id="193" name="TextBox 192">
            <a:extLst>
              <a:ext uri="{FF2B5EF4-FFF2-40B4-BE49-F238E27FC236}">
                <a16:creationId xmlns:a16="http://schemas.microsoft.com/office/drawing/2014/main" id="{F134FB22-0F9C-4BD8-A74A-F20C9E48DABA}"/>
              </a:ext>
            </a:extLst>
          </p:cNvPr>
          <p:cNvSpPr txBox="1"/>
          <p:nvPr/>
        </p:nvSpPr>
        <p:spPr>
          <a:xfrm>
            <a:off x="6108831" y="247343"/>
            <a:ext cx="4704458" cy="830997"/>
          </a:xfrm>
          <a:prstGeom prst="rect">
            <a:avLst/>
          </a:prstGeom>
          <a:noFill/>
        </p:spPr>
        <p:txBody>
          <a:bodyPr wrap="square">
            <a:spAutoFit/>
          </a:bodyPr>
          <a:lstStyle/>
          <a:p>
            <a:r>
              <a:rPr lang="el-GR" sz="1600" dirty="0">
                <a:latin typeface="Arial" charset="0"/>
                <a:ea typeface="ＭＳ Ｐゴシック" charset="0"/>
              </a:rPr>
              <a:t>Δύο επίπεδα ιεραρχίας</a:t>
            </a:r>
            <a:r>
              <a:rPr lang="en-US" sz="1600" dirty="0">
                <a:latin typeface="Arial" charset="0"/>
                <a:ea typeface="ＭＳ Ｐゴシック" charset="0"/>
              </a:rPr>
              <a:t>:</a:t>
            </a:r>
            <a:endParaRPr lang="el-GR" sz="1600" dirty="0">
              <a:latin typeface="Arial" charset="0"/>
              <a:ea typeface="ＭＳ Ｐゴシック" charset="0"/>
            </a:endParaRPr>
          </a:p>
          <a:p>
            <a:pPr marL="742950" lvl="1" indent="-285750">
              <a:buFont typeface="Arial" panose="020B0604020202020204" pitchFamily="34" charset="0"/>
              <a:buChar char="•"/>
            </a:pPr>
            <a:r>
              <a:rPr lang="el-GR" sz="1600" dirty="0">
                <a:latin typeface="Arial" charset="0"/>
                <a:ea typeface="ＭＳ Ｐゴシック" charset="0"/>
              </a:rPr>
              <a:t>δικτυακός κορμός</a:t>
            </a:r>
            <a:endParaRPr lang="en-US" sz="1600" dirty="0">
              <a:latin typeface="Arial" charset="0"/>
              <a:ea typeface="ＭＳ Ｐゴシック" charset="0"/>
            </a:endParaRPr>
          </a:p>
          <a:p>
            <a:pPr marL="742950" lvl="1" indent="-285750">
              <a:buFont typeface="Arial" panose="020B0604020202020204" pitchFamily="34" charset="0"/>
              <a:buChar char="•"/>
            </a:pPr>
            <a:r>
              <a:rPr lang="el-GR" sz="1600" dirty="0">
                <a:latin typeface="Arial" charset="0"/>
                <a:ea typeface="ＭＳ Ｐゴシック" charset="0"/>
              </a:rPr>
              <a:t>τοπική περιοχή</a:t>
            </a:r>
          </a:p>
        </p:txBody>
      </p:sp>
      <p:sp>
        <p:nvSpPr>
          <p:cNvPr id="6" name="TextBox 5">
            <a:extLst>
              <a:ext uri="{FF2B5EF4-FFF2-40B4-BE49-F238E27FC236}">
                <a16:creationId xmlns:a16="http://schemas.microsoft.com/office/drawing/2014/main" id="{6BE3A1B5-5A44-467C-ABED-E08D64B8256D}"/>
              </a:ext>
            </a:extLst>
          </p:cNvPr>
          <p:cNvSpPr txBox="1"/>
          <p:nvPr/>
        </p:nvSpPr>
        <p:spPr>
          <a:xfrm>
            <a:off x="427049" y="2297765"/>
            <a:ext cx="1423916" cy="276999"/>
          </a:xfrm>
          <a:prstGeom prst="rect">
            <a:avLst/>
          </a:prstGeom>
          <a:noFill/>
        </p:spPr>
        <p:txBody>
          <a:bodyPr wrap="none" rtlCol="0">
            <a:spAutoFit/>
          </a:bodyPr>
          <a:lstStyle/>
          <a:p>
            <a:r>
              <a:rPr lang="el-GR" sz="1200" dirty="0">
                <a:latin typeface="Gill Sans Nova" panose="020B0602020104020203" pitchFamily="34" charset="0"/>
              </a:rPr>
              <a:t>Κεντρικό </a:t>
            </a:r>
            <a:r>
              <a:rPr lang="en-US" sz="1200" dirty="0">
                <a:latin typeface="Gill Sans Nova" panose="020B0602020104020203" pitchFamily="34" charset="0"/>
              </a:rPr>
              <a:t>Head-end</a:t>
            </a:r>
            <a:endParaRPr lang="el-GR" sz="1200" dirty="0">
              <a:latin typeface="Gill Sans Nova" panose="020B0602020104020203" pitchFamily="34" charset="0"/>
            </a:endParaRPr>
          </a:p>
        </p:txBody>
      </p:sp>
      <p:cxnSp>
        <p:nvCxnSpPr>
          <p:cNvPr id="3" name="Ευθύγραμμο βέλος σύνδεσης 2">
            <a:extLst>
              <a:ext uri="{FF2B5EF4-FFF2-40B4-BE49-F238E27FC236}">
                <a16:creationId xmlns:a16="http://schemas.microsoft.com/office/drawing/2014/main" id="{7BAF05E6-4321-462D-9F07-702D7CFD8E91}"/>
              </a:ext>
            </a:extLst>
          </p:cNvPr>
          <p:cNvCxnSpPr>
            <a:cxnSpLocks/>
          </p:cNvCxnSpPr>
          <p:nvPr/>
        </p:nvCxnSpPr>
        <p:spPr bwMode="auto">
          <a:xfrm>
            <a:off x="2492335" y="1935491"/>
            <a:ext cx="411738" cy="280736"/>
          </a:xfrm>
          <a:prstGeom prst="straightConnector1">
            <a:avLst/>
          </a:prstGeom>
          <a:solidFill>
            <a:schemeClr val="accent1"/>
          </a:solidFill>
          <a:ln w="76200" cap="flat" cmpd="sng" algn="ctr">
            <a:solidFill>
              <a:srgbClr val="00CC99"/>
            </a:solidFill>
            <a:prstDash val="solid"/>
            <a:round/>
            <a:headEnd type="none" w="med" len="med"/>
            <a:tailEnd type="triangle"/>
          </a:ln>
          <a:effectLst/>
        </p:spPr>
      </p:cxnSp>
      <p:cxnSp>
        <p:nvCxnSpPr>
          <p:cNvPr id="192" name="Ευθύγραμμο βέλος σύνδεσης 191">
            <a:extLst>
              <a:ext uri="{FF2B5EF4-FFF2-40B4-BE49-F238E27FC236}">
                <a16:creationId xmlns:a16="http://schemas.microsoft.com/office/drawing/2014/main" id="{3EB89CA3-902D-4D53-9080-FE7380C52ACE}"/>
              </a:ext>
            </a:extLst>
          </p:cNvPr>
          <p:cNvCxnSpPr>
            <a:cxnSpLocks/>
          </p:cNvCxnSpPr>
          <p:nvPr/>
        </p:nvCxnSpPr>
        <p:spPr bwMode="auto">
          <a:xfrm flipH="1">
            <a:off x="2399298" y="2632044"/>
            <a:ext cx="404125" cy="442567"/>
          </a:xfrm>
          <a:prstGeom prst="straightConnector1">
            <a:avLst/>
          </a:prstGeom>
          <a:solidFill>
            <a:schemeClr val="accent1"/>
          </a:solidFill>
          <a:ln w="76200" cap="flat" cmpd="sng" algn="ctr">
            <a:solidFill>
              <a:srgbClr val="00CC99"/>
            </a:solidFill>
            <a:prstDash val="solid"/>
            <a:round/>
            <a:headEnd type="none" w="med" len="med"/>
            <a:tailEnd type="triangle"/>
          </a:ln>
          <a:effectLst/>
        </p:spPr>
      </p:cxnSp>
      <p:cxnSp>
        <p:nvCxnSpPr>
          <p:cNvPr id="194" name="Ευθύγραμμο βέλος σύνδεσης 193">
            <a:extLst>
              <a:ext uri="{FF2B5EF4-FFF2-40B4-BE49-F238E27FC236}">
                <a16:creationId xmlns:a16="http://schemas.microsoft.com/office/drawing/2014/main" id="{E223E2D7-0A42-4B09-B83F-18F5D0A34A8A}"/>
              </a:ext>
            </a:extLst>
          </p:cNvPr>
          <p:cNvCxnSpPr>
            <a:cxnSpLocks/>
          </p:cNvCxnSpPr>
          <p:nvPr/>
        </p:nvCxnSpPr>
        <p:spPr bwMode="auto">
          <a:xfrm>
            <a:off x="3109584" y="2679087"/>
            <a:ext cx="692903" cy="641279"/>
          </a:xfrm>
          <a:prstGeom prst="straightConnector1">
            <a:avLst/>
          </a:prstGeom>
          <a:solidFill>
            <a:schemeClr val="accent1"/>
          </a:solidFill>
          <a:ln w="76200" cap="flat" cmpd="sng" algn="ctr">
            <a:solidFill>
              <a:srgbClr val="00CC99"/>
            </a:solidFill>
            <a:prstDash val="solid"/>
            <a:round/>
            <a:headEnd type="none" w="med" len="med"/>
            <a:tailEnd type="triangle"/>
          </a:ln>
          <a:effectLst/>
        </p:spPr>
      </p:cxnSp>
      <p:cxnSp>
        <p:nvCxnSpPr>
          <p:cNvPr id="197" name="Ευθύγραμμο βέλος σύνδεσης 196">
            <a:extLst>
              <a:ext uri="{FF2B5EF4-FFF2-40B4-BE49-F238E27FC236}">
                <a16:creationId xmlns:a16="http://schemas.microsoft.com/office/drawing/2014/main" id="{7696A44B-5265-4BC1-9948-68CACA8F6CC8}"/>
              </a:ext>
            </a:extLst>
          </p:cNvPr>
          <p:cNvCxnSpPr>
            <a:cxnSpLocks/>
          </p:cNvCxnSpPr>
          <p:nvPr/>
        </p:nvCxnSpPr>
        <p:spPr bwMode="auto">
          <a:xfrm flipV="1">
            <a:off x="3473758" y="2197843"/>
            <a:ext cx="613378" cy="248780"/>
          </a:xfrm>
          <a:prstGeom prst="straightConnector1">
            <a:avLst/>
          </a:prstGeom>
          <a:solidFill>
            <a:schemeClr val="accent1"/>
          </a:solidFill>
          <a:ln w="76200" cap="flat" cmpd="sng" algn="ctr">
            <a:solidFill>
              <a:srgbClr val="00CC99"/>
            </a:solidFill>
            <a:prstDash val="solid"/>
            <a:round/>
            <a:headEnd type="none" w="med" len="med"/>
            <a:tailEnd type="triangle"/>
          </a:ln>
          <a:effectLst/>
        </p:spPr>
      </p:cxnSp>
      <p:cxnSp>
        <p:nvCxnSpPr>
          <p:cNvPr id="199" name="Ευθύγραμμο βέλος σύνδεσης 198">
            <a:extLst>
              <a:ext uri="{FF2B5EF4-FFF2-40B4-BE49-F238E27FC236}">
                <a16:creationId xmlns:a16="http://schemas.microsoft.com/office/drawing/2014/main" id="{1F65CA4A-5315-4293-9004-C7D6390F6B6A}"/>
              </a:ext>
            </a:extLst>
          </p:cNvPr>
          <p:cNvCxnSpPr>
            <a:cxnSpLocks/>
          </p:cNvCxnSpPr>
          <p:nvPr/>
        </p:nvCxnSpPr>
        <p:spPr bwMode="auto">
          <a:xfrm>
            <a:off x="4584910" y="2214243"/>
            <a:ext cx="667070" cy="213342"/>
          </a:xfrm>
          <a:prstGeom prst="straightConnector1">
            <a:avLst/>
          </a:prstGeom>
          <a:solidFill>
            <a:schemeClr val="accent1"/>
          </a:solidFill>
          <a:ln w="76200" cap="flat" cmpd="sng" algn="ctr">
            <a:solidFill>
              <a:srgbClr val="00CC99"/>
            </a:solidFill>
            <a:prstDash val="solid"/>
            <a:round/>
            <a:headEnd type="none" w="med" len="med"/>
            <a:tailEnd type="triangle"/>
          </a:ln>
          <a:effectLst/>
        </p:spPr>
      </p:cxnSp>
      <p:cxnSp>
        <p:nvCxnSpPr>
          <p:cNvPr id="201" name="Ευθύγραμμο βέλος σύνδεσης 200">
            <a:extLst>
              <a:ext uri="{FF2B5EF4-FFF2-40B4-BE49-F238E27FC236}">
                <a16:creationId xmlns:a16="http://schemas.microsoft.com/office/drawing/2014/main" id="{452EDF83-6548-4837-854D-69D5645CA109}"/>
              </a:ext>
            </a:extLst>
          </p:cNvPr>
          <p:cNvCxnSpPr>
            <a:cxnSpLocks/>
          </p:cNvCxnSpPr>
          <p:nvPr/>
        </p:nvCxnSpPr>
        <p:spPr bwMode="auto">
          <a:xfrm>
            <a:off x="1908355" y="3873577"/>
            <a:ext cx="297632" cy="389091"/>
          </a:xfrm>
          <a:prstGeom prst="straightConnector1">
            <a:avLst/>
          </a:prstGeom>
          <a:solidFill>
            <a:schemeClr val="accent1"/>
          </a:solidFill>
          <a:ln w="76200" cap="flat" cmpd="sng" algn="ctr">
            <a:solidFill>
              <a:srgbClr val="00CC99"/>
            </a:solidFill>
            <a:prstDash val="solid"/>
            <a:round/>
            <a:headEnd type="none" w="med" len="med"/>
            <a:tailEnd type="triangle"/>
          </a:ln>
          <a:effectLst/>
        </p:spPr>
      </p:cxnSp>
      <p:cxnSp>
        <p:nvCxnSpPr>
          <p:cNvPr id="202" name="Ευθύγραμμο βέλος σύνδεσης 201">
            <a:extLst>
              <a:ext uri="{FF2B5EF4-FFF2-40B4-BE49-F238E27FC236}">
                <a16:creationId xmlns:a16="http://schemas.microsoft.com/office/drawing/2014/main" id="{7C7793A6-FE28-43C9-9133-9F42B2DFCEB4}"/>
              </a:ext>
            </a:extLst>
          </p:cNvPr>
          <p:cNvCxnSpPr>
            <a:cxnSpLocks/>
          </p:cNvCxnSpPr>
          <p:nvPr/>
        </p:nvCxnSpPr>
        <p:spPr bwMode="auto">
          <a:xfrm flipH="1">
            <a:off x="1856118" y="3364319"/>
            <a:ext cx="270598" cy="432292"/>
          </a:xfrm>
          <a:prstGeom prst="straightConnector1">
            <a:avLst/>
          </a:prstGeom>
          <a:solidFill>
            <a:schemeClr val="accent1"/>
          </a:solidFill>
          <a:ln w="76200" cap="flat" cmpd="sng" algn="ctr">
            <a:solidFill>
              <a:srgbClr val="00CC99"/>
            </a:solidFill>
            <a:prstDash val="solid"/>
            <a:round/>
            <a:headEnd type="none" w="med" len="med"/>
            <a:tailEnd type="triangle"/>
          </a:ln>
          <a:effectLst/>
        </p:spPr>
      </p:cxnSp>
      <p:cxnSp>
        <p:nvCxnSpPr>
          <p:cNvPr id="207" name="Ευθύγραμμο βέλος σύνδεσης 206">
            <a:extLst>
              <a:ext uri="{FF2B5EF4-FFF2-40B4-BE49-F238E27FC236}">
                <a16:creationId xmlns:a16="http://schemas.microsoft.com/office/drawing/2014/main" id="{F45C556C-BAC7-4B79-9CE5-1D3F38F158C2}"/>
              </a:ext>
            </a:extLst>
          </p:cNvPr>
          <p:cNvCxnSpPr>
            <a:cxnSpLocks/>
          </p:cNvCxnSpPr>
          <p:nvPr/>
        </p:nvCxnSpPr>
        <p:spPr bwMode="auto">
          <a:xfrm flipH="1">
            <a:off x="1996297" y="4690256"/>
            <a:ext cx="266885" cy="368269"/>
          </a:xfrm>
          <a:prstGeom prst="straightConnector1">
            <a:avLst/>
          </a:prstGeom>
          <a:solidFill>
            <a:schemeClr val="accent1"/>
          </a:solidFill>
          <a:ln w="76200" cap="flat" cmpd="sng" algn="ctr">
            <a:solidFill>
              <a:srgbClr val="00CC99"/>
            </a:solidFill>
            <a:prstDash val="solid"/>
            <a:round/>
            <a:headEnd type="none" w="med" len="med"/>
            <a:tailEnd type="triangle"/>
          </a:ln>
          <a:effectLst/>
        </p:spPr>
      </p:cxnSp>
      <p:cxnSp>
        <p:nvCxnSpPr>
          <p:cNvPr id="209" name="Ευθύγραμμο βέλος σύνδεσης 208">
            <a:extLst>
              <a:ext uri="{FF2B5EF4-FFF2-40B4-BE49-F238E27FC236}">
                <a16:creationId xmlns:a16="http://schemas.microsoft.com/office/drawing/2014/main" id="{3BC63A10-B2BF-4875-B745-DB80616643CD}"/>
              </a:ext>
            </a:extLst>
          </p:cNvPr>
          <p:cNvCxnSpPr>
            <a:cxnSpLocks/>
          </p:cNvCxnSpPr>
          <p:nvPr/>
        </p:nvCxnSpPr>
        <p:spPr bwMode="auto">
          <a:xfrm>
            <a:off x="4045858" y="4547246"/>
            <a:ext cx="149403" cy="452905"/>
          </a:xfrm>
          <a:prstGeom prst="straightConnector1">
            <a:avLst/>
          </a:prstGeom>
          <a:solidFill>
            <a:schemeClr val="accent1"/>
          </a:solidFill>
          <a:ln w="76200" cap="flat" cmpd="sng" algn="ctr">
            <a:solidFill>
              <a:srgbClr val="00CC99"/>
            </a:solidFill>
            <a:prstDash val="solid"/>
            <a:round/>
            <a:headEnd type="none" w="med" len="med"/>
            <a:tailEnd type="triangle"/>
          </a:ln>
          <a:effectLst/>
        </p:spPr>
      </p:cxnSp>
      <p:cxnSp>
        <p:nvCxnSpPr>
          <p:cNvPr id="211" name="Ευθύγραμμο βέλος σύνδεσης 210">
            <a:extLst>
              <a:ext uri="{FF2B5EF4-FFF2-40B4-BE49-F238E27FC236}">
                <a16:creationId xmlns:a16="http://schemas.microsoft.com/office/drawing/2014/main" id="{4D06ED99-9E63-4B06-BBF1-43DB3DD447E9}"/>
              </a:ext>
            </a:extLst>
          </p:cNvPr>
          <p:cNvCxnSpPr>
            <a:cxnSpLocks/>
          </p:cNvCxnSpPr>
          <p:nvPr/>
        </p:nvCxnSpPr>
        <p:spPr bwMode="auto">
          <a:xfrm flipH="1">
            <a:off x="3876934" y="3580636"/>
            <a:ext cx="164604" cy="500706"/>
          </a:xfrm>
          <a:prstGeom prst="straightConnector1">
            <a:avLst/>
          </a:prstGeom>
          <a:solidFill>
            <a:schemeClr val="accent1"/>
          </a:solidFill>
          <a:ln w="76200" cap="flat" cmpd="sng" algn="ctr">
            <a:solidFill>
              <a:srgbClr val="00CC99"/>
            </a:solidFill>
            <a:prstDash val="solid"/>
            <a:round/>
            <a:headEnd type="none" w="med" len="med"/>
            <a:tailEnd type="triangle"/>
          </a:ln>
          <a:effectLst/>
        </p:spPr>
      </p:cxnSp>
      <p:cxnSp>
        <p:nvCxnSpPr>
          <p:cNvPr id="22" name="Ευθύγραμμο βέλος σύνδεσης 21">
            <a:extLst>
              <a:ext uri="{FF2B5EF4-FFF2-40B4-BE49-F238E27FC236}">
                <a16:creationId xmlns:a16="http://schemas.microsoft.com/office/drawing/2014/main" id="{7234A9F5-1A45-4AD7-9DC8-821473666557}"/>
              </a:ext>
            </a:extLst>
          </p:cNvPr>
          <p:cNvCxnSpPr/>
          <p:nvPr/>
        </p:nvCxnSpPr>
        <p:spPr bwMode="auto">
          <a:xfrm flipH="1">
            <a:off x="1214172" y="5391802"/>
            <a:ext cx="239949" cy="462057"/>
          </a:xfrm>
          <a:prstGeom prst="straightConnector1">
            <a:avLst/>
          </a:prstGeom>
          <a:solidFill>
            <a:schemeClr val="accent1"/>
          </a:solidFill>
          <a:ln w="9525" cap="flat" cmpd="sng" algn="ctr">
            <a:solidFill>
              <a:srgbClr val="00CC99"/>
            </a:solidFill>
            <a:prstDash val="solid"/>
            <a:round/>
            <a:headEnd type="none" w="med" len="med"/>
            <a:tailEnd type="triangle"/>
          </a:ln>
          <a:effectLst/>
        </p:spPr>
      </p:cxnSp>
      <p:cxnSp>
        <p:nvCxnSpPr>
          <p:cNvPr id="215" name="Ευθύγραμμο βέλος σύνδεσης 214">
            <a:extLst>
              <a:ext uri="{FF2B5EF4-FFF2-40B4-BE49-F238E27FC236}">
                <a16:creationId xmlns:a16="http://schemas.microsoft.com/office/drawing/2014/main" id="{FC51E8CC-5AD5-43CA-A87A-6AB2AFD2E5C8}"/>
              </a:ext>
            </a:extLst>
          </p:cNvPr>
          <p:cNvCxnSpPr/>
          <p:nvPr/>
        </p:nvCxnSpPr>
        <p:spPr bwMode="auto">
          <a:xfrm flipH="1">
            <a:off x="1405402" y="5416051"/>
            <a:ext cx="239949" cy="46205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6" name="Ευθύγραμμο βέλος σύνδεσης 215">
            <a:extLst>
              <a:ext uri="{FF2B5EF4-FFF2-40B4-BE49-F238E27FC236}">
                <a16:creationId xmlns:a16="http://schemas.microsoft.com/office/drawing/2014/main" id="{2E2DACA0-E9DE-4626-B97F-D2F8D66AF5CB}"/>
              </a:ext>
            </a:extLst>
          </p:cNvPr>
          <p:cNvCxnSpPr>
            <a:cxnSpLocks/>
          </p:cNvCxnSpPr>
          <p:nvPr/>
        </p:nvCxnSpPr>
        <p:spPr bwMode="auto">
          <a:xfrm flipH="1">
            <a:off x="1681406" y="5472642"/>
            <a:ext cx="91730" cy="45855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7" name="Ευθύγραμμο βέλος σύνδεσης 216">
            <a:extLst>
              <a:ext uri="{FF2B5EF4-FFF2-40B4-BE49-F238E27FC236}">
                <a16:creationId xmlns:a16="http://schemas.microsoft.com/office/drawing/2014/main" id="{23654B41-DC5A-424A-B9F1-A4E6806ABF97}"/>
              </a:ext>
            </a:extLst>
          </p:cNvPr>
          <p:cNvCxnSpPr>
            <a:cxnSpLocks/>
          </p:cNvCxnSpPr>
          <p:nvPr/>
        </p:nvCxnSpPr>
        <p:spPr bwMode="auto">
          <a:xfrm flipH="1">
            <a:off x="1923863" y="5530012"/>
            <a:ext cx="28116" cy="362788"/>
          </a:xfrm>
          <a:prstGeom prst="straightConnector1">
            <a:avLst/>
          </a:prstGeom>
          <a:solidFill>
            <a:schemeClr val="accent1"/>
          </a:solidFill>
          <a:ln w="9525" cap="flat" cmpd="sng" algn="ctr">
            <a:solidFill>
              <a:srgbClr val="00CC99"/>
            </a:solidFill>
            <a:prstDash val="solid"/>
            <a:round/>
            <a:headEnd type="none" w="med" len="med"/>
            <a:tailEnd type="triangle"/>
          </a:ln>
          <a:effectLst/>
        </p:spPr>
      </p:cxnSp>
      <p:pic>
        <p:nvPicPr>
          <p:cNvPr id="26" name="Γραφικό 25" descr="Σπίτι περίγραμμα">
            <a:extLst>
              <a:ext uri="{FF2B5EF4-FFF2-40B4-BE49-F238E27FC236}">
                <a16:creationId xmlns:a16="http://schemas.microsoft.com/office/drawing/2014/main" id="{E1FAD017-740D-46FF-8B61-DC2B1BFCCCE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9695" y="5920943"/>
            <a:ext cx="389046" cy="389046"/>
          </a:xfrm>
          <a:prstGeom prst="rect">
            <a:avLst/>
          </a:prstGeom>
        </p:spPr>
      </p:pic>
      <p:pic>
        <p:nvPicPr>
          <p:cNvPr id="28" name="Γραφικό 27" descr="Σπίτι με συμπαγές γέμισμα">
            <a:extLst>
              <a:ext uri="{FF2B5EF4-FFF2-40B4-BE49-F238E27FC236}">
                <a16:creationId xmlns:a16="http://schemas.microsoft.com/office/drawing/2014/main" id="{8382FAFA-6667-4D62-92DA-5571AB1927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26450" y="5987380"/>
            <a:ext cx="404172" cy="404172"/>
          </a:xfrm>
          <a:prstGeom prst="rect">
            <a:avLst/>
          </a:prstGeom>
        </p:spPr>
      </p:pic>
      <p:pic>
        <p:nvPicPr>
          <p:cNvPr id="224" name="Γραφικό 223" descr="Σπίτι περίγραμμα">
            <a:extLst>
              <a:ext uri="{FF2B5EF4-FFF2-40B4-BE49-F238E27FC236}">
                <a16:creationId xmlns:a16="http://schemas.microsoft.com/office/drawing/2014/main" id="{E9FC0D30-EA04-41BE-BDA5-18B2E8E75B7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6380" y="6007840"/>
            <a:ext cx="389046" cy="389046"/>
          </a:xfrm>
          <a:prstGeom prst="rect">
            <a:avLst/>
          </a:prstGeom>
        </p:spPr>
      </p:pic>
      <p:pic>
        <p:nvPicPr>
          <p:cNvPr id="225" name="Γραφικό 224" descr="Σπίτι με συμπαγές γέμισμα">
            <a:extLst>
              <a:ext uri="{FF2B5EF4-FFF2-40B4-BE49-F238E27FC236}">
                <a16:creationId xmlns:a16="http://schemas.microsoft.com/office/drawing/2014/main" id="{2563DBF6-DACC-44EE-AD6D-25174B7543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1973" y="5788125"/>
            <a:ext cx="404172" cy="404172"/>
          </a:xfrm>
          <a:prstGeom prst="rect">
            <a:avLst/>
          </a:prstGeom>
        </p:spPr>
      </p:pic>
      <p:sp>
        <p:nvSpPr>
          <p:cNvPr id="228" name="TextBox 227">
            <a:extLst>
              <a:ext uri="{FF2B5EF4-FFF2-40B4-BE49-F238E27FC236}">
                <a16:creationId xmlns:a16="http://schemas.microsoft.com/office/drawing/2014/main" id="{3DE00910-34C7-466E-96B0-9C974F72CDEA}"/>
              </a:ext>
            </a:extLst>
          </p:cNvPr>
          <p:cNvSpPr txBox="1"/>
          <p:nvPr/>
        </p:nvSpPr>
        <p:spPr>
          <a:xfrm>
            <a:off x="2368125" y="6153672"/>
            <a:ext cx="6570769" cy="646331"/>
          </a:xfrm>
          <a:prstGeom prst="rect">
            <a:avLst/>
          </a:prstGeom>
          <a:noFill/>
        </p:spPr>
        <p:txBody>
          <a:bodyPr wrap="square">
            <a:spAutoFit/>
          </a:bodyPr>
          <a:lstStyle/>
          <a:p>
            <a:r>
              <a:rPr lang="el-GR" sz="1800" dirty="0">
                <a:latin typeface="Gill Sans Nova" panose="020B0602020104020203" pitchFamily="34" charset="0"/>
              </a:rPr>
              <a:t>Οι υπολογιστές προορισμός στέλνουν μηνύματα τύπου </a:t>
            </a:r>
            <a:r>
              <a:rPr lang="en-US" sz="1800" dirty="0">
                <a:latin typeface="Gill Sans Nova" panose="020B0602020104020203" pitchFamily="34" charset="0"/>
              </a:rPr>
              <a:t>IGMP </a:t>
            </a:r>
            <a:r>
              <a:rPr lang="en-US" sz="1800" i="1" dirty="0">
                <a:latin typeface="Gill Sans Nova" panose="020B0602020104020203" pitchFamily="34" charset="0"/>
              </a:rPr>
              <a:t>join</a:t>
            </a:r>
            <a:r>
              <a:rPr lang="en-US" sz="1800" dirty="0">
                <a:latin typeface="Gill Sans Nova" panose="020B0602020104020203" pitchFamily="34" charset="0"/>
              </a:rPr>
              <a:t> </a:t>
            </a:r>
            <a:r>
              <a:rPr lang="el-GR" sz="1800" dirty="0">
                <a:latin typeface="Gill Sans Nova" panose="020B0602020104020203" pitchFamily="34" charset="0"/>
              </a:rPr>
              <a:t>&amp; </a:t>
            </a:r>
            <a:r>
              <a:rPr lang="en-US" sz="1800" i="1" dirty="0">
                <a:latin typeface="Gill Sans Nova" panose="020B0602020104020203" pitchFamily="34" charset="0"/>
              </a:rPr>
              <a:t>leave</a:t>
            </a:r>
            <a:r>
              <a:rPr lang="en-US" sz="1800" dirty="0">
                <a:latin typeface="Gill Sans Nova" panose="020B0602020104020203" pitchFamily="34" charset="0"/>
              </a:rPr>
              <a:t> </a:t>
            </a:r>
            <a:r>
              <a:rPr lang="el-GR" sz="1800" dirty="0">
                <a:latin typeface="Gill Sans Nova" panose="020B0602020104020203" pitchFamily="34" charset="0"/>
              </a:rPr>
              <a:t>σε μία ομάδα </a:t>
            </a:r>
            <a:r>
              <a:rPr lang="el-GR" sz="1800" dirty="0" err="1">
                <a:latin typeface="Gill Sans Nova" panose="020B0602020104020203" pitchFamily="34" charset="0"/>
              </a:rPr>
              <a:t>πολυεκπομπής</a:t>
            </a:r>
            <a:r>
              <a:rPr lang="el-GR" sz="1800" dirty="0">
                <a:latin typeface="Gill Sans Nova" panose="020B0602020104020203" pitchFamily="34" charset="0"/>
              </a:rPr>
              <a:t> (</a:t>
            </a:r>
            <a:r>
              <a:rPr lang="en-US" sz="1800" dirty="0">
                <a:latin typeface="Gill Sans Nova" panose="020B0602020104020203" pitchFamily="34" charset="0"/>
              </a:rPr>
              <a:t>multicast group).</a:t>
            </a:r>
            <a:endParaRPr lang="el-GR" dirty="0">
              <a:latin typeface="Gill Sans Nova" panose="020B0602020104020203" pitchFamily="34" charset="0"/>
            </a:endParaRPr>
          </a:p>
        </p:txBody>
      </p:sp>
      <p:cxnSp>
        <p:nvCxnSpPr>
          <p:cNvPr id="191" name="Ευθύγραμμο βέλος σύνδεσης 216">
            <a:extLst>
              <a:ext uri="{FF2B5EF4-FFF2-40B4-BE49-F238E27FC236}">
                <a16:creationId xmlns:a16="http://schemas.microsoft.com/office/drawing/2014/main" id="{6AEDB4E4-8020-4B6A-80EF-44924135FFAD}"/>
              </a:ext>
            </a:extLst>
          </p:cNvPr>
          <p:cNvCxnSpPr>
            <a:cxnSpLocks/>
          </p:cNvCxnSpPr>
          <p:nvPr/>
        </p:nvCxnSpPr>
        <p:spPr bwMode="auto">
          <a:xfrm flipH="1">
            <a:off x="3684925" y="5343747"/>
            <a:ext cx="28116" cy="362788"/>
          </a:xfrm>
          <a:prstGeom prst="straightConnector1">
            <a:avLst/>
          </a:prstGeom>
          <a:solidFill>
            <a:schemeClr val="accent1"/>
          </a:solidFill>
          <a:ln w="9525" cap="flat" cmpd="sng" algn="ctr">
            <a:solidFill>
              <a:srgbClr val="00CC99"/>
            </a:solidFill>
            <a:prstDash val="solid"/>
            <a:round/>
            <a:headEnd type="none" w="med" len="med"/>
            <a:tailEnd type="triangle"/>
          </a:ln>
          <a:effectLst/>
        </p:spPr>
      </p:cxnSp>
      <p:pic>
        <p:nvPicPr>
          <p:cNvPr id="195" name="Γραφικό 27" descr="Σπίτι με συμπαγές γέμισμα">
            <a:extLst>
              <a:ext uri="{FF2B5EF4-FFF2-40B4-BE49-F238E27FC236}">
                <a16:creationId xmlns:a16="http://schemas.microsoft.com/office/drawing/2014/main" id="{BA1A7355-7BE3-4F44-A9A9-314C4CBBF5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7512" y="5801115"/>
            <a:ext cx="404172" cy="404172"/>
          </a:xfrm>
          <a:prstGeom prst="rect">
            <a:avLst/>
          </a:prstGeom>
        </p:spPr>
      </p:pic>
    </p:spTree>
    <p:extLst>
      <p:ext uri="{BB962C8B-B14F-4D97-AF65-F5344CB8AC3E}">
        <p14:creationId xmlns:p14="http://schemas.microsoft.com/office/powerpoint/2010/main" val="3783486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312738" y="228600"/>
            <a:ext cx="7772400" cy="871538"/>
          </a:xfrm>
        </p:spPr>
        <p:txBody>
          <a:bodyPr/>
          <a:lstStyle/>
          <a:p>
            <a:r>
              <a:rPr lang="el-GR" dirty="0"/>
              <a:t>Ροές πολυμέσων </a:t>
            </a:r>
            <a:br>
              <a:rPr lang="en-US" dirty="0"/>
            </a:br>
            <a:r>
              <a:rPr lang="en-US" dirty="0"/>
              <a:t>MPEG-4/RTP/UDP/IP</a:t>
            </a:r>
            <a:endParaRPr lang="el-GR" dirty="0"/>
          </a:p>
        </p:txBody>
      </p:sp>
      <p:sp>
        <p:nvSpPr>
          <p:cNvPr id="18442" name="Rectangle 4"/>
          <p:cNvSpPr txBox="1">
            <a:spLocks noChangeArrowheads="1"/>
          </p:cNvSpPr>
          <p:nvPr/>
        </p:nvSpPr>
        <p:spPr bwMode="auto">
          <a:xfrm>
            <a:off x="219074" y="1261708"/>
            <a:ext cx="8924926" cy="4876772"/>
          </a:xfrm>
          <a:prstGeom prst="rect">
            <a:avLst/>
          </a:prstGeom>
          <a:noFill/>
          <a:ln w="9525">
            <a:noFill/>
            <a:miter lim="800000"/>
            <a:headEnd/>
            <a:tailEnd/>
          </a:ln>
        </p:spPr>
        <p:txBody>
          <a:bodyPr/>
          <a:lstStyle/>
          <a:p>
            <a:pPr marL="342900" indent="-342900">
              <a:spcBef>
                <a:spcPts val="600"/>
              </a:spcBef>
              <a:spcAft>
                <a:spcPts val="600"/>
              </a:spcAft>
              <a:buClr>
                <a:srgbClr val="000099"/>
              </a:buClr>
              <a:buSzPct val="65000"/>
              <a:buFont typeface="Wingdings" panose="05000000000000000000" pitchFamily="2" charset="2"/>
              <a:buChar char="§"/>
            </a:pPr>
            <a:r>
              <a:rPr lang="el-GR" sz="2200" dirty="0">
                <a:latin typeface="Gill Sans Nova" panose="020B0602020104020203" pitchFamily="34" charset="0"/>
                <a:ea typeface="MS PGothic" pitchFamily="34" charset="-128"/>
              </a:rPr>
              <a:t>Οι ροές</a:t>
            </a:r>
            <a:r>
              <a:rPr lang="en-US" sz="2200" dirty="0">
                <a:latin typeface="Gill Sans Nova" panose="020B0602020104020203" pitchFamily="34" charset="0"/>
                <a:ea typeface="MS PGothic" pitchFamily="34" charset="-128"/>
              </a:rPr>
              <a:t> </a:t>
            </a:r>
            <a:r>
              <a:rPr lang="el-GR" sz="2200" dirty="0">
                <a:latin typeface="Gill Sans Nova" panose="020B0602020104020203" pitchFamily="34" charset="0"/>
                <a:ea typeface="MS PGothic" pitchFamily="34" charset="-128"/>
              </a:rPr>
              <a:t>πακέτων </a:t>
            </a:r>
            <a:r>
              <a:rPr lang="en-US" sz="2200" dirty="0">
                <a:latin typeface="Gill Sans Nova" panose="020B0602020104020203" pitchFamily="34" charset="0"/>
                <a:ea typeface="MS PGothic" pitchFamily="34" charset="-128"/>
              </a:rPr>
              <a:t>IP (RTP/UDP/IP)</a:t>
            </a:r>
            <a:r>
              <a:rPr lang="el-GR" sz="2200" dirty="0">
                <a:latin typeface="Gill Sans Nova" panose="020B0602020104020203" pitchFamily="34" charset="0"/>
                <a:ea typeface="MS PGothic" pitchFamily="34" charset="-128"/>
              </a:rPr>
              <a:t> </a:t>
            </a:r>
            <a:r>
              <a:rPr lang="el-GR" sz="2200" b="1" dirty="0">
                <a:latin typeface="Gill Sans Nova" panose="020B0602020104020203" pitchFamily="34" charset="0"/>
                <a:ea typeface="MS PGothic" pitchFamily="34" charset="-128"/>
              </a:rPr>
              <a:t>αντιγράφονται στους δρομολογητές</a:t>
            </a:r>
            <a:endParaRPr lang="en-US" sz="2200" b="1" dirty="0">
              <a:latin typeface="Gill Sans Nova" panose="020B0602020104020203" pitchFamily="34" charset="0"/>
              <a:ea typeface="MS PGothic" pitchFamily="34" charset="-128"/>
            </a:endParaRPr>
          </a:p>
          <a:p>
            <a:pPr marL="342900" indent="-342900">
              <a:spcBef>
                <a:spcPts val="600"/>
              </a:spcBef>
              <a:spcAft>
                <a:spcPts val="600"/>
              </a:spcAft>
              <a:buClr>
                <a:srgbClr val="000099"/>
              </a:buClr>
              <a:buSzPct val="65000"/>
              <a:buFont typeface="Wingdings" panose="05000000000000000000" pitchFamily="2" charset="2"/>
              <a:buChar char="§"/>
            </a:pPr>
            <a:r>
              <a:rPr lang="el-GR" sz="2200" dirty="0">
                <a:latin typeface="Gill Sans Nova" panose="020B0602020104020203" pitchFamily="34" charset="0"/>
                <a:ea typeface="MS PGothic" pitchFamily="34" charset="-128"/>
              </a:rPr>
              <a:t>Δημιουργείται ένα </a:t>
            </a:r>
            <a:r>
              <a:rPr lang="el-GR" sz="2200" b="1" dirty="0">
                <a:latin typeface="Gill Sans Nova" panose="020B0602020104020203" pitchFamily="34" charset="0"/>
                <a:ea typeface="MS PGothic" pitchFamily="34" charset="-128"/>
              </a:rPr>
              <a:t>λογικό δένδρο δρομολογητών </a:t>
            </a:r>
            <a:endParaRPr lang="en-US" sz="2200" b="1" dirty="0">
              <a:latin typeface="Gill Sans Nova" panose="020B0602020104020203" pitchFamily="34" charset="0"/>
              <a:ea typeface="MS PGothic" pitchFamily="34" charset="-128"/>
            </a:endParaRPr>
          </a:p>
          <a:p>
            <a:pPr marL="342900" indent="-342900">
              <a:spcBef>
                <a:spcPts val="600"/>
              </a:spcBef>
              <a:spcAft>
                <a:spcPts val="600"/>
              </a:spcAft>
              <a:buClr>
                <a:srgbClr val="000099"/>
              </a:buClr>
              <a:buSzPct val="65000"/>
              <a:buFont typeface="Wingdings" panose="05000000000000000000" pitchFamily="2" charset="2"/>
              <a:buChar char="§"/>
            </a:pPr>
            <a:r>
              <a:rPr lang="el-GR" sz="2200" dirty="0">
                <a:latin typeface="Gill Sans Nova" panose="020B0602020104020203" pitchFamily="34" charset="0"/>
              </a:rPr>
              <a:t>Κάθε ροή μεταδίδεται σε συγκεκριμένη διεύθυνση </a:t>
            </a:r>
            <a:r>
              <a:rPr lang="en-US" sz="2200" dirty="0">
                <a:latin typeface="Gill Sans Nova" panose="020B0602020104020203" pitchFamily="34" charset="0"/>
              </a:rPr>
              <a:t>Multicast IP </a:t>
            </a:r>
            <a:endParaRPr lang="el-GR" sz="2200" dirty="0">
              <a:latin typeface="Gill Sans Nova" panose="020B0602020104020203" pitchFamily="34" charset="0"/>
            </a:endParaRPr>
          </a:p>
          <a:p>
            <a:pPr marL="342900" indent="-342900">
              <a:spcBef>
                <a:spcPts val="600"/>
              </a:spcBef>
              <a:spcAft>
                <a:spcPts val="600"/>
              </a:spcAft>
              <a:buClr>
                <a:srgbClr val="000099"/>
              </a:buClr>
              <a:buSzPct val="65000"/>
              <a:buFont typeface="Wingdings" panose="05000000000000000000" pitchFamily="2" charset="2"/>
              <a:buChar char="§"/>
            </a:pPr>
            <a:r>
              <a:rPr lang="en-US" sz="2200" dirty="0">
                <a:latin typeface="Gill Sans Nova" panose="020B0602020104020203" pitchFamily="34" charset="0"/>
              </a:rPr>
              <a:t>M</a:t>
            </a:r>
            <a:r>
              <a:rPr lang="el-GR" sz="2200" dirty="0" err="1">
                <a:latin typeface="Gill Sans Nova" panose="020B0602020104020203" pitchFamily="34" charset="0"/>
              </a:rPr>
              <a:t>ια</a:t>
            </a:r>
            <a:r>
              <a:rPr lang="el-GR" sz="2200" dirty="0">
                <a:latin typeface="Gill Sans Nova" panose="020B0602020104020203" pitchFamily="34" charset="0"/>
              </a:rPr>
              <a:t> διεύθυνση IP </a:t>
            </a:r>
            <a:r>
              <a:rPr lang="el-GR" sz="2200" dirty="0" err="1">
                <a:latin typeface="Gill Sans Nova" panose="020B0602020104020203" pitchFamily="34" charset="0"/>
              </a:rPr>
              <a:t>πολυεκπομπής</a:t>
            </a:r>
            <a:r>
              <a:rPr lang="el-GR" sz="2200" dirty="0">
                <a:latin typeface="Gill Sans Nova" panose="020B0602020104020203" pitchFamily="34" charset="0"/>
              </a:rPr>
              <a:t> </a:t>
            </a:r>
            <a:r>
              <a:rPr lang="en-US" sz="2200" dirty="0">
                <a:latin typeface="Gill Sans Nova" panose="020B0602020104020203" pitchFamily="34" charset="0"/>
              </a:rPr>
              <a:t>(multicast IP) </a:t>
            </a:r>
            <a:r>
              <a:rPr lang="el-GR" sz="2200" dirty="0">
                <a:latin typeface="Gill Sans Nova" panose="020B0602020104020203" pitchFamily="34" charset="0"/>
              </a:rPr>
              <a:t>ε</a:t>
            </a:r>
            <a:r>
              <a:rPr lang="el-GR" sz="2200" b="1" dirty="0">
                <a:latin typeface="Gill Sans Nova" panose="020B0602020104020203" pitchFamily="34" charset="0"/>
              </a:rPr>
              <a:t>ίναι ένα λογικό αναγνωριστικό για μια ομάδα υπολογιστών/δρομολογητών </a:t>
            </a:r>
            <a:r>
              <a:rPr lang="el-GR" sz="2200" dirty="0">
                <a:latin typeface="Gill Sans Nova" panose="020B0602020104020203" pitchFamily="34" charset="0"/>
              </a:rPr>
              <a:t>σε ένα δίκτυο που είναι διαθέσιμοι για την επεξεργασία </a:t>
            </a:r>
            <a:r>
              <a:rPr lang="en-US" sz="2200" dirty="0">
                <a:latin typeface="Gill Sans Nova" panose="020B0602020104020203" pitchFamily="34" charset="0"/>
              </a:rPr>
              <a:t>IP </a:t>
            </a:r>
            <a:r>
              <a:rPr lang="el-GR" sz="2200" dirty="0">
                <a:latin typeface="Gill Sans Nova" panose="020B0602020104020203" pitchFamily="34" charset="0"/>
              </a:rPr>
              <a:t>πακέτων που προορίζονται να είναι πολλαπλής διανομής για μια καθορισμένη υπηρεσία δικτύου:</a:t>
            </a:r>
            <a:endParaRPr lang="en-US" sz="2200" dirty="0">
              <a:latin typeface="Gill Sans Nova" panose="020B0602020104020203" pitchFamily="34" charset="0"/>
            </a:endParaRPr>
          </a:p>
          <a:p>
            <a:pPr marL="800100" lvl="1" indent="-342900">
              <a:spcBef>
                <a:spcPts val="600"/>
              </a:spcBef>
              <a:spcAft>
                <a:spcPts val="600"/>
              </a:spcAft>
              <a:buClr>
                <a:srgbClr val="000099"/>
              </a:buClr>
              <a:buSzPct val="65000"/>
              <a:buFont typeface="Wingdings" panose="05000000000000000000" pitchFamily="2" charset="2"/>
              <a:buChar char="§"/>
            </a:pPr>
            <a:r>
              <a:rPr lang="en-US" sz="2200" i="1" dirty="0">
                <a:effectLst/>
                <a:latin typeface="Gill Sans Nova" panose="020B0602020104020203" pitchFamily="34" charset="0"/>
              </a:rPr>
              <a:t>224.0.0.0</a:t>
            </a:r>
            <a:r>
              <a:rPr lang="en-US" sz="2200" dirty="0">
                <a:latin typeface="Gill Sans Nova" panose="020B0602020104020203" pitchFamily="34" charset="0"/>
              </a:rPr>
              <a:t> - </a:t>
            </a:r>
            <a:r>
              <a:rPr lang="en-US" sz="2200" i="1" dirty="0">
                <a:effectLst/>
                <a:latin typeface="Gill Sans Nova" panose="020B0602020104020203" pitchFamily="34" charset="0"/>
              </a:rPr>
              <a:t>239.255.255.255</a:t>
            </a:r>
            <a:r>
              <a:rPr lang="en-US" sz="2200" dirty="0">
                <a:latin typeface="Gill Sans Nova" panose="020B0602020104020203" pitchFamily="34" charset="0"/>
              </a:rPr>
              <a:t> </a:t>
            </a:r>
            <a:endParaRPr lang="el-GR" sz="2200" dirty="0">
              <a:latin typeface="Gill Sans Nova" panose="020B0602020104020203" pitchFamily="34" charset="0"/>
            </a:endParaRPr>
          </a:p>
          <a:p>
            <a:pPr marL="342900" indent="-342900">
              <a:spcBef>
                <a:spcPts val="600"/>
              </a:spcBef>
              <a:spcAft>
                <a:spcPts val="600"/>
              </a:spcAft>
              <a:buClr>
                <a:srgbClr val="000099"/>
              </a:buClr>
              <a:buSzPct val="65000"/>
              <a:buFont typeface="Wingdings" panose="05000000000000000000" pitchFamily="2" charset="2"/>
              <a:buChar char="§"/>
            </a:pPr>
            <a:r>
              <a:rPr lang="el-GR" sz="2200" dirty="0">
                <a:latin typeface="Gill Sans Nova" panose="020B0602020104020203" pitchFamily="34" charset="0"/>
                <a:ea typeface="MS PGothic" pitchFamily="34" charset="-128"/>
              </a:rPr>
              <a:t>Οι κόμβοι προορισμού στέλνουν μηνύματα </a:t>
            </a:r>
            <a:r>
              <a:rPr lang="en-US" sz="2200" b="1" dirty="0">
                <a:latin typeface="Gill Sans Nova" panose="020B0602020104020203" pitchFamily="34" charset="0"/>
                <a:ea typeface="MS PGothic" pitchFamily="34" charset="-128"/>
              </a:rPr>
              <a:t>join &amp; leave </a:t>
            </a:r>
            <a:r>
              <a:rPr lang="el-GR" sz="2200" b="1" dirty="0">
                <a:latin typeface="Gill Sans Nova" panose="020B0602020104020203" pitchFamily="34" charset="0"/>
                <a:ea typeface="MS PGothic" pitchFamily="34" charset="-128"/>
              </a:rPr>
              <a:t>του </a:t>
            </a:r>
            <a:r>
              <a:rPr lang="en-US" sz="2200" b="1" dirty="0">
                <a:latin typeface="Gill Sans Nova" panose="020B0602020104020203" pitchFamily="34" charset="0"/>
                <a:ea typeface="MS PGothic" pitchFamily="34" charset="-128"/>
              </a:rPr>
              <a:t>IGMP </a:t>
            </a:r>
            <a:r>
              <a:rPr lang="el-GR" sz="2200" dirty="0">
                <a:latin typeface="Gill Sans Nova" panose="020B0602020104020203" pitchFamily="34" charset="0"/>
                <a:ea typeface="MS PGothic" pitchFamily="34" charset="-128"/>
              </a:rPr>
              <a:t>σε μία ομάδα </a:t>
            </a:r>
            <a:r>
              <a:rPr lang="el-GR" sz="2200" dirty="0" err="1">
                <a:latin typeface="Gill Sans Nova" panose="020B0602020104020203" pitchFamily="34" charset="0"/>
                <a:ea typeface="MS PGothic" pitchFamily="34" charset="-128"/>
              </a:rPr>
              <a:t>πολυεκπομπής</a:t>
            </a:r>
            <a:r>
              <a:rPr lang="el-GR" sz="2200" dirty="0">
                <a:latin typeface="Gill Sans Nova" panose="020B0602020104020203" pitchFamily="34" charset="0"/>
                <a:ea typeface="MS PGothic" pitchFamily="34" charset="-128"/>
              </a:rPr>
              <a:t> </a:t>
            </a:r>
            <a:r>
              <a:rPr lang="en-US" sz="2200" dirty="0">
                <a:latin typeface="Gill Sans Nova" panose="020B0602020104020203" pitchFamily="34" charset="0"/>
                <a:ea typeface="MS PGothic" pitchFamily="34" charset="-128"/>
              </a:rPr>
              <a:t>(multicast group)</a:t>
            </a:r>
            <a:r>
              <a:rPr lang="el-GR" sz="2200" dirty="0">
                <a:latin typeface="Gill Sans Nova" panose="020B0602020104020203" pitchFamily="34" charset="0"/>
                <a:ea typeface="MS PGothic" pitchFamily="34" charset="-128"/>
              </a:rPr>
              <a:t> </a:t>
            </a:r>
            <a:r>
              <a:rPr lang="el-GR" sz="2200" dirty="0" err="1">
                <a:latin typeface="Gill Sans Nova" panose="020B0602020104020203" pitchFamily="34" charset="0"/>
                <a:ea typeface="MS PGothic" pitchFamily="34" charset="-128"/>
              </a:rPr>
              <a:t>π.χ</a:t>
            </a:r>
            <a:r>
              <a:rPr lang="el-GR" sz="2200" dirty="0">
                <a:latin typeface="Gill Sans Nova" panose="020B0602020104020203" pitchFamily="34" charset="0"/>
                <a:ea typeface="MS PGothic" pitchFamily="34" charset="-128"/>
              </a:rPr>
              <a:t> την περίπτωση IPTV όταν ο χρήστης αλλάζει από ένα τηλεοπτικό κανάλι σε άλλο. </a:t>
            </a:r>
          </a:p>
          <a:p>
            <a:pPr marL="800100" lvl="1" indent="-342900">
              <a:spcBef>
                <a:spcPts val="600"/>
              </a:spcBef>
              <a:spcAft>
                <a:spcPts val="600"/>
              </a:spcAft>
              <a:buClr>
                <a:srgbClr val="000099"/>
              </a:buClr>
              <a:buSzPct val="65000"/>
              <a:buFont typeface="Wingdings" panose="05000000000000000000" pitchFamily="2" charset="2"/>
              <a:buChar char="§"/>
            </a:pPr>
            <a:endParaRPr lang="en-US" sz="2200" dirty="0">
              <a:latin typeface="Gill Sans Nova" panose="020B0602020104020203" pitchFamily="34" charset="0"/>
              <a:ea typeface="MS PGothic" pitchFamily="34" charset="-128"/>
            </a:endParaRPr>
          </a:p>
          <a:p>
            <a:pPr marL="342900" indent="-342900">
              <a:spcBef>
                <a:spcPts val="600"/>
              </a:spcBef>
              <a:spcAft>
                <a:spcPts val="600"/>
              </a:spcAft>
              <a:buClr>
                <a:srgbClr val="000099"/>
              </a:buClr>
              <a:buSzPct val="65000"/>
              <a:buFont typeface="Wingdings" panose="05000000000000000000" pitchFamily="2" charset="2"/>
              <a:buChar char="§"/>
            </a:pPr>
            <a:endParaRPr lang="en-US" sz="2200" dirty="0">
              <a:latin typeface="Gill Sans Nova" panose="020B0602020104020203" pitchFamily="34" charset="0"/>
              <a:ea typeface="MS PGothic" pitchFamily="34" charset="-128"/>
            </a:endParaRPr>
          </a:p>
        </p:txBody>
      </p:sp>
    </p:spTree>
    <p:extLst>
      <p:ext uri="{BB962C8B-B14F-4D97-AF65-F5344CB8AC3E}">
        <p14:creationId xmlns:p14="http://schemas.microsoft.com/office/powerpoint/2010/main" val="3881309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0" y="228600"/>
            <a:ext cx="9144000" cy="871538"/>
          </a:xfrm>
        </p:spPr>
        <p:txBody>
          <a:bodyPr/>
          <a:lstStyle/>
          <a:p>
            <a:r>
              <a:rPr lang="en-US" sz="2800" dirty="0">
                <a:latin typeface="Gill Sans Nova" panose="020B0602020104020203" pitchFamily="34" charset="0"/>
              </a:rPr>
              <a:t>To </a:t>
            </a:r>
            <a:r>
              <a:rPr lang="el-GR" sz="2800" dirty="0">
                <a:latin typeface="Gill Sans Nova" panose="020B0602020104020203" pitchFamily="34" charset="0"/>
                <a:ea typeface="MS PGothic" pitchFamily="34" charset="-128"/>
              </a:rPr>
              <a:t>Internet </a:t>
            </a:r>
            <a:r>
              <a:rPr lang="el-GR" sz="2800" dirty="0" err="1">
                <a:latin typeface="Gill Sans Nova" panose="020B0602020104020203" pitchFamily="34" charset="0"/>
                <a:ea typeface="MS PGothic" pitchFamily="34" charset="-128"/>
              </a:rPr>
              <a:t>Group</a:t>
            </a:r>
            <a:r>
              <a:rPr lang="el-GR" sz="2800" dirty="0">
                <a:latin typeface="Gill Sans Nova" panose="020B0602020104020203" pitchFamily="34" charset="0"/>
                <a:ea typeface="MS PGothic" pitchFamily="34" charset="-128"/>
              </a:rPr>
              <a:t> </a:t>
            </a:r>
            <a:r>
              <a:rPr lang="el-GR" sz="2800" dirty="0" err="1">
                <a:latin typeface="Gill Sans Nova" panose="020B0602020104020203" pitchFamily="34" charset="0"/>
                <a:ea typeface="MS PGothic" pitchFamily="34" charset="-128"/>
              </a:rPr>
              <a:t>Management</a:t>
            </a:r>
            <a:r>
              <a:rPr lang="el-GR" sz="2800" dirty="0">
                <a:latin typeface="Gill Sans Nova" panose="020B0602020104020203" pitchFamily="34" charset="0"/>
                <a:ea typeface="MS PGothic" pitchFamily="34" charset="-128"/>
              </a:rPr>
              <a:t> </a:t>
            </a:r>
            <a:r>
              <a:rPr lang="el-GR" sz="2800" dirty="0" err="1">
                <a:latin typeface="Gill Sans Nova" panose="020B0602020104020203" pitchFamily="34" charset="0"/>
                <a:ea typeface="MS PGothic" pitchFamily="34" charset="-128"/>
              </a:rPr>
              <a:t>Protocol</a:t>
            </a:r>
            <a:r>
              <a:rPr lang="el-GR" sz="2800" dirty="0">
                <a:latin typeface="Gill Sans Nova" panose="020B0602020104020203" pitchFamily="34" charset="0"/>
                <a:ea typeface="MS PGothic" pitchFamily="34" charset="-128"/>
              </a:rPr>
              <a:t> (</a:t>
            </a:r>
            <a:r>
              <a:rPr lang="el-GR" sz="2800" dirty="0">
                <a:latin typeface="Gill Sans Nova" panose="020B0602020104020203" pitchFamily="34" charset="0"/>
              </a:rPr>
              <a:t>IGMP) </a:t>
            </a:r>
            <a:endParaRPr lang="el-GR" sz="2800" dirty="0"/>
          </a:p>
        </p:txBody>
      </p:sp>
      <p:sp>
        <p:nvSpPr>
          <p:cNvPr id="19459" name="Text Box 5"/>
          <p:cNvSpPr txBox="1">
            <a:spLocks noChangeArrowheads="1"/>
          </p:cNvSpPr>
          <p:nvPr/>
        </p:nvSpPr>
        <p:spPr bwMode="auto">
          <a:xfrm>
            <a:off x="425450" y="1289945"/>
            <a:ext cx="8718550" cy="3554819"/>
          </a:xfrm>
          <a:prstGeom prst="rect">
            <a:avLst/>
          </a:prstGeom>
          <a:noFill/>
          <a:ln w="9525">
            <a:noFill/>
            <a:miter lim="800000"/>
            <a:headEnd/>
            <a:tailEnd/>
          </a:ln>
        </p:spPr>
        <p:txBody>
          <a:bodyPr>
            <a:spAutoFit/>
          </a:bodyPr>
          <a:lstStyle/>
          <a:p>
            <a:pPr marL="342900" indent="-342900">
              <a:spcAft>
                <a:spcPts val="600"/>
              </a:spcAft>
              <a:buClr>
                <a:srgbClr val="000099"/>
              </a:buClr>
              <a:buFont typeface="Wingdings" panose="05000000000000000000" pitchFamily="2" charset="2"/>
              <a:buChar char="§"/>
            </a:pPr>
            <a:r>
              <a:rPr lang="el-GR" sz="2000" dirty="0">
                <a:latin typeface="Gill Sans Nova" panose="020B0602020104020203" pitchFamily="34" charset="0"/>
              </a:rPr>
              <a:t>Το IGMP είναι ένα πρωτόκολλο επικοινωνίας που χρησιμοποιείται από  υπολογιστές και παρακείμενους δρομολογητές σε δίκτυα IPv4 για τη δημιουργία συμμετοχών σε ομάδες </a:t>
            </a:r>
            <a:r>
              <a:rPr lang="el-GR" sz="2000" dirty="0" err="1">
                <a:latin typeface="Gill Sans Nova" panose="020B0602020104020203" pitchFamily="34" charset="0"/>
              </a:rPr>
              <a:t>πολυεκπομπή</a:t>
            </a:r>
            <a:r>
              <a:rPr lang="el-GR" sz="2000" dirty="0">
                <a:latin typeface="Gill Sans Nova" panose="020B0602020104020203" pitchFamily="34" charset="0"/>
              </a:rPr>
              <a:t> (</a:t>
            </a:r>
            <a:r>
              <a:rPr lang="en-US" sz="2000" dirty="0">
                <a:latin typeface="Gill Sans Nova" panose="020B0602020104020203" pitchFamily="34" charset="0"/>
              </a:rPr>
              <a:t>multicast groups).</a:t>
            </a:r>
          </a:p>
          <a:p>
            <a:pPr marL="342900" indent="-342900">
              <a:spcAft>
                <a:spcPts val="600"/>
              </a:spcAft>
              <a:buClr>
                <a:srgbClr val="000099"/>
              </a:buClr>
              <a:buFont typeface="Wingdings" panose="05000000000000000000" pitchFamily="2" charset="2"/>
              <a:buChar char="§"/>
            </a:pPr>
            <a:r>
              <a:rPr lang="el-GR" sz="2000" dirty="0">
                <a:latin typeface="Gill Sans Nova" panose="020B0602020104020203" pitchFamily="34" charset="0"/>
              </a:rPr>
              <a:t>Το IGMP επιτρέπει στο δίκτυο να κατευθύνει μεταδόσεις </a:t>
            </a:r>
            <a:r>
              <a:rPr lang="el-GR" sz="2000" dirty="0" err="1">
                <a:latin typeface="Gill Sans Nova" panose="020B0602020104020203" pitchFamily="34" charset="0"/>
              </a:rPr>
              <a:t>πολυεκπομπής</a:t>
            </a:r>
            <a:r>
              <a:rPr lang="el-GR" sz="2000" dirty="0">
                <a:latin typeface="Gill Sans Nova" panose="020B0602020104020203" pitchFamily="34" charset="0"/>
              </a:rPr>
              <a:t> μόνο σε υπολογιστές/δρομολογητές που το έχουν ζητήσει.</a:t>
            </a:r>
          </a:p>
          <a:p>
            <a:pPr marL="342900" indent="-342900">
              <a:spcAft>
                <a:spcPts val="600"/>
              </a:spcAft>
              <a:buClr>
                <a:srgbClr val="000099"/>
              </a:buClr>
              <a:buFont typeface="Wingdings" panose="05000000000000000000" pitchFamily="2" charset="2"/>
              <a:buChar char="§"/>
            </a:pPr>
            <a:r>
              <a:rPr lang="el-GR" sz="2000" dirty="0">
                <a:latin typeface="Gill Sans Nova" panose="020B0602020104020203" pitchFamily="34" charset="0"/>
              </a:rPr>
              <a:t>Το IGMP μπορεί να χρησιμοποιηθεί για εφαρμογές δικτύωσης </a:t>
            </a:r>
            <a:r>
              <a:rPr lang="el-GR" sz="2000" dirty="0" err="1">
                <a:latin typeface="Gill Sans Nova" panose="020B0602020104020203" pitchFamily="34" charset="0"/>
              </a:rPr>
              <a:t>one-to-many</a:t>
            </a:r>
            <a:r>
              <a:rPr lang="el-GR" sz="2000" dirty="0">
                <a:latin typeface="Gill Sans Nova" panose="020B0602020104020203" pitchFamily="34" charset="0"/>
              </a:rPr>
              <a:t> όπως </a:t>
            </a:r>
            <a:r>
              <a:rPr lang="el-GR" sz="2000" dirty="0" err="1">
                <a:latin typeface="Gill Sans Nova" panose="020B0602020104020203" pitchFamily="34" charset="0"/>
              </a:rPr>
              <a:t>online</a:t>
            </a:r>
            <a:r>
              <a:rPr lang="el-GR" sz="2000" dirty="0">
                <a:latin typeface="Gill Sans Nova" panose="020B0602020104020203" pitchFamily="34" charset="0"/>
              </a:rPr>
              <a:t> </a:t>
            </a:r>
            <a:r>
              <a:rPr lang="el-GR" sz="2000" dirty="0" err="1">
                <a:latin typeface="Gill Sans Nova" panose="020B0602020104020203" pitchFamily="34" charset="0"/>
              </a:rPr>
              <a:t>streaming</a:t>
            </a:r>
            <a:r>
              <a:rPr lang="el-GR" sz="2000" dirty="0">
                <a:latin typeface="Gill Sans Nova" panose="020B0602020104020203" pitchFamily="34" charset="0"/>
              </a:rPr>
              <a:t> </a:t>
            </a:r>
            <a:r>
              <a:rPr lang="el-GR" sz="2000" dirty="0" err="1">
                <a:latin typeface="Gill Sans Nova" panose="020B0602020104020203" pitchFamily="34" charset="0"/>
              </a:rPr>
              <a:t>video</a:t>
            </a:r>
            <a:r>
              <a:rPr lang="el-GR" sz="2000" dirty="0">
                <a:latin typeface="Gill Sans Nova" panose="020B0602020104020203" pitchFamily="34" charset="0"/>
              </a:rPr>
              <a:t> και </a:t>
            </a:r>
            <a:r>
              <a:rPr lang="el-GR" sz="2000" dirty="0" err="1">
                <a:latin typeface="Gill Sans Nova" panose="020B0602020104020203" pitchFamily="34" charset="0"/>
              </a:rPr>
              <a:t>gaming</a:t>
            </a:r>
            <a:r>
              <a:rPr lang="el-GR" sz="2000" dirty="0">
                <a:latin typeface="Gill Sans Nova" panose="020B0602020104020203" pitchFamily="34" charset="0"/>
              </a:rPr>
              <a:t> και επιτρέπει πιο αποτελεσματική χρήση πόρων κατά την υποστήριξη αυτών των τύπων εφαρμογών.</a:t>
            </a:r>
          </a:p>
          <a:p>
            <a:pPr marL="342900" indent="-342900">
              <a:spcAft>
                <a:spcPts val="600"/>
              </a:spcAft>
              <a:buClr>
                <a:srgbClr val="000099"/>
              </a:buClr>
              <a:buFont typeface="Wingdings" panose="05000000000000000000" pitchFamily="2" charset="2"/>
              <a:buChar char="§"/>
            </a:pPr>
            <a:r>
              <a:rPr lang="el-GR" sz="2000" dirty="0">
                <a:latin typeface="Gill Sans Nova" panose="020B0602020104020203" pitchFamily="34" charset="0"/>
              </a:rPr>
              <a:t>Το IGMP χρησιμοποιείται σε δίκτυα IPv4.</a:t>
            </a:r>
            <a:endParaRPr lang="en-US" sz="2000" dirty="0">
              <a:latin typeface="Gill Sans Nova" panose="020B0602020104020203" pitchFamily="34" charset="0"/>
            </a:endParaRPr>
          </a:p>
          <a:p>
            <a:pPr>
              <a:spcBef>
                <a:spcPts val="600"/>
              </a:spcBef>
              <a:spcAft>
                <a:spcPts val="600"/>
              </a:spcAft>
              <a:buClr>
                <a:schemeClr val="accent2"/>
              </a:buClr>
              <a:buSzPct val="80000"/>
              <a:buFont typeface="Wingdings" pitchFamily="2" charset="2"/>
              <a:buChar char="q"/>
            </a:pPr>
            <a:endParaRPr lang="el-GR" sz="2000" dirty="0">
              <a:latin typeface="Gill Sans Nova" panose="020B0602020104020203" pitchFamily="34" charset="0"/>
            </a:endParaRPr>
          </a:p>
        </p:txBody>
      </p:sp>
      <p:pic>
        <p:nvPicPr>
          <p:cNvPr id="3" name="Εικόνα 2">
            <a:extLst>
              <a:ext uri="{FF2B5EF4-FFF2-40B4-BE49-F238E27FC236}">
                <a16:creationId xmlns:a16="http://schemas.microsoft.com/office/drawing/2014/main" id="{B394FE5E-6E20-4D4D-B8CF-DDE25B93E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035" y="4425055"/>
            <a:ext cx="5524500" cy="2286000"/>
          </a:xfrm>
          <a:prstGeom prst="rect">
            <a:avLst/>
          </a:prstGeom>
        </p:spPr>
      </p:pic>
      <p:sp>
        <p:nvSpPr>
          <p:cNvPr id="11" name="TextBox 10">
            <a:extLst>
              <a:ext uri="{FF2B5EF4-FFF2-40B4-BE49-F238E27FC236}">
                <a16:creationId xmlns:a16="http://schemas.microsoft.com/office/drawing/2014/main" id="{695C0235-46D6-41C3-B22D-2FB429EE46CF}"/>
              </a:ext>
            </a:extLst>
          </p:cNvPr>
          <p:cNvSpPr txBox="1"/>
          <p:nvPr/>
        </p:nvSpPr>
        <p:spPr>
          <a:xfrm>
            <a:off x="3873470" y="6604084"/>
            <a:ext cx="4589090" cy="253916"/>
          </a:xfrm>
          <a:prstGeom prst="rect">
            <a:avLst/>
          </a:prstGeom>
          <a:noFill/>
        </p:spPr>
        <p:txBody>
          <a:bodyPr wrap="square">
            <a:spAutoFit/>
          </a:bodyPr>
          <a:lstStyle/>
          <a:p>
            <a:r>
              <a:rPr lang="el-GR" sz="1050" dirty="0">
                <a:hlinkClick r:id="rId3"/>
              </a:rPr>
              <a:t>https://en.wikipedia.org/wiki/Internet_Group_Management_Protocol</a:t>
            </a:r>
            <a:r>
              <a:rPr lang="el-GR" sz="1050" dirty="0"/>
              <a:t> </a:t>
            </a:r>
          </a:p>
        </p:txBody>
      </p:sp>
    </p:spTree>
    <p:extLst>
      <p:ext uri="{BB962C8B-B14F-4D97-AF65-F5344CB8AC3E}">
        <p14:creationId xmlns:p14="http://schemas.microsoft.com/office/powerpoint/2010/main" val="540858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E934A639-2FD0-479C-931E-01B2DD5459F6}"/>
              </a:ext>
            </a:extLst>
          </p:cNvPr>
          <p:cNvSpPr>
            <a:spLocks noGrp="1"/>
          </p:cNvSpPr>
          <p:nvPr>
            <p:ph idx="1"/>
          </p:nvPr>
        </p:nvSpPr>
        <p:spPr>
          <a:xfrm>
            <a:off x="476250" y="3933824"/>
            <a:ext cx="8553450" cy="2924175"/>
          </a:xfrm>
        </p:spPr>
        <p:txBody>
          <a:bodyPr/>
          <a:lstStyle/>
          <a:p>
            <a:r>
              <a:rPr lang="el-GR" sz="1800" dirty="0"/>
              <a:t>Το IGMP λειτουργεί μεταξύ ενός υπολογιστή και ενός τοπικού δρομολογητή που υποστηρίζει </a:t>
            </a:r>
            <a:r>
              <a:rPr lang="el-GR" sz="1800" dirty="0" err="1"/>
              <a:t>πολυεκπομπή</a:t>
            </a:r>
            <a:r>
              <a:rPr lang="el-GR" sz="1800" dirty="0"/>
              <a:t> </a:t>
            </a:r>
            <a:r>
              <a:rPr lang="en-US" sz="1800" dirty="0"/>
              <a:t>(multicast)</a:t>
            </a:r>
            <a:r>
              <a:rPr lang="el-GR" sz="1800" dirty="0"/>
              <a:t>. </a:t>
            </a:r>
            <a:endParaRPr lang="en-US" sz="1800" dirty="0"/>
          </a:p>
          <a:p>
            <a:r>
              <a:rPr lang="el-GR" sz="1800" dirty="0"/>
              <a:t>Οι </a:t>
            </a:r>
            <a:r>
              <a:rPr lang="el-GR" sz="1800" dirty="0" err="1"/>
              <a:t>μεταγωγείς</a:t>
            </a:r>
            <a:r>
              <a:rPr lang="el-GR" sz="1800" dirty="0"/>
              <a:t> </a:t>
            </a:r>
            <a:r>
              <a:rPr lang="en-US" sz="1800" dirty="0"/>
              <a:t>(switchers) </a:t>
            </a:r>
            <a:r>
              <a:rPr lang="el-GR" sz="1800" dirty="0"/>
              <a:t>που διαθέτουν IGMP </a:t>
            </a:r>
            <a:r>
              <a:rPr lang="el-GR" sz="1800" dirty="0" err="1"/>
              <a:t>snooping</a:t>
            </a:r>
            <a:r>
              <a:rPr lang="el-GR" sz="1800" dirty="0"/>
              <a:t> αντλούν επίσης χρήσιμες πληροφορίες παρατηρώντας αυτές τις συναλλαγές IGMP. </a:t>
            </a:r>
            <a:endParaRPr lang="en-US" sz="1800" dirty="0"/>
          </a:p>
          <a:p>
            <a:r>
              <a:rPr lang="el-GR" sz="1800" dirty="0"/>
              <a:t>Το </a:t>
            </a:r>
            <a:r>
              <a:rPr lang="en-US" sz="1800" b="1" dirty="0"/>
              <a:t>Protocol </a:t>
            </a:r>
            <a:r>
              <a:rPr lang="el-GR" sz="1800" b="1" dirty="0" err="1"/>
              <a:t>Independent</a:t>
            </a:r>
            <a:r>
              <a:rPr lang="el-GR" sz="1800" b="1" dirty="0"/>
              <a:t> </a:t>
            </a:r>
            <a:r>
              <a:rPr lang="el-GR" sz="1800" b="1" dirty="0" err="1"/>
              <a:t>Multicast</a:t>
            </a:r>
            <a:r>
              <a:rPr lang="el-GR" sz="1800" b="1" dirty="0"/>
              <a:t> (PIM) </a:t>
            </a:r>
            <a:r>
              <a:rPr lang="el-GR" sz="1800" dirty="0"/>
              <a:t>χρησιμοποιείται στη συνέχεια μεταξύ των τοπικών και απομακρυσμένων δρομολογητών </a:t>
            </a:r>
            <a:r>
              <a:rPr lang="el-GR" sz="1800" dirty="0" err="1"/>
              <a:t>πολυεκπομπής</a:t>
            </a:r>
            <a:r>
              <a:rPr lang="el-GR" sz="1800" dirty="0"/>
              <a:t> για να κατευθύνει την κυκλοφορία πολλαπλής διανομής από κεντρικούς υπολογιστές (Τ</a:t>
            </a:r>
            <a:r>
              <a:rPr lang="en-US" sz="1800" dirty="0"/>
              <a:t>V Gateways) </a:t>
            </a:r>
            <a:r>
              <a:rPr lang="el-GR" sz="1800" dirty="0"/>
              <a:t>που στέλνουν πολλαπλές μετάδοση σε  υπολογιστές που έχουν εγγραφεί μέσω IGMP για να τις λάβουν.</a:t>
            </a:r>
            <a:endParaRPr lang="en-US" sz="1800" dirty="0"/>
          </a:p>
          <a:p>
            <a:pPr marL="0" indent="0">
              <a:buNone/>
            </a:pPr>
            <a:endParaRPr lang="en-US" sz="1800" dirty="0"/>
          </a:p>
          <a:p>
            <a:endParaRPr lang="el-GR" sz="1800" dirty="0"/>
          </a:p>
        </p:txBody>
      </p:sp>
      <p:pic>
        <p:nvPicPr>
          <p:cNvPr id="1026" name="Picture 2">
            <a:extLst>
              <a:ext uri="{FF2B5EF4-FFF2-40B4-BE49-F238E27FC236}">
                <a16:creationId xmlns:a16="http://schemas.microsoft.com/office/drawing/2014/main" id="{0D84BD6A-8DD9-4179-AEE5-12A34A469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2" y="208002"/>
            <a:ext cx="7343775" cy="344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481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61950" y="228600"/>
            <a:ext cx="8172450" cy="871538"/>
          </a:xfrm>
        </p:spPr>
        <p:txBody>
          <a:bodyPr/>
          <a:lstStyle/>
          <a:p>
            <a:r>
              <a:rPr lang="en-US"/>
              <a:t>K</a:t>
            </a:r>
            <a:r>
              <a:rPr lang="el-GR" err="1"/>
              <a:t>ατηγορίες</a:t>
            </a:r>
            <a:r>
              <a:rPr lang="el-GR"/>
              <a:t> ροές πολυμέσων</a:t>
            </a:r>
            <a:endParaRPr lang="en-US"/>
          </a:p>
        </p:txBody>
      </p:sp>
      <p:sp>
        <p:nvSpPr>
          <p:cNvPr id="26627" name="Rectangle 3"/>
          <p:cNvSpPr>
            <a:spLocks noGrp="1" noChangeArrowheads="1"/>
          </p:cNvSpPr>
          <p:nvPr>
            <p:ph type="body" idx="1"/>
          </p:nvPr>
        </p:nvSpPr>
        <p:spPr>
          <a:xfrm>
            <a:off x="558800" y="2019992"/>
            <a:ext cx="8585200" cy="4577657"/>
          </a:xfrm>
        </p:spPr>
        <p:txBody>
          <a:bodyPr/>
          <a:lstStyle/>
          <a:p>
            <a:pPr marL="0" indent="0">
              <a:spcBef>
                <a:spcPts val="600"/>
              </a:spcBef>
              <a:spcAft>
                <a:spcPts val="1200"/>
              </a:spcAft>
              <a:buNone/>
            </a:pPr>
            <a:r>
              <a:rPr lang="en-US" b="1" dirty="0"/>
              <a:t>A. UDP: RTSP/RTP/UDP</a:t>
            </a:r>
          </a:p>
          <a:p>
            <a:pPr marL="457200" indent="-457200">
              <a:spcBef>
                <a:spcPts val="600"/>
              </a:spcBef>
              <a:spcAft>
                <a:spcPts val="1200"/>
              </a:spcAft>
              <a:buFont typeface="+mj-lt"/>
              <a:buAutoNum type="arabicPeriod"/>
            </a:pPr>
            <a:r>
              <a:rPr lang="en-US" dirty="0"/>
              <a:t>UDP </a:t>
            </a:r>
            <a:r>
              <a:rPr lang="el-GR" dirty="0"/>
              <a:t>συνεχούς ροής </a:t>
            </a:r>
            <a:r>
              <a:rPr lang="en-US" dirty="0"/>
              <a:t>(UDP Streaming)</a:t>
            </a:r>
            <a:endParaRPr lang="el-GR" dirty="0"/>
          </a:p>
          <a:p>
            <a:pPr marL="0" indent="0">
              <a:spcBef>
                <a:spcPts val="600"/>
              </a:spcBef>
              <a:spcAft>
                <a:spcPts val="1200"/>
              </a:spcAft>
              <a:buNone/>
            </a:pPr>
            <a:r>
              <a:rPr lang="en-US" b="1" dirty="0">
                <a:solidFill>
                  <a:schemeClr val="bg2">
                    <a:lumMod val="40000"/>
                    <a:lumOff val="60000"/>
                  </a:schemeClr>
                </a:solidFill>
              </a:rPr>
              <a:t>B. HTTP/TCP</a:t>
            </a:r>
          </a:p>
          <a:p>
            <a:pPr marL="457200" indent="-457200">
              <a:spcBef>
                <a:spcPts val="600"/>
              </a:spcBef>
              <a:spcAft>
                <a:spcPts val="1200"/>
              </a:spcAft>
              <a:buFont typeface="+mj-lt"/>
              <a:buAutoNum type="arabicPeriod" startAt="2"/>
            </a:pPr>
            <a:r>
              <a:rPr lang="en-US" dirty="0">
                <a:solidFill>
                  <a:schemeClr val="bg2">
                    <a:lumMod val="40000"/>
                    <a:lumOff val="60000"/>
                  </a:schemeClr>
                </a:solidFill>
              </a:rPr>
              <a:t>HTTP </a:t>
            </a:r>
            <a:r>
              <a:rPr lang="el-GR" dirty="0">
                <a:solidFill>
                  <a:schemeClr val="bg2">
                    <a:lumMod val="40000"/>
                    <a:lumOff val="60000"/>
                  </a:schemeClr>
                </a:solidFill>
              </a:rPr>
              <a:t>συνεχούς ροής </a:t>
            </a:r>
            <a:r>
              <a:rPr lang="en-US" dirty="0">
                <a:solidFill>
                  <a:schemeClr val="bg2">
                    <a:lumMod val="40000"/>
                    <a:lumOff val="60000"/>
                  </a:schemeClr>
                </a:solidFill>
              </a:rPr>
              <a:t>(HTTP streaming)</a:t>
            </a:r>
            <a:r>
              <a:rPr lang="el-GR" dirty="0">
                <a:solidFill>
                  <a:schemeClr val="bg2">
                    <a:lumMod val="40000"/>
                    <a:lumOff val="60000"/>
                  </a:schemeClr>
                </a:solidFill>
              </a:rPr>
              <a:t> / </a:t>
            </a:r>
            <a:r>
              <a:rPr lang="en-US" dirty="0">
                <a:solidFill>
                  <a:schemeClr val="bg2">
                    <a:lumMod val="40000"/>
                    <a:lumOff val="60000"/>
                  </a:schemeClr>
                </a:solidFill>
              </a:rPr>
              <a:t>TCP</a:t>
            </a:r>
          </a:p>
          <a:p>
            <a:pPr marL="457200" indent="-457200">
              <a:spcBef>
                <a:spcPts val="600"/>
              </a:spcBef>
              <a:spcAft>
                <a:spcPts val="1200"/>
              </a:spcAft>
              <a:buFont typeface="+mj-lt"/>
              <a:buAutoNum type="arabicPeriod" startAt="2"/>
            </a:pPr>
            <a:r>
              <a:rPr lang="en-US" dirty="0">
                <a:solidFill>
                  <a:schemeClr val="bg2">
                    <a:lumMod val="40000"/>
                    <a:lumOff val="60000"/>
                  </a:schemeClr>
                </a:solidFill>
              </a:rPr>
              <a:t>HTTP </a:t>
            </a:r>
            <a:r>
              <a:rPr lang="el-GR" dirty="0">
                <a:solidFill>
                  <a:schemeClr val="bg2">
                    <a:lumMod val="40000"/>
                    <a:lumOff val="60000"/>
                  </a:schemeClr>
                </a:solidFill>
              </a:rPr>
              <a:t>προσαρμόσιμης συνεχούς ροής (</a:t>
            </a:r>
            <a:r>
              <a:rPr lang="en-US" dirty="0">
                <a:solidFill>
                  <a:schemeClr val="bg2">
                    <a:lumMod val="40000"/>
                    <a:lumOff val="60000"/>
                  </a:schemeClr>
                </a:solidFill>
              </a:rPr>
              <a:t>adaptive HTTP streaming) / TCP</a:t>
            </a:r>
          </a:p>
          <a:p>
            <a:pPr marL="457200" indent="-457200">
              <a:spcBef>
                <a:spcPts val="600"/>
              </a:spcBef>
              <a:spcAft>
                <a:spcPts val="1200"/>
              </a:spcAft>
              <a:buFont typeface="+mj-lt"/>
              <a:buAutoNum type="arabicPeriod" startAt="2"/>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0987AC-389A-B28C-DF2E-766664F76DE9}"/>
              </a:ext>
            </a:extLst>
          </p:cNvPr>
          <p:cNvSpPr>
            <a:spLocks noGrp="1"/>
          </p:cNvSpPr>
          <p:nvPr>
            <p:ph type="title"/>
          </p:nvPr>
        </p:nvSpPr>
        <p:spPr/>
        <p:txBody>
          <a:bodyPr/>
          <a:lstStyle/>
          <a:p>
            <a:r>
              <a:rPr lang="en-US" dirty="0"/>
              <a:t>O</a:t>
            </a:r>
            <a:r>
              <a:rPr lang="el-GR" dirty="0" err="1"/>
              <a:t>ρισμός</a:t>
            </a:r>
            <a:r>
              <a:rPr lang="el-GR" dirty="0"/>
              <a:t> </a:t>
            </a:r>
            <a:r>
              <a:rPr lang="en-US" dirty="0"/>
              <a:t>Over the top (1)</a:t>
            </a:r>
            <a:endParaRPr lang="el-GR" dirty="0"/>
          </a:p>
        </p:txBody>
      </p:sp>
      <p:sp>
        <p:nvSpPr>
          <p:cNvPr id="3" name="Θέση περιεχομένου 2">
            <a:extLst>
              <a:ext uri="{FF2B5EF4-FFF2-40B4-BE49-F238E27FC236}">
                <a16:creationId xmlns:a16="http://schemas.microsoft.com/office/drawing/2014/main" id="{1FE55038-1028-3BD9-997B-71C35ABFF33C}"/>
              </a:ext>
            </a:extLst>
          </p:cNvPr>
          <p:cNvSpPr>
            <a:spLocks noGrp="1"/>
          </p:cNvSpPr>
          <p:nvPr>
            <p:ph idx="1"/>
          </p:nvPr>
        </p:nvSpPr>
        <p:spPr>
          <a:xfrm>
            <a:off x="533399" y="1188720"/>
            <a:ext cx="8405118" cy="4710545"/>
          </a:xfrm>
        </p:spPr>
        <p:txBody>
          <a:bodyPr/>
          <a:lstStyle/>
          <a:p>
            <a:r>
              <a:rPr lang="el-GR" sz="1800" dirty="0"/>
              <a:t>Μια υπηρεσία πολυμέσων </a:t>
            </a:r>
            <a:r>
              <a:rPr lang="el-GR" sz="1800" b="1" dirty="0" err="1">
                <a:solidFill>
                  <a:srgbClr val="002060"/>
                </a:solidFill>
              </a:rPr>
              <a:t>over</a:t>
            </a:r>
            <a:r>
              <a:rPr lang="el-GR" sz="1800" b="1" dirty="0">
                <a:solidFill>
                  <a:srgbClr val="002060"/>
                </a:solidFill>
              </a:rPr>
              <a:t>-the-</a:t>
            </a:r>
            <a:r>
              <a:rPr lang="el-GR" sz="1800" b="1" dirty="0" err="1">
                <a:solidFill>
                  <a:srgbClr val="002060"/>
                </a:solidFill>
              </a:rPr>
              <a:t>top</a:t>
            </a:r>
            <a:r>
              <a:rPr lang="el-GR" sz="1800" b="1" dirty="0">
                <a:solidFill>
                  <a:srgbClr val="002060"/>
                </a:solidFill>
              </a:rPr>
              <a:t> (OTT) </a:t>
            </a:r>
            <a:r>
              <a:rPr lang="el-GR" sz="1800" dirty="0"/>
              <a:t>(επίσης γνωστή ως πλατφόρμα ροής) είναι μια υπηρεσία πολυμέσων που προσφέρεται απευθείας στους θεατές μέσω του Διαδικτύου. Η OTT </a:t>
            </a:r>
            <a:r>
              <a:rPr lang="el-GR" sz="1800" b="1" dirty="0"/>
              <a:t>παρακάμπτει τις πλατφόρμες καλωδιακής, ραδιοτηλεοπτικής και δορυφορικής τηλεόρασης - τα είδη των εταιρειών που παραδοσιακά λειτουργούσαν ως ελεγκτές ή διανομείς τέτοιου περιεχομένου. </a:t>
            </a:r>
            <a:endParaRPr lang="en-US" sz="1800" b="1" dirty="0"/>
          </a:p>
          <a:p>
            <a:r>
              <a:rPr lang="el-GR" sz="1800" dirty="0"/>
              <a:t>Ο όρος είναι περισσότερο συνώνυμος με τις </a:t>
            </a:r>
            <a:r>
              <a:rPr lang="el-GR" sz="1800" b="1" dirty="0"/>
              <a:t>συνδρομητικές υπηρεσίες βίντεο κατά παραγγελία (</a:t>
            </a:r>
            <a:r>
              <a:rPr lang="en-US" sz="1800" b="1" dirty="0"/>
              <a:t>Subscription Video on Demand - </a:t>
            </a:r>
            <a:r>
              <a:rPr lang="el-GR" sz="1800" b="1" dirty="0" err="1"/>
              <a:t>SVoD</a:t>
            </a:r>
            <a:r>
              <a:rPr lang="el-GR" sz="1800" dirty="0"/>
              <a:t>) που προσφέρουν πρόσβαση σε κινηματογραφικό και τηλεοπτικό περιεχόμενο (συμπεριλαμβανομένων υφιστάμενων εκπομπών και ταινιών για τις οποίες έχουν αποκτηθεί δικαιώματα από τον ιδιοκτήτη του περιεχομένου, καθώς και πρωτότυπο περιεχόμενο που παράγεται ειδικά για την υπηρεσία).</a:t>
            </a:r>
          </a:p>
          <a:p>
            <a:r>
              <a:rPr lang="el-GR" sz="1800" dirty="0"/>
              <a:t>Οι υπηρεσίες OTT (</a:t>
            </a:r>
            <a:r>
              <a:rPr lang="el-GR" sz="1800" dirty="0" err="1"/>
              <a:t>Over</a:t>
            </a:r>
            <a:r>
              <a:rPr lang="el-GR" sz="1800" dirty="0"/>
              <a:t>-the-Top) περιλαμβάνουν επίσης μια σειρά από "</a:t>
            </a:r>
            <a:r>
              <a:rPr lang="el-GR" sz="1800" dirty="0" err="1"/>
              <a:t>skinny</a:t>
            </a:r>
            <a:r>
              <a:rPr lang="el-GR" sz="1800" dirty="0"/>
              <a:t>" τηλεοπτικές προσφορές που παρέχουν πρόσβαση σε εξειδικευμένου περιεχομένου.</a:t>
            </a:r>
            <a:r>
              <a:rPr lang="el-GR" sz="1800" b="1" dirty="0"/>
              <a:t> ζωντανές ροές διαδικτυακών καναλιών </a:t>
            </a:r>
            <a:r>
              <a:rPr lang="el-GR" sz="1800" dirty="0"/>
              <a:t> Αυτές οι υπηρεσίες μοιάζουν με τους παραδοσιακούς </a:t>
            </a:r>
            <a:r>
              <a:rPr lang="el-GR" sz="1800" dirty="0" err="1"/>
              <a:t>παρόχους</a:t>
            </a:r>
            <a:r>
              <a:rPr lang="el-GR" sz="1800" dirty="0"/>
              <a:t> δορυφορικής ή καλωδιακής τηλεόρασης, αλλά το περιεχόμενο παρέχεται μέσω του </a:t>
            </a:r>
            <a:r>
              <a:rPr lang="el-GR" sz="1800" b="1" dirty="0"/>
              <a:t>δημόσιου Διαδικτύου </a:t>
            </a:r>
            <a:r>
              <a:rPr lang="el-GR" sz="1800" dirty="0"/>
              <a:t>αντί για ένα </a:t>
            </a:r>
            <a:r>
              <a:rPr lang="el-GR" sz="1800" b="1" dirty="0"/>
              <a:t>κλειστό, ιδιωτικό δίκτυο με αποκλειστικό εξοπλισμό όπως οι αποκωδικοποιητές</a:t>
            </a:r>
            <a:r>
              <a:rPr lang="el-GR" sz="1800" dirty="0"/>
              <a:t>.</a:t>
            </a:r>
          </a:p>
          <a:p>
            <a:endParaRPr lang="el-GR" sz="1800" dirty="0"/>
          </a:p>
          <a:p>
            <a:endParaRPr lang="el-GR" sz="1800" dirty="0"/>
          </a:p>
        </p:txBody>
      </p:sp>
    </p:spTree>
    <p:extLst>
      <p:ext uri="{BB962C8B-B14F-4D97-AF65-F5344CB8AC3E}">
        <p14:creationId xmlns:p14="http://schemas.microsoft.com/office/powerpoint/2010/main" val="3854048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61950" y="228600"/>
            <a:ext cx="8172450" cy="871538"/>
          </a:xfrm>
        </p:spPr>
        <p:txBody>
          <a:bodyPr/>
          <a:lstStyle/>
          <a:p>
            <a:r>
              <a:rPr lang="en-US"/>
              <a:t>Streaming Multimedia: UDP</a:t>
            </a:r>
          </a:p>
        </p:txBody>
      </p:sp>
      <p:sp>
        <p:nvSpPr>
          <p:cNvPr id="26627" name="Rectangle 3"/>
          <p:cNvSpPr>
            <a:spLocks noGrp="1" noChangeArrowheads="1"/>
          </p:cNvSpPr>
          <p:nvPr>
            <p:ph type="body" idx="1"/>
          </p:nvPr>
        </p:nvSpPr>
        <p:spPr>
          <a:xfrm>
            <a:off x="466436" y="1390765"/>
            <a:ext cx="8677564" cy="4889846"/>
          </a:xfrm>
        </p:spPr>
        <p:txBody>
          <a:bodyPr/>
          <a:lstStyle/>
          <a:p>
            <a:pPr>
              <a:spcBef>
                <a:spcPts val="600"/>
              </a:spcBef>
              <a:spcAft>
                <a:spcPts val="1200"/>
              </a:spcAft>
            </a:pPr>
            <a:r>
              <a:rPr lang="el-GR" dirty="0"/>
              <a:t>Ο εξυπηρετητής</a:t>
            </a:r>
            <a:r>
              <a:rPr lang="en-US" dirty="0"/>
              <a:t> </a:t>
            </a:r>
            <a:r>
              <a:rPr lang="el-GR" dirty="0"/>
              <a:t>στέλνει στον κατάλληλο για τον πελάτη ρυθμό</a:t>
            </a:r>
            <a:endParaRPr lang="en-US" dirty="0"/>
          </a:p>
          <a:p>
            <a:pPr lvl="1">
              <a:spcBef>
                <a:spcPts val="600"/>
              </a:spcBef>
              <a:spcAft>
                <a:spcPts val="1200"/>
              </a:spcAft>
              <a:buFont typeface="Wingdings" pitchFamily="2" charset="2"/>
              <a:buChar char="§"/>
            </a:pPr>
            <a:r>
              <a:rPr lang="el-GR" dirty="0"/>
              <a:t>συχνά, </a:t>
            </a:r>
            <a:r>
              <a:rPr lang="el-GR" b="1" dirty="0"/>
              <a:t>ρυθμός αποστολής</a:t>
            </a:r>
            <a:r>
              <a:rPr lang="en-US" b="1" dirty="0"/>
              <a:t> = </a:t>
            </a:r>
            <a:r>
              <a:rPr lang="el-GR" b="1" dirty="0"/>
              <a:t>ρυθμός κωδικοποίησης= σταθερός</a:t>
            </a:r>
            <a:endParaRPr lang="en-US" b="1" dirty="0"/>
          </a:p>
          <a:p>
            <a:pPr lvl="2">
              <a:spcBef>
                <a:spcPts val="600"/>
              </a:spcBef>
              <a:spcAft>
                <a:spcPts val="1200"/>
              </a:spcAft>
            </a:pPr>
            <a:r>
              <a:rPr lang="en-US" dirty="0"/>
              <a:t>2 Mbps, 8.000 bit/UDP </a:t>
            </a:r>
            <a:r>
              <a:rPr lang="el-GR" dirty="0"/>
              <a:t>πακέτο, 4</a:t>
            </a:r>
            <a:r>
              <a:rPr lang="en-US" dirty="0"/>
              <a:t>msec (8.000 bit / 2 Mbps)</a:t>
            </a:r>
          </a:p>
          <a:p>
            <a:pPr lvl="1">
              <a:spcBef>
                <a:spcPts val="600"/>
              </a:spcBef>
              <a:spcAft>
                <a:spcPts val="1200"/>
              </a:spcAft>
              <a:buFont typeface="Wingdings" pitchFamily="2" charset="2"/>
              <a:buChar char="§"/>
            </a:pPr>
            <a:r>
              <a:rPr lang="el-GR" dirty="0"/>
              <a:t>ο</a:t>
            </a:r>
            <a:r>
              <a:rPr lang="en-US" dirty="0"/>
              <a:t> </a:t>
            </a:r>
            <a:r>
              <a:rPr lang="el-GR" dirty="0"/>
              <a:t>ρυθμός μετάδοσης μπορεί να </a:t>
            </a:r>
            <a:r>
              <a:rPr lang="el-GR" b="1" dirty="0"/>
              <a:t>αγνοεί τα επίπεδα συμφόρησης ή διάθεσης</a:t>
            </a:r>
            <a:r>
              <a:rPr lang="el-GR" dirty="0"/>
              <a:t> επιπλέον εύρους ζώνης</a:t>
            </a:r>
          </a:p>
          <a:p>
            <a:pPr>
              <a:spcBef>
                <a:spcPts val="600"/>
              </a:spcBef>
              <a:spcAft>
                <a:spcPts val="1200"/>
              </a:spcAft>
            </a:pPr>
            <a:r>
              <a:rPr lang="el-GR" dirty="0"/>
              <a:t>Μικρή καθυστέρηση αναπαραγωγής </a:t>
            </a:r>
            <a:r>
              <a:rPr lang="en-US" dirty="0"/>
              <a:t>(2-5 seconds) </a:t>
            </a:r>
            <a:r>
              <a:rPr lang="el-GR" dirty="0"/>
              <a:t>ώστε να εξαλείψει την οφειλόμενη στο δίκτυο διακύμανση της καθυστέρησης </a:t>
            </a:r>
            <a:endParaRPr lang="en-US" dirty="0"/>
          </a:p>
          <a:p>
            <a:pPr>
              <a:spcBef>
                <a:spcPts val="600"/>
              </a:spcBef>
              <a:spcAft>
                <a:spcPts val="1200"/>
              </a:spcAft>
            </a:pPr>
            <a:r>
              <a:rPr lang="el-GR" dirty="0"/>
              <a:t>Δεν υπάρχει αναμετάδοση χαμένων πακέτων (</a:t>
            </a:r>
            <a:r>
              <a:rPr lang="en-US" dirty="0"/>
              <a:t>UDP </a:t>
            </a:r>
            <a:r>
              <a:rPr lang="el-GR" dirty="0"/>
              <a:t>όχι </a:t>
            </a:r>
            <a:r>
              <a:rPr lang="en-US" dirty="0"/>
              <a:t>TCP). </a:t>
            </a:r>
            <a:r>
              <a:rPr lang="el-GR" b="1" dirty="0"/>
              <a:t>Ανάκαμψη από σφάλματα</a:t>
            </a:r>
            <a:r>
              <a:rPr lang="en-US" b="1" dirty="0"/>
              <a:t>: </a:t>
            </a:r>
            <a:r>
              <a:rPr lang="el-GR" b="1" dirty="0"/>
              <a:t>επίπεδο εφαρμογής</a:t>
            </a:r>
            <a:endParaRPr lang="en-US" b="1" dirty="0"/>
          </a:p>
          <a:p>
            <a:pPr lvl="1">
              <a:spcBef>
                <a:spcPts val="600"/>
              </a:spcBef>
              <a:spcAft>
                <a:spcPts val="1200"/>
              </a:spcAft>
            </a:pPr>
            <a:r>
              <a:rPr lang="el-GR" sz="1800" dirty="0"/>
              <a:t>αρκεί να επιτρέπεται από χρονικούς περιορισμούς</a:t>
            </a:r>
          </a:p>
        </p:txBody>
      </p:sp>
    </p:spTree>
    <p:extLst>
      <p:ext uri="{BB962C8B-B14F-4D97-AF65-F5344CB8AC3E}">
        <p14:creationId xmlns:p14="http://schemas.microsoft.com/office/powerpoint/2010/main" val="2963965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61950" y="228600"/>
            <a:ext cx="8172450" cy="871538"/>
          </a:xfrm>
        </p:spPr>
        <p:txBody>
          <a:bodyPr/>
          <a:lstStyle/>
          <a:p>
            <a:r>
              <a:rPr lang="en-US"/>
              <a:t>Streaming Multimedia: UDP</a:t>
            </a:r>
          </a:p>
        </p:txBody>
      </p:sp>
      <p:sp>
        <p:nvSpPr>
          <p:cNvPr id="26627" name="Rectangle 3"/>
          <p:cNvSpPr>
            <a:spLocks noGrp="1" noChangeArrowheads="1"/>
          </p:cNvSpPr>
          <p:nvPr>
            <p:ph type="body" idx="1"/>
          </p:nvPr>
        </p:nvSpPr>
        <p:spPr>
          <a:xfrm>
            <a:off x="466436" y="1241849"/>
            <a:ext cx="8677564" cy="4870449"/>
          </a:xfrm>
        </p:spPr>
        <p:txBody>
          <a:bodyPr/>
          <a:lstStyle/>
          <a:p>
            <a:pPr>
              <a:spcBef>
                <a:spcPts val="600"/>
              </a:spcBef>
              <a:spcAft>
                <a:spcPts val="1200"/>
              </a:spcAft>
            </a:pPr>
            <a:r>
              <a:rPr lang="en-US" b="1" dirty="0"/>
              <a:t>Real Time Protocol (RTP) </a:t>
            </a:r>
            <a:r>
              <a:rPr lang="en-US" dirty="0"/>
              <a:t>[RFC 2326]: </a:t>
            </a:r>
            <a:r>
              <a:rPr lang="el-GR" dirty="0"/>
              <a:t>τύποι φορτίου πολυμέσων</a:t>
            </a:r>
            <a:endParaRPr lang="en-US" dirty="0"/>
          </a:p>
          <a:p>
            <a:pPr lvl="1">
              <a:spcBef>
                <a:spcPts val="600"/>
              </a:spcBef>
              <a:spcAft>
                <a:spcPts val="1200"/>
              </a:spcAft>
            </a:pPr>
            <a:r>
              <a:rPr lang="en-US" sz="2400" dirty="0"/>
              <a:t>RTP/UDP/IP + RTCP </a:t>
            </a:r>
            <a:r>
              <a:rPr lang="el-GR" sz="2400" dirty="0"/>
              <a:t>πακέτα ελέγχου</a:t>
            </a:r>
            <a:endParaRPr lang="en-US" sz="2400" dirty="0"/>
          </a:p>
          <a:p>
            <a:pPr>
              <a:spcBef>
                <a:spcPts val="600"/>
              </a:spcBef>
              <a:spcAft>
                <a:spcPts val="1200"/>
              </a:spcAft>
            </a:pPr>
            <a:r>
              <a:rPr lang="el-GR" dirty="0"/>
              <a:t>Το </a:t>
            </a:r>
            <a:r>
              <a:rPr lang="en-US" dirty="0"/>
              <a:t>UDP </a:t>
            </a:r>
            <a:r>
              <a:rPr lang="el-GR" u="sng" dirty="0"/>
              <a:t>μπορεί να μην περνά μέσα από </a:t>
            </a:r>
            <a:r>
              <a:rPr lang="en-US" u="sng" dirty="0"/>
              <a:t>firewalls</a:t>
            </a:r>
          </a:p>
          <a:p>
            <a:pPr lvl="1">
              <a:spcBef>
                <a:spcPts val="600"/>
              </a:spcBef>
              <a:spcAft>
                <a:spcPts val="1200"/>
              </a:spcAft>
            </a:pPr>
            <a:r>
              <a:rPr lang="el-GR" dirty="0"/>
              <a:t>Απαγορεύουν την </a:t>
            </a:r>
            <a:r>
              <a:rPr lang="en-US" dirty="0"/>
              <a:t>UDP </a:t>
            </a:r>
            <a:r>
              <a:rPr lang="el-GR" dirty="0"/>
              <a:t>κίνηση, επιτρέπουν μόνο </a:t>
            </a:r>
            <a:r>
              <a:rPr lang="en-US" dirty="0"/>
              <a:t>TCP </a:t>
            </a:r>
            <a:r>
              <a:rPr lang="el-GR" dirty="0"/>
              <a:t>κίνηση</a:t>
            </a:r>
            <a:endParaRPr lang="en-US" dirty="0"/>
          </a:p>
        </p:txBody>
      </p:sp>
    </p:spTree>
    <p:extLst>
      <p:ext uri="{BB962C8B-B14F-4D97-AF65-F5344CB8AC3E}">
        <p14:creationId xmlns:p14="http://schemas.microsoft.com/office/powerpoint/2010/main" val="927619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l-GR" sz="3600" dirty="0"/>
              <a:t>Πρωτόκολλο πραγματικού χρόνου (</a:t>
            </a:r>
            <a:r>
              <a:rPr lang="en-US" sz="3600" u="sng" dirty="0"/>
              <a:t>R</a:t>
            </a:r>
            <a:r>
              <a:rPr lang="en-US" sz="3600" dirty="0"/>
              <a:t>eal-</a:t>
            </a:r>
            <a:r>
              <a:rPr lang="en-US" sz="3600" u="sng" dirty="0"/>
              <a:t>T</a:t>
            </a:r>
            <a:r>
              <a:rPr lang="en-US" sz="3600" dirty="0"/>
              <a:t>ime </a:t>
            </a:r>
            <a:r>
              <a:rPr lang="en-US" sz="3600" u="sng" dirty="0"/>
              <a:t>P</a:t>
            </a:r>
            <a:r>
              <a:rPr lang="en-US" sz="3600" dirty="0"/>
              <a:t>rotocol</a:t>
            </a:r>
            <a:r>
              <a:rPr lang="el-GR" sz="3600" dirty="0"/>
              <a:t>, </a:t>
            </a:r>
            <a:r>
              <a:rPr lang="en-US" sz="3600" dirty="0"/>
              <a:t>RTP</a:t>
            </a:r>
            <a:r>
              <a:rPr lang="el-GR" sz="3600" dirty="0"/>
              <a:t>)</a:t>
            </a:r>
            <a:endParaRPr lang="en-US" dirty="0"/>
          </a:p>
        </p:txBody>
      </p:sp>
      <p:sp>
        <p:nvSpPr>
          <p:cNvPr id="51203" name="Rectangle 3"/>
          <p:cNvSpPr>
            <a:spLocks noGrp="1" noChangeArrowheads="1"/>
          </p:cNvSpPr>
          <p:nvPr>
            <p:ph type="body" sz="half" idx="1"/>
          </p:nvPr>
        </p:nvSpPr>
        <p:spPr>
          <a:xfrm>
            <a:off x="533400" y="1339850"/>
            <a:ext cx="3962400" cy="5314950"/>
          </a:xfrm>
        </p:spPr>
        <p:txBody>
          <a:bodyPr/>
          <a:lstStyle/>
          <a:p>
            <a:pPr>
              <a:spcBef>
                <a:spcPts val="1200"/>
              </a:spcBef>
            </a:pPr>
            <a:r>
              <a:rPr lang="el-GR" sz="2400" dirty="0">
                <a:latin typeface="Gill Sans Nova" panose="020B0602020104020203" pitchFamily="34" charset="0"/>
              </a:rPr>
              <a:t>Το πρωτόκολλο </a:t>
            </a:r>
            <a:r>
              <a:rPr lang="en-US" sz="2400" dirty="0">
                <a:latin typeface="Gill Sans Nova" panose="020B0602020104020203" pitchFamily="34" charset="0"/>
              </a:rPr>
              <a:t>RTP </a:t>
            </a:r>
            <a:r>
              <a:rPr lang="el-GR" sz="2400" dirty="0">
                <a:latin typeface="Gill Sans Nova" panose="020B0602020104020203" pitchFamily="34" charset="0"/>
              </a:rPr>
              <a:t>προσδιορίζει </a:t>
            </a:r>
            <a:r>
              <a:rPr lang="el-GR" sz="2400" b="1" dirty="0">
                <a:solidFill>
                  <a:srgbClr val="000099"/>
                </a:solidFill>
                <a:latin typeface="Gill Sans Nova" panose="020B0602020104020203" pitchFamily="34" charset="0"/>
              </a:rPr>
              <a:t>μια δομή για πακέτα που μεταφέρουν δεδομένα ήχου/βίντεο </a:t>
            </a:r>
            <a:r>
              <a:rPr lang="el-GR" sz="2000" dirty="0">
                <a:latin typeface="Gill Sans Nova" panose="020B0602020104020203" pitchFamily="34" charset="0"/>
              </a:rPr>
              <a:t>(</a:t>
            </a:r>
            <a:r>
              <a:rPr lang="en-US" sz="2000" b="1" dirty="0">
                <a:latin typeface="Gill Sans Nova" panose="020B0602020104020203" pitchFamily="34" charset="0"/>
              </a:rPr>
              <a:t>RFC 3550</a:t>
            </a:r>
            <a:r>
              <a:rPr lang="el-GR" sz="2000" dirty="0">
                <a:latin typeface="Gill Sans Nova" panose="020B0602020104020203" pitchFamily="34" charset="0"/>
              </a:rPr>
              <a:t>)</a:t>
            </a:r>
            <a:endParaRPr lang="en-US" sz="2000" dirty="0">
              <a:latin typeface="Gill Sans Nova" panose="020B0602020104020203" pitchFamily="34" charset="0"/>
            </a:endParaRPr>
          </a:p>
          <a:p>
            <a:pPr>
              <a:spcBef>
                <a:spcPts val="1200"/>
              </a:spcBef>
            </a:pPr>
            <a:r>
              <a:rPr lang="el-GR" sz="2400" dirty="0">
                <a:latin typeface="Gill Sans Nova" panose="020B0602020104020203" pitchFamily="34" charset="0"/>
              </a:rPr>
              <a:t>Ένα </a:t>
            </a:r>
            <a:r>
              <a:rPr lang="en-US" sz="2400" dirty="0">
                <a:latin typeface="Gill Sans Nova" panose="020B0602020104020203" pitchFamily="34" charset="0"/>
              </a:rPr>
              <a:t>RTP </a:t>
            </a:r>
            <a:r>
              <a:rPr lang="el-GR" sz="2400" dirty="0">
                <a:latin typeface="Gill Sans Nova" panose="020B0602020104020203" pitchFamily="34" charset="0"/>
              </a:rPr>
              <a:t>πακέτο παρέχει</a:t>
            </a:r>
            <a:r>
              <a:rPr lang="en-US" sz="2000" dirty="0">
                <a:latin typeface="Gill Sans Nova" panose="020B0602020104020203" pitchFamily="34" charset="0"/>
              </a:rPr>
              <a:t> </a:t>
            </a:r>
          </a:p>
          <a:p>
            <a:pPr lvl="1">
              <a:spcBef>
                <a:spcPts val="1200"/>
              </a:spcBef>
              <a:buFont typeface="Wingdings" pitchFamily="2" charset="2"/>
              <a:buChar char="§"/>
            </a:pPr>
            <a:r>
              <a:rPr lang="el-GR" sz="2000" dirty="0">
                <a:latin typeface="Gill Sans Nova" panose="020B0602020104020203" pitchFamily="34" charset="0"/>
              </a:rPr>
              <a:t>Αναγνώριση του είδους του ωφέλιμου φορτίου (</a:t>
            </a:r>
            <a:r>
              <a:rPr lang="en-US" sz="2000" dirty="0">
                <a:latin typeface="Gill Sans Nova" panose="020B0602020104020203" pitchFamily="34" charset="0"/>
              </a:rPr>
              <a:t>payload type</a:t>
            </a:r>
            <a:r>
              <a:rPr lang="el-GR" sz="2000" dirty="0">
                <a:latin typeface="Gill Sans Nova" panose="020B0602020104020203" pitchFamily="34" charset="0"/>
              </a:rPr>
              <a:t>)</a:t>
            </a:r>
            <a:endParaRPr lang="en-US" sz="2000" dirty="0">
              <a:latin typeface="Gill Sans Nova" panose="020B0602020104020203" pitchFamily="34" charset="0"/>
            </a:endParaRPr>
          </a:p>
          <a:p>
            <a:pPr lvl="1">
              <a:spcBef>
                <a:spcPts val="1200"/>
              </a:spcBef>
              <a:buFont typeface="Wingdings" pitchFamily="2" charset="2"/>
              <a:buChar char="§"/>
            </a:pPr>
            <a:r>
              <a:rPr lang="el-GR" sz="2000" dirty="0">
                <a:latin typeface="Gill Sans Nova" panose="020B0602020104020203" pitchFamily="34" charset="0"/>
              </a:rPr>
              <a:t>Αρίθμηση ακολουθίας (σειράς των πακέτων)</a:t>
            </a:r>
            <a:endParaRPr lang="en-US" sz="2000" dirty="0">
              <a:latin typeface="Gill Sans Nova" panose="020B0602020104020203" pitchFamily="34" charset="0"/>
            </a:endParaRPr>
          </a:p>
          <a:p>
            <a:pPr lvl="1">
              <a:spcBef>
                <a:spcPts val="1200"/>
              </a:spcBef>
              <a:buFont typeface="Wingdings" pitchFamily="2" charset="2"/>
              <a:buChar char="§"/>
            </a:pPr>
            <a:r>
              <a:rPr lang="el-GR" sz="2000" dirty="0" err="1">
                <a:latin typeface="Gill Sans Nova" panose="020B0602020104020203" pitchFamily="34" charset="0"/>
              </a:rPr>
              <a:t>Χρονοσφραγίδες</a:t>
            </a:r>
            <a:r>
              <a:rPr lang="el-GR" sz="2000" dirty="0">
                <a:latin typeface="Gill Sans Nova" panose="020B0602020104020203" pitchFamily="34" charset="0"/>
              </a:rPr>
              <a:t> (</a:t>
            </a:r>
            <a:r>
              <a:rPr lang="en-US" sz="2000" dirty="0">
                <a:latin typeface="Gill Sans Nova" panose="020B0602020104020203" pitchFamily="34" charset="0"/>
              </a:rPr>
              <a:t>timestamping</a:t>
            </a:r>
            <a:r>
              <a:rPr lang="el-GR" sz="2000" dirty="0">
                <a:latin typeface="Gill Sans Nova" panose="020B0602020104020203" pitchFamily="34" charset="0"/>
              </a:rPr>
              <a:t>)</a:t>
            </a:r>
            <a:endParaRPr lang="en-US" sz="1800" dirty="0">
              <a:latin typeface="Gill Sans Nova" panose="020B0602020104020203" pitchFamily="34" charset="0"/>
            </a:endParaRPr>
          </a:p>
        </p:txBody>
      </p:sp>
      <p:sp>
        <p:nvSpPr>
          <p:cNvPr id="51204" name="Rectangle 4"/>
          <p:cNvSpPr>
            <a:spLocks noGrp="1" noChangeArrowheads="1"/>
          </p:cNvSpPr>
          <p:nvPr>
            <p:ph type="body" sz="half" idx="2"/>
          </p:nvPr>
        </p:nvSpPr>
        <p:spPr>
          <a:xfrm>
            <a:off x="4495800" y="1339850"/>
            <a:ext cx="4240213" cy="4908550"/>
          </a:xfrm>
        </p:spPr>
        <p:txBody>
          <a:bodyPr/>
          <a:lstStyle/>
          <a:p>
            <a:pPr>
              <a:spcBef>
                <a:spcPts val="1200"/>
              </a:spcBef>
            </a:pPr>
            <a:r>
              <a:rPr lang="el-GR" sz="2400" dirty="0">
                <a:latin typeface="Gill Sans Nova" panose="020B0602020104020203" pitchFamily="34" charset="0"/>
              </a:rPr>
              <a:t>Τα πακέτα </a:t>
            </a:r>
            <a:r>
              <a:rPr lang="en-US" sz="2400" dirty="0">
                <a:latin typeface="Gill Sans Nova" panose="020B0602020104020203" pitchFamily="34" charset="0"/>
              </a:rPr>
              <a:t>RTP </a:t>
            </a:r>
            <a:r>
              <a:rPr lang="el-GR" sz="2400" dirty="0">
                <a:latin typeface="Gill Sans Nova" panose="020B0602020104020203" pitchFamily="34" charset="0"/>
              </a:rPr>
              <a:t>ενθυλακώνονται σε </a:t>
            </a:r>
            <a:r>
              <a:rPr lang="en-US" sz="2400" dirty="0">
                <a:latin typeface="Gill Sans Nova" panose="020B0602020104020203" pitchFamily="34" charset="0"/>
              </a:rPr>
              <a:t>UDP segments</a:t>
            </a:r>
            <a:r>
              <a:rPr lang="el-GR" sz="2400" dirty="0">
                <a:latin typeface="Gill Sans Nova" panose="020B0602020104020203" pitchFamily="34" charset="0"/>
              </a:rPr>
              <a:t> (</a:t>
            </a:r>
            <a:r>
              <a:rPr lang="en-US" sz="2400" dirty="0">
                <a:latin typeface="Gill Sans Nova" panose="020B0602020104020203" pitchFamily="34" charset="0"/>
              </a:rPr>
              <a:t>RTP/UDP/IP)</a:t>
            </a:r>
          </a:p>
          <a:p>
            <a:pPr>
              <a:spcBef>
                <a:spcPts val="1200"/>
              </a:spcBef>
            </a:pPr>
            <a:r>
              <a:rPr lang="el-GR" sz="2400" dirty="0" err="1">
                <a:latin typeface="Gill Sans Nova" panose="020B0602020104020203" pitchFamily="34" charset="0"/>
              </a:rPr>
              <a:t>Διαλειτουργικότητα</a:t>
            </a:r>
            <a:r>
              <a:rPr lang="el-GR" sz="2400" dirty="0">
                <a:latin typeface="Gill Sans Nova" panose="020B0602020104020203" pitchFamily="34" charset="0"/>
              </a:rPr>
              <a:t> (</a:t>
            </a:r>
            <a:r>
              <a:rPr lang="en-US" sz="2400" dirty="0">
                <a:latin typeface="Gill Sans Nova" panose="020B0602020104020203" pitchFamily="34" charset="0"/>
              </a:rPr>
              <a:t>Interoperability</a:t>
            </a:r>
            <a:r>
              <a:rPr lang="el-GR" sz="2400" dirty="0">
                <a:latin typeface="Gill Sans Nova" panose="020B0602020104020203" pitchFamily="34" charset="0"/>
              </a:rPr>
              <a:t>)</a:t>
            </a:r>
            <a:r>
              <a:rPr lang="en-US" sz="2400" dirty="0">
                <a:latin typeface="Gill Sans Nova" panose="020B0602020104020203" pitchFamily="34" charset="0"/>
              </a:rPr>
              <a:t>: </a:t>
            </a:r>
            <a:r>
              <a:rPr lang="el-GR" sz="2400" dirty="0">
                <a:latin typeface="Gill Sans Nova" panose="020B0602020104020203" pitchFamily="34" charset="0"/>
              </a:rPr>
              <a:t>αν δυο εφαρμογές διαδικτυακής τηλεφωνίας «τρέχουν»</a:t>
            </a:r>
            <a:r>
              <a:rPr lang="en-US" sz="2400" dirty="0">
                <a:latin typeface="Gill Sans Nova" panose="020B0602020104020203" pitchFamily="34" charset="0"/>
              </a:rPr>
              <a:t> RTP, </a:t>
            </a:r>
            <a:r>
              <a:rPr lang="el-GR" sz="2400" dirty="0">
                <a:latin typeface="Gill Sans Nova" panose="020B0602020104020203" pitchFamily="34" charset="0"/>
              </a:rPr>
              <a:t>τότε ενδεχομένως μπορούν να συνεργαστούν</a:t>
            </a:r>
            <a:endParaRPr lang="en-US" sz="2000" dirty="0">
              <a:latin typeface="Gill Sans Nova" panose="020B0602020104020203"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304800"/>
            <a:ext cx="7772400" cy="1143000"/>
          </a:xfrm>
        </p:spPr>
        <p:txBody>
          <a:bodyPr/>
          <a:lstStyle/>
          <a:p>
            <a:r>
              <a:rPr lang="el-GR" sz="3200"/>
              <a:t>Το </a:t>
            </a:r>
            <a:r>
              <a:rPr lang="en-US" sz="3200"/>
              <a:t>RTP </a:t>
            </a:r>
            <a:r>
              <a:rPr lang="el-GR" sz="3200"/>
              <a:t>«τρέχει» πάνω από το</a:t>
            </a:r>
            <a:r>
              <a:rPr lang="en-US" sz="3200"/>
              <a:t> UDP</a:t>
            </a:r>
          </a:p>
        </p:txBody>
      </p:sp>
      <p:sp>
        <p:nvSpPr>
          <p:cNvPr id="52227" name="Rectangle 3"/>
          <p:cNvSpPr>
            <a:spLocks noChangeArrowheads="1"/>
          </p:cNvSpPr>
          <p:nvPr/>
        </p:nvSpPr>
        <p:spPr bwMode="auto">
          <a:xfrm>
            <a:off x="3429000" y="2571750"/>
            <a:ext cx="4724400" cy="457200"/>
          </a:xfrm>
          <a:prstGeom prst="rect">
            <a:avLst/>
          </a:prstGeom>
          <a:noFill/>
          <a:ln w="9525">
            <a:noFill/>
            <a:miter lim="800000"/>
            <a:headEnd/>
            <a:tailEnd/>
          </a:ln>
        </p:spPr>
        <p:txBody>
          <a:bodyPr>
            <a:spAutoFit/>
          </a:bodyPr>
          <a:lstStyle/>
          <a:p>
            <a:endParaRPr lang="el-GR" sz="2400">
              <a:latin typeface="Times New Roman" pitchFamily="18" charset="0"/>
            </a:endParaRPr>
          </a:p>
        </p:txBody>
      </p:sp>
      <p:pic>
        <p:nvPicPr>
          <p:cNvPr id="52228" name="Picture 4" descr="C:\WINDOWS\DESKTOP\Keith\book\multimedia\Rtp1.GIF"/>
          <p:cNvPicPr>
            <a:picLocks noChangeAspect="1" noChangeArrowheads="1"/>
          </p:cNvPicPr>
          <p:nvPr/>
        </p:nvPicPr>
        <p:blipFill>
          <a:blip r:embed="rId3" cstate="print"/>
          <a:srcRect/>
          <a:stretch>
            <a:fillRect/>
          </a:stretch>
        </p:blipFill>
        <p:spPr bwMode="auto">
          <a:xfrm>
            <a:off x="5791200" y="1652587"/>
            <a:ext cx="3000375" cy="2752725"/>
          </a:xfrm>
          <a:prstGeom prst="rect">
            <a:avLst/>
          </a:prstGeom>
          <a:noFill/>
          <a:ln w="9525">
            <a:noFill/>
            <a:miter lim="800000"/>
            <a:headEnd/>
            <a:tailEnd/>
          </a:ln>
        </p:spPr>
      </p:pic>
      <p:sp>
        <p:nvSpPr>
          <p:cNvPr id="52229" name="Text Box 5"/>
          <p:cNvSpPr txBox="1">
            <a:spLocks noChangeArrowheads="1"/>
          </p:cNvSpPr>
          <p:nvPr/>
        </p:nvSpPr>
        <p:spPr bwMode="auto">
          <a:xfrm>
            <a:off x="514212" y="1503723"/>
            <a:ext cx="5163019" cy="4539704"/>
          </a:xfrm>
          <a:prstGeom prst="rect">
            <a:avLst/>
          </a:prstGeom>
          <a:noFill/>
          <a:ln w="9525">
            <a:noFill/>
            <a:miter lim="800000"/>
            <a:headEnd/>
            <a:tailEnd/>
          </a:ln>
        </p:spPr>
        <p:txBody>
          <a:bodyPr wrap="square">
            <a:spAutoFit/>
          </a:bodyPr>
          <a:lstStyle/>
          <a:p>
            <a:pPr marL="342900" indent="-342900">
              <a:spcAft>
                <a:spcPts val="600"/>
              </a:spcAft>
              <a:buClr>
                <a:srgbClr val="000099"/>
              </a:buClr>
              <a:buFont typeface="Wingdings" panose="05000000000000000000" pitchFamily="2" charset="2"/>
              <a:buChar char="§"/>
            </a:pPr>
            <a:r>
              <a:rPr lang="en-US" sz="2400" dirty="0">
                <a:latin typeface="Gill Sans Nova" panose="020B0602020104020203" pitchFamily="34" charset="0"/>
              </a:rPr>
              <a:t>To RTP </a:t>
            </a:r>
            <a:r>
              <a:rPr lang="el-GR" sz="2400" dirty="0">
                <a:latin typeface="Gill Sans Nova" panose="020B0602020104020203" pitchFamily="34" charset="0"/>
              </a:rPr>
              <a:t>«τρέχει» στα τερματικά συστήματα.</a:t>
            </a:r>
            <a:endParaRPr lang="en-US" sz="2400" dirty="0">
              <a:latin typeface="Gill Sans Nova" panose="020B0602020104020203" pitchFamily="34" charset="0"/>
            </a:endParaRPr>
          </a:p>
          <a:p>
            <a:pPr marL="342900" indent="-342900">
              <a:spcAft>
                <a:spcPts val="600"/>
              </a:spcAft>
              <a:buClr>
                <a:srgbClr val="000099"/>
              </a:buClr>
              <a:buFont typeface="Wingdings" panose="05000000000000000000" pitchFamily="2" charset="2"/>
              <a:buChar char="§"/>
            </a:pPr>
            <a:r>
              <a:rPr lang="el-GR" sz="2400" dirty="0">
                <a:latin typeface="Gill Sans Nova" panose="020B0602020104020203" pitchFamily="34" charset="0"/>
              </a:rPr>
              <a:t>Οι βιβλιοθήκες του </a:t>
            </a:r>
            <a:r>
              <a:rPr lang="en-US" sz="2400" dirty="0">
                <a:latin typeface="Gill Sans Nova" panose="020B0602020104020203" pitchFamily="34" charset="0"/>
              </a:rPr>
              <a:t>RTP </a:t>
            </a:r>
            <a:r>
              <a:rPr lang="el-GR" sz="2400" dirty="0">
                <a:latin typeface="Gill Sans Nova" panose="020B0602020104020203" pitchFamily="34" charset="0"/>
              </a:rPr>
              <a:t>παρέχουν μια </a:t>
            </a:r>
            <a:r>
              <a:rPr lang="el-GR" sz="2400" b="1" dirty="0" err="1">
                <a:latin typeface="Gill Sans Nova" panose="020B0602020104020203" pitchFamily="34" charset="0"/>
              </a:rPr>
              <a:t>διεπαφή</a:t>
            </a:r>
            <a:r>
              <a:rPr lang="el-GR" sz="2400" b="1" dirty="0">
                <a:latin typeface="Gill Sans Nova" panose="020B0602020104020203" pitchFamily="34" charset="0"/>
              </a:rPr>
              <a:t> επιπέδου μεταφοράς </a:t>
            </a:r>
            <a:r>
              <a:rPr lang="el-GR" sz="2400" dirty="0">
                <a:latin typeface="Gill Sans Nova" panose="020B0602020104020203" pitchFamily="34" charset="0"/>
              </a:rPr>
              <a:t>που</a:t>
            </a:r>
            <a:r>
              <a:rPr lang="el-GR" sz="2400" b="1" dirty="0">
                <a:latin typeface="Gill Sans Nova" panose="020B0602020104020203" pitchFamily="34" charset="0"/>
              </a:rPr>
              <a:t> </a:t>
            </a:r>
            <a:r>
              <a:rPr lang="el-GR" sz="2400" dirty="0">
                <a:latin typeface="Gill Sans Nova" panose="020B0602020104020203" pitchFamily="34" charset="0"/>
              </a:rPr>
              <a:t>επεκτείνει το </a:t>
            </a:r>
            <a:r>
              <a:rPr lang="en-US" sz="2400" dirty="0">
                <a:latin typeface="Gill Sans Nova" panose="020B0602020104020203" pitchFamily="34" charset="0"/>
              </a:rPr>
              <a:t>UDP (</a:t>
            </a:r>
            <a:r>
              <a:rPr lang="el-GR" sz="2400" dirty="0">
                <a:latin typeface="Gill Sans Nova" panose="020B0602020104020203" pitchFamily="34" charset="0"/>
              </a:rPr>
              <a:t>αριθμός θύρας</a:t>
            </a:r>
            <a:r>
              <a:rPr lang="en-US" sz="2400" dirty="0">
                <a:latin typeface="Gill Sans Nova" panose="020B0602020104020203" pitchFamily="34" charset="0"/>
              </a:rPr>
              <a:t>, </a:t>
            </a:r>
            <a:r>
              <a:rPr lang="el-GR" sz="2400" dirty="0">
                <a:latin typeface="Gill Sans Nova" panose="020B0602020104020203" pitchFamily="34" charset="0"/>
              </a:rPr>
              <a:t>διεύθυνση </a:t>
            </a:r>
            <a:r>
              <a:rPr lang="en-US" sz="2400" dirty="0">
                <a:latin typeface="Gill Sans Nova" panose="020B0602020104020203" pitchFamily="34" charset="0"/>
              </a:rPr>
              <a:t>IP)</a:t>
            </a:r>
            <a:r>
              <a:rPr lang="el-GR" sz="2400" dirty="0">
                <a:latin typeface="Gill Sans Nova" panose="020B0602020104020203" pitchFamily="34" charset="0"/>
              </a:rPr>
              <a:t> </a:t>
            </a:r>
            <a:endParaRPr lang="en-US" sz="2400" dirty="0">
              <a:latin typeface="Gill Sans Nova" panose="020B0602020104020203" pitchFamily="34" charset="0"/>
            </a:endParaRPr>
          </a:p>
          <a:p>
            <a:pPr marL="800100" lvl="1" indent="-342900">
              <a:spcAft>
                <a:spcPts val="600"/>
              </a:spcAft>
              <a:buClr>
                <a:srgbClr val="000099"/>
              </a:buClr>
              <a:buFont typeface="Wingdings" panose="05000000000000000000" pitchFamily="2" charset="2"/>
              <a:buChar char="§"/>
            </a:pPr>
            <a:r>
              <a:rPr lang="el-GR" sz="2400" dirty="0">
                <a:latin typeface="Gill Sans Nova" panose="020B0602020104020203" pitchFamily="34" charset="0"/>
              </a:rPr>
              <a:t>αναγνώριση είδους του ωφέλιμου φορτίου </a:t>
            </a:r>
            <a:endParaRPr lang="en-US" sz="2400" dirty="0">
              <a:latin typeface="Gill Sans Nova" panose="020B0602020104020203" pitchFamily="34" charset="0"/>
            </a:endParaRPr>
          </a:p>
          <a:p>
            <a:pPr marL="800100" lvl="1" indent="-342900">
              <a:spcAft>
                <a:spcPts val="600"/>
              </a:spcAft>
              <a:buClr>
                <a:srgbClr val="000099"/>
              </a:buClr>
              <a:buFont typeface="Wingdings" panose="05000000000000000000" pitchFamily="2" charset="2"/>
              <a:buChar char="§"/>
            </a:pPr>
            <a:r>
              <a:rPr lang="el-GR" sz="2400" dirty="0">
                <a:latin typeface="Gill Sans Nova" panose="020B0602020104020203" pitchFamily="34" charset="0"/>
              </a:rPr>
              <a:t>αριθμός ακολουθίας πακέτου</a:t>
            </a:r>
            <a:endParaRPr lang="en-US" sz="2400" dirty="0">
              <a:latin typeface="Gill Sans Nova" panose="020B0602020104020203" pitchFamily="34" charset="0"/>
            </a:endParaRPr>
          </a:p>
          <a:p>
            <a:pPr marL="800100" lvl="1" indent="-342900">
              <a:spcAft>
                <a:spcPts val="600"/>
              </a:spcAft>
              <a:buClr>
                <a:srgbClr val="000099"/>
              </a:buClr>
              <a:buFont typeface="Wingdings" panose="05000000000000000000" pitchFamily="2" charset="2"/>
              <a:buChar char="§"/>
            </a:pPr>
            <a:r>
              <a:rPr lang="el-GR" sz="2400" dirty="0" err="1">
                <a:latin typeface="Gill Sans Nova" panose="020B0602020104020203" pitchFamily="34" charset="0"/>
              </a:rPr>
              <a:t>χρονοσφραγίδες</a:t>
            </a:r>
            <a:endParaRPr lang="en-US" sz="2400" dirty="0">
              <a:latin typeface="Gill Sans Nova" panose="020B0602020104020203" pitchFamily="34" charset="0"/>
            </a:endParaRPr>
          </a:p>
          <a:p>
            <a:pPr marL="342900" indent="-342900">
              <a:spcAft>
                <a:spcPts val="600"/>
              </a:spcAft>
              <a:buClr>
                <a:srgbClr val="000099"/>
              </a:buClr>
              <a:buFont typeface="Wingdings" panose="05000000000000000000" pitchFamily="2" charset="2"/>
              <a:buChar char="§"/>
            </a:pPr>
            <a:endParaRPr lang="en-US" sz="2400" dirty="0">
              <a:latin typeface="Gill Sans Nova" panose="020B0602020104020203"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l-GR"/>
              <a:t>Παράδειγμα </a:t>
            </a:r>
            <a:r>
              <a:rPr lang="en-US"/>
              <a:t>RTP</a:t>
            </a:r>
          </a:p>
        </p:txBody>
      </p:sp>
      <p:sp>
        <p:nvSpPr>
          <p:cNvPr id="53251" name="Rectangle 3"/>
          <p:cNvSpPr>
            <a:spLocks noGrp="1" noChangeArrowheads="1"/>
          </p:cNvSpPr>
          <p:nvPr>
            <p:ph type="body" sz="half" idx="1"/>
          </p:nvPr>
        </p:nvSpPr>
        <p:spPr>
          <a:xfrm>
            <a:off x="285750" y="1394218"/>
            <a:ext cx="4394650" cy="5463782"/>
          </a:xfrm>
        </p:spPr>
        <p:txBody>
          <a:bodyPr/>
          <a:lstStyle/>
          <a:p>
            <a:pPr marL="0" indent="0">
              <a:spcAft>
                <a:spcPts val="600"/>
              </a:spcAft>
              <a:buNone/>
            </a:pPr>
            <a:r>
              <a:rPr lang="el-GR" sz="2400" b="1" dirty="0"/>
              <a:t>Θεωρήστε την αποστολή φωνής κωδικοποιημένης σε </a:t>
            </a:r>
            <a:r>
              <a:rPr lang="en-US" sz="2400" b="1" dirty="0"/>
              <a:t>PCM</a:t>
            </a:r>
            <a:r>
              <a:rPr lang="el-GR" sz="2400" b="1" dirty="0"/>
              <a:t> (</a:t>
            </a:r>
            <a:r>
              <a:rPr lang="en-US" sz="2400" b="1" dirty="0"/>
              <a:t>64 kbps</a:t>
            </a:r>
            <a:r>
              <a:rPr lang="el-GR" sz="2400" b="1" dirty="0"/>
              <a:t>)</a:t>
            </a:r>
            <a:r>
              <a:rPr lang="en-US" sz="2400" b="1" dirty="0"/>
              <a:t> </a:t>
            </a:r>
            <a:r>
              <a:rPr lang="el-GR" sz="2400" b="1" dirty="0"/>
              <a:t>με</a:t>
            </a:r>
            <a:r>
              <a:rPr lang="en-US" sz="2400" b="1" dirty="0"/>
              <a:t> RTP. </a:t>
            </a:r>
          </a:p>
          <a:p>
            <a:pPr>
              <a:spcBef>
                <a:spcPts val="1200"/>
              </a:spcBef>
              <a:spcAft>
                <a:spcPts val="600"/>
              </a:spcAft>
            </a:pPr>
            <a:r>
              <a:rPr lang="el-GR" sz="2400" dirty="0"/>
              <a:t>Η εφαρμογή συλλέγει τα κωδικοποιημένα δεδομένα σε </a:t>
            </a:r>
            <a:r>
              <a:rPr lang="en-US" sz="2400" dirty="0"/>
              <a:t>chunks, </a:t>
            </a:r>
            <a:r>
              <a:rPr lang="el-GR" sz="2400" dirty="0" err="1"/>
              <a:t>π.χ</a:t>
            </a:r>
            <a:r>
              <a:rPr lang="en-US" sz="2400" dirty="0"/>
              <a:t>., </a:t>
            </a:r>
            <a:r>
              <a:rPr lang="el-GR" sz="2400" dirty="0"/>
              <a:t>κάθε</a:t>
            </a:r>
            <a:r>
              <a:rPr lang="en-US" sz="2400" dirty="0"/>
              <a:t> 20 msec = 160 bytes </a:t>
            </a:r>
            <a:r>
              <a:rPr lang="el-GR" sz="2400" dirty="0"/>
              <a:t>σε ένα </a:t>
            </a:r>
            <a:r>
              <a:rPr lang="en-US" sz="2400" dirty="0"/>
              <a:t>chunk. </a:t>
            </a:r>
          </a:p>
          <a:p>
            <a:pPr>
              <a:spcAft>
                <a:spcPts val="600"/>
              </a:spcAft>
            </a:pPr>
            <a:r>
              <a:rPr lang="el-GR" sz="2400" dirty="0"/>
              <a:t>Το απόσπασμα ήχου</a:t>
            </a:r>
            <a:r>
              <a:rPr lang="en-US" sz="2400" dirty="0"/>
              <a:t> </a:t>
            </a:r>
            <a:r>
              <a:rPr lang="el-GR" sz="2400" dirty="0"/>
              <a:t>μαζί με την επικεφαλίδα</a:t>
            </a:r>
            <a:r>
              <a:rPr lang="en-US" sz="2400" dirty="0"/>
              <a:t> RTP </a:t>
            </a:r>
            <a:r>
              <a:rPr lang="el-GR" sz="2400" dirty="0"/>
              <a:t>αποτελούν το πακέτο</a:t>
            </a:r>
            <a:r>
              <a:rPr lang="en-US" sz="2400" dirty="0"/>
              <a:t> RTP, </a:t>
            </a:r>
            <a:r>
              <a:rPr lang="el-GR" sz="2400" dirty="0"/>
              <a:t>που ενθυλακώνεται στο </a:t>
            </a:r>
            <a:r>
              <a:rPr lang="en-US" sz="2400" dirty="0"/>
              <a:t>UDP segment. </a:t>
            </a:r>
          </a:p>
          <a:p>
            <a:pPr>
              <a:spcAft>
                <a:spcPts val="600"/>
              </a:spcAft>
            </a:pPr>
            <a:endParaRPr lang="en-US" sz="2000" dirty="0"/>
          </a:p>
        </p:txBody>
      </p:sp>
      <p:sp>
        <p:nvSpPr>
          <p:cNvPr id="53252" name="Rectangle 4"/>
          <p:cNvSpPr>
            <a:spLocks noGrp="1" noChangeArrowheads="1"/>
          </p:cNvSpPr>
          <p:nvPr>
            <p:ph type="body" sz="half" idx="2"/>
          </p:nvPr>
        </p:nvSpPr>
        <p:spPr>
          <a:xfrm>
            <a:off x="4572000" y="1511165"/>
            <a:ext cx="4249189" cy="4908550"/>
          </a:xfrm>
        </p:spPr>
        <p:txBody>
          <a:bodyPr/>
          <a:lstStyle/>
          <a:p>
            <a:pPr>
              <a:spcBef>
                <a:spcPts val="1200"/>
              </a:spcBef>
              <a:spcAft>
                <a:spcPts val="600"/>
              </a:spcAft>
            </a:pPr>
            <a:r>
              <a:rPr lang="el-GR" sz="2400"/>
              <a:t>Η επικεφαλίδα </a:t>
            </a:r>
            <a:r>
              <a:rPr lang="en-US" sz="2400"/>
              <a:t>RTP</a:t>
            </a:r>
            <a:r>
              <a:rPr lang="el-GR" sz="2400"/>
              <a:t> υποδεικνύει τον τύπο κωδικοποίησης της φωνής σε κάθε πακέτο</a:t>
            </a:r>
            <a:endParaRPr lang="en-US" sz="2400"/>
          </a:p>
          <a:p>
            <a:pPr lvl="1">
              <a:spcBef>
                <a:spcPts val="1200"/>
              </a:spcBef>
              <a:spcAft>
                <a:spcPts val="600"/>
              </a:spcAft>
              <a:buFont typeface="Wingdings" pitchFamily="2" charset="2"/>
              <a:buChar char="§"/>
            </a:pPr>
            <a:r>
              <a:rPr lang="el-GR" sz="2000"/>
              <a:t>ο αποστολέας μπορεί να αλλάξει κωδικοποίηση κατά την διάρκεια μιας διάσκεψης</a:t>
            </a:r>
            <a:endParaRPr lang="en-US" sz="2000"/>
          </a:p>
          <a:p>
            <a:pPr>
              <a:spcBef>
                <a:spcPts val="1200"/>
              </a:spcBef>
              <a:spcAft>
                <a:spcPts val="600"/>
              </a:spcAft>
            </a:pPr>
            <a:r>
              <a:rPr lang="el-GR" sz="2400"/>
              <a:t>Η επικεφαλίδα </a:t>
            </a:r>
            <a:r>
              <a:rPr lang="en-US" sz="2400"/>
              <a:t>RTP </a:t>
            </a:r>
            <a:r>
              <a:rPr lang="el-GR" sz="2400"/>
              <a:t>επίσης περιλαμβάνει τους αριθμούς ακολουθίας και τις </a:t>
            </a:r>
            <a:r>
              <a:rPr lang="el-GR" sz="2400" err="1"/>
              <a:t>χρονοθυρίδες</a:t>
            </a:r>
            <a:r>
              <a:rPr lang="en-US" sz="240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E22C6658-BB71-40D7-A58E-AFB93CAFA99A}"/>
              </a:ext>
            </a:extLst>
          </p:cNvPr>
          <p:cNvSpPr>
            <a:spLocks noGrp="1"/>
          </p:cNvSpPr>
          <p:nvPr>
            <p:ph type="title"/>
          </p:nvPr>
        </p:nvSpPr>
        <p:spPr/>
        <p:txBody>
          <a:bodyPr/>
          <a:lstStyle/>
          <a:p>
            <a:r>
              <a:rPr lang="el-GR" dirty="0"/>
              <a:t>Ενθυλάκωση </a:t>
            </a:r>
            <a:r>
              <a:rPr lang="en-US" dirty="0"/>
              <a:t>RTP</a:t>
            </a:r>
            <a:endParaRPr lang="el-GR" dirty="0"/>
          </a:p>
        </p:txBody>
      </p:sp>
      <p:pic>
        <p:nvPicPr>
          <p:cNvPr id="7" name="Εικόνα 6" descr="Εικόνα που περιέχει κείμενο&#10;&#10;Περιγραφή που δημιουργήθηκε αυτόματα">
            <a:extLst>
              <a:ext uri="{FF2B5EF4-FFF2-40B4-BE49-F238E27FC236}">
                <a16:creationId xmlns:a16="http://schemas.microsoft.com/office/drawing/2014/main" id="{8262202D-8AC5-4D05-A6AF-3BCC3767EB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887" y="2148292"/>
            <a:ext cx="8334225" cy="4157091"/>
          </a:xfrm>
          <a:prstGeom prst="rect">
            <a:avLst/>
          </a:prstGeom>
        </p:spPr>
      </p:pic>
      <p:sp>
        <p:nvSpPr>
          <p:cNvPr id="13" name="TextBox 12">
            <a:extLst>
              <a:ext uri="{FF2B5EF4-FFF2-40B4-BE49-F238E27FC236}">
                <a16:creationId xmlns:a16="http://schemas.microsoft.com/office/drawing/2014/main" id="{F2E9DA70-5359-4614-B3D6-B78412B5AB11}"/>
              </a:ext>
            </a:extLst>
          </p:cNvPr>
          <p:cNvSpPr txBox="1"/>
          <p:nvPr/>
        </p:nvSpPr>
        <p:spPr>
          <a:xfrm>
            <a:off x="3200399" y="6583839"/>
            <a:ext cx="5943601" cy="184666"/>
          </a:xfrm>
          <a:prstGeom prst="rect">
            <a:avLst/>
          </a:prstGeom>
          <a:noFill/>
        </p:spPr>
        <p:txBody>
          <a:bodyPr wrap="square">
            <a:spAutoFit/>
          </a:bodyPr>
          <a:lstStyle/>
          <a:p>
            <a:r>
              <a:rPr lang="el-GR" sz="600" dirty="0">
                <a:latin typeface="+mn-lt"/>
                <a:hlinkClick r:id="rId4"/>
              </a:rPr>
              <a:t>https://www.cs.csustan.edu/~john/Classes/Previous_Semesters/CS3000_Communication_Networks/2017_02_Spring/Notes/Student_Notes.pdf</a:t>
            </a:r>
            <a:r>
              <a:rPr lang="en-US" sz="600" dirty="0">
                <a:latin typeface="+mn-lt"/>
              </a:rPr>
              <a:t> </a:t>
            </a:r>
            <a:endParaRPr lang="el-GR" sz="600" dirty="0">
              <a:latin typeface="+mn-lt"/>
            </a:endParaRPr>
          </a:p>
        </p:txBody>
      </p:sp>
      <p:sp>
        <p:nvSpPr>
          <p:cNvPr id="14" name="Ορθογώνιο 13">
            <a:extLst>
              <a:ext uri="{FF2B5EF4-FFF2-40B4-BE49-F238E27FC236}">
                <a16:creationId xmlns:a16="http://schemas.microsoft.com/office/drawing/2014/main" id="{D337FF1F-965D-4B80-883E-7C915FFF78A1}"/>
              </a:ext>
            </a:extLst>
          </p:cNvPr>
          <p:cNvSpPr/>
          <p:nvPr/>
        </p:nvSpPr>
        <p:spPr bwMode="auto">
          <a:xfrm>
            <a:off x="5462546" y="1876508"/>
            <a:ext cx="3108960" cy="294198"/>
          </a:xfrm>
          <a:prstGeom prst="rect">
            <a:avLst/>
          </a:prstGeom>
          <a:solidFill>
            <a:srgbClr val="DCDCDC"/>
          </a:solidFill>
          <a:ln w="19050" cap="flat" cmpd="sng" algn="ctr">
            <a:solidFill>
              <a:srgbClr val="007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7FFF"/>
                </a:solidFill>
                <a:effectLst/>
                <a:latin typeface="Abadi" panose="020B0604020104020204" pitchFamily="34" charset="0"/>
              </a:rPr>
              <a:t>Audio </a:t>
            </a:r>
            <a:r>
              <a:rPr lang="en-US" dirty="0">
                <a:solidFill>
                  <a:srgbClr val="007FFF"/>
                </a:solidFill>
                <a:latin typeface="Abadi" panose="020B0604020104020204" pitchFamily="34" charset="0"/>
              </a:rPr>
              <a:t>chunk</a:t>
            </a:r>
          </a:p>
        </p:txBody>
      </p:sp>
      <p:cxnSp>
        <p:nvCxnSpPr>
          <p:cNvPr id="16" name="Ευθύγραμμο βέλος σύνδεσης 15">
            <a:extLst>
              <a:ext uri="{FF2B5EF4-FFF2-40B4-BE49-F238E27FC236}">
                <a16:creationId xmlns:a16="http://schemas.microsoft.com/office/drawing/2014/main" id="{615926F2-EAC7-44BC-87CE-D93D9FEDFF1E}"/>
              </a:ext>
            </a:extLst>
          </p:cNvPr>
          <p:cNvCxnSpPr/>
          <p:nvPr/>
        </p:nvCxnSpPr>
        <p:spPr bwMode="auto">
          <a:xfrm>
            <a:off x="7013050" y="2210463"/>
            <a:ext cx="0" cy="190831"/>
          </a:xfrm>
          <a:prstGeom prst="straightConnector1">
            <a:avLst/>
          </a:prstGeom>
          <a:solidFill>
            <a:schemeClr val="accent1"/>
          </a:solidFill>
          <a:ln w="19050" cap="flat" cmpd="sng" algn="ctr">
            <a:solidFill>
              <a:srgbClr val="007FFF"/>
            </a:solidFill>
            <a:prstDash val="solid"/>
            <a:round/>
            <a:headEnd type="none" w="med" len="med"/>
            <a:tailEnd type="triangle"/>
          </a:ln>
          <a:effectLst/>
        </p:spPr>
      </p:cxnSp>
    </p:spTree>
    <p:extLst>
      <p:ext uri="{BB962C8B-B14F-4D97-AF65-F5344CB8AC3E}">
        <p14:creationId xmlns:p14="http://schemas.microsoft.com/office/powerpoint/2010/main" val="26304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69925" y="0"/>
            <a:ext cx="7772400" cy="962025"/>
          </a:xfrm>
        </p:spPr>
        <p:txBody>
          <a:bodyPr/>
          <a:lstStyle/>
          <a:p>
            <a:r>
              <a:rPr lang="el-GR"/>
              <a:t>Κεφαλίδα </a:t>
            </a:r>
            <a:r>
              <a:rPr lang="en-US"/>
              <a:t>RTP</a:t>
            </a:r>
            <a:r>
              <a:rPr lang="el-GR"/>
              <a:t> (1)</a:t>
            </a:r>
            <a:endParaRPr lang="en-US"/>
          </a:p>
        </p:txBody>
      </p:sp>
      <p:sp>
        <p:nvSpPr>
          <p:cNvPr id="55299" name="Text Box 3"/>
          <p:cNvSpPr txBox="1">
            <a:spLocks noChangeArrowheads="1"/>
          </p:cNvSpPr>
          <p:nvPr/>
        </p:nvSpPr>
        <p:spPr bwMode="auto">
          <a:xfrm>
            <a:off x="311150" y="1711325"/>
            <a:ext cx="8207696" cy="4708981"/>
          </a:xfrm>
          <a:prstGeom prst="rect">
            <a:avLst/>
          </a:prstGeom>
          <a:noFill/>
          <a:ln w="9525">
            <a:noFill/>
            <a:miter lim="800000"/>
            <a:headEnd/>
            <a:tailEnd/>
          </a:ln>
        </p:spPr>
        <p:txBody>
          <a:bodyPr wrap="none">
            <a:spAutoFit/>
          </a:bodyPr>
          <a:lstStyle/>
          <a:p>
            <a:r>
              <a:rPr lang="en-US" sz="2000" dirty="0">
                <a:solidFill>
                  <a:srgbClr val="CB2727"/>
                </a:solidFill>
                <a:latin typeface="Gill Sans Nova" panose="020B0602020104020203" pitchFamily="34" charset="0"/>
              </a:rPr>
              <a:t>Payload Type (7 bits): </a:t>
            </a:r>
            <a:r>
              <a:rPr lang="el-GR" sz="2000" dirty="0">
                <a:latin typeface="Gill Sans Nova" panose="020B0602020104020203" pitchFamily="34" charset="0"/>
              </a:rPr>
              <a:t>Υποδεικνύει την τρέχουσα μέθοδο κωδικοποίησης </a:t>
            </a:r>
          </a:p>
          <a:p>
            <a:r>
              <a:rPr lang="el-GR" sz="2000" dirty="0">
                <a:latin typeface="Gill Sans Nova" panose="020B0602020104020203" pitchFamily="34" charset="0"/>
              </a:rPr>
              <a:t>που χρησιμοποιείται. </a:t>
            </a:r>
            <a:r>
              <a:rPr lang="el-GR" sz="2000" i="1" dirty="0">
                <a:latin typeface="Gill Sans Nova" panose="020B0602020104020203" pitchFamily="34" charset="0"/>
              </a:rPr>
              <a:t>Αν ο αποστολέας αλλάξει κωδικοποίηση κατά την </a:t>
            </a:r>
          </a:p>
          <a:p>
            <a:r>
              <a:rPr lang="el-GR" sz="2000" i="1" dirty="0">
                <a:latin typeface="Gill Sans Nova" panose="020B0602020104020203" pitchFamily="34" charset="0"/>
              </a:rPr>
              <a:t>διάρκεια μίας κλήσης, ο αποστολέας ενημερώνει τον παραλήπτη διαμέσου</a:t>
            </a:r>
          </a:p>
          <a:p>
            <a:r>
              <a:rPr lang="el-GR" sz="2000" i="1" dirty="0">
                <a:latin typeface="Gill Sans Nova" panose="020B0602020104020203" pitchFamily="34" charset="0"/>
              </a:rPr>
              <a:t>αυτού του πεδίου.</a:t>
            </a:r>
            <a:r>
              <a:rPr lang="en-US" sz="2000" i="1" dirty="0">
                <a:latin typeface="Gill Sans Nova" panose="020B0602020104020203" pitchFamily="34" charset="0"/>
              </a:rPr>
              <a:t> </a:t>
            </a:r>
          </a:p>
          <a:p>
            <a:pPr lvl="1"/>
            <a:r>
              <a:rPr lang="en-US" sz="2000" dirty="0">
                <a:latin typeface="Gill Sans Nova" panose="020B0602020104020203" pitchFamily="34" charset="0"/>
              </a:rPr>
              <a:t>Payload type </a:t>
            </a:r>
            <a:r>
              <a:rPr lang="en-US" sz="2000" b="1" dirty="0">
                <a:solidFill>
                  <a:srgbClr val="000099"/>
                </a:solidFill>
                <a:latin typeface="Gill Sans Nova" panose="020B0602020104020203" pitchFamily="34" charset="0"/>
              </a:rPr>
              <a:t>0</a:t>
            </a:r>
            <a:r>
              <a:rPr lang="en-US" sz="2000" dirty="0">
                <a:latin typeface="Gill Sans Nova" panose="020B0602020104020203" pitchFamily="34" charset="0"/>
              </a:rPr>
              <a:t>: PCM </a:t>
            </a:r>
            <a:r>
              <a:rPr lang="el-GR" sz="2000" dirty="0">
                <a:latin typeface="Gill Sans Nova" panose="020B0602020104020203" pitchFamily="34" charset="0"/>
              </a:rPr>
              <a:t>μ</a:t>
            </a:r>
            <a:r>
              <a:rPr lang="en-US" sz="2000" dirty="0">
                <a:latin typeface="Gill Sans Nova" panose="020B0602020104020203" pitchFamily="34" charset="0"/>
              </a:rPr>
              <a:t>-law, 64 kbps</a:t>
            </a:r>
          </a:p>
          <a:p>
            <a:pPr lvl="1"/>
            <a:r>
              <a:rPr lang="en-US" sz="2000" dirty="0">
                <a:latin typeface="Gill Sans Nova" panose="020B0602020104020203" pitchFamily="34" charset="0"/>
              </a:rPr>
              <a:t>Payload type </a:t>
            </a:r>
            <a:r>
              <a:rPr lang="en-US" sz="2000" b="1" dirty="0">
                <a:solidFill>
                  <a:srgbClr val="000099"/>
                </a:solidFill>
                <a:latin typeface="Gill Sans Nova" panose="020B0602020104020203" pitchFamily="34" charset="0"/>
              </a:rPr>
              <a:t>3</a:t>
            </a:r>
            <a:r>
              <a:rPr lang="el-GR" sz="2000" dirty="0">
                <a:latin typeface="Gill Sans Nova" panose="020B0602020104020203" pitchFamily="34" charset="0"/>
              </a:rPr>
              <a:t>:</a:t>
            </a:r>
            <a:r>
              <a:rPr lang="en-US" sz="2000" dirty="0">
                <a:latin typeface="Gill Sans Nova" panose="020B0602020104020203" pitchFamily="34" charset="0"/>
              </a:rPr>
              <a:t> GSM, 13 kbps</a:t>
            </a:r>
          </a:p>
          <a:p>
            <a:pPr lvl="1"/>
            <a:r>
              <a:rPr lang="en-US" sz="2000" dirty="0">
                <a:latin typeface="Gill Sans Nova" panose="020B0602020104020203" pitchFamily="34" charset="0"/>
              </a:rPr>
              <a:t>Payload type </a:t>
            </a:r>
            <a:r>
              <a:rPr lang="en-US" sz="2000" b="1" dirty="0">
                <a:solidFill>
                  <a:srgbClr val="000099"/>
                </a:solidFill>
                <a:latin typeface="Gill Sans Nova" panose="020B0602020104020203" pitchFamily="34" charset="0"/>
              </a:rPr>
              <a:t>7</a:t>
            </a:r>
            <a:r>
              <a:rPr lang="el-GR" sz="2000" dirty="0">
                <a:latin typeface="Gill Sans Nova" panose="020B0602020104020203" pitchFamily="34" charset="0"/>
              </a:rPr>
              <a:t>:</a:t>
            </a:r>
            <a:r>
              <a:rPr lang="en-US" sz="2000" dirty="0">
                <a:latin typeface="Gill Sans Nova" panose="020B0602020104020203" pitchFamily="34" charset="0"/>
              </a:rPr>
              <a:t> LPC, 2.4 kbps</a:t>
            </a:r>
          </a:p>
          <a:p>
            <a:pPr lvl="1"/>
            <a:r>
              <a:rPr lang="en-US" sz="2000" dirty="0">
                <a:latin typeface="Gill Sans Nova" panose="020B0602020104020203" pitchFamily="34" charset="0"/>
              </a:rPr>
              <a:t>Payload type </a:t>
            </a:r>
            <a:r>
              <a:rPr lang="en-US" sz="2000" b="1" dirty="0">
                <a:solidFill>
                  <a:srgbClr val="000099"/>
                </a:solidFill>
                <a:latin typeface="Gill Sans Nova" panose="020B0602020104020203" pitchFamily="34" charset="0"/>
              </a:rPr>
              <a:t>26</a:t>
            </a:r>
            <a:r>
              <a:rPr lang="el-GR" sz="2000" dirty="0">
                <a:latin typeface="Gill Sans Nova" panose="020B0602020104020203" pitchFamily="34" charset="0"/>
              </a:rPr>
              <a:t>:</a:t>
            </a:r>
            <a:r>
              <a:rPr lang="en-US" sz="2000" dirty="0">
                <a:latin typeface="Gill Sans Nova" panose="020B0602020104020203" pitchFamily="34" charset="0"/>
              </a:rPr>
              <a:t> Motion JPEG</a:t>
            </a:r>
          </a:p>
          <a:p>
            <a:pPr lvl="1"/>
            <a:r>
              <a:rPr lang="en-US" sz="2000" dirty="0">
                <a:latin typeface="Gill Sans Nova" panose="020B0602020104020203" pitchFamily="34" charset="0"/>
              </a:rPr>
              <a:t>Payload type</a:t>
            </a:r>
            <a:r>
              <a:rPr lang="en-US" sz="2000" b="1" dirty="0">
                <a:solidFill>
                  <a:srgbClr val="000099"/>
                </a:solidFill>
                <a:latin typeface="Gill Sans Nova" panose="020B0602020104020203" pitchFamily="34" charset="0"/>
              </a:rPr>
              <a:t> 31</a:t>
            </a:r>
            <a:r>
              <a:rPr lang="el-GR" sz="2000" dirty="0">
                <a:latin typeface="Gill Sans Nova" panose="020B0602020104020203" pitchFamily="34" charset="0"/>
              </a:rPr>
              <a:t>:</a:t>
            </a:r>
            <a:r>
              <a:rPr lang="en-US" sz="2000" dirty="0">
                <a:latin typeface="Gill Sans Nova" panose="020B0602020104020203" pitchFamily="34" charset="0"/>
              </a:rPr>
              <a:t> H.261</a:t>
            </a:r>
          </a:p>
          <a:p>
            <a:pPr lvl="1"/>
            <a:r>
              <a:rPr lang="en-US" sz="2000" dirty="0">
                <a:latin typeface="Gill Sans Nova" panose="020B0602020104020203" pitchFamily="34" charset="0"/>
              </a:rPr>
              <a:t>Payload type </a:t>
            </a:r>
            <a:r>
              <a:rPr lang="en-US" sz="2000" b="1" dirty="0">
                <a:solidFill>
                  <a:srgbClr val="000099"/>
                </a:solidFill>
                <a:latin typeface="Gill Sans Nova" panose="020B0602020104020203" pitchFamily="34" charset="0"/>
              </a:rPr>
              <a:t>33</a:t>
            </a:r>
            <a:r>
              <a:rPr lang="el-GR" sz="2000" dirty="0">
                <a:latin typeface="Gill Sans Nova" panose="020B0602020104020203" pitchFamily="34" charset="0"/>
              </a:rPr>
              <a:t>:</a:t>
            </a:r>
            <a:r>
              <a:rPr lang="en-US" sz="2000" dirty="0">
                <a:latin typeface="Gill Sans Nova" panose="020B0602020104020203" pitchFamily="34" charset="0"/>
              </a:rPr>
              <a:t> MPEG2 video</a:t>
            </a:r>
          </a:p>
          <a:p>
            <a:pPr lvl="1"/>
            <a:endParaRPr lang="en-US" sz="2000" dirty="0">
              <a:latin typeface="Gill Sans Nova" panose="020B0602020104020203" pitchFamily="34" charset="0"/>
            </a:endParaRPr>
          </a:p>
          <a:p>
            <a:r>
              <a:rPr lang="en-US" sz="2000" dirty="0">
                <a:solidFill>
                  <a:srgbClr val="CB2727"/>
                </a:solidFill>
                <a:latin typeface="Gill Sans Nova" panose="020B0602020104020203" pitchFamily="34" charset="0"/>
              </a:rPr>
              <a:t>Sequence Number (16 bits): </a:t>
            </a:r>
            <a:r>
              <a:rPr lang="el-GR" sz="2000" b="1" dirty="0">
                <a:solidFill>
                  <a:srgbClr val="000099"/>
                </a:solidFill>
                <a:latin typeface="Gill Sans Nova" panose="020B0602020104020203" pitchFamily="34" charset="0"/>
              </a:rPr>
              <a:t>Αυξάνει κατά ένα</a:t>
            </a:r>
            <a:r>
              <a:rPr lang="el-GR" sz="2000" dirty="0">
                <a:latin typeface="Gill Sans Nova" panose="020B0602020104020203" pitchFamily="34" charset="0"/>
              </a:rPr>
              <a:t> για κάθε </a:t>
            </a:r>
            <a:r>
              <a:rPr lang="en-US" sz="2000" dirty="0">
                <a:latin typeface="Gill Sans Nova" panose="020B0602020104020203" pitchFamily="34" charset="0"/>
              </a:rPr>
              <a:t>RTP </a:t>
            </a:r>
            <a:r>
              <a:rPr lang="el-GR" sz="2000" dirty="0">
                <a:latin typeface="Gill Sans Nova" panose="020B0602020104020203" pitchFamily="34" charset="0"/>
              </a:rPr>
              <a:t>πακέτο</a:t>
            </a:r>
          </a:p>
          <a:p>
            <a:r>
              <a:rPr lang="el-GR" sz="2000" dirty="0">
                <a:latin typeface="Gill Sans Nova" panose="020B0602020104020203" pitchFamily="34" charset="0"/>
              </a:rPr>
              <a:t>που στέλνεται μπορεί να χρησιμοποιηθεί </a:t>
            </a:r>
          </a:p>
          <a:p>
            <a:pPr marL="342900" indent="-342900">
              <a:buFont typeface="Arial" panose="020B0604020202020204" pitchFamily="34" charset="0"/>
              <a:buChar char="•"/>
            </a:pPr>
            <a:r>
              <a:rPr lang="el-GR" sz="2000" dirty="0">
                <a:latin typeface="Gill Sans Nova" panose="020B0602020104020203" pitchFamily="34" charset="0"/>
              </a:rPr>
              <a:t>για την ανίχνευση απωλειών πακέτων </a:t>
            </a:r>
          </a:p>
          <a:p>
            <a:pPr marL="342900" indent="-342900">
              <a:buFont typeface="Arial" panose="020B0604020202020204" pitchFamily="34" charset="0"/>
              <a:buChar char="•"/>
            </a:pPr>
            <a:r>
              <a:rPr lang="el-GR" sz="2000" dirty="0">
                <a:latin typeface="Gill Sans Nova" panose="020B0602020104020203" pitchFamily="34" charset="0"/>
              </a:rPr>
              <a:t>για την αναδιάταξη των πακέτων</a:t>
            </a:r>
            <a:endParaRPr lang="en-US" sz="2000" dirty="0">
              <a:latin typeface="Gill Sans Nova" panose="020B0602020104020203" pitchFamily="34" charset="0"/>
            </a:endParaRPr>
          </a:p>
        </p:txBody>
      </p:sp>
      <p:grpSp>
        <p:nvGrpSpPr>
          <p:cNvPr id="55300" name="Group 1"/>
          <p:cNvGrpSpPr>
            <a:grpSpLocks/>
          </p:cNvGrpSpPr>
          <p:nvPr/>
        </p:nvGrpSpPr>
        <p:grpSpPr bwMode="auto">
          <a:xfrm>
            <a:off x="669924" y="962026"/>
            <a:ext cx="7575173" cy="732658"/>
            <a:chOff x="806170" y="1748633"/>
            <a:chExt cx="7328172" cy="623889"/>
          </a:xfrm>
        </p:grpSpPr>
        <p:sp>
          <p:nvSpPr>
            <p:cNvPr id="55303" name="Rectangle 1"/>
            <p:cNvSpPr>
              <a:spLocks noChangeArrowheads="1"/>
            </p:cNvSpPr>
            <p:nvPr/>
          </p:nvSpPr>
          <p:spPr bwMode="auto">
            <a:xfrm>
              <a:off x="846503" y="1762314"/>
              <a:ext cx="7287839" cy="548332"/>
            </a:xfrm>
            <a:prstGeom prst="rect">
              <a:avLst/>
            </a:prstGeom>
            <a:solidFill>
              <a:srgbClr val="00B050"/>
            </a:solidFill>
            <a:ln w="9525">
              <a:solidFill>
                <a:schemeClr val="bg1"/>
              </a:solidFill>
              <a:round/>
              <a:headEnd/>
              <a:tailEnd/>
            </a:ln>
          </p:spPr>
          <p:txBody>
            <a:bodyPr wrap="none"/>
            <a:lstStyle/>
            <a:p>
              <a:endParaRPr lang="el-GR"/>
            </a:p>
          </p:txBody>
        </p:sp>
        <p:cxnSp>
          <p:nvCxnSpPr>
            <p:cNvPr id="55304" name="Straight Connector 3"/>
            <p:cNvCxnSpPr>
              <a:cxnSpLocks noChangeShapeType="1"/>
            </p:cNvCxnSpPr>
            <p:nvPr/>
          </p:nvCxnSpPr>
          <p:spPr bwMode="auto">
            <a:xfrm>
              <a:off x="1799982" y="1756570"/>
              <a:ext cx="0" cy="550865"/>
            </a:xfrm>
            <a:prstGeom prst="line">
              <a:avLst/>
            </a:prstGeom>
            <a:noFill/>
            <a:ln w="19050">
              <a:solidFill>
                <a:schemeClr val="bg1"/>
              </a:solidFill>
              <a:round/>
              <a:headEnd/>
              <a:tailEnd/>
            </a:ln>
          </p:spPr>
        </p:cxnSp>
        <p:cxnSp>
          <p:nvCxnSpPr>
            <p:cNvPr id="55305" name="Straight Connector 33"/>
            <p:cNvCxnSpPr>
              <a:cxnSpLocks noChangeShapeType="1"/>
            </p:cNvCxnSpPr>
            <p:nvPr/>
          </p:nvCxnSpPr>
          <p:spPr bwMode="auto">
            <a:xfrm>
              <a:off x="3300226" y="1759745"/>
              <a:ext cx="0" cy="549277"/>
            </a:xfrm>
            <a:prstGeom prst="line">
              <a:avLst/>
            </a:prstGeom>
            <a:noFill/>
            <a:ln w="19050">
              <a:solidFill>
                <a:schemeClr val="bg1"/>
              </a:solidFill>
              <a:round/>
              <a:headEnd/>
              <a:tailEnd/>
            </a:ln>
          </p:spPr>
        </p:cxnSp>
        <p:cxnSp>
          <p:nvCxnSpPr>
            <p:cNvPr id="55306" name="Straight Connector 34"/>
            <p:cNvCxnSpPr>
              <a:cxnSpLocks noChangeShapeType="1"/>
            </p:cNvCxnSpPr>
            <p:nvPr/>
          </p:nvCxnSpPr>
          <p:spPr bwMode="auto">
            <a:xfrm>
              <a:off x="4749666" y="1756570"/>
              <a:ext cx="0" cy="581027"/>
            </a:xfrm>
            <a:prstGeom prst="line">
              <a:avLst/>
            </a:prstGeom>
            <a:noFill/>
            <a:ln w="19050">
              <a:solidFill>
                <a:schemeClr val="bg1"/>
              </a:solidFill>
              <a:round/>
              <a:headEnd/>
              <a:tailEnd/>
            </a:ln>
          </p:spPr>
        </p:cxnSp>
        <p:cxnSp>
          <p:nvCxnSpPr>
            <p:cNvPr id="55307" name="Straight Connector 35"/>
            <p:cNvCxnSpPr>
              <a:cxnSpLocks noChangeShapeType="1"/>
            </p:cNvCxnSpPr>
            <p:nvPr/>
          </p:nvCxnSpPr>
          <p:spPr bwMode="auto">
            <a:xfrm>
              <a:off x="6632511" y="1748633"/>
              <a:ext cx="0" cy="623889"/>
            </a:xfrm>
            <a:prstGeom prst="line">
              <a:avLst/>
            </a:prstGeom>
            <a:noFill/>
            <a:ln w="19050">
              <a:solidFill>
                <a:schemeClr val="bg1"/>
              </a:solidFill>
              <a:round/>
              <a:headEnd/>
              <a:tailEnd/>
            </a:ln>
          </p:spPr>
        </p:cxnSp>
        <p:sp>
          <p:nvSpPr>
            <p:cNvPr id="55308" name="TextBox 40"/>
            <p:cNvSpPr txBox="1">
              <a:spLocks noChangeArrowheads="1"/>
            </p:cNvSpPr>
            <p:nvPr/>
          </p:nvSpPr>
          <p:spPr bwMode="auto">
            <a:xfrm>
              <a:off x="806170" y="1750537"/>
              <a:ext cx="1070172" cy="556563"/>
            </a:xfrm>
            <a:prstGeom prst="rect">
              <a:avLst/>
            </a:prstGeom>
            <a:noFill/>
            <a:ln w="9525">
              <a:noFill/>
              <a:miter lim="800000"/>
              <a:headEnd/>
              <a:tailEnd/>
            </a:ln>
          </p:spPr>
          <p:txBody>
            <a:bodyPr>
              <a:spAutoFit/>
            </a:bodyPr>
            <a:lstStyle/>
            <a:p>
              <a:pPr algn="ctr">
                <a:lnSpc>
                  <a:spcPts val="1800"/>
                </a:lnSpc>
              </a:pPr>
              <a:r>
                <a:rPr lang="en-US" sz="1600">
                  <a:solidFill>
                    <a:schemeClr val="bg1"/>
                  </a:solidFill>
                  <a:latin typeface="Arial" charset="0"/>
                  <a:cs typeface="Arial" charset="0"/>
                </a:rPr>
                <a:t>payload type</a:t>
              </a:r>
            </a:p>
          </p:txBody>
        </p:sp>
        <p:sp>
          <p:nvSpPr>
            <p:cNvPr id="55309" name="TextBox 40"/>
            <p:cNvSpPr txBox="1">
              <a:spLocks noChangeArrowheads="1"/>
            </p:cNvSpPr>
            <p:nvPr/>
          </p:nvSpPr>
          <p:spPr bwMode="auto">
            <a:xfrm>
              <a:off x="1866506" y="1755924"/>
              <a:ext cx="1309708" cy="556563"/>
            </a:xfrm>
            <a:prstGeom prst="rect">
              <a:avLst/>
            </a:prstGeom>
            <a:noFill/>
            <a:ln w="9525">
              <a:noFill/>
              <a:miter lim="800000"/>
              <a:headEnd/>
              <a:tailEnd/>
            </a:ln>
          </p:spPr>
          <p:txBody>
            <a:bodyPr>
              <a:spAutoFit/>
            </a:bodyPr>
            <a:lstStyle/>
            <a:p>
              <a:pPr algn="ctr">
                <a:lnSpc>
                  <a:spcPts val="1800"/>
                </a:lnSpc>
              </a:pPr>
              <a:r>
                <a:rPr lang="en-US" sz="1600">
                  <a:solidFill>
                    <a:schemeClr val="bg1"/>
                  </a:solidFill>
                  <a:latin typeface="Arial" charset="0"/>
                  <a:cs typeface="Arial" charset="0"/>
                </a:rPr>
                <a:t>sequence number type</a:t>
              </a:r>
            </a:p>
          </p:txBody>
        </p:sp>
        <p:sp>
          <p:nvSpPr>
            <p:cNvPr id="55310" name="TextBox 40"/>
            <p:cNvSpPr txBox="1">
              <a:spLocks noChangeArrowheads="1"/>
            </p:cNvSpPr>
            <p:nvPr/>
          </p:nvSpPr>
          <p:spPr bwMode="auto">
            <a:xfrm>
              <a:off x="3382801" y="1855234"/>
              <a:ext cx="1309708" cy="325730"/>
            </a:xfrm>
            <a:prstGeom prst="rect">
              <a:avLst/>
            </a:prstGeom>
            <a:noFill/>
            <a:ln w="9525">
              <a:noFill/>
              <a:miter lim="800000"/>
              <a:headEnd/>
              <a:tailEnd/>
            </a:ln>
          </p:spPr>
          <p:txBody>
            <a:bodyPr>
              <a:spAutoFit/>
            </a:bodyPr>
            <a:lstStyle/>
            <a:p>
              <a:pPr algn="ctr">
                <a:lnSpc>
                  <a:spcPts val="1800"/>
                </a:lnSpc>
              </a:pPr>
              <a:r>
                <a:rPr lang="en-US" sz="1600">
                  <a:solidFill>
                    <a:schemeClr val="bg1"/>
                  </a:solidFill>
                  <a:latin typeface="Arial" charset="0"/>
                  <a:cs typeface="Arial" charset="0"/>
                </a:rPr>
                <a:t>time stamp</a:t>
              </a:r>
            </a:p>
          </p:txBody>
        </p:sp>
        <p:sp>
          <p:nvSpPr>
            <p:cNvPr id="55311" name="TextBox 40"/>
            <p:cNvSpPr txBox="1">
              <a:spLocks noChangeArrowheads="1"/>
            </p:cNvSpPr>
            <p:nvPr/>
          </p:nvSpPr>
          <p:spPr bwMode="auto">
            <a:xfrm>
              <a:off x="4880350" y="1760550"/>
              <a:ext cx="1745118" cy="556563"/>
            </a:xfrm>
            <a:prstGeom prst="rect">
              <a:avLst/>
            </a:prstGeom>
            <a:noFill/>
            <a:ln w="9525">
              <a:noFill/>
              <a:miter lim="800000"/>
              <a:headEnd/>
              <a:tailEnd/>
            </a:ln>
          </p:spPr>
          <p:txBody>
            <a:bodyPr>
              <a:spAutoFit/>
            </a:bodyPr>
            <a:lstStyle/>
            <a:p>
              <a:pPr algn="ctr">
                <a:lnSpc>
                  <a:spcPts val="1800"/>
                </a:lnSpc>
              </a:pPr>
              <a:r>
                <a:rPr lang="en-US" sz="1600">
                  <a:solidFill>
                    <a:schemeClr val="bg1"/>
                  </a:solidFill>
                  <a:latin typeface="Arial" charset="0"/>
                  <a:cs typeface="Arial" charset="0"/>
                </a:rPr>
                <a:t>Synchronization</a:t>
              </a:r>
            </a:p>
            <a:p>
              <a:pPr algn="ctr">
                <a:lnSpc>
                  <a:spcPts val="1800"/>
                </a:lnSpc>
              </a:pPr>
              <a:r>
                <a:rPr lang="en-US" sz="1600">
                  <a:solidFill>
                    <a:schemeClr val="bg1"/>
                  </a:solidFill>
                  <a:latin typeface="Arial" charset="0"/>
                  <a:cs typeface="Arial" charset="0"/>
                </a:rPr>
                <a:t>Source ID</a:t>
              </a:r>
            </a:p>
          </p:txBody>
        </p:sp>
        <p:sp>
          <p:nvSpPr>
            <p:cNvPr id="55312" name="TextBox 40"/>
            <p:cNvSpPr txBox="1">
              <a:spLocks noChangeArrowheads="1"/>
            </p:cNvSpPr>
            <p:nvPr/>
          </p:nvSpPr>
          <p:spPr bwMode="auto">
            <a:xfrm>
              <a:off x="6742533" y="1765634"/>
              <a:ext cx="1309708" cy="556563"/>
            </a:xfrm>
            <a:prstGeom prst="rect">
              <a:avLst/>
            </a:prstGeom>
            <a:noFill/>
            <a:ln w="9525">
              <a:noFill/>
              <a:miter lim="800000"/>
              <a:headEnd/>
              <a:tailEnd/>
            </a:ln>
          </p:spPr>
          <p:txBody>
            <a:bodyPr>
              <a:spAutoFit/>
            </a:bodyPr>
            <a:lstStyle/>
            <a:p>
              <a:pPr algn="ctr">
                <a:lnSpc>
                  <a:spcPts val="1800"/>
                </a:lnSpc>
              </a:pPr>
              <a:r>
                <a:rPr lang="en-US" sz="1400">
                  <a:solidFill>
                    <a:schemeClr val="bg1"/>
                  </a:solidFill>
                  <a:latin typeface="Arial" charset="0"/>
                  <a:cs typeface="Arial" charset="0"/>
                </a:rPr>
                <a:t>Miscellaneous fields</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0"/>
            <a:ext cx="7772400" cy="930275"/>
          </a:xfrm>
        </p:spPr>
        <p:txBody>
          <a:bodyPr/>
          <a:lstStyle/>
          <a:p>
            <a:r>
              <a:rPr lang="el-GR"/>
              <a:t>Κεφαλίδα </a:t>
            </a:r>
            <a:r>
              <a:rPr lang="en-US"/>
              <a:t>RTP</a:t>
            </a:r>
            <a:r>
              <a:rPr lang="el-GR"/>
              <a:t> </a:t>
            </a:r>
            <a:r>
              <a:rPr lang="en-US"/>
              <a:t>(2)</a:t>
            </a:r>
          </a:p>
        </p:txBody>
      </p:sp>
      <p:sp>
        <p:nvSpPr>
          <p:cNvPr id="56323" name="Rectangle 3"/>
          <p:cNvSpPr>
            <a:spLocks noGrp="1" noChangeArrowheads="1"/>
          </p:cNvSpPr>
          <p:nvPr>
            <p:ph type="body" sz="half" idx="1"/>
          </p:nvPr>
        </p:nvSpPr>
        <p:spPr>
          <a:xfrm>
            <a:off x="588963" y="1709738"/>
            <a:ext cx="8002587" cy="4662487"/>
          </a:xfrm>
        </p:spPr>
        <p:txBody>
          <a:bodyPr/>
          <a:lstStyle/>
          <a:p>
            <a:r>
              <a:rPr lang="en-US" sz="2000" dirty="0">
                <a:solidFill>
                  <a:srgbClr val="CB2727"/>
                </a:solidFill>
              </a:rPr>
              <a:t>Timestamp field (32 bits): </a:t>
            </a:r>
            <a:r>
              <a:rPr lang="el-GR" sz="2000" dirty="0"/>
              <a:t>Απεικονίζει την </a:t>
            </a:r>
            <a:r>
              <a:rPr lang="el-GR" sz="2000" dirty="0">
                <a:solidFill>
                  <a:srgbClr val="000099"/>
                </a:solidFill>
              </a:rPr>
              <a:t>στιγμή της δειγματοληψίας του πρώτου </a:t>
            </a:r>
            <a:r>
              <a:rPr lang="en-US" sz="2000" dirty="0">
                <a:solidFill>
                  <a:srgbClr val="000099"/>
                </a:solidFill>
              </a:rPr>
              <a:t>byte </a:t>
            </a:r>
            <a:r>
              <a:rPr lang="el-GR" sz="2000" dirty="0"/>
              <a:t>σε ένα </a:t>
            </a:r>
            <a:r>
              <a:rPr lang="en-US" sz="2000" dirty="0"/>
              <a:t>RTP </a:t>
            </a:r>
            <a:r>
              <a:rPr lang="el-GR" sz="2000" dirty="0"/>
              <a:t>πακέτο δεδομένων</a:t>
            </a:r>
            <a:r>
              <a:rPr lang="en-US" sz="2000" dirty="0"/>
              <a:t>. </a:t>
            </a:r>
          </a:p>
          <a:p>
            <a:pPr lvl="1">
              <a:buFont typeface="Wingdings" pitchFamily="2" charset="2"/>
              <a:buChar char="§"/>
            </a:pPr>
            <a:r>
              <a:rPr lang="el-GR" dirty="0"/>
              <a:t>Για τον ήχο</a:t>
            </a:r>
            <a:r>
              <a:rPr lang="en-US" dirty="0"/>
              <a:t>, </a:t>
            </a:r>
            <a:r>
              <a:rPr lang="el-GR" dirty="0"/>
              <a:t>το ρολόι των </a:t>
            </a:r>
            <a:r>
              <a:rPr lang="el-GR" dirty="0" err="1"/>
              <a:t>χρονοσφραγίδων</a:t>
            </a:r>
            <a:r>
              <a:rPr lang="el-GR" dirty="0"/>
              <a:t> </a:t>
            </a:r>
            <a:r>
              <a:rPr lang="el-GR" i="1" dirty="0">
                <a:solidFill>
                  <a:srgbClr val="000099"/>
                </a:solidFill>
              </a:rPr>
              <a:t>αυξάνει κατά ένα για κάθε περίοδο δειγματοληψίας</a:t>
            </a:r>
            <a:r>
              <a:rPr lang="en-US" i="1" dirty="0">
                <a:solidFill>
                  <a:srgbClr val="000099"/>
                </a:solidFill>
              </a:rPr>
              <a:t> </a:t>
            </a:r>
            <a:r>
              <a:rPr lang="en-US" dirty="0"/>
              <a:t>(</a:t>
            </a:r>
            <a:r>
              <a:rPr lang="el-GR" dirty="0"/>
              <a:t>ανά δείγμα, για παράδειγμα</a:t>
            </a:r>
            <a:r>
              <a:rPr lang="en-US" dirty="0"/>
              <a:t>, </a:t>
            </a:r>
            <a:r>
              <a:rPr lang="el-GR" dirty="0"/>
              <a:t>κάθε </a:t>
            </a:r>
            <a:r>
              <a:rPr lang="en-US" dirty="0"/>
              <a:t>125 </a:t>
            </a:r>
            <a:r>
              <a:rPr lang="el-GR" dirty="0"/>
              <a:t>μ</a:t>
            </a:r>
            <a:r>
              <a:rPr lang="en-US" dirty="0"/>
              <a:t>secs </a:t>
            </a:r>
            <a:r>
              <a:rPr lang="el-GR" dirty="0"/>
              <a:t>για ένα ρολόι δειγματοληψίας</a:t>
            </a:r>
            <a:r>
              <a:rPr lang="en-US" dirty="0"/>
              <a:t> </a:t>
            </a:r>
            <a:r>
              <a:rPr lang="el-GR" dirty="0"/>
              <a:t>με συχνότητα </a:t>
            </a:r>
            <a:r>
              <a:rPr lang="en-US" dirty="0"/>
              <a:t>8 </a:t>
            </a:r>
            <a:r>
              <a:rPr lang="en-US" dirty="0" err="1"/>
              <a:t>KHz</a:t>
            </a:r>
            <a:r>
              <a:rPr lang="en-US" dirty="0"/>
              <a:t>) </a:t>
            </a:r>
          </a:p>
          <a:p>
            <a:pPr lvl="1">
              <a:buFont typeface="Wingdings" pitchFamily="2" charset="2"/>
              <a:buChar char="§"/>
            </a:pPr>
            <a:r>
              <a:rPr lang="el-GR" dirty="0"/>
              <a:t>Αν η εφαρμογή παράγει </a:t>
            </a:r>
            <a:r>
              <a:rPr lang="en-US" dirty="0"/>
              <a:t>chunks </a:t>
            </a:r>
            <a:r>
              <a:rPr lang="el-GR" dirty="0"/>
              <a:t>των </a:t>
            </a:r>
            <a:r>
              <a:rPr lang="en-US" dirty="0"/>
              <a:t>160 </a:t>
            </a:r>
            <a:r>
              <a:rPr lang="el-GR" dirty="0"/>
              <a:t>κωδικοποιημένων δειγμάτων</a:t>
            </a:r>
            <a:r>
              <a:rPr lang="en-US" dirty="0"/>
              <a:t>, </a:t>
            </a:r>
            <a:r>
              <a:rPr lang="el-GR" dirty="0"/>
              <a:t>τότε η </a:t>
            </a:r>
            <a:r>
              <a:rPr lang="el-GR" dirty="0" err="1"/>
              <a:t>χρονοσφραγίδα</a:t>
            </a:r>
            <a:r>
              <a:rPr lang="el-GR" dirty="0"/>
              <a:t> αυξάνει κατά</a:t>
            </a:r>
            <a:r>
              <a:rPr lang="en-US" dirty="0"/>
              <a:t> 160 </a:t>
            </a:r>
            <a:r>
              <a:rPr lang="el-GR" dirty="0"/>
              <a:t>για κάθε </a:t>
            </a:r>
            <a:r>
              <a:rPr lang="en-US" dirty="0"/>
              <a:t>RTP </a:t>
            </a:r>
            <a:r>
              <a:rPr lang="el-GR" dirty="0"/>
              <a:t>πακέτο όταν η πηγή είναι ενεργή</a:t>
            </a:r>
            <a:r>
              <a:rPr lang="en-US" dirty="0"/>
              <a:t>.</a:t>
            </a:r>
            <a:r>
              <a:rPr lang="en-US" i="1" dirty="0"/>
              <a:t> </a:t>
            </a:r>
            <a:r>
              <a:rPr lang="el-GR" i="1" u="sng" dirty="0"/>
              <a:t>Το ρολόι των </a:t>
            </a:r>
            <a:r>
              <a:rPr lang="el-GR" i="1" u="sng" dirty="0" err="1"/>
              <a:t>χρονοσφραγίδων</a:t>
            </a:r>
            <a:r>
              <a:rPr lang="el-GR" i="1" u="sng" dirty="0"/>
              <a:t> συνεχίζει να αυξάνει με σταθερό ρυθμό όταν η πηγή δεν είναι ενεργή (αδρανής)</a:t>
            </a:r>
            <a:br>
              <a:rPr lang="en-US" dirty="0"/>
            </a:br>
            <a:endParaRPr lang="en-US" dirty="0"/>
          </a:p>
          <a:p>
            <a:r>
              <a:rPr lang="en-US" sz="2000" dirty="0">
                <a:solidFill>
                  <a:srgbClr val="C00000"/>
                </a:solidFill>
              </a:rPr>
              <a:t>SSRC field (32 bits): </a:t>
            </a:r>
            <a:r>
              <a:rPr lang="el-GR" sz="2000" dirty="0"/>
              <a:t>Προσδιορίζει την πηγή της </a:t>
            </a:r>
            <a:r>
              <a:rPr lang="en-US" sz="2000" dirty="0"/>
              <a:t>RTP </a:t>
            </a:r>
            <a:r>
              <a:rPr lang="el-GR" sz="2000" dirty="0"/>
              <a:t>συνεχούς ροής (</a:t>
            </a:r>
            <a:r>
              <a:rPr lang="en-US" sz="2000" dirty="0"/>
              <a:t>stream</a:t>
            </a:r>
            <a:r>
              <a:rPr lang="el-GR" sz="2000" dirty="0"/>
              <a:t>)</a:t>
            </a:r>
            <a:r>
              <a:rPr lang="en-US" sz="2000" dirty="0"/>
              <a:t>. </a:t>
            </a:r>
          </a:p>
          <a:p>
            <a:pPr lvl="1"/>
            <a:r>
              <a:rPr lang="el-GR" sz="1600" dirty="0"/>
              <a:t>Κάθε πηγή ροής σε</a:t>
            </a:r>
            <a:r>
              <a:rPr lang="en-US" sz="1600" dirty="0"/>
              <a:t> </a:t>
            </a:r>
            <a:r>
              <a:rPr lang="el-GR" sz="1600" dirty="0"/>
              <a:t>μία σύνοδο </a:t>
            </a:r>
            <a:r>
              <a:rPr lang="en-US" sz="1600" dirty="0"/>
              <a:t>RTP </a:t>
            </a:r>
            <a:r>
              <a:rPr lang="el-GR" sz="1600" dirty="0"/>
              <a:t>(</a:t>
            </a:r>
            <a:r>
              <a:rPr lang="en-US" sz="1600" dirty="0"/>
              <a:t>session</a:t>
            </a:r>
            <a:r>
              <a:rPr lang="el-GR" sz="1600" dirty="0"/>
              <a:t>)</a:t>
            </a:r>
            <a:r>
              <a:rPr lang="en-US" sz="1600" dirty="0"/>
              <a:t> </a:t>
            </a:r>
            <a:r>
              <a:rPr lang="el-GR" sz="1600" dirty="0"/>
              <a:t>πρέπει να έχει ένα διακριτό</a:t>
            </a:r>
            <a:r>
              <a:rPr lang="en-US" sz="1600" dirty="0"/>
              <a:t> SSRC </a:t>
            </a:r>
            <a:endParaRPr lang="en-US" sz="1200" dirty="0"/>
          </a:p>
          <a:p>
            <a:endParaRPr lang="en-US" sz="2000" dirty="0"/>
          </a:p>
        </p:txBody>
      </p:sp>
      <p:grpSp>
        <p:nvGrpSpPr>
          <p:cNvPr id="56325" name="Group 9"/>
          <p:cNvGrpSpPr>
            <a:grpSpLocks/>
          </p:cNvGrpSpPr>
          <p:nvPr/>
        </p:nvGrpSpPr>
        <p:grpSpPr bwMode="auto">
          <a:xfrm>
            <a:off x="685800" y="974671"/>
            <a:ext cx="7550150" cy="735067"/>
            <a:chOff x="806170" y="1748633"/>
            <a:chExt cx="7328172" cy="623889"/>
          </a:xfrm>
        </p:grpSpPr>
        <p:sp>
          <p:nvSpPr>
            <p:cNvPr id="56327" name="Rectangle 1"/>
            <p:cNvSpPr>
              <a:spLocks noChangeArrowheads="1"/>
            </p:cNvSpPr>
            <p:nvPr/>
          </p:nvSpPr>
          <p:spPr bwMode="auto">
            <a:xfrm>
              <a:off x="846503" y="1762314"/>
              <a:ext cx="7287839" cy="548332"/>
            </a:xfrm>
            <a:prstGeom prst="rect">
              <a:avLst/>
            </a:prstGeom>
            <a:solidFill>
              <a:srgbClr val="00B050"/>
            </a:solidFill>
            <a:ln w="9525">
              <a:solidFill>
                <a:schemeClr val="bg1"/>
              </a:solidFill>
              <a:round/>
              <a:headEnd/>
              <a:tailEnd/>
            </a:ln>
          </p:spPr>
          <p:txBody>
            <a:bodyPr wrap="none"/>
            <a:lstStyle/>
            <a:p>
              <a:endParaRPr lang="el-GR"/>
            </a:p>
          </p:txBody>
        </p:sp>
        <p:cxnSp>
          <p:nvCxnSpPr>
            <p:cNvPr id="56328" name="Straight Connector 3"/>
            <p:cNvCxnSpPr>
              <a:cxnSpLocks noChangeShapeType="1"/>
            </p:cNvCxnSpPr>
            <p:nvPr/>
          </p:nvCxnSpPr>
          <p:spPr bwMode="auto">
            <a:xfrm>
              <a:off x="1799982" y="1756570"/>
              <a:ext cx="0" cy="550865"/>
            </a:xfrm>
            <a:prstGeom prst="line">
              <a:avLst/>
            </a:prstGeom>
            <a:noFill/>
            <a:ln w="19050">
              <a:solidFill>
                <a:schemeClr val="bg1"/>
              </a:solidFill>
              <a:round/>
              <a:headEnd/>
              <a:tailEnd/>
            </a:ln>
          </p:spPr>
        </p:cxnSp>
        <p:cxnSp>
          <p:nvCxnSpPr>
            <p:cNvPr id="56329" name="Straight Connector 33"/>
            <p:cNvCxnSpPr>
              <a:cxnSpLocks noChangeShapeType="1"/>
            </p:cNvCxnSpPr>
            <p:nvPr/>
          </p:nvCxnSpPr>
          <p:spPr bwMode="auto">
            <a:xfrm>
              <a:off x="3300226" y="1759745"/>
              <a:ext cx="0" cy="549277"/>
            </a:xfrm>
            <a:prstGeom prst="line">
              <a:avLst/>
            </a:prstGeom>
            <a:noFill/>
            <a:ln w="19050">
              <a:solidFill>
                <a:schemeClr val="bg1"/>
              </a:solidFill>
              <a:round/>
              <a:headEnd/>
              <a:tailEnd/>
            </a:ln>
          </p:spPr>
        </p:cxnSp>
        <p:cxnSp>
          <p:nvCxnSpPr>
            <p:cNvPr id="56330" name="Straight Connector 34"/>
            <p:cNvCxnSpPr>
              <a:cxnSpLocks noChangeShapeType="1"/>
            </p:cNvCxnSpPr>
            <p:nvPr/>
          </p:nvCxnSpPr>
          <p:spPr bwMode="auto">
            <a:xfrm>
              <a:off x="4749666" y="1756570"/>
              <a:ext cx="0" cy="581027"/>
            </a:xfrm>
            <a:prstGeom prst="line">
              <a:avLst/>
            </a:prstGeom>
            <a:noFill/>
            <a:ln w="19050">
              <a:solidFill>
                <a:schemeClr val="bg1"/>
              </a:solidFill>
              <a:round/>
              <a:headEnd/>
              <a:tailEnd/>
            </a:ln>
          </p:spPr>
        </p:cxnSp>
        <p:cxnSp>
          <p:nvCxnSpPr>
            <p:cNvPr id="56331" name="Straight Connector 35"/>
            <p:cNvCxnSpPr>
              <a:cxnSpLocks noChangeShapeType="1"/>
            </p:cNvCxnSpPr>
            <p:nvPr/>
          </p:nvCxnSpPr>
          <p:spPr bwMode="auto">
            <a:xfrm>
              <a:off x="6632511" y="1748633"/>
              <a:ext cx="0" cy="623889"/>
            </a:xfrm>
            <a:prstGeom prst="line">
              <a:avLst/>
            </a:prstGeom>
            <a:noFill/>
            <a:ln w="19050">
              <a:solidFill>
                <a:schemeClr val="bg1"/>
              </a:solidFill>
              <a:round/>
              <a:headEnd/>
              <a:tailEnd/>
            </a:ln>
          </p:spPr>
        </p:cxnSp>
        <p:sp>
          <p:nvSpPr>
            <p:cNvPr id="56332" name="TextBox 40"/>
            <p:cNvSpPr txBox="1">
              <a:spLocks noChangeArrowheads="1"/>
            </p:cNvSpPr>
            <p:nvPr/>
          </p:nvSpPr>
          <p:spPr bwMode="auto">
            <a:xfrm>
              <a:off x="806170" y="1750537"/>
              <a:ext cx="1070172" cy="556563"/>
            </a:xfrm>
            <a:prstGeom prst="rect">
              <a:avLst/>
            </a:prstGeom>
            <a:noFill/>
            <a:ln w="9525">
              <a:noFill/>
              <a:miter lim="800000"/>
              <a:headEnd/>
              <a:tailEnd/>
            </a:ln>
          </p:spPr>
          <p:txBody>
            <a:bodyPr>
              <a:spAutoFit/>
            </a:bodyPr>
            <a:lstStyle/>
            <a:p>
              <a:pPr algn="ctr">
                <a:lnSpc>
                  <a:spcPts val="1800"/>
                </a:lnSpc>
              </a:pPr>
              <a:r>
                <a:rPr lang="en-US" sz="1600">
                  <a:solidFill>
                    <a:schemeClr val="bg1"/>
                  </a:solidFill>
                  <a:latin typeface="Arial" charset="0"/>
                  <a:cs typeface="Arial" charset="0"/>
                </a:rPr>
                <a:t>payload type</a:t>
              </a:r>
            </a:p>
          </p:txBody>
        </p:sp>
        <p:sp>
          <p:nvSpPr>
            <p:cNvPr id="56333" name="TextBox 40"/>
            <p:cNvSpPr txBox="1">
              <a:spLocks noChangeArrowheads="1"/>
            </p:cNvSpPr>
            <p:nvPr/>
          </p:nvSpPr>
          <p:spPr bwMode="auto">
            <a:xfrm>
              <a:off x="1866506" y="1755924"/>
              <a:ext cx="1309708" cy="556563"/>
            </a:xfrm>
            <a:prstGeom prst="rect">
              <a:avLst/>
            </a:prstGeom>
            <a:noFill/>
            <a:ln w="9525">
              <a:noFill/>
              <a:miter lim="800000"/>
              <a:headEnd/>
              <a:tailEnd/>
            </a:ln>
          </p:spPr>
          <p:txBody>
            <a:bodyPr>
              <a:spAutoFit/>
            </a:bodyPr>
            <a:lstStyle/>
            <a:p>
              <a:pPr algn="ctr">
                <a:lnSpc>
                  <a:spcPts val="1800"/>
                </a:lnSpc>
              </a:pPr>
              <a:r>
                <a:rPr lang="en-US" sz="1600">
                  <a:solidFill>
                    <a:schemeClr val="bg1"/>
                  </a:solidFill>
                  <a:latin typeface="Arial" charset="0"/>
                  <a:cs typeface="Arial" charset="0"/>
                </a:rPr>
                <a:t>sequence number type</a:t>
              </a:r>
            </a:p>
          </p:txBody>
        </p:sp>
        <p:sp>
          <p:nvSpPr>
            <p:cNvPr id="56334" name="TextBox 40"/>
            <p:cNvSpPr txBox="1">
              <a:spLocks noChangeArrowheads="1"/>
            </p:cNvSpPr>
            <p:nvPr/>
          </p:nvSpPr>
          <p:spPr bwMode="auto">
            <a:xfrm>
              <a:off x="3382801" y="1855234"/>
              <a:ext cx="1309708" cy="325730"/>
            </a:xfrm>
            <a:prstGeom prst="rect">
              <a:avLst/>
            </a:prstGeom>
            <a:noFill/>
            <a:ln w="9525">
              <a:noFill/>
              <a:miter lim="800000"/>
              <a:headEnd/>
              <a:tailEnd/>
            </a:ln>
          </p:spPr>
          <p:txBody>
            <a:bodyPr>
              <a:spAutoFit/>
            </a:bodyPr>
            <a:lstStyle/>
            <a:p>
              <a:pPr algn="ctr">
                <a:lnSpc>
                  <a:spcPts val="1800"/>
                </a:lnSpc>
              </a:pPr>
              <a:r>
                <a:rPr lang="en-US" sz="1600">
                  <a:solidFill>
                    <a:schemeClr val="bg1"/>
                  </a:solidFill>
                  <a:latin typeface="Arial" charset="0"/>
                  <a:cs typeface="Arial" charset="0"/>
                </a:rPr>
                <a:t>time stamp</a:t>
              </a:r>
            </a:p>
          </p:txBody>
        </p:sp>
        <p:sp>
          <p:nvSpPr>
            <p:cNvPr id="56335" name="TextBox 40"/>
            <p:cNvSpPr txBox="1">
              <a:spLocks noChangeArrowheads="1"/>
            </p:cNvSpPr>
            <p:nvPr/>
          </p:nvSpPr>
          <p:spPr bwMode="auto">
            <a:xfrm>
              <a:off x="4880350" y="1760550"/>
              <a:ext cx="1745118" cy="556563"/>
            </a:xfrm>
            <a:prstGeom prst="rect">
              <a:avLst/>
            </a:prstGeom>
            <a:noFill/>
            <a:ln w="9525">
              <a:noFill/>
              <a:miter lim="800000"/>
              <a:headEnd/>
              <a:tailEnd/>
            </a:ln>
          </p:spPr>
          <p:txBody>
            <a:bodyPr>
              <a:spAutoFit/>
            </a:bodyPr>
            <a:lstStyle/>
            <a:p>
              <a:pPr algn="ctr">
                <a:lnSpc>
                  <a:spcPts val="1800"/>
                </a:lnSpc>
              </a:pPr>
              <a:r>
                <a:rPr lang="en-US" sz="1600">
                  <a:solidFill>
                    <a:schemeClr val="bg1"/>
                  </a:solidFill>
                  <a:latin typeface="Arial" charset="0"/>
                  <a:cs typeface="Arial" charset="0"/>
                </a:rPr>
                <a:t>Synchronization</a:t>
              </a:r>
            </a:p>
            <a:p>
              <a:pPr algn="ctr">
                <a:lnSpc>
                  <a:spcPts val="1800"/>
                </a:lnSpc>
              </a:pPr>
              <a:r>
                <a:rPr lang="en-US" sz="1600">
                  <a:solidFill>
                    <a:schemeClr val="bg1"/>
                  </a:solidFill>
                  <a:latin typeface="Arial" charset="0"/>
                  <a:cs typeface="Arial" charset="0"/>
                </a:rPr>
                <a:t>Source ID</a:t>
              </a:r>
            </a:p>
          </p:txBody>
        </p:sp>
        <p:sp>
          <p:nvSpPr>
            <p:cNvPr id="56336" name="TextBox 40"/>
            <p:cNvSpPr txBox="1">
              <a:spLocks noChangeArrowheads="1"/>
            </p:cNvSpPr>
            <p:nvPr/>
          </p:nvSpPr>
          <p:spPr bwMode="auto">
            <a:xfrm>
              <a:off x="6742533" y="1765634"/>
              <a:ext cx="1309708" cy="556563"/>
            </a:xfrm>
            <a:prstGeom prst="rect">
              <a:avLst/>
            </a:prstGeom>
            <a:noFill/>
            <a:ln w="9525">
              <a:noFill/>
              <a:miter lim="800000"/>
              <a:headEnd/>
              <a:tailEnd/>
            </a:ln>
          </p:spPr>
          <p:txBody>
            <a:bodyPr>
              <a:spAutoFit/>
            </a:bodyPr>
            <a:lstStyle/>
            <a:p>
              <a:pPr algn="ctr">
                <a:lnSpc>
                  <a:spcPts val="1800"/>
                </a:lnSpc>
              </a:pPr>
              <a:r>
                <a:rPr lang="en-US" sz="1400">
                  <a:solidFill>
                    <a:schemeClr val="bg1"/>
                  </a:solidFill>
                  <a:latin typeface="Arial" charset="0"/>
                  <a:cs typeface="Arial" charset="0"/>
                </a:rPr>
                <a:t>Miscellaneous fields</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69900" y="244475"/>
            <a:ext cx="7772400" cy="871538"/>
          </a:xfrm>
        </p:spPr>
        <p:txBody>
          <a:bodyPr/>
          <a:lstStyle/>
          <a:p>
            <a:r>
              <a:rPr lang="en-US"/>
              <a:t>RTP </a:t>
            </a:r>
            <a:r>
              <a:rPr lang="el-GR"/>
              <a:t>και</a:t>
            </a:r>
            <a:r>
              <a:rPr lang="en-US"/>
              <a:t> QoS</a:t>
            </a:r>
          </a:p>
        </p:txBody>
      </p:sp>
      <p:sp>
        <p:nvSpPr>
          <p:cNvPr id="54275" name="Rectangle 3"/>
          <p:cNvSpPr>
            <a:spLocks noGrp="1" noChangeArrowheads="1"/>
          </p:cNvSpPr>
          <p:nvPr>
            <p:ph type="body" idx="1"/>
          </p:nvPr>
        </p:nvSpPr>
        <p:spPr>
          <a:xfrm>
            <a:off x="589058" y="1403460"/>
            <a:ext cx="8284597" cy="4941680"/>
          </a:xfrm>
        </p:spPr>
        <p:txBody>
          <a:bodyPr/>
          <a:lstStyle/>
          <a:p>
            <a:pPr>
              <a:spcBef>
                <a:spcPts val="600"/>
              </a:spcBef>
              <a:spcAft>
                <a:spcPts val="600"/>
              </a:spcAft>
            </a:pPr>
            <a:r>
              <a:rPr lang="el-GR" dirty="0"/>
              <a:t>Το </a:t>
            </a:r>
            <a:r>
              <a:rPr lang="en-US" dirty="0"/>
              <a:t>RTP </a:t>
            </a:r>
            <a:r>
              <a:rPr lang="el-GR" b="1" dirty="0">
                <a:solidFill>
                  <a:schemeClr val="accent2"/>
                </a:solidFill>
              </a:rPr>
              <a:t>δεν</a:t>
            </a:r>
            <a:r>
              <a:rPr lang="el-GR" b="1" dirty="0"/>
              <a:t> </a:t>
            </a:r>
            <a:r>
              <a:rPr lang="el-GR" dirty="0"/>
              <a:t>παρέχει κανένα μηχανισμό που να διασφαλίζει την έγκαιρη παράδοση των δεδομένων ή κάποιον άλλο που να εγγυάται την ποιότητα υπηρεσίας (</a:t>
            </a:r>
            <a:r>
              <a:rPr lang="en-US" dirty="0"/>
              <a:t>QoS</a:t>
            </a:r>
            <a:r>
              <a:rPr lang="el-GR" dirty="0"/>
              <a:t>)</a:t>
            </a:r>
          </a:p>
          <a:p>
            <a:pPr>
              <a:spcBef>
                <a:spcPts val="600"/>
              </a:spcBef>
              <a:spcAft>
                <a:spcPts val="600"/>
              </a:spcAft>
            </a:pPr>
            <a:r>
              <a:rPr lang="el-GR" dirty="0"/>
              <a:t>Η ενθυλάκωση </a:t>
            </a:r>
            <a:r>
              <a:rPr lang="en-US" dirty="0"/>
              <a:t>RTP </a:t>
            </a:r>
            <a:r>
              <a:rPr lang="el-GR" dirty="0"/>
              <a:t>είναι αντιληπτή μόνο στα τερματικά συστήματα</a:t>
            </a:r>
            <a:r>
              <a:rPr lang="en-US" dirty="0"/>
              <a:t>: </a:t>
            </a:r>
            <a:r>
              <a:rPr lang="el-GR" b="1" dirty="0">
                <a:solidFill>
                  <a:schemeClr val="accent2"/>
                </a:solidFill>
              </a:rPr>
              <a:t>δεν</a:t>
            </a:r>
            <a:r>
              <a:rPr lang="el-GR" dirty="0"/>
              <a:t> είναι αντιληπτή στους ενδιάμεσους δρομολογητές</a:t>
            </a:r>
            <a:r>
              <a:rPr lang="en-US" dirty="0"/>
              <a:t> </a:t>
            </a:r>
          </a:p>
          <a:p>
            <a:pPr lvl="1">
              <a:spcBef>
                <a:spcPts val="600"/>
              </a:spcBef>
              <a:spcAft>
                <a:spcPts val="600"/>
              </a:spcAft>
              <a:buSzPct val="100000"/>
              <a:buFont typeface="Wingdings" pitchFamily="2" charset="2"/>
              <a:buChar char="§"/>
            </a:pPr>
            <a:r>
              <a:rPr lang="el-GR" dirty="0"/>
              <a:t>Οι δρομολογητές που παρέχουν </a:t>
            </a:r>
            <a:r>
              <a:rPr lang="el-GR" u="sng" dirty="0"/>
              <a:t>υπηρεσίες βέλτιστης προσπάθειας </a:t>
            </a:r>
            <a:r>
              <a:rPr lang="el-GR" dirty="0"/>
              <a:t>δεν κάνουν καμία ιδιαίτερη προσπάθεια ώστε να διασφαλίσουν ότι τα </a:t>
            </a:r>
            <a:r>
              <a:rPr lang="en-US" dirty="0"/>
              <a:t>RTP </a:t>
            </a:r>
            <a:r>
              <a:rPr lang="el-GR" dirty="0"/>
              <a:t>πακέτα φτάνουν στον προορισμό έγκαιρα</a:t>
            </a:r>
            <a:r>
              <a:rPr lang="en-US" dirty="0"/>
              <a:t>.</a:t>
            </a:r>
            <a:r>
              <a:rPr lang="en-US" sz="1600"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3600"/>
              <a:t>Real-Time Control Protocol (RTCP)</a:t>
            </a:r>
          </a:p>
        </p:txBody>
      </p:sp>
      <p:sp>
        <p:nvSpPr>
          <p:cNvPr id="57347" name="Rectangle 3"/>
          <p:cNvSpPr>
            <a:spLocks noGrp="1" noChangeArrowheads="1"/>
          </p:cNvSpPr>
          <p:nvPr>
            <p:ph type="body" sz="half" idx="1"/>
          </p:nvPr>
        </p:nvSpPr>
        <p:spPr/>
        <p:txBody>
          <a:bodyPr/>
          <a:lstStyle/>
          <a:p>
            <a:r>
              <a:rPr lang="el-GR" sz="2000" dirty="0"/>
              <a:t>Χρησιμοποιείται σε συνδυασμό με το </a:t>
            </a:r>
            <a:r>
              <a:rPr lang="en-US" sz="2000" dirty="0"/>
              <a:t>RTP </a:t>
            </a:r>
            <a:endParaRPr lang="el-GR" sz="2000" dirty="0"/>
          </a:p>
          <a:p>
            <a:pPr>
              <a:buNone/>
            </a:pPr>
            <a:endParaRPr lang="en-US" sz="2000" dirty="0"/>
          </a:p>
          <a:p>
            <a:r>
              <a:rPr lang="el-GR" sz="2000" dirty="0"/>
              <a:t>Κάθε μέλος</a:t>
            </a:r>
            <a:r>
              <a:rPr lang="en-US" sz="2000" dirty="0"/>
              <a:t> (</a:t>
            </a:r>
            <a:r>
              <a:rPr lang="el-GR" sz="2000" dirty="0"/>
              <a:t>αποστολείς και παραλήπτες) σε μια σύνοδο επικοινωνίας </a:t>
            </a:r>
            <a:r>
              <a:rPr lang="en-US" sz="2000" dirty="0"/>
              <a:t>RTP </a:t>
            </a:r>
            <a:r>
              <a:rPr lang="el-GR" sz="2000" dirty="0"/>
              <a:t>μεταδίδει περιοδικά </a:t>
            </a:r>
            <a:r>
              <a:rPr lang="en-US" sz="2000" dirty="0"/>
              <a:t>RTCP </a:t>
            </a:r>
            <a:r>
              <a:rPr lang="el-GR" sz="2000" dirty="0"/>
              <a:t>πακέτα ελέγχου προς όλα τα άλλα μέλη</a:t>
            </a:r>
          </a:p>
          <a:p>
            <a:pPr>
              <a:buNone/>
            </a:pPr>
            <a:endParaRPr lang="en-US" sz="2000" dirty="0"/>
          </a:p>
          <a:p>
            <a:r>
              <a:rPr lang="el-GR" sz="2000" dirty="0"/>
              <a:t>Κάθε πακέτο </a:t>
            </a:r>
            <a:r>
              <a:rPr lang="en-US" sz="2000" dirty="0"/>
              <a:t>RTCP </a:t>
            </a:r>
            <a:r>
              <a:rPr lang="el-GR" sz="2000" dirty="0"/>
              <a:t>περιέχει αναφορές από τον αποστολέα και/ή τον παραλήπτη</a:t>
            </a:r>
            <a:endParaRPr lang="en-US" sz="2000" dirty="0"/>
          </a:p>
        </p:txBody>
      </p:sp>
      <p:sp>
        <p:nvSpPr>
          <p:cNvPr id="57348" name="Rectangle 4"/>
          <p:cNvSpPr>
            <a:spLocks noGrp="1" noChangeArrowheads="1"/>
          </p:cNvSpPr>
          <p:nvPr>
            <p:ph type="body" sz="half" idx="2"/>
          </p:nvPr>
        </p:nvSpPr>
        <p:spPr>
          <a:xfrm>
            <a:off x="4495800" y="1339850"/>
            <a:ext cx="4429715" cy="4498975"/>
          </a:xfrm>
        </p:spPr>
        <p:txBody>
          <a:bodyPr/>
          <a:lstStyle/>
          <a:p>
            <a:pPr marL="342900" lvl="1" indent="-342900">
              <a:buSzPct val="85000"/>
              <a:buFont typeface="Wingdings" panose="05000000000000000000" pitchFamily="2" charset="2"/>
              <a:buChar char="§"/>
              <a:defRPr/>
            </a:pPr>
            <a:r>
              <a:rPr lang="el-GR" sz="2000" dirty="0"/>
              <a:t>Αναφέρουν στατιστικά στοιχεία που είναι χρήσιμα στην εφαρμογή</a:t>
            </a:r>
          </a:p>
          <a:p>
            <a:pPr marL="742950" lvl="2" indent="-342900">
              <a:buClr>
                <a:schemeClr val="accent2"/>
              </a:buClr>
              <a:buSzPct val="85000"/>
              <a:buFont typeface="Wingdings" pitchFamily="2" charset="2"/>
              <a:buChar char="§"/>
              <a:defRPr/>
            </a:pPr>
            <a:r>
              <a:rPr lang="el-GR" sz="1600" dirty="0"/>
              <a:t>πλήθος των πακέτων που εστάλησαν,</a:t>
            </a:r>
          </a:p>
          <a:p>
            <a:pPr marL="742950" lvl="2" indent="-342900">
              <a:buClr>
                <a:schemeClr val="accent2"/>
              </a:buClr>
              <a:buSzPct val="85000"/>
              <a:buFont typeface="Wingdings" pitchFamily="2" charset="2"/>
              <a:buChar char="§"/>
              <a:defRPr/>
            </a:pPr>
            <a:r>
              <a:rPr lang="el-GR" sz="1600" dirty="0"/>
              <a:t>πλήθος των χαμένων πακέτων, </a:t>
            </a:r>
          </a:p>
          <a:p>
            <a:pPr marL="742950" lvl="2" indent="-342900">
              <a:buClr>
                <a:schemeClr val="accent2"/>
              </a:buClr>
              <a:buSzPct val="85000"/>
              <a:buFont typeface="Wingdings" pitchFamily="2" charset="2"/>
              <a:buChar char="§"/>
              <a:defRPr/>
            </a:pPr>
            <a:r>
              <a:rPr lang="el-GR" sz="1600" dirty="0"/>
              <a:t>μεταβλητότητα χρόνου μεταξύ διαδοχικών αφίξεων (</a:t>
            </a:r>
            <a:r>
              <a:rPr lang="en-US" sz="1600" dirty="0"/>
              <a:t>interarrival jitter</a:t>
            </a:r>
            <a:r>
              <a:rPr lang="el-GR" sz="1600" dirty="0"/>
              <a:t>),</a:t>
            </a:r>
            <a:r>
              <a:rPr lang="en-US" sz="1600" dirty="0"/>
              <a:t> </a:t>
            </a:r>
            <a:r>
              <a:rPr lang="el-GR" sz="1600" dirty="0" err="1"/>
              <a:t>κτλ</a:t>
            </a:r>
            <a:r>
              <a:rPr lang="en-US" sz="1600" dirty="0"/>
              <a:t>.</a:t>
            </a:r>
            <a:endParaRPr lang="el-GR" sz="1600" dirty="0"/>
          </a:p>
          <a:p>
            <a:pPr marL="742950" lvl="2" indent="-342900">
              <a:buClr>
                <a:schemeClr val="accent2"/>
              </a:buClr>
              <a:buSzPct val="85000"/>
              <a:buNone/>
              <a:defRPr/>
            </a:pPr>
            <a:endParaRPr lang="en-US" sz="1600" dirty="0"/>
          </a:p>
          <a:p>
            <a:pPr>
              <a:defRPr/>
            </a:pPr>
            <a:r>
              <a:rPr lang="el-GR" sz="2000" dirty="0"/>
              <a:t>Η ανάδραση μπορεί να χρησιμοποιηθεί για τον έλεγχο της απόδοσης</a:t>
            </a:r>
            <a:endParaRPr lang="en-US" sz="2000" dirty="0"/>
          </a:p>
          <a:p>
            <a:pPr lvl="1">
              <a:buFont typeface="Wingdings" pitchFamily="2" charset="2"/>
              <a:buChar char="§"/>
              <a:defRPr/>
            </a:pPr>
            <a:r>
              <a:rPr lang="el-GR" sz="1600" dirty="0"/>
              <a:t>Εκτίμηση ρυθμού απωλειών και μεταβλητότητας καθυστέρησης</a:t>
            </a:r>
          </a:p>
          <a:p>
            <a:pPr lvl="1">
              <a:buFont typeface="Wingdings" pitchFamily="2" charset="2"/>
              <a:buChar char="§"/>
              <a:defRPr/>
            </a:pPr>
            <a:r>
              <a:rPr lang="el-GR" sz="1600" dirty="0"/>
              <a:t>Οι αποστολείς μπορούν να τροποποιήσουν τις ταχύτητες μετάδοσής τους με βάση την πληροφορία ανάδρασης</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208F69-6F00-72BC-428A-8E6E21E065FF}"/>
              </a:ext>
            </a:extLst>
          </p:cNvPr>
          <p:cNvSpPr>
            <a:spLocks noGrp="1"/>
          </p:cNvSpPr>
          <p:nvPr>
            <p:ph type="title"/>
          </p:nvPr>
        </p:nvSpPr>
        <p:spPr/>
        <p:txBody>
          <a:bodyPr/>
          <a:lstStyle/>
          <a:p>
            <a:r>
              <a:rPr lang="en-US" dirty="0"/>
              <a:t>O</a:t>
            </a:r>
            <a:r>
              <a:rPr lang="el-GR" dirty="0" err="1"/>
              <a:t>ρισμός</a:t>
            </a:r>
            <a:r>
              <a:rPr lang="el-GR" dirty="0"/>
              <a:t> </a:t>
            </a:r>
            <a:r>
              <a:rPr lang="en-US" dirty="0"/>
              <a:t>Over the top (2)</a:t>
            </a:r>
            <a:endParaRPr lang="el-GR" dirty="0"/>
          </a:p>
        </p:txBody>
      </p:sp>
      <p:sp>
        <p:nvSpPr>
          <p:cNvPr id="3" name="Θέση περιεχομένου 2">
            <a:extLst>
              <a:ext uri="{FF2B5EF4-FFF2-40B4-BE49-F238E27FC236}">
                <a16:creationId xmlns:a16="http://schemas.microsoft.com/office/drawing/2014/main" id="{5CA33B64-A763-DD80-F63F-CD621B9EBA09}"/>
              </a:ext>
            </a:extLst>
          </p:cNvPr>
          <p:cNvSpPr>
            <a:spLocks noGrp="1"/>
          </p:cNvSpPr>
          <p:nvPr>
            <p:ph idx="1"/>
          </p:nvPr>
        </p:nvSpPr>
        <p:spPr>
          <a:xfrm>
            <a:off x="533400" y="1316790"/>
            <a:ext cx="7772400" cy="4710545"/>
          </a:xfrm>
        </p:spPr>
        <p:txBody>
          <a:bodyPr/>
          <a:lstStyle/>
          <a:p>
            <a:r>
              <a:rPr lang="el-GR" sz="1800" dirty="0"/>
              <a:t>Η πρόσβαση στις </a:t>
            </a:r>
            <a:r>
              <a:rPr lang="el-GR" sz="1800" dirty="0" err="1"/>
              <a:t>over</a:t>
            </a:r>
            <a:r>
              <a:rPr lang="el-GR" sz="1800" dirty="0"/>
              <a:t>-the-</a:t>
            </a:r>
            <a:r>
              <a:rPr lang="el-GR" sz="1800" dirty="0" err="1"/>
              <a:t>top</a:t>
            </a:r>
            <a:r>
              <a:rPr lang="el-GR" sz="1800" dirty="0"/>
              <a:t> υπηρεσίες γίνεται συνήθως</a:t>
            </a:r>
            <a:endParaRPr lang="en-US" sz="1800" dirty="0"/>
          </a:p>
          <a:p>
            <a:pPr lvl="1"/>
            <a:r>
              <a:rPr lang="el-GR" sz="1800" dirty="0"/>
              <a:t>μέσω ιστοσελίδων σε προσωπικούς υπολογιστές, καθώς και </a:t>
            </a:r>
            <a:endParaRPr lang="en-US" sz="1800" dirty="0"/>
          </a:p>
          <a:p>
            <a:pPr lvl="1"/>
            <a:r>
              <a:rPr lang="el-GR" sz="1800" dirty="0"/>
              <a:t>μέσω εφαρμογών σε κινητές συσκευές (όπως </a:t>
            </a:r>
            <a:r>
              <a:rPr lang="el-GR" sz="1800" dirty="0" err="1"/>
              <a:t>smartphones</a:t>
            </a:r>
            <a:r>
              <a:rPr lang="el-GR" sz="1800" dirty="0"/>
              <a:t> και </a:t>
            </a:r>
            <a:r>
              <a:rPr lang="el-GR" sz="1800" dirty="0" err="1"/>
              <a:t>tablets</a:t>
            </a:r>
            <a:r>
              <a:rPr lang="el-GR" sz="1800" dirty="0"/>
              <a:t>), </a:t>
            </a:r>
            <a:endParaRPr lang="en-US" sz="1800" dirty="0"/>
          </a:p>
          <a:p>
            <a:pPr lvl="1"/>
            <a:r>
              <a:rPr lang="el-GR" sz="1800" dirty="0"/>
              <a:t>ψηφιακές συσκευές αναπαραγωγής πολυμέσων (συμπεριλαμβανομένων των </a:t>
            </a:r>
            <a:r>
              <a:rPr lang="el-GR" sz="1800" dirty="0" err="1"/>
              <a:t>κονσολών</a:t>
            </a:r>
            <a:r>
              <a:rPr lang="el-GR" sz="1800" dirty="0"/>
              <a:t> βιντεοπαιχνιδιών) ή </a:t>
            </a:r>
            <a:endParaRPr lang="en-US" sz="1800" dirty="0"/>
          </a:p>
          <a:p>
            <a:pPr lvl="1"/>
            <a:r>
              <a:rPr lang="el-GR" sz="1800" dirty="0"/>
              <a:t>τηλεοράσεις με ενσωματωμένες πλατφόρμες Smart TV.</a:t>
            </a:r>
          </a:p>
          <a:p>
            <a:r>
              <a:rPr lang="el-GR" sz="1800" dirty="0"/>
              <a:t>Οι υπηρεσίες </a:t>
            </a:r>
            <a:r>
              <a:rPr lang="el-GR" sz="1800" dirty="0" err="1"/>
              <a:t>Over</a:t>
            </a:r>
            <a:r>
              <a:rPr lang="el-GR" sz="1800" dirty="0"/>
              <a:t>-The-Top είχαν βαθύτατο αντίκτυπο στον τρόπο που καταναλώνουμε μέσα ενημέρωσης και ψυχαγωγίας. </a:t>
            </a:r>
            <a:endParaRPr lang="en-US" sz="1800" dirty="0"/>
          </a:p>
          <a:p>
            <a:r>
              <a:rPr lang="el-GR" sz="1800" dirty="0"/>
              <a:t>Οι υπηρεσίες OTT αναφέρονται στην παροχή βίντεο, ήχου και άλλου περιεχομένου μέσων ενημέρωσης μέσω του διαδικτύου, παρακάμπτοντας τους </a:t>
            </a:r>
            <a:r>
              <a:rPr lang="el-GR" sz="1800" b="1" dirty="0"/>
              <a:t>παραδοσιακούς </a:t>
            </a:r>
            <a:r>
              <a:rPr lang="el-GR" sz="1800" b="1" dirty="0" err="1"/>
              <a:t>παρόχους</a:t>
            </a:r>
            <a:r>
              <a:rPr lang="el-GR" sz="1800" b="1" dirty="0"/>
              <a:t> καλωδιακής ή δορυφορικής τηλεόρασης</a:t>
            </a:r>
            <a:r>
              <a:rPr lang="el-GR" sz="1800" dirty="0"/>
              <a:t>.</a:t>
            </a:r>
          </a:p>
          <a:p>
            <a:endParaRPr lang="el-GR" sz="1800" dirty="0"/>
          </a:p>
        </p:txBody>
      </p:sp>
    </p:spTree>
    <p:extLst>
      <p:ext uri="{BB962C8B-B14F-4D97-AF65-F5344CB8AC3E}">
        <p14:creationId xmlns:p14="http://schemas.microsoft.com/office/powerpoint/2010/main" val="394048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0" y="0"/>
            <a:ext cx="9144000" cy="1143000"/>
          </a:xfrm>
        </p:spPr>
        <p:txBody>
          <a:bodyPr/>
          <a:lstStyle/>
          <a:p>
            <a:pPr>
              <a:defRPr/>
            </a:pPr>
            <a:r>
              <a:rPr lang="en-US" sz="3600" dirty="0"/>
              <a:t>RTCP: </a:t>
            </a:r>
            <a:r>
              <a:rPr lang="el-GR" sz="3600" dirty="0"/>
              <a:t>πολλαπλοί αποστολείς/παραλήπτες (</a:t>
            </a:r>
            <a:r>
              <a:rPr lang="en-US" sz="3600" dirty="0"/>
              <a:t>multicast</a:t>
            </a:r>
            <a:r>
              <a:rPr lang="el-GR" sz="3600" dirty="0"/>
              <a:t>)</a:t>
            </a:r>
            <a:endParaRPr lang="en-US" sz="3600" dirty="0"/>
          </a:p>
        </p:txBody>
      </p:sp>
      <p:sp>
        <p:nvSpPr>
          <p:cNvPr id="356356" name="Text Box 4"/>
          <p:cNvSpPr txBox="1">
            <a:spLocks noChangeArrowheads="1"/>
          </p:cNvSpPr>
          <p:nvPr/>
        </p:nvSpPr>
        <p:spPr bwMode="auto">
          <a:xfrm>
            <a:off x="264242" y="4424046"/>
            <a:ext cx="8690262"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25425" indent="-225425">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marL="282575" indent="-282575">
              <a:spcBef>
                <a:spcPct val="10000"/>
              </a:spcBef>
              <a:buClr>
                <a:srgbClr val="000099"/>
              </a:buClr>
              <a:buSzPct val="100000"/>
              <a:buFont typeface="Wingdings" charset="2"/>
              <a:buChar char="§"/>
              <a:defRPr/>
            </a:pPr>
            <a:r>
              <a:rPr lang="el-GR" sz="2000" i="0" dirty="0">
                <a:latin typeface="Gill Sans Nova" panose="020B0602020104020203" pitchFamily="34" charset="0"/>
              </a:rPr>
              <a:t>Κάθε σύνοδος</a:t>
            </a:r>
            <a:r>
              <a:rPr lang="en-US" sz="2000" i="0" dirty="0">
                <a:latin typeface="Gill Sans Nova" panose="020B0602020104020203" pitchFamily="34" charset="0"/>
              </a:rPr>
              <a:t> RTP: </a:t>
            </a:r>
            <a:r>
              <a:rPr lang="el-GR" sz="2000" i="0" dirty="0">
                <a:latin typeface="Gill Sans Nova" panose="020B0602020104020203" pitchFamily="34" charset="0"/>
              </a:rPr>
              <a:t>αντιστοιχεί σε μία </a:t>
            </a:r>
            <a:r>
              <a:rPr lang="en-US" sz="2000" i="0" dirty="0">
                <a:latin typeface="Gill Sans Nova" panose="020B0602020104020203" pitchFamily="34" charset="0"/>
              </a:rPr>
              <a:t>multicast address; </a:t>
            </a:r>
            <a:r>
              <a:rPr lang="el-GR" sz="2000" dirty="0">
                <a:latin typeface="Gill Sans Nova" panose="020B0602020104020203" pitchFamily="34" charset="0"/>
              </a:rPr>
              <a:t>Όλα τα</a:t>
            </a:r>
            <a:r>
              <a:rPr lang="en-US" sz="2000" i="0" dirty="0">
                <a:latin typeface="Gill Sans Nova" panose="020B0602020104020203" pitchFamily="34" charset="0"/>
              </a:rPr>
              <a:t> RTP /RTCP </a:t>
            </a:r>
            <a:r>
              <a:rPr lang="el-GR" sz="2000" i="0" dirty="0">
                <a:latin typeface="Gill Sans Nova" panose="020B0602020104020203" pitchFamily="34" charset="0"/>
              </a:rPr>
              <a:t>πακέτα που ανήκουν στη σύνοδο χρησιμοποιούν την </a:t>
            </a:r>
            <a:r>
              <a:rPr lang="el-GR" sz="2000" dirty="0">
                <a:latin typeface="Gill Sans Nova" panose="020B0602020104020203" pitchFamily="34" charset="0"/>
              </a:rPr>
              <a:t>ίδια </a:t>
            </a:r>
            <a:r>
              <a:rPr lang="en-US" sz="2000" i="0" dirty="0">
                <a:latin typeface="Gill Sans Nova" panose="020B0602020104020203" pitchFamily="34" charset="0"/>
              </a:rPr>
              <a:t>multicast address</a:t>
            </a:r>
          </a:p>
          <a:p>
            <a:pPr marL="282575" indent="-282575">
              <a:spcBef>
                <a:spcPct val="10000"/>
              </a:spcBef>
              <a:buClr>
                <a:srgbClr val="000099"/>
              </a:buClr>
              <a:buSzPct val="100000"/>
              <a:buFont typeface="Wingdings" charset="2"/>
              <a:buChar char="§"/>
              <a:defRPr/>
            </a:pPr>
            <a:r>
              <a:rPr lang="en-US" sz="2000" i="0" dirty="0">
                <a:latin typeface="Gill Sans Nova" panose="020B0602020104020203" pitchFamily="34" charset="0"/>
              </a:rPr>
              <a:t>RTP, RTCP</a:t>
            </a:r>
            <a:r>
              <a:rPr lang="el-GR" sz="2000" i="0" dirty="0">
                <a:latin typeface="Gill Sans Nova" panose="020B0602020104020203" pitchFamily="34" charset="0"/>
              </a:rPr>
              <a:t> πακέτα/ροές διαχωρίζονται μεταξύ τους μέσω διακριτών αριθμών θυρών </a:t>
            </a:r>
          </a:p>
          <a:p>
            <a:pPr marL="282575" indent="-282575">
              <a:spcBef>
                <a:spcPct val="10000"/>
              </a:spcBef>
              <a:buClr>
                <a:srgbClr val="000099"/>
              </a:buClr>
              <a:buSzPct val="100000"/>
              <a:buFont typeface="Wingdings" charset="2"/>
              <a:buChar char="§"/>
              <a:defRPr/>
            </a:pPr>
            <a:r>
              <a:rPr lang="el-GR" sz="2000" dirty="0">
                <a:latin typeface="Gill Sans Nova" panose="020B0602020104020203" pitchFamily="34" charset="0"/>
              </a:rPr>
              <a:t>Για να μειωθεί η κίνηση</a:t>
            </a:r>
            <a:r>
              <a:rPr lang="en-US" sz="2000" i="0" dirty="0">
                <a:latin typeface="Gill Sans Nova" panose="020B0602020104020203" pitchFamily="34" charset="0"/>
              </a:rPr>
              <a:t>,</a:t>
            </a:r>
            <a:r>
              <a:rPr lang="el-GR" sz="2000" i="0" dirty="0">
                <a:latin typeface="Gill Sans Nova" panose="020B0602020104020203" pitchFamily="34" charset="0"/>
              </a:rPr>
              <a:t> κάθε συμμετέχοντας μειώνει τη κίνηση</a:t>
            </a:r>
            <a:r>
              <a:rPr lang="en-US" sz="2000" i="0" dirty="0">
                <a:latin typeface="Gill Sans Nova" panose="020B0602020104020203" pitchFamily="34" charset="0"/>
              </a:rPr>
              <a:t> RTCP </a:t>
            </a:r>
            <a:r>
              <a:rPr lang="el-GR" sz="2000" dirty="0">
                <a:latin typeface="Gill Sans Nova" panose="020B0602020104020203" pitchFamily="34" charset="0"/>
              </a:rPr>
              <a:t>όσο αυξάνεται ο αριθμός των συμμετεχόντων στη συνεδρία</a:t>
            </a:r>
            <a:endParaRPr lang="en-US" sz="1800" dirty="0">
              <a:latin typeface="Gill Sans Nova" panose="020B0602020104020203" pitchFamily="34" charset="0"/>
            </a:endParaRPr>
          </a:p>
          <a:p>
            <a:pPr>
              <a:defRPr/>
            </a:pPr>
            <a:endParaRPr lang="en-US" sz="2000" dirty="0">
              <a:latin typeface="Gill Sans Nova" panose="020B0602020104020203" pitchFamily="34" charset="0"/>
            </a:endParaRPr>
          </a:p>
        </p:txBody>
      </p:sp>
      <p:sp>
        <p:nvSpPr>
          <p:cNvPr id="20" name="Line 144"/>
          <p:cNvSpPr>
            <a:spLocks noChangeShapeType="1"/>
          </p:cNvSpPr>
          <p:nvPr/>
        </p:nvSpPr>
        <p:spPr bwMode="auto">
          <a:xfrm>
            <a:off x="4336323" y="1774558"/>
            <a:ext cx="14287" cy="1019175"/>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a:cs typeface="Arial"/>
            </a:endParaRPr>
          </a:p>
        </p:txBody>
      </p:sp>
      <p:sp>
        <p:nvSpPr>
          <p:cNvPr id="36" name="Line 245"/>
          <p:cNvSpPr>
            <a:spLocks noChangeShapeType="1"/>
          </p:cNvSpPr>
          <p:nvPr/>
        </p:nvSpPr>
        <p:spPr bwMode="auto">
          <a:xfrm>
            <a:off x="4890360" y="3374758"/>
            <a:ext cx="730250" cy="523875"/>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a:cs typeface="Arial"/>
            </a:endParaRPr>
          </a:p>
        </p:txBody>
      </p:sp>
      <p:sp>
        <p:nvSpPr>
          <p:cNvPr id="38" name="Line 247"/>
          <p:cNvSpPr>
            <a:spLocks noChangeShapeType="1"/>
          </p:cNvSpPr>
          <p:nvPr/>
        </p:nvSpPr>
        <p:spPr bwMode="auto">
          <a:xfrm flipH="1">
            <a:off x="3115535" y="3250933"/>
            <a:ext cx="1090613" cy="573088"/>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a:cs typeface="Arial"/>
            </a:endParaRPr>
          </a:p>
        </p:txBody>
      </p:sp>
      <p:grpSp>
        <p:nvGrpSpPr>
          <p:cNvPr id="113673" name="Group 542"/>
          <p:cNvGrpSpPr>
            <a:grpSpLocks/>
          </p:cNvGrpSpPr>
          <p:nvPr/>
        </p:nvGrpSpPr>
        <p:grpSpPr bwMode="auto">
          <a:xfrm>
            <a:off x="2444023" y="3609708"/>
            <a:ext cx="823912" cy="674688"/>
            <a:chOff x="-44" y="1473"/>
            <a:chExt cx="981" cy="1105"/>
          </a:xfrm>
        </p:grpSpPr>
        <p:pic>
          <p:nvPicPr>
            <p:cNvPr id="113732" name="Picture 529"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733"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a:p>
          </p:txBody>
        </p:sp>
      </p:grpSp>
      <p:grpSp>
        <p:nvGrpSpPr>
          <p:cNvPr id="113674" name="Group 249"/>
          <p:cNvGrpSpPr>
            <a:grpSpLocks/>
          </p:cNvGrpSpPr>
          <p:nvPr/>
        </p:nvGrpSpPr>
        <p:grpSpPr bwMode="auto">
          <a:xfrm>
            <a:off x="4145823" y="1534846"/>
            <a:ext cx="463550" cy="609600"/>
            <a:chOff x="4140" y="429"/>
            <a:chExt cx="1425" cy="2396"/>
          </a:xfrm>
        </p:grpSpPr>
        <p:sp>
          <p:nvSpPr>
            <p:cNvPr id="113700"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 name="Rectangle 251"/>
            <p:cNvSpPr>
              <a:spLocks noChangeArrowheads="1"/>
            </p:cNvSpPr>
            <p:nvPr/>
          </p:nvSpPr>
          <p:spPr bwMode="auto">
            <a:xfrm>
              <a:off x="4203" y="429"/>
              <a:ext cx="1049" cy="2284"/>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702"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3703"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8" name="Rectangle 254"/>
            <p:cNvSpPr>
              <a:spLocks noChangeArrowheads="1"/>
            </p:cNvSpPr>
            <p:nvPr/>
          </p:nvSpPr>
          <p:spPr bwMode="auto">
            <a:xfrm>
              <a:off x="4213" y="691"/>
              <a:ext cx="595" cy="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nvGrpSpPr>
            <p:cNvPr id="113705" name="Group 255"/>
            <p:cNvGrpSpPr>
              <a:grpSpLocks/>
            </p:cNvGrpSpPr>
            <p:nvPr/>
          </p:nvGrpSpPr>
          <p:grpSpPr bwMode="auto">
            <a:xfrm>
              <a:off x="4749" y="668"/>
              <a:ext cx="581" cy="145"/>
              <a:chOff x="614" y="2568"/>
              <a:chExt cx="725" cy="139"/>
            </a:xfrm>
          </p:grpSpPr>
          <p:sp>
            <p:nvSpPr>
              <p:cNvPr id="84" name="AutoShape 256"/>
              <p:cNvSpPr>
                <a:spLocks noChangeArrowheads="1"/>
              </p:cNvSpPr>
              <p:nvPr/>
            </p:nvSpPr>
            <p:spPr bwMode="auto">
              <a:xfrm>
                <a:off x="615" y="2566"/>
                <a:ext cx="725" cy="144"/>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5" name="AutoShape 257"/>
              <p:cNvSpPr>
                <a:spLocks noChangeArrowheads="1"/>
              </p:cNvSpPr>
              <p:nvPr/>
            </p:nvSpPr>
            <p:spPr bwMode="auto">
              <a:xfrm>
                <a:off x="634" y="2584"/>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sp>
          <p:nvSpPr>
            <p:cNvPr id="60" name="Rectangle 258"/>
            <p:cNvSpPr>
              <a:spLocks noChangeArrowheads="1"/>
            </p:cNvSpPr>
            <p:nvPr/>
          </p:nvSpPr>
          <p:spPr bwMode="auto">
            <a:xfrm>
              <a:off x="4223" y="1022"/>
              <a:ext cx="595"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nvGrpSpPr>
            <p:cNvPr id="113707" name="Group 259"/>
            <p:cNvGrpSpPr>
              <a:grpSpLocks/>
            </p:cNvGrpSpPr>
            <p:nvPr/>
          </p:nvGrpSpPr>
          <p:grpSpPr bwMode="auto">
            <a:xfrm>
              <a:off x="4747" y="994"/>
              <a:ext cx="581" cy="134"/>
              <a:chOff x="614" y="2568"/>
              <a:chExt cx="725" cy="139"/>
            </a:xfrm>
          </p:grpSpPr>
          <p:sp>
            <p:nvSpPr>
              <p:cNvPr id="82" name="AutoShape 260"/>
              <p:cNvSpPr>
                <a:spLocks noChangeArrowheads="1"/>
              </p:cNvSpPr>
              <p:nvPr/>
            </p:nvSpPr>
            <p:spPr bwMode="auto">
              <a:xfrm>
                <a:off x="612" y="2571"/>
                <a:ext cx="725" cy="13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3" name="AutoShape 261"/>
              <p:cNvSpPr>
                <a:spLocks noChangeArrowheads="1"/>
              </p:cNvSpPr>
              <p:nvPr/>
            </p:nvSpPr>
            <p:spPr bwMode="auto">
              <a:xfrm>
                <a:off x="624" y="2590"/>
                <a:ext cx="694" cy="10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sp>
          <p:nvSpPr>
            <p:cNvPr id="62" name="Rectangle 262"/>
            <p:cNvSpPr>
              <a:spLocks noChangeArrowheads="1"/>
            </p:cNvSpPr>
            <p:nvPr/>
          </p:nvSpPr>
          <p:spPr bwMode="auto">
            <a:xfrm>
              <a:off x="4218" y="1359"/>
              <a:ext cx="595"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3" name="Rectangle 263"/>
            <p:cNvSpPr>
              <a:spLocks noChangeArrowheads="1"/>
            </p:cNvSpPr>
            <p:nvPr/>
          </p:nvSpPr>
          <p:spPr bwMode="auto">
            <a:xfrm>
              <a:off x="4228" y="1652"/>
              <a:ext cx="595" cy="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nvGrpSpPr>
            <p:cNvPr id="113710" name="Group 264"/>
            <p:cNvGrpSpPr>
              <a:grpSpLocks/>
            </p:cNvGrpSpPr>
            <p:nvPr/>
          </p:nvGrpSpPr>
          <p:grpSpPr bwMode="auto">
            <a:xfrm>
              <a:off x="4735" y="1627"/>
              <a:ext cx="582" cy="151"/>
              <a:chOff x="614" y="2568"/>
              <a:chExt cx="725" cy="139"/>
            </a:xfrm>
          </p:grpSpPr>
          <p:sp>
            <p:nvSpPr>
              <p:cNvPr id="80" name="AutoShape 265"/>
              <p:cNvSpPr>
                <a:spLocks noChangeArrowheads="1"/>
              </p:cNvSpPr>
              <p:nvPr/>
            </p:nvSpPr>
            <p:spPr bwMode="auto">
              <a:xfrm>
                <a:off x="614" y="2568"/>
                <a:ext cx="717"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1" name="AutoShape 266"/>
              <p:cNvSpPr>
                <a:spLocks noChangeArrowheads="1"/>
              </p:cNvSpPr>
              <p:nvPr/>
            </p:nvSpPr>
            <p:spPr bwMode="auto">
              <a:xfrm>
                <a:off x="627" y="2585"/>
                <a:ext cx="687"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sp>
          <p:nvSpPr>
            <p:cNvPr id="113711"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113712" name="Group 268"/>
            <p:cNvGrpSpPr>
              <a:grpSpLocks/>
            </p:cNvGrpSpPr>
            <p:nvPr/>
          </p:nvGrpSpPr>
          <p:grpSpPr bwMode="auto">
            <a:xfrm>
              <a:off x="4739" y="1327"/>
              <a:ext cx="582" cy="139"/>
              <a:chOff x="614" y="2568"/>
              <a:chExt cx="725" cy="139"/>
            </a:xfrm>
          </p:grpSpPr>
          <p:sp>
            <p:nvSpPr>
              <p:cNvPr id="78" name="AutoShape 269"/>
              <p:cNvSpPr>
                <a:spLocks noChangeArrowheads="1"/>
              </p:cNvSpPr>
              <p:nvPr/>
            </p:nvSpPr>
            <p:spPr bwMode="auto">
              <a:xfrm>
                <a:off x="616" y="2568"/>
                <a:ext cx="723" cy="137"/>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9" name="AutoShape 270"/>
              <p:cNvSpPr>
                <a:spLocks noChangeArrowheads="1"/>
              </p:cNvSpPr>
              <p:nvPr/>
            </p:nvSpPr>
            <p:spPr bwMode="auto">
              <a:xfrm>
                <a:off x="634" y="2587"/>
                <a:ext cx="687"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sp>
          <p:nvSpPr>
            <p:cNvPr id="67" name="Rectangle 271"/>
            <p:cNvSpPr>
              <a:spLocks noChangeArrowheads="1"/>
            </p:cNvSpPr>
            <p:nvPr/>
          </p:nvSpPr>
          <p:spPr bwMode="auto">
            <a:xfrm>
              <a:off x="5248"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714"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3715"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0" name="Oval 274"/>
            <p:cNvSpPr>
              <a:spLocks noChangeArrowheads="1"/>
            </p:cNvSpPr>
            <p:nvPr/>
          </p:nvSpPr>
          <p:spPr bwMode="auto">
            <a:xfrm>
              <a:off x="5516" y="2613"/>
              <a:ext cx="49" cy="94"/>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717"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2" name="AutoShape 276"/>
            <p:cNvSpPr>
              <a:spLocks noChangeArrowheads="1"/>
            </p:cNvSpPr>
            <p:nvPr/>
          </p:nvSpPr>
          <p:spPr bwMode="auto">
            <a:xfrm>
              <a:off x="4140" y="2681"/>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3" name="AutoShape 277"/>
            <p:cNvSpPr>
              <a:spLocks noChangeArrowheads="1"/>
            </p:cNvSpPr>
            <p:nvPr/>
          </p:nvSpPr>
          <p:spPr bwMode="auto">
            <a:xfrm>
              <a:off x="4203" y="2713"/>
              <a:ext cx="1074"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4" name="Oval 278"/>
            <p:cNvSpPr>
              <a:spLocks noChangeArrowheads="1"/>
            </p:cNvSpPr>
            <p:nvPr/>
          </p:nvSpPr>
          <p:spPr bwMode="auto">
            <a:xfrm>
              <a:off x="4306" y="2382"/>
              <a:ext cx="161"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5" name="Oval 279"/>
            <p:cNvSpPr>
              <a:spLocks noChangeArrowheads="1"/>
            </p:cNvSpPr>
            <p:nvPr/>
          </p:nvSpPr>
          <p:spPr bwMode="auto">
            <a:xfrm>
              <a:off x="4486" y="2382"/>
              <a:ext cx="161"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a:solidFill>
                  <a:srgbClr val="FF0000"/>
                </a:solidFill>
                <a:cs typeface="Arial" charset="0"/>
              </a:endParaRPr>
            </a:p>
          </p:txBody>
        </p:sp>
        <p:sp>
          <p:nvSpPr>
            <p:cNvPr id="76" name="Oval 280"/>
            <p:cNvSpPr>
              <a:spLocks noChangeArrowheads="1"/>
            </p:cNvSpPr>
            <p:nvPr/>
          </p:nvSpPr>
          <p:spPr bwMode="auto">
            <a:xfrm>
              <a:off x="4662" y="2382"/>
              <a:ext cx="156" cy="137"/>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7" name="Rectangle 281"/>
            <p:cNvSpPr>
              <a:spLocks noChangeArrowheads="1"/>
            </p:cNvSpPr>
            <p:nvPr/>
          </p:nvSpPr>
          <p:spPr bwMode="auto">
            <a:xfrm>
              <a:off x="5062" y="1833"/>
              <a:ext cx="83" cy="761"/>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sp>
        <p:nvSpPr>
          <p:cNvPr id="113675" name="Freeform 7"/>
          <p:cNvSpPr>
            <a:spLocks/>
          </p:cNvSpPr>
          <p:nvPr/>
        </p:nvSpPr>
        <p:spPr bwMode="auto">
          <a:xfrm>
            <a:off x="3642585" y="2363521"/>
            <a:ext cx="1504950" cy="1341437"/>
          </a:xfrm>
          <a:custGeom>
            <a:avLst/>
            <a:gdLst>
              <a:gd name="T0" fmla="*/ 19032 w 2135"/>
              <a:gd name="T1" fmla="*/ 526244 h 1662"/>
              <a:gd name="T2" fmla="*/ 74014 w 2135"/>
              <a:gd name="T3" fmla="*/ 61341 h 1662"/>
              <a:gd name="T4" fmla="*/ 463116 w 2135"/>
              <a:gd name="T5" fmla="*/ 158196 h 1662"/>
              <a:gd name="T6" fmla="*/ 852218 w 2135"/>
              <a:gd name="T7" fmla="*/ 80712 h 1662"/>
              <a:gd name="T8" fmla="*/ 1410494 w 2135"/>
              <a:gd name="T9" fmla="*/ 327692 h 1662"/>
              <a:gd name="T10" fmla="*/ 1418953 w 2135"/>
              <a:gd name="T11" fmla="*/ 923348 h 1662"/>
              <a:gd name="T12" fmla="*/ 1114438 w 2135"/>
              <a:gd name="T13" fmla="*/ 1291396 h 1662"/>
              <a:gd name="T14" fmla="*/ 573079 w 2135"/>
              <a:gd name="T15" fmla="*/ 1223598 h 1662"/>
              <a:gd name="T16" fmla="*/ 353152 w 2135"/>
              <a:gd name="T17" fmla="*/ 1025046 h 1662"/>
              <a:gd name="T18" fmla="*/ 128996 w 2135"/>
              <a:gd name="T19" fmla="*/ 860393 h 1662"/>
              <a:gd name="T20" fmla="*/ 19032 w 2135"/>
              <a:gd name="T21" fmla="*/ 526244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99FF"/>
          </a:solidFill>
          <a:ln>
            <a:noFill/>
          </a:ln>
          <a:extLst>
            <a:ext uri="{91240B29-F687-4f45-9708-019B960494DF}">
              <a14:hiddenLine xmlns:a14="http://schemas.microsoft.com/office/drawing/2010/main" xmlns="" w="12700" cmpd="sng">
                <a:solidFill>
                  <a:srgbClr val="000000"/>
                </a:solidFill>
                <a:round/>
                <a:headEnd/>
                <a:tailEnd/>
              </a14:hiddenLine>
            </a:ext>
          </a:extLst>
        </p:spPr>
        <p:txBody>
          <a:bodyPr wrap="none" anchor="ctr"/>
          <a:lstStyle/>
          <a:p>
            <a:endParaRPr lang="en-US"/>
          </a:p>
        </p:txBody>
      </p:sp>
      <p:grpSp>
        <p:nvGrpSpPr>
          <p:cNvPr id="113676" name="Group 542"/>
          <p:cNvGrpSpPr>
            <a:grpSpLocks/>
          </p:cNvGrpSpPr>
          <p:nvPr/>
        </p:nvGrpSpPr>
        <p:grpSpPr bwMode="auto">
          <a:xfrm flipH="1">
            <a:off x="5431698" y="3598596"/>
            <a:ext cx="804862" cy="630237"/>
            <a:chOff x="-44" y="1473"/>
            <a:chExt cx="981" cy="1105"/>
          </a:xfrm>
        </p:grpSpPr>
        <p:pic>
          <p:nvPicPr>
            <p:cNvPr id="113698" name="Picture 529"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699"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a:p>
          </p:txBody>
        </p:sp>
      </p:grpSp>
      <p:sp>
        <p:nvSpPr>
          <p:cNvPr id="113677" name="Rectangle 2"/>
          <p:cNvSpPr>
            <a:spLocks noChangeArrowheads="1"/>
          </p:cNvSpPr>
          <p:nvPr/>
        </p:nvSpPr>
        <p:spPr bwMode="auto">
          <a:xfrm>
            <a:off x="6350860" y="3141396"/>
            <a:ext cx="711200"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lang="en-US"/>
          </a:p>
        </p:txBody>
      </p:sp>
      <p:grpSp>
        <p:nvGrpSpPr>
          <p:cNvPr id="133124" name="Group 133123"/>
          <p:cNvGrpSpPr>
            <a:grpSpLocks/>
          </p:cNvGrpSpPr>
          <p:nvPr/>
        </p:nvGrpSpPr>
        <p:grpSpPr bwMode="auto">
          <a:xfrm>
            <a:off x="4752241" y="1774559"/>
            <a:ext cx="2695197" cy="621133"/>
            <a:chOff x="5551334" y="1656839"/>
            <a:chExt cx="2699294" cy="621913"/>
          </a:xfrm>
        </p:grpSpPr>
        <p:grpSp>
          <p:nvGrpSpPr>
            <p:cNvPr id="113691" name="Group 283"/>
            <p:cNvGrpSpPr>
              <a:grpSpLocks/>
            </p:cNvGrpSpPr>
            <p:nvPr/>
          </p:nvGrpSpPr>
          <p:grpSpPr bwMode="auto">
            <a:xfrm>
              <a:off x="5608780" y="1939773"/>
              <a:ext cx="2641848" cy="338979"/>
              <a:chOff x="7478250" y="2696027"/>
              <a:chExt cx="2641848" cy="338979"/>
            </a:xfrm>
          </p:grpSpPr>
          <p:sp>
            <p:nvSpPr>
              <p:cNvPr id="113696" name="Rectangle 5"/>
              <p:cNvSpPr>
                <a:spLocks noChangeArrowheads="1"/>
              </p:cNvSpPr>
              <p:nvPr/>
            </p:nvSpPr>
            <p:spPr bwMode="auto">
              <a:xfrm>
                <a:off x="7512386" y="2744314"/>
                <a:ext cx="635007" cy="256235"/>
              </a:xfrm>
              <a:prstGeom prst="rect">
                <a:avLst/>
              </a:prstGeom>
              <a:solidFill>
                <a:srgbClr val="006633"/>
              </a:solidFill>
              <a:ln w="15875">
                <a:solidFill>
                  <a:srgbClr val="FFFFFF"/>
                </a:solidFill>
                <a:miter lim="800000"/>
                <a:headEnd/>
                <a:tailEnd/>
              </a:ln>
            </p:spPr>
            <p:txBody>
              <a:bodyPr wrap="none"/>
              <a:lstStyle/>
              <a:p>
                <a:endParaRPr lang="en-US"/>
              </a:p>
            </p:txBody>
          </p:sp>
          <p:sp>
            <p:nvSpPr>
              <p:cNvPr id="113697" name="TextBox 1"/>
              <p:cNvSpPr txBox="1">
                <a:spLocks noChangeArrowheads="1"/>
              </p:cNvSpPr>
              <p:nvPr/>
            </p:nvSpPr>
            <p:spPr bwMode="auto">
              <a:xfrm>
                <a:off x="7478250" y="2696027"/>
                <a:ext cx="2641848" cy="338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chemeClr val="bg1"/>
                    </a:solidFill>
                    <a:latin typeface="Arial" charset="0"/>
                    <a:cs typeface="Arial" charset="0"/>
                  </a:rPr>
                  <a:t>RTCP</a:t>
                </a:r>
                <a:r>
                  <a:rPr lang="el-GR" sz="1600" i="0" dirty="0">
                    <a:solidFill>
                      <a:schemeClr val="bg1"/>
                    </a:solidFill>
                    <a:latin typeface="Arial" charset="0"/>
                    <a:cs typeface="Arial" charset="0"/>
                  </a:rPr>
                  <a:t> </a:t>
                </a:r>
                <a:r>
                  <a:rPr lang="en-US" sz="1600" i="0" dirty="0">
                    <a:solidFill>
                      <a:srgbClr val="C00000"/>
                    </a:solidFill>
                    <a:latin typeface="Arial" charset="0"/>
                    <a:cs typeface="Arial" charset="0"/>
                  </a:rPr>
                  <a:t>SR</a:t>
                </a:r>
                <a:r>
                  <a:rPr lang="el-GR" sz="1600" i="0" dirty="0">
                    <a:solidFill>
                      <a:srgbClr val="C00000"/>
                    </a:solidFill>
                    <a:latin typeface="Arial" charset="0"/>
                    <a:cs typeface="Arial" charset="0"/>
                  </a:rPr>
                  <a:t> – </a:t>
                </a:r>
                <a:r>
                  <a:rPr lang="en-US" sz="1600" i="0" dirty="0">
                    <a:solidFill>
                      <a:srgbClr val="C00000"/>
                    </a:solidFill>
                    <a:latin typeface="Arial" charset="0"/>
                    <a:cs typeface="Arial" charset="0"/>
                  </a:rPr>
                  <a:t>Sender Report</a:t>
                </a:r>
              </a:p>
            </p:txBody>
          </p:sp>
        </p:grpSp>
        <p:grpSp>
          <p:nvGrpSpPr>
            <p:cNvPr id="113692" name="Group 284"/>
            <p:cNvGrpSpPr>
              <a:grpSpLocks/>
            </p:cNvGrpSpPr>
            <p:nvPr/>
          </p:nvGrpSpPr>
          <p:grpSpPr bwMode="auto">
            <a:xfrm>
              <a:off x="5641957" y="1656839"/>
              <a:ext cx="635007" cy="338554"/>
              <a:chOff x="7211741" y="3297766"/>
              <a:chExt cx="635007" cy="338554"/>
            </a:xfrm>
          </p:grpSpPr>
          <p:sp>
            <p:nvSpPr>
              <p:cNvPr id="113694" name="Rectangle 289"/>
              <p:cNvSpPr>
                <a:spLocks noChangeArrowheads="1"/>
              </p:cNvSpPr>
              <p:nvPr/>
            </p:nvSpPr>
            <p:spPr bwMode="auto">
              <a:xfrm>
                <a:off x="7211741" y="3342340"/>
                <a:ext cx="635007" cy="256235"/>
              </a:xfrm>
              <a:prstGeom prst="rect">
                <a:avLst/>
              </a:prstGeom>
              <a:solidFill>
                <a:srgbClr val="000099"/>
              </a:solidFill>
              <a:ln w="15875">
                <a:solidFill>
                  <a:srgbClr val="FFFFFF"/>
                </a:solidFill>
                <a:miter lim="800000"/>
                <a:headEnd/>
                <a:tailEnd/>
              </a:ln>
            </p:spPr>
            <p:txBody>
              <a:bodyPr wrap="none"/>
              <a:lstStyle/>
              <a:p>
                <a:endParaRPr lang="en-US"/>
              </a:p>
            </p:txBody>
          </p:sp>
          <p:sp>
            <p:nvSpPr>
              <p:cNvPr id="113695" name="TextBox 290"/>
              <p:cNvSpPr txBox="1">
                <a:spLocks noChangeArrowheads="1"/>
              </p:cNvSpPr>
              <p:nvPr/>
            </p:nvSpPr>
            <p:spPr bwMode="auto">
              <a:xfrm>
                <a:off x="7237021" y="3297766"/>
                <a:ext cx="58762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a:solidFill>
                      <a:schemeClr val="bg1"/>
                    </a:solidFill>
                    <a:latin typeface="Arial" charset="0"/>
                    <a:cs typeface="Arial" charset="0"/>
                  </a:rPr>
                  <a:t>RTP</a:t>
                </a:r>
              </a:p>
            </p:txBody>
          </p:sp>
        </p:grpSp>
        <p:cxnSp>
          <p:nvCxnSpPr>
            <p:cNvPr id="113693" name="Straight Connector 133122"/>
            <p:cNvCxnSpPr>
              <a:cxnSpLocks noChangeShapeType="1"/>
            </p:cNvCxnSpPr>
            <p:nvPr/>
          </p:nvCxnSpPr>
          <p:spPr bwMode="auto">
            <a:xfrm>
              <a:off x="5551334" y="1698001"/>
              <a:ext cx="0" cy="556488"/>
            </a:xfrm>
            <a:prstGeom prst="line">
              <a:avLst/>
            </a:prstGeom>
            <a:noFill/>
            <a:ln w="25400">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33133" name="Group 133132"/>
          <p:cNvGrpSpPr>
            <a:grpSpLocks/>
          </p:cNvGrpSpPr>
          <p:nvPr/>
        </p:nvGrpSpPr>
        <p:grpSpPr bwMode="auto">
          <a:xfrm>
            <a:off x="5199921" y="2996933"/>
            <a:ext cx="3064932" cy="501650"/>
            <a:chOff x="4842917" y="2593584"/>
            <a:chExt cx="3066573" cy="502773"/>
          </a:xfrm>
        </p:grpSpPr>
        <p:grpSp>
          <p:nvGrpSpPr>
            <p:cNvPr id="113687" name="Group 299"/>
            <p:cNvGrpSpPr>
              <a:grpSpLocks/>
            </p:cNvGrpSpPr>
            <p:nvPr/>
          </p:nvGrpSpPr>
          <p:grpSpPr bwMode="auto">
            <a:xfrm>
              <a:off x="5053719" y="2593584"/>
              <a:ext cx="2855771" cy="339312"/>
              <a:chOff x="7478250" y="2696027"/>
              <a:chExt cx="2855771" cy="339312"/>
            </a:xfrm>
          </p:grpSpPr>
          <p:sp>
            <p:nvSpPr>
              <p:cNvPr id="113689" name="Rectangle 304"/>
              <p:cNvSpPr>
                <a:spLocks noChangeArrowheads="1"/>
              </p:cNvSpPr>
              <p:nvPr/>
            </p:nvSpPr>
            <p:spPr bwMode="auto">
              <a:xfrm>
                <a:off x="7512386" y="2744314"/>
                <a:ext cx="635007" cy="256235"/>
              </a:xfrm>
              <a:prstGeom prst="rect">
                <a:avLst/>
              </a:prstGeom>
              <a:solidFill>
                <a:srgbClr val="006633"/>
              </a:solidFill>
              <a:ln w="15875">
                <a:solidFill>
                  <a:srgbClr val="FFFFFF"/>
                </a:solidFill>
                <a:miter lim="800000"/>
                <a:headEnd/>
                <a:tailEnd/>
              </a:ln>
            </p:spPr>
            <p:txBody>
              <a:bodyPr wrap="none"/>
              <a:lstStyle/>
              <a:p>
                <a:endParaRPr lang="en-US"/>
              </a:p>
            </p:txBody>
          </p:sp>
          <p:sp>
            <p:nvSpPr>
              <p:cNvPr id="113690" name="TextBox 305"/>
              <p:cNvSpPr txBox="1">
                <a:spLocks noChangeArrowheads="1"/>
              </p:cNvSpPr>
              <p:nvPr/>
            </p:nvSpPr>
            <p:spPr bwMode="auto">
              <a:xfrm>
                <a:off x="7478250" y="2696027"/>
                <a:ext cx="2855771" cy="33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chemeClr val="bg1"/>
                    </a:solidFill>
                    <a:latin typeface="Arial" charset="0"/>
                    <a:cs typeface="Arial" charset="0"/>
                  </a:rPr>
                  <a:t>RTCP  </a:t>
                </a:r>
                <a:r>
                  <a:rPr lang="en-US" sz="1600" i="0" dirty="0">
                    <a:solidFill>
                      <a:srgbClr val="C00000"/>
                    </a:solidFill>
                    <a:latin typeface="Arial" charset="0"/>
                    <a:cs typeface="Arial" charset="0"/>
                  </a:rPr>
                  <a:t>RR – Receiver Report</a:t>
                </a:r>
              </a:p>
            </p:txBody>
          </p:sp>
        </p:grpSp>
        <p:cxnSp>
          <p:nvCxnSpPr>
            <p:cNvPr id="113688" name="Straight Connector 301"/>
            <p:cNvCxnSpPr>
              <a:cxnSpLocks noChangeShapeType="1"/>
            </p:cNvCxnSpPr>
            <p:nvPr/>
          </p:nvCxnSpPr>
          <p:spPr bwMode="auto">
            <a:xfrm flipH="1" flipV="1">
              <a:off x="4842917" y="2767983"/>
              <a:ext cx="494353" cy="328374"/>
            </a:xfrm>
            <a:prstGeom prst="line">
              <a:avLst/>
            </a:prstGeom>
            <a:noFill/>
            <a:ln w="25400">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33134" name="Group 133133"/>
          <p:cNvGrpSpPr>
            <a:grpSpLocks/>
          </p:cNvGrpSpPr>
          <p:nvPr/>
        </p:nvGrpSpPr>
        <p:grpSpPr bwMode="auto">
          <a:xfrm>
            <a:off x="2652640" y="3078973"/>
            <a:ext cx="1086132" cy="457011"/>
            <a:chOff x="2303200" y="2718914"/>
            <a:chExt cx="1087175" cy="458245"/>
          </a:xfrm>
        </p:grpSpPr>
        <p:grpSp>
          <p:nvGrpSpPr>
            <p:cNvPr id="113683" name="Group 309"/>
            <p:cNvGrpSpPr>
              <a:grpSpLocks/>
            </p:cNvGrpSpPr>
            <p:nvPr/>
          </p:nvGrpSpPr>
          <p:grpSpPr bwMode="auto">
            <a:xfrm>
              <a:off x="2303200" y="2718914"/>
              <a:ext cx="1087175" cy="339468"/>
              <a:chOff x="7478250" y="2688258"/>
              <a:chExt cx="1087175" cy="339468"/>
            </a:xfrm>
          </p:grpSpPr>
          <p:sp>
            <p:nvSpPr>
              <p:cNvPr id="113685" name="Rectangle 310"/>
              <p:cNvSpPr>
                <a:spLocks noChangeArrowheads="1"/>
              </p:cNvSpPr>
              <p:nvPr/>
            </p:nvSpPr>
            <p:spPr bwMode="auto">
              <a:xfrm>
                <a:off x="7512386" y="2744314"/>
                <a:ext cx="635007" cy="256235"/>
              </a:xfrm>
              <a:prstGeom prst="rect">
                <a:avLst/>
              </a:prstGeom>
              <a:solidFill>
                <a:srgbClr val="006633"/>
              </a:solidFill>
              <a:ln w="15875">
                <a:solidFill>
                  <a:srgbClr val="FFFFFF"/>
                </a:solidFill>
                <a:miter lim="800000"/>
                <a:headEnd/>
                <a:tailEnd/>
              </a:ln>
            </p:spPr>
            <p:txBody>
              <a:bodyPr wrap="none"/>
              <a:lstStyle/>
              <a:p>
                <a:endParaRPr lang="en-US"/>
              </a:p>
            </p:txBody>
          </p:sp>
          <p:sp>
            <p:nvSpPr>
              <p:cNvPr id="113686" name="TextBox 311"/>
              <p:cNvSpPr txBox="1">
                <a:spLocks noChangeArrowheads="1"/>
              </p:cNvSpPr>
              <p:nvPr/>
            </p:nvSpPr>
            <p:spPr bwMode="auto">
              <a:xfrm>
                <a:off x="7478250" y="2688258"/>
                <a:ext cx="1087175" cy="339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a:solidFill>
                      <a:schemeClr val="bg1"/>
                    </a:solidFill>
                    <a:latin typeface="Arial" charset="0"/>
                    <a:cs typeface="Arial" charset="0"/>
                  </a:rPr>
                  <a:t>RTCP </a:t>
                </a:r>
                <a:r>
                  <a:rPr lang="en-US" sz="1600" i="0">
                    <a:solidFill>
                      <a:srgbClr val="C00000"/>
                    </a:solidFill>
                    <a:latin typeface="Arial" charset="0"/>
                    <a:cs typeface="Arial" charset="0"/>
                  </a:rPr>
                  <a:t>RR</a:t>
                </a:r>
              </a:p>
            </p:txBody>
          </p:sp>
        </p:grpSp>
        <p:cxnSp>
          <p:nvCxnSpPr>
            <p:cNvPr id="113684" name="Straight Connector 312"/>
            <p:cNvCxnSpPr>
              <a:cxnSpLocks noChangeShapeType="1"/>
            </p:cNvCxnSpPr>
            <p:nvPr/>
          </p:nvCxnSpPr>
          <p:spPr bwMode="auto">
            <a:xfrm flipV="1">
              <a:off x="2793116" y="2879927"/>
              <a:ext cx="590621" cy="297232"/>
            </a:xfrm>
            <a:prstGeom prst="line">
              <a:avLst/>
            </a:prstGeom>
            <a:noFill/>
            <a:ln w="25400">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13681" name="TextBox 133131"/>
          <p:cNvSpPr txBox="1">
            <a:spLocks noChangeArrowheads="1"/>
          </p:cNvSpPr>
          <p:nvPr/>
        </p:nvSpPr>
        <p:spPr bwMode="auto">
          <a:xfrm>
            <a:off x="3182210" y="1672958"/>
            <a:ext cx="8905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a:latin typeface="Arial" charset="0"/>
                <a:cs typeface="Arial" charset="0"/>
              </a:rPr>
              <a:t>sender</a:t>
            </a:r>
          </a:p>
        </p:txBody>
      </p:sp>
      <p:sp>
        <p:nvSpPr>
          <p:cNvPr id="113682" name="TextBox 317"/>
          <p:cNvSpPr txBox="1">
            <a:spLocks noChangeArrowheads="1"/>
          </p:cNvSpPr>
          <p:nvPr/>
        </p:nvSpPr>
        <p:spPr bwMode="auto">
          <a:xfrm>
            <a:off x="3791810" y="3665271"/>
            <a:ext cx="11207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a:latin typeface="Arial" charset="0"/>
                <a:cs typeface="Arial" charset="0"/>
              </a:rPr>
              <a:t>receivers</a:t>
            </a:r>
          </a:p>
        </p:txBody>
      </p:sp>
    </p:spTree>
    <p:extLst>
      <p:ext uri="{BB962C8B-B14F-4D97-AF65-F5344CB8AC3E}">
        <p14:creationId xmlns:p14="http://schemas.microsoft.com/office/powerpoint/2010/main" val="2151847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3124"/>
                                        </p:tgtEl>
                                        <p:attrNameLst>
                                          <p:attrName>style.visibility</p:attrName>
                                        </p:attrNameLst>
                                      </p:cBhvr>
                                      <p:to>
                                        <p:strVal val="visible"/>
                                      </p:to>
                                    </p:set>
                                    <p:animEffect transition="in" filter="wipe(up)">
                                      <p:cBhvr>
                                        <p:cTn id="7" dur="500"/>
                                        <p:tgtEl>
                                          <p:spTgt spid="133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3133"/>
                                        </p:tgtEl>
                                        <p:attrNameLst>
                                          <p:attrName>style.visibility</p:attrName>
                                        </p:attrNameLst>
                                      </p:cBhvr>
                                      <p:to>
                                        <p:strVal val="visible"/>
                                      </p:to>
                                    </p:set>
                                    <p:animEffect transition="in" filter="wipe(down)">
                                      <p:cBhvr>
                                        <p:cTn id="12" dur="500"/>
                                        <p:tgtEl>
                                          <p:spTgt spid="133133"/>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133134"/>
                                        </p:tgtEl>
                                        <p:attrNameLst>
                                          <p:attrName>style.visibility</p:attrName>
                                        </p:attrNameLst>
                                      </p:cBhvr>
                                      <p:to>
                                        <p:strVal val="visible"/>
                                      </p:to>
                                    </p:set>
                                    <p:animEffect transition="in" filter="wipe(down)">
                                      <p:cBhvr>
                                        <p:cTn id="16" dur="500"/>
                                        <p:tgtEl>
                                          <p:spTgt spid="133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7E265A5B-1241-4735-8E2A-DC843A699414}"/>
              </a:ext>
            </a:extLst>
          </p:cNvPr>
          <p:cNvSpPr>
            <a:spLocks noGrp="1"/>
          </p:cNvSpPr>
          <p:nvPr>
            <p:ph type="title"/>
          </p:nvPr>
        </p:nvSpPr>
        <p:spPr/>
        <p:txBody>
          <a:bodyPr/>
          <a:lstStyle/>
          <a:p>
            <a:r>
              <a:rPr lang="el-GR" dirty="0" err="1"/>
              <a:t>Καλωδιακη</a:t>
            </a:r>
            <a:r>
              <a:rPr lang="el-GR" dirty="0"/>
              <a:t> </a:t>
            </a:r>
            <a:r>
              <a:rPr lang="el-GR" dirty="0" err="1"/>
              <a:t>τηλεοραση</a:t>
            </a:r>
            <a:endParaRPr lang="el-GR" dirty="0"/>
          </a:p>
        </p:txBody>
      </p:sp>
      <p:sp>
        <p:nvSpPr>
          <p:cNvPr id="4" name="Θέση κειμένου 3">
            <a:extLst>
              <a:ext uri="{FF2B5EF4-FFF2-40B4-BE49-F238E27FC236}">
                <a16:creationId xmlns:a16="http://schemas.microsoft.com/office/drawing/2014/main" id="{73C619A9-036D-4647-A074-F3026C666498}"/>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1472269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1 - Τίτλος"/>
          <p:cNvSpPr>
            <a:spLocks noGrp="1"/>
          </p:cNvSpPr>
          <p:nvPr>
            <p:ph type="title"/>
          </p:nvPr>
        </p:nvSpPr>
        <p:spPr/>
        <p:txBody>
          <a:bodyPr/>
          <a:lstStyle/>
          <a:p>
            <a:r>
              <a:rPr lang="el-GR"/>
              <a:t>Δίκτυο καλωδιακής πρόσβασης</a:t>
            </a:r>
          </a:p>
        </p:txBody>
      </p:sp>
      <p:sp>
        <p:nvSpPr>
          <p:cNvPr id="224260" name="Rectangle 44"/>
          <p:cNvSpPr>
            <a:spLocks noChangeArrowheads="1"/>
          </p:cNvSpPr>
          <p:nvPr/>
        </p:nvSpPr>
        <p:spPr bwMode="auto">
          <a:xfrm>
            <a:off x="1084965" y="3309849"/>
            <a:ext cx="955675" cy="700087"/>
          </a:xfrm>
          <a:prstGeom prst="rect">
            <a:avLst/>
          </a:prstGeom>
          <a:noFill/>
          <a:ln w="9525">
            <a:solidFill>
              <a:schemeClr val="tx1"/>
            </a:solidFill>
            <a:prstDash val="dashDot"/>
            <a:miter lim="800000"/>
            <a:headEnd/>
            <a:tailEnd/>
          </a:ln>
        </p:spPr>
        <p:txBody>
          <a:bodyPr wrap="none" anchor="ctr"/>
          <a:lstStyle/>
          <a:p>
            <a:pPr eaLnBrk="0" hangingPunct="0"/>
            <a:endParaRPr lang="el-GR" sz="2400" i="0">
              <a:solidFill>
                <a:srgbClr val="000000"/>
              </a:solidFill>
              <a:latin typeface="Times New Roman" pitchFamily="18" charset="0"/>
            </a:endParaRPr>
          </a:p>
        </p:txBody>
      </p:sp>
      <p:sp>
        <p:nvSpPr>
          <p:cNvPr id="224261" name="Text Box 45"/>
          <p:cNvSpPr txBox="1">
            <a:spLocks noChangeArrowheads="1"/>
          </p:cNvSpPr>
          <p:nvPr/>
        </p:nvSpPr>
        <p:spPr bwMode="auto">
          <a:xfrm>
            <a:off x="623888" y="2073275"/>
            <a:ext cx="1925637" cy="287338"/>
          </a:xfrm>
          <a:prstGeom prst="rect">
            <a:avLst/>
          </a:prstGeom>
          <a:noFill/>
          <a:ln w="9525">
            <a:noFill/>
            <a:miter lim="800000"/>
            <a:headEnd/>
            <a:tailEnd/>
          </a:ln>
        </p:spPr>
        <p:txBody>
          <a:bodyPr>
            <a:spAutoFit/>
          </a:bodyPr>
          <a:lstStyle/>
          <a:p>
            <a:pPr algn="ctr" eaLnBrk="0" hangingPunct="0">
              <a:lnSpc>
                <a:spcPct val="80000"/>
              </a:lnSpc>
            </a:pPr>
            <a:r>
              <a:rPr lang="en-US" sz="1600" i="0">
                <a:solidFill>
                  <a:srgbClr val="000000"/>
                </a:solidFill>
                <a:latin typeface="Arial" charset="0"/>
              </a:rPr>
              <a:t>cable headend</a:t>
            </a:r>
          </a:p>
        </p:txBody>
      </p:sp>
      <p:sp>
        <p:nvSpPr>
          <p:cNvPr id="224262" name="Text Box 126"/>
          <p:cNvSpPr txBox="1">
            <a:spLocks noChangeArrowheads="1"/>
          </p:cNvSpPr>
          <p:nvPr/>
        </p:nvSpPr>
        <p:spPr bwMode="auto">
          <a:xfrm>
            <a:off x="1049338" y="2584450"/>
            <a:ext cx="950912" cy="336550"/>
          </a:xfrm>
          <a:prstGeom prst="rect">
            <a:avLst/>
          </a:prstGeom>
          <a:noFill/>
          <a:ln w="9525">
            <a:noFill/>
            <a:miter lim="800000"/>
            <a:headEnd/>
            <a:tailEnd/>
          </a:ln>
        </p:spPr>
        <p:txBody>
          <a:bodyPr>
            <a:spAutoFit/>
          </a:bodyPr>
          <a:lstStyle/>
          <a:p>
            <a:r>
              <a:rPr lang="en-US" sz="1600" i="0" dirty="0">
                <a:solidFill>
                  <a:srgbClr val="000000"/>
                </a:solidFill>
                <a:latin typeface="Arial" charset="0"/>
                <a:ea typeface="ＭＳ Ｐゴシック" charset="-128"/>
                <a:cs typeface="Arial" charset="0"/>
              </a:rPr>
              <a:t>CMTS</a:t>
            </a:r>
          </a:p>
        </p:txBody>
      </p:sp>
      <p:sp>
        <p:nvSpPr>
          <p:cNvPr id="224263" name="AutoShape 127"/>
          <p:cNvSpPr>
            <a:spLocks noChangeArrowheads="1"/>
          </p:cNvSpPr>
          <p:nvPr/>
        </p:nvSpPr>
        <p:spPr bwMode="auto">
          <a:xfrm>
            <a:off x="1089025" y="2351088"/>
            <a:ext cx="1206500" cy="261937"/>
          </a:xfrm>
          <a:prstGeom prst="triangle">
            <a:avLst>
              <a:gd name="adj" fmla="val 50000"/>
            </a:avLst>
          </a:prstGeom>
          <a:noFill/>
          <a:ln w="9525">
            <a:solidFill>
              <a:schemeClr val="tx1"/>
            </a:solidFill>
            <a:prstDash val="dashDot"/>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grpSp>
        <p:nvGrpSpPr>
          <p:cNvPr id="224264" name="Group 128"/>
          <p:cNvGrpSpPr>
            <a:grpSpLocks/>
          </p:cNvGrpSpPr>
          <p:nvPr/>
        </p:nvGrpSpPr>
        <p:grpSpPr bwMode="auto">
          <a:xfrm>
            <a:off x="481013" y="3727450"/>
            <a:ext cx="2000250" cy="811213"/>
            <a:chOff x="3240" y="1830"/>
            <a:chExt cx="1372" cy="723"/>
          </a:xfrm>
        </p:grpSpPr>
        <p:sp>
          <p:nvSpPr>
            <p:cNvPr id="224393" name="Freeform 129"/>
            <p:cNvSpPr>
              <a:spLocks/>
            </p:cNvSpPr>
            <p:nvPr/>
          </p:nvSpPr>
          <p:spPr bwMode="auto">
            <a:xfrm>
              <a:off x="3240" y="1830"/>
              <a:ext cx="1372" cy="723"/>
            </a:xfrm>
            <a:custGeom>
              <a:avLst/>
              <a:gdLst>
                <a:gd name="T0" fmla="*/ 145855 w 765"/>
                <a:gd name="T1" fmla="*/ 931 h 459"/>
                <a:gd name="T2" fmla="*/ 99268 w 765"/>
                <a:gd name="T3" fmla="*/ 6562 h 459"/>
                <a:gd name="T4" fmla="*/ 32950 w 765"/>
                <a:gd name="T5" fmla="*/ 9426 h 459"/>
                <a:gd name="T6" fmla="*/ 4821 w 765"/>
                <a:gd name="T7" fmla="*/ 31576 h 459"/>
                <a:gd name="T8" fmla="*/ 61950 w 765"/>
                <a:gd name="T9" fmla="*/ 41713 h 459"/>
                <a:gd name="T10" fmla="*/ 119240 w 765"/>
                <a:gd name="T11" fmla="*/ 40071 h 459"/>
                <a:gd name="T12" fmla="*/ 201010 w 765"/>
                <a:gd name="T13" fmla="*/ 41713 h 459"/>
                <a:gd name="T14" fmla="*/ 240274 w 765"/>
                <a:gd name="T15" fmla="*/ 40797 h 459"/>
                <a:gd name="T16" fmla="*/ 258901 w 765"/>
                <a:gd name="T17" fmla="*/ 34980 h 459"/>
                <a:gd name="T18" fmla="*/ 258196 w 765"/>
                <a:gd name="T19" fmla="*/ 14847 h 459"/>
                <a:gd name="T20" fmla="*/ 227858 w 765"/>
                <a:gd name="T21" fmla="*/ 3221 h 459"/>
                <a:gd name="T22" fmla="*/ 145855 w 765"/>
                <a:gd name="T23" fmla="*/ 931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00CCFF"/>
                </a:gs>
                <a:gs pos="100000">
                  <a:schemeClr val="bg1"/>
                </a:gs>
              </a:gsLst>
              <a:lin ang="0" scaled="1"/>
            </a:gradFill>
            <a:ln w="9525">
              <a:noFill/>
              <a:round/>
              <a:headEnd/>
              <a:tailEnd/>
            </a:ln>
          </p:spPr>
          <p:txBody>
            <a:bodyPr/>
            <a:lstStyle/>
            <a:p>
              <a:endParaRPr lang="el-GR"/>
            </a:p>
          </p:txBody>
        </p:sp>
        <p:sp>
          <p:nvSpPr>
            <p:cNvPr id="224394" name="Line 130"/>
            <p:cNvSpPr>
              <a:spLocks noChangeShapeType="1"/>
            </p:cNvSpPr>
            <p:nvPr/>
          </p:nvSpPr>
          <p:spPr bwMode="auto">
            <a:xfrm flipV="1">
              <a:off x="3763" y="2054"/>
              <a:ext cx="108" cy="75"/>
            </a:xfrm>
            <a:prstGeom prst="line">
              <a:avLst/>
            </a:prstGeom>
            <a:noFill/>
            <a:ln w="9525">
              <a:solidFill>
                <a:schemeClr val="tx1"/>
              </a:solidFill>
              <a:round/>
              <a:headEnd/>
              <a:tailEnd/>
            </a:ln>
          </p:spPr>
          <p:txBody>
            <a:bodyPr/>
            <a:lstStyle/>
            <a:p>
              <a:endParaRPr lang="el-GR"/>
            </a:p>
          </p:txBody>
        </p:sp>
        <p:sp>
          <p:nvSpPr>
            <p:cNvPr id="224395" name="Line 131"/>
            <p:cNvSpPr>
              <a:spLocks noChangeShapeType="1"/>
            </p:cNvSpPr>
            <p:nvPr/>
          </p:nvSpPr>
          <p:spPr bwMode="auto">
            <a:xfrm>
              <a:off x="3616" y="2204"/>
              <a:ext cx="0" cy="72"/>
            </a:xfrm>
            <a:prstGeom prst="line">
              <a:avLst/>
            </a:prstGeom>
            <a:noFill/>
            <a:ln w="9525">
              <a:solidFill>
                <a:schemeClr val="tx1"/>
              </a:solidFill>
              <a:round/>
              <a:headEnd/>
              <a:tailEnd/>
            </a:ln>
          </p:spPr>
          <p:txBody>
            <a:bodyPr/>
            <a:lstStyle/>
            <a:p>
              <a:endParaRPr lang="el-GR"/>
            </a:p>
          </p:txBody>
        </p:sp>
        <p:sp>
          <p:nvSpPr>
            <p:cNvPr id="224396" name="Line 132"/>
            <p:cNvSpPr>
              <a:spLocks noChangeShapeType="1"/>
            </p:cNvSpPr>
            <p:nvPr/>
          </p:nvSpPr>
          <p:spPr bwMode="auto">
            <a:xfrm flipV="1">
              <a:off x="3763" y="2114"/>
              <a:ext cx="226" cy="252"/>
            </a:xfrm>
            <a:prstGeom prst="line">
              <a:avLst/>
            </a:prstGeom>
            <a:noFill/>
            <a:ln w="9525">
              <a:solidFill>
                <a:schemeClr val="tx1"/>
              </a:solidFill>
              <a:round/>
              <a:headEnd/>
              <a:tailEnd/>
            </a:ln>
          </p:spPr>
          <p:txBody>
            <a:bodyPr/>
            <a:lstStyle/>
            <a:p>
              <a:endParaRPr lang="el-GR"/>
            </a:p>
          </p:txBody>
        </p:sp>
        <p:sp>
          <p:nvSpPr>
            <p:cNvPr id="224397" name="Line 133"/>
            <p:cNvSpPr>
              <a:spLocks noChangeShapeType="1"/>
            </p:cNvSpPr>
            <p:nvPr/>
          </p:nvSpPr>
          <p:spPr bwMode="auto">
            <a:xfrm>
              <a:off x="4076" y="2113"/>
              <a:ext cx="0" cy="171"/>
            </a:xfrm>
            <a:prstGeom prst="line">
              <a:avLst/>
            </a:prstGeom>
            <a:noFill/>
            <a:ln w="9525">
              <a:solidFill>
                <a:schemeClr val="tx1"/>
              </a:solidFill>
              <a:round/>
              <a:headEnd/>
              <a:tailEnd/>
            </a:ln>
          </p:spPr>
          <p:txBody>
            <a:bodyPr/>
            <a:lstStyle/>
            <a:p>
              <a:endParaRPr lang="el-GR"/>
            </a:p>
          </p:txBody>
        </p:sp>
        <p:sp>
          <p:nvSpPr>
            <p:cNvPr id="224398" name="Line 134"/>
            <p:cNvSpPr>
              <a:spLocks noChangeShapeType="1"/>
            </p:cNvSpPr>
            <p:nvPr/>
          </p:nvSpPr>
          <p:spPr bwMode="auto">
            <a:xfrm>
              <a:off x="3779" y="2380"/>
              <a:ext cx="162" cy="0"/>
            </a:xfrm>
            <a:prstGeom prst="line">
              <a:avLst/>
            </a:prstGeom>
            <a:noFill/>
            <a:ln w="9525">
              <a:solidFill>
                <a:schemeClr val="tx1"/>
              </a:solidFill>
              <a:round/>
              <a:headEnd/>
              <a:tailEnd/>
            </a:ln>
          </p:spPr>
          <p:txBody>
            <a:bodyPr/>
            <a:lstStyle/>
            <a:p>
              <a:endParaRPr lang="el-GR"/>
            </a:p>
          </p:txBody>
        </p:sp>
        <p:sp>
          <p:nvSpPr>
            <p:cNvPr id="224399" name="Line 135"/>
            <p:cNvSpPr>
              <a:spLocks noChangeShapeType="1"/>
            </p:cNvSpPr>
            <p:nvPr/>
          </p:nvSpPr>
          <p:spPr bwMode="auto">
            <a:xfrm>
              <a:off x="4255" y="2372"/>
              <a:ext cx="152" cy="0"/>
            </a:xfrm>
            <a:prstGeom prst="line">
              <a:avLst/>
            </a:prstGeom>
            <a:noFill/>
            <a:ln w="9525">
              <a:solidFill>
                <a:schemeClr val="tx1"/>
              </a:solidFill>
              <a:round/>
              <a:headEnd/>
              <a:tailEnd/>
            </a:ln>
          </p:spPr>
          <p:txBody>
            <a:bodyPr/>
            <a:lstStyle/>
            <a:p>
              <a:endParaRPr lang="el-GR"/>
            </a:p>
          </p:txBody>
        </p:sp>
        <p:grpSp>
          <p:nvGrpSpPr>
            <p:cNvPr id="224400" name="Group 136"/>
            <p:cNvGrpSpPr>
              <a:grpSpLocks/>
            </p:cNvGrpSpPr>
            <p:nvPr/>
          </p:nvGrpSpPr>
          <p:grpSpPr bwMode="auto">
            <a:xfrm>
              <a:off x="3860" y="1969"/>
              <a:ext cx="335" cy="148"/>
              <a:chOff x="4650" y="1129"/>
              <a:chExt cx="246" cy="95"/>
            </a:xfrm>
          </p:grpSpPr>
          <p:sp>
            <p:nvSpPr>
              <p:cNvPr id="224430"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pPr eaLnBrk="0" hangingPunct="0"/>
                <a:endParaRPr lang="el-GR" sz="2400" i="0">
                  <a:solidFill>
                    <a:srgbClr val="000000"/>
                  </a:solidFill>
                  <a:latin typeface="Times New Roman" pitchFamily="18" charset="0"/>
                </a:endParaRPr>
              </a:p>
            </p:txBody>
          </p:sp>
          <p:sp>
            <p:nvSpPr>
              <p:cNvPr id="224431"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w="12700">
                <a:noFill/>
                <a:miter lim="800000"/>
                <a:headEnd/>
                <a:tailEnd/>
              </a:ln>
            </p:spPr>
            <p:txBody>
              <a:bodyPr wrap="none" anchor="ctr"/>
              <a:lstStyle/>
              <a:p>
                <a:pPr algn="ctr" eaLnBrk="0" hangingPunct="0"/>
                <a:endParaRPr lang="el-GR" sz="2400" i="0">
                  <a:solidFill>
                    <a:srgbClr val="000000"/>
                  </a:solidFill>
                  <a:latin typeface="Times New Roman" pitchFamily="18" charset="0"/>
                </a:endParaRPr>
              </a:p>
            </p:txBody>
          </p:sp>
          <p:sp>
            <p:nvSpPr>
              <p:cNvPr id="224432"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pPr eaLnBrk="0" hangingPunct="0"/>
                <a:endParaRPr lang="el-GR" sz="2400" i="0">
                  <a:solidFill>
                    <a:srgbClr val="000000"/>
                  </a:solidFill>
                  <a:latin typeface="Times New Roman" pitchFamily="18" charset="0"/>
                </a:endParaRPr>
              </a:p>
            </p:txBody>
          </p:sp>
          <p:grpSp>
            <p:nvGrpSpPr>
              <p:cNvPr id="224433" name="Group 140"/>
              <p:cNvGrpSpPr>
                <a:grpSpLocks/>
              </p:cNvGrpSpPr>
              <p:nvPr/>
            </p:nvGrpSpPr>
            <p:grpSpPr bwMode="auto">
              <a:xfrm>
                <a:off x="4699" y="1145"/>
                <a:ext cx="138" cy="29"/>
                <a:chOff x="2468" y="1332"/>
                <a:chExt cx="310" cy="60"/>
              </a:xfrm>
            </p:grpSpPr>
            <p:sp>
              <p:nvSpPr>
                <p:cNvPr id="224436" name="Freeform 14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p:spPr>
              <p:txBody>
                <a:bodyPr/>
                <a:lstStyle/>
                <a:p>
                  <a:endParaRPr lang="el-GR"/>
                </a:p>
              </p:txBody>
            </p:sp>
            <p:sp>
              <p:nvSpPr>
                <p:cNvPr id="224437" name="Freeform 14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p:spPr>
              <p:txBody>
                <a:bodyPr/>
                <a:lstStyle/>
                <a:p>
                  <a:endParaRPr lang="el-GR"/>
                </a:p>
              </p:txBody>
            </p:sp>
          </p:grpSp>
          <p:sp>
            <p:nvSpPr>
              <p:cNvPr id="224434" name="Line 143"/>
              <p:cNvSpPr>
                <a:spLocks noChangeShapeType="1"/>
              </p:cNvSpPr>
              <p:nvPr/>
            </p:nvSpPr>
            <p:spPr bwMode="auto">
              <a:xfrm>
                <a:off x="4650" y="1158"/>
                <a:ext cx="0" cy="42"/>
              </a:xfrm>
              <a:prstGeom prst="line">
                <a:avLst/>
              </a:prstGeom>
              <a:noFill/>
              <a:ln w="9525">
                <a:solidFill>
                  <a:schemeClr val="tx1"/>
                </a:solidFill>
                <a:round/>
                <a:headEnd/>
                <a:tailEnd/>
              </a:ln>
            </p:spPr>
            <p:txBody>
              <a:bodyPr/>
              <a:lstStyle/>
              <a:p>
                <a:endParaRPr lang="el-GR"/>
              </a:p>
            </p:txBody>
          </p:sp>
          <p:sp>
            <p:nvSpPr>
              <p:cNvPr id="224435" name="Line 144"/>
              <p:cNvSpPr>
                <a:spLocks noChangeShapeType="1"/>
              </p:cNvSpPr>
              <p:nvPr/>
            </p:nvSpPr>
            <p:spPr bwMode="auto">
              <a:xfrm>
                <a:off x="4894" y="1160"/>
                <a:ext cx="0" cy="44"/>
              </a:xfrm>
              <a:prstGeom prst="line">
                <a:avLst/>
              </a:prstGeom>
              <a:noFill/>
              <a:ln w="9525">
                <a:solidFill>
                  <a:schemeClr val="tx1"/>
                </a:solidFill>
                <a:round/>
                <a:headEnd/>
                <a:tailEnd/>
              </a:ln>
            </p:spPr>
            <p:txBody>
              <a:bodyPr/>
              <a:lstStyle/>
              <a:p>
                <a:endParaRPr lang="el-GR"/>
              </a:p>
            </p:txBody>
          </p:sp>
        </p:grpSp>
        <p:grpSp>
          <p:nvGrpSpPr>
            <p:cNvPr id="224401" name="Group 145"/>
            <p:cNvGrpSpPr>
              <a:grpSpLocks/>
            </p:cNvGrpSpPr>
            <p:nvPr/>
          </p:nvGrpSpPr>
          <p:grpSpPr bwMode="auto">
            <a:xfrm>
              <a:off x="3922" y="2284"/>
              <a:ext cx="336" cy="154"/>
              <a:chOff x="4650" y="1129"/>
              <a:chExt cx="246" cy="95"/>
            </a:xfrm>
          </p:grpSpPr>
          <p:sp>
            <p:nvSpPr>
              <p:cNvPr id="224422"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pPr eaLnBrk="0" hangingPunct="0"/>
                <a:endParaRPr lang="el-GR" sz="2400" i="0">
                  <a:solidFill>
                    <a:srgbClr val="000000"/>
                  </a:solidFill>
                  <a:latin typeface="Times New Roman" pitchFamily="18" charset="0"/>
                </a:endParaRPr>
              </a:p>
            </p:txBody>
          </p:sp>
          <p:sp>
            <p:nvSpPr>
              <p:cNvPr id="224423"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w="12700">
                <a:noFill/>
                <a:miter lim="800000"/>
                <a:headEnd/>
                <a:tailEnd/>
              </a:ln>
            </p:spPr>
            <p:txBody>
              <a:bodyPr wrap="none" anchor="ctr"/>
              <a:lstStyle/>
              <a:p>
                <a:pPr algn="ctr" eaLnBrk="0" hangingPunct="0"/>
                <a:endParaRPr lang="el-GR" sz="2400" i="0">
                  <a:solidFill>
                    <a:srgbClr val="000000"/>
                  </a:solidFill>
                  <a:latin typeface="Times New Roman" pitchFamily="18" charset="0"/>
                </a:endParaRPr>
              </a:p>
            </p:txBody>
          </p:sp>
          <p:sp>
            <p:nvSpPr>
              <p:cNvPr id="224424"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pPr eaLnBrk="0" hangingPunct="0"/>
                <a:endParaRPr lang="el-GR" sz="2400" i="0">
                  <a:solidFill>
                    <a:srgbClr val="000000"/>
                  </a:solidFill>
                  <a:latin typeface="Times New Roman" pitchFamily="18" charset="0"/>
                </a:endParaRPr>
              </a:p>
            </p:txBody>
          </p:sp>
          <p:grpSp>
            <p:nvGrpSpPr>
              <p:cNvPr id="224425" name="Group 149"/>
              <p:cNvGrpSpPr>
                <a:grpSpLocks/>
              </p:cNvGrpSpPr>
              <p:nvPr/>
            </p:nvGrpSpPr>
            <p:grpSpPr bwMode="auto">
              <a:xfrm>
                <a:off x="4699" y="1145"/>
                <a:ext cx="138" cy="29"/>
                <a:chOff x="2468" y="1332"/>
                <a:chExt cx="310" cy="60"/>
              </a:xfrm>
            </p:grpSpPr>
            <p:sp>
              <p:nvSpPr>
                <p:cNvPr id="224428" name="Freeform 15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p:spPr>
              <p:txBody>
                <a:bodyPr/>
                <a:lstStyle/>
                <a:p>
                  <a:endParaRPr lang="el-GR"/>
                </a:p>
              </p:txBody>
            </p:sp>
            <p:sp>
              <p:nvSpPr>
                <p:cNvPr id="224429" name="Freeform 15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p:spPr>
              <p:txBody>
                <a:bodyPr/>
                <a:lstStyle/>
                <a:p>
                  <a:endParaRPr lang="el-GR"/>
                </a:p>
              </p:txBody>
            </p:sp>
          </p:grpSp>
          <p:sp>
            <p:nvSpPr>
              <p:cNvPr id="224426" name="Line 152"/>
              <p:cNvSpPr>
                <a:spLocks noChangeShapeType="1"/>
              </p:cNvSpPr>
              <p:nvPr/>
            </p:nvSpPr>
            <p:spPr bwMode="auto">
              <a:xfrm>
                <a:off x="4651" y="1158"/>
                <a:ext cx="0" cy="42"/>
              </a:xfrm>
              <a:prstGeom prst="line">
                <a:avLst/>
              </a:prstGeom>
              <a:noFill/>
              <a:ln w="9525">
                <a:solidFill>
                  <a:schemeClr val="tx1"/>
                </a:solidFill>
                <a:round/>
                <a:headEnd/>
                <a:tailEnd/>
              </a:ln>
            </p:spPr>
            <p:txBody>
              <a:bodyPr/>
              <a:lstStyle/>
              <a:p>
                <a:endParaRPr lang="el-GR"/>
              </a:p>
            </p:txBody>
          </p:sp>
          <p:sp>
            <p:nvSpPr>
              <p:cNvPr id="224427" name="Line 153"/>
              <p:cNvSpPr>
                <a:spLocks noChangeShapeType="1"/>
              </p:cNvSpPr>
              <p:nvPr/>
            </p:nvSpPr>
            <p:spPr bwMode="auto">
              <a:xfrm>
                <a:off x="4894" y="1161"/>
                <a:ext cx="0" cy="41"/>
              </a:xfrm>
              <a:prstGeom prst="line">
                <a:avLst/>
              </a:prstGeom>
              <a:noFill/>
              <a:ln w="9525">
                <a:solidFill>
                  <a:schemeClr val="tx1"/>
                </a:solidFill>
                <a:round/>
                <a:headEnd/>
                <a:tailEnd/>
              </a:ln>
            </p:spPr>
            <p:txBody>
              <a:bodyPr/>
              <a:lstStyle/>
              <a:p>
                <a:endParaRPr lang="el-GR"/>
              </a:p>
            </p:txBody>
          </p:sp>
        </p:grpSp>
        <p:grpSp>
          <p:nvGrpSpPr>
            <p:cNvPr id="224402" name="Group 154"/>
            <p:cNvGrpSpPr>
              <a:grpSpLocks/>
            </p:cNvGrpSpPr>
            <p:nvPr/>
          </p:nvGrpSpPr>
          <p:grpSpPr bwMode="auto">
            <a:xfrm>
              <a:off x="3443" y="2054"/>
              <a:ext cx="335" cy="149"/>
              <a:chOff x="4650" y="1129"/>
              <a:chExt cx="246" cy="95"/>
            </a:xfrm>
          </p:grpSpPr>
          <p:sp>
            <p:nvSpPr>
              <p:cNvPr id="224414"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pPr eaLnBrk="0" hangingPunct="0"/>
                <a:endParaRPr lang="el-GR" sz="2400" i="0">
                  <a:solidFill>
                    <a:srgbClr val="000000"/>
                  </a:solidFill>
                  <a:latin typeface="Times New Roman" pitchFamily="18" charset="0"/>
                </a:endParaRPr>
              </a:p>
            </p:txBody>
          </p:sp>
          <p:sp>
            <p:nvSpPr>
              <p:cNvPr id="224415"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w="12700">
                <a:noFill/>
                <a:miter lim="800000"/>
                <a:headEnd/>
                <a:tailEnd/>
              </a:ln>
            </p:spPr>
            <p:txBody>
              <a:bodyPr wrap="none" anchor="ctr"/>
              <a:lstStyle/>
              <a:p>
                <a:pPr algn="ctr" eaLnBrk="0" hangingPunct="0"/>
                <a:endParaRPr lang="el-GR" sz="2400" i="0">
                  <a:solidFill>
                    <a:srgbClr val="000000"/>
                  </a:solidFill>
                  <a:latin typeface="Times New Roman" pitchFamily="18" charset="0"/>
                </a:endParaRPr>
              </a:p>
            </p:txBody>
          </p:sp>
          <p:sp>
            <p:nvSpPr>
              <p:cNvPr id="224416"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pPr eaLnBrk="0" hangingPunct="0"/>
                <a:endParaRPr lang="el-GR" sz="2400" i="0">
                  <a:solidFill>
                    <a:srgbClr val="000000"/>
                  </a:solidFill>
                  <a:latin typeface="Times New Roman" pitchFamily="18" charset="0"/>
                </a:endParaRPr>
              </a:p>
            </p:txBody>
          </p:sp>
          <p:grpSp>
            <p:nvGrpSpPr>
              <p:cNvPr id="224417" name="Group 158"/>
              <p:cNvGrpSpPr>
                <a:grpSpLocks/>
              </p:cNvGrpSpPr>
              <p:nvPr/>
            </p:nvGrpSpPr>
            <p:grpSpPr bwMode="auto">
              <a:xfrm>
                <a:off x="4699" y="1145"/>
                <a:ext cx="138" cy="29"/>
                <a:chOff x="2468" y="1332"/>
                <a:chExt cx="310" cy="60"/>
              </a:xfrm>
            </p:grpSpPr>
            <p:sp>
              <p:nvSpPr>
                <p:cNvPr id="224420" name="Freeform 15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p:spPr>
              <p:txBody>
                <a:bodyPr/>
                <a:lstStyle/>
                <a:p>
                  <a:endParaRPr lang="el-GR"/>
                </a:p>
              </p:txBody>
            </p:sp>
            <p:sp>
              <p:nvSpPr>
                <p:cNvPr id="224421" name="Freeform 16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p:spPr>
              <p:txBody>
                <a:bodyPr/>
                <a:lstStyle/>
                <a:p>
                  <a:endParaRPr lang="el-GR"/>
                </a:p>
              </p:txBody>
            </p:sp>
          </p:grpSp>
          <p:sp>
            <p:nvSpPr>
              <p:cNvPr id="224418" name="Line 161"/>
              <p:cNvSpPr>
                <a:spLocks noChangeShapeType="1"/>
              </p:cNvSpPr>
              <p:nvPr/>
            </p:nvSpPr>
            <p:spPr bwMode="auto">
              <a:xfrm>
                <a:off x="4650" y="1158"/>
                <a:ext cx="0" cy="42"/>
              </a:xfrm>
              <a:prstGeom prst="line">
                <a:avLst/>
              </a:prstGeom>
              <a:noFill/>
              <a:ln w="9525">
                <a:solidFill>
                  <a:schemeClr val="tx1"/>
                </a:solidFill>
                <a:round/>
                <a:headEnd/>
                <a:tailEnd/>
              </a:ln>
            </p:spPr>
            <p:txBody>
              <a:bodyPr/>
              <a:lstStyle/>
              <a:p>
                <a:endParaRPr lang="el-GR"/>
              </a:p>
            </p:txBody>
          </p:sp>
          <p:sp>
            <p:nvSpPr>
              <p:cNvPr id="224419" name="Line 162"/>
              <p:cNvSpPr>
                <a:spLocks noChangeShapeType="1"/>
              </p:cNvSpPr>
              <p:nvPr/>
            </p:nvSpPr>
            <p:spPr bwMode="auto">
              <a:xfrm>
                <a:off x="4894" y="1160"/>
                <a:ext cx="0" cy="41"/>
              </a:xfrm>
              <a:prstGeom prst="line">
                <a:avLst/>
              </a:prstGeom>
              <a:noFill/>
              <a:ln w="9525">
                <a:solidFill>
                  <a:schemeClr val="tx1"/>
                </a:solidFill>
                <a:round/>
                <a:headEnd/>
                <a:tailEnd/>
              </a:ln>
            </p:spPr>
            <p:txBody>
              <a:bodyPr/>
              <a:lstStyle/>
              <a:p>
                <a:endParaRPr lang="el-GR"/>
              </a:p>
            </p:txBody>
          </p:sp>
        </p:grpSp>
        <p:grpSp>
          <p:nvGrpSpPr>
            <p:cNvPr id="224403" name="Group 163"/>
            <p:cNvGrpSpPr>
              <a:grpSpLocks/>
            </p:cNvGrpSpPr>
            <p:nvPr/>
          </p:nvGrpSpPr>
          <p:grpSpPr bwMode="auto">
            <a:xfrm>
              <a:off x="3452" y="2284"/>
              <a:ext cx="336" cy="148"/>
              <a:chOff x="4650" y="1129"/>
              <a:chExt cx="246" cy="95"/>
            </a:xfrm>
          </p:grpSpPr>
          <p:sp>
            <p:nvSpPr>
              <p:cNvPr id="224406"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pPr eaLnBrk="0" hangingPunct="0"/>
                <a:endParaRPr lang="el-GR" sz="2400" i="0">
                  <a:solidFill>
                    <a:srgbClr val="000000"/>
                  </a:solidFill>
                  <a:latin typeface="Times New Roman" pitchFamily="18" charset="0"/>
                </a:endParaRPr>
              </a:p>
            </p:txBody>
          </p:sp>
          <p:sp>
            <p:nvSpPr>
              <p:cNvPr id="224407"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w="12700">
                <a:noFill/>
                <a:miter lim="800000"/>
                <a:headEnd/>
                <a:tailEnd/>
              </a:ln>
            </p:spPr>
            <p:txBody>
              <a:bodyPr wrap="none" anchor="ctr"/>
              <a:lstStyle/>
              <a:p>
                <a:pPr algn="ctr" eaLnBrk="0" hangingPunct="0"/>
                <a:endParaRPr lang="el-GR" sz="2400" i="0">
                  <a:solidFill>
                    <a:srgbClr val="000000"/>
                  </a:solidFill>
                  <a:latin typeface="Times New Roman" pitchFamily="18" charset="0"/>
                </a:endParaRPr>
              </a:p>
            </p:txBody>
          </p:sp>
          <p:sp>
            <p:nvSpPr>
              <p:cNvPr id="224408"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pPr eaLnBrk="0" hangingPunct="0"/>
                <a:endParaRPr lang="el-GR" sz="2400" i="0">
                  <a:solidFill>
                    <a:srgbClr val="000000"/>
                  </a:solidFill>
                  <a:latin typeface="Times New Roman" pitchFamily="18" charset="0"/>
                </a:endParaRPr>
              </a:p>
            </p:txBody>
          </p:sp>
          <p:grpSp>
            <p:nvGrpSpPr>
              <p:cNvPr id="224409" name="Group 167"/>
              <p:cNvGrpSpPr>
                <a:grpSpLocks/>
              </p:cNvGrpSpPr>
              <p:nvPr/>
            </p:nvGrpSpPr>
            <p:grpSpPr bwMode="auto">
              <a:xfrm>
                <a:off x="4699" y="1145"/>
                <a:ext cx="138" cy="29"/>
                <a:chOff x="2468" y="1332"/>
                <a:chExt cx="310" cy="60"/>
              </a:xfrm>
            </p:grpSpPr>
            <p:sp>
              <p:nvSpPr>
                <p:cNvPr id="224412" name="Freeform 16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p:spPr>
              <p:txBody>
                <a:bodyPr/>
                <a:lstStyle/>
                <a:p>
                  <a:endParaRPr lang="el-GR"/>
                </a:p>
              </p:txBody>
            </p:sp>
            <p:sp>
              <p:nvSpPr>
                <p:cNvPr id="224413" name="Freeform 16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p:spPr>
              <p:txBody>
                <a:bodyPr/>
                <a:lstStyle/>
                <a:p>
                  <a:endParaRPr lang="el-GR"/>
                </a:p>
              </p:txBody>
            </p:sp>
          </p:grpSp>
          <p:sp>
            <p:nvSpPr>
              <p:cNvPr id="224410" name="Line 170"/>
              <p:cNvSpPr>
                <a:spLocks noChangeShapeType="1"/>
              </p:cNvSpPr>
              <p:nvPr/>
            </p:nvSpPr>
            <p:spPr bwMode="auto">
              <a:xfrm>
                <a:off x="4651" y="1158"/>
                <a:ext cx="0" cy="42"/>
              </a:xfrm>
              <a:prstGeom prst="line">
                <a:avLst/>
              </a:prstGeom>
              <a:noFill/>
              <a:ln w="9525">
                <a:solidFill>
                  <a:schemeClr val="tx1"/>
                </a:solidFill>
                <a:round/>
                <a:headEnd/>
                <a:tailEnd/>
              </a:ln>
            </p:spPr>
            <p:txBody>
              <a:bodyPr/>
              <a:lstStyle/>
              <a:p>
                <a:endParaRPr lang="el-GR"/>
              </a:p>
            </p:txBody>
          </p:sp>
          <p:sp>
            <p:nvSpPr>
              <p:cNvPr id="224411" name="Line 171"/>
              <p:cNvSpPr>
                <a:spLocks noChangeShapeType="1"/>
              </p:cNvSpPr>
              <p:nvPr/>
            </p:nvSpPr>
            <p:spPr bwMode="auto">
              <a:xfrm>
                <a:off x="4893" y="1160"/>
                <a:ext cx="0" cy="41"/>
              </a:xfrm>
              <a:prstGeom prst="line">
                <a:avLst/>
              </a:prstGeom>
              <a:noFill/>
              <a:ln w="9525">
                <a:solidFill>
                  <a:schemeClr val="tx1"/>
                </a:solidFill>
                <a:round/>
                <a:headEnd/>
                <a:tailEnd/>
              </a:ln>
            </p:spPr>
            <p:txBody>
              <a:bodyPr/>
              <a:lstStyle/>
              <a:p>
                <a:endParaRPr lang="el-GR"/>
              </a:p>
            </p:txBody>
          </p:sp>
        </p:grpSp>
        <p:sp>
          <p:nvSpPr>
            <p:cNvPr id="224404" name="Line 172"/>
            <p:cNvSpPr>
              <a:spLocks noChangeShapeType="1"/>
            </p:cNvSpPr>
            <p:nvPr/>
          </p:nvSpPr>
          <p:spPr bwMode="auto">
            <a:xfrm>
              <a:off x="4423" y="2370"/>
              <a:ext cx="152" cy="0"/>
            </a:xfrm>
            <a:prstGeom prst="line">
              <a:avLst/>
            </a:prstGeom>
            <a:noFill/>
            <a:ln w="9525">
              <a:solidFill>
                <a:schemeClr val="bg2"/>
              </a:solidFill>
              <a:prstDash val="dash"/>
              <a:round/>
              <a:headEnd/>
              <a:tailEnd/>
            </a:ln>
          </p:spPr>
          <p:txBody>
            <a:bodyPr/>
            <a:lstStyle/>
            <a:p>
              <a:endParaRPr lang="el-GR"/>
            </a:p>
          </p:txBody>
        </p:sp>
        <p:sp>
          <p:nvSpPr>
            <p:cNvPr id="224405" name="Text Box 580"/>
            <p:cNvSpPr txBox="1">
              <a:spLocks noChangeArrowheads="1"/>
            </p:cNvSpPr>
            <p:nvPr/>
          </p:nvSpPr>
          <p:spPr bwMode="auto">
            <a:xfrm>
              <a:off x="4231" y="1988"/>
              <a:ext cx="348" cy="231"/>
            </a:xfrm>
            <a:prstGeom prst="rect">
              <a:avLst/>
            </a:prstGeom>
            <a:noFill/>
            <a:ln w="9525">
              <a:noFill/>
              <a:miter lim="800000"/>
              <a:headEnd/>
              <a:tailEnd/>
            </a:ln>
          </p:spPr>
          <p:txBody>
            <a:bodyPr wrap="none">
              <a:spAutoFit/>
            </a:bodyPr>
            <a:lstStyle/>
            <a:p>
              <a:pPr eaLnBrk="0" hangingPunct="0"/>
              <a:r>
                <a:rPr lang="en-US" i="0">
                  <a:solidFill>
                    <a:srgbClr val="000000"/>
                  </a:solidFill>
                  <a:latin typeface="Arial" charset="0"/>
                </a:rPr>
                <a:t>ISP</a:t>
              </a:r>
            </a:p>
          </p:txBody>
        </p:sp>
      </p:grpSp>
      <p:sp>
        <p:nvSpPr>
          <p:cNvPr id="224265" name="Freeform 174"/>
          <p:cNvSpPr>
            <a:spLocks/>
          </p:cNvSpPr>
          <p:nvPr/>
        </p:nvSpPr>
        <p:spPr bwMode="auto">
          <a:xfrm flipH="1">
            <a:off x="1563688" y="3040063"/>
            <a:ext cx="163512" cy="927100"/>
          </a:xfrm>
          <a:custGeom>
            <a:avLst/>
            <a:gdLst>
              <a:gd name="T0" fmla="*/ 0 w 130"/>
              <a:gd name="T1" fmla="*/ 0 h 584"/>
              <a:gd name="T2" fmla="*/ 2147483647 w 130"/>
              <a:gd name="T3" fmla="*/ 0 h 584"/>
              <a:gd name="T4" fmla="*/ 2147483647 w 130"/>
              <a:gd name="T5" fmla="*/ 2147483647 h 584"/>
              <a:gd name="T6" fmla="*/ 0 60000 65536"/>
              <a:gd name="T7" fmla="*/ 0 60000 65536"/>
              <a:gd name="T8" fmla="*/ 0 60000 65536"/>
              <a:gd name="T9" fmla="*/ 0 w 130"/>
              <a:gd name="T10" fmla="*/ 0 h 584"/>
              <a:gd name="T11" fmla="*/ 130 w 130"/>
              <a:gd name="T12" fmla="*/ 584 h 584"/>
            </a:gdLst>
            <a:ahLst/>
            <a:cxnLst>
              <a:cxn ang="T6">
                <a:pos x="T0" y="T1"/>
              </a:cxn>
              <a:cxn ang="T7">
                <a:pos x="T2" y="T3"/>
              </a:cxn>
              <a:cxn ang="T8">
                <a:pos x="T4" y="T5"/>
              </a:cxn>
            </a:cxnLst>
            <a:rect l="T9" t="T10" r="T11" b="T12"/>
            <a:pathLst>
              <a:path w="130" h="584">
                <a:moveTo>
                  <a:pt x="0" y="0"/>
                </a:moveTo>
                <a:lnTo>
                  <a:pt x="130" y="0"/>
                </a:lnTo>
                <a:lnTo>
                  <a:pt x="130" y="584"/>
                </a:lnTo>
              </a:path>
            </a:pathLst>
          </a:custGeom>
          <a:noFill/>
          <a:ln w="9525">
            <a:solidFill>
              <a:schemeClr val="tx1"/>
            </a:solidFill>
            <a:round/>
            <a:headEnd/>
            <a:tailEnd/>
          </a:ln>
        </p:spPr>
        <p:txBody>
          <a:bodyPr/>
          <a:lstStyle/>
          <a:p>
            <a:endParaRPr lang="el-GR"/>
          </a:p>
        </p:txBody>
      </p:sp>
      <p:sp>
        <p:nvSpPr>
          <p:cNvPr id="224266" name="Line 176"/>
          <p:cNvSpPr>
            <a:spLocks noChangeShapeType="1"/>
          </p:cNvSpPr>
          <p:nvPr/>
        </p:nvSpPr>
        <p:spPr bwMode="auto">
          <a:xfrm flipH="1" flipV="1">
            <a:off x="1903413" y="3163888"/>
            <a:ext cx="452437" cy="381000"/>
          </a:xfrm>
          <a:prstGeom prst="line">
            <a:avLst/>
          </a:prstGeom>
          <a:noFill/>
          <a:ln w="9525">
            <a:solidFill>
              <a:srgbClr val="CC0000"/>
            </a:solidFill>
            <a:round/>
            <a:headEnd/>
            <a:tailEnd/>
          </a:ln>
        </p:spPr>
        <p:txBody>
          <a:bodyPr/>
          <a:lstStyle/>
          <a:p>
            <a:endParaRPr lang="el-GR"/>
          </a:p>
        </p:txBody>
      </p:sp>
      <p:sp>
        <p:nvSpPr>
          <p:cNvPr id="224267" name="Text Box 177"/>
          <p:cNvSpPr txBox="1">
            <a:spLocks noChangeArrowheads="1"/>
          </p:cNvSpPr>
          <p:nvPr/>
        </p:nvSpPr>
        <p:spPr bwMode="auto">
          <a:xfrm>
            <a:off x="1885950" y="3370263"/>
            <a:ext cx="1741488" cy="463550"/>
          </a:xfrm>
          <a:prstGeom prst="rect">
            <a:avLst/>
          </a:prstGeom>
          <a:noFill/>
          <a:ln w="9525">
            <a:noFill/>
            <a:miter lim="800000"/>
            <a:headEnd/>
            <a:tailEnd/>
          </a:ln>
        </p:spPr>
        <p:txBody>
          <a:bodyPr wrap="none">
            <a:spAutoFit/>
          </a:bodyPr>
          <a:lstStyle/>
          <a:p>
            <a:pPr algn="r" eaLnBrk="0" hangingPunct="0">
              <a:lnSpc>
                <a:spcPct val="85000"/>
              </a:lnSpc>
            </a:pPr>
            <a:r>
              <a:rPr lang="en-US" sz="1400">
                <a:solidFill>
                  <a:srgbClr val="000000"/>
                </a:solidFill>
                <a:latin typeface="Arial" charset="0"/>
                <a:ea typeface="ＭＳ Ｐゴシック" charset="-128"/>
                <a:cs typeface="Arial" charset="0"/>
              </a:rPr>
              <a:t>cable modem</a:t>
            </a:r>
          </a:p>
          <a:p>
            <a:pPr algn="r" eaLnBrk="0" hangingPunct="0">
              <a:lnSpc>
                <a:spcPct val="85000"/>
              </a:lnSpc>
            </a:pPr>
            <a:r>
              <a:rPr lang="en-US" sz="1400">
                <a:solidFill>
                  <a:srgbClr val="000000"/>
                </a:solidFill>
                <a:latin typeface="Arial" charset="0"/>
                <a:ea typeface="ＭＳ Ｐゴシック" charset="-128"/>
                <a:cs typeface="Arial" charset="0"/>
              </a:rPr>
              <a:t>termination system</a:t>
            </a:r>
          </a:p>
        </p:txBody>
      </p:sp>
      <p:grpSp>
        <p:nvGrpSpPr>
          <p:cNvPr id="224268" name="Group 2"/>
          <p:cNvGrpSpPr>
            <a:grpSpLocks/>
          </p:cNvGrpSpPr>
          <p:nvPr/>
        </p:nvGrpSpPr>
        <p:grpSpPr bwMode="auto">
          <a:xfrm>
            <a:off x="6440488" y="2089150"/>
            <a:ext cx="2268537" cy="1457325"/>
            <a:chOff x="419100" y="1239838"/>
            <a:chExt cx="2268538" cy="1456437"/>
          </a:xfrm>
        </p:grpSpPr>
        <p:sp>
          <p:nvSpPr>
            <p:cNvPr id="224374" name="Rectangle 9"/>
            <p:cNvSpPr>
              <a:spLocks noChangeArrowheads="1"/>
            </p:cNvSpPr>
            <p:nvPr/>
          </p:nvSpPr>
          <p:spPr bwMode="auto">
            <a:xfrm>
              <a:off x="657225" y="1650750"/>
              <a:ext cx="1793876" cy="926535"/>
            </a:xfrm>
            <a:prstGeom prst="rect">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75" name="Line 7"/>
            <p:cNvSpPr>
              <a:spLocks noChangeShapeType="1"/>
            </p:cNvSpPr>
            <p:nvPr/>
          </p:nvSpPr>
          <p:spPr bwMode="auto">
            <a:xfrm flipV="1">
              <a:off x="958850" y="2201863"/>
              <a:ext cx="365125" cy="1587"/>
            </a:xfrm>
            <a:prstGeom prst="line">
              <a:avLst/>
            </a:prstGeom>
            <a:noFill/>
            <a:ln w="9525">
              <a:solidFill>
                <a:schemeClr val="tx1"/>
              </a:solidFill>
              <a:round/>
              <a:headEnd/>
              <a:tailEnd/>
            </a:ln>
          </p:spPr>
          <p:txBody>
            <a:bodyPr wrap="none"/>
            <a:lstStyle/>
            <a:p>
              <a:endParaRPr lang="el-GR"/>
            </a:p>
          </p:txBody>
        </p:sp>
        <p:sp>
          <p:nvSpPr>
            <p:cNvPr id="224376" name="Text Box 39"/>
            <p:cNvSpPr txBox="1">
              <a:spLocks noChangeArrowheads="1"/>
            </p:cNvSpPr>
            <p:nvPr/>
          </p:nvSpPr>
          <p:spPr bwMode="auto">
            <a:xfrm>
              <a:off x="1237199" y="2264475"/>
              <a:ext cx="774700" cy="431800"/>
            </a:xfrm>
            <a:prstGeom prst="rect">
              <a:avLst/>
            </a:prstGeom>
            <a:noFill/>
            <a:ln w="9525">
              <a:noFill/>
              <a:miter lim="800000"/>
              <a:headEnd/>
              <a:tailEnd/>
            </a:ln>
          </p:spPr>
          <p:txBody>
            <a:bodyPr wrap="none">
              <a:spAutoFit/>
            </a:bodyPr>
            <a:lstStyle/>
            <a:p>
              <a:pPr algn="ctr" eaLnBrk="0" hangingPunct="0">
                <a:lnSpc>
                  <a:spcPct val="80000"/>
                </a:lnSpc>
              </a:pPr>
              <a:r>
                <a:rPr lang="en-US" sz="1400" i="0">
                  <a:solidFill>
                    <a:srgbClr val="000000"/>
                  </a:solidFill>
                  <a:latin typeface="Arial" charset="0"/>
                </a:rPr>
                <a:t>cable</a:t>
              </a:r>
            </a:p>
            <a:p>
              <a:pPr algn="ctr" eaLnBrk="0" hangingPunct="0">
                <a:lnSpc>
                  <a:spcPct val="80000"/>
                </a:lnSpc>
              </a:pPr>
              <a:r>
                <a:rPr lang="en-US" sz="1400" i="0">
                  <a:solidFill>
                    <a:srgbClr val="000000"/>
                  </a:solidFill>
                  <a:latin typeface="Arial" charset="0"/>
                </a:rPr>
                <a:t>modem</a:t>
              </a:r>
            </a:p>
          </p:txBody>
        </p:sp>
        <p:sp>
          <p:nvSpPr>
            <p:cNvPr id="224377" name="Text Box 41"/>
            <p:cNvSpPr txBox="1">
              <a:spLocks noChangeArrowheads="1"/>
            </p:cNvSpPr>
            <p:nvPr/>
          </p:nvSpPr>
          <p:spPr bwMode="auto">
            <a:xfrm>
              <a:off x="608202" y="2331583"/>
              <a:ext cx="706438" cy="261937"/>
            </a:xfrm>
            <a:prstGeom prst="rect">
              <a:avLst/>
            </a:prstGeom>
            <a:noFill/>
            <a:ln w="9525">
              <a:noFill/>
              <a:miter lim="800000"/>
              <a:headEnd/>
              <a:tailEnd/>
            </a:ln>
          </p:spPr>
          <p:txBody>
            <a:bodyPr wrap="none">
              <a:spAutoFit/>
            </a:bodyPr>
            <a:lstStyle/>
            <a:p>
              <a:pPr algn="ctr" eaLnBrk="0" hangingPunct="0">
                <a:lnSpc>
                  <a:spcPct val="80000"/>
                </a:lnSpc>
              </a:pPr>
              <a:r>
                <a:rPr lang="en-US" sz="1400" i="0">
                  <a:solidFill>
                    <a:srgbClr val="000000"/>
                  </a:solidFill>
                  <a:latin typeface="Arial" charset="0"/>
                </a:rPr>
                <a:t>splitter</a:t>
              </a:r>
            </a:p>
          </p:txBody>
        </p:sp>
        <p:grpSp>
          <p:nvGrpSpPr>
            <p:cNvPr id="224378" name="Group 13"/>
            <p:cNvGrpSpPr>
              <a:grpSpLocks/>
            </p:cNvGrpSpPr>
            <p:nvPr/>
          </p:nvGrpSpPr>
          <p:grpSpPr bwMode="auto">
            <a:xfrm>
              <a:off x="1304925" y="2078038"/>
              <a:ext cx="614363" cy="220662"/>
              <a:chOff x="322" y="890"/>
              <a:chExt cx="872" cy="339"/>
            </a:xfrm>
          </p:grpSpPr>
          <p:sp>
            <p:nvSpPr>
              <p:cNvPr id="224387" name="Rectangle 14"/>
              <p:cNvSpPr>
                <a:spLocks noChangeArrowheads="1"/>
              </p:cNvSpPr>
              <p:nvPr/>
            </p:nvSpPr>
            <p:spPr bwMode="auto">
              <a:xfrm>
                <a:off x="322" y="1004"/>
                <a:ext cx="872" cy="224"/>
              </a:xfrm>
              <a:prstGeom prst="rect">
                <a:avLst/>
              </a:prstGeom>
              <a:solidFill>
                <a:srgbClr val="FFFF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88" name="Rectangle 15"/>
              <p:cNvSpPr>
                <a:spLocks noChangeArrowheads="1"/>
              </p:cNvSpPr>
              <p:nvPr/>
            </p:nvSpPr>
            <p:spPr bwMode="auto">
              <a:xfrm>
                <a:off x="394" y="1072"/>
                <a:ext cx="54"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89" name="Rectangle 16"/>
              <p:cNvSpPr>
                <a:spLocks noChangeArrowheads="1"/>
              </p:cNvSpPr>
              <p:nvPr/>
            </p:nvSpPr>
            <p:spPr bwMode="auto">
              <a:xfrm>
                <a:off x="466" y="1072"/>
                <a:ext cx="56" cy="56"/>
              </a:xfrm>
              <a:prstGeom prst="rect">
                <a:avLst/>
              </a:prstGeom>
              <a:solidFill>
                <a:srgbClr val="33CC33"/>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90" name="Rectangle 17"/>
              <p:cNvSpPr>
                <a:spLocks noChangeArrowheads="1"/>
              </p:cNvSpPr>
              <p:nvPr/>
            </p:nvSpPr>
            <p:spPr bwMode="auto">
              <a:xfrm>
                <a:off x="541" y="1070"/>
                <a:ext cx="56"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91" name="Rectangle 18"/>
              <p:cNvSpPr>
                <a:spLocks noChangeArrowheads="1"/>
              </p:cNvSpPr>
              <p:nvPr/>
            </p:nvSpPr>
            <p:spPr bwMode="auto">
              <a:xfrm>
                <a:off x="615" y="1070"/>
                <a:ext cx="56"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92" name="AutoShape 19"/>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p:spPr>
            <p:txBody>
              <a:bodyPr wrap="none" anchor="ctr"/>
              <a:lstStyle/>
              <a:p>
                <a:endParaRPr lang="el-GR"/>
              </a:p>
            </p:txBody>
          </p:sp>
        </p:grpSp>
        <p:sp>
          <p:nvSpPr>
            <p:cNvPr id="224379" name="AutoShape 21"/>
            <p:cNvSpPr>
              <a:spLocks noChangeArrowheads="1"/>
            </p:cNvSpPr>
            <p:nvPr/>
          </p:nvSpPr>
          <p:spPr bwMode="auto">
            <a:xfrm>
              <a:off x="419100" y="1239838"/>
              <a:ext cx="2268538" cy="468028"/>
            </a:xfrm>
            <a:prstGeom prst="triangle">
              <a:avLst>
                <a:gd name="adj" fmla="val 50000"/>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80" name="Rectangle 22"/>
            <p:cNvSpPr>
              <a:spLocks noChangeArrowheads="1"/>
            </p:cNvSpPr>
            <p:nvPr/>
          </p:nvSpPr>
          <p:spPr bwMode="auto">
            <a:xfrm>
              <a:off x="906462" y="2133056"/>
              <a:ext cx="166688" cy="144374"/>
            </a:xfrm>
            <a:prstGeom prst="rect">
              <a:avLst/>
            </a:prstGeom>
            <a:solidFill>
              <a:srgbClr val="0000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81" name="Freeform 23"/>
            <p:cNvSpPr>
              <a:spLocks/>
            </p:cNvSpPr>
            <p:nvPr/>
          </p:nvSpPr>
          <p:spPr bwMode="auto">
            <a:xfrm flipH="1">
              <a:off x="970845" y="1691922"/>
              <a:ext cx="479425" cy="434975"/>
            </a:xfrm>
            <a:custGeom>
              <a:avLst/>
              <a:gdLst>
                <a:gd name="T0" fmla="*/ 2147483647 w 381"/>
                <a:gd name="T1" fmla="*/ 2147483647 h 274"/>
                <a:gd name="T2" fmla="*/ 2147483647 w 381"/>
                <a:gd name="T3" fmla="*/ 2147483647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chemeClr val="tx1"/>
              </a:solidFill>
              <a:round/>
              <a:headEnd/>
              <a:tailEnd/>
            </a:ln>
          </p:spPr>
          <p:txBody>
            <a:bodyPr/>
            <a:lstStyle/>
            <a:p>
              <a:endParaRPr lang="el-GR"/>
            </a:p>
          </p:txBody>
        </p:sp>
        <p:sp>
          <p:nvSpPr>
            <p:cNvPr id="224382" name="Line 24"/>
            <p:cNvSpPr>
              <a:spLocks noChangeShapeType="1"/>
            </p:cNvSpPr>
            <p:nvPr/>
          </p:nvSpPr>
          <p:spPr bwMode="auto">
            <a:xfrm flipH="1">
              <a:off x="1917701" y="2215556"/>
              <a:ext cx="239712" cy="0"/>
            </a:xfrm>
            <a:prstGeom prst="line">
              <a:avLst/>
            </a:prstGeom>
            <a:noFill/>
            <a:ln w="9525">
              <a:solidFill>
                <a:schemeClr val="tx1"/>
              </a:solidFill>
              <a:round/>
              <a:headEnd/>
              <a:tailEnd/>
            </a:ln>
          </p:spPr>
          <p:txBody>
            <a:bodyPr/>
            <a:lstStyle/>
            <a:p>
              <a:endParaRPr lang="el-GR"/>
            </a:p>
          </p:txBody>
        </p:sp>
        <p:pic>
          <p:nvPicPr>
            <p:cNvPr id="224383" name="Picture 25" descr="tv"/>
            <p:cNvPicPr>
              <a:picLocks noChangeAspect="1" noChangeArrowheads="1"/>
            </p:cNvPicPr>
            <p:nvPr/>
          </p:nvPicPr>
          <p:blipFill>
            <a:blip r:embed="rId2" cstate="print"/>
            <a:srcRect/>
            <a:stretch>
              <a:fillRect/>
            </a:stretch>
          </p:blipFill>
          <p:spPr bwMode="auto">
            <a:xfrm>
              <a:off x="1224844" y="1355725"/>
              <a:ext cx="755650" cy="674688"/>
            </a:xfrm>
            <a:prstGeom prst="rect">
              <a:avLst/>
            </a:prstGeom>
            <a:noFill/>
            <a:ln w="9525">
              <a:noFill/>
              <a:miter lim="800000"/>
              <a:headEnd/>
              <a:tailEnd/>
            </a:ln>
          </p:spPr>
        </p:pic>
        <p:grpSp>
          <p:nvGrpSpPr>
            <p:cNvPr id="224384" name="Group 181"/>
            <p:cNvGrpSpPr>
              <a:grpSpLocks/>
            </p:cNvGrpSpPr>
            <p:nvPr/>
          </p:nvGrpSpPr>
          <p:grpSpPr bwMode="auto">
            <a:xfrm>
              <a:off x="1854097" y="1780738"/>
              <a:ext cx="609600" cy="609600"/>
              <a:chOff x="-44" y="1473"/>
              <a:chExt cx="981" cy="1105"/>
            </a:xfrm>
          </p:grpSpPr>
          <p:pic>
            <p:nvPicPr>
              <p:cNvPr id="224385" name="Picture 182"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224386" name="Freeform 183"/>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grpSp>
        <p:nvGrpSpPr>
          <p:cNvPr id="224269" name="Group 8"/>
          <p:cNvGrpSpPr>
            <a:grpSpLocks/>
          </p:cNvGrpSpPr>
          <p:nvPr/>
        </p:nvGrpSpPr>
        <p:grpSpPr bwMode="auto">
          <a:xfrm>
            <a:off x="1998663" y="2298700"/>
            <a:ext cx="4938712" cy="1389063"/>
            <a:chOff x="4327270" y="1745934"/>
            <a:chExt cx="4938730" cy="1388847"/>
          </a:xfrm>
        </p:grpSpPr>
        <p:sp>
          <p:nvSpPr>
            <p:cNvPr id="224278" name="Line 94"/>
            <p:cNvSpPr>
              <a:spLocks noChangeShapeType="1"/>
            </p:cNvSpPr>
            <p:nvPr/>
          </p:nvSpPr>
          <p:spPr bwMode="auto">
            <a:xfrm>
              <a:off x="4327270" y="2504641"/>
              <a:ext cx="4938730" cy="0"/>
            </a:xfrm>
            <a:prstGeom prst="line">
              <a:avLst/>
            </a:prstGeom>
            <a:noFill/>
            <a:ln w="19050">
              <a:solidFill>
                <a:schemeClr val="tx1"/>
              </a:solidFill>
              <a:round/>
              <a:headEnd/>
              <a:tailEnd/>
            </a:ln>
          </p:spPr>
          <p:txBody>
            <a:bodyPr/>
            <a:lstStyle/>
            <a:p>
              <a:endParaRPr lang="el-GR"/>
            </a:p>
          </p:txBody>
        </p:sp>
        <p:grpSp>
          <p:nvGrpSpPr>
            <p:cNvPr id="224279" name="Group 7"/>
            <p:cNvGrpSpPr>
              <a:grpSpLocks/>
            </p:cNvGrpSpPr>
            <p:nvPr/>
          </p:nvGrpSpPr>
          <p:grpSpPr bwMode="auto">
            <a:xfrm flipH="1">
              <a:off x="5534163" y="1745934"/>
              <a:ext cx="2894013" cy="752475"/>
              <a:chOff x="5534163" y="1745934"/>
              <a:chExt cx="2894013" cy="752475"/>
            </a:xfrm>
          </p:grpSpPr>
          <p:grpSp>
            <p:nvGrpSpPr>
              <p:cNvPr id="224319" name="Group 26"/>
              <p:cNvGrpSpPr>
                <a:grpSpLocks/>
              </p:cNvGrpSpPr>
              <p:nvPr/>
            </p:nvGrpSpPr>
            <p:grpSpPr bwMode="auto">
              <a:xfrm>
                <a:off x="5534163" y="1752284"/>
                <a:ext cx="850900" cy="527050"/>
                <a:chOff x="-490" y="1664"/>
                <a:chExt cx="1429" cy="842"/>
              </a:xfrm>
            </p:grpSpPr>
            <p:sp>
              <p:nvSpPr>
                <p:cNvPr id="224358" name="AutoShape 27"/>
                <p:cNvSpPr>
                  <a:spLocks noChangeArrowheads="1"/>
                </p:cNvSpPr>
                <p:nvPr/>
              </p:nvSpPr>
              <p:spPr bwMode="auto">
                <a:xfrm>
                  <a:off x="-489" y="1664"/>
                  <a:ext cx="1429" cy="294"/>
                </a:xfrm>
                <a:prstGeom prst="triangle">
                  <a:avLst>
                    <a:gd name="adj" fmla="val 50000"/>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grpSp>
              <p:nvGrpSpPr>
                <p:cNvPr id="224359" name="Group 28"/>
                <p:cNvGrpSpPr>
                  <a:grpSpLocks/>
                </p:cNvGrpSpPr>
                <p:nvPr/>
              </p:nvGrpSpPr>
              <p:grpSpPr bwMode="auto">
                <a:xfrm>
                  <a:off x="-427" y="1737"/>
                  <a:ext cx="1217" cy="769"/>
                  <a:chOff x="-427" y="1737"/>
                  <a:chExt cx="1217" cy="769"/>
                </a:xfrm>
              </p:grpSpPr>
              <p:sp>
                <p:nvSpPr>
                  <p:cNvPr id="224360" name="Rectangle 29"/>
                  <p:cNvSpPr>
                    <a:spLocks noChangeArrowheads="1"/>
                  </p:cNvSpPr>
                  <p:nvPr/>
                </p:nvSpPr>
                <p:spPr bwMode="auto">
                  <a:xfrm>
                    <a:off x="-335" y="1923"/>
                    <a:ext cx="1125" cy="583"/>
                  </a:xfrm>
                  <a:prstGeom prst="rect">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61" name="Line 7"/>
                  <p:cNvSpPr>
                    <a:spLocks noChangeShapeType="1"/>
                  </p:cNvSpPr>
                  <p:nvPr/>
                </p:nvSpPr>
                <p:spPr bwMode="auto">
                  <a:xfrm flipV="1">
                    <a:off x="-150" y="2270"/>
                    <a:ext cx="230" cy="1"/>
                  </a:xfrm>
                  <a:prstGeom prst="line">
                    <a:avLst/>
                  </a:prstGeom>
                  <a:noFill/>
                  <a:ln w="9525">
                    <a:solidFill>
                      <a:schemeClr val="tx1"/>
                    </a:solidFill>
                    <a:round/>
                    <a:headEnd/>
                    <a:tailEnd/>
                  </a:ln>
                </p:spPr>
                <p:txBody>
                  <a:bodyPr wrap="none"/>
                  <a:lstStyle/>
                  <a:p>
                    <a:endParaRPr lang="el-GR"/>
                  </a:p>
                </p:txBody>
              </p:sp>
              <p:grpSp>
                <p:nvGrpSpPr>
                  <p:cNvPr id="224362" name="Group 31"/>
                  <p:cNvGrpSpPr>
                    <a:grpSpLocks/>
                  </p:cNvGrpSpPr>
                  <p:nvPr/>
                </p:nvGrpSpPr>
                <p:grpSpPr bwMode="auto">
                  <a:xfrm>
                    <a:off x="68" y="2192"/>
                    <a:ext cx="387" cy="139"/>
                    <a:chOff x="322" y="890"/>
                    <a:chExt cx="872" cy="339"/>
                  </a:xfrm>
                </p:grpSpPr>
                <p:sp>
                  <p:nvSpPr>
                    <p:cNvPr id="224368" name="Rectangle 32"/>
                    <p:cNvSpPr>
                      <a:spLocks noChangeArrowheads="1"/>
                    </p:cNvSpPr>
                    <p:nvPr/>
                  </p:nvSpPr>
                  <p:spPr bwMode="auto">
                    <a:xfrm>
                      <a:off x="322" y="1000"/>
                      <a:ext cx="871" cy="229"/>
                    </a:xfrm>
                    <a:prstGeom prst="rect">
                      <a:avLst/>
                    </a:prstGeom>
                    <a:solidFill>
                      <a:srgbClr val="FFFF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69" name="Rectangle 33"/>
                    <p:cNvSpPr>
                      <a:spLocks noChangeArrowheads="1"/>
                    </p:cNvSpPr>
                    <p:nvPr/>
                  </p:nvSpPr>
                  <p:spPr bwMode="auto">
                    <a:xfrm>
                      <a:off x="394" y="1074"/>
                      <a:ext cx="54"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70" name="Rectangle 34"/>
                    <p:cNvSpPr>
                      <a:spLocks noChangeArrowheads="1"/>
                    </p:cNvSpPr>
                    <p:nvPr/>
                  </p:nvSpPr>
                  <p:spPr bwMode="auto">
                    <a:xfrm>
                      <a:off x="466" y="1074"/>
                      <a:ext cx="54" cy="56"/>
                    </a:xfrm>
                    <a:prstGeom prst="rect">
                      <a:avLst/>
                    </a:prstGeom>
                    <a:solidFill>
                      <a:srgbClr val="33CC33"/>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71" name="Rectangle 35"/>
                    <p:cNvSpPr>
                      <a:spLocks noChangeArrowheads="1"/>
                    </p:cNvSpPr>
                    <p:nvPr/>
                  </p:nvSpPr>
                  <p:spPr bwMode="auto">
                    <a:xfrm>
                      <a:off x="538" y="1068"/>
                      <a:ext cx="60"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72" name="Rectangle 36"/>
                    <p:cNvSpPr>
                      <a:spLocks noChangeArrowheads="1"/>
                    </p:cNvSpPr>
                    <p:nvPr/>
                  </p:nvSpPr>
                  <p:spPr bwMode="auto">
                    <a:xfrm>
                      <a:off x="616" y="1068"/>
                      <a:ext cx="54"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73" name="AutoShape 37"/>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p:spPr>
                  <p:txBody>
                    <a:bodyPr wrap="none" anchor="ctr"/>
                    <a:lstStyle/>
                    <a:p>
                      <a:endParaRPr lang="el-GR"/>
                    </a:p>
                  </p:txBody>
                </p:sp>
              </p:grpSp>
              <p:pic>
                <p:nvPicPr>
                  <p:cNvPr id="224363" name="Picture 38" descr="desktop_computer_stylized_small"/>
                  <p:cNvPicPr>
                    <a:picLocks noChangeAspect="1" noChangeArrowheads="1"/>
                  </p:cNvPicPr>
                  <p:nvPr/>
                </p:nvPicPr>
                <p:blipFill>
                  <a:blip r:embed="rId4" cstate="print"/>
                  <a:srcRect/>
                  <a:stretch>
                    <a:fillRect/>
                  </a:stretch>
                </p:blipFill>
                <p:spPr bwMode="auto">
                  <a:xfrm>
                    <a:off x="-427" y="2049"/>
                    <a:ext cx="447" cy="411"/>
                  </a:xfrm>
                  <a:prstGeom prst="rect">
                    <a:avLst/>
                  </a:prstGeom>
                  <a:noFill/>
                  <a:ln w="9525">
                    <a:noFill/>
                    <a:miter lim="800000"/>
                    <a:headEnd/>
                    <a:tailEnd/>
                  </a:ln>
                </p:spPr>
              </p:pic>
              <p:sp>
                <p:nvSpPr>
                  <p:cNvPr id="224364" name="Rectangle 39"/>
                  <p:cNvSpPr>
                    <a:spLocks noChangeArrowheads="1"/>
                  </p:cNvSpPr>
                  <p:nvPr/>
                </p:nvSpPr>
                <p:spPr bwMode="auto">
                  <a:xfrm>
                    <a:off x="529" y="2232"/>
                    <a:ext cx="104" cy="91"/>
                  </a:xfrm>
                  <a:prstGeom prst="rect">
                    <a:avLst/>
                  </a:prstGeom>
                  <a:solidFill>
                    <a:srgbClr val="0000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65" name="Freeform 40"/>
                  <p:cNvSpPr>
                    <a:spLocks/>
                  </p:cNvSpPr>
                  <p:nvPr/>
                </p:nvSpPr>
                <p:spPr bwMode="auto">
                  <a:xfrm>
                    <a:off x="282" y="1951"/>
                    <a:ext cx="302" cy="274"/>
                  </a:xfrm>
                  <a:custGeom>
                    <a:avLst/>
                    <a:gdLst>
                      <a:gd name="T0" fmla="*/ 37 w 381"/>
                      <a:gd name="T1" fmla="*/ 274 h 274"/>
                      <a:gd name="T2" fmla="*/ 37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chemeClr val="tx1"/>
                    </a:solidFill>
                    <a:round/>
                    <a:headEnd/>
                    <a:tailEnd/>
                  </a:ln>
                </p:spPr>
                <p:txBody>
                  <a:bodyPr/>
                  <a:lstStyle/>
                  <a:p>
                    <a:endParaRPr lang="el-GR"/>
                  </a:p>
                </p:txBody>
              </p:sp>
              <p:sp>
                <p:nvSpPr>
                  <p:cNvPr id="224366" name="Line 41"/>
                  <p:cNvSpPr>
                    <a:spLocks noChangeShapeType="1"/>
                  </p:cNvSpPr>
                  <p:nvPr/>
                </p:nvSpPr>
                <p:spPr bwMode="auto">
                  <a:xfrm flipH="1">
                    <a:off x="470" y="2270"/>
                    <a:ext cx="152" cy="0"/>
                  </a:xfrm>
                  <a:prstGeom prst="line">
                    <a:avLst/>
                  </a:prstGeom>
                  <a:noFill/>
                  <a:ln w="9525">
                    <a:solidFill>
                      <a:schemeClr val="tx1"/>
                    </a:solidFill>
                    <a:round/>
                    <a:headEnd/>
                    <a:tailEnd/>
                  </a:ln>
                </p:spPr>
                <p:txBody>
                  <a:bodyPr/>
                  <a:lstStyle/>
                  <a:p>
                    <a:endParaRPr lang="el-GR"/>
                  </a:p>
                </p:txBody>
              </p:sp>
              <p:pic>
                <p:nvPicPr>
                  <p:cNvPr id="224367" name="Picture 42" descr="tv"/>
                  <p:cNvPicPr>
                    <a:picLocks noChangeAspect="1" noChangeArrowheads="1"/>
                  </p:cNvPicPr>
                  <p:nvPr/>
                </p:nvPicPr>
                <p:blipFill>
                  <a:blip r:embed="rId5" cstate="print"/>
                  <a:srcRect/>
                  <a:stretch>
                    <a:fillRect/>
                  </a:stretch>
                </p:blipFill>
                <p:spPr bwMode="auto">
                  <a:xfrm>
                    <a:off x="2" y="1737"/>
                    <a:ext cx="476" cy="425"/>
                  </a:xfrm>
                  <a:prstGeom prst="rect">
                    <a:avLst/>
                  </a:prstGeom>
                  <a:noFill/>
                  <a:ln w="9525">
                    <a:noFill/>
                    <a:miter lim="800000"/>
                    <a:headEnd/>
                    <a:tailEnd/>
                  </a:ln>
                </p:spPr>
              </p:pic>
            </p:grpSp>
          </p:grpSp>
          <p:grpSp>
            <p:nvGrpSpPr>
              <p:cNvPr id="224320" name="Group 43"/>
              <p:cNvGrpSpPr>
                <a:grpSpLocks/>
              </p:cNvGrpSpPr>
              <p:nvPr/>
            </p:nvGrpSpPr>
            <p:grpSpPr bwMode="auto">
              <a:xfrm>
                <a:off x="6435863" y="1745934"/>
                <a:ext cx="850900" cy="527050"/>
                <a:chOff x="-490" y="1664"/>
                <a:chExt cx="1429" cy="842"/>
              </a:xfrm>
            </p:grpSpPr>
            <p:sp>
              <p:nvSpPr>
                <p:cNvPr id="224342" name="AutoShape 44"/>
                <p:cNvSpPr>
                  <a:spLocks noChangeArrowheads="1"/>
                </p:cNvSpPr>
                <p:nvPr/>
              </p:nvSpPr>
              <p:spPr bwMode="auto">
                <a:xfrm>
                  <a:off x="-489" y="1664"/>
                  <a:ext cx="1429" cy="294"/>
                </a:xfrm>
                <a:prstGeom prst="triangle">
                  <a:avLst>
                    <a:gd name="adj" fmla="val 50000"/>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grpSp>
              <p:nvGrpSpPr>
                <p:cNvPr id="224343" name="Group 45"/>
                <p:cNvGrpSpPr>
                  <a:grpSpLocks/>
                </p:cNvGrpSpPr>
                <p:nvPr/>
              </p:nvGrpSpPr>
              <p:grpSpPr bwMode="auto">
                <a:xfrm>
                  <a:off x="-427" y="1737"/>
                  <a:ext cx="1217" cy="769"/>
                  <a:chOff x="-427" y="1737"/>
                  <a:chExt cx="1217" cy="769"/>
                </a:xfrm>
              </p:grpSpPr>
              <p:sp>
                <p:nvSpPr>
                  <p:cNvPr id="224344" name="Rectangle 46"/>
                  <p:cNvSpPr>
                    <a:spLocks noChangeArrowheads="1"/>
                  </p:cNvSpPr>
                  <p:nvPr/>
                </p:nvSpPr>
                <p:spPr bwMode="auto">
                  <a:xfrm>
                    <a:off x="-335" y="1923"/>
                    <a:ext cx="1125" cy="583"/>
                  </a:xfrm>
                  <a:prstGeom prst="rect">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45" name="Line 7"/>
                  <p:cNvSpPr>
                    <a:spLocks noChangeShapeType="1"/>
                  </p:cNvSpPr>
                  <p:nvPr/>
                </p:nvSpPr>
                <p:spPr bwMode="auto">
                  <a:xfrm flipV="1">
                    <a:off x="-150" y="2270"/>
                    <a:ext cx="230" cy="1"/>
                  </a:xfrm>
                  <a:prstGeom prst="line">
                    <a:avLst/>
                  </a:prstGeom>
                  <a:noFill/>
                  <a:ln w="9525">
                    <a:solidFill>
                      <a:schemeClr val="tx1"/>
                    </a:solidFill>
                    <a:round/>
                    <a:headEnd/>
                    <a:tailEnd/>
                  </a:ln>
                </p:spPr>
                <p:txBody>
                  <a:bodyPr wrap="none"/>
                  <a:lstStyle/>
                  <a:p>
                    <a:endParaRPr lang="el-GR"/>
                  </a:p>
                </p:txBody>
              </p:sp>
              <p:grpSp>
                <p:nvGrpSpPr>
                  <p:cNvPr id="224346" name="Group 48"/>
                  <p:cNvGrpSpPr>
                    <a:grpSpLocks/>
                  </p:cNvGrpSpPr>
                  <p:nvPr/>
                </p:nvGrpSpPr>
                <p:grpSpPr bwMode="auto">
                  <a:xfrm>
                    <a:off x="68" y="2192"/>
                    <a:ext cx="387" cy="139"/>
                    <a:chOff x="322" y="890"/>
                    <a:chExt cx="872" cy="339"/>
                  </a:xfrm>
                </p:grpSpPr>
                <p:sp>
                  <p:nvSpPr>
                    <p:cNvPr id="224352" name="Rectangle 49"/>
                    <p:cNvSpPr>
                      <a:spLocks noChangeArrowheads="1"/>
                    </p:cNvSpPr>
                    <p:nvPr/>
                  </p:nvSpPr>
                  <p:spPr bwMode="auto">
                    <a:xfrm>
                      <a:off x="322" y="1000"/>
                      <a:ext cx="871" cy="229"/>
                    </a:xfrm>
                    <a:prstGeom prst="rect">
                      <a:avLst/>
                    </a:prstGeom>
                    <a:solidFill>
                      <a:srgbClr val="FFFF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53" name="Rectangle 50"/>
                    <p:cNvSpPr>
                      <a:spLocks noChangeArrowheads="1"/>
                    </p:cNvSpPr>
                    <p:nvPr/>
                  </p:nvSpPr>
                  <p:spPr bwMode="auto">
                    <a:xfrm>
                      <a:off x="394" y="1074"/>
                      <a:ext cx="54"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54" name="Rectangle 51"/>
                    <p:cNvSpPr>
                      <a:spLocks noChangeArrowheads="1"/>
                    </p:cNvSpPr>
                    <p:nvPr/>
                  </p:nvSpPr>
                  <p:spPr bwMode="auto">
                    <a:xfrm>
                      <a:off x="466" y="1074"/>
                      <a:ext cx="54" cy="56"/>
                    </a:xfrm>
                    <a:prstGeom prst="rect">
                      <a:avLst/>
                    </a:prstGeom>
                    <a:solidFill>
                      <a:srgbClr val="33CC33"/>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55" name="Rectangle 52"/>
                    <p:cNvSpPr>
                      <a:spLocks noChangeArrowheads="1"/>
                    </p:cNvSpPr>
                    <p:nvPr/>
                  </p:nvSpPr>
                  <p:spPr bwMode="auto">
                    <a:xfrm>
                      <a:off x="538" y="1068"/>
                      <a:ext cx="60"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56" name="Rectangle 53"/>
                    <p:cNvSpPr>
                      <a:spLocks noChangeArrowheads="1"/>
                    </p:cNvSpPr>
                    <p:nvPr/>
                  </p:nvSpPr>
                  <p:spPr bwMode="auto">
                    <a:xfrm>
                      <a:off x="616" y="1068"/>
                      <a:ext cx="54"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57" name="AutoShape 54"/>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p:spPr>
                  <p:txBody>
                    <a:bodyPr wrap="none" anchor="ctr"/>
                    <a:lstStyle/>
                    <a:p>
                      <a:endParaRPr lang="el-GR"/>
                    </a:p>
                  </p:txBody>
                </p:sp>
              </p:grpSp>
              <p:pic>
                <p:nvPicPr>
                  <p:cNvPr id="224347" name="Picture 55" descr="desktop_computer_stylized_small"/>
                  <p:cNvPicPr>
                    <a:picLocks noChangeAspect="1" noChangeArrowheads="1"/>
                  </p:cNvPicPr>
                  <p:nvPr/>
                </p:nvPicPr>
                <p:blipFill>
                  <a:blip r:embed="rId4" cstate="print"/>
                  <a:srcRect/>
                  <a:stretch>
                    <a:fillRect/>
                  </a:stretch>
                </p:blipFill>
                <p:spPr bwMode="auto">
                  <a:xfrm>
                    <a:off x="-427" y="2049"/>
                    <a:ext cx="447" cy="411"/>
                  </a:xfrm>
                  <a:prstGeom prst="rect">
                    <a:avLst/>
                  </a:prstGeom>
                  <a:noFill/>
                  <a:ln w="9525">
                    <a:noFill/>
                    <a:miter lim="800000"/>
                    <a:headEnd/>
                    <a:tailEnd/>
                  </a:ln>
                </p:spPr>
              </p:pic>
              <p:sp>
                <p:nvSpPr>
                  <p:cNvPr id="224348" name="Rectangle 56"/>
                  <p:cNvSpPr>
                    <a:spLocks noChangeArrowheads="1"/>
                  </p:cNvSpPr>
                  <p:nvPr/>
                </p:nvSpPr>
                <p:spPr bwMode="auto">
                  <a:xfrm>
                    <a:off x="529" y="2232"/>
                    <a:ext cx="104" cy="91"/>
                  </a:xfrm>
                  <a:prstGeom prst="rect">
                    <a:avLst/>
                  </a:prstGeom>
                  <a:solidFill>
                    <a:srgbClr val="0000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49" name="Freeform 57"/>
                  <p:cNvSpPr>
                    <a:spLocks/>
                  </p:cNvSpPr>
                  <p:nvPr/>
                </p:nvSpPr>
                <p:spPr bwMode="auto">
                  <a:xfrm>
                    <a:off x="282" y="1951"/>
                    <a:ext cx="302" cy="274"/>
                  </a:xfrm>
                  <a:custGeom>
                    <a:avLst/>
                    <a:gdLst>
                      <a:gd name="T0" fmla="*/ 37 w 381"/>
                      <a:gd name="T1" fmla="*/ 274 h 274"/>
                      <a:gd name="T2" fmla="*/ 37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chemeClr val="tx1"/>
                    </a:solidFill>
                    <a:round/>
                    <a:headEnd/>
                    <a:tailEnd/>
                  </a:ln>
                </p:spPr>
                <p:txBody>
                  <a:bodyPr/>
                  <a:lstStyle/>
                  <a:p>
                    <a:endParaRPr lang="el-GR"/>
                  </a:p>
                </p:txBody>
              </p:sp>
              <p:sp>
                <p:nvSpPr>
                  <p:cNvPr id="224350" name="Line 58"/>
                  <p:cNvSpPr>
                    <a:spLocks noChangeShapeType="1"/>
                  </p:cNvSpPr>
                  <p:nvPr/>
                </p:nvSpPr>
                <p:spPr bwMode="auto">
                  <a:xfrm flipH="1">
                    <a:off x="470" y="2270"/>
                    <a:ext cx="152" cy="0"/>
                  </a:xfrm>
                  <a:prstGeom prst="line">
                    <a:avLst/>
                  </a:prstGeom>
                  <a:noFill/>
                  <a:ln w="9525">
                    <a:solidFill>
                      <a:schemeClr val="tx1"/>
                    </a:solidFill>
                    <a:round/>
                    <a:headEnd/>
                    <a:tailEnd/>
                  </a:ln>
                </p:spPr>
                <p:txBody>
                  <a:bodyPr/>
                  <a:lstStyle/>
                  <a:p>
                    <a:endParaRPr lang="el-GR"/>
                  </a:p>
                </p:txBody>
              </p:sp>
              <p:pic>
                <p:nvPicPr>
                  <p:cNvPr id="224351" name="Picture 59" descr="tv"/>
                  <p:cNvPicPr>
                    <a:picLocks noChangeAspect="1" noChangeArrowheads="1"/>
                  </p:cNvPicPr>
                  <p:nvPr/>
                </p:nvPicPr>
                <p:blipFill>
                  <a:blip r:embed="rId5" cstate="print"/>
                  <a:srcRect/>
                  <a:stretch>
                    <a:fillRect/>
                  </a:stretch>
                </p:blipFill>
                <p:spPr bwMode="auto">
                  <a:xfrm>
                    <a:off x="2" y="1737"/>
                    <a:ext cx="476" cy="425"/>
                  </a:xfrm>
                  <a:prstGeom prst="rect">
                    <a:avLst/>
                  </a:prstGeom>
                  <a:noFill/>
                  <a:ln w="9525">
                    <a:noFill/>
                    <a:miter lim="800000"/>
                    <a:headEnd/>
                    <a:tailEnd/>
                  </a:ln>
                </p:spPr>
              </p:pic>
            </p:grpSp>
          </p:grpSp>
          <p:grpSp>
            <p:nvGrpSpPr>
              <p:cNvPr id="224321" name="Group 95"/>
              <p:cNvGrpSpPr>
                <a:grpSpLocks/>
              </p:cNvGrpSpPr>
              <p:nvPr/>
            </p:nvGrpSpPr>
            <p:grpSpPr bwMode="auto">
              <a:xfrm>
                <a:off x="7577276" y="1753872"/>
                <a:ext cx="850900" cy="527050"/>
                <a:chOff x="-490" y="1664"/>
                <a:chExt cx="1429" cy="842"/>
              </a:xfrm>
            </p:grpSpPr>
            <p:sp>
              <p:nvSpPr>
                <p:cNvPr id="224326" name="AutoShape 96"/>
                <p:cNvSpPr>
                  <a:spLocks noChangeArrowheads="1"/>
                </p:cNvSpPr>
                <p:nvPr/>
              </p:nvSpPr>
              <p:spPr bwMode="auto">
                <a:xfrm>
                  <a:off x="-489" y="1664"/>
                  <a:ext cx="1429" cy="294"/>
                </a:xfrm>
                <a:prstGeom prst="triangle">
                  <a:avLst>
                    <a:gd name="adj" fmla="val 50000"/>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grpSp>
              <p:nvGrpSpPr>
                <p:cNvPr id="224327" name="Group 97"/>
                <p:cNvGrpSpPr>
                  <a:grpSpLocks/>
                </p:cNvGrpSpPr>
                <p:nvPr/>
              </p:nvGrpSpPr>
              <p:grpSpPr bwMode="auto">
                <a:xfrm>
                  <a:off x="-427" y="1737"/>
                  <a:ext cx="1217" cy="769"/>
                  <a:chOff x="-427" y="1737"/>
                  <a:chExt cx="1217" cy="769"/>
                </a:xfrm>
              </p:grpSpPr>
              <p:sp>
                <p:nvSpPr>
                  <p:cNvPr id="224328" name="Rectangle 98"/>
                  <p:cNvSpPr>
                    <a:spLocks noChangeArrowheads="1"/>
                  </p:cNvSpPr>
                  <p:nvPr/>
                </p:nvSpPr>
                <p:spPr bwMode="auto">
                  <a:xfrm>
                    <a:off x="-335" y="1923"/>
                    <a:ext cx="1125" cy="583"/>
                  </a:xfrm>
                  <a:prstGeom prst="rect">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29" name="Line 7"/>
                  <p:cNvSpPr>
                    <a:spLocks noChangeShapeType="1"/>
                  </p:cNvSpPr>
                  <p:nvPr/>
                </p:nvSpPr>
                <p:spPr bwMode="auto">
                  <a:xfrm flipV="1">
                    <a:off x="-150" y="2270"/>
                    <a:ext cx="230" cy="1"/>
                  </a:xfrm>
                  <a:prstGeom prst="line">
                    <a:avLst/>
                  </a:prstGeom>
                  <a:noFill/>
                  <a:ln w="9525">
                    <a:solidFill>
                      <a:schemeClr val="tx1"/>
                    </a:solidFill>
                    <a:round/>
                    <a:headEnd/>
                    <a:tailEnd/>
                  </a:ln>
                </p:spPr>
                <p:txBody>
                  <a:bodyPr wrap="none"/>
                  <a:lstStyle/>
                  <a:p>
                    <a:endParaRPr lang="el-GR"/>
                  </a:p>
                </p:txBody>
              </p:sp>
              <p:grpSp>
                <p:nvGrpSpPr>
                  <p:cNvPr id="224330" name="Group 100"/>
                  <p:cNvGrpSpPr>
                    <a:grpSpLocks/>
                  </p:cNvGrpSpPr>
                  <p:nvPr/>
                </p:nvGrpSpPr>
                <p:grpSpPr bwMode="auto">
                  <a:xfrm>
                    <a:off x="68" y="2192"/>
                    <a:ext cx="387" cy="139"/>
                    <a:chOff x="322" y="890"/>
                    <a:chExt cx="872" cy="339"/>
                  </a:xfrm>
                </p:grpSpPr>
                <p:sp>
                  <p:nvSpPr>
                    <p:cNvPr id="224336" name="Rectangle 101"/>
                    <p:cNvSpPr>
                      <a:spLocks noChangeArrowheads="1"/>
                    </p:cNvSpPr>
                    <p:nvPr/>
                  </p:nvSpPr>
                  <p:spPr bwMode="auto">
                    <a:xfrm>
                      <a:off x="322" y="1000"/>
                      <a:ext cx="871" cy="229"/>
                    </a:xfrm>
                    <a:prstGeom prst="rect">
                      <a:avLst/>
                    </a:prstGeom>
                    <a:solidFill>
                      <a:srgbClr val="FFFF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37" name="Rectangle 102"/>
                    <p:cNvSpPr>
                      <a:spLocks noChangeArrowheads="1"/>
                    </p:cNvSpPr>
                    <p:nvPr/>
                  </p:nvSpPr>
                  <p:spPr bwMode="auto">
                    <a:xfrm>
                      <a:off x="394" y="1074"/>
                      <a:ext cx="54"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38" name="Rectangle 103"/>
                    <p:cNvSpPr>
                      <a:spLocks noChangeArrowheads="1"/>
                    </p:cNvSpPr>
                    <p:nvPr/>
                  </p:nvSpPr>
                  <p:spPr bwMode="auto">
                    <a:xfrm>
                      <a:off x="466" y="1074"/>
                      <a:ext cx="54" cy="56"/>
                    </a:xfrm>
                    <a:prstGeom prst="rect">
                      <a:avLst/>
                    </a:prstGeom>
                    <a:solidFill>
                      <a:srgbClr val="33CC33"/>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39" name="Rectangle 104"/>
                    <p:cNvSpPr>
                      <a:spLocks noChangeArrowheads="1"/>
                    </p:cNvSpPr>
                    <p:nvPr/>
                  </p:nvSpPr>
                  <p:spPr bwMode="auto">
                    <a:xfrm>
                      <a:off x="538" y="1068"/>
                      <a:ext cx="60"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40" name="Rectangle 105"/>
                    <p:cNvSpPr>
                      <a:spLocks noChangeArrowheads="1"/>
                    </p:cNvSpPr>
                    <p:nvPr/>
                  </p:nvSpPr>
                  <p:spPr bwMode="auto">
                    <a:xfrm>
                      <a:off x="616" y="1068"/>
                      <a:ext cx="54"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41" name="AutoShape 106"/>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p:spPr>
                  <p:txBody>
                    <a:bodyPr wrap="none" anchor="ctr"/>
                    <a:lstStyle/>
                    <a:p>
                      <a:endParaRPr lang="el-GR"/>
                    </a:p>
                  </p:txBody>
                </p:sp>
              </p:grpSp>
              <p:pic>
                <p:nvPicPr>
                  <p:cNvPr id="224331" name="Picture 107" descr="desktop_computer_stylized_small"/>
                  <p:cNvPicPr>
                    <a:picLocks noChangeAspect="1" noChangeArrowheads="1"/>
                  </p:cNvPicPr>
                  <p:nvPr/>
                </p:nvPicPr>
                <p:blipFill>
                  <a:blip r:embed="rId4" cstate="print"/>
                  <a:srcRect/>
                  <a:stretch>
                    <a:fillRect/>
                  </a:stretch>
                </p:blipFill>
                <p:spPr bwMode="auto">
                  <a:xfrm>
                    <a:off x="-427" y="2049"/>
                    <a:ext cx="447" cy="411"/>
                  </a:xfrm>
                  <a:prstGeom prst="rect">
                    <a:avLst/>
                  </a:prstGeom>
                  <a:noFill/>
                  <a:ln w="9525">
                    <a:noFill/>
                    <a:miter lim="800000"/>
                    <a:headEnd/>
                    <a:tailEnd/>
                  </a:ln>
                </p:spPr>
              </p:pic>
              <p:sp>
                <p:nvSpPr>
                  <p:cNvPr id="224332" name="Rectangle 108"/>
                  <p:cNvSpPr>
                    <a:spLocks noChangeArrowheads="1"/>
                  </p:cNvSpPr>
                  <p:nvPr/>
                </p:nvSpPr>
                <p:spPr bwMode="auto">
                  <a:xfrm>
                    <a:off x="529" y="2232"/>
                    <a:ext cx="104" cy="91"/>
                  </a:xfrm>
                  <a:prstGeom prst="rect">
                    <a:avLst/>
                  </a:prstGeom>
                  <a:solidFill>
                    <a:srgbClr val="0000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33" name="Freeform 109"/>
                  <p:cNvSpPr>
                    <a:spLocks/>
                  </p:cNvSpPr>
                  <p:nvPr/>
                </p:nvSpPr>
                <p:spPr bwMode="auto">
                  <a:xfrm>
                    <a:off x="282" y="1951"/>
                    <a:ext cx="302" cy="274"/>
                  </a:xfrm>
                  <a:custGeom>
                    <a:avLst/>
                    <a:gdLst>
                      <a:gd name="T0" fmla="*/ 37 w 381"/>
                      <a:gd name="T1" fmla="*/ 274 h 274"/>
                      <a:gd name="T2" fmla="*/ 37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chemeClr val="tx1"/>
                    </a:solidFill>
                    <a:round/>
                    <a:headEnd/>
                    <a:tailEnd/>
                  </a:ln>
                </p:spPr>
                <p:txBody>
                  <a:bodyPr/>
                  <a:lstStyle/>
                  <a:p>
                    <a:endParaRPr lang="el-GR"/>
                  </a:p>
                </p:txBody>
              </p:sp>
              <p:sp>
                <p:nvSpPr>
                  <p:cNvPr id="224334" name="Line 110"/>
                  <p:cNvSpPr>
                    <a:spLocks noChangeShapeType="1"/>
                  </p:cNvSpPr>
                  <p:nvPr/>
                </p:nvSpPr>
                <p:spPr bwMode="auto">
                  <a:xfrm flipH="1">
                    <a:off x="470" y="2270"/>
                    <a:ext cx="152" cy="0"/>
                  </a:xfrm>
                  <a:prstGeom prst="line">
                    <a:avLst/>
                  </a:prstGeom>
                  <a:noFill/>
                  <a:ln w="9525">
                    <a:solidFill>
                      <a:schemeClr val="tx1"/>
                    </a:solidFill>
                    <a:round/>
                    <a:headEnd/>
                    <a:tailEnd/>
                  </a:ln>
                </p:spPr>
                <p:txBody>
                  <a:bodyPr/>
                  <a:lstStyle/>
                  <a:p>
                    <a:endParaRPr lang="el-GR"/>
                  </a:p>
                </p:txBody>
              </p:sp>
              <p:pic>
                <p:nvPicPr>
                  <p:cNvPr id="224335" name="Picture 111" descr="tv"/>
                  <p:cNvPicPr>
                    <a:picLocks noChangeAspect="1" noChangeArrowheads="1"/>
                  </p:cNvPicPr>
                  <p:nvPr/>
                </p:nvPicPr>
                <p:blipFill>
                  <a:blip r:embed="rId5" cstate="print"/>
                  <a:srcRect/>
                  <a:stretch>
                    <a:fillRect/>
                  </a:stretch>
                </p:blipFill>
                <p:spPr bwMode="auto">
                  <a:xfrm>
                    <a:off x="2" y="1737"/>
                    <a:ext cx="476" cy="425"/>
                  </a:xfrm>
                  <a:prstGeom prst="rect">
                    <a:avLst/>
                  </a:prstGeom>
                  <a:noFill/>
                  <a:ln w="9525">
                    <a:noFill/>
                    <a:miter lim="800000"/>
                    <a:headEnd/>
                    <a:tailEnd/>
                  </a:ln>
                </p:spPr>
              </p:pic>
            </p:grpSp>
          </p:grpSp>
          <p:sp>
            <p:nvSpPr>
              <p:cNvPr id="224322" name="Text Box 112"/>
              <p:cNvSpPr txBox="1">
                <a:spLocks noChangeArrowheads="1"/>
              </p:cNvSpPr>
              <p:nvPr/>
            </p:nvSpPr>
            <p:spPr bwMode="auto">
              <a:xfrm>
                <a:off x="7188723" y="1823710"/>
                <a:ext cx="488952" cy="457129"/>
              </a:xfrm>
              <a:prstGeom prst="rect">
                <a:avLst/>
              </a:prstGeom>
              <a:noFill/>
              <a:ln w="9525">
                <a:noFill/>
                <a:miter lim="800000"/>
                <a:headEnd/>
                <a:tailEnd/>
              </a:ln>
            </p:spPr>
            <p:txBody>
              <a:bodyPr wrap="none">
                <a:spAutoFit/>
              </a:bodyPr>
              <a:lstStyle/>
              <a:p>
                <a:pPr eaLnBrk="0" hangingPunct="0"/>
                <a:r>
                  <a:rPr lang="en-US" sz="2400" i="0">
                    <a:solidFill>
                      <a:srgbClr val="969696"/>
                    </a:solidFill>
                    <a:latin typeface="Times New Roman" pitchFamily="18" charset="0"/>
                  </a:rPr>
                  <a:t>…</a:t>
                </a:r>
              </a:p>
            </p:txBody>
          </p:sp>
          <p:sp>
            <p:nvSpPr>
              <p:cNvPr id="224323" name="Line 113"/>
              <p:cNvSpPr>
                <a:spLocks noChangeShapeType="1"/>
              </p:cNvSpPr>
              <p:nvPr/>
            </p:nvSpPr>
            <p:spPr bwMode="auto">
              <a:xfrm flipH="1">
                <a:off x="6169544" y="2164969"/>
                <a:ext cx="3175" cy="333323"/>
              </a:xfrm>
              <a:prstGeom prst="line">
                <a:avLst/>
              </a:prstGeom>
              <a:noFill/>
              <a:ln w="9525">
                <a:solidFill>
                  <a:schemeClr val="tx1"/>
                </a:solidFill>
                <a:round/>
                <a:headEnd/>
                <a:tailEnd/>
              </a:ln>
            </p:spPr>
            <p:txBody>
              <a:bodyPr/>
              <a:lstStyle/>
              <a:p>
                <a:endParaRPr lang="el-GR"/>
              </a:p>
            </p:txBody>
          </p:sp>
          <p:sp>
            <p:nvSpPr>
              <p:cNvPr id="224324" name="Line 114"/>
              <p:cNvSpPr>
                <a:spLocks noChangeShapeType="1"/>
              </p:cNvSpPr>
              <p:nvPr/>
            </p:nvSpPr>
            <p:spPr bwMode="auto">
              <a:xfrm flipH="1">
                <a:off x="7074423" y="2164969"/>
                <a:ext cx="3175" cy="333323"/>
              </a:xfrm>
              <a:prstGeom prst="line">
                <a:avLst/>
              </a:prstGeom>
              <a:noFill/>
              <a:ln w="9525">
                <a:solidFill>
                  <a:schemeClr val="tx1"/>
                </a:solidFill>
                <a:round/>
                <a:headEnd/>
                <a:tailEnd/>
              </a:ln>
            </p:spPr>
            <p:txBody>
              <a:bodyPr/>
              <a:lstStyle/>
              <a:p>
                <a:endParaRPr lang="el-GR"/>
              </a:p>
            </p:txBody>
          </p:sp>
          <p:sp>
            <p:nvSpPr>
              <p:cNvPr id="224325" name="Line 115"/>
              <p:cNvSpPr>
                <a:spLocks noChangeShapeType="1"/>
              </p:cNvSpPr>
              <p:nvPr/>
            </p:nvSpPr>
            <p:spPr bwMode="auto">
              <a:xfrm flipH="1">
                <a:off x="8211077" y="2164969"/>
                <a:ext cx="3175" cy="333323"/>
              </a:xfrm>
              <a:prstGeom prst="line">
                <a:avLst/>
              </a:prstGeom>
              <a:noFill/>
              <a:ln w="9525">
                <a:solidFill>
                  <a:schemeClr val="tx1"/>
                </a:solidFill>
                <a:round/>
                <a:headEnd/>
                <a:tailEnd/>
              </a:ln>
            </p:spPr>
            <p:txBody>
              <a:bodyPr/>
              <a:lstStyle/>
              <a:p>
                <a:endParaRPr lang="el-GR"/>
              </a:p>
            </p:txBody>
          </p:sp>
        </p:grpSp>
        <p:grpSp>
          <p:nvGrpSpPr>
            <p:cNvPr id="224280" name="Group 5"/>
            <p:cNvGrpSpPr>
              <a:grpSpLocks/>
            </p:cNvGrpSpPr>
            <p:nvPr/>
          </p:nvGrpSpPr>
          <p:grpSpPr bwMode="auto">
            <a:xfrm flipH="1">
              <a:off x="7298039" y="2490881"/>
              <a:ext cx="850900" cy="627063"/>
              <a:chOff x="6488251" y="2501584"/>
              <a:chExt cx="850900" cy="627063"/>
            </a:xfrm>
          </p:grpSpPr>
          <p:grpSp>
            <p:nvGrpSpPr>
              <p:cNvPr id="224301" name="Group 77"/>
              <p:cNvGrpSpPr>
                <a:grpSpLocks/>
              </p:cNvGrpSpPr>
              <p:nvPr/>
            </p:nvGrpSpPr>
            <p:grpSpPr bwMode="auto">
              <a:xfrm>
                <a:off x="6488251" y="2601597"/>
                <a:ext cx="850900" cy="527050"/>
                <a:chOff x="-490" y="1664"/>
                <a:chExt cx="1429" cy="842"/>
              </a:xfrm>
            </p:grpSpPr>
            <p:sp>
              <p:nvSpPr>
                <p:cNvPr id="224303" name="AutoShape 78"/>
                <p:cNvSpPr>
                  <a:spLocks noChangeArrowheads="1"/>
                </p:cNvSpPr>
                <p:nvPr/>
              </p:nvSpPr>
              <p:spPr bwMode="auto">
                <a:xfrm>
                  <a:off x="-489" y="1663"/>
                  <a:ext cx="1429" cy="294"/>
                </a:xfrm>
                <a:prstGeom prst="triangle">
                  <a:avLst>
                    <a:gd name="adj" fmla="val 50000"/>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grpSp>
              <p:nvGrpSpPr>
                <p:cNvPr id="224304" name="Group 79"/>
                <p:cNvGrpSpPr>
                  <a:grpSpLocks/>
                </p:cNvGrpSpPr>
                <p:nvPr/>
              </p:nvGrpSpPr>
              <p:grpSpPr bwMode="auto">
                <a:xfrm>
                  <a:off x="-427" y="1737"/>
                  <a:ext cx="1217" cy="769"/>
                  <a:chOff x="-427" y="1737"/>
                  <a:chExt cx="1217" cy="769"/>
                </a:xfrm>
              </p:grpSpPr>
              <p:sp>
                <p:nvSpPr>
                  <p:cNvPr id="224305" name="Rectangle 80"/>
                  <p:cNvSpPr>
                    <a:spLocks noChangeArrowheads="1"/>
                  </p:cNvSpPr>
                  <p:nvPr/>
                </p:nvSpPr>
                <p:spPr bwMode="auto">
                  <a:xfrm>
                    <a:off x="-332" y="1922"/>
                    <a:ext cx="1122" cy="583"/>
                  </a:xfrm>
                  <a:prstGeom prst="rect">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06" name="Line 7"/>
                  <p:cNvSpPr>
                    <a:spLocks noChangeShapeType="1"/>
                  </p:cNvSpPr>
                  <p:nvPr/>
                </p:nvSpPr>
                <p:spPr bwMode="auto">
                  <a:xfrm flipV="1">
                    <a:off x="-150" y="2270"/>
                    <a:ext cx="230" cy="1"/>
                  </a:xfrm>
                  <a:prstGeom prst="line">
                    <a:avLst/>
                  </a:prstGeom>
                  <a:noFill/>
                  <a:ln w="9525">
                    <a:solidFill>
                      <a:schemeClr val="tx1"/>
                    </a:solidFill>
                    <a:round/>
                    <a:headEnd/>
                    <a:tailEnd/>
                  </a:ln>
                </p:spPr>
                <p:txBody>
                  <a:bodyPr wrap="none"/>
                  <a:lstStyle/>
                  <a:p>
                    <a:endParaRPr lang="el-GR"/>
                  </a:p>
                </p:txBody>
              </p:sp>
              <p:grpSp>
                <p:nvGrpSpPr>
                  <p:cNvPr id="224307" name="Group 82"/>
                  <p:cNvGrpSpPr>
                    <a:grpSpLocks/>
                  </p:cNvGrpSpPr>
                  <p:nvPr/>
                </p:nvGrpSpPr>
                <p:grpSpPr bwMode="auto">
                  <a:xfrm>
                    <a:off x="68" y="2192"/>
                    <a:ext cx="387" cy="139"/>
                    <a:chOff x="322" y="890"/>
                    <a:chExt cx="872" cy="339"/>
                  </a:xfrm>
                </p:grpSpPr>
                <p:sp>
                  <p:nvSpPr>
                    <p:cNvPr id="224313" name="Rectangle 83"/>
                    <p:cNvSpPr>
                      <a:spLocks noChangeArrowheads="1"/>
                    </p:cNvSpPr>
                    <p:nvPr/>
                  </p:nvSpPr>
                  <p:spPr bwMode="auto">
                    <a:xfrm>
                      <a:off x="322" y="998"/>
                      <a:ext cx="871" cy="229"/>
                    </a:xfrm>
                    <a:prstGeom prst="rect">
                      <a:avLst/>
                    </a:prstGeom>
                    <a:solidFill>
                      <a:srgbClr val="FFFF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14" name="Rectangle 84"/>
                    <p:cNvSpPr>
                      <a:spLocks noChangeArrowheads="1"/>
                    </p:cNvSpPr>
                    <p:nvPr/>
                  </p:nvSpPr>
                  <p:spPr bwMode="auto">
                    <a:xfrm>
                      <a:off x="394" y="1072"/>
                      <a:ext cx="54"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15" name="Rectangle 85"/>
                    <p:cNvSpPr>
                      <a:spLocks noChangeArrowheads="1"/>
                    </p:cNvSpPr>
                    <p:nvPr/>
                  </p:nvSpPr>
                  <p:spPr bwMode="auto">
                    <a:xfrm>
                      <a:off x="466" y="1072"/>
                      <a:ext cx="54" cy="56"/>
                    </a:xfrm>
                    <a:prstGeom prst="rect">
                      <a:avLst/>
                    </a:prstGeom>
                    <a:solidFill>
                      <a:srgbClr val="33CC33"/>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16" name="Rectangle 86"/>
                    <p:cNvSpPr>
                      <a:spLocks noChangeArrowheads="1"/>
                    </p:cNvSpPr>
                    <p:nvPr/>
                  </p:nvSpPr>
                  <p:spPr bwMode="auto">
                    <a:xfrm>
                      <a:off x="539" y="1066"/>
                      <a:ext cx="60"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17" name="Rectangle 87"/>
                    <p:cNvSpPr>
                      <a:spLocks noChangeArrowheads="1"/>
                    </p:cNvSpPr>
                    <p:nvPr/>
                  </p:nvSpPr>
                  <p:spPr bwMode="auto">
                    <a:xfrm>
                      <a:off x="617" y="1066"/>
                      <a:ext cx="54"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18"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p:spPr>
                  <p:txBody>
                    <a:bodyPr wrap="none" anchor="ctr"/>
                    <a:lstStyle/>
                    <a:p>
                      <a:endParaRPr lang="el-GR"/>
                    </a:p>
                  </p:txBody>
                </p:sp>
              </p:grpSp>
              <p:pic>
                <p:nvPicPr>
                  <p:cNvPr id="224308" name="Picture 89" descr="desktop_computer_stylized_small"/>
                  <p:cNvPicPr>
                    <a:picLocks noChangeAspect="1" noChangeArrowheads="1"/>
                  </p:cNvPicPr>
                  <p:nvPr/>
                </p:nvPicPr>
                <p:blipFill>
                  <a:blip r:embed="rId4" cstate="print"/>
                  <a:srcRect/>
                  <a:stretch>
                    <a:fillRect/>
                  </a:stretch>
                </p:blipFill>
                <p:spPr bwMode="auto">
                  <a:xfrm>
                    <a:off x="-427" y="2049"/>
                    <a:ext cx="447" cy="411"/>
                  </a:xfrm>
                  <a:prstGeom prst="rect">
                    <a:avLst/>
                  </a:prstGeom>
                  <a:noFill/>
                  <a:ln w="9525">
                    <a:noFill/>
                    <a:miter lim="800000"/>
                    <a:headEnd/>
                    <a:tailEnd/>
                  </a:ln>
                </p:spPr>
              </p:pic>
              <p:sp>
                <p:nvSpPr>
                  <p:cNvPr id="224309" name="Rectangle 90"/>
                  <p:cNvSpPr>
                    <a:spLocks noChangeArrowheads="1"/>
                  </p:cNvSpPr>
                  <p:nvPr/>
                </p:nvSpPr>
                <p:spPr bwMode="auto">
                  <a:xfrm>
                    <a:off x="529" y="2231"/>
                    <a:ext cx="104" cy="91"/>
                  </a:xfrm>
                  <a:prstGeom prst="rect">
                    <a:avLst/>
                  </a:prstGeom>
                  <a:solidFill>
                    <a:srgbClr val="0000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10" name="Freeform 91"/>
                  <p:cNvSpPr>
                    <a:spLocks/>
                  </p:cNvSpPr>
                  <p:nvPr/>
                </p:nvSpPr>
                <p:spPr bwMode="auto">
                  <a:xfrm>
                    <a:off x="282" y="1951"/>
                    <a:ext cx="302" cy="274"/>
                  </a:xfrm>
                  <a:custGeom>
                    <a:avLst/>
                    <a:gdLst>
                      <a:gd name="T0" fmla="*/ 37 w 381"/>
                      <a:gd name="T1" fmla="*/ 274 h 274"/>
                      <a:gd name="T2" fmla="*/ 37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chemeClr val="tx1"/>
                    </a:solidFill>
                    <a:round/>
                    <a:headEnd/>
                    <a:tailEnd/>
                  </a:ln>
                </p:spPr>
                <p:txBody>
                  <a:bodyPr/>
                  <a:lstStyle/>
                  <a:p>
                    <a:endParaRPr lang="el-GR"/>
                  </a:p>
                </p:txBody>
              </p:sp>
              <p:sp>
                <p:nvSpPr>
                  <p:cNvPr id="224311" name="Line 92"/>
                  <p:cNvSpPr>
                    <a:spLocks noChangeShapeType="1"/>
                  </p:cNvSpPr>
                  <p:nvPr/>
                </p:nvSpPr>
                <p:spPr bwMode="auto">
                  <a:xfrm flipH="1">
                    <a:off x="471" y="2269"/>
                    <a:ext cx="152" cy="0"/>
                  </a:xfrm>
                  <a:prstGeom prst="line">
                    <a:avLst/>
                  </a:prstGeom>
                  <a:noFill/>
                  <a:ln w="9525">
                    <a:solidFill>
                      <a:schemeClr val="tx1"/>
                    </a:solidFill>
                    <a:round/>
                    <a:headEnd/>
                    <a:tailEnd/>
                  </a:ln>
                </p:spPr>
                <p:txBody>
                  <a:bodyPr/>
                  <a:lstStyle/>
                  <a:p>
                    <a:endParaRPr lang="el-GR"/>
                  </a:p>
                </p:txBody>
              </p:sp>
              <p:pic>
                <p:nvPicPr>
                  <p:cNvPr id="224312" name="Picture 93" descr="tv"/>
                  <p:cNvPicPr>
                    <a:picLocks noChangeAspect="1" noChangeArrowheads="1"/>
                  </p:cNvPicPr>
                  <p:nvPr/>
                </p:nvPicPr>
                <p:blipFill>
                  <a:blip r:embed="rId5" cstate="print"/>
                  <a:srcRect/>
                  <a:stretch>
                    <a:fillRect/>
                  </a:stretch>
                </p:blipFill>
                <p:spPr bwMode="auto">
                  <a:xfrm>
                    <a:off x="2" y="1737"/>
                    <a:ext cx="476" cy="425"/>
                  </a:xfrm>
                  <a:prstGeom prst="rect">
                    <a:avLst/>
                  </a:prstGeom>
                  <a:noFill/>
                  <a:ln w="9525">
                    <a:noFill/>
                    <a:miter lim="800000"/>
                    <a:headEnd/>
                    <a:tailEnd/>
                  </a:ln>
                </p:spPr>
              </p:pic>
            </p:grpSp>
          </p:grpSp>
          <p:sp>
            <p:nvSpPr>
              <p:cNvPr id="224302" name="Freeform 116"/>
              <p:cNvSpPr>
                <a:spLocks/>
              </p:cNvSpPr>
              <p:nvPr/>
            </p:nvSpPr>
            <p:spPr bwMode="auto">
              <a:xfrm>
                <a:off x="7159763" y="2501584"/>
                <a:ext cx="127000" cy="476250"/>
              </a:xfrm>
              <a:custGeom>
                <a:avLst/>
                <a:gdLst>
                  <a:gd name="T0" fmla="*/ 0 w 80"/>
                  <a:gd name="T1" fmla="*/ 2147483647 h 300"/>
                  <a:gd name="T2" fmla="*/ 2147483647 w 80"/>
                  <a:gd name="T3" fmla="*/ 2147483647 h 300"/>
                  <a:gd name="T4" fmla="*/ 2147483647 w 80"/>
                  <a:gd name="T5" fmla="*/ 0 h 300"/>
                  <a:gd name="T6" fmla="*/ 0 60000 65536"/>
                  <a:gd name="T7" fmla="*/ 0 60000 65536"/>
                  <a:gd name="T8" fmla="*/ 0 60000 65536"/>
                  <a:gd name="T9" fmla="*/ 0 w 80"/>
                  <a:gd name="T10" fmla="*/ 0 h 300"/>
                  <a:gd name="T11" fmla="*/ 80 w 80"/>
                  <a:gd name="T12" fmla="*/ 300 h 300"/>
                </a:gdLst>
                <a:ahLst/>
                <a:cxnLst>
                  <a:cxn ang="T6">
                    <a:pos x="T0" y="T1"/>
                  </a:cxn>
                  <a:cxn ang="T7">
                    <a:pos x="T2" y="T3"/>
                  </a:cxn>
                  <a:cxn ang="T8">
                    <a:pos x="T4" y="T5"/>
                  </a:cxn>
                </a:cxnLst>
                <a:rect l="T9" t="T10" r="T11" b="T12"/>
                <a:pathLst>
                  <a:path w="80" h="300">
                    <a:moveTo>
                      <a:pt x="0" y="300"/>
                    </a:moveTo>
                    <a:lnTo>
                      <a:pt x="80" y="300"/>
                    </a:lnTo>
                    <a:lnTo>
                      <a:pt x="80" y="0"/>
                    </a:lnTo>
                  </a:path>
                </a:pathLst>
              </a:custGeom>
              <a:noFill/>
              <a:ln w="9525">
                <a:solidFill>
                  <a:schemeClr val="tx1"/>
                </a:solidFill>
                <a:round/>
                <a:headEnd/>
                <a:tailEnd/>
              </a:ln>
            </p:spPr>
            <p:txBody>
              <a:bodyPr/>
              <a:lstStyle/>
              <a:p>
                <a:endParaRPr lang="el-GR"/>
              </a:p>
            </p:txBody>
          </p:sp>
        </p:grpSp>
        <p:grpSp>
          <p:nvGrpSpPr>
            <p:cNvPr id="224281" name="Group 186"/>
            <p:cNvGrpSpPr>
              <a:grpSpLocks/>
            </p:cNvGrpSpPr>
            <p:nvPr/>
          </p:nvGrpSpPr>
          <p:grpSpPr bwMode="auto">
            <a:xfrm flipH="1">
              <a:off x="5984260" y="2507718"/>
              <a:ext cx="850900" cy="627063"/>
              <a:chOff x="6488251" y="2501584"/>
              <a:chExt cx="850900" cy="627063"/>
            </a:xfrm>
          </p:grpSpPr>
          <p:grpSp>
            <p:nvGrpSpPr>
              <p:cNvPr id="224283" name="Group 77"/>
              <p:cNvGrpSpPr>
                <a:grpSpLocks/>
              </p:cNvGrpSpPr>
              <p:nvPr/>
            </p:nvGrpSpPr>
            <p:grpSpPr bwMode="auto">
              <a:xfrm>
                <a:off x="6488251" y="2601597"/>
                <a:ext cx="850900" cy="527050"/>
                <a:chOff x="-490" y="1664"/>
                <a:chExt cx="1429" cy="842"/>
              </a:xfrm>
            </p:grpSpPr>
            <p:sp>
              <p:nvSpPr>
                <p:cNvPr id="224285" name="AutoShape 78"/>
                <p:cNvSpPr>
                  <a:spLocks noChangeArrowheads="1"/>
                </p:cNvSpPr>
                <p:nvPr/>
              </p:nvSpPr>
              <p:spPr bwMode="auto">
                <a:xfrm>
                  <a:off x="-491" y="1664"/>
                  <a:ext cx="1429" cy="294"/>
                </a:xfrm>
                <a:prstGeom prst="triangle">
                  <a:avLst>
                    <a:gd name="adj" fmla="val 50000"/>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grpSp>
              <p:nvGrpSpPr>
                <p:cNvPr id="224286" name="Group 79"/>
                <p:cNvGrpSpPr>
                  <a:grpSpLocks/>
                </p:cNvGrpSpPr>
                <p:nvPr/>
              </p:nvGrpSpPr>
              <p:grpSpPr bwMode="auto">
                <a:xfrm>
                  <a:off x="-427" y="1737"/>
                  <a:ext cx="1217" cy="769"/>
                  <a:chOff x="-427" y="1737"/>
                  <a:chExt cx="1217" cy="769"/>
                </a:xfrm>
              </p:grpSpPr>
              <p:sp>
                <p:nvSpPr>
                  <p:cNvPr id="224287" name="Rectangle 80"/>
                  <p:cNvSpPr>
                    <a:spLocks noChangeArrowheads="1"/>
                  </p:cNvSpPr>
                  <p:nvPr/>
                </p:nvSpPr>
                <p:spPr bwMode="auto">
                  <a:xfrm>
                    <a:off x="-339" y="1923"/>
                    <a:ext cx="1128" cy="583"/>
                  </a:xfrm>
                  <a:prstGeom prst="rect">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288" name="Line 7"/>
                  <p:cNvSpPr>
                    <a:spLocks noChangeShapeType="1"/>
                  </p:cNvSpPr>
                  <p:nvPr/>
                </p:nvSpPr>
                <p:spPr bwMode="auto">
                  <a:xfrm flipV="1">
                    <a:off x="-150" y="2270"/>
                    <a:ext cx="230" cy="1"/>
                  </a:xfrm>
                  <a:prstGeom prst="line">
                    <a:avLst/>
                  </a:prstGeom>
                  <a:noFill/>
                  <a:ln w="9525">
                    <a:solidFill>
                      <a:schemeClr val="tx1"/>
                    </a:solidFill>
                    <a:round/>
                    <a:headEnd/>
                    <a:tailEnd/>
                  </a:ln>
                </p:spPr>
                <p:txBody>
                  <a:bodyPr wrap="none"/>
                  <a:lstStyle/>
                  <a:p>
                    <a:endParaRPr lang="el-GR"/>
                  </a:p>
                </p:txBody>
              </p:sp>
              <p:grpSp>
                <p:nvGrpSpPr>
                  <p:cNvPr id="224289" name="Group 82"/>
                  <p:cNvGrpSpPr>
                    <a:grpSpLocks/>
                  </p:cNvGrpSpPr>
                  <p:nvPr/>
                </p:nvGrpSpPr>
                <p:grpSpPr bwMode="auto">
                  <a:xfrm>
                    <a:off x="68" y="2192"/>
                    <a:ext cx="387" cy="139"/>
                    <a:chOff x="322" y="890"/>
                    <a:chExt cx="872" cy="339"/>
                  </a:xfrm>
                </p:grpSpPr>
                <p:sp>
                  <p:nvSpPr>
                    <p:cNvPr id="224295" name="Rectangle 83"/>
                    <p:cNvSpPr>
                      <a:spLocks noChangeArrowheads="1"/>
                    </p:cNvSpPr>
                    <p:nvPr/>
                  </p:nvSpPr>
                  <p:spPr bwMode="auto">
                    <a:xfrm>
                      <a:off x="319" y="1000"/>
                      <a:ext cx="859" cy="229"/>
                    </a:xfrm>
                    <a:prstGeom prst="rect">
                      <a:avLst/>
                    </a:prstGeom>
                    <a:solidFill>
                      <a:srgbClr val="FFFF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296" name="Rectangle 84"/>
                    <p:cNvSpPr>
                      <a:spLocks noChangeArrowheads="1"/>
                    </p:cNvSpPr>
                    <p:nvPr/>
                  </p:nvSpPr>
                  <p:spPr bwMode="auto">
                    <a:xfrm>
                      <a:off x="379" y="1074"/>
                      <a:ext cx="54"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297" name="Rectangle 85"/>
                    <p:cNvSpPr>
                      <a:spLocks noChangeArrowheads="1"/>
                    </p:cNvSpPr>
                    <p:nvPr/>
                  </p:nvSpPr>
                  <p:spPr bwMode="auto">
                    <a:xfrm>
                      <a:off x="451" y="1074"/>
                      <a:ext cx="54" cy="56"/>
                    </a:xfrm>
                    <a:prstGeom prst="rect">
                      <a:avLst/>
                    </a:prstGeom>
                    <a:solidFill>
                      <a:srgbClr val="33CC33"/>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298" name="Rectangle 86"/>
                    <p:cNvSpPr>
                      <a:spLocks noChangeArrowheads="1"/>
                    </p:cNvSpPr>
                    <p:nvPr/>
                  </p:nvSpPr>
                  <p:spPr bwMode="auto">
                    <a:xfrm>
                      <a:off x="523" y="1068"/>
                      <a:ext cx="60"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299" name="Rectangle 87"/>
                    <p:cNvSpPr>
                      <a:spLocks noChangeArrowheads="1"/>
                    </p:cNvSpPr>
                    <p:nvPr/>
                  </p:nvSpPr>
                  <p:spPr bwMode="auto">
                    <a:xfrm>
                      <a:off x="601" y="1068"/>
                      <a:ext cx="54"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00"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p:spPr>
                  <p:txBody>
                    <a:bodyPr wrap="none" anchor="ctr"/>
                    <a:lstStyle/>
                    <a:p>
                      <a:endParaRPr lang="el-GR"/>
                    </a:p>
                  </p:txBody>
                </p:sp>
              </p:grpSp>
              <p:pic>
                <p:nvPicPr>
                  <p:cNvPr id="224290" name="Picture 89" descr="desktop_computer_stylized_small"/>
                  <p:cNvPicPr>
                    <a:picLocks noChangeAspect="1" noChangeArrowheads="1"/>
                  </p:cNvPicPr>
                  <p:nvPr/>
                </p:nvPicPr>
                <p:blipFill>
                  <a:blip r:embed="rId4" cstate="print"/>
                  <a:srcRect/>
                  <a:stretch>
                    <a:fillRect/>
                  </a:stretch>
                </p:blipFill>
                <p:spPr bwMode="auto">
                  <a:xfrm>
                    <a:off x="-427" y="2049"/>
                    <a:ext cx="447" cy="411"/>
                  </a:xfrm>
                  <a:prstGeom prst="rect">
                    <a:avLst/>
                  </a:prstGeom>
                  <a:noFill/>
                  <a:ln w="9525">
                    <a:noFill/>
                    <a:miter lim="800000"/>
                    <a:headEnd/>
                    <a:tailEnd/>
                  </a:ln>
                </p:spPr>
              </p:pic>
              <p:sp>
                <p:nvSpPr>
                  <p:cNvPr id="224291" name="Rectangle 90"/>
                  <p:cNvSpPr>
                    <a:spLocks noChangeArrowheads="1"/>
                  </p:cNvSpPr>
                  <p:nvPr/>
                </p:nvSpPr>
                <p:spPr bwMode="auto">
                  <a:xfrm>
                    <a:off x="528" y="2232"/>
                    <a:ext cx="104" cy="91"/>
                  </a:xfrm>
                  <a:prstGeom prst="rect">
                    <a:avLst/>
                  </a:prstGeom>
                  <a:solidFill>
                    <a:srgbClr val="0000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292" name="Freeform 91"/>
                  <p:cNvSpPr>
                    <a:spLocks/>
                  </p:cNvSpPr>
                  <p:nvPr/>
                </p:nvSpPr>
                <p:spPr bwMode="auto">
                  <a:xfrm>
                    <a:off x="282" y="1951"/>
                    <a:ext cx="302" cy="274"/>
                  </a:xfrm>
                  <a:custGeom>
                    <a:avLst/>
                    <a:gdLst>
                      <a:gd name="T0" fmla="*/ 37 w 381"/>
                      <a:gd name="T1" fmla="*/ 274 h 274"/>
                      <a:gd name="T2" fmla="*/ 37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chemeClr val="tx1"/>
                    </a:solidFill>
                    <a:round/>
                    <a:headEnd/>
                    <a:tailEnd/>
                  </a:ln>
                </p:spPr>
                <p:txBody>
                  <a:bodyPr/>
                  <a:lstStyle/>
                  <a:p>
                    <a:endParaRPr lang="el-GR"/>
                  </a:p>
                </p:txBody>
              </p:sp>
              <p:sp>
                <p:nvSpPr>
                  <p:cNvPr id="224293" name="Line 92"/>
                  <p:cNvSpPr>
                    <a:spLocks noChangeShapeType="1"/>
                  </p:cNvSpPr>
                  <p:nvPr/>
                </p:nvSpPr>
                <p:spPr bwMode="auto">
                  <a:xfrm flipH="1">
                    <a:off x="469" y="2270"/>
                    <a:ext cx="152" cy="0"/>
                  </a:xfrm>
                  <a:prstGeom prst="line">
                    <a:avLst/>
                  </a:prstGeom>
                  <a:noFill/>
                  <a:ln w="9525">
                    <a:solidFill>
                      <a:schemeClr val="tx1"/>
                    </a:solidFill>
                    <a:round/>
                    <a:headEnd/>
                    <a:tailEnd/>
                  </a:ln>
                </p:spPr>
                <p:txBody>
                  <a:bodyPr/>
                  <a:lstStyle/>
                  <a:p>
                    <a:endParaRPr lang="el-GR"/>
                  </a:p>
                </p:txBody>
              </p:sp>
              <p:pic>
                <p:nvPicPr>
                  <p:cNvPr id="224294" name="Picture 93" descr="tv"/>
                  <p:cNvPicPr>
                    <a:picLocks noChangeAspect="1" noChangeArrowheads="1"/>
                  </p:cNvPicPr>
                  <p:nvPr/>
                </p:nvPicPr>
                <p:blipFill>
                  <a:blip r:embed="rId5" cstate="print"/>
                  <a:srcRect/>
                  <a:stretch>
                    <a:fillRect/>
                  </a:stretch>
                </p:blipFill>
                <p:spPr bwMode="auto">
                  <a:xfrm>
                    <a:off x="2" y="1737"/>
                    <a:ext cx="476" cy="425"/>
                  </a:xfrm>
                  <a:prstGeom prst="rect">
                    <a:avLst/>
                  </a:prstGeom>
                  <a:noFill/>
                  <a:ln w="9525">
                    <a:noFill/>
                    <a:miter lim="800000"/>
                    <a:headEnd/>
                    <a:tailEnd/>
                  </a:ln>
                </p:spPr>
              </p:pic>
            </p:grpSp>
          </p:grpSp>
          <p:sp>
            <p:nvSpPr>
              <p:cNvPr id="224284" name="Freeform 116"/>
              <p:cNvSpPr>
                <a:spLocks/>
              </p:cNvSpPr>
              <p:nvPr/>
            </p:nvSpPr>
            <p:spPr bwMode="auto">
              <a:xfrm>
                <a:off x="7159763" y="2501584"/>
                <a:ext cx="127000" cy="476250"/>
              </a:xfrm>
              <a:custGeom>
                <a:avLst/>
                <a:gdLst>
                  <a:gd name="T0" fmla="*/ 0 w 80"/>
                  <a:gd name="T1" fmla="*/ 2147483647 h 300"/>
                  <a:gd name="T2" fmla="*/ 2147483647 w 80"/>
                  <a:gd name="T3" fmla="*/ 2147483647 h 300"/>
                  <a:gd name="T4" fmla="*/ 2147483647 w 80"/>
                  <a:gd name="T5" fmla="*/ 0 h 300"/>
                  <a:gd name="T6" fmla="*/ 0 60000 65536"/>
                  <a:gd name="T7" fmla="*/ 0 60000 65536"/>
                  <a:gd name="T8" fmla="*/ 0 60000 65536"/>
                  <a:gd name="T9" fmla="*/ 0 w 80"/>
                  <a:gd name="T10" fmla="*/ 0 h 300"/>
                  <a:gd name="T11" fmla="*/ 80 w 80"/>
                  <a:gd name="T12" fmla="*/ 300 h 300"/>
                </a:gdLst>
                <a:ahLst/>
                <a:cxnLst>
                  <a:cxn ang="T6">
                    <a:pos x="T0" y="T1"/>
                  </a:cxn>
                  <a:cxn ang="T7">
                    <a:pos x="T2" y="T3"/>
                  </a:cxn>
                  <a:cxn ang="T8">
                    <a:pos x="T4" y="T5"/>
                  </a:cxn>
                </a:cxnLst>
                <a:rect l="T9" t="T10" r="T11" b="T12"/>
                <a:pathLst>
                  <a:path w="80" h="300">
                    <a:moveTo>
                      <a:pt x="0" y="300"/>
                    </a:moveTo>
                    <a:lnTo>
                      <a:pt x="80" y="300"/>
                    </a:lnTo>
                    <a:lnTo>
                      <a:pt x="80" y="0"/>
                    </a:lnTo>
                  </a:path>
                </a:pathLst>
              </a:custGeom>
              <a:noFill/>
              <a:ln w="9525">
                <a:solidFill>
                  <a:schemeClr val="tx1"/>
                </a:solidFill>
                <a:round/>
                <a:headEnd/>
                <a:tailEnd/>
              </a:ln>
            </p:spPr>
            <p:txBody>
              <a:bodyPr/>
              <a:lstStyle/>
              <a:p>
                <a:endParaRPr lang="el-GR"/>
              </a:p>
            </p:txBody>
          </p:sp>
        </p:grpSp>
        <p:sp>
          <p:nvSpPr>
            <p:cNvPr id="224282" name="Text Box 112"/>
            <p:cNvSpPr txBox="1">
              <a:spLocks noChangeArrowheads="1"/>
            </p:cNvSpPr>
            <p:nvPr/>
          </p:nvSpPr>
          <p:spPr bwMode="auto">
            <a:xfrm>
              <a:off x="6787904" y="2596702"/>
              <a:ext cx="488952" cy="457129"/>
            </a:xfrm>
            <a:prstGeom prst="rect">
              <a:avLst/>
            </a:prstGeom>
            <a:noFill/>
            <a:ln w="9525">
              <a:noFill/>
              <a:miter lim="800000"/>
              <a:headEnd/>
              <a:tailEnd/>
            </a:ln>
          </p:spPr>
          <p:txBody>
            <a:bodyPr wrap="none">
              <a:spAutoFit/>
            </a:bodyPr>
            <a:lstStyle/>
            <a:p>
              <a:pPr eaLnBrk="0" hangingPunct="0"/>
              <a:r>
                <a:rPr lang="en-US" sz="2400" i="0">
                  <a:solidFill>
                    <a:srgbClr val="969696"/>
                  </a:solidFill>
                  <a:latin typeface="Times New Roman" pitchFamily="18" charset="0"/>
                </a:rPr>
                <a:t>…</a:t>
              </a:r>
            </a:p>
          </p:txBody>
        </p:sp>
      </p:grpSp>
      <p:grpSp>
        <p:nvGrpSpPr>
          <p:cNvPr id="175" name="Group 10"/>
          <p:cNvGrpSpPr>
            <a:grpSpLocks/>
          </p:cNvGrpSpPr>
          <p:nvPr/>
        </p:nvGrpSpPr>
        <p:grpSpPr bwMode="auto">
          <a:xfrm>
            <a:off x="1563688" y="1239838"/>
            <a:ext cx="6373812" cy="938212"/>
            <a:chOff x="1987247" y="1333114"/>
            <a:chExt cx="5338532" cy="938762"/>
          </a:xfrm>
        </p:grpSpPr>
        <p:sp>
          <p:nvSpPr>
            <p:cNvPr id="224276" name="Text Box 6"/>
            <p:cNvSpPr txBox="1">
              <a:spLocks noChangeArrowheads="1"/>
            </p:cNvSpPr>
            <p:nvPr/>
          </p:nvSpPr>
          <p:spPr bwMode="auto">
            <a:xfrm>
              <a:off x="1987247" y="1333114"/>
              <a:ext cx="5338532" cy="517828"/>
            </a:xfrm>
            <a:prstGeom prst="rect">
              <a:avLst/>
            </a:prstGeom>
            <a:noFill/>
            <a:ln w="9525">
              <a:noFill/>
              <a:miter lim="800000"/>
              <a:headEnd/>
              <a:tailEnd/>
            </a:ln>
          </p:spPr>
          <p:txBody>
            <a:bodyPr>
              <a:spAutoFit/>
            </a:bodyPr>
            <a:lstStyle/>
            <a:p>
              <a:pPr algn="ctr" eaLnBrk="0" hangingPunct="0">
                <a:lnSpc>
                  <a:spcPct val="85000"/>
                </a:lnSpc>
              </a:pPr>
              <a:r>
                <a:rPr lang="en-US" sz="1600" dirty="0">
                  <a:solidFill>
                    <a:srgbClr val="000000"/>
                  </a:solidFill>
                  <a:latin typeface="Arial" charset="0"/>
                  <a:ea typeface="ＭＳ Ｐゴシック" charset="-128"/>
                  <a:cs typeface="Arial" charset="0"/>
                </a:rPr>
                <a:t>Internet </a:t>
              </a:r>
              <a:r>
                <a:rPr lang="en-US" sz="1600" dirty="0" err="1">
                  <a:solidFill>
                    <a:srgbClr val="000000"/>
                  </a:solidFill>
                  <a:latin typeface="Arial" charset="0"/>
                  <a:ea typeface="ＭＳ Ｐゴシック" charset="-128"/>
                  <a:cs typeface="Arial" charset="0"/>
                </a:rPr>
                <a:t>frames,TV</a:t>
              </a:r>
              <a:r>
                <a:rPr lang="en-US" sz="1600" dirty="0">
                  <a:solidFill>
                    <a:srgbClr val="000000"/>
                  </a:solidFill>
                  <a:latin typeface="Arial" charset="0"/>
                  <a:ea typeface="ＭＳ Ｐゴシック" charset="-128"/>
                  <a:cs typeface="Arial" charset="0"/>
                </a:rPr>
                <a:t> channels, control  transmitted </a:t>
              </a:r>
            </a:p>
            <a:p>
              <a:pPr algn="ctr" eaLnBrk="0" hangingPunct="0">
                <a:lnSpc>
                  <a:spcPct val="85000"/>
                </a:lnSpc>
              </a:pPr>
              <a:r>
                <a:rPr lang="en-US" sz="1600" dirty="0">
                  <a:solidFill>
                    <a:srgbClr val="000000"/>
                  </a:solidFill>
                  <a:latin typeface="Arial" charset="0"/>
                  <a:ea typeface="ＭＳ Ｐゴシック" charset="-128"/>
                  <a:cs typeface="Arial" charset="0"/>
                </a:rPr>
                <a:t>downstream at different frequencies</a:t>
              </a:r>
            </a:p>
          </p:txBody>
        </p:sp>
        <p:sp>
          <p:nvSpPr>
            <p:cNvPr id="224277" name="Right Arrow 9"/>
            <p:cNvSpPr>
              <a:spLocks noChangeArrowheads="1"/>
            </p:cNvSpPr>
            <p:nvPr/>
          </p:nvSpPr>
          <p:spPr bwMode="auto">
            <a:xfrm>
              <a:off x="3457110" y="1787244"/>
              <a:ext cx="2387053" cy="484632"/>
            </a:xfrm>
            <a:prstGeom prst="rightArrow">
              <a:avLst>
                <a:gd name="adj1" fmla="val 50000"/>
                <a:gd name="adj2" fmla="val 50007"/>
              </a:avLst>
            </a:prstGeom>
            <a:gradFill rotWithShape="1">
              <a:gsLst>
                <a:gs pos="0">
                  <a:srgbClr val="FFFFFF"/>
                </a:gs>
                <a:gs pos="100000">
                  <a:srgbClr val="0000FF"/>
                </a:gs>
              </a:gsLst>
              <a:lin ang="0"/>
            </a:gradFill>
            <a:ln w="9525">
              <a:noFill/>
              <a:round/>
              <a:headEnd/>
              <a:tailEnd/>
            </a:ln>
          </p:spPr>
          <p:txBody>
            <a:bodyPr/>
            <a:lstStyle/>
            <a:p>
              <a:pPr eaLnBrk="0" hangingPunct="0"/>
              <a:endParaRPr lang="el-GR" sz="2400" i="0">
                <a:latin typeface="Arial" charset="0"/>
              </a:endParaRPr>
            </a:p>
          </p:txBody>
        </p:sp>
      </p:grpSp>
      <p:grpSp>
        <p:nvGrpSpPr>
          <p:cNvPr id="178" name="Group 11"/>
          <p:cNvGrpSpPr>
            <a:grpSpLocks/>
          </p:cNvGrpSpPr>
          <p:nvPr/>
        </p:nvGrpSpPr>
        <p:grpSpPr bwMode="auto">
          <a:xfrm>
            <a:off x="2998788" y="3644900"/>
            <a:ext cx="5995987" cy="944563"/>
            <a:chOff x="2810374" y="3867998"/>
            <a:chExt cx="5997028" cy="944803"/>
          </a:xfrm>
        </p:grpSpPr>
        <p:sp>
          <p:nvSpPr>
            <p:cNvPr id="224274" name="Text Box 6"/>
            <p:cNvSpPr txBox="1">
              <a:spLocks noChangeArrowheads="1"/>
            </p:cNvSpPr>
            <p:nvPr/>
          </p:nvSpPr>
          <p:spPr bwMode="auto">
            <a:xfrm>
              <a:off x="2810374" y="4295145"/>
              <a:ext cx="5997028" cy="517656"/>
            </a:xfrm>
            <a:prstGeom prst="rect">
              <a:avLst/>
            </a:prstGeom>
            <a:noFill/>
            <a:ln w="9525">
              <a:noFill/>
              <a:miter lim="800000"/>
              <a:headEnd/>
              <a:tailEnd/>
            </a:ln>
          </p:spPr>
          <p:txBody>
            <a:bodyPr>
              <a:spAutoFit/>
            </a:bodyPr>
            <a:lstStyle/>
            <a:p>
              <a:pPr algn="ctr" eaLnBrk="0" hangingPunct="0">
                <a:lnSpc>
                  <a:spcPct val="85000"/>
                </a:lnSpc>
              </a:pPr>
              <a:r>
                <a:rPr lang="en-US" sz="1600">
                  <a:solidFill>
                    <a:srgbClr val="000000"/>
                  </a:solidFill>
                  <a:latin typeface="Arial" charset="0"/>
                  <a:ea typeface="ＭＳ Ｐゴシック" charset="-128"/>
                  <a:cs typeface="Arial" charset="0"/>
                </a:rPr>
                <a:t>upstream Internet frames, TV control,  transmitted </a:t>
              </a:r>
            </a:p>
            <a:p>
              <a:pPr algn="ctr" eaLnBrk="0" hangingPunct="0">
                <a:lnSpc>
                  <a:spcPct val="85000"/>
                </a:lnSpc>
              </a:pPr>
              <a:r>
                <a:rPr lang="en-US" sz="1600">
                  <a:solidFill>
                    <a:srgbClr val="000000"/>
                  </a:solidFill>
                  <a:latin typeface="Arial" charset="0"/>
                  <a:ea typeface="ＭＳ Ｐゴシック" charset="-128"/>
                  <a:cs typeface="Arial" charset="0"/>
                </a:rPr>
                <a:t>upstream at different frequencies in time slots</a:t>
              </a:r>
            </a:p>
          </p:txBody>
        </p:sp>
        <p:sp>
          <p:nvSpPr>
            <p:cNvPr id="224275" name="Right Arrow 213"/>
            <p:cNvSpPr>
              <a:spLocks noChangeArrowheads="1"/>
            </p:cNvSpPr>
            <p:nvPr/>
          </p:nvSpPr>
          <p:spPr bwMode="auto">
            <a:xfrm rot="10800000">
              <a:off x="4197454" y="3867998"/>
              <a:ext cx="2387053" cy="484632"/>
            </a:xfrm>
            <a:prstGeom prst="rightArrow">
              <a:avLst>
                <a:gd name="adj1" fmla="val 50000"/>
                <a:gd name="adj2" fmla="val 50007"/>
              </a:avLst>
            </a:prstGeom>
            <a:gradFill rotWithShape="1">
              <a:gsLst>
                <a:gs pos="0">
                  <a:srgbClr val="FFFFFF"/>
                </a:gs>
                <a:gs pos="100000">
                  <a:srgbClr val="0000FF"/>
                </a:gs>
              </a:gsLst>
              <a:lin ang="0"/>
            </a:gradFill>
            <a:ln w="9525">
              <a:noFill/>
              <a:round/>
              <a:headEnd/>
              <a:tailEnd/>
            </a:ln>
          </p:spPr>
          <p:txBody>
            <a:bodyPr/>
            <a:lstStyle/>
            <a:p>
              <a:pPr eaLnBrk="0" hangingPunct="0"/>
              <a:endParaRPr lang="el-GR" sz="2400" i="0">
                <a:latin typeface="Arial" charset="0"/>
              </a:endParaRPr>
            </a:p>
          </p:txBody>
        </p:sp>
      </p:grpSp>
      <p:pic>
        <p:nvPicPr>
          <p:cNvPr id="224272" name="Picture 6"/>
          <p:cNvPicPr>
            <a:picLocks noChangeAspect="1" noChangeArrowheads="1"/>
          </p:cNvPicPr>
          <p:nvPr/>
        </p:nvPicPr>
        <p:blipFill>
          <a:blip r:embed="rId6" cstate="print"/>
          <a:srcRect/>
          <a:stretch>
            <a:fillRect/>
          </a:stretch>
        </p:blipFill>
        <p:spPr bwMode="auto">
          <a:xfrm>
            <a:off x="1725613" y="2740025"/>
            <a:ext cx="260350" cy="520700"/>
          </a:xfrm>
          <a:prstGeom prst="rect">
            <a:avLst/>
          </a:prstGeom>
          <a:noFill/>
          <a:ln w="9525">
            <a:noFill/>
            <a:miter lim="800000"/>
            <a:headEnd/>
            <a:tailEnd/>
          </a:ln>
        </p:spPr>
      </p:pic>
      <p:sp>
        <p:nvSpPr>
          <p:cNvPr id="224273" name="181 - TextBox"/>
          <p:cNvSpPr txBox="1">
            <a:spLocks noChangeArrowheads="1"/>
          </p:cNvSpPr>
          <p:nvPr/>
        </p:nvSpPr>
        <p:spPr bwMode="auto">
          <a:xfrm>
            <a:off x="528638" y="4619625"/>
            <a:ext cx="8278812" cy="1815882"/>
          </a:xfrm>
          <a:prstGeom prst="rect">
            <a:avLst/>
          </a:prstGeom>
          <a:noFill/>
          <a:ln w="9525">
            <a:noFill/>
            <a:miter lim="800000"/>
            <a:headEnd/>
            <a:tailEnd/>
          </a:ln>
        </p:spPr>
        <p:txBody>
          <a:bodyPr wrap="square">
            <a:spAutoFit/>
          </a:bodyPr>
          <a:lstStyle/>
          <a:p>
            <a:pPr eaLnBrk="0" hangingPunct="0">
              <a:buClr>
                <a:schemeClr val="accent2"/>
              </a:buClr>
              <a:buFont typeface="Wingdings" pitchFamily="2" charset="2"/>
              <a:buChar char="q"/>
            </a:pPr>
            <a:r>
              <a:rPr lang="el-GR" sz="1600" dirty="0"/>
              <a:t> </a:t>
            </a:r>
            <a:r>
              <a:rPr lang="el-GR" sz="1600" i="0" dirty="0">
                <a:solidFill>
                  <a:srgbClr val="FF0000"/>
                </a:solidFill>
              </a:rPr>
              <a:t>πολλαπλά</a:t>
            </a:r>
            <a:r>
              <a:rPr lang="el-GR" sz="1600" i="0" dirty="0"/>
              <a:t> (</a:t>
            </a:r>
            <a:r>
              <a:rPr lang="en-US" sz="1600" i="0" dirty="0"/>
              <a:t>broadcast)</a:t>
            </a:r>
            <a:r>
              <a:rPr lang="el-GR" sz="1600" i="0" dirty="0"/>
              <a:t> </a:t>
            </a:r>
            <a:r>
              <a:rPr lang="el-GR" sz="1600" i="0" dirty="0" err="1"/>
              <a:t>συρρευματικά</a:t>
            </a:r>
            <a:r>
              <a:rPr lang="en-US" sz="1600" i="0" dirty="0"/>
              <a:t> </a:t>
            </a:r>
            <a:r>
              <a:rPr lang="el-GR" sz="1600" i="0" dirty="0"/>
              <a:t>κανάλια κατερχόμενης ζεύξης 40 </a:t>
            </a:r>
            <a:r>
              <a:rPr lang="en-US" sz="1600" i="0" dirty="0"/>
              <a:t>Mbps </a:t>
            </a:r>
            <a:r>
              <a:rPr lang="el-GR" sz="1600" i="0" dirty="0"/>
              <a:t>έκαστο</a:t>
            </a:r>
            <a:endParaRPr lang="en-US" sz="1600" i="0" dirty="0"/>
          </a:p>
          <a:p>
            <a:pPr lvl="1" eaLnBrk="0" hangingPunct="0">
              <a:buClr>
                <a:schemeClr val="accent2"/>
              </a:buClr>
              <a:buFont typeface="Wingdings" pitchFamily="2" charset="2"/>
              <a:buChar char="§"/>
            </a:pPr>
            <a:r>
              <a:rPr lang="en-US" sz="1600" dirty="0"/>
              <a:t> </a:t>
            </a:r>
            <a:r>
              <a:rPr lang="el-GR" sz="1600" dirty="0"/>
              <a:t>τα πλαίσια που μεταδίδονται σε ένα κανάλι λαμβάνονται από όλα τα </a:t>
            </a:r>
            <a:r>
              <a:rPr lang="en-US" sz="1600" dirty="0"/>
              <a:t>modems </a:t>
            </a:r>
            <a:r>
              <a:rPr lang="el-GR" sz="1600" dirty="0"/>
              <a:t>που λαμβάνουν σε αυτό το κανάλι</a:t>
            </a:r>
            <a:endParaRPr lang="en-US" sz="1600" dirty="0"/>
          </a:p>
          <a:p>
            <a:pPr lvl="1" eaLnBrk="0" hangingPunct="0">
              <a:buClr>
                <a:schemeClr val="accent2"/>
              </a:buClr>
              <a:buFont typeface="Wingdings" pitchFamily="2" charset="2"/>
              <a:buChar char="§"/>
            </a:pPr>
            <a:r>
              <a:rPr lang="en-US" sz="1600" dirty="0"/>
              <a:t> </a:t>
            </a:r>
            <a:r>
              <a:rPr lang="el-GR" sz="1600" i="0" dirty="0"/>
              <a:t>ένα μόνο </a:t>
            </a:r>
            <a:r>
              <a:rPr lang="en-US" sz="1600" i="0" dirty="0"/>
              <a:t>CMTS </a:t>
            </a:r>
            <a:r>
              <a:rPr lang="el-GR" sz="1600" i="0" dirty="0"/>
              <a:t>εκπέμπει στα κανάλια</a:t>
            </a:r>
          </a:p>
          <a:p>
            <a:pPr eaLnBrk="0" hangingPunct="0">
              <a:buClr>
                <a:schemeClr val="accent2"/>
              </a:buClr>
              <a:buFont typeface="Wingdings" pitchFamily="2" charset="2"/>
              <a:buChar char="q"/>
            </a:pPr>
            <a:r>
              <a:rPr lang="el-GR" sz="1600" i="0" dirty="0">
                <a:solidFill>
                  <a:srgbClr val="FF0000"/>
                </a:solidFill>
              </a:rPr>
              <a:t> πολλαπλά</a:t>
            </a:r>
            <a:r>
              <a:rPr lang="en-US" sz="1600" i="0" dirty="0"/>
              <a:t> </a:t>
            </a:r>
            <a:r>
              <a:rPr lang="el-GR" sz="1600" i="0" dirty="0"/>
              <a:t>κανάλια ανερχόμενης ζεύξης 30 </a:t>
            </a:r>
            <a:r>
              <a:rPr lang="en-US" sz="1600" i="0" dirty="0"/>
              <a:t>Mbps</a:t>
            </a:r>
            <a:r>
              <a:rPr lang="el-GR" sz="1600" i="0" dirty="0"/>
              <a:t> έκαστο</a:t>
            </a:r>
          </a:p>
          <a:p>
            <a:pPr lvl="1" eaLnBrk="0" hangingPunct="0">
              <a:buClr>
                <a:schemeClr val="accent2"/>
              </a:buClr>
              <a:buFont typeface="Wingdings" pitchFamily="2" charset="2"/>
              <a:buChar char="§"/>
            </a:pPr>
            <a:r>
              <a:rPr lang="el-GR" sz="1600" dirty="0"/>
              <a:t> </a:t>
            </a:r>
            <a:r>
              <a:rPr lang="el-GR" sz="1600" i="0" dirty="0">
                <a:solidFill>
                  <a:srgbClr val="FF0000"/>
                </a:solidFill>
              </a:rPr>
              <a:t>πολλαπλής πρόσβασης: </a:t>
            </a:r>
            <a:r>
              <a:rPr lang="el-GR" sz="1600" i="0" dirty="0"/>
              <a:t>όλοι οι χρήστες ανταγωνίζονται για συγκεκριμένες </a:t>
            </a:r>
            <a:r>
              <a:rPr lang="el-GR" sz="1600" i="0" dirty="0" err="1"/>
              <a:t>χρονοθυρίδες</a:t>
            </a:r>
            <a:r>
              <a:rPr lang="el-GR" sz="1600" i="0" dirty="0"/>
              <a:t> του ανερχόμενου καναλιού (άλλες έχουν ανατεθεί)</a:t>
            </a:r>
            <a:endParaRPr lang="el-GR" sz="1600" dirty="0"/>
          </a:p>
        </p:txBody>
      </p:sp>
      <p:sp>
        <p:nvSpPr>
          <p:cNvPr id="183" name="Text Box 126">
            <a:extLst>
              <a:ext uri="{FF2B5EF4-FFF2-40B4-BE49-F238E27FC236}">
                <a16:creationId xmlns:a16="http://schemas.microsoft.com/office/drawing/2014/main" id="{B323739C-1709-41E2-8AC8-88ECF9F749AA}"/>
              </a:ext>
            </a:extLst>
          </p:cNvPr>
          <p:cNvSpPr txBox="1">
            <a:spLocks noChangeArrowheads="1"/>
          </p:cNvSpPr>
          <p:nvPr/>
        </p:nvSpPr>
        <p:spPr bwMode="auto">
          <a:xfrm>
            <a:off x="83741" y="822807"/>
            <a:ext cx="4423568" cy="261610"/>
          </a:xfrm>
          <a:prstGeom prst="rect">
            <a:avLst/>
          </a:prstGeom>
          <a:noFill/>
          <a:ln w="9525">
            <a:noFill/>
            <a:miter lim="800000"/>
            <a:headEnd/>
            <a:tailEnd/>
          </a:ln>
        </p:spPr>
        <p:txBody>
          <a:bodyPr wrap="square">
            <a:spAutoFit/>
          </a:bodyPr>
          <a:lstStyle/>
          <a:p>
            <a:r>
              <a:rPr lang="en-US" sz="1100" i="0" dirty="0">
                <a:solidFill>
                  <a:srgbClr val="000000"/>
                </a:solidFill>
                <a:latin typeface="Arial" charset="0"/>
                <a:ea typeface="ＭＳ Ｐゴシック" charset="-128"/>
                <a:cs typeface="Arial" charset="0"/>
              </a:rPr>
              <a:t>CMTS</a:t>
            </a:r>
            <a:r>
              <a:rPr lang="el-GR" sz="1100" i="0" dirty="0">
                <a:solidFill>
                  <a:srgbClr val="000000"/>
                </a:solidFill>
                <a:latin typeface="Arial" charset="0"/>
                <a:ea typeface="ＭＳ Ｐゴシック" charset="-128"/>
                <a:cs typeface="Arial" charset="0"/>
              </a:rPr>
              <a:t>=</a:t>
            </a:r>
            <a:r>
              <a:rPr lang="en-US" sz="1100" i="0" dirty="0">
                <a:solidFill>
                  <a:srgbClr val="000000"/>
                </a:solidFill>
                <a:latin typeface="Arial" charset="0"/>
                <a:ea typeface="ＭＳ Ｐゴシック" charset="-128"/>
                <a:cs typeface="Arial" charset="0"/>
              </a:rPr>
              <a:t> Cable Modem termination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wipe(left)">
                                      <p:cBhvr>
                                        <p:cTn id="7" dur="9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wipe(right)">
                                      <p:cBhvr>
                                        <p:cTn id="12" dur="9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1 - Τίτλος"/>
          <p:cNvSpPr>
            <a:spLocks noGrp="1"/>
          </p:cNvSpPr>
          <p:nvPr>
            <p:ph type="title"/>
          </p:nvPr>
        </p:nvSpPr>
        <p:spPr/>
        <p:txBody>
          <a:bodyPr/>
          <a:lstStyle/>
          <a:p>
            <a:r>
              <a:rPr lang="el-GR"/>
              <a:t>Δίκτυο καλωδιακής πρόσβασης</a:t>
            </a:r>
          </a:p>
        </p:txBody>
      </p:sp>
      <p:grpSp>
        <p:nvGrpSpPr>
          <p:cNvPr id="225284" name="Group 3"/>
          <p:cNvGrpSpPr>
            <a:grpSpLocks/>
          </p:cNvGrpSpPr>
          <p:nvPr/>
        </p:nvGrpSpPr>
        <p:grpSpPr bwMode="auto">
          <a:xfrm>
            <a:off x="636588" y="1304925"/>
            <a:ext cx="8008937" cy="2356732"/>
            <a:chOff x="871157" y="3598021"/>
            <a:chExt cx="8009425" cy="3089753"/>
          </a:xfrm>
        </p:grpSpPr>
        <p:sp>
          <p:nvSpPr>
            <p:cNvPr id="6" name="Rectangle 5"/>
            <p:cNvSpPr/>
            <p:nvPr/>
          </p:nvSpPr>
          <p:spPr>
            <a:xfrm>
              <a:off x="4227336" y="3679191"/>
              <a:ext cx="970021" cy="4245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cs typeface="Arial"/>
              </a:endParaRPr>
            </a:p>
          </p:txBody>
        </p:sp>
        <p:sp>
          <p:nvSpPr>
            <p:cNvPr id="225287" name="TextBox 6"/>
            <p:cNvSpPr txBox="1">
              <a:spLocks noChangeArrowheads="1"/>
            </p:cNvSpPr>
            <p:nvPr/>
          </p:nvSpPr>
          <p:spPr bwMode="auto">
            <a:xfrm>
              <a:off x="4170531" y="3611187"/>
              <a:ext cx="1036492" cy="400111"/>
            </a:xfrm>
            <a:prstGeom prst="rect">
              <a:avLst/>
            </a:prstGeom>
            <a:noFill/>
            <a:ln w="9525">
              <a:noFill/>
              <a:miter lim="800000"/>
              <a:headEnd/>
              <a:tailEnd/>
            </a:ln>
          </p:spPr>
          <p:txBody>
            <a:bodyPr wrap="none">
              <a:spAutoFit/>
            </a:bodyPr>
            <a:lstStyle/>
            <a:p>
              <a:pPr eaLnBrk="0" hangingPunct="0">
                <a:lnSpc>
                  <a:spcPts val="1200"/>
                </a:lnSpc>
              </a:pPr>
              <a:r>
                <a:rPr lang="en-US" sz="1000">
                  <a:latin typeface="Arial" charset="0"/>
                  <a:cs typeface="Arial" charset="0"/>
                </a:rPr>
                <a:t>MAP frame for</a:t>
              </a:r>
            </a:p>
            <a:p>
              <a:pPr eaLnBrk="0" hangingPunct="0">
                <a:lnSpc>
                  <a:spcPts val="1200"/>
                </a:lnSpc>
              </a:pPr>
              <a:r>
                <a:rPr lang="en-US" sz="1000">
                  <a:latin typeface="Arial" charset="0"/>
                  <a:cs typeface="Arial" charset="0"/>
                </a:rPr>
                <a:t>Interval [t1, t2]</a:t>
              </a:r>
            </a:p>
          </p:txBody>
        </p:sp>
        <p:sp>
          <p:nvSpPr>
            <p:cNvPr id="225288" name="TextBox 28"/>
            <p:cNvSpPr txBox="1">
              <a:spLocks noChangeArrowheads="1"/>
            </p:cNvSpPr>
            <p:nvPr/>
          </p:nvSpPr>
          <p:spPr bwMode="auto">
            <a:xfrm>
              <a:off x="6127750" y="5278438"/>
              <a:ext cx="2752832" cy="307777"/>
            </a:xfrm>
            <a:prstGeom prst="rect">
              <a:avLst/>
            </a:prstGeom>
            <a:noFill/>
            <a:ln w="9525">
              <a:noFill/>
              <a:miter lim="800000"/>
              <a:headEnd/>
              <a:tailEnd/>
            </a:ln>
          </p:spPr>
          <p:txBody>
            <a:bodyPr wrap="none">
              <a:spAutoFit/>
            </a:bodyPr>
            <a:lstStyle/>
            <a:p>
              <a:pPr eaLnBrk="0" hangingPunct="0"/>
              <a:r>
                <a:rPr lang="en-US" sz="1400">
                  <a:latin typeface="Arial" charset="0"/>
                  <a:cs typeface="Arial" charset="0"/>
                </a:rPr>
                <a:t>Residences with cable modems</a:t>
              </a:r>
            </a:p>
          </p:txBody>
        </p:sp>
        <p:sp>
          <p:nvSpPr>
            <p:cNvPr id="9" name="Down Arrow 29"/>
            <p:cNvSpPr/>
            <p:nvPr/>
          </p:nvSpPr>
          <p:spPr>
            <a:xfrm rot="16200000">
              <a:off x="4257136" y="2473003"/>
              <a:ext cx="391278" cy="360702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cs typeface="Arial"/>
              </a:endParaRPr>
            </a:p>
          </p:txBody>
        </p:sp>
        <p:sp>
          <p:nvSpPr>
            <p:cNvPr id="10" name="Down Arrow 30"/>
            <p:cNvSpPr/>
            <p:nvPr/>
          </p:nvSpPr>
          <p:spPr>
            <a:xfrm rot="5400000">
              <a:off x="4198782" y="2897581"/>
              <a:ext cx="374628" cy="360702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cs typeface="Arial"/>
              </a:endParaRPr>
            </a:p>
          </p:txBody>
        </p:sp>
        <p:sp>
          <p:nvSpPr>
            <p:cNvPr id="225291" name="TextBox 31"/>
            <p:cNvSpPr txBox="1">
              <a:spLocks noChangeArrowheads="1"/>
            </p:cNvSpPr>
            <p:nvPr/>
          </p:nvSpPr>
          <p:spPr bwMode="auto">
            <a:xfrm>
              <a:off x="3505200" y="4124325"/>
              <a:ext cx="1745251" cy="276999"/>
            </a:xfrm>
            <a:prstGeom prst="rect">
              <a:avLst/>
            </a:prstGeom>
            <a:noFill/>
            <a:ln w="9525">
              <a:noFill/>
              <a:miter lim="800000"/>
              <a:headEnd/>
              <a:tailEnd/>
            </a:ln>
          </p:spPr>
          <p:txBody>
            <a:bodyPr wrap="none">
              <a:spAutoFit/>
            </a:bodyPr>
            <a:lstStyle/>
            <a:p>
              <a:pPr eaLnBrk="0" hangingPunct="0"/>
              <a:r>
                <a:rPr lang="en-US" sz="1200">
                  <a:latin typeface="Arial" charset="0"/>
                  <a:cs typeface="Arial" charset="0"/>
                </a:rPr>
                <a:t>Downstream channel i</a:t>
              </a:r>
            </a:p>
          </p:txBody>
        </p:sp>
        <p:sp>
          <p:nvSpPr>
            <p:cNvPr id="225292" name="TextBox 32"/>
            <p:cNvSpPr txBox="1">
              <a:spLocks noChangeArrowheads="1"/>
            </p:cNvSpPr>
            <p:nvPr/>
          </p:nvSpPr>
          <p:spPr bwMode="auto">
            <a:xfrm>
              <a:off x="3648075" y="4546600"/>
              <a:ext cx="1548533" cy="276999"/>
            </a:xfrm>
            <a:prstGeom prst="rect">
              <a:avLst/>
            </a:prstGeom>
            <a:noFill/>
            <a:ln w="9525">
              <a:noFill/>
              <a:miter lim="800000"/>
              <a:headEnd/>
              <a:tailEnd/>
            </a:ln>
          </p:spPr>
          <p:txBody>
            <a:bodyPr wrap="none">
              <a:spAutoFit/>
            </a:bodyPr>
            <a:lstStyle/>
            <a:p>
              <a:pPr eaLnBrk="0" hangingPunct="0"/>
              <a:r>
                <a:rPr lang="en-US" sz="1200">
                  <a:latin typeface="Arial" charset="0"/>
                  <a:cs typeface="Arial" charset="0"/>
                </a:rPr>
                <a:t>Upstream channel j</a:t>
              </a:r>
            </a:p>
          </p:txBody>
        </p:sp>
        <p:pic>
          <p:nvPicPr>
            <p:cNvPr id="225293" name="Picture 4"/>
            <p:cNvPicPr>
              <a:picLocks noChangeAspect="1" noChangeArrowheads="1"/>
            </p:cNvPicPr>
            <p:nvPr/>
          </p:nvPicPr>
          <p:blipFill>
            <a:blip r:embed="rId2" cstate="print"/>
            <a:srcRect/>
            <a:stretch>
              <a:fillRect/>
            </a:stretch>
          </p:blipFill>
          <p:spPr bwMode="auto">
            <a:xfrm>
              <a:off x="5240223" y="3796499"/>
              <a:ext cx="817612" cy="242936"/>
            </a:xfrm>
            <a:prstGeom prst="rect">
              <a:avLst/>
            </a:prstGeom>
            <a:noFill/>
            <a:ln w="9525">
              <a:noFill/>
              <a:miter lim="800000"/>
              <a:headEnd/>
              <a:tailEnd/>
            </a:ln>
          </p:spPr>
        </p:pic>
        <p:cxnSp>
          <p:nvCxnSpPr>
            <p:cNvPr id="14" name="Straight Connector 34"/>
            <p:cNvCxnSpPr/>
            <p:nvPr/>
          </p:nvCxnSpPr>
          <p:spPr>
            <a:xfrm>
              <a:off x="3060452" y="5238058"/>
              <a:ext cx="2756068" cy="41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35"/>
            <p:cNvCxnSpPr/>
            <p:nvPr/>
          </p:nvCxnSpPr>
          <p:spPr>
            <a:xfrm>
              <a:off x="3119194" y="5044501"/>
              <a:ext cx="0" cy="191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36"/>
            <p:cNvCxnSpPr/>
            <p:nvPr/>
          </p:nvCxnSpPr>
          <p:spPr>
            <a:xfrm flipH="1">
              <a:off x="3204924" y="5129832"/>
              <a:ext cx="3175" cy="1082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37"/>
            <p:cNvCxnSpPr/>
            <p:nvPr/>
          </p:nvCxnSpPr>
          <p:spPr>
            <a:xfrm flipH="1">
              <a:off x="3285891" y="5129832"/>
              <a:ext cx="3175" cy="1082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38"/>
            <p:cNvCxnSpPr/>
            <p:nvPr/>
          </p:nvCxnSpPr>
          <p:spPr>
            <a:xfrm flipH="1">
              <a:off x="3366859" y="5133994"/>
              <a:ext cx="1587"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39"/>
            <p:cNvCxnSpPr/>
            <p:nvPr/>
          </p:nvCxnSpPr>
          <p:spPr>
            <a:xfrm flipH="1">
              <a:off x="3447826" y="5133994"/>
              <a:ext cx="1588"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40"/>
            <p:cNvCxnSpPr/>
            <p:nvPr/>
          </p:nvCxnSpPr>
          <p:spPr>
            <a:xfrm flipH="1">
              <a:off x="3528794" y="5133994"/>
              <a:ext cx="1587"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41"/>
            <p:cNvCxnSpPr/>
            <p:nvPr/>
          </p:nvCxnSpPr>
          <p:spPr>
            <a:xfrm flipH="1">
              <a:off x="3608174"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42"/>
            <p:cNvCxnSpPr/>
            <p:nvPr/>
          </p:nvCxnSpPr>
          <p:spPr>
            <a:xfrm flipH="1">
              <a:off x="3689141"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43"/>
            <p:cNvCxnSpPr/>
            <p:nvPr/>
          </p:nvCxnSpPr>
          <p:spPr>
            <a:xfrm flipH="1">
              <a:off x="3770109"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44"/>
            <p:cNvCxnSpPr/>
            <p:nvPr/>
          </p:nvCxnSpPr>
          <p:spPr>
            <a:xfrm flipH="1">
              <a:off x="3851076"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45"/>
            <p:cNvCxnSpPr/>
            <p:nvPr/>
          </p:nvCxnSpPr>
          <p:spPr>
            <a:xfrm flipH="1">
              <a:off x="3939981" y="5133994"/>
              <a:ext cx="1588"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46"/>
            <p:cNvCxnSpPr/>
            <p:nvPr/>
          </p:nvCxnSpPr>
          <p:spPr>
            <a:xfrm flipH="1">
              <a:off x="4019361"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47"/>
            <p:cNvCxnSpPr/>
            <p:nvPr/>
          </p:nvCxnSpPr>
          <p:spPr>
            <a:xfrm flipH="1">
              <a:off x="4100329"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48"/>
            <p:cNvCxnSpPr/>
            <p:nvPr/>
          </p:nvCxnSpPr>
          <p:spPr>
            <a:xfrm flipH="1">
              <a:off x="4181296"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49"/>
            <p:cNvCxnSpPr/>
            <p:nvPr/>
          </p:nvCxnSpPr>
          <p:spPr>
            <a:xfrm flipH="1">
              <a:off x="4262264"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50"/>
            <p:cNvCxnSpPr/>
            <p:nvPr/>
          </p:nvCxnSpPr>
          <p:spPr>
            <a:xfrm flipH="1">
              <a:off x="4343231" y="5133994"/>
              <a:ext cx="1588"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51"/>
            <p:cNvCxnSpPr/>
            <p:nvPr/>
          </p:nvCxnSpPr>
          <p:spPr>
            <a:xfrm flipH="1">
              <a:off x="4424198" y="5133994"/>
              <a:ext cx="1587"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52"/>
            <p:cNvCxnSpPr/>
            <p:nvPr/>
          </p:nvCxnSpPr>
          <p:spPr>
            <a:xfrm flipH="1">
              <a:off x="4505165" y="5133994"/>
              <a:ext cx="1588"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53"/>
            <p:cNvCxnSpPr/>
            <p:nvPr/>
          </p:nvCxnSpPr>
          <p:spPr>
            <a:xfrm flipH="1">
              <a:off x="4584545"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54"/>
            <p:cNvCxnSpPr/>
            <p:nvPr/>
          </p:nvCxnSpPr>
          <p:spPr>
            <a:xfrm flipH="1">
              <a:off x="4678214"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55"/>
            <p:cNvCxnSpPr/>
            <p:nvPr/>
          </p:nvCxnSpPr>
          <p:spPr>
            <a:xfrm flipH="1">
              <a:off x="4767119" y="5133994"/>
              <a:ext cx="1587"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56"/>
            <p:cNvCxnSpPr/>
            <p:nvPr/>
          </p:nvCxnSpPr>
          <p:spPr>
            <a:xfrm flipH="1">
              <a:off x="4848086" y="5133994"/>
              <a:ext cx="1588"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57"/>
            <p:cNvCxnSpPr/>
            <p:nvPr/>
          </p:nvCxnSpPr>
          <p:spPr>
            <a:xfrm flipH="1">
              <a:off x="4929054" y="5133994"/>
              <a:ext cx="1587"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58"/>
            <p:cNvCxnSpPr/>
            <p:nvPr/>
          </p:nvCxnSpPr>
          <p:spPr>
            <a:xfrm flipH="1">
              <a:off x="5008434"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59"/>
            <p:cNvCxnSpPr/>
            <p:nvPr/>
          </p:nvCxnSpPr>
          <p:spPr>
            <a:xfrm flipH="1">
              <a:off x="5089401"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60"/>
            <p:cNvCxnSpPr/>
            <p:nvPr/>
          </p:nvCxnSpPr>
          <p:spPr>
            <a:xfrm flipH="1">
              <a:off x="5170369"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61"/>
            <p:cNvCxnSpPr/>
            <p:nvPr/>
          </p:nvCxnSpPr>
          <p:spPr>
            <a:xfrm flipH="1">
              <a:off x="5251336"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62"/>
            <p:cNvCxnSpPr/>
            <p:nvPr/>
          </p:nvCxnSpPr>
          <p:spPr>
            <a:xfrm flipH="1">
              <a:off x="5332304" y="5133994"/>
              <a:ext cx="1587"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63"/>
            <p:cNvCxnSpPr/>
            <p:nvPr/>
          </p:nvCxnSpPr>
          <p:spPr>
            <a:xfrm flipH="1">
              <a:off x="5413271" y="5133994"/>
              <a:ext cx="1588"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64"/>
            <p:cNvCxnSpPr/>
            <p:nvPr/>
          </p:nvCxnSpPr>
          <p:spPr>
            <a:xfrm>
              <a:off x="5508527" y="5044501"/>
              <a:ext cx="0" cy="191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5325" name="TextBox 65"/>
            <p:cNvSpPr txBox="1">
              <a:spLocks noChangeArrowheads="1"/>
            </p:cNvSpPr>
            <p:nvPr/>
          </p:nvSpPr>
          <p:spPr bwMode="auto">
            <a:xfrm>
              <a:off x="2998788" y="5230813"/>
              <a:ext cx="355832" cy="338554"/>
            </a:xfrm>
            <a:prstGeom prst="rect">
              <a:avLst/>
            </a:prstGeom>
            <a:noFill/>
            <a:ln w="9525">
              <a:noFill/>
              <a:miter lim="800000"/>
              <a:headEnd/>
              <a:tailEnd/>
            </a:ln>
          </p:spPr>
          <p:txBody>
            <a:bodyPr wrap="none">
              <a:spAutoFit/>
            </a:bodyPr>
            <a:lstStyle/>
            <a:p>
              <a:pPr eaLnBrk="0" hangingPunct="0"/>
              <a:r>
                <a:rPr lang="en-US" sz="1600">
                  <a:latin typeface="Arial" charset="0"/>
                  <a:cs typeface="Arial" charset="0"/>
                </a:rPr>
                <a:t>t</a:t>
              </a:r>
              <a:r>
                <a:rPr lang="en-US" sz="1600" baseline="-25000">
                  <a:latin typeface="Arial" charset="0"/>
                  <a:cs typeface="Arial" charset="0"/>
                </a:rPr>
                <a:t>1</a:t>
              </a:r>
            </a:p>
          </p:txBody>
        </p:sp>
        <p:sp>
          <p:nvSpPr>
            <p:cNvPr id="225326" name="TextBox 66"/>
            <p:cNvSpPr txBox="1">
              <a:spLocks noChangeArrowheads="1"/>
            </p:cNvSpPr>
            <p:nvPr/>
          </p:nvSpPr>
          <p:spPr bwMode="auto">
            <a:xfrm>
              <a:off x="5389563" y="5246688"/>
              <a:ext cx="355832" cy="338554"/>
            </a:xfrm>
            <a:prstGeom prst="rect">
              <a:avLst/>
            </a:prstGeom>
            <a:noFill/>
            <a:ln w="9525">
              <a:noFill/>
              <a:miter lim="800000"/>
              <a:headEnd/>
              <a:tailEnd/>
            </a:ln>
          </p:spPr>
          <p:txBody>
            <a:bodyPr wrap="none">
              <a:spAutoFit/>
            </a:bodyPr>
            <a:lstStyle/>
            <a:p>
              <a:pPr eaLnBrk="0" hangingPunct="0"/>
              <a:r>
                <a:rPr lang="en-US" sz="1600">
                  <a:latin typeface="Arial" charset="0"/>
                  <a:cs typeface="Arial" charset="0"/>
                </a:rPr>
                <a:t>t</a:t>
              </a:r>
              <a:r>
                <a:rPr lang="en-US" sz="1600" baseline="-25000">
                  <a:latin typeface="Arial" charset="0"/>
                  <a:cs typeface="Arial" charset="0"/>
                </a:rPr>
                <a:t>2</a:t>
              </a:r>
            </a:p>
          </p:txBody>
        </p:sp>
        <p:cxnSp>
          <p:nvCxnSpPr>
            <p:cNvPr id="47" name="Straight Connector 67"/>
            <p:cNvCxnSpPr/>
            <p:nvPr/>
          </p:nvCxnSpPr>
          <p:spPr>
            <a:xfrm>
              <a:off x="3111255" y="5323390"/>
              <a:ext cx="577885" cy="2081"/>
            </a:xfrm>
            <a:prstGeom prst="line">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68"/>
            <p:cNvCxnSpPr/>
            <p:nvPr/>
          </p:nvCxnSpPr>
          <p:spPr>
            <a:xfrm>
              <a:off x="3679615" y="5329633"/>
              <a:ext cx="1870189"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69"/>
            <p:cNvCxnSpPr/>
            <p:nvPr/>
          </p:nvCxnSpPr>
          <p:spPr>
            <a:xfrm>
              <a:off x="3400198" y="5375421"/>
              <a:ext cx="4763" cy="51407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70"/>
            <p:cNvCxnSpPr/>
            <p:nvPr/>
          </p:nvCxnSpPr>
          <p:spPr>
            <a:xfrm>
              <a:off x="4573433" y="5383746"/>
              <a:ext cx="6350" cy="514073"/>
            </a:xfrm>
            <a:prstGeom prst="line">
              <a:avLst/>
            </a:prstGeom>
          </p:spPr>
          <p:style>
            <a:lnRef idx="1">
              <a:schemeClr val="accent1"/>
            </a:lnRef>
            <a:fillRef idx="0">
              <a:schemeClr val="accent1"/>
            </a:fillRef>
            <a:effectRef idx="0">
              <a:schemeClr val="accent1"/>
            </a:effectRef>
            <a:fontRef idx="minor">
              <a:schemeClr val="tx1"/>
            </a:fontRef>
          </p:style>
        </p:cxnSp>
        <p:sp>
          <p:nvSpPr>
            <p:cNvPr id="225331" name="TextBox 71"/>
            <p:cNvSpPr txBox="1">
              <a:spLocks noChangeArrowheads="1"/>
            </p:cNvSpPr>
            <p:nvPr/>
          </p:nvSpPr>
          <p:spPr bwMode="auto">
            <a:xfrm>
              <a:off x="4476750" y="5842000"/>
              <a:ext cx="3208016" cy="461665"/>
            </a:xfrm>
            <a:prstGeom prst="rect">
              <a:avLst/>
            </a:prstGeom>
            <a:noFill/>
            <a:ln w="9525">
              <a:noFill/>
              <a:miter lim="800000"/>
              <a:headEnd/>
              <a:tailEnd/>
            </a:ln>
          </p:spPr>
          <p:txBody>
            <a:bodyPr wrap="none">
              <a:spAutoFit/>
            </a:bodyPr>
            <a:lstStyle/>
            <a:p>
              <a:pPr eaLnBrk="0" hangingPunct="0"/>
              <a:r>
                <a:rPr lang="en-US" sz="1200" dirty="0">
                  <a:latin typeface="Arial" charset="0"/>
                  <a:cs typeface="Arial" charset="0"/>
                </a:rPr>
                <a:t>Assigned </a:t>
              </a:r>
              <a:r>
                <a:rPr lang="en-US" sz="1200" dirty="0" err="1">
                  <a:latin typeface="Arial" charset="0"/>
                  <a:cs typeface="Arial" charset="0"/>
                </a:rPr>
                <a:t>minislots</a:t>
              </a:r>
              <a:r>
                <a:rPr lang="en-US" sz="1200" dirty="0">
                  <a:latin typeface="Arial" charset="0"/>
                  <a:cs typeface="Arial" charset="0"/>
                </a:rPr>
                <a:t> containing cable modem</a:t>
              </a:r>
            </a:p>
            <a:p>
              <a:pPr eaLnBrk="0" hangingPunct="0"/>
              <a:r>
                <a:rPr lang="en-US" sz="1200" dirty="0">
                  <a:latin typeface="Arial" charset="0"/>
                  <a:cs typeface="Arial" charset="0"/>
                </a:rPr>
                <a:t>upstream data frames</a:t>
              </a:r>
            </a:p>
          </p:txBody>
        </p:sp>
        <p:sp>
          <p:nvSpPr>
            <p:cNvPr id="225332" name="TextBox 72"/>
            <p:cNvSpPr txBox="1">
              <a:spLocks noChangeArrowheads="1"/>
            </p:cNvSpPr>
            <p:nvPr/>
          </p:nvSpPr>
          <p:spPr bwMode="auto">
            <a:xfrm>
              <a:off x="2579688" y="5840413"/>
              <a:ext cx="1848696" cy="847361"/>
            </a:xfrm>
            <a:prstGeom prst="rect">
              <a:avLst/>
            </a:prstGeom>
            <a:noFill/>
            <a:ln w="9525">
              <a:noFill/>
              <a:miter lim="800000"/>
              <a:headEnd/>
              <a:tailEnd/>
            </a:ln>
          </p:spPr>
          <p:txBody>
            <a:bodyPr wrap="none">
              <a:spAutoFit/>
            </a:bodyPr>
            <a:lstStyle/>
            <a:p>
              <a:pPr eaLnBrk="0" hangingPunct="0"/>
              <a:r>
                <a:rPr lang="en-US" sz="1200" dirty="0" err="1">
                  <a:latin typeface="Arial" charset="0"/>
                  <a:cs typeface="Arial" charset="0"/>
                </a:rPr>
                <a:t>Minislots</a:t>
              </a:r>
              <a:r>
                <a:rPr lang="en-US" sz="1200" dirty="0">
                  <a:latin typeface="Arial" charset="0"/>
                  <a:cs typeface="Arial" charset="0"/>
                </a:rPr>
                <a:t> containing </a:t>
              </a:r>
            </a:p>
            <a:p>
              <a:pPr eaLnBrk="0" hangingPunct="0"/>
              <a:r>
                <a:rPr lang="en-US" sz="1200" dirty="0" err="1">
                  <a:latin typeface="Arial" charset="0"/>
                  <a:cs typeface="Arial" charset="0"/>
                </a:rPr>
                <a:t>minislots</a:t>
              </a:r>
              <a:r>
                <a:rPr lang="en-US" sz="1200" dirty="0">
                  <a:latin typeface="Arial" charset="0"/>
                  <a:cs typeface="Arial" charset="0"/>
                </a:rPr>
                <a:t> request frames</a:t>
              </a:r>
              <a:endParaRPr lang="el-GR" sz="1200" dirty="0">
                <a:latin typeface="Arial" charset="0"/>
                <a:cs typeface="Arial" charset="0"/>
              </a:endParaRPr>
            </a:p>
            <a:p>
              <a:pPr eaLnBrk="0" hangingPunct="0"/>
              <a:r>
                <a:rPr lang="en-US" sz="1200" dirty="0">
                  <a:latin typeface="Arial" charset="0"/>
                  <a:cs typeface="Arial" charset="0"/>
                </a:rPr>
                <a:t>(</a:t>
              </a:r>
              <a:r>
                <a:rPr lang="en-US" sz="1200">
                  <a:latin typeface="Arial" charset="0"/>
                  <a:cs typeface="Arial" charset="0"/>
                </a:rPr>
                <a:t>random access)</a:t>
              </a:r>
              <a:endParaRPr lang="en-US" sz="1200" dirty="0">
                <a:latin typeface="Arial" charset="0"/>
                <a:cs typeface="Arial" charset="0"/>
              </a:endParaRPr>
            </a:p>
          </p:txBody>
        </p:sp>
        <p:sp>
          <p:nvSpPr>
            <p:cNvPr id="225333" name="Rectangle 44"/>
            <p:cNvSpPr>
              <a:spLocks noChangeArrowheads="1"/>
            </p:cNvSpPr>
            <p:nvPr/>
          </p:nvSpPr>
          <p:spPr bwMode="auto">
            <a:xfrm>
              <a:off x="1431405" y="4202429"/>
              <a:ext cx="955675" cy="700088"/>
            </a:xfrm>
            <a:prstGeom prst="rect">
              <a:avLst/>
            </a:prstGeom>
            <a:noFill/>
            <a:ln w="9525">
              <a:solidFill>
                <a:schemeClr val="tx1"/>
              </a:solidFill>
              <a:prstDash val="dashDot"/>
              <a:miter lim="800000"/>
              <a:headEnd/>
              <a:tailEnd/>
            </a:ln>
          </p:spPr>
          <p:txBody>
            <a:bodyPr wrap="none" anchor="ctr"/>
            <a:lstStyle/>
            <a:p>
              <a:pPr eaLnBrk="0" hangingPunct="0"/>
              <a:endParaRPr lang="el-GR" sz="2400" i="0">
                <a:solidFill>
                  <a:srgbClr val="000000"/>
                </a:solidFill>
                <a:latin typeface="Times New Roman" pitchFamily="18" charset="0"/>
              </a:endParaRPr>
            </a:p>
          </p:txBody>
        </p:sp>
        <p:sp>
          <p:nvSpPr>
            <p:cNvPr id="225334" name="Text Box 45"/>
            <p:cNvSpPr txBox="1">
              <a:spLocks noChangeArrowheads="1"/>
            </p:cNvSpPr>
            <p:nvPr/>
          </p:nvSpPr>
          <p:spPr bwMode="auto">
            <a:xfrm>
              <a:off x="871157" y="3661398"/>
              <a:ext cx="1925637" cy="287338"/>
            </a:xfrm>
            <a:prstGeom prst="rect">
              <a:avLst/>
            </a:prstGeom>
            <a:noFill/>
            <a:ln w="9525">
              <a:noFill/>
              <a:miter lim="800000"/>
              <a:headEnd/>
              <a:tailEnd/>
            </a:ln>
          </p:spPr>
          <p:txBody>
            <a:bodyPr>
              <a:spAutoFit/>
            </a:bodyPr>
            <a:lstStyle/>
            <a:p>
              <a:pPr algn="ctr" eaLnBrk="0" hangingPunct="0">
                <a:lnSpc>
                  <a:spcPct val="80000"/>
                </a:lnSpc>
              </a:pPr>
              <a:r>
                <a:rPr lang="en-US" sz="1600" i="0">
                  <a:solidFill>
                    <a:srgbClr val="000000"/>
                  </a:solidFill>
                  <a:latin typeface="Arial" charset="0"/>
                </a:rPr>
                <a:t>cable headend</a:t>
              </a:r>
            </a:p>
          </p:txBody>
        </p:sp>
        <p:sp>
          <p:nvSpPr>
            <p:cNvPr id="225335" name="Text Box 126"/>
            <p:cNvSpPr txBox="1">
              <a:spLocks noChangeArrowheads="1"/>
            </p:cNvSpPr>
            <p:nvPr/>
          </p:nvSpPr>
          <p:spPr bwMode="auto">
            <a:xfrm>
              <a:off x="1296633" y="4171224"/>
              <a:ext cx="950970" cy="336618"/>
            </a:xfrm>
            <a:prstGeom prst="rect">
              <a:avLst/>
            </a:prstGeom>
            <a:noFill/>
            <a:ln w="9525">
              <a:noFill/>
              <a:miter lim="800000"/>
              <a:headEnd/>
              <a:tailEnd/>
            </a:ln>
          </p:spPr>
          <p:txBody>
            <a:bodyPr>
              <a:spAutoFit/>
            </a:bodyPr>
            <a:lstStyle/>
            <a:p>
              <a:r>
                <a:rPr lang="en-US" sz="1600" i="0">
                  <a:solidFill>
                    <a:srgbClr val="000000"/>
                  </a:solidFill>
                  <a:latin typeface="Arial" charset="0"/>
                  <a:ea typeface="ＭＳ Ｐゴシック" charset="-128"/>
                  <a:cs typeface="Arial" charset="0"/>
                </a:rPr>
                <a:t>CMTS</a:t>
              </a:r>
            </a:p>
          </p:txBody>
        </p:sp>
        <p:sp>
          <p:nvSpPr>
            <p:cNvPr id="225336" name="AutoShape 127"/>
            <p:cNvSpPr>
              <a:spLocks noChangeArrowheads="1"/>
            </p:cNvSpPr>
            <p:nvPr/>
          </p:nvSpPr>
          <p:spPr bwMode="auto">
            <a:xfrm>
              <a:off x="1336322" y="3939403"/>
              <a:ext cx="1206574" cy="261990"/>
            </a:xfrm>
            <a:prstGeom prst="triangle">
              <a:avLst>
                <a:gd name="adj" fmla="val 50000"/>
              </a:avLst>
            </a:prstGeom>
            <a:noFill/>
            <a:ln w="9525">
              <a:solidFill>
                <a:schemeClr val="tx1"/>
              </a:solidFill>
              <a:prstDash val="dashDot"/>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pic>
          <p:nvPicPr>
            <p:cNvPr id="225337" name="Picture 6"/>
            <p:cNvPicPr>
              <a:picLocks noChangeAspect="1" noChangeArrowheads="1"/>
            </p:cNvPicPr>
            <p:nvPr/>
          </p:nvPicPr>
          <p:blipFill>
            <a:blip r:embed="rId3" cstate="print"/>
            <a:srcRect/>
            <a:stretch>
              <a:fillRect/>
            </a:stretch>
          </p:blipFill>
          <p:spPr bwMode="auto">
            <a:xfrm>
              <a:off x="1972949" y="4326831"/>
              <a:ext cx="258778" cy="520805"/>
            </a:xfrm>
            <a:prstGeom prst="rect">
              <a:avLst/>
            </a:prstGeom>
            <a:noFill/>
            <a:ln w="9525">
              <a:noFill/>
              <a:miter lim="800000"/>
              <a:headEnd/>
              <a:tailEnd/>
            </a:ln>
          </p:spPr>
        </p:pic>
        <p:grpSp>
          <p:nvGrpSpPr>
            <p:cNvPr id="225338" name="Group 77"/>
            <p:cNvGrpSpPr>
              <a:grpSpLocks/>
            </p:cNvGrpSpPr>
            <p:nvPr/>
          </p:nvGrpSpPr>
          <p:grpSpPr bwMode="auto">
            <a:xfrm flipH="1">
              <a:off x="6302761" y="3598021"/>
              <a:ext cx="1034814" cy="625180"/>
              <a:chOff x="-490" y="1664"/>
              <a:chExt cx="1429" cy="842"/>
            </a:xfrm>
          </p:grpSpPr>
          <p:sp>
            <p:nvSpPr>
              <p:cNvPr id="225390" name="AutoShape 78"/>
              <p:cNvSpPr>
                <a:spLocks noChangeArrowheads="1"/>
              </p:cNvSpPr>
              <p:nvPr/>
            </p:nvSpPr>
            <p:spPr bwMode="auto">
              <a:xfrm>
                <a:off x="-490" y="1664"/>
                <a:ext cx="1429" cy="295"/>
              </a:xfrm>
              <a:prstGeom prst="triangle">
                <a:avLst>
                  <a:gd name="adj" fmla="val 50000"/>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grpSp>
            <p:nvGrpSpPr>
              <p:cNvPr id="225391" name="Group 79"/>
              <p:cNvGrpSpPr>
                <a:grpSpLocks/>
              </p:cNvGrpSpPr>
              <p:nvPr/>
            </p:nvGrpSpPr>
            <p:grpSpPr bwMode="auto">
              <a:xfrm>
                <a:off x="-427" y="1737"/>
                <a:ext cx="1217" cy="769"/>
                <a:chOff x="-427" y="1737"/>
                <a:chExt cx="1217" cy="769"/>
              </a:xfrm>
            </p:grpSpPr>
            <p:sp>
              <p:nvSpPr>
                <p:cNvPr id="225392" name="Rectangle 80"/>
                <p:cNvSpPr>
                  <a:spLocks noChangeArrowheads="1"/>
                </p:cNvSpPr>
                <p:nvPr/>
              </p:nvSpPr>
              <p:spPr bwMode="auto">
                <a:xfrm>
                  <a:off x="-336" y="1923"/>
                  <a:ext cx="1127" cy="584"/>
                </a:xfrm>
                <a:prstGeom prst="rect">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93" name="Line 7"/>
                <p:cNvSpPr>
                  <a:spLocks noChangeShapeType="1"/>
                </p:cNvSpPr>
                <p:nvPr/>
              </p:nvSpPr>
              <p:spPr bwMode="auto">
                <a:xfrm flipV="1">
                  <a:off x="-150" y="2270"/>
                  <a:ext cx="230" cy="1"/>
                </a:xfrm>
                <a:prstGeom prst="line">
                  <a:avLst/>
                </a:prstGeom>
                <a:noFill/>
                <a:ln w="9525">
                  <a:solidFill>
                    <a:schemeClr val="tx1"/>
                  </a:solidFill>
                  <a:round/>
                  <a:headEnd/>
                  <a:tailEnd/>
                </a:ln>
              </p:spPr>
              <p:txBody>
                <a:bodyPr wrap="none"/>
                <a:lstStyle/>
                <a:p>
                  <a:endParaRPr lang="el-GR"/>
                </a:p>
              </p:txBody>
            </p:sp>
            <p:grpSp>
              <p:nvGrpSpPr>
                <p:cNvPr id="225394" name="Group 82"/>
                <p:cNvGrpSpPr>
                  <a:grpSpLocks/>
                </p:cNvGrpSpPr>
                <p:nvPr/>
              </p:nvGrpSpPr>
              <p:grpSpPr bwMode="auto">
                <a:xfrm>
                  <a:off x="68" y="2192"/>
                  <a:ext cx="387" cy="139"/>
                  <a:chOff x="322" y="890"/>
                  <a:chExt cx="872" cy="339"/>
                </a:xfrm>
              </p:grpSpPr>
              <p:sp>
                <p:nvSpPr>
                  <p:cNvPr id="225400" name="Rectangle 83"/>
                  <p:cNvSpPr>
                    <a:spLocks noChangeArrowheads="1"/>
                  </p:cNvSpPr>
                  <p:nvPr/>
                </p:nvSpPr>
                <p:spPr bwMode="auto">
                  <a:xfrm>
                    <a:off x="335" y="1000"/>
                    <a:ext cx="855" cy="229"/>
                  </a:xfrm>
                  <a:prstGeom prst="rect">
                    <a:avLst/>
                  </a:prstGeom>
                  <a:solidFill>
                    <a:srgbClr val="FFFF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401" name="Rectangle 84"/>
                  <p:cNvSpPr>
                    <a:spLocks noChangeArrowheads="1"/>
                  </p:cNvSpPr>
                  <p:nvPr/>
                </p:nvSpPr>
                <p:spPr bwMode="auto">
                  <a:xfrm>
                    <a:off x="404" y="1073"/>
                    <a:ext cx="44" cy="57"/>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402" name="Rectangle 85"/>
                  <p:cNvSpPr>
                    <a:spLocks noChangeArrowheads="1"/>
                  </p:cNvSpPr>
                  <p:nvPr/>
                </p:nvSpPr>
                <p:spPr bwMode="auto">
                  <a:xfrm>
                    <a:off x="468" y="1073"/>
                    <a:ext cx="54" cy="57"/>
                  </a:xfrm>
                  <a:prstGeom prst="rect">
                    <a:avLst/>
                  </a:prstGeom>
                  <a:solidFill>
                    <a:srgbClr val="33CC33"/>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403" name="Rectangle 86"/>
                  <p:cNvSpPr>
                    <a:spLocks noChangeArrowheads="1"/>
                  </p:cNvSpPr>
                  <p:nvPr/>
                </p:nvSpPr>
                <p:spPr bwMode="auto">
                  <a:xfrm>
                    <a:off x="537" y="1068"/>
                    <a:ext cx="59" cy="57"/>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404" name="Rectangle 87"/>
                  <p:cNvSpPr>
                    <a:spLocks noChangeArrowheads="1"/>
                  </p:cNvSpPr>
                  <p:nvPr/>
                </p:nvSpPr>
                <p:spPr bwMode="auto">
                  <a:xfrm>
                    <a:off x="616" y="1068"/>
                    <a:ext cx="54" cy="57"/>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405"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p:spPr>
                <p:txBody>
                  <a:bodyPr wrap="none" anchor="ctr"/>
                  <a:lstStyle/>
                  <a:p>
                    <a:endParaRPr lang="el-GR"/>
                  </a:p>
                </p:txBody>
              </p:sp>
            </p:grpSp>
            <p:pic>
              <p:nvPicPr>
                <p:cNvPr id="225395" name="Picture 89" descr="desktop_computer_stylized_small"/>
                <p:cNvPicPr>
                  <a:picLocks noChangeAspect="1" noChangeArrowheads="1"/>
                </p:cNvPicPr>
                <p:nvPr/>
              </p:nvPicPr>
              <p:blipFill>
                <a:blip r:embed="rId4" cstate="print"/>
                <a:srcRect/>
                <a:stretch>
                  <a:fillRect/>
                </a:stretch>
              </p:blipFill>
              <p:spPr bwMode="auto">
                <a:xfrm>
                  <a:off x="-427" y="2049"/>
                  <a:ext cx="447" cy="411"/>
                </a:xfrm>
                <a:prstGeom prst="rect">
                  <a:avLst/>
                </a:prstGeom>
                <a:noFill/>
                <a:ln w="9525">
                  <a:noFill/>
                  <a:miter lim="800000"/>
                  <a:headEnd/>
                  <a:tailEnd/>
                </a:ln>
              </p:spPr>
            </p:pic>
            <p:sp>
              <p:nvSpPr>
                <p:cNvPr id="225396" name="Rectangle 90"/>
                <p:cNvSpPr>
                  <a:spLocks noChangeArrowheads="1"/>
                </p:cNvSpPr>
                <p:nvPr/>
              </p:nvSpPr>
              <p:spPr bwMode="auto">
                <a:xfrm>
                  <a:off x="530" y="2233"/>
                  <a:ext cx="103" cy="90"/>
                </a:xfrm>
                <a:prstGeom prst="rect">
                  <a:avLst/>
                </a:prstGeom>
                <a:solidFill>
                  <a:srgbClr val="0000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97" name="Freeform 91"/>
                <p:cNvSpPr>
                  <a:spLocks/>
                </p:cNvSpPr>
                <p:nvPr/>
              </p:nvSpPr>
              <p:spPr bwMode="auto">
                <a:xfrm>
                  <a:off x="282" y="1951"/>
                  <a:ext cx="302" cy="274"/>
                </a:xfrm>
                <a:custGeom>
                  <a:avLst/>
                  <a:gdLst>
                    <a:gd name="T0" fmla="*/ 37 w 381"/>
                    <a:gd name="T1" fmla="*/ 274 h 274"/>
                    <a:gd name="T2" fmla="*/ 37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chemeClr val="tx1"/>
                  </a:solidFill>
                  <a:round/>
                  <a:headEnd/>
                  <a:tailEnd/>
                </a:ln>
              </p:spPr>
              <p:txBody>
                <a:bodyPr/>
                <a:lstStyle/>
                <a:p>
                  <a:endParaRPr lang="el-GR"/>
                </a:p>
              </p:txBody>
            </p:sp>
            <p:sp>
              <p:nvSpPr>
                <p:cNvPr id="225398" name="Line 92"/>
                <p:cNvSpPr>
                  <a:spLocks noChangeShapeType="1"/>
                </p:cNvSpPr>
                <p:nvPr/>
              </p:nvSpPr>
              <p:spPr bwMode="auto">
                <a:xfrm flipH="1">
                  <a:off x="470" y="2271"/>
                  <a:ext cx="151" cy="0"/>
                </a:xfrm>
                <a:prstGeom prst="line">
                  <a:avLst/>
                </a:prstGeom>
                <a:noFill/>
                <a:ln w="9525">
                  <a:solidFill>
                    <a:schemeClr val="tx1"/>
                  </a:solidFill>
                  <a:round/>
                  <a:headEnd/>
                  <a:tailEnd/>
                </a:ln>
              </p:spPr>
              <p:txBody>
                <a:bodyPr/>
                <a:lstStyle/>
                <a:p>
                  <a:endParaRPr lang="el-GR"/>
                </a:p>
              </p:txBody>
            </p:sp>
            <p:pic>
              <p:nvPicPr>
                <p:cNvPr id="225399" name="Picture 93" descr="tv"/>
                <p:cNvPicPr>
                  <a:picLocks noChangeAspect="1" noChangeArrowheads="1"/>
                </p:cNvPicPr>
                <p:nvPr/>
              </p:nvPicPr>
              <p:blipFill>
                <a:blip r:embed="rId5" cstate="print"/>
                <a:srcRect/>
                <a:stretch>
                  <a:fillRect/>
                </a:stretch>
              </p:blipFill>
              <p:spPr bwMode="auto">
                <a:xfrm>
                  <a:off x="2" y="1737"/>
                  <a:ext cx="476" cy="425"/>
                </a:xfrm>
                <a:prstGeom prst="rect">
                  <a:avLst/>
                </a:prstGeom>
                <a:noFill/>
                <a:ln w="9525">
                  <a:noFill/>
                  <a:miter lim="800000"/>
                  <a:headEnd/>
                  <a:tailEnd/>
                </a:ln>
              </p:spPr>
            </p:pic>
          </p:grpSp>
        </p:grpSp>
        <p:grpSp>
          <p:nvGrpSpPr>
            <p:cNvPr id="225339" name="Group 77"/>
            <p:cNvGrpSpPr>
              <a:grpSpLocks/>
            </p:cNvGrpSpPr>
            <p:nvPr/>
          </p:nvGrpSpPr>
          <p:grpSpPr bwMode="auto">
            <a:xfrm flipH="1">
              <a:off x="7513460" y="3950311"/>
              <a:ext cx="1034814" cy="625180"/>
              <a:chOff x="-490" y="1664"/>
              <a:chExt cx="1429" cy="842"/>
            </a:xfrm>
          </p:grpSpPr>
          <p:sp>
            <p:nvSpPr>
              <p:cNvPr id="225374" name="AutoShape 78"/>
              <p:cNvSpPr>
                <a:spLocks noChangeArrowheads="1"/>
              </p:cNvSpPr>
              <p:nvPr/>
            </p:nvSpPr>
            <p:spPr bwMode="auto">
              <a:xfrm>
                <a:off x="-491" y="1664"/>
                <a:ext cx="1429" cy="295"/>
              </a:xfrm>
              <a:prstGeom prst="triangle">
                <a:avLst>
                  <a:gd name="adj" fmla="val 50000"/>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grpSp>
            <p:nvGrpSpPr>
              <p:cNvPr id="225375" name="Group 79"/>
              <p:cNvGrpSpPr>
                <a:grpSpLocks/>
              </p:cNvGrpSpPr>
              <p:nvPr/>
            </p:nvGrpSpPr>
            <p:grpSpPr bwMode="auto">
              <a:xfrm>
                <a:off x="-427" y="1737"/>
                <a:ext cx="1217" cy="769"/>
                <a:chOff x="-427" y="1737"/>
                <a:chExt cx="1217" cy="769"/>
              </a:xfrm>
            </p:grpSpPr>
            <p:sp>
              <p:nvSpPr>
                <p:cNvPr id="225376" name="Rectangle 80"/>
                <p:cNvSpPr>
                  <a:spLocks noChangeArrowheads="1"/>
                </p:cNvSpPr>
                <p:nvPr/>
              </p:nvSpPr>
              <p:spPr bwMode="auto">
                <a:xfrm>
                  <a:off x="-337" y="1923"/>
                  <a:ext cx="1127" cy="584"/>
                </a:xfrm>
                <a:prstGeom prst="rect">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77" name="Line 7"/>
                <p:cNvSpPr>
                  <a:spLocks noChangeShapeType="1"/>
                </p:cNvSpPr>
                <p:nvPr/>
              </p:nvSpPr>
              <p:spPr bwMode="auto">
                <a:xfrm flipV="1">
                  <a:off x="-150" y="2270"/>
                  <a:ext cx="230" cy="1"/>
                </a:xfrm>
                <a:prstGeom prst="line">
                  <a:avLst/>
                </a:prstGeom>
                <a:noFill/>
                <a:ln w="9525">
                  <a:solidFill>
                    <a:schemeClr val="tx1"/>
                  </a:solidFill>
                  <a:round/>
                  <a:headEnd/>
                  <a:tailEnd/>
                </a:ln>
              </p:spPr>
              <p:txBody>
                <a:bodyPr wrap="none"/>
                <a:lstStyle/>
                <a:p>
                  <a:endParaRPr lang="el-GR"/>
                </a:p>
              </p:txBody>
            </p:sp>
            <p:grpSp>
              <p:nvGrpSpPr>
                <p:cNvPr id="225378" name="Group 82"/>
                <p:cNvGrpSpPr>
                  <a:grpSpLocks/>
                </p:cNvGrpSpPr>
                <p:nvPr/>
              </p:nvGrpSpPr>
              <p:grpSpPr bwMode="auto">
                <a:xfrm>
                  <a:off x="68" y="2192"/>
                  <a:ext cx="387" cy="139"/>
                  <a:chOff x="322" y="890"/>
                  <a:chExt cx="872" cy="339"/>
                </a:xfrm>
              </p:grpSpPr>
              <p:sp>
                <p:nvSpPr>
                  <p:cNvPr id="225384" name="Rectangle 83"/>
                  <p:cNvSpPr>
                    <a:spLocks noChangeArrowheads="1"/>
                  </p:cNvSpPr>
                  <p:nvPr/>
                </p:nvSpPr>
                <p:spPr bwMode="auto">
                  <a:xfrm>
                    <a:off x="323" y="1001"/>
                    <a:ext cx="864" cy="229"/>
                  </a:xfrm>
                  <a:prstGeom prst="rect">
                    <a:avLst/>
                  </a:prstGeom>
                  <a:solidFill>
                    <a:srgbClr val="FFFF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85" name="Rectangle 84"/>
                  <p:cNvSpPr>
                    <a:spLocks noChangeArrowheads="1"/>
                  </p:cNvSpPr>
                  <p:nvPr/>
                </p:nvSpPr>
                <p:spPr bwMode="auto">
                  <a:xfrm>
                    <a:off x="392" y="1074"/>
                    <a:ext cx="54" cy="57"/>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86" name="Rectangle 85"/>
                  <p:cNvSpPr>
                    <a:spLocks noChangeArrowheads="1"/>
                  </p:cNvSpPr>
                  <p:nvPr/>
                </p:nvSpPr>
                <p:spPr bwMode="auto">
                  <a:xfrm>
                    <a:off x="466" y="1074"/>
                    <a:ext cx="54" cy="57"/>
                  </a:xfrm>
                  <a:prstGeom prst="rect">
                    <a:avLst/>
                  </a:prstGeom>
                  <a:solidFill>
                    <a:srgbClr val="33CC33"/>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87" name="Rectangle 86"/>
                  <p:cNvSpPr>
                    <a:spLocks noChangeArrowheads="1"/>
                  </p:cNvSpPr>
                  <p:nvPr/>
                </p:nvSpPr>
                <p:spPr bwMode="auto">
                  <a:xfrm>
                    <a:off x="535" y="1069"/>
                    <a:ext cx="59" cy="57"/>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88" name="Rectangle 87"/>
                  <p:cNvSpPr>
                    <a:spLocks noChangeArrowheads="1"/>
                  </p:cNvSpPr>
                  <p:nvPr/>
                </p:nvSpPr>
                <p:spPr bwMode="auto">
                  <a:xfrm>
                    <a:off x="614" y="1069"/>
                    <a:ext cx="54" cy="57"/>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89"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p:spPr>
                <p:txBody>
                  <a:bodyPr wrap="none" anchor="ctr"/>
                  <a:lstStyle/>
                  <a:p>
                    <a:endParaRPr lang="el-GR"/>
                  </a:p>
                </p:txBody>
              </p:sp>
            </p:grpSp>
            <p:pic>
              <p:nvPicPr>
                <p:cNvPr id="225379" name="Picture 89" descr="desktop_computer_stylized_small"/>
                <p:cNvPicPr>
                  <a:picLocks noChangeAspect="1" noChangeArrowheads="1"/>
                </p:cNvPicPr>
                <p:nvPr/>
              </p:nvPicPr>
              <p:blipFill>
                <a:blip r:embed="rId4" cstate="print"/>
                <a:srcRect/>
                <a:stretch>
                  <a:fillRect/>
                </a:stretch>
              </p:blipFill>
              <p:spPr bwMode="auto">
                <a:xfrm>
                  <a:off x="-427" y="2049"/>
                  <a:ext cx="447" cy="411"/>
                </a:xfrm>
                <a:prstGeom prst="rect">
                  <a:avLst/>
                </a:prstGeom>
                <a:noFill/>
                <a:ln w="9525">
                  <a:noFill/>
                  <a:miter lim="800000"/>
                  <a:headEnd/>
                  <a:tailEnd/>
                </a:ln>
              </p:spPr>
            </p:pic>
            <p:sp>
              <p:nvSpPr>
                <p:cNvPr id="225380" name="Rectangle 90"/>
                <p:cNvSpPr>
                  <a:spLocks noChangeArrowheads="1"/>
                </p:cNvSpPr>
                <p:nvPr/>
              </p:nvSpPr>
              <p:spPr bwMode="auto">
                <a:xfrm>
                  <a:off x="529" y="2233"/>
                  <a:ext cx="103" cy="90"/>
                </a:xfrm>
                <a:prstGeom prst="rect">
                  <a:avLst/>
                </a:prstGeom>
                <a:solidFill>
                  <a:srgbClr val="0000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81" name="Freeform 91"/>
                <p:cNvSpPr>
                  <a:spLocks/>
                </p:cNvSpPr>
                <p:nvPr/>
              </p:nvSpPr>
              <p:spPr bwMode="auto">
                <a:xfrm>
                  <a:off x="282" y="1951"/>
                  <a:ext cx="302" cy="274"/>
                </a:xfrm>
                <a:custGeom>
                  <a:avLst/>
                  <a:gdLst>
                    <a:gd name="T0" fmla="*/ 37 w 381"/>
                    <a:gd name="T1" fmla="*/ 274 h 274"/>
                    <a:gd name="T2" fmla="*/ 37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chemeClr val="tx1"/>
                  </a:solidFill>
                  <a:round/>
                  <a:headEnd/>
                  <a:tailEnd/>
                </a:ln>
              </p:spPr>
              <p:txBody>
                <a:bodyPr/>
                <a:lstStyle/>
                <a:p>
                  <a:endParaRPr lang="el-GR"/>
                </a:p>
              </p:txBody>
            </p:sp>
            <p:sp>
              <p:nvSpPr>
                <p:cNvPr id="225382" name="Line 92"/>
                <p:cNvSpPr>
                  <a:spLocks noChangeShapeType="1"/>
                </p:cNvSpPr>
                <p:nvPr/>
              </p:nvSpPr>
              <p:spPr bwMode="auto">
                <a:xfrm flipH="1">
                  <a:off x="470" y="2272"/>
                  <a:ext cx="151" cy="0"/>
                </a:xfrm>
                <a:prstGeom prst="line">
                  <a:avLst/>
                </a:prstGeom>
                <a:noFill/>
                <a:ln w="9525">
                  <a:solidFill>
                    <a:schemeClr val="tx1"/>
                  </a:solidFill>
                  <a:round/>
                  <a:headEnd/>
                  <a:tailEnd/>
                </a:ln>
              </p:spPr>
              <p:txBody>
                <a:bodyPr/>
                <a:lstStyle/>
                <a:p>
                  <a:endParaRPr lang="el-GR"/>
                </a:p>
              </p:txBody>
            </p:sp>
            <p:pic>
              <p:nvPicPr>
                <p:cNvPr id="225383" name="Picture 93" descr="tv"/>
                <p:cNvPicPr>
                  <a:picLocks noChangeAspect="1" noChangeArrowheads="1"/>
                </p:cNvPicPr>
                <p:nvPr/>
              </p:nvPicPr>
              <p:blipFill>
                <a:blip r:embed="rId5" cstate="print"/>
                <a:srcRect/>
                <a:stretch>
                  <a:fillRect/>
                </a:stretch>
              </p:blipFill>
              <p:spPr bwMode="auto">
                <a:xfrm>
                  <a:off x="2" y="1737"/>
                  <a:ext cx="476" cy="425"/>
                </a:xfrm>
                <a:prstGeom prst="rect">
                  <a:avLst/>
                </a:prstGeom>
                <a:noFill/>
                <a:ln w="9525">
                  <a:noFill/>
                  <a:miter lim="800000"/>
                  <a:headEnd/>
                  <a:tailEnd/>
                </a:ln>
              </p:spPr>
            </p:pic>
          </p:grpSp>
        </p:grpSp>
        <p:grpSp>
          <p:nvGrpSpPr>
            <p:cNvPr id="225340" name="Group 77"/>
            <p:cNvGrpSpPr>
              <a:grpSpLocks/>
            </p:cNvGrpSpPr>
            <p:nvPr/>
          </p:nvGrpSpPr>
          <p:grpSpPr bwMode="auto">
            <a:xfrm flipH="1">
              <a:off x="7313560" y="4655807"/>
              <a:ext cx="1034814" cy="625180"/>
              <a:chOff x="-490" y="1664"/>
              <a:chExt cx="1429" cy="842"/>
            </a:xfrm>
          </p:grpSpPr>
          <p:sp>
            <p:nvSpPr>
              <p:cNvPr id="225358" name="AutoShape 78"/>
              <p:cNvSpPr>
                <a:spLocks noChangeArrowheads="1"/>
              </p:cNvSpPr>
              <p:nvPr/>
            </p:nvSpPr>
            <p:spPr bwMode="auto">
              <a:xfrm>
                <a:off x="-491" y="1664"/>
                <a:ext cx="1429" cy="295"/>
              </a:xfrm>
              <a:prstGeom prst="triangle">
                <a:avLst>
                  <a:gd name="adj" fmla="val 50000"/>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grpSp>
            <p:nvGrpSpPr>
              <p:cNvPr id="225359" name="Group 79"/>
              <p:cNvGrpSpPr>
                <a:grpSpLocks/>
              </p:cNvGrpSpPr>
              <p:nvPr/>
            </p:nvGrpSpPr>
            <p:grpSpPr bwMode="auto">
              <a:xfrm>
                <a:off x="-427" y="1737"/>
                <a:ext cx="1217" cy="769"/>
                <a:chOff x="-427" y="1737"/>
                <a:chExt cx="1217" cy="769"/>
              </a:xfrm>
            </p:grpSpPr>
            <p:sp>
              <p:nvSpPr>
                <p:cNvPr id="225360" name="Rectangle 80"/>
                <p:cNvSpPr>
                  <a:spLocks noChangeArrowheads="1"/>
                </p:cNvSpPr>
                <p:nvPr/>
              </p:nvSpPr>
              <p:spPr bwMode="auto">
                <a:xfrm>
                  <a:off x="-337" y="1922"/>
                  <a:ext cx="1127" cy="584"/>
                </a:xfrm>
                <a:prstGeom prst="rect">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61" name="Line 7"/>
                <p:cNvSpPr>
                  <a:spLocks noChangeShapeType="1"/>
                </p:cNvSpPr>
                <p:nvPr/>
              </p:nvSpPr>
              <p:spPr bwMode="auto">
                <a:xfrm flipV="1">
                  <a:off x="-150" y="2270"/>
                  <a:ext cx="230" cy="1"/>
                </a:xfrm>
                <a:prstGeom prst="line">
                  <a:avLst/>
                </a:prstGeom>
                <a:noFill/>
                <a:ln w="9525">
                  <a:solidFill>
                    <a:schemeClr val="tx1"/>
                  </a:solidFill>
                  <a:round/>
                  <a:headEnd/>
                  <a:tailEnd/>
                </a:ln>
              </p:spPr>
              <p:txBody>
                <a:bodyPr wrap="none"/>
                <a:lstStyle/>
                <a:p>
                  <a:endParaRPr lang="el-GR"/>
                </a:p>
              </p:txBody>
            </p:sp>
            <p:grpSp>
              <p:nvGrpSpPr>
                <p:cNvPr id="225362" name="Group 82"/>
                <p:cNvGrpSpPr>
                  <a:grpSpLocks/>
                </p:cNvGrpSpPr>
                <p:nvPr/>
              </p:nvGrpSpPr>
              <p:grpSpPr bwMode="auto">
                <a:xfrm>
                  <a:off x="68" y="2192"/>
                  <a:ext cx="387" cy="139"/>
                  <a:chOff x="322" y="890"/>
                  <a:chExt cx="872" cy="339"/>
                </a:xfrm>
              </p:grpSpPr>
              <p:sp>
                <p:nvSpPr>
                  <p:cNvPr id="225368" name="Rectangle 83"/>
                  <p:cNvSpPr>
                    <a:spLocks noChangeArrowheads="1"/>
                  </p:cNvSpPr>
                  <p:nvPr/>
                </p:nvSpPr>
                <p:spPr bwMode="auto">
                  <a:xfrm>
                    <a:off x="323" y="999"/>
                    <a:ext cx="864" cy="229"/>
                  </a:xfrm>
                  <a:prstGeom prst="rect">
                    <a:avLst/>
                  </a:prstGeom>
                  <a:solidFill>
                    <a:srgbClr val="FFFF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69" name="Rectangle 84"/>
                  <p:cNvSpPr>
                    <a:spLocks noChangeArrowheads="1"/>
                  </p:cNvSpPr>
                  <p:nvPr/>
                </p:nvSpPr>
                <p:spPr bwMode="auto">
                  <a:xfrm>
                    <a:off x="392" y="1072"/>
                    <a:ext cx="54" cy="57"/>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70" name="Rectangle 85"/>
                  <p:cNvSpPr>
                    <a:spLocks noChangeArrowheads="1"/>
                  </p:cNvSpPr>
                  <p:nvPr/>
                </p:nvSpPr>
                <p:spPr bwMode="auto">
                  <a:xfrm>
                    <a:off x="466" y="1072"/>
                    <a:ext cx="54" cy="57"/>
                  </a:xfrm>
                  <a:prstGeom prst="rect">
                    <a:avLst/>
                  </a:prstGeom>
                  <a:solidFill>
                    <a:srgbClr val="33CC33"/>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71" name="Rectangle 86"/>
                  <p:cNvSpPr>
                    <a:spLocks noChangeArrowheads="1"/>
                  </p:cNvSpPr>
                  <p:nvPr/>
                </p:nvSpPr>
                <p:spPr bwMode="auto">
                  <a:xfrm>
                    <a:off x="536" y="1067"/>
                    <a:ext cx="59" cy="57"/>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72" name="Rectangle 87"/>
                  <p:cNvSpPr>
                    <a:spLocks noChangeArrowheads="1"/>
                  </p:cNvSpPr>
                  <p:nvPr/>
                </p:nvSpPr>
                <p:spPr bwMode="auto">
                  <a:xfrm>
                    <a:off x="615" y="1067"/>
                    <a:ext cx="54" cy="57"/>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73"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p:spPr>
                <p:txBody>
                  <a:bodyPr wrap="none" anchor="ctr"/>
                  <a:lstStyle/>
                  <a:p>
                    <a:endParaRPr lang="el-GR"/>
                  </a:p>
                </p:txBody>
              </p:sp>
            </p:grpSp>
            <p:pic>
              <p:nvPicPr>
                <p:cNvPr id="225363" name="Picture 89" descr="desktop_computer_stylized_small"/>
                <p:cNvPicPr>
                  <a:picLocks noChangeAspect="1" noChangeArrowheads="1"/>
                </p:cNvPicPr>
                <p:nvPr/>
              </p:nvPicPr>
              <p:blipFill>
                <a:blip r:embed="rId4" cstate="print"/>
                <a:srcRect/>
                <a:stretch>
                  <a:fillRect/>
                </a:stretch>
              </p:blipFill>
              <p:spPr bwMode="auto">
                <a:xfrm>
                  <a:off x="-427" y="2049"/>
                  <a:ext cx="447" cy="411"/>
                </a:xfrm>
                <a:prstGeom prst="rect">
                  <a:avLst/>
                </a:prstGeom>
                <a:noFill/>
                <a:ln w="9525">
                  <a:noFill/>
                  <a:miter lim="800000"/>
                  <a:headEnd/>
                  <a:tailEnd/>
                </a:ln>
              </p:spPr>
            </p:pic>
            <p:sp>
              <p:nvSpPr>
                <p:cNvPr id="225364" name="Rectangle 90"/>
                <p:cNvSpPr>
                  <a:spLocks noChangeArrowheads="1"/>
                </p:cNvSpPr>
                <p:nvPr/>
              </p:nvSpPr>
              <p:spPr bwMode="auto">
                <a:xfrm>
                  <a:off x="529" y="2232"/>
                  <a:ext cx="103" cy="90"/>
                </a:xfrm>
                <a:prstGeom prst="rect">
                  <a:avLst/>
                </a:prstGeom>
                <a:solidFill>
                  <a:srgbClr val="0000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65" name="Freeform 91"/>
                <p:cNvSpPr>
                  <a:spLocks/>
                </p:cNvSpPr>
                <p:nvPr/>
              </p:nvSpPr>
              <p:spPr bwMode="auto">
                <a:xfrm>
                  <a:off x="282" y="1951"/>
                  <a:ext cx="302" cy="274"/>
                </a:xfrm>
                <a:custGeom>
                  <a:avLst/>
                  <a:gdLst>
                    <a:gd name="T0" fmla="*/ 37 w 381"/>
                    <a:gd name="T1" fmla="*/ 274 h 274"/>
                    <a:gd name="T2" fmla="*/ 37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chemeClr val="tx1"/>
                  </a:solidFill>
                  <a:round/>
                  <a:headEnd/>
                  <a:tailEnd/>
                </a:ln>
              </p:spPr>
              <p:txBody>
                <a:bodyPr/>
                <a:lstStyle/>
                <a:p>
                  <a:endParaRPr lang="el-GR"/>
                </a:p>
              </p:txBody>
            </p:sp>
            <p:sp>
              <p:nvSpPr>
                <p:cNvPr id="225366" name="Line 92"/>
                <p:cNvSpPr>
                  <a:spLocks noChangeShapeType="1"/>
                </p:cNvSpPr>
                <p:nvPr/>
              </p:nvSpPr>
              <p:spPr bwMode="auto">
                <a:xfrm flipH="1">
                  <a:off x="470" y="2271"/>
                  <a:ext cx="151" cy="0"/>
                </a:xfrm>
                <a:prstGeom prst="line">
                  <a:avLst/>
                </a:prstGeom>
                <a:noFill/>
                <a:ln w="9525">
                  <a:solidFill>
                    <a:schemeClr val="tx1"/>
                  </a:solidFill>
                  <a:round/>
                  <a:headEnd/>
                  <a:tailEnd/>
                </a:ln>
              </p:spPr>
              <p:txBody>
                <a:bodyPr/>
                <a:lstStyle/>
                <a:p>
                  <a:endParaRPr lang="el-GR"/>
                </a:p>
              </p:txBody>
            </p:sp>
            <p:pic>
              <p:nvPicPr>
                <p:cNvPr id="225367" name="Picture 93" descr="tv"/>
                <p:cNvPicPr>
                  <a:picLocks noChangeAspect="1" noChangeArrowheads="1"/>
                </p:cNvPicPr>
                <p:nvPr/>
              </p:nvPicPr>
              <p:blipFill>
                <a:blip r:embed="rId5" cstate="print"/>
                <a:srcRect/>
                <a:stretch>
                  <a:fillRect/>
                </a:stretch>
              </p:blipFill>
              <p:spPr bwMode="auto">
                <a:xfrm>
                  <a:off x="2" y="1737"/>
                  <a:ext cx="476" cy="425"/>
                </a:xfrm>
                <a:prstGeom prst="rect">
                  <a:avLst/>
                </a:prstGeom>
                <a:noFill/>
                <a:ln w="9525">
                  <a:noFill/>
                  <a:miter lim="800000"/>
                  <a:headEnd/>
                  <a:tailEnd/>
                </a:ln>
              </p:spPr>
            </p:pic>
          </p:grpSp>
        </p:grpSp>
        <p:grpSp>
          <p:nvGrpSpPr>
            <p:cNvPr id="225341" name="Group 77"/>
            <p:cNvGrpSpPr>
              <a:grpSpLocks/>
            </p:cNvGrpSpPr>
            <p:nvPr/>
          </p:nvGrpSpPr>
          <p:grpSpPr bwMode="auto">
            <a:xfrm flipH="1">
              <a:off x="6254794" y="4337877"/>
              <a:ext cx="1034814" cy="625180"/>
              <a:chOff x="-490" y="1664"/>
              <a:chExt cx="1429" cy="842"/>
            </a:xfrm>
          </p:grpSpPr>
          <p:sp>
            <p:nvSpPr>
              <p:cNvPr id="225342" name="AutoShape 78"/>
              <p:cNvSpPr>
                <a:spLocks noChangeArrowheads="1"/>
              </p:cNvSpPr>
              <p:nvPr/>
            </p:nvSpPr>
            <p:spPr bwMode="auto">
              <a:xfrm>
                <a:off x="-490" y="1664"/>
                <a:ext cx="1429" cy="295"/>
              </a:xfrm>
              <a:prstGeom prst="triangle">
                <a:avLst>
                  <a:gd name="adj" fmla="val 50000"/>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grpSp>
            <p:nvGrpSpPr>
              <p:cNvPr id="225343" name="Group 79"/>
              <p:cNvGrpSpPr>
                <a:grpSpLocks/>
              </p:cNvGrpSpPr>
              <p:nvPr/>
            </p:nvGrpSpPr>
            <p:grpSpPr bwMode="auto">
              <a:xfrm>
                <a:off x="-427" y="1737"/>
                <a:ext cx="1217" cy="769"/>
                <a:chOff x="-427" y="1737"/>
                <a:chExt cx="1217" cy="769"/>
              </a:xfrm>
            </p:grpSpPr>
            <p:sp>
              <p:nvSpPr>
                <p:cNvPr id="225344" name="Rectangle 80"/>
                <p:cNvSpPr>
                  <a:spLocks noChangeArrowheads="1"/>
                </p:cNvSpPr>
                <p:nvPr/>
              </p:nvSpPr>
              <p:spPr bwMode="auto">
                <a:xfrm>
                  <a:off x="-337" y="1923"/>
                  <a:ext cx="1127" cy="584"/>
                </a:xfrm>
                <a:prstGeom prst="rect">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45" name="Line 7"/>
                <p:cNvSpPr>
                  <a:spLocks noChangeShapeType="1"/>
                </p:cNvSpPr>
                <p:nvPr/>
              </p:nvSpPr>
              <p:spPr bwMode="auto">
                <a:xfrm flipV="1">
                  <a:off x="-150" y="2270"/>
                  <a:ext cx="230" cy="1"/>
                </a:xfrm>
                <a:prstGeom prst="line">
                  <a:avLst/>
                </a:prstGeom>
                <a:noFill/>
                <a:ln w="9525">
                  <a:solidFill>
                    <a:schemeClr val="tx1"/>
                  </a:solidFill>
                  <a:round/>
                  <a:headEnd/>
                  <a:tailEnd/>
                </a:ln>
              </p:spPr>
              <p:txBody>
                <a:bodyPr wrap="none"/>
                <a:lstStyle/>
                <a:p>
                  <a:endParaRPr lang="el-GR"/>
                </a:p>
              </p:txBody>
            </p:sp>
            <p:grpSp>
              <p:nvGrpSpPr>
                <p:cNvPr id="225346" name="Group 82"/>
                <p:cNvGrpSpPr>
                  <a:grpSpLocks/>
                </p:cNvGrpSpPr>
                <p:nvPr/>
              </p:nvGrpSpPr>
              <p:grpSpPr bwMode="auto">
                <a:xfrm>
                  <a:off x="68" y="2192"/>
                  <a:ext cx="387" cy="139"/>
                  <a:chOff x="322" y="890"/>
                  <a:chExt cx="872" cy="339"/>
                </a:xfrm>
              </p:grpSpPr>
              <p:sp>
                <p:nvSpPr>
                  <p:cNvPr id="225352" name="Rectangle 83"/>
                  <p:cNvSpPr>
                    <a:spLocks noChangeArrowheads="1"/>
                  </p:cNvSpPr>
                  <p:nvPr/>
                </p:nvSpPr>
                <p:spPr bwMode="auto">
                  <a:xfrm>
                    <a:off x="324" y="1000"/>
                    <a:ext cx="864" cy="229"/>
                  </a:xfrm>
                  <a:prstGeom prst="rect">
                    <a:avLst/>
                  </a:prstGeom>
                  <a:solidFill>
                    <a:srgbClr val="FFFF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53" name="Rectangle 84"/>
                  <p:cNvSpPr>
                    <a:spLocks noChangeArrowheads="1"/>
                  </p:cNvSpPr>
                  <p:nvPr/>
                </p:nvSpPr>
                <p:spPr bwMode="auto">
                  <a:xfrm>
                    <a:off x="393" y="1073"/>
                    <a:ext cx="54" cy="57"/>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54" name="Rectangle 85"/>
                  <p:cNvSpPr>
                    <a:spLocks noChangeArrowheads="1"/>
                  </p:cNvSpPr>
                  <p:nvPr/>
                </p:nvSpPr>
                <p:spPr bwMode="auto">
                  <a:xfrm>
                    <a:off x="467" y="1073"/>
                    <a:ext cx="54" cy="57"/>
                  </a:xfrm>
                  <a:prstGeom prst="rect">
                    <a:avLst/>
                  </a:prstGeom>
                  <a:solidFill>
                    <a:srgbClr val="33CC33"/>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55" name="Rectangle 86"/>
                  <p:cNvSpPr>
                    <a:spLocks noChangeArrowheads="1"/>
                  </p:cNvSpPr>
                  <p:nvPr/>
                </p:nvSpPr>
                <p:spPr bwMode="auto">
                  <a:xfrm>
                    <a:off x="536" y="1068"/>
                    <a:ext cx="59" cy="57"/>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56" name="Rectangle 87"/>
                  <p:cNvSpPr>
                    <a:spLocks noChangeArrowheads="1"/>
                  </p:cNvSpPr>
                  <p:nvPr/>
                </p:nvSpPr>
                <p:spPr bwMode="auto">
                  <a:xfrm>
                    <a:off x="615" y="1068"/>
                    <a:ext cx="54" cy="57"/>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57"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p:spPr>
                <p:txBody>
                  <a:bodyPr wrap="none" anchor="ctr"/>
                  <a:lstStyle/>
                  <a:p>
                    <a:endParaRPr lang="el-GR"/>
                  </a:p>
                </p:txBody>
              </p:sp>
            </p:grpSp>
            <p:pic>
              <p:nvPicPr>
                <p:cNvPr id="225347" name="Picture 89" descr="desktop_computer_stylized_small"/>
                <p:cNvPicPr>
                  <a:picLocks noChangeAspect="1" noChangeArrowheads="1"/>
                </p:cNvPicPr>
                <p:nvPr/>
              </p:nvPicPr>
              <p:blipFill>
                <a:blip r:embed="rId4" cstate="print"/>
                <a:srcRect/>
                <a:stretch>
                  <a:fillRect/>
                </a:stretch>
              </p:blipFill>
              <p:spPr bwMode="auto">
                <a:xfrm>
                  <a:off x="-427" y="2049"/>
                  <a:ext cx="447" cy="411"/>
                </a:xfrm>
                <a:prstGeom prst="rect">
                  <a:avLst/>
                </a:prstGeom>
                <a:noFill/>
                <a:ln w="9525">
                  <a:noFill/>
                  <a:miter lim="800000"/>
                  <a:headEnd/>
                  <a:tailEnd/>
                </a:ln>
              </p:spPr>
            </p:pic>
            <p:sp>
              <p:nvSpPr>
                <p:cNvPr id="225348" name="Rectangle 90"/>
                <p:cNvSpPr>
                  <a:spLocks noChangeArrowheads="1"/>
                </p:cNvSpPr>
                <p:nvPr/>
              </p:nvSpPr>
              <p:spPr bwMode="auto">
                <a:xfrm>
                  <a:off x="529" y="2233"/>
                  <a:ext cx="103" cy="90"/>
                </a:xfrm>
                <a:prstGeom prst="rect">
                  <a:avLst/>
                </a:prstGeom>
                <a:solidFill>
                  <a:srgbClr val="0000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49" name="Freeform 91"/>
                <p:cNvSpPr>
                  <a:spLocks/>
                </p:cNvSpPr>
                <p:nvPr/>
              </p:nvSpPr>
              <p:spPr bwMode="auto">
                <a:xfrm>
                  <a:off x="282" y="1951"/>
                  <a:ext cx="302" cy="274"/>
                </a:xfrm>
                <a:custGeom>
                  <a:avLst/>
                  <a:gdLst>
                    <a:gd name="T0" fmla="*/ 37 w 381"/>
                    <a:gd name="T1" fmla="*/ 274 h 274"/>
                    <a:gd name="T2" fmla="*/ 37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chemeClr val="tx1"/>
                  </a:solidFill>
                  <a:round/>
                  <a:headEnd/>
                  <a:tailEnd/>
                </a:ln>
              </p:spPr>
              <p:txBody>
                <a:bodyPr/>
                <a:lstStyle/>
                <a:p>
                  <a:endParaRPr lang="el-GR"/>
                </a:p>
              </p:txBody>
            </p:sp>
            <p:sp>
              <p:nvSpPr>
                <p:cNvPr id="225350" name="Line 92"/>
                <p:cNvSpPr>
                  <a:spLocks noChangeShapeType="1"/>
                </p:cNvSpPr>
                <p:nvPr/>
              </p:nvSpPr>
              <p:spPr bwMode="auto">
                <a:xfrm flipH="1">
                  <a:off x="470" y="2271"/>
                  <a:ext cx="151" cy="0"/>
                </a:xfrm>
                <a:prstGeom prst="line">
                  <a:avLst/>
                </a:prstGeom>
                <a:noFill/>
                <a:ln w="9525">
                  <a:solidFill>
                    <a:schemeClr val="tx1"/>
                  </a:solidFill>
                  <a:round/>
                  <a:headEnd/>
                  <a:tailEnd/>
                </a:ln>
              </p:spPr>
              <p:txBody>
                <a:bodyPr/>
                <a:lstStyle/>
                <a:p>
                  <a:endParaRPr lang="el-GR"/>
                </a:p>
              </p:txBody>
            </p:sp>
            <p:pic>
              <p:nvPicPr>
                <p:cNvPr id="225351" name="Picture 93" descr="tv"/>
                <p:cNvPicPr>
                  <a:picLocks noChangeAspect="1" noChangeArrowheads="1"/>
                </p:cNvPicPr>
                <p:nvPr/>
              </p:nvPicPr>
              <p:blipFill>
                <a:blip r:embed="rId5" cstate="print"/>
                <a:srcRect/>
                <a:stretch>
                  <a:fillRect/>
                </a:stretch>
              </p:blipFill>
              <p:spPr bwMode="auto">
                <a:xfrm>
                  <a:off x="2" y="1737"/>
                  <a:ext cx="476" cy="425"/>
                </a:xfrm>
                <a:prstGeom prst="rect">
                  <a:avLst/>
                </a:prstGeom>
                <a:noFill/>
                <a:ln w="9525">
                  <a:noFill/>
                  <a:miter lim="800000"/>
                  <a:headEnd/>
                  <a:tailEnd/>
                </a:ln>
              </p:spPr>
            </p:pic>
          </p:grpSp>
        </p:grpSp>
      </p:grpSp>
      <p:sp>
        <p:nvSpPr>
          <p:cNvPr id="126" name="125 - TextBox"/>
          <p:cNvSpPr txBox="1"/>
          <p:nvPr/>
        </p:nvSpPr>
        <p:spPr>
          <a:xfrm>
            <a:off x="401638" y="3962400"/>
            <a:ext cx="8340725" cy="2708434"/>
          </a:xfrm>
          <a:prstGeom prst="rect">
            <a:avLst/>
          </a:prstGeom>
          <a:noFill/>
        </p:spPr>
        <p:txBody>
          <a:bodyPr>
            <a:spAutoFit/>
          </a:bodyPr>
          <a:lstStyle/>
          <a:p>
            <a:pPr eaLnBrk="0" hangingPunct="0">
              <a:defRPr/>
            </a:pPr>
            <a:r>
              <a:rPr lang="en-US" sz="2000" i="0" dirty="0">
                <a:solidFill>
                  <a:srgbClr val="FF0000"/>
                </a:solidFill>
              </a:rPr>
              <a:t>DOCSIS: </a:t>
            </a:r>
            <a:r>
              <a:rPr lang="en-US" sz="2000" i="0" dirty="0">
                <a:latin typeface="+mn-lt"/>
                <a:ea typeface="ＭＳ Ｐゴシック" charset="0"/>
              </a:rPr>
              <a:t>data over cable service interface spec</a:t>
            </a:r>
          </a:p>
          <a:p>
            <a:pPr eaLnBrk="0" hangingPunct="0">
              <a:buClr>
                <a:schemeClr val="accent2"/>
              </a:buClr>
              <a:buFont typeface="Wingdings" pitchFamily="2" charset="2"/>
              <a:buChar char="q"/>
              <a:defRPr/>
            </a:pPr>
            <a:r>
              <a:rPr lang="en-US" sz="2000" i="0" dirty="0">
                <a:solidFill>
                  <a:srgbClr val="FF0000"/>
                </a:solidFill>
                <a:latin typeface="+mn-lt"/>
                <a:ea typeface="ＭＳ Ｐゴシック" charset="0"/>
              </a:rPr>
              <a:t> </a:t>
            </a:r>
            <a:r>
              <a:rPr lang="en-US" sz="2000" i="0" dirty="0">
                <a:latin typeface="+mn-lt"/>
                <a:ea typeface="ＭＳ Ｐゴシック" charset="0"/>
              </a:rPr>
              <a:t>FDM </a:t>
            </a:r>
            <a:r>
              <a:rPr lang="el-GR" sz="2000" i="0" dirty="0">
                <a:latin typeface="+mn-lt"/>
                <a:ea typeface="ＭＳ Ｐゴシック" charset="0"/>
              </a:rPr>
              <a:t>σε ανερχόμενης, κατερχόμενης ζεύξης κανάλια συχνότητας</a:t>
            </a:r>
          </a:p>
          <a:p>
            <a:pPr eaLnBrk="0" hangingPunct="0">
              <a:buClr>
                <a:schemeClr val="accent2"/>
              </a:buClr>
              <a:buFont typeface="Wingdings" pitchFamily="2" charset="2"/>
              <a:buChar char="q"/>
              <a:defRPr/>
            </a:pPr>
            <a:r>
              <a:rPr lang="el-GR" sz="2000" i="0" dirty="0">
                <a:solidFill>
                  <a:srgbClr val="FF0000"/>
                </a:solidFill>
                <a:latin typeface="+mn-lt"/>
                <a:ea typeface="ＭＳ Ｐゴシック" charset="0"/>
              </a:rPr>
              <a:t> </a:t>
            </a:r>
            <a:r>
              <a:rPr lang="en-US" sz="2000" i="0" dirty="0">
                <a:latin typeface="+mn-lt"/>
                <a:ea typeface="ＭＳ Ｐゴシック" charset="0"/>
              </a:rPr>
              <a:t>TDM </a:t>
            </a:r>
            <a:r>
              <a:rPr lang="el-GR" sz="2000" i="0" dirty="0">
                <a:latin typeface="+mn-lt"/>
                <a:ea typeface="ＭＳ Ｐゴシック" charset="0"/>
              </a:rPr>
              <a:t>ανερχόμενης ζεύξης: κάποιες θυρίδες ανατίθενται, για κάποιες υπάρχει ανταγωνισμός</a:t>
            </a:r>
          </a:p>
          <a:p>
            <a:pPr lvl="1" eaLnBrk="0" hangingPunct="0">
              <a:buClr>
                <a:schemeClr val="accent2"/>
              </a:buClr>
              <a:buFont typeface="Wingdings" pitchFamily="2" charset="2"/>
              <a:buChar char="§"/>
              <a:defRPr/>
            </a:pPr>
            <a:r>
              <a:rPr lang="el-GR" i="0" dirty="0">
                <a:latin typeface="+mn-lt"/>
              </a:rPr>
              <a:t>αίτηση για ανερχόμενες θυρίδες (και δεδομένα) μεταδίδεται με τυχαία πρόσβαση (δυαδική οπισθοχώρηση) σε επιλεγμένες θυρίδες</a:t>
            </a:r>
            <a:endParaRPr lang="en-US" i="0" dirty="0">
              <a:latin typeface="+mn-lt"/>
            </a:endParaRPr>
          </a:p>
          <a:p>
            <a:pPr lvl="1" eaLnBrk="0" hangingPunct="0">
              <a:buClr>
                <a:schemeClr val="accent2"/>
              </a:buClr>
              <a:buFont typeface="Wingdings" pitchFamily="2" charset="2"/>
              <a:buChar char="§"/>
              <a:defRPr/>
            </a:pPr>
            <a:r>
              <a:rPr lang="en-US" i="0" dirty="0">
                <a:latin typeface="+mn-lt"/>
              </a:rPr>
              <a:t>MAP </a:t>
            </a:r>
            <a:r>
              <a:rPr lang="el-GR" i="0" dirty="0">
                <a:latin typeface="+mn-lt"/>
              </a:rPr>
              <a:t>πλαίσιο</a:t>
            </a:r>
            <a:r>
              <a:rPr lang="el-GR" i="0" dirty="0"/>
              <a:t> ελέγχου στη κατερχόμενη ζεύξη</a:t>
            </a:r>
            <a:r>
              <a:rPr lang="el-GR" i="0" dirty="0">
                <a:latin typeface="+mn-lt"/>
              </a:rPr>
              <a:t>: </a:t>
            </a:r>
          </a:p>
          <a:p>
            <a:pPr lvl="2" eaLnBrk="0" hangingPunct="0">
              <a:buClr>
                <a:schemeClr val="accent2"/>
              </a:buClr>
              <a:buFont typeface="Wingdings" pitchFamily="2" charset="2"/>
              <a:buChar char="§"/>
              <a:defRPr/>
            </a:pPr>
            <a:r>
              <a:rPr lang="el-GR" i="0" dirty="0">
                <a:latin typeface="+mn-lt"/>
              </a:rPr>
              <a:t> αναθέτει θυρίδες ανερχόμενης ζεύξης</a:t>
            </a:r>
          </a:p>
          <a:p>
            <a:pPr lvl="1" eaLnBrk="0" hangingPunct="0">
              <a:buClr>
                <a:schemeClr val="accent2"/>
              </a:buClr>
              <a:defRPr/>
            </a:pPr>
            <a:r>
              <a:rPr lang="el-GR" i="0" dirty="0">
                <a:solidFill>
                  <a:srgbClr val="FF0000"/>
                </a:solidFill>
                <a:latin typeface="+mn-lt"/>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l-GR">
                <a:cs typeface="Comic Sans MS"/>
              </a:rPr>
              <a:t>Τέλος Ενότητας</a:t>
            </a:r>
          </a:p>
        </p:txBody>
      </p:sp>
      <p:sp>
        <p:nvSpPr>
          <p:cNvPr id="5" name="Subtitle 4"/>
          <p:cNvSpPr>
            <a:spLocks noGrp="1"/>
          </p:cNvSpPr>
          <p:nvPr>
            <p:ph type="subTitle" idx="1"/>
          </p:nvPr>
        </p:nvSpPr>
        <p:spPr/>
        <p:txBody>
          <a:bodyPr/>
          <a:lstStyle/>
          <a:p>
            <a:endParaRPr lang="el-GR"/>
          </a:p>
        </p:txBody>
      </p:sp>
    </p:spTree>
    <p:custDataLst>
      <p:tags r:id="rId1"/>
    </p:custDataLst>
    <p:extLst>
      <p:ext uri="{BB962C8B-B14F-4D97-AF65-F5344CB8AC3E}">
        <p14:creationId xmlns:p14="http://schemas.microsoft.com/office/powerpoint/2010/main" val="3385479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7737B9-4EF3-AF7B-DBF9-3CFD5B711EAC}"/>
              </a:ext>
            </a:extLst>
          </p:cNvPr>
          <p:cNvSpPr>
            <a:spLocks noGrp="1"/>
          </p:cNvSpPr>
          <p:nvPr>
            <p:ph type="title"/>
          </p:nvPr>
        </p:nvSpPr>
        <p:spPr/>
        <p:txBody>
          <a:bodyPr/>
          <a:lstStyle/>
          <a:p>
            <a:r>
              <a:rPr lang="en-US" dirty="0"/>
              <a:t>Internet Protocol television - IPTV</a:t>
            </a:r>
            <a:endParaRPr lang="el-GR" dirty="0"/>
          </a:p>
        </p:txBody>
      </p:sp>
      <p:sp>
        <p:nvSpPr>
          <p:cNvPr id="3" name="Θέση περιεχομένου 2">
            <a:extLst>
              <a:ext uri="{FF2B5EF4-FFF2-40B4-BE49-F238E27FC236}">
                <a16:creationId xmlns:a16="http://schemas.microsoft.com/office/drawing/2014/main" id="{708C24C0-BF4A-E193-2A43-DCF4C2D3BD59}"/>
              </a:ext>
            </a:extLst>
          </p:cNvPr>
          <p:cNvSpPr>
            <a:spLocks noGrp="1"/>
          </p:cNvSpPr>
          <p:nvPr>
            <p:ph idx="1"/>
          </p:nvPr>
        </p:nvSpPr>
        <p:spPr>
          <a:xfrm>
            <a:off x="492731" y="1266548"/>
            <a:ext cx="8510592" cy="4710545"/>
          </a:xfrm>
        </p:spPr>
        <p:txBody>
          <a:bodyPr/>
          <a:lstStyle/>
          <a:p>
            <a:r>
              <a:rPr lang="el-GR" sz="1800" dirty="0"/>
              <a:t>Η </a:t>
            </a:r>
            <a:r>
              <a:rPr lang="el-GR" sz="1800" b="1" dirty="0"/>
              <a:t>τηλεόραση πρωτοκόλλου διαδικτύου (IPTV) </a:t>
            </a:r>
            <a:r>
              <a:rPr lang="el-GR" sz="1800" dirty="0"/>
              <a:t>είναι η παροχή τηλεοπτικού περιεχομένου </a:t>
            </a:r>
            <a:r>
              <a:rPr lang="el-GR" sz="1800" b="1" dirty="0"/>
              <a:t>μέσω δικτύων πρωτοκόλλου διαδικτύου (IP) ενός κλειστού, ιδιωτικού δικτύου,  με αποκλειστικό εξοπλισμό όπως οι αποκωδικοποιητές</a:t>
            </a:r>
            <a:r>
              <a:rPr lang="el-GR" sz="1800" dirty="0"/>
              <a:t>.  Αυτό έρχεται σε αντίθεση με την παράδοση μέσω των παραδοσιακών μορφών επίγειας, δορυφορικής και καλωδιακής τηλεόρασης.</a:t>
            </a:r>
            <a:endParaRPr lang="en-US" sz="1800" dirty="0"/>
          </a:p>
          <a:p>
            <a:r>
              <a:rPr lang="el-GR" sz="1800" dirty="0"/>
              <a:t>Σε αντίθεση με τ</a:t>
            </a:r>
            <a:r>
              <a:rPr lang="en-US" sz="1800" dirty="0"/>
              <a:t>o</a:t>
            </a:r>
            <a:r>
              <a:rPr lang="el-GR" sz="1800" dirty="0"/>
              <a:t> κατέβασμα αρχείων, η IPTV </a:t>
            </a:r>
            <a:r>
              <a:rPr lang="el-GR" sz="1800" b="1" dirty="0"/>
              <a:t>προσφέρει τη δυνατότητα συνεχούς ροής των μέσων προέλευσης</a:t>
            </a:r>
            <a:r>
              <a:rPr lang="el-GR" sz="1800" dirty="0"/>
              <a:t>. Ως αποτέλεσμα, μια συσκευή αναπαραγωγής πολυμέσων πελάτη μπορεί να ξεκινήσει την αναπαραγωγή του περιεχομένου (όπως ένα τηλεοπτικό κανάλι) σχεδόν αμέσως. Αυτό είναι γνωστό ως </a:t>
            </a:r>
            <a:r>
              <a:rPr lang="el-GR" sz="1800" dirty="0" err="1"/>
              <a:t>streaming</a:t>
            </a:r>
            <a:r>
              <a:rPr lang="el-GR" sz="1800" dirty="0"/>
              <a:t> </a:t>
            </a:r>
            <a:r>
              <a:rPr lang="el-GR" sz="1800" dirty="0" err="1"/>
              <a:t>media</a:t>
            </a:r>
            <a:r>
              <a:rPr lang="el-GR" sz="1800" dirty="0"/>
              <a:t>.</a:t>
            </a:r>
          </a:p>
          <a:p>
            <a:r>
              <a:rPr lang="el-GR" sz="1800" dirty="0"/>
              <a:t>Αν και η IPTV χρησιμοποιεί το πρωτόκολλο του Διαδικτύου, δεν περιορίζεται στην τηλεόραση που μεταδίδεται από το Διαδίκτυο (τηλεόραση Διαδικτύου). Η IPTV αναπτύσσεται </a:t>
            </a:r>
            <a:r>
              <a:rPr lang="el-GR" sz="1800" b="1" dirty="0"/>
              <a:t>ευρέως σε συνδρομητικά τηλεπικοινωνιακά δίκτυα με κανάλια πρόσβασης υψηλής ταχύτητας στις εγκαταστάσεις των τελικών χρηστών μέσω αποκωδικοποιητών ή άλλου εξοπλισμού του πελάτη</a:t>
            </a:r>
            <a:r>
              <a:rPr lang="el-GR" sz="1800" dirty="0"/>
              <a:t>.</a:t>
            </a:r>
          </a:p>
          <a:p>
            <a:r>
              <a:rPr lang="el-GR" sz="1800" dirty="0"/>
              <a:t>Η IPTV στο χώρο των τηλεπικοινωνιών είναι αξιοσημείωτη για τη συνεχιζόμενη διαδικασία τυποποίησής της (π.χ. Ευρωπαϊκό Ινστιτούτο Τηλεπικοινωνιακών Προτύπων).</a:t>
            </a:r>
          </a:p>
        </p:txBody>
      </p:sp>
    </p:spTree>
    <p:extLst>
      <p:ext uri="{BB962C8B-B14F-4D97-AF65-F5344CB8AC3E}">
        <p14:creationId xmlns:p14="http://schemas.microsoft.com/office/powerpoint/2010/main" val="3175293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D41757-FB2A-E186-7AA0-C687F33D0688}"/>
              </a:ext>
            </a:extLst>
          </p:cNvPr>
          <p:cNvSpPr>
            <a:spLocks noGrp="1"/>
          </p:cNvSpPr>
          <p:nvPr>
            <p:ph type="title"/>
          </p:nvPr>
        </p:nvSpPr>
        <p:spPr/>
        <p:txBody>
          <a:bodyPr/>
          <a:lstStyle/>
          <a:p>
            <a:r>
              <a:rPr lang="en-US" dirty="0"/>
              <a:t>Internet Protocol television - IPTV</a:t>
            </a:r>
            <a:endParaRPr lang="el-GR" dirty="0"/>
          </a:p>
        </p:txBody>
      </p:sp>
      <p:sp>
        <p:nvSpPr>
          <p:cNvPr id="3" name="Θέση περιεχομένου 2">
            <a:extLst>
              <a:ext uri="{FF2B5EF4-FFF2-40B4-BE49-F238E27FC236}">
                <a16:creationId xmlns:a16="http://schemas.microsoft.com/office/drawing/2014/main" id="{6DA27E1A-71CD-A3BA-222F-8B40E85701A8}"/>
              </a:ext>
            </a:extLst>
          </p:cNvPr>
          <p:cNvSpPr>
            <a:spLocks noGrp="1"/>
          </p:cNvSpPr>
          <p:nvPr>
            <p:ph idx="1"/>
          </p:nvPr>
        </p:nvSpPr>
        <p:spPr>
          <a:xfrm>
            <a:off x="533399" y="1537854"/>
            <a:ext cx="8419681" cy="4710545"/>
          </a:xfrm>
        </p:spPr>
        <p:txBody>
          <a:bodyPr/>
          <a:lstStyle/>
          <a:p>
            <a:r>
              <a:rPr lang="el-GR" dirty="0"/>
              <a:t>Οι υπηρεσίες IPTV μπορούν να ταξινομηθούν σε</a:t>
            </a:r>
          </a:p>
          <a:p>
            <a:pPr lvl="1"/>
            <a:r>
              <a:rPr lang="el-GR" dirty="0"/>
              <a:t>ζωντανή τηλεόραση και ζωντανά μέσα ενημέρωσης, </a:t>
            </a:r>
          </a:p>
          <a:p>
            <a:pPr lvl="1"/>
            <a:r>
              <a:rPr lang="el-GR" dirty="0"/>
              <a:t>με ή χωρίς σχετική </a:t>
            </a:r>
            <a:r>
              <a:rPr lang="el-GR" dirty="0" err="1"/>
              <a:t>διαδραστικότητα</a:t>
            </a:r>
            <a:r>
              <a:rPr lang="en-US" dirty="0"/>
              <a:t> </a:t>
            </a:r>
            <a:r>
              <a:rPr lang="el-GR" dirty="0"/>
              <a:t>– </a:t>
            </a:r>
          </a:p>
          <a:p>
            <a:pPr lvl="1"/>
            <a:r>
              <a:rPr lang="el-GR" dirty="0"/>
              <a:t>χρονική μετατόπιση των μέσων ενημέρωσης, π.χ. </a:t>
            </a:r>
            <a:r>
              <a:rPr lang="el-GR" dirty="0" err="1"/>
              <a:t>catch-up</a:t>
            </a:r>
            <a:r>
              <a:rPr lang="el-GR" dirty="0"/>
              <a:t> TV (επανάληψη μιας τηλεοπτικής εκπομπής που μεταδόθηκε πριν από ώρες ή ημέρες), </a:t>
            </a:r>
          </a:p>
          <a:p>
            <a:pPr lvl="1"/>
            <a:r>
              <a:rPr lang="el-GR" dirty="0" err="1"/>
              <a:t>start-over</a:t>
            </a:r>
            <a:r>
              <a:rPr lang="el-GR" dirty="0"/>
              <a:t> TV (επανάληψη της τρέχουσας τηλεοπτικής εκπομπής από την αρχή της)</a:t>
            </a:r>
            <a:r>
              <a:rPr lang="en-US" dirty="0"/>
              <a:t> </a:t>
            </a:r>
            <a:r>
              <a:rPr lang="el-GR" dirty="0"/>
              <a:t>- και </a:t>
            </a:r>
          </a:p>
          <a:p>
            <a:pPr lvl="1"/>
            <a:r>
              <a:rPr lang="el-GR" dirty="0" err="1"/>
              <a:t>video</a:t>
            </a:r>
            <a:r>
              <a:rPr lang="el-GR" dirty="0"/>
              <a:t> on </a:t>
            </a:r>
            <a:r>
              <a:rPr lang="el-GR" dirty="0" err="1"/>
              <a:t>demand</a:t>
            </a:r>
            <a:r>
              <a:rPr lang="el-GR" dirty="0"/>
              <a:t> (VOD) που περιλαμβάνει περιήγηση και προβολή στοιχείων ενός καταλόγου μέσων π.χ. ταινιών ή επεισοδίων σειρών.</a:t>
            </a:r>
          </a:p>
          <a:p>
            <a:pPr marL="457200" lvl="1" indent="0">
              <a:buNone/>
            </a:pPr>
            <a:endParaRPr lang="el-GR" sz="2000" dirty="0"/>
          </a:p>
          <a:p>
            <a:pPr lvl="1"/>
            <a:endParaRPr lang="el-GR" dirty="0"/>
          </a:p>
        </p:txBody>
      </p:sp>
    </p:spTree>
    <p:extLst>
      <p:ext uri="{BB962C8B-B14F-4D97-AF65-F5344CB8AC3E}">
        <p14:creationId xmlns:p14="http://schemas.microsoft.com/office/powerpoint/2010/main" val="284220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6DF1D7C-683E-4806-984F-0AC528F699EF}"/>
              </a:ext>
            </a:extLst>
          </p:cNvPr>
          <p:cNvSpPr>
            <a:spLocks noGrp="1"/>
          </p:cNvSpPr>
          <p:nvPr>
            <p:ph type="title"/>
          </p:nvPr>
        </p:nvSpPr>
        <p:spPr/>
        <p:txBody>
          <a:bodyPr/>
          <a:lstStyle/>
          <a:p>
            <a:r>
              <a:rPr lang="en-US" dirty="0"/>
              <a:t>TV </a:t>
            </a:r>
            <a:r>
              <a:rPr lang="el-GR" dirty="0"/>
              <a:t>πάνω από </a:t>
            </a:r>
            <a:r>
              <a:rPr lang="en-US" dirty="0"/>
              <a:t>IP</a:t>
            </a:r>
            <a:r>
              <a:rPr lang="el-GR" dirty="0"/>
              <a:t>, </a:t>
            </a:r>
            <a:r>
              <a:rPr lang="en-US" dirty="0"/>
              <a:t>Broadcast TV</a:t>
            </a:r>
            <a:endParaRPr lang="el-GR" dirty="0"/>
          </a:p>
        </p:txBody>
      </p:sp>
      <p:sp>
        <p:nvSpPr>
          <p:cNvPr id="2" name="Ορθογώνιο 1">
            <a:extLst>
              <a:ext uri="{FF2B5EF4-FFF2-40B4-BE49-F238E27FC236}">
                <a16:creationId xmlns:a16="http://schemas.microsoft.com/office/drawing/2014/main" id="{665083F4-E0A6-4D00-8785-2E9DD692DF6D}"/>
              </a:ext>
            </a:extLst>
          </p:cNvPr>
          <p:cNvSpPr/>
          <p:nvPr/>
        </p:nvSpPr>
        <p:spPr bwMode="auto">
          <a:xfrm>
            <a:off x="6799811" y="1005840"/>
            <a:ext cx="1737360" cy="7980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Comic Sans MS" pitchFamily="66" charset="0"/>
            </a:endParaRPr>
          </a:p>
        </p:txBody>
      </p:sp>
      <p:pic>
        <p:nvPicPr>
          <p:cNvPr id="6" name="Εικόνα 5">
            <a:extLst>
              <a:ext uri="{FF2B5EF4-FFF2-40B4-BE49-F238E27FC236}">
                <a16:creationId xmlns:a16="http://schemas.microsoft.com/office/drawing/2014/main" id="{7600C810-9FD1-4D31-8D36-1B2295703BA0}"/>
              </a:ext>
            </a:extLst>
          </p:cNvPr>
          <p:cNvPicPr>
            <a:picLocks noChangeAspect="1"/>
          </p:cNvPicPr>
          <p:nvPr/>
        </p:nvPicPr>
        <p:blipFill>
          <a:blip r:embed="rId2"/>
          <a:srcRect l="4262" r="4532"/>
          <a:stretch/>
        </p:blipFill>
        <p:spPr>
          <a:xfrm>
            <a:off x="0" y="1070918"/>
            <a:ext cx="9144000" cy="5244424"/>
          </a:xfrm>
          <a:prstGeom prst="rect">
            <a:avLst/>
          </a:prstGeom>
        </p:spPr>
      </p:pic>
      <p:sp>
        <p:nvSpPr>
          <p:cNvPr id="4" name="TextBox 3">
            <a:extLst>
              <a:ext uri="{FF2B5EF4-FFF2-40B4-BE49-F238E27FC236}">
                <a16:creationId xmlns:a16="http://schemas.microsoft.com/office/drawing/2014/main" id="{F58E3699-14C6-429B-AA77-A9F4849E42E8}"/>
              </a:ext>
            </a:extLst>
          </p:cNvPr>
          <p:cNvSpPr txBox="1"/>
          <p:nvPr/>
        </p:nvSpPr>
        <p:spPr>
          <a:xfrm>
            <a:off x="1056916" y="3475031"/>
            <a:ext cx="1234108" cy="276999"/>
          </a:xfrm>
          <a:prstGeom prst="rect">
            <a:avLst/>
          </a:prstGeom>
          <a:solidFill>
            <a:srgbClr val="CCEFDB"/>
          </a:solidFill>
        </p:spPr>
        <p:txBody>
          <a:bodyPr wrap="square" rtlCol="0">
            <a:spAutoFit/>
          </a:bodyPr>
          <a:lstStyle/>
          <a:p>
            <a:r>
              <a:rPr lang="en-US" sz="1200" b="1" dirty="0">
                <a:latin typeface="Gill Sans Nova" panose="020B0602020104020203" pitchFamily="34" charset="0"/>
              </a:rPr>
              <a:t>TV Gateway</a:t>
            </a:r>
            <a:endParaRPr lang="el-GR" sz="1200" b="1" dirty="0">
              <a:latin typeface="Gill Sans Nova" panose="020B0602020104020203" pitchFamily="34" charset="0"/>
            </a:endParaRPr>
          </a:p>
        </p:txBody>
      </p:sp>
      <p:sp>
        <p:nvSpPr>
          <p:cNvPr id="8" name="TextBox 7">
            <a:extLst>
              <a:ext uri="{FF2B5EF4-FFF2-40B4-BE49-F238E27FC236}">
                <a16:creationId xmlns:a16="http://schemas.microsoft.com/office/drawing/2014/main" id="{8789E7C9-82D6-41B6-BB74-BB0F98361BCC}"/>
              </a:ext>
            </a:extLst>
          </p:cNvPr>
          <p:cNvSpPr txBox="1"/>
          <p:nvPr/>
        </p:nvSpPr>
        <p:spPr>
          <a:xfrm>
            <a:off x="4460904" y="4230796"/>
            <a:ext cx="971741" cy="246221"/>
          </a:xfrm>
          <a:prstGeom prst="rect">
            <a:avLst/>
          </a:prstGeom>
          <a:solidFill>
            <a:srgbClr val="EFDCEF"/>
          </a:solidFill>
        </p:spPr>
        <p:txBody>
          <a:bodyPr wrap="none" rtlCol="0">
            <a:spAutoFit/>
          </a:bodyPr>
          <a:lstStyle/>
          <a:p>
            <a:r>
              <a:rPr lang="en-US" sz="1000" b="1" dirty="0">
                <a:latin typeface="Gill Sans Nova" panose="020B0602020104020203" pitchFamily="34" charset="0"/>
              </a:rPr>
              <a:t>TV Gateway </a:t>
            </a:r>
            <a:endParaRPr lang="el-GR" sz="1000" b="1" dirty="0">
              <a:latin typeface="Gill Sans Nova" panose="020B0602020104020203" pitchFamily="34" charset="0"/>
            </a:endParaRPr>
          </a:p>
        </p:txBody>
      </p:sp>
      <p:sp>
        <p:nvSpPr>
          <p:cNvPr id="3" name="TextBox 2">
            <a:extLst>
              <a:ext uri="{FF2B5EF4-FFF2-40B4-BE49-F238E27FC236}">
                <a16:creationId xmlns:a16="http://schemas.microsoft.com/office/drawing/2014/main" id="{5EE65143-312A-4332-BC80-72908EE6289A}"/>
              </a:ext>
            </a:extLst>
          </p:cNvPr>
          <p:cNvSpPr txBox="1"/>
          <p:nvPr/>
        </p:nvSpPr>
        <p:spPr>
          <a:xfrm>
            <a:off x="1781807" y="5112661"/>
            <a:ext cx="774571" cy="246221"/>
          </a:xfrm>
          <a:prstGeom prst="rect">
            <a:avLst/>
          </a:prstGeom>
          <a:solidFill>
            <a:srgbClr val="DEE1F8"/>
          </a:solidFill>
        </p:spPr>
        <p:txBody>
          <a:bodyPr wrap="none" rtlCol="0">
            <a:spAutoFit/>
          </a:bodyPr>
          <a:lstStyle/>
          <a:p>
            <a:r>
              <a:rPr lang="en-US" sz="1000" b="1" dirty="0">
                <a:latin typeface="Gill Sans Nova" panose="020B0602020104020203" pitchFamily="34" charset="0"/>
              </a:rPr>
              <a:t>                </a:t>
            </a:r>
            <a:endParaRPr lang="el-GR" sz="1000" b="1" dirty="0">
              <a:latin typeface="Gill Sans Nova" panose="020B0602020104020203" pitchFamily="34" charset="0"/>
            </a:endParaRPr>
          </a:p>
        </p:txBody>
      </p:sp>
    </p:spTree>
    <p:extLst>
      <p:ext uri="{BB962C8B-B14F-4D97-AF65-F5344CB8AC3E}">
        <p14:creationId xmlns:p14="http://schemas.microsoft.com/office/powerpoint/2010/main" val="4029023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EB784C-45BB-4961-9449-96F6812DCE90}"/>
              </a:ext>
            </a:extLst>
          </p:cNvPr>
          <p:cNvSpPr>
            <a:spLocks noGrp="1"/>
          </p:cNvSpPr>
          <p:nvPr>
            <p:ph type="title"/>
          </p:nvPr>
        </p:nvSpPr>
        <p:spPr/>
        <p:txBody>
          <a:bodyPr/>
          <a:lstStyle/>
          <a:p>
            <a:r>
              <a:rPr lang="en-US" dirty="0"/>
              <a:t>TV Gateway</a:t>
            </a:r>
            <a:endParaRPr lang="el-GR" dirty="0"/>
          </a:p>
        </p:txBody>
      </p:sp>
      <p:sp>
        <p:nvSpPr>
          <p:cNvPr id="4" name="TextBox 3">
            <a:extLst>
              <a:ext uri="{FF2B5EF4-FFF2-40B4-BE49-F238E27FC236}">
                <a16:creationId xmlns:a16="http://schemas.microsoft.com/office/drawing/2014/main" id="{4BF930B3-8A3B-49F2-B653-C3F42A594AB8}"/>
              </a:ext>
            </a:extLst>
          </p:cNvPr>
          <p:cNvSpPr txBox="1"/>
          <p:nvPr/>
        </p:nvSpPr>
        <p:spPr>
          <a:xfrm>
            <a:off x="2093720" y="6511089"/>
            <a:ext cx="8751242" cy="369332"/>
          </a:xfrm>
          <a:prstGeom prst="rect">
            <a:avLst/>
          </a:prstGeom>
          <a:noFill/>
        </p:spPr>
        <p:txBody>
          <a:bodyPr wrap="square">
            <a:spAutoFit/>
          </a:bodyPr>
          <a:lstStyle/>
          <a:p>
            <a:r>
              <a:rPr lang="el-GR" dirty="0">
                <a:hlinkClick r:id="rId2"/>
              </a:rPr>
              <a:t>https://en.wikipedia.org/wiki/TV_gateway</a:t>
            </a:r>
            <a:r>
              <a:rPr lang="el-GR" dirty="0"/>
              <a:t> </a:t>
            </a:r>
          </a:p>
        </p:txBody>
      </p:sp>
      <p:pic>
        <p:nvPicPr>
          <p:cNvPr id="3076" name="Picture 4">
            <a:extLst>
              <a:ext uri="{FF2B5EF4-FFF2-40B4-BE49-F238E27FC236}">
                <a16:creationId xmlns:a16="http://schemas.microsoft.com/office/drawing/2014/main" id="{BF60F2EC-2727-4A2A-92BB-A7EB5EECC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83" y="1503594"/>
            <a:ext cx="8913234" cy="47768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E5247D9-9A26-44DC-8A17-797D7A2FA753}"/>
              </a:ext>
            </a:extLst>
          </p:cNvPr>
          <p:cNvSpPr txBox="1"/>
          <p:nvPr/>
        </p:nvSpPr>
        <p:spPr>
          <a:xfrm>
            <a:off x="2368782" y="3892020"/>
            <a:ext cx="1076769" cy="261610"/>
          </a:xfrm>
          <a:prstGeom prst="rect">
            <a:avLst/>
          </a:prstGeom>
          <a:solidFill>
            <a:srgbClr val="EF5B26"/>
          </a:solidFill>
        </p:spPr>
        <p:txBody>
          <a:bodyPr wrap="square" rtlCol="0">
            <a:spAutoFit/>
          </a:bodyPr>
          <a:lstStyle/>
          <a:p>
            <a:r>
              <a:rPr lang="en-US" sz="1100" b="1" dirty="0">
                <a:latin typeface="Gill Sans Nova" panose="020B0602020104020203" pitchFamily="34" charset="0"/>
              </a:rPr>
              <a:t>TV Gateway</a:t>
            </a:r>
            <a:endParaRPr lang="el-GR" sz="1100" b="1" dirty="0">
              <a:latin typeface="Gill Sans Nova" panose="020B0602020104020203" pitchFamily="34" charset="0"/>
            </a:endParaRPr>
          </a:p>
        </p:txBody>
      </p:sp>
      <p:sp>
        <p:nvSpPr>
          <p:cNvPr id="3" name="Ορθογώνιο 2">
            <a:extLst>
              <a:ext uri="{FF2B5EF4-FFF2-40B4-BE49-F238E27FC236}">
                <a16:creationId xmlns:a16="http://schemas.microsoft.com/office/drawing/2014/main" id="{66D74AB6-182B-E812-15B1-3E41B3629979}"/>
              </a:ext>
            </a:extLst>
          </p:cNvPr>
          <p:cNvSpPr/>
          <p:nvPr/>
        </p:nvSpPr>
        <p:spPr bwMode="auto">
          <a:xfrm>
            <a:off x="2093720" y="5255288"/>
            <a:ext cx="2277313" cy="1025159"/>
          </a:xfrm>
          <a:prstGeom prst="rect">
            <a:avLst/>
          </a:prstGeom>
          <a:solidFill>
            <a:srgbClr val="F1F5F4"/>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2863528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228600"/>
            <a:ext cx="9144000" cy="871538"/>
          </a:xfrm>
        </p:spPr>
        <p:txBody>
          <a:bodyPr/>
          <a:lstStyle/>
          <a:p>
            <a:r>
              <a:rPr lang="en-US" dirty="0"/>
              <a:t>E</a:t>
            </a:r>
            <a:r>
              <a:rPr lang="el-GR" dirty="0" err="1"/>
              <a:t>ίσοδοι</a:t>
            </a:r>
            <a:r>
              <a:rPr lang="en-US" dirty="0"/>
              <a:t> TV Gateway @</a:t>
            </a:r>
            <a:r>
              <a:rPr lang="el-GR" dirty="0"/>
              <a:t> Η</a:t>
            </a:r>
            <a:r>
              <a:rPr lang="en-US" dirty="0" err="1"/>
              <a:t>ead</a:t>
            </a:r>
            <a:r>
              <a:rPr lang="en-US" dirty="0"/>
              <a:t>-end </a:t>
            </a:r>
            <a:endParaRPr lang="el-GR" dirty="0"/>
          </a:p>
        </p:txBody>
      </p:sp>
      <p:sp>
        <p:nvSpPr>
          <p:cNvPr id="18442" name="Rectangle 4"/>
          <p:cNvSpPr txBox="1">
            <a:spLocks noChangeArrowheads="1"/>
          </p:cNvSpPr>
          <p:nvPr/>
        </p:nvSpPr>
        <p:spPr bwMode="auto">
          <a:xfrm>
            <a:off x="2423889" y="1270216"/>
            <a:ext cx="6720111" cy="4962699"/>
          </a:xfrm>
          <a:prstGeom prst="rect">
            <a:avLst/>
          </a:prstGeom>
          <a:noFill/>
          <a:ln w="9525">
            <a:noFill/>
            <a:miter lim="800000"/>
            <a:headEnd/>
            <a:tailEnd/>
          </a:ln>
        </p:spPr>
        <p:txBody>
          <a:bodyPr/>
          <a:lstStyle/>
          <a:p>
            <a:pPr marL="342900" indent="-342900">
              <a:spcBef>
                <a:spcPts val="600"/>
              </a:spcBef>
              <a:spcAft>
                <a:spcPts val="600"/>
              </a:spcAft>
              <a:buClr>
                <a:srgbClr val="000099"/>
              </a:buClr>
              <a:buSzPct val="65000"/>
              <a:buFont typeface="Wingdings" panose="05000000000000000000" pitchFamily="2" charset="2"/>
              <a:buChar char="§"/>
            </a:pPr>
            <a:r>
              <a:rPr lang="en-US" sz="2400" b="1" dirty="0" err="1">
                <a:solidFill>
                  <a:srgbClr val="CB2727"/>
                </a:solidFill>
                <a:latin typeface="Gill Sans Nova" panose="020B0602020104020203" pitchFamily="34" charset="0"/>
                <a:ea typeface="MS PGothic" pitchFamily="34" charset="-128"/>
              </a:rPr>
              <a:t>Uncompress</a:t>
            </a:r>
            <a:r>
              <a:rPr lang="en-US" sz="2400" b="1" dirty="0">
                <a:solidFill>
                  <a:srgbClr val="CB2727"/>
                </a:solidFill>
                <a:latin typeface="Gill Sans Nova" panose="020B0602020104020203" pitchFamily="34" charset="0"/>
                <a:ea typeface="MS PGothic" pitchFamily="34" charset="-128"/>
              </a:rPr>
              <a:t> video: </a:t>
            </a:r>
            <a:r>
              <a:rPr lang="el-GR" sz="2400" dirty="0">
                <a:solidFill>
                  <a:srgbClr val="000000"/>
                </a:solidFill>
                <a:latin typeface="Gill Sans Nova" panose="020B0602020104020203" pitchFamily="34" charset="0"/>
              </a:rPr>
              <a:t>κάμερες στούντιο</a:t>
            </a:r>
            <a:endParaRPr lang="en-US" sz="2400" dirty="0">
              <a:solidFill>
                <a:srgbClr val="000000"/>
              </a:solidFill>
              <a:latin typeface="Gill Sans Nova" panose="020B0602020104020203" pitchFamily="34" charset="0"/>
            </a:endParaRPr>
          </a:p>
          <a:p>
            <a:pPr marL="800100" lvl="1" indent="-342900">
              <a:spcBef>
                <a:spcPts val="600"/>
              </a:spcBef>
              <a:spcAft>
                <a:spcPts val="600"/>
              </a:spcAft>
              <a:buClr>
                <a:srgbClr val="000099"/>
              </a:buClr>
              <a:buSzPct val="65000"/>
              <a:buFont typeface="Wingdings" panose="05000000000000000000" pitchFamily="2" charset="2"/>
              <a:buChar char="§"/>
            </a:pPr>
            <a:r>
              <a:rPr lang="el-GR" sz="2400" dirty="0">
                <a:solidFill>
                  <a:srgbClr val="000000"/>
                </a:solidFill>
                <a:latin typeface="Gill Sans Nova" panose="020B0602020104020203" pitchFamily="34" charset="0"/>
              </a:rPr>
              <a:t>Κωδικοποίηση </a:t>
            </a:r>
            <a:endParaRPr lang="en-US" sz="2400" dirty="0">
              <a:solidFill>
                <a:srgbClr val="000000"/>
              </a:solidFill>
              <a:latin typeface="Gill Sans Nova" panose="020B0602020104020203" pitchFamily="34" charset="0"/>
            </a:endParaRPr>
          </a:p>
          <a:p>
            <a:pPr marL="342900" indent="-342900">
              <a:spcBef>
                <a:spcPts val="600"/>
              </a:spcBef>
              <a:spcAft>
                <a:spcPts val="600"/>
              </a:spcAft>
              <a:buClr>
                <a:srgbClr val="000099"/>
              </a:buClr>
              <a:buSzPct val="65000"/>
              <a:buFont typeface="Wingdings" panose="05000000000000000000" pitchFamily="2" charset="2"/>
              <a:buChar char="§"/>
            </a:pPr>
            <a:r>
              <a:rPr lang="el-GR" sz="2400" b="1" dirty="0">
                <a:solidFill>
                  <a:srgbClr val="CB2727"/>
                </a:solidFill>
                <a:latin typeface="Gill Sans Nova" panose="020B0602020104020203" pitchFamily="34" charset="0"/>
                <a:ea typeface="MS PGothic" pitchFamily="34" charset="-128"/>
              </a:rPr>
              <a:t>Αρχεία βίντεο</a:t>
            </a:r>
            <a:r>
              <a:rPr lang="en-US" sz="2400" b="1" dirty="0">
                <a:solidFill>
                  <a:srgbClr val="CB2727"/>
                </a:solidFill>
                <a:latin typeface="Gill Sans Nova" panose="020B0602020104020203" pitchFamily="34" charset="0"/>
                <a:ea typeface="MS PGothic" pitchFamily="34" charset="-128"/>
              </a:rPr>
              <a:t>: </a:t>
            </a:r>
            <a:r>
              <a:rPr lang="el-GR" sz="2400" dirty="0">
                <a:solidFill>
                  <a:srgbClr val="000000"/>
                </a:solidFill>
                <a:latin typeface="Gill Sans Nova" panose="020B0602020104020203" pitchFamily="34" charset="0"/>
              </a:rPr>
              <a:t>κωδικοποιημένα </a:t>
            </a:r>
            <a:r>
              <a:rPr lang="en-US" sz="2400" dirty="0">
                <a:solidFill>
                  <a:srgbClr val="000000"/>
                </a:solidFill>
                <a:latin typeface="Gill Sans Nova" panose="020B0602020104020203" pitchFamily="34" charset="0"/>
              </a:rPr>
              <a:t>video</a:t>
            </a:r>
            <a:r>
              <a:rPr lang="en-US" sz="2400" dirty="0">
                <a:latin typeface="Gill Sans Nova" panose="020B0602020104020203" pitchFamily="34" charset="0"/>
                <a:ea typeface="MS PGothic" pitchFamily="34" charset="-128"/>
              </a:rPr>
              <a:t> </a:t>
            </a:r>
            <a:r>
              <a:rPr lang="el-GR" sz="2400" dirty="0">
                <a:latin typeface="Gill Sans Nova" panose="020B0602020104020203" pitchFamily="34" charset="0"/>
                <a:ea typeface="MS PGothic" pitchFamily="34" charset="-128"/>
              </a:rPr>
              <a:t>(</a:t>
            </a:r>
            <a:r>
              <a:rPr lang="en-US" sz="2400" dirty="0">
                <a:latin typeface="Gill Sans Nova" panose="020B0602020104020203" pitchFamily="34" charset="0"/>
                <a:ea typeface="MS PGothic" pitchFamily="34" charset="-128"/>
              </a:rPr>
              <a:t>MPEG-2, MPEG-4, H.265) </a:t>
            </a:r>
            <a:r>
              <a:rPr lang="el-GR" sz="2400" dirty="0">
                <a:latin typeface="Gill Sans Nova" panose="020B0602020104020203" pitchFamily="34" charset="0"/>
                <a:ea typeface="MS PGothic" pitchFamily="34" charset="-128"/>
              </a:rPr>
              <a:t>αποθηκευμένα σε </a:t>
            </a:r>
            <a:r>
              <a:rPr lang="en-US" sz="2400" dirty="0">
                <a:latin typeface="Gill Sans Nova" panose="020B0602020104020203" pitchFamily="34" charset="0"/>
                <a:ea typeface="MS PGothic" pitchFamily="34" charset="-128"/>
              </a:rPr>
              <a:t>server / </a:t>
            </a:r>
            <a:r>
              <a:rPr lang="el-GR" sz="2400" dirty="0">
                <a:latin typeface="Gill Sans Nova" panose="020B0602020104020203" pitchFamily="34" charset="0"/>
                <a:ea typeface="MS PGothic" pitchFamily="34" charset="-128"/>
              </a:rPr>
              <a:t>χώρο</a:t>
            </a:r>
            <a:endParaRPr lang="en-US" sz="2400" dirty="0">
              <a:latin typeface="Gill Sans Nova" panose="020B0602020104020203" pitchFamily="34" charset="0"/>
              <a:ea typeface="MS PGothic" pitchFamily="34" charset="-128"/>
            </a:endParaRPr>
          </a:p>
          <a:p>
            <a:pPr marL="342900" indent="-342900">
              <a:spcBef>
                <a:spcPts val="600"/>
              </a:spcBef>
              <a:spcAft>
                <a:spcPts val="600"/>
              </a:spcAft>
              <a:buClr>
                <a:srgbClr val="000099"/>
              </a:buClr>
              <a:buSzPct val="65000"/>
              <a:buFont typeface="Wingdings" panose="05000000000000000000" pitchFamily="2" charset="2"/>
              <a:buChar char="§"/>
            </a:pPr>
            <a:r>
              <a:rPr lang="en-US" sz="2400" b="1" dirty="0">
                <a:solidFill>
                  <a:srgbClr val="CB2727"/>
                </a:solidFill>
                <a:latin typeface="Gill Sans Nova" panose="020B0602020104020203" pitchFamily="34" charset="0"/>
              </a:rPr>
              <a:t>DVB Stream</a:t>
            </a:r>
            <a:r>
              <a:rPr lang="el-GR" sz="2400" b="1" dirty="0">
                <a:solidFill>
                  <a:srgbClr val="CB2727"/>
                </a:solidFill>
                <a:latin typeface="Gill Sans Nova" panose="020B0602020104020203" pitchFamily="34" charset="0"/>
              </a:rPr>
              <a:t> </a:t>
            </a:r>
            <a:r>
              <a:rPr lang="el-GR" b="1" dirty="0">
                <a:latin typeface="Gill Sans Nova" panose="020B0602020104020203" pitchFamily="34" charset="0"/>
                <a:ea typeface="MS PGothic" pitchFamily="34" charset="-128"/>
              </a:rPr>
              <a:t>(</a:t>
            </a:r>
            <a:r>
              <a:rPr lang="en-US" b="1" dirty="0">
                <a:latin typeface="Gill Sans Nova" panose="020B0602020104020203" pitchFamily="34" charset="0"/>
                <a:ea typeface="MS PGothic" pitchFamily="34" charset="-128"/>
              </a:rPr>
              <a:t>DVB-S/S2</a:t>
            </a:r>
            <a:r>
              <a:rPr lang="el-GR" b="1" dirty="0">
                <a:latin typeface="Gill Sans Nova" panose="020B0602020104020203" pitchFamily="34" charset="0"/>
                <a:ea typeface="MS PGothic" pitchFamily="34" charset="-128"/>
              </a:rPr>
              <a:t>, </a:t>
            </a:r>
            <a:r>
              <a:rPr lang="en-US" b="1" dirty="0">
                <a:latin typeface="Gill Sans Nova" panose="020B0602020104020203" pitchFamily="34" charset="0"/>
                <a:ea typeface="MS PGothic" pitchFamily="34" charset="-128"/>
              </a:rPr>
              <a:t>DVB-T/T2</a:t>
            </a:r>
            <a:r>
              <a:rPr lang="el-GR" b="1" dirty="0">
                <a:latin typeface="Gill Sans Nova" panose="020B0602020104020203" pitchFamily="34" charset="0"/>
                <a:ea typeface="MS PGothic" pitchFamily="34" charset="-128"/>
              </a:rPr>
              <a:t>)</a:t>
            </a:r>
          </a:p>
          <a:p>
            <a:pPr marL="800100" lvl="1" indent="-342900">
              <a:spcBef>
                <a:spcPts val="600"/>
              </a:spcBef>
              <a:spcAft>
                <a:spcPts val="600"/>
              </a:spcAft>
              <a:buClr>
                <a:srgbClr val="000099"/>
              </a:buClr>
              <a:buSzPct val="65000"/>
              <a:buFont typeface="Wingdings" panose="05000000000000000000" pitchFamily="2" charset="2"/>
              <a:buChar char="§"/>
            </a:pPr>
            <a:r>
              <a:rPr lang="el-GR" dirty="0" err="1">
                <a:latin typeface="Gill Sans Nova" panose="020B0602020104020203" pitchFamily="34" charset="0"/>
                <a:ea typeface="MS PGothic" pitchFamily="34" charset="-128"/>
              </a:rPr>
              <a:t>Διακωδικοποίηση</a:t>
            </a:r>
            <a:r>
              <a:rPr lang="el-GR" dirty="0">
                <a:latin typeface="Gill Sans Nova" panose="020B0602020104020203" pitchFamily="34" charset="0"/>
                <a:ea typeface="MS PGothic" pitchFamily="34" charset="-128"/>
              </a:rPr>
              <a:t> </a:t>
            </a:r>
            <a:r>
              <a:rPr lang="en-US" dirty="0">
                <a:latin typeface="Gill Sans Nova" panose="020B0602020104020203" pitchFamily="34" charset="0"/>
                <a:ea typeface="MS PGothic" pitchFamily="34" charset="-128"/>
              </a:rPr>
              <a:t>MPEG-2 </a:t>
            </a:r>
            <a:r>
              <a:rPr lang="el-GR" dirty="0">
                <a:latin typeface="Gill Sans Nova" panose="020B0602020104020203" pitchFamily="34" charset="0"/>
                <a:ea typeface="MS PGothic" pitchFamily="34" charset="-128"/>
              </a:rPr>
              <a:t>σε </a:t>
            </a:r>
            <a:r>
              <a:rPr lang="en-US" dirty="0">
                <a:latin typeface="Gill Sans Nova" panose="020B0602020104020203" pitchFamily="34" charset="0"/>
                <a:ea typeface="MS PGothic" pitchFamily="34" charset="-128"/>
              </a:rPr>
              <a:t>MPEG-4</a:t>
            </a:r>
          </a:p>
          <a:p>
            <a:pPr marL="800100" lvl="1" indent="-342900">
              <a:spcBef>
                <a:spcPts val="600"/>
              </a:spcBef>
              <a:spcAft>
                <a:spcPts val="600"/>
              </a:spcAft>
              <a:buClr>
                <a:srgbClr val="000099"/>
              </a:buClr>
              <a:buSzPct val="65000"/>
              <a:buFont typeface="Wingdings" panose="05000000000000000000" pitchFamily="2" charset="2"/>
              <a:buChar char="§"/>
            </a:pPr>
            <a:r>
              <a:rPr lang="el-GR" dirty="0" err="1">
                <a:latin typeface="Gill Sans Nova" panose="020B0602020104020203" pitchFamily="34" charset="0"/>
                <a:ea typeface="MS PGothic" pitchFamily="34" charset="-128"/>
              </a:rPr>
              <a:t>Έπανενθυλάκωση</a:t>
            </a:r>
            <a:r>
              <a:rPr lang="el-GR" dirty="0">
                <a:latin typeface="Gill Sans Nova" panose="020B0602020104020203" pitchFamily="34" charset="0"/>
                <a:ea typeface="MS PGothic" pitchFamily="34" charset="-128"/>
              </a:rPr>
              <a:t> </a:t>
            </a:r>
            <a:r>
              <a:rPr lang="en-US" dirty="0">
                <a:latin typeface="Gill Sans Nova" panose="020B0602020104020203" pitchFamily="34" charset="0"/>
                <a:ea typeface="MS PGothic" pitchFamily="34" charset="-128"/>
              </a:rPr>
              <a:t>MPEG-4 </a:t>
            </a:r>
            <a:r>
              <a:rPr lang="el-GR" dirty="0">
                <a:latin typeface="Gill Sans Nova" panose="020B0602020104020203" pitchFamily="34" charset="0"/>
                <a:ea typeface="MS PGothic" pitchFamily="34" charset="-128"/>
              </a:rPr>
              <a:t>σε </a:t>
            </a:r>
            <a:r>
              <a:rPr lang="en-US" dirty="0">
                <a:latin typeface="Gill Sans Nova" panose="020B0602020104020203" pitchFamily="34" charset="0"/>
                <a:ea typeface="MS PGothic" pitchFamily="34" charset="-128"/>
              </a:rPr>
              <a:t>RTP/UDP </a:t>
            </a:r>
            <a:r>
              <a:rPr lang="el-GR" dirty="0">
                <a:latin typeface="Gill Sans Nova" panose="020B0602020104020203" pitchFamily="34" charset="0"/>
                <a:ea typeface="MS PGothic" pitchFamily="34" charset="-128"/>
              </a:rPr>
              <a:t>ροές</a:t>
            </a:r>
          </a:p>
          <a:p>
            <a:pPr marL="800100" lvl="1" indent="-342900">
              <a:spcBef>
                <a:spcPts val="600"/>
              </a:spcBef>
              <a:spcAft>
                <a:spcPts val="600"/>
              </a:spcAft>
              <a:buClr>
                <a:srgbClr val="000099"/>
              </a:buClr>
              <a:buSzPct val="65000"/>
              <a:buFont typeface="Wingdings" panose="05000000000000000000" pitchFamily="2" charset="2"/>
              <a:buChar char="§"/>
            </a:pPr>
            <a:r>
              <a:rPr lang="el-GR" dirty="0">
                <a:latin typeface="Gill Sans Nova" panose="020B0602020104020203" pitchFamily="34" charset="0"/>
                <a:ea typeface="MS PGothic" pitchFamily="34" charset="-128"/>
              </a:rPr>
              <a:t>σε πραγματικό χρόνο</a:t>
            </a:r>
          </a:p>
          <a:p>
            <a:pPr lvl="1">
              <a:spcBef>
                <a:spcPts val="600"/>
              </a:spcBef>
              <a:spcAft>
                <a:spcPts val="600"/>
              </a:spcAft>
              <a:buClr>
                <a:srgbClr val="000099"/>
              </a:buClr>
              <a:buSzPct val="65000"/>
            </a:pPr>
            <a:endParaRPr lang="el-GR" dirty="0">
              <a:latin typeface="Gill Sans Nova" panose="020B0602020104020203" pitchFamily="34" charset="0"/>
              <a:ea typeface="MS PGothic" pitchFamily="34" charset="-128"/>
            </a:endParaRPr>
          </a:p>
          <a:p>
            <a:pPr marL="800100" lvl="1" indent="-342900">
              <a:spcBef>
                <a:spcPts val="600"/>
              </a:spcBef>
              <a:spcAft>
                <a:spcPts val="600"/>
              </a:spcAft>
              <a:buClr>
                <a:srgbClr val="000099"/>
              </a:buClr>
              <a:buFont typeface="Courier New" panose="02070309020205020404" pitchFamily="49" charset="0"/>
              <a:buChar char="o"/>
            </a:pPr>
            <a:endParaRPr lang="el-GR" dirty="0">
              <a:latin typeface="Gill Sans Nova" panose="020B0602020104020203" pitchFamily="34" charset="0"/>
              <a:ea typeface="MS PGothic" pitchFamily="34" charset="-128"/>
            </a:endParaRPr>
          </a:p>
          <a:p>
            <a:pPr marL="342900" indent="-342900">
              <a:spcBef>
                <a:spcPts val="600"/>
              </a:spcBef>
              <a:spcAft>
                <a:spcPts val="600"/>
              </a:spcAft>
              <a:buClr>
                <a:srgbClr val="000099"/>
              </a:buClr>
              <a:buSzPct val="65000"/>
              <a:buFont typeface="Wingdings" panose="05000000000000000000" pitchFamily="2" charset="2"/>
              <a:buChar char="§"/>
            </a:pPr>
            <a:endParaRPr lang="en-US" sz="2000" dirty="0">
              <a:latin typeface="Gill Sans Nova" panose="020B0602020104020203" pitchFamily="34" charset="0"/>
              <a:ea typeface="MS PGothic" pitchFamily="34" charset="-128"/>
            </a:endParaRPr>
          </a:p>
        </p:txBody>
      </p:sp>
      <p:sp>
        <p:nvSpPr>
          <p:cNvPr id="4" name="Footer Placeholder 3">
            <a:extLst>
              <a:ext uri="{FF2B5EF4-FFF2-40B4-BE49-F238E27FC236}">
                <a16:creationId xmlns:a16="http://schemas.microsoft.com/office/drawing/2014/main" id="{541944C9-2C80-40E8-87E2-9E5937D61605}"/>
              </a:ext>
            </a:extLst>
          </p:cNvPr>
          <p:cNvSpPr txBox="1">
            <a:spLocks/>
          </p:cNvSpPr>
          <p:nvPr/>
        </p:nvSpPr>
        <p:spPr bwMode="auto">
          <a:xfrm>
            <a:off x="1564010" y="6571239"/>
            <a:ext cx="922016" cy="286761"/>
          </a:xfrm>
          <a:prstGeom prst="rect">
            <a:avLst/>
          </a:prstGeom>
          <a:solidFill>
            <a:srgbClr val="CBE8FB"/>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Εφαρμογές</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08021CA1-1ED5-4BE2-B0FD-0A906D470920}"/>
              </a:ext>
            </a:extLst>
          </p:cNvPr>
          <p:cNvSpPr txBox="1">
            <a:spLocks/>
          </p:cNvSpPr>
          <p:nvPr/>
        </p:nvSpPr>
        <p:spPr bwMode="auto">
          <a:xfrm>
            <a:off x="2486026" y="6571239"/>
            <a:ext cx="581639" cy="286761"/>
          </a:xfrm>
          <a:prstGeom prst="rect">
            <a:avLst/>
          </a:prstGeom>
          <a:solidFill>
            <a:schemeClr val="accent2">
              <a:lumMod val="20000"/>
              <a:lumOff val="80000"/>
            </a:schemeClr>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Βίντεο</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pic>
        <p:nvPicPr>
          <p:cNvPr id="6" name="Εικόνα 5">
            <a:extLst>
              <a:ext uri="{FF2B5EF4-FFF2-40B4-BE49-F238E27FC236}">
                <a16:creationId xmlns:a16="http://schemas.microsoft.com/office/drawing/2014/main" id="{66EE0A62-18EC-48DE-8D78-77EBF4799583}"/>
              </a:ext>
            </a:extLst>
          </p:cNvPr>
          <p:cNvPicPr>
            <a:picLocks noChangeAspect="1"/>
          </p:cNvPicPr>
          <p:nvPr/>
        </p:nvPicPr>
        <p:blipFill>
          <a:blip r:embed="rId2"/>
          <a:stretch>
            <a:fillRect/>
          </a:stretch>
        </p:blipFill>
        <p:spPr>
          <a:xfrm>
            <a:off x="0" y="2179369"/>
            <a:ext cx="2343477" cy="2362530"/>
          </a:xfrm>
          <a:prstGeom prst="rect">
            <a:avLst/>
          </a:prstGeom>
        </p:spPr>
      </p:pic>
      <p:sp>
        <p:nvSpPr>
          <p:cNvPr id="2" name="TextBox 1">
            <a:extLst>
              <a:ext uri="{FF2B5EF4-FFF2-40B4-BE49-F238E27FC236}">
                <a16:creationId xmlns:a16="http://schemas.microsoft.com/office/drawing/2014/main" id="{E15C241E-C8D5-7967-1E00-C9DFDDB6B91D}"/>
              </a:ext>
            </a:extLst>
          </p:cNvPr>
          <p:cNvSpPr txBox="1"/>
          <p:nvPr/>
        </p:nvSpPr>
        <p:spPr>
          <a:xfrm>
            <a:off x="491805" y="2753689"/>
            <a:ext cx="1072205" cy="215444"/>
          </a:xfrm>
          <a:prstGeom prst="rect">
            <a:avLst/>
          </a:prstGeom>
          <a:solidFill>
            <a:srgbClr val="EFDCEF"/>
          </a:solidFill>
        </p:spPr>
        <p:txBody>
          <a:bodyPr wrap="square" rtlCol="0">
            <a:spAutoFit/>
          </a:bodyPr>
          <a:lstStyle/>
          <a:p>
            <a:pPr algn="ctr"/>
            <a:r>
              <a:rPr lang="en-US" sz="800" b="1" dirty="0">
                <a:latin typeface="Gill Sans Nova" panose="020B0602020104020203" pitchFamily="34" charset="0"/>
              </a:rPr>
              <a:t>TV Gateway </a:t>
            </a:r>
            <a:endParaRPr lang="el-GR" sz="800" b="1" dirty="0">
              <a:latin typeface="Gill Sans Nova" panose="020B0602020104020203" pitchFamily="34" charset="0"/>
            </a:endParaRPr>
          </a:p>
        </p:txBody>
      </p:sp>
    </p:spTree>
    <p:extLst>
      <p:ext uri="{BB962C8B-B14F-4D97-AF65-F5344CB8AC3E}">
        <p14:creationId xmlns:p14="http://schemas.microsoft.com/office/powerpoint/2010/main" val="1516137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9D447B59-80D8-4859-A4E1-D680D5E822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169"/>
          <a:stretch/>
        </p:blipFill>
        <p:spPr bwMode="auto">
          <a:xfrm>
            <a:off x="12718" y="1275053"/>
            <a:ext cx="4186220" cy="3460570"/>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4"/>
          <p:cNvSpPr>
            <a:spLocks noGrp="1" noChangeArrowheads="1"/>
          </p:cNvSpPr>
          <p:nvPr>
            <p:ph type="title"/>
          </p:nvPr>
        </p:nvSpPr>
        <p:spPr>
          <a:xfrm>
            <a:off x="312738" y="228600"/>
            <a:ext cx="7772400" cy="871538"/>
          </a:xfrm>
        </p:spPr>
        <p:txBody>
          <a:bodyPr/>
          <a:lstStyle/>
          <a:p>
            <a:r>
              <a:rPr lang="el-GR" dirty="0"/>
              <a:t>Αναπαραγωγή</a:t>
            </a:r>
            <a:r>
              <a:rPr lang="en-US" dirty="0"/>
              <a:t> @ </a:t>
            </a:r>
            <a:r>
              <a:rPr lang="el-GR" dirty="0"/>
              <a:t>σπίτι</a:t>
            </a:r>
          </a:p>
        </p:txBody>
      </p:sp>
      <p:sp>
        <p:nvSpPr>
          <p:cNvPr id="18442" name="Rectangle 4"/>
          <p:cNvSpPr txBox="1">
            <a:spLocks noChangeArrowheads="1"/>
          </p:cNvSpPr>
          <p:nvPr/>
        </p:nvSpPr>
        <p:spPr bwMode="auto">
          <a:xfrm>
            <a:off x="3895325" y="1268237"/>
            <a:ext cx="5235958" cy="4962699"/>
          </a:xfrm>
          <a:prstGeom prst="rect">
            <a:avLst/>
          </a:prstGeom>
          <a:noFill/>
          <a:ln w="9525">
            <a:noFill/>
            <a:miter lim="800000"/>
            <a:headEnd/>
            <a:tailEnd/>
          </a:ln>
        </p:spPr>
        <p:txBody>
          <a:bodyPr/>
          <a:lstStyle/>
          <a:p>
            <a:pPr marL="342900" indent="-342900">
              <a:spcBef>
                <a:spcPts val="600"/>
              </a:spcBef>
              <a:spcAft>
                <a:spcPts val="600"/>
              </a:spcAft>
              <a:buClr>
                <a:srgbClr val="000099"/>
              </a:buClr>
              <a:buSzPct val="65000"/>
              <a:buFont typeface="Wingdings" panose="05000000000000000000" pitchFamily="2" charset="2"/>
              <a:buChar char="§"/>
            </a:pPr>
            <a:r>
              <a:rPr lang="el-GR" sz="2400" b="1" dirty="0">
                <a:solidFill>
                  <a:srgbClr val="CB2727"/>
                </a:solidFill>
                <a:latin typeface="Gill Sans Nova" panose="020B0602020104020203" pitchFamily="34" charset="0"/>
                <a:ea typeface="MS PGothic" pitchFamily="34" charset="-128"/>
              </a:rPr>
              <a:t>Τ</a:t>
            </a:r>
            <a:r>
              <a:rPr lang="en-US" sz="2400" b="1" dirty="0">
                <a:solidFill>
                  <a:srgbClr val="CB2727"/>
                </a:solidFill>
                <a:latin typeface="Gill Sans Nova" panose="020B0602020104020203" pitchFamily="34" charset="0"/>
                <a:ea typeface="MS PGothic" pitchFamily="34" charset="-128"/>
              </a:rPr>
              <a:t>V</a:t>
            </a:r>
          </a:p>
          <a:p>
            <a:pPr marL="800100" lvl="1" indent="-342900">
              <a:spcBef>
                <a:spcPts val="600"/>
              </a:spcBef>
              <a:spcAft>
                <a:spcPts val="600"/>
              </a:spcAft>
              <a:buClr>
                <a:srgbClr val="000099"/>
              </a:buClr>
              <a:buSzPct val="65000"/>
              <a:buFont typeface="Wingdings" panose="05000000000000000000" pitchFamily="2" charset="2"/>
              <a:buChar char="§"/>
            </a:pPr>
            <a:r>
              <a:rPr lang="en-US" sz="2400" dirty="0">
                <a:solidFill>
                  <a:srgbClr val="000000"/>
                </a:solidFill>
                <a:latin typeface="Gill Sans Nova" panose="020B0602020104020203" pitchFamily="34" charset="0"/>
              </a:rPr>
              <a:t>A</a:t>
            </a:r>
            <a:r>
              <a:rPr lang="el-GR" sz="2400" dirty="0" err="1">
                <a:solidFill>
                  <a:srgbClr val="000000"/>
                </a:solidFill>
                <a:latin typeface="Gill Sans Nova" panose="020B0602020104020203" pitchFamily="34" charset="0"/>
              </a:rPr>
              <a:t>ποκωδικοποιητής</a:t>
            </a:r>
            <a:r>
              <a:rPr lang="el-GR" sz="2400" dirty="0">
                <a:solidFill>
                  <a:srgbClr val="000000"/>
                </a:solidFill>
                <a:latin typeface="Gill Sans Nova" panose="020B0602020104020203" pitchFamily="34" charset="0"/>
              </a:rPr>
              <a:t> </a:t>
            </a:r>
            <a:r>
              <a:rPr lang="en-US" sz="2400" dirty="0">
                <a:solidFill>
                  <a:srgbClr val="000000"/>
                </a:solidFill>
                <a:latin typeface="Gill Sans Nova" panose="020B0602020104020203" pitchFamily="34" charset="0"/>
              </a:rPr>
              <a:t>Set-top box</a:t>
            </a:r>
            <a:r>
              <a:rPr lang="el-GR" sz="2400" dirty="0">
                <a:solidFill>
                  <a:srgbClr val="000000"/>
                </a:solidFill>
                <a:latin typeface="Gill Sans Nova" panose="020B0602020104020203" pitchFamily="34" charset="0"/>
              </a:rPr>
              <a:t> </a:t>
            </a:r>
          </a:p>
          <a:p>
            <a:pPr marL="1257300" lvl="2" indent="-342900">
              <a:spcBef>
                <a:spcPts val="600"/>
              </a:spcBef>
              <a:spcAft>
                <a:spcPts val="600"/>
              </a:spcAft>
              <a:buClr>
                <a:srgbClr val="000099"/>
              </a:buClr>
              <a:buSzPct val="65000"/>
              <a:buFont typeface="Wingdings" panose="05000000000000000000" pitchFamily="2" charset="2"/>
              <a:buChar char="§"/>
            </a:pPr>
            <a:r>
              <a:rPr lang="el-GR" sz="2400" dirty="0">
                <a:solidFill>
                  <a:srgbClr val="000000"/>
                </a:solidFill>
                <a:latin typeface="Gill Sans Nova" panose="020B0602020104020203" pitchFamily="34" charset="0"/>
              </a:rPr>
              <a:t>π.χ. </a:t>
            </a:r>
            <a:r>
              <a:rPr lang="en-US" sz="2400" dirty="0">
                <a:solidFill>
                  <a:srgbClr val="000000"/>
                </a:solidFill>
                <a:latin typeface="Gill Sans Nova" panose="020B0602020104020203" pitchFamily="34" charset="0"/>
              </a:rPr>
              <a:t>Android </a:t>
            </a:r>
            <a:r>
              <a:rPr lang="el-GR" sz="2400" dirty="0">
                <a:solidFill>
                  <a:srgbClr val="000000"/>
                </a:solidFill>
                <a:latin typeface="Gill Sans Nova" panose="020B0602020104020203" pitchFamily="34" charset="0"/>
              </a:rPr>
              <a:t>συσκευή</a:t>
            </a:r>
            <a:r>
              <a:rPr lang="en-US" sz="2400" dirty="0">
                <a:solidFill>
                  <a:srgbClr val="000000"/>
                </a:solidFill>
                <a:latin typeface="Gill Sans Nova" panose="020B0602020104020203" pitchFamily="34" charset="0"/>
              </a:rPr>
              <a:t> (Wind Vision, Vodaphone TV, EON)</a:t>
            </a:r>
          </a:p>
          <a:p>
            <a:pPr marL="800100" lvl="1" indent="-342900">
              <a:spcBef>
                <a:spcPts val="600"/>
              </a:spcBef>
              <a:spcAft>
                <a:spcPts val="600"/>
              </a:spcAft>
              <a:buClr>
                <a:srgbClr val="000099"/>
              </a:buClr>
              <a:buSzPct val="65000"/>
              <a:buFont typeface="Wingdings" panose="05000000000000000000" pitchFamily="2" charset="2"/>
              <a:buChar char="§"/>
            </a:pPr>
            <a:r>
              <a:rPr lang="el-GR" sz="2400" dirty="0">
                <a:solidFill>
                  <a:srgbClr val="000000"/>
                </a:solidFill>
                <a:latin typeface="Gill Sans Nova" panose="020B0602020104020203" pitchFamily="34" charset="0"/>
              </a:rPr>
              <a:t>Εφαρμογή </a:t>
            </a:r>
            <a:r>
              <a:rPr lang="en-US" sz="2400" dirty="0">
                <a:solidFill>
                  <a:srgbClr val="000000"/>
                </a:solidFill>
                <a:latin typeface="Gill Sans Nova" panose="020B0602020104020203" pitchFamily="34" charset="0"/>
              </a:rPr>
              <a:t>app </a:t>
            </a:r>
            <a:r>
              <a:rPr lang="el-GR" sz="2400" dirty="0">
                <a:solidFill>
                  <a:srgbClr val="000000"/>
                </a:solidFill>
                <a:latin typeface="Gill Sans Nova" panose="020B0602020104020203" pitchFamily="34" charset="0"/>
              </a:rPr>
              <a:t>(Έξυπνες </a:t>
            </a:r>
            <a:r>
              <a:rPr lang="en-US" sz="2400" dirty="0">
                <a:solidFill>
                  <a:srgbClr val="000000"/>
                </a:solidFill>
                <a:latin typeface="Gill Sans Nova" panose="020B0602020104020203" pitchFamily="34" charset="0"/>
              </a:rPr>
              <a:t>TV)</a:t>
            </a:r>
            <a:r>
              <a:rPr lang="el-GR" sz="2400" dirty="0">
                <a:solidFill>
                  <a:srgbClr val="000000"/>
                </a:solidFill>
                <a:latin typeface="Gill Sans Nova" panose="020B0602020104020203" pitchFamily="34" charset="0"/>
              </a:rPr>
              <a:t> π.χ. </a:t>
            </a:r>
            <a:r>
              <a:rPr lang="en-US" sz="2400" dirty="0" err="1">
                <a:solidFill>
                  <a:srgbClr val="000000"/>
                </a:solidFill>
                <a:latin typeface="Gill Sans Nova" panose="020B0602020104020203" pitchFamily="34" charset="0"/>
              </a:rPr>
              <a:t>Cosmote</a:t>
            </a:r>
            <a:r>
              <a:rPr lang="en-US" sz="2400" dirty="0">
                <a:solidFill>
                  <a:srgbClr val="000000"/>
                </a:solidFill>
                <a:latin typeface="Gill Sans Nova" panose="020B0602020104020203" pitchFamily="34" charset="0"/>
              </a:rPr>
              <a:t> TV</a:t>
            </a:r>
            <a:r>
              <a:rPr lang="el-GR" sz="2400" dirty="0">
                <a:solidFill>
                  <a:srgbClr val="000000"/>
                </a:solidFill>
                <a:latin typeface="Gill Sans Nova" panose="020B0602020104020203" pitchFamily="34" charset="0"/>
              </a:rPr>
              <a:t>, ΕΟΝ </a:t>
            </a:r>
            <a:r>
              <a:rPr lang="en-US" sz="2400" dirty="0">
                <a:solidFill>
                  <a:srgbClr val="000000"/>
                </a:solidFill>
                <a:latin typeface="Gill Sans Nova" panose="020B0602020104020203" pitchFamily="34" charset="0"/>
              </a:rPr>
              <a:t>(Nova)</a:t>
            </a:r>
          </a:p>
          <a:p>
            <a:pPr marL="342900" indent="-342900">
              <a:spcBef>
                <a:spcPts val="600"/>
              </a:spcBef>
              <a:spcAft>
                <a:spcPts val="600"/>
              </a:spcAft>
              <a:buClr>
                <a:srgbClr val="000099"/>
              </a:buClr>
              <a:buSzPct val="65000"/>
              <a:buFont typeface="Wingdings" panose="05000000000000000000" pitchFamily="2" charset="2"/>
              <a:buChar char="§"/>
            </a:pPr>
            <a:r>
              <a:rPr lang="el-GR" sz="2400" b="1" dirty="0">
                <a:solidFill>
                  <a:srgbClr val="CB2727"/>
                </a:solidFill>
                <a:latin typeface="Gill Sans Nova" panose="020B0602020104020203" pitchFamily="34" charset="0"/>
                <a:ea typeface="MS PGothic" pitchFamily="34" charset="-128"/>
              </a:rPr>
              <a:t>Φορητή συσκευή</a:t>
            </a:r>
          </a:p>
          <a:p>
            <a:pPr marL="800100" lvl="1" indent="-342900">
              <a:spcBef>
                <a:spcPts val="600"/>
              </a:spcBef>
              <a:spcAft>
                <a:spcPts val="600"/>
              </a:spcAft>
              <a:buClr>
                <a:srgbClr val="000099"/>
              </a:buClr>
              <a:buSzPct val="65000"/>
              <a:buFont typeface="Wingdings" panose="05000000000000000000" pitchFamily="2" charset="2"/>
              <a:buChar char="§"/>
            </a:pPr>
            <a:r>
              <a:rPr lang="el-GR" sz="2400" dirty="0">
                <a:solidFill>
                  <a:srgbClr val="000000"/>
                </a:solidFill>
                <a:latin typeface="Gill Sans Nova" panose="020B0602020104020203" pitchFamily="34" charset="0"/>
              </a:rPr>
              <a:t>Έξυπνο τηλέφωνο</a:t>
            </a:r>
            <a:r>
              <a:rPr lang="en-US" sz="2400" dirty="0">
                <a:solidFill>
                  <a:srgbClr val="000000"/>
                </a:solidFill>
                <a:latin typeface="Gill Sans Nova" panose="020B0602020104020203" pitchFamily="34" charset="0"/>
              </a:rPr>
              <a:t>, Tablet </a:t>
            </a:r>
            <a:r>
              <a:rPr lang="el-GR" sz="2400" dirty="0">
                <a:solidFill>
                  <a:srgbClr val="000000"/>
                </a:solidFill>
                <a:latin typeface="Gill Sans Nova" panose="020B0602020104020203" pitchFamily="34" charset="0"/>
              </a:rPr>
              <a:t>π.χ. </a:t>
            </a:r>
            <a:r>
              <a:rPr lang="en-US" sz="2400" dirty="0">
                <a:solidFill>
                  <a:srgbClr val="000000"/>
                </a:solidFill>
                <a:latin typeface="Gill Sans Nova" panose="020B0602020104020203" pitchFamily="34" charset="0"/>
              </a:rPr>
              <a:t>Nova GO</a:t>
            </a:r>
            <a:r>
              <a:rPr lang="el-GR" sz="2400" dirty="0">
                <a:solidFill>
                  <a:srgbClr val="000000"/>
                </a:solidFill>
                <a:latin typeface="Gill Sans Nova" panose="020B0602020104020203" pitchFamily="34" charset="0"/>
              </a:rPr>
              <a:t> </a:t>
            </a:r>
            <a:r>
              <a:rPr lang="en-US" sz="2400" dirty="0">
                <a:solidFill>
                  <a:srgbClr val="000000"/>
                </a:solidFill>
                <a:latin typeface="Gill Sans Nova" panose="020B0602020104020203" pitchFamily="34" charset="0"/>
              </a:rPr>
              <a:t>mobile app, </a:t>
            </a:r>
            <a:r>
              <a:rPr lang="en-US" sz="2400" dirty="0" err="1">
                <a:solidFill>
                  <a:srgbClr val="000000"/>
                </a:solidFill>
                <a:latin typeface="Gill Sans Nova" panose="020B0602020104020203" pitchFamily="34" charset="0"/>
              </a:rPr>
              <a:t>Cosmote</a:t>
            </a:r>
            <a:r>
              <a:rPr lang="en-US" sz="2400" dirty="0">
                <a:solidFill>
                  <a:srgbClr val="000000"/>
                </a:solidFill>
                <a:latin typeface="Gill Sans Nova" panose="020B0602020104020203" pitchFamily="34" charset="0"/>
              </a:rPr>
              <a:t> TV, Vodaphone TV</a:t>
            </a:r>
          </a:p>
          <a:p>
            <a:pPr marL="800100" lvl="1" indent="-342900">
              <a:spcBef>
                <a:spcPts val="600"/>
              </a:spcBef>
              <a:spcAft>
                <a:spcPts val="600"/>
              </a:spcAft>
              <a:buClr>
                <a:srgbClr val="000099"/>
              </a:buClr>
              <a:buSzPct val="65000"/>
              <a:buFont typeface="Wingdings" panose="05000000000000000000" pitchFamily="2" charset="2"/>
              <a:buChar char="§"/>
            </a:pPr>
            <a:r>
              <a:rPr lang="en-US" sz="2400" dirty="0">
                <a:solidFill>
                  <a:srgbClr val="000000"/>
                </a:solidFill>
                <a:latin typeface="Gill Sans Nova" panose="020B0602020104020203" pitchFamily="34" charset="0"/>
              </a:rPr>
              <a:t>Laptop </a:t>
            </a:r>
            <a:r>
              <a:rPr lang="el-GR" sz="2400" dirty="0">
                <a:solidFill>
                  <a:srgbClr val="000000"/>
                </a:solidFill>
                <a:latin typeface="Gill Sans Nova" panose="020B0602020104020203" pitchFamily="34" charset="0"/>
              </a:rPr>
              <a:t>π.χ. </a:t>
            </a:r>
            <a:r>
              <a:rPr lang="en-US" sz="2400" dirty="0">
                <a:solidFill>
                  <a:srgbClr val="000000"/>
                </a:solidFill>
                <a:latin typeface="Gill Sans Nova" panose="020B0602020104020203" pitchFamily="34" charset="0"/>
              </a:rPr>
              <a:t>Web page </a:t>
            </a:r>
            <a:r>
              <a:rPr lang="el-GR" sz="2400" dirty="0">
                <a:solidFill>
                  <a:srgbClr val="000000"/>
                </a:solidFill>
                <a:latin typeface="Gill Sans Nova" panose="020B0602020104020203" pitchFamily="34" charset="0"/>
              </a:rPr>
              <a:t>ή </a:t>
            </a:r>
            <a:r>
              <a:rPr lang="en-US" sz="2400" dirty="0">
                <a:solidFill>
                  <a:srgbClr val="000000"/>
                </a:solidFill>
                <a:latin typeface="Gill Sans Nova" panose="020B0602020104020203" pitchFamily="34" charset="0"/>
              </a:rPr>
              <a:t>app</a:t>
            </a:r>
            <a:endParaRPr lang="en-US" sz="2000" dirty="0">
              <a:latin typeface="Gill Sans Nova" panose="020B0602020104020203" pitchFamily="34" charset="0"/>
              <a:ea typeface="MS PGothic" pitchFamily="34" charset="-128"/>
            </a:endParaRPr>
          </a:p>
        </p:txBody>
      </p:sp>
      <p:sp>
        <p:nvSpPr>
          <p:cNvPr id="4" name="Footer Placeholder 3">
            <a:extLst>
              <a:ext uri="{FF2B5EF4-FFF2-40B4-BE49-F238E27FC236}">
                <a16:creationId xmlns:a16="http://schemas.microsoft.com/office/drawing/2014/main" id="{541944C9-2C80-40E8-87E2-9E5937D61605}"/>
              </a:ext>
            </a:extLst>
          </p:cNvPr>
          <p:cNvSpPr txBox="1">
            <a:spLocks/>
          </p:cNvSpPr>
          <p:nvPr/>
        </p:nvSpPr>
        <p:spPr bwMode="auto">
          <a:xfrm>
            <a:off x="1564010" y="6571239"/>
            <a:ext cx="922016" cy="286761"/>
          </a:xfrm>
          <a:prstGeom prst="rect">
            <a:avLst/>
          </a:prstGeom>
          <a:solidFill>
            <a:srgbClr val="CBE8FB"/>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Εφαρμογές</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08021CA1-1ED5-4BE2-B0FD-0A906D470920}"/>
              </a:ext>
            </a:extLst>
          </p:cNvPr>
          <p:cNvSpPr txBox="1">
            <a:spLocks/>
          </p:cNvSpPr>
          <p:nvPr/>
        </p:nvSpPr>
        <p:spPr bwMode="auto">
          <a:xfrm>
            <a:off x="2486026" y="6571239"/>
            <a:ext cx="581639" cy="286761"/>
          </a:xfrm>
          <a:prstGeom prst="rect">
            <a:avLst/>
          </a:prstGeom>
          <a:solidFill>
            <a:schemeClr val="accent2">
              <a:lumMod val="20000"/>
              <a:lumOff val="80000"/>
            </a:schemeClr>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Βίντεο</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pic>
        <p:nvPicPr>
          <p:cNvPr id="7" name="Εικόνα 6">
            <a:extLst>
              <a:ext uri="{FF2B5EF4-FFF2-40B4-BE49-F238E27FC236}">
                <a16:creationId xmlns:a16="http://schemas.microsoft.com/office/drawing/2014/main" id="{8C1E2B9A-E9A7-4395-B0FB-40D5B193F10F}"/>
              </a:ext>
            </a:extLst>
          </p:cNvPr>
          <p:cNvPicPr>
            <a:picLocks noChangeAspect="1"/>
          </p:cNvPicPr>
          <p:nvPr/>
        </p:nvPicPr>
        <p:blipFill>
          <a:blip r:embed="rId3"/>
          <a:stretch>
            <a:fillRect/>
          </a:stretch>
        </p:blipFill>
        <p:spPr>
          <a:xfrm>
            <a:off x="7199380" y="53685"/>
            <a:ext cx="1944620" cy="1416191"/>
          </a:xfrm>
          <a:prstGeom prst="rect">
            <a:avLst/>
          </a:prstGeom>
        </p:spPr>
      </p:pic>
      <p:sp>
        <p:nvSpPr>
          <p:cNvPr id="3" name="Ορθογώνιο 2">
            <a:extLst>
              <a:ext uri="{FF2B5EF4-FFF2-40B4-BE49-F238E27FC236}">
                <a16:creationId xmlns:a16="http://schemas.microsoft.com/office/drawing/2014/main" id="{F2D55AF2-1514-472A-A280-737206D1B82A}"/>
              </a:ext>
            </a:extLst>
          </p:cNvPr>
          <p:cNvSpPr/>
          <p:nvPr/>
        </p:nvSpPr>
        <p:spPr bwMode="auto">
          <a:xfrm>
            <a:off x="12718" y="2965391"/>
            <a:ext cx="1260605" cy="1770231"/>
          </a:xfrm>
          <a:prstGeom prst="rect">
            <a:avLst/>
          </a:prstGeom>
          <a:solidFill>
            <a:srgbClr val="F1F5F4"/>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Comic Sans MS" pitchFamily="66" charset="0"/>
            </a:endParaRPr>
          </a:p>
        </p:txBody>
      </p:sp>
      <p:sp>
        <p:nvSpPr>
          <p:cNvPr id="11" name="Ορθογώνιο 10">
            <a:extLst>
              <a:ext uri="{FF2B5EF4-FFF2-40B4-BE49-F238E27FC236}">
                <a16:creationId xmlns:a16="http://schemas.microsoft.com/office/drawing/2014/main" id="{765E69DF-5015-4382-9B64-E1B47F4225CE}"/>
              </a:ext>
            </a:extLst>
          </p:cNvPr>
          <p:cNvSpPr/>
          <p:nvPr/>
        </p:nvSpPr>
        <p:spPr bwMode="auto">
          <a:xfrm rot="3404470">
            <a:off x="688701" y="3031180"/>
            <a:ext cx="880218" cy="463609"/>
          </a:xfrm>
          <a:prstGeom prst="rect">
            <a:avLst/>
          </a:prstGeom>
          <a:solidFill>
            <a:srgbClr val="F1F5F4"/>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Comic Sans MS" pitchFamily="66"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READINGORDER" val="4,5,7,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1948</TotalTime>
  <Words>2712</Words>
  <Application>Microsoft Office PowerPoint</Application>
  <PresentationFormat>Προβολή στην οθόνη (4:3)</PresentationFormat>
  <Paragraphs>315</Paragraphs>
  <Slides>34</Slides>
  <Notes>15</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34</vt:i4>
      </vt:variant>
    </vt:vector>
  </HeadingPairs>
  <TitlesOfParts>
    <vt:vector size="43" baseType="lpstr">
      <vt:lpstr>Abadi</vt:lpstr>
      <vt:lpstr>Arial</vt:lpstr>
      <vt:lpstr>Comic Sans MS</vt:lpstr>
      <vt:lpstr>Courier New</vt:lpstr>
      <vt:lpstr>Gill Sans MT</vt:lpstr>
      <vt:lpstr>Gill Sans Nova</vt:lpstr>
      <vt:lpstr>Times New Roman</vt:lpstr>
      <vt:lpstr>Wingdings</vt:lpstr>
      <vt:lpstr>Default Design</vt:lpstr>
      <vt:lpstr>Παρουσίαση του PowerPoint</vt:lpstr>
      <vt:lpstr>Oρισμός Over the top (1)</vt:lpstr>
      <vt:lpstr>Oρισμός Over the top (2)</vt:lpstr>
      <vt:lpstr>Internet Protocol television - IPTV</vt:lpstr>
      <vt:lpstr>Internet Protocol television - IPTV</vt:lpstr>
      <vt:lpstr>TV πάνω από IP, Broadcast TV</vt:lpstr>
      <vt:lpstr>TV Gateway</vt:lpstr>
      <vt:lpstr>Eίσοδοι TV Gateway @ Ηead-end </vt:lpstr>
      <vt:lpstr>Αναπαραγωγή @ σπίτι</vt:lpstr>
      <vt:lpstr> </vt:lpstr>
      <vt:lpstr>Ιεραρχική δομή</vt:lpstr>
      <vt:lpstr>Unicast</vt:lpstr>
      <vt:lpstr>Broadcast - Ευρυεκπομπή</vt:lpstr>
      <vt:lpstr>Multicast Πολυεκπομπή</vt:lpstr>
      <vt:lpstr> </vt:lpstr>
      <vt:lpstr>Ροές πολυμέσων  MPEG-4/RTP/UDP/IP</vt:lpstr>
      <vt:lpstr>To Internet Group Management Protocol (IGMP) </vt:lpstr>
      <vt:lpstr>Παρουσίαση του PowerPoint</vt:lpstr>
      <vt:lpstr>Kατηγορίες ροές πολυμέσων</vt:lpstr>
      <vt:lpstr>Streaming Multimedia: UDP</vt:lpstr>
      <vt:lpstr>Streaming Multimedia: UDP</vt:lpstr>
      <vt:lpstr>Πρωτόκολλο πραγματικού χρόνου (Real-Time Protocol, RTP)</vt:lpstr>
      <vt:lpstr>Το RTP «τρέχει» πάνω από το UDP</vt:lpstr>
      <vt:lpstr>Παράδειγμα RTP</vt:lpstr>
      <vt:lpstr>Ενθυλάκωση RTP</vt:lpstr>
      <vt:lpstr>Κεφαλίδα RTP (1)</vt:lpstr>
      <vt:lpstr>Κεφαλίδα RTP (2)</vt:lpstr>
      <vt:lpstr>RTP και QoS</vt:lpstr>
      <vt:lpstr>Real-Time Control Protocol (RTCP)</vt:lpstr>
      <vt:lpstr>RTCP: πολλαπλοί αποστολείς/παραλήπτες (multicast)</vt:lpstr>
      <vt:lpstr>Καλωδιακη τηλεοραση</vt:lpstr>
      <vt:lpstr>Δίκτυο καλωδιακής πρόσβασης</vt:lpstr>
      <vt:lpstr>Δίκτυο καλωδιακής πρόσβασης</vt:lpstr>
      <vt:lpstr>Τέλος Ενότητας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Δίκτυα Επικοινωνιών ΙΙ</dc:title>
  <dc:creator>pantelis bbalaouras</dc:creator>
  <cp:lastModifiedBy>Pantelis Balaouras</cp:lastModifiedBy>
  <cp:revision>25</cp:revision>
  <dcterms:created xsi:type="dcterms:W3CDTF">2019-11-19T09:54:29Z</dcterms:created>
  <dcterms:modified xsi:type="dcterms:W3CDTF">2024-11-06T11:54:12Z</dcterms:modified>
</cp:coreProperties>
</file>