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258" r:id="rId3"/>
    <p:sldId id="259" r:id="rId4"/>
    <p:sldId id="264" r:id="rId5"/>
    <p:sldId id="263" r:id="rId6"/>
    <p:sldId id="261" r:id="rId7"/>
    <p:sldId id="262" r:id="rId8"/>
    <p:sldId id="274" r:id="rId9"/>
    <p:sldId id="275" r:id="rId10"/>
    <p:sldId id="276" r:id="rId11"/>
    <p:sldId id="268" r:id="rId12"/>
    <p:sldId id="272" r:id="rId13"/>
    <p:sldId id="269" r:id="rId14"/>
    <p:sldId id="273" r:id="rId15"/>
    <p:sldId id="270" r:id="rId1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331D03D-EB3F-43AB-8B4A-3AD4312EA805}" type="datetimeFigureOut">
              <a:rPr lang="el-GR"/>
              <a:pPr>
                <a:defRPr/>
              </a:pPr>
              <a:t>29/5/2011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A928D5-CEF6-486E-9358-39328DFF3AB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67290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FF138C-857D-407C-A392-778CF89CAE05}" type="slidenum">
              <a:rPr lang="el-GR" smtClean="0"/>
              <a:pPr/>
              <a:t>8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78903C-9B68-43D6-9F68-A4CF8502F3C8}" type="slidenum">
              <a:rPr lang="el-GR" smtClean="0"/>
              <a:pPr/>
              <a:t>9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A93C10-2A5A-4ACA-AC39-AE0F1CF09F1B}" type="slidenum">
              <a:rPr lang="el-GR" smtClean="0"/>
              <a:pPr/>
              <a:t>10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6E7F6-28B8-489F-8D29-228EF6F9F38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B469-F751-4C7A-B8E9-F63947F5CD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EF21E-F355-40B3-A60C-9A8F789218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3DD69-289B-4941-A8FB-FA131F5662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680C8-46E5-4C58-9307-94812D1B96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907A-34FE-4215-8B3A-34844D49E7B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4D112-A80C-47CB-9C9F-B0B707A9C8D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B80C-58FC-4681-B677-9D70C54EE0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67DCE-1880-4E2A-A80B-4171D86F0F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36793-3A78-4A40-82E9-759252816A8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53E0-C0FD-4A73-88B1-8F7023C6D2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621E76D-49C5-4FF2-A4B6-531A1C3A161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3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79502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611188" y="1989138"/>
            <a:ext cx="77057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l-GR" sz="32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l-GR" sz="3200"/>
              <a:t>Επιβλέπων: Δρ. Νικόλαος Δεσύπρης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27088" y="3573463"/>
            <a:ext cx="6873875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l-GR" sz="2800" dirty="0" smtClean="0"/>
              <a:t>Φοιτητές: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l-GR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dirty="0" smtClean="0"/>
              <a:t>Μπόρας Νικόλαος, ΜΟΠ300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dirty="0" err="1" smtClean="0"/>
              <a:t>Παπαευσταθίου</a:t>
            </a:r>
            <a:r>
              <a:rPr lang="el-GR" sz="2800" dirty="0" smtClean="0"/>
              <a:t> Νικόλαος, ΜΟΠ 318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dirty="0" smtClean="0"/>
              <a:t>Σιάννα Αικατερίνη, ΜΟΠ 321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dirty="0" err="1" smtClean="0"/>
              <a:t>Τσιάγκας</a:t>
            </a:r>
            <a:r>
              <a:rPr lang="el-GR" sz="2800" dirty="0" smtClean="0"/>
              <a:t> Γεώργιος, ΜΟΠ 320</a:t>
            </a:r>
          </a:p>
        </p:txBody>
      </p:sp>
      <p:pic>
        <p:nvPicPr>
          <p:cNvPr id="3077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6088" y="1271588"/>
            <a:ext cx="180975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r>
              <a:rPr lang="el-GR" sz="1900" b="1" dirty="0" smtClean="0"/>
              <a:t>Στο Ηνωμένο Βασίλειο Πιλοτικά προγράμματα πραγματοποιήθηκαν στις πόλεις της Οξφόρδης (2005) και του Κέιμπριτζ(2007) 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el-GR" sz="1900" b="1" dirty="0" smtClean="0"/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r>
              <a:rPr lang="en-US" sz="1900" b="1" dirty="0" smtClean="0"/>
              <a:t>DVB</a:t>
            </a:r>
            <a:r>
              <a:rPr lang="el-GR" sz="1900" b="1" dirty="0" smtClean="0"/>
              <a:t>-Η πιλοτικό πρόγραμμα διεξήχθη στην Ισπανία, σε Μαδρίτη και Βαρκελώνη συνεταιρικά από τις εταιρείες </a:t>
            </a:r>
            <a:r>
              <a:rPr lang="el-GR" sz="1900" b="1" dirty="0" err="1" smtClean="0"/>
              <a:t>Abertis</a:t>
            </a:r>
            <a:r>
              <a:rPr lang="el-GR" sz="1900" b="1" dirty="0" smtClean="0"/>
              <a:t> </a:t>
            </a:r>
            <a:r>
              <a:rPr lang="el-GR" sz="1900" b="1" dirty="0" err="1" smtClean="0"/>
              <a:t>Telecom</a:t>
            </a:r>
            <a:r>
              <a:rPr lang="el-GR" sz="1900" b="1" dirty="0" smtClean="0"/>
              <a:t>, </a:t>
            </a:r>
            <a:r>
              <a:rPr lang="el-GR" sz="1900" b="1" dirty="0" err="1" smtClean="0"/>
              <a:t>Nokia</a:t>
            </a:r>
            <a:r>
              <a:rPr lang="el-GR" sz="1900" b="1" dirty="0" smtClean="0"/>
              <a:t>, </a:t>
            </a:r>
            <a:r>
              <a:rPr lang="el-GR" sz="1900" b="1" dirty="0" err="1" smtClean="0"/>
              <a:t>Telefónica</a:t>
            </a:r>
            <a:r>
              <a:rPr lang="el-GR" sz="1900" b="1" dirty="0" smtClean="0"/>
              <a:t> </a:t>
            </a:r>
            <a:r>
              <a:rPr lang="el-GR" sz="1900" b="1" dirty="0" err="1" smtClean="0"/>
              <a:t>Móviles</a:t>
            </a:r>
            <a:r>
              <a:rPr lang="el-GR" sz="1900" b="1" dirty="0" smtClean="0"/>
              <a:t>, </a:t>
            </a:r>
            <a:r>
              <a:rPr lang="el-GR" sz="1900" b="1" dirty="0" err="1" smtClean="0"/>
              <a:t>Antena</a:t>
            </a:r>
            <a:r>
              <a:rPr lang="el-GR" sz="1900" b="1" dirty="0" smtClean="0"/>
              <a:t> 3, </a:t>
            </a:r>
            <a:r>
              <a:rPr lang="el-GR" sz="1900" b="1" dirty="0" err="1" smtClean="0"/>
              <a:t>Sogecable</a:t>
            </a:r>
            <a:r>
              <a:rPr lang="el-GR" sz="1900" b="1" dirty="0" smtClean="0"/>
              <a:t>, </a:t>
            </a:r>
            <a:r>
              <a:rPr lang="el-GR" sz="1900" b="1" dirty="0" err="1" smtClean="0"/>
              <a:t>Tele</a:t>
            </a:r>
            <a:r>
              <a:rPr lang="el-GR" sz="1900" b="1" dirty="0" smtClean="0"/>
              <a:t> 5, TVE, </a:t>
            </a:r>
            <a:r>
              <a:rPr lang="el-GR" sz="1900" b="1" dirty="0" err="1" smtClean="0"/>
              <a:t>Telemadrid</a:t>
            </a:r>
            <a:r>
              <a:rPr lang="el-GR" sz="1900" b="1" dirty="0" smtClean="0"/>
              <a:t>, TV </a:t>
            </a:r>
            <a:r>
              <a:rPr lang="el-GR" sz="1900" b="1" dirty="0" err="1" smtClean="0"/>
              <a:t>de</a:t>
            </a:r>
            <a:r>
              <a:rPr lang="el-GR" sz="1900" b="1" dirty="0" smtClean="0"/>
              <a:t> </a:t>
            </a:r>
            <a:r>
              <a:rPr lang="el-GR" sz="1900" b="1" dirty="0" err="1" smtClean="0"/>
              <a:t>Catalunya</a:t>
            </a:r>
            <a:r>
              <a:rPr lang="el-GR" sz="1900" b="1" dirty="0" smtClean="0"/>
              <a:t>  το 2005.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el-GR" sz="1900" b="1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r>
              <a:rPr lang="el-GR" sz="1900" b="1" dirty="0" smtClean="0"/>
              <a:t>Στο χώρο της </a:t>
            </a:r>
            <a:r>
              <a:rPr lang="en-US" sz="1900" b="1" dirty="0" smtClean="0"/>
              <a:t> </a:t>
            </a:r>
            <a:r>
              <a:rPr lang="el-GR" sz="1900" b="1" dirty="0" smtClean="0"/>
              <a:t>Ασία</a:t>
            </a:r>
            <a:r>
              <a:rPr lang="el-GR" sz="1900" b="1" dirty="0" smtClean="0"/>
              <a:t>ς</a:t>
            </a:r>
            <a:r>
              <a:rPr lang="el-GR" sz="1900" b="1" dirty="0" smtClean="0"/>
              <a:t>, </a:t>
            </a:r>
            <a:r>
              <a:rPr lang="el-GR" sz="1900" b="1" dirty="0" smtClean="0"/>
              <a:t>πιλοτικό πρόγραμμα έλαβε χώρο στο </a:t>
            </a:r>
            <a:r>
              <a:rPr lang="en-US" sz="1900" b="1" dirty="0" smtClean="0"/>
              <a:t>Hong Kong </a:t>
            </a:r>
            <a:r>
              <a:rPr lang="el-GR" sz="1900" b="1" dirty="0" smtClean="0"/>
              <a:t>από την Εταιρεία </a:t>
            </a:r>
            <a:r>
              <a:rPr lang="en-US" sz="1900" b="1" dirty="0" smtClean="0"/>
              <a:t>PCCW (2006-2007).</a:t>
            </a:r>
            <a:endParaRPr lang="el-GR" sz="1900" b="1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en-US" sz="1800" dirty="0" smtClean="0"/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r>
              <a:rPr lang="el-GR" sz="1900" b="1" dirty="0" smtClean="0"/>
              <a:t>Τέλος, δοκιμές πάνω στο </a:t>
            </a:r>
            <a:r>
              <a:rPr lang="en-US" sz="1900" b="1" dirty="0" smtClean="0"/>
              <a:t>DVB-H </a:t>
            </a:r>
            <a:r>
              <a:rPr lang="el-GR" sz="1900" b="1" dirty="0" smtClean="0"/>
              <a:t>πρότυπο έλαβαν χώρο και στις Ηνωμένες Πολιτείες, σε πόλεις όπως το Λας Βέγκας(2006) και τη Νέα Υόρκη(2007).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el-GR" sz="1900" b="1" dirty="0" smtClean="0"/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r>
              <a:rPr lang="el-GR" sz="1900" b="1" dirty="0" smtClean="0"/>
              <a:t>Το γενικό συμπέρασμα όλων αυτών των δοκιμών είναι ότι οι καταναλωτές επιθυμούν την υπηρεσίες τηλεόρασης στα κινητά τους τηλέφωνα.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el-GR" sz="1900" b="1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ü"/>
              <a:defRPr/>
            </a:pPr>
            <a:endParaRPr lang="el-GR" sz="1800" b="1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80255" y="0"/>
            <a:ext cx="8001000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r>
              <a:rPr lang="en-US" sz="41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DVB-H  Trials &amp; Pilots</a:t>
            </a:r>
            <a:endParaRPr lang="el-GR" sz="41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DVB-H </a:t>
            </a:r>
            <a:r>
              <a:rPr lang="en-US" dirty="0" smtClean="0"/>
              <a:t>Applications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/>
              <a:t>1)</a:t>
            </a:r>
            <a:endParaRPr lang="el-G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0825" y="1700213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2400" dirty="0" smtClean="0"/>
              <a:t>Digital Television Broadcasting</a:t>
            </a:r>
            <a:endParaRPr lang="el-GR" sz="24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l-GR" dirty="0" smtClean="0"/>
              <a:t>Βασικότερη χρήση της </a:t>
            </a:r>
            <a:r>
              <a:rPr lang="en-US" dirty="0" smtClean="0"/>
              <a:t>DVB </a:t>
            </a:r>
            <a:r>
              <a:rPr lang="el-GR" dirty="0" smtClean="0"/>
              <a:t>πλατφόρμας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l-GR" dirty="0" smtClean="0"/>
              <a:t>Πρωτόκολλα </a:t>
            </a:r>
            <a:r>
              <a:rPr lang="en-US" dirty="0" smtClean="0"/>
              <a:t>MPEG</a:t>
            </a:r>
            <a:r>
              <a:rPr lang="el-GR" dirty="0" smtClean="0"/>
              <a:t>-4 ή </a:t>
            </a:r>
            <a:r>
              <a:rPr lang="en-US" dirty="0" smtClean="0"/>
              <a:t>H</a:t>
            </a:r>
            <a:r>
              <a:rPr lang="el-GR" dirty="0" smtClean="0"/>
              <a:t>.264/</a:t>
            </a:r>
            <a:r>
              <a:rPr lang="en-US" dirty="0" smtClean="0"/>
              <a:t>AVC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l-GR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l-GR" sz="2400" dirty="0" smtClean="0"/>
              <a:t>Κρυπτογραφημένα (</a:t>
            </a:r>
            <a:r>
              <a:rPr lang="en-US" sz="2400" dirty="0" smtClean="0"/>
              <a:t>scrambled</a:t>
            </a:r>
            <a:r>
              <a:rPr lang="en-US" sz="2400" dirty="0" smtClean="0"/>
              <a:t>)</a:t>
            </a:r>
            <a:r>
              <a:rPr lang="el-GR" sz="2400" dirty="0" smtClean="0"/>
              <a:t> τηλεοπτικά </a:t>
            </a:r>
            <a:r>
              <a:rPr lang="el-GR" sz="2400" dirty="0" smtClean="0"/>
              <a:t>προγράμματα</a:t>
            </a:r>
            <a:r>
              <a:rPr lang="el-GR" sz="2400" dirty="0"/>
              <a:t>, </a:t>
            </a:r>
            <a:r>
              <a:rPr lang="el-GR" sz="2400" dirty="0" smtClean="0"/>
              <a:t>με</a:t>
            </a:r>
            <a:r>
              <a:rPr lang="en-US" sz="2400" dirty="0" smtClean="0"/>
              <a:t> </a:t>
            </a:r>
            <a:r>
              <a:rPr lang="el-GR" sz="2400" dirty="0" smtClean="0"/>
              <a:t>ανοικτούς</a:t>
            </a:r>
            <a:r>
              <a:rPr lang="en-US" sz="2400" dirty="0" smtClean="0"/>
              <a:t> IP-based</a:t>
            </a:r>
            <a:r>
              <a:rPr lang="el-GR" sz="2400" dirty="0" smtClean="0"/>
              <a:t> </a:t>
            </a:r>
            <a:r>
              <a:rPr lang="el-GR" sz="2400" dirty="0" smtClean="0"/>
              <a:t>μηχανισμούς </a:t>
            </a:r>
            <a:r>
              <a:rPr lang="en-US" sz="2400" dirty="0" smtClean="0"/>
              <a:t>(</a:t>
            </a:r>
            <a:r>
              <a:rPr lang="en-US" sz="2400" dirty="0" smtClean="0"/>
              <a:t>IPSec)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2400" dirty="0" smtClean="0"/>
              <a:t>Push/caching of DTV content (news, weather forecast, sports flash etc.)</a:t>
            </a:r>
            <a:endParaRPr lang="el-GR" sz="2400" dirty="0" smtClean="0"/>
          </a:p>
          <a:p>
            <a:pPr marL="868680" lvl="1" indent="-283464" algn="just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l-GR" sz="2000" dirty="0" smtClean="0"/>
              <a:t>Το υλικό μεταδίδεται και αποθηκεύεται στα τερματικά.</a:t>
            </a:r>
          </a:p>
          <a:p>
            <a:pPr marL="868680" lvl="1" indent="-283464" algn="just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dirty="0" smtClean="0"/>
              <a:t>Off-line </a:t>
            </a:r>
            <a:r>
              <a:rPr lang="el-GR" sz="2000" dirty="0" smtClean="0"/>
              <a:t>πρόσβαση ανά πάσα στιγμή με μηδενικό κόστος</a:t>
            </a:r>
          </a:p>
          <a:p>
            <a:pPr marL="457200" lvl="1" indent="0" algn="just" fontAlgn="auto">
              <a:spcAft>
                <a:spcPts val="0"/>
              </a:spcAft>
              <a:buFontTx/>
              <a:buNone/>
              <a:defRPr/>
            </a:pPr>
            <a:endParaRPr lang="el-GR" sz="16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0" indent="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el-GR" dirty="0" smtClean="0"/>
              <a:t> 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1325" y="1125538"/>
            <a:ext cx="2374900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DVB-H </a:t>
            </a:r>
            <a:r>
              <a:rPr lang="en-US" dirty="0" smtClean="0"/>
              <a:t>Applications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/>
              <a:t>2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dirty="0" smtClean="0"/>
              <a:t>Message Alerts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sz="2000" dirty="0" smtClean="0"/>
              <a:t>E</a:t>
            </a:r>
            <a:r>
              <a:rPr lang="el-GR" sz="2000" dirty="0" smtClean="0"/>
              <a:t>κπομπή μηνυμάτων σε όλα τα τερματικά ταυτόχρονα σχετικά με την επικαιρότητα</a:t>
            </a:r>
          </a:p>
          <a:p>
            <a:pPr marL="457200" lvl="1" indent="0" fontAlgn="auto">
              <a:spcAft>
                <a:spcPts val="0"/>
              </a:spcAft>
              <a:buFontTx/>
              <a:buNone/>
              <a:defRPr/>
            </a:pPr>
            <a:endParaRPr lang="el-GR" sz="20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dirty="0" smtClean="0"/>
              <a:t>Enhanced</a:t>
            </a:r>
            <a:r>
              <a:rPr lang="el-GR" sz="2000" dirty="0" smtClean="0"/>
              <a:t>-</a:t>
            </a:r>
            <a:r>
              <a:rPr lang="en-US" sz="2000" dirty="0" smtClean="0"/>
              <a:t>interactivity DTV programs</a:t>
            </a:r>
            <a:endParaRPr lang="el-GR" sz="20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l-GR" sz="2000" dirty="0" smtClean="0"/>
              <a:t>Υπηρεσίες tele-voting, e-shopping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l-GR" sz="2000" dirty="0" smtClean="0"/>
              <a:t>Πολίτες-Δημοσιογράφοι (live feeds)</a:t>
            </a:r>
          </a:p>
          <a:p>
            <a:pPr marL="457200" lvl="1" indent="0" fontAlgn="auto">
              <a:spcAft>
                <a:spcPts val="0"/>
              </a:spcAft>
              <a:buFontTx/>
              <a:buNone/>
              <a:defRPr/>
            </a:pPr>
            <a:endParaRPr lang="el-GR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l-GR" sz="2000" dirty="0" smtClean="0"/>
              <a:t> </a:t>
            </a:r>
            <a:r>
              <a:rPr lang="en-US" sz="2000" dirty="0" smtClean="0"/>
              <a:t>Push/caching of Web content</a:t>
            </a:r>
            <a:endParaRPr lang="el-GR" sz="2000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l-GR" sz="2000" dirty="0" smtClean="0"/>
              <a:t>Εκπομπή  ολόκληρων </a:t>
            </a:r>
            <a:r>
              <a:rPr lang="en-US" sz="2000" dirty="0" smtClean="0"/>
              <a:t>sites</a:t>
            </a:r>
            <a:r>
              <a:rPr lang="el-GR" sz="2000" dirty="0" smtClean="0"/>
              <a:t> για τοπική αποθήκευση και χρήση </a:t>
            </a:r>
            <a:r>
              <a:rPr lang="en-US" sz="2000" dirty="0" smtClean="0"/>
              <a:t>off-line</a:t>
            </a:r>
            <a:r>
              <a:rPr lang="el-GR" sz="2000" dirty="0" smtClean="0"/>
              <a:t> με μηδενικό κόστος</a:t>
            </a:r>
            <a:r>
              <a:rPr lang="el-GR" sz="2000" dirty="0" smtClean="0"/>
              <a:t>. 1 </a:t>
            </a:r>
            <a:r>
              <a:rPr lang="el-GR" sz="2000" dirty="0" smtClean="0"/>
              <a:t>λεπτό-&gt; 300 </a:t>
            </a:r>
            <a:r>
              <a:rPr lang="el-GR" sz="2000" dirty="0" smtClean="0"/>
              <a:t>σελίδες @ </a:t>
            </a:r>
            <a:r>
              <a:rPr lang="el-GR" sz="2000" dirty="0" smtClean="0"/>
              <a:t>2 </a:t>
            </a:r>
            <a:r>
              <a:rPr lang="en-US" sz="2000" dirty="0" smtClean="0"/>
              <a:t>Mbps</a:t>
            </a: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DVB-H </a:t>
            </a:r>
            <a:r>
              <a:rPr lang="en-US" dirty="0" smtClean="0"/>
              <a:t>Applications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/>
              <a:t>3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2400" dirty="0" smtClean="0"/>
              <a:t>Full on-demand access to data and multimedia content</a:t>
            </a:r>
            <a:endParaRPr lang="el-GR" sz="2400" dirty="0" smtClean="0"/>
          </a:p>
          <a:p>
            <a:pPr marL="868680" lvl="1" indent="-283464" fontAlgn="auto">
              <a:spcAft>
                <a:spcPts val="0"/>
              </a:spcAft>
              <a:buFont typeface="Arial" pitchFamily="34" charset="0"/>
              <a:buChar char="−"/>
              <a:defRPr/>
            </a:pPr>
            <a:r>
              <a:rPr lang="el-GR" sz="2000" dirty="0" smtClean="0"/>
              <a:t>Ασύμμετρη σύνδεση με τη βοήθεια του κανλιού επιστροφής</a:t>
            </a:r>
            <a:endParaRPr lang="el-GR" sz="2000" dirty="0"/>
          </a:p>
          <a:p>
            <a:pPr marL="457200" lvl="1" indent="0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US" sz="2400" dirty="0" smtClean="0"/>
              <a:t>DVB-H Service Continuity using the cellular interaction network</a:t>
            </a:r>
            <a:endParaRPr lang="el-GR" sz="2400" dirty="0" smtClean="0"/>
          </a:p>
          <a:p>
            <a:pPr marL="868680" lvl="1" indent="-283464" fontAlgn="auto">
              <a:spcAft>
                <a:spcPts val="0"/>
              </a:spcAft>
              <a:buFont typeface="Arial" pitchFamily="34" charset="0"/>
              <a:buChar char="−"/>
              <a:defRPr/>
            </a:pPr>
            <a:r>
              <a:rPr lang="el-GR" sz="2000" dirty="0" smtClean="0"/>
              <a:t>Δρομολόγηση αποκλειστικά και μόνο μέσω  του κυψελωτού</a:t>
            </a:r>
            <a:r>
              <a:rPr lang="en-US" sz="2000" dirty="0" smtClean="0"/>
              <a:t> </a:t>
            </a:r>
            <a:r>
              <a:rPr lang="el-GR" sz="2000" dirty="0" smtClean="0"/>
              <a:t>δικτύου</a:t>
            </a:r>
          </a:p>
          <a:p>
            <a:pPr marL="868680" lvl="1" indent="-283464" fontAlgn="auto">
              <a:spcAft>
                <a:spcPts val="0"/>
              </a:spcAft>
              <a:buFont typeface="Arial" pitchFamily="34" charset="0"/>
              <a:buChar char="−"/>
              <a:defRPr/>
            </a:pPr>
            <a:r>
              <a:rPr lang="el-GR" sz="2000" dirty="0" smtClean="0"/>
              <a:t>Χαμηλότερη ποιότητα και  υψηλότερο κόστος</a:t>
            </a:r>
            <a:endParaRPr lang="en-US" sz="2000" dirty="0" smtClean="0"/>
          </a:p>
          <a:p>
            <a:pPr marL="457200" lvl="1" indent="0" fontAlgn="auto">
              <a:spcAft>
                <a:spcPts val="0"/>
              </a:spcAft>
              <a:buFontTx/>
              <a:buNone/>
              <a:defRPr/>
            </a:pPr>
            <a:endParaRPr lang="el-GR" sz="2000" dirty="0" smtClean="0"/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4221163"/>
            <a:ext cx="4824413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DVB-H </a:t>
            </a:r>
            <a:r>
              <a:rPr lang="en-US" dirty="0" smtClean="0"/>
              <a:t>Applications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/>
              <a:t>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281487"/>
          </a:xfrm>
        </p:spPr>
        <p:txBody>
          <a:bodyPr>
            <a:normAutofit/>
          </a:bodyPr>
          <a:lstStyle/>
          <a:p>
            <a:pPr marL="868680" lvl="1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Emergency systems</a:t>
            </a:r>
            <a:endParaRPr lang="el-GR" dirty="0" smtClean="0"/>
          </a:p>
          <a:p>
            <a:pPr marL="1133856" lvl="2" fontAlgn="auto">
              <a:spcAft>
                <a:spcPts val="0"/>
              </a:spcAft>
              <a:buFont typeface="Arial" pitchFamily="34" charset="0"/>
              <a:buChar char="−"/>
              <a:defRPr/>
            </a:pPr>
            <a:r>
              <a:rPr lang="el-GR" dirty="0"/>
              <a:t>Σε επείγουσες καταστάσεις η χρήση του πομπού </a:t>
            </a:r>
            <a:r>
              <a:rPr lang="en-US" dirty="0"/>
              <a:t>DVB-H </a:t>
            </a:r>
            <a:r>
              <a:rPr lang="el-GR" dirty="0"/>
              <a:t>για εκποπμή δεδομένων σε κινητούς σταθμούς παροχής </a:t>
            </a:r>
            <a:r>
              <a:rPr lang="el-GR" dirty="0" smtClean="0"/>
              <a:t>βοήθειας</a:t>
            </a:r>
          </a:p>
          <a:p>
            <a:pPr marL="914400" lvl="2" indent="0" fontAlgn="auto">
              <a:spcAft>
                <a:spcPts val="0"/>
              </a:spcAft>
              <a:buFontTx/>
              <a:buNone/>
              <a:defRPr/>
            </a:pPr>
            <a:endParaRPr lang="el-GR" dirty="0" smtClean="0"/>
          </a:p>
          <a:p>
            <a:pPr marL="868680" lvl="1" indent="-28346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Services/Application example: Slow moving DVB-H terminal </a:t>
            </a:r>
          </a:p>
          <a:p>
            <a:pPr marL="1133856" lvl="2" fontAlgn="auto">
              <a:spcAft>
                <a:spcPts val="0"/>
              </a:spcAft>
              <a:buFont typeface="Arial" pitchFamily="34" charset="0"/>
              <a:buChar char="−"/>
              <a:defRPr/>
            </a:pPr>
            <a:r>
              <a:rPr lang="el-GR" dirty="0" smtClean="0"/>
              <a:t>Εξοπλισμένα οχήματα με </a:t>
            </a:r>
            <a:r>
              <a:rPr lang="en-US" dirty="0" smtClean="0"/>
              <a:t>DVB-H </a:t>
            </a:r>
            <a:r>
              <a:rPr lang="el-GR" dirty="0" smtClean="0"/>
              <a:t>κεραίες</a:t>
            </a:r>
          </a:p>
          <a:p>
            <a:pPr marL="1133856" lvl="2" fontAlgn="auto">
              <a:spcAft>
                <a:spcPts val="0"/>
              </a:spcAft>
              <a:buFont typeface="Arial" pitchFamily="34" charset="0"/>
              <a:buChar char="−"/>
              <a:defRPr/>
            </a:pPr>
            <a:r>
              <a:rPr lang="el-GR" dirty="0" smtClean="0"/>
              <a:t>Καλύτερο κέρδος κεραίας</a:t>
            </a:r>
          </a:p>
          <a:p>
            <a:pPr marL="868680" lvl="1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l-GR" dirty="0" smtClean="0"/>
          </a:p>
          <a:p>
            <a:pPr marL="113385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  <a:p>
            <a:pPr marL="1133856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  <a:p>
            <a:pPr marL="457200" lvl="1" indent="0" fontAlgn="auto">
              <a:spcAft>
                <a:spcPts val="0"/>
              </a:spcAft>
              <a:buFontTx/>
              <a:buNone/>
              <a:defRPr/>
            </a:pPr>
            <a:endParaRPr lang="el-GR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el-G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23850" y="2636838"/>
            <a:ext cx="8229600" cy="201612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l-GR" sz="4400" dirty="0" smtClean="0"/>
              <a:t>ΕΡΩΤΗΣΕΙΣ – ΑΠΟΡΙΕΣ</a:t>
            </a:r>
            <a:br>
              <a:rPr lang="el-GR" sz="4400" dirty="0" smtClean="0"/>
            </a:br>
            <a:endParaRPr lang="el-GR" sz="4400" dirty="0" smtClean="0"/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25" y="3579813"/>
            <a:ext cx="2613025" cy="261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mtClean="0"/>
              <a:t>Τι είναι το </a:t>
            </a:r>
            <a:r>
              <a:rPr lang="en-US" smtClean="0"/>
              <a:t>DVB-H</a:t>
            </a:r>
            <a:endParaRPr lang="el-GR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z="3000" smtClean="0"/>
              <a:t>Ψηφιακό πρότυπο εκπομπής σε μικρές συσκευές χειρός</a:t>
            </a:r>
          </a:p>
          <a:p>
            <a:r>
              <a:rPr lang="el-GR" sz="3000" smtClean="0"/>
              <a:t>Προδιαγράφεται από το </a:t>
            </a:r>
            <a:r>
              <a:rPr lang="en-US" sz="3000" smtClean="0"/>
              <a:t>DVB</a:t>
            </a:r>
            <a:r>
              <a:rPr lang="el-GR" sz="3000" smtClean="0"/>
              <a:t> και το </a:t>
            </a:r>
            <a:r>
              <a:rPr lang="en-US" sz="3000" smtClean="0"/>
              <a:t>ETSI</a:t>
            </a:r>
            <a:endParaRPr lang="el-GR" sz="3000" smtClean="0"/>
          </a:p>
          <a:p>
            <a:r>
              <a:rPr lang="el-GR" sz="3000" smtClean="0"/>
              <a:t>Βασίζεται στο </a:t>
            </a:r>
            <a:r>
              <a:rPr lang="en-US" sz="3000" smtClean="0"/>
              <a:t>DVB-T</a:t>
            </a:r>
            <a:endParaRPr lang="el-GR" sz="3000" smtClean="0"/>
          </a:p>
          <a:p>
            <a:r>
              <a:rPr lang="el-GR" sz="3000" smtClean="0"/>
              <a:t>Γεφυρώνει τα παραδοσιακά συστήματα εκπομπής με τα κυψελωτά δίκτυα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Απαιτήσεις </a:t>
            </a:r>
            <a:r>
              <a:rPr lang="en-US" dirty="0" smtClean="0"/>
              <a:t>DVB-H</a:t>
            </a:r>
            <a:endParaRPr lang="el-GR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Υπηρεσίες φορητής και κινητής χρήσης με υψηλή ποιότητα</a:t>
            </a:r>
          </a:p>
          <a:p>
            <a:r>
              <a:rPr lang="el-GR" smtClean="0"/>
              <a:t>Περιορισμένοι πόροι συσκευών</a:t>
            </a:r>
          </a:p>
          <a:p>
            <a:r>
              <a:rPr lang="en-US" smtClean="0"/>
              <a:t>Mobility</a:t>
            </a:r>
            <a:r>
              <a:rPr lang="el-GR" smtClean="0"/>
              <a:t> (Κινητικότητα) </a:t>
            </a:r>
          </a:p>
          <a:p>
            <a:r>
              <a:rPr lang="el-GR" smtClean="0"/>
              <a:t>Συμβατότητα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mtClean="0"/>
              <a:t>Επίπεδο ζεύξης</a:t>
            </a:r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3" cy="4525963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800" dirty="0" smtClean="0"/>
              <a:t>Time Slicing</a:t>
            </a:r>
          </a:p>
          <a:p>
            <a:pPr marL="342900" lvl="1" indent="-342900">
              <a:buFontTx/>
              <a:buNone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None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>
              <a:buFontTx/>
              <a:buNone/>
            </a:pPr>
            <a:endParaRPr lang="el-GR" dirty="0" smtClean="0"/>
          </a:p>
        </p:txBody>
      </p:sp>
      <p:pic>
        <p:nvPicPr>
          <p:cNvPr id="6148" name="3 - Εικόνα" descr="Diagram5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25"/>
            <a:ext cx="441007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4643438" y="1643063"/>
            <a:ext cx="4071937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latin typeface="+mn-lt"/>
              </a:rPr>
              <a:t>MPE-FEC</a:t>
            </a:r>
          </a:p>
          <a:p>
            <a:pPr marL="342900" lvl="1" indent="-342900">
              <a:spcBef>
                <a:spcPct val="20000"/>
              </a:spcBef>
              <a:defRPr/>
            </a:pPr>
            <a:endParaRPr lang="en-US" sz="2800" kern="0" dirty="0">
              <a:latin typeface="+mn-lt"/>
            </a:endParaRPr>
          </a:p>
          <a:p>
            <a:pPr marL="342900" lvl="1" indent="-342900">
              <a:spcBef>
                <a:spcPct val="20000"/>
              </a:spcBef>
              <a:defRPr/>
            </a:pPr>
            <a:endParaRPr lang="en-US" sz="2800" kern="0" dirty="0">
              <a:latin typeface="+mn-lt"/>
            </a:endParaRP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l-GR" sz="3200" kern="0" dirty="0">
              <a:latin typeface="+mn-lt"/>
            </a:endParaRPr>
          </a:p>
        </p:txBody>
      </p:sp>
      <p:pic>
        <p:nvPicPr>
          <p:cNvPr id="6150" name="5 - Εικόνα" descr="MPE-FEC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87875" y="2428868"/>
            <a:ext cx="45561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mtClean="0"/>
              <a:t>Φυσικό επίπεδο</a:t>
            </a:r>
            <a:r>
              <a:rPr lang="en-US" smtClean="0"/>
              <a:t/>
            </a:r>
            <a:br>
              <a:rPr lang="en-US" smtClean="0"/>
            </a:br>
            <a:endParaRPr lang="el-GR" smtClean="0"/>
          </a:p>
        </p:txBody>
      </p:sp>
      <p:sp>
        <p:nvSpPr>
          <p:cNvPr id="7171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mtClean="0"/>
              <a:t>+2 TPS</a:t>
            </a:r>
            <a:r>
              <a:rPr lang="el-GR" smtClean="0"/>
              <a:t> </a:t>
            </a:r>
            <a:r>
              <a:rPr lang="en-US" smtClean="0"/>
              <a:t>bits</a:t>
            </a:r>
          </a:p>
          <a:p>
            <a:pPr marL="342900" lvl="1" indent="-342900">
              <a:buFontTx/>
              <a:buChar char="•"/>
            </a:pPr>
            <a:endParaRPr lang="en-US" smtClean="0"/>
          </a:p>
          <a:p>
            <a:pPr marL="342900" lvl="1" indent="-342900">
              <a:buFontTx/>
              <a:buChar char="•"/>
            </a:pPr>
            <a:r>
              <a:rPr lang="en-US" smtClean="0"/>
              <a:t>4K mode</a:t>
            </a:r>
          </a:p>
          <a:p>
            <a:pPr marL="342900" lvl="1" indent="-342900">
              <a:buFontTx/>
              <a:buChar char="•"/>
            </a:pPr>
            <a:endParaRPr lang="en-US" smtClean="0"/>
          </a:p>
          <a:p>
            <a:pPr marL="342900" lvl="1" indent="-342900">
              <a:buFontTx/>
              <a:buChar char="•"/>
            </a:pPr>
            <a:r>
              <a:rPr lang="el-GR" smtClean="0"/>
              <a:t>Νέος τρόπος χρήσης του </a:t>
            </a:r>
            <a:r>
              <a:rPr lang="en-US" smtClean="0"/>
              <a:t>Symbol Interleaver</a:t>
            </a:r>
          </a:p>
          <a:p>
            <a:pPr marL="342900" lvl="1" indent="-342900">
              <a:buFontTx/>
              <a:buChar char="•"/>
            </a:pPr>
            <a:endParaRPr lang="en-US" smtClean="0"/>
          </a:p>
          <a:p>
            <a:pPr marL="342900" lvl="1" indent="-342900">
              <a:buFontTx/>
              <a:buChar char="•"/>
            </a:pPr>
            <a:r>
              <a:rPr lang="el-GR" smtClean="0"/>
              <a:t>Κανάλι φάσματος 5</a:t>
            </a:r>
            <a:r>
              <a:rPr lang="en-US" smtClean="0"/>
              <a:t>MHz</a:t>
            </a:r>
          </a:p>
          <a:p>
            <a:pPr marL="342900" lvl="1" indent="-342900">
              <a:buFontTx/>
              <a:buNone/>
            </a:pPr>
            <a:endParaRPr lang="en-US" smtClean="0"/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Έκρηξη 1"/>
          <p:cNvSpPr/>
          <p:nvPr/>
        </p:nvSpPr>
        <p:spPr>
          <a:xfrm>
            <a:off x="6500794" y="4714884"/>
            <a:ext cx="2643206" cy="1928826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17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mtClean="0"/>
              <a:t>Αρχιτεκτονική </a:t>
            </a:r>
            <a:r>
              <a:rPr lang="en-US" smtClean="0"/>
              <a:t>DVB-H</a:t>
            </a:r>
            <a:endParaRPr lang="el-GR" smtClean="0"/>
          </a:p>
        </p:txBody>
      </p:sp>
      <p:pic>
        <p:nvPicPr>
          <p:cNvPr id="8198" name="3 - Θέση περιεχομένου" descr="DVB-H(2).jpe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1643063"/>
            <a:ext cx="5834062" cy="4545012"/>
          </a:xfrm>
        </p:spPr>
      </p:pic>
      <p:sp>
        <p:nvSpPr>
          <p:cNvPr id="8199" name="4 - TextBox"/>
          <p:cNvSpPr txBox="1">
            <a:spLocks noChangeArrowheads="1"/>
          </p:cNvSpPr>
          <p:nvPr/>
        </p:nvSpPr>
        <p:spPr bwMode="auto">
          <a:xfrm>
            <a:off x="6929438" y="5429250"/>
            <a:ext cx="2000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IP Datacasting!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DVB-H Standardization</a:t>
            </a:r>
            <a:endParaRPr lang="el-GR" dirty="0" smtClean="0"/>
          </a:p>
        </p:txBody>
      </p:sp>
      <p:sp>
        <p:nvSpPr>
          <p:cNvPr id="9219" name="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Ορισμός σε μια οικογένεια προδιαγραφών</a:t>
            </a:r>
          </a:p>
        </p:txBody>
      </p:sp>
      <p:pic>
        <p:nvPicPr>
          <p:cNvPr id="9220" name="7 - Εικόνα" descr="stan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2428875"/>
            <a:ext cx="53816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685800" y="990600"/>
            <a:ext cx="80010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b="1" dirty="0"/>
              <a:t>Εκτενείς εμπορικές και τεχνικές δοκιμές πάνω στο </a:t>
            </a:r>
            <a:r>
              <a:rPr lang="en-US" b="1" dirty="0"/>
              <a:t>DVB-H </a:t>
            </a:r>
            <a:r>
              <a:rPr lang="el-GR" b="1" dirty="0"/>
              <a:t>έχουν πραγματοποιηθεί σε πάνω από 40 χώρες σε όλο τ</a:t>
            </a:r>
            <a:r>
              <a:rPr lang="en-US" b="1" dirty="0"/>
              <a:t>o</a:t>
            </a:r>
            <a:r>
              <a:rPr lang="el-GR" b="1" dirty="0"/>
              <a:t>ν κόσμο.</a:t>
            </a:r>
          </a:p>
          <a:p>
            <a:pPr algn="just">
              <a:buFont typeface="Wingdings" pitchFamily="2" charset="2"/>
              <a:buChar char="ü"/>
            </a:pPr>
            <a:endParaRPr lang="el-GR" b="1" dirty="0"/>
          </a:p>
          <a:p>
            <a:pPr algn="just">
              <a:buFont typeface="Wingdings" pitchFamily="2" charset="2"/>
              <a:buChar char="ü"/>
            </a:pPr>
            <a:r>
              <a:rPr lang="el-GR" b="1" dirty="0"/>
              <a:t>Θα επικεντρωθούμε κυρίως σε δοκιμές που έγιναν στο χώρο της Ευρώπης, καθώς και σε κάποιες που έγιναν στο χώρο των Ηνωμένων Πολιτειών και της Ασίας.</a:t>
            </a:r>
          </a:p>
          <a:p>
            <a:pPr algn="just"/>
            <a:endParaRPr lang="el-GR" b="1" dirty="0"/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H </a:t>
            </a:r>
            <a:r>
              <a:rPr lang="en-US" b="1" dirty="0" err="1"/>
              <a:t>FinPilot</a:t>
            </a:r>
            <a:r>
              <a:rPr lang="en-US" b="1" dirty="0"/>
              <a:t> </a:t>
            </a:r>
            <a:r>
              <a:rPr lang="el-GR" b="1" dirty="0"/>
              <a:t>το 2005 έτρεξε στο Ελσίνκι της Φινλανδία το πρόγραμμα </a:t>
            </a:r>
            <a:r>
              <a:rPr lang="en-US" b="1" dirty="0" smtClean="0"/>
              <a:t>Finnish </a:t>
            </a:r>
            <a:r>
              <a:rPr lang="en-US" b="1" dirty="0"/>
              <a:t>Mobile TV.</a:t>
            </a:r>
            <a:endParaRPr lang="el-GR" b="1" dirty="0"/>
          </a:p>
          <a:p>
            <a:pPr>
              <a:buFont typeface="Wingdings" pitchFamily="2" charset="2"/>
              <a:buChar char="ü"/>
            </a:pPr>
            <a:endParaRPr lang="el-GR" b="1" dirty="0"/>
          </a:p>
          <a:p>
            <a:pPr>
              <a:buFont typeface="Wingdings" pitchFamily="2" charset="2"/>
              <a:buChar char="ü"/>
            </a:pPr>
            <a:r>
              <a:rPr lang="el-GR" b="1" dirty="0"/>
              <a:t>Στην ίδια πόλη το Δεκέμβριο του 2006 οι εταιρείες </a:t>
            </a:r>
            <a:r>
              <a:rPr lang="en-US" b="1" dirty="0" err="1"/>
              <a:t>Digita</a:t>
            </a:r>
            <a:r>
              <a:rPr lang="el-GR" b="1" dirty="0"/>
              <a:t>, </a:t>
            </a:r>
            <a:r>
              <a:rPr lang="en-US" b="1" dirty="0"/>
              <a:t>MTV</a:t>
            </a:r>
            <a:r>
              <a:rPr lang="el-GR" b="1" dirty="0"/>
              <a:t>3, </a:t>
            </a:r>
            <a:r>
              <a:rPr lang="en-US" b="1" dirty="0"/>
              <a:t>SBS</a:t>
            </a:r>
            <a:r>
              <a:rPr lang="el-GR" b="1" dirty="0"/>
              <a:t> έτρεξαν ένα πιλοτικό πρόγραμμα με την επωνυμία </a:t>
            </a:r>
            <a:r>
              <a:rPr lang="el-GR" b="1" dirty="0" err="1"/>
              <a:t>Μο</a:t>
            </a:r>
            <a:r>
              <a:rPr lang="en-US" b="1" dirty="0" err="1"/>
              <a:t>biili</a:t>
            </a:r>
            <a:r>
              <a:rPr lang="el-GR" b="1" dirty="0"/>
              <a:t>-Τ</a:t>
            </a:r>
            <a:r>
              <a:rPr lang="en-US" b="1" dirty="0"/>
              <a:t>V</a:t>
            </a:r>
            <a:r>
              <a:rPr lang="el-GR" b="1" dirty="0"/>
              <a:t>.</a:t>
            </a:r>
          </a:p>
          <a:p>
            <a:pPr>
              <a:buFont typeface="Wingdings" pitchFamily="2" charset="2"/>
              <a:buChar char="ü"/>
            </a:pPr>
            <a:endParaRPr lang="el-GR" b="1" dirty="0"/>
          </a:p>
          <a:p>
            <a:pPr>
              <a:buFont typeface="Wingdings" pitchFamily="2" charset="2"/>
              <a:buChar char="ü"/>
            </a:pPr>
            <a:r>
              <a:rPr lang="el-GR" b="1" dirty="0"/>
              <a:t>Τον Αύγουστο του 2004 στο Βερολίνο διεξήχθη το </a:t>
            </a:r>
            <a:r>
              <a:rPr lang="en-US" b="1" dirty="0" err="1"/>
              <a:t>bmco</a:t>
            </a:r>
            <a:r>
              <a:rPr lang="el-GR" b="1" dirty="0"/>
              <a:t> </a:t>
            </a:r>
            <a:r>
              <a:rPr lang="en-US" b="1" dirty="0"/>
              <a:t>project </a:t>
            </a:r>
            <a:r>
              <a:rPr lang="el-GR" b="1" dirty="0"/>
              <a:t>από τις εταιρείες </a:t>
            </a:r>
            <a:r>
              <a:rPr lang="el-GR" b="1" dirty="0" err="1"/>
              <a:t>Nokia</a:t>
            </a:r>
            <a:r>
              <a:rPr lang="el-GR" b="1" dirty="0"/>
              <a:t>, </a:t>
            </a:r>
            <a:r>
              <a:rPr lang="el-GR" b="1" dirty="0" err="1"/>
              <a:t>Philips</a:t>
            </a:r>
            <a:r>
              <a:rPr lang="el-GR" b="1" dirty="0"/>
              <a:t>, </a:t>
            </a:r>
            <a:r>
              <a:rPr lang="el-GR" b="1" dirty="0" err="1"/>
              <a:t>Universal</a:t>
            </a:r>
            <a:r>
              <a:rPr lang="el-GR" b="1" dirty="0"/>
              <a:t> </a:t>
            </a:r>
            <a:r>
              <a:rPr lang="el-GR" b="1" dirty="0" err="1"/>
              <a:t>Studios</a:t>
            </a:r>
            <a:r>
              <a:rPr lang="el-GR" b="1" dirty="0"/>
              <a:t> </a:t>
            </a:r>
            <a:r>
              <a:rPr lang="el-GR" b="1" dirty="0" err="1"/>
              <a:t>Networks</a:t>
            </a:r>
            <a:r>
              <a:rPr lang="el-GR" b="1" dirty="0"/>
              <a:t> </a:t>
            </a:r>
            <a:r>
              <a:rPr lang="el-GR" b="1" dirty="0" err="1"/>
              <a:t>Deutschland</a:t>
            </a:r>
            <a:r>
              <a:rPr lang="el-GR" b="1" dirty="0"/>
              <a:t>, </a:t>
            </a:r>
            <a:r>
              <a:rPr lang="el-GR" b="1" dirty="0" err="1"/>
              <a:t>Vodafone</a:t>
            </a:r>
            <a:r>
              <a:rPr lang="el-GR" b="1" dirty="0"/>
              <a:t> </a:t>
            </a:r>
            <a:r>
              <a:rPr lang="el-GR" b="1" dirty="0" err="1"/>
              <a:t>Pilotentwicklung</a:t>
            </a:r>
            <a:r>
              <a:rPr lang="el-GR" b="1" dirty="0"/>
              <a:t> </a:t>
            </a:r>
            <a:r>
              <a:rPr lang="el-GR" dirty="0"/>
              <a:t>.</a:t>
            </a:r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1 - Τίτλος"/>
          <p:cNvSpPr txBox="1">
            <a:spLocks/>
          </p:cNvSpPr>
          <p:nvPr/>
        </p:nvSpPr>
        <p:spPr>
          <a:xfrm>
            <a:off x="755650" y="115888"/>
            <a:ext cx="8045450" cy="1027112"/>
          </a:xfrm>
          <a:prstGeom prst="rect">
            <a:avLst/>
          </a:prstGeom>
        </p:spPr>
        <p:txBody>
          <a:bodyPr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l-GR" dirty="0" smtClean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255" y="0"/>
            <a:ext cx="8001000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r>
              <a:rPr lang="en-US" sz="41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DVB-H  Trials &amp; Pilots</a:t>
            </a:r>
            <a:endParaRPr lang="el-GR" sz="41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924800" cy="5105400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l-GR" sz="1800" b="1" dirty="0" smtClean="0"/>
              <a:t>Ένα χρόνο μετά, στην ίδια πόλη η T-</a:t>
            </a:r>
            <a:r>
              <a:rPr lang="el-GR" sz="1800" b="1" dirty="0" err="1" smtClean="0"/>
              <a:t>Systems</a:t>
            </a:r>
            <a:r>
              <a:rPr lang="el-GR" sz="1800" b="1" dirty="0" smtClean="0"/>
              <a:t> </a:t>
            </a:r>
            <a:r>
              <a:rPr lang="el-GR" sz="1800" b="1" dirty="0" err="1" smtClean="0"/>
              <a:t>Media&amp;Broadcast</a:t>
            </a:r>
            <a:r>
              <a:rPr lang="el-GR" sz="1800" b="1" dirty="0" smtClean="0"/>
              <a:t> λειτούργησε ένα πιλοτικό DVB-Η κανάλι </a:t>
            </a:r>
            <a:r>
              <a:rPr lang="en-US" sz="1800" b="1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endParaRPr lang="en-US" sz="1800" b="1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1800" b="1" dirty="0" smtClean="0"/>
              <a:t>Το 2005 οι </a:t>
            </a:r>
            <a:r>
              <a:rPr lang="en-US" sz="1800" b="1" dirty="0" smtClean="0"/>
              <a:t>Canal</a:t>
            </a:r>
            <a:r>
              <a:rPr lang="el-GR" sz="1800" b="1" dirty="0" smtClean="0"/>
              <a:t>+</a:t>
            </a:r>
            <a:r>
              <a:rPr lang="en-US" sz="1800" b="1" dirty="0" smtClean="0"/>
              <a:t> Group</a:t>
            </a:r>
            <a:r>
              <a:rPr lang="el-GR" sz="1800" b="1" dirty="0" smtClean="0"/>
              <a:t>, </a:t>
            </a:r>
            <a:r>
              <a:rPr lang="en-US" sz="1800" b="1" dirty="0" smtClean="0"/>
              <a:t>SFR</a:t>
            </a:r>
            <a:r>
              <a:rPr lang="el-GR" sz="1800" b="1" dirty="0" smtClean="0"/>
              <a:t>, </a:t>
            </a:r>
            <a:r>
              <a:rPr lang="en-US" sz="1800" b="1" dirty="0" smtClean="0"/>
              <a:t>Nokia</a:t>
            </a:r>
            <a:r>
              <a:rPr lang="el-GR" sz="1800" b="1" dirty="0" smtClean="0"/>
              <a:t> και </a:t>
            </a:r>
            <a:r>
              <a:rPr lang="en-US" sz="1800" b="1" dirty="0" err="1" smtClean="0"/>
              <a:t>Towercast</a:t>
            </a:r>
            <a:r>
              <a:rPr lang="el-GR" sz="1800" b="1" dirty="0" smtClean="0"/>
              <a:t> λάνσαραν στο Παρίσι ένα πιλοτικό πρόγραμμα το οποίο θα χρησιμοποιούσε το </a:t>
            </a:r>
            <a:r>
              <a:rPr lang="en-US" sz="1800" b="1" dirty="0" smtClean="0"/>
              <a:t>DVB</a:t>
            </a:r>
            <a:r>
              <a:rPr lang="el-GR" sz="1800" b="1" dirty="0" smtClean="0"/>
              <a:t>-</a:t>
            </a:r>
            <a:r>
              <a:rPr lang="en-US" sz="1800" b="1" dirty="0" smtClean="0"/>
              <a:t>H</a:t>
            </a:r>
            <a:r>
              <a:rPr lang="el-GR" sz="1800" b="1" dirty="0" smtClean="0"/>
              <a:t> πρότυπο κινητής μετάδοσης. </a:t>
            </a:r>
          </a:p>
          <a:p>
            <a:pPr algn="just">
              <a:buFont typeface="Wingdings" pitchFamily="2" charset="2"/>
              <a:buChar char="ü"/>
            </a:pPr>
            <a:endParaRPr lang="el-GR" sz="1800" b="1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1800" b="1" dirty="0" smtClean="0"/>
              <a:t>Πιλοτικές δοκιμές έγιναν και στις πόλεις </a:t>
            </a:r>
            <a:r>
              <a:rPr lang="en-US" sz="1800" b="1" dirty="0" smtClean="0"/>
              <a:t>Metz </a:t>
            </a:r>
            <a:r>
              <a:rPr lang="el-GR" sz="1800" b="1" dirty="0" smtClean="0"/>
              <a:t>και </a:t>
            </a:r>
            <a:r>
              <a:rPr lang="en-US" sz="1800" b="1" dirty="0" smtClean="0"/>
              <a:t>Pau</a:t>
            </a:r>
            <a:r>
              <a:rPr lang="el-GR" sz="1800" b="1" dirty="0" smtClean="0"/>
              <a:t> της Γαλλίας.</a:t>
            </a:r>
          </a:p>
          <a:p>
            <a:pPr algn="just">
              <a:buFont typeface="Wingdings" pitchFamily="2" charset="2"/>
              <a:buChar char="ü"/>
            </a:pPr>
            <a:endParaRPr lang="el-GR" sz="1800" b="1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1800" b="1" dirty="0" smtClean="0"/>
              <a:t>Η 3 </a:t>
            </a:r>
            <a:r>
              <a:rPr lang="en-US" sz="1800" b="1" dirty="0" smtClean="0"/>
              <a:t>Italia </a:t>
            </a:r>
            <a:r>
              <a:rPr lang="el-GR" sz="1800" b="1" dirty="0" smtClean="0"/>
              <a:t>το Ιούνιο του 2006 άρχισε να εκπέμπει το 2006 </a:t>
            </a:r>
            <a:r>
              <a:rPr lang="en-US" sz="1800" b="1" dirty="0" smtClean="0"/>
              <a:t>DVB-H </a:t>
            </a:r>
            <a:r>
              <a:rPr lang="el-GR" sz="1800" b="1" dirty="0" smtClean="0"/>
              <a:t>υπηρεσίες κινητής τηλεόρασης σε όλη την Ιταλία.</a:t>
            </a:r>
          </a:p>
          <a:p>
            <a:pPr algn="just">
              <a:buFont typeface="Wingdings" pitchFamily="2" charset="2"/>
              <a:buChar char="ü"/>
            </a:pPr>
            <a:endParaRPr lang="el-GR" sz="1800" b="1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1800" b="1" dirty="0" smtClean="0"/>
              <a:t>Αυτή την κίνηση της </a:t>
            </a:r>
            <a:r>
              <a:rPr lang="en-US" sz="1800" b="1" dirty="0" smtClean="0"/>
              <a:t>3</a:t>
            </a:r>
            <a:r>
              <a:rPr lang="el-GR" sz="1800" b="1" dirty="0" smtClean="0"/>
              <a:t> </a:t>
            </a:r>
            <a:r>
              <a:rPr lang="en-US" sz="1800" b="1" dirty="0" smtClean="0"/>
              <a:t>Italia </a:t>
            </a:r>
            <a:r>
              <a:rPr lang="el-GR" sz="1800" b="1" dirty="0" smtClean="0"/>
              <a:t>ακολούθησαν και οι εταιρείες ΤΙΜ και </a:t>
            </a:r>
            <a:r>
              <a:rPr lang="en-US" sz="1800" b="1" dirty="0" smtClean="0"/>
              <a:t>Vodafone </a:t>
            </a:r>
            <a:r>
              <a:rPr lang="el-GR" sz="1800" b="1" dirty="0" smtClean="0"/>
              <a:t>μέσα στο ίδιο έτος</a:t>
            </a:r>
            <a:r>
              <a:rPr lang="en-US" sz="1800" b="1" dirty="0" smtClean="0"/>
              <a:t>. </a:t>
            </a:r>
            <a:endParaRPr lang="el-GR" sz="1800" b="1" dirty="0" smtClean="0"/>
          </a:p>
          <a:p>
            <a:pPr algn="just">
              <a:buFontTx/>
              <a:buNone/>
            </a:pPr>
            <a:endParaRPr lang="el-GR" sz="1800" b="1" dirty="0" smtClean="0"/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80255" y="0"/>
            <a:ext cx="8001000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defRPr/>
            </a:pPr>
            <a:r>
              <a:rPr lang="en-US" sz="41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DVB-H  Trials &amp; Pilots</a:t>
            </a:r>
            <a:endParaRPr lang="el-GR" sz="41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348</TotalTime>
  <Words>670</Words>
  <Application>Microsoft Office PowerPoint</Application>
  <PresentationFormat>Προβολή στην οθόνη (4:3)</PresentationFormat>
  <Paragraphs>117</Paragraphs>
  <Slides>15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Apex</vt:lpstr>
      <vt:lpstr>Διαφάνεια 1</vt:lpstr>
      <vt:lpstr>Τι είναι το DVB-H</vt:lpstr>
      <vt:lpstr>Απαιτήσεις DVB-H</vt:lpstr>
      <vt:lpstr>Επίπεδο ζεύξης</vt:lpstr>
      <vt:lpstr>Φυσικό επίπεδο </vt:lpstr>
      <vt:lpstr>Αρχιτεκτονική DVB-H</vt:lpstr>
      <vt:lpstr>DVB-H Standardization</vt:lpstr>
      <vt:lpstr>Διαφάνεια 8</vt:lpstr>
      <vt:lpstr>Διαφάνεια 9</vt:lpstr>
      <vt:lpstr>Διαφάνεια 10</vt:lpstr>
      <vt:lpstr>DVB-H Applications (1)</vt:lpstr>
      <vt:lpstr>DVB-H Applications (2)</vt:lpstr>
      <vt:lpstr>DVB-H Applications (3)</vt:lpstr>
      <vt:lpstr>DVB-H Applications (4)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admin</dc:creator>
  <cp:lastModifiedBy>user</cp:lastModifiedBy>
  <cp:revision>45</cp:revision>
  <dcterms:created xsi:type="dcterms:W3CDTF">2011-05-27T11:57:28Z</dcterms:created>
  <dcterms:modified xsi:type="dcterms:W3CDTF">2011-05-29T18:40:36Z</dcterms:modified>
</cp:coreProperties>
</file>