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84"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C149AB5A-CE70-485D-88BA-DBFF5EC02EC3}" type="datetimeFigureOut">
              <a:rPr lang="el-GR" smtClean="0"/>
              <a:t>9/3/2016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CA22C2-935B-4416-8C84-0DF82FE71847}" type="slidenum">
              <a:rPr lang="el-GR" smtClean="0"/>
              <a:t>‹#›</a:t>
            </a:fld>
            <a:endParaRPr lang="el-GR"/>
          </a:p>
        </p:txBody>
      </p:sp>
    </p:spTree>
    <p:extLst>
      <p:ext uri="{BB962C8B-B14F-4D97-AF65-F5344CB8AC3E}">
        <p14:creationId xmlns:p14="http://schemas.microsoft.com/office/powerpoint/2010/main" val="3117992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149AB5A-CE70-485D-88BA-DBFF5EC02EC3}" type="datetimeFigureOut">
              <a:rPr lang="el-GR" smtClean="0"/>
              <a:t>9/3/2016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CA22C2-935B-4416-8C84-0DF82FE71847}" type="slidenum">
              <a:rPr lang="el-GR" smtClean="0"/>
              <a:t>‹#›</a:t>
            </a:fld>
            <a:endParaRPr lang="el-GR"/>
          </a:p>
        </p:txBody>
      </p:sp>
    </p:spTree>
    <p:extLst>
      <p:ext uri="{BB962C8B-B14F-4D97-AF65-F5344CB8AC3E}">
        <p14:creationId xmlns:p14="http://schemas.microsoft.com/office/powerpoint/2010/main" val="2828850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149AB5A-CE70-485D-88BA-DBFF5EC02EC3}" type="datetimeFigureOut">
              <a:rPr lang="el-GR" smtClean="0"/>
              <a:t>9/3/2016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CA22C2-935B-4416-8C84-0DF82FE71847}" type="slidenum">
              <a:rPr lang="el-GR" smtClean="0"/>
              <a:t>‹#›</a:t>
            </a:fld>
            <a:endParaRPr lang="el-GR"/>
          </a:p>
        </p:txBody>
      </p:sp>
    </p:spTree>
    <p:extLst>
      <p:ext uri="{BB962C8B-B14F-4D97-AF65-F5344CB8AC3E}">
        <p14:creationId xmlns:p14="http://schemas.microsoft.com/office/powerpoint/2010/main" val="3354475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149AB5A-CE70-485D-88BA-DBFF5EC02EC3}" type="datetimeFigureOut">
              <a:rPr lang="el-GR" smtClean="0"/>
              <a:t>9/3/2016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CA22C2-935B-4416-8C84-0DF82FE71847}" type="slidenum">
              <a:rPr lang="el-GR" smtClean="0"/>
              <a:t>‹#›</a:t>
            </a:fld>
            <a:endParaRPr lang="el-GR"/>
          </a:p>
        </p:txBody>
      </p:sp>
    </p:spTree>
    <p:extLst>
      <p:ext uri="{BB962C8B-B14F-4D97-AF65-F5344CB8AC3E}">
        <p14:creationId xmlns:p14="http://schemas.microsoft.com/office/powerpoint/2010/main" val="2415094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49AB5A-CE70-485D-88BA-DBFF5EC02EC3}" type="datetimeFigureOut">
              <a:rPr lang="el-GR" smtClean="0"/>
              <a:t>9/3/2016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CA22C2-935B-4416-8C84-0DF82FE71847}" type="slidenum">
              <a:rPr lang="el-GR" smtClean="0"/>
              <a:t>‹#›</a:t>
            </a:fld>
            <a:endParaRPr lang="el-GR"/>
          </a:p>
        </p:txBody>
      </p:sp>
    </p:spTree>
    <p:extLst>
      <p:ext uri="{BB962C8B-B14F-4D97-AF65-F5344CB8AC3E}">
        <p14:creationId xmlns:p14="http://schemas.microsoft.com/office/powerpoint/2010/main" val="3057623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C149AB5A-CE70-485D-88BA-DBFF5EC02EC3}" type="datetimeFigureOut">
              <a:rPr lang="el-GR" smtClean="0"/>
              <a:t>9/3/2016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DCA22C2-935B-4416-8C84-0DF82FE71847}" type="slidenum">
              <a:rPr lang="el-GR" smtClean="0"/>
              <a:t>‹#›</a:t>
            </a:fld>
            <a:endParaRPr lang="el-GR"/>
          </a:p>
        </p:txBody>
      </p:sp>
    </p:spTree>
    <p:extLst>
      <p:ext uri="{BB962C8B-B14F-4D97-AF65-F5344CB8AC3E}">
        <p14:creationId xmlns:p14="http://schemas.microsoft.com/office/powerpoint/2010/main" val="4164475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C149AB5A-CE70-485D-88BA-DBFF5EC02EC3}" type="datetimeFigureOut">
              <a:rPr lang="el-GR" smtClean="0"/>
              <a:t>9/3/2016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DCA22C2-935B-4416-8C84-0DF82FE71847}" type="slidenum">
              <a:rPr lang="el-GR" smtClean="0"/>
              <a:t>‹#›</a:t>
            </a:fld>
            <a:endParaRPr lang="el-GR"/>
          </a:p>
        </p:txBody>
      </p:sp>
    </p:spTree>
    <p:extLst>
      <p:ext uri="{BB962C8B-B14F-4D97-AF65-F5344CB8AC3E}">
        <p14:creationId xmlns:p14="http://schemas.microsoft.com/office/powerpoint/2010/main" val="111526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C149AB5A-CE70-485D-88BA-DBFF5EC02EC3}" type="datetimeFigureOut">
              <a:rPr lang="el-GR" smtClean="0"/>
              <a:t>9/3/2016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DCA22C2-935B-4416-8C84-0DF82FE71847}" type="slidenum">
              <a:rPr lang="el-GR" smtClean="0"/>
              <a:t>‹#›</a:t>
            </a:fld>
            <a:endParaRPr lang="el-GR"/>
          </a:p>
        </p:txBody>
      </p:sp>
    </p:spTree>
    <p:extLst>
      <p:ext uri="{BB962C8B-B14F-4D97-AF65-F5344CB8AC3E}">
        <p14:creationId xmlns:p14="http://schemas.microsoft.com/office/powerpoint/2010/main" val="126577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49AB5A-CE70-485D-88BA-DBFF5EC02EC3}" type="datetimeFigureOut">
              <a:rPr lang="el-GR" smtClean="0"/>
              <a:t>9/3/2016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DCA22C2-935B-4416-8C84-0DF82FE71847}" type="slidenum">
              <a:rPr lang="el-GR" smtClean="0"/>
              <a:t>‹#›</a:t>
            </a:fld>
            <a:endParaRPr lang="el-GR"/>
          </a:p>
        </p:txBody>
      </p:sp>
    </p:spTree>
    <p:extLst>
      <p:ext uri="{BB962C8B-B14F-4D97-AF65-F5344CB8AC3E}">
        <p14:creationId xmlns:p14="http://schemas.microsoft.com/office/powerpoint/2010/main" val="870248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49AB5A-CE70-485D-88BA-DBFF5EC02EC3}" type="datetimeFigureOut">
              <a:rPr lang="el-GR" smtClean="0"/>
              <a:t>9/3/2016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DCA22C2-935B-4416-8C84-0DF82FE71847}" type="slidenum">
              <a:rPr lang="el-GR" smtClean="0"/>
              <a:t>‹#›</a:t>
            </a:fld>
            <a:endParaRPr lang="el-GR"/>
          </a:p>
        </p:txBody>
      </p:sp>
    </p:spTree>
    <p:extLst>
      <p:ext uri="{BB962C8B-B14F-4D97-AF65-F5344CB8AC3E}">
        <p14:creationId xmlns:p14="http://schemas.microsoft.com/office/powerpoint/2010/main" val="2753055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49AB5A-CE70-485D-88BA-DBFF5EC02EC3}" type="datetimeFigureOut">
              <a:rPr lang="el-GR" smtClean="0"/>
              <a:t>9/3/2016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DCA22C2-935B-4416-8C84-0DF82FE71847}" type="slidenum">
              <a:rPr lang="el-GR" smtClean="0"/>
              <a:t>‹#›</a:t>
            </a:fld>
            <a:endParaRPr lang="el-GR"/>
          </a:p>
        </p:txBody>
      </p:sp>
    </p:spTree>
    <p:extLst>
      <p:ext uri="{BB962C8B-B14F-4D97-AF65-F5344CB8AC3E}">
        <p14:creationId xmlns:p14="http://schemas.microsoft.com/office/powerpoint/2010/main" val="672031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49AB5A-CE70-485D-88BA-DBFF5EC02EC3}" type="datetimeFigureOut">
              <a:rPr lang="el-GR" smtClean="0"/>
              <a:t>9/3/2016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CA22C2-935B-4416-8C84-0DF82FE71847}" type="slidenum">
              <a:rPr lang="el-GR" smtClean="0"/>
              <a:t>‹#›</a:t>
            </a:fld>
            <a:endParaRPr lang="el-GR"/>
          </a:p>
        </p:txBody>
      </p:sp>
    </p:spTree>
    <p:extLst>
      <p:ext uri="{BB962C8B-B14F-4D97-AF65-F5344CB8AC3E}">
        <p14:creationId xmlns:p14="http://schemas.microsoft.com/office/powerpoint/2010/main" val="583369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801"/>
            <a:ext cx="7774632" cy="1971650"/>
          </a:xfrm>
        </p:spPr>
        <p:txBody>
          <a:bodyPr>
            <a:normAutofit fontScale="90000"/>
          </a:bodyPr>
          <a:lstStyle/>
          <a:p>
            <a:r>
              <a:rPr lang="el-GR" b="1" dirty="0" smtClean="0"/>
              <a:t>Ασκήσεις </a:t>
            </a:r>
            <a:r>
              <a:rPr lang="el-GR" dirty="0" smtClean="0"/>
              <a:t/>
            </a:r>
            <a:br>
              <a:rPr lang="el-GR" dirty="0" smtClean="0"/>
            </a:br>
            <a:r>
              <a:rPr lang="el-GR" dirty="0" smtClean="0"/>
              <a:t>Θεωρία πληροφορίας και στοιχεία κωδίκων</a:t>
            </a:r>
            <a:endParaRPr lang="el-GR" dirty="0"/>
          </a:p>
        </p:txBody>
      </p:sp>
      <p:sp>
        <p:nvSpPr>
          <p:cNvPr id="3" name="Subtitle 2"/>
          <p:cNvSpPr>
            <a:spLocks noGrp="1"/>
          </p:cNvSpPr>
          <p:nvPr>
            <p:ph type="subTitle" idx="1"/>
          </p:nvPr>
        </p:nvSpPr>
        <p:spPr>
          <a:xfrm>
            <a:off x="1331640" y="3861048"/>
            <a:ext cx="6400800" cy="1752600"/>
          </a:xfrm>
        </p:spPr>
        <p:txBody>
          <a:bodyPr/>
          <a:lstStyle/>
          <a:p>
            <a:r>
              <a:rPr lang="en-US" b="1" dirty="0" smtClean="0">
                <a:solidFill>
                  <a:schemeClr val="tx1"/>
                </a:solidFill>
              </a:rPr>
              <a:t> </a:t>
            </a:r>
            <a:r>
              <a:rPr lang="el-GR" b="1" dirty="0" smtClean="0">
                <a:solidFill>
                  <a:schemeClr val="tx1"/>
                </a:solidFill>
              </a:rPr>
              <a:t>Ν. Καλουπτσίδης</a:t>
            </a:r>
            <a:endParaRPr lang="en-US" b="1" dirty="0" smtClean="0">
              <a:solidFill>
                <a:schemeClr val="tx1"/>
              </a:solidFill>
            </a:endParaRPr>
          </a:p>
          <a:p>
            <a:r>
              <a:rPr lang="el-GR" b="1" dirty="0" smtClean="0">
                <a:solidFill>
                  <a:schemeClr val="tx1"/>
                </a:solidFill>
              </a:rPr>
              <a:t>Εαρινό εξάμηνο 2016</a:t>
            </a:r>
          </a:p>
          <a:p>
            <a:endParaRPr lang="el-GR" dirty="0"/>
          </a:p>
        </p:txBody>
      </p:sp>
    </p:spTree>
    <p:extLst>
      <p:ext uri="{BB962C8B-B14F-4D97-AF65-F5344CB8AC3E}">
        <p14:creationId xmlns:p14="http://schemas.microsoft.com/office/powerpoint/2010/main" val="1345109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Σύνολο 1</a:t>
            </a:r>
            <a:endParaRPr lang="el-GR" dirty="0"/>
          </a:p>
        </p:txBody>
      </p:sp>
      <p:sp>
        <p:nvSpPr>
          <p:cNvPr id="3" name="Content Placeholder 2"/>
          <p:cNvSpPr>
            <a:spLocks noGrp="1"/>
          </p:cNvSpPr>
          <p:nvPr>
            <p:ph idx="1"/>
          </p:nvPr>
        </p:nvSpPr>
        <p:spPr/>
        <p:txBody>
          <a:bodyPr>
            <a:normAutofit/>
          </a:bodyPr>
          <a:lstStyle/>
          <a:p>
            <a:r>
              <a:rPr lang="el-GR" b="1" u="sng" dirty="0" smtClean="0"/>
              <a:t>Ασκηση 1.</a:t>
            </a:r>
          </a:p>
          <a:p>
            <a:r>
              <a:rPr lang="el-GR" dirty="0" smtClean="0"/>
              <a:t>Η απο κοινού κατανομή δύο δυαδικών μεταβλητών δίνεται απο τον ακόλουθο πίνακα</a:t>
            </a:r>
          </a:p>
          <a:p>
            <a:endParaRPr lang="el-GR" dirty="0"/>
          </a:p>
          <a:p>
            <a:endParaRPr lang="el-GR" dirty="0" smtClean="0"/>
          </a:p>
          <a:p>
            <a:endParaRPr lang="el-GR" dirty="0"/>
          </a:p>
          <a:p>
            <a:pPr marL="0" indent="0">
              <a:buNone/>
            </a:pPr>
            <a:r>
              <a:rPr lang="el-GR" dirty="0" smtClean="0"/>
              <a:t>Να υπολογίσετε τα μεγέθη</a:t>
            </a:r>
            <a:r>
              <a:rPr lang="en-US" dirty="0" smtClean="0"/>
              <a:t>: H(X), H(Y), H(X|Y), H(Y|X), I(X;Y)</a:t>
            </a:r>
            <a:endParaRPr lang="el-GR" dirty="0"/>
          </a:p>
        </p:txBody>
      </p:sp>
      <p:graphicFrame>
        <p:nvGraphicFramePr>
          <p:cNvPr id="4" name="Table 3"/>
          <p:cNvGraphicFramePr>
            <a:graphicFrameLocks noGrp="1"/>
          </p:cNvGraphicFramePr>
          <p:nvPr>
            <p:extLst>
              <p:ext uri="{D42A27DB-BD31-4B8C-83A1-F6EECF244321}">
                <p14:modId xmlns:p14="http://schemas.microsoft.com/office/powerpoint/2010/main" val="3982624792"/>
              </p:ext>
            </p:extLst>
          </p:nvPr>
        </p:nvGraphicFramePr>
        <p:xfrm>
          <a:off x="1547665" y="3429000"/>
          <a:ext cx="5832648" cy="1097280"/>
        </p:xfrm>
        <a:graphic>
          <a:graphicData uri="http://schemas.openxmlformats.org/drawingml/2006/table">
            <a:tbl>
              <a:tblPr firstRow="1" bandRow="1">
                <a:tableStyleId>{073A0DAA-6AF3-43AB-8588-CEC1D06C72B9}</a:tableStyleId>
              </a:tblPr>
              <a:tblGrid>
                <a:gridCol w="2194560"/>
                <a:gridCol w="2194560"/>
                <a:gridCol w="1443528"/>
              </a:tblGrid>
              <a:tr h="332954">
                <a:tc>
                  <a:txBody>
                    <a:bodyPr/>
                    <a:lstStyle/>
                    <a:p>
                      <a:r>
                        <a:rPr lang="el-GR" dirty="0" smtClean="0"/>
                        <a:t>Χ | Υ</a:t>
                      </a:r>
                      <a:endParaRPr lang="el-GR" dirty="0"/>
                    </a:p>
                  </a:txBody>
                  <a:tcPr/>
                </a:tc>
                <a:tc>
                  <a:txBody>
                    <a:bodyPr/>
                    <a:lstStyle/>
                    <a:p>
                      <a:r>
                        <a:rPr lang="el-GR" dirty="0" smtClean="0"/>
                        <a:t>0</a:t>
                      </a:r>
                      <a:endParaRPr lang="el-GR" dirty="0"/>
                    </a:p>
                  </a:txBody>
                  <a:tcPr/>
                </a:tc>
                <a:tc>
                  <a:txBody>
                    <a:bodyPr/>
                    <a:lstStyle/>
                    <a:p>
                      <a:r>
                        <a:rPr lang="el-GR" dirty="0" smtClean="0"/>
                        <a:t>1</a:t>
                      </a:r>
                      <a:endParaRPr lang="el-GR" dirty="0"/>
                    </a:p>
                  </a:txBody>
                  <a:tcPr/>
                </a:tc>
              </a:tr>
              <a:tr h="337579">
                <a:tc>
                  <a:txBody>
                    <a:bodyPr/>
                    <a:lstStyle/>
                    <a:p>
                      <a:r>
                        <a:rPr lang="el-GR" dirty="0" smtClean="0"/>
                        <a:t>0</a:t>
                      </a:r>
                      <a:endParaRPr lang="el-GR" dirty="0"/>
                    </a:p>
                  </a:txBody>
                  <a:tcPr/>
                </a:tc>
                <a:tc>
                  <a:txBody>
                    <a:bodyPr/>
                    <a:lstStyle/>
                    <a:p>
                      <a:r>
                        <a:rPr lang="el-GR" dirty="0" smtClean="0"/>
                        <a:t>1/3</a:t>
                      </a:r>
                      <a:endParaRPr lang="el-GR" dirty="0"/>
                    </a:p>
                  </a:txBody>
                  <a:tcPr/>
                </a:tc>
                <a:tc>
                  <a:txBody>
                    <a:bodyPr/>
                    <a:lstStyle/>
                    <a:p>
                      <a:r>
                        <a:rPr lang="el-GR" dirty="0" smtClean="0"/>
                        <a:t>1/3</a:t>
                      </a:r>
                      <a:endParaRPr lang="el-GR" dirty="0"/>
                    </a:p>
                  </a:txBody>
                  <a:tcPr/>
                </a:tc>
              </a:tr>
              <a:tr h="337579">
                <a:tc>
                  <a:txBody>
                    <a:bodyPr/>
                    <a:lstStyle/>
                    <a:p>
                      <a:r>
                        <a:rPr lang="el-GR" dirty="0" smtClean="0"/>
                        <a:t>1</a:t>
                      </a:r>
                      <a:endParaRPr lang="el-GR" dirty="0"/>
                    </a:p>
                  </a:txBody>
                  <a:tcPr/>
                </a:tc>
                <a:tc>
                  <a:txBody>
                    <a:bodyPr/>
                    <a:lstStyle/>
                    <a:p>
                      <a:r>
                        <a:rPr lang="el-GR" dirty="0" smtClean="0"/>
                        <a:t>0</a:t>
                      </a:r>
                      <a:endParaRPr lang="el-GR" dirty="0"/>
                    </a:p>
                  </a:txBody>
                  <a:tcPr/>
                </a:tc>
                <a:tc>
                  <a:txBody>
                    <a:bodyPr/>
                    <a:lstStyle/>
                    <a:p>
                      <a:r>
                        <a:rPr lang="el-GR" dirty="0" smtClean="0"/>
                        <a:t>1/3</a:t>
                      </a:r>
                      <a:endParaRPr lang="el-GR" dirty="0"/>
                    </a:p>
                  </a:txBody>
                  <a:tcPr/>
                </a:tc>
              </a:tr>
            </a:tbl>
          </a:graphicData>
        </a:graphic>
      </p:graphicFrame>
    </p:spTree>
    <p:extLst>
      <p:ext uri="{BB962C8B-B14F-4D97-AF65-F5344CB8AC3E}">
        <p14:creationId xmlns:p14="http://schemas.microsoft.com/office/powerpoint/2010/main" val="4282174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Σύνολο 1</a:t>
            </a:r>
            <a:endParaRPr lang="el-GR" dirty="0"/>
          </a:p>
        </p:txBody>
      </p:sp>
      <p:sp>
        <p:nvSpPr>
          <p:cNvPr id="3" name="Content Placeholder 2"/>
          <p:cNvSpPr>
            <a:spLocks noGrp="1"/>
          </p:cNvSpPr>
          <p:nvPr>
            <p:ph idx="1"/>
          </p:nvPr>
        </p:nvSpPr>
        <p:spPr/>
        <p:txBody>
          <a:bodyPr/>
          <a:lstStyle/>
          <a:p>
            <a:r>
              <a:rPr lang="el-GR" b="1" u="sng" dirty="0" smtClean="0"/>
              <a:t>Ασκηση </a:t>
            </a:r>
            <a:r>
              <a:rPr lang="en-US" b="1" u="sng" dirty="0" smtClean="0"/>
              <a:t>2</a:t>
            </a:r>
            <a:r>
              <a:rPr lang="el-GR" b="1" u="sng" dirty="0" smtClean="0"/>
              <a:t>.</a:t>
            </a:r>
          </a:p>
          <a:p>
            <a:r>
              <a:rPr lang="el-GR" dirty="0" smtClean="0"/>
              <a:t>Δίνονται 3 ανεξάρτητες πεπερασμένες τυχαίες μεταβλητές </a:t>
            </a:r>
            <a:r>
              <a:rPr lang="en-US" dirty="0" smtClean="0"/>
              <a:t>U, V, </a:t>
            </a:r>
            <a:r>
              <a:rPr lang="el-GR" dirty="0" smtClean="0"/>
              <a:t>και </a:t>
            </a:r>
            <a:r>
              <a:rPr lang="en-US" dirty="0" smtClean="0"/>
              <a:t>W</a:t>
            </a:r>
            <a:r>
              <a:rPr lang="el-GR" dirty="0" smtClean="0"/>
              <a:t> με εντροπίες </a:t>
            </a:r>
            <a:r>
              <a:rPr lang="en-US" dirty="0" smtClean="0"/>
              <a:t>H(U), H(V) </a:t>
            </a:r>
            <a:r>
              <a:rPr lang="el-GR" dirty="0" smtClean="0"/>
              <a:t>και </a:t>
            </a:r>
            <a:r>
              <a:rPr lang="en-US" dirty="0" smtClean="0"/>
              <a:t>H(W)</a:t>
            </a:r>
            <a:r>
              <a:rPr lang="el-GR" dirty="0" smtClean="0"/>
              <a:t>. Εστω </a:t>
            </a:r>
            <a:r>
              <a:rPr lang="en-US" dirty="0" smtClean="0"/>
              <a:t>X=(U,V), Y=(V,W). </a:t>
            </a:r>
            <a:r>
              <a:rPr lang="el-GR" dirty="0" smtClean="0"/>
              <a:t>Να υπολογίσετε τα ακόλουθα πληροφοριακά μέτρα Η(Χ,Υ), Η(Χ|Υ) και </a:t>
            </a:r>
            <a:r>
              <a:rPr lang="en-US" dirty="0" smtClean="0"/>
              <a:t>I(X;Y).</a:t>
            </a:r>
          </a:p>
          <a:p>
            <a:endParaRPr lang="el-GR" dirty="0"/>
          </a:p>
        </p:txBody>
      </p:sp>
    </p:spTree>
    <p:extLst>
      <p:ext uri="{BB962C8B-B14F-4D97-AF65-F5344CB8AC3E}">
        <p14:creationId xmlns:p14="http://schemas.microsoft.com/office/powerpoint/2010/main" val="606212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Σύνολο 1</a:t>
            </a:r>
            <a:endParaRPr lang="el-GR" dirty="0"/>
          </a:p>
        </p:txBody>
      </p:sp>
      <p:sp>
        <p:nvSpPr>
          <p:cNvPr id="3" name="Content Placeholder 2"/>
          <p:cNvSpPr>
            <a:spLocks noGrp="1"/>
          </p:cNvSpPr>
          <p:nvPr>
            <p:ph idx="1"/>
          </p:nvPr>
        </p:nvSpPr>
        <p:spPr/>
        <p:txBody>
          <a:bodyPr>
            <a:normAutofit fontScale="85000" lnSpcReduction="20000"/>
          </a:bodyPr>
          <a:lstStyle/>
          <a:p>
            <a:r>
              <a:rPr lang="el-GR" b="1" u="sng" dirty="0" smtClean="0"/>
              <a:t>Ασκηση 3</a:t>
            </a:r>
          </a:p>
          <a:p>
            <a:r>
              <a:rPr lang="el-GR" dirty="0" smtClean="0"/>
              <a:t>Να γεννήσετε ακολουθία μήκους Ν αποτελούμενη απο μηδενικά και άσσους με πιθανότητες [1/4, 3/4] με την εντολή </a:t>
            </a:r>
            <a:r>
              <a:rPr lang="en-US" dirty="0" err="1" smtClean="0"/>
              <a:t>randsample</a:t>
            </a:r>
            <a:endParaRPr lang="en-US" dirty="0"/>
          </a:p>
          <a:p>
            <a:r>
              <a:rPr lang="el-GR" dirty="0" smtClean="0"/>
              <a:t>Ομοίως να δημιουργήσετε ακολουθία στο αλφάβητο [1, 2 ,3, 4] με πιθανότητες [</a:t>
            </a:r>
            <a:r>
              <a:rPr lang="el-GR" dirty="0" smtClean="0"/>
              <a:t>1/3, 1/3, 1/4, 1/12] </a:t>
            </a:r>
            <a:endParaRPr lang="el-GR" dirty="0" smtClean="0"/>
          </a:p>
          <a:p>
            <a:r>
              <a:rPr lang="el-GR" dirty="0" smtClean="0"/>
              <a:t>Να υπολογίσετε τις εμπειρικές πιθανότηες με την εντολή [</a:t>
            </a:r>
            <a:r>
              <a:rPr lang="en-US" dirty="0" err="1" smtClean="0"/>
              <a:t>counts,bins</a:t>
            </a:r>
            <a:r>
              <a:rPr lang="en-US" dirty="0" smtClean="0"/>
              <a:t>]=</a:t>
            </a:r>
            <a:r>
              <a:rPr lang="en-US" dirty="0" err="1" smtClean="0"/>
              <a:t>hist</a:t>
            </a:r>
            <a:r>
              <a:rPr lang="en-US" dirty="0" smtClean="0"/>
              <a:t>( ) </a:t>
            </a:r>
          </a:p>
          <a:p>
            <a:r>
              <a:rPr lang="el-GR" dirty="0" smtClean="0"/>
              <a:t>Να επαληθεύσετε την οριακή συμπεριφορά </a:t>
            </a:r>
          </a:p>
          <a:p>
            <a:r>
              <a:rPr lang="el-GR" dirty="0" smtClean="0"/>
              <a:t>(1/</a:t>
            </a:r>
            <a:r>
              <a:rPr lang="en-US" dirty="0" smtClean="0"/>
              <a:t>n)log(1/p(x))→H (</a:t>
            </a:r>
            <a:r>
              <a:rPr lang="el-GR" dirty="0" smtClean="0"/>
              <a:t>τυπικότητα και ιδιότητα της ασυμπτωτικής ισοδιαμέρισης)</a:t>
            </a:r>
          </a:p>
          <a:p>
            <a:endParaRPr lang="el-GR" dirty="0"/>
          </a:p>
          <a:p>
            <a:endParaRPr lang="el-GR" dirty="0" smtClean="0"/>
          </a:p>
          <a:p>
            <a:endParaRPr lang="el-GR" dirty="0"/>
          </a:p>
          <a:p>
            <a:endParaRPr lang="el-GR" dirty="0"/>
          </a:p>
        </p:txBody>
      </p:sp>
    </p:spTree>
    <p:extLst>
      <p:ext uri="{BB962C8B-B14F-4D97-AF65-F5344CB8AC3E}">
        <p14:creationId xmlns:p14="http://schemas.microsoft.com/office/powerpoint/2010/main" val="3199140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Σύνολο 1</a:t>
            </a:r>
            <a:endParaRPr lang="el-GR" dirty="0"/>
          </a:p>
        </p:txBody>
      </p:sp>
      <p:sp>
        <p:nvSpPr>
          <p:cNvPr id="3" name="Content Placeholder 2"/>
          <p:cNvSpPr>
            <a:spLocks noGrp="1"/>
          </p:cNvSpPr>
          <p:nvPr>
            <p:ph idx="1"/>
          </p:nvPr>
        </p:nvSpPr>
        <p:spPr/>
        <p:txBody>
          <a:bodyPr>
            <a:normAutofit fontScale="85000" lnSpcReduction="10000"/>
          </a:bodyPr>
          <a:lstStyle/>
          <a:p>
            <a:r>
              <a:rPr lang="el-GR" b="1" u="sng" dirty="0" smtClean="0"/>
              <a:t>Ασκηση 4.</a:t>
            </a:r>
          </a:p>
          <a:p>
            <a:r>
              <a:rPr lang="el-GR" dirty="0" smtClean="0"/>
              <a:t>Να φορτώσετε την εικόνα </a:t>
            </a:r>
            <a:r>
              <a:rPr lang="en-US" dirty="0" smtClean="0"/>
              <a:t>trees </a:t>
            </a:r>
            <a:r>
              <a:rPr lang="el-GR" dirty="0" smtClean="0"/>
              <a:t>με την εντολή </a:t>
            </a:r>
            <a:r>
              <a:rPr lang="en-US" dirty="0" smtClean="0"/>
              <a:t>load(‘</a:t>
            </a:r>
            <a:r>
              <a:rPr lang="en-US" dirty="0" err="1" smtClean="0"/>
              <a:t>trees.mat</a:t>
            </a:r>
            <a:r>
              <a:rPr lang="en-US" dirty="0" smtClean="0"/>
              <a:t>’</a:t>
            </a:r>
            <a:r>
              <a:rPr lang="en-US" dirty="0" smtClean="0"/>
              <a:t>). </a:t>
            </a:r>
            <a:r>
              <a:rPr lang="el-GR" dirty="0" smtClean="0"/>
              <a:t>Νε εμφανίσετε την εικόνα με την εντολή </a:t>
            </a:r>
            <a:r>
              <a:rPr lang="en-US" dirty="0" err="1" smtClean="0"/>
              <a:t>imshow</a:t>
            </a:r>
            <a:r>
              <a:rPr lang="en-US" dirty="0" smtClean="0"/>
              <a:t>(</a:t>
            </a:r>
            <a:r>
              <a:rPr lang="en-US" dirty="0" err="1" smtClean="0"/>
              <a:t>X,map</a:t>
            </a:r>
            <a:r>
              <a:rPr lang="en-US" dirty="0" smtClean="0"/>
              <a:t>).</a:t>
            </a:r>
            <a:r>
              <a:rPr lang="en-US" dirty="0" smtClean="0"/>
              <a:t> </a:t>
            </a:r>
            <a:r>
              <a:rPr lang="el-GR" dirty="0" smtClean="0"/>
              <a:t>Να μετατρέψετε την έγχρωμη εικόνα σε εικόνα έντασης και να προσθέσετε θόρυβο με την εντολή </a:t>
            </a:r>
            <a:r>
              <a:rPr lang="en-US" dirty="0" err="1" smtClean="0"/>
              <a:t>imnoise</a:t>
            </a:r>
            <a:r>
              <a:rPr lang="en-US" dirty="0" smtClean="0"/>
              <a:t>. </a:t>
            </a:r>
            <a:r>
              <a:rPr lang="el-GR" dirty="0" smtClean="0"/>
              <a:t>Να υπολογίσετε την εντροπία της αρχικής εικόνας και της εικόνας με θόρυβο. Να μετατρέψετε την εικόνα σε μαυρόασπρη (δυαδική) και να προσθέσετε θόρυβο τύπου ‘αλάτι πιπέρι’. Να υπολογίσετε τις εντροπίες εκ νέου. Σε ποιά συμπεράσματα και εικασίες καταλήγετε?</a:t>
            </a:r>
            <a:endParaRPr lang="el-GR" dirty="0"/>
          </a:p>
          <a:p>
            <a:endParaRPr lang="el-GR" dirty="0" smtClean="0"/>
          </a:p>
          <a:p>
            <a:endParaRPr lang="el-GR" dirty="0"/>
          </a:p>
          <a:p>
            <a:endParaRPr lang="el-GR" dirty="0" smtClean="0"/>
          </a:p>
          <a:p>
            <a:endParaRPr lang="el-GR" dirty="0"/>
          </a:p>
          <a:p>
            <a:endParaRPr lang="el-GR" dirty="0" smtClean="0"/>
          </a:p>
          <a:p>
            <a:endParaRPr lang="el-GR" dirty="0"/>
          </a:p>
        </p:txBody>
      </p:sp>
    </p:spTree>
    <p:extLst>
      <p:ext uri="{BB962C8B-B14F-4D97-AF65-F5344CB8AC3E}">
        <p14:creationId xmlns:p14="http://schemas.microsoft.com/office/powerpoint/2010/main" val="37770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Σύνολο 1</a:t>
            </a:r>
            <a:endParaRPr lang="el-GR" dirty="0"/>
          </a:p>
        </p:txBody>
      </p:sp>
      <p:sp>
        <p:nvSpPr>
          <p:cNvPr id="3" name="Content Placeholder 2"/>
          <p:cNvSpPr>
            <a:spLocks noGrp="1"/>
          </p:cNvSpPr>
          <p:nvPr>
            <p:ph idx="1"/>
          </p:nvPr>
        </p:nvSpPr>
        <p:spPr/>
        <p:txBody>
          <a:bodyPr>
            <a:normAutofit fontScale="77500" lnSpcReduction="20000"/>
          </a:bodyPr>
          <a:lstStyle/>
          <a:p>
            <a:r>
              <a:rPr lang="el-GR" b="1" u="sng" dirty="0" smtClean="0"/>
              <a:t>Ασκηση 5</a:t>
            </a:r>
          </a:p>
          <a:p>
            <a:r>
              <a:rPr lang="el-GR" dirty="0" smtClean="0"/>
              <a:t>Ο πίνακας μετάβασης </a:t>
            </a:r>
            <a:r>
              <a:rPr lang="en-US" dirty="0" smtClean="0"/>
              <a:t>p(</a:t>
            </a:r>
            <a:r>
              <a:rPr lang="en-US" dirty="0" err="1" smtClean="0"/>
              <a:t>y|x</a:t>
            </a:r>
            <a:r>
              <a:rPr lang="en-US" dirty="0" smtClean="0"/>
              <a:t>) </a:t>
            </a:r>
            <a:r>
              <a:rPr lang="el-GR" dirty="0" smtClean="0"/>
              <a:t>που </a:t>
            </a:r>
            <a:r>
              <a:rPr lang="el-GR" dirty="0" smtClean="0"/>
              <a:t>ακολουθεί</a:t>
            </a:r>
            <a:r>
              <a:rPr lang="en-US" dirty="0" smtClean="0"/>
              <a:t>,</a:t>
            </a:r>
            <a:r>
              <a:rPr lang="el-GR" dirty="0" smtClean="0"/>
              <a:t> </a:t>
            </a:r>
            <a:r>
              <a:rPr lang="el-GR" dirty="0" smtClean="0"/>
              <a:t>περιγράφει το δυαδικό κανάλι διαγραφής (</a:t>
            </a:r>
            <a:r>
              <a:rPr lang="en-US" dirty="0" smtClean="0"/>
              <a:t>binary erasure channel</a:t>
            </a:r>
            <a:r>
              <a:rPr lang="en-US" dirty="0" smtClean="0"/>
              <a:t>). </a:t>
            </a:r>
            <a:r>
              <a:rPr lang="el-GR" dirty="0" smtClean="0"/>
              <a:t>Τα σύμβολα εισόδου είναι ισοπίθανα.</a:t>
            </a:r>
            <a:endParaRPr lang="en-US" dirty="0" smtClean="0"/>
          </a:p>
          <a:p>
            <a:endParaRPr lang="en-US" dirty="0"/>
          </a:p>
          <a:p>
            <a:endParaRPr lang="en-US" dirty="0" smtClean="0"/>
          </a:p>
          <a:p>
            <a:endParaRPr lang="en-US" dirty="0"/>
          </a:p>
          <a:p>
            <a:endParaRPr lang="en-US" dirty="0" smtClean="0"/>
          </a:p>
          <a:p>
            <a:r>
              <a:rPr lang="el-GR" dirty="0" smtClean="0"/>
              <a:t>Να υπολογίσετε όλα τα πληροφοριακά μέτρα </a:t>
            </a:r>
            <a:r>
              <a:rPr lang="en-US" dirty="0" smtClean="0"/>
              <a:t>H(X), H(Y), H(X|Y), H(Y|X), I(X;Y) </a:t>
            </a:r>
            <a:r>
              <a:rPr lang="el-GR" dirty="0" smtClean="0"/>
              <a:t>όταν </a:t>
            </a:r>
            <a:r>
              <a:rPr lang="en-US" dirty="0" smtClean="0"/>
              <a:t>a=0.2.  </a:t>
            </a:r>
            <a:r>
              <a:rPr lang="el-GR" dirty="0" smtClean="0"/>
              <a:t>Να επαληθεύσετε τους υπολογισμούς σας στο </a:t>
            </a:r>
            <a:r>
              <a:rPr lang="en-US" dirty="0" smtClean="0"/>
              <a:t>MATLAB. </a:t>
            </a:r>
          </a:p>
          <a:p>
            <a:endParaRPr lang="el-GR" dirty="0"/>
          </a:p>
        </p:txBody>
      </p:sp>
      <p:graphicFrame>
        <p:nvGraphicFramePr>
          <p:cNvPr id="4" name="Table 3"/>
          <p:cNvGraphicFramePr>
            <a:graphicFrameLocks noGrp="1"/>
          </p:cNvGraphicFramePr>
          <p:nvPr>
            <p:extLst>
              <p:ext uri="{D42A27DB-BD31-4B8C-83A1-F6EECF244321}">
                <p14:modId xmlns:p14="http://schemas.microsoft.com/office/powerpoint/2010/main" val="297743504"/>
              </p:ext>
            </p:extLst>
          </p:nvPr>
        </p:nvGraphicFramePr>
        <p:xfrm>
          <a:off x="1907704" y="3068961"/>
          <a:ext cx="4752528" cy="1296144"/>
        </p:xfrm>
        <a:graphic>
          <a:graphicData uri="http://schemas.openxmlformats.org/drawingml/2006/table">
            <a:tbl>
              <a:tblPr firstRow="1" bandRow="1">
                <a:tableStyleId>{073A0DAA-6AF3-43AB-8588-CEC1D06C72B9}</a:tableStyleId>
              </a:tblPr>
              <a:tblGrid>
                <a:gridCol w="1188132"/>
                <a:gridCol w="1188132"/>
                <a:gridCol w="1773831"/>
                <a:gridCol w="602433"/>
              </a:tblGrid>
              <a:tr h="432048">
                <a:tc>
                  <a:txBody>
                    <a:bodyPr/>
                    <a:lstStyle/>
                    <a:p>
                      <a:r>
                        <a:rPr lang="en-US" dirty="0" smtClean="0"/>
                        <a:t>X\Y</a:t>
                      </a:r>
                      <a:endParaRPr lang="el-GR" dirty="0"/>
                    </a:p>
                  </a:txBody>
                  <a:tcPr/>
                </a:tc>
                <a:tc>
                  <a:txBody>
                    <a:bodyPr/>
                    <a:lstStyle/>
                    <a:p>
                      <a:r>
                        <a:rPr lang="en-US" dirty="0" smtClean="0"/>
                        <a:t>0</a:t>
                      </a:r>
                      <a:endParaRPr lang="el-GR" dirty="0"/>
                    </a:p>
                  </a:txBody>
                  <a:tcPr/>
                </a:tc>
                <a:tc>
                  <a:txBody>
                    <a:bodyPr/>
                    <a:lstStyle/>
                    <a:p>
                      <a:r>
                        <a:rPr lang="en-US" dirty="0" smtClean="0"/>
                        <a:t>1</a:t>
                      </a:r>
                      <a:endParaRPr lang="el-GR" dirty="0"/>
                    </a:p>
                  </a:txBody>
                  <a:tcPr/>
                </a:tc>
                <a:tc>
                  <a:txBody>
                    <a:bodyPr/>
                    <a:lstStyle/>
                    <a:p>
                      <a:r>
                        <a:rPr lang="en-US" dirty="0" smtClean="0"/>
                        <a:t>E</a:t>
                      </a:r>
                      <a:endParaRPr lang="el-GR" dirty="0"/>
                    </a:p>
                  </a:txBody>
                  <a:tcPr/>
                </a:tc>
              </a:tr>
              <a:tr h="432048">
                <a:tc>
                  <a:txBody>
                    <a:bodyPr/>
                    <a:lstStyle/>
                    <a:p>
                      <a:r>
                        <a:rPr lang="en-US" dirty="0" smtClean="0"/>
                        <a:t>0</a:t>
                      </a:r>
                      <a:endParaRPr lang="el-GR" dirty="0"/>
                    </a:p>
                  </a:txBody>
                  <a:tcPr/>
                </a:tc>
                <a:tc>
                  <a:txBody>
                    <a:bodyPr/>
                    <a:lstStyle/>
                    <a:p>
                      <a:r>
                        <a:rPr lang="en-US" dirty="0" smtClean="0"/>
                        <a:t>1-a</a:t>
                      </a:r>
                      <a:endParaRPr lang="el-GR" dirty="0"/>
                    </a:p>
                  </a:txBody>
                  <a:tcPr/>
                </a:tc>
                <a:tc>
                  <a:txBody>
                    <a:bodyPr/>
                    <a:lstStyle/>
                    <a:p>
                      <a:r>
                        <a:rPr lang="en-US" dirty="0" smtClean="0"/>
                        <a:t>0</a:t>
                      </a:r>
                      <a:endParaRPr lang="el-GR" dirty="0"/>
                    </a:p>
                  </a:txBody>
                  <a:tcPr/>
                </a:tc>
                <a:tc>
                  <a:txBody>
                    <a:bodyPr/>
                    <a:lstStyle/>
                    <a:p>
                      <a:r>
                        <a:rPr lang="en-US" dirty="0" smtClean="0"/>
                        <a:t>a</a:t>
                      </a:r>
                      <a:endParaRPr lang="el-GR" dirty="0"/>
                    </a:p>
                  </a:txBody>
                  <a:tcPr/>
                </a:tc>
              </a:tr>
              <a:tr h="432048">
                <a:tc>
                  <a:txBody>
                    <a:bodyPr/>
                    <a:lstStyle/>
                    <a:p>
                      <a:r>
                        <a:rPr lang="en-US" dirty="0" smtClean="0"/>
                        <a:t>1</a:t>
                      </a:r>
                      <a:endParaRPr lang="el-GR" dirty="0"/>
                    </a:p>
                  </a:txBody>
                  <a:tcPr/>
                </a:tc>
                <a:tc>
                  <a:txBody>
                    <a:bodyPr/>
                    <a:lstStyle/>
                    <a:p>
                      <a:r>
                        <a:rPr lang="en-US" dirty="0" smtClean="0"/>
                        <a:t>0</a:t>
                      </a:r>
                      <a:endParaRPr lang="el-GR" dirty="0"/>
                    </a:p>
                  </a:txBody>
                  <a:tcPr/>
                </a:tc>
                <a:tc>
                  <a:txBody>
                    <a:bodyPr/>
                    <a:lstStyle/>
                    <a:p>
                      <a:r>
                        <a:rPr lang="en-US" dirty="0" smtClean="0"/>
                        <a:t>1-a</a:t>
                      </a:r>
                      <a:endParaRPr lang="el-GR" dirty="0"/>
                    </a:p>
                  </a:txBody>
                  <a:tcPr/>
                </a:tc>
                <a:tc>
                  <a:txBody>
                    <a:bodyPr/>
                    <a:lstStyle/>
                    <a:p>
                      <a:r>
                        <a:rPr lang="en-US" dirty="0" smtClean="0"/>
                        <a:t>a</a:t>
                      </a:r>
                      <a:endParaRPr lang="el-GR" dirty="0"/>
                    </a:p>
                  </a:txBody>
                  <a:tcPr/>
                </a:tc>
              </a:tr>
            </a:tbl>
          </a:graphicData>
        </a:graphic>
      </p:graphicFrame>
    </p:spTree>
    <p:extLst>
      <p:ext uri="{BB962C8B-B14F-4D97-AF65-F5344CB8AC3E}">
        <p14:creationId xmlns:p14="http://schemas.microsoft.com/office/powerpoint/2010/main" val="170359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Σύνολο 1</a:t>
            </a:r>
            <a:endParaRPr lang="el-GR" dirty="0"/>
          </a:p>
        </p:txBody>
      </p:sp>
      <p:sp>
        <p:nvSpPr>
          <p:cNvPr id="3" name="Content Placeholder 2"/>
          <p:cNvSpPr>
            <a:spLocks noGrp="1"/>
          </p:cNvSpPr>
          <p:nvPr>
            <p:ph idx="1"/>
          </p:nvPr>
        </p:nvSpPr>
        <p:spPr/>
        <p:txBody>
          <a:bodyPr>
            <a:normAutofit fontScale="85000" lnSpcReduction="10000"/>
          </a:bodyPr>
          <a:lstStyle/>
          <a:p>
            <a:r>
              <a:rPr lang="el-GR" b="1" u="sng" dirty="0" smtClean="0"/>
              <a:t>Ασκηση 6</a:t>
            </a:r>
          </a:p>
          <a:p>
            <a:r>
              <a:rPr lang="el-GR" dirty="0" smtClean="0"/>
              <a:t>Εστω </a:t>
            </a:r>
            <a:r>
              <a:rPr lang="en-US" dirty="0" smtClean="0"/>
              <a:t>Y=g(X), X </a:t>
            </a:r>
            <a:r>
              <a:rPr lang="el-GR" dirty="0" smtClean="0"/>
              <a:t>πεπερασμένη τυχαία μεταβλητή. Να δείξετε οτι </a:t>
            </a:r>
            <a:r>
              <a:rPr lang="en-US" dirty="0" smtClean="0"/>
              <a:t>H(Y)≤ H(X) </a:t>
            </a:r>
            <a:r>
              <a:rPr lang="el-GR" dirty="0" smtClean="0"/>
              <a:t>και η ισότητα ισχύει τότε και μόνο τότε όταν η (ντιτερμινιστική συνάρτηση) </a:t>
            </a:r>
            <a:r>
              <a:rPr lang="en-US" dirty="0" smtClean="0"/>
              <a:t>g </a:t>
            </a:r>
            <a:r>
              <a:rPr lang="el-GR" dirty="0" smtClean="0"/>
              <a:t>είναι 1-1.</a:t>
            </a:r>
          </a:p>
          <a:p>
            <a:r>
              <a:rPr lang="el-GR" b="1" u="sng" dirty="0" smtClean="0"/>
              <a:t>Ασκηση 7.</a:t>
            </a:r>
          </a:p>
          <a:p>
            <a:r>
              <a:rPr lang="el-GR" dirty="0" smtClean="0"/>
              <a:t>Αν Χ, Ζ ανεξάρτητες δυαδικές μεταβλητές με την Ζ να εμφανίζει τη τιμή 1 με πιθανότητα </a:t>
            </a:r>
            <a:r>
              <a:rPr lang="en-US" dirty="0" smtClean="0"/>
              <a:t>p, </a:t>
            </a:r>
            <a:r>
              <a:rPr lang="el-GR" dirty="0" smtClean="0"/>
              <a:t>και Υ=Χ+Ζ(</a:t>
            </a:r>
            <a:r>
              <a:rPr lang="en-US" dirty="0" smtClean="0"/>
              <a:t>mod 2) (</a:t>
            </a:r>
            <a:r>
              <a:rPr lang="el-GR" dirty="0" smtClean="0"/>
              <a:t>δυαδικό συμμετρικό κανάλι) τότε Η(</a:t>
            </a:r>
            <a:r>
              <a:rPr lang="en-US" dirty="0" smtClean="0"/>
              <a:t>p)</a:t>
            </a:r>
            <a:r>
              <a:rPr lang="el-GR" dirty="0" smtClean="0"/>
              <a:t> </a:t>
            </a:r>
            <a:r>
              <a:rPr lang="en-US" dirty="0" smtClean="0"/>
              <a:t>≤  H(Y</a:t>
            </a:r>
            <a:r>
              <a:rPr lang="en-US" dirty="0" smtClean="0"/>
              <a:t>)</a:t>
            </a:r>
            <a:r>
              <a:rPr lang="el-GR" dirty="0" smtClean="0"/>
              <a:t>, οπου Η(</a:t>
            </a:r>
            <a:r>
              <a:rPr lang="en-US" dirty="0" smtClean="0"/>
              <a:t>p) </a:t>
            </a:r>
            <a:r>
              <a:rPr lang="el-GR" dirty="0" smtClean="0"/>
              <a:t>η δυαδική εντροπία με παράμετρο </a:t>
            </a:r>
            <a:r>
              <a:rPr lang="en-US" dirty="0" smtClean="0"/>
              <a:t>p. </a:t>
            </a:r>
            <a:r>
              <a:rPr lang="en-US" dirty="0" smtClean="0"/>
              <a:t>(</a:t>
            </a:r>
            <a:r>
              <a:rPr lang="el-GR" dirty="0" smtClean="0"/>
              <a:t>οι πράξεις </a:t>
            </a:r>
            <a:r>
              <a:rPr lang="en-US" dirty="0" smtClean="0"/>
              <a:t>mod p </a:t>
            </a:r>
            <a:r>
              <a:rPr lang="el-GR" dirty="0" smtClean="0"/>
              <a:t>θα εξηγηθούν στη τάξη).</a:t>
            </a:r>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a:p>
        </p:txBody>
      </p:sp>
    </p:spTree>
    <p:extLst>
      <p:ext uri="{BB962C8B-B14F-4D97-AF65-F5344CB8AC3E}">
        <p14:creationId xmlns:p14="http://schemas.microsoft.com/office/powerpoint/2010/main" val="69450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Σύνολο 1</a:t>
            </a:r>
            <a:endParaRPr lang="el-GR" dirty="0"/>
          </a:p>
        </p:txBody>
      </p:sp>
      <p:sp>
        <p:nvSpPr>
          <p:cNvPr id="3" name="Content Placeholder 2"/>
          <p:cNvSpPr>
            <a:spLocks noGrp="1"/>
          </p:cNvSpPr>
          <p:nvPr>
            <p:ph idx="1"/>
          </p:nvPr>
        </p:nvSpPr>
        <p:spPr/>
        <p:txBody>
          <a:bodyPr>
            <a:normAutofit fontScale="77500" lnSpcReduction="20000"/>
          </a:bodyPr>
          <a:lstStyle/>
          <a:p>
            <a:r>
              <a:rPr lang="el-GR" b="1" u="sng" dirty="0" smtClean="0"/>
              <a:t>Ασκηση 8</a:t>
            </a:r>
          </a:p>
          <a:p>
            <a:r>
              <a:rPr lang="el-GR" dirty="0" smtClean="0"/>
              <a:t>Να χρησιμοποίησετε το ανάπτυγμα </a:t>
            </a:r>
            <a:r>
              <a:rPr lang="en-US" dirty="0" smtClean="0"/>
              <a:t>Taylor </a:t>
            </a:r>
            <a:r>
              <a:rPr lang="el-GR" dirty="0" smtClean="0"/>
              <a:t>για να αποδείξετε την ανισότητα</a:t>
            </a:r>
          </a:p>
          <a:p>
            <a:pPr marL="0" indent="0">
              <a:buNone/>
            </a:pPr>
            <a:endParaRPr lang="en-US" dirty="0"/>
          </a:p>
          <a:p>
            <a:pPr marL="0" indent="0">
              <a:buNone/>
            </a:pPr>
            <a:endParaRPr lang="el-GR" dirty="0" smtClean="0"/>
          </a:p>
          <a:p>
            <a:pPr marL="0" indent="0">
              <a:buNone/>
            </a:pPr>
            <a:r>
              <a:rPr lang="el-GR" dirty="0" smtClean="0"/>
              <a:t>Και στη συνέχει</a:t>
            </a:r>
            <a:r>
              <a:rPr lang="el-GR" dirty="0"/>
              <a:t>α</a:t>
            </a:r>
            <a:r>
              <a:rPr lang="el-GR" dirty="0" smtClean="0"/>
              <a:t> να δείξετε </a:t>
            </a:r>
            <a:endParaRPr lang="en-US" dirty="0" smtClean="0"/>
          </a:p>
          <a:p>
            <a:endParaRPr lang="el-GR" dirty="0"/>
          </a:p>
          <a:p>
            <a:endParaRPr lang="en-US" dirty="0"/>
          </a:p>
          <a:p>
            <a:pPr marL="0" indent="0">
              <a:buNone/>
            </a:pPr>
            <a:endParaRPr lang="el-GR" dirty="0"/>
          </a:p>
          <a:p>
            <a:pPr marL="0" indent="0">
              <a:buNone/>
            </a:pPr>
            <a:r>
              <a:rPr lang="el-GR" dirty="0" smtClean="0"/>
              <a:t>Το φράγμα συσχετίζει τη απόσταση </a:t>
            </a:r>
            <a:r>
              <a:rPr lang="en-US" dirty="0" smtClean="0"/>
              <a:t>KL </a:t>
            </a:r>
            <a:r>
              <a:rPr lang="el-GR" dirty="0" smtClean="0"/>
              <a:t>με τη σταθμισμένη Ευκλείδια απόσταση. Να διερευνήσετε πειραματικά την εγγύτητα των παραπάνω αποστάσεων</a:t>
            </a:r>
            <a:endParaRPr lang="en-US" dirty="0" smtClean="0"/>
          </a:p>
          <a:p>
            <a:endParaRPr lang="en-US" dirty="0"/>
          </a:p>
          <a:p>
            <a:endParaRPr lang="el-GR" dirty="0" smtClean="0"/>
          </a:p>
          <a:p>
            <a:endParaRPr lang="el-GR" dirty="0"/>
          </a:p>
          <a:p>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2564904"/>
            <a:ext cx="3390900" cy="800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3861048"/>
            <a:ext cx="5753160" cy="75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4928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Σύνολο 1</a:t>
            </a:r>
            <a:endParaRPr lang="el-GR" dirty="0"/>
          </a:p>
        </p:txBody>
      </p:sp>
      <p:sp>
        <p:nvSpPr>
          <p:cNvPr id="3" name="Content Placeholder 2"/>
          <p:cNvSpPr>
            <a:spLocks noGrp="1"/>
          </p:cNvSpPr>
          <p:nvPr>
            <p:ph idx="1"/>
          </p:nvPr>
        </p:nvSpPr>
        <p:spPr/>
        <p:txBody>
          <a:bodyPr/>
          <a:lstStyle/>
          <a:p>
            <a:r>
              <a:rPr lang="el-GR" b="1" u="sng" dirty="0" smtClean="0"/>
              <a:t>Ασκηση 9</a:t>
            </a:r>
          </a:p>
          <a:p>
            <a:r>
              <a:rPr lang="el-GR" dirty="0" smtClean="0"/>
              <a:t>Να αποδείξετε τις επόμενες ανισότητες</a:t>
            </a:r>
          </a:p>
          <a:p>
            <a:endParaRPr lang="el-GR" dirty="0" smtClean="0"/>
          </a:p>
          <a:p>
            <a:endParaRPr lang="el-GR" dirty="0"/>
          </a:p>
          <a:p>
            <a:endParaRPr lang="el-GR" dirty="0" smtClean="0"/>
          </a:p>
          <a:p>
            <a:endParaRPr lang="el-GR" dirty="0"/>
          </a:p>
          <a:p>
            <a:endParaRPr lang="el-GR" dirty="0" smtClean="0"/>
          </a:p>
          <a:p>
            <a:endParaRPr lang="el-GR"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3025" y="2800350"/>
            <a:ext cx="6457950" cy="125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21518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486</Words>
  <Application>Microsoft Office PowerPoint</Application>
  <PresentationFormat>On-screen Show (4:3)</PresentationFormat>
  <Paragraphs>87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Ασκήσεις  Θεωρία πληροφορίας και στοιχεία κωδίκων</vt:lpstr>
      <vt:lpstr>Σύνολο 1</vt:lpstr>
      <vt:lpstr>Σύνολο 1</vt:lpstr>
      <vt:lpstr>Σύνολο 1</vt:lpstr>
      <vt:lpstr>Σύνολο 1</vt:lpstr>
      <vt:lpstr>Σύνολο 1</vt:lpstr>
      <vt:lpstr>Σύνολο 1</vt:lpstr>
      <vt:lpstr>Σύνολο 1</vt:lpstr>
      <vt:lpstr>Σύνολο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Ασκήσεις</dc:title>
  <dc:creator>kalou</dc:creator>
  <cp:lastModifiedBy>kalou</cp:lastModifiedBy>
  <cp:revision>13</cp:revision>
  <dcterms:created xsi:type="dcterms:W3CDTF">2016-03-02T17:49:50Z</dcterms:created>
  <dcterms:modified xsi:type="dcterms:W3CDTF">2016-03-09T16:26:32Z</dcterms:modified>
</cp:coreProperties>
</file>