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lou\Documents\MATLAB\english_alphabet_prob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38494216273521"/>
          <c:y val="7.2904255848966967E-2"/>
          <c:w val="0.86463015408834054"/>
          <c:h val="0.6844258683901022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Sheet1!$B$1:$B$27</c:f>
              <c:strCache>
                <c:ptCount val="2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  <c:pt idx="18">
                  <c:v>s</c:v>
                </c:pt>
                <c:pt idx="19">
                  <c:v>t</c:v>
                </c:pt>
                <c:pt idx="20">
                  <c:v>u</c:v>
                </c:pt>
                <c:pt idx="21">
                  <c:v>v</c:v>
                </c:pt>
                <c:pt idx="22">
                  <c:v>w</c:v>
                </c:pt>
                <c:pt idx="23">
                  <c:v>x</c:v>
                </c:pt>
                <c:pt idx="24">
                  <c:v>y</c:v>
                </c:pt>
                <c:pt idx="25">
                  <c:v>z</c:v>
                </c:pt>
                <c:pt idx="26">
                  <c:v>-</c:v>
                </c:pt>
              </c:strCache>
            </c:strRef>
          </c:cat>
          <c:val>
            <c:numRef>
              <c:f>Sheet1!$C$1:$C$27</c:f>
              <c:numCache>
                <c:formatCode>General</c:formatCode>
                <c:ptCount val="27"/>
                <c:pt idx="0">
                  <c:v>5.7500000000000002E-2</c:v>
                </c:pt>
                <c:pt idx="1">
                  <c:v>1.2800000000000001E-2</c:v>
                </c:pt>
                <c:pt idx="2">
                  <c:v>2.63E-2</c:v>
                </c:pt>
                <c:pt idx="3">
                  <c:v>2.8500000000000001E-2</c:v>
                </c:pt>
                <c:pt idx="4">
                  <c:v>9.1300000000000006E-2</c:v>
                </c:pt>
                <c:pt idx="5">
                  <c:v>1.7299999999999999E-2</c:v>
                </c:pt>
                <c:pt idx="6">
                  <c:v>1.3299999999999999E-2</c:v>
                </c:pt>
                <c:pt idx="7">
                  <c:v>3.1300000000000001E-2</c:v>
                </c:pt>
                <c:pt idx="8">
                  <c:v>5.9900000000000002E-2</c:v>
                </c:pt>
                <c:pt idx="9">
                  <c:v>5.9999999999999995E-4</c:v>
                </c:pt>
                <c:pt idx="10">
                  <c:v>8.3999999999999995E-3</c:v>
                </c:pt>
                <c:pt idx="11">
                  <c:v>3.3500000000000002E-2</c:v>
                </c:pt>
                <c:pt idx="12">
                  <c:v>2.35E-2</c:v>
                </c:pt>
                <c:pt idx="13">
                  <c:v>5.96E-2</c:v>
                </c:pt>
                <c:pt idx="14">
                  <c:v>6.8900000000000003E-2</c:v>
                </c:pt>
                <c:pt idx="15">
                  <c:v>1.9199999999999998E-2</c:v>
                </c:pt>
                <c:pt idx="16">
                  <c:v>8.0000000000000004E-4</c:v>
                </c:pt>
                <c:pt idx="17">
                  <c:v>5.0799999999999998E-2</c:v>
                </c:pt>
                <c:pt idx="18">
                  <c:v>5.67E-2</c:v>
                </c:pt>
                <c:pt idx="19">
                  <c:v>7.0599999999999996E-2</c:v>
                </c:pt>
                <c:pt idx="20">
                  <c:v>3.3399999999999999E-2</c:v>
                </c:pt>
                <c:pt idx="21">
                  <c:v>6.8999999999999999E-3</c:v>
                </c:pt>
                <c:pt idx="22">
                  <c:v>1.1900000000000001E-2</c:v>
                </c:pt>
                <c:pt idx="23">
                  <c:v>7.3000000000000001E-3</c:v>
                </c:pt>
                <c:pt idx="24">
                  <c:v>1.6400000000000001E-2</c:v>
                </c:pt>
                <c:pt idx="25">
                  <c:v>6.9999999999999999E-4</c:v>
                </c:pt>
                <c:pt idx="26">
                  <c:v>0.1928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587072"/>
        <c:axId val="184197120"/>
      </c:barChart>
      <c:catAx>
        <c:axId val="147587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84197120"/>
        <c:crosses val="autoZero"/>
        <c:auto val="1"/>
        <c:lblAlgn val="ctr"/>
        <c:lblOffset val="100"/>
        <c:noMultiLvlLbl val="0"/>
      </c:catAx>
      <c:valAx>
        <c:axId val="184197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587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24319172113291"/>
          <c:y val="4.3056623931623933E-2"/>
          <c:w val="0.73119291338582681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Sheet1!$E$2:$E$28</c:f>
              <c:strCache>
                <c:ptCount val="27"/>
                <c:pt idx="0">
                  <c:v>-</c:v>
                </c:pt>
                <c:pt idx="1">
                  <c:v>e</c:v>
                </c:pt>
                <c:pt idx="2">
                  <c:v>t</c:v>
                </c:pt>
                <c:pt idx="3">
                  <c:v>o</c:v>
                </c:pt>
                <c:pt idx="4">
                  <c:v> </c:v>
                </c:pt>
                <c:pt idx="5">
                  <c:v>n</c:v>
                </c:pt>
                <c:pt idx="6">
                  <c:v>a</c:v>
                </c:pt>
                <c:pt idx="7">
                  <c:v>s</c:v>
                </c:pt>
                <c:pt idx="8">
                  <c:v>r</c:v>
                </c:pt>
                <c:pt idx="9">
                  <c:v>l</c:v>
                </c:pt>
                <c:pt idx="10">
                  <c:v>u</c:v>
                </c:pt>
                <c:pt idx="11">
                  <c:v>h</c:v>
                </c:pt>
                <c:pt idx="12">
                  <c:v>d</c:v>
                </c:pt>
                <c:pt idx="13">
                  <c:v>c</c:v>
                </c:pt>
                <c:pt idx="14">
                  <c:v>m</c:v>
                </c:pt>
                <c:pt idx="15">
                  <c:v>p</c:v>
                </c:pt>
                <c:pt idx="16">
                  <c:v>f</c:v>
                </c:pt>
                <c:pt idx="17">
                  <c:v>y</c:v>
                </c:pt>
                <c:pt idx="18">
                  <c:v>g</c:v>
                </c:pt>
                <c:pt idx="19">
                  <c:v>b</c:v>
                </c:pt>
                <c:pt idx="20">
                  <c:v>w</c:v>
                </c:pt>
                <c:pt idx="21">
                  <c:v>k</c:v>
                </c:pt>
                <c:pt idx="22">
                  <c:v>x</c:v>
                </c:pt>
                <c:pt idx="23">
                  <c:v>v</c:v>
                </c:pt>
                <c:pt idx="24">
                  <c:v>q</c:v>
                </c:pt>
                <c:pt idx="25">
                  <c:v>z</c:v>
                </c:pt>
                <c:pt idx="26">
                  <c:v>j</c:v>
                </c:pt>
              </c:strCache>
            </c:strRef>
          </c:cat>
          <c:val>
            <c:numRef>
              <c:f>Sheet1!$F$2:$F$28</c:f>
              <c:numCache>
                <c:formatCode>General</c:formatCode>
                <c:ptCount val="27"/>
                <c:pt idx="0">
                  <c:v>0.1928</c:v>
                </c:pt>
                <c:pt idx="1">
                  <c:v>9.1300000000000006E-2</c:v>
                </c:pt>
                <c:pt idx="2">
                  <c:v>7.0599999999999996E-2</c:v>
                </c:pt>
                <c:pt idx="3">
                  <c:v>6.8900000000000003E-2</c:v>
                </c:pt>
                <c:pt idx="4">
                  <c:v>5.9900000000000002E-2</c:v>
                </c:pt>
                <c:pt idx="5">
                  <c:v>5.96E-2</c:v>
                </c:pt>
                <c:pt idx="6">
                  <c:v>5.7500000000000002E-2</c:v>
                </c:pt>
                <c:pt idx="7">
                  <c:v>5.67E-2</c:v>
                </c:pt>
                <c:pt idx="8">
                  <c:v>5.0799999999999998E-2</c:v>
                </c:pt>
                <c:pt idx="9">
                  <c:v>3.3500000000000002E-2</c:v>
                </c:pt>
                <c:pt idx="10">
                  <c:v>3.3399999999999999E-2</c:v>
                </c:pt>
                <c:pt idx="11">
                  <c:v>3.1300000000000001E-2</c:v>
                </c:pt>
                <c:pt idx="12">
                  <c:v>2.8500000000000001E-2</c:v>
                </c:pt>
                <c:pt idx="13">
                  <c:v>2.63E-2</c:v>
                </c:pt>
                <c:pt idx="14">
                  <c:v>2.35E-2</c:v>
                </c:pt>
                <c:pt idx="15">
                  <c:v>1.9199999999999998E-2</c:v>
                </c:pt>
                <c:pt idx="16">
                  <c:v>1.7299999999999999E-2</c:v>
                </c:pt>
                <c:pt idx="17">
                  <c:v>1.6400000000000001E-2</c:v>
                </c:pt>
                <c:pt idx="18">
                  <c:v>1.3299999999999999E-2</c:v>
                </c:pt>
                <c:pt idx="19">
                  <c:v>1.2800000000000001E-2</c:v>
                </c:pt>
                <c:pt idx="20">
                  <c:v>1.1900000000000001E-2</c:v>
                </c:pt>
                <c:pt idx="21">
                  <c:v>8.3999999999999995E-3</c:v>
                </c:pt>
                <c:pt idx="22">
                  <c:v>7.3000000000000001E-3</c:v>
                </c:pt>
                <c:pt idx="23">
                  <c:v>6.8999999999999999E-3</c:v>
                </c:pt>
                <c:pt idx="24">
                  <c:v>8.0000000000000004E-4</c:v>
                </c:pt>
                <c:pt idx="25">
                  <c:v>6.9999999999999999E-4</c:v>
                </c:pt>
                <c:pt idx="26">
                  <c:v>5.9999999999999995E-4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03808"/>
        <c:axId val="184203456"/>
      </c:barChart>
      <c:catAx>
        <c:axId val="120503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84203456"/>
        <c:crosses val="autoZero"/>
        <c:auto val="1"/>
        <c:lblAlgn val="ctr"/>
        <c:lblOffset val="100"/>
        <c:noMultiLvlLbl val="0"/>
      </c:catAx>
      <c:valAx>
        <c:axId val="184203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0503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4D186-D92B-4305-A731-D4AC6645973C}" type="datetimeFigureOut">
              <a:rPr lang="el-GR" smtClean="0"/>
              <a:t>29/2/2016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48B74-1C4F-48C0-9954-8B13D6EA74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25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B8609-5EE4-4F8E-8C80-488BBA6149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</a:t>
            </a:r>
            <a:r>
              <a:rPr lang="en-US" baseline="0" dirty="0" smtClean="0"/>
              <a:t> kay pdf; find Fig. 2.1; copy and paste in excel; file: </a:t>
            </a:r>
            <a:r>
              <a:rPr lang="en-US" baseline="0" dirty="0" err="1" smtClean="0"/>
              <a:t>english_alphabet_proba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barchart</a:t>
            </a:r>
            <a:endParaRPr lang="el-GR" dirty="0" smtClean="0"/>
          </a:p>
          <a:p>
            <a:r>
              <a:rPr lang="el-GR" dirty="0" smtClean="0"/>
              <a:t>Αντιγραφή του αγγλικού αλφαβήτου απο </a:t>
            </a:r>
            <a:r>
              <a:rPr lang="en-US" dirty="0" smtClean="0"/>
              <a:t>Kay Fig. 2.1 </a:t>
            </a:r>
            <a:r>
              <a:rPr lang="el-GR" dirty="0" smtClean="0"/>
              <a:t>στο </a:t>
            </a:r>
            <a:r>
              <a:rPr lang="en-US" dirty="0" smtClean="0"/>
              <a:t>excel</a:t>
            </a:r>
            <a:endParaRPr lang="el-GR" dirty="0" smtClean="0"/>
          </a:p>
          <a:p>
            <a:r>
              <a:rPr lang="en-US" dirty="0" smtClean="0"/>
              <a:t>Bar charts </a:t>
            </a:r>
            <a:r>
              <a:rPr lang="el-GR" dirty="0" smtClean="0"/>
              <a:t>στο </a:t>
            </a:r>
            <a:r>
              <a:rPr lang="en-US" dirty="0" smtClean="0"/>
              <a:t>excel </a:t>
            </a:r>
            <a:r>
              <a:rPr lang="el-GR" dirty="0" smtClean="0"/>
              <a:t>με τα γράμματα, τις πιθανότητες και την ίδια πληροφορία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B8609-5EE4-4F8E-8C80-488BBA6149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5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87">
              <a:defRPr/>
            </a:pPr>
            <a:r>
              <a:rPr lang="en-US" dirty="0" smtClean="0"/>
              <a:t>(</a:t>
            </a:r>
            <a:r>
              <a:rPr lang="el-GR" dirty="0" smtClean="0"/>
              <a:t>προσοχή στα ‘ , καλλίτερα στον </a:t>
            </a:r>
            <a:r>
              <a:rPr lang="en-US" dirty="0" err="1" smtClean="0"/>
              <a:t>matlab</a:t>
            </a:r>
            <a:r>
              <a:rPr lang="en-US" dirty="0" smtClean="0"/>
              <a:t> editor)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B8609-5EE4-4F8E-8C80-488BBA6149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9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9FD7-F9FD-40C4-A6B1-3CE82FBD67E8}" type="datetimeFigureOut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284-83ED-4FF6-AFC4-EE788FECD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038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9FD7-F9FD-40C4-A6B1-3CE82FBD67E8}" type="datetimeFigureOut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284-83ED-4FF6-AFC4-EE788FECD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111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9FD7-F9FD-40C4-A6B1-3CE82FBD67E8}" type="datetimeFigureOut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284-83ED-4FF6-AFC4-EE788FECD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260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9FD7-F9FD-40C4-A6B1-3CE82FBD67E8}" type="datetimeFigureOut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284-83ED-4FF6-AFC4-EE788FECD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456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9FD7-F9FD-40C4-A6B1-3CE82FBD67E8}" type="datetimeFigureOut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284-83ED-4FF6-AFC4-EE788FECD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176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9FD7-F9FD-40C4-A6B1-3CE82FBD67E8}" type="datetimeFigureOut">
              <a:rPr lang="el-GR" smtClean="0"/>
              <a:t>29/2/2016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284-83ED-4FF6-AFC4-EE788FECD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12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9FD7-F9FD-40C4-A6B1-3CE82FBD67E8}" type="datetimeFigureOut">
              <a:rPr lang="el-GR" smtClean="0"/>
              <a:t>29/2/2016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284-83ED-4FF6-AFC4-EE788FECD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944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9FD7-F9FD-40C4-A6B1-3CE82FBD67E8}" type="datetimeFigureOut">
              <a:rPr lang="el-GR" smtClean="0"/>
              <a:t>29/2/2016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284-83ED-4FF6-AFC4-EE788FECD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732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9FD7-F9FD-40C4-A6B1-3CE82FBD67E8}" type="datetimeFigureOut">
              <a:rPr lang="el-GR" smtClean="0"/>
              <a:t>29/2/2016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284-83ED-4FF6-AFC4-EE788FECD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248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9FD7-F9FD-40C4-A6B1-3CE82FBD67E8}" type="datetimeFigureOut">
              <a:rPr lang="el-GR" smtClean="0"/>
              <a:t>29/2/2016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284-83ED-4FF6-AFC4-EE788FECD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9FD7-F9FD-40C4-A6B1-3CE82FBD67E8}" type="datetimeFigureOut">
              <a:rPr lang="el-GR" smtClean="0"/>
              <a:t>29/2/2016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284-83ED-4FF6-AFC4-EE788FECD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326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E9FD7-F9FD-40C4-A6B1-3CE82FBD67E8}" type="datetimeFigureOut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1F284-83ED-4FF6-AFC4-EE788FECD4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103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Θεωρία πληροφορίας και στοιχεία κωδίκων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Ν. Καλουπτσίδης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l-GR" b="1" dirty="0" smtClean="0">
                <a:solidFill>
                  <a:schemeClr val="tx1"/>
                </a:solidFill>
              </a:rPr>
              <a:t>Εαρινό εξάμηνο 2016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DCBC-8F9A-4D4A-8B70-AAE3CEC4B7A2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030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Κεντρικά θέματα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l-GR" dirty="0"/>
              <a:t>Ποιό είναι το όριο </a:t>
            </a:r>
            <a:r>
              <a:rPr lang="el-GR" dirty="0" smtClean="0"/>
              <a:t> </a:t>
            </a:r>
            <a:r>
              <a:rPr lang="el-GR" dirty="0"/>
              <a:t>με το οποίο μεταφέρεται </a:t>
            </a:r>
            <a:r>
              <a:rPr lang="el-GR" dirty="0" smtClean="0"/>
              <a:t>πληροφορία</a:t>
            </a:r>
            <a:r>
              <a:rPr lang="en-US" dirty="0" smtClean="0"/>
              <a:t> </a:t>
            </a:r>
            <a:r>
              <a:rPr lang="el-GR" dirty="0" smtClean="0"/>
              <a:t>με απόλυτη ασφάλεια μεταξύ </a:t>
            </a:r>
            <a:r>
              <a:rPr lang="el-GR" dirty="0"/>
              <a:t>δύο κόμβων? Απάντηση </a:t>
            </a:r>
            <a:r>
              <a:rPr lang="en-US" dirty="0"/>
              <a:t>Shannon </a:t>
            </a:r>
            <a:r>
              <a:rPr lang="en-US" dirty="0" smtClean="0"/>
              <a:t>194</a:t>
            </a:r>
            <a:r>
              <a:rPr lang="el-GR" dirty="0" smtClean="0"/>
              <a:t>5</a:t>
            </a:r>
          </a:p>
          <a:p>
            <a:pPr marL="0" lvl="0" indent="0" algn="ctr">
              <a:buNone/>
            </a:pPr>
            <a:r>
              <a:rPr lang="el-GR" dirty="0" smtClean="0"/>
              <a:t> </a:t>
            </a:r>
            <a:r>
              <a:rPr lang="el-GR" b="1" dirty="0" smtClean="0"/>
              <a:t>Χωρητικότητα μυστικότητας (</a:t>
            </a:r>
            <a:r>
              <a:rPr lang="en-US" b="1" dirty="0" smtClean="0"/>
              <a:t>secrecy capacity)</a:t>
            </a:r>
            <a:endParaRPr lang="en-US" b="1" dirty="0"/>
          </a:p>
          <a:p>
            <a:r>
              <a:rPr lang="en-US" dirty="0"/>
              <a:t>“A Mathematical Theory of Cryptography” </a:t>
            </a:r>
            <a:r>
              <a:rPr lang="en-US" dirty="0" smtClean="0"/>
              <a:t> </a:t>
            </a:r>
            <a:r>
              <a:rPr lang="en-US" dirty="0"/>
              <a:t>1945; </a:t>
            </a:r>
            <a:endParaRPr lang="el-GR" dirty="0" smtClean="0"/>
          </a:p>
          <a:p>
            <a:r>
              <a:rPr lang="el-GR" dirty="0" smtClean="0"/>
              <a:t>αρχικά σε εμπιστευτική μορφή εμφανίζεται στη βιβλιογραφία το</a:t>
            </a:r>
            <a:r>
              <a:rPr lang="en-US" dirty="0" smtClean="0"/>
              <a:t> </a:t>
            </a:r>
            <a:r>
              <a:rPr lang="en-US" dirty="0"/>
              <a:t>1949 </a:t>
            </a:r>
            <a:r>
              <a:rPr lang="el-GR" dirty="0" smtClean="0"/>
              <a:t>ως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b="1" dirty="0" smtClean="0"/>
              <a:t>“Communication</a:t>
            </a:r>
            <a:r>
              <a:rPr lang="el-GR" b="1" dirty="0" smtClean="0"/>
              <a:t> </a:t>
            </a:r>
            <a:r>
              <a:rPr lang="en-US" b="1" dirty="0" smtClean="0"/>
              <a:t>Theory </a:t>
            </a:r>
            <a:r>
              <a:rPr lang="en-US" b="1" dirty="0"/>
              <a:t>of Secrecy Systems</a:t>
            </a:r>
            <a:r>
              <a:rPr lang="en-US" b="1" dirty="0" smtClean="0"/>
              <a:t>”</a:t>
            </a:r>
            <a:r>
              <a:rPr lang="en-US" b="1" i="1" dirty="0"/>
              <a:t> Bell Syst. Tech. J</a:t>
            </a:r>
            <a:r>
              <a:rPr lang="en-US" b="1" i="1" dirty="0" smtClean="0"/>
              <a:t>.</a:t>
            </a:r>
            <a:r>
              <a:rPr lang="en-US" b="1" dirty="0" smtClean="0"/>
              <a:t>,</a:t>
            </a:r>
            <a:r>
              <a:rPr lang="el-GR" b="1" dirty="0" smtClean="0"/>
              <a:t> </a:t>
            </a:r>
            <a:r>
              <a:rPr lang="nl-NL" b="1" dirty="0" smtClean="0"/>
              <a:t>vol</a:t>
            </a:r>
            <a:r>
              <a:rPr lang="nl-NL" b="1" dirty="0"/>
              <a:t>. 28, pp. 656–715, 1949</a:t>
            </a:r>
            <a:r>
              <a:rPr lang="nl-NL" dirty="0" smtClean="0"/>
              <a:t>.</a:t>
            </a:r>
            <a:r>
              <a:rPr lang="el-GR" dirty="0" smtClean="0"/>
              <a:t> </a:t>
            </a:r>
          </a:p>
          <a:p>
            <a:r>
              <a:rPr lang="el-GR" dirty="0" smtClean="0"/>
              <a:t>και μετατρέπει τη κρυπτογραφία απο τέχνη σε επιστήμη.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66AB-3D4E-4D58-94A8-D91742CCE018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57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Μερικά ορόσημα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1970</a:t>
            </a:r>
            <a:r>
              <a:rPr lang="en-US" dirty="0" smtClean="0"/>
              <a:t>: Data encryption standard</a:t>
            </a:r>
            <a:r>
              <a:rPr lang="el-GR" dirty="0" smtClean="0"/>
              <a:t> </a:t>
            </a:r>
            <a:r>
              <a:rPr lang="en-US" dirty="0" err="1" smtClean="0"/>
              <a:t>Feistel</a:t>
            </a:r>
            <a:r>
              <a:rPr lang="en-US" dirty="0" smtClean="0"/>
              <a:t> IBM, </a:t>
            </a:r>
            <a:r>
              <a:rPr lang="el-GR" dirty="0" smtClean="0"/>
              <a:t>κρυπτογραφικό πρότυπο για εμπορικές εφαρμογές </a:t>
            </a:r>
            <a:endParaRPr lang="en-US" dirty="0" smtClean="0"/>
          </a:p>
          <a:p>
            <a:r>
              <a:rPr lang="en-US" dirty="0" smtClean="0"/>
              <a:t>19</a:t>
            </a:r>
            <a:r>
              <a:rPr lang="el-GR" dirty="0" smtClean="0"/>
              <a:t>76</a:t>
            </a:r>
            <a:r>
              <a:rPr lang="en-US" dirty="0" smtClean="0"/>
              <a:t>: Hellman and </a:t>
            </a:r>
            <a:r>
              <a:rPr lang="en-US" dirty="0" err="1" smtClean="0"/>
              <a:t>Diffie</a:t>
            </a:r>
            <a:r>
              <a:rPr lang="en-US" dirty="0" smtClean="0"/>
              <a:t> New directions in cryptography, Proc. IEEE, </a:t>
            </a:r>
            <a:r>
              <a:rPr lang="el-GR" dirty="0" smtClean="0"/>
              <a:t>εισάγουν τα </a:t>
            </a:r>
            <a:r>
              <a:rPr lang="el-GR" dirty="0"/>
              <a:t>κ</a:t>
            </a:r>
            <a:r>
              <a:rPr lang="el-GR" dirty="0" smtClean="0"/>
              <a:t>ρυπτοσυστήματα δημόσιου κλειδιού και προτείνουν μέθοδο για την ανταλλαγή κλειδιών</a:t>
            </a:r>
          </a:p>
          <a:p>
            <a:r>
              <a:rPr lang="el-GR" dirty="0" smtClean="0"/>
              <a:t>1978</a:t>
            </a:r>
            <a:r>
              <a:rPr lang="en-US" dirty="0" smtClean="0"/>
              <a:t>: </a:t>
            </a:r>
            <a:r>
              <a:rPr lang="en-US" dirty="0" err="1" smtClean="0"/>
              <a:t>Rivest</a:t>
            </a:r>
            <a:r>
              <a:rPr lang="en-US" dirty="0" smtClean="0"/>
              <a:t>, Shamir </a:t>
            </a:r>
            <a:r>
              <a:rPr lang="en-US" dirty="0" err="1" smtClean="0"/>
              <a:t>Adleman</a:t>
            </a:r>
            <a:r>
              <a:rPr lang="en-US" dirty="0" smtClean="0"/>
              <a:t>,</a:t>
            </a:r>
            <a:r>
              <a:rPr lang="el-GR" dirty="0" smtClean="0"/>
              <a:t> προτείνουν το </a:t>
            </a:r>
            <a:r>
              <a:rPr lang="en-US" dirty="0" smtClean="0"/>
              <a:t>RSA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πρώτο πρακτικό σχήμα δημόσιου κλειδιού</a:t>
            </a:r>
            <a:r>
              <a:rPr lang="en-US" dirty="0" smtClean="0"/>
              <a:t>, </a:t>
            </a:r>
            <a:r>
              <a:rPr lang="el-GR" dirty="0" smtClean="0"/>
              <a:t>βασίζεται </a:t>
            </a:r>
          </a:p>
          <a:p>
            <a:r>
              <a:rPr lang="el-GR" dirty="0" smtClean="0"/>
              <a:t>1985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dirty="0" smtClean="0"/>
              <a:t>El Gamal </a:t>
            </a:r>
            <a:r>
              <a:rPr lang="el-GR" dirty="0" smtClean="0"/>
              <a:t>Ψηφιακές υπογραφές</a:t>
            </a:r>
            <a:r>
              <a:rPr lang="en-US" dirty="0" smtClean="0"/>
              <a:t>, </a:t>
            </a:r>
            <a:r>
              <a:rPr lang="el-GR" dirty="0" smtClean="0"/>
              <a:t>πρότυπο το 1991</a:t>
            </a:r>
          </a:p>
          <a:p>
            <a:r>
              <a:rPr lang="en-US" dirty="0" smtClean="0"/>
              <a:t>2001: J. </a:t>
            </a:r>
            <a:r>
              <a:rPr lang="en-US" dirty="0" err="1"/>
              <a:t>Daemen</a:t>
            </a:r>
            <a:r>
              <a:rPr lang="en-US" dirty="0"/>
              <a:t> and </a:t>
            </a:r>
            <a:r>
              <a:rPr lang="en-US" dirty="0" smtClean="0"/>
              <a:t>V. </a:t>
            </a:r>
            <a:r>
              <a:rPr lang="en-US" dirty="0" err="1" smtClean="0"/>
              <a:t>Rijmen</a:t>
            </a:r>
            <a:r>
              <a:rPr lang="en-US" dirty="0" smtClean="0"/>
              <a:t>, Advanced Encryption Standard, </a:t>
            </a:r>
            <a:r>
              <a:rPr lang="el-GR" dirty="0" smtClean="0"/>
              <a:t>υιοθετείται απο το </a:t>
            </a:r>
            <a:r>
              <a:rPr lang="en-US" dirty="0" smtClean="0"/>
              <a:t>NIST</a:t>
            </a:r>
            <a:endParaRPr lang="el-GR" dirty="0" smtClean="0"/>
          </a:p>
          <a:p>
            <a:r>
              <a:rPr lang="el-GR" dirty="0" smtClean="0"/>
              <a:t>Σήμερα αντιπαράθεση </a:t>
            </a:r>
            <a:r>
              <a:rPr lang="en-US" dirty="0" smtClean="0"/>
              <a:t>Apple Microsoft</a:t>
            </a:r>
            <a:r>
              <a:rPr lang="el-GR" dirty="0" smtClean="0"/>
              <a:t> και ομοσπονδιακών οργάνων για τη διασφάλιση του απορρήτου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D1DA-49A0-4045-A559-5D4AA18C09FF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524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Εύρος </a:t>
            </a:r>
            <a:r>
              <a:rPr lang="el-GR" b="1" dirty="0"/>
              <a:t>πεδίου </a:t>
            </a:r>
            <a:r>
              <a:rPr lang="el-GR" b="1" dirty="0" smtClean="0"/>
              <a:t>εφαρμογών</a:t>
            </a:r>
            <a:r>
              <a:rPr lang="en-US" b="1" dirty="0" smtClean="0"/>
              <a:t>: </a:t>
            </a:r>
            <a:r>
              <a:rPr lang="el-GR" b="1" dirty="0" smtClean="0"/>
              <a:t>Βιολογία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Τα γονίδια ενσωματώνουν πληροφορία και καθιστούν δυνατές διαδικασίες ανάγνωσης και εγγραφής</a:t>
            </a:r>
          </a:p>
          <a:p>
            <a:r>
              <a:rPr lang="en-US" dirty="0" smtClean="0"/>
              <a:t>To </a:t>
            </a:r>
            <a:r>
              <a:rPr lang="el-GR" dirty="0" smtClean="0"/>
              <a:t>ανθρώπινο σώμα</a:t>
            </a:r>
            <a:r>
              <a:rPr lang="en-US" dirty="0" smtClean="0"/>
              <a:t>:</a:t>
            </a:r>
            <a:r>
              <a:rPr lang="el-GR" dirty="0" smtClean="0"/>
              <a:t> επεξεργαστής πληροφορίας,</a:t>
            </a:r>
            <a:endParaRPr lang="en-US" dirty="0" smtClean="0"/>
          </a:p>
          <a:p>
            <a:r>
              <a:rPr lang="el-GR" dirty="0" smtClean="0"/>
              <a:t> η μνήμη ενυπάρχει όχι μόνο στον εγκέφαλο αλλά σε κάθε κύτταρο.</a:t>
            </a:r>
            <a:endParaRPr lang="en-US" dirty="0" smtClean="0"/>
          </a:p>
          <a:p>
            <a:r>
              <a:rPr lang="el-GR" dirty="0" smtClean="0"/>
              <a:t> Το </a:t>
            </a:r>
            <a:r>
              <a:rPr lang="en-US" dirty="0" smtClean="0"/>
              <a:t>DNA </a:t>
            </a:r>
            <a:r>
              <a:rPr lang="el-GR" dirty="0" smtClean="0"/>
              <a:t>είναι το κατ’εξοχήν πληροφοριακό μόριο, ένα αλφάβητο και ένας κώδικας. </a:t>
            </a:r>
            <a:endParaRPr lang="en-US" dirty="0" smtClean="0"/>
          </a:p>
          <a:p>
            <a:r>
              <a:rPr lang="el-GR" dirty="0" smtClean="0"/>
              <a:t>Τα κύτταρα αποτελούν κόμβους σέ ένα σύνθετο επικοινωνιακό δίκτυο, οπου λαμβάνουν μεταδίδουν κωδικοποιούν και αποκωδικοποιούν μηνύματα. </a:t>
            </a:r>
          </a:p>
          <a:p>
            <a:r>
              <a:rPr lang="el-GR" dirty="0" smtClean="0"/>
              <a:t>Η ίδια η εξέλιξη αποτελεί μια συνεχή ανταλλαγή μηνυμάτων μεταξύ οργανισμού και περιβάλλοντος.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92E6-BDC8-40E6-A69B-677B43671DA4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29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Εύρος πεδίου εφαρμογών</a:t>
            </a:r>
            <a:r>
              <a:rPr lang="en-US" b="1" dirty="0" smtClean="0"/>
              <a:t>:</a:t>
            </a:r>
            <a:r>
              <a:rPr lang="el-GR" b="1" dirty="0" smtClean="0"/>
              <a:t> Φυσική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J. Wheeler </a:t>
            </a:r>
            <a:r>
              <a:rPr lang="el-GR" dirty="0" smtClean="0"/>
              <a:t>τελευταίος συνεργάτης του </a:t>
            </a:r>
            <a:r>
              <a:rPr lang="en-US" dirty="0" smtClean="0"/>
              <a:t>Einstein </a:t>
            </a:r>
            <a:r>
              <a:rPr lang="el-GR" dirty="0" smtClean="0"/>
              <a:t>και του </a:t>
            </a:r>
            <a:r>
              <a:rPr lang="en-US" dirty="0" smtClean="0"/>
              <a:t>Bohr: It from Bit</a:t>
            </a:r>
            <a:r>
              <a:rPr lang="el-GR" dirty="0" smtClean="0"/>
              <a:t>.</a:t>
            </a:r>
          </a:p>
          <a:p>
            <a:r>
              <a:rPr lang="el-GR" dirty="0" smtClean="0"/>
              <a:t> Η πληροφορία γεννά κάθε αυτό</a:t>
            </a:r>
            <a:r>
              <a:rPr lang="en-US" dirty="0" smtClean="0"/>
              <a:t>: </a:t>
            </a:r>
            <a:r>
              <a:rPr lang="el-GR" dirty="0" smtClean="0"/>
              <a:t>κάθε υλικό σωματίδιο, κάθε δύναμη, κάθε πεδίο.</a:t>
            </a:r>
          </a:p>
          <a:p>
            <a:r>
              <a:rPr lang="el-GR" dirty="0" smtClean="0"/>
              <a:t> Η πραγματικότητα προκύπτει απο τη διατύπωση ερωτήσεων ναι</a:t>
            </a:r>
            <a:r>
              <a:rPr lang="en-US" dirty="0" smtClean="0"/>
              <a:t>/</a:t>
            </a:r>
            <a:r>
              <a:rPr lang="el-GR" dirty="0" smtClean="0"/>
              <a:t>οχι, </a:t>
            </a:r>
          </a:p>
          <a:p>
            <a:r>
              <a:rPr lang="el-GR" dirty="0" smtClean="0"/>
              <a:t>το σύμπαν είναι μια μηχανή επεξεργασίας πληροφορίας</a:t>
            </a:r>
            <a:r>
              <a:rPr lang="en-US" dirty="0" smtClean="0"/>
              <a:t>:</a:t>
            </a:r>
            <a:r>
              <a:rPr lang="el-GR" dirty="0" smtClean="0"/>
              <a:t> φωτόνια ηλεκτρόνια και άλλα σωματίδια ανταλλάσσουν </a:t>
            </a:r>
            <a:r>
              <a:rPr lang="en-US" dirty="0" smtClean="0"/>
              <a:t>bits </a:t>
            </a:r>
            <a:r>
              <a:rPr lang="el-GR" dirty="0" smtClean="0"/>
              <a:t> μεταδίδουν κβαντικές καταστάσεις και οι φυσικοί νόμοι είναι αλγόριθμοι. </a:t>
            </a:r>
            <a:endParaRPr lang="en-US" dirty="0" smtClean="0"/>
          </a:p>
          <a:p>
            <a:r>
              <a:rPr lang="el-GR" dirty="0" smtClean="0"/>
              <a:t>Το σύμπαν υπολογίζει το πεπρωμένο του.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0182-F5EF-4BFD-BEEE-158070E77702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537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Εύρος πεδίου εφαρμογών</a:t>
            </a:r>
            <a:r>
              <a:rPr lang="en-US" b="1" dirty="0" smtClean="0"/>
              <a:t>: </a:t>
            </a:r>
            <a:r>
              <a:rPr lang="el-GR" b="1" dirty="0" smtClean="0"/>
              <a:t>Χρηματοοικονομική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χρήμα εξελίσσεται απο την υλική μορφή σε </a:t>
            </a:r>
            <a:r>
              <a:rPr lang="en-US" dirty="0" smtClean="0"/>
              <a:t>bits, </a:t>
            </a:r>
            <a:r>
              <a:rPr lang="el-GR" dirty="0" smtClean="0"/>
              <a:t>αποθηκεύεται και μεταδίδεται στο παγκοσμιοποιημένο χρηματοπιστωτικό σύστημα. </a:t>
            </a:r>
            <a:endParaRPr lang="en-US" dirty="0" smtClean="0"/>
          </a:p>
          <a:p>
            <a:r>
              <a:rPr lang="el-GR" dirty="0" smtClean="0"/>
              <a:t>Ανταλλαγή πληροφορίας σχετικά με το ποιός χρωστά τι.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3A55-21E7-4295-AAD6-BA98DB1F21FA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73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Οργάνωση μαθήματος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4857403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Προαπαιτούμενες </a:t>
            </a:r>
            <a:r>
              <a:rPr lang="el-GR" b="1" dirty="0" smtClean="0"/>
              <a:t>γνώσεις</a:t>
            </a:r>
            <a:r>
              <a:rPr lang="el-GR" dirty="0"/>
              <a:t> </a:t>
            </a:r>
            <a:endParaRPr lang="en-US" dirty="0"/>
          </a:p>
          <a:p>
            <a:pPr lvl="0"/>
            <a:r>
              <a:rPr lang="el-GR" dirty="0"/>
              <a:t>Ανάλυση </a:t>
            </a:r>
            <a:endParaRPr lang="en-US" dirty="0"/>
          </a:p>
          <a:p>
            <a:pPr lvl="0"/>
            <a:r>
              <a:rPr lang="el-GR" dirty="0"/>
              <a:t>Στοιχεία </a:t>
            </a:r>
            <a:r>
              <a:rPr lang="el-GR" dirty="0" smtClean="0"/>
              <a:t>Γραμμικής Αλγεβρας </a:t>
            </a:r>
            <a:endParaRPr lang="en-US" dirty="0"/>
          </a:p>
          <a:p>
            <a:pPr lvl="0"/>
            <a:r>
              <a:rPr lang="el-GR" dirty="0"/>
              <a:t>Στοιχεία Πιθανοτήτων  </a:t>
            </a:r>
            <a:endParaRPr lang="en-US" dirty="0"/>
          </a:p>
          <a:p>
            <a:r>
              <a:rPr lang="el-GR" dirty="0"/>
              <a:t> </a:t>
            </a:r>
            <a:r>
              <a:rPr lang="el-GR" b="1" dirty="0" smtClean="0"/>
              <a:t>Αξιολόγηση</a:t>
            </a:r>
            <a:r>
              <a:rPr lang="el-GR" b="1" dirty="0"/>
              <a:t> </a:t>
            </a:r>
            <a:endParaRPr lang="en-US" b="1" dirty="0"/>
          </a:p>
          <a:p>
            <a:r>
              <a:rPr lang="el-GR" dirty="0"/>
              <a:t>6 σύνολα ασκήσεων για τη </a:t>
            </a:r>
            <a:r>
              <a:rPr lang="el-GR" dirty="0" smtClean="0"/>
              <a:t>καλ</a:t>
            </a:r>
            <a:r>
              <a:rPr lang="el-GR" dirty="0"/>
              <a:t>λ</a:t>
            </a:r>
            <a:r>
              <a:rPr lang="el-GR" dirty="0" smtClean="0"/>
              <a:t>ίτερη </a:t>
            </a:r>
            <a:r>
              <a:rPr lang="el-GR" dirty="0"/>
              <a:t>αφομοίωση των εννοιών και την ενίσχυση των θεωρητικών υπολογιστικών και πειραματικών δεξιοτήτων με το </a:t>
            </a:r>
            <a:r>
              <a:rPr lang="en-US" dirty="0"/>
              <a:t>MATLAB </a:t>
            </a:r>
          </a:p>
          <a:p>
            <a:r>
              <a:rPr lang="el-GR" dirty="0"/>
              <a:t>Τελικές εξετάσεις 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B8CA-95BD-4680-A8CE-17B6D18C8185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08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9800" dirty="0" smtClean="0"/>
              <a:t>Μάθημα 1. </a:t>
            </a:r>
            <a:r>
              <a:rPr lang="el-GR" sz="9800" dirty="0"/>
              <a:t>Μέτρα πληροφορίας </a:t>
            </a:r>
            <a:r>
              <a:rPr lang="el-GR" sz="9800" dirty="0" smtClean="0"/>
              <a:t>και </a:t>
            </a:r>
            <a:r>
              <a:rPr lang="el-GR" sz="9800" dirty="0"/>
              <a:t>ιδιότητες: εντροπία, αμοιβαία πληροφορία, </a:t>
            </a:r>
            <a:r>
              <a:rPr lang="el-GR" sz="9800" dirty="0" smtClean="0"/>
              <a:t>σχετική εντροπία</a:t>
            </a:r>
            <a:endParaRPr lang="el-GR" sz="9800" dirty="0"/>
          </a:p>
          <a:p>
            <a:r>
              <a:rPr lang="el-GR" sz="9800" dirty="0" smtClean="0"/>
              <a:t>Μάθημα 2. </a:t>
            </a:r>
            <a:r>
              <a:rPr lang="el-GR" sz="9800" dirty="0"/>
              <a:t>Τυπικότητα και ιδιότητα της ασυμπτωτικής </a:t>
            </a:r>
            <a:r>
              <a:rPr lang="el-GR" sz="9800" dirty="0" smtClean="0"/>
              <a:t>ισοδιαμέρισης</a:t>
            </a:r>
          </a:p>
          <a:p>
            <a:r>
              <a:rPr lang="el-GR" sz="9800" dirty="0"/>
              <a:t>Μάθημα </a:t>
            </a:r>
            <a:r>
              <a:rPr lang="el-GR" sz="9800" dirty="0" smtClean="0"/>
              <a:t>3. </a:t>
            </a:r>
            <a:r>
              <a:rPr lang="el-GR" sz="9800" dirty="0"/>
              <a:t>Γραμμικοί κώδικες, ιδιότητες, κώδικες Hamming</a:t>
            </a:r>
          </a:p>
          <a:p>
            <a:r>
              <a:rPr lang="el-GR" sz="9800" dirty="0" smtClean="0"/>
              <a:t>Μάθημα 4:</a:t>
            </a:r>
            <a:r>
              <a:rPr lang="el-GR" sz="9800" dirty="0"/>
              <a:t>  Στατικές (εργοδικές ) πηγές και ρυθμός </a:t>
            </a:r>
            <a:r>
              <a:rPr lang="el-GR" sz="9800" dirty="0" smtClean="0"/>
              <a:t>εντροπίας</a:t>
            </a:r>
          </a:p>
          <a:p>
            <a:r>
              <a:rPr lang="el-GR" sz="9800" dirty="0"/>
              <a:t>Μάθημα 5</a:t>
            </a:r>
            <a:r>
              <a:rPr lang="el-GR" sz="9800" dirty="0" smtClean="0"/>
              <a:t>. </a:t>
            </a:r>
            <a:r>
              <a:rPr lang="el-GR" sz="9800" dirty="0"/>
              <a:t>Συγκεραστικοί κώδικες, trellis </a:t>
            </a:r>
            <a:r>
              <a:rPr lang="el-GR" sz="9800" dirty="0" smtClean="0"/>
              <a:t>αποκωδικοποίηση </a:t>
            </a:r>
            <a:r>
              <a:rPr lang="el-GR" sz="9800" dirty="0"/>
              <a:t>και αλγόριθμος </a:t>
            </a:r>
            <a:r>
              <a:rPr lang="el-GR" sz="9800" dirty="0" smtClean="0"/>
              <a:t>Viterbi</a:t>
            </a:r>
            <a:endParaRPr lang="el-GR" sz="9800" dirty="0"/>
          </a:p>
          <a:p>
            <a:r>
              <a:rPr lang="el-GR" sz="9800" dirty="0" smtClean="0"/>
              <a:t>Μάθημα 6.</a:t>
            </a:r>
            <a:r>
              <a:rPr lang="el-GR" sz="9800" dirty="0"/>
              <a:t>  Συμπίεση πηγής χωρίς απώλειες</a:t>
            </a:r>
            <a:r>
              <a:rPr lang="el-GR" sz="9800" dirty="0" smtClean="0"/>
              <a:t>, </a:t>
            </a:r>
            <a:r>
              <a:rPr lang="el-GR" sz="9800" dirty="0"/>
              <a:t>όρια </a:t>
            </a:r>
            <a:r>
              <a:rPr lang="el-GR" sz="9800" dirty="0" smtClean="0"/>
              <a:t>συμπίεσης </a:t>
            </a:r>
          </a:p>
          <a:p>
            <a:pPr marL="0" indent="0">
              <a:buNone/>
            </a:pPr>
            <a:r>
              <a:rPr lang="el-GR" sz="9800" dirty="0"/>
              <a:t/>
            </a:r>
            <a:br>
              <a:rPr lang="el-GR" sz="9800" dirty="0"/>
            </a:br>
            <a:endParaRPr lang="en-US" sz="9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DEEA-B02E-4A1C-B669-1A078A818CE2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854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l-GR" dirty="0"/>
          </a:p>
          <a:p>
            <a:r>
              <a:rPr lang="el-GR" sz="9800" dirty="0"/>
              <a:t>Μάθημα </a:t>
            </a:r>
            <a:r>
              <a:rPr lang="el-GR" sz="9800" dirty="0" smtClean="0"/>
              <a:t>7: </a:t>
            </a:r>
            <a:r>
              <a:rPr lang="el-GR" sz="9800" dirty="0"/>
              <a:t>Χωρητικότητα καναλιού και ιδιότητες, θεώρημα κωδικοποίησης </a:t>
            </a:r>
            <a:r>
              <a:rPr lang="el-GR" sz="9800" dirty="0" smtClean="0"/>
              <a:t>καναλιού, </a:t>
            </a:r>
            <a:r>
              <a:rPr lang="el-GR" sz="9800" dirty="0"/>
              <a:t>επιτευξιμότητα, απο κοινού τυπικότητα. </a:t>
            </a:r>
            <a:endParaRPr lang="el-GR" sz="9800" dirty="0" smtClean="0"/>
          </a:p>
          <a:p>
            <a:r>
              <a:rPr lang="el-GR" sz="9800" dirty="0" smtClean="0"/>
              <a:t>Μάθημα 8</a:t>
            </a:r>
            <a:r>
              <a:rPr lang="en-US" sz="9800" dirty="0" smtClean="0"/>
              <a:t>: </a:t>
            </a:r>
            <a:r>
              <a:rPr lang="el-GR" sz="9800" dirty="0" smtClean="0"/>
              <a:t>Κρυπτοσυστήματα και χωρητικότητα μυστικότητας,  αρχιτεκτονικές εμπιστευτικότητας. </a:t>
            </a:r>
          </a:p>
          <a:p>
            <a:r>
              <a:rPr lang="el-GR" sz="9800" dirty="0" smtClean="0"/>
              <a:t>Μάθημα 9. </a:t>
            </a:r>
            <a:r>
              <a:rPr lang="el-GR" sz="9800" dirty="0"/>
              <a:t>Πηγές και κανάλια συνεχούς </a:t>
            </a:r>
            <a:r>
              <a:rPr lang="el-GR" sz="9800" dirty="0" smtClean="0"/>
              <a:t>πλάτους, </a:t>
            </a:r>
            <a:r>
              <a:rPr lang="el-GR" sz="9800" dirty="0"/>
              <a:t>διαφορική εντροπία, αμοιβαία πληροφορία και </a:t>
            </a:r>
            <a:r>
              <a:rPr lang="el-GR" sz="9800" dirty="0" smtClean="0"/>
              <a:t>ιδιότητες.</a:t>
            </a:r>
          </a:p>
          <a:p>
            <a:r>
              <a:rPr lang="el-GR" sz="9800" dirty="0" smtClean="0"/>
              <a:t>Μάθημα 10. Χωρητικότητα Γκαουσιανού καναλιού</a:t>
            </a:r>
          </a:p>
          <a:p>
            <a:r>
              <a:rPr lang="el-GR" sz="9800" dirty="0" smtClean="0"/>
              <a:t> Μάθημα 11. Κωδικοποίηση πηγής, </a:t>
            </a:r>
            <a:r>
              <a:rPr lang="el-GR" sz="9800" dirty="0"/>
              <a:t>αριθμητικοί κώδικες και </a:t>
            </a:r>
            <a:r>
              <a:rPr lang="el-GR" sz="9800" dirty="0" smtClean="0"/>
              <a:t>αλγόριθμος </a:t>
            </a:r>
            <a:r>
              <a:rPr lang="el-GR" sz="9800" dirty="0"/>
              <a:t>Lempel </a:t>
            </a:r>
            <a:r>
              <a:rPr lang="el-GR" sz="9800" dirty="0" smtClean="0"/>
              <a:t>Ziv.</a:t>
            </a:r>
            <a:endParaRPr lang="el-GR" sz="9800" dirty="0"/>
          </a:p>
          <a:p>
            <a:endParaRPr lang="en-US" sz="9800" dirty="0"/>
          </a:p>
          <a:p>
            <a:endParaRPr lang="en-US" sz="9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CAC-17EB-4F10-AE13-623544DC363E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6267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sz="6700" dirty="0"/>
              <a:t>Μαθημα </a:t>
            </a:r>
            <a:r>
              <a:rPr lang="el-GR" sz="6700" dirty="0" smtClean="0"/>
              <a:t>12. </a:t>
            </a:r>
            <a:r>
              <a:rPr lang="el-GR" sz="6700" dirty="0"/>
              <a:t>Εισαγωγή στη θεωρία ρυθμού παραμόρφωσης κα συμπίεση με απώλειες</a:t>
            </a:r>
          </a:p>
          <a:p>
            <a:r>
              <a:rPr lang="el-GR" sz="6700" dirty="0" smtClean="0"/>
              <a:t>Μάθημα 13 </a:t>
            </a:r>
            <a:r>
              <a:rPr lang="el-GR" sz="6700" dirty="0"/>
              <a:t>Κώδικες turbo, επαναληπτική αποκωδικοποίηση και αλγόριθμος BCJR</a:t>
            </a:r>
          </a:p>
          <a:p>
            <a:r>
              <a:rPr lang="el-GR" sz="6700" dirty="0"/>
              <a:t>Μάθημα </a:t>
            </a:r>
            <a:r>
              <a:rPr lang="el-GR" sz="6700" dirty="0" smtClean="0"/>
              <a:t>14.Κώδικες LDPC, γράφος Tanner, </a:t>
            </a:r>
            <a:r>
              <a:rPr lang="el-GR" sz="6700" dirty="0"/>
              <a:t>αποκωδικοποίηση </a:t>
            </a:r>
            <a:r>
              <a:rPr lang="el-GR" sz="6700" dirty="0" smtClean="0"/>
              <a:t>με μεταβίβαση μηνυμάτων</a:t>
            </a:r>
            <a:endParaRPr lang="en-US" sz="6700" dirty="0" smtClean="0"/>
          </a:p>
          <a:p>
            <a:r>
              <a:rPr lang="el-GR" sz="6700" dirty="0" smtClean="0"/>
              <a:t>Μάθημα 15. Η θεωρία πληροφορίας και κωδίκων σήμερα,</a:t>
            </a:r>
            <a:r>
              <a:rPr lang="en-US" sz="6700" dirty="0" smtClean="0"/>
              <a:t> </a:t>
            </a:r>
            <a:r>
              <a:rPr lang="el-GR" sz="6700" dirty="0" smtClean="0"/>
              <a:t>μερικές τάσεις και εξελίξεις.</a:t>
            </a:r>
            <a:endParaRPr lang="el-GR" sz="67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1D0-9FEB-44F8-A32E-6E4CBA4689DC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089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T. Cover and  J. Thomas: Elements of Information Theory, Wiley Second Edition 2006</a:t>
            </a:r>
          </a:p>
          <a:p>
            <a:r>
              <a:rPr lang="en-US" dirty="0" smtClean="0"/>
              <a:t>D. MacKay: Information Theory, Inference and Learning algorithms, Cambridge </a:t>
            </a:r>
            <a:r>
              <a:rPr lang="en-US" dirty="0" err="1" smtClean="0"/>
              <a:t>Univ</a:t>
            </a:r>
            <a:r>
              <a:rPr lang="el-GR" dirty="0" smtClean="0"/>
              <a:t>.</a:t>
            </a:r>
            <a:r>
              <a:rPr lang="en-US" dirty="0" smtClean="0"/>
              <a:t> Press, 2005 (free, online)</a:t>
            </a:r>
            <a:endParaRPr lang="el-GR" dirty="0" smtClean="0"/>
          </a:p>
          <a:p>
            <a:r>
              <a:rPr lang="en-US" dirty="0" smtClean="0"/>
              <a:t>Lin and Costello: Error control coding, Pearson Prentice Hall, 2</a:t>
            </a:r>
            <a:r>
              <a:rPr lang="en-US" baseline="30000" dirty="0" smtClean="0"/>
              <a:t>nd</a:t>
            </a:r>
            <a:r>
              <a:rPr lang="en-US" dirty="0" smtClean="0"/>
              <a:t> Edition, 2004.</a:t>
            </a:r>
          </a:p>
          <a:p>
            <a:r>
              <a:rPr lang="en-US" dirty="0" smtClean="0"/>
              <a:t>T. Moon: Error correction coding, mathematical methods and algorithms, Wiley 2005. </a:t>
            </a:r>
            <a:endParaRPr lang="el-GR" dirty="0" smtClean="0"/>
          </a:p>
          <a:p>
            <a:r>
              <a:rPr lang="en-US" dirty="0" smtClean="0"/>
              <a:t>IEEE Transactions on Information Theory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4DB6-0A35-403C-A99D-71A847C22D29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270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Claude Shannon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1916-2001</a:t>
            </a:r>
            <a:endParaRPr lang="en-US" dirty="0"/>
          </a:p>
        </p:txBody>
      </p:sp>
      <p:sp>
        <p:nvSpPr>
          <p:cNvPr id="4" name="AutoShape 4" descr="Αποτέλεσμα εικόνας για Claude Shannon picture"/>
          <p:cNvSpPr>
            <a:spLocks noChangeAspect="1" noChangeArrowheads="1"/>
          </p:cNvSpPr>
          <p:nvPr/>
        </p:nvSpPr>
        <p:spPr bwMode="auto">
          <a:xfrm>
            <a:off x="155575" y="-547688"/>
            <a:ext cx="94297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16" y="1988840"/>
            <a:ext cx="4176000" cy="369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8BD-2C7D-4E0B-A1EE-42ED01333925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806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Ενότητα 1</a:t>
            </a:r>
            <a:r>
              <a:rPr lang="en-US" dirty="0" smtClean="0"/>
              <a:t>: </a:t>
            </a:r>
            <a:r>
              <a:rPr lang="el-GR" dirty="0" smtClean="0"/>
              <a:t>Πληροφοριακά μέτρα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Πηγές, κανάλια και μετάδοση πληροφοριακών ροών </a:t>
            </a:r>
            <a:r>
              <a:rPr lang="en-US" dirty="0" smtClean="0"/>
              <a:t>: </a:t>
            </a:r>
            <a:r>
              <a:rPr lang="el-GR" dirty="0" smtClean="0"/>
              <a:t>Πιθανοτική περιγραφή</a:t>
            </a:r>
          </a:p>
          <a:p>
            <a:r>
              <a:rPr lang="el-GR" dirty="0" smtClean="0"/>
              <a:t>Πληροφοριακά μέτρα</a:t>
            </a:r>
            <a:r>
              <a:rPr lang="en-US" dirty="0" smtClean="0"/>
              <a:t>: </a:t>
            </a:r>
            <a:r>
              <a:rPr lang="el-GR" dirty="0" smtClean="0"/>
              <a:t>Εντροπία, δεσμευμένη εντροπία, σχετική εντροπία, αμοιβαία πληροφορία</a:t>
            </a:r>
          </a:p>
          <a:p>
            <a:r>
              <a:rPr lang="el-GR" b="1" dirty="0" smtClean="0"/>
              <a:t>Φροντιστήριο Φ1</a:t>
            </a:r>
            <a:r>
              <a:rPr lang="en-US" dirty="0" smtClean="0"/>
              <a:t>: </a:t>
            </a:r>
            <a:r>
              <a:rPr lang="el-GR" dirty="0" smtClean="0"/>
              <a:t>Ενδεχόμενα, πιθανότητες, διακριτές τυχαίες μεταβλητές,</a:t>
            </a:r>
            <a:r>
              <a:rPr lang="en-US" dirty="0" smtClean="0"/>
              <a:t> </a:t>
            </a:r>
            <a:r>
              <a:rPr lang="el-GR" dirty="0" smtClean="0"/>
              <a:t>δεσμευμένη πιθανότητα, ανεξαρτησία, νόμος ολικής πιθανότητας, τύπος </a:t>
            </a:r>
            <a:r>
              <a:rPr lang="en-US" dirty="0" err="1" smtClean="0"/>
              <a:t>Bayes</a:t>
            </a:r>
            <a:r>
              <a:rPr lang="el-GR" dirty="0" smtClean="0"/>
              <a:t> </a:t>
            </a:r>
            <a:r>
              <a:rPr lang="en-US" dirty="0" smtClean="0"/>
              <a:t>(ref: Introduction to Probability, D. </a:t>
            </a:r>
            <a:r>
              <a:rPr lang="en-US" dirty="0" err="1" smtClean="0"/>
              <a:t>Bertsekas</a:t>
            </a:r>
            <a:r>
              <a:rPr lang="en-US" dirty="0" smtClean="0"/>
              <a:t> and J. </a:t>
            </a:r>
            <a:r>
              <a:rPr lang="en-US" dirty="0" err="1" smtClean="0"/>
              <a:t>Tsitsiklis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edition)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FD1A-7AF2-4F45-AFA9-2051AB57CE33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074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</a:t>
            </a:r>
            <a:r>
              <a:rPr lang="en-US" dirty="0" smtClean="0"/>
              <a:t>: </a:t>
            </a:r>
            <a:r>
              <a:rPr lang="el-GR" dirty="0" smtClean="0"/>
              <a:t>βασική περιγραφή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Αρχεία</a:t>
            </a:r>
            <a:r>
              <a:rPr lang="en-US" dirty="0" smtClean="0"/>
              <a:t>: </a:t>
            </a:r>
            <a:r>
              <a:rPr lang="el-GR" dirty="0" smtClean="0"/>
              <a:t>κείμενα φυσικών γλωσσών</a:t>
            </a:r>
            <a:r>
              <a:rPr lang="en-US" dirty="0" smtClean="0"/>
              <a:t>:</a:t>
            </a:r>
            <a:r>
              <a:rPr lang="el-GR" dirty="0" smtClean="0"/>
              <a:t> μηνύματα ως ακολουθίες γραμμάτων </a:t>
            </a:r>
          </a:p>
          <a:p>
            <a:r>
              <a:rPr lang="el-GR" dirty="0" smtClean="0"/>
              <a:t>Εικόνες</a:t>
            </a:r>
            <a:r>
              <a:rPr lang="en-US" dirty="0" smtClean="0"/>
              <a:t>: </a:t>
            </a:r>
            <a:r>
              <a:rPr lang="el-GR" dirty="0" smtClean="0"/>
              <a:t>χωρικές ακολουθίες </a:t>
            </a:r>
            <a:r>
              <a:rPr lang="en-US" dirty="0" smtClean="0"/>
              <a:t>pixels: </a:t>
            </a:r>
            <a:r>
              <a:rPr lang="el-GR" dirty="0" smtClean="0"/>
              <a:t>τιμές έντασης (γκρί) ή διανύσματα με τις τιμές των 3 βασικών χρωμάτων)</a:t>
            </a:r>
          </a:p>
          <a:p>
            <a:r>
              <a:rPr lang="el-GR" dirty="0" smtClean="0"/>
              <a:t> </a:t>
            </a:r>
            <a:r>
              <a:rPr lang="en-US" dirty="0" smtClean="0"/>
              <a:t>Video: </a:t>
            </a:r>
            <a:r>
              <a:rPr lang="el-GR" dirty="0" smtClean="0"/>
              <a:t>χωροχρονικές ακολουθίες </a:t>
            </a:r>
            <a:r>
              <a:rPr lang="en-US" dirty="0" smtClean="0"/>
              <a:t>pixels.</a:t>
            </a:r>
          </a:p>
          <a:p>
            <a:r>
              <a:rPr lang="el-GR" dirty="0" smtClean="0"/>
              <a:t>Ομιλία</a:t>
            </a:r>
            <a:r>
              <a:rPr lang="en-US" dirty="0" smtClean="0"/>
              <a:t>: </a:t>
            </a:r>
            <a:r>
              <a:rPr lang="el-GR" dirty="0" smtClean="0"/>
              <a:t>χρονοσειρά τιμών έντασης του ήχου.</a:t>
            </a:r>
            <a:endParaRPr lang="en-US" dirty="0" smtClean="0"/>
          </a:p>
          <a:p>
            <a:r>
              <a:rPr lang="el-GR" dirty="0" smtClean="0"/>
              <a:t>Δίκτυα αισθητήρων</a:t>
            </a:r>
            <a:r>
              <a:rPr lang="en-US" dirty="0" smtClean="0"/>
              <a:t>:</a:t>
            </a:r>
            <a:r>
              <a:rPr lang="el-GR" dirty="0" smtClean="0"/>
              <a:t> μετρήσεις με αριθμητικές (θερμοκρασία, υγρασία) και κατηγορικές (πχ. </a:t>
            </a:r>
            <a:r>
              <a:rPr lang="el-GR" dirty="0"/>
              <a:t>κ</a:t>
            </a:r>
            <a:r>
              <a:rPr lang="el-GR" dirty="0" smtClean="0"/>
              <a:t>ωδικός περιοχής) μεταβλητές</a:t>
            </a:r>
            <a:endParaRPr lang="en-US" dirty="0" smtClean="0"/>
          </a:p>
          <a:p>
            <a:r>
              <a:rPr lang="el-GR" b="1" dirty="0" smtClean="0"/>
              <a:t>Ενιαίος τρόπος περιγραφής</a:t>
            </a:r>
            <a:r>
              <a:rPr lang="en-US" dirty="0" smtClean="0"/>
              <a:t>:</a:t>
            </a:r>
            <a:r>
              <a:rPr lang="el-GR" dirty="0"/>
              <a:t> </a:t>
            </a:r>
            <a:r>
              <a:rPr lang="el-GR" dirty="0" smtClean="0"/>
              <a:t>Αναπαράσταση με τυχαία διανύσματα σε πεπερασμένα ή μη υποσύνολα του </a:t>
            </a:r>
            <a:r>
              <a:rPr lang="en-US" dirty="0" err="1" smtClean="0"/>
              <a:t>R^n</a:t>
            </a: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endParaRPr lang="el-GR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D451-160E-46D8-8C5C-9EA754C503EE}" type="datetime1">
              <a:rPr lang="el-GR" smtClean="0"/>
              <a:t>29/2/2016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409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Τυχαίες μεταβλητές</a:t>
            </a:r>
            <a:r>
              <a:rPr lang="en-US" dirty="0"/>
              <a:t>: </a:t>
            </a:r>
            <a:r>
              <a:rPr lang="el-GR" dirty="0"/>
              <a:t>αλφάβητο και γράμματα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436576"/>
              </p:ext>
            </p:extLst>
          </p:nvPr>
        </p:nvGraphicFramePr>
        <p:xfrm>
          <a:off x="395536" y="2276872"/>
          <a:ext cx="424847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382766" cy="224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456875"/>
              </p:ext>
            </p:extLst>
          </p:nvPr>
        </p:nvGraphicFramePr>
        <p:xfrm>
          <a:off x="1043608" y="4581128"/>
          <a:ext cx="7344000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5385-9BED-478E-A35E-DDE630C94E06}" type="datetime1">
              <a:rPr lang="el-GR" smtClean="0"/>
              <a:t>29/2/2016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336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Εικόν</a:t>
            </a:r>
            <a:r>
              <a:rPr lang="el-GR" dirty="0"/>
              <a:t>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imread</a:t>
            </a:r>
            <a:r>
              <a:rPr lang="en-US" dirty="0" smtClean="0"/>
              <a:t>(‘</a:t>
            </a:r>
            <a:r>
              <a:rPr lang="en-US" dirty="0" err="1" smtClean="0"/>
              <a:t>pout.tif</a:t>
            </a:r>
            <a:r>
              <a:rPr lang="en-US" dirty="0" smtClean="0"/>
              <a:t>’);</a:t>
            </a:r>
          </a:p>
          <a:p>
            <a:r>
              <a:rPr lang="el-GR" dirty="0" smtClean="0"/>
              <a:t>Εικόνα έντασης (ή γκρι)</a:t>
            </a:r>
            <a:r>
              <a:rPr lang="en-US" dirty="0" smtClean="0"/>
              <a:t>: </a:t>
            </a:r>
            <a:r>
              <a:rPr lang="el-GR" dirty="0" smtClean="0"/>
              <a:t>πίνακας 291 Χ 240 με κβαντιστή 8 </a:t>
            </a:r>
            <a:r>
              <a:rPr lang="en-US" dirty="0" smtClean="0"/>
              <a:t>bits (uint8)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mshow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counts,x</a:t>
            </a:r>
            <a:r>
              <a:rPr lang="en-US" dirty="0" smtClean="0"/>
              <a:t>]=</a:t>
            </a:r>
            <a:r>
              <a:rPr lang="en-US" dirty="0" err="1" smtClean="0"/>
              <a:t>imhist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);</a:t>
            </a:r>
          </a:p>
          <a:p>
            <a:r>
              <a:rPr lang="en-US" dirty="0" smtClean="0"/>
              <a:t>stem(</a:t>
            </a:r>
            <a:r>
              <a:rPr lang="en-US" dirty="0" err="1" smtClean="0"/>
              <a:t>x,counts</a:t>
            </a:r>
            <a:r>
              <a:rPr lang="en-US" dirty="0" smtClean="0"/>
              <a:t>)</a:t>
            </a:r>
          </a:p>
          <a:p>
            <a:r>
              <a:rPr lang="el-GR" dirty="0" smtClean="0"/>
              <a:t>Συγκεντρωμένο ιστόγραμμα στο [0 1]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BB8A-042D-44A8-97A2-E4419507F60F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826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: </a:t>
            </a:r>
            <a:r>
              <a:rPr lang="el-GR" dirty="0" smtClean="0"/>
              <a:t>Εικόνα </a:t>
            </a:r>
            <a:r>
              <a:rPr lang="en-US" dirty="0" smtClean="0"/>
              <a:t>pout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5328000" cy="497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5900737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42BE-F84E-4B13-93CB-EF1FBB660F1C}" type="datetime1">
              <a:rPr lang="el-GR" smtClean="0"/>
              <a:t>29/2/2016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647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Παράδειγμα, ακουστικό σήμα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</a:t>
            </a:r>
            <a:r>
              <a:rPr lang="en-US" dirty="0" err="1" smtClean="0"/>
              <a:t>handel.mat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ound(</a:t>
            </a:r>
            <a:r>
              <a:rPr lang="en-US" dirty="0" err="1" smtClean="0"/>
              <a:t>y,Fs</a:t>
            </a:r>
            <a:r>
              <a:rPr lang="en-US" dirty="0" smtClean="0"/>
              <a:t>)</a:t>
            </a:r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45B-E704-47E5-9199-1D12B7DEEB89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354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trafficObj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VideoReader</a:t>
            </a:r>
            <a:r>
              <a:rPr lang="en-US" dirty="0" smtClean="0"/>
              <a:t>(‘traffic.mj2’) % Video </a:t>
            </a:r>
            <a:r>
              <a:rPr lang="en-US" dirty="0"/>
              <a:t>Parameters:  15.00 frames per second, RGB24 </a:t>
            </a:r>
            <a:r>
              <a:rPr lang="en-US" dirty="0" smtClean="0"/>
              <a:t>160x120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120 total video </a:t>
            </a:r>
            <a:r>
              <a:rPr lang="en-US" dirty="0" smtClean="0"/>
              <a:t>frames available.</a:t>
            </a:r>
          </a:p>
          <a:p>
            <a:r>
              <a:rPr lang="en-US" dirty="0" smtClean="0"/>
              <a:t>get(</a:t>
            </a:r>
            <a:r>
              <a:rPr lang="en-US" dirty="0" err="1" smtClean="0"/>
              <a:t>trafficObj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implay</a:t>
            </a:r>
            <a:r>
              <a:rPr lang="en-US" dirty="0" smtClean="0"/>
              <a:t>(‘traffic.mj2’)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E131-02D0-4F69-AF07-ECB6F3E4AE16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300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τυχαία </a:t>
            </a:r>
            <a:r>
              <a:rPr lang="el-GR" dirty="0"/>
              <a:t>διανύσματα μήκους </a:t>
            </a:r>
            <a:r>
              <a:rPr lang="el-GR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Από κοινού συνάρτηση πιθανότητας </a:t>
            </a:r>
            <a:r>
              <a:rPr lang="en-US" dirty="0" smtClean="0"/>
              <a:t>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r>
              <a:rPr lang="el-GR" dirty="0" smtClean="0"/>
              <a:t>, δεσμευμένη πιθανότητα</a:t>
            </a:r>
            <a:r>
              <a:rPr lang="en-US" dirty="0" smtClean="0"/>
              <a:t> 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  <a:r>
              <a:rPr lang="el-GR" dirty="0" smtClean="0"/>
              <a:t>, </a:t>
            </a:r>
          </a:p>
          <a:p>
            <a:r>
              <a:rPr lang="el-GR" dirty="0" smtClean="0"/>
              <a:t>Παραδείγματα</a:t>
            </a:r>
            <a:r>
              <a:rPr lang="en-US" dirty="0"/>
              <a:t>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Διγράμματα </a:t>
            </a:r>
            <a:r>
              <a:rPr lang="en-US" dirty="0" smtClean="0"/>
              <a:t>[X1 X2]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Σημειακό επικοινωνιακό κανάλι,</a:t>
            </a:r>
            <a:r>
              <a:rPr lang="en-US" dirty="0" smtClean="0"/>
              <a:t> </a:t>
            </a:r>
            <a:r>
              <a:rPr lang="el-GR" dirty="0"/>
              <a:t>ε</a:t>
            </a:r>
            <a:r>
              <a:rPr lang="el-GR" dirty="0" smtClean="0"/>
              <a:t>ίσοδος Χ, έξοδος Υ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dirty="0" smtClean="0"/>
              <a:t>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Εγγραφή και ανάγνωση αρχείων σε αποθηκευτικό μέσο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 </a:t>
            </a:r>
            <a:r>
              <a:rPr lang="en-US" dirty="0" smtClean="0"/>
              <a:t>E</a:t>
            </a:r>
            <a:r>
              <a:rPr lang="el-GR" dirty="0" smtClean="0"/>
              <a:t>νθόρυβες μετρήσεις αισθητήρα (Χ,Υ)</a:t>
            </a:r>
            <a:r>
              <a:rPr lang="en-US" dirty="0" smtClean="0"/>
              <a:t>: Y=HX+V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33EA-C0F7-4D63-9801-D8722271D7CA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1519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Τυχαία διανύσματα μήκους 2</a:t>
            </a:r>
            <a:r>
              <a:rPr lang="en-US" dirty="0" smtClean="0"/>
              <a:t>: </a:t>
            </a:r>
            <a:r>
              <a:rPr lang="el-GR" dirty="0" smtClean="0"/>
              <a:t>διγράμματα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12" y="2422181"/>
            <a:ext cx="6174976" cy="28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88024" y="3706447"/>
            <a:ext cx="3600399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l-GR" dirty="0"/>
              <a:t>Διγράμματα</a:t>
            </a:r>
            <a:r>
              <a:rPr lang="en-US" dirty="0"/>
              <a:t>: </a:t>
            </a:r>
            <a:r>
              <a:rPr lang="el-GR" dirty="0"/>
              <a:t>διαδοχικά γράμματα στο αγγλικό αλφάβητο</a:t>
            </a:r>
          </a:p>
          <a:p>
            <a:r>
              <a:rPr lang="el-GR" dirty="0"/>
              <a:t>Τα διατεταγμένα ζεύγη </a:t>
            </a:r>
            <a:r>
              <a:rPr lang="en-US" dirty="0"/>
              <a:t>ab, ac </a:t>
            </a:r>
            <a:r>
              <a:rPr lang="el-GR" dirty="0"/>
              <a:t>πιο πιθανά απο τα </a:t>
            </a:r>
            <a:r>
              <a:rPr lang="en-US" dirty="0"/>
              <a:t>aa, </a:t>
            </a:r>
            <a:r>
              <a:rPr lang="en-US" dirty="0" err="1"/>
              <a:t>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F435-A39F-4AAB-9165-0BFFC39351AE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5449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Τυχαία διανύσματα μήκους 2</a:t>
            </a:r>
            <a:r>
              <a:rPr lang="en-US" dirty="0"/>
              <a:t>: </a:t>
            </a:r>
            <a:r>
              <a:rPr lang="el-GR" dirty="0"/>
              <a:t>διγράμματα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597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9592" y="530120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y|x</a:t>
            </a:r>
            <a:r>
              <a:rPr lang="en-US" dirty="0"/>
              <a:t>=q) </a:t>
            </a:r>
            <a:r>
              <a:rPr lang="el-GR" dirty="0"/>
              <a:t>πιο πιθανά γράμματα </a:t>
            </a:r>
            <a:r>
              <a:rPr lang="en-US" dirty="0"/>
              <a:t>y </a:t>
            </a:r>
            <a:r>
              <a:rPr lang="el-GR" dirty="0"/>
              <a:t>να ακολουθήσουν το </a:t>
            </a:r>
            <a:r>
              <a:rPr lang="en-US" dirty="0"/>
              <a:t>q: u, - (</a:t>
            </a:r>
            <a:r>
              <a:rPr lang="el-GR" dirty="0"/>
              <a:t>λόγω χρήσης της </a:t>
            </a:r>
            <a:r>
              <a:rPr lang="en-US" dirty="0"/>
              <a:t>FAQ)</a:t>
            </a:r>
          </a:p>
          <a:p>
            <a:r>
              <a:rPr lang="en-US" dirty="0"/>
              <a:t>P(</a:t>
            </a:r>
            <a:r>
              <a:rPr lang="en-US" dirty="0" err="1"/>
              <a:t>x|y</a:t>
            </a:r>
            <a:r>
              <a:rPr lang="en-US" dirty="0"/>
              <a:t>=u) </a:t>
            </a:r>
            <a:r>
              <a:rPr lang="el-GR" dirty="0"/>
              <a:t>πιο πιθανά γράμματα </a:t>
            </a:r>
            <a:r>
              <a:rPr lang="en-US" dirty="0"/>
              <a:t>x</a:t>
            </a:r>
            <a:r>
              <a:rPr lang="el-GR" dirty="0"/>
              <a:t> να προηγηθούν του </a:t>
            </a:r>
            <a:r>
              <a:rPr lang="en-US" dirty="0"/>
              <a:t>u: n, o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4567-7BC4-4D5C-B797-399D399C7F84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13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Claude Shannon: </a:t>
            </a:r>
            <a:r>
              <a:rPr lang="el-GR" smtClean="0"/>
              <a:t>Θεμελιωτής της θεωρίας πληροφορίας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1948</a:t>
            </a:r>
            <a:r>
              <a:rPr lang="en-US" dirty="0" smtClean="0"/>
              <a:t>: </a:t>
            </a:r>
            <a:r>
              <a:rPr lang="el-GR" dirty="0" smtClean="0"/>
              <a:t>Ανακοινώνεται στα </a:t>
            </a:r>
            <a:r>
              <a:rPr lang="en-US" dirty="0" smtClean="0"/>
              <a:t>Bell Labs </a:t>
            </a:r>
            <a:r>
              <a:rPr lang="el-GR" dirty="0" smtClean="0"/>
              <a:t>η ανακάλυψη μικροσκοπικού ηλεκτρονικού ημιαγωγού , υποκατάστατο της λυχνίας κενού</a:t>
            </a:r>
            <a:r>
              <a:rPr lang="en-US" dirty="0" smtClean="0"/>
              <a:t>. M</a:t>
            </a:r>
            <a:r>
              <a:rPr lang="el-GR" dirty="0" smtClean="0"/>
              <a:t>ετά απο εσωτερική ψηφοφορία βαπτίζεται </a:t>
            </a:r>
            <a:r>
              <a:rPr lang="en-US" b="1" dirty="0" smtClean="0"/>
              <a:t>transistor</a:t>
            </a:r>
            <a:r>
              <a:rPr lang="el-GR" dirty="0" smtClean="0"/>
              <a:t> και σύντομα βραβεύεται με το βραβείο Ν</a:t>
            </a:r>
            <a:r>
              <a:rPr lang="en-US" dirty="0" err="1" smtClean="0"/>
              <a:t>obel</a:t>
            </a:r>
            <a:endParaRPr lang="en-US" dirty="0" smtClean="0"/>
          </a:p>
          <a:p>
            <a:r>
              <a:rPr lang="el-GR" b="1" dirty="0" smtClean="0"/>
              <a:t>Ομως τον ίδιο χρόνο</a:t>
            </a:r>
            <a:r>
              <a:rPr lang="en-US" dirty="0" smtClean="0"/>
              <a:t>: </a:t>
            </a:r>
            <a:r>
              <a:rPr lang="el-GR" dirty="0" smtClean="0"/>
              <a:t>Μια ακόμα πιο σημαντική ανακάλυψη ανακοινώνεται στο  περιοδικό </a:t>
            </a:r>
            <a:r>
              <a:rPr lang="en-US" dirty="0" smtClean="0"/>
              <a:t>Bell Systems Technical Journal</a:t>
            </a:r>
            <a:r>
              <a:rPr lang="el-GR" dirty="0" smtClean="0"/>
              <a:t> απο τον </a:t>
            </a:r>
            <a:r>
              <a:rPr lang="en-US" b="1" dirty="0" smtClean="0"/>
              <a:t>C. Shannon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A mathematical Theory of Communications Part I, II (80 </a:t>
            </a:r>
            <a:r>
              <a:rPr lang="el-GR" b="1" dirty="0" smtClean="0"/>
              <a:t>σελίδες).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9B15-1B29-4D7F-A3D5-3D3DEE3FDCD8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1496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Τυχαία διανύσματα μήκους </a:t>
            </a:r>
            <a:r>
              <a:rPr lang="en-US" dirty="0" smtClean="0"/>
              <a:t>n: </a:t>
            </a:r>
            <a:r>
              <a:rPr lang="el-GR" dirty="0" smtClean="0"/>
              <a:t>μηνύματα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βασικές πιθανολογικές έννοιες προκύπτουν ως άμεσες γενικεύσεις της </a:t>
            </a:r>
            <a:r>
              <a:rPr lang="en-US" dirty="0" smtClean="0"/>
              <a:t>n=2.</a:t>
            </a:r>
          </a:p>
          <a:p>
            <a:r>
              <a:rPr lang="el-GR" dirty="0" smtClean="0"/>
              <a:t>Απαγορευτική υπολογιστική πολυπλοκότητα οσο το </a:t>
            </a:r>
            <a:r>
              <a:rPr lang="en-US" dirty="0" smtClean="0"/>
              <a:t>n </a:t>
            </a:r>
            <a:r>
              <a:rPr lang="el-GR" dirty="0" smtClean="0"/>
              <a:t>αυξάνει</a:t>
            </a:r>
            <a:r>
              <a:rPr lang="en-US" dirty="0" smtClean="0"/>
              <a:t>: </a:t>
            </a:r>
            <a:r>
              <a:rPr lang="el-GR" dirty="0" smtClean="0"/>
              <a:t>καταφύγιο στη μαθηματική ανάλυση και στην εξομείωση 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EC87-44FD-444C-A5C6-C1DA6E827A9B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8525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Κατασκευή υποδειγμάτων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l-GR" dirty="0" smtClean="0"/>
              <a:t>Υποδείγματα</a:t>
            </a:r>
            <a:r>
              <a:rPr lang="en-US" dirty="0" smtClean="0"/>
              <a:t>: </a:t>
            </a:r>
            <a:r>
              <a:rPr lang="el-GR" dirty="0" smtClean="0"/>
              <a:t>Προσεγγιστικές περιγραφές του πραγματικού κόσμου, απλές στην αρχή για να αναδείξουν τα θεμελιώδη μεγέθη, σταδιακά πιο σύνθετ</a:t>
            </a:r>
            <a:r>
              <a:rPr lang="el-GR" dirty="0"/>
              <a:t>ε</a:t>
            </a:r>
            <a:r>
              <a:rPr lang="el-GR" dirty="0" smtClean="0"/>
              <a:t>ς για να προσεγγίσουν τη πραγματικότητα.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Αναπαράσταση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Συμπερασματολογία </a:t>
            </a:r>
            <a:r>
              <a:rPr lang="en-US" dirty="0"/>
              <a:t>(inference): </a:t>
            </a:r>
            <a:r>
              <a:rPr lang="el-GR" dirty="0"/>
              <a:t>Απάντηση σε σειρά από ερωτήσεις με μεθόδους και </a:t>
            </a:r>
            <a:r>
              <a:rPr lang="el-GR" dirty="0" smtClean="0"/>
              <a:t>αλγορίθμους,  (χρήση εξομείωσης)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Μάθηση (</a:t>
            </a:r>
            <a:r>
              <a:rPr lang="en-US" dirty="0" smtClean="0"/>
              <a:t>Learning)</a:t>
            </a:r>
            <a:r>
              <a:rPr lang="el-GR" dirty="0" smtClean="0"/>
              <a:t>, κατασκευή υποδείγματος </a:t>
            </a:r>
            <a:r>
              <a:rPr lang="el-GR" dirty="0"/>
              <a:t>με βάση διαθέσιμα </a:t>
            </a:r>
            <a:r>
              <a:rPr lang="el-GR" dirty="0" smtClean="0"/>
              <a:t>δεδομένα και μετρήσεις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DBE6-1071-4B92-8D30-95C6AA8C9A02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491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Απλουστευτικά υποδείγματα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Βασικά απλουστευτικά υποδείγματα στη θεωρία πληροφορίας και κωδίκων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Πηγές </a:t>
            </a:r>
            <a:r>
              <a:rPr lang="en-US" dirty="0" err="1"/>
              <a:t>i.i.d</a:t>
            </a:r>
            <a:r>
              <a:rPr lang="en-US" dirty="0"/>
              <a:t> </a:t>
            </a:r>
            <a:r>
              <a:rPr lang="el-GR" dirty="0"/>
              <a:t> (</a:t>
            </a:r>
            <a:r>
              <a:rPr lang="en-US" dirty="0"/>
              <a:t>independent and identically distributed (</a:t>
            </a:r>
            <a:r>
              <a:rPr lang="el-GR" dirty="0"/>
              <a:t>ανεξάρτητες και ταυτοτικά κατανεμημένες)</a:t>
            </a:r>
            <a:r>
              <a:rPr lang="en-US" dirty="0"/>
              <a:t> </a:t>
            </a:r>
            <a:r>
              <a:rPr lang="el-GR" dirty="0"/>
              <a:t>η πηγές χωρίς μνήμη (</a:t>
            </a:r>
            <a:r>
              <a:rPr lang="en-US" dirty="0"/>
              <a:t>DMS, discrete memoryless source</a:t>
            </a:r>
            <a:r>
              <a:rPr lang="en-US" dirty="0" smtClean="0"/>
              <a:t>)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Πηγές </a:t>
            </a:r>
            <a:r>
              <a:rPr lang="en-US" dirty="0" smtClean="0"/>
              <a:t>Markov 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Κρυφές πηγές </a:t>
            </a:r>
            <a:r>
              <a:rPr lang="en-US" dirty="0" smtClean="0"/>
              <a:t>Markov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Στάσιμες διαδικασίες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4406-8BC5-4450-B9E3-FC6D7BBF2E2F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4924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Εξομείωση πηγών </a:t>
            </a:r>
            <a:r>
              <a:rPr lang="en-US" dirty="0" err="1"/>
              <a:t>i.i.d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randsample</a:t>
            </a:r>
            <a:r>
              <a:rPr lang="el-GR" dirty="0" smtClean="0"/>
              <a:t> % βασίζεται στη περιγραφή γραμμάτων με χαρακτήρες</a:t>
            </a:r>
          </a:p>
          <a:p>
            <a:r>
              <a:rPr lang="en-US" dirty="0" smtClean="0"/>
              <a:t>x1=</a:t>
            </a:r>
            <a:r>
              <a:rPr lang="en-US" dirty="0" err="1" smtClean="0"/>
              <a:t>randsample</a:t>
            </a:r>
            <a:r>
              <a:rPr lang="en-US" dirty="0" smtClean="0"/>
              <a:t>(alphabet,200,</a:t>
            </a:r>
            <a:r>
              <a:rPr lang="en-US" dirty="0"/>
              <a:t>'true</a:t>
            </a:r>
            <a:r>
              <a:rPr lang="en-US" dirty="0" smtClean="0"/>
              <a:t>', </a:t>
            </a:r>
            <a:r>
              <a:rPr lang="en-US" dirty="0" err="1" smtClean="0"/>
              <a:t>letterprob</a:t>
            </a:r>
            <a:r>
              <a:rPr lang="en-US" dirty="0" smtClean="0"/>
              <a:t>);</a:t>
            </a:r>
          </a:p>
          <a:p>
            <a:r>
              <a:rPr lang="en-US" dirty="0" smtClean="0"/>
              <a:t>alphabet=</a:t>
            </a:r>
            <a:r>
              <a:rPr lang="el-GR" dirty="0" smtClean="0"/>
              <a:t>αλφάβητο σε χαρακτήρες</a:t>
            </a:r>
            <a:r>
              <a:rPr lang="en-US" dirty="0" smtClean="0"/>
              <a:t> (</a:t>
            </a:r>
            <a:r>
              <a:rPr lang="el-GR" dirty="0" smtClean="0"/>
              <a:t>αγγλικά γράμματα), </a:t>
            </a:r>
            <a:r>
              <a:rPr lang="en-US" dirty="0"/>
              <a:t>2</a:t>
            </a:r>
            <a:r>
              <a:rPr lang="el-GR" dirty="0" smtClean="0"/>
              <a:t>00 μήκος της ακολουθίας, </a:t>
            </a:r>
            <a:r>
              <a:rPr lang="en-US" dirty="0" smtClean="0"/>
              <a:t>true </a:t>
            </a:r>
            <a:r>
              <a:rPr lang="el-GR" dirty="0" smtClean="0"/>
              <a:t>δείγμα με αντικατάσταση, </a:t>
            </a:r>
            <a:r>
              <a:rPr lang="en-US" dirty="0" err="1" smtClean="0"/>
              <a:t>letterprob</a:t>
            </a:r>
            <a:r>
              <a:rPr lang="en-US" dirty="0" smtClean="0"/>
              <a:t> </a:t>
            </a:r>
            <a:r>
              <a:rPr lang="el-GR" dirty="0" smtClean="0"/>
              <a:t>οι πιθανότητες των γραμμάτων</a:t>
            </a:r>
          </a:p>
          <a:p>
            <a:r>
              <a:rPr lang="en-US" b="1" dirty="0" err="1" smtClean="0"/>
              <a:t>randsrc</a:t>
            </a:r>
            <a:r>
              <a:rPr lang="el-GR" b="1" dirty="0" smtClean="0"/>
              <a:t> % </a:t>
            </a:r>
            <a:r>
              <a:rPr lang="el-GR" dirty="0"/>
              <a:t>βασίζεται στη περιγραφή γραμμάτων με </a:t>
            </a:r>
            <a:r>
              <a:rPr lang="el-GR" dirty="0" smtClean="0"/>
              <a:t>αριθμούς</a:t>
            </a:r>
            <a:endParaRPr lang="en-US" b="1" dirty="0" smtClean="0"/>
          </a:p>
          <a:p>
            <a:r>
              <a:rPr lang="en-US" dirty="0" smtClean="0"/>
              <a:t>x</a:t>
            </a:r>
            <a:r>
              <a:rPr lang="el-GR" dirty="0" smtClean="0"/>
              <a:t>2</a:t>
            </a:r>
            <a:r>
              <a:rPr lang="en-US" dirty="0" smtClean="0"/>
              <a:t>=</a:t>
            </a:r>
            <a:r>
              <a:rPr lang="en-US" dirty="0" err="1" smtClean="0"/>
              <a:t>randsrc</a:t>
            </a:r>
            <a:r>
              <a:rPr lang="en-US" dirty="0" smtClean="0"/>
              <a:t>(1,1000</a:t>
            </a:r>
            <a:r>
              <a:rPr lang="en-US" dirty="0"/>
              <a:t>,[1:27;(</a:t>
            </a:r>
            <a:r>
              <a:rPr lang="en-US" dirty="0" err="1"/>
              <a:t>letterprob</a:t>
            </a:r>
            <a:r>
              <a:rPr lang="en-US" dirty="0"/>
              <a:t>)'/sum(</a:t>
            </a:r>
            <a:r>
              <a:rPr lang="en-US" dirty="0" err="1"/>
              <a:t>letterprob</a:t>
            </a:r>
            <a:r>
              <a:rPr lang="en-US" dirty="0" smtClean="0"/>
              <a:t>)]);</a:t>
            </a:r>
          </a:p>
          <a:p>
            <a:r>
              <a:rPr lang="el-GR" dirty="0" smtClean="0"/>
              <a:t>Εδώ το αλφάβητο 1</a:t>
            </a:r>
            <a:r>
              <a:rPr lang="en-US" dirty="0" smtClean="0"/>
              <a:t>:27 </a:t>
            </a:r>
            <a:r>
              <a:rPr lang="el-GR" dirty="0" smtClean="0"/>
              <a:t>είναι το αγγλικό και </a:t>
            </a:r>
            <a:r>
              <a:rPr lang="en-US" dirty="0" err="1" smtClean="0"/>
              <a:t>letterprob</a:t>
            </a:r>
            <a:r>
              <a:rPr lang="en-US" dirty="0" smtClean="0"/>
              <a:t> </a:t>
            </a:r>
            <a:r>
              <a:rPr lang="el-GR" dirty="0" smtClean="0"/>
              <a:t>οι πιθανότητες</a:t>
            </a:r>
          </a:p>
          <a:p>
            <a:pPr marL="0" indent="0">
              <a:buNone/>
            </a:pPr>
            <a:endParaRPr lang="el-GR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B08-909A-4735-A2DF-D6C9837E2D13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161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Τεχνητή γλώσσα</a:t>
            </a:r>
            <a:r>
              <a:rPr lang="en-US" dirty="0" smtClean="0"/>
              <a:t>: </a:t>
            </a:r>
            <a:r>
              <a:rPr lang="en-US" dirty="0" err="1" smtClean="0"/>
              <a:t>iid</a:t>
            </a:r>
            <a:r>
              <a:rPr lang="en-US" dirty="0" smtClean="0"/>
              <a:t> </a:t>
            </a:r>
            <a:r>
              <a:rPr lang="el-GR" dirty="0" smtClean="0"/>
              <a:t>προσέγγιση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x1=</a:t>
            </a:r>
            <a:r>
              <a:rPr lang="en-US" dirty="0" err="1"/>
              <a:t>randsample</a:t>
            </a:r>
            <a:r>
              <a:rPr lang="en-US" dirty="0"/>
              <a:t>(alphabet,200,'true', </a:t>
            </a:r>
            <a:r>
              <a:rPr lang="en-US" dirty="0" err="1"/>
              <a:t>letterprob</a:t>
            </a:r>
            <a:r>
              <a:rPr lang="en-US" dirty="0" smtClean="0"/>
              <a:t>)</a:t>
            </a:r>
          </a:p>
          <a:p>
            <a:r>
              <a:rPr lang="en-US" dirty="0" err="1">
                <a:solidFill>
                  <a:srgbClr val="C00000"/>
                </a:solidFill>
              </a:rPr>
              <a:t>tl</a:t>
            </a:r>
            <a:r>
              <a:rPr lang="en-US" dirty="0">
                <a:solidFill>
                  <a:srgbClr val="C00000"/>
                </a:solidFill>
              </a:rPr>
              <a:t>-</a:t>
            </a:r>
            <a:r>
              <a:rPr lang="en-US" dirty="0" err="1">
                <a:solidFill>
                  <a:srgbClr val="C00000"/>
                </a:solidFill>
              </a:rPr>
              <a:t>ch</a:t>
            </a:r>
            <a:r>
              <a:rPr lang="en-US" dirty="0">
                <a:solidFill>
                  <a:srgbClr val="C00000"/>
                </a:solidFill>
              </a:rPr>
              <a:t>-</a:t>
            </a:r>
            <a:r>
              <a:rPr lang="en-US" dirty="0" err="1">
                <a:solidFill>
                  <a:srgbClr val="C00000"/>
                </a:solidFill>
              </a:rPr>
              <a:t>coyuenlore</a:t>
            </a:r>
            <a:r>
              <a:rPr lang="en-US" dirty="0">
                <a:solidFill>
                  <a:srgbClr val="C00000"/>
                </a:solidFill>
              </a:rPr>
              <a:t>-</a:t>
            </a:r>
            <a:r>
              <a:rPr lang="en-US" dirty="0" err="1">
                <a:solidFill>
                  <a:srgbClr val="C00000"/>
                </a:solidFill>
              </a:rPr>
              <a:t>ser</a:t>
            </a:r>
            <a:r>
              <a:rPr lang="en-US" dirty="0">
                <a:solidFill>
                  <a:srgbClr val="C00000"/>
                </a:solidFill>
              </a:rPr>
              <a:t>-</a:t>
            </a:r>
            <a:r>
              <a:rPr lang="en-US" dirty="0" err="1">
                <a:solidFill>
                  <a:srgbClr val="C00000"/>
                </a:solidFill>
              </a:rPr>
              <a:t>xtohrhi</a:t>
            </a:r>
            <a:r>
              <a:rPr lang="en-US" dirty="0">
                <a:solidFill>
                  <a:srgbClr val="C00000"/>
                </a:solidFill>
              </a:rPr>
              <a:t>--y-eos-tmu-rc-aodl-g-tlhhvatsu-mh-yncreolitoyetayt-c-osic-els-o-fmtbun-li-tnduscd-oaae-orob-ihrols-siena-seoa-nprtlcnaua-u-oghu-ludrnuhcnsens-im-tguihalniig--</a:t>
            </a:r>
            <a:r>
              <a:rPr lang="en-US" dirty="0" err="1" smtClean="0">
                <a:solidFill>
                  <a:srgbClr val="C00000"/>
                </a:solidFill>
              </a:rPr>
              <a:t>moroh</a:t>
            </a:r>
            <a:r>
              <a:rPr lang="en-US" dirty="0" smtClean="0">
                <a:solidFill>
                  <a:srgbClr val="C00000"/>
                </a:solidFill>
              </a:rPr>
              <a:t>-e-</a:t>
            </a:r>
            <a:r>
              <a:rPr lang="en-US" dirty="0" err="1" smtClean="0">
                <a:solidFill>
                  <a:srgbClr val="C00000"/>
                </a:solidFill>
              </a:rPr>
              <a:t>aiuse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l-GR" dirty="0"/>
              <a:t>Α</a:t>
            </a:r>
            <a:r>
              <a:rPr lang="el-GR" dirty="0" smtClean="0"/>
              <a:t>νύπαρκτη καταληπτότητα λόγω της απομάκρυνσης κάθε συσχετισμού μεταξύ των γραμμάτων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DF63-94BC-4965-84D7-F55EDE3ECBD8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975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Τεμαχισμός </a:t>
            </a:r>
            <a:r>
              <a:rPr lang="en-US" dirty="0"/>
              <a:t>(parsing): </a:t>
            </a:r>
            <a:r>
              <a:rPr lang="el-GR" dirty="0"/>
              <a:t>Ψάχνοντας για πρότυπα 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k=</a:t>
            </a:r>
            <a:r>
              <a:rPr lang="en-US" dirty="0" err="1" smtClean="0"/>
              <a:t>strfind</a:t>
            </a:r>
            <a:r>
              <a:rPr lang="en-US" dirty="0" smtClean="0"/>
              <a:t>(</a:t>
            </a:r>
            <a:r>
              <a:rPr lang="en-US" dirty="0" err="1" smtClean="0"/>
              <a:t>str</a:t>
            </a:r>
            <a:r>
              <a:rPr lang="en-US" dirty="0" smtClean="0"/>
              <a:t>, ‘pattern’)</a:t>
            </a:r>
          </a:p>
          <a:p>
            <a:r>
              <a:rPr lang="en-US" dirty="0" err="1" smtClean="0"/>
              <a:t>str</a:t>
            </a:r>
            <a:r>
              <a:rPr lang="en-US" dirty="0" smtClean="0"/>
              <a:t>=</a:t>
            </a:r>
            <a:r>
              <a:rPr lang="en-US" dirty="0"/>
              <a:t>'information theory is </a:t>
            </a:r>
            <a:r>
              <a:rPr lang="en-US" dirty="0" smtClean="0"/>
              <a:t>an advanced </a:t>
            </a:r>
            <a:r>
              <a:rPr lang="en-US" dirty="0"/>
              <a:t>course offered to </a:t>
            </a:r>
            <a:r>
              <a:rPr lang="en-US" dirty="0" smtClean="0"/>
              <a:t>both undergraduate and graduate students‘</a:t>
            </a:r>
          </a:p>
          <a:p>
            <a:r>
              <a:rPr lang="en-US" dirty="0" smtClean="0"/>
              <a:t>pattern=a</a:t>
            </a:r>
          </a:p>
          <a:p>
            <a:r>
              <a:rPr lang="en-US" dirty="0" smtClean="0"/>
              <a:t>k = </a:t>
            </a:r>
            <a:r>
              <a:rPr lang="en-US" dirty="0"/>
              <a:t>7    23    26    29    65    68    72    78    81</a:t>
            </a:r>
          </a:p>
          <a:p>
            <a:r>
              <a:rPr lang="en-US" dirty="0" smtClean="0"/>
              <a:t>length(k</a:t>
            </a:r>
            <a:r>
              <a:rPr lang="en-US" dirty="0"/>
              <a:t>)/length(</a:t>
            </a:r>
            <a:r>
              <a:rPr lang="en-US" dirty="0" err="1"/>
              <a:t>str</a:t>
            </a:r>
            <a:r>
              <a:rPr lang="en-US" dirty="0" smtClean="0"/>
              <a:t>)=  0.0978</a:t>
            </a:r>
          </a:p>
          <a:p>
            <a:r>
              <a:rPr lang="en-US" dirty="0" smtClean="0"/>
              <a:t>Pattern1= co </a:t>
            </a:r>
          </a:p>
          <a:p>
            <a:r>
              <a:rPr lang="el-GR" dirty="0" smtClean="0"/>
              <a:t>Μπορεί να χρησιμοποιηθεί για τη κατασκευή διγραμμάτων (ΑΣΚΗΣΗ)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45B-E704-47E5-9199-1D12B7DEEB89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273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Εξομείωση πηγών </a:t>
            </a:r>
            <a:r>
              <a:rPr lang="en-US" dirty="0" err="1"/>
              <a:t>i.i.d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Ιστόγραμμα και επιβεβαίωση του νόμου των μεγάλων αριθμών (οι σχετικές συχνότητες τείνουν στις πιθανότητες)</a:t>
            </a:r>
          </a:p>
          <a:p>
            <a:r>
              <a:rPr lang="en-US" dirty="0"/>
              <a:t>[</a:t>
            </a:r>
            <a:r>
              <a:rPr lang="en-US" dirty="0" err="1" smtClean="0"/>
              <a:t>counts,bins</a:t>
            </a:r>
            <a:r>
              <a:rPr lang="en-US" dirty="0" smtClean="0"/>
              <a:t>]=</a:t>
            </a:r>
            <a:r>
              <a:rPr lang="en-US" dirty="0" err="1" smtClean="0"/>
              <a:t>hist</a:t>
            </a:r>
            <a:r>
              <a:rPr lang="en-US" dirty="0" smtClean="0"/>
              <a:t>(x,27); x </a:t>
            </a:r>
            <a:r>
              <a:rPr lang="el-GR" dirty="0" smtClean="0"/>
              <a:t>μήνυμα 27 γραμμάτων </a:t>
            </a:r>
          </a:p>
          <a:p>
            <a:r>
              <a:rPr lang="el-GR" dirty="0" smtClean="0"/>
              <a:t>Σχετικές συχνότητες</a:t>
            </a:r>
            <a:r>
              <a:rPr lang="en-US" dirty="0" smtClean="0"/>
              <a:t>:</a:t>
            </a:r>
          </a:p>
          <a:p>
            <a:r>
              <a:rPr lang="en-US" dirty="0" smtClean="0"/>
              <a:t> counts=counts/length(x);</a:t>
            </a:r>
          </a:p>
          <a:p>
            <a:r>
              <a:rPr lang="el-GR" dirty="0" smtClean="0"/>
              <a:t>Ιστόγραμμα και γραφική παράσταση</a:t>
            </a:r>
          </a:p>
          <a:p>
            <a:endParaRPr lang="el-G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49D3-C495-4FD3-9F83-4E41C9E47C6F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4422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Ιστόγραμμα </a:t>
            </a:r>
            <a:r>
              <a:rPr lang="el-GR" dirty="0"/>
              <a:t>και επιβεβαίωση του νόμου των μεγάλων αριθμών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stem(bins’,[counts’, </a:t>
            </a:r>
            <a:r>
              <a:rPr lang="en-US" dirty="0" err="1" smtClean="0"/>
              <a:t>letterprob</a:t>
            </a:r>
            <a:r>
              <a:rPr lang="en-US" dirty="0" smtClean="0"/>
              <a:t>])</a:t>
            </a:r>
          </a:p>
          <a:p>
            <a:r>
              <a:rPr lang="en-US" dirty="0"/>
              <a:t>stem(X,Y) plots X versus the columns of Y. X and Y must be vectors or matrices of the same size. Additionally, X can be a row or a column </a:t>
            </a:r>
            <a:r>
              <a:rPr lang="en-US" dirty="0" smtClean="0"/>
              <a:t>vector </a:t>
            </a:r>
            <a:r>
              <a:rPr lang="en-US" dirty="0"/>
              <a:t>and Y a matrix with length(X) rows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098" name="Picture 2" descr="C:\Users\kalou\Documents\MATLAB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95F7-DC08-44EF-B656-F47A5956E1EB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0448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Εικόνες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imread</a:t>
            </a:r>
            <a:r>
              <a:rPr lang="en-US" dirty="0" smtClean="0"/>
              <a:t>(‘</a:t>
            </a:r>
            <a:r>
              <a:rPr lang="en-US" dirty="0" err="1" smtClean="0"/>
              <a:t>pout.tif</a:t>
            </a:r>
            <a:r>
              <a:rPr lang="en-US" dirty="0" smtClean="0"/>
              <a:t>’);</a:t>
            </a:r>
          </a:p>
          <a:p>
            <a:r>
              <a:rPr lang="el-GR" dirty="0" smtClean="0"/>
              <a:t>Εικόνα έντασης (ή γκρι)</a:t>
            </a:r>
            <a:r>
              <a:rPr lang="en-US" dirty="0" smtClean="0"/>
              <a:t>: </a:t>
            </a:r>
            <a:r>
              <a:rPr lang="el-GR" dirty="0" smtClean="0"/>
              <a:t>πίνακας 291 Χ 240 με κβαντιστή 8 </a:t>
            </a:r>
            <a:r>
              <a:rPr lang="en-US" dirty="0" smtClean="0"/>
              <a:t>bits (uint8)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mshow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counts,x</a:t>
            </a:r>
            <a:r>
              <a:rPr lang="en-US" dirty="0" smtClean="0"/>
              <a:t>]=</a:t>
            </a:r>
            <a:r>
              <a:rPr lang="en-US" dirty="0" err="1" smtClean="0"/>
              <a:t>imhist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);</a:t>
            </a:r>
          </a:p>
          <a:p>
            <a:r>
              <a:rPr lang="en-US" dirty="0" smtClean="0"/>
              <a:t>stem(</a:t>
            </a:r>
            <a:r>
              <a:rPr lang="en-US" dirty="0" err="1" smtClean="0"/>
              <a:t>x,counts</a:t>
            </a:r>
            <a:r>
              <a:rPr lang="en-US" dirty="0" smtClean="0"/>
              <a:t>)</a:t>
            </a:r>
          </a:p>
          <a:p>
            <a:r>
              <a:rPr lang="el-GR" dirty="0" smtClean="0"/>
              <a:t>Συγκεντρωμένο ιστόγραμμα στο [0 1]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P=counts/(291*240); % </a:t>
            </a:r>
            <a:r>
              <a:rPr lang="el-GR" dirty="0" smtClean="0">
                <a:solidFill>
                  <a:srgbClr val="FF0000"/>
                </a:solidFill>
              </a:rPr>
              <a:t>σχετικές συχνότητες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a=find(P);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P=P(a);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E=-P’*log2(P); (5.7599) % </a:t>
            </a:r>
            <a:r>
              <a:rPr lang="el-GR" dirty="0" smtClean="0">
                <a:solidFill>
                  <a:srgbClr val="FF0000"/>
                </a:solidFill>
              </a:rPr>
              <a:t>δείκτης υφής στην επ. εικόνας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ECB4-0584-4B7E-B27A-26C9D46D3BDB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3863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Κανάλια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Τηλεφωνική γραμμή</a:t>
            </a:r>
            <a:r>
              <a:rPr lang="en-US" dirty="0" smtClean="0"/>
              <a:t>, </a:t>
            </a:r>
            <a:r>
              <a:rPr lang="el-GR" dirty="0" smtClean="0"/>
              <a:t>γραμμή χαλκού,</a:t>
            </a:r>
            <a:r>
              <a:rPr lang="en-US" dirty="0" smtClean="0"/>
              <a:t> </a:t>
            </a:r>
            <a:r>
              <a:rPr lang="el-GR" dirty="0" smtClean="0"/>
              <a:t>ομοαξονικό, οπτική ίνα</a:t>
            </a:r>
            <a:endParaRPr lang="en-US" dirty="0" smtClean="0"/>
          </a:p>
          <a:p>
            <a:r>
              <a:rPr lang="el-GR" dirty="0" smtClean="0"/>
              <a:t>Κινητά τερματικά και σταθμός βάσης</a:t>
            </a:r>
          </a:p>
          <a:p>
            <a:r>
              <a:rPr lang="el-GR" dirty="0" smtClean="0"/>
              <a:t>Δορυφορική σύνδεση</a:t>
            </a:r>
          </a:p>
          <a:p>
            <a:r>
              <a:rPr lang="el-GR" dirty="0" smtClean="0"/>
              <a:t>Καλωδιακή τηλεόραση </a:t>
            </a:r>
          </a:p>
          <a:p>
            <a:r>
              <a:rPr lang="el-GR" dirty="0" smtClean="0"/>
              <a:t>Μέσο αποθήκευσης, εγγραφή και ανάγνωση</a:t>
            </a:r>
            <a:r>
              <a:rPr lang="en-US" dirty="0" smtClean="0"/>
              <a:t> </a:t>
            </a:r>
            <a:endParaRPr lang="el-G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1B7C-FDC9-42FF-BFC2-038C0869CF4D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074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Claude </a:t>
            </a:r>
            <a:r>
              <a:rPr lang="en-US" dirty="0" smtClean="0"/>
              <a:t>Shannon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Εισάγεται το</a:t>
            </a:r>
            <a:r>
              <a:rPr lang="el-GR" b="1" dirty="0" smtClean="0"/>
              <a:t> </a:t>
            </a:r>
            <a:r>
              <a:rPr lang="en-US" b="1" dirty="0" smtClean="0"/>
              <a:t>bit </a:t>
            </a:r>
            <a:r>
              <a:rPr lang="el-GR" dirty="0" smtClean="0"/>
              <a:t>ως μονάδα μέτρησης της πληροφορίας και γενιέται η επεξεργασία </a:t>
            </a:r>
            <a:r>
              <a:rPr lang="el-GR" dirty="0"/>
              <a:t>της πληροφορίας (</a:t>
            </a:r>
            <a:r>
              <a:rPr lang="el-GR" dirty="0" smtClean="0"/>
              <a:t>εγγραφή, ανάκληση, μετάδοση, αναπαραγωγή) οδηγώντας στην δημιουργία του ψηφιακού κόσμου</a:t>
            </a:r>
            <a:r>
              <a:rPr lang="en-US" dirty="0" smtClean="0"/>
              <a:t>: CDs, fax, modem, </a:t>
            </a:r>
            <a:r>
              <a:rPr lang="el-GR" dirty="0" smtClean="0"/>
              <a:t>υπολογιστές κυβερνοχώρος, και στις πεδιάδες του </a:t>
            </a:r>
            <a:r>
              <a:rPr lang="en-US" dirty="0" smtClean="0"/>
              <a:t>silicon.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908C-C724-4A8C-BC56-208A2932D40E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069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Κανάλια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Αναπαράσταση</a:t>
            </a:r>
            <a:r>
              <a:rPr lang="en-US" dirty="0"/>
              <a:t>:</a:t>
            </a:r>
            <a:r>
              <a:rPr lang="el-GR" dirty="0"/>
              <a:t> Μη ντιτερμινιστικός </a:t>
            </a:r>
            <a:r>
              <a:rPr lang="el-GR" dirty="0" smtClean="0"/>
              <a:t>μετασχηματισμός τυχαίας μεταβλητής </a:t>
            </a:r>
            <a:r>
              <a:rPr lang="el-GR" dirty="0"/>
              <a:t>Χ σε </a:t>
            </a:r>
            <a:r>
              <a:rPr lang="el-GR" dirty="0" smtClean="0"/>
              <a:t>τυχαία μεταβλητή Υ</a:t>
            </a:r>
            <a:r>
              <a:rPr lang="en-US" dirty="0" smtClean="0"/>
              <a:t>:    X→Y</a:t>
            </a:r>
            <a:r>
              <a:rPr lang="el-GR" dirty="0" smtClean="0"/>
              <a:t>, </a:t>
            </a:r>
          </a:p>
          <a:p>
            <a:r>
              <a:rPr lang="el-GR" dirty="0" smtClean="0"/>
              <a:t>Περιγράφεται με τη δεσμευμένη </a:t>
            </a:r>
            <a:r>
              <a:rPr lang="el-GR" dirty="0"/>
              <a:t>πιθανότητα </a:t>
            </a:r>
            <a:r>
              <a:rPr lang="en-US" dirty="0" smtClean="0"/>
              <a:t>P(Y</a:t>
            </a:r>
            <a:r>
              <a:rPr lang="el-GR" dirty="0" smtClean="0"/>
              <a:t>=</a:t>
            </a:r>
            <a:r>
              <a:rPr lang="en-US" dirty="0" err="1" smtClean="0"/>
              <a:t>y|X</a:t>
            </a:r>
            <a:r>
              <a:rPr lang="en-US" dirty="0" smtClean="0"/>
              <a:t>=x)</a:t>
            </a:r>
            <a:endParaRPr lang="el-GR" dirty="0" smtClean="0"/>
          </a:p>
          <a:p>
            <a:r>
              <a:rPr lang="el-GR" dirty="0" smtClean="0"/>
              <a:t>Γενικότερα για </a:t>
            </a:r>
            <a:r>
              <a:rPr lang="en-US" dirty="0" smtClean="0"/>
              <a:t>n </a:t>
            </a:r>
            <a:r>
              <a:rPr lang="el-GR" dirty="0" smtClean="0"/>
              <a:t>χρήσεις η για πολλούς κόμβους</a:t>
            </a:r>
          </a:p>
          <a:p>
            <a:r>
              <a:rPr lang="en-US" sz="2800" dirty="0" smtClean="0"/>
              <a:t>P(Y_1=y_1, Y_2=y_2, …, </a:t>
            </a:r>
            <a:r>
              <a:rPr lang="en-US" sz="2800" dirty="0" err="1" smtClean="0"/>
              <a:t>Y_n</a:t>
            </a:r>
            <a:r>
              <a:rPr lang="en-US" sz="2800" dirty="0" smtClean="0"/>
              <a:t>=y_n|X_1=x_1,…, </a:t>
            </a:r>
            <a:r>
              <a:rPr lang="en-US" sz="2800" dirty="0" err="1" smtClean="0"/>
              <a:t>X_m</a:t>
            </a:r>
            <a:r>
              <a:rPr lang="en-US" sz="2800" dirty="0" smtClean="0"/>
              <a:t>=</a:t>
            </a:r>
            <a:r>
              <a:rPr lang="en-US" sz="2800" dirty="0" err="1" smtClean="0"/>
              <a:t>x_m</a:t>
            </a:r>
            <a:r>
              <a:rPr lang="en-US" sz="2800" dirty="0" smtClean="0"/>
              <a:t>)</a:t>
            </a:r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4602-6913-497C-9567-D5F66EB880CA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4503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Κανάλια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Επίτευξη αξιοπιστίας και ασφάλειας με τη προσθήκη </a:t>
            </a:r>
            <a:r>
              <a:rPr lang="el-GR" dirty="0" smtClean="0"/>
              <a:t>ευφυίας</a:t>
            </a:r>
            <a:r>
              <a:rPr lang="en-US" dirty="0" smtClean="0"/>
              <a:t> </a:t>
            </a:r>
            <a:r>
              <a:rPr lang="el-GR" dirty="0" smtClean="0"/>
              <a:t>(κωδικοποιητής/αποκωδικοποιητής κωδικοποιητής κρυπτογράφησης</a:t>
            </a:r>
            <a:r>
              <a:rPr lang="en-US" dirty="0" smtClean="0"/>
              <a:t>/</a:t>
            </a:r>
            <a:r>
              <a:rPr lang="el-GR" dirty="0" smtClean="0"/>
              <a:t>αποκρυπτογράφησης)</a:t>
            </a:r>
            <a:endParaRPr lang="en-US" dirty="0"/>
          </a:p>
          <a:p>
            <a:r>
              <a:rPr lang="el-GR" dirty="0"/>
              <a:t>Σημειακό επικοινωνιακό σύστημα</a:t>
            </a:r>
            <a:endParaRPr lang="en-US" dirty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13176"/>
            <a:ext cx="4870450" cy="68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C071-DC42-4E6B-9D53-7BA2578264FD}" type="datetime1">
              <a:rPr lang="el-GR" smtClean="0"/>
              <a:t>29/2/2016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236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Κανάλια και ροές, δίκτυα ενός επιπέδου (</a:t>
            </a:r>
            <a:r>
              <a:rPr lang="en-US" dirty="0" smtClean="0"/>
              <a:t>single hop networks)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Κανάλι πολλαπλής πρόσβασης </a:t>
            </a:r>
            <a:r>
              <a:rPr lang="el-GR" dirty="0" smtClean="0"/>
              <a:t>(</a:t>
            </a:r>
            <a:r>
              <a:rPr lang="en-US" dirty="0" smtClean="0"/>
              <a:t>multiple access channel)</a:t>
            </a:r>
            <a:r>
              <a:rPr lang="el-GR" dirty="0" smtClean="0"/>
              <a:t>, πληροφοριακή </a:t>
            </a:r>
            <a:r>
              <a:rPr lang="el-GR" b="1" dirty="0" smtClean="0"/>
              <a:t>τήξη </a:t>
            </a:r>
            <a:r>
              <a:rPr lang="el-GR" dirty="0" smtClean="0"/>
              <a:t>(</a:t>
            </a:r>
            <a:r>
              <a:rPr lang="en-US" dirty="0" smtClean="0"/>
              <a:t>fusion)</a:t>
            </a:r>
            <a:r>
              <a:rPr lang="el-GR" dirty="0" smtClean="0"/>
              <a:t> (πολλοί σε ένα)</a:t>
            </a:r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l-GR" dirty="0" smtClean="0"/>
          </a:p>
          <a:p>
            <a:r>
              <a:rPr lang="en-US" dirty="0" smtClean="0"/>
              <a:t>uplink </a:t>
            </a:r>
            <a:r>
              <a:rPr lang="el-GR" dirty="0" smtClean="0"/>
              <a:t>κυψελοειδούς συστήματος</a:t>
            </a:r>
            <a:r>
              <a:rPr lang="en-US" dirty="0" smtClean="0"/>
              <a:t>, </a:t>
            </a:r>
            <a:r>
              <a:rPr lang="el-GR" dirty="0" smtClean="0"/>
              <a:t>πρόσβαση σε </a:t>
            </a:r>
            <a:r>
              <a:rPr lang="en-US" dirty="0" smtClean="0"/>
              <a:t>local </a:t>
            </a:r>
            <a:r>
              <a:rPr lang="en-US" dirty="0"/>
              <a:t>area </a:t>
            </a:r>
            <a:r>
              <a:rPr lang="en-US" dirty="0" smtClean="0"/>
              <a:t>network</a:t>
            </a:r>
            <a:r>
              <a:rPr lang="el-GR" dirty="0" smtClean="0"/>
              <a:t> </a:t>
            </a:r>
            <a:r>
              <a:rPr lang="en-US" dirty="0" smtClean="0"/>
              <a:t>(LAN</a:t>
            </a:r>
            <a:r>
              <a:rPr lang="en-US" dirty="0"/>
              <a:t>), </a:t>
            </a:r>
            <a:r>
              <a:rPr lang="el-GR" dirty="0" smtClean="0"/>
              <a:t>πλήθος δημοσιογράφων που κάνουν ερωτήσεις σε συνέντευξη τύπου.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409575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7305-C2DF-4C4C-B681-536EF975DDA0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3206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 fontScale="90000"/>
          </a:bodyPr>
          <a:lstStyle/>
          <a:p>
            <a:r>
              <a:rPr lang="el-GR" dirty="0"/>
              <a:t>Κανάλια και ροές, δίκτυα ενός επιπέδου (</a:t>
            </a:r>
            <a:r>
              <a:rPr lang="en-US" dirty="0"/>
              <a:t>single hop networks)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Κανάλι ευρυεκπομπής</a:t>
            </a:r>
            <a:r>
              <a:rPr lang="en-US" sz="2800" dirty="0" smtClean="0"/>
              <a:t> (broadcast)</a:t>
            </a:r>
            <a:r>
              <a:rPr lang="el-GR" sz="2800" dirty="0" smtClean="0"/>
              <a:t> (ένας σε πολλούς)</a:t>
            </a:r>
            <a:r>
              <a:rPr lang="en-US" sz="2800" dirty="0" smtClean="0"/>
              <a:t> </a:t>
            </a:r>
            <a:r>
              <a:rPr lang="el-GR" sz="2800" dirty="0" smtClean="0"/>
              <a:t>Πληροφοριακή διαφοροποίηση</a:t>
            </a:r>
          </a:p>
          <a:p>
            <a:pPr marL="0" indent="0">
              <a:buNone/>
            </a:pPr>
            <a:endParaRPr lang="el-GR" dirty="0" smtClean="0"/>
          </a:p>
          <a:p>
            <a:endParaRPr lang="en-US" dirty="0" smtClean="0"/>
          </a:p>
          <a:p>
            <a:r>
              <a:rPr lang="el-GR" sz="2000" dirty="0" smtClean="0"/>
              <a:t>Κανάλι υποκλοπής, αξιοποίηση θορύβου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l-GR" sz="2400" dirty="0" smtClean="0"/>
              <a:t> μυστική ανταλλαγή κλειδιού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46" y="3667410"/>
            <a:ext cx="301494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834" y="2492896"/>
            <a:ext cx="311352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2740234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EB21-5BF2-43B1-9050-D5241059BF52}" type="datetime1">
              <a:rPr lang="el-GR" smtClean="0"/>
              <a:t>29/2/2016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310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94122"/>
          </a:xfrm>
        </p:spPr>
        <p:txBody>
          <a:bodyPr/>
          <a:lstStyle/>
          <a:p>
            <a:r>
              <a:rPr lang="el-GR" dirty="0" smtClean="0"/>
              <a:t>Κανάλια</a:t>
            </a:r>
            <a:r>
              <a:rPr lang="en-US" dirty="0" smtClean="0"/>
              <a:t> </a:t>
            </a:r>
            <a:r>
              <a:rPr lang="el-GR" dirty="0" smtClean="0"/>
              <a:t>και ροές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b="1" dirty="0" smtClean="0"/>
              <a:t>Κανάλι παρεμβολής </a:t>
            </a:r>
            <a:r>
              <a:rPr lang="en-US" sz="2400" dirty="0" smtClean="0"/>
              <a:t>Interference channels</a:t>
            </a:r>
            <a:r>
              <a:rPr lang="el-GR" sz="2400" dirty="0" smtClean="0"/>
              <a:t> (γνωστικά δίκτυα</a:t>
            </a:r>
            <a:r>
              <a:rPr lang="en-US" sz="2400" dirty="0" smtClean="0"/>
              <a:t> cognitive networks</a:t>
            </a:r>
            <a:r>
              <a:rPr lang="el-GR" sz="2400" dirty="0" smtClean="0"/>
              <a:t>)</a:t>
            </a:r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Τα σήματα σε κάθε δέκτη υπόκεινται σε παρεμβολές από τους αλλους χρήστες</a:t>
            </a:r>
          </a:p>
          <a:p>
            <a:r>
              <a:rPr lang="el-GR" dirty="0" smtClean="0"/>
              <a:t>Η βελτίωση των παραμέτρων μετάδοσης (αύξηση ισχύος) αυξάνει το θόρυβο στους άλλους χρήστες</a:t>
            </a:r>
            <a:r>
              <a:rPr lang="en-US" dirty="0" smtClean="0"/>
              <a:t>:</a:t>
            </a:r>
          </a:p>
          <a:p>
            <a:r>
              <a:rPr lang="el-GR" dirty="0" smtClean="0"/>
              <a:t>Ανάγκη για παιγνιοθεωρητική προσέγγιση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21400"/>
            <a:ext cx="3291840" cy="98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48FA-2D4F-49D2-B2B9-BA90D67ABEDC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957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Κανάλια και ροές, δίκτυα </a:t>
            </a:r>
            <a:r>
              <a:rPr lang="el-GR" dirty="0" smtClean="0"/>
              <a:t>πολλαπλών  επιπέδων (</a:t>
            </a:r>
            <a:r>
              <a:rPr lang="en-US" dirty="0" smtClean="0"/>
              <a:t>multiple </a:t>
            </a:r>
            <a:r>
              <a:rPr lang="en-US" dirty="0"/>
              <a:t>hop networks)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Περιγραφή σχέσεων δεδομένων με κοινωνικά δίκτυα</a:t>
            </a:r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Οι μεταβλητές Χ_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 επηρεάζουν τις </a:t>
            </a:r>
            <a:r>
              <a:rPr lang="en-US" dirty="0" err="1" smtClean="0"/>
              <a:t>Y_j</a:t>
            </a:r>
            <a:r>
              <a:rPr lang="el-GR" dirty="0" smtClean="0"/>
              <a:t> έμμεσα μέσω των μεταβλητών </a:t>
            </a:r>
            <a:r>
              <a:rPr lang="en-US" dirty="0" err="1" smtClean="0"/>
              <a:t>Z_m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243941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FE6D-1E4F-4010-AEEF-DAAE2D834B56}" type="datetime1">
              <a:rPr lang="el-GR" smtClean="0"/>
              <a:t>29/2/2016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01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Δίκτυο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l-GR" dirty="0" smtClean="0"/>
              <a:t>Στοιχεία δικτυακού συστήματος</a:t>
            </a:r>
          </a:p>
          <a:p>
            <a:r>
              <a:rPr lang="el-GR" dirty="0" smtClean="0"/>
              <a:t>Πηγές πληροφορίας</a:t>
            </a:r>
            <a:r>
              <a:rPr lang="en-US" dirty="0" smtClean="0"/>
              <a:t>:</a:t>
            </a:r>
            <a:r>
              <a:rPr lang="el-GR" dirty="0" smtClean="0"/>
              <a:t> (σκιασμένοι κύκλοι) δεδομένα, </a:t>
            </a:r>
            <a:r>
              <a:rPr lang="en-US" dirty="0" smtClean="0"/>
              <a:t>video, </a:t>
            </a:r>
            <a:r>
              <a:rPr lang="el-GR" dirty="0" smtClean="0"/>
              <a:t>μετρήσεις, βιοχημικά σήματα</a:t>
            </a:r>
          </a:p>
          <a:p>
            <a:r>
              <a:rPr lang="el-GR" dirty="0" smtClean="0"/>
              <a:t>Κόμβοι επεξεργασίας</a:t>
            </a:r>
            <a:r>
              <a:rPr lang="en-US" dirty="0" smtClean="0"/>
              <a:t>:</a:t>
            </a:r>
            <a:r>
              <a:rPr lang="el-GR" dirty="0" smtClean="0"/>
              <a:t> (λευκοί κύκλοι) υπολογιστές, κόμβοι αισθητήρων, κινητά τερματικά, νευρώνες</a:t>
            </a:r>
          </a:p>
          <a:p>
            <a:r>
              <a:rPr lang="el-GR" dirty="0" smtClean="0"/>
              <a:t>Δίκτυο</a:t>
            </a:r>
            <a:r>
              <a:rPr lang="en-US" dirty="0" smtClean="0"/>
              <a:t>: </a:t>
            </a:r>
            <a:r>
              <a:rPr lang="el-GR" dirty="0" smtClean="0"/>
              <a:t>ενσύρματο, ασύρματο κυψελοειδές, </a:t>
            </a:r>
            <a:r>
              <a:rPr lang="en-US" dirty="0" err="1" smtClean="0"/>
              <a:t>adhoc</a:t>
            </a:r>
            <a:r>
              <a:rPr lang="en-US" dirty="0" smtClean="0"/>
              <a:t>, </a:t>
            </a:r>
            <a:r>
              <a:rPr lang="el-GR" dirty="0" smtClean="0"/>
              <a:t>βιολογικό</a:t>
            </a:r>
            <a:endParaRPr lang="en-US" dirty="0" smtClean="0"/>
          </a:p>
          <a:p>
            <a:endParaRPr lang="en-US" dirty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3226909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199E-BB52-4474-826B-C3D549061B96}" type="datetime1">
              <a:rPr lang="el-GR" smtClean="0"/>
              <a:t>29/2/2016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738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Δίκτυα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διαδραστικά δεδομένα του διαδικτύου (κοινωνικά μέσα και δίκτυα), τα δεδομένα διαδικτυακών αισθητήρων στο κυβερνοχώρο και το διαδίκτυο των πραγμάτων (</a:t>
            </a:r>
            <a:r>
              <a:rPr lang="en-US" dirty="0" smtClean="0"/>
              <a:t>Internet of things) </a:t>
            </a:r>
            <a:r>
              <a:rPr lang="el-GR" dirty="0" smtClean="0"/>
              <a:t>δημιουργούν τεράστιου όγκου πληροφοριακές ροές και μεγάλες απαιτήσεις επεξεργασίας. </a:t>
            </a:r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017E-E643-42EC-BC6C-F445CC80C3E2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58196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Δίκτυα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Αναγκαία</a:t>
            </a:r>
          </a:p>
          <a:p>
            <a:r>
              <a:rPr lang="el-GR" dirty="0" smtClean="0"/>
              <a:t>Μετατροπή </a:t>
            </a:r>
            <a:r>
              <a:rPr lang="el-GR" dirty="0"/>
              <a:t>πολυδιάστατων δεδομένων σε εφικτή υπολογιστικά χαμηλότερη ‘διαστασιοποίηση</a:t>
            </a:r>
            <a:r>
              <a:rPr lang="el-GR" dirty="0" smtClean="0"/>
              <a:t>’</a:t>
            </a:r>
          </a:p>
          <a:p>
            <a:r>
              <a:rPr lang="el-GR" dirty="0" smtClean="0"/>
              <a:t>Κατανεμημένη (αποκεντρωμένη) </a:t>
            </a:r>
            <a:r>
              <a:rPr lang="el-GR" dirty="0"/>
              <a:t>ρύθμιση δικτυακής </a:t>
            </a:r>
            <a:r>
              <a:rPr lang="el-GR" dirty="0" smtClean="0"/>
              <a:t>ροής, έξυπνοι </a:t>
            </a:r>
            <a:r>
              <a:rPr lang="el-GR" dirty="0"/>
              <a:t>χρήστες λαμβάνουν αποκεντρωμένες αποφάσεις στη λήψη και μετάδοση ροών, ανιχνεύοντας τη κατάσταση του περιβάλλοντος (διαθεσιμότητα φάσματος, παρουσία κακόβουλων χρηστών, κατάσταση στο κανάλι)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C3F7-1769-4FA6-8F1C-DB51A41A9D8E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277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n-US" dirty="0"/>
              <a:t>E</a:t>
            </a:r>
            <a:r>
              <a:rPr lang="el-GR" dirty="0" smtClean="0"/>
              <a:t>πισκόπηση 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Κεντρικά θέματα </a:t>
            </a:r>
            <a:endParaRPr lang="en-US" dirty="0"/>
          </a:p>
          <a:p>
            <a:r>
              <a:rPr lang="el-GR" dirty="0" smtClean="0"/>
              <a:t> </a:t>
            </a:r>
            <a:r>
              <a:rPr lang="en-US" dirty="0"/>
              <a:t>E</a:t>
            </a:r>
            <a:r>
              <a:rPr lang="el-GR" dirty="0" smtClean="0"/>
              <a:t>ύρος πεδίου εφαρμογών</a:t>
            </a:r>
          </a:p>
          <a:p>
            <a:r>
              <a:rPr lang="el-GR" dirty="0" smtClean="0"/>
              <a:t>Υλη και προγραμματισμός</a:t>
            </a:r>
          </a:p>
          <a:p>
            <a:r>
              <a:rPr lang="el-GR" dirty="0" smtClean="0"/>
              <a:t>Οργάνωση</a:t>
            </a:r>
            <a:endParaRPr lang="en-US" dirty="0" smtClean="0"/>
          </a:p>
          <a:p>
            <a:r>
              <a:rPr lang="el-GR" dirty="0" smtClean="0"/>
              <a:t>Επιδίωξη 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38EA-4E27-4876-A793-E59ACAC86946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22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 Κεντρικά </a:t>
            </a:r>
            <a:r>
              <a:rPr lang="el-GR" b="1" dirty="0" smtClean="0"/>
              <a:t>θέματα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u="sng" dirty="0"/>
              <a:t>Συμπίεση δεδομένων (με και χωρίς </a:t>
            </a:r>
            <a:r>
              <a:rPr lang="el-GR" b="1" u="sng" dirty="0" smtClean="0"/>
              <a:t>απώλειες</a:t>
            </a:r>
            <a:r>
              <a:rPr lang="en-US" b="1" u="sng" dirty="0" smtClean="0"/>
              <a:t>)</a:t>
            </a:r>
          </a:p>
          <a:p>
            <a:pPr lvl="0"/>
            <a:r>
              <a:rPr lang="el-GR" dirty="0" smtClean="0"/>
              <a:t>Ποι</a:t>
            </a:r>
            <a:r>
              <a:rPr lang="en-US" dirty="0"/>
              <a:t>o</a:t>
            </a:r>
            <a:r>
              <a:rPr lang="el-GR" dirty="0" smtClean="0"/>
              <a:t> </a:t>
            </a:r>
            <a:r>
              <a:rPr lang="el-GR" dirty="0"/>
              <a:t>είναι τα έσχατο όριο </a:t>
            </a:r>
            <a:r>
              <a:rPr lang="el-GR" dirty="0" smtClean="0"/>
              <a:t>μέχρι το </a:t>
            </a:r>
            <a:r>
              <a:rPr lang="el-GR" dirty="0"/>
              <a:t>οποίο </a:t>
            </a:r>
            <a:r>
              <a:rPr lang="el-GR" dirty="0" smtClean="0"/>
              <a:t>μπορούν </a:t>
            </a:r>
            <a:r>
              <a:rPr lang="el-GR" dirty="0"/>
              <a:t>να συμπιεστούν πηγές, σήματα, δεδομένα χωρίς απώλειες στο περιεχόμενο? </a:t>
            </a:r>
            <a:r>
              <a:rPr lang="el-GR" dirty="0" smtClean="0"/>
              <a:t>Απάντηση </a:t>
            </a:r>
            <a:r>
              <a:rPr lang="en-US" dirty="0" smtClean="0"/>
              <a:t>Shannon 1948:</a:t>
            </a:r>
            <a:r>
              <a:rPr lang="el-GR" dirty="0"/>
              <a:t> </a:t>
            </a:r>
            <a:endParaRPr lang="en-US" dirty="0"/>
          </a:p>
          <a:p>
            <a:pPr marL="0" indent="0" algn="ctr">
              <a:buNone/>
            </a:pPr>
            <a:r>
              <a:rPr lang="el-GR" b="1" dirty="0"/>
              <a:t>Εντροπία και ρυθμός </a:t>
            </a:r>
            <a:r>
              <a:rPr lang="el-GR" b="1" dirty="0" smtClean="0"/>
              <a:t>εντροπίας</a:t>
            </a:r>
            <a:r>
              <a:rPr lang="el-GR" dirty="0"/>
              <a:t> </a:t>
            </a:r>
            <a:endParaRPr lang="en-US" dirty="0"/>
          </a:p>
          <a:p>
            <a:pPr lvl="0"/>
            <a:r>
              <a:rPr lang="el-GR" dirty="0" smtClean="0"/>
              <a:t>Ποιό </a:t>
            </a:r>
            <a:r>
              <a:rPr lang="el-GR" dirty="0"/>
              <a:t>είναι τα έσχατο όριο </a:t>
            </a:r>
            <a:r>
              <a:rPr lang="el-GR" dirty="0" smtClean="0"/>
              <a:t>μέχρι το </a:t>
            </a:r>
            <a:r>
              <a:rPr lang="el-GR" dirty="0"/>
              <a:t>οποίο </a:t>
            </a:r>
            <a:r>
              <a:rPr lang="el-GR" dirty="0" smtClean="0"/>
              <a:t>μπορούν </a:t>
            </a:r>
            <a:r>
              <a:rPr lang="el-GR" dirty="0"/>
              <a:t>να συμπιεστούν πηγές, σήματα, δεδομένα με απώλειες στο περιεχόμενο που δεν υπερβαίνουν </a:t>
            </a:r>
            <a:r>
              <a:rPr lang="el-GR" dirty="0" smtClean="0"/>
              <a:t>δοθείσα </a:t>
            </a:r>
            <a:r>
              <a:rPr lang="el-GR" dirty="0"/>
              <a:t>στάθμη παραμόρφωσης? </a:t>
            </a:r>
            <a:r>
              <a:rPr lang="el-GR" dirty="0" smtClean="0"/>
              <a:t>Απάντηση </a:t>
            </a:r>
            <a:r>
              <a:rPr lang="en-US" dirty="0"/>
              <a:t>Shannon </a:t>
            </a:r>
            <a:r>
              <a:rPr lang="en-US" dirty="0" smtClean="0"/>
              <a:t>19</a:t>
            </a:r>
            <a:r>
              <a:rPr lang="el-GR" dirty="0" smtClean="0"/>
              <a:t>59 </a:t>
            </a:r>
            <a:r>
              <a:rPr lang="el-GR" dirty="0"/>
              <a:t> </a:t>
            </a:r>
            <a:endParaRPr lang="en-US" dirty="0"/>
          </a:p>
          <a:p>
            <a:pPr marL="0" indent="0" algn="ctr">
              <a:buNone/>
            </a:pPr>
            <a:r>
              <a:rPr lang="el-GR" b="1" dirty="0"/>
              <a:t>Συνάρτηση ρυθμού παραμόρφωσης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915E-D17A-4AEA-A0BB-083FA232DA79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63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Κεντρικά θέματα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l-GR" dirty="0"/>
              <a:t>Με ποιές </a:t>
            </a:r>
            <a:r>
              <a:rPr lang="el-GR" dirty="0" smtClean="0"/>
              <a:t>μεθόδους </a:t>
            </a:r>
            <a:r>
              <a:rPr lang="el-GR" dirty="0"/>
              <a:t>και αλγορίθμους επιτυγχάνονται τα παραπάνω όρια? Απάντηση (θεωρία κωδίκων) </a:t>
            </a:r>
            <a:r>
              <a:rPr lang="en-US" dirty="0"/>
              <a:t> </a:t>
            </a:r>
          </a:p>
          <a:p>
            <a:r>
              <a:rPr lang="el-GR" dirty="0" smtClean="0"/>
              <a:t>Παραδείγματα </a:t>
            </a:r>
          </a:p>
          <a:p>
            <a:r>
              <a:rPr lang="el-GR" dirty="0" smtClean="0"/>
              <a:t>Κώδικες </a:t>
            </a:r>
            <a:r>
              <a:rPr lang="en-US" dirty="0" err="1"/>
              <a:t>Huffmann</a:t>
            </a:r>
            <a:endParaRPr lang="en-US" dirty="0"/>
          </a:p>
          <a:p>
            <a:r>
              <a:rPr lang="el-GR" dirty="0"/>
              <a:t>Αριθμητικοί </a:t>
            </a:r>
            <a:r>
              <a:rPr lang="el-GR" dirty="0" smtClean="0"/>
              <a:t>κώδικες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dirty="0"/>
              <a:t>κώδικες </a:t>
            </a:r>
            <a:r>
              <a:rPr lang="en-US" dirty="0"/>
              <a:t>Lempel </a:t>
            </a:r>
            <a:r>
              <a:rPr lang="en-US" dirty="0" err="1"/>
              <a:t>Ziv</a:t>
            </a:r>
            <a:endParaRPr lang="en-US" dirty="0"/>
          </a:p>
          <a:p>
            <a:r>
              <a:rPr lang="en-US" dirty="0"/>
              <a:t>Max</a:t>
            </a:r>
            <a:r>
              <a:rPr lang="el-GR" dirty="0"/>
              <a:t>-</a:t>
            </a:r>
            <a:r>
              <a:rPr lang="en-US" dirty="0" err="1" smtClean="0"/>
              <a:t>Loyd</a:t>
            </a:r>
            <a:r>
              <a:rPr lang="en-US" dirty="0"/>
              <a:t>,</a:t>
            </a:r>
            <a:r>
              <a:rPr lang="el-GR" dirty="0" smtClean="0"/>
              <a:t> </a:t>
            </a:r>
            <a:r>
              <a:rPr lang="el-GR" dirty="0"/>
              <a:t>αλγόριθμοι διανυσματικής κβάντισης</a:t>
            </a:r>
            <a:endParaRPr lang="en-US" dirty="0"/>
          </a:p>
          <a:p>
            <a:r>
              <a:rPr lang="el-GR" dirty="0"/>
              <a:t>Αλγόριθμοι διαστατικής μείωσης </a:t>
            </a:r>
            <a:r>
              <a:rPr lang="en-US" dirty="0" smtClean="0"/>
              <a:t>PCA, ICA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4BF0-72B9-4E38-B549-60ECD8B5D130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955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Κεντρικά </a:t>
            </a:r>
            <a:r>
              <a:rPr lang="el-GR" b="1" dirty="0" smtClean="0"/>
              <a:t>θέματα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Γρήγορη</a:t>
            </a:r>
            <a:r>
              <a:rPr lang="el-GR" dirty="0"/>
              <a:t> (υψηλού ρυθμού), </a:t>
            </a:r>
            <a:r>
              <a:rPr lang="el-GR" b="1" dirty="0"/>
              <a:t>αξιόπιστη</a:t>
            </a:r>
            <a:r>
              <a:rPr lang="el-GR" dirty="0"/>
              <a:t> (χωρίς σφάλματα)  και </a:t>
            </a:r>
            <a:r>
              <a:rPr lang="el-GR" b="1" dirty="0"/>
              <a:t>ασφαλής </a:t>
            </a:r>
            <a:r>
              <a:rPr lang="el-GR" dirty="0"/>
              <a:t>μεταφορά </a:t>
            </a:r>
            <a:r>
              <a:rPr lang="el-GR" dirty="0" smtClean="0"/>
              <a:t>πληροφορίας</a:t>
            </a:r>
          </a:p>
          <a:p>
            <a:pPr lvl="0"/>
            <a:r>
              <a:rPr lang="el-GR" dirty="0"/>
              <a:t>Ποιό είναι το όριο ταχύτητας με το οποίο </a:t>
            </a:r>
            <a:r>
              <a:rPr lang="el-GR" dirty="0" smtClean="0"/>
              <a:t>πληροφορία,</a:t>
            </a:r>
            <a:r>
              <a:rPr lang="en-US" dirty="0" smtClean="0"/>
              <a:t> </a:t>
            </a:r>
            <a:r>
              <a:rPr lang="el-GR" dirty="0" smtClean="0"/>
              <a:t>κατάλληλα κωδικοποιημένη, </a:t>
            </a:r>
            <a:r>
              <a:rPr lang="el-GR" dirty="0"/>
              <a:t>μεταφέρεται χωρίς σφάλματα </a:t>
            </a:r>
            <a:r>
              <a:rPr lang="el-GR" dirty="0" smtClean="0"/>
              <a:t>μεταξύ </a:t>
            </a:r>
            <a:r>
              <a:rPr lang="el-GR" dirty="0"/>
              <a:t>δύο κόμβων? Απάντηση </a:t>
            </a:r>
            <a:r>
              <a:rPr lang="en-US" dirty="0" smtClean="0"/>
              <a:t>Shannon 1948</a:t>
            </a:r>
          </a:p>
          <a:p>
            <a:pPr lvl="0"/>
            <a:r>
              <a:rPr lang="el-GR" b="1" dirty="0" smtClean="0"/>
              <a:t>Αμοιβαία </a:t>
            </a:r>
            <a:r>
              <a:rPr lang="el-GR" b="1" dirty="0"/>
              <a:t>πληροφορία και χωρητικότητα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 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0BCF-6738-40EB-B6E7-EACA77C3F4F3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02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Κεντρικά θέματα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l-GR" dirty="0"/>
              <a:t>Με ποιές </a:t>
            </a:r>
            <a:r>
              <a:rPr lang="el-GR" dirty="0" smtClean="0"/>
              <a:t>μεθ</a:t>
            </a:r>
            <a:r>
              <a:rPr lang="el-GR" dirty="0"/>
              <a:t>ό</a:t>
            </a:r>
            <a:r>
              <a:rPr lang="el-GR" dirty="0" smtClean="0"/>
              <a:t>δους </a:t>
            </a:r>
            <a:r>
              <a:rPr lang="el-GR" dirty="0"/>
              <a:t>και αλγορίθμους επιτυγχάνονται τα παραπάνω όρια? Απάντηση (θεωρία κωδίκων</a:t>
            </a:r>
            <a:r>
              <a:rPr lang="el-GR" dirty="0" smtClean="0"/>
              <a:t>)</a:t>
            </a:r>
          </a:p>
          <a:p>
            <a:pPr lvl="0"/>
            <a:r>
              <a:rPr lang="el-GR" dirty="0" smtClean="0"/>
              <a:t>Παραδείγματα </a:t>
            </a:r>
            <a:r>
              <a:rPr lang="el-GR" dirty="0"/>
              <a:t> </a:t>
            </a:r>
          </a:p>
          <a:p>
            <a:pPr lvl="0"/>
            <a:r>
              <a:rPr lang="en-US" dirty="0" smtClean="0"/>
              <a:t>BCH </a:t>
            </a:r>
            <a:r>
              <a:rPr lang="el-GR" dirty="0"/>
              <a:t>κώδικες και αλγόριθμος </a:t>
            </a:r>
            <a:r>
              <a:rPr lang="en-US" dirty="0" err="1"/>
              <a:t>Berlekamp</a:t>
            </a:r>
            <a:r>
              <a:rPr lang="en-US" dirty="0"/>
              <a:t> </a:t>
            </a:r>
            <a:r>
              <a:rPr lang="en-US" dirty="0" smtClean="0"/>
              <a:t>Massey</a:t>
            </a:r>
            <a:r>
              <a:rPr lang="el-GR" dirty="0" smtClean="0"/>
              <a:t> (αλγεβρικοί κώδικες)</a:t>
            </a:r>
          </a:p>
          <a:p>
            <a:pPr lvl="0"/>
            <a:r>
              <a:rPr lang="el-GR" dirty="0" smtClean="0"/>
              <a:t>Συγκεραστικοί </a:t>
            </a:r>
            <a:r>
              <a:rPr lang="el-GR" dirty="0"/>
              <a:t>κώδικες και αλγόριθμος </a:t>
            </a:r>
            <a:r>
              <a:rPr lang="en-US" dirty="0" smtClean="0"/>
              <a:t>Viterbi</a:t>
            </a:r>
            <a:r>
              <a:rPr lang="el-GR" dirty="0" smtClean="0"/>
              <a:t> (κώδικες σε γράφους)</a:t>
            </a:r>
          </a:p>
          <a:p>
            <a:pPr lvl="0"/>
            <a:r>
              <a:rPr lang="el-GR" dirty="0" smtClean="0"/>
              <a:t>Κώδικες </a:t>
            </a:r>
            <a:r>
              <a:rPr lang="en-US" dirty="0"/>
              <a:t>turbo</a:t>
            </a:r>
            <a:r>
              <a:rPr lang="el-GR" dirty="0"/>
              <a:t>, αλγόριθμος </a:t>
            </a:r>
            <a:r>
              <a:rPr lang="en-US" dirty="0"/>
              <a:t>BCJR </a:t>
            </a:r>
            <a:r>
              <a:rPr lang="el-GR" dirty="0"/>
              <a:t>και επαναληπτική </a:t>
            </a:r>
            <a:r>
              <a:rPr lang="el-GR" dirty="0" smtClean="0"/>
              <a:t>κωδικοποίηση</a:t>
            </a:r>
            <a:endParaRPr lang="el-GR" dirty="0"/>
          </a:p>
          <a:p>
            <a:pPr lvl="0"/>
            <a:r>
              <a:rPr lang="el-GR" dirty="0" smtClean="0"/>
              <a:t> Κώδικες </a:t>
            </a:r>
            <a:r>
              <a:rPr lang="en-US" dirty="0"/>
              <a:t>LDPC </a:t>
            </a:r>
            <a:r>
              <a:rPr lang="el-GR" dirty="0"/>
              <a:t>και αλγόριθμος </a:t>
            </a:r>
            <a:r>
              <a:rPr lang="el-GR" dirty="0" smtClean="0"/>
              <a:t>μεταβίβασης μηνυμάτων</a:t>
            </a:r>
          </a:p>
          <a:p>
            <a:pPr lvl="0"/>
            <a:r>
              <a:rPr lang="el-GR" dirty="0" smtClean="0"/>
              <a:t>Ποιό </a:t>
            </a:r>
            <a:r>
              <a:rPr lang="el-GR" dirty="0"/>
              <a:t>είναι το όριο ταχύτητας με το οποίο μεταφέρεται πληροφορία χωρίς σφάλματα σε δίκτυο αποτελούμενο απο πηγές και κόμβους επεξεργασίας πληροφορίας? </a:t>
            </a:r>
            <a:r>
              <a:rPr lang="el-GR" dirty="0" smtClean="0"/>
              <a:t>Απάντησεις και συνεχιζόμενες προσπάθειες</a:t>
            </a:r>
            <a:r>
              <a:rPr lang="en-US" dirty="0" smtClean="0"/>
              <a:t>:</a:t>
            </a:r>
            <a:r>
              <a:rPr lang="el-GR" dirty="0" smtClean="0"/>
              <a:t> Θεωρία </a:t>
            </a:r>
            <a:r>
              <a:rPr lang="el-GR" dirty="0"/>
              <a:t>πληροφορίας για </a:t>
            </a:r>
            <a:r>
              <a:rPr lang="el-GR" dirty="0" smtClean="0"/>
              <a:t>δίκτυα</a:t>
            </a:r>
            <a:endParaRPr lang="en-US" dirty="0"/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885A-8270-49AC-8C03-E3C8F233B26B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Ν. Καλουπτσίδης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B113-2DFA-43FA-B946-C42AECD69D65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87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2374</Words>
  <Application>Microsoft Office PowerPoint</Application>
  <PresentationFormat>On-screen Show (4:3)</PresentationFormat>
  <Paragraphs>433</Paragraphs>
  <Slides>48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Θεωρία πληροφορίας και στοιχεία κωδίκων</vt:lpstr>
      <vt:lpstr>Claude Shannon 1916-2001</vt:lpstr>
      <vt:lpstr>Claude Shannon: Θεμελιωτής της θεωρίας πληροφορίας</vt:lpstr>
      <vt:lpstr>Claude Shannon</vt:lpstr>
      <vt:lpstr> Eπισκόπηση μαθήματος</vt:lpstr>
      <vt:lpstr> Κεντρικά θέματα</vt:lpstr>
      <vt:lpstr>Κεντρικά θέματα</vt:lpstr>
      <vt:lpstr>Κεντρικά θέματα</vt:lpstr>
      <vt:lpstr>Κεντρικά θέματα</vt:lpstr>
      <vt:lpstr>Κεντρικά θέματα</vt:lpstr>
      <vt:lpstr>Μερικά ορόσημα</vt:lpstr>
      <vt:lpstr>Εύρος πεδίου εφαρμογών: Βιολογία</vt:lpstr>
      <vt:lpstr>Εύρος πεδίου εφαρμογών: Φυσική</vt:lpstr>
      <vt:lpstr>Εύρος πεδίου εφαρμογών: Χρηματοοικονομική</vt:lpstr>
      <vt:lpstr>Οργάνωση μαθήματος </vt:lpstr>
      <vt:lpstr>Υλη</vt:lpstr>
      <vt:lpstr>Υλη</vt:lpstr>
      <vt:lpstr>Υλη</vt:lpstr>
      <vt:lpstr>Βιβλιογραφία</vt:lpstr>
      <vt:lpstr>Ενότητα 1: Πληροφοριακά μέτρα</vt:lpstr>
      <vt:lpstr>Πηγές: βασική περιγραφή</vt:lpstr>
      <vt:lpstr>Τυχαίες μεταβλητές: αλφάβητο και γράμματα</vt:lpstr>
      <vt:lpstr>Παράδειγμα: Εικόνα</vt:lpstr>
      <vt:lpstr>Παράδειγμα: Εικόνα pout</vt:lpstr>
      <vt:lpstr>Παράδειγμα, ακουστικό σήμα</vt:lpstr>
      <vt:lpstr>video</vt:lpstr>
      <vt:lpstr> τυχαία διανύσματα μήκους 2</vt:lpstr>
      <vt:lpstr>Τυχαία διανύσματα μήκους 2: διγράμματα</vt:lpstr>
      <vt:lpstr>Τυχαία διανύσματα μήκους 2: διγράμματα</vt:lpstr>
      <vt:lpstr>Τυχαία διανύσματα μήκους n: μηνύματα</vt:lpstr>
      <vt:lpstr>Κατασκευή υποδειγμάτων</vt:lpstr>
      <vt:lpstr>Απλουστευτικά υποδείγματα</vt:lpstr>
      <vt:lpstr>Εξομείωση πηγών i.i.d </vt:lpstr>
      <vt:lpstr>Τεχνητή γλώσσα: iid προσέγγιση </vt:lpstr>
      <vt:lpstr>Τεμαχισμός (parsing): Ψάχνοντας για πρότυπα  </vt:lpstr>
      <vt:lpstr>Εξομείωση πηγών i.i.d </vt:lpstr>
      <vt:lpstr>Ιστόγραμμα και επιβεβαίωση του νόμου των μεγάλων αριθμών</vt:lpstr>
      <vt:lpstr>Παράδειγμα: Εικόνες</vt:lpstr>
      <vt:lpstr> Κανάλια </vt:lpstr>
      <vt:lpstr>Κανάλια </vt:lpstr>
      <vt:lpstr>Κανάλια</vt:lpstr>
      <vt:lpstr>Κανάλια και ροές, δίκτυα ενός επιπέδου (single hop networks)</vt:lpstr>
      <vt:lpstr>Κανάλια και ροές, δίκτυα ενός επιπέδου (single hop networks)</vt:lpstr>
      <vt:lpstr>Κανάλια και ροές</vt:lpstr>
      <vt:lpstr>Κανάλια και ροές, δίκτυα πολλαπλών  επιπέδων (multiple hop networks)</vt:lpstr>
      <vt:lpstr>Δίκτυο</vt:lpstr>
      <vt:lpstr>Δίκτυα</vt:lpstr>
      <vt:lpstr>Δίκτυα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πληροφορίας και στοιχεία κωδίκων</dc:title>
  <dc:creator>kalou</dc:creator>
  <cp:lastModifiedBy>kalou</cp:lastModifiedBy>
  <cp:revision>1</cp:revision>
  <dcterms:created xsi:type="dcterms:W3CDTF">2016-02-29T17:36:52Z</dcterms:created>
  <dcterms:modified xsi:type="dcterms:W3CDTF">2016-02-29T17:39:05Z</dcterms:modified>
</cp:coreProperties>
</file>